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6" r:id="rId2"/>
    <p:sldId id="362" r:id="rId3"/>
    <p:sldId id="363" r:id="rId4"/>
    <p:sldId id="257" r:id="rId5"/>
    <p:sldId id="258" r:id="rId6"/>
    <p:sldId id="260" r:id="rId7"/>
    <p:sldId id="277"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12" r:id="rId46"/>
    <p:sldId id="303" r:id="rId47"/>
    <p:sldId id="304" r:id="rId48"/>
    <p:sldId id="305" r:id="rId49"/>
    <p:sldId id="306" r:id="rId50"/>
    <p:sldId id="307" r:id="rId51"/>
    <p:sldId id="308" r:id="rId52"/>
    <p:sldId id="309" r:id="rId53"/>
    <p:sldId id="310" r:id="rId54"/>
    <p:sldId id="311"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3" r:id="rId85"/>
    <p:sldId id="342"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6" r:id="rId105"/>
    <p:sldId id="365" r:id="rId10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5" d="100"/>
          <a:sy n="75"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svg"/><Relationship Id="rId1" Type="http://schemas.openxmlformats.org/officeDocument/2006/relationships/image" Target="../media/image38.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CAE392C4-BB63-4316-8166-147C47A10BDA}" type="presOf" srcId="{AAAFC440-DC37-4FCF-880E-5A08A3C0FB41}" destId="{5A418508-9DFD-4BFE-BB3C-985C85D0692C}" srcOrd="1"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C4DCE5FC-B998-4F06-9768-5E378EDB658F}" type="presOf" srcId="{AAAFC440-DC37-4FCF-880E-5A08A3C0FB41}" destId="{6F5678C7-4484-4688-B514-E389772D39E3}" srcOrd="0" destOrd="0" presId="urn:microsoft.com/office/officeart/2005/8/layout/orgChart1"/>
    <dgm:cxn modelId="{657A6D9E-E506-413C-95A2-D34BEE218EC4}" type="presOf" srcId="{259C4E0C-B3EE-48B3-8EDE-E63E84F6B5C2}" destId="{B37D1F8C-1A9A-4F56-9412-556578B1FB26}" srcOrd="0" destOrd="0" presId="urn:microsoft.com/office/officeart/2005/8/layout/orgChart1"/>
    <dgm:cxn modelId="{0BB182B9-E844-4662-871B-809062998996}" type="presOf" srcId="{E5CAFB6A-DAB1-4FF3-94A6-D822EC30999A}" destId="{193A406A-5789-4984-A60E-5DA195241DFD}" srcOrd="1"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102F1EA0-3DE1-481B-95EC-C129D018B08A}" type="presOf" srcId="{367A6C66-BBF3-45D1-8997-D394BE958C80}" destId="{D7CD6271-8950-4E20-9C58-A2C87F521F05}" srcOrd="0"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FDC3D39A-A3F2-451A-B099-246B02B5018A}" type="presOf" srcId="{D4A18201-B3F9-4227-82DB-D33C272820BE}" destId="{1423B8B2-BAFE-415B-A087-85314D52B268}" srcOrd="1"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7138D7E1-626A-4412-BBC6-BED8237EC489}" type="presOf" srcId="{DE2AE02E-A990-4E32-9748-1017C21580D9}" destId="{A8783C8F-4430-4F14-BF27-C1350780E6D5}"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DD91F62D-CB04-4FB6-8DC5-E0204002A9D8}" type="presOf" srcId="{0B411D9E-FF44-45B2-A77E-DCBEDAE9466A}" destId="{206D563B-2F31-4BB2-BC5F-32007131DDE8}" srcOrd="0"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3E71D630-E28F-403D-83CA-9BF7FC659D7A}" type="presOf" srcId="{794B44C0-29ED-45AC-B860-CE6B5DB0DBE4}" destId="{AF87E120-D056-4B43-B0CE-3534B7C6A14E}"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34E9E085-6415-4122-B501-1860F6E76F8C}" type="presOf" srcId="{A780E686-87EE-40F9-AB36-C325F9965BC9}" destId="{C5B00C19-B07A-4459-A76E-373A7E5B68EF}" srcOrd="0" destOrd="0" presId="urn:microsoft.com/office/officeart/2005/8/layout/orgChart1"/>
    <dgm:cxn modelId="{634341F5-60CC-42E4-A930-E87E50ADF221}" type="presOf" srcId="{C1FDE56A-5D8B-4471-8E0C-4AB953C47D65}" destId="{92DECB8D-A78F-4C9D-B891-97D15A9807F8}"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BE96D5BE-64D2-41D6-847B-95DEBC6D110B}" srcId="{259C4E0C-B3EE-48B3-8EDE-E63E84F6B5C2}" destId="{D4A18201-B3F9-4227-82DB-D33C272820BE}" srcOrd="1" destOrd="0" parTransId="{C15B8420-025F-4ED4-80A6-AF64C84F0E22}" sibTransId="{A6B93DAF-1A93-4B69-8711-EEB61ECBD9B2}"/>
    <dgm:cxn modelId="{6F417A53-A567-4F21-AB25-55E3823C8489}" type="presOf" srcId="{4F5666BA-4259-4E97-B618-65E4A46019AD}" destId="{393C9AF0-0929-4196-8E91-2F878DCA7DFC}" srcOrd="1" destOrd="0" presId="urn:microsoft.com/office/officeart/2005/8/layout/orgChart1"/>
    <dgm:cxn modelId="{A6EBC5E3-3681-4573-BC99-B9B7909F296C}" type="presOf" srcId="{92EB31E2-94A4-4717-9C4A-F3D273E4657C}" destId="{67DDBE0D-5698-4236-A5EC-E5A967755504}"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321EBCFF-CBAF-47AF-9D47-6DC67E9BF31C}" type="presOf" srcId="{B394DE13-A89F-4EAE-BF3F-AD345190F42A}" destId="{4123CE24-3ED8-4255-A289-BB1AD018C92D}"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F35BC453-1483-4EA0-B2EA-50C033481864}" type="presOf" srcId="{118043E4-943F-402E-B198-8CFA98A6E5E3}" destId="{46DB5F92-69C8-4D85-8A8E-AA4359577B98}"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48D7037-E8DA-4263-98D4-36589B95484F}" type="presOf" srcId="{259C4E0C-B3EE-48B3-8EDE-E63E84F6B5C2}" destId="{A82945E1-6168-47D1-B4AF-FB2EF6AC66DB}"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7C28F460-ED5D-42E3-AC53-30168E310684}" type="presOf" srcId="{A408E638-0102-4389-AFBE-86B6DE251119}" destId="{49B0BB6F-F84A-4CF1-8738-F3303BECD0AE}" srcOrd="0"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D4B6399A-FDA7-4B49-9461-7EFDACB7E181}" type="presOf" srcId="{CF9522EE-E65D-4A75-9322-DF3841DBD777}" destId="{A4F4A0D1-0D79-466E-8DB5-AB0A73516DC3}"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4C140983-25B8-45F2-871A-4FA7F4CA3CAF}" type="presOf" srcId="{4F5666BA-4259-4E97-B618-65E4A46019AD}" destId="{8835E29A-8B42-4FAF-BA64-6E8701031988}" srcOrd="0"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F321105D-3500-4786-B719-88914FDEDDCB}" type="presOf" srcId="{C089C5F3-7A5B-409E-8031-E18DC5BBC5C2}" destId="{524A3D4D-12A2-44AD-AED0-A9EAD776629B}" srcOrd="0" destOrd="0" presId="urn:microsoft.com/office/officeart/2005/8/layout/orgChart1"/>
    <dgm:cxn modelId="{2CFB3D83-AB3E-473D-BD83-92AF2DD833EF}" type="presOf" srcId="{FC466DED-4AAC-4CB0-8F1A-0071CA71CB3E}" destId="{30D4A3B0-4022-4495-8BA9-EB9D0E27D402}" srcOrd="1"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CCB64DF3-3998-45F6-BFE8-3101A511B256}" type="presOf" srcId="{118043E4-943F-402E-B198-8CFA98A6E5E3}" destId="{11ADC3D6-45A4-46E2-94D4-BE5147500A90}" srcOrd="0"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4CDF0072-69AE-4A44-ADF3-0B0310584E3F}" srcId="{118043E4-943F-402E-B198-8CFA98A6E5E3}" destId="{4F5666BA-4259-4E97-B618-65E4A46019AD}" srcOrd="4" destOrd="0" parTransId="{C089C5F3-7A5B-409E-8031-E18DC5BBC5C2}" sibTransId="{21EEF397-CFB8-4B2E-B2E4-4ED474F85B3B}"/>
    <dgm:cxn modelId="{655E399D-22BD-49E6-B75F-8AE4EEE5C666}" srcId="{118043E4-943F-402E-B198-8CFA98A6E5E3}" destId="{0B411D9E-FF44-45B2-A77E-DCBEDAE9466A}" srcOrd="1" destOrd="0" parTransId="{044AB90D-14DE-4A7A-B724-E3156F3F6D0B}" sibTransId="{CA27D8B2-442A-4DC0-8162-283E7708EEE9}"/>
    <dgm:cxn modelId="{55BAAE3B-E1A4-487C-B303-0C93C8E20065}" type="presOf" srcId="{298E738D-CCC1-4097-AEED-BAA35C13EC90}" destId="{58F5D391-A729-4BFA-ACB5-F597639647B2}"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99BD5E65-2C83-4200-8442-1D79DD83A296}" type="presOf" srcId="{3C3AE668-53D2-422C-B85F-AB5AA00C17F7}" destId="{C22F8155-69B3-47B6-B865-853F7FD99944}" srcOrd="1"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85270E6B-7C52-44D6-A8F6-F6F0CEE126BF}" type="presOf" srcId="{CD52092C-49EC-4C52-BB31-7E605B5F770D}" destId="{35F3012E-6C23-46AF-A333-8A26478252EB}"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2324D877-D0F7-41EB-8CBA-5330813CB7BE}" type="presOf" srcId="{4A92A32B-7FD8-43ED-BCD0-133BD002A463}" destId="{A66AF761-027E-417B-866E-B09300D8BBBC}" srcOrd="0" destOrd="0" presId="urn:microsoft.com/office/officeart/2005/8/layout/orgChart1"/>
    <dgm:cxn modelId="{AD4CD193-816A-4633-9DE0-A1EEE741F233}" type="presOf" srcId="{298E738D-CCC1-4097-AEED-BAA35C13EC90}" destId="{2078268D-4DED-4892-9C7D-82DA88F67CD7}" srcOrd="1" destOrd="0" presId="urn:microsoft.com/office/officeart/2005/8/layout/orgChart1"/>
    <dgm:cxn modelId="{21596292-8C2D-4B9A-B126-CE0809836154}" type="presOf" srcId="{044AB90D-14DE-4A7A-B724-E3156F3F6D0B}" destId="{E77E46EC-A772-49E0-AB20-EE59184B1E62}"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48FF5B-90FF-4A27-8FF8-8BC7DCA3B9B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05D65D-C257-457E-9E47-DBF8D9802A73}">
      <dgm:prSet/>
      <dgm:spPr/>
      <dgm:t>
        <a:bodyPr/>
        <a:lstStyle/>
        <a:p>
          <a:r>
            <a:rPr lang="he-IL"/>
            <a:t>משאל עם הוא שאלה מוגדרת המופנית אל כלל ציבור האזרחים. </a:t>
          </a:r>
          <a:endParaRPr lang="en-US"/>
        </a:p>
      </dgm:t>
    </dgm:pt>
    <dgm:pt modelId="{7912C8A7-7FA6-45CF-8969-CB1CBA7040DF}" type="parTrans" cxnId="{34813E25-B0C1-47CA-8884-90441AAD21D8}">
      <dgm:prSet/>
      <dgm:spPr/>
      <dgm:t>
        <a:bodyPr/>
        <a:lstStyle/>
        <a:p>
          <a:endParaRPr lang="en-US"/>
        </a:p>
      </dgm:t>
    </dgm:pt>
    <dgm:pt modelId="{26A522BC-9D94-405E-A276-A50AD6A569D0}" type="sibTrans" cxnId="{34813E25-B0C1-47CA-8884-90441AAD21D8}">
      <dgm:prSet/>
      <dgm:spPr/>
      <dgm:t>
        <a:bodyPr/>
        <a:lstStyle/>
        <a:p>
          <a:endParaRPr lang="en-US"/>
        </a:p>
      </dgm:t>
    </dgm:pt>
    <dgm:pt modelId="{9CFADA51-F722-4C9B-8587-E452E3CD4E22}">
      <dgm:prSet/>
      <dgm:spPr/>
      <dgm:t>
        <a:bodyPr/>
        <a:lstStyle/>
        <a:p>
          <a:r>
            <a:rPr lang="he-IL"/>
            <a:t>זהו </a:t>
          </a:r>
          <a:r>
            <a:rPr lang="he-IL" u="sng"/>
            <a:t>הליך של דמוקרטיה ישירה</a:t>
          </a:r>
          <a:r>
            <a:rPr lang="he-IL"/>
            <a:t> </a:t>
          </a:r>
          <a:r>
            <a:rPr lang="he-IL" b="1"/>
            <a:t>בתוך הדמוקרטיה העקיפה</a:t>
          </a:r>
          <a:r>
            <a:rPr lang="he-IL"/>
            <a:t> (על מנת לשקף באופן ישיר את עמדות הציבור). </a:t>
          </a:r>
          <a:endParaRPr lang="en-US"/>
        </a:p>
      </dgm:t>
    </dgm:pt>
    <dgm:pt modelId="{0AAF2BD2-A5F8-4B52-99B7-5AE1932D62A2}" type="parTrans" cxnId="{AD3A3833-CE8A-4656-B916-2F08AC37D871}">
      <dgm:prSet/>
      <dgm:spPr/>
      <dgm:t>
        <a:bodyPr/>
        <a:lstStyle/>
        <a:p>
          <a:endParaRPr lang="en-US"/>
        </a:p>
      </dgm:t>
    </dgm:pt>
    <dgm:pt modelId="{7FAD0D67-4E8D-45D0-B438-27944A0AFB07}" type="sibTrans" cxnId="{AD3A3833-CE8A-4656-B916-2F08AC37D871}">
      <dgm:prSet/>
      <dgm:spPr/>
      <dgm:t>
        <a:bodyPr/>
        <a:lstStyle/>
        <a:p>
          <a:endParaRPr lang="en-US"/>
        </a:p>
      </dgm:t>
    </dgm:pt>
    <dgm:pt modelId="{645DDD5B-2C7C-4DFB-BF88-222E5D563681}" type="pres">
      <dgm:prSet presAssocID="{1348FF5B-90FF-4A27-8FF8-8BC7DCA3B9B3}" presName="root" presStyleCnt="0">
        <dgm:presLayoutVars>
          <dgm:dir/>
          <dgm:resizeHandles val="exact"/>
        </dgm:presLayoutVars>
      </dgm:prSet>
      <dgm:spPr/>
      <dgm:t>
        <a:bodyPr/>
        <a:lstStyle/>
        <a:p>
          <a:pPr rtl="1"/>
          <a:endParaRPr lang="he-IL"/>
        </a:p>
      </dgm:t>
    </dgm:pt>
    <dgm:pt modelId="{093CECE3-BEFA-4C52-BDCD-4C35EA83BC7E}" type="pres">
      <dgm:prSet presAssocID="{2605D65D-C257-457E-9E47-DBF8D9802A73}" presName="compNode" presStyleCnt="0"/>
      <dgm:spPr/>
    </dgm:pt>
    <dgm:pt modelId="{F9A1476F-BBAF-4611-BA70-3FE35CD165AD}" type="pres">
      <dgm:prSet presAssocID="{2605D65D-C257-457E-9E47-DBF8D9802A73}" presName="bgRect" presStyleLbl="bgShp" presStyleIdx="0" presStyleCnt="2"/>
      <dgm:spPr/>
    </dgm:pt>
    <dgm:pt modelId="{0E872E60-0E82-4E52-919A-7706F636CDD8}" type="pres">
      <dgm:prSet presAssocID="{2605D65D-C257-457E-9E47-DBF8D9802A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lp"/>
        </a:ext>
      </dgm:extLst>
    </dgm:pt>
    <dgm:pt modelId="{7C650FB1-E2DB-4F56-A819-ABD342644D6F}" type="pres">
      <dgm:prSet presAssocID="{2605D65D-C257-457E-9E47-DBF8D9802A73}" presName="spaceRect" presStyleCnt="0"/>
      <dgm:spPr/>
    </dgm:pt>
    <dgm:pt modelId="{74D4D2D7-C210-4CC9-82D3-4A275CEE52E0}" type="pres">
      <dgm:prSet presAssocID="{2605D65D-C257-457E-9E47-DBF8D9802A73}" presName="parTx" presStyleLbl="revTx" presStyleIdx="0" presStyleCnt="2">
        <dgm:presLayoutVars>
          <dgm:chMax val="0"/>
          <dgm:chPref val="0"/>
        </dgm:presLayoutVars>
      </dgm:prSet>
      <dgm:spPr/>
      <dgm:t>
        <a:bodyPr/>
        <a:lstStyle/>
        <a:p>
          <a:pPr rtl="1"/>
          <a:endParaRPr lang="he-IL"/>
        </a:p>
      </dgm:t>
    </dgm:pt>
    <dgm:pt modelId="{5DCD2F3F-BC79-46CF-9027-1350E98053AE}" type="pres">
      <dgm:prSet presAssocID="{26A522BC-9D94-405E-A276-A50AD6A569D0}" presName="sibTrans" presStyleCnt="0"/>
      <dgm:spPr/>
    </dgm:pt>
    <dgm:pt modelId="{18979803-A1AE-48B0-A8A3-DEB026EC84D2}" type="pres">
      <dgm:prSet presAssocID="{9CFADA51-F722-4C9B-8587-E452E3CD4E22}" presName="compNode" presStyleCnt="0"/>
      <dgm:spPr/>
    </dgm:pt>
    <dgm:pt modelId="{4E705851-6D1E-4623-9DE4-D1B7F15CDDD4}" type="pres">
      <dgm:prSet presAssocID="{9CFADA51-F722-4C9B-8587-E452E3CD4E22}" presName="bgRect" presStyleLbl="bgShp" presStyleIdx="1" presStyleCnt="2"/>
      <dgm:spPr/>
    </dgm:pt>
    <dgm:pt modelId="{85463DE4-2423-4502-A35C-98C2F94F98DF}" type="pres">
      <dgm:prSet presAssocID="{9CFADA51-F722-4C9B-8587-E452E3CD4E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בנק"/>
        </a:ext>
      </dgm:extLst>
    </dgm:pt>
    <dgm:pt modelId="{DF69215F-87B8-48D4-A4E5-B4A15AD9C540}" type="pres">
      <dgm:prSet presAssocID="{9CFADA51-F722-4C9B-8587-E452E3CD4E22}" presName="spaceRect" presStyleCnt="0"/>
      <dgm:spPr/>
    </dgm:pt>
    <dgm:pt modelId="{F40945B5-4270-4623-A683-8E3A9E2BA3C7}" type="pres">
      <dgm:prSet presAssocID="{9CFADA51-F722-4C9B-8587-E452E3CD4E22}" presName="parTx" presStyleLbl="revTx" presStyleIdx="1" presStyleCnt="2">
        <dgm:presLayoutVars>
          <dgm:chMax val="0"/>
          <dgm:chPref val="0"/>
        </dgm:presLayoutVars>
      </dgm:prSet>
      <dgm:spPr/>
      <dgm:t>
        <a:bodyPr/>
        <a:lstStyle/>
        <a:p>
          <a:pPr rtl="1"/>
          <a:endParaRPr lang="he-IL"/>
        </a:p>
      </dgm:t>
    </dgm:pt>
  </dgm:ptLst>
  <dgm:cxnLst>
    <dgm:cxn modelId="{0EE5494F-4488-4358-8D38-A260ED3BDF15}" type="presOf" srcId="{1348FF5B-90FF-4A27-8FF8-8BC7DCA3B9B3}" destId="{645DDD5B-2C7C-4DFB-BF88-222E5D563681}" srcOrd="0" destOrd="0" presId="urn:microsoft.com/office/officeart/2018/2/layout/IconVerticalSolidList"/>
    <dgm:cxn modelId="{D12BE2EC-9760-48F9-BF3A-D12DA55160CF}" type="presOf" srcId="{9CFADA51-F722-4C9B-8587-E452E3CD4E22}" destId="{F40945B5-4270-4623-A683-8E3A9E2BA3C7}" srcOrd="0" destOrd="0" presId="urn:microsoft.com/office/officeart/2018/2/layout/IconVerticalSolidList"/>
    <dgm:cxn modelId="{AD3A3833-CE8A-4656-B916-2F08AC37D871}" srcId="{1348FF5B-90FF-4A27-8FF8-8BC7DCA3B9B3}" destId="{9CFADA51-F722-4C9B-8587-E452E3CD4E22}" srcOrd="1" destOrd="0" parTransId="{0AAF2BD2-A5F8-4B52-99B7-5AE1932D62A2}" sibTransId="{7FAD0D67-4E8D-45D0-B438-27944A0AFB07}"/>
    <dgm:cxn modelId="{34813E25-B0C1-47CA-8884-90441AAD21D8}" srcId="{1348FF5B-90FF-4A27-8FF8-8BC7DCA3B9B3}" destId="{2605D65D-C257-457E-9E47-DBF8D9802A73}" srcOrd="0" destOrd="0" parTransId="{7912C8A7-7FA6-45CF-8969-CB1CBA7040DF}" sibTransId="{26A522BC-9D94-405E-A276-A50AD6A569D0}"/>
    <dgm:cxn modelId="{9FC9BBAD-74F2-450D-A66A-32D7E207620A}" type="presOf" srcId="{2605D65D-C257-457E-9E47-DBF8D9802A73}" destId="{74D4D2D7-C210-4CC9-82D3-4A275CEE52E0}" srcOrd="0" destOrd="0" presId="urn:microsoft.com/office/officeart/2018/2/layout/IconVerticalSolidList"/>
    <dgm:cxn modelId="{AFED3F72-2F55-4F53-8D49-547C007DEA50}" type="presParOf" srcId="{645DDD5B-2C7C-4DFB-BF88-222E5D563681}" destId="{093CECE3-BEFA-4C52-BDCD-4C35EA83BC7E}" srcOrd="0" destOrd="0" presId="urn:microsoft.com/office/officeart/2018/2/layout/IconVerticalSolidList"/>
    <dgm:cxn modelId="{0131F258-E4F4-4FDB-AF92-6245D35A3BA4}" type="presParOf" srcId="{093CECE3-BEFA-4C52-BDCD-4C35EA83BC7E}" destId="{F9A1476F-BBAF-4611-BA70-3FE35CD165AD}" srcOrd="0" destOrd="0" presId="urn:microsoft.com/office/officeart/2018/2/layout/IconVerticalSolidList"/>
    <dgm:cxn modelId="{1F61C879-A4D1-4B66-B35F-B0EE3BC95A6B}" type="presParOf" srcId="{093CECE3-BEFA-4C52-BDCD-4C35EA83BC7E}" destId="{0E872E60-0E82-4E52-919A-7706F636CDD8}" srcOrd="1" destOrd="0" presId="urn:microsoft.com/office/officeart/2018/2/layout/IconVerticalSolidList"/>
    <dgm:cxn modelId="{46A563F8-754F-4525-8EF3-30611623A528}" type="presParOf" srcId="{093CECE3-BEFA-4C52-BDCD-4C35EA83BC7E}" destId="{7C650FB1-E2DB-4F56-A819-ABD342644D6F}" srcOrd="2" destOrd="0" presId="urn:microsoft.com/office/officeart/2018/2/layout/IconVerticalSolidList"/>
    <dgm:cxn modelId="{E8DCB89F-09B2-4157-A9B6-E1A391024DD3}" type="presParOf" srcId="{093CECE3-BEFA-4C52-BDCD-4C35EA83BC7E}" destId="{74D4D2D7-C210-4CC9-82D3-4A275CEE52E0}" srcOrd="3" destOrd="0" presId="urn:microsoft.com/office/officeart/2018/2/layout/IconVerticalSolidList"/>
    <dgm:cxn modelId="{78753D24-5AD7-437D-9F3F-55E618F0024D}" type="presParOf" srcId="{645DDD5B-2C7C-4DFB-BF88-222E5D563681}" destId="{5DCD2F3F-BC79-46CF-9027-1350E98053AE}" srcOrd="1" destOrd="0" presId="urn:microsoft.com/office/officeart/2018/2/layout/IconVerticalSolidList"/>
    <dgm:cxn modelId="{57737B97-344C-43EE-9356-BC9BFD29271A}" type="presParOf" srcId="{645DDD5B-2C7C-4DFB-BF88-222E5D563681}" destId="{18979803-A1AE-48B0-A8A3-DEB026EC84D2}" srcOrd="2" destOrd="0" presId="urn:microsoft.com/office/officeart/2018/2/layout/IconVerticalSolidList"/>
    <dgm:cxn modelId="{6A0F36B7-7C42-4F67-BD8F-D09397589BF1}" type="presParOf" srcId="{18979803-A1AE-48B0-A8A3-DEB026EC84D2}" destId="{4E705851-6D1E-4623-9DE4-D1B7F15CDDD4}" srcOrd="0" destOrd="0" presId="urn:microsoft.com/office/officeart/2018/2/layout/IconVerticalSolidList"/>
    <dgm:cxn modelId="{3215D1DA-F37C-446C-B3B2-FC6E4DD08F43}" type="presParOf" srcId="{18979803-A1AE-48B0-A8A3-DEB026EC84D2}" destId="{85463DE4-2423-4502-A35C-98C2F94F98DF}" srcOrd="1" destOrd="0" presId="urn:microsoft.com/office/officeart/2018/2/layout/IconVerticalSolidList"/>
    <dgm:cxn modelId="{A29032DB-A8D7-4EA1-BDCE-FF6AB15BE06F}" type="presParOf" srcId="{18979803-A1AE-48B0-A8A3-DEB026EC84D2}" destId="{DF69215F-87B8-48D4-A4E5-B4A15AD9C540}" srcOrd="2" destOrd="0" presId="urn:microsoft.com/office/officeart/2018/2/layout/IconVerticalSolidList"/>
    <dgm:cxn modelId="{123348D9-4EFB-4BEC-B474-0C2D85F79AE4}" type="presParOf" srcId="{18979803-A1AE-48B0-A8A3-DEB026EC84D2}" destId="{F40945B5-4270-4623-A683-8E3A9E2BA3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E61351-5EA1-4C9D-AAEB-7E76DF957D9D}"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1B219CBB-A702-46F9-86F3-89FBE192F9AA}">
      <dgm:prSet/>
      <dgm:spPr/>
      <dgm:t>
        <a:bodyPr/>
        <a:lstStyle/>
        <a:p>
          <a:pPr algn="r">
            <a:lnSpc>
              <a:spcPct val="100000"/>
            </a:lnSpc>
          </a:pPr>
          <a:r>
            <a:rPr lang="he-IL" b="1" i="1" dirty="0"/>
            <a:t>רוב רגיל </a:t>
          </a:r>
          <a:r>
            <a:rPr lang="he-IL" i="1" dirty="0"/>
            <a:t>- החלטה המתקבלת על פי מספר הקולות הגדול ביותר מבין המשתתפים בהצבעה.</a:t>
          </a:r>
          <a:endParaRPr lang="en-US" dirty="0"/>
        </a:p>
      </dgm:t>
    </dgm:pt>
    <dgm:pt modelId="{EA7DEB41-2364-4766-8996-C3DBE7A05229}" type="parTrans" cxnId="{B33F4F95-D53A-4D0A-8313-C880B1A1351F}">
      <dgm:prSet/>
      <dgm:spPr/>
      <dgm:t>
        <a:bodyPr/>
        <a:lstStyle/>
        <a:p>
          <a:endParaRPr lang="en-US"/>
        </a:p>
      </dgm:t>
    </dgm:pt>
    <dgm:pt modelId="{C025C840-462A-4B74-83C6-83EB7A2D99E9}" type="sibTrans" cxnId="{B33F4F95-D53A-4D0A-8313-C880B1A1351F}">
      <dgm:prSet/>
      <dgm:spPr/>
      <dgm:t>
        <a:bodyPr/>
        <a:lstStyle/>
        <a:p>
          <a:endParaRPr lang="en-US"/>
        </a:p>
      </dgm:t>
    </dgm:pt>
    <dgm:pt modelId="{9189325E-40BC-4C20-AB14-9B10CF9BF200}">
      <dgm:prSet/>
      <dgm:spPr/>
      <dgm:t>
        <a:bodyPr/>
        <a:lstStyle/>
        <a:p>
          <a:pPr algn="r">
            <a:lnSpc>
              <a:spcPct val="100000"/>
            </a:lnSpc>
          </a:pPr>
          <a:r>
            <a:rPr lang="he-IL" b="1" i="1" dirty="0"/>
            <a:t>רוב מוחלט </a:t>
          </a:r>
          <a:r>
            <a:rPr lang="he-IL" i="1" dirty="0"/>
            <a:t>- החלטה המתקבלת על פי מספר הגדול לפחות באחד </a:t>
          </a:r>
          <a:r>
            <a:rPr lang="he-IL" i="1" u="sng" dirty="0"/>
            <a:t>ממחצית בעלי זכות ההצבעה</a:t>
          </a:r>
          <a:r>
            <a:rPr lang="he-IL" i="1" dirty="0"/>
            <a:t>.</a:t>
          </a:r>
          <a:endParaRPr lang="en-US" dirty="0"/>
        </a:p>
      </dgm:t>
    </dgm:pt>
    <dgm:pt modelId="{DE8539B7-B234-41A6-B657-0A34F30DC695}" type="parTrans" cxnId="{456CCBE7-8090-479E-95BC-8053C2DD133B}">
      <dgm:prSet/>
      <dgm:spPr/>
      <dgm:t>
        <a:bodyPr/>
        <a:lstStyle/>
        <a:p>
          <a:endParaRPr lang="en-US"/>
        </a:p>
      </dgm:t>
    </dgm:pt>
    <dgm:pt modelId="{2A4AB1D4-D47F-4D8D-A767-9ABEFA855ABC}" type="sibTrans" cxnId="{456CCBE7-8090-479E-95BC-8053C2DD133B}">
      <dgm:prSet/>
      <dgm:spPr/>
      <dgm:t>
        <a:bodyPr/>
        <a:lstStyle/>
        <a:p>
          <a:endParaRPr lang="en-US"/>
        </a:p>
      </dgm:t>
    </dgm:pt>
    <dgm:pt modelId="{B8B93BDB-72C2-4D70-85FF-43CC315EB1E0}">
      <dgm:prSet/>
      <dgm:spPr/>
      <dgm:t>
        <a:bodyPr/>
        <a:lstStyle/>
        <a:p>
          <a:pPr algn="r">
            <a:lnSpc>
              <a:spcPct val="100000"/>
            </a:lnSpc>
          </a:pPr>
          <a:r>
            <a:rPr lang="he-IL" b="1" i="1" dirty="0"/>
            <a:t>רוב מיוחס/מיוחד </a:t>
          </a:r>
          <a:r>
            <a:rPr lang="he-IL" i="1" dirty="0"/>
            <a:t>- החלטה המתקבלת על פי אחוז / מספר מוגדר מראש מכלל בעלי זכות ההצבעה או מן המשתתפים בהצבעה.</a:t>
          </a:r>
          <a:endParaRPr lang="en-US" dirty="0"/>
        </a:p>
      </dgm:t>
    </dgm:pt>
    <dgm:pt modelId="{28F1E106-1FCB-4CAF-B598-6390C6F14DA6}" type="parTrans" cxnId="{AADE8D20-12B6-4E73-AEC5-BF4D41FEE9AF}">
      <dgm:prSet/>
      <dgm:spPr/>
      <dgm:t>
        <a:bodyPr/>
        <a:lstStyle/>
        <a:p>
          <a:endParaRPr lang="en-US"/>
        </a:p>
      </dgm:t>
    </dgm:pt>
    <dgm:pt modelId="{01AEBA76-C2AC-4B3F-8DB9-11DB7B18F475}" type="sibTrans" cxnId="{AADE8D20-12B6-4E73-AEC5-BF4D41FEE9AF}">
      <dgm:prSet/>
      <dgm:spPr/>
      <dgm:t>
        <a:bodyPr/>
        <a:lstStyle/>
        <a:p>
          <a:endParaRPr lang="en-US"/>
        </a:p>
      </dgm:t>
    </dgm:pt>
    <dgm:pt modelId="{F101CB47-870D-464E-A3B1-07F0A96FFF54}" type="pres">
      <dgm:prSet presAssocID="{ECE61351-5EA1-4C9D-AAEB-7E76DF957D9D}" presName="vert0" presStyleCnt="0">
        <dgm:presLayoutVars>
          <dgm:dir/>
          <dgm:animOne val="branch"/>
          <dgm:animLvl val="lvl"/>
        </dgm:presLayoutVars>
      </dgm:prSet>
      <dgm:spPr/>
      <dgm:t>
        <a:bodyPr/>
        <a:lstStyle/>
        <a:p>
          <a:pPr rtl="1"/>
          <a:endParaRPr lang="he-IL"/>
        </a:p>
      </dgm:t>
    </dgm:pt>
    <dgm:pt modelId="{1420D9DD-08AA-4502-A963-564B1F5A4325}" type="pres">
      <dgm:prSet presAssocID="{1B219CBB-A702-46F9-86F3-89FBE192F9AA}" presName="thickLine" presStyleLbl="alignNode1" presStyleIdx="0" presStyleCnt="3"/>
      <dgm:spPr/>
    </dgm:pt>
    <dgm:pt modelId="{3BA07474-EA42-4472-B517-A9BE649A8CDA}" type="pres">
      <dgm:prSet presAssocID="{1B219CBB-A702-46F9-86F3-89FBE192F9AA}" presName="horz1" presStyleCnt="0"/>
      <dgm:spPr/>
    </dgm:pt>
    <dgm:pt modelId="{C6A9E4C6-8972-491C-A0C5-DEBC1B157414}" type="pres">
      <dgm:prSet presAssocID="{1B219CBB-A702-46F9-86F3-89FBE192F9AA}" presName="tx1" presStyleLbl="revTx" presStyleIdx="0" presStyleCnt="3"/>
      <dgm:spPr/>
      <dgm:t>
        <a:bodyPr/>
        <a:lstStyle/>
        <a:p>
          <a:pPr rtl="1"/>
          <a:endParaRPr lang="he-IL"/>
        </a:p>
      </dgm:t>
    </dgm:pt>
    <dgm:pt modelId="{02CFE6D9-AB02-418D-8C07-1145AB07C7A6}" type="pres">
      <dgm:prSet presAssocID="{1B219CBB-A702-46F9-86F3-89FBE192F9AA}" presName="vert1" presStyleCnt="0"/>
      <dgm:spPr/>
    </dgm:pt>
    <dgm:pt modelId="{250E212B-0732-4934-80C2-0683E0DC8CB0}" type="pres">
      <dgm:prSet presAssocID="{9189325E-40BC-4C20-AB14-9B10CF9BF200}" presName="thickLine" presStyleLbl="alignNode1" presStyleIdx="1" presStyleCnt="3"/>
      <dgm:spPr/>
    </dgm:pt>
    <dgm:pt modelId="{0DE2651D-3C89-4CEB-B5C4-47436EA1638B}" type="pres">
      <dgm:prSet presAssocID="{9189325E-40BC-4C20-AB14-9B10CF9BF200}" presName="horz1" presStyleCnt="0"/>
      <dgm:spPr/>
    </dgm:pt>
    <dgm:pt modelId="{132DFF43-9281-4EF7-99FF-D3BAB1601BDC}" type="pres">
      <dgm:prSet presAssocID="{9189325E-40BC-4C20-AB14-9B10CF9BF200}" presName="tx1" presStyleLbl="revTx" presStyleIdx="1" presStyleCnt="3"/>
      <dgm:spPr/>
      <dgm:t>
        <a:bodyPr/>
        <a:lstStyle/>
        <a:p>
          <a:pPr rtl="1"/>
          <a:endParaRPr lang="he-IL"/>
        </a:p>
      </dgm:t>
    </dgm:pt>
    <dgm:pt modelId="{E833E867-04C2-4663-ACF5-DD7CCD63C123}" type="pres">
      <dgm:prSet presAssocID="{9189325E-40BC-4C20-AB14-9B10CF9BF200}" presName="vert1" presStyleCnt="0"/>
      <dgm:spPr/>
    </dgm:pt>
    <dgm:pt modelId="{8C610006-61EE-423F-8FA2-EA9C73390521}" type="pres">
      <dgm:prSet presAssocID="{B8B93BDB-72C2-4D70-85FF-43CC315EB1E0}" presName="thickLine" presStyleLbl="alignNode1" presStyleIdx="2" presStyleCnt="3"/>
      <dgm:spPr/>
    </dgm:pt>
    <dgm:pt modelId="{951E0DAA-3C8C-4EFF-B157-DEE2DB7BC7CB}" type="pres">
      <dgm:prSet presAssocID="{B8B93BDB-72C2-4D70-85FF-43CC315EB1E0}" presName="horz1" presStyleCnt="0"/>
      <dgm:spPr/>
    </dgm:pt>
    <dgm:pt modelId="{128FF261-1EF0-4526-ABDA-BFFA296F5020}" type="pres">
      <dgm:prSet presAssocID="{B8B93BDB-72C2-4D70-85FF-43CC315EB1E0}" presName="tx1" presStyleLbl="revTx" presStyleIdx="2" presStyleCnt="3"/>
      <dgm:spPr/>
      <dgm:t>
        <a:bodyPr/>
        <a:lstStyle/>
        <a:p>
          <a:pPr rtl="1"/>
          <a:endParaRPr lang="he-IL"/>
        </a:p>
      </dgm:t>
    </dgm:pt>
    <dgm:pt modelId="{08C3D270-CC6D-4B8D-ADDD-66479525F4C1}" type="pres">
      <dgm:prSet presAssocID="{B8B93BDB-72C2-4D70-85FF-43CC315EB1E0}" presName="vert1" presStyleCnt="0"/>
      <dgm:spPr/>
    </dgm:pt>
  </dgm:ptLst>
  <dgm:cxnLst>
    <dgm:cxn modelId="{456CCBE7-8090-479E-95BC-8053C2DD133B}" srcId="{ECE61351-5EA1-4C9D-AAEB-7E76DF957D9D}" destId="{9189325E-40BC-4C20-AB14-9B10CF9BF200}" srcOrd="1" destOrd="0" parTransId="{DE8539B7-B234-41A6-B657-0A34F30DC695}" sibTransId="{2A4AB1D4-D47F-4D8D-A767-9ABEFA855ABC}"/>
    <dgm:cxn modelId="{AADE8D20-12B6-4E73-AEC5-BF4D41FEE9AF}" srcId="{ECE61351-5EA1-4C9D-AAEB-7E76DF957D9D}" destId="{B8B93BDB-72C2-4D70-85FF-43CC315EB1E0}" srcOrd="2" destOrd="0" parTransId="{28F1E106-1FCB-4CAF-B598-6390C6F14DA6}" sibTransId="{01AEBA76-C2AC-4B3F-8DB9-11DB7B18F475}"/>
    <dgm:cxn modelId="{62EC1D4F-FC75-43EF-BFDB-35B75B7DB9DB}" type="presOf" srcId="{1B219CBB-A702-46F9-86F3-89FBE192F9AA}" destId="{C6A9E4C6-8972-491C-A0C5-DEBC1B157414}" srcOrd="0" destOrd="0" presId="urn:microsoft.com/office/officeart/2008/layout/LinedList"/>
    <dgm:cxn modelId="{B33F4F95-D53A-4D0A-8313-C880B1A1351F}" srcId="{ECE61351-5EA1-4C9D-AAEB-7E76DF957D9D}" destId="{1B219CBB-A702-46F9-86F3-89FBE192F9AA}" srcOrd="0" destOrd="0" parTransId="{EA7DEB41-2364-4766-8996-C3DBE7A05229}" sibTransId="{C025C840-462A-4B74-83C6-83EB7A2D99E9}"/>
    <dgm:cxn modelId="{78D06FC5-E8F1-43B2-B2CD-686692FBC723}" type="presOf" srcId="{9189325E-40BC-4C20-AB14-9B10CF9BF200}" destId="{132DFF43-9281-4EF7-99FF-D3BAB1601BDC}" srcOrd="0" destOrd="0" presId="urn:microsoft.com/office/officeart/2008/layout/LinedList"/>
    <dgm:cxn modelId="{F13B4501-946B-4C75-8F58-63CE4E55C504}" type="presOf" srcId="{ECE61351-5EA1-4C9D-AAEB-7E76DF957D9D}" destId="{F101CB47-870D-464E-A3B1-07F0A96FFF54}" srcOrd="0" destOrd="0" presId="urn:microsoft.com/office/officeart/2008/layout/LinedList"/>
    <dgm:cxn modelId="{87308DB3-7480-4E19-A613-EC25829CF915}" type="presOf" srcId="{B8B93BDB-72C2-4D70-85FF-43CC315EB1E0}" destId="{128FF261-1EF0-4526-ABDA-BFFA296F5020}" srcOrd="0" destOrd="0" presId="urn:microsoft.com/office/officeart/2008/layout/LinedList"/>
    <dgm:cxn modelId="{0C33970F-7F8E-49DA-A2EF-DDC00385F50A}" type="presParOf" srcId="{F101CB47-870D-464E-A3B1-07F0A96FFF54}" destId="{1420D9DD-08AA-4502-A963-564B1F5A4325}" srcOrd="0" destOrd="0" presId="urn:microsoft.com/office/officeart/2008/layout/LinedList"/>
    <dgm:cxn modelId="{6F9BBFF3-570D-4BD7-9FCE-8ABF07FBED99}" type="presParOf" srcId="{F101CB47-870D-464E-A3B1-07F0A96FFF54}" destId="{3BA07474-EA42-4472-B517-A9BE649A8CDA}" srcOrd="1" destOrd="0" presId="urn:microsoft.com/office/officeart/2008/layout/LinedList"/>
    <dgm:cxn modelId="{84D73DB2-E15D-4DC4-A141-8B349340FB0E}" type="presParOf" srcId="{3BA07474-EA42-4472-B517-A9BE649A8CDA}" destId="{C6A9E4C6-8972-491C-A0C5-DEBC1B157414}" srcOrd="0" destOrd="0" presId="urn:microsoft.com/office/officeart/2008/layout/LinedList"/>
    <dgm:cxn modelId="{B8CE3BCE-EFEB-4568-9F17-496A3D9B7C06}" type="presParOf" srcId="{3BA07474-EA42-4472-B517-A9BE649A8CDA}" destId="{02CFE6D9-AB02-418D-8C07-1145AB07C7A6}" srcOrd="1" destOrd="0" presId="urn:microsoft.com/office/officeart/2008/layout/LinedList"/>
    <dgm:cxn modelId="{082E1FA6-82D5-4733-8940-14D738BA3CB3}" type="presParOf" srcId="{F101CB47-870D-464E-A3B1-07F0A96FFF54}" destId="{250E212B-0732-4934-80C2-0683E0DC8CB0}" srcOrd="2" destOrd="0" presId="urn:microsoft.com/office/officeart/2008/layout/LinedList"/>
    <dgm:cxn modelId="{E4CCF2FA-DD58-4B17-9A63-26B8243A3213}" type="presParOf" srcId="{F101CB47-870D-464E-A3B1-07F0A96FFF54}" destId="{0DE2651D-3C89-4CEB-B5C4-47436EA1638B}" srcOrd="3" destOrd="0" presId="urn:microsoft.com/office/officeart/2008/layout/LinedList"/>
    <dgm:cxn modelId="{D8BF8218-5CAC-4F18-AB57-5EC2258BEAC6}" type="presParOf" srcId="{0DE2651D-3C89-4CEB-B5C4-47436EA1638B}" destId="{132DFF43-9281-4EF7-99FF-D3BAB1601BDC}" srcOrd="0" destOrd="0" presId="urn:microsoft.com/office/officeart/2008/layout/LinedList"/>
    <dgm:cxn modelId="{31F7913D-6BD2-4390-967D-2CE4275F6027}" type="presParOf" srcId="{0DE2651D-3C89-4CEB-B5C4-47436EA1638B}" destId="{E833E867-04C2-4663-ACF5-DD7CCD63C123}" srcOrd="1" destOrd="0" presId="urn:microsoft.com/office/officeart/2008/layout/LinedList"/>
    <dgm:cxn modelId="{C3DD2317-B9D4-4E99-862A-16A8DDB8F640}" type="presParOf" srcId="{F101CB47-870D-464E-A3B1-07F0A96FFF54}" destId="{8C610006-61EE-423F-8FA2-EA9C73390521}" srcOrd="4" destOrd="0" presId="urn:microsoft.com/office/officeart/2008/layout/LinedList"/>
    <dgm:cxn modelId="{F64BC4BE-C867-49F3-8A2D-8F2F96849D53}" type="presParOf" srcId="{F101CB47-870D-464E-A3B1-07F0A96FFF54}" destId="{951E0DAA-3C8C-4EFF-B157-DEE2DB7BC7CB}" srcOrd="5" destOrd="0" presId="urn:microsoft.com/office/officeart/2008/layout/LinedList"/>
    <dgm:cxn modelId="{A1478195-2DBC-4CF9-90C5-E373BEB0C4AC}" type="presParOf" srcId="{951E0DAA-3C8C-4EFF-B157-DEE2DB7BC7CB}" destId="{128FF261-1EF0-4526-ABDA-BFFA296F5020}" srcOrd="0" destOrd="0" presId="urn:microsoft.com/office/officeart/2008/layout/LinedList"/>
    <dgm:cxn modelId="{6E786E4B-75C7-4446-BC60-4384FDE891AF}" type="presParOf" srcId="{951E0DAA-3C8C-4EFF-B157-DEE2DB7BC7CB}" destId="{08C3D270-CC6D-4B8D-ADDD-66479525F4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32:35.1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41:41.45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07:24.95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11:11.90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12/29/2021</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כ"ה/טבת/תשפ"ב</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2535241" y="6400801"/>
            <a:ext cx="1167963" cy="276226"/>
          </a:xfrm>
          <a:prstGeom prst="rect">
            <a:avLst/>
          </a:prstGeom>
        </p:spPr>
        <p:txBody>
          <a:bodyPr/>
          <a:lstStyle/>
          <a:p>
            <a:pPr algn="r" rtl="1"/>
            <a:fld id="{A753D76A-AFCE-4D96-B917-CBEF96F7D1EB}" type="datetimeFigureOut">
              <a:t>כ"ה/טבת/תשפ"ב</a:t>
            </a:fld>
            <a:endParaRPr lang="he-IL"/>
          </a:p>
        </p:txBody>
      </p:sp>
      <p:sp>
        <p:nvSpPr>
          <p:cNvPr id="3" name="מציין מיקום כותרת תחתונה 2"/>
          <p:cNvSpPr>
            <a:spLocks noGrp="1"/>
          </p:cNvSpPr>
          <p:nvPr>
            <p:ph type="ftr" sz="quarter" idx="11"/>
          </p:nvPr>
        </p:nvSpPr>
        <p:spPr>
          <a:xfrm>
            <a:off x="3871096" y="6400801"/>
            <a:ext cx="6798097" cy="276226"/>
          </a:xfrm>
          <a:prstGeom prst="rect">
            <a:avLst/>
          </a:prstGeom>
        </p:spPr>
        <p:txBody>
          <a:bodyPr/>
          <a:lstStyle/>
          <a:p>
            <a:pPr algn="r" rtl="1"/>
            <a:endParaRPr lang="he-IL" dirty="0"/>
          </a:p>
        </p:txBody>
      </p:sp>
      <p:sp>
        <p:nvSpPr>
          <p:cNvPr id="4" name="מציין מיקום מספר שקופית 3"/>
          <p:cNvSpPr>
            <a:spLocks noGrp="1"/>
          </p:cNvSpPr>
          <p:nvPr>
            <p:ph type="sldNum" sz="quarter" idx="12"/>
          </p:nvPr>
        </p:nvSpPr>
        <p:spPr/>
        <p:txBody>
          <a:bodyPr/>
          <a:lstStyle/>
          <a:p>
            <a:pPr algn="r" rtl="1"/>
            <a:fld id="{F25A965E-3C11-4F28-82DC-E30D63FAC43C}" type="slidenum">
              <a:t>‹#›</a:t>
            </a:fld>
            <a:endParaRPr lang="he-IL"/>
          </a:p>
        </p:txBody>
      </p:sp>
      <p:sp>
        <p:nvSpPr>
          <p:cNvPr id="5" name="TextBox 4">
            <a:extLst>
              <a:ext uri="{FF2B5EF4-FFF2-40B4-BE49-F238E27FC236}">
                <a16:creationId xmlns:a16="http://schemas.microsoft.com/office/drawing/2014/main" xmlns="" id="{612F240D-7E02-4139-B74B-B545236CC020}"/>
              </a:ext>
            </a:extLst>
          </p:cNvPr>
          <p:cNvSpPr txBox="1"/>
          <p:nvPr userDrawn="1"/>
        </p:nvSpPr>
        <p:spPr>
          <a:xfrm>
            <a:off x="11498007" y="3408"/>
            <a:ext cx="652913" cy="369332"/>
          </a:xfrm>
          <a:prstGeom prst="rect">
            <a:avLst/>
          </a:prstGeom>
          <a:noFill/>
        </p:spPr>
        <p:txBody>
          <a:bodyPr wrap="none" rtlCol="1">
            <a:spAutoFit/>
          </a:bodyPr>
          <a:lstStyle/>
          <a:p>
            <a:pPr algn="r" rtl="1"/>
            <a:r>
              <a:rPr lang="he-IL" sz="1800" dirty="0"/>
              <a:t>בס"ד</a:t>
            </a:r>
          </a:p>
        </p:txBody>
      </p:sp>
    </p:spTree>
    <p:extLst>
      <p:ext uri="{BB962C8B-B14F-4D97-AF65-F5344CB8AC3E}">
        <p14:creationId xmlns:p14="http://schemas.microsoft.com/office/powerpoint/2010/main" val="235911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12/29/2021</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 id="2147483778" r:id="rId3"/>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akedos.co.i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hyperlink" Target="http://www.shakedos.co.il/2018/07/30/invitation-ezrahut/" TargetMode="Externa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www.shakedos.co.il/2018/07/30/invitation-history/" TargetMode="Externa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90.jp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slide" Target="slide22.xml"/><Relationship Id="rId3" Type="http://schemas.openxmlformats.org/officeDocument/2006/relationships/slide" Target="slide8.xml"/><Relationship Id="rId21" Type="http://schemas.openxmlformats.org/officeDocument/2006/relationships/slide" Target="slide30.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1.xml"/><Relationship Id="rId2" Type="http://schemas.openxmlformats.org/officeDocument/2006/relationships/slide" Target="slide5.xml"/><Relationship Id="rId16" Type="http://schemas.openxmlformats.org/officeDocument/2006/relationships/slide" Target="slide24.xml"/><Relationship Id="rId20"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20.xml"/><Relationship Id="rId10" Type="http://schemas.openxmlformats.org/officeDocument/2006/relationships/slide" Target="slide15.xml"/><Relationship Id="rId19" Type="http://schemas.openxmlformats.org/officeDocument/2006/relationships/slide" Target="slide23.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98.xml"/><Relationship Id="rId13" Type="http://schemas.openxmlformats.org/officeDocument/2006/relationships/slide" Target="slide38.xml"/><Relationship Id="rId18" Type="http://schemas.openxmlformats.org/officeDocument/2006/relationships/slide" Target="slide46.xml"/><Relationship Id="rId26" Type="http://schemas.openxmlformats.org/officeDocument/2006/relationships/slide" Target="slide65.xml"/><Relationship Id="rId3" Type="http://schemas.openxmlformats.org/officeDocument/2006/relationships/slide" Target="slide75.xml"/><Relationship Id="rId21" Type="http://schemas.openxmlformats.org/officeDocument/2006/relationships/slide" Target="slide51.xml"/><Relationship Id="rId7" Type="http://schemas.openxmlformats.org/officeDocument/2006/relationships/slide" Target="slide83.xml"/><Relationship Id="rId12" Type="http://schemas.openxmlformats.org/officeDocument/2006/relationships/slide" Target="slide103.xml"/><Relationship Id="rId17" Type="http://schemas.openxmlformats.org/officeDocument/2006/relationships/slide" Target="slide44.xml"/><Relationship Id="rId25" Type="http://schemas.openxmlformats.org/officeDocument/2006/relationships/slide" Target="slide62.xml"/><Relationship Id="rId2" Type="http://schemas.openxmlformats.org/officeDocument/2006/relationships/slide" Target="slide73.xml"/><Relationship Id="rId16" Type="http://schemas.openxmlformats.org/officeDocument/2006/relationships/slide" Target="slide42.xml"/><Relationship Id="rId20"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81.xml"/><Relationship Id="rId11" Type="http://schemas.openxmlformats.org/officeDocument/2006/relationships/slide" Target="slide102.xml"/><Relationship Id="rId24" Type="http://schemas.openxmlformats.org/officeDocument/2006/relationships/slide" Target="slide61.xml"/><Relationship Id="rId5" Type="http://schemas.openxmlformats.org/officeDocument/2006/relationships/slide" Target="slide79.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1.xml"/><Relationship Id="rId10" Type="http://schemas.openxmlformats.org/officeDocument/2006/relationships/slide" Target="slide100.xml"/><Relationship Id="rId19" Type="http://schemas.openxmlformats.org/officeDocument/2006/relationships/slide" Target="slide47.xml"/><Relationship Id="rId4" Type="http://schemas.openxmlformats.org/officeDocument/2006/relationships/slide" Target="slide78.xml"/><Relationship Id="rId9" Type="http://schemas.openxmlformats.org/officeDocument/2006/relationships/slide" Target="slide99.xml"/><Relationship Id="rId14" Type="http://schemas.openxmlformats.org/officeDocument/2006/relationships/slide" Target="slide39.xml"/><Relationship Id="rId22" Type="http://schemas.openxmlformats.org/officeDocument/2006/relationships/slide" Target="slide59.xml"/><Relationship Id="rId27" Type="http://schemas.openxmlformats.org/officeDocument/2006/relationships/slide" Target="slide6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8A95209C-5275-4E15-8EA7-7F42980AB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lag, Israel, Country Flag, State Flag, State, Symbol">
            <a:extLst>
              <a:ext uri="{FF2B5EF4-FFF2-40B4-BE49-F238E27FC236}">
                <a16:creationId xmlns:a16="http://schemas.microsoft.com/office/drawing/2014/main" xmlns="" id="{7C84E015-ED57-4916-9E64-DA348784234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033" r="-1" b="21947"/>
          <a:stretch/>
        </p:blipFill>
        <p:spPr bwMode="auto">
          <a:xfrm>
            <a:off x="20" y="10"/>
            <a:ext cx="12188931"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6">
            <a:extLst>
              <a:ext uri="{FF2B5EF4-FFF2-40B4-BE49-F238E27FC236}">
                <a16:creationId xmlns:a16="http://schemas.microsoft.com/office/drawing/2014/main" xmlns="" id="{4F2ED431-E304-4FF0-9F4E-032783C9D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0 h 5416094"/>
              <a:gd name="connsiteX1" fmla="*/ 657225 w 10515600"/>
              <a:gd name="connsiteY1" fmla="*/ 0 h 5416094"/>
              <a:gd name="connsiteX2" fmla="*/ 1419606 w 10515600"/>
              <a:gd name="connsiteY2" fmla="*/ 0 h 5416094"/>
              <a:gd name="connsiteX3" fmla="*/ 2181987 w 10515600"/>
              <a:gd name="connsiteY3" fmla="*/ 0 h 5416094"/>
              <a:gd name="connsiteX4" fmla="*/ 3049524 w 10515600"/>
              <a:gd name="connsiteY4" fmla="*/ 0 h 5416094"/>
              <a:gd name="connsiteX5" fmla="*/ 3706749 w 10515600"/>
              <a:gd name="connsiteY5" fmla="*/ 0 h 5416094"/>
              <a:gd name="connsiteX6" fmla="*/ 4469130 w 10515600"/>
              <a:gd name="connsiteY6" fmla="*/ 0 h 5416094"/>
              <a:gd name="connsiteX7" fmla="*/ 5126355 w 10515600"/>
              <a:gd name="connsiteY7" fmla="*/ 0 h 5416094"/>
              <a:gd name="connsiteX8" fmla="*/ 5783580 w 10515600"/>
              <a:gd name="connsiteY8" fmla="*/ 0 h 5416094"/>
              <a:gd name="connsiteX9" fmla="*/ 6440805 w 10515600"/>
              <a:gd name="connsiteY9" fmla="*/ 0 h 5416094"/>
              <a:gd name="connsiteX10" fmla="*/ 6782562 w 10515600"/>
              <a:gd name="connsiteY10" fmla="*/ 0 h 5416094"/>
              <a:gd name="connsiteX11" fmla="*/ 7544943 w 10515600"/>
              <a:gd name="connsiteY11" fmla="*/ 0 h 5416094"/>
              <a:gd name="connsiteX12" fmla="*/ 7886700 w 10515600"/>
              <a:gd name="connsiteY12" fmla="*/ 0 h 5416094"/>
              <a:gd name="connsiteX13" fmla="*/ 8543925 w 10515600"/>
              <a:gd name="connsiteY13" fmla="*/ 0 h 5416094"/>
              <a:gd name="connsiteX14" fmla="*/ 9411462 w 10515600"/>
              <a:gd name="connsiteY14" fmla="*/ 0 h 5416094"/>
              <a:gd name="connsiteX15" fmla="*/ 10515600 w 10515600"/>
              <a:gd name="connsiteY15" fmla="*/ 0 h 5416094"/>
              <a:gd name="connsiteX16" fmla="*/ 10515600 w 10515600"/>
              <a:gd name="connsiteY16" fmla="*/ 731173 h 5416094"/>
              <a:gd name="connsiteX17" fmla="*/ 10515600 w 10515600"/>
              <a:gd name="connsiteY17" fmla="*/ 1299863 h 5416094"/>
              <a:gd name="connsiteX18" fmla="*/ 10515600 w 10515600"/>
              <a:gd name="connsiteY18" fmla="*/ 1868552 h 5416094"/>
              <a:gd name="connsiteX19" fmla="*/ 10515600 w 10515600"/>
              <a:gd name="connsiteY19" fmla="*/ 2545564 h 5416094"/>
              <a:gd name="connsiteX20" fmla="*/ 10515600 w 10515600"/>
              <a:gd name="connsiteY20" fmla="*/ 3222576 h 5416094"/>
              <a:gd name="connsiteX21" fmla="*/ 10515600 w 10515600"/>
              <a:gd name="connsiteY21" fmla="*/ 3845427 h 5416094"/>
              <a:gd name="connsiteX22" fmla="*/ 10515600 w 10515600"/>
              <a:gd name="connsiteY22" fmla="*/ 4630760 h 5416094"/>
              <a:gd name="connsiteX23" fmla="*/ 10515600 w 10515600"/>
              <a:gd name="connsiteY23" fmla="*/ 5416094 h 5416094"/>
              <a:gd name="connsiteX24" fmla="*/ 9648063 w 10515600"/>
              <a:gd name="connsiteY24" fmla="*/ 5416094 h 5416094"/>
              <a:gd name="connsiteX25" fmla="*/ 8885682 w 10515600"/>
              <a:gd name="connsiteY25" fmla="*/ 5416094 h 5416094"/>
              <a:gd name="connsiteX26" fmla="*/ 8543925 w 10515600"/>
              <a:gd name="connsiteY26" fmla="*/ 5416094 h 5416094"/>
              <a:gd name="connsiteX27" fmla="*/ 7676388 w 10515600"/>
              <a:gd name="connsiteY27" fmla="*/ 5416094 h 5416094"/>
              <a:gd name="connsiteX28" fmla="*/ 7124319 w 10515600"/>
              <a:gd name="connsiteY28" fmla="*/ 5416094 h 5416094"/>
              <a:gd name="connsiteX29" fmla="*/ 6361938 w 10515600"/>
              <a:gd name="connsiteY29" fmla="*/ 5416094 h 5416094"/>
              <a:gd name="connsiteX30" fmla="*/ 6020181 w 10515600"/>
              <a:gd name="connsiteY30" fmla="*/ 5416094 h 5416094"/>
              <a:gd name="connsiteX31" fmla="*/ 5152644 w 10515600"/>
              <a:gd name="connsiteY31" fmla="*/ 5416094 h 5416094"/>
              <a:gd name="connsiteX32" fmla="*/ 4600575 w 10515600"/>
              <a:gd name="connsiteY32" fmla="*/ 5416094 h 5416094"/>
              <a:gd name="connsiteX33" fmla="*/ 3943350 w 10515600"/>
              <a:gd name="connsiteY33" fmla="*/ 5416094 h 5416094"/>
              <a:gd name="connsiteX34" fmla="*/ 3496437 w 10515600"/>
              <a:gd name="connsiteY34" fmla="*/ 5416094 h 5416094"/>
              <a:gd name="connsiteX35" fmla="*/ 2734056 w 10515600"/>
              <a:gd name="connsiteY35" fmla="*/ 5416094 h 5416094"/>
              <a:gd name="connsiteX36" fmla="*/ 1866519 w 10515600"/>
              <a:gd name="connsiteY36" fmla="*/ 5416094 h 5416094"/>
              <a:gd name="connsiteX37" fmla="*/ 1314450 w 10515600"/>
              <a:gd name="connsiteY37" fmla="*/ 5416094 h 5416094"/>
              <a:gd name="connsiteX38" fmla="*/ 0 w 10515600"/>
              <a:gd name="connsiteY38" fmla="*/ 5416094 h 5416094"/>
              <a:gd name="connsiteX39" fmla="*/ 0 w 10515600"/>
              <a:gd name="connsiteY39" fmla="*/ 4739082 h 5416094"/>
              <a:gd name="connsiteX40" fmla="*/ 0 w 10515600"/>
              <a:gd name="connsiteY40" fmla="*/ 4062071 h 5416094"/>
              <a:gd name="connsiteX41" fmla="*/ 0 w 10515600"/>
              <a:gd name="connsiteY41" fmla="*/ 3330898 h 5416094"/>
              <a:gd name="connsiteX42" fmla="*/ 0 w 10515600"/>
              <a:gd name="connsiteY42" fmla="*/ 2653886 h 5416094"/>
              <a:gd name="connsiteX43" fmla="*/ 0 w 10515600"/>
              <a:gd name="connsiteY43" fmla="*/ 1922713 h 5416094"/>
              <a:gd name="connsiteX44" fmla="*/ 0 w 10515600"/>
              <a:gd name="connsiteY44" fmla="*/ 1191541 h 5416094"/>
              <a:gd name="connsiteX45" fmla="*/ 0 w 10515600"/>
              <a:gd name="connsiteY45"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15600" h="5416094" fill="none" extrusionOk="0">
                <a:moveTo>
                  <a:pt x="0" y="0"/>
                </a:moveTo>
                <a:cubicBezTo>
                  <a:pt x="177150" y="-2233"/>
                  <a:pt x="437740" y="9549"/>
                  <a:pt x="657225" y="0"/>
                </a:cubicBezTo>
                <a:cubicBezTo>
                  <a:pt x="876711" y="-9549"/>
                  <a:pt x="1120002" y="4103"/>
                  <a:pt x="1419606" y="0"/>
                </a:cubicBezTo>
                <a:cubicBezTo>
                  <a:pt x="1719210" y="-4103"/>
                  <a:pt x="1938104" y="16641"/>
                  <a:pt x="2181987" y="0"/>
                </a:cubicBezTo>
                <a:cubicBezTo>
                  <a:pt x="2425870" y="-16641"/>
                  <a:pt x="2669395" y="-9276"/>
                  <a:pt x="3049524" y="0"/>
                </a:cubicBezTo>
                <a:cubicBezTo>
                  <a:pt x="3429653" y="9276"/>
                  <a:pt x="3553691" y="29352"/>
                  <a:pt x="3706749" y="0"/>
                </a:cubicBezTo>
                <a:cubicBezTo>
                  <a:pt x="3859808" y="-29352"/>
                  <a:pt x="4111295" y="-6375"/>
                  <a:pt x="4469130" y="0"/>
                </a:cubicBezTo>
                <a:cubicBezTo>
                  <a:pt x="4826965" y="6375"/>
                  <a:pt x="4916661" y="-30390"/>
                  <a:pt x="5126355" y="0"/>
                </a:cubicBezTo>
                <a:cubicBezTo>
                  <a:pt x="5336049" y="30390"/>
                  <a:pt x="5578402" y="-7004"/>
                  <a:pt x="5783580" y="0"/>
                </a:cubicBezTo>
                <a:cubicBezTo>
                  <a:pt x="5988759" y="7004"/>
                  <a:pt x="6270371" y="29583"/>
                  <a:pt x="6440805" y="0"/>
                </a:cubicBezTo>
                <a:cubicBezTo>
                  <a:pt x="6611240" y="-29583"/>
                  <a:pt x="6667725" y="8173"/>
                  <a:pt x="6782562" y="0"/>
                </a:cubicBezTo>
                <a:cubicBezTo>
                  <a:pt x="6897399" y="-8173"/>
                  <a:pt x="7375754" y="-24084"/>
                  <a:pt x="7544943" y="0"/>
                </a:cubicBezTo>
                <a:cubicBezTo>
                  <a:pt x="7714132" y="24084"/>
                  <a:pt x="7790780" y="5607"/>
                  <a:pt x="7886700" y="0"/>
                </a:cubicBezTo>
                <a:cubicBezTo>
                  <a:pt x="7982620" y="-5607"/>
                  <a:pt x="8404356" y="28301"/>
                  <a:pt x="8543925" y="0"/>
                </a:cubicBezTo>
                <a:cubicBezTo>
                  <a:pt x="8683495" y="-28301"/>
                  <a:pt x="9088340" y="-5992"/>
                  <a:pt x="9411462" y="0"/>
                </a:cubicBezTo>
                <a:cubicBezTo>
                  <a:pt x="9734584" y="5992"/>
                  <a:pt x="10083951" y="22703"/>
                  <a:pt x="10515600" y="0"/>
                </a:cubicBezTo>
                <a:cubicBezTo>
                  <a:pt x="10497934" y="171001"/>
                  <a:pt x="10537777" y="498242"/>
                  <a:pt x="10515600" y="731173"/>
                </a:cubicBezTo>
                <a:cubicBezTo>
                  <a:pt x="10493423" y="964104"/>
                  <a:pt x="10516932" y="1174374"/>
                  <a:pt x="10515600" y="1299863"/>
                </a:cubicBezTo>
                <a:cubicBezTo>
                  <a:pt x="10514269" y="1425352"/>
                  <a:pt x="10522086" y="1677469"/>
                  <a:pt x="10515600" y="1868552"/>
                </a:cubicBezTo>
                <a:cubicBezTo>
                  <a:pt x="10509114" y="2059635"/>
                  <a:pt x="10499452" y="2266556"/>
                  <a:pt x="10515600" y="2545564"/>
                </a:cubicBezTo>
                <a:cubicBezTo>
                  <a:pt x="10531748" y="2824572"/>
                  <a:pt x="10506359" y="3046060"/>
                  <a:pt x="10515600" y="3222576"/>
                </a:cubicBezTo>
                <a:cubicBezTo>
                  <a:pt x="10524841" y="3399092"/>
                  <a:pt x="10507180" y="3536552"/>
                  <a:pt x="10515600" y="3845427"/>
                </a:cubicBezTo>
                <a:cubicBezTo>
                  <a:pt x="10524020" y="4154302"/>
                  <a:pt x="10505750" y="4362578"/>
                  <a:pt x="10515600" y="4630760"/>
                </a:cubicBezTo>
                <a:cubicBezTo>
                  <a:pt x="10525450" y="4898942"/>
                  <a:pt x="10492122" y="5233505"/>
                  <a:pt x="10515600" y="5416094"/>
                </a:cubicBezTo>
                <a:cubicBezTo>
                  <a:pt x="10321022" y="5373763"/>
                  <a:pt x="9841056" y="5373781"/>
                  <a:pt x="9648063" y="5416094"/>
                </a:cubicBezTo>
                <a:cubicBezTo>
                  <a:pt x="9455070" y="5458407"/>
                  <a:pt x="9225135" y="5428993"/>
                  <a:pt x="8885682" y="5416094"/>
                </a:cubicBezTo>
                <a:cubicBezTo>
                  <a:pt x="8546229" y="5403195"/>
                  <a:pt x="8660252" y="5403063"/>
                  <a:pt x="8543925" y="5416094"/>
                </a:cubicBezTo>
                <a:cubicBezTo>
                  <a:pt x="8427598" y="5429125"/>
                  <a:pt x="8066747" y="5419630"/>
                  <a:pt x="7676388" y="5416094"/>
                </a:cubicBezTo>
                <a:cubicBezTo>
                  <a:pt x="7286029" y="5412558"/>
                  <a:pt x="7286084" y="5427534"/>
                  <a:pt x="7124319" y="5416094"/>
                </a:cubicBezTo>
                <a:cubicBezTo>
                  <a:pt x="6962554" y="5404654"/>
                  <a:pt x="6638960" y="5390930"/>
                  <a:pt x="6361938" y="5416094"/>
                </a:cubicBezTo>
                <a:cubicBezTo>
                  <a:pt x="6084916" y="5441258"/>
                  <a:pt x="6131919" y="5418087"/>
                  <a:pt x="6020181" y="5416094"/>
                </a:cubicBezTo>
                <a:cubicBezTo>
                  <a:pt x="5908443" y="5414101"/>
                  <a:pt x="5558871" y="5407232"/>
                  <a:pt x="5152644" y="5416094"/>
                </a:cubicBezTo>
                <a:cubicBezTo>
                  <a:pt x="4746417" y="5424956"/>
                  <a:pt x="4798774" y="5402919"/>
                  <a:pt x="4600575" y="5416094"/>
                </a:cubicBezTo>
                <a:cubicBezTo>
                  <a:pt x="4402376" y="5429269"/>
                  <a:pt x="4180360" y="5402655"/>
                  <a:pt x="3943350" y="5416094"/>
                </a:cubicBezTo>
                <a:cubicBezTo>
                  <a:pt x="3706340" y="5429533"/>
                  <a:pt x="3658445" y="5419171"/>
                  <a:pt x="3496437" y="5416094"/>
                </a:cubicBezTo>
                <a:cubicBezTo>
                  <a:pt x="3334429" y="5413017"/>
                  <a:pt x="3010124" y="5399344"/>
                  <a:pt x="2734056" y="5416094"/>
                </a:cubicBezTo>
                <a:cubicBezTo>
                  <a:pt x="2457988" y="5432844"/>
                  <a:pt x="2236739" y="5427521"/>
                  <a:pt x="1866519" y="5416094"/>
                </a:cubicBezTo>
                <a:cubicBezTo>
                  <a:pt x="1496299" y="5404667"/>
                  <a:pt x="1510850" y="5404957"/>
                  <a:pt x="1314450" y="5416094"/>
                </a:cubicBezTo>
                <a:cubicBezTo>
                  <a:pt x="1118050" y="5427231"/>
                  <a:pt x="570195" y="5429560"/>
                  <a:pt x="0" y="5416094"/>
                </a:cubicBezTo>
                <a:cubicBezTo>
                  <a:pt x="-26608" y="5186086"/>
                  <a:pt x="-30817" y="5026509"/>
                  <a:pt x="0" y="4739082"/>
                </a:cubicBezTo>
                <a:cubicBezTo>
                  <a:pt x="30817" y="4451655"/>
                  <a:pt x="30406" y="4379302"/>
                  <a:pt x="0" y="4062071"/>
                </a:cubicBezTo>
                <a:cubicBezTo>
                  <a:pt x="-30406" y="3744840"/>
                  <a:pt x="16937" y="3655631"/>
                  <a:pt x="0" y="3330898"/>
                </a:cubicBezTo>
                <a:cubicBezTo>
                  <a:pt x="-16937" y="3006165"/>
                  <a:pt x="-2848" y="2928355"/>
                  <a:pt x="0" y="2653886"/>
                </a:cubicBezTo>
                <a:cubicBezTo>
                  <a:pt x="2848" y="2379417"/>
                  <a:pt x="-4508" y="2270960"/>
                  <a:pt x="0" y="1922713"/>
                </a:cubicBezTo>
                <a:cubicBezTo>
                  <a:pt x="4508" y="1574466"/>
                  <a:pt x="-7038" y="1405929"/>
                  <a:pt x="0" y="1191541"/>
                </a:cubicBezTo>
                <a:cubicBezTo>
                  <a:pt x="7038" y="977153"/>
                  <a:pt x="-53038" y="292447"/>
                  <a:pt x="0" y="0"/>
                </a:cubicBezTo>
                <a:close/>
              </a:path>
              <a:path w="10515600" h="5416094"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gradFill>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gradFill>
          <a:ln w="5715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3A45141-2CDF-4189-BFE3-2A97039F4E54}"/>
              </a:ext>
            </a:extLst>
          </p:cNvPr>
          <p:cNvSpPr>
            <a:spLocks noGrp="1"/>
          </p:cNvSpPr>
          <p:nvPr>
            <p:ph type="ctrTitle"/>
          </p:nvPr>
        </p:nvSpPr>
        <p:spPr>
          <a:xfrm>
            <a:off x="1527048" y="1124712"/>
            <a:ext cx="9144000" cy="3063240"/>
          </a:xfrm>
        </p:spPr>
        <p:txBody>
          <a:bodyPr>
            <a:normAutofit/>
          </a:bodyPr>
          <a:lstStyle/>
          <a:p>
            <a:pPr algn="ctr"/>
            <a:r>
              <a:rPr lang="he-IL">
                <a:solidFill>
                  <a:schemeClr val="bg1"/>
                </a:solidFill>
              </a:rPr>
              <a:t>אזרחות תשפ"א</a:t>
            </a:r>
          </a:p>
        </p:txBody>
      </p:sp>
      <p:sp>
        <p:nvSpPr>
          <p:cNvPr id="78" name="Rectangle 6">
            <a:extLst>
              <a:ext uri="{FF2B5EF4-FFF2-40B4-BE49-F238E27FC236}">
                <a16:creationId xmlns:a16="http://schemas.microsoft.com/office/drawing/2014/main" xmlns="" id="{4E87FCFB-2CCE-460D-B3DD-557C8BD1B9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xmlns="" id="{2FA48833-E366-4110-BED3-1202D00A9E97}"/>
              </a:ext>
            </a:extLst>
          </p:cNvPr>
          <p:cNvSpPr txBox="1"/>
          <p:nvPr/>
        </p:nvSpPr>
        <p:spPr>
          <a:xfrm>
            <a:off x="183580" y="5733288"/>
            <a:ext cx="2467342" cy="800219"/>
          </a:xfrm>
          <a:prstGeom prst="rect">
            <a:avLst/>
          </a:prstGeom>
          <a:solidFill>
            <a:schemeClr val="bg1"/>
          </a:solidFill>
        </p:spPr>
        <p:txBody>
          <a:bodyPr wrap="none" rtlCol="1">
            <a:spAutoFit/>
          </a:bodyPr>
          <a:lstStyle/>
          <a:p>
            <a:pPr algn="ctr"/>
            <a:r>
              <a:rPr lang="he-IL" sz="1400" b="1" dirty="0"/>
              <a:t>נכתבה ע"י אוהד מנדלבוים</a:t>
            </a:r>
          </a:p>
          <a:p>
            <a:pPr algn="ctr"/>
            <a:r>
              <a:rPr lang="he-IL" sz="1400" b="1" dirty="0"/>
              <a:t>כותב החוברת "אזרחות בקלות"</a:t>
            </a:r>
          </a:p>
          <a:p>
            <a:pPr algn="ctr"/>
            <a:r>
              <a:rPr lang="en-US" b="1" dirty="0">
                <a:latin typeface="Adobe Caslon Pro Bold" panose="0205070206050A020403" pitchFamily="18" charset="0"/>
                <a:hlinkClick r:id="rId3"/>
              </a:rPr>
              <a:t>www.shakedos.co.il</a:t>
            </a:r>
            <a:r>
              <a:rPr lang="he-IL" b="1" dirty="0">
                <a:latin typeface="Adobe Caslon Pro Bold" panose="0205070206050A020403" pitchFamily="18" charset="0"/>
              </a:rPr>
              <a:t> </a:t>
            </a:r>
          </a:p>
        </p:txBody>
      </p:sp>
    </p:spTree>
    <p:extLst>
      <p:ext uri="{BB962C8B-B14F-4D97-AF65-F5344CB8AC3E}">
        <p14:creationId xmlns:p14="http://schemas.microsoft.com/office/powerpoint/2010/main" val="286416180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2387DF-4B63-497A-A5D9-7D8BF8E02BC5}"/>
              </a:ext>
            </a:extLst>
          </p:cNvPr>
          <p:cNvSpPr>
            <a:spLocks noGrp="1"/>
          </p:cNvSpPr>
          <p:nvPr>
            <p:ph idx="1"/>
          </p:nvPr>
        </p:nvSpPr>
        <p:spPr>
          <a:xfrm>
            <a:off x="251670" y="2915456"/>
            <a:ext cx="5058507" cy="3770569"/>
          </a:xfrm>
        </p:spPr>
        <p:txBody>
          <a:bodyPr>
            <a:normAutofit/>
          </a:bodyPr>
          <a:lstStyle/>
          <a:p>
            <a:pPr marL="0" indent="0" algn="r">
              <a:lnSpc>
                <a:spcPct val="100000"/>
              </a:lnSpc>
              <a:buNone/>
            </a:pPr>
            <a:r>
              <a:rPr lang="he-IL" sz="2400" dirty="0" smtClean="0"/>
              <a:t>מיטב ורוני</a:t>
            </a:r>
            <a:endParaRPr lang="he-IL" sz="2400" dirty="0"/>
          </a:p>
        </p:txBody>
      </p:sp>
      <p:pic>
        <p:nvPicPr>
          <p:cNvPr id="6146" name="Picture 2" descr="משפט מנהלי ורגולטורי – MjeLaw">
            <a:extLst>
              <a:ext uri="{FF2B5EF4-FFF2-40B4-BE49-F238E27FC236}">
                <a16:creationId xmlns:a16="http://schemas.microsoft.com/office/drawing/2014/main" xmlns=""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45CC464-AA45-4F43-BA90-B07F0B17425D}"/>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תקנות לשעת חירום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118DFA"/>
          </a:solidFill>
          <a:ln w="38100" cap="rnd">
            <a:solidFill>
              <a:srgbClr val="118DF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E4FD8B2-02CF-4470-BA0A-54EB2AF6E912}"/>
              </a:ext>
            </a:extLst>
          </p:cNvPr>
          <p:cNvSpPr>
            <a:spLocks noGrp="1"/>
          </p:cNvSpPr>
          <p:nvPr>
            <p:ph idx="1"/>
          </p:nvPr>
        </p:nvSpPr>
        <p:spPr>
          <a:xfrm>
            <a:off x="4798503" y="2706624"/>
            <a:ext cx="7180975" cy="3979402"/>
          </a:xfrm>
        </p:spPr>
        <p:txBody>
          <a:bodyPr>
            <a:normAutofit lnSpcReduction="10000"/>
          </a:bodyPr>
          <a:lstStyle/>
          <a:p>
            <a:pPr algn="r" rtl="1">
              <a:lnSpc>
                <a:spcPct val="100000"/>
              </a:lnSpc>
            </a:pPr>
            <a:r>
              <a:rPr lang="he-IL" dirty="0"/>
              <a:t>הממשלה מוסמכת להתקין תקנה לשעת חירום לטובת הגנת המדינה, ביטחון הצבור וקיום אספקה ושירותים חיוניים.</a:t>
            </a:r>
            <a:endParaRPr lang="en-US" i="1" dirty="0"/>
          </a:p>
          <a:p>
            <a:pPr algn="r" rtl="1">
              <a:lnSpc>
                <a:spcPct val="100000"/>
              </a:lnSpc>
            </a:pPr>
            <a:r>
              <a:rPr lang="he-IL" dirty="0"/>
              <a:t>ייחודן של תקנות אלה בכך שאף שהן חקיקת משנה, הן יכולות לגבור על הוראות חוק (למעט חוקים חסינים כמו חוק יסוד: כבוד האדם וחירותו, חוק יסוד חופש העיסוק וחוק יסוד: הכנסת)</a:t>
            </a:r>
            <a:endParaRPr lang="en-US" i="1" dirty="0"/>
          </a:p>
          <a:p>
            <a:pPr algn="r">
              <a:lnSpc>
                <a:spcPct val="100000"/>
              </a:lnSpc>
            </a:pPr>
            <a:endParaRPr lang="he-IL" dirty="0"/>
          </a:p>
        </p:txBody>
      </p:sp>
      <p:pic>
        <p:nvPicPr>
          <p:cNvPr id="4098" name="Picture 2" descr="הממשלה אישרה תקנות לשעת חירום המגבילות את מספר העובדים במקום ...">
            <a:extLst>
              <a:ext uri="{FF2B5EF4-FFF2-40B4-BE49-F238E27FC236}">
                <a16:creationId xmlns:a16="http://schemas.microsoft.com/office/drawing/2014/main" xmlns="" id="{7DE59F12-E965-444C-AF78-CAA4B6FC1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2" r="1603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47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118DFA"/>
          </a:solidFill>
          <a:ln w="38100" cap="rnd">
            <a:solidFill>
              <a:srgbClr val="118DF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8E84DFC-90DC-464C-9074-0A7B2FBBD7D5}"/>
              </a:ext>
            </a:extLst>
          </p:cNvPr>
          <p:cNvSpPr>
            <a:spLocks noGrp="1"/>
          </p:cNvSpPr>
          <p:nvPr>
            <p:ph idx="1"/>
          </p:nvPr>
        </p:nvSpPr>
        <p:spPr>
          <a:xfrm>
            <a:off x="5297762" y="2706624"/>
            <a:ext cx="6251110" cy="3483864"/>
          </a:xfrm>
        </p:spPr>
        <p:txBody>
          <a:bodyPr>
            <a:normAutofit/>
          </a:bodyPr>
          <a:lstStyle/>
          <a:p>
            <a:pPr algn="r" rtl="1"/>
            <a:r>
              <a:rPr lang="he-IL" dirty="0"/>
              <a:t>לפי החוק בישראל ניתן להתקינן רק כאשר מוכרז מצב חירום במדינה (ע"י הכנסת). בפועל, מאז הקמת המדינה מוכרז בה על-ידי הכנסת מצב חירום (ההכרזה מחודשת אחת לשנה).</a:t>
            </a:r>
            <a:endParaRPr lang="en-US" i="1" dirty="0"/>
          </a:p>
          <a:p>
            <a:pPr algn="r" rtl="1"/>
            <a:endParaRPr lang="he-IL" dirty="0"/>
          </a:p>
        </p:txBody>
      </p:sp>
      <p:pic>
        <p:nvPicPr>
          <p:cNvPr id="5122" name="Picture 2" descr="הממשלה אישרה תקנות לשעת חירום המגבילות את מספר העובדים במקום ...">
            <a:extLst>
              <a:ext uri="{FF2B5EF4-FFF2-40B4-BE49-F238E27FC236}">
                <a16:creationId xmlns:a16="http://schemas.microsoft.com/office/drawing/2014/main" xmlns="" id="{8C9E3CA1-2D71-41F9-97D1-9B8A57FCA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2" r="1603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426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764DC148-3622-409B-BC36-51C65B69E8AE}"/>
              </a:ext>
            </a:extLst>
          </p:cNvPr>
          <p:cNvSpPr>
            <a:spLocks noGrp="1"/>
          </p:cNvSpPr>
          <p:nvPr>
            <p:ph type="title"/>
          </p:nvPr>
        </p:nvSpPr>
        <p:spPr>
          <a:xfrm>
            <a:off x="572493" y="238539"/>
            <a:ext cx="11047013" cy="1434415"/>
          </a:xfrm>
        </p:spPr>
        <p:txBody>
          <a:bodyPr anchor="b">
            <a:normAutofit/>
          </a:bodyPr>
          <a:lstStyle/>
          <a:p>
            <a:r>
              <a:rPr lang="he-IL" sz="7200"/>
              <a:t>מעצר מנהלי</a:t>
            </a:r>
          </a:p>
        </p:txBody>
      </p:sp>
      <p:sp>
        <p:nvSpPr>
          <p:cNvPr id="307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C7651"/>
          </a:solidFill>
          <a:ln w="38100" cap="rnd">
            <a:solidFill>
              <a:srgbClr val="8C765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בנט חתם על צו מעצר מנהלי, &quot;מטעמי ביטחון המדינה&quot; - חדשות ביטחון ...">
            <a:extLst>
              <a:ext uri="{FF2B5EF4-FFF2-40B4-BE49-F238E27FC236}">
                <a16:creationId xmlns:a16="http://schemas.microsoft.com/office/drawing/2014/main" xmlns="" id="{7ED20CC0-2D9C-4F4C-873A-E5DBCFC8B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18" r="19098"/>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A7C39428-AEDA-4CA3-9869-CD6968CFC083}"/>
              </a:ext>
            </a:extLst>
          </p:cNvPr>
          <p:cNvSpPr>
            <a:spLocks noGrp="1"/>
          </p:cNvSpPr>
          <p:nvPr>
            <p:ph idx="1"/>
          </p:nvPr>
        </p:nvSpPr>
        <p:spPr>
          <a:xfrm>
            <a:off x="4714613" y="2071316"/>
            <a:ext cx="7180976" cy="4629978"/>
          </a:xfrm>
        </p:spPr>
        <p:txBody>
          <a:bodyPr anchor="t">
            <a:normAutofit/>
          </a:bodyPr>
          <a:lstStyle/>
          <a:p>
            <a:pPr algn="r" rtl="1">
              <a:lnSpc>
                <a:spcPct val="100000"/>
              </a:lnSpc>
            </a:pPr>
            <a:r>
              <a:rPr lang="he-IL" sz="2800" dirty="0"/>
              <a:t>מעצר מניעתי </a:t>
            </a:r>
            <a:r>
              <a:rPr lang="he-IL" sz="2800" dirty="0" err="1"/>
              <a:t>מיידי</a:t>
            </a:r>
            <a:r>
              <a:rPr lang="he-IL" sz="2800" dirty="0"/>
              <a:t> ללא הליך פלילי רגיל כנגד העצור, גם בלי שהוא מואשם בביצוע עבירה כלשהי (סמכותו של שר הביטחון להורות עליו).</a:t>
            </a:r>
            <a:endParaRPr lang="en-US" sz="2800" i="1" dirty="0"/>
          </a:p>
          <a:p>
            <a:pPr algn="r" rtl="1">
              <a:lnSpc>
                <a:spcPct val="100000"/>
              </a:lnSpc>
            </a:pPr>
            <a:r>
              <a:rPr lang="he-IL" sz="2800" dirty="0"/>
              <a:t>מטרתו למנוע פגיעה בביטחון הציבור/ בטחון המדינה/ זכות לחיים וביטחון של אזרחי המדינה.</a:t>
            </a:r>
            <a:endParaRPr lang="en-US" sz="2800" i="1" dirty="0"/>
          </a:p>
          <a:p>
            <a:pPr algn="r" rtl="1">
              <a:lnSpc>
                <a:spcPct val="100000"/>
              </a:lnSpc>
            </a:pPr>
            <a:r>
              <a:rPr lang="he-IL" sz="2800" dirty="0"/>
              <a:t>הליך זה נתון לביקורת רבה בשל הפגיעה הקשה בזכויות ולכן חלות עליו הגבלות בחוק (בסמכות שר הביטחון בלבד לבצע מעצר מנהלי לפרק זמן ארוך, תקף לתקופה של 6 חודשים וניתן להארכה)</a:t>
            </a:r>
            <a:endParaRPr lang="en-US" sz="2800" i="1" dirty="0"/>
          </a:p>
          <a:p>
            <a:pPr algn="r">
              <a:lnSpc>
                <a:spcPct val="100000"/>
              </a:lnSpc>
            </a:pPr>
            <a:endParaRPr lang="he-IL" sz="2800" dirty="0"/>
          </a:p>
        </p:txBody>
      </p:sp>
    </p:spTree>
    <p:extLst>
      <p:ext uri="{BB962C8B-B14F-4D97-AF65-F5344CB8AC3E}">
        <p14:creationId xmlns:p14="http://schemas.microsoft.com/office/powerpoint/2010/main" val="160353374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7DD4A2E-BF21-4CD0-9FC4-B9155FDBC00E}"/>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גלובליזציה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29F7B"/>
          </a:solidFill>
          <a:ln w="38100" cap="rnd">
            <a:solidFill>
              <a:srgbClr val="C29F7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C6F24B7-0493-43B2-9548-E1D7229504CE}"/>
              </a:ext>
            </a:extLst>
          </p:cNvPr>
          <p:cNvSpPr>
            <a:spLocks noGrp="1"/>
          </p:cNvSpPr>
          <p:nvPr>
            <p:ph idx="1"/>
          </p:nvPr>
        </p:nvSpPr>
        <p:spPr>
          <a:xfrm>
            <a:off x="4756559" y="2706623"/>
            <a:ext cx="7239698" cy="3987791"/>
          </a:xfrm>
        </p:spPr>
        <p:txBody>
          <a:bodyPr>
            <a:normAutofit lnSpcReduction="10000"/>
          </a:bodyPr>
          <a:lstStyle/>
          <a:p>
            <a:pPr lvl="0" algn="r" rtl="1">
              <a:lnSpc>
                <a:spcPct val="100000"/>
              </a:lnSpc>
            </a:pPr>
            <a:r>
              <a:rPr lang="he-IL" sz="2400" dirty="0"/>
              <a:t>גלובליזציה מבטאת תהליכים כלל עולמיים בין מדינות, חברות ויחידים, המתארים יכולת תנועה, מעבר וניעות הולכת וגדלה של סחורות, שירותים, מידע, רעיונות ובני אדם.</a:t>
            </a:r>
            <a:endParaRPr lang="en-US" sz="2400" i="1" dirty="0"/>
          </a:p>
          <a:p>
            <a:pPr lvl="0" algn="r" rtl="1">
              <a:lnSpc>
                <a:spcPct val="100000"/>
              </a:lnSpc>
            </a:pPr>
            <a:r>
              <a:rPr lang="he-IL" sz="2400" dirty="0"/>
              <a:t>כל זאת במהירות גבוהה ובקלות יחסית בנפח הולך וגדל. </a:t>
            </a:r>
            <a:endParaRPr lang="en-US" sz="2400" i="1" dirty="0"/>
          </a:p>
          <a:p>
            <a:pPr lvl="0" algn="r" rtl="1">
              <a:lnSpc>
                <a:spcPct val="100000"/>
              </a:lnSpc>
            </a:pPr>
            <a:r>
              <a:rPr lang="he-IL" sz="2400" dirty="0"/>
              <a:t>העולם נתפס כ"כפר גלובלי", והדבר משפיע על תחומי חיים רבים, כמו: חברה וכלכלה, תרבות ולאומיות, משפט ויחסים בין מדינות, טשטוש גבולות. </a:t>
            </a:r>
            <a:endParaRPr lang="en-US" sz="2400" i="1" dirty="0"/>
          </a:p>
          <a:p>
            <a:pPr lvl="0" algn="r" rtl="1">
              <a:lnSpc>
                <a:spcPct val="100000"/>
              </a:lnSpc>
            </a:pPr>
            <a:r>
              <a:rPr lang="he-IL" sz="2400" dirty="0"/>
              <a:t>במקביל מתרחשים בזממנו תהליכים הפוכים של חיזוק זהויות לאומיות ודתיות.</a:t>
            </a:r>
            <a:endParaRPr lang="en-US" sz="2400" i="1" dirty="0"/>
          </a:p>
          <a:p>
            <a:pPr algn="r">
              <a:lnSpc>
                <a:spcPct val="100000"/>
              </a:lnSpc>
            </a:pPr>
            <a:endParaRPr lang="he-IL" sz="2400" dirty="0"/>
          </a:p>
        </p:txBody>
      </p:sp>
      <p:pic>
        <p:nvPicPr>
          <p:cNvPr id="6146" name="Picture 2" descr="Network, Earth, Block Chain, Globe, Digitization">
            <a:extLst>
              <a:ext uri="{FF2B5EF4-FFF2-40B4-BE49-F238E27FC236}">
                <a16:creationId xmlns:a16="http://schemas.microsoft.com/office/drawing/2014/main" xmlns="" id="{4F0D9A34-0A51-4D62-89C5-D803ADA122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23" r="32346"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650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hlinkClick r:id="rId2"/>
            <a:extLst>
              <a:ext uri="{FF2B5EF4-FFF2-40B4-BE49-F238E27FC236}">
                <a16:creationId xmlns:a16="http://schemas.microsoft.com/office/drawing/2014/main" xmlns="" id="{E9CF7E70-743E-4C5D-94B6-7687C7F9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476672"/>
            <a:ext cx="4670638" cy="6005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xmlns="" id="{DD7566FA-1494-4E50-BE38-FD536B0776EF}"/>
              </a:ext>
            </a:extLst>
          </p:cNvPr>
          <p:cNvSpPr txBox="1"/>
          <p:nvPr/>
        </p:nvSpPr>
        <p:spPr>
          <a:xfrm>
            <a:off x="7536160" y="311433"/>
            <a:ext cx="4171106" cy="6247864"/>
          </a:xfrm>
          <a:prstGeom prst="rect">
            <a:avLst/>
          </a:prstGeom>
          <a:noFill/>
        </p:spPr>
        <p:txBody>
          <a:bodyPr wrap="square" rtlCol="1">
            <a:spAutoFit/>
          </a:bodyPr>
          <a:lstStyle/>
          <a:p>
            <a:pPr algn="just" rtl="1"/>
            <a:r>
              <a:rPr lang="he-IL" b="1" dirty="0">
                <a:latin typeface="Assistant" panose="00000500000000000000" pitchFamily="2" charset="-79"/>
                <a:cs typeface="Assistant" panose="00000500000000000000" pitchFamily="2" charset="-79"/>
              </a:rPr>
              <a:t>"אזרחות בקלות" </a:t>
            </a:r>
            <a:r>
              <a:rPr lang="he-IL" dirty="0">
                <a:latin typeface="Assistant" panose="00000500000000000000" pitchFamily="2" charset="-79"/>
                <a:cs typeface="Assistant" panose="00000500000000000000" pitchFamily="2" charset="-79"/>
              </a:rPr>
              <a:t>היא חוברת תרגול ("</a:t>
            </a:r>
            <a:r>
              <a:rPr lang="he-IL" dirty="0" err="1">
                <a:latin typeface="Assistant" panose="00000500000000000000" pitchFamily="2" charset="-79"/>
                <a:cs typeface="Assistant" panose="00000500000000000000" pitchFamily="2" charset="-79"/>
              </a:rPr>
              <a:t>תרגולית</a:t>
            </a:r>
            <a:r>
              <a:rPr lang="he-IL" dirty="0">
                <a:latin typeface="Assistant" panose="00000500000000000000" pitchFamily="2" charset="-79"/>
                <a:cs typeface="Assistant" panose="00000500000000000000" pitchFamily="2" charset="-79"/>
              </a:rPr>
              <a:t>") באזרחות בעלת קונספט שונה מכל מה שהכרתם עד היום. </a:t>
            </a:r>
          </a:p>
          <a:p>
            <a:pPr algn="just" rtl="1"/>
            <a:r>
              <a:rPr lang="he-IL" b="1" dirty="0">
                <a:latin typeface="Assistant" panose="00000500000000000000" pitchFamily="2" charset="-79"/>
                <a:cs typeface="Assistant" panose="00000500000000000000" pitchFamily="2" charset="-79"/>
              </a:rPr>
              <a:t>זו הבטחה</a:t>
            </a:r>
            <a:r>
              <a:rPr lang="he-IL" dirty="0">
                <a:latin typeface="Assistant" panose="00000500000000000000" pitchFamily="2" charset="-79"/>
                <a:cs typeface="Assistant" panose="00000500000000000000" pitchFamily="2" charset="-79"/>
              </a:rPr>
              <a:t>.</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למיקודיות</a:t>
            </a:r>
            <a:r>
              <a:rPr lang="he-IL" dirty="0">
                <a:latin typeface="Assistant" panose="00000500000000000000" pitchFamily="2" charset="-79"/>
                <a:cs typeface="Assistant" panose="00000500000000000000" pitchFamily="2" charset="-79"/>
              </a:rPr>
              <a:t> משנים קודמות, </a:t>
            </a:r>
            <a:r>
              <a:rPr lang="he-IL" b="1" dirty="0">
                <a:latin typeface="Assistant" panose="00000500000000000000" pitchFamily="2" charset="-79"/>
                <a:cs typeface="Assistant" panose="00000500000000000000" pitchFamily="2" charset="-79"/>
              </a:rPr>
              <a:t>השנה ערכנו את כל החוברת מההתחלה</a:t>
            </a:r>
            <a:r>
              <a:rPr lang="he-IL" dirty="0">
                <a:latin typeface="Assistant" panose="00000500000000000000" pitchFamily="2" charset="-79"/>
                <a:cs typeface="Assistant" panose="00000500000000000000" pitchFamily="2" charset="-79"/>
              </a:rPr>
              <a:t>,</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בהתאם למסמך ההלימה, תוך שימת </a:t>
            </a:r>
            <a:r>
              <a:rPr lang="he-IL" b="1" dirty="0">
                <a:solidFill>
                  <a:srgbClr val="FF0000"/>
                </a:solidFill>
                <a:latin typeface="Assistant" panose="00000500000000000000" pitchFamily="2" charset="-79"/>
                <a:cs typeface="Assistant" panose="00000500000000000000" pitchFamily="2" charset="-79"/>
              </a:rPr>
              <a:t>דגש על ההגדרות </a:t>
            </a:r>
            <a:r>
              <a:rPr lang="he-IL" dirty="0">
                <a:latin typeface="Assistant" panose="00000500000000000000" pitchFamily="2" charset="-79"/>
                <a:cs typeface="Assistant" panose="00000500000000000000" pitchFamily="2" charset="-79"/>
              </a:rPr>
              <a:t>הרלוונטיות בלבד, לצד </a:t>
            </a:r>
            <a:r>
              <a:rPr lang="he-IL" u="sng" dirty="0">
                <a:latin typeface="Assistant" panose="00000500000000000000" pitchFamily="2" charset="-79"/>
                <a:cs typeface="Assistant" panose="00000500000000000000" pitchFamily="2" charset="-79"/>
              </a:rPr>
              <a:t>הימנעות ממלל רב ומהסברים מייגעים </a:t>
            </a:r>
            <a:r>
              <a:rPr lang="he-IL" dirty="0">
                <a:latin typeface="Assistant" panose="00000500000000000000" pitchFamily="2" charset="-79"/>
                <a:cs typeface="Assistant" panose="00000500000000000000" pitchFamily="2" charset="-79"/>
              </a:rPr>
              <a:t>בכל נושא (אבל יש הסברים קלילים).</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לאחר הצגת המושג </a:t>
            </a:r>
            <a:r>
              <a:rPr lang="he-IL" dirty="0" err="1">
                <a:latin typeface="Assistant" panose="00000500000000000000" pitchFamily="2" charset="-79"/>
                <a:cs typeface="Assistant" panose="00000500000000000000" pitchFamily="2" charset="-79"/>
              </a:rPr>
              <a:t>מהמושגון</a:t>
            </a:r>
            <a:r>
              <a:rPr lang="he-IL" dirty="0">
                <a:latin typeface="Assistant" panose="00000500000000000000" pitchFamily="2" charset="-79"/>
                <a:cs typeface="Assistant" panose="00000500000000000000" pitchFamily="2" charset="-79"/>
              </a:rPr>
              <a:t>, הוספנו </a:t>
            </a:r>
            <a:r>
              <a:rPr lang="he-IL" b="1" dirty="0">
                <a:solidFill>
                  <a:srgbClr val="FF0000"/>
                </a:solidFill>
                <a:latin typeface="Assistant" panose="00000500000000000000" pitchFamily="2" charset="-79"/>
                <a:cs typeface="Assistant" panose="00000500000000000000" pitchFamily="2" charset="-79"/>
              </a:rPr>
              <a:t>הסבר במלים פשוטות</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ושילבנו שאלה רלוונטית למונח עצמו בתוספת תשובה (כדי לאמן את התלמיד כיצד לענות נכון).</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בסוף כל נושא הוספנו "</a:t>
            </a:r>
            <a:r>
              <a:rPr lang="he-IL" b="1" dirty="0">
                <a:latin typeface="Assistant" panose="00000500000000000000" pitchFamily="2" charset="-79"/>
                <a:cs typeface="Assistant" panose="00000500000000000000" pitchFamily="2" charset="-79"/>
              </a:rPr>
              <a:t>מקבץ שאלות</a:t>
            </a:r>
            <a:r>
              <a:rPr lang="he-IL" dirty="0">
                <a:latin typeface="Assistant" panose="00000500000000000000" pitchFamily="2" charset="-79"/>
                <a:cs typeface="Assistant" panose="00000500000000000000" pitchFamily="2" charset="-79"/>
              </a:rPr>
              <a:t>" שמאפשר אימון נוסף של התלמיד על מגוון שאלות. בחוברת יש למעלה מ-250 שאלות מכל הסוגים כפי שנדרשים התלמידים בבגרות. </a:t>
            </a:r>
          </a:p>
          <a:p>
            <a:pPr algn="just" rtl="1"/>
            <a:r>
              <a:rPr lang="he-IL" dirty="0">
                <a:latin typeface="Assistant" panose="00000500000000000000" pitchFamily="2" charset="-79"/>
                <a:cs typeface="Assistant" panose="00000500000000000000" pitchFamily="2" charset="-79"/>
              </a:rPr>
              <a:t>השנה חידוש מיוחד – </a:t>
            </a:r>
            <a:r>
              <a:rPr lang="he-IL" sz="2000" b="1" dirty="0">
                <a:solidFill>
                  <a:srgbClr val="7030A0"/>
                </a:solidFill>
                <a:latin typeface="Assistant" panose="00000500000000000000" pitchFamily="2" charset="-79"/>
                <a:cs typeface="Assistant" panose="00000500000000000000" pitchFamily="2" charset="-79"/>
              </a:rPr>
              <a:t>חוברת בהדפסה צבעונית</a:t>
            </a:r>
            <a:r>
              <a:rPr lang="he-IL" b="1" dirty="0">
                <a:solidFill>
                  <a:srgbClr val="7030A0"/>
                </a:solidFill>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 המונחים מוצגים בצורה מודגשת וברורה, אפילו עוד יותר. מחיר החוברת הצבעונית רק 49 ₪ ליחידה. </a:t>
            </a:r>
          </a:p>
        </p:txBody>
      </p:sp>
      <p:sp>
        <p:nvSpPr>
          <p:cNvPr id="8" name="TextBox 7">
            <a:extLst>
              <a:ext uri="{FF2B5EF4-FFF2-40B4-BE49-F238E27FC236}">
                <a16:creationId xmlns:a16="http://schemas.microsoft.com/office/drawing/2014/main" xmlns="" id="{6B3FFDD8-E945-4D0F-8D72-1DBADADF8040}"/>
              </a:ext>
            </a:extLst>
          </p:cNvPr>
          <p:cNvSpPr txBox="1"/>
          <p:nvPr/>
        </p:nvSpPr>
        <p:spPr>
          <a:xfrm>
            <a:off x="5951985" y="5157192"/>
            <a:ext cx="1598593" cy="369332"/>
          </a:xfrm>
          <a:prstGeom prst="rect">
            <a:avLst/>
          </a:prstGeom>
          <a:noFill/>
        </p:spPr>
        <p:txBody>
          <a:bodyPr wrap="square" rtlCol="1">
            <a:spAutoFit/>
          </a:bodyPr>
          <a:lstStyle/>
          <a:p>
            <a:pPr algn="ctr" rtl="1"/>
            <a:r>
              <a:rPr lang="he-IL" dirty="0">
                <a:solidFill>
                  <a:srgbClr val="7030A0"/>
                </a:solidFill>
                <a:latin typeface="Petel" panose="00000400000000000000" pitchFamily="2" charset="-79"/>
                <a:cs typeface="AlexandraH" pitchFamily="2" charset="-79"/>
              </a:rPr>
              <a:t>חוברת לדוגמה</a:t>
            </a:r>
            <a:endParaRPr lang="he-IL" sz="1400" dirty="0">
              <a:solidFill>
                <a:srgbClr val="7030A0"/>
              </a:solidFill>
              <a:latin typeface="Petel" panose="00000400000000000000" pitchFamily="2" charset="-79"/>
              <a:cs typeface="AlexandraH" pitchFamily="2" charset="-79"/>
            </a:endParaRPr>
          </a:p>
        </p:txBody>
      </p:sp>
      <p:pic>
        <p:nvPicPr>
          <p:cNvPr id="9" name="Picture 2">
            <a:hlinkClick r:id="rId2"/>
            <a:extLst>
              <a:ext uri="{FF2B5EF4-FFF2-40B4-BE49-F238E27FC236}">
                <a16:creationId xmlns:a16="http://schemas.microsoft.com/office/drawing/2014/main" xmlns="" id="{4B71225A-0782-4C61-8CF2-51B9AA3C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56" y="5526525"/>
            <a:ext cx="1114353" cy="11143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ctor clip art of finger as mouse pointer">
            <a:hlinkClick r:id="rId2"/>
            <a:extLst>
              <a:ext uri="{FF2B5EF4-FFF2-40B4-BE49-F238E27FC236}">
                <a16:creationId xmlns:a16="http://schemas.microsoft.com/office/drawing/2014/main" xmlns="" id="{D411012A-7ED9-45ED-8FCF-31ED10F169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58" y="5684266"/>
            <a:ext cx="616329" cy="798354"/>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xmlns="" id="{917A01D5-31EB-4385-80DC-3DB144FA0E25}"/>
              </a:ext>
            </a:extLst>
          </p:cNvPr>
          <p:cNvSpPr txBox="1"/>
          <p:nvPr/>
        </p:nvSpPr>
        <p:spPr>
          <a:xfrm>
            <a:off x="1566995" y="6113288"/>
            <a:ext cx="2234907" cy="369332"/>
          </a:xfrm>
          <a:prstGeom prst="rect">
            <a:avLst/>
          </a:prstGeom>
          <a:noFill/>
        </p:spPr>
        <p:txBody>
          <a:bodyPr wrap="none" rtlCol="1">
            <a:spAutoFit/>
          </a:bodyPr>
          <a:lstStyle/>
          <a:p>
            <a:r>
              <a:rPr lang="he-IL" b="1" dirty="0"/>
              <a:t>לחצו לדוגמה ולהזמנה</a:t>
            </a:r>
          </a:p>
        </p:txBody>
      </p:sp>
    </p:spTree>
    <p:extLst>
      <p:ext uri="{BB962C8B-B14F-4D97-AF65-F5344CB8AC3E}">
        <p14:creationId xmlns:p14="http://schemas.microsoft.com/office/powerpoint/2010/main" val="35210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D533360-2A19-4730-B573-7AFBBB3B0065}"/>
              </a:ext>
            </a:extLst>
          </p:cNvPr>
          <p:cNvSpPr txBox="1"/>
          <p:nvPr/>
        </p:nvSpPr>
        <p:spPr>
          <a:xfrm>
            <a:off x="5400409" y="836712"/>
            <a:ext cx="5880167" cy="3785652"/>
          </a:xfrm>
          <a:prstGeom prst="rect">
            <a:avLst/>
          </a:prstGeom>
          <a:noFill/>
        </p:spPr>
        <p:txBody>
          <a:bodyPr wrap="square" rtlCol="1">
            <a:spAutoFit/>
          </a:bodyPr>
          <a:lstStyle/>
          <a:p>
            <a:pPr algn="ctr" rtl="1"/>
            <a:r>
              <a:rPr lang="he-IL" sz="2400" dirty="0"/>
              <a:t>מורים ותלמידים יקרים,</a:t>
            </a:r>
          </a:p>
          <a:p>
            <a:pPr algn="ctr" rtl="1"/>
            <a:endParaRPr lang="he-IL" sz="2400" dirty="0"/>
          </a:p>
          <a:p>
            <a:pPr algn="ctr" rtl="1"/>
            <a:r>
              <a:rPr lang="he-IL" sz="2400" dirty="0"/>
              <a:t>ניתן לרכוש חוברת </a:t>
            </a:r>
            <a:r>
              <a:rPr lang="he-IL" sz="2400" dirty="0" err="1"/>
              <a:t>מיקודית</a:t>
            </a:r>
            <a:r>
              <a:rPr lang="he-IL" sz="2400" dirty="0"/>
              <a:t> בהיסטוריה – צבעונית ומרהיבה שכוללת מפות, דמויות, תרשימי זרימה, תמונות ואיורים</a:t>
            </a:r>
          </a:p>
          <a:p>
            <a:pPr algn="ctr" rtl="1"/>
            <a:r>
              <a:rPr lang="he-IL" sz="2400" dirty="0"/>
              <a:t>בקישור [במחיר 49 ₪]</a:t>
            </a:r>
          </a:p>
          <a:p>
            <a:pPr algn="ctr"/>
            <a:r>
              <a:rPr lang="en-US" sz="2400" dirty="0">
                <a:latin typeface="Adobe Arabic" panose="02040503050201020203" pitchFamily="18" charset="-78"/>
                <a:cs typeface="Adobe Arabic" panose="02040503050201020203" pitchFamily="18" charset="-78"/>
                <a:hlinkClick r:id="rId2"/>
              </a:rPr>
              <a:t>http://www.shakedos.co.il/2018/07/30/invitation-history/</a:t>
            </a:r>
            <a:endParaRPr lang="he-IL" sz="2400" dirty="0">
              <a:latin typeface="Adobe Arabic" panose="02040503050201020203" pitchFamily="18" charset="-78"/>
            </a:endParaRPr>
          </a:p>
          <a:p>
            <a:pPr algn="ctr" rtl="1"/>
            <a:endParaRPr lang="he-IL" sz="2400" dirty="0"/>
          </a:p>
          <a:p>
            <a:pPr algn="ctr" rtl="1"/>
            <a:r>
              <a:rPr lang="he-IL" sz="2400" dirty="0"/>
              <a:t>או באמצעות טלפון 050-9171994</a:t>
            </a:r>
          </a:p>
          <a:p>
            <a:pPr algn="ctr" rtl="1"/>
            <a:r>
              <a:rPr lang="he-IL" sz="2400" dirty="0"/>
              <a:t> </a:t>
            </a:r>
          </a:p>
        </p:txBody>
      </p:sp>
      <p:pic>
        <p:nvPicPr>
          <p:cNvPr id="1026" name="Picture 2">
            <a:hlinkClick r:id="rId2"/>
            <a:extLst>
              <a:ext uri="{FF2B5EF4-FFF2-40B4-BE49-F238E27FC236}">
                <a16:creationId xmlns:a16="http://schemas.microsoft.com/office/drawing/2014/main" xmlns="" id="{2C3A3AD9-3921-4A64-A8FD-BFC9AEA11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812" y="4622364"/>
            <a:ext cx="1437359" cy="1437359"/>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hlinkClick r:id="rId2"/>
            <a:extLst>
              <a:ext uri="{FF2B5EF4-FFF2-40B4-BE49-F238E27FC236}">
                <a16:creationId xmlns:a16="http://schemas.microsoft.com/office/drawing/2014/main" xmlns="" id="{035CF96C-399D-40F0-AD53-4DF418375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546771"/>
            <a:ext cx="3947285" cy="5582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תיבת טקסט 7">
            <a:hlinkClick r:id="rId2"/>
            <a:extLst>
              <a:ext uri="{FF2B5EF4-FFF2-40B4-BE49-F238E27FC236}">
                <a16:creationId xmlns:a16="http://schemas.microsoft.com/office/drawing/2014/main" xmlns="" id="{10EC83A4-CFA3-44E9-BA0D-7410EF8B66C5}"/>
              </a:ext>
            </a:extLst>
          </p:cNvPr>
          <p:cNvSpPr txBox="1"/>
          <p:nvPr/>
        </p:nvSpPr>
        <p:spPr>
          <a:xfrm>
            <a:off x="3060236" y="5677060"/>
            <a:ext cx="2234907" cy="369332"/>
          </a:xfrm>
          <a:prstGeom prst="rect">
            <a:avLst/>
          </a:prstGeom>
          <a:solidFill>
            <a:schemeClr val="bg1"/>
          </a:solidFill>
        </p:spPr>
        <p:txBody>
          <a:bodyPr wrap="none" rtlCol="1">
            <a:spAutoFit/>
          </a:bodyPr>
          <a:lstStyle/>
          <a:p>
            <a:r>
              <a:rPr lang="he-IL" b="1" dirty="0"/>
              <a:t>לחצו לדוגמה ולהזמנה</a:t>
            </a:r>
          </a:p>
        </p:txBody>
      </p:sp>
      <p:pic>
        <p:nvPicPr>
          <p:cNvPr id="7" name="Picture 2" descr="Vector clip art of finger as mouse pointer">
            <a:hlinkClick r:id="rId2"/>
            <a:extLst>
              <a:ext uri="{FF2B5EF4-FFF2-40B4-BE49-F238E27FC236}">
                <a16:creationId xmlns:a16="http://schemas.microsoft.com/office/drawing/2014/main" xmlns="" id="{8627BBB1-2FEE-4B54-9AEB-34F43DA3BF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6901" y="5178639"/>
            <a:ext cx="616329" cy="79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4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i="1" dirty="0" smtClean="0"/>
              <a:t>רוויה ואוריה</a:t>
            </a:r>
            <a:endParaRPr lang="en-US" sz="2800" i="1" dirty="0"/>
          </a:p>
        </p:txBody>
      </p:sp>
      <p:pic>
        <p:nvPicPr>
          <p:cNvPr id="7170" name="Picture 2" descr="Statue Of Liberty, Liberty, Liberate, Liberation">
            <a:extLst>
              <a:ext uri="{FF2B5EF4-FFF2-40B4-BE49-F238E27FC236}">
                <a16:creationId xmlns:a16="http://schemas.microsoft.com/office/drawing/2014/main" xmlns=""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10468B3-21B5-444D-8F94-676C2CF45196}"/>
              </a:ext>
            </a:extLst>
          </p:cNvPr>
          <p:cNvSpPr>
            <a:spLocks noGrp="1"/>
          </p:cNvSpPr>
          <p:nvPr>
            <p:ph idx="1"/>
          </p:nvPr>
        </p:nvSpPr>
        <p:spPr>
          <a:xfrm>
            <a:off x="640080" y="2872899"/>
            <a:ext cx="4243589" cy="3659732"/>
          </a:xfrm>
        </p:spPr>
        <p:txBody>
          <a:bodyPr>
            <a:normAutofit/>
          </a:bodyPr>
          <a:lstStyle/>
          <a:p>
            <a:pPr algn="r" rtl="1"/>
            <a:r>
              <a:rPr lang="he-IL" dirty="0" smtClean="0"/>
              <a:t>בת-שבע ואהובה</a:t>
            </a:r>
            <a:endParaRPr lang="he-IL" dirty="0"/>
          </a:p>
        </p:txBody>
      </p:sp>
      <p:pic>
        <p:nvPicPr>
          <p:cNvPr id="10242" name="Picture 2" descr="להתפלל עם העבריינים - המכון הישראלי לדמוקרטיה">
            <a:extLst>
              <a:ext uri="{FF2B5EF4-FFF2-40B4-BE49-F238E27FC236}">
                <a16:creationId xmlns:a16="http://schemas.microsoft.com/office/drawing/2014/main" xmlns=""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smtClean="0"/>
              <a:t>ישראלה והילה</a:t>
            </a:r>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a16="http://schemas.microsoft.com/office/drawing/2014/main" xmlns=""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i="1" dirty="0" smtClean="0"/>
              <a:t>טליה </a:t>
            </a:r>
            <a:r>
              <a:rPr lang="he-IL" i="1" dirty="0" err="1" smtClean="0"/>
              <a:t>דמר</a:t>
            </a:r>
            <a:r>
              <a:rPr lang="he-IL" i="1" dirty="0" err="1" smtClean="0"/>
              <a:t>י</a:t>
            </a:r>
            <a:r>
              <a:rPr lang="he-IL" i="1" dirty="0" smtClean="0"/>
              <a:t> </a:t>
            </a:r>
            <a:r>
              <a:rPr lang="he-IL" i="1" dirty="0" err="1" smtClean="0"/>
              <a:t>ואדל</a:t>
            </a:r>
            <a:endParaRPr lang="en-US" i="1" dirty="0"/>
          </a:p>
        </p:txBody>
      </p:sp>
      <p:pic>
        <p:nvPicPr>
          <p:cNvPr id="12290" name="Picture 2" descr="שירותי דרך וגרירה - בל">
            <a:extLst>
              <a:ext uri="{FF2B5EF4-FFF2-40B4-BE49-F238E27FC236}">
                <a16:creationId xmlns:a16="http://schemas.microsoft.com/office/drawing/2014/main" xmlns=""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i="1" dirty="0" smtClean="0"/>
              <a:t>ליאם וקרן</a:t>
            </a:r>
            <a:endParaRPr lang="en-US" sz="2700" i="1" dirty="0"/>
          </a:p>
        </p:txBody>
      </p:sp>
      <p:pic>
        <p:nvPicPr>
          <p:cNvPr id="13314" name="Picture 2" descr="Looking For A Job, Work, Silhouettes, Man, Employees">
            <a:extLst>
              <a:ext uri="{FF2B5EF4-FFF2-40B4-BE49-F238E27FC236}">
                <a16:creationId xmlns:a16="http://schemas.microsoft.com/office/drawing/2014/main" xmlns=""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37964FA-90C6-4F12-9EBF-E4CA359ABA1D}"/>
              </a:ext>
            </a:extLst>
          </p:cNvPr>
          <p:cNvSpPr>
            <a:spLocks noGrp="1"/>
          </p:cNvSpPr>
          <p:nvPr>
            <p:ph idx="1"/>
          </p:nvPr>
        </p:nvSpPr>
        <p:spPr>
          <a:xfrm>
            <a:off x="640080" y="2872899"/>
            <a:ext cx="4243589" cy="3320668"/>
          </a:xfrm>
        </p:spPr>
        <p:txBody>
          <a:bodyPr>
            <a:normAutofit/>
          </a:bodyPr>
          <a:lstStyle/>
          <a:p>
            <a:pPr marL="0" indent="0" algn="r">
              <a:buNone/>
            </a:pPr>
            <a:r>
              <a:rPr lang="he-IL" dirty="0" smtClean="0"/>
              <a:t>ליבי ועדן</a:t>
            </a:r>
            <a:endParaRPr lang="he-IL" dirty="0"/>
          </a:p>
        </p:txBody>
      </p:sp>
      <p:pic>
        <p:nvPicPr>
          <p:cNvPr id="14338" name="Picture 2" descr="Amplification, Demo, Demonstration, Loud, Megaphone">
            <a:extLst>
              <a:ext uri="{FF2B5EF4-FFF2-40B4-BE49-F238E27FC236}">
                <a16:creationId xmlns:a16="http://schemas.microsoft.com/office/drawing/2014/main" xmlns=""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smtClean="0">
                <a:effectLst>
                  <a:outerShdw blurRad="38100" dist="38100" dir="2700000" algn="tl">
                    <a:srgbClr val="000000">
                      <a:alpha val="43137"/>
                    </a:srgbClr>
                  </a:outerShdw>
                </a:effectLst>
              </a:rPr>
              <a:t>הזכות לפרטיות</a:t>
            </a:r>
            <a:endParaRPr lang="he-IL" sz="5100" b="1" dirty="0">
              <a:effectLst>
                <a:outerShdw blurRad="38100" dist="38100" dir="2700000" algn="tl">
                  <a:srgbClr val="000000">
                    <a:alpha val="43137"/>
                  </a:srgbClr>
                </a:outerShdw>
              </a:effectLst>
            </a:endParaRP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CC4499-86CB-46F7-81D2-7A344D34218B}"/>
              </a:ext>
            </a:extLst>
          </p:cNvPr>
          <p:cNvSpPr>
            <a:spLocks noGrp="1"/>
          </p:cNvSpPr>
          <p:nvPr>
            <p:ph idx="1"/>
          </p:nvPr>
        </p:nvSpPr>
        <p:spPr>
          <a:xfrm>
            <a:off x="640080" y="2872899"/>
            <a:ext cx="4243589" cy="3320668"/>
          </a:xfrm>
        </p:spPr>
        <p:txBody>
          <a:bodyPr>
            <a:normAutofit/>
          </a:bodyPr>
          <a:lstStyle/>
          <a:p>
            <a:pPr marL="0" indent="0" algn="r">
              <a:buNone/>
            </a:pPr>
            <a:r>
              <a:rPr lang="he-IL" sz="3000" dirty="0" smtClean="0"/>
              <a:t>הודיה </a:t>
            </a:r>
            <a:r>
              <a:rPr lang="he-IL" sz="3000" dirty="0" err="1" smtClean="0"/>
              <a:t>ירדאו</a:t>
            </a:r>
            <a:r>
              <a:rPr lang="he-IL" sz="3000" dirty="0" smtClean="0"/>
              <a:t> </a:t>
            </a:r>
            <a:r>
              <a:rPr lang="he-IL" sz="3000" dirty="0" err="1" smtClean="0"/>
              <a:t>וליפז</a:t>
            </a:r>
            <a:endParaRPr lang="he-IL" sz="3000" dirty="0"/>
          </a:p>
        </p:txBody>
      </p:sp>
      <p:pic>
        <p:nvPicPr>
          <p:cNvPr id="1026" name="Picture 2" descr="Compass, Orientation, Map, Address, North, South">
            <a:extLst>
              <a:ext uri="{FF2B5EF4-FFF2-40B4-BE49-F238E27FC236}">
                <a16:creationId xmlns:a16="http://schemas.microsoft.com/office/drawing/2014/main" xmlns=""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4945F51-5A40-4441-AB32-166B6990AD8A}"/>
              </a:ext>
            </a:extLst>
          </p:cNvPr>
          <p:cNvSpPr>
            <a:spLocks noGrp="1"/>
          </p:cNvSpPr>
          <p:nvPr>
            <p:ph idx="1"/>
          </p:nvPr>
        </p:nvSpPr>
        <p:spPr>
          <a:xfrm>
            <a:off x="640080" y="2872899"/>
            <a:ext cx="4243589" cy="3320668"/>
          </a:xfrm>
        </p:spPr>
        <p:txBody>
          <a:bodyPr>
            <a:normAutofit/>
          </a:bodyPr>
          <a:lstStyle/>
          <a:p>
            <a:pPr marL="0" indent="0" algn="r">
              <a:lnSpc>
                <a:spcPct val="100000"/>
              </a:lnSpc>
              <a:buNone/>
            </a:pPr>
            <a:r>
              <a:rPr lang="he-IL" sz="2500" dirty="0" smtClean="0"/>
              <a:t>ישראלה ואלה</a:t>
            </a:r>
            <a:endParaRPr lang="he-IL" sz="2500" dirty="0"/>
          </a:p>
        </p:txBody>
      </p:sp>
      <p:pic>
        <p:nvPicPr>
          <p:cNvPr id="2050" name="Picture 2" descr="Human, Observer, Exhibition, Photomontage, Faces">
            <a:extLst>
              <a:ext uri="{FF2B5EF4-FFF2-40B4-BE49-F238E27FC236}">
                <a16:creationId xmlns:a16="http://schemas.microsoft.com/office/drawing/2014/main" xmlns=""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smtClean="0">
                <a:effectLst>
                  <a:outerShdw blurRad="38100" dist="38100" dir="2700000" algn="tl">
                    <a:srgbClr val="000000">
                      <a:alpha val="43137"/>
                    </a:srgbClr>
                  </a:outerShdw>
                </a:effectLst>
              </a:rPr>
              <a:t>הזכות לשם טוב</a:t>
            </a:r>
            <a:endParaRPr lang="he-IL" sz="6600" b="1" dirty="0">
              <a:effectLst>
                <a:outerShdw blurRad="38100" dist="38100" dir="2700000" algn="tl">
                  <a:srgbClr val="000000">
                    <a:alpha val="43137"/>
                  </a:srgbClr>
                </a:outerShdw>
              </a:effectLst>
            </a:endParaRP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426EEE-628E-4FE3-9496-42969E0F8E3F}"/>
              </a:ext>
            </a:extLst>
          </p:cNvPr>
          <p:cNvSpPr>
            <a:spLocks noGrp="1"/>
          </p:cNvSpPr>
          <p:nvPr>
            <p:ph idx="1"/>
          </p:nvPr>
        </p:nvSpPr>
        <p:spPr>
          <a:xfrm>
            <a:off x="640080" y="2872899"/>
            <a:ext cx="4243589" cy="3320668"/>
          </a:xfrm>
        </p:spPr>
        <p:txBody>
          <a:bodyPr>
            <a:normAutofit/>
          </a:bodyPr>
          <a:lstStyle/>
          <a:p>
            <a:r>
              <a:rPr lang="he-IL" dirty="0" smtClean="0"/>
              <a:t>נטע וייל ונעה שומר</a:t>
            </a:r>
            <a:endParaRPr lang="he-IL" dirty="0"/>
          </a:p>
        </p:txBody>
      </p:sp>
      <p:pic>
        <p:nvPicPr>
          <p:cNvPr id="3074" name="Picture 2" descr="Man, Woman, Elderly Couple, Two, Together, Togetherness">
            <a:extLst>
              <a:ext uri="{FF2B5EF4-FFF2-40B4-BE49-F238E27FC236}">
                <a16:creationId xmlns:a16="http://schemas.microsoft.com/office/drawing/2014/main" xmlns=""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87C8A4B-2642-4174-8D5D-D2876DE2DA2B}"/>
              </a:ext>
            </a:extLst>
          </p:cNvPr>
          <p:cNvSpPr>
            <a:spLocks noGrp="1"/>
          </p:cNvSpPr>
          <p:nvPr>
            <p:ph type="title"/>
          </p:nvPr>
        </p:nvSpPr>
        <p:spPr>
          <a:xfrm>
            <a:off x="7340366" y="365125"/>
            <a:ext cx="4013433" cy="1325563"/>
          </a:xfrm>
        </p:spPr>
        <p:txBody>
          <a:bodyPr/>
          <a:lstStyle/>
          <a:p>
            <a:pPr algn="r" rtl="1"/>
            <a:r>
              <a:rPr lang="he-IL" b="1" dirty="0">
                <a:effectLst>
                  <a:outerShdw blurRad="38100" dist="38100" dir="2700000" algn="tl">
                    <a:srgbClr val="000000">
                      <a:alpha val="43137"/>
                    </a:srgbClr>
                  </a:outerShdw>
                </a:effectLst>
              </a:rPr>
              <a:t>תוכן העניינים</a:t>
            </a:r>
          </a:p>
        </p:txBody>
      </p:sp>
      <p:sp>
        <p:nvSpPr>
          <p:cNvPr id="3" name="מציין מיקום תוכן 2">
            <a:extLst>
              <a:ext uri="{FF2B5EF4-FFF2-40B4-BE49-F238E27FC236}">
                <a16:creationId xmlns:a16="http://schemas.microsoft.com/office/drawing/2014/main" xmlns="" id="{679A4C91-E169-4522-B806-0E7E84AF5199}"/>
              </a:ext>
            </a:extLst>
          </p:cNvPr>
          <p:cNvSpPr>
            <a:spLocks noGrp="1"/>
          </p:cNvSpPr>
          <p:nvPr>
            <p:ph idx="1"/>
          </p:nvPr>
        </p:nvSpPr>
        <p:spPr>
          <a:xfrm>
            <a:off x="7826928" y="1825624"/>
            <a:ext cx="3526872" cy="4843623"/>
          </a:xfrm>
        </p:spPr>
        <p:txBody>
          <a:bodyPr>
            <a:normAutofit lnSpcReduction="10000"/>
          </a:bodyPr>
          <a:lstStyle/>
          <a:p>
            <a:pPr marL="0" indent="0" algn="r" rtl="1">
              <a:buNone/>
            </a:pPr>
            <a:r>
              <a:rPr lang="he-IL" sz="2400" b="1" dirty="0"/>
              <a:t>הרעיון הדמוקרטי</a:t>
            </a:r>
          </a:p>
          <a:p>
            <a:pPr algn="r" rtl="1"/>
            <a:r>
              <a:rPr lang="he-IL" sz="2400" dirty="0">
                <a:hlinkClick r:id="rId2" action="ppaction://hlinksldjump"/>
              </a:rPr>
              <a:t>זכויות האדם</a:t>
            </a:r>
            <a:endParaRPr lang="he-IL" sz="2400" dirty="0"/>
          </a:p>
          <a:p>
            <a:pPr lvl="1" algn="r" rtl="1"/>
            <a:r>
              <a:rPr lang="he-IL" sz="2000" dirty="0">
                <a:hlinkClick r:id="rId3" action="ppaction://hlinksldjump"/>
              </a:rPr>
              <a:t>כבוד</a:t>
            </a:r>
            <a:endParaRPr lang="he-IL" sz="2000" dirty="0"/>
          </a:p>
          <a:p>
            <a:pPr lvl="1" algn="r" rtl="1"/>
            <a:r>
              <a:rPr lang="he-IL" sz="2000" dirty="0">
                <a:hlinkClick r:id="rId4" action="ppaction://hlinksldjump"/>
              </a:rPr>
              <a:t>חיים ולביטחון</a:t>
            </a:r>
            <a:endParaRPr lang="he-IL" sz="2000" dirty="0"/>
          </a:p>
          <a:p>
            <a:pPr lvl="1" algn="r" rtl="1"/>
            <a:r>
              <a:rPr lang="he-IL" sz="2000" dirty="0">
                <a:hlinkClick r:id="rId5" action="ppaction://hlinksldjump"/>
              </a:rPr>
              <a:t>הליך הוגן</a:t>
            </a:r>
            <a:endParaRPr lang="he-IL" sz="2000" dirty="0"/>
          </a:p>
          <a:p>
            <a:pPr lvl="1" algn="r" rtl="1"/>
            <a:r>
              <a:rPr lang="he-IL" sz="2000" dirty="0">
                <a:hlinkClick r:id="rId6" action="ppaction://hlinksldjump"/>
              </a:rPr>
              <a:t>חירות</a:t>
            </a:r>
            <a:endParaRPr lang="he-IL" sz="2000" dirty="0"/>
          </a:p>
          <a:p>
            <a:pPr lvl="1" algn="r" rtl="1"/>
            <a:r>
              <a:rPr lang="he-IL" sz="2000" dirty="0">
                <a:hlinkClick r:id="rId7" action="ppaction://hlinksldjump"/>
              </a:rPr>
              <a:t>חופש דת</a:t>
            </a:r>
            <a:endParaRPr lang="he-IL" sz="2000" dirty="0"/>
          </a:p>
          <a:p>
            <a:pPr lvl="1" algn="r" rtl="1"/>
            <a:r>
              <a:rPr lang="he-IL" sz="2000" dirty="0">
                <a:hlinkClick r:id="rId8" action="ppaction://hlinksldjump"/>
              </a:rPr>
              <a:t>חופש מדת</a:t>
            </a:r>
            <a:endParaRPr lang="he-IL" sz="2000" dirty="0"/>
          </a:p>
          <a:p>
            <a:pPr lvl="1" algn="r" rtl="1"/>
            <a:r>
              <a:rPr lang="he-IL" sz="2000" dirty="0">
                <a:hlinkClick r:id="rId9" action="ppaction://hlinksldjump"/>
              </a:rPr>
              <a:t>חופש תנועה</a:t>
            </a:r>
            <a:endParaRPr lang="he-IL" sz="2000" dirty="0"/>
          </a:p>
          <a:p>
            <a:pPr lvl="1" algn="r" rtl="1"/>
            <a:r>
              <a:rPr lang="he-IL" sz="2000" dirty="0">
                <a:hlinkClick r:id="rId10" action="ppaction://hlinksldjump"/>
              </a:rPr>
              <a:t>חופש העיסוק</a:t>
            </a:r>
            <a:endParaRPr lang="he-IL" sz="2000" dirty="0"/>
          </a:p>
          <a:p>
            <a:pPr lvl="1" algn="r" rtl="1"/>
            <a:r>
              <a:rPr lang="he-IL" sz="2000" dirty="0">
                <a:hlinkClick r:id="rId11" action="ppaction://hlinksldjump"/>
              </a:rPr>
              <a:t>חופש ביטוי</a:t>
            </a:r>
            <a:endParaRPr lang="he-IL" sz="2000" dirty="0"/>
          </a:p>
          <a:p>
            <a:pPr lvl="1" algn="r" rtl="1"/>
            <a:r>
              <a:rPr lang="he-IL" sz="2000" dirty="0">
                <a:hlinkClick r:id="rId12" action="ppaction://hlinksldjump"/>
              </a:rPr>
              <a:t>חופש מצפון ומחשבה</a:t>
            </a:r>
            <a:endParaRPr lang="he-IL" sz="2000" dirty="0"/>
          </a:p>
        </p:txBody>
      </p:sp>
      <p:sp>
        <p:nvSpPr>
          <p:cNvPr id="4" name="מציין מיקום תוכן 2">
            <a:extLst>
              <a:ext uri="{FF2B5EF4-FFF2-40B4-BE49-F238E27FC236}">
                <a16:creationId xmlns:a16="http://schemas.microsoft.com/office/drawing/2014/main" xmlns="" id="{FDE64018-B5F1-4344-9BAF-FE2BEF48BDED}"/>
              </a:ext>
            </a:extLst>
          </p:cNvPr>
          <p:cNvSpPr txBox="1">
            <a:spLocks/>
          </p:cNvSpPr>
          <p:nvPr/>
        </p:nvSpPr>
        <p:spPr>
          <a:xfrm>
            <a:off x="4639111" y="1960560"/>
            <a:ext cx="3526872" cy="484362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rtl="1"/>
            <a:r>
              <a:rPr lang="he-IL" sz="2000" dirty="0">
                <a:hlinkClick r:id="rId13" action="ppaction://hlinksldjump"/>
              </a:rPr>
              <a:t>שוויון</a:t>
            </a:r>
            <a:endParaRPr lang="he-IL" sz="2000" dirty="0"/>
          </a:p>
          <a:p>
            <a:pPr lvl="2" algn="r" rtl="1"/>
            <a:r>
              <a:rPr lang="he-IL" sz="1600" dirty="0">
                <a:hlinkClick r:id="rId14" action="ppaction://hlinksldjump"/>
              </a:rPr>
              <a:t>הבחנה מותרת</a:t>
            </a:r>
            <a:endParaRPr lang="he-IL" sz="1600" dirty="0"/>
          </a:p>
          <a:p>
            <a:pPr lvl="2" algn="r" rtl="1"/>
            <a:r>
              <a:rPr lang="he-IL" sz="1600" dirty="0">
                <a:hlinkClick r:id="rId15" action="ppaction://hlinksldjump"/>
              </a:rPr>
              <a:t>העדפה מתקנת</a:t>
            </a:r>
            <a:endParaRPr lang="he-IL" sz="1600" dirty="0"/>
          </a:p>
          <a:p>
            <a:pPr lvl="2" algn="r" rtl="1"/>
            <a:r>
              <a:rPr lang="he-IL" sz="1600" dirty="0">
                <a:hlinkClick r:id="rId16" action="ppaction://hlinksldjump"/>
              </a:rPr>
              <a:t>אפליה אסורה</a:t>
            </a:r>
            <a:endParaRPr lang="he-IL" sz="1600" dirty="0"/>
          </a:p>
          <a:p>
            <a:pPr lvl="1" algn="r" rtl="1"/>
            <a:r>
              <a:rPr lang="he-IL" sz="2000" dirty="0">
                <a:hlinkClick r:id="rId17" action="ppaction://hlinksldjump"/>
              </a:rPr>
              <a:t>קניין</a:t>
            </a:r>
            <a:endParaRPr lang="he-IL" sz="2000" dirty="0"/>
          </a:p>
          <a:p>
            <a:pPr algn="r" rtl="1"/>
            <a:r>
              <a:rPr lang="he-IL" sz="2400" dirty="0">
                <a:hlinkClick r:id="rId18" action="ppaction://hlinksldjump"/>
              </a:rPr>
              <a:t>חובות האדם</a:t>
            </a:r>
            <a:endParaRPr lang="he-IL" sz="2400" dirty="0"/>
          </a:p>
          <a:p>
            <a:pPr algn="r" rtl="1"/>
            <a:r>
              <a:rPr lang="he-IL" sz="2400" dirty="0">
                <a:hlinkClick r:id="rId19" action="ppaction://hlinksldjump"/>
              </a:rPr>
              <a:t>חובות האזרח</a:t>
            </a:r>
            <a:endParaRPr lang="he-IL" sz="2400" dirty="0"/>
          </a:p>
          <a:p>
            <a:pPr algn="r" rtl="1"/>
            <a:r>
              <a:rPr lang="he-IL" sz="2400" dirty="0">
                <a:hlinkClick r:id="rId16" action="ppaction://hlinksldjump"/>
              </a:rPr>
              <a:t>זכויות פוליטיות</a:t>
            </a:r>
            <a:endParaRPr lang="he-IL" sz="2400" dirty="0"/>
          </a:p>
          <a:p>
            <a:pPr algn="r" rtl="1"/>
            <a:r>
              <a:rPr lang="he-IL" sz="2400" dirty="0">
                <a:hlinkClick r:id="rId20" action="ppaction://hlinksldjump"/>
              </a:rPr>
              <a:t>זכויות הקבוצה והמיעוט</a:t>
            </a:r>
            <a:endParaRPr lang="he-IL" sz="2400" dirty="0"/>
          </a:p>
          <a:p>
            <a:pPr algn="r" rtl="1"/>
            <a:r>
              <a:rPr lang="he-IL" sz="2400" dirty="0">
                <a:hlinkClick r:id="rId21" action="ppaction://hlinksldjump"/>
              </a:rPr>
              <a:t>זכויות חברתיות כלכליות</a:t>
            </a:r>
            <a:endParaRPr lang="he-IL" sz="2400" dirty="0"/>
          </a:p>
        </p:txBody>
      </p:sp>
    </p:spTree>
    <p:extLst>
      <p:ext uri="{BB962C8B-B14F-4D97-AF65-F5344CB8AC3E}">
        <p14:creationId xmlns:p14="http://schemas.microsoft.com/office/powerpoint/2010/main" val="9751590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a16="http://schemas.microsoft.com/office/drawing/2014/main" xmlns=""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70873BB-C28C-4E87-999D-92A50009CDF9}"/>
              </a:ext>
            </a:extLst>
          </p:cNvPr>
          <p:cNvSpPr>
            <a:spLocks noGrp="1"/>
          </p:cNvSpPr>
          <p:nvPr>
            <p:ph idx="1"/>
          </p:nvPr>
        </p:nvSpPr>
        <p:spPr>
          <a:xfrm>
            <a:off x="7034585" y="3164618"/>
            <a:ext cx="4584921" cy="3021497"/>
          </a:xfrm>
        </p:spPr>
        <p:txBody>
          <a:bodyPr anchor="t">
            <a:normAutofit/>
          </a:bodyPr>
          <a:lstStyle/>
          <a:p>
            <a:pPr marL="0" indent="0" algn="r">
              <a:lnSpc>
                <a:spcPct val="100000"/>
              </a:lnSpc>
              <a:buNone/>
            </a:pPr>
            <a:r>
              <a:rPr lang="he-IL" dirty="0" smtClean="0"/>
              <a:t>מיטל </a:t>
            </a:r>
            <a:r>
              <a:rPr lang="he-IL" dirty="0" err="1" smtClean="0"/>
              <a:t>ואדוה</a:t>
            </a: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F9F502-0255-4262-BDDA-9A7D87382D05}"/>
              </a:ext>
            </a:extLst>
          </p:cNvPr>
          <p:cNvSpPr>
            <a:spLocks noGrp="1"/>
          </p:cNvSpPr>
          <p:nvPr>
            <p:ph idx="1"/>
          </p:nvPr>
        </p:nvSpPr>
        <p:spPr>
          <a:xfrm>
            <a:off x="640080" y="2872899"/>
            <a:ext cx="4243589" cy="3320668"/>
          </a:xfrm>
        </p:spPr>
        <p:txBody>
          <a:bodyPr>
            <a:normAutofit/>
          </a:bodyPr>
          <a:lstStyle/>
          <a:p>
            <a:pPr marL="0" indent="0" algn="r">
              <a:buNone/>
            </a:pPr>
            <a:r>
              <a:rPr lang="he-IL" sz="3000" dirty="0" smtClean="0"/>
              <a:t>אדווה ונעה שניצר</a:t>
            </a:r>
            <a:r>
              <a:rPr lang="en-US" sz="3000" dirty="0"/>
              <a:t> </a:t>
            </a:r>
            <a:r>
              <a:rPr lang="he-IL" sz="3000" dirty="0" smtClean="0"/>
              <a:t>הילה</a:t>
            </a:r>
            <a:endParaRPr lang="he-IL" sz="3000" dirty="0"/>
          </a:p>
        </p:txBody>
      </p:sp>
      <p:pic>
        <p:nvPicPr>
          <p:cNvPr id="6146" name="Picture 2" descr="מס רכוש תשחץ -">
            <a:extLst>
              <a:ext uri="{FF2B5EF4-FFF2-40B4-BE49-F238E27FC236}">
                <a16:creationId xmlns:a16="http://schemas.microsoft.com/office/drawing/2014/main" xmlns=""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3" name="Rectangle 7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768EC94-94B7-4190-A200-5D8677F9368E}"/>
              </a:ext>
            </a:extLst>
          </p:cNvPr>
          <p:cNvSpPr>
            <a:spLocks noGrp="1"/>
          </p:cNvSpPr>
          <p:nvPr>
            <p:ph type="title"/>
          </p:nvPr>
        </p:nvSpPr>
        <p:spPr>
          <a:xfrm>
            <a:off x="6593749" y="928751"/>
            <a:ext cx="5494788" cy="3566160"/>
          </a:xfrm>
        </p:spPr>
        <p:txBody>
          <a:bodyPr vert="horz" lIns="91440" tIns="45720" rIns="91440" bIns="45720" rtlCol="0" anchor="b">
            <a:normAutofit/>
          </a:bodyPr>
          <a:lstStyle/>
          <a:p>
            <a:r>
              <a:rPr lang="en-US" sz="8000" b="1" dirty="0" err="1">
                <a:effectLst>
                  <a:outerShdw blurRad="38100" dist="38100" dir="2700000" algn="tl">
                    <a:srgbClr val="000000">
                      <a:alpha val="43137"/>
                    </a:srgbClr>
                  </a:outerShdw>
                </a:effectLst>
              </a:rPr>
              <a:t>חובות</a:t>
            </a:r>
            <a:r>
              <a:rPr lang="en-US" sz="8000" b="1" dirty="0">
                <a:effectLst>
                  <a:outerShdw blurRad="38100" dist="38100" dir="2700000" algn="tl">
                    <a:srgbClr val="000000">
                      <a:alpha val="43137"/>
                    </a:srgbClr>
                  </a:outerShdw>
                </a:effectLst>
              </a:rPr>
              <a:t> </a:t>
            </a:r>
            <a:r>
              <a:rPr lang="en-US" sz="8000" b="1" dirty="0" err="1">
                <a:effectLst>
                  <a:outerShdw blurRad="38100" dist="38100" dir="2700000" algn="tl">
                    <a:srgbClr val="000000">
                      <a:alpha val="43137"/>
                    </a:srgbClr>
                  </a:outerShdw>
                </a:effectLst>
              </a:rPr>
              <a:t>האדם</a:t>
            </a:r>
            <a:endParaRPr lang="en-US" sz="8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FFBA8AF3-4658-4489-8515-C0B828238028}"/>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lgn="r" rtl="1">
              <a:lnSpc>
                <a:spcPct val="100000"/>
              </a:lnSpc>
              <a:buNone/>
            </a:pPr>
            <a:r>
              <a:rPr lang="en-US" sz="2400" dirty="0" err="1"/>
              <a:t>חובתו</a:t>
            </a:r>
            <a:r>
              <a:rPr lang="en-US" sz="2400" dirty="0"/>
              <a:t> </a:t>
            </a:r>
            <a:r>
              <a:rPr lang="en-US" sz="2400" dirty="0" err="1"/>
              <a:t>של</a:t>
            </a:r>
            <a:r>
              <a:rPr lang="en-US" sz="2400" dirty="0"/>
              <a:t> </a:t>
            </a:r>
            <a:r>
              <a:rPr lang="en-US" sz="2400" dirty="0" err="1"/>
              <a:t>אדם</a:t>
            </a:r>
            <a:r>
              <a:rPr lang="en-US" sz="2400" dirty="0"/>
              <a:t> </a:t>
            </a:r>
            <a:r>
              <a:rPr lang="en-US" sz="2400" dirty="0" err="1"/>
              <a:t>להכיר</a:t>
            </a:r>
            <a:r>
              <a:rPr lang="en-US" sz="2400" dirty="0"/>
              <a:t> </a:t>
            </a:r>
            <a:r>
              <a:rPr lang="en-US" sz="2400" dirty="0" err="1"/>
              <a:t>בזכויות</a:t>
            </a:r>
            <a:r>
              <a:rPr lang="en-US" sz="2400" dirty="0"/>
              <a:t> </a:t>
            </a:r>
            <a:r>
              <a:rPr lang="en-US" sz="2400" dirty="0" err="1"/>
              <a:t>של</a:t>
            </a:r>
            <a:r>
              <a:rPr lang="en-US" sz="2400" dirty="0"/>
              <a:t> </a:t>
            </a:r>
            <a:r>
              <a:rPr lang="en-US" sz="2400" dirty="0" err="1"/>
              <a:t>הזולת</a:t>
            </a:r>
            <a:r>
              <a:rPr lang="he-IL" sz="2400" dirty="0"/>
              <a:t> (</a:t>
            </a:r>
            <a:r>
              <a:rPr lang="en-US" sz="2400" dirty="0" err="1"/>
              <a:t>להימנע</a:t>
            </a:r>
            <a:r>
              <a:rPr lang="en-US" sz="2400" dirty="0"/>
              <a:t> </a:t>
            </a:r>
            <a:r>
              <a:rPr lang="en-US" sz="2400" dirty="0" err="1"/>
              <a:t>מפגיעה</a:t>
            </a:r>
            <a:r>
              <a:rPr lang="en-US" sz="2400" dirty="0"/>
              <a:t> </a:t>
            </a:r>
            <a:r>
              <a:rPr lang="en-US" sz="2400" dirty="0" err="1"/>
              <a:t>בזכויות</a:t>
            </a:r>
            <a:r>
              <a:rPr lang="en-US" sz="2400" dirty="0"/>
              <a:t> </a:t>
            </a:r>
            <a:r>
              <a:rPr lang="en-US" sz="2400" dirty="0" err="1"/>
              <a:t>של</a:t>
            </a:r>
            <a:r>
              <a:rPr lang="en-US" sz="2400" dirty="0"/>
              <a:t> </a:t>
            </a:r>
            <a:r>
              <a:rPr lang="en-US" sz="2400" dirty="0" err="1"/>
              <a:t>אדם</a:t>
            </a:r>
            <a:r>
              <a:rPr lang="en-US" sz="2400" dirty="0"/>
              <a:t> </a:t>
            </a:r>
            <a:r>
              <a:rPr lang="en-US" sz="2400" dirty="0" err="1"/>
              <a:t>אחר</a:t>
            </a:r>
            <a:r>
              <a:rPr lang="he-IL" sz="2400" dirty="0"/>
              <a:t>)</a:t>
            </a:r>
            <a:r>
              <a:rPr lang="en-US" sz="2400" dirty="0"/>
              <a:t> </a:t>
            </a:r>
            <a:r>
              <a:rPr lang="en-US" sz="2400" dirty="0" err="1"/>
              <a:t>ולציית</a:t>
            </a:r>
            <a:r>
              <a:rPr lang="en-US" sz="2400" dirty="0"/>
              <a:t> </a:t>
            </a:r>
            <a:r>
              <a:rPr lang="en-US" sz="2400" dirty="0" err="1"/>
              <a:t>לחוק</a:t>
            </a:r>
            <a:r>
              <a:rPr lang="en-US" sz="2400" dirty="0"/>
              <a:t>.</a:t>
            </a:r>
            <a:endParaRPr lang="en-US" sz="2400" i="1" dirty="0"/>
          </a:p>
        </p:txBody>
      </p:sp>
      <p:pic>
        <p:nvPicPr>
          <p:cNvPr id="7170" name="Picture 2" descr="חובות המוטלות על אגודות שיתופיות | משרד הכלכלה והתעשייה">
            <a:extLst>
              <a:ext uri="{FF2B5EF4-FFF2-40B4-BE49-F238E27FC236}">
                <a16:creationId xmlns:a16="http://schemas.microsoft.com/office/drawing/2014/main" xmlns="" id="{7FB15BC1-3A68-4669-84FF-CA4644306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0" r="10759"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B8CD7"/>
          </a:solidFill>
          <a:ln w="38100" cap="rnd">
            <a:solidFill>
              <a:srgbClr val="4B8CD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98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FAE3DEC-459A-4CB3-998C-3640A9B2B9C2}"/>
              </a:ext>
            </a:extLst>
          </p:cNvPr>
          <p:cNvSpPr>
            <a:spLocks noGrp="1"/>
          </p:cNvSpPr>
          <p:nvPr>
            <p:ph type="title"/>
          </p:nvPr>
        </p:nvSpPr>
        <p:spPr>
          <a:xfrm>
            <a:off x="640079" y="325369"/>
            <a:ext cx="5005711"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חובות האזרח</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72D6"/>
          </a:solidFill>
          <a:ln w="38100" cap="rnd">
            <a:solidFill>
              <a:srgbClr val="9572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5223B0D-859C-455A-9853-5B265FF3B6D9}"/>
              </a:ext>
            </a:extLst>
          </p:cNvPr>
          <p:cNvSpPr>
            <a:spLocks noGrp="1"/>
          </p:cNvSpPr>
          <p:nvPr>
            <p:ph idx="1"/>
          </p:nvPr>
        </p:nvSpPr>
        <p:spPr>
          <a:xfrm>
            <a:off x="640080" y="2872899"/>
            <a:ext cx="4243589" cy="3693416"/>
          </a:xfrm>
        </p:spPr>
        <p:txBody>
          <a:bodyPr>
            <a:normAutofit/>
          </a:bodyPr>
          <a:lstStyle/>
          <a:p>
            <a:pPr algn="r" rtl="1">
              <a:lnSpc>
                <a:spcPct val="100000"/>
              </a:lnSpc>
            </a:pPr>
            <a:r>
              <a:rPr lang="he-IL" sz="2400" dirty="0"/>
              <a:t>חובתו של אזרח לציית לחוק ולחובות הקבועות בו (תשלום </a:t>
            </a:r>
            <a:r>
              <a:rPr lang="he-IL" sz="2400" dirty="0" err="1"/>
              <a:t>מסים</a:t>
            </a:r>
            <a:r>
              <a:rPr lang="he-IL" sz="2400" dirty="0"/>
              <a:t>, שירות בצבא וכו').</a:t>
            </a:r>
            <a:endParaRPr lang="en-US" sz="2400" i="1" dirty="0"/>
          </a:p>
          <a:p>
            <a:pPr algn="r" rtl="1">
              <a:lnSpc>
                <a:spcPct val="100000"/>
              </a:lnSpc>
            </a:pPr>
            <a:r>
              <a:rPr lang="he-IL" sz="2400" dirty="0"/>
              <a:t>ישנו </a:t>
            </a:r>
            <a:r>
              <a:rPr lang="he-IL" sz="2400" b="1" dirty="0"/>
              <a:t>ערך אזרחי</a:t>
            </a:r>
            <a:r>
              <a:rPr lang="he-IL" sz="2400" dirty="0"/>
              <a:t> להשתתפות בעיצוב החיים הציבוריים (הצבעה בבחירות, ביקורת על השלטון, השתתפות אזרחית וכו'), ערך אזרחי נוסף הוא תרומה לקהילה ולמדינה.</a:t>
            </a:r>
          </a:p>
        </p:txBody>
      </p:sp>
      <p:pic>
        <p:nvPicPr>
          <p:cNvPr id="8194" name="Picture 2" descr="Elections, Ballot Box, Vote, Democracy, Process">
            <a:extLst>
              <a:ext uri="{FF2B5EF4-FFF2-40B4-BE49-F238E27FC236}">
                <a16:creationId xmlns:a16="http://schemas.microsoft.com/office/drawing/2014/main" xmlns="" id="{1B426F96-8EDD-441B-AA4C-EDFC17547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9" r="1890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477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529DB108-531C-47C6-97FC-A14CAB75D41D}"/>
              </a:ext>
            </a:extLst>
          </p:cNvPr>
          <p:cNvSpPr>
            <a:spLocks noGrp="1"/>
          </p:cNvSpPr>
          <p:nvPr>
            <p:ph type="title"/>
          </p:nvPr>
        </p:nvSpPr>
        <p:spPr>
          <a:xfrm>
            <a:off x="6252898" y="945254"/>
            <a:ext cx="5336554" cy="1949815"/>
          </a:xfrm>
        </p:spPr>
        <p:txBody>
          <a:bodyPr anchor="b">
            <a:normAutofit/>
          </a:bodyPr>
          <a:lstStyle/>
          <a:p>
            <a:pPr algn="ctr"/>
            <a:r>
              <a:rPr lang="he-IL" sz="6000" b="1" dirty="0">
                <a:effectLst>
                  <a:outerShdw blurRad="38100" dist="38100" dir="2700000" algn="tl">
                    <a:srgbClr val="000000">
                      <a:alpha val="43137"/>
                    </a:srgbClr>
                  </a:outerShdw>
                </a:effectLst>
              </a:rPr>
              <a:t>זכויות פוליטיות</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he-IL" sz="4400" b="1" dirty="0">
                <a:effectLst>
                  <a:outerShdw blurRad="38100" dist="38100" dir="2700000" algn="tl">
                    <a:srgbClr val="000000">
                      <a:alpha val="43137"/>
                    </a:srgbClr>
                  </a:outerShdw>
                </a:effectLst>
              </a:rPr>
              <a:t>(זכויות האזרח)</a:t>
            </a:r>
            <a:endParaRPr lang="he-IL" sz="6000" b="1" dirty="0">
              <a:effectLst>
                <a:outerShdw blurRad="38100" dist="38100" dir="2700000" algn="tl">
                  <a:srgbClr val="000000">
                    <a:alpha val="43137"/>
                  </a:srgbClr>
                </a:outerShdw>
              </a:effectLst>
            </a:endParaRPr>
          </a:p>
        </p:txBody>
      </p:sp>
      <p:pic>
        <p:nvPicPr>
          <p:cNvPr id="9218" name="Picture 2" descr="מתי הבחירות? לוח הזמנים המלא לבחירות 2019, הכנסת ה-22 - כיפה">
            <a:extLst>
              <a:ext uri="{FF2B5EF4-FFF2-40B4-BE49-F238E27FC236}">
                <a16:creationId xmlns:a16="http://schemas.microsoft.com/office/drawing/2014/main" xmlns="" id="{644304C5-6BE7-45D3-AA41-E1384BFC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7" r="10305"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92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משנה 4">
            <a:extLst>
              <a:ext uri="{FF2B5EF4-FFF2-40B4-BE49-F238E27FC236}">
                <a16:creationId xmlns:a16="http://schemas.microsoft.com/office/drawing/2014/main" xmlns="" id="{3D14DFFD-C338-4558-BA1F-4498C7262AF7}"/>
              </a:ext>
            </a:extLst>
          </p:cNvPr>
          <p:cNvSpPr>
            <a:spLocks noGrp="1"/>
          </p:cNvSpPr>
          <p:nvPr>
            <p:ph idx="1"/>
          </p:nvPr>
        </p:nvSpPr>
        <p:spPr>
          <a:xfrm>
            <a:off x="6467913" y="3164618"/>
            <a:ext cx="5151594" cy="3252960"/>
          </a:xfrm>
        </p:spPr>
        <p:txBody>
          <a:bodyPr anchor="t">
            <a:normAutofit lnSpcReduction="10000"/>
          </a:bodyPr>
          <a:lstStyle/>
          <a:p>
            <a:pPr algn="r" rtl="1"/>
            <a:r>
              <a:rPr lang="he-IL" dirty="0"/>
              <a:t>זכויות פוליטיות הינן זכויות הקשורות לתחום הפוליטי ולשותפות בניהול המסגרת המדינית. (חלקן זכויות אזרח בלבד, וחלקן מבוססות על הזכויות הטבעיות של כל אדם)</a:t>
            </a:r>
            <a:endParaRPr lang="en-US" i="1" dirty="0"/>
          </a:p>
          <a:p>
            <a:pPr algn="r"/>
            <a:endParaRPr lang="he-I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7941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45C3780-368A-4F40-A5E0-D18576DA6B56}"/>
              </a:ext>
            </a:extLst>
          </p:cNvPr>
          <p:cNvSpPr>
            <a:spLocks noGrp="1"/>
          </p:cNvSpPr>
          <p:nvPr>
            <p:ph idx="1"/>
          </p:nvPr>
        </p:nvSpPr>
        <p:spPr>
          <a:xfrm>
            <a:off x="630936" y="2660904"/>
            <a:ext cx="4818888" cy="3547872"/>
          </a:xfrm>
        </p:spPr>
        <p:txBody>
          <a:bodyPr anchor="t">
            <a:normAutofit/>
          </a:bodyPr>
          <a:lstStyle/>
          <a:p>
            <a:pPr algn="r" rtl="1">
              <a:lnSpc>
                <a:spcPct val="100000"/>
              </a:lnSpc>
            </a:pPr>
            <a:r>
              <a:rPr lang="he-IL" sz="2400" u="sng" dirty="0"/>
              <a:t>זכויות פוליטיות שהן זכויות אזרח</a:t>
            </a:r>
            <a:r>
              <a:rPr lang="he-IL" sz="2400" dirty="0"/>
              <a:t>: הזכות לבחור ולהיבחר, והזכות להתארגן כמפלגה המתמודדת בבחירות (מוענקות לאזרחי המדינה בלבד)</a:t>
            </a:r>
            <a:endParaRPr lang="en-US" sz="2400" i="1" dirty="0"/>
          </a:p>
          <a:p>
            <a:pPr algn="r" rtl="1">
              <a:lnSpc>
                <a:spcPct val="100000"/>
              </a:lnSpc>
            </a:pPr>
            <a:r>
              <a:rPr lang="he-IL" sz="2400" u="sng" dirty="0"/>
              <a:t>זכויות פוליטיות הנובעות מזכויות טבעיות</a:t>
            </a:r>
            <a:r>
              <a:rPr lang="he-IL" sz="2400" dirty="0"/>
              <a:t>: חופש ההפגנה והמחאה והאפשרות לבקר את השלטון (אינן מוגבלות לאזרחי המדינה) </a:t>
            </a:r>
            <a:endParaRPr lang="en-US" sz="2400" i="1" dirty="0"/>
          </a:p>
          <a:p>
            <a:pPr algn="r">
              <a:lnSpc>
                <a:spcPct val="100000"/>
              </a:lnSpc>
            </a:pPr>
            <a:endParaRPr lang="he-IL" sz="2400" dirty="0"/>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42" name="Picture 2" descr="מתי הבחירות? לוח הזמנים המלא לבחירות 2019, הכנסת ה-22 - כיפה">
            <a:extLst>
              <a:ext uri="{FF2B5EF4-FFF2-40B4-BE49-F238E27FC236}">
                <a16:creationId xmlns:a16="http://schemas.microsoft.com/office/drawing/2014/main" xmlns="" id="{7FE32F68-7AD9-4241-8EA0-59FF05084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0305" b="3"/>
          <a:stretch/>
        </p:blipFill>
        <p:spPr bwMode="auto">
          <a:xfrm>
            <a:off x="6099048" y="1199534"/>
            <a:ext cx="5458968" cy="44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9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34">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ירדן משפצת מסגד סמוך ל'חורבה' בירושלים • הקול היהודי">
            <a:extLst>
              <a:ext uri="{FF2B5EF4-FFF2-40B4-BE49-F238E27FC236}">
                <a16:creationId xmlns:a16="http://schemas.microsoft.com/office/drawing/2014/main" xmlns="" id="{89ED1B99-6530-4E3E-B16F-DDD11017A50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2491" r="-1" b="12490"/>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136">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כותרת 5">
            <a:extLst>
              <a:ext uri="{FF2B5EF4-FFF2-40B4-BE49-F238E27FC236}">
                <a16:creationId xmlns:a16="http://schemas.microsoft.com/office/drawing/2014/main" xmlns="" id="{31241F95-8862-434A-95E2-11540D6FF6B9}"/>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solidFill>
                  <a:schemeClr val="bg1"/>
                </a:solidFill>
                <a:effectLst>
                  <a:outerShdw blurRad="38100" dist="38100" dir="2700000" algn="tl">
                    <a:srgbClr val="000000">
                      <a:alpha val="43137"/>
                    </a:srgbClr>
                  </a:outerShdw>
                </a:effectLst>
              </a:rPr>
              <a:t>זכויות הקבוצה והמיעוט</a:t>
            </a:r>
          </a:p>
        </p:txBody>
      </p:sp>
      <p:sp>
        <p:nvSpPr>
          <p:cNvPr id="139"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181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A821"/>
          </a:solidFill>
          <a:ln w="38100" cap="rnd">
            <a:solidFill>
              <a:srgbClr val="FDA8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7425E41-0DAE-4DAE-BA14-2ADFD736BCCA}"/>
              </a:ext>
            </a:extLst>
          </p:cNvPr>
          <p:cNvSpPr>
            <a:spLocks noGrp="1"/>
          </p:cNvSpPr>
          <p:nvPr>
            <p:ph idx="1"/>
          </p:nvPr>
        </p:nvSpPr>
        <p:spPr>
          <a:xfrm>
            <a:off x="630936" y="2660904"/>
            <a:ext cx="4818888" cy="3547872"/>
          </a:xfrm>
        </p:spPr>
        <p:txBody>
          <a:bodyPr anchor="t">
            <a:normAutofit/>
          </a:bodyPr>
          <a:lstStyle/>
          <a:p>
            <a:pPr lvl="0" algn="r" rtl="1">
              <a:lnSpc>
                <a:spcPct val="100000"/>
              </a:lnSpc>
            </a:pPr>
            <a:r>
              <a:rPr lang="he-IL" sz="2700" dirty="0"/>
              <a:t>זכויות הקבוצה ניתנות </a:t>
            </a:r>
            <a:r>
              <a:rPr lang="he-IL" sz="2700" u="sng" dirty="0"/>
              <a:t>לקבוצות שהבסיס שלהן הוא אתני</a:t>
            </a:r>
            <a:r>
              <a:rPr lang="he-IL" sz="2700" dirty="0"/>
              <a:t> (מוצא, תרבות, גזע) אשר הן </a:t>
            </a:r>
            <a:r>
              <a:rPr lang="he-IL" sz="2700" u="sng" dirty="0"/>
              <a:t>מיעוט במדינה</a:t>
            </a:r>
            <a:r>
              <a:rPr lang="he-IL" sz="2700" dirty="0"/>
              <a:t>. לרוב מדובר במיעוטים לאומיים.</a:t>
            </a:r>
            <a:endParaRPr lang="en-US" sz="2700" i="1" dirty="0"/>
          </a:p>
          <a:p>
            <a:pPr lvl="0" algn="r" rtl="1">
              <a:lnSpc>
                <a:spcPct val="100000"/>
              </a:lnSpc>
            </a:pPr>
            <a:r>
              <a:rPr lang="he-IL" sz="2700" dirty="0"/>
              <a:t>הזכויות האלה </a:t>
            </a:r>
            <a:r>
              <a:rPr lang="he-IL" sz="2700" u="sng" dirty="0"/>
              <a:t>באות לידי ביטוי בתחומי השפה, החינוך, התרבות וייצוג הקבוצה במוסדות המדינ</a:t>
            </a:r>
            <a:r>
              <a:rPr lang="he-IL" sz="2700" dirty="0"/>
              <a:t>ה.</a:t>
            </a:r>
            <a:endParaRPr lang="en-US" sz="2700" i="1" dirty="0"/>
          </a:p>
          <a:p>
            <a:pPr algn="r">
              <a:lnSpc>
                <a:spcPct val="100000"/>
              </a:lnSpc>
            </a:pPr>
            <a:endParaRPr lang="he-IL" sz="2700"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זכויות המיעוט הערבי | האגודה לזכויות האזרח">
            <a:extLst>
              <a:ext uri="{FF2B5EF4-FFF2-40B4-BE49-F238E27FC236}">
                <a16:creationId xmlns:a16="http://schemas.microsoft.com/office/drawing/2014/main" xmlns="" id="{5FF32A00-4003-4E8B-9A15-3772BEF936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893665"/>
            <a:ext cx="5458968" cy="30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30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161E178-E53E-48D2-818A-BD816570BF7F}"/>
              </a:ext>
            </a:extLst>
          </p:cNvPr>
          <p:cNvSpPr>
            <a:spLocks noGrp="1"/>
          </p:cNvSpPr>
          <p:nvPr>
            <p:ph idx="1"/>
          </p:nvPr>
        </p:nvSpPr>
        <p:spPr>
          <a:xfrm>
            <a:off x="838200" y="1929384"/>
            <a:ext cx="10515600" cy="4251960"/>
          </a:xfrm>
        </p:spPr>
        <p:txBody>
          <a:bodyPr>
            <a:normAutofit/>
          </a:bodyPr>
          <a:lstStyle/>
          <a:p>
            <a:pPr algn="r" rtl="1"/>
            <a:r>
              <a:rPr lang="he-IL" dirty="0"/>
              <a:t>מטרת הזכויות האלו היא </a:t>
            </a:r>
            <a:r>
              <a:rPr lang="he-IL" u="sng" dirty="0"/>
              <a:t>להסדיר את הזהות והייחודיות של הקבוצה</a:t>
            </a:r>
            <a:r>
              <a:rPr lang="he-IL" dirty="0"/>
              <a:t> במדינה מבחינת השוני האתני שלה. </a:t>
            </a:r>
            <a:r>
              <a:rPr lang="he-IL" u="sng" dirty="0"/>
              <a:t>המדינה היא זו שקובעת את היקף הענקת הזכויות האלה</a:t>
            </a:r>
            <a:r>
              <a:rPr lang="he-IL" dirty="0"/>
              <a:t> ואת מידת התמיכה של מוסדות המדינה בקבוצות אלה.</a:t>
            </a:r>
            <a:endParaRPr lang="en-US" i="1" dirty="0"/>
          </a:p>
          <a:p>
            <a:endParaRPr lang="he-IL" dirty="0"/>
          </a:p>
        </p:txBody>
      </p:sp>
    </p:spTree>
    <p:extLst>
      <p:ext uri="{BB962C8B-B14F-4D97-AF65-F5344CB8AC3E}">
        <p14:creationId xmlns:p14="http://schemas.microsoft.com/office/powerpoint/2010/main" val="35580354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 קיר&#10;&#10;תיאור שנוצר ברמת מהימנות גבוהה מאוד">
            <a:extLst>
              <a:ext uri="{FF2B5EF4-FFF2-40B4-BE49-F238E27FC236}">
                <a16:creationId xmlns:a16="http://schemas.microsoft.com/office/drawing/2014/main" xmlns="" id="{98B7CBEB-3993-471D-ACC9-250EE051DE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1641" y="326571"/>
            <a:ext cx="9825135" cy="6111551"/>
          </a:xfrm>
          <a:prstGeom prst="rect">
            <a:avLst/>
          </a:prstGeom>
        </p:spPr>
      </p:pic>
    </p:spTree>
    <p:extLst>
      <p:ext uri="{BB962C8B-B14F-4D97-AF65-F5344CB8AC3E}">
        <p14:creationId xmlns:p14="http://schemas.microsoft.com/office/powerpoint/2010/main" val="146101645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a:extLst>
              <a:ext uri="{FF2B5EF4-FFF2-40B4-BE49-F238E27FC236}">
                <a16:creationId xmlns:a16="http://schemas.microsoft.com/office/drawing/2014/main" xmlns="" id="{490218EF-73DD-4524-B6BC-813DD5A697E7}"/>
              </a:ext>
            </a:extLst>
          </p:cNvPr>
          <p:cNvSpPr txBox="1">
            <a:spLocks/>
          </p:cNvSpPr>
          <p:nvPr/>
        </p:nvSpPr>
        <p:spPr>
          <a:xfrm>
            <a:off x="2382473" y="337657"/>
            <a:ext cx="3966245" cy="532700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rtl="1"/>
            <a:r>
              <a:rPr lang="he-IL" sz="2000" dirty="0">
                <a:hlinkClick r:id="rId2" action="ppaction://hlinksldjump"/>
              </a:rPr>
              <a:t>עקרון הגבלת השלטון</a:t>
            </a:r>
            <a:endParaRPr lang="he-IL" sz="2000" dirty="0"/>
          </a:p>
          <a:p>
            <a:pPr lvl="2" algn="r" rtl="1"/>
            <a:r>
              <a:rPr lang="he-IL" sz="1600" dirty="0">
                <a:hlinkClick r:id="rId3" action="ppaction://hlinksldjump"/>
              </a:rPr>
              <a:t>הפרדת רשויות</a:t>
            </a:r>
            <a:endParaRPr lang="he-IL" sz="1600" dirty="0"/>
          </a:p>
          <a:p>
            <a:pPr lvl="2" algn="r" rtl="1"/>
            <a:r>
              <a:rPr lang="he-IL" sz="1600" dirty="0">
                <a:hlinkClick r:id="rId4" action="ppaction://hlinksldjump"/>
              </a:rPr>
              <a:t>חוקה</a:t>
            </a:r>
            <a:endParaRPr lang="he-IL" sz="1600" dirty="0"/>
          </a:p>
          <a:p>
            <a:pPr lvl="2" algn="r" rtl="1"/>
            <a:r>
              <a:rPr lang="he-IL" sz="1600" dirty="0">
                <a:hlinkClick r:id="rId5" action="ppaction://hlinksldjump"/>
              </a:rPr>
              <a:t>מנגנוני פיקוח פורמליים</a:t>
            </a:r>
            <a:endParaRPr lang="he-IL" sz="1600" dirty="0"/>
          </a:p>
          <a:p>
            <a:pPr lvl="2" algn="r" rtl="1"/>
            <a:r>
              <a:rPr lang="he-IL" sz="1600" dirty="0">
                <a:hlinkClick r:id="rId6" action="ppaction://hlinksldjump"/>
              </a:rPr>
              <a:t>מנגנוני פיקוח בלתי פורמליים</a:t>
            </a:r>
            <a:endParaRPr lang="he-IL" sz="1600" dirty="0"/>
          </a:p>
          <a:p>
            <a:pPr algn="r" rtl="1"/>
            <a:r>
              <a:rPr lang="he-IL" sz="2400" dirty="0">
                <a:hlinkClick r:id="rId7" action="ppaction://hlinksldjump"/>
              </a:rPr>
              <a:t>אשכול מעורבות אזרחית ופיקוח על רשויות השלטון</a:t>
            </a:r>
            <a:endParaRPr lang="he-IL" sz="2400" dirty="0"/>
          </a:p>
          <a:p>
            <a:pPr algn="r" rtl="1"/>
            <a:r>
              <a:rPr lang="he-IL" sz="2400" dirty="0">
                <a:hlinkClick r:id="rId8" action="ppaction://hlinksldjump"/>
              </a:rPr>
              <a:t>גבולות בדמוקרטיה</a:t>
            </a:r>
            <a:endParaRPr lang="he-IL" sz="2400" dirty="0"/>
          </a:p>
          <a:p>
            <a:pPr lvl="1" algn="r" rtl="1"/>
            <a:r>
              <a:rPr lang="he-IL" sz="2000" dirty="0">
                <a:hlinkClick r:id="rId9" action="ppaction://hlinksldjump"/>
              </a:rPr>
              <a:t>דמוקרטיה מתגוננת בישראל</a:t>
            </a:r>
            <a:endParaRPr lang="he-IL" sz="2000" dirty="0"/>
          </a:p>
          <a:p>
            <a:pPr lvl="1" algn="r" rtl="1"/>
            <a:r>
              <a:rPr lang="he-IL" sz="2000" dirty="0">
                <a:hlinkClick r:id="rId10" action="ppaction://hlinksldjump"/>
              </a:rPr>
              <a:t>תקנות לשעת חירום</a:t>
            </a:r>
            <a:endParaRPr lang="he-IL" sz="2000" dirty="0"/>
          </a:p>
          <a:p>
            <a:pPr lvl="1" algn="r" rtl="1"/>
            <a:r>
              <a:rPr lang="he-IL" sz="2000" dirty="0">
                <a:hlinkClick r:id="rId11" action="ppaction://hlinksldjump"/>
              </a:rPr>
              <a:t>מעצר מנהלי</a:t>
            </a:r>
            <a:endParaRPr lang="he-IL" sz="2000" dirty="0"/>
          </a:p>
          <a:p>
            <a:pPr algn="r" rtl="1"/>
            <a:r>
              <a:rPr lang="he-IL" sz="2400" dirty="0">
                <a:hlinkClick r:id="rId12" action="ppaction://hlinksldjump"/>
              </a:rPr>
              <a:t>גלובליזציה</a:t>
            </a:r>
            <a:endParaRPr lang="he-IL" sz="2400" dirty="0"/>
          </a:p>
        </p:txBody>
      </p:sp>
      <p:sp>
        <p:nvSpPr>
          <p:cNvPr id="5" name="מציין מיקום תוכן 2">
            <a:extLst>
              <a:ext uri="{FF2B5EF4-FFF2-40B4-BE49-F238E27FC236}">
                <a16:creationId xmlns:a16="http://schemas.microsoft.com/office/drawing/2014/main" xmlns="" id="{F6E6F7C3-CD83-4AC1-AD55-7691EB34E47E}"/>
              </a:ext>
            </a:extLst>
          </p:cNvPr>
          <p:cNvSpPr txBox="1">
            <a:spLocks/>
          </p:cNvSpPr>
          <p:nvPr/>
        </p:nvSpPr>
        <p:spPr>
          <a:xfrm>
            <a:off x="6630448" y="228599"/>
            <a:ext cx="3526872" cy="64007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he-IL" sz="2400" dirty="0">
                <a:hlinkClick r:id="rId13" action="ppaction://hlinksldjump"/>
              </a:rPr>
              <a:t>גישות חברתיות כלכליות</a:t>
            </a:r>
            <a:endParaRPr lang="he-IL" sz="2400" dirty="0"/>
          </a:p>
          <a:p>
            <a:pPr lvl="1" algn="r" rtl="1"/>
            <a:r>
              <a:rPr lang="he-IL" sz="2000" dirty="0">
                <a:hlinkClick r:id="rId14" action="ppaction://hlinksldjump"/>
              </a:rPr>
              <a:t>גישה ליברלית</a:t>
            </a:r>
            <a:endParaRPr lang="he-IL" sz="2000" dirty="0"/>
          </a:p>
          <a:p>
            <a:pPr lvl="1" algn="r" rtl="1"/>
            <a:r>
              <a:rPr lang="he-IL" sz="2000" dirty="0">
                <a:hlinkClick r:id="rId15" action="ppaction://hlinksldjump"/>
              </a:rPr>
              <a:t>גישה סוציאל-דמוקרטית</a:t>
            </a:r>
            <a:endParaRPr lang="he-IL" sz="2000" dirty="0"/>
          </a:p>
          <a:p>
            <a:pPr algn="r" rtl="1"/>
            <a:r>
              <a:rPr lang="he-IL" sz="2400" dirty="0">
                <a:hlinkClick r:id="rId16" action="ppaction://hlinksldjump"/>
              </a:rPr>
              <a:t>התנגשות בין זכויות</a:t>
            </a:r>
            <a:endParaRPr lang="he-IL" sz="2400" dirty="0"/>
          </a:p>
          <a:p>
            <a:pPr algn="r" rtl="1"/>
            <a:r>
              <a:rPr lang="he-IL" sz="2400" dirty="0">
                <a:hlinkClick r:id="rId17" action="ppaction://hlinksldjump"/>
              </a:rPr>
              <a:t>עקרונות הדמוקרטיה</a:t>
            </a:r>
            <a:endParaRPr lang="he-IL" sz="2400" dirty="0"/>
          </a:p>
          <a:p>
            <a:pPr lvl="1" algn="r" rtl="1"/>
            <a:r>
              <a:rPr lang="he-IL" sz="2000" dirty="0">
                <a:hlinkClick r:id="rId18" action="ppaction://hlinksldjump"/>
              </a:rPr>
              <a:t>עקרון שלטון העם</a:t>
            </a:r>
            <a:endParaRPr lang="he-IL" sz="2000" dirty="0"/>
          </a:p>
          <a:p>
            <a:pPr lvl="2" algn="r" rtl="1"/>
            <a:r>
              <a:rPr lang="he-IL" sz="1600" dirty="0">
                <a:hlinkClick r:id="rId19" action="ppaction://hlinksldjump"/>
              </a:rPr>
              <a:t>דמוקרטיה ישירה ועקיפה</a:t>
            </a:r>
            <a:endParaRPr lang="he-IL" sz="1600" dirty="0"/>
          </a:p>
          <a:p>
            <a:pPr lvl="2" algn="r" rtl="1"/>
            <a:r>
              <a:rPr lang="he-IL" sz="1600" dirty="0">
                <a:hlinkClick r:id="rId20" action="ppaction://hlinksldjump"/>
              </a:rPr>
              <a:t>משאל עם</a:t>
            </a:r>
            <a:endParaRPr lang="he-IL" sz="1600" dirty="0"/>
          </a:p>
          <a:p>
            <a:pPr lvl="2" algn="r" rtl="1"/>
            <a:r>
              <a:rPr lang="he-IL" sz="1600" dirty="0">
                <a:hlinkClick r:id="rId21" action="ppaction://hlinksldjump"/>
              </a:rPr>
              <a:t>בחירות דמוקרטיות</a:t>
            </a:r>
            <a:endParaRPr lang="he-IL" sz="1600" dirty="0"/>
          </a:p>
          <a:p>
            <a:pPr lvl="1" algn="r" rtl="1"/>
            <a:r>
              <a:rPr lang="he-IL" sz="2000" dirty="0">
                <a:hlinkClick r:id="rId22" action="ppaction://hlinksldjump"/>
              </a:rPr>
              <a:t>עקרון הפלורליזם</a:t>
            </a:r>
            <a:endParaRPr lang="he-IL" sz="2000" dirty="0"/>
          </a:p>
          <a:p>
            <a:pPr lvl="1" algn="r" rtl="1"/>
            <a:r>
              <a:rPr lang="he-IL" sz="2000" dirty="0">
                <a:hlinkClick r:id="rId23" action="ppaction://hlinksldjump"/>
              </a:rPr>
              <a:t>עקרון הסובלנות</a:t>
            </a:r>
            <a:endParaRPr lang="he-IL" sz="2000" dirty="0"/>
          </a:p>
          <a:p>
            <a:pPr lvl="1" algn="r" rtl="1"/>
            <a:r>
              <a:rPr lang="he-IL" sz="2000" dirty="0">
                <a:hlinkClick r:id="rId24" action="ppaction://hlinksldjump"/>
              </a:rPr>
              <a:t>עקרון ההסכמיות</a:t>
            </a:r>
            <a:endParaRPr lang="he-IL" sz="2000" dirty="0"/>
          </a:p>
          <a:p>
            <a:pPr lvl="1" algn="r" rtl="1"/>
            <a:r>
              <a:rPr lang="he-IL" sz="2000" dirty="0">
                <a:hlinkClick r:id="rId25" action="ppaction://hlinksldjump"/>
              </a:rPr>
              <a:t>עקרון הכרעת הרוב</a:t>
            </a:r>
            <a:endParaRPr lang="he-IL" sz="2000" dirty="0"/>
          </a:p>
          <a:p>
            <a:pPr lvl="1" algn="r" rtl="1"/>
            <a:r>
              <a:rPr lang="he-IL" sz="2000" dirty="0">
                <a:hlinkClick r:id="rId26" action="ppaction://hlinksldjump"/>
              </a:rPr>
              <a:t>עקרון שלטון החוק</a:t>
            </a:r>
            <a:endParaRPr lang="he-IL" sz="2000" dirty="0"/>
          </a:p>
          <a:p>
            <a:pPr lvl="2" algn="r" rtl="1"/>
            <a:r>
              <a:rPr lang="he-IL" sz="1600" dirty="0" err="1">
                <a:hlinkClick r:id="rId27" action="ppaction://hlinksldjump"/>
              </a:rPr>
              <a:t>עבריינויות</a:t>
            </a:r>
            <a:endParaRPr lang="he-IL" sz="1600" dirty="0"/>
          </a:p>
          <a:p>
            <a:pPr lvl="2" algn="r" rtl="1"/>
            <a:r>
              <a:rPr lang="he-IL" sz="1600" dirty="0">
                <a:hlinkClick r:id="rId28" action="ppaction://hlinksldjump"/>
              </a:rPr>
              <a:t>פקודות</a:t>
            </a:r>
            <a:endParaRPr lang="he-IL" sz="1600" dirty="0"/>
          </a:p>
        </p:txBody>
      </p:sp>
    </p:spTree>
    <p:extLst>
      <p:ext uri="{BB962C8B-B14F-4D97-AF65-F5344CB8AC3E}">
        <p14:creationId xmlns:p14="http://schemas.microsoft.com/office/powerpoint/2010/main" val="27512798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319B9734-CB5C-4BEB-A5D1-0D8F8E526AC6}"/>
              </a:ext>
            </a:extLst>
          </p:cNvPr>
          <p:cNvSpPr>
            <a:spLocks noGrp="1"/>
          </p:cNvSpPr>
          <p:nvPr>
            <p:ph type="ctrTitle"/>
          </p:nvPr>
        </p:nvSpPr>
        <p:spPr>
          <a:xfrm>
            <a:off x="788844" y="870539"/>
            <a:ext cx="3734014" cy="3566160"/>
          </a:xfrm>
        </p:spPr>
        <p:txBody>
          <a:bodyPr anchor="b">
            <a:normAutofit fontScale="90000"/>
          </a:bodyPr>
          <a:lstStyle/>
          <a:p>
            <a:pPr algn="ctr">
              <a:lnSpc>
                <a:spcPct val="90000"/>
              </a:lnSpc>
            </a:pPr>
            <a:r>
              <a:rPr lang="he-IL" sz="8000" b="1" dirty="0">
                <a:effectLst>
                  <a:outerShdw blurRad="38100" dist="38100" dir="2700000" algn="tl">
                    <a:srgbClr val="000000">
                      <a:alpha val="43137"/>
                    </a:srgbClr>
                  </a:outerShdw>
                </a:effectLst>
              </a:rPr>
              <a:t>זכויות חברתיות כלכליות</a:t>
            </a:r>
          </a:p>
        </p:txBody>
      </p:sp>
      <p:sp>
        <p:nvSpPr>
          <p:cNvPr id="81"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2" name="Picture 10" descr="Connect, Connection, Cooperation, Hands, Holding">
            <a:extLst>
              <a:ext uri="{FF2B5EF4-FFF2-40B4-BE49-F238E27FC236}">
                <a16:creationId xmlns:a16="http://schemas.microsoft.com/office/drawing/2014/main" xmlns="" id="{84E54B47-7C77-4108-A531-A5D8C02E47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9" r="2407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713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7" name="Rectangle 7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8C614A2-72ED-4A9F-9140-E00576CF7DB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בריאות</a:t>
            </a:r>
          </a:p>
        </p:txBody>
      </p:sp>
      <p:sp>
        <p:nvSpPr>
          <p:cNvPr id="79"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34AD89"/>
          </a:solidFill>
          <a:ln w="38100" cap="rnd">
            <a:solidFill>
              <a:srgbClr val="34AD8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urgery, Hospital, Doctor, Care, Clinic, Disease">
            <a:extLst>
              <a:ext uri="{FF2B5EF4-FFF2-40B4-BE49-F238E27FC236}">
                <a16:creationId xmlns:a16="http://schemas.microsoft.com/office/drawing/2014/main" xmlns="" id="{526DFF4D-08A9-4885-B31A-1D497FABF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1" r="1935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81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3" name="Rectangle 14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55C4FDF-57A5-4069-9807-B32AC681EA2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חינוך</a:t>
            </a:r>
          </a:p>
        </p:txBody>
      </p:sp>
      <p:sp>
        <p:nvSpPr>
          <p:cNvPr id="145"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0EF76"/>
          </a:solidFill>
          <a:ln w="38100" cap="rnd">
            <a:solidFill>
              <a:srgbClr val="B0EF7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Portrayal, Portrait, Baby, Face, Mood, Young, Child">
            <a:extLst>
              <a:ext uri="{FF2B5EF4-FFF2-40B4-BE49-F238E27FC236}">
                <a16:creationId xmlns:a16="http://schemas.microsoft.com/office/drawing/2014/main" xmlns="" id="{7B2D22C4-5FF6-4CE5-A24B-D458E04E9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75" r="1677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192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1" name="Rectangle 14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A508F20-215C-4ED0-BE8E-1D8D218FCAA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דיור</a:t>
            </a:r>
          </a:p>
        </p:txBody>
      </p:sp>
      <p:sp>
        <p:nvSpPr>
          <p:cNvPr id="143"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D8F44"/>
          </a:solidFill>
          <a:ln w="38100" cap="rnd">
            <a:solidFill>
              <a:srgbClr val="BD8F4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Town, Buildings, Urban, Architecture, Apartment">
            <a:extLst>
              <a:ext uri="{FF2B5EF4-FFF2-40B4-BE49-F238E27FC236}">
                <a16:creationId xmlns:a16="http://schemas.microsoft.com/office/drawing/2014/main" xmlns="" id="{71D7A035-DC85-4B95-95A3-A389F62C0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89" r="2081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80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7" name="Rectangle 13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A45C5E7-A345-4BEA-BE6D-450B58DAA8F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רווחה</a:t>
            </a:r>
          </a:p>
        </p:txBody>
      </p:sp>
      <p:sp>
        <p:nvSpPr>
          <p:cNvPr id="139"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484F0"/>
          </a:solidFill>
          <a:ln w="38100" cap="rnd">
            <a:solidFill>
              <a:srgbClr val="2484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עורך דין תביעות ביטוח לאומי | אריה שילאנסקי - עו&quot;ד נזקי גוף ...">
            <a:extLst>
              <a:ext uri="{FF2B5EF4-FFF2-40B4-BE49-F238E27FC236}">
                <a16:creationId xmlns:a16="http://schemas.microsoft.com/office/drawing/2014/main" xmlns="" id="{80615443-6B35-4186-8E94-3F46CDAAA5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1949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DF9FAB0-ED78-4656-B22A-DAEBD7FA4E25}"/>
              </a:ext>
            </a:extLst>
          </p:cNvPr>
          <p:cNvSpPr>
            <a:spLocks noGrp="1"/>
          </p:cNvSpPr>
          <p:nvPr>
            <p:ph type="title"/>
          </p:nvPr>
        </p:nvSpPr>
        <p:spPr>
          <a:xfrm>
            <a:off x="640080" y="325369"/>
            <a:ext cx="4368602" cy="1956841"/>
          </a:xfrm>
        </p:spPr>
        <p:txBody>
          <a:bodyPr anchor="b">
            <a:normAutofit/>
          </a:bodyPr>
          <a:lstStyle/>
          <a:p>
            <a:r>
              <a:rPr lang="he-IL" sz="6100"/>
              <a:t>זכויות עובדים ותנאי עבודה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BD969"/>
          </a:solidFill>
          <a:ln w="38100" cap="rnd">
            <a:solidFill>
              <a:srgbClr val="DBD96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AED678E-A369-49F8-B842-15AB1515881E}"/>
              </a:ext>
            </a:extLst>
          </p:cNvPr>
          <p:cNvSpPr>
            <a:spLocks noGrp="1"/>
          </p:cNvSpPr>
          <p:nvPr>
            <p:ph idx="1"/>
          </p:nvPr>
        </p:nvSpPr>
        <p:spPr>
          <a:xfrm>
            <a:off x="702586" y="2861149"/>
            <a:ext cx="4243589" cy="3726972"/>
          </a:xfrm>
        </p:spPr>
        <p:txBody>
          <a:bodyPr>
            <a:normAutofit fontScale="92500"/>
          </a:bodyPr>
          <a:lstStyle/>
          <a:p>
            <a:pPr algn="r" rtl="1">
              <a:lnSpc>
                <a:spcPct val="100000"/>
              </a:lnSpc>
            </a:pPr>
            <a:r>
              <a:rPr lang="he-IL" sz="2400" dirty="0"/>
              <a:t>זכויות שהמדינה מחייבת את המעסיקים להעניק לעובדים על פי חוק. </a:t>
            </a:r>
            <a:endParaRPr lang="en-US" sz="2400" i="1" dirty="0"/>
          </a:p>
          <a:p>
            <a:pPr algn="r" rtl="1">
              <a:lnSpc>
                <a:spcPct val="100000"/>
              </a:lnSpc>
            </a:pPr>
            <a:r>
              <a:rPr lang="he-IL" sz="2400" dirty="0"/>
              <a:t>הזכות של כל אדם לתנאי עבודה בסיסיים והוגנים, כוללת מרכיבים כגון (חובה לציין דוגמא אחת): קביעת שכר מינימום, הגבלת מספר שעות עבודה, הבטחת שכר שווה עבור עבודה שווה, מתן ימי חופשה, הגנה מפני פיטורים שרירותיים. </a:t>
            </a:r>
            <a:endParaRPr lang="en-US" sz="2400" i="1" dirty="0"/>
          </a:p>
          <a:p>
            <a:pPr algn="r">
              <a:lnSpc>
                <a:spcPct val="100000"/>
              </a:lnSpc>
            </a:pPr>
            <a:endParaRPr lang="he-IL" sz="2400" dirty="0"/>
          </a:p>
        </p:txBody>
      </p:sp>
      <p:pic>
        <p:nvPicPr>
          <p:cNvPr id="5" name="Picture 4" descr="תמונה שמכילה מקורה, שולחן, ישיבה, גביע&#10;&#10;התיאור נוצר באופן אוטומטי">
            <a:extLst>
              <a:ext uri="{FF2B5EF4-FFF2-40B4-BE49-F238E27FC236}">
                <a16:creationId xmlns:a16="http://schemas.microsoft.com/office/drawing/2014/main" xmlns="" id="{F26F9C08-6FC1-42BA-9985-3751E6960805}"/>
              </a:ext>
            </a:extLst>
          </p:cNvPr>
          <p:cNvPicPr>
            <a:picLocks noChangeAspect="1"/>
          </p:cNvPicPr>
          <p:nvPr/>
        </p:nvPicPr>
        <p:blipFill rotWithShape="1">
          <a:blip r:embed="rId2"/>
          <a:srcRect l="12402" r="206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277497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17A097-7D8F-43D8-80F4-B19DBA62463E}"/>
              </a:ext>
            </a:extLst>
          </p:cNvPr>
          <p:cNvSpPr>
            <a:spLocks noGrp="1"/>
          </p:cNvSpPr>
          <p:nvPr>
            <p:ph type="title"/>
          </p:nvPr>
        </p:nvSpPr>
        <p:spPr>
          <a:xfrm>
            <a:off x="640080" y="325369"/>
            <a:ext cx="4368602" cy="1956841"/>
          </a:xfrm>
        </p:spPr>
        <p:txBody>
          <a:bodyPr anchor="b">
            <a:normAutofit/>
          </a:bodyPr>
          <a:lstStyle/>
          <a:p>
            <a:r>
              <a:rPr lang="he-IL" sz="6100"/>
              <a:t>זכויות עובדים ותנאי עבודה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2BF61"/>
          </a:solidFill>
          <a:ln w="38100" cap="rnd">
            <a:solidFill>
              <a:srgbClr val="F2BF6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136EE68-CCA0-401A-936B-DAA5047C8FC9}"/>
              </a:ext>
            </a:extLst>
          </p:cNvPr>
          <p:cNvSpPr>
            <a:spLocks noGrp="1"/>
          </p:cNvSpPr>
          <p:nvPr>
            <p:ph idx="1"/>
          </p:nvPr>
        </p:nvSpPr>
        <p:spPr>
          <a:xfrm>
            <a:off x="640080" y="2872899"/>
            <a:ext cx="4243589" cy="3320668"/>
          </a:xfrm>
        </p:spPr>
        <p:txBody>
          <a:bodyPr>
            <a:normAutofit/>
          </a:bodyPr>
          <a:lstStyle/>
          <a:p>
            <a:pPr algn="r" rtl="1"/>
            <a:r>
              <a:rPr lang="he-IL" sz="3000" dirty="0"/>
              <a:t>היקפן ואופיין [של זכויות אלו] תלויים במדיניות החברתית-כלכלית / (במדינות דמוקרטיות רבות זכויות אלה מוענקות בצורה מוגבלת ומדודה).</a:t>
            </a:r>
            <a:endParaRPr lang="en-US" sz="3000" i="1" dirty="0"/>
          </a:p>
        </p:txBody>
      </p:sp>
      <p:pic>
        <p:nvPicPr>
          <p:cNvPr id="5" name="Picture 4" descr="תמונה שמכילה חוץ, בניין, שעון, ישיבה&#10;&#10;התיאור נוצר באופן אוטומטי">
            <a:extLst>
              <a:ext uri="{FF2B5EF4-FFF2-40B4-BE49-F238E27FC236}">
                <a16:creationId xmlns:a16="http://schemas.microsoft.com/office/drawing/2014/main" xmlns="" id="{4315F11A-2F42-40A6-98D6-73A611D72B1E}"/>
              </a:ext>
            </a:extLst>
          </p:cNvPr>
          <p:cNvPicPr>
            <a:picLocks noChangeAspect="1"/>
          </p:cNvPicPr>
          <p:nvPr/>
        </p:nvPicPr>
        <p:blipFill rotWithShape="1">
          <a:blip r:embed="rId2"/>
          <a:srcRect l="11077" r="222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89595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18B3697F-BF57-4587-8A2E-BB4BD8AC849A}"/>
              </a:ext>
            </a:extLst>
          </p:cNvPr>
          <p:cNvSpPr>
            <a:spLocks noGrp="1"/>
          </p:cNvSpPr>
          <p:nvPr>
            <p:ph idx="1"/>
          </p:nvPr>
        </p:nvSpPr>
        <p:spPr>
          <a:xfrm>
            <a:off x="930479" y="844112"/>
            <a:ext cx="10515600" cy="5422463"/>
          </a:xfrm>
        </p:spPr>
        <p:txBody>
          <a:bodyPr>
            <a:normAutofit/>
          </a:bodyPr>
          <a:lstStyle/>
          <a:p>
            <a:pPr marL="0" indent="0" algn="r" rtl="1">
              <a:buNone/>
            </a:pPr>
            <a:r>
              <a:rPr lang="he-IL" dirty="0"/>
              <a:t>במדינה מסוימת באירופה הממשלה נותנת מענקים כספיים לקבלנים, הבונים בנייני מגורים להשכרה. אחד התנאים שהעמידה הממשלה לקבלת מענקים אלה הוא שהקבלנים ישכירו אחוז מסוים מהדירות תמורת תשלום סמלי, לאנשים שאינם יכולים לשלם את דמי השכירות המקובלים.</a:t>
            </a:r>
          </a:p>
          <a:p>
            <a:pPr marL="0" indent="0" algn="r" rtl="1">
              <a:buNone/>
            </a:pPr>
            <a:endParaRPr lang="en-US" dirty="0"/>
          </a:p>
          <a:p>
            <a:pPr algn="r" rtl="1"/>
            <a:r>
              <a:rPr lang="he-IL" dirty="0"/>
              <a:t> ציין והצג את </a:t>
            </a:r>
            <a:r>
              <a:rPr lang="he-IL" b="1" dirty="0"/>
              <a:t>סוג הזכות</a:t>
            </a:r>
            <a:r>
              <a:rPr lang="he-IL" dirty="0"/>
              <a:t> שהממשלה מבקשת לממש באמצעות המענקים. הסבר כיצד סוג זכויות זה באה לידי ביטוי בקטע.</a:t>
            </a:r>
            <a:endParaRPr lang="en-US" dirty="0"/>
          </a:p>
          <a:p>
            <a:pPr algn="r"/>
            <a:endParaRPr lang="he-IL" dirty="0"/>
          </a:p>
        </p:txBody>
      </p:sp>
    </p:spTree>
    <p:extLst>
      <p:ext uri="{BB962C8B-B14F-4D97-AF65-F5344CB8AC3E}">
        <p14:creationId xmlns:p14="http://schemas.microsoft.com/office/powerpoint/2010/main" val="2848199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Money, Profit, Finance, Business, Return, Yield">
            <a:extLst>
              <a:ext uri="{FF2B5EF4-FFF2-40B4-BE49-F238E27FC236}">
                <a16:creationId xmlns:a16="http://schemas.microsoft.com/office/drawing/2014/main" xmlns="" id="{C02026A7-CC62-446F-B14A-54911E67D8D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49" r="-1" b="40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5">
            <a:extLst>
              <a:ext uri="{FF2B5EF4-FFF2-40B4-BE49-F238E27FC236}">
                <a16:creationId xmlns:a16="http://schemas.microsoft.com/office/drawing/2014/main" xmlns="" id="{04738A38-5D02-414C-9AD7-D1F7ED1A9CCF}"/>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a:t>גישות חברתיות כלכליות</a:t>
            </a:r>
          </a:p>
        </p:txBody>
      </p:sp>
      <p:sp>
        <p:nvSpPr>
          <p:cNvPr id="141"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582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99C858D-E4E6-4E52-98E6-4C57BD4AFFB9}"/>
              </a:ext>
            </a:extLst>
          </p:cNvPr>
          <p:cNvSpPr>
            <a:spLocks noGrp="1"/>
          </p:cNvSpPr>
          <p:nvPr>
            <p:ph type="title"/>
          </p:nvPr>
        </p:nvSpPr>
        <p:spPr>
          <a:xfrm>
            <a:off x="0" y="593686"/>
            <a:ext cx="6389894" cy="1956841"/>
          </a:xfrm>
        </p:spPr>
        <p:txBody>
          <a:bodyPr anchor="b">
            <a:normAutofit/>
          </a:bodyPr>
          <a:lstStyle/>
          <a:p>
            <a:pPr>
              <a:lnSpc>
                <a:spcPct val="90000"/>
              </a:lnSpc>
            </a:pPr>
            <a:r>
              <a:rPr lang="he-IL" sz="6000" b="1" dirty="0">
                <a:effectLst>
                  <a:outerShdw blurRad="38100" dist="38100" dir="2700000" algn="tl">
                    <a:srgbClr val="000000">
                      <a:alpha val="43137"/>
                    </a:srgbClr>
                  </a:outerShdw>
                </a:effectLst>
              </a:rPr>
              <a:t>הגישה הליברלית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8A060"/>
          </a:solidFill>
          <a:ln w="38100" cap="rnd">
            <a:solidFill>
              <a:srgbClr val="C8A0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7126CF8-2261-45CE-B4E5-AA79E263FE0E}"/>
              </a:ext>
            </a:extLst>
          </p:cNvPr>
          <p:cNvSpPr>
            <a:spLocks noGrp="1"/>
          </p:cNvSpPr>
          <p:nvPr>
            <p:ph idx="1"/>
          </p:nvPr>
        </p:nvSpPr>
        <p:spPr>
          <a:xfrm>
            <a:off x="134224" y="2709644"/>
            <a:ext cx="4991449" cy="3959603"/>
          </a:xfrm>
        </p:spPr>
        <p:txBody>
          <a:bodyPr>
            <a:normAutofit fontScale="92500"/>
          </a:bodyPr>
          <a:lstStyle/>
          <a:p>
            <a:pPr algn="r" rtl="1">
              <a:lnSpc>
                <a:spcPct val="100000"/>
              </a:lnSpc>
            </a:pPr>
            <a:r>
              <a:rPr lang="he-IL" sz="2400" dirty="0"/>
              <a:t>מדינה שפועלת עפ"י גישה זו </a:t>
            </a:r>
            <a:r>
              <a:rPr lang="he-IL" sz="2400" u="sng" dirty="0">
                <a:highlight>
                  <a:srgbClr val="FFFF00"/>
                </a:highlight>
              </a:rPr>
              <a:t>מאמינה בעדיפות לערך החירות הכלכלית, על פני  השוויון החברתי - כלכלי</a:t>
            </a:r>
            <a:r>
              <a:rPr lang="he-IL" sz="2400" dirty="0"/>
              <a:t> כיוון שהחירות תקדם את טובת המדינה כולה ובתוכה את החלשים.</a:t>
            </a:r>
            <a:endParaRPr lang="en-US" sz="2400" i="1" dirty="0"/>
          </a:p>
          <a:p>
            <a:pPr algn="r" rtl="1">
              <a:lnSpc>
                <a:spcPct val="100000"/>
              </a:lnSpc>
            </a:pPr>
            <a:r>
              <a:rPr lang="he-IL" sz="2400" dirty="0"/>
              <a:t>המדינה </a:t>
            </a:r>
            <a:r>
              <a:rPr lang="he-IL" sz="2400" u="sng" dirty="0">
                <a:solidFill>
                  <a:srgbClr val="FF0000"/>
                </a:solidFill>
              </a:rPr>
              <a:t>תעודד יוזמה פרטית ותחרות</a:t>
            </a:r>
            <a:r>
              <a:rPr lang="he-IL" sz="2400" dirty="0">
                <a:solidFill>
                  <a:srgbClr val="FF0000"/>
                </a:solidFill>
              </a:rPr>
              <a:t> </a:t>
            </a:r>
            <a:r>
              <a:rPr lang="he-IL" sz="2400" dirty="0"/>
              <a:t>במסגרת שוק חופשי, ולכן </a:t>
            </a:r>
            <a:r>
              <a:rPr lang="he-IL" sz="2400" u="sng" dirty="0">
                <a:solidFill>
                  <a:srgbClr val="FF0000"/>
                </a:solidFill>
              </a:rPr>
              <a:t>המעורבות של המדינה תהיה מצומצמת</a:t>
            </a:r>
            <a:r>
              <a:rPr lang="he-IL" sz="2400" dirty="0"/>
              <a:t> בתחום החברתי-כלכלי, לדוגמה: הפרטה, קיצוץ תקציבים, צמצום קצבאות. בשל כך הממשלה </a:t>
            </a:r>
            <a:r>
              <a:rPr lang="he-IL" sz="2400" u="sng" dirty="0">
                <a:solidFill>
                  <a:srgbClr val="FF0000"/>
                </a:solidFill>
              </a:rPr>
              <a:t>תומכת בצמצום המיסים למינימום</a:t>
            </a:r>
            <a:r>
              <a:rPr lang="he-IL" sz="2400" dirty="0">
                <a:solidFill>
                  <a:srgbClr val="FF0000"/>
                </a:solidFill>
              </a:rPr>
              <a:t>.</a:t>
            </a:r>
            <a:endParaRPr lang="en-US" sz="2400" i="1" dirty="0">
              <a:solidFill>
                <a:srgbClr val="FF0000"/>
              </a:solidFill>
            </a:endParaRPr>
          </a:p>
          <a:p>
            <a:pPr algn="r" rtl="1">
              <a:lnSpc>
                <a:spcPct val="100000"/>
              </a:lnSpc>
            </a:pPr>
            <a:endParaRPr lang="he-IL" sz="2400" dirty="0"/>
          </a:p>
        </p:txBody>
      </p:sp>
      <p:pic>
        <p:nvPicPr>
          <p:cNvPr id="19458" name="Picture 2" descr="Coins, Pennies, Money, Currency, Cash, Finance, Banking">
            <a:extLst>
              <a:ext uri="{FF2B5EF4-FFF2-40B4-BE49-F238E27FC236}">
                <a16:creationId xmlns:a16="http://schemas.microsoft.com/office/drawing/2014/main" xmlns="" id="{D17599B5-0379-42D6-A4D4-22E2E8189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2" r="2475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543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EA2AD55-9C90-4BBF-B371-3422C02DD1FD}"/>
              </a:ext>
            </a:extLst>
          </p:cNvPr>
          <p:cNvSpPr>
            <a:spLocks noGrp="1"/>
          </p:cNvSpPr>
          <p:nvPr>
            <p:ph type="ctrTitle"/>
          </p:nvPr>
        </p:nvSpPr>
        <p:spPr>
          <a:xfrm>
            <a:off x="4654296" y="640080"/>
            <a:ext cx="6894576" cy="3566160"/>
          </a:xfrm>
        </p:spPr>
        <p:txBody>
          <a:bodyPr anchor="b">
            <a:normAutofit/>
          </a:bodyPr>
          <a:lstStyle/>
          <a:p>
            <a:pPr algn="ctr"/>
            <a:r>
              <a:rPr lang="he-IL" b="1" dirty="0">
                <a:effectLst>
                  <a:outerShdw blurRad="38100" dist="38100" dir="2700000" algn="tl">
                    <a:srgbClr val="000000">
                      <a:alpha val="43137"/>
                    </a:srgbClr>
                  </a:outerShdw>
                </a:effectLst>
              </a:rPr>
              <a:t>הרעיון הדמוקרטי</a:t>
            </a:r>
          </a:p>
        </p:txBody>
      </p:sp>
      <p:pic>
        <p:nvPicPr>
          <p:cNvPr id="4" name="תמונה 3" descr="Queen Of Liberty, Statue Of Liberty, New York">
            <a:extLst>
              <a:ext uri="{FF2B5EF4-FFF2-40B4-BE49-F238E27FC236}">
                <a16:creationId xmlns:a16="http://schemas.microsoft.com/office/drawing/2014/main" xmlns="" id="{56A4AA56-8638-4095-8B55-8D9F79F34663}"/>
              </a:ext>
            </a:extLst>
          </p:cNvPr>
          <p:cNvPicPr/>
          <p:nvPr/>
        </p:nvPicPr>
        <p:blipFill rotWithShape="1">
          <a:blip r:embed="rId2">
            <a:extLst>
              <a:ext uri="{28A0092B-C50C-407E-A947-70E740481C1C}">
                <a14:useLocalDpi xmlns:a14="http://schemas.microsoft.com/office/drawing/2010/main" val="0"/>
              </a:ext>
            </a:extLst>
          </a:blip>
          <a:srcRect l="7099" r="4433"/>
          <a:stretch/>
        </p:blipFill>
        <p:spPr bwMode="auto">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p:spPr>
      </p:pic>
      <p:sp>
        <p:nvSpPr>
          <p:cNvPr id="30"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DD8BD"/>
          </a:solidFill>
          <a:ln w="38100" cap="rnd">
            <a:solidFill>
              <a:srgbClr val="7DD8B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5830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B91BCB7-1239-4E1E-A45F-45FBA720FD05}"/>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he-IL" sz="5100" b="1" dirty="0"/>
              <a:t>הגישה הסוציאל-דמוקרטית</a:t>
            </a:r>
          </a:p>
        </p:txBody>
      </p:sp>
      <p:sp>
        <p:nvSpPr>
          <p:cNvPr id="16"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BA213"/>
          </a:solidFill>
          <a:ln w="38100" cap="rnd">
            <a:solidFill>
              <a:srgbClr val="FBA21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C24BD22-1C7F-4F41-B650-14FC958221A3}"/>
              </a:ext>
            </a:extLst>
          </p:cNvPr>
          <p:cNvSpPr>
            <a:spLocks noGrp="1"/>
          </p:cNvSpPr>
          <p:nvPr>
            <p:ph idx="1"/>
          </p:nvPr>
        </p:nvSpPr>
        <p:spPr>
          <a:xfrm>
            <a:off x="640080" y="2872899"/>
            <a:ext cx="4795986" cy="3659732"/>
          </a:xfrm>
        </p:spPr>
        <p:txBody>
          <a:bodyPr>
            <a:normAutofit fontScale="92500" lnSpcReduction="10000"/>
          </a:bodyPr>
          <a:lstStyle/>
          <a:p>
            <a:pPr algn="r" rtl="1">
              <a:lnSpc>
                <a:spcPct val="100000"/>
              </a:lnSpc>
            </a:pPr>
            <a:r>
              <a:rPr lang="he-IL" sz="2800" dirty="0"/>
              <a:t>מדינה שפועלת לפי גישה זו מאמינה </a:t>
            </a:r>
            <a:r>
              <a:rPr lang="he-IL" sz="2800" u="sng" dirty="0"/>
              <a:t>בעדיפות השוויון החברתי-כלכלי על-פני החירות הכלכלית.</a:t>
            </a:r>
          </a:p>
          <a:p>
            <a:pPr algn="r" rtl="1">
              <a:lnSpc>
                <a:spcPct val="100000"/>
              </a:lnSpc>
            </a:pPr>
            <a:r>
              <a:rPr lang="he-IL" sz="2800" dirty="0"/>
              <a:t>מדינה זו היא </a:t>
            </a:r>
            <a:r>
              <a:rPr lang="he-IL" sz="2800" u="sng" dirty="0"/>
              <a:t>מקדמת שוויון כלכלי וצמצום פערים</a:t>
            </a:r>
            <a:r>
              <a:rPr lang="he-IL" sz="2800" dirty="0"/>
              <a:t> בשם הסולידריות [אחדות], </a:t>
            </a:r>
            <a:r>
              <a:rPr lang="he-IL" sz="2800" u="sng" dirty="0"/>
              <a:t>והפרט יכול להישען על סיוע חברתי-כלכלי מהמדינה</a:t>
            </a:r>
            <a:r>
              <a:rPr lang="he-IL" sz="2800" dirty="0"/>
              <a:t> תוך הדגשת האחריות של המדינה כלפי החלש. </a:t>
            </a:r>
            <a:endParaRPr lang="en-US" sz="2800" i="1" dirty="0"/>
          </a:p>
        </p:txBody>
      </p:sp>
      <p:pic>
        <p:nvPicPr>
          <p:cNvPr id="4" name="תמונה 3" descr="Social Media, Personal, Social Networks, Media, System">
            <a:extLst>
              <a:ext uri="{FF2B5EF4-FFF2-40B4-BE49-F238E27FC236}">
                <a16:creationId xmlns:a16="http://schemas.microsoft.com/office/drawing/2014/main" xmlns="" id="{44E76F1C-4F12-438D-A704-48A466344E03}"/>
              </a:ext>
            </a:extLst>
          </p:cNvPr>
          <p:cNvPicPr/>
          <p:nvPr/>
        </p:nvPicPr>
        <p:blipFill rotWithShape="1">
          <a:blip r:embed="rId2" cstate="print">
            <a:extLst>
              <a:ext uri="{28A0092B-C50C-407E-A947-70E740481C1C}">
                <a14:useLocalDpi xmlns:a14="http://schemas.microsoft.com/office/drawing/2010/main" val="0"/>
              </a:ext>
            </a:extLst>
          </a:blip>
          <a:srcRect l="16431" r="16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9879680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E6AD794-1220-4575-928B-ED5ED52A1CF2}"/>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he-IL" sz="5100" b="1" dirty="0">
                <a:effectLst>
                  <a:outerShdw blurRad="38100" dist="38100" dir="2700000" algn="tl">
                    <a:srgbClr val="000000">
                      <a:alpha val="43137"/>
                    </a:srgbClr>
                  </a:outerShdw>
                </a:effectLst>
              </a:rPr>
              <a:t>הגישה הסוציאל-דמוקרטית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BA213"/>
          </a:solidFill>
          <a:ln w="38100" cap="rnd">
            <a:solidFill>
              <a:srgbClr val="FBA21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1D243B-84A9-41FD-A1BF-F0208A3D5CAD}"/>
              </a:ext>
            </a:extLst>
          </p:cNvPr>
          <p:cNvSpPr>
            <a:spLocks noGrp="1"/>
          </p:cNvSpPr>
          <p:nvPr>
            <p:ph idx="1"/>
          </p:nvPr>
        </p:nvSpPr>
        <p:spPr>
          <a:xfrm>
            <a:off x="318782" y="2612840"/>
            <a:ext cx="5276676" cy="3760528"/>
          </a:xfrm>
        </p:spPr>
        <p:txBody>
          <a:bodyPr>
            <a:noAutofit/>
          </a:bodyPr>
          <a:lstStyle/>
          <a:p>
            <a:pPr algn="r" rtl="1">
              <a:lnSpc>
                <a:spcPct val="100000"/>
              </a:lnSpc>
            </a:pPr>
            <a:r>
              <a:rPr lang="he-IL" sz="2800" dirty="0"/>
              <a:t>בגלל זה, מדינה זו </a:t>
            </a:r>
            <a:r>
              <a:rPr lang="he-IL" sz="2800" u="sng" dirty="0"/>
              <a:t>מעורבת בתחום החברתי-כלכלי במידה רבה ומחויבת ליצור רשת ביטחון סוציאלי</a:t>
            </a:r>
            <a:r>
              <a:rPr lang="he-IL" sz="2800" dirty="0"/>
              <a:t> רחבה כדי להבטיח קיום בסיסי בכבוד לכל אדם. לדוגמה: סבסוד שירותים, הענקת שירותים חברתיים, חקיקה חברתית, הלאמה ועוד.</a:t>
            </a:r>
            <a:endParaRPr lang="en-US" sz="2800" i="1" dirty="0"/>
          </a:p>
          <a:p>
            <a:pPr algn="r" rtl="1">
              <a:lnSpc>
                <a:spcPct val="100000"/>
              </a:lnSpc>
            </a:pPr>
            <a:r>
              <a:rPr lang="he-IL" sz="2800" dirty="0"/>
              <a:t>לשם כך המיסוי גבוה על העשירונים העליונים.</a:t>
            </a:r>
            <a:endParaRPr lang="en-US" sz="2800" i="1" dirty="0"/>
          </a:p>
        </p:txBody>
      </p:sp>
      <p:pic>
        <p:nvPicPr>
          <p:cNvPr id="4" name="תמונה 3" descr="Social Media, Personal, Social Networks, Media, System">
            <a:extLst>
              <a:ext uri="{FF2B5EF4-FFF2-40B4-BE49-F238E27FC236}">
                <a16:creationId xmlns:a16="http://schemas.microsoft.com/office/drawing/2014/main" xmlns="" id="{ABDD6680-4618-494B-AE11-F17EEFE21CD1}"/>
              </a:ext>
            </a:extLst>
          </p:cNvPr>
          <p:cNvPicPr/>
          <p:nvPr/>
        </p:nvPicPr>
        <p:blipFill rotWithShape="1">
          <a:blip r:embed="rId2" cstate="print">
            <a:extLst>
              <a:ext uri="{28A0092B-C50C-407E-A947-70E740481C1C}">
                <a14:useLocalDpi xmlns:a14="http://schemas.microsoft.com/office/drawing/2010/main" val="0"/>
              </a:ext>
            </a:extLst>
          </a:blip>
          <a:srcRect l="16431" r="16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5223798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Glass, Window, Broken, Cracked, Shattered, Toughened">
            <a:extLst>
              <a:ext uri="{FF2B5EF4-FFF2-40B4-BE49-F238E27FC236}">
                <a16:creationId xmlns:a16="http://schemas.microsoft.com/office/drawing/2014/main" xmlns="" id="{FD6B86BB-F578-46F5-84CA-2D2F3632789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2185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2BDFA383-F182-4867-8C70-04AC529D7404}"/>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dirty="0">
                <a:ln>
                  <a:solidFill>
                    <a:sysClr val="windowText" lastClr="000000"/>
                  </a:solidFill>
                </a:ln>
                <a:solidFill>
                  <a:schemeClr val="bg1"/>
                </a:solidFill>
                <a:effectLst>
                  <a:outerShdw blurRad="38100" dist="38100" dir="2700000" algn="tl">
                    <a:srgbClr val="000000">
                      <a:alpha val="43137"/>
                    </a:srgbClr>
                  </a:outerShdw>
                </a:effectLst>
              </a:rPr>
              <a:t>התנגשות בין זכויות</a:t>
            </a:r>
          </a:p>
        </p:txBody>
      </p:sp>
      <p:sp>
        <p:nvSpPr>
          <p:cNvPr id="75"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308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7C37000C-65C7-4F2F-B6DB-7FD8212BF457}"/>
              </a:ext>
            </a:extLst>
          </p:cNvPr>
          <p:cNvSpPr>
            <a:spLocks noGrp="1"/>
          </p:cNvSpPr>
          <p:nvPr>
            <p:ph idx="1"/>
          </p:nvPr>
        </p:nvSpPr>
        <p:spPr>
          <a:xfrm>
            <a:off x="838200" y="771787"/>
            <a:ext cx="10515600" cy="4664279"/>
          </a:xfrm>
        </p:spPr>
        <p:txBody>
          <a:bodyPr/>
          <a:lstStyle/>
          <a:p>
            <a:pPr algn="r" rtl="1"/>
            <a:r>
              <a:rPr lang="he-IL" dirty="0"/>
              <a:t>הזכויות (כלל הזכויות) הן יחסיות (אינן מוחלטות) – הן סותרות לא פעם זו את זו, ובאף חברה אנושית הן אינן ניתנות להגשמה באורח מלא. לכן במקרה של התנגשות בין זכויות או בין זכות לאינטרס ציבורי, נדרש איזון סביר בין הזכויות/ פגיעה מידתית בזכות הנפגעת.</a:t>
            </a:r>
            <a:endParaRPr lang="en-US" i="1" dirty="0"/>
          </a:p>
          <a:p>
            <a:pPr algn="r" rtl="1"/>
            <a:r>
              <a:rPr lang="he-IL" dirty="0"/>
              <a:t>הסיבות הבסיסיות המוצדקות להגבלת זכויותיו של אדם, היא כאשר מימושן פוגע בזכויות הזולת או באינטרס הציבורי.</a:t>
            </a:r>
            <a:endParaRPr lang="en-US" i="1" dirty="0"/>
          </a:p>
          <a:p>
            <a:pPr algn="r"/>
            <a:endParaRPr lang="he-IL" dirty="0"/>
          </a:p>
        </p:txBody>
      </p:sp>
    </p:spTree>
    <p:extLst>
      <p:ext uri="{BB962C8B-B14F-4D97-AF65-F5344CB8AC3E}">
        <p14:creationId xmlns:p14="http://schemas.microsoft.com/office/powerpoint/2010/main" val="23548197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a16="http://schemas.microsoft.com/office/drawing/2014/main" xmlns=""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a16="http://schemas.microsoft.com/office/drawing/2014/main" xmlns=""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xmlns=""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420BEFB-C657-44B1-8773-FC05DBA8B39E}"/>
              </a:ext>
            </a:extLst>
          </p:cNvPr>
          <p:cNvSpPr>
            <a:spLocks noGrp="1"/>
          </p:cNvSpPr>
          <p:nvPr>
            <p:ph type="title"/>
          </p:nvPr>
        </p:nvSpPr>
        <p:spPr>
          <a:xfrm>
            <a:off x="4597171" y="612643"/>
            <a:ext cx="7969540" cy="1783080"/>
          </a:xfrm>
        </p:spPr>
        <p:txBody>
          <a:bodyPr anchor="b">
            <a:normAutofit/>
          </a:bodyPr>
          <a:lstStyle/>
          <a:p>
            <a:pPr>
              <a:lnSpc>
                <a:spcPct val="90000"/>
              </a:lnSpc>
            </a:pPr>
            <a:r>
              <a:rPr lang="he-IL" sz="6100" dirty="0"/>
              <a:t>דמוקרטיה ישירה ועקיפה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6B8F0"/>
          </a:solidFill>
          <a:ln w="38100" cap="rnd">
            <a:solidFill>
              <a:srgbClr val="86B8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B0E259E-1251-47D8-B5A8-E509CCFDE878}"/>
              </a:ext>
            </a:extLst>
          </p:cNvPr>
          <p:cNvSpPr>
            <a:spLocks noGrp="1"/>
          </p:cNvSpPr>
          <p:nvPr>
            <p:ph idx="1"/>
          </p:nvPr>
        </p:nvSpPr>
        <p:spPr>
          <a:xfrm>
            <a:off x="5297762" y="2706624"/>
            <a:ext cx="6251110" cy="3483864"/>
          </a:xfrm>
        </p:spPr>
        <p:txBody>
          <a:bodyPr>
            <a:normAutofit/>
          </a:bodyPr>
          <a:lstStyle/>
          <a:p>
            <a:pPr rtl="1">
              <a:lnSpc>
                <a:spcPct val="100000"/>
              </a:lnSpc>
            </a:pPr>
            <a:r>
              <a:rPr lang="he-IL" sz="2700" b="1" u="sng" dirty="0"/>
              <a:t>דמוקרטיה ישירה</a:t>
            </a:r>
            <a:r>
              <a:rPr lang="he-IL" sz="2700" dirty="0"/>
              <a:t>: כלל האזרחים מקבלים את ההחלטות בענייני המדינה ללא מתווכים/ נציגים, כפי שהיה נהוג בתקופת יוון הקלאסית.</a:t>
            </a:r>
            <a:endParaRPr lang="en-US" sz="2700" i="1" dirty="0"/>
          </a:p>
          <a:p>
            <a:pPr rtl="1">
              <a:lnSpc>
                <a:spcPct val="100000"/>
              </a:lnSpc>
            </a:pPr>
            <a:r>
              <a:rPr lang="he-IL" sz="2700" b="1" u="sng" dirty="0"/>
              <a:t>דמוקרטיה עקיפה</a:t>
            </a:r>
            <a:r>
              <a:rPr lang="he-IL" sz="2700" dirty="0"/>
              <a:t>: כלל האזרחים בוחרים נציגים שהם המקבלים את ההחלטות בענייני המדינה ומקדמים מדיניות מסוימת.</a:t>
            </a:r>
            <a:endParaRPr lang="en-US" sz="2700" i="1" dirty="0"/>
          </a:p>
          <a:p>
            <a:pPr>
              <a:lnSpc>
                <a:spcPct val="100000"/>
              </a:lnSpc>
            </a:pPr>
            <a:endParaRPr lang="he-IL" sz="2700" dirty="0"/>
          </a:p>
        </p:txBody>
      </p:sp>
      <p:pic>
        <p:nvPicPr>
          <p:cNvPr id="6" name="Picture 4">
            <a:extLst>
              <a:ext uri="{FF2B5EF4-FFF2-40B4-BE49-F238E27FC236}">
                <a16:creationId xmlns:a16="http://schemas.microsoft.com/office/drawing/2014/main" xmlns="" id="{7C7DA367-CB46-46E8-A6C6-9AB7A5B1EAE4}"/>
              </a:ext>
            </a:extLst>
          </p:cNvPr>
          <p:cNvPicPr>
            <a:picLocks noChangeAspect="1"/>
          </p:cNvPicPr>
          <p:nvPr/>
        </p:nvPicPr>
        <p:blipFill rotWithShape="1">
          <a:blip r:embed="rId2"/>
          <a:srcRect l="24880" r="297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433728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4B26BA6-39EE-4E6B-ACC7-25758285D850}"/>
              </a:ext>
            </a:extLst>
          </p:cNvPr>
          <p:cNvSpPr>
            <a:spLocks noGrp="1"/>
          </p:cNvSpPr>
          <p:nvPr>
            <p:ph type="title"/>
          </p:nvPr>
        </p:nvSpPr>
        <p:spPr>
          <a:xfrm>
            <a:off x="635000" y="640823"/>
            <a:ext cx="3418659" cy="5583148"/>
          </a:xfrm>
        </p:spPr>
        <p:txBody>
          <a:bodyPr anchor="ctr">
            <a:normAutofit/>
          </a:bodyPr>
          <a:lstStyle/>
          <a:p>
            <a:r>
              <a:rPr lang="he-IL" sz="6000"/>
              <a:t>משאל עם</a:t>
            </a:r>
          </a:p>
        </p:txBody>
      </p:sp>
      <p:sp>
        <p:nvSpPr>
          <p:cNvPr id="1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מציין מיקום תוכן 2">
            <a:extLst>
              <a:ext uri="{FF2B5EF4-FFF2-40B4-BE49-F238E27FC236}">
                <a16:creationId xmlns:a16="http://schemas.microsoft.com/office/drawing/2014/main" xmlns="" id="{F483B061-674B-44E7-B715-F0A6A3A962E2}"/>
              </a:ext>
            </a:extLst>
          </p:cNvPr>
          <p:cNvGraphicFramePr>
            <a:graphicFrameLocks noGrp="1"/>
          </p:cNvGraphicFramePr>
          <p:nvPr>
            <p:ph idx="1"/>
            <p:extLst>
              <p:ext uri="{D42A27DB-BD31-4B8C-83A1-F6EECF244321}">
                <p14:modId xmlns:p14="http://schemas.microsoft.com/office/powerpoint/2010/main" val="17843573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0674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CC68D9-8C09-4692-A7A5-F1C9C8E7DA83}"/>
              </a:ext>
            </a:extLst>
          </p:cNvPr>
          <p:cNvSpPr>
            <a:spLocks noGrp="1"/>
          </p:cNvSpPr>
          <p:nvPr>
            <p:ph type="title"/>
          </p:nvPr>
        </p:nvSpPr>
        <p:spPr>
          <a:xfrm>
            <a:off x="4530055" y="591843"/>
            <a:ext cx="7278876" cy="1783080"/>
          </a:xfrm>
        </p:spPr>
        <p:txBody>
          <a:bodyPr anchor="b">
            <a:normAutofit/>
          </a:bodyPr>
          <a:lstStyle/>
          <a:p>
            <a:pPr>
              <a:lnSpc>
                <a:spcPct val="90000"/>
              </a:lnSpc>
            </a:pPr>
            <a:r>
              <a:rPr lang="he-IL" sz="6100" dirty="0"/>
              <a:t>נימוקים </a:t>
            </a:r>
            <a:r>
              <a:rPr lang="he-IL" sz="6100" b="1" dirty="0"/>
              <a:t>בעד </a:t>
            </a:r>
            <a:r>
              <a:rPr lang="he-IL" sz="6100" dirty="0"/>
              <a:t>משאל עם</a:t>
            </a:r>
          </a:p>
        </p:txBody>
      </p:sp>
      <p:sp>
        <p:nvSpPr>
          <p:cNvPr id="14"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BFB00"/>
          </a:solidFill>
          <a:ln w="38100" cap="rnd">
            <a:solidFill>
              <a:srgbClr val="FBFB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FF3B91B-0B0F-44A2-9241-74BC1AECF0D7}"/>
              </a:ext>
            </a:extLst>
          </p:cNvPr>
          <p:cNvSpPr>
            <a:spLocks noGrp="1"/>
          </p:cNvSpPr>
          <p:nvPr>
            <p:ph idx="1"/>
          </p:nvPr>
        </p:nvSpPr>
        <p:spPr>
          <a:xfrm>
            <a:off x="5297762" y="2706624"/>
            <a:ext cx="6251110" cy="3483864"/>
          </a:xfrm>
        </p:spPr>
        <p:txBody>
          <a:bodyPr>
            <a:normAutofit/>
          </a:bodyPr>
          <a:lstStyle/>
          <a:p>
            <a:pPr lvl="0" algn="r" rtl="1">
              <a:lnSpc>
                <a:spcPct val="100000"/>
              </a:lnSpc>
            </a:pPr>
            <a:r>
              <a:rPr lang="he-IL" sz="2700" dirty="0"/>
              <a:t>משאל מבטא את רצון העם בצורה מדויקת, בלי קשר ל"מחויבות" מפלגתית.</a:t>
            </a:r>
            <a:endParaRPr lang="en-US" sz="2700" i="1" dirty="0"/>
          </a:p>
          <a:p>
            <a:pPr lvl="0" algn="r" rtl="1">
              <a:lnSpc>
                <a:spcPct val="100000"/>
              </a:lnSpc>
            </a:pPr>
            <a:r>
              <a:rPr lang="he-IL" sz="2700" dirty="0"/>
              <a:t>מחזק את המודעות והמעורבות האזרחית</a:t>
            </a:r>
            <a:endParaRPr lang="en-US" sz="2700" i="1" dirty="0"/>
          </a:p>
          <a:p>
            <a:pPr lvl="0" algn="r" rtl="1">
              <a:lnSpc>
                <a:spcPct val="100000"/>
              </a:lnSpc>
            </a:pPr>
            <a:r>
              <a:rPr lang="he-IL" sz="2700" dirty="0"/>
              <a:t>אם העמדה שהתקבלה במשאל עם היא כמו עמדת הממשלה - זה מחזק את הממשלה.</a:t>
            </a:r>
            <a:endParaRPr lang="en-US" sz="2700" i="1" dirty="0"/>
          </a:p>
          <a:p>
            <a:pPr algn="r">
              <a:lnSpc>
                <a:spcPct val="100000"/>
              </a:lnSpc>
            </a:pPr>
            <a:endParaRPr lang="he-IL" sz="2700" dirty="0"/>
          </a:p>
        </p:txBody>
      </p:sp>
      <p:pic>
        <p:nvPicPr>
          <p:cNvPr id="7" name="תמונה 6" descr="Yes, Note, Message, Office, Text, Success, Solution">
            <a:extLst>
              <a:ext uri="{FF2B5EF4-FFF2-40B4-BE49-F238E27FC236}">
                <a16:creationId xmlns:a16="http://schemas.microsoft.com/office/drawing/2014/main" xmlns="" id="{FAC5F017-2A97-4B17-B88E-95B2573D648B}"/>
              </a:ext>
            </a:extLst>
          </p:cNvPr>
          <p:cNvPicPr/>
          <p:nvPr/>
        </p:nvPicPr>
        <p:blipFill rotWithShape="1">
          <a:blip r:embed="rId2" cstate="print">
            <a:extLst>
              <a:ext uri="{28A0092B-C50C-407E-A947-70E740481C1C}">
                <a14:useLocalDpi xmlns:a14="http://schemas.microsoft.com/office/drawing/2010/main" val="0"/>
              </a:ext>
            </a:extLst>
          </a:blip>
          <a:srcRect l="14395" r="15132"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Tree>
    <p:extLst>
      <p:ext uri="{BB962C8B-B14F-4D97-AF65-F5344CB8AC3E}">
        <p14:creationId xmlns:p14="http://schemas.microsoft.com/office/powerpoint/2010/main" val="242951034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a16="http://schemas.microsoft.com/office/drawing/2014/main" xmlns=""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BE325F0-C25C-4D0F-B778-0E0B0B42FA1C}"/>
              </a:ext>
            </a:extLst>
          </p:cNvPr>
          <p:cNvSpPr>
            <a:spLocks noGrp="1"/>
          </p:cNvSpPr>
          <p:nvPr>
            <p:ph type="title"/>
          </p:nvPr>
        </p:nvSpPr>
        <p:spPr>
          <a:xfrm>
            <a:off x="4654296" y="329184"/>
            <a:ext cx="6894576" cy="1783080"/>
          </a:xfrm>
        </p:spPr>
        <p:txBody>
          <a:bodyPr anchor="b">
            <a:normAutofit/>
          </a:bodyPr>
          <a:lstStyle/>
          <a:p>
            <a:pPr>
              <a:lnSpc>
                <a:spcPct val="90000"/>
              </a:lnSpc>
            </a:pPr>
            <a:r>
              <a:rPr lang="he-IL" sz="6100" dirty="0"/>
              <a:t>נימוקים </a:t>
            </a:r>
            <a:r>
              <a:rPr lang="he-IL" sz="6100" b="1" dirty="0"/>
              <a:t>נגד</a:t>
            </a:r>
            <a:r>
              <a:rPr lang="he-IL" sz="6100" dirty="0"/>
              <a:t> משאל עם</a:t>
            </a:r>
          </a:p>
        </p:txBody>
      </p:sp>
      <p:sp>
        <p:nvSpPr>
          <p:cNvPr id="18"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BFB00"/>
          </a:solidFill>
          <a:ln w="38100" cap="rnd">
            <a:solidFill>
              <a:srgbClr val="FBFB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C99AF6E-B583-46DC-A935-23546310873F}"/>
              </a:ext>
            </a:extLst>
          </p:cNvPr>
          <p:cNvSpPr>
            <a:spLocks noGrp="1"/>
          </p:cNvSpPr>
          <p:nvPr>
            <p:ph idx="1"/>
          </p:nvPr>
        </p:nvSpPr>
        <p:spPr>
          <a:xfrm>
            <a:off x="4654296" y="2706624"/>
            <a:ext cx="6894576" cy="3483864"/>
          </a:xfrm>
        </p:spPr>
        <p:txBody>
          <a:bodyPr>
            <a:normAutofit/>
          </a:bodyPr>
          <a:lstStyle/>
          <a:p>
            <a:pPr lvl="0" algn="r" rtl="1">
              <a:lnSpc>
                <a:spcPct val="100000"/>
              </a:lnSpc>
            </a:pPr>
            <a:r>
              <a:rPr lang="he-IL" sz="2200" dirty="0"/>
              <a:t>שאלה שעולה במשאל עם היא תמיד מורכבת. תשובה של "כן או לא" לא מצליחה באמת לפתור את המורכבות.</a:t>
            </a:r>
            <a:endParaRPr lang="en-US" sz="2200" i="1" dirty="0"/>
          </a:p>
          <a:p>
            <a:pPr lvl="0" algn="r" rtl="1">
              <a:lnSpc>
                <a:spcPct val="100000"/>
              </a:lnSpc>
            </a:pPr>
            <a:r>
              <a:rPr lang="he-IL" sz="2200" dirty="0"/>
              <a:t>ניסוח השאלה עלול לקדם השקפת עולם מסוימת (תומכת או מתנגדת)</a:t>
            </a:r>
            <a:endParaRPr lang="en-US" sz="2200" i="1" dirty="0"/>
          </a:p>
          <a:p>
            <a:pPr lvl="0" algn="r" rtl="1">
              <a:lnSpc>
                <a:spcPct val="100000"/>
              </a:lnSpc>
            </a:pPr>
            <a:r>
              <a:rPr lang="he-IL" sz="2200" dirty="0"/>
              <a:t>במשאל עם האחריות עוברת מהממשל אל הציבור - מה שפוגע בסמכות של הממשל לקבל החלטות בשם העם.</a:t>
            </a:r>
            <a:endParaRPr lang="en-US" sz="2200" i="1" dirty="0"/>
          </a:p>
          <a:p>
            <a:pPr lvl="0" algn="r" rtl="1">
              <a:lnSpc>
                <a:spcPct val="100000"/>
              </a:lnSpc>
            </a:pPr>
            <a:r>
              <a:rPr lang="he-IL" sz="2200" dirty="0"/>
              <a:t>משאל עם עלול להוביל להקצנה בחברה ולשסעים בתוכה, בעיקר כשהרוב והמיעוט קרובים ל-50%.</a:t>
            </a:r>
            <a:endParaRPr lang="en-US" sz="2200" i="1" dirty="0"/>
          </a:p>
          <a:p>
            <a:pPr algn="r">
              <a:lnSpc>
                <a:spcPct val="100000"/>
              </a:lnSpc>
            </a:pPr>
            <a:endParaRPr lang="he-IL" sz="2200" dirty="0"/>
          </a:p>
        </p:txBody>
      </p:sp>
      <p:pic>
        <p:nvPicPr>
          <p:cNvPr id="4" name="תמונה 3" descr="No, Not, Warning, Text, Prohibition, Forbidden">
            <a:extLst>
              <a:ext uri="{FF2B5EF4-FFF2-40B4-BE49-F238E27FC236}">
                <a16:creationId xmlns:a16="http://schemas.microsoft.com/office/drawing/2014/main" xmlns="" id="{D7AAA7C3-BB22-476D-9382-EF22CE231DA9}"/>
              </a:ext>
            </a:extLst>
          </p:cNvPr>
          <p:cNvPicPr/>
          <p:nvPr/>
        </p:nvPicPr>
        <p:blipFill rotWithShape="1">
          <a:blip r:embed="rId2" cstate="print">
            <a:extLst>
              <a:ext uri="{28A0092B-C50C-407E-A947-70E740481C1C}">
                <a14:useLocalDpi xmlns:a14="http://schemas.microsoft.com/office/drawing/2010/main" val="0"/>
              </a:ext>
            </a:extLst>
          </a:blip>
          <a:srcRect l="19298" r="19381" b="1"/>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p:spPr>
      </p:pic>
    </p:spTree>
    <p:extLst>
      <p:ext uri="{BB962C8B-B14F-4D97-AF65-F5344CB8AC3E}">
        <p14:creationId xmlns:p14="http://schemas.microsoft.com/office/powerpoint/2010/main" val="3896466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xmlns=""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xmlns=""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xmlns=""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xmlns=""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xmlns="" id="{337940BB-FBC4-492E-BD92-3B7B914D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a16="http://schemas.microsoft.com/office/drawing/2014/main" xmlns=""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a16="http://schemas.microsoft.com/office/drawing/2014/main" xmlns=""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a16="http://schemas.microsoft.com/office/drawing/2014/main" xmlns=""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a16="http://schemas.microsoft.com/office/drawing/2014/main" xmlns=""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a16="http://schemas.microsoft.com/office/drawing/2014/main" xmlns=""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a16="http://schemas.microsoft.com/office/drawing/2014/main" xmlns=""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a16="http://schemas.microsoft.com/office/drawing/2014/main" xmlns=""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a16="http://schemas.microsoft.com/office/drawing/2014/main" xmlns=""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a16="http://schemas.microsoft.com/office/drawing/2014/main" xmlns=""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a16="http://schemas.microsoft.com/office/drawing/2014/main" xmlns=""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a16="http://schemas.microsoft.com/office/drawing/2014/main" xmlns=""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xmlns="" id="{90E50A13-A62B-4AFF-8E3E-BB8E7E1D409C}"/>
              </a:ext>
            </a:extLst>
          </p:cNvPr>
          <p:cNvGraphicFramePr>
            <a:graphicFrameLocks noGrp="1"/>
          </p:cNvGraphicFramePr>
          <p:nvPr>
            <p:ph idx="1"/>
            <p:extLst>
              <p:ext uri="{D42A27DB-BD31-4B8C-83A1-F6EECF244321}">
                <p14:modId xmlns:p14="http://schemas.microsoft.com/office/powerpoint/2010/main" val="31616603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Majority of men remain ignorant of gender divide in Australian ...">
            <a:extLst>
              <a:ext uri="{FF2B5EF4-FFF2-40B4-BE49-F238E27FC236}">
                <a16:creationId xmlns:a16="http://schemas.microsoft.com/office/drawing/2014/main" xmlns="" id="{FB46BA66-BF37-42E5-8650-97A98CA392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0590"/>
          <a:stretch/>
        </p:blipFill>
        <p:spPr bwMode="auto">
          <a:xfrm>
            <a:off x="225671" y="1946804"/>
            <a:ext cx="3781925" cy="2924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096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420D9DD-08AA-4502-A963-564B1F5A4325}"/>
                                            </p:graphicEl>
                                          </p:spTgt>
                                        </p:tgtEl>
                                        <p:attrNameLst>
                                          <p:attrName>style.visibility</p:attrName>
                                        </p:attrNameLst>
                                      </p:cBhvr>
                                      <p:to>
                                        <p:strVal val="visible"/>
                                      </p:to>
                                    </p:set>
                                    <p:animEffect transition="in" filter="fade">
                                      <p:cBhvr>
                                        <p:cTn id="7" dur="500"/>
                                        <p:tgtEl>
                                          <p:spTgt spid="5">
                                            <p:graphicEl>
                                              <a:dgm id="{1420D9DD-08AA-4502-A963-564B1F5A432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6A9E4C6-8972-491C-A0C5-DEBC1B157414}"/>
                                            </p:graphicEl>
                                          </p:spTgt>
                                        </p:tgtEl>
                                        <p:attrNameLst>
                                          <p:attrName>style.visibility</p:attrName>
                                        </p:attrNameLst>
                                      </p:cBhvr>
                                      <p:to>
                                        <p:strVal val="visible"/>
                                      </p:to>
                                    </p:set>
                                    <p:animEffect transition="in" filter="fade">
                                      <p:cBhvr>
                                        <p:cTn id="12" dur="500"/>
                                        <p:tgtEl>
                                          <p:spTgt spid="5">
                                            <p:graphicEl>
                                              <a:dgm id="{C6A9E4C6-8972-491C-A0C5-DEBC1B15741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50E212B-0732-4934-80C2-0683E0DC8CB0}"/>
                                            </p:graphicEl>
                                          </p:spTgt>
                                        </p:tgtEl>
                                        <p:attrNameLst>
                                          <p:attrName>style.visibility</p:attrName>
                                        </p:attrNameLst>
                                      </p:cBhvr>
                                      <p:to>
                                        <p:strVal val="visible"/>
                                      </p:to>
                                    </p:set>
                                    <p:animEffect transition="in" filter="fade">
                                      <p:cBhvr>
                                        <p:cTn id="17" dur="500"/>
                                        <p:tgtEl>
                                          <p:spTgt spid="5">
                                            <p:graphicEl>
                                              <a:dgm id="{250E212B-0732-4934-80C2-0683E0DC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32DFF43-9281-4EF7-99FF-D3BAB1601BDC}"/>
                                            </p:graphicEl>
                                          </p:spTgt>
                                        </p:tgtEl>
                                        <p:attrNameLst>
                                          <p:attrName>style.visibility</p:attrName>
                                        </p:attrNameLst>
                                      </p:cBhvr>
                                      <p:to>
                                        <p:strVal val="visible"/>
                                      </p:to>
                                    </p:set>
                                    <p:animEffect transition="in" filter="fade">
                                      <p:cBhvr>
                                        <p:cTn id="22" dur="500"/>
                                        <p:tgtEl>
                                          <p:spTgt spid="5">
                                            <p:graphicEl>
                                              <a:dgm id="{132DFF43-9281-4EF7-99FF-D3BAB1601B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8C610006-61EE-423F-8FA2-EA9C73390521}"/>
                                            </p:graphicEl>
                                          </p:spTgt>
                                        </p:tgtEl>
                                        <p:attrNameLst>
                                          <p:attrName>style.visibility</p:attrName>
                                        </p:attrNameLst>
                                      </p:cBhvr>
                                      <p:to>
                                        <p:strVal val="visible"/>
                                      </p:to>
                                    </p:set>
                                    <p:animEffect transition="in" filter="fade">
                                      <p:cBhvr>
                                        <p:cTn id="27" dur="500"/>
                                        <p:tgtEl>
                                          <p:spTgt spid="5">
                                            <p:graphicEl>
                                              <a:dgm id="{8C610006-61EE-423F-8FA2-EA9C7339052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28FF261-1EF0-4526-ABDA-BFFA296F5020}"/>
                                            </p:graphicEl>
                                          </p:spTgt>
                                        </p:tgtEl>
                                        <p:attrNameLst>
                                          <p:attrName>style.visibility</p:attrName>
                                        </p:attrNameLst>
                                      </p:cBhvr>
                                      <p:to>
                                        <p:strVal val="visible"/>
                                      </p:to>
                                    </p:set>
                                    <p:animEffect transition="in" filter="fade">
                                      <p:cBhvr>
                                        <p:cTn id="32" dur="500"/>
                                        <p:tgtEl>
                                          <p:spTgt spid="5">
                                            <p:graphicEl>
                                              <a:dgm id="{128FF261-1EF0-4526-ABDA-BFFA296F50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1F591FB-33D6-4F95-97C1-CF8650E67E27}"/>
              </a:ext>
            </a:extLst>
          </p:cNvPr>
          <p:cNvSpPr>
            <a:spLocks noGrp="1"/>
          </p:cNvSpPr>
          <p:nvPr>
            <p:ph type="title"/>
          </p:nvPr>
        </p:nvSpPr>
        <p:spPr>
          <a:xfrm>
            <a:off x="572493" y="238539"/>
            <a:ext cx="11047013" cy="1434415"/>
          </a:xfrm>
        </p:spPr>
        <p:txBody>
          <a:bodyPr anchor="b">
            <a:normAutofit/>
          </a:bodyPr>
          <a:lstStyle/>
          <a:p>
            <a:r>
              <a:rPr lang="he-IL" sz="7200" b="1" dirty="0">
                <a:effectLst>
                  <a:outerShdw blurRad="38100" dist="38100" dir="2700000" algn="tl">
                    <a:srgbClr val="000000">
                      <a:alpha val="43137"/>
                    </a:srgbClr>
                  </a:outerShdw>
                </a:effectLst>
              </a:rPr>
              <a:t>עקרון שלטון החוק</a:t>
            </a:r>
          </a:p>
        </p:txBody>
      </p:sp>
      <p:sp>
        <p:nvSpPr>
          <p:cNvPr id="819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יחידת הוראה - עקרון שלטון החוק">
            <a:extLst>
              <a:ext uri="{FF2B5EF4-FFF2-40B4-BE49-F238E27FC236}">
                <a16:creationId xmlns:a16="http://schemas.microsoft.com/office/drawing/2014/main" xmlns="" id="{4A322BA3-C3AB-46A1-BD09-CAAA670F4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CB493A57-08DC-4BFF-80EC-FF1293B1CCAA}"/>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700" b="1" dirty="0"/>
              <a:t>מהו החוק</a:t>
            </a:r>
            <a:r>
              <a:rPr lang="he-IL" sz="2700" dirty="0"/>
              <a:t> - החוק במדינה הדמוקרטית קובע את כללי ההתנהגות באמצעות חוקים שמחייבים את האזרחים ואת השלטון. הוא מבהיר מה מותר ומה אסור.</a:t>
            </a:r>
            <a:endParaRPr lang="en-US" sz="2700" i="1" dirty="0"/>
          </a:p>
          <a:p>
            <a:pPr lvl="0" algn="r" rtl="1">
              <a:lnSpc>
                <a:spcPct val="100000"/>
              </a:lnSpc>
            </a:pPr>
            <a:r>
              <a:rPr lang="he-IL" sz="2700" b="1" dirty="0"/>
              <a:t>מי מחוקק את החוק?</a:t>
            </a:r>
            <a:r>
              <a:rPr lang="he-IL" sz="2700" dirty="0"/>
              <a:t> - החוק נחקק ע"י הרשות המחוקקת, שהיא ריבונות העם, ומותאמים לערכים ולמנהגים המקובלים בעם. </a:t>
            </a:r>
            <a:endParaRPr lang="en-US" sz="2700" i="1" dirty="0"/>
          </a:p>
          <a:p>
            <a:pPr lvl="0" algn="r" rtl="1">
              <a:lnSpc>
                <a:spcPct val="100000"/>
              </a:lnSpc>
            </a:pPr>
            <a:r>
              <a:rPr lang="he-IL" sz="2700" b="1" dirty="0"/>
              <a:t>שוויון החוק</a:t>
            </a:r>
            <a:r>
              <a:rPr lang="he-IL" sz="2700" dirty="0"/>
              <a:t> - החוק הוא שוויוני גם בתוכן שלו וגם באכיפה שלו.</a:t>
            </a:r>
            <a:endParaRPr lang="en-US" sz="2700" i="1" dirty="0"/>
          </a:p>
          <a:p>
            <a:pPr algn="r">
              <a:lnSpc>
                <a:spcPct val="100000"/>
              </a:lnSpc>
            </a:pPr>
            <a:endParaRPr lang="he-IL" sz="2700" dirty="0"/>
          </a:p>
        </p:txBody>
      </p:sp>
    </p:spTree>
    <p:extLst>
      <p:ext uri="{BB962C8B-B14F-4D97-AF65-F5344CB8AC3E}">
        <p14:creationId xmlns:p14="http://schemas.microsoft.com/office/powerpoint/2010/main" val="367631906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יחידת הוראה - עקרון שלטון החוק">
            <a:extLst>
              <a:ext uri="{FF2B5EF4-FFF2-40B4-BE49-F238E27FC236}">
                <a16:creationId xmlns:a16="http://schemas.microsoft.com/office/drawing/2014/main" xmlns="" id="{E754A668-6139-435A-9C79-3661C8FEF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213BBB96-C4C8-439E-9D58-3B019CABD4C8}"/>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200" b="1" dirty="0"/>
              <a:t>כלליות החוק</a:t>
            </a:r>
            <a:r>
              <a:rPr lang="he-IL" sz="2200" dirty="0"/>
              <a:t> - החוק חייב להיות כללי והוא חל על כולם כדי להבטיח שוויון. לאזרח מותר הכול כל עוד החוק לא אסר זאת, לשלטון הכול אסור כל עוד החוק לא התיר זאת. החוק חל על כולם גם אם מתקיים עליו ויכוח.</a:t>
            </a:r>
            <a:endParaRPr lang="en-US" sz="2200" i="1" dirty="0"/>
          </a:p>
          <a:p>
            <a:pPr lvl="0" algn="r" rtl="1">
              <a:lnSpc>
                <a:spcPct val="100000"/>
              </a:lnSpc>
            </a:pPr>
            <a:r>
              <a:rPr lang="he-IL" sz="2200" b="1" dirty="0"/>
              <a:t>בהיר ופומבי</a:t>
            </a:r>
            <a:r>
              <a:rPr lang="he-IL" sz="2200" dirty="0"/>
              <a:t> - החוק חייב להיות ברור כך שכל אדם יוכל לדעת כיצד להתנהל בהתאם לחוק, והוא מפורסם באמצעי התקשורת השונים.</a:t>
            </a:r>
            <a:endParaRPr lang="en-US" sz="2200" i="1" dirty="0"/>
          </a:p>
          <a:p>
            <a:pPr lvl="0" algn="r" rtl="1">
              <a:lnSpc>
                <a:spcPct val="100000"/>
              </a:lnSpc>
            </a:pPr>
            <a:r>
              <a:rPr lang="he-IL" sz="2200" b="1" dirty="0"/>
              <a:t>היבט מהותי של החוק</a:t>
            </a:r>
            <a:r>
              <a:rPr lang="he-IL" sz="2200" dirty="0"/>
              <a:t> - היבט נוסף של החוק הוא </a:t>
            </a:r>
            <a:r>
              <a:rPr lang="he-IL" sz="2200" b="1" dirty="0"/>
              <a:t>ההיבט המהותי</a:t>
            </a:r>
            <a:r>
              <a:rPr lang="he-IL" sz="2200" dirty="0"/>
              <a:t> של החוק - הצורך של החוקים להתאים לצדק, למוסר ולזכויות האדם. אחרים טוענים כי שלטון החוק נפרד מזכויות האדם ולכן אינו מחויב להתאים לזכויות אלו.</a:t>
            </a:r>
            <a:endParaRPr lang="en-US" sz="2200" i="1" dirty="0"/>
          </a:p>
        </p:txBody>
      </p:sp>
    </p:spTree>
    <p:extLst>
      <p:ext uri="{BB962C8B-B14F-4D97-AF65-F5344CB8AC3E}">
        <p14:creationId xmlns:p14="http://schemas.microsoft.com/office/powerpoint/2010/main" val="40597236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8F267E3-2CC3-483A-9ACA-47BF5B1653B4}"/>
              </a:ext>
            </a:extLst>
          </p:cNvPr>
          <p:cNvSpPr>
            <a:spLocks noGrp="1"/>
          </p:cNvSpPr>
          <p:nvPr>
            <p:ph type="title"/>
          </p:nvPr>
        </p:nvSpPr>
        <p:spPr>
          <a:xfrm>
            <a:off x="838200" y="365125"/>
            <a:ext cx="10515600" cy="1325563"/>
          </a:xfrm>
        </p:spPr>
        <p:txBody>
          <a:bodyPr>
            <a:normAutofit/>
          </a:bodyPr>
          <a:lstStyle/>
          <a:p>
            <a:r>
              <a:rPr lang="he-IL" sz="6600"/>
              <a:t>עבריינות פלילית רגילה</a:t>
            </a:r>
          </a:p>
        </p:txBody>
      </p:sp>
      <p:sp>
        <p:nvSpPr>
          <p:cNvPr id="3" name="מציין מיקום תוכן 2">
            <a:extLst>
              <a:ext uri="{FF2B5EF4-FFF2-40B4-BE49-F238E27FC236}">
                <a16:creationId xmlns:a16="http://schemas.microsoft.com/office/drawing/2014/main" xmlns="" id="{E8EEF128-75E6-4D4B-B542-C9B70302FF38}"/>
              </a:ext>
            </a:extLst>
          </p:cNvPr>
          <p:cNvSpPr>
            <a:spLocks noGrp="1"/>
          </p:cNvSpPr>
          <p:nvPr>
            <p:ph idx="1"/>
          </p:nvPr>
        </p:nvSpPr>
        <p:spPr>
          <a:xfrm>
            <a:off x="838200" y="1929384"/>
            <a:ext cx="10515600" cy="4251960"/>
          </a:xfrm>
        </p:spPr>
        <p:txBody>
          <a:bodyPr>
            <a:normAutofit/>
          </a:bodyPr>
          <a:lstStyle/>
          <a:p>
            <a:pPr algn="just" rtl="1"/>
            <a:r>
              <a:rPr lang="he-IL" dirty="0"/>
              <a:t>עבירה על החוק שנעשית מתוך </a:t>
            </a:r>
            <a:r>
              <a:rPr lang="he-IL" b="1" dirty="0"/>
              <a:t>אינטרס אישי</a:t>
            </a:r>
            <a:r>
              <a:rPr lang="he-IL" dirty="0"/>
              <a:t> (לרוב של סיפוק יצרים) ומבוצעת ע"י </a:t>
            </a:r>
            <a:r>
              <a:rPr lang="he-IL" b="1" dirty="0"/>
              <a:t>כל אדם</a:t>
            </a:r>
            <a:r>
              <a:rPr lang="he-IL" dirty="0"/>
              <a:t> ברוב המקרים בצורה אלימה, כשהוא </a:t>
            </a:r>
            <a:r>
              <a:rPr lang="he-IL" b="1" dirty="0"/>
              <a:t>אינו מוכן לשאת בתוצאות</a:t>
            </a:r>
            <a:r>
              <a:rPr lang="he-IL" dirty="0"/>
              <a:t> לעבירה שביצע.</a:t>
            </a:r>
            <a:endParaRPr lang="en-US" i="1" dirty="0"/>
          </a:p>
          <a:p>
            <a:pPr algn="just" rtl="1"/>
            <a:r>
              <a:rPr lang="he-IL" dirty="0"/>
              <a:t>יחסה של החברה לעבירה זו הוא שלילי בשל הסכנה לשמירה על הסדר הציבורי. מאחר וזו עבירה על החוק, המדינה תפעיל את אמצעי אכיפת החוק.</a:t>
            </a:r>
            <a:endParaRPr lang="en-US" i="1" dirty="0"/>
          </a:p>
        </p:txBody>
      </p:sp>
    </p:spTree>
    <p:extLst>
      <p:ext uri="{BB962C8B-B14F-4D97-AF65-F5344CB8AC3E}">
        <p14:creationId xmlns:p14="http://schemas.microsoft.com/office/powerpoint/2010/main" val="17156364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93AF6F1-92F9-4886-A042-F4E99C674BA3}"/>
              </a:ext>
            </a:extLst>
          </p:cNvPr>
          <p:cNvSpPr>
            <a:spLocks noGrp="1"/>
          </p:cNvSpPr>
          <p:nvPr>
            <p:ph type="title"/>
          </p:nvPr>
        </p:nvSpPr>
        <p:spPr>
          <a:xfrm>
            <a:off x="838200" y="365125"/>
            <a:ext cx="10515600" cy="1325563"/>
          </a:xfrm>
        </p:spPr>
        <p:txBody>
          <a:bodyPr>
            <a:normAutofit/>
          </a:bodyPr>
          <a:lstStyle/>
          <a:p>
            <a:pPr>
              <a:lnSpc>
                <a:spcPct val="90000"/>
              </a:lnSpc>
            </a:pPr>
            <a:r>
              <a:rPr lang="he-IL" sz="5600" dirty="0"/>
              <a:t>עבריינות שלטונית </a:t>
            </a:r>
            <a:r>
              <a:rPr lang="he-IL" sz="5600" u="sng" dirty="0"/>
              <a:t>אישית</a:t>
            </a:r>
            <a:r>
              <a:rPr lang="he-IL" sz="5600" dirty="0"/>
              <a:t> (שחיתות)</a:t>
            </a:r>
          </a:p>
        </p:txBody>
      </p:sp>
      <p:sp>
        <p:nvSpPr>
          <p:cNvPr id="3" name="מציין מיקום תוכן 2">
            <a:extLst>
              <a:ext uri="{FF2B5EF4-FFF2-40B4-BE49-F238E27FC236}">
                <a16:creationId xmlns:a16="http://schemas.microsoft.com/office/drawing/2014/main" xmlns="" id="{B3780D76-842B-410D-A964-FE85EF314EF7}"/>
              </a:ext>
            </a:extLst>
          </p:cNvPr>
          <p:cNvSpPr>
            <a:spLocks noGrp="1"/>
          </p:cNvSpPr>
          <p:nvPr>
            <p:ph idx="1"/>
          </p:nvPr>
        </p:nvSpPr>
        <p:spPr>
          <a:xfrm>
            <a:off x="838200" y="1929384"/>
            <a:ext cx="10515600" cy="4251960"/>
          </a:xfrm>
        </p:spPr>
        <p:txBody>
          <a:bodyPr>
            <a:normAutofit/>
          </a:bodyPr>
          <a:lstStyle/>
          <a:p>
            <a:pPr algn="r" rtl="1"/>
            <a:r>
              <a:rPr lang="he-IL" dirty="0"/>
              <a:t>עבירה על החוק שנעשית ע"י </a:t>
            </a:r>
            <a:r>
              <a:rPr lang="he-IL" b="1" dirty="0"/>
              <a:t>אדם נושא משרה ציבורית</a:t>
            </a:r>
            <a:r>
              <a:rPr lang="he-IL" dirty="0"/>
              <a:t> (נבחר או ממונה) מתוך </a:t>
            </a:r>
            <a:r>
              <a:rPr lang="he-IL" b="1" u="sng" dirty="0"/>
              <a:t>אינטרס אישי</a:t>
            </a:r>
            <a:r>
              <a:rPr lang="he-IL" dirty="0"/>
              <a:t> ואינו מוכן לשאת בתוצאות העבירה. ברוב המקרים תוך כדי שימוש בכוח הציבורי שלו.</a:t>
            </a:r>
            <a:endParaRPr lang="en-US" i="1" dirty="0"/>
          </a:p>
          <a:p>
            <a:pPr algn="r" rtl="1"/>
            <a:r>
              <a:rPr lang="he-IL" dirty="0"/>
              <a:t>יחסה של החברה לעבירה זו הוא שלילי </a:t>
            </a:r>
            <a:r>
              <a:rPr lang="he-IL" b="1" dirty="0"/>
              <a:t>בגלל סכנת אמון הציבור ברשויות השלטון</a:t>
            </a:r>
            <a:r>
              <a:rPr lang="he-IL" dirty="0"/>
              <a:t>. מאחר וזו עבירה על החוק, המדינה תפעיל את אמצעי אכיפת החוק.</a:t>
            </a:r>
            <a:endParaRPr lang="en-US" i="1" dirty="0"/>
          </a:p>
          <a:p>
            <a:pPr algn="r"/>
            <a:endParaRPr lang="he-IL" dirty="0"/>
          </a:p>
        </p:txBody>
      </p:sp>
    </p:spTree>
    <p:extLst>
      <p:ext uri="{BB962C8B-B14F-4D97-AF65-F5344CB8AC3E}">
        <p14:creationId xmlns:p14="http://schemas.microsoft.com/office/powerpoint/2010/main" val="37309354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D9651DC-AFE2-41E0-B9F8-8018503C31C9}"/>
              </a:ext>
            </a:extLst>
          </p:cNvPr>
          <p:cNvSpPr>
            <a:spLocks noGrp="1"/>
          </p:cNvSpPr>
          <p:nvPr>
            <p:ph type="title"/>
          </p:nvPr>
        </p:nvSpPr>
        <p:spPr>
          <a:xfrm>
            <a:off x="838200" y="365125"/>
            <a:ext cx="10515600" cy="1325563"/>
          </a:xfrm>
        </p:spPr>
        <p:txBody>
          <a:bodyPr>
            <a:normAutofit/>
          </a:bodyPr>
          <a:lstStyle/>
          <a:p>
            <a:r>
              <a:rPr lang="he-IL" sz="6600"/>
              <a:t>עבריינות שלטונית </a:t>
            </a:r>
            <a:r>
              <a:rPr lang="he-IL" sz="6600" u="sng"/>
              <a:t>ציבורית</a:t>
            </a:r>
            <a:endParaRPr lang="he-IL" sz="6600"/>
          </a:p>
        </p:txBody>
      </p:sp>
      <p:sp>
        <p:nvSpPr>
          <p:cNvPr id="3" name="מציין מיקום תוכן 2">
            <a:extLst>
              <a:ext uri="{FF2B5EF4-FFF2-40B4-BE49-F238E27FC236}">
                <a16:creationId xmlns:a16="http://schemas.microsoft.com/office/drawing/2014/main" xmlns="" id="{114DAE3F-97D4-4AC6-AA45-8D183093EB78}"/>
              </a:ext>
            </a:extLst>
          </p:cNvPr>
          <p:cNvSpPr>
            <a:spLocks noGrp="1"/>
          </p:cNvSpPr>
          <p:nvPr>
            <p:ph idx="1"/>
          </p:nvPr>
        </p:nvSpPr>
        <p:spPr>
          <a:xfrm>
            <a:off x="838200" y="1929384"/>
            <a:ext cx="10515600" cy="4251960"/>
          </a:xfrm>
        </p:spPr>
        <p:txBody>
          <a:bodyPr>
            <a:normAutofit/>
          </a:bodyPr>
          <a:lstStyle/>
          <a:p>
            <a:pPr algn="r" rtl="1">
              <a:lnSpc>
                <a:spcPct val="100000"/>
              </a:lnSpc>
            </a:pPr>
            <a:r>
              <a:rPr lang="he-IL" dirty="0"/>
              <a:t>עבירה על החוק שנעשית ע"י </a:t>
            </a:r>
            <a:r>
              <a:rPr lang="he-IL" b="1" dirty="0"/>
              <a:t>אדם נושא משרה ציבורית</a:t>
            </a:r>
            <a:r>
              <a:rPr lang="he-IL" dirty="0"/>
              <a:t> (נבחר או ממונה) מתוך </a:t>
            </a:r>
            <a:r>
              <a:rPr lang="he-IL" b="1" u="sng" dirty="0"/>
              <a:t>רצון להטיב עם ציבור מסוים או לטובת הכלל</a:t>
            </a:r>
            <a:r>
              <a:rPr lang="he-IL" dirty="0"/>
              <a:t> מתוך נקודת מבטו, והוא אינו מוכן לשאת בתוצאות העבירה.</a:t>
            </a:r>
            <a:endParaRPr lang="en-US" i="1" dirty="0"/>
          </a:p>
          <a:p>
            <a:pPr algn="r" rtl="1">
              <a:lnSpc>
                <a:spcPct val="100000"/>
              </a:lnSpc>
            </a:pPr>
            <a:r>
              <a:rPr lang="he-IL" dirty="0"/>
              <a:t>יחסה של החברה לעבירה זו הוא שלילי בשל </a:t>
            </a:r>
            <a:r>
              <a:rPr lang="he-IL" b="1" dirty="0"/>
              <a:t>הסכנה לאבדן אמון הציבור בשלטון ובשל האפליה שנוצרת בעבירה זו לטובת קבוצה בחברה</a:t>
            </a:r>
            <a:r>
              <a:rPr lang="he-IL" dirty="0"/>
              <a:t>. חלק יגלו סלחנות כלפי העבריין, כי הפרת החוק מטיבה איתם. מאחר וזו עבירה על החוק, המדינה תפעיל את אמצעי אכיפת החוק.</a:t>
            </a:r>
            <a:endParaRPr lang="en-US" i="1" dirty="0"/>
          </a:p>
          <a:p>
            <a:pPr algn="r">
              <a:lnSpc>
                <a:spcPct val="100000"/>
              </a:lnSpc>
            </a:pPr>
            <a:endParaRPr lang="he-IL" dirty="0"/>
          </a:p>
        </p:txBody>
      </p:sp>
    </p:spTree>
    <p:extLst>
      <p:ext uri="{BB962C8B-B14F-4D97-AF65-F5344CB8AC3E}">
        <p14:creationId xmlns:p14="http://schemas.microsoft.com/office/powerpoint/2010/main" val="1100003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xmlns=""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a16="http://schemas.microsoft.com/office/drawing/2014/main" xmlns=""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a16="http://schemas.microsoft.com/office/drawing/2014/main" xmlns=""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a16="http://schemas.microsoft.com/office/drawing/2014/main" xmlns=""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a16="http://schemas.microsoft.com/office/drawing/2014/main" xmlns=""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a16="http://schemas.microsoft.com/office/drawing/2014/main" xmlns=""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a16="http://schemas.microsoft.com/office/drawing/2014/main" xmlns=""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a16="http://schemas.microsoft.com/office/drawing/2014/main" xmlns=""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a16="http://schemas.microsoft.com/office/drawing/2014/main" xmlns=""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a16="http://schemas.microsoft.com/office/drawing/2014/main" xmlns=""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a16="http://schemas.microsoft.com/office/drawing/2014/main" xmlns=""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a16="http://schemas.microsoft.com/office/drawing/2014/main" xmlns=""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a16="http://schemas.microsoft.com/office/drawing/2014/main" xmlns=""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a16="http://schemas.microsoft.com/office/drawing/2014/main" xmlns=""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a16="http://schemas.microsoft.com/office/drawing/2014/main" xmlns=""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a16="http://schemas.microsoft.com/office/drawing/2014/main" xmlns=""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a16="http://schemas.microsoft.com/office/drawing/2014/main" xmlns=""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a16="http://schemas.microsoft.com/office/drawing/2014/main" xmlns=""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a16="http://schemas.microsoft.com/office/drawing/2014/main" xmlns=""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a16="http://schemas.microsoft.com/office/drawing/2014/main" xmlns=""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a16="http://schemas.microsoft.com/office/drawing/2014/main" xmlns=""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a16="http://schemas.microsoft.com/office/drawing/2014/main" xmlns=""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a16="http://schemas.microsoft.com/office/drawing/2014/main" xmlns=""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a16="http://schemas.microsoft.com/office/drawing/2014/main" xmlns=""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a16="http://schemas.microsoft.com/office/drawing/2014/main" xmlns=""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2B0B4D7-83CA-44AA-8A04-40ADE583BDCC}"/>
              </a:ext>
            </a:extLst>
          </p:cNvPr>
          <p:cNvSpPr>
            <a:spLocks noGrp="1"/>
          </p:cNvSpPr>
          <p:nvPr>
            <p:ph type="title"/>
          </p:nvPr>
        </p:nvSpPr>
        <p:spPr>
          <a:xfrm>
            <a:off x="838200" y="365125"/>
            <a:ext cx="10515600" cy="1325563"/>
          </a:xfrm>
        </p:spPr>
        <p:txBody>
          <a:bodyPr>
            <a:normAutofit/>
          </a:bodyPr>
          <a:lstStyle/>
          <a:p>
            <a:r>
              <a:rPr lang="he-IL" sz="6600"/>
              <a:t>עבריינות אידיאולוגית</a:t>
            </a:r>
          </a:p>
        </p:txBody>
      </p:sp>
      <p:sp>
        <p:nvSpPr>
          <p:cNvPr id="3" name="מציין מיקום תוכן 2">
            <a:extLst>
              <a:ext uri="{FF2B5EF4-FFF2-40B4-BE49-F238E27FC236}">
                <a16:creationId xmlns:a16="http://schemas.microsoft.com/office/drawing/2014/main" xmlns="" id="{3713ABC9-842A-42AE-9E54-4A29A84B6C9B}"/>
              </a:ext>
            </a:extLst>
          </p:cNvPr>
          <p:cNvSpPr>
            <a:spLocks noGrp="1"/>
          </p:cNvSpPr>
          <p:nvPr>
            <p:ph idx="1"/>
          </p:nvPr>
        </p:nvSpPr>
        <p:spPr>
          <a:xfrm>
            <a:off x="838200" y="1929384"/>
            <a:ext cx="10515600" cy="4251960"/>
          </a:xfrm>
        </p:spPr>
        <p:txBody>
          <a:bodyPr>
            <a:normAutofit/>
          </a:bodyPr>
          <a:lstStyle/>
          <a:p>
            <a:pPr algn="just" rtl="1"/>
            <a:r>
              <a:rPr lang="he-IL" dirty="0"/>
              <a:t>עבירה על החוק שנעשית ע"י </a:t>
            </a:r>
            <a:r>
              <a:rPr lang="he-IL" b="1" dirty="0"/>
              <a:t>אדם או קבוצה</a:t>
            </a:r>
            <a:r>
              <a:rPr lang="he-IL" dirty="0"/>
              <a:t> ברוב המקרים באופן אלים, תוך </a:t>
            </a:r>
            <a:r>
              <a:rPr lang="he-IL" b="1" dirty="0"/>
              <a:t>שהעבריין מוכן לשאת בתוצאות העבירה</a:t>
            </a:r>
            <a:r>
              <a:rPr lang="he-IL" dirty="0"/>
              <a:t>. עבירה זו נעשית מתוך </a:t>
            </a:r>
            <a:r>
              <a:rPr lang="he-IL" b="1" dirty="0"/>
              <a:t>רצון לשנות מדיניות</a:t>
            </a:r>
            <a:r>
              <a:rPr lang="he-IL" dirty="0"/>
              <a:t> ולהשפיע על הציבור.</a:t>
            </a:r>
            <a:endParaRPr lang="en-US" i="1" dirty="0"/>
          </a:p>
          <a:p>
            <a:pPr algn="just" rtl="1"/>
            <a:r>
              <a:rPr lang="he-IL" dirty="0"/>
              <a:t>יחסה של החברה לעבירה זו הוא שלילי </a:t>
            </a:r>
            <a:r>
              <a:rPr lang="he-IL" b="1" dirty="0"/>
              <a:t>בשל הפגיעה בסדר הציבורי והפגיעה בשלטון החוק</a:t>
            </a:r>
            <a:r>
              <a:rPr lang="he-IL" dirty="0"/>
              <a:t>. חלק יתמכו בשל הזדהות עם העבירה האידיאולוגית. מאחר וזו עבירה על החוק, המדינה תפעיל את אמצעי אכיפת החוק</a:t>
            </a:r>
            <a:endParaRPr lang="en-US" i="1" dirty="0"/>
          </a:p>
          <a:p>
            <a:pPr algn="just"/>
            <a:endParaRPr lang="he-IL" dirty="0"/>
          </a:p>
        </p:txBody>
      </p:sp>
    </p:spTree>
    <p:extLst>
      <p:ext uri="{BB962C8B-B14F-4D97-AF65-F5344CB8AC3E}">
        <p14:creationId xmlns:p14="http://schemas.microsoft.com/office/powerpoint/2010/main" val="4238592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862A61A-5D8B-4E72-8405-F460D9B82A49}"/>
              </a:ext>
            </a:extLst>
          </p:cNvPr>
          <p:cNvSpPr>
            <a:spLocks noGrp="1"/>
          </p:cNvSpPr>
          <p:nvPr>
            <p:ph type="title"/>
          </p:nvPr>
        </p:nvSpPr>
        <p:spPr>
          <a:xfrm>
            <a:off x="471550" y="325370"/>
            <a:ext cx="4368602" cy="1956841"/>
          </a:xfrm>
        </p:spPr>
        <p:txBody>
          <a:bodyPr anchor="b">
            <a:normAutofit/>
          </a:bodyPr>
          <a:lstStyle/>
          <a:p>
            <a:pPr algn="ctr">
              <a:lnSpc>
                <a:spcPct val="90000"/>
              </a:lnSpc>
            </a:pPr>
            <a:r>
              <a:rPr lang="he-IL" sz="6600" dirty="0"/>
              <a:t>פקודה בלתי חוקית</a:t>
            </a:r>
          </a:p>
        </p:txBody>
      </p:sp>
      <p:sp>
        <p:nvSpPr>
          <p:cNvPr id="1126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D553F"/>
          </a:solidFill>
          <a:ln w="38100" cap="rnd">
            <a:solidFill>
              <a:srgbClr val="AD55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C9EB4B4-9FDF-416F-BC21-3771EEC35F6E}"/>
              </a:ext>
            </a:extLst>
          </p:cNvPr>
          <p:cNvSpPr>
            <a:spLocks noGrp="1"/>
          </p:cNvSpPr>
          <p:nvPr>
            <p:ph idx="1"/>
          </p:nvPr>
        </p:nvSpPr>
        <p:spPr>
          <a:xfrm>
            <a:off x="640080" y="2872899"/>
            <a:ext cx="4243589" cy="3320668"/>
          </a:xfrm>
        </p:spPr>
        <p:txBody>
          <a:bodyPr>
            <a:normAutofit/>
          </a:bodyPr>
          <a:lstStyle/>
          <a:p>
            <a:pPr lvl="0" algn="r" rtl="1">
              <a:lnSpc>
                <a:spcPct val="100000"/>
              </a:lnSpc>
            </a:pPr>
            <a:r>
              <a:rPr lang="he-IL" sz="2200" dirty="0"/>
              <a:t>פקודה בלתי חוקית היא הוראה אשר ניתנת ע"י בעל סמכות במערכת צבאית או משטרתית.</a:t>
            </a:r>
            <a:endParaRPr lang="en-US" sz="2200" i="1" dirty="0"/>
          </a:p>
          <a:p>
            <a:pPr lvl="0" algn="r" rtl="1">
              <a:lnSpc>
                <a:spcPct val="100000"/>
              </a:lnSpc>
            </a:pPr>
            <a:r>
              <a:rPr lang="he-IL" sz="2200" b="1" dirty="0"/>
              <a:t>ההוראה מנוגדת לחוק</a:t>
            </a:r>
            <a:r>
              <a:rPr lang="he-IL" sz="2200" dirty="0"/>
              <a:t>.</a:t>
            </a:r>
            <a:endParaRPr lang="en-US" sz="2200" i="1" dirty="0"/>
          </a:p>
          <a:p>
            <a:pPr lvl="0" algn="r" rtl="1">
              <a:lnSpc>
                <a:spcPct val="100000"/>
              </a:lnSpc>
            </a:pPr>
            <a:r>
              <a:rPr lang="he-IL" sz="2200" b="1" dirty="0"/>
              <a:t>חובה לציית לפקודה זו</a:t>
            </a:r>
            <a:r>
              <a:rPr lang="he-IL" sz="2200" dirty="0"/>
              <a:t>. על הפקוד להתלונן לאחר מכן על המפקד, אולם אי ביצוע הפקודה יגרור העמדה לדין. </a:t>
            </a:r>
            <a:endParaRPr lang="en-US" sz="2200" i="1" dirty="0"/>
          </a:p>
          <a:p>
            <a:pPr algn="r">
              <a:lnSpc>
                <a:spcPct val="100000"/>
              </a:lnSpc>
            </a:pPr>
            <a:endParaRPr lang="he-IL" sz="2200" dirty="0"/>
          </a:p>
        </p:txBody>
      </p:sp>
      <p:pic>
        <p:nvPicPr>
          <p:cNvPr id="11266" name="Picture 2" descr="המפקד נתן לי פקודה כנגד ההלכה. מה עלי לעשות? | צהר לאתיקה">
            <a:extLst>
              <a:ext uri="{FF2B5EF4-FFF2-40B4-BE49-F238E27FC236}">
                <a16:creationId xmlns:a16="http://schemas.microsoft.com/office/drawing/2014/main" xmlns="" id="{E10509EC-80A0-47BB-8994-6D7F3B61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70" r="1599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165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DF9A442-953D-4545-B8F5-A4852C3FBB5F}"/>
              </a:ext>
            </a:extLst>
          </p:cNvPr>
          <p:cNvSpPr>
            <a:spLocks noGrp="1"/>
          </p:cNvSpPr>
          <p:nvPr>
            <p:ph type="title"/>
          </p:nvPr>
        </p:nvSpPr>
        <p:spPr>
          <a:xfrm>
            <a:off x="630936" y="640080"/>
            <a:ext cx="4818888" cy="1481328"/>
          </a:xfrm>
        </p:spPr>
        <p:txBody>
          <a:bodyPr anchor="b">
            <a:normAutofit/>
          </a:bodyPr>
          <a:lstStyle/>
          <a:p>
            <a:pPr algn="ctr">
              <a:lnSpc>
                <a:spcPct val="90000"/>
              </a:lnSpc>
            </a:pPr>
            <a:r>
              <a:rPr lang="he-IL" dirty="0"/>
              <a:t>פקודה בלתי חוקית בעליל</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83000"/>
          </a:solidFill>
          <a:ln w="38100" cap="rnd">
            <a:solidFill>
              <a:srgbClr val="B830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9535534-A9DA-4781-83DD-EF58CB225F50}"/>
              </a:ext>
            </a:extLst>
          </p:cNvPr>
          <p:cNvSpPr>
            <a:spLocks noGrp="1"/>
          </p:cNvSpPr>
          <p:nvPr>
            <p:ph idx="1"/>
          </p:nvPr>
        </p:nvSpPr>
        <p:spPr>
          <a:xfrm>
            <a:off x="192947" y="2660904"/>
            <a:ext cx="5256877" cy="3990056"/>
          </a:xfrm>
        </p:spPr>
        <p:txBody>
          <a:bodyPr anchor="t">
            <a:normAutofit lnSpcReduction="10000"/>
          </a:bodyPr>
          <a:lstStyle/>
          <a:p>
            <a:pPr lvl="0" algn="r" rtl="1">
              <a:lnSpc>
                <a:spcPct val="100000"/>
              </a:lnSpc>
            </a:pPr>
            <a:r>
              <a:rPr lang="he-IL" sz="2400" dirty="0"/>
              <a:t>פקודה בלתי חוקית בעליל היא הוראה אשר ניתנת ע"י בעל סמכות במערכת צבאית או משטרתית. </a:t>
            </a:r>
            <a:endParaRPr lang="en-US" sz="2400" i="1" dirty="0"/>
          </a:p>
          <a:p>
            <a:pPr lvl="0" algn="r" rtl="1">
              <a:lnSpc>
                <a:spcPct val="100000"/>
              </a:lnSpc>
            </a:pPr>
            <a:r>
              <a:rPr lang="he-IL" sz="2400" dirty="0"/>
              <a:t>ההוראה מנוגדת לחוק והיא </a:t>
            </a:r>
            <a:r>
              <a:rPr lang="he-IL" sz="2400" b="1" dirty="0"/>
              <a:t>מעשה בלתי מוסרי בבירור</a:t>
            </a:r>
            <a:r>
              <a:rPr lang="he-IL" sz="2400" dirty="0"/>
              <a:t>, תוך כדי </a:t>
            </a:r>
            <a:r>
              <a:rPr lang="he-IL" sz="2400" b="1" dirty="0"/>
              <a:t>פגיעה בחפים מפשע</a:t>
            </a:r>
            <a:r>
              <a:rPr lang="he-IL" sz="2400" dirty="0"/>
              <a:t> או במי שאינו מאיים בצורה קיצונית.</a:t>
            </a:r>
            <a:endParaRPr lang="en-US" sz="2400" i="1" dirty="0"/>
          </a:p>
          <a:p>
            <a:pPr lvl="0" algn="r" rtl="1">
              <a:lnSpc>
                <a:spcPct val="100000"/>
              </a:lnSpc>
            </a:pPr>
            <a:r>
              <a:rPr lang="he-IL" sz="2400" dirty="0"/>
              <a:t>חל </a:t>
            </a:r>
            <a:r>
              <a:rPr lang="he-IL" sz="2400" b="1" dirty="0"/>
              <a:t>איסור מוחלט</a:t>
            </a:r>
            <a:r>
              <a:rPr lang="he-IL" sz="2400" dirty="0"/>
              <a:t> לבצע את הפקודה.</a:t>
            </a:r>
            <a:endParaRPr lang="en-US" sz="2400" i="1" dirty="0"/>
          </a:p>
          <a:p>
            <a:pPr algn="r" rtl="1">
              <a:lnSpc>
                <a:spcPct val="100000"/>
              </a:lnSpc>
            </a:pPr>
            <a:r>
              <a:rPr lang="he-IL" sz="2400" b="1" dirty="0"/>
              <a:t>המבצע את הפקודה יעמוד לדין</a:t>
            </a:r>
            <a:r>
              <a:rPr lang="he-IL" sz="2400" dirty="0"/>
              <a:t> על הביצוע וכמו כן </a:t>
            </a:r>
            <a:r>
              <a:rPr lang="he-IL" sz="2400" b="1" dirty="0"/>
              <a:t>גם נותן ההוראה</a:t>
            </a:r>
            <a:r>
              <a:rPr lang="he-IL" sz="2400" dirty="0"/>
              <a:t>.</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תמונה שמכילה כהה, מקורה, מחשב נישא, איש&#10;&#10;התיאור נוצר באופן אוטומטי">
            <a:extLst>
              <a:ext uri="{FF2B5EF4-FFF2-40B4-BE49-F238E27FC236}">
                <a16:creationId xmlns:a16="http://schemas.microsoft.com/office/drawing/2014/main" xmlns="" id="{CDF52C8D-B466-4BF8-A30A-4A13B7B3CA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020231"/>
            <a:ext cx="5458968" cy="48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16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4E04E3B-F51C-42F6-8642-BBDAF9A93459}"/>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הגבלת השלטון</a:t>
            </a:r>
          </a:p>
        </p:txBody>
      </p:sp>
      <p:sp>
        <p:nvSpPr>
          <p:cNvPr id="1331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A0FE"/>
          </a:solidFill>
          <a:ln w="38100" cap="rnd">
            <a:solidFill>
              <a:srgbClr val="38A0F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F2E6321-6808-445F-A812-1D2D5D7EFB10}"/>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השלטון מחזיק באמצעים כלכליים, אנושיים, מקורות מידע ומנגנוני אכיפה, המעניקים לו עצמה רבה. </a:t>
            </a:r>
            <a:endParaRPr lang="en-US" sz="2700" i="1" dirty="0"/>
          </a:p>
          <a:p>
            <a:pPr lvl="0" algn="r" rtl="1">
              <a:lnSpc>
                <a:spcPct val="100000"/>
              </a:lnSpc>
            </a:pPr>
            <a:r>
              <a:rPr lang="he-IL" sz="2700" dirty="0"/>
              <a:t>קיימת סכנה בניצול לרעה של כוחו של השלטון ובפגיעה בזכויות האדם והאזרח או בזכויות הקבוצה. </a:t>
            </a:r>
            <a:endParaRPr lang="en-US" sz="2700" i="1" dirty="0"/>
          </a:p>
          <a:p>
            <a:pPr lvl="0" algn="r" rtl="1">
              <a:lnSpc>
                <a:spcPct val="100000"/>
              </a:lnSpc>
            </a:pPr>
            <a:r>
              <a:rPr lang="he-IL" sz="2700" dirty="0"/>
              <a:t>הפרדת הרשויות ואמצעים מוסדיים (פורמליים) ולא מוסדיים (בלתי פורמליים) נועדו למניעת עריצות השלטון.</a:t>
            </a:r>
            <a:endParaRPr lang="en-US" sz="2700" i="1" dirty="0"/>
          </a:p>
          <a:p>
            <a:pPr algn="r">
              <a:lnSpc>
                <a:spcPct val="100000"/>
              </a:lnSpc>
            </a:pPr>
            <a:endParaRPr lang="he-IL" sz="2700" dirty="0"/>
          </a:p>
        </p:txBody>
      </p:sp>
      <p:pic>
        <p:nvPicPr>
          <p:cNvPr id="13314" name="Picture 2" descr="Stop Sign, Traffic Sign, Stop, Octagon Sign, Sign, Halt">
            <a:extLst>
              <a:ext uri="{FF2B5EF4-FFF2-40B4-BE49-F238E27FC236}">
                <a16:creationId xmlns:a16="http://schemas.microsoft.com/office/drawing/2014/main" xmlns="" id="{31BC3EDE-A013-4642-B8E4-8DE47434B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349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10;&#10;תיאור שנוצר ברמת מהימנות גבוהה מאוד">
            <a:extLst>
              <a:ext uri="{FF2B5EF4-FFF2-40B4-BE49-F238E27FC236}">
                <a16:creationId xmlns:a16="http://schemas.microsoft.com/office/drawing/2014/main" xmlns="" id="{A526A32A-5E5D-4551-9A77-CCEDFF110C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4622" y="383202"/>
            <a:ext cx="8422756" cy="5896299"/>
          </a:xfrm>
          <a:prstGeom prst="rect">
            <a:avLst/>
          </a:prstGeom>
        </p:spPr>
      </p:pic>
    </p:spTree>
    <p:extLst>
      <p:ext uri="{BB962C8B-B14F-4D97-AF65-F5344CB8AC3E}">
        <p14:creationId xmlns:p14="http://schemas.microsoft.com/office/powerpoint/2010/main" val="11560590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0"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FEB9758-ACE3-4066-B479-EA3CCC49E971}"/>
              </a:ext>
            </a:extLst>
          </p:cNvPr>
          <p:cNvSpPr>
            <a:spLocks noGrp="1"/>
          </p:cNvSpPr>
          <p:nvPr>
            <p:ph type="title"/>
          </p:nvPr>
        </p:nvSpPr>
        <p:spPr>
          <a:xfrm>
            <a:off x="630936" y="640080"/>
            <a:ext cx="4818888" cy="1481328"/>
          </a:xfrm>
        </p:spPr>
        <p:txBody>
          <a:bodyPr anchor="b">
            <a:normAutofit/>
          </a:bodyPr>
          <a:lstStyle/>
          <a:p>
            <a:r>
              <a:rPr lang="he-IL" sz="5600"/>
              <a:t>הפרדת רשויות</a:t>
            </a:r>
          </a:p>
        </p:txBody>
      </p:sp>
      <p:sp>
        <p:nvSpPr>
          <p:cNvPr id="1434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AFD9D"/>
          </a:solidFill>
          <a:ln w="38100" cap="rnd">
            <a:solidFill>
              <a:srgbClr val="FAFD9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48D74DB-EA82-4D7D-A798-0F5F6A349349}"/>
              </a:ext>
            </a:extLst>
          </p:cNvPr>
          <p:cNvSpPr>
            <a:spLocks noGrp="1"/>
          </p:cNvSpPr>
          <p:nvPr>
            <p:ph idx="1"/>
          </p:nvPr>
        </p:nvSpPr>
        <p:spPr>
          <a:xfrm>
            <a:off x="243281" y="2660904"/>
            <a:ext cx="5938685" cy="3958010"/>
          </a:xfrm>
        </p:spPr>
        <p:txBody>
          <a:bodyPr anchor="t">
            <a:normAutofit/>
          </a:bodyPr>
          <a:lstStyle/>
          <a:p>
            <a:pPr algn="r" rtl="1">
              <a:lnSpc>
                <a:spcPct val="100000"/>
              </a:lnSpc>
            </a:pPr>
            <a:r>
              <a:rPr lang="he-IL" sz="2800" dirty="0"/>
              <a:t>הפרדת רשויות היא אמצעי דמוקרטי, באמצעותו הכוח השלטוני מפוצל לשלוש רשויות: מחוקקת, מבצעת ושופטת, במטרה להגביל את השלטון (למנוע את ריכוז הכוח וכו') </a:t>
            </a:r>
            <a:endParaRPr lang="en-US" sz="2800" i="1" dirty="0"/>
          </a:p>
          <a:p>
            <a:pPr algn="r" rtl="1">
              <a:lnSpc>
                <a:spcPct val="100000"/>
              </a:lnSpc>
            </a:pPr>
            <a:r>
              <a:rPr lang="he-IL" sz="2800" dirty="0"/>
              <a:t>לכל רשות סמכויות ייחודיות בתחום שלה, אך הן אינן מוחלטות, כי מתקיים בין הרשויות איזון ובלמים, ריסון ופיקוח.</a:t>
            </a:r>
            <a:endParaRPr lang="en-US" sz="2800" i="1" dirty="0"/>
          </a:p>
          <a:p>
            <a:pPr algn="r">
              <a:lnSpc>
                <a:spcPct val="100000"/>
              </a:lnSpc>
            </a:pPr>
            <a:endParaRPr lang="he-IL" sz="2800" dirty="0"/>
          </a:p>
        </p:txBody>
      </p:sp>
      <mc:AlternateContent xmlns:mc="http://schemas.openxmlformats.org/markup-compatibility/2006" xmlns:p14="http://schemas.microsoft.com/office/powerpoint/2010/main">
        <mc:Choice Requires="p14">
          <p:contentPart p14:bwMode="auto" r:id="rId2">
            <p14:nvContentPartPr>
              <p14:cNvPr id="14342"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4342"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4338" name="Picture 2" descr="יחידת הוראה: הגבלת השלטון - פיזור העצמה והסמכות (הפרדת רשויות)">
            <a:extLst>
              <a:ext uri="{FF2B5EF4-FFF2-40B4-BE49-F238E27FC236}">
                <a16:creationId xmlns:a16="http://schemas.microsoft.com/office/drawing/2014/main" xmlns="" id="{7A6D1D59-A1AB-403F-970B-4246B3884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272708"/>
            <a:ext cx="5458968" cy="43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409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803D09F-DED1-4C2F-B276-BD4CB59752D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F15EFB92-773D-4161-B828-B85114E830CD}"/>
              </a:ext>
            </a:extLst>
          </p:cNvPr>
          <p:cNvSpPr>
            <a:spLocks noGrp="1"/>
          </p:cNvSpPr>
          <p:nvPr>
            <p:ph idx="1"/>
          </p:nvPr>
        </p:nvSpPr>
        <p:spPr/>
        <p:txBody>
          <a:bodyPr/>
          <a:lstStyle/>
          <a:p>
            <a:endParaRPr lang="he-IL"/>
          </a:p>
        </p:txBody>
      </p:sp>
      <p:pic>
        <p:nvPicPr>
          <p:cNvPr id="4" name="תמונה 3" descr="תמונה שמכילה טקסט&#10;&#10;תיאור שנוצר ברמת מהימנות גבוהה">
            <a:extLst>
              <a:ext uri="{FF2B5EF4-FFF2-40B4-BE49-F238E27FC236}">
                <a16:creationId xmlns:a16="http://schemas.microsoft.com/office/drawing/2014/main" xmlns="" id="{99F29EA7-A619-4666-85C9-ECF25EE631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8741" y="600577"/>
            <a:ext cx="8900719" cy="5656845"/>
          </a:xfrm>
          <a:prstGeom prst="rect">
            <a:avLst/>
          </a:prstGeom>
        </p:spPr>
      </p:pic>
    </p:spTree>
    <p:extLst>
      <p:ext uri="{BB962C8B-B14F-4D97-AF65-F5344CB8AC3E}">
        <p14:creationId xmlns:p14="http://schemas.microsoft.com/office/powerpoint/2010/main" val="424158469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63E6DA7-42BE-4E15-96FB-D6D6806C290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8E10A26E-3ADA-41CE-818C-043680BB5C09}"/>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94B17ADE-0CBA-43AB-A959-1039FF5C8B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3791" y="591424"/>
            <a:ext cx="9273890" cy="5901451"/>
          </a:xfrm>
          <a:prstGeom prst="rect">
            <a:avLst/>
          </a:prstGeom>
        </p:spPr>
      </p:pic>
    </p:spTree>
    <p:extLst>
      <p:ext uri="{BB962C8B-B14F-4D97-AF65-F5344CB8AC3E}">
        <p14:creationId xmlns:p14="http://schemas.microsoft.com/office/powerpoint/2010/main" val="13039575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C85C429-8BB1-4B3A-8DCB-474194E8E25C}"/>
              </a:ext>
            </a:extLst>
          </p:cNvPr>
          <p:cNvSpPr>
            <a:spLocks noGrp="1"/>
          </p:cNvSpPr>
          <p:nvPr>
            <p:ph type="title"/>
          </p:nvPr>
        </p:nvSpPr>
        <p:spPr>
          <a:xfrm>
            <a:off x="640080" y="325369"/>
            <a:ext cx="4368602" cy="1956841"/>
          </a:xfrm>
        </p:spPr>
        <p:txBody>
          <a:bodyPr anchor="b">
            <a:normAutofit/>
          </a:bodyPr>
          <a:lstStyle/>
          <a:p>
            <a:r>
              <a:rPr lang="he-IL" sz="6600"/>
              <a:t>חוקה</a:t>
            </a:r>
          </a:p>
        </p:txBody>
      </p:sp>
      <p:sp>
        <p:nvSpPr>
          <p:cNvPr id="1536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BA567"/>
          </a:solidFill>
          <a:ln w="38100" cap="rnd">
            <a:solidFill>
              <a:srgbClr val="CBA5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F3726CE-B708-4D6E-AEC8-EBF25A6676DB}"/>
              </a:ext>
            </a:extLst>
          </p:cNvPr>
          <p:cNvSpPr>
            <a:spLocks noGrp="1"/>
          </p:cNvSpPr>
          <p:nvPr>
            <p:ph idx="1"/>
          </p:nvPr>
        </p:nvSpPr>
        <p:spPr>
          <a:xfrm>
            <a:off x="192947" y="2872899"/>
            <a:ext cx="5025005" cy="3844418"/>
          </a:xfrm>
        </p:spPr>
        <p:txBody>
          <a:bodyPr>
            <a:normAutofit lnSpcReduction="10000"/>
          </a:bodyPr>
          <a:lstStyle/>
          <a:p>
            <a:pPr marL="0" indent="0" algn="r" rtl="1">
              <a:lnSpc>
                <a:spcPct val="100000"/>
              </a:lnSpc>
              <a:buNone/>
            </a:pPr>
            <a:r>
              <a:rPr lang="he-IL" sz="2400" dirty="0"/>
              <a:t>מערכת של נורמות וערכי יסוד המנוסחים במסמך מכונן. החוקה היא בעלת עליונות משפטית על חקיקה רגילה והיא קובעת את:</a:t>
            </a:r>
            <a:endParaRPr lang="en-US" sz="2400" i="1" dirty="0"/>
          </a:p>
          <a:p>
            <a:pPr algn="r" rtl="1">
              <a:lnSpc>
                <a:spcPct val="100000"/>
              </a:lnSpc>
            </a:pPr>
            <a:r>
              <a:rPr lang="he-IL" sz="2400" dirty="0"/>
              <a:t>עקרונות וערכי היסוד של המדינה/ </a:t>
            </a:r>
            <a:r>
              <a:rPr lang="he-IL" sz="2400" dirty="0" err="1"/>
              <a:t>חזון</a:t>
            </a:r>
            <a:r>
              <a:rPr lang="he-IL" sz="2400" dirty="0"/>
              <a:t>/ המאפיינים הייחודיים של המדינה </a:t>
            </a:r>
            <a:endParaRPr lang="en-US" sz="2400" i="1" dirty="0"/>
          </a:p>
          <a:p>
            <a:pPr algn="r" rtl="1">
              <a:lnSpc>
                <a:spcPct val="100000"/>
              </a:lnSpc>
            </a:pPr>
            <a:r>
              <a:rPr lang="he-IL" sz="2400" dirty="0"/>
              <a:t>מבנה רשויות השלטון סמכויותיהן והיחסים ביניהן </a:t>
            </a:r>
            <a:endParaRPr lang="en-US" sz="2400" i="1" dirty="0"/>
          </a:p>
          <a:p>
            <a:pPr algn="r" rtl="1">
              <a:lnSpc>
                <a:spcPct val="100000"/>
              </a:lnSpc>
            </a:pPr>
            <a:r>
              <a:rPr lang="he-IL" sz="2400" dirty="0"/>
              <a:t>עקרונות השמירה על זכויות האדם והאזרח במדינה</a:t>
            </a:r>
            <a:endParaRPr lang="en-US" sz="2400" i="1" dirty="0"/>
          </a:p>
        </p:txBody>
      </p:sp>
      <p:pic>
        <p:nvPicPr>
          <p:cNvPr id="15362" name="Picture 2" descr="הגבלת השלטון: חוקה- מיפוי התכנים באתר">
            <a:extLst>
              <a:ext uri="{FF2B5EF4-FFF2-40B4-BE49-F238E27FC236}">
                <a16:creationId xmlns:a16="http://schemas.microsoft.com/office/drawing/2014/main" xmlns="" id="{30758423-FD7F-4B12-90C9-C06ADBFCD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00" r="133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59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CFF502D-33EC-4EA0-AF9D-AF6D825222E4}"/>
              </a:ext>
            </a:extLst>
          </p:cNvPr>
          <p:cNvSpPr>
            <a:spLocks noGrp="1"/>
          </p:cNvSpPr>
          <p:nvPr>
            <p:ph type="title"/>
          </p:nvPr>
        </p:nvSpPr>
        <p:spPr>
          <a:xfrm>
            <a:off x="572493" y="238539"/>
            <a:ext cx="11047013" cy="1434415"/>
          </a:xfrm>
        </p:spPr>
        <p:txBody>
          <a:bodyPr anchor="b">
            <a:normAutofit/>
          </a:bodyPr>
          <a:lstStyle/>
          <a:p>
            <a:r>
              <a:rPr lang="he-IL" sz="7200" dirty="0"/>
              <a:t>מנגנוני פיקוח פורמליים</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FDB83"/>
          </a:solidFill>
          <a:ln w="38100" cap="rnd">
            <a:solidFill>
              <a:srgbClr val="DFDB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עכשיו לאחר הבחירות נפתח המירוץ לתפקיד מבקר המדינה - שקוף">
            <a:extLst>
              <a:ext uri="{FF2B5EF4-FFF2-40B4-BE49-F238E27FC236}">
                <a16:creationId xmlns:a16="http://schemas.microsoft.com/office/drawing/2014/main" xmlns="" id="{6D9B304D-6D90-4F25-9F8B-8C588E56D1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5"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3A6DBC0C-E46F-4C3F-81C7-3E19771EE03C}"/>
              </a:ext>
            </a:extLst>
          </p:cNvPr>
          <p:cNvSpPr>
            <a:spLocks noGrp="1"/>
          </p:cNvSpPr>
          <p:nvPr>
            <p:ph idx="1"/>
          </p:nvPr>
        </p:nvSpPr>
        <p:spPr>
          <a:xfrm>
            <a:off x="4905955" y="2071316"/>
            <a:ext cx="6713552" cy="4114800"/>
          </a:xfrm>
        </p:spPr>
        <p:txBody>
          <a:bodyPr anchor="t">
            <a:normAutofit/>
          </a:bodyPr>
          <a:lstStyle/>
          <a:p>
            <a:pPr algn="r" rtl="1">
              <a:lnSpc>
                <a:spcPct val="100000"/>
              </a:lnSpc>
            </a:pPr>
            <a:r>
              <a:rPr lang="he-IL" sz="2700" dirty="0"/>
              <a:t>המנגנונים הפורמליים (הרשמיים), </a:t>
            </a:r>
            <a:r>
              <a:rPr lang="he-IL" sz="2700" b="1" u="sng" dirty="0"/>
              <a:t>הם ביקורת שמקיימים גופים ומוסדות שלטוניים רשמיים</a:t>
            </a:r>
            <a:r>
              <a:rPr lang="he-IL" sz="2700" dirty="0"/>
              <a:t>, כמו פרלמנט, ועדות הכנסת, מבקר המדינה, נציב תלונות הציבור ובתי המשפט, שהוסמכו לשם כך בחוק. </a:t>
            </a:r>
            <a:endParaRPr lang="en-US" sz="2700" i="1" dirty="0"/>
          </a:p>
          <a:p>
            <a:pPr algn="r" rtl="1">
              <a:lnSpc>
                <a:spcPct val="100000"/>
              </a:lnSpc>
            </a:pPr>
            <a:r>
              <a:rPr lang="he-IL" sz="2700" b="1" u="sng" dirty="0"/>
              <a:t>תפקידם להגביל את השלטון ולפקח עליו ועל חוקיות פעולותיו</a:t>
            </a:r>
            <a:r>
              <a:rPr lang="he-IL" sz="2700" dirty="0"/>
              <a:t>, באמצעות פרסום דוחות, הנחיות, חוקים ומסמכים אחרים המציגים את פעילות השלטון.</a:t>
            </a:r>
            <a:endParaRPr lang="en-US" sz="2700" i="1" dirty="0"/>
          </a:p>
          <a:p>
            <a:pPr algn="r">
              <a:lnSpc>
                <a:spcPct val="100000"/>
              </a:lnSpc>
            </a:pPr>
            <a:endParaRPr lang="he-IL" sz="2700" dirty="0"/>
          </a:p>
        </p:txBody>
      </p:sp>
    </p:spTree>
    <p:extLst>
      <p:ext uri="{BB962C8B-B14F-4D97-AF65-F5344CB8AC3E}">
        <p14:creationId xmlns:p14="http://schemas.microsoft.com/office/powerpoint/2010/main" val="23962108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9445CE-5AA9-497B-ABA0-401FABDD4861}"/>
              </a:ext>
            </a:extLst>
          </p:cNvPr>
          <p:cNvSpPr>
            <a:spLocks noGrp="1"/>
          </p:cNvSpPr>
          <p:nvPr>
            <p:ph idx="1"/>
          </p:nvPr>
        </p:nvSpPr>
        <p:spPr>
          <a:xfrm>
            <a:off x="690414" y="520969"/>
            <a:ext cx="4243589" cy="5816062"/>
          </a:xfrm>
        </p:spPr>
        <p:txBody>
          <a:bodyPr>
            <a:normAutofit/>
          </a:bodyPr>
          <a:lstStyle/>
          <a:p>
            <a:pPr marL="0" indent="0" algn="r">
              <a:buNone/>
            </a:pPr>
            <a:r>
              <a:rPr lang="he-IL" sz="2800" dirty="0" smtClean="0"/>
              <a:t>אביה ואביגיל</a:t>
            </a:r>
            <a:endParaRPr lang="he-IL" sz="2800" dirty="0"/>
          </a:p>
        </p:txBody>
      </p:sp>
      <p:pic>
        <p:nvPicPr>
          <p:cNvPr id="4098" name="Picture 2" descr="סימנים של כבוד – מגזין נתיב גיור">
            <a:extLst>
              <a:ext uri="{FF2B5EF4-FFF2-40B4-BE49-F238E27FC236}">
                <a16:creationId xmlns:a16="http://schemas.microsoft.com/office/drawing/2014/main" xmlns=""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64114F4-697A-4818-96EA-78A9B38A63F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470FC884-1F57-43E3-BA36-F5702AD6BE5A}"/>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6D5E6376-E0D9-4770-9E03-498761D81C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05494" y="1173398"/>
            <a:ext cx="9181011" cy="4511203"/>
          </a:xfrm>
          <a:prstGeom prst="rect">
            <a:avLst/>
          </a:prstGeom>
        </p:spPr>
      </p:pic>
    </p:spTree>
    <p:extLst>
      <p:ext uri="{BB962C8B-B14F-4D97-AF65-F5344CB8AC3E}">
        <p14:creationId xmlns:p14="http://schemas.microsoft.com/office/powerpoint/2010/main" val="13703275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285C102-095F-4BDF-B148-CB9747C3FCAF}"/>
              </a:ext>
            </a:extLst>
          </p:cNvPr>
          <p:cNvSpPr>
            <a:spLocks noGrp="1"/>
          </p:cNvSpPr>
          <p:nvPr>
            <p:ph type="title"/>
          </p:nvPr>
        </p:nvSpPr>
        <p:spPr>
          <a:xfrm>
            <a:off x="640080" y="325370"/>
            <a:ext cx="6894576" cy="1784538"/>
          </a:xfrm>
        </p:spPr>
        <p:txBody>
          <a:bodyPr anchor="b">
            <a:normAutofit/>
          </a:bodyPr>
          <a:lstStyle/>
          <a:p>
            <a:pPr>
              <a:lnSpc>
                <a:spcPct val="90000"/>
              </a:lnSpc>
            </a:pPr>
            <a:r>
              <a:rPr lang="he-IL" sz="6100"/>
              <a:t>מנגנוני פיקוח בלתי פורמליים</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8449A29-3DB3-4B19-B6C2-2DD7B89C6676}"/>
              </a:ext>
            </a:extLst>
          </p:cNvPr>
          <p:cNvSpPr>
            <a:spLocks noGrp="1"/>
          </p:cNvSpPr>
          <p:nvPr>
            <p:ph idx="1"/>
          </p:nvPr>
        </p:nvSpPr>
        <p:spPr>
          <a:xfrm>
            <a:off x="167780" y="2584866"/>
            <a:ext cx="7818539" cy="4245702"/>
          </a:xfrm>
        </p:spPr>
        <p:txBody>
          <a:bodyPr>
            <a:normAutofit fontScale="92500"/>
          </a:bodyPr>
          <a:lstStyle/>
          <a:p>
            <a:pPr algn="r" rtl="1">
              <a:lnSpc>
                <a:spcPct val="100000"/>
              </a:lnSpc>
            </a:pPr>
            <a:r>
              <a:rPr lang="he-IL" sz="2800" b="1" u="sng" dirty="0"/>
              <a:t>ביקורת שמקיימים גופים, ארגונים או אנשים פרטיים ולא רשמיים</a:t>
            </a:r>
            <a:r>
              <a:rPr lang="he-IL" sz="2800" dirty="0"/>
              <a:t> באמצעות הפגנות, שביתות, עצרות, עצומות, יצירות אמנות (קולנוע, טלוויזיה, תיאטרון, ספרות, אמנות פלסטית), הופעה וכתיבה באמצעי התקשורת וברשתות חברתיות. הביקורת שלהם מתקיימת ללא הסמכה חוקית או בהתנדבות או ביוזמתם של אזרחים או קבוצות. </a:t>
            </a:r>
            <a:endParaRPr lang="en-US" sz="2800" i="1" dirty="0"/>
          </a:p>
          <a:p>
            <a:pPr algn="r" rtl="1">
              <a:lnSpc>
                <a:spcPct val="100000"/>
              </a:lnSpc>
            </a:pPr>
            <a:r>
              <a:rPr lang="he-IL" sz="2800" dirty="0"/>
              <a:t>הביקורת נועדה לשם הגבלת השלטון ופיקוח עליו ועל חוקיות פעולותיו, באמצעות לחץ על קובעי המדיניות, הבעת ביקורת פוליטית וחברתית על השלטון וקיום דיון ציבורי.</a:t>
            </a:r>
            <a:endParaRPr lang="en-US" sz="2800" i="1" dirty="0"/>
          </a:p>
        </p:txBody>
      </p:sp>
      <p:pic>
        <p:nvPicPr>
          <p:cNvPr id="17410" name="Picture 2" descr="מאגרי מידע של עיתונים היסטוריים באינטרנט – תמונת מצב 2018 | עמי סלנט">
            <a:extLst>
              <a:ext uri="{FF2B5EF4-FFF2-40B4-BE49-F238E27FC236}">
                <a16:creationId xmlns:a16="http://schemas.microsoft.com/office/drawing/2014/main" xmlns="" id="{795276DD-E833-46AB-B2FA-035CF8FB4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91" r="27983" b="-1"/>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066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531A61-83DA-4EE8-8D9E-150CE477BD8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A66EEA5B-1011-44E5-A66F-382D7C0214AC}"/>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C8E41E6B-93B6-4AC6-BA90-33A85A19AA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7523" y="1043096"/>
            <a:ext cx="8727598" cy="4771807"/>
          </a:xfrm>
          <a:prstGeom prst="rect">
            <a:avLst/>
          </a:prstGeom>
        </p:spPr>
      </p:pic>
    </p:spTree>
    <p:extLst>
      <p:ext uri="{BB962C8B-B14F-4D97-AF65-F5344CB8AC3E}">
        <p14:creationId xmlns:p14="http://schemas.microsoft.com/office/powerpoint/2010/main" val="40216446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elective focus photography of purple grape fruit">
            <a:extLst>
              <a:ext uri="{FF2B5EF4-FFF2-40B4-BE49-F238E27FC236}">
                <a16:creationId xmlns:a16="http://schemas.microsoft.com/office/drawing/2014/main" xmlns="" id="{4E004349-1979-4D9C-B7B1-EA414BB47D2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15708"/>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כותרת 1">
            <a:extLst>
              <a:ext uri="{FF2B5EF4-FFF2-40B4-BE49-F238E27FC236}">
                <a16:creationId xmlns:a16="http://schemas.microsoft.com/office/drawing/2014/main" xmlns="" id="{1524E49B-2234-490F-8768-8E76808A2B04}"/>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lnSpc>
                <a:spcPct val="90000"/>
              </a:lnSpc>
            </a:pP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אשכול</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מעורבות</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אזרחית</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ופיקוח</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על</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רשויות</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השלטון</a:t>
            </a:r>
            <a:endParaRPr lang="en-US" sz="6800" b="1" dirty="0">
              <a:ln>
                <a:solidFill>
                  <a:sysClr val="windowText" lastClr="000000"/>
                </a:solidFill>
              </a:ln>
              <a:solidFill>
                <a:schemeClr val="bg1"/>
              </a:solidFill>
            </a:endParaRPr>
          </a:p>
        </p:txBody>
      </p:sp>
      <p:sp>
        <p:nvSpPr>
          <p:cNvPr id="75"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4748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C82622F4-E850-4C75-99E8-B15D39F8E7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688" y="427839"/>
            <a:ext cx="8984609" cy="5578678"/>
          </a:xfrm>
          <a:prstGeom prst="rect">
            <a:avLst/>
          </a:prstGeom>
          <a:noFill/>
          <a:ln>
            <a:noFill/>
          </a:ln>
        </p:spPr>
      </p:pic>
    </p:spTree>
    <p:extLst>
      <p:ext uri="{BB962C8B-B14F-4D97-AF65-F5344CB8AC3E}">
        <p14:creationId xmlns:p14="http://schemas.microsoft.com/office/powerpoint/2010/main" val="3159092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4" name="Rectangle 80">
            <a:extLst>
              <a:ext uri="{FF2B5EF4-FFF2-40B4-BE49-F238E27FC236}">
                <a16:creationId xmlns:a16="http://schemas.microsoft.com/office/drawing/2014/main" xmlns="" id="{D4469056-D581-421C-80DD-CCE96ECB3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224C0B-291A-4E28-A615-04B9743F2D27}"/>
              </a:ext>
            </a:extLst>
          </p:cNvPr>
          <p:cNvSpPr>
            <a:spLocks noGrp="1"/>
          </p:cNvSpPr>
          <p:nvPr>
            <p:ph type="title"/>
          </p:nvPr>
        </p:nvSpPr>
        <p:spPr>
          <a:xfrm>
            <a:off x="630936" y="749173"/>
            <a:ext cx="3475383" cy="1600200"/>
          </a:xfrm>
        </p:spPr>
        <p:txBody>
          <a:bodyPr anchor="ctr">
            <a:normAutofit/>
          </a:bodyPr>
          <a:lstStyle/>
          <a:p>
            <a:r>
              <a:rPr lang="he-IL"/>
              <a:t>מעורבות אזרחית</a:t>
            </a:r>
            <a:endParaRPr lang="he-IL" dirty="0"/>
          </a:p>
        </p:txBody>
      </p:sp>
      <p:sp>
        <p:nvSpPr>
          <p:cNvPr id="20495"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49173"/>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0150C4"/>
          </a:solidFill>
          <a:ln w="34925">
            <a:solidFill>
              <a:srgbClr val="0150C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90A61E-C21C-4DD3-AE74-22B16BC182B3}"/>
              </a:ext>
            </a:extLst>
          </p:cNvPr>
          <p:cNvSpPr>
            <a:spLocks noGrp="1"/>
          </p:cNvSpPr>
          <p:nvPr>
            <p:ph idx="1"/>
          </p:nvPr>
        </p:nvSpPr>
        <p:spPr>
          <a:xfrm>
            <a:off x="4594613" y="749172"/>
            <a:ext cx="6966451" cy="2284437"/>
          </a:xfrm>
        </p:spPr>
        <p:txBody>
          <a:bodyPr anchor="ctr">
            <a:normAutofit/>
          </a:bodyPr>
          <a:lstStyle/>
          <a:p>
            <a:pPr marL="0" indent="0" algn="r" rtl="1">
              <a:buNone/>
            </a:pPr>
            <a:r>
              <a:rPr lang="he-IL" sz="2400" b="1" dirty="0"/>
              <a:t>האזרחים לוקחים חלק ומעורבות לא רק בתחום הפוליטי </a:t>
            </a:r>
            <a:r>
              <a:rPr lang="he-IL" sz="2400" dirty="0"/>
              <a:t>- באמצעות בחירות, אלא גם בתחומי החיים הציבוריים בקהילה המקומית, כגון: מעורבות בארגונים שונים ובאיגודים שונים, במטרה לקדם מטרות משותפות - מקומיות ולאומיות.</a:t>
            </a:r>
            <a:endParaRPr lang="en-US" sz="2400" i="1" dirty="0"/>
          </a:p>
          <a:p>
            <a:pPr algn="r" rtl="1"/>
            <a:endParaRPr lang="he-IL" sz="2400" dirty="0"/>
          </a:p>
        </p:txBody>
      </p:sp>
      <p:pic>
        <p:nvPicPr>
          <p:cNvPr id="20482" name="Picture 2" descr="יד שרה - ליווי והסעת תיירים | שירותים לאנשים עם מוגבלות | מידע ...">
            <a:extLst>
              <a:ext uri="{FF2B5EF4-FFF2-40B4-BE49-F238E27FC236}">
                <a16:creationId xmlns:a16="http://schemas.microsoft.com/office/drawing/2014/main" xmlns="" id="{C7569622-3E1C-4B60-B98E-78C1FEC3E4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736" y="3230084"/>
            <a:ext cx="2843784" cy="284378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עמוד הבית - שלום עכשיו">
            <a:extLst>
              <a:ext uri="{FF2B5EF4-FFF2-40B4-BE49-F238E27FC236}">
                <a16:creationId xmlns:a16="http://schemas.microsoft.com/office/drawing/2014/main" xmlns="" id="{39E92EF9-7A68-4B80-9933-560CEA0216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72968" y="3389336"/>
            <a:ext cx="2843784" cy="2525280"/>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הסתדרות העובדים הכללית החדשה – ויקיפדיה">
            <a:extLst>
              <a:ext uri="{FF2B5EF4-FFF2-40B4-BE49-F238E27FC236}">
                <a16:creationId xmlns:a16="http://schemas.microsoft.com/office/drawing/2014/main" xmlns="" id="{7A3FBCDB-1A34-4F6C-868F-EC50BD4E4E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1344" y="3804528"/>
            <a:ext cx="2843784" cy="169489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אוטו סנטר">
            <a:extLst>
              <a:ext uri="{FF2B5EF4-FFF2-40B4-BE49-F238E27FC236}">
                <a16:creationId xmlns:a16="http://schemas.microsoft.com/office/drawing/2014/main" xmlns="" id="{BAF50426-3B26-43F2-AA18-311D67EBD9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4480" y="3824390"/>
            <a:ext cx="2843784" cy="165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170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27EF2A-57C5-48B4-91DF-D92A5370FDAC}"/>
              </a:ext>
            </a:extLst>
          </p:cNvPr>
          <p:cNvSpPr>
            <a:spLocks noGrp="1"/>
          </p:cNvSpPr>
          <p:nvPr>
            <p:ph type="title"/>
          </p:nvPr>
        </p:nvSpPr>
        <p:spPr/>
        <p:txBody>
          <a:bodyPr>
            <a:normAutofit/>
          </a:bodyPr>
          <a:lstStyle/>
          <a:p>
            <a:r>
              <a:rPr lang="he-IL" dirty="0"/>
              <a:t>פיקוח ובקרה בלתי פורמליים</a:t>
            </a:r>
          </a:p>
        </p:txBody>
      </p:sp>
      <p:pic>
        <p:nvPicPr>
          <p:cNvPr id="4" name="תמונה 3" descr="תמונה שמכילה טקסט&#10;&#10;התיאור נוצר באופן אוטומטי">
            <a:extLst>
              <a:ext uri="{FF2B5EF4-FFF2-40B4-BE49-F238E27FC236}">
                <a16:creationId xmlns:a16="http://schemas.microsoft.com/office/drawing/2014/main" xmlns="" id="{7A1A5494-3EA0-476B-B6EE-38198AA72A3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52931" y="1690688"/>
            <a:ext cx="4348749" cy="4700781"/>
          </a:xfrm>
          <a:prstGeom prst="rect">
            <a:avLst/>
          </a:prstGeom>
        </p:spPr>
      </p:pic>
      <p:pic>
        <p:nvPicPr>
          <p:cNvPr id="5" name="תמונה 4" descr="תמונה שמכילה טקסט&#10;&#10;התיאור נוצר באופן אוטומטי">
            <a:extLst>
              <a:ext uri="{FF2B5EF4-FFF2-40B4-BE49-F238E27FC236}">
                <a16:creationId xmlns:a16="http://schemas.microsoft.com/office/drawing/2014/main" xmlns="" id="{64D1119E-8A8A-40FA-9410-4687A5E1F9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87624" y="1850506"/>
            <a:ext cx="4077893" cy="4540961"/>
          </a:xfrm>
          <a:prstGeom prst="rect">
            <a:avLst/>
          </a:prstGeom>
        </p:spPr>
      </p:pic>
    </p:spTree>
    <p:extLst>
      <p:ext uri="{BB962C8B-B14F-4D97-AF65-F5344CB8AC3E}">
        <p14:creationId xmlns:p14="http://schemas.microsoft.com/office/powerpoint/2010/main" val="37190456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B166785-AAEF-4328-ADEB-03014442B364}"/>
              </a:ext>
            </a:extLst>
          </p:cNvPr>
          <p:cNvSpPr>
            <a:spLocks noGrp="1"/>
          </p:cNvSpPr>
          <p:nvPr>
            <p:ph idx="1"/>
          </p:nvPr>
        </p:nvSpPr>
        <p:spPr>
          <a:xfrm>
            <a:off x="838200" y="1929384"/>
            <a:ext cx="10515600" cy="4251960"/>
          </a:xfrm>
        </p:spPr>
        <p:txBody>
          <a:bodyPr>
            <a:normAutofit/>
          </a:bodyPr>
          <a:lstStyle/>
          <a:p>
            <a:pPr algn="r" rtl="1">
              <a:lnSpc>
                <a:spcPct val="100000"/>
              </a:lnSpc>
            </a:pPr>
            <a:r>
              <a:rPr lang="he-IL" sz="2700" b="1" u="sng" dirty="0"/>
              <a:t>החברה האזרחית</a:t>
            </a:r>
            <a:r>
              <a:rPr lang="he-IL" sz="2700" dirty="0"/>
              <a:t> - התארגנות של אזרחים, במטרה למצוא פתרונות לבעיות שונות - מבחינה מקומית או לאומית, תאפשר לקדם פתרונות שונים לבעיות מקומיות או לאומיות.</a:t>
            </a:r>
            <a:endParaRPr lang="en-US" sz="2700" i="1" dirty="0"/>
          </a:p>
          <a:p>
            <a:pPr algn="r" rtl="1">
              <a:lnSpc>
                <a:spcPct val="100000"/>
              </a:lnSpc>
            </a:pPr>
            <a:r>
              <a:rPr lang="he-IL" sz="2700" b="1" u="sng" dirty="0"/>
              <a:t>המגזר השני</a:t>
            </a:r>
            <a:r>
              <a:rPr lang="he-IL" sz="2700" dirty="0"/>
              <a:t> - כינוי למגזר העסקי - אזרחים המאוגדים בוועדי עובדים, קבוצות אינטרס וקבוצות המפעילות לחץ פוליטי על ציבור הנבחרים בכנסת ובממשלה.</a:t>
            </a:r>
            <a:endParaRPr lang="en-US" sz="2700" i="1" dirty="0"/>
          </a:p>
          <a:p>
            <a:pPr algn="r" rtl="1">
              <a:lnSpc>
                <a:spcPct val="100000"/>
              </a:lnSpc>
            </a:pPr>
            <a:r>
              <a:rPr lang="he-IL" sz="2700" b="1" u="sng" dirty="0"/>
              <a:t>המגזר השלישי</a:t>
            </a:r>
            <a:r>
              <a:rPr lang="he-IL" sz="2700" dirty="0"/>
              <a:t> - כינוי לפעילות האזרחים מבחינה פוליטית, באמצעות התארגנויות אזרחיות ואיגודים אזרחיים שונים, שנועדו להוביל ללחץ, לפיקוח ולבקרה על השלטון.</a:t>
            </a:r>
            <a:endParaRPr lang="en-US" sz="2700" i="1" dirty="0"/>
          </a:p>
          <a:p>
            <a:pPr algn="r">
              <a:lnSpc>
                <a:spcPct val="100000"/>
              </a:lnSpc>
            </a:pPr>
            <a:endParaRPr lang="he-IL" sz="2700" dirty="0"/>
          </a:p>
        </p:txBody>
      </p:sp>
    </p:spTree>
    <p:extLst>
      <p:ext uri="{BB962C8B-B14F-4D97-AF65-F5344CB8AC3E}">
        <p14:creationId xmlns:p14="http://schemas.microsoft.com/office/powerpoint/2010/main" val="65628545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2350305-D076-4E13-943C-6C6BFAF0C07F}"/>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dirty="0"/>
              <a:t>מנגנוני פיקוח ובקרה פורמליים</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0AA6E"/>
          </a:solidFill>
          <a:ln w="38100" cap="rnd">
            <a:solidFill>
              <a:srgbClr val="D0AA6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A9AA26-9198-4AF5-AAE3-379BAC51666D}"/>
              </a:ext>
            </a:extLst>
          </p:cNvPr>
          <p:cNvSpPr>
            <a:spLocks noGrp="1"/>
          </p:cNvSpPr>
          <p:nvPr>
            <p:ph idx="1"/>
          </p:nvPr>
        </p:nvSpPr>
        <p:spPr>
          <a:xfrm>
            <a:off x="5297762" y="2706624"/>
            <a:ext cx="6251110" cy="3483864"/>
          </a:xfrm>
        </p:spPr>
        <p:txBody>
          <a:bodyPr>
            <a:normAutofit/>
          </a:bodyPr>
          <a:lstStyle/>
          <a:p>
            <a:pPr algn="r" rtl="1"/>
            <a:r>
              <a:rPr lang="he-IL" dirty="0"/>
              <a:t>לצד מנגנונים לא פורמליים, כפי שלמדנו למעלה וגם בפרק של "הגבלת השלטון", קיימים מנגנונים פורמליים, </a:t>
            </a:r>
            <a:r>
              <a:rPr lang="he-IL" u="sng" dirty="0"/>
              <a:t>שנקבעו בחוק</a:t>
            </a:r>
            <a:r>
              <a:rPr lang="he-IL" dirty="0"/>
              <a:t>, כדי להגביל את הכוח של השלטון.</a:t>
            </a:r>
            <a:endParaRPr lang="en-US" dirty="0"/>
          </a:p>
          <a:p>
            <a:pPr algn="r" rtl="1"/>
            <a:endParaRPr lang="he-IL" dirty="0"/>
          </a:p>
        </p:txBody>
      </p:sp>
      <p:pic>
        <p:nvPicPr>
          <p:cNvPr id="5" name="Picture 4" descr="תמונה שמכילה מקורה, אובייקט, שולחן, ישיבה&#10;&#10;התיאור נוצר באופן אוטומטי">
            <a:extLst>
              <a:ext uri="{FF2B5EF4-FFF2-40B4-BE49-F238E27FC236}">
                <a16:creationId xmlns:a16="http://schemas.microsoft.com/office/drawing/2014/main" xmlns="" id="{B6C5B5DA-8EB7-4CFB-BFCE-FDED370D2CF4}"/>
              </a:ext>
            </a:extLst>
          </p:cNvPr>
          <p:cNvPicPr>
            <a:picLocks noChangeAspect="1"/>
          </p:cNvPicPr>
          <p:nvPr/>
        </p:nvPicPr>
        <p:blipFill rotWithShape="1">
          <a:blip r:embed="rId2"/>
          <a:srcRect l="23022" r="25536"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966410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630F117-0CE6-45DF-B526-FE532F3122F5}"/>
              </a:ext>
            </a:extLst>
          </p:cNvPr>
          <p:cNvSpPr>
            <a:spLocks noGrp="1"/>
          </p:cNvSpPr>
          <p:nvPr>
            <p:ph type="title"/>
          </p:nvPr>
        </p:nvSpPr>
        <p:spPr>
          <a:xfrm>
            <a:off x="576072" y="238539"/>
            <a:ext cx="11018520" cy="1434415"/>
          </a:xfrm>
        </p:spPr>
        <p:txBody>
          <a:bodyPr anchor="b">
            <a:normAutofit/>
          </a:bodyPr>
          <a:lstStyle/>
          <a:p>
            <a:r>
              <a:rPr lang="he-IL" sz="7200" dirty="0"/>
              <a:t>מבקר המדינה</a:t>
            </a:r>
          </a:p>
        </p:txBody>
      </p:sp>
      <p:sp>
        <p:nvSpPr>
          <p:cNvPr id="102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FDB83"/>
          </a:solidFill>
          <a:ln w="38100" cap="rnd">
            <a:solidFill>
              <a:srgbClr val="DFDB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77FE148-8DB8-47D4-8EED-B2CFE55A5470}"/>
              </a:ext>
            </a:extLst>
          </p:cNvPr>
          <p:cNvSpPr>
            <a:spLocks noGrp="1"/>
          </p:cNvSpPr>
          <p:nvPr>
            <p:ph idx="1"/>
          </p:nvPr>
        </p:nvSpPr>
        <p:spPr>
          <a:xfrm>
            <a:off x="572493" y="2071316"/>
            <a:ext cx="6713552" cy="4119172"/>
          </a:xfrm>
        </p:spPr>
        <p:txBody>
          <a:bodyPr anchor="t">
            <a:normAutofit/>
          </a:bodyPr>
          <a:lstStyle/>
          <a:p>
            <a:pPr algn="r" rtl="1"/>
            <a:r>
              <a:rPr lang="he-IL" dirty="0"/>
              <a:t>מוסד מבקר המדינה פועל עפ"י "חוק יסוד: מבקר המדינה". מבקר המדינה כפוף רק לכנסת ולא תלוי בממשלה, ולכן נבחר ישירות ע"י הכנסת. תקציבו מאושר ע"י ועדת הכספים של הכנסת ולא ע"י משרד האוצר.</a:t>
            </a:r>
          </a:p>
        </p:txBody>
      </p:sp>
      <p:pic>
        <p:nvPicPr>
          <p:cNvPr id="1026" name="Picture 2" descr="עכשיו לאחר הבחירות נפתח המירוץ לתפקיד מבקר המדינה - שקוף">
            <a:extLst>
              <a:ext uri="{FF2B5EF4-FFF2-40B4-BE49-F238E27FC236}">
                <a16:creationId xmlns:a16="http://schemas.microsoft.com/office/drawing/2014/main" xmlns="" id="{429907EA-5ED4-4E05-8460-0E8106FE231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59"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152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EA5DFAB-6D44-480B-A6F5-029E83E60784}"/>
              </a:ext>
            </a:extLst>
          </p:cNvPr>
          <p:cNvSpPr>
            <a:spLocks noGrp="1"/>
          </p:cNvSpPr>
          <p:nvPr>
            <p:ph idx="1"/>
          </p:nvPr>
        </p:nvSpPr>
        <p:spPr>
          <a:xfrm>
            <a:off x="5297762" y="2706624"/>
            <a:ext cx="6251110" cy="3483864"/>
          </a:xfrm>
        </p:spPr>
        <p:txBody>
          <a:bodyPr>
            <a:normAutofit/>
          </a:bodyPr>
          <a:lstStyle/>
          <a:p>
            <a:pPr marL="0" indent="0" algn="r">
              <a:buNone/>
            </a:pPr>
            <a:r>
              <a:rPr lang="he-IL" dirty="0" smtClean="0"/>
              <a:t>מיכל ונועה פוגל</a:t>
            </a:r>
            <a:endParaRPr lang="he-IL" dirty="0"/>
          </a:p>
        </p:txBody>
      </p:sp>
      <p:pic>
        <p:nvPicPr>
          <p:cNvPr id="5122" name="Picture 2" descr="חדשות - צבא וביטחון nrg - ...קצינים בכירים: צה&quot;ל שב לימי">
            <a:extLst>
              <a:ext uri="{FF2B5EF4-FFF2-40B4-BE49-F238E27FC236}">
                <a16:creationId xmlns:a16="http://schemas.microsoft.com/office/drawing/2014/main" xmlns=""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A3DFB948-241A-4E09-8C5A-810BFB74B01A}"/>
              </a:ext>
            </a:extLst>
          </p:cNvPr>
          <p:cNvSpPr>
            <a:spLocks noGrp="1"/>
          </p:cNvSpPr>
          <p:nvPr>
            <p:ph idx="1"/>
          </p:nvPr>
        </p:nvSpPr>
        <p:spPr>
          <a:xfrm>
            <a:off x="972423" y="679509"/>
            <a:ext cx="10515600" cy="5749124"/>
          </a:xfrm>
        </p:spPr>
        <p:txBody>
          <a:bodyPr>
            <a:normAutofit/>
          </a:bodyPr>
          <a:lstStyle/>
          <a:p>
            <a:pPr lvl="0" algn="r" rtl="1"/>
            <a:r>
              <a:rPr lang="he-IL" dirty="0"/>
              <a:t>תחת ביקורת מבקר המדינה עומדים כל זרועותיה של הרשות המבצעת - הממשלה, וכל מוסד, קרן, מפעל או גוף הממומן ע"י המדינה. </a:t>
            </a:r>
            <a:endParaRPr lang="en-US" i="1" dirty="0"/>
          </a:p>
          <a:p>
            <a:pPr lvl="0" algn="r" rtl="1"/>
            <a:r>
              <a:rPr lang="he-IL" dirty="0"/>
              <a:t>המבקר בודק את התנהלות הכספים בגוף המבוקר, את חוקיות הפעילות שלו ואת טוהר המידות שלו. בסמכותו לבדוק כל עניין אחר שיראה לנכון, בהתאם לדעתו. אחת לשנה הוא מסכם את כל הביקורת לדוח אחד מרכזי.</a:t>
            </a:r>
            <a:endParaRPr lang="en-US" i="1" dirty="0"/>
          </a:p>
          <a:p>
            <a:pPr lvl="0" algn="r" rtl="1"/>
            <a:r>
              <a:rPr lang="he-IL" dirty="0"/>
              <a:t>בפועל, כוחו קטן מאוד, כי אין לו סמכות חיוב לפעול עפ"י המלצותיו, אבל פרסום דבריו יכול להשפיע על דעת הקהל, וליצור לחץ על הממשלה והכנסת.</a:t>
            </a:r>
            <a:endParaRPr lang="en-US" i="1" dirty="0"/>
          </a:p>
          <a:p>
            <a:pPr algn="r"/>
            <a:endParaRPr lang="he-IL" dirty="0"/>
          </a:p>
        </p:txBody>
      </p:sp>
    </p:spTree>
    <p:extLst>
      <p:ext uri="{BB962C8B-B14F-4D97-AF65-F5344CB8AC3E}">
        <p14:creationId xmlns:p14="http://schemas.microsoft.com/office/powerpoint/2010/main" val="50755411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37619E9-FC0A-436F-86F0-66F66BE2C9B6}"/>
              </a:ext>
            </a:extLst>
          </p:cNvPr>
          <p:cNvSpPr>
            <a:spLocks noGrp="1"/>
          </p:cNvSpPr>
          <p:nvPr>
            <p:ph type="title"/>
          </p:nvPr>
        </p:nvSpPr>
        <p:spPr>
          <a:xfrm>
            <a:off x="576072" y="238539"/>
            <a:ext cx="11018520" cy="1434415"/>
          </a:xfrm>
        </p:spPr>
        <p:txBody>
          <a:bodyPr anchor="b">
            <a:normAutofit/>
          </a:bodyPr>
          <a:lstStyle/>
          <a:p>
            <a:r>
              <a:rPr lang="he-IL" sz="7200" dirty="0"/>
              <a:t>נציב תלונות הציבור</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95794A"/>
          </a:solidFill>
          <a:ln w="38100" cap="rnd">
            <a:solidFill>
              <a:srgbClr val="95794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8F9A35A-DBF7-49DE-B06F-1D7A1CB59D13}"/>
              </a:ext>
            </a:extLst>
          </p:cNvPr>
          <p:cNvSpPr>
            <a:spLocks noGrp="1"/>
          </p:cNvSpPr>
          <p:nvPr>
            <p:ph idx="1"/>
          </p:nvPr>
        </p:nvSpPr>
        <p:spPr>
          <a:xfrm>
            <a:off x="572493" y="2071316"/>
            <a:ext cx="6713552" cy="4119172"/>
          </a:xfrm>
        </p:spPr>
        <p:txBody>
          <a:bodyPr anchor="t">
            <a:normAutofit/>
          </a:bodyPr>
          <a:lstStyle/>
          <a:p>
            <a:pPr algn="r" rtl="1">
              <a:lnSpc>
                <a:spcPct val="100000"/>
              </a:lnSpc>
            </a:pPr>
            <a:r>
              <a:rPr lang="he-IL" sz="2700" dirty="0"/>
              <a:t>מבקר המדינה פועל עפ"י חוק גם כ"נציב תלונות הציבור". כל אזרח ואדם בעצמם, או מיוצגים ע"י ארגונים שונים, יכולים לפנות אל נציב תלונות הציבור, אם חושבים שנפגעו באופן ישיר או עקיף ע"י גוף הנתון לביקורת של מבקר המדינה. </a:t>
            </a:r>
            <a:endParaRPr lang="en-US" sz="2700" i="1" dirty="0"/>
          </a:p>
          <a:p>
            <a:pPr algn="r" rtl="1">
              <a:lnSpc>
                <a:spcPct val="100000"/>
              </a:lnSpc>
            </a:pPr>
            <a:r>
              <a:rPr lang="he-IL" sz="2700" dirty="0"/>
              <a:t>גם כאן, נציב התלונות לא יכול לכפות את המלצותיו על הגוף המבוקר, אולם במקרה של חשיפת שחיתות, הוא יכול להעניק הגנה מיוחדת לעובד שחשף את השחיתות.</a:t>
            </a:r>
            <a:endParaRPr lang="en-US" sz="2700" i="1" dirty="0"/>
          </a:p>
          <a:p>
            <a:pPr algn="r">
              <a:lnSpc>
                <a:spcPct val="100000"/>
              </a:lnSpc>
            </a:pPr>
            <a:endParaRPr lang="he-IL" sz="2700" dirty="0"/>
          </a:p>
        </p:txBody>
      </p:sp>
      <p:pic>
        <p:nvPicPr>
          <p:cNvPr id="2050" name="Picture 2" descr="מנכ&quot;ל משרד מבקר המדינה היוצא צריך לחשוף את ההטבות שקיבל&quot; | ישראל היום">
            <a:extLst>
              <a:ext uri="{FF2B5EF4-FFF2-40B4-BE49-F238E27FC236}">
                <a16:creationId xmlns:a16="http://schemas.microsoft.com/office/drawing/2014/main" xmlns="" id="{A71454A0-87A2-4330-BA6E-5041AD7D92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14" r="2977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6715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2428D16-D35D-4E52-AE0B-78BE78B1B8DE}"/>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ועדת חקירה פרלמנטרית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8C49"/>
          </a:solidFill>
          <a:ln w="38100" cap="rnd">
            <a:solidFill>
              <a:srgbClr val="B58C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5402BC3-8B50-41CC-AB5B-461663A57027}"/>
              </a:ext>
            </a:extLst>
          </p:cNvPr>
          <p:cNvSpPr>
            <a:spLocks noGrp="1"/>
          </p:cNvSpPr>
          <p:nvPr>
            <p:ph idx="1"/>
          </p:nvPr>
        </p:nvSpPr>
        <p:spPr>
          <a:xfrm>
            <a:off x="335560" y="2872898"/>
            <a:ext cx="4790113" cy="3880239"/>
          </a:xfrm>
        </p:spPr>
        <p:txBody>
          <a:bodyPr>
            <a:normAutofit/>
          </a:bodyPr>
          <a:lstStyle/>
          <a:p>
            <a:pPr algn="r" rtl="1">
              <a:lnSpc>
                <a:spcPct val="100000"/>
              </a:lnSpc>
            </a:pPr>
            <a:r>
              <a:rPr lang="he-IL" sz="2400" dirty="0"/>
              <a:t>ועדה המורכבת ע"י הכנסת, ובה חברים חברי כנסת מהסיעות השונות, בהתאם ליחס כוחן בכנסת (בדומה לוועדות), והיא נועדה לבדיקה של אירוע או פעולה. ועדה זו נחשבת פחות אמינה בקרב הציבור, כי היא מורכבת מפוליטיקאים ופועלת עפ"י אינטרסים פוליטיים, אולם היא מאפשרת לשמוע את קול הציבור.</a:t>
            </a:r>
            <a:endParaRPr lang="en-US" sz="2400" i="1" dirty="0"/>
          </a:p>
        </p:txBody>
      </p:sp>
      <p:pic>
        <p:nvPicPr>
          <p:cNvPr id="4" name="Picture 4" descr="פרוייקט צילום ועדות – כנסת ישראל | IVS-Tec">
            <a:extLst>
              <a:ext uri="{FF2B5EF4-FFF2-40B4-BE49-F238E27FC236}">
                <a16:creationId xmlns:a16="http://schemas.microsoft.com/office/drawing/2014/main" xmlns="" id="{165DF98C-5B7A-4D68-9FC3-63EB4F089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37" r="1403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095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74C6325-4080-4B5B-8F7C-AED4B35866A1}"/>
              </a:ext>
            </a:extLst>
          </p:cNvPr>
          <p:cNvSpPr>
            <a:spLocks noGrp="1"/>
          </p:cNvSpPr>
          <p:nvPr>
            <p:ph type="title"/>
          </p:nvPr>
        </p:nvSpPr>
        <p:spPr>
          <a:xfrm>
            <a:off x="640080" y="325370"/>
            <a:ext cx="6894576" cy="1784538"/>
          </a:xfrm>
        </p:spPr>
        <p:txBody>
          <a:bodyPr anchor="b">
            <a:normAutofit/>
          </a:bodyPr>
          <a:lstStyle/>
          <a:p>
            <a:pPr>
              <a:lnSpc>
                <a:spcPct val="90000"/>
              </a:lnSpc>
            </a:pPr>
            <a:r>
              <a:rPr lang="he-IL" sz="6100"/>
              <a:t>ועדת חקירה ממלכתית</a:t>
            </a:r>
          </a:p>
        </p:txBody>
      </p:sp>
      <p:sp>
        <p:nvSpPr>
          <p:cNvPr id="1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4E3A4F0-057B-49C1-8988-E3C1004D5599}"/>
              </a:ext>
            </a:extLst>
          </p:cNvPr>
          <p:cNvSpPr>
            <a:spLocks noGrp="1"/>
          </p:cNvSpPr>
          <p:nvPr>
            <p:ph idx="1"/>
          </p:nvPr>
        </p:nvSpPr>
        <p:spPr>
          <a:xfrm>
            <a:off x="276837" y="2708306"/>
            <a:ext cx="7257819" cy="3977719"/>
          </a:xfrm>
        </p:spPr>
        <p:txBody>
          <a:bodyPr>
            <a:normAutofit lnSpcReduction="10000"/>
          </a:bodyPr>
          <a:lstStyle/>
          <a:p>
            <a:pPr algn="r" rtl="1">
              <a:lnSpc>
                <a:spcPct val="100000"/>
              </a:lnSpc>
            </a:pPr>
            <a:r>
              <a:rPr lang="he-IL" sz="2800" dirty="0"/>
              <a:t>הממשלה ו/או הוועדה לביקורת המדינה רשאיות להקים ועדת חקירה ממלכתית אשר חוקרת אירוע מסוים או מחדל מסוים. </a:t>
            </a:r>
            <a:endParaRPr lang="en-US" sz="2800" i="1" dirty="0"/>
          </a:p>
          <a:p>
            <a:pPr algn="r" rtl="1">
              <a:lnSpc>
                <a:spcPct val="100000"/>
              </a:lnSpc>
            </a:pPr>
            <a:r>
              <a:rPr lang="he-IL" sz="2800" dirty="0"/>
              <a:t>בראש הוועדה יעמוד שופט בית משפט עליון או מחוזי, והוא הממנה את החברים בוועדה במטרה להגיע אל חקר האמת. ועדה זו יכולה לדרוש הבאת עדים ולהטיל קנסות על אלו שאינם מגיעים להעיד. </a:t>
            </a:r>
            <a:endParaRPr lang="en-US" sz="2800" i="1" dirty="0"/>
          </a:p>
          <a:p>
            <a:pPr algn="r" rtl="1">
              <a:lnSpc>
                <a:spcPct val="100000"/>
              </a:lnSpc>
            </a:pPr>
            <a:r>
              <a:rPr lang="he-IL" sz="2800" dirty="0"/>
              <a:t>ועדות חקירה ממלכתיות יכולות להוביל להתפטרות של הדרגים הגבוהים.</a:t>
            </a:r>
          </a:p>
        </p:txBody>
      </p:sp>
      <p:pic>
        <p:nvPicPr>
          <p:cNvPr id="4" name="Picture 4" descr="ועדת חקירה ממלכתית, מתוך חוק ומשפט - אנציקלופדיה ynet">
            <a:extLst>
              <a:ext uri="{FF2B5EF4-FFF2-40B4-BE49-F238E27FC236}">
                <a16:creationId xmlns:a16="http://schemas.microsoft.com/office/drawing/2014/main" xmlns="" id="{81C87291-5965-41E2-89F5-FB49BFE74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67" r="36932"/>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859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ACBFA76-F5BC-4CA3-9F2F-D7EEEAFE109B}"/>
              </a:ext>
            </a:extLst>
          </p:cNvPr>
          <p:cNvSpPr>
            <a:spLocks noGrp="1"/>
          </p:cNvSpPr>
          <p:nvPr>
            <p:ph type="title"/>
          </p:nvPr>
        </p:nvSpPr>
        <p:spPr>
          <a:xfrm>
            <a:off x="5297762" y="329184"/>
            <a:ext cx="6251110" cy="1783080"/>
          </a:xfrm>
        </p:spPr>
        <p:txBody>
          <a:bodyPr anchor="b">
            <a:normAutofit/>
          </a:bodyPr>
          <a:lstStyle/>
          <a:p>
            <a:r>
              <a:rPr lang="he-IL" sz="7200"/>
              <a:t>בג"ץ</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2683E"/>
          </a:solidFill>
          <a:ln w="38100" cap="rnd">
            <a:solidFill>
              <a:srgbClr val="82683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3FE9B0D-C8F9-4FA9-9308-AB54D37765D0}"/>
              </a:ext>
            </a:extLst>
          </p:cNvPr>
          <p:cNvSpPr>
            <a:spLocks noGrp="1"/>
          </p:cNvSpPr>
          <p:nvPr>
            <p:ph idx="1"/>
          </p:nvPr>
        </p:nvSpPr>
        <p:spPr>
          <a:xfrm>
            <a:off x="5050172" y="2706623"/>
            <a:ext cx="6498700" cy="3887123"/>
          </a:xfrm>
        </p:spPr>
        <p:txBody>
          <a:bodyPr>
            <a:normAutofit/>
          </a:bodyPr>
          <a:lstStyle/>
          <a:p>
            <a:pPr algn="r" rtl="1">
              <a:lnSpc>
                <a:spcPct val="100000"/>
              </a:lnSpc>
            </a:pPr>
            <a:r>
              <a:rPr lang="he-IL" sz="2800" dirty="0"/>
              <a:t>אחד מהתפקידים החשובים של בית המשפט העליון הוא היותו כ"בית דין גבוה לצדק" - בג"ץ - גוף אחראי על איזון כוחה של הרשות המבצעת, באמצעות בקרה על פעולתה ופיקוח עליה. בג"ץ הוא גם הגוף שמהווה סעד משפטי לאזרחים, במצב של פגיעה בזכויות האדם והאזרח, והוא למעשה משמש כמגן לזכויות האדם בישראל. </a:t>
            </a:r>
            <a:endParaRPr lang="en-US" sz="2800" i="1" dirty="0"/>
          </a:p>
        </p:txBody>
      </p:sp>
      <p:pic>
        <p:nvPicPr>
          <p:cNvPr id="5122" name="Picture 2" descr="חדשות - בארץ nrg - ...עזר כנגדו: עוזרים משפטיים נגד מערכת">
            <a:extLst>
              <a:ext uri="{FF2B5EF4-FFF2-40B4-BE49-F238E27FC236}">
                <a16:creationId xmlns:a16="http://schemas.microsoft.com/office/drawing/2014/main" xmlns="" id="{707B35DA-3F15-448C-9FB4-A5A200DB8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84" r="24752"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191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C0458C7-94D3-4C8B-B55D-BA2DFBF5255E}"/>
              </a:ext>
            </a:extLst>
          </p:cNvPr>
          <p:cNvSpPr>
            <a:spLocks noGrp="1"/>
          </p:cNvSpPr>
          <p:nvPr>
            <p:ph type="title"/>
          </p:nvPr>
        </p:nvSpPr>
        <p:spPr>
          <a:xfrm>
            <a:off x="576072" y="238539"/>
            <a:ext cx="11018520" cy="1434415"/>
          </a:xfrm>
        </p:spPr>
        <p:txBody>
          <a:bodyPr anchor="b">
            <a:normAutofit/>
          </a:bodyPr>
          <a:lstStyle/>
          <a:p>
            <a:r>
              <a:rPr lang="he-IL" sz="7200" dirty="0"/>
              <a:t>היועץ המשפטי לממשלה</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65441"/>
          </a:solidFill>
          <a:ln w="38100" cap="rnd">
            <a:solidFill>
              <a:srgbClr val="A6544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8C2B08-21EC-45DD-BAF8-C824CE15DBDB}"/>
              </a:ext>
            </a:extLst>
          </p:cNvPr>
          <p:cNvSpPr>
            <a:spLocks noGrp="1"/>
          </p:cNvSpPr>
          <p:nvPr>
            <p:ph idx="1"/>
          </p:nvPr>
        </p:nvSpPr>
        <p:spPr>
          <a:xfrm>
            <a:off x="572493" y="2071315"/>
            <a:ext cx="6713552" cy="4548145"/>
          </a:xfrm>
        </p:spPr>
        <p:txBody>
          <a:bodyPr anchor="t">
            <a:normAutofit lnSpcReduction="10000"/>
          </a:bodyPr>
          <a:lstStyle/>
          <a:p>
            <a:pPr algn="r" rtl="1">
              <a:lnSpc>
                <a:spcPct val="100000"/>
              </a:lnSpc>
            </a:pPr>
            <a:r>
              <a:rPr lang="he-IL" sz="2800" dirty="0"/>
              <a:t>א. </a:t>
            </a:r>
            <a:r>
              <a:rPr lang="he-IL" sz="2800" b="1" u="sng" dirty="0"/>
              <a:t>ראש התביעה הכללית</a:t>
            </a:r>
            <a:r>
              <a:rPr lang="he-IL" sz="2800" dirty="0"/>
              <a:t> – אחראי על העמדה לדין פלילי של כל אדם אשר מפר את החוק הפלילי בישראל. ההעמדה לדין מתבצעת לרוב דרך התביעה פרקליטות המדינה. התובעים כפופים להנחיות היועץ המשפטי לממשלה ופועלים כנציגיו. במקרים חריגים, כגון האשמת בחירים במדינה, החוק מחייב את היועץ המשפטי לממשלה לאשר באופן אישי את הגשת כתב האישום. לסיכום – היועמ"ש אחראי על אכיפת החוק הפלילי בישראל.</a:t>
            </a:r>
            <a:endParaRPr lang="en-US" sz="2800" dirty="0"/>
          </a:p>
          <a:p>
            <a:pPr algn="r" rtl="1">
              <a:lnSpc>
                <a:spcPct val="100000"/>
              </a:lnSpc>
            </a:pPr>
            <a:endParaRPr lang="he-IL" sz="2800" dirty="0"/>
          </a:p>
        </p:txBody>
      </p:sp>
      <p:pic>
        <p:nvPicPr>
          <p:cNvPr id="6146" name="Picture 2" descr="מדיניות הקידום משתנה - והפרקליטים מאיימים לפתוח בשביתה - וואלה! חדשות">
            <a:extLst>
              <a:ext uri="{FF2B5EF4-FFF2-40B4-BE49-F238E27FC236}">
                <a16:creationId xmlns:a16="http://schemas.microsoft.com/office/drawing/2014/main" xmlns="" id="{3CB4ED1D-05D5-469D-816B-B3C543B9B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8" r="835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2705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65441"/>
          </a:solidFill>
          <a:ln w="38100" cap="rnd">
            <a:solidFill>
              <a:srgbClr val="A6544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27F1BAE-BF26-4E96-AE7F-B32BE938C2B4}"/>
              </a:ext>
            </a:extLst>
          </p:cNvPr>
          <p:cNvSpPr>
            <a:spLocks noGrp="1"/>
          </p:cNvSpPr>
          <p:nvPr>
            <p:ph idx="1"/>
          </p:nvPr>
        </p:nvSpPr>
        <p:spPr>
          <a:xfrm>
            <a:off x="640080" y="2872899"/>
            <a:ext cx="4243589" cy="3320668"/>
          </a:xfrm>
        </p:spPr>
        <p:txBody>
          <a:bodyPr>
            <a:normAutofit/>
          </a:bodyPr>
          <a:lstStyle/>
          <a:p>
            <a:pPr algn="r" rtl="1">
              <a:lnSpc>
                <a:spcPct val="100000"/>
              </a:lnSpc>
            </a:pPr>
            <a:r>
              <a:rPr lang="he-IL" sz="3000" dirty="0"/>
              <a:t>ב. </a:t>
            </a:r>
            <a:r>
              <a:rPr lang="he-IL" sz="3000" b="1" u="sng" dirty="0"/>
              <a:t>ייצוג הממשלה</a:t>
            </a:r>
            <a:r>
              <a:rPr lang="he-IL" sz="3000" dirty="0"/>
              <a:t> – היועמ"ש הוא עורך הדין של הממשלה. כאשר אחד גופי השלטון נתבעים (למשל, בבג"ץ) היועמ"ש הוא זה שייצג את המדינה והממשלה בבית המשפט.</a:t>
            </a:r>
            <a:endParaRPr lang="en-US" sz="3000" dirty="0"/>
          </a:p>
          <a:p>
            <a:pPr algn="r" rtl="1">
              <a:lnSpc>
                <a:spcPct val="100000"/>
              </a:lnSpc>
            </a:pPr>
            <a:endParaRPr lang="he-IL" sz="3000" dirty="0"/>
          </a:p>
        </p:txBody>
      </p:sp>
      <p:pic>
        <p:nvPicPr>
          <p:cNvPr id="7170" name="Picture 2" descr="מדיניות הקידום משתנה - והפרקליטים מאיימים לפתוח בשביתה - וואלה! חדשות">
            <a:extLst>
              <a:ext uri="{FF2B5EF4-FFF2-40B4-BE49-F238E27FC236}">
                <a16:creationId xmlns:a16="http://schemas.microsoft.com/office/drawing/2014/main" xmlns="" id="{95532BC3-3473-48AC-B9FC-194377A8D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52" r="68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038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65441"/>
          </a:solidFill>
          <a:ln w="38100" cap="rnd">
            <a:solidFill>
              <a:srgbClr val="A6544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0E0FEE5-C3D3-46FF-86F2-2D25F6B29534}"/>
              </a:ext>
            </a:extLst>
          </p:cNvPr>
          <p:cNvSpPr>
            <a:spLocks noGrp="1"/>
          </p:cNvSpPr>
          <p:nvPr>
            <p:ph idx="1"/>
          </p:nvPr>
        </p:nvSpPr>
        <p:spPr>
          <a:xfrm>
            <a:off x="184558" y="2071316"/>
            <a:ext cx="7365533" cy="4786684"/>
          </a:xfrm>
        </p:spPr>
        <p:txBody>
          <a:bodyPr anchor="t">
            <a:normAutofit/>
          </a:bodyPr>
          <a:lstStyle/>
          <a:p>
            <a:pPr algn="r" rtl="1">
              <a:lnSpc>
                <a:spcPct val="100000"/>
              </a:lnSpc>
            </a:pPr>
            <a:r>
              <a:rPr lang="he-IL" sz="2800" dirty="0"/>
              <a:t>ג. </a:t>
            </a:r>
            <a:r>
              <a:rPr lang="he-IL" sz="2800" b="1" u="sng" dirty="0"/>
              <a:t>יעוץ משפטי לממשלה ורשויות השלטון</a:t>
            </a:r>
            <a:r>
              <a:rPr lang="he-IL" sz="2800" dirty="0"/>
              <a:t> – היועמ"ש הוא הגוף המייעץ לגופי הממשלה השונים ולמוסדות המדינה אודות ההיבטים החוקיים של פעולותיהם. למשל, היועמ"ש נותן חוות דעת לגבי חוקים ממשלתיים או לגבי עמדת המדינה כלפי הצעת חוק פרטית שהוגשה לכנסת. אנשי היועמ"ש מלווים הצעות חקיקה ממשלתיות </a:t>
            </a:r>
            <a:r>
              <a:rPr lang="he-IL" sz="2800" dirty="0" err="1"/>
              <a:t>בועדות</a:t>
            </a:r>
            <a:r>
              <a:rPr lang="he-IL" sz="2800" dirty="0"/>
              <a:t> הכנסת השונות ובמהלך תהליך החקיקה. כמו כן, היועמ"ש יכול להתריע אדם או גוף רשמי שפעולותיו אינן עולות בקנה מידה אחד עם החוק. </a:t>
            </a:r>
            <a:endParaRPr lang="en-US" sz="2800" dirty="0"/>
          </a:p>
          <a:p>
            <a:pPr algn="r" rtl="1">
              <a:lnSpc>
                <a:spcPct val="100000"/>
              </a:lnSpc>
            </a:pPr>
            <a:endParaRPr lang="he-IL" sz="2800" dirty="0"/>
          </a:p>
        </p:txBody>
      </p:sp>
      <p:pic>
        <p:nvPicPr>
          <p:cNvPr id="8194" name="Picture 2" descr="מדיניות הקידום משתנה - והפרקליטים מאיימים לפתוח בשביתה - וואלה! חדשות">
            <a:extLst>
              <a:ext uri="{FF2B5EF4-FFF2-40B4-BE49-F238E27FC236}">
                <a16:creationId xmlns:a16="http://schemas.microsoft.com/office/drawing/2014/main" xmlns="" id="{F2BA2F8C-60C6-4CE6-8BB8-0A1071064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8" r="835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784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0B6D9F3-ACDB-4950-B8D4-4F4669ADF09F}"/>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a:effectLst>
                  <a:outerShdw blurRad="38100" dist="38100" dir="2700000" algn="tl">
                    <a:srgbClr val="000000">
                      <a:alpha val="43137"/>
                    </a:srgbClr>
                  </a:outerShdw>
                </a:effectLst>
              </a:rPr>
              <a:t>גבולות בדמוקרטיה</a:t>
            </a:r>
          </a:p>
        </p:txBody>
      </p:sp>
      <p:sp>
        <p:nvSpPr>
          <p:cNvPr id="102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83AB223-98DB-4CAA-A92E-AD15CA756CF5}"/>
              </a:ext>
            </a:extLst>
          </p:cNvPr>
          <p:cNvSpPr>
            <a:spLocks noGrp="1"/>
          </p:cNvSpPr>
          <p:nvPr>
            <p:ph idx="1"/>
          </p:nvPr>
        </p:nvSpPr>
        <p:spPr>
          <a:xfrm>
            <a:off x="4848837" y="2706624"/>
            <a:ext cx="7063530" cy="3962624"/>
          </a:xfrm>
        </p:spPr>
        <p:txBody>
          <a:bodyPr>
            <a:normAutofit/>
          </a:bodyPr>
          <a:lstStyle/>
          <a:p>
            <a:pPr marL="0" indent="0" algn="r" rtl="1">
              <a:lnSpc>
                <a:spcPct val="100000"/>
              </a:lnSpc>
              <a:buNone/>
            </a:pPr>
            <a:r>
              <a:rPr lang="he-IL" sz="2400" b="1" u="sng" dirty="0"/>
              <a:t>גישת הדמוקרטיה המתגוננת</a:t>
            </a:r>
          </a:p>
          <a:p>
            <a:pPr algn="r" rtl="1">
              <a:lnSpc>
                <a:spcPct val="100000"/>
              </a:lnSpc>
            </a:pPr>
            <a:r>
              <a:rPr lang="he-IL" sz="2400" dirty="0"/>
              <a:t>הגנה על המשטר הדמוקרטי, עקרונותיו ואופי המדינה (כללי משחק, ערכים דמוקרטיים ואופי המדינה), מפני אדם או קבוצה, שפועלים בזירה הציבורית, תוך ניצול הכלים הדמוקרטיים, על מנת לפגוע ולחסל את המשטר הדמוקרטי או את אופי המדינה.</a:t>
            </a:r>
            <a:endParaRPr lang="en-US" sz="2400" i="1" dirty="0"/>
          </a:p>
          <a:p>
            <a:pPr algn="r" rtl="1">
              <a:lnSpc>
                <a:spcPct val="100000"/>
              </a:lnSpc>
            </a:pPr>
            <a:r>
              <a:rPr lang="he-IL" sz="2400" dirty="0"/>
              <a:t>במקרים בהם האיום ממשי, המדינה מתגוננת ע"י שלילת הזכות להיבחר, להתארגן ולפעול מבחינה פוליטית, ולעתים אף מגבילה את חופש הביטוי.</a:t>
            </a:r>
            <a:endParaRPr lang="en-US" sz="2400" i="1" dirty="0"/>
          </a:p>
          <a:p>
            <a:pPr algn="r">
              <a:lnSpc>
                <a:spcPct val="100000"/>
              </a:lnSpc>
            </a:pPr>
            <a:endParaRPr lang="he-IL" sz="2400" dirty="0"/>
          </a:p>
        </p:txBody>
      </p:sp>
      <p:pic>
        <p:nvPicPr>
          <p:cNvPr id="1026" name="Picture 2" descr="Glass, Shattered, Window, Destruction, Vandalism">
            <a:extLst>
              <a:ext uri="{FF2B5EF4-FFF2-40B4-BE49-F238E27FC236}">
                <a16:creationId xmlns:a16="http://schemas.microsoft.com/office/drawing/2014/main" xmlns="" id="{80A0CED9-D47C-4FF8-94F2-32FA4BF59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6" r="3130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27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E1016A6-B52F-4FD2-9BD8-FF5BF1121C06}"/>
              </a:ext>
            </a:extLst>
          </p:cNvPr>
          <p:cNvSpPr>
            <a:spLocks noGrp="1"/>
          </p:cNvSpPr>
          <p:nvPr>
            <p:ph type="title"/>
          </p:nvPr>
        </p:nvSpPr>
        <p:spPr>
          <a:xfrm>
            <a:off x="5297762" y="329184"/>
            <a:ext cx="6251110" cy="1783080"/>
          </a:xfrm>
        </p:spPr>
        <p:txBody>
          <a:bodyPr anchor="b">
            <a:normAutofit/>
          </a:bodyPr>
          <a:lstStyle/>
          <a:p>
            <a:pPr algn="ctr">
              <a:lnSpc>
                <a:spcPct val="90000"/>
              </a:lnSpc>
            </a:pPr>
            <a:r>
              <a:rPr lang="he-IL" sz="6100" b="1" dirty="0">
                <a:effectLst>
                  <a:outerShdw blurRad="38100" dist="38100" dir="2700000" algn="tl">
                    <a:srgbClr val="000000">
                      <a:alpha val="43137"/>
                    </a:srgbClr>
                  </a:outerShdw>
                </a:effectLst>
              </a:rPr>
              <a:t>דמוקרטיה מתגוננת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88EC5A2-A03E-4A3B-AF6A-0FCDD60DC2E8}"/>
              </a:ext>
            </a:extLst>
          </p:cNvPr>
          <p:cNvSpPr>
            <a:spLocks noGrp="1"/>
          </p:cNvSpPr>
          <p:nvPr>
            <p:ph idx="1"/>
          </p:nvPr>
        </p:nvSpPr>
        <p:spPr>
          <a:xfrm>
            <a:off x="4781725" y="2706624"/>
            <a:ext cx="6767147" cy="3893246"/>
          </a:xfrm>
        </p:spPr>
        <p:txBody>
          <a:bodyPr>
            <a:normAutofit fontScale="92500" lnSpcReduction="10000"/>
          </a:bodyPr>
          <a:lstStyle/>
          <a:p>
            <a:pPr algn="r" rtl="1">
              <a:lnSpc>
                <a:spcPct val="100000"/>
              </a:lnSpc>
            </a:pPr>
            <a:r>
              <a:rPr lang="he-IL" sz="2800" dirty="0"/>
              <a:t>במדינת ישראל נעשה שימוש בעקרון הדמוקרטיה המתגוננת. על פי חוק יסוד הכנסת וחוק המפלגות, מפלגה לא יכולה להשתתף בבחירות לכנסת אם יש במטרותיה:</a:t>
            </a:r>
            <a:endParaRPr lang="en-US" sz="2800" i="1" dirty="0"/>
          </a:p>
          <a:p>
            <a:pPr marL="0" indent="0" algn="r" rtl="1">
              <a:lnSpc>
                <a:spcPct val="100000"/>
              </a:lnSpc>
              <a:buNone/>
            </a:pPr>
            <a:r>
              <a:rPr lang="he-IL" sz="2800" dirty="0"/>
              <a:t>(1)שלילת קיומה של ישראל כמדינה יהודית ודמוקרטית.</a:t>
            </a:r>
            <a:endParaRPr lang="en-US" sz="2800" i="1" dirty="0"/>
          </a:p>
          <a:p>
            <a:pPr marL="0" indent="0" algn="r" rtl="1">
              <a:lnSpc>
                <a:spcPct val="100000"/>
              </a:lnSpc>
              <a:buNone/>
            </a:pPr>
            <a:r>
              <a:rPr lang="he-IL" sz="2800" dirty="0"/>
              <a:t>(2) הסתה לגזענות.</a:t>
            </a:r>
            <a:endParaRPr lang="en-US" sz="2800" i="1" dirty="0"/>
          </a:p>
          <a:p>
            <a:pPr marL="0" indent="0" algn="r" rtl="1">
              <a:lnSpc>
                <a:spcPct val="100000"/>
              </a:lnSpc>
              <a:buNone/>
            </a:pPr>
            <a:r>
              <a:rPr lang="he-IL" sz="2800" dirty="0"/>
              <a:t>(3) תמיכה במאבק מזוין של מדינת אויב או ארגון טרור נגד מדינת ישראל.</a:t>
            </a:r>
            <a:endParaRPr lang="en-US" sz="2800" i="1" dirty="0"/>
          </a:p>
        </p:txBody>
      </p:sp>
      <p:pic>
        <p:nvPicPr>
          <p:cNvPr id="2050" name="Picture 2" descr="Glass, Shattered, Window, Destruction, Vandalism">
            <a:extLst>
              <a:ext uri="{FF2B5EF4-FFF2-40B4-BE49-F238E27FC236}">
                <a16:creationId xmlns:a16="http://schemas.microsoft.com/office/drawing/2014/main" xmlns="" id="{5B7D466B-CCA6-419B-9639-0C48EBBC4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6" r="3130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16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1196</TotalTime>
  <Words>3588</Words>
  <Application>Microsoft Office PowerPoint</Application>
  <PresentationFormat>מסך רחב</PresentationFormat>
  <Paragraphs>332</Paragraphs>
  <Slides>105</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105</vt:i4>
      </vt:variant>
    </vt:vector>
  </HeadingPairs>
  <TitlesOfParts>
    <vt:vector size="115" baseType="lpstr">
      <vt:lpstr>Adobe Arabic</vt:lpstr>
      <vt:lpstr>Adobe Caslon Pro Bold</vt:lpstr>
      <vt:lpstr>AlexandraH</vt:lpstr>
      <vt:lpstr>Arial</vt:lpstr>
      <vt:lpstr>Assistant</vt:lpstr>
      <vt:lpstr>Modern Love</vt:lpstr>
      <vt:lpstr>Petel</vt:lpstr>
      <vt:lpstr>The Hand</vt:lpstr>
      <vt:lpstr>Wingdings</vt:lpstr>
      <vt:lpstr>SketchyVTI</vt:lpstr>
      <vt:lpstr>אזרחות תשפ"א</vt:lpstr>
      <vt:lpstr>תוכן העניינים</vt:lpstr>
      <vt:lpstr>מצגת של PowerPoint</vt:lpstr>
      <vt:lpstr>הרעיון הדמוקרטי</vt:lpstr>
      <vt:lpstr>זכויות האדם והאזרח</vt:lpstr>
      <vt:lpstr>מצגת של PowerPoint</vt:lpstr>
      <vt:lpstr>מצגת של PowerPoint</vt:lpstr>
      <vt:lpstr>מצגת של PowerPoint</vt:lpstr>
      <vt:lpstr>חיים וביטחון</vt:lpstr>
      <vt:lpstr>הליך הוגן</vt:lpstr>
      <vt:lpstr>הזכות לחירות</vt:lpstr>
      <vt:lpstr>חופש דת</vt:lpstr>
      <vt:lpstr>חופש מדת</vt:lpstr>
      <vt:lpstr>חופש התנועה</vt:lpstr>
      <vt:lpstr>חופש העיסוק</vt:lpstr>
      <vt:lpstr>חופש ביטוי</vt:lpstr>
      <vt:lpstr>הזכות לפרטיות</vt:lpstr>
      <vt:lpstr>הזכות לשוויון</vt:lpstr>
      <vt:lpstr>הזכות לשם טוב</vt:lpstr>
      <vt:lpstr>העדפה מתקנת</vt:lpstr>
      <vt:lpstr>הזכות לקניין</vt:lpstr>
      <vt:lpstr>חובות האדם</vt:lpstr>
      <vt:lpstr>חובות האזרח</vt:lpstr>
      <vt:lpstr>זכויות פוליטיות (זכויות האזרח)</vt:lpstr>
      <vt:lpstr>מצגת של PowerPoint</vt:lpstr>
      <vt:lpstr>זכויות הקבוצה והמיעוט</vt:lpstr>
      <vt:lpstr>מצגת של PowerPoint</vt:lpstr>
      <vt:lpstr>מצגת של PowerPoint</vt:lpstr>
      <vt:lpstr>מצגת של PowerPoint</vt:lpstr>
      <vt:lpstr>זכויות חברתיות כלכליות</vt:lpstr>
      <vt:lpstr>בריאות</vt:lpstr>
      <vt:lpstr>חינוך</vt:lpstr>
      <vt:lpstr>דיור</vt:lpstr>
      <vt:lpstr>רווחה</vt:lpstr>
      <vt:lpstr>זכויות עובדים ותנאי עבודה</vt:lpstr>
      <vt:lpstr>זכויות עובדים ותנאי עבודה</vt:lpstr>
      <vt:lpstr>מצגת של PowerPoint</vt:lpstr>
      <vt:lpstr>גישות חברתיות כלכליות</vt:lpstr>
      <vt:lpstr>הגישה הליברלית</vt:lpstr>
      <vt:lpstr>הגישה הסוציאל-דמוקרטית</vt:lpstr>
      <vt:lpstr>הגישה הסוציאל-דמוקרטית</vt:lpstr>
      <vt:lpstr>התנגשות בין זכויות</vt:lpstr>
      <vt:lpstr>מצגת של PowerPoint</vt:lpstr>
      <vt:lpstr>עקרונות הדמוקרטיה</vt:lpstr>
      <vt:lpstr>מצגת של PowerPoint</vt:lpstr>
      <vt:lpstr>עקרון  שלטון העם</vt:lpstr>
      <vt:lpstr>דמוקרטיה ישירה ועקיפה</vt:lpstr>
      <vt:lpstr>משאל עם</vt:lpstr>
      <vt:lpstr>נימוקים בעד משאל עם</vt:lpstr>
      <vt:lpstr>נימוקים נגד משאל 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lpstr>מצגת של PowerPoint</vt:lpstr>
      <vt:lpstr>עקרון שלטון החוק</vt:lpstr>
      <vt:lpstr>מצגת של PowerPoint</vt:lpstr>
      <vt:lpstr>עבריינות פלילית רגילה</vt:lpstr>
      <vt:lpstr>עבריינות שלטונית אישית (שחיתות)</vt:lpstr>
      <vt:lpstr>עבריינות שלטונית ציבורית</vt:lpstr>
      <vt:lpstr>עבריינות אידיאולוגית</vt:lpstr>
      <vt:lpstr>פקודה בלתי חוקית</vt:lpstr>
      <vt:lpstr>פקודה בלתי חוקית בעליל</vt:lpstr>
      <vt:lpstr>עקרון הגבלת השלטון</vt:lpstr>
      <vt:lpstr>מצגת של PowerPoint</vt:lpstr>
      <vt:lpstr>הפרדת רשויות</vt:lpstr>
      <vt:lpstr>מצגת של PowerPoint</vt:lpstr>
      <vt:lpstr>מצגת של PowerPoint</vt:lpstr>
      <vt:lpstr>חוקה</vt:lpstr>
      <vt:lpstr>מנגנוני פיקוח פורמליים</vt:lpstr>
      <vt:lpstr>מצגת של PowerPoint</vt:lpstr>
      <vt:lpstr>מנגנוני פיקוח בלתי פורמליים</vt:lpstr>
      <vt:lpstr>מצגת של PowerPoint</vt:lpstr>
      <vt:lpstr>אשכול מעורבות אזרחית ופיקוח על רשויות השלטון</vt:lpstr>
      <vt:lpstr>מצגת של PowerPoint</vt:lpstr>
      <vt:lpstr>מעורבות אזרחית</vt:lpstr>
      <vt:lpstr>פיקוח ובקרה בלתי פורמליים</vt:lpstr>
      <vt:lpstr>מצגת של PowerPoint</vt:lpstr>
      <vt:lpstr>מנגנוני פיקוח ובקרה פורמליים</vt:lpstr>
      <vt:lpstr>מבקר המדינה</vt:lpstr>
      <vt:lpstr>מצגת של PowerPoint</vt:lpstr>
      <vt:lpstr>נציב תלונות הציבור</vt:lpstr>
      <vt:lpstr>ועדת חקירה פרלמנטרית</vt:lpstr>
      <vt:lpstr>ועדת חקירה ממלכתית</vt:lpstr>
      <vt:lpstr>בג"ץ</vt:lpstr>
      <vt:lpstr>היועץ המשפטי לממשלה</vt:lpstr>
      <vt:lpstr>מצגת של PowerPoint</vt:lpstr>
      <vt:lpstr>מצגת של PowerPoint</vt:lpstr>
      <vt:lpstr>גבולות בדמוקרטיה</vt:lpstr>
      <vt:lpstr>דמוקרטיה מתגוננת בישראל</vt:lpstr>
      <vt:lpstr>תקנות לשעת חירום</vt:lpstr>
      <vt:lpstr>מצגת של PowerPoint</vt:lpstr>
      <vt:lpstr>מעצר מנהלי</vt:lpstr>
      <vt:lpstr>גלובליזציה</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13</cp:revision>
  <dcterms:created xsi:type="dcterms:W3CDTF">2020-07-27T09:03:44Z</dcterms:created>
  <dcterms:modified xsi:type="dcterms:W3CDTF">2021-12-30T13:49:59Z</dcterms:modified>
</cp:coreProperties>
</file>