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notesMasterIdLst>
    <p:notesMasterId r:id="rId46"/>
  </p:notesMasterIdLst>
  <p:handoutMasterIdLst>
    <p:handoutMasterId r:id="rId47"/>
  </p:handoutMasterIdLst>
  <p:sldIdLst>
    <p:sldId id="256" r:id="rId5"/>
    <p:sldId id="467" r:id="rId6"/>
    <p:sldId id="466" r:id="rId7"/>
    <p:sldId id="470" r:id="rId8"/>
    <p:sldId id="472" r:id="rId9"/>
    <p:sldId id="469" r:id="rId10"/>
    <p:sldId id="376" r:id="rId11"/>
    <p:sldId id="471" r:id="rId12"/>
    <p:sldId id="474" r:id="rId13"/>
    <p:sldId id="475" r:id="rId14"/>
    <p:sldId id="480" r:id="rId15"/>
    <p:sldId id="482" r:id="rId16"/>
    <p:sldId id="476" r:id="rId17"/>
    <p:sldId id="478" r:id="rId18"/>
    <p:sldId id="477" r:id="rId19"/>
    <p:sldId id="479" r:id="rId20"/>
    <p:sldId id="484" r:id="rId21"/>
    <p:sldId id="485" r:id="rId22"/>
    <p:sldId id="486" r:id="rId23"/>
    <p:sldId id="487" r:id="rId24"/>
    <p:sldId id="488" r:id="rId25"/>
    <p:sldId id="489" r:id="rId26"/>
    <p:sldId id="492" r:id="rId27"/>
    <p:sldId id="493" r:id="rId28"/>
    <p:sldId id="498" r:id="rId29"/>
    <p:sldId id="497" r:id="rId30"/>
    <p:sldId id="494" r:id="rId31"/>
    <p:sldId id="501" r:id="rId32"/>
    <p:sldId id="499" r:id="rId33"/>
    <p:sldId id="503" r:id="rId34"/>
    <p:sldId id="506" r:id="rId35"/>
    <p:sldId id="508" r:id="rId36"/>
    <p:sldId id="509" r:id="rId37"/>
    <p:sldId id="510" r:id="rId38"/>
    <p:sldId id="512" r:id="rId39"/>
    <p:sldId id="511" r:id="rId40"/>
    <p:sldId id="521" r:id="rId41"/>
    <p:sldId id="552" r:id="rId42"/>
    <p:sldId id="554" r:id="rId43"/>
    <p:sldId id="555" r:id="rId44"/>
    <p:sldId id="556" r:id="rId45"/>
  </p:sldIdLst>
  <p:sldSz cx="12192000" cy="6858000"/>
  <p:notesSz cx="6858000" cy="9144000"/>
  <p:defaultTextStyle>
    <a:defPPr algn="r" rtl="1">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מקטע ברירת מחדל" id="{70866005-ADB6-4865-AE42-9299E5465A23}">
          <p14:sldIdLst>
            <p14:sldId id="256"/>
            <p14:sldId id="467"/>
            <p14:sldId id="466"/>
            <p14:sldId id="470"/>
            <p14:sldId id="472"/>
            <p14:sldId id="469"/>
            <p14:sldId id="376"/>
            <p14:sldId id="471"/>
            <p14:sldId id="474"/>
            <p14:sldId id="475"/>
            <p14:sldId id="480"/>
            <p14:sldId id="482"/>
            <p14:sldId id="476"/>
            <p14:sldId id="478"/>
            <p14:sldId id="477"/>
            <p14:sldId id="479"/>
            <p14:sldId id="484"/>
            <p14:sldId id="485"/>
            <p14:sldId id="486"/>
            <p14:sldId id="487"/>
            <p14:sldId id="488"/>
            <p14:sldId id="489"/>
            <p14:sldId id="492"/>
            <p14:sldId id="493"/>
            <p14:sldId id="498"/>
            <p14:sldId id="497"/>
            <p14:sldId id="494"/>
            <p14:sldId id="501"/>
            <p14:sldId id="499"/>
            <p14:sldId id="503"/>
            <p14:sldId id="506"/>
            <p14:sldId id="508"/>
            <p14:sldId id="509"/>
            <p14:sldId id="510"/>
            <p14:sldId id="512"/>
            <p14:sldId id="511"/>
            <p14:sldId id="521"/>
            <p14:sldId id="552"/>
            <p14:sldId id="554"/>
            <p14:sldId id="555"/>
            <p14:sldId id="55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FF9900"/>
    <a:srgbClr val="CC3300"/>
    <a:srgbClr val="996633"/>
    <a:srgbClr val="0000FF"/>
    <a:srgbClr val="FFFF00"/>
    <a:srgbClr val="66CCFF"/>
    <a:srgbClr val="FF7C80"/>
    <a:srgbClr val="99FF66"/>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סגנון ביניים 2 - הדגשה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סגנון ערכת נושא 1 - הדגשה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B9631B5-78F2-41C9-869B-9F39066F8104}" styleName="סגנון ביניים 3 - הדגשה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DF18680-E054-41AD-8BC1-D1AEF772440D}" styleName="סגנון ביניים 2 - הדגשה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771" autoAdjust="0"/>
  </p:normalViewPr>
  <p:slideViewPr>
    <p:cSldViewPr snapToGrid="0" showGuides="1">
      <p:cViewPr varScale="1">
        <p:scale>
          <a:sx n="70" d="100"/>
          <a:sy n="70" d="100"/>
        </p:scale>
        <p:origin x="1094" y="38"/>
      </p:cViewPr>
      <p:guideLst>
        <p:guide orient="horz" pos="2160"/>
        <p:guide pos="3840"/>
      </p:guideLst>
    </p:cSldViewPr>
  </p:slideViewPr>
  <p:notesTextViewPr>
    <p:cViewPr>
      <p:scale>
        <a:sx n="3" d="2"/>
        <a:sy n="3" d="2"/>
      </p:scale>
      <p:origin x="0" y="0"/>
    </p:cViewPr>
  </p:notesTextViewPr>
  <p:notesViewPr>
    <p:cSldViewPr snapToGrid="0" showGuides="1">
      <p:cViewPr varScale="1">
        <p:scale>
          <a:sx n="83" d="100"/>
          <a:sy n="83" d="100"/>
        </p:scale>
        <p:origin x="3918" y="1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flipH="1">
            <a:off x="3886200" y="0"/>
            <a:ext cx="2971800" cy="458788"/>
          </a:xfrm>
          <a:prstGeom prst="rect">
            <a:avLst/>
          </a:prstGeom>
        </p:spPr>
        <p:txBody>
          <a:bodyPr vert="horz" lIns="91440" tIns="45720" rIns="91440" bIns="45720" rtlCol="1"/>
          <a:lstStyle>
            <a:lvl1pPr algn="r" rtl="1">
              <a:defRPr sz="1200"/>
            </a:lvl1pPr>
          </a:lstStyle>
          <a:p>
            <a:pPr algn="r" rtl="1"/>
            <a:endParaRPr lang="he-IL">
              <a:latin typeface="Tahoma" panose="020B0604030504040204" pitchFamily="34" charset="0"/>
              <a:ea typeface="Tahoma" panose="020B0604030504040204" pitchFamily="34" charset="0"/>
              <a:cs typeface="Tahoma" panose="020B0604030504040204" pitchFamily="34" charset="0"/>
            </a:endParaRPr>
          </a:p>
        </p:txBody>
      </p:sp>
      <p:sp>
        <p:nvSpPr>
          <p:cNvPr id="3" name="מציין מיקום של תאריך 2"/>
          <p:cNvSpPr>
            <a:spLocks noGrp="1"/>
          </p:cNvSpPr>
          <p:nvPr>
            <p:ph type="dt" sz="quarter" idx="1"/>
          </p:nvPr>
        </p:nvSpPr>
        <p:spPr>
          <a:xfrm flipH="1">
            <a:off x="1587" y="0"/>
            <a:ext cx="2971800" cy="458788"/>
          </a:xfrm>
          <a:prstGeom prst="rect">
            <a:avLst/>
          </a:prstGeom>
        </p:spPr>
        <p:txBody>
          <a:bodyPr vert="horz" lIns="91440" tIns="45720" rIns="91440" bIns="45720" rtlCol="1"/>
          <a:lstStyle>
            <a:lvl1pPr algn="r" rtl="1">
              <a:defRPr sz="1200"/>
            </a:lvl1pPr>
          </a:lstStyle>
          <a:p>
            <a:pPr algn="l" rtl="1"/>
            <a:fld id="{7582A2D7-E9B4-4453-8564-9A9CD765FBDB}" type="datetime1">
              <a:rPr lang="he-IL" smtClean="0">
                <a:latin typeface="Tahoma" panose="020B0604030504040204" pitchFamily="34" charset="0"/>
                <a:ea typeface="Tahoma" panose="020B0604030504040204" pitchFamily="34" charset="0"/>
                <a:cs typeface="Tahoma" panose="020B0604030504040204" pitchFamily="34" charset="0"/>
              </a:rPr>
              <a:t>י"ד/אב/תשפ"ג</a:t>
            </a:fld>
            <a:endParaRPr lang="he-IL">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כותרת תחתונה 3"/>
          <p:cNvSpPr>
            <a:spLocks noGrp="1"/>
          </p:cNvSpPr>
          <p:nvPr>
            <p:ph type="ftr" sz="quarter" idx="2"/>
          </p:nvPr>
        </p:nvSpPr>
        <p:spPr>
          <a:xfrm flipH="1">
            <a:off x="3886200" y="8685213"/>
            <a:ext cx="2971800" cy="458787"/>
          </a:xfrm>
          <a:prstGeom prst="rect">
            <a:avLst/>
          </a:prstGeom>
        </p:spPr>
        <p:txBody>
          <a:bodyPr vert="horz" lIns="91440" tIns="45720" rIns="91440" bIns="45720" rtlCol="1" anchor="b"/>
          <a:lstStyle>
            <a:lvl1pPr algn="r" rtl="1">
              <a:defRPr sz="1200"/>
            </a:lvl1pPr>
          </a:lstStyle>
          <a:p>
            <a:pPr algn="r" rtl="1"/>
            <a:endParaRPr lang="he-IL">
              <a:latin typeface="Tahoma" panose="020B0604030504040204" pitchFamily="34" charset="0"/>
              <a:ea typeface="Tahoma" panose="020B0604030504040204" pitchFamily="34" charset="0"/>
              <a:cs typeface="Tahoma" panose="020B0604030504040204" pitchFamily="34" charset="0"/>
            </a:endParaRPr>
          </a:p>
        </p:txBody>
      </p:sp>
      <p:sp>
        <p:nvSpPr>
          <p:cNvPr id="5" name="מציין מיקום של מספר שקופית 4"/>
          <p:cNvSpPr>
            <a:spLocks noGrp="1"/>
          </p:cNvSpPr>
          <p:nvPr>
            <p:ph type="sldNum" sz="quarter" idx="3"/>
          </p:nvPr>
        </p:nvSpPr>
        <p:spPr>
          <a:xfrm flipH="1">
            <a:off x="1587" y="8685213"/>
            <a:ext cx="2971800" cy="458787"/>
          </a:xfrm>
          <a:prstGeom prst="rect">
            <a:avLst/>
          </a:prstGeom>
        </p:spPr>
        <p:txBody>
          <a:bodyPr vert="horz" lIns="91440" tIns="45720" rIns="91440" bIns="45720" rtlCol="1" anchor="b"/>
          <a:lstStyle>
            <a:lvl1pPr algn="r" rtl="1">
              <a:defRPr sz="1200"/>
            </a:lvl1pPr>
          </a:lstStyle>
          <a:p>
            <a:pPr algn="l" rtl="1"/>
            <a:fld id="{06834459-7356-44BF-850D-8B30C4FB3B6B}" type="slidenum">
              <a:rPr lang="he-IL">
                <a:latin typeface="Tahoma" panose="020B0604030504040204" pitchFamily="34" charset="0"/>
                <a:ea typeface="Tahoma" panose="020B0604030504040204" pitchFamily="34" charset="0"/>
                <a:cs typeface="Tahoma" panose="020B0604030504040204" pitchFamily="34" charset="0"/>
              </a:rPr>
              <a:pPr algn="l" rtl="1"/>
              <a:t>‹#›</a:t>
            </a:fld>
            <a:endParaRPr lang="he-I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9:56:19.787"/>
    </inkml:context>
    <inkml:brush xml:id="br0">
      <inkml:brushProperty name="width" value="0.1" units="cm"/>
      <inkml:brushProperty name="height" value="0.1" units="cm"/>
      <inkml:brushProperty name="color" value="#E71224"/>
    </inkml:brush>
  </inkml:definitions>
  <inkml:trace contextRef="#ctx0" brushRef="#br0">1 1 24575,'2653'0'-1365,"-2629"0"-5461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9:56:35.792"/>
    </inkml:context>
    <inkml:brush xml:id="br0">
      <inkml:brushProperty name="width" value="0.1" units="cm"/>
      <inkml:brushProperty name="height" value="0.1" units="cm"/>
      <inkml:brushProperty name="color" value="#E71224"/>
    </inkml:brush>
  </inkml:definitions>
  <inkml:trace contextRef="#ctx0" brushRef="#br0">0 1 24575,'0'1'0,"1"0"0,-1 0 0,1 0 0,-1 0 0,1 0 0,-1 0 0,1 0 0,0 0 0,-1 0 0,1 0 0,0 0 0,0 0 0,0 0 0,0-1 0,0 1 0,0 0 0,0-1 0,0 1 0,0-1 0,0 1 0,0-1 0,0 1 0,0-1 0,1 0 0,-1 1 0,0-1 0,0 0 0,2 0 0,41 5 0,-36-5 0,479 5 0,-280-7 0,434 19 0,63-5-64,-462-13-1237,-213 1-5525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9:56:45.048"/>
    </inkml:context>
    <inkml:brush xml:id="br0">
      <inkml:brushProperty name="width" value="0.1" units="cm"/>
      <inkml:brushProperty name="height" value="0.1" units="cm"/>
      <inkml:brushProperty name="color" value="#E71224"/>
    </inkml:brush>
  </inkml:definitions>
  <inkml:trace contextRef="#ctx0" brushRef="#br0">1 1 24575,'2033'0'-1365,"-2009"0"-5461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9:56:47.029"/>
    </inkml:context>
    <inkml:brush xml:id="br0">
      <inkml:brushProperty name="width" value="0.1" units="cm"/>
      <inkml:brushProperty name="height" value="0.1" units="cm"/>
      <inkml:brushProperty name="color" value="#E71224"/>
    </inkml:brush>
  </inkml:definitions>
  <inkml:trace contextRef="#ctx0" brushRef="#br0">1 1 24575,'2118'0'-1365,"-2094"0"-5461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2T19:56:51.806"/>
    </inkml:context>
    <inkml:brush xml:id="br0">
      <inkml:brushProperty name="width" value="0.1" units="cm"/>
      <inkml:brushProperty name="height" value="0.1" units="cm"/>
      <inkml:brushProperty name="color" value="#E71224"/>
    </inkml:brush>
  </inkml:definitions>
  <inkml:trace contextRef="#ctx0" brushRef="#br0">0 1 24575,'1722'0'-1365,"-1697"0"-5461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30T03:20:18.479"/>
    </inkml:context>
    <inkml:brush xml:id="br0">
      <inkml:brushProperty name="width" value="0.1" units="cm"/>
      <inkml:brushProperty name="height" value="0.1" units="cm"/>
      <inkml:brushProperty name="color" value="#E71224"/>
    </inkml:brush>
  </inkml:definitions>
  <inkml:trace contextRef="#ctx0" brushRef="#br0">1 1 24575,'2033'0'-1365,"-2009"0"-5461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30T03:20:26.615"/>
    </inkml:context>
    <inkml:brush xml:id="br0">
      <inkml:brushProperty name="width" value="0.1" units="cm"/>
      <inkml:brushProperty name="height" value="0.1" units="cm"/>
      <inkml:brushProperty name="color" value="#E71224"/>
    </inkml:brush>
  </inkml:definitions>
  <inkml:trace contextRef="#ctx0" brushRef="#br0">1 1 24575,'2033'0'-1365,"-2009"0"-5461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30T03:20:37.071"/>
    </inkml:context>
    <inkml:brush xml:id="br0">
      <inkml:brushProperty name="width" value="0.1" units="cm"/>
      <inkml:brushProperty name="height" value="0.1" units="cm"/>
      <inkml:brushProperty name="color" value="#E71224"/>
    </inkml:brush>
  </inkml:definitions>
  <inkml:trace contextRef="#ctx0" brushRef="#br0">1 1 24575,'2033'0'-1365,"-2009"0"-5461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flipH="1">
            <a:off x="3886200" y="0"/>
            <a:ext cx="2971800" cy="458788"/>
          </a:xfrm>
          <a:prstGeom prst="rect">
            <a:avLst/>
          </a:prstGeom>
        </p:spPr>
        <p:txBody>
          <a:bodyPr vert="horz" lIns="91440" tIns="45720" rIns="91440" bIns="45720" rtlCol="1"/>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endParaRPr lang="he-IL" noProof="0"/>
          </a:p>
        </p:txBody>
      </p:sp>
      <p:sp>
        <p:nvSpPr>
          <p:cNvPr id="3" name="מציין מיקום של תאריך 2"/>
          <p:cNvSpPr>
            <a:spLocks noGrp="1"/>
          </p:cNvSpPr>
          <p:nvPr>
            <p:ph type="dt" idx="1"/>
          </p:nvPr>
        </p:nvSpPr>
        <p:spPr>
          <a:xfrm flipH="1">
            <a:off x="1587" y="0"/>
            <a:ext cx="2971800" cy="458788"/>
          </a:xfrm>
          <a:prstGeom prst="rect">
            <a:avLst/>
          </a:prstGeom>
        </p:spPr>
        <p:txBody>
          <a:bodyPr vert="horz" lIns="91440" tIns="45720" rIns="91440" bIns="45720" rtlCol="1"/>
          <a:lstStyle>
            <a:lvl1pPr algn="l" rtl="1">
              <a:defRPr sz="1200">
                <a:latin typeface="Tahoma" panose="020B0604030504040204" pitchFamily="34" charset="0"/>
                <a:ea typeface="Tahoma" panose="020B0604030504040204" pitchFamily="34" charset="0"/>
                <a:cs typeface="Tahoma" panose="020B0604030504040204" pitchFamily="34" charset="0"/>
              </a:defRPr>
            </a:lvl1pPr>
          </a:lstStyle>
          <a:p>
            <a:fld id="{6BCE6981-F19B-4CF8-9CC5-8157905FC312}" type="datetime1">
              <a:rPr lang="he-IL" smtClean="0"/>
              <a:t>י"ד/אב/תשפ"ג</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pPr rtl="1"/>
            <a:endParaRPr lang="he-IL" noProof="0"/>
          </a:p>
        </p:txBody>
      </p:sp>
      <p:sp>
        <p:nvSpPr>
          <p:cNvPr id="5" name="מציין מיקום של הערות 4"/>
          <p:cNvSpPr>
            <a:spLocks noGrp="1"/>
          </p:cNvSpPr>
          <p:nvPr>
            <p:ph type="body" sz="quarter" idx="3"/>
          </p:nvPr>
        </p:nvSpPr>
        <p:spPr>
          <a:xfrm flipH="1">
            <a:off x="685800" y="4400550"/>
            <a:ext cx="5486400" cy="3600450"/>
          </a:xfrm>
          <a:prstGeom prst="rect">
            <a:avLst/>
          </a:prstGeom>
        </p:spPr>
        <p:txBody>
          <a:bodyPr vert="horz" lIns="91440" tIns="45720" rIns="91440" bIns="45720" rtlCol="1"/>
          <a:lstStyle/>
          <a:p>
            <a:pPr lvl="0" rtl="1"/>
            <a:r>
              <a:rPr lang="he-IL" noProof="0" dirty="0"/>
              <a:t>לחץ כדי לערוך סגנונות טקסט של תבנית בסיס</a:t>
            </a:r>
          </a:p>
          <a:p>
            <a:pPr lvl="1" rtl="1"/>
            <a:r>
              <a:rPr lang="he-IL" noProof="0" dirty="0"/>
              <a:t>רמה שניה</a:t>
            </a:r>
          </a:p>
          <a:p>
            <a:pPr lvl="2" rtl="1"/>
            <a:r>
              <a:rPr lang="he-IL" noProof="0" dirty="0"/>
              <a:t>רמה שלישית</a:t>
            </a:r>
          </a:p>
          <a:p>
            <a:pPr lvl="3" rtl="1"/>
            <a:r>
              <a:rPr lang="he-IL" noProof="0" dirty="0"/>
              <a:t>רמה רביעית</a:t>
            </a:r>
          </a:p>
          <a:p>
            <a:pPr lvl="4" rtl="1"/>
            <a:r>
              <a:rPr lang="he-IL" noProof="0" dirty="0"/>
              <a:t>רמה חמישית</a:t>
            </a:r>
          </a:p>
        </p:txBody>
      </p:sp>
      <p:sp>
        <p:nvSpPr>
          <p:cNvPr id="6" name="מציין מיקום של כותרת תחתונה 5"/>
          <p:cNvSpPr>
            <a:spLocks noGrp="1"/>
          </p:cNvSpPr>
          <p:nvPr>
            <p:ph type="ftr" sz="quarter" idx="4"/>
          </p:nvPr>
        </p:nvSpPr>
        <p:spPr>
          <a:xfrm flipH="1">
            <a:off x="3886200" y="8685213"/>
            <a:ext cx="2971800" cy="458787"/>
          </a:xfrm>
          <a:prstGeom prst="rect">
            <a:avLst/>
          </a:prstGeom>
        </p:spPr>
        <p:txBody>
          <a:bodyPr vert="horz" lIns="91440" tIns="45720" rIns="91440" bIns="45720" rtlCol="1" anchor="b"/>
          <a:lstStyle>
            <a:lvl1pPr algn="r" rtl="1">
              <a:defRPr sz="1200">
                <a:latin typeface="Tahoma" panose="020B0604030504040204" pitchFamily="34" charset="0"/>
                <a:ea typeface="Tahoma" panose="020B0604030504040204" pitchFamily="34" charset="0"/>
                <a:cs typeface="Tahoma" panose="020B0604030504040204" pitchFamily="34" charset="0"/>
              </a:defRPr>
            </a:lvl1pPr>
          </a:lstStyle>
          <a:p>
            <a:endParaRPr lang="he-IL" noProof="0"/>
          </a:p>
        </p:txBody>
      </p:sp>
      <p:sp>
        <p:nvSpPr>
          <p:cNvPr id="7" name="מציין מיקום של מספר שקופית 6"/>
          <p:cNvSpPr>
            <a:spLocks noGrp="1"/>
          </p:cNvSpPr>
          <p:nvPr>
            <p:ph type="sldNum" sz="quarter" idx="5"/>
          </p:nvPr>
        </p:nvSpPr>
        <p:spPr>
          <a:xfrm flipH="1">
            <a:off x="1587" y="8685213"/>
            <a:ext cx="2971800" cy="458787"/>
          </a:xfrm>
          <a:prstGeom prst="rect">
            <a:avLst/>
          </a:prstGeom>
        </p:spPr>
        <p:txBody>
          <a:bodyPr vert="horz" lIns="91440" tIns="45720" rIns="91440" bIns="45720" rtlCol="1" anchor="b"/>
          <a:lstStyle>
            <a:lvl1pPr algn="l" rtl="1">
              <a:defRPr sz="1200">
                <a:latin typeface="Tahoma" panose="020B0604030504040204" pitchFamily="34" charset="0"/>
                <a:ea typeface="Tahoma" panose="020B0604030504040204" pitchFamily="34" charset="0"/>
                <a:cs typeface="Tahoma" panose="020B0604030504040204" pitchFamily="34" charset="0"/>
              </a:defRPr>
            </a:lvl1pPr>
          </a:lstStyle>
          <a:p>
            <a:fld id="{0A3C37BE-C303-496D-B5CD-85F2937540FC}" type="slidenum">
              <a:rPr lang="he-IL" smtClean="0"/>
              <a:pPr/>
              <a:t>‹#›</a:t>
            </a:fld>
            <a:endParaRPr lang="he-IL"/>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hf hdr="0" ftr="0" dt="0"/>
  <p:notesStyle>
    <a:lvl1pPr marL="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r" defTabSz="914400" rtl="1" eaLnBrk="1" latinLnBrk="0" hangingPunct="1">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chool.kotar.cet.ac.il/KotarApp/Viewer.aspx?nBookID=94775007#1.0.6.default"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rtlCol="1"/>
          <a:lstStyle/>
          <a:p>
            <a:r>
              <a:rPr lang="he-IL" dirty="0">
                <a:latin typeface="David" panose="020E0502060401010101" pitchFamily="34" charset="-79"/>
                <a:cs typeface="David" panose="020E0502060401010101" pitchFamily="34" charset="-79"/>
                <a:hlinkClick r:id="rId3"/>
              </a:rPr>
              <a:t>https://school.kotar.cet.ac.il/KotarApp/Viewer.aspx?nBookID=94775007#1.0.6.default</a:t>
            </a:r>
            <a:endParaRPr lang="he-IL" dirty="0">
              <a:latin typeface="David" panose="020E0502060401010101" pitchFamily="34" charset="-79"/>
              <a:cs typeface="David" panose="020E0502060401010101" pitchFamily="34" charset="-79"/>
            </a:endParaRPr>
          </a:p>
          <a:p>
            <a:r>
              <a:rPr lang="he-IL" dirty="0">
                <a:latin typeface="David" panose="020E0502060401010101" pitchFamily="34" charset="-79"/>
                <a:cs typeface="David" panose="020E0502060401010101" pitchFamily="34" charset="-79"/>
              </a:rPr>
              <a:t>ספר הלימוד: מסע אל העבר: העולם המודרני במשבר 1870-1939</a:t>
            </a:r>
          </a:p>
        </p:txBody>
      </p:sp>
      <p:sp>
        <p:nvSpPr>
          <p:cNvPr id="4" name="מציין מיקום של מספר שקופית 3"/>
          <p:cNvSpPr>
            <a:spLocks noGrp="1"/>
          </p:cNvSpPr>
          <p:nvPr>
            <p:ph type="sldNum" sz="quarter" idx="10"/>
          </p:nvPr>
        </p:nvSpPr>
        <p:spPr/>
        <p:txBody>
          <a:bodyPr rtlCol="1"/>
          <a:lstStyle/>
          <a:p>
            <a:pPr algn="l" rtl="1"/>
            <a:fld id="{0A3C37BE-C303-496D-B5CD-85F2937540FC}" type="slidenum">
              <a:rPr lang="he-IL" smtClean="0">
                <a:latin typeface="Tahoma" panose="020B0604030504040204" pitchFamily="34" charset="0"/>
                <a:ea typeface="Tahoma" panose="020B0604030504040204" pitchFamily="34" charset="0"/>
                <a:cs typeface="Tahoma" panose="020B0604030504040204" pitchFamily="34" charset="0"/>
              </a:rPr>
              <a:pPr algn="l" rtl="1"/>
              <a:t>1</a:t>
            </a:fld>
            <a:endParaRPr lang="he-I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06150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rtlCol="1"/>
          <a:lstStyle/>
          <a:p>
            <a:pPr rtl="1"/>
            <a:endParaRPr lang="he-IL">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מספר שקופית 3"/>
          <p:cNvSpPr>
            <a:spLocks noGrp="1"/>
          </p:cNvSpPr>
          <p:nvPr>
            <p:ph type="sldNum" sz="quarter" idx="5"/>
          </p:nvPr>
        </p:nvSpPr>
        <p:spPr/>
        <p:txBody>
          <a:bodyPr rtlCol="1"/>
          <a:lstStyle/>
          <a:p>
            <a:pPr algn="l" rtl="1"/>
            <a:fld id="{0A3C37BE-C303-496D-B5CD-85F2937540FC}" type="slidenum">
              <a:rPr lang="he-IL" smtClean="0">
                <a:latin typeface="Tahoma" panose="020B0604030504040204" pitchFamily="34" charset="0"/>
                <a:ea typeface="Tahoma" panose="020B0604030504040204" pitchFamily="34" charset="0"/>
                <a:cs typeface="Tahoma" panose="020B0604030504040204" pitchFamily="34" charset="0"/>
              </a:rPr>
              <a:pPr algn="l" rtl="1"/>
              <a:t>2</a:t>
            </a:fld>
            <a:endParaRPr lang="he-I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0184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rtlCol="1"/>
          <a:lstStyle/>
          <a:p>
            <a:pPr rtl="1"/>
            <a:endParaRPr lang="he-IL">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מספר שקופית 3"/>
          <p:cNvSpPr>
            <a:spLocks noGrp="1"/>
          </p:cNvSpPr>
          <p:nvPr>
            <p:ph type="sldNum" sz="quarter" idx="5"/>
          </p:nvPr>
        </p:nvSpPr>
        <p:spPr/>
        <p:txBody>
          <a:bodyPr rtlCol="1"/>
          <a:lstStyle/>
          <a:p>
            <a:pPr algn="l" rtl="1"/>
            <a:fld id="{0A3C37BE-C303-496D-B5CD-85F2937540FC}" type="slidenum">
              <a:rPr lang="he-IL" smtClean="0">
                <a:latin typeface="Tahoma" panose="020B0604030504040204" pitchFamily="34" charset="0"/>
                <a:ea typeface="Tahoma" panose="020B0604030504040204" pitchFamily="34" charset="0"/>
                <a:cs typeface="Tahoma" panose="020B0604030504040204" pitchFamily="34" charset="0"/>
              </a:rPr>
              <a:pPr algn="l" rtl="1"/>
              <a:t>3</a:t>
            </a:fld>
            <a:endParaRPr lang="he-I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28960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rtlCol="1"/>
          <a:lstStyle/>
          <a:p>
            <a:pPr rtl="1"/>
            <a:endParaRPr lang="he-IL">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מספר שקופית 3"/>
          <p:cNvSpPr>
            <a:spLocks noGrp="1"/>
          </p:cNvSpPr>
          <p:nvPr>
            <p:ph type="sldNum" sz="quarter" idx="5"/>
          </p:nvPr>
        </p:nvSpPr>
        <p:spPr/>
        <p:txBody>
          <a:bodyPr rtlCol="1"/>
          <a:lstStyle/>
          <a:p>
            <a:pPr algn="l" rtl="1"/>
            <a:fld id="{0A3C37BE-C303-496D-B5CD-85F2937540FC}" type="slidenum">
              <a:rPr lang="he-IL" smtClean="0">
                <a:latin typeface="Tahoma" panose="020B0604030504040204" pitchFamily="34" charset="0"/>
                <a:ea typeface="Tahoma" panose="020B0604030504040204" pitchFamily="34" charset="0"/>
                <a:cs typeface="Tahoma" panose="020B0604030504040204" pitchFamily="34" charset="0"/>
              </a:rPr>
              <a:pPr algn="l" rtl="1"/>
              <a:t>4</a:t>
            </a:fld>
            <a:endParaRPr lang="he-I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42763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rtlCol="1"/>
          <a:lstStyle/>
          <a:p>
            <a:pPr rtl="1"/>
            <a:endParaRPr lang="he-IL">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מספר שקופית 3"/>
          <p:cNvSpPr>
            <a:spLocks noGrp="1"/>
          </p:cNvSpPr>
          <p:nvPr>
            <p:ph type="sldNum" sz="quarter" idx="5"/>
          </p:nvPr>
        </p:nvSpPr>
        <p:spPr/>
        <p:txBody>
          <a:bodyPr rtlCol="1"/>
          <a:lstStyle/>
          <a:p>
            <a:pPr algn="l" rtl="1"/>
            <a:fld id="{0A3C37BE-C303-496D-B5CD-85F2937540FC}" type="slidenum">
              <a:rPr lang="he-IL" smtClean="0">
                <a:latin typeface="Tahoma" panose="020B0604030504040204" pitchFamily="34" charset="0"/>
                <a:ea typeface="Tahoma" panose="020B0604030504040204" pitchFamily="34" charset="0"/>
                <a:cs typeface="Tahoma" panose="020B0604030504040204" pitchFamily="34" charset="0"/>
              </a:rPr>
              <a:pPr algn="l" rtl="1"/>
              <a:t>5</a:t>
            </a:fld>
            <a:endParaRPr lang="he-I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55063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rtlCol="1"/>
          <a:lstStyle/>
          <a:p>
            <a:pPr rtl="1"/>
            <a:endParaRPr lang="he-IL">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מספר שקופית 3"/>
          <p:cNvSpPr>
            <a:spLocks noGrp="1"/>
          </p:cNvSpPr>
          <p:nvPr>
            <p:ph type="sldNum" sz="quarter" idx="5"/>
          </p:nvPr>
        </p:nvSpPr>
        <p:spPr/>
        <p:txBody>
          <a:bodyPr rtlCol="1"/>
          <a:lstStyle/>
          <a:p>
            <a:pPr algn="l" rtl="1"/>
            <a:fld id="{0A3C37BE-C303-496D-B5CD-85F2937540FC}" type="slidenum">
              <a:rPr lang="he-IL" smtClean="0">
                <a:latin typeface="Tahoma" panose="020B0604030504040204" pitchFamily="34" charset="0"/>
                <a:ea typeface="Tahoma" panose="020B0604030504040204" pitchFamily="34" charset="0"/>
                <a:cs typeface="Tahoma" panose="020B0604030504040204" pitchFamily="34" charset="0"/>
              </a:rPr>
              <a:pPr algn="l" rtl="1"/>
              <a:t>6</a:t>
            </a:fld>
            <a:endParaRPr lang="he-I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57997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rtlCol="1"/>
          <a:lstStyle/>
          <a:p>
            <a:pPr rtl="1"/>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מספר שקופית 3"/>
          <p:cNvSpPr>
            <a:spLocks noGrp="1"/>
          </p:cNvSpPr>
          <p:nvPr>
            <p:ph type="sldNum" sz="quarter" idx="5"/>
          </p:nvPr>
        </p:nvSpPr>
        <p:spPr/>
        <p:txBody>
          <a:bodyPr rtlCol="1"/>
          <a:lstStyle/>
          <a:p>
            <a:pPr algn="l" rtl="1"/>
            <a:fld id="{0A3C37BE-C303-496D-B5CD-85F2937540FC}" type="slidenum">
              <a:rPr lang="he-IL" smtClean="0">
                <a:latin typeface="Tahoma" panose="020B0604030504040204" pitchFamily="34" charset="0"/>
                <a:ea typeface="Tahoma" panose="020B0604030504040204" pitchFamily="34" charset="0"/>
                <a:cs typeface="Tahoma" panose="020B0604030504040204" pitchFamily="34" charset="0"/>
              </a:rPr>
              <a:pPr algn="l" rtl="1"/>
              <a:t>7</a:t>
            </a:fld>
            <a:endParaRPr lang="he-I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32669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rtlCol="1"/>
          <a:lstStyle/>
          <a:p>
            <a:pPr rtl="1"/>
            <a:r>
              <a:rPr lang="he-IL" b="1" i="1">
                <a:latin typeface="Tahoma" panose="020B0604030504040204" pitchFamily="34" charset="0"/>
                <a:ea typeface="Tahoma" panose="020B0604030504040204" pitchFamily="34" charset="0"/>
                <a:cs typeface="Tahoma" panose="020B0604030504040204" pitchFamily="34" charset="0"/>
              </a:rPr>
              <a:t>הערה:</a:t>
            </a:r>
          </a:p>
          <a:p>
            <a:pPr rtl="1"/>
            <a:r>
              <a:rPr lang="he-IL" i="1">
                <a:latin typeface="Tahoma" panose="020B0604030504040204" pitchFamily="34" charset="0"/>
                <a:ea typeface="Tahoma" panose="020B0604030504040204" pitchFamily="34" charset="0"/>
                <a:cs typeface="Tahoma" panose="020B0604030504040204" pitchFamily="34" charset="0"/>
              </a:rPr>
              <a:t>כדי לשנות את התמונה בשקופית זו, בחר את התמונה ומחק אותה. לאחר מכן, לחץ על סמל 'תמונות' במציין המיקום כדי להוסיף תמונה משלך.</a:t>
            </a:r>
          </a:p>
        </p:txBody>
      </p:sp>
      <p:sp>
        <p:nvSpPr>
          <p:cNvPr id="4" name="מציין מיקום של מספר שקופית 3"/>
          <p:cNvSpPr>
            <a:spLocks noGrp="1"/>
          </p:cNvSpPr>
          <p:nvPr>
            <p:ph type="sldNum" sz="quarter" idx="10"/>
          </p:nvPr>
        </p:nvSpPr>
        <p:spPr/>
        <p:txBody>
          <a:bodyPr rtlCol="1"/>
          <a:lstStyle/>
          <a:p>
            <a:pPr algn="l" rtl="1"/>
            <a:fld id="{0A3C37BE-C303-496D-B5CD-85F2937540FC}" type="slidenum">
              <a:rPr lang="he-IL" smtClean="0">
                <a:latin typeface="Tahoma" panose="020B0604030504040204" pitchFamily="34" charset="0"/>
                <a:ea typeface="Tahoma" panose="020B0604030504040204" pitchFamily="34" charset="0"/>
                <a:cs typeface="Tahoma" panose="020B0604030504040204" pitchFamily="34" charset="0"/>
              </a:rPr>
              <a:pPr algn="l" rtl="1"/>
              <a:t>37</a:t>
            </a:fld>
            <a:endParaRPr lang="he-I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0615026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sp>
        <p:nvSpPr>
          <p:cNvPr id="8" name="מלבן 7"/>
          <p:cNvSpPr/>
          <p:nvPr/>
        </p:nvSpPr>
        <p:spPr>
          <a:xfrm flipH="1">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noProof="0">
              <a:latin typeface="Tahoma" panose="020B0604030504040204" pitchFamily="34" charset="0"/>
              <a:ea typeface="Tahoma" panose="020B0604030504040204" pitchFamily="34" charset="0"/>
              <a:cs typeface="Tahoma" panose="020B0604030504040204" pitchFamily="34" charset="0"/>
            </a:endParaRPr>
          </a:p>
        </p:txBody>
      </p:sp>
      <p:pic>
        <p:nvPicPr>
          <p:cNvPr id="11" name="תמונה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flipH="1">
            <a:off x="9120031" y="0"/>
            <a:ext cx="1747524" cy="2292094"/>
          </a:xfrm>
          <a:prstGeom prst="rect">
            <a:avLst/>
          </a:prstGeom>
        </p:spPr>
      </p:pic>
      <p:sp>
        <p:nvSpPr>
          <p:cNvPr id="2" name="כותרת 1"/>
          <p:cNvSpPr>
            <a:spLocks noGrp="1"/>
          </p:cNvSpPr>
          <p:nvPr>
            <p:ph type="ctrTitle"/>
          </p:nvPr>
        </p:nvSpPr>
        <p:spPr>
          <a:xfrm flipH="1">
            <a:off x="990600" y="2292094"/>
            <a:ext cx="10096500" cy="2219691"/>
          </a:xfrm>
        </p:spPr>
        <p:txBody>
          <a:bodyPr rtlCol="1" anchor="ctr">
            <a:normAutofit/>
          </a:bodyPr>
          <a:lstStyle>
            <a:lvl1pPr algn="r" rtl="1">
              <a:defRPr sz="4400" cap="all" baseline="0">
                <a:latin typeface="Tahoma" panose="020B0604030504040204" pitchFamily="34" charset="0"/>
                <a:ea typeface="Tahoma" panose="020B0604030504040204" pitchFamily="34" charset="0"/>
                <a:cs typeface="Tahoma" panose="020B0604030504040204" pitchFamily="34" charset="0"/>
              </a:defRPr>
            </a:lvl1pPr>
          </a:lstStyle>
          <a:p>
            <a:pPr rtl="1"/>
            <a:r>
              <a:rPr lang="he-IL" noProof="0"/>
              <a:t>לחץ כדי לערוך סגנון כותרת של תבנית בסיס</a:t>
            </a:r>
          </a:p>
        </p:txBody>
      </p:sp>
      <p:sp>
        <p:nvSpPr>
          <p:cNvPr id="3" name="כותרת משנה 2"/>
          <p:cNvSpPr>
            <a:spLocks noGrp="1"/>
          </p:cNvSpPr>
          <p:nvPr>
            <p:ph type="subTitle" idx="1"/>
          </p:nvPr>
        </p:nvSpPr>
        <p:spPr>
          <a:xfrm flipH="1">
            <a:off x="990601" y="4511784"/>
            <a:ext cx="10096501" cy="955565"/>
          </a:xfrm>
        </p:spPr>
        <p:txBody>
          <a:bodyPr rtlCol="1">
            <a:normAutofit/>
          </a:bodyPr>
          <a:lstStyle>
            <a:lvl1pPr marL="0" indent="0" algn="r" rtl="1">
              <a:spcBef>
                <a:spcPts val="0"/>
              </a:spcBef>
              <a:buNone/>
              <a:defRPr sz="1800">
                <a:latin typeface="Tahoma" panose="020B0604030504040204" pitchFamily="34" charset="0"/>
                <a:ea typeface="Tahoma" panose="020B0604030504040204" pitchFamily="34" charset="0"/>
                <a:cs typeface="Tahoma" panose="020B0604030504040204" pitchFamily="34" charset="0"/>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he-IL" noProof="0"/>
              <a:t>לחץ כדי לערוך סגנון כותרת משנה של תבנית בסיס</a:t>
            </a:r>
          </a:p>
        </p:txBody>
      </p:sp>
      <p:sp>
        <p:nvSpPr>
          <p:cNvPr id="7" name="מלבן 6"/>
          <p:cNvSpPr/>
          <p:nvPr/>
        </p:nvSpPr>
        <p:spPr>
          <a:xfrm flipH="1">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noProof="0">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תאריך 3"/>
          <p:cNvSpPr>
            <a:spLocks noGrp="1"/>
          </p:cNvSpPr>
          <p:nvPr>
            <p:ph type="dt" sz="half" idx="10"/>
          </p:nvPr>
        </p:nvSpPr>
        <p:spPr>
          <a:xfrm flipH="1">
            <a:off x="9257542" y="6356351"/>
            <a:ext cx="1829559" cy="365125"/>
          </a:xfrm>
        </p:spPr>
        <p:txBody>
          <a:bodyPr rtlCol="1"/>
          <a:lstStyle>
            <a:lvl1pPr algn="r" rtl="1">
              <a:defRPr baseline="0">
                <a:solidFill>
                  <a:schemeClr val="tx1">
                    <a:lumMod val="20000"/>
                    <a:lumOff val="80000"/>
                  </a:schemeClr>
                </a:solidFill>
                <a:latin typeface="Tahoma" panose="020B0604030504040204" pitchFamily="34" charset="0"/>
                <a:ea typeface="Tahoma" panose="020B0604030504040204" pitchFamily="34" charset="0"/>
                <a:cs typeface="Tahoma" panose="020B0604030504040204" pitchFamily="34" charset="0"/>
              </a:defRPr>
            </a:lvl1pPr>
          </a:lstStyle>
          <a:p>
            <a:fld id="{BE32B0AE-862F-4BAB-B866-EBB0D58DD3BC}" type="datetime1">
              <a:rPr lang="he-IL" noProof="0" smtClean="0"/>
              <a:t>י"ד/אב/תשפ"ג</a:t>
            </a:fld>
            <a:endParaRPr lang="he-IL" noProof="0"/>
          </a:p>
        </p:txBody>
      </p:sp>
      <p:sp>
        <p:nvSpPr>
          <p:cNvPr id="5" name="מציין מיקום של כותרת תחתונה 4"/>
          <p:cNvSpPr>
            <a:spLocks noGrp="1"/>
          </p:cNvSpPr>
          <p:nvPr>
            <p:ph type="ftr" sz="quarter" idx="11"/>
          </p:nvPr>
        </p:nvSpPr>
        <p:spPr>
          <a:xfrm flipH="1">
            <a:off x="2934459" y="6356350"/>
            <a:ext cx="6323082" cy="365126"/>
          </a:xfrm>
        </p:spPr>
        <p:txBody>
          <a:bodyPr rtlCol="1"/>
          <a:lstStyle>
            <a:lvl1pPr algn="ctr" rtl="1">
              <a:defRPr baseline="0">
                <a:solidFill>
                  <a:schemeClr val="tx1">
                    <a:lumMod val="20000"/>
                    <a:lumOff val="80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he-IL" dirty="0"/>
          </a:p>
        </p:txBody>
      </p:sp>
      <p:sp>
        <p:nvSpPr>
          <p:cNvPr id="6" name="מציין מיקום של מספר שקופית 5"/>
          <p:cNvSpPr>
            <a:spLocks noGrp="1"/>
          </p:cNvSpPr>
          <p:nvPr>
            <p:ph type="sldNum" sz="quarter" idx="12"/>
          </p:nvPr>
        </p:nvSpPr>
        <p:spPr>
          <a:xfrm flipH="1">
            <a:off x="1106418" y="6356351"/>
            <a:ext cx="1828800" cy="365125"/>
          </a:xfrm>
          <a:prstGeom prst="rect">
            <a:avLst/>
          </a:prstGeom>
        </p:spPr>
        <p:txBody>
          <a:bodyPr rtlCol="1"/>
          <a:lstStyle>
            <a:lvl1pPr algn="r" rtl="1">
              <a:defRPr baseline="0">
                <a:solidFill>
                  <a:schemeClr val="tx1">
                    <a:lumMod val="20000"/>
                    <a:lumOff val="80000"/>
                  </a:schemeClr>
                </a:solidFill>
                <a:latin typeface="Tahoma" panose="020B0604030504040204" pitchFamily="34" charset="0"/>
                <a:ea typeface="Tahoma" panose="020B0604030504040204" pitchFamily="34" charset="0"/>
                <a:cs typeface="Tahoma" panose="020B0604030504040204" pitchFamily="34" charset="0"/>
              </a:defRPr>
            </a:lvl1pPr>
          </a:lstStyle>
          <a:p>
            <a:pPr algn="l"/>
            <a:fld id="{0FF54DE5-C571-48E8-A5BC-B369434E2F44}" type="slidenum">
              <a:rPr lang="he-IL" smtClean="0"/>
              <a:pPr algn="l"/>
              <a:t>‹#›</a:t>
            </a:fld>
            <a:endParaRPr lang="he-IL" dirty="0"/>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flipH="1">
            <a:off x="1106418" y="76200"/>
            <a:ext cx="9980682" cy="1096962"/>
          </a:xfrm>
        </p:spPr>
        <p:txBody>
          <a:bodyPr rtlCol="1" anchor="b"/>
          <a:lstStyle>
            <a:lvl1pPr algn="r" rtl="1">
              <a:defRPr sz="3200">
                <a:latin typeface="Tahoma" panose="020B0604030504040204" pitchFamily="34" charset="0"/>
                <a:ea typeface="Tahoma" panose="020B0604030504040204" pitchFamily="34" charset="0"/>
                <a:cs typeface="Tahoma" panose="020B0604030504040204" pitchFamily="34" charset="0"/>
              </a:defRPr>
            </a:lvl1pPr>
          </a:lstStyle>
          <a:p>
            <a:pPr rtl="1"/>
            <a:r>
              <a:rPr lang="he-IL" noProof="0"/>
              <a:t>לחץ כדי לערוך סגנון כותרת של תבנית בסיס</a:t>
            </a:r>
          </a:p>
        </p:txBody>
      </p:sp>
      <p:sp>
        <p:nvSpPr>
          <p:cNvPr id="4" name="מציין מיקום טקסט 3"/>
          <p:cNvSpPr>
            <a:spLocks noGrp="1"/>
          </p:cNvSpPr>
          <p:nvPr>
            <p:ph type="body" sz="half" idx="2"/>
          </p:nvPr>
        </p:nvSpPr>
        <p:spPr>
          <a:xfrm flipH="1">
            <a:off x="7690104" y="1600200"/>
            <a:ext cx="3396996" cy="4572000"/>
          </a:xfrm>
        </p:spPr>
        <p:txBody>
          <a:bodyPr rtlCol="1">
            <a:normAutofit/>
          </a:bodyPr>
          <a:lstStyle>
            <a:lvl1pPr marL="0" indent="0" algn="r" rtl="1">
              <a:spcBef>
                <a:spcPts val="1200"/>
              </a:spcBef>
              <a:buNone/>
              <a:defRPr sz="1800">
                <a:latin typeface="Tahoma" panose="020B0604030504040204" pitchFamily="34" charset="0"/>
                <a:ea typeface="Tahoma" panose="020B0604030504040204" pitchFamily="34" charset="0"/>
                <a:cs typeface="Tahoma" panose="020B0604030504040204" pitchFamily="34" charset="0"/>
              </a:defRPr>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he-IL" noProof="0"/>
              <a:t>לחץ כדי לערוך סגנונות טקסט של תבנית בסיס</a:t>
            </a:r>
          </a:p>
        </p:txBody>
      </p:sp>
      <p:sp>
        <p:nvSpPr>
          <p:cNvPr id="3" name="מציין מיקום של תמונה 2" descr="מציין מיקום ריק להוספת תמונה. לחץ על מציין המיקום ובחר את התמונה שברצונך להוסיף."/>
          <p:cNvSpPr>
            <a:spLocks noGrp="1"/>
          </p:cNvSpPr>
          <p:nvPr>
            <p:ph type="pic" idx="1"/>
          </p:nvPr>
        </p:nvSpPr>
        <p:spPr>
          <a:xfrm flipH="1">
            <a:off x="1106417" y="1600199"/>
            <a:ext cx="6430912" cy="4572001"/>
          </a:xfrm>
        </p:spPr>
        <p:txBody>
          <a:bodyPr tIns="1188720" rtlCol="1">
            <a:normAutofit/>
          </a:bodyPr>
          <a:lstStyle>
            <a:lvl1pPr marL="0" indent="0" algn="ctr" rtl="1">
              <a:buNone/>
              <a:defRPr sz="2000">
                <a:latin typeface="Tahoma" panose="020B0604030504040204" pitchFamily="34" charset="0"/>
                <a:ea typeface="Tahoma" panose="020B0604030504040204" pitchFamily="34" charset="0"/>
                <a:cs typeface="Tahoma" panose="020B0604030504040204" pitchFamily="34" charset="0"/>
              </a:defRPr>
            </a:lvl1pPr>
            <a:lvl2pPr marL="457200" indent="0" algn="r" rtl="1">
              <a:buNone/>
              <a:defRPr sz="2800"/>
            </a:lvl2pPr>
            <a:lvl3pPr marL="914400" indent="0" algn="r" rtl="1">
              <a:buNone/>
              <a:defRPr sz="2400"/>
            </a:lvl3pPr>
            <a:lvl4pPr marL="1371600" indent="0" algn="r" rtl="1">
              <a:buNone/>
              <a:defRPr sz="2000"/>
            </a:lvl4pPr>
            <a:lvl5pPr marL="1828800" indent="0" algn="r" rtl="1">
              <a:buNone/>
              <a:defRPr sz="2000"/>
            </a:lvl5pPr>
            <a:lvl6pPr marL="2286000" indent="0" algn="r" rtl="1">
              <a:buNone/>
              <a:defRPr sz="2000"/>
            </a:lvl6pPr>
            <a:lvl7pPr marL="2743200" indent="0" algn="r" rtl="1">
              <a:buNone/>
              <a:defRPr sz="2000"/>
            </a:lvl7pPr>
            <a:lvl8pPr marL="3200400" indent="0" algn="r" rtl="1">
              <a:buNone/>
              <a:defRPr sz="2000"/>
            </a:lvl8pPr>
            <a:lvl9pPr marL="3657600" indent="0" algn="r" rtl="1">
              <a:buNone/>
              <a:defRPr sz="2000"/>
            </a:lvl9pPr>
          </a:lstStyle>
          <a:p>
            <a:pPr rtl="1"/>
            <a:r>
              <a:rPr lang="he-IL" noProof="0"/>
              <a:t>לחץ על הסמל כדי להוסיף תמונה</a:t>
            </a:r>
          </a:p>
        </p:txBody>
      </p:sp>
      <p:sp>
        <p:nvSpPr>
          <p:cNvPr id="5" name="מציין מיקום של תאריך 4"/>
          <p:cNvSpPr>
            <a:spLocks noGrp="1"/>
          </p:cNvSpPr>
          <p:nvPr>
            <p:ph type="dt" sz="half" idx="10"/>
          </p:nvPr>
        </p:nvSpPr>
        <p:spPr>
          <a:xfrm flipH="1">
            <a:off x="9257542" y="6356351"/>
            <a:ext cx="1829559"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B68F1C1C-1905-4190-98FD-F32CA198EBA7}" type="datetime1">
              <a:rPr lang="he-IL" noProof="0" smtClean="0"/>
              <a:t>י"ד/אב/תשפ"ג</a:t>
            </a:fld>
            <a:endParaRPr lang="he-IL" noProof="0"/>
          </a:p>
        </p:txBody>
      </p:sp>
      <p:sp>
        <p:nvSpPr>
          <p:cNvPr id="6" name="מציין מיקום של כותרת תחתונה 5"/>
          <p:cNvSpPr>
            <a:spLocks noGrp="1"/>
          </p:cNvSpPr>
          <p:nvPr>
            <p:ph type="ftr" sz="quarter" idx="11"/>
          </p:nvPr>
        </p:nvSpPr>
        <p:spPr>
          <a:xfrm flipH="1">
            <a:off x="2934459" y="6356350"/>
            <a:ext cx="6323082" cy="365126"/>
          </a:xfrm>
        </p:spPr>
        <p:txBody>
          <a:bodyPr rtlCol="1"/>
          <a:lstStyle>
            <a:lvl1pPr algn="ctr" rtl="1">
              <a:defRPr>
                <a:latin typeface="Tahoma" panose="020B0604030504040204" pitchFamily="34" charset="0"/>
                <a:ea typeface="Tahoma" panose="020B0604030504040204" pitchFamily="34" charset="0"/>
                <a:cs typeface="Tahoma" panose="020B0604030504040204" pitchFamily="34" charset="0"/>
              </a:defRPr>
            </a:lvl1pPr>
          </a:lstStyle>
          <a:p>
            <a:endParaRPr lang="he-IL" dirty="0"/>
          </a:p>
        </p:txBody>
      </p:sp>
      <p:sp>
        <p:nvSpPr>
          <p:cNvPr id="7" name="מציין מיקום של מספר שקופית 6"/>
          <p:cNvSpPr>
            <a:spLocks noGrp="1"/>
          </p:cNvSpPr>
          <p:nvPr>
            <p:ph type="sldNum" sz="quarter" idx="12"/>
          </p:nvPr>
        </p:nvSpPr>
        <p:spPr>
          <a:xfrm flipH="1">
            <a:off x="1106418" y="6356351"/>
            <a:ext cx="1828800" cy="365125"/>
          </a:xfrm>
          <a:prstGeom prst="rect">
            <a:avLst/>
          </a:prstGeo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pPr algn="l"/>
            <a:fld id="{0FF54DE5-C571-48E8-A5BC-B369434E2F44}" type="slidenum">
              <a:rPr lang="he-IL" smtClean="0"/>
              <a:pPr algn="l"/>
              <a:t>‹#›</a:t>
            </a:fld>
            <a:endParaRPr lang="he-IL" dirty="0"/>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a:xfrm flipH="1">
            <a:off x="1106418" y="76200"/>
            <a:ext cx="9980682" cy="1096962"/>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pPr rtl="1"/>
            <a:r>
              <a:rPr lang="he-IL" noProof="0"/>
              <a:t>לחץ כדי לערוך סגנון כותרת של תבנית בסיס</a:t>
            </a:r>
          </a:p>
        </p:txBody>
      </p:sp>
      <p:sp>
        <p:nvSpPr>
          <p:cNvPr id="3" name="מציין מיקום טקסט אנכי 2"/>
          <p:cNvSpPr>
            <a:spLocks noGrp="1"/>
          </p:cNvSpPr>
          <p:nvPr>
            <p:ph type="body" orient="vert" idx="1"/>
          </p:nvPr>
        </p:nvSpPr>
        <p:spPr>
          <a:xfrm flipH="1">
            <a:off x="1104900" y="1600200"/>
            <a:ext cx="9982200" cy="4572000"/>
          </a:xfrm>
        </p:spPr>
        <p:txBody>
          <a:bodyPr vert="eaVert" rtlCol="1"/>
          <a:lstStyle>
            <a:lvl1pPr algn="r" rtl="1">
              <a:defRPr>
                <a:latin typeface="Tahoma" panose="020B0604030504040204" pitchFamily="34" charset="0"/>
                <a:ea typeface="Tahoma" panose="020B0604030504040204" pitchFamily="34" charset="0"/>
                <a:cs typeface="Tahoma" panose="020B0604030504040204" pitchFamily="34" charset="0"/>
              </a:defRPr>
            </a:lvl1pPr>
            <a:lvl2pPr algn="r" rtl="1">
              <a:defRPr>
                <a:latin typeface="Tahoma" panose="020B0604030504040204" pitchFamily="34" charset="0"/>
                <a:ea typeface="Tahoma" panose="020B0604030504040204" pitchFamily="34" charset="0"/>
                <a:cs typeface="Tahoma" panose="020B0604030504040204" pitchFamily="34" charset="0"/>
              </a:defRPr>
            </a:lvl2pPr>
            <a:lvl3pPr algn="r" rtl="1">
              <a:defRPr>
                <a:latin typeface="Tahoma" panose="020B0604030504040204" pitchFamily="34" charset="0"/>
                <a:ea typeface="Tahoma" panose="020B0604030504040204" pitchFamily="34" charset="0"/>
                <a:cs typeface="Tahoma" panose="020B0604030504040204" pitchFamily="34" charset="0"/>
              </a:defRPr>
            </a:lvl3pPr>
            <a:lvl4pPr algn="r" rtl="1">
              <a:defRPr>
                <a:latin typeface="Tahoma" panose="020B0604030504040204" pitchFamily="34" charset="0"/>
                <a:ea typeface="Tahoma" panose="020B0604030504040204" pitchFamily="34" charset="0"/>
                <a:cs typeface="Tahoma" panose="020B0604030504040204" pitchFamily="34" charset="0"/>
              </a:defRPr>
            </a:lvl4pPr>
            <a:lvl5pPr algn="r" rtl="1">
              <a:defRPr>
                <a:latin typeface="Tahoma" panose="020B0604030504040204" pitchFamily="34" charset="0"/>
                <a:ea typeface="Tahoma" panose="020B0604030504040204" pitchFamily="34" charset="0"/>
                <a:cs typeface="Tahoma" panose="020B0604030504040204" pitchFamily="34" charset="0"/>
              </a:defRPr>
            </a:lvl5pPr>
          </a:lstStyle>
          <a:p>
            <a:pPr lvl="0" rtl="1"/>
            <a:r>
              <a:rPr lang="he-IL" noProof="0"/>
              <a:t>לחץ כדי לערוך סגנונות טקסט של תבנית בסיס</a:t>
            </a:r>
          </a:p>
          <a:p>
            <a:pPr lvl="1" rtl="1"/>
            <a:r>
              <a:rPr lang="he-IL" noProof="0"/>
              <a:t>רמה שנייה</a:t>
            </a:r>
          </a:p>
          <a:p>
            <a:pPr lvl="2" rtl="1"/>
            <a:r>
              <a:rPr lang="he-IL" noProof="0"/>
              <a:t>רמה שלישית</a:t>
            </a:r>
          </a:p>
          <a:p>
            <a:pPr lvl="3" rtl="1"/>
            <a:r>
              <a:rPr lang="he-IL" noProof="0"/>
              <a:t>רמה רביעית</a:t>
            </a:r>
          </a:p>
          <a:p>
            <a:pPr lvl="4" rtl="1"/>
            <a:r>
              <a:rPr lang="he-IL" noProof="0"/>
              <a:t>רמה חמישית</a:t>
            </a:r>
          </a:p>
        </p:txBody>
      </p:sp>
      <p:sp>
        <p:nvSpPr>
          <p:cNvPr id="4" name="מציין מיקום של תאריך 3"/>
          <p:cNvSpPr>
            <a:spLocks noGrp="1"/>
          </p:cNvSpPr>
          <p:nvPr>
            <p:ph type="dt" sz="half" idx="10"/>
          </p:nvPr>
        </p:nvSpPr>
        <p:spPr>
          <a:xfrm flipH="1">
            <a:off x="9257542" y="6356351"/>
            <a:ext cx="1829559"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03ED696F-BE2D-410B-8EB8-FD90CD960C2C}" type="datetime1">
              <a:rPr lang="he-IL" noProof="0" smtClean="0"/>
              <a:t>י"ד/אב/תשפ"ג</a:t>
            </a:fld>
            <a:endParaRPr lang="he-IL" noProof="0"/>
          </a:p>
        </p:txBody>
      </p:sp>
      <p:sp>
        <p:nvSpPr>
          <p:cNvPr id="5" name="מציין מיקום של כותרת תחתונה 4"/>
          <p:cNvSpPr>
            <a:spLocks noGrp="1"/>
          </p:cNvSpPr>
          <p:nvPr>
            <p:ph type="ftr" sz="quarter" idx="11"/>
          </p:nvPr>
        </p:nvSpPr>
        <p:spPr>
          <a:xfrm flipH="1">
            <a:off x="2934459" y="6356350"/>
            <a:ext cx="6323082" cy="365126"/>
          </a:xfrm>
        </p:spPr>
        <p:txBody>
          <a:bodyPr rtlCol="1"/>
          <a:lstStyle>
            <a:lvl1pPr algn="ctr" rtl="1">
              <a:defRPr>
                <a:latin typeface="Tahoma" panose="020B0604030504040204" pitchFamily="34" charset="0"/>
                <a:ea typeface="Tahoma" panose="020B0604030504040204" pitchFamily="34" charset="0"/>
                <a:cs typeface="Tahoma" panose="020B0604030504040204" pitchFamily="34" charset="0"/>
              </a:defRPr>
            </a:lvl1pPr>
          </a:lstStyle>
          <a:p>
            <a:endParaRPr lang="he-IL" dirty="0"/>
          </a:p>
        </p:txBody>
      </p:sp>
      <p:sp>
        <p:nvSpPr>
          <p:cNvPr id="6" name="מציין מיקום של מספר שקופית 5"/>
          <p:cNvSpPr>
            <a:spLocks noGrp="1"/>
          </p:cNvSpPr>
          <p:nvPr>
            <p:ph type="sldNum" sz="quarter" idx="12"/>
          </p:nvPr>
        </p:nvSpPr>
        <p:spPr>
          <a:xfrm flipH="1">
            <a:off x="1106418" y="6356351"/>
            <a:ext cx="1828800" cy="365125"/>
          </a:xfrm>
          <a:prstGeom prst="rect">
            <a:avLst/>
          </a:prstGeo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pPr algn="l"/>
            <a:fld id="{0FF54DE5-C571-48E8-A5BC-B369434E2F44}" type="slidenum">
              <a:rPr lang="he-IL" smtClean="0"/>
              <a:pPr algn="l"/>
              <a:t>‹#›</a:t>
            </a:fld>
            <a:endParaRPr lang="he-IL" dirty="0"/>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flipH="1">
            <a:off x="1104900" y="365125"/>
            <a:ext cx="1714500" cy="5811838"/>
          </a:xfrm>
        </p:spPr>
        <p:txBody>
          <a:bodyPr vert="vert270"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pPr rtl="1"/>
            <a:r>
              <a:rPr lang="he-IL" noProof="0"/>
              <a:t>לחץ כדי לערוך סגנון כותרת של תבנית בסיס</a:t>
            </a:r>
            <a:endParaRPr lang="he-IL" noProof="0" dirty="0"/>
          </a:p>
        </p:txBody>
      </p:sp>
      <p:sp>
        <p:nvSpPr>
          <p:cNvPr id="3" name="מציין מיקום טקסט אנכי 2"/>
          <p:cNvSpPr>
            <a:spLocks noGrp="1"/>
          </p:cNvSpPr>
          <p:nvPr>
            <p:ph type="body" orient="vert" idx="1"/>
          </p:nvPr>
        </p:nvSpPr>
        <p:spPr>
          <a:xfrm flipH="1">
            <a:off x="2988204" y="365125"/>
            <a:ext cx="8098896" cy="5811838"/>
          </a:xfrm>
        </p:spPr>
        <p:txBody>
          <a:bodyPr vert="vert270" rtlCol="1"/>
          <a:lstStyle>
            <a:lvl1pPr algn="r" rtl="1">
              <a:defRPr>
                <a:latin typeface="Tahoma" panose="020B0604030504040204" pitchFamily="34" charset="0"/>
                <a:ea typeface="Tahoma" panose="020B0604030504040204" pitchFamily="34" charset="0"/>
                <a:cs typeface="Tahoma" panose="020B0604030504040204" pitchFamily="34" charset="0"/>
              </a:defRPr>
            </a:lvl1pPr>
            <a:lvl2pPr algn="r" rtl="1">
              <a:defRPr>
                <a:latin typeface="Tahoma" panose="020B0604030504040204" pitchFamily="34" charset="0"/>
                <a:ea typeface="Tahoma" panose="020B0604030504040204" pitchFamily="34" charset="0"/>
                <a:cs typeface="Tahoma" panose="020B0604030504040204" pitchFamily="34" charset="0"/>
              </a:defRPr>
            </a:lvl2pPr>
            <a:lvl3pPr algn="r" rtl="1">
              <a:defRPr>
                <a:latin typeface="Tahoma" panose="020B0604030504040204" pitchFamily="34" charset="0"/>
                <a:ea typeface="Tahoma" panose="020B0604030504040204" pitchFamily="34" charset="0"/>
                <a:cs typeface="Tahoma" panose="020B0604030504040204" pitchFamily="34" charset="0"/>
              </a:defRPr>
            </a:lvl3pPr>
            <a:lvl4pPr algn="r" rtl="1">
              <a:defRPr>
                <a:latin typeface="Tahoma" panose="020B0604030504040204" pitchFamily="34" charset="0"/>
                <a:ea typeface="Tahoma" panose="020B0604030504040204" pitchFamily="34" charset="0"/>
                <a:cs typeface="Tahoma" panose="020B0604030504040204" pitchFamily="34" charset="0"/>
              </a:defRPr>
            </a:lvl4pPr>
            <a:lvl5pPr algn="r" rtl="1">
              <a:defRPr>
                <a:latin typeface="Tahoma" panose="020B0604030504040204" pitchFamily="34" charset="0"/>
                <a:ea typeface="Tahoma" panose="020B0604030504040204" pitchFamily="34" charset="0"/>
                <a:cs typeface="Tahoma" panose="020B0604030504040204" pitchFamily="34" charset="0"/>
              </a:defRPr>
            </a:lvl5pPr>
          </a:lstStyle>
          <a:p>
            <a:pPr lvl="0" rtl="1"/>
            <a:r>
              <a:rPr lang="he-IL" noProof="0"/>
              <a:t>לחץ כדי לערוך סגנונות טקסט של תבנית בסיס</a:t>
            </a:r>
          </a:p>
          <a:p>
            <a:pPr lvl="1" rtl="1"/>
            <a:r>
              <a:rPr lang="he-IL" noProof="0"/>
              <a:t>רמה שנייה</a:t>
            </a:r>
          </a:p>
          <a:p>
            <a:pPr lvl="2" rtl="1"/>
            <a:r>
              <a:rPr lang="he-IL" noProof="0"/>
              <a:t>רמה שלישית</a:t>
            </a:r>
          </a:p>
          <a:p>
            <a:pPr lvl="3" rtl="1"/>
            <a:r>
              <a:rPr lang="he-IL" noProof="0"/>
              <a:t>רמה רביעית</a:t>
            </a:r>
          </a:p>
          <a:p>
            <a:pPr lvl="4" rtl="1"/>
            <a:r>
              <a:rPr lang="he-IL" noProof="0"/>
              <a:t>רמה חמישית</a:t>
            </a:r>
            <a:endParaRPr lang="he-IL" noProof="0" dirty="0"/>
          </a:p>
        </p:txBody>
      </p:sp>
      <p:sp>
        <p:nvSpPr>
          <p:cNvPr id="4" name="מציין מיקום של תאריך 3"/>
          <p:cNvSpPr>
            <a:spLocks noGrp="1"/>
          </p:cNvSpPr>
          <p:nvPr>
            <p:ph type="dt" sz="half" idx="10"/>
          </p:nvPr>
        </p:nvSpPr>
        <p:spPr>
          <a:xfrm flipH="1">
            <a:off x="9257542" y="6356351"/>
            <a:ext cx="1829559"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1E4FDC59-1C6B-41C7-9D13-510D9D16B7BA}" type="datetime1">
              <a:rPr lang="he-IL" noProof="0" smtClean="0"/>
              <a:t>י"ד/אב/תשפ"ג</a:t>
            </a:fld>
            <a:endParaRPr lang="he-IL" noProof="0"/>
          </a:p>
        </p:txBody>
      </p:sp>
      <p:sp>
        <p:nvSpPr>
          <p:cNvPr id="5" name="מציין מיקום של כותרת תחתונה 4"/>
          <p:cNvSpPr>
            <a:spLocks noGrp="1"/>
          </p:cNvSpPr>
          <p:nvPr>
            <p:ph type="ftr" sz="quarter" idx="11"/>
          </p:nvPr>
        </p:nvSpPr>
        <p:spPr>
          <a:xfrm flipH="1">
            <a:off x="2934459" y="6356350"/>
            <a:ext cx="6323082" cy="365126"/>
          </a:xfrm>
        </p:spPr>
        <p:txBody>
          <a:bodyPr rtlCol="1"/>
          <a:lstStyle>
            <a:lvl1pPr algn="ctr" rtl="1">
              <a:defRPr>
                <a:latin typeface="Tahoma" panose="020B0604030504040204" pitchFamily="34" charset="0"/>
                <a:ea typeface="Tahoma" panose="020B0604030504040204" pitchFamily="34" charset="0"/>
                <a:cs typeface="Tahoma" panose="020B0604030504040204" pitchFamily="34" charset="0"/>
              </a:defRPr>
            </a:lvl1pPr>
          </a:lstStyle>
          <a:p>
            <a:endParaRPr lang="he-IL" dirty="0"/>
          </a:p>
        </p:txBody>
      </p:sp>
      <p:sp>
        <p:nvSpPr>
          <p:cNvPr id="6" name="מציין מיקום של מספר שקופית 5"/>
          <p:cNvSpPr>
            <a:spLocks noGrp="1"/>
          </p:cNvSpPr>
          <p:nvPr>
            <p:ph type="sldNum" sz="quarter" idx="12"/>
          </p:nvPr>
        </p:nvSpPr>
        <p:spPr>
          <a:xfrm flipH="1">
            <a:off x="1106418" y="6356351"/>
            <a:ext cx="1828800" cy="365125"/>
          </a:xfrm>
          <a:prstGeom prst="rect">
            <a:avLst/>
          </a:prstGeo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pPr algn="l"/>
            <a:fld id="{0FF54DE5-C571-48E8-A5BC-B369434E2F44}" type="slidenum">
              <a:rPr lang="he-IL" smtClean="0"/>
              <a:pPr algn="l"/>
              <a:t>‹#›</a:t>
            </a:fld>
            <a:endParaRPr lang="he-IL" dirty="0"/>
          </a:p>
        </p:txBody>
      </p:sp>
      <p:grpSp>
        <p:nvGrpSpPr>
          <p:cNvPr id="7" name="קבוצה 6"/>
          <p:cNvGrpSpPr/>
          <p:nvPr/>
        </p:nvGrpSpPr>
        <p:grpSpPr>
          <a:xfrm rot="16200000" flipH="1">
            <a:off x="45249" y="3228843"/>
            <a:ext cx="5632704" cy="84403"/>
            <a:chOff x="1073150" y="1219201"/>
            <a:chExt cx="10058400" cy="63125"/>
          </a:xfrm>
        </p:grpSpPr>
        <p:cxnSp>
          <p:nvCxnSpPr>
            <p:cNvPr id="8" name="מחבר ישר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מחבר ישר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flipH="1">
            <a:off x="1106418" y="76200"/>
            <a:ext cx="9980682" cy="1096962"/>
          </a:xfrm>
        </p:spPr>
        <p:txBody>
          <a:bodyPr rtlCol="1"/>
          <a:lstStyle>
            <a:lvl1pPr algn="r" rtl="1">
              <a:defRPr/>
            </a:lvl1pPr>
          </a:lstStyle>
          <a:p>
            <a:pPr rtl="1"/>
            <a:r>
              <a:rPr lang="he-IL" noProof="0"/>
              <a:t>לחץ כדי לערוך סגנון כותרת של תבנית בסיס</a:t>
            </a:r>
          </a:p>
        </p:txBody>
      </p:sp>
      <p:sp>
        <p:nvSpPr>
          <p:cNvPr id="3" name="מציין מיקום תוכן 2"/>
          <p:cNvSpPr>
            <a:spLocks noGrp="1"/>
          </p:cNvSpPr>
          <p:nvPr>
            <p:ph idx="1"/>
          </p:nvPr>
        </p:nvSpPr>
        <p:spPr>
          <a:xfrm flipH="1">
            <a:off x="1104900" y="1600200"/>
            <a:ext cx="9982200" cy="4572000"/>
          </a:xfrm>
        </p:spPr>
        <p:txBody>
          <a:bodyPr rtlCol="1"/>
          <a:lstStyle>
            <a:lvl1pPr algn="r" rtl="1">
              <a:defRPr/>
            </a:lvl1pPr>
            <a:lvl2pPr algn="r" rtl="1">
              <a:defRPr/>
            </a:lvl2pPr>
            <a:lvl3pPr algn="r" rtl="1">
              <a:defRPr/>
            </a:lvl3pPr>
            <a:lvl4pPr algn="r" rtl="1">
              <a:defRPr/>
            </a:lvl4pPr>
            <a:lvl5pPr algn="r" rtl="1">
              <a:defRPr/>
            </a:lvl5pPr>
          </a:lstStyle>
          <a:p>
            <a:pPr lvl="0" rtl="1"/>
            <a:r>
              <a:rPr lang="he-IL" noProof="0"/>
              <a:t>לחץ כדי לערוך סגנונות טקסט של תבנית בסיס</a:t>
            </a:r>
          </a:p>
          <a:p>
            <a:pPr lvl="1" rtl="1"/>
            <a:r>
              <a:rPr lang="he-IL" noProof="0"/>
              <a:t>רמה שנייה</a:t>
            </a:r>
          </a:p>
          <a:p>
            <a:pPr lvl="2" rtl="1"/>
            <a:r>
              <a:rPr lang="he-IL" noProof="0"/>
              <a:t>רמה שלישית</a:t>
            </a:r>
          </a:p>
          <a:p>
            <a:pPr lvl="3" rtl="1"/>
            <a:r>
              <a:rPr lang="he-IL" noProof="0"/>
              <a:t>רמה רביעית</a:t>
            </a:r>
          </a:p>
          <a:p>
            <a:pPr lvl="4" rtl="1"/>
            <a:r>
              <a:rPr lang="he-IL" noProof="0"/>
              <a:t>רמה חמישית</a:t>
            </a:r>
          </a:p>
        </p:txBody>
      </p:sp>
      <p:sp>
        <p:nvSpPr>
          <p:cNvPr id="4" name="מציין מיקום של תאריך 3"/>
          <p:cNvSpPr>
            <a:spLocks noGrp="1"/>
          </p:cNvSpPr>
          <p:nvPr>
            <p:ph type="dt" sz="half" idx="10"/>
          </p:nvPr>
        </p:nvSpPr>
        <p:spPr>
          <a:xfrm flipH="1">
            <a:off x="9257542" y="6356351"/>
            <a:ext cx="1829559" cy="365125"/>
          </a:xfrm>
        </p:spPr>
        <p:txBody>
          <a:bodyPr rtlCol="1"/>
          <a:lstStyle>
            <a:lvl1pPr algn="r" rtl="1">
              <a:defRPr/>
            </a:lvl1pPr>
          </a:lstStyle>
          <a:p>
            <a:pPr rtl="1"/>
            <a:fld id="{02428E39-2907-4707-B21A-689B3EE98550}" type="datetime1">
              <a:rPr lang="he-IL" noProof="0" smtClean="0"/>
              <a:t>י"ד/אב/תשפ"ג</a:t>
            </a:fld>
            <a:endParaRPr lang="he-IL" noProof="0"/>
          </a:p>
        </p:txBody>
      </p:sp>
      <p:sp>
        <p:nvSpPr>
          <p:cNvPr id="5" name="מציין מיקום של כותרת תחתונה 4"/>
          <p:cNvSpPr>
            <a:spLocks noGrp="1"/>
          </p:cNvSpPr>
          <p:nvPr>
            <p:ph type="ftr" sz="quarter" idx="11"/>
          </p:nvPr>
        </p:nvSpPr>
        <p:spPr>
          <a:xfrm flipH="1">
            <a:off x="2934459" y="6356350"/>
            <a:ext cx="6323082" cy="365126"/>
          </a:xfrm>
        </p:spPr>
        <p:txBody>
          <a:bodyPr rtlCol="1"/>
          <a:lstStyle>
            <a:lvl1pPr algn="ctr" rtl="1">
              <a:defRPr/>
            </a:lvl1pPr>
          </a:lstStyle>
          <a:p>
            <a:endParaRPr lang="he-IL" dirty="0"/>
          </a:p>
        </p:txBody>
      </p:sp>
      <p:sp>
        <p:nvSpPr>
          <p:cNvPr id="6" name="מציין מיקום של מספר שקופית 5"/>
          <p:cNvSpPr>
            <a:spLocks noGrp="1"/>
          </p:cNvSpPr>
          <p:nvPr>
            <p:ph type="sldNum" sz="quarter" idx="12"/>
          </p:nvPr>
        </p:nvSpPr>
        <p:spPr>
          <a:xfrm flipH="1">
            <a:off x="1106418" y="6356351"/>
            <a:ext cx="1828800" cy="365125"/>
          </a:xfrm>
          <a:prstGeom prst="rect">
            <a:avLst/>
          </a:prstGeom>
        </p:spPr>
        <p:txBody>
          <a:bodyPr rtlCol="1"/>
          <a:lstStyle>
            <a:lvl1pPr algn="r" rtl="1">
              <a:defRPr/>
            </a:lvl1pPr>
          </a:lstStyle>
          <a:p>
            <a:pPr algn="l"/>
            <a:fld id="{0FF54DE5-C571-48E8-A5BC-B369434E2F44}" type="slidenum">
              <a:rPr lang="he-IL" smtClean="0"/>
              <a:pPr algn="l"/>
              <a:t>‹#›</a:t>
            </a:fld>
            <a:endParaRPr lang="he-IL" dirty="0"/>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שקופית כותרת עם תמונה">
    <p:spTree>
      <p:nvGrpSpPr>
        <p:cNvPr id="1" name=""/>
        <p:cNvGrpSpPr/>
        <p:nvPr/>
      </p:nvGrpSpPr>
      <p:grpSpPr>
        <a:xfrm>
          <a:off x="0" y="0"/>
          <a:ext cx="0" cy="0"/>
          <a:chOff x="0" y="0"/>
          <a:chExt cx="0" cy="0"/>
        </a:xfrm>
      </p:grpSpPr>
      <p:sp>
        <p:nvSpPr>
          <p:cNvPr id="2" name="כותרת 1"/>
          <p:cNvSpPr>
            <a:spLocks noGrp="1"/>
          </p:cNvSpPr>
          <p:nvPr>
            <p:ph type="ctrTitle"/>
          </p:nvPr>
        </p:nvSpPr>
        <p:spPr>
          <a:xfrm flipH="1">
            <a:off x="5353050" y="2292094"/>
            <a:ext cx="5734050" cy="2219691"/>
          </a:xfrm>
        </p:spPr>
        <p:txBody>
          <a:bodyPr rtlCol="1" anchor="ctr">
            <a:normAutofit/>
          </a:bodyPr>
          <a:lstStyle>
            <a:lvl1pPr algn="r" rtl="1">
              <a:defRPr sz="4400" cap="all" baseline="0">
                <a:latin typeface="Tahoma" panose="020B0604030504040204" pitchFamily="34" charset="0"/>
                <a:ea typeface="Tahoma" panose="020B0604030504040204" pitchFamily="34" charset="0"/>
                <a:cs typeface="Tahoma" panose="020B0604030504040204" pitchFamily="34" charset="0"/>
              </a:defRPr>
            </a:lvl1pPr>
          </a:lstStyle>
          <a:p>
            <a:pPr rtl="1"/>
            <a:r>
              <a:rPr lang="he-IL" noProof="0"/>
              <a:t>לחץ כדי לערוך סגנון כותרת של תבנית בסיס</a:t>
            </a:r>
          </a:p>
        </p:txBody>
      </p:sp>
      <p:sp>
        <p:nvSpPr>
          <p:cNvPr id="3" name="כותרת משנה 2"/>
          <p:cNvSpPr>
            <a:spLocks noGrp="1"/>
          </p:cNvSpPr>
          <p:nvPr>
            <p:ph type="subTitle" idx="1"/>
          </p:nvPr>
        </p:nvSpPr>
        <p:spPr>
          <a:xfrm flipH="1">
            <a:off x="5353050" y="4511784"/>
            <a:ext cx="5734050" cy="955565"/>
          </a:xfrm>
        </p:spPr>
        <p:txBody>
          <a:bodyPr rtlCol="1">
            <a:normAutofit/>
          </a:bodyPr>
          <a:lstStyle>
            <a:lvl1pPr marL="0" indent="0" algn="r" rtl="1">
              <a:spcBef>
                <a:spcPts val="0"/>
              </a:spcBef>
              <a:buNone/>
              <a:defRPr sz="1800">
                <a:latin typeface="Tahoma" panose="020B0604030504040204" pitchFamily="34" charset="0"/>
                <a:ea typeface="Tahoma" panose="020B0604030504040204" pitchFamily="34" charset="0"/>
                <a:cs typeface="Tahoma" panose="020B0604030504040204" pitchFamily="34" charset="0"/>
              </a:defRPr>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he-IL" noProof="0"/>
              <a:t>לחץ כדי לערוך סגנון כותרת משנה של תבנית בסיס</a:t>
            </a:r>
          </a:p>
        </p:txBody>
      </p:sp>
      <p:sp>
        <p:nvSpPr>
          <p:cNvPr id="11" name="מציין מיקום של תמונה 10" descr="מציין מיקום ריק להוספת תמונה. לחץ על מציין המיקום ובחר את התמונה שברצונך להוסיף."/>
          <p:cNvSpPr>
            <a:spLocks noGrp="1"/>
          </p:cNvSpPr>
          <p:nvPr>
            <p:ph type="pic" sz="quarter" idx="13"/>
          </p:nvPr>
        </p:nvSpPr>
        <p:spPr>
          <a:xfrm flipH="1">
            <a:off x="0" y="1310656"/>
            <a:ext cx="5210937" cy="4208604"/>
          </a:xfrm>
          <a:solidFill>
            <a:schemeClr val="tx1">
              <a:lumMod val="20000"/>
              <a:lumOff val="80000"/>
            </a:schemeClr>
          </a:solidFill>
        </p:spPr>
        <p:txBody>
          <a:bodyPr tIns="1005840" rtlCol="1"/>
          <a:lstStyle>
            <a:lvl1pPr marL="0" indent="0" algn="ctr" rtl="1">
              <a:buNone/>
              <a:defRPr>
                <a:latin typeface="Tahoma" panose="020B0604030504040204" pitchFamily="34" charset="0"/>
                <a:ea typeface="Tahoma" panose="020B0604030504040204" pitchFamily="34" charset="0"/>
                <a:cs typeface="Tahoma" panose="020B0604030504040204" pitchFamily="34" charset="0"/>
              </a:defRPr>
            </a:lvl1pPr>
          </a:lstStyle>
          <a:p>
            <a:pPr rtl="1"/>
            <a:r>
              <a:rPr lang="he-IL" noProof="0"/>
              <a:t>לחץ על הסמל כדי להוסיף תמונה</a:t>
            </a:r>
          </a:p>
        </p:txBody>
      </p:sp>
      <p:sp>
        <p:nvSpPr>
          <p:cNvPr id="8" name="מלבן 7"/>
          <p:cNvSpPr/>
          <p:nvPr/>
        </p:nvSpPr>
        <p:spPr>
          <a:xfrm flipH="1">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noProof="0">
              <a:latin typeface="Tahoma" panose="020B0604030504040204" pitchFamily="34" charset="0"/>
              <a:ea typeface="Tahoma" panose="020B0604030504040204" pitchFamily="34" charset="0"/>
              <a:cs typeface="Tahoma" panose="020B0604030504040204" pitchFamily="34" charset="0"/>
            </a:endParaRPr>
          </a:p>
        </p:txBody>
      </p:sp>
      <p:grpSp>
        <p:nvGrpSpPr>
          <p:cNvPr id="14" name="קבוצה 13"/>
          <p:cNvGrpSpPr/>
          <p:nvPr/>
        </p:nvGrpSpPr>
        <p:grpSpPr>
          <a:xfrm flipH="1">
            <a:off x="0" y="1143000"/>
            <a:ext cx="12192000" cy="63125"/>
            <a:chOff x="507492" y="1501519"/>
            <a:chExt cx="8129016" cy="63125"/>
          </a:xfrm>
        </p:grpSpPr>
        <p:cxnSp>
          <p:nvCxnSpPr>
            <p:cNvPr id="15" name="מחבר ישר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מחבר ישר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תמונה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flipH="1">
            <a:off x="9118596" y="0"/>
            <a:ext cx="1747524" cy="2292094"/>
          </a:xfrm>
          <a:prstGeom prst="rect">
            <a:avLst/>
          </a:prstGeom>
        </p:spPr>
      </p:pic>
      <p:grpSp>
        <p:nvGrpSpPr>
          <p:cNvPr id="13" name="קבוצה 12"/>
          <p:cNvGrpSpPr/>
          <p:nvPr/>
        </p:nvGrpSpPr>
        <p:grpSpPr>
          <a:xfrm rot="10800000" flipH="1">
            <a:off x="0" y="5645510"/>
            <a:ext cx="12192000" cy="63125"/>
            <a:chOff x="507492" y="1501519"/>
            <a:chExt cx="8129016" cy="63125"/>
          </a:xfrm>
        </p:grpSpPr>
        <p:cxnSp>
          <p:nvCxnSpPr>
            <p:cNvPr id="17" name="מחבר ישר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מחבר ישר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מלבן 6"/>
          <p:cNvSpPr/>
          <p:nvPr/>
        </p:nvSpPr>
        <p:spPr>
          <a:xfrm flipH="1">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noProof="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spTree>
      <p:nvGrpSpPr>
        <p:cNvPr id="1" name=""/>
        <p:cNvGrpSpPr/>
        <p:nvPr/>
      </p:nvGrpSpPr>
      <p:grpSpPr>
        <a:xfrm>
          <a:off x="0" y="0"/>
          <a:ext cx="0" cy="0"/>
          <a:chOff x="0" y="0"/>
          <a:chExt cx="0" cy="0"/>
        </a:xfrm>
      </p:grpSpPr>
      <p:grpSp>
        <p:nvGrpSpPr>
          <p:cNvPr id="8" name="קבוצה 7"/>
          <p:cNvGrpSpPr/>
          <p:nvPr/>
        </p:nvGrpSpPr>
        <p:grpSpPr>
          <a:xfrm flipH="1">
            <a:off x="0" y="2514600"/>
            <a:ext cx="12192000" cy="3194035"/>
            <a:chOff x="647402" y="2514600"/>
            <a:chExt cx="10838688" cy="3194035"/>
          </a:xfrm>
        </p:grpSpPr>
        <p:grpSp>
          <p:nvGrpSpPr>
            <p:cNvPr id="9" name="קבוצה 8"/>
            <p:cNvGrpSpPr/>
            <p:nvPr/>
          </p:nvGrpSpPr>
          <p:grpSpPr>
            <a:xfrm>
              <a:off x="647402" y="2514600"/>
              <a:ext cx="10838688" cy="63125"/>
              <a:chOff x="507492" y="1501519"/>
              <a:chExt cx="8129016" cy="63125"/>
            </a:xfrm>
          </p:grpSpPr>
          <p:cxnSp>
            <p:nvCxnSpPr>
              <p:cNvPr id="14" name="מחבר ישר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מחבר ישר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מלבן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he-IL" noProof="0">
                <a:latin typeface="Tahoma" panose="020B0604030504040204" pitchFamily="34" charset="0"/>
                <a:ea typeface="Tahoma" panose="020B0604030504040204" pitchFamily="34" charset="0"/>
                <a:cs typeface="Tahoma" panose="020B0604030504040204" pitchFamily="34" charset="0"/>
              </a:endParaRPr>
            </a:p>
          </p:txBody>
        </p:sp>
        <p:grpSp>
          <p:nvGrpSpPr>
            <p:cNvPr id="11" name="קבוצה 10"/>
            <p:cNvGrpSpPr/>
            <p:nvPr/>
          </p:nvGrpSpPr>
          <p:grpSpPr>
            <a:xfrm rot="10800000">
              <a:off x="647402" y="5645510"/>
              <a:ext cx="10838688" cy="63125"/>
              <a:chOff x="507492" y="1501519"/>
              <a:chExt cx="8129016" cy="63125"/>
            </a:xfrm>
          </p:grpSpPr>
          <p:cxnSp>
            <p:nvCxnSpPr>
              <p:cNvPr id="12" name="מחבר ישר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מחבר ישר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תמונה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9082932" y="0"/>
            <a:ext cx="1783188" cy="2971806"/>
          </a:xfrm>
          <a:prstGeom prst="rect">
            <a:avLst/>
          </a:prstGeom>
        </p:spPr>
      </p:pic>
      <p:sp>
        <p:nvSpPr>
          <p:cNvPr id="2" name="כותרת 1"/>
          <p:cNvSpPr>
            <a:spLocks noGrp="1"/>
          </p:cNvSpPr>
          <p:nvPr>
            <p:ph type="title"/>
          </p:nvPr>
        </p:nvSpPr>
        <p:spPr>
          <a:xfrm flipH="1">
            <a:off x="1016002" y="2971806"/>
            <a:ext cx="10071099" cy="1684150"/>
          </a:xfrm>
        </p:spPr>
        <p:txBody>
          <a:bodyPr rtlCol="1" anchor="ctr">
            <a:normAutofit/>
          </a:bodyPr>
          <a:lstStyle>
            <a:lvl1pPr algn="r" rtl="1">
              <a:defRPr sz="440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rtl="1"/>
            <a:r>
              <a:rPr lang="he-IL" noProof="0"/>
              <a:t>לחץ כדי לערוך סגנון כותרת של תבנית בסיס</a:t>
            </a:r>
          </a:p>
        </p:txBody>
      </p:sp>
      <p:sp>
        <p:nvSpPr>
          <p:cNvPr id="3" name="מציין מיקום טקסט 2"/>
          <p:cNvSpPr>
            <a:spLocks noGrp="1"/>
          </p:cNvSpPr>
          <p:nvPr>
            <p:ph type="body" idx="1"/>
          </p:nvPr>
        </p:nvSpPr>
        <p:spPr>
          <a:xfrm flipH="1">
            <a:off x="1016002" y="4655956"/>
            <a:ext cx="10071099" cy="509750"/>
          </a:xfrm>
        </p:spPr>
        <p:txBody>
          <a:bodyPr rtlCol="1">
            <a:normAutofit/>
          </a:bodyPr>
          <a:lstStyle>
            <a:lvl1pPr marL="0" indent="0" algn="r" rtl="1">
              <a:spcBef>
                <a:spcPts val="0"/>
              </a:spcBef>
              <a:buNone/>
              <a:defRPr sz="16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r" rtl="1">
              <a:buNone/>
              <a:defRPr sz="2000">
                <a:solidFill>
                  <a:schemeClr val="tx1">
                    <a:tint val="75000"/>
                  </a:schemeClr>
                </a:solidFill>
              </a:defRPr>
            </a:lvl2pPr>
            <a:lvl3pPr marL="914400" indent="0" algn="r" rtl="1">
              <a:buNone/>
              <a:defRPr sz="1800">
                <a:solidFill>
                  <a:schemeClr val="tx1">
                    <a:tint val="75000"/>
                  </a:schemeClr>
                </a:solidFill>
              </a:defRPr>
            </a:lvl3pPr>
            <a:lvl4pPr marL="1371600" indent="0" algn="r" rtl="1">
              <a:buNone/>
              <a:defRPr sz="1600">
                <a:solidFill>
                  <a:schemeClr val="tx1">
                    <a:tint val="75000"/>
                  </a:schemeClr>
                </a:solidFill>
              </a:defRPr>
            </a:lvl4pPr>
            <a:lvl5pPr marL="1828800" indent="0" algn="r" rtl="1">
              <a:buNone/>
              <a:defRPr sz="1600">
                <a:solidFill>
                  <a:schemeClr val="tx1">
                    <a:tint val="75000"/>
                  </a:schemeClr>
                </a:solidFill>
              </a:defRPr>
            </a:lvl5pPr>
            <a:lvl6pPr marL="2286000" indent="0" algn="r" rtl="1">
              <a:buNone/>
              <a:defRPr sz="1600">
                <a:solidFill>
                  <a:schemeClr val="tx1">
                    <a:tint val="75000"/>
                  </a:schemeClr>
                </a:solidFill>
              </a:defRPr>
            </a:lvl6pPr>
            <a:lvl7pPr marL="2743200" indent="0" algn="r" rtl="1">
              <a:buNone/>
              <a:defRPr sz="1600">
                <a:solidFill>
                  <a:schemeClr val="tx1">
                    <a:tint val="75000"/>
                  </a:schemeClr>
                </a:solidFill>
              </a:defRPr>
            </a:lvl7pPr>
            <a:lvl8pPr marL="3200400" indent="0" algn="r" rtl="1">
              <a:buNone/>
              <a:defRPr sz="1600">
                <a:solidFill>
                  <a:schemeClr val="tx1">
                    <a:tint val="75000"/>
                  </a:schemeClr>
                </a:solidFill>
              </a:defRPr>
            </a:lvl8pPr>
            <a:lvl9pPr marL="3657600" indent="0" algn="r" rtl="1">
              <a:buNone/>
              <a:defRPr sz="1600">
                <a:solidFill>
                  <a:schemeClr val="tx1">
                    <a:tint val="75000"/>
                  </a:schemeClr>
                </a:solidFill>
              </a:defRPr>
            </a:lvl9pPr>
          </a:lstStyle>
          <a:p>
            <a:pPr lvl="0" rtl="1"/>
            <a:r>
              <a:rPr lang="he-IL" noProof="0"/>
              <a:t>לחץ כדי לערוך סגנונות טקסט של תבנית בסיס</a:t>
            </a:r>
          </a:p>
        </p:txBody>
      </p:sp>
      <p:sp>
        <p:nvSpPr>
          <p:cNvPr id="4" name="מציין מיקום של תאריך 3"/>
          <p:cNvSpPr>
            <a:spLocks noGrp="1"/>
          </p:cNvSpPr>
          <p:nvPr>
            <p:ph type="dt" sz="half" idx="10"/>
          </p:nvPr>
        </p:nvSpPr>
        <p:spPr>
          <a:xfrm flipH="1">
            <a:off x="9257542" y="6356351"/>
            <a:ext cx="1829559"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5FBC1283-AD67-4344-84EC-3B78C48D1E3F}" type="datetime1">
              <a:rPr lang="he-IL" noProof="0" smtClean="0"/>
              <a:t>י"ד/אב/תשפ"ג</a:t>
            </a:fld>
            <a:endParaRPr lang="he-IL" noProof="0"/>
          </a:p>
        </p:txBody>
      </p:sp>
      <p:sp>
        <p:nvSpPr>
          <p:cNvPr id="5" name="מציין מיקום של כותרת תחתונה 4"/>
          <p:cNvSpPr>
            <a:spLocks noGrp="1"/>
          </p:cNvSpPr>
          <p:nvPr>
            <p:ph type="ftr" sz="quarter" idx="11"/>
          </p:nvPr>
        </p:nvSpPr>
        <p:spPr>
          <a:xfrm flipH="1">
            <a:off x="2934459" y="6356350"/>
            <a:ext cx="6323082" cy="365126"/>
          </a:xfrm>
        </p:spPr>
        <p:txBody>
          <a:bodyPr rtlCol="1"/>
          <a:lstStyle>
            <a:lvl1pPr algn="ctr" rtl="1">
              <a:defRPr>
                <a:latin typeface="Tahoma" panose="020B0604030504040204" pitchFamily="34" charset="0"/>
                <a:ea typeface="Tahoma" panose="020B0604030504040204" pitchFamily="34" charset="0"/>
                <a:cs typeface="Tahoma" panose="020B0604030504040204" pitchFamily="34" charset="0"/>
              </a:defRPr>
            </a:lvl1pPr>
          </a:lstStyle>
          <a:p>
            <a:endParaRPr lang="he-IL" dirty="0"/>
          </a:p>
        </p:txBody>
      </p:sp>
      <p:sp>
        <p:nvSpPr>
          <p:cNvPr id="6" name="מציין מיקום של מספר שקופית 5"/>
          <p:cNvSpPr>
            <a:spLocks noGrp="1"/>
          </p:cNvSpPr>
          <p:nvPr>
            <p:ph type="sldNum" sz="quarter" idx="12"/>
          </p:nvPr>
        </p:nvSpPr>
        <p:spPr>
          <a:xfrm flipH="1">
            <a:off x="1106418" y="6356351"/>
            <a:ext cx="1828800" cy="365125"/>
          </a:xfrm>
          <a:prstGeom prst="rect">
            <a:avLst/>
          </a:prstGeom>
        </p:spPr>
        <p:txBody>
          <a:bodyPr rtlCol="1"/>
          <a:lstStyle>
            <a:lvl1pPr algn="l" rtl="1">
              <a:defRPr>
                <a:latin typeface="Tahoma" panose="020B0604030504040204" pitchFamily="34" charset="0"/>
                <a:ea typeface="Tahoma" panose="020B0604030504040204" pitchFamily="34" charset="0"/>
                <a:cs typeface="Tahoma" panose="020B0604030504040204" pitchFamily="34" charset="0"/>
              </a:defRPr>
            </a:lvl1pPr>
          </a:lstStyle>
          <a:p>
            <a:fld id="{0FF54DE5-C571-48E8-A5BC-B369434E2F44}" type="slidenum">
              <a:rPr lang="he-IL" smtClean="0"/>
              <a:pPr/>
              <a:t>‹#›</a:t>
            </a:fld>
            <a:endParaRPr lang="he-IL" dirty="0"/>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a:xfrm flipH="1">
            <a:off x="1106418" y="76200"/>
            <a:ext cx="9980682" cy="1096962"/>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pPr rtl="1"/>
            <a:r>
              <a:rPr lang="he-IL" noProof="0"/>
              <a:t>לחץ כדי לערוך סגנון כותרת של תבנית בסיס</a:t>
            </a:r>
          </a:p>
        </p:txBody>
      </p:sp>
      <p:sp>
        <p:nvSpPr>
          <p:cNvPr id="3" name="מציין מיקום תוכן 2"/>
          <p:cNvSpPr>
            <a:spLocks noGrp="1"/>
          </p:cNvSpPr>
          <p:nvPr>
            <p:ph sz="half" idx="1"/>
          </p:nvPr>
        </p:nvSpPr>
        <p:spPr>
          <a:xfrm flipH="1">
            <a:off x="6172200" y="1600200"/>
            <a:ext cx="4914900" cy="4571999"/>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vl2pPr algn="r" rtl="1">
              <a:defRPr>
                <a:latin typeface="Tahoma" panose="020B0604030504040204" pitchFamily="34" charset="0"/>
                <a:ea typeface="Tahoma" panose="020B0604030504040204" pitchFamily="34" charset="0"/>
                <a:cs typeface="Tahoma" panose="020B0604030504040204" pitchFamily="34" charset="0"/>
              </a:defRPr>
            </a:lvl2pPr>
            <a:lvl3pPr algn="r" rtl="1">
              <a:defRPr>
                <a:latin typeface="Tahoma" panose="020B0604030504040204" pitchFamily="34" charset="0"/>
                <a:ea typeface="Tahoma" panose="020B0604030504040204" pitchFamily="34" charset="0"/>
                <a:cs typeface="Tahoma" panose="020B0604030504040204" pitchFamily="34" charset="0"/>
              </a:defRPr>
            </a:lvl3pPr>
            <a:lvl4pPr algn="r" rtl="1">
              <a:defRPr>
                <a:latin typeface="Tahoma" panose="020B0604030504040204" pitchFamily="34" charset="0"/>
                <a:ea typeface="Tahoma" panose="020B0604030504040204" pitchFamily="34" charset="0"/>
                <a:cs typeface="Tahoma" panose="020B0604030504040204" pitchFamily="34" charset="0"/>
              </a:defRPr>
            </a:lvl4pPr>
            <a:lvl5pPr algn="r" rtl="1">
              <a:defRPr>
                <a:latin typeface="Tahoma" panose="020B0604030504040204" pitchFamily="34" charset="0"/>
                <a:ea typeface="Tahoma" panose="020B0604030504040204" pitchFamily="34" charset="0"/>
                <a:cs typeface="Tahoma" panose="020B0604030504040204" pitchFamily="34" charset="0"/>
              </a:defRPr>
            </a:lvl5pPr>
            <a:lvl6pPr algn="r" rtl="1">
              <a:defRPr/>
            </a:lvl6pPr>
            <a:lvl7pPr algn="r" rtl="1">
              <a:defRPr/>
            </a:lvl7pPr>
            <a:lvl8pPr algn="r" rtl="1">
              <a:defRPr/>
            </a:lvl8pPr>
            <a:lvl9pPr algn="r" rtl="1">
              <a:defRPr/>
            </a:lvl9pPr>
          </a:lstStyle>
          <a:p>
            <a:pPr lvl="0" rtl="1"/>
            <a:r>
              <a:rPr lang="he-IL" noProof="0"/>
              <a:t>לחץ כדי לערוך סגנונות טקסט של תבנית בסיס</a:t>
            </a:r>
          </a:p>
          <a:p>
            <a:pPr lvl="1" rtl="1"/>
            <a:r>
              <a:rPr lang="he-IL" noProof="0"/>
              <a:t>רמה שנייה</a:t>
            </a:r>
          </a:p>
          <a:p>
            <a:pPr lvl="2" rtl="1"/>
            <a:r>
              <a:rPr lang="he-IL" noProof="0"/>
              <a:t>רמה שלישית</a:t>
            </a:r>
          </a:p>
          <a:p>
            <a:pPr lvl="3" rtl="1"/>
            <a:r>
              <a:rPr lang="he-IL" noProof="0"/>
              <a:t>רמה רביעית</a:t>
            </a:r>
          </a:p>
          <a:p>
            <a:pPr lvl="4" rtl="1"/>
            <a:r>
              <a:rPr lang="he-IL" noProof="0"/>
              <a:t>רמה חמישית</a:t>
            </a:r>
          </a:p>
        </p:txBody>
      </p:sp>
      <p:sp>
        <p:nvSpPr>
          <p:cNvPr id="4" name="מציין מיקום תוכן 3"/>
          <p:cNvSpPr>
            <a:spLocks noGrp="1"/>
          </p:cNvSpPr>
          <p:nvPr>
            <p:ph sz="half" idx="2"/>
          </p:nvPr>
        </p:nvSpPr>
        <p:spPr>
          <a:xfrm flipH="1">
            <a:off x="1104900" y="1600200"/>
            <a:ext cx="4914900" cy="4571999"/>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vl2pPr algn="r" rtl="1">
              <a:defRPr>
                <a:latin typeface="Tahoma" panose="020B0604030504040204" pitchFamily="34" charset="0"/>
                <a:ea typeface="Tahoma" panose="020B0604030504040204" pitchFamily="34" charset="0"/>
                <a:cs typeface="Tahoma" panose="020B0604030504040204" pitchFamily="34" charset="0"/>
              </a:defRPr>
            </a:lvl2pPr>
            <a:lvl3pPr algn="r" rtl="1">
              <a:defRPr>
                <a:latin typeface="Tahoma" panose="020B0604030504040204" pitchFamily="34" charset="0"/>
                <a:ea typeface="Tahoma" panose="020B0604030504040204" pitchFamily="34" charset="0"/>
                <a:cs typeface="Tahoma" panose="020B0604030504040204" pitchFamily="34" charset="0"/>
              </a:defRPr>
            </a:lvl3pPr>
            <a:lvl4pPr algn="r" rtl="1">
              <a:defRPr>
                <a:latin typeface="Tahoma" panose="020B0604030504040204" pitchFamily="34" charset="0"/>
                <a:ea typeface="Tahoma" panose="020B0604030504040204" pitchFamily="34" charset="0"/>
                <a:cs typeface="Tahoma" panose="020B0604030504040204" pitchFamily="34" charset="0"/>
              </a:defRPr>
            </a:lvl4pPr>
            <a:lvl5pPr algn="r" rtl="1">
              <a:defRPr>
                <a:latin typeface="Tahoma" panose="020B0604030504040204" pitchFamily="34" charset="0"/>
                <a:ea typeface="Tahoma" panose="020B0604030504040204" pitchFamily="34" charset="0"/>
                <a:cs typeface="Tahoma" panose="020B0604030504040204" pitchFamily="34" charset="0"/>
              </a:defRPr>
            </a:lvl5pPr>
            <a:lvl6pPr algn="r" rtl="1">
              <a:defRPr/>
            </a:lvl6pPr>
            <a:lvl7pPr algn="r" rtl="1">
              <a:defRPr/>
            </a:lvl7pPr>
            <a:lvl8pPr algn="r" rtl="1">
              <a:defRPr/>
            </a:lvl8pPr>
          </a:lstStyle>
          <a:p>
            <a:pPr lvl="0" rtl="1"/>
            <a:r>
              <a:rPr lang="he-IL" noProof="0"/>
              <a:t>לחץ כדי לערוך סגנונות טקסט של תבנית בסיס</a:t>
            </a:r>
          </a:p>
          <a:p>
            <a:pPr lvl="1" rtl="1"/>
            <a:r>
              <a:rPr lang="he-IL" noProof="0"/>
              <a:t>רמה שנייה</a:t>
            </a:r>
          </a:p>
          <a:p>
            <a:pPr lvl="2" rtl="1"/>
            <a:r>
              <a:rPr lang="he-IL" noProof="0"/>
              <a:t>רמה שלישית</a:t>
            </a:r>
          </a:p>
          <a:p>
            <a:pPr lvl="3" rtl="1"/>
            <a:r>
              <a:rPr lang="he-IL" noProof="0"/>
              <a:t>רמה רביעית</a:t>
            </a:r>
          </a:p>
          <a:p>
            <a:pPr lvl="4" rtl="1"/>
            <a:r>
              <a:rPr lang="he-IL" noProof="0"/>
              <a:t>רמה חמישית</a:t>
            </a:r>
          </a:p>
        </p:txBody>
      </p:sp>
      <p:sp>
        <p:nvSpPr>
          <p:cNvPr id="5" name="מציין מיקום של תאריך 4"/>
          <p:cNvSpPr>
            <a:spLocks noGrp="1"/>
          </p:cNvSpPr>
          <p:nvPr>
            <p:ph type="dt" sz="half" idx="10"/>
          </p:nvPr>
        </p:nvSpPr>
        <p:spPr>
          <a:xfrm flipH="1">
            <a:off x="9257542" y="6356351"/>
            <a:ext cx="1829559"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29DB4A5B-D6DE-4F08-BD44-2A9A957F9BA1}" type="datetime1">
              <a:rPr lang="he-IL" noProof="0" smtClean="0"/>
              <a:t>י"ד/אב/תשפ"ג</a:t>
            </a:fld>
            <a:endParaRPr lang="he-IL" noProof="0"/>
          </a:p>
        </p:txBody>
      </p:sp>
      <p:sp>
        <p:nvSpPr>
          <p:cNvPr id="6" name="מציין מיקום של כותרת תחתונה 5"/>
          <p:cNvSpPr>
            <a:spLocks noGrp="1"/>
          </p:cNvSpPr>
          <p:nvPr>
            <p:ph type="ftr" sz="quarter" idx="11"/>
          </p:nvPr>
        </p:nvSpPr>
        <p:spPr>
          <a:xfrm flipH="1">
            <a:off x="2934459" y="6356350"/>
            <a:ext cx="6323082" cy="365126"/>
          </a:xfrm>
        </p:spPr>
        <p:txBody>
          <a:bodyPr rtlCol="1"/>
          <a:lstStyle>
            <a:lvl1pPr algn="ctr" rtl="1">
              <a:defRPr>
                <a:latin typeface="Tahoma" panose="020B0604030504040204" pitchFamily="34" charset="0"/>
                <a:ea typeface="Tahoma" panose="020B0604030504040204" pitchFamily="34" charset="0"/>
                <a:cs typeface="Tahoma" panose="020B0604030504040204" pitchFamily="34" charset="0"/>
              </a:defRPr>
            </a:lvl1pPr>
          </a:lstStyle>
          <a:p>
            <a:endParaRPr lang="he-IL" dirty="0"/>
          </a:p>
        </p:txBody>
      </p:sp>
      <p:sp>
        <p:nvSpPr>
          <p:cNvPr id="7" name="מציין מיקום של מספר שקופית 6"/>
          <p:cNvSpPr>
            <a:spLocks noGrp="1"/>
          </p:cNvSpPr>
          <p:nvPr>
            <p:ph type="sldNum" sz="quarter" idx="12"/>
          </p:nvPr>
        </p:nvSpPr>
        <p:spPr>
          <a:xfrm flipH="1">
            <a:off x="1106418" y="6356351"/>
            <a:ext cx="1828800" cy="365125"/>
          </a:xfrm>
          <a:prstGeom prst="rect">
            <a:avLst/>
          </a:prstGeo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pPr algn="l"/>
            <a:fld id="{0FF54DE5-C571-48E8-A5BC-B369434E2F44}" type="slidenum">
              <a:rPr lang="he-IL" smtClean="0"/>
              <a:pPr algn="l"/>
              <a:t>‹#›</a:t>
            </a:fld>
            <a:endParaRPr lang="he-IL" dirty="0"/>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flipH="1">
            <a:off x="1106418" y="76200"/>
            <a:ext cx="9980682" cy="1096962"/>
          </a:xfrm>
        </p:spPr>
        <p:txBody>
          <a:bodyPr rtlCol="1"/>
          <a:lstStyle>
            <a:lvl1pPr algn="r" rtl="1">
              <a:defRPr/>
            </a:lvl1pPr>
          </a:lstStyle>
          <a:p>
            <a:pPr rtl="1"/>
            <a:r>
              <a:rPr lang="he-IL" noProof="0"/>
              <a:t>לחץ כדי לערוך סגנון כותרת של תבנית בסיס</a:t>
            </a:r>
          </a:p>
        </p:txBody>
      </p:sp>
      <p:sp>
        <p:nvSpPr>
          <p:cNvPr id="3" name="מציין מיקום טקסט 2"/>
          <p:cNvSpPr>
            <a:spLocks noGrp="1"/>
          </p:cNvSpPr>
          <p:nvPr>
            <p:ph type="body" idx="1"/>
          </p:nvPr>
        </p:nvSpPr>
        <p:spPr>
          <a:xfrm flipH="1">
            <a:off x="6167628" y="1600200"/>
            <a:ext cx="4919472" cy="823912"/>
          </a:xfrm>
        </p:spPr>
        <p:txBody>
          <a:bodyPr rtlCol="1" anchor="b"/>
          <a:lstStyle>
            <a:lvl1pPr marL="0" indent="0" algn="r" rtl="1">
              <a:spcBef>
                <a:spcPts val="0"/>
              </a:spcBef>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he-IL" noProof="0"/>
              <a:t>לחץ כדי לערוך סגנונות טקסט של תבנית בסיס</a:t>
            </a:r>
          </a:p>
        </p:txBody>
      </p:sp>
      <p:sp>
        <p:nvSpPr>
          <p:cNvPr id="4" name="מציין מיקום תוכן 3"/>
          <p:cNvSpPr>
            <a:spLocks noGrp="1"/>
          </p:cNvSpPr>
          <p:nvPr>
            <p:ph sz="half" idx="2"/>
          </p:nvPr>
        </p:nvSpPr>
        <p:spPr>
          <a:xfrm flipH="1">
            <a:off x="6167628" y="2424112"/>
            <a:ext cx="4919472" cy="3748088"/>
          </a:xfrm>
        </p:spPr>
        <p:txBody>
          <a:bodyPr rtlCol="1"/>
          <a:lstStyle>
            <a:lvl1pPr algn="r" rtl="1">
              <a:defRPr/>
            </a:lvl1pPr>
            <a:lvl2pPr algn="r" rtl="1">
              <a:defRPr/>
            </a:lvl2pPr>
            <a:lvl3pPr algn="r" rtl="1">
              <a:defRPr/>
            </a:lvl3pPr>
            <a:lvl4pPr algn="r" rtl="1">
              <a:defRPr/>
            </a:lvl4pPr>
            <a:lvl5pPr algn="r" rtl="1">
              <a:defRPr/>
            </a:lvl5pPr>
          </a:lstStyle>
          <a:p>
            <a:pPr lvl="0" rtl="1"/>
            <a:r>
              <a:rPr lang="he-IL" noProof="0"/>
              <a:t>לחץ כדי לערוך סגנונות טקסט של תבנית בסיס</a:t>
            </a:r>
          </a:p>
          <a:p>
            <a:pPr lvl="1" rtl="1"/>
            <a:r>
              <a:rPr lang="he-IL" noProof="0"/>
              <a:t>רמה שנייה</a:t>
            </a:r>
          </a:p>
          <a:p>
            <a:pPr lvl="2" rtl="1"/>
            <a:r>
              <a:rPr lang="he-IL" noProof="0"/>
              <a:t>רמה שלישית</a:t>
            </a:r>
          </a:p>
          <a:p>
            <a:pPr lvl="3" rtl="1"/>
            <a:r>
              <a:rPr lang="he-IL" noProof="0"/>
              <a:t>רמה רביעית</a:t>
            </a:r>
          </a:p>
          <a:p>
            <a:pPr lvl="4" rtl="1"/>
            <a:r>
              <a:rPr lang="he-IL" noProof="0"/>
              <a:t>רמה חמישית</a:t>
            </a:r>
          </a:p>
        </p:txBody>
      </p:sp>
      <p:sp>
        <p:nvSpPr>
          <p:cNvPr id="5" name="מציין מיקום טקסט 4"/>
          <p:cNvSpPr>
            <a:spLocks noGrp="1"/>
          </p:cNvSpPr>
          <p:nvPr>
            <p:ph type="body" sz="quarter" idx="3"/>
          </p:nvPr>
        </p:nvSpPr>
        <p:spPr>
          <a:xfrm flipH="1">
            <a:off x="1106418" y="1600200"/>
            <a:ext cx="4919472" cy="823912"/>
          </a:xfrm>
        </p:spPr>
        <p:txBody>
          <a:bodyPr rtlCol="1" anchor="b"/>
          <a:lstStyle>
            <a:lvl1pPr marL="0" indent="0" algn="r" rtl="1">
              <a:spcBef>
                <a:spcPts val="0"/>
              </a:spcBef>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he-IL" noProof="0"/>
              <a:t>לחץ כדי לערוך סגנונות טקסט של תבנית בסיס</a:t>
            </a:r>
          </a:p>
        </p:txBody>
      </p:sp>
      <p:sp>
        <p:nvSpPr>
          <p:cNvPr id="6" name="מציין מיקום תוכן 5"/>
          <p:cNvSpPr>
            <a:spLocks noGrp="1"/>
          </p:cNvSpPr>
          <p:nvPr>
            <p:ph sz="quarter" idx="4"/>
          </p:nvPr>
        </p:nvSpPr>
        <p:spPr>
          <a:xfrm flipH="1">
            <a:off x="1106418" y="2424112"/>
            <a:ext cx="4919472" cy="3748088"/>
          </a:xfrm>
        </p:spPr>
        <p:txBody>
          <a:bodyPr rtlCol="1"/>
          <a:lstStyle>
            <a:lvl1pPr algn="r" rtl="1">
              <a:defRPr/>
            </a:lvl1pPr>
            <a:lvl2pPr algn="r" rtl="1">
              <a:defRPr/>
            </a:lvl2pPr>
            <a:lvl3pPr algn="r" rtl="1">
              <a:defRPr/>
            </a:lvl3pPr>
            <a:lvl4pPr algn="r" rtl="1">
              <a:defRPr/>
            </a:lvl4pPr>
            <a:lvl5pPr algn="r" rtl="1">
              <a:defRPr/>
            </a:lvl5pPr>
          </a:lstStyle>
          <a:p>
            <a:pPr lvl="0" rtl="1"/>
            <a:r>
              <a:rPr lang="he-IL" noProof="0"/>
              <a:t>לחץ כדי לערוך סגנונות טקסט של תבנית בסיס</a:t>
            </a:r>
          </a:p>
          <a:p>
            <a:pPr lvl="1" rtl="1"/>
            <a:r>
              <a:rPr lang="he-IL" noProof="0"/>
              <a:t>רמה שנייה</a:t>
            </a:r>
          </a:p>
          <a:p>
            <a:pPr lvl="2" rtl="1"/>
            <a:r>
              <a:rPr lang="he-IL" noProof="0"/>
              <a:t>רמה שלישית</a:t>
            </a:r>
          </a:p>
          <a:p>
            <a:pPr lvl="3" rtl="1"/>
            <a:r>
              <a:rPr lang="he-IL" noProof="0"/>
              <a:t>רמה רביעית</a:t>
            </a:r>
          </a:p>
          <a:p>
            <a:pPr lvl="4" rtl="1"/>
            <a:r>
              <a:rPr lang="he-IL" noProof="0"/>
              <a:t>רמה חמישית</a:t>
            </a:r>
          </a:p>
        </p:txBody>
      </p:sp>
      <p:sp>
        <p:nvSpPr>
          <p:cNvPr id="7" name="מציין מיקום של תאריך 6"/>
          <p:cNvSpPr>
            <a:spLocks noGrp="1"/>
          </p:cNvSpPr>
          <p:nvPr>
            <p:ph type="dt" sz="half" idx="10"/>
          </p:nvPr>
        </p:nvSpPr>
        <p:spPr>
          <a:xfrm flipH="1">
            <a:off x="9257542" y="6356351"/>
            <a:ext cx="1829559" cy="365125"/>
          </a:xfrm>
        </p:spPr>
        <p:txBody>
          <a:bodyPr rtlCol="1"/>
          <a:lstStyle>
            <a:lvl1pPr algn="r" rtl="1">
              <a:defRPr/>
            </a:lvl1pPr>
          </a:lstStyle>
          <a:p>
            <a:pPr rtl="1"/>
            <a:fld id="{95A55651-6A0D-44C4-B452-6197533C7AF1}" type="datetime1">
              <a:rPr lang="he-IL" noProof="0" smtClean="0"/>
              <a:t>י"ד/אב/תשפ"ג</a:t>
            </a:fld>
            <a:endParaRPr lang="he-IL" noProof="0"/>
          </a:p>
        </p:txBody>
      </p:sp>
      <p:sp>
        <p:nvSpPr>
          <p:cNvPr id="8" name="מציין מיקום של כותרת תחתונה 7"/>
          <p:cNvSpPr>
            <a:spLocks noGrp="1"/>
          </p:cNvSpPr>
          <p:nvPr>
            <p:ph type="ftr" sz="quarter" idx="11"/>
          </p:nvPr>
        </p:nvSpPr>
        <p:spPr>
          <a:xfrm flipH="1">
            <a:off x="2934459" y="6356350"/>
            <a:ext cx="6323082" cy="365126"/>
          </a:xfrm>
        </p:spPr>
        <p:txBody>
          <a:bodyPr rtlCol="1"/>
          <a:lstStyle>
            <a:lvl1pPr algn="ctr" rtl="1">
              <a:defRPr/>
            </a:lvl1pPr>
          </a:lstStyle>
          <a:p>
            <a:endParaRPr lang="he-IL" dirty="0"/>
          </a:p>
        </p:txBody>
      </p:sp>
      <p:sp>
        <p:nvSpPr>
          <p:cNvPr id="9" name="מציין מיקום של מספר שקופית 8"/>
          <p:cNvSpPr>
            <a:spLocks noGrp="1"/>
          </p:cNvSpPr>
          <p:nvPr>
            <p:ph type="sldNum" sz="quarter" idx="12"/>
          </p:nvPr>
        </p:nvSpPr>
        <p:spPr>
          <a:xfrm flipH="1">
            <a:off x="1106418" y="6356351"/>
            <a:ext cx="1828800" cy="365125"/>
          </a:xfrm>
          <a:prstGeom prst="rect">
            <a:avLst/>
          </a:prstGeom>
        </p:spPr>
        <p:txBody>
          <a:bodyPr rtlCol="1"/>
          <a:lstStyle>
            <a:lvl1pPr algn="l" rtl="1">
              <a:defRPr/>
            </a:lvl1pPr>
          </a:lstStyle>
          <a:p>
            <a:fld id="{0FF54DE5-C571-48E8-A5BC-B369434E2F44}" type="slidenum">
              <a:rPr lang="he-IL" smtClean="0"/>
              <a:pPr/>
              <a:t>‹#›</a:t>
            </a:fld>
            <a:endParaRPr lang="he-IL" dirty="0"/>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flipH="1">
            <a:off x="1106418" y="76200"/>
            <a:ext cx="9980682" cy="1096962"/>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pPr rtl="1"/>
            <a:r>
              <a:rPr lang="he-IL" noProof="0"/>
              <a:t>לחץ כדי לערוך סגנון כותרת של תבנית בסיס</a:t>
            </a:r>
          </a:p>
        </p:txBody>
      </p:sp>
      <p:sp>
        <p:nvSpPr>
          <p:cNvPr id="3" name="מציין מיקום של תאריך 2"/>
          <p:cNvSpPr>
            <a:spLocks noGrp="1"/>
          </p:cNvSpPr>
          <p:nvPr>
            <p:ph type="dt" sz="half" idx="10"/>
          </p:nvPr>
        </p:nvSpPr>
        <p:spPr>
          <a:xfrm flipH="1">
            <a:off x="9257542" y="6356351"/>
            <a:ext cx="1829559"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2211F7A1-2AFE-4388-B505-5E5B02EF8C2B}" type="datetime1">
              <a:rPr lang="he-IL" noProof="0" smtClean="0"/>
              <a:t>י"ד/אב/תשפ"ג</a:t>
            </a:fld>
            <a:endParaRPr lang="he-IL" noProof="0"/>
          </a:p>
        </p:txBody>
      </p:sp>
      <p:sp>
        <p:nvSpPr>
          <p:cNvPr id="4" name="מציין מיקום של כותרת תחתונה 3"/>
          <p:cNvSpPr>
            <a:spLocks noGrp="1"/>
          </p:cNvSpPr>
          <p:nvPr>
            <p:ph type="ftr" sz="quarter" idx="11"/>
          </p:nvPr>
        </p:nvSpPr>
        <p:spPr>
          <a:xfrm flipH="1">
            <a:off x="2934459" y="6356350"/>
            <a:ext cx="6323082" cy="365126"/>
          </a:xfrm>
        </p:spPr>
        <p:txBody>
          <a:bodyPr rtlCol="1"/>
          <a:lstStyle>
            <a:lvl1pPr algn="ctr" rtl="1">
              <a:defRPr>
                <a:latin typeface="Tahoma" panose="020B0604030504040204" pitchFamily="34" charset="0"/>
                <a:ea typeface="Tahoma" panose="020B0604030504040204" pitchFamily="34" charset="0"/>
                <a:cs typeface="Tahoma" panose="020B0604030504040204" pitchFamily="34" charset="0"/>
              </a:defRPr>
            </a:lvl1pPr>
          </a:lstStyle>
          <a:p>
            <a:endParaRPr lang="he-IL" dirty="0"/>
          </a:p>
        </p:txBody>
      </p:sp>
      <p:sp>
        <p:nvSpPr>
          <p:cNvPr id="5" name="מציין מיקום של מספר שקופית 4"/>
          <p:cNvSpPr>
            <a:spLocks noGrp="1"/>
          </p:cNvSpPr>
          <p:nvPr>
            <p:ph type="sldNum" sz="quarter" idx="12"/>
          </p:nvPr>
        </p:nvSpPr>
        <p:spPr>
          <a:xfrm flipH="1">
            <a:off x="1106418" y="6356351"/>
            <a:ext cx="1828800" cy="365125"/>
          </a:xfrm>
          <a:prstGeom prst="rect">
            <a:avLst/>
          </a:prstGeo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pPr algn="l"/>
            <a:fld id="{0FF54DE5-C571-48E8-A5BC-B369434E2F44}" type="slidenum">
              <a:rPr lang="he-IL" smtClean="0"/>
              <a:pPr algn="l"/>
              <a:t>‹#›</a:t>
            </a:fld>
            <a:endParaRPr lang="he-IL" dirty="0"/>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a:xfrm flipH="1">
            <a:off x="9257542" y="6356351"/>
            <a:ext cx="1829559"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D81E2767-A375-479D-BB0E-FB95B19FA845}" type="datetime1">
              <a:rPr lang="he-IL" noProof="0" smtClean="0"/>
              <a:t>י"ד/אב/תשפ"ג</a:t>
            </a:fld>
            <a:endParaRPr lang="he-IL" noProof="0"/>
          </a:p>
        </p:txBody>
      </p:sp>
      <p:sp>
        <p:nvSpPr>
          <p:cNvPr id="3" name="מציין מיקום של כותרת תחתונה 2"/>
          <p:cNvSpPr>
            <a:spLocks noGrp="1"/>
          </p:cNvSpPr>
          <p:nvPr>
            <p:ph type="ftr" sz="quarter" idx="11"/>
          </p:nvPr>
        </p:nvSpPr>
        <p:spPr>
          <a:xfrm flipH="1">
            <a:off x="2934459" y="6356350"/>
            <a:ext cx="6323082" cy="365126"/>
          </a:xfrm>
        </p:spPr>
        <p:txBody>
          <a:bodyPr rtlCol="1"/>
          <a:lstStyle>
            <a:lvl1pPr algn="ctr" rtl="1">
              <a:defRPr>
                <a:latin typeface="Tahoma" panose="020B0604030504040204" pitchFamily="34" charset="0"/>
                <a:ea typeface="Tahoma" panose="020B0604030504040204" pitchFamily="34" charset="0"/>
                <a:cs typeface="Tahoma" panose="020B0604030504040204" pitchFamily="34" charset="0"/>
              </a:defRPr>
            </a:lvl1pPr>
          </a:lstStyle>
          <a:p>
            <a:endParaRPr lang="he-IL" dirty="0"/>
          </a:p>
        </p:txBody>
      </p:sp>
      <p:sp>
        <p:nvSpPr>
          <p:cNvPr id="4" name="מציין מיקום של מספר שקופית 3"/>
          <p:cNvSpPr>
            <a:spLocks noGrp="1"/>
          </p:cNvSpPr>
          <p:nvPr>
            <p:ph type="sldNum" sz="quarter" idx="12"/>
          </p:nvPr>
        </p:nvSpPr>
        <p:spPr>
          <a:xfrm flipH="1">
            <a:off x="1106418" y="6356351"/>
            <a:ext cx="1828800" cy="365125"/>
          </a:xfrm>
          <a:prstGeom prst="rect">
            <a:avLst/>
          </a:prstGeom>
        </p:spPr>
        <p:txBody>
          <a:bodyPr rtlCol="1"/>
          <a:lstStyle>
            <a:lvl1pPr algn="l" rtl="1">
              <a:defRPr>
                <a:latin typeface="Tahoma" panose="020B0604030504040204" pitchFamily="34" charset="0"/>
                <a:ea typeface="Tahoma" panose="020B0604030504040204" pitchFamily="34" charset="0"/>
                <a:cs typeface="Tahoma" panose="020B0604030504040204" pitchFamily="34" charset="0"/>
              </a:defRPr>
            </a:lvl1pPr>
          </a:lstStyle>
          <a:p>
            <a:fld id="{0FF54DE5-C571-48E8-A5BC-B369434E2F44}" type="slidenum">
              <a:rPr lang="he-IL" smtClean="0"/>
              <a:pPr/>
              <a:t>‹#›</a:t>
            </a:fld>
            <a:endParaRPr lang="he-IL" dirty="0"/>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flipH="1">
            <a:off x="1106418" y="76200"/>
            <a:ext cx="9980682" cy="1096962"/>
          </a:xfrm>
        </p:spPr>
        <p:txBody>
          <a:bodyPr rtlCol="1" anchor="b"/>
          <a:lstStyle>
            <a:lvl1pPr algn="r" rtl="1">
              <a:defRPr sz="3200">
                <a:latin typeface="Tahoma" panose="020B0604030504040204" pitchFamily="34" charset="0"/>
                <a:ea typeface="Tahoma" panose="020B0604030504040204" pitchFamily="34" charset="0"/>
                <a:cs typeface="Tahoma" panose="020B0604030504040204" pitchFamily="34" charset="0"/>
              </a:defRPr>
            </a:lvl1pPr>
          </a:lstStyle>
          <a:p>
            <a:pPr rtl="1"/>
            <a:r>
              <a:rPr lang="he-IL" noProof="0"/>
              <a:t>לחץ כדי לערוך סגנון כותרת של תבנית בסיס</a:t>
            </a:r>
          </a:p>
        </p:txBody>
      </p:sp>
      <p:sp>
        <p:nvSpPr>
          <p:cNvPr id="4" name="מציין מיקום טקסט 3"/>
          <p:cNvSpPr>
            <a:spLocks noGrp="1"/>
          </p:cNvSpPr>
          <p:nvPr>
            <p:ph type="body" sz="half" idx="2"/>
          </p:nvPr>
        </p:nvSpPr>
        <p:spPr>
          <a:xfrm flipH="1">
            <a:off x="6702552" y="1600200"/>
            <a:ext cx="4384548" cy="4572000"/>
          </a:xfrm>
        </p:spPr>
        <p:txBody>
          <a:bodyPr rtlCol="1">
            <a:normAutofit/>
          </a:bodyPr>
          <a:lstStyle>
            <a:lvl1pPr marL="0" indent="0" algn="r" rtl="1">
              <a:spcBef>
                <a:spcPts val="1200"/>
              </a:spcBef>
              <a:buNone/>
              <a:defRPr sz="1800">
                <a:latin typeface="Tahoma" panose="020B0604030504040204" pitchFamily="34" charset="0"/>
                <a:ea typeface="Tahoma" panose="020B0604030504040204" pitchFamily="34" charset="0"/>
                <a:cs typeface="Tahoma" panose="020B0604030504040204" pitchFamily="34" charset="0"/>
              </a:defRPr>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he-IL" noProof="0"/>
              <a:t>לחץ כדי לערוך סגנונות טקסט של תבנית בסיס</a:t>
            </a:r>
          </a:p>
        </p:txBody>
      </p:sp>
      <p:sp>
        <p:nvSpPr>
          <p:cNvPr id="3" name="מציין מיקום תוכן 2"/>
          <p:cNvSpPr>
            <a:spLocks noGrp="1"/>
          </p:cNvSpPr>
          <p:nvPr>
            <p:ph idx="1"/>
          </p:nvPr>
        </p:nvSpPr>
        <p:spPr>
          <a:xfrm flipH="1">
            <a:off x="1104900" y="1600199"/>
            <a:ext cx="5445252" cy="4572001"/>
          </a:xfrm>
        </p:spPr>
        <p:txBody>
          <a:bodyPr rtlCol="1">
            <a:normAutofit/>
          </a:bodyPr>
          <a:lstStyle>
            <a:lvl1pPr algn="r" rtl="1">
              <a:defRPr sz="2000">
                <a:latin typeface="Tahoma" panose="020B0604030504040204" pitchFamily="34" charset="0"/>
                <a:ea typeface="Tahoma" panose="020B0604030504040204" pitchFamily="34" charset="0"/>
                <a:cs typeface="Tahoma" panose="020B0604030504040204" pitchFamily="34" charset="0"/>
              </a:defRPr>
            </a:lvl1pPr>
            <a:lvl2pPr algn="r" rtl="1">
              <a:defRPr sz="1600">
                <a:latin typeface="Tahoma" panose="020B0604030504040204" pitchFamily="34" charset="0"/>
                <a:ea typeface="Tahoma" panose="020B0604030504040204" pitchFamily="34" charset="0"/>
                <a:cs typeface="Tahoma" panose="020B0604030504040204" pitchFamily="34" charset="0"/>
              </a:defRPr>
            </a:lvl2pPr>
            <a:lvl3pPr algn="r" rtl="1">
              <a:defRPr sz="1600">
                <a:latin typeface="Tahoma" panose="020B0604030504040204" pitchFamily="34" charset="0"/>
                <a:ea typeface="Tahoma" panose="020B0604030504040204" pitchFamily="34" charset="0"/>
                <a:cs typeface="Tahoma" panose="020B0604030504040204" pitchFamily="34" charset="0"/>
              </a:defRPr>
            </a:lvl3pPr>
            <a:lvl4pPr algn="r" rtl="1">
              <a:defRPr sz="1400">
                <a:latin typeface="Tahoma" panose="020B0604030504040204" pitchFamily="34" charset="0"/>
                <a:ea typeface="Tahoma" panose="020B0604030504040204" pitchFamily="34" charset="0"/>
                <a:cs typeface="Tahoma" panose="020B0604030504040204" pitchFamily="34" charset="0"/>
              </a:defRPr>
            </a:lvl4pPr>
            <a:lvl5pPr algn="r" rtl="1">
              <a:defRPr sz="1400">
                <a:latin typeface="Tahoma" panose="020B0604030504040204" pitchFamily="34" charset="0"/>
                <a:ea typeface="Tahoma" panose="020B0604030504040204" pitchFamily="34" charset="0"/>
                <a:cs typeface="Tahoma" panose="020B0604030504040204" pitchFamily="34" charset="0"/>
              </a:defRPr>
            </a:lvl5pPr>
            <a:lvl6pPr algn="r" rtl="1">
              <a:defRPr sz="1400"/>
            </a:lvl6pPr>
            <a:lvl7pPr algn="r" rtl="1">
              <a:defRPr sz="1400"/>
            </a:lvl7pPr>
            <a:lvl8pPr algn="r" rtl="1">
              <a:defRPr sz="1400"/>
            </a:lvl8pPr>
            <a:lvl9pPr algn="r" rtl="1">
              <a:defRPr sz="1400"/>
            </a:lvl9pPr>
          </a:lstStyle>
          <a:p>
            <a:pPr lvl="0" rtl="1"/>
            <a:r>
              <a:rPr lang="he-IL" noProof="0"/>
              <a:t>לחץ כדי לערוך סגנונות טקסט של תבנית בסיס</a:t>
            </a:r>
          </a:p>
          <a:p>
            <a:pPr lvl="1" rtl="1"/>
            <a:r>
              <a:rPr lang="he-IL" noProof="0"/>
              <a:t>רמה שנייה</a:t>
            </a:r>
          </a:p>
          <a:p>
            <a:pPr lvl="2" rtl="1"/>
            <a:r>
              <a:rPr lang="he-IL" noProof="0"/>
              <a:t>רמה שלישית</a:t>
            </a:r>
          </a:p>
          <a:p>
            <a:pPr lvl="3" rtl="1"/>
            <a:r>
              <a:rPr lang="he-IL" noProof="0"/>
              <a:t>רמה רביעית</a:t>
            </a:r>
          </a:p>
          <a:p>
            <a:pPr lvl="4" rtl="1"/>
            <a:r>
              <a:rPr lang="he-IL" noProof="0"/>
              <a:t>רמה חמישית</a:t>
            </a:r>
          </a:p>
        </p:txBody>
      </p:sp>
      <p:sp>
        <p:nvSpPr>
          <p:cNvPr id="5" name="מציין מיקום של תאריך 4"/>
          <p:cNvSpPr>
            <a:spLocks noGrp="1"/>
          </p:cNvSpPr>
          <p:nvPr>
            <p:ph type="dt" sz="half" idx="10"/>
          </p:nvPr>
        </p:nvSpPr>
        <p:spPr>
          <a:xfrm flipH="1">
            <a:off x="9257542" y="6356351"/>
            <a:ext cx="1829559" cy="365125"/>
          </a:xfr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fld id="{389D1CA1-B5E0-46FE-8805-D08A37D0CEF5}" type="datetime1">
              <a:rPr lang="he-IL" noProof="0" smtClean="0"/>
              <a:t>י"ד/אב/תשפ"ג</a:t>
            </a:fld>
            <a:endParaRPr lang="he-IL" noProof="0"/>
          </a:p>
        </p:txBody>
      </p:sp>
      <p:sp>
        <p:nvSpPr>
          <p:cNvPr id="6" name="מציין מיקום של כותרת תחתונה 5"/>
          <p:cNvSpPr>
            <a:spLocks noGrp="1"/>
          </p:cNvSpPr>
          <p:nvPr>
            <p:ph type="ftr" sz="quarter" idx="11"/>
          </p:nvPr>
        </p:nvSpPr>
        <p:spPr>
          <a:xfrm flipH="1">
            <a:off x="2934459" y="6356350"/>
            <a:ext cx="6323082" cy="365126"/>
          </a:xfrm>
        </p:spPr>
        <p:txBody>
          <a:bodyPr rtlCol="1"/>
          <a:lstStyle>
            <a:lvl1pPr algn="ctr" rtl="1">
              <a:defRPr>
                <a:latin typeface="Tahoma" panose="020B0604030504040204" pitchFamily="34" charset="0"/>
                <a:ea typeface="Tahoma" panose="020B0604030504040204" pitchFamily="34" charset="0"/>
                <a:cs typeface="Tahoma" panose="020B0604030504040204" pitchFamily="34" charset="0"/>
              </a:defRPr>
            </a:lvl1pPr>
          </a:lstStyle>
          <a:p>
            <a:endParaRPr lang="he-IL" dirty="0"/>
          </a:p>
        </p:txBody>
      </p:sp>
      <p:sp>
        <p:nvSpPr>
          <p:cNvPr id="7" name="מציין מיקום של מספר שקופית 6"/>
          <p:cNvSpPr>
            <a:spLocks noGrp="1"/>
          </p:cNvSpPr>
          <p:nvPr>
            <p:ph type="sldNum" sz="quarter" idx="12"/>
          </p:nvPr>
        </p:nvSpPr>
        <p:spPr>
          <a:xfrm flipH="1">
            <a:off x="1106418" y="6356351"/>
            <a:ext cx="1828800" cy="365125"/>
          </a:xfrm>
          <a:prstGeom prst="rect">
            <a:avLst/>
          </a:prstGeom>
        </p:spPr>
        <p:txBody>
          <a:bodyPr rtlCol="1"/>
          <a:lstStyle>
            <a:lvl1pPr algn="r" rtl="1">
              <a:defRPr>
                <a:latin typeface="Tahoma" panose="020B0604030504040204" pitchFamily="34" charset="0"/>
                <a:ea typeface="Tahoma" panose="020B0604030504040204" pitchFamily="34" charset="0"/>
                <a:cs typeface="Tahoma" panose="020B0604030504040204" pitchFamily="34" charset="0"/>
              </a:defRPr>
            </a:lvl1pPr>
          </a:lstStyle>
          <a:p>
            <a:pPr algn="l"/>
            <a:fld id="{0FF54DE5-C571-48E8-A5BC-B369434E2F44}" type="slidenum">
              <a:rPr lang="he-IL" smtClean="0"/>
              <a:pPr algn="l"/>
              <a:t>‹#›</a:t>
            </a:fld>
            <a:endParaRPr lang="he-IL" dirty="0"/>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flipH="1">
            <a:off x="1106418" y="76200"/>
            <a:ext cx="9980682" cy="1096962"/>
          </a:xfrm>
          <a:prstGeom prst="rect">
            <a:avLst/>
          </a:prstGeom>
        </p:spPr>
        <p:txBody>
          <a:bodyPr vert="horz" lIns="0" tIns="45720" rIns="0" bIns="45720" rtlCol="1" anchor="b">
            <a:normAutofit/>
          </a:bodyPr>
          <a:lstStyle/>
          <a:p>
            <a:pPr rtl="1"/>
            <a:r>
              <a:rPr lang="he-IL" noProof="0"/>
              <a:t>לחץ כדי לערוך סגנון כותרת של תבנית בסיס</a:t>
            </a:r>
          </a:p>
        </p:txBody>
      </p:sp>
      <p:sp>
        <p:nvSpPr>
          <p:cNvPr id="3" name="מציין מיקום טקסט 2"/>
          <p:cNvSpPr>
            <a:spLocks noGrp="1"/>
          </p:cNvSpPr>
          <p:nvPr>
            <p:ph type="body" idx="1"/>
          </p:nvPr>
        </p:nvSpPr>
        <p:spPr>
          <a:xfrm flipH="1">
            <a:off x="1104900" y="1600200"/>
            <a:ext cx="9982200" cy="4572000"/>
          </a:xfrm>
          <a:prstGeom prst="rect">
            <a:avLst/>
          </a:prstGeom>
        </p:spPr>
        <p:txBody>
          <a:bodyPr vert="horz" lIns="0" tIns="45720" rIns="0" bIns="45720" rtlCol="1">
            <a:normAutofit/>
          </a:bodyPr>
          <a:lstStyle/>
          <a:p>
            <a:pPr lvl="0" rtl="1"/>
            <a:r>
              <a:rPr lang="he-IL" noProof="0"/>
              <a:t>לחץ כדי לערוך סגנונות טקסט של תבנית בסיס</a:t>
            </a:r>
          </a:p>
          <a:p>
            <a:pPr lvl="1" rtl="1"/>
            <a:r>
              <a:rPr lang="he-IL" noProof="0"/>
              <a:t>רמה שניה</a:t>
            </a:r>
          </a:p>
          <a:p>
            <a:pPr lvl="2" rtl="1"/>
            <a:r>
              <a:rPr lang="he-IL" noProof="0"/>
              <a:t>רמה שלישית</a:t>
            </a:r>
          </a:p>
          <a:p>
            <a:pPr lvl="3" rtl="1"/>
            <a:r>
              <a:rPr lang="he-IL" noProof="0"/>
              <a:t>רמה רביעית</a:t>
            </a:r>
          </a:p>
          <a:p>
            <a:pPr lvl="4" rtl="1"/>
            <a:r>
              <a:rPr lang="he-IL" noProof="0"/>
              <a:t>רמה חמישית</a:t>
            </a:r>
          </a:p>
          <a:p>
            <a:pPr lvl="5" rtl="1"/>
            <a:r>
              <a:rPr lang="he-IL" noProof="0"/>
              <a:t>רמה שישית</a:t>
            </a:r>
          </a:p>
          <a:p>
            <a:pPr lvl="6" rtl="1"/>
            <a:r>
              <a:rPr lang="he-IL" noProof="0"/>
              <a:t>רמת שביעית</a:t>
            </a:r>
          </a:p>
          <a:p>
            <a:pPr lvl="7" rtl="1"/>
            <a:r>
              <a:rPr lang="he-IL" noProof="0"/>
              <a:t>רמה שמינית</a:t>
            </a:r>
          </a:p>
          <a:p>
            <a:pPr lvl="8" rtl="1"/>
            <a:r>
              <a:rPr lang="he-IL" noProof="0"/>
              <a:t>רמה תשיעית</a:t>
            </a:r>
          </a:p>
        </p:txBody>
      </p:sp>
      <p:sp>
        <p:nvSpPr>
          <p:cNvPr id="4" name="מציין מיקום של תאריך 3"/>
          <p:cNvSpPr>
            <a:spLocks noGrp="1"/>
          </p:cNvSpPr>
          <p:nvPr>
            <p:ph type="dt" sz="half" idx="2"/>
          </p:nvPr>
        </p:nvSpPr>
        <p:spPr>
          <a:xfrm flipH="1">
            <a:off x="9257542" y="6356351"/>
            <a:ext cx="1829559" cy="365125"/>
          </a:xfrm>
          <a:prstGeom prst="rect">
            <a:avLst/>
          </a:prstGeom>
        </p:spPr>
        <p:txBody>
          <a:bodyPr vert="horz" lIns="0" tIns="45720" rIns="0" bIns="45720" rtlCol="1" anchor="ctr"/>
          <a:lstStyle>
            <a:lvl1pPr algn="r" rtl="1">
              <a:defRPr sz="1200" baseline="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fld id="{2AAF9C44-A7CB-4FA6-8A39-F6AEE3DE2F1F}" type="datetime1">
              <a:rPr lang="he-IL" noProof="0" smtClean="0"/>
              <a:t>י"ד/אב/תשפ"ג</a:t>
            </a:fld>
            <a:endParaRPr lang="he-IL" noProof="0"/>
          </a:p>
        </p:txBody>
      </p:sp>
      <p:sp>
        <p:nvSpPr>
          <p:cNvPr id="5" name="מציין מיקום של כותרת תחתונה 4"/>
          <p:cNvSpPr>
            <a:spLocks noGrp="1"/>
          </p:cNvSpPr>
          <p:nvPr>
            <p:ph type="ftr" sz="quarter" idx="3"/>
          </p:nvPr>
        </p:nvSpPr>
        <p:spPr>
          <a:xfrm flipH="1">
            <a:off x="2934459" y="6356350"/>
            <a:ext cx="6323082" cy="365126"/>
          </a:xfrm>
          <a:prstGeom prst="rect">
            <a:avLst/>
          </a:prstGeom>
        </p:spPr>
        <p:txBody>
          <a:bodyPr vert="horz" lIns="0" tIns="45720" rIns="0" bIns="45720" rtlCol="1" anchor="ctr"/>
          <a:lstStyle>
            <a:lvl1pPr algn="ctr" rtl="1">
              <a:defRPr sz="1200" baseline="0">
                <a:solidFill>
                  <a:schemeClr val="tx1">
                    <a:lumMod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he-IL" noProof="0"/>
          </a:p>
        </p:txBody>
      </p:sp>
      <p:grpSp>
        <p:nvGrpSpPr>
          <p:cNvPr id="15" name="קבוצה 14"/>
          <p:cNvGrpSpPr/>
          <p:nvPr/>
        </p:nvGrpSpPr>
        <p:grpSpPr>
          <a:xfrm flipH="1">
            <a:off x="1103376" y="1219201"/>
            <a:ext cx="9985248" cy="84403"/>
            <a:chOff x="1073150" y="1219201"/>
            <a:chExt cx="10058400" cy="63125"/>
          </a:xfrm>
        </p:grpSpPr>
        <p:cxnSp>
          <p:nvCxnSpPr>
            <p:cNvPr id="13" name="מחבר ישר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מחבר ישר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מציין מיקום של מספר שקופית 5">
            <a:extLst>
              <a:ext uri="{FF2B5EF4-FFF2-40B4-BE49-F238E27FC236}">
                <a16:creationId xmlns:a16="http://schemas.microsoft.com/office/drawing/2014/main" id="{8F7AD8EF-F2E1-4E2A-9A90-908887C7D03E}"/>
              </a:ext>
            </a:extLst>
          </p:cNvPr>
          <p:cNvSpPr txBox="1">
            <a:spLocks/>
          </p:cNvSpPr>
          <p:nvPr userDrawn="1"/>
        </p:nvSpPr>
        <p:spPr>
          <a:xfrm flipH="1">
            <a:off x="81280" y="6538913"/>
            <a:ext cx="1828800" cy="365125"/>
          </a:xfrm>
          <a:prstGeom prst="rect">
            <a:avLst/>
          </a:prstGeom>
        </p:spPr>
        <p:txBody>
          <a:bodyPr vert="horz" lIns="0" tIns="45720" rIns="0" bIns="45720" rtlCol="1" anchor="b"/>
          <a:lstStyle>
            <a:defPPr algn="r" rtl="1">
              <a:defRPr lang="he-il"/>
            </a:defPPr>
            <a:lvl1pPr marL="0" algn="l" defTabSz="914400" rtl="1" eaLnBrk="1" latinLnBrk="0" hangingPunct="1">
              <a:defRPr sz="1400" b="1" kern="1200" baseline="0">
                <a:solidFill>
                  <a:schemeClr val="tx1">
                    <a:lumMod val="75000"/>
                  </a:schemeClr>
                </a:solidFill>
                <a:latin typeface="David" panose="020E0502060401010101" pitchFamily="34" charset="-79"/>
                <a:ea typeface="Tahoma" panose="020B0604030504040204" pitchFamily="34" charset="0"/>
                <a:cs typeface="David" panose="020E0502060401010101" pitchFamily="34" charset="-79"/>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a:t>אליחי כהנא</a:t>
            </a:r>
          </a:p>
        </p:txBody>
      </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r" defTabSz="914400" rtl="1" eaLnBrk="1" latinLnBrk="0" hangingPunct="1">
        <a:lnSpc>
          <a:spcPct val="90000"/>
        </a:lnSpc>
        <a:spcBef>
          <a:spcPts val="1800"/>
        </a:spcBef>
        <a:buFont typeface="Wingdings" panose="05000000000000000000" pitchFamily="2" charset="2"/>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r" defTabSz="914400" rtl="1" eaLnBrk="1" latinLnBrk="0" hangingPunct="1">
        <a:lnSpc>
          <a:spcPct val="90000"/>
        </a:lnSpc>
        <a:spcBef>
          <a:spcPts val="600"/>
        </a:spcBef>
        <a:buFont typeface="Wingdings" panose="05000000000000000000" pitchFamily="2" charset="2"/>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r" defTabSz="914400" rtl="1" eaLnBrk="1" latinLnBrk="0" hangingPunct="1">
        <a:lnSpc>
          <a:spcPct val="90000"/>
        </a:lnSpc>
        <a:spcBef>
          <a:spcPts val="6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r" defTabSz="914400" rtl="1" eaLnBrk="1" latinLnBrk="0" hangingPunct="1">
        <a:lnSpc>
          <a:spcPct val="90000"/>
        </a:lnSpc>
        <a:spcBef>
          <a:spcPts val="6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r" defTabSz="914400" rtl="1" eaLnBrk="1" latinLnBrk="0" hangingPunct="1">
        <a:lnSpc>
          <a:spcPct val="90000"/>
        </a:lnSpc>
        <a:spcBef>
          <a:spcPts val="6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6pPr>
      <a:lvl7pPr marL="29718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7pPr>
      <a:lvl8pPr marL="34290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8pPr>
      <a:lvl9pPr marL="3886200" indent="-228600" algn="r" defTabSz="914400" rtl="1" eaLnBrk="1" latinLnBrk="0" hangingPunct="1">
        <a:lnSpc>
          <a:spcPct val="90000"/>
        </a:lnSpc>
        <a:spcBef>
          <a:spcPts val="500"/>
        </a:spcBef>
        <a:buFont typeface="Wingdings" panose="05000000000000000000" pitchFamily="2" charset="2"/>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9pPr>
    </p:bodyStyle>
    <p:otherStyle>
      <a:defPPr>
        <a:defRP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customXml" Target="../ink/ink6.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customXml" Target="../ink/ink8.xml"/><Relationship Id="rId4" Type="http://schemas.openxmlformats.org/officeDocument/2006/relationships/image" Target="../media/image49.svg"/><Relationship Id="rId9" Type="http://schemas.openxmlformats.org/officeDocument/2006/relationships/customXml" Target="../ink/ink7.xml"/></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video" Target="https://www.youtube.com/embed/PITJ18J8eQs?feature=oembed"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6.png"/><Relationship Id="rId7" Type="http://schemas.openxmlformats.org/officeDocument/2006/relationships/image" Target="../media/image59.png"/><Relationship Id="rId2" Type="http://schemas.openxmlformats.org/officeDocument/2006/relationships/image" Target="../media/image65.jpe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67.png"/><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25.png"/><Relationship Id="rId7" Type="http://schemas.openxmlformats.org/officeDocument/2006/relationships/image" Target="../media/image72.png"/><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71.png"/><Relationship Id="rId4" Type="http://schemas.openxmlformats.org/officeDocument/2006/relationships/image" Target="../media/image26.sv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sv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26.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81.sv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86.png"/></Relationships>
</file>

<file path=ppt/slides/_rels/slide2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2.xml"/><Relationship Id="rId1" Type="http://schemas.openxmlformats.org/officeDocument/2006/relationships/video" Target="https://www.youtube.com/embed/8bC2uis5bHA?feature=oembed"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customXml" Target="../ink/ink5.xml"/><Relationship Id="rId3" Type="http://schemas.openxmlformats.org/officeDocument/2006/relationships/image" Target="../media/image6.jpeg"/><Relationship Id="rId7" Type="http://schemas.openxmlformats.org/officeDocument/2006/relationships/customXml" Target="../ink/ink2.xml"/><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image" Target="../media/image8.jpeg"/><Relationship Id="rId10" Type="http://schemas.openxmlformats.org/officeDocument/2006/relationships/image" Target="../media/image10.png"/><Relationship Id="rId4" Type="http://schemas.openxmlformats.org/officeDocument/2006/relationships/image" Target="../media/image7.jpeg"/><Relationship Id="rId9" Type="http://schemas.openxmlformats.org/officeDocument/2006/relationships/customXml" Target="../ink/ink3.xml"/><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4.png"/><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96.png"/><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jpeg"/></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jpeg"/></Relationships>
</file>

<file path=ppt/slides/_rels/slide3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_rels/slide36.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62.png"/><Relationship Id="rId7" Type="http://schemas.openxmlformats.org/officeDocument/2006/relationships/image" Target="../media/image109.png"/><Relationship Id="rId2" Type="http://schemas.openxmlformats.org/officeDocument/2006/relationships/image" Target="../media/image94.png"/><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96.png"/><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3" Type="http://schemas.openxmlformats.org/officeDocument/2006/relationships/image" Target="../media/image111.jpeg"/><Relationship Id="rId7" Type="http://schemas.microsoft.com/office/2007/relationships/hdphoto" Target="../media/hdphoto18.wdp"/><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png"/></Relationships>
</file>

<file path=ppt/slides/_rels/slide3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4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3.png"/><Relationship Id="rId18" Type="http://schemas.openxmlformats.org/officeDocument/2006/relationships/image" Target="../media/image28.sv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2.jpeg"/><Relationship Id="rId17"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image" Target="../media/image26.svg"/><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21.gif"/><Relationship Id="rId5" Type="http://schemas.openxmlformats.org/officeDocument/2006/relationships/image" Target="../media/image18.png"/><Relationship Id="rId15" Type="http://schemas.openxmlformats.org/officeDocument/2006/relationships/image" Target="../media/image25.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0.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1.wdp"/><Relationship Id="rId3" Type="http://schemas.openxmlformats.org/officeDocument/2006/relationships/image" Target="../media/image29.png"/><Relationship Id="rId7" Type="http://schemas.microsoft.com/office/2007/relationships/hdphoto" Target="../media/hdphoto9.wdp"/><Relationship Id="rId12"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11" Type="http://schemas.microsoft.com/office/2007/relationships/hdphoto" Target="../media/hdphoto10.wdp"/><Relationship Id="rId5" Type="http://schemas.microsoft.com/office/2007/relationships/hdphoto" Target="../media/hdphoto8.wdp"/><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p:cNvSpPr>
            <a:spLocks noGrp="1"/>
          </p:cNvSpPr>
          <p:nvPr>
            <p:ph type="ctrTitle"/>
          </p:nvPr>
        </p:nvSpPr>
        <p:spPr>
          <a:xfrm flipH="1">
            <a:off x="5353050" y="2292094"/>
            <a:ext cx="5734050" cy="2219691"/>
          </a:xfrm>
        </p:spPr>
        <p:txBody>
          <a:bodyPr rtlCol="1" anchor="ctr">
            <a:normAutofit/>
          </a:bodyPr>
          <a:lstStyle/>
          <a:p>
            <a:pPr algn="r" rtl="1"/>
            <a:r>
              <a:rPr lang="he-IL" sz="5400" b="1" dirty="0">
                <a:latin typeface="David" panose="020E0502060401010101" pitchFamily="34" charset="-79"/>
                <a:cs typeface="David" panose="020E0502060401010101" pitchFamily="34" charset="-79"/>
              </a:rPr>
              <a:t>אזרחות</a:t>
            </a:r>
            <a:br>
              <a:rPr lang="he-IL" sz="4800" dirty="0">
                <a:latin typeface="David" panose="020E0502060401010101" pitchFamily="34" charset="-79"/>
                <a:cs typeface="David" panose="020E0502060401010101" pitchFamily="34" charset="-79"/>
              </a:rPr>
            </a:br>
            <a:r>
              <a:rPr lang="he-IL" dirty="0">
                <a:latin typeface="David" panose="020E0502060401010101" pitchFamily="34" charset="-79"/>
                <a:cs typeface="David" panose="020E0502060401010101" pitchFamily="34" charset="-79"/>
              </a:rPr>
              <a:t>חט"ב</a:t>
            </a:r>
            <a:endParaRPr lang="he-IL" sz="4800" dirty="0">
              <a:latin typeface="David" panose="020E0502060401010101" pitchFamily="34" charset="-79"/>
              <a:cs typeface="David" panose="020E0502060401010101" pitchFamily="34" charset="-79"/>
            </a:endParaRPr>
          </a:p>
        </p:txBody>
      </p:sp>
      <p:sp>
        <p:nvSpPr>
          <p:cNvPr id="7" name="כותרת משנה 6"/>
          <p:cNvSpPr>
            <a:spLocks noGrp="1"/>
          </p:cNvSpPr>
          <p:nvPr>
            <p:ph type="subTitle" idx="1"/>
          </p:nvPr>
        </p:nvSpPr>
        <p:spPr>
          <a:xfrm flipH="1">
            <a:off x="9459686" y="4554206"/>
            <a:ext cx="1627414" cy="955565"/>
          </a:xfrm>
        </p:spPr>
        <p:txBody>
          <a:bodyPr rtlCol="1">
            <a:normAutofit/>
          </a:bodyPr>
          <a:lstStyle/>
          <a:p>
            <a:pPr algn="r" rtl="1"/>
            <a:r>
              <a:rPr lang="he-IL" sz="2400" dirty="0">
                <a:latin typeface="David" panose="020E0502060401010101" pitchFamily="34" charset="-79"/>
                <a:cs typeface="David" panose="020E0502060401010101" pitchFamily="34" charset="-79"/>
              </a:rPr>
              <a:t>אליחי כהנא</a:t>
            </a:r>
          </a:p>
        </p:txBody>
      </p:sp>
      <p:pic>
        <p:nvPicPr>
          <p:cNvPr id="1026" name="Picture 2" descr="תושבות, אזרחות ישראלית, אזרחות כפולה וכל מה שביניהן - רוזנבלט">
            <a:extLst>
              <a:ext uri="{FF2B5EF4-FFF2-40B4-BE49-F238E27FC236}">
                <a16:creationId xmlns:a16="http://schemas.microsoft.com/office/drawing/2014/main" id="{747EFB42-479C-3F26-C853-D8E98CCE88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9984" y="1151384"/>
            <a:ext cx="6604496" cy="43853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קבוצה 3">
            <a:extLst>
              <a:ext uri="{FF2B5EF4-FFF2-40B4-BE49-F238E27FC236}">
                <a16:creationId xmlns:a16="http://schemas.microsoft.com/office/drawing/2014/main" id="{EE8A6EBE-E777-884F-DDB0-36ABA5A814B9}"/>
              </a:ext>
            </a:extLst>
          </p:cNvPr>
          <p:cNvGrpSpPr/>
          <p:nvPr/>
        </p:nvGrpSpPr>
        <p:grpSpPr>
          <a:xfrm>
            <a:off x="2467927" y="2153014"/>
            <a:ext cx="7256145" cy="3486399"/>
            <a:chOff x="4459922" y="2626785"/>
            <a:chExt cx="7256145" cy="3873746"/>
          </a:xfrm>
        </p:grpSpPr>
        <p:sp>
          <p:nvSpPr>
            <p:cNvPr id="5" name="מלבן: פינות מעוגלות 4">
              <a:extLst>
                <a:ext uri="{FF2B5EF4-FFF2-40B4-BE49-F238E27FC236}">
                  <a16:creationId xmlns:a16="http://schemas.microsoft.com/office/drawing/2014/main" id="{307E304F-281A-F4E1-8CA0-52AF5849B2D4}"/>
                </a:ext>
              </a:extLst>
            </p:cNvPr>
            <p:cNvSpPr/>
            <p:nvPr/>
          </p:nvSpPr>
          <p:spPr>
            <a:xfrm>
              <a:off x="4459922" y="2626785"/>
              <a:ext cx="7256145" cy="3873746"/>
            </a:xfrm>
            <a:prstGeom prst="roundRect">
              <a:avLst/>
            </a:prstGeom>
            <a:solidFill>
              <a:srgbClr val="FFC000">
                <a:alpha val="37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6" name="תיבת טקסט 5">
              <a:extLst>
                <a:ext uri="{FF2B5EF4-FFF2-40B4-BE49-F238E27FC236}">
                  <a16:creationId xmlns:a16="http://schemas.microsoft.com/office/drawing/2014/main" id="{07D685DA-60E4-1556-811C-F524E23CE46E}"/>
                </a:ext>
              </a:extLst>
            </p:cNvPr>
            <p:cNvSpPr txBox="1"/>
            <p:nvPr/>
          </p:nvSpPr>
          <p:spPr>
            <a:xfrm>
              <a:off x="5039994" y="3046622"/>
              <a:ext cx="6096000" cy="3453909"/>
            </a:xfrm>
            <a:prstGeom prst="rect">
              <a:avLst/>
            </a:prstGeom>
            <a:noFill/>
          </p:spPr>
          <p:txBody>
            <a:bodyPr wrap="square">
              <a:spAutoFit/>
            </a:bodyPr>
            <a:lstStyle/>
            <a:p>
              <a:pPr algn="ctr"/>
              <a:r>
                <a:rPr lang="he-IL" sz="2800" b="1" dirty="0">
                  <a:solidFill>
                    <a:schemeClr val="tx2"/>
                  </a:solidFill>
                  <a:latin typeface="David" panose="020E0502060401010101" pitchFamily="34" charset="-79"/>
                  <a:cs typeface="David" panose="020E0502060401010101" pitchFamily="34" charset="-79"/>
                </a:rPr>
                <a:t>כל אזרח "חותם" על הסכם מול החברה שכולל מערכת של זכויות וחובות (ממנו הוא רשאי 'לצאת' בכל עת שיבחר) - נציגי החברה (השלטון) יכולים </a:t>
              </a:r>
              <a:r>
                <a:rPr lang="he-IL" sz="2800" b="1" dirty="0" err="1">
                  <a:solidFill>
                    <a:schemeClr val="tx2"/>
                  </a:solidFill>
                  <a:latin typeface="David" panose="020E0502060401010101" pitchFamily="34" charset="-79"/>
                  <a:cs typeface="David" panose="020E0502060401010101" pitchFamily="34" charset="-79"/>
                </a:rPr>
                <a:t>לתעדף</a:t>
              </a:r>
              <a:r>
                <a:rPr lang="he-IL" sz="2800" b="1" dirty="0">
                  <a:solidFill>
                    <a:schemeClr val="tx2"/>
                  </a:solidFill>
                  <a:latin typeface="David" panose="020E0502060401010101" pitchFamily="34" charset="-79"/>
                  <a:cs typeface="David" panose="020E0502060401010101" pitchFamily="34" charset="-79"/>
                </a:rPr>
                <a:t> זכויות או חובות ואף לשלול אותן, </a:t>
              </a:r>
            </a:p>
            <a:p>
              <a:pPr algn="ctr"/>
              <a:r>
                <a:rPr lang="he-IL" sz="2800" b="1" u="sng" dirty="0">
                  <a:solidFill>
                    <a:schemeClr val="tx2"/>
                  </a:solidFill>
                  <a:latin typeface="David" panose="020E0502060401010101" pitchFamily="34" charset="-79"/>
                  <a:cs typeface="David" panose="020E0502060401010101" pitchFamily="34" charset="-79"/>
                </a:rPr>
                <a:t>מתוקף הסמכות של רצון הכלל וטובתו</a:t>
              </a:r>
              <a:r>
                <a:rPr lang="he-IL" sz="2800" b="1" dirty="0">
                  <a:solidFill>
                    <a:schemeClr val="tx2"/>
                  </a:solidFill>
                  <a:latin typeface="David" panose="020E0502060401010101" pitchFamily="34" charset="-79"/>
                  <a:cs typeface="David" panose="020E0502060401010101" pitchFamily="34" charset="-79"/>
                </a:rPr>
                <a:t>.</a:t>
              </a:r>
              <a:br>
                <a:rPr lang="he-IL" sz="2800" b="1" dirty="0">
                  <a:solidFill>
                    <a:schemeClr val="tx2"/>
                  </a:solidFill>
                  <a:latin typeface="David" panose="020E0502060401010101" pitchFamily="34" charset="-79"/>
                  <a:cs typeface="David" panose="020E0502060401010101" pitchFamily="34" charset="-79"/>
                </a:rPr>
              </a:br>
              <a:endParaRPr lang="he-IL" sz="2800" dirty="0">
                <a:solidFill>
                  <a:schemeClr val="tx2"/>
                </a:solidFill>
                <a:latin typeface="David" panose="020E0502060401010101" pitchFamily="34" charset="-79"/>
                <a:cs typeface="David" panose="020E0502060401010101" pitchFamily="34" charset="-79"/>
              </a:endParaRPr>
            </a:p>
          </p:txBody>
        </p:sp>
      </p:grpSp>
      <p:sp>
        <p:nvSpPr>
          <p:cNvPr id="3" name="כותרת 12">
            <a:extLst>
              <a:ext uri="{FF2B5EF4-FFF2-40B4-BE49-F238E27FC236}">
                <a16:creationId xmlns:a16="http://schemas.microsoft.com/office/drawing/2014/main" id="{E479C232-BB3C-4993-63A9-E54AC0C60852}"/>
              </a:ext>
            </a:extLst>
          </p:cNvPr>
          <p:cNvSpPr txBox="1">
            <a:spLocks/>
          </p:cNvSpPr>
          <p:nvPr/>
        </p:nvSpPr>
        <p:spPr>
          <a:xfrm flipH="1">
            <a:off x="2531620" y="175004"/>
            <a:ext cx="7128759" cy="1084672"/>
          </a:xfrm>
          <a:prstGeom prst="rect">
            <a:avLst/>
          </a:prstGeom>
        </p:spPr>
        <p:txBody>
          <a:bodyPr vert="horz" lIns="0" tIns="45720" rIns="0" bIns="45720" rtlCol="1" anchor="ctr">
            <a:normAutofit/>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algn="ctr"/>
            <a:r>
              <a:rPr lang="he-IL" sz="4800" b="1" dirty="0">
                <a:latin typeface="David" panose="020E0502060401010101" pitchFamily="34" charset="-79"/>
                <a:cs typeface="David" panose="020E0502060401010101" pitchFamily="34" charset="-79"/>
              </a:rPr>
              <a:t>הזכויות והחובות של כל אזרח</a:t>
            </a:r>
          </a:p>
        </p:txBody>
      </p:sp>
    </p:spTree>
    <p:extLst>
      <p:ext uri="{BB962C8B-B14F-4D97-AF65-F5344CB8AC3E}">
        <p14:creationId xmlns:p14="http://schemas.microsoft.com/office/powerpoint/2010/main" val="4125351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2">
            <a:extLst>
              <a:ext uri="{FF2B5EF4-FFF2-40B4-BE49-F238E27FC236}">
                <a16:creationId xmlns:a16="http://schemas.microsoft.com/office/drawing/2014/main" id="{74F28DEE-3088-6162-A720-CDAD9C49FB5D}"/>
              </a:ext>
            </a:extLst>
          </p:cNvPr>
          <p:cNvSpPr>
            <a:spLocks noGrp="1"/>
          </p:cNvSpPr>
          <p:nvPr>
            <p:ph type="title"/>
          </p:nvPr>
        </p:nvSpPr>
        <p:spPr>
          <a:xfrm flipH="1">
            <a:off x="2051580" y="147059"/>
            <a:ext cx="8410224"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אזרח</a:t>
            </a:r>
          </a:p>
        </p:txBody>
      </p:sp>
      <p:grpSp>
        <p:nvGrpSpPr>
          <p:cNvPr id="4" name="קבוצה 3">
            <a:extLst>
              <a:ext uri="{FF2B5EF4-FFF2-40B4-BE49-F238E27FC236}">
                <a16:creationId xmlns:a16="http://schemas.microsoft.com/office/drawing/2014/main" id="{EE8A6EBE-E777-884F-DDB0-36ABA5A814B9}"/>
              </a:ext>
            </a:extLst>
          </p:cNvPr>
          <p:cNvGrpSpPr/>
          <p:nvPr/>
        </p:nvGrpSpPr>
        <p:grpSpPr>
          <a:xfrm>
            <a:off x="3459659" y="2080011"/>
            <a:ext cx="7118171" cy="2831335"/>
            <a:chOff x="4435019" y="2723470"/>
            <a:chExt cx="7118171" cy="3145902"/>
          </a:xfrm>
        </p:grpSpPr>
        <p:sp>
          <p:nvSpPr>
            <p:cNvPr id="5" name="מלבן: פינות מעוגלות 4">
              <a:extLst>
                <a:ext uri="{FF2B5EF4-FFF2-40B4-BE49-F238E27FC236}">
                  <a16:creationId xmlns:a16="http://schemas.microsoft.com/office/drawing/2014/main" id="{307E304F-281A-F4E1-8CA0-52AF5849B2D4}"/>
                </a:ext>
              </a:extLst>
            </p:cNvPr>
            <p:cNvSpPr/>
            <p:nvPr/>
          </p:nvSpPr>
          <p:spPr>
            <a:xfrm>
              <a:off x="4622800" y="2723470"/>
              <a:ext cx="6930390" cy="3098970"/>
            </a:xfrm>
            <a:prstGeom prst="roundRect">
              <a:avLst/>
            </a:prstGeom>
            <a:solidFill>
              <a:srgbClr val="FFC000">
                <a:alpha val="37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6" name="תיבת טקסט 5">
              <a:extLst>
                <a:ext uri="{FF2B5EF4-FFF2-40B4-BE49-F238E27FC236}">
                  <a16:creationId xmlns:a16="http://schemas.microsoft.com/office/drawing/2014/main" id="{07D685DA-60E4-1556-811C-F524E23CE46E}"/>
                </a:ext>
              </a:extLst>
            </p:cNvPr>
            <p:cNvSpPr txBox="1"/>
            <p:nvPr/>
          </p:nvSpPr>
          <p:spPr>
            <a:xfrm>
              <a:off x="5270044" y="2894223"/>
              <a:ext cx="6096000" cy="2975149"/>
            </a:xfrm>
            <a:prstGeom prst="rect">
              <a:avLst/>
            </a:prstGeom>
            <a:noFill/>
          </p:spPr>
          <p:txBody>
            <a:bodyPr wrap="square">
              <a:spAutoFit/>
            </a:bodyPr>
            <a:lstStyle/>
            <a:p>
              <a:r>
                <a:rPr lang="he-IL" sz="2400" b="1" dirty="0">
                  <a:solidFill>
                    <a:schemeClr val="tx2"/>
                  </a:solidFill>
                  <a:latin typeface="David" panose="020E0502060401010101" pitchFamily="34" charset="-79"/>
                  <a:cs typeface="David" panose="020E0502060401010101" pitchFamily="34" charset="-79"/>
                </a:rPr>
                <a:t>"הענקת אזרחות היא מעשה בעל חשיבות רבה, האזרחות יוצרת קשר משפטי נמשך בין אדם לבין מדינתו...." "יש בה באזרחות כדי להטיל חובות על המדינה... מבחינת האזרח עצמו, יש בה כדי ליתן לו זכויות, להעניק לו כוחות, להטיל עליו חובות ולהכיר בחסינותו בעניינים שונים ומגוונים..." </a:t>
              </a:r>
              <a:br>
                <a:rPr lang="he-IL" sz="2400" b="1" dirty="0">
                  <a:solidFill>
                    <a:schemeClr val="tx2"/>
                  </a:solidFill>
                  <a:latin typeface="David" panose="020E0502060401010101" pitchFamily="34" charset="-79"/>
                  <a:cs typeface="David" panose="020E0502060401010101" pitchFamily="34" charset="-79"/>
                </a:rPr>
              </a:br>
              <a:endParaRPr lang="he-IL" sz="2400" dirty="0">
                <a:solidFill>
                  <a:schemeClr val="tx2"/>
                </a:solidFill>
                <a:latin typeface="David" panose="020E0502060401010101" pitchFamily="34" charset="-79"/>
                <a:cs typeface="David" panose="020E0502060401010101" pitchFamily="34" charset="-79"/>
              </a:endParaRPr>
            </a:p>
          </p:txBody>
        </p:sp>
        <p:sp>
          <p:nvSpPr>
            <p:cNvPr id="7" name="תיבת טקסט 6">
              <a:extLst>
                <a:ext uri="{FF2B5EF4-FFF2-40B4-BE49-F238E27FC236}">
                  <a16:creationId xmlns:a16="http://schemas.microsoft.com/office/drawing/2014/main" id="{3C7AC7E6-D2C5-4216-FD59-D7D337318DC9}"/>
                </a:ext>
              </a:extLst>
            </p:cNvPr>
            <p:cNvSpPr txBox="1"/>
            <p:nvPr/>
          </p:nvSpPr>
          <p:spPr>
            <a:xfrm>
              <a:off x="4435019" y="5356356"/>
              <a:ext cx="3769995" cy="410366"/>
            </a:xfrm>
            <a:prstGeom prst="rect">
              <a:avLst/>
            </a:prstGeom>
            <a:noFill/>
          </p:spPr>
          <p:txBody>
            <a:bodyPr wrap="square">
              <a:spAutoFit/>
            </a:bodyPr>
            <a:lstStyle/>
            <a:p>
              <a:r>
                <a:rPr lang="he-IL" b="1" dirty="0">
                  <a:solidFill>
                    <a:schemeClr val="tx2"/>
                  </a:solidFill>
                  <a:latin typeface="David" panose="020E0502060401010101" pitchFamily="34" charset="-79"/>
                  <a:cs typeface="David" panose="020E0502060401010101" pitchFamily="34" charset="-79"/>
                </a:rPr>
                <a:t>מתוך פסק דין בג"צ </a:t>
              </a:r>
              <a:r>
                <a:rPr lang="he-IL" b="1" dirty="0" err="1">
                  <a:solidFill>
                    <a:schemeClr val="tx2"/>
                  </a:solidFill>
                  <a:latin typeface="David" panose="020E0502060401010101" pitchFamily="34" charset="-79"/>
                  <a:cs typeface="David" panose="020E0502060401010101" pitchFamily="34" charset="-79"/>
                </a:rPr>
                <a:t>רנקין</a:t>
              </a:r>
              <a:r>
                <a:rPr lang="he-IL" b="1" dirty="0">
                  <a:solidFill>
                    <a:schemeClr val="tx2"/>
                  </a:solidFill>
                  <a:latin typeface="David" panose="020E0502060401010101" pitchFamily="34" charset="-79"/>
                  <a:cs typeface="David" panose="020E0502060401010101" pitchFamily="34" charset="-79"/>
                </a:rPr>
                <a:t> נ' שר הפנים</a:t>
              </a:r>
              <a:endParaRPr lang="he-IL" dirty="0">
                <a:solidFill>
                  <a:schemeClr val="tx2"/>
                </a:solidFill>
                <a:latin typeface="David" panose="020E0502060401010101" pitchFamily="34" charset="-79"/>
                <a:cs typeface="David" panose="020E0502060401010101" pitchFamily="34" charset="-79"/>
              </a:endParaRPr>
            </a:p>
          </p:txBody>
        </p:sp>
      </p:grpSp>
      <p:pic>
        <p:nvPicPr>
          <p:cNvPr id="9" name="Picture 2" descr="עבירת ביזיון בית משפט - משמעותה והעונש בצידה - עורך דין פלילי מומחה ⚖️">
            <a:extLst>
              <a:ext uri="{FF2B5EF4-FFF2-40B4-BE49-F238E27FC236}">
                <a16:creationId xmlns:a16="http://schemas.microsoft.com/office/drawing/2014/main" id="{A7A2A351-11D2-B489-6CAB-13543BF8E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970" y="1368518"/>
            <a:ext cx="4054924" cy="202746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גרפיקה 9" descr="חץ: עקומה בכיוון השעון עם מילוי מלא">
            <a:extLst>
              <a:ext uri="{FF2B5EF4-FFF2-40B4-BE49-F238E27FC236}">
                <a16:creationId xmlns:a16="http://schemas.microsoft.com/office/drawing/2014/main" id="{E22AA4DA-562B-8BB6-C152-DBE9D6C949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4487522">
            <a:off x="5602697" y="5036144"/>
            <a:ext cx="937711" cy="937711"/>
          </a:xfrm>
          <a:prstGeom prst="rect">
            <a:avLst/>
          </a:prstGeom>
        </p:spPr>
      </p:pic>
      <p:pic>
        <p:nvPicPr>
          <p:cNvPr id="12" name="גרפיקה 11" descr="חץ: עקומה נגד כיוון השעון עם מילוי מלא">
            <a:extLst>
              <a:ext uri="{FF2B5EF4-FFF2-40B4-BE49-F238E27FC236}">
                <a16:creationId xmlns:a16="http://schemas.microsoft.com/office/drawing/2014/main" id="{CF222A22-4BD3-0BF5-0465-1A8453958A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167407">
            <a:off x="7484387" y="4981956"/>
            <a:ext cx="914400" cy="914400"/>
          </a:xfrm>
          <a:prstGeom prst="rect">
            <a:avLst/>
          </a:prstGeom>
        </p:spPr>
      </p:pic>
      <p:grpSp>
        <p:nvGrpSpPr>
          <p:cNvPr id="14" name="קבוצה 13">
            <a:extLst>
              <a:ext uri="{FF2B5EF4-FFF2-40B4-BE49-F238E27FC236}">
                <a16:creationId xmlns:a16="http://schemas.microsoft.com/office/drawing/2014/main" id="{68E909A4-8351-0E02-F281-5FD482EAADCA}"/>
              </a:ext>
            </a:extLst>
          </p:cNvPr>
          <p:cNvGrpSpPr/>
          <p:nvPr/>
        </p:nvGrpSpPr>
        <p:grpSpPr>
          <a:xfrm>
            <a:off x="8474726" y="5439156"/>
            <a:ext cx="3511685" cy="1271785"/>
            <a:chOff x="8109379" y="2066330"/>
            <a:chExt cx="3511685" cy="1271785"/>
          </a:xfrm>
        </p:grpSpPr>
        <p:sp>
          <p:nvSpPr>
            <p:cNvPr id="16" name="אליפסה 15">
              <a:extLst>
                <a:ext uri="{FF2B5EF4-FFF2-40B4-BE49-F238E27FC236}">
                  <a16:creationId xmlns:a16="http://schemas.microsoft.com/office/drawing/2014/main" id="{347BADCE-0CA5-32CA-FC40-D8EEC2B39093}"/>
                </a:ext>
              </a:extLst>
            </p:cNvPr>
            <p:cNvSpPr/>
            <p:nvPr/>
          </p:nvSpPr>
          <p:spPr>
            <a:xfrm>
              <a:off x="8109379" y="2066330"/>
              <a:ext cx="3511685" cy="1271785"/>
            </a:xfrm>
            <a:prstGeom prst="ellipse">
              <a:avLst/>
            </a:prstGeom>
            <a:solidFill>
              <a:srgbClr val="0070C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18" name="תיבת טקסט 17">
              <a:extLst>
                <a:ext uri="{FF2B5EF4-FFF2-40B4-BE49-F238E27FC236}">
                  <a16:creationId xmlns:a16="http://schemas.microsoft.com/office/drawing/2014/main" id="{905837AE-98EF-8A67-3C37-D6877393E9B2}"/>
                </a:ext>
              </a:extLst>
            </p:cNvPr>
            <p:cNvSpPr txBox="1"/>
            <p:nvPr/>
          </p:nvSpPr>
          <p:spPr>
            <a:xfrm>
              <a:off x="8821353" y="2409834"/>
              <a:ext cx="2324453" cy="646331"/>
            </a:xfrm>
            <a:prstGeom prst="rect">
              <a:avLst/>
            </a:prstGeom>
            <a:noFill/>
          </p:spPr>
          <p:txBody>
            <a:bodyPr wrap="square" rtlCol="1">
              <a:spAutoFit/>
            </a:bodyPr>
            <a:lstStyle/>
            <a:p>
              <a:pPr algn="ctr"/>
              <a:r>
                <a:rPr lang="he-IL" sz="3600" b="1" dirty="0">
                  <a:solidFill>
                    <a:schemeClr val="bg1"/>
                  </a:solidFill>
                  <a:latin typeface="David" panose="020E0502060401010101" pitchFamily="34" charset="-79"/>
                  <a:cs typeface="David" panose="020E0502060401010101" pitchFamily="34" charset="-79"/>
                </a:rPr>
                <a:t>זכויות</a:t>
              </a:r>
              <a:endParaRPr lang="he-IL" sz="3600" b="1" u="sng" dirty="0">
                <a:solidFill>
                  <a:schemeClr val="bg1"/>
                </a:solidFill>
                <a:latin typeface="David" panose="020E0502060401010101" pitchFamily="34" charset="-79"/>
                <a:cs typeface="David" panose="020E0502060401010101" pitchFamily="34" charset="-79"/>
              </a:endParaRPr>
            </a:p>
          </p:txBody>
        </p:sp>
      </p:grpSp>
      <p:grpSp>
        <p:nvGrpSpPr>
          <p:cNvPr id="19" name="קבוצה 18">
            <a:extLst>
              <a:ext uri="{FF2B5EF4-FFF2-40B4-BE49-F238E27FC236}">
                <a16:creationId xmlns:a16="http://schemas.microsoft.com/office/drawing/2014/main" id="{EE8C4228-F245-EAA8-EC4C-B8114098F6C8}"/>
              </a:ext>
            </a:extLst>
          </p:cNvPr>
          <p:cNvGrpSpPr/>
          <p:nvPr/>
        </p:nvGrpSpPr>
        <p:grpSpPr>
          <a:xfrm>
            <a:off x="1912536" y="5435922"/>
            <a:ext cx="3511685" cy="1271785"/>
            <a:chOff x="1416078" y="2066329"/>
            <a:chExt cx="3511685" cy="1271785"/>
          </a:xfrm>
        </p:grpSpPr>
        <p:sp>
          <p:nvSpPr>
            <p:cNvPr id="20" name="אליפסה 19">
              <a:extLst>
                <a:ext uri="{FF2B5EF4-FFF2-40B4-BE49-F238E27FC236}">
                  <a16:creationId xmlns:a16="http://schemas.microsoft.com/office/drawing/2014/main" id="{E653C866-3446-015D-8686-43DB0D11D0C4}"/>
                </a:ext>
              </a:extLst>
            </p:cNvPr>
            <p:cNvSpPr/>
            <p:nvPr/>
          </p:nvSpPr>
          <p:spPr>
            <a:xfrm>
              <a:off x="1416078" y="2066329"/>
              <a:ext cx="3511685" cy="1271785"/>
            </a:xfrm>
            <a:prstGeom prst="ellipse">
              <a:avLst/>
            </a:prstGeom>
            <a:solidFill>
              <a:srgbClr val="FF5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21" name="תיבת טקסט 20">
              <a:extLst>
                <a:ext uri="{FF2B5EF4-FFF2-40B4-BE49-F238E27FC236}">
                  <a16:creationId xmlns:a16="http://schemas.microsoft.com/office/drawing/2014/main" id="{F0A2F283-ECEA-B2FC-BEE5-3FDD1246CD4F}"/>
                </a:ext>
              </a:extLst>
            </p:cNvPr>
            <p:cNvSpPr txBox="1"/>
            <p:nvPr/>
          </p:nvSpPr>
          <p:spPr>
            <a:xfrm>
              <a:off x="1982340" y="2409833"/>
              <a:ext cx="2324453" cy="646331"/>
            </a:xfrm>
            <a:prstGeom prst="rect">
              <a:avLst/>
            </a:prstGeom>
            <a:noFill/>
          </p:spPr>
          <p:txBody>
            <a:bodyPr wrap="square" rtlCol="1">
              <a:spAutoFit/>
            </a:bodyPr>
            <a:lstStyle/>
            <a:p>
              <a:pPr algn="ctr"/>
              <a:r>
                <a:rPr lang="he-IL" sz="3600" b="1" dirty="0">
                  <a:solidFill>
                    <a:schemeClr val="bg1"/>
                  </a:solidFill>
                  <a:latin typeface="David" panose="020E0502060401010101" pitchFamily="34" charset="-79"/>
                  <a:cs typeface="David" panose="020E0502060401010101" pitchFamily="34" charset="-79"/>
                </a:rPr>
                <a:t>חובות</a:t>
              </a:r>
              <a:endParaRPr lang="he-IL" sz="3600" b="1" u="sng" dirty="0">
                <a:solidFill>
                  <a:schemeClr val="bg1"/>
                </a:solidFill>
                <a:latin typeface="David" panose="020E0502060401010101" pitchFamily="34" charset="-79"/>
                <a:cs typeface="David" panose="020E0502060401010101" pitchFamily="34" charset="-79"/>
              </a:endParaRPr>
            </a:p>
          </p:txBody>
        </p:sp>
      </p:grpSp>
      <mc:AlternateContent xmlns:mc="http://schemas.openxmlformats.org/markup-compatibility/2006" xmlns:p14="http://schemas.microsoft.com/office/powerpoint/2010/main">
        <mc:Choice Requires="p14">
          <p:contentPart p14:bwMode="auto" r:id="rId7">
            <p14:nvContentPartPr>
              <p14:cNvPr id="22" name="דיו 21">
                <a:extLst>
                  <a:ext uri="{FF2B5EF4-FFF2-40B4-BE49-F238E27FC236}">
                    <a16:creationId xmlns:a16="http://schemas.microsoft.com/office/drawing/2014/main" id="{459F7DC4-AE83-636C-50E5-2F29284ADACA}"/>
                  </a:ext>
                </a:extLst>
              </p14:cNvPr>
              <p14:cNvContentPartPr/>
              <p14:nvPr/>
            </p14:nvContentPartPr>
            <p14:xfrm>
              <a:off x="4990678" y="3351649"/>
              <a:ext cx="741240" cy="360"/>
            </p14:xfrm>
          </p:contentPart>
        </mc:Choice>
        <mc:Fallback xmlns="">
          <p:pic>
            <p:nvPicPr>
              <p:cNvPr id="22" name="דיו 21">
                <a:extLst>
                  <a:ext uri="{FF2B5EF4-FFF2-40B4-BE49-F238E27FC236}">
                    <a16:creationId xmlns:a16="http://schemas.microsoft.com/office/drawing/2014/main" id="{459F7DC4-AE83-636C-50E5-2F29284ADACA}"/>
                  </a:ext>
                </a:extLst>
              </p:cNvPr>
              <p:cNvPicPr/>
              <p:nvPr/>
            </p:nvPicPr>
            <p:blipFill>
              <a:blip r:embed="rId8"/>
              <a:stretch>
                <a:fillRect/>
              </a:stretch>
            </p:blipFill>
            <p:spPr>
              <a:xfrm>
                <a:off x="4972669" y="3333649"/>
                <a:ext cx="776897"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 name="דיו 22">
                <a:extLst>
                  <a:ext uri="{FF2B5EF4-FFF2-40B4-BE49-F238E27FC236}">
                    <a16:creationId xmlns:a16="http://schemas.microsoft.com/office/drawing/2014/main" id="{6A9AA9CB-40BE-1013-1685-DE2F8CBC92B5}"/>
                  </a:ext>
                </a:extLst>
              </p14:cNvPr>
              <p14:cNvContentPartPr/>
              <p14:nvPr/>
            </p14:nvContentPartPr>
            <p14:xfrm>
              <a:off x="9559543" y="4073009"/>
              <a:ext cx="741240" cy="360"/>
            </p14:xfrm>
          </p:contentPart>
        </mc:Choice>
        <mc:Fallback xmlns="">
          <p:pic>
            <p:nvPicPr>
              <p:cNvPr id="23" name="דיו 22">
                <a:extLst>
                  <a:ext uri="{FF2B5EF4-FFF2-40B4-BE49-F238E27FC236}">
                    <a16:creationId xmlns:a16="http://schemas.microsoft.com/office/drawing/2014/main" id="{6A9AA9CB-40BE-1013-1685-DE2F8CBC92B5}"/>
                  </a:ext>
                </a:extLst>
              </p:cNvPr>
              <p:cNvPicPr/>
              <p:nvPr/>
            </p:nvPicPr>
            <p:blipFill>
              <a:blip r:embed="rId8"/>
              <a:stretch>
                <a:fillRect/>
              </a:stretch>
            </p:blipFill>
            <p:spPr>
              <a:xfrm>
                <a:off x="9541534" y="4055009"/>
                <a:ext cx="776897"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6" name="דיו 25">
                <a:extLst>
                  <a:ext uri="{FF2B5EF4-FFF2-40B4-BE49-F238E27FC236}">
                    <a16:creationId xmlns:a16="http://schemas.microsoft.com/office/drawing/2014/main" id="{C92345AC-E1AD-DDB1-74EF-1AD0435E9784}"/>
                  </a:ext>
                </a:extLst>
              </p14:cNvPr>
              <p14:cNvContentPartPr/>
              <p14:nvPr/>
            </p14:nvContentPartPr>
            <p14:xfrm>
              <a:off x="5435660" y="4093702"/>
              <a:ext cx="741240" cy="360"/>
            </p14:xfrm>
          </p:contentPart>
        </mc:Choice>
        <mc:Fallback xmlns="">
          <p:pic>
            <p:nvPicPr>
              <p:cNvPr id="26" name="דיו 25">
                <a:extLst>
                  <a:ext uri="{FF2B5EF4-FFF2-40B4-BE49-F238E27FC236}">
                    <a16:creationId xmlns:a16="http://schemas.microsoft.com/office/drawing/2014/main" id="{C92345AC-E1AD-DDB1-74EF-1AD0435E9784}"/>
                  </a:ext>
                </a:extLst>
              </p:cNvPr>
              <p:cNvPicPr/>
              <p:nvPr/>
            </p:nvPicPr>
            <p:blipFill>
              <a:blip r:embed="rId8"/>
              <a:stretch>
                <a:fillRect/>
              </a:stretch>
            </p:blipFill>
            <p:spPr>
              <a:xfrm>
                <a:off x="5417651" y="4075702"/>
                <a:ext cx="776897" cy="36000"/>
              </a:xfrm>
              <a:prstGeom prst="rect">
                <a:avLst/>
              </a:prstGeom>
            </p:spPr>
          </p:pic>
        </mc:Fallback>
      </mc:AlternateContent>
    </p:spTree>
    <p:extLst>
      <p:ext uri="{BB962C8B-B14F-4D97-AF65-F5344CB8AC3E}">
        <p14:creationId xmlns:p14="http://schemas.microsoft.com/office/powerpoint/2010/main" val="520168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 calcmode="lin" valueType="num">
                                      <p:cBhvr>
                                        <p:cTn id="34" dur="1000" fill="hold"/>
                                        <p:tgtEl>
                                          <p:spTgt spid="12"/>
                                        </p:tgtEl>
                                        <p:attrNameLst>
                                          <p:attrName>style.rotation</p:attrName>
                                        </p:attrNameLst>
                                      </p:cBhvr>
                                      <p:tavLst>
                                        <p:tav tm="0">
                                          <p:val>
                                            <p:fltVal val="90"/>
                                          </p:val>
                                        </p:tav>
                                        <p:tav tm="100000">
                                          <p:val>
                                            <p:fltVal val="0"/>
                                          </p:val>
                                        </p:tav>
                                      </p:tavLst>
                                    </p:anim>
                                    <p:animEffect transition="in" filter="fade">
                                      <p:cBhvr>
                                        <p:cTn id="35" dur="1000"/>
                                        <p:tgtEl>
                                          <p:spTgt spid="12"/>
                                        </p:tgtEl>
                                      </p:cBhvr>
                                    </p:animEffect>
                                  </p:childTnLst>
                                </p:cTn>
                              </p:par>
                              <p:par>
                                <p:cTn id="36" presetID="53" presetClass="entr" presetSubtype="16" fill="hold" nodeType="withEffect">
                                  <p:stCondLst>
                                    <p:cond delay="10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1000" fill="hold"/>
                                        <p:tgtEl>
                                          <p:spTgt spid="10"/>
                                        </p:tgtEl>
                                        <p:attrNameLst>
                                          <p:attrName>ppt_w</p:attrName>
                                        </p:attrNameLst>
                                      </p:cBhvr>
                                      <p:tavLst>
                                        <p:tav tm="0">
                                          <p:val>
                                            <p:fltVal val="0"/>
                                          </p:val>
                                        </p:tav>
                                        <p:tav tm="100000">
                                          <p:val>
                                            <p:strVal val="#ppt_w"/>
                                          </p:val>
                                        </p:tav>
                                      </p:tavLst>
                                    </p:anim>
                                    <p:anim calcmode="lin" valueType="num">
                                      <p:cBhvr>
                                        <p:cTn id="46" dur="1000" fill="hold"/>
                                        <p:tgtEl>
                                          <p:spTgt spid="10"/>
                                        </p:tgtEl>
                                        <p:attrNameLst>
                                          <p:attrName>ppt_h</p:attrName>
                                        </p:attrNameLst>
                                      </p:cBhvr>
                                      <p:tavLst>
                                        <p:tav tm="0">
                                          <p:val>
                                            <p:fltVal val="0"/>
                                          </p:val>
                                        </p:tav>
                                        <p:tav tm="100000">
                                          <p:val>
                                            <p:strVal val="#ppt_h"/>
                                          </p:val>
                                        </p:tav>
                                      </p:tavLst>
                                    </p:anim>
                                    <p:anim calcmode="lin" valueType="num">
                                      <p:cBhvr>
                                        <p:cTn id="47" dur="1000" fill="hold"/>
                                        <p:tgtEl>
                                          <p:spTgt spid="10"/>
                                        </p:tgtEl>
                                        <p:attrNameLst>
                                          <p:attrName>style.rotation</p:attrName>
                                        </p:attrNameLst>
                                      </p:cBhvr>
                                      <p:tavLst>
                                        <p:tav tm="0">
                                          <p:val>
                                            <p:fltVal val="90"/>
                                          </p:val>
                                        </p:tav>
                                        <p:tav tm="100000">
                                          <p:val>
                                            <p:fltVal val="0"/>
                                          </p:val>
                                        </p:tav>
                                      </p:tavLst>
                                    </p:anim>
                                    <p:animEffect transition="in" filter="fade">
                                      <p:cBhvr>
                                        <p:cTn id="48" dur="1000"/>
                                        <p:tgtEl>
                                          <p:spTgt spid="10"/>
                                        </p:tgtEl>
                                      </p:cBhvr>
                                    </p:animEffect>
                                  </p:childTnLst>
                                </p:cTn>
                              </p:par>
                              <p:par>
                                <p:cTn id="49" presetID="53" presetClass="entr" presetSubtype="16" fill="hold" nodeType="withEffect">
                                  <p:stCondLst>
                                    <p:cond delay="100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2">
            <a:extLst>
              <a:ext uri="{FF2B5EF4-FFF2-40B4-BE49-F238E27FC236}">
                <a16:creationId xmlns:a16="http://schemas.microsoft.com/office/drawing/2014/main" id="{74F28DEE-3088-6162-A720-CDAD9C49FB5D}"/>
              </a:ext>
            </a:extLst>
          </p:cNvPr>
          <p:cNvSpPr>
            <a:spLocks noGrp="1"/>
          </p:cNvSpPr>
          <p:nvPr>
            <p:ph type="title"/>
          </p:nvPr>
        </p:nvSpPr>
        <p:spPr>
          <a:xfrm flipH="1">
            <a:off x="1615440" y="136899"/>
            <a:ext cx="8937238"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הגדרת מושגים</a:t>
            </a:r>
          </a:p>
        </p:txBody>
      </p:sp>
      <p:grpSp>
        <p:nvGrpSpPr>
          <p:cNvPr id="8" name="קבוצה 7">
            <a:extLst>
              <a:ext uri="{FF2B5EF4-FFF2-40B4-BE49-F238E27FC236}">
                <a16:creationId xmlns:a16="http://schemas.microsoft.com/office/drawing/2014/main" id="{22BDF447-0A15-2701-C768-F19AEADC7047}"/>
              </a:ext>
            </a:extLst>
          </p:cNvPr>
          <p:cNvGrpSpPr/>
          <p:nvPr/>
        </p:nvGrpSpPr>
        <p:grpSpPr>
          <a:xfrm>
            <a:off x="7816811" y="1798559"/>
            <a:ext cx="1677347" cy="646742"/>
            <a:chOff x="4592320" y="3096010"/>
            <a:chExt cx="6930390" cy="951952"/>
          </a:xfrm>
        </p:grpSpPr>
        <p:sp>
          <p:nvSpPr>
            <p:cNvPr id="9" name="מלבן: פינות מעוגלות 8">
              <a:extLst>
                <a:ext uri="{FF2B5EF4-FFF2-40B4-BE49-F238E27FC236}">
                  <a16:creationId xmlns:a16="http://schemas.microsoft.com/office/drawing/2014/main" id="{5937E3F0-CA23-DBF1-EA88-425142CC8C71}"/>
                </a:ext>
              </a:extLst>
            </p:cNvPr>
            <p:cNvSpPr/>
            <p:nvPr/>
          </p:nvSpPr>
          <p:spPr>
            <a:xfrm>
              <a:off x="4592320" y="3096010"/>
              <a:ext cx="6930390" cy="951952"/>
            </a:xfrm>
            <a:prstGeom prst="roundRect">
              <a:avLst/>
            </a:prstGeom>
            <a:solidFill>
              <a:srgbClr val="99663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10" name="תיבת טקסט 9">
              <a:extLst>
                <a:ext uri="{FF2B5EF4-FFF2-40B4-BE49-F238E27FC236}">
                  <a16:creationId xmlns:a16="http://schemas.microsoft.com/office/drawing/2014/main" id="{317E162A-16C9-CFE3-E8E3-70409CE55ABB}"/>
                </a:ext>
              </a:extLst>
            </p:cNvPr>
            <p:cNvSpPr txBox="1"/>
            <p:nvPr/>
          </p:nvSpPr>
          <p:spPr>
            <a:xfrm>
              <a:off x="5099547" y="3210293"/>
              <a:ext cx="6160433" cy="679534"/>
            </a:xfrm>
            <a:prstGeom prst="rect">
              <a:avLst/>
            </a:prstGeom>
            <a:noFill/>
          </p:spPr>
          <p:txBody>
            <a:bodyPr wrap="square">
              <a:spAutoFit/>
            </a:bodyPr>
            <a:lstStyle/>
            <a:p>
              <a:pPr algn="ctr"/>
              <a:r>
                <a:rPr lang="he-IL" sz="2400" b="1" dirty="0">
                  <a:solidFill>
                    <a:schemeClr val="bg1"/>
                  </a:solidFill>
                  <a:latin typeface="David" panose="020E0502060401010101" pitchFamily="34" charset="-79"/>
                  <a:cs typeface="David" panose="020E0502060401010101" pitchFamily="34" charset="-79"/>
                </a:rPr>
                <a:t>לאומיות</a:t>
              </a:r>
            </a:p>
          </p:txBody>
        </p:sp>
      </p:grpSp>
      <p:sp>
        <p:nvSpPr>
          <p:cNvPr id="11" name="תיבת טקסט 10">
            <a:extLst>
              <a:ext uri="{FF2B5EF4-FFF2-40B4-BE49-F238E27FC236}">
                <a16:creationId xmlns:a16="http://schemas.microsoft.com/office/drawing/2014/main" id="{5AEA6CBC-7F0D-BA7B-CDDD-31E05C31B470}"/>
              </a:ext>
            </a:extLst>
          </p:cNvPr>
          <p:cNvSpPr txBox="1"/>
          <p:nvPr/>
        </p:nvSpPr>
        <p:spPr>
          <a:xfrm>
            <a:off x="1105787" y="1510481"/>
            <a:ext cx="6087493" cy="1200329"/>
          </a:xfrm>
          <a:prstGeom prst="rect">
            <a:avLst/>
          </a:prstGeom>
          <a:noFill/>
        </p:spPr>
        <p:txBody>
          <a:bodyPr wrap="square">
            <a:spAutoFit/>
          </a:bodyPr>
          <a:lstStyle/>
          <a:p>
            <a:pPr algn="just">
              <a:spcBef>
                <a:spcPts val="1200"/>
              </a:spcBef>
            </a:pPr>
            <a:r>
              <a:rPr lang="he-IL" sz="2400" dirty="0">
                <a:latin typeface="David" panose="020E0502060401010101" pitchFamily="34" charset="-79"/>
                <a:cs typeface="David" panose="020E0502060401010101" pitchFamily="34" charset="-79"/>
              </a:rPr>
              <a:t>השקפת עולם על פיה לכל לאום (עם) יש זהות משותפת וזכות למדינה משלו שבה יתקיים וישמור על הזהות שלו ("הזכות להגדרה עצמית")</a:t>
            </a:r>
          </a:p>
        </p:txBody>
      </p:sp>
      <p:grpSp>
        <p:nvGrpSpPr>
          <p:cNvPr id="29" name="קבוצה 28">
            <a:extLst>
              <a:ext uri="{FF2B5EF4-FFF2-40B4-BE49-F238E27FC236}">
                <a16:creationId xmlns:a16="http://schemas.microsoft.com/office/drawing/2014/main" id="{A902C343-AA3B-7C66-18DD-57E27DC36AB4}"/>
              </a:ext>
            </a:extLst>
          </p:cNvPr>
          <p:cNvGrpSpPr/>
          <p:nvPr/>
        </p:nvGrpSpPr>
        <p:grpSpPr>
          <a:xfrm>
            <a:off x="6342812" y="3431931"/>
            <a:ext cx="5019932" cy="2320201"/>
            <a:chOff x="6421114" y="3844425"/>
            <a:chExt cx="5019932" cy="2320201"/>
          </a:xfrm>
        </p:grpSpPr>
        <p:sp>
          <p:nvSpPr>
            <p:cNvPr id="16" name="מלבן: פינות מעוגלות 15">
              <a:extLst>
                <a:ext uri="{FF2B5EF4-FFF2-40B4-BE49-F238E27FC236}">
                  <a16:creationId xmlns:a16="http://schemas.microsoft.com/office/drawing/2014/main" id="{78B9F262-9D89-9879-CE0B-F59C24767118}"/>
                </a:ext>
              </a:extLst>
            </p:cNvPr>
            <p:cNvSpPr/>
            <p:nvPr/>
          </p:nvSpPr>
          <p:spPr>
            <a:xfrm>
              <a:off x="6421114" y="3844425"/>
              <a:ext cx="5019932" cy="2320201"/>
            </a:xfrm>
            <a:prstGeom prst="roundRect">
              <a:avLst/>
            </a:prstGeom>
            <a:solidFill>
              <a:srgbClr val="FFC000">
                <a:alpha val="37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18" name="תיבת טקסט 17">
              <a:extLst>
                <a:ext uri="{FF2B5EF4-FFF2-40B4-BE49-F238E27FC236}">
                  <a16:creationId xmlns:a16="http://schemas.microsoft.com/office/drawing/2014/main" id="{D32A4C71-B143-CCF8-C844-B8ECDFB73D5A}"/>
                </a:ext>
              </a:extLst>
            </p:cNvPr>
            <p:cNvSpPr txBox="1"/>
            <p:nvPr/>
          </p:nvSpPr>
          <p:spPr>
            <a:xfrm>
              <a:off x="6499415" y="4133335"/>
              <a:ext cx="4863331" cy="1938992"/>
            </a:xfrm>
            <a:prstGeom prst="rect">
              <a:avLst/>
            </a:prstGeom>
            <a:noFill/>
          </p:spPr>
          <p:txBody>
            <a:bodyPr wrap="square">
              <a:spAutoFit/>
            </a:bodyPr>
            <a:lstStyle/>
            <a:p>
              <a:pPr algn="just">
                <a:spcBef>
                  <a:spcPts val="1200"/>
                </a:spcBef>
              </a:pPr>
              <a:r>
                <a:rPr lang="he-IL" sz="2200" dirty="0">
                  <a:latin typeface="David" panose="020E0502060401010101" pitchFamily="34" charset="-79"/>
                  <a:cs typeface="David" panose="020E0502060401010101" pitchFamily="34" charset="-79"/>
                </a:rPr>
                <a:t>קבוצת אנשים שמזדהים זה עם זה על בסיס </a:t>
              </a:r>
              <a:r>
                <a:rPr lang="he-IL" sz="2200" b="1" dirty="0">
                  <a:latin typeface="David" panose="020E0502060401010101" pitchFamily="34" charset="-79"/>
                  <a:cs typeface="David" panose="020E0502060401010101" pitchFamily="34" charset="-79"/>
                </a:rPr>
                <a:t>תרבות או מוצא משותף </a:t>
              </a:r>
              <a:r>
                <a:rPr lang="he-IL" sz="2200" dirty="0">
                  <a:latin typeface="David" panose="020E0502060401010101" pitchFamily="34" charset="-79"/>
                  <a:cs typeface="David" panose="020E0502060401010101" pitchFamily="34" charset="-79"/>
                </a:rPr>
                <a:t>(היסטוריה, שפה, מנהגים, מסורת, מוצא). </a:t>
              </a:r>
            </a:p>
            <a:p>
              <a:pPr algn="just">
                <a:spcBef>
                  <a:spcPts val="1200"/>
                </a:spcBef>
              </a:pPr>
              <a:r>
                <a:rPr lang="he-IL" sz="2200" dirty="0">
                  <a:latin typeface="David" panose="020E0502060401010101" pitchFamily="34" charset="-79"/>
                  <a:cs typeface="David" panose="020E0502060401010101" pitchFamily="34" charset="-79"/>
                </a:rPr>
                <a:t>הקבוצה יכולה להתקיים </a:t>
              </a:r>
              <a:r>
                <a:rPr lang="he-IL" sz="2200" b="1" dirty="0">
                  <a:latin typeface="David" panose="020E0502060401010101" pitchFamily="34" charset="-79"/>
                  <a:cs typeface="David" panose="020E0502060401010101" pitchFamily="34" charset="-79"/>
                </a:rPr>
                <a:t>גם בלי קשר </a:t>
              </a:r>
              <a:r>
                <a:rPr lang="he-IL" sz="2200" dirty="0">
                  <a:latin typeface="David" panose="020E0502060401010101" pitchFamily="34" charset="-79"/>
                  <a:cs typeface="David" panose="020E0502060401010101" pitchFamily="34" charset="-79"/>
                </a:rPr>
                <a:t>להשתייכות למדינה.</a:t>
              </a:r>
            </a:p>
          </p:txBody>
        </p:sp>
      </p:grpSp>
      <p:grpSp>
        <p:nvGrpSpPr>
          <p:cNvPr id="28" name="קבוצה 27">
            <a:extLst>
              <a:ext uri="{FF2B5EF4-FFF2-40B4-BE49-F238E27FC236}">
                <a16:creationId xmlns:a16="http://schemas.microsoft.com/office/drawing/2014/main" id="{46B82E11-80B7-600F-A75B-3CB223C0F456}"/>
              </a:ext>
            </a:extLst>
          </p:cNvPr>
          <p:cNvGrpSpPr/>
          <p:nvPr/>
        </p:nvGrpSpPr>
        <p:grpSpPr>
          <a:xfrm>
            <a:off x="7313538" y="2900061"/>
            <a:ext cx="3078480" cy="881037"/>
            <a:chOff x="8495251" y="5386410"/>
            <a:chExt cx="3078480" cy="881037"/>
          </a:xfrm>
        </p:grpSpPr>
        <p:sp>
          <p:nvSpPr>
            <p:cNvPr id="27" name="גל 26">
              <a:extLst>
                <a:ext uri="{FF2B5EF4-FFF2-40B4-BE49-F238E27FC236}">
                  <a16:creationId xmlns:a16="http://schemas.microsoft.com/office/drawing/2014/main" id="{BC1826FE-1CC5-5F08-E727-BEF3B4C95473}"/>
                </a:ext>
              </a:extLst>
            </p:cNvPr>
            <p:cNvSpPr/>
            <p:nvPr/>
          </p:nvSpPr>
          <p:spPr>
            <a:xfrm rot="21322876">
              <a:off x="8495251" y="5386410"/>
              <a:ext cx="3078480" cy="881037"/>
            </a:xfrm>
            <a:prstGeom prst="wav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17" name="תיבת טקסט 16">
              <a:extLst>
                <a:ext uri="{FF2B5EF4-FFF2-40B4-BE49-F238E27FC236}">
                  <a16:creationId xmlns:a16="http://schemas.microsoft.com/office/drawing/2014/main" id="{90AA16C5-2A67-F2D5-6D59-2990BC0E32E1}"/>
                </a:ext>
              </a:extLst>
            </p:cNvPr>
            <p:cNvSpPr txBox="1"/>
            <p:nvPr/>
          </p:nvSpPr>
          <p:spPr>
            <a:xfrm>
              <a:off x="8633626" y="5592374"/>
              <a:ext cx="2849667" cy="461665"/>
            </a:xfrm>
            <a:prstGeom prst="rect">
              <a:avLst/>
            </a:prstGeom>
            <a:noFill/>
          </p:spPr>
          <p:txBody>
            <a:bodyPr wrap="square">
              <a:spAutoFit/>
            </a:bodyPr>
            <a:lstStyle/>
            <a:p>
              <a:pPr algn="just"/>
              <a:r>
                <a:rPr lang="he-IL" sz="2400" b="1" dirty="0">
                  <a:latin typeface="David" panose="020E0502060401010101" pitchFamily="34" charset="-79"/>
                  <a:cs typeface="David" panose="020E0502060401010101" pitchFamily="34" charset="-79"/>
                </a:rPr>
                <a:t>קבוצה אתנית-תרבותית</a:t>
              </a:r>
            </a:p>
          </p:txBody>
        </p:sp>
      </p:grpSp>
      <p:grpSp>
        <p:nvGrpSpPr>
          <p:cNvPr id="32" name="קבוצה 31">
            <a:extLst>
              <a:ext uri="{FF2B5EF4-FFF2-40B4-BE49-F238E27FC236}">
                <a16:creationId xmlns:a16="http://schemas.microsoft.com/office/drawing/2014/main" id="{B787CAF8-A327-B9C4-CF52-DA23E36F7BD0}"/>
              </a:ext>
            </a:extLst>
          </p:cNvPr>
          <p:cNvGrpSpPr/>
          <p:nvPr/>
        </p:nvGrpSpPr>
        <p:grpSpPr>
          <a:xfrm>
            <a:off x="829256" y="3431931"/>
            <a:ext cx="5019932" cy="2320201"/>
            <a:chOff x="6421114" y="3844425"/>
            <a:chExt cx="5019932" cy="2320201"/>
          </a:xfrm>
        </p:grpSpPr>
        <p:sp>
          <p:nvSpPr>
            <p:cNvPr id="36" name="מלבן: פינות מעוגלות 35">
              <a:extLst>
                <a:ext uri="{FF2B5EF4-FFF2-40B4-BE49-F238E27FC236}">
                  <a16:creationId xmlns:a16="http://schemas.microsoft.com/office/drawing/2014/main" id="{2871854D-C284-5346-99E0-876FC69D5F0C}"/>
                </a:ext>
              </a:extLst>
            </p:cNvPr>
            <p:cNvSpPr/>
            <p:nvPr/>
          </p:nvSpPr>
          <p:spPr>
            <a:xfrm>
              <a:off x="6421114" y="3844425"/>
              <a:ext cx="5019932" cy="2320201"/>
            </a:xfrm>
            <a:prstGeom prst="roundRect">
              <a:avLst/>
            </a:prstGeom>
            <a:solidFill>
              <a:srgbClr val="FFC000">
                <a:alpha val="37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37" name="תיבת טקסט 36">
              <a:extLst>
                <a:ext uri="{FF2B5EF4-FFF2-40B4-BE49-F238E27FC236}">
                  <a16:creationId xmlns:a16="http://schemas.microsoft.com/office/drawing/2014/main" id="{EBEFD010-5D09-AB9B-7D2A-D9CE3F5738BD}"/>
                </a:ext>
              </a:extLst>
            </p:cNvPr>
            <p:cNvSpPr txBox="1"/>
            <p:nvPr/>
          </p:nvSpPr>
          <p:spPr>
            <a:xfrm>
              <a:off x="6499415" y="4133335"/>
              <a:ext cx="4863331" cy="1600438"/>
            </a:xfrm>
            <a:prstGeom prst="rect">
              <a:avLst/>
            </a:prstGeom>
            <a:noFill/>
          </p:spPr>
          <p:txBody>
            <a:bodyPr wrap="square">
              <a:spAutoFit/>
            </a:bodyPr>
            <a:lstStyle/>
            <a:p>
              <a:pPr algn="just">
                <a:spcBef>
                  <a:spcPts val="1200"/>
                </a:spcBef>
              </a:pPr>
              <a:r>
                <a:rPr lang="he-IL" sz="2200" dirty="0">
                  <a:latin typeface="David" panose="020E0502060401010101" pitchFamily="34" charset="-79"/>
                  <a:cs typeface="David" panose="020E0502060401010101" pitchFamily="34" charset="-79"/>
                </a:rPr>
                <a:t>קבוצת אנשים שמזדהים זה עם זה על בסיס </a:t>
              </a:r>
              <a:r>
                <a:rPr lang="he-IL" sz="2200" b="1" dirty="0">
                  <a:latin typeface="David" panose="020E0502060401010101" pitchFamily="34" charset="-79"/>
                  <a:cs typeface="David" panose="020E0502060401010101" pitchFamily="34" charset="-79"/>
                </a:rPr>
                <a:t>שייכות לאותה קבוצה פוליטית </a:t>
              </a:r>
              <a:r>
                <a:rPr lang="he-IL" sz="2200" dirty="0">
                  <a:latin typeface="David" panose="020E0502060401010101" pitchFamily="34" charset="-79"/>
                  <a:cs typeface="David" panose="020E0502060401010101" pitchFamily="34" charset="-79"/>
                </a:rPr>
                <a:t>- הרצון לחיות יחד לפי חוקים אחידים. </a:t>
              </a:r>
            </a:p>
            <a:p>
              <a:pPr algn="just">
                <a:spcBef>
                  <a:spcPts val="1200"/>
                </a:spcBef>
              </a:pPr>
              <a:r>
                <a:rPr lang="he-IL" sz="2200" dirty="0">
                  <a:latin typeface="David" panose="020E0502060401010101" pitchFamily="34" charset="-79"/>
                  <a:cs typeface="David" panose="020E0502060401010101" pitchFamily="34" charset="-79"/>
                </a:rPr>
                <a:t>הזהות </a:t>
              </a:r>
              <a:r>
                <a:rPr lang="he-IL" sz="2200" b="1" dirty="0">
                  <a:latin typeface="David" panose="020E0502060401010101" pitchFamily="34" charset="-79"/>
                  <a:cs typeface="David" panose="020E0502060401010101" pitchFamily="34" charset="-79"/>
                </a:rPr>
                <a:t>מחייבת שייכות למדינה</a:t>
              </a:r>
              <a:r>
                <a:rPr lang="he-IL" sz="2200" dirty="0">
                  <a:latin typeface="David" panose="020E0502060401010101" pitchFamily="34" charset="-79"/>
                  <a:cs typeface="David" panose="020E0502060401010101" pitchFamily="34" charset="-79"/>
                </a:rPr>
                <a:t>. </a:t>
              </a:r>
            </a:p>
          </p:txBody>
        </p:sp>
      </p:grpSp>
      <p:grpSp>
        <p:nvGrpSpPr>
          <p:cNvPr id="33" name="קבוצה 32">
            <a:extLst>
              <a:ext uri="{FF2B5EF4-FFF2-40B4-BE49-F238E27FC236}">
                <a16:creationId xmlns:a16="http://schemas.microsoft.com/office/drawing/2014/main" id="{48CAF815-264C-6796-537B-60098B91BAFB}"/>
              </a:ext>
            </a:extLst>
          </p:cNvPr>
          <p:cNvGrpSpPr/>
          <p:nvPr/>
        </p:nvGrpSpPr>
        <p:grpSpPr>
          <a:xfrm>
            <a:off x="1799982" y="2900061"/>
            <a:ext cx="3078480" cy="881037"/>
            <a:chOff x="8495251" y="5386410"/>
            <a:chExt cx="3078480" cy="881037"/>
          </a:xfrm>
        </p:grpSpPr>
        <p:sp>
          <p:nvSpPr>
            <p:cNvPr id="34" name="גל 33">
              <a:extLst>
                <a:ext uri="{FF2B5EF4-FFF2-40B4-BE49-F238E27FC236}">
                  <a16:creationId xmlns:a16="http://schemas.microsoft.com/office/drawing/2014/main" id="{CFBD807F-3DB8-A0CA-2F02-B1EFE5E25A09}"/>
                </a:ext>
              </a:extLst>
            </p:cNvPr>
            <p:cNvSpPr/>
            <p:nvPr/>
          </p:nvSpPr>
          <p:spPr>
            <a:xfrm rot="21322876">
              <a:off x="8495251" y="5386410"/>
              <a:ext cx="3078480" cy="881037"/>
            </a:xfrm>
            <a:prstGeom prst="wave">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35" name="תיבת טקסט 34">
              <a:extLst>
                <a:ext uri="{FF2B5EF4-FFF2-40B4-BE49-F238E27FC236}">
                  <a16:creationId xmlns:a16="http://schemas.microsoft.com/office/drawing/2014/main" id="{96BE8373-5DE0-0491-E7A9-2925E8002972}"/>
                </a:ext>
              </a:extLst>
            </p:cNvPr>
            <p:cNvSpPr txBox="1"/>
            <p:nvPr/>
          </p:nvSpPr>
          <p:spPr>
            <a:xfrm>
              <a:off x="8633626" y="5592374"/>
              <a:ext cx="2849667" cy="461665"/>
            </a:xfrm>
            <a:prstGeom prst="rect">
              <a:avLst/>
            </a:prstGeom>
            <a:noFill/>
          </p:spPr>
          <p:txBody>
            <a:bodyPr wrap="square">
              <a:spAutoFit/>
            </a:bodyPr>
            <a:lstStyle/>
            <a:p>
              <a:pPr algn="just"/>
              <a:r>
                <a:rPr lang="he-IL" sz="2400" b="1" dirty="0">
                  <a:latin typeface="David" panose="020E0502060401010101" pitchFamily="34" charset="-79"/>
                  <a:cs typeface="David" panose="020E0502060401010101" pitchFamily="34" charset="-79"/>
                </a:rPr>
                <a:t>קבוצה לאומית-אזרחית</a:t>
              </a:r>
            </a:p>
          </p:txBody>
        </p:sp>
      </p:grpSp>
      <p:grpSp>
        <p:nvGrpSpPr>
          <p:cNvPr id="38" name="קבוצה 37">
            <a:extLst>
              <a:ext uri="{FF2B5EF4-FFF2-40B4-BE49-F238E27FC236}">
                <a16:creationId xmlns:a16="http://schemas.microsoft.com/office/drawing/2014/main" id="{05AD7227-B84A-A4E0-A9DF-7A57E6150F6C}"/>
              </a:ext>
            </a:extLst>
          </p:cNvPr>
          <p:cNvGrpSpPr/>
          <p:nvPr/>
        </p:nvGrpSpPr>
        <p:grpSpPr>
          <a:xfrm>
            <a:off x="7623838" y="5649200"/>
            <a:ext cx="4269663" cy="768822"/>
            <a:chOff x="7120658" y="1570745"/>
            <a:chExt cx="1657628" cy="768822"/>
          </a:xfrm>
        </p:grpSpPr>
        <p:sp>
          <p:nvSpPr>
            <p:cNvPr id="39" name="בועת דיבור: מלבן 38">
              <a:extLst>
                <a:ext uri="{FF2B5EF4-FFF2-40B4-BE49-F238E27FC236}">
                  <a16:creationId xmlns:a16="http://schemas.microsoft.com/office/drawing/2014/main" id="{D36DB49B-F2F7-CB2E-692B-132D39CCF418}"/>
                </a:ext>
              </a:extLst>
            </p:cNvPr>
            <p:cNvSpPr/>
            <p:nvPr/>
          </p:nvSpPr>
          <p:spPr>
            <a:xfrm>
              <a:off x="7120658" y="1570745"/>
              <a:ext cx="1657628" cy="521982"/>
            </a:xfrm>
            <a:prstGeom prst="wedgeRectCallout">
              <a:avLst>
                <a:gd name="adj1" fmla="val 58045"/>
                <a:gd name="adj2" fmla="val 84863"/>
              </a:avLst>
            </a:prstGeom>
            <a:solidFill>
              <a:schemeClr val="accent5">
                <a:lumMod val="50000"/>
                <a:alpha val="81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0" name="תיבת טקסט 39">
              <a:extLst>
                <a:ext uri="{FF2B5EF4-FFF2-40B4-BE49-F238E27FC236}">
                  <a16:creationId xmlns:a16="http://schemas.microsoft.com/office/drawing/2014/main" id="{8DA937F7-FFBA-B584-4F6F-F85D22481EB5}"/>
                </a:ext>
              </a:extLst>
            </p:cNvPr>
            <p:cNvSpPr txBox="1"/>
            <p:nvPr/>
          </p:nvSpPr>
          <p:spPr>
            <a:xfrm>
              <a:off x="7120658" y="1631681"/>
              <a:ext cx="1657628" cy="707886"/>
            </a:xfrm>
            <a:prstGeom prst="rect">
              <a:avLst/>
            </a:prstGeom>
            <a:noFill/>
          </p:spPr>
          <p:txBody>
            <a:bodyPr wrap="square">
              <a:spAutoFit/>
            </a:bodyPr>
            <a:lstStyle>
              <a:defPPr algn="r" rtl="1">
                <a:defRPr lang="he-il"/>
              </a:defPPr>
              <a:lvl1pPr algn="ctr">
                <a:buNone/>
                <a:defRPr sz="2000" b="1">
                  <a:latin typeface="David" panose="020E0502060401010101" pitchFamily="34" charset="-79"/>
                  <a:cs typeface="David" panose="020E0502060401010101" pitchFamily="34" charset="-79"/>
                </a:defRPr>
              </a:lvl1pPr>
            </a:lstStyle>
            <a:p>
              <a:r>
                <a:rPr lang="he-IL" dirty="0">
                  <a:solidFill>
                    <a:schemeClr val="bg2"/>
                  </a:solidFill>
                </a:rPr>
                <a:t>"</a:t>
              </a:r>
              <a:r>
                <a:rPr lang="he-IL" dirty="0" err="1">
                  <a:solidFill>
                    <a:schemeClr val="bg2"/>
                  </a:solidFill>
                </a:rPr>
                <a:t>אתנוס</a:t>
              </a:r>
              <a:r>
                <a:rPr lang="he-IL" dirty="0">
                  <a:solidFill>
                    <a:schemeClr val="bg2"/>
                  </a:solidFill>
                </a:rPr>
                <a:t>"  (יוונית) - עם, בני מוצא משותף</a:t>
              </a:r>
            </a:p>
          </p:txBody>
        </p:sp>
      </p:grpSp>
      <p:sp>
        <p:nvSpPr>
          <p:cNvPr id="41" name="מקבילית 40">
            <a:extLst>
              <a:ext uri="{FF2B5EF4-FFF2-40B4-BE49-F238E27FC236}">
                <a16:creationId xmlns:a16="http://schemas.microsoft.com/office/drawing/2014/main" id="{0D7543CB-FA22-2D21-C5D3-52044D60F868}"/>
              </a:ext>
            </a:extLst>
          </p:cNvPr>
          <p:cNvSpPr/>
          <p:nvPr/>
        </p:nvSpPr>
        <p:spPr>
          <a:xfrm>
            <a:off x="7272903" y="2055978"/>
            <a:ext cx="350935" cy="141749"/>
          </a:xfrm>
          <a:prstGeom prst="parallelogram">
            <a:avLst/>
          </a:prstGeom>
          <a:solidFill>
            <a:srgbClr val="99663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3" name="תמונה 42">
            <a:extLst>
              <a:ext uri="{FF2B5EF4-FFF2-40B4-BE49-F238E27FC236}">
                <a16:creationId xmlns:a16="http://schemas.microsoft.com/office/drawing/2014/main" id="{E58DE5F4-2420-DE62-6874-68615F49B66A}"/>
              </a:ext>
            </a:extLst>
          </p:cNvPr>
          <p:cNvPicPr>
            <a:picLocks noChangeAspect="1"/>
          </p:cNvPicPr>
          <p:nvPr/>
        </p:nvPicPr>
        <p:blipFill>
          <a:blip r:embed="rId2"/>
          <a:stretch>
            <a:fillRect/>
          </a:stretch>
        </p:blipFill>
        <p:spPr>
          <a:xfrm>
            <a:off x="9393933" y="297618"/>
            <a:ext cx="2542695" cy="21933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31040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par>
                                <p:cTn id="11" presetID="42" presetClass="entr" presetSubtype="0" fill="hold" grpId="0" nodeType="with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5"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23" dur="1000" fill="hold"/>
                                        <p:tgtEl>
                                          <p:spTgt spid="28"/>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up)">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barn(inVertical)">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25"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45" dur="1000" fill="hold"/>
                                        <p:tgtEl>
                                          <p:spTgt spid="33"/>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up)">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טבלה 10">
            <a:extLst>
              <a:ext uri="{FF2B5EF4-FFF2-40B4-BE49-F238E27FC236}">
                <a16:creationId xmlns:a16="http://schemas.microsoft.com/office/drawing/2014/main" id="{593F7415-F62E-A976-880C-8AE5FA262A69}"/>
              </a:ext>
            </a:extLst>
          </p:cNvPr>
          <p:cNvGraphicFramePr>
            <a:graphicFrameLocks noGrp="1"/>
          </p:cNvGraphicFramePr>
          <p:nvPr>
            <p:extLst>
              <p:ext uri="{D42A27DB-BD31-4B8C-83A1-F6EECF244321}">
                <p14:modId xmlns:p14="http://schemas.microsoft.com/office/powerpoint/2010/main" val="1265021253"/>
              </p:ext>
            </p:extLst>
          </p:nvPr>
        </p:nvGraphicFramePr>
        <p:xfrm>
          <a:off x="866274" y="1986647"/>
          <a:ext cx="10459452" cy="4541520"/>
        </p:xfrm>
        <a:graphic>
          <a:graphicData uri="http://schemas.openxmlformats.org/drawingml/2006/table">
            <a:tbl>
              <a:tblPr rtl="1" firstRow="1" bandRow="1">
                <a:tableStyleId>{7DF18680-E054-41AD-8BC1-D1AEF772440D}</a:tableStyleId>
              </a:tblPr>
              <a:tblGrid>
                <a:gridCol w="5229726">
                  <a:extLst>
                    <a:ext uri="{9D8B030D-6E8A-4147-A177-3AD203B41FA5}">
                      <a16:colId xmlns:a16="http://schemas.microsoft.com/office/drawing/2014/main" val="3853823927"/>
                    </a:ext>
                  </a:extLst>
                </a:gridCol>
                <a:gridCol w="5229726">
                  <a:extLst>
                    <a:ext uri="{9D8B030D-6E8A-4147-A177-3AD203B41FA5}">
                      <a16:colId xmlns:a16="http://schemas.microsoft.com/office/drawing/2014/main" val="287239905"/>
                    </a:ext>
                  </a:extLst>
                </a:gridCol>
              </a:tblGrid>
              <a:tr h="524477">
                <a:tc>
                  <a:txBody>
                    <a:bodyPr/>
                    <a:lstStyle/>
                    <a:p>
                      <a:pPr algn="ctr" rtl="1"/>
                      <a:endParaRPr lang="he-IL" sz="3200" dirty="0">
                        <a:latin typeface="David" panose="020E0502060401010101" pitchFamily="34" charset="-79"/>
                        <a:cs typeface="David" panose="020E0502060401010101" pitchFamily="34" charset="-79"/>
                      </a:endParaRPr>
                    </a:p>
                  </a:txBody>
                  <a:tcPr anchor="ctr"/>
                </a:tc>
                <a:tc>
                  <a:txBody>
                    <a:bodyPr/>
                    <a:lstStyle/>
                    <a:p>
                      <a:pPr algn="ctr" rtl="1"/>
                      <a:endParaRPr lang="he-IL" sz="3200" dirty="0">
                        <a:latin typeface="David" panose="020E0502060401010101" pitchFamily="34" charset="-79"/>
                        <a:cs typeface="David" panose="020E0502060401010101" pitchFamily="34" charset="-79"/>
                      </a:endParaRPr>
                    </a:p>
                  </a:txBody>
                  <a:tcPr anchor="ctr"/>
                </a:tc>
                <a:extLst>
                  <a:ext uri="{0D108BD9-81ED-4DB2-BD59-A6C34878D82A}">
                    <a16:rowId xmlns:a16="http://schemas.microsoft.com/office/drawing/2014/main" val="2547837047"/>
                  </a:ext>
                </a:extLst>
              </a:tr>
              <a:tr h="370840">
                <a:tc>
                  <a:txBody>
                    <a:bodyPr/>
                    <a:lstStyle/>
                    <a:p>
                      <a:pPr algn="ctr" rtl="1"/>
                      <a:endParaRPr lang="he-IL" sz="2000" dirty="0">
                        <a:latin typeface="David" panose="020E0502060401010101" pitchFamily="34" charset="-79"/>
                        <a:cs typeface="David" panose="020E0502060401010101" pitchFamily="34" charset="-79"/>
                      </a:endParaRPr>
                    </a:p>
                  </a:txBody>
                  <a:tcPr anchor="ctr"/>
                </a:tc>
                <a:tc>
                  <a:txBody>
                    <a:bodyPr/>
                    <a:lstStyle/>
                    <a:p>
                      <a:pPr algn="ctr" rtl="1"/>
                      <a:endParaRPr lang="he-IL" sz="2000" dirty="0">
                        <a:latin typeface="David" panose="020E0502060401010101" pitchFamily="34" charset="-79"/>
                        <a:cs typeface="David" panose="020E0502060401010101" pitchFamily="34" charset="-79"/>
                      </a:endParaRPr>
                    </a:p>
                  </a:txBody>
                  <a:tcPr anchor="ctr"/>
                </a:tc>
                <a:extLst>
                  <a:ext uri="{0D108BD9-81ED-4DB2-BD59-A6C34878D82A}">
                    <a16:rowId xmlns:a16="http://schemas.microsoft.com/office/drawing/2014/main" val="1208018653"/>
                  </a:ext>
                </a:extLst>
              </a:tr>
              <a:tr h="370840">
                <a:tc>
                  <a:txBody>
                    <a:bodyPr/>
                    <a:lstStyle/>
                    <a:p>
                      <a:pPr algn="ctr" rtl="1"/>
                      <a:endParaRPr lang="he-IL" sz="2000" dirty="0">
                        <a:latin typeface="David" panose="020E0502060401010101" pitchFamily="34" charset="-79"/>
                        <a:cs typeface="David" panose="020E0502060401010101" pitchFamily="34" charset="-79"/>
                      </a:endParaRPr>
                    </a:p>
                  </a:txBody>
                  <a:tcPr anchor="ctr"/>
                </a:tc>
                <a:tc>
                  <a:txBody>
                    <a:bodyPr/>
                    <a:lstStyle/>
                    <a:p>
                      <a:pPr algn="ctr" rtl="1"/>
                      <a:endParaRPr lang="he-IL" sz="2000" dirty="0">
                        <a:latin typeface="David" panose="020E0502060401010101" pitchFamily="34" charset="-79"/>
                        <a:cs typeface="David" panose="020E0502060401010101" pitchFamily="34" charset="-79"/>
                      </a:endParaRPr>
                    </a:p>
                  </a:txBody>
                  <a:tcPr anchor="ctr"/>
                </a:tc>
                <a:extLst>
                  <a:ext uri="{0D108BD9-81ED-4DB2-BD59-A6C34878D82A}">
                    <a16:rowId xmlns:a16="http://schemas.microsoft.com/office/drawing/2014/main" val="400601695"/>
                  </a:ext>
                </a:extLst>
              </a:tr>
              <a:tr h="185420">
                <a:tc>
                  <a:txBody>
                    <a:bodyPr/>
                    <a:lstStyle/>
                    <a:p>
                      <a:pPr algn="ctr" rtl="1"/>
                      <a:endParaRPr lang="he-IL" sz="2000" dirty="0">
                        <a:latin typeface="David" panose="020E0502060401010101" pitchFamily="34" charset="-79"/>
                        <a:cs typeface="David" panose="020E0502060401010101" pitchFamily="34" charset="-79"/>
                      </a:endParaRPr>
                    </a:p>
                  </a:txBody>
                  <a:tcPr anchor="ctr"/>
                </a:tc>
                <a:tc>
                  <a:txBody>
                    <a:bodyPr/>
                    <a:lstStyle/>
                    <a:p>
                      <a:pPr algn="ctr" rtl="1"/>
                      <a:endParaRPr lang="he-IL" sz="2000" dirty="0">
                        <a:latin typeface="David" panose="020E0502060401010101" pitchFamily="34" charset="-79"/>
                        <a:cs typeface="David" panose="020E0502060401010101" pitchFamily="34" charset="-79"/>
                      </a:endParaRPr>
                    </a:p>
                  </a:txBody>
                  <a:tcPr anchor="ctr"/>
                </a:tc>
                <a:extLst>
                  <a:ext uri="{0D108BD9-81ED-4DB2-BD59-A6C34878D82A}">
                    <a16:rowId xmlns:a16="http://schemas.microsoft.com/office/drawing/2014/main" val="1152754838"/>
                  </a:ext>
                </a:extLst>
              </a:tr>
              <a:tr h="185420">
                <a:tc>
                  <a:txBody>
                    <a:bodyPr/>
                    <a:lstStyle/>
                    <a:p>
                      <a:pPr algn="ctr" rtl="1"/>
                      <a:endParaRPr lang="he-IL" sz="2000" dirty="0">
                        <a:latin typeface="David" panose="020E0502060401010101" pitchFamily="34" charset="-79"/>
                        <a:cs typeface="David" panose="020E0502060401010101" pitchFamily="34" charset="-79"/>
                      </a:endParaRPr>
                    </a:p>
                  </a:txBody>
                  <a:tcPr anchor="ctr"/>
                </a:tc>
                <a:tc>
                  <a:txBody>
                    <a:bodyPr/>
                    <a:lstStyle/>
                    <a:p>
                      <a:pPr algn="ctr" rtl="1"/>
                      <a:endParaRPr lang="he-IL" sz="2000" dirty="0">
                        <a:latin typeface="David" panose="020E0502060401010101" pitchFamily="34" charset="-79"/>
                        <a:cs typeface="David" panose="020E0502060401010101" pitchFamily="34" charset="-79"/>
                      </a:endParaRPr>
                    </a:p>
                  </a:txBody>
                  <a:tcPr anchor="ctr"/>
                </a:tc>
                <a:extLst>
                  <a:ext uri="{0D108BD9-81ED-4DB2-BD59-A6C34878D82A}">
                    <a16:rowId xmlns:a16="http://schemas.microsoft.com/office/drawing/2014/main" val="2693879480"/>
                  </a:ext>
                </a:extLst>
              </a:tr>
              <a:tr h="185420">
                <a:tc>
                  <a:txBody>
                    <a:bodyPr/>
                    <a:lstStyle/>
                    <a:p>
                      <a:pPr algn="ctr" rtl="1"/>
                      <a:endParaRPr lang="he-IL" sz="2000" dirty="0">
                        <a:latin typeface="David" panose="020E0502060401010101" pitchFamily="34" charset="-79"/>
                        <a:cs typeface="David" panose="020E0502060401010101" pitchFamily="34" charset="-79"/>
                      </a:endParaRPr>
                    </a:p>
                  </a:txBody>
                  <a:tcPr anchor="ctr"/>
                </a:tc>
                <a:tc>
                  <a:txBody>
                    <a:bodyPr/>
                    <a:lstStyle/>
                    <a:p>
                      <a:pPr algn="ctr" rtl="1"/>
                      <a:endParaRPr lang="he-IL" sz="2000" dirty="0">
                        <a:latin typeface="David" panose="020E0502060401010101" pitchFamily="34" charset="-79"/>
                        <a:cs typeface="David" panose="020E0502060401010101" pitchFamily="34" charset="-79"/>
                      </a:endParaRPr>
                    </a:p>
                  </a:txBody>
                  <a:tcPr anchor="ctr"/>
                </a:tc>
                <a:extLst>
                  <a:ext uri="{0D108BD9-81ED-4DB2-BD59-A6C34878D82A}">
                    <a16:rowId xmlns:a16="http://schemas.microsoft.com/office/drawing/2014/main" val="390489582"/>
                  </a:ext>
                </a:extLst>
              </a:tr>
              <a:tr h="185420">
                <a:tc>
                  <a:txBody>
                    <a:bodyPr/>
                    <a:lstStyle/>
                    <a:p>
                      <a:pPr algn="ctr" rtl="1"/>
                      <a:endParaRPr lang="he-IL" sz="2000" dirty="0">
                        <a:latin typeface="David" panose="020E0502060401010101" pitchFamily="34" charset="-79"/>
                        <a:cs typeface="David" panose="020E0502060401010101" pitchFamily="34" charset="-79"/>
                      </a:endParaRPr>
                    </a:p>
                  </a:txBody>
                  <a:tcPr anchor="ctr"/>
                </a:tc>
                <a:tc>
                  <a:txBody>
                    <a:bodyPr/>
                    <a:lstStyle/>
                    <a:p>
                      <a:pPr algn="ctr" rtl="1"/>
                      <a:endParaRPr lang="he-IL" sz="2000" dirty="0">
                        <a:latin typeface="David" panose="020E0502060401010101" pitchFamily="34" charset="-79"/>
                        <a:cs typeface="David" panose="020E0502060401010101" pitchFamily="34" charset="-79"/>
                      </a:endParaRPr>
                    </a:p>
                  </a:txBody>
                  <a:tcPr anchor="ctr"/>
                </a:tc>
                <a:extLst>
                  <a:ext uri="{0D108BD9-81ED-4DB2-BD59-A6C34878D82A}">
                    <a16:rowId xmlns:a16="http://schemas.microsoft.com/office/drawing/2014/main" val="2204719357"/>
                  </a:ext>
                </a:extLst>
              </a:tr>
              <a:tr h="185420">
                <a:tc>
                  <a:txBody>
                    <a:bodyPr/>
                    <a:lstStyle/>
                    <a:p>
                      <a:pPr algn="ctr" rtl="1"/>
                      <a:endParaRPr lang="he-IL" sz="2000" dirty="0">
                        <a:latin typeface="David" panose="020E0502060401010101" pitchFamily="34" charset="-79"/>
                        <a:cs typeface="David" panose="020E0502060401010101" pitchFamily="34" charset="-79"/>
                      </a:endParaRPr>
                    </a:p>
                  </a:txBody>
                  <a:tcPr anchor="ctr"/>
                </a:tc>
                <a:tc>
                  <a:txBody>
                    <a:bodyPr/>
                    <a:lstStyle/>
                    <a:p>
                      <a:pPr algn="ctr" rtl="1"/>
                      <a:endParaRPr lang="he-IL" sz="2000" dirty="0">
                        <a:latin typeface="David" panose="020E0502060401010101" pitchFamily="34" charset="-79"/>
                        <a:cs typeface="David" panose="020E0502060401010101" pitchFamily="34" charset="-79"/>
                      </a:endParaRPr>
                    </a:p>
                  </a:txBody>
                  <a:tcPr anchor="ctr"/>
                </a:tc>
                <a:extLst>
                  <a:ext uri="{0D108BD9-81ED-4DB2-BD59-A6C34878D82A}">
                    <a16:rowId xmlns:a16="http://schemas.microsoft.com/office/drawing/2014/main" val="973748795"/>
                  </a:ext>
                </a:extLst>
              </a:tr>
              <a:tr h="198120">
                <a:tc>
                  <a:txBody>
                    <a:bodyPr/>
                    <a:lstStyle/>
                    <a:p>
                      <a:pPr algn="ctr" rtl="1"/>
                      <a:endParaRPr lang="he-IL" sz="2000" dirty="0">
                        <a:latin typeface="David" panose="020E0502060401010101" pitchFamily="34" charset="-79"/>
                        <a:cs typeface="David" panose="020E0502060401010101" pitchFamily="34" charset="-79"/>
                      </a:endParaRPr>
                    </a:p>
                  </a:txBody>
                  <a:tcPr anchor="ctr"/>
                </a:tc>
                <a:tc>
                  <a:txBody>
                    <a:bodyPr/>
                    <a:lstStyle/>
                    <a:p>
                      <a:pPr algn="ctr" rtl="1"/>
                      <a:endParaRPr lang="he-IL" sz="2000" dirty="0">
                        <a:latin typeface="David" panose="020E0502060401010101" pitchFamily="34" charset="-79"/>
                        <a:cs typeface="David" panose="020E0502060401010101" pitchFamily="34" charset="-79"/>
                      </a:endParaRPr>
                    </a:p>
                  </a:txBody>
                  <a:tcPr anchor="ctr"/>
                </a:tc>
                <a:extLst>
                  <a:ext uri="{0D108BD9-81ED-4DB2-BD59-A6C34878D82A}">
                    <a16:rowId xmlns:a16="http://schemas.microsoft.com/office/drawing/2014/main" val="2207774519"/>
                  </a:ext>
                </a:extLst>
              </a:tr>
              <a:tr h="198120">
                <a:tc>
                  <a:txBody>
                    <a:bodyPr/>
                    <a:lstStyle/>
                    <a:p>
                      <a:pPr algn="ctr" rtl="1"/>
                      <a:endParaRPr lang="he-IL" sz="2000" dirty="0">
                        <a:latin typeface="David" panose="020E0502060401010101" pitchFamily="34" charset="-79"/>
                        <a:cs typeface="David" panose="020E0502060401010101" pitchFamily="34" charset="-79"/>
                      </a:endParaRPr>
                    </a:p>
                  </a:txBody>
                  <a:tcPr anchor="ctr"/>
                </a:tc>
                <a:tc>
                  <a:txBody>
                    <a:bodyPr/>
                    <a:lstStyle/>
                    <a:p>
                      <a:pPr algn="ctr" rtl="1"/>
                      <a:endParaRPr lang="he-IL" sz="2000" dirty="0">
                        <a:latin typeface="David" panose="020E0502060401010101" pitchFamily="34" charset="-79"/>
                        <a:cs typeface="David" panose="020E0502060401010101" pitchFamily="34" charset="-79"/>
                      </a:endParaRPr>
                    </a:p>
                  </a:txBody>
                  <a:tcPr anchor="ctr"/>
                </a:tc>
                <a:extLst>
                  <a:ext uri="{0D108BD9-81ED-4DB2-BD59-A6C34878D82A}">
                    <a16:rowId xmlns:a16="http://schemas.microsoft.com/office/drawing/2014/main" val="3707454317"/>
                  </a:ext>
                </a:extLst>
              </a:tr>
              <a:tr h="123925">
                <a:tc>
                  <a:txBody>
                    <a:bodyPr/>
                    <a:lstStyle/>
                    <a:p>
                      <a:pPr algn="ctr" rtl="1"/>
                      <a:endParaRPr lang="he-IL" sz="2000" dirty="0">
                        <a:latin typeface="David" panose="020E0502060401010101" pitchFamily="34" charset="-79"/>
                        <a:cs typeface="David" panose="020E0502060401010101" pitchFamily="34" charset="-79"/>
                      </a:endParaRPr>
                    </a:p>
                  </a:txBody>
                  <a:tcPr anchor="ctr"/>
                </a:tc>
                <a:tc>
                  <a:txBody>
                    <a:bodyPr/>
                    <a:lstStyle/>
                    <a:p>
                      <a:pPr algn="ctr" rtl="1"/>
                      <a:endParaRPr lang="he-IL" sz="2000" dirty="0">
                        <a:latin typeface="David" panose="020E0502060401010101" pitchFamily="34" charset="-79"/>
                        <a:cs typeface="David" panose="020E0502060401010101" pitchFamily="34" charset="-79"/>
                      </a:endParaRPr>
                    </a:p>
                  </a:txBody>
                  <a:tcPr anchor="ctr"/>
                </a:tc>
                <a:extLst>
                  <a:ext uri="{0D108BD9-81ED-4DB2-BD59-A6C34878D82A}">
                    <a16:rowId xmlns:a16="http://schemas.microsoft.com/office/drawing/2014/main" val="2633464201"/>
                  </a:ext>
                </a:extLst>
              </a:tr>
            </a:tbl>
          </a:graphicData>
        </a:graphic>
      </p:graphicFrame>
      <p:sp>
        <p:nvSpPr>
          <p:cNvPr id="2" name="כותרת 12">
            <a:extLst>
              <a:ext uri="{FF2B5EF4-FFF2-40B4-BE49-F238E27FC236}">
                <a16:creationId xmlns:a16="http://schemas.microsoft.com/office/drawing/2014/main" id="{74F28DEE-3088-6162-A720-CDAD9C49FB5D}"/>
              </a:ext>
            </a:extLst>
          </p:cNvPr>
          <p:cNvSpPr>
            <a:spLocks noGrp="1"/>
          </p:cNvSpPr>
          <p:nvPr>
            <p:ph type="title"/>
          </p:nvPr>
        </p:nvSpPr>
        <p:spPr>
          <a:xfrm flipH="1">
            <a:off x="3423919" y="136899"/>
            <a:ext cx="7128759"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הזכויות והחובות של כל אזרח</a:t>
            </a:r>
          </a:p>
        </p:txBody>
      </p:sp>
      <p:pic>
        <p:nvPicPr>
          <p:cNvPr id="3" name="Picture 2" descr="הרן פינשטין: מאחורי כל זכות עומדת חובה! - ייצור ידע">
            <a:extLst>
              <a:ext uri="{FF2B5EF4-FFF2-40B4-BE49-F238E27FC236}">
                <a16:creationId xmlns:a16="http://schemas.microsoft.com/office/drawing/2014/main" id="{514943BA-B429-A98E-35BA-110B2FD51DC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1" b="13312"/>
          <a:stretch/>
        </p:blipFill>
        <p:spPr bwMode="auto">
          <a:xfrm>
            <a:off x="1066799" y="136899"/>
            <a:ext cx="2357120" cy="1527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8" name="טבלה 10">
            <a:extLst>
              <a:ext uri="{FF2B5EF4-FFF2-40B4-BE49-F238E27FC236}">
                <a16:creationId xmlns:a16="http://schemas.microsoft.com/office/drawing/2014/main" id="{01049535-C501-F782-0EDF-9C585BC679EA}"/>
              </a:ext>
            </a:extLst>
          </p:cNvPr>
          <p:cNvGraphicFramePr>
            <a:graphicFrameLocks noGrp="1"/>
          </p:cNvGraphicFramePr>
          <p:nvPr>
            <p:extLst>
              <p:ext uri="{D42A27DB-BD31-4B8C-83A1-F6EECF244321}">
                <p14:modId xmlns:p14="http://schemas.microsoft.com/office/powerpoint/2010/main" val="3662569909"/>
              </p:ext>
            </p:extLst>
          </p:nvPr>
        </p:nvGraphicFramePr>
        <p:xfrm>
          <a:off x="866274" y="1986647"/>
          <a:ext cx="10459452" cy="4541520"/>
        </p:xfrm>
        <a:graphic>
          <a:graphicData uri="http://schemas.openxmlformats.org/drawingml/2006/table">
            <a:tbl>
              <a:tblPr rtl="1" firstRow="1" bandRow="1">
                <a:tableStyleId>{7DF18680-E054-41AD-8BC1-D1AEF772440D}</a:tableStyleId>
              </a:tblPr>
              <a:tblGrid>
                <a:gridCol w="5229726">
                  <a:extLst>
                    <a:ext uri="{9D8B030D-6E8A-4147-A177-3AD203B41FA5}">
                      <a16:colId xmlns:a16="http://schemas.microsoft.com/office/drawing/2014/main" val="3853823927"/>
                    </a:ext>
                  </a:extLst>
                </a:gridCol>
                <a:gridCol w="5229726">
                  <a:extLst>
                    <a:ext uri="{9D8B030D-6E8A-4147-A177-3AD203B41FA5}">
                      <a16:colId xmlns:a16="http://schemas.microsoft.com/office/drawing/2014/main" val="287239905"/>
                    </a:ext>
                  </a:extLst>
                </a:gridCol>
              </a:tblGrid>
              <a:tr h="524477">
                <a:tc>
                  <a:txBody>
                    <a:bodyPr/>
                    <a:lstStyle/>
                    <a:p>
                      <a:pPr algn="ctr" rtl="1"/>
                      <a:r>
                        <a:rPr lang="he-IL" sz="3200" dirty="0">
                          <a:latin typeface="David" panose="020E0502060401010101" pitchFamily="34" charset="-79"/>
                          <a:cs typeface="David" panose="020E0502060401010101" pitchFamily="34" charset="-79"/>
                        </a:rPr>
                        <a:t>זכויות</a:t>
                      </a:r>
                    </a:p>
                  </a:txBody>
                  <a:tcPr anchor="ctr"/>
                </a:tc>
                <a:tc>
                  <a:txBody>
                    <a:bodyPr/>
                    <a:lstStyle/>
                    <a:p>
                      <a:pPr algn="ctr" rtl="1"/>
                      <a:r>
                        <a:rPr lang="he-IL" sz="3200" dirty="0">
                          <a:latin typeface="David" panose="020E0502060401010101" pitchFamily="34" charset="-79"/>
                          <a:cs typeface="David" panose="020E0502060401010101" pitchFamily="34" charset="-79"/>
                        </a:rPr>
                        <a:t>חובות</a:t>
                      </a:r>
                    </a:p>
                  </a:txBody>
                  <a:tcPr anchor="ctr"/>
                </a:tc>
                <a:extLst>
                  <a:ext uri="{0D108BD9-81ED-4DB2-BD59-A6C34878D82A}">
                    <a16:rowId xmlns:a16="http://schemas.microsoft.com/office/drawing/2014/main" val="2547837047"/>
                  </a:ext>
                </a:extLst>
              </a:tr>
              <a:tr h="370840">
                <a:tc>
                  <a:txBody>
                    <a:bodyPr/>
                    <a:lstStyle/>
                    <a:p>
                      <a:pPr algn="ctr" rtl="1"/>
                      <a:endParaRPr lang="he-IL" sz="2000" dirty="0">
                        <a:latin typeface="David" panose="020E0502060401010101" pitchFamily="34" charset="-79"/>
                        <a:cs typeface="David" panose="020E0502060401010101" pitchFamily="34" charset="-79"/>
                      </a:endParaRPr>
                    </a:p>
                  </a:txBody>
                  <a:tcPr anchor="ctr"/>
                </a:tc>
                <a:tc>
                  <a:txBody>
                    <a:bodyPr/>
                    <a:lstStyle/>
                    <a:p>
                      <a:pPr algn="ctr" rtl="1"/>
                      <a:endParaRPr lang="he-IL" sz="2000" dirty="0">
                        <a:latin typeface="David" panose="020E0502060401010101" pitchFamily="34" charset="-79"/>
                        <a:cs typeface="David" panose="020E0502060401010101" pitchFamily="34" charset="-79"/>
                      </a:endParaRPr>
                    </a:p>
                  </a:txBody>
                  <a:tcPr anchor="ctr"/>
                </a:tc>
                <a:extLst>
                  <a:ext uri="{0D108BD9-81ED-4DB2-BD59-A6C34878D82A}">
                    <a16:rowId xmlns:a16="http://schemas.microsoft.com/office/drawing/2014/main" val="1208018653"/>
                  </a:ext>
                </a:extLst>
              </a:tr>
              <a:tr h="370840">
                <a:tc>
                  <a:txBody>
                    <a:bodyPr/>
                    <a:lstStyle/>
                    <a:p>
                      <a:pPr algn="ctr" rtl="1"/>
                      <a:endParaRPr lang="he-IL" sz="2000" dirty="0">
                        <a:latin typeface="David" panose="020E0502060401010101" pitchFamily="34" charset="-79"/>
                        <a:cs typeface="David" panose="020E0502060401010101" pitchFamily="34" charset="-79"/>
                      </a:endParaRPr>
                    </a:p>
                  </a:txBody>
                  <a:tcPr anchor="ctr"/>
                </a:tc>
                <a:tc>
                  <a:txBody>
                    <a:bodyPr/>
                    <a:lstStyle/>
                    <a:p>
                      <a:pPr algn="ctr" rtl="1"/>
                      <a:endParaRPr lang="he-IL" sz="2000" dirty="0">
                        <a:latin typeface="David" panose="020E0502060401010101" pitchFamily="34" charset="-79"/>
                        <a:cs typeface="David" panose="020E0502060401010101" pitchFamily="34" charset="-79"/>
                      </a:endParaRPr>
                    </a:p>
                  </a:txBody>
                  <a:tcPr anchor="ctr"/>
                </a:tc>
                <a:extLst>
                  <a:ext uri="{0D108BD9-81ED-4DB2-BD59-A6C34878D82A}">
                    <a16:rowId xmlns:a16="http://schemas.microsoft.com/office/drawing/2014/main" val="400601695"/>
                  </a:ext>
                </a:extLst>
              </a:tr>
              <a:tr h="185420">
                <a:tc>
                  <a:txBody>
                    <a:bodyPr/>
                    <a:lstStyle/>
                    <a:p>
                      <a:pPr algn="ctr" rtl="1"/>
                      <a:endParaRPr lang="he-IL" sz="2000" dirty="0">
                        <a:latin typeface="David" panose="020E0502060401010101" pitchFamily="34" charset="-79"/>
                        <a:cs typeface="David" panose="020E0502060401010101" pitchFamily="34" charset="-79"/>
                      </a:endParaRPr>
                    </a:p>
                  </a:txBody>
                  <a:tcPr anchor="ctr"/>
                </a:tc>
                <a:tc>
                  <a:txBody>
                    <a:bodyPr/>
                    <a:lstStyle/>
                    <a:p>
                      <a:pPr algn="ctr" rtl="1"/>
                      <a:endParaRPr lang="he-IL" sz="2000" dirty="0">
                        <a:latin typeface="David" panose="020E0502060401010101" pitchFamily="34" charset="-79"/>
                        <a:cs typeface="David" panose="020E0502060401010101" pitchFamily="34" charset="-79"/>
                      </a:endParaRPr>
                    </a:p>
                  </a:txBody>
                  <a:tcPr anchor="ctr"/>
                </a:tc>
                <a:extLst>
                  <a:ext uri="{0D108BD9-81ED-4DB2-BD59-A6C34878D82A}">
                    <a16:rowId xmlns:a16="http://schemas.microsoft.com/office/drawing/2014/main" val="1152754838"/>
                  </a:ext>
                </a:extLst>
              </a:tr>
              <a:tr h="185420">
                <a:tc>
                  <a:txBody>
                    <a:bodyPr/>
                    <a:lstStyle/>
                    <a:p>
                      <a:pPr algn="ctr" rtl="1"/>
                      <a:endParaRPr lang="he-IL" sz="2000" dirty="0">
                        <a:latin typeface="David" panose="020E0502060401010101" pitchFamily="34" charset="-79"/>
                        <a:cs typeface="David" panose="020E0502060401010101" pitchFamily="34" charset="-79"/>
                      </a:endParaRPr>
                    </a:p>
                  </a:txBody>
                  <a:tcPr anchor="ctr"/>
                </a:tc>
                <a:tc>
                  <a:txBody>
                    <a:bodyPr/>
                    <a:lstStyle/>
                    <a:p>
                      <a:pPr algn="ctr" rtl="1"/>
                      <a:endParaRPr lang="he-IL" sz="2000" dirty="0">
                        <a:latin typeface="David" panose="020E0502060401010101" pitchFamily="34" charset="-79"/>
                        <a:cs typeface="David" panose="020E0502060401010101" pitchFamily="34" charset="-79"/>
                      </a:endParaRPr>
                    </a:p>
                  </a:txBody>
                  <a:tcPr anchor="ctr"/>
                </a:tc>
                <a:extLst>
                  <a:ext uri="{0D108BD9-81ED-4DB2-BD59-A6C34878D82A}">
                    <a16:rowId xmlns:a16="http://schemas.microsoft.com/office/drawing/2014/main" val="2693879480"/>
                  </a:ext>
                </a:extLst>
              </a:tr>
              <a:tr h="185420">
                <a:tc>
                  <a:txBody>
                    <a:bodyPr/>
                    <a:lstStyle/>
                    <a:p>
                      <a:pPr algn="ctr" rtl="1"/>
                      <a:endParaRPr lang="he-IL" sz="2000" dirty="0">
                        <a:latin typeface="David" panose="020E0502060401010101" pitchFamily="34" charset="-79"/>
                        <a:cs typeface="David" panose="020E0502060401010101" pitchFamily="34" charset="-79"/>
                      </a:endParaRPr>
                    </a:p>
                  </a:txBody>
                  <a:tcPr anchor="ctr"/>
                </a:tc>
                <a:tc>
                  <a:txBody>
                    <a:bodyPr/>
                    <a:lstStyle/>
                    <a:p>
                      <a:pPr algn="ctr" rtl="1"/>
                      <a:endParaRPr lang="he-IL" sz="2000" dirty="0">
                        <a:latin typeface="David" panose="020E0502060401010101" pitchFamily="34" charset="-79"/>
                        <a:cs typeface="David" panose="020E0502060401010101" pitchFamily="34" charset="-79"/>
                      </a:endParaRPr>
                    </a:p>
                  </a:txBody>
                  <a:tcPr anchor="ctr"/>
                </a:tc>
                <a:extLst>
                  <a:ext uri="{0D108BD9-81ED-4DB2-BD59-A6C34878D82A}">
                    <a16:rowId xmlns:a16="http://schemas.microsoft.com/office/drawing/2014/main" val="390489582"/>
                  </a:ext>
                </a:extLst>
              </a:tr>
              <a:tr h="185420">
                <a:tc>
                  <a:txBody>
                    <a:bodyPr/>
                    <a:lstStyle/>
                    <a:p>
                      <a:pPr algn="ctr" rtl="1"/>
                      <a:endParaRPr lang="he-IL" sz="2000" dirty="0">
                        <a:latin typeface="David" panose="020E0502060401010101" pitchFamily="34" charset="-79"/>
                        <a:cs typeface="David" panose="020E0502060401010101" pitchFamily="34" charset="-79"/>
                      </a:endParaRPr>
                    </a:p>
                  </a:txBody>
                  <a:tcPr anchor="ctr"/>
                </a:tc>
                <a:tc>
                  <a:txBody>
                    <a:bodyPr/>
                    <a:lstStyle/>
                    <a:p>
                      <a:pPr algn="ctr" rtl="1"/>
                      <a:endParaRPr lang="he-IL" sz="2000" dirty="0">
                        <a:latin typeface="David" panose="020E0502060401010101" pitchFamily="34" charset="-79"/>
                        <a:cs typeface="David" panose="020E0502060401010101" pitchFamily="34" charset="-79"/>
                      </a:endParaRPr>
                    </a:p>
                  </a:txBody>
                  <a:tcPr anchor="ctr"/>
                </a:tc>
                <a:extLst>
                  <a:ext uri="{0D108BD9-81ED-4DB2-BD59-A6C34878D82A}">
                    <a16:rowId xmlns:a16="http://schemas.microsoft.com/office/drawing/2014/main" val="2204719357"/>
                  </a:ext>
                </a:extLst>
              </a:tr>
              <a:tr h="185420">
                <a:tc>
                  <a:txBody>
                    <a:bodyPr/>
                    <a:lstStyle/>
                    <a:p>
                      <a:pPr algn="ctr" rtl="1"/>
                      <a:endParaRPr lang="he-IL" sz="2000" dirty="0">
                        <a:latin typeface="David" panose="020E0502060401010101" pitchFamily="34" charset="-79"/>
                        <a:cs typeface="David" panose="020E0502060401010101" pitchFamily="34" charset="-79"/>
                      </a:endParaRPr>
                    </a:p>
                  </a:txBody>
                  <a:tcPr anchor="ctr"/>
                </a:tc>
                <a:tc>
                  <a:txBody>
                    <a:bodyPr/>
                    <a:lstStyle/>
                    <a:p>
                      <a:pPr algn="ctr" rtl="1"/>
                      <a:endParaRPr lang="he-IL" sz="2000" dirty="0">
                        <a:latin typeface="David" panose="020E0502060401010101" pitchFamily="34" charset="-79"/>
                        <a:cs typeface="David" panose="020E0502060401010101" pitchFamily="34" charset="-79"/>
                      </a:endParaRPr>
                    </a:p>
                  </a:txBody>
                  <a:tcPr anchor="ctr"/>
                </a:tc>
                <a:extLst>
                  <a:ext uri="{0D108BD9-81ED-4DB2-BD59-A6C34878D82A}">
                    <a16:rowId xmlns:a16="http://schemas.microsoft.com/office/drawing/2014/main" val="973748795"/>
                  </a:ext>
                </a:extLst>
              </a:tr>
              <a:tr h="198120">
                <a:tc>
                  <a:txBody>
                    <a:bodyPr/>
                    <a:lstStyle/>
                    <a:p>
                      <a:pPr algn="ctr" rtl="1"/>
                      <a:endParaRPr lang="he-IL" sz="2000" dirty="0">
                        <a:latin typeface="David" panose="020E0502060401010101" pitchFamily="34" charset="-79"/>
                        <a:cs typeface="David" panose="020E0502060401010101" pitchFamily="34" charset="-79"/>
                      </a:endParaRPr>
                    </a:p>
                  </a:txBody>
                  <a:tcPr anchor="ctr"/>
                </a:tc>
                <a:tc>
                  <a:txBody>
                    <a:bodyPr/>
                    <a:lstStyle/>
                    <a:p>
                      <a:pPr algn="ctr" rtl="1"/>
                      <a:endParaRPr lang="he-IL" sz="2000" dirty="0">
                        <a:latin typeface="David" panose="020E0502060401010101" pitchFamily="34" charset="-79"/>
                        <a:cs typeface="David" panose="020E0502060401010101" pitchFamily="34" charset="-79"/>
                      </a:endParaRPr>
                    </a:p>
                  </a:txBody>
                  <a:tcPr anchor="ctr"/>
                </a:tc>
                <a:extLst>
                  <a:ext uri="{0D108BD9-81ED-4DB2-BD59-A6C34878D82A}">
                    <a16:rowId xmlns:a16="http://schemas.microsoft.com/office/drawing/2014/main" val="2207774519"/>
                  </a:ext>
                </a:extLst>
              </a:tr>
              <a:tr h="198120">
                <a:tc>
                  <a:txBody>
                    <a:bodyPr/>
                    <a:lstStyle/>
                    <a:p>
                      <a:pPr algn="ctr" rtl="1"/>
                      <a:endParaRPr lang="he-IL" sz="2000" dirty="0">
                        <a:latin typeface="David" panose="020E0502060401010101" pitchFamily="34" charset="-79"/>
                        <a:cs typeface="David" panose="020E0502060401010101" pitchFamily="34" charset="-79"/>
                      </a:endParaRPr>
                    </a:p>
                  </a:txBody>
                  <a:tcPr anchor="ctr"/>
                </a:tc>
                <a:tc>
                  <a:txBody>
                    <a:bodyPr/>
                    <a:lstStyle/>
                    <a:p>
                      <a:pPr algn="ctr" rtl="1"/>
                      <a:endParaRPr lang="he-IL" sz="2000" dirty="0">
                        <a:latin typeface="David" panose="020E0502060401010101" pitchFamily="34" charset="-79"/>
                        <a:cs typeface="David" panose="020E0502060401010101" pitchFamily="34" charset="-79"/>
                      </a:endParaRPr>
                    </a:p>
                  </a:txBody>
                  <a:tcPr anchor="ctr"/>
                </a:tc>
                <a:extLst>
                  <a:ext uri="{0D108BD9-81ED-4DB2-BD59-A6C34878D82A}">
                    <a16:rowId xmlns:a16="http://schemas.microsoft.com/office/drawing/2014/main" val="3707454317"/>
                  </a:ext>
                </a:extLst>
              </a:tr>
              <a:tr h="123925">
                <a:tc>
                  <a:txBody>
                    <a:bodyPr/>
                    <a:lstStyle/>
                    <a:p>
                      <a:pPr algn="ctr" rtl="1"/>
                      <a:endParaRPr lang="he-IL" sz="2000" dirty="0">
                        <a:latin typeface="David" panose="020E0502060401010101" pitchFamily="34" charset="-79"/>
                        <a:cs typeface="David" panose="020E0502060401010101" pitchFamily="34" charset="-79"/>
                      </a:endParaRPr>
                    </a:p>
                  </a:txBody>
                  <a:tcPr anchor="ctr"/>
                </a:tc>
                <a:tc>
                  <a:txBody>
                    <a:bodyPr/>
                    <a:lstStyle/>
                    <a:p>
                      <a:pPr algn="ctr" rtl="1"/>
                      <a:endParaRPr lang="he-IL" sz="2000" dirty="0">
                        <a:latin typeface="David" panose="020E0502060401010101" pitchFamily="34" charset="-79"/>
                        <a:cs typeface="David" panose="020E0502060401010101" pitchFamily="34" charset="-79"/>
                      </a:endParaRPr>
                    </a:p>
                  </a:txBody>
                  <a:tcPr anchor="ctr"/>
                </a:tc>
                <a:extLst>
                  <a:ext uri="{0D108BD9-81ED-4DB2-BD59-A6C34878D82A}">
                    <a16:rowId xmlns:a16="http://schemas.microsoft.com/office/drawing/2014/main" val="2633464201"/>
                  </a:ext>
                </a:extLst>
              </a:tr>
            </a:tbl>
          </a:graphicData>
        </a:graphic>
      </p:graphicFrame>
      <p:graphicFrame>
        <p:nvGraphicFramePr>
          <p:cNvPr id="4" name="טבלה 10">
            <a:extLst>
              <a:ext uri="{FF2B5EF4-FFF2-40B4-BE49-F238E27FC236}">
                <a16:creationId xmlns:a16="http://schemas.microsoft.com/office/drawing/2014/main" id="{F7A58B01-0F5F-0B01-C820-00844FC8D37E}"/>
              </a:ext>
            </a:extLst>
          </p:cNvPr>
          <p:cNvGraphicFramePr>
            <a:graphicFrameLocks noGrp="1"/>
          </p:cNvGraphicFramePr>
          <p:nvPr>
            <p:extLst>
              <p:ext uri="{D42A27DB-BD31-4B8C-83A1-F6EECF244321}">
                <p14:modId xmlns:p14="http://schemas.microsoft.com/office/powerpoint/2010/main" val="1964716308"/>
              </p:ext>
            </p:extLst>
          </p:nvPr>
        </p:nvGraphicFramePr>
        <p:xfrm>
          <a:off x="866274" y="1986647"/>
          <a:ext cx="10459452" cy="4541520"/>
        </p:xfrm>
        <a:graphic>
          <a:graphicData uri="http://schemas.openxmlformats.org/drawingml/2006/table">
            <a:tbl>
              <a:tblPr rtl="1" firstRow="1" bandRow="1">
                <a:tableStyleId>{7DF18680-E054-41AD-8BC1-D1AEF772440D}</a:tableStyleId>
              </a:tblPr>
              <a:tblGrid>
                <a:gridCol w="5229726">
                  <a:extLst>
                    <a:ext uri="{9D8B030D-6E8A-4147-A177-3AD203B41FA5}">
                      <a16:colId xmlns:a16="http://schemas.microsoft.com/office/drawing/2014/main" val="3853823927"/>
                    </a:ext>
                  </a:extLst>
                </a:gridCol>
                <a:gridCol w="5229726">
                  <a:extLst>
                    <a:ext uri="{9D8B030D-6E8A-4147-A177-3AD203B41FA5}">
                      <a16:colId xmlns:a16="http://schemas.microsoft.com/office/drawing/2014/main" val="287239905"/>
                    </a:ext>
                  </a:extLst>
                </a:gridCol>
              </a:tblGrid>
              <a:tr h="524477">
                <a:tc>
                  <a:txBody>
                    <a:bodyPr/>
                    <a:lstStyle/>
                    <a:p>
                      <a:pPr algn="ctr" rtl="1"/>
                      <a:r>
                        <a:rPr lang="he-IL" sz="3200" dirty="0">
                          <a:latin typeface="David" panose="020E0502060401010101" pitchFamily="34" charset="-79"/>
                          <a:cs typeface="David" panose="020E0502060401010101" pitchFamily="34" charset="-79"/>
                        </a:rPr>
                        <a:t>זכויות</a:t>
                      </a:r>
                    </a:p>
                  </a:txBody>
                  <a:tcPr anchor="ctr"/>
                </a:tc>
                <a:tc>
                  <a:txBody>
                    <a:bodyPr/>
                    <a:lstStyle/>
                    <a:p>
                      <a:pPr algn="ctr" rtl="1"/>
                      <a:r>
                        <a:rPr lang="he-IL" sz="3200" dirty="0">
                          <a:latin typeface="David" panose="020E0502060401010101" pitchFamily="34" charset="-79"/>
                          <a:cs typeface="David" panose="020E0502060401010101" pitchFamily="34" charset="-79"/>
                        </a:rPr>
                        <a:t>חובות</a:t>
                      </a:r>
                    </a:p>
                  </a:txBody>
                  <a:tcPr anchor="ctr"/>
                </a:tc>
                <a:extLst>
                  <a:ext uri="{0D108BD9-81ED-4DB2-BD59-A6C34878D82A}">
                    <a16:rowId xmlns:a16="http://schemas.microsoft.com/office/drawing/2014/main" val="2547837047"/>
                  </a:ext>
                </a:extLst>
              </a:tr>
              <a:tr h="370840">
                <a:tc>
                  <a:txBody>
                    <a:bodyPr/>
                    <a:lstStyle/>
                    <a:p>
                      <a:pPr algn="ctr" rtl="1"/>
                      <a:r>
                        <a:rPr lang="he-IL" sz="2000" dirty="0">
                          <a:latin typeface="David" panose="020E0502060401010101" pitchFamily="34" charset="-79"/>
                          <a:cs typeface="David" panose="020E0502060401010101" pitchFamily="34" charset="-79"/>
                        </a:rPr>
                        <a:t>הזכות לחיים ולביטחון</a:t>
                      </a:r>
                    </a:p>
                  </a:txBody>
                  <a:tcPr anchor="ctr"/>
                </a:tc>
                <a:tc>
                  <a:txBody>
                    <a:bodyPr/>
                    <a:lstStyle/>
                    <a:p>
                      <a:pPr algn="ctr" rtl="1"/>
                      <a:r>
                        <a:rPr lang="he-IL" sz="2000" dirty="0">
                          <a:latin typeface="David" panose="020E0502060401010101" pitchFamily="34" charset="-79"/>
                          <a:cs typeface="David" panose="020E0502060401010101" pitchFamily="34" charset="-79"/>
                        </a:rPr>
                        <a:t>נאמנות למדינה</a:t>
                      </a:r>
                    </a:p>
                  </a:txBody>
                  <a:tcPr anchor="ctr"/>
                </a:tc>
                <a:extLst>
                  <a:ext uri="{0D108BD9-81ED-4DB2-BD59-A6C34878D82A}">
                    <a16:rowId xmlns:a16="http://schemas.microsoft.com/office/drawing/2014/main" val="1208018653"/>
                  </a:ext>
                </a:extLst>
              </a:tr>
              <a:tr h="370840">
                <a:tc>
                  <a:txBody>
                    <a:bodyPr/>
                    <a:lstStyle/>
                    <a:p>
                      <a:pPr algn="ctr" rtl="1"/>
                      <a:r>
                        <a:rPr lang="he-IL" sz="2000" dirty="0">
                          <a:latin typeface="David" panose="020E0502060401010101" pitchFamily="34" charset="-79"/>
                          <a:cs typeface="David" panose="020E0502060401010101" pitchFamily="34" charset="-79"/>
                        </a:rPr>
                        <a:t>הזכות לחירות</a:t>
                      </a:r>
                    </a:p>
                  </a:txBody>
                  <a:tcPr anchor="ctr"/>
                </a:tc>
                <a:tc>
                  <a:txBody>
                    <a:bodyPr/>
                    <a:lstStyle/>
                    <a:p>
                      <a:pPr algn="ctr" rtl="1"/>
                      <a:r>
                        <a:rPr lang="he-IL" sz="2000" dirty="0">
                          <a:latin typeface="David" panose="020E0502060401010101" pitchFamily="34" charset="-79"/>
                          <a:cs typeface="David" panose="020E0502060401010101" pitchFamily="34" charset="-79"/>
                        </a:rPr>
                        <a:t>שמירה על החוק</a:t>
                      </a:r>
                    </a:p>
                  </a:txBody>
                  <a:tcPr anchor="ctr"/>
                </a:tc>
                <a:extLst>
                  <a:ext uri="{0D108BD9-81ED-4DB2-BD59-A6C34878D82A}">
                    <a16:rowId xmlns:a16="http://schemas.microsoft.com/office/drawing/2014/main" val="400601695"/>
                  </a:ext>
                </a:extLst>
              </a:tr>
              <a:tr h="185420">
                <a:tc>
                  <a:txBody>
                    <a:bodyPr/>
                    <a:lstStyle/>
                    <a:p>
                      <a:pPr algn="ctr" rtl="1"/>
                      <a:r>
                        <a:rPr lang="he-IL" sz="2000" dirty="0">
                          <a:latin typeface="David" panose="020E0502060401010101" pitchFamily="34" charset="-79"/>
                          <a:cs typeface="David" panose="020E0502060401010101" pitchFamily="34" charset="-79"/>
                        </a:rPr>
                        <a:t>הזכות לקניין (רכוש פרטי)</a:t>
                      </a:r>
                    </a:p>
                  </a:txBody>
                  <a:tcPr anchor="ctr"/>
                </a:tc>
                <a:tc>
                  <a:txBody>
                    <a:bodyPr/>
                    <a:lstStyle/>
                    <a:p>
                      <a:pPr algn="ctr" rtl="1"/>
                      <a:r>
                        <a:rPr lang="he-IL" sz="2000" dirty="0">
                          <a:latin typeface="David" panose="020E0502060401010101" pitchFamily="34" charset="-79"/>
                          <a:cs typeface="David" panose="020E0502060401010101" pitchFamily="34" charset="-79"/>
                        </a:rPr>
                        <a:t>תשלום מיסים</a:t>
                      </a:r>
                    </a:p>
                  </a:txBody>
                  <a:tcPr anchor="ctr"/>
                </a:tc>
                <a:extLst>
                  <a:ext uri="{0D108BD9-81ED-4DB2-BD59-A6C34878D82A}">
                    <a16:rowId xmlns:a16="http://schemas.microsoft.com/office/drawing/2014/main" val="1152754838"/>
                  </a:ext>
                </a:extLst>
              </a:tr>
              <a:tr h="185420">
                <a:tc>
                  <a:txBody>
                    <a:bodyPr/>
                    <a:lstStyle/>
                    <a:p>
                      <a:pPr algn="ctr" rtl="1"/>
                      <a:r>
                        <a:rPr lang="he-IL" sz="2000" dirty="0">
                          <a:latin typeface="David" panose="020E0502060401010101" pitchFamily="34" charset="-79"/>
                          <a:cs typeface="David" panose="020E0502060401010101" pitchFamily="34" charset="-79"/>
                        </a:rPr>
                        <a:t>תנועה חופשית</a:t>
                      </a:r>
                    </a:p>
                  </a:txBody>
                  <a:tcPr anchor="ctr"/>
                </a:tc>
                <a:tc>
                  <a:txBody>
                    <a:bodyPr/>
                    <a:lstStyle/>
                    <a:p>
                      <a:pPr algn="ctr" rtl="1"/>
                      <a:r>
                        <a:rPr lang="he-IL" sz="2000" dirty="0">
                          <a:latin typeface="David" panose="020E0502060401010101" pitchFamily="34" charset="-79"/>
                          <a:cs typeface="David" panose="020E0502060401010101" pitchFamily="34" charset="-79"/>
                        </a:rPr>
                        <a:t>שירות משמעותי - צבאי או לאומי</a:t>
                      </a:r>
                    </a:p>
                  </a:txBody>
                  <a:tcPr anchor="ctr"/>
                </a:tc>
                <a:extLst>
                  <a:ext uri="{0D108BD9-81ED-4DB2-BD59-A6C34878D82A}">
                    <a16:rowId xmlns:a16="http://schemas.microsoft.com/office/drawing/2014/main" val="2693879480"/>
                  </a:ext>
                </a:extLst>
              </a:tr>
              <a:tr h="185420">
                <a:tc>
                  <a:txBody>
                    <a:bodyPr/>
                    <a:lstStyle/>
                    <a:p>
                      <a:pPr algn="ctr" rtl="1"/>
                      <a:r>
                        <a:rPr lang="he-IL" sz="2000" dirty="0" err="1">
                          <a:latin typeface="David" panose="020E0502060401010101" pitchFamily="34" charset="-79"/>
                          <a:cs typeface="David" panose="020E0502060401010101" pitchFamily="34" charset="-79"/>
                        </a:rPr>
                        <a:t>שיוויון</a:t>
                      </a:r>
                      <a:r>
                        <a:rPr lang="he-IL" sz="2000" dirty="0">
                          <a:latin typeface="David" panose="020E0502060401010101" pitchFamily="34" charset="-79"/>
                          <a:cs typeface="David" panose="020E0502060401010101" pitchFamily="34" charset="-79"/>
                        </a:rPr>
                        <a:t> בפני החוק</a:t>
                      </a:r>
                    </a:p>
                  </a:txBody>
                  <a:tcPr anchor="ctr"/>
                </a:tc>
                <a:tc>
                  <a:txBody>
                    <a:bodyPr/>
                    <a:lstStyle/>
                    <a:p>
                      <a:pPr algn="ctr" rtl="1"/>
                      <a:r>
                        <a:rPr lang="he-IL" sz="2000" dirty="0">
                          <a:latin typeface="David" panose="020E0502060401010101" pitchFamily="34" charset="-79"/>
                          <a:cs typeface="David" panose="020E0502060401010101" pitchFamily="34" charset="-79"/>
                        </a:rPr>
                        <a:t>הגשת עזרה או דיווח</a:t>
                      </a:r>
                    </a:p>
                  </a:txBody>
                  <a:tcPr anchor="ctr"/>
                </a:tc>
                <a:extLst>
                  <a:ext uri="{0D108BD9-81ED-4DB2-BD59-A6C34878D82A}">
                    <a16:rowId xmlns:a16="http://schemas.microsoft.com/office/drawing/2014/main" val="390489582"/>
                  </a:ext>
                </a:extLst>
              </a:tr>
              <a:tr h="185420">
                <a:tc>
                  <a:txBody>
                    <a:bodyPr/>
                    <a:lstStyle/>
                    <a:p>
                      <a:pPr algn="ctr" rtl="1"/>
                      <a:r>
                        <a:rPr lang="he-IL" sz="2000" dirty="0">
                          <a:latin typeface="David" panose="020E0502060401010101" pitchFamily="34" charset="-79"/>
                          <a:cs typeface="David" panose="020E0502060401010101" pitchFamily="34" charset="-79"/>
                        </a:rPr>
                        <a:t>חופש ביטוי</a:t>
                      </a:r>
                    </a:p>
                  </a:txBody>
                  <a:tcPr anchor="ctr"/>
                </a:tc>
                <a:tc>
                  <a:txBody>
                    <a:bodyPr/>
                    <a:lstStyle/>
                    <a:p>
                      <a:pPr algn="ctr" rtl="1"/>
                      <a:r>
                        <a:rPr lang="he-IL" sz="2000" dirty="0">
                          <a:latin typeface="David" panose="020E0502060401010101" pitchFamily="34" charset="-79"/>
                          <a:cs typeface="David" panose="020E0502060401010101" pitchFamily="34" charset="-79"/>
                        </a:rPr>
                        <a:t>לבקר את השלטון</a:t>
                      </a:r>
                    </a:p>
                  </a:txBody>
                  <a:tcPr anchor="ctr"/>
                </a:tc>
                <a:extLst>
                  <a:ext uri="{0D108BD9-81ED-4DB2-BD59-A6C34878D82A}">
                    <a16:rowId xmlns:a16="http://schemas.microsoft.com/office/drawing/2014/main" val="2204719357"/>
                  </a:ext>
                </a:extLst>
              </a:tr>
              <a:tr h="185420">
                <a:tc>
                  <a:txBody>
                    <a:bodyPr/>
                    <a:lstStyle/>
                    <a:p>
                      <a:pPr algn="ctr" rtl="1"/>
                      <a:r>
                        <a:rPr lang="he-IL" sz="2000" dirty="0">
                          <a:latin typeface="David" panose="020E0502060401010101" pitchFamily="34" charset="-79"/>
                          <a:cs typeface="David" panose="020E0502060401010101" pitchFamily="34" charset="-79"/>
                        </a:rPr>
                        <a:t>הזכות לבחור ולהיבחר</a:t>
                      </a:r>
                    </a:p>
                  </a:txBody>
                  <a:tcPr anchor="ctr"/>
                </a:tc>
                <a:tc>
                  <a:txBody>
                    <a:bodyPr/>
                    <a:lstStyle/>
                    <a:p>
                      <a:pPr algn="ctr" rtl="1"/>
                      <a:r>
                        <a:rPr lang="he-IL" sz="2000" dirty="0">
                          <a:latin typeface="David" panose="020E0502060401010101" pitchFamily="34" charset="-79"/>
                          <a:cs typeface="David" panose="020E0502060401010101" pitchFamily="34" charset="-79"/>
                        </a:rPr>
                        <a:t>לעבוד במקצוע שתורם לחברה</a:t>
                      </a:r>
                    </a:p>
                  </a:txBody>
                  <a:tcPr anchor="ctr"/>
                </a:tc>
                <a:extLst>
                  <a:ext uri="{0D108BD9-81ED-4DB2-BD59-A6C34878D82A}">
                    <a16:rowId xmlns:a16="http://schemas.microsoft.com/office/drawing/2014/main" val="973748795"/>
                  </a:ext>
                </a:extLst>
              </a:tr>
              <a:tr h="198120">
                <a:tc>
                  <a:txBody>
                    <a:bodyPr/>
                    <a:lstStyle/>
                    <a:p>
                      <a:pPr algn="ctr" rtl="1"/>
                      <a:r>
                        <a:rPr lang="he-IL" sz="2000" dirty="0">
                          <a:latin typeface="David" panose="020E0502060401010101" pitchFamily="34" charset="-79"/>
                          <a:cs typeface="David" panose="020E0502060401010101" pitchFamily="34" charset="-79"/>
                        </a:rPr>
                        <a:t>שירותי בריאות וחינוך</a:t>
                      </a:r>
                    </a:p>
                  </a:txBody>
                  <a:tcPr anchor="ctr"/>
                </a:tc>
                <a:tc>
                  <a:txBody>
                    <a:bodyPr/>
                    <a:lstStyle/>
                    <a:p>
                      <a:pPr algn="ctr" rtl="1"/>
                      <a:r>
                        <a:rPr lang="he-IL" sz="2000" dirty="0">
                          <a:latin typeface="David" panose="020E0502060401010101" pitchFamily="34" charset="-79"/>
                          <a:cs typeface="David" panose="020E0502060401010101" pitchFamily="34" charset="-79"/>
                        </a:rPr>
                        <a:t>התנדבות למען הקהילה</a:t>
                      </a:r>
                    </a:p>
                  </a:txBody>
                  <a:tcPr anchor="ctr"/>
                </a:tc>
                <a:extLst>
                  <a:ext uri="{0D108BD9-81ED-4DB2-BD59-A6C34878D82A}">
                    <a16:rowId xmlns:a16="http://schemas.microsoft.com/office/drawing/2014/main" val="2207774519"/>
                  </a:ext>
                </a:extLst>
              </a:tr>
              <a:tr h="198120">
                <a:tc>
                  <a:txBody>
                    <a:bodyPr/>
                    <a:lstStyle/>
                    <a:p>
                      <a:pPr algn="ctr" rtl="1"/>
                      <a:r>
                        <a:rPr lang="he-IL" sz="2000" dirty="0">
                          <a:latin typeface="David" panose="020E0502060401010101" pitchFamily="34" charset="-79"/>
                          <a:cs typeface="David" panose="020E0502060401010101" pitchFamily="34" charset="-79"/>
                        </a:rPr>
                        <a:t>תעסוקה</a:t>
                      </a:r>
                    </a:p>
                  </a:txBody>
                  <a:tcPr anchor="ctr"/>
                </a:tc>
                <a:tc>
                  <a:txBody>
                    <a:bodyPr/>
                    <a:lstStyle/>
                    <a:p>
                      <a:pPr algn="ctr" rtl="1"/>
                      <a:r>
                        <a:rPr lang="he-IL" sz="2000" dirty="0">
                          <a:latin typeface="David" panose="020E0502060401010101" pitchFamily="34" charset="-79"/>
                          <a:cs typeface="David" panose="020E0502060401010101" pitchFamily="34" charset="-79"/>
                        </a:rPr>
                        <a:t>למחות נגד אפליה ואי צדק</a:t>
                      </a:r>
                    </a:p>
                  </a:txBody>
                  <a:tcPr anchor="ctr"/>
                </a:tc>
                <a:extLst>
                  <a:ext uri="{0D108BD9-81ED-4DB2-BD59-A6C34878D82A}">
                    <a16:rowId xmlns:a16="http://schemas.microsoft.com/office/drawing/2014/main" val="3707454317"/>
                  </a:ext>
                </a:extLst>
              </a:tr>
              <a:tr h="123925">
                <a:tc>
                  <a:txBody>
                    <a:bodyPr/>
                    <a:lstStyle/>
                    <a:p>
                      <a:pPr algn="ctr" rtl="1"/>
                      <a:r>
                        <a:rPr lang="he-IL" sz="2000" dirty="0">
                          <a:latin typeface="David" panose="020E0502060401010101" pitchFamily="34" charset="-79"/>
                          <a:cs typeface="David" panose="020E0502060401010101" pitchFamily="34" charset="-79"/>
                        </a:rPr>
                        <a:t>שמירה על האופי התרבותי של המרחב הציבורי</a:t>
                      </a:r>
                    </a:p>
                  </a:txBody>
                  <a:tcPr anchor="ctr"/>
                </a:tc>
                <a:tc>
                  <a:txBody>
                    <a:bodyPr/>
                    <a:lstStyle/>
                    <a:p>
                      <a:pPr algn="ctr" rtl="1"/>
                      <a:endParaRPr lang="he-IL" sz="2000" dirty="0">
                        <a:latin typeface="David" panose="020E0502060401010101" pitchFamily="34" charset="-79"/>
                        <a:cs typeface="David" panose="020E0502060401010101" pitchFamily="34" charset="-79"/>
                      </a:endParaRPr>
                    </a:p>
                  </a:txBody>
                  <a:tcPr anchor="ctr"/>
                </a:tc>
                <a:extLst>
                  <a:ext uri="{0D108BD9-81ED-4DB2-BD59-A6C34878D82A}">
                    <a16:rowId xmlns:a16="http://schemas.microsoft.com/office/drawing/2014/main" val="2633464201"/>
                  </a:ext>
                </a:extLst>
              </a:tr>
            </a:tbl>
          </a:graphicData>
        </a:graphic>
      </p:graphicFrame>
    </p:spTree>
    <p:extLst>
      <p:ext uri="{BB962C8B-B14F-4D97-AF65-F5344CB8AC3E}">
        <p14:creationId xmlns:p14="http://schemas.microsoft.com/office/powerpoint/2010/main" val="2539022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2">
            <a:extLst>
              <a:ext uri="{FF2B5EF4-FFF2-40B4-BE49-F238E27FC236}">
                <a16:creationId xmlns:a16="http://schemas.microsoft.com/office/drawing/2014/main" id="{74F28DEE-3088-6162-A720-CDAD9C49FB5D}"/>
              </a:ext>
            </a:extLst>
          </p:cNvPr>
          <p:cNvSpPr>
            <a:spLocks noGrp="1"/>
          </p:cNvSpPr>
          <p:nvPr>
            <p:ph type="title"/>
          </p:nvPr>
        </p:nvSpPr>
        <p:spPr>
          <a:xfrm flipH="1">
            <a:off x="3423919" y="136899"/>
            <a:ext cx="7128759"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זכויות וחובות האזרח</a:t>
            </a:r>
          </a:p>
        </p:txBody>
      </p:sp>
      <p:grpSp>
        <p:nvGrpSpPr>
          <p:cNvPr id="19" name="קבוצה 18">
            <a:extLst>
              <a:ext uri="{FF2B5EF4-FFF2-40B4-BE49-F238E27FC236}">
                <a16:creationId xmlns:a16="http://schemas.microsoft.com/office/drawing/2014/main" id="{6C7BED1F-C93A-FEAB-9606-B61047EA79AE}"/>
              </a:ext>
            </a:extLst>
          </p:cNvPr>
          <p:cNvGrpSpPr/>
          <p:nvPr/>
        </p:nvGrpSpPr>
        <p:grpSpPr>
          <a:xfrm>
            <a:off x="180022" y="121433"/>
            <a:ext cx="3114675" cy="2200275"/>
            <a:chOff x="180022" y="121433"/>
            <a:chExt cx="3114675" cy="2200275"/>
          </a:xfrm>
        </p:grpSpPr>
        <p:pic>
          <p:nvPicPr>
            <p:cNvPr id="9" name="תמונה 8">
              <a:extLst>
                <a:ext uri="{FF2B5EF4-FFF2-40B4-BE49-F238E27FC236}">
                  <a16:creationId xmlns:a16="http://schemas.microsoft.com/office/drawing/2014/main" id="{850D3D91-C2DA-68E7-899A-4C5C9D4718E4}"/>
                </a:ext>
              </a:extLst>
            </p:cNvPr>
            <p:cNvPicPr>
              <a:picLocks noChangeAspect="1"/>
            </p:cNvPicPr>
            <p:nvPr/>
          </p:nvPicPr>
          <p:blipFill>
            <a:blip r:embed="rId2"/>
            <a:stretch>
              <a:fillRect/>
            </a:stretch>
          </p:blipFill>
          <p:spPr>
            <a:xfrm>
              <a:off x="180022" y="121433"/>
              <a:ext cx="3114675" cy="2200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תמונה 12" descr="תמונה שמכילה טקסט&#10;&#10;התיאור נוצר באופן אוטומטי">
              <a:extLst>
                <a:ext uri="{FF2B5EF4-FFF2-40B4-BE49-F238E27FC236}">
                  <a16:creationId xmlns:a16="http://schemas.microsoft.com/office/drawing/2014/main" id="{86DD86BD-03C5-33D4-8616-55388A41EF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78569">
              <a:off x="206304" y="1448591"/>
              <a:ext cx="495802" cy="495802"/>
            </a:xfrm>
            <a:prstGeom prst="rect">
              <a:avLst/>
            </a:prstGeom>
          </p:spPr>
        </p:pic>
        <p:pic>
          <p:nvPicPr>
            <p:cNvPr id="14" name="תמונה 13" descr="תמונה שמכילה טקסט&#10;&#10;התיאור נוצר באופן אוטומטי">
              <a:extLst>
                <a:ext uri="{FF2B5EF4-FFF2-40B4-BE49-F238E27FC236}">
                  <a16:creationId xmlns:a16="http://schemas.microsoft.com/office/drawing/2014/main" id="{91113476-5495-8A92-538B-26033D43DB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78569">
              <a:off x="395651" y="1271277"/>
              <a:ext cx="495802" cy="495802"/>
            </a:xfrm>
            <a:prstGeom prst="rect">
              <a:avLst/>
            </a:prstGeom>
          </p:spPr>
        </p:pic>
        <p:pic>
          <p:nvPicPr>
            <p:cNvPr id="15" name="תמונה 14" descr="תמונה שמכילה טקסט&#10;&#10;התיאור נוצר באופן אוטומטי">
              <a:extLst>
                <a:ext uri="{FF2B5EF4-FFF2-40B4-BE49-F238E27FC236}">
                  <a16:creationId xmlns:a16="http://schemas.microsoft.com/office/drawing/2014/main" id="{F091DF70-9F36-9BC3-338D-18078AC050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78569">
              <a:off x="585354" y="1121975"/>
              <a:ext cx="495802" cy="495802"/>
            </a:xfrm>
            <a:prstGeom prst="rect">
              <a:avLst/>
            </a:prstGeom>
          </p:spPr>
        </p:pic>
        <p:pic>
          <p:nvPicPr>
            <p:cNvPr id="16" name="תמונה 15" descr="תמונה שמכילה טקסט&#10;&#10;התיאור נוצר באופן אוטומטי">
              <a:extLst>
                <a:ext uri="{FF2B5EF4-FFF2-40B4-BE49-F238E27FC236}">
                  <a16:creationId xmlns:a16="http://schemas.microsoft.com/office/drawing/2014/main" id="{A8E76350-2ED2-76DB-A46E-5151A2A93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78569">
              <a:off x="786877" y="944659"/>
              <a:ext cx="495802" cy="495802"/>
            </a:xfrm>
            <a:prstGeom prst="rect">
              <a:avLst/>
            </a:prstGeom>
          </p:spPr>
        </p:pic>
        <p:pic>
          <p:nvPicPr>
            <p:cNvPr id="17" name="תמונה 16" descr="תמונה שמכילה טקסט&#10;&#10;התיאור נוצר באופן אוטומטי">
              <a:extLst>
                <a:ext uri="{FF2B5EF4-FFF2-40B4-BE49-F238E27FC236}">
                  <a16:creationId xmlns:a16="http://schemas.microsoft.com/office/drawing/2014/main" id="{10801D2D-AE2C-59B3-FF30-4EABDEB11F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78569">
              <a:off x="1568494" y="468743"/>
              <a:ext cx="495802" cy="495802"/>
            </a:xfrm>
            <a:prstGeom prst="rect">
              <a:avLst/>
            </a:prstGeom>
          </p:spPr>
        </p:pic>
        <p:pic>
          <p:nvPicPr>
            <p:cNvPr id="18" name="תמונה 17" descr="תמונה שמכילה טקסט&#10;&#10;התיאור נוצר באופן אוטומטי">
              <a:extLst>
                <a:ext uri="{FF2B5EF4-FFF2-40B4-BE49-F238E27FC236}">
                  <a16:creationId xmlns:a16="http://schemas.microsoft.com/office/drawing/2014/main" id="{2E04F1D5-BCD6-E565-7C12-1182F25928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78569">
              <a:off x="1817721" y="291427"/>
              <a:ext cx="495802" cy="495802"/>
            </a:xfrm>
            <a:prstGeom prst="rect">
              <a:avLst/>
            </a:prstGeom>
          </p:spPr>
        </p:pic>
      </p:grpSp>
      <p:sp>
        <p:nvSpPr>
          <p:cNvPr id="20" name="תיבת טקסט 19">
            <a:extLst>
              <a:ext uri="{FF2B5EF4-FFF2-40B4-BE49-F238E27FC236}">
                <a16:creationId xmlns:a16="http://schemas.microsoft.com/office/drawing/2014/main" id="{0B1BEFAE-7CC7-73A4-E8B2-8ED3BAC38636}"/>
              </a:ext>
            </a:extLst>
          </p:cNvPr>
          <p:cNvSpPr txBox="1"/>
          <p:nvPr/>
        </p:nvSpPr>
        <p:spPr>
          <a:xfrm>
            <a:off x="1159871" y="2658951"/>
            <a:ext cx="10011331" cy="2677656"/>
          </a:xfrm>
          <a:prstGeom prst="rect">
            <a:avLst/>
          </a:prstGeom>
          <a:noFill/>
        </p:spPr>
        <p:txBody>
          <a:bodyPr wrap="square">
            <a:spAutoFit/>
          </a:bodyPr>
          <a:lstStyle/>
          <a:p>
            <a:pPr algn="just">
              <a:spcBef>
                <a:spcPts val="1200"/>
              </a:spcBef>
            </a:pPr>
            <a:r>
              <a:rPr lang="he-IL" sz="2400" dirty="0">
                <a:latin typeface="David" panose="020E0502060401010101" pitchFamily="34" charset="-79"/>
                <a:cs typeface="David" panose="020E0502060401010101" pitchFamily="34" charset="-79"/>
              </a:rPr>
              <a:t>של הורים מהצד הישראלי לצד הורים מהצד הפלסטיני שאיבדו את ילדיהם. שר הביטחון סירב להעניק לתושבים אלו את האישור המבוקש בטענה כי מדובר ב"חילול הקודש" של יום הזיכרון לחללי צה"ל ונפגעי פעולות האיבה, וכי האירוע המדובר מהווה פגיעה במשפחות השכולות ומבזה את זיכרון המתים. בנוסף, הוא טען כי התושבים הפלסטינים הם הורים של מחבלים שניסו לפגוע או שפגעו בחפים מפשע. ההורים הפלסטינים מחו על אי מתן האישור, ועתרו לבג"ץ בטענה כי הוראת השר פוגעת באחת מזכויותיהם, כיוון שהם נעצרים במחסום הצבאי ואינם יכולים להיכנס לישראל על מנת להשתתף בטקס.</a:t>
            </a:r>
          </a:p>
        </p:txBody>
      </p:sp>
      <p:sp>
        <p:nvSpPr>
          <p:cNvPr id="3" name="תיבת טקסט 2">
            <a:extLst>
              <a:ext uri="{FF2B5EF4-FFF2-40B4-BE49-F238E27FC236}">
                <a16:creationId xmlns:a16="http://schemas.microsoft.com/office/drawing/2014/main" id="{39C5B243-4DE1-62F9-F97C-4E12883B29BF}"/>
              </a:ext>
            </a:extLst>
          </p:cNvPr>
          <p:cNvSpPr txBox="1"/>
          <p:nvPr/>
        </p:nvSpPr>
        <p:spPr>
          <a:xfrm>
            <a:off x="3423919" y="1537797"/>
            <a:ext cx="7747283" cy="1200329"/>
          </a:xfrm>
          <a:prstGeom prst="rect">
            <a:avLst/>
          </a:prstGeom>
          <a:noFill/>
        </p:spPr>
        <p:txBody>
          <a:bodyPr wrap="square">
            <a:spAutoFit/>
          </a:bodyPr>
          <a:lstStyle/>
          <a:p>
            <a:pPr algn="just">
              <a:spcBef>
                <a:spcPts val="1200"/>
              </a:spcBef>
            </a:pPr>
            <a:r>
              <a:rPr lang="he-IL" sz="2400" dirty="0">
                <a:latin typeface="David" panose="020E0502060401010101" pitchFamily="34" charset="-79"/>
                <a:cs typeface="David" panose="020E0502060401010101" pitchFamily="34" charset="-79"/>
              </a:rPr>
              <a:t>קבוצת תושבים פלסטינים ביקשה משר הביטחון אישור להגיע לישראל לטקס פרטי ביום הזיכרון. "טקס הזיכרון האלטרנטיבי", הנו טקס  שמארגנת  תנועה פוליטית  שמבקשת להציג את כאבם המשותף</a:t>
            </a:r>
          </a:p>
        </p:txBody>
      </p:sp>
      <p:sp>
        <p:nvSpPr>
          <p:cNvPr id="4" name="תיבת טקסט 3">
            <a:extLst>
              <a:ext uri="{FF2B5EF4-FFF2-40B4-BE49-F238E27FC236}">
                <a16:creationId xmlns:a16="http://schemas.microsoft.com/office/drawing/2014/main" id="{6A4BBCE0-91E0-76FC-27E3-D6B6CAB603FF}"/>
              </a:ext>
            </a:extLst>
          </p:cNvPr>
          <p:cNvSpPr txBox="1"/>
          <p:nvPr/>
        </p:nvSpPr>
        <p:spPr>
          <a:xfrm>
            <a:off x="1137011" y="5307801"/>
            <a:ext cx="9903109" cy="830997"/>
          </a:xfrm>
          <a:prstGeom prst="rect">
            <a:avLst/>
          </a:prstGeom>
          <a:noFill/>
        </p:spPr>
        <p:txBody>
          <a:bodyPr wrap="square">
            <a:spAutoFit/>
          </a:bodyPr>
          <a:lstStyle/>
          <a:p>
            <a:pPr algn="just">
              <a:spcBef>
                <a:spcPts val="1200"/>
              </a:spcBef>
            </a:pPr>
            <a:r>
              <a:rPr lang="he-IL" sz="2400" b="1" dirty="0">
                <a:latin typeface="David" panose="020E0502060401010101" pitchFamily="34" charset="-79"/>
                <a:cs typeface="David" panose="020E0502060401010101" pitchFamily="34" charset="-79"/>
              </a:rPr>
              <a:t>ציין והצג מהי הזכות שנפגעת לטענת ההורים הפלסטינים, הסבר כיצד זכות זו באה לידי ביטוי בקטע. </a:t>
            </a:r>
          </a:p>
        </p:txBody>
      </p:sp>
      <p:sp>
        <p:nvSpPr>
          <p:cNvPr id="5" name="תיבת טקסט 4">
            <a:extLst>
              <a:ext uri="{FF2B5EF4-FFF2-40B4-BE49-F238E27FC236}">
                <a16:creationId xmlns:a16="http://schemas.microsoft.com/office/drawing/2014/main" id="{A06091CC-EC90-03C1-7039-27182628F4E3}"/>
              </a:ext>
            </a:extLst>
          </p:cNvPr>
          <p:cNvSpPr txBox="1"/>
          <p:nvPr/>
        </p:nvSpPr>
        <p:spPr>
          <a:xfrm>
            <a:off x="1137010" y="6138798"/>
            <a:ext cx="9903109" cy="461665"/>
          </a:xfrm>
          <a:prstGeom prst="rect">
            <a:avLst/>
          </a:prstGeom>
          <a:noFill/>
        </p:spPr>
        <p:txBody>
          <a:bodyPr wrap="square">
            <a:spAutoFit/>
          </a:bodyPr>
          <a:lstStyle/>
          <a:p>
            <a:pPr algn="just">
              <a:spcBef>
                <a:spcPts val="1200"/>
              </a:spcBef>
            </a:pPr>
            <a:r>
              <a:rPr lang="he-IL" sz="2400" b="1" dirty="0">
                <a:latin typeface="David" panose="020E0502060401010101" pitchFamily="34" charset="-79"/>
                <a:cs typeface="David" panose="020E0502060401010101" pitchFamily="34" charset="-79"/>
              </a:rPr>
              <a:t>האם </a:t>
            </a:r>
            <a:r>
              <a:rPr lang="he-IL" sz="2400" b="1" u="sng" dirty="0">
                <a:latin typeface="David" panose="020E0502060401010101" pitchFamily="34" charset="-79"/>
                <a:cs typeface="David" panose="020E0502060401010101" pitchFamily="34" charset="-79"/>
              </a:rPr>
              <a:t>לדעתכם</a:t>
            </a:r>
            <a:r>
              <a:rPr lang="he-IL" sz="2400" b="1" dirty="0">
                <a:latin typeface="David" panose="020E0502060401010101" pitchFamily="34" charset="-79"/>
                <a:cs typeface="David" panose="020E0502060401010101" pitchFamily="34" charset="-79"/>
              </a:rPr>
              <a:t> צודקים ההורים בטענתם או לא - הסבירו!</a:t>
            </a:r>
            <a:endParaRPr lang="he-IL" sz="2800"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016428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4" dur="1000" fill="hold"/>
                                        <p:tgtEl>
                                          <p:spTgt spid="5"/>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2">
            <a:extLst>
              <a:ext uri="{FF2B5EF4-FFF2-40B4-BE49-F238E27FC236}">
                <a16:creationId xmlns:a16="http://schemas.microsoft.com/office/drawing/2014/main" id="{74F28DEE-3088-6162-A720-CDAD9C49FB5D}"/>
              </a:ext>
            </a:extLst>
          </p:cNvPr>
          <p:cNvSpPr>
            <a:spLocks noGrp="1"/>
          </p:cNvSpPr>
          <p:nvPr>
            <p:ph type="title"/>
          </p:nvPr>
        </p:nvSpPr>
        <p:spPr>
          <a:xfrm flipH="1">
            <a:off x="3423919" y="136899"/>
            <a:ext cx="7128759"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זכויות וחובות האזרח</a:t>
            </a:r>
          </a:p>
        </p:txBody>
      </p:sp>
      <p:grpSp>
        <p:nvGrpSpPr>
          <p:cNvPr id="19" name="קבוצה 18">
            <a:extLst>
              <a:ext uri="{FF2B5EF4-FFF2-40B4-BE49-F238E27FC236}">
                <a16:creationId xmlns:a16="http://schemas.microsoft.com/office/drawing/2014/main" id="{6C7BED1F-C93A-FEAB-9606-B61047EA79AE}"/>
              </a:ext>
            </a:extLst>
          </p:cNvPr>
          <p:cNvGrpSpPr/>
          <p:nvPr/>
        </p:nvGrpSpPr>
        <p:grpSpPr>
          <a:xfrm>
            <a:off x="180022" y="121433"/>
            <a:ext cx="3114675" cy="2200275"/>
            <a:chOff x="180022" y="121433"/>
            <a:chExt cx="3114675" cy="2200275"/>
          </a:xfrm>
        </p:grpSpPr>
        <p:pic>
          <p:nvPicPr>
            <p:cNvPr id="9" name="תמונה 8">
              <a:extLst>
                <a:ext uri="{FF2B5EF4-FFF2-40B4-BE49-F238E27FC236}">
                  <a16:creationId xmlns:a16="http://schemas.microsoft.com/office/drawing/2014/main" id="{850D3D91-C2DA-68E7-899A-4C5C9D4718E4}"/>
                </a:ext>
              </a:extLst>
            </p:cNvPr>
            <p:cNvPicPr>
              <a:picLocks noChangeAspect="1"/>
            </p:cNvPicPr>
            <p:nvPr/>
          </p:nvPicPr>
          <p:blipFill>
            <a:blip r:embed="rId2"/>
            <a:stretch>
              <a:fillRect/>
            </a:stretch>
          </p:blipFill>
          <p:spPr>
            <a:xfrm>
              <a:off x="180022" y="121433"/>
              <a:ext cx="3114675" cy="2200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תמונה 12" descr="תמונה שמכילה טקסט&#10;&#10;התיאור נוצר באופן אוטומטי">
              <a:extLst>
                <a:ext uri="{FF2B5EF4-FFF2-40B4-BE49-F238E27FC236}">
                  <a16:creationId xmlns:a16="http://schemas.microsoft.com/office/drawing/2014/main" id="{86DD86BD-03C5-33D4-8616-55388A41EF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78569">
              <a:off x="206304" y="1448591"/>
              <a:ext cx="495802" cy="495802"/>
            </a:xfrm>
            <a:prstGeom prst="rect">
              <a:avLst/>
            </a:prstGeom>
          </p:spPr>
        </p:pic>
        <p:pic>
          <p:nvPicPr>
            <p:cNvPr id="14" name="תמונה 13" descr="תמונה שמכילה טקסט&#10;&#10;התיאור נוצר באופן אוטומטי">
              <a:extLst>
                <a:ext uri="{FF2B5EF4-FFF2-40B4-BE49-F238E27FC236}">
                  <a16:creationId xmlns:a16="http://schemas.microsoft.com/office/drawing/2014/main" id="{91113476-5495-8A92-538B-26033D43DB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78569">
              <a:off x="395651" y="1271277"/>
              <a:ext cx="495802" cy="495802"/>
            </a:xfrm>
            <a:prstGeom prst="rect">
              <a:avLst/>
            </a:prstGeom>
          </p:spPr>
        </p:pic>
        <p:pic>
          <p:nvPicPr>
            <p:cNvPr id="15" name="תמונה 14" descr="תמונה שמכילה טקסט&#10;&#10;התיאור נוצר באופן אוטומטי">
              <a:extLst>
                <a:ext uri="{FF2B5EF4-FFF2-40B4-BE49-F238E27FC236}">
                  <a16:creationId xmlns:a16="http://schemas.microsoft.com/office/drawing/2014/main" id="{F091DF70-9F36-9BC3-338D-18078AC050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78569">
              <a:off x="585354" y="1121975"/>
              <a:ext cx="495802" cy="495802"/>
            </a:xfrm>
            <a:prstGeom prst="rect">
              <a:avLst/>
            </a:prstGeom>
          </p:spPr>
        </p:pic>
        <p:pic>
          <p:nvPicPr>
            <p:cNvPr id="16" name="תמונה 15" descr="תמונה שמכילה טקסט&#10;&#10;התיאור נוצר באופן אוטומטי">
              <a:extLst>
                <a:ext uri="{FF2B5EF4-FFF2-40B4-BE49-F238E27FC236}">
                  <a16:creationId xmlns:a16="http://schemas.microsoft.com/office/drawing/2014/main" id="{A8E76350-2ED2-76DB-A46E-5151A2A93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78569">
              <a:off x="786877" y="944659"/>
              <a:ext cx="495802" cy="495802"/>
            </a:xfrm>
            <a:prstGeom prst="rect">
              <a:avLst/>
            </a:prstGeom>
          </p:spPr>
        </p:pic>
        <p:pic>
          <p:nvPicPr>
            <p:cNvPr id="17" name="תמונה 16" descr="תמונה שמכילה טקסט&#10;&#10;התיאור נוצר באופן אוטומטי">
              <a:extLst>
                <a:ext uri="{FF2B5EF4-FFF2-40B4-BE49-F238E27FC236}">
                  <a16:creationId xmlns:a16="http://schemas.microsoft.com/office/drawing/2014/main" id="{10801D2D-AE2C-59B3-FF30-4EABDEB11F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78569">
              <a:off x="1568494" y="468743"/>
              <a:ext cx="495802" cy="495802"/>
            </a:xfrm>
            <a:prstGeom prst="rect">
              <a:avLst/>
            </a:prstGeom>
          </p:spPr>
        </p:pic>
        <p:pic>
          <p:nvPicPr>
            <p:cNvPr id="18" name="תמונה 17" descr="תמונה שמכילה טקסט&#10;&#10;התיאור נוצר באופן אוטומטי">
              <a:extLst>
                <a:ext uri="{FF2B5EF4-FFF2-40B4-BE49-F238E27FC236}">
                  <a16:creationId xmlns:a16="http://schemas.microsoft.com/office/drawing/2014/main" id="{2E04F1D5-BCD6-E565-7C12-1182F25928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78569">
              <a:off x="1817721" y="291427"/>
              <a:ext cx="495802" cy="495802"/>
            </a:xfrm>
            <a:prstGeom prst="rect">
              <a:avLst/>
            </a:prstGeom>
          </p:spPr>
        </p:pic>
      </p:grpSp>
      <p:sp>
        <p:nvSpPr>
          <p:cNvPr id="20" name="תיבת טקסט 19">
            <a:extLst>
              <a:ext uri="{FF2B5EF4-FFF2-40B4-BE49-F238E27FC236}">
                <a16:creationId xmlns:a16="http://schemas.microsoft.com/office/drawing/2014/main" id="{0B1BEFAE-7CC7-73A4-E8B2-8ED3BAC38636}"/>
              </a:ext>
            </a:extLst>
          </p:cNvPr>
          <p:cNvSpPr txBox="1"/>
          <p:nvPr/>
        </p:nvSpPr>
        <p:spPr>
          <a:xfrm>
            <a:off x="1051649" y="2610304"/>
            <a:ext cx="10011331" cy="2677656"/>
          </a:xfrm>
          <a:prstGeom prst="rect">
            <a:avLst/>
          </a:prstGeom>
          <a:noFill/>
        </p:spPr>
        <p:txBody>
          <a:bodyPr wrap="square">
            <a:spAutoFit/>
          </a:bodyPr>
          <a:lstStyle/>
          <a:p>
            <a:pPr algn="just">
              <a:spcBef>
                <a:spcPts val="1200"/>
              </a:spcBef>
            </a:pPr>
            <a:r>
              <a:rPr lang="he-IL" sz="2400" dirty="0" err="1">
                <a:latin typeface="David" panose="020E0502060401010101" pitchFamily="34" charset="-79"/>
                <a:cs typeface="David" panose="020E0502060401010101" pitchFamily="34" charset="-79"/>
              </a:rPr>
              <a:t>בויכוח</a:t>
            </a:r>
            <a:r>
              <a:rPr lang="he-IL" sz="2400" dirty="0">
                <a:latin typeface="David" panose="020E0502060401010101" pitchFamily="34" charset="-79"/>
                <a:cs typeface="David" panose="020E0502060401010101" pitchFamily="34" charset="-79"/>
              </a:rPr>
              <a:t> שנערך לאחרונה באחת מתכניות הטלוויזיה בנושא השוהים הבלתי חוקיים ('מסתננים') מאפריקה, דנו בשאלת גורלם. דובר אחת הקבוצות, התומכת בגירוש השב"חים הסביר כי "חייהם של תושבי דרום תל אביב הפכו לסיוט, כמו גם חייהם של תושבי באר שבע, ערד וערים או שכונות ברמת פיתוח נמוכה". לטענתו, "המסתננים משליטים בשכונות פחד ואימה, תוקפים אנשים ופוגעים בתושבי המקום בלי הפסקה, עד כי רבים מתושבי השכונות מפחדים לצאת מהבית בשעות הערב שמא ייפגעו". "לכן", טען הדובר, "צריך להחזיר כל אדם שאינו פליט לארץ מוצאו".</a:t>
            </a:r>
          </a:p>
        </p:txBody>
      </p:sp>
      <p:sp>
        <p:nvSpPr>
          <p:cNvPr id="24" name="תיבת טקסט 23">
            <a:extLst>
              <a:ext uri="{FF2B5EF4-FFF2-40B4-BE49-F238E27FC236}">
                <a16:creationId xmlns:a16="http://schemas.microsoft.com/office/drawing/2014/main" id="{EA717BD6-80A8-E36A-BC70-3EEF494BA680}"/>
              </a:ext>
            </a:extLst>
          </p:cNvPr>
          <p:cNvSpPr txBox="1"/>
          <p:nvPr/>
        </p:nvSpPr>
        <p:spPr>
          <a:xfrm>
            <a:off x="1105759" y="5353075"/>
            <a:ext cx="9903109" cy="461665"/>
          </a:xfrm>
          <a:prstGeom prst="rect">
            <a:avLst/>
          </a:prstGeom>
          <a:noFill/>
        </p:spPr>
        <p:txBody>
          <a:bodyPr wrap="square">
            <a:spAutoFit/>
          </a:bodyPr>
          <a:lstStyle/>
          <a:p>
            <a:pPr algn="just">
              <a:spcBef>
                <a:spcPts val="1200"/>
              </a:spcBef>
            </a:pPr>
            <a:r>
              <a:rPr lang="he-IL" sz="2400" b="1" dirty="0">
                <a:latin typeface="David" panose="020E0502060401010101" pitchFamily="34" charset="-79"/>
                <a:cs typeface="David" panose="020E0502060401010101" pitchFamily="34" charset="-79"/>
              </a:rPr>
              <a:t>ציין והצג מהי הזכות של תושבי השכונות שנפגעת לטענת דובר הקבוצה. </a:t>
            </a:r>
            <a:endParaRPr lang="he-IL" sz="2800"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604003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17" dur="1000" fill="hold"/>
                                        <p:tgtEl>
                                          <p:spTgt spid="24"/>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2">
            <a:extLst>
              <a:ext uri="{FF2B5EF4-FFF2-40B4-BE49-F238E27FC236}">
                <a16:creationId xmlns:a16="http://schemas.microsoft.com/office/drawing/2014/main" id="{74F28DEE-3088-6162-A720-CDAD9C49FB5D}"/>
              </a:ext>
            </a:extLst>
          </p:cNvPr>
          <p:cNvSpPr>
            <a:spLocks noGrp="1"/>
          </p:cNvSpPr>
          <p:nvPr>
            <p:ph type="title"/>
          </p:nvPr>
        </p:nvSpPr>
        <p:spPr>
          <a:xfrm flipH="1">
            <a:off x="3423919" y="136899"/>
            <a:ext cx="7128759"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זכויות וחובות האזרח</a:t>
            </a:r>
          </a:p>
        </p:txBody>
      </p:sp>
      <p:grpSp>
        <p:nvGrpSpPr>
          <p:cNvPr id="19" name="קבוצה 18">
            <a:extLst>
              <a:ext uri="{FF2B5EF4-FFF2-40B4-BE49-F238E27FC236}">
                <a16:creationId xmlns:a16="http://schemas.microsoft.com/office/drawing/2014/main" id="{6C7BED1F-C93A-FEAB-9606-B61047EA79AE}"/>
              </a:ext>
            </a:extLst>
          </p:cNvPr>
          <p:cNvGrpSpPr/>
          <p:nvPr/>
        </p:nvGrpSpPr>
        <p:grpSpPr>
          <a:xfrm>
            <a:off x="180022" y="121433"/>
            <a:ext cx="3114675" cy="2200275"/>
            <a:chOff x="180022" y="121433"/>
            <a:chExt cx="3114675" cy="2200275"/>
          </a:xfrm>
        </p:grpSpPr>
        <p:pic>
          <p:nvPicPr>
            <p:cNvPr id="9" name="תמונה 8">
              <a:extLst>
                <a:ext uri="{FF2B5EF4-FFF2-40B4-BE49-F238E27FC236}">
                  <a16:creationId xmlns:a16="http://schemas.microsoft.com/office/drawing/2014/main" id="{850D3D91-C2DA-68E7-899A-4C5C9D4718E4}"/>
                </a:ext>
              </a:extLst>
            </p:cNvPr>
            <p:cNvPicPr>
              <a:picLocks noChangeAspect="1"/>
            </p:cNvPicPr>
            <p:nvPr/>
          </p:nvPicPr>
          <p:blipFill>
            <a:blip r:embed="rId2"/>
            <a:stretch>
              <a:fillRect/>
            </a:stretch>
          </p:blipFill>
          <p:spPr>
            <a:xfrm>
              <a:off x="180022" y="121433"/>
              <a:ext cx="3114675" cy="2200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תמונה 12" descr="תמונה שמכילה טקסט&#10;&#10;התיאור נוצר באופן אוטומטי">
              <a:extLst>
                <a:ext uri="{FF2B5EF4-FFF2-40B4-BE49-F238E27FC236}">
                  <a16:creationId xmlns:a16="http://schemas.microsoft.com/office/drawing/2014/main" id="{86DD86BD-03C5-33D4-8616-55388A41EF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78569">
              <a:off x="206304" y="1448591"/>
              <a:ext cx="495802" cy="495802"/>
            </a:xfrm>
            <a:prstGeom prst="rect">
              <a:avLst/>
            </a:prstGeom>
          </p:spPr>
        </p:pic>
        <p:pic>
          <p:nvPicPr>
            <p:cNvPr id="14" name="תמונה 13" descr="תמונה שמכילה טקסט&#10;&#10;התיאור נוצר באופן אוטומטי">
              <a:extLst>
                <a:ext uri="{FF2B5EF4-FFF2-40B4-BE49-F238E27FC236}">
                  <a16:creationId xmlns:a16="http://schemas.microsoft.com/office/drawing/2014/main" id="{91113476-5495-8A92-538B-26033D43DB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78569">
              <a:off x="395651" y="1271277"/>
              <a:ext cx="495802" cy="495802"/>
            </a:xfrm>
            <a:prstGeom prst="rect">
              <a:avLst/>
            </a:prstGeom>
          </p:spPr>
        </p:pic>
        <p:pic>
          <p:nvPicPr>
            <p:cNvPr id="15" name="תמונה 14" descr="תמונה שמכילה טקסט&#10;&#10;התיאור נוצר באופן אוטומטי">
              <a:extLst>
                <a:ext uri="{FF2B5EF4-FFF2-40B4-BE49-F238E27FC236}">
                  <a16:creationId xmlns:a16="http://schemas.microsoft.com/office/drawing/2014/main" id="{F091DF70-9F36-9BC3-338D-18078AC050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78569">
              <a:off x="585354" y="1121975"/>
              <a:ext cx="495802" cy="495802"/>
            </a:xfrm>
            <a:prstGeom prst="rect">
              <a:avLst/>
            </a:prstGeom>
          </p:spPr>
        </p:pic>
        <p:pic>
          <p:nvPicPr>
            <p:cNvPr id="16" name="תמונה 15" descr="תמונה שמכילה טקסט&#10;&#10;התיאור נוצר באופן אוטומטי">
              <a:extLst>
                <a:ext uri="{FF2B5EF4-FFF2-40B4-BE49-F238E27FC236}">
                  <a16:creationId xmlns:a16="http://schemas.microsoft.com/office/drawing/2014/main" id="{A8E76350-2ED2-76DB-A46E-5151A2A93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78569">
              <a:off x="786877" y="944659"/>
              <a:ext cx="495802" cy="495802"/>
            </a:xfrm>
            <a:prstGeom prst="rect">
              <a:avLst/>
            </a:prstGeom>
          </p:spPr>
        </p:pic>
        <p:pic>
          <p:nvPicPr>
            <p:cNvPr id="17" name="תמונה 16" descr="תמונה שמכילה טקסט&#10;&#10;התיאור נוצר באופן אוטומטי">
              <a:extLst>
                <a:ext uri="{FF2B5EF4-FFF2-40B4-BE49-F238E27FC236}">
                  <a16:creationId xmlns:a16="http://schemas.microsoft.com/office/drawing/2014/main" id="{10801D2D-AE2C-59B3-FF30-4EABDEB11F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78569">
              <a:off x="1568494" y="468743"/>
              <a:ext cx="495802" cy="495802"/>
            </a:xfrm>
            <a:prstGeom prst="rect">
              <a:avLst/>
            </a:prstGeom>
          </p:spPr>
        </p:pic>
        <p:pic>
          <p:nvPicPr>
            <p:cNvPr id="18" name="תמונה 17" descr="תמונה שמכילה טקסט&#10;&#10;התיאור נוצר באופן אוטומטי">
              <a:extLst>
                <a:ext uri="{FF2B5EF4-FFF2-40B4-BE49-F238E27FC236}">
                  <a16:creationId xmlns:a16="http://schemas.microsoft.com/office/drawing/2014/main" id="{2E04F1D5-BCD6-E565-7C12-1182F25928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78569">
              <a:off x="1817721" y="291427"/>
              <a:ext cx="495802" cy="495802"/>
            </a:xfrm>
            <a:prstGeom prst="rect">
              <a:avLst/>
            </a:prstGeom>
          </p:spPr>
        </p:pic>
      </p:grpSp>
      <p:sp>
        <p:nvSpPr>
          <p:cNvPr id="20" name="תיבת טקסט 19">
            <a:extLst>
              <a:ext uri="{FF2B5EF4-FFF2-40B4-BE49-F238E27FC236}">
                <a16:creationId xmlns:a16="http://schemas.microsoft.com/office/drawing/2014/main" id="{0B1BEFAE-7CC7-73A4-E8B2-8ED3BAC38636}"/>
              </a:ext>
            </a:extLst>
          </p:cNvPr>
          <p:cNvSpPr txBox="1"/>
          <p:nvPr/>
        </p:nvSpPr>
        <p:spPr>
          <a:xfrm>
            <a:off x="1159871" y="2658951"/>
            <a:ext cx="10011331" cy="2308324"/>
          </a:xfrm>
          <a:prstGeom prst="rect">
            <a:avLst/>
          </a:prstGeom>
          <a:noFill/>
        </p:spPr>
        <p:txBody>
          <a:bodyPr wrap="square">
            <a:spAutoFit/>
          </a:bodyPr>
          <a:lstStyle/>
          <a:p>
            <a:pPr algn="just">
              <a:spcBef>
                <a:spcPts val="1200"/>
              </a:spcBef>
            </a:pPr>
            <a:r>
              <a:rPr lang="he-IL" sz="2400" dirty="0">
                <a:latin typeface="David" panose="020E0502060401010101" pitchFamily="34" charset="-79"/>
                <a:cs typeface="David" panose="020E0502060401010101" pitchFamily="34" charset="-79"/>
              </a:rPr>
              <a:t>בגלל מתיחות </a:t>
            </a:r>
            <a:r>
              <a:rPr lang="he-IL" sz="2400" dirty="0" err="1">
                <a:latin typeface="David" panose="020E0502060401010101" pitchFamily="34" charset="-79"/>
                <a:cs typeface="David" panose="020E0502060401010101" pitchFamily="34" charset="-79"/>
              </a:rPr>
              <a:t>בטחונית</a:t>
            </a:r>
            <a:r>
              <a:rPr lang="he-IL" sz="2400" dirty="0">
                <a:latin typeface="David" panose="020E0502060401010101" pitchFamily="34" charset="-79"/>
                <a:cs typeface="David" panose="020E0502060401010101" pitchFamily="34" charset="-79"/>
              </a:rPr>
              <a:t> בצפון הארץ אסר צה"ל על החקלאים באזור לעבוד בשדות הקרובים לגבול. לדברי מפקד פיקוד צפון אין הוא יכול להבטיח את שלומם של חקלאים העובדים סמוך לגבול. בעלי השדות במקום עתרו לבית המשפט וביקשו ממנו לבטל את האיסור. לטענתם, השדות שייכים להם ולכן אסור לצבא למנוע מהם את העבודה בהם, וכי האיסור של הצבא פוגע גם בהכנסתם. בית המשפט דחה את העתירה וקבע שבמקרה זה יש להעדיף את עמדת צה"ל.</a:t>
            </a:r>
          </a:p>
        </p:txBody>
      </p:sp>
      <p:sp>
        <p:nvSpPr>
          <p:cNvPr id="4" name="תיבת טקסט 3">
            <a:extLst>
              <a:ext uri="{FF2B5EF4-FFF2-40B4-BE49-F238E27FC236}">
                <a16:creationId xmlns:a16="http://schemas.microsoft.com/office/drawing/2014/main" id="{6A4BBCE0-91E0-76FC-27E3-D6B6CAB603FF}"/>
              </a:ext>
            </a:extLst>
          </p:cNvPr>
          <p:cNvSpPr txBox="1"/>
          <p:nvPr/>
        </p:nvSpPr>
        <p:spPr>
          <a:xfrm>
            <a:off x="1268093" y="5038661"/>
            <a:ext cx="9903109" cy="830997"/>
          </a:xfrm>
          <a:prstGeom prst="rect">
            <a:avLst/>
          </a:prstGeom>
          <a:noFill/>
        </p:spPr>
        <p:txBody>
          <a:bodyPr wrap="square">
            <a:spAutoFit/>
          </a:bodyPr>
          <a:lstStyle/>
          <a:p>
            <a:pPr algn="just">
              <a:spcBef>
                <a:spcPts val="1200"/>
              </a:spcBef>
            </a:pPr>
            <a:r>
              <a:rPr lang="he-IL" sz="2400" b="1" dirty="0">
                <a:latin typeface="David" panose="020E0502060401010101" pitchFamily="34" charset="-79"/>
                <a:cs typeface="David" panose="020E0502060401010101" pitchFamily="34" charset="-79"/>
              </a:rPr>
              <a:t>ציין והצג את הזכות בשמה הוגשה עתירה לבית המשפט, והסבר כיצד זכות זו באה לידי ביטוי בקטע. </a:t>
            </a:r>
          </a:p>
        </p:txBody>
      </p:sp>
      <p:sp>
        <p:nvSpPr>
          <p:cNvPr id="5" name="תיבת טקסט 4">
            <a:extLst>
              <a:ext uri="{FF2B5EF4-FFF2-40B4-BE49-F238E27FC236}">
                <a16:creationId xmlns:a16="http://schemas.microsoft.com/office/drawing/2014/main" id="{A06091CC-EC90-03C1-7039-27182628F4E3}"/>
              </a:ext>
            </a:extLst>
          </p:cNvPr>
          <p:cNvSpPr txBox="1"/>
          <p:nvPr/>
        </p:nvSpPr>
        <p:spPr>
          <a:xfrm>
            <a:off x="1268093" y="5869658"/>
            <a:ext cx="9903109" cy="461665"/>
          </a:xfrm>
          <a:prstGeom prst="rect">
            <a:avLst/>
          </a:prstGeom>
          <a:noFill/>
        </p:spPr>
        <p:txBody>
          <a:bodyPr wrap="square">
            <a:spAutoFit/>
          </a:bodyPr>
          <a:lstStyle/>
          <a:p>
            <a:pPr algn="just">
              <a:spcBef>
                <a:spcPts val="1200"/>
              </a:spcBef>
            </a:pPr>
            <a:r>
              <a:rPr lang="he-IL" sz="2400" b="1" dirty="0">
                <a:latin typeface="David" panose="020E0502060401010101" pitchFamily="34" charset="-79"/>
                <a:cs typeface="David" panose="020E0502060401010101" pitchFamily="34" charset="-79"/>
              </a:rPr>
              <a:t>מדוע קיבל בית המשפט את עמדת צה"ל בדיון?</a:t>
            </a:r>
            <a:endParaRPr lang="he-IL" sz="2800"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378271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9" dur="1000" fill="hold"/>
                                        <p:tgtEl>
                                          <p:spTgt spid="5"/>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דיה מקוונת 3" title="Foggy Balance in Ice Age 2">
            <a:hlinkClick r:id="" action="ppaction://media"/>
            <a:extLst>
              <a:ext uri="{FF2B5EF4-FFF2-40B4-BE49-F238E27FC236}">
                <a16:creationId xmlns:a16="http://schemas.microsoft.com/office/drawing/2014/main" id="{18920C1A-C12C-4504-569A-1CC642AE755F}"/>
              </a:ext>
            </a:extLst>
          </p:cNvPr>
          <p:cNvPicPr>
            <a:picLocks noRot="1" noChangeAspect="1"/>
          </p:cNvPicPr>
          <p:nvPr>
            <a:videoFile r:link="rId1"/>
          </p:nvPr>
        </p:nvPicPr>
        <p:blipFill>
          <a:blip r:embed="rId3"/>
          <a:stretch>
            <a:fillRect/>
          </a:stretch>
        </p:blipFill>
        <p:spPr>
          <a:xfrm>
            <a:off x="639735" y="346210"/>
            <a:ext cx="10912530" cy="6165579"/>
          </a:xfrm>
          <a:prstGeom prst="rect">
            <a:avLst/>
          </a:prstGeom>
        </p:spPr>
      </p:pic>
    </p:spTree>
    <p:extLst>
      <p:ext uri="{BB962C8B-B14F-4D97-AF65-F5344CB8AC3E}">
        <p14:creationId xmlns:p14="http://schemas.microsoft.com/office/powerpoint/2010/main" val="199152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איזון חיים והצלחה בעבודה - 10 טיפים ל- WORK BALANCE">
            <a:extLst>
              <a:ext uri="{FF2B5EF4-FFF2-40B4-BE49-F238E27FC236}">
                <a16:creationId xmlns:a16="http://schemas.microsoft.com/office/drawing/2014/main" id="{CBE98C6A-13EC-262E-BE02-9620AF017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2549" y="3373507"/>
            <a:ext cx="5946901" cy="33475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כותרת 12">
            <a:extLst>
              <a:ext uri="{FF2B5EF4-FFF2-40B4-BE49-F238E27FC236}">
                <a16:creationId xmlns:a16="http://schemas.microsoft.com/office/drawing/2014/main" id="{95B85872-D614-6300-8739-E21F2C57F265}"/>
              </a:ext>
            </a:extLst>
          </p:cNvPr>
          <p:cNvSpPr>
            <a:spLocks noGrp="1"/>
          </p:cNvSpPr>
          <p:nvPr>
            <p:ph type="title"/>
          </p:nvPr>
        </p:nvSpPr>
        <p:spPr>
          <a:xfrm flipH="1">
            <a:off x="1615440" y="136899"/>
            <a:ext cx="8937238" cy="1084672"/>
          </a:xfrm>
        </p:spPr>
        <p:txBody>
          <a:bodyPr rtlCol="1" anchor="ctr">
            <a:noAutofit/>
          </a:bodyPr>
          <a:lstStyle/>
          <a:p>
            <a:pPr algn="ctr" rtl="1"/>
            <a:r>
              <a:rPr lang="he-IL" sz="7200" b="1" dirty="0">
                <a:latin typeface="David" panose="020E0502060401010101" pitchFamily="34" charset="-79"/>
                <a:cs typeface="David" panose="020E0502060401010101" pitchFamily="34" charset="-79"/>
              </a:rPr>
              <a:t>איזון!</a:t>
            </a:r>
          </a:p>
        </p:txBody>
      </p:sp>
      <p:sp>
        <p:nvSpPr>
          <p:cNvPr id="16" name="מלבן: פינות מעוגלות 15">
            <a:extLst>
              <a:ext uri="{FF2B5EF4-FFF2-40B4-BE49-F238E27FC236}">
                <a16:creationId xmlns:a16="http://schemas.microsoft.com/office/drawing/2014/main" id="{E07219AF-AB68-78E4-F260-EDA3A61AFD66}"/>
              </a:ext>
            </a:extLst>
          </p:cNvPr>
          <p:cNvSpPr/>
          <p:nvPr/>
        </p:nvSpPr>
        <p:spPr>
          <a:xfrm>
            <a:off x="1102359" y="1962259"/>
            <a:ext cx="9987280" cy="670560"/>
          </a:xfrm>
          <a:prstGeom prst="roundRect">
            <a:avLst/>
          </a:prstGeom>
          <a:gradFill flip="none" rotWithShape="1">
            <a:gsLst>
              <a:gs pos="0">
                <a:schemeClr val="accent1">
                  <a:lumMod val="5000"/>
                  <a:lumOff val="95000"/>
                </a:schemeClr>
              </a:gs>
              <a:gs pos="95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41032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2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12">
            <a:extLst>
              <a:ext uri="{FF2B5EF4-FFF2-40B4-BE49-F238E27FC236}">
                <a16:creationId xmlns:a16="http://schemas.microsoft.com/office/drawing/2014/main" id="{95B85872-D614-6300-8739-E21F2C57F265}"/>
              </a:ext>
            </a:extLst>
          </p:cNvPr>
          <p:cNvSpPr>
            <a:spLocks noGrp="1"/>
          </p:cNvSpPr>
          <p:nvPr>
            <p:ph type="title"/>
          </p:nvPr>
        </p:nvSpPr>
        <p:spPr>
          <a:xfrm flipH="1">
            <a:off x="1615440" y="136899"/>
            <a:ext cx="8937238"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התנגשות ערכים בדמוקרטיה</a:t>
            </a:r>
          </a:p>
        </p:txBody>
      </p:sp>
      <p:sp>
        <p:nvSpPr>
          <p:cNvPr id="3" name="מלבן: פינות מעוגלות 2">
            <a:extLst>
              <a:ext uri="{FF2B5EF4-FFF2-40B4-BE49-F238E27FC236}">
                <a16:creationId xmlns:a16="http://schemas.microsoft.com/office/drawing/2014/main" id="{3A0BB86C-265E-F4CD-7357-F2E87A2ABB88}"/>
              </a:ext>
            </a:extLst>
          </p:cNvPr>
          <p:cNvSpPr/>
          <p:nvPr/>
        </p:nvSpPr>
        <p:spPr>
          <a:xfrm>
            <a:off x="1330960" y="4852582"/>
            <a:ext cx="9530080" cy="71120"/>
          </a:xfrm>
          <a:prstGeom prst="roundRect">
            <a:avLst/>
          </a:prstGeom>
          <a:solidFill>
            <a:schemeClr val="tx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grpSp>
        <p:nvGrpSpPr>
          <p:cNvPr id="10" name="קבוצה 9">
            <a:extLst>
              <a:ext uri="{FF2B5EF4-FFF2-40B4-BE49-F238E27FC236}">
                <a16:creationId xmlns:a16="http://schemas.microsoft.com/office/drawing/2014/main" id="{2F69F9D5-E61D-ADD4-969F-512381C80084}"/>
              </a:ext>
            </a:extLst>
          </p:cNvPr>
          <p:cNvGrpSpPr/>
          <p:nvPr/>
        </p:nvGrpSpPr>
        <p:grpSpPr>
          <a:xfrm>
            <a:off x="8803906" y="3986442"/>
            <a:ext cx="2081019" cy="1299101"/>
            <a:chOff x="8999221" y="1445260"/>
            <a:chExt cx="1835398" cy="1299101"/>
          </a:xfrm>
        </p:grpSpPr>
        <p:sp>
          <p:nvSpPr>
            <p:cNvPr id="9" name="טרפז 8">
              <a:extLst>
                <a:ext uri="{FF2B5EF4-FFF2-40B4-BE49-F238E27FC236}">
                  <a16:creationId xmlns:a16="http://schemas.microsoft.com/office/drawing/2014/main" id="{409F5A5F-1BC8-0E29-C4D0-18B0A70A84ED}"/>
                </a:ext>
              </a:extLst>
            </p:cNvPr>
            <p:cNvSpPr/>
            <p:nvPr/>
          </p:nvSpPr>
          <p:spPr>
            <a:xfrm>
              <a:off x="8999221" y="1445260"/>
              <a:ext cx="1835398" cy="782320"/>
            </a:xfrm>
            <a:prstGeom prst="trapezoid">
              <a:avLst/>
            </a:prstGeom>
            <a:solidFill>
              <a:srgbClr val="FFC000">
                <a:alpha val="90000"/>
              </a:srgbClr>
            </a:solidFill>
            <a:ln w="25400" cmpd="sng">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a:p>
          </p:txBody>
        </p:sp>
        <p:sp>
          <p:nvSpPr>
            <p:cNvPr id="7" name="תיבת טקסט 6">
              <a:extLst>
                <a:ext uri="{FF2B5EF4-FFF2-40B4-BE49-F238E27FC236}">
                  <a16:creationId xmlns:a16="http://schemas.microsoft.com/office/drawing/2014/main" id="{90FB08EB-1B78-77D2-5D0E-D20C907ABFD2}"/>
                </a:ext>
              </a:extLst>
            </p:cNvPr>
            <p:cNvSpPr txBox="1"/>
            <p:nvPr/>
          </p:nvSpPr>
          <p:spPr>
            <a:xfrm>
              <a:off x="9335036" y="1544032"/>
              <a:ext cx="1163767" cy="1200329"/>
            </a:xfrm>
            <a:prstGeom prst="rect">
              <a:avLst/>
            </a:prstGeom>
            <a:noFill/>
          </p:spPr>
          <p:txBody>
            <a:bodyPr wrap="square">
              <a:spAutoFit/>
            </a:bodyPr>
            <a:lstStyle/>
            <a:p>
              <a:pPr algn="ctr"/>
              <a:r>
                <a:rPr lang="he-IL" sz="3600" b="1" dirty="0">
                  <a:latin typeface="David" panose="020E0502060401010101" pitchFamily="34" charset="-79"/>
                  <a:cs typeface="David" panose="020E0502060401010101" pitchFamily="34" charset="-79"/>
                </a:rPr>
                <a:t>חירות</a:t>
              </a:r>
            </a:p>
          </p:txBody>
        </p:sp>
      </p:grpSp>
      <p:grpSp>
        <p:nvGrpSpPr>
          <p:cNvPr id="11" name="קבוצה 10">
            <a:extLst>
              <a:ext uri="{FF2B5EF4-FFF2-40B4-BE49-F238E27FC236}">
                <a16:creationId xmlns:a16="http://schemas.microsoft.com/office/drawing/2014/main" id="{C329C711-4021-7556-C175-4303040570DA}"/>
              </a:ext>
            </a:extLst>
          </p:cNvPr>
          <p:cNvGrpSpPr/>
          <p:nvPr/>
        </p:nvGrpSpPr>
        <p:grpSpPr>
          <a:xfrm>
            <a:off x="1330959" y="3986442"/>
            <a:ext cx="2081019" cy="782320"/>
            <a:chOff x="8999221" y="1445260"/>
            <a:chExt cx="1835398" cy="782320"/>
          </a:xfrm>
        </p:grpSpPr>
        <p:sp>
          <p:nvSpPr>
            <p:cNvPr id="12" name="טרפז 11">
              <a:extLst>
                <a:ext uri="{FF2B5EF4-FFF2-40B4-BE49-F238E27FC236}">
                  <a16:creationId xmlns:a16="http://schemas.microsoft.com/office/drawing/2014/main" id="{84F4276D-D51F-5515-483C-7E110EB0D6E0}"/>
                </a:ext>
              </a:extLst>
            </p:cNvPr>
            <p:cNvSpPr/>
            <p:nvPr/>
          </p:nvSpPr>
          <p:spPr>
            <a:xfrm>
              <a:off x="8999221" y="1445260"/>
              <a:ext cx="1835398" cy="782320"/>
            </a:xfrm>
            <a:prstGeom prst="trapezoid">
              <a:avLst/>
            </a:prstGeom>
            <a:solidFill>
              <a:srgbClr val="FFC000">
                <a:alpha val="90000"/>
              </a:srgbClr>
            </a:solidFill>
            <a:ln w="25400" cmpd="sng">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a:p>
          </p:txBody>
        </p:sp>
        <p:sp>
          <p:nvSpPr>
            <p:cNvPr id="13" name="תיבת טקסט 12">
              <a:extLst>
                <a:ext uri="{FF2B5EF4-FFF2-40B4-BE49-F238E27FC236}">
                  <a16:creationId xmlns:a16="http://schemas.microsoft.com/office/drawing/2014/main" id="{714F06CB-A2AD-470C-6261-3BB52E0BB8AB}"/>
                </a:ext>
              </a:extLst>
            </p:cNvPr>
            <p:cNvSpPr txBox="1"/>
            <p:nvPr/>
          </p:nvSpPr>
          <p:spPr>
            <a:xfrm>
              <a:off x="9335036" y="1544031"/>
              <a:ext cx="1163767" cy="646331"/>
            </a:xfrm>
            <a:prstGeom prst="rect">
              <a:avLst/>
            </a:prstGeom>
            <a:noFill/>
          </p:spPr>
          <p:txBody>
            <a:bodyPr wrap="square">
              <a:spAutoFit/>
            </a:bodyPr>
            <a:lstStyle/>
            <a:p>
              <a:pPr algn="ctr"/>
              <a:r>
                <a:rPr lang="he-IL" sz="3600" b="1" dirty="0">
                  <a:latin typeface="David" panose="020E0502060401010101" pitchFamily="34" charset="-79"/>
                  <a:cs typeface="David" panose="020E0502060401010101" pitchFamily="34" charset="-79"/>
                </a:rPr>
                <a:t>שוויון</a:t>
              </a:r>
            </a:p>
          </p:txBody>
        </p:sp>
      </p:grpSp>
      <p:pic>
        <p:nvPicPr>
          <p:cNvPr id="2050" name="Picture 2" descr="שוויון בין המינים וכבוד האדם - המרכז הישראלי לכבוד האדם">
            <a:extLst>
              <a:ext uri="{FF2B5EF4-FFF2-40B4-BE49-F238E27FC236}">
                <a16:creationId xmlns:a16="http://schemas.microsoft.com/office/drawing/2014/main" id="{0B73D930-2A47-F934-1652-6425CB5C7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586" y="2600750"/>
            <a:ext cx="1889991" cy="18899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4" name="Picture 6" descr="5 שירי חופש במיוחד לפסח - מיאון זה מייק">
            <a:extLst>
              <a:ext uri="{FF2B5EF4-FFF2-40B4-BE49-F238E27FC236}">
                <a16:creationId xmlns:a16="http://schemas.microsoft.com/office/drawing/2014/main" id="{EEDA59FE-0F8B-DEAB-08A3-3A1EA43543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296" y="2631746"/>
            <a:ext cx="2362907" cy="15901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גרפיקה 7" descr="חץ: ישר עם מילוי מלא">
            <a:extLst>
              <a:ext uri="{FF2B5EF4-FFF2-40B4-BE49-F238E27FC236}">
                <a16:creationId xmlns:a16="http://schemas.microsoft.com/office/drawing/2014/main" id="{E87774B6-7EDA-13FE-8EC2-608FB43AEF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344779">
            <a:off x="2279874" y="5001290"/>
            <a:ext cx="607281" cy="607281"/>
          </a:xfrm>
          <a:prstGeom prst="rect">
            <a:avLst/>
          </a:prstGeom>
        </p:spPr>
      </p:pic>
      <p:sp>
        <p:nvSpPr>
          <p:cNvPr id="14" name="תיבת טקסט 13">
            <a:extLst>
              <a:ext uri="{FF2B5EF4-FFF2-40B4-BE49-F238E27FC236}">
                <a16:creationId xmlns:a16="http://schemas.microsoft.com/office/drawing/2014/main" id="{0B6A083E-C230-0BDD-3A53-471432D76801}"/>
              </a:ext>
            </a:extLst>
          </p:cNvPr>
          <p:cNvSpPr txBox="1"/>
          <p:nvPr/>
        </p:nvSpPr>
        <p:spPr>
          <a:xfrm>
            <a:off x="7477134" y="5638174"/>
            <a:ext cx="4734560" cy="1107996"/>
          </a:xfrm>
          <a:prstGeom prst="rect">
            <a:avLst/>
          </a:prstGeom>
          <a:noFill/>
        </p:spPr>
        <p:txBody>
          <a:bodyPr wrap="square">
            <a:spAutoFit/>
          </a:bodyPr>
          <a:lstStyle/>
          <a:p>
            <a:pPr algn="ctr">
              <a:spcBef>
                <a:spcPts val="1200"/>
              </a:spcBef>
            </a:pPr>
            <a:r>
              <a:rPr lang="he-IL" sz="2200" dirty="0">
                <a:latin typeface="David" panose="020E0502060401010101" pitchFamily="34" charset="-79"/>
                <a:cs typeface="David" panose="020E0502060401010101" pitchFamily="34" charset="-79"/>
              </a:rPr>
              <a:t>כל אדם נולד חופשי וזכותו לנהל את חייו כרצונו - לקבל החלטות, לבחור ולפעול בהתאם לצרכיו ורצונותיו.</a:t>
            </a:r>
          </a:p>
        </p:txBody>
      </p:sp>
      <p:sp>
        <p:nvSpPr>
          <p:cNvPr id="15" name="תיבת טקסט 14">
            <a:extLst>
              <a:ext uri="{FF2B5EF4-FFF2-40B4-BE49-F238E27FC236}">
                <a16:creationId xmlns:a16="http://schemas.microsoft.com/office/drawing/2014/main" id="{1B1DE764-D0AB-3869-E29C-511A079C4A16}"/>
              </a:ext>
            </a:extLst>
          </p:cNvPr>
          <p:cNvSpPr txBox="1"/>
          <p:nvPr/>
        </p:nvSpPr>
        <p:spPr>
          <a:xfrm>
            <a:off x="808136" y="5638174"/>
            <a:ext cx="2999746" cy="769441"/>
          </a:xfrm>
          <a:prstGeom prst="rect">
            <a:avLst/>
          </a:prstGeom>
          <a:noFill/>
        </p:spPr>
        <p:txBody>
          <a:bodyPr wrap="square">
            <a:spAutoFit/>
          </a:bodyPr>
          <a:lstStyle/>
          <a:p>
            <a:pPr algn="ctr">
              <a:spcBef>
                <a:spcPts val="1200"/>
              </a:spcBef>
            </a:pPr>
            <a:r>
              <a:rPr lang="he-IL" sz="2200" dirty="0">
                <a:latin typeface="David" panose="020E0502060401010101" pitchFamily="34" charset="-79"/>
                <a:cs typeface="David" panose="020E0502060401010101" pitchFamily="34" charset="-79"/>
              </a:rPr>
              <a:t>כל בני האדם שווים בערכם ובזכויותיהם.</a:t>
            </a:r>
          </a:p>
        </p:txBody>
      </p:sp>
      <p:pic>
        <p:nvPicPr>
          <p:cNvPr id="16" name="גרפיקה 15" descr="חץ: ישר עם מילוי מלא">
            <a:extLst>
              <a:ext uri="{FF2B5EF4-FFF2-40B4-BE49-F238E27FC236}">
                <a16:creationId xmlns:a16="http://schemas.microsoft.com/office/drawing/2014/main" id="{6B227189-BA18-3331-25BA-23600A0933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4420244">
            <a:off x="9411656" y="5011482"/>
            <a:ext cx="607281" cy="607281"/>
          </a:xfrm>
          <a:prstGeom prst="rect">
            <a:avLst/>
          </a:prstGeom>
        </p:spPr>
      </p:pic>
      <p:sp>
        <p:nvSpPr>
          <p:cNvPr id="17" name="תיבת טקסט 16">
            <a:extLst>
              <a:ext uri="{FF2B5EF4-FFF2-40B4-BE49-F238E27FC236}">
                <a16:creationId xmlns:a16="http://schemas.microsoft.com/office/drawing/2014/main" id="{E966F0C4-FD9F-487B-4285-F8EA234E1201}"/>
              </a:ext>
            </a:extLst>
          </p:cNvPr>
          <p:cNvSpPr txBox="1"/>
          <p:nvPr/>
        </p:nvSpPr>
        <p:spPr>
          <a:xfrm>
            <a:off x="1543956" y="1615297"/>
            <a:ext cx="9080205" cy="1354217"/>
          </a:xfrm>
          <a:prstGeom prst="rect">
            <a:avLst/>
          </a:prstGeom>
          <a:noFill/>
        </p:spPr>
        <p:txBody>
          <a:bodyPr wrap="square">
            <a:spAutoFit/>
          </a:bodyPr>
          <a:lstStyle/>
          <a:p>
            <a:pPr algn="ctr">
              <a:spcBef>
                <a:spcPts val="1200"/>
              </a:spcBef>
            </a:pPr>
            <a:r>
              <a:rPr lang="he-IL" sz="2400" dirty="0">
                <a:latin typeface="David" panose="020E0502060401010101" pitchFamily="34" charset="-79"/>
                <a:cs typeface="David" panose="020E0502060401010101" pitchFamily="34" charset="-79"/>
              </a:rPr>
              <a:t>החירות והשוויון הם שני הערכים המרכזיים העומדים בליבה של הדמוקרטיה, ובלעדיהם חברה אינה יכולה להיחשב חברה דמוקרטית.</a:t>
            </a:r>
          </a:p>
          <a:p>
            <a:pPr algn="ctr">
              <a:spcBef>
                <a:spcPts val="1200"/>
              </a:spcBef>
            </a:pPr>
            <a:r>
              <a:rPr lang="he-IL" sz="2400" dirty="0">
                <a:latin typeface="David" panose="020E0502060401010101" pitchFamily="34" charset="-79"/>
                <a:cs typeface="David" panose="020E0502060401010101" pitchFamily="34" charset="-79"/>
              </a:rPr>
              <a:t>עם זאת, פעמים רבות מדובר </a:t>
            </a:r>
            <a:r>
              <a:rPr lang="he-IL" sz="2400" b="1" u="sng" dirty="0">
                <a:latin typeface="David" panose="020E0502060401010101" pitchFamily="34" charset="-79"/>
                <a:cs typeface="David" panose="020E0502060401010101" pitchFamily="34" charset="-79"/>
              </a:rPr>
              <a:t>בערכים מתנגשים</a:t>
            </a:r>
            <a:r>
              <a:rPr lang="he-IL" sz="2400" dirty="0">
                <a:latin typeface="David" panose="020E0502060401010101" pitchFamily="34" charset="-79"/>
                <a:cs typeface="David" panose="020E0502060401010101" pitchFamily="34" charset="-79"/>
              </a:rPr>
              <a:t>!</a:t>
            </a:r>
          </a:p>
        </p:txBody>
      </p:sp>
      <p:sp>
        <p:nvSpPr>
          <p:cNvPr id="18" name="משולש שווה-שוקיים 17">
            <a:extLst>
              <a:ext uri="{FF2B5EF4-FFF2-40B4-BE49-F238E27FC236}">
                <a16:creationId xmlns:a16="http://schemas.microsoft.com/office/drawing/2014/main" id="{CA54543E-3052-D7A3-14B4-B36157CC2D53}"/>
              </a:ext>
            </a:extLst>
          </p:cNvPr>
          <p:cNvSpPr/>
          <p:nvPr/>
        </p:nvSpPr>
        <p:spPr>
          <a:xfrm>
            <a:off x="5645018" y="4936402"/>
            <a:ext cx="878080" cy="1606638"/>
          </a:xfrm>
          <a:prstGeom prst="triangle">
            <a:avLst/>
          </a:prstGeom>
          <a:solidFill>
            <a:schemeClr val="tx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Tree>
    <p:extLst>
      <p:ext uri="{BB962C8B-B14F-4D97-AF65-F5344CB8AC3E}">
        <p14:creationId xmlns:p14="http://schemas.microsoft.com/office/powerpoint/2010/main" val="82055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7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6" presetClass="entr" presetSubtype="16" fill="hold" nodeType="withEffect">
                                  <p:stCondLst>
                                    <p:cond delay="750"/>
                                  </p:stCondLst>
                                  <p:childTnLst>
                                    <p:set>
                                      <p:cBhvr>
                                        <p:cTn id="23" dur="1" fill="hold">
                                          <p:stCondLst>
                                            <p:cond delay="0"/>
                                          </p:stCondLst>
                                        </p:cTn>
                                        <p:tgtEl>
                                          <p:spTgt spid="2054"/>
                                        </p:tgtEl>
                                        <p:attrNameLst>
                                          <p:attrName>style.visibility</p:attrName>
                                        </p:attrNameLst>
                                      </p:cBhvr>
                                      <p:to>
                                        <p:strVal val="visible"/>
                                      </p:to>
                                    </p:set>
                                    <p:animEffect transition="in" filter="circle(in)">
                                      <p:cBhvr>
                                        <p:cTn id="24" dur="2000"/>
                                        <p:tgtEl>
                                          <p:spTgt spid="2054"/>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6" presetClass="entr" presetSubtype="16" fill="hold" nodeType="withEffect">
                                  <p:stCondLst>
                                    <p:cond delay="750"/>
                                  </p:stCondLst>
                                  <p:childTnLst>
                                    <p:set>
                                      <p:cBhvr>
                                        <p:cTn id="33" dur="1" fill="hold">
                                          <p:stCondLst>
                                            <p:cond delay="0"/>
                                          </p:stCondLst>
                                        </p:cTn>
                                        <p:tgtEl>
                                          <p:spTgt spid="2050"/>
                                        </p:tgtEl>
                                        <p:attrNameLst>
                                          <p:attrName>style.visibility</p:attrName>
                                        </p:attrNameLst>
                                      </p:cBhvr>
                                      <p:to>
                                        <p:strVal val="visible"/>
                                      </p:to>
                                    </p:set>
                                    <p:animEffect transition="in" filter="circle(in)">
                                      <p:cBhvr>
                                        <p:cTn id="34" dur="2000"/>
                                        <p:tgtEl>
                                          <p:spTgt spid="205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000" fill="hold"/>
                                        <p:tgtEl>
                                          <p:spTgt spid="14"/>
                                        </p:tgtEl>
                                        <p:attrNameLst>
                                          <p:attrName>ppt_w</p:attrName>
                                        </p:attrNameLst>
                                      </p:cBhvr>
                                      <p:tavLst>
                                        <p:tav tm="0">
                                          <p:val>
                                            <p:fltVal val="0"/>
                                          </p:val>
                                        </p:tav>
                                        <p:tav tm="100000">
                                          <p:val>
                                            <p:strVal val="#ppt_w"/>
                                          </p:val>
                                        </p:tav>
                                      </p:tavLst>
                                    </p:anim>
                                    <p:anim calcmode="lin" valueType="num">
                                      <p:cBhvr>
                                        <p:cTn id="40" dur="1000" fill="hold"/>
                                        <p:tgtEl>
                                          <p:spTgt spid="14"/>
                                        </p:tgtEl>
                                        <p:attrNameLst>
                                          <p:attrName>ppt_h</p:attrName>
                                        </p:attrNameLst>
                                      </p:cBhvr>
                                      <p:tavLst>
                                        <p:tav tm="0">
                                          <p:val>
                                            <p:fltVal val="0"/>
                                          </p:val>
                                        </p:tav>
                                        <p:tav tm="100000">
                                          <p:val>
                                            <p:strVal val="#ppt_h"/>
                                          </p:val>
                                        </p:tav>
                                      </p:tavLst>
                                    </p:anim>
                                    <p:anim calcmode="lin" valueType="num">
                                      <p:cBhvr>
                                        <p:cTn id="41" dur="1000" fill="hold"/>
                                        <p:tgtEl>
                                          <p:spTgt spid="14"/>
                                        </p:tgtEl>
                                        <p:attrNameLst>
                                          <p:attrName>style.rotation</p:attrName>
                                        </p:attrNameLst>
                                      </p:cBhvr>
                                      <p:tavLst>
                                        <p:tav tm="0">
                                          <p:val>
                                            <p:fltVal val="90"/>
                                          </p:val>
                                        </p:tav>
                                        <p:tav tm="100000">
                                          <p:val>
                                            <p:fltVal val="0"/>
                                          </p:val>
                                        </p:tav>
                                      </p:tavLst>
                                    </p:anim>
                                    <p:animEffect transition="in" filter="fade">
                                      <p:cBhvr>
                                        <p:cTn id="42" dur="1000"/>
                                        <p:tgtEl>
                                          <p:spTgt spid="14"/>
                                        </p:tgtEl>
                                      </p:cBhvr>
                                    </p:animEffect>
                                  </p:childTnLst>
                                </p:cTn>
                              </p:par>
                              <p:par>
                                <p:cTn id="43" presetID="3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000" fill="hold"/>
                                        <p:tgtEl>
                                          <p:spTgt spid="16"/>
                                        </p:tgtEl>
                                        <p:attrNameLst>
                                          <p:attrName>ppt_w</p:attrName>
                                        </p:attrNameLst>
                                      </p:cBhvr>
                                      <p:tavLst>
                                        <p:tav tm="0">
                                          <p:val>
                                            <p:fltVal val="0"/>
                                          </p:val>
                                        </p:tav>
                                        <p:tav tm="100000">
                                          <p:val>
                                            <p:strVal val="#ppt_w"/>
                                          </p:val>
                                        </p:tav>
                                      </p:tavLst>
                                    </p:anim>
                                    <p:anim calcmode="lin" valueType="num">
                                      <p:cBhvr>
                                        <p:cTn id="46" dur="1000" fill="hold"/>
                                        <p:tgtEl>
                                          <p:spTgt spid="16"/>
                                        </p:tgtEl>
                                        <p:attrNameLst>
                                          <p:attrName>ppt_h</p:attrName>
                                        </p:attrNameLst>
                                      </p:cBhvr>
                                      <p:tavLst>
                                        <p:tav tm="0">
                                          <p:val>
                                            <p:fltVal val="0"/>
                                          </p:val>
                                        </p:tav>
                                        <p:tav tm="100000">
                                          <p:val>
                                            <p:strVal val="#ppt_h"/>
                                          </p:val>
                                        </p:tav>
                                      </p:tavLst>
                                    </p:anim>
                                    <p:anim calcmode="lin" valueType="num">
                                      <p:cBhvr>
                                        <p:cTn id="47" dur="1000" fill="hold"/>
                                        <p:tgtEl>
                                          <p:spTgt spid="16"/>
                                        </p:tgtEl>
                                        <p:attrNameLst>
                                          <p:attrName>style.rotation</p:attrName>
                                        </p:attrNameLst>
                                      </p:cBhvr>
                                      <p:tavLst>
                                        <p:tav tm="0">
                                          <p:val>
                                            <p:fltVal val="90"/>
                                          </p:val>
                                        </p:tav>
                                        <p:tav tm="100000">
                                          <p:val>
                                            <p:fltVal val="0"/>
                                          </p:val>
                                        </p:tav>
                                      </p:tavLst>
                                    </p:anim>
                                    <p:animEffect transition="in" filter="fade">
                                      <p:cBhvr>
                                        <p:cTn id="48" dur="10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ppt_w</p:attrName>
                                        </p:attrNameLst>
                                      </p:cBhvr>
                                      <p:tavLst>
                                        <p:tav tm="0">
                                          <p:val>
                                            <p:fltVal val="0"/>
                                          </p:val>
                                        </p:tav>
                                        <p:tav tm="100000">
                                          <p:val>
                                            <p:strVal val="#ppt_w"/>
                                          </p:val>
                                        </p:tav>
                                      </p:tavLst>
                                    </p:anim>
                                    <p:anim calcmode="lin" valueType="num">
                                      <p:cBhvr>
                                        <p:cTn id="54" dur="1000" fill="hold"/>
                                        <p:tgtEl>
                                          <p:spTgt spid="15"/>
                                        </p:tgtEl>
                                        <p:attrNameLst>
                                          <p:attrName>ppt_h</p:attrName>
                                        </p:attrNameLst>
                                      </p:cBhvr>
                                      <p:tavLst>
                                        <p:tav tm="0">
                                          <p:val>
                                            <p:fltVal val="0"/>
                                          </p:val>
                                        </p:tav>
                                        <p:tav tm="100000">
                                          <p:val>
                                            <p:strVal val="#ppt_h"/>
                                          </p:val>
                                        </p:tav>
                                      </p:tavLst>
                                    </p:anim>
                                    <p:anim calcmode="lin" valueType="num">
                                      <p:cBhvr>
                                        <p:cTn id="55" dur="1000" fill="hold"/>
                                        <p:tgtEl>
                                          <p:spTgt spid="15"/>
                                        </p:tgtEl>
                                        <p:attrNameLst>
                                          <p:attrName>style.rotation</p:attrName>
                                        </p:attrNameLst>
                                      </p:cBhvr>
                                      <p:tavLst>
                                        <p:tav tm="0">
                                          <p:val>
                                            <p:fltVal val="90"/>
                                          </p:val>
                                        </p:tav>
                                        <p:tav tm="100000">
                                          <p:val>
                                            <p:fltVal val="0"/>
                                          </p:val>
                                        </p:tav>
                                      </p:tavLst>
                                    </p:anim>
                                    <p:animEffect transition="in" filter="fade">
                                      <p:cBhvr>
                                        <p:cTn id="56" dur="1000"/>
                                        <p:tgtEl>
                                          <p:spTgt spid="15"/>
                                        </p:tgtEl>
                                      </p:cBhvr>
                                    </p:animEffect>
                                  </p:childTnLst>
                                </p:cTn>
                              </p:par>
                              <p:par>
                                <p:cTn id="57" presetID="31" presetClass="entr" presetSubtype="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1000" fill="hold"/>
                                        <p:tgtEl>
                                          <p:spTgt spid="8"/>
                                        </p:tgtEl>
                                        <p:attrNameLst>
                                          <p:attrName>ppt_w</p:attrName>
                                        </p:attrNameLst>
                                      </p:cBhvr>
                                      <p:tavLst>
                                        <p:tav tm="0">
                                          <p:val>
                                            <p:fltVal val="0"/>
                                          </p:val>
                                        </p:tav>
                                        <p:tav tm="100000">
                                          <p:val>
                                            <p:strVal val="#ppt_w"/>
                                          </p:val>
                                        </p:tav>
                                      </p:tavLst>
                                    </p:anim>
                                    <p:anim calcmode="lin" valueType="num">
                                      <p:cBhvr>
                                        <p:cTn id="60" dur="1000" fill="hold"/>
                                        <p:tgtEl>
                                          <p:spTgt spid="8"/>
                                        </p:tgtEl>
                                        <p:attrNameLst>
                                          <p:attrName>ppt_h</p:attrName>
                                        </p:attrNameLst>
                                      </p:cBhvr>
                                      <p:tavLst>
                                        <p:tav tm="0">
                                          <p:val>
                                            <p:fltVal val="0"/>
                                          </p:val>
                                        </p:tav>
                                        <p:tav tm="100000">
                                          <p:val>
                                            <p:strVal val="#ppt_h"/>
                                          </p:val>
                                        </p:tav>
                                      </p:tavLst>
                                    </p:anim>
                                    <p:anim calcmode="lin" valueType="num">
                                      <p:cBhvr>
                                        <p:cTn id="61" dur="1000" fill="hold"/>
                                        <p:tgtEl>
                                          <p:spTgt spid="8"/>
                                        </p:tgtEl>
                                        <p:attrNameLst>
                                          <p:attrName>style.rotation</p:attrName>
                                        </p:attrNameLst>
                                      </p:cBhvr>
                                      <p:tavLst>
                                        <p:tav tm="0">
                                          <p:val>
                                            <p:fltVal val="90"/>
                                          </p:val>
                                        </p:tav>
                                        <p:tav tm="100000">
                                          <p:val>
                                            <p:fltVal val="0"/>
                                          </p:val>
                                        </p:tav>
                                      </p:tavLst>
                                    </p:anim>
                                    <p:animEffect transition="in" filter="fade">
                                      <p:cBhvr>
                                        <p:cTn id="62" dur="10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1000" fill="hold"/>
                                        <p:tgtEl>
                                          <p:spTgt spid="17"/>
                                        </p:tgtEl>
                                        <p:attrNameLst>
                                          <p:attrName>ppt_w</p:attrName>
                                        </p:attrNameLst>
                                      </p:cBhvr>
                                      <p:tavLst>
                                        <p:tav tm="0">
                                          <p:val>
                                            <p:fltVal val="0"/>
                                          </p:val>
                                        </p:tav>
                                        <p:tav tm="100000">
                                          <p:val>
                                            <p:strVal val="#ppt_w"/>
                                          </p:val>
                                        </p:tav>
                                      </p:tavLst>
                                    </p:anim>
                                    <p:anim calcmode="lin" valueType="num">
                                      <p:cBhvr>
                                        <p:cTn id="68" dur="1000" fill="hold"/>
                                        <p:tgtEl>
                                          <p:spTgt spid="17"/>
                                        </p:tgtEl>
                                        <p:attrNameLst>
                                          <p:attrName>ppt_h</p:attrName>
                                        </p:attrNameLst>
                                      </p:cBhvr>
                                      <p:tavLst>
                                        <p:tav tm="0">
                                          <p:val>
                                            <p:fltVal val="0"/>
                                          </p:val>
                                        </p:tav>
                                        <p:tav tm="100000">
                                          <p:val>
                                            <p:strVal val="#ppt_h"/>
                                          </p:val>
                                        </p:tav>
                                      </p:tavLst>
                                    </p:anim>
                                    <p:anim calcmode="lin" valueType="num">
                                      <p:cBhvr>
                                        <p:cTn id="69" dur="1000" fill="hold"/>
                                        <p:tgtEl>
                                          <p:spTgt spid="17"/>
                                        </p:tgtEl>
                                        <p:attrNameLst>
                                          <p:attrName>style.rotation</p:attrName>
                                        </p:attrNameLst>
                                      </p:cBhvr>
                                      <p:tavLst>
                                        <p:tav tm="0">
                                          <p:val>
                                            <p:fltVal val="90"/>
                                          </p:val>
                                        </p:tav>
                                        <p:tav tm="100000">
                                          <p:val>
                                            <p:fltVal val="0"/>
                                          </p:val>
                                        </p:tav>
                                      </p:tavLst>
                                    </p:anim>
                                    <p:animEffect transition="in" filter="fade">
                                      <p:cBhvr>
                                        <p:cTn id="7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P spid="15" grpId="0"/>
      <p:bldP spid="17" grpId="0"/>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כותרת 12"/>
          <p:cNvSpPr>
            <a:spLocks noGrp="1"/>
          </p:cNvSpPr>
          <p:nvPr>
            <p:ph type="title"/>
          </p:nvPr>
        </p:nvSpPr>
        <p:spPr>
          <a:xfrm flipH="1">
            <a:off x="3264878" y="2736892"/>
            <a:ext cx="5662244" cy="1084672"/>
          </a:xfrm>
        </p:spPr>
        <p:txBody>
          <a:bodyPr rtlCol="1" anchor="ctr">
            <a:noAutofit/>
          </a:bodyPr>
          <a:lstStyle/>
          <a:p>
            <a:pPr algn="ctr" rtl="1"/>
            <a:r>
              <a:rPr lang="he-IL" sz="6000" b="1" dirty="0">
                <a:latin typeface="David" panose="020E0502060401010101" pitchFamily="34" charset="-79"/>
                <a:cs typeface="David" panose="020E0502060401010101" pitchFamily="34" charset="-79"/>
              </a:rPr>
              <a:t>מה זה</a:t>
            </a:r>
            <a:br>
              <a:rPr lang="he-IL" sz="6000" b="1" dirty="0">
                <a:latin typeface="David" panose="020E0502060401010101" pitchFamily="34" charset="-79"/>
                <a:cs typeface="David" panose="020E0502060401010101" pitchFamily="34" charset="-79"/>
              </a:rPr>
            </a:br>
            <a:r>
              <a:rPr lang="he-IL" sz="6000" b="1" dirty="0">
                <a:latin typeface="David" panose="020E0502060401010101" pitchFamily="34" charset="-79"/>
                <a:cs typeface="David" panose="020E0502060401010101" pitchFamily="34" charset="-79"/>
              </a:rPr>
              <a:t>'אזרחות'?</a:t>
            </a:r>
          </a:p>
        </p:txBody>
      </p:sp>
      <p:pic>
        <p:nvPicPr>
          <p:cNvPr id="7" name="תמונה 6">
            <a:extLst>
              <a:ext uri="{FF2B5EF4-FFF2-40B4-BE49-F238E27FC236}">
                <a16:creationId xmlns:a16="http://schemas.microsoft.com/office/drawing/2014/main" id="{514F8C3B-639D-2141-50CA-10796E89FBA2}"/>
              </a:ext>
            </a:extLst>
          </p:cNvPr>
          <p:cNvPicPr>
            <a:picLocks noChangeAspect="1"/>
          </p:cNvPicPr>
          <p:nvPr/>
        </p:nvPicPr>
        <p:blipFill>
          <a:blip r:embed="rId3"/>
          <a:stretch>
            <a:fillRect/>
          </a:stretch>
        </p:blipFill>
        <p:spPr>
          <a:xfrm>
            <a:off x="669213" y="1071562"/>
            <a:ext cx="10587366" cy="447675"/>
          </a:xfrm>
          <a:prstGeom prst="rect">
            <a:avLst/>
          </a:prstGeom>
        </p:spPr>
      </p:pic>
      <p:pic>
        <p:nvPicPr>
          <p:cNvPr id="1026" name="Picture 2" descr="מדינת אזרחות (שכבת ים)">
            <a:extLst>
              <a:ext uri="{FF2B5EF4-FFF2-40B4-BE49-F238E27FC236}">
                <a16:creationId xmlns:a16="http://schemas.microsoft.com/office/drawing/2014/main" id="{09CB7E2B-F567-11E6-3EEB-BA12ADD6A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8685" y="391676"/>
            <a:ext cx="6369918" cy="288755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028" name="Picture 4" descr="סימן שאלה - בלוג תעשיה וניהול">
            <a:extLst>
              <a:ext uri="{FF2B5EF4-FFF2-40B4-BE49-F238E27FC236}">
                <a16:creationId xmlns:a16="http://schemas.microsoft.com/office/drawing/2014/main" id="{01A11A52-6F99-C6DF-1313-2628E1D9EB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460" b="92698" l="9763" r="89974">
                        <a14:foregroundMark x1="55145" y1="89206" x2="62533" y2="92857"/>
                        <a14:foregroundMark x1="55145" y1="10317" x2="41161" y2="7460"/>
                        <a14:foregroundMark x1="41161" y1="7460" x2="30079" y2="10635"/>
                        <a14:foregroundMark x1="30079" y1="64127" x2="18734" y2="70317"/>
                        <a14:foregroundMark x1="18734" y1="70317" x2="31135" y2="66984"/>
                        <a14:foregroundMark x1="85752" y1="91905" x2="85752" y2="91905"/>
                        <a14:backgroundMark x1="70712" y1="95714" x2="70712" y2="95079"/>
                        <a14:backgroundMark x1="55409" y1="94603" x2="57784" y2="96190"/>
                        <a14:backgroundMark x1="57520" y1="94762" x2="57520" y2="94762"/>
                        <a14:backgroundMark x1="58839" y1="95238" x2="58839" y2="95238"/>
                        <a14:backgroundMark x1="70449" y1="95397" x2="70449" y2="95397"/>
                        <a14:backgroundMark x1="70449" y1="94762" x2="70449" y2="94762"/>
                        <a14:backgroundMark x1="69393" y1="92222" x2="69393" y2="92222"/>
                        <a14:backgroundMark x1="69921" y1="92857" x2="69921" y2="92857"/>
                        <a14:backgroundMark x1="64116" y1="41111" x2="64116" y2="41111"/>
                        <a14:backgroundMark x1="64908" y1="40952" x2="64908" y2="40952"/>
                      </a14:backgroundRemoval>
                    </a14:imgEffect>
                  </a14:imgLayer>
                </a14:imgProps>
              </a:ext>
              <a:ext uri="{28A0092B-C50C-407E-A947-70E740481C1C}">
                <a14:useLocalDpi xmlns:a14="http://schemas.microsoft.com/office/drawing/2010/main" val="0"/>
              </a:ext>
            </a:extLst>
          </a:blip>
          <a:srcRect/>
          <a:stretch>
            <a:fillRect/>
          </a:stretch>
        </p:blipFill>
        <p:spPr bwMode="auto">
          <a:xfrm>
            <a:off x="1471853" y="2153920"/>
            <a:ext cx="2993681" cy="497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85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100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500" fill="hold"/>
                                        <p:tgtEl>
                                          <p:spTgt spid="1028"/>
                                        </p:tgtEl>
                                        <p:attrNameLst>
                                          <p:attrName>ppt_w</p:attrName>
                                        </p:attrNameLst>
                                      </p:cBhvr>
                                      <p:tavLst>
                                        <p:tav tm="0">
                                          <p:val>
                                            <p:fltVal val="0"/>
                                          </p:val>
                                        </p:tav>
                                        <p:tav tm="100000">
                                          <p:val>
                                            <p:strVal val="#ppt_w"/>
                                          </p:val>
                                        </p:tav>
                                      </p:tavLst>
                                    </p:anim>
                                    <p:anim calcmode="lin" valueType="num">
                                      <p:cBhvr>
                                        <p:cTn id="13" dur="500" fill="hold"/>
                                        <p:tgtEl>
                                          <p:spTgt spid="1028"/>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1000" fill="hold"/>
                                        <p:tgtEl>
                                          <p:spTgt spid="1026"/>
                                        </p:tgtEl>
                                        <p:attrNameLst>
                                          <p:attrName>ppt_y</p:attrName>
                                        </p:attrNameLst>
                                      </p:cBhvr>
                                      <p:tavLst>
                                        <p:tav tm="0">
                                          <p:val>
                                            <p:strVal val="#ppt_y-.1"/>
                                          </p:val>
                                        </p:tav>
                                        <p:tav tm="100000">
                                          <p:val>
                                            <p:strVal val="#ppt_y"/>
                                          </p:val>
                                        </p:tav>
                                      </p:tavLst>
                                    </p:anim>
                                  </p:childTnLst>
                                </p:cTn>
                              </p:par>
                              <p:par>
                                <p:cTn id="21" presetID="42" presetClass="path" presetSubtype="0" accel="50000" decel="50000" fill="hold" grpId="0" nodeType="withEffect">
                                  <p:stCondLst>
                                    <p:cond delay="0"/>
                                  </p:stCondLst>
                                  <p:childTnLst>
                                    <p:animMotion origin="layout" path="M 0 0 L 0 0.25 E" pathEditMode="relative" ptsTypes="">
                                      <p:cBhvr>
                                        <p:cTn id="22" dur="2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7E70E80E-823C-D7C6-357B-4F8AAFC5D9CE}"/>
              </a:ext>
            </a:extLst>
          </p:cNvPr>
          <p:cNvPicPr>
            <a:picLocks noChangeAspect="1"/>
          </p:cNvPicPr>
          <p:nvPr/>
        </p:nvPicPr>
        <p:blipFill>
          <a:blip r:embed="rId2"/>
          <a:stretch>
            <a:fillRect/>
          </a:stretch>
        </p:blipFill>
        <p:spPr>
          <a:xfrm>
            <a:off x="620136" y="1048929"/>
            <a:ext cx="10587366" cy="447675"/>
          </a:xfrm>
          <a:prstGeom prst="rect">
            <a:avLst/>
          </a:prstGeom>
        </p:spPr>
      </p:pic>
      <p:pic>
        <p:nvPicPr>
          <p:cNvPr id="45" name="תמונה 44">
            <a:extLst>
              <a:ext uri="{FF2B5EF4-FFF2-40B4-BE49-F238E27FC236}">
                <a16:creationId xmlns:a16="http://schemas.microsoft.com/office/drawing/2014/main" id="{640A05F7-BD1B-E338-A1BC-97AA17A79BCD}"/>
              </a:ext>
            </a:extLst>
          </p:cNvPr>
          <p:cNvPicPr>
            <a:picLocks noChangeAspect="1"/>
          </p:cNvPicPr>
          <p:nvPr/>
        </p:nvPicPr>
        <p:blipFill>
          <a:blip r:embed="rId2"/>
          <a:stretch>
            <a:fillRect/>
          </a:stretch>
        </p:blipFill>
        <p:spPr>
          <a:xfrm>
            <a:off x="620136" y="1045942"/>
            <a:ext cx="10587366" cy="447675"/>
          </a:xfrm>
          <a:prstGeom prst="rect">
            <a:avLst/>
          </a:prstGeom>
        </p:spPr>
      </p:pic>
      <p:pic>
        <p:nvPicPr>
          <p:cNvPr id="17" name="Picture 2" descr="שוויון מול חירות - המכון הישראלי לדמוקרטיה">
            <a:extLst>
              <a:ext uri="{FF2B5EF4-FFF2-40B4-BE49-F238E27FC236}">
                <a16:creationId xmlns:a16="http://schemas.microsoft.com/office/drawing/2014/main" id="{C8471847-5C28-6734-204E-8E0F7FD546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7613" y="652467"/>
            <a:ext cx="4852689" cy="27296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0" name="תמונה 19">
            <a:extLst>
              <a:ext uri="{FF2B5EF4-FFF2-40B4-BE49-F238E27FC236}">
                <a16:creationId xmlns:a16="http://schemas.microsoft.com/office/drawing/2014/main" id="{BA3F65E5-2C8C-087F-0BCA-E47DC6183B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4043" y="485904"/>
            <a:ext cx="1852518" cy="1605516"/>
          </a:xfrm>
          <a:prstGeom prst="rect">
            <a:avLst/>
          </a:prstGeom>
        </p:spPr>
      </p:pic>
      <p:pic>
        <p:nvPicPr>
          <p:cNvPr id="22" name="תמונה 21">
            <a:extLst>
              <a:ext uri="{FF2B5EF4-FFF2-40B4-BE49-F238E27FC236}">
                <a16:creationId xmlns:a16="http://schemas.microsoft.com/office/drawing/2014/main" id="{5370A47B-B5E3-741D-3E19-46875FDCF7B5}"/>
              </a:ext>
            </a:extLst>
          </p:cNvPr>
          <p:cNvPicPr>
            <a:picLocks noChangeAspect="1"/>
          </p:cNvPicPr>
          <p:nvPr/>
        </p:nvPicPr>
        <p:blipFill rotWithShape="1">
          <a:blip r:embed="rId5">
            <a:extLst>
              <a:ext uri="{28A0092B-C50C-407E-A947-70E740481C1C}">
                <a14:useLocalDpi xmlns:a14="http://schemas.microsoft.com/office/drawing/2010/main" val="0"/>
              </a:ext>
            </a:extLst>
          </a:blip>
          <a:srcRect l="4382" t="58180" r="81741" b="17336"/>
          <a:stretch/>
        </p:blipFill>
        <p:spPr>
          <a:xfrm>
            <a:off x="2761224" y="1823427"/>
            <a:ext cx="2332808" cy="2031153"/>
          </a:xfrm>
          <a:prstGeom prst="rect">
            <a:avLst/>
          </a:prstGeom>
        </p:spPr>
      </p:pic>
      <p:grpSp>
        <p:nvGrpSpPr>
          <p:cNvPr id="28" name="קבוצה 27">
            <a:extLst>
              <a:ext uri="{FF2B5EF4-FFF2-40B4-BE49-F238E27FC236}">
                <a16:creationId xmlns:a16="http://schemas.microsoft.com/office/drawing/2014/main" id="{2A2A5A7A-1D7D-E475-988C-9939009FA34F}"/>
              </a:ext>
            </a:extLst>
          </p:cNvPr>
          <p:cNvGrpSpPr/>
          <p:nvPr/>
        </p:nvGrpSpPr>
        <p:grpSpPr>
          <a:xfrm>
            <a:off x="4934836" y="4290151"/>
            <a:ext cx="2987046" cy="1518920"/>
            <a:chOff x="1320794" y="3591666"/>
            <a:chExt cx="2987046" cy="1518920"/>
          </a:xfrm>
        </p:grpSpPr>
        <p:pic>
          <p:nvPicPr>
            <p:cNvPr id="26" name="תמונה 25">
              <a:extLst>
                <a:ext uri="{FF2B5EF4-FFF2-40B4-BE49-F238E27FC236}">
                  <a16:creationId xmlns:a16="http://schemas.microsoft.com/office/drawing/2014/main" id="{B75F4A58-88A5-5785-0041-0120CD91D3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0794" y="3591666"/>
              <a:ext cx="2987046" cy="1518920"/>
            </a:xfrm>
            <a:prstGeom prst="rect">
              <a:avLst/>
            </a:prstGeom>
          </p:spPr>
        </p:pic>
        <p:sp>
          <p:nvSpPr>
            <p:cNvPr id="27" name="תיבת טקסט 26">
              <a:extLst>
                <a:ext uri="{FF2B5EF4-FFF2-40B4-BE49-F238E27FC236}">
                  <a16:creationId xmlns:a16="http://schemas.microsoft.com/office/drawing/2014/main" id="{BBC178FE-3F90-575F-D5A8-8637BC9CCC3D}"/>
                </a:ext>
              </a:extLst>
            </p:cNvPr>
            <p:cNvSpPr txBox="1"/>
            <p:nvPr/>
          </p:nvSpPr>
          <p:spPr>
            <a:xfrm>
              <a:off x="1593987" y="3812517"/>
              <a:ext cx="2496674" cy="1077218"/>
            </a:xfrm>
            <a:prstGeom prst="rect">
              <a:avLst/>
            </a:prstGeom>
            <a:noFill/>
          </p:spPr>
          <p:txBody>
            <a:bodyPr wrap="square">
              <a:spAutoFit/>
            </a:bodyPr>
            <a:lstStyle/>
            <a:p>
              <a:pPr algn="ctr">
                <a:spcBef>
                  <a:spcPts val="1200"/>
                </a:spcBef>
              </a:pPr>
              <a:r>
                <a:rPr lang="he-IL" sz="3200" b="1" dirty="0">
                  <a:latin typeface="David" panose="020E0502060401010101" pitchFamily="34" charset="-79"/>
                  <a:cs typeface="David" panose="020E0502060401010101" pitchFamily="34" charset="-79"/>
                </a:rPr>
                <a:t>חוק חינוך חובה</a:t>
              </a:r>
            </a:p>
          </p:txBody>
        </p:sp>
      </p:grpSp>
      <p:grpSp>
        <p:nvGrpSpPr>
          <p:cNvPr id="29" name="קבוצה 28">
            <a:extLst>
              <a:ext uri="{FF2B5EF4-FFF2-40B4-BE49-F238E27FC236}">
                <a16:creationId xmlns:a16="http://schemas.microsoft.com/office/drawing/2014/main" id="{B6A3D82B-04DA-BF21-9DB8-7904DD94809D}"/>
              </a:ext>
            </a:extLst>
          </p:cNvPr>
          <p:cNvGrpSpPr/>
          <p:nvPr/>
        </p:nvGrpSpPr>
        <p:grpSpPr>
          <a:xfrm>
            <a:off x="8940794" y="2783752"/>
            <a:ext cx="2987046" cy="1518920"/>
            <a:chOff x="1320794" y="3591666"/>
            <a:chExt cx="2987046" cy="1518920"/>
          </a:xfrm>
        </p:grpSpPr>
        <p:pic>
          <p:nvPicPr>
            <p:cNvPr id="30" name="תמונה 29">
              <a:extLst>
                <a:ext uri="{FF2B5EF4-FFF2-40B4-BE49-F238E27FC236}">
                  <a16:creationId xmlns:a16="http://schemas.microsoft.com/office/drawing/2014/main" id="{48D671C0-ABC5-DB86-0C69-770FF90E0A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0794" y="3591666"/>
              <a:ext cx="2987046" cy="1518920"/>
            </a:xfrm>
            <a:prstGeom prst="rect">
              <a:avLst/>
            </a:prstGeom>
          </p:spPr>
        </p:pic>
        <p:sp>
          <p:nvSpPr>
            <p:cNvPr id="31" name="תיבת טקסט 30">
              <a:extLst>
                <a:ext uri="{FF2B5EF4-FFF2-40B4-BE49-F238E27FC236}">
                  <a16:creationId xmlns:a16="http://schemas.microsoft.com/office/drawing/2014/main" id="{F86E6317-E55A-0ECB-FD2D-BFE6DFE8BCCF}"/>
                </a:ext>
              </a:extLst>
            </p:cNvPr>
            <p:cNvSpPr txBox="1"/>
            <p:nvPr/>
          </p:nvSpPr>
          <p:spPr>
            <a:xfrm>
              <a:off x="1593987" y="3812517"/>
              <a:ext cx="2496674" cy="1077218"/>
            </a:xfrm>
            <a:prstGeom prst="rect">
              <a:avLst/>
            </a:prstGeom>
            <a:noFill/>
          </p:spPr>
          <p:txBody>
            <a:bodyPr wrap="square">
              <a:spAutoFit/>
            </a:bodyPr>
            <a:lstStyle/>
            <a:p>
              <a:pPr algn="ctr">
                <a:spcBef>
                  <a:spcPts val="1200"/>
                </a:spcBef>
              </a:pPr>
              <a:r>
                <a:rPr lang="he-IL" sz="3200" b="1" dirty="0">
                  <a:latin typeface="David" panose="020E0502060401010101" pitchFamily="34" charset="-79"/>
                  <a:cs typeface="David" panose="020E0502060401010101" pitchFamily="34" charset="-79"/>
                </a:rPr>
                <a:t>מיסים לפי הכנסה</a:t>
              </a:r>
            </a:p>
          </p:txBody>
        </p:sp>
      </p:grpSp>
      <p:grpSp>
        <p:nvGrpSpPr>
          <p:cNvPr id="32" name="קבוצה 31">
            <a:extLst>
              <a:ext uri="{FF2B5EF4-FFF2-40B4-BE49-F238E27FC236}">
                <a16:creationId xmlns:a16="http://schemas.microsoft.com/office/drawing/2014/main" id="{1CBAF633-FEE5-172D-2F2A-D25EC738B46C}"/>
              </a:ext>
            </a:extLst>
          </p:cNvPr>
          <p:cNvGrpSpPr/>
          <p:nvPr/>
        </p:nvGrpSpPr>
        <p:grpSpPr>
          <a:xfrm>
            <a:off x="1623287" y="5297487"/>
            <a:ext cx="2987046" cy="1518920"/>
            <a:chOff x="1320794" y="3591666"/>
            <a:chExt cx="2987046" cy="1518920"/>
          </a:xfrm>
        </p:grpSpPr>
        <p:pic>
          <p:nvPicPr>
            <p:cNvPr id="33" name="תמונה 32">
              <a:extLst>
                <a:ext uri="{FF2B5EF4-FFF2-40B4-BE49-F238E27FC236}">
                  <a16:creationId xmlns:a16="http://schemas.microsoft.com/office/drawing/2014/main" id="{86D7A2FA-B52C-D7E5-E1A9-5F9D525416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0794" y="3591666"/>
              <a:ext cx="2987046" cy="1518920"/>
            </a:xfrm>
            <a:prstGeom prst="rect">
              <a:avLst/>
            </a:prstGeom>
          </p:spPr>
        </p:pic>
        <p:sp>
          <p:nvSpPr>
            <p:cNvPr id="34" name="תיבת טקסט 33">
              <a:extLst>
                <a:ext uri="{FF2B5EF4-FFF2-40B4-BE49-F238E27FC236}">
                  <a16:creationId xmlns:a16="http://schemas.microsoft.com/office/drawing/2014/main" id="{8012DA20-34C3-7B39-F5FD-7D06B6D8E1BB}"/>
                </a:ext>
              </a:extLst>
            </p:cNvPr>
            <p:cNvSpPr txBox="1"/>
            <p:nvPr/>
          </p:nvSpPr>
          <p:spPr>
            <a:xfrm>
              <a:off x="1593987" y="3812517"/>
              <a:ext cx="2496674" cy="1077218"/>
            </a:xfrm>
            <a:prstGeom prst="rect">
              <a:avLst/>
            </a:prstGeom>
            <a:noFill/>
          </p:spPr>
          <p:txBody>
            <a:bodyPr wrap="square">
              <a:spAutoFit/>
            </a:bodyPr>
            <a:lstStyle/>
            <a:p>
              <a:pPr algn="ctr">
                <a:spcBef>
                  <a:spcPts val="1200"/>
                </a:spcBef>
              </a:pPr>
              <a:r>
                <a:rPr lang="he-IL" sz="3200" b="1" dirty="0">
                  <a:latin typeface="David" panose="020E0502060401010101" pitchFamily="34" charset="-79"/>
                  <a:cs typeface="David" panose="020E0502060401010101" pitchFamily="34" charset="-79"/>
                </a:rPr>
                <a:t>איסור אפליה חברתית</a:t>
              </a:r>
            </a:p>
          </p:txBody>
        </p:sp>
      </p:grpSp>
      <p:grpSp>
        <p:nvGrpSpPr>
          <p:cNvPr id="35" name="קבוצה 34">
            <a:extLst>
              <a:ext uri="{FF2B5EF4-FFF2-40B4-BE49-F238E27FC236}">
                <a16:creationId xmlns:a16="http://schemas.microsoft.com/office/drawing/2014/main" id="{A2A49396-A965-0F60-649D-DA63E81699A4}"/>
              </a:ext>
            </a:extLst>
          </p:cNvPr>
          <p:cNvGrpSpPr/>
          <p:nvPr/>
        </p:nvGrpSpPr>
        <p:grpSpPr>
          <a:xfrm>
            <a:off x="346943" y="3543212"/>
            <a:ext cx="2987046" cy="1518920"/>
            <a:chOff x="1320794" y="3591666"/>
            <a:chExt cx="2987046" cy="1518920"/>
          </a:xfrm>
        </p:grpSpPr>
        <p:pic>
          <p:nvPicPr>
            <p:cNvPr id="36" name="תמונה 35">
              <a:extLst>
                <a:ext uri="{FF2B5EF4-FFF2-40B4-BE49-F238E27FC236}">
                  <a16:creationId xmlns:a16="http://schemas.microsoft.com/office/drawing/2014/main" id="{8CC74C5F-3602-583B-CF30-B5917EBF61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0794" y="3591666"/>
              <a:ext cx="2987046" cy="1518920"/>
            </a:xfrm>
            <a:prstGeom prst="rect">
              <a:avLst/>
            </a:prstGeom>
          </p:spPr>
        </p:pic>
        <p:sp>
          <p:nvSpPr>
            <p:cNvPr id="37" name="תיבת טקסט 36">
              <a:extLst>
                <a:ext uri="{FF2B5EF4-FFF2-40B4-BE49-F238E27FC236}">
                  <a16:creationId xmlns:a16="http://schemas.microsoft.com/office/drawing/2014/main" id="{FDA8DF64-AD7D-BD8D-5E3D-9524F2D33844}"/>
                </a:ext>
              </a:extLst>
            </p:cNvPr>
            <p:cNvSpPr txBox="1"/>
            <p:nvPr/>
          </p:nvSpPr>
          <p:spPr>
            <a:xfrm>
              <a:off x="1593987" y="3812517"/>
              <a:ext cx="2496674" cy="1077218"/>
            </a:xfrm>
            <a:prstGeom prst="rect">
              <a:avLst/>
            </a:prstGeom>
            <a:noFill/>
          </p:spPr>
          <p:txBody>
            <a:bodyPr wrap="square">
              <a:spAutoFit/>
            </a:bodyPr>
            <a:lstStyle/>
            <a:p>
              <a:pPr algn="ctr">
                <a:spcBef>
                  <a:spcPts val="1200"/>
                </a:spcBef>
              </a:pPr>
              <a:r>
                <a:rPr lang="he-IL" sz="3200" b="1" dirty="0">
                  <a:latin typeface="David" panose="020E0502060401010101" pitchFamily="34" charset="-79"/>
                  <a:cs typeface="David" panose="020E0502060401010101" pitchFamily="34" charset="-79"/>
                </a:rPr>
                <a:t>איסור כניסה לבית אדם</a:t>
              </a:r>
            </a:p>
          </p:txBody>
        </p:sp>
      </p:grpSp>
      <p:grpSp>
        <p:nvGrpSpPr>
          <p:cNvPr id="41" name="קבוצה 40">
            <a:extLst>
              <a:ext uri="{FF2B5EF4-FFF2-40B4-BE49-F238E27FC236}">
                <a16:creationId xmlns:a16="http://schemas.microsoft.com/office/drawing/2014/main" id="{AD96BD89-9B74-DD97-9FA1-3A2614FF8598}"/>
              </a:ext>
            </a:extLst>
          </p:cNvPr>
          <p:cNvGrpSpPr/>
          <p:nvPr/>
        </p:nvGrpSpPr>
        <p:grpSpPr>
          <a:xfrm>
            <a:off x="8157109" y="4907464"/>
            <a:ext cx="2987046" cy="1518920"/>
            <a:chOff x="1320794" y="3591666"/>
            <a:chExt cx="2987046" cy="1518920"/>
          </a:xfrm>
        </p:grpSpPr>
        <p:pic>
          <p:nvPicPr>
            <p:cNvPr id="42" name="תמונה 41">
              <a:extLst>
                <a:ext uri="{FF2B5EF4-FFF2-40B4-BE49-F238E27FC236}">
                  <a16:creationId xmlns:a16="http://schemas.microsoft.com/office/drawing/2014/main" id="{85961B26-8523-36E2-35AB-8379E9E26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0794" y="3591666"/>
              <a:ext cx="2987046" cy="1518920"/>
            </a:xfrm>
            <a:prstGeom prst="rect">
              <a:avLst/>
            </a:prstGeom>
          </p:spPr>
        </p:pic>
        <p:sp>
          <p:nvSpPr>
            <p:cNvPr id="43" name="תיבת טקסט 42">
              <a:extLst>
                <a:ext uri="{FF2B5EF4-FFF2-40B4-BE49-F238E27FC236}">
                  <a16:creationId xmlns:a16="http://schemas.microsoft.com/office/drawing/2014/main" id="{3B495B7E-9FA6-DF89-8446-2DBB8861A6D8}"/>
                </a:ext>
              </a:extLst>
            </p:cNvPr>
            <p:cNvSpPr txBox="1"/>
            <p:nvPr/>
          </p:nvSpPr>
          <p:spPr>
            <a:xfrm>
              <a:off x="1593987" y="3812517"/>
              <a:ext cx="2496674" cy="1077218"/>
            </a:xfrm>
            <a:prstGeom prst="rect">
              <a:avLst/>
            </a:prstGeom>
            <a:noFill/>
          </p:spPr>
          <p:txBody>
            <a:bodyPr wrap="square">
              <a:spAutoFit/>
            </a:bodyPr>
            <a:lstStyle/>
            <a:p>
              <a:pPr algn="ctr">
                <a:spcBef>
                  <a:spcPts val="1200"/>
                </a:spcBef>
              </a:pPr>
              <a:r>
                <a:rPr lang="he-IL" sz="3200" b="1" dirty="0">
                  <a:latin typeface="David" panose="020E0502060401010101" pitchFamily="34" charset="-79"/>
                  <a:cs typeface="David" panose="020E0502060401010101" pitchFamily="34" charset="-79"/>
                </a:rPr>
                <a:t>הכנסה על פי עבודה</a:t>
              </a:r>
            </a:p>
          </p:txBody>
        </p:sp>
      </p:grpSp>
      <p:sp>
        <p:nvSpPr>
          <p:cNvPr id="44" name="מלבן: פינות מעוגלות 43">
            <a:extLst>
              <a:ext uri="{FF2B5EF4-FFF2-40B4-BE49-F238E27FC236}">
                <a16:creationId xmlns:a16="http://schemas.microsoft.com/office/drawing/2014/main" id="{92022AEC-26AB-8C53-71EB-2F25FA033863}"/>
              </a:ext>
            </a:extLst>
          </p:cNvPr>
          <p:cNvSpPr/>
          <p:nvPr/>
        </p:nvSpPr>
        <p:spPr>
          <a:xfrm>
            <a:off x="100392" y="61897"/>
            <a:ext cx="11949368" cy="267823"/>
          </a:xfrm>
          <a:prstGeom prst="roundRect">
            <a:avLst/>
          </a:prstGeom>
          <a:gradFill flip="none" rotWithShape="1">
            <a:gsLst>
              <a:gs pos="0">
                <a:schemeClr val="accent1">
                  <a:lumMod val="5000"/>
                  <a:lumOff val="95000"/>
                </a:schemeClr>
              </a:gs>
              <a:gs pos="95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08778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12" presetClass="entr" presetSubtype="4" fill="hold" nodeType="withEffect">
                                  <p:stCondLst>
                                    <p:cond delay="175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500"/>
                                        <p:tgtEl>
                                          <p:spTgt spid="20"/>
                                        </p:tgtEl>
                                        <p:attrNameLst>
                                          <p:attrName>ppt_y</p:attrName>
                                        </p:attrNameLst>
                                      </p:cBhvr>
                                      <p:tavLst>
                                        <p:tav tm="0">
                                          <p:val>
                                            <p:strVal val="#ppt_y+#ppt_h*1.125000"/>
                                          </p:val>
                                        </p:tav>
                                        <p:tav tm="100000">
                                          <p:val>
                                            <p:strVal val="#ppt_y"/>
                                          </p:val>
                                        </p:tav>
                                      </p:tavLst>
                                    </p:anim>
                                    <p:animEffect transition="in" filter="wipe(up)">
                                      <p:cBhvr>
                                        <p:cTn id="11" dur="500"/>
                                        <p:tgtEl>
                                          <p:spTgt spid="20"/>
                                        </p:tgtEl>
                                      </p:cBhvr>
                                    </p:animEffect>
                                  </p:childTnLst>
                                </p:cTn>
                              </p:par>
                              <p:par>
                                <p:cTn id="12" presetID="12" presetClass="entr" presetSubtype="2" fill="hold" nodeType="withEffect">
                                  <p:stCondLst>
                                    <p:cond delay="200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ppt_x</p:attrName>
                                        </p:attrNameLst>
                                      </p:cBhvr>
                                      <p:tavLst>
                                        <p:tav tm="0">
                                          <p:val>
                                            <p:strVal val="#ppt_x+#ppt_w*1.125000"/>
                                          </p:val>
                                        </p:tav>
                                        <p:tav tm="100000">
                                          <p:val>
                                            <p:strVal val="#ppt_x"/>
                                          </p:val>
                                        </p:tav>
                                      </p:tavLst>
                                    </p:anim>
                                    <p:animEffect transition="in" filter="wipe(lef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2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28" dur="1000" fill="hold"/>
                                        <p:tgtEl>
                                          <p:spTgt spid="28"/>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40" dur="1000" fill="hold"/>
                                        <p:tgtEl>
                                          <p:spTgt spid="29"/>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decel="50000" fill="hold">
                                          <p:stCondLst>
                                            <p:cond delay="0"/>
                                          </p:stCondLst>
                                        </p:cTn>
                                        <p:tgtEl>
                                          <p:spTgt spid="35"/>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35"/>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35"/>
                                        </p:tgtEl>
                                        <p:attrNameLst>
                                          <p:attrName>ppt_w</p:attrName>
                                        </p:attrNameLst>
                                      </p:cBhvr>
                                      <p:tavLst>
                                        <p:tav tm="0">
                                          <p:val>
                                            <p:strVal val="#ppt_w*.05"/>
                                          </p:val>
                                        </p:tav>
                                        <p:tav tm="100000">
                                          <p:val>
                                            <p:strVal val="#ppt_w"/>
                                          </p:val>
                                        </p:tav>
                                      </p:tavLst>
                                    </p:anim>
                                    <p:anim calcmode="lin" valueType="num">
                                      <p:cBhvr>
                                        <p:cTn id="52" dur="1000" fill="hold"/>
                                        <p:tgtEl>
                                          <p:spTgt spid="35"/>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35"/>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35"/>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35"/>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64" dur="1000" fill="hold"/>
                                        <p:tgtEl>
                                          <p:spTgt spid="32"/>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25" presetClass="entr" presetSubtype="0" fill="hold" nodeType="clickEffect">
                                  <p:stCondLst>
                                    <p:cond delay="0"/>
                                  </p:stCondLst>
                                  <p:childTnLst>
                                    <p:set>
                                      <p:cBhvr>
                                        <p:cTn id="72" dur="1" fill="hold">
                                          <p:stCondLst>
                                            <p:cond delay="0"/>
                                          </p:stCondLst>
                                        </p:cTn>
                                        <p:tgtEl>
                                          <p:spTgt spid="41"/>
                                        </p:tgtEl>
                                        <p:attrNameLst>
                                          <p:attrName>style.visibility</p:attrName>
                                        </p:attrNameLst>
                                      </p:cBhvr>
                                      <p:to>
                                        <p:strVal val="visible"/>
                                      </p:to>
                                    </p:set>
                                    <p:anim calcmode="lin" valueType="num">
                                      <p:cBhvr>
                                        <p:cTn id="73"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76" dur="1000" fill="hold"/>
                                        <p:tgtEl>
                                          <p:spTgt spid="41"/>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12">
            <a:extLst>
              <a:ext uri="{FF2B5EF4-FFF2-40B4-BE49-F238E27FC236}">
                <a16:creationId xmlns:a16="http://schemas.microsoft.com/office/drawing/2014/main" id="{95B85872-D614-6300-8739-E21F2C57F265}"/>
              </a:ext>
            </a:extLst>
          </p:cNvPr>
          <p:cNvSpPr>
            <a:spLocks noGrp="1"/>
          </p:cNvSpPr>
          <p:nvPr>
            <p:ph type="title"/>
          </p:nvPr>
        </p:nvSpPr>
        <p:spPr>
          <a:xfrm flipH="1">
            <a:off x="2805941" y="131558"/>
            <a:ext cx="6580118"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אז מה עושים?</a:t>
            </a:r>
          </a:p>
        </p:txBody>
      </p:sp>
      <p:sp>
        <p:nvSpPr>
          <p:cNvPr id="17" name="תיבת טקסט 16">
            <a:extLst>
              <a:ext uri="{FF2B5EF4-FFF2-40B4-BE49-F238E27FC236}">
                <a16:creationId xmlns:a16="http://schemas.microsoft.com/office/drawing/2014/main" id="{E966F0C4-FD9F-487B-4285-F8EA234E1201}"/>
              </a:ext>
            </a:extLst>
          </p:cNvPr>
          <p:cNvSpPr txBox="1"/>
          <p:nvPr/>
        </p:nvSpPr>
        <p:spPr>
          <a:xfrm>
            <a:off x="4969661" y="1468633"/>
            <a:ext cx="6862404" cy="2462213"/>
          </a:xfrm>
          <a:prstGeom prst="rect">
            <a:avLst/>
          </a:prstGeom>
          <a:noFill/>
        </p:spPr>
        <p:txBody>
          <a:bodyPr wrap="square">
            <a:spAutoFit/>
          </a:bodyPr>
          <a:lstStyle/>
          <a:p>
            <a:pPr algn="ctr">
              <a:spcBef>
                <a:spcPts val="1200"/>
              </a:spcBef>
            </a:pPr>
            <a:r>
              <a:rPr lang="he-IL" sz="2400" dirty="0">
                <a:latin typeface="David" panose="020E0502060401010101" pitchFamily="34" charset="-79"/>
                <a:cs typeface="David" panose="020E0502060401010101" pitchFamily="34" charset="-79"/>
              </a:rPr>
              <a:t>כיום כל החברות הדמוקרטיות נותנות משקל </a:t>
            </a:r>
            <a:r>
              <a:rPr lang="he-IL" sz="2400" u="sng" dirty="0">
                <a:latin typeface="David" panose="020E0502060401010101" pitchFamily="34" charset="-79"/>
                <a:cs typeface="David" panose="020E0502060401010101" pitchFamily="34" charset="-79"/>
              </a:rPr>
              <a:t>לשני</a:t>
            </a:r>
            <a:r>
              <a:rPr lang="he-IL" sz="2400" dirty="0">
                <a:latin typeface="David" panose="020E0502060401010101" pitchFamily="34" charset="-79"/>
                <a:cs typeface="David" panose="020E0502060401010101" pitchFamily="34" charset="-79"/>
              </a:rPr>
              <a:t> הערכים, ובזמן 'התנגשות ערכית' כל חברה מחליטה לאיזה צד היא מעניקה </a:t>
            </a:r>
            <a:r>
              <a:rPr lang="he-IL" sz="2400" b="1" dirty="0">
                <a:latin typeface="David" panose="020E0502060401010101" pitchFamily="34" charset="-79"/>
                <a:cs typeface="David" panose="020E0502060401010101" pitchFamily="34" charset="-79"/>
              </a:rPr>
              <a:t>משקל גבוה יותר, </a:t>
            </a:r>
            <a:r>
              <a:rPr lang="he-IL" sz="2400" dirty="0">
                <a:latin typeface="David" panose="020E0502060401010101" pitchFamily="34" charset="-79"/>
                <a:cs typeface="David" panose="020E0502060401010101" pitchFamily="34" charset="-79"/>
              </a:rPr>
              <a:t>וכך היא יוצרת לעצמה </a:t>
            </a:r>
            <a:r>
              <a:rPr lang="he-IL" sz="2400" b="1" dirty="0">
                <a:latin typeface="David" panose="020E0502060401010101" pitchFamily="34" charset="-79"/>
                <a:cs typeface="David" panose="020E0502060401010101" pitchFamily="34" charset="-79"/>
              </a:rPr>
              <a:t>איזון ייחודי משלה</a:t>
            </a:r>
            <a:r>
              <a:rPr lang="he-IL" sz="2400" dirty="0">
                <a:latin typeface="David" panose="020E0502060401010101" pitchFamily="34" charset="-79"/>
                <a:cs typeface="David" panose="020E0502060401010101" pitchFamily="34" charset="-79"/>
              </a:rPr>
              <a:t>.</a:t>
            </a:r>
          </a:p>
          <a:p>
            <a:pPr algn="ctr">
              <a:spcBef>
                <a:spcPts val="1200"/>
              </a:spcBef>
            </a:pPr>
            <a:r>
              <a:rPr lang="he-IL" sz="2400" dirty="0">
                <a:latin typeface="David" panose="020E0502060401010101" pitchFamily="34" charset="-79"/>
                <a:cs typeface="David" panose="020E0502060401010101" pitchFamily="34" charset="-79"/>
              </a:rPr>
              <a:t>במדינה דמוקרטית לאזרחים ישנה </a:t>
            </a:r>
            <a:r>
              <a:rPr lang="he-IL" sz="2400" u="sng" dirty="0">
                <a:latin typeface="David" panose="020E0502060401010101" pitchFamily="34" charset="-79"/>
                <a:cs typeface="David" panose="020E0502060401010101" pitchFamily="34" charset="-79"/>
              </a:rPr>
              <a:t>השפעה מכרעת </a:t>
            </a:r>
            <a:r>
              <a:rPr lang="he-IL" sz="2400" dirty="0">
                <a:latin typeface="David" panose="020E0502060401010101" pitchFamily="34" charset="-79"/>
                <a:cs typeface="David" panose="020E0502060401010101" pitchFamily="34" charset="-79"/>
              </a:rPr>
              <a:t>על האיזון בין הערכים השונים, כיוון שהם </a:t>
            </a:r>
            <a:r>
              <a:rPr lang="he-IL" sz="2400" u="sng" dirty="0">
                <a:latin typeface="David" panose="020E0502060401010101" pitchFamily="34" charset="-79"/>
                <a:cs typeface="David" panose="020E0502060401010101" pitchFamily="34" charset="-79"/>
              </a:rPr>
              <a:t>נשלטים על ידי נציגיהם</a:t>
            </a:r>
            <a:r>
              <a:rPr lang="he-IL" sz="2400" dirty="0">
                <a:latin typeface="David" panose="020E0502060401010101" pitchFamily="34" charset="-79"/>
                <a:cs typeface="David" panose="020E0502060401010101" pitchFamily="34" charset="-79"/>
              </a:rPr>
              <a:t>.</a:t>
            </a:r>
          </a:p>
        </p:txBody>
      </p:sp>
      <p:pic>
        <p:nvPicPr>
          <p:cNvPr id="4098" name="Picture 2" descr="על איזון וחלומות אחרים">
            <a:extLst>
              <a:ext uri="{FF2B5EF4-FFF2-40B4-BE49-F238E27FC236}">
                <a16:creationId xmlns:a16="http://schemas.microsoft.com/office/drawing/2014/main" id="{D1E12D33-1F9F-5B0E-5E3C-80FEC8284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40" y="136899"/>
            <a:ext cx="4226560" cy="281330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100" name="Picture 4" descr="דגל שבדיה 90x150 ס&quot;מ">
            <a:extLst>
              <a:ext uri="{FF2B5EF4-FFF2-40B4-BE49-F238E27FC236}">
                <a16:creationId xmlns:a16="http://schemas.microsoft.com/office/drawing/2014/main" id="{55FC2861-C5F7-DCBA-4F07-F313DFE8843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92000" l="9778" r="90667">
                        <a14:foregroundMark x1="91111" y1="26222" x2="91111" y2="60889"/>
                        <a14:foregroundMark x1="17333" y1="27556" x2="16889" y2="92000"/>
                      </a14:backgroundRemoval>
                    </a14:imgEffect>
                  </a14:imgLayer>
                </a14:imgProps>
              </a:ext>
              <a:ext uri="{28A0092B-C50C-407E-A947-70E740481C1C}">
                <a14:useLocalDpi xmlns:a14="http://schemas.microsoft.com/office/drawing/2010/main" val="0"/>
              </a:ext>
            </a:extLst>
          </a:blip>
          <a:srcRect/>
          <a:stretch>
            <a:fillRect/>
          </a:stretch>
        </p:blipFill>
        <p:spPr bwMode="auto">
          <a:xfrm>
            <a:off x="4111337" y="4181115"/>
            <a:ext cx="1716648" cy="171664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ילד סירב להישבע אמונים לדגל ארה&quot;ב - ונעצר">
            <a:extLst>
              <a:ext uri="{FF2B5EF4-FFF2-40B4-BE49-F238E27FC236}">
                <a16:creationId xmlns:a16="http://schemas.microsoft.com/office/drawing/2014/main" id="{C6A3D983-971F-52F0-119F-3FF6DE4C73B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24" b="98810" l="10000" r="90000">
                        <a14:foregroundMark x1="16000" y1="38095" x2="15333" y2="71429"/>
                        <a14:foregroundMark x1="16000" y1="75000" x2="16000" y2="98810"/>
                      </a14:backgroundRemoval>
                    </a14:imgEffect>
                  </a14:imgLayer>
                </a14:imgProps>
              </a:ext>
              <a:ext uri="{28A0092B-C50C-407E-A947-70E740481C1C}">
                <a14:useLocalDpi xmlns:a14="http://schemas.microsoft.com/office/drawing/2010/main" val="0"/>
              </a:ext>
            </a:extLst>
          </a:blip>
          <a:srcRect/>
          <a:stretch>
            <a:fillRect/>
          </a:stretch>
        </p:blipFill>
        <p:spPr bwMode="auto">
          <a:xfrm>
            <a:off x="6743080" y="4349954"/>
            <a:ext cx="2486843" cy="139263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קבוצה 3">
            <a:extLst>
              <a:ext uri="{FF2B5EF4-FFF2-40B4-BE49-F238E27FC236}">
                <a16:creationId xmlns:a16="http://schemas.microsoft.com/office/drawing/2014/main" id="{DFB2175A-0EAB-1DC8-319F-11114B5C6A67}"/>
              </a:ext>
            </a:extLst>
          </p:cNvPr>
          <p:cNvGrpSpPr/>
          <p:nvPr/>
        </p:nvGrpSpPr>
        <p:grpSpPr>
          <a:xfrm>
            <a:off x="8780020" y="4838207"/>
            <a:ext cx="2081019" cy="1299101"/>
            <a:chOff x="8999221" y="1445260"/>
            <a:chExt cx="1835398" cy="1299101"/>
          </a:xfrm>
        </p:grpSpPr>
        <p:sp>
          <p:nvSpPr>
            <p:cNvPr id="5" name="טרפז 4">
              <a:extLst>
                <a:ext uri="{FF2B5EF4-FFF2-40B4-BE49-F238E27FC236}">
                  <a16:creationId xmlns:a16="http://schemas.microsoft.com/office/drawing/2014/main" id="{EDF02A6E-0C32-30DA-832D-396FE5C25718}"/>
                </a:ext>
              </a:extLst>
            </p:cNvPr>
            <p:cNvSpPr/>
            <p:nvPr/>
          </p:nvSpPr>
          <p:spPr>
            <a:xfrm>
              <a:off x="8999221" y="1445260"/>
              <a:ext cx="1835398" cy="782320"/>
            </a:xfrm>
            <a:prstGeom prst="trapezoid">
              <a:avLst/>
            </a:prstGeom>
            <a:solidFill>
              <a:srgbClr val="FFC000">
                <a:alpha val="90000"/>
              </a:srgbClr>
            </a:solidFill>
            <a:ln w="25400" cmpd="sng">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a:p>
          </p:txBody>
        </p:sp>
        <p:sp>
          <p:nvSpPr>
            <p:cNvPr id="19" name="תיבת טקסט 18">
              <a:extLst>
                <a:ext uri="{FF2B5EF4-FFF2-40B4-BE49-F238E27FC236}">
                  <a16:creationId xmlns:a16="http://schemas.microsoft.com/office/drawing/2014/main" id="{5531F074-67BD-170C-AA4A-B473247AD5E3}"/>
                </a:ext>
              </a:extLst>
            </p:cNvPr>
            <p:cNvSpPr txBox="1"/>
            <p:nvPr/>
          </p:nvSpPr>
          <p:spPr>
            <a:xfrm>
              <a:off x="9335036" y="1544032"/>
              <a:ext cx="1163767" cy="1200329"/>
            </a:xfrm>
            <a:prstGeom prst="rect">
              <a:avLst/>
            </a:prstGeom>
            <a:noFill/>
          </p:spPr>
          <p:txBody>
            <a:bodyPr wrap="square">
              <a:spAutoFit/>
            </a:bodyPr>
            <a:lstStyle/>
            <a:p>
              <a:pPr algn="ctr"/>
              <a:r>
                <a:rPr lang="he-IL" sz="3600" b="1" dirty="0">
                  <a:latin typeface="David" panose="020E0502060401010101" pitchFamily="34" charset="-79"/>
                  <a:cs typeface="David" panose="020E0502060401010101" pitchFamily="34" charset="-79"/>
                </a:rPr>
                <a:t>חירות</a:t>
              </a:r>
            </a:p>
          </p:txBody>
        </p:sp>
      </p:grpSp>
      <p:grpSp>
        <p:nvGrpSpPr>
          <p:cNvPr id="20" name="קבוצה 19">
            <a:extLst>
              <a:ext uri="{FF2B5EF4-FFF2-40B4-BE49-F238E27FC236}">
                <a16:creationId xmlns:a16="http://schemas.microsoft.com/office/drawing/2014/main" id="{95FA889A-9E23-0FF0-CF3C-2F5E017710AA}"/>
              </a:ext>
            </a:extLst>
          </p:cNvPr>
          <p:cNvGrpSpPr/>
          <p:nvPr/>
        </p:nvGrpSpPr>
        <p:grpSpPr>
          <a:xfrm>
            <a:off x="1307073" y="4838207"/>
            <a:ext cx="2081019" cy="782320"/>
            <a:chOff x="8999221" y="1445260"/>
            <a:chExt cx="1835398" cy="782320"/>
          </a:xfrm>
        </p:grpSpPr>
        <p:sp>
          <p:nvSpPr>
            <p:cNvPr id="21" name="טרפז 20">
              <a:extLst>
                <a:ext uri="{FF2B5EF4-FFF2-40B4-BE49-F238E27FC236}">
                  <a16:creationId xmlns:a16="http://schemas.microsoft.com/office/drawing/2014/main" id="{D30DBF53-FD7E-F1C0-DB28-1C7DFEA130F1}"/>
                </a:ext>
              </a:extLst>
            </p:cNvPr>
            <p:cNvSpPr/>
            <p:nvPr/>
          </p:nvSpPr>
          <p:spPr>
            <a:xfrm>
              <a:off x="8999221" y="1445260"/>
              <a:ext cx="1835398" cy="782320"/>
            </a:xfrm>
            <a:prstGeom prst="trapezoid">
              <a:avLst/>
            </a:prstGeom>
            <a:solidFill>
              <a:srgbClr val="FFC000">
                <a:alpha val="90000"/>
              </a:srgbClr>
            </a:solidFill>
            <a:ln w="25400" cmpd="sng">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a:p>
          </p:txBody>
        </p:sp>
        <p:sp>
          <p:nvSpPr>
            <p:cNvPr id="22" name="תיבת טקסט 21">
              <a:extLst>
                <a:ext uri="{FF2B5EF4-FFF2-40B4-BE49-F238E27FC236}">
                  <a16:creationId xmlns:a16="http://schemas.microsoft.com/office/drawing/2014/main" id="{8DE6CDFB-21BB-A80C-0E1E-8C62EAC7F7B8}"/>
                </a:ext>
              </a:extLst>
            </p:cNvPr>
            <p:cNvSpPr txBox="1"/>
            <p:nvPr/>
          </p:nvSpPr>
          <p:spPr>
            <a:xfrm>
              <a:off x="9335036" y="1544031"/>
              <a:ext cx="1163767" cy="646331"/>
            </a:xfrm>
            <a:prstGeom prst="rect">
              <a:avLst/>
            </a:prstGeom>
            <a:noFill/>
          </p:spPr>
          <p:txBody>
            <a:bodyPr wrap="square">
              <a:spAutoFit/>
            </a:bodyPr>
            <a:lstStyle/>
            <a:p>
              <a:pPr algn="ctr"/>
              <a:r>
                <a:rPr lang="he-IL" sz="3600" b="1" dirty="0">
                  <a:latin typeface="David" panose="020E0502060401010101" pitchFamily="34" charset="-79"/>
                  <a:cs typeface="David" panose="020E0502060401010101" pitchFamily="34" charset="-79"/>
                </a:rPr>
                <a:t>שוויון</a:t>
              </a:r>
            </a:p>
          </p:txBody>
        </p:sp>
      </p:grpSp>
      <p:pic>
        <p:nvPicPr>
          <p:cNvPr id="23" name="Picture 2" descr="שוויון בין המינים וכבוד האדם - המרכז הישראלי לכבוד האדם">
            <a:extLst>
              <a:ext uri="{FF2B5EF4-FFF2-40B4-BE49-F238E27FC236}">
                <a16:creationId xmlns:a16="http://schemas.microsoft.com/office/drawing/2014/main" id="{4D8F94B0-8E78-B8B4-E880-75AD34FCFE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099" y="4331162"/>
            <a:ext cx="1014090" cy="10140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4" name="Picture 6" descr="5 שירי חופש במיוחד לפסח - מיאון זה מייק">
            <a:extLst>
              <a:ext uri="{FF2B5EF4-FFF2-40B4-BE49-F238E27FC236}">
                <a16:creationId xmlns:a16="http://schemas.microsoft.com/office/drawing/2014/main" id="{4F9723D4-1838-AC17-0534-42C5BF11C6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86385" y="4247569"/>
            <a:ext cx="1601185" cy="10775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9" name="משולש שווה-שוקיים 28">
            <a:extLst>
              <a:ext uri="{FF2B5EF4-FFF2-40B4-BE49-F238E27FC236}">
                <a16:creationId xmlns:a16="http://schemas.microsoft.com/office/drawing/2014/main" id="{F438B044-DEB4-3E52-F994-623A79A9C563}"/>
              </a:ext>
            </a:extLst>
          </p:cNvPr>
          <p:cNvSpPr/>
          <p:nvPr/>
        </p:nvSpPr>
        <p:spPr>
          <a:xfrm>
            <a:off x="5892925" y="5963171"/>
            <a:ext cx="406149" cy="778396"/>
          </a:xfrm>
          <a:prstGeom prst="triangle">
            <a:avLst/>
          </a:prstGeom>
          <a:solidFill>
            <a:schemeClr val="tx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30" name="מלבן: פינות מעוגלות 29">
            <a:extLst>
              <a:ext uri="{FF2B5EF4-FFF2-40B4-BE49-F238E27FC236}">
                <a16:creationId xmlns:a16="http://schemas.microsoft.com/office/drawing/2014/main" id="{952AA882-1DAC-6013-D630-DC85A5D6402C}"/>
              </a:ext>
            </a:extLst>
          </p:cNvPr>
          <p:cNvSpPr/>
          <p:nvPr/>
        </p:nvSpPr>
        <p:spPr>
          <a:xfrm>
            <a:off x="1256272" y="5724269"/>
            <a:ext cx="9675887" cy="175800"/>
          </a:xfrm>
          <a:prstGeom prst="roundRect">
            <a:avLst/>
          </a:prstGeom>
          <a:gradFill flip="none" rotWithShape="1">
            <a:gsLst>
              <a:gs pos="0">
                <a:srgbClr val="FF0000"/>
              </a:gs>
              <a:gs pos="95000">
                <a:srgbClr val="0000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1" name="מלבן: פינות מעוגלות 30">
            <a:extLst>
              <a:ext uri="{FF2B5EF4-FFF2-40B4-BE49-F238E27FC236}">
                <a16:creationId xmlns:a16="http://schemas.microsoft.com/office/drawing/2014/main" id="{BC062949-7B14-7BB9-ABA2-748DF68552B4}"/>
              </a:ext>
            </a:extLst>
          </p:cNvPr>
          <p:cNvSpPr/>
          <p:nvPr/>
        </p:nvSpPr>
        <p:spPr>
          <a:xfrm>
            <a:off x="1329175" y="5826643"/>
            <a:ext cx="9530080" cy="71120"/>
          </a:xfrm>
          <a:prstGeom prst="roundRect">
            <a:avLst/>
          </a:prstGeom>
          <a:solidFill>
            <a:schemeClr val="tx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Tree>
    <p:extLst>
      <p:ext uri="{BB962C8B-B14F-4D97-AF65-F5344CB8AC3E}">
        <p14:creationId xmlns:p14="http://schemas.microsoft.com/office/powerpoint/2010/main" val="75515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1.85185E-6 L 0.12917 -0.00324 " pathEditMode="relative" rAng="0" ptsTypes="AA">
                                      <p:cBhvr>
                                        <p:cTn id="6" dur="2000" fill="hold"/>
                                        <p:tgtEl>
                                          <p:spTgt spid="6"/>
                                        </p:tgtEl>
                                        <p:attrNameLst>
                                          <p:attrName>ppt_x</p:attrName>
                                          <p:attrName>ppt_y</p:attrName>
                                        </p:attrNameLst>
                                      </p:cBhvr>
                                      <p:rCtr x="6458" y="-162"/>
                                    </p:animMotion>
                                  </p:childTnLst>
                                </p:cTn>
                              </p:par>
                              <p:par>
                                <p:cTn id="7" presetID="6" presetClass="entr" presetSubtype="16" fill="hold" nodeType="withEffect">
                                  <p:stCondLst>
                                    <p:cond delay="500"/>
                                  </p:stCondLst>
                                  <p:childTnLst>
                                    <p:set>
                                      <p:cBhvr>
                                        <p:cTn id="8" dur="1" fill="hold">
                                          <p:stCondLst>
                                            <p:cond delay="0"/>
                                          </p:stCondLst>
                                        </p:cTn>
                                        <p:tgtEl>
                                          <p:spTgt spid="4098"/>
                                        </p:tgtEl>
                                        <p:attrNameLst>
                                          <p:attrName>style.visibility</p:attrName>
                                        </p:attrNameLst>
                                      </p:cBhvr>
                                      <p:to>
                                        <p:strVal val="visible"/>
                                      </p:to>
                                    </p:set>
                                    <p:animEffect transition="in" filter="circle(in)">
                                      <p:cBhvr>
                                        <p:cTn id="9" dur="20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1000"/>
                                        <p:tgtEl>
                                          <p:spTgt spid="17">
                                            <p:txEl>
                                              <p:pRg st="0" end="0"/>
                                            </p:txEl>
                                          </p:spTgt>
                                        </p:tgtEl>
                                      </p:cBhvr>
                                    </p:animEffect>
                                    <p:anim calcmode="lin" valueType="num">
                                      <p:cBhvr>
                                        <p:cTn id="1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par>
                                <p:cTn id="36" presetID="6" presetClass="entr" presetSubtype="16" fill="hold" nodeType="withEffect">
                                  <p:stCondLst>
                                    <p:cond delay="750"/>
                                  </p:stCondLst>
                                  <p:childTnLst>
                                    <p:set>
                                      <p:cBhvr>
                                        <p:cTn id="37" dur="1" fill="hold">
                                          <p:stCondLst>
                                            <p:cond delay="0"/>
                                          </p:stCondLst>
                                        </p:cTn>
                                        <p:tgtEl>
                                          <p:spTgt spid="24"/>
                                        </p:tgtEl>
                                        <p:attrNameLst>
                                          <p:attrName>style.visibility</p:attrName>
                                        </p:attrNameLst>
                                      </p:cBhvr>
                                      <p:to>
                                        <p:strVal val="visible"/>
                                      </p:to>
                                    </p:set>
                                    <p:animEffect transition="in" filter="circle(in)">
                                      <p:cBhvr>
                                        <p:cTn id="38" dur="20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6" presetClass="entr" presetSubtype="16" fill="hold" nodeType="withEffect">
                                  <p:stCondLst>
                                    <p:cond delay="750"/>
                                  </p:stCondLst>
                                  <p:childTnLst>
                                    <p:set>
                                      <p:cBhvr>
                                        <p:cTn id="47" dur="1" fill="hold">
                                          <p:stCondLst>
                                            <p:cond delay="0"/>
                                          </p:stCondLst>
                                        </p:cTn>
                                        <p:tgtEl>
                                          <p:spTgt spid="23"/>
                                        </p:tgtEl>
                                        <p:attrNameLst>
                                          <p:attrName>style.visibility</p:attrName>
                                        </p:attrNameLst>
                                      </p:cBhvr>
                                      <p:to>
                                        <p:strVal val="visible"/>
                                      </p:to>
                                    </p:set>
                                    <p:animEffect transition="in" filter="circle(in)">
                                      <p:cBhvr>
                                        <p:cTn id="48" dur="20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grpId="1" nodeType="clickEffect">
                                  <p:stCondLst>
                                    <p:cond delay="0"/>
                                  </p:stCondLst>
                                  <p:childTnLst>
                                    <p:animEffect transition="out" filter="fade">
                                      <p:cBhvr>
                                        <p:cTn id="52" dur="1000"/>
                                        <p:tgtEl>
                                          <p:spTgt spid="31"/>
                                        </p:tgtEl>
                                      </p:cBhvr>
                                    </p:animEffect>
                                    <p:anim calcmode="lin" valueType="num">
                                      <p:cBhvr>
                                        <p:cTn id="53" dur="1000"/>
                                        <p:tgtEl>
                                          <p:spTgt spid="31"/>
                                        </p:tgtEl>
                                        <p:attrNameLst>
                                          <p:attrName>ppt_x</p:attrName>
                                        </p:attrNameLst>
                                      </p:cBhvr>
                                      <p:tavLst>
                                        <p:tav tm="0">
                                          <p:val>
                                            <p:strVal val="ppt_x"/>
                                          </p:val>
                                        </p:tav>
                                        <p:tav tm="100000">
                                          <p:val>
                                            <p:strVal val="ppt_x"/>
                                          </p:val>
                                        </p:tav>
                                      </p:tavLst>
                                    </p:anim>
                                    <p:anim calcmode="lin" valueType="num">
                                      <p:cBhvr>
                                        <p:cTn id="54" dur="1000"/>
                                        <p:tgtEl>
                                          <p:spTgt spid="31"/>
                                        </p:tgtEl>
                                        <p:attrNameLst>
                                          <p:attrName>ppt_y</p:attrName>
                                        </p:attrNameLst>
                                      </p:cBhvr>
                                      <p:tavLst>
                                        <p:tav tm="0">
                                          <p:val>
                                            <p:strVal val="ppt_y"/>
                                          </p:val>
                                        </p:tav>
                                        <p:tav tm="100000">
                                          <p:val>
                                            <p:strVal val="ppt_y+.1"/>
                                          </p:val>
                                        </p:tav>
                                      </p:tavLst>
                                    </p:anim>
                                    <p:set>
                                      <p:cBhvr>
                                        <p:cTn id="55" dur="1" fill="hold">
                                          <p:stCondLst>
                                            <p:cond delay="999"/>
                                          </p:stCondLst>
                                        </p:cTn>
                                        <p:tgtEl>
                                          <p:spTgt spid="31"/>
                                        </p:tgtEl>
                                        <p:attrNameLst>
                                          <p:attrName>style.visibility</p:attrName>
                                        </p:attrNameLst>
                                      </p:cBhvr>
                                      <p:to>
                                        <p:strVal val="hidden"/>
                                      </p:to>
                                    </p:set>
                                  </p:childTnLst>
                                </p:cTn>
                              </p:par>
                              <p:par>
                                <p:cTn id="56" presetID="47"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1000"/>
                                        <p:tgtEl>
                                          <p:spTgt spid="30"/>
                                        </p:tgtEl>
                                      </p:cBhvr>
                                    </p:animEffect>
                                    <p:anim calcmode="lin" valueType="num">
                                      <p:cBhvr>
                                        <p:cTn id="59" dur="1000" fill="hold"/>
                                        <p:tgtEl>
                                          <p:spTgt spid="30"/>
                                        </p:tgtEl>
                                        <p:attrNameLst>
                                          <p:attrName>ppt_x</p:attrName>
                                        </p:attrNameLst>
                                      </p:cBhvr>
                                      <p:tavLst>
                                        <p:tav tm="0">
                                          <p:val>
                                            <p:strVal val="#ppt_x"/>
                                          </p:val>
                                        </p:tav>
                                        <p:tav tm="100000">
                                          <p:val>
                                            <p:strVal val="#ppt_x"/>
                                          </p:val>
                                        </p:tav>
                                      </p:tavLst>
                                    </p:anim>
                                    <p:anim calcmode="lin" valueType="num">
                                      <p:cBhvr>
                                        <p:cTn id="6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7">
                                            <p:txEl>
                                              <p:pRg st="1" end="1"/>
                                            </p:txEl>
                                          </p:spTgt>
                                        </p:tgtEl>
                                        <p:attrNameLst>
                                          <p:attrName>style.visibility</p:attrName>
                                        </p:attrNameLst>
                                      </p:cBhvr>
                                      <p:to>
                                        <p:strVal val="visible"/>
                                      </p:to>
                                    </p:set>
                                    <p:animEffect transition="in" filter="fade">
                                      <p:cBhvr>
                                        <p:cTn id="65" dur="1000"/>
                                        <p:tgtEl>
                                          <p:spTgt spid="17">
                                            <p:txEl>
                                              <p:pRg st="1" end="1"/>
                                            </p:txEl>
                                          </p:spTgt>
                                        </p:tgtEl>
                                      </p:cBhvr>
                                    </p:animEffect>
                                    <p:anim calcmode="lin" valueType="num">
                                      <p:cBhvr>
                                        <p:cTn id="66"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37" presetClass="entr" presetSubtype="0" fill="hold" nodeType="clickEffect">
                                  <p:stCondLst>
                                    <p:cond delay="0"/>
                                  </p:stCondLst>
                                  <p:childTnLst>
                                    <p:set>
                                      <p:cBhvr>
                                        <p:cTn id="71" dur="1" fill="hold">
                                          <p:stCondLst>
                                            <p:cond delay="0"/>
                                          </p:stCondLst>
                                        </p:cTn>
                                        <p:tgtEl>
                                          <p:spTgt spid="4100"/>
                                        </p:tgtEl>
                                        <p:attrNameLst>
                                          <p:attrName>style.visibility</p:attrName>
                                        </p:attrNameLst>
                                      </p:cBhvr>
                                      <p:to>
                                        <p:strVal val="visible"/>
                                      </p:to>
                                    </p:set>
                                    <p:animEffect transition="in" filter="fade">
                                      <p:cBhvr>
                                        <p:cTn id="72" dur="1000"/>
                                        <p:tgtEl>
                                          <p:spTgt spid="4100"/>
                                        </p:tgtEl>
                                      </p:cBhvr>
                                    </p:animEffect>
                                    <p:anim calcmode="lin" valueType="num">
                                      <p:cBhvr>
                                        <p:cTn id="73" dur="1000" fill="hold"/>
                                        <p:tgtEl>
                                          <p:spTgt spid="4100"/>
                                        </p:tgtEl>
                                        <p:attrNameLst>
                                          <p:attrName>ppt_x</p:attrName>
                                        </p:attrNameLst>
                                      </p:cBhvr>
                                      <p:tavLst>
                                        <p:tav tm="0">
                                          <p:val>
                                            <p:strVal val="#ppt_x"/>
                                          </p:val>
                                        </p:tav>
                                        <p:tav tm="100000">
                                          <p:val>
                                            <p:strVal val="#ppt_x"/>
                                          </p:val>
                                        </p:tav>
                                      </p:tavLst>
                                    </p:anim>
                                    <p:anim calcmode="lin" valueType="num">
                                      <p:cBhvr>
                                        <p:cTn id="74" dur="900" decel="100000" fill="hold"/>
                                        <p:tgtEl>
                                          <p:spTgt spid="4100"/>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4100"/>
                                        </p:tgtEl>
                                        <p:attrNameLst>
                                          <p:attrName>ppt_y</p:attrName>
                                        </p:attrNameLst>
                                      </p:cBhvr>
                                      <p:tavLst>
                                        <p:tav tm="0">
                                          <p:val>
                                            <p:strVal val="#ppt_y-.03"/>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37" presetClass="entr" presetSubtype="0" fill="hold" nodeType="clickEffect">
                                  <p:stCondLst>
                                    <p:cond delay="0"/>
                                  </p:stCondLst>
                                  <p:childTnLst>
                                    <p:set>
                                      <p:cBhvr>
                                        <p:cTn id="79" dur="1" fill="hold">
                                          <p:stCondLst>
                                            <p:cond delay="0"/>
                                          </p:stCondLst>
                                        </p:cTn>
                                        <p:tgtEl>
                                          <p:spTgt spid="4102"/>
                                        </p:tgtEl>
                                        <p:attrNameLst>
                                          <p:attrName>style.visibility</p:attrName>
                                        </p:attrNameLst>
                                      </p:cBhvr>
                                      <p:to>
                                        <p:strVal val="visible"/>
                                      </p:to>
                                    </p:set>
                                    <p:animEffect transition="in" filter="fade">
                                      <p:cBhvr>
                                        <p:cTn id="80" dur="1000"/>
                                        <p:tgtEl>
                                          <p:spTgt spid="4102"/>
                                        </p:tgtEl>
                                      </p:cBhvr>
                                    </p:animEffect>
                                    <p:anim calcmode="lin" valueType="num">
                                      <p:cBhvr>
                                        <p:cTn id="81" dur="1000" fill="hold"/>
                                        <p:tgtEl>
                                          <p:spTgt spid="4102"/>
                                        </p:tgtEl>
                                        <p:attrNameLst>
                                          <p:attrName>ppt_x</p:attrName>
                                        </p:attrNameLst>
                                      </p:cBhvr>
                                      <p:tavLst>
                                        <p:tav tm="0">
                                          <p:val>
                                            <p:strVal val="#ppt_x"/>
                                          </p:val>
                                        </p:tav>
                                        <p:tav tm="100000">
                                          <p:val>
                                            <p:strVal val="#ppt_x"/>
                                          </p:val>
                                        </p:tav>
                                      </p:tavLst>
                                    </p:anim>
                                    <p:anim calcmode="lin" valueType="num">
                                      <p:cBhvr>
                                        <p:cTn id="82" dur="900" decel="100000" fill="hold"/>
                                        <p:tgtEl>
                                          <p:spTgt spid="4102"/>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410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30" grpId="0" animBg="1"/>
      <p:bldP spid="31" grpId="0" animBg="1"/>
      <p:bldP spid="3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12">
            <a:extLst>
              <a:ext uri="{FF2B5EF4-FFF2-40B4-BE49-F238E27FC236}">
                <a16:creationId xmlns:a16="http://schemas.microsoft.com/office/drawing/2014/main" id="{95B85872-D614-6300-8739-E21F2C57F265}"/>
              </a:ext>
            </a:extLst>
          </p:cNvPr>
          <p:cNvSpPr>
            <a:spLocks noGrp="1"/>
          </p:cNvSpPr>
          <p:nvPr>
            <p:ph type="title"/>
          </p:nvPr>
        </p:nvSpPr>
        <p:spPr>
          <a:xfrm flipH="1">
            <a:off x="2814320" y="136287"/>
            <a:ext cx="6563360"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מה זה בעצם "דמוקרטיה"?</a:t>
            </a:r>
          </a:p>
        </p:txBody>
      </p:sp>
      <p:pic>
        <p:nvPicPr>
          <p:cNvPr id="1030" name="Picture 6" descr="משאל עם, מדד הדמוקרטיה 2013 - המכון הישראלי לדמוקרטיה">
            <a:extLst>
              <a:ext uri="{FF2B5EF4-FFF2-40B4-BE49-F238E27FC236}">
                <a16:creationId xmlns:a16="http://schemas.microsoft.com/office/drawing/2014/main" id="{CAA9F9B8-15A1-AF49-68DC-CE4F14878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6372" y="813627"/>
            <a:ext cx="3777750" cy="232664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grpSp>
        <p:nvGrpSpPr>
          <p:cNvPr id="13" name="קבוצה 12">
            <a:extLst>
              <a:ext uri="{FF2B5EF4-FFF2-40B4-BE49-F238E27FC236}">
                <a16:creationId xmlns:a16="http://schemas.microsoft.com/office/drawing/2014/main" id="{91E14B4C-F348-2A29-9373-64515A327D01}"/>
              </a:ext>
            </a:extLst>
          </p:cNvPr>
          <p:cNvGrpSpPr/>
          <p:nvPr/>
        </p:nvGrpSpPr>
        <p:grpSpPr>
          <a:xfrm>
            <a:off x="1110940" y="1442525"/>
            <a:ext cx="3284840" cy="1199710"/>
            <a:chOff x="1405919" y="2952018"/>
            <a:chExt cx="3044162" cy="1122141"/>
          </a:xfrm>
        </p:grpSpPr>
        <p:grpSp>
          <p:nvGrpSpPr>
            <p:cNvPr id="8" name="קבוצה 7">
              <a:extLst>
                <a:ext uri="{FF2B5EF4-FFF2-40B4-BE49-F238E27FC236}">
                  <a16:creationId xmlns:a16="http://schemas.microsoft.com/office/drawing/2014/main" id="{496ABC05-5937-D7B8-811A-58C75DBA0E87}"/>
                </a:ext>
              </a:extLst>
            </p:cNvPr>
            <p:cNvGrpSpPr/>
            <p:nvPr/>
          </p:nvGrpSpPr>
          <p:grpSpPr>
            <a:xfrm>
              <a:off x="1405919" y="2952018"/>
              <a:ext cx="3044162" cy="1122141"/>
              <a:chOff x="7120658" y="1570745"/>
              <a:chExt cx="1657628" cy="521982"/>
            </a:xfrm>
          </p:grpSpPr>
          <p:sp>
            <p:nvSpPr>
              <p:cNvPr id="9" name="בועת דיבור: מלבן 8">
                <a:extLst>
                  <a:ext uri="{FF2B5EF4-FFF2-40B4-BE49-F238E27FC236}">
                    <a16:creationId xmlns:a16="http://schemas.microsoft.com/office/drawing/2014/main" id="{2E08B45D-8407-0235-E401-57D599142A9B}"/>
                  </a:ext>
                </a:extLst>
              </p:cNvPr>
              <p:cNvSpPr/>
              <p:nvPr/>
            </p:nvSpPr>
            <p:spPr>
              <a:xfrm>
                <a:off x="7120658" y="1570745"/>
                <a:ext cx="1657628" cy="521982"/>
              </a:xfrm>
              <a:prstGeom prst="wedgeRectCallout">
                <a:avLst>
                  <a:gd name="adj1" fmla="val -67783"/>
                  <a:gd name="adj2" fmla="val 89097"/>
                </a:avLst>
              </a:prstGeom>
              <a:solidFill>
                <a:schemeClr val="accent5">
                  <a:lumMod val="50000"/>
                  <a:alpha val="81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10" name="תיבת טקסט 9">
                <a:extLst>
                  <a:ext uri="{FF2B5EF4-FFF2-40B4-BE49-F238E27FC236}">
                    <a16:creationId xmlns:a16="http://schemas.microsoft.com/office/drawing/2014/main" id="{0968A31F-5F09-AD21-38D1-DE4FAE2C1393}"/>
                  </a:ext>
                </a:extLst>
              </p:cNvPr>
              <p:cNvSpPr txBox="1"/>
              <p:nvPr/>
            </p:nvSpPr>
            <p:spPr>
              <a:xfrm>
                <a:off x="7120658" y="1631681"/>
                <a:ext cx="1657628" cy="200866"/>
              </a:xfrm>
              <a:prstGeom prst="rect">
                <a:avLst/>
              </a:prstGeom>
              <a:noFill/>
            </p:spPr>
            <p:txBody>
              <a:bodyPr wrap="square">
                <a:spAutoFit/>
              </a:bodyPr>
              <a:lstStyle>
                <a:defPPr algn="r" rtl="1">
                  <a:defRPr lang="he-il"/>
                </a:defPPr>
                <a:lvl1pPr algn="ctr">
                  <a:buNone/>
                  <a:defRPr sz="2000" b="1">
                    <a:latin typeface="David" panose="020E0502060401010101" pitchFamily="34" charset="-79"/>
                    <a:cs typeface="David" panose="020E0502060401010101" pitchFamily="34" charset="-79"/>
                  </a:defRPr>
                </a:lvl1pPr>
              </a:lstStyle>
              <a:p>
                <a:r>
                  <a:rPr lang="he-IL" sz="2400" dirty="0">
                    <a:solidFill>
                      <a:schemeClr val="bg2"/>
                    </a:solidFill>
                  </a:rPr>
                  <a:t>"</a:t>
                </a:r>
                <a:r>
                  <a:rPr lang="he-IL" sz="2400" dirty="0" err="1">
                    <a:solidFill>
                      <a:schemeClr val="bg2"/>
                    </a:solidFill>
                  </a:rPr>
                  <a:t>דמוס</a:t>
                </a:r>
                <a:r>
                  <a:rPr lang="he-IL" sz="2400" dirty="0">
                    <a:solidFill>
                      <a:schemeClr val="bg2"/>
                    </a:solidFill>
                  </a:rPr>
                  <a:t>"  - "</a:t>
                </a:r>
                <a:r>
                  <a:rPr lang="he-IL" sz="2400" dirty="0" err="1">
                    <a:solidFill>
                      <a:schemeClr val="bg2"/>
                    </a:solidFill>
                  </a:rPr>
                  <a:t>קרטוס</a:t>
                </a:r>
                <a:r>
                  <a:rPr lang="he-IL" sz="2400" dirty="0">
                    <a:solidFill>
                      <a:schemeClr val="bg2"/>
                    </a:solidFill>
                  </a:rPr>
                  <a:t>"</a:t>
                </a:r>
              </a:p>
            </p:txBody>
          </p:sp>
        </p:grpSp>
        <p:sp>
          <p:nvSpPr>
            <p:cNvPr id="11" name="תיבת טקסט 10">
              <a:extLst>
                <a:ext uri="{FF2B5EF4-FFF2-40B4-BE49-F238E27FC236}">
                  <a16:creationId xmlns:a16="http://schemas.microsoft.com/office/drawing/2014/main" id="{9497AC01-6EB9-BBC3-FB2C-9B7FF98B4ADD}"/>
                </a:ext>
              </a:extLst>
            </p:cNvPr>
            <p:cNvSpPr txBox="1"/>
            <p:nvPr/>
          </p:nvSpPr>
          <p:spPr>
            <a:xfrm>
              <a:off x="3008956" y="3429000"/>
              <a:ext cx="1051914" cy="489390"/>
            </a:xfrm>
            <a:prstGeom prst="rect">
              <a:avLst/>
            </a:prstGeom>
            <a:noFill/>
          </p:spPr>
          <p:txBody>
            <a:bodyPr wrap="square">
              <a:spAutoFit/>
            </a:bodyPr>
            <a:lstStyle>
              <a:defPPr algn="r" rtl="1">
                <a:defRPr lang="he-il"/>
              </a:defPPr>
              <a:lvl1pPr algn="ctr">
                <a:buNone/>
                <a:defRPr sz="2000" b="1">
                  <a:latin typeface="David" panose="020E0502060401010101" pitchFamily="34" charset="-79"/>
                  <a:cs typeface="David" panose="020E0502060401010101" pitchFamily="34" charset="-79"/>
                </a:defRPr>
              </a:lvl1pPr>
            </a:lstStyle>
            <a:p>
              <a:r>
                <a:rPr lang="he-IL" sz="2800" dirty="0">
                  <a:solidFill>
                    <a:schemeClr val="bg2"/>
                  </a:solidFill>
                </a:rPr>
                <a:t>עם</a:t>
              </a:r>
            </a:p>
          </p:txBody>
        </p:sp>
        <p:sp>
          <p:nvSpPr>
            <p:cNvPr id="12" name="תיבת טקסט 11">
              <a:extLst>
                <a:ext uri="{FF2B5EF4-FFF2-40B4-BE49-F238E27FC236}">
                  <a16:creationId xmlns:a16="http://schemas.microsoft.com/office/drawing/2014/main" id="{CDBA66C6-728F-8071-1706-3030E2508F7E}"/>
                </a:ext>
              </a:extLst>
            </p:cNvPr>
            <p:cNvSpPr txBox="1"/>
            <p:nvPr/>
          </p:nvSpPr>
          <p:spPr>
            <a:xfrm>
              <a:off x="1894526" y="3429000"/>
              <a:ext cx="1051914" cy="489390"/>
            </a:xfrm>
            <a:prstGeom prst="rect">
              <a:avLst/>
            </a:prstGeom>
            <a:noFill/>
          </p:spPr>
          <p:txBody>
            <a:bodyPr wrap="square">
              <a:spAutoFit/>
            </a:bodyPr>
            <a:lstStyle>
              <a:defPPr algn="r" rtl="1">
                <a:defRPr lang="he-il"/>
              </a:defPPr>
              <a:lvl1pPr algn="ctr">
                <a:buNone/>
                <a:defRPr sz="2000" b="1">
                  <a:latin typeface="David" panose="020E0502060401010101" pitchFamily="34" charset="-79"/>
                  <a:cs typeface="David" panose="020E0502060401010101" pitchFamily="34" charset="-79"/>
                </a:defRPr>
              </a:lvl1pPr>
            </a:lstStyle>
            <a:p>
              <a:r>
                <a:rPr lang="he-IL" sz="2800" dirty="0">
                  <a:solidFill>
                    <a:schemeClr val="bg2"/>
                  </a:solidFill>
                </a:rPr>
                <a:t>שלטון</a:t>
              </a:r>
            </a:p>
          </p:txBody>
        </p:sp>
      </p:grpSp>
      <p:sp>
        <p:nvSpPr>
          <p:cNvPr id="18" name="מלבן: פינות מעוגלות 17">
            <a:extLst>
              <a:ext uri="{FF2B5EF4-FFF2-40B4-BE49-F238E27FC236}">
                <a16:creationId xmlns:a16="http://schemas.microsoft.com/office/drawing/2014/main" id="{3288675A-C868-85FC-5D7D-F215C96BDF3B}"/>
              </a:ext>
            </a:extLst>
          </p:cNvPr>
          <p:cNvSpPr/>
          <p:nvPr/>
        </p:nvSpPr>
        <p:spPr>
          <a:xfrm>
            <a:off x="4395779" y="3832421"/>
            <a:ext cx="7598343" cy="2883861"/>
          </a:xfrm>
          <a:prstGeom prst="roundRect">
            <a:avLst/>
          </a:prstGeom>
          <a:solidFill>
            <a:srgbClr val="FFC000">
              <a:alpha val="37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dirty="0"/>
          </a:p>
        </p:txBody>
      </p:sp>
      <p:sp>
        <p:nvSpPr>
          <p:cNvPr id="25" name="תיבת טקסט 24">
            <a:extLst>
              <a:ext uri="{FF2B5EF4-FFF2-40B4-BE49-F238E27FC236}">
                <a16:creationId xmlns:a16="http://schemas.microsoft.com/office/drawing/2014/main" id="{919A7B90-1C12-7792-7259-8BD643C7EFBB}"/>
              </a:ext>
            </a:extLst>
          </p:cNvPr>
          <p:cNvSpPr txBox="1"/>
          <p:nvPr/>
        </p:nvSpPr>
        <p:spPr>
          <a:xfrm>
            <a:off x="4983418" y="4359292"/>
            <a:ext cx="6726162" cy="1954381"/>
          </a:xfrm>
          <a:prstGeom prst="rect">
            <a:avLst/>
          </a:prstGeom>
          <a:noFill/>
        </p:spPr>
        <p:txBody>
          <a:bodyPr wrap="square">
            <a:spAutoFit/>
          </a:bodyPr>
          <a:lstStyle/>
          <a:p>
            <a:pPr algn="just"/>
            <a:r>
              <a:rPr lang="he-IL" sz="2200" b="1" dirty="0">
                <a:latin typeface="David" panose="020E0502060401010101" pitchFamily="34" charset="-79"/>
                <a:cs typeface="David" panose="020E0502060401010101" pitchFamily="34" charset="-79"/>
              </a:rPr>
              <a:t>שיטת ממשל בה רצונם של האזרחים בא לידי ביטוי בממשל.</a:t>
            </a:r>
          </a:p>
          <a:p>
            <a:pPr algn="just"/>
            <a:endParaRPr lang="he-IL" sz="1100" b="1" dirty="0">
              <a:latin typeface="David" panose="020E0502060401010101" pitchFamily="34" charset="-79"/>
              <a:cs typeface="David" panose="020E0502060401010101" pitchFamily="34" charset="-79"/>
            </a:endParaRPr>
          </a:p>
          <a:p>
            <a:pPr algn="just"/>
            <a:r>
              <a:rPr lang="he-IL" sz="2200" b="1" dirty="0">
                <a:latin typeface="David" panose="020E0502060401010101" pitchFamily="34" charset="-79"/>
                <a:cs typeface="David" panose="020E0502060401010101" pitchFamily="34" charset="-79"/>
              </a:rPr>
              <a:t>לאזרחי מדינה דמוקרטית זכות חוקית להשפיע על המדיניות הציבורית במדינתם באמצעות הבעת דעות בפומבי, הצבעה בבחירות או במשאלי עם, השתתפות בדיונים לפני ההחלטות ובהחלטות עצמן, והתמודדות בבחירות.</a:t>
            </a:r>
          </a:p>
        </p:txBody>
      </p:sp>
      <p:pic>
        <p:nvPicPr>
          <p:cNvPr id="26" name="תמונה 25">
            <a:extLst>
              <a:ext uri="{FF2B5EF4-FFF2-40B4-BE49-F238E27FC236}">
                <a16:creationId xmlns:a16="http://schemas.microsoft.com/office/drawing/2014/main" id="{CF8421CC-F347-5068-1698-1298062F87D9}"/>
              </a:ext>
            </a:extLst>
          </p:cNvPr>
          <p:cNvPicPr>
            <a:picLocks noChangeAspect="1"/>
          </p:cNvPicPr>
          <p:nvPr/>
        </p:nvPicPr>
        <p:blipFill>
          <a:blip r:embed="rId3"/>
          <a:stretch>
            <a:fillRect/>
          </a:stretch>
        </p:blipFill>
        <p:spPr>
          <a:xfrm>
            <a:off x="5165335" y="2409818"/>
            <a:ext cx="2630887" cy="17355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7" name="קבוצה 26">
            <a:extLst>
              <a:ext uri="{FF2B5EF4-FFF2-40B4-BE49-F238E27FC236}">
                <a16:creationId xmlns:a16="http://schemas.microsoft.com/office/drawing/2014/main" id="{A3475342-5092-0490-F7F7-0F7C87DEC7D1}"/>
              </a:ext>
            </a:extLst>
          </p:cNvPr>
          <p:cNvGrpSpPr/>
          <p:nvPr/>
        </p:nvGrpSpPr>
        <p:grpSpPr>
          <a:xfrm>
            <a:off x="8625840" y="3583399"/>
            <a:ext cx="3175244" cy="664482"/>
            <a:chOff x="5246914" y="91228"/>
            <a:chExt cx="2676152" cy="505839"/>
          </a:xfrm>
        </p:grpSpPr>
        <p:sp>
          <p:nvSpPr>
            <p:cNvPr id="28" name="מקבילית 27">
              <a:extLst>
                <a:ext uri="{FF2B5EF4-FFF2-40B4-BE49-F238E27FC236}">
                  <a16:creationId xmlns:a16="http://schemas.microsoft.com/office/drawing/2014/main" id="{8F919343-DC7B-FCAE-885D-92327D7BBE45}"/>
                </a:ext>
              </a:extLst>
            </p:cNvPr>
            <p:cNvSpPr/>
            <p:nvPr/>
          </p:nvSpPr>
          <p:spPr>
            <a:xfrm>
              <a:off x="5246914" y="91228"/>
              <a:ext cx="2676152" cy="505839"/>
            </a:xfrm>
            <a:prstGeom prst="parallelogram">
              <a:avLst/>
            </a:prstGeom>
            <a:solidFill>
              <a:schemeClr val="accent4">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3200" dirty="0">
                <a:solidFill>
                  <a:schemeClr val="bg1"/>
                </a:solidFill>
              </a:endParaRPr>
            </a:p>
          </p:txBody>
        </p:sp>
        <p:sp>
          <p:nvSpPr>
            <p:cNvPr id="32" name="תיבת טקסט 31">
              <a:extLst>
                <a:ext uri="{FF2B5EF4-FFF2-40B4-BE49-F238E27FC236}">
                  <a16:creationId xmlns:a16="http://schemas.microsoft.com/office/drawing/2014/main" id="{2EAE372B-771D-8172-B8F2-A8924FA22ABB}"/>
                </a:ext>
              </a:extLst>
            </p:cNvPr>
            <p:cNvSpPr txBox="1"/>
            <p:nvPr/>
          </p:nvSpPr>
          <p:spPr>
            <a:xfrm>
              <a:off x="5323112" y="145124"/>
              <a:ext cx="2501979" cy="398303"/>
            </a:xfrm>
            <a:prstGeom prst="rect">
              <a:avLst/>
            </a:prstGeom>
            <a:noFill/>
          </p:spPr>
          <p:txBody>
            <a:bodyPr wrap="square">
              <a:spAutoFit/>
            </a:bodyPr>
            <a:lstStyle>
              <a:defPPr algn="r" rtl="1">
                <a:defRPr lang="he-il"/>
              </a:defPPr>
              <a:lvl1pPr algn="ctr">
                <a:buNone/>
                <a:defRPr sz="2000" b="1">
                  <a:latin typeface="David" panose="020E0502060401010101" pitchFamily="34" charset="-79"/>
                  <a:cs typeface="David" panose="020E0502060401010101" pitchFamily="34" charset="-79"/>
                </a:defRPr>
              </a:lvl1pPr>
            </a:lstStyle>
            <a:p>
              <a:r>
                <a:rPr lang="he-IL" sz="2800" dirty="0">
                  <a:solidFill>
                    <a:schemeClr val="bg1"/>
                  </a:solidFill>
                </a:rPr>
                <a:t>"דמוקרטיה"</a:t>
              </a:r>
            </a:p>
          </p:txBody>
        </p:sp>
      </p:grpSp>
      <p:pic>
        <p:nvPicPr>
          <p:cNvPr id="1032" name="Picture 8" descr="דמוקרטיה ישירה - עיקרון שלטון העם">
            <a:extLst>
              <a:ext uri="{FF2B5EF4-FFF2-40B4-BE49-F238E27FC236}">
                <a16:creationId xmlns:a16="http://schemas.microsoft.com/office/drawing/2014/main" id="{FD59B335-EB76-7A1C-19F8-90514E45B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543" y="4209018"/>
            <a:ext cx="4272376" cy="22537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339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1000"/>
                                  </p:stCondLst>
                                  <p:childTnLst>
                                    <p:set>
                                      <p:cBhvr>
                                        <p:cTn id="6" dur="1" fill="hold">
                                          <p:stCondLst>
                                            <p:cond delay="0"/>
                                          </p:stCondLst>
                                        </p:cTn>
                                        <p:tgtEl>
                                          <p:spTgt spid="1030"/>
                                        </p:tgtEl>
                                        <p:attrNameLst>
                                          <p:attrName>style.visibility</p:attrName>
                                        </p:attrNameLst>
                                      </p:cBhvr>
                                      <p:to>
                                        <p:strVal val="visible"/>
                                      </p:to>
                                    </p:set>
                                    <p:animEffect transition="in" filter="circle(in)">
                                      <p:cBhvr>
                                        <p:cTn id="7" dur="20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31" presetClass="entr" presetSubtype="0" fill="hold" nodeType="withEffect">
                                  <p:stCondLst>
                                    <p:cond delay="50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fltVal val="0"/>
                                          </p:val>
                                        </p:tav>
                                        <p:tav tm="100000">
                                          <p:val>
                                            <p:strVal val="#ppt_w"/>
                                          </p:val>
                                        </p:tav>
                                      </p:tavLst>
                                    </p:anim>
                                    <p:anim calcmode="lin" valueType="num">
                                      <p:cBhvr>
                                        <p:cTn id="23" dur="1000" fill="hold"/>
                                        <p:tgtEl>
                                          <p:spTgt spid="27"/>
                                        </p:tgtEl>
                                        <p:attrNameLst>
                                          <p:attrName>ppt_h</p:attrName>
                                        </p:attrNameLst>
                                      </p:cBhvr>
                                      <p:tavLst>
                                        <p:tav tm="0">
                                          <p:val>
                                            <p:fltVal val="0"/>
                                          </p:val>
                                        </p:tav>
                                        <p:tav tm="100000">
                                          <p:val>
                                            <p:strVal val="#ppt_h"/>
                                          </p:val>
                                        </p:tav>
                                      </p:tavLst>
                                    </p:anim>
                                    <p:anim calcmode="lin" valueType="num">
                                      <p:cBhvr>
                                        <p:cTn id="24" dur="1000" fill="hold"/>
                                        <p:tgtEl>
                                          <p:spTgt spid="27"/>
                                        </p:tgtEl>
                                        <p:attrNameLst>
                                          <p:attrName>style.rotation</p:attrName>
                                        </p:attrNameLst>
                                      </p:cBhvr>
                                      <p:tavLst>
                                        <p:tav tm="0">
                                          <p:val>
                                            <p:fltVal val="90"/>
                                          </p:val>
                                        </p:tav>
                                        <p:tav tm="100000">
                                          <p:val>
                                            <p:fltVal val="0"/>
                                          </p:val>
                                        </p:tav>
                                      </p:tavLst>
                                    </p:anim>
                                    <p:animEffect transition="in" filter="fade">
                                      <p:cBhvr>
                                        <p:cTn id="25" dur="1000"/>
                                        <p:tgtEl>
                                          <p:spTgt spid="27"/>
                                        </p:tgtEl>
                                      </p:cBhvr>
                                    </p:animEffect>
                                  </p:childTnLst>
                                </p:cTn>
                              </p:par>
                              <p:par>
                                <p:cTn id="26" presetID="31" presetClass="entr" presetSubtype="0" fill="hold" grpId="0" nodeType="withEffect">
                                  <p:stCondLst>
                                    <p:cond delay="50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fltVal val="0"/>
                                          </p:val>
                                        </p:tav>
                                        <p:tav tm="100000">
                                          <p:val>
                                            <p:strVal val="#ppt_w"/>
                                          </p:val>
                                        </p:tav>
                                      </p:tavLst>
                                    </p:anim>
                                    <p:anim calcmode="lin" valueType="num">
                                      <p:cBhvr>
                                        <p:cTn id="29" dur="1000" fill="hold"/>
                                        <p:tgtEl>
                                          <p:spTgt spid="18"/>
                                        </p:tgtEl>
                                        <p:attrNameLst>
                                          <p:attrName>ppt_h</p:attrName>
                                        </p:attrNameLst>
                                      </p:cBhvr>
                                      <p:tavLst>
                                        <p:tav tm="0">
                                          <p:val>
                                            <p:fltVal val="0"/>
                                          </p:val>
                                        </p:tav>
                                        <p:tav tm="100000">
                                          <p:val>
                                            <p:strVal val="#ppt_h"/>
                                          </p:val>
                                        </p:tav>
                                      </p:tavLst>
                                    </p:anim>
                                    <p:anim calcmode="lin" valueType="num">
                                      <p:cBhvr>
                                        <p:cTn id="30" dur="1000" fill="hold"/>
                                        <p:tgtEl>
                                          <p:spTgt spid="18"/>
                                        </p:tgtEl>
                                        <p:attrNameLst>
                                          <p:attrName>style.rotation</p:attrName>
                                        </p:attrNameLst>
                                      </p:cBhvr>
                                      <p:tavLst>
                                        <p:tav tm="0">
                                          <p:val>
                                            <p:fltVal val="90"/>
                                          </p:val>
                                        </p:tav>
                                        <p:tav tm="100000">
                                          <p:val>
                                            <p:fltVal val="0"/>
                                          </p:val>
                                        </p:tav>
                                      </p:tavLst>
                                    </p:anim>
                                    <p:animEffect transition="in" filter="fade">
                                      <p:cBhvr>
                                        <p:cTn id="31" dur="1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5">
                                            <p:txEl>
                                              <p:pRg st="0" end="0"/>
                                            </p:txEl>
                                          </p:spTgt>
                                        </p:tgtEl>
                                        <p:attrNameLst>
                                          <p:attrName>style.visibility</p:attrName>
                                        </p:attrNameLst>
                                      </p:cBhvr>
                                      <p:to>
                                        <p:strVal val="visible"/>
                                      </p:to>
                                    </p:set>
                                    <p:animEffect transition="in" filter="fade">
                                      <p:cBhvr>
                                        <p:cTn id="36" dur="1000"/>
                                        <p:tgtEl>
                                          <p:spTgt spid="25">
                                            <p:txEl>
                                              <p:pRg st="0" end="0"/>
                                            </p:txEl>
                                          </p:spTgt>
                                        </p:tgtEl>
                                      </p:cBhvr>
                                    </p:animEffect>
                                    <p:anim calcmode="lin" valueType="num">
                                      <p:cBhvr>
                                        <p:cTn id="37"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39" presetID="6" presetClass="entr" presetSubtype="16" fill="hold" nodeType="withEffect">
                                  <p:stCondLst>
                                    <p:cond delay="1000"/>
                                  </p:stCondLst>
                                  <p:childTnLst>
                                    <p:set>
                                      <p:cBhvr>
                                        <p:cTn id="40" dur="1" fill="hold">
                                          <p:stCondLst>
                                            <p:cond delay="0"/>
                                          </p:stCondLst>
                                        </p:cTn>
                                        <p:tgtEl>
                                          <p:spTgt spid="1032"/>
                                        </p:tgtEl>
                                        <p:attrNameLst>
                                          <p:attrName>style.visibility</p:attrName>
                                        </p:attrNameLst>
                                      </p:cBhvr>
                                      <p:to>
                                        <p:strVal val="visible"/>
                                      </p:to>
                                    </p:set>
                                    <p:animEffect transition="in" filter="circle(in)">
                                      <p:cBhvr>
                                        <p:cTn id="41" dur="2000"/>
                                        <p:tgtEl>
                                          <p:spTgt spid="103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5">
                                            <p:txEl>
                                              <p:pRg st="2" end="2"/>
                                            </p:txEl>
                                          </p:spTgt>
                                        </p:tgtEl>
                                        <p:attrNameLst>
                                          <p:attrName>style.visibility</p:attrName>
                                        </p:attrNameLst>
                                      </p:cBhvr>
                                      <p:to>
                                        <p:strVal val="visible"/>
                                      </p:to>
                                    </p:set>
                                    <p:animEffect transition="in" filter="fade">
                                      <p:cBhvr>
                                        <p:cTn id="46" dur="1000"/>
                                        <p:tgtEl>
                                          <p:spTgt spid="25">
                                            <p:txEl>
                                              <p:pRg st="2" end="2"/>
                                            </p:txEl>
                                          </p:spTgt>
                                        </p:tgtEl>
                                      </p:cBhvr>
                                    </p:animEffect>
                                    <p:anim calcmode="lin" valueType="num">
                                      <p:cBhvr>
                                        <p:cTn id="47"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2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12">
            <a:extLst>
              <a:ext uri="{FF2B5EF4-FFF2-40B4-BE49-F238E27FC236}">
                <a16:creationId xmlns:a16="http://schemas.microsoft.com/office/drawing/2014/main" id="{95B85872-D614-6300-8739-E21F2C57F265}"/>
              </a:ext>
            </a:extLst>
          </p:cNvPr>
          <p:cNvSpPr>
            <a:spLocks noGrp="1"/>
          </p:cNvSpPr>
          <p:nvPr>
            <p:ph type="title"/>
          </p:nvPr>
        </p:nvSpPr>
        <p:spPr>
          <a:xfrm flipH="1">
            <a:off x="2814320" y="141718"/>
            <a:ext cx="6563360"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מה זה בעצם "דמוקרטיה"?</a:t>
            </a:r>
          </a:p>
        </p:txBody>
      </p:sp>
      <p:sp>
        <p:nvSpPr>
          <p:cNvPr id="18" name="מלבן: פינות מעוגלות 17">
            <a:extLst>
              <a:ext uri="{FF2B5EF4-FFF2-40B4-BE49-F238E27FC236}">
                <a16:creationId xmlns:a16="http://schemas.microsoft.com/office/drawing/2014/main" id="{3288675A-C868-85FC-5D7D-F215C96BDF3B}"/>
              </a:ext>
            </a:extLst>
          </p:cNvPr>
          <p:cNvSpPr/>
          <p:nvPr/>
        </p:nvSpPr>
        <p:spPr>
          <a:xfrm>
            <a:off x="3799840" y="3060615"/>
            <a:ext cx="8194283" cy="3655668"/>
          </a:xfrm>
          <a:prstGeom prst="roundRect">
            <a:avLst/>
          </a:prstGeom>
          <a:solidFill>
            <a:srgbClr val="FFC000">
              <a:alpha val="37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dirty="0"/>
          </a:p>
        </p:txBody>
      </p:sp>
      <p:sp>
        <p:nvSpPr>
          <p:cNvPr id="25" name="תיבת טקסט 24">
            <a:extLst>
              <a:ext uri="{FF2B5EF4-FFF2-40B4-BE49-F238E27FC236}">
                <a16:creationId xmlns:a16="http://schemas.microsoft.com/office/drawing/2014/main" id="{919A7B90-1C12-7792-7259-8BD643C7EFBB}"/>
              </a:ext>
            </a:extLst>
          </p:cNvPr>
          <p:cNvSpPr txBox="1"/>
          <p:nvPr/>
        </p:nvSpPr>
        <p:spPr>
          <a:xfrm>
            <a:off x="4094480" y="3518651"/>
            <a:ext cx="7554140" cy="3831818"/>
          </a:xfrm>
          <a:prstGeom prst="rect">
            <a:avLst/>
          </a:prstGeom>
          <a:noFill/>
        </p:spPr>
        <p:txBody>
          <a:bodyPr wrap="square">
            <a:spAutoFit/>
          </a:bodyPr>
          <a:lstStyle/>
          <a:p>
            <a:pPr algn="just"/>
            <a:r>
              <a:rPr lang="he-IL" sz="2200" b="1" dirty="0">
                <a:latin typeface="David" panose="020E0502060401010101" pitchFamily="34" charset="-79"/>
                <a:cs typeface="David" panose="020E0502060401010101" pitchFamily="34" charset="-79"/>
              </a:rPr>
              <a:t>שיטת ממשל בה רצונם של האזרחים בא לידי ביטוי בממשל.</a:t>
            </a:r>
          </a:p>
          <a:p>
            <a:pPr algn="just"/>
            <a:endParaRPr lang="he-IL" sz="1100" b="1" dirty="0">
              <a:latin typeface="David" panose="020E0502060401010101" pitchFamily="34" charset="-79"/>
              <a:cs typeface="David" panose="020E0502060401010101" pitchFamily="34" charset="-79"/>
            </a:endParaRPr>
          </a:p>
          <a:p>
            <a:pPr algn="just"/>
            <a:r>
              <a:rPr lang="he-IL" sz="2200" b="1" dirty="0">
                <a:latin typeface="David" panose="020E0502060401010101" pitchFamily="34" charset="-79"/>
                <a:cs typeface="David" panose="020E0502060401010101" pitchFamily="34" charset="-79"/>
              </a:rPr>
              <a:t>לאזרחי מדינה דמוקרטית זכות חוקית להשפיע על המדיניות הציבורית במדינתם באמצעות הבעת דעות בפומבי, הצבעה בבחירות או במשאלי עם, השתתפות בדיונים לפני ההחלטות ובהחלטות עצמן, והתמודדות בבחירות. </a:t>
            </a:r>
          </a:p>
          <a:p>
            <a:pPr algn="just"/>
            <a:endParaRPr lang="he-IL" sz="1100" b="1" dirty="0">
              <a:latin typeface="David" panose="020E0502060401010101" pitchFamily="34" charset="-79"/>
              <a:cs typeface="David" panose="020E0502060401010101" pitchFamily="34" charset="-79"/>
            </a:endParaRPr>
          </a:p>
          <a:p>
            <a:pPr algn="just"/>
            <a:r>
              <a:rPr lang="he-IL" sz="2200" b="1" dirty="0">
                <a:latin typeface="David" panose="020E0502060401010101" pitchFamily="34" charset="-79"/>
                <a:cs typeface="David" panose="020E0502060401010101" pitchFamily="34" charset="-79"/>
              </a:rPr>
              <a:t>דמוקרטיות של ימינו מעמידות במרכז גם את ההקפדה על שמירת זכויות אדם כמו: הזכות לחירות, חופש הביטוי, חופש התאגדות, זכות הקניין וחופש התנועה.</a:t>
            </a:r>
          </a:p>
          <a:p>
            <a:pPr algn="just"/>
            <a:endParaRPr lang="he-IL" sz="2200" b="1" dirty="0">
              <a:latin typeface="David" panose="020E0502060401010101" pitchFamily="34" charset="-79"/>
              <a:cs typeface="David" panose="020E0502060401010101" pitchFamily="34" charset="-79"/>
            </a:endParaRPr>
          </a:p>
          <a:p>
            <a:pPr algn="just"/>
            <a:endParaRPr lang="he-IL" sz="2200" b="1" dirty="0">
              <a:latin typeface="David" panose="020E0502060401010101" pitchFamily="34" charset="-79"/>
              <a:cs typeface="David" panose="020E0502060401010101" pitchFamily="34" charset="-79"/>
            </a:endParaRPr>
          </a:p>
        </p:txBody>
      </p:sp>
      <p:grpSp>
        <p:nvGrpSpPr>
          <p:cNvPr id="27" name="קבוצה 26">
            <a:extLst>
              <a:ext uri="{FF2B5EF4-FFF2-40B4-BE49-F238E27FC236}">
                <a16:creationId xmlns:a16="http://schemas.microsoft.com/office/drawing/2014/main" id="{A3475342-5092-0490-F7F7-0F7C87DEC7D1}"/>
              </a:ext>
            </a:extLst>
          </p:cNvPr>
          <p:cNvGrpSpPr/>
          <p:nvPr/>
        </p:nvGrpSpPr>
        <p:grpSpPr>
          <a:xfrm>
            <a:off x="8534336" y="2765986"/>
            <a:ext cx="3175244" cy="664482"/>
            <a:chOff x="5246914" y="91228"/>
            <a:chExt cx="2676152" cy="505839"/>
          </a:xfrm>
        </p:grpSpPr>
        <p:sp>
          <p:nvSpPr>
            <p:cNvPr id="28" name="מקבילית 27">
              <a:extLst>
                <a:ext uri="{FF2B5EF4-FFF2-40B4-BE49-F238E27FC236}">
                  <a16:creationId xmlns:a16="http://schemas.microsoft.com/office/drawing/2014/main" id="{8F919343-DC7B-FCAE-885D-92327D7BBE45}"/>
                </a:ext>
              </a:extLst>
            </p:cNvPr>
            <p:cNvSpPr/>
            <p:nvPr/>
          </p:nvSpPr>
          <p:spPr>
            <a:xfrm>
              <a:off x="5246914" y="91228"/>
              <a:ext cx="2676152" cy="505839"/>
            </a:xfrm>
            <a:prstGeom prst="parallelogram">
              <a:avLst/>
            </a:prstGeom>
            <a:solidFill>
              <a:schemeClr val="accent4">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3200" dirty="0">
                <a:solidFill>
                  <a:schemeClr val="bg1"/>
                </a:solidFill>
              </a:endParaRPr>
            </a:p>
          </p:txBody>
        </p:sp>
        <p:sp>
          <p:nvSpPr>
            <p:cNvPr id="32" name="תיבת טקסט 31">
              <a:extLst>
                <a:ext uri="{FF2B5EF4-FFF2-40B4-BE49-F238E27FC236}">
                  <a16:creationId xmlns:a16="http://schemas.microsoft.com/office/drawing/2014/main" id="{2EAE372B-771D-8172-B8F2-A8924FA22ABB}"/>
                </a:ext>
              </a:extLst>
            </p:cNvPr>
            <p:cNvSpPr txBox="1"/>
            <p:nvPr/>
          </p:nvSpPr>
          <p:spPr>
            <a:xfrm>
              <a:off x="5323112" y="145124"/>
              <a:ext cx="2501979" cy="398303"/>
            </a:xfrm>
            <a:prstGeom prst="rect">
              <a:avLst/>
            </a:prstGeom>
            <a:noFill/>
          </p:spPr>
          <p:txBody>
            <a:bodyPr wrap="square">
              <a:spAutoFit/>
            </a:bodyPr>
            <a:lstStyle>
              <a:defPPr algn="r" rtl="1">
                <a:defRPr lang="he-il"/>
              </a:defPPr>
              <a:lvl1pPr algn="ctr">
                <a:buNone/>
                <a:defRPr sz="2000" b="1">
                  <a:latin typeface="David" panose="020E0502060401010101" pitchFamily="34" charset="-79"/>
                  <a:cs typeface="David" panose="020E0502060401010101" pitchFamily="34" charset="-79"/>
                </a:defRPr>
              </a:lvl1pPr>
            </a:lstStyle>
            <a:p>
              <a:r>
                <a:rPr lang="he-IL" sz="2800" dirty="0">
                  <a:solidFill>
                    <a:schemeClr val="bg1"/>
                  </a:solidFill>
                </a:rPr>
                <a:t>"דמוקרטיה"</a:t>
              </a:r>
            </a:p>
          </p:txBody>
        </p:sp>
      </p:grpSp>
      <p:pic>
        <p:nvPicPr>
          <p:cNvPr id="4" name="תמונה 3">
            <a:extLst>
              <a:ext uri="{FF2B5EF4-FFF2-40B4-BE49-F238E27FC236}">
                <a16:creationId xmlns:a16="http://schemas.microsoft.com/office/drawing/2014/main" id="{9C30444A-88AA-7453-42F2-D2DA6B733380}"/>
              </a:ext>
            </a:extLst>
          </p:cNvPr>
          <p:cNvPicPr>
            <a:picLocks noChangeAspect="1"/>
          </p:cNvPicPr>
          <p:nvPr/>
        </p:nvPicPr>
        <p:blipFill>
          <a:blip r:embed="rId2"/>
          <a:stretch>
            <a:fillRect/>
          </a:stretch>
        </p:blipFill>
        <p:spPr>
          <a:xfrm>
            <a:off x="5240663" y="1651693"/>
            <a:ext cx="2630887" cy="17355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גרפיקה 4" descr="חץ: ישר עם מילוי מלא">
            <a:extLst>
              <a:ext uri="{FF2B5EF4-FFF2-40B4-BE49-F238E27FC236}">
                <a16:creationId xmlns:a16="http://schemas.microsoft.com/office/drawing/2014/main" id="{8DBE66AA-335F-CD01-0B00-770069534C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42429">
            <a:off x="2937870" y="3714648"/>
            <a:ext cx="743159" cy="743159"/>
          </a:xfrm>
          <a:prstGeom prst="rect">
            <a:avLst/>
          </a:prstGeom>
        </p:spPr>
      </p:pic>
      <p:pic>
        <p:nvPicPr>
          <p:cNvPr id="7" name="גרפיקה 6" descr="חץ: ישר עם מילוי מלא">
            <a:extLst>
              <a:ext uri="{FF2B5EF4-FFF2-40B4-BE49-F238E27FC236}">
                <a16:creationId xmlns:a16="http://schemas.microsoft.com/office/drawing/2014/main" id="{A4BBD08C-9D1B-E435-4999-6CB4A21191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973886">
            <a:off x="2974205" y="5495717"/>
            <a:ext cx="743159" cy="743159"/>
          </a:xfrm>
          <a:prstGeom prst="rect">
            <a:avLst/>
          </a:prstGeom>
        </p:spPr>
      </p:pic>
      <p:grpSp>
        <p:nvGrpSpPr>
          <p:cNvPr id="14" name="קבוצה 13">
            <a:extLst>
              <a:ext uri="{FF2B5EF4-FFF2-40B4-BE49-F238E27FC236}">
                <a16:creationId xmlns:a16="http://schemas.microsoft.com/office/drawing/2014/main" id="{A5FE42B4-CDD6-6E2E-9F2B-F4D754BA2DFF}"/>
              </a:ext>
            </a:extLst>
          </p:cNvPr>
          <p:cNvGrpSpPr/>
          <p:nvPr/>
        </p:nvGrpSpPr>
        <p:grpSpPr>
          <a:xfrm>
            <a:off x="197877" y="2756482"/>
            <a:ext cx="2772213" cy="1271785"/>
            <a:chOff x="8109379" y="2066330"/>
            <a:chExt cx="3511685" cy="1271785"/>
          </a:xfrm>
        </p:grpSpPr>
        <p:sp>
          <p:nvSpPr>
            <p:cNvPr id="15" name="אליפסה 14">
              <a:extLst>
                <a:ext uri="{FF2B5EF4-FFF2-40B4-BE49-F238E27FC236}">
                  <a16:creationId xmlns:a16="http://schemas.microsoft.com/office/drawing/2014/main" id="{38C111E7-DC6A-8D81-4277-352E0A064A4C}"/>
                </a:ext>
              </a:extLst>
            </p:cNvPr>
            <p:cNvSpPr/>
            <p:nvPr/>
          </p:nvSpPr>
          <p:spPr>
            <a:xfrm>
              <a:off x="8109379" y="2066330"/>
              <a:ext cx="3511685" cy="1271785"/>
            </a:xfrm>
            <a:prstGeom prst="ellipse">
              <a:avLst/>
            </a:prstGeom>
            <a:solidFill>
              <a:srgbClr val="0070C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16" name="תיבת טקסט 15">
              <a:extLst>
                <a:ext uri="{FF2B5EF4-FFF2-40B4-BE49-F238E27FC236}">
                  <a16:creationId xmlns:a16="http://schemas.microsoft.com/office/drawing/2014/main" id="{6C6D24C1-13E0-DE6E-403F-F615125E4089}"/>
                </a:ext>
              </a:extLst>
            </p:cNvPr>
            <p:cNvSpPr txBox="1"/>
            <p:nvPr/>
          </p:nvSpPr>
          <p:spPr>
            <a:xfrm>
              <a:off x="8323257" y="2367908"/>
              <a:ext cx="2964169" cy="646331"/>
            </a:xfrm>
            <a:prstGeom prst="rect">
              <a:avLst/>
            </a:prstGeom>
            <a:noFill/>
          </p:spPr>
          <p:txBody>
            <a:bodyPr wrap="square" rtlCol="1">
              <a:spAutoFit/>
            </a:bodyPr>
            <a:lstStyle/>
            <a:p>
              <a:pPr algn="ctr"/>
              <a:r>
                <a:rPr lang="he-IL" sz="3600" b="1" dirty="0">
                  <a:solidFill>
                    <a:schemeClr val="bg1"/>
                  </a:solidFill>
                  <a:latin typeface="David" panose="020E0502060401010101" pitchFamily="34" charset="-79"/>
                  <a:cs typeface="David" panose="020E0502060401010101" pitchFamily="34" charset="-79"/>
                </a:rPr>
                <a:t>שלטון העם</a:t>
              </a:r>
              <a:endParaRPr lang="he-IL" sz="3600" b="1" u="sng" dirty="0">
                <a:solidFill>
                  <a:schemeClr val="bg1"/>
                </a:solidFill>
                <a:latin typeface="David" panose="020E0502060401010101" pitchFamily="34" charset="-79"/>
                <a:cs typeface="David" panose="020E0502060401010101" pitchFamily="34" charset="-79"/>
              </a:endParaRPr>
            </a:p>
          </p:txBody>
        </p:sp>
      </p:grpSp>
      <p:grpSp>
        <p:nvGrpSpPr>
          <p:cNvPr id="17" name="קבוצה 16">
            <a:extLst>
              <a:ext uri="{FF2B5EF4-FFF2-40B4-BE49-F238E27FC236}">
                <a16:creationId xmlns:a16="http://schemas.microsoft.com/office/drawing/2014/main" id="{0B2B7E62-DAE6-28D3-C2E9-D8F0C2C56E7B}"/>
              </a:ext>
            </a:extLst>
          </p:cNvPr>
          <p:cNvGrpSpPr/>
          <p:nvPr/>
        </p:nvGrpSpPr>
        <p:grpSpPr>
          <a:xfrm>
            <a:off x="150606" y="5415973"/>
            <a:ext cx="2772213" cy="1271785"/>
            <a:chOff x="8109379" y="2066330"/>
            <a:chExt cx="3511685" cy="1271785"/>
          </a:xfrm>
        </p:grpSpPr>
        <p:sp>
          <p:nvSpPr>
            <p:cNvPr id="19" name="אליפסה 18">
              <a:extLst>
                <a:ext uri="{FF2B5EF4-FFF2-40B4-BE49-F238E27FC236}">
                  <a16:creationId xmlns:a16="http://schemas.microsoft.com/office/drawing/2014/main" id="{A3783A8B-DA9B-AE16-BF77-05222CFBE36D}"/>
                </a:ext>
              </a:extLst>
            </p:cNvPr>
            <p:cNvSpPr/>
            <p:nvPr/>
          </p:nvSpPr>
          <p:spPr>
            <a:xfrm>
              <a:off x="8109379" y="2066330"/>
              <a:ext cx="3511685" cy="1271785"/>
            </a:xfrm>
            <a:prstGeom prst="ellipse">
              <a:avLst/>
            </a:prstGeom>
            <a:solidFill>
              <a:srgbClr val="0070C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20" name="תיבת טקסט 19">
              <a:extLst>
                <a:ext uri="{FF2B5EF4-FFF2-40B4-BE49-F238E27FC236}">
                  <a16:creationId xmlns:a16="http://schemas.microsoft.com/office/drawing/2014/main" id="{550AF445-35C1-89E1-09C7-3186649F84DE}"/>
                </a:ext>
              </a:extLst>
            </p:cNvPr>
            <p:cNvSpPr txBox="1"/>
            <p:nvPr/>
          </p:nvSpPr>
          <p:spPr>
            <a:xfrm>
              <a:off x="8323257" y="2367908"/>
              <a:ext cx="2964169" cy="646331"/>
            </a:xfrm>
            <a:prstGeom prst="rect">
              <a:avLst/>
            </a:prstGeom>
            <a:noFill/>
          </p:spPr>
          <p:txBody>
            <a:bodyPr wrap="square" rtlCol="1">
              <a:spAutoFit/>
            </a:bodyPr>
            <a:lstStyle/>
            <a:p>
              <a:pPr algn="ctr"/>
              <a:r>
                <a:rPr lang="he-IL" sz="3600" b="1" dirty="0">
                  <a:solidFill>
                    <a:schemeClr val="bg1"/>
                  </a:solidFill>
                  <a:latin typeface="David" panose="020E0502060401010101" pitchFamily="34" charset="-79"/>
                  <a:cs typeface="David" panose="020E0502060401010101" pitchFamily="34" charset="-79"/>
                </a:rPr>
                <a:t>זכויות אדם</a:t>
              </a:r>
              <a:endParaRPr lang="he-IL" sz="3600" b="1" u="sng" dirty="0">
                <a:solidFill>
                  <a:schemeClr val="bg1"/>
                </a:solidFill>
                <a:latin typeface="David" panose="020E0502060401010101" pitchFamily="34" charset="-79"/>
                <a:cs typeface="David" panose="020E0502060401010101" pitchFamily="34" charset="-79"/>
              </a:endParaRPr>
            </a:p>
          </p:txBody>
        </p:sp>
      </p:grpSp>
      <p:pic>
        <p:nvPicPr>
          <p:cNvPr id="22" name="Picture 6" descr="מאגר פעילויות למדריך המטה השיתופי » דמוקרטיה">
            <a:extLst>
              <a:ext uri="{FF2B5EF4-FFF2-40B4-BE49-F238E27FC236}">
                <a16:creationId xmlns:a16="http://schemas.microsoft.com/office/drawing/2014/main" id="{3CDBF221-6200-E219-C23E-BDED9C40E29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27" b="88150" l="3179" r="94509">
                        <a14:foregroundMark x1="50578" y1="67919" x2="47110" y2="78035"/>
                        <a14:foregroundMark x1="50000" y1="65029" x2="50289" y2="69364"/>
                        <a14:foregroundMark x1="90751" y1="26012" x2="90751" y2="26012"/>
                        <a14:foregroundMark x1="91329" y1="22543" x2="91329" y2="22543"/>
                        <a14:foregroundMark x1="92486" y1="17919" x2="92486" y2="17919"/>
                        <a14:foregroundMark x1="8960" y1="70231" x2="9538" y2="81214"/>
                        <a14:foregroundMark x1="3757" y1="72543" x2="5202" y2="78902"/>
                        <a14:foregroundMark x1="92486" y1="25145" x2="92486" y2="25145"/>
                        <a14:foregroundMark x1="93931" y1="32370" x2="93931" y2="32370"/>
                        <a14:foregroundMark x1="63873" y1="57803" x2="63873" y2="57803"/>
                        <a14:foregroundMark x1="81214" y1="45954" x2="81214" y2="45954"/>
                        <a14:foregroundMark x1="88728" y1="40751" x2="88728" y2="40751"/>
                        <a14:foregroundMark x1="93064" y1="37283" x2="93064" y2="37283"/>
                        <a14:foregroundMark x1="94509" y1="35260" x2="94509" y2="35260"/>
                        <a14:foregroundMark x1="73699" y1="50578" x2="73699" y2="50578"/>
                        <a14:foregroundMark x1="14740" y1="63006" x2="14740" y2="63006"/>
                        <a14:backgroundMark x1="63006" y1="47688" x2="63006" y2="47688"/>
                        <a14:backgroundMark x1="67052" y1="38728" x2="67052" y2="38728"/>
                        <a14:backgroundMark x1="76590" y1="26301" x2="76590" y2="26301"/>
                        <a14:backgroundMark x1="83526" y1="24277" x2="83526" y2="24277"/>
                        <a14:backgroundMark x1="81214" y1="35838" x2="81214" y2="35838"/>
                        <a14:backgroundMark x1="26590" y1="57514" x2="26590" y2="57514"/>
                        <a14:backgroundMark x1="77746" y1="43642" x2="77746" y2="43642"/>
                        <a14:backgroundMark x1="84393" y1="40173" x2="84393" y2="40173"/>
                        <a14:backgroundMark x1="89595" y1="22254" x2="89595" y2="22254"/>
                        <a14:backgroundMark x1="87861" y1="30925" x2="87861" y2="30925"/>
                      </a14:backgroundRemoval>
                    </a14:imgEffect>
                  </a14:imgLayer>
                </a14:imgProps>
              </a:ext>
              <a:ext uri="{28A0092B-C50C-407E-A947-70E740481C1C}">
                <a14:useLocalDpi xmlns:a14="http://schemas.microsoft.com/office/drawing/2010/main" val="0"/>
              </a:ext>
            </a:extLst>
          </a:blip>
          <a:srcRect/>
          <a:stretch>
            <a:fillRect/>
          </a:stretch>
        </p:blipFill>
        <p:spPr bwMode="auto">
          <a:xfrm>
            <a:off x="1558292" y="1407046"/>
            <a:ext cx="1957005" cy="19570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כוחה של קבוצה בחברה | שמעון אמסלם - הרצאות">
            <a:extLst>
              <a:ext uri="{FF2B5EF4-FFF2-40B4-BE49-F238E27FC236}">
                <a16:creationId xmlns:a16="http://schemas.microsoft.com/office/drawing/2014/main" id="{D01A631E-E894-9D4B-228F-2AAE8185B3E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38" b="99631" l="2500" r="97500">
                        <a14:foregroundMark x1="79167" y1="14391" x2="89722" y2="10701"/>
                        <a14:foregroundMark x1="78611" y1="11808" x2="93333" y2="2952"/>
                        <a14:foregroundMark x1="93333" y1="2952" x2="93889" y2="2214"/>
                        <a14:foregroundMark x1="93056" y1="12915" x2="97500" y2="2952"/>
                        <a14:foregroundMark x1="38056" y1="8487" x2="33611" y2="2214"/>
                        <a14:foregroundMark x1="85833" y1="46125" x2="97222" y2="42066"/>
                        <a14:foregroundMark x1="78611" y1="66421" x2="92778" y2="67159"/>
                        <a14:foregroundMark x1="65833" y1="87823" x2="69444" y2="99631"/>
                        <a14:foregroundMark x1="31111" y1="90406" x2="21667" y2="96310"/>
                        <a14:foregroundMark x1="16944" y1="60148" x2="4167" y2="50923"/>
                        <a14:foregroundMark x1="4167" y1="34686" x2="2500" y2="46125"/>
                      </a14:backgroundRemoval>
                    </a14:imgEffect>
                  </a14:imgLayer>
                </a14:imgProps>
              </a:ext>
              <a:ext uri="{28A0092B-C50C-407E-A947-70E740481C1C}">
                <a14:useLocalDpi xmlns:a14="http://schemas.microsoft.com/office/drawing/2010/main" val="0"/>
              </a:ext>
            </a:extLst>
          </a:blip>
          <a:srcRect/>
          <a:stretch>
            <a:fillRect/>
          </a:stretch>
        </p:blipFill>
        <p:spPr bwMode="auto">
          <a:xfrm>
            <a:off x="334451" y="4356193"/>
            <a:ext cx="1714500" cy="1290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22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1.48148E-6 L -0.11367 0.00092 " pathEditMode="relative" rAng="0" ptsTypes="AA">
                                      <p:cBhvr>
                                        <p:cTn id="6" dur="2000" fill="hold"/>
                                        <p:tgtEl>
                                          <p:spTgt spid="6"/>
                                        </p:tgtEl>
                                        <p:attrNameLst>
                                          <p:attrName>ppt_x</p:attrName>
                                          <p:attrName>ppt_y</p:attrName>
                                        </p:attrNameLst>
                                      </p:cBhvr>
                                      <p:rCtr x="-5690" y="46"/>
                                    </p:animMotion>
                                  </p:childTnLst>
                                </p:cTn>
                              </p:par>
                              <p:par>
                                <p:cTn id="7" presetID="31" presetClass="entr" presetSubtype="0" fill="hold" nodeType="withEffect">
                                  <p:stCondLst>
                                    <p:cond delay="500"/>
                                  </p:stCondLst>
                                  <p:childTnLst>
                                    <p:set>
                                      <p:cBhvr>
                                        <p:cTn id="8" dur="1" fill="hold">
                                          <p:stCondLst>
                                            <p:cond delay="0"/>
                                          </p:stCondLst>
                                        </p:cTn>
                                        <p:tgtEl>
                                          <p:spTgt spid="27"/>
                                        </p:tgtEl>
                                        <p:attrNameLst>
                                          <p:attrName>style.visibility</p:attrName>
                                        </p:attrNameLst>
                                      </p:cBhvr>
                                      <p:to>
                                        <p:strVal val="visible"/>
                                      </p:to>
                                    </p:set>
                                    <p:anim calcmode="lin" valueType="num">
                                      <p:cBhvr>
                                        <p:cTn id="9" dur="1000" fill="hold"/>
                                        <p:tgtEl>
                                          <p:spTgt spid="27"/>
                                        </p:tgtEl>
                                        <p:attrNameLst>
                                          <p:attrName>ppt_w</p:attrName>
                                        </p:attrNameLst>
                                      </p:cBhvr>
                                      <p:tavLst>
                                        <p:tav tm="0">
                                          <p:val>
                                            <p:fltVal val="0"/>
                                          </p:val>
                                        </p:tav>
                                        <p:tav tm="100000">
                                          <p:val>
                                            <p:strVal val="#ppt_w"/>
                                          </p:val>
                                        </p:tav>
                                      </p:tavLst>
                                    </p:anim>
                                    <p:anim calcmode="lin" valueType="num">
                                      <p:cBhvr>
                                        <p:cTn id="10" dur="1000" fill="hold"/>
                                        <p:tgtEl>
                                          <p:spTgt spid="27"/>
                                        </p:tgtEl>
                                        <p:attrNameLst>
                                          <p:attrName>ppt_h</p:attrName>
                                        </p:attrNameLst>
                                      </p:cBhvr>
                                      <p:tavLst>
                                        <p:tav tm="0">
                                          <p:val>
                                            <p:fltVal val="0"/>
                                          </p:val>
                                        </p:tav>
                                        <p:tav tm="100000">
                                          <p:val>
                                            <p:strVal val="#ppt_h"/>
                                          </p:val>
                                        </p:tav>
                                      </p:tavLst>
                                    </p:anim>
                                    <p:anim calcmode="lin" valueType="num">
                                      <p:cBhvr>
                                        <p:cTn id="11" dur="1000" fill="hold"/>
                                        <p:tgtEl>
                                          <p:spTgt spid="27"/>
                                        </p:tgtEl>
                                        <p:attrNameLst>
                                          <p:attrName>style.rotation</p:attrName>
                                        </p:attrNameLst>
                                      </p:cBhvr>
                                      <p:tavLst>
                                        <p:tav tm="0">
                                          <p:val>
                                            <p:fltVal val="90"/>
                                          </p:val>
                                        </p:tav>
                                        <p:tav tm="100000">
                                          <p:val>
                                            <p:fltVal val="0"/>
                                          </p:val>
                                        </p:tav>
                                      </p:tavLst>
                                    </p:anim>
                                    <p:animEffect transition="in" filter="fade">
                                      <p:cBhvr>
                                        <p:cTn id="12" dur="1000"/>
                                        <p:tgtEl>
                                          <p:spTgt spid="27"/>
                                        </p:tgtEl>
                                      </p:cBhvr>
                                    </p:animEffect>
                                  </p:childTnLst>
                                </p:cTn>
                              </p:par>
                              <p:par>
                                <p:cTn id="13" presetID="31"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style.rotation</p:attrName>
                                        </p:attrNameLst>
                                      </p:cBhvr>
                                      <p:tavLst>
                                        <p:tav tm="0">
                                          <p:val>
                                            <p:fltVal val="90"/>
                                          </p:val>
                                        </p:tav>
                                        <p:tav tm="100000">
                                          <p:val>
                                            <p:fltVal val="0"/>
                                          </p:val>
                                        </p:tav>
                                      </p:tavLst>
                                    </p:anim>
                                    <p:animEffect transition="in" filter="fade">
                                      <p:cBhvr>
                                        <p:cTn id="18" dur="1000"/>
                                        <p:tgtEl>
                                          <p:spTgt spid="18"/>
                                        </p:tgtEl>
                                      </p:cBhvr>
                                    </p:animEffect>
                                  </p:childTnLst>
                                </p:cTn>
                              </p:par>
                              <p:par>
                                <p:cTn id="19" presetID="42" presetClass="entr" presetSubtype="0" fill="hold" nodeType="withEffect">
                                  <p:stCondLst>
                                    <p:cond delay="5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Effect transition="in" filter="fade">
                                      <p:cBhvr>
                                        <p:cTn id="28" dur="1000"/>
                                        <p:tgtEl>
                                          <p:spTgt spid="25">
                                            <p:txEl>
                                              <p:pRg st="0" end="0"/>
                                            </p:txEl>
                                          </p:spTgt>
                                        </p:tgtEl>
                                      </p:cBhvr>
                                    </p:animEffect>
                                    <p:anim calcmode="lin" valueType="num">
                                      <p:cBhvr>
                                        <p:cTn id="29"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xEl>
                                              <p:pRg st="2" end="2"/>
                                            </p:txEl>
                                          </p:spTgt>
                                        </p:tgtEl>
                                        <p:attrNameLst>
                                          <p:attrName>style.visibility</p:attrName>
                                        </p:attrNameLst>
                                      </p:cBhvr>
                                      <p:to>
                                        <p:strVal val="visible"/>
                                      </p:to>
                                    </p:set>
                                    <p:animEffect transition="in" filter="fade">
                                      <p:cBhvr>
                                        <p:cTn id="35" dur="1000"/>
                                        <p:tgtEl>
                                          <p:spTgt spid="25">
                                            <p:txEl>
                                              <p:pRg st="2" end="2"/>
                                            </p:txEl>
                                          </p:spTgt>
                                        </p:tgtEl>
                                      </p:cBhvr>
                                    </p:animEffect>
                                    <p:anim calcmode="lin" valueType="num">
                                      <p:cBhvr>
                                        <p:cTn id="36"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2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5">
                                            <p:txEl>
                                              <p:pRg st="4" end="4"/>
                                            </p:txEl>
                                          </p:spTgt>
                                        </p:tgtEl>
                                        <p:attrNameLst>
                                          <p:attrName>style.visibility</p:attrName>
                                        </p:attrNameLst>
                                      </p:cBhvr>
                                      <p:to>
                                        <p:strVal val="visible"/>
                                      </p:to>
                                    </p:set>
                                    <p:animEffect transition="in" filter="fade">
                                      <p:cBhvr>
                                        <p:cTn id="42" dur="1000"/>
                                        <p:tgtEl>
                                          <p:spTgt spid="25">
                                            <p:txEl>
                                              <p:pRg st="4" end="4"/>
                                            </p:txEl>
                                          </p:spTgt>
                                        </p:tgtEl>
                                      </p:cBhvr>
                                    </p:animEffect>
                                    <p:anim calcmode="lin" valueType="num">
                                      <p:cBhvr>
                                        <p:cTn id="43" dur="1000" fill="hold"/>
                                        <p:tgtEl>
                                          <p:spTgt spid="25">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1000" fill="hold"/>
                                        <p:tgtEl>
                                          <p:spTgt spid="5"/>
                                        </p:tgtEl>
                                        <p:attrNameLst>
                                          <p:attrName>ppt_w</p:attrName>
                                        </p:attrNameLst>
                                      </p:cBhvr>
                                      <p:tavLst>
                                        <p:tav tm="0">
                                          <p:val>
                                            <p:fltVal val="0"/>
                                          </p:val>
                                        </p:tav>
                                        <p:tav tm="100000">
                                          <p:val>
                                            <p:strVal val="#ppt_w"/>
                                          </p:val>
                                        </p:tav>
                                      </p:tavLst>
                                    </p:anim>
                                    <p:anim calcmode="lin" valueType="num">
                                      <p:cBhvr>
                                        <p:cTn id="50" dur="1000" fill="hold"/>
                                        <p:tgtEl>
                                          <p:spTgt spid="5"/>
                                        </p:tgtEl>
                                        <p:attrNameLst>
                                          <p:attrName>ppt_h</p:attrName>
                                        </p:attrNameLst>
                                      </p:cBhvr>
                                      <p:tavLst>
                                        <p:tav tm="0">
                                          <p:val>
                                            <p:fltVal val="0"/>
                                          </p:val>
                                        </p:tav>
                                        <p:tav tm="100000">
                                          <p:val>
                                            <p:strVal val="#ppt_h"/>
                                          </p:val>
                                        </p:tav>
                                      </p:tavLst>
                                    </p:anim>
                                    <p:anim calcmode="lin" valueType="num">
                                      <p:cBhvr>
                                        <p:cTn id="51" dur="1000" fill="hold"/>
                                        <p:tgtEl>
                                          <p:spTgt spid="5"/>
                                        </p:tgtEl>
                                        <p:attrNameLst>
                                          <p:attrName>style.rotation</p:attrName>
                                        </p:attrNameLst>
                                      </p:cBhvr>
                                      <p:tavLst>
                                        <p:tav tm="0">
                                          <p:val>
                                            <p:fltVal val="90"/>
                                          </p:val>
                                        </p:tav>
                                        <p:tav tm="100000">
                                          <p:val>
                                            <p:fltVal val="0"/>
                                          </p:val>
                                        </p:tav>
                                      </p:tavLst>
                                    </p:anim>
                                    <p:animEffect transition="in" filter="fade">
                                      <p:cBhvr>
                                        <p:cTn id="52" dur="1000"/>
                                        <p:tgtEl>
                                          <p:spTgt spid="5"/>
                                        </p:tgtEl>
                                      </p:cBhvr>
                                    </p:animEffect>
                                  </p:childTnLst>
                                </p:cTn>
                              </p:par>
                              <p:par>
                                <p:cTn id="53" presetID="53" presetClass="entr" presetSubtype="16" fill="hold" nodeType="withEffect">
                                  <p:stCondLst>
                                    <p:cond delay="25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Effect transition="in" filter="fade">
                                      <p:cBhvr>
                                        <p:cTn id="57" dur="500"/>
                                        <p:tgtEl>
                                          <p:spTgt spid="14"/>
                                        </p:tgtEl>
                                      </p:cBhvr>
                                    </p:animEffect>
                                  </p:childTnLst>
                                </p:cTn>
                              </p:par>
                              <p:par>
                                <p:cTn id="58" presetID="6" presetClass="entr" presetSubtype="16" fill="hold" nodeType="withEffect">
                                  <p:stCondLst>
                                    <p:cond delay="500"/>
                                  </p:stCondLst>
                                  <p:childTnLst>
                                    <p:set>
                                      <p:cBhvr>
                                        <p:cTn id="59" dur="1" fill="hold">
                                          <p:stCondLst>
                                            <p:cond delay="0"/>
                                          </p:stCondLst>
                                        </p:cTn>
                                        <p:tgtEl>
                                          <p:spTgt spid="22"/>
                                        </p:tgtEl>
                                        <p:attrNameLst>
                                          <p:attrName>style.visibility</p:attrName>
                                        </p:attrNameLst>
                                      </p:cBhvr>
                                      <p:to>
                                        <p:strVal val="visible"/>
                                      </p:to>
                                    </p:set>
                                    <p:animEffect transition="in" filter="circle(in)">
                                      <p:cBhvr>
                                        <p:cTn id="60" dur="20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1000" fill="hold"/>
                                        <p:tgtEl>
                                          <p:spTgt spid="7"/>
                                        </p:tgtEl>
                                        <p:attrNameLst>
                                          <p:attrName>ppt_w</p:attrName>
                                        </p:attrNameLst>
                                      </p:cBhvr>
                                      <p:tavLst>
                                        <p:tav tm="0">
                                          <p:val>
                                            <p:fltVal val="0"/>
                                          </p:val>
                                        </p:tav>
                                        <p:tav tm="100000">
                                          <p:val>
                                            <p:strVal val="#ppt_w"/>
                                          </p:val>
                                        </p:tav>
                                      </p:tavLst>
                                    </p:anim>
                                    <p:anim calcmode="lin" valueType="num">
                                      <p:cBhvr>
                                        <p:cTn id="66" dur="1000" fill="hold"/>
                                        <p:tgtEl>
                                          <p:spTgt spid="7"/>
                                        </p:tgtEl>
                                        <p:attrNameLst>
                                          <p:attrName>ppt_h</p:attrName>
                                        </p:attrNameLst>
                                      </p:cBhvr>
                                      <p:tavLst>
                                        <p:tav tm="0">
                                          <p:val>
                                            <p:fltVal val="0"/>
                                          </p:val>
                                        </p:tav>
                                        <p:tav tm="100000">
                                          <p:val>
                                            <p:strVal val="#ppt_h"/>
                                          </p:val>
                                        </p:tav>
                                      </p:tavLst>
                                    </p:anim>
                                    <p:anim calcmode="lin" valueType="num">
                                      <p:cBhvr>
                                        <p:cTn id="67" dur="1000" fill="hold"/>
                                        <p:tgtEl>
                                          <p:spTgt spid="7"/>
                                        </p:tgtEl>
                                        <p:attrNameLst>
                                          <p:attrName>style.rotation</p:attrName>
                                        </p:attrNameLst>
                                      </p:cBhvr>
                                      <p:tavLst>
                                        <p:tav tm="0">
                                          <p:val>
                                            <p:fltVal val="90"/>
                                          </p:val>
                                        </p:tav>
                                        <p:tav tm="100000">
                                          <p:val>
                                            <p:fltVal val="0"/>
                                          </p:val>
                                        </p:tav>
                                      </p:tavLst>
                                    </p:anim>
                                    <p:animEffect transition="in" filter="fade">
                                      <p:cBhvr>
                                        <p:cTn id="68" dur="1000"/>
                                        <p:tgtEl>
                                          <p:spTgt spid="7"/>
                                        </p:tgtEl>
                                      </p:cBhvr>
                                    </p:animEffect>
                                  </p:childTnLst>
                                </p:cTn>
                              </p:par>
                              <p:par>
                                <p:cTn id="69" presetID="53" presetClass="entr" presetSubtype="16" fill="hold" nodeType="withEffect">
                                  <p:stCondLst>
                                    <p:cond delay="250"/>
                                  </p:stCondLst>
                                  <p:childTnLst>
                                    <p:set>
                                      <p:cBhvr>
                                        <p:cTn id="70" dur="1" fill="hold">
                                          <p:stCondLst>
                                            <p:cond delay="0"/>
                                          </p:stCondLst>
                                        </p:cTn>
                                        <p:tgtEl>
                                          <p:spTgt spid="17"/>
                                        </p:tgtEl>
                                        <p:attrNameLst>
                                          <p:attrName>style.visibility</p:attrName>
                                        </p:attrNameLst>
                                      </p:cBhvr>
                                      <p:to>
                                        <p:strVal val="visible"/>
                                      </p:to>
                                    </p:set>
                                    <p:anim calcmode="lin" valueType="num">
                                      <p:cBhvr>
                                        <p:cTn id="71" dur="500" fill="hold"/>
                                        <p:tgtEl>
                                          <p:spTgt spid="17"/>
                                        </p:tgtEl>
                                        <p:attrNameLst>
                                          <p:attrName>ppt_w</p:attrName>
                                        </p:attrNameLst>
                                      </p:cBhvr>
                                      <p:tavLst>
                                        <p:tav tm="0">
                                          <p:val>
                                            <p:fltVal val="0"/>
                                          </p:val>
                                        </p:tav>
                                        <p:tav tm="100000">
                                          <p:val>
                                            <p:strVal val="#ppt_w"/>
                                          </p:val>
                                        </p:tav>
                                      </p:tavLst>
                                    </p:anim>
                                    <p:anim calcmode="lin" valueType="num">
                                      <p:cBhvr>
                                        <p:cTn id="72" dur="500" fill="hold"/>
                                        <p:tgtEl>
                                          <p:spTgt spid="17"/>
                                        </p:tgtEl>
                                        <p:attrNameLst>
                                          <p:attrName>ppt_h</p:attrName>
                                        </p:attrNameLst>
                                      </p:cBhvr>
                                      <p:tavLst>
                                        <p:tav tm="0">
                                          <p:val>
                                            <p:fltVal val="0"/>
                                          </p:val>
                                        </p:tav>
                                        <p:tav tm="100000">
                                          <p:val>
                                            <p:strVal val="#ppt_h"/>
                                          </p:val>
                                        </p:tav>
                                      </p:tavLst>
                                    </p:anim>
                                    <p:animEffect transition="in" filter="fade">
                                      <p:cBhvr>
                                        <p:cTn id="73" dur="500"/>
                                        <p:tgtEl>
                                          <p:spTgt spid="17"/>
                                        </p:tgtEl>
                                      </p:cBhvr>
                                    </p:animEffect>
                                  </p:childTnLst>
                                </p:cTn>
                              </p:par>
                              <p:par>
                                <p:cTn id="74" presetID="6" presetClass="entr" presetSubtype="16" fill="hold" nodeType="withEffect">
                                  <p:stCondLst>
                                    <p:cond delay="500"/>
                                  </p:stCondLst>
                                  <p:childTnLst>
                                    <p:set>
                                      <p:cBhvr>
                                        <p:cTn id="75" dur="1" fill="hold">
                                          <p:stCondLst>
                                            <p:cond delay="0"/>
                                          </p:stCondLst>
                                        </p:cTn>
                                        <p:tgtEl>
                                          <p:spTgt spid="3076"/>
                                        </p:tgtEl>
                                        <p:attrNameLst>
                                          <p:attrName>style.visibility</p:attrName>
                                        </p:attrNameLst>
                                      </p:cBhvr>
                                      <p:to>
                                        <p:strVal val="visible"/>
                                      </p:to>
                                    </p:set>
                                    <p:animEffect transition="in" filter="circle(in)">
                                      <p:cBhvr>
                                        <p:cTn id="76"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12">
            <a:extLst>
              <a:ext uri="{FF2B5EF4-FFF2-40B4-BE49-F238E27FC236}">
                <a16:creationId xmlns:a16="http://schemas.microsoft.com/office/drawing/2014/main" id="{95B85872-D614-6300-8739-E21F2C57F265}"/>
              </a:ext>
            </a:extLst>
          </p:cNvPr>
          <p:cNvSpPr>
            <a:spLocks noGrp="1"/>
          </p:cNvSpPr>
          <p:nvPr>
            <p:ph type="title"/>
          </p:nvPr>
        </p:nvSpPr>
        <p:spPr>
          <a:xfrm flipH="1">
            <a:off x="2814320" y="141718"/>
            <a:ext cx="6563360"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נשמע קל?</a:t>
            </a:r>
          </a:p>
        </p:txBody>
      </p:sp>
      <p:pic>
        <p:nvPicPr>
          <p:cNvPr id="3" name="תמונה 2">
            <a:extLst>
              <a:ext uri="{FF2B5EF4-FFF2-40B4-BE49-F238E27FC236}">
                <a16:creationId xmlns:a16="http://schemas.microsoft.com/office/drawing/2014/main" id="{A24A4EB3-9F1D-D75F-81DA-10F88E2DED2C}"/>
              </a:ext>
            </a:extLst>
          </p:cNvPr>
          <p:cNvPicPr>
            <a:picLocks noChangeAspect="1"/>
          </p:cNvPicPr>
          <p:nvPr/>
        </p:nvPicPr>
        <p:blipFill>
          <a:blip r:embed="rId2"/>
          <a:stretch>
            <a:fillRect/>
          </a:stretch>
        </p:blipFill>
        <p:spPr>
          <a:xfrm>
            <a:off x="7396480" y="2351578"/>
            <a:ext cx="4121166" cy="239166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nvGrpSpPr>
          <p:cNvPr id="4" name="קבוצה 3">
            <a:extLst>
              <a:ext uri="{FF2B5EF4-FFF2-40B4-BE49-F238E27FC236}">
                <a16:creationId xmlns:a16="http://schemas.microsoft.com/office/drawing/2014/main" id="{18E67B26-3C95-4ECF-BA02-4D6C2A171ADA}"/>
              </a:ext>
            </a:extLst>
          </p:cNvPr>
          <p:cNvGrpSpPr/>
          <p:nvPr/>
        </p:nvGrpSpPr>
        <p:grpSpPr>
          <a:xfrm>
            <a:off x="8889936" y="1456743"/>
            <a:ext cx="3175244" cy="664482"/>
            <a:chOff x="5246914" y="91228"/>
            <a:chExt cx="2676152" cy="505839"/>
          </a:xfrm>
        </p:grpSpPr>
        <p:sp>
          <p:nvSpPr>
            <p:cNvPr id="5" name="מקבילית 4">
              <a:extLst>
                <a:ext uri="{FF2B5EF4-FFF2-40B4-BE49-F238E27FC236}">
                  <a16:creationId xmlns:a16="http://schemas.microsoft.com/office/drawing/2014/main" id="{EDCECB59-A9E5-A527-5B19-BB326D1C7E98}"/>
                </a:ext>
              </a:extLst>
            </p:cNvPr>
            <p:cNvSpPr/>
            <p:nvPr/>
          </p:nvSpPr>
          <p:spPr>
            <a:xfrm>
              <a:off x="5246914" y="91228"/>
              <a:ext cx="2676152" cy="505839"/>
            </a:xfrm>
            <a:prstGeom prst="parallelogram">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3200" dirty="0">
                <a:solidFill>
                  <a:schemeClr val="bg1"/>
                </a:solidFill>
              </a:endParaRPr>
            </a:p>
          </p:txBody>
        </p:sp>
        <p:sp>
          <p:nvSpPr>
            <p:cNvPr id="7" name="תיבת טקסט 6">
              <a:extLst>
                <a:ext uri="{FF2B5EF4-FFF2-40B4-BE49-F238E27FC236}">
                  <a16:creationId xmlns:a16="http://schemas.microsoft.com/office/drawing/2014/main" id="{D246EC35-476F-D202-AF24-E093F61DA641}"/>
                </a:ext>
              </a:extLst>
            </p:cNvPr>
            <p:cNvSpPr txBox="1"/>
            <p:nvPr/>
          </p:nvSpPr>
          <p:spPr>
            <a:xfrm>
              <a:off x="5323112" y="145124"/>
              <a:ext cx="2501979" cy="398303"/>
            </a:xfrm>
            <a:prstGeom prst="rect">
              <a:avLst/>
            </a:prstGeom>
            <a:noFill/>
          </p:spPr>
          <p:txBody>
            <a:bodyPr wrap="square">
              <a:spAutoFit/>
            </a:bodyPr>
            <a:lstStyle>
              <a:defPPr algn="r" rtl="1">
                <a:defRPr lang="he-il"/>
              </a:defPPr>
              <a:lvl1pPr algn="ctr">
                <a:buNone/>
                <a:defRPr sz="2000" b="1">
                  <a:latin typeface="David" panose="020E0502060401010101" pitchFamily="34" charset="-79"/>
                  <a:cs typeface="David" panose="020E0502060401010101" pitchFamily="34" charset="-79"/>
                </a:defRPr>
              </a:lvl1pPr>
            </a:lstStyle>
            <a:p>
              <a:r>
                <a:rPr lang="he-IL" sz="2800" dirty="0"/>
                <a:t>לכאורה..</a:t>
              </a:r>
            </a:p>
          </p:txBody>
        </p:sp>
      </p:grpSp>
      <p:pic>
        <p:nvPicPr>
          <p:cNvPr id="9" name="תמונה 8">
            <a:extLst>
              <a:ext uri="{FF2B5EF4-FFF2-40B4-BE49-F238E27FC236}">
                <a16:creationId xmlns:a16="http://schemas.microsoft.com/office/drawing/2014/main" id="{6345E633-8365-0999-27C2-BF5702E86F69}"/>
              </a:ext>
            </a:extLst>
          </p:cNvPr>
          <p:cNvPicPr>
            <a:picLocks noChangeAspect="1"/>
          </p:cNvPicPr>
          <p:nvPr/>
        </p:nvPicPr>
        <p:blipFill>
          <a:blip r:embed="rId3"/>
          <a:stretch>
            <a:fillRect/>
          </a:stretch>
        </p:blipFill>
        <p:spPr>
          <a:xfrm>
            <a:off x="389499" y="3341836"/>
            <a:ext cx="5013724" cy="31672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0" name="קבוצה 9">
            <a:extLst>
              <a:ext uri="{FF2B5EF4-FFF2-40B4-BE49-F238E27FC236}">
                <a16:creationId xmlns:a16="http://schemas.microsoft.com/office/drawing/2014/main" id="{4A18C4B3-8C5A-443A-6E53-3A1E983DFC02}"/>
              </a:ext>
            </a:extLst>
          </p:cNvPr>
          <p:cNvGrpSpPr/>
          <p:nvPr/>
        </p:nvGrpSpPr>
        <p:grpSpPr>
          <a:xfrm>
            <a:off x="3045339" y="2479485"/>
            <a:ext cx="3175244" cy="664482"/>
            <a:chOff x="5246914" y="91228"/>
            <a:chExt cx="2676152" cy="505839"/>
          </a:xfrm>
        </p:grpSpPr>
        <p:sp>
          <p:nvSpPr>
            <p:cNvPr id="11" name="מקבילית 10">
              <a:extLst>
                <a:ext uri="{FF2B5EF4-FFF2-40B4-BE49-F238E27FC236}">
                  <a16:creationId xmlns:a16="http://schemas.microsoft.com/office/drawing/2014/main" id="{51746BC4-0364-CA07-C07E-C98FA90E281C}"/>
                </a:ext>
              </a:extLst>
            </p:cNvPr>
            <p:cNvSpPr/>
            <p:nvPr/>
          </p:nvSpPr>
          <p:spPr>
            <a:xfrm>
              <a:off x="5246914" y="91228"/>
              <a:ext cx="2676152" cy="505839"/>
            </a:xfrm>
            <a:prstGeom prst="parallelogram">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3200" dirty="0">
                <a:solidFill>
                  <a:schemeClr val="bg1"/>
                </a:solidFill>
              </a:endParaRPr>
            </a:p>
          </p:txBody>
        </p:sp>
        <p:sp>
          <p:nvSpPr>
            <p:cNvPr id="12" name="תיבת טקסט 11">
              <a:extLst>
                <a:ext uri="{FF2B5EF4-FFF2-40B4-BE49-F238E27FC236}">
                  <a16:creationId xmlns:a16="http://schemas.microsoft.com/office/drawing/2014/main" id="{04BFC51C-CACE-6DC4-FB40-7E4BB1E30B71}"/>
                </a:ext>
              </a:extLst>
            </p:cNvPr>
            <p:cNvSpPr txBox="1"/>
            <p:nvPr/>
          </p:nvSpPr>
          <p:spPr>
            <a:xfrm>
              <a:off x="5323112" y="145124"/>
              <a:ext cx="2501979" cy="398303"/>
            </a:xfrm>
            <a:prstGeom prst="rect">
              <a:avLst/>
            </a:prstGeom>
            <a:noFill/>
          </p:spPr>
          <p:txBody>
            <a:bodyPr wrap="square">
              <a:spAutoFit/>
            </a:bodyPr>
            <a:lstStyle>
              <a:defPPr algn="r" rtl="1">
                <a:defRPr lang="he-il"/>
              </a:defPPr>
              <a:lvl1pPr algn="ctr">
                <a:buNone/>
                <a:defRPr sz="2000" b="1">
                  <a:latin typeface="David" panose="020E0502060401010101" pitchFamily="34" charset="-79"/>
                  <a:cs typeface="David" panose="020E0502060401010101" pitchFamily="34" charset="-79"/>
                </a:defRPr>
              </a:lvl1pPr>
            </a:lstStyle>
            <a:p>
              <a:r>
                <a:rPr lang="he-IL" sz="2800" dirty="0"/>
                <a:t>בפועל..</a:t>
              </a:r>
            </a:p>
          </p:txBody>
        </p:sp>
      </p:grpSp>
      <p:pic>
        <p:nvPicPr>
          <p:cNvPr id="13" name="גרפיקה 12" descr="חץ: עקומה נגד כיוון השעון עם מילוי מלא">
            <a:extLst>
              <a:ext uri="{FF2B5EF4-FFF2-40B4-BE49-F238E27FC236}">
                <a16:creationId xmlns:a16="http://schemas.microsoft.com/office/drawing/2014/main" id="{8553D871-4DC4-6B25-FC16-D9A2FB371E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5659557">
            <a:off x="6286524" y="1499143"/>
            <a:ext cx="914400" cy="914400"/>
          </a:xfrm>
          <a:prstGeom prst="rect">
            <a:avLst/>
          </a:prstGeom>
        </p:spPr>
      </p:pic>
    </p:spTree>
    <p:extLst>
      <p:ext uri="{BB962C8B-B14F-4D97-AF65-F5344CB8AC3E}">
        <p14:creationId xmlns:p14="http://schemas.microsoft.com/office/powerpoint/2010/main" val="316501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12">
            <a:extLst>
              <a:ext uri="{FF2B5EF4-FFF2-40B4-BE49-F238E27FC236}">
                <a16:creationId xmlns:a16="http://schemas.microsoft.com/office/drawing/2014/main" id="{95B85872-D614-6300-8739-E21F2C57F265}"/>
              </a:ext>
            </a:extLst>
          </p:cNvPr>
          <p:cNvSpPr>
            <a:spLocks noGrp="1"/>
          </p:cNvSpPr>
          <p:nvPr>
            <p:ph type="title"/>
          </p:nvPr>
        </p:nvSpPr>
        <p:spPr>
          <a:xfrm flipH="1">
            <a:off x="3347720" y="193605"/>
            <a:ext cx="6563360"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אז מה עושים?</a:t>
            </a:r>
          </a:p>
        </p:txBody>
      </p:sp>
      <p:pic>
        <p:nvPicPr>
          <p:cNvPr id="1026" name="Picture 2" descr="2.4. פרק 12 - עקרון הכרעת הרוב ושמירה על זכויות המיעוט - אזרחות לבגרות עם  ארנון בן-דור">
            <a:extLst>
              <a:ext uri="{FF2B5EF4-FFF2-40B4-BE49-F238E27FC236}">
                <a16:creationId xmlns:a16="http://schemas.microsoft.com/office/drawing/2014/main" id="{83D86323-6448-4034-9863-F179554D8F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8560" y="3328347"/>
            <a:ext cx="4084320" cy="322755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1" name="תמונה 20">
            <a:extLst>
              <a:ext uri="{FF2B5EF4-FFF2-40B4-BE49-F238E27FC236}">
                <a16:creationId xmlns:a16="http://schemas.microsoft.com/office/drawing/2014/main" id="{367E451B-8C7A-F064-3409-1705F233F396}"/>
              </a:ext>
            </a:extLst>
          </p:cNvPr>
          <p:cNvPicPr>
            <a:picLocks noChangeAspect="1"/>
          </p:cNvPicPr>
          <p:nvPr/>
        </p:nvPicPr>
        <p:blipFill>
          <a:blip r:embed="rId3"/>
          <a:stretch>
            <a:fillRect/>
          </a:stretch>
        </p:blipFill>
        <p:spPr>
          <a:xfrm>
            <a:off x="640080" y="245912"/>
            <a:ext cx="2946400" cy="21897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2" name="קבוצה 21">
            <a:extLst>
              <a:ext uri="{FF2B5EF4-FFF2-40B4-BE49-F238E27FC236}">
                <a16:creationId xmlns:a16="http://schemas.microsoft.com/office/drawing/2014/main" id="{8BB55268-8054-0D37-786B-AC6B42E302AC}"/>
              </a:ext>
            </a:extLst>
          </p:cNvPr>
          <p:cNvGrpSpPr/>
          <p:nvPr/>
        </p:nvGrpSpPr>
        <p:grpSpPr>
          <a:xfrm>
            <a:off x="1151755" y="4132917"/>
            <a:ext cx="3511685" cy="1271785"/>
            <a:chOff x="8109379" y="2066330"/>
            <a:chExt cx="3511685" cy="1271785"/>
          </a:xfrm>
        </p:grpSpPr>
        <p:sp>
          <p:nvSpPr>
            <p:cNvPr id="23" name="אליפסה 22">
              <a:extLst>
                <a:ext uri="{FF2B5EF4-FFF2-40B4-BE49-F238E27FC236}">
                  <a16:creationId xmlns:a16="http://schemas.microsoft.com/office/drawing/2014/main" id="{4C7E28D3-9F49-DD07-059E-5928CA9B0FB0}"/>
                </a:ext>
              </a:extLst>
            </p:cNvPr>
            <p:cNvSpPr/>
            <p:nvPr/>
          </p:nvSpPr>
          <p:spPr>
            <a:xfrm>
              <a:off x="8109379" y="2066330"/>
              <a:ext cx="3511685" cy="1271785"/>
            </a:xfrm>
            <a:prstGeom prst="ellipse">
              <a:avLst/>
            </a:prstGeom>
            <a:solidFill>
              <a:srgbClr val="0070C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dirty="0"/>
            </a:p>
          </p:txBody>
        </p:sp>
        <p:sp>
          <p:nvSpPr>
            <p:cNvPr id="24" name="תיבת טקסט 23">
              <a:extLst>
                <a:ext uri="{FF2B5EF4-FFF2-40B4-BE49-F238E27FC236}">
                  <a16:creationId xmlns:a16="http://schemas.microsoft.com/office/drawing/2014/main" id="{19E60ACB-47C1-CDE3-F971-635481505D4E}"/>
                </a:ext>
              </a:extLst>
            </p:cNvPr>
            <p:cNvSpPr txBox="1"/>
            <p:nvPr/>
          </p:nvSpPr>
          <p:spPr>
            <a:xfrm>
              <a:off x="8679240" y="2340965"/>
              <a:ext cx="2324453" cy="646331"/>
            </a:xfrm>
            <a:prstGeom prst="rect">
              <a:avLst/>
            </a:prstGeom>
            <a:noFill/>
          </p:spPr>
          <p:txBody>
            <a:bodyPr wrap="square" rtlCol="1">
              <a:spAutoFit/>
            </a:bodyPr>
            <a:lstStyle/>
            <a:p>
              <a:pPr algn="ctr"/>
              <a:r>
                <a:rPr lang="he-IL" sz="3600" b="1" u="sng" dirty="0">
                  <a:solidFill>
                    <a:schemeClr val="bg1"/>
                  </a:solidFill>
                  <a:latin typeface="David" panose="020E0502060401010101" pitchFamily="34" charset="-79"/>
                  <a:cs typeface="David" panose="020E0502060401010101" pitchFamily="34" charset="-79"/>
                </a:rPr>
                <a:t>הכרעת הרוב</a:t>
              </a:r>
            </a:p>
          </p:txBody>
        </p:sp>
      </p:grpSp>
      <p:sp>
        <p:nvSpPr>
          <p:cNvPr id="25" name="חץ: שמאלה 24">
            <a:extLst>
              <a:ext uri="{FF2B5EF4-FFF2-40B4-BE49-F238E27FC236}">
                <a16:creationId xmlns:a16="http://schemas.microsoft.com/office/drawing/2014/main" id="{7424CD7A-B2F2-905C-3019-D4609A3DBC11}"/>
              </a:ext>
            </a:extLst>
          </p:cNvPr>
          <p:cNvSpPr/>
          <p:nvPr/>
        </p:nvSpPr>
        <p:spPr>
          <a:xfrm>
            <a:off x="5562600" y="4480079"/>
            <a:ext cx="1066800" cy="577462"/>
          </a:xfrm>
          <a:prstGeom prst="leftArrow">
            <a:avLst/>
          </a:prstGeom>
          <a:solidFill>
            <a:srgbClr val="0070C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26" name="תיבת טקסט 25">
            <a:extLst>
              <a:ext uri="{FF2B5EF4-FFF2-40B4-BE49-F238E27FC236}">
                <a16:creationId xmlns:a16="http://schemas.microsoft.com/office/drawing/2014/main" id="{A6AB0BFB-7632-87D8-BD20-A46EA9CF555B}"/>
              </a:ext>
            </a:extLst>
          </p:cNvPr>
          <p:cNvSpPr txBox="1"/>
          <p:nvPr/>
        </p:nvSpPr>
        <p:spPr>
          <a:xfrm>
            <a:off x="4145280" y="1415594"/>
            <a:ext cx="7899432" cy="1723549"/>
          </a:xfrm>
          <a:prstGeom prst="rect">
            <a:avLst/>
          </a:prstGeom>
          <a:noFill/>
        </p:spPr>
        <p:txBody>
          <a:bodyPr wrap="square">
            <a:spAutoFit/>
          </a:bodyPr>
          <a:lstStyle/>
          <a:p>
            <a:pPr marL="342900" indent="-342900" algn="just">
              <a:spcBef>
                <a:spcPts val="1200"/>
              </a:spcBef>
              <a:buFont typeface="Wingdings" panose="05000000000000000000" pitchFamily="2" charset="2"/>
              <a:buChar char="v"/>
            </a:pPr>
            <a:r>
              <a:rPr lang="he-IL" sz="2400" dirty="0">
                <a:latin typeface="David" panose="020E0502060401010101" pitchFamily="34" charset="-79"/>
                <a:cs typeface="David" panose="020E0502060401010101" pitchFamily="34" charset="-79"/>
              </a:rPr>
              <a:t>"העם" אינו יצור שחושב באופן אחיד אלא מורכב </a:t>
            </a:r>
            <a:r>
              <a:rPr lang="he-IL" sz="2400" u="sng" dirty="0">
                <a:latin typeface="David" panose="020E0502060401010101" pitchFamily="34" charset="-79"/>
                <a:cs typeface="David" panose="020E0502060401010101" pitchFamily="34" charset="-79"/>
              </a:rPr>
              <a:t>מאנשים שונים </a:t>
            </a:r>
            <a:r>
              <a:rPr lang="he-IL" sz="2400" dirty="0">
                <a:latin typeface="David" panose="020E0502060401010101" pitchFamily="34" charset="-79"/>
                <a:cs typeface="David" panose="020E0502060401010101" pitchFamily="34" charset="-79"/>
              </a:rPr>
              <a:t>בעלי </a:t>
            </a:r>
            <a:r>
              <a:rPr lang="he-IL" sz="2400" u="sng" dirty="0">
                <a:latin typeface="David" panose="020E0502060401010101" pitchFamily="34" charset="-79"/>
                <a:cs typeface="David" panose="020E0502060401010101" pitchFamily="34" charset="-79"/>
              </a:rPr>
              <a:t>דעות שונות</a:t>
            </a:r>
            <a:r>
              <a:rPr lang="he-IL" sz="2400" dirty="0">
                <a:latin typeface="David" panose="020E0502060401010101" pitchFamily="34" charset="-79"/>
                <a:cs typeface="David" panose="020E0502060401010101" pitchFamily="34" charset="-79"/>
              </a:rPr>
              <a:t>, ובלתי אפשרי להגיע ל"החלטת העם" הטהורה.</a:t>
            </a:r>
          </a:p>
          <a:p>
            <a:pPr marL="342900" indent="-342900" algn="just">
              <a:spcBef>
                <a:spcPts val="1200"/>
              </a:spcBef>
              <a:buFont typeface="Wingdings" panose="05000000000000000000" pitchFamily="2" charset="2"/>
              <a:buChar char="v"/>
            </a:pPr>
            <a:r>
              <a:rPr lang="he-IL" sz="2400" dirty="0">
                <a:latin typeface="David" panose="020E0502060401010101" pitchFamily="34" charset="-79"/>
                <a:cs typeface="David" panose="020E0502060401010101" pitchFamily="34" charset="-79"/>
              </a:rPr>
              <a:t>על מנת להתקרב ככל הניתן להחלטה של כל העם, יש לאפשר לאנשי העם להביע את דעתם ולפעול על פי עיקרון </a:t>
            </a:r>
            <a:r>
              <a:rPr lang="he-IL" sz="2400" b="1" dirty="0">
                <a:latin typeface="David" panose="020E0502060401010101" pitchFamily="34" charset="-79"/>
                <a:cs typeface="David" panose="020E0502060401010101" pitchFamily="34" charset="-79"/>
              </a:rPr>
              <a:t>הכרעת הרוב.</a:t>
            </a:r>
          </a:p>
        </p:txBody>
      </p:sp>
      <p:pic>
        <p:nvPicPr>
          <p:cNvPr id="2050" name="Picture 2" descr="אין קצת דמוקרטיה">
            <a:extLst>
              <a:ext uri="{FF2B5EF4-FFF2-40B4-BE49-F238E27FC236}">
                <a16:creationId xmlns:a16="http://schemas.microsoft.com/office/drawing/2014/main" id="{69157152-C9D1-130F-1990-5DBAD3EC99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18" y="274969"/>
            <a:ext cx="2828924" cy="23574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47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p:tgtEl>
                                          <p:spTgt spid="25"/>
                                        </p:tgtEl>
                                        <p:attrNameLst>
                                          <p:attrName>ppt_x</p:attrName>
                                        </p:attrNameLst>
                                      </p:cBhvr>
                                      <p:tavLst>
                                        <p:tav tm="0">
                                          <p:val>
                                            <p:strVal val="#ppt_x+#ppt_w*1.125000"/>
                                          </p:val>
                                        </p:tav>
                                        <p:tav tm="100000">
                                          <p:val>
                                            <p:strVal val="#ppt_x"/>
                                          </p:val>
                                        </p:tav>
                                      </p:tavLst>
                                    </p:anim>
                                    <p:animEffect transition="in" filter="wipe(left)">
                                      <p:cBhvr>
                                        <p:cTn id="18" dur="500"/>
                                        <p:tgtEl>
                                          <p:spTgt spid="25"/>
                                        </p:tgtEl>
                                      </p:cBhvr>
                                    </p:animEffect>
                                  </p:childTnLst>
                                </p:cTn>
                              </p:par>
                              <p:par>
                                <p:cTn id="19" presetID="53" presetClass="entr" presetSubtype="16" fill="hold" nodeType="withEffect">
                                  <p:stCondLst>
                                    <p:cond delay="50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xit" presetSubtype="0" fill="hold" nodeType="clickEffect">
                                  <p:stCondLst>
                                    <p:cond delay="0"/>
                                  </p:stCondLst>
                                  <p:childTnLst>
                                    <p:animEffect transition="out" filter="fade">
                                      <p:cBhvr>
                                        <p:cTn id="27" dur="1000"/>
                                        <p:tgtEl>
                                          <p:spTgt spid="21"/>
                                        </p:tgtEl>
                                      </p:cBhvr>
                                    </p:animEffect>
                                    <p:anim calcmode="lin" valueType="num">
                                      <p:cBhvr>
                                        <p:cTn id="28" dur="1000"/>
                                        <p:tgtEl>
                                          <p:spTgt spid="21"/>
                                        </p:tgtEl>
                                        <p:attrNameLst>
                                          <p:attrName>ppt_x</p:attrName>
                                        </p:attrNameLst>
                                      </p:cBhvr>
                                      <p:tavLst>
                                        <p:tav tm="0">
                                          <p:val>
                                            <p:strVal val="ppt_x"/>
                                          </p:val>
                                        </p:tav>
                                        <p:tav tm="100000">
                                          <p:val>
                                            <p:strVal val="ppt_x"/>
                                          </p:val>
                                        </p:tav>
                                      </p:tavLst>
                                    </p:anim>
                                    <p:anim calcmode="lin" valueType="num">
                                      <p:cBhvr>
                                        <p:cTn id="29" dur="1000"/>
                                        <p:tgtEl>
                                          <p:spTgt spid="21"/>
                                        </p:tgtEl>
                                        <p:attrNameLst>
                                          <p:attrName>ppt_y</p:attrName>
                                        </p:attrNameLst>
                                      </p:cBhvr>
                                      <p:tavLst>
                                        <p:tav tm="0">
                                          <p:val>
                                            <p:strVal val="ppt_y"/>
                                          </p:val>
                                        </p:tav>
                                        <p:tav tm="100000">
                                          <p:val>
                                            <p:strVal val="ppt_y-.1"/>
                                          </p:val>
                                        </p:tav>
                                      </p:tavLst>
                                    </p:anim>
                                    <p:set>
                                      <p:cBhvr>
                                        <p:cTn id="30" dur="1" fill="hold">
                                          <p:stCondLst>
                                            <p:cond delay="999"/>
                                          </p:stCondLst>
                                        </p:cTn>
                                        <p:tgtEl>
                                          <p:spTgt spid="21"/>
                                        </p:tgtEl>
                                        <p:attrNameLst>
                                          <p:attrName>style.visibility</p:attrName>
                                        </p:attrNameLst>
                                      </p:cBhvr>
                                      <p:to>
                                        <p:strVal val="hidden"/>
                                      </p:to>
                                    </p:set>
                                  </p:childTnLst>
                                </p:cTn>
                              </p:par>
                              <p:par>
                                <p:cTn id="31" presetID="42" presetClass="entr" presetSubtype="0" fill="hold" nodeType="withEffect">
                                  <p:stCondLst>
                                    <p:cond delay="250"/>
                                  </p:stCondLst>
                                  <p:childTnLst>
                                    <p:set>
                                      <p:cBhvr>
                                        <p:cTn id="32" dur="1" fill="hold">
                                          <p:stCondLst>
                                            <p:cond delay="0"/>
                                          </p:stCondLst>
                                        </p:cTn>
                                        <p:tgtEl>
                                          <p:spTgt spid="2050"/>
                                        </p:tgtEl>
                                        <p:attrNameLst>
                                          <p:attrName>style.visibility</p:attrName>
                                        </p:attrNameLst>
                                      </p:cBhvr>
                                      <p:to>
                                        <p:strVal val="visible"/>
                                      </p:to>
                                    </p:set>
                                    <p:animEffect transition="in" filter="fade">
                                      <p:cBhvr>
                                        <p:cTn id="33" dur="1000"/>
                                        <p:tgtEl>
                                          <p:spTgt spid="2050"/>
                                        </p:tgtEl>
                                      </p:cBhvr>
                                    </p:animEffect>
                                    <p:anim calcmode="lin" valueType="num">
                                      <p:cBhvr>
                                        <p:cTn id="34" dur="1000" fill="hold"/>
                                        <p:tgtEl>
                                          <p:spTgt spid="2050"/>
                                        </p:tgtEl>
                                        <p:attrNameLst>
                                          <p:attrName>ppt_x</p:attrName>
                                        </p:attrNameLst>
                                      </p:cBhvr>
                                      <p:tavLst>
                                        <p:tav tm="0">
                                          <p:val>
                                            <p:strVal val="#ppt_x"/>
                                          </p:val>
                                        </p:tav>
                                        <p:tav tm="100000">
                                          <p:val>
                                            <p:strVal val="#ppt_x"/>
                                          </p:val>
                                        </p:tav>
                                      </p:tavLst>
                                    </p:anim>
                                    <p:anim calcmode="lin" valueType="num">
                                      <p:cBhvr>
                                        <p:cTn id="3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6">
                                            <p:txEl>
                                              <p:pRg st="0" end="0"/>
                                            </p:txEl>
                                          </p:spTgt>
                                        </p:tgtEl>
                                        <p:attrNameLst>
                                          <p:attrName>style.visibility</p:attrName>
                                        </p:attrNameLst>
                                      </p:cBhvr>
                                      <p:to>
                                        <p:strVal val="visible"/>
                                      </p:to>
                                    </p:set>
                                    <p:animEffect transition="in" filter="fade">
                                      <p:cBhvr>
                                        <p:cTn id="40" dur="1000"/>
                                        <p:tgtEl>
                                          <p:spTgt spid="26">
                                            <p:txEl>
                                              <p:pRg st="0" end="0"/>
                                            </p:txEl>
                                          </p:spTgt>
                                        </p:tgtEl>
                                      </p:cBhvr>
                                    </p:animEffect>
                                    <p:anim calcmode="lin" valueType="num">
                                      <p:cBhvr>
                                        <p:cTn id="41"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6">
                                            <p:txEl>
                                              <p:pRg st="1" end="1"/>
                                            </p:txEl>
                                          </p:spTgt>
                                        </p:tgtEl>
                                        <p:attrNameLst>
                                          <p:attrName>style.visibility</p:attrName>
                                        </p:attrNameLst>
                                      </p:cBhvr>
                                      <p:to>
                                        <p:strVal val="visible"/>
                                      </p:to>
                                    </p:set>
                                    <p:animEffect transition="in" filter="fade">
                                      <p:cBhvr>
                                        <p:cTn id="47" dur="1000"/>
                                        <p:tgtEl>
                                          <p:spTgt spid="26">
                                            <p:txEl>
                                              <p:pRg st="1" end="1"/>
                                            </p:txEl>
                                          </p:spTgt>
                                        </p:tgtEl>
                                      </p:cBhvr>
                                    </p:animEffect>
                                    <p:anim calcmode="lin" valueType="num">
                                      <p:cBhvr>
                                        <p:cTn id="48"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12">
            <a:extLst>
              <a:ext uri="{FF2B5EF4-FFF2-40B4-BE49-F238E27FC236}">
                <a16:creationId xmlns:a16="http://schemas.microsoft.com/office/drawing/2014/main" id="{95B85872-D614-6300-8739-E21F2C57F265}"/>
              </a:ext>
            </a:extLst>
          </p:cNvPr>
          <p:cNvSpPr>
            <a:spLocks noGrp="1"/>
          </p:cNvSpPr>
          <p:nvPr>
            <p:ph type="title"/>
          </p:nvPr>
        </p:nvSpPr>
        <p:spPr>
          <a:xfrm flipH="1">
            <a:off x="2814320" y="141718"/>
            <a:ext cx="6563360"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שיטות לביטוי רצון העם</a:t>
            </a:r>
          </a:p>
        </p:txBody>
      </p:sp>
      <p:pic>
        <p:nvPicPr>
          <p:cNvPr id="2" name="גרפיקה 1" descr="חץ: עקומה בכיוון השעון עם מילוי מלא">
            <a:extLst>
              <a:ext uri="{FF2B5EF4-FFF2-40B4-BE49-F238E27FC236}">
                <a16:creationId xmlns:a16="http://schemas.microsoft.com/office/drawing/2014/main" id="{CC7924E0-B46B-E381-1FE7-FFACDDCCE2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265361">
            <a:off x="4173801" y="3428333"/>
            <a:ext cx="937711" cy="937711"/>
          </a:xfrm>
          <a:prstGeom prst="rect">
            <a:avLst/>
          </a:prstGeom>
        </p:spPr>
      </p:pic>
      <p:pic>
        <p:nvPicPr>
          <p:cNvPr id="8" name="גרפיקה 7" descr="חץ: עקומה נגד כיוון השעון עם מילוי מלא">
            <a:extLst>
              <a:ext uri="{FF2B5EF4-FFF2-40B4-BE49-F238E27FC236}">
                <a16:creationId xmlns:a16="http://schemas.microsoft.com/office/drawing/2014/main" id="{FDE7A518-1D6B-4C17-FF7E-C41CFFBD23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352738">
            <a:off x="7401184" y="3359389"/>
            <a:ext cx="914400" cy="914400"/>
          </a:xfrm>
          <a:prstGeom prst="rect">
            <a:avLst/>
          </a:prstGeom>
        </p:spPr>
      </p:pic>
      <p:grpSp>
        <p:nvGrpSpPr>
          <p:cNvPr id="14" name="קבוצה 13">
            <a:extLst>
              <a:ext uri="{FF2B5EF4-FFF2-40B4-BE49-F238E27FC236}">
                <a16:creationId xmlns:a16="http://schemas.microsoft.com/office/drawing/2014/main" id="{7EA7A0F6-9EE8-B98F-1758-3B6DE8DBB494}"/>
              </a:ext>
            </a:extLst>
          </p:cNvPr>
          <p:cNvGrpSpPr/>
          <p:nvPr/>
        </p:nvGrpSpPr>
        <p:grpSpPr>
          <a:xfrm>
            <a:off x="8362967" y="3553685"/>
            <a:ext cx="3511685" cy="1271785"/>
            <a:chOff x="8109379" y="2066330"/>
            <a:chExt cx="3511685" cy="1271785"/>
          </a:xfrm>
        </p:grpSpPr>
        <p:sp>
          <p:nvSpPr>
            <p:cNvPr id="15" name="אליפסה 14">
              <a:extLst>
                <a:ext uri="{FF2B5EF4-FFF2-40B4-BE49-F238E27FC236}">
                  <a16:creationId xmlns:a16="http://schemas.microsoft.com/office/drawing/2014/main" id="{D6788B73-3952-0DA6-E975-2CE0C9679397}"/>
                </a:ext>
              </a:extLst>
            </p:cNvPr>
            <p:cNvSpPr/>
            <p:nvPr/>
          </p:nvSpPr>
          <p:spPr>
            <a:xfrm>
              <a:off x="8109379" y="2066330"/>
              <a:ext cx="3511685" cy="1271785"/>
            </a:xfrm>
            <a:prstGeom prst="ellipse">
              <a:avLst/>
            </a:prstGeom>
            <a:solidFill>
              <a:srgbClr val="0070C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16" name="תיבת טקסט 15">
              <a:extLst>
                <a:ext uri="{FF2B5EF4-FFF2-40B4-BE49-F238E27FC236}">
                  <a16:creationId xmlns:a16="http://schemas.microsoft.com/office/drawing/2014/main" id="{4A8CE1F6-0624-FEEA-40EE-8606FFF3EFF5}"/>
                </a:ext>
              </a:extLst>
            </p:cNvPr>
            <p:cNvSpPr txBox="1"/>
            <p:nvPr/>
          </p:nvSpPr>
          <p:spPr>
            <a:xfrm>
              <a:off x="8821353" y="2409834"/>
              <a:ext cx="2324453" cy="646331"/>
            </a:xfrm>
            <a:prstGeom prst="rect">
              <a:avLst/>
            </a:prstGeom>
            <a:noFill/>
          </p:spPr>
          <p:txBody>
            <a:bodyPr wrap="square" rtlCol="1">
              <a:spAutoFit/>
            </a:bodyPr>
            <a:lstStyle/>
            <a:p>
              <a:pPr algn="ctr"/>
              <a:r>
                <a:rPr lang="he-IL" sz="3600" b="1" dirty="0">
                  <a:solidFill>
                    <a:schemeClr val="bg1"/>
                  </a:solidFill>
                  <a:latin typeface="David" panose="020E0502060401010101" pitchFamily="34" charset="-79"/>
                  <a:cs typeface="David" panose="020E0502060401010101" pitchFamily="34" charset="-79"/>
                </a:rPr>
                <a:t>ישירה</a:t>
              </a:r>
              <a:endParaRPr lang="he-IL" sz="3600" b="1" u="sng" dirty="0">
                <a:solidFill>
                  <a:schemeClr val="bg1"/>
                </a:solidFill>
                <a:latin typeface="David" panose="020E0502060401010101" pitchFamily="34" charset="-79"/>
                <a:cs typeface="David" panose="020E0502060401010101" pitchFamily="34" charset="-79"/>
              </a:endParaRPr>
            </a:p>
          </p:txBody>
        </p:sp>
      </p:grpSp>
      <p:grpSp>
        <p:nvGrpSpPr>
          <p:cNvPr id="17" name="קבוצה 16">
            <a:extLst>
              <a:ext uri="{FF2B5EF4-FFF2-40B4-BE49-F238E27FC236}">
                <a16:creationId xmlns:a16="http://schemas.microsoft.com/office/drawing/2014/main" id="{EFEE2911-D0BD-D379-E731-CD5296C16C8B}"/>
              </a:ext>
            </a:extLst>
          </p:cNvPr>
          <p:cNvGrpSpPr/>
          <p:nvPr/>
        </p:nvGrpSpPr>
        <p:grpSpPr>
          <a:xfrm>
            <a:off x="533603" y="3584461"/>
            <a:ext cx="3511685" cy="1271785"/>
            <a:chOff x="1416078" y="2066329"/>
            <a:chExt cx="3511685" cy="1271785"/>
          </a:xfrm>
        </p:grpSpPr>
        <p:sp>
          <p:nvSpPr>
            <p:cNvPr id="18" name="אליפסה 17">
              <a:extLst>
                <a:ext uri="{FF2B5EF4-FFF2-40B4-BE49-F238E27FC236}">
                  <a16:creationId xmlns:a16="http://schemas.microsoft.com/office/drawing/2014/main" id="{1463809B-4586-ECCA-B94B-5FFB46FC7C99}"/>
                </a:ext>
              </a:extLst>
            </p:cNvPr>
            <p:cNvSpPr/>
            <p:nvPr/>
          </p:nvSpPr>
          <p:spPr>
            <a:xfrm>
              <a:off x="1416078" y="2066329"/>
              <a:ext cx="3511685" cy="1271785"/>
            </a:xfrm>
            <a:prstGeom prst="ellipse">
              <a:avLst/>
            </a:prstGeom>
            <a:solidFill>
              <a:srgbClr val="92D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19" name="תיבת טקסט 18">
              <a:extLst>
                <a:ext uri="{FF2B5EF4-FFF2-40B4-BE49-F238E27FC236}">
                  <a16:creationId xmlns:a16="http://schemas.microsoft.com/office/drawing/2014/main" id="{86F4EA09-526C-7A8C-D800-104E9539042B}"/>
                </a:ext>
              </a:extLst>
            </p:cNvPr>
            <p:cNvSpPr txBox="1"/>
            <p:nvPr/>
          </p:nvSpPr>
          <p:spPr>
            <a:xfrm>
              <a:off x="1982340" y="2409833"/>
              <a:ext cx="2324453" cy="646331"/>
            </a:xfrm>
            <a:prstGeom prst="rect">
              <a:avLst/>
            </a:prstGeom>
            <a:noFill/>
          </p:spPr>
          <p:txBody>
            <a:bodyPr wrap="square" rtlCol="1">
              <a:spAutoFit/>
            </a:bodyPr>
            <a:lstStyle/>
            <a:p>
              <a:pPr algn="ctr"/>
              <a:r>
                <a:rPr lang="he-IL" sz="3600" b="1" dirty="0">
                  <a:solidFill>
                    <a:schemeClr val="bg1"/>
                  </a:solidFill>
                  <a:latin typeface="David" panose="020E0502060401010101" pitchFamily="34" charset="-79"/>
                  <a:cs typeface="David" panose="020E0502060401010101" pitchFamily="34" charset="-79"/>
                </a:rPr>
                <a:t>ייצוגית</a:t>
              </a:r>
              <a:endParaRPr lang="he-IL" sz="3600" b="1" u="sng" dirty="0">
                <a:solidFill>
                  <a:schemeClr val="bg1"/>
                </a:solidFill>
                <a:latin typeface="David" panose="020E0502060401010101" pitchFamily="34" charset="-79"/>
                <a:cs typeface="David" panose="020E0502060401010101" pitchFamily="34" charset="-79"/>
              </a:endParaRPr>
            </a:p>
          </p:txBody>
        </p:sp>
      </p:grpSp>
      <p:pic>
        <p:nvPicPr>
          <p:cNvPr id="3074" name="Picture 2" descr="ערכי-על - מפתח לקיומה של דמוקרטיה בשירות הכלל | האוניברסיטה הקוסמית">
            <a:extLst>
              <a:ext uri="{FF2B5EF4-FFF2-40B4-BE49-F238E27FC236}">
                <a16:creationId xmlns:a16="http://schemas.microsoft.com/office/drawing/2014/main" id="{6134BC22-A9CA-6B59-12FC-B7EFA24687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4670321"/>
            <a:ext cx="3224607" cy="18287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מנהיגות – ויקיציטוט">
            <a:extLst>
              <a:ext uri="{FF2B5EF4-FFF2-40B4-BE49-F238E27FC236}">
                <a16:creationId xmlns:a16="http://schemas.microsoft.com/office/drawing/2014/main" id="{DA457082-7C33-3659-A0D2-757BBCFE07B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000" b="91429" l="6286" r="94286">
                        <a14:foregroundMark x1="30286" y1="8571" x2="33143" y2="9714"/>
                        <a14:foregroundMark x1="8571" y1="24571" x2="6286" y2="24571"/>
                        <a14:foregroundMark x1="85143" y1="46286" x2="91429" y2="45143"/>
                        <a14:foregroundMark x1="93714" y1="42286" x2="94286" y2="43429"/>
                        <a14:foregroundMark x1="66286" y1="91429" x2="66857" y2="91429"/>
                      </a14:backgroundRemoval>
                    </a14:imgEffect>
                  </a14:imgLayer>
                </a14:imgProps>
              </a:ext>
              <a:ext uri="{28A0092B-C50C-407E-A947-70E740481C1C}">
                <a14:useLocalDpi xmlns:a14="http://schemas.microsoft.com/office/drawing/2010/main" val="0"/>
              </a:ext>
            </a:extLst>
          </a:blip>
          <a:srcRect/>
          <a:stretch>
            <a:fillRect/>
          </a:stretch>
        </p:blipFill>
        <p:spPr bwMode="auto">
          <a:xfrm>
            <a:off x="259477" y="4026571"/>
            <a:ext cx="2677107" cy="2677107"/>
          </a:xfrm>
          <a:prstGeom prst="rect">
            <a:avLst/>
          </a:prstGeom>
          <a:noFill/>
          <a:extLst>
            <a:ext uri="{909E8E84-426E-40DD-AFC4-6F175D3DCCD1}">
              <a14:hiddenFill xmlns:a14="http://schemas.microsoft.com/office/drawing/2010/main">
                <a:solidFill>
                  <a:srgbClr val="FFFFFF"/>
                </a:solidFill>
              </a14:hiddenFill>
            </a:ext>
          </a:extLst>
        </p:spPr>
      </p:pic>
      <p:pic>
        <p:nvPicPr>
          <p:cNvPr id="4" name="תמונה 3">
            <a:extLst>
              <a:ext uri="{FF2B5EF4-FFF2-40B4-BE49-F238E27FC236}">
                <a16:creationId xmlns:a16="http://schemas.microsoft.com/office/drawing/2014/main" id="{E0995DA2-7685-5F11-1895-59614979C466}"/>
              </a:ext>
            </a:extLst>
          </p:cNvPr>
          <p:cNvPicPr>
            <a:picLocks noChangeAspect="1"/>
          </p:cNvPicPr>
          <p:nvPr/>
        </p:nvPicPr>
        <p:blipFill rotWithShape="1">
          <a:blip r:embed="rId9"/>
          <a:srcRect t="6455" b="5874"/>
          <a:stretch/>
        </p:blipFill>
        <p:spPr>
          <a:xfrm>
            <a:off x="4057721" y="1426556"/>
            <a:ext cx="4549618" cy="18777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6089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53" presetClass="entr" presetSubtype="16" fill="hold" nodeType="withEffect">
                                  <p:stCondLst>
                                    <p:cond delay="100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53" presetClass="entr" presetSubtype="16" fill="hold" nodeType="withEffect">
                                  <p:stCondLst>
                                    <p:cond delay="10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074"/>
                                        </p:tgtEl>
                                        <p:attrNameLst>
                                          <p:attrName>style.visibility</p:attrName>
                                        </p:attrNameLst>
                                      </p:cBhvr>
                                      <p:to>
                                        <p:strVal val="visible"/>
                                      </p:to>
                                    </p:set>
                                    <p:anim calcmode="lin" valueType="num">
                                      <p:cBhvr>
                                        <p:cTn id="38" dur="500" fill="hold"/>
                                        <p:tgtEl>
                                          <p:spTgt spid="3074"/>
                                        </p:tgtEl>
                                        <p:attrNameLst>
                                          <p:attrName>ppt_w</p:attrName>
                                        </p:attrNameLst>
                                      </p:cBhvr>
                                      <p:tavLst>
                                        <p:tav tm="0">
                                          <p:val>
                                            <p:fltVal val="0"/>
                                          </p:val>
                                        </p:tav>
                                        <p:tav tm="100000">
                                          <p:val>
                                            <p:strVal val="#ppt_w"/>
                                          </p:val>
                                        </p:tav>
                                      </p:tavLst>
                                    </p:anim>
                                    <p:anim calcmode="lin" valueType="num">
                                      <p:cBhvr>
                                        <p:cTn id="39" dur="500" fill="hold"/>
                                        <p:tgtEl>
                                          <p:spTgt spid="3074"/>
                                        </p:tgtEl>
                                        <p:attrNameLst>
                                          <p:attrName>ppt_h</p:attrName>
                                        </p:attrNameLst>
                                      </p:cBhvr>
                                      <p:tavLst>
                                        <p:tav tm="0">
                                          <p:val>
                                            <p:fltVal val="0"/>
                                          </p:val>
                                        </p:tav>
                                        <p:tav tm="100000">
                                          <p:val>
                                            <p:strVal val="#ppt_h"/>
                                          </p:val>
                                        </p:tav>
                                      </p:tavLst>
                                    </p:anim>
                                    <p:animEffect transition="in" filter="fade">
                                      <p:cBhvr>
                                        <p:cTn id="40" dur="500"/>
                                        <p:tgtEl>
                                          <p:spTgt spid="307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076"/>
                                        </p:tgtEl>
                                        <p:attrNameLst>
                                          <p:attrName>style.visibility</p:attrName>
                                        </p:attrNameLst>
                                      </p:cBhvr>
                                      <p:to>
                                        <p:strVal val="visible"/>
                                      </p:to>
                                    </p:set>
                                    <p:anim calcmode="lin" valueType="num">
                                      <p:cBhvr>
                                        <p:cTn id="45" dur="500" fill="hold"/>
                                        <p:tgtEl>
                                          <p:spTgt spid="3076"/>
                                        </p:tgtEl>
                                        <p:attrNameLst>
                                          <p:attrName>ppt_w</p:attrName>
                                        </p:attrNameLst>
                                      </p:cBhvr>
                                      <p:tavLst>
                                        <p:tav tm="0">
                                          <p:val>
                                            <p:fltVal val="0"/>
                                          </p:val>
                                        </p:tav>
                                        <p:tav tm="100000">
                                          <p:val>
                                            <p:strVal val="#ppt_w"/>
                                          </p:val>
                                        </p:tav>
                                      </p:tavLst>
                                    </p:anim>
                                    <p:anim calcmode="lin" valueType="num">
                                      <p:cBhvr>
                                        <p:cTn id="46" dur="500" fill="hold"/>
                                        <p:tgtEl>
                                          <p:spTgt spid="3076"/>
                                        </p:tgtEl>
                                        <p:attrNameLst>
                                          <p:attrName>ppt_h</p:attrName>
                                        </p:attrNameLst>
                                      </p:cBhvr>
                                      <p:tavLst>
                                        <p:tav tm="0">
                                          <p:val>
                                            <p:fltVal val="0"/>
                                          </p:val>
                                        </p:tav>
                                        <p:tav tm="100000">
                                          <p:val>
                                            <p:strVal val="#ppt_h"/>
                                          </p:val>
                                        </p:tav>
                                      </p:tavLst>
                                    </p:anim>
                                    <p:animEffect transition="in" filter="fade">
                                      <p:cBhvr>
                                        <p:cTn id="4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12">
            <a:extLst>
              <a:ext uri="{FF2B5EF4-FFF2-40B4-BE49-F238E27FC236}">
                <a16:creationId xmlns:a16="http://schemas.microsoft.com/office/drawing/2014/main" id="{95B85872-D614-6300-8739-E21F2C57F265}"/>
              </a:ext>
            </a:extLst>
          </p:cNvPr>
          <p:cNvSpPr>
            <a:spLocks noGrp="1"/>
          </p:cNvSpPr>
          <p:nvPr>
            <p:ph type="title"/>
          </p:nvPr>
        </p:nvSpPr>
        <p:spPr>
          <a:xfrm flipH="1">
            <a:off x="1930400" y="90918"/>
            <a:ext cx="7884160"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מהו 'עריץ'?</a:t>
            </a:r>
          </a:p>
        </p:txBody>
      </p:sp>
      <p:sp>
        <p:nvSpPr>
          <p:cNvPr id="28" name="תיבת טקסט 27">
            <a:extLst>
              <a:ext uri="{FF2B5EF4-FFF2-40B4-BE49-F238E27FC236}">
                <a16:creationId xmlns:a16="http://schemas.microsoft.com/office/drawing/2014/main" id="{B89E6049-F418-0149-8242-B57390BC7C37}"/>
              </a:ext>
            </a:extLst>
          </p:cNvPr>
          <p:cNvSpPr txBox="1"/>
          <p:nvPr/>
        </p:nvSpPr>
        <p:spPr>
          <a:xfrm>
            <a:off x="4206240" y="1998808"/>
            <a:ext cx="7691120" cy="461665"/>
          </a:xfrm>
          <a:prstGeom prst="rect">
            <a:avLst/>
          </a:prstGeom>
          <a:noFill/>
        </p:spPr>
        <p:txBody>
          <a:bodyPr wrap="square">
            <a:spAutoFit/>
          </a:bodyPr>
          <a:lstStyle/>
          <a:p>
            <a:pPr marL="342900" indent="-342900" algn="just">
              <a:spcBef>
                <a:spcPts val="1200"/>
              </a:spcBef>
              <a:buFont typeface="Wingdings" panose="05000000000000000000" pitchFamily="2" charset="2"/>
              <a:buChar char="v"/>
            </a:pPr>
            <a:r>
              <a:rPr lang="he-IL" sz="2400" b="1" dirty="0">
                <a:latin typeface="David" panose="020E0502060401010101" pitchFamily="34" charset="-79"/>
                <a:cs typeface="David" panose="020E0502060401010101" pitchFamily="34" charset="-79"/>
              </a:rPr>
              <a:t>"עריץ":</a:t>
            </a:r>
            <a:endParaRPr lang="he-IL" sz="2400" dirty="0">
              <a:latin typeface="David" panose="020E0502060401010101" pitchFamily="34" charset="-79"/>
              <a:cs typeface="David" panose="020E0502060401010101" pitchFamily="34" charset="-79"/>
            </a:endParaRPr>
          </a:p>
        </p:txBody>
      </p:sp>
      <p:pic>
        <p:nvPicPr>
          <p:cNvPr id="2" name="תמונה 1">
            <a:extLst>
              <a:ext uri="{FF2B5EF4-FFF2-40B4-BE49-F238E27FC236}">
                <a16:creationId xmlns:a16="http://schemas.microsoft.com/office/drawing/2014/main" id="{7113E14F-8BA3-4300-FBC6-BD06C567D0D4}"/>
              </a:ext>
            </a:extLst>
          </p:cNvPr>
          <p:cNvPicPr>
            <a:picLocks noChangeAspect="1"/>
          </p:cNvPicPr>
          <p:nvPr/>
        </p:nvPicPr>
        <p:blipFill>
          <a:blip r:embed="rId2"/>
          <a:stretch>
            <a:fillRect/>
          </a:stretch>
        </p:blipFill>
        <p:spPr>
          <a:xfrm>
            <a:off x="178482" y="1418161"/>
            <a:ext cx="7217998" cy="5348921"/>
          </a:xfrm>
          <a:prstGeom prst="rect">
            <a:avLst/>
          </a:prstGeom>
          <a:ln>
            <a:noFill/>
          </a:ln>
          <a:effectLst>
            <a:outerShdw blurRad="190500" algn="tl" rotWithShape="0">
              <a:srgbClr val="000000">
                <a:alpha val="70000"/>
              </a:srgbClr>
            </a:outerShdw>
          </a:effectLst>
        </p:spPr>
      </p:pic>
      <p:sp>
        <p:nvSpPr>
          <p:cNvPr id="4" name="תיבת טקסט 3">
            <a:extLst>
              <a:ext uri="{FF2B5EF4-FFF2-40B4-BE49-F238E27FC236}">
                <a16:creationId xmlns:a16="http://schemas.microsoft.com/office/drawing/2014/main" id="{EAAAC0C2-E5B6-F557-E925-EBE0765B2AB3}"/>
              </a:ext>
            </a:extLst>
          </p:cNvPr>
          <p:cNvSpPr txBox="1"/>
          <p:nvPr/>
        </p:nvSpPr>
        <p:spPr>
          <a:xfrm>
            <a:off x="7858760" y="2460473"/>
            <a:ext cx="3957320" cy="2739211"/>
          </a:xfrm>
          <a:prstGeom prst="rect">
            <a:avLst/>
          </a:prstGeom>
          <a:noFill/>
        </p:spPr>
        <p:txBody>
          <a:bodyPr wrap="square">
            <a:spAutoFit/>
          </a:bodyPr>
          <a:lstStyle/>
          <a:p>
            <a:pPr algn="just"/>
            <a:r>
              <a:rPr lang="he-IL" sz="2200" b="0" i="0" dirty="0">
                <a:solidFill>
                  <a:srgbClr val="202122"/>
                </a:solidFill>
                <a:effectLst/>
                <a:latin typeface="David" panose="020E0502060401010101" pitchFamily="34" charset="-79"/>
                <a:cs typeface="David" panose="020E0502060401010101" pitchFamily="34" charset="-79"/>
              </a:rPr>
              <a:t>"שלטון של אדם יחיד (</a:t>
            </a:r>
            <a:r>
              <a:rPr lang="he-IL" sz="2200" b="1" i="0" dirty="0">
                <a:solidFill>
                  <a:srgbClr val="202122"/>
                </a:solidFill>
                <a:effectLst/>
                <a:latin typeface="David" panose="020E0502060401010101" pitchFamily="34" charset="-79"/>
                <a:cs typeface="David" panose="020E0502060401010101" pitchFamily="34" charset="-79"/>
              </a:rPr>
              <a:t>עריץ</a:t>
            </a:r>
            <a:r>
              <a:rPr lang="he-IL" sz="2200" b="0" i="0" dirty="0">
                <a:solidFill>
                  <a:srgbClr val="202122"/>
                </a:solidFill>
                <a:effectLst/>
                <a:latin typeface="David" panose="020E0502060401010101" pitchFamily="34" charset="-79"/>
                <a:cs typeface="David" panose="020E0502060401010101" pitchFamily="34" charset="-79"/>
              </a:rPr>
              <a:t>) העומד בראש קבוצה מצומצמת שכופה את עצמה על השלטון ... העריצות יוצרת סביבה מנגנוני הגנה שנאמנים לשלטון ותלויים בו, והשליט משתמש בהם כדי לזרוע טרור ופחד וכך להביא לצייתנות העם</a:t>
            </a:r>
            <a:r>
              <a:rPr lang="he-IL" sz="2200" dirty="0">
                <a:solidFill>
                  <a:srgbClr val="202122"/>
                </a:solidFill>
                <a:latin typeface="David" panose="020E0502060401010101" pitchFamily="34" charset="-79"/>
                <a:cs typeface="David" panose="020E0502060401010101" pitchFamily="34" charset="-79"/>
              </a:rPr>
              <a:t>".</a:t>
            </a:r>
          </a:p>
          <a:p>
            <a:pPr algn="l"/>
            <a:r>
              <a:rPr lang="he-IL" dirty="0">
                <a:solidFill>
                  <a:srgbClr val="202122"/>
                </a:solidFill>
                <a:latin typeface="David" panose="020E0502060401010101" pitchFamily="34" charset="-79"/>
                <a:cs typeface="David" panose="020E0502060401010101" pitchFamily="34" charset="-79"/>
              </a:rPr>
              <a:t>(מתוך ויקיפדיה)</a:t>
            </a:r>
            <a:endParaRPr lang="he-IL"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80422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xEl>
                                              <p:pRg st="0" end="0"/>
                                            </p:txEl>
                                          </p:spTgt>
                                        </p:tgtEl>
                                        <p:attrNameLst>
                                          <p:attrName>style.visibility</p:attrName>
                                        </p:attrNameLst>
                                      </p:cBhvr>
                                      <p:to>
                                        <p:strVal val="visible"/>
                                      </p:to>
                                    </p:set>
                                    <p:animEffect transition="in" filter="fade">
                                      <p:cBhvr>
                                        <p:cTn id="14" dur="1000"/>
                                        <p:tgtEl>
                                          <p:spTgt spid="28">
                                            <p:txEl>
                                              <p:pRg st="0" end="0"/>
                                            </p:txEl>
                                          </p:spTgt>
                                        </p:tgtEl>
                                      </p:cBhvr>
                                    </p:animEffect>
                                    <p:anim calcmode="lin" valueType="num">
                                      <p:cBhvr>
                                        <p:cTn id="15"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12">
            <a:extLst>
              <a:ext uri="{FF2B5EF4-FFF2-40B4-BE49-F238E27FC236}">
                <a16:creationId xmlns:a16="http://schemas.microsoft.com/office/drawing/2014/main" id="{95B85872-D614-6300-8739-E21F2C57F265}"/>
              </a:ext>
            </a:extLst>
          </p:cNvPr>
          <p:cNvSpPr>
            <a:spLocks noGrp="1"/>
          </p:cNvSpPr>
          <p:nvPr>
            <p:ph type="title"/>
          </p:nvPr>
        </p:nvSpPr>
        <p:spPr>
          <a:xfrm flipH="1">
            <a:off x="1930400" y="90918"/>
            <a:ext cx="6563360"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סכנת 'עריצות הרוב'</a:t>
            </a:r>
          </a:p>
        </p:txBody>
      </p:sp>
      <p:pic>
        <p:nvPicPr>
          <p:cNvPr id="27" name="Picture 2" descr="שימו לב">
            <a:extLst>
              <a:ext uri="{FF2B5EF4-FFF2-40B4-BE49-F238E27FC236}">
                <a16:creationId xmlns:a16="http://schemas.microsoft.com/office/drawing/2014/main" id="{9B0A1D67-8842-AAFF-E7D0-8D118B4DD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0" y="243840"/>
            <a:ext cx="2550160" cy="255016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8" name="תיבת טקסט 27">
            <a:extLst>
              <a:ext uri="{FF2B5EF4-FFF2-40B4-BE49-F238E27FC236}">
                <a16:creationId xmlns:a16="http://schemas.microsoft.com/office/drawing/2014/main" id="{B89E6049-F418-0149-8242-B57390BC7C37}"/>
              </a:ext>
            </a:extLst>
          </p:cNvPr>
          <p:cNvSpPr txBox="1"/>
          <p:nvPr/>
        </p:nvSpPr>
        <p:spPr>
          <a:xfrm>
            <a:off x="1076960" y="1425754"/>
            <a:ext cx="7691120" cy="1723549"/>
          </a:xfrm>
          <a:prstGeom prst="rect">
            <a:avLst/>
          </a:prstGeom>
          <a:noFill/>
        </p:spPr>
        <p:txBody>
          <a:bodyPr wrap="square">
            <a:spAutoFit/>
          </a:bodyPr>
          <a:lstStyle/>
          <a:p>
            <a:pPr marL="342900" indent="-342900" algn="just">
              <a:spcBef>
                <a:spcPts val="1200"/>
              </a:spcBef>
              <a:buFont typeface="Wingdings" panose="05000000000000000000" pitchFamily="2" charset="2"/>
              <a:buChar char="v"/>
            </a:pPr>
            <a:r>
              <a:rPr lang="he-IL" sz="2400" b="1" dirty="0">
                <a:latin typeface="David" panose="020E0502060401010101" pitchFamily="34" charset="-79"/>
                <a:cs typeface="David" panose="020E0502060401010101" pitchFamily="34" charset="-79"/>
              </a:rPr>
              <a:t>הכרעת הרוב</a:t>
            </a:r>
            <a:r>
              <a:rPr lang="he-IL" sz="2400" dirty="0">
                <a:latin typeface="David" panose="020E0502060401010101" pitchFamily="34" charset="-79"/>
                <a:cs typeface="David" panose="020E0502060401010101" pitchFamily="34" charset="-79"/>
              </a:rPr>
              <a:t> עלולה להפוך ל</a:t>
            </a:r>
            <a:r>
              <a:rPr lang="he-IL" sz="2400" b="1" dirty="0">
                <a:latin typeface="David" panose="020E0502060401010101" pitchFamily="34" charset="-79"/>
                <a:cs typeface="David" panose="020E0502060401010101" pitchFamily="34" charset="-79"/>
              </a:rPr>
              <a:t>עריצות הרוב</a:t>
            </a:r>
            <a:r>
              <a:rPr lang="he-IL" sz="2400" dirty="0">
                <a:latin typeface="David" panose="020E0502060401010101" pitchFamily="34" charset="-79"/>
                <a:cs typeface="David" panose="020E0502060401010101" pitchFamily="34" charset="-79"/>
              </a:rPr>
              <a:t> - מצב שבו הרוב משתמש בכוחו כדי לבטל זכויות של המיעוט.</a:t>
            </a:r>
          </a:p>
          <a:p>
            <a:pPr marL="342900" indent="-342900" algn="just">
              <a:spcBef>
                <a:spcPts val="1200"/>
              </a:spcBef>
              <a:buFont typeface="Wingdings" panose="05000000000000000000" pitchFamily="2" charset="2"/>
              <a:buChar char="v"/>
            </a:pPr>
            <a:r>
              <a:rPr lang="he-IL" sz="2400" dirty="0">
                <a:latin typeface="David" panose="020E0502060401010101" pitchFamily="34" charset="-79"/>
                <a:cs typeface="David" panose="020E0502060401010101" pitchFamily="34" charset="-79"/>
              </a:rPr>
              <a:t>מצב של עריצות הרוב </a:t>
            </a:r>
            <a:r>
              <a:rPr lang="he-IL" sz="2400" b="1" dirty="0">
                <a:latin typeface="David" panose="020E0502060401010101" pitchFamily="34" charset="-79"/>
                <a:cs typeface="David" panose="020E0502060401010101" pitchFamily="34" charset="-79"/>
              </a:rPr>
              <a:t>אינו לגיטימי</a:t>
            </a:r>
            <a:r>
              <a:rPr lang="he-IL" sz="2400" dirty="0">
                <a:latin typeface="David" panose="020E0502060401010101" pitchFamily="34" charset="-79"/>
                <a:cs typeface="David" panose="020E0502060401010101" pitchFamily="34" charset="-79"/>
              </a:rPr>
              <a:t>, ועלול להביא לאלימות ואף למלחמת אזרחים.</a:t>
            </a:r>
          </a:p>
        </p:txBody>
      </p:sp>
      <p:sp>
        <p:nvSpPr>
          <p:cNvPr id="29" name="תיבת טקסט 28">
            <a:extLst>
              <a:ext uri="{FF2B5EF4-FFF2-40B4-BE49-F238E27FC236}">
                <a16:creationId xmlns:a16="http://schemas.microsoft.com/office/drawing/2014/main" id="{E1611441-9A05-27CB-2B3A-82EF043B0B92}"/>
              </a:ext>
            </a:extLst>
          </p:cNvPr>
          <p:cNvSpPr txBox="1"/>
          <p:nvPr/>
        </p:nvSpPr>
        <p:spPr>
          <a:xfrm>
            <a:off x="6050398" y="3282509"/>
            <a:ext cx="5435364" cy="1200329"/>
          </a:xfrm>
          <a:prstGeom prst="rect">
            <a:avLst/>
          </a:prstGeom>
          <a:noFill/>
        </p:spPr>
        <p:txBody>
          <a:bodyPr wrap="square">
            <a:spAutoFit/>
          </a:bodyPr>
          <a:lstStyle/>
          <a:p>
            <a:pPr marL="342900" indent="-342900" algn="just">
              <a:spcBef>
                <a:spcPts val="1200"/>
              </a:spcBef>
              <a:buFont typeface="Wingdings" panose="05000000000000000000" pitchFamily="2" charset="2"/>
              <a:buChar char="v"/>
            </a:pPr>
            <a:r>
              <a:rPr lang="he-IL" sz="2400" dirty="0">
                <a:latin typeface="David" panose="020E0502060401010101" pitchFamily="34" charset="-79"/>
                <a:cs typeface="David" panose="020E0502060401010101" pitchFamily="34" charset="-79"/>
              </a:rPr>
              <a:t>מסיבה זו, במדינות הדמוקרטיות קיימים מנגנונים שתפקידם למנוע מצב של עריצות הרוב על ידי מערכת של איזונים ובלמים.</a:t>
            </a:r>
          </a:p>
        </p:txBody>
      </p:sp>
      <p:pic>
        <p:nvPicPr>
          <p:cNvPr id="31" name="תמונה 30">
            <a:extLst>
              <a:ext uri="{FF2B5EF4-FFF2-40B4-BE49-F238E27FC236}">
                <a16:creationId xmlns:a16="http://schemas.microsoft.com/office/drawing/2014/main" id="{8DFCD90A-68F2-6C9B-3D8D-3A2325636708}"/>
              </a:ext>
            </a:extLst>
          </p:cNvPr>
          <p:cNvPicPr>
            <a:picLocks noChangeAspect="1"/>
          </p:cNvPicPr>
          <p:nvPr/>
        </p:nvPicPr>
        <p:blipFill>
          <a:blip r:embed="rId3"/>
          <a:stretch>
            <a:fillRect/>
          </a:stretch>
        </p:blipFill>
        <p:spPr>
          <a:xfrm>
            <a:off x="364149" y="2973064"/>
            <a:ext cx="5003165" cy="360924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8709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80">
                                          <p:stCondLst>
                                            <p:cond delay="0"/>
                                          </p:stCondLst>
                                        </p:cTn>
                                        <p:tgtEl>
                                          <p:spTgt spid="27"/>
                                        </p:tgtEl>
                                      </p:cBhvr>
                                    </p:animEffect>
                                    <p:anim calcmode="lin" valueType="num">
                                      <p:cBhvr>
                                        <p:cTn id="1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8" dur="26">
                                          <p:stCondLst>
                                            <p:cond delay="650"/>
                                          </p:stCondLst>
                                        </p:cTn>
                                        <p:tgtEl>
                                          <p:spTgt spid="27"/>
                                        </p:tgtEl>
                                      </p:cBhvr>
                                      <p:to x="100000" y="60000"/>
                                    </p:animScale>
                                    <p:animScale>
                                      <p:cBhvr>
                                        <p:cTn id="19" dur="166" decel="50000">
                                          <p:stCondLst>
                                            <p:cond delay="676"/>
                                          </p:stCondLst>
                                        </p:cTn>
                                        <p:tgtEl>
                                          <p:spTgt spid="27"/>
                                        </p:tgtEl>
                                      </p:cBhvr>
                                      <p:to x="100000" y="100000"/>
                                    </p:animScale>
                                    <p:animScale>
                                      <p:cBhvr>
                                        <p:cTn id="20" dur="26">
                                          <p:stCondLst>
                                            <p:cond delay="1312"/>
                                          </p:stCondLst>
                                        </p:cTn>
                                        <p:tgtEl>
                                          <p:spTgt spid="27"/>
                                        </p:tgtEl>
                                      </p:cBhvr>
                                      <p:to x="100000" y="80000"/>
                                    </p:animScale>
                                    <p:animScale>
                                      <p:cBhvr>
                                        <p:cTn id="21" dur="166" decel="50000">
                                          <p:stCondLst>
                                            <p:cond delay="1338"/>
                                          </p:stCondLst>
                                        </p:cTn>
                                        <p:tgtEl>
                                          <p:spTgt spid="27"/>
                                        </p:tgtEl>
                                      </p:cBhvr>
                                      <p:to x="100000" y="100000"/>
                                    </p:animScale>
                                    <p:animScale>
                                      <p:cBhvr>
                                        <p:cTn id="22" dur="26">
                                          <p:stCondLst>
                                            <p:cond delay="1642"/>
                                          </p:stCondLst>
                                        </p:cTn>
                                        <p:tgtEl>
                                          <p:spTgt spid="27"/>
                                        </p:tgtEl>
                                      </p:cBhvr>
                                      <p:to x="100000" y="90000"/>
                                    </p:animScale>
                                    <p:animScale>
                                      <p:cBhvr>
                                        <p:cTn id="23" dur="166" decel="50000">
                                          <p:stCondLst>
                                            <p:cond delay="1668"/>
                                          </p:stCondLst>
                                        </p:cTn>
                                        <p:tgtEl>
                                          <p:spTgt spid="27"/>
                                        </p:tgtEl>
                                      </p:cBhvr>
                                      <p:to x="100000" y="100000"/>
                                    </p:animScale>
                                    <p:animScale>
                                      <p:cBhvr>
                                        <p:cTn id="24" dur="26">
                                          <p:stCondLst>
                                            <p:cond delay="1808"/>
                                          </p:stCondLst>
                                        </p:cTn>
                                        <p:tgtEl>
                                          <p:spTgt spid="27"/>
                                        </p:tgtEl>
                                      </p:cBhvr>
                                      <p:to x="100000" y="95000"/>
                                    </p:animScale>
                                    <p:animScale>
                                      <p:cBhvr>
                                        <p:cTn id="25" dur="166" decel="50000">
                                          <p:stCondLst>
                                            <p:cond delay="1834"/>
                                          </p:stCondLst>
                                        </p:cTn>
                                        <p:tgtEl>
                                          <p:spTgt spid="2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8">
                                            <p:txEl>
                                              <p:pRg st="0" end="0"/>
                                            </p:txEl>
                                          </p:spTgt>
                                        </p:tgtEl>
                                        <p:attrNameLst>
                                          <p:attrName>style.visibility</p:attrName>
                                        </p:attrNameLst>
                                      </p:cBhvr>
                                      <p:to>
                                        <p:strVal val="visible"/>
                                      </p:to>
                                    </p:set>
                                    <p:animEffect transition="in" filter="fade">
                                      <p:cBhvr>
                                        <p:cTn id="30" dur="1000"/>
                                        <p:tgtEl>
                                          <p:spTgt spid="28">
                                            <p:txEl>
                                              <p:pRg st="0" end="0"/>
                                            </p:txEl>
                                          </p:spTgt>
                                        </p:tgtEl>
                                      </p:cBhvr>
                                    </p:animEffect>
                                    <p:anim calcmode="lin" valueType="num">
                                      <p:cBhvr>
                                        <p:cTn id="31"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8">
                                            <p:txEl>
                                              <p:pRg st="1" end="1"/>
                                            </p:txEl>
                                          </p:spTgt>
                                        </p:tgtEl>
                                        <p:attrNameLst>
                                          <p:attrName>style.visibility</p:attrName>
                                        </p:attrNameLst>
                                      </p:cBhvr>
                                      <p:to>
                                        <p:strVal val="visible"/>
                                      </p:to>
                                    </p:set>
                                    <p:animEffect transition="in" filter="fade">
                                      <p:cBhvr>
                                        <p:cTn id="37" dur="1000"/>
                                        <p:tgtEl>
                                          <p:spTgt spid="28">
                                            <p:txEl>
                                              <p:pRg st="1" end="1"/>
                                            </p:txEl>
                                          </p:spTgt>
                                        </p:tgtEl>
                                      </p:cBhvr>
                                    </p:animEffect>
                                    <p:anim calcmode="lin" valueType="num">
                                      <p:cBhvr>
                                        <p:cTn id="38"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1000" fill="hold"/>
                                        <p:tgtEl>
                                          <p:spTgt spid="29"/>
                                        </p:tgtEl>
                                        <p:attrNameLst>
                                          <p:attrName>ppt_w</p:attrName>
                                        </p:attrNameLst>
                                      </p:cBhvr>
                                      <p:tavLst>
                                        <p:tav tm="0">
                                          <p:val>
                                            <p:fltVal val="0"/>
                                          </p:val>
                                        </p:tav>
                                        <p:tav tm="100000">
                                          <p:val>
                                            <p:strVal val="#ppt_w"/>
                                          </p:val>
                                        </p:tav>
                                      </p:tavLst>
                                    </p:anim>
                                    <p:anim calcmode="lin" valueType="num">
                                      <p:cBhvr>
                                        <p:cTn id="45" dur="1000" fill="hold"/>
                                        <p:tgtEl>
                                          <p:spTgt spid="29"/>
                                        </p:tgtEl>
                                        <p:attrNameLst>
                                          <p:attrName>ppt_h</p:attrName>
                                        </p:attrNameLst>
                                      </p:cBhvr>
                                      <p:tavLst>
                                        <p:tav tm="0">
                                          <p:val>
                                            <p:fltVal val="0"/>
                                          </p:val>
                                        </p:tav>
                                        <p:tav tm="100000">
                                          <p:val>
                                            <p:strVal val="#ppt_h"/>
                                          </p:val>
                                        </p:tav>
                                      </p:tavLst>
                                    </p:anim>
                                    <p:anim calcmode="lin" valueType="num">
                                      <p:cBhvr>
                                        <p:cTn id="46" dur="1000" fill="hold"/>
                                        <p:tgtEl>
                                          <p:spTgt spid="29"/>
                                        </p:tgtEl>
                                        <p:attrNameLst>
                                          <p:attrName>style.rotation</p:attrName>
                                        </p:attrNameLst>
                                      </p:cBhvr>
                                      <p:tavLst>
                                        <p:tav tm="0">
                                          <p:val>
                                            <p:fltVal val="90"/>
                                          </p:val>
                                        </p:tav>
                                        <p:tav tm="100000">
                                          <p:val>
                                            <p:fltVal val="0"/>
                                          </p:val>
                                        </p:tav>
                                      </p:tavLst>
                                    </p:anim>
                                    <p:animEffect transition="in" filter="fade">
                                      <p:cBhvr>
                                        <p:cTn id="4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דיה מקוונת 3" title="הכרעת הרוב">
            <a:hlinkClick r:id="" action="ppaction://media"/>
            <a:extLst>
              <a:ext uri="{FF2B5EF4-FFF2-40B4-BE49-F238E27FC236}">
                <a16:creationId xmlns:a16="http://schemas.microsoft.com/office/drawing/2014/main" id="{89633A35-8739-EE58-CC6F-A44C24D4F1ED}"/>
              </a:ext>
            </a:extLst>
          </p:cNvPr>
          <p:cNvPicPr>
            <a:picLocks noGrp="1" noRot="1" noChangeAspect="1"/>
          </p:cNvPicPr>
          <p:nvPr>
            <p:ph idx="1"/>
            <a:videoFile r:link="rId1"/>
          </p:nvPr>
        </p:nvPicPr>
        <p:blipFill>
          <a:blip r:embed="rId3"/>
          <a:stretch>
            <a:fillRect/>
          </a:stretch>
        </p:blipFill>
        <p:spPr>
          <a:xfrm>
            <a:off x="465931" y="247796"/>
            <a:ext cx="11260138" cy="6362408"/>
          </a:xfrm>
          <a:prstGeom prst="rect">
            <a:avLst/>
          </a:prstGeom>
        </p:spPr>
      </p:pic>
    </p:spTree>
    <p:extLst>
      <p:ext uri="{BB962C8B-B14F-4D97-AF65-F5344CB8AC3E}">
        <p14:creationId xmlns:p14="http://schemas.microsoft.com/office/powerpoint/2010/main" val="118801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כותרת 12"/>
          <p:cNvSpPr>
            <a:spLocks noGrp="1"/>
          </p:cNvSpPr>
          <p:nvPr>
            <p:ph type="title"/>
          </p:nvPr>
        </p:nvSpPr>
        <p:spPr>
          <a:xfrm flipH="1">
            <a:off x="1104900" y="143464"/>
            <a:ext cx="9980682"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'אזרחות'</a:t>
            </a:r>
          </a:p>
        </p:txBody>
      </p:sp>
      <p:grpSp>
        <p:nvGrpSpPr>
          <p:cNvPr id="18" name="קבוצה 17">
            <a:extLst>
              <a:ext uri="{FF2B5EF4-FFF2-40B4-BE49-F238E27FC236}">
                <a16:creationId xmlns:a16="http://schemas.microsoft.com/office/drawing/2014/main" id="{065FFAD7-BC73-A269-56E6-00B254E68299}"/>
              </a:ext>
            </a:extLst>
          </p:cNvPr>
          <p:cNvGrpSpPr/>
          <p:nvPr/>
        </p:nvGrpSpPr>
        <p:grpSpPr>
          <a:xfrm>
            <a:off x="4612640" y="2628650"/>
            <a:ext cx="6930390" cy="3207064"/>
            <a:chOff x="4622800" y="2723469"/>
            <a:chExt cx="6930390" cy="3207064"/>
          </a:xfrm>
        </p:grpSpPr>
        <p:sp>
          <p:nvSpPr>
            <p:cNvPr id="3" name="מלבן: פינות מעוגלות 2">
              <a:extLst>
                <a:ext uri="{FF2B5EF4-FFF2-40B4-BE49-F238E27FC236}">
                  <a16:creationId xmlns:a16="http://schemas.microsoft.com/office/drawing/2014/main" id="{F3A4D7F4-CD6F-1C68-3E9E-CD836BC4057B}"/>
                </a:ext>
              </a:extLst>
            </p:cNvPr>
            <p:cNvSpPr/>
            <p:nvPr/>
          </p:nvSpPr>
          <p:spPr>
            <a:xfrm>
              <a:off x="4622800" y="2723469"/>
              <a:ext cx="6930390" cy="3207064"/>
            </a:xfrm>
            <a:prstGeom prst="roundRect">
              <a:avLst/>
            </a:prstGeom>
            <a:solidFill>
              <a:srgbClr val="FFC000">
                <a:alpha val="37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10" name="תיבת טקסט 9">
              <a:extLst>
                <a:ext uri="{FF2B5EF4-FFF2-40B4-BE49-F238E27FC236}">
                  <a16:creationId xmlns:a16="http://schemas.microsoft.com/office/drawing/2014/main" id="{95E588DB-E1A4-BD9B-7CD6-8E05E0BBE6EB}"/>
                </a:ext>
              </a:extLst>
            </p:cNvPr>
            <p:cNvSpPr txBox="1"/>
            <p:nvPr/>
          </p:nvSpPr>
          <p:spPr>
            <a:xfrm>
              <a:off x="5130800" y="3038679"/>
              <a:ext cx="6096000" cy="2677656"/>
            </a:xfrm>
            <a:prstGeom prst="rect">
              <a:avLst/>
            </a:prstGeom>
            <a:noFill/>
          </p:spPr>
          <p:txBody>
            <a:bodyPr wrap="square">
              <a:spAutoFit/>
            </a:bodyPr>
            <a:lstStyle/>
            <a:p>
              <a:r>
                <a:rPr lang="he-IL" sz="2400" b="1" dirty="0">
                  <a:latin typeface="David" panose="020E0502060401010101" pitchFamily="34" charset="-79"/>
                  <a:cs typeface="David" panose="020E0502060401010101" pitchFamily="34" charset="-79"/>
                </a:rPr>
                <a:t>"הענקת אזרחות היא מעשה בעל חשיבות רבה, האזרחות יוצרת קשר משפטי נמשך בין אדם לבין מדינתו...." "יש בה באזרחות כדי להטיל חובות על המדינה ביחסי החוץ שלה. מבחינת האזרח עצמו, יש בה כדי ליתן לו זכויות, להעניק לו כוחות, להטיל עליו חובות ולהכיר בחסינותו בעניינים שונים ומגוונים..." </a:t>
              </a:r>
              <a:br>
                <a:rPr lang="he-IL" sz="2400" b="1" dirty="0">
                  <a:latin typeface="David" panose="020E0502060401010101" pitchFamily="34" charset="-79"/>
                  <a:cs typeface="David" panose="020E0502060401010101" pitchFamily="34" charset="-79"/>
                </a:rPr>
              </a:br>
              <a:endParaRPr lang="he-IL" sz="2400" dirty="0">
                <a:latin typeface="David" panose="020E0502060401010101" pitchFamily="34" charset="-79"/>
                <a:cs typeface="David" panose="020E0502060401010101" pitchFamily="34" charset="-79"/>
              </a:endParaRPr>
            </a:p>
          </p:txBody>
        </p:sp>
        <p:sp>
          <p:nvSpPr>
            <p:cNvPr id="12" name="תיבת טקסט 11">
              <a:extLst>
                <a:ext uri="{FF2B5EF4-FFF2-40B4-BE49-F238E27FC236}">
                  <a16:creationId xmlns:a16="http://schemas.microsoft.com/office/drawing/2014/main" id="{5514070D-24EB-CEC6-B8E5-E1CAEE03A433}"/>
                </a:ext>
              </a:extLst>
            </p:cNvPr>
            <p:cNvSpPr txBox="1"/>
            <p:nvPr/>
          </p:nvSpPr>
          <p:spPr>
            <a:xfrm>
              <a:off x="4622800" y="5464262"/>
              <a:ext cx="3769995" cy="369332"/>
            </a:xfrm>
            <a:prstGeom prst="rect">
              <a:avLst/>
            </a:prstGeom>
            <a:noFill/>
          </p:spPr>
          <p:txBody>
            <a:bodyPr wrap="square">
              <a:spAutoFit/>
            </a:bodyPr>
            <a:lstStyle/>
            <a:p>
              <a:r>
                <a:rPr lang="he-IL" b="1" dirty="0">
                  <a:latin typeface="David" panose="020E0502060401010101" pitchFamily="34" charset="-79"/>
                  <a:cs typeface="David" panose="020E0502060401010101" pitchFamily="34" charset="-79"/>
                </a:rPr>
                <a:t>מתוך פסק דין בג"צ </a:t>
              </a:r>
              <a:r>
                <a:rPr lang="he-IL" b="1" dirty="0" err="1">
                  <a:latin typeface="David" panose="020E0502060401010101" pitchFamily="34" charset="-79"/>
                  <a:cs typeface="David" panose="020E0502060401010101" pitchFamily="34" charset="-79"/>
                </a:rPr>
                <a:t>רנקין</a:t>
              </a:r>
              <a:r>
                <a:rPr lang="he-IL" b="1" dirty="0">
                  <a:latin typeface="David" panose="020E0502060401010101" pitchFamily="34" charset="-79"/>
                  <a:cs typeface="David" panose="020E0502060401010101" pitchFamily="34" charset="-79"/>
                </a:rPr>
                <a:t> נ' שר הפנים</a:t>
              </a:r>
              <a:endParaRPr lang="he-IL" dirty="0">
                <a:latin typeface="David" panose="020E0502060401010101" pitchFamily="34" charset="-79"/>
                <a:cs typeface="David" panose="020E0502060401010101" pitchFamily="34" charset="-79"/>
              </a:endParaRPr>
            </a:p>
          </p:txBody>
        </p:sp>
      </p:grpSp>
      <p:pic>
        <p:nvPicPr>
          <p:cNvPr id="17" name="Picture 22" descr="האמנה החברתית - תיאורייה שגויה? - YouTube">
            <a:extLst>
              <a:ext uri="{FF2B5EF4-FFF2-40B4-BE49-F238E27FC236}">
                <a16:creationId xmlns:a16="http://schemas.microsoft.com/office/drawing/2014/main" id="{1337000D-493E-5F68-CA91-09BBC1F1A2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9" r="55332"/>
          <a:stretch/>
        </p:blipFill>
        <p:spPr bwMode="auto">
          <a:xfrm>
            <a:off x="3138170" y="4409935"/>
            <a:ext cx="1666240" cy="2176124"/>
          </a:xfrm>
          <a:prstGeom prst="rect">
            <a:avLst/>
          </a:prstGeom>
          <a:solidFill>
            <a:srgbClr val="FFFFFF">
              <a:shade val="85000"/>
            </a:srgbClr>
          </a:solidFill>
          <a:ln w="1460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0" name="Picture 2" descr="עבירת ביזיון בית משפט - משמעותה והעונש בצידה - עורך דין פלילי מומחה ⚖️">
            <a:extLst>
              <a:ext uri="{FF2B5EF4-FFF2-40B4-BE49-F238E27FC236}">
                <a16:creationId xmlns:a16="http://schemas.microsoft.com/office/drawing/2014/main" id="{87093C7E-70B8-3DFB-1BF6-93A8CD2F9B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30" y="1366427"/>
            <a:ext cx="5731510" cy="28657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9" name="דיו 8">
                <a:extLst>
                  <a:ext uri="{FF2B5EF4-FFF2-40B4-BE49-F238E27FC236}">
                    <a16:creationId xmlns:a16="http://schemas.microsoft.com/office/drawing/2014/main" id="{38B6684E-CCA2-23CC-DE51-9BCFBF46E701}"/>
                  </a:ext>
                </a:extLst>
              </p14:cNvPr>
              <p14:cNvContentPartPr/>
              <p14:nvPr/>
            </p14:nvContentPartPr>
            <p14:xfrm>
              <a:off x="5577760" y="4023360"/>
              <a:ext cx="964440" cy="360"/>
            </p14:xfrm>
          </p:contentPart>
        </mc:Choice>
        <mc:Fallback xmlns="">
          <p:pic>
            <p:nvPicPr>
              <p:cNvPr id="9" name="דיו 8">
                <a:extLst>
                  <a:ext uri="{FF2B5EF4-FFF2-40B4-BE49-F238E27FC236}">
                    <a16:creationId xmlns:a16="http://schemas.microsoft.com/office/drawing/2014/main" id="{38B6684E-CCA2-23CC-DE51-9BCFBF46E701}"/>
                  </a:ext>
                </a:extLst>
              </p:cNvPr>
              <p:cNvPicPr/>
              <p:nvPr/>
            </p:nvPicPr>
            <p:blipFill>
              <a:blip r:embed="rId6"/>
              <a:stretch>
                <a:fillRect/>
              </a:stretch>
            </p:blipFill>
            <p:spPr>
              <a:xfrm>
                <a:off x="5560120" y="4005720"/>
                <a:ext cx="10000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דיו 10">
                <a:extLst>
                  <a:ext uri="{FF2B5EF4-FFF2-40B4-BE49-F238E27FC236}">
                    <a16:creationId xmlns:a16="http://schemas.microsoft.com/office/drawing/2014/main" id="{44A0A66C-52FB-C498-D847-02D6CBE012DE}"/>
                  </a:ext>
                </a:extLst>
              </p14:cNvPr>
              <p14:cNvContentPartPr/>
              <p14:nvPr/>
            </p14:nvContentPartPr>
            <p14:xfrm>
              <a:off x="10251280" y="4389120"/>
              <a:ext cx="860400" cy="21240"/>
            </p14:xfrm>
          </p:contentPart>
        </mc:Choice>
        <mc:Fallback xmlns="">
          <p:pic>
            <p:nvPicPr>
              <p:cNvPr id="11" name="דיו 10">
                <a:extLst>
                  <a:ext uri="{FF2B5EF4-FFF2-40B4-BE49-F238E27FC236}">
                    <a16:creationId xmlns:a16="http://schemas.microsoft.com/office/drawing/2014/main" id="{44A0A66C-52FB-C498-D847-02D6CBE012DE}"/>
                  </a:ext>
                </a:extLst>
              </p:cNvPr>
              <p:cNvPicPr/>
              <p:nvPr/>
            </p:nvPicPr>
            <p:blipFill>
              <a:blip r:embed="rId8"/>
              <a:stretch>
                <a:fillRect/>
              </a:stretch>
            </p:blipFill>
            <p:spPr>
              <a:xfrm>
                <a:off x="10233280" y="4371480"/>
                <a:ext cx="89604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דיו 13">
                <a:extLst>
                  <a:ext uri="{FF2B5EF4-FFF2-40B4-BE49-F238E27FC236}">
                    <a16:creationId xmlns:a16="http://schemas.microsoft.com/office/drawing/2014/main" id="{9E651A0B-03B4-A253-E40E-6D20852BA861}"/>
                  </a:ext>
                </a:extLst>
              </p14:cNvPr>
              <p14:cNvContentPartPr/>
              <p14:nvPr/>
            </p14:nvContentPartPr>
            <p14:xfrm>
              <a:off x="8727040" y="4795200"/>
              <a:ext cx="741240" cy="360"/>
            </p14:xfrm>
          </p:contentPart>
        </mc:Choice>
        <mc:Fallback xmlns="">
          <p:pic>
            <p:nvPicPr>
              <p:cNvPr id="14" name="דיו 13">
                <a:extLst>
                  <a:ext uri="{FF2B5EF4-FFF2-40B4-BE49-F238E27FC236}">
                    <a16:creationId xmlns:a16="http://schemas.microsoft.com/office/drawing/2014/main" id="{9E651A0B-03B4-A253-E40E-6D20852BA861}"/>
                  </a:ext>
                </a:extLst>
              </p:cNvPr>
              <p:cNvPicPr/>
              <p:nvPr/>
            </p:nvPicPr>
            <p:blipFill>
              <a:blip r:embed="rId10"/>
              <a:stretch>
                <a:fillRect/>
              </a:stretch>
            </p:blipFill>
            <p:spPr>
              <a:xfrm>
                <a:off x="8709400" y="4777560"/>
                <a:ext cx="7768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דיו 14">
                <a:extLst>
                  <a:ext uri="{FF2B5EF4-FFF2-40B4-BE49-F238E27FC236}">
                    <a16:creationId xmlns:a16="http://schemas.microsoft.com/office/drawing/2014/main" id="{078FE76F-B3A2-A6C7-D59D-47F58B040214}"/>
                  </a:ext>
                </a:extLst>
              </p14:cNvPr>
              <p14:cNvContentPartPr/>
              <p14:nvPr/>
            </p14:nvContentPartPr>
            <p14:xfrm>
              <a:off x="6715360" y="4775040"/>
              <a:ext cx="771480" cy="360"/>
            </p14:xfrm>
          </p:contentPart>
        </mc:Choice>
        <mc:Fallback xmlns="">
          <p:pic>
            <p:nvPicPr>
              <p:cNvPr id="15" name="דיו 14">
                <a:extLst>
                  <a:ext uri="{FF2B5EF4-FFF2-40B4-BE49-F238E27FC236}">
                    <a16:creationId xmlns:a16="http://schemas.microsoft.com/office/drawing/2014/main" id="{078FE76F-B3A2-A6C7-D59D-47F58B040214}"/>
                  </a:ext>
                </a:extLst>
              </p:cNvPr>
              <p:cNvPicPr/>
              <p:nvPr/>
            </p:nvPicPr>
            <p:blipFill>
              <a:blip r:embed="rId12"/>
              <a:stretch>
                <a:fillRect/>
              </a:stretch>
            </p:blipFill>
            <p:spPr>
              <a:xfrm>
                <a:off x="6697720" y="4757400"/>
                <a:ext cx="8071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דיו 15">
                <a:extLst>
                  <a:ext uri="{FF2B5EF4-FFF2-40B4-BE49-F238E27FC236}">
                    <a16:creationId xmlns:a16="http://schemas.microsoft.com/office/drawing/2014/main" id="{16B018F0-929B-6FDD-16DA-11C7BE572040}"/>
                  </a:ext>
                </a:extLst>
              </p14:cNvPr>
              <p14:cNvContentPartPr/>
              <p14:nvPr/>
            </p14:nvContentPartPr>
            <p14:xfrm>
              <a:off x="10454680" y="5171040"/>
              <a:ext cx="628920" cy="360"/>
            </p14:xfrm>
          </p:contentPart>
        </mc:Choice>
        <mc:Fallback xmlns="">
          <p:pic>
            <p:nvPicPr>
              <p:cNvPr id="16" name="דיו 15">
                <a:extLst>
                  <a:ext uri="{FF2B5EF4-FFF2-40B4-BE49-F238E27FC236}">
                    <a16:creationId xmlns:a16="http://schemas.microsoft.com/office/drawing/2014/main" id="{16B018F0-929B-6FDD-16DA-11C7BE572040}"/>
                  </a:ext>
                </a:extLst>
              </p:cNvPr>
              <p:cNvPicPr/>
              <p:nvPr/>
            </p:nvPicPr>
            <p:blipFill>
              <a:blip r:embed="rId14"/>
              <a:stretch>
                <a:fillRect/>
              </a:stretch>
            </p:blipFill>
            <p:spPr>
              <a:xfrm>
                <a:off x="10436680" y="5153400"/>
                <a:ext cx="664560" cy="36000"/>
              </a:xfrm>
              <a:prstGeom prst="rect">
                <a:avLst/>
              </a:prstGeom>
            </p:spPr>
          </p:pic>
        </mc:Fallback>
      </mc:AlternateContent>
      <p:sp>
        <p:nvSpPr>
          <p:cNvPr id="7" name="מחבר ישר 6">
            <a:extLst>
              <a:ext uri="{FF2B5EF4-FFF2-40B4-BE49-F238E27FC236}">
                <a16:creationId xmlns:a16="http://schemas.microsoft.com/office/drawing/2014/main" id="{7DA54C60-FA8B-449C-A2A4-3EE99B3F78A1}"/>
              </a:ext>
            </a:extLst>
          </p:cNvPr>
          <p:cNvSpPr/>
          <p:nvPr/>
        </p:nvSpPr>
        <p:spPr>
          <a:xfrm>
            <a:off x="7243560" y="3667680"/>
            <a:ext cx="2011680" cy="0"/>
          </a:xfrm>
          <a:prstGeom prst="line">
            <a:avLst/>
          </a:prstGeom>
          <a:solidFill>
            <a:srgbClr val="E71224">
              <a:alpha val="5000"/>
            </a:srgbClr>
          </a:solidFill>
          <a:ln w="36000">
            <a:solidFill>
              <a:srgbClr val="E71224"/>
            </a:solidFill>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ar-SA">
              <a:solidFill>
                <a:srgbClr val="E71224"/>
              </a:solidFill>
            </a:endParaRPr>
          </a:p>
        </p:txBody>
      </p:sp>
      <p:pic>
        <p:nvPicPr>
          <p:cNvPr id="1026" name="Picture 2" descr="האמנה החברתית (ספר) – ויקיפדיה">
            <a:extLst>
              <a:ext uri="{FF2B5EF4-FFF2-40B4-BE49-F238E27FC236}">
                <a16:creationId xmlns:a16="http://schemas.microsoft.com/office/drawing/2014/main" id="{F4319A30-565B-0AE8-A5D3-BD478711859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933" t="15911" r="8325" b="60568"/>
          <a:stretch/>
        </p:blipFill>
        <p:spPr bwMode="auto">
          <a:xfrm>
            <a:off x="31385" y="5359283"/>
            <a:ext cx="3195894" cy="12784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27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circle(in)">
                                      <p:cBhvr>
                                        <p:cTn id="29" dur="2000"/>
                                        <p:tgtEl>
                                          <p:spTgt spid="10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12">
            <a:extLst>
              <a:ext uri="{FF2B5EF4-FFF2-40B4-BE49-F238E27FC236}">
                <a16:creationId xmlns:a16="http://schemas.microsoft.com/office/drawing/2014/main" id="{95B85872-D614-6300-8739-E21F2C57F265}"/>
              </a:ext>
            </a:extLst>
          </p:cNvPr>
          <p:cNvSpPr>
            <a:spLocks noGrp="1"/>
          </p:cNvSpPr>
          <p:nvPr>
            <p:ph type="title"/>
          </p:nvPr>
        </p:nvSpPr>
        <p:spPr>
          <a:xfrm flipH="1">
            <a:off x="4944902" y="90918"/>
            <a:ext cx="5397978"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מנגנוני הגבלה ופיקוח</a:t>
            </a:r>
          </a:p>
        </p:txBody>
      </p:sp>
      <p:sp>
        <p:nvSpPr>
          <p:cNvPr id="28" name="תיבת טקסט 27">
            <a:extLst>
              <a:ext uri="{FF2B5EF4-FFF2-40B4-BE49-F238E27FC236}">
                <a16:creationId xmlns:a16="http://schemas.microsoft.com/office/drawing/2014/main" id="{B89E6049-F418-0149-8242-B57390BC7C37}"/>
              </a:ext>
            </a:extLst>
          </p:cNvPr>
          <p:cNvSpPr txBox="1"/>
          <p:nvPr/>
        </p:nvSpPr>
        <p:spPr>
          <a:xfrm>
            <a:off x="4480560" y="1425754"/>
            <a:ext cx="6604000" cy="1723549"/>
          </a:xfrm>
          <a:prstGeom prst="rect">
            <a:avLst/>
          </a:prstGeom>
          <a:noFill/>
        </p:spPr>
        <p:txBody>
          <a:bodyPr wrap="square">
            <a:spAutoFit/>
          </a:bodyPr>
          <a:lstStyle/>
          <a:p>
            <a:pPr marL="342900" indent="-342900" algn="just">
              <a:spcBef>
                <a:spcPts val="1200"/>
              </a:spcBef>
              <a:buFont typeface="Wingdings" panose="05000000000000000000" pitchFamily="2" charset="2"/>
              <a:buChar char="v"/>
            </a:pPr>
            <a:r>
              <a:rPr lang="he-IL" sz="2400" dirty="0">
                <a:latin typeface="David" panose="020E0502060401010101" pitchFamily="34" charset="-79"/>
                <a:cs typeface="David" panose="020E0502060401010101" pitchFamily="34" charset="-79"/>
              </a:rPr>
              <a:t>בימי הביניים היה המלך הכל: מחוקק החוק, המבצע של החוק והשופט. אם פעל נגד רצונו וצרכיו של העם, הדרך היחידה להפילו היתה מהפכה אלימה.</a:t>
            </a:r>
          </a:p>
          <a:p>
            <a:pPr marL="342900" indent="-342900" algn="just">
              <a:spcBef>
                <a:spcPts val="1200"/>
              </a:spcBef>
              <a:buFont typeface="Wingdings" panose="05000000000000000000" pitchFamily="2" charset="2"/>
              <a:buChar char="v"/>
            </a:pPr>
            <a:endParaRPr lang="he-IL" sz="2400" dirty="0">
              <a:latin typeface="David" panose="020E0502060401010101" pitchFamily="34" charset="-79"/>
              <a:cs typeface="David" panose="020E0502060401010101" pitchFamily="34" charset="-79"/>
            </a:endParaRPr>
          </a:p>
        </p:txBody>
      </p:sp>
      <p:pic>
        <p:nvPicPr>
          <p:cNvPr id="1026" name="Picture 2" descr="Monteskiusz - biografia, życiorys, ciekawostki, cytaty">
            <a:extLst>
              <a:ext uri="{FF2B5EF4-FFF2-40B4-BE49-F238E27FC236}">
                <a16:creationId xmlns:a16="http://schemas.microsoft.com/office/drawing/2014/main" id="{E657B9D1-966B-D919-216E-E87D85185F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46" y="3146221"/>
            <a:ext cx="2622891" cy="34702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בועת דיבור: מלבן 6">
            <a:extLst>
              <a:ext uri="{FF2B5EF4-FFF2-40B4-BE49-F238E27FC236}">
                <a16:creationId xmlns:a16="http://schemas.microsoft.com/office/drawing/2014/main" id="{2B2D9B09-D9BB-2FA9-E931-2790618C4CFE}"/>
              </a:ext>
            </a:extLst>
          </p:cNvPr>
          <p:cNvSpPr/>
          <p:nvPr/>
        </p:nvSpPr>
        <p:spPr>
          <a:xfrm>
            <a:off x="4562324" y="2887220"/>
            <a:ext cx="7098340" cy="1999717"/>
          </a:xfrm>
          <a:prstGeom prst="wedgeRectCallout">
            <a:avLst>
              <a:gd name="adj1" fmla="val -73652"/>
              <a:gd name="adj2" fmla="val -832"/>
            </a:avLst>
          </a:prstGeom>
          <a:solidFill>
            <a:srgbClr val="FFC000">
              <a:alpha val="81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8" name="תיבת טקסט 7">
            <a:extLst>
              <a:ext uri="{FF2B5EF4-FFF2-40B4-BE49-F238E27FC236}">
                <a16:creationId xmlns:a16="http://schemas.microsoft.com/office/drawing/2014/main" id="{D6329EE7-0BE8-2AFF-C307-FF3B71DB6AC8}"/>
              </a:ext>
            </a:extLst>
          </p:cNvPr>
          <p:cNvSpPr txBox="1"/>
          <p:nvPr/>
        </p:nvSpPr>
        <p:spPr>
          <a:xfrm>
            <a:off x="4944902" y="2991274"/>
            <a:ext cx="6624323" cy="1815882"/>
          </a:xfrm>
          <a:prstGeom prst="rect">
            <a:avLst/>
          </a:prstGeom>
          <a:noFill/>
        </p:spPr>
        <p:txBody>
          <a:bodyPr wrap="square">
            <a:spAutoFit/>
          </a:bodyPr>
          <a:lstStyle>
            <a:defPPr algn="r" rtl="1">
              <a:defRPr lang="he-il"/>
            </a:defPPr>
            <a:lvl1pPr algn="ctr">
              <a:buNone/>
              <a:defRPr sz="2000" b="1">
                <a:latin typeface="David" panose="020E0502060401010101" pitchFamily="34" charset="-79"/>
                <a:cs typeface="David" panose="020E0502060401010101" pitchFamily="34" charset="-79"/>
              </a:defRPr>
            </a:lvl1pPr>
          </a:lstStyle>
          <a:p>
            <a:pPr algn="just"/>
            <a:r>
              <a:rPr lang="he-IL" sz="2400" u="sng" dirty="0" err="1"/>
              <a:t>מונטסקייה</a:t>
            </a:r>
            <a:r>
              <a:rPr lang="he-IL" sz="2400" dirty="0"/>
              <a:t>:</a:t>
            </a:r>
          </a:p>
          <a:p>
            <a:pPr algn="just"/>
            <a:r>
              <a:rPr lang="he-IL" sz="2200" dirty="0"/>
              <a:t>יש דרך אחרת! הכוח השלטוני יחולק בין אנשים שונים ("רשויות"), שכל אחד מגביל את השני וכך לאיש מהם אין כוח בלתי מוגבל. תפקידו של כל אחד </a:t>
            </a:r>
            <a:r>
              <a:rPr lang="he-IL" sz="2200" u="sng" dirty="0"/>
              <a:t>לפקח</a:t>
            </a:r>
            <a:r>
              <a:rPr lang="he-IL" sz="2200" dirty="0"/>
              <a:t> על האחרים, </a:t>
            </a:r>
            <a:r>
              <a:rPr lang="he-IL" sz="2200" u="sng" dirty="0"/>
              <a:t>ולהגביל</a:t>
            </a:r>
            <a:r>
              <a:rPr lang="he-IL" sz="2200" dirty="0"/>
              <a:t> אותם אם הם חורגים מתפקידם.</a:t>
            </a:r>
          </a:p>
        </p:txBody>
      </p:sp>
      <p:sp>
        <p:nvSpPr>
          <p:cNvPr id="10" name="תיבת טקסט 9">
            <a:extLst>
              <a:ext uri="{FF2B5EF4-FFF2-40B4-BE49-F238E27FC236}">
                <a16:creationId xmlns:a16="http://schemas.microsoft.com/office/drawing/2014/main" id="{8744DE17-9F54-E9F2-7D41-29139D7A2046}"/>
              </a:ext>
            </a:extLst>
          </p:cNvPr>
          <p:cNvSpPr txBox="1"/>
          <p:nvPr/>
        </p:nvSpPr>
        <p:spPr>
          <a:xfrm>
            <a:off x="5488334" y="2998980"/>
            <a:ext cx="6096000" cy="461665"/>
          </a:xfrm>
          <a:prstGeom prst="rect">
            <a:avLst/>
          </a:prstGeom>
          <a:noFill/>
        </p:spPr>
        <p:txBody>
          <a:bodyPr wrap="square">
            <a:spAutoFit/>
          </a:bodyPr>
          <a:lstStyle/>
          <a:p>
            <a:r>
              <a:rPr lang="he-IL" sz="2400" b="1" dirty="0">
                <a:latin typeface="David" panose="020E0502060401010101" pitchFamily="34" charset="-79"/>
                <a:cs typeface="David" panose="020E0502060401010101" pitchFamily="34" charset="-79"/>
              </a:rPr>
              <a:t>שארל לואי דה סקונדה, ברון לה ברד </a:t>
            </a:r>
            <a:r>
              <a:rPr lang="he-IL" sz="2400" b="1" dirty="0" err="1">
                <a:latin typeface="David" panose="020E0502060401010101" pitchFamily="34" charset="-79"/>
                <a:cs typeface="David" panose="020E0502060401010101" pitchFamily="34" charset="-79"/>
              </a:rPr>
              <a:t>מונטסקייה</a:t>
            </a:r>
            <a:endParaRPr lang="he-IL" sz="2400" b="1" dirty="0">
              <a:latin typeface="David" panose="020E0502060401010101" pitchFamily="34" charset="-79"/>
              <a:cs typeface="David" panose="020E0502060401010101" pitchFamily="34" charset="-79"/>
            </a:endParaRPr>
          </a:p>
        </p:txBody>
      </p:sp>
      <p:pic>
        <p:nvPicPr>
          <p:cNvPr id="12" name="תמונה 11">
            <a:extLst>
              <a:ext uri="{FF2B5EF4-FFF2-40B4-BE49-F238E27FC236}">
                <a16:creationId xmlns:a16="http://schemas.microsoft.com/office/drawing/2014/main" id="{615FEC1F-C93E-BAA7-300D-DE58023B6282}"/>
              </a:ext>
            </a:extLst>
          </p:cNvPr>
          <p:cNvPicPr>
            <a:picLocks noChangeAspect="1"/>
          </p:cNvPicPr>
          <p:nvPr/>
        </p:nvPicPr>
        <p:blipFill>
          <a:blip r:embed="rId3"/>
          <a:stretch>
            <a:fillRect/>
          </a:stretch>
        </p:blipFill>
        <p:spPr>
          <a:xfrm>
            <a:off x="4018893" y="4584689"/>
            <a:ext cx="2622891" cy="19703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תמונה 2">
            <a:extLst>
              <a:ext uri="{FF2B5EF4-FFF2-40B4-BE49-F238E27FC236}">
                <a16:creationId xmlns:a16="http://schemas.microsoft.com/office/drawing/2014/main" id="{8A9B21E0-F432-38AE-A5A2-54CEE0A6BCB6}"/>
              </a:ext>
            </a:extLst>
          </p:cNvPr>
          <p:cNvPicPr>
            <a:picLocks noChangeAspect="1"/>
          </p:cNvPicPr>
          <p:nvPr/>
        </p:nvPicPr>
        <p:blipFill>
          <a:blip r:embed="rId4"/>
          <a:stretch>
            <a:fillRect/>
          </a:stretch>
        </p:blipFill>
        <p:spPr>
          <a:xfrm>
            <a:off x="170786" y="129901"/>
            <a:ext cx="4190288" cy="25917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484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1000"/>
                                        <p:tgtEl>
                                          <p:spTgt spid="28">
                                            <p:txEl>
                                              <p:pRg st="0" end="0"/>
                                            </p:txEl>
                                          </p:spTgt>
                                        </p:tgtEl>
                                      </p:cBhvr>
                                    </p:animEffect>
                                    <p:anim calcmode="lin" valueType="num">
                                      <p:cBhvr>
                                        <p:cTn id="8"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22" dur="1000" fill="hold"/>
                                        <p:tgtEl>
                                          <p:spTgt spid="1026"/>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xit" presetSubtype="0" fill="hold" grpId="1" nodeType="clickEffect">
                                  <p:stCondLst>
                                    <p:cond delay="0"/>
                                  </p:stCondLst>
                                  <p:childTnLst>
                                    <p:animEffect transition="out" filter="fade">
                                      <p:cBhvr>
                                        <p:cTn id="42" dur="1000"/>
                                        <p:tgtEl>
                                          <p:spTgt spid="10"/>
                                        </p:tgtEl>
                                      </p:cBhvr>
                                    </p:animEffect>
                                    <p:anim calcmode="lin" valueType="num">
                                      <p:cBhvr>
                                        <p:cTn id="43" dur="1000"/>
                                        <p:tgtEl>
                                          <p:spTgt spid="10"/>
                                        </p:tgtEl>
                                        <p:attrNameLst>
                                          <p:attrName>ppt_x</p:attrName>
                                        </p:attrNameLst>
                                      </p:cBhvr>
                                      <p:tavLst>
                                        <p:tav tm="0">
                                          <p:val>
                                            <p:strVal val="ppt_x"/>
                                          </p:val>
                                        </p:tav>
                                        <p:tav tm="100000">
                                          <p:val>
                                            <p:strVal val="ppt_x"/>
                                          </p:val>
                                        </p:tav>
                                      </p:tavLst>
                                    </p:anim>
                                    <p:anim calcmode="lin" valueType="num">
                                      <p:cBhvr>
                                        <p:cTn id="44" dur="1000"/>
                                        <p:tgtEl>
                                          <p:spTgt spid="10"/>
                                        </p:tgtEl>
                                        <p:attrNameLst>
                                          <p:attrName>ppt_y</p:attrName>
                                        </p:attrNameLst>
                                      </p:cBhvr>
                                      <p:tavLst>
                                        <p:tav tm="0">
                                          <p:val>
                                            <p:strVal val="ppt_y"/>
                                          </p:val>
                                        </p:tav>
                                        <p:tav tm="100000">
                                          <p:val>
                                            <p:strVal val="ppt_y-.1"/>
                                          </p:val>
                                        </p:tav>
                                      </p:tavLst>
                                    </p:anim>
                                    <p:set>
                                      <p:cBhvr>
                                        <p:cTn id="45" dur="1" fill="hold">
                                          <p:stCondLst>
                                            <p:cond delay="999"/>
                                          </p:stCondLst>
                                        </p:cTn>
                                        <p:tgtEl>
                                          <p:spTgt spid="10"/>
                                        </p:tgtEl>
                                        <p:attrNameLst>
                                          <p:attrName>style.visibility</p:attrName>
                                        </p:attrNameLst>
                                      </p:cBhvr>
                                      <p:to>
                                        <p:strVal val="hidden"/>
                                      </p:to>
                                    </p:set>
                                  </p:childTnLst>
                                </p:cTn>
                              </p:par>
                              <p:par>
                                <p:cTn id="46" presetID="42" presetClass="entr" presetSubtype="0" fill="hold" nodeType="withEffect">
                                  <p:stCondLst>
                                    <p:cond delay="500"/>
                                  </p:stCondLst>
                                  <p:childTnLst>
                                    <p:set>
                                      <p:cBhvr>
                                        <p:cTn id="47" dur="1" fill="hold">
                                          <p:stCondLst>
                                            <p:cond delay="0"/>
                                          </p:stCondLst>
                                        </p:cTn>
                                        <p:tgtEl>
                                          <p:spTgt spid="8">
                                            <p:txEl>
                                              <p:pRg st="0" end="0"/>
                                            </p:txEl>
                                          </p:spTgt>
                                        </p:tgtEl>
                                        <p:attrNameLst>
                                          <p:attrName>style.visibility</p:attrName>
                                        </p:attrNameLst>
                                      </p:cBhvr>
                                      <p:to>
                                        <p:strVal val="visible"/>
                                      </p:to>
                                    </p:set>
                                    <p:animEffect transition="in" filter="fade">
                                      <p:cBhvr>
                                        <p:cTn id="48" dur="1000"/>
                                        <p:tgtEl>
                                          <p:spTgt spid="8">
                                            <p:txEl>
                                              <p:pRg st="0" end="0"/>
                                            </p:txEl>
                                          </p:spTgt>
                                        </p:tgtEl>
                                      </p:cBhvr>
                                    </p:animEffect>
                                    <p:anim calcmode="lin" valueType="num">
                                      <p:cBhvr>
                                        <p:cTn id="4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
                                            <p:txEl>
                                              <p:pRg st="1" end="1"/>
                                            </p:txEl>
                                          </p:spTgt>
                                        </p:tgtEl>
                                        <p:attrNameLst>
                                          <p:attrName>style.visibility</p:attrName>
                                        </p:attrNameLst>
                                      </p:cBhvr>
                                      <p:to>
                                        <p:strVal val="visible"/>
                                      </p:to>
                                    </p:set>
                                    <p:animEffect transition="in" filter="fade">
                                      <p:cBhvr>
                                        <p:cTn id="55" dur="1000"/>
                                        <p:tgtEl>
                                          <p:spTgt spid="8">
                                            <p:txEl>
                                              <p:pRg st="1" end="1"/>
                                            </p:txEl>
                                          </p:spTgt>
                                        </p:tgtEl>
                                      </p:cBhvr>
                                    </p:animEffect>
                                    <p:anim calcmode="lin" valueType="num">
                                      <p:cBhvr>
                                        <p:cTn id="56"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57"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ircle(in)">
                                      <p:cBhvr>
                                        <p:cTn id="6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0"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ED54DA54-01E8-7294-343E-3E9F479A5476}"/>
              </a:ext>
            </a:extLst>
          </p:cNvPr>
          <p:cNvPicPr>
            <a:picLocks noChangeAspect="1"/>
          </p:cNvPicPr>
          <p:nvPr/>
        </p:nvPicPr>
        <p:blipFill>
          <a:blip r:embed="rId2"/>
          <a:stretch>
            <a:fillRect/>
          </a:stretch>
        </p:blipFill>
        <p:spPr>
          <a:xfrm>
            <a:off x="552767" y="1029652"/>
            <a:ext cx="10846753" cy="714375"/>
          </a:xfrm>
          <a:prstGeom prst="rect">
            <a:avLst/>
          </a:prstGeom>
        </p:spPr>
      </p:pic>
      <p:grpSp>
        <p:nvGrpSpPr>
          <p:cNvPr id="2" name="קבוצה 1">
            <a:extLst>
              <a:ext uri="{FF2B5EF4-FFF2-40B4-BE49-F238E27FC236}">
                <a16:creationId xmlns:a16="http://schemas.microsoft.com/office/drawing/2014/main" id="{0758C5C3-9A4B-986B-4370-DF7BD05B6C8D}"/>
              </a:ext>
            </a:extLst>
          </p:cNvPr>
          <p:cNvGrpSpPr/>
          <p:nvPr/>
        </p:nvGrpSpPr>
        <p:grpSpPr>
          <a:xfrm>
            <a:off x="3045502" y="283582"/>
            <a:ext cx="2520000" cy="2519999"/>
            <a:chOff x="8109378" y="2066330"/>
            <a:chExt cx="2520000" cy="1061782"/>
          </a:xfrm>
        </p:grpSpPr>
        <p:sp>
          <p:nvSpPr>
            <p:cNvPr id="3" name="אליפסה 2">
              <a:extLst>
                <a:ext uri="{FF2B5EF4-FFF2-40B4-BE49-F238E27FC236}">
                  <a16:creationId xmlns:a16="http://schemas.microsoft.com/office/drawing/2014/main" id="{F948635B-9DDE-CFEE-A255-8326AEFE3CA0}"/>
                </a:ext>
              </a:extLst>
            </p:cNvPr>
            <p:cNvSpPr/>
            <p:nvPr/>
          </p:nvSpPr>
          <p:spPr>
            <a:xfrm>
              <a:off x="8109378" y="2066330"/>
              <a:ext cx="2520000" cy="1061782"/>
            </a:xfrm>
            <a:prstGeom prst="ellipse">
              <a:avLst/>
            </a:prstGeom>
            <a:solidFill>
              <a:srgbClr val="FFC000">
                <a:alpha val="85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dirty="0"/>
            </a:p>
          </p:txBody>
        </p:sp>
        <p:sp>
          <p:nvSpPr>
            <p:cNvPr id="4" name="תיבת טקסט 3">
              <a:extLst>
                <a:ext uri="{FF2B5EF4-FFF2-40B4-BE49-F238E27FC236}">
                  <a16:creationId xmlns:a16="http://schemas.microsoft.com/office/drawing/2014/main" id="{0E9EAD5D-08F2-EAC5-05D2-66836474FA9F}"/>
                </a:ext>
              </a:extLst>
            </p:cNvPr>
            <p:cNvSpPr txBox="1"/>
            <p:nvPr/>
          </p:nvSpPr>
          <p:spPr>
            <a:xfrm>
              <a:off x="8457040" y="2344346"/>
              <a:ext cx="1824675" cy="505749"/>
            </a:xfrm>
            <a:prstGeom prst="rect">
              <a:avLst/>
            </a:prstGeom>
            <a:noFill/>
          </p:spPr>
          <p:txBody>
            <a:bodyPr wrap="square" rtlCol="1">
              <a:spAutoFit/>
            </a:bodyPr>
            <a:lstStyle/>
            <a:p>
              <a:pPr algn="ctr"/>
              <a:r>
                <a:rPr lang="he-IL" sz="3600" b="1" dirty="0">
                  <a:solidFill>
                    <a:schemeClr val="tx2"/>
                  </a:solidFill>
                  <a:latin typeface="David" panose="020E0502060401010101" pitchFamily="34" charset="-79"/>
                  <a:cs typeface="David" panose="020E0502060401010101" pitchFamily="34" charset="-79"/>
                </a:rPr>
                <a:t>הרשות המבצעת</a:t>
              </a:r>
            </a:p>
          </p:txBody>
        </p:sp>
      </p:grpSp>
      <p:grpSp>
        <p:nvGrpSpPr>
          <p:cNvPr id="6" name="קבוצה 5">
            <a:extLst>
              <a:ext uri="{FF2B5EF4-FFF2-40B4-BE49-F238E27FC236}">
                <a16:creationId xmlns:a16="http://schemas.microsoft.com/office/drawing/2014/main" id="{4CF6D00A-7C06-845D-E39C-4A2A068984DD}"/>
              </a:ext>
            </a:extLst>
          </p:cNvPr>
          <p:cNvGrpSpPr/>
          <p:nvPr/>
        </p:nvGrpSpPr>
        <p:grpSpPr>
          <a:xfrm>
            <a:off x="725112" y="4063100"/>
            <a:ext cx="2520000" cy="2519999"/>
            <a:chOff x="8109378" y="2066330"/>
            <a:chExt cx="2520000" cy="1061782"/>
          </a:xfrm>
        </p:grpSpPr>
        <p:sp>
          <p:nvSpPr>
            <p:cNvPr id="8" name="אליפסה 7">
              <a:extLst>
                <a:ext uri="{FF2B5EF4-FFF2-40B4-BE49-F238E27FC236}">
                  <a16:creationId xmlns:a16="http://schemas.microsoft.com/office/drawing/2014/main" id="{FA314827-3BDA-2FC0-C9B2-23F5D8325114}"/>
                </a:ext>
              </a:extLst>
            </p:cNvPr>
            <p:cNvSpPr/>
            <p:nvPr/>
          </p:nvSpPr>
          <p:spPr>
            <a:xfrm>
              <a:off x="8109378" y="2066330"/>
              <a:ext cx="2520000" cy="1061782"/>
            </a:xfrm>
            <a:prstGeom prst="ellipse">
              <a:avLst/>
            </a:prstGeom>
            <a:solidFill>
              <a:srgbClr val="FFC000">
                <a:alpha val="85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dirty="0"/>
            </a:p>
          </p:txBody>
        </p:sp>
        <p:sp>
          <p:nvSpPr>
            <p:cNvPr id="9" name="תיבת טקסט 8">
              <a:extLst>
                <a:ext uri="{FF2B5EF4-FFF2-40B4-BE49-F238E27FC236}">
                  <a16:creationId xmlns:a16="http://schemas.microsoft.com/office/drawing/2014/main" id="{84B388D3-D348-49D2-EA3A-58E4C547EADE}"/>
                </a:ext>
              </a:extLst>
            </p:cNvPr>
            <p:cNvSpPr txBox="1"/>
            <p:nvPr/>
          </p:nvSpPr>
          <p:spPr>
            <a:xfrm>
              <a:off x="8382006" y="2344346"/>
              <a:ext cx="1974744" cy="505749"/>
            </a:xfrm>
            <a:prstGeom prst="rect">
              <a:avLst/>
            </a:prstGeom>
            <a:noFill/>
          </p:spPr>
          <p:txBody>
            <a:bodyPr wrap="square" rtlCol="1">
              <a:spAutoFit/>
            </a:bodyPr>
            <a:lstStyle/>
            <a:p>
              <a:pPr algn="ctr"/>
              <a:r>
                <a:rPr lang="he-IL" sz="3600" b="1" dirty="0">
                  <a:solidFill>
                    <a:schemeClr val="tx2"/>
                  </a:solidFill>
                  <a:latin typeface="David" panose="020E0502060401010101" pitchFamily="34" charset="-79"/>
                  <a:cs typeface="David" panose="020E0502060401010101" pitchFamily="34" charset="-79"/>
                </a:rPr>
                <a:t>הרשות השופטת</a:t>
              </a:r>
            </a:p>
          </p:txBody>
        </p:sp>
      </p:grpSp>
      <p:grpSp>
        <p:nvGrpSpPr>
          <p:cNvPr id="10" name="קבוצה 9">
            <a:extLst>
              <a:ext uri="{FF2B5EF4-FFF2-40B4-BE49-F238E27FC236}">
                <a16:creationId xmlns:a16="http://schemas.microsoft.com/office/drawing/2014/main" id="{14D48037-225F-843A-37AD-A87FDD6F7233}"/>
              </a:ext>
            </a:extLst>
          </p:cNvPr>
          <p:cNvGrpSpPr/>
          <p:nvPr/>
        </p:nvGrpSpPr>
        <p:grpSpPr>
          <a:xfrm>
            <a:off x="5397105" y="4063100"/>
            <a:ext cx="2520000" cy="2519999"/>
            <a:chOff x="8109378" y="2066330"/>
            <a:chExt cx="2520000" cy="1061782"/>
          </a:xfrm>
        </p:grpSpPr>
        <p:sp>
          <p:nvSpPr>
            <p:cNvPr id="11" name="אליפסה 10">
              <a:extLst>
                <a:ext uri="{FF2B5EF4-FFF2-40B4-BE49-F238E27FC236}">
                  <a16:creationId xmlns:a16="http://schemas.microsoft.com/office/drawing/2014/main" id="{E4311F48-E397-B2CF-6053-B30755BE86C4}"/>
                </a:ext>
              </a:extLst>
            </p:cNvPr>
            <p:cNvSpPr/>
            <p:nvPr/>
          </p:nvSpPr>
          <p:spPr>
            <a:xfrm>
              <a:off x="8109378" y="2066330"/>
              <a:ext cx="2520000" cy="1061782"/>
            </a:xfrm>
            <a:prstGeom prst="ellipse">
              <a:avLst/>
            </a:prstGeom>
            <a:solidFill>
              <a:srgbClr val="FFC000">
                <a:alpha val="85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dirty="0"/>
            </a:p>
          </p:txBody>
        </p:sp>
        <p:sp>
          <p:nvSpPr>
            <p:cNvPr id="12" name="תיבת טקסט 11">
              <a:extLst>
                <a:ext uri="{FF2B5EF4-FFF2-40B4-BE49-F238E27FC236}">
                  <a16:creationId xmlns:a16="http://schemas.microsoft.com/office/drawing/2014/main" id="{B7E9E3EA-2134-56B9-7784-36510E4C2B0E}"/>
                </a:ext>
              </a:extLst>
            </p:cNvPr>
            <p:cNvSpPr txBox="1"/>
            <p:nvPr/>
          </p:nvSpPr>
          <p:spPr>
            <a:xfrm>
              <a:off x="8372812" y="2344346"/>
              <a:ext cx="1993131" cy="505749"/>
            </a:xfrm>
            <a:prstGeom prst="rect">
              <a:avLst/>
            </a:prstGeom>
            <a:noFill/>
          </p:spPr>
          <p:txBody>
            <a:bodyPr wrap="square" rtlCol="1">
              <a:spAutoFit/>
            </a:bodyPr>
            <a:lstStyle/>
            <a:p>
              <a:pPr algn="ctr"/>
              <a:r>
                <a:rPr lang="he-IL" sz="3600" b="1" dirty="0">
                  <a:solidFill>
                    <a:schemeClr val="tx2"/>
                  </a:solidFill>
                  <a:latin typeface="David" panose="020E0502060401010101" pitchFamily="34" charset="-79"/>
                  <a:cs typeface="David" panose="020E0502060401010101" pitchFamily="34" charset="-79"/>
                </a:rPr>
                <a:t>הרשות המחוקקת</a:t>
              </a:r>
            </a:p>
          </p:txBody>
        </p:sp>
      </p:grpSp>
      <p:sp>
        <p:nvSpPr>
          <p:cNvPr id="13" name="כותרת 12">
            <a:extLst>
              <a:ext uri="{FF2B5EF4-FFF2-40B4-BE49-F238E27FC236}">
                <a16:creationId xmlns:a16="http://schemas.microsoft.com/office/drawing/2014/main" id="{7E6DA2A8-B7C9-8B01-73C3-2D7075A8158D}"/>
              </a:ext>
            </a:extLst>
          </p:cNvPr>
          <p:cNvSpPr>
            <a:spLocks noGrp="1"/>
          </p:cNvSpPr>
          <p:nvPr>
            <p:ph type="title"/>
          </p:nvPr>
        </p:nvSpPr>
        <p:spPr>
          <a:xfrm flipH="1">
            <a:off x="6417884" y="342795"/>
            <a:ext cx="5221349" cy="955590"/>
          </a:xfrm>
        </p:spPr>
        <p:txBody>
          <a:bodyPr rtlCol="1" anchor="ctr">
            <a:normAutofit/>
          </a:bodyPr>
          <a:lstStyle/>
          <a:p>
            <a:pPr rtl="1"/>
            <a:r>
              <a:rPr lang="he-IL" sz="4800" b="1" u="sng" dirty="0">
                <a:latin typeface="David" panose="020E0502060401010101" pitchFamily="34" charset="-79"/>
                <a:cs typeface="David" panose="020E0502060401010101" pitchFamily="34" charset="-79"/>
              </a:rPr>
              <a:t>שלוש רשויות השלטון</a:t>
            </a:r>
          </a:p>
        </p:txBody>
      </p:sp>
      <p:pic>
        <p:nvPicPr>
          <p:cNvPr id="14" name="תמונה 13">
            <a:extLst>
              <a:ext uri="{FF2B5EF4-FFF2-40B4-BE49-F238E27FC236}">
                <a16:creationId xmlns:a16="http://schemas.microsoft.com/office/drawing/2014/main" id="{D252B17A-D73C-EE59-C6E4-CAA1CACD25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097" y="2996989"/>
            <a:ext cx="1974744" cy="1711445"/>
          </a:xfrm>
          <a:prstGeom prst="rect">
            <a:avLst/>
          </a:prstGeom>
        </p:spPr>
      </p:pic>
      <p:pic>
        <p:nvPicPr>
          <p:cNvPr id="15" name="תמונה 14">
            <a:extLst>
              <a:ext uri="{FF2B5EF4-FFF2-40B4-BE49-F238E27FC236}">
                <a16:creationId xmlns:a16="http://schemas.microsoft.com/office/drawing/2014/main" id="{9B2E2FF6-561C-58DB-A427-472F7940E3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35" t="27976" r="3970" b="32659"/>
          <a:stretch/>
        </p:blipFill>
        <p:spPr>
          <a:xfrm>
            <a:off x="6432783" y="3265724"/>
            <a:ext cx="3395601" cy="1595224"/>
          </a:xfrm>
          <a:prstGeom prst="rect">
            <a:avLst/>
          </a:prstGeom>
        </p:spPr>
      </p:pic>
      <p:pic>
        <p:nvPicPr>
          <p:cNvPr id="1026" name="Picture 2" descr="כובע שוטר איכותי">
            <a:extLst>
              <a:ext uri="{FF2B5EF4-FFF2-40B4-BE49-F238E27FC236}">
                <a16:creationId xmlns:a16="http://schemas.microsoft.com/office/drawing/2014/main" id="{DEB8754F-6B05-7EBA-0F8E-C0C6AE87FCF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29" b="89913" l="1668" r="95870">
                        <a14:foregroundMark x1="91342" y1="25179" x2="95870" y2="31056"/>
                        <a14:foregroundMark x1="95870" y1="31056" x2="95790" y2="31295"/>
                        <a14:foregroundMark x1="95075" y1="79428" x2="94917" y2="73471"/>
                        <a14:foregroundMark x1="9293" y1="44480" x2="5322" y2="50834"/>
                        <a14:foregroundMark x1="5322" y1="50834" x2="4925" y2="52740"/>
                        <a14:foregroundMark x1="1986" y1="50040" x2="1668" y2="51390"/>
                      </a14:backgroundRemoval>
                    </a14:imgEffect>
                  </a14:imgLayer>
                </a14:imgProps>
              </a:ext>
              <a:ext uri="{28A0092B-C50C-407E-A947-70E740481C1C}">
                <a14:useLocalDpi xmlns:a14="http://schemas.microsoft.com/office/drawing/2010/main" val="0"/>
              </a:ext>
            </a:extLst>
          </a:blip>
          <a:srcRect/>
          <a:stretch>
            <a:fillRect/>
          </a:stretch>
        </p:blipFill>
        <p:spPr bwMode="auto">
          <a:xfrm>
            <a:off x="1855791" y="-83179"/>
            <a:ext cx="1824675" cy="1824675"/>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מחבר ישר 18">
            <a:extLst>
              <a:ext uri="{FF2B5EF4-FFF2-40B4-BE49-F238E27FC236}">
                <a16:creationId xmlns:a16="http://schemas.microsoft.com/office/drawing/2014/main" id="{9EC4F9AC-17E3-79DC-5366-F57BB76FB5D0}"/>
              </a:ext>
            </a:extLst>
          </p:cNvPr>
          <p:cNvCxnSpPr>
            <a:cxnSpLocks/>
          </p:cNvCxnSpPr>
          <p:nvPr/>
        </p:nvCxnSpPr>
        <p:spPr>
          <a:xfrm>
            <a:off x="4987051" y="2662407"/>
            <a:ext cx="965200" cy="1543833"/>
          </a:xfrm>
          <a:prstGeom prst="line">
            <a:avLst/>
          </a:prstGeom>
          <a:ln w="85725" cmpd="sng"/>
        </p:spPr>
        <p:style>
          <a:lnRef idx="3">
            <a:schemeClr val="accent3"/>
          </a:lnRef>
          <a:fillRef idx="0">
            <a:schemeClr val="accent3"/>
          </a:fillRef>
          <a:effectRef idx="2">
            <a:schemeClr val="accent3"/>
          </a:effectRef>
          <a:fontRef idx="minor">
            <a:schemeClr val="tx1"/>
          </a:fontRef>
        </p:style>
      </p:cxnSp>
      <p:cxnSp>
        <p:nvCxnSpPr>
          <p:cNvPr id="24" name="מחבר ישר 23">
            <a:extLst>
              <a:ext uri="{FF2B5EF4-FFF2-40B4-BE49-F238E27FC236}">
                <a16:creationId xmlns:a16="http://schemas.microsoft.com/office/drawing/2014/main" id="{694A53F2-5DFF-924B-B0E8-42C5B6594A77}"/>
              </a:ext>
            </a:extLst>
          </p:cNvPr>
          <p:cNvCxnSpPr>
            <a:cxnSpLocks/>
          </p:cNvCxnSpPr>
          <p:nvPr/>
        </p:nvCxnSpPr>
        <p:spPr>
          <a:xfrm>
            <a:off x="3309821" y="5323098"/>
            <a:ext cx="2044499" cy="0"/>
          </a:xfrm>
          <a:prstGeom prst="line">
            <a:avLst/>
          </a:prstGeom>
          <a:ln w="85725" cmpd="sng"/>
        </p:spPr>
        <p:style>
          <a:lnRef idx="3">
            <a:schemeClr val="accent3"/>
          </a:lnRef>
          <a:fillRef idx="0">
            <a:schemeClr val="accent3"/>
          </a:fillRef>
          <a:effectRef idx="2">
            <a:schemeClr val="accent3"/>
          </a:effectRef>
          <a:fontRef idx="minor">
            <a:schemeClr val="tx1"/>
          </a:fontRef>
        </p:style>
      </p:cxnSp>
      <p:cxnSp>
        <p:nvCxnSpPr>
          <p:cNvPr id="27" name="מחבר ישר 26">
            <a:extLst>
              <a:ext uri="{FF2B5EF4-FFF2-40B4-BE49-F238E27FC236}">
                <a16:creationId xmlns:a16="http://schemas.microsoft.com/office/drawing/2014/main" id="{BC6F98ED-ECB9-CA13-117B-ED30DF8773F5}"/>
              </a:ext>
            </a:extLst>
          </p:cNvPr>
          <p:cNvCxnSpPr>
            <a:cxnSpLocks/>
          </p:cNvCxnSpPr>
          <p:nvPr/>
        </p:nvCxnSpPr>
        <p:spPr>
          <a:xfrm flipV="1">
            <a:off x="2637173" y="2693451"/>
            <a:ext cx="985939" cy="1512789"/>
          </a:xfrm>
          <a:prstGeom prst="line">
            <a:avLst/>
          </a:prstGeom>
          <a:ln w="85725" cmpd="sng"/>
        </p:spPr>
        <p:style>
          <a:lnRef idx="3">
            <a:schemeClr val="accent3"/>
          </a:lnRef>
          <a:fillRef idx="0">
            <a:schemeClr val="accent3"/>
          </a:fillRef>
          <a:effectRef idx="2">
            <a:schemeClr val="accent3"/>
          </a:effectRef>
          <a:fontRef idx="minor">
            <a:schemeClr val="tx1"/>
          </a:fontRef>
        </p:style>
      </p:cxnSp>
      <p:sp>
        <p:nvSpPr>
          <p:cNvPr id="32" name="חץ: למעלה 31">
            <a:extLst>
              <a:ext uri="{FF2B5EF4-FFF2-40B4-BE49-F238E27FC236}">
                <a16:creationId xmlns:a16="http://schemas.microsoft.com/office/drawing/2014/main" id="{5B963A4D-FDAD-CF76-59E9-5938D8C88B9B}"/>
              </a:ext>
            </a:extLst>
          </p:cNvPr>
          <p:cNvSpPr/>
          <p:nvPr/>
        </p:nvSpPr>
        <p:spPr>
          <a:xfrm rot="19625232">
            <a:off x="5004478" y="2737545"/>
            <a:ext cx="455435" cy="1621071"/>
          </a:xfrm>
          <a:prstGeom prst="upArrow">
            <a:avLst/>
          </a:prstGeom>
          <a:solidFill>
            <a:srgbClr val="92D050">
              <a:alpha val="85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34" name="חץ: למעלה 33">
            <a:extLst>
              <a:ext uri="{FF2B5EF4-FFF2-40B4-BE49-F238E27FC236}">
                <a16:creationId xmlns:a16="http://schemas.microsoft.com/office/drawing/2014/main" id="{9D57747F-B723-BA64-9B86-7A5F3047C8F9}"/>
              </a:ext>
            </a:extLst>
          </p:cNvPr>
          <p:cNvSpPr/>
          <p:nvPr/>
        </p:nvSpPr>
        <p:spPr>
          <a:xfrm rot="8865322">
            <a:off x="5442899" y="2488386"/>
            <a:ext cx="455435" cy="1621071"/>
          </a:xfrm>
          <a:prstGeom prst="upArrow">
            <a:avLst/>
          </a:prstGeom>
          <a:solidFill>
            <a:srgbClr val="92D050">
              <a:alpha val="85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35" name="חץ: למעלה 34">
            <a:extLst>
              <a:ext uri="{FF2B5EF4-FFF2-40B4-BE49-F238E27FC236}">
                <a16:creationId xmlns:a16="http://schemas.microsoft.com/office/drawing/2014/main" id="{F725DC9A-5079-6015-3211-A21190E45A32}"/>
              </a:ext>
            </a:extLst>
          </p:cNvPr>
          <p:cNvSpPr/>
          <p:nvPr/>
        </p:nvSpPr>
        <p:spPr>
          <a:xfrm rot="12809629">
            <a:off x="2643146" y="2421957"/>
            <a:ext cx="455435" cy="1621071"/>
          </a:xfrm>
          <a:prstGeom prst="upArrow">
            <a:avLst/>
          </a:prstGeom>
          <a:solidFill>
            <a:srgbClr val="92D050">
              <a:alpha val="85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36" name="חץ: למעלה 35">
            <a:extLst>
              <a:ext uri="{FF2B5EF4-FFF2-40B4-BE49-F238E27FC236}">
                <a16:creationId xmlns:a16="http://schemas.microsoft.com/office/drawing/2014/main" id="{CE190B92-91E3-819F-83A4-D9E3F625239B}"/>
              </a:ext>
            </a:extLst>
          </p:cNvPr>
          <p:cNvSpPr/>
          <p:nvPr/>
        </p:nvSpPr>
        <p:spPr>
          <a:xfrm rot="2049719">
            <a:off x="3071222" y="2634403"/>
            <a:ext cx="455435" cy="1621071"/>
          </a:xfrm>
          <a:prstGeom prst="upArrow">
            <a:avLst/>
          </a:prstGeom>
          <a:solidFill>
            <a:srgbClr val="92D050">
              <a:alpha val="85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37" name="חץ: למעלה 36">
            <a:extLst>
              <a:ext uri="{FF2B5EF4-FFF2-40B4-BE49-F238E27FC236}">
                <a16:creationId xmlns:a16="http://schemas.microsoft.com/office/drawing/2014/main" id="{BE888D27-2407-42B4-FF2D-2EDA9A624677}"/>
              </a:ext>
            </a:extLst>
          </p:cNvPr>
          <p:cNvSpPr/>
          <p:nvPr/>
        </p:nvSpPr>
        <p:spPr>
          <a:xfrm rot="16200000">
            <a:off x="4113836" y="4173473"/>
            <a:ext cx="455435" cy="1896779"/>
          </a:xfrm>
          <a:prstGeom prst="upArrow">
            <a:avLst/>
          </a:prstGeom>
          <a:solidFill>
            <a:srgbClr val="92D050">
              <a:alpha val="85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38" name="חץ: למעלה 37">
            <a:extLst>
              <a:ext uri="{FF2B5EF4-FFF2-40B4-BE49-F238E27FC236}">
                <a16:creationId xmlns:a16="http://schemas.microsoft.com/office/drawing/2014/main" id="{EE7D64EF-4C6A-0EB7-FE0E-1C0681E3A665}"/>
              </a:ext>
            </a:extLst>
          </p:cNvPr>
          <p:cNvSpPr/>
          <p:nvPr/>
        </p:nvSpPr>
        <p:spPr>
          <a:xfrm rot="5440090">
            <a:off x="4114973" y="4635145"/>
            <a:ext cx="455435" cy="1894972"/>
          </a:xfrm>
          <a:prstGeom prst="upArrow">
            <a:avLst/>
          </a:prstGeom>
          <a:solidFill>
            <a:srgbClr val="92D050">
              <a:alpha val="85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45" name="תיבת טקסט 44">
            <a:extLst>
              <a:ext uri="{FF2B5EF4-FFF2-40B4-BE49-F238E27FC236}">
                <a16:creationId xmlns:a16="http://schemas.microsoft.com/office/drawing/2014/main" id="{CC56EA88-882D-81BA-CA21-DDDA18C6C4E4}"/>
              </a:ext>
            </a:extLst>
          </p:cNvPr>
          <p:cNvSpPr txBox="1"/>
          <p:nvPr/>
        </p:nvSpPr>
        <p:spPr>
          <a:xfrm>
            <a:off x="7109002" y="1253563"/>
            <a:ext cx="4571139" cy="830997"/>
          </a:xfrm>
          <a:prstGeom prst="rect">
            <a:avLst/>
          </a:prstGeom>
          <a:noFill/>
        </p:spPr>
        <p:txBody>
          <a:bodyPr wrap="square">
            <a:spAutoFit/>
          </a:bodyPr>
          <a:lstStyle/>
          <a:p>
            <a:pPr algn="just">
              <a:spcBef>
                <a:spcPts val="1200"/>
              </a:spcBef>
            </a:pPr>
            <a:r>
              <a:rPr lang="he-IL" sz="2400" dirty="0">
                <a:latin typeface="David" panose="020E0502060401010101" pitchFamily="34" charset="-79"/>
                <a:cs typeface="David" panose="020E0502060401010101" pitchFamily="34" charset="-79"/>
              </a:rPr>
              <a:t>במשטרים דמוקרטיים מתחלק השלטון בין שלוש רשויות עצמאיות: </a:t>
            </a:r>
          </a:p>
        </p:txBody>
      </p:sp>
    </p:spTree>
    <p:extLst>
      <p:ext uri="{BB962C8B-B14F-4D97-AF65-F5344CB8AC3E}">
        <p14:creationId xmlns:p14="http://schemas.microsoft.com/office/powerpoint/2010/main" val="49941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xEl>
                                              <p:pRg st="0" end="0"/>
                                            </p:txEl>
                                          </p:spTgt>
                                        </p:tgtEl>
                                        <p:attrNameLst>
                                          <p:attrName>style.visibility</p:attrName>
                                        </p:attrNameLst>
                                      </p:cBhvr>
                                      <p:to>
                                        <p:strVal val="visible"/>
                                      </p:to>
                                    </p:set>
                                    <p:animEffect transition="in" filter="fade">
                                      <p:cBhvr>
                                        <p:cTn id="14" dur="1000"/>
                                        <p:tgtEl>
                                          <p:spTgt spid="45">
                                            <p:txEl>
                                              <p:pRg st="0" end="0"/>
                                            </p:txEl>
                                          </p:spTgt>
                                        </p:tgtEl>
                                      </p:cBhvr>
                                    </p:animEffect>
                                    <p:anim calcmode="lin" valueType="num">
                                      <p:cBhvr>
                                        <p:cTn id="15"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4" dur="1000" fill="hold"/>
                                        <p:tgtEl>
                                          <p:spTgt spid="2"/>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2"/>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1" dur="1000" fill="hold"/>
                                        <p:tgtEl>
                                          <p:spTgt spid="10"/>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10"/>
                                        </p:tgtEl>
                                      </p:cBhvr>
                                    </p:animEffect>
                                  </p:childTnLst>
                                </p:cTn>
                              </p:par>
                              <p:par>
                                <p:cTn id="46" presetID="53" presetClass="entr" presetSubtype="16"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58" dur="1000" fill="hold"/>
                                        <p:tgtEl>
                                          <p:spTgt spid="6"/>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6"/>
                                        </p:tgtEl>
                                      </p:cBhvr>
                                    </p:animEffect>
                                  </p:childTnLst>
                                </p:cTn>
                              </p:par>
                              <p:par>
                                <p:cTn id="63" presetID="53" presetClass="entr" presetSubtype="16"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500" fill="hold"/>
                                        <p:tgtEl>
                                          <p:spTgt spid="14"/>
                                        </p:tgtEl>
                                        <p:attrNameLst>
                                          <p:attrName>ppt_w</p:attrName>
                                        </p:attrNameLst>
                                      </p:cBhvr>
                                      <p:tavLst>
                                        <p:tav tm="0">
                                          <p:val>
                                            <p:fltVal val="0"/>
                                          </p:val>
                                        </p:tav>
                                        <p:tav tm="100000">
                                          <p:val>
                                            <p:strVal val="#ppt_w"/>
                                          </p:val>
                                        </p:tav>
                                      </p:tavLst>
                                    </p:anim>
                                    <p:anim calcmode="lin" valueType="num">
                                      <p:cBhvr>
                                        <p:cTn id="66" dur="500" fill="hold"/>
                                        <p:tgtEl>
                                          <p:spTgt spid="14"/>
                                        </p:tgtEl>
                                        <p:attrNameLst>
                                          <p:attrName>ppt_h</p:attrName>
                                        </p:attrNameLst>
                                      </p:cBhvr>
                                      <p:tavLst>
                                        <p:tav tm="0">
                                          <p:val>
                                            <p:fltVal val="0"/>
                                          </p:val>
                                        </p:tav>
                                        <p:tav tm="100000">
                                          <p:val>
                                            <p:strVal val="#ppt_h"/>
                                          </p:val>
                                        </p:tav>
                                      </p:tavLst>
                                    </p:anim>
                                    <p:animEffect transition="in" filter="fade">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right)">
                                      <p:cBhvr>
                                        <p:cTn id="72" dur="500"/>
                                        <p:tgtEl>
                                          <p:spTgt spid="27"/>
                                        </p:tgtEl>
                                      </p:cBhvr>
                                    </p:animEffect>
                                  </p:childTnLst>
                                </p:cTn>
                              </p:par>
                              <p:par>
                                <p:cTn id="73" presetID="22" presetClass="entr" presetSubtype="8" fill="hold" nodeType="withEffect">
                                  <p:stCondLst>
                                    <p:cond delay="500"/>
                                  </p:stCondLst>
                                  <p:childTnLst>
                                    <p:set>
                                      <p:cBhvr>
                                        <p:cTn id="74" dur="1" fill="hold">
                                          <p:stCondLst>
                                            <p:cond delay="0"/>
                                          </p:stCondLst>
                                        </p:cTn>
                                        <p:tgtEl>
                                          <p:spTgt spid="24"/>
                                        </p:tgtEl>
                                        <p:attrNameLst>
                                          <p:attrName>style.visibility</p:attrName>
                                        </p:attrNameLst>
                                      </p:cBhvr>
                                      <p:to>
                                        <p:strVal val="visible"/>
                                      </p:to>
                                    </p:set>
                                    <p:animEffect transition="in" filter="wipe(left)">
                                      <p:cBhvr>
                                        <p:cTn id="75" dur="500"/>
                                        <p:tgtEl>
                                          <p:spTgt spid="24"/>
                                        </p:tgtEl>
                                      </p:cBhvr>
                                    </p:animEffect>
                                  </p:childTnLst>
                                </p:cTn>
                              </p:par>
                              <p:par>
                                <p:cTn id="76" presetID="22" presetClass="entr" presetSubtype="2" fill="hold" nodeType="withEffect">
                                  <p:stCondLst>
                                    <p:cond delay="1000"/>
                                  </p:stCondLst>
                                  <p:childTnLst>
                                    <p:set>
                                      <p:cBhvr>
                                        <p:cTn id="77" dur="1" fill="hold">
                                          <p:stCondLst>
                                            <p:cond delay="0"/>
                                          </p:stCondLst>
                                        </p:cTn>
                                        <p:tgtEl>
                                          <p:spTgt spid="19"/>
                                        </p:tgtEl>
                                        <p:attrNameLst>
                                          <p:attrName>style.visibility</p:attrName>
                                        </p:attrNameLst>
                                      </p:cBhvr>
                                      <p:to>
                                        <p:strVal val="visible"/>
                                      </p:to>
                                    </p:set>
                                    <p:animEffect transition="in" filter="wipe(right)">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xit" presetSubtype="0" fill="hold" nodeType="clickEffect">
                                  <p:stCondLst>
                                    <p:cond delay="0"/>
                                  </p:stCondLst>
                                  <p:childTnLst>
                                    <p:animEffect transition="out" filter="fade">
                                      <p:cBhvr>
                                        <p:cTn id="82" dur="1000"/>
                                        <p:tgtEl>
                                          <p:spTgt spid="27"/>
                                        </p:tgtEl>
                                      </p:cBhvr>
                                    </p:animEffect>
                                    <p:anim calcmode="lin" valueType="num">
                                      <p:cBhvr>
                                        <p:cTn id="83" dur="1000"/>
                                        <p:tgtEl>
                                          <p:spTgt spid="27"/>
                                        </p:tgtEl>
                                        <p:attrNameLst>
                                          <p:attrName>ppt_x</p:attrName>
                                        </p:attrNameLst>
                                      </p:cBhvr>
                                      <p:tavLst>
                                        <p:tav tm="0">
                                          <p:val>
                                            <p:strVal val="ppt_x"/>
                                          </p:val>
                                        </p:tav>
                                        <p:tav tm="100000">
                                          <p:val>
                                            <p:strVal val="ppt_x"/>
                                          </p:val>
                                        </p:tav>
                                      </p:tavLst>
                                    </p:anim>
                                    <p:anim calcmode="lin" valueType="num">
                                      <p:cBhvr>
                                        <p:cTn id="84" dur="1000"/>
                                        <p:tgtEl>
                                          <p:spTgt spid="27"/>
                                        </p:tgtEl>
                                        <p:attrNameLst>
                                          <p:attrName>ppt_y</p:attrName>
                                        </p:attrNameLst>
                                      </p:cBhvr>
                                      <p:tavLst>
                                        <p:tav tm="0">
                                          <p:val>
                                            <p:strVal val="ppt_y"/>
                                          </p:val>
                                        </p:tav>
                                        <p:tav tm="100000">
                                          <p:val>
                                            <p:strVal val="ppt_y+.1"/>
                                          </p:val>
                                        </p:tav>
                                      </p:tavLst>
                                    </p:anim>
                                    <p:set>
                                      <p:cBhvr>
                                        <p:cTn id="85" dur="1" fill="hold">
                                          <p:stCondLst>
                                            <p:cond delay="999"/>
                                          </p:stCondLst>
                                        </p:cTn>
                                        <p:tgtEl>
                                          <p:spTgt spid="27"/>
                                        </p:tgtEl>
                                        <p:attrNameLst>
                                          <p:attrName>style.visibility</p:attrName>
                                        </p:attrNameLst>
                                      </p:cBhvr>
                                      <p:to>
                                        <p:strVal val="hidden"/>
                                      </p:to>
                                    </p:set>
                                  </p:childTnLst>
                                </p:cTn>
                              </p:par>
                              <p:par>
                                <p:cTn id="86" presetID="42" presetClass="exit" presetSubtype="0" fill="hold" nodeType="withEffect">
                                  <p:stCondLst>
                                    <p:cond delay="0"/>
                                  </p:stCondLst>
                                  <p:childTnLst>
                                    <p:animEffect transition="out" filter="fade">
                                      <p:cBhvr>
                                        <p:cTn id="87" dur="1000"/>
                                        <p:tgtEl>
                                          <p:spTgt spid="24"/>
                                        </p:tgtEl>
                                      </p:cBhvr>
                                    </p:animEffect>
                                    <p:anim calcmode="lin" valueType="num">
                                      <p:cBhvr>
                                        <p:cTn id="88" dur="1000"/>
                                        <p:tgtEl>
                                          <p:spTgt spid="24"/>
                                        </p:tgtEl>
                                        <p:attrNameLst>
                                          <p:attrName>ppt_x</p:attrName>
                                        </p:attrNameLst>
                                      </p:cBhvr>
                                      <p:tavLst>
                                        <p:tav tm="0">
                                          <p:val>
                                            <p:strVal val="ppt_x"/>
                                          </p:val>
                                        </p:tav>
                                        <p:tav tm="100000">
                                          <p:val>
                                            <p:strVal val="ppt_x"/>
                                          </p:val>
                                        </p:tav>
                                      </p:tavLst>
                                    </p:anim>
                                    <p:anim calcmode="lin" valueType="num">
                                      <p:cBhvr>
                                        <p:cTn id="89" dur="1000"/>
                                        <p:tgtEl>
                                          <p:spTgt spid="24"/>
                                        </p:tgtEl>
                                        <p:attrNameLst>
                                          <p:attrName>ppt_y</p:attrName>
                                        </p:attrNameLst>
                                      </p:cBhvr>
                                      <p:tavLst>
                                        <p:tav tm="0">
                                          <p:val>
                                            <p:strVal val="ppt_y"/>
                                          </p:val>
                                        </p:tav>
                                        <p:tav tm="100000">
                                          <p:val>
                                            <p:strVal val="ppt_y+.1"/>
                                          </p:val>
                                        </p:tav>
                                      </p:tavLst>
                                    </p:anim>
                                    <p:set>
                                      <p:cBhvr>
                                        <p:cTn id="90" dur="1" fill="hold">
                                          <p:stCondLst>
                                            <p:cond delay="999"/>
                                          </p:stCondLst>
                                        </p:cTn>
                                        <p:tgtEl>
                                          <p:spTgt spid="24"/>
                                        </p:tgtEl>
                                        <p:attrNameLst>
                                          <p:attrName>style.visibility</p:attrName>
                                        </p:attrNameLst>
                                      </p:cBhvr>
                                      <p:to>
                                        <p:strVal val="hidden"/>
                                      </p:to>
                                    </p:set>
                                  </p:childTnLst>
                                </p:cTn>
                              </p:par>
                              <p:par>
                                <p:cTn id="91" presetID="42" presetClass="exit" presetSubtype="0" fill="hold" nodeType="withEffect">
                                  <p:stCondLst>
                                    <p:cond delay="0"/>
                                  </p:stCondLst>
                                  <p:childTnLst>
                                    <p:animEffect transition="out" filter="fade">
                                      <p:cBhvr>
                                        <p:cTn id="92" dur="1000"/>
                                        <p:tgtEl>
                                          <p:spTgt spid="19"/>
                                        </p:tgtEl>
                                      </p:cBhvr>
                                    </p:animEffect>
                                    <p:anim calcmode="lin" valueType="num">
                                      <p:cBhvr>
                                        <p:cTn id="93" dur="1000"/>
                                        <p:tgtEl>
                                          <p:spTgt spid="19"/>
                                        </p:tgtEl>
                                        <p:attrNameLst>
                                          <p:attrName>ppt_x</p:attrName>
                                        </p:attrNameLst>
                                      </p:cBhvr>
                                      <p:tavLst>
                                        <p:tav tm="0">
                                          <p:val>
                                            <p:strVal val="ppt_x"/>
                                          </p:val>
                                        </p:tav>
                                        <p:tav tm="100000">
                                          <p:val>
                                            <p:strVal val="ppt_x"/>
                                          </p:val>
                                        </p:tav>
                                      </p:tavLst>
                                    </p:anim>
                                    <p:anim calcmode="lin" valueType="num">
                                      <p:cBhvr>
                                        <p:cTn id="94" dur="1000"/>
                                        <p:tgtEl>
                                          <p:spTgt spid="19"/>
                                        </p:tgtEl>
                                        <p:attrNameLst>
                                          <p:attrName>ppt_y</p:attrName>
                                        </p:attrNameLst>
                                      </p:cBhvr>
                                      <p:tavLst>
                                        <p:tav tm="0">
                                          <p:val>
                                            <p:strVal val="ppt_y"/>
                                          </p:val>
                                        </p:tav>
                                        <p:tav tm="100000">
                                          <p:val>
                                            <p:strVal val="ppt_y+.1"/>
                                          </p:val>
                                        </p:tav>
                                      </p:tavLst>
                                    </p:anim>
                                    <p:set>
                                      <p:cBhvr>
                                        <p:cTn id="95" dur="1" fill="hold">
                                          <p:stCondLst>
                                            <p:cond delay="999"/>
                                          </p:stCondLst>
                                        </p:cTn>
                                        <p:tgtEl>
                                          <p:spTgt spid="19"/>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fade">
                                      <p:cBhvr>
                                        <p:cTn id="100" dur="1000"/>
                                        <p:tgtEl>
                                          <p:spTgt spid="35"/>
                                        </p:tgtEl>
                                      </p:cBhvr>
                                    </p:animEffect>
                                    <p:anim calcmode="lin" valueType="num">
                                      <p:cBhvr>
                                        <p:cTn id="101" dur="1000" fill="hold"/>
                                        <p:tgtEl>
                                          <p:spTgt spid="35"/>
                                        </p:tgtEl>
                                        <p:attrNameLst>
                                          <p:attrName>ppt_x</p:attrName>
                                        </p:attrNameLst>
                                      </p:cBhvr>
                                      <p:tavLst>
                                        <p:tav tm="0">
                                          <p:val>
                                            <p:strVal val="#ppt_x"/>
                                          </p:val>
                                        </p:tav>
                                        <p:tav tm="100000">
                                          <p:val>
                                            <p:strVal val="#ppt_x"/>
                                          </p:val>
                                        </p:tav>
                                      </p:tavLst>
                                    </p:anim>
                                    <p:anim calcmode="lin" valueType="num">
                                      <p:cBhvr>
                                        <p:cTn id="102" dur="1000" fill="hold"/>
                                        <p:tgtEl>
                                          <p:spTgt spid="35"/>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fade">
                                      <p:cBhvr>
                                        <p:cTn id="105" dur="1000"/>
                                        <p:tgtEl>
                                          <p:spTgt spid="36"/>
                                        </p:tgtEl>
                                      </p:cBhvr>
                                    </p:animEffect>
                                    <p:anim calcmode="lin" valueType="num">
                                      <p:cBhvr>
                                        <p:cTn id="106" dur="1000" fill="hold"/>
                                        <p:tgtEl>
                                          <p:spTgt spid="36"/>
                                        </p:tgtEl>
                                        <p:attrNameLst>
                                          <p:attrName>ppt_x</p:attrName>
                                        </p:attrNameLst>
                                      </p:cBhvr>
                                      <p:tavLst>
                                        <p:tav tm="0">
                                          <p:val>
                                            <p:strVal val="#ppt_x"/>
                                          </p:val>
                                        </p:tav>
                                        <p:tav tm="100000">
                                          <p:val>
                                            <p:strVal val="#ppt_x"/>
                                          </p:val>
                                        </p:tav>
                                      </p:tavLst>
                                    </p:anim>
                                    <p:anim calcmode="lin" valueType="num">
                                      <p:cBhvr>
                                        <p:cTn id="107" dur="1000" fill="hold"/>
                                        <p:tgtEl>
                                          <p:spTgt spid="36"/>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34"/>
                                        </p:tgtEl>
                                        <p:attrNameLst>
                                          <p:attrName>style.visibility</p:attrName>
                                        </p:attrNameLst>
                                      </p:cBhvr>
                                      <p:to>
                                        <p:strVal val="visible"/>
                                      </p:to>
                                    </p:set>
                                    <p:animEffect transition="in" filter="fade">
                                      <p:cBhvr>
                                        <p:cTn id="110" dur="1000"/>
                                        <p:tgtEl>
                                          <p:spTgt spid="34"/>
                                        </p:tgtEl>
                                      </p:cBhvr>
                                    </p:animEffect>
                                    <p:anim calcmode="lin" valueType="num">
                                      <p:cBhvr>
                                        <p:cTn id="111" dur="1000" fill="hold"/>
                                        <p:tgtEl>
                                          <p:spTgt spid="34"/>
                                        </p:tgtEl>
                                        <p:attrNameLst>
                                          <p:attrName>ppt_x</p:attrName>
                                        </p:attrNameLst>
                                      </p:cBhvr>
                                      <p:tavLst>
                                        <p:tav tm="0">
                                          <p:val>
                                            <p:strVal val="#ppt_x"/>
                                          </p:val>
                                        </p:tav>
                                        <p:tav tm="100000">
                                          <p:val>
                                            <p:strVal val="#ppt_x"/>
                                          </p:val>
                                        </p:tav>
                                      </p:tavLst>
                                    </p:anim>
                                    <p:anim calcmode="lin" valueType="num">
                                      <p:cBhvr>
                                        <p:cTn id="112" dur="1000" fill="hold"/>
                                        <p:tgtEl>
                                          <p:spTgt spid="34"/>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fade">
                                      <p:cBhvr>
                                        <p:cTn id="115" dur="1000"/>
                                        <p:tgtEl>
                                          <p:spTgt spid="32"/>
                                        </p:tgtEl>
                                      </p:cBhvr>
                                    </p:animEffect>
                                    <p:anim calcmode="lin" valueType="num">
                                      <p:cBhvr>
                                        <p:cTn id="116" dur="1000" fill="hold"/>
                                        <p:tgtEl>
                                          <p:spTgt spid="32"/>
                                        </p:tgtEl>
                                        <p:attrNameLst>
                                          <p:attrName>ppt_x</p:attrName>
                                        </p:attrNameLst>
                                      </p:cBhvr>
                                      <p:tavLst>
                                        <p:tav tm="0">
                                          <p:val>
                                            <p:strVal val="#ppt_x"/>
                                          </p:val>
                                        </p:tav>
                                        <p:tav tm="100000">
                                          <p:val>
                                            <p:strVal val="#ppt_x"/>
                                          </p:val>
                                        </p:tav>
                                      </p:tavLst>
                                    </p:anim>
                                    <p:anim calcmode="lin" valueType="num">
                                      <p:cBhvr>
                                        <p:cTn id="117" dur="1000" fill="hold"/>
                                        <p:tgtEl>
                                          <p:spTgt spid="32"/>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37"/>
                                        </p:tgtEl>
                                        <p:attrNameLst>
                                          <p:attrName>style.visibility</p:attrName>
                                        </p:attrNameLst>
                                      </p:cBhvr>
                                      <p:to>
                                        <p:strVal val="visible"/>
                                      </p:to>
                                    </p:set>
                                    <p:animEffect transition="in" filter="fade">
                                      <p:cBhvr>
                                        <p:cTn id="120" dur="1000"/>
                                        <p:tgtEl>
                                          <p:spTgt spid="37"/>
                                        </p:tgtEl>
                                      </p:cBhvr>
                                    </p:animEffect>
                                    <p:anim calcmode="lin" valueType="num">
                                      <p:cBhvr>
                                        <p:cTn id="121" dur="1000" fill="hold"/>
                                        <p:tgtEl>
                                          <p:spTgt spid="37"/>
                                        </p:tgtEl>
                                        <p:attrNameLst>
                                          <p:attrName>ppt_x</p:attrName>
                                        </p:attrNameLst>
                                      </p:cBhvr>
                                      <p:tavLst>
                                        <p:tav tm="0">
                                          <p:val>
                                            <p:strVal val="#ppt_x"/>
                                          </p:val>
                                        </p:tav>
                                        <p:tav tm="100000">
                                          <p:val>
                                            <p:strVal val="#ppt_x"/>
                                          </p:val>
                                        </p:tav>
                                      </p:tavLst>
                                    </p:anim>
                                    <p:anim calcmode="lin" valueType="num">
                                      <p:cBhvr>
                                        <p:cTn id="122" dur="1000" fill="hold"/>
                                        <p:tgtEl>
                                          <p:spTgt spid="37"/>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38"/>
                                        </p:tgtEl>
                                        <p:attrNameLst>
                                          <p:attrName>style.visibility</p:attrName>
                                        </p:attrNameLst>
                                      </p:cBhvr>
                                      <p:to>
                                        <p:strVal val="visible"/>
                                      </p:to>
                                    </p:set>
                                    <p:animEffect transition="in" filter="fade">
                                      <p:cBhvr>
                                        <p:cTn id="125" dur="1000"/>
                                        <p:tgtEl>
                                          <p:spTgt spid="38"/>
                                        </p:tgtEl>
                                      </p:cBhvr>
                                    </p:animEffect>
                                    <p:anim calcmode="lin" valueType="num">
                                      <p:cBhvr>
                                        <p:cTn id="126" dur="1000" fill="hold"/>
                                        <p:tgtEl>
                                          <p:spTgt spid="38"/>
                                        </p:tgtEl>
                                        <p:attrNameLst>
                                          <p:attrName>ppt_x</p:attrName>
                                        </p:attrNameLst>
                                      </p:cBhvr>
                                      <p:tavLst>
                                        <p:tav tm="0">
                                          <p:val>
                                            <p:strVal val="#ppt_x"/>
                                          </p:val>
                                        </p:tav>
                                        <p:tav tm="100000">
                                          <p:val>
                                            <p:strVal val="#ppt_x"/>
                                          </p:val>
                                        </p:tav>
                                      </p:tavLst>
                                    </p:anim>
                                    <p:anim calcmode="lin" valueType="num">
                                      <p:cBhvr>
                                        <p:cTn id="1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2" grpId="0" animBg="1"/>
      <p:bldP spid="34" grpId="0" animBg="1"/>
      <p:bldP spid="35" grpId="0" animBg="1"/>
      <p:bldP spid="36" grpId="0" animBg="1"/>
      <p:bldP spid="37" grpId="0" animBg="1"/>
      <p:bldP spid="3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12">
            <a:extLst>
              <a:ext uri="{FF2B5EF4-FFF2-40B4-BE49-F238E27FC236}">
                <a16:creationId xmlns:a16="http://schemas.microsoft.com/office/drawing/2014/main" id="{95B85872-D614-6300-8739-E21F2C57F265}"/>
              </a:ext>
            </a:extLst>
          </p:cNvPr>
          <p:cNvSpPr>
            <a:spLocks noGrp="1"/>
          </p:cNvSpPr>
          <p:nvPr>
            <p:ph type="title"/>
          </p:nvPr>
        </p:nvSpPr>
        <p:spPr>
          <a:xfrm flipH="1">
            <a:off x="3474720" y="90918"/>
            <a:ext cx="6868160"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הרשות המחוקקת</a:t>
            </a:r>
          </a:p>
        </p:txBody>
      </p:sp>
      <p:grpSp>
        <p:nvGrpSpPr>
          <p:cNvPr id="3" name="קבוצה 2">
            <a:extLst>
              <a:ext uri="{FF2B5EF4-FFF2-40B4-BE49-F238E27FC236}">
                <a16:creationId xmlns:a16="http://schemas.microsoft.com/office/drawing/2014/main" id="{54EDA039-5304-3154-1F03-7F9DC7F6F81A}"/>
              </a:ext>
            </a:extLst>
          </p:cNvPr>
          <p:cNvGrpSpPr/>
          <p:nvPr/>
        </p:nvGrpSpPr>
        <p:grpSpPr>
          <a:xfrm>
            <a:off x="4135120" y="1943269"/>
            <a:ext cx="7557155" cy="2110571"/>
            <a:chOff x="8254976" y="1943269"/>
            <a:chExt cx="3437299" cy="3097855"/>
          </a:xfrm>
        </p:grpSpPr>
        <p:sp>
          <p:nvSpPr>
            <p:cNvPr id="13" name="מלבן: פינות מעוגלות 12">
              <a:extLst>
                <a:ext uri="{FF2B5EF4-FFF2-40B4-BE49-F238E27FC236}">
                  <a16:creationId xmlns:a16="http://schemas.microsoft.com/office/drawing/2014/main" id="{10E8D2C3-4463-F863-6D6E-9F944271E453}"/>
                </a:ext>
              </a:extLst>
            </p:cNvPr>
            <p:cNvSpPr/>
            <p:nvPr/>
          </p:nvSpPr>
          <p:spPr>
            <a:xfrm>
              <a:off x="8254976" y="1943269"/>
              <a:ext cx="3437299" cy="3097855"/>
            </a:xfrm>
            <a:prstGeom prst="roundRect">
              <a:avLst/>
            </a:prstGeom>
            <a:solidFill>
              <a:srgbClr val="FFC000">
                <a:alpha val="37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dirty="0"/>
            </a:p>
          </p:txBody>
        </p:sp>
        <p:sp>
          <p:nvSpPr>
            <p:cNvPr id="25" name="תיבת טקסט 24">
              <a:extLst>
                <a:ext uri="{FF2B5EF4-FFF2-40B4-BE49-F238E27FC236}">
                  <a16:creationId xmlns:a16="http://schemas.microsoft.com/office/drawing/2014/main" id="{391645F5-45B2-BF2D-33CC-3FF5A32B9EF2}"/>
                </a:ext>
              </a:extLst>
            </p:cNvPr>
            <p:cNvSpPr txBox="1"/>
            <p:nvPr/>
          </p:nvSpPr>
          <p:spPr>
            <a:xfrm>
              <a:off x="8993559" y="2592449"/>
              <a:ext cx="2532096" cy="2123218"/>
            </a:xfrm>
            <a:prstGeom prst="rect">
              <a:avLst/>
            </a:prstGeom>
            <a:noFill/>
          </p:spPr>
          <p:txBody>
            <a:bodyPr wrap="square">
              <a:spAutoFit/>
            </a:bodyPr>
            <a:lstStyle/>
            <a:p>
              <a:pPr algn="just"/>
              <a:r>
                <a:rPr lang="he-IL" sz="2200" dirty="0">
                  <a:latin typeface="David" panose="020E0502060401010101" pitchFamily="34" charset="-79"/>
                  <a:cs typeface="David" panose="020E0502060401010101" pitchFamily="34" charset="-79"/>
                </a:rPr>
                <a:t>מורכבת מ</a:t>
              </a:r>
              <a:r>
                <a:rPr lang="he-IL" sz="2200" u="sng" dirty="0">
                  <a:latin typeface="David" panose="020E0502060401010101" pitchFamily="34" charset="-79"/>
                  <a:cs typeface="David" panose="020E0502060401010101" pitchFamily="34" charset="-79"/>
                </a:rPr>
                <a:t>נציגים</a:t>
              </a:r>
              <a:r>
                <a:rPr lang="he-IL" sz="2200" dirty="0">
                  <a:latin typeface="David" panose="020E0502060401010101" pitchFamily="34" charset="-79"/>
                  <a:cs typeface="David" panose="020E0502060401010101" pitchFamily="34" charset="-79"/>
                </a:rPr>
                <a:t> של העם (מפלגות), ואמורה להיות </a:t>
              </a:r>
              <a:r>
                <a:rPr lang="he-IL" sz="2200" b="1" dirty="0">
                  <a:latin typeface="David" panose="020E0502060401010101" pitchFamily="34" charset="-79"/>
                  <a:cs typeface="David" panose="020E0502060401010101" pitchFamily="34" charset="-79"/>
                </a:rPr>
                <a:t>'תמונת מראה' </a:t>
              </a:r>
              <a:r>
                <a:rPr lang="he-IL" sz="2200" dirty="0">
                  <a:latin typeface="David" panose="020E0502060401010101" pitchFamily="34" charset="-79"/>
                  <a:cs typeface="David" panose="020E0502060401010101" pitchFamily="34" charset="-79"/>
                </a:rPr>
                <a:t>של העם.</a:t>
              </a:r>
            </a:p>
            <a:p>
              <a:pPr algn="just"/>
              <a:r>
                <a:rPr lang="he-IL" sz="2200" dirty="0">
                  <a:latin typeface="David" panose="020E0502060401010101" pitchFamily="34" charset="-79"/>
                  <a:cs typeface="David" panose="020E0502060401010101" pitchFamily="34" charset="-79"/>
                </a:rPr>
                <a:t>תפקיד הרשות המחוקקת לחוקק חוקים באמצעות </a:t>
              </a:r>
              <a:r>
                <a:rPr lang="he-IL" sz="2200" u="sng" dirty="0">
                  <a:latin typeface="David" panose="020E0502060401010101" pitchFamily="34" charset="-79"/>
                  <a:cs typeface="David" panose="020E0502060401010101" pitchFamily="34" charset="-79"/>
                </a:rPr>
                <a:t>הצבעה</a:t>
              </a:r>
              <a:r>
                <a:rPr lang="he-IL" sz="2200" dirty="0">
                  <a:latin typeface="David" panose="020E0502060401010101" pitchFamily="34" charset="-79"/>
                  <a:cs typeface="David" panose="020E0502060401010101" pitchFamily="34" charset="-79"/>
                </a:rPr>
                <a:t> (על פי עיקרון </a:t>
              </a:r>
              <a:r>
                <a:rPr lang="he-IL" sz="2200" b="1" dirty="0">
                  <a:latin typeface="David" panose="020E0502060401010101" pitchFamily="34" charset="-79"/>
                  <a:cs typeface="David" panose="020E0502060401010101" pitchFamily="34" charset="-79"/>
                </a:rPr>
                <a:t>הכרעת הרוב</a:t>
              </a:r>
              <a:r>
                <a:rPr lang="he-IL" sz="2200" dirty="0">
                  <a:latin typeface="David" panose="020E0502060401010101" pitchFamily="34" charset="-79"/>
                  <a:cs typeface="David" panose="020E0502060401010101" pitchFamily="34" charset="-79"/>
                </a:rPr>
                <a:t>).</a:t>
              </a:r>
            </a:p>
          </p:txBody>
        </p:sp>
      </p:grpSp>
      <p:pic>
        <p:nvPicPr>
          <p:cNvPr id="8" name="תמונה 7">
            <a:extLst>
              <a:ext uri="{FF2B5EF4-FFF2-40B4-BE49-F238E27FC236}">
                <a16:creationId xmlns:a16="http://schemas.microsoft.com/office/drawing/2014/main" id="{BBCB3AC0-AB66-5702-AAC6-022C6FB0CEBA}"/>
              </a:ext>
            </a:extLst>
          </p:cNvPr>
          <p:cNvPicPr>
            <a:picLocks noChangeAspect="1"/>
          </p:cNvPicPr>
          <p:nvPr/>
        </p:nvPicPr>
        <p:blipFill>
          <a:blip r:embed="rId2"/>
          <a:stretch>
            <a:fillRect/>
          </a:stretch>
        </p:blipFill>
        <p:spPr>
          <a:xfrm>
            <a:off x="10546079" y="205219"/>
            <a:ext cx="1472729" cy="11662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תמונה 8">
            <a:extLst>
              <a:ext uri="{FF2B5EF4-FFF2-40B4-BE49-F238E27FC236}">
                <a16:creationId xmlns:a16="http://schemas.microsoft.com/office/drawing/2014/main" id="{DB226EFC-5C60-E0DF-D7A1-D80EE479CB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35" t="27976" r="3970" b="32659"/>
          <a:stretch/>
        </p:blipFill>
        <p:spPr>
          <a:xfrm flipH="1">
            <a:off x="7121656" y="1280739"/>
            <a:ext cx="2367703" cy="1112326"/>
          </a:xfrm>
          <a:prstGeom prst="rect">
            <a:avLst/>
          </a:prstGeom>
        </p:spPr>
      </p:pic>
      <p:grpSp>
        <p:nvGrpSpPr>
          <p:cNvPr id="14" name="קבוצה 13">
            <a:extLst>
              <a:ext uri="{FF2B5EF4-FFF2-40B4-BE49-F238E27FC236}">
                <a16:creationId xmlns:a16="http://schemas.microsoft.com/office/drawing/2014/main" id="{62852C9A-1124-60AB-DB5A-77048BC7D0E2}"/>
              </a:ext>
            </a:extLst>
          </p:cNvPr>
          <p:cNvGrpSpPr/>
          <p:nvPr/>
        </p:nvGrpSpPr>
        <p:grpSpPr>
          <a:xfrm>
            <a:off x="9478962" y="1562374"/>
            <a:ext cx="2550224" cy="555187"/>
            <a:chOff x="5246914" y="91228"/>
            <a:chExt cx="2676152" cy="505839"/>
          </a:xfrm>
        </p:grpSpPr>
        <p:sp>
          <p:nvSpPr>
            <p:cNvPr id="15" name="מקבילית 14">
              <a:extLst>
                <a:ext uri="{FF2B5EF4-FFF2-40B4-BE49-F238E27FC236}">
                  <a16:creationId xmlns:a16="http://schemas.microsoft.com/office/drawing/2014/main" id="{6C22C51F-1619-5043-D345-A3EF248C7BBD}"/>
                </a:ext>
              </a:extLst>
            </p:cNvPr>
            <p:cNvSpPr/>
            <p:nvPr/>
          </p:nvSpPr>
          <p:spPr>
            <a:xfrm>
              <a:off x="5246914" y="91228"/>
              <a:ext cx="2676152" cy="505839"/>
            </a:xfrm>
            <a:prstGeom prst="parallelogram">
              <a:avLst/>
            </a:prstGeom>
            <a:solidFill>
              <a:schemeClr val="accent4">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solidFill>
                  <a:schemeClr val="bg1"/>
                </a:solidFill>
              </a:endParaRPr>
            </a:p>
          </p:txBody>
        </p:sp>
        <p:sp>
          <p:nvSpPr>
            <p:cNvPr id="16" name="תיבת טקסט 15">
              <a:extLst>
                <a:ext uri="{FF2B5EF4-FFF2-40B4-BE49-F238E27FC236}">
                  <a16:creationId xmlns:a16="http://schemas.microsoft.com/office/drawing/2014/main" id="{83402484-B43A-FF54-58CA-B589A79482A1}"/>
                </a:ext>
              </a:extLst>
            </p:cNvPr>
            <p:cNvSpPr txBox="1"/>
            <p:nvPr/>
          </p:nvSpPr>
          <p:spPr>
            <a:xfrm>
              <a:off x="5323112" y="145124"/>
              <a:ext cx="2501979" cy="420630"/>
            </a:xfrm>
            <a:prstGeom prst="rect">
              <a:avLst/>
            </a:prstGeom>
            <a:noFill/>
          </p:spPr>
          <p:txBody>
            <a:bodyPr wrap="square">
              <a:spAutoFit/>
            </a:bodyPr>
            <a:lstStyle>
              <a:defPPr algn="r" rtl="1">
                <a:defRPr lang="he-il"/>
              </a:defPPr>
              <a:lvl1pPr algn="ctr">
                <a:buNone/>
                <a:defRPr sz="2000" b="1">
                  <a:latin typeface="David" panose="020E0502060401010101" pitchFamily="34" charset="-79"/>
                  <a:cs typeface="David" panose="020E0502060401010101" pitchFamily="34" charset="-79"/>
                </a:defRPr>
              </a:lvl1pPr>
            </a:lstStyle>
            <a:p>
              <a:r>
                <a:rPr lang="he-IL" sz="2400" dirty="0">
                  <a:solidFill>
                    <a:schemeClr val="bg1"/>
                  </a:solidFill>
                </a:rPr>
                <a:t>הרשות המחוקקת</a:t>
              </a:r>
            </a:p>
          </p:txBody>
        </p:sp>
      </p:grpSp>
      <p:sp>
        <p:nvSpPr>
          <p:cNvPr id="4" name="תיבת טקסט 3">
            <a:extLst>
              <a:ext uri="{FF2B5EF4-FFF2-40B4-BE49-F238E27FC236}">
                <a16:creationId xmlns:a16="http://schemas.microsoft.com/office/drawing/2014/main" id="{70898D0E-CAA1-BB6A-5096-5AAE870E7747}"/>
              </a:ext>
            </a:extLst>
          </p:cNvPr>
          <p:cNvSpPr txBox="1"/>
          <p:nvPr/>
        </p:nvSpPr>
        <p:spPr>
          <a:xfrm>
            <a:off x="416584" y="4387076"/>
            <a:ext cx="10990646" cy="2246769"/>
          </a:xfrm>
          <a:prstGeom prst="rect">
            <a:avLst/>
          </a:prstGeom>
          <a:noFill/>
        </p:spPr>
        <p:txBody>
          <a:bodyPr wrap="square">
            <a:spAutoFit/>
          </a:bodyPr>
          <a:lstStyle/>
          <a:p>
            <a:pPr algn="just"/>
            <a:r>
              <a:rPr lang="he-IL" sz="2200" u="sng" dirty="0">
                <a:latin typeface="David" panose="020E0502060401010101" pitchFamily="34" charset="-79"/>
                <a:cs typeface="David" panose="020E0502060401010101" pitchFamily="34" charset="-79"/>
              </a:rPr>
              <a:t>בישראל</a:t>
            </a:r>
            <a:r>
              <a:rPr lang="he-IL" sz="2200" dirty="0">
                <a:latin typeface="David" panose="020E0502060401010101" pitchFamily="34" charset="-79"/>
                <a:cs typeface="David" panose="020E0502060401010101" pitchFamily="34" charset="-79"/>
              </a:rPr>
              <a:t> - </a:t>
            </a:r>
            <a:r>
              <a:rPr lang="he-IL" sz="2200" b="1" dirty="0">
                <a:latin typeface="David" panose="020E0502060401010101" pitchFamily="34" charset="-79"/>
                <a:cs typeface="David" panose="020E0502060401010101" pitchFamily="34" charset="-79"/>
              </a:rPr>
              <a:t>"כנסת ישראל".</a:t>
            </a:r>
          </a:p>
          <a:p>
            <a:pPr marL="342900" indent="-342900" algn="just">
              <a:buFont typeface="Wingdings" panose="05000000000000000000" pitchFamily="2" charset="2"/>
              <a:buChar char="v"/>
            </a:pPr>
            <a:r>
              <a:rPr lang="he-IL" sz="2200" dirty="0">
                <a:latin typeface="David" panose="020E0502060401010101" pitchFamily="34" charset="-79"/>
                <a:cs typeface="David" panose="020E0502060401010101" pitchFamily="34" charset="-79"/>
              </a:rPr>
              <a:t>הכנסת מורכבת</a:t>
            </a:r>
            <a:r>
              <a:rPr lang="he-IL" sz="2200" b="1" dirty="0">
                <a:latin typeface="David" panose="020E0502060401010101" pitchFamily="34" charset="-79"/>
                <a:cs typeface="David" panose="020E0502060401010101" pitchFamily="34" charset="-79"/>
              </a:rPr>
              <a:t> </a:t>
            </a:r>
            <a:r>
              <a:rPr lang="he-IL" sz="2200" dirty="0">
                <a:latin typeface="David" panose="020E0502060401010101" pitchFamily="34" charset="-79"/>
                <a:cs typeface="David" panose="020E0502060401010101" pitchFamily="34" charset="-79"/>
              </a:rPr>
              <a:t>מ</a:t>
            </a:r>
            <a:r>
              <a:rPr lang="he-IL" sz="2200" b="1" dirty="0">
                <a:latin typeface="David" panose="020E0502060401010101" pitchFamily="34" charset="-79"/>
                <a:cs typeface="David" panose="020E0502060401010101" pitchFamily="34" charset="-79"/>
              </a:rPr>
              <a:t>מליאה של 120 חברי כנסת </a:t>
            </a:r>
            <a:r>
              <a:rPr lang="he-IL" sz="2200" dirty="0">
                <a:latin typeface="David" panose="020E0502060401010101" pitchFamily="34" charset="-79"/>
                <a:cs typeface="David" panose="020E0502060401010101" pitchFamily="34" charset="-79"/>
              </a:rPr>
              <a:t>שאחראית על חקיקת חוקים ופיקוח על הממשלה. הכנסת נחלקת לשני חלקים: </a:t>
            </a:r>
            <a:r>
              <a:rPr lang="he-IL" sz="2200" b="1" dirty="0">
                <a:latin typeface="David" panose="020E0502060401010101" pitchFamily="34" charset="-79"/>
                <a:cs typeface="David" panose="020E0502060401010101" pitchFamily="34" charset="-79"/>
              </a:rPr>
              <a:t>קואליציה</a:t>
            </a:r>
            <a:r>
              <a:rPr lang="he-IL" sz="2200" dirty="0">
                <a:latin typeface="David" panose="020E0502060401010101" pitchFamily="34" charset="-79"/>
                <a:cs typeface="David" panose="020E0502060401010101" pitchFamily="34" charset="-79"/>
              </a:rPr>
              <a:t> שתומכת בממשלה, ו</a:t>
            </a:r>
            <a:r>
              <a:rPr lang="he-IL" sz="2200" b="1" dirty="0">
                <a:latin typeface="David" panose="020E0502060401010101" pitchFamily="34" charset="-79"/>
                <a:cs typeface="David" panose="020E0502060401010101" pitchFamily="34" charset="-79"/>
              </a:rPr>
              <a:t>אופוזיציה</a:t>
            </a:r>
            <a:r>
              <a:rPr lang="he-IL" sz="2200" dirty="0">
                <a:latin typeface="David" panose="020E0502060401010101" pitchFamily="34" charset="-79"/>
                <a:cs typeface="David" panose="020E0502060401010101" pitchFamily="34" charset="-79"/>
              </a:rPr>
              <a:t> שפועלת נגדה ומנסה להחליף אותה. </a:t>
            </a:r>
          </a:p>
          <a:p>
            <a:pPr marL="342900" indent="-342900" algn="just">
              <a:buFont typeface="Wingdings" panose="05000000000000000000" pitchFamily="2" charset="2"/>
              <a:buChar char="v"/>
            </a:pPr>
            <a:endParaRPr lang="he-IL" sz="800" dirty="0">
              <a:latin typeface="David" panose="020E0502060401010101" pitchFamily="34" charset="-79"/>
              <a:cs typeface="David" panose="020E0502060401010101" pitchFamily="34" charset="-79"/>
            </a:endParaRPr>
          </a:p>
          <a:p>
            <a:pPr marL="342900" indent="-342900" algn="just">
              <a:buFont typeface="Wingdings" panose="05000000000000000000" pitchFamily="2" charset="2"/>
              <a:buChar char="v"/>
            </a:pPr>
            <a:r>
              <a:rPr lang="he-IL" sz="2200" dirty="0">
                <a:latin typeface="David" panose="020E0502060401010101" pitchFamily="34" charset="-79"/>
                <a:cs typeface="David" panose="020E0502060401010101" pitchFamily="34" charset="-79"/>
              </a:rPr>
              <a:t>בנוסף, בכנסת ישנן </a:t>
            </a:r>
            <a:r>
              <a:rPr lang="he-IL" sz="2200" b="1" dirty="0">
                <a:latin typeface="David" panose="020E0502060401010101" pitchFamily="34" charset="-79"/>
                <a:cs typeface="David" panose="020E0502060401010101" pitchFamily="34" charset="-79"/>
              </a:rPr>
              <a:t>ועדות מקצועיות </a:t>
            </a:r>
            <a:r>
              <a:rPr lang="he-IL" sz="2200" dirty="0">
                <a:latin typeface="David" panose="020E0502060401010101" pitchFamily="34" charset="-79"/>
                <a:cs typeface="David" panose="020E0502060401010101" pitchFamily="34" charset="-79"/>
              </a:rPr>
              <a:t>לתחומים שונים (בריאות, חוף וביטחון, כספים, כלכלה, וכו', שתפקידן הכנסת הצעות חוק ופיקוח על הרשות המבצעת, והן יכולות לזמן בעלי תפקידים אליהם לצורך דיון.</a:t>
            </a:r>
          </a:p>
        </p:txBody>
      </p:sp>
      <p:pic>
        <p:nvPicPr>
          <p:cNvPr id="1026" name="Picture 2" descr="כנסת">
            <a:extLst>
              <a:ext uri="{FF2B5EF4-FFF2-40B4-BE49-F238E27FC236}">
                <a16:creationId xmlns:a16="http://schemas.microsoft.com/office/drawing/2014/main" id="{E92BFF70-1D4C-582C-5033-5FEE63CB1C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42" y="90918"/>
            <a:ext cx="3076575" cy="1485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פוליטיקאים יקרים: 165 ימי עבודה, 887 אלף שקל">
            <a:extLst>
              <a:ext uri="{FF2B5EF4-FFF2-40B4-BE49-F238E27FC236}">
                <a16:creationId xmlns:a16="http://schemas.microsoft.com/office/drawing/2014/main" id="{0100A59F-2357-562E-8613-CCF1C77AF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583" y="1422126"/>
            <a:ext cx="5208655" cy="2926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705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par>
                                <p:cTn id="16" presetID="53" presetClass="entr" presetSubtype="16" fill="hold" nodeType="withEffect">
                                  <p:stCondLst>
                                    <p:cond delay="100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up)">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1000"/>
                                        <p:tgtEl>
                                          <p:spTgt spid="4">
                                            <p:txEl>
                                              <p:pRg st="0" end="0"/>
                                            </p:txEl>
                                          </p:spTgt>
                                        </p:tgtEl>
                                      </p:cBhvr>
                                    </p:animEffect>
                                    <p:anim calcmode="lin" valueType="num">
                                      <p:cBhvr>
                                        <p:cTn id="3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3" presetID="6" presetClass="entr" presetSubtype="16" fill="hold" nodeType="withEffect">
                                  <p:stCondLst>
                                    <p:cond delay="1000"/>
                                  </p:stCondLst>
                                  <p:childTnLst>
                                    <p:set>
                                      <p:cBhvr>
                                        <p:cTn id="34" dur="1" fill="hold">
                                          <p:stCondLst>
                                            <p:cond delay="0"/>
                                          </p:stCondLst>
                                        </p:cTn>
                                        <p:tgtEl>
                                          <p:spTgt spid="1026"/>
                                        </p:tgtEl>
                                        <p:attrNameLst>
                                          <p:attrName>style.visibility</p:attrName>
                                        </p:attrNameLst>
                                      </p:cBhvr>
                                      <p:to>
                                        <p:strVal val="visible"/>
                                      </p:to>
                                    </p:set>
                                    <p:animEffect transition="in" filter="circle(in)">
                                      <p:cBhvr>
                                        <p:cTn id="35" dur="20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fade">
                                      <p:cBhvr>
                                        <p:cTn id="40" dur="1000"/>
                                        <p:tgtEl>
                                          <p:spTgt spid="4">
                                            <p:txEl>
                                              <p:pRg st="1" end="1"/>
                                            </p:txEl>
                                          </p:spTgt>
                                        </p:tgtEl>
                                      </p:cBhvr>
                                    </p:animEffect>
                                    <p:anim calcmode="lin" valueType="num">
                                      <p:cBhvr>
                                        <p:cTn id="4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1" end="1"/>
                                            </p:txEl>
                                          </p:spTgt>
                                        </p:tgtEl>
                                        <p:attrNameLst>
                                          <p:attrName>ppt_y</p:attrName>
                                        </p:attrNameLst>
                                      </p:cBhvr>
                                      <p:tavLst>
                                        <p:tav tm="0">
                                          <p:val>
                                            <p:strVal val="#ppt_y+.1"/>
                                          </p:val>
                                        </p:tav>
                                        <p:tav tm="100000">
                                          <p:val>
                                            <p:strVal val="#ppt_y"/>
                                          </p:val>
                                        </p:tav>
                                      </p:tavLst>
                                    </p:anim>
                                  </p:childTnLst>
                                </p:cTn>
                              </p:par>
                              <p:par>
                                <p:cTn id="43" presetID="6" presetClass="entr" presetSubtype="16" fill="hold" nodeType="withEffect">
                                  <p:stCondLst>
                                    <p:cond delay="1000"/>
                                  </p:stCondLst>
                                  <p:childTnLst>
                                    <p:set>
                                      <p:cBhvr>
                                        <p:cTn id="44" dur="1" fill="hold">
                                          <p:stCondLst>
                                            <p:cond delay="0"/>
                                          </p:stCondLst>
                                        </p:cTn>
                                        <p:tgtEl>
                                          <p:spTgt spid="1028"/>
                                        </p:tgtEl>
                                        <p:attrNameLst>
                                          <p:attrName>style.visibility</p:attrName>
                                        </p:attrNameLst>
                                      </p:cBhvr>
                                      <p:to>
                                        <p:strVal val="visible"/>
                                      </p:to>
                                    </p:set>
                                    <p:animEffect transition="in" filter="circle(in)">
                                      <p:cBhvr>
                                        <p:cTn id="45" dur="2000"/>
                                        <p:tgtEl>
                                          <p:spTgt spid="1028"/>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
                                            <p:txEl>
                                              <p:pRg st="3" end="3"/>
                                            </p:txEl>
                                          </p:spTgt>
                                        </p:tgtEl>
                                        <p:attrNameLst>
                                          <p:attrName>style.visibility</p:attrName>
                                        </p:attrNameLst>
                                      </p:cBhvr>
                                      <p:to>
                                        <p:strVal val="visible"/>
                                      </p:to>
                                    </p:set>
                                    <p:animEffect transition="in" filter="fade">
                                      <p:cBhvr>
                                        <p:cTn id="50" dur="1000"/>
                                        <p:tgtEl>
                                          <p:spTgt spid="4">
                                            <p:txEl>
                                              <p:pRg st="3" end="3"/>
                                            </p:txEl>
                                          </p:spTgt>
                                        </p:tgtEl>
                                      </p:cBhvr>
                                    </p:animEffect>
                                    <p:anim calcmode="lin" valueType="num">
                                      <p:cBhvr>
                                        <p:cTn id="5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12">
            <a:extLst>
              <a:ext uri="{FF2B5EF4-FFF2-40B4-BE49-F238E27FC236}">
                <a16:creationId xmlns:a16="http://schemas.microsoft.com/office/drawing/2014/main" id="{95B85872-D614-6300-8739-E21F2C57F265}"/>
              </a:ext>
            </a:extLst>
          </p:cNvPr>
          <p:cNvSpPr>
            <a:spLocks noGrp="1"/>
          </p:cNvSpPr>
          <p:nvPr>
            <p:ph type="title"/>
          </p:nvPr>
        </p:nvSpPr>
        <p:spPr>
          <a:xfrm flipH="1">
            <a:off x="3474720" y="90918"/>
            <a:ext cx="6868160"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הרשות המבצעת</a:t>
            </a:r>
          </a:p>
        </p:txBody>
      </p:sp>
      <p:grpSp>
        <p:nvGrpSpPr>
          <p:cNvPr id="3" name="קבוצה 2">
            <a:extLst>
              <a:ext uri="{FF2B5EF4-FFF2-40B4-BE49-F238E27FC236}">
                <a16:creationId xmlns:a16="http://schemas.microsoft.com/office/drawing/2014/main" id="{54EDA039-5304-3154-1F03-7F9DC7F6F81A}"/>
              </a:ext>
            </a:extLst>
          </p:cNvPr>
          <p:cNvGrpSpPr/>
          <p:nvPr/>
        </p:nvGrpSpPr>
        <p:grpSpPr>
          <a:xfrm>
            <a:off x="4135120" y="1943269"/>
            <a:ext cx="7557155" cy="2110571"/>
            <a:chOff x="8254976" y="1943269"/>
            <a:chExt cx="3437299" cy="3097855"/>
          </a:xfrm>
        </p:grpSpPr>
        <p:sp>
          <p:nvSpPr>
            <p:cNvPr id="13" name="מלבן: פינות מעוגלות 12">
              <a:extLst>
                <a:ext uri="{FF2B5EF4-FFF2-40B4-BE49-F238E27FC236}">
                  <a16:creationId xmlns:a16="http://schemas.microsoft.com/office/drawing/2014/main" id="{10E8D2C3-4463-F863-6D6E-9F944271E453}"/>
                </a:ext>
              </a:extLst>
            </p:cNvPr>
            <p:cNvSpPr/>
            <p:nvPr/>
          </p:nvSpPr>
          <p:spPr>
            <a:xfrm>
              <a:off x="8254976" y="1943269"/>
              <a:ext cx="3437299" cy="3097855"/>
            </a:xfrm>
            <a:prstGeom prst="roundRect">
              <a:avLst/>
            </a:prstGeom>
            <a:solidFill>
              <a:srgbClr val="FFC000">
                <a:alpha val="37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dirty="0"/>
            </a:p>
          </p:txBody>
        </p:sp>
        <p:sp>
          <p:nvSpPr>
            <p:cNvPr id="25" name="תיבת טקסט 24">
              <a:extLst>
                <a:ext uri="{FF2B5EF4-FFF2-40B4-BE49-F238E27FC236}">
                  <a16:creationId xmlns:a16="http://schemas.microsoft.com/office/drawing/2014/main" id="{391645F5-45B2-BF2D-33CC-3FF5A32B9EF2}"/>
                </a:ext>
              </a:extLst>
            </p:cNvPr>
            <p:cNvSpPr txBox="1"/>
            <p:nvPr/>
          </p:nvSpPr>
          <p:spPr>
            <a:xfrm>
              <a:off x="8421595" y="2592449"/>
              <a:ext cx="3104060" cy="2123218"/>
            </a:xfrm>
            <a:prstGeom prst="rect">
              <a:avLst/>
            </a:prstGeom>
            <a:noFill/>
          </p:spPr>
          <p:txBody>
            <a:bodyPr wrap="square">
              <a:spAutoFit/>
            </a:bodyPr>
            <a:lstStyle/>
            <a:p>
              <a:pPr algn="just"/>
              <a:r>
                <a:rPr lang="he-IL" sz="2200" b="1" dirty="0">
                  <a:latin typeface="David" panose="020E0502060401010101" pitchFamily="34" charset="-79"/>
                  <a:cs typeface="David" panose="020E0502060401010101" pitchFamily="34" charset="-79"/>
                </a:rPr>
                <a:t>הממשלה.</a:t>
              </a:r>
            </a:p>
            <a:p>
              <a:pPr algn="just"/>
              <a:r>
                <a:rPr lang="he-IL" sz="2200" dirty="0">
                  <a:latin typeface="David" panose="020E0502060401010101" pitchFamily="34" charset="-79"/>
                  <a:cs typeface="David" panose="020E0502060401010101" pitchFamily="34" charset="-79"/>
                </a:rPr>
                <a:t>מורכבת מראש ממשלה ומשרים שלכל אחד מהם אחריות על תחום מוגדר במדינה, והם שאחראים על ניהול המדינה בפועל - </a:t>
              </a:r>
              <a:r>
                <a:rPr lang="he-IL" sz="2200" u="sng" dirty="0">
                  <a:latin typeface="David" panose="020E0502060401010101" pitchFamily="34" charset="-79"/>
                  <a:cs typeface="David" panose="020E0502060401010101" pitchFamily="34" charset="-79"/>
                </a:rPr>
                <a:t>על פי החוקים של הכנסת.</a:t>
              </a:r>
            </a:p>
          </p:txBody>
        </p:sp>
      </p:grpSp>
      <p:pic>
        <p:nvPicPr>
          <p:cNvPr id="8" name="תמונה 7">
            <a:extLst>
              <a:ext uri="{FF2B5EF4-FFF2-40B4-BE49-F238E27FC236}">
                <a16:creationId xmlns:a16="http://schemas.microsoft.com/office/drawing/2014/main" id="{BBCB3AC0-AB66-5702-AAC6-022C6FB0CEBA}"/>
              </a:ext>
            </a:extLst>
          </p:cNvPr>
          <p:cNvPicPr>
            <a:picLocks noChangeAspect="1"/>
          </p:cNvPicPr>
          <p:nvPr/>
        </p:nvPicPr>
        <p:blipFill>
          <a:blip r:embed="rId2"/>
          <a:stretch>
            <a:fillRect/>
          </a:stretch>
        </p:blipFill>
        <p:spPr>
          <a:xfrm>
            <a:off x="10546079" y="205219"/>
            <a:ext cx="1472729" cy="11662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תמונה 8">
            <a:extLst>
              <a:ext uri="{FF2B5EF4-FFF2-40B4-BE49-F238E27FC236}">
                <a16:creationId xmlns:a16="http://schemas.microsoft.com/office/drawing/2014/main" id="{DB226EFC-5C60-E0DF-D7A1-D80EE479CB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35" t="27976" r="3970" b="32659"/>
          <a:stretch/>
        </p:blipFill>
        <p:spPr>
          <a:xfrm flipH="1">
            <a:off x="7121656" y="1280739"/>
            <a:ext cx="2367703" cy="1112326"/>
          </a:xfrm>
          <a:prstGeom prst="rect">
            <a:avLst/>
          </a:prstGeom>
        </p:spPr>
      </p:pic>
      <p:grpSp>
        <p:nvGrpSpPr>
          <p:cNvPr id="14" name="קבוצה 13">
            <a:extLst>
              <a:ext uri="{FF2B5EF4-FFF2-40B4-BE49-F238E27FC236}">
                <a16:creationId xmlns:a16="http://schemas.microsoft.com/office/drawing/2014/main" id="{62852C9A-1124-60AB-DB5A-77048BC7D0E2}"/>
              </a:ext>
            </a:extLst>
          </p:cNvPr>
          <p:cNvGrpSpPr/>
          <p:nvPr/>
        </p:nvGrpSpPr>
        <p:grpSpPr>
          <a:xfrm>
            <a:off x="9478962" y="1562374"/>
            <a:ext cx="2550224" cy="555187"/>
            <a:chOff x="5246914" y="91228"/>
            <a:chExt cx="2676152" cy="505839"/>
          </a:xfrm>
        </p:grpSpPr>
        <p:sp>
          <p:nvSpPr>
            <p:cNvPr id="15" name="מקבילית 14">
              <a:extLst>
                <a:ext uri="{FF2B5EF4-FFF2-40B4-BE49-F238E27FC236}">
                  <a16:creationId xmlns:a16="http://schemas.microsoft.com/office/drawing/2014/main" id="{6C22C51F-1619-5043-D345-A3EF248C7BBD}"/>
                </a:ext>
              </a:extLst>
            </p:cNvPr>
            <p:cNvSpPr/>
            <p:nvPr/>
          </p:nvSpPr>
          <p:spPr>
            <a:xfrm>
              <a:off x="5246914" y="91228"/>
              <a:ext cx="2676152" cy="505839"/>
            </a:xfrm>
            <a:prstGeom prst="parallelogram">
              <a:avLst/>
            </a:prstGeom>
            <a:solidFill>
              <a:schemeClr val="accent4">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solidFill>
                  <a:schemeClr val="bg1"/>
                </a:solidFill>
              </a:endParaRPr>
            </a:p>
          </p:txBody>
        </p:sp>
        <p:sp>
          <p:nvSpPr>
            <p:cNvPr id="16" name="תיבת טקסט 15">
              <a:extLst>
                <a:ext uri="{FF2B5EF4-FFF2-40B4-BE49-F238E27FC236}">
                  <a16:creationId xmlns:a16="http://schemas.microsoft.com/office/drawing/2014/main" id="{83402484-B43A-FF54-58CA-B589A79482A1}"/>
                </a:ext>
              </a:extLst>
            </p:cNvPr>
            <p:cNvSpPr txBox="1"/>
            <p:nvPr/>
          </p:nvSpPr>
          <p:spPr>
            <a:xfrm>
              <a:off x="5323112" y="145124"/>
              <a:ext cx="2501979" cy="420630"/>
            </a:xfrm>
            <a:prstGeom prst="rect">
              <a:avLst/>
            </a:prstGeom>
            <a:noFill/>
          </p:spPr>
          <p:txBody>
            <a:bodyPr wrap="square">
              <a:spAutoFit/>
            </a:bodyPr>
            <a:lstStyle>
              <a:defPPr algn="r" rtl="1">
                <a:defRPr lang="he-il"/>
              </a:defPPr>
              <a:lvl1pPr algn="ctr">
                <a:buNone/>
                <a:defRPr sz="2000" b="1">
                  <a:latin typeface="David" panose="020E0502060401010101" pitchFamily="34" charset="-79"/>
                  <a:cs typeface="David" panose="020E0502060401010101" pitchFamily="34" charset="-79"/>
                </a:defRPr>
              </a:lvl1pPr>
            </a:lstStyle>
            <a:p>
              <a:r>
                <a:rPr lang="he-IL" sz="2400" dirty="0">
                  <a:solidFill>
                    <a:schemeClr val="bg1"/>
                  </a:solidFill>
                </a:rPr>
                <a:t>הרשות המבצעת</a:t>
              </a:r>
            </a:p>
          </p:txBody>
        </p:sp>
      </p:grpSp>
      <p:sp>
        <p:nvSpPr>
          <p:cNvPr id="4" name="תיבת טקסט 3">
            <a:extLst>
              <a:ext uri="{FF2B5EF4-FFF2-40B4-BE49-F238E27FC236}">
                <a16:creationId xmlns:a16="http://schemas.microsoft.com/office/drawing/2014/main" id="{70898D0E-CAA1-BB6A-5096-5AAE870E7747}"/>
              </a:ext>
            </a:extLst>
          </p:cNvPr>
          <p:cNvSpPr txBox="1"/>
          <p:nvPr/>
        </p:nvSpPr>
        <p:spPr>
          <a:xfrm>
            <a:off x="1528577" y="4434595"/>
            <a:ext cx="9812109" cy="2123658"/>
          </a:xfrm>
          <a:prstGeom prst="rect">
            <a:avLst/>
          </a:prstGeom>
          <a:noFill/>
        </p:spPr>
        <p:txBody>
          <a:bodyPr wrap="square">
            <a:spAutoFit/>
          </a:bodyPr>
          <a:lstStyle/>
          <a:p>
            <a:pPr algn="just"/>
            <a:r>
              <a:rPr lang="he-IL" sz="2200" u="sng" dirty="0">
                <a:latin typeface="David" panose="020E0502060401010101" pitchFamily="34" charset="-79"/>
                <a:cs typeface="David" panose="020E0502060401010101" pitchFamily="34" charset="-79"/>
              </a:rPr>
              <a:t>בישראל</a:t>
            </a:r>
            <a:r>
              <a:rPr lang="he-IL" sz="2200" dirty="0">
                <a:latin typeface="David" panose="020E0502060401010101" pitchFamily="34" charset="-79"/>
                <a:cs typeface="David" panose="020E0502060401010101" pitchFamily="34" charset="-79"/>
              </a:rPr>
              <a:t> - </a:t>
            </a:r>
            <a:r>
              <a:rPr lang="he-IL" sz="2200" b="1" dirty="0">
                <a:latin typeface="David" panose="020E0502060401010101" pitchFamily="34" charset="-79"/>
                <a:cs typeface="David" panose="020E0502060401010101" pitchFamily="34" charset="-79"/>
              </a:rPr>
              <a:t>"ממשלת ישראל".</a:t>
            </a:r>
          </a:p>
          <a:p>
            <a:pPr marL="342900" indent="-342900" algn="just">
              <a:buFont typeface="Wingdings" panose="05000000000000000000" pitchFamily="2" charset="2"/>
              <a:buChar char="v"/>
            </a:pPr>
            <a:r>
              <a:rPr lang="he-IL" sz="2200" dirty="0">
                <a:latin typeface="David" panose="020E0502060401010101" pitchFamily="34" charset="-79"/>
                <a:cs typeface="David" panose="020E0502060401010101" pitchFamily="34" charset="-79"/>
              </a:rPr>
              <a:t>לאחר הבחירות מתנהל משא ומתן בין ראשי המפלגות השונות, עד שאחד מהם מצליח לחתום עם 61 ח"כ על תמיכה בממשלה שלו (</a:t>
            </a:r>
            <a:r>
              <a:rPr lang="he-IL" sz="2200" b="1" dirty="0">
                <a:latin typeface="David" panose="020E0502060401010101" pitchFamily="34" charset="-79"/>
                <a:cs typeface="David" panose="020E0502060401010101" pitchFamily="34" charset="-79"/>
              </a:rPr>
              <a:t>חברי קואליציה</a:t>
            </a:r>
            <a:r>
              <a:rPr lang="he-IL" sz="2200" dirty="0">
                <a:latin typeface="David" panose="020E0502060401010101" pitchFamily="34" charset="-79"/>
                <a:cs typeface="David" panose="020E0502060401010101" pitchFamily="34" charset="-79"/>
              </a:rPr>
              <a:t>) - מרבית חברי הממשלה באים מתוך הכנסת, אך זה לא מחייב.</a:t>
            </a:r>
          </a:p>
          <a:p>
            <a:pPr marL="342900" indent="-342900" algn="just">
              <a:buFont typeface="Wingdings" panose="05000000000000000000" pitchFamily="2" charset="2"/>
              <a:buChar char="v"/>
            </a:pPr>
            <a:r>
              <a:rPr lang="he-IL" sz="2200" dirty="0">
                <a:latin typeface="David" panose="020E0502060401010101" pitchFamily="34" charset="-79"/>
                <a:cs typeface="David" panose="020E0502060401010101" pitchFamily="34" charset="-79"/>
              </a:rPr>
              <a:t>ראש הממשלה ממנה את השרים לפי שיקול דעתו, והם אחראים על ניהול התחום עליו הם אמונים.</a:t>
            </a:r>
          </a:p>
        </p:txBody>
      </p:sp>
      <p:pic>
        <p:nvPicPr>
          <p:cNvPr id="2050" name="Picture 2" descr="ממשלת ישראל ה-37 (צילום: N12)">
            <a:extLst>
              <a:ext uri="{FF2B5EF4-FFF2-40B4-BE49-F238E27FC236}">
                <a16:creationId xmlns:a16="http://schemas.microsoft.com/office/drawing/2014/main" id="{7C9FB283-C4EB-B0CD-83C9-82BD0DA8B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70" y="2060957"/>
            <a:ext cx="3889092" cy="2380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תמונה 4">
            <a:extLst>
              <a:ext uri="{FF2B5EF4-FFF2-40B4-BE49-F238E27FC236}">
                <a16:creationId xmlns:a16="http://schemas.microsoft.com/office/drawing/2014/main" id="{7415F9BF-9B3B-8D91-7A36-9DE382E4AE98}"/>
              </a:ext>
            </a:extLst>
          </p:cNvPr>
          <p:cNvPicPr>
            <a:picLocks noChangeAspect="1"/>
          </p:cNvPicPr>
          <p:nvPr/>
        </p:nvPicPr>
        <p:blipFill>
          <a:blip r:embed="rId5"/>
          <a:stretch>
            <a:fillRect/>
          </a:stretch>
        </p:blipFill>
        <p:spPr>
          <a:xfrm>
            <a:off x="135991" y="90918"/>
            <a:ext cx="2271625" cy="22552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8629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par>
                                <p:cTn id="16" presetID="53" presetClass="entr" presetSubtype="16" fill="hold" nodeType="withEffect">
                                  <p:stCondLst>
                                    <p:cond delay="100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up)">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1000"/>
                                        <p:tgtEl>
                                          <p:spTgt spid="4">
                                            <p:txEl>
                                              <p:pRg st="0" end="0"/>
                                            </p:txEl>
                                          </p:spTgt>
                                        </p:tgtEl>
                                      </p:cBhvr>
                                    </p:animEffect>
                                    <p:anim calcmode="lin" valueType="num">
                                      <p:cBhvr>
                                        <p:cTn id="31"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3" presetID="6" presetClass="entr" presetSubtype="16" fill="hold" nodeType="withEffect">
                                  <p:stCondLst>
                                    <p:cond delay="1000"/>
                                  </p:stCondLst>
                                  <p:childTnLst>
                                    <p:set>
                                      <p:cBhvr>
                                        <p:cTn id="34" dur="1" fill="hold">
                                          <p:stCondLst>
                                            <p:cond delay="0"/>
                                          </p:stCondLst>
                                        </p:cTn>
                                        <p:tgtEl>
                                          <p:spTgt spid="2050"/>
                                        </p:tgtEl>
                                        <p:attrNameLst>
                                          <p:attrName>style.visibility</p:attrName>
                                        </p:attrNameLst>
                                      </p:cBhvr>
                                      <p:to>
                                        <p:strVal val="visible"/>
                                      </p:to>
                                    </p:set>
                                    <p:animEffect transition="in" filter="circle(in)">
                                      <p:cBhvr>
                                        <p:cTn id="35" dur="20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animEffect transition="in" filter="fade">
                                      <p:cBhvr>
                                        <p:cTn id="45" dur="1000"/>
                                        <p:tgtEl>
                                          <p:spTgt spid="4">
                                            <p:txEl>
                                              <p:pRg st="1" end="1"/>
                                            </p:txEl>
                                          </p:spTgt>
                                        </p:tgtEl>
                                      </p:cBhvr>
                                    </p:animEffect>
                                    <p:anim calcmode="lin" valueType="num">
                                      <p:cBhvr>
                                        <p:cTn id="4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
                                            <p:txEl>
                                              <p:pRg st="2" end="2"/>
                                            </p:txEl>
                                          </p:spTgt>
                                        </p:tgtEl>
                                        <p:attrNameLst>
                                          <p:attrName>style.visibility</p:attrName>
                                        </p:attrNameLst>
                                      </p:cBhvr>
                                      <p:to>
                                        <p:strVal val="visible"/>
                                      </p:to>
                                    </p:set>
                                    <p:animEffect transition="in" filter="fade">
                                      <p:cBhvr>
                                        <p:cTn id="52" dur="1000"/>
                                        <p:tgtEl>
                                          <p:spTgt spid="4">
                                            <p:txEl>
                                              <p:pRg st="2" end="2"/>
                                            </p:txEl>
                                          </p:spTgt>
                                        </p:tgtEl>
                                      </p:cBhvr>
                                    </p:animEffect>
                                    <p:anim calcmode="lin" valueType="num">
                                      <p:cBhvr>
                                        <p:cTn id="5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12">
            <a:extLst>
              <a:ext uri="{FF2B5EF4-FFF2-40B4-BE49-F238E27FC236}">
                <a16:creationId xmlns:a16="http://schemas.microsoft.com/office/drawing/2014/main" id="{95B85872-D614-6300-8739-E21F2C57F265}"/>
              </a:ext>
            </a:extLst>
          </p:cNvPr>
          <p:cNvSpPr>
            <a:spLocks noGrp="1"/>
          </p:cNvSpPr>
          <p:nvPr>
            <p:ph type="title"/>
          </p:nvPr>
        </p:nvSpPr>
        <p:spPr>
          <a:xfrm flipH="1">
            <a:off x="3474720" y="90918"/>
            <a:ext cx="6868160"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הרשות השופטת</a:t>
            </a:r>
          </a:p>
        </p:txBody>
      </p:sp>
      <p:grpSp>
        <p:nvGrpSpPr>
          <p:cNvPr id="3" name="קבוצה 2">
            <a:extLst>
              <a:ext uri="{FF2B5EF4-FFF2-40B4-BE49-F238E27FC236}">
                <a16:creationId xmlns:a16="http://schemas.microsoft.com/office/drawing/2014/main" id="{54EDA039-5304-3154-1F03-7F9DC7F6F81A}"/>
              </a:ext>
            </a:extLst>
          </p:cNvPr>
          <p:cNvGrpSpPr/>
          <p:nvPr/>
        </p:nvGrpSpPr>
        <p:grpSpPr>
          <a:xfrm>
            <a:off x="4348263" y="2242320"/>
            <a:ext cx="7333635" cy="2110571"/>
            <a:chOff x="8356642" y="1943269"/>
            <a:chExt cx="3335633" cy="3097855"/>
          </a:xfrm>
        </p:grpSpPr>
        <p:sp>
          <p:nvSpPr>
            <p:cNvPr id="13" name="מלבן: פינות מעוגלות 12">
              <a:extLst>
                <a:ext uri="{FF2B5EF4-FFF2-40B4-BE49-F238E27FC236}">
                  <a16:creationId xmlns:a16="http://schemas.microsoft.com/office/drawing/2014/main" id="{10E8D2C3-4463-F863-6D6E-9F944271E453}"/>
                </a:ext>
              </a:extLst>
            </p:cNvPr>
            <p:cNvSpPr/>
            <p:nvPr/>
          </p:nvSpPr>
          <p:spPr>
            <a:xfrm>
              <a:off x="8356642" y="1943269"/>
              <a:ext cx="3335633" cy="3097855"/>
            </a:xfrm>
            <a:prstGeom prst="roundRect">
              <a:avLst/>
            </a:prstGeom>
            <a:solidFill>
              <a:srgbClr val="FFC000">
                <a:alpha val="37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dirty="0"/>
            </a:p>
          </p:txBody>
        </p:sp>
        <p:sp>
          <p:nvSpPr>
            <p:cNvPr id="25" name="תיבת טקסט 24">
              <a:extLst>
                <a:ext uri="{FF2B5EF4-FFF2-40B4-BE49-F238E27FC236}">
                  <a16:creationId xmlns:a16="http://schemas.microsoft.com/office/drawing/2014/main" id="{391645F5-45B2-BF2D-33CC-3FF5A32B9EF2}"/>
                </a:ext>
              </a:extLst>
            </p:cNvPr>
            <p:cNvSpPr txBox="1"/>
            <p:nvPr/>
          </p:nvSpPr>
          <p:spPr>
            <a:xfrm>
              <a:off x="8569315" y="2312742"/>
              <a:ext cx="2993309" cy="2620141"/>
            </a:xfrm>
            <a:prstGeom prst="rect">
              <a:avLst/>
            </a:prstGeom>
            <a:noFill/>
          </p:spPr>
          <p:txBody>
            <a:bodyPr wrap="square">
              <a:spAutoFit/>
            </a:bodyPr>
            <a:lstStyle/>
            <a:p>
              <a:pPr algn="just"/>
              <a:r>
                <a:rPr lang="he-IL" sz="2200" b="1" dirty="0">
                  <a:latin typeface="David" panose="020E0502060401010101" pitchFamily="34" charset="-79"/>
                  <a:cs typeface="David" panose="020E0502060401010101" pitchFamily="34" charset="-79"/>
                </a:rPr>
                <a:t>בית המשפט.</a:t>
              </a:r>
            </a:p>
            <a:p>
              <a:pPr algn="just"/>
              <a:r>
                <a:rPr lang="he-IL" sz="2200" dirty="0">
                  <a:latin typeface="David" panose="020E0502060401010101" pitchFamily="34" charset="-79"/>
                  <a:cs typeface="David" panose="020E0502060401010101" pitchFamily="34" charset="-79"/>
                </a:rPr>
                <a:t>תפקידו לפסוק את הדין </a:t>
              </a:r>
              <a:r>
                <a:rPr lang="he-IL" sz="2200" b="1" u="sng" dirty="0">
                  <a:latin typeface="David" panose="020E0502060401010101" pitchFamily="34" charset="-79"/>
                  <a:cs typeface="David" panose="020E0502060401010101" pitchFamily="34" charset="-79"/>
                </a:rPr>
                <a:t>על פי החוק</a:t>
              </a:r>
              <a:r>
                <a:rPr lang="he-IL" sz="2200" b="1" dirty="0">
                  <a:latin typeface="David" panose="020E0502060401010101" pitchFamily="34" charset="-79"/>
                  <a:cs typeface="David" panose="020E0502060401010101" pitchFamily="34" charset="-79"/>
                </a:rPr>
                <a:t> </a:t>
              </a:r>
              <a:r>
                <a:rPr lang="he-IL" sz="2200" dirty="0">
                  <a:latin typeface="David" panose="020E0502060401010101" pitchFamily="34" charset="-79"/>
                  <a:cs typeface="David" panose="020E0502060401010101" pitchFamily="34" charset="-79"/>
                </a:rPr>
                <a:t>במקרים של שאלות ודילמות, במקרים בהם החוק אינו ברור או לא התייחס למקרה, וכן לשפוט ולגזור ענישה על עבירות של אזרחים (</a:t>
              </a:r>
              <a:r>
                <a:rPr lang="he-IL" sz="2200" b="1" dirty="0">
                  <a:latin typeface="David" panose="020E0502060401010101" pitchFamily="34" charset="-79"/>
                  <a:cs typeface="David" panose="020E0502060401010101" pitchFamily="34" charset="-79"/>
                </a:rPr>
                <a:t>אחד כלפי השני </a:t>
              </a:r>
              <a:r>
                <a:rPr lang="he-IL" sz="2200" dirty="0">
                  <a:latin typeface="David" panose="020E0502060401010101" pitchFamily="34" charset="-79"/>
                  <a:cs typeface="David" panose="020E0502060401010101" pitchFamily="34" charset="-79"/>
                </a:rPr>
                <a:t>או כלפי </a:t>
              </a:r>
              <a:r>
                <a:rPr lang="he-IL" sz="2200" b="1" dirty="0">
                  <a:latin typeface="David" panose="020E0502060401010101" pitchFamily="34" charset="-79"/>
                  <a:cs typeface="David" panose="020E0502060401010101" pitchFamily="34" charset="-79"/>
                </a:rPr>
                <a:t>המדינה</a:t>
              </a:r>
              <a:r>
                <a:rPr lang="he-IL" sz="2200" dirty="0">
                  <a:latin typeface="David" panose="020E0502060401010101" pitchFamily="34" charset="-79"/>
                  <a:cs typeface="David" panose="020E0502060401010101" pitchFamily="34" charset="-79"/>
                </a:rPr>
                <a:t>).</a:t>
              </a:r>
              <a:endParaRPr lang="he-IL" sz="2200" b="1" dirty="0">
                <a:latin typeface="David" panose="020E0502060401010101" pitchFamily="34" charset="-79"/>
                <a:cs typeface="David" panose="020E0502060401010101" pitchFamily="34" charset="-79"/>
              </a:endParaRPr>
            </a:p>
          </p:txBody>
        </p:sp>
      </p:grpSp>
      <p:pic>
        <p:nvPicPr>
          <p:cNvPr id="8" name="תמונה 7">
            <a:extLst>
              <a:ext uri="{FF2B5EF4-FFF2-40B4-BE49-F238E27FC236}">
                <a16:creationId xmlns:a16="http://schemas.microsoft.com/office/drawing/2014/main" id="{BBCB3AC0-AB66-5702-AAC6-022C6FB0CEBA}"/>
              </a:ext>
            </a:extLst>
          </p:cNvPr>
          <p:cNvPicPr>
            <a:picLocks noChangeAspect="1"/>
          </p:cNvPicPr>
          <p:nvPr/>
        </p:nvPicPr>
        <p:blipFill>
          <a:blip r:embed="rId2"/>
          <a:stretch>
            <a:fillRect/>
          </a:stretch>
        </p:blipFill>
        <p:spPr>
          <a:xfrm>
            <a:off x="10546079" y="205219"/>
            <a:ext cx="1472729" cy="11662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תמונה 8">
            <a:extLst>
              <a:ext uri="{FF2B5EF4-FFF2-40B4-BE49-F238E27FC236}">
                <a16:creationId xmlns:a16="http://schemas.microsoft.com/office/drawing/2014/main" id="{DB226EFC-5C60-E0DF-D7A1-D80EE479CB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35" t="27976" r="3970" b="32659"/>
          <a:stretch/>
        </p:blipFill>
        <p:spPr>
          <a:xfrm flipH="1">
            <a:off x="6759530" y="1456752"/>
            <a:ext cx="2659471" cy="1249396"/>
          </a:xfrm>
          <a:prstGeom prst="rect">
            <a:avLst/>
          </a:prstGeom>
        </p:spPr>
      </p:pic>
      <p:grpSp>
        <p:nvGrpSpPr>
          <p:cNvPr id="14" name="קבוצה 13">
            <a:extLst>
              <a:ext uri="{FF2B5EF4-FFF2-40B4-BE49-F238E27FC236}">
                <a16:creationId xmlns:a16="http://schemas.microsoft.com/office/drawing/2014/main" id="{62852C9A-1124-60AB-DB5A-77048BC7D0E2}"/>
              </a:ext>
            </a:extLst>
          </p:cNvPr>
          <p:cNvGrpSpPr/>
          <p:nvPr/>
        </p:nvGrpSpPr>
        <p:grpSpPr>
          <a:xfrm>
            <a:off x="9468584" y="1861425"/>
            <a:ext cx="2550224" cy="555187"/>
            <a:chOff x="5246914" y="91228"/>
            <a:chExt cx="2676152" cy="505839"/>
          </a:xfrm>
        </p:grpSpPr>
        <p:sp>
          <p:nvSpPr>
            <p:cNvPr id="15" name="מקבילית 14">
              <a:extLst>
                <a:ext uri="{FF2B5EF4-FFF2-40B4-BE49-F238E27FC236}">
                  <a16:creationId xmlns:a16="http://schemas.microsoft.com/office/drawing/2014/main" id="{6C22C51F-1619-5043-D345-A3EF248C7BBD}"/>
                </a:ext>
              </a:extLst>
            </p:cNvPr>
            <p:cNvSpPr/>
            <p:nvPr/>
          </p:nvSpPr>
          <p:spPr>
            <a:xfrm>
              <a:off x="5246914" y="91228"/>
              <a:ext cx="2676152" cy="505839"/>
            </a:xfrm>
            <a:prstGeom prst="parallelogram">
              <a:avLst/>
            </a:prstGeom>
            <a:solidFill>
              <a:schemeClr val="accent4">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solidFill>
                  <a:schemeClr val="bg1"/>
                </a:solidFill>
              </a:endParaRPr>
            </a:p>
          </p:txBody>
        </p:sp>
        <p:sp>
          <p:nvSpPr>
            <p:cNvPr id="16" name="תיבת טקסט 15">
              <a:extLst>
                <a:ext uri="{FF2B5EF4-FFF2-40B4-BE49-F238E27FC236}">
                  <a16:creationId xmlns:a16="http://schemas.microsoft.com/office/drawing/2014/main" id="{83402484-B43A-FF54-58CA-B589A79482A1}"/>
                </a:ext>
              </a:extLst>
            </p:cNvPr>
            <p:cNvSpPr txBox="1"/>
            <p:nvPr/>
          </p:nvSpPr>
          <p:spPr>
            <a:xfrm>
              <a:off x="5323112" y="145124"/>
              <a:ext cx="2501979" cy="420630"/>
            </a:xfrm>
            <a:prstGeom prst="rect">
              <a:avLst/>
            </a:prstGeom>
            <a:noFill/>
          </p:spPr>
          <p:txBody>
            <a:bodyPr wrap="square">
              <a:spAutoFit/>
            </a:bodyPr>
            <a:lstStyle>
              <a:defPPr algn="r" rtl="1">
                <a:defRPr lang="he-il"/>
              </a:defPPr>
              <a:lvl1pPr algn="ctr">
                <a:buNone/>
                <a:defRPr sz="2000" b="1">
                  <a:latin typeface="David" panose="020E0502060401010101" pitchFamily="34" charset="-79"/>
                  <a:cs typeface="David" panose="020E0502060401010101" pitchFamily="34" charset="-79"/>
                </a:defRPr>
              </a:lvl1pPr>
            </a:lstStyle>
            <a:p>
              <a:r>
                <a:rPr lang="he-IL" sz="2400" dirty="0">
                  <a:solidFill>
                    <a:schemeClr val="bg1"/>
                  </a:solidFill>
                </a:rPr>
                <a:t>הרשות השופטת</a:t>
              </a:r>
            </a:p>
          </p:txBody>
        </p:sp>
      </p:grpSp>
      <p:sp>
        <p:nvSpPr>
          <p:cNvPr id="4" name="תיבת טקסט 3">
            <a:extLst>
              <a:ext uri="{FF2B5EF4-FFF2-40B4-BE49-F238E27FC236}">
                <a16:creationId xmlns:a16="http://schemas.microsoft.com/office/drawing/2014/main" id="{70898D0E-CAA1-BB6A-5096-5AAE870E7747}"/>
              </a:ext>
            </a:extLst>
          </p:cNvPr>
          <p:cNvSpPr txBox="1"/>
          <p:nvPr/>
        </p:nvSpPr>
        <p:spPr>
          <a:xfrm>
            <a:off x="1005840" y="4887223"/>
            <a:ext cx="10533469" cy="1785104"/>
          </a:xfrm>
          <a:prstGeom prst="rect">
            <a:avLst/>
          </a:prstGeom>
          <a:noFill/>
        </p:spPr>
        <p:txBody>
          <a:bodyPr wrap="square">
            <a:spAutoFit/>
          </a:bodyPr>
          <a:lstStyle/>
          <a:p>
            <a:pPr marL="342900" indent="-342900" algn="just">
              <a:buFont typeface="Wingdings" panose="05000000000000000000" pitchFamily="2" charset="2"/>
              <a:buChar char="v"/>
            </a:pPr>
            <a:r>
              <a:rPr lang="he-IL" sz="2200" dirty="0">
                <a:latin typeface="David" panose="020E0502060401010101" pitchFamily="34" charset="-79"/>
                <a:cs typeface="David" panose="020E0502060401010101" pitchFamily="34" charset="-79"/>
              </a:rPr>
              <a:t>סמכותו של בית המשפט היא לפסוק דין על פי החוק שמחוקקת הכנסת.</a:t>
            </a:r>
          </a:p>
          <a:p>
            <a:pPr marL="342900" indent="-342900" algn="just">
              <a:buFont typeface="Wingdings" panose="05000000000000000000" pitchFamily="2" charset="2"/>
              <a:buChar char="v"/>
            </a:pPr>
            <a:r>
              <a:rPr lang="he-IL" sz="2200" dirty="0">
                <a:latin typeface="David" panose="020E0502060401010101" pitchFamily="34" charset="-79"/>
                <a:cs typeface="David" panose="020E0502060401010101" pitchFamily="34" charset="-79"/>
              </a:rPr>
              <a:t>"בית המשפט" מתחלק לשלוש רמות: </a:t>
            </a:r>
            <a:r>
              <a:rPr lang="he-IL" sz="2200" dirty="0" err="1">
                <a:latin typeface="David" panose="020E0502060401010101" pitchFamily="34" charset="-79"/>
                <a:cs typeface="David" panose="020E0502060401010101" pitchFamily="34" charset="-79"/>
              </a:rPr>
              <a:t>בי"מ</a:t>
            </a:r>
            <a:r>
              <a:rPr lang="he-IL" sz="2200" dirty="0">
                <a:latin typeface="David" panose="020E0502060401010101" pitchFamily="34" charset="-79"/>
                <a:cs typeface="David" panose="020E0502060401010101" pitchFamily="34" charset="-79"/>
              </a:rPr>
              <a:t> </a:t>
            </a:r>
            <a:r>
              <a:rPr lang="he-IL" sz="2200" b="1" dirty="0">
                <a:latin typeface="David" panose="020E0502060401010101" pitchFamily="34" charset="-79"/>
                <a:cs typeface="David" panose="020E0502060401010101" pitchFamily="34" charset="-79"/>
              </a:rPr>
              <a:t>השלום</a:t>
            </a:r>
            <a:r>
              <a:rPr lang="he-IL" sz="2200" dirty="0">
                <a:latin typeface="David" panose="020E0502060401010101" pitchFamily="34" charset="-79"/>
                <a:cs typeface="David" panose="020E0502060401010101" pitchFamily="34" charset="-79"/>
              </a:rPr>
              <a:t>, </a:t>
            </a:r>
            <a:r>
              <a:rPr lang="he-IL" sz="2200" dirty="0" err="1">
                <a:latin typeface="David" panose="020E0502060401010101" pitchFamily="34" charset="-79"/>
                <a:cs typeface="David" panose="020E0502060401010101" pitchFamily="34" charset="-79"/>
              </a:rPr>
              <a:t>בי"מ</a:t>
            </a:r>
            <a:r>
              <a:rPr lang="he-IL" sz="2200" dirty="0">
                <a:latin typeface="David" panose="020E0502060401010101" pitchFamily="34" charset="-79"/>
                <a:cs typeface="David" panose="020E0502060401010101" pitchFamily="34" charset="-79"/>
              </a:rPr>
              <a:t> </a:t>
            </a:r>
            <a:r>
              <a:rPr lang="he-IL" sz="2200" b="1" dirty="0">
                <a:latin typeface="David" panose="020E0502060401010101" pitchFamily="34" charset="-79"/>
                <a:cs typeface="David" panose="020E0502060401010101" pitchFamily="34" charset="-79"/>
              </a:rPr>
              <a:t>המחוזי</a:t>
            </a:r>
            <a:r>
              <a:rPr lang="he-IL" sz="2200" dirty="0">
                <a:latin typeface="David" panose="020E0502060401010101" pitchFamily="34" charset="-79"/>
                <a:cs typeface="David" panose="020E0502060401010101" pitchFamily="34" charset="-79"/>
              </a:rPr>
              <a:t> </a:t>
            </a:r>
            <a:r>
              <a:rPr lang="he-IL" sz="2200" dirty="0" err="1">
                <a:latin typeface="David" panose="020E0502060401010101" pitchFamily="34" charset="-79"/>
                <a:cs typeface="David" panose="020E0502060401010101" pitchFamily="34" charset="-79"/>
              </a:rPr>
              <a:t>ובי"מ</a:t>
            </a:r>
            <a:r>
              <a:rPr lang="he-IL" sz="2200" dirty="0">
                <a:latin typeface="David" panose="020E0502060401010101" pitchFamily="34" charset="-79"/>
                <a:cs typeface="David" panose="020E0502060401010101" pitchFamily="34" charset="-79"/>
              </a:rPr>
              <a:t> </a:t>
            </a:r>
            <a:r>
              <a:rPr lang="he-IL" sz="2200" b="1" dirty="0">
                <a:latin typeface="David" panose="020E0502060401010101" pitchFamily="34" charset="-79"/>
                <a:cs typeface="David" panose="020E0502060401010101" pitchFamily="34" charset="-79"/>
              </a:rPr>
              <a:t>העליון</a:t>
            </a:r>
            <a:r>
              <a:rPr lang="he-IL" sz="2200" dirty="0">
                <a:latin typeface="David" panose="020E0502060401010101" pitchFamily="34" charset="-79"/>
                <a:cs typeface="David" panose="020E0502060401010101" pitchFamily="34" charset="-79"/>
              </a:rPr>
              <a:t>. הדיונים ביניהם מתחלקים על פי העבירה שביצע האדם. פסקי </a:t>
            </a:r>
            <a:r>
              <a:rPr lang="he-IL" sz="2200" dirty="0" err="1">
                <a:latin typeface="David" panose="020E0502060401010101" pitchFamily="34" charset="-79"/>
                <a:cs typeface="David" panose="020E0502060401010101" pitchFamily="34" charset="-79"/>
              </a:rPr>
              <a:t>בי"מ</a:t>
            </a:r>
            <a:r>
              <a:rPr lang="he-IL" sz="2200" dirty="0">
                <a:latin typeface="David" panose="020E0502060401010101" pitchFamily="34" charset="-79"/>
                <a:cs typeface="David" panose="020E0502060401010101" pitchFamily="34" charset="-79"/>
              </a:rPr>
              <a:t> העליון מחייבים את כל בתי </a:t>
            </a:r>
            <a:r>
              <a:rPr lang="he-IL" sz="2200">
                <a:latin typeface="David" panose="020E0502060401010101" pitchFamily="34" charset="-79"/>
                <a:cs typeface="David" panose="020E0502060401010101" pitchFamily="34" charset="-79"/>
              </a:rPr>
              <a:t>המשפט בארץ.</a:t>
            </a:r>
            <a:endParaRPr lang="he-IL" sz="2200" dirty="0">
              <a:latin typeface="David" panose="020E0502060401010101" pitchFamily="34" charset="-79"/>
              <a:cs typeface="David" panose="020E0502060401010101" pitchFamily="34" charset="-79"/>
            </a:endParaRPr>
          </a:p>
          <a:p>
            <a:pPr marL="342900" indent="-342900" algn="just">
              <a:buFont typeface="Wingdings" panose="05000000000000000000" pitchFamily="2" charset="2"/>
              <a:buChar char="v"/>
            </a:pPr>
            <a:r>
              <a:rPr lang="he-IL" sz="2200" dirty="0">
                <a:latin typeface="David" panose="020E0502060401010101" pitchFamily="34" charset="-79"/>
                <a:cs typeface="David" panose="020E0502060401010101" pitchFamily="34" charset="-79"/>
              </a:rPr>
              <a:t>בנוסף, </a:t>
            </a:r>
            <a:r>
              <a:rPr lang="he-IL" sz="2200" dirty="0" err="1">
                <a:latin typeface="David" panose="020E0502060401010101" pitchFamily="34" charset="-79"/>
                <a:cs typeface="David" panose="020E0502060401010101" pitchFamily="34" charset="-79"/>
              </a:rPr>
              <a:t>בי"מ</a:t>
            </a:r>
            <a:r>
              <a:rPr lang="he-IL" sz="2200" dirty="0">
                <a:latin typeface="David" panose="020E0502060401010101" pitchFamily="34" charset="-79"/>
                <a:cs typeface="David" panose="020E0502060401010101" pitchFamily="34" charset="-79"/>
              </a:rPr>
              <a:t> העליון מתנהל גם כ</a:t>
            </a:r>
            <a:r>
              <a:rPr lang="he-IL" sz="2200" b="1" dirty="0">
                <a:latin typeface="David" panose="020E0502060401010101" pitchFamily="34" charset="-79"/>
                <a:cs typeface="David" panose="020E0502060401010101" pitchFamily="34" charset="-79"/>
              </a:rPr>
              <a:t>בג"צ</a:t>
            </a:r>
            <a:r>
              <a:rPr lang="he-IL" sz="2200" dirty="0">
                <a:latin typeface="David" panose="020E0502060401010101" pitchFamily="34" charset="-79"/>
                <a:cs typeface="David" panose="020E0502060401010101" pitchFamily="34" charset="-79"/>
              </a:rPr>
              <a:t> (בית דין גבוה לצדק), במקרים בהם מוגשת </a:t>
            </a:r>
            <a:r>
              <a:rPr lang="he-IL" sz="2200" b="1" dirty="0">
                <a:latin typeface="David" panose="020E0502060401010101" pitchFamily="34" charset="-79"/>
                <a:cs typeface="David" panose="020E0502060401010101" pitchFamily="34" charset="-79"/>
              </a:rPr>
              <a:t>עתירה</a:t>
            </a:r>
            <a:r>
              <a:rPr lang="he-IL" sz="2200" dirty="0">
                <a:latin typeface="David" panose="020E0502060401010101" pitchFamily="34" charset="-79"/>
                <a:cs typeface="David" panose="020E0502060401010101" pitchFamily="34" charset="-79"/>
              </a:rPr>
              <a:t> </a:t>
            </a:r>
            <a:r>
              <a:rPr lang="he-IL" sz="2200" b="1" dirty="0">
                <a:latin typeface="David" panose="020E0502060401010101" pitchFamily="34" charset="-79"/>
                <a:cs typeface="David" panose="020E0502060401010101" pitchFamily="34" charset="-79"/>
              </a:rPr>
              <a:t>נגד המדינה בנושא עקרוני. </a:t>
            </a:r>
          </a:p>
        </p:txBody>
      </p:sp>
      <p:pic>
        <p:nvPicPr>
          <p:cNvPr id="3076" name="Picture 4" descr="בית המשפט לתעבורה, בית המשפט המחוזי, בית המשפט העליון">
            <a:extLst>
              <a:ext uri="{FF2B5EF4-FFF2-40B4-BE49-F238E27FC236}">
                <a16:creationId xmlns:a16="http://schemas.microsoft.com/office/drawing/2014/main" id="{607679D2-1806-1ADE-11DA-EB18345228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919" y="998832"/>
            <a:ext cx="4089514" cy="35139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הודעה לעיתונות: רשימת מניעויות - שופטי בית המשפט העליון | הרשות השופטת">
            <a:extLst>
              <a:ext uri="{FF2B5EF4-FFF2-40B4-BE49-F238E27FC236}">
                <a16:creationId xmlns:a16="http://schemas.microsoft.com/office/drawing/2014/main" id="{096B31B3-A210-A2FC-14B3-32AB628C5D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474" y="90918"/>
            <a:ext cx="2116701" cy="1585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46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6" presetClass="entr" presetSubtype="16" fill="hold" nodeType="withEffect">
                                  <p:stCondLst>
                                    <p:cond delay="1000"/>
                                  </p:stCondLst>
                                  <p:childTnLst>
                                    <p:set>
                                      <p:cBhvr>
                                        <p:cTn id="22" dur="1" fill="hold">
                                          <p:stCondLst>
                                            <p:cond delay="0"/>
                                          </p:stCondLst>
                                        </p:cTn>
                                        <p:tgtEl>
                                          <p:spTgt spid="3076"/>
                                        </p:tgtEl>
                                        <p:attrNameLst>
                                          <p:attrName>style.visibility</p:attrName>
                                        </p:attrNameLst>
                                      </p:cBhvr>
                                      <p:to>
                                        <p:strVal val="visible"/>
                                      </p:to>
                                    </p:set>
                                    <p:animEffect transition="in" filter="circle(in)">
                                      <p:cBhvr>
                                        <p:cTn id="23" dur="2000"/>
                                        <p:tgtEl>
                                          <p:spTgt spid="307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up)">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1000"/>
                                        <p:tgtEl>
                                          <p:spTgt spid="4">
                                            <p:txEl>
                                              <p:pRg st="0" end="0"/>
                                            </p:txEl>
                                          </p:spTgt>
                                        </p:tgtEl>
                                      </p:cBhvr>
                                    </p:animEffect>
                                    <p:anim calcmode="lin" valueType="num">
                                      <p:cBhvr>
                                        <p:cTn id="3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fade">
                                      <p:cBhvr>
                                        <p:cTn id="40" dur="1000"/>
                                        <p:tgtEl>
                                          <p:spTgt spid="4">
                                            <p:txEl>
                                              <p:pRg st="1" end="1"/>
                                            </p:txEl>
                                          </p:spTgt>
                                        </p:tgtEl>
                                      </p:cBhvr>
                                    </p:animEffect>
                                    <p:anim calcmode="lin" valueType="num">
                                      <p:cBhvr>
                                        <p:cTn id="4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fade">
                                      <p:cBhvr>
                                        <p:cTn id="47" dur="1000"/>
                                        <p:tgtEl>
                                          <p:spTgt spid="4">
                                            <p:txEl>
                                              <p:pRg st="2" end="2"/>
                                            </p:txEl>
                                          </p:spTgt>
                                        </p:tgtEl>
                                      </p:cBhvr>
                                    </p:animEffect>
                                    <p:anim calcmode="lin" valueType="num">
                                      <p:cBhvr>
                                        <p:cTn id="4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50" presetID="6" presetClass="entr" presetSubtype="16" fill="hold" nodeType="withEffect">
                                  <p:stCondLst>
                                    <p:cond delay="0"/>
                                  </p:stCondLst>
                                  <p:childTnLst>
                                    <p:set>
                                      <p:cBhvr>
                                        <p:cTn id="51" dur="1" fill="hold">
                                          <p:stCondLst>
                                            <p:cond delay="0"/>
                                          </p:stCondLst>
                                        </p:cTn>
                                        <p:tgtEl>
                                          <p:spTgt spid="3074"/>
                                        </p:tgtEl>
                                        <p:attrNameLst>
                                          <p:attrName>style.visibility</p:attrName>
                                        </p:attrNameLst>
                                      </p:cBhvr>
                                      <p:to>
                                        <p:strVal val="visible"/>
                                      </p:to>
                                    </p:set>
                                    <p:animEffect transition="in" filter="circle(in)">
                                      <p:cBhvr>
                                        <p:cTn id="52"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12">
            <a:extLst>
              <a:ext uri="{FF2B5EF4-FFF2-40B4-BE49-F238E27FC236}">
                <a16:creationId xmlns:a16="http://schemas.microsoft.com/office/drawing/2014/main" id="{95B85872-D614-6300-8739-E21F2C57F265}"/>
              </a:ext>
            </a:extLst>
          </p:cNvPr>
          <p:cNvSpPr>
            <a:spLocks noGrp="1"/>
          </p:cNvSpPr>
          <p:nvPr>
            <p:ph type="title"/>
          </p:nvPr>
        </p:nvSpPr>
        <p:spPr>
          <a:xfrm flipH="1">
            <a:off x="3474720" y="90918"/>
            <a:ext cx="6868160"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בג"ץ</a:t>
            </a:r>
          </a:p>
        </p:txBody>
      </p:sp>
      <p:pic>
        <p:nvPicPr>
          <p:cNvPr id="9" name="תמונה 8">
            <a:extLst>
              <a:ext uri="{FF2B5EF4-FFF2-40B4-BE49-F238E27FC236}">
                <a16:creationId xmlns:a16="http://schemas.microsoft.com/office/drawing/2014/main" id="{DB226EFC-5C60-E0DF-D7A1-D80EE479CB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35" t="27976" r="3970" b="32659"/>
          <a:stretch/>
        </p:blipFill>
        <p:spPr>
          <a:xfrm flipH="1">
            <a:off x="3742010" y="-39986"/>
            <a:ext cx="2659471" cy="1249396"/>
          </a:xfrm>
          <a:prstGeom prst="rect">
            <a:avLst/>
          </a:prstGeom>
        </p:spPr>
      </p:pic>
      <p:sp>
        <p:nvSpPr>
          <p:cNvPr id="4" name="תיבת טקסט 3">
            <a:extLst>
              <a:ext uri="{FF2B5EF4-FFF2-40B4-BE49-F238E27FC236}">
                <a16:creationId xmlns:a16="http://schemas.microsoft.com/office/drawing/2014/main" id="{70898D0E-CAA1-BB6A-5096-5AAE870E7747}"/>
              </a:ext>
            </a:extLst>
          </p:cNvPr>
          <p:cNvSpPr txBox="1"/>
          <p:nvPr/>
        </p:nvSpPr>
        <p:spPr>
          <a:xfrm>
            <a:off x="1117598" y="1386513"/>
            <a:ext cx="9956801" cy="2123658"/>
          </a:xfrm>
          <a:prstGeom prst="rect">
            <a:avLst/>
          </a:prstGeom>
          <a:noFill/>
        </p:spPr>
        <p:txBody>
          <a:bodyPr wrap="square">
            <a:spAutoFit/>
          </a:bodyPr>
          <a:lstStyle/>
          <a:p>
            <a:pPr marL="342900" indent="-342900" algn="just">
              <a:buFont typeface="Wingdings" panose="05000000000000000000" pitchFamily="2" charset="2"/>
              <a:buChar char="v"/>
            </a:pPr>
            <a:r>
              <a:rPr lang="he-IL" sz="2200" b="1" dirty="0">
                <a:latin typeface="David" panose="020E0502060401010101" pitchFamily="34" charset="-79"/>
                <a:cs typeface="David" panose="020E0502060401010101" pitchFamily="34" charset="-79"/>
              </a:rPr>
              <a:t>ב</a:t>
            </a:r>
            <a:r>
              <a:rPr lang="he-IL" sz="2200" dirty="0">
                <a:latin typeface="David" panose="020E0502060401010101" pitchFamily="34" charset="-79"/>
                <a:cs typeface="David" panose="020E0502060401010101" pitchFamily="34" charset="-79"/>
              </a:rPr>
              <a:t>ית דין </a:t>
            </a:r>
            <a:r>
              <a:rPr lang="he-IL" sz="2200" b="1" dirty="0">
                <a:latin typeface="David" panose="020E0502060401010101" pitchFamily="34" charset="-79"/>
                <a:cs typeface="David" panose="020E0502060401010101" pitchFamily="34" charset="-79"/>
              </a:rPr>
              <a:t>ג</a:t>
            </a:r>
            <a:r>
              <a:rPr lang="he-IL" sz="2200" dirty="0">
                <a:latin typeface="David" panose="020E0502060401010101" pitchFamily="34" charset="-79"/>
                <a:cs typeface="David" panose="020E0502060401010101" pitchFamily="34" charset="-79"/>
              </a:rPr>
              <a:t>בוה ל</a:t>
            </a:r>
            <a:r>
              <a:rPr lang="he-IL" sz="2200" b="1" dirty="0">
                <a:latin typeface="David" panose="020E0502060401010101" pitchFamily="34" charset="-79"/>
                <a:cs typeface="David" panose="020E0502060401010101" pitchFamily="34" charset="-79"/>
              </a:rPr>
              <a:t>צ</a:t>
            </a:r>
            <a:r>
              <a:rPr lang="he-IL" sz="2200" dirty="0">
                <a:latin typeface="David" panose="020E0502060401010101" pitchFamily="34" charset="-79"/>
                <a:cs typeface="David" panose="020E0502060401010101" pitchFamily="34" charset="-79"/>
              </a:rPr>
              <a:t>דק</a:t>
            </a:r>
          </a:p>
          <a:p>
            <a:pPr marL="342900" indent="-342900" algn="just">
              <a:buFont typeface="Wingdings" panose="05000000000000000000" pitchFamily="2" charset="2"/>
              <a:buChar char="v"/>
            </a:pPr>
            <a:r>
              <a:rPr lang="he-IL" sz="2200" dirty="0">
                <a:latin typeface="David" panose="020E0502060401010101" pitchFamily="34" charset="-79"/>
                <a:cs typeface="David" panose="020E0502060401010101" pitchFamily="34" charset="-79"/>
              </a:rPr>
              <a:t>כלל האזרחים במדינה זכאים להגיש עתירה לבג"ץ נגד רשות שלטונית </a:t>
            </a:r>
          </a:p>
          <a:p>
            <a:pPr marL="360363" algn="just"/>
            <a:r>
              <a:rPr lang="he-IL" sz="2200" dirty="0">
                <a:latin typeface="David" panose="020E0502060401010101" pitchFamily="34" charset="-79"/>
                <a:cs typeface="David" panose="020E0502060401010101" pitchFamily="34" charset="-79"/>
              </a:rPr>
              <a:t>כלשהי. משמעות העתירה היא בקשה מבית המשפט לעזור למי שלדעתו אותה רשות שלטונית (ממשלה על זרועותיה, כנסת) עברה על סמכותה ופגעה בציבור.</a:t>
            </a:r>
          </a:p>
          <a:p>
            <a:pPr marL="342900" indent="-342900" algn="just">
              <a:buFont typeface="Wingdings" panose="05000000000000000000" pitchFamily="2" charset="2"/>
              <a:buChar char="v"/>
            </a:pPr>
            <a:r>
              <a:rPr lang="he-IL" sz="2200" dirty="0">
                <a:latin typeface="David" panose="020E0502060401010101" pitchFamily="34" charset="-79"/>
                <a:cs typeface="David" panose="020E0502060401010101" pitchFamily="34" charset="-79"/>
              </a:rPr>
              <a:t>בג"ץ פועל באמצעות </a:t>
            </a:r>
            <a:r>
              <a:rPr lang="he-IL" sz="2200" b="1" dirty="0">
                <a:latin typeface="David" panose="020E0502060401010101" pitchFamily="34" charset="-79"/>
                <a:cs typeface="David" panose="020E0502060401010101" pitchFamily="34" charset="-79"/>
              </a:rPr>
              <a:t>צווים</a:t>
            </a:r>
            <a:r>
              <a:rPr lang="he-IL" sz="2200" dirty="0">
                <a:latin typeface="David" panose="020E0502060401010101" pitchFamily="34" charset="-79"/>
                <a:cs typeface="David" panose="020E0502060401010101" pitchFamily="34" charset="-79"/>
              </a:rPr>
              <a:t> - הוא יכול להוציא </a:t>
            </a:r>
            <a:r>
              <a:rPr lang="he-IL" sz="2200" b="1" dirty="0">
                <a:latin typeface="David" panose="020E0502060401010101" pitchFamily="34" charset="-79"/>
                <a:cs typeface="David" panose="020E0502060401010101" pitchFamily="34" charset="-79"/>
              </a:rPr>
              <a:t>צו על תנאי</a:t>
            </a:r>
            <a:r>
              <a:rPr lang="he-IL" sz="2200" dirty="0">
                <a:latin typeface="David" panose="020E0502060401010101" pitchFamily="34" charset="-79"/>
                <a:cs typeface="David" panose="020E0502060401010101" pitchFamily="34" charset="-79"/>
              </a:rPr>
              <a:t> לרשות נגדה הוגשה עתירה, ואם תתקבל הצו יהפוך ל</a:t>
            </a:r>
            <a:r>
              <a:rPr lang="he-IL" sz="2200" b="1" dirty="0">
                <a:latin typeface="David" panose="020E0502060401010101" pitchFamily="34" charset="-79"/>
                <a:cs typeface="David" panose="020E0502060401010101" pitchFamily="34" charset="-79"/>
              </a:rPr>
              <a:t>צו מוחלט</a:t>
            </a:r>
            <a:r>
              <a:rPr lang="he-IL" sz="2200" dirty="0">
                <a:latin typeface="David" panose="020E0502060401010101" pitchFamily="34" charset="-79"/>
                <a:cs typeface="David" panose="020E0502060401010101" pitchFamily="34" charset="-79"/>
              </a:rPr>
              <a:t>. כיום אין בישראל דרך חוקית לערער על צו מוחלט שהטיל בג"ץ.</a:t>
            </a:r>
          </a:p>
        </p:txBody>
      </p:sp>
      <p:grpSp>
        <p:nvGrpSpPr>
          <p:cNvPr id="3" name="קבוצה 2">
            <a:extLst>
              <a:ext uri="{FF2B5EF4-FFF2-40B4-BE49-F238E27FC236}">
                <a16:creationId xmlns:a16="http://schemas.microsoft.com/office/drawing/2014/main" id="{E3F7056A-0AFF-4EDC-F802-644489DCF7E1}"/>
              </a:ext>
            </a:extLst>
          </p:cNvPr>
          <p:cNvGrpSpPr/>
          <p:nvPr/>
        </p:nvGrpSpPr>
        <p:grpSpPr>
          <a:xfrm>
            <a:off x="6245513" y="4576959"/>
            <a:ext cx="5512342" cy="2110571"/>
            <a:chOff x="8356642" y="1943269"/>
            <a:chExt cx="3335633" cy="3097855"/>
          </a:xfrm>
        </p:grpSpPr>
        <p:sp>
          <p:nvSpPr>
            <p:cNvPr id="5" name="מלבן: פינות מעוגלות 4">
              <a:extLst>
                <a:ext uri="{FF2B5EF4-FFF2-40B4-BE49-F238E27FC236}">
                  <a16:creationId xmlns:a16="http://schemas.microsoft.com/office/drawing/2014/main" id="{22807E2A-5B64-0DAD-A33A-8584FC8469BC}"/>
                </a:ext>
              </a:extLst>
            </p:cNvPr>
            <p:cNvSpPr/>
            <p:nvPr/>
          </p:nvSpPr>
          <p:spPr>
            <a:xfrm>
              <a:off x="8356642" y="1943269"/>
              <a:ext cx="3335633" cy="3097855"/>
            </a:xfrm>
            <a:prstGeom prst="roundRect">
              <a:avLst/>
            </a:prstGeom>
            <a:solidFill>
              <a:srgbClr val="FFC000">
                <a:alpha val="37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dirty="0"/>
            </a:p>
          </p:txBody>
        </p:sp>
        <p:sp>
          <p:nvSpPr>
            <p:cNvPr id="7" name="תיבת טקסט 6">
              <a:extLst>
                <a:ext uri="{FF2B5EF4-FFF2-40B4-BE49-F238E27FC236}">
                  <a16:creationId xmlns:a16="http://schemas.microsoft.com/office/drawing/2014/main" id="{312AC932-EC2B-FA38-6830-27ABEDAAAE1D}"/>
                </a:ext>
              </a:extLst>
            </p:cNvPr>
            <p:cNvSpPr txBox="1"/>
            <p:nvPr/>
          </p:nvSpPr>
          <p:spPr>
            <a:xfrm>
              <a:off x="8451021" y="2593148"/>
              <a:ext cx="3117490" cy="2394267"/>
            </a:xfrm>
            <a:prstGeom prst="rect">
              <a:avLst/>
            </a:prstGeom>
            <a:noFill/>
          </p:spPr>
          <p:txBody>
            <a:bodyPr wrap="square">
              <a:spAutoFit/>
            </a:bodyPr>
            <a:lstStyle/>
            <a:p>
              <a:pPr algn="just"/>
              <a:r>
                <a:rPr lang="he-IL" sz="2000" b="1" dirty="0">
                  <a:latin typeface="David" panose="020E0502060401010101" pitchFamily="34" charset="-79"/>
                  <a:cs typeface="David" panose="020E0502060401010101" pitchFamily="34" charset="-79"/>
                </a:rPr>
                <a:t>בג"ץ אליס מילר נ' משרד הביטחון - 1995</a:t>
              </a:r>
            </a:p>
            <a:p>
              <a:pPr algn="just"/>
              <a:r>
                <a:rPr lang="he-IL" sz="2000" dirty="0">
                  <a:latin typeface="David" panose="020E0502060401010101" pitchFamily="34" charset="-79"/>
                  <a:cs typeface="David" panose="020E0502060401010101" pitchFamily="34" charset="-79"/>
                </a:rPr>
                <a:t>עתירה שהוגשה לבג"ץ ע"י החיילת אליס מילר, בו דרשה לחייב את צה"ל לאפשר לה להיבחן לקורס טיס. בג"ץ קבע כי ההבחנה בין גברים ונשים כתנאי לקורס אינה מוצדקת, ואפשר למילר להגיש מועמדות.</a:t>
              </a:r>
              <a:endParaRPr lang="he-IL" sz="2000" b="1" dirty="0">
                <a:latin typeface="David" panose="020E0502060401010101" pitchFamily="34" charset="-79"/>
                <a:cs typeface="David" panose="020E0502060401010101" pitchFamily="34" charset="-79"/>
              </a:endParaRPr>
            </a:p>
          </p:txBody>
        </p:sp>
      </p:grpSp>
      <p:grpSp>
        <p:nvGrpSpPr>
          <p:cNvPr id="8" name="קבוצה 7">
            <a:extLst>
              <a:ext uri="{FF2B5EF4-FFF2-40B4-BE49-F238E27FC236}">
                <a16:creationId xmlns:a16="http://schemas.microsoft.com/office/drawing/2014/main" id="{5DB41088-68F2-1EEE-95AB-9B74B553E4A1}"/>
              </a:ext>
            </a:extLst>
          </p:cNvPr>
          <p:cNvGrpSpPr/>
          <p:nvPr/>
        </p:nvGrpSpPr>
        <p:grpSpPr>
          <a:xfrm>
            <a:off x="583657" y="4576960"/>
            <a:ext cx="5512342" cy="2110571"/>
            <a:chOff x="8356642" y="1943269"/>
            <a:chExt cx="3335633" cy="3097855"/>
          </a:xfrm>
        </p:grpSpPr>
        <p:sp>
          <p:nvSpPr>
            <p:cNvPr id="10" name="מלבן: פינות מעוגלות 9">
              <a:extLst>
                <a:ext uri="{FF2B5EF4-FFF2-40B4-BE49-F238E27FC236}">
                  <a16:creationId xmlns:a16="http://schemas.microsoft.com/office/drawing/2014/main" id="{E6B946E1-BB4C-2E21-EF17-B66256177FFA}"/>
                </a:ext>
              </a:extLst>
            </p:cNvPr>
            <p:cNvSpPr/>
            <p:nvPr/>
          </p:nvSpPr>
          <p:spPr>
            <a:xfrm>
              <a:off x="8356642" y="1943269"/>
              <a:ext cx="3335633" cy="3097855"/>
            </a:xfrm>
            <a:prstGeom prst="roundRect">
              <a:avLst/>
            </a:prstGeom>
            <a:solidFill>
              <a:srgbClr val="FFC000">
                <a:alpha val="37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dirty="0"/>
            </a:p>
          </p:txBody>
        </p:sp>
        <p:sp>
          <p:nvSpPr>
            <p:cNvPr id="11" name="תיבת טקסט 10">
              <a:extLst>
                <a:ext uri="{FF2B5EF4-FFF2-40B4-BE49-F238E27FC236}">
                  <a16:creationId xmlns:a16="http://schemas.microsoft.com/office/drawing/2014/main" id="{361E75EE-1A9A-3D63-31D8-B58FF61A5552}"/>
                </a:ext>
              </a:extLst>
            </p:cNvPr>
            <p:cNvSpPr txBox="1"/>
            <p:nvPr/>
          </p:nvSpPr>
          <p:spPr>
            <a:xfrm>
              <a:off x="8431931" y="2593146"/>
              <a:ext cx="3117490" cy="2394267"/>
            </a:xfrm>
            <a:prstGeom prst="rect">
              <a:avLst/>
            </a:prstGeom>
            <a:noFill/>
          </p:spPr>
          <p:txBody>
            <a:bodyPr wrap="square">
              <a:spAutoFit/>
            </a:bodyPr>
            <a:lstStyle/>
            <a:p>
              <a:pPr algn="just"/>
              <a:r>
                <a:rPr lang="he-IL" sz="2000" b="1" dirty="0">
                  <a:latin typeface="David" panose="020E0502060401010101" pitchFamily="34" charset="-79"/>
                  <a:cs typeface="David" panose="020E0502060401010101" pitchFamily="34" charset="-79"/>
                </a:rPr>
                <a:t>בג"ץ ארגונים זכויות אדם נ' הכנסת - 2014</a:t>
              </a:r>
            </a:p>
            <a:p>
              <a:pPr algn="just"/>
              <a:r>
                <a:rPr lang="he-IL" sz="2000" dirty="0">
                  <a:latin typeface="David" panose="020E0502060401010101" pitchFamily="34" charset="-79"/>
                  <a:cs typeface="David" panose="020E0502060401010101" pitchFamily="34" charset="-79"/>
                </a:rPr>
                <a:t>עתירה לפסול את חוק ההגירה שחוקקה הכנסת, שנועד להתמודד עם עשרות אלפי מהגרי העבודה שהסתננו לישראל. הכנסת חוקקה את החוק </a:t>
              </a:r>
              <a:r>
                <a:rPr lang="he-IL" sz="2000" b="1" dirty="0">
                  <a:latin typeface="David" panose="020E0502060401010101" pitchFamily="34" charset="-79"/>
                  <a:cs typeface="David" panose="020E0502060401010101" pitchFamily="34" charset="-79"/>
                </a:rPr>
                <a:t>3 פעמים</a:t>
              </a:r>
              <a:r>
                <a:rPr lang="he-IL" sz="2000" dirty="0">
                  <a:latin typeface="David" panose="020E0502060401010101" pitchFamily="34" charset="-79"/>
                  <a:cs typeface="David" panose="020E0502060401010101" pitchFamily="34" charset="-79"/>
                </a:rPr>
                <a:t>, ובכל פעם הוא בוטל ע"י בג"ץ בטענה לפגיעה בזכויות אדם. </a:t>
              </a:r>
              <a:endParaRPr lang="he-IL" sz="2000" b="1" dirty="0">
                <a:latin typeface="David" panose="020E0502060401010101" pitchFamily="34" charset="-79"/>
                <a:cs typeface="David" panose="020E0502060401010101" pitchFamily="34" charset="-79"/>
              </a:endParaRPr>
            </a:p>
          </p:txBody>
        </p:sp>
      </p:grpSp>
      <p:grpSp>
        <p:nvGrpSpPr>
          <p:cNvPr id="12" name="קבוצה 11">
            <a:extLst>
              <a:ext uri="{FF2B5EF4-FFF2-40B4-BE49-F238E27FC236}">
                <a16:creationId xmlns:a16="http://schemas.microsoft.com/office/drawing/2014/main" id="{33336277-E050-7D0A-247F-0C5526856A1C}"/>
              </a:ext>
            </a:extLst>
          </p:cNvPr>
          <p:cNvGrpSpPr/>
          <p:nvPr/>
        </p:nvGrpSpPr>
        <p:grpSpPr>
          <a:xfrm>
            <a:off x="4068969" y="3860286"/>
            <a:ext cx="4509055" cy="930413"/>
            <a:chOff x="5246914" y="91228"/>
            <a:chExt cx="2676152" cy="811030"/>
          </a:xfrm>
        </p:grpSpPr>
        <p:sp>
          <p:nvSpPr>
            <p:cNvPr id="13" name="מקבילית 12">
              <a:extLst>
                <a:ext uri="{FF2B5EF4-FFF2-40B4-BE49-F238E27FC236}">
                  <a16:creationId xmlns:a16="http://schemas.microsoft.com/office/drawing/2014/main" id="{01DF52C3-840C-36B6-4129-BD825C429A3B}"/>
                </a:ext>
              </a:extLst>
            </p:cNvPr>
            <p:cNvSpPr/>
            <p:nvPr/>
          </p:nvSpPr>
          <p:spPr>
            <a:xfrm>
              <a:off x="5246914" y="91228"/>
              <a:ext cx="2676152" cy="505839"/>
            </a:xfrm>
            <a:prstGeom prst="parallelogram">
              <a:avLst/>
            </a:prstGeom>
            <a:solidFill>
              <a:schemeClr val="accent4">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dirty="0">
                <a:solidFill>
                  <a:schemeClr val="bg1"/>
                </a:solidFill>
              </a:endParaRPr>
            </a:p>
          </p:txBody>
        </p:sp>
        <p:sp>
          <p:nvSpPr>
            <p:cNvPr id="14" name="תיבת טקסט 13">
              <a:extLst>
                <a:ext uri="{FF2B5EF4-FFF2-40B4-BE49-F238E27FC236}">
                  <a16:creationId xmlns:a16="http://schemas.microsoft.com/office/drawing/2014/main" id="{E8F4E52B-9E96-E964-F482-1C02A13E442A}"/>
                </a:ext>
              </a:extLst>
            </p:cNvPr>
            <p:cNvSpPr txBox="1"/>
            <p:nvPr/>
          </p:nvSpPr>
          <p:spPr>
            <a:xfrm>
              <a:off x="5323112" y="145124"/>
              <a:ext cx="2501979" cy="757134"/>
            </a:xfrm>
            <a:prstGeom prst="rect">
              <a:avLst/>
            </a:prstGeom>
            <a:noFill/>
          </p:spPr>
          <p:txBody>
            <a:bodyPr wrap="square">
              <a:spAutoFit/>
            </a:bodyPr>
            <a:lstStyle>
              <a:defPPr algn="r" rtl="1">
                <a:defRPr lang="he-il"/>
              </a:defPPr>
              <a:lvl1pPr algn="ctr">
                <a:buNone/>
                <a:defRPr sz="2000" b="1">
                  <a:latin typeface="David" panose="020E0502060401010101" pitchFamily="34" charset="-79"/>
                  <a:cs typeface="David" panose="020E0502060401010101" pitchFamily="34" charset="-79"/>
                </a:defRPr>
              </a:lvl1pPr>
            </a:lstStyle>
            <a:p>
              <a:r>
                <a:rPr lang="he-IL" sz="2400" dirty="0">
                  <a:solidFill>
                    <a:schemeClr val="bg1"/>
                  </a:solidFill>
                </a:rPr>
                <a:t>דוגמאות לעתירות שהתקבלו</a:t>
              </a:r>
            </a:p>
          </p:txBody>
        </p:sp>
      </p:grpSp>
      <p:pic>
        <p:nvPicPr>
          <p:cNvPr id="1026" name="Picture 2" descr="בג&quot;ץ דחה את העתירה בדרישה לשוויון מגדרי בבית המשפט העליון | מעריב">
            <a:extLst>
              <a:ext uri="{FF2B5EF4-FFF2-40B4-BE49-F238E27FC236}">
                <a16:creationId xmlns:a16="http://schemas.microsoft.com/office/drawing/2014/main" id="{3A4F1933-05DD-6B77-90FC-8F68590FC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87" y="110374"/>
            <a:ext cx="2457450" cy="1866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איש נשך כלב&quot; ו&quot;אישה סיימה קורס טיס&quot; | Israel Defense">
            <a:extLst>
              <a:ext uri="{FF2B5EF4-FFF2-40B4-BE49-F238E27FC236}">
                <a16:creationId xmlns:a16="http://schemas.microsoft.com/office/drawing/2014/main" id="{D7FAF07C-FF6E-2FC9-8E93-04DC99369C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49202" y="3504988"/>
            <a:ext cx="2740560" cy="15503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סער: אסור לקבל את החלטת בג&quot;ץ כסוף פסוק, ישראל לא יכולה לספוג את המסתננים">
            <a:extLst>
              <a:ext uri="{FF2B5EF4-FFF2-40B4-BE49-F238E27FC236}">
                <a16:creationId xmlns:a16="http://schemas.microsoft.com/office/drawing/2014/main" id="{CB73194A-B103-6060-FB84-06F5721488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964" y="3567345"/>
            <a:ext cx="2593530" cy="14523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91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6" presetClass="entr" presetSubtype="16" fill="hold" nodeType="withEffect">
                                  <p:stCondLst>
                                    <p:cond delay="100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1000"/>
                                        <p:tgtEl>
                                          <p:spTgt spid="4">
                                            <p:txEl>
                                              <p:pRg st="1" end="1"/>
                                            </p:txEl>
                                          </p:spTgt>
                                        </p:tgtEl>
                                      </p:cBhvr>
                                    </p:animEffect>
                                    <p:anim calcmode="lin" valueType="num">
                                      <p:cBhvr>
                                        <p:cTn id="2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1000"/>
                                        <p:tgtEl>
                                          <p:spTgt spid="4">
                                            <p:txEl>
                                              <p:pRg st="2" end="2"/>
                                            </p:txEl>
                                          </p:spTgt>
                                        </p:tgtEl>
                                      </p:cBhvr>
                                    </p:animEffect>
                                    <p:anim calcmode="lin" valueType="num">
                                      <p:cBhvr>
                                        <p:cTn id="3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1000"/>
                                        <p:tgtEl>
                                          <p:spTgt spid="4">
                                            <p:txEl>
                                              <p:pRg st="3" end="3"/>
                                            </p:txEl>
                                          </p:spTgt>
                                        </p:tgtEl>
                                      </p:cBhvr>
                                    </p:animEffect>
                                    <p:anim calcmode="lin" valueType="num">
                                      <p:cBhvr>
                                        <p:cTn id="3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fltVal val="0"/>
                                          </p:val>
                                        </p:tav>
                                        <p:tav tm="100000">
                                          <p:val>
                                            <p:strVal val="#ppt_w"/>
                                          </p:val>
                                        </p:tav>
                                      </p:tavLst>
                                    </p:anim>
                                    <p:anim calcmode="lin" valueType="num">
                                      <p:cBhvr>
                                        <p:cTn id="44" dur="1000" fill="hold"/>
                                        <p:tgtEl>
                                          <p:spTgt spid="12"/>
                                        </p:tgtEl>
                                        <p:attrNameLst>
                                          <p:attrName>ppt_h</p:attrName>
                                        </p:attrNameLst>
                                      </p:cBhvr>
                                      <p:tavLst>
                                        <p:tav tm="0">
                                          <p:val>
                                            <p:fltVal val="0"/>
                                          </p:val>
                                        </p:tav>
                                        <p:tav tm="100000">
                                          <p:val>
                                            <p:strVal val="#ppt_h"/>
                                          </p:val>
                                        </p:tav>
                                      </p:tavLst>
                                    </p:anim>
                                    <p:anim calcmode="lin" valueType="num">
                                      <p:cBhvr>
                                        <p:cTn id="45" dur="1000" fill="hold"/>
                                        <p:tgtEl>
                                          <p:spTgt spid="12"/>
                                        </p:tgtEl>
                                        <p:attrNameLst>
                                          <p:attrName>style.rotation</p:attrName>
                                        </p:attrNameLst>
                                      </p:cBhvr>
                                      <p:tavLst>
                                        <p:tav tm="0">
                                          <p:val>
                                            <p:fltVal val="90"/>
                                          </p:val>
                                        </p:tav>
                                        <p:tav tm="100000">
                                          <p:val>
                                            <p:fltVal val="0"/>
                                          </p:val>
                                        </p:tav>
                                      </p:tavLst>
                                    </p:anim>
                                    <p:animEffect transition="in" filter="fade">
                                      <p:cBhvr>
                                        <p:cTn id="46" dur="1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up)">
                                      <p:cBhvr>
                                        <p:cTn id="51" dur="500"/>
                                        <p:tgtEl>
                                          <p:spTgt spid="3"/>
                                        </p:tgtEl>
                                      </p:cBhvr>
                                    </p:animEffect>
                                  </p:childTnLst>
                                </p:cTn>
                              </p:par>
                              <p:par>
                                <p:cTn id="52" presetID="53" presetClass="entr" presetSubtype="16" fill="hold" nodeType="withEffect">
                                  <p:stCondLst>
                                    <p:cond delay="0"/>
                                  </p:stCondLst>
                                  <p:childTnLst>
                                    <p:set>
                                      <p:cBhvr>
                                        <p:cTn id="53" dur="1" fill="hold">
                                          <p:stCondLst>
                                            <p:cond delay="0"/>
                                          </p:stCondLst>
                                        </p:cTn>
                                        <p:tgtEl>
                                          <p:spTgt spid="1030"/>
                                        </p:tgtEl>
                                        <p:attrNameLst>
                                          <p:attrName>style.visibility</p:attrName>
                                        </p:attrNameLst>
                                      </p:cBhvr>
                                      <p:to>
                                        <p:strVal val="visible"/>
                                      </p:to>
                                    </p:set>
                                    <p:anim calcmode="lin" valueType="num">
                                      <p:cBhvr>
                                        <p:cTn id="54" dur="500" fill="hold"/>
                                        <p:tgtEl>
                                          <p:spTgt spid="1030"/>
                                        </p:tgtEl>
                                        <p:attrNameLst>
                                          <p:attrName>ppt_w</p:attrName>
                                        </p:attrNameLst>
                                      </p:cBhvr>
                                      <p:tavLst>
                                        <p:tav tm="0">
                                          <p:val>
                                            <p:fltVal val="0"/>
                                          </p:val>
                                        </p:tav>
                                        <p:tav tm="100000">
                                          <p:val>
                                            <p:strVal val="#ppt_w"/>
                                          </p:val>
                                        </p:tav>
                                      </p:tavLst>
                                    </p:anim>
                                    <p:anim calcmode="lin" valueType="num">
                                      <p:cBhvr>
                                        <p:cTn id="55" dur="500" fill="hold"/>
                                        <p:tgtEl>
                                          <p:spTgt spid="1030"/>
                                        </p:tgtEl>
                                        <p:attrNameLst>
                                          <p:attrName>ppt_h</p:attrName>
                                        </p:attrNameLst>
                                      </p:cBhvr>
                                      <p:tavLst>
                                        <p:tav tm="0">
                                          <p:val>
                                            <p:fltVal val="0"/>
                                          </p:val>
                                        </p:tav>
                                        <p:tav tm="100000">
                                          <p:val>
                                            <p:strVal val="#ppt_h"/>
                                          </p:val>
                                        </p:tav>
                                      </p:tavLst>
                                    </p:anim>
                                    <p:animEffect transition="in" filter="fade">
                                      <p:cBhvr>
                                        <p:cTn id="56" dur="500"/>
                                        <p:tgtEl>
                                          <p:spTgt spid="10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up)">
                                      <p:cBhvr>
                                        <p:cTn id="61" dur="500"/>
                                        <p:tgtEl>
                                          <p:spTgt spid="8"/>
                                        </p:tgtEl>
                                      </p:cBhvr>
                                    </p:animEffect>
                                  </p:childTnLst>
                                </p:cTn>
                              </p:par>
                              <p:par>
                                <p:cTn id="62" presetID="53" presetClass="entr" presetSubtype="16" fill="hold" nodeType="withEffect">
                                  <p:stCondLst>
                                    <p:cond delay="0"/>
                                  </p:stCondLst>
                                  <p:childTnLst>
                                    <p:set>
                                      <p:cBhvr>
                                        <p:cTn id="63" dur="1" fill="hold">
                                          <p:stCondLst>
                                            <p:cond delay="0"/>
                                          </p:stCondLst>
                                        </p:cTn>
                                        <p:tgtEl>
                                          <p:spTgt spid="1032"/>
                                        </p:tgtEl>
                                        <p:attrNameLst>
                                          <p:attrName>style.visibility</p:attrName>
                                        </p:attrNameLst>
                                      </p:cBhvr>
                                      <p:to>
                                        <p:strVal val="visible"/>
                                      </p:to>
                                    </p:set>
                                    <p:anim calcmode="lin" valueType="num">
                                      <p:cBhvr>
                                        <p:cTn id="64" dur="500" fill="hold"/>
                                        <p:tgtEl>
                                          <p:spTgt spid="1032"/>
                                        </p:tgtEl>
                                        <p:attrNameLst>
                                          <p:attrName>ppt_w</p:attrName>
                                        </p:attrNameLst>
                                      </p:cBhvr>
                                      <p:tavLst>
                                        <p:tav tm="0">
                                          <p:val>
                                            <p:fltVal val="0"/>
                                          </p:val>
                                        </p:tav>
                                        <p:tav tm="100000">
                                          <p:val>
                                            <p:strVal val="#ppt_w"/>
                                          </p:val>
                                        </p:tav>
                                      </p:tavLst>
                                    </p:anim>
                                    <p:anim calcmode="lin" valueType="num">
                                      <p:cBhvr>
                                        <p:cTn id="65" dur="500" fill="hold"/>
                                        <p:tgtEl>
                                          <p:spTgt spid="1032"/>
                                        </p:tgtEl>
                                        <p:attrNameLst>
                                          <p:attrName>ppt_h</p:attrName>
                                        </p:attrNameLst>
                                      </p:cBhvr>
                                      <p:tavLst>
                                        <p:tav tm="0">
                                          <p:val>
                                            <p:fltVal val="0"/>
                                          </p:val>
                                        </p:tav>
                                        <p:tav tm="100000">
                                          <p:val>
                                            <p:strVal val="#ppt_h"/>
                                          </p:val>
                                        </p:tav>
                                      </p:tavLst>
                                    </p:anim>
                                    <p:animEffect transition="in" filter="fade">
                                      <p:cBhvr>
                                        <p:cTn id="66"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תמונה 32">
            <a:extLst>
              <a:ext uri="{FF2B5EF4-FFF2-40B4-BE49-F238E27FC236}">
                <a16:creationId xmlns:a16="http://schemas.microsoft.com/office/drawing/2014/main" id="{678DEBF5-A623-B7AC-BCEB-15218A50EEB0}"/>
              </a:ext>
            </a:extLst>
          </p:cNvPr>
          <p:cNvPicPr>
            <a:picLocks noChangeAspect="1"/>
          </p:cNvPicPr>
          <p:nvPr/>
        </p:nvPicPr>
        <p:blipFill>
          <a:blip r:embed="rId2"/>
          <a:stretch>
            <a:fillRect/>
          </a:stretch>
        </p:blipFill>
        <p:spPr>
          <a:xfrm>
            <a:off x="552767" y="1029652"/>
            <a:ext cx="7006273" cy="714375"/>
          </a:xfrm>
          <a:prstGeom prst="rect">
            <a:avLst/>
          </a:prstGeom>
        </p:spPr>
      </p:pic>
      <p:sp>
        <p:nvSpPr>
          <p:cNvPr id="6" name="כותרת 12">
            <a:extLst>
              <a:ext uri="{FF2B5EF4-FFF2-40B4-BE49-F238E27FC236}">
                <a16:creationId xmlns:a16="http://schemas.microsoft.com/office/drawing/2014/main" id="{95B85872-D614-6300-8739-E21F2C57F265}"/>
              </a:ext>
            </a:extLst>
          </p:cNvPr>
          <p:cNvSpPr>
            <a:spLocks noGrp="1"/>
          </p:cNvSpPr>
          <p:nvPr>
            <p:ph type="title"/>
          </p:nvPr>
        </p:nvSpPr>
        <p:spPr>
          <a:xfrm flipH="1">
            <a:off x="7239121" y="293764"/>
            <a:ext cx="4169679"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איזונים ובלמים</a:t>
            </a:r>
          </a:p>
        </p:txBody>
      </p:sp>
      <p:sp>
        <p:nvSpPr>
          <p:cNvPr id="4" name="תיבת טקסט 3">
            <a:extLst>
              <a:ext uri="{FF2B5EF4-FFF2-40B4-BE49-F238E27FC236}">
                <a16:creationId xmlns:a16="http://schemas.microsoft.com/office/drawing/2014/main" id="{70898D0E-CAA1-BB6A-5096-5AAE870E7747}"/>
              </a:ext>
            </a:extLst>
          </p:cNvPr>
          <p:cNvSpPr txBox="1"/>
          <p:nvPr/>
        </p:nvSpPr>
        <p:spPr>
          <a:xfrm>
            <a:off x="8232945" y="1481279"/>
            <a:ext cx="3849866" cy="2123658"/>
          </a:xfrm>
          <a:prstGeom prst="rect">
            <a:avLst/>
          </a:prstGeom>
          <a:noFill/>
        </p:spPr>
        <p:txBody>
          <a:bodyPr wrap="square">
            <a:spAutoFit/>
          </a:bodyPr>
          <a:lstStyle/>
          <a:p>
            <a:pPr marL="342900" indent="-342900" algn="just">
              <a:buFont typeface="Wingdings" panose="05000000000000000000" pitchFamily="2" charset="2"/>
              <a:buChar char="v"/>
            </a:pPr>
            <a:r>
              <a:rPr lang="he-IL" sz="2200" dirty="0">
                <a:latin typeface="David" panose="020E0502060401010101" pitchFamily="34" charset="-79"/>
                <a:cs typeface="David" panose="020E0502060401010101" pitchFamily="34" charset="-79"/>
              </a:rPr>
              <a:t>שלוש הרשויות צריכות לקיים ביניהן מערכת של </a:t>
            </a:r>
            <a:r>
              <a:rPr lang="he-IL" sz="2200" b="1" dirty="0">
                <a:latin typeface="David" panose="020E0502060401010101" pitchFamily="34" charset="-79"/>
                <a:cs typeface="David" panose="020E0502060401010101" pitchFamily="34" charset="-79"/>
              </a:rPr>
              <a:t>איזונים ובלמים</a:t>
            </a:r>
            <a:r>
              <a:rPr lang="he-IL" sz="2200" dirty="0">
                <a:latin typeface="David" panose="020E0502060401010101" pitchFamily="34" charset="-79"/>
                <a:cs typeface="David" panose="020E0502060401010101" pitchFamily="34" charset="-79"/>
              </a:rPr>
              <a:t> כדי שלא יתרכז כוח רב מדי בידי אחת - כוח גדול בלי בלמים הוא </a:t>
            </a:r>
            <a:r>
              <a:rPr lang="he-IL" sz="2200" u="sng" dirty="0">
                <a:latin typeface="David" panose="020E0502060401010101" pitchFamily="34" charset="-79"/>
                <a:cs typeface="David" panose="020E0502060401010101" pitchFamily="34" charset="-79"/>
              </a:rPr>
              <a:t>פתח לשחיתות ועריצות</a:t>
            </a:r>
            <a:r>
              <a:rPr lang="he-IL" sz="2200" dirty="0">
                <a:latin typeface="David" panose="020E0502060401010101" pitchFamily="34" charset="-79"/>
                <a:cs typeface="David" panose="020E0502060401010101" pitchFamily="34" charset="-79"/>
              </a:rPr>
              <a:t>.</a:t>
            </a:r>
          </a:p>
        </p:txBody>
      </p:sp>
      <p:grpSp>
        <p:nvGrpSpPr>
          <p:cNvPr id="2" name="קבוצה 1">
            <a:extLst>
              <a:ext uri="{FF2B5EF4-FFF2-40B4-BE49-F238E27FC236}">
                <a16:creationId xmlns:a16="http://schemas.microsoft.com/office/drawing/2014/main" id="{BBAAE628-D8BC-364F-5021-5AD495BB66F3}"/>
              </a:ext>
            </a:extLst>
          </p:cNvPr>
          <p:cNvGrpSpPr/>
          <p:nvPr/>
        </p:nvGrpSpPr>
        <p:grpSpPr>
          <a:xfrm>
            <a:off x="3045502" y="693986"/>
            <a:ext cx="2223217" cy="2109595"/>
            <a:chOff x="8109378" y="2066330"/>
            <a:chExt cx="2520000" cy="1061782"/>
          </a:xfrm>
        </p:grpSpPr>
        <p:sp>
          <p:nvSpPr>
            <p:cNvPr id="5" name="אליפסה 4">
              <a:extLst>
                <a:ext uri="{FF2B5EF4-FFF2-40B4-BE49-F238E27FC236}">
                  <a16:creationId xmlns:a16="http://schemas.microsoft.com/office/drawing/2014/main" id="{0AB3718F-4E6C-BC48-D1FE-87B09CE26473}"/>
                </a:ext>
              </a:extLst>
            </p:cNvPr>
            <p:cNvSpPr/>
            <p:nvPr/>
          </p:nvSpPr>
          <p:spPr>
            <a:xfrm>
              <a:off x="8109378" y="2066330"/>
              <a:ext cx="2520000" cy="1061782"/>
            </a:xfrm>
            <a:prstGeom prst="ellipse">
              <a:avLst/>
            </a:prstGeom>
            <a:solidFill>
              <a:srgbClr val="FFC000">
                <a:alpha val="85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תיבת טקסט 6">
              <a:extLst>
                <a:ext uri="{FF2B5EF4-FFF2-40B4-BE49-F238E27FC236}">
                  <a16:creationId xmlns:a16="http://schemas.microsoft.com/office/drawing/2014/main" id="{CFEF7327-FE9C-49D3-ADAB-41653175F9B6}"/>
                </a:ext>
              </a:extLst>
            </p:cNvPr>
            <p:cNvSpPr txBox="1"/>
            <p:nvPr/>
          </p:nvSpPr>
          <p:spPr>
            <a:xfrm>
              <a:off x="8457039" y="2344346"/>
              <a:ext cx="1824675" cy="542175"/>
            </a:xfrm>
            <a:prstGeom prst="rect">
              <a:avLst/>
            </a:prstGeom>
            <a:noFill/>
          </p:spPr>
          <p:txBody>
            <a:bodyPr wrap="square" rtlCol="1">
              <a:spAutoFit/>
            </a:bodyPr>
            <a:lstStyle/>
            <a:p>
              <a:pPr algn="ctr"/>
              <a:r>
                <a:rPr lang="he-IL" sz="3200" b="1" dirty="0">
                  <a:solidFill>
                    <a:schemeClr val="tx2"/>
                  </a:solidFill>
                  <a:latin typeface="David" panose="020E0502060401010101" pitchFamily="34" charset="-79"/>
                  <a:cs typeface="David" panose="020E0502060401010101" pitchFamily="34" charset="-79"/>
                </a:rPr>
                <a:t>הרשות המבצעת</a:t>
              </a:r>
            </a:p>
          </p:txBody>
        </p:sp>
      </p:grpSp>
      <p:grpSp>
        <p:nvGrpSpPr>
          <p:cNvPr id="10" name="קבוצה 9">
            <a:extLst>
              <a:ext uri="{FF2B5EF4-FFF2-40B4-BE49-F238E27FC236}">
                <a16:creationId xmlns:a16="http://schemas.microsoft.com/office/drawing/2014/main" id="{AF90317B-8B21-99F2-C917-88273E7166C2}"/>
              </a:ext>
            </a:extLst>
          </p:cNvPr>
          <p:cNvGrpSpPr/>
          <p:nvPr/>
        </p:nvGrpSpPr>
        <p:grpSpPr>
          <a:xfrm>
            <a:off x="725112" y="4473504"/>
            <a:ext cx="2223217" cy="2109595"/>
            <a:chOff x="8109378" y="2066330"/>
            <a:chExt cx="2520000" cy="1061782"/>
          </a:xfrm>
        </p:grpSpPr>
        <p:sp>
          <p:nvSpPr>
            <p:cNvPr id="11" name="אליפסה 10">
              <a:extLst>
                <a:ext uri="{FF2B5EF4-FFF2-40B4-BE49-F238E27FC236}">
                  <a16:creationId xmlns:a16="http://schemas.microsoft.com/office/drawing/2014/main" id="{AEBDEA58-9B9B-FBA0-D37E-6C19B7A0914A}"/>
                </a:ext>
              </a:extLst>
            </p:cNvPr>
            <p:cNvSpPr/>
            <p:nvPr/>
          </p:nvSpPr>
          <p:spPr>
            <a:xfrm>
              <a:off x="8109378" y="2066330"/>
              <a:ext cx="2520000" cy="1061782"/>
            </a:xfrm>
            <a:prstGeom prst="ellipse">
              <a:avLst/>
            </a:prstGeom>
            <a:solidFill>
              <a:srgbClr val="FFC000">
                <a:alpha val="85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תיבת טקסט 11">
              <a:extLst>
                <a:ext uri="{FF2B5EF4-FFF2-40B4-BE49-F238E27FC236}">
                  <a16:creationId xmlns:a16="http://schemas.microsoft.com/office/drawing/2014/main" id="{F9B9677F-A0D0-A3E3-BD36-C18A071A7DFC}"/>
                </a:ext>
              </a:extLst>
            </p:cNvPr>
            <p:cNvSpPr txBox="1"/>
            <p:nvPr/>
          </p:nvSpPr>
          <p:spPr>
            <a:xfrm>
              <a:off x="8382006" y="2344346"/>
              <a:ext cx="1974744" cy="542175"/>
            </a:xfrm>
            <a:prstGeom prst="rect">
              <a:avLst/>
            </a:prstGeom>
            <a:noFill/>
          </p:spPr>
          <p:txBody>
            <a:bodyPr wrap="square" rtlCol="1">
              <a:spAutoFit/>
            </a:bodyPr>
            <a:lstStyle/>
            <a:p>
              <a:pPr algn="ctr"/>
              <a:r>
                <a:rPr lang="he-IL" sz="3200" b="1" dirty="0">
                  <a:solidFill>
                    <a:schemeClr val="tx2"/>
                  </a:solidFill>
                  <a:latin typeface="David" panose="020E0502060401010101" pitchFamily="34" charset="-79"/>
                  <a:cs typeface="David" panose="020E0502060401010101" pitchFamily="34" charset="-79"/>
                </a:rPr>
                <a:t>הרשות השופטת</a:t>
              </a:r>
            </a:p>
          </p:txBody>
        </p:sp>
      </p:grpSp>
      <p:grpSp>
        <p:nvGrpSpPr>
          <p:cNvPr id="17" name="קבוצה 16">
            <a:extLst>
              <a:ext uri="{FF2B5EF4-FFF2-40B4-BE49-F238E27FC236}">
                <a16:creationId xmlns:a16="http://schemas.microsoft.com/office/drawing/2014/main" id="{61BBEA2E-2F81-D385-BE4F-4F56760863B1}"/>
              </a:ext>
            </a:extLst>
          </p:cNvPr>
          <p:cNvGrpSpPr/>
          <p:nvPr/>
        </p:nvGrpSpPr>
        <p:grpSpPr>
          <a:xfrm>
            <a:off x="5407183" y="4473504"/>
            <a:ext cx="2223217" cy="2109595"/>
            <a:chOff x="8109378" y="2066330"/>
            <a:chExt cx="2520000" cy="1061782"/>
          </a:xfrm>
        </p:grpSpPr>
        <p:sp>
          <p:nvSpPr>
            <p:cNvPr id="18" name="אליפסה 17">
              <a:extLst>
                <a:ext uri="{FF2B5EF4-FFF2-40B4-BE49-F238E27FC236}">
                  <a16:creationId xmlns:a16="http://schemas.microsoft.com/office/drawing/2014/main" id="{115502B0-931E-3347-9A45-80CDDCC35C86}"/>
                </a:ext>
              </a:extLst>
            </p:cNvPr>
            <p:cNvSpPr/>
            <p:nvPr/>
          </p:nvSpPr>
          <p:spPr>
            <a:xfrm>
              <a:off x="8109378" y="2066330"/>
              <a:ext cx="2520000" cy="1061782"/>
            </a:xfrm>
            <a:prstGeom prst="ellipse">
              <a:avLst/>
            </a:prstGeom>
            <a:solidFill>
              <a:srgbClr val="FFC000">
                <a:alpha val="85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9" name="תיבת טקסט 18">
              <a:extLst>
                <a:ext uri="{FF2B5EF4-FFF2-40B4-BE49-F238E27FC236}">
                  <a16:creationId xmlns:a16="http://schemas.microsoft.com/office/drawing/2014/main" id="{56AF73BF-6664-D640-BC59-ED7E8DFA4B10}"/>
                </a:ext>
              </a:extLst>
            </p:cNvPr>
            <p:cNvSpPr txBox="1"/>
            <p:nvPr/>
          </p:nvSpPr>
          <p:spPr>
            <a:xfrm>
              <a:off x="8372812" y="2344346"/>
              <a:ext cx="1993131" cy="542175"/>
            </a:xfrm>
            <a:prstGeom prst="rect">
              <a:avLst/>
            </a:prstGeom>
            <a:noFill/>
          </p:spPr>
          <p:txBody>
            <a:bodyPr wrap="square" rtlCol="1">
              <a:spAutoFit/>
            </a:bodyPr>
            <a:lstStyle/>
            <a:p>
              <a:pPr algn="ctr"/>
              <a:r>
                <a:rPr lang="he-IL" sz="3200" b="1" dirty="0">
                  <a:solidFill>
                    <a:schemeClr val="tx2"/>
                  </a:solidFill>
                  <a:latin typeface="David" panose="020E0502060401010101" pitchFamily="34" charset="-79"/>
                  <a:cs typeface="David" panose="020E0502060401010101" pitchFamily="34" charset="-79"/>
                </a:rPr>
                <a:t>הרשות המחוקקת</a:t>
              </a:r>
            </a:p>
          </p:txBody>
        </p:sp>
      </p:grpSp>
      <p:pic>
        <p:nvPicPr>
          <p:cNvPr id="20" name="תמונה 19">
            <a:extLst>
              <a:ext uri="{FF2B5EF4-FFF2-40B4-BE49-F238E27FC236}">
                <a16:creationId xmlns:a16="http://schemas.microsoft.com/office/drawing/2014/main" id="{B024840C-308C-74A6-8512-03468FADC8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44" y="3495714"/>
            <a:ext cx="1742176" cy="1509886"/>
          </a:xfrm>
          <a:prstGeom prst="rect">
            <a:avLst/>
          </a:prstGeom>
        </p:spPr>
      </p:pic>
      <p:pic>
        <p:nvPicPr>
          <p:cNvPr id="21" name="תמונה 20">
            <a:extLst>
              <a:ext uri="{FF2B5EF4-FFF2-40B4-BE49-F238E27FC236}">
                <a16:creationId xmlns:a16="http://schemas.microsoft.com/office/drawing/2014/main" id="{B0D05C89-BEE1-4580-D346-BDC3FD2182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35" t="27976" r="3970" b="32659"/>
          <a:stretch/>
        </p:blipFill>
        <p:spPr>
          <a:xfrm>
            <a:off x="5663139" y="3911137"/>
            <a:ext cx="2756050" cy="1294769"/>
          </a:xfrm>
          <a:prstGeom prst="rect">
            <a:avLst/>
          </a:prstGeom>
        </p:spPr>
      </p:pic>
      <p:pic>
        <p:nvPicPr>
          <p:cNvPr id="22" name="Picture 2" descr="כובע שוטר איכותי">
            <a:extLst>
              <a:ext uri="{FF2B5EF4-FFF2-40B4-BE49-F238E27FC236}">
                <a16:creationId xmlns:a16="http://schemas.microsoft.com/office/drawing/2014/main" id="{3EBCC279-D10F-286A-DC14-67D46D1F5F5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29" b="89913" l="1668" r="95870">
                        <a14:foregroundMark x1="91342" y1="25179" x2="95870" y2="31056"/>
                        <a14:foregroundMark x1="95870" y1="31056" x2="95790" y2="31295"/>
                        <a14:foregroundMark x1="95075" y1="79428" x2="94917" y2="73471"/>
                        <a14:foregroundMark x1="9293" y1="44480" x2="5322" y2="50834"/>
                        <a14:foregroundMark x1="5322" y1="50834" x2="4925" y2="52740"/>
                        <a14:foregroundMark x1="1986" y1="50040" x2="1668" y2="51390"/>
                      </a14:backgroundRemoval>
                    </a14:imgEffect>
                  </a14:imgLayer>
                </a14:imgProps>
              </a:ext>
              <a:ext uri="{28A0092B-C50C-407E-A947-70E740481C1C}">
                <a14:useLocalDpi xmlns:a14="http://schemas.microsoft.com/office/drawing/2010/main" val="0"/>
              </a:ext>
            </a:extLst>
          </a:blip>
          <a:srcRect/>
          <a:stretch>
            <a:fillRect/>
          </a:stretch>
        </p:blipFill>
        <p:spPr bwMode="auto">
          <a:xfrm>
            <a:off x="2240609" y="-171637"/>
            <a:ext cx="1609781" cy="1609781"/>
          </a:xfrm>
          <a:prstGeom prst="rect">
            <a:avLst/>
          </a:prstGeom>
          <a:noFill/>
          <a:extLst>
            <a:ext uri="{909E8E84-426E-40DD-AFC4-6F175D3DCCD1}">
              <a14:hiddenFill xmlns:a14="http://schemas.microsoft.com/office/drawing/2010/main">
                <a:solidFill>
                  <a:srgbClr val="FFFFFF"/>
                </a:solidFill>
              </a14:hiddenFill>
            </a:ext>
          </a:extLst>
        </p:spPr>
      </p:pic>
      <p:sp>
        <p:nvSpPr>
          <p:cNvPr id="36" name="כותרת 12">
            <a:extLst>
              <a:ext uri="{FF2B5EF4-FFF2-40B4-BE49-F238E27FC236}">
                <a16:creationId xmlns:a16="http://schemas.microsoft.com/office/drawing/2014/main" id="{3DEBBD00-34B9-1CDC-7943-89A00ADBE9D1}"/>
              </a:ext>
            </a:extLst>
          </p:cNvPr>
          <p:cNvSpPr txBox="1">
            <a:spLocks/>
          </p:cNvSpPr>
          <p:nvPr/>
        </p:nvSpPr>
        <p:spPr>
          <a:xfrm flipH="1">
            <a:off x="5965082" y="2079693"/>
            <a:ext cx="1274039" cy="1375215"/>
          </a:xfrm>
          <a:prstGeom prst="rect">
            <a:avLst/>
          </a:prstGeom>
        </p:spPr>
        <p:txBody>
          <a:bodyPr vert="horz" lIns="0" tIns="45720" rIns="0" bIns="45720" rtlCol="1" anchor="ctr">
            <a:normAutofit fontScale="97500" lnSpcReduction="10000"/>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2000" b="1" dirty="0">
                <a:solidFill>
                  <a:srgbClr val="FF0000"/>
                </a:solidFill>
                <a:latin typeface="David" panose="020E0502060401010101" pitchFamily="34" charset="-79"/>
                <a:cs typeface="David" panose="020E0502060401010101" pitchFamily="34" charset="-79"/>
              </a:rPr>
              <a:t>פיקוח</a:t>
            </a:r>
            <a:r>
              <a:rPr lang="he-IL" sz="2000" dirty="0">
                <a:solidFill>
                  <a:srgbClr val="FF0000"/>
                </a:solidFill>
                <a:latin typeface="David" panose="020E0502060401010101" pitchFamily="34" charset="-79"/>
                <a:cs typeface="David" panose="020E0502060401010101" pitchFamily="34" charset="-79"/>
              </a:rPr>
              <a:t> על הממשלה ואף הפלה שלה בהצבעת 'אי אמון'</a:t>
            </a:r>
          </a:p>
        </p:txBody>
      </p:sp>
      <p:sp>
        <p:nvSpPr>
          <p:cNvPr id="37" name="כותרת 12">
            <a:extLst>
              <a:ext uri="{FF2B5EF4-FFF2-40B4-BE49-F238E27FC236}">
                <a16:creationId xmlns:a16="http://schemas.microsoft.com/office/drawing/2014/main" id="{8CBA87D4-22DC-CFBE-22A7-AEE169E7E38B}"/>
              </a:ext>
            </a:extLst>
          </p:cNvPr>
          <p:cNvSpPr txBox="1">
            <a:spLocks/>
          </p:cNvSpPr>
          <p:nvPr/>
        </p:nvSpPr>
        <p:spPr>
          <a:xfrm flipH="1">
            <a:off x="3045499" y="2547339"/>
            <a:ext cx="1997412" cy="1708122"/>
          </a:xfrm>
          <a:prstGeom prst="rect">
            <a:avLst/>
          </a:prstGeom>
        </p:spPr>
        <p:txBody>
          <a:bodyPr vert="horz" lIns="0" tIns="45720" rIns="0" bIns="45720" rtlCol="1" anchor="ctr">
            <a:normAutofit fontScale="97500"/>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2000" b="1" dirty="0">
                <a:solidFill>
                  <a:srgbClr val="FF0000"/>
                </a:solidFill>
                <a:latin typeface="David" panose="020E0502060401010101" pitchFamily="34" charset="-79"/>
                <a:cs typeface="David" panose="020E0502060401010101" pitchFamily="34" charset="-79"/>
              </a:rPr>
              <a:t>השפעה</a:t>
            </a:r>
            <a:r>
              <a:rPr lang="he-IL" sz="2000" dirty="0">
                <a:solidFill>
                  <a:srgbClr val="FF0000"/>
                </a:solidFill>
                <a:latin typeface="David" panose="020E0502060401010101" pitchFamily="34" charset="-79"/>
                <a:cs typeface="David" panose="020E0502060401010101" pitchFamily="34" charset="-79"/>
              </a:rPr>
              <a:t> רבה על החקיקה - </a:t>
            </a:r>
            <a:r>
              <a:rPr lang="he-IL" sz="2000" b="1" dirty="0">
                <a:solidFill>
                  <a:srgbClr val="FF0000"/>
                </a:solidFill>
                <a:latin typeface="David" panose="020E0502060401010101" pitchFamily="34" charset="-79"/>
                <a:cs typeface="David" panose="020E0502060401010101" pitchFamily="34" charset="-79"/>
              </a:rPr>
              <a:t>רוב כמעט אוטומטי </a:t>
            </a:r>
            <a:r>
              <a:rPr lang="he-IL" sz="2000" dirty="0">
                <a:solidFill>
                  <a:srgbClr val="FF0000"/>
                </a:solidFill>
                <a:latin typeface="David" panose="020E0502060401010101" pitchFamily="34" charset="-79"/>
                <a:cs typeface="David" panose="020E0502060401010101" pitchFamily="34" charset="-79"/>
              </a:rPr>
              <a:t>(קואליציה)</a:t>
            </a:r>
          </a:p>
        </p:txBody>
      </p:sp>
      <p:sp>
        <p:nvSpPr>
          <p:cNvPr id="38" name="כותרת 12">
            <a:extLst>
              <a:ext uri="{FF2B5EF4-FFF2-40B4-BE49-F238E27FC236}">
                <a16:creationId xmlns:a16="http://schemas.microsoft.com/office/drawing/2014/main" id="{D072E4D1-ADB8-25D7-2506-5176D601213C}"/>
              </a:ext>
            </a:extLst>
          </p:cNvPr>
          <p:cNvSpPr txBox="1">
            <a:spLocks/>
          </p:cNvSpPr>
          <p:nvPr/>
        </p:nvSpPr>
        <p:spPr>
          <a:xfrm flipH="1">
            <a:off x="2703286" y="6103095"/>
            <a:ext cx="2426583" cy="870246"/>
          </a:xfrm>
          <a:prstGeom prst="rect">
            <a:avLst/>
          </a:prstGeom>
        </p:spPr>
        <p:txBody>
          <a:bodyPr vert="horz" lIns="0" tIns="45720" rIns="0" bIns="45720" rtlCol="1" anchor="ctr">
            <a:normAutofit fontScale="97500"/>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2000" b="1" dirty="0">
                <a:solidFill>
                  <a:srgbClr val="FF0000"/>
                </a:solidFill>
                <a:latin typeface="David" panose="020E0502060401010101" pitchFamily="34" charset="-79"/>
                <a:cs typeface="David" panose="020E0502060401010101" pitchFamily="34" charset="-79"/>
              </a:rPr>
              <a:t>פיקוח</a:t>
            </a:r>
            <a:r>
              <a:rPr lang="he-IL" sz="2000" dirty="0">
                <a:solidFill>
                  <a:srgbClr val="FF0000"/>
                </a:solidFill>
                <a:latin typeface="David" panose="020E0502060401010101" pitchFamily="34" charset="-79"/>
                <a:cs typeface="David" panose="020E0502060401010101" pitchFamily="34" charset="-79"/>
              </a:rPr>
              <a:t> על החקיקה ואף </a:t>
            </a:r>
            <a:r>
              <a:rPr lang="he-IL" sz="2000" b="1" dirty="0">
                <a:solidFill>
                  <a:srgbClr val="FF0000"/>
                </a:solidFill>
                <a:latin typeface="David" panose="020E0502060401010101" pitchFamily="34" charset="-79"/>
                <a:cs typeface="David" panose="020E0502060401010101" pitchFamily="34" charset="-79"/>
              </a:rPr>
              <a:t>ביטול חוקים</a:t>
            </a:r>
          </a:p>
        </p:txBody>
      </p:sp>
      <p:sp>
        <p:nvSpPr>
          <p:cNvPr id="39" name="כותרת 12">
            <a:extLst>
              <a:ext uri="{FF2B5EF4-FFF2-40B4-BE49-F238E27FC236}">
                <a16:creationId xmlns:a16="http://schemas.microsoft.com/office/drawing/2014/main" id="{1C5C5B36-7C3C-58B0-1A3F-37F026BCF1F1}"/>
              </a:ext>
            </a:extLst>
          </p:cNvPr>
          <p:cNvSpPr txBox="1">
            <a:spLocks/>
          </p:cNvSpPr>
          <p:nvPr/>
        </p:nvSpPr>
        <p:spPr>
          <a:xfrm flipH="1">
            <a:off x="228033" y="1530435"/>
            <a:ext cx="1773658" cy="1708122"/>
          </a:xfrm>
          <a:prstGeom prst="rect">
            <a:avLst/>
          </a:prstGeom>
        </p:spPr>
        <p:txBody>
          <a:bodyPr vert="horz" lIns="0" tIns="45720" rIns="0" bIns="45720" rtlCol="1" anchor="ctr">
            <a:normAutofit fontScale="97500"/>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2000" b="1" dirty="0">
                <a:solidFill>
                  <a:srgbClr val="FF0000"/>
                </a:solidFill>
                <a:latin typeface="David" panose="020E0502060401010101" pitchFamily="34" charset="-79"/>
                <a:cs typeface="David" panose="020E0502060401010101" pitchFamily="34" charset="-79"/>
              </a:rPr>
              <a:t>פיקוח</a:t>
            </a:r>
            <a:r>
              <a:rPr lang="he-IL" sz="2000" dirty="0">
                <a:solidFill>
                  <a:srgbClr val="FF0000"/>
                </a:solidFill>
                <a:latin typeface="David" panose="020E0502060401010101" pitchFamily="34" charset="-79"/>
                <a:cs typeface="David" panose="020E0502060401010101" pitchFamily="34" charset="-79"/>
              </a:rPr>
              <a:t> על החלטות הממשלה ואף ביטול שלהן</a:t>
            </a:r>
          </a:p>
        </p:txBody>
      </p:sp>
      <p:pic>
        <p:nvPicPr>
          <p:cNvPr id="40" name="גרפיקה 39" descr="חץ: עקומה בכיוון השעון עם מילוי מלא">
            <a:extLst>
              <a:ext uri="{FF2B5EF4-FFF2-40B4-BE49-F238E27FC236}">
                <a16:creationId xmlns:a16="http://schemas.microsoft.com/office/drawing/2014/main" id="{34467195-2CB1-83DA-4230-F8488D1A66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009520">
            <a:off x="1562250" y="2392666"/>
            <a:ext cx="1256883" cy="1634887"/>
          </a:xfrm>
          <a:prstGeom prst="rect">
            <a:avLst/>
          </a:prstGeom>
        </p:spPr>
      </p:pic>
      <p:pic>
        <p:nvPicPr>
          <p:cNvPr id="41" name="גרפיקה 40" descr="חץ: עקומה בכיוון השעון עם מילוי מלא">
            <a:extLst>
              <a:ext uri="{FF2B5EF4-FFF2-40B4-BE49-F238E27FC236}">
                <a16:creationId xmlns:a16="http://schemas.microsoft.com/office/drawing/2014/main" id="{633CD2F2-C509-F345-5757-79A25471D5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640541" flipH="1">
            <a:off x="5328435" y="2476499"/>
            <a:ext cx="1187894" cy="1634887"/>
          </a:xfrm>
          <a:prstGeom prst="rect">
            <a:avLst/>
          </a:prstGeom>
        </p:spPr>
      </p:pic>
      <p:pic>
        <p:nvPicPr>
          <p:cNvPr id="3" name="גרפיקה 2" descr="חץ: עקומה בכיוון השעון עם מילוי מלא">
            <a:extLst>
              <a:ext uri="{FF2B5EF4-FFF2-40B4-BE49-F238E27FC236}">
                <a16:creationId xmlns:a16="http://schemas.microsoft.com/office/drawing/2014/main" id="{9D8A60E5-C85A-D131-444F-C8A702A89D4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7878010" flipH="1">
            <a:off x="4883627" y="2701011"/>
            <a:ext cx="1187894" cy="1634887"/>
          </a:xfrm>
          <a:prstGeom prst="rect">
            <a:avLst/>
          </a:prstGeom>
        </p:spPr>
      </p:pic>
      <p:pic>
        <p:nvPicPr>
          <p:cNvPr id="8" name="גרפיקה 7" descr="חץ: עקומה בכיוון השעון עם מילוי מלא">
            <a:extLst>
              <a:ext uri="{FF2B5EF4-FFF2-40B4-BE49-F238E27FC236}">
                <a16:creationId xmlns:a16="http://schemas.microsoft.com/office/drawing/2014/main" id="{8B2235A9-9272-5C5D-6BFF-092AD4DC68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4684554" flipH="1">
            <a:off x="3627922" y="5177914"/>
            <a:ext cx="1187894" cy="1634887"/>
          </a:xfrm>
          <a:prstGeom prst="rect">
            <a:avLst/>
          </a:prstGeom>
        </p:spPr>
      </p:pic>
      <p:sp>
        <p:nvSpPr>
          <p:cNvPr id="13" name="תיבת טקסט 12">
            <a:extLst>
              <a:ext uri="{FF2B5EF4-FFF2-40B4-BE49-F238E27FC236}">
                <a16:creationId xmlns:a16="http://schemas.microsoft.com/office/drawing/2014/main" id="{9BCE265D-29F3-D749-08BB-40F38393358E}"/>
              </a:ext>
            </a:extLst>
          </p:cNvPr>
          <p:cNvSpPr txBox="1"/>
          <p:nvPr/>
        </p:nvSpPr>
        <p:spPr>
          <a:xfrm>
            <a:off x="8675145" y="3577388"/>
            <a:ext cx="3449450" cy="2123658"/>
          </a:xfrm>
          <a:prstGeom prst="rect">
            <a:avLst/>
          </a:prstGeom>
          <a:noFill/>
        </p:spPr>
        <p:txBody>
          <a:bodyPr wrap="square">
            <a:spAutoFit/>
          </a:bodyPr>
          <a:lstStyle/>
          <a:p>
            <a:pPr marL="342900" indent="-342900" algn="just">
              <a:buFont typeface="Wingdings" panose="05000000000000000000" pitchFamily="2" charset="2"/>
              <a:buChar char="v"/>
            </a:pPr>
            <a:r>
              <a:rPr lang="he-IL" sz="2200" dirty="0">
                <a:latin typeface="David" panose="020E0502060401010101" pitchFamily="34" charset="-79"/>
                <a:cs typeface="David" panose="020E0502060401010101" pitchFamily="34" charset="-79"/>
              </a:rPr>
              <a:t>אחד הקשיים בדמוקרטיה הישראלית הוא שכיום אין לרשות המחוקקת והרשות המבצעת בלמים משמעותיים מול הרשות השופטת, והדבר גורם למתח ציבורי רב. </a:t>
            </a:r>
          </a:p>
        </p:txBody>
      </p:sp>
      <p:pic>
        <p:nvPicPr>
          <p:cNvPr id="9" name="גרפיקה 8" descr="חץ: עקומה בכיוון השעון עם מילוי מלא">
            <a:extLst>
              <a:ext uri="{FF2B5EF4-FFF2-40B4-BE49-F238E27FC236}">
                <a16:creationId xmlns:a16="http://schemas.microsoft.com/office/drawing/2014/main" id="{AE071694-F6DE-3C79-FDE7-23DAA44F37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flipH="1">
            <a:off x="3711787" y="4671589"/>
            <a:ext cx="1187894" cy="1634887"/>
          </a:xfrm>
          <a:prstGeom prst="rect">
            <a:avLst/>
          </a:prstGeom>
        </p:spPr>
      </p:pic>
      <p:sp>
        <p:nvSpPr>
          <p:cNvPr id="14" name="כותרת 12">
            <a:extLst>
              <a:ext uri="{FF2B5EF4-FFF2-40B4-BE49-F238E27FC236}">
                <a16:creationId xmlns:a16="http://schemas.microsoft.com/office/drawing/2014/main" id="{068C1746-0EDE-0A7C-4CE5-6F066061F3C2}"/>
              </a:ext>
            </a:extLst>
          </p:cNvPr>
          <p:cNvSpPr txBox="1">
            <a:spLocks/>
          </p:cNvSpPr>
          <p:nvPr/>
        </p:nvSpPr>
        <p:spPr>
          <a:xfrm flipH="1">
            <a:off x="2815929" y="4391142"/>
            <a:ext cx="2426583" cy="870246"/>
          </a:xfrm>
          <a:prstGeom prst="rect">
            <a:avLst/>
          </a:prstGeom>
        </p:spPr>
        <p:txBody>
          <a:bodyPr vert="horz" lIns="0" tIns="45720" rIns="0" bIns="45720" rtlCol="1" anchor="ctr">
            <a:normAutofit fontScale="97500"/>
          </a:bodyPr>
          <a:lstStyle>
            <a:lvl1pPr algn="r" defTabSz="914400" rtl="1" eaLnBrk="1" latinLnBrk="0" hangingPunct="1">
              <a:lnSpc>
                <a:spcPct val="90000"/>
              </a:lnSpc>
              <a:spcBef>
                <a:spcPct val="0"/>
              </a:spcBef>
              <a:buNone/>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he-IL" sz="2000" b="1" dirty="0">
                <a:solidFill>
                  <a:srgbClr val="FF0000"/>
                </a:solidFill>
                <a:latin typeface="David" panose="020E0502060401010101" pitchFamily="34" charset="-79"/>
                <a:cs typeface="David" panose="020E0502060401010101" pitchFamily="34" charset="-79"/>
              </a:rPr>
              <a:t>חקיקת</a:t>
            </a:r>
            <a:r>
              <a:rPr lang="he-IL" sz="2000" dirty="0">
                <a:solidFill>
                  <a:srgbClr val="FF0000"/>
                </a:solidFill>
                <a:latin typeface="David" panose="020E0502060401010101" pitchFamily="34" charset="-79"/>
                <a:cs typeface="David" panose="020E0502060401010101" pitchFamily="34" charset="-79"/>
              </a:rPr>
              <a:t> חוקים על פיהם תיפסק פסיקה עתידית.</a:t>
            </a:r>
          </a:p>
        </p:txBody>
      </p:sp>
    </p:spTree>
    <p:extLst>
      <p:ext uri="{BB962C8B-B14F-4D97-AF65-F5344CB8AC3E}">
        <p14:creationId xmlns:p14="http://schemas.microsoft.com/office/powerpoint/2010/main" val="49163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7" dur="1000" fill="hold"/>
                                        <p:tgtEl>
                                          <p:spTgt spid="2"/>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par>
                                <p:cTn id="27" presetID="25"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7"/>
                                        </p:tgtEl>
                                      </p:cBhvr>
                                    </p:animEffect>
                                  </p:childTnLst>
                                </p:cTn>
                              </p:par>
                              <p:par>
                                <p:cTn id="37" presetID="53" presetClass="entr" presetSubtype="16"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par>
                                <p:cTn id="42" presetID="25"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0"/>
                                        </p:tgtEl>
                                      </p:cBhvr>
                                    </p:animEffect>
                                  </p:childTnLst>
                                </p:cTn>
                              </p:par>
                              <p:par>
                                <p:cTn id="52" presetID="53" presetClass="entr" presetSubtype="16"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p:cTn id="61" dur="1000" fill="hold"/>
                                        <p:tgtEl>
                                          <p:spTgt spid="41"/>
                                        </p:tgtEl>
                                        <p:attrNameLst>
                                          <p:attrName>ppt_w</p:attrName>
                                        </p:attrNameLst>
                                      </p:cBhvr>
                                      <p:tavLst>
                                        <p:tav tm="0">
                                          <p:val>
                                            <p:fltVal val="0"/>
                                          </p:val>
                                        </p:tav>
                                        <p:tav tm="100000">
                                          <p:val>
                                            <p:strVal val="#ppt_w"/>
                                          </p:val>
                                        </p:tav>
                                      </p:tavLst>
                                    </p:anim>
                                    <p:anim calcmode="lin" valueType="num">
                                      <p:cBhvr>
                                        <p:cTn id="62" dur="1000" fill="hold"/>
                                        <p:tgtEl>
                                          <p:spTgt spid="41"/>
                                        </p:tgtEl>
                                        <p:attrNameLst>
                                          <p:attrName>ppt_h</p:attrName>
                                        </p:attrNameLst>
                                      </p:cBhvr>
                                      <p:tavLst>
                                        <p:tav tm="0">
                                          <p:val>
                                            <p:fltVal val="0"/>
                                          </p:val>
                                        </p:tav>
                                        <p:tav tm="100000">
                                          <p:val>
                                            <p:strVal val="#ppt_h"/>
                                          </p:val>
                                        </p:tav>
                                      </p:tavLst>
                                    </p:anim>
                                    <p:anim calcmode="lin" valueType="num">
                                      <p:cBhvr>
                                        <p:cTn id="63" dur="1000" fill="hold"/>
                                        <p:tgtEl>
                                          <p:spTgt spid="41"/>
                                        </p:tgtEl>
                                        <p:attrNameLst>
                                          <p:attrName>style.rotation</p:attrName>
                                        </p:attrNameLst>
                                      </p:cBhvr>
                                      <p:tavLst>
                                        <p:tav tm="0">
                                          <p:val>
                                            <p:fltVal val="90"/>
                                          </p:val>
                                        </p:tav>
                                        <p:tav tm="100000">
                                          <p:val>
                                            <p:fltVal val="0"/>
                                          </p:val>
                                        </p:tav>
                                      </p:tavLst>
                                    </p:anim>
                                    <p:animEffect transition="in" filter="fade">
                                      <p:cBhvr>
                                        <p:cTn id="64" dur="1000"/>
                                        <p:tgtEl>
                                          <p:spTgt spid="41"/>
                                        </p:tgtEl>
                                      </p:cBhvr>
                                    </p:animEffect>
                                  </p:childTnLst>
                                </p:cTn>
                              </p:par>
                              <p:par>
                                <p:cTn id="65" presetID="12" presetClass="entr" presetSubtype="4" fill="hold" grpId="0" nodeType="withEffect">
                                  <p:stCondLst>
                                    <p:cond delay="1000"/>
                                  </p:stCondLst>
                                  <p:childTnLst>
                                    <p:set>
                                      <p:cBhvr>
                                        <p:cTn id="66" dur="1" fill="hold">
                                          <p:stCondLst>
                                            <p:cond delay="0"/>
                                          </p:stCondLst>
                                        </p:cTn>
                                        <p:tgtEl>
                                          <p:spTgt spid="36"/>
                                        </p:tgtEl>
                                        <p:attrNameLst>
                                          <p:attrName>style.visibility</p:attrName>
                                        </p:attrNameLst>
                                      </p:cBhvr>
                                      <p:to>
                                        <p:strVal val="visible"/>
                                      </p:to>
                                    </p:set>
                                    <p:anim calcmode="lin" valueType="num">
                                      <p:cBhvr additive="base">
                                        <p:cTn id="67" dur="500"/>
                                        <p:tgtEl>
                                          <p:spTgt spid="36"/>
                                        </p:tgtEl>
                                        <p:attrNameLst>
                                          <p:attrName>ppt_y</p:attrName>
                                        </p:attrNameLst>
                                      </p:cBhvr>
                                      <p:tavLst>
                                        <p:tav tm="0">
                                          <p:val>
                                            <p:strVal val="#ppt_y+#ppt_h*1.125000"/>
                                          </p:val>
                                        </p:tav>
                                        <p:tav tm="100000">
                                          <p:val>
                                            <p:strVal val="#ppt_y"/>
                                          </p:val>
                                        </p:tav>
                                      </p:tavLst>
                                    </p:anim>
                                    <p:animEffect transition="in" filter="wipe(up)">
                                      <p:cBhvr>
                                        <p:cTn id="68" dur="500"/>
                                        <p:tgtEl>
                                          <p:spTgt spid="36"/>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3"/>
                                        </p:tgtEl>
                                        <p:attrNameLst>
                                          <p:attrName>style.visibility</p:attrName>
                                        </p:attrNameLst>
                                      </p:cBhvr>
                                      <p:to>
                                        <p:strVal val="visible"/>
                                      </p:to>
                                    </p:set>
                                    <p:anim calcmode="lin" valueType="num">
                                      <p:cBhvr>
                                        <p:cTn id="73" dur="1000" fill="hold"/>
                                        <p:tgtEl>
                                          <p:spTgt spid="3"/>
                                        </p:tgtEl>
                                        <p:attrNameLst>
                                          <p:attrName>ppt_w</p:attrName>
                                        </p:attrNameLst>
                                      </p:cBhvr>
                                      <p:tavLst>
                                        <p:tav tm="0">
                                          <p:val>
                                            <p:fltVal val="0"/>
                                          </p:val>
                                        </p:tav>
                                        <p:tav tm="100000">
                                          <p:val>
                                            <p:strVal val="#ppt_w"/>
                                          </p:val>
                                        </p:tav>
                                      </p:tavLst>
                                    </p:anim>
                                    <p:anim calcmode="lin" valueType="num">
                                      <p:cBhvr>
                                        <p:cTn id="74" dur="1000" fill="hold"/>
                                        <p:tgtEl>
                                          <p:spTgt spid="3"/>
                                        </p:tgtEl>
                                        <p:attrNameLst>
                                          <p:attrName>ppt_h</p:attrName>
                                        </p:attrNameLst>
                                      </p:cBhvr>
                                      <p:tavLst>
                                        <p:tav tm="0">
                                          <p:val>
                                            <p:fltVal val="0"/>
                                          </p:val>
                                        </p:tav>
                                        <p:tav tm="100000">
                                          <p:val>
                                            <p:strVal val="#ppt_h"/>
                                          </p:val>
                                        </p:tav>
                                      </p:tavLst>
                                    </p:anim>
                                    <p:anim calcmode="lin" valueType="num">
                                      <p:cBhvr>
                                        <p:cTn id="75" dur="1000" fill="hold"/>
                                        <p:tgtEl>
                                          <p:spTgt spid="3"/>
                                        </p:tgtEl>
                                        <p:attrNameLst>
                                          <p:attrName>style.rotation</p:attrName>
                                        </p:attrNameLst>
                                      </p:cBhvr>
                                      <p:tavLst>
                                        <p:tav tm="0">
                                          <p:val>
                                            <p:fltVal val="90"/>
                                          </p:val>
                                        </p:tav>
                                        <p:tav tm="100000">
                                          <p:val>
                                            <p:fltVal val="0"/>
                                          </p:val>
                                        </p:tav>
                                      </p:tavLst>
                                    </p:anim>
                                    <p:animEffect transition="in" filter="fade">
                                      <p:cBhvr>
                                        <p:cTn id="76" dur="1000"/>
                                        <p:tgtEl>
                                          <p:spTgt spid="3"/>
                                        </p:tgtEl>
                                      </p:cBhvr>
                                    </p:animEffect>
                                  </p:childTnLst>
                                </p:cTn>
                              </p:par>
                              <p:par>
                                <p:cTn id="77" presetID="12" presetClass="entr" presetSubtype="4" fill="hold" grpId="0" nodeType="withEffect">
                                  <p:stCondLst>
                                    <p:cond delay="1000"/>
                                  </p:stCondLst>
                                  <p:childTnLst>
                                    <p:set>
                                      <p:cBhvr>
                                        <p:cTn id="78" dur="1" fill="hold">
                                          <p:stCondLst>
                                            <p:cond delay="0"/>
                                          </p:stCondLst>
                                        </p:cTn>
                                        <p:tgtEl>
                                          <p:spTgt spid="37"/>
                                        </p:tgtEl>
                                        <p:attrNameLst>
                                          <p:attrName>style.visibility</p:attrName>
                                        </p:attrNameLst>
                                      </p:cBhvr>
                                      <p:to>
                                        <p:strVal val="visible"/>
                                      </p:to>
                                    </p:set>
                                    <p:anim calcmode="lin" valueType="num">
                                      <p:cBhvr additive="base">
                                        <p:cTn id="79" dur="500"/>
                                        <p:tgtEl>
                                          <p:spTgt spid="37"/>
                                        </p:tgtEl>
                                        <p:attrNameLst>
                                          <p:attrName>ppt_y</p:attrName>
                                        </p:attrNameLst>
                                      </p:cBhvr>
                                      <p:tavLst>
                                        <p:tav tm="0">
                                          <p:val>
                                            <p:strVal val="#ppt_y+#ppt_h*1.125000"/>
                                          </p:val>
                                        </p:tav>
                                        <p:tav tm="100000">
                                          <p:val>
                                            <p:strVal val="#ppt_y"/>
                                          </p:val>
                                        </p:tav>
                                      </p:tavLst>
                                    </p:anim>
                                    <p:animEffect transition="in" filter="wipe(up)">
                                      <p:cBhvr>
                                        <p:cTn id="80" dur="500"/>
                                        <p:tgtEl>
                                          <p:spTgt spid="37"/>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nodeType="click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p:cTn id="85" dur="1000" fill="hold"/>
                                        <p:tgtEl>
                                          <p:spTgt spid="8"/>
                                        </p:tgtEl>
                                        <p:attrNameLst>
                                          <p:attrName>ppt_w</p:attrName>
                                        </p:attrNameLst>
                                      </p:cBhvr>
                                      <p:tavLst>
                                        <p:tav tm="0">
                                          <p:val>
                                            <p:fltVal val="0"/>
                                          </p:val>
                                        </p:tav>
                                        <p:tav tm="100000">
                                          <p:val>
                                            <p:strVal val="#ppt_w"/>
                                          </p:val>
                                        </p:tav>
                                      </p:tavLst>
                                    </p:anim>
                                    <p:anim calcmode="lin" valueType="num">
                                      <p:cBhvr>
                                        <p:cTn id="86" dur="1000" fill="hold"/>
                                        <p:tgtEl>
                                          <p:spTgt spid="8"/>
                                        </p:tgtEl>
                                        <p:attrNameLst>
                                          <p:attrName>ppt_h</p:attrName>
                                        </p:attrNameLst>
                                      </p:cBhvr>
                                      <p:tavLst>
                                        <p:tav tm="0">
                                          <p:val>
                                            <p:fltVal val="0"/>
                                          </p:val>
                                        </p:tav>
                                        <p:tav tm="100000">
                                          <p:val>
                                            <p:strVal val="#ppt_h"/>
                                          </p:val>
                                        </p:tav>
                                      </p:tavLst>
                                    </p:anim>
                                    <p:anim calcmode="lin" valueType="num">
                                      <p:cBhvr>
                                        <p:cTn id="87" dur="1000" fill="hold"/>
                                        <p:tgtEl>
                                          <p:spTgt spid="8"/>
                                        </p:tgtEl>
                                        <p:attrNameLst>
                                          <p:attrName>style.rotation</p:attrName>
                                        </p:attrNameLst>
                                      </p:cBhvr>
                                      <p:tavLst>
                                        <p:tav tm="0">
                                          <p:val>
                                            <p:fltVal val="90"/>
                                          </p:val>
                                        </p:tav>
                                        <p:tav tm="100000">
                                          <p:val>
                                            <p:fltVal val="0"/>
                                          </p:val>
                                        </p:tav>
                                      </p:tavLst>
                                    </p:anim>
                                    <p:animEffect transition="in" filter="fade">
                                      <p:cBhvr>
                                        <p:cTn id="88" dur="1000"/>
                                        <p:tgtEl>
                                          <p:spTgt spid="8"/>
                                        </p:tgtEl>
                                      </p:cBhvr>
                                    </p:animEffect>
                                  </p:childTnLst>
                                </p:cTn>
                              </p:par>
                              <p:par>
                                <p:cTn id="89" presetID="12" presetClass="entr" presetSubtype="4"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additive="base">
                                        <p:cTn id="91" dur="500"/>
                                        <p:tgtEl>
                                          <p:spTgt spid="38"/>
                                        </p:tgtEl>
                                        <p:attrNameLst>
                                          <p:attrName>ppt_y</p:attrName>
                                        </p:attrNameLst>
                                      </p:cBhvr>
                                      <p:tavLst>
                                        <p:tav tm="0">
                                          <p:val>
                                            <p:strVal val="#ppt_y+#ppt_h*1.125000"/>
                                          </p:val>
                                        </p:tav>
                                        <p:tav tm="100000">
                                          <p:val>
                                            <p:strVal val="#ppt_y"/>
                                          </p:val>
                                        </p:tav>
                                      </p:tavLst>
                                    </p:anim>
                                    <p:animEffect transition="in" filter="wipe(up)">
                                      <p:cBhvr>
                                        <p:cTn id="92" dur="500"/>
                                        <p:tgtEl>
                                          <p:spTgt spid="38"/>
                                        </p:tgtEl>
                                      </p:cBhvr>
                                    </p:animEffect>
                                  </p:childTnLst>
                                </p:cTn>
                              </p:par>
                            </p:childTnLst>
                          </p:cTn>
                        </p:par>
                      </p:childTnLst>
                    </p:cTn>
                  </p:par>
                  <p:par>
                    <p:cTn id="93" fill="hold">
                      <p:stCondLst>
                        <p:cond delay="indefinite"/>
                      </p:stCondLst>
                      <p:childTnLst>
                        <p:par>
                          <p:cTn id="94" fill="hold">
                            <p:stCondLst>
                              <p:cond delay="0"/>
                            </p:stCondLst>
                            <p:childTnLst>
                              <p:par>
                                <p:cTn id="95" presetID="31" presetClass="entr" presetSubtype="0" fill="hold" nodeType="clickEffect">
                                  <p:stCondLst>
                                    <p:cond delay="0"/>
                                  </p:stCondLst>
                                  <p:childTnLst>
                                    <p:set>
                                      <p:cBhvr>
                                        <p:cTn id="96" dur="1" fill="hold">
                                          <p:stCondLst>
                                            <p:cond delay="0"/>
                                          </p:stCondLst>
                                        </p:cTn>
                                        <p:tgtEl>
                                          <p:spTgt spid="9"/>
                                        </p:tgtEl>
                                        <p:attrNameLst>
                                          <p:attrName>style.visibility</p:attrName>
                                        </p:attrNameLst>
                                      </p:cBhvr>
                                      <p:to>
                                        <p:strVal val="visible"/>
                                      </p:to>
                                    </p:set>
                                    <p:anim calcmode="lin" valueType="num">
                                      <p:cBhvr>
                                        <p:cTn id="97" dur="1000" fill="hold"/>
                                        <p:tgtEl>
                                          <p:spTgt spid="9"/>
                                        </p:tgtEl>
                                        <p:attrNameLst>
                                          <p:attrName>ppt_w</p:attrName>
                                        </p:attrNameLst>
                                      </p:cBhvr>
                                      <p:tavLst>
                                        <p:tav tm="0">
                                          <p:val>
                                            <p:fltVal val="0"/>
                                          </p:val>
                                        </p:tav>
                                        <p:tav tm="100000">
                                          <p:val>
                                            <p:strVal val="#ppt_w"/>
                                          </p:val>
                                        </p:tav>
                                      </p:tavLst>
                                    </p:anim>
                                    <p:anim calcmode="lin" valueType="num">
                                      <p:cBhvr>
                                        <p:cTn id="98" dur="1000" fill="hold"/>
                                        <p:tgtEl>
                                          <p:spTgt spid="9"/>
                                        </p:tgtEl>
                                        <p:attrNameLst>
                                          <p:attrName>ppt_h</p:attrName>
                                        </p:attrNameLst>
                                      </p:cBhvr>
                                      <p:tavLst>
                                        <p:tav tm="0">
                                          <p:val>
                                            <p:fltVal val="0"/>
                                          </p:val>
                                        </p:tav>
                                        <p:tav tm="100000">
                                          <p:val>
                                            <p:strVal val="#ppt_h"/>
                                          </p:val>
                                        </p:tav>
                                      </p:tavLst>
                                    </p:anim>
                                    <p:anim calcmode="lin" valueType="num">
                                      <p:cBhvr>
                                        <p:cTn id="99" dur="1000" fill="hold"/>
                                        <p:tgtEl>
                                          <p:spTgt spid="9"/>
                                        </p:tgtEl>
                                        <p:attrNameLst>
                                          <p:attrName>style.rotation</p:attrName>
                                        </p:attrNameLst>
                                      </p:cBhvr>
                                      <p:tavLst>
                                        <p:tav tm="0">
                                          <p:val>
                                            <p:fltVal val="90"/>
                                          </p:val>
                                        </p:tav>
                                        <p:tav tm="100000">
                                          <p:val>
                                            <p:fltVal val="0"/>
                                          </p:val>
                                        </p:tav>
                                      </p:tavLst>
                                    </p:anim>
                                    <p:animEffect transition="in" filter="fade">
                                      <p:cBhvr>
                                        <p:cTn id="100" dur="1000"/>
                                        <p:tgtEl>
                                          <p:spTgt spid="9"/>
                                        </p:tgtEl>
                                      </p:cBhvr>
                                    </p:animEffect>
                                  </p:childTnLst>
                                </p:cTn>
                              </p:par>
                              <p:par>
                                <p:cTn id="101" presetID="12" presetClass="entr" presetSubtype="4" fill="hold" grpId="0" nodeType="withEffect">
                                  <p:stCondLst>
                                    <p:cond delay="1000"/>
                                  </p:stCondLst>
                                  <p:childTnLst>
                                    <p:set>
                                      <p:cBhvr>
                                        <p:cTn id="102" dur="1" fill="hold">
                                          <p:stCondLst>
                                            <p:cond delay="0"/>
                                          </p:stCondLst>
                                        </p:cTn>
                                        <p:tgtEl>
                                          <p:spTgt spid="14"/>
                                        </p:tgtEl>
                                        <p:attrNameLst>
                                          <p:attrName>style.visibility</p:attrName>
                                        </p:attrNameLst>
                                      </p:cBhvr>
                                      <p:to>
                                        <p:strVal val="visible"/>
                                      </p:to>
                                    </p:set>
                                    <p:anim calcmode="lin" valueType="num">
                                      <p:cBhvr additive="base">
                                        <p:cTn id="103" dur="500"/>
                                        <p:tgtEl>
                                          <p:spTgt spid="14"/>
                                        </p:tgtEl>
                                        <p:attrNameLst>
                                          <p:attrName>ppt_y</p:attrName>
                                        </p:attrNameLst>
                                      </p:cBhvr>
                                      <p:tavLst>
                                        <p:tav tm="0">
                                          <p:val>
                                            <p:strVal val="#ppt_y+#ppt_h*1.125000"/>
                                          </p:val>
                                        </p:tav>
                                        <p:tav tm="100000">
                                          <p:val>
                                            <p:strVal val="#ppt_y"/>
                                          </p:val>
                                        </p:tav>
                                      </p:tavLst>
                                    </p:anim>
                                    <p:animEffect transition="in" filter="wipe(up)">
                                      <p:cBhvr>
                                        <p:cTn id="104" dur="500"/>
                                        <p:tgtEl>
                                          <p:spTgt spid="14"/>
                                        </p:tgtEl>
                                      </p:cBhvr>
                                    </p:animEffect>
                                  </p:childTnLst>
                                </p:cTn>
                              </p:par>
                            </p:childTnLst>
                          </p:cTn>
                        </p:par>
                      </p:childTnLst>
                    </p:cTn>
                  </p:par>
                  <p:par>
                    <p:cTn id="105" fill="hold">
                      <p:stCondLst>
                        <p:cond delay="indefinite"/>
                      </p:stCondLst>
                      <p:childTnLst>
                        <p:par>
                          <p:cTn id="106" fill="hold">
                            <p:stCondLst>
                              <p:cond delay="0"/>
                            </p:stCondLst>
                            <p:childTnLst>
                              <p:par>
                                <p:cTn id="107" presetID="31" presetClass="entr" presetSubtype="0" fill="hold" nodeType="clickEffect">
                                  <p:stCondLst>
                                    <p:cond delay="0"/>
                                  </p:stCondLst>
                                  <p:childTnLst>
                                    <p:set>
                                      <p:cBhvr>
                                        <p:cTn id="108" dur="1" fill="hold">
                                          <p:stCondLst>
                                            <p:cond delay="0"/>
                                          </p:stCondLst>
                                        </p:cTn>
                                        <p:tgtEl>
                                          <p:spTgt spid="40"/>
                                        </p:tgtEl>
                                        <p:attrNameLst>
                                          <p:attrName>style.visibility</p:attrName>
                                        </p:attrNameLst>
                                      </p:cBhvr>
                                      <p:to>
                                        <p:strVal val="visible"/>
                                      </p:to>
                                    </p:set>
                                    <p:anim calcmode="lin" valueType="num">
                                      <p:cBhvr>
                                        <p:cTn id="109" dur="1000" fill="hold"/>
                                        <p:tgtEl>
                                          <p:spTgt spid="40"/>
                                        </p:tgtEl>
                                        <p:attrNameLst>
                                          <p:attrName>ppt_w</p:attrName>
                                        </p:attrNameLst>
                                      </p:cBhvr>
                                      <p:tavLst>
                                        <p:tav tm="0">
                                          <p:val>
                                            <p:fltVal val="0"/>
                                          </p:val>
                                        </p:tav>
                                        <p:tav tm="100000">
                                          <p:val>
                                            <p:strVal val="#ppt_w"/>
                                          </p:val>
                                        </p:tav>
                                      </p:tavLst>
                                    </p:anim>
                                    <p:anim calcmode="lin" valueType="num">
                                      <p:cBhvr>
                                        <p:cTn id="110" dur="1000" fill="hold"/>
                                        <p:tgtEl>
                                          <p:spTgt spid="40"/>
                                        </p:tgtEl>
                                        <p:attrNameLst>
                                          <p:attrName>ppt_h</p:attrName>
                                        </p:attrNameLst>
                                      </p:cBhvr>
                                      <p:tavLst>
                                        <p:tav tm="0">
                                          <p:val>
                                            <p:fltVal val="0"/>
                                          </p:val>
                                        </p:tav>
                                        <p:tav tm="100000">
                                          <p:val>
                                            <p:strVal val="#ppt_h"/>
                                          </p:val>
                                        </p:tav>
                                      </p:tavLst>
                                    </p:anim>
                                    <p:anim calcmode="lin" valueType="num">
                                      <p:cBhvr>
                                        <p:cTn id="111" dur="1000" fill="hold"/>
                                        <p:tgtEl>
                                          <p:spTgt spid="40"/>
                                        </p:tgtEl>
                                        <p:attrNameLst>
                                          <p:attrName>style.rotation</p:attrName>
                                        </p:attrNameLst>
                                      </p:cBhvr>
                                      <p:tavLst>
                                        <p:tav tm="0">
                                          <p:val>
                                            <p:fltVal val="90"/>
                                          </p:val>
                                        </p:tav>
                                        <p:tav tm="100000">
                                          <p:val>
                                            <p:fltVal val="0"/>
                                          </p:val>
                                        </p:tav>
                                      </p:tavLst>
                                    </p:anim>
                                    <p:animEffect transition="in" filter="fade">
                                      <p:cBhvr>
                                        <p:cTn id="112" dur="1000"/>
                                        <p:tgtEl>
                                          <p:spTgt spid="40"/>
                                        </p:tgtEl>
                                      </p:cBhvr>
                                    </p:animEffect>
                                  </p:childTnLst>
                                </p:cTn>
                              </p:par>
                              <p:par>
                                <p:cTn id="113" presetID="12" presetClass="entr" presetSubtype="4" fill="hold" grpId="0" nodeType="withEffect">
                                  <p:stCondLst>
                                    <p:cond delay="1000"/>
                                  </p:stCondLst>
                                  <p:childTnLst>
                                    <p:set>
                                      <p:cBhvr>
                                        <p:cTn id="114" dur="1" fill="hold">
                                          <p:stCondLst>
                                            <p:cond delay="0"/>
                                          </p:stCondLst>
                                        </p:cTn>
                                        <p:tgtEl>
                                          <p:spTgt spid="39"/>
                                        </p:tgtEl>
                                        <p:attrNameLst>
                                          <p:attrName>style.visibility</p:attrName>
                                        </p:attrNameLst>
                                      </p:cBhvr>
                                      <p:to>
                                        <p:strVal val="visible"/>
                                      </p:to>
                                    </p:set>
                                    <p:anim calcmode="lin" valueType="num">
                                      <p:cBhvr additive="base">
                                        <p:cTn id="115" dur="500"/>
                                        <p:tgtEl>
                                          <p:spTgt spid="39"/>
                                        </p:tgtEl>
                                        <p:attrNameLst>
                                          <p:attrName>ppt_y</p:attrName>
                                        </p:attrNameLst>
                                      </p:cBhvr>
                                      <p:tavLst>
                                        <p:tav tm="0">
                                          <p:val>
                                            <p:strVal val="#ppt_y+#ppt_h*1.125000"/>
                                          </p:val>
                                        </p:tav>
                                        <p:tav tm="100000">
                                          <p:val>
                                            <p:strVal val="#ppt_y"/>
                                          </p:val>
                                        </p:tav>
                                      </p:tavLst>
                                    </p:anim>
                                    <p:animEffect transition="in" filter="wipe(up)">
                                      <p:cBhvr>
                                        <p:cTn id="116" dur="500"/>
                                        <p:tgtEl>
                                          <p:spTgt spid="39"/>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13"/>
                                        </p:tgtEl>
                                        <p:attrNameLst>
                                          <p:attrName>style.visibility</p:attrName>
                                        </p:attrNameLst>
                                      </p:cBhvr>
                                      <p:to>
                                        <p:strVal val="visible"/>
                                      </p:to>
                                    </p:set>
                                    <p:animEffect transition="in" filter="fade">
                                      <p:cBhvr>
                                        <p:cTn id="121" dur="1000"/>
                                        <p:tgtEl>
                                          <p:spTgt spid="13"/>
                                        </p:tgtEl>
                                      </p:cBhvr>
                                    </p:animEffect>
                                    <p:anim calcmode="lin" valueType="num">
                                      <p:cBhvr>
                                        <p:cTn id="122" dur="1000" fill="hold"/>
                                        <p:tgtEl>
                                          <p:spTgt spid="13"/>
                                        </p:tgtEl>
                                        <p:attrNameLst>
                                          <p:attrName>ppt_x</p:attrName>
                                        </p:attrNameLst>
                                      </p:cBhvr>
                                      <p:tavLst>
                                        <p:tav tm="0">
                                          <p:val>
                                            <p:strVal val="#ppt_x"/>
                                          </p:val>
                                        </p:tav>
                                        <p:tav tm="100000">
                                          <p:val>
                                            <p:strVal val="#ppt_x"/>
                                          </p:val>
                                        </p:tav>
                                      </p:tavLst>
                                    </p:anim>
                                    <p:anim calcmode="lin" valueType="num">
                                      <p:cBhvr>
                                        <p:cTn id="1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p:cNvSpPr>
            <a:spLocks noGrp="1"/>
          </p:cNvSpPr>
          <p:nvPr>
            <p:ph type="ctrTitle"/>
          </p:nvPr>
        </p:nvSpPr>
        <p:spPr>
          <a:xfrm flipH="1">
            <a:off x="5793698" y="1607701"/>
            <a:ext cx="6304739" cy="2680637"/>
          </a:xfrm>
        </p:spPr>
        <p:txBody>
          <a:bodyPr rtlCol="1" anchor="ctr">
            <a:normAutofit/>
          </a:bodyPr>
          <a:lstStyle/>
          <a:p>
            <a:pPr algn="ctr" rtl="1"/>
            <a:r>
              <a:rPr lang="he-IL" sz="4000" dirty="0">
                <a:latin typeface="David" panose="020E0502060401010101" pitchFamily="34" charset="-79"/>
                <a:cs typeface="David" panose="020E0502060401010101" pitchFamily="34" charset="-79"/>
              </a:rPr>
              <a:t>מדינת ישראל</a:t>
            </a:r>
            <a:br>
              <a:rPr lang="he-IL" b="1" dirty="0">
                <a:latin typeface="David" panose="020E0502060401010101" pitchFamily="34" charset="-79"/>
                <a:cs typeface="David" panose="020E0502060401010101" pitchFamily="34" charset="-79"/>
              </a:rPr>
            </a:br>
            <a:r>
              <a:rPr lang="he-IL" b="1" dirty="0">
                <a:latin typeface="David" panose="020E0502060401010101" pitchFamily="34" charset="-79"/>
                <a:cs typeface="David" panose="020E0502060401010101" pitchFamily="34" charset="-79"/>
              </a:rPr>
              <a:t>"מדינה יהודית ודמוקרטית"</a:t>
            </a:r>
            <a:endParaRPr lang="he-IL" sz="6600" b="1" dirty="0">
              <a:latin typeface="David" panose="020E0502060401010101" pitchFamily="34" charset="-79"/>
              <a:cs typeface="David" panose="020E0502060401010101" pitchFamily="34" charset="-79"/>
            </a:endParaRPr>
          </a:p>
        </p:txBody>
      </p:sp>
      <p:pic>
        <p:nvPicPr>
          <p:cNvPr id="1026" name="Picture 2" descr="איך באמת הוקמה מדינת ישראל - פארודיה על ביקורת המקרא - רציו - אמונה, מחקר,  ומדע">
            <a:extLst>
              <a:ext uri="{FF2B5EF4-FFF2-40B4-BE49-F238E27FC236}">
                <a16:creationId xmlns:a16="http://schemas.microsoft.com/office/drawing/2014/main" id="{0EC1784D-F50D-FB73-8B37-9E553B8016ED}"/>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0649" r="10649"/>
          <a:stretch>
            <a:fillRect/>
          </a:stretch>
        </p:blipFill>
        <p:spPr bwMode="auto">
          <a:xfrm>
            <a:off x="6926093" y="3321901"/>
            <a:ext cx="3694952" cy="334103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תמונה 3">
            <a:extLst>
              <a:ext uri="{FF2B5EF4-FFF2-40B4-BE49-F238E27FC236}">
                <a16:creationId xmlns:a16="http://schemas.microsoft.com/office/drawing/2014/main" id="{76DC1DE3-9D9A-5B07-4831-63D342D75D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769" y="1303670"/>
            <a:ext cx="4977925" cy="4314202"/>
          </a:xfrm>
          <a:prstGeom prst="rect">
            <a:avLst/>
          </a:prstGeom>
        </p:spPr>
      </p:pic>
      <p:pic>
        <p:nvPicPr>
          <p:cNvPr id="5" name="Picture 2" descr="יומן בחירות | זמן ישראל">
            <a:extLst>
              <a:ext uri="{FF2B5EF4-FFF2-40B4-BE49-F238E27FC236}">
                <a16:creationId xmlns:a16="http://schemas.microsoft.com/office/drawing/2014/main" id="{E766EF03-CB22-2026-A2EE-637F3B00E6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7029" y="3008510"/>
            <a:ext cx="945508" cy="743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תמונה 7">
            <a:extLst>
              <a:ext uri="{FF2B5EF4-FFF2-40B4-BE49-F238E27FC236}">
                <a16:creationId xmlns:a16="http://schemas.microsoft.com/office/drawing/2014/main" id="{52440993-63BB-1FE7-1FFC-FEE6FA71521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417" b="95000" l="4762" r="94286">
                        <a14:foregroundMark x1="49048" y1="5417" x2="52857" y2="10000"/>
                        <a14:foregroundMark x1="5714" y1="29583" x2="13810" y2="30417"/>
                        <a14:foregroundMark x1="50952" y1="90417" x2="50952" y2="95000"/>
                        <a14:foregroundMark x1="93333" y1="70000" x2="94286" y2="71250"/>
                        <a14:foregroundMark x1="40476" y1="66250" x2="59524" y2="65833"/>
                        <a14:foregroundMark x1="30952" y1="50000" x2="30476" y2="53333"/>
                        <a14:foregroundMark x1="39048" y1="27917" x2="52857" y2="27917"/>
                        <a14:foregroundMark x1="35238" y1="28333" x2="37619" y2="27500"/>
                        <a14:foregroundMark x1="69048" y1="50000" x2="70476" y2="50833"/>
                        <a14:backgroundMark x1="50476" y1="95833" x2="50476" y2="95833"/>
                        <a14:backgroundMark x1="51429" y1="95417" x2="51429" y2="95417"/>
                        <a14:backgroundMark x1="95714" y1="29167" x2="91429" y2="35833"/>
                      </a14:backgroundRemoval>
                    </a14:imgEffect>
                  </a14:imgLayer>
                </a14:imgProps>
              </a:ext>
            </a:extLst>
          </a:blip>
          <a:stretch>
            <a:fillRect/>
          </a:stretch>
        </p:blipFill>
        <p:spPr>
          <a:xfrm>
            <a:off x="4404660" y="2898203"/>
            <a:ext cx="838551" cy="958344"/>
          </a:xfrm>
          <a:prstGeom prst="rect">
            <a:avLst/>
          </a:prstGeom>
        </p:spPr>
      </p:pic>
    </p:spTree>
    <p:extLst>
      <p:ext uri="{BB962C8B-B14F-4D97-AF65-F5344CB8AC3E}">
        <p14:creationId xmlns:p14="http://schemas.microsoft.com/office/powerpoint/2010/main" val="11348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12">
            <a:extLst>
              <a:ext uri="{FF2B5EF4-FFF2-40B4-BE49-F238E27FC236}">
                <a16:creationId xmlns:a16="http://schemas.microsoft.com/office/drawing/2014/main" id="{95B85872-D614-6300-8739-E21F2C57F265}"/>
              </a:ext>
            </a:extLst>
          </p:cNvPr>
          <p:cNvSpPr>
            <a:spLocks noGrp="1"/>
          </p:cNvSpPr>
          <p:nvPr>
            <p:ph type="title"/>
          </p:nvPr>
        </p:nvSpPr>
        <p:spPr>
          <a:xfrm flipH="1">
            <a:off x="2888673" y="90918"/>
            <a:ext cx="4559762"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הכרזת העצמאות</a:t>
            </a:r>
          </a:p>
        </p:txBody>
      </p:sp>
      <p:sp>
        <p:nvSpPr>
          <p:cNvPr id="28" name="תיבת טקסט 27">
            <a:extLst>
              <a:ext uri="{FF2B5EF4-FFF2-40B4-BE49-F238E27FC236}">
                <a16:creationId xmlns:a16="http://schemas.microsoft.com/office/drawing/2014/main" id="{B89E6049-F418-0149-8242-B57390BC7C37}"/>
              </a:ext>
            </a:extLst>
          </p:cNvPr>
          <p:cNvSpPr txBox="1"/>
          <p:nvPr/>
        </p:nvSpPr>
        <p:spPr>
          <a:xfrm>
            <a:off x="2899064" y="1374758"/>
            <a:ext cx="5309754" cy="1446550"/>
          </a:xfrm>
          <a:prstGeom prst="rect">
            <a:avLst/>
          </a:prstGeom>
          <a:noFill/>
        </p:spPr>
        <p:txBody>
          <a:bodyPr wrap="square">
            <a:spAutoFit/>
          </a:bodyPr>
          <a:lstStyle/>
          <a:p>
            <a:pPr marL="342900" indent="-342900" algn="just">
              <a:spcBef>
                <a:spcPts val="1200"/>
              </a:spcBef>
              <a:buFont typeface="Wingdings" panose="05000000000000000000" pitchFamily="2" charset="2"/>
              <a:buChar char="v"/>
            </a:pPr>
            <a:r>
              <a:rPr lang="he-IL" sz="2200" dirty="0">
                <a:latin typeface="David" panose="020E0502060401010101" pitchFamily="34" charset="-79"/>
                <a:cs typeface="David" panose="020E0502060401010101" pitchFamily="34" charset="-79"/>
              </a:rPr>
              <a:t>במאי 1948 התכנסו מנהיגי היישוב היהודי להחליט הרם להכריז על הקמת מדינה יהודית, ומה תכלול ההכרזה - מתוקף מה תקום, איך תיראה, איך תתנהל ולאור אילו ערכים?</a:t>
            </a:r>
          </a:p>
        </p:txBody>
      </p:sp>
      <p:sp>
        <p:nvSpPr>
          <p:cNvPr id="4" name="תיבת טקסט 3">
            <a:extLst>
              <a:ext uri="{FF2B5EF4-FFF2-40B4-BE49-F238E27FC236}">
                <a16:creationId xmlns:a16="http://schemas.microsoft.com/office/drawing/2014/main" id="{E4657A6C-E6EB-5021-ABA5-D9B253486FBF}"/>
              </a:ext>
            </a:extLst>
          </p:cNvPr>
          <p:cNvSpPr txBox="1"/>
          <p:nvPr/>
        </p:nvSpPr>
        <p:spPr>
          <a:xfrm>
            <a:off x="7159336" y="2940871"/>
            <a:ext cx="4870755" cy="2123658"/>
          </a:xfrm>
          <a:prstGeom prst="rect">
            <a:avLst/>
          </a:prstGeom>
          <a:noFill/>
        </p:spPr>
        <p:txBody>
          <a:bodyPr wrap="square">
            <a:spAutoFit/>
          </a:bodyPr>
          <a:lstStyle/>
          <a:p>
            <a:pPr marL="342900" indent="-342900" algn="just">
              <a:spcBef>
                <a:spcPts val="1200"/>
              </a:spcBef>
              <a:buFont typeface="Wingdings" panose="05000000000000000000" pitchFamily="2" charset="2"/>
              <a:buChar char="v"/>
            </a:pPr>
            <a:r>
              <a:rPr lang="he-IL" sz="2200" dirty="0">
                <a:latin typeface="David" panose="020E0502060401010101" pitchFamily="34" charset="-79"/>
                <a:cs typeface="David" panose="020E0502060401010101" pitchFamily="34" charset="-79"/>
              </a:rPr>
              <a:t>לאחר דיונים רבים כתבו בן גוריון וחברי המנהלת </a:t>
            </a:r>
            <a:r>
              <a:rPr lang="he-IL" sz="2200" b="1" dirty="0">
                <a:latin typeface="David" panose="020E0502060401010101" pitchFamily="34" charset="-79"/>
                <a:cs typeface="David" panose="020E0502060401010101" pitchFamily="34" charset="-79"/>
              </a:rPr>
              <a:t>מגילה</a:t>
            </a:r>
            <a:r>
              <a:rPr lang="he-IL" sz="2200" dirty="0">
                <a:latin typeface="David" panose="020E0502060401010101" pitchFamily="34" charset="-79"/>
                <a:cs typeface="David" panose="020E0502060401010101" pitchFamily="34" charset="-79"/>
              </a:rPr>
              <a:t> שכללה את קווי היסוד של המדינה היהודית החדשה. המגילה הפכה ל</a:t>
            </a:r>
            <a:r>
              <a:rPr lang="he-IL" sz="2200" b="1" dirty="0">
                <a:latin typeface="David" panose="020E0502060401010101" pitchFamily="34" charset="-79"/>
                <a:cs typeface="David" panose="020E0502060401010101" pitchFamily="34" charset="-79"/>
              </a:rPr>
              <a:t>מגילת העצמאות</a:t>
            </a:r>
            <a:r>
              <a:rPr lang="he-IL" sz="2200" dirty="0">
                <a:latin typeface="David" panose="020E0502060401010101" pitchFamily="34" charset="-79"/>
                <a:cs typeface="David" panose="020E0502060401010101" pitchFamily="34" charset="-79"/>
              </a:rPr>
              <a:t> - מסמך מכונן שקבע את </a:t>
            </a:r>
            <a:r>
              <a:rPr lang="he-IL" sz="2200" dirty="0" err="1">
                <a:latin typeface="David" panose="020E0502060401010101" pitchFamily="34" charset="-79"/>
                <a:cs typeface="David" panose="020E0502060401010101" pitchFamily="34" charset="-79"/>
              </a:rPr>
              <a:t>אופיה</a:t>
            </a:r>
            <a:r>
              <a:rPr lang="he-IL" sz="2200" dirty="0">
                <a:latin typeface="David" panose="020E0502060401010101" pitchFamily="34" charset="-79"/>
                <a:cs typeface="David" panose="020E0502060401010101" pitchFamily="34" charset="-79"/>
              </a:rPr>
              <a:t> של מדינת ישראל כ</a:t>
            </a:r>
            <a:r>
              <a:rPr lang="he-IL" sz="2200" b="1" dirty="0">
                <a:latin typeface="David" panose="020E0502060401010101" pitchFamily="34" charset="-79"/>
                <a:cs typeface="David" panose="020E0502060401010101" pitchFamily="34" charset="-79"/>
              </a:rPr>
              <a:t>מדינה יהודית ודמוקרטית.</a:t>
            </a:r>
          </a:p>
        </p:txBody>
      </p:sp>
      <p:pic>
        <p:nvPicPr>
          <p:cNvPr id="5" name="תמונה 4">
            <a:extLst>
              <a:ext uri="{FF2B5EF4-FFF2-40B4-BE49-F238E27FC236}">
                <a16:creationId xmlns:a16="http://schemas.microsoft.com/office/drawing/2014/main" id="{61137D21-DE3E-194D-5398-1FDFB7B97BB8}"/>
              </a:ext>
            </a:extLst>
          </p:cNvPr>
          <p:cNvPicPr>
            <a:picLocks noChangeAspect="1"/>
          </p:cNvPicPr>
          <p:nvPr/>
        </p:nvPicPr>
        <p:blipFill rotWithShape="1">
          <a:blip r:embed="rId2"/>
          <a:srcRect l="4851" r="3068"/>
          <a:stretch/>
        </p:blipFill>
        <p:spPr>
          <a:xfrm>
            <a:off x="8339535" y="161268"/>
            <a:ext cx="3619983" cy="2281505"/>
          </a:xfrm>
          <a:prstGeom prst="rect">
            <a:avLst/>
          </a:prstGeom>
          <a:ln>
            <a:noFill/>
          </a:ln>
          <a:effectLst>
            <a:outerShdw blurRad="292100" dist="139700" dir="2700000" algn="tl" rotWithShape="0">
              <a:srgbClr val="333333">
                <a:alpha val="65000"/>
              </a:srgbClr>
            </a:outerShdw>
          </a:effectLst>
        </p:spPr>
      </p:pic>
      <p:pic>
        <p:nvPicPr>
          <p:cNvPr id="9" name="Picture 2" descr="מגילת העצמאות - מדור חינוך - קק&amp;quot;ל">
            <a:extLst>
              <a:ext uri="{FF2B5EF4-FFF2-40B4-BE49-F238E27FC236}">
                <a16:creationId xmlns:a16="http://schemas.microsoft.com/office/drawing/2014/main" id="{185A9291-E7DF-1185-1B04-0705BF3F5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72" y="313072"/>
            <a:ext cx="2296874" cy="624018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0" name="Picture 2" descr="הכרזת העצמאות האמריקאית - בריינפופ ישראל">
            <a:extLst>
              <a:ext uri="{FF2B5EF4-FFF2-40B4-BE49-F238E27FC236}">
                <a16:creationId xmlns:a16="http://schemas.microsoft.com/office/drawing/2014/main" id="{E944415C-D397-9789-494A-F865860CFE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2865" y="4953953"/>
            <a:ext cx="2447491" cy="18345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499C859C-E6F0-3FB2-61C1-8DABF3EB3A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2974" y="3439391"/>
            <a:ext cx="4294398" cy="2977450"/>
          </a:xfrm>
          <a:prstGeom prst="rect">
            <a:avLst/>
          </a:prstGeom>
          <a:ln w="82550">
            <a:solidFill>
              <a:schemeClr val="tx2"/>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2" name="Picture 4" descr="הכרזת העצמאות של ארצות הברית – ויקיפדיה">
            <a:extLst>
              <a:ext uri="{FF2B5EF4-FFF2-40B4-BE49-F238E27FC236}">
                <a16:creationId xmlns:a16="http://schemas.microsoft.com/office/drawing/2014/main" id="{9E71DF9E-0FD6-900B-8DDC-F263D1C0D3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8792" y="5231314"/>
            <a:ext cx="1310781" cy="1557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49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1000"/>
                                        <p:tgtEl>
                                          <p:spTgt spid="28">
                                            <p:txEl>
                                              <p:pRg st="0" end="0"/>
                                            </p:txEl>
                                          </p:spTgt>
                                        </p:tgtEl>
                                      </p:cBhvr>
                                    </p:animEffect>
                                    <p:anim calcmode="lin" valueType="num">
                                      <p:cBhvr>
                                        <p:cTn id="8"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
                                            <p:txEl>
                                              <p:pRg st="0" end="0"/>
                                            </p:txEl>
                                          </p:spTgt>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circle(in)">
                                      <p:cBhvr>
                                        <p:cTn id="31" dur="2000"/>
                                        <p:tgtEl>
                                          <p:spTgt spid="205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052"/>
                                        </p:tgtEl>
                                        <p:attrNameLst>
                                          <p:attrName>style.visibility</p:attrName>
                                        </p:attrNameLst>
                                      </p:cBhvr>
                                      <p:to>
                                        <p:strVal val="visible"/>
                                      </p:to>
                                    </p:set>
                                    <p:animEffect transition="in" filter="circle(in)">
                                      <p:cBhvr>
                                        <p:cTn id="36" dur="2000"/>
                                        <p:tgtEl>
                                          <p:spTgt spid="2052"/>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C15E88FD-325C-484F-AA77-30DD8EE8944C}"/>
              </a:ext>
            </a:extLst>
          </p:cNvPr>
          <p:cNvPicPr>
            <a:picLocks noChangeAspect="1"/>
          </p:cNvPicPr>
          <p:nvPr/>
        </p:nvPicPr>
        <p:blipFill>
          <a:blip r:embed="rId2"/>
          <a:stretch>
            <a:fillRect/>
          </a:stretch>
        </p:blipFill>
        <p:spPr>
          <a:xfrm>
            <a:off x="901324" y="1052165"/>
            <a:ext cx="10268903" cy="412953"/>
          </a:xfrm>
          <a:prstGeom prst="rect">
            <a:avLst/>
          </a:prstGeom>
        </p:spPr>
      </p:pic>
      <p:pic>
        <p:nvPicPr>
          <p:cNvPr id="1026" name="Picture 2" descr="צעדת המחאה בתל אביב">
            <a:extLst>
              <a:ext uri="{FF2B5EF4-FFF2-40B4-BE49-F238E27FC236}">
                <a16:creationId xmlns:a16="http://schemas.microsoft.com/office/drawing/2014/main" id="{1E1CCA74-2B1E-085D-3040-400E33F60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60" y="67367"/>
            <a:ext cx="5569837" cy="3133033"/>
          </a:xfrm>
          <a:prstGeom prst="rect">
            <a:avLst/>
          </a:prstGeom>
          <a:noFill/>
          <a:extLst>
            <a:ext uri="{909E8E84-426E-40DD-AFC4-6F175D3DCCD1}">
              <a14:hiddenFill xmlns:a14="http://schemas.microsoft.com/office/drawing/2010/main">
                <a:solidFill>
                  <a:srgbClr val="FFFFFF"/>
                </a:solidFill>
              </a14:hiddenFill>
            </a:ext>
          </a:extLst>
        </p:spPr>
      </p:pic>
      <p:pic>
        <p:nvPicPr>
          <p:cNvPr id="10" name="תמונה 9">
            <a:extLst>
              <a:ext uri="{FF2B5EF4-FFF2-40B4-BE49-F238E27FC236}">
                <a16:creationId xmlns:a16="http://schemas.microsoft.com/office/drawing/2014/main" id="{DB75F529-D478-5531-0F99-FDDD2C7BE3E7}"/>
              </a:ext>
            </a:extLst>
          </p:cNvPr>
          <p:cNvPicPr>
            <a:picLocks noChangeAspect="1"/>
          </p:cNvPicPr>
          <p:nvPr/>
        </p:nvPicPr>
        <p:blipFill>
          <a:blip r:embed="rId4"/>
          <a:stretch>
            <a:fillRect/>
          </a:stretch>
        </p:blipFill>
        <p:spPr>
          <a:xfrm>
            <a:off x="73515" y="2967902"/>
            <a:ext cx="6774875" cy="3810867"/>
          </a:xfrm>
          <a:prstGeom prst="rect">
            <a:avLst/>
          </a:prstGeom>
        </p:spPr>
      </p:pic>
      <p:pic>
        <p:nvPicPr>
          <p:cNvPr id="1030" name="Picture 6" descr="מסע טנק הדמוקרטיה&quot; של קבוצת 'לוחמי כיפור' התחדש הבוקר - ריסטארט - ישראל">
            <a:extLst>
              <a:ext uri="{FF2B5EF4-FFF2-40B4-BE49-F238E27FC236}">
                <a16:creationId xmlns:a16="http://schemas.microsoft.com/office/drawing/2014/main" id="{1DBD7250-F7D1-C9F2-923F-3B2D68E6E00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3983"/>
          <a:stretch/>
        </p:blipFill>
        <p:spPr bwMode="auto">
          <a:xfrm>
            <a:off x="5740332" y="248218"/>
            <a:ext cx="5943600" cy="3388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12 - על רקע החקיקה שנמשכת: הפגנות בעשרות מוקדים נגד המהפכה...">
            <a:extLst>
              <a:ext uri="{FF2B5EF4-FFF2-40B4-BE49-F238E27FC236}">
                <a16:creationId xmlns:a16="http://schemas.microsoft.com/office/drawing/2014/main" id="{02A5ED68-2F4D-2B27-BB57-548D143FD8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3712" y="3193040"/>
            <a:ext cx="5943600" cy="364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27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10" dur="1000" fill="hold"/>
                                        <p:tgtEl>
                                          <p:spTgt spid="102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decel="50000" fill="hold">
                                          <p:stCondLst>
                                            <p:cond delay="0"/>
                                          </p:stCondLst>
                                        </p:cTn>
                                        <p:tgtEl>
                                          <p:spTgt spid="1028"/>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028"/>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028"/>
                                        </p:tgtEl>
                                        <p:attrNameLst>
                                          <p:attrName>ppt_w</p:attrName>
                                        </p:attrNameLst>
                                      </p:cBhvr>
                                      <p:tavLst>
                                        <p:tav tm="0">
                                          <p:val>
                                            <p:strVal val="#ppt_w*.05"/>
                                          </p:val>
                                        </p:tav>
                                        <p:tav tm="100000">
                                          <p:val>
                                            <p:strVal val="#ppt_w"/>
                                          </p:val>
                                        </p:tav>
                                      </p:tavLst>
                                    </p:anim>
                                    <p:anim calcmode="lin" valueType="num">
                                      <p:cBhvr>
                                        <p:cTn id="22" dur="1000" fill="hold"/>
                                        <p:tgtEl>
                                          <p:spTgt spid="1028"/>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028"/>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028"/>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028"/>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028"/>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anim calcmode="lin" valueType="num">
                                      <p:cBhvr>
                                        <p:cTn id="31" dur="500" decel="50000" fill="hold">
                                          <p:stCondLst>
                                            <p:cond delay="0"/>
                                          </p:stCondLst>
                                        </p:cTn>
                                        <p:tgtEl>
                                          <p:spTgt spid="1030"/>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030"/>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030"/>
                                        </p:tgtEl>
                                        <p:attrNameLst>
                                          <p:attrName>ppt_w</p:attrName>
                                        </p:attrNameLst>
                                      </p:cBhvr>
                                      <p:tavLst>
                                        <p:tav tm="0">
                                          <p:val>
                                            <p:strVal val="#ppt_w*.05"/>
                                          </p:val>
                                        </p:tav>
                                        <p:tav tm="100000">
                                          <p:val>
                                            <p:strVal val="#ppt_w"/>
                                          </p:val>
                                        </p:tav>
                                      </p:tavLst>
                                    </p:anim>
                                    <p:anim calcmode="lin" valueType="num">
                                      <p:cBhvr>
                                        <p:cTn id="34" dur="1000" fill="hold"/>
                                        <p:tgtEl>
                                          <p:spTgt spid="1030"/>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030"/>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030"/>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030"/>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030"/>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6" dur="1000" fill="hold"/>
                                        <p:tgtEl>
                                          <p:spTgt spid="10"/>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כותרת 12"/>
          <p:cNvSpPr>
            <a:spLocks noGrp="1"/>
          </p:cNvSpPr>
          <p:nvPr>
            <p:ph type="title"/>
          </p:nvPr>
        </p:nvSpPr>
        <p:spPr>
          <a:xfrm flipH="1">
            <a:off x="1104900" y="143464"/>
            <a:ext cx="9980682"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התנאים לקיומה של מדינה</a:t>
            </a:r>
          </a:p>
        </p:txBody>
      </p:sp>
      <p:grpSp>
        <p:nvGrpSpPr>
          <p:cNvPr id="30" name="קבוצה 29">
            <a:extLst>
              <a:ext uri="{FF2B5EF4-FFF2-40B4-BE49-F238E27FC236}">
                <a16:creationId xmlns:a16="http://schemas.microsoft.com/office/drawing/2014/main" id="{00CF6E1A-018D-AC01-34FB-ADE263302E7C}"/>
              </a:ext>
            </a:extLst>
          </p:cNvPr>
          <p:cNvGrpSpPr/>
          <p:nvPr/>
        </p:nvGrpSpPr>
        <p:grpSpPr>
          <a:xfrm>
            <a:off x="3472772" y="3918291"/>
            <a:ext cx="2425382" cy="2114376"/>
            <a:chOff x="3472772" y="3918291"/>
            <a:chExt cx="2425382" cy="2114376"/>
          </a:xfrm>
        </p:grpSpPr>
        <p:sp>
          <p:nvSpPr>
            <p:cNvPr id="6" name="משושה 5">
              <a:extLst>
                <a:ext uri="{FF2B5EF4-FFF2-40B4-BE49-F238E27FC236}">
                  <a16:creationId xmlns:a16="http://schemas.microsoft.com/office/drawing/2014/main" id="{920EC750-1C61-5F9F-F054-916545F16C6F}"/>
                </a:ext>
              </a:extLst>
            </p:cNvPr>
            <p:cNvSpPr/>
            <p:nvPr/>
          </p:nvSpPr>
          <p:spPr>
            <a:xfrm rot="19738668">
              <a:off x="3472772" y="3918291"/>
              <a:ext cx="2425382" cy="2114376"/>
            </a:xfrm>
            <a:prstGeom prst="hexagon">
              <a:avLst>
                <a:gd name="adj" fmla="val 29051"/>
                <a:gd name="vf" fmla="val 115470"/>
              </a:avLst>
            </a:prstGeom>
            <a:solidFill>
              <a:srgbClr val="FFC000">
                <a:alpha val="37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dirty="0"/>
            </a:p>
          </p:txBody>
        </p:sp>
        <p:sp>
          <p:nvSpPr>
            <p:cNvPr id="7" name="תיבת טקסט 6">
              <a:extLst>
                <a:ext uri="{FF2B5EF4-FFF2-40B4-BE49-F238E27FC236}">
                  <a16:creationId xmlns:a16="http://schemas.microsoft.com/office/drawing/2014/main" id="{01F50B2F-1E27-C7E2-8223-10AD66AD8041}"/>
                </a:ext>
              </a:extLst>
            </p:cNvPr>
            <p:cNvSpPr txBox="1"/>
            <p:nvPr/>
          </p:nvSpPr>
          <p:spPr>
            <a:xfrm>
              <a:off x="3886400" y="4754756"/>
              <a:ext cx="1598126" cy="523220"/>
            </a:xfrm>
            <a:prstGeom prst="rect">
              <a:avLst/>
            </a:prstGeom>
            <a:noFill/>
          </p:spPr>
          <p:txBody>
            <a:bodyPr wrap="square">
              <a:spAutoFit/>
            </a:bodyPr>
            <a:lstStyle>
              <a:defPPr algn="r" rtl="1">
                <a:defRPr lang="he-il"/>
              </a:defPPr>
              <a:lvl1pPr algn="ctr">
                <a:buNone/>
                <a:defRPr sz="2000" b="1">
                  <a:latin typeface="David" panose="020E0502060401010101" pitchFamily="34" charset="-79"/>
                  <a:cs typeface="David" panose="020E0502060401010101" pitchFamily="34" charset="-79"/>
                </a:defRPr>
              </a:lvl1pPr>
            </a:lstStyle>
            <a:p>
              <a:r>
                <a:rPr lang="he-IL" sz="2800" dirty="0"/>
                <a:t>ריבונות</a:t>
              </a:r>
            </a:p>
          </p:txBody>
        </p:sp>
      </p:grpSp>
      <p:grpSp>
        <p:nvGrpSpPr>
          <p:cNvPr id="29" name="קבוצה 28">
            <a:extLst>
              <a:ext uri="{FF2B5EF4-FFF2-40B4-BE49-F238E27FC236}">
                <a16:creationId xmlns:a16="http://schemas.microsoft.com/office/drawing/2014/main" id="{734C19DD-8BFB-6B2C-4BA9-FECB25CE80AE}"/>
              </a:ext>
            </a:extLst>
          </p:cNvPr>
          <p:cNvGrpSpPr/>
          <p:nvPr/>
        </p:nvGrpSpPr>
        <p:grpSpPr>
          <a:xfrm>
            <a:off x="5608279" y="3902773"/>
            <a:ext cx="2425382" cy="2114376"/>
            <a:chOff x="5608279" y="3902773"/>
            <a:chExt cx="2425382" cy="2114376"/>
          </a:xfrm>
        </p:grpSpPr>
        <p:sp>
          <p:nvSpPr>
            <p:cNvPr id="9" name="משושה 8">
              <a:extLst>
                <a:ext uri="{FF2B5EF4-FFF2-40B4-BE49-F238E27FC236}">
                  <a16:creationId xmlns:a16="http://schemas.microsoft.com/office/drawing/2014/main" id="{3A2B704C-8D22-919E-96FE-0C7D385E44A8}"/>
                </a:ext>
              </a:extLst>
            </p:cNvPr>
            <p:cNvSpPr/>
            <p:nvPr/>
          </p:nvSpPr>
          <p:spPr>
            <a:xfrm rot="19738668">
              <a:off x="5608279" y="3902773"/>
              <a:ext cx="2425382" cy="2114376"/>
            </a:xfrm>
            <a:prstGeom prst="hexagon">
              <a:avLst>
                <a:gd name="adj" fmla="val 29051"/>
                <a:gd name="vf" fmla="val 115470"/>
              </a:avLst>
            </a:prstGeom>
            <a:solidFill>
              <a:srgbClr val="FFC000">
                <a:alpha val="37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10" name="תיבת טקסט 9">
              <a:extLst>
                <a:ext uri="{FF2B5EF4-FFF2-40B4-BE49-F238E27FC236}">
                  <a16:creationId xmlns:a16="http://schemas.microsoft.com/office/drawing/2014/main" id="{AF46E2B9-BC90-5A30-67F6-CE4C2C2E53F7}"/>
                </a:ext>
              </a:extLst>
            </p:cNvPr>
            <p:cNvSpPr txBox="1"/>
            <p:nvPr/>
          </p:nvSpPr>
          <p:spPr>
            <a:xfrm>
              <a:off x="5935744" y="4478856"/>
              <a:ext cx="1799999" cy="954107"/>
            </a:xfrm>
            <a:prstGeom prst="rect">
              <a:avLst/>
            </a:prstGeom>
            <a:noFill/>
          </p:spPr>
          <p:txBody>
            <a:bodyPr wrap="square">
              <a:spAutoFit/>
            </a:bodyPr>
            <a:lstStyle>
              <a:defPPr algn="r" rtl="1">
                <a:defRPr lang="he-il"/>
              </a:defPPr>
              <a:lvl1pPr algn="ctr">
                <a:buNone/>
                <a:defRPr sz="2000" b="1">
                  <a:latin typeface="David" panose="020E0502060401010101" pitchFamily="34" charset="-79"/>
                  <a:cs typeface="David" panose="020E0502060401010101" pitchFamily="34" charset="-79"/>
                </a:defRPr>
              </a:lvl1pPr>
            </a:lstStyle>
            <a:p>
              <a:r>
                <a:rPr lang="he-IL" sz="2800" dirty="0"/>
                <a:t>שלטון ומשטר</a:t>
              </a:r>
            </a:p>
          </p:txBody>
        </p:sp>
      </p:grpSp>
      <p:grpSp>
        <p:nvGrpSpPr>
          <p:cNvPr id="28" name="קבוצה 27">
            <a:extLst>
              <a:ext uri="{FF2B5EF4-FFF2-40B4-BE49-F238E27FC236}">
                <a16:creationId xmlns:a16="http://schemas.microsoft.com/office/drawing/2014/main" id="{182305EA-074D-A75F-A2CB-B1D0A413A98B}"/>
              </a:ext>
            </a:extLst>
          </p:cNvPr>
          <p:cNvGrpSpPr/>
          <p:nvPr/>
        </p:nvGrpSpPr>
        <p:grpSpPr>
          <a:xfrm>
            <a:off x="4497137" y="2047766"/>
            <a:ext cx="2425382" cy="2114376"/>
            <a:chOff x="4497137" y="2047766"/>
            <a:chExt cx="2425382" cy="2114376"/>
          </a:xfrm>
        </p:grpSpPr>
        <p:sp>
          <p:nvSpPr>
            <p:cNvPr id="14" name="משושה 13">
              <a:extLst>
                <a:ext uri="{FF2B5EF4-FFF2-40B4-BE49-F238E27FC236}">
                  <a16:creationId xmlns:a16="http://schemas.microsoft.com/office/drawing/2014/main" id="{E15D52DF-D23E-0B7A-715B-E3423D4D9EF3}"/>
                </a:ext>
              </a:extLst>
            </p:cNvPr>
            <p:cNvSpPr/>
            <p:nvPr/>
          </p:nvSpPr>
          <p:spPr>
            <a:xfrm rot="19738668">
              <a:off x="4497137" y="2047766"/>
              <a:ext cx="2425382" cy="2114376"/>
            </a:xfrm>
            <a:prstGeom prst="hexagon">
              <a:avLst>
                <a:gd name="adj" fmla="val 29051"/>
                <a:gd name="vf" fmla="val 115470"/>
              </a:avLst>
            </a:prstGeom>
            <a:solidFill>
              <a:srgbClr val="FFC000">
                <a:alpha val="37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dirty="0"/>
            </a:p>
          </p:txBody>
        </p:sp>
        <p:sp>
          <p:nvSpPr>
            <p:cNvPr id="15" name="תיבת טקסט 14">
              <a:extLst>
                <a:ext uri="{FF2B5EF4-FFF2-40B4-BE49-F238E27FC236}">
                  <a16:creationId xmlns:a16="http://schemas.microsoft.com/office/drawing/2014/main" id="{E0E518E8-E70D-3341-3AA3-17CB50000153}"/>
                </a:ext>
              </a:extLst>
            </p:cNvPr>
            <p:cNvSpPr txBox="1"/>
            <p:nvPr/>
          </p:nvSpPr>
          <p:spPr>
            <a:xfrm>
              <a:off x="4870122" y="2895881"/>
              <a:ext cx="1799999" cy="523220"/>
            </a:xfrm>
            <a:prstGeom prst="rect">
              <a:avLst/>
            </a:prstGeom>
            <a:noFill/>
          </p:spPr>
          <p:txBody>
            <a:bodyPr wrap="square">
              <a:spAutoFit/>
            </a:bodyPr>
            <a:lstStyle>
              <a:defPPr algn="r" rtl="1">
                <a:defRPr lang="he-il"/>
              </a:defPPr>
              <a:lvl1pPr algn="ctr">
                <a:buNone/>
                <a:defRPr sz="2000" b="1">
                  <a:latin typeface="David" panose="020E0502060401010101" pitchFamily="34" charset="-79"/>
                  <a:cs typeface="David" panose="020E0502060401010101" pitchFamily="34" charset="-79"/>
                </a:defRPr>
              </a:lvl1pPr>
            </a:lstStyle>
            <a:p>
              <a:r>
                <a:rPr lang="he-IL" sz="2800" dirty="0"/>
                <a:t>שטח</a:t>
              </a:r>
            </a:p>
          </p:txBody>
        </p:sp>
      </p:grpSp>
      <p:grpSp>
        <p:nvGrpSpPr>
          <p:cNvPr id="27" name="קבוצה 26">
            <a:extLst>
              <a:ext uri="{FF2B5EF4-FFF2-40B4-BE49-F238E27FC236}">
                <a16:creationId xmlns:a16="http://schemas.microsoft.com/office/drawing/2014/main" id="{953A3362-974B-D3F5-2321-DE77D5C00032}"/>
              </a:ext>
            </a:extLst>
          </p:cNvPr>
          <p:cNvGrpSpPr/>
          <p:nvPr/>
        </p:nvGrpSpPr>
        <p:grpSpPr>
          <a:xfrm>
            <a:off x="6630860" y="2021904"/>
            <a:ext cx="2425382" cy="2114376"/>
            <a:chOff x="6630860" y="2021904"/>
            <a:chExt cx="2425382" cy="2114376"/>
          </a:xfrm>
        </p:grpSpPr>
        <p:sp>
          <p:nvSpPr>
            <p:cNvPr id="17" name="משושה 16">
              <a:extLst>
                <a:ext uri="{FF2B5EF4-FFF2-40B4-BE49-F238E27FC236}">
                  <a16:creationId xmlns:a16="http://schemas.microsoft.com/office/drawing/2014/main" id="{FCB4E755-A175-48FA-5C7A-8AB48B9404AD}"/>
                </a:ext>
              </a:extLst>
            </p:cNvPr>
            <p:cNvSpPr/>
            <p:nvPr/>
          </p:nvSpPr>
          <p:spPr>
            <a:xfrm rot="19738668">
              <a:off x="6630860" y="2021904"/>
              <a:ext cx="2425382" cy="2114376"/>
            </a:xfrm>
            <a:prstGeom prst="hexagon">
              <a:avLst>
                <a:gd name="adj" fmla="val 29051"/>
                <a:gd name="vf" fmla="val 115470"/>
              </a:avLst>
            </a:prstGeom>
            <a:solidFill>
              <a:srgbClr val="FFC000">
                <a:alpha val="37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18" name="תיבת טקסט 17">
              <a:extLst>
                <a:ext uri="{FF2B5EF4-FFF2-40B4-BE49-F238E27FC236}">
                  <a16:creationId xmlns:a16="http://schemas.microsoft.com/office/drawing/2014/main" id="{E1A112F7-7CFB-DE16-5FC9-09C20DDFCC7F}"/>
                </a:ext>
              </a:extLst>
            </p:cNvPr>
            <p:cNvSpPr txBox="1"/>
            <p:nvPr/>
          </p:nvSpPr>
          <p:spPr>
            <a:xfrm>
              <a:off x="6949481" y="2879038"/>
              <a:ext cx="1799999" cy="523220"/>
            </a:xfrm>
            <a:prstGeom prst="rect">
              <a:avLst/>
            </a:prstGeom>
            <a:noFill/>
          </p:spPr>
          <p:txBody>
            <a:bodyPr wrap="square">
              <a:spAutoFit/>
            </a:bodyPr>
            <a:lstStyle>
              <a:defPPr algn="r" rtl="1">
                <a:defRPr lang="he-il"/>
              </a:defPPr>
              <a:lvl1pPr algn="ctr">
                <a:buNone/>
                <a:defRPr sz="2000" b="1">
                  <a:latin typeface="David" panose="020E0502060401010101" pitchFamily="34" charset="-79"/>
                  <a:cs typeface="David" panose="020E0502060401010101" pitchFamily="34" charset="-79"/>
                </a:defRPr>
              </a:lvl1pPr>
            </a:lstStyle>
            <a:p>
              <a:r>
                <a:rPr lang="he-IL" sz="2800" dirty="0"/>
                <a:t>אוכלוסיה</a:t>
              </a:r>
            </a:p>
          </p:txBody>
        </p:sp>
      </p:grpSp>
      <p:pic>
        <p:nvPicPr>
          <p:cNvPr id="21" name="תמונה 20" descr="תמונה שמכילה טקסט&#10;&#10;התיאור נוצר באופן אוטומטי">
            <a:extLst>
              <a:ext uri="{FF2B5EF4-FFF2-40B4-BE49-F238E27FC236}">
                <a16:creationId xmlns:a16="http://schemas.microsoft.com/office/drawing/2014/main" id="{B8749700-5665-77CB-476D-6BE96420C7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283" t="7658" r="23987" b="6081"/>
          <a:stretch/>
        </p:blipFill>
        <p:spPr>
          <a:xfrm>
            <a:off x="2539828" y="4247699"/>
            <a:ext cx="1669556" cy="2631440"/>
          </a:xfrm>
          <a:prstGeom prst="rect">
            <a:avLst/>
          </a:prstGeom>
        </p:spPr>
      </p:pic>
      <p:pic>
        <p:nvPicPr>
          <p:cNvPr id="23" name="תמונה 22">
            <a:extLst>
              <a:ext uri="{FF2B5EF4-FFF2-40B4-BE49-F238E27FC236}">
                <a16:creationId xmlns:a16="http://schemas.microsoft.com/office/drawing/2014/main" id="{DFC17B5A-B972-3AA4-165A-9EAF4B7119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513" t="32206" r="4360" b="33194"/>
          <a:stretch/>
        </p:blipFill>
        <p:spPr>
          <a:xfrm>
            <a:off x="6914024" y="5016366"/>
            <a:ext cx="2982051" cy="1241194"/>
          </a:xfrm>
          <a:prstGeom prst="rect">
            <a:avLst/>
          </a:prstGeom>
        </p:spPr>
      </p:pic>
      <p:pic>
        <p:nvPicPr>
          <p:cNvPr id="24" name="Picture 8" descr="טיול לדרום אפריקה בשילוב טעימה מבוצואנה ומפלי ויקטוריה | My trip">
            <a:extLst>
              <a:ext uri="{FF2B5EF4-FFF2-40B4-BE49-F238E27FC236}">
                <a16:creationId xmlns:a16="http://schemas.microsoft.com/office/drawing/2014/main" id="{263D3F47-8845-92CA-CD57-B23C66E37A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52212" y="1642460"/>
            <a:ext cx="2939671" cy="1786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6" name="תמונה 25">
            <a:extLst>
              <a:ext uri="{FF2B5EF4-FFF2-40B4-BE49-F238E27FC236}">
                <a16:creationId xmlns:a16="http://schemas.microsoft.com/office/drawing/2014/main" id="{A0630F7F-C4FC-7326-973C-2A2F8674035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871" b="88710" l="3797" r="92827">
                        <a14:foregroundMark x1="89051" y1="53226" x2="89030" y2="54032"/>
                        <a14:foregroundMark x1="89072" y1="52419" x2="89051" y2="53226"/>
                        <a14:foregroundMark x1="89262" y1="45161" x2="89072" y2="52419"/>
                        <a14:foregroundMark x1="89451" y1="37903" x2="89262" y2="45161"/>
                        <a14:foregroundMark x1="8673" y1="52419" x2="8439" y2="56452"/>
                        <a14:foregroundMark x1="8861" y1="49194" x2="8673" y2="52419"/>
                        <a14:foregroundMark x1="4219" y1="49194" x2="4641" y2="54839"/>
                        <a14:foregroundMark x1="92658" y1="52419" x2="92827" y2="53226"/>
                        <a14:foregroundMark x1="91983" y1="49194" x2="92658" y2="52419"/>
                        <a14:foregroundMark x1="70464" y1="41129" x2="70464" y2="41129"/>
                        <a14:foregroundMark x1="71308" y1="41129" x2="71308" y2="41129"/>
                        <a14:foregroundMark x1="72152" y1="41129" x2="72152" y2="41129"/>
                        <a14:foregroundMark x1="71730" y1="50806" x2="71730" y2="50806"/>
                        <a14:backgroundMark x1="13080" y1="70968" x2="13080" y2="70968"/>
                        <a14:backgroundMark x1="31646" y1="64516" x2="31646" y2="64516"/>
                        <a14:backgroundMark x1="91561" y1="52419" x2="91561" y2="52419"/>
                        <a14:backgroundMark x1="85654" y1="45161" x2="85654" y2="45161"/>
                        <a14:backgroundMark x1="62869" y1="68548" x2="62869" y2="68548"/>
                        <a14:backgroundMark x1="66245" y1="66129" x2="66245" y2="66129"/>
                        <a14:backgroundMark x1="49367" y1="70968" x2="49367" y2="70968"/>
                        <a14:backgroundMark x1="15612" y1="52419" x2="15612" y2="52419"/>
                        <a14:backgroundMark x1="91983" y1="53226" x2="91983" y2="53226"/>
                      </a14:backgroundRemoval>
                    </a14:imgEffect>
                  </a14:imgLayer>
                </a14:imgProps>
              </a:ext>
            </a:extLst>
          </a:blip>
          <a:stretch>
            <a:fillRect/>
          </a:stretch>
        </p:blipFill>
        <p:spPr>
          <a:xfrm>
            <a:off x="7573269" y="1099242"/>
            <a:ext cx="3369755" cy="1763078"/>
          </a:xfrm>
          <a:prstGeom prst="rect">
            <a:avLst/>
          </a:prstGeom>
        </p:spPr>
      </p:pic>
    </p:spTree>
    <p:extLst>
      <p:ext uri="{BB962C8B-B14F-4D97-AF65-F5344CB8AC3E}">
        <p14:creationId xmlns:p14="http://schemas.microsoft.com/office/powerpoint/2010/main" val="105419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10" dur="1000" fill="hold"/>
                                        <p:tgtEl>
                                          <p:spTgt spid="2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7"/>
                                        </p:tgtEl>
                                      </p:cBhvr>
                                    </p:animEffect>
                                  </p:childTnLst>
                                </p:cTn>
                              </p:par>
                              <p:par>
                                <p:cTn id="15" presetID="15" presetClass="entr" presetSubtype="0" fill="hold" nodeType="withEffect">
                                  <p:stCondLst>
                                    <p:cond delay="1000"/>
                                  </p:stCondLst>
                                  <p:childTnLst>
                                    <p:set>
                                      <p:cBhvr>
                                        <p:cTn id="16" dur="1" fill="hold">
                                          <p:stCondLst>
                                            <p:cond delay="0"/>
                                          </p:stCondLst>
                                        </p:cTn>
                                        <p:tgtEl>
                                          <p:spTgt spid="26"/>
                                        </p:tgtEl>
                                        <p:attrNameLst>
                                          <p:attrName>style.visibility</p:attrName>
                                        </p:attrNameLst>
                                      </p:cBhvr>
                                      <p:to>
                                        <p:strVal val="visible"/>
                                      </p:to>
                                    </p:set>
                                    <p:anim calcmode="lin" valueType="num">
                                      <p:cBhvr>
                                        <p:cTn id="17" dur="1000" fill="hold"/>
                                        <p:tgtEl>
                                          <p:spTgt spid="26"/>
                                        </p:tgtEl>
                                        <p:attrNameLst>
                                          <p:attrName>ppt_w</p:attrName>
                                        </p:attrNameLst>
                                      </p:cBhvr>
                                      <p:tavLst>
                                        <p:tav tm="0">
                                          <p:val>
                                            <p:fltVal val="0"/>
                                          </p:val>
                                        </p:tav>
                                        <p:tav tm="100000">
                                          <p:val>
                                            <p:strVal val="#ppt_w"/>
                                          </p:val>
                                        </p:tav>
                                      </p:tavLst>
                                    </p:anim>
                                    <p:anim calcmode="lin" valueType="num">
                                      <p:cBhvr>
                                        <p:cTn id="18" dur="1000" fill="hold"/>
                                        <p:tgtEl>
                                          <p:spTgt spid="26"/>
                                        </p:tgtEl>
                                        <p:attrNameLst>
                                          <p:attrName>ppt_h</p:attrName>
                                        </p:attrNameLst>
                                      </p:cBhvr>
                                      <p:tavLst>
                                        <p:tav tm="0">
                                          <p:val>
                                            <p:fltVal val="0"/>
                                          </p:val>
                                        </p:tav>
                                        <p:tav tm="100000">
                                          <p:val>
                                            <p:strVal val="#ppt_h"/>
                                          </p:val>
                                        </p:tav>
                                      </p:tavLst>
                                    </p:anim>
                                    <p:anim calcmode="lin" valueType="num">
                                      <p:cBhvr>
                                        <p:cTn id="19"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28" dur="1000" fill="hold"/>
                                        <p:tgtEl>
                                          <p:spTgt spid="28"/>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8"/>
                                        </p:tgtEl>
                                      </p:cBhvr>
                                    </p:animEffect>
                                  </p:childTnLst>
                                </p:cTn>
                              </p:par>
                              <p:par>
                                <p:cTn id="33" presetID="15" presetClass="entr" presetSubtype="0" fill="hold" nodeType="withEffect">
                                  <p:stCondLst>
                                    <p:cond delay="100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fltVal val="0"/>
                                          </p:val>
                                        </p:tav>
                                        <p:tav tm="100000">
                                          <p:val>
                                            <p:strVal val="#ppt_w"/>
                                          </p:val>
                                        </p:tav>
                                      </p:tavLst>
                                    </p:anim>
                                    <p:anim calcmode="lin" valueType="num">
                                      <p:cBhvr>
                                        <p:cTn id="36" dur="1000" fill="hold"/>
                                        <p:tgtEl>
                                          <p:spTgt spid="24"/>
                                        </p:tgtEl>
                                        <p:attrNameLst>
                                          <p:attrName>ppt_h</p:attrName>
                                        </p:attrNameLst>
                                      </p:cBhvr>
                                      <p:tavLst>
                                        <p:tav tm="0">
                                          <p:val>
                                            <p:fltVal val="0"/>
                                          </p:val>
                                        </p:tav>
                                        <p:tav tm="100000">
                                          <p:val>
                                            <p:strVal val="#ppt_h"/>
                                          </p:val>
                                        </p:tav>
                                      </p:tavLst>
                                    </p:anim>
                                    <p:anim calcmode="lin" valueType="num">
                                      <p:cBhvr>
                                        <p:cTn id="37"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46" dur="1000" fill="hold"/>
                                        <p:tgtEl>
                                          <p:spTgt spid="29"/>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29"/>
                                        </p:tgtEl>
                                      </p:cBhvr>
                                    </p:animEffect>
                                  </p:childTnLst>
                                </p:cTn>
                              </p:par>
                              <p:par>
                                <p:cTn id="51" presetID="15" presetClass="entr" presetSubtype="0" fill="hold" nodeType="withEffect">
                                  <p:stCondLst>
                                    <p:cond delay="1000"/>
                                  </p:stCondLst>
                                  <p:childTnLst>
                                    <p:set>
                                      <p:cBhvr>
                                        <p:cTn id="52" dur="1" fill="hold">
                                          <p:stCondLst>
                                            <p:cond delay="0"/>
                                          </p:stCondLst>
                                        </p:cTn>
                                        <p:tgtEl>
                                          <p:spTgt spid="23"/>
                                        </p:tgtEl>
                                        <p:attrNameLst>
                                          <p:attrName>style.visibility</p:attrName>
                                        </p:attrNameLst>
                                      </p:cBhvr>
                                      <p:to>
                                        <p:strVal val="visible"/>
                                      </p:to>
                                    </p:set>
                                    <p:anim calcmode="lin" valueType="num">
                                      <p:cBhvr>
                                        <p:cTn id="53" dur="1000" fill="hold"/>
                                        <p:tgtEl>
                                          <p:spTgt spid="23"/>
                                        </p:tgtEl>
                                        <p:attrNameLst>
                                          <p:attrName>ppt_w</p:attrName>
                                        </p:attrNameLst>
                                      </p:cBhvr>
                                      <p:tavLst>
                                        <p:tav tm="0">
                                          <p:val>
                                            <p:fltVal val="0"/>
                                          </p:val>
                                        </p:tav>
                                        <p:tav tm="100000">
                                          <p:val>
                                            <p:strVal val="#ppt_w"/>
                                          </p:val>
                                        </p:tav>
                                      </p:tavLst>
                                    </p:anim>
                                    <p:anim calcmode="lin" valueType="num">
                                      <p:cBhvr>
                                        <p:cTn id="54" dur="1000" fill="hold"/>
                                        <p:tgtEl>
                                          <p:spTgt spid="23"/>
                                        </p:tgtEl>
                                        <p:attrNameLst>
                                          <p:attrName>ppt_h</p:attrName>
                                        </p:attrNameLst>
                                      </p:cBhvr>
                                      <p:tavLst>
                                        <p:tav tm="0">
                                          <p:val>
                                            <p:fltVal val="0"/>
                                          </p:val>
                                        </p:tav>
                                        <p:tav tm="100000">
                                          <p:val>
                                            <p:strVal val="#ppt_h"/>
                                          </p:val>
                                        </p:tav>
                                      </p:tavLst>
                                    </p:anim>
                                    <p:anim calcmode="lin" valueType="num">
                                      <p:cBhvr>
                                        <p:cTn id="55"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p:cTn id="61" dur="500" decel="50000" fill="hold">
                                          <p:stCondLst>
                                            <p:cond delay="0"/>
                                          </p:stCondLst>
                                        </p:cTn>
                                        <p:tgtEl>
                                          <p:spTgt spid="30"/>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30"/>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30"/>
                                        </p:tgtEl>
                                        <p:attrNameLst>
                                          <p:attrName>ppt_w</p:attrName>
                                        </p:attrNameLst>
                                      </p:cBhvr>
                                      <p:tavLst>
                                        <p:tav tm="0">
                                          <p:val>
                                            <p:strVal val="#ppt_w*.05"/>
                                          </p:val>
                                        </p:tav>
                                        <p:tav tm="100000">
                                          <p:val>
                                            <p:strVal val="#ppt_w"/>
                                          </p:val>
                                        </p:tav>
                                      </p:tavLst>
                                    </p:anim>
                                    <p:anim calcmode="lin" valueType="num">
                                      <p:cBhvr>
                                        <p:cTn id="64" dur="1000" fill="hold"/>
                                        <p:tgtEl>
                                          <p:spTgt spid="30"/>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30"/>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30"/>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30"/>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30"/>
                                        </p:tgtEl>
                                      </p:cBhvr>
                                    </p:animEffect>
                                  </p:childTnLst>
                                </p:cTn>
                              </p:par>
                              <p:par>
                                <p:cTn id="69" presetID="15" presetClass="entr" presetSubtype="0" fill="hold" nodeType="withEffect">
                                  <p:stCondLst>
                                    <p:cond delay="1000"/>
                                  </p:stCondLst>
                                  <p:childTnLst>
                                    <p:set>
                                      <p:cBhvr>
                                        <p:cTn id="70" dur="1" fill="hold">
                                          <p:stCondLst>
                                            <p:cond delay="0"/>
                                          </p:stCondLst>
                                        </p:cTn>
                                        <p:tgtEl>
                                          <p:spTgt spid="21"/>
                                        </p:tgtEl>
                                        <p:attrNameLst>
                                          <p:attrName>style.visibility</p:attrName>
                                        </p:attrNameLst>
                                      </p:cBhvr>
                                      <p:to>
                                        <p:strVal val="visible"/>
                                      </p:to>
                                    </p:set>
                                    <p:anim calcmode="lin" valueType="num">
                                      <p:cBhvr>
                                        <p:cTn id="71" dur="1000" fill="hold"/>
                                        <p:tgtEl>
                                          <p:spTgt spid="21"/>
                                        </p:tgtEl>
                                        <p:attrNameLst>
                                          <p:attrName>ppt_w</p:attrName>
                                        </p:attrNameLst>
                                      </p:cBhvr>
                                      <p:tavLst>
                                        <p:tav tm="0">
                                          <p:val>
                                            <p:fltVal val="0"/>
                                          </p:val>
                                        </p:tav>
                                        <p:tav tm="100000">
                                          <p:val>
                                            <p:strVal val="#ppt_w"/>
                                          </p:val>
                                        </p:tav>
                                      </p:tavLst>
                                    </p:anim>
                                    <p:anim calcmode="lin" valueType="num">
                                      <p:cBhvr>
                                        <p:cTn id="72" dur="1000" fill="hold"/>
                                        <p:tgtEl>
                                          <p:spTgt spid="21"/>
                                        </p:tgtEl>
                                        <p:attrNameLst>
                                          <p:attrName>ppt_h</p:attrName>
                                        </p:attrNameLst>
                                      </p:cBhvr>
                                      <p:tavLst>
                                        <p:tav tm="0">
                                          <p:val>
                                            <p:fltVal val="0"/>
                                          </p:val>
                                        </p:tav>
                                        <p:tav tm="100000">
                                          <p:val>
                                            <p:strVal val="#ppt_h"/>
                                          </p:val>
                                        </p:tav>
                                      </p:tavLst>
                                    </p:anim>
                                    <p:anim calcmode="lin" valueType="num">
                                      <p:cBhvr>
                                        <p:cTn id="73"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4DF64DEB-1CD2-ACA8-2836-14CA77E05565}"/>
              </a:ext>
            </a:extLst>
          </p:cNvPr>
          <p:cNvPicPr>
            <a:picLocks noChangeAspect="1"/>
          </p:cNvPicPr>
          <p:nvPr/>
        </p:nvPicPr>
        <p:blipFill>
          <a:blip r:embed="rId2"/>
          <a:stretch>
            <a:fillRect/>
          </a:stretch>
        </p:blipFill>
        <p:spPr>
          <a:xfrm>
            <a:off x="1068646" y="1165199"/>
            <a:ext cx="10267836" cy="523875"/>
          </a:xfrm>
          <a:prstGeom prst="rect">
            <a:avLst/>
          </a:prstGeom>
        </p:spPr>
      </p:pic>
      <p:sp>
        <p:nvSpPr>
          <p:cNvPr id="6" name="כותרת 12">
            <a:extLst>
              <a:ext uri="{FF2B5EF4-FFF2-40B4-BE49-F238E27FC236}">
                <a16:creationId xmlns:a16="http://schemas.microsoft.com/office/drawing/2014/main" id="{95B85872-D614-6300-8739-E21F2C57F265}"/>
              </a:ext>
            </a:extLst>
          </p:cNvPr>
          <p:cNvSpPr>
            <a:spLocks noGrp="1"/>
          </p:cNvSpPr>
          <p:nvPr>
            <p:ph type="title"/>
          </p:nvPr>
        </p:nvSpPr>
        <p:spPr>
          <a:xfrm flipH="1">
            <a:off x="-53645" y="499315"/>
            <a:ext cx="5372100" cy="2649681"/>
          </a:xfrm>
        </p:spPr>
        <p:txBody>
          <a:bodyPr rtlCol="1" anchor="ctr">
            <a:normAutofit/>
          </a:bodyPr>
          <a:lstStyle/>
          <a:p>
            <a:pPr algn="ctr" rtl="1"/>
            <a:r>
              <a:rPr lang="he-IL" sz="4400" dirty="0">
                <a:latin typeface="David" panose="020E0502060401010101" pitchFamily="34" charset="-79"/>
                <a:cs typeface="David" panose="020E0502060401010101" pitchFamily="34" charset="-79"/>
              </a:rPr>
              <a:t>עבודת כיתה</a:t>
            </a:r>
            <a:br>
              <a:rPr lang="he-IL" sz="4800" b="1" dirty="0">
                <a:latin typeface="David" panose="020E0502060401010101" pitchFamily="34" charset="-79"/>
                <a:cs typeface="David" panose="020E0502060401010101" pitchFamily="34" charset="-79"/>
              </a:rPr>
            </a:br>
            <a:br>
              <a:rPr lang="he-IL" sz="2400" b="1" dirty="0">
                <a:latin typeface="David" panose="020E0502060401010101" pitchFamily="34" charset="-79"/>
                <a:cs typeface="David" panose="020E0502060401010101" pitchFamily="34" charset="-79"/>
              </a:rPr>
            </a:br>
            <a:r>
              <a:rPr lang="he-IL" sz="4800" b="1" dirty="0">
                <a:latin typeface="David" panose="020E0502060401010101" pitchFamily="34" charset="-79"/>
                <a:cs typeface="David" panose="020E0502060401010101" pitchFamily="34" charset="-79"/>
              </a:rPr>
              <a:t>מגילת העצמאות</a:t>
            </a:r>
          </a:p>
        </p:txBody>
      </p:sp>
      <p:pic>
        <p:nvPicPr>
          <p:cNvPr id="13" name="תמונה 12">
            <a:extLst>
              <a:ext uri="{FF2B5EF4-FFF2-40B4-BE49-F238E27FC236}">
                <a16:creationId xmlns:a16="http://schemas.microsoft.com/office/drawing/2014/main" id="{F825F9BB-A573-0235-C693-8B68E6F7932D}"/>
              </a:ext>
            </a:extLst>
          </p:cNvPr>
          <p:cNvPicPr>
            <a:picLocks noChangeAspect="1"/>
          </p:cNvPicPr>
          <p:nvPr/>
        </p:nvPicPr>
        <p:blipFill rotWithShape="1">
          <a:blip r:embed="rId3">
            <a:extLst>
              <a:ext uri="{28A0092B-C50C-407E-A947-70E740481C1C}">
                <a14:useLocalDpi xmlns:a14="http://schemas.microsoft.com/office/drawing/2010/main" val="0"/>
              </a:ext>
            </a:extLst>
          </a:blip>
          <a:srcRect l="48153"/>
          <a:stretch/>
        </p:blipFill>
        <p:spPr>
          <a:xfrm rot="1399424">
            <a:off x="4390218" y="1724249"/>
            <a:ext cx="4288090" cy="4652284"/>
          </a:xfrm>
          <a:prstGeom prst="rect">
            <a:avLst/>
          </a:prstGeom>
        </p:spPr>
      </p:pic>
      <p:pic>
        <p:nvPicPr>
          <p:cNvPr id="2" name="Picture 2" descr="מגילת העצמאות - מדור חינוך - קק&amp;quot;ל">
            <a:extLst>
              <a:ext uri="{FF2B5EF4-FFF2-40B4-BE49-F238E27FC236}">
                <a16:creationId xmlns:a16="http://schemas.microsoft.com/office/drawing/2014/main" id="{D71FA195-3CFC-5A5B-1880-029854C1D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8263" y="308909"/>
            <a:ext cx="2296874" cy="624018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6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anim calcmode="lin" valueType="num">
                                      <p:cBhvr>
                                        <p:cTn id="20" dur="2000" fill="hold"/>
                                        <p:tgtEl>
                                          <p:spTgt spid="6"/>
                                        </p:tgtEl>
                                        <p:attrNameLst>
                                          <p:attrName>ppt_x</p:attrName>
                                        </p:attrNameLst>
                                      </p:cBhvr>
                                      <p:tavLst>
                                        <p:tav tm="0">
                                          <p:val>
                                            <p:strVal val="#ppt_x"/>
                                          </p:val>
                                        </p:tav>
                                        <p:tav tm="100000">
                                          <p:val>
                                            <p:strVal val="#ppt_x"/>
                                          </p:val>
                                        </p:tav>
                                      </p:tavLst>
                                    </p:anim>
                                    <p:anim calcmode="lin" valueType="num">
                                      <p:cBhvr>
                                        <p:cTn id="21"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4DF64DEB-1CD2-ACA8-2836-14CA77E05565}"/>
              </a:ext>
            </a:extLst>
          </p:cNvPr>
          <p:cNvPicPr>
            <a:picLocks noChangeAspect="1"/>
          </p:cNvPicPr>
          <p:nvPr/>
        </p:nvPicPr>
        <p:blipFill>
          <a:blip r:embed="rId2"/>
          <a:stretch>
            <a:fillRect/>
          </a:stretch>
        </p:blipFill>
        <p:spPr>
          <a:xfrm>
            <a:off x="1068646" y="1165199"/>
            <a:ext cx="10267836" cy="523875"/>
          </a:xfrm>
          <a:prstGeom prst="rect">
            <a:avLst/>
          </a:prstGeom>
        </p:spPr>
      </p:pic>
      <p:sp>
        <p:nvSpPr>
          <p:cNvPr id="6" name="כותרת 12">
            <a:extLst>
              <a:ext uri="{FF2B5EF4-FFF2-40B4-BE49-F238E27FC236}">
                <a16:creationId xmlns:a16="http://schemas.microsoft.com/office/drawing/2014/main" id="{95B85872-D614-6300-8739-E21F2C57F265}"/>
              </a:ext>
            </a:extLst>
          </p:cNvPr>
          <p:cNvSpPr>
            <a:spLocks noGrp="1"/>
          </p:cNvSpPr>
          <p:nvPr>
            <p:ph type="title"/>
          </p:nvPr>
        </p:nvSpPr>
        <p:spPr>
          <a:xfrm flipH="1">
            <a:off x="6144492" y="446810"/>
            <a:ext cx="3228108" cy="1932708"/>
          </a:xfrm>
        </p:spPr>
        <p:txBody>
          <a:bodyPr rtlCol="1" anchor="ctr">
            <a:normAutofit fontScale="90000"/>
          </a:bodyPr>
          <a:lstStyle/>
          <a:p>
            <a:pPr algn="ctr" rtl="1"/>
            <a:r>
              <a:rPr lang="he-IL" sz="4800" b="1" dirty="0">
                <a:latin typeface="David" panose="020E0502060401010101" pitchFamily="34" charset="-79"/>
                <a:cs typeface="David" panose="020E0502060401010101" pitchFamily="34" charset="-79"/>
              </a:rPr>
              <a:t>חלקי </a:t>
            </a:r>
            <a:br>
              <a:rPr lang="he-IL" sz="4800" b="1" dirty="0">
                <a:latin typeface="David" panose="020E0502060401010101" pitchFamily="34" charset="-79"/>
                <a:cs typeface="David" panose="020E0502060401010101" pitchFamily="34" charset="-79"/>
              </a:rPr>
            </a:br>
            <a:r>
              <a:rPr lang="he-IL" sz="4800" b="1" dirty="0">
                <a:latin typeface="David" panose="020E0502060401010101" pitchFamily="34" charset="-79"/>
                <a:cs typeface="David" panose="020E0502060401010101" pitchFamily="34" charset="-79"/>
              </a:rPr>
              <a:t>מגילת </a:t>
            </a:r>
            <a:br>
              <a:rPr lang="he-IL" sz="4800" b="1" dirty="0">
                <a:latin typeface="David" panose="020E0502060401010101" pitchFamily="34" charset="-79"/>
                <a:cs typeface="David" panose="020E0502060401010101" pitchFamily="34" charset="-79"/>
              </a:rPr>
            </a:br>
            <a:r>
              <a:rPr lang="he-IL" sz="4800" b="1" dirty="0">
                <a:latin typeface="David" panose="020E0502060401010101" pitchFamily="34" charset="-79"/>
                <a:cs typeface="David" panose="020E0502060401010101" pitchFamily="34" charset="-79"/>
              </a:rPr>
              <a:t>העצמאות</a:t>
            </a:r>
          </a:p>
        </p:txBody>
      </p:sp>
      <p:pic>
        <p:nvPicPr>
          <p:cNvPr id="2" name="Picture 2" descr="מגילת העצמאות - מדור חינוך - קק&amp;quot;ל">
            <a:extLst>
              <a:ext uri="{FF2B5EF4-FFF2-40B4-BE49-F238E27FC236}">
                <a16:creationId xmlns:a16="http://schemas.microsoft.com/office/drawing/2014/main" id="{0691DDF1-3D28-6996-3564-0F9D1E1D0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8263" y="308909"/>
            <a:ext cx="2296874" cy="624018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 name="תמונה 9">
            <a:extLst>
              <a:ext uri="{FF2B5EF4-FFF2-40B4-BE49-F238E27FC236}">
                <a16:creationId xmlns:a16="http://schemas.microsoft.com/office/drawing/2014/main" id="{BEEB9E7A-64DB-3DEA-AC76-EDD578ED8AE3}"/>
              </a:ext>
            </a:extLst>
          </p:cNvPr>
          <p:cNvPicPr>
            <a:picLocks noChangeAspect="1"/>
          </p:cNvPicPr>
          <p:nvPr/>
        </p:nvPicPr>
        <p:blipFill>
          <a:blip r:embed="rId4"/>
          <a:stretch>
            <a:fillRect/>
          </a:stretch>
        </p:blipFill>
        <p:spPr>
          <a:xfrm>
            <a:off x="77701" y="52267"/>
            <a:ext cx="5969809" cy="67329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0947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8)">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כותרת 12"/>
          <p:cNvSpPr>
            <a:spLocks noGrp="1"/>
          </p:cNvSpPr>
          <p:nvPr>
            <p:ph type="title"/>
          </p:nvPr>
        </p:nvSpPr>
        <p:spPr>
          <a:xfrm flipH="1">
            <a:off x="1104900" y="143464"/>
            <a:ext cx="9980682"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התנאים לקיומה של מדינה</a:t>
            </a:r>
          </a:p>
        </p:txBody>
      </p:sp>
      <p:pic>
        <p:nvPicPr>
          <p:cNvPr id="5" name="תמונה 4">
            <a:extLst>
              <a:ext uri="{FF2B5EF4-FFF2-40B4-BE49-F238E27FC236}">
                <a16:creationId xmlns:a16="http://schemas.microsoft.com/office/drawing/2014/main" id="{B7AA3509-020E-8732-3CB6-873F17B48B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4" b="96457" l="0" r="97357">
                        <a14:foregroundMark x1="10352" y1="62992" x2="3524" y2="42913"/>
                        <a14:foregroundMark x1="3524" y1="42913" x2="3304" y2="11811"/>
                        <a14:foregroundMark x1="3524" y1="9449" x2="57269" y2="6693"/>
                        <a14:foregroundMark x1="57269" y1="6693" x2="57930" y2="6693"/>
                        <a14:foregroundMark x1="48678" y1="25197" x2="24009" y2="19685"/>
                        <a14:foregroundMark x1="87004" y1="28346" x2="97797" y2="39370"/>
                        <a14:foregroundMark x1="97797" y1="39370" x2="93172" y2="64173"/>
                        <a14:foregroundMark x1="61674" y1="19291" x2="61674" y2="1575"/>
                        <a14:foregroundMark x1="61013" y1="787" x2="881" y2="2362"/>
                        <a14:foregroundMark x1="38767" y1="787" x2="220" y2="1181"/>
                        <a14:foregroundMark x1="61894" y1="11024" x2="61894" y2="26772"/>
                        <a14:foregroundMark x1="60793" y1="1181" x2="61013" y2="1181"/>
                        <a14:foregroundMark x1="441" y1="69291" x2="12555" y2="67717"/>
                        <a14:foregroundMark x1="12555" y1="67717" x2="16079" y2="67717"/>
                        <a14:foregroundMark x1="8811" y1="70079" x2="23348" y2="69291"/>
                        <a14:foregroundMark x1="23348" y1="69291" x2="57048" y2="69291"/>
                        <a14:foregroundMark x1="75551" y1="88189" x2="82599" y2="88583"/>
                        <a14:foregroundMark x1="75110" y1="95276" x2="79515" y2="96457"/>
                      </a14:backgroundRemoval>
                    </a14:imgEffect>
                  </a14:imgLayer>
                </a14:imgProps>
              </a:ext>
            </a:extLst>
          </a:blip>
          <a:stretch>
            <a:fillRect/>
          </a:stretch>
        </p:blipFill>
        <p:spPr>
          <a:xfrm>
            <a:off x="1917574" y="1594258"/>
            <a:ext cx="4856435" cy="2717036"/>
          </a:xfrm>
          <a:prstGeom prst="rect">
            <a:avLst/>
          </a:prstGeom>
        </p:spPr>
      </p:pic>
      <p:pic>
        <p:nvPicPr>
          <p:cNvPr id="11" name="תמונה 10">
            <a:extLst>
              <a:ext uri="{FF2B5EF4-FFF2-40B4-BE49-F238E27FC236}">
                <a16:creationId xmlns:a16="http://schemas.microsoft.com/office/drawing/2014/main" id="{B24F0883-90B3-2661-ED41-615C7DCB694B}"/>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1581" b="92095" l="5094" r="97855">
                        <a14:foregroundMark x1="28150" y1="5534" x2="93298" y2="6324"/>
                        <a14:foregroundMark x1="95174" y1="8300" x2="95710" y2="28854"/>
                        <a14:foregroundMark x1="49866" y1="21344" x2="64879" y2="20553"/>
                        <a14:foregroundMark x1="64879" y1="20553" x2="71314" y2="15415"/>
                        <a14:foregroundMark x1="32440" y1="26482" x2="80965" y2="26482"/>
                        <a14:foregroundMark x1="44236" y1="25692" x2="86059" y2="24901"/>
                        <a14:foregroundMark x1="86059" y1="24901" x2="88740" y2="24901"/>
                        <a14:foregroundMark x1="81769" y1="28458" x2="53887" y2="30435"/>
                        <a14:foregroundMark x1="53887" y1="30435" x2="53887" y2="30435"/>
                        <a14:foregroundMark x1="72922" y1="18577" x2="82038" y2="5929"/>
                        <a14:foregroundMark x1="82038" y1="5929" x2="80161" y2="4743"/>
                        <a14:foregroundMark x1="83914" y1="4348" x2="80161" y2="11858"/>
                        <a14:foregroundMark x1="32440" y1="10277" x2="39410" y2="10277"/>
                        <a14:foregroundMark x1="10992" y1="32016" x2="5094" y2="69170"/>
                        <a14:foregroundMark x1="21984" y1="86561" x2="35657" y2="86957"/>
                        <a14:foregroundMark x1="35657" y1="86957" x2="35925" y2="86561"/>
                        <a14:foregroundMark x1="26005" y1="92095" x2="31367" y2="91700"/>
                        <a14:foregroundMark x1="34048" y1="3557" x2="63271" y2="3162"/>
                        <a14:foregroundMark x1="63271" y1="3162" x2="69169" y2="3162"/>
                        <a14:foregroundMark x1="25737" y1="1976" x2="32440" y2="4348"/>
                        <a14:foregroundMark x1="72922" y1="2372" x2="97855" y2="3953"/>
                        <a14:foregroundMark x1="57909" y1="9091" x2="63003" y2="12648"/>
                        <a14:backgroundMark x1="31367" y1="95652" x2="31367" y2="95652"/>
                        <a14:backgroundMark x1="25737" y1="96838" x2="25737" y2="96838"/>
                        <a14:backgroundMark x1="25469" y1="96443" x2="25469" y2="96443"/>
                        <a14:backgroundMark x1="25469" y1="96443" x2="25469" y2="96443"/>
                      </a14:backgroundRemoval>
                    </a14:imgEffect>
                  </a14:imgLayer>
                </a14:imgProps>
              </a:ext>
            </a:extLst>
          </a:blip>
          <a:stretch>
            <a:fillRect/>
          </a:stretch>
        </p:blipFill>
        <p:spPr>
          <a:xfrm>
            <a:off x="6662389" y="1533599"/>
            <a:ext cx="4072505" cy="2762315"/>
          </a:xfrm>
          <a:prstGeom prst="rect">
            <a:avLst/>
          </a:prstGeom>
        </p:spPr>
      </p:pic>
      <p:pic>
        <p:nvPicPr>
          <p:cNvPr id="16" name="תמונה 15">
            <a:extLst>
              <a:ext uri="{FF2B5EF4-FFF2-40B4-BE49-F238E27FC236}">
                <a16:creationId xmlns:a16="http://schemas.microsoft.com/office/drawing/2014/main" id="{E914FD53-4C5B-0537-6A7B-BB77987EF4AB}"/>
              </a:ext>
            </a:extLst>
          </p:cNvPr>
          <p:cNvPicPr>
            <a:picLocks noChangeAspect="1"/>
          </p:cNvPicPr>
          <p:nvPr/>
        </p:nvPicPr>
        <p:blipFill>
          <a:blip r:embed="rId7">
            <a:alphaModFix/>
            <a:extLst>
              <a:ext uri="{BEBA8EAE-BF5A-486C-A8C5-ECC9F3942E4B}">
                <a14:imgProps xmlns:a14="http://schemas.microsoft.com/office/drawing/2010/main">
                  <a14:imgLayer r:embed="rId8">
                    <a14:imgEffect>
                      <a14:backgroundRemoval t="3497" b="98252" l="5263" r="92434">
                        <a14:foregroundMark x1="27709" y1="88462" x2="32538" y2="87907"/>
                        <a14:foregroundMark x1="25986" y1="88660" x2="27709" y2="88462"/>
                        <a14:foregroundMark x1="20509" y1="89289" x2="24755" y2="88801"/>
                        <a14:foregroundMark x1="40691" y1="94763" x2="22747" y2="95000"/>
                        <a14:foregroundMark x1="28810" y1="93374" x2="28947" y2="93357"/>
                        <a14:foregroundMark x1="22420" y1="94164" x2="27584" y2="93525"/>
                        <a14:foregroundMark x1="29542" y1="92589" x2="34211" y2="97552"/>
                        <a14:foregroundMark x1="26235" y1="89075" x2="29026" y2="92041"/>
                        <a14:foregroundMark x1="34211" y1="97552" x2="18529" y2="98016"/>
                        <a14:foregroundMark x1="7895" y1="36014" x2="7895" y2="39510"/>
                        <a14:foregroundMark x1="87171" y1="49650" x2="93421" y2="35664"/>
                        <a14:foregroundMark x1="93421" y1="35664" x2="93421" y2="30070"/>
                        <a14:foregroundMark x1="57566" y1="9091" x2="68421" y2="8042"/>
                        <a14:foregroundMark x1="63158" y1="4196" x2="63816" y2="3497"/>
                        <a14:foregroundMark x1="13816" y1="93357" x2="13816" y2="93357"/>
                        <a14:foregroundMark x1="13158" y1="95105" x2="13158" y2="95105"/>
                        <a14:foregroundMark x1="16118" y1="94755" x2="16447" y2="95804"/>
                        <a14:foregroundMark x1="16447" y1="96154" x2="16447" y2="96154"/>
                        <a14:foregroundMark x1="14145" y1="96503" x2="14145" y2="96503"/>
                        <a14:foregroundMark x1="14145" y1="95804" x2="19079" y2="97203"/>
                        <a14:foregroundMark x1="15132" y1="91608" x2="18750" y2="92308"/>
                        <a14:foregroundMark x1="15132" y1="90559" x2="17763" y2="93007"/>
                        <a14:foregroundMark x1="5263" y1="39860" x2="5592" y2="43357"/>
                        <a14:backgroundMark x1="8224" y1="32867" x2="7237" y2="34615"/>
                        <a14:backgroundMark x1="6908" y1="30769" x2="7895" y2="36014"/>
                        <a14:backgroundMark x1="51316" y1="87762" x2="47697" y2="90559"/>
                        <a14:backgroundMark x1="68421" y1="94056" x2="41118" y2="95455"/>
                        <a14:backgroundMark x1="54276" y1="88462" x2="36184" y2="88462"/>
                        <a14:backgroundMark x1="36184" y1="88462" x2="35197" y2="88811"/>
                        <a14:backgroundMark x1="33553" y1="86713" x2="36184" y2="88112"/>
                        <a14:backgroundMark x1="24342" y1="88462" x2="24342" y2="88462"/>
                        <a14:backgroundMark x1="13158" y1="89860" x2="13877" y2="91695"/>
                        <a14:backgroundMark x1="25658" y1="88112" x2="24342" y2="88112"/>
                      </a14:backgroundRemoval>
                    </a14:imgEffect>
                  </a14:imgLayer>
                </a14:imgProps>
              </a:ext>
            </a:extLst>
          </a:blip>
          <a:stretch>
            <a:fillRect/>
          </a:stretch>
        </p:blipFill>
        <p:spPr>
          <a:xfrm>
            <a:off x="2491603" y="3687847"/>
            <a:ext cx="3336779" cy="3139206"/>
          </a:xfrm>
          <a:prstGeom prst="rect">
            <a:avLst/>
          </a:prstGeom>
        </p:spPr>
      </p:pic>
      <p:pic>
        <p:nvPicPr>
          <p:cNvPr id="41" name="תמונה 40">
            <a:extLst>
              <a:ext uri="{FF2B5EF4-FFF2-40B4-BE49-F238E27FC236}">
                <a16:creationId xmlns:a16="http://schemas.microsoft.com/office/drawing/2014/main" id="{83EBED16-882B-FDB9-C77C-F9A9C58C9C3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054" b="92531" l="5542" r="94962">
                        <a14:foregroundMark x1="37028" y1="80913" x2="56171" y2="85062"/>
                        <a14:foregroundMark x1="10831" y1="73444" x2="5290" y2="54357"/>
                        <a14:foregroundMark x1="5290" y1="54357" x2="6297" y2="35270"/>
                        <a14:foregroundMark x1="6297" y1="35270" x2="6297" y2="35270"/>
                        <a14:foregroundMark x1="21662" y1="10788" x2="29723" y2="7054"/>
                        <a14:foregroundMark x1="26700" y1="89627" x2="30982" y2="92946"/>
                        <a14:foregroundMark x1="89924" y1="86722" x2="94962" y2="86722"/>
                      </a14:backgroundRemoval>
                    </a14:imgEffect>
                  </a14:imgLayer>
                </a14:imgProps>
              </a:ext>
            </a:extLst>
          </a:blip>
          <a:stretch>
            <a:fillRect/>
          </a:stretch>
        </p:blipFill>
        <p:spPr>
          <a:xfrm>
            <a:off x="5529940" y="3611645"/>
            <a:ext cx="4475779" cy="2717035"/>
          </a:xfrm>
          <a:prstGeom prst="rect">
            <a:avLst/>
          </a:prstGeom>
        </p:spPr>
      </p:pic>
      <p:grpSp>
        <p:nvGrpSpPr>
          <p:cNvPr id="42" name="קבוצה 41">
            <a:extLst>
              <a:ext uri="{FF2B5EF4-FFF2-40B4-BE49-F238E27FC236}">
                <a16:creationId xmlns:a16="http://schemas.microsoft.com/office/drawing/2014/main" id="{D463A5A4-BE85-55DA-760F-421B709B881A}"/>
              </a:ext>
            </a:extLst>
          </p:cNvPr>
          <p:cNvGrpSpPr/>
          <p:nvPr/>
        </p:nvGrpSpPr>
        <p:grpSpPr>
          <a:xfrm>
            <a:off x="250372" y="1447800"/>
            <a:ext cx="11723914" cy="5225143"/>
            <a:chOff x="250372" y="1447800"/>
            <a:chExt cx="11723914" cy="5225143"/>
          </a:xfrm>
        </p:grpSpPr>
        <p:cxnSp>
          <p:nvCxnSpPr>
            <p:cNvPr id="43" name="מחבר ישר 42">
              <a:extLst>
                <a:ext uri="{FF2B5EF4-FFF2-40B4-BE49-F238E27FC236}">
                  <a16:creationId xmlns:a16="http://schemas.microsoft.com/office/drawing/2014/main" id="{9A8EA210-68F3-B4A7-578C-C876445D81A2}"/>
                </a:ext>
              </a:extLst>
            </p:cNvPr>
            <p:cNvCxnSpPr>
              <a:cxnSpLocks/>
            </p:cNvCxnSpPr>
            <p:nvPr/>
          </p:nvCxnSpPr>
          <p:spPr>
            <a:xfrm>
              <a:off x="6096000" y="1447800"/>
              <a:ext cx="0" cy="5225143"/>
            </a:xfrm>
            <a:prstGeom prst="line">
              <a:avLst/>
            </a:prstGeom>
            <a:ln w="34925" cmpd="sng">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מחבר ישר 43">
              <a:extLst>
                <a:ext uri="{FF2B5EF4-FFF2-40B4-BE49-F238E27FC236}">
                  <a16:creationId xmlns:a16="http://schemas.microsoft.com/office/drawing/2014/main" id="{4881568D-1E24-6B07-AFEF-1F73BDB691DD}"/>
                </a:ext>
              </a:extLst>
            </p:cNvPr>
            <p:cNvCxnSpPr>
              <a:cxnSpLocks/>
            </p:cNvCxnSpPr>
            <p:nvPr/>
          </p:nvCxnSpPr>
          <p:spPr>
            <a:xfrm flipH="1">
              <a:off x="250372" y="3777343"/>
              <a:ext cx="11723914" cy="0"/>
            </a:xfrm>
            <a:prstGeom prst="line">
              <a:avLst/>
            </a:prstGeom>
            <a:ln w="34925" cmpd="sng">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5" name="תיבת טקסט 44">
            <a:extLst>
              <a:ext uri="{FF2B5EF4-FFF2-40B4-BE49-F238E27FC236}">
                <a16:creationId xmlns:a16="http://schemas.microsoft.com/office/drawing/2014/main" id="{A33B37B0-EF21-E054-D4F6-1500A2CDE809}"/>
              </a:ext>
            </a:extLst>
          </p:cNvPr>
          <p:cNvSpPr txBox="1"/>
          <p:nvPr/>
        </p:nvSpPr>
        <p:spPr>
          <a:xfrm>
            <a:off x="6172197" y="1531170"/>
            <a:ext cx="3065686" cy="923330"/>
          </a:xfrm>
          <a:prstGeom prst="rect">
            <a:avLst/>
          </a:prstGeom>
          <a:noFill/>
        </p:spPr>
        <p:txBody>
          <a:bodyPr wrap="square">
            <a:spAutoFit/>
          </a:bodyPr>
          <a:lstStyle/>
          <a:p>
            <a:pPr algn="just"/>
            <a:r>
              <a:rPr lang="he-IL" b="1" u="sng" dirty="0">
                <a:latin typeface="David" panose="020E0502060401010101" pitchFamily="34" charset="-79"/>
                <a:cs typeface="David" panose="020E0502060401010101" pitchFamily="34" charset="-79"/>
              </a:rPr>
              <a:t>אזרחים</a:t>
            </a:r>
            <a:r>
              <a:rPr lang="he-IL" b="1" dirty="0">
                <a:latin typeface="David" panose="020E0502060401010101" pitchFamily="34" charset="-79"/>
                <a:cs typeface="David" panose="020E0502060401010101" pitchFamily="34" charset="-79"/>
              </a:rPr>
              <a:t>:</a:t>
            </a:r>
          </a:p>
          <a:p>
            <a:pPr algn="just"/>
            <a:r>
              <a:rPr lang="he-IL" dirty="0">
                <a:latin typeface="David" panose="020E0502060401010101" pitchFamily="34" charset="-79"/>
                <a:cs typeface="David" panose="020E0502060401010101" pitchFamily="34" charset="-79"/>
              </a:rPr>
              <a:t>בעלי החובות והזכויות המלאות במדינה, רשאים לבחור ולהיבחר.</a:t>
            </a:r>
          </a:p>
        </p:txBody>
      </p:sp>
      <p:sp>
        <p:nvSpPr>
          <p:cNvPr id="46" name="תיבת טקסט 45">
            <a:extLst>
              <a:ext uri="{FF2B5EF4-FFF2-40B4-BE49-F238E27FC236}">
                <a16:creationId xmlns:a16="http://schemas.microsoft.com/office/drawing/2014/main" id="{EEACD30B-9EA8-D44E-3C6D-D980C71B61D5}"/>
              </a:ext>
            </a:extLst>
          </p:cNvPr>
          <p:cNvSpPr txBox="1"/>
          <p:nvPr/>
        </p:nvSpPr>
        <p:spPr>
          <a:xfrm>
            <a:off x="6617052" y="2684456"/>
            <a:ext cx="2968850" cy="923330"/>
          </a:xfrm>
          <a:prstGeom prst="rect">
            <a:avLst/>
          </a:prstGeom>
          <a:noFill/>
        </p:spPr>
        <p:txBody>
          <a:bodyPr wrap="square">
            <a:spAutoFit/>
          </a:bodyPr>
          <a:lstStyle/>
          <a:p>
            <a:pPr algn="just"/>
            <a:r>
              <a:rPr lang="he-IL" b="1" u="sng" dirty="0">
                <a:latin typeface="David" panose="020E0502060401010101" pitchFamily="34" charset="-79"/>
                <a:cs typeface="David" panose="020E0502060401010101" pitchFamily="34" charset="-79"/>
              </a:rPr>
              <a:t>תושבים</a:t>
            </a:r>
            <a:r>
              <a:rPr lang="he-IL" b="1" dirty="0">
                <a:latin typeface="David" panose="020E0502060401010101" pitchFamily="34" charset="-79"/>
                <a:cs typeface="David" panose="020E0502060401010101" pitchFamily="34" charset="-79"/>
              </a:rPr>
              <a:t>:</a:t>
            </a:r>
          </a:p>
          <a:p>
            <a:pPr algn="just"/>
            <a:r>
              <a:rPr lang="he-IL" dirty="0">
                <a:latin typeface="David" panose="020E0502060401010101" pitchFamily="34" charset="-79"/>
                <a:cs typeface="David" panose="020E0502060401010101" pitchFamily="34" charset="-79"/>
              </a:rPr>
              <a:t>בעלי היתר זמני </a:t>
            </a:r>
            <a:r>
              <a:rPr lang="he-IL" dirty="0" err="1">
                <a:latin typeface="David" panose="020E0502060401010101" pitchFamily="34" charset="-79"/>
                <a:cs typeface="David" panose="020E0502060401010101" pitchFamily="34" charset="-79"/>
              </a:rPr>
              <a:t>לשהיה</a:t>
            </a:r>
            <a:r>
              <a:rPr lang="he-IL" dirty="0">
                <a:latin typeface="David" panose="020E0502060401010101" pitchFamily="34" charset="-79"/>
                <a:cs typeface="David" panose="020E0502060401010101" pitchFamily="34" charset="-79"/>
              </a:rPr>
              <a:t> במדינה, חובות וזכויות חלקיות.</a:t>
            </a:r>
          </a:p>
        </p:txBody>
      </p:sp>
      <p:sp>
        <p:nvSpPr>
          <p:cNvPr id="47" name="תיבת טקסט 46">
            <a:extLst>
              <a:ext uri="{FF2B5EF4-FFF2-40B4-BE49-F238E27FC236}">
                <a16:creationId xmlns:a16="http://schemas.microsoft.com/office/drawing/2014/main" id="{5FA950E5-9E63-7BA1-5BA1-06BE2918AA66}"/>
              </a:ext>
            </a:extLst>
          </p:cNvPr>
          <p:cNvSpPr txBox="1"/>
          <p:nvPr/>
        </p:nvSpPr>
        <p:spPr>
          <a:xfrm>
            <a:off x="3540806" y="3944353"/>
            <a:ext cx="2408237" cy="369332"/>
          </a:xfrm>
          <a:prstGeom prst="rect">
            <a:avLst/>
          </a:prstGeom>
          <a:noFill/>
        </p:spPr>
        <p:txBody>
          <a:bodyPr wrap="square">
            <a:spAutoFit/>
          </a:bodyPr>
          <a:lstStyle/>
          <a:p>
            <a:pPr algn="just"/>
            <a:r>
              <a:rPr lang="he-IL" b="1" dirty="0">
                <a:latin typeface="David" panose="020E0502060401010101" pitchFamily="34" charset="-79"/>
                <a:cs typeface="David" panose="020E0502060401010101" pitchFamily="34" charset="-79"/>
              </a:rPr>
              <a:t>"ריבון" = שליט</a:t>
            </a:r>
            <a:endParaRPr lang="he-IL" dirty="0">
              <a:latin typeface="David" panose="020E0502060401010101" pitchFamily="34" charset="-79"/>
              <a:cs typeface="David" panose="020E0502060401010101" pitchFamily="34" charset="-79"/>
            </a:endParaRPr>
          </a:p>
        </p:txBody>
      </p:sp>
      <p:sp>
        <p:nvSpPr>
          <p:cNvPr id="48" name="תיבת טקסט 47">
            <a:extLst>
              <a:ext uri="{FF2B5EF4-FFF2-40B4-BE49-F238E27FC236}">
                <a16:creationId xmlns:a16="http://schemas.microsoft.com/office/drawing/2014/main" id="{C42186D0-8006-B40D-922B-FAE5FF5E0ECA}"/>
              </a:ext>
            </a:extLst>
          </p:cNvPr>
          <p:cNvSpPr txBox="1"/>
          <p:nvPr/>
        </p:nvSpPr>
        <p:spPr>
          <a:xfrm>
            <a:off x="1039585" y="4425542"/>
            <a:ext cx="4827815" cy="646331"/>
          </a:xfrm>
          <a:prstGeom prst="rect">
            <a:avLst/>
          </a:prstGeom>
          <a:noFill/>
        </p:spPr>
        <p:txBody>
          <a:bodyPr wrap="square">
            <a:spAutoFit/>
          </a:bodyPr>
          <a:lstStyle/>
          <a:p>
            <a:pPr algn="just"/>
            <a:r>
              <a:rPr lang="he-IL" dirty="0">
                <a:latin typeface="David" panose="020E0502060401010101" pitchFamily="34" charset="-79"/>
                <a:cs typeface="David" panose="020E0502060401010101" pitchFamily="34" charset="-79"/>
              </a:rPr>
              <a:t>הריבונות מבטאת את היכולת של השלטון לשלוט על שטחה של המדינה ולאכוף את חוקיה.</a:t>
            </a:r>
          </a:p>
        </p:txBody>
      </p:sp>
      <p:sp>
        <p:nvSpPr>
          <p:cNvPr id="49" name="תיבת טקסט 48">
            <a:extLst>
              <a:ext uri="{FF2B5EF4-FFF2-40B4-BE49-F238E27FC236}">
                <a16:creationId xmlns:a16="http://schemas.microsoft.com/office/drawing/2014/main" id="{DA2994CA-5C90-619F-6776-715E8BFF9EE4}"/>
              </a:ext>
            </a:extLst>
          </p:cNvPr>
          <p:cNvSpPr txBox="1"/>
          <p:nvPr/>
        </p:nvSpPr>
        <p:spPr>
          <a:xfrm>
            <a:off x="2492830" y="5228573"/>
            <a:ext cx="3358242" cy="923330"/>
          </a:xfrm>
          <a:prstGeom prst="rect">
            <a:avLst/>
          </a:prstGeom>
          <a:noFill/>
        </p:spPr>
        <p:txBody>
          <a:bodyPr wrap="square">
            <a:spAutoFit/>
          </a:bodyPr>
          <a:lstStyle/>
          <a:p>
            <a:pPr algn="just"/>
            <a:r>
              <a:rPr lang="he-IL" u="sng" dirty="0">
                <a:latin typeface="David" panose="020E0502060401010101" pitchFamily="34" charset="-79"/>
                <a:cs typeface="David" panose="020E0502060401010101" pitchFamily="34" charset="-79"/>
              </a:rPr>
              <a:t>נחלקת לשני סוגים</a:t>
            </a:r>
            <a:r>
              <a:rPr lang="he-IL" dirty="0">
                <a:latin typeface="David" panose="020E0502060401010101" pitchFamily="34" charset="-79"/>
                <a:cs typeface="David" panose="020E0502060401010101" pitchFamily="34" charset="-79"/>
              </a:rPr>
              <a:t>:</a:t>
            </a:r>
          </a:p>
          <a:p>
            <a:pPr marL="271463" indent="-198438" algn="just">
              <a:buFont typeface="Wingdings" panose="05000000000000000000" pitchFamily="2" charset="2"/>
              <a:buChar char="§"/>
            </a:pPr>
            <a:r>
              <a:rPr lang="he-IL" dirty="0">
                <a:latin typeface="David" panose="020E0502060401010101" pitchFamily="34" charset="-79"/>
                <a:cs typeface="David" panose="020E0502060401010101" pitchFamily="34" charset="-79"/>
              </a:rPr>
              <a:t>ריבונות כלפי פנים</a:t>
            </a:r>
          </a:p>
          <a:p>
            <a:pPr marL="271463" indent="-198438" algn="just">
              <a:buFont typeface="Wingdings" panose="05000000000000000000" pitchFamily="2" charset="2"/>
              <a:buChar char="§"/>
            </a:pPr>
            <a:r>
              <a:rPr lang="he-IL" dirty="0">
                <a:latin typeface="David" panose="020E0502060401010101" pitchFamily="34" charset="-79"/>
                <a:cs typeface="David" panose="020E0502060401010101" pitchFamily="34" charset="-79"/>
              </a:rPr>
              <a:t>ריבונות כלפי חוץ</a:t>
            </a:r>
          </a:p>
        </p:txBody>
      </p:sp>
      <p:sp>
        <p:nvSpPr>
          <p:cNvPr id="50" name="תיבת טקסט 49">
            <a:extLst>
              <a:ext uri="{FF2B5EF4-FFF2-40B4-BE49-F238E27FC236}">
                <a16:creationId xmlns:a16="http://schemas.microsoft.com/office/drawing/2014/main" id="{974613BA-E2B2-524F-C521-E34CD07DA430}"/>
              </a:ext>
            </a:extLst>
          </p:cNvPr>
          <p:cNvSpPr txBox="1"/>
          <p:nvPr/>
        </p:nvSpPr>
        <p:spPr>
          <a:xfrm>
            <a:off x="2747283" y="1416522"/>
            <a:ext cx="3246664" cy="923330"/>
          </a:xfrm>
          <a:prstGeom prst="rect">
            <a:avLst/>
          </a:prstGeom>
          <a:noFill/>
        </p:spPr>
        <p:txBody>
          <a:bodyPr wrap="square">
            <a:spAutoFit/>
          </a:bodyPr>
          <a:lstStyle/>
          <a:p>
            <a:pPr algn="just"/>
            <a:r>
              <a:rPr lang="he-IL" b="1" dirty="0">
                <a:latin typeface="David" panose="020E0502060401010101" pitchFamily="34" charset="-79"/>
                <a:cs typeface="David" panose="020E0502060401010101" pitchFamily="34" charset="-79"/>
              </a:rPr>
              <a:t>שטח המדינה </a:t>
            </a:r>
            <a:r>
              <a:rPr lang="he-IL" dirty="0">
                <a:latin typeface="David" panose="020E0502060401010101" pitchFamily="34" charset="-79"/>
                <a:cs typeface="David" panose="020E0502060401010101" pitchFamily="34" charset="-79"/>
              </a:rPr>
              <a:t>נקבע על ידי </a:t>
            </a:r>
            <a:r>
              <a:rPr lang="he-IL" u="sng" dirty="0">
                <a:latin typeface="David" panose="020E0502060401010101" pitchFamily="34" charset="-79"/>
                <a:cs typeface="David" panose="020E0502060401010101" pitchFamily="34" charset="-79"/>
              </a:rPr>
              <a:t>הגבולות</a:t>
            </a:r>
            <a:r>
              <a:rPr lang="he-IL" dirty="0">
                <a:latin typeface="David" panose="020E0502060401010101" pitchFamily="34" charset="-79"/>
                <a:cs typeface="David" panose="020E0502060401010101" pitchFamily="34" charset="-79"/>
              </a:rPr>
              <a:t>, שנקבעים בדרכים שונות (הסכמים, מלחמה, התנחלות, וכו').</a:t>
            </a:r>
          </a:p>
        </p:txBody>
      </p:sp>
      <p:pic>
        <p:nvPicPr>
          <p:cNvPr id="51" name="Picture 6" descr="מערות יפות במיוחד: טיול למעמקים - מסע אחר">
            <a:extLst>
              <a:ext uri="{FF2B5EF4-FFF2-40B4-BE49-F238E27FC236}">
                <a16:creationId xmlns:a16="http://schemas.microsoft.com/office/drawing/2014/main" id="{EEB1C7E2-4A12-ECA5-AA23-6F09A68E003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79144" y="2997130"/>
            <a:ext cx="1031245" cy="6900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2" name="Picture 8" descr="המוזיאון לתעופה וחלל - Air &amp; Space Museum, חדשות באויר&lt;br/&gt;Air News">
            <a:extLst>
              <a:ext uri="{FF2B5EF4-FFF2-40B4-BE49-F238E27FC236}">
                <a16:creationId xmlns:a16="http://schemas.microsoft.com/office/drawing/2014/main" id="{C8D42CBC-39A8-134F-3539-3A76B0C81C4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84325" y="2998333"/>
            <a:ext cx="1031245" cy="6862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3" name="Picture 12" descr="איך לצייר חוף ים - YouTube">
            <a:extLst>
              <a:ext uri="{FF2B5EF4-FFF2-40B4-BE49-F238E27FC236}">
                <a16:creationId xmlns:a16="http://schemas.microsoft.com/office/drawing/2014/main" id="{347C3C17-598B-EFD2-5B95-EE655A06EA4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0414" r="11555"/>
          <a:stretch/>
        </p:blipFill>
        <p:spPr bwMode="auto">
          <a:xfrm>
            <a:off x="2650852" y="2761974"/>
            <a:ext cx="976312" cy="7006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4" name="תיבת טקסט 53">
            <a:extLst>
              <a:ext uri="{FF2B5EF4-FFF2-40B4-BE49-F238E27FC236}">
                <a16:creationId xmlns:a16="http://schemas.microsoft.com/office/drawing/2014/main" id="{370B38C9-558F-7954-9AA6-A20176C6ECCD}"/>
              </a:ext>
            </a:extLst>
          </p:cNvPr>
          <p:cNvSpPr txBox="1"/>
          <p:nvPr/>
        </p:nvSpPr>
        <p:spPr>
          <a:xfrm>
            <a:off x="3565299" y="2312510"/>
            <a:ext cx="2408237" cy="369332"/>
          </a:xfrm>
          <a:prstGeom prst="rect">
            <a:avLst/>
          </a:prstGeom>
          <a:noFill/>
        </p:spPr>
        <p:txBody>
          <a:bodyPr wrap="square">
            <a:spAutoFit/>
          </a:bodyPr>
          <a:lstStyle/>
          <a:p>
            <a:pPr algn="just"/>
            <a:r>
              <a:rPr lang="he-IL" b="1" u="sng" dirty="0">
                <a:latin typeface="David" panose="020E0502060401010101" pitchFamily="34" charset="-79"/>
                <a:cs typeface="David" panose="020E0502060401010101" pitchFamily="34" charset="-79"/>
              </a:rPr>
              <a:t>כולל</a:t>
            </a:r>
            <a:r>
              <a:rPr lang="he-IL" b="1" dirty="0">
                <a:latin typeface="David" panose="020E0502060401010101" pitchFamily="34" charset="-79"/>
                <a:cs typeface="David" panose="020E0502060401010101" pitchFamily="34" charset="-79"/>
              </a:rPr>
              <a:t>:</a:t>
            </a:r>
            <a:endParaRPr lang="he-IL" dirty="0">
              <a:latin typeface="David" panose="020E0502060401010101" pitchFamily="34" charset="-79"/>
              <a:cs typeface="David" panose="020E0502060401010101" pitchFamily="34" charset="-79"/>
            </a:endParaRPr>
          </a:p>
        </p:txBody>
      </p:sp>
      <p:pic>
        <p:nvPicPr>
          <p:cNvPr id="55" name="תמונה 54">
            <a:extLst>
              <a:ext uri="{FF2B5EF4-FFF2-40B4-BE49-F238E27FC236}">
                <a16:creationId xmlns:a16="http://schemas.microsoft.com/office/drawing/2014/main" id="{9EFA778E-A0E9-4020-8132-81795E387EA7}"/>
              </a:ext>
            </a:extLst>
          </p:cNvPr>
          <p:cNvPicPr>
            <a:picLocks noChangeAspect="1"/>
          </p:cNvPicPr>
          <p:nvPr/>
        </p:nvPicPr>
        <p:blipFill>
          <a:blip r:embed="rId14"/>
          <a:stretch>
            <a:fillRect/>
          </a:stretch>
        </p:blipFill>
        <p:spPr>
          <a:xfrm>
            <a:off x="4972731" y="2779232"/>
            <a:ext cx="976312" cy="757237"/>
          </a:xfrm>
          <a:prstGeom prst="rect">
            <a:avLst/>
          </a:prstGeom>
          <a:ln>
            <a:noFill/>
          </a:ln>
          <a:effectLst>
            <a:outerShdw blurRad="292100" dist="139700" dir="2700000" algn="tl" rotWithShape="0">
              <a:srgbClr val="333333">
                <a:alpha val="65000"/>
              </a:srgbClr>
            </a:outerShdw>
          </a:effectLst>
        </p:spPr>
      </p:pic>
      <p:sp>
        <p:nvSpPr>
          <p:cNvPr id="56" name="תיבת טקסט 55">
            <a:extLst>
              <a:ext uri="{FF2B5EF4-FFF2-40B4-BE49-F238E27FC236}">
                <a16:creationId xmlns:a16="http://schemas.microsoft.com/office/drawing/2014/main" id="{34344370-6C2A-3BC4-EFE8-A29AD1EC6307}"/>
              </a:ext>
            </a:extLst>
          </p:cNvPr>
          <p:cNvSpPr txBox="1"/>
          <p:nvPr/>
        </p:nvSpPr>
        <p:spPr>
          <a:xfrm>
            <a:off x="6738257" y="3955845"/>
            <a:ext cx="5056414" cy="369332"/>
          </a:xfrm>
          <a:prstGeom prst="rect">
            <a:avLst/>
          </a:prstGeom>
          <a:noFill/>
        </p:spPr>
        <p:txBody>
          <a:bodyPr wrap="square">
            <a:spAutoFit/>
          </a:bodyPr>
          <a:lstStyle/>
          <a:p>
            <a:pPr algn="just"/>
            <a:r>
              <a:rPr lang="he-IL" b="1" dirty="0">
                <a:latin typeface="David" panose="020E0502060401010101" pitchFamily="34" charset="-79"/>
                <a:cs typeface="David" panose="020E0502060401010101" pitchFamily="34" charset="-79"/>
              </a:rPr>
              <a:t>"משטר" </a:t>
            </a:r>
            <a:r>
              <a:rPr lang="he-IL" dirty="0">
                <a:latin typeface="David" panose="020E0502060401010101" pitchFamily="34" charset="-79"/>
                <a:cs typeface="David" panose="020E0502060401010101" pitchFamily="34" charset="-79"/>
              </a:rPr>
              <a:t>- מערכת רעיונות שמגדירה איך יראה השלטון.</a:t>
            </a:r>
          </a:p>
        </p:txBody>
      </p:sp>
      <p:sp>
        <p:nvSpPr>
          <p:cNvPr id="57" name="תיבת טקסט 56">
            <a:extLst>
              <a:ext uri="{FF2B5EF4-FFF2-40B4-BE49-F238E27FC236}">
                <a16:creationId xmlns:a16="http://schemas.microsoft.com/office/drawing/2014/main" id="{A8E3A025-DA54-32FD-9728-F5ABC96EC209}"/>
              </a:ext>
            </a:extLst>
          </p:cNvPr>
          <p:cNvSpPr txBox="1"/>
          <p:nvPr/>
        </p:nvSpPr>
        <p:spPr>
          <a:xfrm>
            <a:off x="6112329" y="4319012"/>
            <a:ext cx="5453742" cy="369332"/>
          </a:xfrm>
          <a:prstGeom prst="rect">
            <a:avLst/>
          </a:prstGeom>
          <a:noFill/>
        </p:spPr>
        <p:txBody>
          <a:bodyPr wrap="square">
            <a:spAutoFit/>
          </a:bodyPr>
          <a:lstStyle/>
          <a:p>
            <a:pPr algn="just"/>
            <a:r>
              <a:rPr lang="he-IL" b="1" dirty="0">
                <a:latin typeface="David" panose="020E0502060401010101" pitchFamily="34" charset="-79"/>
                <a:cs typeface="David" panose="020E0502060401010101" pitchFamily="34" charset="-79"/>
              </a:rPr>
              <a:t>"שלטון" </a:t>
            </a:r>
            <a:r>
              <a:rPr lang="he-IL" dirty="0">
                <a:latin typeface="David" panose="020E0502060401010101" pitchFamily="34" charset="-79"/>
                <a:cs typeface="David" panose="020E0502060401010101" pitchFamily="34" charset="-79"/>
              </a:rPr>
              <a:t>- הביצוע של הרעיונות בדרך הספציפית לכל מדינה.</a:t>
            </a:r>
          </a:p>
        </p:txBody>
      </p:sp>
      <p:sp>
        <p:nvSpPr>
          <p:cNvPr id="58" name="תיבת טקסט 57">
            <a:extLst>
              <a:ext uri="{FF2B5EF4-FFF2-40B4-BE49-F238E27FC236}">
                <a16:creationId xmlns:a16="http://schemas.microsoft.com/office/drawing/2014/main" id="{44D6F06A-D054-8344-3AED-77B665FD263F}"/>
              </a:ext>
            </a:extLst>
          </p:cNvPr>
          <p:cNvSpPr txBox="1"/>
          <p:nvPr/>
        </p:nvSpPr>
        <p:spPr>
          <a:xfrm>
            <a:off x="4744924" y="5315914"/>
            <a:ext cx="4555671" cy="1200329"/>
          </a:xfrm>
          <a:prstGeom prst="rect">
            <a:avLst/>
          </a:prstGeom>
          <a:noFill/>
        </p:spPr>
        <p:txBody>
          <a:bodyPr wrap="square">
            <a:spAutoFit/>
          </a:bodyPr>
          <a:lstStyle/>
          <a:p>
            <a:pPr algn="just"/>
            <a:r>
              <a:rPr lang="he-IL" u="sng" dirty="0">
                <a:latin typeface="David" panose="020E0502060401010101" pitchFamily="34" charset="-79"/>
                <a:cs typeface="David" panose="020E0502060401010101" pitchFamily="34" charset="-79"/>
              </a:rPr>
              <a:t>השלטון כולל את שלוש הרשויות</a:t>
            </a:r>
            <a:r>
              <a:rPr lang="he-IL" dirty="0">
                <a:latin typeface="David" panose="020E0502060401010101" pitchFamily="34" charset="-79"/>
                <a:cs typeface="David" panose="020E0502060401010101" pitchFamily="34" charset="-79"/>
              </a:rPr>
              <a:t>:</a:t>
            </a:r>
          </a:p>
          <a:p>
            <a:pPr marL="271463" indent="-174625" algn="just">
              <a:buFont typeface="Wingdings" panose="05000000000000000000" pitchFamily="2" charset="2"/>
              <a:buChar char="§"/>
            </a:pPr>
            <a:r>
              <a:rPr lang="he-IL" dirty="0">
                <a:latin typeface="David" panose="020E0502060401010101" pitchFamily="34" charset="-79"/>
                <a:cs typeface="David" panose="020E0502060401010101" pitchFamily="34" charset="-79"/>
              </a:rPr>
              <a:t>רשות מבצעת (ממשלה)</a:t>
            </a:r>
          </a:p>
          <a:p>
            <a:pPr marL="271463" indent="-174625" algn="just">
              <a:buFont typeface="Wingdings" panose="05000000000000000000" pitchFamily="2" charset="2"/>
              <a:buChar char="§"/>
            </a:pPr>
            <a:r>
              <a:rPr lang="he-IL" dirty="0">
                <a:latin typeface="David" panose="020E0502060401010101" pitchFamily="34" charset="-79"/>
                <a:cs typeface="David" panose="020E0502060401010101" pitchFamily="34" charset="-79"/>
              </a:rPr>
              <a:t>רשות מחוקקת (פרלמנט)</a:t>
            </a:r>
          </a:p>
          <a:p>
            <a:pPr marL="271463" indent="-174625" algn="just">
              <a:buFont typeface="Wingdings" panose="05000000000000000000" pitchFamily="2" charset="2"/>
              <a:buChar char="§"/>
            </a:pPr>
            <a:r>
              <a:rPr lang="he-IL" dirty="0">
                <a:latin typeface="David" panose="020E0502060401010101" pitchFamily="34" charset="-79"/>
                <a:cs typeface="David" panose="020E0502060401010101" pitchFamily="34" charset="-79"/>
              </a:rPr>
              <a:t>רשות שופטת (בית משפט)</a:t>
            </a:r>
          </a:p>
        </p:txBody>
      </p:sp>
      <p:sp>
        <p:nvSpPr>
          <p:cNvPr id="59" name="תיבת טקסט 58">
            <a:extLst>
              <a:ext uri="{FF2B5EF4-FFF2-40B4-BE49-F238E27FC236}">
                <a16:creationId xmlns:a16="http://schemas.microsoft.com/office/drawing/2014/main" id="{561A9A78-467B-4B9A-E4A3-AC4DFD1DD7F3}"/>
              </a:ext>
            </a:extLst>
          </p:cNvPr>
          <p:cNvSpPr txBox="1"/>
          <p:nvPr/>
        </p:nvSpPr>
        <p:spPr>
          <a:xfrm>
            <a:off x="6727371" y="4605764"/>
            <a:ext cx="3908061" cy="646331"/>
          </a:xfrm>
          <a:prstGeom prst="rect">
            <a:avLst/>
          </a:prstGeom>
          <a:noFill/>
        </p:spPr>
        <p:txBody>
          <a:bodyPr wrap="square">
            <a:spAutoFit/>
          </a:bodyPr>
          <a:lstStyle/>
          <a:p>
            <a:pPr algn="just"/>
            <a:r>
              <a:rPr lang="he-IL" dirty="0">
                <a:latin typeface="David" panose="020E0502060401010101" pitchFamily="34" charset="-79"/>
                <a:cs typeface="David" panose="020E0502060401010101" pitchFamily="34" charset="-79"/>
              </a:rPr>
              <a:t>השלטון כולל את כל מוסדות המדינה שמשליטים חוק, סדר ומדיניות.</a:t>
            </a:r>
          </a:p>
        </p:txBody>
      </p:sp>
      <p:pic>
        <p:nvPicPr>
          <p:cNvPr id="60" name="גרפיקה 59" descr="חץ: ישר עם מילוי מלא">
            <a:extLst>
              <a:ext uri="{FF2B5EF4-FFF2-40B4-BE49-F238E27FC236}">
                <a16:creationId xmlns:a16="http://schemas.microsoft.com/office/drawing/2014/main" id="{3CA51AF4-5299-BF8E-F079-8BEAC66D6A6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321506" y="1508723"/>
            <a:ext cx="520736" cy="520736"/>
          </a:xfrm>
          <a:prstGeom prst="rect">
            <a:avLst/>
          </a:prstGeom>
        </p:spPr>
      </p:pic>
      <p:pic>
        <p:nvPicPr>
          <p:cNvPr id="61" name="גרפיקה 60" descr="חץ: עקומה בכיוון השעון עם מילוי מלא">
            <a:extLst>
              <a:ext uri="{FF2B5EF4-FFF2-40B4-BE49-F238E27FC236}">
                <a16:creationId xmlns:a16="http://schemas.microsoft.com/office/drawing/2014/main" id="{49E83C88-6649-2EAE-3563-5941E1A9734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15645230">
            <a:off x="9581258" y="2603577"/>
            <a:ext cx="516159" cy="516159"/>
          </a:xfrm>
          <a:prstGeom prst="rect">
            <a:avLst/>
          </a:prstGeom>
        </p:spPr>
      </p:pic>
    </p:spTree>
    <p:extLst>
      <p:ext uri="{BB962C8B-B14F-4D97-AF65-F5344CB8AC3E}">
        <p14:creationId xmlns:p14="http://schemas.microsoft.com/office/powerpoint/2010/main" val="171524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1"/>
                                        </p:tgtEl>
                                      </p:cBhvr>
                                      <p:by x="50000" y="50000"/>
                                    </p:animScale>
                                  </p:childTnLst>
                                </p:cTn>
                              </p:par>
                              <p:par>
                                <p:cTn id="7" presetID="42" presetClass="path" presetSubtype="0" accel="50000" decel="50000" fill="hold" nodeType="withEffect">
                                  <p:stCondLst>
                                    <p:cond delay="0"/>
                                  </p:stCondLst>
                                  <p:childTnLst>
                                    <p:animMotion origin="layout" path="M -1.45833E-6 5.55112E-17 L 0.19583 -0.1169 " pathEditMode="relative" rAng="0" ptsTypes="AA">
                                      <p:cBhvr>
                                        <p:cTn id="8" dur="2000" fill="hold"/>
                                        <p:tgtEl>
                                          <p:spTgt spid="11"/>
                                        </p:tgtEl>
                                        <p:attrNameLst>
                                          <p:attrName>ppt_x</p:attrName>
                                          <p:attrName>ppt_y</p:attrName>
                                        </p:attrNameLst>
                                      </p:cBhvr>
                                      <p:rCtr x="9792" y="-5856"/>
                                    </p:animMotion>
                                  </p:childTnLst>
                                </p:cTn>
                              </p:par>
                              <p:par>
                                <p:cTn id="9" presetID="6" presetClass="emph" presetSubtype="0" fill="hold" nodeType="withEffect">
                                  <p:stCondLst>
                                    <p:cond delay="0"/>
                                  </p:stCondLst>
                                  <p:childTnLst>
                                    <p:animScale>
                                      <p:cBhvr>
                                        <p:cTn id="10" dur="2000" fill="hold"/>
                                        <p:tgtEl>
                                          <p:spTgt spid="5"/>
                                        </p:tgtEl>
                                      </p:cBhvr>
                                      <p:by x="50000" y="50000"/>
                                    </p:animScale>
                                  </p:childTnLst>
                                </p:cTn>
                              </p:par>
                              <p:par>
                                <p:cTn id="11" presetID="42" presetClass="path" presetSubtype="0" accel="50000" decel="50000" fill="hold" nodeType="withEffect">
                                  <p:stCondLst>
                                    <p:cond delay="0"/>
                                  </p:stCondLst>
                                  <p:childTnLst>
                                    <p:animMotion origin="layout" path="M -2.08333E-7 4.44444E-6 L -0.25365 -0.13056 " pathEditMode="relative" rAng="0" ptsTypes="AA">
                                      <p:cBhvr>
                                        <p:cTn id="12" dur="2000" fill="hold"/>
                                        <p:tgtEl>
                                          <p:spTgt spid="5"/>
                                        </p:tgtEl>
                                        <p:attrNameLst>
                                          <p:attrName>ppt_x</p:attrName>
                                          <p:attrName>ppt_y</p:attrName>
                                        </p:attrNameLst>
                                      </p:cBhvr>
                                      <p:rCtr x="-12682" y="-6528"/>
                                    </p:animMotion>
                                  </p:childTnLst>
                                </p:cTn>
                              </p:par>
                              <p:par>
                                <p:cTn id="13" presetID="6" presetClass="emph" presetSubtype="0" fill="hold" nodeType="withEffect">
                                  <p:stCondLst>
                                    <p:cond delay="0"/>
                                  </p:stCondLst>
                                  <p:childTnLst>
                                    <p:animScale>
                                      <p:cBhvr>
                                        <p:cTn id="14" dur="2000" fill="hold"/>
                                        <p:tgtEl>
                                          <p:spTgt spid="16"/>
                                        </p:tgtEl>
                                      </p:cBhvr>
                                      <p:by x="50000" y="50000"/>
                                    </p:animScale>
                                  </p:childTnLst>
                                </p:cTn>
                              </p:par>
                              <p:par>
                                <p:cTn id="15" presetID="42" presetClass="path" presetSubtype="0" accel="50000" decel="50000" fill="hold" nodeType="withEffect">
                                  <p:stCondLst>
                                    <p:cond delay="0"/>
                                  </p:stCondLst>
                                  <p:childTnLst>
                                    <p:animMotion origin="layout" path="M 4.16667E-6 3.33333E-6 L -0.2737 0.10324 " pathEditMode="relative" rAng="0" ptsTypes="AA">
                                      <p:cBhvr>
                                        <p:cTn id="16" dur="2000" fill="hold"/>
                                        <p:tgtEl>
                                          <p:spTgt spid="16"/>
                                        </p:tgtEl>
                                        <p:attrNameLst>
                                          <p:attrName>ppt_x</p:attrName>
                                          <p:attrName>ppt_y</p:attrName>
                                        </p:attrNameLst>
                                      </p:cBhvr>
                                      <p:rCtr x="-13685" y="5162"/>
                                    </p:animMotion>
                                  </p:childTnLst>
                                </p:cTn>
                              </p:par>
                              <p:par>
                                <p:cTn id="17" presetID="6" presetClass="emph" presetSubtype="0" fill="hold" nodeType="withEffect">
                                  <p:stCondLst>
                                    <p:cond delay="0"/>
                                  </p:stCondLst>
                                  <p:childTnLst>
                                    <p:animScale>
                                      <p:cBhvr>
                                        <p:cTn id="18" dur="2000" fill="hold"/>
                                        <p:tgtEl>
                                          <p:spTgt spid="41"/>
                                        </p:tgtEl>
                                      </p:cBhvr>
                                      <p:by x="50000" y="50000"/>
                                    </p:animScale>
                                  </p:childTnLst>
                                </p:cTn>
                              </p:par>
                              <p:par>
                                <p:cTn id="19" presetID="42" presetClass="path" presetSubtype="0" accel="50000" decel="50000" fill="hold" nodeType="withEffect">
                                  <p:stCondLst>
                                    <p:cond delay="0"/>
                                  </p:stCondLst>
                                  <p:childTnLst>
                                    <p:animMotion origin="layout" path="M 6.25E-7 1.48148E-6 L 0.2638 0.1581 " pathEditMode="relative" rAng="0" ptsTypes="AA">
                                      <p:cBhvr>
                                        <p:cTn id="20" dur="2000" fill="hold"/>
                                        <p:tgtEl>
                                          <p:spTgt spid="41"/>
                                        </p:tgtEl>
                                        <p:attrNameLst>
                                          <p:attrName>ppt_x</p:attrName>
                                          <p:attrName>ppt_y</p:attrName>
                                        </p:attrNameLst>
                                      </p:cBhvr>
                                      <p:rCtr x="13190" y="7894"/>
                                    </p:animMotion>
                                  </p:childTnLst>
                                </p:cTn>
                              </p:par>
                              <p:par>
                                <p:cTn id="21" presetID="6" presetClass="entr" presetSubtype="32" fill="hold" nodeType="withEffect">
                                  <p:stCondLst>
                                    <p:cond delay="1750"/>
                                  </p:stCondLst>
                                  <p:childTnLst>
                                    <p:set>
                                      <p:cBhvr>
                                        <p:cTn id="22" dur="1" fill="hold">
                                          <p:stCondLst>
                                            <p:cond delay="0"/>
                                          </p:stCondLst>
                                        </p:cTn>
                                        <p:tgtEl>
                                          <p:spTgt spid="42"/>
                                        </p:tgtEl>
                                        <p:attrNameLst>
                                          <p:attrName>style.visibility</p:attrName>
                                        </p:attrNameLst>
                                      </p:cBhvr>
                                      <p:to>
                                        <p:strVal val="visible"/>
                                      </p:to>
                                    </p:set>
                                    <p:animEffect transition="in" filter="circle(out)">
                                      <p:cBhvr>
                                        <p:cTn id="23" dur="20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wipe(right)">
                                      <p:cBhvr>
                                        <p:cTn id="28" dur="500"/>
                                        <p:tgtEl>
                                          <p:spTgt spid="60"/>
                                        </p:tgtEl>
                                      </p:cBhvr>
                                    </p:animEffect>
                                  </p:childTnLst>
                                </p:cTn>
                              </p:par>
                              <p:par>
                                <p:cTn id="29" presetID="53" presetClass="entr" presetSubtype="16" fill="hold" grpId="0" nodeType="withEffect">
                                  <p:stCondLst>
                                    <p:cond delay="500"/>
                                  </p:stCondLst>
                                  <p:childTnLst>
                                    <p:set>
                                      <p:cBhvr>
                                        <p:cTn id="30" dur="1" fill="hold">
                                          <p:stCondLst>
                                            <p:cond delay="0"/>
                                          </p:stCondLst>
                                        </p:cTn>
                                        <p:tgtEl>
                                          <p:spTgt spid="45"/>
                                        </p:tgtEl>
                                        <p:attrNameLst>
                                          <p:attrName>style.visibility</p:attrName>
                                        </p:attrNameLst>
                                      </p:cBhvr>
                                      <p:to>
                                        <p:strVal val="visible"/>
                                      </p:to>
                                    </p:set>
                                    <p:anim calcmode="lin" valueType="num">
                                      <p:cBhvr>
                                        <p:cTn id="31" dur="500" fill="hold"/>
                                        <p:tgtEl>
                                          <p:spTgt spid="45"/>
                                        </p:tgtEl>
                                        <p:attrNameLst>
                                          <p:attrName>ppt_w</p:attrName>
                                        </p:attrNameLst>
                                      </p:cBhvr>
                                      <p:tavLst>
                                        <p:tav tm="0">
                                          <p:val>
                                            <p:fltVal val="0"/>
                                          </p:val>
                                        </p:tav>
                                        <p:tav tm="100000">
                                          <p:val>
                                            <p:strVal val="#ppt_w"/>
                                          </p:val>
                                        </p:tav>
                                      </p:tavLst>
                                    </p:anim>
                                    <p:anim calcmode="lin" valueType="num">
                                      <p:cBhvr>
                                        <p:cTn id="32" dur="500" fill="hold"/>
                                        <p:tgtEl>
                                          <p:spTgt spid="45"/>
                                        </p:tgtEl>
                                        <p:attrNameLst>
                                          <p:attrName>ppt_h</p:attrName>
                                        </p:attrNameLst>
                                      </p:cBhvr>
                                      <p:tavLst>
                                        <p:tav tm="0">
                                          <p:val>
                                            <p:fltVal val="0"/>
                                          </p:val>
                                        </p:tav>
                                        <p:tav tm="100000">
                                          <p:val>
                                            <p:strVal val="#ppt_h"/>
                                          </p:val>
                                        </p:tav>
                                      </p:tavLst>
                                    </p:anim>
                                    <p:animEffect transition="in" filter="fade">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wipe(right)">
                                      <p:cBhvr>
                                        <p:cTn id="38" dur="500"/>
                                        <p:tgtEl>
                                          <p:spTgt spid="61"/>
                                        </p:tgtEl>
                                      </p:cBhvr>
                                    </p:animEffect>
                                  </p:childTnLst>
                                </p:cTn>
                              </p:par>
                              <p:par>
                                <p:cTn id="39" presetID="53" presetClass="entr" presetSubtype="16" fill="hold" grpId="0" nodeType="withEffect">
                                  <p:stCondLst>
                                    <p:cond delay="50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ppt_w</p:attrName>
                                        </p:attrNameLst>
                                      </p:cBhvr>
                                      <p:tavLst>
                                        <p:tav tm="0">
                                          <p:val>
                                            <p:fltVal val="0"/>
                                          </p:val>
                                        </p:tav>
                                        <p:tav tm="100000">
                                          <p:val>
                                            <p:strVal val="#ppt_w"/>
                                          </p:val>
                                        </p:tav>
                                      </p:tavLst>
                                    </p:anim>
                                    <p:anim calcmode="lin" valueType="num">
                                      <p:cBhvr>
                                        <p:cTn id="42" dur="500" fill="hold"/>
                                        <p:tgtEl>
                                          <p:spTgt spid="46"/>
                                        </p:tgtEl>
                                        <p:attrNameLst>
                                          <p:attrName>ppt_h</p:attrName>
                                        </p:attrNameLst>
                                      </p:cBhvr>
                                      <p:tavLst>
                                        <p:tav tm="0">
                                          <p:val>
                                            <p:fltVal val="0"/>
                                          </p:val>
                                        </p:tav>
                                        <p:tav tm="100000">
                                          <p:val>
                                            <p:strVal val="#ppt_h"/>
                                          </p:val>
                                        </p:tav>
                                      </p:tavLst>
                                    </p:anim>
                                    <p:animEffect transition="in" filter="fade">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1000"/>
                                        <p:tgtEl>
                                          <p:spTgt spid="50"/>
                                        </p:tgtEl>
                                      </p:cBhvr>
                                    </p:animEffect>
                                    <p:anim calcmode="lin" valueType="num">
                                      <p:cBhvr>
                                        <p:cTn id="49" dur="1000" fill="hold"/>
                                        <p:tgtEl>
                                          <p:spTgt spid="50"/>
                                        </p:tgtEl>
                                        <p:attrNameLst>
                                          <p:attrName>ppt_x</p:attrName>
                                        </p:attrNameLst>
                                      </p:cBhvr>
                                      <p:tavLst>
                                        <p:tav tm="0">
                                          <p:val>
                                            <p:strVal val="#ppt_x"/>
                                          </p:val>
                                        </p:tav>
                                        <p:tav tm="100000">
                                          <p:val>
                                            <p:strVal val="#ppt_x"/>
                                          </p:val>
                                        </p:tav>
                                      </p:tavLst>
                                    </p:anim>
                                    <p:anim calcmode="lin" valueType="num">
                                      <p:cBhvr>
                                        <p:cTn id="5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1000"/>
                                        <p:tgtEl>
                                          <p:spTgt spid="54"/>
                                        </p:tgtEl>
                                      </p:cBhvr>
                                    </p:animEffect>
                                    <p:anim calcmode="lin" valueType="num">
                                      <p:cBhvr>
                                        <p:cTn id="56" dur="1000" fill="hold"/>
                                        <p:tgtEl>
                                          <p:spTgt spid="54"/>
                                        </p:tgtEl>
                                        <p:attrNameLst>
                                          <p:attrName>ppt_x</p:attrName>
                                        </p:attrNameLst>
                                      </p:cBhvr>
                                      <p:tavLst>
                                        <p:tav tm="0">
                                          <p:val>
                                            <p:strVal val="#ppt_x"/>
                                          </p:val>
                                        </p:tav>
                                        <p:tav tm="100000">
                                          <p:val>
                                            <p:strVal val="#ppt_x"/>
                                          </p:val>
                                        </p:tav>
                                      </p:tavLst>
                                    </p:anim>
                                    <p:anim calcmode="lin" valueType="num">
                                      <p:cBhvr>
                                        <p:cTn id="57"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checkerboard(across)">
                                      <p:cBhvr>
                                        <p:cTn id="62" dur="500"/>
                                        <p:tgtEl>
                                          <p:spTgt spid="55"/>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nodeType="click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checkerboard(across)">
                                      <p:cBhvr>
                                        <p:cTn id="67" dur="500"/>
                                        <p:tgtEl>
                                          <p:spTgt spid="52"/>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checkerboard(across)">
                                      <p:cBhvr>
                                        <p:cTn id="72" dur="500"/>
                                        <p:tgtEl>
                                          <p:spTgt spid="53"/>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nodeType="click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checkerboard(across)">
                                      <p:cBhvr>
                                        <p:cTn id="77" dur="500"/>
                                        <p:tgtEl>
                                          <p:spTgt spid="5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barn(inVertical)">
                                      <p:cBhvr>
                                        <p:cTn id="82" dur="500"/>
                                        <p:tgtEl>
                                          <p:spTgt spid="56"/>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barn(inVertical)">
                                      <p:cBhvr>
                                        <p:cTn id="87" dur="500"/>
                                        <p:tgtEl>
                                          <p:spTgt spid="57"/>
                                        </p:tgtEl>
                                      </p:cBhvr>
                                    </p:animEffect>
                                  </p:childTnLst>
                                </p:cTn>
                              </p:par>
                              <p:par>
                                <p:cTn id="88" presetID="16" presetClass="entr" presetSubtype="21" fill="hold" grpId="0" nodeType="withEffect">
                                  <p:stCondLst>
                                    <p:cond delay="1250"/>
                                  </p:stCondLst>
                                  <p:childTnLst>
                                    <p:set>
                                      <p:cBhvr>
                                        <p:cTn id="89" dur="1" fill="hold">
                                          <p:stCondLst>
                                            <p:cond delay="0"/>
                                          </p:stCondLst>
                                        </p:cTn>
                                        <p:tgtEl>
                                          <p:spTgt spid="59"/>
                                        </p:tgtEl>
                                        <p:attrNameLst>
                                          <p:attrName>style.visibility</p:attrName>
                                        </p:attrNameLst>
                                      </p:cBhvr>
                                      <p:to>
                                        <p:strVal val="visible"/>
                                      </p:to>
                                    </p:set>
                                    <p:animEffect transition="in" filter="barn(inVertical)">
                                      <p:cBhvr>
                                        <p:cTn id="90" dur="500"/>
                                        <p:tgtEl>
                                          <p:spTgt spid="59"/>
                                        </p:tgtEl>
                                      </p:cBhvr>
                                    </p:animEffec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58">
                                            <p:txEl>
                                              <p:pRg st="0" end="0"/>
                                            </p:txEl>
                                          </p:spTgt>
                                        </p:tgtEl>
                                        <p:attrNameLst>
                                          <p:attrName>style.visibility</p:attrName>
                                        </p:attrNameLst>
                                      </p:cBhvr>
                                      <p:to>
                                        <p:strVal val="visible"/>
                                      </p:to>
                                    </p:set>
                                    <p:animEffect transition="in" filter="fade">
                                      <p:cBhvr>
                                        <p:cTn id="95" dur="1000"/>
                                        <p:tgtEl>
                                          <p:spTgt spid="58">
                                            <p:txEl>
                                              <p:pRg st="0" end="0"/>
                                            </p:txEl>
                                          </p:spTgt>
                                        </p:tgtEl>
                                      </p:cBhvr>
                                    </p:animEffect>
                                    <p:anim calcmode="lin" valueType="num">
                                      <p:cBhvr>
                                        <p:cTn id="96" dur="1000" fill="hold"/>
                                        <p:tgtEl>
                                          <p:spTgt spid="58">
                                            <p:txEl>
                                              <p:pRg st="0" end="0"/>
                                            </p:txEl>
                                          </p:spTgt>
                                        </p:tgtEl>
                                        <p:attrNameLst>
                                          <p:attrName>ppt_x</p:attrName>
                                        </p:attrNameLst>
                                      </p:cBhvr>
                                      <p:tavLst>
                                        <p:tav tm="0">
                                          <p:val>
                                            <p:strVal val="#ppt_x"/>
                                          </p:val>
                                        </p:tav>
                                        <p:tav tm="100000">
                                          <p:val>
                                            <p:strVal val="#ppt_x"/>
                                          </p:val>
                                        </p:tav>
                                      </p:tavLst>
                                    </p:anim>
                                    <p:anim calcmode="lin" valueType="num">
                                      <p:cBhvr>
                                        <p:cTn id="97" dur="1000" fill="hold"/>
                                        <p:tgtEl>
                                          <p:spTgt spid="5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58">
                                            <p:txEl>
                                              <p:pRg st="1" end="1"/>
                                            </p:txEl>
                                          </p:spTgt>
                                        </p:tgtEl>
                                        <p:attrNameLst>
                                          <p:attrName>style.visibility</p:attrName>
                                        </p:attrNameLst>
                                      </p:cBhvr>
                                      <p:to>
                                        <p:strVal val="visible"/>
                                      </p:to>
                                    </p:set>
                                    <p:animEffect transition="in" filter="fade">
                                      <p:cBhvr>
                                        <p:cTn id="102" dur="1000"/>
                                        <p:tgtEl>
                                          <p:spTgt spid="58">
                                            <p:txEl>
                                              <p:pRg st="1" end="1"/>
                                            </p:txEl>
                                          </p:spTgt>
                                        </p:tgtEl>
                                      </p:cBhvr>
                                    </p:animEffect>
                                    <p:anim calcmode="lin" valueType="num">
                                      <p:cBhvr>
                                        <p:cTn id="103" dur="1000" fill="hold"/>
                                        <p:tgtEl>
                                          <p:spTgt spid="58">
                                            <p:txEl>
                                              <p:pRg st="1" end="1"/>
                                            </p:txEl>
                                          </p:spTgt>
                                        </p:tgtEl>
                                        <p:attrNameLst>
                                          <p:attrName>ppt_x</p:attrName>
                                        </p:attrNameLst>
                                      </p:cBhvr>
                                      <p:tavLst>
                                        <p:tav tm="0">
                                          <p:val>
                                            <p:strVal val="#ppt_x"/>
                                          </p:val>
                                        </p:tav>
                                        <p:tav tm="100000">
                                          <p:val>
                                            <p:strVal val="#ppt_x"/>
                                          </p:val>
                                        </p:tav>
                                      </p:tavLst>
                                    </p:anim>
                                    <p:anim calcmode="lin" valueType="num">
                                      <p:cBhvr>
                                        <p:cTn id="104" dur="1000" fill="hold"/>
                                        <p:tgtEl>
                                          <p:spTgt spid="5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nodeType="clickEffect">
                                  <p:stCondLst>
                                    <p:cond delay="0"/>
                                  </p:stCondLst>
                                  <p:childTnLst>
                                    <p:set>
                                      <p:cBhvr>
                                        <p:cTn id="108" dur="1" fill="hold">
                                          <p:stCondLst>
                                            <p:cond delay="0"/>
                                          </p:stCondLst>
                                        </p:cTn>
                                        <p:tgtEl>
                                          <p:spTgt spid="58">
                                            <p:txEl>
                                              <p:pRg st="2" end="2"/>
                                            </p:txEl>
                                          </p:spTgt>
                                        </p:tgtEl>
                                        <p:attrNameLst>
                                          <p:attrName>style.visibility</p:attrName>
                                        </p:attrNameLst>
                                      </p:cBhvr>
                                      <p:to>
                                        <p:strVal val="visible"/>
                                      </p:to>
                                    </p:set>
                                    <p:animEffect transition="in" filter="fade">
                                      <p:cBhvr>
                                        <p:cTn id="109" dur="1000"/>
                                        <p:tgtEl>
                                          <p:spTgt spid="58">
                                            <p:txEl>
                                              <p:pRg st="2" end="2"/>
                                            </p:txEl>
                                          </p:spTgt>
                                        </p:tgtEl>
                                      </p:cBhvr>
                                    </p:animEffect>
                                    <p:anim calcmode="lin" valueType="num">
                                      <p:cBhvr>
                                        <p:cTn id="110" dur="1000" fill="hold"/>
                                        <p:tgtEl>
                                          <p:spTgt spid="58">
                                            <p:txEl>
                                              <p:pRg st="2" end="2"/>
                                            </p:txEl>
                                          </p:spTgt>
                                        </p:tgtEl>
                                        <p:attrNameLst>
                                          <p:attrName>ppt_x</p:attrName>
                                        </p:attrNameLst>
                                      </p:cBhvr>
                                      <p:tavLst>
                                        <p:tav tm="0">
                                          <p:val>
                                            <p:strVal val="#ppt_x"/>
                                          </p:val>
                                        </p:tav>
                                        <p:tav tm="100000">
                                          <p:val>
                                            <p:strVal val="#ppt_x"/>
                                          </p:val>
                                        </p:tav>
                                      </p:tavLst>
                                    </p:anim>
                                    <p:anim calcmode="lin" valueType="num">
                                      <p:cBhvr>
                                        <p:cTn id="111" dur="1000" fill="hold"/>
                                        <p:tgtEl>
                                          <p:spTgt spid="5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nodeType="clickEffect">
                                  <p:stCondLst>
                                    <p:cond delay="0"/>
                                  </p:stCondLst>
                                  <p:childTnLst>
                                    <p:set>
                                      <p:cBhvr>
                                        <p:cTn id="115" dur="1" fill="hold">
                                          <p:stCondLst>
                                            <p:cond delay="0"/>
                                          </p:stCondLst>
                                        </p:cTn>
                                        <p:tgtEl>
                                          <p:spTgt spid="58">
                                            <p:txEl>
                                              <p:pRg st="3" end="3"/>
                                            </p:txEl>
                                          </p:spTgt>
                                        </p:tgtEl>
                                        <p:attrNameLst>
                                          <p:attrName>style.visibility</p:attrName>
                                        </p:attrNameLst>
                                      </p:cBhvr>
                                      <p:to>
                                        <p:strVal val="visible"/>
                                      </p:to>
                                    </p:set>
                                    <p:animEffect transition="in" filter="fade">
                                      <p:cBhvr>
                                        <p:cTn id="116" dur="1000"/>
                                        <p:tgtEl>
                                          <p:spTgt spid="58">
                                            <p:txEl>
                                              <p:pRg st="3" end="3"/>
                                            </p:txEl>
                                          </p:spTgt>
                                        </p:tgtEl>
                                      </p:cBhvr>
                                    </p:animEffect>
                                    <p:anim calcmode="lin" valueType="num">
                                      <p:cBhvr>
                                        <p:cTn id="117" dur="1000" fill="hold"/>
                                        <p:tgtEl>
                                          <p:spTgt spid="58">
                                            <p:txEl>
                                              <p:pRg st="3" end="3"/>
                                            </p:txEl>
                                          </p:spTgt>
                                        </p:tgtEl>
                                        <p:attrNameLst>
                                          <p:attrName>ppt_x</p:attrName>
                                        </p:attrNameLst>
                                      </p:cBhvr>
                                      <p:tavLst>
                                        <p:tav tm="0">
                                          <p:val>
                                            <p:strVal val="#ppt_x"/>
                                          </p:val>
                                        </p:tav>
                                        <p:tav tm="100000">
                                          <p:val>
                                            <p:strVal val="#ppt_x"/>
                                          </p:val>
                                        </p:tav>
                                      </p:tavLst>
                                    </p:anim>
                                    <p:anim calcmode="lin" valueType="num">
                                      <p:cBhvr>
                                        <p:cTn id="118" dur="1000" fill="hold"/>
                                        <p:tgtEl>
                                          <p:spTgt spid="5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grpId="0" nodeType="clickEffect">
                                  <p:stCondLst>
                                    <p:cond delay="0"/>
                                  </p:stCondLst>
                                  <p:childTnLst>
                                    <p:set>
                                      <p:cBhvr>
                                        <p:cTn id="122" dur="1" fill="hold">
                                          <p:stCondLst>
                                            <p:cond delay="0"/>
                                          </p:stCondLst>
                                        </p:cTn>
                                        <p:tgtEl>
                                          <p:spTgt spid="47"/>
                                        </p:tgtEl>
                                        <p:attrNameLst>
                                          <p:attrName>style.visibility</p:attrName>
                                        </p:attrNameLst>
                                      </p:cBhvr>
                                      <p:to>
                                        <p:strVal val="visible"/>
                                      </p:to>
                                    </p:set>
                                    <p:animEffect transition="in" filter="wipe(down)">
                                      <p:cBhvr>
                                        <p:cTn id="123" dur="500"/>
                                        <p:tgtEl>
                                          <p:spTgt spid="47"/>
                                        </p:tgtEl>
                                      </p:cBhvr>
                                    </p:animEffect>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48"/>
                                        </p:tgtEl>
                                        <p:attrNameLst>
                                          <p:attrName>style.visibility</p:attrName>
                                        </p:attrNameLst>
                                      </p:cBhvr>
                                      <p:to>
                                        <p:strVal val="visible"/>
                                      </p:to>
                                    </p:set>
                                    <p:animEffect transition="in" filter="fade">
                                      <p:cBhvr>
                                        <p:cTn id="128" dur="1000"/>
                                        <p:tgtEl>
                                          <p:spTgt spid="48"/>
                                        </p:tgtEl>
                                      </p:cBhvr>
                                    </p:animEffect>
                                    <p:anim calcmode="lin" valueType="num">
                                      <p:cBhvr>
                                        <p:cTn id="129" dur="1000" fill="hold"/>
                                        <p:tgtEl>
                                          <p:spTgt spid="48"/>
                                        </p:tgtEl>
                                        <p:attrNameLst>
                                          <p:attrName>ppt_x</p:attrName>
                                        </p:attrNameLst>
                                      </p:cBhvr>
                                      <p:tavLst>
                                        <p:tav tm="0">
                                          <p:val>
                                            <p:strVal val="#ppt_x"/>
                                          </p:val>
                                        </p:tav>
                                        <p:tav tm="100000">
                                          <p:val>
                                            <p:strVal val="#ppt_x"/>
                                          </p:val>
                                        </p:tav>
                                      </p:tavLst>
                                    </p:anim>
                                    <p:anim calcmode="lin" valueType="num">
                                      <p:cBhvr>
                                        <p:cTn id="13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nodeType="clickEffect">
                                  <p:stCondLst>
                                    <p:cond delay="0"/>
                                  </p:stCondLst>
                                  <p:childTnLst>
                                    <p:set>
                                      <p:cBhvr>
                                        <p:cTn id="134" dur="1" fill="hold">
                                          <p:stCondLst>
                                            <p:cond delay="0"/>
                                          </p:stCondLst>
                                        </p:cTn>
                                        <p:tgtEl>
                                          <p:spTgt spid="49">
                                            <p:txEl>
                                              <p:pRg st="0" end="0"/>
                                            </p:txEl>
                                          </p:spTgt>
                                        </p:tgtEl>
                                        <p:attrNameLst>
                                          <p:attrName>style.visibility</p:attrName>
                                        </p:attrNameLst>
                                      </p:cBhvr>
                                      <p:to>
                                        <p:strVal val="visible"/>
                                      </p:to>
                                    </p:set>
                                    <p:animEffect transition="in" filter="fade">
                                      <p:cBhvr>
                                        <p:cTn id="135" dur="1000"/>
                                        <p:tgtEl>
                                          <p:spTgt spid="49">
                                            <p:txEl>
                                              <p:pRg st="0" end="0"/>
                                            </p:txEl>
                                          </p:spTgt>
                                        </p:tgtEl>
                                      </p:cBhvr>
                                    </p:animEffect>
                                    <p:anim calcmode="lin" valueType="num">
                                      <p:cBhvr>
                                        <p:cTn id="136"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137"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nodeType="clickEffect">
                                  <p:stCondLst>
                                    <p:cond delay="0"/>
                                  </p:stCondLst>
                                  <p:childTnLst>
                                    <p:set>
                                      <p:cBhvr>
                                        <p:cTn id="141" dur="1" fill="hold">
                                          <p:stCondLst>
                                            <p:cond delay="0"/>
                                          </p:stCondLst>
                                        </p:cTn>
                                        <p:tgtEl>
                                          <p:spTgt spid="49">
                                            <p:txEl>
                                              <p:pRg st="1" end="1"/>
                                            </p:txEl>
                                          </p:spTgt>
                                        </p:tgtEl>
                                        <p:attrNameLst>
                                          <p:attrName>style.visibility</p:attrName>
                                        </p:attrNameLst>
                                      </p:cBhvr>
                                      <p:to>
                                        <p:strVal val="visible"/>
                                      </p:to>
                                    </p:set>
                                    <p:animEffect transition="in" filter="fade">
                                      <p:cBhvr>
                                        <p:cTn id="142" dur="1000"/>
                                        <p:tgtEl>
                                          <p:spTgt spid="49">
                                            <p:txEl>
                                              <p:pRg st="1" end="1"/>
                                            </p:txEl>
                                          </p:spTgt>
                                        </p:tgtEl>
                                      </p:cBhvr>
                                    </p:animEffect>
                                    <p:anim calcmode="lin" valueType="num">
                                      <p:cBhvr>
                                        <p:cTn id="143" dur="1000" fill="hold"/>
                                        <p:tgtEl>
                                          <p:spTgt spid="49">
                                            <p:txEl>
                                              <p:pRg st="1" end="1"/>
                                            </p:txEl>
                                          </p:spTgt>
                                        </p:tgtEl>
                                        <p:attrNameLst>
                                          <p:attrName>ppt_x</p:attrName>
                                        </p:attrNameLst>
                                      </p:cBhvr>
                                      <p:tavLst>
                                        <p:tav tm="0">
                                          <p:val>
                                            <p:strVal val="#ppt_x"/>
                                          </p:val>
                                        </p:tav>
                                        <p:tav tm="100000">
                                          <p:val>
                                            <p:strVal val="#ppt_x"/>
                                          </p:val>
                                        </p:tav>
                                      </p:tavLst>
                                    </p:anim>
                                    <p:anim calcmode="lin" valueType="num">
                                      <p:cBhvr>
                                        <p:cTn id="144" dur="1000" fill="hold"/>
                                        <p:tgtEl>
                                          <p:spTgt spid="4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nodeType="clickEffect">
                                  <p:stCondLst>
                                    <p:cond delay="0"/>
                                  </p:stCondLst>
                                  <p:childTnLst>
                                    <p:set>
                                      <p:cBhvr>
                                        <p:cTn id="148" dur="1" fill="hold">
                                          <p:stCondLst>
                                            <p:cond delay="0"/>
                                          </p:stCondLst>
                                        </p:cTn>
                                        <p:tgtEl>
                                          <p:spTgt spid="49">
                                            <p:txEl>
                                              <p:pRg st="2" end="2"/>
                                            </p:txEl>
                                          </p:spTgt>
                                        </p:tgtEl>
                                        <p:attrNameLst>
                                          <p:attrName>style.visibility</p:attrName>
                                        </p:attrNameLst>
                                      </p:cBhvr>
                                      <p:to>
                                        <p:strVal val="visible"/>
                                      </p:to>
                                    </p:set>
                                    <p:animEffect transition="in" filter="fade">
                                      <p:cBhvr>
                                        <p:cTn id="149" dur="1000"/>
                                        <p:tgtEl>
                                          <p:spTgt spid="49">
                                            <p:txEl>
                                              <p:pRg st="2" end="2"/>
                                            </p:txEl>
                                          </p:spTgt>
                                        </p:tgtEl>
                                      </p:cBhvr>
                                    </p:animEffect>
                                    <p:anim calcmode="lin" valueType="num">
                                      <p:cBhvr>
                                        <p:cTn id="150" dur="1000" fill="hold"/>
                                        <p:tgtEl>
                                          <p:spTgt spid="49">
                                            <p:txEl>
                                              <p:pRg st="2" end="2"/>
                                            </p:txEl>
                                          </p:spTgt>
                                        </p:tgtEl>
                                        <p:attrNameLst>
                                          <p:attrName>ppt_x</p:attrName>
                                        </p:attrNameLst>
                                      </p:cBhvr>
                                      <p:tavLst>
                                        <p:tav tm="0">
                                          <p:val>
                                            <p:strVal val="#ppt_x"/>
                                          </p:val>
                                        </p:tav>
                                        <p:tav tm="100000">
                                          <p:val>
                                            <p:strVal val="#ppt_x"/>
                                          </p:val>
                                        </p:tav>
                                      </p:tavLst>
                                    </p:anim>
                                    <p:anim calcmode="lin" valueType="num">
                                      <p:cBhvr>
                                        <p:cTn id="151" dur="1000" fill="hold"/>
                                        <p:tgtEl>
                                          <p:spTgt spid="4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50" grpId="0"/>
      <p:bldP spid="54" grpId="0"/>
      <p:bldP spid="56" grpId="0"/>
      <p:bldP spid="57" grpId="0"/>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כותרת 12"/>
          <p:cNvSpPr>
            <a:spLocks noGrp="1"/>
          </p:cNvSpPr>
          <p:nvPr>
            <p:ph type="title"/>
          </p:nvPr>
        </p:nvSpPr>
        <p:spPr>
          <a:xfrm flipH="1">
            <a:off x="1104900" y="143464"/>
            <a:ext cx="9980682"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'מדינה'</a:t>
            </a:r>
          </a:p>
        </p:txBody>
      </p:sp>
      <p:grpSp>
        <p:nvGrpSpPr>
          <p:cNvPr id="18" name="קבוצה 17">
            <a:extLst>
              <a:ext uri="{FF2B5EF4-FFF2-40B4-BE49-F238E27FC236}">
                <a16:creationId xmlns:a16="http://schemas.microsoft.com/office/drawing/2014/main" id="{94C36C73-86CE-5DA7-7597-638B59C98E78}"/>
              </a:ext>
            </a:extLst>
          </p:cNvPr>
          <p:cNvGrpSpPr/>
          <p:nvPr/>
        </p:nvGrpSpPr>
        <p:grpSpPr>
          <a:xfrm>
            <a:off x="206660" y="2362110"/>
            <a:ext cx="1818640" cy="1579595"/>
            <a:chOff x="10159" y="2362110"/>
            <a:chExt cx="1818640" cy="1579595"/>
          </a:xfrm>
        </p:grpSpPr>
        <p:sp>
          <p:nvSpPr>
            <p:cNvPr id="17" name="בועת מחשבה: ענן 16">
              <a:extLst>
                <a:ext uri="{FF2B5EF4-FFF2-40B4-BE49-F238E27FC236}">
                  <a16:creationId xmlns:a16="http://schemas.microsoft.com/office/drawing/2014/main" id="{1067B860-1883-12C2-9149-6F3D3CD6DC4F}"/>
                </a:ext>
              </a:extLst>
            </p:cNvPr>
            <p:cNvSpPr/>
            <p:nvPr/>
          </p:nvSpPr>
          <p:spPr>
            <a:xfrm>
              <a:off x="60959" y="2362110"/>
              <a:ext cx="1767840" cy="1579595"/>
            </a:xfrm>
            <a:prstGeom prst="cloudCallout">
              <a:avLst>
                <a:gd name="adj1" fmla="val 68822"/>
                <a:gd name="adj2" fmla="val 50923"/>
              </a:avLst>
            </a:prstGeom>
            <a:solidFill>
              <a:srgbClr val="66CCFF">
                <a:alpha val="58000"/>
              </a:srgbClr>
            </a:solidFill>
            <a:ln w="9525" cmpd="sng"/>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תיבת טקסט 11">
              <a:extLst>
                <a:ext uri="{FF2B5EF4-FFF2-40B4-BE49-F238E27FC236}">
                  <a16:creationId xmlns:a16="http://schemas.microsoft.com/office/drawing/2014/main" id="{5514070D-24EB-CEC6-B8E5-E1CAEE03A433}"/>
                </a:ext>
              </a:extLst>
            </p:cNvPr>
            <p:cNvSpPr txBox="1"/>
            <p:nvPr/>
          </p:nvSpPr>
          <p:spPr>
            <a:xfrm>
              <a:off x="10159" y="2595577"/>
              <a:ext cx="1768771" cy="1077218"/>
            </a:xfrm>
            <a:prstGeom prst="rect">
              <a:avLst/>
            </a:prstGeom>
            <a:noFill/>
          </p:spPr>
          <p:txBody>
            <a:bodyPr wrap="square">
              <a:spAutoFit/>
            </a:bodyPr>
            <a:lstStyle/>
            <a:p>
              <a:pPr algn="ctr"/>
              <a:r>
                <a:rPr lang="he-IL" sz="3200" b="1" dirty="0">
                  <a:latin typeface="David" panose="020E0502060401010101" pitchFamily="34" charset="-79"/>
                  <a:cs typeface="David" panose="020E0502060401010101" pitchFamily="34" charset="-79"/>
                </a:rPr>
                <a:t>איך זה </a:t>
              </a:r>
            </a:p>
            <a:p>
              <a:pPr algn="ctr"/>
              <a:r>
                <a:rPr lang="he-IL" sz="3200" b="1" dirty="0">
                  <a:latin typeface="David" panose="020E0502060401010101" pitchFamily="34" charset="-79"/>
                  <a:cs typeface="David" panose="020E0502060401010101" pitchFamily="34" charset="-79"/>
                </a:rPr>
                <a:t>נוצר?</a:t>
              </a:r>
            </a:p>
          </p:txBody>
        </p:sp>
      </p:grpSp>
      <p:grpSp>
        <p:nvGrpSpPr>
          <p:cNvPr id="6" name="קבוצה 5">
            <a:extLst>
              <a:ext uri="{FF2B5EF4-FFF2-40B4-BE49-F238E27FC236}">
                <a16:creationId xmlns:a16="http://schemas.microsoft.com/office/drawing/2014/main" id="{82225548-D848-F305-84CE-FC35FD762E15}"/>
              </a:ext>
            </a:extLst>
          </p:cNvPr>
          <p:cNvGrpSpPr/>
          <p:nvPr/>
        </p:nvGrpSpPr>
        <p:grpSpPr>
          <a:xfrm>
            <a:off x="4834766" y="1934549"/>
            <a:ext cx="6930390" cy="1579595"/>
            <a:chOff x="4592320" y="3096010"/>
            <a:chExt cx="6930390" cy="951952"/>
          </a:xfrm>
        </p:grpSpPr>
        <p:sp>
          <p:nvSpPr>
            <p:cNvPr id="3" name="מלבן: פינות מעוגלות 2">
              <a:extLst>
                <a:ext uri="{FF2B5EF4-FFF2-40B4-BE49-F238E27FC236}">
                  <a16:creationId xmlns:a16="http://schemas.microsoft.com/office/drawing/2014/main" id="{F3A4D7F4-CD6F-1C68-3E9E-CD836BC4057B}"/>
                </a:ext>
              </a:extLst>
            </p:cNvPr>
            <p:cNvSpPr/>
            <p:nvPr/>
          </p:nvSpPr>
          <p:spPr>
            <a:xfrm>
              <a:off x="4592320" y="3096010"/>
              <a:ext cx="6930390" cy="951952"/>
            </a:xfrm>
            <a:prstGeom prst="roundRect">
              <a:avLst/>
            </a:prstGeom>
            <a:solidFill>
              <a:srgbClr val="FFC000">
                <a:alpha val="37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5" name="תיבת טקסט 4">
              <a:extLst>
                <a:ext uri="{FF2B5EF4-FFF2-40B4-BE49-F238E27FC236}">
                  <a16:creationId xmlns:a16="http://schemas.microsoft.com/office/drawing/2014/main" id="{4E6432D8-DFCB-1B83-BC3A-9E27C3088937}"/>
                </a:ext>
              </a:extLst>
            </p:cNvPr>
            <p:cNvSpPr txBox="1"/>
            <p:nvPr/>
          </p:nvSpPr>
          <p:spPr>
            <a:xfrm>
              <a:off x="5099546" y="3210293"/>
              <a:ext cx="6160433" cy="723385"/>
            </a:xfrm>
            <a:prstGeom prst="rect">
              <a:avLst/>
            </a:prstGeom>
            <a:noFill/>
          </p:spPr>
          <p:txBody>
            <a:bodyPr wrap="square">
              <a:spAutoFit/>
            </a:bodyPr>
            <a:lstStyle/>
            <a:p>
              <a:pPr algn="just"/>
              <a:r>
                <a:rPr lang="he-IL" sz="2400" b="1" dirty="0">
                  <a:latin typeface="David" panose="020E0502060401010101" pitchFamily="34" charset="-79"/>
                  <a:cs typeface="David" panose="020E0502060401010101" pitchFamily="34" charset="-79"/>
                </a:rPr>
                <a:t>ארגון חברתי של בני אדם בשטח מוגדר שלו שלטון מרכזי המפעיל את סמכותו על האוכלוסייה ובעל ריבונות בענייני הפנים והחוץ.</a:t>
              </a:r>
            </a:p>
          </p:txBody>
        </p:sp>
      </p:grpSp>
      <p:pic>
        <p:nvPicPr>
          <p:cNvPr id="4" name="תמונה 3">
            <a:extLst>
              <a:ext uri="{FF2B5EF4-FFF2-40B4-BE49-F238E27FC236}">
                <a16:creationId xmlns:a16="http://schemas.microsoft.com/office/drawing/2014/main" id="{2676B12A-2E6F-67AC-03EF-EDA564ADC91F}"/>
              </a:ext>
            </a:extLst>
          </p:cNvPr>
          <p:cNvPicPr>
            <a:picLocks noChangeAspect="1"/>
          </p:cNvPicPr>
          <p:nvPr/>
        </p:nvPicPr>
        <p:blipFill>
          <a:blip r:embed="rId3"/>
          <a:stretch>
            <a:fillRect/>
          </a:stretch>
        </p:blipFill>
        <p:spPr>
          <a:xfrm>
            <a:off x="2819031" y="1430599"/>
            <a:ext cx="2457678" cy="16212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תיבת טקסט 7">
            <a:extLst>
              <a:ext uri="{FF2B5EF4-FFF2-40B4-BE49-F238E27FC236}">
                <a16:creationId xmlns:a16="http://schemas.microsoft.com/office/drawing/2014/main" id="{6374523A-F2BF-1809-B0D8-E752A3BA6E4F}"/>
              </a:ext>
            </a:extLst>
          </p:cNvPr>
          <p:cNvSpPr txBox="1"/>
          <p:nvPr/>
        </p:nvSpPr>
        <p:spPr>
          <a:xfrm>
            <a:off x="5657269" y="3703776"/>
            <a:ext cx="3888812" cy="2031325"/>
          </a:xfrm>
          <a:prstGeom prst="rect">
            <a:avLst/>
          </a:prstGeom>
          <a:noFill/>
        </p:spPr>
        <p:txBody>
          <a:bodyPr wrap="square">
            <a:spAutoFit/>
          </a:bodyPr>
          <a:lstStyle/>
          <a:p>
            <a:pPr algn="just">
              <a:spcBef>
                <a:spcPts val="1200"/>
              </a:spcBef>
            </a:pPr>
            <a:r>
              <a:rPr lang="he-IL" sz="2400" b="1" u="sng" dirty="0">
                <a:latin typeface="David" panose="020E0502060401010101" pitchFamily="34" charset="-79"/>
                <a:cs typeface="David" panose="020E0502060401010101" pitchFamily="34" charset="-79"/>
              </a:rPr>
              <a:t>הבטחת צרכים ו'סדר חברתי'</a:t>
            </a:r>
            <a:r>
              <a:rPr lang="he-IL" sz="2400" b="1" dirty="0">
                <a:latin typeface="David" panose="020E0502060401010101" pitchFamily="34" charset="-79"/>
                <a:cs typeface="David" panose="020E0502060401010101" pitchFamily="34" charset="-79"/>
              </a:rPr>
              <a:t>:</a:t>
            </a:r>
          </a:p>
          <a:p>
            <a:pPr algn="just">
              <a:spcBef>
                <a:spcPts val="1200"/>
              </a:spcBef>
            </a:pPr>
            <a:r>
              <a:rPr lang="he-IL" sz="2400" b="1" dirty="0">
                <a:latin typeface="David" panose="020E0502060401010101" pitchFamily="34" charset="-79"/>
                <a:cs typeface="David" panose="020E0502060401010101" pitchFamily="34" charset="-79"/>
              </a:rPr>
              <a:t>ביטחון</a:t>
            </a:r>
          </a:p>
          <a:p>
            <a:pPr algn="just">
              <a:spcBef>
                <a:spcPts val="1200"/>
              </a:spcBef>
            </a:pPr>
            <a:r>
              <a:rPr lang="he-IL" sz="2400" b="1" dirty="0">
                <a:latin typeface="David" panose="020E0502060401010101" pitchFamily="34" charset="-79"/>
                <a:cs typeface="David" panose="020E0502060401010101" pitchFamily="34" charset="-79"/>
              </a:rPr>
              <a:t>מזון וביגוד</a:t>
            </a:r>
          </a:p>
          <a:p>
            <a:pPr algn="just">
              <a:spcBef>
                <a:spcPts val="1200"/>
              </a:spcBef>
            </a:pPr>
            <a:r>
              <a:rPr lang="he-IL" sz="2400" b="1" dirty="0">
                <a:latin typeface="David" panose="020E0502060401010101" pitchFamily="34" charset="-79"/>
                <a:cs typeface="David" panose="020E0502060401010101" pitchFamily="34" charset="-79"/>
              </a:rPr>
              <a:t>חינוך</a:t>
            </a:r>
          </a:p>
        </p:txBody>
      </p:sp>
      <p:sp>
        <p:nvSpPr>
          <p:cNvPr id="14" name="תיבת טקסט 13">
            <a:extLst>
              <a:ext uri="{FF2B5EF4-FFF2-40B4-BE49-F238E27FC236}">
                <a16:creationId xmlns:a16="http://schemas.microsoft.com/office/drawing/2014/main" id="{E3139501-87F2-44F9-7BB3-56BF862E3AA1}"/>
              </a:ext>
            </a:extLst>
          </p:cNvPr>
          <p:cNvSpPr txBox="1"/>
          <p:nvPr/>
        </p:nvSpPr>
        <p:spPr>
          <a:xfrm>
            <a:off x="10361682" y="4503994"/>
            <a:ext cx="1447800" cy="707886"/>
          </a:xfrm>
          <a:prstGeom prst="rect">
            <a:avLst/>
          </a:prstGeom>
          <a:noFill/>
        </p:spPr>
        <p:txBody>
          <a:bodyPr wrap="square">
            <a:spAutoFit/>
          </a:bodyPr>
          <a:lstStyle/>
          <a:p>
            <a:r>
              <a:rPr lang="he-IL" sz="4000" b="1" dirty="0">
                <a:latin typeface="David" panose="020E0502060401010101" pitchFamily="34" charset="-79"/>
                <a:cs typeface="David" panose="020E0502060401010101" pitchFamily="34" charset="-79"/>
              </a:rPr>
              <a:t>למה?</a:t>
            </a:r>
            <a:endParaRPr lang="he-IL" sz="4000" dirty="0">
              <a:latin typeface="David" panose="020E0502060401010101" pitchFamily="34" charset="-79"/>
              <a:cs typeface="David" panose="020E0502060401010101" pitchFamily="34" charset="-79"/>
            </a:endParaRPr>
          </a:p>
        </p:txBody>
      </p:sp>
      <p:sp>
        <p:nvSpPr>
          <p:cNvPr id="16" name="תיבת טקסט 15">
            <a:extLst>
              <a:ext uri="{FF2B5EF4-FFF2-40B4-BE49-F238E27FC236}">
                <a16:creationId xmlns:a16="http://schemas.microsoft.com/office/drawing/2014/main" id="{929C687F-A9FC-1FEB-4E70-1B157402B1DE}"/>
              </a:ext>
            </a:extLst>
          </p:cNvPr>
          <p:cNvSpPr txBox="1"/>
          <p:nvPr/>
        </p:nvSpPr>
        <p:spPr>
          <a:xfrm>
            <a:off x="5469149" y="4226995"/>
            <a:ext cx="2350725" cy="984885"/>
          </a:xfrm>
          <a:prstGeom prst="rect">
            <a:avLst/>
          </a:prstGeom>
          <a:noFill/>
        </p:spPr>
        <p:txBody>
          <a:bodyPr wrap="square">
            <a:spAutoFit/>
          </a:bodyPr>
          <a:lstStyle/>
          <a:p>
            <a:pPr algn="just">
              <a:spcBef>
                <a:spcPts val="1200"/>
              </a:spcBef>
            </a:pPr>
            <a:r>
              <a:rPr lang="he-IL" sz="2400" b="1" dirty="0">
                <a:latin typeface="David" panose="020E0502060401010101" pitchFamily="34" charset="-79"/>
                <a:cs typeface="David" panose="020E0502060401010101" pitchFamily="34" charset="-79"/>
              </a:rPr>
              <a:t>קבוצת שייכות</a:t>
            </a:r>
          </a:p>
          <a:p>
            <a:pPr algn="just">
              <a:spcBef>
                <a:spcPts val="1200"/>
              </a:spcBef>
            </a:pPr>
            <a:r>
              <a:rPr lang="he-IL" sz="2400" b="1" dirty="0">
                <a:latin typeface="David" panose="020E0502060401010101" pitchFamily="34" charset="-79"/>
                <a:cs typeface="David" panose="020E0502060401010101" pitchFamily="34" charset="-79"/>
              </a:rPr>
              <a:t>הגדרה עצמית</a:t>
            </a:r>
          </a:p>
        </p:txBody>
      </p:sp>
      <p:pic>
        <p:nvPicPr>
          <p:cNvPr id="1026" name="Picture 2" descr="11 Best סימן שאלה ideas">
            <a:extLst>
              <a:ext uri="{FF2B5EF4-FFF2-40B4-BE49-F238E27FC236}">
                <a16:creationId xmlns:a16="http://schemas.microsoft.com/office/drawing/2014/main" id="{ABF5DDA0-34BF-6838-7CCE-8568D91BD2C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427" b="92628" l="9654" r="89982">
                        <a14:foregroundMark x1="42441" y1="91304" x2="47541" y2="92628"/>
                        <a14:foregroundMark x1="50273" y1="8507" x2="54281" y2="6427"/>
                      </a14:backgroundRemoval>
                    </a14:imgEffect>
                  </a14:imgLayer>
                </a14:imgProps>
              </a:ext>
              <a:ext uri="{28A0092B-C50C-407E-A947-70E740481C1C}">
                <a14:useLocalDpi xmlns:a14="http://schemas.microsoft.com/office/drawing/2010/main" val="0"/>
              </a:ext>
            </a:extLst>
          </a:blip>
          <a:srcRect l="19583" t="2539" r="28334" b="3689"/>
          <a:stretch/>
        </p:blipFill>
        <p:spPr bwMode="auto">
          <a:xfrm>
            <a:off x="1588571" y="3906261"/>
            <a:ext cx="1618721" cy="2808275"/>
          </a:xfrm>
          <a:prstGeom prst="rect">
            <a:avLst/>
          </a:prstGeom>
          <a:noFill/>
          <a:extLst>
            <a:ext uri="{909E8E84-426E-40DD-AFC4-6F175D3DCCD1}">
              <a14:hiddenFill xmlns:a14="http://schemas.microsoft.com/office/drawing/2010/main">
                <a:solidFill>
                  <a:srgbClr val="FFFFFF"/>
                </a:solidFill>
              </a14:hiddenFill>
            </a:ext>
          </a:extLst>
        </p:spPr>
      </p:pic>
      <p:sp>
        <p:nvSpPr>
          <p:cNvPr id="2" name="תיבת טקסט 1">
            <a:extLst>
              <a:ext uri="{FF2B5EF4-FFF2-40B4-BE49-F238E27FC236}">
                <a16:creationId xmlns:a16="http://schemas.microsoft.com/office/drawing/2014/main" id="{9F5BA65A-B784-DF99-EDAE-BCAFA1B86488}"/>
              </a:ext>
            </a:extLst>
          </p:cNvPr>
          <p:cNvSpPr txBox="1"/>
          <p:nvPr/>
        </p:nvSpPr>
        <p:spPr>
          <a:xfrm>
            <a:off x="4538403" y="5972555"/>
            <a:ext cx="5444078" cy="830997"/>
          </a:xfrm>
          <a:prstGeom prst="rect">
            <a:avLst/>
          </a:prstGeom>
          <a:noFill/>
        </p:spPr>
        <p:txBody>
          <a:bodyPr wrap="square">
            <a:spAutoFit/>
          </a:bodyPr>
          <a:lstStyle/>
          <a:p>
            <a:pPr marL="342900" indent="-342900" algn="just">
              <a:spcBef>
                <a:spcPts val="1200"/>
              </a:spcBef>
              <a:buFont typeface="Wingdings" panose="05000000000000000000" pitchFamily="2" charset="2"/>
              <a:buChar char="ü"/>
            </a:pPr>
            <a:r>
              <a:rPr lang="he-IL" sz="2400" b="1" dirty="0">
                <a:latin typeface="David" panose="020E0502060401010101" pitchFamily="34" charset="-79"/>
                <a:cs typeface="David" panose="020E0502060401010101" pitchFamily="34" charset="-79"/>
              </a:rPr>
              <a:t>סדר חברתי - </a:t>
            </a:r>
            <a:r>
              <a:rPr lang="he-IL" sz="2000" dirty="0">
                <a:latin typeface="David" panose="020E0502060401010101" pitchFamily="34" charset="-79"/>
                <a:cs typeface="David" panose="020E0502060401010101" pitchFamily="34" charset="-79"/>
              </a:rPr>
              <a:t>אם לא יהיו חוקים וכללים החברה תיפול לאנרכיה שבה החזק שורד והחלשים נפגעים</a:t>
            </a:r>
            <a:r>
              <a:rPr lang="he-IL" sz="2400" dirty="0">
                <a:latin typeface="David" panose="020E0502060401010101" pitchFamily="34" charset="-79"/>
                <a:cs typeface="David" panose="020E0502060401010101" pitchFamily="34" charset="-79"/>
              </a:rPr>
              <a:t>.</a:t>
            </a:r>
          </a:p>
        </p:txBody>
      </p:sp>
      <p:pic>
        <p:nvPicPr>
          <p:cNvPr id="7" name="Picture 2" descr="אוכל, לבן, מהיר, ציורים, רקע. Eps10, אוכל, מהיר, וקטור, ציורים, רקע, לבן. |  CanStock">
            <a:extLst>
              <a:ext uri="{FF2B5EF4-FFF2-40B4-BE49-F238E27FC236}">
                <a16:creationId xmlns:a16="http://schemas.microsoft.com/office/drawing/2014/main" id="{BBBD6588-F125-917F-6FA7-DBB91992B84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0577" b="34808" l="48800" r="77000">
                        <a14:foregroundMark x1="77000" y1="23846" x2="77000" y2="23846"/>
                        <a14:foregroundMark x1="67800" y1="20577" x2="67800" y2="20577"/>
                        <a14:foregroundMark x1="48800" y1="26538" x2="48800" y2="26538"/>
                      </a14:backgroundRemoval>
                    </a14:imgEffect>
                  </a14:imgLayer>
                </a14:imgProps>
              </a:ext>
              <a:ext uri="{28A0092B-C50C-407E-A947-70E740481C1C}">
                <a14:useLocalDpi xmlns:a14="http://schemas.microsoft.com/office/drawing/2010/main" val="0"/>
              </a:ext>
            </a:extLst>
          </a:blip>
          <a:srcRect l="46403" t="19323" r="20084" b="63435"/>
          <a:stretch/>
        </p:blipFill>
        <p:spPr bwMode="auto">
          <a:xfrm rot="20913341">
            <a:off x="9579935" y="4779276"/>
            <a:ext cx="784773" cy="419884"/>
          </a:xfrm>
          <a:prstGeom prst="rect">
            <a:avLst/>
          </a:prstGeom>
          <a:noFill/>
          <a:extLst>
            <a:ext uri="{909E8E84-426E-40DD-AFC4-6F175D3DCCD1}">
              <a14:hiddenFill xmlns:a14="http://schemas.microsoft.com/office/drawing/2010/main">
                <a:solidFill>
                  <a:srgbClr val="FFFFFF"/>
                </a:solidFill>
              </a14:hiddenFill>
            </a:ext>
          </a:extLst>
        </p:spPr>
      </p:pic>
      <p:pic>
        <p:nvPicPr>
          <p:cNvPr id="10" name="תמונה 9" descr="תמונה שמכילה טקסט&#10;&#10;התיאור נוצר באופן אוטומטי">
            <a:extLst>
              <a:ext uri="{FF2B5EF4-FFF2-40B4-BE49-F238E27FC236}">
                <a16:creationId xmlns:a16="http://schemas.microsoft.com/office/drawing/2014/main" id="{AB874A8D-67F9-82CC-574A-F190F3DAED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0106" y="3882549"/>
            <a:ext cx="861434" cy="861434"/>
          </a:xfrm>
          <a:prstGeom prst="rect">
            <a:avLst/>
          </a:prstGeom>
        </p:spPr>
      </p:pic>
      <p:pic>
        <p:nvPicPr>
          <p:cNvPr id="15" name="תמונה 14" descr="תמונה שמכילה טקסט, שולחן כתיבה, משרד&#10;&#10;התיאור נוצר באופן אוטומטי">
            <a:extLst>
              <a:ext uri="{FF2B5EF4-FFF2-40B4-BE49-F238E27FC236}">
                <a16:creationId xmlns:a16="http://schemas.microsoft.com/office/drawing/2014/main" id="{42C4C81D-0AE4-E4D1-BC0B-08B9EB372F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2240" y="5249468"/>
            <a:ext cx="1028280" cy="712853"/>
          </a:xfrm>
          <a:prstGeom prst="rect">
            <a:avLst/>
          </a:prstGeom>
        </p:spPr>
      </p:pic>
      <p:pic>
        <p:nvPicPr>
          <p:cNvPr id="19" name="Picture 2" descr="כאן עובדים בכיף · מה הקהל מחפש בקבוצה שלכם או - על המאפיינים הסוציולוגיים  של קבוצות ואיך להשתמש בהם לשיווק">
            <a:extLst>
              <a:ext uri="{FF2B5EF4-FFF2-40B4-BE49-F238E27FC236}">
                <a16:creationId xmlns:a16="http://schemas.microsoft.com/office/drawing/2014/main" id="{B282BD9A-3E9C-5EC7-0F1E-2F94F09E3DE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996" b="97901" l="0" r="98125">
                        <a14:foregroundMark x1="40729" y1="45277" x2="40417" y2="77061"/>
                        <a14:foregroundMark x1="58333" y1="68366" x2="57917" y2="89205"/>
                        <a14:foregroundMark x1="52423" y1="96378" x2="58646" y2="96702"/>
                        <a14:foregroundMark x1="61042" y1="72264" x2="61250" y2="94453"/>
                        <a14:foregroundMark x1="97604" y1="70765" x2="97604" y2="92654"/>
                        <a14:foregroundMark x1="96042" y1="65217" x2="97188" y2="61319"/>
                        <a14:foregroundMark x1="96771" y1="44378" x2="98125" y2="52324"/>
                        <a14:foregroundMark x1="97917" y1="41679" x2="94792" y2="44378"/>
                        <a14:foregroundMark x1="78542" y1="43928" x2="78750" y2="53223"/>
                        <a14:foregroundMark x1="73854" y1="48426" x2="73854" y2="48426"/>
                        <a14:foregroundMark x1="58542" y1="59670" x2="55313" y2="60270"/>
                        <a14:foregroundMark x1="75000" y1="97301" x2="82708" y2="97301"/>
                        <a14:foregroundMark x1="95938" y1="70465" x2="95938" y2="89955"/>
                        <a14:foregroundMark x1="81146" y1="46777" x2="80521" y2="51724"/>
                        <a14:foregroundMark x1="92813" y1="71664" x2="93125" y2="85457"/>
                        <a14:foregroundMark x1="4271" y1="46627" x2="4167" y2="78711"/>
                        <a14:foregroundMark x1="5313" y1="43028" x2="104" y2="49175"/>
                        <a14:foregroundMark x1="104" y1="49175" x2="417" y2="51274"/>
                        <a14:foregroundMark x1="4063" y1="86357" x2="3750" y2="97451"/>
                        <a14:foregroundMark x1="18438" y1="95652" x2="26146" y2="95652"/>
                        <a14:foregroundMark x1="14688" y1="90855" x2="14688" y2="97901"/>
                        <a14:foregroundMark x1="39375" y1="97001" x2="44792" y2="97301"/>
                        <a14:foregroundMark x1="32500" y1="97451" x2="39271" y2="97451"/>
                        <a14:foregroundMark x1="80521" y1="56222" x2="80104" y2="58171"/>
                        <a14:foregroundMark x1="84375" y1="48726" x2="84375" y2="48726"/>
                        <a14:backgroundMark x1="521" y1="57121" x2="521" y2="57121"/>
                        <a14:backgroundMark x1="68542" y1="68216" x2="68542" y2="68216"/>
                        <a14:backgroundMark x1="49688" y1="97601" x2="49688" y2="97601"/>
                        <a14:backgroundMark x1="50208" y1="96402" x2="50208" y2="96402"/>
                        <a14:backgroundMark x1="50208" y1="95352" x2="50208" y2="97151"/>
                        <a14:backgroundMark x1="31146" y1="69565" x2="31146" y2="69565"/>
                      </a14:backgroundRemoval>
                    </a14:imgEffect>
                  </a14:imgLayer>
                </a14:imgProps>
              </a:ext>
              <a:ext uri="{28A0092B-C50C-407E-A947-70E740481C1C}">
                <a14:useLocalDpi xmlns:a14="http://schemas.microsoft.com/office/drawing/2010/main" val="0"/>
              </a:ext>
            </a:extLst>
          </a:blip>
          <a:srcRect/>
          <a:stretch>
            <a:fillRect/>
          </a:stretch>
        </p:blipFill>
        <p:spPr bwMode="auto">
          <a:xfrm>
            <a:off x="4167157" y="3632530"/>
            <a:ext cx="1419980" cy="986590"/>
          </a:xfrm>
          <a:prstGeom prst="rect">
            <a:avLst/>
          </a:prstGeom>
          <a:ln w="920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1" name="תמונה 20">
            <a:extLst>
              <a:ext uri="{FF2B5EF4-FFF2-40B4-BE49-F238E27FC236}">
                <a16:creationId xmlns:a16="http://schemas.microsoft.com/office/drawing/2014/main" id="{7ADDA3E6-4399-9A38-0A67-999B054F3B6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4167" b="96970" l="9091" r="88745">
                        <a14:foregroundMark x1="60173" y1="10985" x2="58009" y2="15152"/>
                        <a14:foregroundMark x1="69264" y1="7008" x2="42424" y2="4356"/>
                        <a14:foregroundMark x1="42424" y1="4356" x2="39394" y2="5492"/>
                        <a14:foregroundMark x1="9091" y1="40341" x2="11688" y2="42614"/>
                        <a14:foregroundMark x1="32900" y1="88258" x2="39394" y2="94318"/>
                        <a14:foregroundMark x1="66667" y1="95644" x2="79221" y2="94697"/>
                        <a14:foregroundMark x1="41991" y1="96970" x2="29870" y2="96591"/>
                      </a14:backgroundRemoval>
                    </a14:imgEffect>
                  </a14:imgLayer>
                </a14:imgProps>
              </a:ext>
            </a:extLst>
          </a:blip>
          <a:stretch>
            <a:fillRect/>
          </a:stretch>
        </p:blipFill>
        <p:spPr>
          <a:xfrm>
            <a:off x="5571110" y="4833817"/>
            <a:ext cx="511533" cy="1169219"/>
          </a:xfrm>
          <a:prstGeom prst="rect">
            <a:avLst/>
          </a:prstGeom>
        </p:spPr>
      </p:pic>
    </p:spTree>
    <p:extLst>
      <p:ext uri="{BB962C8B-B14F-4D97-AF65-F5344CB8AC3E}">
        <p14:creationId xmlns:p14="http://schemas.microsoft.com/office/powerpoint/2010/main" val="113634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 calcmode="lin" valueType="num">
                                      <p:cBhvr>
                                        <p:cTn id="2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 calcmode="lin" valueType="num">
                                      <p:cBhvr>
                                        <p:cTn id="33"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8">
                                            <p:txEl>
                                              <p:pRg st="1" end="1"/>
                                            </p:txEl>
                                          </p:spTgt>
                                        </p:tgtEl>
                                        <p:attrNameLst>
                                          <p:attrName>ppt_h</p:attrName>
                                        </p:attrNameLst>
                                      </p:cBhvr>
                                      <p:tavLst>
                                        <p:tav tm="0">
                                          <p:val>
                                            <p:fltVal val="0"/>
                                          </p:val>
                                        </p:tav>
                                        <p:tav tm="100000">
                                          <p:val>
                                            <p:strVal val="#ppt_h"/>
                                          </p:val>
                                        </p:tav>
                                      </p:tavLst>
                                    </p:anim>
                                    <p:anim calcmode="lin" valueType="num">
                                      <p:cBhvr>
                                        <p:cTn id="35" dur="500" fill="hold"/>
                                        <p:tgtEl>
                                          <p:spTgt spid="8">
                                            <p:txEl>
                                              <p:pRg st="1" end="1"/>
                                            </p:txEl>
                                          </p:spTgt>
                                        </p:tgtEl>
                                        <p:attrNameLst>
                                          <p:attrName>style.rotation</p:attrName>
                                        </p:attrNameLst>
                                      </p:cBhvr>
                                      <p:tavLst>
                                        <p:tav tm="0">
                                          <p:val>
                                            <p:fltVal val="360"/>
                                          </p:val>
                                        </p:tav>
                                        <p:tav tm="100000">
                                          <p:val>
                                            <p:fltVal val="0"/>
                                          </p:val>
                                        </p:tav>
                                      </p:tavLst>
                                    </p:anim>
                                    <p:animEffect transition="in" filter="fade">
                                      <p:cBhvr>
                                        <p:cTn id="36" dur="500"/>
                                        <p:tgtEl>
                                          <p:spTgt spid="8">
                                            <p:txEl>
                                              <p:pRg st="1" end="1"/>
                                            </p:txEl>
                                          </p:spTgt>
                                        </p:tgtEl>
                                      </p:cBhvr>
                                    </p:animEffect>
                                  </p:childTnLst>
                                </p:cTn>
                              </p:par>
                              <p:par>
                                <p:cTn id="37" presetID="6" presetClass="entr" presetSubtype="16" fill="hold" nodeType="withEffect">
                                  <p:stCondLst>
                                    <p:cond delay="50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8">
                                            <p:txEl>
                                              <p:pRg st="2" end="2"/>
                                            </p:txEl>
                                          </p:spTgt>
                                        </p:tgtEl>
                                        <p:attrNameLst>
                                          <p:attrName>style.visibility</p:attrName>
                                        </p:attrNameLst>
                                      </p:cBhvr>
                                      <p:to>
                                        <p:strVal val="visible"/>
                                      </p:to>
                                    </p:set>
                                    <p:anim calcmode="lin" valueType="num">
                                      <p:cBhvr>
                                        <p:cTn id="44"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45" dur="500" fill="hold"/>
                                        <p:tgtEl>
                                          <p:spTgt spid="8">
                                            <p:txEl>
                                              <p:pRg st="2" end="2"/>
                                            </p:txEl>
                                          </p:spTgt>
                                        </p:tgtEl>
                                        <p:attrNameLst>
                                          <p:attrName>ppt_h</p:attrName>
                                        </p:attrNameLst>
                                      </p:cBhvr>
                                      <p:tavLst>
                                        <p:tav tm="0">
                                          <p:val>
                                            <p:fltVal val="0"/>
                                          </p:val>
                                        </p:tav>
                                        <p:tav tm="100000">
                                          <p:val>
                                            <p:strVal val="#ppt_h"/>
                                          </p:val>
                                        </p:tav>
                                      </p:tavLst>
                                    </p:anim>
                                    <p:anim calcmode="lin" valueType="num">
                                      <p:cBhvr>
                                        <p:cTn id="46" dur="500" fill="hold"/>
                                        <p:tgtEl>
                                          <p:spTgt spid="8">
                                            <p:txEl>
                                              <p:pRg st="2" end="2"/>
                                            </p:txEl>
                                          </p:spTgt>
                                        </p:tgtEl>
                                        <p:attrNameLst>
                                          <p:attrName>style.rotation</p:attrName>
                                        </p:attrNameLst>
                                      </p:cBhvr>
                                      <p:tavLst>
                                        <p:tav tm="0">
                                          <p:val>
                                            <p:fltVal val="360"/>
                                          </p:val>
                                        </p:tav>
                                        <p:tav tm="100000">
                                          <p:val>
                                            <p:fltVal val="0"/>
                                          </p:val>
                                        </p:tav>
                                      </p:tavLst>
                                    </p:anim>
                                    <p:animEffect transition="in" filter="fade">
                                      <p:cBhvr>
                                        <p:cTn id="47" dur="500"/>
                                        <p:tgtEl>
                                          <p:spTgt spid="8">
                                            <p:txEl>
                                              <p:pRg st="2" end="2"/>
                                            </p:txEl>
                                          </p:spTgt>
                                        </p:tgtEl>
                                      </p:cBhvr>
                                    </p:animEffect>
                                  </p:childTnLst>
                                </p:cTn>
                              </p:par>
                              <p:par>
                                <p:cTn id="48" presetID="6" presetClass="entr" presetSubtype="16" fill="hold" nodeType="withEffect">
                                  <p:stCondLst>
                                    <p:cond delay="500"/>
                                  </p:stCondLst>
                                  <p:childTnLst>
                                    <p:set>
                                      <p:cBhvr>
                                        <p:cTn id="49" dur="1" fill="hold">
                                          <p:stCondLst>
                                            <p:cond delay="0"/>
                                          </p:stCondLst>
                                        </p:cTn>
                                        <p:tgtEl>
                                          <p:spTgt spid="7"/>
                                        </p:tgtEl>
                                        <p:attrNameLst>
                                          <p:attrName>style.visibility</p:attrName>
                                        </p:attrNameLst>
                                      </p:cBhvr>
                                      <p:to>
                                        <p:strVal val="visible"/>
                                      </p:to>
                                    </p:set>
                                    <p:animEffect transition="in" filter="circle(in)">
                                      <p:cBhvr>
                                        <p:cTn id="50" dur="20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8">
                                            <p:txEl>
                                              <p:pRg st="3" end="3"/>
                                            </p:txEl>
                                          </p:spTgt>
                                        </p:tgtEl>
                                        <p:attrNameLst>
                                          <p:attrName>style.visibility</p:attrName>
                                        </p:attrNameLst>
                                      </p:cBhvr>
                                      <p:to>
                                        <p:strVal val="visible"/>
                                      </p:to>
                                    </p:set>
                                    <p:anim calcmode="lin" valueType="num">
                                      <p:cBhvr>
                                        <p:cTn id="55"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56" dur="500" fill="hold"/>
                                        <p:tgtEl>
                                          <p:spTgt spid="8">
                                            <p:txEl>
                                              <p:pRg st="3" end="3"/>
                                            </p:txEl>
                                          </p:spTgt>
                                        </p:tgtEl>
                                        <p:attrNameLst>
                                          <p:attrName>ppt_h</p:attrName>
                                        </p:attrNameLst>
                                      </p:cBhvr>
                                      <p:tavLst>
                                        <p:tav tm="0">
                                          <p:val>
                                            <p:fltVal val="0"/>
                                          </p:val>
                                        </p:tav>
                                        <p:tav tm="100000">
                                          <p:val>
                                            <p:strVal val="#ppt_h"/>
                                          </p:val>
                                        </p:tav>
                                      </p:tavLst>
                                    </p:anim>
                                    <p:anim calcmode="lin" valueType="num">
                                      <p:cBhvr>
                                        <p:cTn id="57" dur="500" fill="hold"/>
                                        <p:tgtEl>
                                          <p:spTgt spid="8">
                                            <p:txEl>
                                              <p:pRg st="3" end="3"/>
                                            </p:txEl>
                                          </p:spTgt>
                                        </p:tgtEl>
                                        <p:attrNameLst>
                                          <p:attrName>style.rotation</p:attrName>
                                        </p:attrNameLst>
                                      </p:cBhvr>
                                      <p:tavLst>
                                        <p:tav tm="0">
                                          <p:val>
                                            <p:fltVal val="360"/>
                                          </p:val>
                                        </p:tav>
                                        <p:tav tm="100000">
                                          <p:val>
                                            <p:fltVal val="0"/>
                                          </p:val>
                                        </p:tav>
                                      </p:tavLst>
                                    </p:anim>
                                    <p:animEffect transition="in" filter="fade">
                                      <p:cBhvr>
                                        <p:cTn id="58" dur="500"/>
                                        <p:tgtEl>
                                          <p:spTgt spid="8">
                                            <p:txEl>
                                              <p:pRg st="3" end="3"/>
                                            </p:txEl>
                                          </p:spTgt>
                                        </p:tgtEl>
                                      </p:cBhvr>
                                    </p:animEffect>
                                  </p:childTnLst>
                                </p:cTn>
                              </p:par>
                              <p:par>
                                <p:cTn id="59" presetID="6" presetClass="entr" presetSubtype="16" fill="hold" nodeType="withEffect">
                                  <p:stCondLst>
                                    <p:cond delay="500"/>
                                  </p:stCondLst>
                                  <p:childTnLst>
                                    <p:set>
                                      <p:cBhvr>
                                        <p:cTn id="60" dur="1" fill="hold">
                                          <p:stCondLst>
                                            <p:cond delay="0"/>
                                          </p:stCondLst>
                                        </p:cTn>
                                        <p:tgtEl>
                                          <p:spTgt spid="15"/>
                                        </p:tgtEl>
                                        <p:attrNameLst>
                                          <p:attrName>style.visibility</p:attrName>
                                        </p:attrNameLst>
                                      </p:cBhvr>
                                      <p:to>
                                        <p:strVal val="visible"/>
                                      </p:to>
                                    </p:set>
                                    <p:animEffect transition="in" filter="circle(in)">
                                      <p:cBhvr>
                                        <p:cTn id="61" dur="20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nodeType="clickEffect">
                                  <p:stCondLst>
                                    <p:cond delay="0"/>
                                  </p:stCondLst>
                                  <p:childTnLst>
                                    <p:set>
                                      <p:cBhvr>
                                        <p:cTn id="65" dur="1" fill="hold">
                                          <p:stCondLst>
                                            <p:cond delay="0"/>
                                          </p:stCondLst>
                                        </p:cTn>
                                        <p:tgtEl>
                                          <p:spTgt spid="16">
                                            <p:txEl>
                                              <p:pRg st="0" end="0"/>
                                            </p:txEl>
                                          </p:spTgt>
                                        </p:tgtEl>
                                        <p:attrNameLst>
                                          <p:attrName>style.visibility</p:attrName>
                                        </p:attrNameLst>
                                      </p:cBhvr>
                                      <p:to>
                                        <p:strVal val="visible"/>
                                      </p:to>
                                    </p:set>
                                    <p:anim calcmode="lin" valueType="num">
                                      <p:cBhvr>
                                        <p:cTn id="66"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67" dur="500" fill="hold"/>
                                        <p:tgtEl>
                                          <p:spTgt spid="16">
                                            <p:txEl>
                                              <p:pRg st="0" end="0"/>
                                            </p:txEl>
                                          </p:spTgt>
                                        </p:tgtEl>
                                        <p:attrNameLst>
                                          <p:attrName>ppt_h</p:attrName>
                                        </p:attrNameLst>
                                      </p:cBhvr>
                                      <p:tavLst>
                                        <p:tav tm="0">
                                          <p:val>
                                            <p:fltVal val="0"/>
                                          </p:val>
                                        </p:tav>
                                        <p:tav tm="100000">
                                          <p:val>
                                            <p:strVal val="#ppt_h"/>
                                          </p:val>
                                        </p:tav>
                                      </p:tavLst>
                                    </p:anim>
                                    <p:anim calcmode="lin" valueType="num">
                                      <p:cBhvr>
                                        <p:cTn id="68" dur="500" fill="hold"/>
                                        <p:tgtEl>
                                          <p:spTgt spid="16">
                                            <p:txEl>
                                              <p:pRg st="0" end="0"/>
                                            </p:txEl>
                                          </p:spTgt>
                                        </p:tgtEl>
                                        <p:attrNameLst>
                                          <p:attrName>style.rotation</p:attrName>
                                        </p:attrNameLst>
                                      </p:cBhvr>
                                      <p:tavLst>
                                        <p:tav tm="0">
                                          <p:val>
                                            <p:fltVal val="360"/>
                                          </p:val>
                                        </p:tav>
                                        <p:tav tm="100000">
                                          <p:val>
                                            <p:fltVal val="0"/>
                                          </p:val>
                                        </p:tav>
                                      </p:tavLst>
                                    </p:anim>
                                    <p:animEffect transition="in" filter="fade">
                                      <p:cBhvr>
                                        <p:cTn id="69" dur="500"/>
                                        <p:tgtEl>
                                          <p:spTgt spid="16">
                                            <p:txEl>
                                              <p:pRg st="0" end="0"/>
                                            </p:txEl>
                                          </p:spTgt>
                                        </p:tgtEl>
                                      </p:cBhvr>
                                    </p:animEffect>
                                  </p:childTnLst>
                                </p:cTn>
                              </p:par>
                              <p:par>
                                <p:cTn id="70" presetID="6" presetClass="entr" presetSubtype="16" fill="hold" nodeType="withEffect">
                                  <p:stCondLst>
                                    <p:cond delay="500"/>
                                  </p:stCondLst>
                                  <p:childTnLst>
                                    <p:set>
                                      <p:cBhvr>
                                        <p:cTn id="71" dur="1" fill="hold">
                                          <p:stCondLst>
                                            <p:cond delay="0"/>
                                          </p:stCondLst>
                                        </p:cTn>
                                        <p:tgtEl>
                                          <p:spTgt spid="19"/>
                                        </p:tgtEl>
                                        <p:attrNameLst>
                                          <p:attrName>style.visibility</p:attrName>
                                        </p:attrNameLst>
                                      </p:cBhvr>
                                      <p:to>
                                        <p:strVal val="visible"/>
                                      </p:to>
                                    </p:set>
                                    <p:animEffect transition="in" filter="circle(in)">
                                      <p:cBhvr>
                                        <p:cTn id="72" dur="20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nodeType="clickEffect">
                                  <p:stCondLst>
                                    <p:cond delay="0"/>
                                  </p:stCondLst>
                                  <p:childTnLst>
                                    <p:set>
                                      <p:cBhvr>
                                        <p:cTn id="76" dur="1" fill="hold">
                                          <p:stCondLst>
                                            <p:cond delay="0"/>
                                          </p:stCondLst>
                                        </p:cTn>
                                        <p:tgtEl>
                                          <p:spTgt spid="16">
                                            <p:txEl>
                                              <p:pRg st="1" end="1"/>
                                            </p:txEl>
                                          </p:spTgt>
                                        </p:tgtEl>
                                        <p:attrNameLst>
                                          <p:attrName>style.visibility</p:attrName>
                                        </p:attrNameLst>
                                      </p:cBhvr>
                                      <p:to>
                                        <p:strVal val="visible"/>
                                      </p:to>
                                    </p:set>
                                    <p:anim calcmode="lin" valueType="num">
                                      <p:cBhvr>
                                        <p:cTn id="77"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78" dur="500" fill="hold"/>
                                        <p:tgtEl>
                                          <p:spTgt spid="16">
                                            <p:txEl>
                                              <p:pRg st="1" end="1"/>
                                            </p:txEl>
                                          </p:spTgt>
                                        </p:tgtEl>
                                        <p:attrNameLst>
                                          <p:attrName>ppt_h</p:attrName>
                                        </p:attrNameLst>
                                      </p:cBhvr>
                                      <p:tavLst>
                                        <p:tav tm="0">
                                          <p:val>
                                            <p:fltVal val="0"/>
                                          </p:val>
                                        </p:tav>
                                        <p:tav tm="100000">
                                          <p:val>
                                            <p:strVal val="#ppt_h"/>
                                          </p:val>
                                        </p:tav>
                                      </p:tavLst>
                                    </p:anim>
                                    <p:anim calcmode="lin" valueType="num">
                                      <p:cBhvr>
                                        <p:cTn id="79" dur="500" fill="hold"/>
                                        <p:tgtEl>
                                          <p:spTgt spid="16">
                                            <p:txEl>
                                              <p:pRg st="1" end="1"/>
                                            </p:txEl>
                                          </p:spTgt>
                                        </p:tgtEl>
                                        <p:attrNameLst>
                                          <p:attrName>style.rotation</p:attrName>
                                        </p:attrNameLst>
                                      </p:cBhvr>
                                      <p:tavLst>
                                        <p:tav tm="0">
                                          <p:val>
                                            <p:fltVal val="360"/>
                                          </p:val>
                                        </p:tav>
                                        <p:tav tm="100000">
                                          <p:val>
                                            <p:fltVal val="0"/>
                                          </p:val>
                                        </p:tav>
                                      </p:tavLst>
                                    </p:anim>
                                    <p:animEffect transition="in" filter="fade">
                                      <p:cBhvr>
                                        <p:cTn id="80" dur="500"/>
                                        <p:tgtEl>
                                          <p:spTgt spid="16">
                                            <p:txEl>
                                              <p:pRg st="1" end="1"/>
                                            </p:txEl>
                                          </p:spTgt>
                                        </p:tgtEl>
                                      </p:cBhvr>
                                    </p:animEffect>
                                  </p:childTnLst>
                                </p:cTn>
                              </p:par>
                              <p:par>
                                <p:cTn id="81" presetID="6" presetClass="entr" presetSubtype="16" fill="hold" nodeType="withEffect">
                                  <p:stCondLst>
                                    <p:cond delay="500"/>
                                  </p:stCondLst>
                                  <p:childTnLst>
                                    <p:set>
                                      <p:cBhvr>
                                        <p:cTn id="82" dur="1" fill="hold">
                                          <p:stCondLst>
                                            <p:cond delay="0"/>
                                          </p:stCondLst>
                                        </p:cTn>
                                        <p:tgtEl>
                                          <p:spTgt spid="21"/>
                                        </p:tgtEl>
                                        <p:attrNameLst>
                                          <p:attrName>style.visibility</p:attrName>
                                        </p:attrNameLst>
                                      </p:cBhvr>
                                      <p:to>
                                        <p:strVal val="visible"/>
                                      </p:to>
                                    </p:set>
                                    <p:animEffect transition="in" filter="circle(in)">
                                      <p:cBhvr>
                                        <p:cTn id="83" dur="2000"/>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fade">
                                      <p:cBhvr>
                                        <p:cTn id="88" dur="1000"/>
                                        <p:tgtEl>
                                          <p:spTgt spid="2"/>
                                        </p:tgtEl>
                                      </p:cBhvr>
                                    </p:animEffect>
                                    <p:anim calcmode="lin" valueType="num">
                                      <p:cBhvr>
                                        <p:cTn id="89" dur="1000" fill="hold"/>
                                        <p:tgtEl>
                                          <p:spTgt spid="2"/>
                                        </p:tgtEl>
                                        <p:attrNameLst>
                                          <p:attrName>ppt_x</p:attrName>
                                        </p:attrNameLst>
                                      </p:cBhvr>
                                      <p:tavLst>
                                        <p:tav tm="0">
                                          <p:val>
                                            <p:strVal val="#ppt_x"/>
                                          </p:val>
                                        </p:tav>
                                        <p:tav tm="100000">
                                          <p:val>
                                            <p:strVal val="#ppt_x"/>
                                          </p:val>
                                        </p:tav>
                                      </p:tavLst>
                                    </p:anim>
                                    <p:anim calcmode="lin" valueType="num">
                                      <p:cBhvr>
                                        <p:cTn id="9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6" presetClass="entr" presetSubtype="16" fill="hold" nodeType="clickEffect">
                                  <p:stCondLst>
                                    <p:cond delay="0"/>
                                  </p:stCondLst>
                                  <p:childTnLst>
                                    <p:set>
                                      <p:cBhvr>
                                        <p:cTn id="94" dur="1" fill="hold">
                                          <p:stCondLst>
                                            <p:cond delay="0"/>
                                          </p:stCondLst>
                                        </p:cTn>
                                        <p:tgtEl>
                                          <p:spTgt spid="1026"/>
                                        </p:tgtEl>
                                        <p:attrNameLst>
                                          <p:attrName>style.visibility</p:attrName>
                                        </p:attrNameLst>
                                      </p:cBhvr>
                                      <p:to>
                                        <p:strVal val="visible"/>
                                      </p:to>
                                    </p:set>
                                    <p:animEffect transition="in" filter="circle(in)">
                                      <p:cBhvr>
                                        <p:cTn id="95" dur="2000"/>
                                        <p:tgtEl>
                                          <p:spTgt spid="1026"/>
                                        </p:tgtEl>
                                      </p:cBhvr>
                                    </p:animEffect>
                                  </p:childTnLst>
                                </p:cTn>
                              </p:par>
                              <p:par>
                                <p:cTn id="96" presetID="22" presetClass="entr" presetSubtype="4" fill="hold" nodeType="withEffect">
                                  <p:stCondLst>
                                    <p:cond delay="2000"/>
                                  </p:stCondLst>
                                  <p:childTnLst>
                                    <p:set>
                                      <p:cBhvr>
                                        <p:cTn id="97" dur="1" fill="hold">
                                          <p:stCondLst>
                                            <p:cond delay="0"/>
                                          </p:stCondLst>
                                        </p:cTn>
                                        <p:tgtEl>
                                          <p:spTgt spid="18"/>
                                        </p:tgtEl>
                                        <p:attrNameLst>
                                          <p:attrName>style.visibility</p:attrName>
                                        </p:attrNameLst>
                                      </p:cBhvr>
                                      <p:to>
                                        <p:strVal val="visible"/>
                                      </p:to>
                                    </p:set>
                                    <p:animEffect transition="in" filter="wipe(down)">
                                      <p:cBhvr>
                                        <p:cTn id="9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כותרת 12">
            <a:extLst>
              <a:ext uri="{FF2B5EF4-FFF2-40B4-BE49-F238E27FC236}">
                <a16:creationId xmlns:a16="http://schemas.microsoft.com/office/drawing/2014/main" id="{6F283CD0-F189-4BC3-B36F-345A945401D7}"/>
              </a:ext>
            </a:extLst>
          </p:cNvPr>
          <p:cNvSpPr>
            <a:spLocks noGrp="1"/>
          </p:cNvSpPr>
          <p:nvPr>
            <p:ph type="title"/>
          </p:nvPr>
        </p:nvSpPr>
        <p:spPr>
          <a:xfrm flipH="1">
            <a:off x="1105659" y="177627"/>
            <a:ext cx="9980682"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תהליך היווצרות המדינה</a:t>
            </a:r>
          </a:p>
        </p:txBody>
      </p:sp>
      <p:sp>
        <p:nvSpPr>
          <p:cNvPr id="21" name="תיבת טקסט 20">
            <a:extLst>
              <a:ext uri="{FF2B5EF4-FFF2-40B4-BE49-F238E27FC236}">
                <a16:creationId xmlns:a16="http://schemas.microsoft.com/office/drawing/2014/main" id="{829E3D5E-B106-4F96-3E11-22EA69C240A2}"/>
              </a:ext>
            </a:extLst>
          </p:cNvPr>
          <p:cNvSpPr txBox="1"/>
          <p:nvPr/>
        </p:nvSpPr>
        <p:spPr>
          <a:xfrm>
            <a:off x="9980028" y="4351157"/>
            <a:ext cx="1306516" cy="461665"/>
          </a:xfrm>
          <a:prstGeom prst="rect">
            <a:avLst/>
          </a:prstGeom>
          <a:noFill/>
        </p:spPr>
        <p:txBody>
          <a:bodyPr wrap="square" rtlCol="1">
            <a:spAutoFit/>
          </a:bodyPr>
          <a:lstStyle/>
          <a:p>
            <a:r>
              <a:rPr lang="he-IL" sz="2400" b="1" u="sng" dirty="0">
                <a:solidFill>
                  <a:schemeClr val="bg1"/>
                </a:solidFill>
                <a:latin typeface="David" panose="020E0502060401010101" pitchFamily="34" charset="-79"/>
                <a:cs typeface="David" panose="020E0502060401010101" pitchFamily="34" charset="-79"/>
              </a:rPr>
              <a:t>משפחה</a:t>
            </a:r>
          </a:p>
        </p:txBody>
      </p:sp>
      <p:grpSp>
        <p:nvGrpSpPr>
          <p:cNvPr id="61" name="קבוצה 60">
            <a:extLst>
              <a:ext uri="{FF2B5EF4-FFF2-40B4-BE49-F238E27FC236}">
                <a16:creationId xmlns:a16="http://schemas.microsoft.com/office/drawing/2014/main" id="{600E6F65-8485-3E40-F426-E7D96ECBD82F}"/>
              </a:ext>
            </a:extLst>
          </p:cNvPr>
          <p:cNvGrpSpPr/>
          <p:nvPr/>
        </p:nvGrpSpPr>
        <p:grpSpPr>
          <a:xfrm>
            <a:off x="5680980" y="3248169"/>
            <a:ext cx="3412427" cy="2133600"/>
            <a:chOff x="5680980" y="3248169"/>
            <a:chExt cx="3412427" cy="2133600"/>
          </a:xfrm>
        </p:grpSpPr>
        <p:sp>
          <p:nvSpPr>
            <p:cNvPr id="7" name="הסבר: חץ שמאלה 6">
              <a:extLst>
                <a:ext uri="{FF2B5EF4-FFF2-40B4-BE49-F238E27FC236}">
                  <a16:creationId xmlns:a16="http://schemas.microsoft.com/office/drawing/2014/main" id="{E838ED80-7F04-4E6D-841F-F1A88F00EDF2}"/>
                </a:ext>
              </a:extLst>
            </p:cNvPr>
            <p:cNvSpPr/>
            <p:nvPr/>
          </p:nvSpPr>
          <p:spPr>
            <a:xfrm rot="887311">
              <a:off x="5680980" y="3248169"/>
              <a:ext cx="2814918" cy="2133600"/>
            </a:xfrm>
            <a:prstGeom prst="leftArrowCallout">
              <a:avLst/>
            </a:prstGeom>
            <a:ln>
              <a:noFill/>
            </a:ln>
            <a:effectLst>
              <a:outerShdw blurRad="152400" dist="317500" dir="5400000" sx="90000" sy="-19000" rotWithShape="0">
                <a:prstClr val="black">
                  <a:alpha val="15000"/>
                </a:prstClr>
              </a:outerShdw>
            </a:effectLst>
            <a:scene3d>
              <a:camera prst="orthographicFront">
                <a:rot lat="0" lon="0" rev="0"/>
              </a:camera>
              <a:lightRig rig="balanced" dir="t">
                <a:rot lat="0" lon="0" rev="8700000"/>
              </a:lightRig>
            </a:scene3d>
            <a:sp3d>
              <a:bevelT w="190500" h="38100" prst="softRound"/>
            </a:sp3d>
          </p:spPr>
          <p:style>
            <a:lnRef idx="0">
              <a:schemeClr val="accent2"/>
            </a:lnRef>
            <a:fillRef idx="3">
              <a:schemeClr val="accent2"/>
            </a:fillRef>
            <a:effectRef idx="3">
              <a:schemeClr val="accent2"/>
            </a:effectRef>
            <a:fontRef idx="minor">
              <a:schemeClr val="lt1"/>
            </a:fontRef>
          </p:style>
          <p:txBody>
            <a:bodyPr rtlCol="1" anchor="ctr"/>
            <a:lstStyle/>
            <a:p>
              <a:pPr algn="ctr"/>
              <a:endParaRPr lang="he-IL">
                <a:solidFill>
                  <a:schemeClr val="lt1"/>
                </a:solidFill>
              </a:endParaRPr>
            </a:p>
          </p:txBody>
        </p:sp>
        <p:sp>
          <p:nvSpPr>
            <p:cNvPr id="34" name="תיבת טקסט 33">
              <a:extLst>
                <a:ext uri="{FF2B5EF4-FFF2-40B4-BE49-F238E27FC236}">
                  <a16:creationId xmlns:a16="http://schemas.microsoft.com/office/drawing/2014/main" id="{FCF0F89A-5FF6-C255-3188-20A6E506DC19}"/>
                </a:ext>
              </a:extLst>
            </p:cNvPr>
            <p:cNvSpPr txBox="1"/>
            <p:nvPr/>
          </p:nvSpPr>
          <p:spPr>
            <a:xfrm>
              <a:off x="6684976" y="3429000"/>
              <a:ext cx="1306516" cy="461665"/>
            </a:xfrm>
            <a:prstGeom prst="rect">
              <a:avLst/>
            </a:prstGeom>
            <a:noFill/>
          </p:spPr>
          <p:txBody>
            <a:bodyPr wrap="square" rtlCol="1">
              <a:spAutoFit/>
            </a:bodyPr>
            <a:lstStyle/>
            <a:p>
              <a:r>
                <a:rPr lang="he-IL" sz="2400" b="1" u="sng" dirty="0">
                  <a:solidFill>
                    <a:schemeClr val="bg1"/>
                  </a:solidFill>
                  <a:latin typeface="David" panose="020E0502060401010101" pitchFamily="34" charset="-79"/>
                  <a:cs typeface="David" panose="020E0502060401010101" pitchFamily="34" charset="-79"/>
                </a:rPr>
                <a:t>שבט</a:t>
              </a:r>
            </a:p>
          </p:txBody>
        </p:sp>
        <p:sp>
          <p:nvSpPr>
            <p:cNvPr id="36" name="תיבת טקסט 35">
              <a:extLst>
                <a:ext uri="{FF2B5EF4-FFF2-40B4-BE49-F238E27FC236}">
                  <a16:creationId xmlns:a16="http://schemas.microsoft.com/office/drawing/2014/main" id="{DA9D7ECB-B0F0-F430-E9B5-E95EB2EB52BD}"/>
                </a:ext>
              </a:extLst>
            </p:cNvPr>
            <p:cNvSpPr txBox="1"/>
            <p:nvPr/>
          </p:nvSpPr>
          <p:spPr>
            <a:xfrm>
              <a:off x="6536901" y="3867645"/>
              <a:ext cx="1801065" cy="1323439"/>
            </a:xfrm>
            <a:prstGeom prst="rect">
              <a:avLst/>
            </a:prstGeom>
            <a:noFill/>
          </p:spPr>
          <p:txBody>
            <a:bodyPr wrap="square" rtlCol="1">
              <a:spAutoFit/>
            </a:bodyPr>
            <a:lstStyle/>
            <a:p>
              <a:r>
                <a:rPr lang="he-IL" sz="2000" b="1" dirty="0">
                  <a:solidFill>
                    <a:schemeClr val="bg1"/>
                  </a:solidFill>
                  <a:latin typeface="David" panose="020E0502060401010101" pitchFamily="34" charset="-79"/>
                  <a:cs typeface="David" panose="020E0502060401010101" pitchFamily="34" charset="-79"/>
                </a:rPr>
                <a:t>איגוד של המשפחות המורחבות תחת מנהיגות שבטית.</a:t>
              </a:r>
            </a:p>
          </p:txBody>
        </p:sp>
        <p:sp>
          <p:nvSpPr>
            <p:cNvPr id="55" name="תיבת טקסט 54">
              <a:extLst>
                <a:ext uri="{FF2B5EF4-FFF2-40B4-BE49-F238E27FC236}">
                  <a16:creationId xmlns:a16="http://schemas.microsoft.com/office/drawing/2014/main" id="{C7B1FE30-5FE4-4163-E2C8-24F4FCB13646}"/>
                </a:ext>
              </a:extLst>
            </p:cNvPr>
            <p:cNvSpPr txBox="1"/>
            <p:nvPr/>
          </p:nvSpPr>
          <p:spPr>
            <a:xfrm>
              <a:off x="8349750" y="3666961"/>
              <a:ext cx="743657" cy="584775"/>
            </a:xfrm>
            <a:prstGeom prst="rect">
              <a:avLst/>
            </a:prstGeom>
            <a:noFill/>
          </p:spPr>
          <p:txBody>
            <a:bodyPr wrap="square" rtlCol="1">
              <a:spAutoFit/>
            </a:bodyPr>
            <a:lstStyle/>
            <a:p>
              <a:r>
                <a:rPr lang="he-IL" sz="3200" b="1" dirty="0">
                  <a:effectLst>
                    <a:glow rad="228600">
                      <a:schemeClr val="accent2">
                        <a:satMod val="175000"/>
                        <a:alpha val="40000"/>
                      </a:schemeClr>
                    </a:glow>
                  </a:effectLst>
                  <a:latin typeface="David" panose="020E0502060401010101" pitchFamily="34" charset="-79"/>
                  <a:cs typeface="David" panose="020E0502060401010101" pitchFamily="34" charset="-79"/>
                </a:rPr>
                <a:t>2</a:t>
              </a:r>
            </a:p>
          </p:txBody>
        </p:sp>
      </p:grpSp>
      <p:grpSp>
        <p:nvGrpSpPr>
          <p:cNvPr id="62" name="קבוצה 61">
            <a:extLst>
              <a:ext uri="{FF2B5EF4-FFF2-40B4-BE49-F238E27FC236}">
                <a16:creationId xmlns:a16="http://schemas.microsoft.com/office/drawing/2014/main" id="{93CE4AEA-E942-0E4B-0512-7589BFB2C0D2}"/>
              </a:ext>
            </a:extLst>
          </p:cNvPr>
          <p:cNvGrpSpPr/>
          <p:nvPr/>
        </p:nvGrpSpPr>
        <p:grpSpPr>
          <a:xfrm>
            <a:off x="2732402" y="2478690"/>
            <a:ext cx="3386334" cy="2133600"/>
            <a:chOff x="2732402" y="2478690"/>
            <a:chExt cx="3386334" cy="2133600"/>
          </a:xfrm>
        </p:grpSpPr>
        <p:sp>
          <p:nvSpPr>
            <p:cNvPr id="11" name="הסבר: חץ שמאלה 10">
              <a:extLst>
                <a:ext uri="{FF2B5EF4-FFF2-40B4-BE49-F238E27FC236}">
                  <a16:creationId xmlns:a16="http://schemas.microsoft.com/office/drawing/2014/main" id="{48DA8334-3D85-4453-9A8E-849D01F34769}"/>
                </a:ext>
              </a:extLst>
            </p:cNvPr>
            <p:cNvSpPr/>
            <p:nvPr/>
          </p:nvSpPr>
          <p:spPr>
            <a:xfrm rot="887311">
              <a:off x="2732402" y="2478690"/>
              <a:ext cx="2814918" cy="2133600"/>
            </a:xfrm>
            <a:prstGeom prst="leftArrowCallout">
              <a:avLst/>
            </a:prstGeom>
            <a:ln>
              <a:noFill/>
            </a:ln>
            <a:effectLst>
              <a:outerShdw blurRad="152400" dist="317500" dir="5400000" sx="90000" sy="-19000" rotWithShape="0">
                <a:prstClr val="black">
                  <a:alpha val="15000"/>
                </a:prstClr>
              </a:outerShdw>
            </a:effectLst>
            <a:scene3d>
              <a:camera prst="orthographicFront">
                <a:rot lat="0" lon="0" rev="0"/>
              </a:camera>
              <a:lightRig rig="balanced" dir="t">
                <a:rot lat="0" lon="0" rev="8700000"/>
              </a:lightRig>
            </a:scene3d>
            <a:sp3d>
              <a:bevelT w="190500" h="38100" prst="softRound"/>
            </a:sp3d>
          </p:spPr>
          <p:style>
            <a:lnRef idx="0">
              <a:schemeClr val="accent2"/>
            </a:lnRef>
            <a:fillRef idx="3">
              <a:schemeClr val="accent2"/>
            </a:fillRef>
            <a:effectRef idx="3">
              <a:schemeClr val="accent2"/>
            </a:effectRef>
            <a:fontRef idx="minor">
              <a:schemeClr val="lt1"/>
            </a:fontRef>
          </p:style>
          <p:txBody>
            <a:bodyPr rtlCol="1" anchor="ctr"/>
            <a:lstStyle/>
            <a:p>
              <a:pPr algn="ctr"/>
              <a:endParaRPr lang="he-IL"/>
            </a:p>
          </p:txBody>
        </p:sp>
        <p:sp>
          <p:nvSpPr>
            <p:cNvPr id="42" name="תיבת טקסט 41">
              <a:extLst>
                <a:ext uri="{FF2B5EF4-FFF2-40B4-BE49-F238E27FC236}">
                  <a16:creationId xmlns:a16="http://schemas.microsoft.com/office/drawing/2014/main" id="{47650213-941A-D47D-5EE3-DFCAD89FACFB}"/>
                </a:ext>
              </a:extLst>
            </p:cNvPr>
            <p:cNvSpPr txBox="1"/>
            <p:nvPr/>
          </p:nvSpPr>
          <p:spPr>
            <a:xfrm>
              <a:off x="3775578" y="2813428"/>
              <a:ext cx="1962657" cy="461665"/>
            </a:xfrm>
            <a:prstGeom prst="rect">
              <a:avLst/>
            </a:prstGeom>
            <a:noFill/>
          </p:spPr>
          <p:txBody>
            <a:bodyPr wrap="square" rtlCol="1">
              <a:spAutoFit/>
            </a:bodyPr>
            <a:lstStyle/>
            <a:p>
              <a:r>
                <a:rPr lang="he-IL" sz="2400" b="1" u="sng" dirty="0">
                  <a:solidFill>
                    <a:schemeClr val="bg1"/>
                  </a:solidFill>
                  <a:latin typeface="David" panose="020E0502060401010101" pitchFamily="34" charset="-79"/>
                  <a:cs typeface="David" panose="020E0502060401010101" pitchFamily="34" charset="-79"/>
                </a:rPr>
                <a:t>חברה גאוגרפית</a:t>
              </a:r>
            </a:p>
          </p:txBody>
        </p:sp>
        <p:sp>
          <p:nvSpPr>
            <p:cNvPr id="44" name="תיבת טקסט 43">
              <a:extLst>
                <a:ext uri="{FF2B5EF4-FFF2-40B4-BE49-F238E27FC236}">
                  <a16:creationId xmlns:a16="http://schemas.microsoft.com/office/drawing/2014/main" id="{4AA7146A-6C3C-77F5-BDA2-ED0CDBD41479}"/>
                </a:ext>
              </a:extLst>
            </p:cNvPr>
            <p:cNvSpPr txBox="1"/>
            <p:nvPr/>
          </p:nvSpPr>
          <p:spPr>
            <a:xfrm>
              <a:off x="3598457" y="3382833"/>
              <a:ext cx="1801065" cy="1015663"/>
            </a:xfrm>
            <a:prstGeom prst="rect">
              <a:avLst/>
            </a:prstGeom>
            <a:noFill/>
          </p:spPr>
          <p:txBody>
            <a:bodyPr wrap="square" rtlCol="1">
              <a:spAutoFit/>
            </a:bodyPr>
            <a:lstStyle/>
            <a:p>
              <a:r>
                <a:rPr lang="he-IL" sz="2000" b="1" dirty="0">
                  <a:solidFill>
                    <a:schemeClr val="bg1"/>
                  </a:solidFill>
                  <a:latin typeface="David" panose="020E0502060401010101" pitchFamily="34" charset="-79"/>
                  <a:cs typeface="David" panose="020E0502060401010101" pitchFamily="34" charset="-79"/>
                </a:rPr>
                <a:t>חברה על בסיס גאוגרפי תחת שליט/מלך.</a:t>
              </a:r>
            </a:p>
          </p:txBody>
        </p:sp>
        <p:sp>
          <p:nvSpPr>
            <p:cNvPr id="57" name="תיבת טקסט 56">
              <a:extLst>
                <a:ext uri="{FF2B5EF4-FFF2-40B4-BE49-F238E27FC236}">
                  <a16:creationId xmlns:a16="http://schemas.microsoft.com/office/drawing/2014/main" id="{37DEB53B-BB7B-9CE7-84A6-B88C296D150C}"/>
                </a:ext>
              </a:extLst>
            </p:cNvPr>
            <p:cNvSpPr txBox="1"/>
            <p:nvPr/>
          </p:nvSpPr>
          <p:spPr>
            <a:xfrm>
              <a:off x="5375079" y="2923466"/>
              <a:ext cx="743657" cy="584775"/>
            </a:xfrm>
            <a:prstGeom prst="rect">
              <a:avLst/>
            </a:prstGeom>
            <a:noFill/>
          </p:spPr>
          <p:txBody>
            <a:bodyPr wrap="square" rtlCol="1">
              <a:spAutoFit/>
            </a:bodyPr>
            <a:lstStyle/>
            <a:p>
              <a:r>
                <a:rPr lang="he-IL" sz="3200" b="1" dirty="0">
                  <a:effectLst>
                    <a:glow rad="228600">
                      <a:schemeClr val="accent2">
                        <a:satMod val="175000"/>
                        <a:alpha val="40000"/>
                      </a:schemeClr>
                    </a:glow>
                  </a:effectLst>
                  <a:latin typeface="David" panose="020E0502060401010101" pitchFamily="34" charset="-79"/>
                  <a:cs typeface="David" panose="020E0502060401010101" pitchFamily="34" charset="-79"/>
                </a:rPr>
                <a:t>3</a:t>
              </a:r>
            </a:p>
          </p:txBody>
        </p:sp>
      </p:grpSp>
      <p:grpSp>
        <p:nvGrpSpPr>
          <p:cNvPr id="63" name="קבוצה 62">
            <a:extLst>
              <a:ext uri="{FF2B5EF4-FFF2-40B4-BE49-F238E27FC236}">
                <a16:creationId xmlns:a16="http://schemas.microsoft.com/office/drawing/2014/main" id="{F3F03AF4-5012-48B5-0732-1371500D730F}"/>
              </a:ext>
            </a:extLst>
          </p:cNvPr>
          <p:cNvGrpSpPr/>
          <p:nvPr/>
        </p:nvGrpSpPr>
        <p:grpSpPr>
          <a:xfrm>
            <a:off x="594102" y="1832444"/>
            <a:ext cx="2652810" cy="2133600"/>
            <a:chOff x="594102" y="1832444"/>
            <a:chExt cx="2652810" cy="2133600"/>
          </a:xfrm>
        </p:grpSpPr>
        <p:sp>
          <p:nvSpPr>
            <p:cNvPr id="5" name="מלבן 4">
              <a:extLst>
                <a:ext uri="{FF2B5EF4-FFF2-40B4-BE49-F238E27FC236}">
                  <a16:creationId xmlns:a16="http://schemas.microsoft.com/office/drawing/2014/main" id="{86E4FCB5-B7CF-4523-80C2-49A50CDB2D5A}"/>
                </a:ext>
              </a:extLst>
            </p:cNvPr>
            <p:cNvSpPr/>
            <p:nvPr/>
          </p:nvSpPr>
          <p:spPr>
            <a:xfrm rot="6336025">
              <a:off x="698652" y="1980956"/>
              <a:ext cx="2133600" cy="1836576"/>
            </a:xfrm>
            <a:prstGeom prst="rect">
              <a:avLst/>
            </a:prstGeom>
            <a:ln>
              <a:noFill/>
            </a:ln>
            <a:effectLst>
              <a:outerShdw blurRad="152400" dist="317500" dir="5400000" sx="90000" sy="-19000" rotWithShape="0">
                <a:prstClr val="black">
                  <a:alpha val="15000"/>
                </a:prstClr>
              </a:outerShdw>
            </a:effectLst>
            <a:scene3d>
              <a:camera prst="orthographicFront">
                <a:rot lat="0" lon="0" rev="0"/>
              </a:camera>
              <a:lightRig rig="balanced" dir="t">
                <a:rot lat="0" lon="0" rev="8700000"/>
              </a:lightRig>
            </a:scene3d>
            <a:sp3d>
              <a:bevelT w="190500" h="38100" prst="softRound"/>
            </a:sp3d>
          </p:spPr>
          <p:style>
            <a:lnRef idx="0">
              <a:schemeClr val="accent2"/>
            </a:lnRef>
            <a:fillRef idx="3">
              <a:schemeClr val="accent2"/>
            </a:fillRef>
            <a:effectRef idx="3">
              <a:schemeClr val="accent2"/>
            </a:effectRef>
            <a:fontRef idx="minor">
              <a:schemeClr val="lt1"/>
            </a:fontRef>
          </p:style>
          <p:txBody>
            <a:bodyPr rtlCol="1" anchor="ctr"/>
            <a:lstStyle/>
            <a:p>
              <a:pPr algn="ctr"/>
              <a:endParaRPr lang="he-IL">
                <a:solidFill>
                  <a:schemeClr val="lt1"/>
                </a:solidFill>
              </a:endParaRPr>
            </a:p>
          </p:txBody>
        </p:sp>
        <p:sp>
          <p:nvSpPr>
            <p:cNvPr id="46" name="תיבת טקסט 45">
              <a:extLst>
                <a:ext uri="{FF2B5EF4-FFF2-40B4-BE49-F238E27FC236}">
                  <a16:creationId xmlns:a16="http://schemas.microsoft.com/office/drawing/2014/main" id="{8CB672FE-2F13-822D-7774-7854CCD577E3}"/>
                </a:ext>
              </a:extLst>
            </p:cNvPr>
            <p:cNvSpPr txBox="1"/>
            <p:nvPr/>
          </p:nvSpPr>
          <p:spPr>
            <a:xfrm>
              <a:off x="702190" y="2320794"/>
              <a:ext cx="1801065" cy="1631216"/>
            </a:xfrm>
            <a:prstGeom prst="rect">
              <a:avLst/>
            </a:prstGeom>
            <a:noFill/>
          </p:spPr>
          <p:txBody>
            <a:bodyPr wrap="square" rtlCol="1">
              <a:spAutoFit/>
            </a:bodyPr>
            <a:lstStyle/>
            <a:p>
              <a:r>
                <a:rPr lang="he-IL" sz="2000" b="1" dirty="0">
                  <a:solidFill>
                    <a:schemeClr val="bg1"/>
                  </a:solidFill>
                  <a:latin typeface="David" panose="020E0502060401010101" pitchFamily="34" charset="-79"/>
                  <a:cs typeface="David" panose="020E0502060401010101" pitchFamily="34" charset="-79"/>
                </a:rPr>
                <a:t>התגבשות של חברות שונות לעם עם רצון להגדרה עצמית לאומית.</a:t>
              </a:r>
            </a:p>
          </p:txBody>
        </p:sp>
        <p:sp>
          <p:nvSpPr>
            <p:cNvPr id="48" name="תיבת טקסט 47">
              <a:extLst>
                <a:ext uri="{FF2B5EF4-FFF2-40B4-BE49-F238E27FC236}">
                  <a16:creationId xmlns:a16="http://schemas.microsoft.com/office/drawing/2014/main" id="{E9D46CE9-C2E8-CB8F-898D-DDE62D3F926C}"/>
                </a:ext>
              </a:extLst>
            </p:cNvPr>
            <p:cNvSpPr txBox="1"/>
            <p:nvPr/>
          </p:nvSpPr>
          <p:spPr>
            <a:xfrm>
              <a:off x="594102" y="1938956"/>
              <a:ext cx="1962657" cy="461665"/>
            </a:xfrm>
            <a:prstGeom prst="rect">
              <a:avLst/>
            </a:prstGeom>
            <a:noFill/>
          </p:spPr>
          <p:txBody>
            <a:bodyPr wrap="square" rtlCol="1">
              <a:spAutoFit/>
            </a:bodyPr>
            <a:lstStyle/>
            <a:p>
              <a:r>
                <a:rPr lang="he-IL" sz="2400" b="1" u="sng" dirty="0">
                  <a:solidFill>
                    <a:schemeClr val="bg1"/>
                  </a:solidFill>
                  <a:latin typeface="David" panose="020E0502060401010101" pitchFamily="34" charset="-79"/>
                  <a:cs typeface="David" panose="020E0502060401010101" pitchFamily="34" charset="-79"/>
                </a:rPr>
                <a:t>עם/מדינה</a:t>
              </a:r>
            </a:p>
          </p:txBody>
        </p:sp>
        <p:sp>
          <p:nvSpPr>
            <p:cNvPr id="59" name="תיבת טקסט 58">
              <a:extLst>
                <a:ext uri="{FF2B5EF4-FFF2-40B4-BE49-F238E27FC236}">
                  <a16:creationId xmlns:a16="http://schemas.microsoft.com/office/drawing/2014/main" id="{0C84A1CA-B827-0F12-43F5-75D31E5066C8}"/>
                </a:ext>
              </a:extLst>
            </p:cNvPr>
            <p:cNvSpPr txBox="1"/>
            <p:nvPr/>
          </p:nvSpPr>
          <p:spPr>
            <a:xfrm>
              <a:off x="2503255" y="2170530"/>
              <a:ext cx="743657" cy="584775"/>
            </a:xfrm>
            <a:prstGeom prst="rect">
              <a:avLst/>
            </a:prstGeom>
            <a:noFill/>
          </p:spPr>
          <p:txBody>
            <a:bodyPr wrap="square" rtlCol="1">
              <a:spAutoFit/>
            </a:bodyPr>
            <a:lstStyle/>
            <a:p>
              <a:r>
                <a:rPr lang="he-IL" sz="3200" b="1" dirty="0">
                  <a:effectLst>
                    <a:glow rad="228600">
                      <a:schemeClr val="accent2">
                        <a:satMod val="175000"/>
                        <a:alpha val="40000"/>
                      </a:schemeClr>
                    </a:glow>
                  </a:effectLst>
                  <a:latin typeface="David" panose="020E0502060401010101" pitchFamily="34" charset="-79"/>
                  <a:cs typeface="David" panose="020E0502060401010101" pitchFamily="34" charset="-79"/>
                </a:rPr>
                <a:t>4</a:t>
              </a:r>
            </a:p>
          </p:txBody>
        </p:sp>
      </p:grpSp>
      <p:pic>
        <p:nvPicPr>
          <p:cNvPr id="6148" name="Picture 4" descr="עיירה – ויקיפדיה">
            <a:extLst>
              <a:ext uri="{FF2B5EF4-FFF2-40B4-BE49-F238E27FC236}">
                <a16:creationId xmlns:a16="http://schemas.microsoft.com/office/drawing/2014/main" id="{DC792CB1-B3E8-44A2-E97D-9DDBB7087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733" y="4658805"/>
            <a:ext cx="2583758" cy="19429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0" name="תמונה 49">
            <a:extLst>
              <a:ext uri="{FF2B5EF4-FFF2-40B4-BE49-F238E27FC236}">
                <a16:creationId xmlns:a16="http://schemas.microsoft.com/office/drawing/2014/main" id="{F70EE318-459F-6FD5-60C3-D58F23D16608}"/>
              </a:ext>
            </a:extLst>
          </p:cNvPr>
          <p:cNvPicPr>
            <a:picLocks noChangeAspect="1"/>
          </p:cNvPicPr>
          <p:nvPr/>
        </p:nvPicPr>
        <p:blipFill>
          <a:blip r:embed="rId4"/>
          <a:stretch>
            <a:fillRect/>
          </a:stretch>
        </p:blipFill>
        <p:spPr>
          <a:xfrm>
            <a:off x="6481631" y="1624791"/>
            <a:ext cx="2407977" cy="18203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2" descr="ספורט ולאומיות – בלוג בגרות בתקשורת">
            <a:extLst>
              <a:ext uri="{FF2B5EF4-FFF2-40B4-BE49-F238E27FC236}">
                <a16:creationId xmlns:a16="http://schemas.microsoft.com/office/drawing/2014/main" id="{89D95CF3-6EC6-0C5B-BDF6-091CB35926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176" t="4168" r="19000" b="11556"/>
          <a:stretch/>
        </p:blipFill>
        <p:spPr bwMode="auto">
          <a:xfrm>
            <a:off x="130699" y="3695890"/>
            <a:ext cx="1840002" cy="1851222"/>
          </a:xfrm>
          <a:prstGeom prst="ellipse">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grpSp>
        <p:nvGrpSpPr>
          <p:cNvPr id="6147" name="קבוצה 6146">
            <a:extLst>
              <a:ext uri="{FF2B5EF4-FFF2-40B4-BE49-F238E27FC236}">
                <a16:creationId xmlns:a16="http://schemas.microsoft.com/office/drawing/2014/main" id="{9B28A615-AE8C-4FAA-6CB0-F727B9B02E6B}"/>
              </a:ext>
            </a:extLst>
          </p:cNvPr>
          <p:cNvGrpSpPr/>
          <p:nvPr/>
        </p:nvGrpSpPr>
        <p:grpSpPr>
          <a:xfrm>
            <a:off x="8652511" y="4061685"/>
            <a:ext cx="3376448" cy="2133600"/>
            <a:chOff x="8652511" y="4061685"/>
            <a:chExt cx="3376448" cy="2133600"/>
          </a:xfrm>
        </p:grpSpPr>
        <p:grpSp>
          <p:nvGrpSpPr>
            <p:cNvPr id="60" name="קבוצה 59">
              <a:extLst>
                <a:ext uri="{FF2B5EF4-FFF2-40B4-BE49-F238E27FC236}">
                  <a16:creationId xmlns:a16="http://schemas.microsoft.com/office/drawing/2014/main" id="{E83E517F-285B-1970-D744-591D2EDD0943}"/>
                </a:ext>
              </a:extLst>
            </p:cNvPr>
            <p:cNvGrpSpPr/>
            <p:nvPr/>
          </p:nvGrpSpPr>
          <p:grpSpPr>
            <a:xfrm>
              <a:off x="8652511" y="4061685"/>
              <a:ext cx="3376448" cy="2133600"/>
              <a:chOff x="8652511" y="4061685"/>
              <a:chExt cx="3376448" cy="2133600"/>
            </a:xfrm>
          </p:grpSpPr>
          <p:grpSp>
            <p:nvGrpSpPr>
              <p:cNvPr id="38" name="קבוצה 37">
                <a:extLst>
                  <a:ext uri="{FF2B5EF4-FFF2-40B4-BE49-F238E27FC236}">
                    <a16:creationId xmlns:a16="http://schemas.microsoft.com/office/drawing/2014/main" id="{D42AB8BC-58E5-4D0B-A47C-23C3E5650AE3}"/>
                  </a:ext>
                </a:extLst>
              </p:cNvPr>
              <p:cNvGrpSpPr/>
              <p:nvPr/>
            </p:nvGrpSpPr>
            <p:grpSpPr>
              <a:xfrm rot="2338111">
                <a:off x="8652511" y="4061685"/>
                <a:ext cx="2814918" cy="2133600"/>
                <a:chOff x="8433147" y="879729"/>
                <a:chExt cx="2814918" cy="2133600"/>
              </a:xfrm>
            </p:grpSpPr>
            <p:sp>
              <p:nvSpPr>
                <p:cNvPr id="2" name="הסבר: חץ שמאלה 1">
                  <a:extLst>
                    <a:ext uri="{FF2B5EF4-FFF2-40B4-BE49-F238E27FC236}">
                      <a16:creationId xmlns:a16="http://schemas.microsoft.com/office/drawing/2014/main" id="{CF56A483-53C7-4F67-96C1-71124249C9C4}"/>
                    </a:ext>
                  </a:extLst>
                </p:cNvPr>
                <p:cNvSpPr/>
                <p:nvPr/>
              </p:nvSpPr>
              <p:spPr>
                <a:xfrm rot="20149200">
                  <a:off x="8433147" y="879729"/>
                  <a:ext cx="2814918" cy="2133600"/>
                </a:xfrm>
                <a:prstGeom prst="leftArrowCallout">
                  <a:avLst/>
                </a:prstGeom>
                <a:ln>
                  <a:noFill/>
                </a:ln>
                <a:effectLst>
                  <a:outerShdw blurRad="152400" dist="317500" dir="5400000" sx="90000" sy="-19000" rotWithShape="0">
                    <a:prstClr val="black">
                      <a:alpha val="15000"/>
                    </a:prstClr>
                  </a:outerShdw>
                </a:effectLst>
                <a:scene3d>
                  <a:camera prst="orthographicFront">
                    <a:rot lat="0" lon="0" rev="0"/>
                  </a:camera>
                  <a:lightRig rig="balanced" dir="t">
                    <a:rot lat="0" lon="0" rev="8700000"/>
                  </a:lightRig>
                </a:scene3d>
                <a:sp3d>
                  <a:bevelT w="190500" h="38100" prst="softRound"/>
                </a:sp3d>
              </p:spPr>
              <p:style>
                <a:lnRef idx="0">
                  <a:schemeClr val="accent2"/>
                </a:lnRef>
                <a:fillRef idx="3">
                  <a:schemeClr val="accent2"/>
                </a:fillRef>
                <a:effectRef idx="3">
                  <a:schemeClr val="accent2"/>
                </a:effectRef>
                <a:fontRef idx="minor">
                  <a:schemeClr val="lt1"/>
                </a:fontRef>
              </p:style>
              <p:txBody>
                <a:bodyPr rtlCol="1" anchor="ctr"/>
                <a:lstStyle/>
                <a:p>
                  <a:pPr algn="ctr"/>
                  <a:endParaRPr lang="he-IL">
                    <a:solidFill>
                      <a:schemeClr val="lt1"/>
                    </a:solidFill>
                  </a:endParaRPr>
                </a:p>
              </p:txBody>
            </p:sp>
            <p:sp>
              <p:nvSpPr>
                <p:cNvPr id="6" name="תיבת טקסט 5">
                  <a:extLst>
                    <a:ext uri="{FF2B5EF4-FFF2-40B4-BE49-F238E27FC236}">
                      <a16:creationId xmlns:a16="http://schemas.microsoft.com/office/drawing/2014/main" id="{5A5094CC-EAE2-4D1D-90F6-127C77A411C0}"/>
                    </a:ext>
                  </a:extLst>
                </p:cNvPr>
                <p:cNvSpPr txBox="1"/>
                <p:nvPr/>
              </p:nvSpPr>
              <p:spPr>
                <a:xfrm rot="19261889">
                  <a:off x="9481364" y="1330919"/>
                  <a:ext cx="1601265" cy="1323439"/>
                </a:xfrm>
                <a:prstGeom prst="rect">
                  <a:avLst/>
                </a:prstGeom>
                <a:noFill/>
              </p:spPr>
              <p:txBody>
                <a:bodyPr wrap="square" rtlCol="1">
                  <a:spAutoFit/>
                </a:bodyPr>
                <a:lstStyle/>
                <a:p>
                  <a:r>
                    <a:rPr lang="he-IL" sz="2000" b="1" dirty="0">
                      <a:solidFill>
                        <a:schemeClr val="bg1"/>
                      </a:solidFill>
                      <a:latin typeface="David" panose="020E0502060401010101" pitchFamily="34" charset="-79"/>
                      <a:cs typeface="David" panose="020E0502060401010101" pitchFamily="34" charset="-79"/>
                    </a:rPr>
                    <a:t>המשפחה סיפקה את כל הצרכים (מזון והגנה).</a:t>
                  </a:r>
                </a:p>
              </p:txBody>
            </p:sp>
          </p:grpSp>
          <p:sp>
            <p:nvSpPr>
              <p:cNvPr id="53" name="תיבת טקסט 52">
                <a:extLst>
                  <a:ext uri="{FF2B5EF4-FFF2-40B4-BE49-F238E27FC236}">
                    <a16:creationId xmlns:a16="http://schemas.microsoft.com/office/drawing/2014/main" id="{D928F026-4D1B-F664-E0DD-59EED8D3B171}"/>
                  </a:ext>
                </a:extLst>
              </p:cNvPr>
              <p:cNvSpPr txBox="1"/>
              <p:nvPr/>
            </p:nvSpPr>
            <p:spPr>
              <a:xfrm>
                <a:off x="11285302" y="4507990"/>
                <a:ext cx="743657" cy="584775"/>
              </a:xfrm>
              <a:prstGeom prst="rect">
                <a:avLst/>
              </a:prstGeom>
              <a:noFill/>
            </p:spPr>
            <p:txBody>
              <a:bodyPr wrap="square" rtlCol="1">
                <a:spAutoFit/>
              </a:bodyPr>
              <a:lstStyle/>
              <a:p>
                <a:r>
                  <a:rPr lang="he-IL" sz="3200" b="1" dirty="0">
                    <a:effectLst>
                      <a:glow rad="228600">
                        <a:schemeClr val="accent2">
                          <a:satMod val="175000"/>
                          <a:alpha val="40000"/>
                        </a:schemeClr>
                      </a:glow>
                    </a:effectLst>
                    <a:latin typeface="David" panose="020E0502060401010101" pitchFamily="34" charset="-79"/>
                    <a:cs typeface="David" panose="020E0502060401010101" pitchFamily="34" charset="-79"/>
                  </a:rPr>
                  <a:t>1</a:t>
                </a:r>
              </a:p>
            </p:txBody>
          </p:sp>
        </p:grpSp>
        <p:sp>
          <p:nvSpPr>
            <p:cNvPr id="6145" name="תיבת טקסט 6144">
              <a:extLst>
                <a:ext uri="{FF2B5EF4-FFF2-40B4-BE49-F238E27FC236}">
                  <a16:creationId xmlns:a16="http://schemas.microsoft.com/office/drawing/2014/main" id="{BF3F721C-6B6F-0E58-6389-F9A196176696}"/>
                </a:ext>
              </a:extLst>
            </p:cNvPr>
            <p:cNvSpPr txBox="1"/>
            <p:nvPr/>
          </p:nvSpPr>
          <p:spPr>
            <a:xfrm>
              <a:off x="9868266" y="4359338"/>
              <a:ext cx="1306516" cy="461665"/>
            </a:xfrm>
            <a:prstGeom prst="rect">
              <a:avLst/>
            </a:prstGeom>
            <a:noFill/>
          </p:spPr>
          <p:txBody>
            <a:bodyPr wrap="square" rtlCol="1">
              <a:spAutoFit/>
            </a:bodyPr>
            <a:lstStyle/>
            <a:p>
              <a:r>
                <a:rPr lang="he-IL" sz="2400" b="1" u="sng" dirty="0">
                  <a:solidFill>
                    <a:schemeClr val="bg1"/>
                  </a:solidFill>
                  <a:latin typeface="David" panose="020E0502060401010101" pitchFamily="34" charset="-79"/>
                  <a:cs typeface="David" panose="020E0502060401010101" pitchFamily="34" charset="-79"/>
                </a:rPr>
                <a:t>משפחה</a:t>
              </a:r>
            </a:p>
          </p:txBody>
        </p:sp>
      </p:grpSp>
      <p:pic>
        <p:nvPicPr>
          <p:cNvPr id="9" name="תמונה 8">
            <a:extLst>
              <a:ext uri="{FF2B5EF4-FFF2-40B4-BE49-F238E27FC236}">
                <a16:creationId xmlns:a16="http://schemas.microsoft.com/office/drawing/2014/main" id="{4E411480-A003-0700-E194-B64724BFD1B3}"/>
              </a:ext>
            </a:extLst>
          </p:cNvPr>
          <p:cNvPicPr>
            <a:picLocks noChangeAspect="1"/>
          </p:cNvPicPr>
          <p:nvPr/>
        </p:nvPicPr>
        <p:blipFill>
          <a:blip r:embed="rId6"/>
          <a:stretch>
            <a:fillRect/>
          </a:stretch>
        </p:blipFill>
        <p:spPr>
          <a:xfrm>
            <a:off x="10204035" y="2983574"/>
            <a:ext cx="1801396" cy="1366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1334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p:tgtEl>
                                          <p:spTgt spid="6147"/>
                                        </p:tgtEl>
                                        <p:attrNameLst>
                                          <p:attrName>ppt_x</p:attrName>
                                        </p:attrNameLst>
                                      </p:cBhvr>
                                      <p:tavLst>
                                        <p:tav tm="0">
                                          <p:val>
                                            <p:strVal val="#ppt_x+#ppt_w*1.125000"/>
                                          </p:val>
                                        </p:tav>
                                        <p:tav tm="100000">
                                          <p:val>
                                            <p:strVal val="#ppt_x"/>
                                          </p:val>
                                        </p:tav>
                                      </p:tavLst>
                                    </p:anim>
                                    <p:animEffect transition="in" filter="wipe(left)">
                                      <p:cBhvr>
                                        <p:cTn id="8" dur="500"/>
                                        <p:tgtEl>
                                          <p:spTgt spid="6147"/>
                                        </p:tgtEl>
                                      </p:cBhvr>
                                    </p:animEffect>
                                  </p:childTnLst>
                                </p:cTn>
                              </p:par>
                              <p:par>
                                <p:cTn id="9" presetID="47" presetClass="entr" presetSubtype="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2" fill="hold" nodeType="click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additive="base">
                                        <p:cTn id="18" dur="500"/>
                                        <p:tgtEl>
                                          <p:spTgt spid="61"/>
                                        </p:tgtEl>
                                        <p:attrNameLst>
                                          <p:attrName>ppt_x</p:attrName>
                                        </p:attrNameLst>
                                      </p:cBhvr>
                                      <p:tavLst>
                                        <p:tav tm="0">
                                          <p:val>
                                            <p:strVal val="#ppt_x+#ppt_w*1.125000"/>
                                          </p:val>
                                        </p:tav>
                                        <p:tav tm="100000">
                                          <p:val>
                                            <p:strVal val="#ppt_x"/>
                                          </p:val>
                                        </p:tav>
                                      </p:tavLst>
                                    </p:anim>
                                    <p:animEffect transition="in" filter="wipe(left)">
                                      <p:cBhvr>
                                        <p:cTn id="19" dur="500"/>
                                        <p:tgtEl>
                                          <p:spTgt spid="61"/>
                                        </p:tgtEl>
                                      </p:cBhvr>
                                    </p:animEffect>
                                  </p:childTnLst>
                                </p:cTn>
                              </p:par>
                              <p:par>
                                <p:cTn id="20" presetID="47" presetClass="entr" presetSubtype="0" fill="hold" nodeType="withEffect">
                                  <p:stCondLst>
                                    <p:cond delay="50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1000"/>
                                        <p:tgtEl>
                                          <p:spTgt spid="50"/>
                                        </p:tgtEl>
                                      </p:cBhvr>
                                    </p:animEffect>
                                    <p:anim calcmode="lin" valueType="num">
                                      <p:cBhvr>
                                        <p:cTn id="23" dur="1000" fill="hold"/>
                                        <p:tgtEl>
                                          <p:spTgt spid="50"/>
                                        </p:tgtEl>
                                        <p:attrNameLst>
                                          <p:attrName>ppt_x</p:attrName>
                                        </p:attrNameLst>
                                      </p:cBhvr>
                                      <p:tavLst>
                                        <p:tav tm="0">
                                          <p:val>
                                            <p:strVal val="#ppt_x"/>
                                          </p:val>
                                        </p:tav>
                                        <p:tav tm="100000">
                                          <p:val>
                                            <p:strVal val="#ppt_x"/>
                                          </p:val>
                                        </p:tav>
                                      </p:tavLst>
                                    </p:anim>
                                    <p:anim calcmode="lin" valueType="num">
                                      <p:cBhvr>
                                        <p:cTn id="2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2" presetClass="entr" presetSubtype="2"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additive="base">
                                        <p:cTn id="29" dur="500"/>
                                        <p:tgtEl>
                                          <p:spTgt spid="62"/>
                                        </p:tgtEl>
                                        <p:attrNameLst>
                                          <p:attrName>ppt_x</p:attrName>
                                        </p:attrNameLst>
                                      </p:cBhvr>
                                      <p:tavLst>
                                        <p:tav tm="0">
                                          <p:val>
                                            <p:strVal val="#ppt_x+#ppt_w*1.125000"/>
                                          </p:val>
                                        </p:tav>
                                        <p:tav tm="100000">
                                          <p:val>
                                            <p:strVal val="#ppt_x"/>
                                          </p:val>
                                        </p:tav>
                                      </p:tavLst>
                                    </p:anim>
                                    <p:animEffect transition="in" filter="wipe(left)">
                                      <p:cBhvr>
                                        <p:cTn id="30" dur="500"/>
                                        <p:tgtEl>
                                          <p:spTgt spid="62"/>
                                        </p:tgtEl>
                                      </p:cBhvr>
                                    </p:animEffect>
                                  </p:childTnLst>
                                </p:cTn>
                              </p:par>
                              <p:par>
                                <p:cTn id="31" presetID="42" presetClass="entr" presetSubtype="0" fill="hold" nodeType="withEffect">
                                  <p:stCondLst>
                                    <p:cond delay="500"/>
                                  </p:stCondLst>
                                  <p:childTnLst>
                                    <p:set>
                                      <p:cBhvr>
                                        <p:cTn id="32" dur="1" fill="hold">
                                          <p:stCondLst>
                                            <p:cond delay="0"/>
                                          </p:stCondLst>
                                        </p:cTn>
                                        <p:tgtEl>
                                          <p:spTgt spid="6148"/>
                                        </p:tgtEl>
                                        <p:attrNameLst>
                                          <p:attrName>style.visibility</p:attrName>
                                        </p:attrNameLst>
                                      </p:cBhvr>
                                      <p:to>
                                        <p:strVal val="visible"/>
                                      </p:to>
                                    </p:set>
                                    <p:animEffect transition="in" filter="fade">
                                      <p:cBhvr>
                                        <p:cTn id="33" dur="1000"/>
                                        <p:tgtEl>
                                          <p:spTgt spid="6148"/>
                                        </p:tgtEl>
                                      </p:cBhvr>
                                    </p:animEffect>
                                    <p:anim calcmode="lin" valueType="num">
                                      <p:cBhvr>
                                        <p:cTn id="34" dur="1000" fill="hold"/>
                                        <p:tgtEl>
                                          <p:spTgt spid="6148"/>
                                        </p:tgtEl>
                                        <p:attrNameLst>
                                          <p:attrName>ppt_x</p:attrName>
                                        </p:attrNameLst>
                                      </p:cBhvr>
                                      <p:tavLst>
                                        <p:tav tm="0">
                                          <p:val>
                                            <p:strVal val="#ppt_x"/>
                                          </p:val>
                                        </p:tav>
                                        <p:tav tm="100000">
                                          <p:val>
                                            <p:strVal val="#ppt_x"/>
                                          </p:val>
                                        </p:tav>
                                      </p:tavLst>
                                    </p:anim>
                                    <p:anim calcmode="lin" valueType="num">
                                      <p:cBhvr>
                                        <p:cTn id="35"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ntr" presetSubtype="2" fill="hold" nodeType="clickEffect">
                                  <p:stCondLst>
                                    <p:cond delay="0"/>
                                  </p:stCondLst>
                                  <p:childTnLst>
                                    <p:set>
                                      <p:cBhvr>
                                        <p:cTn id="39" dur="1" fill="hold">
                                          <p:stCondLst>
                                            <p:cond delay="0"/>
                                          </p:stCondLst>
                                        </p:cTn>
                                        <p:tgtEl>
                                          <p:spTgt spid="63"/>
                                        </p:tgtEl>
                                        <p:attrNameLst>
                                          <p:attrName>style.visibility</p:attrName>
                                        </p:attrNameLst>
                                      </p:cBhvr>
                                      <p:to>
                                        <p:strVal val="visible"/>
                                      </p:to>
                                    </p:set>
                                    <p:anim calcmode="lin" valueType="num">
                                      <p:cBhvr additive="base">
                                        <p:cTn id="40" dur="500"/>
                                        <p:tgtEl>
                                          <p:spTgt spid="63"/>
                                        </p:tgtEl>
                                        <p:attrNameLst>
                                          <p:attrName>ppt_x</p:attrName>
                                        </p:attrNameLst>
                                      </p:cBhvr>
                                      <p:tavLst>
                                        <p:tav tm="0">
                                          <p:val>
                                            <p:strVal val="#ppt_x+#ppt_w*1.125000"/>
                                          </p:val>
                                        </p:tav>
                                        <p:tav tm="100000">
                                          <p:val>
                                            <p:strVal val="#ppt_x"/>
                                          </p:val>
                                        </p:tav>
                                      </p:tavLst>
                                    </p:anim>
                                    <p:animEffect transition="in" filter="wipe(left)">
                                      <p:cBhvr>
                                        <p:cTn id="41" dur="500"/>
                                        <p:tgtEl>
                                          <p:spTgt spid="63"/>
                                        </p:tgtEl>
                                      </p:cBhvr>
                                    </p:animEffect>
                                  </p:childTnLst>
                                </p:cTn>
                              </p:par>
                              <p:par>
                                <p:cTn id="42" presetID="42" presetClass="entr" presetSubtype="0" fill="hold" nodeType="withEffect">
                                  <p:stCondLst>
                                    <p:cond delay="50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1000"/>
                                        <p:tgtEl>
                                          <p:spTgt spid="51"/>
                                        </p:tgtEl>
                                      </p:cBhvr>
                                    </p:animEffect>
                                    <p:anim calcmode="lin" valueType="num">
                                      <p:cBhvr>
                                        <p:cTn id="45" dur="1000" fill="hold"/>
                                        <p:tgtEl>
                                          <p:spTgt spid="51"/>
                                        </p:tgtEl>
                                        <p:attrNameLst>
                                          <p:attrName>ppt_x</p:attrName>
                                        </p:attrNameLst>
                                      </p:cBhvr>
                                      <p:tavLst>
                                        <p:tav tm="0">
                                          <p:val>
                                            <p:strVal val="#ppt_x"/>
                                          </p:val>
                                        </p:tav>
                                        <p:tav tm="100000">
                                          <p:val>
                                            <p:strVal val="#ppt_x"/>
                                          </p:val>
                                        </p:tav>
                                      </p:tavLst>
                                    </p:anim>
                                    <p:anim calcmode="lin" valueType="num">
                                      <p:cBhvr>
                                        <p:cTn id="4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2">
            <a:extLst>
              <a:ext uri="{FF2B5EF4-FFF2-40B4-BE49-F238E27FC236}">
                <a16:creationId xmlns:a16="http://schemas.microsoft.com/office/drawing/2014/main" id="{74F28DEE-3088-6162-A720-CDAD9C49FB5D}"/>
              </a:ext>
            </a:extLst>
          </p:cNvPr>
          <p:cNvSpPr>
            <a:spLocks noGrp="1"/>
          </p:cNvSpPr>
          <p:nvPr>
            <p:ph type="title"/>
          </p:nvPr>
        </p:nvSpPr>
        <p:spPr>
          <a:xfrm flipH="1">
            <a:off x="3457342" y="128677"/>
            <a:ext cx="8410224"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סוגי מדינות</a:t>
            </a:r>
          </a:p>
        </p:txBody>
      </p:sp>
      <p:grpSp>
        <p:nvGrpSpPr>
          <p:cNvPr id="45" name="קבוצה 44">
            <a:extLst>
              <a:ext uri="{FF2B5EF4-FFF2-40B4-BE49-F238E27FC236}">
                <a16:creationId xmlns:a16="http://schemas.microsoft.com/office/drawing/2014/main" id="{E9363062-25CA-59B4-C2B2-ED00A3249CC1}"/>
              </a:ext>
            </a:extLst>
          </p:cNvPr>
          <p:cNvGrpSpPr/>
          <p:nvPr/>
        </p:nvGrpSpPr>
        <p:grpSpPr>
          <a:xfrm>
            <a:off x="2428240" y="1465943"/>
            <a:ext cx="8658101" cy="904240"/>
            <a:chOff x="2428240" y="1465943"/>
            <a:chExt cx="8658101" cy="904240"/>
          </a:xfrm>
        </p:grpSpPr>
        <p:sp>
          <p:nvSpPr>
            <p:cNvPr id="5" name="חץ: שמאלה 4">
              <a:extLst>
                <a:ext uri="{FF2B5EF4-FFF2-40B4-BE49-F238E27FC236}">
                  <a16:creationId xmlns:a16="http://schemas.microsoft.com/office/drawing/2014/main" id="{8352C209-C155-2E36-5A94-73401B7B7F66}"/>
                </a:ext>
              </a:extLst>
            </p:cNvPr>
            <p:cNvSpPr/>
            <p:nvPr/>
          </p:nvSpPr>
          <p:spPr>
            <a:xfrm>
              <a:off x="2428240" y="1465943"/>
              <a:ext cx="8658101" cy="904240"/>
            </a:xfrm>
            <a:prstGeom prst="leftArrow">
              <a:avLst/>
            </a:prstGeom>
            <a:gradFill rotWithShape="0">
              <a:gsLst>
                <a:gs pos="0">
                  <a:srgbClr val="AE9A7E">
                    <a:hueOff val="0"/>
                    <a:satOff val="0"/>
                    <a:lumOff val="0"/>
                    <a:alphaOff val="0"/>
                    <a:shade val="100000"/>
                    <a:satMod val="137000"/>
                  </a:srgbClr>
                </a:gs>
                <a:gs pos="71000">
                  <a:srgbClr val="AE9A7E">
                    <a:hueOff val="0"/>
                    <a:satOff val="0"/>
                    <a:lumOff val="0"/>
                    <a:alphaOff val="0"/>
                    <a:shade val="98000"/>
                    <a:satMod val="137000"/>
                  </a:srgbClr>
                </a:gs>
                <a:gs pos="100000">
                  <a:srgbClr val="AE9A7E">
                    <a:hueOff val="0"/>
                    <a:satOff val="0"/>
                    <a:lumOff val="0"/>
                    <a:alphaOff val="0"/>
                    <a:shade val="75000"/>
                    <a:satMod val="137000"/>
                  </a:srgbClr>
                </a:gs>
              </a:gsLst>
              <a:path path="rect">
                <a:fillToRect l="50000" t="50000" r="50000" b="50000"/>
              </a:path>
            </a:gradFill>
            <a:ln>
              <a:noFill/>
            </a:ln>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p:spPr>
          <p:txBody>
            <a:bodyPr spcFirstLastPara="0" vert="horz" wrap="square" lIns="57150" tIns="57150" rIns="254000" bIns="123557" numCol="1" spcCol="1270" anchor="ctr" anchorCtr="0">
              <a:noAutofit/>
            </a:bodyPr>
            <a:lstStyle/>
            <a:p>
              <a:endParaRPr lang="he-IL"/>
            </a:p>
          </p:txBody>
        </p:sp>
        <p:sp>
          <p:nvSpPr>
            <p:cNvPr id="19" name="תיבת טקסט 18">
              <a:extLst>
                <a:ext uri="{FF2B5EF4-FFF2-40B4-BE49-F238E27FC236}">
                  <a16:creationId xmlns:a16="http://schemas.microsoft.com/office/drawing/2014/main" id="{18AB28E6-E19A-A717-8BDA-E101D2A60EB3}"/>
                </a:ext>
              </a:extLst>
            </p:cNvPr>
            <p:cNvSpPr txBox="1"/>
            <p:nvPr/>
          </p:nvSpPr>
          <p:spPr>
            <a:xfrm>
              <a:off x="8664816" y="1718008"/>
              <a:ext cx="2393836" cy="430887"/>
            </a:xfrm>
            <a:prstGeom prst="rect">
              <a:avLst/>
            </a:prstGeom>
            <a:noFill/>
          </p:spPr>
          <p:txBody>
            <a:bodyPr wrap="square">
              <a:spAutoFit/>
            </a:bodyPr>
            <a:lstStyle/>
            <a:p>
              <a:pPr algn="just">
                <a:spcBef>
                  <a:spcPts val="1200"/>
                </a:spcBef>
              </a:pPr>
              <a:r>
                <a:rPr lang="he-IL" sz="2200" b="1" dirty="0">
                  <a:solidFill>
                    <a:schemeClr val="bg2"/>
                  </a:solidFill>
                  <a:latin typeface="David" panose="020E0502060401010101" pitchFamily="34" charset="-79"/>
                  <a:cs typeface="David" panose="020E0502060401010101" pitchFamily="34" charset="-79"/>
                </a:rPr>
                <a:t>מדינה חד לאומית</a:t>
              </a:r>
            </a:p>
          </p:txBody>
        </p:sp>
      </p:grpSp>
      <p:grpSp>
        <p:nvGrpSpPr>
          <p:cNvPr id="46" name="קבוצה 45">
            <a:extLst>
              <a:ext uri="{FF2B5EF4-FFF2-40B4-BE49-F238E27FC236}">
                <a16:creationId xmlns:a16="http://schemas.microsoft.com/office/drawing/2014/main" id="{4B30CCA2-132C-8288-9C8A-E2B2CADBBFC7}"/>
              </a:ext>
            </a:extLst>
          </p:cNvPr>
          <p:cNvGrpSpPr/>
          <p:nvPr/>
        </p:nvGrpSpPr>
        <p:grpSpPr>
          <a:xfrm>
            <a:off x="2428240" y="1821988"/>
            <a:ext cx="6624320" cy="904240"/>
            <a:chOff x="2428240" y="1821988"/>
            <a:chExt cx="6624320" cy="904240"/>
          </a:xfrm>
        </p:grpSpPr>
        <p:sp>
          <p:nvSpPr>
            <p:cNvPr id="7" name="חץ: שמאלה 6">
              <a:extLst>
                <a:ext uri="{FF2B5EF4-FFF2-40B4-BE49-F238E27FC236}">
                  <a16:creationId xmlns:a16="http://schemas.microsoft.com/office/drawing/2014/main" id="{025F1C12-C5CC-C671-6B9A-455E84C1DE83}"/>
                </a:ext>
              </a:extLst>
            </p:cNvPr>
            <p:cNvSpPr/>
            <p:nvPr/>
          </p:nvSpPr>
          <p:spPr>
            <a:xfrm>
              <a:off x="2428240" y="1821988"/>
              <a:ext cx="6624320" cy="904240"/>
            </a:xfrm>
            <a:prstGeom prst="leftArrow">
              <a:avLst/>
            </a:prstGeom>
            <a:gradFill rotWithShape="0">
              <a:gsLst>
                <a:gs pos="0">
                  <a:srgbClr val="AE9A7E">
                    <a:hueOff val="0"/>
                    <a:satOff val="0"/>
                    <a:lumOff val="0"/>
                    <a:alphaOff val="0"/>
                    <a:shade val="100000"/>
                    <a:satMod val="137000"/>
                  </a:srgbClr>
                </a:gs>
                <a:gs pos="71000">
                  <a:srgbClr val="AE9A7E">
                    <a:hueOff val="0"/>
                    <a:satOff val="0"/>
                    <a:lumOff val="0"/>
                    <a:alphaOff val="0"/>
                    <a:shade val="98000"/>
                    <a:satMod val="137000"/>
                  </a:srgbClr>
                </a:gs>
                <a:gs pos="100000">
                  <a:srgbClr val="AE9A7E">
                    <a:hueOff val="0"/>
                    <a:satOff val="0"/>
                    <a:lumOff val="0"/>
                    <a:alphaOff val="0"/>
                    <a:shade val="75000"/>
                    <a:satMod val="137000"/>
                  </a:srgbClr>
                </a:gs>
              </a:gsLst>
              <a:path path="rect">
                <a:fillToRect l="50000" t="50000" r="50000" b="50000"/>
              </a:path>
            </a:gradFill>
            <a:ln>
              <a:noFill/>
            </a:ln>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p:spPr>
          <p:txBody>
            <a:bodyPr spcFirstLastPara="0" vert="horz" wrap="square" lIns="57150" tIns="57150" rIns="254000" bIns="123557" numCol="1" spcCol="1270" anchor="ctr" anchorCtr="0">
              <a:noAutofit/>
            </a:bodyPr>
            <a:lstStyle/>
            <a:p>
              <a:endParaRPr lang="he-IL"/>
            </a:p>
          </p:txBody>
        </p:sp>
        <p:sp>
          <p:nvSpPr>
            <p:cNvPr id="20" name="תיבת טקסט 19">
              <a:extLst>
                <a:ext uri="{FF2B5EF4-FFF2-40B4-BE49-F238E27FC236}">
                  <a16:creationId xmlns:a16="http://schemas.microsoft.com/office/drawing/2014/main" id="{00C6C2CD-557F-8E08-F567-B7CD3BD80B6F}"/>
                </a:ext>
              </a:extLst>
            </p:cNvPr>
            <p:cNvSpPr txBox="1"/>
            <p:nvPr/>
          </p:nvSpPr>
          <p:spPr>
            <a:xfrm>
              <a:off x="6631034" y="2074053"/>
              <a:ext cx="2393836" cy="430887"/>
            </a:xfrm>
            <a:prstGeom prst="rect">
              <a:avLst/>
            </a:prstGeom>
            <a:noFill/>
          </p:spPr>
          <p:txBody>
            <a:bodyPr wrap="square">
              <a:spAutoFit/>
            </a:bodyPr>
            <a:lstStyle/>
            <a:p>
              <a:pPr algn="just">
                <a:spcBef>
                  <a:spcPts val="1200"/>
                </a:spcBef>
              </a:pPr>
              <a:r>
                <a:rPr lang="he-IL" sz="2200" b="1" dirty="0">
                  <a:solidFill>
                    <a:schemeClr val="bg2"/>
                  </a:solidFill>
                  <a:latin typeface="David" panose="020E0502060401010101" pitchFamily="34" charset="-79"/>
                  <a:cs typeface="David" panose="020E0502060401010101" pitchFamily="34" charset="-79"/>
                </a:rPr>
                <a:t>מדינה דו לאומית</a:t>
              </a:r>
            </a:p>
          </p:txBody>
        </p:sp>
      </p:grpSp>
      <p:grpSp>
        <p:nvGrpSpPr>
          <p:cNvPr id="47" name="קבוצה 46">
            <a:extLst>
              <a:ext uri="{FF2B5EF4-FFF2-40B4-BE49-F238E27FC236}">
                <a16:creationId xmlns:a16="http://schemas.microsoft.com/office/drawing/2014/main" id="{CE641AB7-099A-24FE-CA55-9E6141D23E60}"/>
              </a:ext>
            </a:extLst>
          </p:cNvPr>
          <p:cNvGrpSpPr/>
          <p:nvPr/>
        </p:nvGrpSpPr>
        <p:grpSpPr>
          <a:xfrm>
            <a:off x="2428240" y="2156261"/>
            <a:ext cx="4578600" cy="904240"/>
            <a:chOff x="2428240" y="2156261"/>
            <a:chExt cx="4578600" cy="904240"/>
          </a:xfrm>
        </p:grpSpPr>
        <p:sp>
          <p:nvSpPr>
            <p:cNvPr id="9" name="חץ: שמאלה 8">
              <a:extLst>
                <a:ext uri="{FF2B5EF4-FFF2-40B4-BE49-F238E27FC236}">
                  <a16:creationId xmlns:a16="http://schemas.microsoft.com/office/drawing/2014/main" id="{72A6FC30-05F9-8E37-16ED-C2FC42187F28}"/>
                </a:ext>
              </a:extLst>
            </p:cNvPr>
            <p:cNvSpPr/>
            <p:nvPr/>
          </p:nvSpPr>
          <p:spPr>
            <a:xfrm>
              <a:off x="2428240" y="2156261"/>
              <a:ext cx="4578600" cy="904240"/>
            </a:xfrm>
            <a:prstGeom prst="leftArrow">
              <a:avLst/>
            </a:prstGeom>
            <a:gradFill rotWithShape="0">
              <a:gsLst>
                <a:gs pos="0">
                  <a:srgbClr val="AE9A7E">
                    <a:hueOff val="0"/>
                    <a:satOff val="0"/>
                    <a:lumOff val="0"/>
                    <a:alphaOff val="0"/>
                    <a:shade val="100000"/>
                    <a:satMod val="137000"/>
                  </a:srgbClr>
                </a:gs>
                <a:gs pos="71000">
                  <a:srgbClr val="AE9A7E">
                    <a:hueOff val="0"/>
                    <a:satOff val="0"/>
                    <a:lumOff val="0"/>
                    <a:alphaOff val="0"/>
                    <a:shade val="98000"/>
                    <a:satMod val="137000"/>
                  </a:srgbClr>
                </a:gs>
                <a:gs pos="100000">
                  <a:srgbClr val="AE9A7E">
                    <a:hueOff val="0"/>
                    <a:satOff val="0"/>
                    <a:lumOff val="0"/>
                    <a:alphaOff val="0"/>
                    <a:shade val="75000"/>
                    <a:satMod val="137000"/>
                  </a:srgbClr>
                </a:gs>
              </a:gsLst>
              <a:path path="rect">
                <a:fillToRect l="50000" t="50000" r="50000" b="50000"/>
              </a:path>
            </a:gradFill>
            <a:ln>
              <a:noFill/>
            </a:ln>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p:spPr>
          <p:txBody>
            <a:bodyPr spcFirstLastPara="0" vert="horz" wrap="square" lIns="57150" tIns="57150" rIns="254000" bIns="123557" numCol="1" spcCol="1270" anchor="ctr" anchorCtr="0">
              <a:noAutofit/>
            </a:bodyPr>
            <a:lstStyle/>
            <a:p>
              <a:endParaRPr lang="he-IL"/>
            </a:p>
          </p:txBody>
        </p:sp>
        <p:sp>
          <p:nvSpPr>
            <p:cNvPr id="21" name="תיבת טקסט 20">
              <a:extLst>
                <a:ext uri="{FF2B5EF4-FFF2-40B4-BE49-F238E27FC236}">
                  <a16:creationId xmlns:a16="http://schemas.microsoft.com/office/drawing/2014/main" id="{4A386788-3B60-CDB6-6C01-DB9FEDB7142B}"/>
                </a:ext>
              </a:extLst>
            </p:cNvPr>
            <p:cNvSpPr txBox="1"/>
            <p:nvPr/>
          </p:nvSpPr>
          <p:spPr>
            <a:xfrm>
              <a:off x="4558574" y="2412990"/>
              <a:ext cx="2393836" cy="430887"/>
            </a:xfrm>
            <a:prstGeom prst="rect">
              <a:avLst/>
            </a:prstGeom>
            <a:noFill/>
          </p:spPr>
          <p:txBody>
            <a:bodyPr wrap="square">
              <a:spAutoFit/>
            </a:bodyPr>
            <a:lstStyle/>
            <a:p>
              <a:pPr algn="just">
                <a:spcBef>
                  <a:spcPts val="1200"/>
                </a:spcBef>
              </a:pPr>
              <a:r>
                <a:rPr lang="he-IL" sz="2200" b="1" dirty="0">
                  <a:solidFill>
                    <a:schemeClr val="bg2"/>
                  </a:solidFill>
                  <a:latin typeface="David" panose="020E0502060401010101" pitchFamily="34" charset="-79"/>
                  <a:cs typeface="David" panose="020E0502060401010101" pitchFamily="34" charset="-79"/>
                </a:rPr>
                <a:t>מדינה רב לאומית</a:t>
              </a:r>
            </a:p>
          </p:txBody>
        </p:sp>
      </p:grpSp>
      <p:grpSp>
        <p:nvGrpSpPr>
          <p:cNvPr id="50" name="קבוצה 49">
            <a:extLst>
              <a:ext uri="{FF2B5EF4-FFF2-40B4-BE49-F238E27FC236}">
                <a16:creationId xmlns:a16="http://schemas.microsoft.com/office/drawing/2014/main" id="{D8F5DEB0-4D4A-D312-8384-A962CE4F8E7B}"/>
              </a:ext>
            </a:extLst>
          </p:cNvPr>
          <p:cNvGrpSpPr/>
          <p:nvPr/>
        </p:nvGrpSpPr>
        <p:grpSpPr>
          <a:xfrm>
            <a:off x="7012807" y="2471905"/>
            <a:ext cx="2033781" cy="2686407"/>
            <a:chOff x="7012807" y="2471905"/>
            <a:chExt cx="2033781" cy="2686407"/>
          </a:xfrm>
        </p:grpSpPr>
        <p:sp>
          <p:nvSpPr>
            <p:cNvPr id="14" name="מלבן: פינות עליונות חתוכות 13">
              <a:extLst>
                <a:ext uri="{FF2B5EF4-FFF2-40B4-BE49-F238E27FC236}">
                  <a16:creationId xmlns:a16="http://schemas.microsoft.com/office/drawing/2014/main" id="{D786C894-8F6C-8F13-2D00-52917E02C050}"/>
                </a:ext>
              </a:extLst>
            </p:cNvPr>
            <p:cNvSpPr/>
            <p:nvPr/>
          </p:nvSpPr>
          <p:spPr>
            <a:xfrm rot="10800000">
              <a:off x="7012807" y="2471905"/>
              <a:ext cx="2033781" cy="2686407"/>
            </a:xfrm>
            <a:prstGeom prst="snip2SameRect">
              <a:avLst/>
            </a:prstGeom>
            <a:solidFill>
              <a:schemeClr val="bg1"/>
            </a:solidFill>
            <a:ln w="34925" cmpd="sng"/>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4" name="תיבת טקסט 23">
              <a:extLst>
                <a:ext uri="{FF2B5EF4-FFF2-40B4-BE49-F238E27FC236}">
                  <a16:creationId xmlns:a16="http://schemas.microsoft.com/office/drawing/2014/main" id="{F05F06CC-5D16-0BAB-710F-2981103C3E70}"/>
                </a:ext>
              </a:extLst>
            </p:cNvPr>
            <p:cNvSpPr txBox="1"/>
            <p:nvPr/>
          </p:nvSpPr>
          <p:spPr>
            <a:xfrm>
              <a:off x="7075838" y="2504940"/>
              <a:ext cx="1921476" cy="1477328"/>
            </a:xfrm>
            <a:prstGeom prst="rect">
              <a:avLst/>
            </a:prstGeom>
            <a:noFill/>
          </p:spPr>
          <p:txBody>
            <a:bodyPr wrap="square">
              <a:spAutoFit/>
            </a:bodyPr>
            <a:lstStyle/>
            <a:p>
              <a:pPr algn="just">
                <a:spcBef>
                  <a:spcPts val="1200"/>
                </a:spcBef>
              </a:pPr>
              <a:r>
                <a:rPr lang="he-IL" dirty="0">
                  <a:latin typeface="David" panose="020E0502060401010101" pitchFamily="34" charset="-79"/>
                  <a:cs typeface="David" panose="020E0502060401010101" pitchFamily="34" charset="-79"/>
                </a:rPr>
                <a:t>מדינה שיש בה </a:t>
              </a:r>
              <a:r>
                <a:rPr lang="he-IL" b="1" dirty="0">
                  <a:latin typeface="David" panose="020E0502060401010101" pitchFamily="34" charset="-79"/>
                  <a:cs typeface="David" panose="020E0502060401010101" pitchFamily="34" charset="-79"/>
                </a:rPr>
                <a:t>שתי קבוצות לאומיות </a:t>
              </a:r>
              <a:r>
                <a:rPr lang="he-IL" dirty="0">
                  <a:latin typeface="David" panose="020E0502060401010101" pitchFamily="34" charset="-79"/>
                  <a:cs typeface="David" panose="020E0502060401010101" pitchFamily="34" charset="-79"/>
                </a:rPr>
                <a:t>מרכזיות, בעלות מעמד חוקי שווה ומוסכם על שתיהן.</a:t>
              </a:r>
              <a:endParaRPr lang="he-IL" sz="100" dirty="0">
                <a:latin typeface="David" panose="020E0502060401010101" pitchFamily="34" charset="-79"/>
                <a:cs typeface="David" panose="020E0502060401010101" pitchFamily="34" charset="-79"/>
              </a:endParaRPr>
            </a:p>
          </p:txBody>
        </p:sp>
      </p:grpSp>
      <p:grpSp>
        <p:nvGrpSpPr>
          <p:cNvPr id="51" name="קבוצה 50">
            <a:extLst>
              <a:ext uri="{FF2B5EF4-FFF2-40B4-BE49-F238E27FC236}">
                <a16:creationId xmlns:a16="http://schemas.microsoft.com/office/drawing/2014/main" id="{479AD8EA-8B3E-F6A1-5DC9-6DC837B5DE21}"/>
              </a:ext>
            </a:extLst>
          </p:cNvPr>
          <p:cNvGrpSpPr/>
          <p:nvPr/>
        </p:nvGrpSpPr>
        <p:grpSpPr>
          <a:xfrm>
            <a:off x="4962266" y="2834037"/>
            <a:ext cx="2033781" cy="2686407"/>
            <a:chOff x="4962266" y="2834037"/>
            <a:chExt cx="2033781" cy="2686407"/>
          </a:xfrm>
        </p:grpSpPr>
        <p:sp>
          <p:nvSpPr>
            <p:cNvPr id="16" name="מלבן: פינות עליונות חתוכות 15">
              <a:extLst>
                <a:ext uri="{FF2B5EF4-FFF2-40B4-BE49-F238E27FC236}">
                  <a16:creationId xmlns:a16="http://schemas.microsoft.com/office/drawing/2014/main" id="{E868226E-6FC9-F210-7BE6-78447B36E04A}"/>
                </a:ext>
              </a:extLst>
            </p:cNvPr>
            <p:cNvSpPr/>
            <p:nvPr/>
          </p:nvSpPr>
          <p:spPr>
            <a:xfrm rot="10800000">
              <a:off x="4962266" y="2834037"/>
              <a:ext cx="2033781" cy="2686407"/>
            </a:xfrm>
            <a:prstGeom prst="snip2SameRect">
              <a:avLst/>
            </a:prstGeom>
            <a:solidFill>
              <a:schemeClr val="bg1"/>
            </a:solidFill>
            <a:ln w="34925" cmpd="sng"/>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6" name="תיבת טקסט 25">
              <a:extLst>
                <a:ext uri="{FF2B5EF4-FFF2-40B4-BE49-F238E27FC236}">
                  <a16:creationId xmlns:a16="http://schemas.microsoft.com/office/drawing/2014/main" id="{7FFFA1F0-409C-62B8-BA02-C62DD2F27999}"/>
                </a:ext>
              </a:extLst>
            </p:cNvPr>
            <p:cNvSpPr txBox="1"/>
            <p:nvPr/>
          </p:nvSpPr>
          <p:spPr>
            <a:xfrm>
              <a:off x="5018419" y="2912898"/>
              <a:ext cx="1921476" cy="1200329"/>
            </a:xfrm>
            <a:prstGeom prst="rect">
              <a:avLst/>
            </a:prstGeom>
            <a:noFill/>
          </p:spPr>
          <p:txBody>
            <a:bodyPr wrap="square">
              <a:spAutoFit/>
            </a:bodyPr>
            <a:lstStyle/>
            <a:p>
              <a:pPr algn="just">
                <a:spcBef>
                  <a:spcPts val="1200"/>
                </a:spcBef>
              </a:pPr>
              <a:r>
                <a:rPr lang="he-IL" dirty="0">
                  <a:latin typeface="David" panose="020E0502060401010101" pitchFamily="34" charset="-79"/>
                  <a:cs typeface="David" panose="020E0502060401010101" pitchFamily="34" charset="-79"/>
                </a:rPr>
                <a:t>מדינה שיש בה </a:t>
              </a:r>
              <a:r>
                <a:rPr lang="he-IL" b="1" dirty="0">
                  <a:latin typeface="David" panose="020E0502060401010101" pitchFamily="34" charset="-79"/>
                  <a:cs typeface="David" panose="020E0502060401010101" pitchFamily="34" charset="-79"/>
                </a:rPr>
                <a:t>כמה קבוצות לאומיות </a:t>
              </a:r>
              <a:r>
                <a:rPr lang="he-IL" dirty="0">
                  <a:latin typeface="David" panose="020E0502060401010101" pitchFamily="34" charset="-79"/>
                  <a:cs typeface="David" panose="020E0502060401010101" pitchFamily="34" charset="-79"/>
                </a:rPr>
                <a:t>ולכולן </a:t>
              </a:r>
              <a:r>
                <a:rPr lang="he-IL" b="1" dirty="0">
                  <a:latin typeface="David" panose="020E0502060401010101" pitchFamily="34" charset="-79"/>
                  <a:cs typeface="David" panose="020E0502060401010101" pitchFamily="34" charset="-79"/>
                </a:rPr>
                <a:t>מעמד חוקי שווה.</a:t>
              </a:r>
            </a:p>
          </p:txBody>
        </p:sp>
      </p:grpSp>
      <p:grpSp>
        <p:nvGrpSpPr>
          <p:cNvPr id="52" name="קבוצה 51">
            <a:extLst>
              <a:ext uri="{FF2B5EF4-FFF2-40B4-BE49-F238E27FC236}">
                <a16:creationId xmlns:a16="http://schemas.microsoft.com/office/drawing/2014/main" id="{44D1BDE5-0850-11F7-7407-064EB2449079}"/>
              </a:ext>
            </a:extLst>
          </p:cNvPr>
          <p:cNvGrpSpPr/>
          <p:nvPr/>
        </p:nvGrpSpPr>
        <p:grpSpPr>
          <a:xfrm>
            <a:off x="2428240" y="3673897"/>
            <a:ext cx="2069021" cy="2686407"/>
            <a:chOff x="2604715" y="3707562"/>
            <a:chExt cx="2069021" cy="2686407"/>
          </a:xfrm>
        </p:grpSpPr>
        <p:sp>
          <p:nvSpPr>
            <p:cNvPr id="18" name="מלבן: פינות עליונות חתוכות 17">
              <a:extLst>
                <a:ext uri="{FF2B5EF4-FFF2-40B4-BE49-F238E27FC236}">
                  <a16:creationId xmlns:a16="http://schemas.microsoft.com/office/drawing/2014/main" id="{9F01CC0C-ADE0-29D2-8C7D-385B2B6622DE}"/>
                </a:ext>
              </a:extLst>
            </p:cNvPr>
            <p:cNvSpPr/>
            <p:nvPr/>
          </p:nvSpPr>
          <p:spPr>
            <a:xfrm rot="10800000">
              <a:off x="2604715" y="3707562"/>
              <a:ext cx="2069021" cy="2686407"/>
            </a:xfrm>
            <a:prstGeom prst="snip2SameRect">
              <a:avLst/>
            </a:prstGeom>
            <a:solidFill>
              <a:schemeClr val="bg1"/>
            </a:solidFill>
            <a:ln w="34925" cmpd="sng"/>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8" name="תיבת טקסט 27">
              <a:extLst>
                <a:ext uri="{FF2B5EF4-FFF2-40B4-BE49-F238E27FC236}">
                  <a16:creationId xmlns:a16="http://schemas.microsoft.com/office/drawing/2014/main" id="{15D341F3-1896-B404-F675-95C5D8A627A0}"/>
                </a:ext>
              </a:extLst>
            </p:cNvPr>
            <p:cNvSpPr txBox="1"/>
            <p:nvPr/>
          </p:nvSpPr>
          <p:spPr>
            <a:xfrm>
              <a:off x="2678488" y="3771970"/>
              <a:ext cx="1921476" cy="1754326"/>
            </a:xfrm>
            <a:prstGeom prst="rect">
              <a:avLst/>
            </a:prstGeom>
            <a:noFill/>
          </p:spPr>
          <p:txBody>
            <a:bodyPr wrap="square">
              <a:spAutoFit/>
            </a:bodyPr>
            <a:lstStyle/>
            <a:p>
              <a:pPr algn="just">
                <a:spcBef>
                  <a:spcPts val="1200"/>
                </a:spcBef>
              </a:pPr>
              <a:r>
                <a:rPr lang="he-IL" b="1" dirty="0">
                  <a:latin typeface="David" panose="020E0502060401010101" pitchFamily="34" charset="-79"/>
                  <a:cs typeface="David" panose="020E0502060401010101" pitchFamily="34" charset="-79"/>
                </a:rPr>
                <a:t>מדינה שלא מזוהה עם אף קבוצה אתנית</a:t>
              </a:r>
              <a:r>
                <a:rPr lang="he-IL" dirty="0">
                  <a:latin typeface="David" panose="020E0502060401010101" pitchFamily="34" charset="-79"/>
                  <a:cs typeface="David" panose="020E0502060401010101" pitchFamily="34" charset="-79"/>
                </a:rPr>
                <a:t>, ולא מייחסת כל חשיבות לזהות הלאומית של כל אזרח.</a:t>
              </a:r>
              <a:endParaRPr lang="he-IL" b="1" dirty="0">
                <a:latin typeface="David" panose="020E0502060401010101" pitchFamily="34" charset="-79"/>
                <a:cs typeface="David" panose="020E0502060401010101" pitchFamily="34" charset="-79"/>
              </a:endParaRPr>
            </a:p>
          </p:txBody>
        </p:sp>
      </p:grpSp>
      <p:grpSp>
        <p:nvGrpSpPr>
          <p:cNvPr id="48" name="קבוצה 47">
            <a:extLst>
              <a:ext uri="{FF2B5EF4-FFF2-40B4-BE49-F238E27FC236}">
                <a16:creationId xmlns:a16="http://schemas.microsoft.com/office/drawing/2014/main" id="{26A9CE38-4D1F-AB83-C500-EF27D1791190}"/>
              </a:ext>
            </a:extLst>
          </p:cNvPr>
          <p:cNvGrpSpPr/>
          <p:nvPr/>
        </p:nvGrpSpPr>
        <p:grpSpPr>
          <a:xfrm>
            <a:off x="2121198" y="3210806"/>
            <a:ext cx="2427215" cy="450150"/>
            <a:chOff x="2307834" y="3244471"/>
            <a:chExt cx="2393836" cy="450150"/>
          </a:xfrm>
        </p:grpSpPr>
        <p:sp>
          <p:nvSpPr>
            <p:cNvPr id="29" name="מלבן 28">
              <a:extLst>
                <a:ext uri="{FF2B5EF4-FFF2-40B4-BE49-F238E27FC236}">
                  <a16:creationId xmlns:a16="http://schemas.microsoft.com/office/drawing/2014/main" id="{8DB7805E-CE7A-4528-4F5F-30DA4FE54911}"/>
                </a:ext>
              </a:extLst>
            </p:cNvPr>
            <p:cNvSpPr/>
            <p:nvPr/>
          </p:nvSpPr>
          <p:spPr>
            <a:xfrm>
              <a:off x="2604714" y="3261238"/>
              <a:ext cx="2069022" cy="433383"/>
            </a:xfrm>
            <a:prstGeom prst="rect">
              <a:avLst/>
            </a:prstGeom>
            <a:gradFill rotWithShape="0">
              <a:gsLst>
                <a:gs pos="0">
                  <a:srgbClr val="AE9A7E">
                    <a:hueOff val="0"/>
                    <a:satOff val="0"/>
                    <a:lumOff val="0"/>
                    <a:alphaOff val="0"/>
                    <a:shade val="100000"/>
                    <a:satMod val="137000"/>
                  </a:srgbClr>
                </a:gs>
                <a:gs pos="71000">
                  <a:srgbClr val="AE9A7E">
                    <a:hueOff val="0"/>
                    <a:satOff val="0"/>
                    <a:lumOff val="0"/>
                    <a:alphaOff val="0"/>
                    <a:shade val="98000"/>
                    <a:satMod val="137000"/>
                  </a:srgbClr>
                </a:gs>
                <a:gs pos="100000">
                  <a:srgbClr val="AE9A7E">
                    <a:hueOff val="0"/>
                    <a:satOff val="0"/>
                    <a:lumOff val="0"/>
                    <a:alphaOff val="0"/>
                    <a:shade val="75000"/>
                    <a:satMod val="137000"/>
                  </a:srgbClr>
                </a:gs>
              </a:gsLst>
              <a:path path="rect">
                <a:fillToRect l="50000" t="50000" r="50000" b="50000"/>
              </a:path>
            </a:gradFill>
            <a:ln>
              <a:noFill/>
            </a:ln>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p:spPr>
          <p:txBody>
            <a:bodyPr spcFirstLastPara="0" vert="horz" wrap="square" lIns="57150" tIns="57150" rIns="254000" bIns="123557" numCol="1" spcCol="1270" anchor="ctr" anchorCtr="0">
              <a:noAutofit/>
            </a:bodyPr>
            <a:lstStyle/>
            <a:p>
              <a:endParaRPr lang="he-IL">
                <a:solidFill>
                  <a:schemeClr val="tx1"/>
                </a:solidFill>
              </a:endParaRPr>
            </a:p>
          </p:txBody>
        </p:sp>
        <p:sp>
          <p:nvSpPr>
            <p:cNvPr id="22" name="תיבת טקסט 21">
              <a:extLst>
                <a:ext uri="{FF2B5EF4-FFF2-40B4-BE49-F238E27FC236}">
                  <a16:creationId xmlns:a16="http://schemas.microsoft.com/office/drawing/2014/main" id="{82843446-FD01-D0E2-CFBF-54F632617117}"/>
                </a:ext>
              </a:extLst>
            </p:cNvPr>
            <p:cNvSpPr txBox="1"/>
            <p:nvPr/>
          </p:nvSpPr>
          <p:spPr>
            <a:xfrm>
              <a:off x="2307834" y="3244471"/>
              <a:ext cx="2393836" cy="430887"/>
            </a:xfrm>
            <a:prstGeom prst="rect">
              <a:avLst/>
            </a:prstGeom>
            <a:noFill/>
          </p:spPr>
          <p:txBody>
            <a:bodyPr wrap="square">
              <a:spAutoFit/>
            </a:bodyPr>
            <a:lstStyle/>
            <a:p>
              <a:pPr algn="just">
                <a:spcBef>
                  <a:spcPts val="1200"/>
                </a:spcBef>
              </a:pPr>
              <a:r>
                <a:rPr lang="he-IL" sz="2200" b="1" dirty="0">
                  <a:solidFill>
                    <a:schemeClr val="bg2"/>
                  </a:solidFill>
                  <a:latin typeface="David" panose="020E0502060401010101" pitchFamily="34" charset="-79"/>
                  <a:cs typeface="David" panose="020E0502060401010101" pitchFamily="34" charset="-79"/>
                </a:rPr>
                <a:t>מדינת כלל אזרחיה</a:t>
              </a:r>
            </a:p>
          </p:txBody>
        </p:sp>
      </p:grpSp>
      <p:grpSp>
        <p:nvGrpSpPr>
          <p:cNvPr id="49" name="קבוצה 48">
            <a:extLst>
              <a:ext uri="{FF2B5EF4-FFF2-40B4-BE49-F238E27FC236}">
                <a16:creationId xmlns:a16="http://schemas.microsoft.com/office/drawing/2014/main" id="{F688FD0B-1C62-073D-51EE-6A2F6CA630DA}"/>
              </a:ext>
            </a:extLst>
          </p:cNvPr>
          <p:cNvGrpSpPr/>
          <p:nvPr/>
        </p:nvGrpSpPr>
        <p:grpSpPr>
          <a:xfrm>
            <a:off x="9052557" y="2146663"/>
            <a:ext cx="2033781" cy="2686407"/>
            <a:chOff x="9052557" y="2146663"/>
            <a:chExt cx="2033781" cy="2686407"/>
          </a:xfrm>
        </p:grpSpPr>
        <p:sp>
          <p:nvSpPr>
            <p:cNvPr id="12" name="מלבן: פינות עליונות חתוכות 11">
              <a:extLst>
                <a:ext uri="{FF2B5EF4-FFF2-40B4-BE49-F238E27FC236}">
                  <a16:creationId xmlns:a16="http://schemas.microsoft.com/office/drawing/2014/main" id="{CA5A1997-DDB9-1F29-EEAB-65E3F7772BAF}"/>
                </a:ext>
              </a:extLst>
            </p:cNvPr>
            <p:cNvSpPr/>
            <p:nvPr/>
          </p:nvSpPr>
          <p:spPr>
            <a:xfrm rot="10800000">
              <a:off x="9052557" y="2146663"/>
              <a:ext cx="2033781" cy="2686407"/>
            </a:xfrm>
            <a:prstGeom prst="snip2SameRect">
              <a:avLst/>
            </a:prstGeom>
            <a:solidFill>
              <a:schemeClr val="bg1"/>
            </a:solidFill>
            <a:ln w="34925" cmpd="sng"/>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3" name="תיבת טקסט 22">
              <a:extLst>
                <a:ext uri="{FF2B5EF4-FFF2-40B4-BE49-F238E27FC236}">
                  <a16:creationId xmlns:a16="http://schemas.microsoft.com/office/drawing/2014/main" id="{926C7E72-EF33-DA0B-F255-992FF3460EB0}"/>
                </a:ext>
              </a:extLst>
            </p:cNvPr>
            <p:cNvSpPr txBox="1"/>
            <p:nvPr/>
          </p:nvSpPr>
          <p:spPr>
            <a:xfrm>
              <a:off x="9137174" y="2178341"/>
              <a:ext cx="1921476" cy="1092607"/>
            </a:xfrm>
            <a:prstGeom prst="rect">
              <a:avLst/>
            </a:prstGeom>
            <a:noFill/>
          </p:spPr>
          <p:txBody>
            <a:bodyPr wrap="square">
              <a:spAutoFit/>
            </a:bodyPr>
            <a:lstStyle/>
            <a:p>
              <a:pPr algn="just">
                <a:spcBef>
                  <a:spcPts val="1200"/>
                </a:spcBef>
              </a:pPr>
              <a:r>
                <a:rPr lang="he-IL" dirty="0">
                  <a:latin typeface="David" panose="020E0502060401010101" pitchFamily="34" charset="-79"/>
                  <a:cs typeface="David" panose="020E0502060401010101" pitchFamily="34" charset="-79"/>
                </a:rPr>
                <a:t>מדינה שבה יש </a:t>
              </a:r>
              <a:r>
                <a:rPr lang="he-IL" b="1" dirty="0">
                  <a:latin typeface="David" panose="020E0502060401010101" pitchFamily="34" charset="-79"/>
                  <a:cs typeface="David" panose="020E0502060401010101" pitchFamily="34" charset="-79"/>
                </a:rPr>
                <a:t>קבוצה לאומית אחת </a:t>
              </a:r>
              <a:r>
                <a:rPr lang="he-IL" dirty="0">
                  <a:latin typeface="David" panose="020E0502060401010101" pitchFamily="34" charset="-79"/>
                  <a:cs typeface="David" panose="020E0502060401010101" pitchFamily="34" charset="-79"/>
                </a:rPr>
                <a:t>בעלת עדיפות חוקית.</a:t>
              </a:r>
            </a:p>
            <a:p>
              <a:pPr algn="just">
                <a:spcBef>
                  <a:spcPts val="1200"/>
                </a:spcBef>
              </a:pPr>
              <a:endParaRPr lang="he-IL" sz="100" dirty="0">
                <a:latin typeface="David" panose="020E0502060401010101" pitchFamily="34" charset="-79"/>
                <a:cs typeface="David" panose="020E0502060401010101" pitchFamily="34" charset="-79"/>
              </a:endParaRPr>
            </a:p>
          </p:txBody>
        </p:sp>
        <p:sp>
          <p:nvSpPr>
            <p:cNvPr id="42" name="תיבת טקסט 41">
              <a:extLst>
                <a:ext uri="{FF2B5EF4-FFF2-40B4-BE49-F238E27FC236}">
                  <a16:creationId xmlns:a16="http://schemas.microsoft.com/office/drawing/2014/main" id="{6B901AE7-9117-34D2-B0AC-B47BBAB519BF}"/>
                </a:ext>
              </a:extLst>
            </p:cNvPr>
            <p:cNvSpPr txBox="1"/>
            <p:nvPr/>
          </p:nvSpPr>
          <p:spPr>
            <a:xfrm>
              <a:off x="9131201" y="3021145"/>
              <a:ext cx="1921143" cy="1477328"/>
            </a:xfrm>
            <a:prstGeom prst="rect">
              <a:avLst/>
            </a:prstGeom>
            <a:noFill/>
          </p:spPr>
          <p:txBody>
            <a:bodyPr wrap="square">
              <a:spAutoFit/>
            </a:bodyPr>
            <a:lstStyle/>
            <a:p>
              <a:pPr algn="just"/>
              <a:r>
                <a:rPr lang="he-IL" u="sng" dirty="0">
                  <a:latin typeface="David" panose="020E0502060401010101" pitchFamily="34" charset="-79"/>
                  <a:cs typeface="David" panose="020E0502060401010101" pitchFamily="34" charset="-79"/>
                </a:rPr>
                <a:t>יש להבחין</a:t>
              </a:r>
              <a:r>
                <a:rPr lang="he-IL" dirty="0">
                  <a:latin typeface="David" panose="020E0502060401010101" pitchFamily="34" charset="-79"/>
                  <a:cs typeface="David" panose="020E0502060401010101" pitchFamily="34" charset="-79"/>
                </a:rPr>
                <a:t>:</a:t>
              </a:r>
            </a:p>
            <a:p>
              <a:pPr algn="just"/>
              <a:r>
                <a:rPr lang="he-IL" b="1" dirty="0">
                  <a:latin typeface="David" panose="020E0502060401010101" pitchFamily="34" charset="-79"/>
                  <a:cs typeface="David" panose="020E0502060401010101" pitchFamily="34" charset="-79"/>
                </a:rPr>
                <a:t>הומוגנית</a:t>
              </a:r>
              <a:r>
                <a:rPr lang="he-IL" dirty="0">
                  <a:latin typeface="David" panose="020E0502060401010101" pitchFamily="34" charset="-79"/>
                  <a:cs typeface="David" panose="020E0502060401010101" pitchFamily="34" charset="-79"/>
                </a:rPr>
                <a:t> - עם אחד כמעט ללא מיעוטים.</a:t>
              </a:r>
            </a:p>
            <a:p>
              <a:pPr algn="just"/>
              <a:r>
                <a:rPr lang="he-IL" b="1" dirty="0">
                  <a:latin typeface="David" panose="020E0502060401010101" pitchFamily="34" charset="-79"/>
                  <a:cs typeface="David" panose="020E0502060401010101" pitchFamily="34" charset="-79"/>
                </a:rPr>
                <a:t>הטרוגנית</a:t>
              </a:r>
              <a:r>
                <a:rPr lang="he-IL" dirty="0">
                  <a:latin typeface="David" panose="020E0502060401010101" pitchFamily="34" charset="-79"/>
                  <a:cs typeface="David" panose="020E0502060401010101" pitchFamily="34" charset="-79"/>
                </a:rPr>
                <a:t> - עם אחד לצד מיעוטים</a:t>
              </a:r>
              <a:r>
                <a:rPr lang="he-IL" b="1" dirty="0">
                  <a:latin typeface="David" panose="020E0502060401010101" pitchFamily="34" charset="-79"/>
                  <a:cs typeface="David" panose="020E0502060401010101" pitchFamily="34" charset="-79"/>
                </a:rPr>
                <a:t>.</a:t>
              </a:r>
            </a:p>
          </p:txBody>
        </p:sp>
      </p:grpSp>
      <p:grpSp>
        <p:nvGrpSpPr>
          <p:cNvPr id="53" name="קבוצה 52">
            <a:extLst>
              <a:ext uri="{FF2B5EF4-FFF2-40B4-BE49-F238E27FC236}">
                <a16:creationId xmlns:a16="http://schemas.microsoft.com/office/drawing/2014/main" id="{DB514604-7173-938B-54C0-05DEA770BA7A}"/>
              </a:ext>
            </a:extLst>
          </p:cNvPr>
          <p:cNvGrpSpPr/>
          <p:nvPr/>
        </p:nvGrpSpPr>
        <p:grpSpPr>
          <a:xfrm>
            <a:off x="172610" y="1465943"/>
            <a:ext cx="1921475" cy="1851394"/>
            <a:chOff x="172610" y="1465943"/>
            <a:chExt cx="1921475" cy="1851394"/>
          </a:xfrm>
        </p:grpSpPr>
        <p:sp>
          <p:nvSpPr>
            <p:cNvPr id="44" name="דמעה 43">
              <a:extLst>
                <a:ext uri="{FF2B5EF4-FFF2-40B4-BE49-F238E27FC236}">
                  <a16:creationId xmlns:a16="http://schemas.microsoft.com/office/drawing/2014/main" id="{BD4AC474-A271-3AA2-DA00-2D481565E7AA}"/>
                </a:ext>
              </a:extLst>
            </p:cNvPr>
            <p:cNvSpPr/>
            <p:nvPr/>
          </p:nvSpPr>
          <p:spPr>
            <a:xfrm>
              <a:off x="172610" y="1465943"/>
              <a:ext cx="1921475" cy="1851394"/>
            </a:xfrm>
            <a:prstGeom prst="teardrop">
              <a:avLst/>
            </a:prstGeom>
          </p:spPr>
          <p:style>
            <a:lnRef idx="1">
              <a:schemeClr val="accent4"/>
            </a:lnRef>
            <a:fillRef idx="3">
              <a:schemeClr val="accent4"/>
            </a:fillRef>
            <a:effectRef idx="2">
              <a:schemeClr val="accent4"/>
            </a:effectRef>
            <a:fontRef idx="minor">
              <a:schemeClr val="lt1"/>
            </a:fontRef>
          </p:style>
          <p:txBody>
            <a:bodyPr rtlCol="1" anchor="ctr"/>
            <a:lstStyle/>
            <a:p>
              <a:pPr algn="ctr"/>
              <a:endParaRPr lang="he-IL"/>
            </a:p>
          </p:txBody>
        </p:sp>
        <p:sp>
          <p:nvSpPr>
            <p:cNvPr id="43" name="תיבת טקסט 42">
              <a:extLst>
                <a:ext uri="{FF2B5EF4-FFF2-40B4-BE49-F238E27FC236}">
                  <a16:creationId xmlns:a16="http://schemas.microsoft.com/office/drawing/2014/main" id="{73CF8807-C127-68B2-4964-7661E8DF4918}"/>
                </a:ext>
              </a:extLst>
            </p:cNvPr>
            <p:cNvSpPr txBox="1"/>
            <p:nvPr/>
          </p:nvSpPr>
          <p:spPr>
            <a:xfrm>
              <a:off x="253510" y="1732389"/>
              <a:ext cx="1830459" cy="1323439"/>
            </a:xfrm>
            <a:prstGeom prst="rect">
              <a:avLst/>
            </a:prstGeom>
            <a:noFill/>
          </p:spPr>
          <p:txBody>
            <a:bodyPr wrap="square">
              <a:spAutoFit/>
            </a:bodyPr>
            <a:lstStyle/>
            <a:p>
              <a:pPr algn="ctr"/>
              <a:r>
                <a:rPr lang="he-IL" sz="4000" b="1" dirty="0">
                  <a:solidFill>
                    <a:schemeClr val="bg2"/>
                  </a:solidFill>
                  <a:latin typeface="David" panose="020E0502060401010101" pitchFamily="34" charset="-79"/>
                  <a:cs typeface="David" panose="020E0502060401010101" pitchFamily="34" charset="-79"/>
                </a:rPr>
                <a:t>"מדינות לאום"</a:t>
              </a:r>
              <a:endParaRPr lang="he-IL" sz="4000" dirty="0">
                <a:solidFill>
                  <a:schemeClr val="bg2"/>
                </a:solidFill>
                <a:latin typeface="David" panose="020E0502060401010101" pitchFamily="34" charset="-79"/>
                <a:cs typeface="David" panose="020E0502060401010101" pitchFamily="34" charset="-79"/>
              </a:endParaRPr>
            </a:p>
          </p:txBody>
        </p:sp>
      </p:grpSp>
      <p:pic>
        <p:nvPicPr>
          <p:cNvPr id="34" name="תמונה 33">
            <a:extLst>
              <a:ext uri="{FF2B5EF4-FFF2-40B4-BE49-F238E27FC236}">
                <a16:creationId xmlns:a16="http://schemas.microsoft.com/office/drawing/2014/main" id="{91AEB806-7033-DC4B-C791-B1B25277FB4A}"/>
              </a:ext>
            </a:extLst>
          </p:cNvPr>
          <p:cNvPicPr>
            <a:picLocks noChangeAspect="1"/>
          </p:cNvPicPr>
          <p:nvPr/>
        </p:nvPicPr>
        <p:blipFill>
          <a:blip r:embed="rId2"/>
          <a:stretch>
            <a:fillRect/>
          </a:stretch>
        </p:blipFill>
        <p:spPr>
          <a:xfrm>
            <a:off x="1834606" y="5281089"/>
            <a:ext cx="1921475" cy="14181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6" name="תמונה 35">
            <a:extLst>
              <a:ext uri="{FF2B5EF4-FFF2-40B4-BE49-F238E27FC236}">
                <a16:creationId xmlns:a16="http://schemas.microsoft.com/office/drawing/2014/main" id="{C8BAC229-619A-8229-49C8-7BE5CBC62423}"/>
              </a:ext>
            </a:extLst>
          </p:cNvPr>
          <p:cNvPicPr>
            <a:picLocks noChangeAspect="1"/>
          </p:cNvPicPr>
          <p:nvPr/>
        </p:nvPicPr>
        <p:blipFill>
          <a:blip r:embed="rId3"/>
          <a:stretch>
            <a:fillRect/>
          </a:stretch>
        </p:blipFill>
        <p:spPr>
          <a:xfrm>
            <a:off x="5249124" y="5166639"/>
            <a:ext cx="2069023" cy="15807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תמונה 37">
            <a:extLst>
              <a:ext uri="{FF2B5EF4-FFF2-40B4-BE49-F238E27FC236}">
                <a16:creationId xmlns:a16="http://schemas.microsoft.com/office/drawing/2014/main" id="{519250B1-39DE-2A32-DB29-17F93288B19B}"/>
              </a:ext>
            </a:extLst>
          </p:cNvPr>
          <p:cNvPicPr>
            <a:picLocks noChangeAspect="1"/>
          </p:cNvPicPr>
          <p:nvPr/>
        </p:nvPicPr>
        <p:blipFill>
          <a:blip r:embed="rId4"/>
          <a:stretch>
            <a:fillRect/>
          </a:stretch>
        </p:blipFill>
        <p:spPr>
          <a:xfrm>
            <a:off x="7688767" y="4770787"/>
            <a:ext cx="2069022" cy="15488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 name="תמונה 39">
            <a:extLst>
              <a:ext uri="{FF2B5EF4-FFF2-40B4-BE49-F238E27FC236}">
                <a16:creationId xmlns:a16="http://schemas.microsoft.com/office/drawing/2014/main" id="{26E840EE-AE75-E5F8-8592-240E41BAEFC9}"/>
              </a:ext>
            </a:extLst>
          </p:cNvPr>
          <p:cNvPicPr>
            <a:picLocks noChangeAspect="1"/>
          </p:cNvPicPr>
          <p:nvPr/>
        </p:nvPicPr>
        <p:blipFill rotWithShape="1">
          <a:blip r:embed="rId5"/>
          <a:srcRect l="18286" t="14164" r="18975" b="12340"/>
          <a:stretch/>
        </p:blipFill>
        <p:spPr>
          <a:xfrm>
            <a:off x="10150119" y="4457338"/>
            <a:ext cx="1927811" cy="1576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תמונה 3">
            <a:extLst>
              <a:ext uri="{FF2B5EF4-FFF2-40B4-BE49-F238E27FC236}">
                <a16:creationId xmlns:a16="http://schemas.microsoft.com/office/drawing/2014/main" id="{B85B697C-71E5-53EC-5496-C98343032A3A}"/>
              </a:ext>
            </a:extLst>
          </p:cNvPr>
          <p:cNvPicPr>
            <a:picLocks noChangeAspect="1"/>
          </p:cNvPicPr>
          <p:nvPr/>
        </p:nvPicPr>
        <p:blipFill rotWithShape="1">
          <a:blip r:embed="rId6"/>
          <a:srcRect l="4296" r="4076"/>
          <a:stretch/>
        </p:blipFill>
        <p:spPr>
          <a:xfrm>
            <a:off x="2422218" y="122551"/>
            <a:ext cx="3942707" cy="95143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48883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righ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up)">
                                      <p:cBhvr>
                                        <p:cTn id="12" dur="500"/>
                                        <p:tgtEl>
                                          <p:spTgt spid="49"/>
                                        </p:tgtEl>
                                      </p:cBhvr>
                                    </p:animEffect>
                                  </p:childTnLst>
                                </p:cTn>
                              </p:par>
                              <p:par>
                                <p:cTn id="13" presetID="31" presetClass="entr" presetSubtype="0" fill="hold" nodeType="withEffect">
                                  <p:stCondLst>
                                    <p:cond delay="750"/>
                                  </p:stCondLst>
                                  <p:childTnLst>
                                    <p:set>
                                      <p:cBhvr>
                                        <p:cTn id="14" dur="1" fill="hold">
                                          <p:stCondLst>
                                            <p:cond delay="0"/>
                                          </p:stCondLst>
                                        </p:cTn>
                                        <p:tgtEl>
                                          <p:spTgt spid="40"/>
                                        </p:tgtEl>
                                        <p:attrNameLst>
                                          <p:attrName>style.visibility</p:attrName>
                                        </p:attrNameLst>
                                      </p:cBhvr>
                                      <p:to>
                                        <p:strVal val="visible"/>
                                      </p:to>
                                    </p:set>
                                    <p:anim calcmode="lin" valueType="num">
                                      <p:cBhvr>
                                        <p:cTn id="15" dur="1000" fill="hold"/>
                                        <p:tgtEl>
                                          <p:spTgt spid="40"/>
                                        </p:tgtEl>
                                        <p:attrNameLst>
                                          <p:attrName>ppt_w</p:attrName>
                                        </p:attrNameLst>
                                      </p:cBhvr>
                                      <p:tavLst>
                                        <p:tav tm="0">
                                          <p:val>
                                            <p:fltVal val="0"/>
                                          </p:val>
                                        </p:tav>
                                        <p:tav tm="100000">
                                          <p:val>
                                            <p:strVal val="#ppt_w"/>
                                          </p:val>
                                        </p:tav>
                                      </p:tavLst>
                                    </p:anim>
                                    <p:anim calcmode="lin" valueType="num">
                                      <p:cBhvr>
                                        <p:cTn id="16" dur="1000" fill="hold"/>
                                        <p:tgtEl>
                                          <p:spTgt spid="40"/>
                                        </p:tgtEl>
                                        <p:attrNameLst>
                                          <p:attrName>ppt_h</p:attrName>
                                        </p:attrNameLst>
                                      </p:cBhvr>
                                      <p:tavLst>
                                        <p:tav tm="0">
                                          <p:val>
                                            <p:fltVal val="0"/>
                                          </p:val>
                                        </p:tav>
                                        <p:tav tm="100000">
                                          <p:val>
                                            <p:strVal val="#ppt_h"/>
                                          </p:val>
                                        </p:tav>
                                      </p:tavLst>
                                    </p:anim>
                                    <p:anim calcmode="lin" valueType="num">
                                      <p:cBhvr>
                                        <p:cTn id="17" dur="1000" fill="hold"/>
                                        <p:tgtEl>
                                          <p:spTgt spid="40"/>
                                        </p:tgtEl>
                                        <p:attrNameLst>
                                          <p:attrName>style.rotation</p:attrName>
                                        </p:attrNameLst>
                                      </p:cBhvr>
                                      <p:tavLst>
                                        <p:tav tm="0">
                                          <p:val>
                                            <p:fltVal val="90"/>
                                          </p:val>
                                        </p:tav>
                                        <p:tav tm="100000">
                                          <p:val>
                                            <p:fltVal val="0"/>
                                          </p:val>
                                        </p:tav>
                                      </p:tavLst>
                                    </p:anim>
                                    <p:animEffect transition="in" filter="fade">
                                      <p:cBhvr>
                                        <p:cTn id="18" dur="10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right)">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up)">
                                      <p:cBhvr>
                                        <p:cTn id="28" dur="500"/>
                                        <p:tgtEl>
                                          <p:spTgt spid="50"/>
                                        </p:tgtEl>
                                      </p:cBhvr>
                                    </p:animEffect>
                                  </p:childTnLst>
                                </p:cTn>
                              </p:par>
                              <p:par>
                                <p:cTn id="29" presetID="31" presetClass="entr" presetSubtype="0" fill="hold" nodeType="withEffect">
                                  <p:stCondLst>
                                    <p:cond delay="750"/>
                                  </p:stCondLst>
                                  <p:childTnLst>
                                    <p:set>
                                      <p:cBhvr>
                                        <p:cTn id="30" dur="1" fill="hold">
                                          <p:stCondLst>
                                            <p:cond delay="0"/>
                                          </p:stCondLst>
                                        </p:cTn>
                                        <p:tgtEl>
                                          <p:spTgt spid="38"/>
                                        </p:tgtEl>
                                        <p:attrNameLst>
                                          <p:attrName>style.visibility</p:attrName>
                                        </p:attrNameLst>
                                      </p:cBhvr>
                                      <p:to>
                                        <p:strVal val="visible"/>
                                      </p:to>
                                    </p:set>
                                    <p:anim calcmode="lin" valueType="num">
                                      <p:cBhvr>
                                        <p:cTn id="31" dur="1000" fill="hold"/>
                                        <p:tgtEl>
                                          <p:spTgt spid="38"/>
                                        </p:tgtEl>
                                        <p:attrNameLst>
                                          <p:attrName>ppt_w</p:attrName>
                                        </p:attrNameLst>
                                      </p:cBhvr>
                                      <p:tavLst>
                                        <p:tav tm="0">
                                          <p:val>
                                            <p:fltVal val="0"/>
                                          </p:val>
                                        </p:tav>
                                        <p:tav tm="100000">
                                          <p:val>
                                            <p:strVal val="#ppt_w"/>
                                          </p:val>
                                        </p:tav>
                                      </p:tavLst>
                                    </p:anim>
                                    <p:anim calcmode="lin" valueType="num">
                                      <p:cBhvr>
                                        <p:cTn id="32" dur="1000" fill="hold"/>
                                        <p:tgtEl>
                                          <p:spTgt spid="38"/>
                                        </p:tgtEl>
                                        <p:attrNameLst>
                                          <p:attrName>ppt_h</p:attrName>
                                        </p:attrNameLst>
                                      </p:cBhvr>
                                      <p:tavLst>
                                        <p:tav tm="0">
                                          <p:val>
                                            <p:fltVal val="0"/>
                                          </p:val>
                                        </p:tav>
                                        <p:tav tm="100000">
                                          <p:val>
                                            <p:strVal val="#ppt_h"/>
                                          </p:val>
                                        </p:tav>
                                      </p:tavLst>
                                    </p:anim>
                                    <p:anim calcmode="lin" valueType="num">
                                      <p:cBhvr>
                                        <p:cTn id="33" dur="1000" fill="hold"/>
                                        <p:tgtEl>
                                          <p:spTgt spid="38"/>
                                        </p:tgtEl>
                                        <p:attrNameLst>
                                          <p:attrName>style.rotation</p:attrName>
                                        </p:attrNameLst>
                                      </p:cBhvr>
                                      <p:tavLst>
                                        <p:tav tm="0">
                                          <p:val>
                                            <p:fltVal val="90"/>
                                          </p:val>
                                        </p:tav>
                                        <p:tav tm="100000">
                                          <p:val>
                                            <p:fltVal val="0"/>
                                          </p:val>
                                        </p:tav>
                                      </p:tavLst>
                                    </p:anim>
                                    <p:animEffect transition="in" filter="fade">
                                      <p:cBhvr>
                                        <p:cTn id="34" dur="10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right)">
                                      <p:cBhvr>
                                        <p:cTn id="39" dur="5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wipe(up)">
                                      <p:cBhvr>
                                        <p:cTn id="44" dur="500"/>
                                        <p:tgtEl>
                                          <p:spTgt spid="51"/>
                                        </p:tgtEl>
                                      </p:cBhvr>
                                    </p:animEffect>
                                  </p:childTnLst>
                                </p:cTn>
                              </p:par>
                              <p:par>
                                <p:cTn id="45" presetID="31" presetClass="entr" presetSubtype="0" fill="hold" nodeType="withEffect">
                                  <p:stCondLst>
                                    <p:cond delay="750"/>
                                  </p:stCondLst>
                                  <p:childTnLst>
                                    <p:set>
                                      <p:cBhvr>
                                        <p:cTn id="46" dur="1" fill="hold">
                                          <p:stCondLst>
                                            <p:cond delay="0"/>
                                          </p:stCondLst>
                                        </p:cTn>
                                        <p:tgtEl>
                                          <p:spTgt spid="36"/>
                                        </p:tgtEl>
                                        <p:attrNameLst>
                                          <p:attrName>style.visibility</p:attrName>
                                        </p:attrNameLst>
                                      </p:cBhvr>
                                      <p:to>
                                        <p:strVal val="visible"/>
                                      </p:to>
                                    </p:set>
                                    <p:anim calcmode="lin" valueType="num">
                                      <p:cBhvr>
                                        <p:cTn id="47" dur="1000" fill="hold"/>
                                        <p:tgtEl>
                                          <p:spTgt spid="36"/>
                                        </p:tgtEl>
                                        <p:attrNameLst>
                                          <p:attrName>ppt_w</p:attrName>
                                        </p:attrNameLst>
                                      </p:cBhvr>
                                      <p:tavLst>
                                        <p:tav tm="0">
                                          <p:val>
                                            <p:fltVal val="0"/>
                                          </p:val>
                                        </p:tav>
                                        <p:tav tm="100000">
                                          <p:val>
                                            <p:strVal val="#ppt_w"/>
                                          </p:val>
                                        </p:tav>
                                      </p:tavLst>
                                    </p:anim>
                                    <p:anim calcmode="lin" valueType="num">
                                      <p:cBhvr>
                                        <p:cTn id="48" dur="1000" fill="hold"/>
                                        <p:tgtEl>
                                          <p:spTgt spid="36"/>
                                        </p:tgtEl>
                                        <p:attrNameLst>
                                          <p:attrName>ppt_h</p:attrName>
                                        </p:attrNameLst>
                                      </p:cBhvr>
                                      <p:tavLst>
                                        <p:tav tm="0">
                                          <p:val>
                                            <p:fltVal val="0"/>
                                          </p:val>
                                        </p:tav>
                                        <p:tav tm="100000">
                                          <p:val>
                                            <p:strVal val="#ppt_h"/>
                                          </p:val>
                                        </p:tav>
                                      </p:tavLst>
                                    </p:anim>
                                    <p:anim calcmode="lin" valueType="num">
                                      <p:cBhvr>
                                        <p:cTn id="49" dur="1000" fill="hold"/>
                                        <p:tgtEl>
                                          <p:spTgt spid="36"/>
                                        </p:tgtEl>
                                        <p:attrNameLst>
                                          <p:attrName>style.rotation</p:attrName>
                                        </p:attrNameLst>
                                      </p:cBhvr>
                                      <p:tavLst>
                                        <p:tav tm="0">
                                          <p:val>
                                            <p:fltVal val="90"/>
                                          </p:val>
                                        </p:tav>
                                        <p:tav tm="100000">
                                          <p:val>
                                            <p:fltVal val="0"/>
                                          </p:val>
                                        </p:tav>
                                      </p:tavLst>
                                    </p:anim>
                                    <p:animEffect transition="in" filter="fade">
                                      <p:cBhvr>
                                        <p:cTn id="50" dur="1000"/>
                                        <p:tgtEl>
                                          <p:spTgt spid="36"/>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p:cTn id="55" dur="500" decel="50000" fill="hold">
                                          <p:stCondLst>
                                            <p:cond delay="0"/>
                                          </p:stCondLst>
                                        </p:cTn>
                                        <p:tgtEl>
                                          <p:spTgt spid="53"/>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53"/>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53"/>
                                        </p:tgtEl>
                                        <p:attrNameLst>
                                          <p:attrName>ppt_w</p:attrName>
                                        </p:attrNameLst>
                                      </p:cBhvr>
                                      <p:tavLst>
                                        <p:tav tm="0">
                                          <p:val>
                                            <p:strVal val="#ppt_w*.05"/>
                                          </p:val>
                                        </p:tav>
                                        <p:tav tm="100000">
                                          <p:val>
                                            <p:strVal val="#ppt_w"/>
                                          </p:val>
                                        </p:tav>
                                      </p:tavLst>
                                    </p:anim>
                                    <p:anim calcmode="lin" valueType="num">
                                      <p:cBhvr>
                                        <p:cTn id="58" dur="1000" fill="hold"/>
                                        <p:tgtEl>
                                          <p:spTgt spid="53"/>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53"/>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53"/>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53"/>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5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wipe(right)">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wipe(up)">
                                      <p:cBhvr>
                                        <p:cTn id="72" dur="500"/>
                                        <p:tgtEl>
                                          <p:spTgt spid="52"/>
                                        </p:tgtEl>
                                      </p:cBhvr>
                                    </p:animEffect>
                                  </p:childTnLst>
                                </p:cTn>
                              </p:par>
                              <p:par>
                                <p:cTn id="73" presetID="31" presetClass="entr" presetSubtype="0" fill="hold" nodeType="withEffect">
                                  <p:stCondLst>
                                    <p:cond delay="750"/>
                                  </p:stCondLst>
                                  <p:childTnLst>
                                    <p:set>
                                      <p:cBhvr>
                                        <p:cTn id="74" dur="1" fill="hold">
                                          <p:stCondLst>
                                            <p:cond delay="0"/>
                                          </p:stCondLst>
                                        </p:cTn>
                                        <p:tgtEl>
                                          <p:spTgt spid="34"/>
                                        </p:tgtEl>
                                        <p:attrNameLst>
                                          <p:attrName>style.visibility</p:attrName>
                                        </p:attrNameLst>
                                      </p:cBhvr>
                                      <p:to>
                                        <p:strVal val="visible"/>
                                      </p:to>
                                    </p:set>
                                    <p:anim calcmode="lin" valueType="num">
                                      <p:cBhvr>
                                        <p:cTn id="75" dur="1000" fill="hold"/>
                                        <p:tgtEl>
                                          <p:spTgt spid="34"/>
                                        </p:tgtEl>
                                        <p:attrNameLst>
                                          <p:attrName>ppt_w</p:attrName>
                                        </p:attrNameLst>
                                      </p:cBhvr>
                                      <p:tavLst>
                                        <p:tav tm="0">
                                          <p:val>
                                            <p:fltVal val="0"/>
                                          </p:val>
                                        </p:tav>
                                        <p:tav tm="100000">
                                          <p:val>
                                            <p:strVal val="#ppt_w"/>
                                          </p:val>
                                        </p:tav>
                                      </p:tavLst>
                                    </p:anim>
                                    <p:anim calcmode="lin" valueType="num">
                                      <p:cBhvr>
                                        <p:cTn id="76" dur="1000" fill="hold"/>
                                        <p:tgtEl>
                                          <p:spTgt spid="34"/>
                                        </p:tgtEl>
                                        <p:attrNameLst>
                                          <p:attrName>ppt_h</p:attrName>
                                        </p:attrNameLst>
                                      </p:cBhvr>
                                      <p:tavLst>
                                        <p:tav tm="0">
                                          <p:val>
                                            <p:fltVal val="0"/>
                                          </p:val>
                                        </p:tav>
                                        <p:tav tm="100000">
                                          <p:val>
                                            <p:strVal val="#ppt_h"/>
                                          </p:val>
                                        </p:tav>
                                      </p:tavLst>
                                    </p:anim>
                                    <p:anim calcmode="lin" valueType="num">
                                      <p:cBhvr>
                                        <p:cTn id="77" dur="1000" fill="hold"/>
                                        <p:tgtEl>
                                          <p:spTgt spid="34"/>
                                        </p:tgtEl>
                                        <p:attrNameLst>
                                          <p:attrName>style.rotation</p:attrName>
                                        </p:attrNameLst>
                                      </p:cBhvr>
                                      <p:tavLst>
                                        <p:tav tm="0">
                                          <p:val>
                                            <p:fltVal val="90"/>
                                          </p:val>
                                        </p:tav>
                                        <p:tav tm="100000">
                                          <p:val>
                                            <p:fltVal val="0"/>
                                          </p:val>
                                        </p:tav>
                                      </p:tavLst>
                                    </p:anim>
                                    <p:animEffect transition="in" filter="fade">
                                      <p:cBhvr>
                                        <p:cTn id="78"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2">
            <a:extLst>
              <a:ext uri="{FF2B5EF4-FFF2-40B4-BE49-F238E27FC236}">
                <a16:creationId xmlns:a16="http://schemas.microsoft.com/office/drawing/2014/main" id="{74F28DEE-3088-6162-A720-CDAD9C49FB5D}"/>
              </a:ext>
            </a:extLst>
          </p:cNvPr>
          <p:cNvSpPr>
            <a:spLocks noGrp="1"/>
          </p:cNvSpPr>
          <p:nvPr>
            <p:ph type="title"/>
          </p:nvPr>
        </p:nvSpPr>
        <p:spPr>
          <a:xfrm flipH="1">
            <a:off x="1522695" y="147059"/>
            <a:ext cx="8410224" cy="1084672"/>
          </a:xfrm>
        </p:spPr>
        <p:txBody>
          <a:bodyPr rtlCol="1" anchor="ctr">
            <a:normAutofit/>
          </a:bodyPr>
          <a:lstStyle/>
          <a:p>
            <a:pPr algn="ctr" rtl="1"/>
            <a:r>
              <a:rPr lang="he-IL" sz="4800" b="1" dirty="0">
                <a:latin typeface="David" panose="020E0502060401010101" pitchFamily="34" charset="-79"/>
                <a:cs typeface="David" panose="020E0502060401010101" pitchFamily="34" charset="-79"/>
              </a:rPr>
              <a:t>רעיונות הופכים למציאות</a:t>
            </a:r>
          </a:p>
        </p:txBody>
      </p:sp>
      <p:pic>
        <p:nvPicPr>
          <p:cNvPr id="1026" name="Picture 2" descr="ג'ון לוק – ויקיפדיה">
            <a:extLst>
              <a:ext uri="{FF2B5EF4-FFF2-40B4-BE49-F238E27FC236}">
                <a16:creationId xmlns:a16="http://schemas.microsoft.com/office/drawing/2014/main" id="{302DCF55-5300-5DA0-2C4B-5B4BE86656B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691" t="1522" r="10153" b="9804"/>
          <a:stretch/>
        </p:blipFill>
        <p:spPr bwMode="auto">
          <a:xfrm>
            <a:off x="9918997" y="1528726"/>
            <a:ext cx="1893321" cy="25837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בועת דיבור: מלבן עם פינות מעוגלות 2">
            <a:extLst>
              <a:ext uri="{FF2B5EF4-FFF2-40B4-BE49-F238E27FC236}">
                <a16:creationId xmlns:a16="http://schemas.microsoft.com/office/drawing/2014/main" id="{ABE2925C-BF4F-AC6A-9331-4EBD94F3FAD1}"/>
              </a:ext>
            </a:extLst>
          </p:cNvPr>
          <p:cNvSpPr/>
          <p:nvPr/>
        </p:nvSpPr>
        <p:spPr>
          <a:xfrm>
            <a:off x="2452954" y="1595270"/>
            <a:ext cx="6303965" cy="1925651"/>
          </a:xfrm>
          <a:prstGeom prst="wedgeRoundRectCallout">
            <a:avLst>
              <a:gd name="adj1" fmla="val 64748"/>
              <a:gd name="adj2" fmla="val 7123"/>
              <a:gd name="adj3" fmla="val 16667"/>
            </a:avLst>
          </a:prstGeom>
          <a:solidFill>
            <a:srgbClr val="FFC000">
              <a:alpha val="37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pic>
        <p:nvPicPr>
          <p:cNvPr id="1028" name="Picture 4" descr="ז'אן-ז'אק רוסו – ויקיפדיה">
            <a:extLst>
              <a:ext uri="{FF2B5EF4-FFF2-40B4-BE49-F238E27FC236}">
                <a16:creationId xmlns:a16="http://schemas.microsoft.com/office/drawing/2014/main" id="{BC0A6373-F02A-F021-F1BF-079ADAB635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194" y="3147187"/>
            <a:ext cx="2270760" cy="31613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 name="תיבת טקסט 7">
            <a:extLst>
              <a:ext uri="{FF2B5EF4-FFF2-40B4-BE49-F238E27FC236}">
                <a16:creationId xmlns:a16="http://schemas.microsoft.com/office/drawing/2014/main" id="{DD6EED59-9248-5D9D-324E-1E1F05E04BD1}"/>
              </a:ext>
            </a:extLst>
          </p:cNvPr>
          <p:cNvSpPr txBox="1"/>
          <p:nvPr/>
        </p:nvSpPr>
        <p:spPr>
          <a:xfrm>
            <a:off x="10420592" y="4109317"/>
            <a:ext cx="965665" cy="369332"/>
          </a:xfrm>
          <a:prstGeom prst="rect">
            <a:avLst/>
          </a:prstGeom>
          <a:noFill/>
        </p:spPr>
        <p:txBody>
          <a:bodyPr wrap="square" rtlCol="1">
            <a:spAutoFit/>
          </a:bodyPr>
          <a:lstStyle/>
          <a:p>
            <a:pPr algn="ctr"/>
            <a:r>
              <a:rPr lang="he-IL" b="1" dirty="0">
                <a:latin typeface="David" panose="020E0502060401010101" pitchFamily="34" charset="-79"/>
                <a:cs typeface="David" panose="020E0502060401010101" pitchFamily="34" charset="-79"/>
              </a:rPr>
              <a:t>ג'ון לוק</a:t>
            </a:r>
          </a:p>
        </p:txBody>
      </p:sp>
      <p:sp>
        <p:nvSpPr>
          <p:cNvPr id="11" name="תיבת טקסט 10">
            <a:extLst>
              <a:ext uri="{FF2B5EF4-FFF2-40B4-BE49-F238E27FC236}">
                <a16:creationId xmlns:a16="http://schemas.microsoft.com/office/drawing/2014/main" id="{F45075C3-6CA4-B440-3B43-9C2B9CB7408B}"/>
              </a:ext>
            </a:extLst>
          </p:cNvPr>
          <p:cNvSpPr txBox="1"/>
          <p:nvPr/>
        </p:nvSpPr>
        <p:spPr>
          <a:xfrm>
            <a:off x="538481" y="6329658"/>
            <a:ext cx="1383846" cy="369332"/>
          </a:xfrm>
          <a:prstGeom prst="rect">
            <a:avLst/>
          </a:prstGeom>
          <a:noFill/>
        </p:spPr>
        <p:txBody>
          <a:bodyPr wrap="square" rtlCol="1">
            <a:spAutoFit/>
          </a:bodyPr>
          <a:lstStyle/>
          <a:p>
            <a:pPr algn="ctr"/>
            <a:r>
              <a:rPr lang="he-IL" b="1" dirty="0">
                <a:latin typeface="David" panose="020E0502060401010101" pitchFamily="34" charset="-79"/>
                <a:cs typeface="David" panose="020E0502060401010101" pitchFamily="34" charset="-79"/>
              </a:rPr>
              <a:t>ז'אן ז'ק רוסו</a:t>
            </a:r>
          </a:p>
        </p:txBody>
      </p:sp>
      <p:sp>
        <p:nvSpPr>
          <p:cNvPr id="13" name="תיבת טקסט 12">
            <a:extLst>
              <a:ext uri="{FF2B5EF4-FFF2-40B4-BE49-F238E27FC236}">
                <a16:creationId xmlns:a16="http://schemas.microsoft.com/office/drawing/2014/main" id="{C7214BE1-E0B6-721B-7C13-AE5D237F07FD}"/>
              </a:ext>
            </a:extLst>
          </p:cNvPr>
          <p:cNvSpPr txBox="1"/>
          <p:nvPr/>
        </p:nvSpPr>
        <p:spPr>
          <a:xfrm>
            <a:off x="6199602" y="1692662"/>
            <a:ext cx="2427215" cy="430887"/>
          </a:xfrm>
          <a:prstGeom prst="rect">
            <a:avLst/>
          </a:prstGeom>
          <a:noFill/>
        </p:spPr>
        <p:txBody>
          <a:bodyPr wrap="square">
            <a:spAutoFit/>
          </a:bodyPr>
          <a:lstStyle/>
          <a:p>
            <a:pPr algn="just">
              <a:spcBef>
                <a:spcPts val="1200"/>
              </a:spcBef>
            </a:pPr>
            <a:r>
              <a:rPr lang="he-IL" sz="2200" b="1" dirty="0">
                <a:solidFill>
                  <a:schemeClr val="tx2"/>
                </a:solidFill>
                <a:latin typeface="David" panose="020E0502060401010101" pitchFamily="34" charset="-79"/>
                <a:cs typeface="David" panose="020E0502060401010101" pitchFamily="34" charset="-79"/>
              </a:rPr>
              <a:t>"הזכויות הטבעיות":</a:t>
            </a:r>
          </a:p>
        </p:txBody>
      </p:sp>
      <p:sp>
        <p:nvSpPr>
          <p:cNvPr id="15" name="תיבת טקסט 14">
            <a:extLst>
              <a:ext uri="{FF2B5EF4-FFF2-40B4-BE49-F238E27FC236}">
                <a16:creationId xmlns:a16="http://schemas.microsoft.com/office/drawing/2014/main" id="{BCDF9FFF-3F36-F348-21D7-8B20E484104D}"/>
              </a:ext>
            </a:extLst>
          </p:cNvPr>
          <p:cNvSpPr txBox="1"/>
          <p:nvPr/>
        </p:nvSpPr>
        <p:spPr>
          <a:xfrm>
            <a:off x="4431077" y="2091205"/>
            <a:ext cx="4195740" cy="400110"/>
          </a:xfrm>
          <a:prstGeom prst="rect">
            <a:avLst/>
          </a:prstGeom>
          <a:noFill/>
        </p:spPr>
        <p:txBody>
          <a:bodyPr wrap="square">
            <a:spAutoFit/>
          </a:bodyPr>
          <a:lstStyle/>
          <a:p>
            <a:pPr algn="just">
              <a:spcBef>
                <a:spcPts val="1200"/>
              </a:spcBef>
            </a:pPr>
            <a:r>
              <a:rPr lang="he-IL" sz="2000" b="1" dirty="0">
                <a:solidFill>
                  <a:schemeClr val="tx2"/>
                </a:solidFill>
                <a:latin typeface="David" panose="020E0502060401010101" pitchFamily="34" charset="-79"/>
                <a:cs typeface="David" panose="020E0502060401010101" pitchFamily="34" charset="-79"/>
              </a:rPr>
              <a:t>לכל אדם מגיעות זכויות </a:t>
            </a:r>
            <a:r>
              <a:rPr lang="he-IL" sz="2000" b="1" u="sng" dirty="0">
                <a:solidFill>
                  <a:schemeClr val="tx2"/>
                </a:solidFill>
                <a:latin typeface="David" panose="020E0502060401010101" pitchFamily="34" charset="-79"/>
                <a:cs typeface="David" panose="020E0502060401010101" pitchFamily="34" charset="-79"/>
              </a:rPr>
              <a:t>מעצם היותו אדם</a:t>
            </a:r>
            <a:r>
              <a:rPr lang="he-IL" sz="2000" b="1" dirty="0">
                <a:solidFill>
                  <a:schemeClr val="tx2"/>
                </a:solidFill>
                <a:latin typeface="David" panose="020E0502060401010101" pitchFamily="34" charset="-79"/>
                <a:cs typeface="David" panose="020E0502060401010101" pitchFamily="34" charset="-79"/>
              </a:rPr>
              <a:t>.</a:t>
            </a:r>
          </a:p>
        </p:txBody>
      </p:sp>
      <p:sp>
        <p:nvSpPr>
          <p:cNvPr id="17" name="תיבת טקסט 16">
            <a:extLst>
              <a:ext uri="{FF2B5EF4-FFF2-40B4-BE49-F238E27FC236}">
                <a16:creationId xmlns:a16="http://schemas.microsoft.com/office/drawing/2014/main" id="{763640DE-A522-9A9D-0C30-95554F8C75CD}"/>
              </a:ext>
            </a:extLst>
          </p:cNvPr>
          <p:cNvSpPr txBox="1"/>
          <p:nvPr/>
        </p:nvSpPr>
        <p:spPr>
          <a:xfrm>
            <a:off x="2399956" y="1942542"/>
            <a:ext cx="1821523" cy="1231106"/>
          </a:xfrm>
          <a:prstGeom prst="rect">
            <a:avLst/>
          </a:prstGeom>
          <a:noFill/>
        </p:spPr>
        <p:txBody>
          <a:bodyPr wrap="square">
            <a:spAutoFit/>
          </a:bodyPr>
          <a:lstStyle/>
          <a:p>
            <a:pPr marL="342900" indent="-342900" algn="just">
              <a:spcBef>
                <a:spcPts val="1200"/>
              </a:spcBef>
              <a:buFont typeface="+mj-lt"/>
              <a:buAutoNum type="arabicPeriod"/>
            </a:pPr>
            <a:r>
              <a:rPr lang="he-IL" dirty="0">
                <a:solidFill>
                  <a:schemeClr val="tx2"/>
                </a:solidFill>
                <a:latin typeface="David" panose="020E0502060401010101" pitchFamily="34" charset="-79"/>
                <a:cs typeface="David" panose="020E0502060401010101" pitchFamily="34" charset="-79"/>
              </a:rPr>
              <a:t>הזכות לחיים</a:t>
            </a:r>
          </a:p>
          <a:p>
            <a:pPr marL="342900" indent="-342900" algn="just">
              <a:spcBef>
                <a:spcPts val="1200"/>
              </a:spcBef>
              <a:buFont typeface="+mj-lt"/>
              <a:buAutoNum type="arabicPeriod"/>
            </a:pPr>
            <a:r>
              <a:rPr lang="he-IL" dirty="0">
                <a:solidFill>
                  <a:schemeClr val="tx2"/>
                </a:solidFill>
                <a:latin typeface="David" panose="020E0502060401010101" pitchFamily="34" charset="-79"/>
                <a:cs typeface="David" panose="020E0502060401010101" pitchFamily="34" charset="-79"/>
              </a:rPr>
              <a:t>הזכות לחירות</a:t>
            </a:r>
          </a:p>
          <a:p>
            <a:pPr marL="342900" indent="-342900" algn="just">
              <a:spcBef>
                <a:spcPts val="1200"/>
              </a:spcBef>
              <a:buFont typeface="+mj-lt"/>
              <a:buAutoNum type="arabicPeriod"/>
            </a:pPr>
            <a:r>
              <a:rPr lang="he-IL" dirty="0">
                <a:solidFill>
                  <a:schemeClr val="tx2"/>
                </a:solidFill>
                <a:latin typeface="David" panose="020E0502060401010101" pitchFamily="34" charset="-79"/>
                <a:cs typeface="David" panose="020E0502060401010101" pitchFamily="34" charset="-79"/>
              </a:rPr>
              <a:t>הזכות לקניין</a:t>
            </a:r>
          </a:p>
        </p:txBody>
      </p:sp>
      <p:sp>
        <p:nvSpPr>
          <p:cNvPr id="25" name="תיבת טקסט 24">
            <a:extLst>
              <a:ext uri="{FF2B5EF4-FFF2-40B4-BE49-F238E27FC236}">
                <a16:creationId xmlns:a16="http://schemas.microsoft.com/office/drawing/2014/main" id="{27961DC1-905A-6761-33FC-8E42787B8DC7}"/>
              </a:ext>
            </a:extLst>
          </p:cNvPr>
          <p:cNvSpPr txBox="1"/>
          <p:nvPr/>
        </p:nvSpPr>
        <p:spPr>
          <a:xfrm>
            <a:off x="4431077" y="2429055"/>
            <a:ext cx="4195740" cy="1015663"/>
          </a:xfrm>
          <a:prstGeom prst="rect">
            <a:avLst/>
          </a:prstGeom>
          <a:noFill/>
        </p:spPr>
        <p:txBody>
          <a:bodyPr wrap="square">
            <a:spAutoFit/>
          </a:bodyPr>
          <a:lstStyle/>
          <a:p>
            <a:pPr algn="just">
              <a:spcBef>
                <a:spcPts val="1200"/>
              </a:spcBef>
            </a:pPr>
            <a:r>
              <a:rPr lang="he-IL" sz="2000" dirty="0">
                <a:solidFill>
                  <a:schemeClr val="tx2"/>
                </a:solidFill>
                <a:latin typeface="David" panose="020E0502060401010101" pitchFamily="34" charset="-79"/>
                <a:cs typeface="David" panose="020E0502060401010101" pitchFamily="34" charset="-79"/>
              </a:rPr>
              <a:t>חובת השלטון בחברה להבטיח לאזרחים את זכויותיהם הטבעיות. אם לא, רשאים האזרחים להפילו.</a:t>
            </a:r>
            <a:endParaRPr lang="he-IL" sz="2000" b="1" dirty="0">
              <a:solidFill>
                <a:schemeClr val="tx2"/>
              </a:solidFill>
              <a:latin typeface="David" panose="020E0502060401010101" pitchFamily="34" charset="-79"/>
              <a:cs typeface="David" panose="020E0502060401010101" pitchFamily="34" charset="-79"/>
            </a:endParaRPr>
          </a:p>
        </p:txBody>
      </p:sp>
      <p:cxnSp>
        <p:nvCxnSpPr>
          <p:cNvPr id="30" name="מחבר ישר 29">
            <a:extLst>
              <a:ext uri="{FF2B5EF4-FFF2-40B4-BE49-F238E27FC236}">
                <a16:creationId xmlns:a16="http://schemas.microsoft.com/office/drawing/2014/main" id="{4EC815DE-8C8C-D431-1AB3-EF0684131DAC}"/>
              </a:ext>
            </a:extLst>
          </p:cNvPr>
          <p:cNvCxnSpPr/>
          <p:nvPr/>
        </p:nvCxnSpPr>
        <p:spPr>
          <a:xfrm>
            <a:off x="4300975" y="1754951"/>
            <a:ext cx="0" cy="1567639"/>
          </a:xfrm>
          <a:prstGeom prst="line">
            <a:avLst/>
          </a:prstGeom>
          <a:ln/>
        </p:spPr>
        <p:style>
          <a:lnRef idx="2">
            <a:schemeClr val="accent1"/>
          </a:lnRef>
          <a:fillRef idx="0">
            <a:schemeClr val="accent1"/>
          </a:fillRef>
          <a:effectRef idx="1">
            <a:schemeClr val="accent1"/>
          </a:effectRef>
          <a:fontRef idx="minor">
            <a:schemeClr val="tx1"/>
          </a:fontRef>
        </p:style>
      </p:cxnSp>
      <p:sp>
        <p:nvSpPr>
          <p:cNvPr id="31" name="בועת דיבור: מלבן עם פינות מעוגלות 30">
            <a:extLst>
              <a:ext uri="{FF2B5EF4-FFF2-40B4-BE49-F238E27FC236}">
                <a16:creationId xmlns:a16="http://schemas.microsoft.com/office/drawing/2014/main" id="{4DF6B8FD-9F44-A60E-97AB-C57CC3AD4787}"/>
              </a:ext>
            </a:extLst>
          </p:cNvPr>
          <p:cNvSpPr/>
          <p:nvPr/>
        </p:nvSpPr>
        <p:spPr>
          <a:xfrm>
            <a:off x="3535536" y="4478649"/>
            <a:ext cx="6303965" cy="1925651"/>
          </a:xfrm>
          <a:prstGeom prst="wedgeRoundRectCallout">
            <a:avLst>
              <a:gd name="adj1" fmla="val -64831"/>
              <a:gd name="adj2" fmla="val -39307"/>
              <a:gd name="adj3" fmla="val 16667"/>
            </a:avLst>
          </a:prstGeom>
          <a:solidFill>
            <a:srgbClr val="FFC000">
              <a:alpha val="37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32" name="תיבת טקסט 31">
            <a:extLst>
              <a:ext uri="{FF2B5EF4-FFF2-40B4-BE49-F238E27FC236}">
                <a16:creationId xmlns:a16="http://schemas.microsoft.com/office/drawing/2014/main" id="{ED4B3FEB-B6D5-086F-94F6-B6C919840250}"/>
              </a:ext>
            </a:extLst>
          </p:cNvPr>
          <p:cNvSpPr txBox="1"/>
          <p:nvPr/>
        </p:nvSpPr>
        <p:spPr>
          <a:xfrm>
            <a:off x="7282184" y="4661017"/>
            <a:ext cx="2427215" cy="430887"/>
          </a:xfrm>
          <a:prstGeom prst="rect">
            <a:avLst/>
          </a:prstGeom>
          <a:noFill/>
        </p:spPr>
        <p:txBody>
          <a:bodyPr wrap="square">
            <a:spAutoFit/>
          </a:bodyPr>
          <a:lstStyle/>
          <a:p>
            <a:pPr algn="just">
              <a:spcBef>
                <a:spcPts val="1200"/>
              </a:spcBef>
            </a:pPr>
            <a:r>
              <a:rPr lang="he-IL" sz="2200" b="1" dirty="0">
                <a:solidFill>
                  <a:schemeClr val="tx2"/>
                </a:solidFill>
                <a:latin typeface="David" panose="020E0502060401010101" pitchFamily="34" charset="-79"/>
                <a:cs typeface="David" panose="020E0502060401010101" pitchFamily="34" charset="-79"/>
              </a:rPr>
              <a:t>"האמנה החברתית":</a:t>
            </a:r>
          </a:p>
        </p:txBody>
      </p:sp>
      <p:sp>
        <p:nvSpPr>
          <p:cNvPr id="37" name="תיבת טקסט 36">
            <a:extLst>
              <a:ext uri="{FF2B5EF4-FFF2-40B4-BE49-F238E27FC236}">
                <a16:creationId xmlns:a16="http://schemas.microsoft.com/office/drawing/2014/main" id="{3767983B-CB68-E516-3AF6-03E52A17061A}"/>
              </a:ext>
            </a:extLst>
          </p:cNvPr>
          <p:cNvSpPr txBox="1"/>
          <p:nvPr/>
        </p:nvSpPr>
        <p:spPr>
          <a:xfrm>
            <a:off x="3728720" y="5132549"/>
            <a:ext cx="5980679" cy="1015663"/>
          </a:xfrm>
          <a:prstGeom prst="rect">
            <a:avLst/>
          </a:prstGeom>
          <a:noFill/>
        </p:spPr>
        <p:txBody>
          <a:bodyPr wrap="square">
            <a:spAutoFit/>
          </a:bodyPr>
          <a:lstStyle/>
          <a:p>
            <a:pPr algn="just">
              <a:spcBef>
                <a:spcPts val="1200"/>
              </a:spcBef>
            </a:pPr>
            <a:r>
              <a:rPr lang="he-IL" sz="2000" dirty="0">
                <a:solidFill>
                  <a:schemeClr val="tx2"/>
                </a:solidFill>
                <a:latin typeface="David" panose="020E0502060401010101" pitchFamily="34" charset="-79"/>
                <a:cs typeface="David" panose="020E0502060401010101" pitchFamily="34" charset="-79"/>
              </a:rPr>
              <a:t>בחברה אידאלית בני אדם כורתים ביניהם 'אמנה חברתית' על פיה כל אזרח </a:t>
            </a:r>
            <a:r>
              <a:rPr lang="he-IL" sz="2000" u="sng" dirty="0">
                <a:solidFill>
                  <a:schemeClr val="tx2"/>
                </a:solidFill>
                <a:latin typeface="David" panose="020E0502060401010101" pitchFamily="34" charset="-79"/>
                <a:cs typeface="David" panose="020E0502060401010101" pitchFamily="34" charset="-79"/>
              </a:rPr>
              <a:t>מוותר מרצונו</a:t>
            </a:r>
            <a:r>
              <a:rPr lang="he-IL" sz="2000" dirty="0">
                <a:solidFill>
                  <a:schemeClr val="tx2"/>
                </a:solidFill>
                <a:latin typeface="David" panose="020E0502060401010101" pitchFamily="34" charset="-79"/>
                <a:cs typeface="David" panose="020E0502060401010101" pitchFamily="34" charset="-79"/>
              </a:rPr>
              <a:t> על חלק מזכויותיו על מנת לקיים את </a:t>
            </a:r>
            <a:r>
              <a:rPr lang="he-IL" sz="2000" b="1" dirty="0">
                <a:solidFill>
                  <a:schemeClr val="tx2"/>
                </a:solidFill>
                <a:latin typeface="David" panose="020E0502060401010101" pitchFamily="34" charset="-79"/>
                <a:cs typeface="David" panose="020E0502060401010101" pitchFamily="34" charset="-79"/>
              </a:rPr>
              <a:t>רצון הכלל </a:t>
            </a:r>
            <a:r>
              <a:rPr lang="he-IL" sz="2000" dirty="0">
                <a:solidFill>
                  <a:schemeClr val="tx2"/>
                </a:solidFill>
                <a:latin typeface="David" panose="020E0502060401010101" pitchFamily="34" charset="-79"/>
                <a:cs typeface="David" panose="020E0502060401010101" pitchFamily="34" charset="-79"/>
              </a:rPr>
              <a:t>או טובת הרבים, </a:t>
            </a:r>
            <a:r>
              <a:rPr lang="he-IL" sz="2000" b="1" dirty="0">
                <a:solidFill>
                  <a:schemeClr val="tx2"/>
                </a:solidFill>
                <a:latin typeface="David" panose="020E0502060401010101" pitchFamily="34" charset="-79"/>
                <a:cs typeface="David" panose="020E0502060401010101" pitchFamily="34" charset="-79"/>
              </a:rPr>
              <a:t>אותו מבטא השלטון</a:t>
            </a:r>
            <a:r>
              <a:rPr lang="he-IL" sz="2000" dirty="0">
                <a:solidFill>
                  <a:schemeClr val="tx2"/>
                </a:solidFill>
                <a:latin typeface="David" panose="020E0502060401010101" pitchFamily="34" charset="-79"/>
                <a:cs typeface="David" panose="020E0502060401010101" pitchFamily="34" charset="-79"/>
              </a:rPr>
              <a:t>.</a:t>
            </a:r>
            <a:endParaRPr lang="he-IL" sz="2000" b="1" dirty="0">
              <a:solidFill>
                <a:schemeClr val="tx2"/>
              </a:solidFill>
              <a:latin typeface="David" panose="020E0502060401010101" pitchFamily="34" charset="-79"/>
              <a:cs typeface="David" panose="020E0502060401010101" pitchFamily="34" charset="-79"/>
            </a:endParaRPr>
          </a:p>
        </p:txBody>
      </p:sp>
      <p:pic>
        <p:nvPicPr>
          <p:cNvPr id="54" name="תמונה 53">
            <a:extLst>
              <a:ext uri="{FF2B5EF4-FFF2-40B4-BE49-F238E27FC236}">
                <a16:creationId xmlns:a16="http://schemas.microsoft.com/office/drawing/2014/main" id="{5B5CFEB9-2419-DED2-B32E-87DB30755391}"/>
              </a:ext>
            </a:extLst>
          </p:cNvPr>
          <p:cNvPicPr>
            <a:picLocks noChangeAspect="1"/>
          </p:cNvPicPr>
          <p:nvPr/>
        </p:nvPicPr>
        <p:blipFill rotWithShape="1">
          <a:blip r:embed="rId4"/>
          <a:srcRect l="21701" t="6805" r="25618" b="7672"/>
          <a:stretch/>
        </p:blipFill>
        <p:spPr>
          <a:xfrm>
            <a:off x="733837" y="290022"/>
            <a:ext cx="1215944" cy="19256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5" name="סימן חיבור 54">
            <a:extLst>
              <a:ext uri="{FF2B5EF4-FFF2-40B4-BE49-F238E27FC236}">
                <a16:creationId xmlns:a16="http://schemas.microsoft.com/office/drawing/2014/main" id="{1101EBA6-D955-B7F9-9351-028EA4859AA6}"/>
              </a:ext>
            </a:extLst>
          </p:cNvPr>
          <p:cNvSpPr/>
          <p:nvPr/>
        </p:nvSpPr>
        <p:spPr>
          <a:xfrm>
            <a:off x="5491911" y="3549485"/>
            <a:ext cx="828000" cy="828000"/>
          </a:xfrm>
          <a:prstGeom prst="mathPlus">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
        <p:nvSpPr>
          <p:cNvPr id="56" name="שווה ל 55">
            <a:extLst>
              <a:ext uri="{FF2B5EF4-FFF2-40B4-BE49-F238E27FC236}">
                <a16:creationId xmlns:a16="http://schemas.microsoft.com/office/drawing/2014/main" id="{045ED00E-4492-CB62-9F7E-71E2EAD523D3}"/>
              </a:ext>
            </a:extLst>
          </p:cNvPr>
          <p:cNvSpPr/>
          <p:nvPr/>
        </p:nvSpPr>
        <p:spPr>
          <a:xfrm>
            <a:off x="10538818" y="5385425"/>
            <a:ext cx="1040183" cy="944233"/>
          </a:xfrm>
          <a:prstGeom prst="mathEqual">
            <a:avLst/>
          </a:pr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0"/>
          </a:p>
        </p:txBody>
      </p:sp>
    </p:spTree>
    <p:extLst>
      <p:ext uri="{BB962C8B-B14F-4D97-AF65-F5344CB8AC3E}">
        <p14:creationId xmlns:p14="http://schemas.microsoft.com/office/powerpoint/2010/main" val="135831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righ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1000"/>
                                        <p:tgtEl>
                                          <p:spTgt spid="30"/>
                                        </p:tgtEl>
                                      </p:cBhvr>
                                    </p:animEffect>
                                    <p:anim calcmode="lin" valueType="num">
                                      <p:cBhvr>
                                        <p:cTn id="39" dur="1000" fill="hold"/>
                                        <p:tgtEl>
                                          <p:spTgt spid="30"/>
                                        </p:tgtEl>
                                        <p:attrNameLst>
                                          <p:attrName>ppt_x</p:attrName>
                                        </p:attrNameLst>
                                      </p:cBhvr>
                                      <p:tavLst>
                                        <p:tav tm="0">
                                          <p:val>
                                            <p:strVal val="#ppt_x"/>
                                          </p:val>
                                        </p:tav>
                                        <p:tav tm="100000">
                                          <p:val>
                                            <p:strVal val="#ppt_x"/>
                                          </p:val>
                                        </p:tav>
                                      </p:tavLst>
                                    </p:anim>
                                    <p:anim calcmode="lin" valueType="num">
                                      <p:cBhvr>
                                        <p:cTn id="4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17">
                                            <p:txEl>
                                              <p:pRg st="0" end="0"/>
                                            </p:txEl>
                                          </p:spTgt>
                                        </p:tgtEl>
                                        <p:attrNameLst>
                                          <p:attrName>style.visibility</p:attrName>
                                        </p:attrNameLst>
                                      </p:cBhvr>
                                      <p:to>
                                        <p:strVal val="visible"/>
                                      </p:to>
                                    </p:set>
                                    <p:anim calcmode="lin" valueType="num">
                                      <p:cBhvr>
                                        <p:cTn id="45" dur="10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46" dur="1000" fill="hold"/>
                                        <p:tgtEl>
                                          <p:spTgt spid="17">
                                            <p:txEl>
                                              <p:pRg st="0" end="0"/>
                                            </p:txEl>
                                          </p:spTgt>
                                        </p:tgtEl>
                                        <p:attrNameLst>
                                          <p:attrName>ppt_h</p:attrName>
                                        </p:attrNameLst>
                                      </p:cBhvr>
                                      <p:tavLst>
                                        <p:tav tm="0">
                                          <p:val>
                                            <p:fltVal val="0"/>
                                          </p:val>
                                        </p:tav>
                                        <p:tav tm="100000">
                                          <p:val>
                                            <p:strVal val="#ppt_h"/>
                                          </p:val>
                                        </p:tav>
                                      </p:tavLst>
                                    </p:anim>
                                    <p:anim calcmode="lin" valueType="num">
                                      <p:cBhvr>
                                        <p:cTn id="47" dur="1000" fill="hold"/>
                                        <p:tgtEl>
                                          <p:spTgt spid="17">
                                            <p:txEl>
                                              <p:pRg st="0" end="0"/>
                                            </p:txEl>
                                          </p:spTgt>
                                        </p:tgtEl>
                                        <p:attrNameLst>
                                          <p:attrName>style.rotation</p:attrName>
                                        </p:attrNameLst>
                                      </p:cBhvr>
                                      <p:tavLst>
                                        <p:tav tm="0">
                                          <p:val>
                                            <p:fltVal val="90"/>
                                          </p:val>
                                        </p:tav>
                                        <p:tav tm="100000">
                                          <p:val>
                                            <p:fltVal val="0"/>
                                          </p:val>
                                        </p:tav>
                                      </p:tavLst>
                                    </p:anim>
                                    <p:animEffect transition="in" filter="fade">
                                      <p:cBhvr>
                                        <p:cTn id="48" dur="1000"/>
                                        <p:tgtEl>
                                          <p:spTgt spid="17">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17">
                                            <p:txEl>
                                              <p:pRg st="1" end="1"/>
                                            </p:txEl>
                                          </p:spTgt>
                                        </p:tgtEl>
                                        <p:attrNameLst>
                                          <p:attrName>style.visibility</p:attrName>
                                        </p:attrNameLst>
                                      </p:cBhvr>
                                      <p:to>
                                        <p:strVal val="visible"/>
                                      </p:to>
                                    </p:set>
                                    <p:anim calcmode="lin" valueType="num">
                                      <p:cBhvr>
                                        <p:cTn id="53" dur="10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54" dur="1000" fill="hold"/>
                                        <p:tgtEl>
                                          <p:spTgt spid="17">
                                            <p:txEl>
                                              <p:pRg st="1" end="1"/>
                                            </p:txEl>
                                          </p:spTgt>
                                        </p:tgtEl>
                                        <p:attrNameLst>
                                          <p:attrName>ppt_h</p:attrName>
                                        </p:attrNameLst>
                                      </p:cBhvr>
                                      <p:tavLst>
                                        <p:tav tm="0">
                                          <p:val>
                                            <p:fltVal val="0"/>
                                          </p:val>
                                        </p:tav>
                                        <p:tav tm="100000">
                                          <p:val>
                                            <p:strVal val="#ppt_h"/>
                                          </p:val>
                                        </p:tav>
                                      </p:tavLst>
                                    </p:anim>
                                    <p:anim calcmode="lin" valueType="num">
                                      <p:cBhvr>
                                        <p:cTn id="55" dur="1000" fill="hold"/>
                                        <p:tgtEl>
                                          <p:spTgt spid="17">
                                            <p:txEl>
                                              <p:pRg st="1" end="1"/>
                                            </p:txEl>
                                          </p:spTgt>
                                        </p:tgtEl>
                                        <p:attrNameLst>
                                          <p:attrName>style.rotation</p:attrName>
                                        </p:attrNameLst>
                                      </p:cBhvr>
                                      <p:tavLst>
                                        <p:tav tm="0">
                                          <p:val>
                                            <p:fltVal val="90"/>
                                          </p:val>
                                        </p:tav>
                                        <p:tav tm="100000">
                                          <p:val>
                                            <p:fltVal val="0"/>
                                          </p:val>
                                        </p:tav>
                                      </p:tavLst>
                                    </p:anim>
                                    <p:animEffect transition="in" filter="fade">
                                      <p:cBhvr>
                                        <p:cTn id="56" dur="1000"/>
                                        <p:tgtEl>
                                          <p:spTgt spid="17">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17">
                                            <p:txEl>
                                              <p:pRg st="2" end="2"/>
                                            </p:txEl>
                                          </p:spTgt>
                                        </p:tgtEl>
                                        <p:attrNameLst>
                                          <p:attrName>style.visibility</p:attrName>
                                        </p:attrNameLst>
                                      </p:cBhvr>
                                      <p:to>
                                        <p:strVal val="visible"/>
                                      </p:to>
                                    </p:set>
                                    <p:anim calcmode="lin" valueType="num">
                                      <p:cBhvr>
                                        <p:cTn id="61" dur="10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62" dur="1000" fill="hold"/>
                                        <p:tgtEl>
                                          <p:spTgt spid="17">
                                            <p:txEl>
                                              <p:pRg st="2" end="2"/>
                                            </p:txEl>
                                          </p:spTgt>
                                        </p:tgtEl>
                                        <p:attrNameLst>
                                          <p:attrName>ppt_h</p:attrName>
                                        </p:attrNameLst>
                                      </p:cBhvr>
                                      <p:tavLst>
                                        <p:tav tm="0">
                                          <p:val>
                                            <p:fltVal val="0"/>
                                          </p:val>
                                        </p:tav>
                                        <p:tav tm="100000">
                                          <p:val>
                                            <p:strVal val="#ppt_h"/>
                                          </p:val>
                                        </p:tav>
                                      </p:tavLst>
                                    </p:anim>
                                    <p:anim calcmode="lin" valueType="num">
                                      <p:cBhvr>
                                        <p:cTn id="63" dur="1000" fill="hold"/>
                                        <p:tgtEl>
                                          <p:spTgt spid="17">
                                            <p:txEl>
                                              <p:pRg st="2" end="2"/>
                                            </p:txEl>
                                          </p:spTgt>
                                        </p:tgtEl>
                                        <p:attrNameLst>
                                          <p:attrName>style.rotation</p:attrName>
                                        </p:attrNameLst>
                                      </p:cBhvr>
                                      <p:tavLst>
                                        <p:tav tm="0">
                                          <p:val>
                                            <p:fltVal val="90"/>
                                          </p:val>
                                        </p:tav>
                                        <p:tav tm="100000">
                                          <p:val>
                                            <p:fltVal val="0"/>
                                          </p:val>
                                        </p:tav>
                                      </p:tavLst>
                                    </p:anim>
                                    <p:animEffect transition="in" filter="fade">
                                      <p:cBhvr>
                                        <p:cTn id="64" dur="1000"/>
                                        <p:tgtEl>
                                          <p:spTgt spid="17">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1028"/>
                                        </p:tgtEl>
                                        <p:attrNameLst>
                                          <p:attrName>style.visibility</p:attrName>
                                        </p:attrNameLst>
                                      </p:cBhvr>
                                      <p:to>
                                        <p:strVal val="visible"/>
                                      </p:to>
                                    </p:set>
                                    <p:animEffect transition="in" filter="fade">
                                      <p:cBhvr>
                                        <p:cTn id="76" dur="1000"/>
                                        <p:tgtEl>
                                          <p:spTgt spid="1028"/>
                                        </p:tgtEl>
                                      </p:cBhvr>
                                    </p:animEffect>
                                    <p:anim calcmode="lin" valueType="num">
                                      <p:cBhvr>
                                        <p:cTn id="77" dur="1000" fill="hold"/>
                                        <p:tgtEl>
                                          <p:spTgt spid="1028"/>
                                        </p:tgtEl>
                                        <p:attrNameLst>
                                          <p:attrName>ppt_x</p:attrName>
                                        </p:attrNameLst>
                                      </p:cBhvr>
                                      <p:tavLst>
                                        <p:tav tm="0">
                                          <p:val>
                                            <p:strVal val="#ppt_x"/>
                                          </p:val>
                                        </p:tav>
                                        <p:tav tm="100000">
                                          <p:val>
                                            <p:strVal val="#ppt_x"/>
                                          </p:val>
                                        </p:tav>
                                      </p:tavLst>
                                    </p:anim>
                                    <p:anim calcmode="lin" valueType="num">
                                      <p:cBhvr>
                                        <p:cTn id="78" dur="1000" fill="hold"/>
                                        <p:tgtEl>
                                          <p:spTgt spid="1028"/>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1000"/>
                                        <p:tgtEl>
                                          <p:spTgt spid="11"/>
                                        </p:tgtEl>
                                      </p:cBhvr>
                                    </p:animEffect>
                                    <p:anim calcmode="lin" valueType="num">
                                      <p:cBhvr>
                                        <p:cTn id="82" dur="1000" fill="hold"/>
                                        <p:tgtEl>
                                          <p:spTgt spid="11"/>
                                        </p:tgtEl>
                                        <p:attrNameLst>
                                          <p:attrName>ppt_x</p:attrName>
                                        </p:attrNameLst>
                                      </p:cBhvr>
                                      <p:tavLst>
                                        <p:tav tm="0">
                                          <p:val>
                                            <p:strVal val="#ppt_x"/>
                                          </p:val>
                                        </p:tav>
                                        <p:tav tm="100000">
                                          <p:val>
                                            <p:strVal val="#ppt_x"/>
                                          </p:val>
                                        </p:tav>
                                      </p:tavLst>
                                    </p:anim>
                                    <p:anim calcmode="lin" valueType="num">
                                      <p:cBhvr>
                                        <p:cTn id="8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wipe(left)">
                                      <p:cBhvr>
                                        <p:cTn id="88" dur="5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fade">
                                      <p:cBhvr>
                                        <p:cTn id="93" dur="1000"/>
                                        <p:tgtEl>
                                          <p:spTgt spid="32"/>
                                        </p:tgtEl>
                                      </p:cBhvr>
                                    </p:animEffect>
                                    <p:anim calcmode="lin" valueType="num">
                                      <p:cBhvr>
                                        <p:cTn id="94" dur="1000" fill="hold"/>
                                        <p:tgtEl>
                                          <p:spTgt spid="32"/>
                                        </p:tgtEl>
                                        <p:attrNameLst>
                                          <p:attrName>ppt_x</p:attrName>
                                        </p:attrNameLst>
                                      </p:cBhvr>
                                      <p:tavLst>
                                        <p:tav tm="0">
                                          <p:val>
                                            <p:strVal val="#ppt_x"/>
                                          </p:val>
                                        </p:tav>
                                        <p:tav tm="100000">
                                          <p:val>
                                            <p:strVal val="#ppt_x"/>
                                          </p:val>
                                        </p:tav>
                                      </p:tavLst>
                                    </p:anim>
                                    <p:anim calcmode="lin" valueType="num">
                                      <p:cBhvr>
                                        <p:cTn id="9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35" presetClass="entr" presetSubtype="0" fill="hold" grpId="0" nodeType="click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2000"/>
                                        <p:tgtEl>
                                          <p:spTgt spid="55"/>
                                        </p:tgtEl>
                                      </p:cBhvr>
                                    </p:animEffect>
                                    <p:anim calcmode="lin" valueType="num">
                                      <p:cBhvr>
                                        <p:cTn id="108" dur="2000" fill="hold"/>
                                        <p:tgtEl>
                                          <p:spTgt spid="55"/>
                                        </p:tgtEl>
                                        <p:attrNameLst>
                                          <p:attrName>style.rotation</p:attrName>
                                        </p:attrNameLst>
                                      </p:cBhvr>
                                      <p:tavLst>
                                        <p:tav tm="0">
                                          <p:val>
                                            <p:fltVal val="720"/>
                                          </p:val>
                                        </p:tav>
                                        <p:tav tm="100000">
                                          <p:val>
                                            <p:fltVal val="0"/>
                                          </p:val>
                                        </p:tav>
                                      </p:tavLst>
                                    </p:anim>
                                    <p:anim calcmode="lin" valueType="num">
                                      <p:cBhvr>
                                        <p:cTn id="109" dur="2000" fill="hold"/>
                                        <p:tgtEl>
                                          <p:spTgt spid="55"/>
                                        </p:tgtEl>
                                        <p:attrNameLst>
                                          <p:attrName>ppt_h</p:attrName>
                                        </p:attrNameLst>
                                      </p:cBhvr>
                                      <p:tavLst>
                                        <p:tav tm="0">
                                          <p:val>
                                            <p:fltVal val="0"/>
                                          </p:val>
                                        </p:tav>
                                        <p:tav tm="100000">
                                          <p:val>
                                            <p:strVal val="#ppt_h"/>
                                          </p:val>
                                        </p:tav>
                                      </p:tavLst>
                                    </p:anim>
                                    <p:anim calcmode="lin" valueType="num">
                                      <p:cBhvr>
                                        <p:cTn id="110" dur="2000" fill="hold"/>
                                        <p:tgtEl>
                                          <p:spTgt spid="55"/>
                                        </p:tgtEl>
                                        <p:attrNameLst>
                                          <p:attrName>ppt_w</p:attrName>
                                        </p:attrNameLst>
                                      </p:cBhvr>
                                      <p:tavLst>
                                        <p:tav tm="0">
                                          <p:val>
                                            <p:fltVal val="0"/>
                                          </p:val>
                                        </p:tav>
                                        <p:tav tm="100000">
                                          <p:val>
                                            <p:strVal val="#ppt_w"/>
                                          </p:val>
                                        </p:tav>
                                      </p:tavLst>
                                    </p:anim>
                                  </p:childTnLst>
                                </p:cTn>
                              </p:par>
                            </p:childTnLst>
                          </p:cTn>
                        </p:par>
                      </p:childTnLst>
                    </p:cTn>
                  </p:par>
                  <p:par>
                    <p:cTn id="111" fill="hold">
                      <p:stCondLst>
                        <p:cond delay="indefinite"/>
                      </p:stCondLst>
                      <p:childTnLst>
                        <p:par>
                          <p:cTn id="112" fill="hold">
                            <p:stCondLst>
                              <p:cond delay="0"/>
                            </p:stCondLst>
                            <p:childTnLst>
                              <p:par>
                                <p:cTn id="113" presetID="35" presetClass="entr" presetSubtype="0" fill="hold" grpId="0" nodeType="clickEffect">
                                  <p:stCondLst>
                                    <p:cond delay="0"/>
                                  </p:stCondLst>
                                  <p:childTnLst>
                                    <p:set>
                                      <p:cBhvr>
                                        <p:cTn id="114" dur="1" fill="hold">
                                          <p:stCondLst>
                                            <p:cond delay="0"/>
                                          </p:stCondLst>
                                        </p:cTn>
                                        <p:tgtEl>
                                          <p:spTgt spid="56"/>
                                        </p:tgtEl>
                                        <p:attrNameLst>
                                          <p:attrName>style.visibility</p:attrName>
                                        </p:attrNameLst>
                                      </p:cBhvr>
                                      <p:to>
                                        <p:strVal val="visible"/>
                                      </p:to>
                                    </p:set>
                                    <p:animEffect transition="in" filter="fade">
                                      <p:cBhvr>
                                        <p:cTn id="115" dur="2000"/>
                                        <p:tgtEl>
                                          <p:spTgt spid="56"/>
                                        </p:tgtEl>
                                      </p:cBhvr>
                                    </p:animEffect>
                                    <p:anim calcmode="lin" valueType="num">
                                      <p:cBhvr>
                                        <p:cTn id="116" dur="2000" fill="hold"/>
                                        <p:tgtEl>
                                          <p:spTgt spid="56"/>
                                        </p:tgtEl>
                                        <p:attrNameLst>
                                          <p:attrName>style.rotation</p:attrName>
                                        </p:attrNameLst>
                                      </p:cBhvr>
                                      <p:tavLst>
                                        <p:tav tm="0">
                                          <p:val>
                                            <p:fltVal val="720"/>
                                          </p:val>
                                        </p:tav>
                                        <p:tav tm="100000">
                                          <p:val>
                                            <p:fltVal val="0"/>
                                          </p:val>
                                        </p:tav>
                                      </p:tavLst>
                                    </p:anim>
                                    <p:anim calcmode="lin" valueType="num">
                                      <p:cBhvr>
                                        <p:cTn id="117" dur="2000" fill="hold"/>
                                        <p:tgtEl>
                                          <p:spTgt spid="56"/>
                                        </p:tgtEl>
                                        <p:attrNameLst>
                                          <p:attrName>ppt_h</p:attrName>
                                        </p:attrNameLst>
                                      </p:cBhvr>
                                      <p:tavLst>
                                        <p:tav tm="0">
                                          <p:val>
                                            <p:fltVal val="0"/>
                                          </p:val>
                                        </p:tav>
                                        <p:tav tm="100000">
                                          <p:val>
                                            <p:strVal val="#ppt_h"/>
                                          </p:val>
                                        </p:tav>
                                      </p:tavLst>
                                    </p:anim>
                                    <p:anim calcmode="lin" valueType="num">
                                      <p:cBhvr>
                                        <p:cTn id="118" dur="2000" fill="hold"/>
                                        <p:tgtEl>
                                          <p:spTgt spid="5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1" grpId="0"/>
      <p:bldP spid="13" grpId="0"/>
      <p:bldP spid="15" grpId="0"/>
      <p:bldP spid="25" grpId="0"/>
      <p:bldP spid="31" grpId="0" animBg="1"/>
      <p:bldP spid="32" grpId="0"/>
      <p:bldP spid="37" grpId="0"/>
      <p:bldP spid="55" grpId="0" animBg="1"/>
      <p:bldP spid="56" grpId="0" animBg="1"/>
    </p:bldLst>
  </p:timing>
</p:sld>
</file>

<file path=ppt/theme/theme1.xml><?xml version="1.0" encoding="utf-8"?>
<a:theme xmlns:a="http://schemas.openxmlformats.org/drawingml/2006/main" name="ספרות אקדמית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50521015_TF03431380_Win32" id="{7CAF134C-470E-4246-9872-1363E12F673D}" vid="{95B09F65-33C0-4F59-AA44-455281575ABA}"/>
    </a:ext>
  </a:extLst>
</a:theme>
</file>

<file path=ppt/theme/theme2.xml><?xml version="1.0" encoding="utf-8"?>
<a:theme xmlns:a="http://schemas.openxmlformats.org/drawingml/2006/main" name="ערכת נושא של Offic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של Offic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DDBB83-77C1-4099-A0AA-289882E745E2}">
  <ds:schemaRef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מצגת אקדמית, עיצוב פסים דקים וסרט (מסך רחב)</Template>
  <TotalTime>111369</TotalTime>
  <Words>2479</Words>
  <Application>Microsoft Office PowerPoint</Application>
  <PresentationFormat>מסך רחב</PresentationFormat>
  <Paragraphs>258</Paragraphs>
  <Slides>41</Slides>
  <Notes>8</Notes>
  <HiddenSlides>0</HiddenSlides>
  <MMClips>2</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41</vt:i4>
      </vt:variant>
    </vt:vector>
  </HeadingPairs>
  <TitlesOfParts>
    <vt:vector size="46" baseType="lpstr">
      <vt:lpstr>David</vt:lpstr>
      <vt:lpstr>Euphemia</vt:lpstr>
      <vt:lpstr>Tahoma</vt:lpstr>
      <vt:lpstr>Wingdings</vt:lpstr>
      <vt:lpstr>ספרות אקדמית 16x9</vt:lpstr>
      <vt:lpstr>אזרחות חט"ב</vt:lpstr>
      <vt:lpstr>מה זה 'אזרחות'?</vt:lpstr>
      <vt:lpstr>'אזרחות'</vt:lpstr>
      <vt:lpstr>התנאים לקיומה של מדינה</vt:lpstr>
      <vt:lpstr>התנאים לקיומה של מדינה</vt:lpstr>
      <vt:lpstr>'מדינה'</vt:lpstr>
      <vt:lpstr>תהליך היווצרות המדינה</vt:lpstr>
      <vt:lpstr>סוגי מדינות</vt:lpstr>
      <vt:lpstr>רעיונות הופכים למציאות</vt:lpstr>
      <vt:lpstr>מצגת של PowerPoint‏</vt:lpstr>
      <vt:lpstr>אזרח</vt:lpstr>
      <vt:lpstr>הגדרת מושגים</vt:lpstr>
      <vt:lpstr>הזכויות והחובות של כל אזרח</vt:lpstr>
      <vt:lpstr>זכויות וחובות האזרח</vt:lpstr>
      <vt:lpstr>זכויות וחובות האזרח</vt:lpstr>
      <vt:lpstr>זכויות וחובות האזרח</vt:lpstr>
      <vt:lpstr>מצגת של PowerPoint‏</vt:lpstr>
      <vt:lpstr>איזון!</vt:lpstr>
      <vt:lpstr>התנגשות ערכים בדמוקרטיה</vt:lpstr>
      <vt:lpstr>מצגת של PowerPoint‏</vt:lpstr>
      <vt:lpstr>אז מה עושים?</vt:lpstr>
      <vt:lpstr>מה זה בעצם "דמוקרטיה"?</vt:lpstr>
      <vt:lpstr>מה זה בעצם "דמוקרטיה"?</vt:lpstr>
      <vt:lpstr>נשמע קל?</vt:lpstr>
      <vt:lpstr>אז מה עושים?</vt:lpstr>
      <vt:lpstr>שיטות לביטוי רצון העם</vt:lpstr>
      <vt:lpstr>מהו 'עריץ'?</vt:lpstr>
      <vt:lpstr>סכנת 'עריצות הרוב'</vt:lpstr>
      <vt:lpstr>מצגת של PowerPoint‏</vt:lpstr>
      <vt:lpstr>מנגנוני הגבלה ופיקוח</vt:lpstr>
      <vt:lpstr>שלוש רשויות השלטון</vt:lpstr>
      <vt:lpstr>הרשות המחוקקת</vt:lpstr>
      <vt:lpstr>הרשות המבצעת</vt:lpstr>
      <vt:lpstr>הרשות השופטת</vt:lpstr>
      <vt:lpstr>בג"ץ</vt:lpstr>
      <vt:lpstr>איזונים ובלמים</vt:lpstr>
      <vt:lpstr>מדינת ישראל "מדינה יהודית ודמוקרטית"</vt:lpstr>
      <vt:lpstr>הכרזת העצמאות</vt:lpstr>
      <vt:lpstr>מצגת של PowerPoint‏</vt:lpstr>
      <vt:lpstr>עבודת כיתה  מגילת העצמאות</vt:lpstr>
      <vt:lpstr>חלקי  מגילת  העצמאות</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היסטוריה כיתה י"א 4</dc:title>
  <dc:creator>אליחי כהנא</dc:creator>
  <cp:lastModifiedBy>אליחי כהנא</cp:lastModifiedBy>
  <cp:revision>219</cp:revision>
  <dcterms:created xsi:type="dcterms:W3CDTF">2021-09-26T15:18:32Z</dcterms:created>
  <dcterms:modified xsi:type="dcterms:W3CDTF">2023-08-01T09:11:09Z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