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88" r:id="rId5"/>
    <p:sldId id="278" r:id="rId6"/>
    <p:sldId id="280" r:id="rId7"/>
    <p:sldId id="287" r:id="rId8"/>
    <p:sldId id="285" r:id="rId9"/>
    <p:sldId id="281" r:id="rId10"/>
    <p:sldId id="282" r:id="rId11"/>
    <p:sldId id="283" r:id="rId12"/>
    <p:sldId id="279" r:id="rId13"/>
    <p:sldId id="261" r:id="rId14"/>
    <p:sldId id="258" r:id="rId15"/>
    <p:sldId id="264" r:id="rId16"/>
    <p:sldId id="259" r:id="rId17"/>
    <p:sldId id="269" r:id="rId18"/>
    <p:sldId id="265" r:id="rId19"/>
    <p:sldId id="271" r:id="rId20"/>
    <p:sldId id="268" r:id="rId21"/>
    <p:sldId id="276" r:id="rId22"/>
    <p:sldId id="28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86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4" y="8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5DFD5-A38E-4E53-BAFE-3A044D656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F7266F-065D-4E0E-BF15-AEC06F5E0B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71D1E-3244-4E13-9D56-F10FB4839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7CD9-D1EB-4EC9-BFA7-C4E3DA009CE2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52D48-8DE8-4889-A10E-CC2347B08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94CE6-3B0E-4F47-A339-BDFB308F0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3DD81-D0F0-4281-B52E-4FD52E3C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47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77F6C-5350-4074-A21E-514F47906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2311CD-3EEF-4560-8F9A-04CA4EE22B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1776B-BCC9-4434-A162-A8BF66212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7CD9-D1EB-4EC9-BFA7-C4E3DA009CE2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44C9A-C7BF-452D-A6DB-84B98BAC8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82162-B971-48A0-9DE2-BEA59ED96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3DD81-D0F0-4281-B52E-4FD52E3C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4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86C606-1DD6-4AA3-A5EE-60C2D9593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F0BFCB-94FA-449A-A3E2-D2041F70ED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2C4D5-DEFE-4C59-8AF4-7D94CAB81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7CD9-D1EB-4EC9-BFA7-C4E3DA009CE2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E4E14-837D-42C4-B916-BA4DC5806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6DEF8-6941-42BC-9B42-042234CD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3DD81-D0F0-4281-B52E-4FD52E3C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34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FB2EF-6639-4148-BF56-4DDCF7EDE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B8F6E-5251-49E4-BE59-7C1C9F389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F1D68-2D0D-4BC9-BD2B-09443571A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7CD9-D1EB-4EC9-BFA7-C4E3DA009CE2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F4AC9-F084-419E-9471-0B3DA8F0D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C35D9-5C35-4B67-AE22-A06C44A77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3DD81-D0F0-4281-B52E-4FD52E3C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74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0B60-545C-4DAE-B13E-5B5A70244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B6B85-59DE-4A7A-B488-D62A14D1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0B668-8C7C-4CFD-AD2A-FD9D0ED64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7CD9-D1EB-4EC9-BFA7-C4E3DA009CE2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0B9C4-EF36-463E-9983-61514A70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CCF55-35E7-4BBD-BC85-929F63E6F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3DD81-D0F0-4281-B52E-4FD52E3C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53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F17B3-D818-4D3C-8E9D-F7E20AFBF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82197-97FD-4858-AB28-C9356BC9C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D239D-2E14-4D0C-886E-7F1638F5B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69360-F27B-44E3-82DF-52FB89370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7CD9-D1EB-4EC9-BFA7-C4E3DA009CE2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BD6037-A827-46CA-8BEE-8F7FD2F78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016F26-AFA5-475A-AE18-18733FCA0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3DD81-D0F0-4281-B52E-4FD52E3C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52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6097A-13C7-45DC-8515-4388A7EE6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6BD6E-76F9-4649-B659-5692092A4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0110B-CD75-432D-B546-620A61B6C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EF802A-9C72-4287-9986-10F02C339F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76D5F0-5B99-4385-8C8F-C65965F84B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FBF9BB-1EFF-428D-8BA5-EE487FEFF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7CD9-D1EB-4EC9-BFA7-C4E3DA009CE2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4FA1DF-A179-4F33-B0D8-7C369AD80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DDC033-149B-47CC-86F5-3F67B70B8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3DD81-D0F0-4281-B52E-4FD52E3C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28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57FC2-46DF-4563-9422-E88F4D22D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23BA67-F460-4B08-BB70-BA23662FE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7CD9-D1EB-4EC9-BFA7-C4E3DA009CE2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F9FA0-151D-4434-97B4-BB3956F64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321259-D35A-4C13-9E39-63A4EE136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3DD81-D0F0-4281-B52E-4FD52E3C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95ECCD-9F15-40A0-A2C3-DA48A58B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7CD9-D1EB-4EC9-BFA7-C4E3DA009CE2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216B83-0D44-409B-8DC2-6BDB9E217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21139-1E3C-4A1F-B3BE-FDB39E246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3DD81-D0F0-4281-B52E-4FD52E3C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13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B8676-0FFA-461F-B24B-4312BBED0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B27D4-6DD1-4C70-931F-F2F82D3AC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E7A042-0864-46DF-B8BC-1B9CF3221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0E7D6E-15BB-4384-90C3-53B7C839C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7CD9-D1EB-4EC9-BFA7-C4E3DA009CE2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F38FA4-8145-4022-818C-DF41CB3BE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1EEE5-5971-4C7F-9B00-12457F91B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3DD81-D0F0-4281-B52E-4FD52E3C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8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DC005-F90C-4F7D-951B-18B4EAB51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3F6466-4AF4-406B-AC49-6A64B55A0B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FABB6F-E991-4A14-9A99-B5E90F87CC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185ED-D9BD-4213-B9F9-39C77528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7CD9-D1EB-4EC9-BFA7-C4E3DA009CE2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7BC2B-978D-42E4-A92D-4A01152A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D97A2-4CA0-421E-A62E-EDAAFBAC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3DD81-D0F0-4281-B52E-4FD52E3C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03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D840B3-FFCE-4618-9FC3-A641F050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9C1AC-0F29-48AE-9D11-E1E650872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007E8-9DF3-434E-AB31-ACE0F1046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97CD9-D1EB-4EC9-BFA7-C4E3DA009CE2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D3C1C-6C00-4869-A8F6-57755CCAF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32F5F-8BCD-4A5E-BBE4-132148012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3DD81-D0F0-4281-B52E-4FD52E3C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6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slide" Target="slide14.xml"/><Relationship Id="rId4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cyVVtw0WLI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https://wordwall.net/resource/508482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VcyVVtw0WLI?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C34976-2EA6-410E-B9F7-FBEE49CCD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" y="106465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D72F07-F45E-B940-AE02-EF674FB743E1}"/>
              </a:ext>
            </a:extLst>
          </p:cNvPr>
          <p:cNvSpPr txBox="1"/>
          <p:nvPr/>
        </p:nvSpPr>
        <p:spPr>
          <a:xfrm>
            <a:off x="4819650" y="6150114"/>
            <a:ext cx="3409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000" b="1" dirty="0">
                <a:cs typeface="+mj-cs"/>
              </a:rPr>
              <a:t>תרפ״ב - תשנ״ו</a:t>
            </a:r>
            <a:endParaRPr lang="en-IL" sz="40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77838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5" t="21386" r="17203" b="11089"/>
          <a:stretch/>
        </p:blipFill>
        <p:spPr bwMode="auto">
          <a:xfrm>
            <a:off x="170789" y="40741"/>
            <a:ext cx="11855230" cy="6817259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3" name="Pentagon 2">
            <a:extLst>
              <a:ext uri="{FF2B5EF4-FFF2-40B4-BE49-F238E27FC236}">
                <a16:creationId xmlns:a16="http://schemas.microsoft.com/office/drawing/2014/main" id="{1097F1B9-F72A-0A48-974D-75BB07CD5B83}"/>
              </a:ext>
            </a:extLst>
          </p:cNvPr>
          <p:cNvSpPr/>
          <p:nvPr/>
        </p:nvSpPr>
        <p:spPr>
          <a:xfrm>
            <a:off x="586154" y="1441938"/>
            <a:ext cx="1524000" cy="23446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51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t="27723" r="17573" b="6469"/>
          <a:stretch/>
        </p:blipFill>
        <p:spPr bwMode="auto">
          <a:xfrm>
            <a:off x="126748" y="135801"/>
            <a:ext cx="11733292" cy="651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426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4549FCF3-CF69-4A3B-ACF8-5F8B53AF99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344"/>
          <a:stretch/>
        </p:blipFill>
        <p:spPr>
          <a:xfrm>
            <a:off x="0" y="123642"/>
            <a:ext cx="6627137" cy="54959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13974" y="1454941"/>
            <a:ext cx="5416868" cy="397031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accent1">
                    <a:lumMod val="75000"/>
                  </a:schemeClr>
                </a:solidFill>
              </a:rPr>
              <a:t>אנחנו בשנת 2021 </a:t>
            </a:r>
          </a:p>
          <a:p>
            <a:pPr algn="ctr"/>
            <a:r>
              <a:rPr lang="he-IL" sz="2800" b="1" dirty="0">
                <a:solidFill>
                  <a:schemeClr val="accent1">
                    <a:lumMod val="75000"/>
                  </a:schemeClr>
                </a:solidFill>
              </a:rPr>
              <a:t>26 שנה לאחר רצח יצחק רבין</a:t>
            </a:r>
          </a:p>
          <a:p>
            <a:pPr algn="ctr"/>
            <a:r>
              <a:rPr lang="he-IL" sz="2800" b="1" dirty="0">
                <a:solidFill>
                  <a:schemeClr val="accent1">
                    <a:lumMod val="75000"/>
                  </a:schemeClr>
                </a:solidFill>
              </a:rPr>
              <a:t>כיצד נראית כיום החברה בישראל ?!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he-IL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he-IL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he-IL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he-IL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he-IL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he-IL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he-IL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49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71EC1228-8B00-4D31-8616-AAB846D68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FC5DCA-3677-4547-99D4-108EAFC5B854}"/>
              </a:ext>
            </a:extLst>
          </p:cNvPr>
          <p:cNvSpPr/>
          <p:nvPr/>
        </p:nvSpPr>
        <p:spPr>
          <a:xfrm>
            <a:off x="9304274" y="220006"/>
            <a:ext cx="2469624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לאיזו</a:t>
            </a:r>
            <a:r>
              <a:rPr lang="en-US" sz="3700" b="1" kern="1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כרזה</a:t>
            </a:r>
            <a:r>
              <a:rPr lang="en-US" sz="3700" b="1" kern="1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אתם</a:t>
            </a:r>
            <a:r>
              <a:rPr lang="en-US" sz="3700" b="1" kern="1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מתחברים</a:t>
            </a:r>
            <a:r>
              <a:rPr lang="en-US" sz="3700" b="1" kern="1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יותר</a:t>
            </a:r>
            <a:r>
              <a:rPr lang="en-US" sz="3700" b="1" kern="1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1D23B3-FAE9-4F47-8E3A-FADE7DF22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" r="2" b="2"/>
          <a:stretch/>
        </p:blipFill>
        <p:spPr>
          <a:xfrm>
            <a:off x="545237" y="858525"/>
            <a:ext cx="3685032" cy="5211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44286D-982B-484A-920E-88AD0576B5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981" b="2"/>
          <a:stretch/>
        </p:blipFill>
        <p:spPr>
          <a:xfrm>
            <a:off x="4457706" y="858524"/>
            <a:ext cx="3685032" cy="521190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A93769-27F6-4771-A2A3-705DAC2C5953}"/>
              </a:ext>
            </a:extLst>
          </p:cNvPr>
          <p:cNvSpPr txBox="1"/>
          <p:nvPr/>
        </p:nvSpPr>
        <p:spPr>
          <a:xfrm>
            <a:off x="8711303" y="5079999"/>
            <a:ext cx="3154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/>
              <a:t>בשלב הבא תעברו לפעילות בהתאם לכרזה שנבחרה ע"י לחיצה על הכרזה שנבחרה ברוב קולות</a:t>
            </a:r>
            <a:endParaRPr lang="en-US" dirty="0"/>
          </a:p>
        </p:txBody>
      </p:sp>
      <p:sp>
        <p:nvSpPr>
          <p:cNvPr id="2" name="Hexagon 1">
            <a:hlinkClick r:id="rId4" action="ppaction://hlinksldjump"/>
            <a:extLst>
              <a:ext uri="{FF2B5EF4-FFF2-40B4-BE49-F238E27FC236}">
                <a16:creationId xmlns:a16="http://schemas.microsoft.com/office/drawing/2014/main" id="{73CFEBAC-4376-425E-869B-D5B70E3C1251}"/>
              </a:ext>
            </a:extLst>
          </p:cNvPr>
          <p:cNvSpPr/>
          <p:nvPr/>
        </p:nvSpPr>
        <p:spPr>
          <a:xfrm>
            <a:off x="5266394" y="220006"/>
            <a:ext cx="1952553" cy="4443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נבחרה כרזה 2</a:t>
            </a:r>
            <a:endParaRPr lang="en-US" dirty="0"/>
          </a:p>
        </p:txBody>
      </p:sp>
      <p:sp>
        <p:nvSpPr>
          <p:cNvPr id="4" name="Hexagon 3">
            <a:hlinkClick r:id="rId5" action="ppaction://hlinksldjump"/>
            <a:extLst>
              <a:ext uri="{FF2B5EF4-FFF2-40B4-BE49-F238E27FC236}">
                <a16:creationId xmlns:a16="http://schemas.microsoft.com/office/drawing/2014/main" id="{E6DCFF19-5222-48B3-BA6A-C72782D2864F}"/>
              </a:ext>
            </a:extLst>
          </p:cNvPr>
          <p:cNvSpPr/>
          <p:nvPr/>
        </p:nvSpPr>
        <p:spPr>
          <a:xfrm>
            <a:off x="1459112" y="220006"/>
            <a:ext cx="1952553" cy="4443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נבחרה כרזה 1</a:t>
            </a:r>
            <a:endParaRPr lang="en-US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24CC4197-E60E-2548-A92E-C79D5F930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523" y="2795901"/>
            <a:ext cx="20447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453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16D3198-04F6-41E6-9827-6885D52F9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575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4BC843-ACD3-480A-9D4E-08367CFEC8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" r="2" b="2"/>
          <a:stretch/>
        </p:blipFill>
        <p:spPr>
          <a:xfrm>
            <a:off x="196849" y="171718"/>
            <a:ext cx="5179483" cy="64394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C01939-D53C-4339-ABA4-E7354FFB8A24}"/>
              </a:ext>
            </a:extLst>
          </p:cNvPr>
          <p:cNvSpPr/>
          <p:nvPr/>
        </p:nvSpPr>
        <p:spPr>
          <a:xfrm>
            <a:off x="5731933" y="541867"/>
            <a:ext cx="5935134" cy="71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אילו צבעים בולטים בכרזה ולמה דווקא הם נבחרו?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95CBC4-1A02-440D-BA1A-37B5CFD8317D}"/>
              </a:ext>
            </a:extLst>
          </p:cNvPr>
          <p:cNvSpPr/>
          <p:nvPr/>
        </p:nvSpPr>
        <p:spPr>
          <a:xfrm>
            <a:off x="5710737" y="2267280"/>
            <a:ext cx="5935134" cy="71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איפה לדעתכם מצויה החברה הישראלית היום? בתוך/אמצע/קצה המנהרה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EFEC30-4AFD-40A7-AEFA-937571A348A6}"/>
              </a:ext>
            </a:extLst>
          </p:cNvPr>
          <p:cNvSpPr/>
          <p:nvPr/>
        </p:nvSpPr>
        <p:spPr>
          <a:xfrm>
            <a:off x="5718174" y="1411711"/>
            <a:ext cx="5935134" cy="71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איזה מסר רצתה יוצרת הכרזה להעביר בכרזה?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33BA4F-1078-421D-B737-ABAA24F16BE1}"/>
              </a:ext>
            </a:extLst>
          </p:cNvPr>
          <p:cNvSpPr/>
          <p:nvPr/>
        </p:nvSpPr>
        <p:spPr>
          <a:xfrm>
            <a:off x="5710737" y="3105293"/>
            <a:ext cx="5935134" cy="71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למה דווקא נבחרו האלמנטים של המערה? היונה? החושך לעומת האור?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9016E5-29E8-46C9-A304-716A1A489EED}"/>
              </a:ext>
            </a:extLst>
          </p:cNvPr>
          <p:cNvSpPr/>
          <p:nvPr/>
        </p:nvSpPr>
        <p:spPr>
          <a:xfrm>
            <a:off x="5689541" y="3977590"/>
            <a:ext cx="5935134" cy="71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מה הקשר בין הנושא של יום רבין להיום?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9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6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16D3198-04F6-41E6-9827-6885D52F9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575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C01939-D53C-4339-ABA4-E7354FFB8A24}"/>
              </a:ext>
            </a:extLst>
          </p:cNvPr>
          <p:cNvSpPr/>
          <p:nvPr/>
        </p:nvSpPr>
        <p:spPr>
          <a:xfrm>
            <a:off x="5731933" y="541867"/>
            <a:ext cx="5935134" cy="71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מה אתם רואים בכרזה?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4DC716-7C31-42F2-94E4-BA3C2B0DBD60}"/>
              </a:ext>
            </a:extLst>
          </p:cNvPr>
          <p:cNvSpPr/>
          <p:nvPr/>
        </p:nvSpPr>
        <p:spPr>
          <a:xfrm>
            <a:off x="5731933" y="1405467"/>
            <a:ext cx="5935134" cy="71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מה מסמלים חלקי הכרזה? הסדק, הצמח, הקיר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95CBC4-1A02-440D-BA1A-37B5CFD8317D}"/>
              </a:ext>
            </a:extLst>
          </p:cNvPr>
          <p:cNvSpPr/>
          <p:nvPr/>
        </p:nvSpPr>
        <p:spPr>
          <a:xfrm>
            <a:off x="5718174" y="3164793"/>
            <a:ext cx="5935134" cy="71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מה הקשר בין הנושא של יום רבין לרבין? מהו הקשר בין הנושא להיום?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EFEC30-4AFD-40A7-AEFA-937571A348A6}"/>
              </a:ext>
            </a:extLst>
          </p:cNvPr>
          <p:cNvSpPr/>
          <p:nvPr/>
        </p:nvSpPr>
        <p:spPr>
          <a:xfrm>
            <a:off x="5718174" y="2281951"/>
            <a:ext cx="5935134" cy="71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מהו המסר שרצתה יוצרת הכרזה להעביר בכרזה?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BACD89-9FCB-4D41-828C-3A6F6F7A16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981" b="2"/>
          <a:stretch/>
        </p:blipFill>
        <p:spPr>
          <a:xfrm>
            <a:off x="311967" y="289819"/>
            <a:ext cx="5064365" cy="639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4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C037C9-88E1-4CC9-B59C-B8CAB0F04443}"/>
              </a:ext>
            </a:extLst>
          </p:cNvPr>
          <p:cNvGrpSpPr/>
          <p:nvPr/>
        </p:nvGrpSpPr>
        <p:grpSpPr>
          <a:xfrm>
            <a:off x="27261" y="323134"/>
            <a:ext cx="11798300" cy="6512763"/>
            <a:chOff x="196850" y="173518"/>
            <a:chExt cx="11798300" cy="6512763"/>
          </a:xfrm>
        </p:grpSpPr>
        <p:pic>
          <p:nvPicPr>
            <p:cNvPr id="11" name="Picture 10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616D3198-04F6-41E6-9827-6885D52F9E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" b="20575"/>
            <a:stretch/>
          </p:blipFill>
          <p:spPr>
            <a:xfrm>
              <a:off x="196850" y="173518"/>
              <a:ext cx="11798300" cy="651276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2C30C77-09A5-4B45-9666-22CD2EF2079C}"/>
                </a:ext>
              </a:extLst>
            </p:cNvPr>
            <p:cNvPicPr/>
            <p:nvPr/>
          </p:nvPicPr>
          <p:blipFill>
            <a:blip r:embed="rId3">
              <a:alphaModFix amt="55000"/>
            </a:blip>
            <a:stretch>
              <a:fillRect/>
            </a:stretch>
          </p:blipFill>
          <p:spPr>
            <a:xfrm>
              <a:off x="10049510" y="4203537"/>
              <a:ext cx="1945640" cy="248094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3B62CD8-6636-48D4-9C8E-EB2BACEA340C}"/>
              </a:ext>
            </a:extLst>
          </p:cNvPr>
          <p:cNvSpPr txBox="1"/>
          <p:nvPr/>
        </p:nvSpPr>
        <p:spPr>
          <a:xfrm>
            <a:off x="4537624" y="323134"/>
            <a:ext cx="3444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600" dirty="0"/>
              <a:t>המילה משבר מה היא מזכירה לכם?</a:t>
            </a:r>
            <a:endParaRPr lang="en-US" sz="3600" dirty="0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2B38562-6D21-4653-96FB-1F7DA0D15C7A}"/>
              </a:ext>
            </a:extLst>
          </p:cNvPr>
          <p:cNvSpPr/>
          <p:nvPr/>
        </p:nvSpPr>
        <p:spPr>
          <a:xfrm>
            <a:off x="9267991" y="886318"/>
            <a:ext cx="2557570" cy="2166682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400" dirty="0"/>
              <a:t>הביאו דוגמאות למשברים מחיי היומיום</a:t>
            </a:r>
            <a:endParaRPr lang="en-US" sz="2400" dirty="0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24A9C4BB-6A8F-4E88-A928-2FA84B720F91}"/>
              </a:ext>
            </a:extLst>
          </p:cNvPr>
          <p:cNvSpPr/>
          <p:nvPr/>
        </p:nvSpPr>
        <p:spPr>
          <a:xfrm>
            <a:off x="6259858" y="1878858"/>
            <a:ext cx="2457880" cy="2302042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800" dirty="0"/>
              <a:t>הגדירו במילותיכם את המילה משבר</a:t>
            </a:r>
            <a:endParaRPr lang="en-US" sz="2800" dirty="0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2999358B-F0D8-4964-AC67-0E34188FB91A}"/>
              </a:ext>
            </a:extLst>
          </p:cNvPr>
          <p:cNvSpPr/>
          <p:nvPr/>
        </p:nvSpPr>
        <p:spPr>
          <a:xfrm>
            <a:off x="2860198" y="2307605"/>
            <a:ext cx="2756711" cy="254381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800" dirty="0"/>
              <a:t>אילו תכונות/ חוזקות/ עוזרות לכם לצאת מהמשבר</a:t>
            </a:r>
            <a:endParaRPr lang="en-US" sz="2800" dirty="0"/>
          </a:p>
        </p:txBody>
      </p:sp>
      <p:pic>
        <p:nvPicPr>
          <p:cNvPr id="13" name="Picture 2" descr="QR code for this padlet">
            <a:extLst>
              <a:ext uri="{FF2B5EF4-FFF2-40B4-BE49-F238E27FC236}">
                <a16:creationId xmlns:a16="http://schemas.microsoft.com/office/drawing/2014/main" id="{2AA4117E-8FB2-6449-B567-EA7FE3F64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6354" y="3029879"/>
            <a:ext cx="1675975" cy="167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QR code for this padlet">
            <a:extLst>
              <a:ext uri="{FF2B5EF4-FFF2-40B4-BE49-F238E27FC236}">
                <a16:creationId xmlns:a16="http://schemas.microsoft.com/office/drawing/2014/main" id="{B3F01172-2F15-9344-8C96-7B7A8F097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599" y="4851424"/>
            <a:ext cx="17272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223F50E-5A2F-184F-B16C-4BCD967F6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90304" y="4264524"/>
            <a:ext cx="1609088" cy="160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78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C037C9-88E1-4CC9-B59C-B8CAB0F04443}"/>
              </a:ext>
            </a:extLst>
          </p:cNvPr>
          <p:cNvGrpSpPr/>
          <p:nvPr/>
        </p:nvGrpSpPr>
        <p:grpSpPr>
          <a:xfrm>
            <a:off x="196850" y="173518"/>
            <a:ext cx="11798300" cy="6512763"/>
            <a:chOff x="196850" y="173518"/>
            <a:chExt cx="11798300" cy="6512763"/>
          </a:xfrm>
        </p:grpSpPr>
        <p:pic>
          <p:nvPicPr>
            <p:cNvPr id="11" name="Picture 10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616D3198-04F6-41E6-9827-6885D52F9E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" b="20575"/>
            <a:stretch/>
          </p:blipFill>
          <p:spPr>
            <a:xfrm>
              <a:off x="196850" y="173518"/>
              <a:ext cx="11798300" cy="651276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2C30C77-09A5-4B45-9666-22CD2EF2079C}"/>
                </a:ext>
              </a:extLst>
            </p:cNvPr>
            <p:cNvPicPr/>
            <p:nvPr/>
          </p:nvPicPr>
          <p:blipFill>
            <a:blip r:embed="rId3">
              <a:alphaModFix amt="55000"/>
            </a:blip>
            <a:stretch>
              <a:fillRect/>
            </a:stretch>
          </p:blipFill>
          <p:spPr>
            <a:xfrm>
              <a:off x="10049510" y="4203537"/>
              <a:ext cx="1945640" cy="2480945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6FB9A5F-EE43-45CC-BFE7-1266461D8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50" y="0"/>
            <a:ext cx="11848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4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C037C9-88E1-4CC9-B59C-B8CAB0F04443}"/>
              </a:ext>
            </a:extLst>
          </p:cNvPr>
          <p:cNvGrpSpPr/>
          <p:nvPr/>
        </p:nvGrpSpPr>
        <p:grpSpPr>
          <a:xfrm>
            <a:off x="196850" y="173518"/>
            <a:ext cx="11798300" cy="6512763"/>
            <a:chOff x="196850" y="173518"/>
            <a:chExt cx="11798300" cy="6512763"/>
          </a:xfrm>
        </p:grpSpPr>
        <p:pic>
          <p:nvPicPr>
            <p:cNvPr id="11" name="Picture 10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616D3198-04F6-41E6-9827-6885D52F9E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" b="20575"/>
            <a:stretch/>
          </p:blipFill>
          <p:spPr>
            <a:xfrm>
              <a:off x="196850" y="173518"/>
              <a:ext cx="11798300" cy="651276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2C30C77-09A5-4B45-9666-22CD2EF2079C}"/>
                </a:ext>
              </a:extLst>
            </p:cNvPr>
            <p:cNvPicPr/>
            <p:nvPr/>
          </p:nvPicPr>
          <p:blipFill>
            <a:blip r:embed="rId3">
              <a:alphaModFix amt="55000"/>
            </a:blip>
            <a:stretch>
              <a:fillRect/>
            </a:stretch>
          </p:blipFill>
          <p:spPr>
            <a:xfrm>
              <a:off x="10049510" y="4203537"/>
              <a:ext cx="1945640" cy="248094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D3B7760-EAF7-4286-B5EA-A011D59C5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753" y="0"/>
            <a:ext cx="9191397" cy="65127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C02866-19FA-4C36-A353-CE95D106BF1A}"/>
              </a:ext>
            </a:extLst>
          </p:cNvPr>
          <p:cNvSpPr/>
          <p:nvPr/>
        </p:nvSpPr>
        <p:spPr>
          <a:xfrm>
            <a:off x="287434" y="4005489"/>
            <a:ext cx="251631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400" dirty="0"/>
              <a:t>אלו ממדים למילה משבר, שלא הכרתם, התגלו בעקבות ההגדרות שהוצגו על ידי החברים או המורה?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2101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C037C9-88E1-4CC9-B59C-B8CAB0F04443}"/>
              </a:ext>
            </a:extLst>
          </p:cNvPr>
          <p:cNvGrpSpPr/>
          <p:nvPr/>
        </p:nvGrpSpPr>
        <p:grpSpPr>
          <a:xfrm>
            <a:off x="196850" y="173518"/>
            <a:ext cx="11798300" cy="6512763"/>
            <a:chOff x="196850" y="173518"/>
            <a:chExt cx="11798300" cy="6512763"/>
          </a:xfrm>
        </p:grpSpPr>
        <p:pic>
          <p:nvPicPr>
            <p:cNvPr id="11" name="Picture 10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616D3198-04F6-41E6-9827-6885D52F9E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" b="20575"/>
            <a:stretch/>
          </p:blipFill>
          <p:spPr>
            <a:xfrm>
              <a:off x="196850" y="173518"/>
              <a:ext cx="11798300" cy="651276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2C30C77-09A5-4B45-9666-22CD2EF2079C}"/>
                </a:ext>
              </a:extLst>
            </p:cNvPr>
            <p:cNvPicPr/>
            <p:nvPr/>
          </p:nvPicPr>
          <p:blipFill>
            <a:blip r:embed="rId3">
              <a:alphaModFix amt="55000"/>
            </a:blip>
            <a:stretch>
              <a:fillRect/>
            </a:stretch>
          </p:blipFill>
          <p:spPr>
            <a:xfrm>
              <a:off x="10049510" y="4203537"/>
              <a:ext cx="1945640" cy="2480945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6633AFA-32EB-4E9B-BB76-F754A9DB6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475" y="369092"/>
            <a:ext cx="9455675" cy="1930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8FD837-9F45-4D3F-A016-24426110C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475" y="2454597"/>
            <a:ext cx="9455675" cy="1948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B4E034-AC90-4513-B0E5-FC0854F9E3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616" y="4557974"/>
            <a:ext cx="3925956" cy="194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9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2B87F-1A07-4BC3-87EE-C307ABD73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44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C037C9-88E1-4CC9-B59C-B8CAB0F04443}"/>
              </a:ext>
            </a:extLst>
          </p:cNvPr>
          <p:cNvGrpSpPr/>
          <p:nvPr/>
        </p:nvGrpSpPr>
        <p:grpSpPr>
          <a:xfrm>
            <a:off x="196850" y="191689"/>
            <a:ext cx="11798300" cy="6512763"/>
            <a:chOff x="196850" y="173518"/>
            <a:chExt cx="11798300" cy="6512763"/>
          </a:xfrm>
        </p:grpSpPr>
        <p:pic>
          <p:nvPicPr>
            <p:cNvPr id="11" name="Picture 10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616D3198-04F6-41E6-9827-6885D52F9E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" b="20575"/>
            <a:stretch/>
          </p:blipFill>
          <p:spPr>
            <a:xfrm>
              <a:off x="196850" y="173518"/>
              <a:ext cx="11798300" cy="651276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2C30C77-09A5-4B45-9666-22CD2EF2079C}"/>
                </a:ext>
              </a:extLst>
            </p:cNvPr>
            <p:cNvPicPr/>
            <p:nvPr/>
          </p:nvPicPr>
          <p:blipFill>
            <a:blip r:embed="rId3">
              <a:alphaModFix amt="55000"/>
            </a:blip>
            <a:stretch>
              <a:fillRect/>
            </a:stretch>
          </p:blipFill>
          <p:spPr>
            <a:xfrm>
              <a:off x="10049510" y="4203537"/>
              <a:ext cx="1945640" cy="2480945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4BAFD53-FD60-495B-88C1-382C3A6C8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028" y="270686"/>
            <a:ext cx="6801853" cy="2812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4AAE56-3304-440F-8840-2C39CFEC9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651" y="4048371"/>
            <a:ext cx="7016810" cy="2656081"/>
          </a:xfrm>
          <a:prstGeom prst="rect">
            <a:avLst/>
          </a:prstGeom>
        </p:spPr>
      </p:pic>
      <p:sp>
        <p:nvSpPr>
          <p:cNvPr id="10" name="Flowchart: Sequential Access Storage 9">
            <a:extLst>
              <a:ext uri="{FF2B5EF4-FFF2-40B4-BE49-F238E27FC236}">
                <a16:creationId xmlns:a16="http://schemas.microsoft.com/office/drawing/2014/main" id="{52DA1560-79A6-487A-AABF-BE30A862EF49}"/>
              </a:ext>
            </a:extLst>
          </p:cNvPr>
          <p:cNvSpPr/>
          <p:nvPr/>
        </p:nvSpPr>
        <p:spPr>
          <a:xfrm>
            <a:off x="2825703" y="976277"/>
            <a:ext cx="2035056" cy="2044356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על מי מוטלת האחריות לצאת מהמשבר הזה?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0F3A8EE-1CD9-D943-8389-4DF34F459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963" y="3596960"/>
            <a:ext cx="2343547" cy="234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10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A61D53-C9DD-4BF3-807C-6AA7FE0C4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044" y="235390"/>
            <a:ext cx="3553486" cy="352329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4" t="32343" r="40928" b="14588"/>
          <a:stretch/>
        </p:blipFill>
        <p:spPr bwMode="auto">
          <a:xfrm>
            <a:off x="108640" y="0"/>
            <a:ext cx="3630709" cy="250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3" t="23366" r="41819" b="11353"/>
          <a:stretch/>
        </p:blipFill>
        <p:spPr bwMode="auto">
          <a:xfrm>
            <a:off x="108640" y="2507810"/>
            <a:ext cx="2725834" cy="226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9" t="32475" r="42709" b="15511"/>
          <a:stretch/>
        </p:blipFill>
        <p:spPr bwMode="auto">
          <a:xfrm>
            <a:off x="1724684" y="4684196"/>
            <a:ext cx="2983857" cy="212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6" t="31683" r="44381" b="19604"/>
          <a:stretch/>
        </p:blipFill>
        <p:spPr bwMode="auto">
          <a:xfrm>
            <a:off x="4223442" y="176577"/>
            <a:ext cx="3168713" cy="231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17690" r="40854" b="5349"/>
          <a:stretch/>
        </p:blipFill>
        <p:spPr bwMode="auto">
          <a:xfrm>
            <a:off x="4526733" y="2734090"/>
            <a:ext cx="4028792" cy="385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0" t="40000" r="42896" b="26865"/>
          <a:stretch/>
        </p:blipFill>
        <p:spPr bwMode="auto">
          <a:xfrm>
            <a:off x="7990615" y="4925084"/>
            <a:ext cx="4201385" cy="188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46205" r="50730" b="36897"/>
          <a:stretch/>
        </p:blipFill>
        <p:spPr bwMode="auto">
          <a:xfrm>
            <a:off x="8926718" y="3897517"/>
            <a:ext cx="2869948" cy="115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21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QR code for this padlet">
            <a:extLst>
              <a:ext uri="{FF2B5EF4-FFF2-40B4-BE49-F238E27FC236}">
                <a16:creationId xmlns:a16="http://schemas.microsoft.com/office/drawing/2014/main" id="{129DB3F4-D4C5-EF41-93B6-579F0B090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E6EBB8-813B-9F48-B2C1-C9E6D7181B0B}"/>
              </a:ext>
            </a:extLst>
          </p:cNvPr>
          <p:cNvSpPr txBox="1"/>
          <p:nvPr/>
        </p:nvSpPr>
        <p:spPr>
          <a:xfrm>
            <a:off x="698500" y="628233"/>
            <a:ext cx="26289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4400" dirty="0"/>
              <a:t>מה אתם לוקחים מהשיעור?</a:t>
            </a:r>
            <a:endParaRPr lang="en-IL" sz="4400" dirty="0"/>
          </a:p>
        </p:txBody>
      </p:sp>
    </p:spTree>
    <p:extLst>
      <p:ext uri="{BB962C8B-B14F-4D97-AF65-F5344CB8AC3E}">
        <p14:creationId xmlns:p14="http://schemas.microsoft.com/office/powerpoint/2010/main" val="832408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D1F47E-CB6A-4D7C-97F8-F1A43C132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40" y="8965"/>
            <a:ext cx="11667067" cy="6710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264705-8DD0-4E6D-9BCC-79CCB8FBC557}"/>
              </a:ext>
            </a:extLst>
          </p:cNvPr>
          <p:cNvSpPr txBox="1"/>
          <p:nvPr/>
        </p:nvSpPr>
        <p:spPr>
          <a:xfrm>
            <a:off x="5146256" y="5708757"/>
            <a:ext cx="24320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https://www.youtube.com/watch?v=VcyVVtw0WLI</a:t>
            </a:r>
            <a:endParaRPr lang="he-IL" dirty="0"/>
          </a:p>
          <a:p>
            <a:endParaRPr lang="en-US" dirty="0"/>
          </a:p>
        </p:txBody>
      </p:sp>
      <p:sp>
        <p:nvSpPr>
          <p:cNvPr id="3" name="Hexagon 2">
            <a:hlinkClick r:id="rId4"/>
            <a:extLst>
              <a:ext uri="{FF2B5EF4-FFF2-40B4-BE49-F238E27FC236}">
                <a16:creationId xmlns:a16="http://schemas.microsoft.com/office/drawing/2014/main" id="{E11BA997-1930-473B-9FED-4FBC3423FCA1}"/>
              </a:ext>
            </a:extLst>
          </p:cNvPr>
          <p:cNvSpPr/>
          <p:nvPr/>
        </p:nvSpPr>
        <p:spPr>
          <a:xfrm>
            <a:off x="8924091" y="4236931"/>
            <a:ext cx="2764702" cy="2310215"/>
          </a:xfrm>
          <a:prstGeom prst="hexagon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2800" dirty="0">
                <a:solidFill>
                  <a:schemeClr val="bg1"/>
                </a:solidFill>
              </a:rPr>
              <a:t>לחצו להפעלת חידון בעקבות הסרטון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1AB5025F-2535-4406-9373-BBF8AAEE6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845" y="3843231"/>
            <a:ext cx="4483411" cy="249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34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descr="אבני דרך - יצחק רבין">
            <a:hlinkClick r:id="" action="ppaction://media"/>
            <a:extLst>
              <a:ext uri="{FF2B5EF4-FFF2-40B4-BE49-F238E27FC236}">
                <a16:creationId xmlns:a16="http://schemas.microsoft.com/office/drawing/2014/main" id="{63DB2CE0-F386-6546-9E76-F1C37577C07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81957" y="643467"/>
            <a:ext cx="7428086" cy="5571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1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1027" y="647319"/>
            <a:ext cx="10560969" cy="440120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he-IL" sz="2800" dirty="0"/>
              <a:t>1995 בישראל : </a:t>
            </a:r>
          </a:p>
          <a:p>
            <a:pPr algn="r"/>
            <a:endParaRPr lang="he-IL" sz="2800" dirty="0"/>
          </a:p>
          <a:p>
            <a:pPr algn="r"/>
            <a:r>
              <a:rPr lang="he-IL" sz="2800" dirty="0"/>
              <a:t>22 בינואר – פיגוע בצומת בית ליד</a:t>
            </a:r>
          </a:p>
          <a:p>
            <a:pPr algn="r"/>
            <a:r>
              <a:rPr lang="he-IL" sz="2800" dirty="0"/>
              <a:t>9 באפריל – פיגוע באוטובוס בכפר דרום </a:t>
            </a:r>
          </a:p>
          <a:p>
            <a:pPr algn="r"/>
            <a:r>
              <a:rPr lang="he-IL" sz="2800" dirty="0"/>
              <a:t>24 ביולי – פיגוע התאבדות קו 20 </a:t>
            </a:r>
          </a:p>
          <a:p>
            <a:pPr algn="r"/>
            <a:r>
              <a:rPr lang="he-IL" sz="2800" dirty="0"/>
              <a:t>21 באוגוסט- פיגוע התאבדות קו 26 </a:t>
            </a:r>
          </a:p>
          <a:p>
            <a:pPr algn="r"/>
            <a:r>
              <a:rPr lang="he-IL" sz="2800" dirty="0"/>
              <a:t>28 ספטמבר – הסכם אוסלו ב' – שליטה בשטחים עוברת לרשות הפלסטינית </a:t>
            </a:r>
          </a:p>
          <a:p>
            <a:pPr algn="r"/>
            <a:endParaRPr lang="he-IL" sz="2800" dirty="0"/>
          </a:p>
          <a:p>
            <a:pPr algn="r"/>
            <a:r>
              <a:rPr lang="he-IL" sz="2800" dirty="0"/>
              <a:t>4 בנובמבר – רצח ראש הממשלה יצחק רבין </a:t>
            </a:r>
          </a:p>
          <a:p>
            <a:pPr algn="r"/>
            <a:endParaRPr lang="he-IL" sz="2800" dirty="0"/>
          </a:p>
        </p:txBody>
      </p:sp>
      <p:pic>
        <p:nvPicPr>
          <p:cNvPr id="1026" name="Picture 2" descr="5 of the Best Albums That Were Released in 19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25" y="451483"/>
            <a:ext cx="3263774" cy="244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544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greendemo 0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357" y="-24935"/>
            <a:ext cx="5048643" cy="385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greendemo 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61" y="-24935"/>
            <a:ext cx="4510250" cy="344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cach 00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95"/>
            <a:ext cx="1993907" cy="256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tikneg 0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062" y="3191347"/>
            <a:ext cx="4806098" cy="10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1327"/>
            <a:ext cx="2743200" cy="273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stikneg 00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0" y="3389852"/>
            <a:ext cx="4656879" cy="98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stikneg 00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7" y="2380633"/>
            <a:ext cx="5080597" cy="11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986" y="4272675"/>
            <a:ext cx="3479062" cy="254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כרזה, רבין והרוצחים החוצה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862" y="57913"/>
            <a:ext cx="1790841" cy="243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הסתה או חופש ביטוי - lin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053" y="4284227"/>
            <a:ext cx="3218208" cy="247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4" t="18564" r="18094" b="32211"/>
          <a:stretch/>
        </p:blipFill>
        <p:spPr bwMode="auto">
          <a:xfrm>
            <a:off x="6127968" y="4375483"/>
            <a:ext cx="3200400" cy="227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2" t="20593" r="18168" b="32872"/>
          <a:stretch/>
        </p:blipFill>
        <p:spPr bwMode="auto">
          <a:xfrm>
            <a:off x="5108590" y="2715818"/>
            <a:ext cx="2319383" cy="157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540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נתניהו משיב לשמאל: &quot;זה מה שאמרתי לפני רצח רבין&quot; - סרוגים">
            <a:extLst>
              <a:ext uri="{FF2B5EF4-FFF2-40B4-BE49-F238E27FC236}">
                <a16:creationId xmlns:a16="http://schemas.microsoft.com/office/drawing/2014/main" id="{81F4BDAA-EC9D-DE41-9E39-955B7876E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9780" y="1096986"/>
            <a:ext cx="5372100" cy="273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Gilead Sher on Twitter: &quot;ניכרים דברי אמת… &quot;">
            <a:extLst>
              <a:ext uri="{FF2B5EF4-FFF2-40B4-BE49-F238E27FC236}">
                <a16:creationId xmlns:a16="http://schemas.microsoft.com/office/drawing/2014/main" id="{A69AB34D-6C6A-8D4F-A76B-58A5B1A6A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673" y="905304"/>
            <a:ext cx="5372099" cy="337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🐝רונית הביביסטית🐝 on Twitter: &quot;שימו ❤ הוא מביא את התמונה שמראה בפירוש  שכתוב: רבין ממית את הציונות ושם עיגול רק על המילה רבין. כנראה בשמאל היו  בטוחים שאנחנו לא יודעים לקרוא או">
            <a:extLst>
              <a:ext uri="{FF2B5EF4-FFF2-40B4-BE49-F238E27FC236}">
                <a16:creationId xmlns:a16="http://schemas.microsoft.com/office/drawing/2014/main" id="{FB52D4B2-736E-8C40-A36B-30BC4FCB3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77" y="3453765"/>
            <a:ext cx="4772091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צבועים - נמאסתם. אבל ממש! מטיפים לנו,... - Ofir Akunis - אופיר אקוניס |  Facebook">
            <a:extLst>
              <a:ext uri="{FF2B5EF4-FFF2-40B4-BE49-F238E27FC236}">
                <a16:creationId xmlns:a16="http://schemas.microsoft.com/office/drawing/2014/main" id="{2A1CD0EE-043F-7B4B-AD0E-B65B3E2EB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232" y="3836757"/>
            <a:ext cx="227330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56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995">
              <a:srgbClr val="000000"/>
            </a:gs>
            <a:gs pos="12995">
              <a:srgbClr val="000000"/>
            </a:gs>
            <a:gs pos="80000">
              <a:srgbClr val="000000"/>
            </a:gs>
            <a:gs pos="3000">
              <a:schemeClr val="tx1"/>
            </a:gs>
            <a:gs pos="0">
              <a:schemeClr val="accent1">
                <a:lumMod val="89000"/>
              </a:schemeClr>
            </a:gs>
            <a:gs pos="100000">
              <a:srgbClr val="2F5596"/>
            </a:gs>
            <a:gs pos="100000">
              <a:schemeClr val="accent1">
                <a:lumMod val="89000"/>
              </a:schemeClr>
            </a:gs>
            <a:gs pos="100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94EFB30-15BF-A442-AE89-417FAA23E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284" y="0"/>
            <a:ext cx="4097654" cy="688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7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2" t="22311" r="17166" b="9439"/>
          <a:stretch/>
        </p:blipFill>
        <p:spPr bwMode="auto">
          <a:xfrm>
            <a:off x="244443" y="86008"/>
            <a:ext cx="11723863" cy="670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478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265</Words>
  <Application>Microsoft Macintosh PowerPoint</Application>
  <PresentationFormat>Widescreen</PresentationFormat>
  <Paragraphs>41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ירוחם ג'רום שמשוביץ</dc:creator>
  <cp:lastModifiedBy>Microsoft Office User</cp:lastModifiedBy>
  <cp:revision>3</cp:revision>
  <dcterms:created xsi:type="dcterms:W3CDTF">2020-10-30T08:04:28Z</dcterms:created>
  <dcterms:modified xsi:type="dcterms:W3CDTF">2021-10-18T09:59:47Z</dcterms:modified>
</cp:coreProperties>
</file>