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0" r:id="rId1"/>
  </p:sldMasterIdLst>
  <p:notesMasterIdLst>
    <p:notesMasterId r:id="rId21"/>
  </p:notesMasterIdLst>
  <p:sldIdLst>
    <p:sldId id="286" r:id="rId2"/>
    <p:sldId id="257" r:id="rId3"/>
    <p:sldId id="299" r:id="rId4"/>
    <p:sldId id="300" r:id="rId5"/>
    <p:sldId id="301" r:id="rId6"/>
    <p:sldId id="302" r:id="rId7"/>
    <p:sldId id="303" r:id="rId8"/>
    <p:sldId id="272" r:id="rId9"/>
    <p:sldId id="291" r:id="rId10"/>
    <p:sldId id="288" r:id="rId11"/>
    <p:sldId id="289" r:id="rId12"/>
    <p:sldId id="307" r:id="rId13"/>
    <p:sldId id="292" r:id="rId14"/>
    <p:sldId id="293" r:id="rId15"/>
    <p:sldId id="304" r:id="rId16"/>
    <p:sldId id="305" r:id="rId17"/>
    <p:sldId id="306" r:id="rId18"/>
    <p:sldId id="267" r:id="rId19"/>
    <p:sldId id="268" r:id="rId20"/>
  </p:sldIdLst>
  <p:sldSz cx="12193588" cy="6858000"/>
  <p:notesSz cx="6858000" cy="9144000"/>
  <p:embeddedFontLst>
    <p:embeddedFont>
      <p:font typeface="Calibri" panose="020F0502020204030204" pitchFamily="34" charset="0"/>
      <p:regular r:id="rId22"/>
      <p:bold r:id="rId23"/>
      <p:italic r:id="rId24"/>
      <p:boldItalic r:id="rId25"/>
    </p:embeddedFont>
    <p:embeddedFont>
      <p:font typeface="David" panose="020E0502060401010101" pitchFamily="34" charset="-79"/>
      <p:regular r:id="rId26"/>
      <p:bold r:id="rId27"/>
    </p:embeddedFont>
    <p:embeddedFont>
      <p:font typeface="Open Sans Light" panose="020B0604020202020204" charset="0"/>
      <p:regular r:id="rId28"/>
      <p:bold r:id="rId29"/>
      <p:italic r:id="rId30"/>
      <p:boldItalic r:id="rId31"/>
    </p:embeddedFont>
    <p:embeddedFont>
      <p:font typeface="Tahoma" panose="020B0604030504040204" pitchFamily="34" charset="0"/>
      <p:regular r:id="rId32"/>
      <p:bold r:id="rId33"/>
    </p:embeddedFont>
    <p:embeddedFont>
      <p:font typeface="Garamond" panose="02020404030301010803" pitchFamily="18" charset="0"/>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1C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90"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Shape 3"/>
          <p:cNvSpPr/>
          <p:nvPr/>
        </p:nvSpPr>
        <p:spPr>
          <a:xfrm>
            <a:off x="0" y="0"/>
            <a:ext cx="6858000" cy="9144000"/>
          </a:xfrm>
          <a:prstGeom prst="roundRect">
            <a:avLst>
              <a:gd name="adj" fmla="val 5"/>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Open Sans Light"/>
              <a:ea typeface="Open Sans Light"/>
              <a:cs typeface="Open Sans Light"/>
              <a:sym typeface="Open Sans Light"/>
            </a:endParaRPr>
          </a:p>
        </p:txBody>
      </p:sp>
      <p:sp>
        <p:nvSpPr>
          <p:cNvPr id="4" name="Shape 4"/>
          <p:cNvSpPr txBox="1"/>
          <p:nvPr/>
        </p:nvSpPr>
        <p:spPr>
          <a:xfrm>
            <a:off x="3886200" y="0"/>
            <a:ext cx="2971800" cy="458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Open Sans Light"/>
              <a:ea typeface="Open Sans Light"/>
              <a:cs typeface="Open Sans Light"/>
              <a:sym typeface="Open Sans Light"/>
            </a:endParaRPr>
          </a:p>
        </p:txBody>
      </p:sp>
      <p:sp>
        <p:nvSpPr>
          <p:cNvPr id="5" name="Shape 5"/>
          <p:cNvSpPr txBox="1">
            <a:spLocks noGrp="1"/>
          </p:cNvSpPr>
          <p:nvPr>
            <p:ph type="dt" idx="10"/>
          </p:nvPr>
        </p:nvSpPr>
        <p:spPr>
          <a:xfrm>
            <a:off x="1587" y="0"/>
            <a:ext cx="2970212"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800" b="0" i="0" u="none">
                <a:solidFill>
                  <a:srgbClr val="000000"/>
                </a:solidFill>
                <a:latin typeface="Open Sans Light"/>
                <a:ea typeface="Open Sans Light"/>
                <a:cs typeface="Open Sans Light"/>
                <a:sym typeface="Open Sans Light"/>
              </a:defRPr>
            </a:lvl1pPr>
            <a:lvl2pPr marR="0" lvl="1"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2pPr>
            <a:lvl3pPr marR="0" lvl="2"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3pPr>
            <a:lvl4pPr marR="0" lvl="3"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4pPr>
            <a:lvl5pPr marR="0" lvl="4"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5pPr>
            <a:lvl6pPr marR="0" lvl="5"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6pPr>
            <a:lvl7pPr marR="0" lvl="6"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7pPr>
            <a:lvl8pPr marR="0" lvl="7"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8pPr>
            <a:lvl9pPr marR="0" lvl="8" algn="l" rtl="0">
              <a:lnSpc>
                <a:spcPct val="100000"/>
              </a:lnSpc>
              <a:spcBef>
                <a:spcPts val="0"/>
              </a:spcBef>
              <a:spcAft>
                <a:spcPts val="0"/>
              </a:spcAft>
              <a:buSzPts val="1400"/>
              <a:buNone/>
              <a:defRPr sz="1800" b="0" i="0" u="none" strike="noStrike" cap="none">
                <a:solidFill>
                  <a:srgbClr val="000000"/>
                </a:solidFill>
                <a:latin typeface="Open Sans Light"/>
                <a:ea typeface="Open Sans Light"/>
                <a:cs typeface="Open Sans Light"/>
                <a:sym typeface="Open Sans Light"/>
              </a:defRPr>
            </a:lvl9pPr>
          </a:lstStyle>
          <a:p>
            <a:endParaRPr/>
          </a:p>
        </p:txBody>
      </p:sp>
      <p:sp>
        <p:nvSpPr>
          <p:cNvPr id="6" name="Shape 6"/>
          <p:cNvSpPr>
            <a:spLocks noGrp="1" noRot="1" noChangeAspect="1"/>
          </p:cNvSpPr>
          <p:nvPr>
            <p:ph type="sldImg" idx="2"/>
          </p:nvPr>
        </p:nvSpPr>
        <p:spPr>
          <a:xfrm>
            <a:off x="685800" y="1143000"/>
            <a:ext cx="5484812" cy="3084512"/>
          </a:xfrm>
          <a:custGeom>
            <a:avLst/>
            <a:gdLst/>
            <a:ahLst/>
            <a:cxnLst/>
            <a:rect l="0" t="0" r="0" b="0"/>
            <a:pathLst>
              <a:path w="120000" h="120000" extrusionOk="0">
                <a:moveTo>
                  <a:pt x="0" y="0"/>
                </a:moveTo>
                <a:lnTo>
                  <a:pt x="120000" y="0"/>
                </a:lnTo>
                <a:lnTo>
                  <a:pt x="120000" y="120000"/>
                </a:lnTo>
                <a:lnTo>
                  <a:pt x="0" y="120000"/>
                </a:lnTo>
                <a:close/>
              </a:path>
            </a:pathLst>
          </a:custGeom>
          <a:noFill/>
          <a:ln w="12600" cap="sq" cmpd="sng">
            <a:solidFill>
              <a:srgbClr val="000000"/>
            </a:solidFill>
            <a:prstDash val="solid"/>
            <a:miter lim="800000"/>
            <a:headEnd type="none" w="sm" len="sm"/>
            <a:tailEnd type="none" w="sm" len="sm"/>
          </a:ln>
        </p:spPr>
      </p:sp>
      <p:sp>
        <p:nvSpPr>
          <p:cNvPr id="7" name="Shape 7"/>
          <p:cNvSpPr txBox="1">
            <a:spLocks noGrp="1"/>
          </p:cNvSpPr>
          <p:nvPr>
            <p:ph type="body" idx="1"/>
          </p:nvPr>
        </p:nvSpPr>
        <p:spPr>
          <a:xfrm>
            <a:off x="685800" y="4400550"/>
            <a:ext cx="5484812" cy="359886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Shape 8"/>
          <p:cNvSpPr txBox="1"/>
          <p:nvPr/>
        </p:nvSpPr>
        <p:spPr>
          <a:xfrm>
            <a:off x="3886200" y="8685212"/>
            <a:ext cx="2971800" cy="458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Open Sans Light"/>
              <a:ea typeface="Open Sans Light"/>
              <a:cs typeface="Open Sans Light"/>
              <a:sym typeface="Open Sans Light"/>
            </a:endParaRPr>
          </a:p>
        </p:txBody>
      </p:sp>
      <p:sp>
        <p:nvSpPr>
          <p:cNvPr id="9" name="Shape 9"/>
          <p:cNvSpPr txBox="1">
            <a:spLocks noGrp="1"/>
          </p:cNvSpPr>
          <p:nvPr>
            <p:ph type="sldNum" idx="12"/>
          </p:nvPr>
        </p:nvSpPr>
        <p:spPr>
          <a:xfrm>
            <a:off x="1587" y="8685212"/>
            <a:ext cx="2970212" cy="457200"/>
          </a:xfrm>
          <a:prstGeom prst="rect">
            <a:avLst/>
          </a:prstGeom>
          <a:noFill/>
          <a:ln>
            <a:noFill/>
          </a:ln>
        </p:spPr>
        <p:txBody>
          <a:bodyPr spcFirstLastPara="1" wrap="square" lIns="90000" tIns="46800" rIns="90000" bIns="46800" anchor="b" anchorCtr="0">
            <a:noAutofit/>
          </a:bodyPr>
          <a:lstStyle/>
          <a:p>
            <a:pPr marL="0" marR="0" lvl="0" indent="0" algn="r"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1851859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forms/d/e/1FAIpQLSeLojoL9JSMqeyfvWfWgnElOvxEZ3VS4jo2IpgKashpjrDTtg/viewfor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380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p:nvPr/>
        </p:nvSpPr>
        <p:spPr>
          <a:xfrm>
            <a:off x="1587" y="8685212"/>
            <a:ext cx="2970212" cy="457200"/>
          </a:xfrm>
          <a:prstGeom prst="rect">
            <a:avLst/>
          </a:prstGeom>
          <a:noFill/>
          <a:ln>
            <a:noFill/>
          </a:ln>
        </p:spPr>
        <p:txBody>
          <a:bodyPr spcFirstLastPara="1" wrap="square" lIns="90000" tIns="46800" rIns="90000" bIns="46800" anchor="b" anchorCtr="0">
            <a:noAutofit/>
          </a:bodyPr>
          <a:lstStyle/>
          <a:p>
            <a:pPr marL="0" marR="0" lvl="0" indent="0" algn="r" rtl="1">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2</a:t>
            </a:fld>
            <a:endParaRPr/>
          </a:p>
        </p:txBody>
      </p:sp>
      <p:sp>
        <p:nvSpPr>
          <p:cNvPr id="58" name="Shape 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59" name="Shape 59"/>
          <p:cNvSpPr txBox="1">
            <a:spLocks noGrp="1"/>
          </p:cNvSpPr>
          <p:nvPr>
            <p:ph type="body" idx="1"/>
          </p:nvPr>
        </p:nvSpPr>
        <p:spPr>
          <a:xfrm>
            <a:off x="685800" y="4400550"/>
            <a:ext cx="5486400" cy="3600450"/>
          </a:xfrm>
          <a:prstGeom prst="rect">
            <a:avLst/>
          </a:prstGeom>
          <a:noFill/>
          <a:ln>
            <a:noFill/>
          </a:ln>
        </p:spPr>
        <p:txBody>
          <a:bodyPr spcFirstLastPara="1" wrap="square" lIns="90000" tIns="46800" rIns="90000" bIns="46800" anchor="ctr" anchorCtr="0">
            <a:noAutofit/>
          </a:bodyPr>
          <a:lstStyle/>
          <a:p>
            <a:pPr marL="0" marR="0" lvl="0" indent="0" algn="l" rtl="0">
              <a:spcBef>
                <a:spcPts val="0"/>
              </a:spcBef>
              <a:spcAft>
                <a:spcPts val="0"/>
              </a:spcAft>
              <a:buNone/>
            </a:pPr>
            <a:endParaRPr/>
          </a:p>
        </p:txBody>
      </p:sp>
    </p:spTree>
    <p:extLst>
      <p:ext uri="{BB962C8B-B14F-4D97-AF65-F5344CB8AC3E}">
        <p14:creationId xmlns:p14="http://schemas.microsoft.com/office/powerpoint/2010/main" val="293250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p:cNvSpPr>
            <a:spLocks noGrp="1" noRot="1" noChangeAspect="1" noTextEdit="1"/>
          </p:cNvSpPr>
          <p:nvPr>
            <p:ph type="sldImg"/>
          </p:nvPr>
        </p:nvSpPr>
        <p:spPr>
          <a:xfrm>
            <a:off x="687388" y="1143000"/>
            <a:ext cx="5478462" cy="3081338"/>
          </a:xfrm>
          <a:ln/>
        </p:spPr>
      </p:sp>
      <p:sp>
        <p:nvSpPr>
          <p:cNvPr id="29699" name="מציין מיקום של הערות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e-IL" altLang="he-IL" dirty="0" smtClean="0"/>
              <a:t>לאיזה נושא במקצוע שלכם יצטרכו טריגר מסוג זה? </a:t>
            </a:r>
          </a:p>
          <a:p>
            <a:pPr eaLnBrk="1" hangingPunct="1">
              <a:spcBef>
                <a:spcPct val="0"/>
              </a:spcBef>
            </a:pPr>
            <a:r>
              <a:rPr lang="he-IL" altLang="he-IL" dirty="0" smtClean="0"/>
              <a:t> </a:t>
            </a:r>
          </a:p>
          <a:p>
            <a:pPr eaLnBrk="1" hangingPunct="1">
              <a:spcBef>
                <a:spcPct val="0"/>
              </a:spcBef>
            </a:pPr>
            <a:endParaRPr lang="he-IL" altLang="he-IL" dirty="0" smtClean="0"/>
          </a:p>
        </p:txBody>
      </p:sp>
      <p:sp>
        <p:nvSpPr>
          <p:cNvPr id="29700" name="מציין מיקום של מספר שקופית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5pPr>
            <a:lvl6pPr marL="2514600" indent="-228600" algn="l" defTabSz="449263" rtl="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6pPr>
            <a:lvl7pPr marL="2971800" indent="-228600" algn="l" defTabSz="449263" rtl="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7pPr>
            <a:lvl8pPr marL="3429000" indent="-228600" algn="l" defTabSz="449263" rtl="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8pPr>
            <a:lvl9pPr marL="3886200" indent="-228600" algn="l" defTabSz="449263" rtl="0"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defRPr>
            </a:lvl9pPr>
          </a:lstStyle>
          <a:p>
            <a:pPr>
              <a:spcBef>
                <a:spcPct val="0"/>
              </a:spcBef>
              <a:buClrTx/>
              <a:buFontTx/>
              <a:buNone/>
            </a:pPr>
            <a:fld id="{FCD789AC-52BD-4384-B085-BEDB33E369CA}" type="slidenum">
              <a:rPr lang="he-IL" altLang="he-IL">
                <a:solidFill>
                  <a:schemeClr val="tx1"/>
                </a:solidFill>
                <a:latin typeface="Arial" pitchFamily="34" charset="0"/>
              </a:rPr>
              <a:pPr>
                <a:spcBef>
                  <a:spcPct val="0"/>
                </a:spcBef>
                <a:buClrTx/>
                <a:buFontTx/>
                <a:buNone/>
              </a:pPr>
              <a:t>9</a:t>
            </a:fld>
            <a:endParaRPr lang="he-IL" altLang="he-IL">
              <a:solidFill>
                <a:schemeClr val="tx1"/>
              </a:solidFill>
              <a:latin typeface="Arial" pitchFamily="34" charset="0"/>
            </a:endParaRPr>
          </a:p>
        </p:txBody>
      </p:sp>
    </p:spTree>
    <p:extLst>
      <p:ext uri="{BB962C8B-B14F-4D97-AF65-F5344CB8AC3E}">
        <p14:creationId xmlns:p14="http://schemas.microsoft.com/office/powerpoint/2010/main" val="7788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2224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72132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2150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238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4900" cy="3598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u="sng" dirty="0">
                <a:solidFill>
                  <a:schemeClr val="hlink"/>
                </a:solidFill>
                <a:hlinkClick r:id="rId3"/>
              </a:rPr>
              <a:t>https://docs.google.com/forms/d/e/1FAIpQLSeLojoL9JSMqeyfvWfWgnElOvxEZ3VS4jo2IpgKashpjrDTtg/viewform</a:t>
            </a:r>
            <a:endParaRPr dirty="0"/>
          </a:p>
          <a:p>
            <a:pPr marL="0" lvl="0" indent="0" rtl="1">
              <a:spcBef>
                <a:spcPts val="0"/>
              </a:spcBef>
              <a:spcAft>
                <a:spcPts val="0"/>
              </a:spcAft>
              <a:buNone/>
            </a:pPr>
            <a:r>
              <a:rPr lang="en-US" dirty="0" err="1"/>
              <a:t>סקר</a:t>
            </a:r>
            <a:r>
              <a:rPr lang="en-US" dirty="0"/>
              <a:t> </a:t>
            </a:r>
            <a:r>
              <a:rPr lang="en-US" dirty="0" err="1"/>
              <a:t>הפעלה</a:t>
            </a:r>
            <a:endParaRPr dirty="0"/>
          </a:p>
          <a:p>
            <a:pPr marL="0" lvl="0" indent="0" rtl="1">
              <a:spcBef>
                <a:spcPts val="0"/>
              </a:spcBef>
              <a:spcAft>
                <a:spcPts val="0"/>
              </a:spcAft>
              <a:buNone/>
            </a:pPr>
            <a:endParaRPr dirty="0"/>
          </a:p>
        </p:txBody>
      </p:sp>
      <p:sp>
        <p:nvSpPr>
          <p:cNvPr id="157" name="Shape 157"/>
          <p:cNvSpPr>
            <a:spLocks noGrp="1" noRot="1" noChangeAspect="1"/>
          </p:cNvSpPr>
          <p:nvPr>
            <p:ph type="sldImg" idx="2"/>
          </p:nvPr>
        </p:nvSpPr>
        <p:spPr>
          <a:xfrm>
            <a:off x="685800" y="1143000"/>
            <a:ext cx="5484813" cy="30845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10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4900" cy="3598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4813" cy="30845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6992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6" y="0"/>
            <a:ext cx="12232753"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749" y="1871132"/>
            <a:ext cx="6816557"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749" y="3657597"/>
            <a:ext cx="6816557"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4272" y="5037663"/>
            <a:ext cx="897584" cy="279400"/>
          </a:xfrm>
        </p:spPr>
        <p:txBody>
          <a:bodyPr/>
          <a:lstStyle/>
          <a:p>
            <a:fld id="{4AAD347D-5ACD-4C99-B74B-A9C85AD731AF}" type="datetimeFigureOut">
              <a:rPr lang="en-US" smtClean="0"/>
              <a:t>11/26/2019</a:t>
            </a:fld>
            <a:endParaRPr lang="en-US" dirty="0"/>
          </a:p>
        </p:txBody>
      </p:sp>
      <p:sp>
        <p:nvSpPr>
          <p:cNvPr id="5" name="Footer Placeholder 4"/>
          <p:cNvSpPr>
            <a:spLocks noGrp="1"/>
          </p:cNvSpPr>
          <p:nvPr>
            <p:ph type="ftr" sz="quarter" idx="11"/>
          </p:nvPr>
        </p:nvSpPr>
        <p:spPr>
          <a:xfrm>
            <a:off x="2692748" y="5037663"/>
            <a:ext cx="5215314" cy="279400"/>
          </a:xfrm>
        </p:spPr>
        <p:txBody>
          <a:bodyPr/>
          <a:lstStyle/>
          <a:p>
            <a:endParaRPr lang="en-US" dirty="0"/>
          </a:p>
        </p:txBody>
      </p:sp>
      <p:sp>
        <p:nvSpPr>
          <p:cNvPr id="6" name="Slide Number Placeholder 5"/>
          <p:cNvSpPr>
            <a:spLocks noGrp="1"/>
          </p:cNvSpPr>
          <p:nvPr>
            <p:ph type="sldNum" sz="quarter" idx="12"/>
          </p:nvPr>
        </p:nvSpPr>
        <p:spPr>
          <a:xfrm>
            <a:off x="8958067" y="5037663"/>
            <a:ext cx="551239"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750" y="3522131"/>
            <a:ext cx="681655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57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570" y="4815415"/>
            <a:ext cx="9610918"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563" y="1041400"/>
            <a:ext cx="10107288"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570" y="5382153"/>
            <a:ext cx="9610918"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AAD347D-5ACD-4C99-B74B-A9C85AD731AF}" type="datetimeFigureOut">
              <a:rPr lang="en-US" smtClean="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276929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4038" y="982132"/>
            <a:ext cx="9593981"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4038" y="4343400"/>
            <a:ext cx="9593981"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AAD347D-5ACD-4C99-B74B-A9C85AD731AF}"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351" y="4140199"/>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3016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401" y="982132"/>
            <a:ext cx="9297609"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5030" y="3352800"/>
            <a:ext cx="884035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570" y="4343400"/>
            <a:ext cx="961091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AAD347D-5ACD-4C99-B74B-A9C85AD731AF}"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125" y="879961"/>
            <a:ext cx="60967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1648" y="2827870"/>
            <a:ext cx="60967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351" y="4140199"/>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5922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571" y="3308581"/>
            <a:ext cx="9610920"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570" y="4777381"/>
            <a:ext cx="961092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AAD347D-5ACD-4C99-B74B-A9C85AD731AF}"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97638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401" y="982132"/>
            <a:ext cx="9297609"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570" y="3639312"/>
            <a:ext cx="9610920"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570" y="4529667"/>
            <a:ext cx="9610920"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AAD347D-5ACD-4C99-B74B-A9C85AD731AF}"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125" y="879961"/>
            <a:ext cx="60967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1648" y="2599261"/>
            <a:ext cx="60967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351" y="3429000"/>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68095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570" y="982132"/>
            <a:ext cx="9610918"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570" y="3630168"/>
            <a:ext cx="9610920"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569" y="4470400"/>
            <a:ext cx="9610922"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AAD347D-5ACD-4C99-B74B-A9C85AD731AF}"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351" y="3429000"/>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1380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351" y="2421466"/>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59357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0529" y="982132"/>
            <a:ext cx="1891141"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567" y="982132"/>
            <a:ext cx="7433993"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5045"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09071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3" name="Shape 23"/>
          <p:cNvSpPr txBox="1">
            <a:spLocks noGrp="1"/>
          </p:cNvSpPr>
          <p:nvPr>
            <p:ph type="title"/>
          </p:nvPr>
        </p:nvSpPr>
        <p:spPr>
          <a:xfrm>
            <a:off x="415687" y="667900"/>
            <a:ext cx="4942644" cy="3345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6193706" y="667900"/>
            <a:ext cx="5555924" cy="5464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25" name="Shape 25"/>
          <p:cNvSpPr txBox="1">
            <a:spLocks noGrp="1"/>
          </p:cNvSpPr>
          <p:nvPr>
            <p:ph type="sldNum" idx="12"/>
          </p:nvPr>
        </p:nvSpPr>
        <p:spPr>
          <a:xfrm>
            <a:off x="11298082" y="6217623"/>
            <a:ext cx="731695" cy="5248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fld id="{00000000-1234-1234-1234-123412341234}" type="slidenum">
              <a:rPr lang="x-none" smtClean="0"/>
              <a:pPr/>
              <a:t>‹#›</a:t>
            </a:fld>
            <a:endParaRPr lang="x-none"/>
          </a:p>
        </p:txBody>
      </p:sp>
    </p:spTree>
    <p:extLst>
      <p:ext uri="{BB962C8B-B14F-4D97-AF65-F5344CB8AC3E}">
        <p14:creationId xmlns:p14="http://schemas.microsoft.com/office/powerpoint/2010/main" val="234000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351" y="2421466"/>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6005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331" y="1752606"/>
            <a:ext cx="8159751"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329" y="3846052"/>
            <a:ext cx="8159753"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9796027F-7875-4030-9381-8BD8C4F21935}" type="datetimeFigureOut">
              <a:rPr lang="en-US" smtClean="0"/>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985" y="3710585"/>
            <a:ext cx="816444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73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351" y="2421466"/>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617" y="2560320"/>
            <a:ext cx="4718919"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2149" y="2560320"/>
            <a:ext cx="4718919"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069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569" y="2658533"/>
            <a:ext cx="4718919"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569" y="3243263"/>
            <a:ext cx="4718919"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1475" y="2658533"/>
            <a:ext cx="4718919"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1475" y="3243263"/>
            <a:ext cx="4718919"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351" y="2421466"/>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98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351" y="2421466"/>
            <a:ext cx="940852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87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859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980" y="1388534"/>
            <a:ext cx="3718939"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9374" y="982132"/>
            <a:ext cx="5470178"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980" y="3031065"/>
            <a:ext cx="3718939"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351" y="2912533"/>
            <a:ext cx="35149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46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568" y="1883832"/>
            <a:ext cx="6242629"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5886" y="1041400"/>
            <a:ext cx="3063746"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568" y="3255432"/>
            <a:ext cx="6242629"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smtClean="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2445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8" y="0"/>
            <a:ext cx="12231555"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571" y="982133"/>
            <a:ext cx="9602447"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569" y="2556932"/>
            <a:ext cx="9602447"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8631" y="5969000"/>
            <a:ext cx="160040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11/26/2019</a:t>
            </a:fld>
            <a:endParaRPr lang="en-US" dirty="0"/>
          </a:p>
        </p:txBody>
      </p:sp>
      <p:sp>
        <p:nvSpPr>
          <p:cNvPr id="5" name="Footer Placeholder 4"/>
          <p:cNvSpPr>
            <a:spLocks noGrp="1"/>
          </p:cNvSpPr>
          <p:nvPr>
            <p:ph type="ftr" sz="quarter" idx="3"/>
          </p:nvPr>
        </p:nvSpPr>
        <p:spPr>
          <a:xfrm>
            <a:off x="1295570" y="5969000"/>
            <a:ext cx="7306852"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5250" y="5969000"/>
            <a:ext cx="54276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656299393"/>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Lst>
  <p:hf sldNum="0" hdr="0" ftr="0" dt="0"/>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822030" y="5148000"/>
            <a:ext cx="11360800" cy="1710000"/>
          </a:xfrm>
          <a:prstGeom prst="rect">
            <a:avLst/>
          </a:prstGeom>
        </p:spPr>
        <p:txBody>
          <a:bodyPr spcFirstLastPara="1" wrap="square" lIns="121900" tIns="121900" rIns="121900" bIns="121900" anchor="t" anchorCtr="0">
            <a:noAutofit/>
          </a:bodyPr>
          <a:lstStyle/>
          <a:p>
            <a:r>
              <a:rPr lang="he-IL" dirty="0" smtClean="0">
                <a:solidFill>
                  <a:srgbClr val="F51C0B"/>
                </a:solidFill>
              </a:rPr>
              <a:t>      </a:t>
            </a:r>
            <a:r>
              <a:rPr lang="he-IL" dirty="0">
                <a:solidFill>
                  <a:srgbClr val="F51C0B"/>
                </a:solidFill>
              </a:rPr>
              <a:t> </a:t>
            </a:r>
            <a:r>
              <a:rPr lang="he-IL" dirty="0" smtClean="0">
                <a:solidFill>
                  <a:srgbClr val="F51C0B"/>
                </a:solidFill>
              </a:rPr>
              <a:t>                                 </a:t>
            </a:r>
            <a:br>
              <a:rPr lang="he-IL" dirty="0" smtClean="0">
                <a:solidFill>
                  <a:srgbClr val="F51C0B"/>
                </a:solidFill>
              </a:rPr>
            </a:br>
            <a:r>
              <a:rPr lang="he-IL" dirty="0">
                <a:solidFill>
                  <a:srgbClr val="F51C0B"/>
                </a:solidFill>
              </a:rPr>
              <a:t> </a:t>
            </a:r>
            <a:r>
              <a:rPr lang="he-IL" dirty="0" smtClean="0">
                <a:solidFill>
                  <a:srgbClr val="F51C0B"/>
                </a:solidFill>
              </a:rPr>
              <a:t>                                      </a:t>
            </a:r>
            <a:r>
              <a:rPr lang="he-IL" dirty="0" smtClean="0">
                <a:solidFill>
                  <a:schemeClr val="accent2"/>
                </a:solidFill>
              </a:rPr>
              <a:t>מפגש </a:t>
            </a:r>
            <a:r>
              <a:rPr lang="he-IL" dirty="0" smtClean="0">
                <a:solidFill>
                  <a:schemeClr val="accent2"/>
                </a:solidFill>
              </a:rPr>
              <a:t>ראשון</a:t>
            </a:r>
            <a:endParaRPr dirty="0">
              <a:solidFill>
                <a:schemeClr val="accent2"/>
              </a:solidFill>
            </a:endParaRPr>
          </a:p>
        </p:txBody>
      </p:sp>
      <p:sp>
        <p:nvSpPr>
          <p:cNvPr id="65" name="Shape 65"/>
          <p:cNvSpPr txBox="1">
            <a:spLocks noGrp="1"/>
          </p:cNvSpPr>
          <p:nvPr>
            <p:ph type="subTitle" idx="1"/>
          </p:nvPr>
        </p:nvSpPr>
        <p:spPr>
          <a:xfrm>
            <a:off x="416394" y="2504747"/>
            <a:ext cx="5656800" cy="984400"/>
          </a:xfrm>
          <a:prstGeom prst="rect">
            <a:avLst/>
          </a:prstGeom>
        </p:spPr>
        <p:txBody>
          <a:bodyPr spcFirstLastPara="1" wrap="square" lIns="121900" tIns="121900" rIns="121900" bIns="121900" anchor="t" anchorCtr="0">
            <a:noAutofit/>
          </a:bodyPr>
          <a:lstStyle/>
          <a:p>
            <a:pPr marL="0" indent="0">
              <a:spcBef>
                <a:spcPts val="0"/>
              </a:spcBef>
            </a:pPr>
            <a:endParaRPr/>
          </a:p>
        </p:txBody>
      </p:sp>
      <p:pic>
        <p:nvPicPr>
          <p:cNvPr id="66" name="Shape 66"/>
          <p:cNvPicPr preferRelativeResize="0"/>
          <p:nvPr/>
        </p:nvPicPr>
        <p:blipFill>
          <a:blip r:embed="rId3">
            <a:alphaModFix/>
          </a:blip>
          <a:stretch>
            <a:fillRect/>
          </a:stretch>
        </p:blipFill>
        <p:spPr>
          <a:xfrm>
            <a:off x="305510" y="932723"/>
            <a:ext cx="10890573" cy="4606840"/>
          </a:xfrm>
          <a:prstGeom prst="rect">
            <a:avLst/>
          </a:prstGeom>
          <a:noFill/>
          <a:ln>
            <a:noFill/>
          </a:ln>
        </p:spPr>
      </p:pic>
    </p:spTree>
    <p:extLst>
      <p:ext uri="{BB962C8B-B14F-4D97-AF65-F5344CB8AC3E}">
        <p14:creationId xmlns:p14="http://schemas.microsoft.com/office/powerpoint/2010/main" val="2861497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spcFirstLastPara="1" wrap="square" lIns="121900" tIns="121900" rIns="121900" bIns="121900" anchor="t" anchorCtr="0">
            <a:noAutofit/>
          </a:bodyPr>
          <a:lstStyle/>
          <a:p>
            <a:r>
              <a:rPr lang="x-none" sz="6400" dirty="0"/>
              <a:t>עדכון חדש</a:t>
            </a:r>
            <a:endParaRPr sz="6400" dirty="0"/>
          </a:p>
        </p:txBody>
      </p:sp>
      <p:sp>
        <p:nvSpPr>
          <p:cNvPr id="97" name="Shape 97"/>
          <p:cNvSpPr txBox="1">
            <a:spLocks noGrp="1"/>
          </p:cNvSpPr>
          <p:nvPr>
            <p:ph type="body" idx="1"/>
          </p:nvPr>
        </p:nvSpPr>
        <p:spPr>
          <a:xfrm>
            <a:off x="3880339" y="902677"/>
            <a:ext cx="7059530" cy="5581992"/>
          </a:xfrm>
          <a:prstGeom prst="rect">
            <a:avLst/>
          </a:prstGeom>
        </p:spPr>
        <p:txBody>
          <a:bodyPr spcFirstLastPara="1" wrap="square" lIns="121900" tIns="121900" rIns="121900" bIns="121900" anchor="t" anchorCtr="0">
            <a:noAutofit/>
          </a:bodyPr>
          <a:lstStyle/>
          <a:p>
            <a:pPr marL="0" indent="0">
              <a:buNone/>
            </a:pPr>
            <a:endParaRPr lang="he-IL" sz="2400" b="1" u="sng" dirty="0" smtClean="0">
              <a:solidFill>
                <a:srgbClr val="000000"/>
              </a:solidFill>
              <a:latin typeface="Arial"/>
              <a:ea typeface="Arial"/>
              <a:cs typeface="Arial"/>
              <a:sym typeface="Arial"/>
            </a:endParaRPr>
          </a:p>
          <a:p>
            <a:pPr marL="0" indent="0">
              <a:buNone/>
            </a:pPr>
            <a:r>
              <a:rPr lang="x-none" sz="2400" b="1" u="sng" dirty="0" smtClean="0">
                <a:solidFill>
                  <a:srgbClr val="000000"/>
                </a:solidFill>
                <a:latin typeface="Arial"/>
                <a:ea typeface="Arial"/>
                <a:cs typeface="Arial"/>
                <a:sym typeface="Arial"/>
              </a:rPr>
              <a:t>הנדון</a:t>
            </a:r>
            <a:r>
              <a:rPr lang="x-none" sz="2400" b="1" u="sng" dirty="0">
                <a:solidFill>
                  <a:srgbClr val="000000"/>
                </a:solidFill>
                <a:latin typeface="Arial"/>
                <a:ea typeface="Arial"/>
                <a:cs typeface="Arial"/>
                <a:sym typeface="Arial"/>
              </a:rPr>
              <a:t>: עדכון חוזר מפמ"ר בנושא שאלת </a:t>
            </a:r>
            <a:r>
              <a:rPr lang="x-none" sz="2400" b="1" u="sng" dirty="0" smtClean="0">
                <a:solidFill>
                  <a:srgbClr val="000000"/>
                </a:solidFill>
                <a:latin typeface="Arial"/>
                <a:ea typeface="Arial"/>
                <a:cs typeface="Arial"/>
                <a:sym typeface="Arial"/>
              </a:rPr>
              <a:t>עמדה</a:t>
            </a:r>
            <a:endParaRPr sz="2400" b="1" u="sng"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שאלת העמדה באזרחות הופכת בשנת </a:t>
            </a:r>
            <a:r>
              <a:rPr lang="x-none" sz="2400" dirty="0" smtClean="0">
                <a:solidFill>
                  <a:srgbClr val="000000"/>
                </a:solidFill>
                <a:latin typeface="Arial"/>
                <a:ea typeface="Arial"/>
                <a:cs typeface="Arial"/>
                <a:sym typeface="Arial"/>
              </a:rPr>
              <a:t>תשע"</a:t>
            </a:r>
            <a:r>
              <a:rPr lang="he-IL" sz="2400" dirty="0" smtClean="0">
                <a:solidFill>
                  <a:srgbClr val="000000"/>
                </a:solidFill>
                <a:latin typeface="Arial"/>
                <a:ea typeface="Arial"/>
                <a:cs typeface="Arial"/>
                <a:sym typeface="Arial"/>
              </a:rPr>
              <a:t>ט</a:t>
            </a:r>
            <a:r>
              <a:rPr lang="x-none" sz="2400" dirty="0" smtClean="0">
                <a:solidFill>
                  <a:srgbClr val="000000"/>
                </a:solidFill>
                <a:latin typeface="Arial"/>
                <a:ea typeface="Arial"/>
                <a:cs typeface="Arial"/>
                <a:sym typeface="Arial"/>
              </a:rPr>
              <a:t> </a:t>
            </a:r>
            <a:r>
              <a:rPr lang="x-none" sz="2400" dirty="0">
                <a:solidFill>
                  <a:srgbClr val="000000"/>
                </a:solidFill>
                <a:latin typeface="Arial"/>
                <a:ea typeface="Arial"/>
                <a:cs typeface="Arial"/>
                <a:sym typeface="Arial"/>
              </a:rPr>
              <a:t>לשאלת עמ"ר - ערך מעורבות ורלוונטיות. מעבר זה דורש מספר שינויים בשיטת התשאול ובבדיקה וכך גם בהוראה ובהדרכה. כמו כן זוהי השנה הראשונה שבה שאלת העמדה הופכת לשאלת חובה. על מנת לערוך את השינוי בהדרגה ובצורה שיוטמע כנדרש- יערך השינוי בכמה שלבים. </a:t>
            </a:r>
            <a:endParaRPr lang="en-US" sz="2400" dirty="0" smtClean="0">
              <a:solidFill>
                <a:srgbClr val="000000"/>
              </a:solidFill>
              <a:latin typeface="Arial"/>
              <a:ea typeface="Arial"/>
              <a:cs typeface="Arial"/>
              <a:sym typeface="Arial"/>
            </a:endParaRPr>
          </a:p>
          <a:p>
            <a:pPr marL="0" indent="0">
              <a:buNone/>
            </a:pPr>
            <a:r>
              <a:rPr lang="x-none" sz="2400" dirty="0" smtClean="0">
                <a:solidFill>
                  <a:srgbClr val="000000"/>
                </a:solidFill>
                <a:latin typeface="Arial"/>
                <a:ea typeface="Arial"/>
                <a:cs typeface="Arial"/>
                <a:sym typeface="Arial"/>
              </a:rPr>
              <a:t>בשלב </a:t>
            </a:r>
            <a:r>
              <a:rPr lang="x-none" sz="2400" dirty="0">
                <a:solidFill>
                  <a:srgbClr val="000000"/>
                </a:solidFill>
                <a:latin typeface="Arial"/>
                <a:ea typeface="Arial"/>
                <a:cs typeface="Arial"/>
                <a:sym typeface="Arial"/>
              </a:rPr>
              <a:t>זה- </a:t>
            </a:r>
            <a:r>
              <a:rPr lang="x-none" sz="2400" dirty="0" smtClean="0">
                <a:solidFill>
                  <a:srgbClr val="000000"/>
                </a:solidFill>
                <a:latin typeface="Arial"/>
                <a:ea typeface="Arial"/>
                <a:cs typeface="Arial"/>
                <a:sym typeface="Arial"/>
              </a:rPr>
              <a:t>לא </a:t>
            </a:r>
            <a:r>
              <a:rPr lang="x-none" sz="2400" dirty="0">
                <a:solidFill>
                  <a:srgbClr val="000000"/>
                </a:solidFill>
                <a:latin typeface="Arial"/>
                <a:ea typeface="Arial"/>
                <a:cs typeface="Arial"/>
                <a:sym typeface="Arial"/>
              </a:rPr>
              <a:t>ידרשו התלמידים לחלק ד' של השאלה.</a:t>
            </a:r>
            <a:endParaRPr sz="2400" dirty="0">
              <a:solidFill>
                <a:srgbClr val="000000"/>
              </a:solidFill>
              <a:latin typeface="Arial"/>
              <a:ea typeface="Arial"/>
              <a:cs typeface="Arial"/>
              <a:sym typeface="Arial"/>
            </a:endParaRPr>
          </a:p>
          <a:p>
            <a:pPr marL="0" indent="0">
              <a:buNone/>
            </a:pPr>
            <a:endParaRPr sz="2400" dirty="0">
              <a:solidFill>
                <a:srgbClr val="000000"/>
              </a:solidFill>
              <a:latin typeface="Arial"/>
              <a:ea typeface="Arial"/>
              <a:cs typeface="Arial"/>
              <a:sym typeface="Arial"/>
            </a:endParaRPr>
          </a:p>
          <a:p>
            <a:pPr marL="0" indent="0" rtl="0">
              <a:spcBef>
                <a:spcPts val="2133"/>
              </a:spcBef>
              <a:spcAft>
                <a:spcPts val="2133"/>
              </a:spcAft>
              <a:buNone/>
            </a:pPr>
            <a:endParaRPr sz="2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8928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p:spPr>
        <p:txBody>
          <a:bodyPr spcFirstLastPara="1" wrap="square" lIns="121900" tIns="121900" rIns="121900" bIns="121900" anchor="t" anchorCtr="0">
            <a:noAutofit/>
          </a:bodyPr>
          <a:lstStyle/>
          <a:p>
            <a:r>
              <a:rPr lang="x-none" sz="4800" dirty="0"/>
              <a:t>שלבים </a:t>
            </a:r>
            <a:r>
              <a:rPr lang="x-none" sz="4800" dirty="0" smtClean="0"/>
              <a:t>בשאלת העמדה</a:t>
            </a:r>
            <a:endParaRPr sz="4800" dirty="0"/>
          </a:p>
        </p:txBody>
      </p:sp>
      <p:sp>
        <p:nvSpPr>
          <p:cNvPr id="103" name="Shape 103"/>
          <p:cNvSpPr txBox="1">
            <a:spLocks noGrp="1"/>
          </p:cNvSpPr>
          <p:nvPr>
            <p:ph type="body" idx="1"/>
          </p:nvPr>
        </p:nvSpPr>
        <p:spPr>
          <a:xfrm>
            <a:off x="4868998" y="820300"/>
            <a:ext cx="5555924" cy="5464800"/>
          </a:xfrm>
          <a:prstGeom prst="rect">
            <a:avLst/>
          </a:prstGeom>
        </p:spPr>
        <p:txBody>
          <a:bodyPr spcFirstLastPara="1" wrap="square" lIns="121900" tIns="121900" rIns="121900" bIns="121900" anchor="t" anchorCtr="0">
            <a:noAutofit/>
          </a:bodyPr>
          <a:lstStyle/>
          <a:p>
            <a:pPr marL="0" indent="0">
              <a:buNone/>
            </a:pPr>
            <a:endParaRPr lang="he-IL" sz="2400" dirty="0">
              <a:solidFill>
                <a:srgbClr val="000000"/>
              </a:solidFill>
              <a:latin typeface="Arial"/>
              <a:ea typeface="Arial"/>
              <a:cs typeface="Arial"/>
              <a:sym typeface="Arial"/>
            </a:endParaRPr>
          </a:p>
          <a:p>
            <a:pPr marL="0" indent="0">
              <a:buNone/>
            </a:pPr>
            <a:r>
              <a:rPr lang="x-none" sz="2400" dirty="0" smtClean="0">
                <a:solidFill>
                  <a:srgbClr val="000000"/>
                </a:solidFill>
                <a:latin typeface="Arial"/>
                <a:ea typeface="Arial"/>
                <a:cs typeface="Arial"/>
                <a:sym typeface="Arial"/>
              </a:rPr>
              <a:t>בשאלת </a:t>
            </a:r>
            <a:r>
              <a:rPr lang="x-none" sz="2400" dirty="0">
                <a:solidFill>
                  <a:srgbClr val="000000"/>
                </a:solidFill>
                <a:latin typeface="Arial"/>
                <a:ea typeface="Arial"/>
                <a:cs typeface="Arial"/>
                <a:sym typeface="Arial"/>
              </a:rPr>
              <a:t>העמדה </a:t>
            </a:r>
            <a:r>
              <a:rPr lang="he-IL" sz="2400" dirty="0" smtClean="0">
                <a:solidFill>
                  <a:srgbClr val="000000"/>
                </a:solidFill>
                <a:latin typeface="Arial"/>
                <a:ea typeface="Arial"/>
                <a:cs typeface="Arial"/>
                <a:sym typeface="Arial"/>
              </a:rPr>
              <a:t>בשנת תשע"ט </a:t>
            </a:r>
            <a:r>
              <a:rPr lang="x-none" sz="2400" dirty="0" smtClean="0">
                <a:solidFill>
                  <a:srgbClr val="000000"/>
                </a:solidFill>
                <a:latin typeface="Arial"/>
                <a:ea typeface="Arial"/>
                <a:cs typeface="Arial"/>
                <a:sym typeface="Arial"/>
              </a:rPr>
              <a:t>ידרשו </a:t>
            </a:r>
            <a:r>
              <a:rPr lang="x-none" sz="2400" dirty="0">
                <a:solidFill>
                  <a:srgbClr val="000000"/>
                </a:solidFill>
                <a:latin typeface="Arial"/>
                <a:ea typeface="Arial"/>
                <a:cs typeface="Arial"/>
                <a:sym typeface="Arial"/>
              </a:rPr>
              <a:t>שלושה שלבים:</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הצגת טענה</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הצגת נימוק ברור בעד הטענה</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הצגת נימוק ברור נגד הטענה.</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יש לשים דגש בתשובה לשאלת עמ"ר על שימוש בשפה אזרחית בכל חלקי התשובה. לכן חשוב להנחות את התלמידים בשאלה זו לבסס את הנימוקים על מושגים, אינטרסים, ערכים ונושאים המופיעים בשיח האזרחי הציבורי, בתוכנית הלימודים, בספרי הלימוד ובמחוון המושגים.</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 </a:t>
            </a:r>
            <a:endParaRPr sz="2400" dirty="0">
              <a:solidFill>
                <a:srgbClr val="000000"/>
              </a:solidFill>
              <a:latin typeface="Arial"/>
              <a:ea typeface="Arial"/>
              <a:cs typeface="Arial"/>
              <a:sym typeface="Arial"/>
            </a:endParaRPr>
          </a:p>
          <a:p>
            <a:pPr marL="0" indent="0">
              <a:buNone/>
            </a:pPr>
            <a:endParaRPr sz="2400" dirty="0"/>
          </a:p>
          <a:p>
            <a:pPr marL="0" indent="0">
              <a:spcBef>
                <a:spcPts val="2133"/>
              </a:spcBef>
              <a:spcAft>
                <a:spcPts val="2133"/>
              </a:spcAft>
              <a:buNone/>
            </a:pPr>
            <a:endParaRPr dirty="0"/>
          </a:p>
        </p:txBody>
      </p:sp>
    </p:spTree>
    <p:extLst>
      <p:ext uri="{BB962C8B-B14F-4D97-AF65-F5344CB8AC3E}">
        <p14:creationId xmlns:p14="http://schemas.microsoft.com/office/powerpoint/2010/main" val="368337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4">
                    <a:lumMod val="75000"/>
                  </a:schemeClr>
                </a:solidFill>
              </a:rPr>
              <a:t>דוגמא לשאלת עמדה עם תשובה שמוססת על ערך</a:t>
            </a:r>
            <a:endParaRPr lang="he-IL" dirty="0">
              <a:solidFill>
                <a:schemeClr val="accent4">
                  <a:lumMod val="75000"/>
                </a:schemeClr>
              </a:solidFill>
            </a:endParaRPr>
          </a:p>
        </p:txBody>
      </p:sp>
      <p:sp>
        <p:nvSpPr>
          <p:cNvPr id="3" name="מציין מיקום טקסט 2"/>
          <p:cNvSpPr>
            <a:spLocks noGrp="1"/>
          </p:cNvSpPr>
          <p:nvPr>
            <p:ph type="body" idx="1"/>
          </p:nvPr>
        </p:nvSpPr>
        <p:spPr/>
        <p:txBody>
          <a:bodyPr/>
          <a:lstStyle/>
          <a:p>
            <a:r>
              <a:rPr lang="he-IL" dirty="0"/>
              <a:t>תקנות התעבורה מגבילות את השימוש באופניים חשמליים לרוכבים מגיל 16 ומעלה. יש הטוענים שבגלל התאונות הרבות שבהן רוכבי אופניים חשמליים מעורבים יש להעלות את הגיל שבו יותר לרכוב עליהם, ויש המתנגדים לכך.</a:t>
            </a:r>
          </a:p>
          <a:p>
            <a:r>
              <a:rPr lang="he-IL" dirty="0"/>
              <a:t>א. הצג את טענתך - הבע את עמדתך בעניין בבירור.</a:t>
            </a:r>
          </a:p>
          <a:p>
            <a:r>
              <a:rPr lang="he-IL" dirty="0"/>
              <a:t>ב. הצג נימוק אחד מרכזי התומך בעמדתך ומתבסס על מושגים/אינטרסים/ערכים/ נושאים מתחום האזרחות.</a:t>
            </a:r>
          </a:p>
          <a:p>
            <a:r>
              <a:rPr lang="he-IL" dirty="0"/>
              <a:t>ג. הצג נימוק אחד מרכזי התומך בעמדה ההפוכה לעמדתך ומתבסס על מושגים/ אינטרסים/ ערכים/נושאים מתחום האזרחות.</a:t>
            </a:r>
          </a:p>
          <a:p>
            <a:endParaRPr lang="he-IL" dirty="0"/>
          </a:p>
        </p:txBody>
      </p:sp>
    </p:spTree>
    <p:extLst>
      <p:ext uri="{BB962C8B-B14F-4D97-AF65-F5344CB8AC3E}">
        <p14:creationId xmlns:p14="http://schemas.microsoft.com/office/powerpoint/2010/main" val="5673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prstGeom prst="rect">
            <a:avLst/>
          </a:prstGeom>
        </p:spPr>
        <p:txBody>
          <a:bodyPr spcFirstLastPara="1" wrap="square" lIns="121900" tIns="121900" rIns="121900" bIns="121900" anchor="t" anchorCtr="0">
            <a:noAutofit/>
          </a:bodyPr>
          <a:lstStyle/>
          <a:p>
            <a:r>
              <a:rPr lang="x-none"/>
              <a:t>נימוק תומך בעמדה</a:t>
            </a:r>
            <a:endParaRPr/>
          </a:p>
        </p:txBody>
      </p:sp>
      <p:sp>
        <p:nvSpPr>
          <p:cNvPr id="154" name="Shape 154"/>
          <p:cNvSpPr txBox="1">
            <a:spLocks noGrp="1"/>
          </p:cNvSpPr>
          <p:nvPr>
            <p:ph type="body" idx="1"/>
          </p:nvPr>
        </p:nvSpPr>
        <p:spPr>
          <a:xfrm>
            <a:off x="3974123" y="890953"/>
            <a:ext cx="6150071" cy="5263217"/>
          </a:xfrm>
          <a:prstGeom prst="rect">
            <a:avLst/>
          </a:prstGeom>
        </p:spPr>
        <p:txBody>
          <a:bodyPr spcFirstLastPara="1" wrap="square" lIns="121900" tIns="121900" rIns="121900" bIns="121900" anchor="t" anchorCtr="0">
            <a:noAutofit/>
          </a:bodyPr>
          <a:lstStyle/>
          <a:p>
            <a:pPr marL="0" indent="0">
              <a:buNone/>
            </a:pPr>
            <a:endParaRPr sz="1867" dirty="0">
              <a:solidFill>
                <a:srgbClr val="000000"/>
              </a:solidFill>
              <a:latin typeface="Arial"/>
              <a:ea typeface="Arial"/>
              <a:cs typeface="Arial"/>
              <a:sym typeface="Arial"/>
            </a:endParaRPr>
          </a:p>
          <a:p>
            <a:pPr marL="0" indent="0">
              <a:buNone/>
            </a:pPr>
            <a:endParaRPr lang="he-IL" sz="1867" dirty="0" smtClean="0">
              <a:solidFill>
                <a:srgbClr val="000000"/>
              </a:solidFill>
              <a:latin typeface="Arial"/>
              <a:ea typeface="Arial"/>
              <a:cs typeface="Arial"/>
              <a:sym typeface="Arial"/>
            </a:endParaRPr>
          </a:p>
          <a:p>
            <a:pPr marL="0" indent="0">
              <a:buNone/>
            </a:pPr>
            <a:endParaRPr lang="he-IL" sz="1867" dirty="0">
              <a:solidFill>
                <a:srgbClr val="000000"/>
              </a:solidFill>
              <a:latin typeface="Arial"/>
              <a:ea typeface="Arial"/>
              <a:cs typeface="Arial"/>
              <a:sym typeface="Arial"/>
            </a:endParaRPr>
          </a:p>
          <a:p>
            <a:pPr marL="0" indent="0">
              <a:buNone/>
            </a:pPr>
            <a:r>
              <a:rPr lang="x-none" sz="1867" dirty="0" smtClean="0">
                <a:solidFill>
                  <a:srgbClr val="000000"/>
                </a:solidFill>
                <a:latin typeface="Arial"/>
                <a:ea typeface="Arial"/>
                <a:cs typeface="Arial"/>
                <a:sym typeface="Arial"/>
              </a:rPr>
              <a:t>א </a:t>
            </a:r>
            <a:r>
              <a:rPr lang="x-none" sz="1867" dirty="0">
                <a:solidFill>
                  <a:srgbClr val="000000"/>
                </a:solidFill>
                <a:latin typeface="Arial"/>
                <a:ea typeface="Arial"/>
                <a:cs typeface="Arial"/>
                <a:sym typeface="Arial"/>
              </a:rPr>
              <a:t>.</a:t>
            </a:r>
            <a:r>
              <a:rPr lang="x-none" sz="2400" dirty="0">
                <a:solidFill>
                  <a:srgbClr val="000000"/>
                </a:solidFill>
                <a:latin typeface="Arial"/>
                <a:ea typeface="Arial"/>
                <a:cs typeface="Arial"/>
                <a:sym typeface="Arial"/>
              </a:rPr>
              <a:t> אני מתנגד להעלאת הגיל לרוכבים על אופניים חשמליים.</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ב. </a:t>
            </a:r>
            <a:r>
              <a:rPr lang="he-IL" sz="2400" dirty="0" smtClean="0">
                <a:solidFill>
                  <a:srgbClr val="000000"/>
                </a:solidFill>
                <a:latin typeface="Arial"/>
                <a:ea typeface="Arial"/>
                <a:cs typeface="Arial"/>
                <a:sym typeface="Arial"/>
              </a:rPr>
              <a:t>אני מתבסס על </a:t>
            </a:r>
            <a:r>
              <a:rPr lang="x-none" sz="2400" dirty="0" smtClean="0">
                <a:solidFill>
                  <a:srgbClr val="000000"/>
                </a:solidFill>
                <a:latin typeface="Arial"/>
                <a:ea typeface="Arial"/>
                <a:cs typeface="Arial"/>
                <a:sym typeface="Arial"/>
              </a:rPr>
              <a:t>אינטרס </a:t>
            </a:r>
            <a:r>
              <a:rPr lang="x-none" sz="2400" dirty="0">
                <a:solidFill>
                  <a:srgbClr val="000000"/>
                </a:solidFill>
                <a:latin typeface="Arial"/>
                <a:ea typeface="Arial"/>
                <a:cs typeface="Arial"/>
                <a:sym typeface="Arial"/>
              </a:rPr>
              <a:t>ציבורי – אויר נקי.</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נהיגה באופניים חשמליים מעודדת שימוש בכלי תחבורה ירוק שאינו מזהם את הסביבה. כל פרט שמשתמש באופניים חשמליים במקום בתחבורה מזהמת מפחית במידת מה את זיהום האוויר ולדעתי על המדינה לעודד בכל דרך לנוע בתחבורה ירוקה ולזהם פחות את האוויר ולדאוג לאינטרס הציבורי של אוויר נקי.</a:t>
            </a:r>
            <a:endParaRPr sz="2400" dirty="0"/>
          </a:p>
        </p:txBody>
      </p:sp>
    </p:spTree>
    <p:extLst>
      <p:ext uri="{BB962C8B-B14F-4D97-AF65-F5344CB8AC3E}">
        <p14:creationId xmlns:p14="http://schemas.microsoft.com/office/powerpoint/2010/main" val="2698701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spcFirstLastPara="1" wrap="square" lIns="121900" tIns="121900" rIns="121900" bIns="121900" anchor="t" anchorCtr="0">
            <a:noAutofit/>
          </a:bodyPr>
          <a:lstStyle/>
          <a:p>
            <a:r>
              <a:rPr lang="x-none"/>
              <a:t>נימוק מנוגד לעמדה</a:t>
            </a:r>
            <a:endParaRPr/>
          </a:p>
        </p:txBody>
      </p:sp>
      <p:sp>
        <p:nvSpPr>
          <p:cNvPr id="160" name="Shape 160"/>
          <p:cNvSpPr txBox="1">
            <a:spLocks noGrp="1"/>
          </p:cNvSpPr>
          <p:nvPr>
            <p:ph type="body" idx="1"/>
          </p:nvPr>
        </p:nvSpPr>
        <p:spPr>
          <a:xfrm>
            <a:off x="4763490" y="667900"/>
            <a:ext cx="5555924" cy="5464800"/>
          </a:xfrm>
          <a:prstGeom prst="rect">
            <a:avLst/>
          </a:prstGeom>
        </p:spPr>
        <p:txBody>
          <a:bodyPr spcFirstLastPara="1" wrap="square" lIns="121900" tIns="121900" rIns="121900" bIns="121900" anchor="t" anchorCtr="0">
            <a:noAutofit/>
          </a:bodyPr>
          <a:lstStyle/>
          <a:p>
            <a:pPr marL="0" indent="0">
              <a:buNone/>
            </a:pPr>
            <a:endParaRPr lang="he-IL" sz="2400" dirty="0" smtClean="0">
              <a:solidFill>
                <a:srgbClr val="000000"/>
              </a:solidFill>
              <a:latin typeface="Arial"/>
              <a:ea typeface="Arial"/>
              <a:cs typeface="Arial"/>
              <a:sym typeface="Arial"/>
            </a:endParaRPr>
          </a:p>
          <a:p>
            <a:pPr marL="0" indent="0">
              <a:buNone/>
            </a:pPr>
            <a:r>
              <a:rPr lang="x-none" sz="2400" dirty="0" smtClean="0">
                <a:solidFill>
                  <a:srgbClr val="000000"/>
                </a:solidFill>
                <a:latin typeface="Arial"/>
                <a:ea typeface="Arial"/>
                <a:cs typeface="Arial"/>
                <a:sym typeface="Arial"/>
              </a:rPr>
              <a:t>ערך </a:t>
            </a:r>
            <a:r>
              <a:rPr lang="x-none" sz="2400" dirty="0">
                <a:solidFill>
                  <a:srgbClr val="000000"/>
                </a:solidFill>
                <a:latin typeface="Arial"/>
                <a:ea typeface="Arial"/>
                <a:cs typeface="Arial"/>
                <a:sym typeface="Arial"/>
              </a:rPr>
              <a:t>-שלום הציבור.</a:t>
            </a:r>
            <a:endParaRPr sz="2400" dirty="0">
              <a:solidFill>
                <a:srgbClr val="000000"/>
              </a:solidFill>
              <a:latin typeface="Arial"/>
              <a:ea typeface="Arial"/>
              <a:cs typeface="Arial"/>
              <a:sym typeface="Arial"/>
            </a:endParaRPr>
          </a:p>
          <a:p>
            <a:pPr marL="0" indent="0">
              <a:buNone/>
            </a:pPr>
            <a:r>
              <a:rPr lang="x-none" sz="2400" dirty="0">
                <a:solidFill>
                  <a:srgbClr val="000000"/>
                </a:solidFill>
                <a:latin typeface="Arial"/>
                <a:ea typeface="Arial"/>
                <a:cs typeface="Arial"/>
                <a:sym typeface="Arial"/>
              </a:rPr>
              <a:t>העלאת הגיל המותר לרכוב על אופניים חשמליים תיצור מצב בו הרוכבים יהיו יותר מנוסים ובוגרים דבר זה יקטין את מספר התאונות ויממש ערך חשוב של הגנה על שלום הציבור. צמצום תאונות הדרכים בהם נפגעים רוכבי אופניים חשמליים הוא מימוש ערך שלום הציבור. </a:t>
            </a:r>
            <a:endParaRPr sz="2400" dirty="0">
              <a:solidFill>
                <a:srgbClr val="000000"/>
              </a:solidFill>
              <a:latin typeface="Arial"/>
              <a:ea typeface="Arial"/>
              <a:cs typeface="Arial"/>
              <a:sym typeface="Arial"/>
            </a:endParaRPr>
          </a:p>
          <a:p>
            <a:pPr marL="0" indent="0">
              <a:buNone/>
            </a:pPr>
            <a:endParaRPr sz="2400" dirty="0"/>
          </a:p>
          <a:p>
            <a:pPr marL="0" indent="0">
              <a:spcBef>
                <a:spcPts val="2133"/>
              </a:spcBef>
              <a:spcAft>
                <a:spcPts val="2133"/>
              </a:spcAft>
              <a:buNone/>
            </a:pPr>
            <a:endParaRPr dirty="0"/>
          </a:p>
        </p:txBody>
      </p:sp>
    </p:spTree>
    <p:extLst>
      <p:ext uri="{BB962C8B-B14F-4D97-AF65-F5344CB8AC3E}">
        <p14:creationId xmlns:p14="http://schemas.microsoft.com/office/powerpoint/2010/main" val="1412054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solidFill>
                  <a:schemeClr val="accent4">
                    <a:lumMod val="75000"/>
                  </a:schemeClr>
                </a:solidFill>
              </a:rPr>
              <a:t>ע</a:t>
            </a:r>
            <a:r>
              <a:rPr lang="he-IL" dirty="0" smtClean="0">
                <a:solidFill>
                  <a:schemeClr val="accent4">
                    <a:lumMod val="75000"/>
                  </a:schemeClr>
                </a:solidFill>
              </a:rPr>
              <a:t>וד דוגמא </a:t>
            </a:r>
            <a:endParaRPr lang="he-IL" dirty="0">
              <a:solidFill>
                <a:schemeClr val="accent4">
                  <a:lumMod val="75000"/>
                </a:schemeClr>
              </a:solidFill>
            </a:endParaRPr>
          </a:p>
        </p:txBody>
      </p:sp>
      <p:sp>
        <p:nvSpPr>
          <p:cNvPr id="3" name="מציין מיקום טקסט 2"/>
          <p:cNvSpPr>
            <a:spLocks noGrp="1"/>
          </p:cNvSpPr>
          <p:nvPr>
            <p:ph type="body" idx="1"/>
          </p:nvPr>
        </p:nvSpPr>
        <p:spPr/>
        <p:txBody>
          <a:bodyPr/>
          <a:lstStyle/>
          <a:p>
            <a:r>
              <a:rPr lang="he-IL" dirty="0"/>
              <a:t>נכון להיום, כ-15% מהבגירים באוכלוסיית ישראל חתמו מיוזמתם על כרטיס המהווה הסכמה לתרומת איברים לאחר מותם לחולים הממתינים להשתלה.</a:t>
            </a:r>
          </a:p>
          <a:p>
            <a:endParaRPr lang="he-IL" dirty="0"/>
          </a:p>
          <a:p>
            <a:r>
              <a:rPr lang="he-IL" dirty="0"/>
              <a:t>יש הטוענים שעל המדינה לקבוע בחוק שאיבריו של כל אדם בוגר בישראל יוכלו להיות מושתלים בחולים לאחר מותו - אלא אם האדם הצהיר במפורש שהוא מסרב לכך. אחרים מתנגדים להצעה זו ומבקשים להשאיר את המצב כפי שהוא כיום. </a:t>
            </a:r>
          </a:p>
          <a:p>
            <a:endParaRPr lang="he-IL" dirty="0"/>
          </a:p>
          <a:p>
            <a:r>
              <a:rPr lang="he-IL" dirty="0"/>
              <a:t> </a:t>
            </a:r>
          </a:p>
        </p:txBody>
      </p:sp>
    </p:spTree>
    <p:extLst>
      <p:ext uri="{BB962C8B-B14F-4D97-AF65-F5344CB8AC3E}">
        <p14:creationId xmlns:p14="http://schemas.microsoft.com/office/powerpoint/2010/main" val="318338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4">
                    <a:lumMod val="75000"/>
                  </a:schemeClr>
                </a:solidFill>
              </a:rPr>
              <a:t>נימוק בעד</a:t>
            </a:r>
            <a:endParaRPr lang="he-IL" dirty="0">
              <a:solidFill>
                <a:schemeClr val="accent4">
                  <a:lumMod val="75000"/>
                </a:schemeClr>
              </a:solidFill>
            </a:endParaRPr>
          </a:p>
        </p:txBody>
      </p:sp>
      <p:sp>
        <p:nvSpPr>
          <p:cNvPr id="3" name="מציין מיקום טקסט 2"/>
          <p:cNvSpPr>
            <a:spLocks noGrp="1"/>
          </p:cNvSpPr>
          <p:nvPr>
            <p:ph type="body" idx="1"/>
          </p:nvPr>
        </p:nvSpPr>
        <p:spPr/>
        <p:txBody>
          <a:bodyPr/>
          <a:lstStyle/>
          <a:p>
            <a:r>
              <a:rPr lang="he-IL" dirty="0" smtClean="0"/>
              <a:t>ערך הערבות </a:t>
            </a:r>
            <a:r>
              <a:rPr lang="he-IL" dirty="0"/>
              <a:t>ההדדית בין אזרחי המדינה, הוא עניין חשוב אשר מהווה את "הדבק החברתי" ומאפשר את קיומה של החברה. סולידריות זו צריכה לבוא לידי ביטוי גם בעזרה הדדית להציל חיים, ולכן אם המדינה תקבע חוק שיחייב תרומת איברים לאחר המוות, היא תממש את ערך הסולידריות ואף תגביר אותו בחברה.</a:t>
            </a:r>
          </a:p>
        </p:txBody>
      </p:sp>
    </p:spTree>
    <p:extLst>
      <p:ext uri="{BB962C8B-B14F-4D97-AF65-F5344CB8AC3E}">
        <p14:creationId xmlns:p14="http://schemas.microsoft.com/office/powerpoint/2010/main" val="155788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4">
                    <a:lumMod val="75000"/>
                  </a:schemeClr>
                </a:solidFill>
              </a:rPr>
              <a:t>נימוק נגד </a:t>
            </a:r>
            <a:endParaRPr lang="he-IL" dirty="0">
              <a:solidFill>
                <a:schemeClr val="accent4">
                  <a:lumMod val="75000"/>
                </a:schemeClr>
              </a:solidFill>
            </a:endParaRPr>
          </a:p>
        </p:txBody>
      </p:sp>
      <p:sp>
        <p:nvSpPr>
          <p:cNvPr id="3" name="מציין מיקום טקסט 2"/>
          <p:cNvSpPr>
            <a:spLocks noGrp="1"/>
          </p:cNvSpPr>
          <p:nvPr>
            <p:ph type="body" idx="1"/>
          </p:nvPr>
        </p:nvSpPr>
        <p:spPr/>
        <p:txBody>
          <a:bodyPr/>
          <a:lstStyle/>
          <a:p>
            <a:r>
              <a:rPr lang="he-IL" dirty="0"/>
              <a:t> </a:t>
            </a:r>
            <a:r>
              <a:rPr lang="he-IL" dirty="0" smtClean="0"/>
              <a:t>ערך כבוד </a:t>
            </a:r>
            <a:r>
              <a:rPr lang="he-IL" dirty="0"/>
              <a:t>האדם וחופש הבחירה:</a:t>
            </a:r>
          </a:p>
          <a:p>
            <a:r>
              <a:rPr lang="he-IL" dirty="0"/>
              <a:t>כבוד האדם הוא הערך הבסיסי ביותר בדמוקרטיה, שכן ללא כבוד אין חשיבות לחייו של אדם. </a:t>
            </a:r>
            <a:r>
              <a:rPr lang="he-IL" dirty="0" smtClean="0"/>
              <a:t>משום </a:t>
            </a:r>
            <a:r>
              <a:rPr lang="he-IL" dirty="0"/>
              <a:t>כך, על המדינה לכבד את רצונו של כל פרט ולתת לו לבחור את דרכו בחייו וגם במותו. חוק שיחייב תרומת איברים תהפוך את ההתייחסות אל הפרט כ"מחסן איברים" שנועד לשמש לצרכים רפואיים, וזו תפיסה שלא מבטאת </a:t>
            </a:r>
            <a:r>
              <a:rPr lang="he-IL" dirty="0" smtClean="0"/>
              <a:t>את ערך כבוד </a:t>
            </a:r>
            <a:r>
              <a:rPr lang="he-IL" dirty="0"/>
              <a:t>לאדם - בחייו או במותו. משום כך, על המדינה להימנע מלחוקק חוק שכזה ולהשאיר את הבחירה בידיו של כל </a:t>
            </a:r>
            <a:r>
              <a:rPr lang="he-IL" dirty="0" smtClean="0"/>
              <a:t>פרט.</a:t>
            </a:r>
            <a:endParaRPr lang="he-IL" dirty="0"/>
          </a:p>
        </p:txBody>
      </p:sp>
    </p:spTree>
    <p:extLst>
      <p:ext uri="{BB962C8B-B14F-4D97-AF65-F5344CB8AC3E}">
        <p14:creationId xmlns:p14="http://schemas.microsoft.com/office/powerpoint/2010/main" val="369728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p:nvPr/>
        </p:nvSpPr>
        <p:spPr>
          <a:xfrm>
            <a:off x="995362" y="1117600"/>
            <a:ext cx="10452000" cy="5811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61209"/>
              </a:buClr>
              <a:buSzPts val="3200"/>
              <a:buFont typeface="Tahoma"/>
              <a:buNone/>
            </a:pPr>
            <a:endParaRPr/>
          </a:p>
        </p:txBody>
      </p:sp>
      <p:cxnSp>
        <p:nvCxnSpPr>
          <p:cNvPr id="160" name="Shape 160"/>
          <p:cNvCxnSpPr/>
          <p:nvPr/>
        </p:nvCxnSpPr>
        <p:spPr>
          <a:xfrm flipH="1">
            <a:off x="646237" y="1698625"/>
            <a:ext cx="10664700" cy="1500"/>
          </a:xfrm>
          <a:prstGeom prst="straightConnector1">
            <a:avLst/>
          </a:prstGeom>
          <a:noFill/>
          <a:ln w="28425" cap="sq" cmpd="sng">
            <a:solidFill>
              <a:srgbClr val="000000"/>
            </a:solidFill>
            <a:prstDash val="solid"/>
            <a:miter lim="800000"/>
            <a:headEnd type="none" w="med" len="med"/>
            <a:tailEnd type="none" w="med" len="med"/>
          </a:ln>
        </p:spPr>
      </p:cxnSp>
      <p:pic>
        <p:nvPicPr>
          <p:cNvPr id="161" name="Shape 161"/>
          <p:cNvPicPr preferRelativeResize="0"/>
          <p:nvPr/>
        </p:nvPicPr>
        <p:blipFill rotWithShape="1">
          <a:blip r:embed="rId3">
            <a:alphaModFix/>
          </a:blip>
          <a:srcRect/>
          <a:stretch/>
        </p:blipFill>
        <p:spPr>
          <a:xfrm>
            <a:off x="9409112" y="3565525"/>
            <a:ext cx="4721223" cy="4349751"/>
          </a:xfrm>
          <a:prstGeom prst="rect">
            <a:avLst/>
          </a:prstGeom>
          <a:noFill/>
          <a:ln>
            <a:noFill/>
          </a:ln>
        </p:spPr>
      </p:pic>
      <p:sp>
        <p:nvSpPr>
          <p:cNvPr id="162" name="Shape 162"/>
          <p:cNvSpPr txBox="1"/>
          <p:nvPr/>
        </p:nvSpPr>
        <p:spPr>
          <a:xfrm>
            <a:off x="-512523" y="872721"/>
            <a:ext cx="10452000" cy="581100"/>
          </a:xfrm>
          <a:prstGeom prst="rect">
            <a:avLst/>
          </a:prstGeom>
          <a:noFill/>
          <a:ln>
            <a:noFill/>
          </a:ln>
        </p:spPr>
        <p:txBody>
          <a:bodyPr spcFirstLastPara="1" wrap="square" lIns="90000" tIns="46800" rIns="90000" bIns="46800" anchor="t" anchorCtr="0">
            <a:noAutofit/>
          </a:bodyPr>
          <a:lstStyle/>
          <a:p>
            <a:pPr marL="0" marR="0" lvl="0" indent="0" algn="r" rtl="1">
              <a:lnSpc>
                <a:spcPct val="100000"/>
              </a:lnSpc>
              <a:spcBef>
                <a:spcPts val="0"/>
              </a:spcBef>
              <a:spcAft>
                <a:spcPts val="0"/>
              </a:spcAft>
              <a:buClr>
                <a:srgbClr val="061209"/>
              </a:buClr>
              <a:buSzPts val="3200"/>
              <a:buFont typeface="Tahoma"/>
              <a:buNone/>
            </a:pPr>
            <a:r>
              <a:rPr lang="en-US" sz="3200" b="1" dirty="0" err="1" smtClean="0">
                <a:solidFill>
                  <a:srgbClr val="061209"/>
                </a:solidFill>
                <a:latin typeface="Tahoma"/>
                <a:ea typeface="Tahoma"/>
                <a:cs typeface="Tahoma"/>
                <a:sym typeface="Tahoma"/>
              </a:rPr>
              <a:t>הכרות</a:t>
            </a:r>
            <a:r>
              <a:rPr lang="en-US" sz="3200" b="1" dirty="0" smtClean="0">
                <a:solidFill>
                  <a:srgbClr val="061209"/>
                </a:solidFill>
                <a:latin typeface="Tahoma"/>
                <a:ea typeface="Tahoma"/>
                <a:cs typeface="Tahoma"/>
                <a:sym typeface="Tahoma"/>
              </a:rPr>
              <a:t> </a:t>
            </a:r>
            <a:r>
              <a:rPr lang="he-IL" sz="3200" b="1" dirty="0" err="1">
                <a:solidFill>
                  <a:srgbClr val="061209"/>
                </a:solidFill>
                <a:latin typeface="Tahoma"/>
                <a:ea typeface="Tahoma"/>
                <a:cs typeface="Tahoma"/>
                <a:sym typeface="Tahoma"/>
              </a:rPr>
              <a:t>ע</a:t>
            </a:r>
            <a:r>
              <a:rPr lang="en-US" sz="3200" b="1" dirty="0" smtClean="0">
                <a:solidFill>
                  <a:srgbClr val="061209"/>
                </a:solidFill>
                <a:latin typeface="Tahoma"/>
                <a:ea typeface="Tahoma"/>
                <a:cs typeface="Tahoma"/>
                <a:sym typeface="Tahoma"/>
              </a:rPr>
              <a:t>ם </a:t>
            </a:r>
            <a:r>
              <a:rPr lang="en-US" sz="3200" b="1" dirty="0" err="1">
                <a:solidFill>
                  <a:srgbClr val="061209"/>
                </a:solidFill>
                <a:latin typeface="Tahoma"/>
                <a:ea typeface="Tahoma"/>
                <a:cs typeface="Tahoma"/>
                <a:sym typeface="Tahoma"/>
              </a:rPr>
              <a:t>סביבת</a:t>
            </a:r>
            <a:r>
              <a:rPr lang="en-US" sz="3200" b="1" dirty="0">
                <a:solidFill>
                  <a:srgbClr val="061209"/>
                </a:solidFill>
                <a:latin typeface="Tahoma"/>
                <a:ea typeface="Tahoma"/>
                <a:cs typeface="Tahoma"/>
                <a:sym typeface="Tahoma"/>
              </a:rPr>
              <a:t> </a:t>
            </a:r>
            <a:r>
              <a:rPr lang="en-US" sz="3200" b="1" dirty="0" err="1">
                <a:solidFill>
                  <a:srgbClr val="061209"/>
                </a:solidFill>
                <a:latin typeface="Tahoma"/>
                <a:ea typeface="Tahoma"/>
                <a:cs typeface="Tahoma"/>
                <a:sym typeface="Tahoma"/>
              </a:rPr>
              <a:t>הקורס</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995362" y="1117600"/>
            <a:ext cx="10452000" cy="581100"/>
          </a:xfrm>
          <a:prstGeom prst="rect">
            <a:avLst/>
          </a:prstGeom>
          <a:noFill/>
          <a:ln>
            <a:noFill/>
          </a:ln>
        </p:spPr>
        <p:txBody>
          <a:bodyPr spcFirstLastPara="1" wrap="square" lIns="90000" tIns="46800" rIns="90000" bIns="46800" anchor="t" anchorCtr="0">
            <a:noAutofit/>
          </a:bodyPr>
          <a:lstStyle/>
          <a:p>
            <a:pPr marL="0" marR="0" lvl="0" indent="0" algn="r" rtl="1">
              <a:lnSpc>
                <a:spcPct val="100000"/>
              </a:lnSpc>
              <a:spcBef>
                <a:spcPts val="0"/>
              </a:spcBef>
              <a:spcAft>
                <a:spcPts val="0"/>
              </a:spcAft>
              <a:buClr>
                <a:srgbClr val="061209"/>
              </a:buClr>
              <a:buSzPts val="3200"/>
              <a:buFont typeface="Tahoma"/>
              <a:buNone/>
            </a:pPr>
            <a:endParaRPr/>
          </a:p>
        </p:txBody>
      </p:sp>
      <p:cxnSp>
        <p:nvCxnSpPr>
          <p:cNvPr id="169" name="Shape 169"/>
          <p:cNvCxnSpPr/>
          <p:nvPr/>
        </p:nvCxnSpPr>
        <p:spPr>
          <a:xfrm flipH="1">
            <a:off x="646237" y="1698625"/>
            <a:ext cx="10664700" cy="1500"/>
          </a:xfrm>
          <a:prstGeom prst="straightConnector1">
            <a:avLst/>
          </a:prstGeom>
          <a:noFill/>
          <a:ln w="28425" cap="sq" cmpd="sng">
            <a:solidFill>
              <a:srgbClr val="000000"/>
            </a:solidFill>
            <a:prstDash val="solid"/>
            <a:miter lim="800000"/>
            <a:headEnd type="none" w="med" len="med"/>
            <a:tailEnd type="none" w="med" len="med"/>
          </a:ln>
        </p:spPr>
      </p:cxnSp>
      <p:pic>
        <p:nvPicPr>
          <p:cNvPr id="170" name="Shape 170"/>
          <p:cNvPicPr preferRelativeResize="0"/>
          <p:nvPr/>
        </p:nvPicPr>
        <p:blipFill rotWithShape="1">
          <a:blip r:embed="rId3">
            <a:alphaModFix/>
          </a:blip>
          <a:srcRect/>
          <a:stretch/>
        </p:blipFill>
        <p:spPr>
          <a:xfrm>
            <a:off x="-2039937" y="3565525"/>
            <a:ext cx="4999039" cy="4349751"/>
          </a:xfrm>
          <a:prstGeom prst="rect">
            <a:avLst/>
          </a:prstGeom>
          <a:noFill/>
          <a:ln>
            <a:noFill/>
          </a:ln>
        </p:spPr>
      </p:pic>
      <p:pic>
        <p:nvPicPr>
          <p:cNvPr id="171" name="Shape 171"/>
          <p:cNvPicPr preferRelativeResize="0"/>
          <p:nvPr/>
        </p:nvPicPr>
        <p:blipFill rotWithShape="1">
          <a:blip r:embed="rId4">
            <a:alphaModFix/>
          </a:blip>
          <a:srcRect l="3493" t="12062" b="22165"/>
          <a:stretch/>
        </p:blipFill>
        <p:spPr>
          <a:xfrm>
            <a:off x="2856325" y="2095650"/>
            <a:ext cx="6244480" cy="319190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Shape 61"/>
          <p:cNvSpPr txBox="1"/>
          <p:nvPr/>
        </p:nvSpPr>
        <p:spPr>
          <a:xfrm>
            <a:off x="647750" y="2375750"/>
            <a:ext cx="10661700" cy="1619100"/>
          </a:xfrm>
          <a:prstGeom prst="rect">
            <a:avLst/>
          </a:prstGeom>
          <a:noFill/>
          <a:ln>
            <a:noFill/>
          </a:ln>
        </p:spPr>
        <p:txBody>
          <a:bodyPr spcFirstLastPara="1" wrap="square" lIns="90000" tIns="46800" rIns="90000" bIns="46800" anchor="t" anchorCtr="0">
            <a:noAutofit/>
          </a:bodyPr>
          <a:lstStyle/>
          <a:p>
            <a:pPr marL="0" marR="0" lvl="0" indent="0" rtl="1">
              <a:lnSpc>
                <a:spcPct val="100000"/>
              </a:lnSpc>
              <a:spcBef>
                <a:spcPts val="0"/>
              </a:spcBef>
              <a:spcAft>
                <a:spcPts val="0"/>
              </a:spcAft>
              <a:buNone/>
            </a:pPr>
            <a:endParaRPr sz="2400"/>
          </a:p>
        </p:txBody>
      </p:sp>
      <p:sp>
        <p:nvSpPr>
          <p:cNvPr id="62" name="Shape 62"/>
          <p:cNvSpPr txBox="1"/>
          <p:nvPr/>
        </p:nvSpPr>
        <p:spPr>
          <a:xfrm>
            <a:off x="995362" y="1117600"/>
            <a:ext cx="10452100" cy="581025"/>
          </a:xfrm>
          <a:prstGeom prst="rect">
            <a:avLst/>
          </a:prstGeom>
          <a:noFill/>
          <a:ln>
            <a:noFill/>
          </a:ln>
        </p:spPr>
        <p:txBody>
          <a:bodyPr spcFirstLastPara="1" wrap="square" lIns="90000" tIns="46800" rIns="90000" bIns="46800" anchor="t" anchorCtr="0">
            <a:noAutofit/>
          </a:bodyPr>
          <a:lstStyle/>
          <a:p>
            <a:pPr marL="0" marR="0" lvl="0" indent="0" algn="r" rtl="1">
              <a:lnSpc>
                <a:spcPct val="100000"/>
              </a:lnSpc>
              <a:spcBef>
                <a:spcPts val="0"/>
              </a:spcBef>
              <a:spcAft>
                <a:spcPts val="0"/>
              </a:spcAft>
              <a:buClr>
                <a:srgbClr val="061209"/>
              </a:buClr>
              <a:buSzPts val="3200"/>
              <a:buFont typeface="Tahoma"/>
              <a:buNone/>
            </a:pPr>
            <a:r>
              <a:rPr lang="en-US" sz="3200" b="1">
                <a:solidFill>
                  <a:srgbClr val="061209"/>
                </a:solidFill>
                <a:latin typeface="Tahoma"/>
                <a:ea typeface="Tahoma"/>
                <a:cs typeface="Tahoma"/>
                <a:sym typeface="Tahoma"/>
              </a:rPr>
              <a:t>מאחורי הקלעים של ההשתלמות</a:t>
            </a:r>
            <a:endParaRPr/>
          </a:p>
        </p:txBody>
      </p:sp>
      <p:cxnSp>
        <p:nvCxnSpPr>
          <p:cNvPr id="63" name="Shape 63"/>
          <p:cNvCxnSpPr/>
          <p:nvPr/>
        </p:nvCxnSpPr>
        <p:spPr>
          <a:xfrm flipH="1">
            <a:off x="646237" y="1698625"/>
            <a:ext cx="10664700" cy="1500"/>
          </a:xfrm>
          <a:prstGeom prst="straightConnector1">
            <a:avLst/>
          </a:prstGeom>
          <a:noFill/>
          <a:ln w="28425" cap="sq" cmpd="sng">
            <a:solidFill>
              <a:srgbClr val="000000"/>
            </a:solidFill>
            <a:prstDash val="solid"/>
            <a:miter lim="800000"/>
            <a:headEnd type="none" w="med" len="med"/>
            <a:tailEnd type="none" w="med" len="med"/>
          </a:ln>
        </p:spPr>
      </p:cxnSp>
      <p:pic>
        <p:nvPicPr>
          <p:cNvPr id="64" name="Shape 64"/>
          <p:cNvPicPr preferRelativeResize="0"/>
          <p:nvPr/>
        </p:nvPicPr>
        <p:blipFill>
          <a:blip r:embed="rId4">
            <a:alphaModFix/>
          </a:blip>
          <a:stretch>
            <a:fillRect/>
          </a:stretch>
        </p:blipFill>
        <p:spPr>
          <a:xfrm>
            <a:off x="5470834" y="1802500"/>
            <a:ext cx="5838625" cy="4378950"/>
          </a:xfrm>
          <a:prstGeom prst="rect">
            <a:avLst/>
          </a:prstGeom>
          <a:noFill/>
          <a:ln>
            <a:noFill/>
          </a:ln>
        </p:spPr>
      </p:pic>
      <p:pic>
        <p:nvPicPr>
          <p:cNvPr id="65" name="Shape 65"/>
          <p:cNvPicPr preferRelativeResize="0"/>
          <p:nvPr/>
        </p:nvPicPr>
        <p:blipFill>
          <a:blip r:embed="rId5">
            <a:alphaModFix/>
          </a:blip>
          <a:stretch>
            <a:fillRect/>
          </a:stretch>
        </p:blipFill>
        <p:spPr>
          <a:xfrm>
            <a:off x="647750" y="1802501"/>
            <a:ext cx="4823079" cy="4823079"/>
          </a:xfrm>
          <a:prstGeom prst="rect">
            <a:avLst/>
          </a:prstGeom>
          <a:noFill/>
          <a:ln>
            <a:noFill/>
          </a:ln>
        </p:spPr>
      </p:pic>
      <p:sp>
        <p:nvSpPr>
          <p:cNvPr id="66" name="Shape 66"/>
          <p:cNvSpPr/>
          <p:nvPr/>
        </p:nvSpPr>
        <p:spPr>
          <a:xfrm>
            <a:off x="4474525" y="4390175"/>
            <a:ext cx="3008100" cy="841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מבנה ההשתלמות</a:t>
            </a:r>
            <a:endParaRPr lang="he-IL" dirty="0"/>
          </a:p>
        </p:txBody>
      </p:sp>
      <p:sp>
        <p:nvSpPr>
          <p:cNvPr id="3" name="Content Placeholder 2"/>
          <p:cNvSpPr>
            <a:spLocks noGrp="1"/>
          </p:cNvSpPr>
          <p:nvPr>
            <p:ph idx="1"/>
          </p:nvPr>
        </p:nvSpPr>
        <p:spPr>
          <a:xfrm>
            <a:off x="1122218" y="1880755"/>
            <a:ext cx="10034256" cy="4233037"/>
          </a:xfrm>
        </p:spPr>
        <p:txBody>
          <a:bodyPr>
            <a:noAutofit/>
          </a:bodyPr>
          <a:lstStyle/>
          <a:p>
            <a:pPr marL="0" indent="0" algn="just">
              <a:buNone/>
            </a:pPr>
            <a:endParaRPr lang="he-IL" sz="2800" dirty="0" smtClean="0">
              <a:latin typeface="David" panose="020E0502060401010101" pitchFamily="34" charset="-79"/>
              <a:cs typeface="David" panose="020E0502060401010101" pitchFamily="34" charset="-79"/>
            </a:endParaRPr>
          </a:p>
          <a:p>
            <a:pPr marL="0" indent="0" algn="just">
              <a:buNone/>
            </a:pPr>
            <a:r>
              <a:rPr lang="he-IL" sz="2800" dirty="0" smtClean="0">
                <a:latin typeface="David" panose="020E0502060401010101" pitchFamily="34" charset="-79"/>
                <a:cs typeface="David" panose="020E0502060401010101" pitchFamily="34" charset="-79"/>
              </a:rPr>
              <a:t>ישנם </a:t>
            </a:r>
            <a:r>
              <a:rPr lang="he-IL" sz="2800" dirty="0">
                <a:latin typeface="David" panose="020E0502060401010101" pitchFamily="34" charset="-79"/>
                <a:cs typeface="David" panose="020E0502060401010101" pitchFamily="34" charset="-79"/>
              </a:rPr>
              <a:t>9 מפגשים</a:t>
            </a:r>
            <a:r>
              <a:rPr lang="he-IL" sz="2800"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ארבעה מפגשים סינכרוניים וכל </a:t>
            </a:r>
            <a:r>
              <a:rPr lang="he-IL" sz="2800" dirty="0">
                <a:latin typeface="David" panose="020E0502060401010101" pitchFamily="34" charset="-79"/>
                <a:cs typeface="David" panose="020E0502060401010101" pitchFamily="34" charset="-79"/>
              </a:rPr>
              <a:t>שאר המפגשים הם מפגשים </a:t>
            </a:r>
            <a:r>
              <a:rPr lang="he-IL" sz="2800" dirty="0">
                <a:latin typeface="David" panose="020E0502060401010101" pitchFamily="34" charset="-79"/>
                <a:cs typeface="David" panose="020E0502060401010101" pitchFamily="34" charset="-79"/>
              </a:rPr>
              <a:t>אסינכרוניים</a:t>
            </a:r>
            <a:endParaRPr lang="he-IL" sz="2800" dirty="0">
              <a:latin typeface="David" panose="020E0502060401010101" pitchFamily="34" charset="-79"/>
              <a:cs typeface="David" panose="020E0502060401010101" pitchFamily="34" charset="-79"/>
            </a:endParaRPr>
          </a:p>
          <a:p>
            <a:pPr algn="just"/>
            <a:r>
              <a:rPr lang="he-IL" sz="2800" b="1" dirty="0">
                <a:latin typeface="David" panose="020E0502060401010101" pitchFamily="34" charset="-79"/>
                <a:cs typeface="David" panose="020E0502060401010101" pitchFamily="34" charset="-79"/>
              </a:rPr>
              <a:t>מפגש אסינכרוני</a:t>
            </a:r>
            <a:r>
              <a:rPr lang="he-IL" sz="2800"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מפגש ובו כל משתלם נכנס לאתר בזמן שנוח לו, (בתוך מסגרת קבועה מראש של שבועיים או שלושה) ומבצע את המטלה.</a:t>
            </a:r>
          </a:p>
          <a:p>
            <a:pPr algn="just"/>
            <a:r>
              <a:rPr lang="he-IL" sz="2800" b="1" dirty="0">
                <a:latin typeface="David" panose="020E0502060401010101" pitchFamily="34" charset="-79"/>
                <a:cs typeface="David" panose="020E0502060401010101" pitchFamily="34" charset="-79"/>
              </a:rPr>
              <a:t>מפגש סינכרוני</a:t>
            </a:r>
            <a:r>
              <a:rPr lang="he-IL" sz="2800"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מפגש ובו כל המשתלמים נכנסים באותה השעה לאתר הקורס, משתתפים יחד בשיעור, </a:t>
            </a:r>
            <a:r>
              <a:rPr lang="he-IL" sz="2800" dirty="0">
                <a:latin typeface="David" panose="020E0502060401010101" pitchFamily="34" charset="-79"/>
                <a:cs typeface="David" panose="020E0502060401010101" pitchFamily="34" charset="-79"/>
              </a:rPr>
              <a:t>ומשתתפים בו </a:t>
            </a:r>
            <a:r>
              <a:rPr lang="he-IL" sz="2800" dirty="0">
                <a:latin typeface="David" panose="020E0502060401010101" pitchFamily="34" charset="-79"/>
                <a:cs typeface="David" panose="020E0502060401010101" pitchFamily="34" charset="-79"/>
              </a:rPr>
              <a:t>בצורה </a:t>
            </a:r>
            <a:r>
              <a:rPr lang="he-IL" sz="2800" dirty="0">
                <a:latin typeface="David" panose="020E0502060401010101" pitchFamily="34" charset="-79"/>
                <a:cs typeface="David" panose="020E0502060401010101" pitchFamily="34" charset="-79"/>
              </a:rPr>
              <a:t>פעילה</a:t>
            </a:r>
            <a:r>
              <a:rPr lang="he-IL" sz="2800" dirty="0" smtClean="0">
                <a:latin typeface="David" panose="020E0502060401010101" pitchFamily="34" charset="-79"/>
                <a:cs typeface="David" panose="020E0502060401010101" pitchFamily="34" charset="-79"/>
              </a:rPr>
              <a:t>.</a:t>
            </a: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55731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חובות הקורס</a:t>
            </a:r>
            <a:endParaRPr lang="he-IL" dirty="0"/>
          </a:p>
        </p:txBody>
      </p:sp>
      <p:sp>
        <p:nvSpPr>
          <p:cNvPr id="3" name="Content Placeholder 2"/>
          <p:cNvSpPr>
            <a:spLocks noGrp="1"/>
          </p:cNvSpPr>
          <p:nvPr>
            <p:ph idx="1"/>
          </p:nvPr>
        </p:nvSpPr>
        <p:spPr>
          <a:xfrm>
            <a:off x="727162" y="1884370"/>
            <a:ext cx="10429312" cy="4490672"/>
          </a:xfrm>
        </p:spPr>
        <p:txBody>
          <a:bodyPr>
            <a:normAutofit fontScale="92500" lnSpcReduction="20000"/>
          </a:bodyPr>
          <a:lstStyle/>
          <a:p>
            <a:pPr marL="0" indent="0">
              <a:lnSpc>
                <a:spcPct val="150000"/>
              </a:lnSpc>
              <a:buNone/>
            </a:pPr>
            <a:r>
              <a:rPr lang="he-IL" sz="2800" dirty="0">
                <a:latin typeface="David" panose="020E0502060401010101" pitchFamily="34" charset="-79"/>
                <a:cs typeface="David" panose="020E0502060401010101" pitchFamily="34" charset="-79"/>
              </a:rPr>
              <a:t>כדי לקבל את הגמול (עם ציון) על הקורס. תצטרכו לעמוד במטלות הבאות:</a:t>
            </a:r>
          </a:p>
          <a:p>
            <a:pPr marL="457200" indent="-457200">
              <a:lnSpc>
                <a:spcPct val="150000"/>
              </a:lnSpc>
              <a:buAutoNum type="arabicParenR"/>
            </a:pPr>
            <a:r>
              <a:rPr lang="he-IL" sz="2800" dirty="0">
                <a:latin typeface="David" panose="020E0502060401010101" pitchFamily="34" charset="-79"/>
                <a:cs typeface="David" panose="020E0502060401010101" pitchFamily="34" charset="-79"/>
              </a:rPr>
              <a:t>בכל </a:t>
            </a:r>
            <a:r>
              <a:rPr lang="he-IL" sz="2800" dirty="0">
                <a:latin typeface="David" panose="020E0502060401010101" pitchFamily="34" charset="-79"/>
                <a:cs typeface="David" panose="020E0502060401010101" pitchFamily="34" charset="-79"/>
              </a:rPr>
              <a:t>יחידה </a:t>
            </a:r>
            <a:r>
              <a:rPr lang="he-IL" sz="2800" dirty="0">
                <a:latin typeface="David" panose="020E0502060401010101" pitchFamily="34" charset="-79"/>
                <a:cs typeface="David" panose="020E0502060401010101" pitchFamily="34" charset="-79"/>
              </a:rPr>
              <a:t>תצטרכו לבצע </a:t>
            </a:r>
            <a:r>
              <a:rPr lang="he-IL" sz="2800" dirty="0">
                <a:latin typeface="David" panose="020E0502060401010101" pitchFamily="34" charset="-79"/>
                <a:cs typeface="David" panose="020E0502060401010101" pitchFamily="34" charset="-79"/>
              </a:rPr>
              <a:t>את המטלה הקשורה </a:t>
            </a:r>
            <a:r>
              <a:rPr lang="he-IL" sz="2800" dirty="0">
                <a:latin typeface="David" panose="020E0502060401010101" pitchFamily="34" charset="-79"/>
                <a:cs typeface="David" panose="020E0502060401010101" pitchFamily="34" charset="-79"/>
              </a:rPr>
              <a:t>לאותה היחידה. </a:t>
            </a:r>
            <a:r>
              <a:rPr lang="en-US" sz="2800" u="sng" dirty="0">
                <a:latin typeface="David" panose="020E0502060401010101" pitchFamily="34" charset="-79"/>
                <a:cs typeface="David" panose="020E0502060401010101" pitchFamily="34" charset="-79"/>
              </a:rPr>
              <a:t/>
            </a:r>
            <a:br>
              <a:rPr lang="en-US" sz="2800" u="sng" dirty="0">
                <a:latin typeface="David" panose="020E0502060401010101" pitchFamily="34" charset="-79"/>
                <a:cs typeface="David" panose="020E0502060401010101" pitchFamily="34" charset="-79"/>
              </a:rPr>
            </a:br>
            <a:r>
              <a:rPr lang="he-IL" sz="2800" u="sng" dirty="0">
                <a:latin typeface="David" panose="020E0502060401010101" pitchFamily="34" charset="-79"/>
                <a:cs typeface="David" panose="020E0502060401010101" pitchFamily="34" charset="-79"/>
              </a:rPr>
              <a:t>מי </a:t>
            </a:r>
            <a:r>
              <a:rPr lang="he-IL" sz="2800" u="sng" dirty="0">
                <a:latin typeface="David" panose="020E0502060401010101" pitchFamily="34" charset="-79"/>
                <a:cs typeface="David" panose="020E0502060401010101" pitchFamily="34" charset="-79"/>
              </a:rPr>
              <a:t>שיבצע את המטלה- היחידה תיחשב לו</a:t>
            </a:r>
            <a:r>
              <a:rPr lang="he-IL" sz="2800" dirty="0">
                <a:latin typeface="David" panose="020E0502060401010101" pitchFamily="34" charset="-79"/>
                <a:cs typeface="David" panose="020E0502060401010101" pitchFamily="34" charset="-79"/>
              </a:rPr>
              <a:t>. (ביחידה סינכרונית, עצם ההשתתפות היא </a:t>
            </a:r>
            <a:r>
              <a:rPr lang="he-IL" sz="2800" dirty="0">
                <a:latin typeface="David" panose="020E0502060401010101" pitchFamily="34" charset="-79"/>
                <a:cs typeface="David" panose="020E0502060401010101" pitchFamily="34" charset="-79"/>
              </a:rPr>
              <a:t>המטלה).</a:t>
            </a:r>
            <a:endParaRPr lang="he-IL" sz="2800" dirty="0">
              <a:latin typeface="David" panose="020E0502060401010101" pitchFamily="34" charset="-79"/>
              <a:cs typeface="David" panose="020E0502060401010101" pitchFamily="34" charset="-79"/>
            </a:endParaRPr>
          </a:p>
          <a:p>
            <a:pPr marL="457200" indent="-457200">
              <a:lnSpc>
                <a:spcPct val="150000"/>
              </a:lnSpc>
              <a:buAutoNum type="arabicParenR"/>
            </a:pPr>
            <a:r>
              <a:rPr lang="he-IL" sz="2800" dirty="0">
                <a:latin typeface="David" panose="020E0502060401010101" pitchFamily="34" charset="-79"/>
                <a:cs typeface="David" panose="020E0502060401010101" pitchFamily="34" charset="-79"/>
              </a:rPr>
              <a:t>בסוף הקורס תצטרכו </a:t>
            </a:r>
            <a:r>
              <a:rPr lang="he-IL" sz="2800" dirty="0">
                <a:latin typeface="David" panose="020E0502060401010101" pitchFamily="34" charset="-79"/>
                <a:cs typeface="David" panose="020E0502060401010101" pitchFamily="34" charset="-79"/>
              </a:rPr>
              <a:t>להגיש עבודת סיכום </a:t>
            </a:r>
            <a:r>
              <a:rPr lang="he-IL" sz="2800" dirty="0">
                <a:latin typeface="David" panose="020E0502060401010101" pitchFamily="34" charset="-79"/>
                <a:cs typeface="David" panose="020E0502060401010101" pitchFamily="34" charset="-79"/>
              </a:rPr>
              <a:t>שתהיה מורכבת ברובה מהמשימות </a:t>
            </a:r>
            <a:r>
              <a:rPr lang="he-IL" sz="2800" dirty="0">
                <a:latin typeface="David" panose="020E0502060401010101" pitchFamily="34" charset="-79"/>
                <a:cs typeface="David" panose="020E0502060401010101" pitchFamily="34" charset="-79"/>
              </a:rPr>
              <a:t>שביצעתם </a:t>
            </a:r>
            <a:r>
              <a:rPr lang="he-IL" sz="2800" dirty="0">
                <a:latin typeface="David" panose="020E0502060401010101" pitchFamily="34" charset="-79"/>
                <a:cs typeface="David" panose="020E0502060401010101" pitchFamily="34" charset="-79"/>
              </a:rPr>
              <a:t>בכל יחידה ויחידה. </a:t>
            </a:r>
          </a:p>
          <a:p>
            <a:pPr marL="457200" indent="-457200">
              <a:lnSpc>
                <a:spcPct val="150000"/>
              </a:lnSpc>
              <a:buAutoNum type="arabicParenR"/>
            </a:pPr>
            <a:r>
              <a:rPr lang="he-IL" sz="2800" dirty="0">
                <a:latin typeface="David" panose="020E0502060401010101" pitchFamily="34" charset="-79"/>
                <a:cs typeface="David" panose="020E0502060401010101" pitchFamily="34" charset="-79"/>
              </a:rPr>
              <a:t>כחלק מהיחידה האחרונה, עליכם לכתוב משוב מונחה על הקורס.</a:t>
            </a:r>
          </a:p>
          <a:p>
            <a:pPr>
              <a:lnSpc>
                <a:spcPct val="150000"/>
              </a:lnSpc>
            </a:pP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3171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מסגרת הזמן של הקורס</a:t>
            </a:r>
            <a:endParaRPr lang="he-IL" dirty="0"/>
          </a:p>
        </p:txBody>
      </p:sp>
      <p:sp>
        <p:nvSpPr>
          <p:cNvPr id="3" name="Content Placeholder 2"/>
          <p:cNvSpPr>
            <a:spLocks noGrp="1"/>
          </p:cNvSpPr>
          <p:nvPr>
            <p:ph idx="1"/>
          </p:nvPr>
        </p:nvSpPr>
        <p:spPr/>
        <p:txBody>
          <a:bodyPr>
            <a:normAutofit fontScale="85000" lnSpcReduction="20000"/>
          </a:bodyPr>
          <a:lstStyle/>
          <a:p>
            <a:pPr marL="0" indent="0">
              <a:lnSpc>
                <a:spcPct val="150000"/>
              </a:lnSpc>
              <a:buNone/>
            </a:pPr>
            <a:r>
              <a:rPr lang="he-IL" sz="2800" dirty="0">
                <a:latin typeface="David" panose="020E0502060401010101" pitchFamily="34" charset="-79"/>
                <a:cs typeface="David" panose="020E0502060401010101" pitchFamily="34" charset="-79"/>
              </a:rPr>
              <a:t>הקורס מתחיל כעת </a:t>
            </a:r>
            <a:r>
              <a:rPr lang="he-IL" sz="2800" dirty="0">
                <a:latin typeface="David" panose="020E0502060401010101" pitchFamily="34" charset="-79"/>
                <a:cs typeface="David" panose="020E0502060401010101" pitchFamily="34" charset="-79"/>
              </a:rPr>
              <a:t> </a:t>
            </a:r>
            <a:r>
              <a:rPr lang="he-IL" sz="2800" dirty="0" smtClean="0">
                <a:latin typeface="David" panose="020E0502060401010101" pitchFamily="34" charset="-79"/>
                <a:cs typeface="David" panose="020E0502060401010101" pitchFamily="34" charset="-79"/>
              </a:rPr>
              <a:t>ויסתיים באפריל</a:t>
            </a:r>
            <a:r>
              <a:rPr lang="he-IL" sz="2800"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הקורס בנוי משמונה יחידות. בכל יחידה תתבקשו לבצע מטלה, ולהעלות אותה לאתר. בימי </a:t>
            </a:r>
            <a:r>
              <a:rPr lang="he-IL" sz="2800" dirty="0">
                <a:latin typeface="David" panose="020E0502060401010101" pitchFamily="34" charset="-79"/>
                <a:cs typeface="David" panose="020E0502060401010101" pitchFamily="34" charset="-79"/>
              </a:rPr>
              <a:t>שלישי (בכל </a:t>
            </a:r>
            <a:r>
              <a:rPr lang="he-IL" sz="2800" dirty="0">
                <a:latin typeface="David" panose="020E0502060401010101" pitchFamily="34" charset="-79"/>
                <a:cs typeface="David" panose="020E0502060401010101" pitchFamily="34" charset="-79"/>
              </a:rPr>
              <a:t>שבועיים או שלושה) אנחנו "נעבור" יחידה, והיחידה הבאה "תיפתח" לכם באתר. </a:t>
            </a:r>
            <a:r>
              <a:rPr lang="he-IL" sz="2800" u="sng" dirty="0">
                <a:latin typeface="David" panose="020E0502060401010101" pitchFamily="34" charset="-79"/>
                <a:cs typeface="David" panose="020E0502060401010101" pitchFamily="34" charset="-79"/>
              </a:rPr>
              <a:t>מי שלא הספיק לבצע את המטלה בזמנה המקורי, יוכל להשלים אותה </a:t>
            </a:r>
            <a:r>
              <a:rPr lang="he-IL" sz="2800" u="sng" dirty="0" smtClean="0">
                <a:latin typeface="David" panose="020E0502060401010101" pitchFamily="34" charset="-79"/>
                <a:cs typeface="David" panose="020E0502060401010101" pitchFamily="34" charset="-79"/>
              </a:rPr>
              <a:t>עד המפגש </a:t>
            </a:r>
            <a:r>
              <a:rPr lang="he-IL" sz="2800" u="sng" dirty="0" err="1" smtClean="0">
                <a:latin typeface="David" panose="020E0502060401010101" pitchFamily="34" charset="-79"/>
                <a:cs typeface="David" panose="020E0502060401010101" pitchFamily="34" charset="-79"/>
              </a:rPr>
              <a:t>הסנכרוני</a:t>
            </a:r>
            <a:r>
              <a:rPr lang="he-IL" sz="2800" u="sng" dirty="0" smtClean="0">
                <a:latin typeface="David" panose="020E0502060401010101" pitchFamily="34" charset="-79"/>
                <a:cs typeface="David" panose="020E0502060401010101" pitchFamily="34" charset="-79"/>
              </a:rPr>
              <a:t> . </a:t>
            </a:r>
            <a:endParaRPr lang="he-IL" sz="2800" u="sng" dirty="0">
              <a:latin typeface="David" panose="020E0502060401010101" pitchFamily="34" charset="-79"/>
              <a:cs typeface="David" panose="020E0502060401010101" pitchFamily="34" charset="-79"/>
            </a:endParaRPr>
          </a:p>
          <a:p>
            <a:pPr marL="0" indent="0">
              <a:lnSpc>
                <a:spcPct val="150000"/>
              </a:lnSpc>
              <a:buNone/>
            </a:pPr>
            <a:r>
              <a:rPr lang="he-IL" sz="2800" dirty="0">
                <a:latin typeface="David" panose="020E0502060401010101" pitchFamily="34" charset="-79"/>
                <a:cs typeface="David" panose="020E0502060401010101" pitchFamily="34" charset="-79"/>
              </a:rPr>
              <a:t>עבודת הסיום של הקורס חייבת להיות מוגשת עם תום ההשתלמות, ולכן הזמן של היחידה האחרונה הוא כחודש (באתר של הקורס מופיע הלו"ז המדויק של כל הקורס).</a:t>
            </a:r>
          </a:p>
          <a:p>
            <a:pPr>
              <a:lnSpc>
                <a:spcPct val="150000"/>
              </a:lnSpc>
            </a:pP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8587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he-IL" dirty="0"/>
              <a:t>על חיסורים, </a:t>
            </a:r>
            <a:r>
              <a:rPr lang="he-IL" dirty="0" smtClean="0"/>
              <a:t>היעדרויות </a:t>
            </a:r>
            <a:r>
              <a:rPr lang="he-IL" dirty="0"/>
              <a:t>ותירוצים..</a:t>
            </a:r>
          </a:p>
        </p:txBody>
      </p:sp>
      <p:sp>
        <p:nvSpPr>
          <p:cNvPr id="3" name="Content Placeholder 2"/>
          <p:cNvSpPr>
            <a:spLocks noGrp="1"/>
          </p:cNvSpPr>
          <p:nvPr>
            <p:ph idx="1"/>
          </p:nvPr>
        </p:nvSpPr>
        <p:spPr>
          <a:xfrm>
            <a:off x="1098074" y="2064674"/>
            <a:ext cx="10058400" cy="4452035"/>
          </a:xfrm>
        </p:spPr>
        <p:txBody>
          <a:bodyPr>
            <a:normAutofit/>
          </a:bodyPr>
          <a:lstStyle/>
          <a:p>
            <a:pPr marL="0" indent="0">
              <a:lnSpc>
                <a:spcPct val="150000"/>
              </a:lnSpc>
              <a:buNone/>
            </a:pPr>
            <a:endParaRPr lang="he-IL" sz="2800" dirty="0" smtClean="0">
              <a:latin typeface="David" panose="020E0502060401010101" pitchFamily="34" charset="-79"/>
              <a:cs typeface="David" panose="020E0502060401010101" pitchFamily="34" charset="-79"/>
            </a:endParaRPr>
          </a:p>
          <a:p>
            <a:pPr marL="0" indent="0">
              <a:lnSpc>
                <a:spcPct val="150000"/>
              </a:lnSpc>
              <a:buNone/>
            </a:pPr>
            <a:r>
              <a:rPr lang="he-IL" sz="2800" dirty="0" smtClean="0">
                <a:latin typeface="David" panose="020E0502060401010101" pitchFamily="34" charset="-79"/>
                <a:cs typeface="David" panose="020E0502060401010101" pitchFamily="34" charset="-79"/>
              </a:rPr>
              <a:t>הכלל </a:t>
            </a:r>
            <a:r>
              <a:rPr lang="he-IL" sz="2800" dirty="0">
                <a:latin typeface="David" panose="020E0502060401010101" pitchFamily="34" charset="-79"/>
                <a:cs typeface="David" panose="020E0502060401010101" pitchFamily="34" charset="-79"/>
              </a:rPr>
              <a:t>של משרד החינוך בנוגע לקבלת הגמול קובע, </a:t>
            </a:r>
            <a:r>
              <a:rPr lang="he-IL" sz="2800" u="sng" dirty="0">
                <a:latin typeface="David" panose="020E0502060401010101" pitchFamily="34" charset="-79"/>
                <a:cs typeface="David" panose="020E0502060401010101" pitchFamily="34" charset="-79"/>
              </a:rPr>
              <a:t>שניתן להחסיר עד 20% משעות ההשתלמות</a:t>
            </a:r>
            <a:r>
              <a:rPr lang="he-IL" sz="2800" dirty="0">
                <a:latin typeface="David" panose="020E0502060401010101" pitchFamily="34" charset="-79"/>
                <a:cs typeface="David" panose="020E0502060401010101" pitchFamily="34" charset="-79"/>
              </a:rPr>
              <a:t> (כלומר 6 </a:t>
            </a:r>
            <a:r>
              <a:rPr lang="he-IL" sz="2800" dirty="0">
                <a:latin typeface="David" panose="020E0502060401010101" pitchFamily="34" charset="-79"/>
                <a:cs typeface="David" panose="020E0502060401010101" pitchFamily="34" charset="-79"/>
              </a:rPr>
              <a:t>שעות)</a:t>
            </a:r>
          </a:p>
          <a:p>
            <a:pPr marL="0" indent="0">
              <a:lnSpc>
                <a:spcPct val="150000"/>
              </a:lnSpc>
              <a:buNone/>
            </a:pPr>
            <a:r>
              <a:rPr lang="he-IL" sz="2800" dirty="0">
                <a:latin typeface="David" panose="020E0502060401010101" pitchFamily="34" charset="-79"/>
                <a:cs typeface="David" panose="020E0502060401010101" pitchFamily="34" charset="-79"/>
              </a:rPr>
              <a:t> כל </a:t>
            </a:r>
            <a:r>
              <a:rPr lang="he-IL" sz="2800" dirty="0">
                <a:latin typeface="David" panose="020E0502060401010101" pitchFamily="34" charset="-79"/>
                <a:cs typeface="David" panose="020E0502060401010101" pitchFamily="34" charset="-79"/>
              </a:rPr>
              <a:t>יחידה מקוונת נחשבת ל- 4 שעות.</a:t>
            </a:r>
          </a:p>
          <a:p>
            <a:pPr marL="0" indent="0">
              <a:lnSpc>
                <a:spcPct val="150000"/>
              </a:lnSpc>
              <a:buNone/>
            </a:pPr>
            <a:r>
              <a:rPr lang="he-IL" sz="2800" dirty="0">
                <a:latin typeface="David" panose="020E0502060401010101" pitchFamily="34" charset="-79"/>
                <a:cs typeface="David" panose="020E0502060401010101" pitchFamily="34" charset="-79"/>
              </a:rPr>
              <a:t>ההמלצה </a:t>
            </a:r>
            <a:r>
              <a:rPr lang="he-IL" sz="2800" dirty="0">
                <a:latin typeface="David" panose="020E0502060401010101" pitchFamily="34" charset="-79"/>
                <a:cs typeface="David" panose="020E0502060401010101" pitchFamily="34" charset="-79"/>
              </a:rPr>
              <a:t>שלנו- השתדלו לבצע את כל </a:t>
            </a:r>
            <a:r>
              <a:rPr lang="he-IL" sz="2800" dirty="0">
                <a:latin typeface="David" panose="020E0502060401010101" pitchFamily="34" charset="-79"/>
                <a:cs typeface="David" panose="020E0502060401010101" pitchFamily="34" charset="-79"/>
              </a:rPr>
              <a:t>המטלות בשבוע </a:t>
            </a:r>
            <a:r>
              <a:rPr lang="he-IL" sz="2800" dirty="0" smtClean="0">
                <a:latin typeface="David" panose="020E0502060401010101" pitchFamily="34" charset="-79"/>
                <a:cs typeface="David" panose="020E0502060401010101" pitchFamily="34" charset="-79"/>
              </a:rPr>
              <a:t>הראשון לפתיחתן</a:t>
            </a:r>
            <a:endParaRPr lang="he-IL" sz="2800" dirty="0">
              <a:latin typeface="David" panose="020E0502060401010101" pitchFamily="34" charset="-79"/>
              <a:cs typeface="David" panose="020E0502060401010101" pitchFamily="34" charset="-79"/>
            </a:endParaRPr>
          </a:p>
          <a:p>
            <a:pPr>
              <a:lnSpc>
                <a:spcPct val="150000"/>
              </a:lnSpc>
            </a:pP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1149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dirty="0"/>
              <a:t>ההשתלמות בידיים שלכם</a:t>
            </a:r>
          </a:p>
        </p:txBody>
      </p:sp>
      <p:sp>
        <p:nvSpPr>
          <p:cNvPr id="3" name="Content Placeholder 2"/>
          <p:cNvSpPr>
            <a:spLocks noGrp="1"/>
          </p:cNvSpPr>
          <p:nvPr>
            <p:ph idx="1"/>
          </p:nvPr>
        </p:nvSpPr>
        <p:spPr/>
        <p:txBody>
          <a:bodyPr>
            <a:normAutofit fontScale="92500" lnSpcReduction="20000"/>
          </a:bodyPr>
          <a:lstStyle/>
          <a:p>
            <a:pPr marL="0" indent="0">
              <a:buNone/>
            </a:pPr>
            <a:r>
              <a:rPr lang="he-IL" sz="2800" dirty="0">
                <a:latin typeface="David" panose="020E0502060401010101" pitchFamily="34" charset="-79"/>
                <a:cs typeface="David" panose="020E0502060401010101" pitchFamily="34" charset="-79"/>
              </a:rPr>
              <a:t>האחריות </a:t>
            </a:r>
            <a:r>
              <a:rPr lang="he-IL" sz="2800" dirty="0">
                <a:latin typeface="David" panose="020E0502060401010101" pitchFamily="34" charset="-79"/>
                <a:cs typeface="David" panose="020E0502060401010101" pitchFamily="34" charset="-79"/>
              </a:rPr>
              <a:t>על הלמידה בקורס </a:t>
            </a:r>
            <a:r>
              <a:rPr lang="he-IL" sz="2800" dirty="0">
                <a:latin typeface="David" panose="020E0502060401010101" pitchFamily="34" charset="-79"/>
                <a:cs typeface="David" panose="020E0502060401010101" pitchFamily="34" charset="-79"/>
              </a:rPr>
              <a:t>מוטלת עליכם </a:t>
            </a:r>
            <a:r>
              <a:rPr lang="he-IL" sz="2800" dirty="0">
                <a:latin typeface="David" panose="020E0502060401010101" pitchFamily="34" charset="-79"/>
                <a:cs typeface="David" panose="020E0502060401010101" pitchFamily="34" charset="-79"/>
              </a:rPr>
              <a:t>בלבד</a:t>
            </a:r>
            <a:endParaRPr lang="he-IL" sz="2800" dirty="0">
              <a:latin typeface="David" panose="020E0502060401010101" pitchFamily="34" charset="-79"/>
              <a:cs typeface="David" panose="020E0502060401010101" pitchFamily="34" charset="-79"/>
            </a:endParaRPr>
          </a:p>
          <a:p>
            <a:pPr marL="457200" indent="-457200">
              <a:buFont typeface="+mj-lt"/>
              <a:buAutoNum type="arabicPeriod"/>
            </a:pPr>
            <a:r>
              <a:rPr lang="he-IL" sz="2800" dirty="0">
                <a:latin typeface="David" panose="020E0502060401010101" pitchFamily="34" charset="-79"/>
                <a:cs typeface="David" panose="020E0502060401010101" pitchFamily="34" charset="-79"/>
              </a:rPr>
              <a:t>בנו לעצמכם תזכורות לגבי ביצוע המטלות </a:t>
            </a:r>
            <a:r>
              <a:rPr lang="he-IL" sz="2800" dirty="0">
                <a:latin typeface="David" panose="020E0502060401010101" pitchFamily="34" charset="-79"/>
                <a:cs typeface="David" panose="020E0502060401010101" pitchFamily="34" charset="-79"/>
              </a:rPr>
              <a:t>בזמן</a:t>
            </a:r>
            <a:endParaRPr lang="he-IL" sz="2800" dirty="0">
              <a:latin typeface="David" panose="020E0502060401010101" pitchFamily="34" charset="-79"/>
              <a:cs typeface="David" panose="020E0502060401010101" pitchFamily="34" charset="-79"/>
            </a:endParaRPr>
          </a:p>
          <a:p>
            <a:pPr marL="457200" indent="-457200">
              <a:buFont typeface="+mj-lt"/>
              <a:buAutoNum type="arabicPeriod"/>
            </a:pPr>
            <a:r>
              <a:rPr lang="he-IL" sz="2800" dirty="0">
                <a:latin typeface="David" panose="020E0502060401010101" pitchFamily="34" charset="-79"/>
                <a:cs typeface="David" panose="020E0502060401010101" pitchFamily="34" charset="-79"/>
              </a:rPr>
              <a:t>הצטרפו לקבוצת </a:t>
            </a:r>
            <a:r>
              <a:rPr lang="he-IL" sz="2800" dirty="0" err="1">
                <a:latin typeface="David" panose="020E0502060401010101" pitchFamily="34" charset="-79"/>
                <a:cs typeface="David" panose="020E0502060401010101" pitchFamily="34" charset="-79"/>
              </a:rPr>
              <a:t>הווטסאפ</a:t>
            </a:r>
            <a:r>
              <a:rPr lang="he-IL" sz="2800" dirty="0">
                <a:latin typeface="David" panose="020E0502060401010101" pitchFamily="34" charset="-79"/>
                <a:cs typeface="David" panose="020E0502060401010101" pitchFamily="34" charset="-79"/>
              </a:rPr>
              <a:t> לקבלת </a:t>
            </a:r>
            <a:r>
              <a:rPr lang="he-IL" sz="2800" dirty="0" smtClean="0">
                <a:latin typeface="David" panose="020E0502060401010101" pitchFamily="34" charset="-79"/>
                <a:cs typeface="David" panose="020E0502060401010101" pitchFamily="34" charset="-79"/>
              </a:rPr>
              <a:t>עדכונים</a:t>
            </a:r>
            <a:endParaRPr lang="he-IL" sz="2800" dirty="0">
              <a:latin typeface="David" panose="020E0502060401010101" pitchFamily="34" charset="-79"/>
              <a:cs typeface="David" panose="020E0502060401010101" pitchFamily="34" charset="-79"/>
            </a:endParaRPr>
          </a:p>
          <a:p>
            <a:pPr marL="457200" indent="-457200">
              <a:buFont typeface="+mj-lt"/>
              <a:buAutoNum type="arabicPeriod"/>
            </a:pPr>
            <a:r>
              <a:rPr lang="he-IL" sz="2800" dirty="0">
                <a:latin typeface="David" panose="020E0502060401010101" pitchFamily="34" charset="-79"/>
                <a:cs typeface="David" panose="020E0502060401010101" pitchFamily="34" charset="-79"/>
              </a:rPr>
              <a:t>מניסיון, אל תדחו מטלות ומשימות עד </a:t>
            </a:r>
            <a:r>
              <a:rPr lang="he-IL" sz="2800" dirty="0">
                <a:latin typeface="David" panose="020E0502060401010101" pitchFamily="34" charset="-79"/>
                <a:cs typeface="David" panose="020E0502060401010101" pitchFamily="34" charset="-79"/>
              </a:rPr>
              <a:t>השנייה האחרונה</a:t>
            </a:r>
            <a:endParaRPr lang="he-IL" sz="2800" dirty="0">
              <a:latin typeface="David" panose="020E0502060401010101" pitchFamily="34" charset="-79"/>
              <a:cs typeface="David" panose="020E0502060401010101" pitchFamily="34" charset="-79"/>
            </a:endParaRPr>
          </a:p>
          <a:p>
            <a:pPr marL="457200" indent="-457200">
              <a:buFont typeface="+mj-lt"/>
              <a:buAutoNum type="arabicPeriod"/>
            </a:pPr>
            <a:r>
              <a:rPr lang="he-IL" sz="2800" dirty="0">
                <a:latin typeface="David" panose="020E0502060401010101" pitchFamily="34" charset="-79"/>
                <a:cs typeface="David" panose="020E0502060401010101" pitchFamily="34" charset="-79"/>
              </a:rPr>
              <a:t>השתדלו לעשות את כל המטלות של הקורס, כדי לבנות למידה רציפה</a:t>
            </a:r>
          </a:p>
          <a:p>
            <a:pPr marL="457200" indent="-457200">
              <a:buFont typeface="+mj-lt"/>
              <a:buAutoNum type="arabicPeriod"/>
            </a:pPr>
            <a:r>
              <a:rPr lang="he-IL" sz="2800" dirty="0">
                <a:latin typeface="David" panose="020E0502060401010101" pitchFamily="34" charset="-79"/>
                <a:cs typeface="David" panose="020E0502060401010101" pitchFamily="34" charset="-79"/>
              </a:rPr>
              <a:t> </a:t>
            </a:r>
            <a:r>
              <a:rPr lang="he-IL" sz="2800" dirty="0">
                <a:latin typeface="David" panose="020E0502060401010101" pitchFamily="34" charset="-79"/>
                <a:cs typeface="David" panose="020E0502060401010101" pitchFamily="34" charset="-79"/>
              </a:rPr>
              <a:t>ההשתלמות מסתיימת בכנס מקוון של המזכירות הפדגוגית ב 17.3.20            ויש להגיש עד אז את מטלת הסיכום</a:t>
            </a:r>
            <a:endParaRPr lang="he-IL" sz="2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3989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8641" y="313213"/>
            <a:ext cx="6187858" cy="584775"/>
          </a:xfrm>
          <a:prstGeom prst="rect">
            <a:avLst/>
          </a:prstGeom>
          <a:noFill/>
        </p:spPr>
        <p:txBody>
          <a:bodyPr wrap="square" rtlCol="1">
            <a:spAutoFit/>
          </a:bodyPr>
          <a:lstStyle/>
          <a:p>
            <a:r>
              <a:rPr lang="he-IL" sz="3200" b="1" dirty="0" smtClean="0"/>
              <a:t>קבוצת </a:t>
            </a:r>
            <a:r>
              <a:rPr lang="he-IL" sz="3200" b="1" dirty="0" err="1" smtClean="0"/>
              <a:t>ואטסאפ</a:t>
            </a:r>
            <a:r>
              <a:rPr lang="he-IL" sz="3200" b="1" dirty="0" smtClean="0"/>
              <a:t> מלווה </a:t>
            </a:r>
            <a:endParaRPr lang="he-IL" sz="3200" b="1" dirty="0"/>
          </a:p>
        </p:txBody>
      </p:sp>
      <p:sp>
        <p:nvSpPr>
          <p:cNvPr id="6" name="AutoShape 6" descr="http://mh.lnet.org.il/pluginfile.php/120492/mod_label/intro/qr-code%20%287%29.png"/>
          <p:cNvSpPr>
            <a:spLocks noChangeAspect="1" noChangeArrowheads="1"/>
          </p:cNvSpPr>
          <p:nvPr/>
        </p:nvSpPr>
        <p:spPr bwMode="auto">
          <a:xfrm>
            <a:off x="1828511" y="1641764"/>
            <a:ext cx="5746462" cy="57464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8" descr="http://mh.lnet.org.il/pluginfile.php/120492/mod_label/intro/qr-code%20%287%29.png"/>
          <p:cNvSpPr>
            <a:spLocks noChangeAspect="1" noChangeArrowheads="1"/>
          </p:cNvSpPr>
          <p:nvPr/>
        </p:nvSpPr>
        <p:spPr bwMode="auto">
          <a:xfrm>
            <a:off x="155575" y="-3230563"/>
            <a:ext cx="6743700" cy="6743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תמונה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080" y="972072"/>
            <a:ext cx="5082131" cy="5082131"/>
          </a:xfrm>
          <a:prstGeom prst="rect">
            <a:avLst/>
          </a:prstGeom>
        </p:spPr>
      </p:pic>
    </p:spTree>
    <p:extLst>
      <p:ext uri="{BB962C8B-B14F-4D97-AF65-F5344CB8AC3E}">
        <p14:creationId xmlns:p14="http://schemas.microsoft.com/office/powerpoint/2010/main" val="839405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5338" y="115888"/>
            <a:ext cx="8229600" cy="1143000"/>
          </a:xfrm>
        </p:spPr>
        <p:txBody>
          <a:bodyPr/>
          <a:lstStyle/>
          <a:p>
            <a:pPr>
              <a:defRPr/>
            </a:pPr>
            <a:r>
              <a:rPr lang="he-IL" dirty="0" smtClean="0">
                <a:solidFill>
                  <a:srgbClr val="00B0F0"/>
                </a:solidFill>
                <a:effectLst>
                  <a:outerShdw blurRad="38100" dist="38100" dir="2700000" algn="tl">
                    <a:srgbClr val="000000">
                      <a:alpha val="43137"/>
                    </a:srgbClr>
                  </a:outerShdw>
                </a:effectLst>
              </a:rPr>
              <a:t>שימוש בסרטים בהוראה</a:t>
            </a:r>
            <a:endParaRPr lang="he-IL" dirty="0">
              <a:solidFill>
                <a:srgbClr val="00B0F0"/>
              </a:solidFill>
              <a:effectLst>
                <a:outerShdw blurRad="38100" dist="38100" dir="2700000" algn="tl">
                  <a:srgbClr val="000000">
                    <a:alpha val="43137"/>
                  </a:srgbClr>
                </a:outerShdw>
              </a:effectLst>
            </a:endParaRPr>
          </a:p>
        </p:txBody>
      </p:sp>
      <p:sp>
        <p:nvSpPr>
          <p:cNvPr id="11267" name="מציין מיקום תוכן 2"/>
          <p:cNvSpPr>
            <a:spLocks noGrp="1"/>
          </p:cNvSpPr>
          <p:nvPr>
            <p:ph idx="1"/>
          </p:nvPr>
        </p:nvSpPr>
        <p:spPr>
          <a:xfrm>
            <a:off x="1103456" y="1606063"/>
            <a:ext cx="8849436" cy="4642338"/>
          </a:xfrm>
        </p:spPr>
        <p:txBody>
          <a:bodyPr/>
          <a:lstStyle/>
          <a:p>
            <a:pPr marL="0" indent="0">
              <a:defRPr/>
            </a:pPr>
            <a:r>
              <a:rPr lang="he-IL" altLang="he-IL" sz="6000" b="1" dirty="0" smtClean="0">
                <a:solidFill>
                  <a:schemeClr val="accent6">
                    <a:lumMod val="75000"/>
                  </a:schemeClr>
                </a:solidFill>
              </a:rPr>
              <a:t>          </a:t>
            </a:r>
            <a:r>
              <a:rPr lang="he-IL" altLang="he-IL" sz="6000" b="1" dirty="0" smtClean="0">
                <a:solidFill>
                  <a:srgbClr val="C00000"/>
                </a:solidFill>
              </a:rPr>
              <a:t>טריגר </a:t>
            </a:r>
            <a:r>
              <a:rPr lang="he-IL" altLang="he-IL" sz="6000" b="1" dirty="0">
                <a:solidFill>
                  <a:srgbClr val="C00000"/>
                </a:solidFill>
              </a:rPr>
              <a:t>לנושא</a:t>
            </a:r>
          </a:p>
        </p:txBody>
      </p:sp>
      <p:pic>
        <p:nvPicPr>
          <p:cNvPr id="28676" name="תמונה 2"/>
          <p:cNvPicPr>
            <a:picLocks noChangeAspect="1"/>
          </p:cNvPicPr>
          <p:nvPr/>
        </p:nvPicPr>
        <p:blipFill>
          <a:blip r:embed="rId3">
            <a:extLst>
              <a:ext uri="{28A0092B-C50C-407E-A947-70E740481C1C}">
                <a14:useLocalDpi xmlns:a14="http://schemas.microsoft.com/office/drawing/2010/main" val="0"/>
              </a:ext>
            </a:extLst>
          </a:blip>
          <a:srcRect l="40552" t="23387" r="4324" b="26189"/>
          <a:stretch>
            <a:fillRect/>
          </a:stretch>
        </p:blipFill>
        <p:spPr bwMode="auto">
          <a:xfrm>
            <a:off x="2557585" y="2989019"/>
            <a:ext cx="6553200"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772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19035</TotalTime>
  <Words>900</Words>
  <Application>Microsoft Office PowerPoint</Application>
  <PresentationFormat>מותאם אישית</PresentationFormat>
  <Paragraphs>77</Paragraphs>
  <Slides>19</Slides>
  <Notes>9</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19</vt:i4>
      </vt:variant>
    </vt:vector>
  </HeadingPairs>
  <TitlesOfParts>
    <vt:vector size="27" baseType="lpstr">
      <vt:lpstr>Calibri</vt:lpstr>
      <vt:lpstr>David</vt:lpstr>
      <vt:lpstr>Times New Roman</vt:lpstr>
      <vt:lpstr>Arial</vt:lpstr>
      <vt:lpstr>Open Sans Light</vt:lpstr>
      <vt:lpstr>Tahoma</vt:lpstr>
      <vt:lpstr>Garamond</vt:lpstr>
      <vt:lpstr>אורגני</vt:lpstr>
      <vt:lpstr>                                                                                מפגש ראשון</vt:lpstr>
      <vt:lpstr>מצגת של PowerPoint</vt:lpstr>
      <vt:lpstr>מבנה ההשתלמות</vt:lpstr>
      <vt:lpstr>חובות הקורס</vt:lpstr>
      <vt:lpstr>מסגרת הזמן של הקורס</vt:lpstr>
      <vt:lpstr>על חיסורים, היעדרויות ותירוצים..</vt:lpstr>
      <vt:lpstr>ההשתלמות בידיים שלכם</vt:lpstr>
      <vt:lpstr>מצגת של PowerPoint</vt:lpstr>
      <vt:lpstr>שימוש בסרטים בהוראה</vt:lpstr>
      <vt:lpstr>עדכון חדש</vt:lpstr>
      <vt:lpstr>שלבים בשאלת העמדה</vt:lpstr>
      <vt:lpstr>דוגמא לשאלת עמדה עם תשובה שמוססת על ערך</vt:lpstr>
      <vt:lpstr>נימוק תומך בעמדה</vt:lpstr>
      <vt:lpstr>נימוק מנוגד לעמדה</vt:lpstr>
      <vt:lpstr>עוד דוגמא </vt:lpstr>
      <vt:lpstr>נימוק בעד</vt:lpstr>
      <vt:lpstr>נימוק נגד </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Ronit</dc:creator>
  <cp:lastModifiedBy>Ronit</cp:lastModifiedBy>
  <cp:revision>36</cp:revision>
  <dcterms:modified xsi:type="dcterms:W3CDTF">2019-11-26T15:06:00Z</dcterms:modified>
</cp:coreProperties>
</file>