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2" r:id="rId22"/>
    <p:sldId id="276" r:id="rId2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18" d="100"/>
          <a:sy n="118" d="100"/>
        </p:scale>
        <p:origin x="-1422" y="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1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75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6170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936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0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3891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1319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4475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256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4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410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05FDD-C537-4553-B58C-17D313011E43}" type="datetimeFigureOut">
              <a:rPr lang="he-IL" smtClean="0"/>
              <a:pPr/>
              <a:t>י"ז/ניסן/תשע"ד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CC8BC-E431-4523-93AB-5665B719A9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5004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javascript:on_image(15472);void(0);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//upload.wikimedia.org/wikipedia/he/4/4d/Ruma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a/a5/Krakow_Ghetto_Gate_73170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Grayscale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4" y="2072"/>
            <a:ext cx="9205913" cy="685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87698" y="4509120"/>
            <a:ext cx="3106688" cy="8206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b="1" dirty="0" smtClean="0"/>
              <a:t>עריכה: אסתי אבני</a:t>
            </a:r>
          </a:p>
        </p:txBody>
      </p:sp>
      <p:sp>
        <p:nvSpPr>
          <p:cNvPr id="4" name="מלבן 3"/>
          <p:cNvSpPr/>
          <p:nvPr/>
        </p:nvSpPr>
        <p:spPr>
          <a:xfrm>
            <a:off x="44964" y="2090172"/>
            <a:ext cx="905408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תולדות קהילת </a:t>
            </a:r>
            <a:r>
              <a:rPr lang="he-IL" sz="8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קרקוב</a:t>
            </a:r>
            <a:endParaRPr lang="he-IL" sz="8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he-I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בתקופת השואה</a:t>
            </a:r>
            <a:endParaRPr lang="he-IL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864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22275"/>
            <a:ext cx="478154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 smtClean="0"/>
              <a:t>גירוש מרץ 42'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בלילה שבין ה-12 ל-13 במרץ גורשו 1,500 יהודים חסרי עבודה.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את הגירוש ניהלו חברי המשטרה היהודית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שליחי תנועות הנוער דיווחו ליודנראט שהיהודים גורשו </a:t>
            </a:r>
            <a:r>
              <a:rPr lang="he-IL" sz="2800" dirty="0" err="1" smtClean="0"/>
              <a:t>לאיזור</a:t>
            </a:r>
            <a:r>
              <a:rPr lang="he-IL" sz="2800" dirty="0" smtClean="0"/>
              <a:t> לובלין ושבקרבת מקום מקים הגרמנים מחנה ליהודים, מחנה </a:t>
            </a:r>
            <a:r>
              <a:rPr lang="he-IL" sz="2800" dirty="0" err="1" smtClean="0"/>
              <a:t>בלז'ץ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38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ghwk.de/villa-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2" y="23812"/>
            <a:ext cx="9109418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המפנה בתולדות הגטו: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בינואר 42' התקיימה בגרמניה ועידת ואנזה, בה הוחלט על סדרי ביצוע ה"פתרון הסופי"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ההשפעה על </a:t>
            </a:r>
            <a:r>
              <a:rPr lang="he-IL" sz="2800" dirty="0" err="1" smtClean="0"/>
              <a:t>קרקוב</a:t>
            </a:r>
            <a:r>
              <a:rPr lang="he-IL" sz="2800" dirty="0" smtClean="0"/>
              <a:t>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בכך שהחל מיוני 42' כל ענייני היהודים בידי האס. אס בלבד.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גם </a:t>
            </a:r>
            <a:r>
              <a:rPr lang="he-IL" sz="2800" dirty="0" err="1" smtClean="0"/>
              <a:t>האוכלוסיה</a:t>
            </a:r>
            <a:r>
              <a:rPr lang="he-IL" sz="2800" dirty="0" smtClean="0"/>
              <a:t>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 הושפעה מכך, ונפגעו מפעולות טרור מכוונות.</a:t>
            </a:r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09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קובץ:Krakow Ghetto Sq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"/>
            <a:ext cx="9172719" cy="68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he-IL" sz="2600" dirty="0" smtClean="0"/>
              <a:t>גירוש יוני 42: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לפני הגירוש שונתה שוב תעודת העבודה, ורק מי </a:t>
            </a:r>
            <a:r>
              <a:rPr lang="he-IL" sz="2600" dirty="0" err="1" smtClean="0"/>
              <a:t>שהיתה</a:t>
            </a:r>
            <a:r>
              <a:rPr lang="he-IL" sz="2600" dirty="0" smtClean="0"/>
              <a:t> לו תעודה היה יכול </a:t>
            </a:r>
            <a:r>
              <a:rPr lang="he-IL" sz="2600" dirty="0" err="1" smtClean="0"/>
              <a:t>להשאר</a:t>
            </a:r>
            <a:r>
              <a:rPr lang="he-IL" sz="2600" dirty="0" smtClean="0"/>
              <a:t> בגטו.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ב-3 ביוני גורשו 2,000 יהודים מחוסרי תעודה, אך לגרמנים זה לא הספיק.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הגירוש המשיך ב-4 וב-5 ביוני. יהודים רבים הומתו בכיכר השילוחים, כיכר </a:t>
            </a:r>
            <a:r>
              <a:rPr lang="he-IL" sz="2600" dirty="0" err="1" smtClean="0"/>
              <a:t>ז'גודה</a:t>
            </a:r>
            <a:r>
              <a:rPr lang="he-IL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סה"כ גורשו 7,000 יהודים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לאחר הגירוש חילקו שלטונות הגטו שוב אישורים חדשים</a:t>
            </a:r>
            <a:endParaRPr lang="he-IL" sz="2600" dirty="0"/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1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גירוש יהודים מגטו קרקוב, מרס 1943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379191" y="1772816"/>
            <a:ext cx="8385629" cy="27699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sz="48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sz="48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81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nfocenters.co.il/gfh/multimedia/GFH/0000035521/0000035521_1_web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9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 smtClean="0"/>
              <a:t>לאחר גירוש יוני השתנה הגטו : 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ראש היודנראט מונה משתף הפעולה דוד </a:t>
            </a:r>
            <a:r>
              <a:rPr lang="he-IL" sz="2800" dirty="0" err="1" smtClean="0"/>
              <a:t>גוטר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שטח הגטו צומצם.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בוטלו היתרי היציאה לעבודה מחוץ לגטו.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החנויות והעסקים בגטו נסגרו.</a:t>
            </a: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770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can0004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62" t="-1237" r="562" b="20065"/>
          <a:stretch/>
        </p:blipFill>
        <p:spPr bwMode="auto">
          <a:xfrm>
            <a:off x="-75101" y="-99392"/>
            <a:ext cx="9219102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60000"/>
              </a:lnSpc>
              <a:buNone/>
            </a:pPr>
            <a:endParaRPr lang="he-IL" sz="2600" dirty="0" smtClean="0"/>
          </a:p>
          <a:p>
            <a:pPr marL="0" indent="0">
              <a:lnSpc>
                <a:spcPct val="160000"/>
              </a:lnSpc>
              <a:buNone/>
            </a:pPr>
            <a:endParaRPr lang="he-IL" sz="2600" dirty="0"/>
          </a:p>
          <a:p>
            <a:pPr marL="0" indent="0">
              <a:lnSpc>
                <a:spcPct val="160000"/>
              </a:lnSpc>
              <a:buNone/>
            </a:pPr>
            <a:r>
              <a:rPr lang="he-IL" sz="2600" dirty="0" smtClean="0"/>
              <a:t>תנועות המרי: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לפני מלחמת העולם </a:t>
            </a:r>
            <a:r>
              <a:rPr lang="he-IL" sz="2600" dirty="0" err="1" smtClean="0"/>
              <a:t>השניה</a:t>
            </a:r>
            <a:r>
              <a:rPr lang="he-IL" sz="2600" dirty="0" smtClean="0"/>
              <a:t> היו </a:t>
            </a:r>
            <a:r>
              <a:rPr lang="he-IL" sz="2600" dirty="0" err="1" smtClean="0"/>
              <a:t>בקרקוב</a:t>
            </a:r>
            <a:r>
              <a:rPr lang="he-IL" sz="2600" dirty="0" smtClean="0"/>
              <a:t> 6 תנועות נוער ציוניות, הגדולה בניהם </a:t>
            </a:r>
            <a:r>
              <a:rPr lang="he-IL" sz="2600" dirty="0" err="1" smtClean="0"/>
              <a:t>היתה</a:t>
            </a:r>
            <a:r>
              <a:rPr lang="he-IL" sz="2600" dirty="0" smtClean="0"/>
              <a:t> תנועת "עקיבא".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עם פרוץ המלחמה התפרקו הסניפים של תנועות הנוער, אך בשנת 41' שבו מנהיגי התנועות </a:t>
            </a:r>
            <a:r>
              <a:rPr lang="he-IL" sz="2600" dirty="0" err="1" smtClean="0"/>
              <a:t>לקרקוב</a:t>
            </a:r>
            <a:r>
              <a:rPr lang="he-IL" sz="2600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תנועות הנוער היו הראשונות שהבינו שהיטלר מתכנן להשמיד את יהודי אירופה.</a:t>
            </a:r>
          </a:p>
          <a:p>
            <a:pPr>
              <a:lnSpc>
                <a:spcPct val="160000"/>
              </a:lnSpc>
            </a:pPr>
            <a:r>
              <a:rPr lang="he-IL" sz="2600" dirty="0" smtClean="0"/>
              <a:t>תנועת עקיבא התארגנה בחווה חקלאית </a:t>
            </a:r>
            <a:r>
              <a:rPr lang="he-IL" sz="2600" dirty="0" err="1" smtClean="0"/>
              <a:t>בקופליני</a:t>
            </a:r>
            <a:r>
              <a:rPr lang="he-IL" sz="2600" dirty="0" smtClean="0"/>
              <a:t>, ושם התכנסו והבינו את חומרת המצב.</a:t>
            </a:r>
          </a:p>
          <a:p>
            <a:pPr>
              <a:lnSpc>
                <a:spcPct val="160000"/>
              </a:lnSpc>
            </a:pPr>
            <a:endParaRPr lang="he-IL" sz="2800" dirty="0"/>
          </a:p>
        </p:txBody>
      </p:sp>
      <p:sp>
        <p:nvSpPr>
          <p:cNvPr id="5" name="מלבן 4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הנהגת עקיבא"/>
          <p:cNvPicPr>
            <a:picLocks noGrp="1"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0" t="33407" r="54855" b="33296"/>
          <a:stretch/>
        </p:blipFill>
        <p:spPr bwMode="auto">
          <a:xfrm>
            <a:off x="395536" y="-33186"/>
            <a:ext cx="4103594" cy="6874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גולה מירה, חברת &quot;השומר הצעיר&quot; ואחר כך - פעילת מחתרת קומוניסטית בגטו קרקוב.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3125"/>
            <a:ext cx="4355976" cy="68542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2332" y="1457400"/>
            <a:ext cx="9144000" cy="5400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600" dirty="0"/>
              <a:t>מנהיגי שתי תנועות הנוער, "עקיבא" ו"השומר הצעיר" קיימו במאי 42'  משא ומתן כדי להחליט על דרכי הפעולה, </a:t>
            </a:r>
            <a:r>
              <a:rPr lang="he-IL" sz="2600" dirty="0" err="1"/>
              <a:t>ולבנתיים</a:t>
            </a:r>
            <a:r>
              <a:rPr lang="he-IL" sz="2600" dirty="0"/>
              <a:t> כל תנועה הקימה מטה פעולה</a:t>
            </a:r>
            <a:r>
              <a:rPr lang="he-IL" sz="2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לאחר גירוש יוני החליטו בתנועות הנוער לפעול.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שתי תנועות מרי שונות הוקמו: "החלוץ הלוחם" </a:t>
            </a:r>
            <a:r>
              <a:rPr lang="he-IL" sz="2600" dirty="0" err="1" smtClean="0"/>
              <a:t>ו"איסקרא</a:t>
            </a:r>
            <a:r>
              <a:rPr lang="he-IL" sz="2600" dirty="0" smtClean="0"/>
              <a:t>".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התנועות החליטו שלא לפעול בתוך הגטו.</a:t>
            </a:r>
          </a:p>
          <a:p>
            <a:pPr>
              <a:lnSpc>
                <a:spcPct val="150000"/>
              </a:lnSpc>
            </a:pPr>
            <a:r>
              <a:rPr lang="he-IL" sz="2600" dirty="0" smtClean="0"/>
              <a:t>"החלוץ הלוחם" ניסו בשלב ראשון לצאת לפעולה ביערות, אך </a:t>
            </a:r>
            <a:r>
              <a:rPr lang="he-IL" sz="2600" dirty="0" err="1" smtClean="0"/>
              <a:t>נסיון</a:t>
            </a:r>
            <a:r>
              <a:rPr lang="he-IL" sz="2600" dirty="0" smtClean="0"/>
              <a:t> זה נכשל.</a:t>
            </a:r>
          </a:p>
        </p:txBody>
      </p:sp>
      <p:sp>
        <p:nvSpPr>
          <p:cNvPr id="4" name="מלבן 3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05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קובץ:PLASZOW-German concentration camp near Krakow PL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68" y="-13124"/>
            <a:ext cx="9193668" cy="687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800" dirty="0" smtClean="0"/>
              <a:t>גירוש אוקטובר 42'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ב27 באוקטובר התקיימה </a:t>
            </a:r>
            <a:r>
              <a:rPr lang="he-IL" sz="2800" dirty="0" err="1" smtClean="0"/>
              <a:t>אקצייה</a:t>
            </a:r>
            <a:r>
              <a:rPr lang="he-IL" sz="2800" dirty="0" smtClean="0"/>
              <a:t> נוספת, בה גורשו 5,000 יהודים, ו-600 נוספים נרצחו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באותה תקופה הוקם מחנה </a:t>
            </a:r>
            <a:r>
              <a:rPr lang="he-IL" sz="2800" dirty="0" err="1" smtClean="0"/>
              <a:t>פלאשוב</a:t>
            </a:r>
            <a:r>
              <a:rPr lang="he-IL" sz="2800" dirty="0" smtClean="0"/>
              <a:t>, ויהודים </a:t>
            </a:r>
            <a:r>
              <a:rPr lang="he-IL" sz="2800" dirty="0" err="1" smtClean="0"/>
              <a:t>קרקוב</a:t>
            </a:r>
            <a:r>
              <a:rPr lang="he-IL" sz="2800" dirty="0" smtClean="0"/>
              <a:t> תלו את תקוותם שהעבודה שם תציל אותם.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גירוש, חייל ס.ס מפקח על המגורשים בעלייתם לקרון מספר 34234, קרקוב, פולין">
            <a:hlinkClick r:id="rId2"/>
          </p:cNvPr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" y="1870958"/>
            <a:ext cx="9144000" cy="498704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שלב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13 במרץ 1943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העברת 6,000 יהודים עובדים מגטו </a:t>
            </a:r>
            <a:r>
              <a:rPr lang="en-US" dirty="0" smtClean="0"/>
              <a:t>A</a:t>
            </a:r>
            <a:r>
              <a:rPr lang="he-IL" dirty="0" smtClean="0"/>
              <a:t> למחנה </a:t>
            </a:r>
            <a:r>
              <a:rPr lang="he-IL" dirty="0" err="1" smtClean="0"/>
              <a:t>פלאשוב</a:t>
            </a: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שלב 2: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14 במרץ 1943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e-IL" dirty="0" smtClean="0"/>
              <a:t>חיסול גטו </a:t>
            </a:r>
            <a:r>
              <a:rPr lang="en-US" dirty="0" smtClean="0"/>
              <a:t>B</a:t>
            </a:r>
            <a:r>
              <a:rPr lang="he-IL" dirty="0" smtClean="0"/>
              <a:t>. 1,000 יהודים מגורשים לאושוויץ', 2,000 ילדים, חולים, זקנים ומסתתרים נרצחו במקום.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 smtClean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982489" y="116632"/>
            <a:ext cx="56124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חיסול הגטו</a:t>
            </a:r>
          </a:p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13- 14 במרץ 1943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-18826" y="-13125"/>
            <a:ext cx="2917786" cy="9848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sz="1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sz="1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818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scan000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" t="1060" r="1259" b="869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7082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קובץ:Rum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0"/>
            <a:ext cx="9175847" cy="688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8880" y="0"/>
            <a:ext cx="91440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e-IL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קהילת </a:t>
            </a:r>
            <a:r>
              <a:rPr lang="he-IL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קרקוב</a:t>
            </a:r>
            <a:r>
              <a:rPr lang="he-IL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עד מלחמת העולם </a:t>
            </a:r>
            <a:r>
              <a:rPr lang="he-IL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השניה</a:t>
            </a:r>
            <a:endParaRPr lang="he-IL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9291" y="999986"/>
            <a:ext cx="9135120" cy="56157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קהילת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היא מהקהילות היהודיות העתיקות בפולין, ישנו מידע על יהודים </a:t>
            </a:r>
            <a:r>
              <a:rPr lang="he-IL" sz="2200" dirty="0" err="1" smtClean="0"/>
              <a:t>בקרקוב</a:t>
            </a:r>
            <a:r>
              <a:rPr lang="he-IL" sz="2200" dirty="0" smtClean="0"/>
              <a:t> כבר מהמאה העשירית.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יהדות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הגיעה לפריחה במאה ה-14, בימי מלכותו של </a:t>
            </a:r>
            <a:r>
              <a:rPr lang="he-IL" sz="2200" dirty="0" err="1" smtClean="0"/>
              <a:t>קז'ימיז</a:t>
            </a:r>
            <a:r>
              <a:rPr lang="he-IL" sz="2200" dirty="0" smtClean="0"/>
              <a:t> הגדול.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מאה שנה אח"כ גורשו יהודי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לעיר הסמוכה, </a:t>
            </a:r>
            <a:r>
              <a:rPr lang="he-IL" sz="2200" dirty="0" err="1" smtClean="0"/>
              <a:t>קז'ימיז</a:t>
            </a:r>
            <a:r>
              <a:rPr lang="he-IL" sz="22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במאה ה-16 הגיעה הקהילה היהודית לפריחה.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במאה ה-19 הוסרו החומות סביב </a:t>
            </a:r>
            <a:r>
              <a:rPr lang="he-IL" sz="2200" dirty="0" err="1" smtClean="0"/>
              <a:t>קז'ימיז</a:t>
            </a:r>
            <a:r>
              <a:rPr lang="he-IL" sz="2200" dirty="0" smtClean="0"/>
              <a:t>, והרובע היהודי אוחד עם העיר.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בין מלחמות העולם היו </a:t>
            </a:r>
            <a:r>
              <a:rPr lang="he-IL" sz="2200" dirty="0" err="1" smtClean="0"/>
              <a:t>בקרקוב</a:t>
            </a:r>
            <a:r>
              <a:rPr lang="he-IL" sz="2200" dirty="0" smtClean="0"/>
              <a:t> 56,000 יהודים, כרבע מאוכלוסיית העיר.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מצבם הכלכלי של יהודי </a:t>
            </a:r>
            <a:r>
              <a:rPr lang="he-IL" sz="2200" dirty="0" err="1" smtClean="0"/>
              <a:t>קרקוב</a:t>
            </a:r>
            <a:r>
              <a:rPr lang="he-IL" sz="2200" dirty="0" smtClean="0"/>
              <a:t> בין המלחמות היה קשה, אך בשנים אלו </a:t>
            </a:r>
            <a:r>
              <a:rPr lang="he-IL" sz="2200" dirty="0" err="1" smtClean="0"/>
              <a:t>היתה</a:t>
            </a:r>
            <a:r>
              <a:rPr lang="he-IL" sz="2200" dirty="0" smtClean="0"/>
              <a:t> פריחה </a:t>
            </a:r>
            <a:r>
              <a:rPr lang="he-IL" sz="2200" dirty="0"/>
              <a:t>ב</a:t>
            </a:r>
            <a:r>
              <a:rPr lang="he-IL" sz="2200" dirty="0" smtClean="0"/>
              <a:t>חינוך היהודי </a:t>
            </a:r>
            <a:r>
              <a:rPr lang="he-IL" sz="2200" dirty="0" err="1" smtClean="0"/>
              <a:t>בקרקוב</a:t>
            </a:r>
            <a:r>
              <a:rPr lang="he-IL" sz="2200" dirty="0" smtClean="0"/>
              <a:t> ובחיי התרבות.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he-IL" sz="2200" dirty="0" smtClean="0"/>
              <a:t>ערב מלחמת העולם </a:t>
            </a:r>
            <a:r>
              <a:rPr lang="he-IL" sz="2200" dirty="0" err="1" smtClean="0"/>
              <a:t>השניה</a:t>
            </a:r>
            <a:r>
              <a:rPr lang="he-IL" sz="2200" dirty="0" smtClean="0"/>
              <a:t> החלה ההתדרדרות ביחס ליהודים: גילויי אנטישמיות וחקיקה נגד יהודים.</a:t>
            </a:r>
          </a:p>
        </p:txBody>
      </p:sp>
    </p:spTree>
    <p:extLst>
      <p:ext uri="{BB962C8B-B14F-4D97-AF65-F5344CB8AC3E}">
        <p14:creationId xmlns:p14="http://schemas.microsoft.com/office/powerpoint/2010/main" val="37993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lecting the Jewish Property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49"/>
            <a:ext cx="9144000" cy="6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לאחר חיסול הגטו נותרו בו רק אנשי המשטרה היהודית שהועסקו בפינוי הגטו.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במשך חצי שנה (!) עבדו יהודים ממחנה </a:t>
            </a:r>
            <a:r>
              <a:rPr lang="he-IL" dirty="0" err="1" smtClean="0"/>
              <a:t>פלשוב</a:t>
            </a:r>
            <a:r>
              <a:rPr lang="he-IL" dirty="0" smtClean="0"/>
              <a:t> במיון השלל מהגטו לקראת שליחתו לגרמניה. 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ב-14 וב-15 בדצמבר 1943 נלקחו אנשי המשטרה היהודית ל"גבעת הקטל" </a:t>
            </a:r>
            <a:r>
              <a:rPr lang="he-IL" dirty="0" err="1" smtClean="0"/>
              <a:t>בפלשוב</a:t>
            </a:r>
            <a:r>
              <a:rPr lang="he-IL" dirty="0" smtClean="0"/>
              <a:t> ושם נרצחו כולם.</a:t>
            </a:r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  <p:sp>
        <p:nvSpPr>
          <p:cNvPr id="6" name="מלבן 5"/>
          <p:cNvSpPr/>
          <p:nvPr/>
        </p:nvSpPr>
        <p:spPr>
          <a:xfrm>
            <a:off x="-33164" y="-13124"/>
            <a:ext cx="3414717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2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שלב ג':</a:t>
            </a:r>
          </a:p>
          <a:p>
            <a:pPr algn="ctr"/>
            <a:r>
              <a:rPr lang="he-IL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מגירוש יוני עד חיסול הגטו</a:t>
            </a:r>
          </a:p>
          <a:p>
            <a:pPr algn="ctr"/>
            <a:r>
              <a:rPr lang="he-IL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 ביוני 1942- 13 במרץ 1943</a:t>
            </a:r>
            <a:endParaRPr lang="he-IL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2088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1" t="15984" r="20735" b="11065"/>
          <a:stretch/>
        </p:blipFill>
        <p:spPr bwMode="auto">
          <a:xfrm>
            <a:off x="-36186" y="23290"/>
            <a:ext cx="9199500" cy="683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175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5" t="12354" r="35696" b="12289"/>
          <a:stretch/>
        </p:blipFill>
        <p:spPr bwMode="auto">
          <a:xfrm>
            <a:off x="2267744" y="19323"/>
            <a:ext cx="4855251" cy="683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2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1">
                <a:lumMod val="65000"/>
                <a:lumOff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129741" y="1052736"/>
            <a:ext cx="9262472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48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1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חברי היודנראט בקרקוב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34" y="0"/>
            <a:ext cx="91527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844824"/>
            <a:ext cx="9036496" cy="50131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פרוץ המלחמה ב-1 בספטמבר 1939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הצבא הגרמני נכנס </a:t>
            </a:r>
            <a:r>
              <a:rPr lang="he-IL" sz="2800" dirty="0" err="1" smtClean="0"/>
              <a:t>לקרקוב</a:t>
            </a:r>
            <a:r>
              <a:rPr lang="he-IL" sz="2800" dirty="0" smtClean="0"/>
              <a:t> ב-6 בספטמבר 1939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היודנראט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 הוקם מיד לאחר הכיבוש, ב-8 בספטמבר 1939.</a:t>
            </a:r>
          </a:p>
          <a:p>
            <a:endParaRPr lang="he-IL" sz="3600" dirty="0" smtClean="0"/>
          </a:p>
        </p:txBody>
      </p:sp>
      <p:sp>
        <p:nvSpPr>
          <p:cNvPr id="4" name="מלבן 3"/>
          <p:cNvSpPr/>
          <p:nvPr/>
        </p:nvSpPr>
        <p:spPr>
          <a:xfrm>
            <a:off x="-21729" y="0"/>
            <a:ext cx="290656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97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קובץ:Hans Frank 1945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333"/>
            <a:ext cx="8261916" cy="68082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9372" y="1891406"/>
            <a:ext cx="9163372" cy="495801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err="1" smtClean="0"/>
              <a:t>קרקוב</a:t>
            </a:r>
            <a:r>
              <a:rPr lang="he-IL" sz="2800" dirty="0" smtClean="0"/>
              <a:t> הוכרזה כבירת הגנרל </a:t>
            </a:r>
            <a:r>
              <a:rPr lang="he-IL" sz="2800" dirty="0" err="1" smtClean="0"/>
              <a:t>גוברנמן</a:t>
            </a:r>
            <a:r>
              <a:rPr lang="he-IL" sz="2800" dirty="0" smtClean="0"/>
              <a:t> תחת שלטונו של הנס פרנק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עם כיבוש פולין </a:t>
            </a:r>
            <a:r>
              <a:rPr lang="he-IL" sz="2800" dirty="0" err="1" smtClean="0"/>
              <a:t>וקרקוב</a:t>
            </a:r>
            <a:r>
              <a:rPr lang="he-IL" sz="2800" dirty="0" smtClean="0"/>
              <a:t>, החלו הגרמנים להשפיל את </a:t>
            </a:r>
            <a:r>
              <a:rPr lang="he-IL" sz="2800" dirty="0" err="1" smtClean="0"/>
              <a:t>האוכלוסיה</a:t>
            </a:r>
            <a:r>
              <a:rPr lang="he-IL" sz="2800" dirty="0" smtClean="0"/>
              <a:t> הפולנית.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ב-26 באוקטובר 41' פרסמו הגרמנים צווי עבודה ליהודים ולפולנים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1 בדצמבר 1939: בפקודה על הטלאי הצהוב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21729" y="0"/>
            <a:ext cx="290656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77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רחוב בגטו קרקוב בעת גירוש יהודים, 1941 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988" y="-70680"/>
            <a:ext cx="4800585" cy="692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42317" y="1138773"/>
            <a:ext cx="9144000" cy="558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he-IL" dirty="0" smtClean="0"/>
              <a:t>עם כיבוש </a:t>
            </a:r>
            <a:r>
              <a:rPr lang="he-IL" dirty="0" err="1" smtClean="0"/>
              <a:t>קרקוב</a:t>
            </a:r>
            <a:r>
              <a:rPr lang="he-IL" dirty="0" smtClean="0"/>
              <a:t> החל תהליך של </a:t>
            </a:r>
            <a:r>
              <a:rPr lang="he-IL" dirty="0" err="1" smtClean="0"/>
              <a:t>אריזציית</a:t>
            </a:r>
            <a:r>
              <a:rPr lang="he-IL" dirty="0" smtClean="0"/>
              <a:t> הרכוש היהודי, באופן חוקי ובמבצעי שוד מאורגנים.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בשנים 39'- 40' חיסלו הגרמנים את מוסדות הדת, החינוך והתרבות היהודים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he-IL" dirty="0" smtClean="0"/>
              <a:t>הגירוש הראשון של יהודי </a:t>
            </a:r>
            <a:r>
              <a:rPr lang="he-IL" dirty="0" err="1" smtClean="0"/>
              <a:t>קרקוב</a:t>
            </a:r>
            <a:r>
              <a:rPr lang="he-IL" dirty="0" smtClean="0"/>
              <a:t>: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בגלל </a:t>
            </a:r>
            <a:r>
              <a:rPr lang="he-IL" dirty="0" err="1" smtClean="0"/>
              <a:t>שקרקוב</a:t>
            </a:r>
            <a:r>
              <a:rPr lang="he-IL" dirty="0" smtClean="0"/>
              <a:t> </a:t>
            </a:r>
            <a:r>
              <a:rPr lang="he-IL" dirty="0" err="1" smtClean="0"/>
              <a:t>היתה</a:t>
            </a:r>
            <a:r>
              <a:rPr lang="he-IL" dirty="0" smtClean="0"/>
              <a:t> בירת הגנרל </a:t>
            </a:r>
            <a:r>
              <a:rPr lang="he-IL" dirty="0" err="1" smtClean="0"/>
              <a:t>גוברנמן</a:t>
            </a:r>
            <a:r>
              <a:rPr lang="he-IL" dirty="0" smtClean="0"/>
              <a:t>, </a:t>
            </a:r>
            <a:r>
              <a:rPr lang="he-IL" dirty="0" err="1" smtClean="0"/>
              <a:t>תיכננו</a:t>
            </a:r>
            <a:r>
              <a:rPr lang="he-IL" dirty="0" smtClean="0"/>
              <a:t> הגרמנים להפוך את </a:t>
            </a:r>
            <a:r>
              <a:rPr lang="he-IL" dirty="0" err="1" smtClean="0"/>
              <a:t>קרקוב</a:t>
            </a:r>
            <a:r>
              <a:rPr lang="he-IL" dirty="0" smtClean="0"/>
              <a:t> לנקייה מיהודים ע"י גירוש היהודים.</a:t>
            </a:r>
          </a:p>
          <a:p>
            <a:pPr>
              <a:lnSpc>
                <a:spcPct val="170000"/>
              </a:lnSpc>
            </a:pPr>
            <a:r>
              <a:rPr lang="he-IL" dirty="0" err="1" smtClean="0"/>
              <a:t>בקרקוב</a:t>
            </a:r>
            <a:r>
              <a:rPr lang="he-IL" dirty="0" smtClean="0"/>
              <a:t> היו 80,000 יהודים (20,000 מהם פליטים מהסביבה), הגרמנים תכננו לגרש 65,000 מהם.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ממאי 40' עד אוגוסט 40' יכלו היהודים לצאת </a:t>
            </a:r>
            <a:r>
              <a:rPr lang="he-IL" dirty="0" err="1" smtClean="0"/>
              <a:t>מקרקוב</a:t>
            </a:r>
            <a:r>
              <a:rPr lang="he-IL" dirty="0" smtClean="0"/>
              <a:t> עם רכוש ולבחור לאן ללכת.</a:t>
            </a:r>
          </a:p>
          <a:p>
            <a:pPr>
              <a:lnSpc>
                <a:spcPct val="170000"/>
              </a:lnSpc>
            </a:pPr>
            <a:r>
              <a:rPr lang="he-IL" dirty="0" smtClean="0"/>
              <a:t>מאוגוסט 40' עד לאוקטובר 40' גורשו </a:t>
            </a:r>
            <a:r>
              <a:rPr lang="he-IL" dirty="0" err="1" smtClean="0"/>
              <a:t>מקרקוב</a:t>
            </a:r>
            <a:r>
              <a:rPr lang="he-IL" dirty="0" smtClean="0"/>
              <a:t> 59,000 יהודים ונותרו בה 21,000 יהודים</a:t>
            </a:r>
          </a:p>
          <a:p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21729" y="0"/>
            <a:ext cx="2906565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שלב א':</a:t>
            </a:r>
          </a:p>
          <a:p>
            <a:pPr algn="ctr"/>
            <a:r>
              <a:rPr lang="he-IL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מפרוץ מלחמת העולם השנייה</a:t>
            </a:r>
          </a:p>
          <a:p>
            <a:pPr algn="ctr"/>
            <a:r>
              <a:rPr lang="he-IL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עד הקמת הגטו</a:t>
            </a:r>
          </a:p>
          <a:p>
            <a:pPr algn="ctr"/>
            <a:r>
              <a:rPr lang="he-IL" sz="1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בספטמבר 1939- 21 במרס 1941</a:t>
            </a:r>
            <a:endParaRPr lang="he-IL" sz="1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קובץ:The Kings Of Poland 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3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קובץ:The Kings Of Poland Pal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413" y="158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המעבר לגטו קרקוב דרך הגשר, פולין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17" y="42862"/>
            <a:ext cx="9195317" cy="681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/>
          <p:cNvSpPr/>
          <p:nvPr/>
        </p:nvSpPr>
        <p:spPr>
          <a:xfrm>
            <a:off x="253107" y="1844824"/>
            <a:ext cx="8597225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688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קובץ:Krakow Ghetto Gate 73170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170"/>
            <a:ext cx="9144000" cy="691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sz="2800" dirty="0" smtClean="0"/>
              <a:t>במרץ 41' הוקם </a:t>
            </a:r>
            <a:r>
              <a:rPr lang="he-IL" sz="2800" dirty="0" err="1" smtClean="0"/>
              <a:t>בקרקוב</a:t>
            </a:r>
            <a:r>
              <a:rPr lang="he-IL" sz="2800" dirty="0" smtClean="0"/>
              <a:t> גטו קטן  ו"סטרילי" ברובע </a:t>
            </a:r>
            <a:r>
              <a:rPr lang="he-IL" sz="2800" dirty="0" err="1" smtClean="0"/>
              <a:t>פודגוז'ה</a:t>
            </a:r>
            <a:r>
              <a:rPr lang="he-IL" sz="2800" dirty="0" smtClean="0"/>
              <a:t>, רובע פולני נכשל מעבר </a:t>
            </a:r>
            <a:r>
              <a:rPr lang="he-IL" sz="2800" dirty="0" err="1" smtClean="0"/>
              <a:t>לויסלה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על הגטו משלו שלוש רשויות גרמניות והיהודים נפגעו מכך.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את חיי היומיום בגטו ניהל היודנראט, ובראשו ד"ר ארתור </a:t>
            </a:r>
            <a:r>
              <a:rPr lang="he-IL" sz="2800" dirty="0" err="1" smtClean="0"/>
              <a:t>רוזנצוויג</a:t>
            </a:r>
            <a:r>
              <a:rPr lang="he-IL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על הסדר בגטו </a:t>
            </a:r>
            <a:r>
              <a:rPr lang="he-IL" sz="2800" dirty="0" err="1" smtClean="0"/>
              <a:t>היתה</a:t>
            </a:r>
            <a:r>
              <a:rPr lang="he-IL" sz="2800" dirty="0" smtClean="0"/>
              <a:t> אחראית המשטרה היהודית ובראשה שמחה שפירא.</a:t>
            </a:r>
          </a:p>
          <a:p>
            <a:pPr>
              <a:lnSpc>
                <a:spcPct val="150000"/>
              </a:lnSpc>
            </a:pPr>
            <a:r>
              <a:rPr lang="he-IL" sz="2800" dirty="0" smtClean="0"/>
              <a:t>בגטו הסתובבו מלשינים יהודים רבים.</a:t>
            </a:r>
            <a:endParaRPr lang="he-IL" sz="2800" dirty="0"/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6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תפילה ביום כיפור, קרקוב, פולין, אוקטובר 1940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567" y="0"/>
            <a:ext cx="91336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51520" y="2332037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e-IL" dirty="0" smtClean="0"/>
              <a:t>חיי היומיום בגטו: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ההתמודדות עם חוסר המזון.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המאבק על העבודה, עבודה= חיים.</a:t>
            </a:r>
          </a:p>
          <a:p>
            <a:pPr>
              <a:lnSpc>
                <a:spcPct val="150000"/>
              </a:lnSpc>
            </a:pPr>
            <a:r>
              <a:rPr lang="he-IL" dirty="0" smtClean="0"/>
              <a:t>המאבק על התקווה: חינוך, לימוד תורה, תרבות.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-76944" y="0"/>
            <a:ext cx="2813591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שלב ב':</a:t>
            </a:r>
          </a:p>
          <a:p>
            <a:pPr algn="ctr"/>
            <a:r>
              <a:rPr lang="he-IL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מהקמת הגטו עד גירוש יוני</a:t>
            </a:r>
          </a:p>
          <a:p>
            <a:pPr algn="ctr"/>
            <a:r>
              <a:rPr lang="he-IL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21 במרץ 1941- 4 ביוני 1942</a:t>
            </a:r>
            <a:endParaRPr lang="he-IL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9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1064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Ester</dc:creator>
  <cp:lastModifiedBy>Ronit</cp:lastModifiedBy>
  <cp:revision>21</cp:revision>
  <dcterms:created xsi:type="dcterms:W3CDTF">2012-01-19T07:00:54Z</dcterms:created>
  <dcterms:modified xsi:type="dcterms:W3CDTF">2014-04-17T05:55:20Z</dcterms:modified>
</cp:coreProperties>
</file>