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725" r:id="rId3"/>
  </p:sldMasterIdLst>
  <p:sldIdLst>
    <p:sldId id="256" r:id="rId4"/>
    <p:sldId id="260" r:id="rId5"/>
    <p:sldId id="261" r:id="rId6"/>
    <p:sldId id="262" r:id="rId7"/>
    <p:sldId id="263" r:id="rId8"/>
    <p:sldId id="298" r:id="rId9"/>
    <p:sldId id="299" r:id="rId10"/>
    <p:sldId id="264" r:id="rId11"/>
    <p:sldId id="265" r:id="rId12"/>
    <p:sldId id="266" r:id="rId13"/>
    <p:sldId id="267" r:id="rId14"/>
    <p:sldId id="268" r:id="rId15"/>
    <p:sldId id="269" r:id="rId16"/>
    <p:sldId id="270" r:id="rId17"/>
    <p:sldId id="272" r:id="rId18"/>
    <p:sldId id="273" r:id="rId19"/>
    <p:sldId id="274" r:id="rId20"/>
    <p:sldId id="275" r:id="rId21"/>
    <p:sldId id="276" r:id="rId22"/>
    <p:sldId id="302" r:id="rId23"/>
    <p:sldId id="303" r:id="rId2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פתיחה ומיקוד" id="{D1B3D4A5-354D-4B7C-BC0E-33D7C8ACE8BB}">
          <p14:sldIdLst>
            <p14:sldId id="256"/>
          </p14:sldIdLst>
        </p14:section>
        <p14:section name="נאורות" id="{C39EF48D-DC66-40D2-8864-54A9C24FCB77}">
          <p14:sldIdLst>
            <p14:sldId id="260"/>
            <p14:sldId id="261"/>
            <p14:sldId id="262"/>
            <p14:sldId id="263"/>
            <p14:sldId id="298"/>
            <p14:sldId id="299"/>
          </p14:sldIdLst>
        </p14:section>
        <p14:section name="לאומיות" id="{D29DFBA9-4D7A-478C-AA71-6CCE952FA908}">
          <p14:sldIdLst>
            <p14:sldId id="264"/>
            <p14:sldId id="265"/>
            <p14:sldId id="266"/>
            <p14:sldId id="267"/>
            <p14:sldId id="268"/>
            <p14:sldId id="269"/>
            <p14:sldId id="270"/>
          </p14:sldIdLst>
        </p14:section>
        <p14:section name="סוציאליזם" id="{D322D167-BC95-4B22-9BDB-1C5C0420BFB2}">
          <p14:sldIdLst>
            <p14:sldId id="272"/>
            <p14:sldId id="273"/>
            <p14:sldId id="274"/>
            <p14:sldId id="275"/>
            <p14:sldId id="276"/>
            <p14:sldId id="302"/>
            <p14:sldId id="303"/>
          </p14:sldIdLst>
        </p14:section>
        <p14:section name="משטרים טוטליטריים" id="{AC391A85-66C2-4D56-9DEA-5BCC8FD191B1}">
          <p14:sldIdLst/>
        </p14:section>
        <p14:section name="אמנציפציה" id="{9C95AA84-7E3F-4ACE-A9AD-3F4E027761AA}">
          <p14:sldIdLst/>
        </p14:section>
        <p14:section name="מימוש רעיונות ההשכלה" id="{FA49C325-D479-4C9A-AD6A-2A8B524ABECC}">
          <p14:sldIdLst/>
        </p14:section>
        <p14:section name="זרמים יהודיים לאור המודרנה" id="{52B67E2F-4B83-4D6D-885E-3B0B9B8D0042}">
          <p14:sldIdLst/>
        </p14:section>
        <p14:section name="התנועה הציונית" id="{06FD29B5-7CEA-4C0C-A235-2FB8D8A1FA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סגנון ביניים 3 - הדגשה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997" autoAdjust="0"/>
    <p:restoredTop sz="94660"/>
  </p:normalViewPr>
  <p:slideViewPr>
    <p:cSldViewPr snapToGrid="0">
      <p:cViewPr varScale="1">
        <p:scale>
          <a:sx n="75" d="100"/>
          <a:sy n="75" d="100"/>
        </p:scale>
        <p:origin x="2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12/24/2021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09372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4109587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652579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12/24/2021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23967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a:lvl1pPr>
          </a:lstStyle>
          <a:p>
            <a:r>
              <a:rPr lang="en-US" dirty="0"/>
              <a:t>Click to edit Master title style</a:t>
            </a:r>
          </a:p>
        </p:txBody>
      </p:sp>
      <p:sp>
        <p:nvSpPr>
          <p:cNvPr id="3" name="Content Placeholder 2"/>
          <p:cNvSpPr>
            <a:spLocks noGrp="1"/>
          </p:cNvSpPr>
          <p:nvPr>
            <p:ph idx="1"/>
          </p:nvPr>
        </p:nvSpPr>
        <p:spPr/>
        <p:txBody>
          <a:bodyPr/>
          <a:lstStyle>
            <a:lvl1pPr algn="r" rtl="1">
              <a:defRPr/>
            </a:lvl1pPr>
            <a:lvl2pPr algn="r" rtl="1">
              <a:defRPr/>
            </a:lvl2pPr>
            <a:lvl3pPr algn="r" rtl="1">
              <a:defRPr/>
            </a:lvl3pPr>
            <a:lvl4pPr algn="r" rtl="1">
              <a:defRPr/>
            </a:lvl4pPr>
            <a:lvl5pPr algn="r" rtl="1">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12/24/2021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53699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12/24/2021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67194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12/24/2021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195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12/24/2021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54944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12/24/2021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23659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12/24/2021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83930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12/24/2021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54817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12/24/2021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827454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12/24/2021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77494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12/24/2021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77153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12/24/2021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74521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46DB592-4082-4344-B15C-23D0F760DC6F}"/>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xmlns="" id="{7AAB1BAC-E924-4D6F-84ED-A7CFA7828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xmlns="" id="{FCA7C355-40DD-42CB-94E4-4ED9CFA27254}"/>
              </a:ext>
            </a:extLst>
          </p:cNvPr>
          <p:cNvSpPr>
            <a:spLocks noGrp="1"/>
          </p:cNvSpPr>
          <p:nvPr>
            <p:ph type="dt" sz="half" idx="10"/>
          </p:nvPr>
        </p:nvSpPr>
        <p:spPr/>
        <p:txBody>
          <a:bodyPr/>
          <a:lstStyle/>
          <a:p>
            <a:fld id="{EDDF092D-3907-4235-A060-18380F84E19D}" type="datetimeFigureOut">
              <a:rPr lang="he-IL" smtClean="0"/>
              <a:t>כ'/טבת/תשפ"ב</a:t>
            </a:fld>
            <a:endParaRPr lang="he-IL"/>
          </a:p>
        </p:txBody>
      </p:sp>
      <p:sp>
        <p:nvSpPr>
          <p:cNvPr id="5" name="מציין מיקום של כותרת תחתונה 4">
            <a:extLst>
              <a:ext uri="{FF2B5EF4-FFF2-40B4-BE49-F238E27FC236}">
                <a16:creationId xmlns:a16="http://schemas.microsoft.com/office/drawing/2014/main" xmlns="" id="{1FC529BF-1E7F-4B51-9384-B98D4234186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9A8818F0-8CB8-47C8-B2F1-07EDBFC4F574}"/>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3319642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3C31F2C-0411-4336-95DD-C3F26ED787D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C9BCCD48-8B88-44BB-A24F-A3A9473D2D52}"/>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14A67C3C-6FE9-4D21-BBA0-EB75D0DA0D89}"/>
              </a:ext>
            </a:extLst>
          </p:cNvPr>
          <p:cNvSpPr>
            <a:spLocks noGrp="1"/>
          </p:cNvSpPr>
          <p:nvPr>
            <p:ph type="dt" sz="half" idx="10"/>
          </p:nvPr>
        </p:nvSpPr>
        <p:spPr/>
        <p:txBody>
          <a:bodyPr/>
          <a:lstStyle/>
          <a:p>
            <a:fld id="{EDDF092D-3907-4235-A060-18380F84E19D}" type="datetimeFigureOut">
              <a:rPr lang="he-IL" smtClean="0"/>
              <a:t>כ'/טבת/תשפ"ב</a:t>
            </a:fld>
            <a:endParaRPr lang="he-IL"/>
          </a:p>
        </p:txBody>
      </p:sp>
      <p:sp>
        <p:nvSpPr>
          <p:cNvPr id="5" name="מציין מיקום של כותרת תחתונה 4">
            <a:extLst>
              <a:ext uri="{FF2B5EF4-FFF2-40B4-BE49-F238E27FC236}">
                <a16:creationId xmlns:a16="http://schemas.microsoft.com/office/drawing/2014/main" xmlns="" id="{061101E5-E7DC-41B6-BECE-CB5E9F8AC7E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85418531-BA21-4176-9D7F-52DCBF66D0C2}"/>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1994789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FF34C63-DB0A-4268-AFD2-FAE61D83B36C}"/>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B2209B9C-88D7-460A-BB87-53E5536011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xmlns="" id="{4AEE560F-8876-49F2-BB9B-241E8F25A35E}"/>
              </a:ext>
            </a:extLst>
          </p:cNvPr>
          <p:cNvSpPr>
            <a:spLocks noGrp="1"/>
          </p:cNvSpPr>
          <p:nvPr>
            <p:ph type="dt" sz="half" idx="10"/>
          </p:nvPr>
        </p:nvSpPr>
        <p:spPr/>
        <p:txBody>
          <a:bodyPr/>
          <a:lstStyle/>
          <a:p>
            <a:fld id="{EDDF092D-3907-4235-A060-18380F84E19D}" type="datetimeFigureOut">
              <a:rPr lang="he-IL" smtClean="0"/>
              <a:t>כ'/טבת/תשפ"ב</a:t>
            </a:fld>
            <a:endParaRPr lang="he-IL"/>
          </a:p>
        </p:txBody>
      </p:sp>
      <p:sp>
        <p:nvSpPr>
          <p:cNvPr id="5" name="מציין מיקום של כותרת תחתונה 4">
            <a:extLst>
              <a:ext uri="{FF2B5EF4-FFF2-40B4-BE49-F238E27FC236}">
                <a16:creationId xmlns:a16="http://schemas.microsoft.com/office/drawing/2014/main" xmlns="" id="{CC831209-33F5-47C7-9CBF-4EB7BA00234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4312EABF-508C-4CEC-8134-FED7AD213345}"/>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1486217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871C39C-5FE9-48D6-B610-1788825F0FD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528F7008-98F3-4C84-8FD9-FD3829B727B0}"/>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xmlns="" id="{B44BC2EE-5209-448B-B9EB-BBEA8211B113}"/>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xmlns="" id="{74D30CC8-24A1-44E9-8787-7A9A7B3C652B}"/>
              </a:ext>
            </a:extLst>
          </p:cNvPr>
          <p:cNvSpPr>
            <a:spLocks noGrp="1"/>
          </p:cNvSpPr>
          <p:nvPr>
            <p:ph type="dt" sz="half" idx="10"/>
          </p:nvPr>
        </p:nvSpPr>
        <p:spPr/>
        <p:txBody>
          <a:bodyPr/>
          <a:lstStyle/>
          <a:p>
            <a:fld id="{EDDF092D-3907-4235-A060-18380F84E19D}" type="datetimeFigureOut">
              <a:rPr lang="he-IL" smtClean="0"/>
              <a:t>כ'/טבת/תשפ"ב</a:t>
            </a:fld>
            <a:endParaRPr lang="he-IL"/>
          </a:p>
        </p:txBody>
      </p:sp>
      <p:sp>
        <p:nvSpPr>
          <p:cNvPr id="6" name="מציין מיקום של כותרת תחתונה 5">
            <a:extLst>
              <a:ext uri="{FF2B5EF4-FFF2-40B4-BE49-F238E27FC236}">
                <a16:creationId xmlns:a16="http://schemas.microsoft.com/office/drawing/2014/main" xmlns="" id="{82DAEA0D-278C-43A1-9372-A672FCB6F05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51C092BC-311B-409C-9F44-B1B34245DC13}"/>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31039667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5243ADA-C751-4282-91D4-97EE1087BA62}"/>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B1B93BD0-186C-4174-8E12-AC5AD53406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xmlns="" id="{B2CC61B4-6C2E-4702-9B83-896F8194A039}"/>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xmlns="" id="{ED52F57B-488A-41AF-8D7A-1872FB9A45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xmlns="" id="{01534B2B-2EB6-4736-8204-4B3FADDD6324}"/>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xmlns="" id="{C1060310-89F6-403E-A626-307744E38055}"/>
              </a:ext>
            </a:extLst>
          </p:cNvPr>
          <p:cNvSpPr>
            <a:spLocks noGrp="1"/>
          </p:cNvSpPr>
          <p:nvPr>
            <p:ph type="dt" sz="half" idx="10"/>
          </p:nvPr>
        </p:nvSpPr>
        <p:spPr/>
        <p:txBody>
          <a:bodyPr/>
          <a:lstStyle/>
          <a:p>
            <a:fld id="{EDDF092D-3907-4235-A060-18380F84E19D}" type="datetimeFigureOut">
              <a:rPr lang="he-IL" smtClean="0"/>
              <a:t>כ'/טבת/תשפ"ב</a:t>
            </a:fld>
            <a:endParaRPr lang="he-IL"/>
          </a:p>
        </p:txBody>
      </p:sp>
      <p:sp>
        <p:nvSpPr>
          <p:cNvPr id="8" name="מציין מיקום של כותרת תחתונה 7">
            <a:extLst>
              <a:ext uri="{FF2B5EF4-FFF2-40B4-BE49-F238E27FC236}">
                <a16:creationId xmlns:a16="http://schemas.microsoft.com/office/drawing/2014/main" xmlns="" id="{4F94AEB6-08A4-4F65-8F16-01CDB402E5B7}"/>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xmlns="" id="{1E54932D-A034-4524-A9A7-67B2CF865C72}"/>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6031472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57B8AA5-8B61-4F2E-8157-32DD007625D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xmlns="" id="{951AF8DE-2CD2-4D52-8182-63821E00C6C8}"/>
              </a:ext>
            </a:extLst>
          </p:cNvPr>
          <p:cNvSpPr>
            <a:spLocks noGrp="1"/>
          </p:cNvSpPr>
          <p:nvPr>
            <p:ph type="dt" sz="half" idx="10"/>
          </p:nvPr>
        </p:nvSpPr>
        <p:spPr/>
        <p:txBody>
          <a:bodyPr/>
          <a:lstStyle/>
          <a:p>
            <a:fld id="{EDDF092D-3907-4235-A060-18380F84E19D}" type="datetimeFigureOut">
              <a:rPr lang="he-IL" smtClean="0"/>
              <a:t>כ'/טבת/תשפ"ב</a:t>
            </a:fld>
            <a:endParaRPr lang="he-IL"/>
          </a:p>
        </p:txBody>
      </p:sp>
      <p:sp>
        <p:nvSpPr>
          <p:cNvPr id="4" name="מציין מיקום של כותרת תחתונה 3">
            <a:extLst>
              <a:ext uri="{FF2B5EF4-FFF2-40B4-BE49-F238E27FC236}">
                <a16:creationId xmlns:a16="http://schemas.microsoft.com/office/drawing/2014/main" xmlns="" id="{0DD18033-4DF5-4464-B3A1-A7E045937889}"/>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xmlns="" id="{730E7AB6-FAB6-4D59-93CA-05571D7A6349}"/>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1024956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xmlns="" id="{5A32F326-6827-465D-AE12-8B30AFCE3627}"/>
              </a:ext>
            </a:extLst>
          </p:cNvPr>
          <p:cNvSpPr>
            <a:spLocks noGrp="1"/>
          </p:cNvSpPr>
          <p:nvPr>
            <p:ph type="dt" sz="half" idx="10"/>
          </p:nvPr>
        </p:nvSpPr>
        <p:spPr/>
        <p:txBody>
          <a:bodyPr/>
          <a:lstStyle/>
          <a:p>
            <a:fld id="{EDDF092D-3907-4235-A060-18380F84E19D}" type="datetimeFigureOut">
              <a:rPr lang="he-IL" smtClean="0"/>
              <a:t>כ'/טבת/תשפ"ב</a:t>
            </a:fld>
            <a:endParaRPr lang="he-IL"/>
          </a:p>
        </p:txBody>
      </p:sp>
      <p:sp>
        <p:nvSpPr>
          <p:cNvPr id="3" name="מציין מיקום של כותרת תחתונה 2">
            <a:extLst>
              <a:ext uri="{FF2B5EF4-FFF2-40B4-BE49-F238E27FC236}">
                <a16:creationId xmlns:a16="http://schemas.microsoft.com/office/drawing/2014/main" xmlns="" id="{7454DB08-E613-468E-A80C-3D067C74DEA6}"/>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xmlns="" id="{AFE49E31-E78D-4DA4-8EE9-534096350363}"/>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1626410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7" name="Date Placeholder 6"/>
          <p:cNvSpPr>
            <a:spLocks noGrp="1"/>
          </p:cNvSpPr>
          <p:nvPr>
            <p:ph type="dt" sz="half" idx="10"/>
          </p:nvPr>
        </p:nvSpPr>
        <p:spPr/>
        <p:txBody>
          <a:bodyPr/>
          <a:lstStyle/>
          <a:p>
            <a:fld id="{1160EA64-D806-43AC-9DF2-F8C432F32B4C}" type="datetimeFigureOut">
              <a:rPr lang="en-US" dirty="0"/>
              <a:t>12/24/2021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2938606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2DC9B3C-B4A0-4DCE-ACD8-72A662D4641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CD29158A-DED6-4F21-8D27-D75BA8E164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xmlns="" id="{83F08EE0-6AE3-4F40-8DF6-93F58855E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ABA0E8BC-894C-4A65-82C1-D06517DE3F9F}"/>
              </a:ext>
            </a:extLst>
          </p:cNvPr>
          <p:cNvSpPr>
            <a:spLocks noGrp="1"/>
          </p:cNvSpPr>
          <p:nvPr>
            <p:ph type="dt" sz="half" idx="10"/>
          </p:nvPr>
        </p:nvSpPr>
        <p:spPr/>
        <p:txBody>
          <a:bodyPr/>
          <a:lstStyle/>
          <a:p>
            <a:fld id="{EDDF092D-3907-4235-A060-18380F84E19D}" type="datetimeFigureOut">
              <a:rPr lang="he-IL" smtClean="0"/>
              <a:t>כ'/טבת/תשפ"ב</a:t>
            </a:fld>
            <a:endParaRPr lang="he-IL"/>
          </a:p>
        </p:txBody>
      </p:sp>
      <p:sp>
        <p:nvSpPr>
          <p:cNvPr id="6" name="מציין מיקום של כותרת תחתונה 5">
            <a:extLst>
              <a:ext uri="{FF2B5EF4-FFF2-40B4-BE49-F238E27FC236}">
                <a16:creationId xmlns:a16="http://schemas.microsoft.com/office/drawing/2014/main" xmlns="" id="{37B8421D-C6E3-4309-9DB0-90733EA2A84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E424775D-EF3F-40CE-A9F7-AE223D0E99E2}"/>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4192034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30A707E-40D3-4768-9C12-92CBD78D58E8}"/>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xmlns="" id="{5A9BE278-B9D0-4DD6-8B3D-A22E442FE6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xmlns="" id="{DD82487B-C53C-4F27-AEDA-567AC0F66C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4DCF5498-E796-4742-BA45-0F1F1DA4074E}"/>
              </a:ext>
            </a:extLst>
          </p:cNvPr>
          <p:cNvSpPr>
            <a:spLocks noGrp="1"/>
          </p:cNvSpPr>
          <p:nvPr>
            <p:ph type="dt" sz="half" idx="10"/>
          </p:nvPr>
        </p:nvSpPr>
        <p:spPr/>
        <p:txBody>
          <a:bodyPr/>
          <a:lstStyle/>
          <a:p>
            <a:fld id="{EDDF092D-3907-4235-A060-18380F84E19D}" type="datetimeFigureOut">
              <a:rPr lang="he-IL" smtClean="0"/>
              <a:t>כ'/טבת/תשפ"ב</a:t>
            </a:fld>
            <a:endParaRPr lang="he-IL"/>
          </a:p>
        </p:txBody>
      </p:sp>
      <p:sp>
        <p:nvSpPr>
          <p:cNvPr id="6" name="מציין מיקום של כותרת תחתונה 5">
            <a:extLst>
              <a:ext uri="{FF2B5EF4-FFF2-40B4-BE49-F238E27FC236}">
                <a16:creationId xmlns:a16="http://schemas.microsoft.com/office/drawing/2014/main" xmlns="" id="{2B9199AC-3877-4E0D-8D37-EF4F7549BC1B}"/>
              </a:ext>
            </a:extLst>
          </p:cNvPr>
          <p:cNvSpPr>
            <a:spLocks noGrp="1"/>
          </p:cNvSpPr>
          <p:nvPr>
            <p:ph type="ftr" sz="quarter" idx="11"/>
          </p:nvPr>
        </p:nvSpPr>
        <p:spPr/>
        <p:txBody>
          <a:bodyPr/>
          <a:lstStyle/>
          <a:p>
            <a:endParaRPr lang="en-US" dirty="0"/>
          </a:p>
        </p:txBody>
      </p:sp>
      <p:sp>
        <p:nvSpPr>
          <p:cNvPr id="7" name="מציין מיקום של מספר שקופית 6">
            <a:extLst>
              <a:ext uri="{FF2B5EF4-FFF2-40B4-BE49-F238E27FC236}">
                <a16:creationId xmlns:a16="http://schemas.microsoft.com/office/drawing/2014/main" xmlns="" id="{37CE4311-4948-4889-A75B-02A893D3717F}"/>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4159090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5F855C7-1673-447D-9C73-7A489F1FF83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xmlns="" id="{7547A2E6-4CC7-4F11-9325-4FF7C6D7F4E9}"/>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053D13FF-AA84-4DCF-9D44-81A75696C666}"/>
              </a:ext>
            </a:extLst>
          </p:cNvPr>
          <p:cNvSpPr>
            <a:spLocks noGrp="1"/>
          </p:cNvSpPr>
          <p:nvPr>
            <p:ph type="dt" sz="half" idx="10"/>
          </p:nvPr>
        </p:nvSpPr>
        <p:spPr/>
        <p:txBody>
          <a:bodyPr/>
          <a:lstStyle/>
          <a:p>
            <a:fld id="{EDDF092D-3907-4235-A060-18380F84E19D}" type="datetimeFigureOut">
              <a:rPr lang="he-IL" smtClean="0"/>
              <a:t>כ'/טבת/תשפ"ב</a:t>
            </a:fld>
            <a:endParaRPr lang="he-IL"/>
          </a:p>
        </p:txBody>
      </p:sp>
      <p:sp>
        <p:nvSpPr>
          <p:cNvPr id="5" name="מציין מיקום של כותרת תחתונה 4">
            <a:extLst>
              <a:ext uri="{FF2B5EF4-FFF2-40B4-BE49-F238E27FC236}">
                <a16:creationId xmlns:a16="http://schemas.microsoft.com/office/drawing/2014/main" xmlns="" id="{9B5E7B76-472B-4C12-B455-32F8C8E97B9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638536E6-C7F1-4BDB-B2C8-52FCE3BDB4DD}"/>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32606939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xmlns="" id="{249D8D6D-6415-4D71-A90C-E10CCC77D00E}"/>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xmlns="" id="{704F59CB-72BB-4C01-B1C4-138F6195D6DB}"/>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E3E4D954-00F7-463F-AC29-719F25ECF693}"/>
              </a:ext>
            </a:extLst>
          </p:cNvPr>
          <p:cNvSpPr>
            <a:spLocks noGrp="1"/>
          </p:cNvSpPr>
          <p:nvPr>
            <p:ph type="dt" sz="half" idx="10"/>
          </p:nvPr>
        </p:nvSpPr>
        <p:spPr/>
        <p:txBody>
          <a:bodyPr/>
          <a:lstStyle/>
          <a:p>
            <a:fld id="{EDDF092D-3907-4235-A060-18380F84E19D}" type="datetimeFigureOut">
              <a:rPr lang="he-IL" smtClean="0"/>
              <a:t>כ'/טבת/תשפ"ב</a:t>
            </a:fld>
            <a:endParaRPr lang="he-IL"/>
          </a:p>
        </p:txBody>
      </p:sp>
      <p:sp>
        <p:nvSpPr>
          <p:cNvPr id="5" name="מציין מיקום של כותרת תחתונה 4">
            <a:extLst>
              <a:ext uri="{FF2B5EF4-FFF2-40B4-BE49-F238E27FC236}">
                <a16:creationId xmlns:a16="http://schemas.microsoft.com/office/drawing/2014/main" xmlns="" id="{74B63D24-8073-4B11-BE37-7C8A98B2B3E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5A68641C-7576-414B-B801-6D18F43B00BB}"/>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1184469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12/24/2021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246577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583436" y="3143250"/>
            <a:ext cx="4270248" cy="259677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7" name="Date Placeholder 6"/>
          <p:cNvSpPr>
            <a:spLocks noGrp="1"/>
          </p:cNvSpPr>
          <p:nvPr>
            <p:ph type="dt" sz="half" idx="10"/>
          </p:nvPr>
        </p:nvSpPr>
        <p:spPr/>
        <p:txBody>
          <a:bodyPr/>
          <a:lstStyle/>
          <a:p>
            <a:fld id="{4F7D4976-E339-4826-83B7-FBD03F55ECF8}" type="datetimeFigureOut">
              <a:rPr lang="en-US" dirty="0"/>
              <a:t>12/24/2021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2157296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12/24/2021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900476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12/24/2021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510106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9" name="Date Placeholder 8"/>
          <p:cNvSpPr>
            <a:spLocks noGrp="1"/>
          </p:cNvSpPr>
          <p:nvPr>
            <p:ph type="dt" sz="half" idx="10"/>
          </p:nvPr>
        </p:nvSpPr>
        <p:spPr/>
        <p:txBody>
          <a:bodyPr/>
          <a:lstStyle/>
          <a:p>
            <a:fld id="{D1BE4249-C0D0-4B06-8692-E8BB871AF643}" type="datetimeFigureOut">
              <a:rPr lang="en-US" dirty="0"/>
              <a:t>12/24/2021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73140804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12/24/2021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78980354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12/24/2021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r">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1866497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1"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r" defTabSz="914400" rtl="1"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rtl="1">
              <a:defRPr sz="1200">
                <a:solidFill>
                  <a:schemeClr val="tx1">
                    <a:tint val="75000"/>
                  </a:schemeClr>
                </a:solidFill>
              </a:defRPr>
            </a:lvl1pPr>
          </a:lstStyle>
          <a:p>
            <a:fld id="{330EA680-D336-4FF7-8B7A-9848BB0A1C32}" type="slidenum">
              <a:rPr lang="en-US" smtClean="0"/>
              <a:pPr/>
              <a:t>‹#›</a:t>
            </a:fld>
            <a:endParaRPr lang="en-US"/>
          </a:p>
        </p:txBody>
      </p:sp>
      <p:sp>
        <p:nvSpPr>
          <p:cNvPr id="7" name="מלבן: פינות מעוגלות 6">
            <a:extLst>
              <a:ext uri="{FF2B5EF4-FFF2-40B4-BE49-F238E27FC236}">
                <a16:creationId xmlns:a16="http://schemas.microsoft.com/office/drawing/2014/main" xmlns="" id="{0752176C-AB52-4935-BE32-59A0824F0182}"/>
              </a:ext>
            </a:extLst>
          </p:cNvPr>
          <p:cNvSpPr/>
          <p:nvPr userDrawn="1"/>
        </p:nvSpPr>
        <p:spPr>
          <a:xfrm>
            <a:off x="86497" y="99454"/>
            <a:ext cx="11986054" cy="6721474"/>
          </a:xfrm>
          <a:prstGeom prst="roundRect">
            <a:avLst/>
          </a:prstGeom>
          <a:noFill/>
          <a:ln w="203200"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1398339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xmlns="" id="{613F30C7-EDC7-4715-BEB4-41A91BE6FAB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03871533-EC75-40FD-B8D7-69F20310C4FC}"/>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6DD44985-3820-4338-8C91-C04C6EC47B2C}"/>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160EA64-D806-43AC-9DF2-F8C432F32B4C}" type="datetimeFigureOut">
              <a:rPr lang="en-US" smtClean="0"/>
              <a:t>12/24/2021</a:t>
            </a:fld>
            <a:endParaRPr lang="en-US" dirty="0"/>
          </a:p>
        </p:txBody>
      </p:sp>
      <p:sp>
        <p:nvSpPr>
          <p:cNvPr id="5" name="מציין מיקום של כותרת תחתונה 4">
            <a:extLst>
              <a:ext uri="{FF2B5EF4-FFF2-40B4-BE49-F238E27FC236}">
                <a16:creationId xmlns:a16="http://schemas.microsoft.com/office/drawing/2014/main" xmlns="" id="{4522DADE-22BD-48AE-AA5D-34FA3B3C56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dirty="0"/>
          </a:p>
        </p:txBody>
      </p:sp>
      <p:sp>
        <p:nvSpPr>
          <p:cNvPr id="6" name="מציין מיקום של מספר שקופית 5">
            <a:extLst>
              <a:ext uri="{FF2B5EF4-FFF2-40B4-BE49-F238E27FC236}">
                <a16:creationId xmlns:a16="http://schemas.microsoft.com/office/drawing/2014/main" xmlns="" id="{9FE08ABF-C36D-4AD4-901C-372540395C0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85175323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D81709E-82A2-48E3-97D6-18BDE9B1D099}"/>
              </a:ext>
            </a:extLst>
          </p:cNvPr>
          <p:cNvSpPr>
            <a:spLocks noGrp="1"/>
          </p:cNvSpPr>
          <p:nvPr>
            <p:ph type="ctrTitle"/>
          </p:nvPr>
        </p:nvSpPr>
        <p:spPr/>
        <p:txBody>
          <a:bodyPr/>
          <a:lstStyle/>
          <a:p>
            <a:r>
              <a:rPr lang="he-IL" dirty="0"/>
              <a:t>ספר ראשון – מסורת ומהפכות</a:t>
            </a:r>
          </a:p>
        </p:txBody>
      </p:sp>
      <p:sp>
        <p:nvSpPr>
          <p:cNvPr id="3" name="כותרת משנה 2">
            <a:extLst>
              <a:ext uri="{FF2B5EF4-FFF2-40B4-BE49-F238E27FC236}">
                <a16:creationId xmlns:a16="http://schemas.microsoft.com/office/drawing/2014/main" xmlns="" id="{89369EC1-D339-4A7A-AB5D-6CBDC042716F}"/>
              </a:ext>
            </a:extLst>
          </p:cNvPr>
          <p:cNvSpPr>
            <a:spLocks noGrp="1"/>
          </p:cNvSpPr>
          <p:nvPr>
            <p:ph type="subTitle" idx="1"/>
          </p:nvPr>
        </p:nvSpPr>
        <p:spPr/>
        <p:txBody>
          <a:bodyPr>
            <a:normAutofit/>
          </a:bodyPr>
          <a:lstStyle/>
          <a:p>
            <a:r>
              <a:rPr lang="he-IL" sz="2800" dirty="0"/>
              <a:t>שאלון 29281 ע"פ המיקוד </a:t>
            </a:r>
            <a:r>
              <a:rPr lang="he-IL" sz="2800"/>
              <a:t>קיץ תשפ"א</a:t>
            </a:r>
            <a:endParaRPr lang="he-IL" sz="2800" dirty="0"/>
          </a:p>
        </p:txBody>
      </p:sp>
      <p:pic>
        <p:nvPicPr>
          <p:cNvPr id="4098" name="Picture 2" descr="משברים ותקומה – כרך א' מסורת ומהפכות – מכון הר ברכה – אטיאס אופיס">
            <a:extLst>
              <a:ext uri="{FF2B5EF4-FFF2-40B4-BE49-F238E27FC236}">
                <a16:creationId xmlns:a16="http://schemas.microsoft.com/office/drawing/2014/main" xmlns="" id="{EF98912C-DC1A-4618-AC99-7F152A9CF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879" y="3602038"/>
            <a:ext cx="1958385" cy="2769870"/>
          </a:xfrm>
          <a:prstGeom prst="rect">
            <a:avLst/>
          </a:prstGeom>
          <a:noFill/>
          <a:extLst>
            <a:ext uri="{909E8E84-426E-40DD-AFC4-6F175D3DCCD1}">
              <a14:hiddenFill xmlns:a14="http://schemas.microsoft.com/office/drawing/2010/main">
                <a:solidFill>
                  <a:srgbClr val="FFFFFF"/>
                </a:solidFill>
              </a14:hiddenFill>
            </a:ext>
          </a:extLst>
        </p:spPr>
      </p:pic>
      <p:pic>
        <p:nvPicPr>
          <p:cNvPr id="6" name="תמונה 5">
            <a:extLst>
              <a:ext uri="{FF2B5EF4-FFF2-40B4-BE49-F238E27FC236}">
                <a16:creationId xmlns:a16="http://schemas.microsoft.com/office/drawing/2014/main" xmlns="" id="{DE8C0E64-7386-42AC-8FE3-F2FA4ED011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4120" y="1"/>
            <a:ext cx="2087880" cy="1166508"/>
          </a:xfrm>
          <a:prstGeom prst="rect">
            <a:avLst/>
          </a:prstGeom>
        </p:spPr>
      </p:pic>
    </p:spTree>
    <p:extLst>
      <p:ext uri="{BB962C8B-B14F-4D97-AF65-F5344CB8AC3E}">
        <p14:creationId xmlns:p14="http://schemas.microsoft.com/office/powerpoint/2010/main" val="2813786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C032B6E-FE03-40CA-BB66-1AC0C3E585C3}"/>
              </a:ext>
            </a:extLst>
          </p:cNvPr>
          <p:cNvSpPr>
            <a:spLocks noGrp="1"/>
          </p:cNvSpPr>
          <p:nvPr>
            <p:ph type="title"/>
          </p:nvPr>
        </p:nvSpPr>
        <p:spPr/>
        <p:txBody>
          <a:bodyPr>
            <a:normAutofit/>
          </a:bodyPr>
          <a:lstStyle/>
          <a:p>
            <a:pPr algn="ctr" rtl="1"/>
            <a:r>
              <a:rPr lang="he-IL" sz="5400" u="sng" dirty="0"/>
              <a:t>סמלי לאומיות - להעצמת התודעה הלאומית</a:t>
            </a:r>
          </a:p>
        </p:txBody>
      </p:sp>
      <p:sp>
        <p:nvSpPr>
          <p:cNvPr id="3" name="מציין מיקום תוכן 2">
            <a:extLst>
              <a:ext uri="{FF2B5EF4-FFF2-40B4-BE49-F238E27FC236}">
                <a16:creationId xmlns:a16="http://schemas.microsoft.com/office/drawing/2014/main" xmlns="" id="{42EB9119-409A-4B7D-B3C2-6E55AB85F7B7}"/>
              </a:ext>
            </a:extLst>
          </p:cNvPr>
          <p:cNvSpPr>
            <a:spLocks noGrp="1"/>
          </p:cNvSpPr>
          <p:nvPr>
            <p:ph sz="half" idx="1"/>
          </p:nvPr>
        </p:nvSpPr>
        <p:spPr>
          <a:xfrm>
            <a:off x="469557" y="1825625"/>
            <a:ext cx="5943600" cy="4351338"/>
          </a:xfrm>
        </p:spPr>
        <p:txBody>
          <a:bodyPr numCol="1">
            <a:normAutofit/>
          </a:bodyPr>
          <a:lstStyle/>
          <a:p>
            <a:pPr algn="r"/>
            <a:r>
              <a:rPr lang="he-IL" sz="4800" dirty="0"/>
              <a:t>זיכרון קולקטיבי</a:t>
            </a:r>
          </a:p>
          <a:p>
            <a:pPr algn="r"/>
            <a:r>
              <a:rPr lang="he-IL" sz="4800" dirty="0"/>
              <a:t>דמויות מופת חשובות</a:t>
            </a:r>
          </a:p>
          <a:p>
            <a:pPr algn="r"/>
            <a:r>
              <a:rPr lang="he-IL" sz="4800" dirty="0"/>
              <a:t>פולקלור</a:t>
            </a:r>
          </a:p>
        </p:txBody>
      </p:sp>
      <p:sp>
        <p:nvSpPr>
          <p:cNvPr id="5" name="מציין מיקום תוכן 4">
            <a:extLst>
              <a:ext uri="{FF2B5EF4-FFF2-40B4-BE49-F238E27FC236}">
                <a16:creationId xmlns:a16="http://schemas.microsoft.com/office/drawing/2014/main" xmlns="" id="{4CE41859-0F3D-459E-BCF1-2CE36AFE5829}"/>
              </a:ext>
            </a:extLst>
          </p:cNvPr>
          <p:cNvSpPr>
            <a:spLocks noGrp="1"/>
          </p:cNvSpPr>
          <p:nvPr>
            <p:ph sz="half" idx="2"/>
          </p:nvPr>
        </p:nvSpPr>
        <p:spPr/>
        <p:txBody>
          <a:bodyPr>
            <a:normAutofit/>
          </a:bodyPr>
          <a:lstStyle/>
          <a:p>
            <a:r>
              <a:rPr lang="he-IL" sz="4800" dirty="0"/>
              <a:t>דגל</a:t>
            </a:r>
          </a:p>
          <a:p>
            <a:r>
              <a:rPr lang="he-IL" sz="4800" dirty="0"/>
              <a:t>סמל</a:t>
            </a:r>
          </a:p>
          <a:p>
            <a:r>
              <a:rPr lang="he-IL" sz="4800" dirty="0"/>
              <a:t>המנון </a:t>
            </a:r>
          </a:p>
          <a:p>
            <a:r>
              <a:rPr lang="he-IL" sz="4800" dirty="0"/>
              <a:t>ימי חג לאומיים</a:t>
            </a:r>
          </a:p>
        </p:txBody>
      </p:sp>
    </p:spTree>
    <p:extLst>
      <p:ext uri="{BB962C8B-B14F-4D97-AF65-F5344CB8AC3E}">
        <p14:creationId xmlns:p14="http://schemas.microsoft.com/office/powerpoint/2010/main" val="62207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8359301D-989F-49D6-975D-8C61EABFCCB3}"/>
              </a:ext>
            </a:extLst>
          </p:cNvPr>
          <p:cNvSpPr>
            <a:spLocks noGrp="1"/>
          </p:cNvSpPr>
          <p:nvPr>
            <p:ph type="title"/>
          </p:nvPr>
        </p:nvSpPr>
        <p:spPr/>
        <p:txBody>
          <a:bodyPr/>
          <a:lstStyle/>
          <a:p>
            <a:pPr algn="ctr"/>
            <a:r>
              <a:rPr lang="he-IL" sz="5400" u="sng" dirty="0"/>
              <a:t>לאומנות</a:t>
            </a:r>
          </a:p>
        </p:txBody>
      </p:sp>
      <p:sp>
        <p:nvSpPr>
          <p:cNvPr id="3" name="מציין מיקום תוכן 2">
            <a:extLst>
              <a:ext uri="{FF2B5EF4-FFF2-40B4-BE49-F238E27FC236}">
                <a16:creationId xmlns:a16="http://schemas.microsoft.com/office/drawing/2014/main" xmlns="" id="{07DEE642-F0C5-4BA0-BD81-D39AA4E40891}"/>
              </a:ext>
            </a:extLst>
          </p:cNvPr>
          <p:cNvSpPr>
            <a:spLocks noGrp="1"/>
          </p:cNvSpPr>
          <p:nvPr>
            <p:ph idx="1"/>
          </p:nvPr>
        </p:nvSpPr>
        <p:spPr/>
        <p:txBody>
          <a:bodyPr>
            <a:normAutofit/>
          </a:bodyPr>
          <a:lstStyle/>
          <a:p>
            <a:r>
              <a:rPr lang="he-IL" sz="3600" dirty="0"/>
              <a:t>לאומיות קיצונית</a:t>
            </a:r>
          </a:p>
          <a:p>
            <a:r>
              <a:rPr lang="he-IL" sz="3600" dirty="0"/>
              <a:t>ערך הלאומיות דוחה ערכים אחרים (למשל: חירות ושוויון)</a:t>
            </a:r>
          </a:p>
          <a:p>
            <a:r>
              <a:rPr lang="he-IL" sz="3600" dirty="0"/>
              <a:t>יחס שלילי למיעוטים, לעיתים גם למדינות אחרות</a:t>
            </a:r>
          </a:p>
          <a:p>
            <a:r>
              <a:rPr lang="he-IL" sz="3600" dirty="0"/>
              <a:t>מתקשר למונח 'פאשיזם'</a:t>
            </a:r>
          </a:p>
        </p:txBody>
      </p:sp>
    </p:spTree>
    <p:extLst>
      <p:ext uri="{BB962C8B-B14F-4D97-AF65-F5344CB8AC3E}">
        <p14:creationId xmlns:p14="http://schemas.microsoft.com/office/powerpoint/2010/main" val="212362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B5403C9-DA0A-4241-B2E3-95987D54F70A}"/>
              </a:ext>
            </a:extLst>
          </p:cNvPr>
          <p:cNvSpPr>
            <a:spLocks noGrp="1"/>
          </p:cNvSpPr>
          <p:nvPr>
            <p:ph type="title"/>
          </p:nvPr>
        </p:nvSpPr>
        <p:spPr/>
        <p:txBody>
          <a:bodyPr/>
          <a:lstStyle/>
          <a:p>
            <a:pPr algn="ctr"/>
            <a:r>
              <a:rPr lang="he-IL" sz="5400" u="sng" dirty="0"/>
              <a:t>דגמי הלאומיות</a:t>
            </a:r>
          </a:p>
        </p:txBody>
      </p:sp>
      <p:sp>
        <p:nvSpPr>
          <p:cNvPr id="4" name="מציין מיקום תוכן 3">
            <a:extLst>
              <a:ext uri="{FF2B5EF4-FFF2-40B4-BE49-F238E27FC236}">
                <a16:creationId xmlns:a16="http://schemas.microsoft.com/office/drawing/2014/main" xmlns="" id="{F7613F66-C467-4832-843C-074A321AA8D4}"/>
              </a:ext>
            </a:extLst>
          </p:cNvPr>
          <p:cNvSpPr>
            <a:spLocks noGrp="1"/>
          </p:cNvSpPr>
          <p:nvPr>
            <p:ph sz="half" idx="1"/>
          </p:nvPr>
        </p:nvSpPr>
        <p:spPr>
          <a:xfrm>
            <a:off x="1099750" y="2916195"/>
            <a:ext cx="4833551" cy="1458097"/>
          </a:xfrm>
          <a:solidFill>
            <a:schemeClr val="accent2"/>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he-IL" sz="4400" dirty="0"/>
              <a:t>לאומיות ליברלית אזרחית</a:t>
            </a:r>
          </a:p>
        </p:txBody>
      </p:sp>
      <p:sp>
        <p:nvSpPr>
          <p:cNvPr id="5" name="מציין מיקום תוכן 4">
            <a:extLst>
              <a:ext uri="{FF2B5EF4-FFF2-40B4-BE49-F238E27FC236}">
                <a16:creationId xmlns:a16="http://schemas.microsoft.com/office/drawing/2014/main" xmlns="" id="{646015B7-CFF0-4EB6-8BDB-3826572B8848}"/>
              </a:ext>
            </a:extLst>
          </p:cNvPr>
          <p:cNvSpPr>
            <a:spLocks noGrp="1"/>
          </p:cNvSpPr>
          <p:nvPr>
            <p:ph sz="half" idx="2"/>
          </p:nvPr>
        </p:nvSpPr>
        <p:spPr>
          <a:xfrm>
            <a:off x="6433750" y="2916195"/>
            <a:ext cx="4833551" cy="1458097"/>
          </a:xfrm>
          <a:solidFill>
            <a:schemeClr val="accent2"/>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he-IL" sz="4400" dirty="0"/>
              <a:t>לאומיות אתנית היסטורית</a:t>
            </a:r>
          </a:p>
        </p:txBody>
      </p:sp>
    </p:spTree>
    <p:extLst>
      <p:ext uri="{BB962C8B-B14F-4D97-AF65-F5344CB8AC3E}">
        <p14:creationId xmlns:p14="http://schemas.microsoft.com/office/powerpoint/2010/main" val="3357908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xmlns="" id="{D2379E05-8385-4708-ACB7-E1CC07DFA2F5}"/>
              </a:ext>
            </a:extLst>
          </p:cNvPr>
          <p:cNvSpPr>
            <a:spLocks noGrp="1"/>
          </p:cNvSpPr>
          <p:nvPr>
            <p:ph type="title"/>
          </p:nvPr>
        </p:nvSpPr>
        <p:spPr/>
        <p:txBody>
          <a:bodyPr/>
          <a:lstStyle/>
          <a:p>
            <a:pPr algn="ctr"/>
            <a:r>
              <a:rPr lang="he-IL" sz="5400" u="sng" dirty="0"/>
              <a:t>לאומיות אתנית היסטורית</a:t>
            </a:r>
          </a:p>
        </p:txBody>
      </p:sp>
      <p:sp>
        <p:nvSpPr>
          <p:cNvPr id="6" name="מציין מיקום תוכן 5">
            <a:extLst>
              <a:ext uri="{FF2B5EF4-FFF2-40B4-BE49-F238E27FC236}">
                <a16:creationId xmlns:a16="http://schemas.microsoft.com/office/drawing/2014/main" xmlns="" id="{EAC2FC8C-F2C5-46C9-8785-1A0B274F12C0}"/>
              </a:ext>
            </a:extLst>
          </p:cNvPr>
          <p:cNvSpPr>
            <a:spLocks noGrp="1"/>
          </p:cNvSpPr>
          <p:nvPr>
            <p:ph idx="1"/>
          </p:nvPr>
        </p:nvSpPr>
        <p:spPr>
          <a:xfrm>
            <a:off x="838200" y="1579477"/>
            <a:ext cx="10515600" cy="5032375"/>
          </a:xfrm>
        </p:spPr>
        <p:txBody>
          <a:bodyPr>
            <a:normAutofit/>
          </a:bodyPr>
          <a:lstStyle/>
          <a:p>
            <a:r>
              <a:rPr lang="he-IL" sz="3200" dirty="0"/>
              <a:t>קבוצת אנשים בעלת היסטוריה משותפת.</a:t>
            </a:r>
          </a:p>
          <a:p>
            <a:r>
              <a:rPr lang="he-IL" sz="3200" dirty="0"/>
              <a:t>מבוססת על מרכיבים משותפים רבים (לא תמיד הכול מתקיים):</a:t>
            </a:r>
          </a:p>
          <a:p>
            <a:pPr lvl="1"/>
            <a:r>
              <a:rPr lang="he-IL" sz="2800" dirty="0"/>
              <a:t>עבר, היסטוריה</a:t>
            </a:r>
          </a:p>
          <a:p>
            <a:pPr lvl="1"/>
            <a:r>
              <a:rPr lang="he-IL" sz="2800" dirty="0"/>
              <a:t>מוצא</a:t>
            </a:r>
          </a:p>
          <a:p>
            <a:pPr lvl="1"/>
            <a:r>
              <a:rPr lang="he-IL" sz="2800" dirty="0"/>
              <a:t>שפה</a:t>
            </a:r>
          </a:p>
          <a:p>
            <a:pPr lvl="1"/>
            <a:r>
              <a:rPr lang="he-IL" sz="2800" dirty="0"/>
              <a:t>מנהגים ותרבות</a:t>
            </a:r>
          </a:p>
          <a:p>
            <a:pPr lvl="1"/>
            <a:r>
              <a:rPr lang="he-IL" sz="2800" dirty="0"/>
              <a:t>קרבת דם</a:t>
            </a:r>
          </a:p>
          <a:p>
            <a:pPr lvl="1"/>
            <a:r>
              <a:rPr lang="he-IL" sz="2800" dirty="0"/>
              <a:t>דת</a:t>
            </a:r>
          </a:p>
          <a:p>
            <a:pPr lvl="1"/>
            <a:r>
              <a:rPr lang="he-IL" sz="2800" dirty="0"/>
              <a:t>מולדת (טריטוריה)</a:t>
            </a:r>
          </a:p>
          <a:p>
            <a:r>
              <a:rPr lang="he-IL" sz="3200" dirty="0"/>
              <a:t>דוגמה: מדינת ישראל, גרמניה (שהתאחדה במאה ה-19)...</a:t>
            </a:r>
          </a:p>
          <a:p>
            <a:pPr lvl="1"/>
            <a:endParaRPr lang="he-IL" sz="2800" dirty="0"/>
          </a:p>
          <a:p>
            <a:pPr lvl="1"/>
            <a:endParaRPr lang="he-IL" sz="2800" dirty="0"/>
          </a:p>
        </p:txBody>
      </p:sp>
    </p:spTree>
    <p:extLst>
      <p:ext uri="{BB962C8B-B14F-4D97-AF65-F5344CB8AC3E}">
        <p14:creationId xmlns:p14="http://schemas.microsoft.com/office/powerpoint/2010/main" val="213448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8320C9E6-60E7-4331-8A26-A3B9B074C1DB}"/>
              </a:ext>
            </a:extLst>
          </p:cNvPr>
          <p:cNvSpPr>
            <a:spLocks noGrp="1"/>
          </p:cNvSpPr>
          <p:nvPr>
            <p:ph type="title"/>
          </p:nvPr>
        </p:nvSpPr>
        <p:spPr/>
        <p:txBody>
          <a:bodyPr/>
          <a:lstStyle/>
          <a:p>
            <a:pPr algn="ctr"/>
            <a:r>
              <a:rPr lang="he-IL" sz="5400" u="sng" dirty="0"/>
              <a:t>לאומיות ליברלית אזרחית</a:t>
            </a:r>
          </a:p>
        </p:txBody>
      </p:sp>
      <p:sp>
        <p:nvSpPr>
          <p:cNvPr id="3" name="מציין מיקום תוכן 2">
            <a:extLst>
              <a:ext uri="{FF2B5EF4-FFF2-40B4-BE49-F238E27FC236}">
                <a16:creationId xmlns:a16="http://schemas.microsoft.com/office/drawing/2014/main" xmlns="" id="{E6068845-4D32-4A0F-828C-414BD373E287}"/>
              </a:ext>
            </a:extLst>
          </p:cNvPr>
          <p:cNvSpPr>
            <a:spLocks noGrp="1"/>
          </p:cNvSpPr>
          <p:nvPr>
            <p:ph idx="1"/>
          </p:nvPr>
        </p:nvSpPr>
        <p:spPr/>
        <p:txBody>
          <a:bodyPr>
            <a:normAutofit lnSpcReduction="10000"/>
          </a:bodyPr>
          <a:lstStyle/>
          <a:p>
            <a:pPr algn="just"/>
            <a:r>
              <a:rPr lang="he-IL" sz="3600" dirty="0"/>
              <a:t>קבוצת אנשים שמתחברת דרך ערכים ואידיאולוגיה משותפים.</a:t>
            </a:r>
          </a:p>
          <a:p>
            <a:pPr algn="just"/>
            <a:r>
              <a:rPr lang="he-IL" sz="3600" dirty="0"/>
              <a:t>תפיסה זו דוגלת </a:t>
            </a:r>
            <a:r>
              <a:rPr lang="he-IL" sz="3600" dirty="0" err="1"/>
              <a:t>בדר"כ</a:t>
            </a:r>
            <a:r>
              <a:rPr lang="he-IL" sz="3600" dirty="0"/>
              <a:t> בערכים מודרניים ומקדשת ערכים של נאורות, שוויון, חירות ודמוקרטיה.</a:t>
            </a:r>
          </a:p>
          <a:p>
            <a:pPr algn="just"/>
            <a:r>
              <a:rPr lang="he-IL" sz="3600" dirty="0"/>
              <a:t>האומה נוצרת מיחידים שבחרו להצטרף לאומה מתוך רצון להקים מדינת לאום ריבונית, בחברת אנשים שחולקים </a:t>
            </a:r>
            <a:r>
              <a:rPr lang="he-IL" sz="3600" dirty="0" err="1"/>
              <a:t>איתו</a:t>
            </a:r>
            <a:r>
              <a:rPr lang="he-IL" sz="3600" dirty="0"/>
              <a:t> ערכים משותפים.</a:t>
            </a:r>
          </a:p>
          <a:p>
            <a:pPr algn="just"/>
            <a:r>
              <a:rPr lang="he-IL" sz="3600" dirty="0"/>
              <a:t>דוגמה: ארצות הברית.</a:t>
            </a:r>
          </a:p>
        </p:txBody>
      </p:sp>
    </p:spTree>
    <p:extLst>
      <p:ext uri="{BB962C8B-B14F-4D97-AF65-F5344CB8AC3E}">
        <p14:creationId xmlns:p14="http://schemas.microsoft.com/office/powerpoint/2010/main" val="1519772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BA28F8D-375D-4360-9B84-3ECC269851A9}"/>
              </a:ext>
            </a:extLst>
          </p:cNvPr>
          <p:cNvSpPr>
            <a:spLocks noGrp="1"/>
          </p:cNvSpPr>
          <p:nvPr>
            <p:ph type="title"/>
          </p:nvPr>
        </p:nvSpPr>
        <p:spPr/>
        <p:txBody>
          <a:bodyPr/>
          <a:lstStyle/>
          <a:p>
            <a:r>
              <a:rPr lang="he-IL" dirty="0"/>
              <a:t>סוציאליזם</a:t>
            </a:r>
          </a:p>
        </p:txBody>
      </p:sp>
      <p:sp>
        <p:nvSpPr>
          <p:cNvPr id="7" name="מציין מיקום טקסט 6">
            <a:extLst>
              <a:ext uri="{FF2B5EF4-FFF2-40B4-BE49-F238E27FC236}">
                <a16:creationId xmlns:a16="http://schemas.microsoft.com/office/drawing/2014/main" xmlns="" id="{E94D181B-4E9C-41BC-BB25-A1C1D6D6B5CC}"/>
              </a:ext>
            </a:extLst>
          </p:cNvPr>
          <p:cNvSpPr>
            <a:spLocks noGrp="1"/>
          </p:cNvSpPr>
          <p:nvPr>
            <p:ph type="body" idx="1"/>
          </p:nvPr>
        </p:nvSpPr>
        <p:spPr/>
        <p:txBody>
          <a:bodyPr/>
          <a:lstStyle/>
          <a:p>
            <a:endParaRPr lang="he-IL"/>
          </a:p>
        </p:txBody>
      </p:sp>
      <p:pic>
        <p:nvPicPr>
          <p:cNvPr id="5122" name="Picture 2" descr="מלחמת מעמדות – ויקיפדיה">
            <a:extLst>
              <a:ext uri="{FF2B5EF4-FFF2-40B4-BE49-F238E27FC236}">
                <a16:creationId xmlns:a16="http://schemas.microsoft.com/office/drawing/2014/main" xmlns="" id="{F2A8B604-D16C-4889-BD2F-43601F817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02403" cy="6880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678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BA28F8D-375D-4360-9B84-3ECC269851A9}"/>
              </a:ext>
            </a:extLst>
          </p:cNvPr>
          <p:cNvSpPr>
            <a:spLocks noGrp="1"/>
          </p:cNvSpPr>
          <p:nvPr>
            <p:ph type="title"/>
          </p:nvPr>
        </p:nvSpPr>
        <p:spPr/>
        <p:txBody>
          <a:bodyPr/>
          <a:lstStyle/>
          <a:p>
            <a:r>
              <a:rPr lang="he-IL" dirty="0"/>
              <a:t>סוציאליזם</a:t>
            </a:r>
          </a:p>
        </p:txBody>
      </p:sp>
      <p:sp>
        <p:nvSpPr>
          <p:cNvPr id="3" name="מציין מיקום תוכן 2">
            <a:extLst>
              <a:ext uri="{FF2B5EF4-FFF2-40B4-BE49-F238E27FC236}">
                <a16:creationId xmlns:a16="http://schemas.microsoft.com/office/drawing/2014/main" xmlns="" id="{DB864B31-C5C7-43A3-BF2E-7A8B5DEBD593}"/>
              </a:ext>
            </a:extLst>
          </p:cNvPr>
          <p:cNvSpPr>
            <a:spLocks noGrp="1"/>
          </p:cNvSpPr>
          <p:nvPr>
            <p:ph idx="1"/>
          </p:nvPr>
        </p:nvSpPr>
        <p:spPr/>
        <p:txBody>
          <a:bodyPr>
            <a:normAutofit/>
          </a:bodyPr>
          <a:lstStyle/>
          <a:p>
            <a:pPr algn="just"/>
            <a:r>
              <a:rPr lang="he-IL" dirty="0"/>
              <a:t>מושג הכולל בתוכו מגוון השקפות עולם שביקשו לתת מענה למצוקתם של בני מעמד הפועלים במאה ה-19. מצוקה זו נוצרה עקב תהליכי המיכון, התיעוש והעיור בעולם, שתחילתם במהפכה התעשייתית באנגליה בסוף המאה ה-18.</a:t>
            </a:r>
          </a:p>
          <a:p>
            <a:pPr algn="just"/>
            <a:r>
              <a:rPr lang="he-IL" dirty="0"/>
              <a:t>המהפכה התעשייתית הובילה למעבר מכלכלה המבוססת על חקלאות ומלאכת כפיים לכלכלה המבוססת על תיעוש ועבודת מכונות. בהדרגה נוצרו שני מעמדות בחברה: הבורגנות (בעלי ההון והמפעלים) והפרולטריון (מעמד הפועלים) שהיווה את רוב האוכלוסייה, אך היה בעל מעמד נחות כלכלית. הפועלים חשו כי הם מנוצלים על ידי הבורגנות ושאפו לתיקון מצבם על ידי יצירת חברה צודקת.</a:t>
            </a:r>
          </a:p>
        </p:txBody>
      </p:sp>
    </p:spTree>
    <p:extLst>
      <p:ext uri="{BB962C8B-B14F-4D97-AF65-F5344CB8AC3E}">
        <p14:creationId xmlns:p14="http://schemas.microsoft.com/office/powerpoint/2010/main" val="3898444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xmlns="" id="{DC740D48-09AF-4C13-9F69-4FDB09049F41}"/>
              </a:ext>
            </a:extLst>
          </p:cNvPr>
          <p:cNvSpPr>
            <a:spLocks noGrp="1"/>
          </p:cNvSpPr>
          <p:nvPr>
            <p:ph type="title"/>
          </p:nvPr>
        </p:nvSpPr>
        <p:spPr/>
        <p:txBody>
          <a:bodyPr/>
          <a:lstStyle/>
          <a:p>
            <a:pPr algn="ctr"/>
            <a:r>
              <a:rPr lang="he-IL" dirty="0"/>
              <a:t>לפתרון המצוקה הוצעו שתי דרכים מרכזיות:</a:t>
            </a:r>
          </a:p>
        </p:txBody>
      </p:sp>
      <p:sp>
        <p:nvSpPr>
          <p:cNvPr id="8" name="מציין מיקום טקסט 7">
            <a:extLst>
              <a:ext uri="{FF2B5EF4-FFF2-40B4-BE49-F238E27FC236}">
                <a16:creationId xmlns:a16="http://schemas.microsoft.com/office/drawing/2014/main" xmlns="" id="{D72DDA66-8FD1-4F2F-A5A2-0ADCACBA91D3}"/>
              </a:ext>
            </a:extLst>
          </p:cNvPr>
          <p:cNvSpPr>
            <a:spLocks noGrp="1"/>
          </p:cNvSpPr>
          <p:nvPr>
            <p:ph type="body" idx="1"/>
          </p:nvPr>
        </p:nvSpPr>
        <p:spPr/>
        <p:txBody>
          <a:bodyPr/>
          <a:lstStyle/>
          <a:p>
            <a:pPr algn="ctr"/>
            <a:r>
              <a:rPr lang="he-IL" dirty="0"/>
              <a:t>סוציאליזם דמוקרטי (חוקתי)</a:t>
            </a:r>
          </a:p>
        </p:txBody>
      </p:sp>
      <p:sp>
        <p:nvSpPr>
          <p:cNvPr id="9" name="מציין מיקום תוכן 8">
            <a:extLst>
              <a:ext uri="{FF2B5EF4-FFF2-40B4-BE49-F238E27FC236}">
                <a16:creationId xmlns:a16="http://schemas.microsoft.com/office/drawing/2014/main" xmlns="" id="{21E7FF1E-5D8B-41CC-AE32-D1DD6F29C793}"/>
              </a:ext>
            </a:extLst>
          </p:cNvPr>
          <p:cNvSpPr>
            <a:spLocks noGrp="1"/>
          </p:cNvSpPr>
          <p:nvPr>
            <p:ph sz="half" idx="2"/>
          </p:nvPr>
        </p:nvSpPr>
        <p:spPr/>
        <p:txBody>
          <a:bodyPr/>
          <a:lstStyle/>
          <a:p>
            <a:pPr marL="0" indent="0" algn="ctr">
              <a:buNone/>
            </a:pPr>
            <a:endParaRPr lang="he-IL" dirty="0"/>
          </a:p>
          <a:p>
            <a:pPr marL="0" indent="0" algn="ctr">
              <a:buNone/>
            </a:pPr>
            <a:r>
              <a:rPr lang="he-IL" dirty="0"/>
              <a:t>גישה שסוברת שצריך לשפר את המצב הקיים דרך המערכת החוקית והדמוקרטית. התמקדה בקידום חוקים סוציאליים שמשפרים את חיי האדם הפשוט. מיסים יחסית גבוהים ומעורבות גבוהה של המדינה בחלוקת הכספים למערכות בריאות, חינוך, רווחה ועוד</a:t>
            </a:r>
          </a:p>
        </p:txBody>
      </p:sp>
      <p:sp>
        <p:nvSpPr>
          <p:cNvPr id="10" name="מציין מיקום טקסט 9">
            <a:extLst>
              <a:ext uri="{FF2B5EF4-FFF2-40B4-BE49-F238E27FC236}">
                <a16:creationId xmlns:a16="http://schemas.microsoft.com/office/drawing/2014/main" xmlns="" id="{A06AB5AA-573F-452A-8485-1D7CB0146CA0}"/>
              </a:ext>
            </a:extLst>
          </p:cNvPr>
          <p:cNvSpPr>
            <a:spLocks noGrp="1"/>
          </p:cNvSpPr>
          <p:nvPr>
            <p:ph type="body" sz="quarter" idx="3"/>
          </p:nvPr>
        </p:nvSpPr>
        <p:spPr/>
        <p:txBody>
          <a:bodyPr/>
          <a:lstStyle/>
          <a:p>
            <a:pPr algn="ctr"/>
            <a:r>
              <a:rPr lang="he-IL" dirty="0"/>
              <a:t>סוציאליזם מהפכני (מרקסיזם/קומוניזם)</a:t>
            </a:r>
          </a:p>
        </p:txBody>
      </p:sp>
      <p:sp>
        <p:nvSpPr>
          <p:cNvPr id="11" name="מציין מיקום תוכן 10">
            <a:extLst>
              <a:ext uri="{FF2B5EF4-FFF2-40B4-BE49-F238E27FC236}">
                <a16:creationId xmlns:a16="http://schemas.microsoft.com/office/drawing/2014/main" xmlns="" id="{2F5DAD50-0AB4-4EC1-AC39-FE658E73F299}"/>
              </a:ext>
            </a:extLst>
          </p:cNvPr>
          <p:cNvSpPr>
            <a:spLocks noGrp="1"/>
          </p:cNvSpPr>
          <p:nvPr>
            <p:ph sz="quarter" idx="4"/>
          </p:nvPr>
        </p:nvSpPr>
        <p:spPr>
          <a:xfrm>
            <a:off x="6675120" y="2505075"/>
            <a:ext cx="4680268" cy="3684588"/>
          </a:xfrm>
        </p:spPr>
        <p:txBody>
          <a:bodyPr/>
          <a:lstStyle/>
          <a:p>
            <a:pPr marL="0" indent="0" algn="just">
              <a:buNone/>
            </a:pPr>
            <a:endParaRPr lang="he-IL" dirty="0"/>
          </a:p>
          <a:p>
            <a:pPr marL="0" indent="0" algn="ctr">
              <a:buNone/>
            </a:pPr>
            <a:r>
              <a:rPr lang="he-IL" dirty="0"/>
              <a:t>גישה שסוברת שפירמידת המעמדות צריכה להיהרס דרך מהפכה אלימה, שבירת המצב הקיים ובניית חברה חדשה מתוקנת</a:t>
            </a:r>
          </a:p>
        </p:txBody>
      </p:sp>
    </p:spTree>
    <p:extLst>
      <p:ext uri="{BB962C8B-B14F-4D97-AF65-F5344CB8AC3E}">
        <p14:creationId xmlns:p14="http://schemas.microsoft.com/office/powerpoint/2010/main" val="1647164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xmlns="" id="{DC740D48-09AF-4C13-9F69-4FDB09049F41}"/>
              </a:ext>
            </a:extLst>
          </p:cNvPr>
          <p:cNvSpPr>
            <a:spLocks noGrp="1"/>
          </p:cNvSpPr>
          <p:nvPr>
            <p:ph type="title"/>
          </p:nvPr>
        </p:nvSpPr>
        <p:spPr/>
        <p:txBody>
          <a:bodyPr/>
          <a:lstStyle/>
          <a:p>
            <a:pPr algn="ctr"/>
            <a:r>
              <a:rPr lang="he-IL" dirty="0"/>
              <a:t>סוציאליזם מהפכני (מרקסיזם/קומוניזם)</a:t>
            </a:r>
          </a:p>
        </p:txBody>
      </p:sp>
      <p:sp>
        <p:nvSpPr>
          <p:cNvPr id="8" name="מציין מיקום טקסט 7">
            <a:extLst>
              <a:ext uri="{FF2B5EF4-FFF2-40B4-BE49-F238E27FC236}">
                <a16:creationId xmlns:a16="http://schemas.microsoft.com/office/drawing/2014/main" xmlns="" id="{D72DDA66-8FD1-4F2F-A5A2-0ADCACBA91D3}"/>
              </a:ext>
            </a:extLst>
          </p:cNvPr>
          <p:cNvSpPr>
            <a:spLocks noGrp="1"/>
          </p:cNvSpPr>
          <p:nvPr>
            <p:ph idx="1"/>
          </p:nvPr>
        </p:nvSpPr>
        <p:spPr/>
        <p:txBody>
          <a:bodyPr>
            <a:normAutofit fontScale="92500"/>
          </a:bodyPr>
          <a:lstStyle/>
          <a:p>
            <a:pPr algn="just"/>
            <a:r>
              <a:rPr lang="he-IL" dirty="0"/>
              <a:t>שינוי המציאות באמצעות מהפכה. לטענתם של מרקס </a:t>
            </a:r>
            <a:r>
              <a:rPr lang="he-IL" dirty="0" err="1"/>
              <a:t>ואנגלס</a:t>
            </a:r>
            <a:r>
              <a:rPr lang="he-IL" dirty="0"/>
              <a:t>, כל תולדות האנושות מבוססים על מלחמת מעמדות בין המדכאים השולטים על אמצעי הייצור, לבין המדוכאים. במאה ה-19, המדוכאים הם הפועלים והמדכאים הם בעלי המפעלים. </a:t>
            </a:r>
          </a:p>
          <a:p>
            <a:pPr algn="just"/>
            <a:r>
              <a:rPr lang="he-IL" dirty="0"/>
              <a:t>הם טענו עוד כי לפועלים תפקיד היסטורי חשוב - לבצע מהפכה של הפרולטריון כנגד המדכאים - המעמד הבורגני. שינוי יחסי הכוחות בחברה בעקבות המהפכה, יביא לכך שמעמד הפועלים המייצג את רוב החברה ישלוט באמצעי הייצור (מפעלי התעשייה) ויחלק את כל המשאבים (ההון) בצורה שוויונית. </a:t>
            </a:r>
          </a:p>
          <a:p>
            <a:pPr algn="just"/>
            <a:r>
              <a:rPr lang="he-IL" dirty="0"/>
              <a:t>בחברה מהפכנית זו "כל אדם יעבוד כפי יכולתו ויקבל תמורה על פי צרכיו". על מנת לממש את הרעיון הוקם האינטרנציונל (1864), איגוד פועלים בינלאומי שמטרתו איחוד הפועלים בעולם כולו להשגת המטרה המשותפת.</a:t>
            </a:r>
          </a:p>
        </p:txBody>
      </p:sp>
    </p:spTree>
    <p:extLst>
      <p:ext uri="{BB962C8B-B14F-4D97-AF65-F5344CB8AC3E}">
        <p14:creationId xmlns:p14="http://schemas.microsoft.com/office/powerpoint/2010/main" val="2915062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xmlns="" id="{DC740D48-09AF-4C13-9F69-4FDB09049F41}"/>
              </a:ext>
            </a:extLst>
          </p:cNvPr>
          <p:cNvSpPr>
            <a:spLocks noGrp="1"/>
          </p:cNvSpPr>
          <p:nvPr>
            <p:ph type="title"/>
          </p:nvPr>
        </p:nvSpPr>
        <p:spPr/>
        <p:txBody>
          <a:bodyPr/>
          <a:lstStyle/>
          <a:p>
            <a:pPr algn="ctr"/>
            <a:r>
              <a:rPr lang="he-IL" dirty="0"/>
              <a:t>סוציאליזם דמוקרטי (חוקתי)</a:t>
            </a:r>
          </a:p>
        </p:txBody>
      </p:sp>
      <p:sp>
        <p:nvSpPr>
          <p:cNvPr id="8" name="מציין מיקום טקסט 7">
            <a:extLst>
              <a:ext uri="{FF2B5EF4-FFF2-40B4-BE49-F238E27FC236}">
                <a16:creationId xmlns:a16="http://schemas.microsoft.com/office/drawing/2014/main" xmlns="" id="{D72DDA66-8FD1-4F2F-A5A2-0ADCACBA91D3}"/>
              </a:ext>
            </a:extLst>
          </p:cNvPr>
          <p:cNvSpPr>
            <a:spLocks noGrp="1"/>
          </p:cNvSpPr>
          <p:nvPr>
            <p:ph idx="1"/>
          </p:nvPr>
        </p:nvSpPr>
        <p:spPr/>
        <p:txBody>
          <a:bodyPr>
            <a:normAutofit fontScale="92500" lnSpcReduction="10000"/>
          </a:bodyPr>
          <a:lstStyle/>
          <a:p>
            <a:pPr algn="just"/>
            <a:r>
              <a:rPr lang="he-IL" dirty="0"/>
              <a:t>גישה הטוענת כי יש להביא לשינויים סוציאליים באמצעות חקיקה ולא באמצעות מהפכה. בניגוד למרקסיזם, הסוציאל דמוקרטיה לא מבקשת לשנות את הסדר החברתי מן היסוד, אלא תומכת בהתערבות של המדינה בצורות שונות כדי למתן את הבעיות החברתיות. אחד האמצעים שמציעה הסוציאל דמוקרטיה להשגת שוויון הוא תשלום מיסים למדינה. בכספים אלה משתמשת המדינה כדי לסייע לחסרי ההון לשיפור מצבם בתחומים שונים.</a:t>
            </a:r>
          </a:p>
          <a:p>
            <a:pPr algn="just"/>
            <a:r>
              <a:rPr lang="he-IL" dirty="0"/>
              <a:t>במהלך המאה ה19 קמו איגודים מקצועיים במסגרתם החלו הפועלים להיאבק על זכויותיהם, כגון: העלאת שכר, תשלום עבור שעות נוספות ועוד. בהדרגה קמו מפלגות סוציאליסטיות בכל המדינות המתועשות. בהשפעת מפלגות אלו, החלו המדינות בחקיקה סוציאלית, לדוגמה: ביטוח בריאות ותאונות עבודה, דמי אבטלה, פנסיה, איסור עבודת ילדים, פיקוח על מחירי מוצרים והלאמת שירותים חיוניים.</a:t>
            </a:r>
          </a:p>
        </p:txBody>
      </p:sp>
    </p:spTree>
    <p:extLst>
      <p:ext uri="{BB962C8B-B14F-4D97-AF65-F5344CB8AC3E}">
        <p14:creationId xmlns:p14="http://schemas.microsoft.com/office/powerpoint/2010/main" val="3020480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586E6B6-7943-4C8D-801A-A6861C786F0C}"/>
              </a:ext>
            </a:extLst>
          </p:cNvPr>
          <p:cNvSpPr>
            <a:spLocks noGrp="1"/>
          </p:cNvSpPr>
          <p:nvPr>
            <p:ph type="ctrTitle"/>
          </p:nvPr>
        </p:nvSpPr>
        <p:spPr/>
        <p:txBody>
          <a:bodyPr/>
          <a:lstStyle/>
          <a:p>
            <a:r>
              <a:rPr lang="he-IL" dirty="0"/>
              <a:t>נאורות</a:t>
            </a:r>
          </a:p>
        </p:txBody>
      </p:sp>
      <p:sp>
        <p:nvSpPr>
          <p:cNvPr id="3" name="כותרת משנה 2">
            <a:extLst>
              <a:ext uri="{FF2B5EF4-FFF2-40B4-BE49-F238E27FC236}">
                <a16:creationId xmlns:a16="http://schemas.microsoft.com/office/drawing/2014/main" xmlns="" id="{C6FDB259-61AE-430B-B002-33A6CB1559DC}"/>
              </a:ext>
            </a:extLst>
          </p:cNvPr>
          <p:cNvSpPr>
            <a:spLocks noGrp="1"/>
          </p:cNvSpPr>
          <p:nvPr>
            <p:ph type="subTitle" idx="1"/>
          </p:nvPr>
        </p:nvSpPr>
        <p:spPr/>
        <p:txBody>
          <a:bodyPr>
            <a:normAutofit/>
          </a:bodyPr>
          <a:lstStyle/>
          <a:p>
            <a:r>
              <a:rPr lang="he-IL" sz="3200" dirty="0"/>
              <a:t>עקרונות ומאפיינים</a:t>
            </a:r>
          </a:p>
        </p:txBody>
      </p:sp>
    </p:spTree>
    <p:extLst>
      <p:ext uri="{BB962C8B-B14F-4D97-AF65-F5344CB8AC3E}">
        <p14:creationId xmlns:p14="http://schemas.microsoft.com/office/powerpoint/2010/main" val="970692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xmlns="" id="{DC740D48-09AF-4C13-9F69-4FDB09049F41}"/>
              </a:ext>
            </a:extLst>
          </p:cNvPr>
          <p:cNvSpPr>
            <a:spLocks noGrp="1"/>
          </p:cNvSpPr>
          <p:nvPr>
            <p:ph type="title"/>
          </p:nvPr>
        </p:nvSpPr>
        <p:spPr/>
        <p:txBody>
          <a:bodyPr/>
          <a:lstStyle/>
          <a:p>
            <a:r>
              <a:rPr lang="he-IL" dirty="0"/>
              <a:t>שאלה</a:t>
            </a:r>
          </a:p>
        </p:txBody>
      </p:sp>
      <p:pic>
        <p:nvPicPr>
          <p:cNvPr id="3" name="מציין מיקום תוכן 2">
            <a:extLst>
              <a:ext uri="{FF2B5EF4-FFF2-40B4-BE49-F238E27FC236}">
                <a16:creationId xmlns:a16="http://schemas.microsoft.com/office/drawing/2014/main" xmlns="" id="{96FC43F9-9D69-4883-8582-22FD6473D9A2}"/>
              </a:ext>
            </a:extLst>
          </p:cNvPr>
          <p:cNvPicPr>
            <a:picLocks noGrp="1" noChangeAspect="1"/>
          </p:cNvPicPr>
          <p:nvPr>
            <p:ph idx="1"/>
          </p:nvPr>
        </p:nvPicPr>
        <p:blipFill>
          <a:blip r:embed="rId3"/>
          <a:stretch>
            <a:fillRect/>
          </a:stretch>
        </p:blipFill>
        <p:spPr>
          <a:xfrm>
            <a:off x="5582429" y="2222260"/>
            <a:ext cx="6543210" cy="2413479"/>
          </a:xfrm>
          <a:prstGeom prst="rect">
            <a:avLst/>
          </a:prstGeom>
        </p:spPr>
      </p:pic>
      <p:pic>
        <p:nvPicPr>
          <p:cNvPr id="2" name="תמונה 1">
            <a:extLst>
              <a:ext uri="{FF2B5EF4-FFF2-40B4-BE49-F238E27FC236}">
                <a16:creationId xmlns:a16="http://schemas.microsoft.com/office/drawing/2014/main" xmlns="" id="{3A72DDAA-D7C2-47CB-BE01-3E58FDF16EFC}"/>
              </a:ext>
            </a:extLst>
          </p:cNvPr>
          <p:cNvPicPr>
            <a:picLocks noChangeAspect="1"/>
          </p:cNvPicPr>
          <p:nvPr/>
        </p:nvPicPr>
        <p:blipFill>
          <a:blip r:embed="rId4"/>
          <a:stretch>
            <a:fillRect/>
          </a:stretch>
        </p:blipFill>
        <p:spPr>
          <a:xfrm>
            <a:off x="0" y="156706"/>
            <a:ext cx="5582429" cy="6544588"/>
          </a:xfrm>
          <a:prstGeom prst="rect">
            <a:avLst/>
          </a:prstGeom>
        </p:spPr>
      </p:pic>
    </p:spTree>
    <p:extLst>
      <p:ext uri="{BB962C8B-B14F-4D97-AF65-F5344CB8AC3E}">
        <p14:creationId xmlns:p14="http://schemas.microsoft.com/office/powerpoint/2010/main" val="3412910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xmlns="" id="{DC740D48-09AF-4C13-9F69-4FDB09049F41}"/>
              </a:ext>
            </a:extLst>
          </p:cNvPr>
          <p:cNvSpPr>
            <a:spLocks noGrp="1"/>
          </p:cNvSpPr>
          <p:nvPr>
            <p:ph type="title"/>
          </p:nvPr>
        </p:nvSpPr>
        <p:spPr>
          <a:xfrm>
            <a:off x="838200" y="0"/>
            <a:ext cx="10515600" cy="1325563"/>
          </a:xfrm>
        </p:spPr>
        <p:txBody>
          <a:bodyPr/>
          <a:lstStyle/>
          <a:p>
            <a:r>
              <a:rPr lang="he-IL" dirty="0"/>
              <a:t>שאלה</a:t>
            </a:r>
          </a:p>
        </p:txBody>
      </p:sp>
      <p:pic>
        <p:nvPicPr>
          <p:cNvPr id="2" name="תמונה 1">
            <a:extLst>
              <a:ext uri="{FF2B5EF4-FFF2-40B4-BE49-F238E27FC236}">
                <a16:creationId xmlns:a16="http://schemas.microsoft.com/office/drawing/2014/main" xmlns="" id="{3A72DDAA-D7C2-47CB-BE01-3E58FDF16EFC}"/>
              </a:ext>
            </a:extLst>
          </p:cNvPr>
          <p:cNvPicPr>
            <a:picLocks noChangeAspect="1"/>
          </p:cNvPicPr>
          <p:nvPr/>
        </p:nvPicPr>
        <p:blipFill>
          <a:blip r:embed="rId3"/>
          <a:stretch>
            <a:fillRect/>
          </a:stretch>
        </p:blipFill>
        <p:spPr>
          <a:xfrm>
            <a:off x="0" y="156706"/>
            <a:ext cx="5582429" cy="6544588"/>
          </a:xfrm>
          <a:prstGeom prst="rect">
            <a:avLst/>
          </a:prstGeom>
        </p:spPr>
      </p:pic>
      <p:pic>
        <p:nvPicPr>
          <p:cNvPr id="7" name="מציין מיקום תוכן 6">
            <a:extLst>
              <a:ext uri="{FF2B5EF4-FFF2-40B4-BE49-F238E27FC236}">
                <a16:creationId xmlns:a16="http://schemas.microsoft.com/office/drawing/2014/main" xmlns="" id="{F1D4BA0E-384E-4265-843A-4509F8DFF503}"/>
              </a:ext>
            </a:extLst>
          </p:cNvPr>
          <p:cNvPicPr>
            <a:picLocks noGrp="1" noChangeAspect="1"/>
          </p:cNvPicPr>
          <p:nvPr>
            <p:ph idx="1"/>
          </p:nvPr>
        </p:nvPicPr>
        <p:blipFill>
          <a:blip r:embed="rId4"/>
          <a:stretch>
            <a:fillRect/>
          </a:stretch>
        </p:blipFill>
        <p:spPr>
          <a:xfrm>
            <a:off x="5582429" y="936749"/>
            <a:ext cx="6603330" cy="5972964"/>
          </a:xfrm>
          <a:prstGeom prst="rect">
            <a:avLst/>
          </a:prstGeom>
        </p:spPr>
      </p:pic>
    </p:spTree>
    <p:extLst>
      <p:ext uri="{BB962C8B-B14F-4D97-AF65-F5344CB8AC3E}">
        <p14:creationId xmlns:p14="http://schemas.microsoft.com/office/powerpoint/2010/main" val="3367866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86A4C8E-0902-45CC-A63D-DE0B8513E98D}"/>
              </a:ext>
            </a:extLst>
          </p:cNvPr>
          <p:cNvSpPr>
            <a:spLocks noGrp="1"/>
          </p:cNvSpPr>
          <p:nvPr>
            <p:ph type="title"/>
          </p:nvPr>
        </p:nvSpPr>
        <p:spPr/>
        <p:txBody>
          <a:bodyPr>
            <a:normAutofit/>
          </a:bodyPr>
          <a:lstStyle/>
          <a:p>
            <a:r>
              <a:rPr lang="he-IL" sz="4000" dirty="0"/>
              <a:t>עקרונות הנאורות</a:t>
            </a:r>
          </a:p>
        </p:txBody>
      </p:sp>
      <p:sp>
        <p:nvSpPr>
          <p:cNvPr id="3" name="מציין מיקום תוכן 2">
            <a:extLst>
              <a:ext uri="{FF2B5EF4-FFF2-40B4-BE49-F238E27FC236}">
                <a16:creationId xmlns:a16="http://schemas.microsoft.com/office/drawing/2014/main" xmlns="" id="{EEA54A0E-36BA-4A89-AF44-3FEB48FB938D}"/>
              </a:ext>
            </a:extLst>
          </p:cNvPr>
          <p:cNvSpPr>
            <a:spLocks noGrp="1"/>
          </p:cNvSpPr>
          <p:nvPr>
            <p:ph idx="1"/>
          </p:nvPr>
        </p:nvSpPr>
        <p:spPr/>
        <p:txBody>
          <a:bodyPr>
            <a:normAutofit lnSpcReduction="10000"/>
          </a:bodyPr>
          <a:lstStyle/>
          <a:p>
            <a:pPr fontAlgn="ctr"/>
            <a:r>
              <a:rPr lang="he-IL" sz="3500" dirty="0"/>
              <a:t>האדם אחראי לגורלו</a:t>
            </a:r>
          </a:p>
          <a:p>
            <a:pPr fontAlgn="ctr"/>
            <a:r>
              <a:rPr lang="he-IL" sz="3500" dirty="0"/>
              <a:t>כבוד האדם וחירותו </a:t>
            </a:r>
          </a:p>
          <a:p>
            <a:pPr fontAlgn="ctr"/>
            <a:r>
              <a:rPr lang="he-IL" sz="3500" dirty="0"/>
              <a:t>השוויון </a:t>
            </a:r>
          </a:p>
          <a:p>
            <a:pPr fontAlgn="ctr"/>
            <a:r>
              <a:rPr lang="he-IL" sz="3500" dirty="0"/>
              <a:t>הזכויות הטבעיות</a:t>
            </a:r>
          </a:p>
          <a:p>
            <a:pPr fontAlgn="ctr"/>
            <a:r>
              <a:rPr lang="he-IL" sz="3500" dirty="0"/>
              <a:t>המדינה – מוסד לטובת האזרחים</a:t>
            </a:r>
          </a:p>
          <a:p>
            <a:endParaRPr lang="he-IL" sz="3200" dirty="0"/>
          </a:p>
        </p:txBody>
      </p:sp>
    </p:spTree>
    <p:extLst>
      <p:ext uri="{BB962C8B-B14F-4D97-AF65-F5344CB8AC3E}">
        <p14:creationId xmlns:p14="http://schemas.microsoft.com/office/powerpoint/2010/main" val="347818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4438847-F7FD-423D-BFFA-F0CBD380C137}"/>
              </a:ext>
            </a:extLst>
          </p:cNvPr>
          <p:cNvSpPr>
            <a:spLocks noGrp="1"/>
          </p:cNvSpPr>
          <p:nvPr>
            <p:ph type="title"/>
          </p:nvPr>
        </p:nvSpPr>
        <p:spPr>
          <a:xfrm>
            <a:off x="2231136" y="0"/>
            <a:ext cx="7729728" cy="754912"/>
          </a:xfrm>
        </p:spPr>
        <p:txBody>
          <a:bodyPr>
            <a:noAutofit/>
          </a:bodyPr>
          <a:lstStyle/>
          <a:p>
            <a:r>
              <a:rPr lang="he-IL" sz="4000" dirty="0"/>
              <a:t>עקרונות הנאורות</a:t>
            </a:r>
          </a:p>
        </p:txBody>
      </p:sp>
      <p:graphicFrame>
        <p:nvGraphicFramePr>
          <p:cNvPr id="4" name="טבלה 4">
            <a:extLst>
              <a:ext uri="{FF2B5EF4-FFF2-40B4-BE49-F238E27FC236}">
                <a16:creationId xmlns:a16="http://schemas.microsoft.com/office/drawing/2014/main" xmlns="" id="{F3704FDA-1EE1-4B11-B0A2-FEAF52363ECD}"/>
              </a:ext>
            </a:extLst>
          </p:cNvPr>
          <p:cNvGraphicFramePr>
            <a:graphicFrameLocks noGrp="1"/>
          </p:cNvGraphicFramePr>
          <p:nvPr>
            <p:ph idx="1"/>
            <p:extLst>
              <p:ext uri="{D42A27DB-BD31-4B8C-83A1-F6EECF244321}">
                <p14:modId xmlns:p14="http://schemas.microsoft.com/office/powerpoint/2010/main" val="219881299"/>
              </p:ext>
            </p:extLst>
          </p:nvPr>
        </p:nvGraphicFramePr>
        <p:xfrm>
          <a:off x="163033" y="1265275"/>
          <a:ext cx="11865934" cy="5335844"/>
        </p:xfrm>
        <a:graphic>
          <a:graphicData uri="http://schemas.openxmlformats.org/drawingml/2006/table">
            <a:tbl>
              <a:tblPr rtl="1" firstRow="1" firstCol="1" bandRow="1">
                <a:tableStyleId>{5C22544A-7EE6-4342-B048-85BDC9FD1C3A}</a:tableStyleId>
              </a:tblPr>
              <a:tblGrid>
                <a:gridCol w="914399">
                  <a:extLst>
                    <a:ext uri="{9D8B030D-6E8A-4147-A177-3AD203B41FA5}">
                      <a16:colId xmlns:a16="http://schemas.microsoft.com/office/drawing/2014/main" xmlns="" val="3704991407"/>
                    </a:ext>
                  </a:extLst>
                </a:gridCol>
                <a:gridCol w="2190307">
                  <a:extLst>
                    <a:ext uri="{9D8B030D-6E8A-4147-A177-3AD203B41FA5}">
                      <a16:colId xmlns:a16="http://schemas.microsoft.com/office/drawing/2014/main" xmlns="" val="3212011788"/>
                    </a:ext>
                  </a:extLst>
                </a:gridCol>
                <a:gridCol w="1818168">
                  <a:extLst>
                    <a:ext uri="{9D8B030D-6E8A-4147-A177-3AD203B41FA5}">
                      <a16:colId xmlns:a16="http://schemas.microsoft.com/office/drawing/2014/main" xmlns="" val="1686233376"/>
                    </a:ext>
                  </a:extLst>
                </a:gridCol>
                <a:gridCol w="2488018">
                  <a:extLst>
                    <a:ext uri="{9D8B030D-6E8A-4147-A177-3AD203B41FA5}">
                      <a16:colId xmlns:a16="http://schemas.microsoft.com/office/drawing/2014/main" xmlns="" val="1242934336"/>
                    </a:ext>
                  </a:extLst>
                </a:gridCol>
                <a:gridCol w="2264735">
                  <a:extLst>
                    <a:ext uri="{9D8B030D-6E8A-4147-A177-3AD203B41FA5}">
                      <a16:colId xmlns:a16="http://schemas.microsoft.com/office/drawing/2014/main" xmlns="" val="1982722278"/>
                    </a:ext>
                  </a:extLst>
                </a:gridCol>
                <a:gridCol w="2190307">
                  <a:extLst>
                    <a:ext uri="{9D8B030D-6E8A-4147-A177-3AD203B41FA5}">
                      <a16:colId xmlns:a16="http://schemas.microsoft.com/office/drawing/2014/main" xmlns="" val="226903155"/>
                    </a:ext>
                  </a:extLst>
                </a:gridCol>
              </a:tblGrid>
              <a:tr h="855284">
                <a:tc>
                  <a:txBody>
                    <a:bodyPr/>
                    <a:lstStyle/>
                    <a:p>
                      <a:pPr algn="ctr" rtl="1"/>
                      <a:endParaRPr lang="he-IL" b="1" dirty="0">
                        <a:latin typeface="David" panose="020E0502060401010101" pitchFamily="34" charset="-79"/>
                        <a:cs typeface="David" panose="020E0502060401010101" pitchFamily="34" charset="-79"/>
                      </a:endParaRP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ctr" rtl="1"/>
                      <a:r>
                        <a:rPr lang="he-IL" dirty="0">
                          <a:latin typeface="David" panose="020E0502060401010101" pitchFamily="34" charset="-79"/>
                          <a:cs typeface="David" panose="020E0502060401010101" pitchFamily="34" charset="-79"/>
                        </a:rPr>
                        <a:t>האדם אחראי לגורלו</a:t>
                      </a: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ctr" rtl="1"/>
                      <a:r>
                        <a:rPr lang="he-IL" dirty="0">
                          <a:latin typeface="David" panose="020E0502060401010101" pitchFamily="34" charset="-79"/>
                          <a:cs typeface="David" panose="020E0502060401010101" pitchFamily="34" charset="-79"/>
                        </a:rPr>
                        <a:t>כבוד האדם וחירותו </a:t>
                      </a: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ctr" rtl="1"/>
                      <a:r>
                        <a:rPr lang="he-IL" dirty="0">
                          <a:latin typeface="David" panose="020E0502060401010101" pitchFamily="34" charset="-79"/>
                          <a:cs typeface="David" panose="020E0502060401010101" pitchFamily="34" charset="-79"/>
                        </a:rPr>
                        <a:t>השוויון </a:t>
                      </a: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ctr" rtl="1"/>
                      <a:r>
                        <a:rPr lang="he-IL" dirty="0">
                          <a:latin typeface="David" panose="020E0502060401010101" pitchFamily="34" charset="-79"/>
                          <a:cs typeface="David" panose="020E0502060401010101" pitchFamily="34" charset="-79"/>
                        </a:rPr>
                        <a:t>הזכויות הטבעיות</a:t>
                      </a: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ctr" rtl="1"/>
                      <a:r>
                        <a:rPr lang="he-IL" dirty="0">
                          <a:latin typeface="David" panose="020E0502060401010101" pitchFamily="34" charset="-79"/>
                          <a:cs typeface="David" panose="020E0502060401010101" pitchFamily="34" charset="-79"/>
                        </a:rPr>
                        <a:t>המדינה – מוסד לטובת האזרחים</a:t>
                      </a: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extLst>
                  <a:ext uri="{0D108BD9-81ED-4DB2-BD59-A6C34878D82A}">
                    <a16:rowId xmlns:a16="http://schemas.microsoft.com/office/drawing/2014/main" xmlns="" val="2476477157"/>
                  </a:ext>
                </a:extLst>
              </a:tr>
              <a:tr h="495522">
                <a:tc>
                  <a:txBody>
                    <a:bodyPr/>
                    <a:lstStyle/>
                    <a:p>
                      <a:pPr algn="ctr" rtl="1"/>
                      <a:r>
                        <a:rPr lang="he-IL" b="1" dirty="0">
                          <a:latin typeface="David" panose="020E0502060401010101" pitchFamily="34" charset="-79"/>
                          <a:cs typeface="David" panose="020E0502060401010101" pitchFamily="34" charset="-79"/>
                        </a:rPr>
                        <a:t>הסבר</a:t>
                      </a: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האדם קובע מה יקרה לו כי יש לו שכל טוב ותבונה אישית</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כל אדם נברא בצלם, עצמאי, לא תלוי בכלום, בעל ערך</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כל האנשים שווים, הערך של האדם לא קשור למעמד, גזע, דת, מין וכו'</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זכויות טבעיות שניתנו לכל אדם מהבורא ולא מאדם כלשהו. לא תלויות בכלום ואין לבטלן</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מטרת כל שלטון אמורה להיות טובת האזרחים. הם מוותרים על חירותם רק בשביל זה</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extLst>
                  <a:ext uri="{0D108BD9-81ED-4DB2-BD59-A6C34878D82A}">
                    <a16:rowId xmlns:a16="http://schemas.microsoft.com/office/drawing/2014/main" xmlns="" val="3704779074"/>
                  </a:ext>
                </a:extLst>
              </a:tr>
              <a:tr h="49552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b="1" dirty="0">
                          <a:latin typeface="David" panose="020E0502060401010101" pitchFamily="34" charset="-79"/>
                          <a:cs typeface="David" panose="020E0502060401010101" pitchFamily="34" charset="-79"/>
                        </a:rPr>
                        <a:t>השינוי</a:t>
                      </a:r>
                    </a:p>
                    <a:p>
                      <a:pPr algn="ctr" rtl="1"/>
                      <a:endParaRPr lang="he-IL" b="1" dirty="0">
                        <a:latin typeface="David" panose="020E0502060401010101" pitchFamily="34" charset="-79"/>
                        <a:cs typeface="David" panose="020E0502060401010101" pitchFamily="34" charset="-79"/>
                      </a:endParaRP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בעבר הדת והממסד שלטו באדם, עכשיו הוא משתחרר ואחראי על עצמו</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בעבר האדם היה תחת אחרים, בלי עצמאות ובלי ערך</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חברה מעמדית, אצולה, כמרים, מלוכה, אנשים פשוטים (גברים מכל נשים, לבנים מעל...)</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האדם הפשוט היה נטול זכות וכלי בידי בעלי השליטה שיכולים לפגוע בו</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בעבר הייתה תפיסה שטובתו האישית של המלך היא טובת המדינה כולה</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extLst>
                  <a:ext uri="{0D108BD9-81ED-4DB2-BD59-A6C34878D82A}">
                    <a16:rowId xmlns:a16="http://schemas.microsoft.com/office/drawing/2014/main" xmlns="" val="3567462729"/>
                  </a:ext>
                </a:extLst>
              </a:tr>
              <a:tr h="495522">
                <a:tc>
                  <a:txBody>
                    <a:bodyPr/>
                    <a:lstStyle/>
                    <a:p>
                      <a:pPr algn="ctr" rtl="1"/>
                      <a:r>
                        <a:rPr lang="he-IL" b="1" dirty="0">
                          <a:latin typeface="David" panose="020E0502060401010101" pitchFamily="34" charset="-79"/>
                          <a:cs typeface="David" panose="020E0502060401010101" pitchFamily="34" charset="-79"/>
                        </a:rPr>
                        <a:t>אדם</a:t>
                      </a: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עמנואל קאנט</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ג'ון לוק</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ז'אן ז'אק רוסו, (מרי </a:t>
                      </a:r>
                      <a:r>
                        <a:rPr lang="he-IL" dirty="0" err="1">
                          <a:latin typeface="David" panose="020E0502060401010101" pitchFamily="34" charset="-79"/>
                          <a:cs typeface="David" panose="020E0502060401010101" pitchFamily="34" charset="-79"/>
                        </a:rPr>
                        <a:t>וולסטונקראפט</a:t>
                      </a:r>
                      <a:r>
                        <a:rPr lang="he-IL" dirty="0">
                          <a:latin typeface="David" panose="020E0502060401010101" pitchFamily="34" charset="-79"/>
                          <a:cs typeface="David" panose="020E0502060401010101" pitchFamily="34" charset="-79"/>
                        </a:rPr>
                        <a:t> – פמיניזם)</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ג'ון לוק, </a:t>
                      </a:r>
                      <a:r>
                        <a:rPr lang="he-IL" dirty="0" err="1">
                          <a:latin typeface="David" panose="020E0502060401010101" pitchFamily="34" charset="-79"/>
                          <a:cs typeface="David" panose="020E0502060401010101" pitchFamily="34" charset="-79"/>
                        </a:rPr>
                        <a:t>וולטיר</a:t>
                      </a:r>
                      <a:r>
                        <a:rPr lang="he-IL" dirty="0">
                          <a:latin typeface="David" panose="020E0502060401010101" pitchFamily="34" charset="-79"/>
                          <a:cs typeface="David" panose="020E0502060401010101" pitchFamily="34" charset="-79"/>
                        </a:rPr>
                        <a:t> </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תומס הובס, ג'ון לוק</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extLst>
                  <a:ext uri="{0D108BD9-81ED-4DB2-BD59-A6C34878D82A}">
                    <a16:rowId xmlns:a16="http://schemas.microsoft.com/office/drawing/2014/main" xmlns="" val="3392183613"/>
                  </a:ext>
                </a:extLst>
              </a:tr>
              <a:tr h="49552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b="1" dirty="0">
                          <a:latin typeface="David" panose="020E0502060401010101" pitchFamily="34" charset="-79"/>
                          <a:cs typeface="David" panose="020E0502060401010101" pitchFamily="34" charset="-79"/>
                        </a:rPr>
                        <a:t>משפט</a:t>
                      </a:r>
                    </a:p>
                    <a:p>
                      <a:pPr algn="ctr" rtl="1"/>
                      <a:endParaRPr lang="he-IL" b="1" dirty="0">
                        <a:latin typeface="David" panose="020E0502060401010101" pitchFamily="34" charset="-79"/>
                        <a:cs typeface="David" panose="020E0502060401010101" pitchFamily="34" charset="-79"/>
                      </a:endParaRP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"התבונה והמצפון צריכים להנחות את האדם בכל הליכותיו"</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"כל בני האדם הם יצירי כפיו של בורא כל יכול"</a:t>
                      </a:r>
                    </a:p>
                    <a:p>
                      <a:pPr algn="just" rtl="1"/>
                      <a:endParaRPr lang="he-IL" dirty="0">
                        <a:latin typeface="David" panose="020E0502060401010101" pitchFamily="34" charset="-79"/>
                        <a:cs typeface="David" panose="020E0502060401010101" pitchFamily="34" charset="-79"/>
                      </a:endParaRP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כל בני האדם נמצאים באותה נקודת פתיחה, לכולם זכויות שוות ללא קשר למוצאם או תפקידם</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"הואיל ובני האדם שווים, אסור שמי מהם יעשה רעה לחברו"</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"מה ההיגיון העומד מאחורי צייתנותו של אדם לחוקים הפוגעים בחירות?"</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extLst>
                  <a:ext uri="{0D108BD9-81ED-4DB2-BD59-A6C34878D82A}">
                    <a16:rowId xmlns:a16="http://schemas.microsoft.com/office/drawing/2014/main" xmlns="" val="3826182775"/>
                  </a:ext>
                </a:extLst>
              </a:tr>
            </a:tbl>
          </a:graphicData>
        </a:graphic>
      </p:graphicFrame>
    </p:spTree>
    <p:extLst>
      <p:ext uri="{BB962C8B-B14F-4D97-AF65-F5344CB8AC3E}">
        <p14:creationId xmlns:p14="http://schemas.microsoft.com/office/powerpoint/2010/main" val="1036555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FE4F8B4-7AA6-4C63-AFC4-1DD1EA63D3A6}"/>
              </a:ext>
            </a:extLst>
          </p:cNvPr>
          <p:cNvSpPr>
            <a:spLocks noGrp="1"/>
          </p:cNvSpPr>
          <p:nvPr>
            <p:ph type="title"/>
          </p:nvPr>
        </p:nvSpPr>
        <p:spPr/>
        <p:txBody>
          <a:bodyPr>
            <a:normAutofit/>
          </a:bodyPr>
          <a:lstStyle/>
          <a:p>
            <a:r>
              <a:rPr lang="he-IL" sz="4000" dirty="0"/>
              <a:t>מאפייני הנאורות</a:t>
            </a:r>
          </a:p>
        </p:txBody>
      </p:sp>
      <p:sp>
        <p:nvSpPr>
          <p:cNvPr id="3" name="מציין מיקום תוכן 2">
            <a:extLst>
              <a:ext uri="{FF2B5EF4-FFF2-40B4-BE49-F238E27FC236}">
                <a16:creationId xmlns:a16="http://schemas.microsoft.com/office/drawing/2014/main" xmlns="" id="{69AAC244-D54F-4B9D-987D-9B3A67BFB432}"/>
              </a:ext>
            </a:extLst>
          </p:cNvPr>
          <p:cNvSpPr>
            <a:spLocks noGrp="1"/>
          </p:cNvSpPr>
          <p:nvPr>
            <p:ph idx="1"/>
          </p:nvPr>
        </p:nvSpPr>
        <p:spPr>
          <a:xfrm>
            <a:off x="1275907" y="2393495"/>
            <a:ext cx="8684957" cy="3101983"/>
          </a:xfrm>
        </p:spPr>
        <p:txBody>
          <a:bodyPr>
            <a:normAutofit fontScale="92500" lnSpcReduction="10000"/>
          </a:bodyPr>
          <a:lstStyle/>
          <a:p>
            <a:r>
              <a:rPr lang="he-IL" sz="3600" dirty="0"/>
              <a:t>אינדיבידואליזם – </a:t>
            </a:r>
            <a:r>
              <a:rPr lang="he-IL" sz="3000" dirty="0"/>
              <a:t>אדם כיצור עצמאי</a:t>
            </a:r>
          </a:p>
          <a:p>
            <a:r>
              <a:rPr lang="he-IL" sz="3600" dirty="0"/>
              <a:t>רציונליזם – </a:t>
            </a:r>
            <a:r>
              <a:rPr lang="he-IL" sz="3000" dirty="0"/>
              <a:t>כוח התבונה</a:t>
            </a:r>
          </a:p>
          <a:p>
            <a:r>
              <a:rPr lang="he-IL" sz="3600" dirty="0"/>
              <a:t>ספקנות וחילון – </a:t>
            </a:r>
            <a:r>
              <a:rPr lang="he-IL" sz="3000" dirty="0"/>
              <a:t>אל תיקח דבר כמובן מאליו</a:t>
            </a:r>
            <a:endParaRPr lang="he-IL" sz="3600" dirty="0"/>
          </a:p>
          <a:p>
            <a:r>
              <a:rPr lang="he-IL" sz="3600" dirty="0"/>
              <a:t>ידע – </a:t>
            </a:r>
            <a:r>
              <a:rPr lang="he-IL" sz="3000" dirty="0"/>
              <a:t>שאף לדעת, מיסוד הידע</a:t>
            </a:r>
            <a:endParaRPr lang="he-IL" sz="3600" dirty="0"/>
          </a:p>
          <a:p>
            <a:r>
              <a:rPr lang="he-IL" sz="3600" dirty="0"/>
              <a:t>קידמה – </a:t>
            </a:r>
            <a:r>
              <a:rPr lang="he-IL" sz="3000" dirty="0"/>
              <a:t>העולם מתקדם, שואף למעלה</a:t>
            </a:r>
            <a:endParaRPr lang="he-IL" sz="3600" dirty="0"/>
          </a:p>
        </p:txBody>
      </p:sp>
      <p:sp>
        <p:nvSpPr>
          <p:cNvPr id="4" name="מלבן 3">
            <a:extLst>
              <a:ext uri="{FF2B5EF4-FFF2-40B4-BE49-F238E27FC236}">
                <a16:creationId xmlns:a16="http://schemas.microsoft.com/office/drawing/2014/main" xmlns="" id="{42BC2EE2-1E00-4E06-A683-FE9D68FEF23D}"/>
              </a:ext>
            </a:extLst>
          </p:cNvPr>
          <p:cNvSpPr/>
          <p:nvPr/>
        </p:nvSpPr>
        <p:spPr>
          <a:xfrm>
            <a:off x="1611886" y="5288340"/>
            <a:ext cx="8968227"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he-IL" sz="4800" b="1" cap="none" spc="0" dirty="0">
                <a:ln/>
                <a:solidFill>
                  <a:schemeClr val="accent4"/>
                </a:solidFill>
                <a:effectLst/>
              </a:rPr>
              <a:t>שימו לב שאתם מבינים מה הכותרות מסמלות</a:t>
            </a:r>
          </a:p>
        </p:txBody>
      </p:sp>
    </p:spTree>
    <p:extLst>
      <p:ext uri="{BB962C8B-B14F-4D97-AF65-F5344CB8AC3E}">
        <p14:creationId xmlns:p14="http://schemas.microsoft.com/office/powerpoint/2010/main" val="1641878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4860E18B-3B3A-46B0-87E2-A2B50CB02B36}"/>
              </a:ext>
            </a:extLst>
          </p:cNvPr>
          <p:cNvSpPr>
            <a:spLocks noGrp="1"/>
          </p:cNvSpPr>
          <p:nvPr>
            <p:ph type="title"/>
          </p:nvPr>
        </p:nvSpPr>
        <p:spPr/>
        <p:txBody>
          <a:bodyPr/>
          <a:lstStyle/>
          <a:p>
            <a:r>
              <a:rPr lang="he-IL" dirty="0"/>
              <a:t>שאלה</a:t>
            </a:r>
          </a:p>
        </p:txBody>
      </p:sp>
      <p:pic>
        <p:nvPicPr>
          <p:cNvPr id="4" name="מציין מיקום תוכן 3">
            <a:extLst>
              <a:ext uri="{FF2B5EF4-FFF2-40B4-BE49-F238E27FC236}">
                <a16:creationId xmlns:a16="http://schemas.microsoft.com/office/drawing/2014/main" xmlns="" id="{1546DBC0-4B6A-45FE-A3A1-9532B84B9D7C}"/>
              </a:ext>
            </a:extLst>
          </p:cNvPr>
          <p:cNvPicPr>
            <a:picLocks noGrp="1" noChangeAspect="1"/>
          </p:cNvPicPr>
          <p:nvPr>
            <p:ph idx="1"/>
          </p:nvPr>
        </p:nvPicPr>
        <p:blipFill>
          <a:blip r:embed="rId2"/>
          <a:stretch>
            <a:fillRect/>
          </a:stretch>
        </p:blipFill>
        <p:spPr>
          <a:xfrm>
            <a:off x="725914" y="2889524"/>
            <a:ext cx="10740171" cy="1591137"/>
          </a:xfrm>
          <a:prstGeom prst="rect">
            <a:avLst/>
          </a:prstGeom>
        </p:spPr>
      </p:pic>
    </p:spTree>
    <p:extLst>
      <p:ext uri="{BB962C8B-B14F-4D97-AF65-F5344CB8AC3E}">
        <p14:creationId xmlns:p14="http://schemas.microsoft.com/office/powerpoint/2010/main" val="1741610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40EB29B1-EEEA-4F91-818A-731B2E4DE251}"/>
              </a:ext>
            </a:extLst>
          </p:cNvPr>
          <p:cNvSpPr>
            <a:spLocks noGrp="1"/>
          </p:cNvSpPr>
          <p:nvPr>
            <p:ph type="title"/>
          </p:nvPr>
        </p:nvSpPr>
        <p:spPr/>
        <p:txBody>
          <a:bodyPr/>
          <a:lstStyle/>
          <a:p>
            <a:endParaRPr lang="he-IL"/>
          </a:p>
        </p:txBody>
      </p:sp>
      <p:pic>
        <p:nvPicPr>
          <p:cNvPr id="4" name="מציין מיקום תוכן 3">
            <a:extLst>
              <a:ext uri="{FF2B5EF4-FFF2-40B4-BE49-F238E27FC236}">
                <a16:creationId xmlns:a16="http://schemas.microsoft.com/office/drawing/2014/main" xmlns="" id="{58CB99A5-FEAF-46AC-970D-CE95D66DD65C}"/>
              </a:ext>
            </a:extLst>
          </p:cNvPr>
          <p:cNvPicPr>
            <a:picLocks noGrp="1" noChangeAspect="1"/>
          </p:cNvPicPr>
          <p:nvPr>
            <p:ph idx="1"/>
          </p:nvPr>
        </p:nvPicPr>
        <p:blipFill>
          <a:blip r:embed="rId2"/>
          <a:stretch>
            <a:fillRect/>
          </a:stretch>
        </p:blipFill>
        <p:spPr>
          <a:xfrm>
            <a:off x="2231136" y="522470"/>
            <a:ext cx="7729728" cy="5813060"/>
          </a:xfrm>
          <a:prstGeom prst="rect">
            <a:avLst/>
          </a:prstGeom>
        </p:spPr>
      </p:pic>
    </p:spTree>
    <p:extLst>
      <p:ext uri="{BB962C8B-B14F-4D97-AF65-F5344CB8AC3E}">
        <p14:creationId xmlns:p14="http://schemas.microsoft.com/office/powerpoint/2010/main" val="2836969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Light"/>
              </a:rPr>
              <a:t>לאומיות</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9857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4962BB96-EB4B-4996-BE9A-613590DE38CF}"/>
              </a:ext>
            </a:extLst>
          </p:cNvPr>
          <p:cNvSpPr>
            <a:spLocks noGrp="1"/>
          </p:cNvSpPr>
          <p:nvPr>
            <p:ph type="title"/>
          </p:nvPr>
        </p:nvSpPr>
        <p:spPr/>
        <p:txBody>
          <a:bodyPr/>
          <a:lstStyle/>
          <a:p>
            <a:pPr algn="ctr"/>
            <a:r>
              <a:rPr lang="he-IL" dirty="0"/>
              <a:t>הגדרת הלאומיות ומטרתה</a:t>
            </a:r>
          </a:p>
        </p:txBody>
      </p:sp>
      <p:sp>
        <p:nvSpPr>
          <p:cNvPr id="3" name="מציין מיקום תוכן 2">
            <a:extLst>
              <a:ext uri="{FF2B5EF4-FFF2-40B4-BE49-F238E27FC236}">
                <a16:creationId xmlns:a16="http://schemas.microsoft.com/office/drawing/2014/main" xmlns="" id="{A8956452-BBCE-4F2A-ABB4-AC95EB9576B2}"/>
              </a:ext>
            </a:extLst>
          </p:cNvPr>
          <p:cNvSpPr>
            <a:spLocks noGrp="1"/>
          </p:cNvSpPr>
          <p:nvPr>
            <p:ph idx="1"/>
          </p:nvPr>
        </p:nvSpPr>
        <p:spPr/>
        <p:txBody>
          <a:bodyPr>
            <a:normAutofit/>
          </a:bodyPr>
          <a:lstStyle/>
          <a:p>
            <a:pPr algn="ctr" rtl="1"/>
            <a:r>
              <a:rPr lang="he-IL" sz="3600" dirty="0"/>
              <a:t>הלאומיות מדגישה את עובדת היותה של כל אומה בעלת מאפיינים מיוחדים. </a:t>
            </a:r>
          </a:p>
          <a:p>
            <a:pPr algn="ctr" rtl="1"/>
            <a:r>
              <a:rPr lang="he-IL" sz="3600" dirty="0"/>
              <a:t>הלאומיות מבקשת לאפשר לכל לאום קיום מדינה ריבונית (עצמאית) משלו, בה תהיה לו יכולת למשול בה ללא התערבות גורם חיצוני. </a:t>
            </a:r>
          </a:p>
          <a:p>
            <a:pPr algn="ctr" rtl="1"/>
            <a:r>
              <a:rPr lang="he-IL" sz="3600" dirty="0"/>
              <a:t>האומה מגדירה את עצמה על ידי עיצוב אופייה של המדינה לפי רצונה.</a:t>
            </a:r>
          </a:p>
        </p:txBody>
      </p:sp>
    </p:spTree>
    <p:extLst>
      <p:ext uri="{BB962C8B-B14F-4D97-AF65-F5344CB8AC3E}">
        <p14:creationId xmlns:p14="http://schemas.microsoft.com/office/powerpoint/2010/main" val="714835818"/>
      </p:ext>
    </p:extLst>
  </p:cSld>
  <p:clrMapOvr>
    <a:masterClrMapping/>
  </p:clrMapOvr>
</p:sld>
</file>

<file path=ppt/theme/theme1.xml><?xml version="1.0" encoding="utf-8"?>
<a:theme xmlns:a="http://schemas.openxmlformats.org/drawingml/2006/main" name="חבילה">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1964</TotalTime>
  <Words>957</Words>
  <Application>Microsoft Office PowerPoint</Application>
  <PresentationFormat>מסך רחב</PresentationFormat>
  <Paragraphs>105</Paragraphs>
  <Slides>21</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3</vt:i4>
      </vt:variant>
      <vt:variant>
        <vt:lpstr>כותרות שקופיות</vt:lpstr>
      </vt:variant>
      <vt:variant>
        <vt:i4>21</vt:i4>
      </vt:variant>
    </vt:vector>
  </HeadingPairs>
  <TitlesOfParts>
    <vt:vector size="30" baseType="lpstr">
      <vt:lpstr>Arial</vt:lpstr>
      <vt:lpstr>Calibri</vt:lpstr>
      <vt:lpstr>Calibri Light</vt:lpstr>
      <vt:lpstr>David</vt:lpstr>
      <vt:lpstr>Gill Sans MT</vt:lpstr>
      <vt:lpstr>Times New Roman</vt:lpstr>
      <vt:lpstr>חבילה</vt:lpstr>
      <vt:lpstr>office theme</vt:lpstr>
      <vt:lpstr>2_ערכת נושא Office</vt:lpstr>
      <vt:lpstr>ספר ראשון – מסורת ומהפכות</vt:lpstr>
      <vt:lpstr>נאורות</vt:lpstr>
      <vt:lpstr>עקרונות הנאורות</vt:lpstr>
      <vt:lpstr>עקרונות הנאורות</vt:lpstr>
      <vt:lpstr>מאפייני הנאורות</vt:lpstr>
      <vt:lpstr>שאלה</vt:lpstr>
      <vt:lpstr>מצגת של PowerPoint</vt:lpstr>
      <vt:lpstr>לאומיות</vt:lpstr>
      <vt:lpstr>הגדרת הלאומיות ומטרתה</vt:lpstr>
      <vt:lpstr>סמלי לאומיות - להעצמת התודעה הלאומית</vt:lpstr>
      <vt:lpstr>לאומנות</vt:lpstr>
      <vt:lpstr>דגמי הלאומיות</vt:lpstr>
      <vt:lpstr>לאומיות אתנית היסטורית</vt:lpstr>
      <vt:lpstr>לאומיות ליברלית אזרחית</vt:lpstr>
      <vt:lpstr>סוציאליזם</vt:lpstr>
      <vt:lpstr>סוציאליזם</vt:lpstr>
      <vt:lpstr>לפתרון המצוקה הוצעו שתי דרכים מרכזיות:</vt:lpstr>
      <vt:lpstr>סוציאליזם מהפכני (מרקסיזם/קומוניזם)</vt:lpstr>
      <vt:lpstr>סוציאליזם דמוקרטי (חוקתי)</vt:lpstr>
      <vt:lpstr>שאלה</vt:lpstr>
      <vt:lpstr>שאלה</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Ronit</cp:lastModifiedBy>
  <cp:revision>42</cp:revision>
  <dcterms:created xsi:type="dcterms:W3CDTF">2020-03-29T15:26:14Z</dcterms:created>
  <dcterms:modified xsi:type="dcterms:W3CDTF">2021-12-24T09:15:12Z</dcterms:modified>
</cp:coreProperties>
</file>