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diagrams/data1.xml" ContentType="application/vnd.openxmlformats-officedocument.drawingml.diagramData+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3"/>
  </p:notesMasterIdLst>
  <p:sldIdLst>
    <p:sldId id="257" r:id="rId2"/>
    <p:sldId id="262" r:id="rId3"/>
    <p:sldId id="329" r:id="rId4"/>
    <p:sldId id="328" r:id="rId5"/>
    <p:sldId id="347" r:id="rId6"/>
    <p:sldId id="273" r:id="rId7"/>
    <p:sldId id="341" r:id="rId8"/>
    <p:sldId id="351" r:id="rId9"/>
    <p:sldId id="315" r:id="rId10"/>
    <p:sldId id="340" r:id="rId11"/>
    <p:sldId id="321" r:id="rId12"/>
    <p:sldId id="352" r:id="rId13"/>
    <p:sldId id="338" r:id="rId14"/>
    <p:sldId id="339" r:id="rId15"/>
    <p:sldId id="348" r:id="rId16"/>
    <p:sldId id="335" r:id="rId17"/>
    <p:sldId id="350" r:id="rId18"/>
    <p:sldId id="310" r:id="rId19"/>
    <p:sldId id="344" r:id="rId20"/>
    <p:sldId id="303" r:id="rId21"/>
    <p:sldId id="331" r:id="rId22"/>
    <p:sldId id="332" r:id="rId23"/>
    <p:sldId id="334" r:id="rId24"/>
    <p:sldId id="354" r:id="rId25"/>
    <p:sldId id="307" r:id="rId26"/>
    <p:sldId id="330" r:id="rId27"/>
    <p:sldId id="311" r:id="rId28"/>
    <p:sldId id="313" r:id="rId29"/>
    <p:sldId id="355" r:id="rId30"/>
    <p:sldId id="353" r:id="rId31"/>
    <p:sldId id="346" r:id="rId32"/>
  </p:sldIdLst>
  <p:sldSz cx="12190413"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92A7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snapToGrid="0" snapToObjects="1">
      <p:cViewPr varScale="1">
        <p:scale>
          <a:sx n="63" d="100"/>
          <a:sy n="63" d="100"/>
        </p:scale>
        <p:origin x="-984" y="-96"/>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ED84E5-9F07-46EE-9680-83CAB68065BB}" type="doc">
      <dgm:prSet loTypeId="urn:microsoft.com/office/officeart/2005/8/layout/cycle7" loCatId="cycle" qsTypeId="urn:microsoft.com/office/officeart/2005/8/quickstyle/simple1" qsCatId="simple" csTypeId="urn:microsoft.com/office/officeart/2005/8/colors/colorful4" csCatId="colorful" phldr="1"/>
      <dgm:spPr/>
      <dgm:t>
        <a:bodyPr/>
        <a:lstStyle/>
        <a:p>
          <a:pPr rtl="1"/>
          <a:endParaRPr lang="he-IL"/>
        </a:p>
      </dgm:t>
    </dgm:pt>
    <dgm:pt modelId="{CEC43C29-4B04-430A-9739-60FF29A8500B}">
      <dgm:prSet phldrT="[טקסט]" custT="1"/>
      <dgm:spPr>
        <a:noFill/>
        <a:ln>
          <a:solidFill>
            <a:srgbClr val="192A72"/>
          </a:solidFill>
        </a:ln>
      </dgm:spPr>
      <dgm:t>
        <a:bodyPr/>
        <a:lstStyle/>
        <a:p>
          <a:pPr rtl="1"/>
          <a:r>
            <a:rPr lang="he-IL" sz="1800" b="1" dirty="0">
              <a:solidFill>
                <a:srgbClr val="192A72"/>
              </a:solidFill>
            </a:rPr>
            <a:t>עבירה על החוק</a:t>
          </a:r>
        </a:p>
      </dgm:t>
    </dgm:pt>
    <dgm:pt modelId="{E1258148-9483-4576-A42B-C798812E5619}" type="parTrans" cxnId="{FFE6923E-8C54-4E2F-A99D-49BF8F22045D}">
      <dgm:prSet/>
      <dgm:spPr/>
      <dgm:t>
        <a:bodyPr/>
        <a:lstStyle/>
        <a:p>
          <a:pPr rtl="1"/>
          <a:endParaRPr lang="he-IL"/>
        </a:p>
      </dgm:t>
    </dgm:pt>
    <dgm:pt modelId="{274BFDBD-270B-42AF-82B7-9BE23C29B76D}" type="sibTrans" cxnId="{FFE6923E-8C54-4E2F-A99D-49BF8F22045D}">
      <dgm:prSet/>
      <dgm:spPr/>
      <dgm:t>
        <a:bodyPr/>
        <a:lstStyle/>
        <a:p>
          <a:pPr rtl="1"/>
          <a:endParaRPr lang="he-IL"/>
        </a:p>
      </dgm:t>
    </dgm:pt>
    <dgm:pt modelId="{4DEE69CD-0DAF-46F7-B89F-FE21899A85C5}">
      <dgm:prSet phldrT="[טקסט]"/>
      <dgm:spPr>
        <a:noFill/>
        <a:ln>
          <a:solidFill>
            <a:srgbClr val="192A72"/>
          </a:solidFill>
        </a:ln>
      </dgm:spPr>
      <dgm:t>
        <a:bodyPr/>
        <a:lstStyle/>
        <a:p>
          <a:pPr rtl="1"/>
          <a:r>
            <a:rPr lang="he-IL" b="1" dirty="0">
              <a:solidFill>
                <a:srgbClr val="192A72"/>
              </a:solidFill>
            </a:rPr>
            <a:t>פעולה בניגוד לחוק</a:t>
          </a:r>
        </a:p>
        <a:p>
          <a:pPr rtl="1"/>
          <a:r>
            <a:rPr lang="he-IL" dirty="0">
              <a:solidFill>
                <a:srgbClr val="192A72"/>
              </a:solidFill>
            </a:rPr>
            <a:t>(ביצוע פעולה לא חוקית, פעולה שהחוק אוסר לבצע)</a:t>
          </a:r>
        </a:p>
      </dgm:t>
    </dgm:pt>
    <dgm:pt modelId="{78E4C816-38D4-4BAD-8C7F-B4BE1143D9D1}" type="parTrans" cxnId="{778FA74E-7FFA-4872-BBE2-339DA7A96C85}">
      <dgm:prSet/>
      <dgm:spPr/>
      <dgm:t>
        <a:bodyPr/>
        <a:lstStyle/>
        <a:p>
          <a:pPr rtl="1"/>
          <a:endParaRPr lang="he-IL"/>
        </a:p>
      </dgm:t>
    </dgm:pt>
    <dgm:pt modelId="{89C84301-5AB9-4930-A4E9-5F6F89C3BE7A}" type="sibTrans" cxnId="{778FA74E-7FFA-4872-BBE2-339DA7A96C85}">
      <dgm:prSet/>
      <dgm:spPr/>
      <dgm:t>
        <a:bodyPr/>
        <a:lstStyle/>
        <a:p>
          <a:pPr rtl="1"/>
          <a:endParaRPr lang="he-IL"/>
        </a:p>
      </dgm:t>
    </dgm:pt>
    <dgm:pt modelId="{7F52FE65-53FF-4F35-B797-AFCFEE82F1B6}">
      <dgm:prSet phldrT="[טקסט]"/>
      <dgm:spPr>
        <a:noFill/>
        <a:ln>
          <a:solidFill>
            <a:srgbClr val="192A72"/>
          </a:solidFill>
        </a:ln>
      </dgm:spPr>
      <dgm:t>
        <a:bodyPr/>
        <a:lstStyle/>
        <a:p>
          <a:pPr rtl="1"/>
          <a:r>
            <a:rPr lang="he-IL" b="1" dirty="0">
              <a:solidFill>
                <a:srgbClr val="192A72"/>
              </a:solidFill>
            </a:rPr>
            <a:t>אי ציות לחוק</a:t>
          </a:r>
        </a:p>
        <a:p>
          <a:pPr rtl="1"/>
          <a:r>
            <a:rPr lang="he-IL" dirty="0">
              <a:solidFill>
                <a:srgbClr val="192A72"/>
              </a:solidFill>
            </a:rPr>
            <a:t>(אי ביצוע פעולה שהחוק מחייב לבצע)</a:t>
          </a:r>
        </a:p>
      </dgm:t>
    </dgm:pt>
    <dgm:pt modelId="{C7DC64D1-CA75-41A3-9A2F-21206D6B286A}" type="parTrans" cxnId="{109F4431-1345-40F1-8939-F9BB29ACD1D1}">
      <dgm:prSet/>
      <dgm:spPr/>
      <dgm:t>
        <a:bodyPr/>
        <a:lstStyle/>
        <a:p>
          <a:pPr rtl="1"/>
          <a:endParaRPr lang="he-IL"/>
        </a:p>
      </dgm:t>
    </dgm:pt>
    <dgm:pt modelId="{DD595D15-0CFD-4C18-9BB1-5946ED548B3C}" type="sibTrans" cxnId="{109F4431-1345-40F1-8939-F9BB29ACD1D1}">
      <dgm:prSet/>
      <dgm:spPr/>
      <dgm:t>
        <a:bodyPr/>
        <a:lstStyle/>
        <a:p>
          <a:pPr rtl="1"/>
          <a:endParaRPr lang="he-IL"/>
        </a:p>
      </dgm:t>
    </dgm:pt>
    <dgm:pt modelId="{025F99CB-370D-4FF4-808D-2A99FB5596AA}" type="pres">
      <dgm:prSet presAssocID="{E9ED84E5-9F07-46EE-9680-83CAB68065BB}" presName="Name0" presStyleCnt="0">
        <dgm:presLayoutVars>
          <dgm:dir/>
          <dgm:resizeHandles val="exact"/>
        </dgm:presLayoutVars>
      </dgm:prSet>
      <dgm:spPr/>
      <dgm:t>
        <a:bodyPr/>
        <a:lstStyle/>
        <a:p>
          <a:pPr rtl="1"/>
          <a:endParaRPr lang="he-IL"/>
        </a:p>
      </dgm:t>
    </dgm:pt>
    <dgm:pt modelId="{60289F02-8339-476C-9410-461770A65AB7}" type="pres">
      <dgm:prSet presAssocID="{CEC43C29-4B04-430A-9739-60FF29A8500B}" presName="node" presStyleLbl="node1" presStyleIdx="0" presStyleCnt="3">
        <dgm:presLayoutVars>
          <dgm:bulletEnabled val="1"/>
        </dgm:presLayoutVars>
      </dgm:prSet>
      <dgm:spPr/>
      <dgm:t>
        <a:bodyPr/>
        <a:lstStyle/>
        <a:p>
          <a:pPr rtl="1"/>
          <a:endParaRPr lang="he-IL"/>
        </a:p>
      </dgm:t>
    </dgm:pt>
    <dgm:pt modelId="{8FF63445-8042-4E91-86F1-51DCF164543B}" type="pres">
      <dgm:prSet presAssocID="{274BFDBD-270B-42AF-82B7-9BE23C29B76D}" presName="sibTrans" presStyleLbl="sibTrans2D1" presStyleIdx="0" presStyleCnt="3"/>
      <dgm:spPr/>
      <dgm:t>
        <a:bodyPr/>
        <a:lstStyle/>
        <a:p>
          <a:pPr rtl="1"/>
          <a:endParaRPr lang="he-IL"/>
        </a:p>
      </dgm:t>
    </dgm:pt>
    <dgm:pt modelId="{DC75F0DF-214E-4FFF-88F9-4599407BF067}" type="pres">
      <dgm:prSet presAssocID="{274BFDBD-270B-42AF-82B7-9BE23C29B76D}" presName="connectorText" presStyleLbl="sibTrans2D1" presStyleIdx="0" presStyleCnt="3"/>
      <dgm:spPr/>
      <dgm:t>
        <a:bodyPr/>
        <a:lstStyle/>
        <a:p>
          <a:pPr rtl="1"/>
          <a:endParaRPr lang="he-IL"/>
        </a:p>
      </dgm:t>
    </dgm:pt>
    <dgm:pt modelId="{88F3B7F1-75D6-4066-B1B4-2B259BFA5157}" type="pres">
      <dgm:prSet presAssocID="{4DEE69CD-0DAF-46F7-B89F-FE21899A85C5}" presName="node" presStyleLbl="node1" presStyleIdx="1" presStyleCnt="3">
        <dgm:presLayoutVars>
          <dgm:bulletEnabled val="1"/>
        </dgm:presLayoutVars>
      </dgm:prSet>
      <dgm:spPr/>
      <dgm:t>
        <a:bodyPr/>
        <a:lstStyle/>
        <a:p>
          <a:pPr rtl="1"/>
          <a:endParaRPr lang="he-IL"/>
        </a:p>
      </dgm:t>
    </dgm:pt>
    <dgm:pt modelId="{EA9EEA58-1BF1-4D36-AF6E-1E63550461BA}" type="pres">
      <dgm:prSet presAssocID="{89C84301-5AB9-4930-A4E9-5F6F89C3BE7A}" presName="sibTrans" presStyleLbl="sibTrans2D1" presStyleIdx="1" presStyleCnt="3"/>
      <dgm:spPr/>
      <dgm:t>
        <a:bodyPr/>
        <a:lstStyle/>
        <a:p>
          <a:pPr rtl="1"/>
          <a:endParaRPr lang="he-IL"/>
        </a:p>
      </dgm:t>
    </dgm:pt>
    <dgm:pt modelId="{F6086B7C-F321-4B35-AE59-71DC1CEDA27D}" type="pres">
      <dgm:prSet presAssocID="{89C84301-5AB9-4930-A4E9-5F6F89C3BE7A}" presName="connectorText" presStyleLbl="sibTrans2D1" presStyleIdx="1" presStyleCnt="3"/>
      <dgm:spPr/>
      <dgm:t>
        <a:bodyPr/>
        <a:lstStyle/>
        <a:p>
          <a:pPr rtl="1"/>
          <a:endParaRPr lang="he-IL"/>
        </a:p>
      </dgm:t>
    </dgm:pt>
    <dgm:pt modelId="{98060943-50A8-4B6C-8A69-589765E734B6}" type="pres">
      <dgm:prSet presAssocID="{7F52FE65-53FF-4F35-B797-AFCFEE82F1B6}" presName="node" presStyleLbl="node1" presStyleIdx="2" presStyleCnt="3">
        <dgm:presLayoutVars>
          <dgm:bulletEnabled val="1"/>
        </dgm:presLayoutVars>
      </dgm:prSet>
      <dgm:spPr/>
      <dgm:t>
        <a:bodyPr/>
        <a:lstStyle/>
        <a:p>
          <a:pPr rtl="1"/>
          <a:endParaRPr lang="he-IL"/>
        </a:p>
      </dgm:t>
    </dgm:pt>
    <dgm:pt modelId="{D701A47A-4B42-4D9B-ABF2-9F2B50442322}" type="pres">
      <dgm:prSet presAssocID="{DD595D15-0CFD-4C18-9BB1-5946ED548B3C}" presName="sibTrans" presStyleLbl="sibTrans2D1" presStyleIdx="2" presStyleCnt="3"/>
      <dgm:spPr/>
      <dgm:t>
        <a:bodyPr/>
        <a:lstStyle/>
        <a:p>
          <a:pPr rtl="1"/>
          <a:endParaRPr lang="he-IL"/>
        </a:p>
      </dgm:t>
    </dgm:pt>
    <dgm:pt modelId="{37AEC6EF-534F-49BD-9FB2-47677774E8B4}" type="pres">
      <dgm:prSet presAssocID="{DD595D15-0CFD-4C18-9BB1-5946ED548B3C}" presName="connectorText" presStyleLbl="sibTrans2D1" presStyleIdx="2" presStyleCnt="3"/>
      <dgm:spPr/>
      <dgm:t>
        <a:bodyPr/>
        <a:lstStyle/>
        <a:p>
          <a:pPr rtl="1"/>
          <a:endParaRPr lang="he-IL"/>
        </a:p>
      </dgm:t>
    </dgm:pt>
  </dgm:ptLst>
  <dgm:cxnLst>
    <dgm:cxn modelId="{109F4431-1345-40F1-8939-F9BB29ACD1D1}" srcId="{E9ED84E5-9F07-46EE-9680-83CAB68065BB}" destId="{7F52FE65-53FF-4F35-B797-AFCFEE82F1B6}" srcOrd="2" destOrd="0" parTransId="{C7DC64D1-CA75-41A3-9A2F-21206D6B286A}" sibTransId="{DD595D15-0CFD-4C18-9BB1-5946ED548B3C}"/>
    <dgm:cxn modelId="{FFE6923E-8C54-4E2F-A99D-49BF8F22045D}" srcId="{E9ED84E5-9F07-46EE-9680-83CAB68065BB}" destId="{CEC43C29-4B04-430A-9739-60FF29A8500B}" srcOrd="0" destOrd="0" parTransId="{E1258148-9483-4576-A42B-C798812E5619}" sibTransId="{274BFDBD-270B-42AF-82B7-9BE23C29B76D}"/>
    <dgm:cxn modelId="{4EDED14F-EE0E-4A1B-B3C5-4E2896D99821}" type="presOf" srcId="{274BFDBD-270B-42AF-82B7-9BE23C29B76D}" destId="{8FF63445-8042-4E91-86F1-51DCF164543B}" srcOrd="0" destOrd="0" presId="urn:microsoft.com/office/officeart/2005/8/layout/cycle7"/>
    <dgm:cxn modelId="{2D3D6C36-6658-47E3-903C-39E550A90EA5}" type="presOf" srcId="{89C84301-5AB9-4930-A4E9-5F6F89C3BE7A}" destId="{EA9EEA58-1BF1-4D36-AF6E-1E63550461BA}" srcOrd="0" destOrd="0" presId="urn:microsoft.com/office/officeart/2005/8/layout/cycle7"/>
    <dgm:cxn modelId="{888443EB-0A3D-49FC-AFDD-548FD3E169D3}" type="presOf" srcId="{274BFDBD-270B-42AF-82B7-9BE23C29B76D}" destId="{DC75F0DF-214E-4FFF-88F9-4599407BF067}" srcOrd="1" destOrd="0" presId="urn:microsoft.com/office/officeart/2005/8/layout/cycle7"/>
    <dgm:cxn modelId="{D3C52FD9-3009-4BE9-90B2-72AC6A410368}" type="presOf" srcId="{4DEE69CD-0DAF-46F7-B89F-FE21899A85C5}" destId="{88F3B7F1-75D6-4066-B1B4-2B259BFA5157}" srcOrd="0" destOrd="0" presId="urn:microsoft.com/office/officeart/2005/8/layout/cycle7"/>
    <dgm:cxn modelId="{82F2911B-AFD4-4099-B43A-3A0FEF80C18A}" type="presOf" srcId="{DD595D15-0CFD-4C18-9BB1-5946ED548B3C}" destId="{D701A47A-4B42-4D9B-ABF2-9F2B50442322}" srcOrd="0" destOrd="0" presId="urn:microsoft.com/office/officeart/2005/8/layout/cycle7"/>
    <dgm:cxn modelId="{AF8AB1B5-7455-4CCC-A6A4-901114B0FFE0}" type="presOf" srcId="{CEC43C29-4B04-430A-9739-60FF29A8500B}" destId="{60289F02-8339-476C-9410-461770A65AB7}" srcOrd="0" destOrd="0" presId="urn:microsoft.com/office/officeart/2005/8/layout/cycle7"/>
    <dgm:cxn modelId="{A1CD0B2D-0CA0-4624-A9BD-7711685C5806}" type="presOf" srcId="{E9ED84E5-9F07-46EE-9680-83CAB68065BB}" destId="{025F99CB-370D-4FF4-808D-2A99FB5596AA}" srcOrd="0" destOrd="0" presId="urn:microsoft.com/office/officeart/2005/8/layout/cycle7"/>
    <dgm:cxn modelId="{778FA74E-7FFA-4872-BBE2-339DA7A96C85}" srcId="{E9ED84E5-9F07-46EE-9680-83CAB68065BB}" destId="{4DEE69CD-0DAF-46F7-B89F-FE21899A85C5}" srcOrd="1" destOrd="0" parTransId="{78E4C816-38D4-4BAD-8C7F-B4BE1143D9D1}" sibTransId="{89C84301-5AB9-4930-A4E9-5F6F89C3BE7A}"/>
    <dgm:cxn modelId="{C7BAFE7B-F183-4D70-89CF-4EF9F8ECB2F6}" type="presOf" srcId="{7F52FE65-53FF-4F35-B797-AFCFEE82F1B6}" destId="{98060943-50A8-4B6C-8A69-589765E734B6}" srcOrd="0" destOrd="0" presId="urn:microsoft.com/office/officeart/2005/8/layout/cycle7"/>
    <dgm:cxn modelId="{D7BEE226-3DD4-4762-809D-0D75C2B62C2F}" type="presOf" srcId="{DD595D15-0CFD-4C18-9BB1-5946ED548B3C}" destId="{37AEC6EF-534F-49BD-9FB2-47677774E8B4}" srcOrd="1" destOrd="0" presId="urn:microsoft.com/office/officeart/2005/8/layout/cycle7"/>
    <dgm:cxn modelId="{3A78D86D-681E-4AB0-AEAF-EB990A12E5C6}" type="presOf" srcId="{89C84301-5AB9-4930-A4E9-5F6F89C3BE7A}" destId="{F6086B7C-F321-4B35-AE59-71DC1CEDA27D}" srcOrd="1" destOrd="0" presId="urn:microsoft.com/office/officeart/2005/8/layout/cycle7"/>
    <dgm:cxn modelId="{1A7A90E9-EED0-4572-A1CD-366D61BFCBE5}" type="presParOf" srcId="{025F99CB-370D-4FF4-808D-2A99FB5596AA}" destId="{60289F02-8339-476C-9410-461770A65AB7}" srcOrd="0" destOrd="0" presId="urn:microsoft.com/office/officeart/2005/8/layout/cycle7"/>
    <dgm:cxn modelId="{570F7B09-DD5E-4404-89D8-779FDA54DD76}" type="presParOf" srcId="{025F99CB-370D-4FF4-808D-2A99FB5596AA}" destId="{8FF63445-8042-4E91-86F1-51DCF164543B}" srcOrd="1" destOrd="0" presId="urn:microsoft.com/office/officeart/2005/8/layout/cycle7"/>
    <dgm:cxn modelId="{F0F5D000-8109-400A-AC40-86854475237C}" type="presParOf" srcId="{8FF63445-8042-4E91-86F1-51DCF164543B}" destId="{DC75F0DF-214E-4FFF-88F9-4599407BF067}" srcOrd="0" destOrd="0" presId="urn:microsoft.com/office/officeart/2005/8/layout/cycle7"/>
    <dgm:cxn modelId="{7FEA52EA-561A-4C53-9AE9-09C15993938A}" type="presParOf" srcId="{025F99CB-370D-4FF4-808D-2A99FB5596AA}" destId="{88F3B7F1-75D6-4066-B1B4-2B259BFA5157}" srcOrd="2" destOrd="0" presId="urn:microsoft.com/office/officeart/2005/8/layout/cycle7"/>
    <dgm:cxn modelId="{6CEBB8F1-1616-42CC-933E-B0A1E596F785}" type="presParOf" srcId="{025F99CB-370D-4FF4-808D-2A99FB5596AA}" destId="{EA9EEA58-1BF1-4D36-AF6E-1E63550461BA}" srcOrd="3" destOrd="0" presId="urn:microsoft.com/office/officeart/2005/8/layout/cycle7"/>
    <dgm:cxn modelId="{FCF3982C-DCB8-46FC-8168-404B3A2CA370}" type="presParOf" srcId="{EA9EEA58-1BF1-4D36-AF6E-1E63550461BA}" destId="{F6086B7C-F321-4B35-AE59-71DC1CEDA27D}" srcOrd="0" destOrd="0" presId="urn:microsoft.com/office/officeart/2005/8/layout/cycle7"/>
    <dgm:cxn modelId="{DBFA0554-D846-46AC-AA01-D103CAAA91A2}" type="presParOf" srcId="{025F99CB-370D-4FF4-808D-2A99FB5596AA}" destId="{98060943-50A8-4B6C-8A69-589765E734B6}" srcOrd="4" destOrd="0" presId="urn:microsoft.com/office/officeart/2005/8/layout/cycle7"/>
    <dgm:cxn modelId="{63B2D943-7D94-4734-BD3B-DF43B84BF7EE}" type="presParOf" srcId="{025F99CB-370D-4FF4-808D-2A99FB5596AA}" destId="{D701A47A-4B42-4D9B-ABF2-9F2B50442322}" srcOrd="5" destOrd="0" presId="urn:microsoft.com/office/officeart/2005/8/layout/cycle7"/>
    <dgm:cxn modelId="{8D377515-975A-4DEC-82D0-A6A6B2FFCF49}" type="presParOf" srcId="{D701A47A-4B42-4D9B-ABF2-9F2B50442322}" destId="{37AEC6EF-534F-49BD-9FB2-47677774E8B4}" srcOrd="0" destOrd="0" presId="urn:microsoft.com/office/officeart/2005/8/layout/cycle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0289F02-8339-476C-9410-461770A65AB7}">
      <dsp:nvSpPr>
        <dsp:cNvPr id="0" name=""/>
        <dsp:cNvSpPr/>
      </dsp:nvSpPr>
      <dsp:spPr>
        <a:xfrm>
          <a:off x="3006899" y="878"/>
          <a:ext cx="2169763" cy="1084881"/>
        </a:xfrm>
        <a:prstGeom prst="roundRect">
          <a:avLst>
            <a:gd name="adj" fmla="val 10000"/>
          </a:avLst>
        </a:prstGeom>
        <a:noFill/>
        <a:ln w="25400" cap="flat" cmpd="sng" algn="ctr">
          <a:solidFill>
            <a:srgbClr val="192A7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he-IL" sz="1800" b="1" kern="1200" dirty="0">
              <a:solidFill>
                <a:srgbClr val="192A72"/>
              </a:solidFill>
            </a:rPr>
            <a:t>עבירה על החוק</a:t>
          </a:r>
        </a:p>
      </dsp:txBody>
      <dsp:txXfrm>
        <a:off x="3006899" y="878"/>
        <a:ext cx="2169763" cy="1084881"/>
      </dsp:txXfrm>
    </dsp:sp>
    <dsp:sp modelId="{8FF63445-8042-4E91-86F1-51DCF164543B}">
      <dsp:nvSpPr>
        <dsp:cNvPr id="0" name=""/>
        <dsp:cNvSpPr/>
      </dsp:nvSpPr>
      <dsp:spPr>
        <a:xfrm rot="3600000">
          <a:off x="4422545" y="1904058"/>
          <a:ext cx="1128942" cy="379708"/>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rtl="1">
            <a:lnSpc>
              <a:spcPct val="90000"/>
            </a:lnSpc>
            <a:spcBef>
              <a:spcPct val="0"/>
            </a:spcBef>
            <a:spcAft>
              <a:spcPct val="35000"/>
            </a:spcAft>
          </a:pPr>
          <a:endParaRPr lang="he-IL" sz="1200" kern="1200"/>
        </a:p>
      </dsp:txBody>
      <dsp:txXfrm rot="3600000">
        <a:off x="4422545" y="1904058"/>
        <a:ext cx="1128942" cy="379708"/>
      </dsp:txXfrm>
    </dsp:sp>
    <dsp:sp modelId="{88F3B7F1-75D6-4066-B1B4-2B259BFA5157}">
      <dsp:nvSpPr>
        <dsp:cNvPr id="0" name=""/>
        <dsp:cNvSpPr/>
      </dsp:nvSpPr>
      <dsp:spPr>
        <a:xfrm>
          <a:off x="4797370" y="3102064"/>
          <a:ext cx="2169763" cy="1084881"/>
        </a:xfrm>
        <a:prstGeom prst="roundRect">
          <a:avLst>
            <a:gd name="adj" fmla="val 10000"/>
          </a:avLst>
        </a:prstGeom>
        <a:noFill/>
        <a:ln w="25400" cap="flat" cmpd="sng" algn="ctr">
          <a:solidFill>
            <a:srgbClr val="192A7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1">
            <a:lnSpc>
              <a:spcPct val="90000"/>
            </a:lnSpc>
            <a:spcBef>
              <a:spcPct val="0"/>
            </a:spcBef>
            <a:spcAft>
              <a:spcPct val="35000"/>
            </a:spcAft>
          </a:pPr>
          <a:r>
            <a:rPr lang="he-IL" sz="1500" b="1" kern="1200" dirty="0">
              <a:solidFill>
                <a:srgbClr val="192A72"/>
              </a:solidFill>
            </a:rPr>
            <a:t>פעולה בניגוד לחוק</a:t>
          </a:r>
        </a:p>
        <a:p>
          <a:pPr lvl="0" algn="ctr" defTabSz="666750" rtl="1">
            <a:lnSpc>
              <a:spcPct val="90000"/>
            </a:lnSpc>
            <a:spcBef>
              <a:spcPct val="0"/>
            </a:spcBef>
            <a:spcAft>
              <a:spcPct val="35000"/>
            </a:spcAft>
          </a:pPr>
          <a:r>
            <a:rPr lang="he-IL" sz="1500" kern="1200" dirty="0">
              <a:solidFill>
                <a:srgbClr val="192A72"/>
              </a:solidFill>
            </a:rPr>
            <a:t>(ביצוע פעולה לא חוקית, פעולה שהחוק אוסר לבצע)</a:t>
          </a:r>
        </a:p>
      </dsp:txBody>
      <dsp:txXfrm>
        <a:off x="4797370" y="3102064"/>
        <a:ext cx="2169763" cy="1084881"/>
      </dsp:txXfrm>
    </dsp:sp>
    <dsp:sp modelId="{EA9EEA58-1BF1-4D36-AF6E-1E63550461BA}">
      <dsp:nvSpPr>
        <dsp:cNvPr id="0" name=""/>
        <dsp:cNvSpPr/>
      </dsp:nvSpPr>
      <dsp:spPr>
        <a:xfrm rot="10800000">
          <a:off x="3527310" y="3454651"/>
          <a:ext cx="1128942" cy="379708"/>
        </a:xfrm>
        <a:prstGeom prst="leftRightArrow">
          <a:avLst>
            <a:gd name="adj1" fmla="val 60000"/>
            <a:gd name="adj2" fmla="val 50000"/>
          </a:avLst>
        </a:prstGeom>
        <a:solidFill>
          <a:schemeClr val="accent4">
            <a:hueOff val="-2232385"/>
            <a:satOff val="13449"/>
            <a:lumOff val="107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rtl="1">
            <a:lnSpc>
              <a:spcPct val="90000"/>
            </a:lnSpc>
            <a:spcBef>
              <a:spcPct val="0"/>
            </a:spcBef>
            <a:spcAft>
              <a:spcPct val="35000"/>
            </a:spcAft>
          </a:pPr>
          <a:endParaRPr lang="he-IL" sz="1200" kern="1200"/>
        </a:p>
      </dsp:txBody>
      <dsp:txXfrm rot="10800000">
        <a:off x="3527310" y="3454651"/>
        <a:ext cx="1128942" cy="379708"/>
      </dsp:txXfrm>
    </dsp:sp>
    <dsp:sp modelId="{98060943-50A8-4B6C-8A69-589765E734B6}">
      <dsp:nvSpPr>
        <dsp:cNvPr id="0" name=""/>
        <dsp:cNvSpPr/>
      </dsp:nvSpPr>
      <dsp:spPr>
        <a:xfrm>
          <a:off x="1216429" y="3102064"/>
          <a:ext cx="2169763" cy="1084881"/>
        </a:xfrm>
        <a:prstGeom prst="roundRect">
          <a:avLst>
            <a:gd name="adj" fmla="val 10000"/>
          </a:avLst>
        </a:prstGeom>
        <a:noFill/>
        <a:ln w="25400" cap="flat" cmpd="sng" algn="ctr">
          <a:solidFill>
            <a:srgbClr val="192A7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1">
            <a:lnSpc>
              <a:spcPct val="90000"/>
            </a:lnSpc>
            <a:spcBef>
              <a:spcPct val="0"/>
            </a:spcBef>
            <a:spcAft>
              <a:spcPct val="35000"/>
            </a:spcAft>
          </a:pPr>
          <a:r>
            <a:rPr lang="he-IL" sz="1500" b="1" kern="1200" dirty="0">
              <a:solidFill>
                <a:srgbClr val="192A72"/>
              </a:solidFill>
            </a:rPr>
            <a:t>אי ציות לחוק</a:t>
          </a:r>
        </a:p>
        <a:p>
          <a:pPr lvl="0" algn="ctr" defTabSz="666750" rtl="1">
            <a:lnSpc>
              <a:spcPct val="90000"/>
            </a:lnSpc>
            <a:spcBef>
              <a:spcPct val="0"/>
            </a:spcBef>
            <a:spcAft>
              <a:spcPct val="35000"/>
            </a:spcAft>
          </a:pPr>
          <a:r>
            <a:rPr lang="he-IL" sz="1500" kern="1200" dirty="0">
              <a:solidFill>
                <a:srgbClr val="192A72"/>
              </a:solidFill>
            </a:rPr>
            <a:t>(אי ביצוע פעולה שהחוק מחייב לבצע)</a:t>
          </a:r>
        </a:p>
      </dsp:txBody>
      <dsp:txXfrm>
        <a:off x="1216429" y="3102064"/>
        <a:ext cx="2169763" cy="1084881"/>
      </dsp:txXfrm>
    </dsp:sp>
    <dsp:sp modelId="{D701A47A-4B42-4D9B-ABF2-9F2B50442322}">
      <dsp:nvSpPr>
        <dsp:cNvPr id="0" name=""/>
        <dsp:cNvSpPr/>
      </dsp:nvSpPr>
      <dsp:spPr>
        <a:xfrm rot="18000000">
          <a:off x="2632075" y="1904058"/>
          <a:ext cx="1128942" cy="379708"/>
        </a:xfrm>
        <a:prstGeom prst="leftRightArrow">
          <a:avLst>
            <a:gd name="adj1" fmla="val 60000"/>
            <a:gd name="adj2" fmla="val 50000"/>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rtl="1">
            <a:lnSpc>
              <a:spcPct val="90000"/>
            </a:lnSpc>
            <a:spcBef>
              <a:spcPct val="0"/>
            </a:spcBef>
            <a:spcAft>
              <a:spcPct val="35000"/>
            </a:spcAft>
          </a:pPr>
          <a:endParaRPr lang="he-IL" sz="1200" kern="1200"/>
        </a:p>
      </dsp:txBody>
      <dsp:txXfrm rot="18000000">
        <a:off x="2632075" y="1904058"/>
        <a:ext cx="1128942" cy="379708"/>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EC061A6-0796-4DA4-BCCF-C39215C865B3}" type="datetimeFigureOut">
              <a:rPr lang="he-IL" smtClean="0"/>
              <a:pPr/>
              <a:t>ה'/חשון/תשפ"א</a:t>
            </a:fld>
            <a:endParaRPr lang="he-IL"/>
          </a:p>
        </p:txBody>
      </p:sp>
      <p:sp>
        <p:nvSpPr>
          <p:cNvPr id="4" name="מציין מיקום של תמונת שקופית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E6DF83E7-A828-4E18-9E21-DA925548D1ED}" type="slidenum">
              <a:rPr lang="he-IL" smtClean="0"/>
              <a:pPr/>
              <a:t>‹#›</a:t>
            </a:fld>
            <a:endParaRPr lang="he-IL"/>
          </a:p>
        </p:txBody>
      </p:sp>
    </p:spTree>
    <p:extLst>
      <p:ext uri="{BB962C8B-B14F-4D97-AF65-F5344CB8AC3E}">
        <p14:creationId xmlns:p14="http://schemas.microsoft.com/office/powerpoint/2010/main" xmlns="" val="242047285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6836949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ער">
    <p:spTree>
      <p:nvGrpSpPr>
        <p:cNvPr id="1" name=""/>
        <p:cNvGrpSpPr/>
        <p:nvPr/>
      </p:nvGrpSpPr>
      <p:grpSpPr>
        <a:xfrm>
          <a:off x="0" y="0"/>
          <a:ext cx="0" cy="0"/>
          <a:chOff x="0" y="0"/>
          <a:chExt cx="0" cy="0"/>
        </a:xfrm>
      </p:grpSpPr>
      <p:sp>
        <p:nvSpPr>
          <p:cNvPr id="2" name="כותרת 1"/>
          <p:cNvSpPr>
            <a:spLocks noGrp="1"/>
          </p:cNvSpPr>
          <p:nvPr>
            <p:ph type="ctrTitle"/>
          </p:nvPr>
        </p:nvSpPr>
        <p:spPr>
          <a:xfrm>
            <a:off x="914281" y="2693988"/>
            <a:ext cx="10361851" cy="1470025"/>
          </a:xfrm>
        </p:spPr>
        <p:txBody>
          <a:bodyPr vert="horz" lIns="91440" tIns="45720" rIns="91440" bIns="45720" rtlCol="1" anchor="ctr">
            <a:normAutofit/>
          </a:bodyPr>
          <a:lstStyle>
            <a:lvl1pPr>
              <a:defRPr kumimoji="0" lang="he-IL" sz="6600"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69982" y="6569428"/>
            <a:ext cx="2623619"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userDrawn="1"/>
        </p:nvSpPr>
        <p:spPr>
          <a:xfrm>
            <a:off x="-1488616" y="6410587"/>
            <a:ext cx="3245977" cy="86423"/>
          </a:xfrm>
          <a:prstGeom prst="roundRect">
            <a:avLst>
              <a:gd name="adj" fmla="val 49359"/>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userDrawn="1"/>
        </p:nvSpPr>
        <p:spPr>
          <a:xfrm>
            <a:off x="9985182" y="-439221"/>
            <a:ext cx="4205100"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מעוגל 9"/>
          <p:cNvSpPr/>
          <p:nvPr userDrawn="1"/>
        </p:nvSpPr>
        <p:spPr>
          <a:xfrm>
            <a:off x="8258395" y="6565100"/>
            <a:ext cx="4433637"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33058" r="33511" b="26248"/>
          <a:stretch/>
        </p:blipFill>
        <p:spPr>
          <a:xfrm>
            <a:off x="5444576" y="369916"/>
            <a:ext cx="1301261" cy="159743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שם השיעור">
    <p:spTree>
      <p:nvGrpSpPr>
        <p:cNvPr id="1" name=""/>
        <p:cNvGrpSpPr/>
        <p:nvPr/>
      </p:nvGrpSpPr>
      <p:grpSpPr>
        <a:xfrm>
          <a:off x="0" y="0"/>
          <a:ext cx="0" cy="0"/>
          <a:chOff x="0" y="0"/>
          <a:chExt cx="0" cy="0"/>
        </a:xfrm>
      </p:grpSpPr>
      <p:sp>
        <p:nvSpPr>
          <p:cNvPr id="10" name="מלבן מעוגל 9"/>
          <p:cNvSpPr/>
          <p:nvPr userDrawn="1"/>
        </p:nvSpPr>
        <p:spPr>
          <a:xfrm>
            <a:off x="212915" y="1396869"/>
            <a:ext cx="13175666"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  </a:t>
            </a:r>
          </a:p>
        </p:txBody>
      </p:sp>
      <p:sp>
        <p:nvSpPr>
          <p:cNvPr id="2" name="כותרת 1"/>
          <p:cNvSpPr>
            <a:spLocks noGrp="1"/>
          </p:cNvSpPr>
          <p:nvPr>
            <p:ph type="ctrTitle"/>
          </p:nvPr>
        </p:nvSpPr>
        <p:spPr>
          <a:xfrm>
            <a:off x="738940" y="1640910"/>
            <a:ext cx="10871177" cy="1260000"/>
          </a:xfrm>
          <a:prstGeom prst="rect">
            <a:avLst/>
          </a:prstGeom>
        </p:spPr>
        <p:txBody>
          <a:bodyPr anchor="ctr" anchorCtr="0">
            <a:noAutofit/>
          </a:bodyPr>
          <a:lstStyle>
            <a:lvl1pPr algn="ctr">
              <a:defRPr sz="6600" b="1">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8995" y="6579191"/>
            <a:ext cx="5333172"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userDrawn="1"/>
        </p:nvSpPr>
        <p:spPr>
          <a:xfrm>
            <a:off x="9499907" y="6294300"/>
            <a:ext cx="3049259"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userDrawn="1"/>
        </p:nvSpPr>
        <p:spPr>
          <a:xfrm>
            <a:off x="9995581" y="-235260"/>
            <a:ext cx="276813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מעוגל 10"/>
          <p:cNvSpPr/>
          <p:nvPr userDrawn="1"/>
        </p:nvSpPr>
        <p:spPr>
          <a:xfrm>
            <a:off x="-501048" y="163632"/>
            <a:ext cx="1427924"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Google Shape;11;p2"/>
          <p:cNvSpPr txBox="1">
            <a:spLocks noGrp="1"/>
          </p:cNvSpPr>
          <p:nvPr>
            <p:ph type="subTitle" idx="1"/>
          </p:nvPr>
        </p:nvSpPr>
        <p:spPr>
          <a:xfrm>
            <a:off x="738117" y="2918492"/>
            <a:ext cx="10872000" cy="720000"/>
          </a:xfrm>
          <a:prstGeom prst="rect">
            <a:avLst/>
          </a:prstGeom>
        </p:spPr>
        <p:txBody>
          <a:bodyPr spcFirstLastPara="1" wrap="square" lIns="36000" tIns="36000" rIns="36000" bIns="36000" anchor="t" anchorCtr="0">
            <a:spAutoFit/>
          </a:bodyPr>
          <a:lstStyle>
            <a:lvl1pPr lvl="0" algn="ctr">
              <a:lnSpc>
                <a:spcPct val="100000"/>
              </a:lnSpc>
              <a:spcBef>
                <a:spcPts val="0"/>
              </a:spcBef>
              <a:spcAft>
                <a:spcPts val="600"/>
              </a:spcAft>
              <a:buSzPts val="2800"/>
              <a:buNone/>
              <a:defRPr sz="36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738117" y="3655832"/>
            <a:ext cx="10872000" cy="720000"/>
          </a:xfrm>
        </p:spPr>
        <p:txBody>
          <a:bodyPr>
            <a:noAutofit/>
          </a:bodyPr>
          <a:lstStyle>
            <a:lvl1pPr marL="342900" indent="-342900" algn="ctr" defTabSz="914400" rtl="1" eaLnBrk="1" latinLnBrk="0" hangingPunct="1">
              <a:lnSpc>
                <a:spcPct val="100000"/>
              </a:lnSpc>
              <a:spcBef>
                <a:spcPts val="0"/>
              </a:spcBef>
              <a:spcAft>
                <a:spcPts val="600"/>
              </a:spcAft>
              <a:buSzPts val="2800"/>
              <a:buFont typeface="Arial" pitchFamily="34" charset="0"/>
              <a:buNone/>
              <a:defRPr lang="he-IL" sz="2800" b="1" kern="1200" dirty="0" smtClean="0">
                <a:solidFill>
                  <a:srgbClr val="002060"/>
                </a:solidFill>
                <a:latin typeface="Varela Round" pitchFamily="2" charset="-79"/>
                <a:ea typeface="+mn-ea"/>
                <a:cs typeface="Varela Round" pitchFamily="2" charset="-79"/>
              </a:defRPr>
            </a:lvl1pPr>
            <a:lvl2pPr marL="342900" indent="-342900" algn="ctr" defTabSz="914400"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Tree>
    <p:extLst>
      <p:ext uri="{BB962C8B-B14F-4D97-AF65-F5344CB8AC3E}">
        <p14:creationId xmlns:p14="http://schemas.microsoft.com/office/powerpoint/2010/main" xmlns="" val="219659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213094"/>
            <a:ext cx="11160000" cy="720000"/>
          </a:xfrm>
        </p:spPr>
        <p:txBody>
          <a:bodyPr lIns="36000" tIns="0" rIns="36000" bIns="0">
            <a:noAutofit/>
          </a:bodyPr>
          <a:lstStyle>
            <a:lvl1pPr>
              <a:defRPr sz="4800" b="1">
                <a:solidFill>
                  <a:srgbClr val="002060"/>
                </a:solidFill>
                <a:latin typeface="Varela Round" pitchFamily="2" charset="-79"/>
                <a:cs typeface="Varela Round" pitchFamily="2" charset="-79"/>
              </a:defRPr>
            </a:lvl1pPr>
          </a:lstStyle>
          <a:p>
            <a:r>
              <a:rPr lang="he-IL" dirty="0"/>
              <a:t>לחץ כדי לערוך סגנון כותרת של תבנית</a:t>
            </a:r>
          </a:p>
        </p:txBody>
      </p:sp>
      <p:sp>
        <p:nvSpPr>
          <p:cNvPr id="3" name="מציין מיקום תוכן 2"/>
          <p:cNvSpPr>
            <a:spLocks noGrp="1"/>
          </p:cNvSpPr>
          <p:nvPr>
            <p:ph idx="1"/>
          </p:nvPr>
        </p:nvSpPr>
        <p:spPr>
          <a:xfrm>
            <a:off x="515206" y="1195757"/>
            <a:ext cx="11160000" cy="4680000"/>
          </a:xfrm>
        </p:spPr>
        <p:txBody>
          <a:bodyPr>
            <a:normAutofit/>
          </a:bodyPr>
          <a:lstStyle>
            <a:lvl1pPr>
              <a:lnSpc>
                <a:spcPct val="150000"/>
              </a:lnSpc>
              <a:spcBef>
                <a:spcPts val="0"/>
              </a:spcBef>
              <a:spcAft>
                <a:spcPts val="600"/>
              </a:spcAft>
              <a:defRPr sz="2400">
                <a:solidFill>
                  <a:srgbClr val="002060"/>
                </a:solidFill>
                <a:latin typeface="Varela Round" pitchFamily="2" charset="-79"/>
                <a:cs typeface="Varela Round" pitchFamily="2" charset="-79"/>
              </a:defRPr>
            </a:lvl1pPr>
            <a:lvl2pPr>
              <a:lnSpc>
                <a:spcPct val="150000"/>
              </a:lnSpc>
              <a:spcBef>
                <a:spcPts val="0"/>
              </a:spcBef>
              <a:spcAft>
                <a:spcPts val="600"/>
              </a:spcAft>
              <a:defRPr sz="2400">
                <a:solidFill>
                  <a:srgbClr val="002060"/>
                </a:solidFill>
                <a:latin typeface="Varela Round" pitchFamily="2" charset="-79"/>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a:p>
            <a:pPr lvl="1"/>
            <a:r>
              <a:rPr lang="he-IL" dirty="0"/>
              <a:t>רמה שנייה</a:t>
            </a:r>
          </a:p>
        </p:txBody>
      </p:sp>
      <p:sp>
        <p:nvSpPr>
          <p:cNvPr id="7" name="מלבן מעוגל 6"/>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8" name="מלבן מעוגל 7"/>
          <p:cNvSpPr/>
          <p:nvPr userDrawn="1"/>
        </p:nvSpPr>
        <p:spPr>
          <a:xfrm>
            <a:off x="8666586" y="-110812"/>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9" name="מלבן מעוגל 8"/>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כותרו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213094"/>
            <a:ext cx="11160000" cy="720000"/>
          </a:xfrm>
          <a:noFill/>
        </p:spPr>
        <p:txBody>
          <a:bodyPr vert="horz" lIns="91440" tIns="45720" rIns="91440" bIns="4572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8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515206" y="1185681"/>
            <a:ext cx="11159999" cy="540000"/>
          </a:xfrm>
        </p:spPr>
        <p:txBody>
          <a:bodyPr anchor="b">
            <a:noAutofit/>
          </a:bodyPr>
          <a:lstStyle>
            <a:lvl1pPr marL="0" indent="0">
              <a:buNone/>
              <a:defRPr sz="3200" b="1">
                <a:solidFill>
                  <a:srgbClr val="0070C0"/>
                </a:solidFill>
                <a:latin typeface="Varela Round" pitchFamily="2" charset="-79"/>
                <a:cs typeface="Varela Round" pitchFamily="2"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515206" y="1725681"/>
            <a:ext cx="11160000" cy="4152517"/>
          </a:xfrm>
        </p:spPr>
        <p:txBody>
          <a:bodyPr>
            <a:normAutofit/>
          </a:bodyPr>
          <a:lstStyle>
            <a:lvl1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00" lvl="0" indent="-342900" algn="r" defTabSz="914400"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2950" lvl="1" indent="-285750" algn="r" defTabSz="914400" rtl="1" eaLnBrk="1" latinLnBrk="0" hangingPunct="1">
              <a:lnSpc>
                <a:spcPct val="150000"/>
              </a:lnSpc>
              <a:spcBef>
                <a:spcPct val="20000"/>
              </a:spcBef>
              <a:buFont typeface="Arial" pitchFamily="34" charset="0"/>
              <a:buChar char="–"/>
            </a:pPr>
            <a:r>
              <a:rPr lang="he-IL" dirty="0"/>
              <a:t>רמה שנייה</a:t>
            </a:r>
          </a:p>
        </p:txBody>
      </p:sp>
      <p:sp>
        <p:nvSpPr>
          <p:cNvPr id="10" name="מלבן מעוגל 9"/>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11" name="מלבן מעוגל 10"/>
          <p:cNvSpPr/>
          <p:nvPr userDrawn="1"/>
        </p:nvSpPr>
        <p:spPr>
          <a:xfrm>
            <a:off x="8666586" y="-110812"/>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12" name="מלבן מעוגל 11"/>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213094"/>
            <a:ext cx="11160000" cy="720000"/>
          </a:xfrm>
          <a:noFill/>
        </p:spPr>
        <p:txBody>
          <a:bodyPr vert="horz" lIns="91440" tIns="45720" rIns="91440" bIns="45720" rtlCol="1" anchor="ctr">
            <a:noAutofit/>
          </a:bodyPr>
          <a:lstStyle>
            <a:lvl1pPr>
              <a:defRPr kumimoji="0" lang="he-IL" sz="48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7" name="מלבן מעוגל 6"/>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8" name="מלבן מעוגל 7"/>
          <p:cNvSpPr/>
          <p:nvPr userDrawn="1"/>
        </p:nvSpPr>
        <p:spPr>
          <a:xfrm>
            <a:off x="8666586" y="-110812"/>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9" name="מלבן מעוגל 8"/>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521" y="274638"/>
            <a:ext cx="10971372"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521" y="1600201"/>
            <a:ext cx="10971372"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736463" y="6356351"/>
            <a:ext cx="284443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6F552B-607E-4869-A917-C44959BDCB12}" type="datetimeFigureOut">
              <a:rPr lang="he-IL" smtClean="0"/>
              <a:pPr/>
              <a:t>ה'/חשון/תשפ"א</a:t>
            </a:fld>
            <a:endParaRPr lang="he-IL"/>
          </a:p>
        </p:txBody>
      </p:sp>
      <p:sp>
        <p:nvSpPr>
          <p:cNvPr id="5" name="מציין מיקום של כותרת תחתונה 4"/>
          <p:cNvSpPr>
            <a:spLocks noGrp="1"/>
          </p:cNvSpPr>
          <p:nvPr>
            <p:ph type="ftr" sz="quarter" idx="3"/>
          </p:nvPr>
        </p:nvSpPr>
        <p:spPr>
          <a:xfrm>
            <a:off x="4165058" y="6356351"/>
            <a:ext cx="3860297"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609521" y="6356351"/>
            <a:ext cx="284443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6478A40-4CDB-4A89-A7AB-ED0E5AEAC786}" type="slidenum">
              <a:rPr lang="he-IL" smtClean="0"/>
              <a:pPr/>
              <a:t>‹#›</a:t>
            </a:fld>
            <a:endParaRPr lang="he-IL"/>
          </a:p>
        </p:txBody>
      </p:sp>
    </p:spTree>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53" r:id="rId4"/>
    <p:sldLayoutId id="2147483663" r:id="rId5"/>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3.xml"/><Relationship Id="rId1" Type="http://schemas.openxmlformats.org/officeDocument/2006/relationships/video" Target="../media/media1.mp4"/><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3.xml"/><Relationship Id="rId1" Type="http://schemas.openxmlformats.org/officeDocument/2006/relationships/video" Target="https://www.youtube.com/embed/Ydn4f5UFjtY?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p:txBody>
          <a:bodyPr>
            <a:normAutofit/>
          </a:bodyPr>
          <a:lstStyle/>
          <a:p>
            <a:r>
              <a:rPr lang="he-IL" dirty="0"/>
              <a:t>מערכת שידורים לאומית</a:t>
            </a:r>
          </a:p>
        </p:txBody>
      </p:sp>
    </p:spTree>
    <p:extLst>
      <p:ext uri="{BB962C8B-B14F-4D97-AF65-F5344CB8AC3E}">
        <p14:creationId xmlns:p14="http://schemas.microsoft.com/office/powerpoint/2010/main" xmlns="" val="17099909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200" dirty="0" smtClean="0"/>
              <a:t>צפו בסרטון וחשבו כיצד מתקיים בו עקרון שלטון החוק</a:t>
            </a:r>
            <a:endParaRPr lang="he-IL" sz="3200" dirty="0"/>
          </a:p>
        </p:txBody>
      </p:sp>
      <p:pic>
        <p:nvPicPr>
          <p:cNvPr id="4" name="דפיקה_בדלת_ואולטימטום_לעסקים_סיירת_קורונה_בפעולה (online-video-cutter.com)">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4377541" y="1501254"/>
            <a:ext cx="7430735" cy="4179700"/>
          </a:xfrm>
        </p:spPr>
      </p:pic>
    </p:spTree>
    <p:extLst>
      <p:ext uri="{BB962C8B-B14F-4D97-AF65-F5344CB8AC3E}">
        <p14:creationId xmlns:p14="http://schemas.microsoft.com/office/powerpoint/2010/main" xmlns="" val="8774129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154750" y="642630"/>
            <a:ext cx="5803217" cy="512220"/>
          </a:xfrm>
        </p:spPr>
        <p:txBody>
          <a:bodyPr/>
          <a:lstStyle/>
          <a:p>
            <a:r>
              <a:rPr lang="he-IL" dirty="0">
                <a:solidFill>
                  <a:srgbClr val="192A72"/>
                </a:solidFill>
                <a:latin typeface="Varela Round" panose="00000500000000000000" pitchFamily="2" charset="-79"/>
                <a:cs typeface="Varela Round" panose="00000500000000000000" pitchFamily="2" charset="-79"/>
              </a:rPr>
              <a:t>דוגמא לשאלת בגרות </a:t>
            </a:r>
          </a:p>
        </p:txBody>
      </p:sp>
      <p:sp>
        <p:nvSpPr>
          <p:cNvPr id="3" name="מציין מיקום תוכן 2"/>
          <p:cNvSpPr>
            <a:spLocks noGrp="1"/>
          </p:cNvSpPr>
          <p:nvPr>
            <p:ph idx="1"/>
          </p:nvPr>
        </p:nvSpPr>
        <p:spPr>
          <a:xfrm>
            <a:off x="630615" y="565443"/>
            <a:ext cx="11160000" cy="4945736"/>
          </a:xfrm>
        </p:spPr>
        <p:txBody>
          <a:bodyPr>
            <a:normAutofit/>
          </a:bodyPr>
          <a:lstStyle/>
          <a:p>
            <a:endParaRPr lang="he-IL" dirty="0">
              <a:latin typeface="Varela Round" panose="00000500000000000000" pitchFamily="2" charset="-79"/>
              <a:cs typeface="Varela Round" panose="00000500000000000000" pitchFamily="2" charset="-79"/>
            </a:endParaRPr>
          </a:p>
          <a:p>
            <a:endParaRPr lang="he-IL" dirty="0">
              <a:latin typeface="Varela Round" panose="00000500000000000000" pitchFamily="2" charset="-79"/>
              <a:cs typeface="Varela Round" panose="00000500000000000000" pitchFamily="2" charset="-79"/>
            </a:endParaRPr>
          </a:p>
          <a:p>
            <a:r>
              <a:rPr lang="he-IL" dirty="0" smtClean="0"/>
              <a:t>משרד התחבורה בברזיל קבע הנחיות חדשות לנהגי מוניות. אחת ההנחיות אוסרת על נהגי מוניות לשוחח עם הנוסעים על ענייני כדורגל, משום שהעיסוק בכך מלהיב את הנוסעים, ולעיתים מעורר מריבות אלימות בעת הנסיעה במונית. בהנחיה נקבע שנהג מונית שיעבור על האיסור יעמוד לדין וישלם קנס</a:t>
            </a:r>
            <a:r>
              <a:rPr lang="en-US" dirty="0" smtClean="0"/>
              <a:t>.</a:t>
            </a:r>
            <a:endParaRPr lang="he-IL" dirty="0" smtClean="0"/>
          </a:p>
          <a:p>
            <a:pPr marL="0" indent="0">
              <a:buNone/>
            </a:pPr>
            <a:r>
              <a:rPr lang="he-IL" dirty="0" smtClean="0"/>
              <a:t>     ציין והצג את העיקרון הדמוקרטי הבא לידי ביטוי בהנחיה של משרד התחבורה</a:t>
            </a:r>
          </a:p>
          <a:p>
            <a:pPr marL="0" indent="0">
              <a:buNone/>
            </a:pPr>
            <a:r>
              <a:rPr lang="he-IL" dirty="0" smtClean="0"/>
              <a:t>     בברזיל.</a:t>
            </a:r>
          </a:p>
          <a:p>
            <a:pPr marL="0" indent="0">
              <a:buNone/>
            </a:pPr>
            <a:r>
              <a:rPr lang="he-IL" dirty="0" smtClean="0"/>
              <a:t>     הסבר כיצד עיקרון זה בא לידי ביטוי בקטע.</a:t>
            </a:r>
            <a:endParaRPr lang="en-US" dirty="0" smtClean="0"/>
          </a:p>
          <a:p>
            <a:endParaRPr lang="he-IL"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xmlns="" val="23939710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תשובה אפשרית</a:t>
            </a:r>
            <a:endParaRPr lang="he-IL" dirty="0"/>
          </a:p>
        </p:txBody>
      </p:sp>
      <p:sp>
        <p:nvSpPr>
          <p:cNvPr id="3" name="מציין מיקום תוכן 2"/>
          <p:cNvSpPr>
            <a:spLocks noGrp="1"/>
          </p:cNvSpPr>
          <p:nvPr>
            <p:ph idx="1"/>
          </p:nvPr>
        </p:nvSpPr>
        <p:spPr/>
        <p:txBody>
          <a:bodyPr/>
          <a:lstStyle/>
          <a:p>
            <a:pPr>
              <a:lnSpc>
                <a:spcPct val="107000"/>
              </a:lnSpc>
              <a:spcAft>
                <a:spcPts val="800"/>
              </a:spcAft>
            </a:pPr>
            <a:r>
              <a:rPr lang="he-IL" dirty="0">
                <a:latin typeface="Calibri" panose="020F0502020204030204" pitchFamily="34" charset="0"/>
                <a:ea typeface="Calibri" panose="020F0502020204030204" pitchFamily="34" charset="0"/>
                <a:cs typeface="Arial" panose="020B0604020202020204" pitchFamily="34" charset="0"/>
              </a:rPr>
              <a:t>ציין: עקרון שלטון החוק</a:t>
            </a:r>
            <a:endParaRPr lang="en-US" sz="20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he-IL" dirty="0">
                <a:latin typeface="Calibri" panose="020F0502020204030204" pitchFamily="34" charset="0"/>
                <a:ea typeface="Calibri" panose="020F0502020204030204" pitchFamily="34" charset="0"/>
                <a:cs typeface="Arial" panose="020B0604020202020204" pitchFamily="34" charset="0"/>
              </a:rPr>
              <a:t>הצג: עקרון שלטון החוק פירושו שצריכים להיות כללים וחוקים ברורים שמחייבים את כל התושבים. כל האזרחים וגם השלטון כפופים לחוק ושווים בפני החוק. החוקים צריכים להתקבל בדרך מסודרת ודמוקרטית באמצעות הרשות המחוקקת.</a:t>
            </a:r>
            <a:endParaRPr lang="en-US" sz="20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he-IL" dirty="0">
                <a:latin typeface="Calibri" panose="020F0502020204030204" pitchFamily="34" charset="0"/>
                <a:ea typeface="Calibri" panose="020F0502020204030204" pitchFamily="34" charset="0"/>
                <a:cs typeface="Arial" panose="020B0604020202020204" pitchFamily="34" charset="0"/>
              </a:rPr>
              <a:t>ציטוט: "משרד התחבורה בברזיל קבע הנחיות חדשות לנהגי מוניות... בהנחיה נקבע</a:t>
            </a:r>
            <a:endParaRPr lang="en-US" sz="20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he-IL" dirty="0">
                <a:latin typeface="Calibri" panose="020F0502020204030204" pitchFamily="34" charset="0"/>
                <a:ea typeface="Calibri" panose="020F0502020204030204" pitchFamily="34" charset="0"/>
                <a:cs typeface="Arial" panose="020B0604020202020204" pitchFamily="34" charset="0"/>
              </a:rPr>
              <a:t>שנהג מונית שיעבור על האיסור יועמד לדין וישלם קנס".</a:t>
            </a:r>
            <a:endParaRPr lang="en-US" sz="20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he-IL" dirty="0">
                <a:latin typeface="Calibri" panose="020F0502020204030204" pitchFamily="34" charset="0"/>
                <a:ea typeface="Calibri" panose="020F0502020204030204" pitchFamily="34" charset="0"/>
                <a:cs typeface="Arial" panose="020B0604020202020204" pitchFamily="34" charset="0"/>
              </a:rPr>
              <a:t>הסבר: משרד התחבורה בברזיל קבע הנחיות חדשות, המגבילות את יכולת השיח של נהגי מוניות. נהג שיעבור על ההנחיות יועמד לדין וישלם קנס. בכך בא לידי ביטוי עקרון שלטון החוק, לפיו כולם כפופים לחוק וחייבים לציית לו – מדובר בהנחיה המחייבת את כל הנהגים והם חייבים לציית לה. נהג שלא יציית יקבל את העונש הקבוע בחוק.</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29356789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651547" y="355746"/>
            <a:ext cx="11160000" cy="720000"/>
          </a:xfrm>
        </p:spPr>
        <p:txBody>
          <a:bodyPr/>
          <a:lstStyle/>
          <a:p>
            <a:r>
              <a:rPr lang="he-IL" dirty="0"/>
              <a:t>שאלת עמדה</a:t>
            </a:r>
          </a:p>
        </p:txBody>
      </p:sp>
      <p:sp>
        <p:nvSpPr>
          <p:cNvPr id="3" name="מציין מיקום תוכן 2"/>
          <p:cNvSpPr>
            <a:spLocks noGrp="1"/>
          </p:cNvSpPr>
          <p:nvPr>
            <p:ph idx="1"/>
          </p:nvPr>
        </p:nvSpPr>
        <p:spPr/>
        <p:txBody>
          <a:bodyPr>
            <a:normAutofit/>
          </a:bodyPr>
          <a:lstStyle/>
          <a:p>
            <a:pPr marL="0" indent="0">
              <a:lnSpc>
                <a:spcPct val="107000"/>
              </a:lnSpc>
              <a:spcAft>
                <a:spcPts val="800"/>
              </a:spcAft>
              <a:buNone/>
            </a:pPr>
            <a:r>
              <a:rPr lang="he-IL" dirty="0">
                <a:latin typeface="Calibri" panose="020F0502020204030204" pitchFamily="34" charset="0"/>
                <a:ea typeface="Calibri" panose="020F0502020204030204" pitchFamily="34" charset="0"/>
                <a:cs typeface="Arial" panose="020B0604020202020204" pitchFamily="34" charset="0"/>
              </a:rPr>
              <a:t>לאחרונה פורסמו ברשתות החברתיות סרטונים בהם מתועד ירי טילים מרצועת עזה לישראל ויירוטם. סרטונים אלו צולמו ע"י אזרחים ישראלים - בזמן שהונחו לשהות במרחבים מוגנים</a:t>
            </a:r>
            <a:r>
              <a:rPr lang="en-US" dirty="0">
                <a:latin typeface="Calibri" panose="020F0502020204030204" pitchFamily="34" charset="0"/>
                <a:ea typeface="Calibri" panose="020F0502020204030204" pitchFamily="34" charset="0"/>
                <a:cs typeface="Arial" panose="020B0604020202020204" pitchFamily="34" charset="0"/>
              </a:rPr>
              <a:t>.</a:t>
            </a:r>
            <a:endParaRPr lang="en-US" sz="2000" dirty="0">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he-IL" b="1" dirty="0">
                <a:latin typeface="Calibri" panose="020F0502020204030204" pitchFamily="34" charset="0"/>
                <a:ea typeface="Calibri" panose="020F0502020204030204" pitchFamily="34" charset="0"/>
                <a:cs typeface="Arial" panose="020B0604020202020204" pitchFamily="34" charset="0"/>
              </a:rPr>
              <a:t>יש הטוענים כי על המדינה להטיל קנסות על אנשים שמצלמים ומפיצים סרטונים כאלו, ואילו אחרים מתנגדים לכך</a:t>
            </a:r>
            <a:r>
              <a:rPr lang="en-US" b="1" dirty="0">
                <a:latin typeface="Calibri" panose="020F0502020204030204" pitchFamily="34" charset="0"/>
                <a:ea typeface="Calibri" panose="020F0502020204030204" pitchFamily="34" charset="0"/>
                <a:cs typeface="Arial" panose="020B0604020202020204" pitchFamily="34" charset="0"/>
              </a:rPr>
              <a:t>.</a:t>
            </a:r>
            <a:endParaRPr lang="en-US" sz="2000" dirty="0">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he-IL" dirty="0" err="1" smtClean="0">
                <a:latin typeface="Calibri" panose="020F0502020204030204" pitchFamily="34" charset="0"/>
                <a:ea typeface="Calibri" panose="020F0502020204030204" pitchFamily="34" charset="0"/>
                <a:cs typeface="Arial" panose="020B0604020202020204" pitchFamily="34" charset="0"/>
              </a:rPr>
              <a:t>א.הצג</a:t>
            </a:r>
            <a:r>
              <a:rPr lang="he-IL" dirty="0" smtClean="0">
                <a:latin typeface="Calibri" panose="020F0502020204030204" pitchFamily="34" charset="0"/>
                <a:ea typeface="Calibri" panose="020F0502020204030204" pitchFamily="34" charset="0"/>
                <a:cs typeface="Arial" panose="020B0604020202020204" pitchFamily="34" charset="0"/>
              </a:rPr>
              <a:t> </a:t>
            </a:r>
            <a:r>
              <a:rPr lang="he-IL" dirty="0">
                <a:latin typeface="Calibri" panose="020F0502020204030204" pitchFamily="34" charset="0"/>
                <a:ea typeface="Calibri" panose="020F0502020204030204" pitchFamily="34" charset="0"/>
                <a:cs typeface="Arial" panose="020B0604020202020204" pitchFamily="34" charset="0"/>
              </a:rPr>
              <a:t>את טענתך - הבע את עמדתך בעניין בבירור.</a:t>
            </a:r>
            <a:endParaRPr lang="en-US" sz="2000" dirty="0">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he-IL" dirty="0">
                <a:latin typeface="Calibri" panose="020F0502020204030204" pitchFamily="34" charset="0"/>
                <a:ea typeface="Calibri" panose="020F0502020204030204" pitchFamily="34" charset="0"/>
                <a:cs typeface="Arial" panose="020B0604020202020204" pitchFamily="34" charset="0"/>
              </a:rPr>
              <a:t>ב. הצג נימוק אחד מרכזי התומך בעמדתך ומתבסס על מושגים, אינטרסים, ערכים או נושאים מתחום האזרחות.</a:t>
            </a:r>
            <a:endParaRPr lang="en-US" sz="2000" dirty="0">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he-IL" dirty="0">
                <a:latin typeface="Calibri" panose="020F0502020204030204" pitchFamily="34" charset="0"/>
                <a:ea typeface="Calibri" panose="020F0502020204030204" pitchFamily="34" charset="0"/>
                <a:cs typeface="Arial" panose="020B0604020202020204" pitchFamily="34" charset="0"/>
              </a:rPr>
              <a:t>ג. הצג נימוק אחד מרכזי התומך בעמדה הפוכה לעמדתך ומתבסס על מושגים, אינטרסים, ערכים או נושאים מתחום האזרחות.</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10572848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85217" y="138404"/>
            <a:ext cx="11160000" cy="720000"/>
          </a:xfrm>
        </p:spPr>
        <p:txBody>
          <a:bodyPr/>
          <a:lstStyle/>
          <a:p>
            <a:r>
              <a:rPr lang="he-IL" dirty="0"/>
              <a:t>תשובה אפשרית</a:t>
            </a:r>
          </a:p>
        </p:txBody>
      </p:sp>
      <p:sp>
        <p:nvSpPr>
          <p:cNvPr id="3" name="מציין מיקום תוכן 2"/>
          <p:cNvSpPr>
            <a:spLocks noGrp="1"/>
          </p:cNvSpPr>
          <p:nvPr>
            <p:ph idx="1"/>
          </p:nvPr>
        </p:nvSpPr>
        <p:spPr>
          <a:xfrm>
            <a:off x="516276" y="858404"/>
            <a:ext cx="11160000" cy="5471373"/>
          </a:xfrm>
        </p:spPr>
        <p:txBody>
          <a:bodyPr>
            <a:noAutofit/>
          </a:bodyPr>
          <a:lstStyle/>
          <a:p>
            <a:pPr marL="0" lvl="0" indent="0">
              <a:buNone/>
            </a:pPr>
            <a:r>
              <a:rPr lang="he-IL" dirty="0" smtClean="0"/>
              <a:t>א. אני </a:t>
            </a:r>
            <a:r>
              <a:rPr lang="he-IL" dirty="0"/>
              <a:t>סבור שעל המדינה להטיל קנסות על אזרחים שמצלמים סרטונים המתעדים ירי ומפיצים אותם - בזמן שהם נדרשים לשהות במרחבים מוגנים.</a:t>
            </a:r>
            <a:endParaRPr lang="en-US" dirty="0"/>
          </a:p>
          <a:p>
            <a:pPr marL="0" lvl="0" indent="0">
              <a:buNone/>
            </a:pPr>
            <a:r>
              <a:rPr lang="he-IL" dirty="0" smtClean="0"/>
              <a:t>ב. אני </a:t>
            </a:r>
            <a:r>
              <a:rPr lang="he-IL" dirty="0"/>
              <a:t>מבסס את העמדה שלי על </a:t>
            </a:r>
            <a:r>
              <a:rPr lang="he-IL" b="1" u="sng" dirty="0"/>
              <a:t>עיקרון שלטון החוק: </a:t>
            </a:r>
            <a:endParaRPr lang="he-IL" b="1" u="sng" dirty="0" smtClean="0"/>
          </a:p>
          <a:p>
            <a:pPr marL="0" lvl="0" indent="0">
              <a:buNone/>
            </a:pPr>
            <a:r>
              <a:rPr lang="he-IL" dirty="0" smtClean="0"/>
              <a:t>במדינה </a:t>
            </a:r>
            <a:r>
              <a:rPr lang="he-IL" dirty="0"/>
              <a:t>דמוקרטית, החוק עליון וכולם שווים בפניו חייבים לציית לו, האזרחים ורשויות השלטון כאחד. החוק נחקק ע"י הרשות המחוקקת בהליך דמוקרטי.</a:t>
            </a:r>
            <a:endParaRPr lang="en-US" dirty="0"/>
          </a:p>
          <a:p>
            <a:pPr marL="0" indent="0">
              <a:buNone/>
            </a:pPr>
            <a:r>
              <a:rPr lang="he-IL" dirty="0"/>
              <a:t>במצבי חירום, הנחיות הצבא (פיקוד העורף) לגבי התגוננות מחייבות את האזרחים, וכך גם הנחיות הצנזורה לגבי איסור צילום והפצה של אירועים ביטחוניים. כאשר אזרחים לא מתגוננים ואף מצלמים ומפיצים, הם מפרים את ההוראות המחייבות שניתנות כחוק.</a:t>
            </a:r>
            <a:endParaRPr lang="en-US" dirty="0"/>
          </a:p>
          <a:p>
            <a:pPr marL="457200" indent="-457200" algn="just">
              <a:buFont typeface="+mj-cs"/>
              <a:buAutoNum type="hebrew2Minus"/>
            </a:pPr>
            <a:endParaRPr lang="he-IL" sz="1600" dirty="0"/>
          </a:p>
        </p:txBody>
      </p:sp>
    </p:spTree>
    <p:extLst>
      <p:ext uri="{BB962C8B-B14F-4D97-AF65-F5344CB8AC3E}">
        <p14:creationId xmlns:p14="http://schemas.microsoft.com/office/powerpoint/2010/main" xmlns="" val="10757761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נימוק התומך בעמדה ההפוכה </a:t>
            </a:r>
          </a:p>
        </p:txBody>
      </p:sp>
      <p:sp>
        <p:nvSpPr>
          <p:cNvPr id="3" name="מציין מיקום תוכן 2"/>
          <p:cNvSpPr>
            <a:spLocks noGrp="1"/>
          </p:cNvSpPr>
          <p:nvPr>
            <p:ph idx="1"/>
          </p:nvPr>
        </p:nvSpPr>
        <p:spPr/>
        <p:txBody>
          <a:bodyPr/>
          <a:lstStyle/>
          <a:p>
            <a:pPr lvl="0"/>
            <a:r>
              <a:rPr lang="he-IL" dirty="0"/>
              <a:t>עמדה הפוכה מתבססת על הזכות לחירות, </a:t>
            </a:r>
            <a:r>
              <a:rPr lang="he-IL" dirty="0" smtClean="0"/>
              <a:t>לפיה בני </a:t>
            </a:r>
            <a:r>
              <a:rPr lang="he-IL" dirty="0"/>
              <a:t>אדם חופשיים לפעול בדרכם - גם אם פעולתם עשויה לסכן אותם. ההחלטה שלהם היכן להיות ומה לעשות נתונה בידיהם, כל עוד הם מוכנים לשאת בתוצאות מעשיהם. יתרה מזאת, כאשר אירוע בעל חשיבות לאומית מתרחש בקרבת מגוריו של אדם, הוא רשאי לתעד זאת ולהפיץ על מנת ליידע אחרים אודות המתרחש.</a:t>
            </a:r>
            <a:endParaRPr lang="en-US" dirty="0"/>
          </a:p>
        </p:txBody>
      </p:sp>
    </p:spTree>
    <p:extLst>
      <p:ext uri="{BB962C8B-B14F-4D97-AF65-F5344CB8AC3E}">
        <p14:creationId xmlns:p14="http://schemas.microsoft.com/office/powerpoint/2010/main" xmlns="" val="380242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2025749" y="1237958"/>
            <a:ext cx="9602076" cy="2672859"/>
          </a:xfrm>
        </p:spPr>
        <p:txBody>
          <a:bodyPr>
            <a:normAutofit fontScale="90000"/>
          </a:bodyPr>
          <a:lstStyle/>
          <a:p>
            <a:pPr marL="857250" lvl="0" indent="-857250" algn="r">
              <a:lnSpc>
                <a:spcPct val="150000"/>
              </a:lnSpc>
              <a:spcBef>
                <a:spcPts val="0"/>
              </a:spcBef>
              <a:spcAft>
                <a:spcPts val="600"/>
              </a:spcAft>
              <a:buFont typeface="Wingdings" panose="05000000000000000000" pitchFamily="2" charset="2"/>
              <a:buChar char="ü"/>
            </a:pPr>
            <a:r>
              <a:rPr lang="he-IL" dirty="0" smtClean="0"/>
              <a:t/>
            </a:r>
            <a:br>
              <a:rPr lang="he-IL" dirty="0" smtClean="0"/>
            </a:br>
            <a:r>
              <a:rPr lang="he-IL" dirty="0" smtClean="0"/>
              <a:t>מה למדנו</a:t>
            </a:r>
            <a:br>
              <a:rPr lang="he-IL" dirty="0" smtClean="0"/>
            </a:br>
            <a:r>
              <a:rPr lang="he-IL" sz="4000" dirty="0">
                <a:solidFill>
                  <a:srgbClr val="002060"/>
                </a:solidFill>
                <a:ea typeface="+mn-ea"/>
              </a:rPr>
              <a:t>מהו חוק </a:t>
            </a:r>
            <a:r>
              <a:rPr lang="he-IL" sz="4000" b="0" dirty="0">
                <a:solidFill>
                  <a:srgbClr val="002060"/>
                </a:solidFill>
                <a:ea typeface="+mn-ea"/>
              </a:rPr>
              <a:t>ומדוע יש צורך בחוקים</a:t>
            </a:r>
            <a:br>
              <a:rPr lang="he-IL" sz="4000" b="0" dirty="0">
                <a:solidFill>
                  <a:srgbClr val="002060"/>
                </a:solidFill>
                <a:ea typeface="+mn-ea"/>
              </a:rPr>
            </a:br>
            <a:r>
              <a:rPr lang="he-IL" sz="4000" dirty="0">
                <a:solidFill>
                  <a:srgbClr val="002060"/>
                </a:solidFill>
                <a:ea typeface="+mn-ea"/>
              </a:rPr>
              <a:t>מהו שלטון החוק </a:t>
            </a:r>
            <a:r>
              <a:rPr lang="he-IL" sz="4000" dirty="0" smtClean="0">
                <a:solidFill>
                  <a:srgbClr val="002060"/>
                </a:solidFill>
                <a:ea typeface="+mn-ea"/>
              </a:rPr>
              <a:t/>
            </a:r>
            <a:br>
              <a:rPr lang="he-IL" sz="4000" dirty="0" smtClean="0">
                <a:solidFill>
                  <a:srgbClr val="002060"/>
                </a:solidFill>
                <a:ea typeface="+mn-ea"/>
              </a:rPr>
            </a:br>
            <a:r>
              <a:rPr lang="he-IL" sz="4000" dirty="0" smtClean="0">
                <a:solidFill>
                  <a:srgbClr val="002060"/>
                </a:solidFill>
                <a:ea typeface="+mn-ea"/>
              </a:rPr>
              <a:t>תרגלנו שאלות בגרות </a:t>
            </a:r>
            <a:r>
              <a:rPr lang="he-IL" sz="4000" dirty="0">
                <a:solidFill>
                  <a:srgbClr val="002060"/>
                </a:solidFill>
                <a:ea typeface="+mn-ea"/>
              </a:rPr>
              <a:t/>
            </a:r>
            <a:br>
              <a:rPr lang="he-IL" sz="4000" dirty="0">
                <a:solidFill>
                  <a:srgbClr val="002060"/>
                </a:solidFill>
                <a:ea typeface="+mn-ea"/>
              </a:rPr>
            </a:br>
            <a:r>
              <a:rPr lang="he-IL" dirty="0" smtClean="0"/>
              <a:t> </a:t>
            </a:r>
            <a:endParaRPr lang="he-IL" dirty="0"/>
          </a:p>
        </p:txBody>
      </p:sp>
    </p:spTree>
    <p:extLst>
      <p:ext uri="{BB962C8B-B14F-4D97-AF65-F5344CB8AC3E}">
        <p14:creationId xmlns:p14="http://schemas.microsoft.com/office/powerpoint/2010/main" xmlns="" val="26128820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11811" y="226584"/>
            <a:ext cx="8365203" cy="656236"/>
          </a:xfrm>
        </p:spPr>
        <p:txBody>
          <a:bodyPr/>
          <a:lstStyle/>
          <a:p>
            <a:r>
              <a:rPr lang="he-IL" dirty="0">
                <a:latin typeface="Varela Round" panose="00000500000000000000" pitchFamily="2" charset="-79"/>
                <a:cs typeface="Varela Round" panose="00000500000000000000" pitchFamily="2" charset="-79"/>
              </a:rPr>
              <a:t>סרטון </a:t>
            </a:r>
            <a:r>
              <a:rPr lang="he-IL" dirty="0" smtClean="0">
                <a:latin typeface="Varela Round" panose="00000500000000000000" pitchFamily="2" charset="-79"/>
                <a:cs typeface="Varela Round" panose="00000500000000000000" pitchFamily="2" charset="-79"/>
              </a:rPr>
              <a:t>מסכם</a:t>
            </a:r>
            <a:endParaRPr lang="he-IL" dirty="0">
              <a:latin typeface="Varela Round" panose="00000500000000000000" pitchFamily="2" charset="-79"/>
              <a:cs typeface="Varela Round" panose="00000500000000000000" pitchFamily="2" charset="-79"/>
            </a:endParaRPr>
          </a:p>
        </p:txBody>
      </p:sp>
      <p:pic>
        <p:nvPicPr>
          <p:cNvPr id="4" name="מדיה מקוונת 3">
            <a:hlinkClick r:id="" action="ppaction://media"/>
            <a:extLst>
              <a:ext uri="{FF2B5EF4-FFF2-40B4-BE49-F238E27FC236}">
                <a16:creationId xmlns:a16="http://schemas.microsoft.com/office/drawing/2014/main" xmlns="" id="{9A6D0DC5-39C2-4EF1-8176-AAB4373CEBF9}"/>
              </a:ext>
            </a:extLst>
          </p:cNvPr>
          <p:cNvPicPr>
            <a:picLocks noRot="1" noChangeAspect="1"/>
          </p:cNvPicPr>
          <p:nvPr>
            <a:videoFile r:link="rId1"/>
          </p:nvPr>
        </p:nvPicPr>
        <p:blipFill>
          <a:blip r:embed="rId3" cstate="print"/>
          <a:stretch>
            <a:fillRect/>
          </a:stretch>
        </p:blipFill>
        <p:spPr>
          <a:xfrm>
            <a:off x="1745514" y="1036622"/>
            <a:ext cx="8435716" cy="4745091"/>
          </a:xfrm>
          <a:prstGeom prst="rect">
            <a:avLst/>
          </a:prstGeom>
        </p:spPr>
      </p:pic>
    </p:spTree>
    <p:extLst>
      <p:ext uri="{BB962C8B-B14F-4D97-AF65-F5344CB8AC3E}">
        <p14:creationId xmlns:p14="http://schemas.microsoft.com/office/powerpoint/2010/main" xmlns="" val="168043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15582" y="166916"/>
            <a:ext cx="8183880" cy="1051560"/>
          </a:xfrm>
        </p:spPr>
        <p:txBody>
          <a:bodyPr>
            <a:normAutofit/>
          </a:bodyPr>
          <a:lstStyle/>
          <a:p>
            <a:pPr algn="r"/>
            <a:r>
              <a:rPr lang="he-IL" dirty="0">
                <a:effectLst/>
                <a:latin typeface="Varela Round" panose="00000500000000000000" pitchFamily="2" charset="-79"/>
                <a:cs typeface="Varela Round" panose="00000500000000000000" pitchFamily="2" charset="-79"/>
              </a:rPr>
              <a:t>עבריינות מהי?</a:t>
            </a:r>
            <a:endParaRPr lang="he-IL" dirty="0">
              <a:latin typeface="Varela Round" panose="00000500000000000000" pitchFamily="2" charset="-79"/>
              <a:cs typeface="Varela Round" panose="00000500000000000000" pitchFamily="2" charset="-79"/>
            </a:endParaRPr>
          </a:p>
        </p:txBody>
      </p:sp>
      <p:graphicFrame>
        <p:nvGraphicFramePr>
          <p:cNvPr id="5" name="מציין מיקום תוכן 4"/>
          <p:cNvGraphicFramePr>
            <a:graphicFrameLocks noGrp="1"/>
          </p:cNvGraphicFramePr>
          <p:nvPr>
            <p:ph idx="1"/>
            <p:extLst>
              <p:ext uri="{D42A27DB-BD31-4B8C-83A1-F6EECF244321}">
                <p14:modId xmlns:p14="http://schemas.microsoft.com/office/powerpoint/2010/main" xmlns="" val="1133202118"/>
              </p:ext>
            </p:extLst>
          </p:nvPr>
        </p:nvGraphicFramePr>
        <p:xfrm>
          <a:off x="2284899" y="1528232"/>
          <a:ext cx="8183563" cy="4187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069451" y="692696"/>
            <a:ext cx="1584176" cy="248187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129974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זיהוי ושיוך עבירות לפי תבחינים</a:t>
            </a:r>
          </a:p>
        </p:txBody>
      </p:sp>
      <p:sp>
        <p:nvSpPr>
          <p:cNvPr id="3" name="מציין מיקום תוכן 2"/>
          <p:cNvSpPr>
            <a:spLocks noGrp="1"/>
          </p:cNvSpPr>
          <p:nvPr>
            <p:ph idx="1"/>
          </p:nvPr>
        </p:nvSpPr>
        <p:spPr>
          <a:xfrm>
            <a:off x="-985120" y="1382188"/>
            <a:ext cx="11160000" cy="4680000"/>
          </a:xfrm>
        </p:spPr>
        <p:txBody>
          <a:bodyPr/>
          <a:lstStyle/>
          <a:p>
            <a:pPr marL="0" indent="0">
              <a:buNone/>
            </a:pPr>
            <a:r>
              <a:rPr lang="he-IL" dirty="0"/>
              <a:t>א.	מי עשה את העבירה</a:t>
            </a:r>
          </a:p>
          <a:p>
            <a:pPr marL="0" indent="0">
              <a:buNone/>
            </a:pPr>
            <a:r>
              <a:rPr lang="he-IL" dirty="0"/>
              <a:t>ב.	מה המניע לעבירה</a:t>
            </a:r>
          </a:p>
          <a:p>
            <a:pPr marL="0" indent="0">
              <a:buNone/>
            </a:pPr>
            <a:r>
              <a:rPr lang="he-IL" dirty="0"/>
              <a:t>ג.	 מה יחסה של החברה לעבירה</a:t>
            </a:r>
          </a:p>
          <a:p>
            <a:endParaRPr lang="he-IL" dirty="0"/>
          </a:p>
        </p:txBody>
      </p:sp>
    </p:spTree>
    <p:extLst>
      <p:ext uri="{BB962C8B-B14F-4D97-AF65-F5344CB8AC3E}">
        <p14:creationId xmlns:p14="http://schemas.microsoft.com/office/powerpoint/2010/main" xmlns="" val="11297115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29321" y="2695767"/>
            <a:ext cx="9207201" cy="1924400"/>
          </a:xfrm>
          <a:prstGeom prst="rect">
            <a:avLst/>
          </a:prstGeom>
          <a:noFill/>
          <a:ln>
            <a:noFill/>
          </a:ln>
        </p:spPr>
        <p:txBody>
          <a:bodyPr spcFirstLastPara="1" wrap="square" lIns="121888" tIns="121888" rIns="121888" bIns="121888" anchor="t" anchorCtr="0">
            <a:noAutofit/>
          </a:bodyPr>
          <a:lstStyle/>
          <a:p>
            <a:pPr marL="609539">
              <a:lnSpc>
                <a:spcPct val="150000"/>
              </a:lnSpc>
            </a:pPr>
            <a:endParaRPr dirty="0"/>
          </a:p>
        </p:txBody>
      </p:sp>
      <p:sp>
        <p:nvSpPr>
          <p:cNvPr id="5" name="כותרת 4"/>
          <p:cNvSpPr>
            <a:spLocks noGrp="1"/>
          </p:cNvSpPr>
          <p:nvPr>
            <p:ph type="ctrTitle"/>
          </p:nvPr>
        </p:nvSpPr>
        <p:spPr/>
        <p:txBody>
          <a:bodyPr/>
          <a:lstStyle/>
          <a:p>
            <a:r>
              <a:rPr lang="he-IL" dirty="0">
                <a:solidFill>
                  <a:srgbClr val="192A72"/>
                </a:solidFill>
              </a:rPr>
              <a:t>אזרחות חטיבה עליונה</a:t>
            </a:r>
          </a:p>
        </p:txBody>
      </p:sp>
      <p:sp>
        <p:nvSpPr>
          <p:cNvPr id="7" name="כותרת משנה 6"/>
          <p:cNvSpPr>
            <a:spLocks noGrp="1"/>
          </p:cNvSpPr>
          <p:nvPr>
            <p:ph type="subTitle" idx="1"/>
          </p:nvPr>
        </p:nvSpPr>
        <p:spPr>
          <a:xfrm>
            <a:off x="738117" y="2918492"/>
            <a:ext cx="10872000" cy="1334587"/>
          </a:xfrm>
        </p:spPr>
        <p:txBody>
          <a:bodyPr/>
          <a:lstStyle/>
          <a:p>
            <a:r>
              <a:rPr lang="he-IL" dirty="0">
                <a:solidFill>
                  <a:srgbClr val="192A72"/>
                </a:solidFill>
              </a:rPr>
              <a:t>עקרון שלטון החוק</a:t>
            </a:r>
          </a:p>
          <a:p>
            <a:endParaRPr lang="he-IL" dirty="0">
              <a:solidFill>
                <a:srgbClr val="192A72"/>
              </a:solidFill>
              <a:sym typeface="Varela Round"/>
            </a:endParaRPr>
          </a:p>
        </p:txBody>
      </p:sp>
      <p:sp>
        <p:nvSpPr>
          <p:cNvPr id="4" name="מציין מיקום תוכן 3"/>
          <p:cNvSpPr>
            <a:spLocks noGrp="1"/>
          </p:cNvSpPr>
          <p:nvPr>
            <p:ph idx="10"/>
          </p:nvPr>
        </p:nvSpPr>
        <p:spPr/>
        <p:txBody>
          <a:bodyPr/>
          <a:lstStyle/>
          <a:p>
            <a:r>
              <a:rPr lang="he-IL" dirty="0">
                <a:solidFill>
                  <a:srgbClr val="192A72"/>
                </a:solidFill>
              </a:rPr>
              <a:t>שם המורה: רונית </a:t>
            </a:r>
            <a:r>
              <a:rPr lang="he-IL" dirty="0" err="1">
                <a:solidFill>
                  <a:srgbClr val="192A72"/>
                </a:solidFill>
              </a:rPr>
              <a:t>הכסטר</a:t>
            </a:r>
            <a:endParaRPr lang="he-IL" dirty="0">
              <a:solidFill>
                <a:srgbClr val="192A72"/>
              </a:solidFill>
            </a:endParaRPr>
          </a:p>
          <a:p>
            <a:r>
              <a:rPr lang="he-IL" dirty="0">
                <a:solidFill>
                  <a:srgbClr val="192A72"/>
                </a:solidFill>
              </a:rPr>
              <a:t/>
            </a:r>
            <a:br>
              <a:rPr lang="he-IL" dirty="0">
                <a:solidFill>
                  <a:srgbClr val="192A72"/>
                </a:solidFill>
              </a:rPr>
            </a:br>
            <a:endParaRPr lang="he-IL" dirty="0">
              <a:solidFill>
                <a:srgbClr val="192A72"/>
              </a:solidFill>
            </a:endParaRPr>
          </a:p>
          <a:p>
            <a:endParaRPr lang="he-IL" dirty="0">
              <a:solidFill>
                <a:srgbClr val="192A72"/>
              </a:solidFill>
            </a:endParaRPr>
          </a:p>
          <a:p>
            <a:endParaRPr lang="he-IL" dirty="0">
              <a:solidFill>
                <a:srgbClr val="192A72"/>
              </a:solidFill>
            </a:endParaRPr>
          </a:p>
          <a:p>
            <a:endParaRPr lang="he-IL" dirty="0">
              <a:solidFill>
                <a:srgbClr val="192A72"/>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870010" y="477659"/>
            <a:ext cx="7133799" cy="1051560"/>
          </a:xfrm>
        </p:spPr>
        <p:txBody>
          <a:bodyPr/>
          <a:lstStyle/>
          <a:p>
            <a:pPr algn="r"/>
            <a:r>
              <a:rPr lang="he-IL" dirty="0"/>
              <a:t/>
            </a:r>
            <a:br>
              <a:rPr lang="he-IL" dirty="0"/>
            </a:br>
            <a:r>
              <a:rPr lang="he-IL" dirty="0" smtClean="0"/>
              <a:t>עבריינות פלילית רגילה</a:t>
            </a:r>
            <a:r>
              <a:rPr lang="he-IL" dirty="0">
                <a:latin typeface="Varela Round" panose="00000500000000000000" pitchFamily="2" charset="-79"/>
                <a:cs typeface="Varela Round" panose="00000500000000000000" pitchFamily="2" charset="-79"/>
              </a:rPr>
              <a:t/>
            </a:r>
            <a:br>
              <a:rPr lang="he-IL" dirty="0">
                <a:latin typeface="Varela Round" panose="00000500000000000000" pitchFamily="2" charset="-79"/>
                <a:cs typeface="Varela Round" panose="00000500000000000000" pitchFamily="2" charset="-79"/>
              </a:rPr>
            </a:br>
            <a:endParaRPr lang="he-IL" dirty="0">
              <a:latin typeface="Varela Round" panose="00000500000000000000" pitchFamily="2" charset="-79"/>
              <a:cs typeface="Varela Round" panose="00000500000000000000" pitchFamily="2" charset="-79"/>
            </a:endParaRPr>
          </a:p>
        </p:txBody>
      </p:sp>
      <p:sp>
        <p:nvSpPr>
          <p:cNvPr id="3" name="מציין מיקום תוכן 2"/>
          <p:cNvSpPr>
            <a:spLocks noGrp="1"/>
          </p:cNvSpPr>
          <p:nvPr>
            <p:ph idx="1"/>
          </p:nvPr>
        </p:nvSpPr>
        <p:spPr>
          <a:xfrm>
            <a:off x="2487900" y="1425601"/>
            <a:ext cx="8183880" cy="4187952"/>
          </a:xfrm>
        </p:spPr>
        <p:txBody>
          <a:bodyPr>
            <a:noAutofit/>
          </a:bodyPr>
          <a:lstStyle/>
          <a:p>
            <a:pPr marL="0" indent="0">
              <a:buNone/>
            </a:pPr>
            <a:endParaRPr lang="he-IL" sz="1600" b="1" dirty="0"/>
          </a:p>
          <a:p>
            <a:pPr marL="0" indent="0">
              <a:buNone/>
            </a:pPr>
            <a:r>
              <a:rPr lang="he-IL" sz="4000" dirty="0" smtClean="0"/>
              <a:t>הפרת </a:t>
            </a:r>
            <a:r>
              <a:rPr lang="he-IL" sz="4000" dirty="0"/>
              <a:t>החוק נעשית  ע"י אדם שפועל בדרך אקטיבית </a:t>
            </a:r>
            <a:r>
              <a:rPr lang="he-IL" sz="4000" dirty="0" smtClean="0"/>
              <a:t>ממניעים </a:t>
            </a:r>
            <a:r>
              <a:rPr lang="he-IL" sz="4000" dirty="0"/>
              <a:t>של תועלת אישית ורווח אישי.</a:t>
            </a:r>
          </a:p>
          <a:p>
            <a:pPr marL="0" indent="0">
              <a:buNone/>
            </a:pPr>
            <a:r>
              <a:rPr lang="he-IL" sz="2000" dirty="0" smtClean="0"/>
              <a:t>     </a:t>
            </a:r>
            <a:r>
              <a:rPr lang="he-IL" sz="1600" dirty="0" smtClean="0"/>
              <a:t>  </a:t>
            </a:r>
            <a:endParaRPr lang="he-IL" sz="1600" dirty="0"/>
          </a:p>
        </p:txBody>
      </p:sp>
    </p:spTree>
    <p:extLst>
      <p:ext uri="{BB962C8B-B14F-4D97-AF65-F5344CB8AC3E}">
        <p14:creationId xmlns:p14="http://schemas.microsoft.com/office/powerpoint/2010/main" xmlns="" val="1564362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דוגמא לעבריינות פלילית</a:t>
            </a:r>
          </a:p>
        </p:txBody>
      </p:sp>
      <p:sp>
        <p:nvSpPr>
          <p:cNvPr id="3" name="מציין מיקום תוכן 2"/>
          <p:cNvSpPr>
            <a:spLocks noGrp="1"/>
          </p:cNvSpPr>
          <p:nvPr>
            <p:ph idx="1"/>
          </p:nvPr>
        </p:nvSpPr>
        <p:spPr>
          <a:xfrm>
            <a:off x="-257151" y="2030999"/>
            <a:ext cx="11160000" cy="4128844"/>
          </a:xfrm>
        </p:spPr>
        <p:txBody>
          <a:bodyPr>
            <a:normAutofit/>
          </a:bodyPr>
          <a:lstStyle/>
          <a:p>
            <a:pPr marL="0" indent="0" fontAlgn="base">
              <a:buNone/>
            </a:pPr>
            <a:r>
              <a:rPr lang="he-IL" sz="2800" b="1" dirty="0" smtClean="0">
                <a:solidFill>
                  <a:srgbClr val="192A72"/>
                </a:solidFill>
                <a:latin typeface="arial" panose="020B0604020202020204" pitchFamily="34" charset="0"/>
              </a:rPr>
              <a:t>בעקבות </a:t>
            </a:r>
            <a:r>
              <a:rPr lang="he-IL" sz="2800" b="1" dirty="0">
                <a:solidFill>
                  <a:srgbClr val="192A72"/>
                </a:solidFill>
                <a:latin typeface="arial" panose="020B0604020202020204" pitchFamily="34" charset="0"/>
              </a:rPr>
              <a:t>גניבת תוכים מגן ילדים נתפסו </a:t>
            </a:r>
            <a:endParaRPr lang="he-IL" sz="2800" b="1" dirty="0" smtClean="0">
              <a:solidFill>
                <a:srgbClr val="192A72"/>
              </a:solidFill>
              <a:latin typeface="arial" panose="020B0604020202020204" pitchFamily="34" charset="0"/>
            </a:endParaRPr>
          </a:p>
          <a:p>
            <a:pPr marL="0" indent="0" fontAlgn="base">
              <a:buNone/>
            </a:pPr>
            <a:r>
              <a:rPr lang="he-IL" sz="2800" b="1" dirty="0" smtClean="0">
                <a:solidFill>
                  <a:srgbClr val="192A72"/>
                </a:solidFill>
                <a:latin typeface="arial" panose="020B0604020202020204" pitchFamily="34" charset="0"/>
              </a:rPr>
              <a:t>שני </a:t>
            </a:r>
            <a:r>
              <a:rPr lang="he-IL" sz="2800" b="1" dirty="0">
                <a:solidFill>
                  <a:srgbClr val="192A72"/>
                </a:solidFill>
                <a:latin typeface="arial" panose="020B0604020202020204" pitchFamily="34" charset="0"/>
              </a:rPr>
              <a:t>נערים בני 14 ו-15, שפרצו פעמים רבות </a:t>
            </a:r>
            <a:endParaRPr lang="he-IL" sz="2800" b="1" dirty="0" smtClean="0">
              <a:solidFill>
                <a:srgbClr val="192A72"/>
              </a:solidFill>
              <a:latin typeface="arial" panose="020B0604020202020204" pitchFamily="34" charset="0"/>
            </a:endParaRPr>
          </a:p>
          <a:p>
            <a:pPr marL="0" indent="0" fontAlgn="base">
              <a:buNone/>
            </a:pPr>
            <a:r>
              <a:rPr lang="he-IL" sz="2800" b="1" dirty="0" smtClean="0">
                <a:solidFill>
                  <a:srgbClr val="192A72"/>
                </a:solidFill>
                <a:latin typeface="arial" panose="020B0604020202020204" pitchFamily="34" charset="0"/>
              </a:rPr>
              <a:t>לחנויות</a:t>
            </a:r>
            <a:r>
              <a:rPr lang="he-IL" sz="2800" b="1" dirty="0">
                <a:solidFill>
                  <a:srgbClr val="192A72"/>
                </a:solidFill>
                <a:latin typeface="arial" panose="020B0604020202020204" pitchFamily="34" charset="0"/>
              </a:rPr>
              <a:t> </a:t>
            </a:r>
            <a:r>
              <a:rPr lang="he-IL" sz="2800" b="1" dirty="0" smtClean="0">
                <a:solidFill>
                  <a:srgbClr val="192A72"/>
                </a:solidFill>
                <a:latin typeface="arial" panose="020B0604020202020204" pitchFamily="34" charset="0"/>
              </a:rPr>
              <a:t> ולגני </a:t>
            </a:r>
            <a:r>
              <a:rPr lang="he-IL" sz="2800" b="1" dirty="0">
                <a:solidFill>
                  <a:srgbClr val="192A72"/>
                </a:solidFill>
                <a:latin typeface="arial" panose="020B0604020202020204" pitchFamily="34" charset="0"/>
              </a:rPr>
              <a:t>ילדים.</a:t>
            </a:r>
          </a:p>
          <a:p>
            <a:pPr marL="0" indent="0" fontAlgn="base">
              <a:buNone/>
            </a:pPr>
            <a:r>
              <a:rPr lang="he-IL" sz="2800" b="1" dirty="0">
                <a:solidFill>
                  <a:srgbClr val="192A72"/>
                </a:solidFill>
                <a:latin typeface="arial" panose="020B0604020202020204" pitchFamily="34" charset="0"/>
              </a:rPr>
              <a:t> את הסחורה מכרו ובתמורה קנו ממתקים וגם בירה.</a:t>
            </a:r>
          </a:p>
          <a:p>
            <a:pPr marL="0" indent="0" fontAlgn="base">
              <a:buNone/>
            </a:pPr>
            <a:endParaRPr lang="he-IL" sz="2800" b="1" i="0" dirty="0">
              <a:solidFill>
                <a:srgbClr val="192A72"/>
              </a:solidFill>
              <a:effectLst/>
              <a:latin typeface="arial" panose="020B0604020202020204" pitchFamily="34" charset="0"/>
            </a:endParaRPr>
          </a:p>
        </p:txBody>
      </p:sp>
      <p:pic>
        <p:nvPicPr>
          <p:cNvPr id="5" name="תמונה 4"/>
          <p:cNvPicPr>
            <a:picLocks noChangeAspect="1"/>
          </p:cNvPicPr>
          <p:nvPr/>
        </p:nvPicPr>
        <p:blipFill>
          <a:blip r:embed="rId2" cstate="print"/>
          <a:stretch>
            <a:fillRect/>
          </a:stretch>
        </p:blipFill>
        <p:spPr>
          <a:xfrm>
            <a:off x="654298" y="1084713"/>
            <a:ext cx="3048000" cy="2095500"/>
          </a:xfrm>
          <a:prstGeom prst="rect">
            <a:avLst/>
          </a:prstGeom>
        </p:spPr>
      </p:pic>
      <p:pic>
        <p:nvPicPr>
          <p:cNvPr id="6" name="תמונה 5"/>
          <p:cNvPicPr>
            <a:picLocks noChangeAspect="1"/>
          </p:cNvPicPr>
          <p:nvPr/>
        </p:nvPicPr>
        <p:blipFill>
          <a:blip r:embed="rId2" cstate="print"/>
          <a:stretch>
            <a:fillRect/>
          </a:stretch>
        </p:blipFill>
        <p:spPr>
          <a:xfrm>
            <a:off x="515206" y="1084713"/>
            <a:ext cx="3048000" cy="2095500"/>
          </a:xfrm>
          <a:prstGeom prst="rect">
            <a:avLst/>
          </a:prstGeom>
        </p:spPr>
      </p:pic>
      <p:pic>
        <p:nvPicPr>
          <p:cNvPr id="7" name="תמונה 6"/>
          <p:cNvPicPr>
            <a:picLocks noChangeAspect="1"/>
          </p:cNvPicPr>
          <p:nvPr/>
        </p:nvPicPr>
        <p:blipFill>
          <a:blip r:embed="rId2" cstate="print"/>
          <a:stretch>
            <a:fillRect/>
          </a:stretch>
        </p:blipFill>
        <p:spPr>
          <a:xfrm>
            <a:off x="482567" y="1082196"/>
            <a:ext cx="3048000" cy="2095500"/>
          </a:xfrm>
          <a:prstGeom prst="rect">
            <a:avLst/>
          </a:prstGeom>
        </p:spPr>
      </p:pic>
    </p:spTree>
    <p:extLst>
      <p:ext uri="{BB962C8B-B14F-4D97-AF65-F5344CB8AC3E}">
        <p14:creationId xmlns:p14="http://schemas.microsoft.com/office/powerpoint/2010/main" xmlns="" val="2298591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488924" y="606124"/>
            <a:ext cx="5714440" cy="584228"/>
          </a:xfrm>
        </p:spPr>
        <p:txBody>
          <a:bodyPr/>
          <a:lstStyle/>
          <a:p>
            <a:r>
              <a:rPr lang="he-IL" dirty="0">
                <a:latin typeface="Varela Round" panose="00000500000000000000" pitchFamily="2" charset="-79"/>
                <a:cs typeface="Varela Round" panose="00000500000000000000" pitchFamily="2" charset="-79"/>
              </a:rPr>
              <a:t>עבריינות אידיאולוגית</a:t>
            </a:r>
          </a:p>
        </p:txBody>
      </p:sp>
      <p:sp>
        <p:nvSpPr>
          <p:cNvPr id="3" name="מציין מיקום תוכן 2"/>
          <p:cNvSpPr>
            <a:spLocks noGrp="1"/>
          </p:cNvSpPr>
          <p:nvPr>
            <p:ph idx="1"/>
          </p:nvPr>
        </p:nvSpPr>
        <p:spPr>
          <a:xfrm>
            <a:off x="515206" y="414522"/>
            <a:ext cx="11160000" cy="4680000"/>
          </a:xfrm>
        </p:spPr>
        <p:txBody>
          <a:bodyPr/>
          <a:lstStyle/>
          <a:p>
            <a:endParaRPr lang="he-IL" dirty="0">
              <a:solidFill>
                <a:srgbClr val="192A72"/>
              </a:solidFill>
              <a:latin typeface="Varela Round" panose="00000500000000000000" pitchFamily="2" charset="-79"/>
              <a:cs typeface="Varela Round" panose="00000500000000000000" pitchFamily="2" charset="-79"/>
            </a:endParaRPr>
          </a:p>
          <a:p>
            <a:pPr marL="0" indent="0">
              <a:buNone/>
            </a:pPr>
            <a:endParaRPr lang="he-IL" dirty="0">
              <a:solidFill>
                <a:srgbClr val="192A72"/>
              </a:solidFill>
              <a:latin typeface="Varela Round" panose="00000500000000000000" pitchFamily="2" charset="-79"/>
              <a:cs typeface="Varela Round" panose="00000500000000000000" pitchFamily="2" charset="-79"/>
            </a:endParaRPr>
          </a:p>
          <a:p>
            <a:pPr>
              <a:lnSpc>
                <a:spcPct val="107000"/>
              </a:lnSpc>
              <a:spcAft>
                <a:spcPts val="800"/>
              </a:spcAft>
            </a:pPr>
            <a:r>
              <a:rPr lang="he-IL" sz="3200" dirty="0">
                <a:latin typeface="Calibri" panose="020F0502020204030204" pitchFamily="34" charset="0"/>
                <a:ea typeface="Calibri" panose="020F0502020204030204" pitchFamily="34" charset="0"/>
                <a:cs typeface="Arial" panose="020B0604020202020204" pitchFamily="34" charset="0"/>
              </a:rPr>
              <a:t>אדם או </a:t>
            </a:r>
            <a:r>
              <a:rPr lang="he-IL" sz="3200" dirty="0" smtClean="0">
                <a:latin typeface="Calibri" panose="020F0502020204030204" pitchFamily="34" charset="0"/>
                <a:ea typeface="Calibri" panose="020F0502020204030204" pitchFamily="34" charset="0"/>
                <a:cs typeface="Arial" panose="020B0604020202020204" pitchFamily="34" charset="0"/>
              </a:rPr>
              <a:t>קבוצה שפועלים </a:t>
            </a:r>
            <a:r>
              <a:rPr lang="he-IL" sz="3200" dirty="0">
                <a:latin typeface="Calibri" panose="020F0502020204030204" pitchFamily="34" charset="0"/>
                <a:ea typeface="Calibri" panose="020F0502020204030204" pitchFamily="34" charset="0"/>
                <a:cs typeface="Arial" panose="020B0604020202020204" pitchFamily="34" charset="0"/>
              </a:rPr>
              <a:t>בדרך אקטיבית-פעילה, לרוב אלימה </a:t>
            </a:r>
            <a:endParaRPr lang="he-IL" sz="3200" dirty="0" smtClean="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he-IL" sz="3200" dirty="0" smtClean="0">
                <a:solidFill>
                  <a:srgbClr val="192A72"/>
                </a:solidFill>
              </a:rPr>
              <a:t>המניע הוא רצון </a:t>
            </a:r>
            <a:r>
              <a:rPr lang="he-IL" sz="3200" dirty="0">
                <a:solidFill>
                  <a:srgbClr val="192A72"/>
                </a:solidFill>
              </a:rPr>
              <a:t>לשנות מדיניות , רצון להשפיע על הקהל </a:t>
            </a:r>
            <a:endParaRPr lang="he-IL" sz="3200" dirty="0" smtClean="0">
              <a:solidFill>
                <a:srgbClr val="192A72"/>
              </a:solidFill>
            </a:endParaRPr>
          </a:p>
          <a:p>
            <a:pPr>
              <a:lnSpc>
                <a:spcPct val="107000"/>
              </a:lnSpc>
              <a:spcAft>
                <a:spcPts val="800"/>
              </a:spcAft>
            </a:pPr>
            <a:r>
              <a:rPr lang="he-IL" sz="3200" dirty="0" smtClean="0">
                <a:solidFill>
                  <a:srgbClr val="192A72"/>
                </a:solidFill>
              </a:rPr>
              <a:t>התנגדות </a:t>
            </a:r>
            <a:r>
              <a:rPr lang="he-IL" sz="3200" dirty="0">
                <a:solidFill>
                  <a:srgbClr val="192A72"/>
                </a:solidFill>
              </a:rPr>
              <a:t>לחוקים קיימים </a:t>
            </a:r>
          </a:p>
        </p:txBody>
      </p:sp>
      <p:sp>
        <p:nvSpPr>
          <p:cNvPr id="4" name="מלבן מעוגל 3"/>
          <p:cNvSpPr/>
          <p:nvPr/>
        </p:nvSpPr>
        <p:spPr>
          <a:xfrm>
            <a:off x="1112520" y="3291840"/>
            <a:ext cx="4312920" cy="12344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dirty="0" smtClean="0"/>
              <a:t>לרוב אלימה זו טעות לדעתי אבל </a:t>
            </a:r>
            <a:r>
              <a:rPr lang="he-IL" dirty="0" err="1" smtClean="0"/>
              <a:t>לזכרוני</a:t>
            </a:r>
            <a:r>
              <a:rPr lang="he-IL" dirty="0" smtClean="0"/>
              <a:t> טעות שנכנסה </a:t>
            </a:r>
            <a:r>
              <a:rPr lang="he-IL" dirty="0" err="1" smtClean="0"/>
              <a:t>למד"ל</a:t>
            </a:r>
            <a:r>
              <a:rPr lang="he-IL" dirty="0" smtClean="0"/>
              <a:t> אז אני מחריש</a:t>
            </a:r>
            <a:endParaRPr lang="he-IL" dirty="0"/>
          </a:p>
        </p:txBody>
      </p:sp>
    </p:spTree>
    <p:extLst>
      <p:ext uri="{BB962C8B-B14F-4D97-AF65-F5344CB8AC3E}">
        <p14:creationId xmlns:p14="http://schemas.microsoft.com/office/powerpoint/2010/main" xmlns="" val="23267000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940667" y="476672"/>
            <a:ext cx="7526106" cy="648072"/>
          </a:xfrm>
        </p:spPr>
        <p:txBody>
          <a:bodyPr/>
          <a:lstStyle/>
          <a:p>
            <a:r>
              <a:rPr lang="he-IL" dirty="0">
                <a:latin typeface="Varela Round" panose="00000500000000000000" pitchFamily="2" charset="-79"/>
                <a:cs typeface="Varela Round" panose="00000500000000000000" pitchFamily="2" charset="-79"/>
              </a:rPr>
              <a:t>דוגמא לעבריינות אידאולוגית  </a:t>
            </a:r>
          </a:p>
        </p:txBody>
      </p:sp>
      <p:sp>
        <p:nvSpPr>
          <p:cNvPr id="3" name="מציין מיקום תוכן 2"/>
          <p:cNvSpPr>
            <a:spLocks noGrp="1"/>
          </p:cNvSpPr>
          <p:nvPr>
            <p:ph idx="1"/>
          </p:nvPr>
        </p:nvSpPr>
        <p:spPr>
          <a:xfrm>
            <a:off x="515206" y="476672"/>
            <a:ext cx="11160000" cy="4680000"/>
          </a:xfrm>
        </p:spPr>
        <p:txBody>
          <a:bodyPr/>
          <a:lstStyle/>
          <a:p>
            <a:endParaRPr lang="he-IL" dirty="0">
              <a:latin typeface="Varela Round" panose="00000500000000000000" pitchFamily="2" charset="-79"/>
              <a:cs typeface="Varela Round" panose="00000500000000000000" pitchFamily="2" charset="-79"/>
            </a:endParaRPr>
          </a:p>
          <a:p>
            <a:endParaRPr lang="he-IL" dirty="0"/>
          </a:p>
          <a:p>
            <a:pPr marL="0" indent="0">
              <a:buNone/>
            </a:pPr>
            <a:r>
              <a:rPr lang="he-IL" dirty="0">
                <a:latin typeface="Varela Round" panose="00000500000000000000" pitchFamily="2" charset="-79"/>
                <a:cs typeface="Varela Round" panose="00000500000000000000" pitchFamily="2" charset="-79"/>
              </a:rPr>
              <a:t>באחת מחנויות היוקרה, בה הוצגו למכירה מעילי פרווה. שברו קבוצת מפגינים את החלון וריססו בצבע את המעילים. לטענתם, המעשה הוא מחאה על הרג מיותר של בעלי חיים לצורך שימוש בפרוותם. המוחים דורשים לחוקק חוק האוסר על שימוש בפרוות </a:t>
            </a:r>
            <a:r>
              <a:rPr lang="he-IL" dirty="0" err="1" smtClean="0">
                <a:latin typeface="Varela Round" panose="00000500000000000000" pitchFamily="2" charset="-79"/>
                <a:cs typeface="Varela Round" panose="00000500000000000000" pitchFamily="2" charset="-79"/>
              </a:rPr>
              <a:t>אמיתיות</a:t>
            </a:r>
            <a:r>
              <a:rPr lang="he-IL" dirty="0" smtClean="0">
                <a:latin typeface="Varela Round" panose="00000500000000000000" pitchFamily="2" charset="-79"/>
                <a:cs typeface="Varela Round" panose="00000500000000000000" pitchFamily="2" charset="-79"/>
              </a:rPr>
              <a:t> </a:t>
            </a:r>
            <a:r>
              <a:rPr lang="he-IL" dirty="0">
                <a:latin typeface="Varela Round" panose="00000500000000000000" pitchFamily="2" charset="-79"/>
                <a:cs typeface="Varela Round" panose="00000500000000000000" pitchFamily="2" charset="-79"/>
              </a:rPr>
              <a:t>לאופנה.</a:t>
            </a:r>
          </a:p>
        </p:txBody>
      </p:sp>
    </p:spTree>
    <p:extLst>
      <p:ext uri="{BB962C8B-B14F-4D97-AF65-F5344CB8AC3E}">
        <p14:creationId xmlns:p14="http://schemas.microsoft.com/office/powerpoint/2010/main" xmlns="" val="27105704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תרגול</a:t>
            </a:r>
            <a:endParaRPr lang="he-IL" dirty="0"/>
          </a:p>
        </p:txBody>
      </p:sp>
      <p:sp>
        <p:nvSpPr>
          <p:cNvPr id="3" name="מציין מיקום תוכן 2"/>
          <p:cNvSpPr>
            <a:spLocks noGrp="1"/>
          </p:cNvSpPr>
          <p:nvPr>
            <p:ph idx="1"/>
          </p:nvPr>
        </p:nvSpPr>
        <p:spPr/>
        <p:txBody>
          <a:bodyPr/>
          <a:lstStyle/>
          <a:p>
            <a:r>
              <a:rPr lang="he-IL" dirty="0" smtClean="0"/>
              <a:t>באחת </a:t>
            </a:r>
            <a:r>
              <a:rPr lang="he-IL" dirty="0"/>
              <a:t>ממדינות אירופה עצרה המשטרה שני אנשים. במקרה הראשון נתפס אדם כשהוא גונב כלי כסף וזהב מבית-כנסת. במקרה השני נתפס אדם כשהוא מצייר צלבי קרס על קירות בית כנסת. </a:t>
            </a:r>
            <a:endParaRPr lang="he-IL" dirty="0" smtClean="0"/>
          </a:p>
          <a:p>
            <a:r>
              <a:rPr lang="he-IL" dirty="0" smtClean="0"/>
              <a:t>ציין </a:t>
            </a:r>
            <a:r>
              <a:rPr lang="he-IL" dirty="0"/>
              <a:t>והצג איזה סוג עבריינות ביצע האדם במקרה הראשון? </a:t>
            </a:r>
            <a:endParaRPr lang="he-IL" dirty="0" smtClean="0"/>
          </a:p>
          <a:p>
            <a:r>
              <a:rPr lang="he-IL" dirty="0" smtClean="0"/>
              <a:t>ציין </a:t>
            </a:r>
            <a:r>
              <a:rPr lang="he-IL" dirty="0"/>
              <a:t>והצג איזה סוג עבריינות ביצע האדם במקרה השני?</a:t>
            </a:r>
          </a:p>
        </p:txBody>
      </p:sp>
    </p:spTree>
    <p:extLst>
      <p:ext uri="{BB962C8B-B14F-4D97-AF65-F5344CB8AC3E}">
        <p14:creationId xmlns:p14="http://schemas.microsoft.com/office/powerpoint/2010/main" xmlns="" val="172203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289006" y="186841"/>
            <a:ext cx="4639150" cy="1130527"/>
          </a:xfrm>
        </p:spPr>
        <p:txBody>
          <a:bodyPr/>
          <a:lstStyle/>
          <a:p>
            <a:r>
              <a:rPr lang="he-IL" dirty="0"/>
              <a:t>עבריינות שלטונית   </a:t>
            </a:r>
          </a:p>
        </p:txBody>
      </p:sp>
      <p:sp>
        <p:nvSpPr>
          <p:cNvPr id="3" name="מציין מיקום תוכן 2"/>
          <p:cNvSpPr>
            <a:spLocks noGrp="1"/>
          </p:cNvSpPr>
          <p:nvPr>
            <p:ph idx="1"/>
          </p:nvPr>
        </p:nvSpPr>
        <p:spPr>
          <a:xfrm>
            <a:off x="2494807" y="1477166"/>
            <a:ext cx="8921876" cy="3530600"/>
          </a:xfrm>
        </p:spPr>
        <p:txBody>
          <a:bodyPr>
            <a:normAutofit/>
          </a:bodyPr>
          <a:lstStyle/>
          <a:p>
            <a:r>
              <a:rPr lang="he-IL" dirty="0">
                <a:latin typeface="Varela Round" panose="00000500000000000000" pitchFamily="2" charset="-79"/>
                <a:cs typeface="Varela Round" panose="00000500000000000000" pitchFamily="2" charset="-79"/>
              </a:rPr>
              <a:t>עבריינות שלטונית מתייחסת לנבחר ציבור בעל השפעה, סמכות ושליטה על משאבים כמו מנהל בה"ס או מנהל בית-חולים.</a:t>
            </a:r>
          </a:p>
          <a:p>
            <a:r>
              <a:rPr lang="he-IL" dirty="0">
                <a:latin typeface="Varela Round" panose="00000500000000000000" pitchFamily="2" charset="-79"/>
                <a:cs typeface="Varela Round" panose="00000500000000000000" pitchFamily="2" charset="-79"/>
              </a:rPr>
              <a:t>העבירה על החוק ,בידי אדם הנושא בתפקיד ציבורי, נעשית כשהוא  מנצל את מעמדו וסמכותו בעת ביצוע העבירה   בניגוד למנהל התקין.  </a:t>
            </a:r>
          </a:p>
          <a:p>
            <a:endParaRPr lang="he-IL" dirty="0"/>
          </a:p>
          <a:p>
            <a:endParaRPr lang="he-IL" dirty="0"/>
          </a:p>
        </p:txBody>
      </p:sp>
    </p:spTree>
    <p:extLst>
      <p:ext uri="{BB962C8B-B14F-4D97-AF65-F5344CB8AC3E}">
        <p14:creationId xmlns:p14="http://schemas.microsoft.com/office/powerpoint/2010/main" xmlns="" val="4701772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solidFill>
                  <a:srgbClr val="192A72"/>
                </a:solidFill>
              </a:rPr>
              <a:t>עבריינות שלטונית</a:t>
            </a:r>
          </a:p>
        </p:txBody>
      </p:sp>
      <p:sp>
        <p:nvSpPr>
          <p:cNvPr id="3" name="מציין מיקום תוכן 2"/>
          <p:cNvSpPr>
            <a:spLocks noGrp="1"/>
          </p:cNvSpPr>
          <p:nvPr>
            <p:ph idx="1"/>
          </p:nvPr>
        </p:nvSpPr>
        <p:spPr/>
        <p:txBody>
          <a:bodyPr>
            <a:normAutofit/>
          </a:bodyPr>
          <a:lstStyle/>
          <a:p>
            <a:pPr lvl="0"/>
            <a:r>
              <a:rPr lang="he-IL" sz="3600" dirty="0"/>
              <a:t>עבריינות שלטונית יכולה להיעשות למען אינטרס אישי וזה עבריינות שלטונית אישית                        </a:t>
            </a:r>
          </a:p>
          <a:p>
            <a:pPr lvl="0"/>
            <a:r>
              <a:rPr lang="he-IL" sz="3600" dirty="0"/>
              <a:t>עבריינות שלטונית יכולה להיעשות לטובת קבוצה מסוימת בציבור וזה עבריינות שלטונית </a:t>
            </a:r>
            <a:r>
              <a:rPr lang="he-IL" sz="3600" dirty="0" smtClean="0"/>
              <a:t>ציבורית</a:t>
            </a:r>
          </a:p>
          <a:p>
            <a:pPr lvl="0"/>
            <a:r>
              <a:rPr lang="he-IL" sz="3600" dirty="0" smtClean="0"/>
              <a:t>יש לשים לב שמדובר באיש ציבור</a:t>
            </a:r>
            <a:endParaRPr lang="he-IL" sz="3600" dirty="0"/>
          </a:p>
        </p:txBody>
      </p:sp>
      <p:sp>
        <p:nvSpPr>
          <p:cNvPr id="4" name="מלבן מעוגל 3"/>
          <p:cNvSpPr/>
          <p:nvPr/>
        </p:nvSpPr>
        <p:spPr>
          <a:xfrm>
            <a:off x="1112520" y="3291840"/>
            <a:ext cx="4312920" cy="12344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dirty="0" smtClean="0"/>
              <a:t>בקריטריון האחרון. ציבור המשתמש בתפקידו ובסמכותו </a:t>
            </a:r>
            <a:endParaRPr lang="he-IL" dirty="0"/>
          </a:p>
        </p:txBody>
      </p:sp>
    </p:spTree>
    <p:extLst>
      <p:ext uri="{BB962C8B-B14F-4D97-AF65-F5344CB8AC3E}">
        <p14:creationId xmlns:p14="http://schemas.microsoft.com/office/powerpoint/2010/main" xmlns="" val="37558444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113371" y="482373"/>
            <a:ext cx="8561835" cy="504056"/>
          </a:xfrm>
        </p:spPr>
        <p:txBody>
          <a:bodyPr/>
          <a:lstStyle/>
          <a:p>
            <a:r>
              <a:rPr lang="he-IL" dirty="0">
                <a:solidFill>
                  <a:schemeClr val="tx1"/>
                </a:solidFill>
                <a:latin typeface="Varela Round" panose="00000500000000000000" pitchFamily="2" charset="-79"/>
                <a:cs typeface="Varela Round" panose="00000500000000000000" pitchFamily="2" charset="-79"/>
              </a:rPr>
              <a:t>דוגמא לעבריינות שלטונית אישית</a:t>
            </a:r>
          </a:p>
        </p:txBody>
      </p:sp>
      <p:sp>
        <p:nvSpPr>
          <p:cNvPr id="3" name="מציין מיקום תוכן 2"/>
          <p:cNvSpPr>
            <a:spLocks noGrp="1"/>
          </p:cNvSpPr>
          <p:nvPr>
            <p:ph idx="1"/>
          </p:nvPr>
        </p:nvSpPr>
        <p:spPr>
          <a:xfrm>
            <a:off x="515206" y="0"/>
            <a:ext cx="11160000" cy="5875757"/>
          </a:xfrm>
        </p:spPr>
        <p:txBody>
          <a:bodyPr>
            <a:normAutofit/>
          </a:bodyPr>
          <a:lstStyle/>
          <a:p>
            <a:endParaRPr lang="he-IL" sz="2800" dirty="0">
              <a:ea typeface="Calibri" panose="020F0502020204030204" pitchFamily="34" charset="0"/>
            </a:endParaRPr>
          </a:p>
          <a:p>
            <a:endParaRPr lang="he-IL" sz="2800" dirty="0" smtClean="0">
              <a:ea typeface="Calibri" panose="020F0502020204030204" pitchFamily="34" charset="0"/>
            </a:endParaRPr>
          </a:p>
          <a:p>
            <a:pPr marL="0" indent="0">
              <a:lnSpc>
                <a:spcPct val="107000"/>
              </a:lnSpc>
              <a:spcAft>
                <a:spcPts val="800"/>
              </a:spcAft>
              <a:buNone/>
            </a:pPr>
            <a:r>
              <a:rPr lang="he-IL" sz="2800" dirty="0">
                <a:latin typeface="Calibri" panose="020F0502020204030204" pitchFamily="34" charset="0"/>
                <a:ea typeface="Calibri" panose="020F0502020204030204" pitchFamily="34" charset="0"/>
                <a:cs typeface="Arial" panose="020B0604020202020204" pitchFamily="34" charset="0"/>
              </a:rPr>
              <a:t>בית המשפט המחוזי גזר מספר חודשי מאסר על פסיכיאטר בכיר הממונה בתפקידו על כשירותם הנפשית של חיילים  בצה"ל. הפסיכיאטר,  ששירת במילואים בלשכת הגיוס, הודה כי במהלך שירות המילואים שלו נתן אישורים פסיכיאטריים כוזבים לחיילים בשירות סדיר ולאזרחים במילואים בכדי לפטור אותם משירות. הנאשם קיבל בתמורה לאישורים הכוזבים סכומי כסף גבוהים.</a:t>
            </a:r>
            <a:endParaRPr lang="en-US" sz="2800" dirty="0">
              <a:latin typeface="Calibri" panose="020F0502020204030204" pitchFamily="34" charset="0"/>
              <a:ea typeface="Calibri" panose="020F0502020204030204" pitchFamily="34" charset="0"/>
              <a:cs typeface="Arial" panose="020B0604020202020204" pitchFamily="34" charset="0"/>
            </a:endParaRPr>
          </a:p>
          <a:p>
            <a:pPr marL="0" indent="0">
              <a:buNone/>
            </a:pPr>
            <a:endParaRPr lang="he-IL" sz="2800" dirty="0">
              <a:ea typeface="Calibri" panose="020F0502020204030204" pitchFamily="34" charset="0"/>
            </a:endParaRPr>
          </a:p>
        </p:txBody>
      </p:sp>
      <p:pic>
        <p:nvPicPr>
          <p:cNvPr id="4" name="תמונה 3"/>
          <p:cNvPicPr>
            <a:picLocks noChangeAspect="1"/>
          </p:cNvPicPr>
          <p:nvPr/>
        </p:nvPicPr>
        <p:blipFill>
          <a:blip r:embed="rId2" cstate="print"/>
          <a:stretch>
            <a:fillRect/>
          </a:stretch>
        </p:blipFill>
        <p:spPr>
          <a:xfrm>
            <a:off x="909097" y="4036554"/>
            <a:ext cx="2395002" cy="1700541"/>
          </a:xfrm>
          <a:prstGeom prst="rect">
            <a:avLst/>
          </a:prstGeom>
        </p:spPr>
      </p:pic>
    </p:spTree>
    <p:extLst>
      <p:ext uri="{BB962C8B-B14F-4D97-AF65-F5344CB8AC3E}">
        <p14:creationId xmlns:p14="http://schemas.microsoft.com/office/powerpoint/2010/main" xmlns="" val="41741726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638822" y="764704"/>
            <a:ext cx="9334386" cy="728244"/>
          </a:xfrm>
        </p:spPr>
        <p:txBody>
          <a:bodyPr/>
          <a:lstStyle/>
          <a:p>
            <a:r>
              <a:rPr lang="he-IL" b="1" dirty="0">
                <a:solidFill>
                  <a:srgbClr val="192A72"/>
                </a:solidFill>
                <a:latin typeface="Varela Round" panose="00000500000000000000" pitchFamily="2" charset="-79"/>
                <a:cs typeface="Varela Round" panose="00000500000000000000" pitchFamily="2" charset="-79"/>
              </a:rPr>
              <a:t>דוגמא לעבריינות שלטונית ציבורית</a:t>
            </a:r>
          </a:p>
        </p:txBody>
      </p:sp>
      <p:sp>
        <p:nvSpPr>
          <p:cNvPr id="3" name="מציין מיקום תוכן 2"/>
          <p:cNvSpPr>
            <a:spLocks noGrp="1"/>
          </p:cNvSpPr>
          <p:nvPr>
            <p:ph idx="1"/>
          </p:nvPr>
        </p:nvSpPr>
        <p:spPr>
          <a:xfrm>
            <a:off x="515206" y="938305"/>
            <a:ext cx="11160000" cy="4680000"/>
          </a:xfrm>
        </p:spPr>
        <p:txBody>
          <a:bodyPr/>
          <a:lstStyle/>
          <a:p>
            <a:endParaRPr lang="he-IL" sz="3200" dirty="0">
              <a:ea typeface="Calibri" panose="020F0502020204030204" pitchFamily="34" charset="0"/>
            </a:endParaRPr>
          </a:p>
          <a:p>
            <a:pPr marL="0" indent="0">
              <a:buNone/>
            </a:pPr>
            <a:r>
              <a:rPr lang="he-IL" sz="3200" dirty="0" smtClean="0">
                <a:ea typeface="Calibri" panose="020F0502020204030204" pitchFamily="34" charset="0"/>
                <a:cs typeface="Calibri" panose="020F0502020204030204" pitchFamily="34" charset="0"/>
              </a:rPr>
              <a:t>מנהל בית חולים נחשד </a:t>
            </a:r>
            <a:r>
              <a:rPr lang="he-IL" sz="3200" dirty="0">
                <a:ea typeface="Calibri" panose="020F0502020204030204" pitchFamily="34" charset="0"/>
                <a:cs typeface="Calibri" panose="020F0502020204030204" pitchFamily="34" charset="0"/>
              </a:rPr>
              <a:t>כי רשם למטופליו מרשמים לתרופה יקרה בכמות שאינם נזקקים לה בכדי שיקבלו אותה מהביטוח שלהם. </a:t>
            </a:r>
            <a:r>
              <a:rPr lang="he-IL" sz="3200" smtClean="0">
                <a:ea typeface="Calibri" panose="020F0502020204030204" pitchFamily="34" charset="0"/>
                <a:cs typeface="Calibri" panose="020F0502020204030204" pitchFamily="34" charset="0"/>
              </a:rPr>
              <a:t>את </a:t>
            </a:r>
            <a:r>
              <a:rPr lang="he-IL" sz="3200" dirty="0">
                <a:ea typeface="Calibri" panose="020F0502020204030204" pitchFamily="34" charset="0"/>
                <a:cs typeface="Calibri" panose="020F0502020204030204" pitchFamily="34" charset="0"/>
              </a:rPr>
              <a:t>התרופות שנותרו לאחר הטיפול נתן הרופא למטופלים שאינם </a:t>
            </a:r>
            <a:r>
              <a:rPr lang="he-IL" sz="3200" dirty="0" smtClean="0">
                <a:ea typeface="Calibri" panose="020F0502020204030204" pitchFamily="34" charset="0"/>
                <a:cs typeface="Calibri" panose="020F0502020204030204" pitchFamily="34" charset="0"/>
              </a:rPr>
              <a:t>מבוטחים כדי לסייע להם לקבל </a:t>
            </a:r>
            <a:r>
              <a:rPr lang="he-IL" sz="3200" smtClean="0">
                <a:ea typeface="Calibri" panose="020F0502020204030204" pitchFamily="34" charset="0"/>
                <a:cs typeface="Calibri" panose="020F0502020204030204" pitchFamily="34" charset="0"/>
              </a:rPr>
              <a:t>את התרופות</a:t>
            </a:r>
            <a:endParaRPr lang="he-IL" sz="3200" dirty="0"/>
          </a:p>
        </p:txBody>
      </p:sp>
      <p:pic>
        <p:nvPicPr>
          <p:cNvPr id="4" name="תמונה 3"/>
          <p:cNvPicPr>
            <a:picLocks noChangeAspect="1"/>
          </p:cNvPicPr>
          <p:nvPr/>
        </p:nvPicPr>
        <p:blipFill>
          <a:blip r:embed="rId2" cstate="print"/>
          <a:stretch>
            <a:fillRect/>
          </a:stretch>
        </p:blipFill>
        <p:spPr>
          <a:xfrm>
            <a:off x="5700274" y="4258101"/>
            <a:ext cx="1864625" cy="1864625"/>
          </a:xfrm>
          <a:prstGeom prst="rect">
            <a:avLst/>
          </a:prstGeom>
        </p:spPr>
      </p:pic>
    </p:spTree>
    <p:extLst>
      <p:ext uri="{BB962C8B-B14F-4D97-AF65-F5344CB8AC3E}">
        <p14:creationId xmlns:p14="http://schemas.microsoft.com/office/powerpoint/2010/main" xmlns="" val="31173616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תרגול</a:t>
            </a:r>
            <a:endParaRPr lang="he-IL" dirty="0"/>
          </a:p>
        </p:txBody>
      </p:sp>
      <p:sp>
        <p:nvSpPr>
          <p:cNvPr id="3" name="מציין מיקום תוכן 2"/>
          <p:cNvSpPr>
            <a:spLocks noGrp="1"/>
          </p:cNvSpPr>
          <p:nvPr>
            <p:ph idx="1"/>
          </p:nvPr>
        </p:nvSpPr>
        <p:spPr/>
        <p:txBody>
          <a:bodyPr/>
          <a:lstStyle/>
          <a:p>
            <a:r>
              <a:rPr lang="he-IL" dirty="0" smtClean="0"/>
              <a:t>מה ההבדל בין עבריינות פלילית רגילה לעבריינות שלטונית אישית?</a:t>
            </a:r>
          </a:p>
          <a:p>
            <a:r>
              <a:rPr lang="he-IL" dirty="0" smtClean="0"/>
              <a:t>עבריינות פלילית רגילה מבוצעת על ידי  אדם ממניע אישי </a:t>
            </a:r>
          </a:p>
          <a:p>
            <a:r>
              <a:rPr lang="he-IL" dirty="0" smtClean="0"/>
              <a:t>עבריינות שלטונית אישית מבוצעת על ידי איש ציבור ממונה או נבחר</a:t>
            </a:r>
            <a:endParaRPr lang="he-IL" dirty="0"/>
          </a:p>
          <a:p>
            <a:endParaRPr lang="he-IL" dirty="0"/>
          </a:p>
        </p:txBody>
      </p:sp>
    </p:spTree>
    <p:extLst>
      <p:ext uri="{BB962C8B-B14F-4D97-AF65-F5344CB8AC3E}">
        <p14:creationId xmlns:p14="http://schemas.microsoft.com/office/powerpoint/2010/main" xmlns="" val="230345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738940" y="2215946"/>
            <a:ext cx="10871177" cy="1260000"/>
          </a:xfrm>
        </p:spPr>
        <p:txBody>
          <a:bodyPr/>
          <a:lstStyle/>
          <a:p>
            <a:r>
              <a:rPr lang="he-IL" dirty="0">
                <a:solidFill>
                  <a:srgbClr val="192A72"/>
                </a:solidFill>
              </a:rPr>
              <a:t>מה נלמד היום?</a:t>
            </a:r>
          </a:p>
        </p:txBody>
      </p:sp>
    </p:spTree>
    <p:extLst>
      <p:ext uri="{BB962C8B-B14F-4D97-AF65-F5344CB8AC3E}">
        <p14:creationId xmlns:p14="http://schemas.microsoft.com/office/powerpoint/2010/main" xmlns="" val="27208370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447778" y="213094"/>
            <a:ext cx="9227428" cy="720000"/>
          </a:xfrm>
        </p:spPr>
        <p:txBody>
          <a:bodyPr/>
          <a:lstStyle/>
          <a:p>
            <a:r>
              <a:rPr lang="he-IL" dirty="0" smtClean="0"/>
              <a:t>השוואה בין סוגי עבריינות</a:t>
            </a:r>
            <a:endParaRPr lang="he-IL" dirty="0"/>
          </a:p>
        </p:txBody>
      </p:sp>
      <p:graphicFrame>
        <p:nvGraphicFramePr>
          <p:cNvPr id="4" name="מציין מיקום תוכן 3"/>
          <p:cNvGraphicFramePr>
            <a:graphicFrameLocks noGrp="1"/>
          </p:cNvGraphicFramePr>
          <p:nvPr>
            <p:ph idx="1"/>
            <p:extLst>
              <p:ext uri="{D42A27DB-BD31-4B8C-83A1-F6EECF244321}">
                <p14:modId xmlns:p14="http://schemas.microsoft.com/office/powerpoint/2010/main" xmlns="" val="3226540775"/>
              </p:ext>
            </p:extLst>
          </p:nvPr>
        </p:nvGraphicFramePr>
        <p:xfrm>
          <a:off x="2447778" y="1127103"/>
          <a:ext cx="9523829" cy="4756387"/>
        </p:xfrm>
        <a:graphic>
          <a:graphicData uri="http://schemas.openxmlformats.org/drawingml/2006/table">
            <a:tbl>
              <a:tblPr rtl="1" firstRow="1" firstCol="1" bandRow="1"/>
              <a:tblGrid>
                <a:gridCol w="1904536"/>
                <a:gridCol w="1904536"/>
                <a:gridCol w="1904536"/>
                <a:gridCol w="1904536"/>
                <a:gridCol w="1905685"/>
              </a:tblGrid>
              <a:tr h="842755">
                <a:tc>
                  <a:txBody>
                    <a:bodyPr/>
                    <a:lstStyle/>
                    <a:p>
                      <a:pPr algn="r" rtl="1">
                        <a:lnSpc>
                          <a:spcPct val="107000"/>
                        </a:lnSpc>
                        <a:spcAft>
                          <a:spcPts val="0"/>
                        </a:spcAft>
                      </a:pPr>
                      <a:r>
                        <a:rPr lang="he-IL" sz="2000" dirty="0">
                          <a:effectLst/>
                          <a:latin typeface="Calibri" panose="020F0502020204030204" pitchFamily="34" charset="0"/>
                          <a:ea typeface="Calibri" panose="020F0502020204030204" pitchFamily="34" charset="0"/>
                          <a:cs typeface="Arial" panose="020B0604020202020204" pitchFamily="34" charset="0"/>
                        </a:rPr>
                        <a:t>תבחין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07000"/>
                        </a:lnSpc>
                        <a:spcAft>
                          <a:spcPts val="0"/>
                        </a:spcAft>
                      </a:pPr>
                      <a:r>
                        <a:rPr lang="he-IL" sz="2000" dirty="0">
                          <a:effectLst/>
                          <a:highlight>
                            <a:srgbClr val="FFFF00"/>
                          </a:highlight>
                          <a:latin typeface="Calibri" panose="020F0502020204030204" pitchFamily="34" charset="0"/>
                          <a:ea typeface="Calibri" panose="020F0502020204030204" pitchFamily="34" charset="0"/>
                          <a:cs typeface="Arial" panose="020B0604020202020204" pitchFamily="34" charset="0"/>
                        </a:rPr>
                        <a:t>עבריינות פלילית תרגילה</a:t>
                      </a:r>
                      <a:r>
                        <a:rPr lang="he-IL" sz="2000" dirty="0">
                          <a:effectLst/>
                          <a:latin typeface="Calibri" panose="020F0502020204030204" pitchFamily="34" charset="0"/>
                          <a:ea typeface="Calibri" panose="020F0502020204030204" pitchFamily="34" charset="0"/>
                          <a:cs typeface="Arial" panose="020B0604020202020204" pitchFamily="34" charset="0"/>
                        </a:rPr>
                        <a:t>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07000"/>
                        </a:lnSpc>
                        <a:spcAft>
                          <a:spcPts val="0"/>
                        </a:spcAft>
                      </a:pPr>
                      <a:r>
                        <a:rPr lang="he-IL" sz="2000" dirty="0">
                          <a:effectLst/>
                          <a:highlight>
                            <a:srgbClr val="FFFF00"/>
                          </a:highlight>
                          <a:latin typeface="Calibri" panose="020F0502020204030204" pitchFamily="34" charset="0"/>
                          <a:ea typeface="Calibri" panose="020F0502020204030204" pitchFamily="34" charset="0"/>
                          <a:cs typeface="Arial" panose="020B0604020202020204" pitchFamily="34" charset="0"/>
                        </a:rPr>
                        <a:t>עבריינות שלטונית</a:t>
                      </a:r>
                      <a:r>
                        <a:rPr lang="he-IL" sz="2000" dirty="0">
                          <a:effectLst/>
                          <a:latin typeface="Calibri" panose="020F0502020204030204" pitchFamily="34" charset="0"/>
                          <a:ea typeface="Calibri" panose="020F0502020204030204" pitchFamily="34" charset="0"/>
                          <a:cs typeface="Arial" panose="020B0604020202020204" pitchFamily="34" charset="0"/>
                        </a:rPr>
                        <a:t> </a:t>
                      </a:r>
                      <a:r>
                        <a:rPr lang="he-IL" sz="2000" b="1" dirty="0">
                          <a:effectLst/>
                          <a:latin typeface="Calibri" panose="020F0502020204030204" pitchFamily="34" charset="0"/>
                          <a:ea typeface="Calibri" panose="020F0502020204030204" pitchFamily="34" charset="0"/>
                          <a:cs typeface="Arial" panose="020B0604020202020204" pitchFamily="34" charset="0"/>
                        </a:rPr>
                        <a:t>אישית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07000"/>
                        </a:lnSpc>
                        <a:spcAft>
                          <a:spcPts val="0"/>
                        </a:spcAft>
                      </a:pPr>
                      <a:r>
                        <a:rPr lang="he-IL" sz="2000" dirty="0">
                          <a:effectLst/>
                          <a:highlight>
                            <a:srgbClr val="FFFF00"/>
                          </a:highlight>
                          <a:latin typeface="Calibri" panose="020F0502020204030204" pitchFamily="34" charset="0"/>
                          <a:ea typeface="Calibri" panose="020F0502020204030204" pitchFamily="34" charset="0"/>
                          <a:cs typeface="Arial" panose="020B0604020202020204" pitchFamily="34" charset="0"/>
                        </a:rPr>
                        <a:t>עבריינות שלטונית</a:t>
                      </a:r>
                      <a:r>
                        <a:rPr lang="he-IL" sz="2000" dirty="0">
                          <a:effectLst/>
                          <a:latin typeface="Calibri" panose="020F0502020204030204" pitchFamily="34" charset="0"/>
                          <a:ea typeface="Calibri" panose="020F0502020204030204" pitchFamily="34" charset="0"/>
                          <a:cs typeface="Arial" panose="020B0604020202020204" pitchFamily="34" charset="0"/>
                        </a:rPr>
                        <a:t> </a:t>
                      </a:r>
                      <a:r>
                        <a:rPr lang="he-IL" sz="2000" b="1" dirty="0">
                          <a:effectLst/>
                          <a:latin typeface="Calibri" panose="020F0502020204030204" pitchFamily="34" charset="0"/>
                          <a:ea typeface="Calibri" panose="020F0502020204030204" pitchFamily="34" charset="0"/>
                          <a:cs typeface="Arial" panose="020B0604020202020204" pitchFamily="34" charset="0"/>
                        </a:rPr>
                        <a:t>ציבורית</a:t>
                      </a:r>
                      <a:r>
                        <a:rPr lang="he-IL" sz="2000" dirty="0">
                          <a:effectLst/>
                          <a:latin typeface="Calibri" panose="020F0502020204030204" pitchFamily="34" charset="0"/>
                          <a:ea typeface="Calibri" panose="020F0502020204030204" pitchFamily="34" charset="0"/>
                          <a:cs typeface="Arial" panose="020B0604020202020204" pitchFamily="34" charset="0"/>
                        </a:rPr>
                        <a:t>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07000"/>
                        </a:lnSpc>
                        <a:spcAft>
                          <a:spcPts val="0"/>
                        </a:spcAft>
                      </a:pPr>
                      <a:r>
                        <a:rPr lang="he-IL" sz="2000" dirty="0">
                          <a:effectLst/>
                          <a:highlight>
                            <a:srgbClr val="FFFF00"/>
                          </a:highlight>
                          <a:latin typeface="Calibri" panose="020F0502020204030204" pitchFamily="34" charset="0"/>
                          <a:ea typeface="Calibri" panose="020F0502020204030204" pitchFamily="34" charset="0"/>
                          <a:cs typeface="Arial" panose="020B0604020202020204" pitchFamily="34" charset="0"/>
                        </a:rPr>
                        <a:t>עבריינות אידיאולוגית</a:t>
                      </a:r>
                      <a:r>
                        <a:rPr lang="he-IL" sz="2000" dirty="0">
                          <a:effectLst/>
                          <a:latin typeface="Calibri" panose="020F0502020204030204" pitchFamily="34" charset="0"/>
                          <a:ea typeface="Calibri" panose="020F0502020204030204" pitchFamily="34" charset="0"/>
                          <a:cs typeface="Arial" panose="020B0604020202020204" pitchFamily="34" charset="0"/>
                        </a:rPr>
                        <a:t>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7996">
                <a:tc>
                  <a:txBody>
                    <a:bodyPr/>
                    <a:lstStyle/>
                    <a:p>
                      <a:pPr algn="r" rtl="1">
                        <a:lnSpc>
                          <a:spcPct val="107000"/>
                        </a:lnSpc>
                        <a:spcAft>
                          <a:spcPts val="0"/>
                        </a:spcAft>
                      </a:pPr>
                      <a:r>
                        <a:rPr lang="he-IL" sz="2000">
                          <a:effectLst/>
                          <a:latin typeface="Calibri" panose="020F0502020204030204" pitchFamily="34" charset="0"/>
                          <a:ea typeface="Calibri" panose="020F0502020204030204" pitchFamily="34" charset="0"/>
                          <a:cs typeface="Arial" panose="020B0604020202020204" pitchFamily="34" charset="0"/>
                        </a:rPr>
                        <a:t> </a:t>
                      </a:r>
                      <a:endParaRPr lang="en-US" sz="200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0"/>
                        </a:spcAft>
                      </a:pPr>
                      <a:r>
                        <a:rPr lang="he-IL" sz="2000" b="1">
                          <a:effectLst/>
                          <a:latin typeface="Calibri" panose="020F0502020204030204" pitchFamily="34" charset="0"/>
                          <a:ea typeface="Calibri" panose="020F0502020204030204" pitchFamily="34" charset="0"/>
                          <a:cs typeface="Arial" panose="020B0604020202020204" pitchFamily="34" charset="0"/>
                        </a:rPr>
                        <a:t>המבצע </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07000"/>
                        </a:lnSpc>
                        <a:spcAft>
                          <a:spcPts val="0"/>
                        </a:spcAft>
                      </a:pPr>
                      <a:r>
                        <a:rPr lang="he-IL" sz="2000">
                          <a:effectLst/>
                          <a:latin typeface="Calibri" panose="020F0502020204030204" pitchFamily="34" charset="0"/>
                          <a:ea typeface="Calibri" panose="020F0502020204030204" pitchFamily="34" charset="0"/>
                          <a:cs typeface="Arial" panose="020B0604020202020204" pitchFamily="34" charset="0"/>
                        </a:rPr>
                        <a:t>אדם  שפועל בדרך אקטיבית-פעילה,  לרוב אלימה.  </a:t>
                      </a:r>
                      <a:endParaRPr lang="en-US" sz="200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0"/>
                        </a:spcAft>
                      </a:pPr>
                      <a:r>
                        <a:rPr lang="he-IL" sz="2000">
                          <a:effectLst/>
                          <a:latin typeface="Calibri" panose="020F0502020204030204" pitchFamily="34" charset="0"/>
                          <a:ea typeface="Calibri" panose="020F0502020204030204" pitchFamily="34" charset="0"/>
                          <a:cs typeface="Arial" panose="020B0604020202020204" pitchFamily="34" charset="0"/>
                        </a:rPr>
                        <a:t> </a:t>
                      </a:r>
                      <a:endParaRPr lang="en-US" sz="200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0"/>
                        </a:spcAft>
                      </a:pPr>
                      <a:r>
                        <a:rPr lang="he-IL" sz="2000">
                          <a:effectLst/>
                          <a:latin typeface="Calibri" panose="020F0502020204030204" pitchFamily="34" charset="0"/>
                          <a:ea typeface="Calibri" panose="020F0502020204030204" pitchFamily="34" charset="0"/>
                          <a:cs typeface="Arial" panose="020B0604020202020204" pitchFamily="34" charset="0"/>
                        </a:rPr>
                        <a:t>אינו מוכן לשאת בתוצאות מעשיו</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07000"/>
                        </a:lnSpc>
                        <a:spcAft>
                          <a:spcPts val="0"/>
                        </a:spcAft>
                      </a:pPr>
                      <a:r>
                        <a:rPr lang="he-IL" sz="2000">
                          <a:effectLst/>
                          <a:latin typeface="Calibri" panose="020F0502020204030204" pitchFamily="34" charset="0"/>
                          <a:ea typeface="Calibri" panose="020F0502020204030204" pitchFamily="34" charset="0"/>
                          <a:cs typeface="Arial" panose="020B0604020202020204" pitchFamily="34" charset="0"/>
                        </a:rPr>
                        <a:t>נושא משרה ציבורית (נבחר או ממונה)  </a:t>
                      </a:r>
                      <a:endParaRPr lang="en-US" sz="200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0"/>
                        </a:spcAft>
                      </a:pPr>
                      <a:r>
                        <a:rPr lang="he-IL" sz="2000">
                          <a:effectLst/>
                          <a:latin typeface="Calibri" panose="020F0502020204030204" pitchFamily="34" charset="0"/>
                          <a:ea typeface="Calibri" panose="020F0502020204030204" pitchFamily="34" charset="0"/>
                          <a:cs typeface="Arial" panose="020B0604020202020204" pitchFamily="34" charset="0"/>
                        </a:rPr>
                        <a:t> </a:t>
                      </a:r>
                      <a:endParaRPr lang="en-US" sz="200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0"/>
                        </a:spcAft>
                      </a:pPr>
                      <a:r>
                        <a:rPr lang="he-IL" sz="2000">
                          <a:effectLst/>
                          <a:latin typeface="Calibri" panose="020F0502020204030204" pitchFamily="34" charset="0"/>
                          <a:ea typeface="Calibri" panose="020F0502020204030204" pitchFamily="34" charset="0"/>
                          <a:cs typeface="Arial" panose="020B0604020202020204" pitchFamily="34" charset="0"/>
                        </a:rPr>
                        <a:t> </a:t>
                      </a:r>
                      <a:endParaRPr lang="en-US" sz="200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0"/>
                        </a:spcAft>
                      </a:pPr>
                      <a:r>
                        <a:rPr lang="he-IL" sz="2000">
                          <a:effectLst/>
                          <a:latin typeface="Calibri" panose="020F0502020204030204" pitchFamily="34" charset="0"/>
                          <a:ea typeface="Calibri" panose="020F0502020204030204" pitchFamily="34" charset="0"/>
                          <a:cs typeface="Arial" panose="020B0604020202020204" pitchFamily="34" charset="0"/>
                        </a:rPr>
                        <a:t>אינו מוכן לשאת בתוצאות מעשיו.</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07000"/>
                        </a:lnSpc>
                        <a:spcAft>
                          <a:spcPts val="0"/>
                        </a:spcAft>
                      </a:pPr>
                      <a:r>
                        <a:rPr lang="he-IL" sz="2000" dirty="0">
                          <a:effectLst/>
                          <a:latin typeface="Calibri" panose="020F0502020204030204" pitchFamily="34" charset="0"/>
                          <a:ea typeface="Calibri" panose="020F0502020204030204" pitchFamily="34" charset="0"/>
                          <a:cs typeface="Arial" panose="020B0604020202020204" pitchFamily="34" charset="0"/>
                        </a:rPr>
                        <a:t>נושא משרה ציבורית (נבחר או ממונה)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0"/>
                        </a:spcAft>
                      </a:pPr>
                      <a:r>
                        <a:rPr lang="he-IL" sz="2000" dirty="0">
                          <a:effectLst/>
                          <a:latin typeface="Calibri" panose="020F0502020204030204" pitchFamily="34" charset="0"/>
                          <a:ea typeface="Calibri" panose="020F0502020204030204" pitchFamily="34" charset="0"/>
                          <a:cs typeface="Arial" panose="020B0604020202020204" pitchFamily="34" charset="0"/>
                        </a:rPr>
                        <a:t>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0"/>
                        </a:spcAft>
                      </a:pPr>
                      <a:r>
                        <a:rPr lang="he-IL" sz="2000" dirty="0">
                          <a:effectLst/>
                          <a:latin typeface="Calibri" panose="020F0502020204030204" pitchFamily="34" charset="0"/>
                          <a:ea typeface="Calibri" panose="020F0502020204030204" pitchFamily="34" charset="0"/>
                          <a:cs typeface="Arial" panose="020B0604020202020204" pitchFamily="34" charset="0"/>
                        </a:rPr>
                        <a:t>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0"/>
                        </a:spcAft>
                      </a:pPr>
                      <a:r>
                        <a:rPr lang="he-IL" sz="2000" dirty="0">
                          <a:effectLst/>
                          <a:latin typeface="Calibri" panose="020F0502020204030204" pitchFamily="34" charset="0"/>
                          <a:ea typeface="Calibri" panose="020F0502020204030204" pitchFamily="34" charset="0"/>
                          <a:cs typeface="Arial" panose="020B0604020202020204" pitchFamily="34" charset="0"/>
                        </a:rPr>
                        <a:t>אינו מוכן לשאת בתוצאות מעשיו.</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07000"/>
                        </a:lnSpc>
                        <a:spcAft>
                          <a:spcPts val="0"/>
                        </a:spcAft>
                      </a:pPr>
                      <a:r>
                        <a:rPr lang="he-IL" sz="2000" dirty="0">
                          <a:effectLst/>
                          <a:latin typeface="Calibri" panose="020F0502020204030204" pitchFamily="34" charset="0"/>
                          <a:ea typeface="Calibri" panose="020F0502020204030204" pitchFamily="34" charset="0"/>
                          <a:cs typeface="Arial" panose="020B0604020202020204" pitchFamily="34" charset="0"/>
                        </a:rPr>
                        <a:t>. אדם או קבוצה שפועלים בדרך אקטיבית-פעילה , לרוב אלימה.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0"/>
                        </a:spcAft>
                      </a:pPr>
                      <a:r>
                        <a:rPr lang="he-IL" sz="2000" dirty="0">
                          <a:effectLst/>
                          <a:latin typeface="Calibri" panose="020F0502020204030204" pitchFamily="34" charset="0"/>
                          <a:ea typeface="Calibri" panose="020F0502020204030204" pitchFamily="34" charset="0"/>
                          <a:cs typeface="Arial" panose="020B0604020202020204" pitchFamily="34" charset="0"/>
                        </a:rPr>
                        <a:t>מוכן לשאת בתוצאות מעשיו.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0"/>
                        </a:spcAft>
                      </a:pPr>
                      <a:r>
                        <a:rPr lang="he-IL" sz="2000" dirty="0">
                          <a:effectLst/>
                          <a:latin typeface="Calibri" panose="020F0502020204030204" pitchFamily="34" charset="0"/>
                          <a:ea typeface="Calibri" panose="020F0502020204030204" pitchFamily="34" charset="0"/>
                          <a:cs typeface="Arial" panose="020B0604020202020204" pitchFamily="34" charset="0"/>
                        </a:rPr>
                        <a:t>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1426">
                <a:tc>
                  <a:txBody>
                    <a:bodyPr/>
                    <a:lstStyle/>
                    <a:p>
                      <a:pPr algn="r" rtl="1">
                        <a:lnSpc>
                          <a:spcPct val="107000"/>
                        </a:lnSpc>
                        <a:spcAft>
                          <a:spcPts val="0"/>
                        </a:spcAft>
                      </a:pPr>
                      <a:r>
                        <a:rPr lang="he-IL" sz="2000" b="1">
                          <a:effectLst/>
                          <a:latin typeface="Calibri" panose="020F0502020204030204" pitchFamily="34" charset="0"/>
                          <a:ea typeface="Calibri" panose="020F0502020204030204" pitchFamily="34" charset="0"/>
                          <a:cs typeface="Arial" panose="020B0604020202020204" pitchFamily="34" charset="0"/>
                        </a:rPr>
                        <a:t>המניע </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07000"/>
                        </a:lnSpc>
                        <a:spcAft>
                          <a:spcPts val="0"/>
                        </a:spcAft>
                      </a:pPr>
                      <a:r>
                        <a:rPr lang="he-IL" sz="2000" dirty="0">
                          <a:effectLst/>
                          <a:latin typeface="Calibri" panose="020F0502020204030204" pitchFamily="34" charset="0"/>
                          <a:ea typeface="Calibri" panose="020F0502020204030204" pitchFamily="34" charset="0"/>
                          <a:cs typeface="Arial" panose="020B0604020202020204" pitchFamily="34" charset="0"/>
                        </a:rPr>
                        <a:t>אינטרס אישי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07000"/>
                        </a:lnSpc>
                        <a:spcAft>
                          <a:spcPts val="0"/>
                        </a:spcAft>
                      </a:pPr>
                      <a:r>
                        <a:rPr lang="he-IL" sz="2000" dirty="0">
                          <a:effectLst/>
                          <a:latin typeface="Calibri" panose="020F0502020204030204" pitchFamily="34" charset="0"/>
                          <a:ea typeface="Calibri" panose="020F0502020204030204" pitchFamily="34" charset="0"/>
                          <a:cs typeface="Arial" panose="020B0604020202020204" pitchFamily="34" charset="0"/>
                        </a:rPr>
                        <a:t>אינטרס אישי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07000"/>
                        </a:lnSpc>
                        <a:spcAft>
                          <a:spcPts val="0"/>
                        </a:spcAft>
                      </a:pPr>
                      <a:r>
                        <a:rPr lang="he-IL" sz="2000" dirty="0">
                          <a:effectLst/>
                          <a:latin typeface="Calibri" panose="020F0502020204030204" pitchFamily="34" charset="0"/>
                          <a:ea typeface="Calibri" panose="020F0502020204030204" pitchFamily="34" charset="0"/>
                          <a:cs typeface="Arial" panose="020B0604020202020204" pitchFamily="34" charset="0"/>
                        </a:rPr>
                        <a:t>להיטיב עם ציבור מסוים או טובת הכלל   מנקודת מבטו של מפר החוק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07000"/>
                        </a:lnSpc>
                        <a:spcAft>
                          <a:spcPts val="0"/>
                        </a:spcAft>
                      </a:pPr>
                      <a:r>
                        <a:rPr lang="he-IL" sz="2000" dirty="0">
                          <a:effectLst/>
                          <a:latin typeface="Calibri" panose="020F0502020204030204" pitchFamily="34" charset="0"/>
                          <a:ea typeface="Calibri" panose="020F0502020204030204" pitchFamily="34" charset="0"/>
                          <a:cs typeface="Arial" panose="020B0604020202020204" pitchFamily="34" charset="0"/>
                        </a:rPr>
                        <a:t>רצון לשנות מדיניות , רצון להשפיע על הקהל התנגדות לחוקים קיימים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3582227" y="213094"/>
            <a:ext cx="19955351" cy="566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1" eaLnBrk="0" fontAlgn="base" latinLnBrk="0" hangingPunct="0">
              <a:lnSpc>
                <a:spcPct val="100000"/>
              </a:lnSpc>
              <a:spcBef>
                <a:spcPct val="0"/>
              </a:spcBef>
              <a:spcAft>
                <a:spcPct val="0"/>
              </a:spcAft>
              <a:buClrTx/>
              <a:buSzTx/>
              <a:buFontTx/>
              <a:buNone/>
              <a:tabLst/>
            </a:pPr>
            <a:r>
              <a:rPr kumimoji="0" lang="he-IL" altLang="he-IL" sz="12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a:t>
            </a:r>
            <a:r>
              <a:rPr kumimoji="0" lang="he-IL" altLang="he-IL"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השוואה בין סוגי הפרות החוק </a:t>
            </a:r>
            <a:r>
              <a:rPr kumimoji="0" lang="he-IL" altLang="he-IL" sz="12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(עברייניות) </a:t>
            </a:r>
            <a:endParaRPr kumimoji="0" lang="en-US" altLang="he-IL" sz="11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he-IL"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5651015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לסיכום</a:t>
            </a:r>
          </a:p>
        </p:txBody>
      </p:sp>
      <p:sp>
        <p:nvSpPr>
          <p:cNvPr id="3" name="מציין מיקום תוכן 2"/>
          <p:cNvSpPr>
            <a:spLocks noGrp="1"/>
          </p:cNvSpPr>
          <p:nvPr>
            <p:ph idx="1"/>
          </p:nvPr>
        </p:nvSpPr>
        <p:spPr/>
        <p:txBody>
          <a:bodyPr/>
          <a:lstStyle/>
          <a:p>
            <a:r>
              <a:rPr lang="he-IL" sz="3200" dirty="0"/>
              <a:t>הכרנו מהו עקרון שלטון החוק</a:t>
            </a:r>
          </a:p>
          <a:p>
            <a:r>
              <a:rPr lang="he-IL" sz="3200" dirty="0"/>
              <a:t>אילו סוגי עבריינות קיימים</a:t>
            </a:r>
          </a:p>
          <a:p>
            <a:r>
              <a:rPr lang="he-IL" sz="3200" dirty="0"/>
              <a:t>כיצד מבחינים בניהם</a:t>
            </a:r>
          </a:p>
          <a:p>
            <a:r>
              <a:rPr lang="he-IL" sz="3200" dirty="0"/>
              <a:t>תרגול שאלות בגרות                             </a:t>
            </a:r>
          </a:p>
          <a:p>
            <a:pPr marL="0" indent="0">
              <a:buNone/>
            </a:pPr>
            <a:endParaRPr lang="he-IL" dirty="0"/>
          </a:p>
        </p:txBody>
      </p:sp>
      <p:pic>
        <p:nvPicPr>
          <p:cNvPr id="5" name="תמונה 4"/>
          <p:cNvPicPr>
            <a:picLocks noChangeAspect="1"/>
          </p:cNvPicPr>
          <p:nvPr/>
        </p:nvPicPr>
        <p:blipFill>
          <a:blip r:embed="rId2" cstate="print"/>
          <a:stretch>
            <a:fillRect/>
          </a:stretch>
        </p:blipFill>
        <p:spPr>
          <a:xfrm>
            <a:off x="380419" y="2732507"/>
            <a:ext cx="4714875" cy="3143250"/>
          </a:xfrm>
          <a:prstGeom prst="rect">
            <a:avLst/>
          </a:prstGeom>
        </p:spPr>
      </p:pic>
    </p:spTree>
    <p:extLst>
      <p:ext uri="{BB962C8B-B14F-4D97-AF65-F5344CB8AC3E}">
        <p14:creationId xmlns:p14="http://schemas.microsoft.com/office/powerpoint/2010/main" xmlns="" val="30163451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41399" y="657906"/>
            <a:ext cx="10624006" cy="3557538"/>
          </a:xfrm>
        </p:spPr>
        <p:txBody>
          <a:bodyPr>
            <a:noAutofit/>
          </a:bodyPr>
          <a:lstStyle/>
          <a:p>
            <a:r>
              <a:rPr lang="he-IL" sz="4000" b="1" dirty="0"/>
              <a:t>מהו חוק </a:t>
            </a:r>
            <a:r>
              <a:rPr lang="he-IL" sz="4000" dirty="0"/>
              <a:t>ומדוע יש צורך בחוקים</a:t>
            </a:r>
          </a:p>
          <a:p>
            <a:r>
              <a:rPr lang="he-IL" sz="4000" b="1" dirty="0"/>
              <a:t>מהו שלטון החוק </a:t>
            </a:r>
          </a:p>
          <a:p>
            <a:r>
              <a:rPr lang="he-IL" sz="4000" b="1" dirty="0"/>
              <a:t>מהי עבריינות </a:t>
            </a:r>
            <a:r>
              <a:rPr lang="he-IL" sz="4000" dirty="0"/>
              <a:t>ואילו סוגים קיימים</a:t>
            </a:r>
          </a:p>
          <a:p>
            <a:r>
              <a:rPr lang="he-IL" sz="4000" b="1" dirty="0"/>
              <a:t>נתרגל שאלות </a:t>
            </a:r>
            <a:r>
              <a:rPr lang="he-IL" sz="4000" dirty="0"/>
              <a:t>בנושא עקרון שלטון </a:t>
            </a:r>
            <a:r>
              <a:rPr lang="en-US" sz="4000" dirty="0"/>
              <a:t/>
            </a:r>
            <a:br>
              <a:rPr lang="en-US" sz="4000" dirty="0"/>
            </a:br>
            <a:r>
              <a:rPr lang="he-IL" sz="4000" dirty="0"/>
              <a:t>החוק וסוגי עבריינות</a:t>
            </a:r>
          </a:p>
          <a:p>
            <a:endParaRPr lang="he-IL" sz="4000" dirty="0"/>
          </a:p>
        </p:txBody>
      </p:sp>
    </p:spTree>
    <p:extLst>
      <p:ext uri="{BB962C8B-B14F-4D97-AF65-F5344CB8AC3E}">
        <p14:creationId xmlns:p14="http://schemas.microsoft.com/office/powerpoint/2010/main" xmlns="" val="6304703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1329105F-A7A4-411A-8AE8-C369F11EB499}"/>
              </a:ext>
            </a:extLst>
          </p:cNvPr>
          <p:cNvSpPr>
            <a:spLocks noGrp="1"/>
          </p:cNvSpPr>
          <p:nvPr>
            <p:ph type="title"/>
          </p:nvPr>
        </p:nvSpPr>
        <p:spPr>
          <a:xfrm>
            <a:off x="1495593" y="609240"/>
            <a:ext cx="11160000" cy="720000"/>
          </a:xfrm>
        </p:spPr>
        <p:txBody>
          <a:bodyPr/>
          <a:lstStyle/>
          <a:p>
            <a:r>
              <a:rPr lang="he-IL" dirty="0">
                <a:solidFill>
                  <a:srgbClr val="192A72"/>
                </a:solidFill>
              </a:rPr>
              <a:t>מהו </a:t>
            </a:r>
            <a:r>
              <a:rPr lang="he-IL" dirty="0" smtClean="0">
                <a:solidFill>
                  <a:srgbClr val="192A72"/>
                </a:solidFill>
              </a:rPr>
              <a:t>חוק במדינה דמוקרטית?</a:t>
            </a:r>
            <a:endParaRPr lang="he-IL" dirty="0">
              <a:solidFill>
                <a:srgbClr val="192A72"/>
              </a:solidFill>
            </a:endParaRPr>
          </a:p>
        </p:txBody>
      </p:sp>
      <p:sp>
        <p:nvSpPr>
          <p:cNvPr id="4" name="מציין מיקום תוכן 2">
            <a:extLst>
              <a:ext uri="{FF2B5EF4-FFF2-40B4-BE49-F238E27FC236}">
                <a16:creationId xmlns:a16="http://schemas.microsoft.com/office/drawing/2014/main" xmlns="" id="{44CC4CA9-D8CD-445D-9AA2-096AA928A547}"/>
              </a:ext>
            </a:extLst>
          </p:cNvPr>
          <p:cNvSpPr txBox="1">
            <a:spLocks/>
          </p:cNvSpPr>
          <p:nvPr/>
        </p:nvSpPr>
        <p:spPr>
          <a:xfrm>
            <a:off x="2408000" y="1461111"/>
            <a:ext cx="8183880" cy="4187952"/>
          </a:xfrm>
          <a:prstGeom prst="rect">
            <a:avLst/>
          </a:prstGeom>
        </p:spPr>
        <p:txBody>
          <a:bodyPr vert="horz" lIns="91440" tIns="45720" rIns="91440" bIns="45720" rtlCol="1">
            <a:normAutofit/>
          </a:bodyPr>
          <a:lstStyle>
            <a:lvl1pPr marL="342900" indent="-342900" algn="r" defTabSz="914400" rtl="1" eaLnBrk="1" latinLnBrk="0" hangingPunct="1">
              <a:lnSpc>
                <a:spcPct val="150000"/>
              </a:lnSpc>
              <a:spcBef>
                <a:spcPts val="0"/>
              </a:spcBef>
              <a:spcAft>
                <a:spcPts val="600"/>
              </a:spcAft>
              <a:buFont typeface="Arial" pitchFamily="34" charset="0"/>
              <a:buChar char="•"/>
              <a:defRPr sz="2400" kern="1200">
                <a:solidFill>
                  <a:srgbClr val="002060"/>
                </a:solidFill>
                <a:latin typeface="Varela Round" pitchFamily="2" charset="-79"/>
                <a:ea typeface="+mn-ea"/>
                <a:cs typeface="Varela Round" pitchFamily="2" charset="-79"/>
              </a:defRPr>
            </a:lvl1pPr>
            <a:lvl2pPr marL="742950" indent="-285750" algn="r" defTabSz="914400" rtl="1" eaLnBrk="1" latinLnBrk="0" hangingPunct="1">
              <a:lnSpc>
                <a:spcPct val="150000"/>
              </a:lnSpc>
              <a:spcBef>
                <a:spcPts val="0"/>
              </a:spcBef>
              <a:spcAft>
                <a:spcPts val="600"/>
              </a:spcAft>
              <a:buFont typeface="Arial" pitchFamily="34" charset="0"/>
              <a:buChar char="–"/>
              <a:defRPr sz="2400" kern="1200">
                <a:solidFill>
                  <a:srgbClr val="002060"/>
                </a:solidFill>
                <a:latin typeface="Varela Round" pitchFamily="2" charset="-79"/>
                <a:ea typeface="+mn-ea"/>
                <a:cs typeface="Varela Round" pitchFamily="2" charset="-79"/>
              </a:defRPr>
            </a:lvl2pPr>
            <a:lvl3pPr marL="1143000" indent="-228600" algn="r" defTabSz="914400" rtl="1" eaLnBrk="1" latinLnBrk="0" hangingPunct="1">
              <a:lnSpc>
                <a:spcPct val="150000"/>
              </a:lnSpc>
              <a:spcBef>
                <a:spcPct val="20000"/>
              </a:spcBef>
              <a:buFont typeface="Arial" pitchFamily="34" charset="0"/>
              <a:buChar char="•"/>
              <a:defRPr sz="2400" kern="1200">
                <a:solidFill>
                  <a:srgbClr val="002060"/>
                </a:solidFill>
                <a:latin typeface="Varela Round" pitchFamily="2" charset="-79"/>
                <a:ea typeface="+mn-ea"/>
                <a:cs typeface="Varela Round" pitchFamily="2" charset="-79"/>
              </a:defRPr>
            </a:lvl3pPr>
            <a:lvl4pPr marL="1600200" indent="-228600" algn="r" defTabSz="914400" rtl="1" eaLnBrk="1" latinLnBrk="0" hangingPunct="1">
              <a:lnSpc>
                <a:spcPct val="150000"/>
              </a:lnSpc>
              <a:spcBef>
                <a:spcPct val="20000"/>
              </a:spcBef>
              <a:buFont typeface="Arial" pitchFamily="34" charset="0"/>
              <a:buChar char="–"/>
              <a:defRPr sz="2000" kern="1200">
                <a:solidFill>
                  <a:srgbClr val="002060"/>
                </a:solidFill>
                <a:latin typeface="Varela Round" pitchFamily="2" charset="-79"/>
                <a:ea typeface="+mn-ea"/>
                <a:cs typeface="Varela Round" pitchFamily="2" charset="-79"/>
              </a:defRPr>
            </a:lvl4pPr>
            <a:lvl5pPr marL="2057400" indent="-228600" algn="r" defTabSz="914400" rtl="1" eaLnBrk="1" latinLnBrk="0" hangingPunct="1">
              <a:lnSpc>
                <a:spcPct val="150000"/>
              </a:lnSpc>
              <a:spcBef>
                <a:spcPct val="20000"/>
              </a:spcBef>
              <a:buFont typeface="Arial" pitchFamily="34" charset="0"/>
              <a:buChar char="»"/>
              <a:defRPr sz="2000" kern="1200">
                <a:solidFill>
                  <a:srgbClr val="002060"/>
                </a:solidFill>
                <a:latin typeface="Varela Round" pitchFamily="2" charset="-79"/>
                <a:ea typeface="+mn-ea"/>
                <a:cs typeface="Varela Round" pitchFamily="2" charset="-79"/>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dirty="0"/>
          </a:p>
          <a:p>
            <a:r>
              <a:rPr lang="he-IL" sz="2800" dirty="0"/>
              <a:t>החוק מבהיר מה מותר ומה אסור לפרט ולשלטון</a:t>
            </a:r>
          </a:p>
          <a:p>
            <a:r>
              <a:rPr lang="he-IL" sz="2800" dirty="0"/>
              <a:t>החוק חייב להיות כללי</a:t>
            </a:r>
          </a:p>
          <a:p>
            <a:r>
              <a:rPr lang="he-IL" sz="2800" dirty="0"/>
              <a:t>החוק חייב להיות </a:t>
            </a:r>
            <a:r>
              <a:rPr lang="he-IL" sz="2800" dirty="0" smtClean="0"/>
              <a:t>פומבי                     </a:t>
            </a:r>
            <a:endParaRPr lang="he-IL" sz="2800" dirty="0"/>
          </a:p>
          <a:p>
            <a:r>
              <a:rPr lang="he-IL" sz="2800" dirty="0"/>
              <a:t>החוק </a:t>
            </a:r>
            <a:r>
              <a:rPr lang="he-IL" sz="2800" dirty="0" smtClean="0"/>
              <a:t>חייב </a:t>
            </a:r>
            <a:r>
              <a:rPr lang="he-IL" sz="2800" dirty="0"/>
              <a:t>להיות בהיר</a:t>
            </a:r>
          </a:p>
        </p:txBody>
      </p:sp>
    </p:spTree>
    <p:extLst>
      <p:ext uri="{BB962C8B-B14F-4D97-AF65-F5344CB8AC3E}">
        <p14:creationId xmlns:p14="http://schemas.microsoft.com/office/powerpoint/2010/main" xmlns="" val="25145118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003265" y="171608"/>
            <a:ext cx="8819409" cy="1163416"/>
          </a:xfrm>
        </p:spPr>
        <p:txBody>
          <a:bodyPr>
            <a:normAutofit/>
          </a:bodyPr>
          <a:lstStyle/>
          <a:p>
            <a:pPr algn="r"/>
            <a:r>
              <a:rPr lang="he-IL" dirty="0"/>
              <a:t>               מהו שלטון החוק</a:t>
            </a:r>
            <a:endParaRPr lang="he-IL" sz="5400" dirty="0">
              <a:solidFill>
                <a:schemeClr val="tx1"/>
              </a:solidFill>
            </a:endParaRPr>
          </a:p>
        </p:txBody>
      </p:sp>
      <p:sp>
        <p:nvSpPr>
          <p:cNvPr id="3" name="מציין מיקום תוכן 2"/>
          <p:cNvSpPr>
            <a:spLocks noGrp="1"/>
          </p:cNvSpPr>
          <p:nvPr>
            <p:ph idx="1"/>
          </p:nvPr>
        </p:nvSpPr>
        <p:spPr>
          <a:xfrm>
            <a:off x="339364" y="1335024"/>
            <a:ext cx="10869106" cy="4187952"/>
          </a:xfrm>
        </p:spPr>
        <p:txBody>
          <a:bodyPr>
            <a:normAutofit/>
          </a:bodyPr>
          <a:lstStyle/>
          <a:p>
            <a:pPr marL="0" indent="0">
              <a:buNone/>
            </a:pPr>
            <a:endParaRPr lang="he-IL" dirty="0"/>
          </a:p>
          <a:p>
            <a:r>
              <a:rPr lang="he-IL" sz="2800" dirty="0">
                <a:latin typeface="Varela Round" panose="00000500000000000000" pitchFamily="2" charset="-79"/>
                <a:cs typeface="Varela Round" panose="00000500000000000000" pitchFamily="2" charset="-79"/>
              </a:rPr>
              <a:t>ניהול ענייני המדינה באמצעות </a:t>
            </a:r>
            <a:r>
              <a:rPr lang="he-IL" sz="2800" dirty="0" smtClean="0">
                <a:latin typeface="Varela Round" panose="00000500000000000000" pitchFamily="2" charset="-79"/>
                <a:cs typeface="Varela Round" panose="00000500000000000000" pitchFamily="2" charset="-79"/>
              </a:rPr>
              <a:t>מערכת חוקים אחת                                                    </a:t>
            </a:r>
          </a:p>
          <a:p>
            <a:r>
              <a:rPr lang="he-IL" sz="2800" dirty="0" smtClean="0"/>
              <a:t>החוקים </a:t>
            </a:r>
            <a:r>
              <a:rPr lang="he-IL" sz="2800" dirty="0"/>
              <a:t>התקבלו </a:t>
            </a:r>
            <a:r>
              <a:rPr lang="he-IL" sz="2800" dirty="0">
                <a:latin typeface="Varela Round" panose="00000500000000000000" pitchFamily="2" charset="-79"/>
                <a:cs typeface="Varela Round" panose="00000500000000000000" pitchFamily="2" charset="-79"/>
              </a:rPr>
              <a:t>על ידי הרשות                                                                </a:t>
            </a:r>
            <a:r>
              <a:rPr lang="he-IL" sz="2800" dirty="0" smtClean="0">
                <a:latin typeface="Varela Round" panose="00000500000000000000" pitchFamily="2" charset="-79"/>
                <a:cs typeface="Varela Round" panose="00000500000000000000" pitchFamily="2" charset="-79"/>
              </a:rPr>
              <a:t>המחוקקת בהליך קבוע בחוק </a:t>
            </a:r>
            <a:endParaRPr lang="he-IL" sz="2800" dirty="0">
              <a:latin typeface="Varela Round" panose="00000500000000000000" pitchFamily="2" charset="-79"/>
              <a:cs typeface="Varela Round" panose="00000500000000000000" pitchFamily="2" charset="-79"/>
            </a:endParaRPr>
          </a:p>
          <a:p>
            <a:r>
              <a:rPr lang="he-IL" sz="2800" dirty="0">
                <a:latin typeface="Varela Round" panose="00000500000000000000" pitchFamily="2" charset="-79"/>
                <a:cs typeface="Varela Round" panose="00000500000000000000" pitchFamily="2" charset="-79"/>
              </a:rPr>
              <a:t>כולם מחויבים בחוקים </a:t>
            </a:r>
            <a:r>
              <a:rPr lang="he-IL" sz="2800" dirty="0" smtClean="0"/>
              <a:t>גם האזרחים</a:t>
            </a:r>
          </a:p>
          <a:p>
            <a:pPr marL="0" indent="0">
              <a:buNone/>
            </a:pPr>
            <a:r>
              <a:rPr lang="he-IL" sz="2800" dirty="0" smtClean="0">
                <a:latin typeface="Varela Round" panose="00000500000000000000" pitchFamily="2" charset="-79"/>
                <a:cs typeface="Varela Round" panose="00000500000000000000" pitchFamily="2" charset="-79"/>
              </a:rPr>
              <a:t>    וגם הרשויות וכולם שווים בפני החוק</a:t>
            </a:r>
            <a:endParaRPr lang="he-IL" sz="2800" dirty="0">
              <a:latin typeface="Varela Round" panose="00000500000000000000" pitchFamily="2" charset="-79"/>
              <a:cs typeface="Varela Round" panose="00000500000000000000" pitchFamily="2" charset="-79"/>
            </a:endParaRPr>
          </a:p>
        </p:txBody>
      </p:sp>
      <p:pic>
        <p:nvPicPr>
          <p:cNvPr id="1026" name="Picture 2" descr="כנסת ישראל">
            <a:extLst>
              <a:ext uri="{FF2B5EF4-FFF2-40B4-BE49-F238E27FC236}">
                <a16:creationId xmlns:a16="http://schemas.microsoft.com/office/drawing/2014/main" xmlns="" id="{1391494E-78EB-4EE9-8B45-A6954320AF8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6312" y="3027660"/>
            <a:ext cx="3654861" cy="27365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7688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213093"/>
            <a:ext cx="12654884" cy="982663"/>
          </a:xfrm>
        </p:spPr>
        <p:txBody>
          <a:bodyPr/>
          <a:lstStyle/>
          <a:p>
            <a:r>
              <a:rPr lang="he-IL" dirty="0"/>
              <a:t>מטרות שלטון החוק</a:t>
            </a:r>
          </a:p>
        </p:txBody>
      </p:sp>
      <p:sp>
        <p:nvSpPr>
          <p:cNvPr id="3" name="מציין מיקום תוכן 2"/>
          <p:cNvSpPr>
            <a:spLocks noGrp="1"/>
          </p:cNvSpPr>
          <p:nvPr>
            <p:ph idx="1"/>
          </p:nvPr>
        </p:nvSpPr>
        <p:spPr>
          <a:xfrm>
            <a:off x="515206" y="2178000"/>
            <a:ext cx="11160000" cy="4680000"/>
          </a:xfrm>
        </p:spPr>
        <p:txBody>
          <a:bodyPr/>
          <a:lstStyle/>
          <a:p>
            <a:r>
              <a:rPr lang="he-IL" dirty="0"/>
              <a:t> </a:t>
            </a:r>
            <a:r>
              <a:rPr lang="he-IL" sz="3200" dirty="0"/>
              <a:t>שמירה על הסדר החברתי</a:t>
            </a:r>
          </a:p>
          <a:p>
            <a:r>
              <a:rPr lang="he-IL" sz="3200" dirty="0"/>
              <a:t>להגן על זכויות האדם מפני פגיעת הזולת</a:t>
            </a:r>
          </a:p>
          <a:p>
            <a:r>
              <a:rPr lang="he-IL" sz="3200" dirty="0"/>
              <a:t>להגן על זכויות האדם מפני כוחן ושרירותן של                               רשויות השלטון שכפופות לחוק כמו האזרחים </a:t>
            </a:r>
          </a:p>
        </p:txBody>
      </p:sp>
      <p:pic>
        <p:nvPicPr>
          <p:cNvPr id="4" name="תמונה 3"/>
          <p:cNvPicPr>
            <a:picLocks noChangeAspect="1"/>
          </p:cNvPicPr>
          <p:nvPr/>
        </p:nvPicPr>
        <p:blipFill>
          <a:blip r:embed="rId2" cstate="print"/>
          <a:stretch>
            <a:fillRect/>
          </a:stretch>
        </p:blipFill>
        <p:spPr>
          <a:xfrm>
            <a:off x="877183" y="1631925"/>
            <a:ext cx="2019455" cy="2886075"/>
          </a:xfrm>
          <a:prstGeom prst="rect">
            <a:avLst/>
          </a:prstGeom>
        </p:spPr>
      </p:pic>
      <p:sp>
        <p:nvSpPr>
          <p:cNvPr id="5" name="מלבן מעוגל 4"/>
          <p:cNvSpPr/>
          <p:nvPr/>
        </p:nvSpPr>
        <p:spPr>
          <a:xfrm>
            <a:off x="2179320" y="4518000"/>
            <a:ext cx="5030238" cy="16694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dirty="0" smtClean="0"/>
              <a:t>הטיעון השלישי כלול בשני והוא רק יוצר תחושה שהנבחרים מושחתים. אולי נוסיף גם את – להבהיר למערכות במה מותר להן לשפוט? פשוט להוריד בטיעון השני את סוף המשפט המטרה היא להגן על זכויות (לא רק האדם, גם שאר סוגי זכויות</a:t>
            </a:r>
            <a:endParaRPr lang="he-IL" dirty="0"/>
          </a:p>
        </p:txBody>
      </p:sp>
    </p:spTree>
    <p:extLst>
      <p:ext uri="{BB962C8B-B14F-4D97-AF65-F5344CB8AC3E}">
        <p14:creationId xmlns:p14="http://schemas.microsoft.com/office/powerpoint/2010/main" xmlns="" val="7602870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213094"/>
            <a:ext cx="11160000" cy="982664"/>
          </a:xfrm>
        </p:spPr>
        <p:txBody>
          <a:bodyPr/>
          <a:lstStyle/>
          <a:p>
            <a:r>
              <a:rPr lang="he-IL" sz="3600" dirty="0" smtClean="0"/>
              <a:t>עקרונות דמוקרטיים הבאים לידי ביטוי בעקרון                         שלטון החוק</a:t>
            </a:r>
            <a:r>
              <a:rPr lang="he-IL" dirty="0"/>
              <a:t> </a:t>
            </a:r>
          </a:p>
        </p:txBody>
      </p:sp>
      <p:sp>
        <p:nvSpPr>
          <p:cNvPr id="3" name="מציין מיקום תוכן 2"/>
          <p:cNvSpPr>
            <a:spLocks noGrp="1"/>
          </p:cNvSpPr>
          <p:nvPr>
            <p:ph idx="1"/>
          </p:nvPr>
        </p:nvSpPr>
        <p:spPr>
          <a:xfrm>
            <a:off x="515206" y="1758461"/>
            <a:ext cx="10949963" cy="4117295"/>
          </a:xfrm>
        </p:spPr>
        <p:txBody>
          <a:bodyPr>
            <a:normAutofit/>
          </a:bodyPr>
          <a:lstStyle/>
          <a:p>
            <a:pPr>
              <a:spcBef>
                <a:spcPct val="0"/>
              </a:spcBef>
              <a:buNone/>
            </a:pPr>
            <a:r>
              <a:rPr lang="he-IL" altLang="he-IL" b="1" dirty="0"/>
              <a:t>שלטון עם</a:t>
            </a:r>
            <a:r>
              <a:rPr lang="he-IL" altLang="he-IL" dirty="0"/>
              <a:t> – מקור החוק הוא העם החוק נחקק ע"י  נציגי העם בבתי הנבחרים  </a:t>
            </a:r>
            <a:endParaRPr lang="en-US" altLang="he-IL" dirty="0"/>
          </a:p>
          <a:p>
            <a:pPr>
              <a:spcBef>
                <a:spcPct val="0"/>
              </a:spcBef>
              <a:buNone/>
            </a:pPr>
            <a:r>
              <a:rPr lang="he-IL" altLang="he-IL" b="1" dirty="0"/>
              <a:t>הסכמיות -</a:t>
            </a:r>
            <a:r>
              <a:rPr lang="he-IL" altLang="he-IL" dirty="0"/>
              <a:t>  החוק מבטא הסכמה בין האזרחים לשלטון לגבי הצורך בקיום מסגרת מדינית משותפת המחייב את כל  האזרחים  ואת השלטון לפעול על פי הכללים </a:t>
            </a:r>
            <a:endParaRPr lang="en-US" altLang="he-IL" dirty="0"/>
          </a:p>
          <a:p>
            <a:pPr>
              <a:spcBef>
                <a:spcPct val="0"/>
              </a:spcBef>
              <a:buNone/>
            </a:pPr>
            <a:r>
              <a:rPr lang="he-IL" altLang="he-IL" b="1" dirty="0" smtClean="0"/>
              <a:t>שוויון </a:t>
            </a:r>
            <a:r>
              <a:rPr lang="he-IL" altLang="he-IL" dirty="0"/>
              <a:t>– כולם שווים בפני החוק ( החוק חל על כולם וכך גם האכיפה ) </a:t>
            </a:r>
            <a:endParaRPr lang="en-US" altLang="he-IL" dirty="0"/>
          </a:p>
          <a:p>
            <a:pPr>
              <a:spcBef>
                <a:spcPct val="0"/>
              </a:spcBef>
              <a:buNone/>
            </a:pPr>
            <a:r>
              <a:rPr lang="he-IL" altLang="he-IL" b="1" dirty="0"/>
              <a:t>הגבלת השלטון - </a:t>
            </a:r>
            <a:r>
              <a:rPr lang="he-IL" altLang="he-IL" dirty="0"/>
              <a:t>השלטון כפוף לחוק החוקים מגבילים את הסמכויות של רשויות השלטון </a:t>
            </a:r>
            <a:endParaRPr lang="en-US" altLang="he-IL" dirty="0"/>
          </a:p>
        </p:txBody>
      </p:sp>
    </p:spTree>
    <p:extLst>
      <p:ext uri="{BB962C8B-B14F-4D97-AF65-F5344CB8AC3E}">
        <p14:creationId xmlns:p14="http://schemas.microsoft.com/office/powerpoint/2010/main" xmlns="" val="26318608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015086" y="1196753"/>
            <a:ext cx="6343202" cy="709865"/>
          </a:xfrm>
        </p:spPr>
        <p:txBody>
          <a:bodyPr/>
          <a:lstStyle/>
          <a:p>
            <a:r>
              <a:rPr lang="he-IL" dirty="0">
                <a:latin typeface="Varela Round" panose="00000500000000000000" pitchFamily="2" charset="-79"/>
                <a:cs typeface="Varela Round" panose="00000500000000000000" pitchFamily="2" charset="-79"/>
              </a:rPr>
              <a:t>מי מופקד על קיום שלטון החוק</a:t>
            </a:r>
          </a:p>
        </p:txBody>
      </p:sp>
      <p:sp>
        <p:nvSpPr>
          <p:cNvPr id="3" name="מציין מיקום תוכן 2"/>
          <p:cNvSpPr>
            <a:spLocks noGrp="1"/>
          </p:cNvSpPr>
          <p:nvPr>
            <p:ph idx="1"/>
          </p:nvPr>
        </p:nvSpPr>
        <p:spPr/>
        <p:txBody>
          <a:bodyPr/>
          <a:lstStyle/>
          <a:p>
            <a:endParaRPr lang="he-IL" dirty="0"/>
          </a:p>
          <a:p>
            <a:endParaRPr lang="he-IL" dirty="0"/>
          </a:p>
          <a:p>
            <a:r>
              <a:rPr lang="he-IL" dirty="0"/>
              <a:t>מנגנוני אכיפה:</a:t>
            </a:r>
          </a:p>
          <a:p>
            <a:r>
              <a:rPr lang="he-IL" dirty="0"/>
              <a:t>המשטרה</a:t>
            </a:r>
          </a:p>
          <a:p>
            <a:r>
              <a:rPr lang="he-IL" dirty="0"/>
              <a:t>פרקליטות המדינה</a:t>
            </a:r>
          </a:p>
          <a:p>
            <a:r>
              <a:rPr lang="he-IL" dirty="0"/>
              <a:t>בתי המשפט</a:t>
            </a:r>
          </a:p>
          <a:p>
            <a:r>
              <a:rPr lang="he-IL" dirty="0"/>
              <a:t>שירות בתי הסוהר</a:t>
            </a:r>
          </a:p>
        </p:txBody>
      </p:sp>
    </p:spTree>
    <p:extLst>
      <p:ext uri="{BB962C8B-B14F-4D97-AF65-F5344CB8AC3E}">
        <p14:creationId xmlns:p14="http://schemas.microsoft.com/office/powerpoint/2010/main" xmlns="" val="2764934767"/>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3983</TotalTime>
  <Words>1304</Words>
  <Application>Microsoft Office PowerPoint</Application>
  <PresentationFormat>מותאם אישית</PresentationFormat>
  <Paragraphs>156</Paragraphs>
  <Slides>31</Slides>
  <Notes>1</Notes>
  <HiddenSlides>0</HiddenSlides>
  <MMClips>2</MMClips>
  <ScaleCrop>false</ScaleCrop>
  <HeadingPairs>
    <vt:vector size="4" baseType="variant">
      <vt:variant>
        <vt:lpstr>ערכת נושא</vt:lpstr>
      </vt:variant>
      <vt:variant>
        <vt:i4>1</vt:i4>
      </vt:variant>
      <vt:variant>
        <vt:lpstr>כותרות שקופיות</vt:lpstr>
      </vt:variant>
      <vt:variant>
        <vt:i4>31</vt:i4>
      </vt:variant>
    </vt:vector>
  </HeadingPairs>
  <TitlesOfParts>
    <vt:vector size="32" baseType="lpstr">
      <vt:lpstr>ערכת נושא Office</vt:lpstr>
      <vt:lpstr>מערכת שידורים לאומית</vt:lpstr>
      <vt:lpstr>אזרחות חטיבה עליונה</vt:lpstr>
      <vt:lpstr>מה נלמד היום?</vt:lpstr>
      <vt:lpstr>שקופית 4</vt:lpstr>
      <vt:lpstr>מהו חוק במדינה דמוקרטית?</vt:lpstr>
      <vt:lpstr>               מהו שלטון החוק</vt:lpstr>
      <vt:lpstr>מטרות שלטון החוק</vt:lpstr>
      <vt:lpstr>עקרונות דמוקרטיים הבאים לידי ביטוי בעקרון                         שלטון החוק </vt:lpstr>
      <vt:lpstr>מי מופקד על קיום שלטון החוק</vt:lpstr>
      <vt:lpstr>צפו בסרטון וחשבו כיצד מתקיים בו עקרון שלטון החוק</vt:lpstr>
      <vt:lpstr>דוגמא לשאלת בגרות </vt:lpstr>
      <vt:lpstr>תשובה אפשרית</vt:lpstr>
      <vt:lpstr>שאלת עמדה</vt:lpstr>
      <vt:lpstr>תשובה אפשרית</vt:lpstr>
      <vt:lpstr>נימוק התומך בעמדה ההפוכה </vt:lpstr>
      <vt:lpstr> מה למדנו מהו חוק ומדוע יש צורך בחוקים מהו שלטון החוק  תרגלנו שאלות בגרות   </vt:lpstr>
      <vt:lpstr>סרטון מסכם</vt:lpstr>
      <vt:lpstr>עבריינות מהי?</vt:lpstr>
      <vt:lpstr>זיהוי ושיוך עבירות לפי תבחינים</vt:lpstr>
      <vt:lpstr> עבריינות פלילית רגילה </vt:lpstr>
      <vt:lpstr>דוגמא לעבריינות פלילית</vt:lpstr>
      <vt:lpstr>עבריינות אידיאולוגית</vt:lpstr>
      <vt:lpstr>דוגמא לעבריינות אידאולוגית  </vt:lpstr>
      <vt:lpstr>תרגול</vt:lpstr>
      <vt:lpstr>עבריינות שלטונית   </vt:lpstr>
      <vt:lpstr>עבריינות שלטונית</vt:lpstr>
      <vt:lpstr>דוגמא לעבריינות שלטונית אישית</vt:lpstr>
      <vt:lpstr>דוגמא לעבריינות שלטונית ציבורית</vt:lpstr>
      <vt:lpstr>תרגול</vt:lpstr>
      <vt:lpstr>השוואה בין סוגי עבריינות</vt:lpstr>
      <vt:lpstr>לסיכום</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user</dc:creator>
  <cp:lastModifiedBy>Miriam</cp:lastModifiedBy>
  <cp:revision>84</cp:revision>
  <dcterms:created xsi:type="dcterms:W3CDTF">2020-03-15T19:13:03Z</dcterms:created>
  <dcterms:modified xsi:type="dcterms:W3CDTF">2020-10-23T06:17:58Z</dcterms:modified>
</cp:coreProperties>
</file>