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52" r:id="rId1"/>
  </p:sldMasterIdLst>
  <p:notesMasterIdLst>
    <p:notesMasterId r:id="rId21"/>
  </p:notesMasterIdLst>
  <p:sldIdLst>
    <p:sldId id="303" r:id="rId2"/>
    <p:sldId id="280" r:id="rId3"/>
    <p:sldId id="304" r:id="rId4"/>
    <p:sldId id="289" r:id="rId5"/>
    <p:sldId id="305" r:id="rId6"/>
    <p:sldId id="277" r:id="rId7"/>
    <p:sldId id="281" r:id="rId8"/>
    <p:sldId id="301" r:id="rId9"/>
    <p:sldId id="300" r:id="rId10"/>
    <p:sldId id="296" r:id="rId11"/>
    <p:sldId id="292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User" initials="M" lastIdx="9" clrIdx="0">
    <p:extLst>
      <p:ext uri="{19B8F6BF-5375-455C-9EA6-DF929625EA0E}">
        <p15:presenceInfo xmlns:p15="http://schemas.microsoft.com/office/powerpoint/2012/main" userId="MOEUser" providerId="None"/>
      </p:ext>
    </p:extLst>
  </p:cmAuthor>
  <p:cmAuthor id="2" name="User" initials="U" lastIdx="18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איתי רז" initials="אר" lastIdx="20" clrIdx="2">
    <p:extLst>
      <p:ext uri="{19B8F6BF-5375-455C-9EA6-DF929625EA0E}">
        <p15:presenceInfo xmlns:p15="http://schemas.microsoft.com/office/powerpoint/2012/main" userId="איתי רז" providerId="None"/>
      </p:ext>
    </p:extLst>
  </p:cmAuthor>
  <p:cmAuthor id="4" name="תורג'מן-יפה, שרית" initials="תש" lastIdx="2" clrIdx="3">
    <p:extLst>
      <p:ext uri="{19B8F6BF-5375-455C-9EA6-DF929625EA0E}">
        <p15:presenceInfo xmlns:p15="http://schemas.microsoft.com/office/powerpoint/2012/main" userId="תורג'מן-יפה, שרית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1B"/>
    <a:srgbClr val="A5C39F"/>
    <a:srgbClr val="142B70"/>
    <a:srgbClr val="C31B8B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75822" autoAdjust="0"/>
  </p:normalViewPr>
  <p:slideViewPr>
    <p:cSldViewPr snapToGrid="0">
      <p:cViewPr varScale="1">
        <p:scale>
          <a:sx n="59" d="100"/>
          <a:sy n="59" d="100"/>
        </p:scale>
        <p:origin x="25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FE75C2-D639-4A5F-9790-182B85B27CA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6B8B35-346E-44D6-8DBE-785E6FC2B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55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8B35-346E-44D6-8DBE-785E6FC2B19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54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8B35-346E-44D6-8DBE-785E6FC2B19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268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73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209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ניתן לסיים כאן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שאר השקפים להרחבה אם יש זמן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B8B35-346E-44D6-8DBE-785E6FC2B19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38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4A3F0B7C-823A-45A2-BDC8-AFA96E411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תמונה 7" descr="תמונה שמכילה אובייקט, שעון, שחור, איש&#10;&#10;התיאור נוצר באופן אוטומטי">
            <a:extLst>
              <a:ext uri="{FF2B5EF4-FFF2-40B4-BE49-F238E27FC236}">
                <a16:creationId xmlns:a16="http://schemas.microsoft.com/office/drawing/2014/main" id="{F2F1EA57-A204-41D9-B617-91B843634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69" y="4764201"/>
            <a:ext cx="1486583" cy="1611456"/>
          </a:xfrm>
          <a:prstGeom prst="rect">
            <a:avLst/>
          </a:prstGeom>
        </p:spPr>
      </p:pic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B98F9A01-5712-452F-B513-E803253D12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0300"/>
            <a:ext cx="12192000" cy="885825"/>
          </a:xfrm>
          <a:prstGeom prst="rect">
            <a:avLst/>
          </a:prstGeom>
        </p:spPr>
        <p:txBody>
          <a:bodyPr/>
          <a:lstStyle>
            <a:lvl1pPr marL="109537" indent="0" algn="ctr"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14" name="מציין מיקום טקסט 12">
            <a:extLst>
              <a:ext uri="{FF2B5EF4-FFF2-40B4-BE49-F238E27FC236}">
                <a16:creationId xmlns:a16="http://schemas.microsoft.com/office/drawing/2014/main" id="{F4829972-A879-4495-95FB-90EEED5CB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51259"/>
            <a:ext cx="12192000" cy="885825"/>
          </a:xfrm>
          <a:prstGeom prst="rect">
            <a:avLst/>
          </a:prstGeom>
        </p:spPr>
        <p:txBody>
          <a:bodyPr/>
          <a:lstStyle>
            <a:lvl1pPr marL="109537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15" name="מציין מיקום טקסט 12">
            <a:extLst>
              <a:ext uri="{FF2B5EF4-FFF2-40B4-BE49-F238E27FC236}">
                <a16:creationId xmlns:a16="http://schemas.microsoft.com/office/drawing/2014/main" id="{7CB0EDD1-5B7B-407F-AACF-8E4B6D3B4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247403"/>
            <a:ext cx="12192000" cy="885825"/>
          </a:xfrm>
          <a:prstGeom prst="rect">
            <a:avLst/>
          </a:prstGeom>
        </p:spPr>
        <p:txBody>
          <a:bodyPr/>
          <a:lstStyle>
            <a:lvl1pPr marL="109537" indent="0" algn="ctr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מספר מפגש</a:t>
            </a:r>
          </a:p>
        </p:txBody>
      </p:sp>
      <p:sp>
        <p:nvSpPr>
          <p:cNvPr id="16" name="מציין מיקום טקסט 12">
            <a:extLst>
              <a:ext uri="{FF2B5EF4-FFF2-40B4-BE49-F238E27FC236}">
                <a16:creationId xmlns:a16="http://schemas.microsoft.com/office/drawing/2014/main" id="{2AF44B94-BE00-4EAF-8AB4-F22664542F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53112"/>
            <a:ext cx="12192000" cy="885825"/>
          </a:xfrm>
          <a:prstGeom prst="rect">
            <a:avLst/>
          </a:prstGeom>
        </p:spPr>
        <p:txBody>
          <a:bodyPr/>
          <a:lstStyle>
            <a:lvl1pPr marL="109537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מרצה</a:t>
            </a:r>
          </a:p>
        </p:txBody>
      </p:sp>
    </p:spTree>
    <p:extLst>
      <p:ext uri="{BB962C8B-B14F-4D97-AF65-F5344CB8AC3E}">
        <p14:creationId xmlns:p14="http://schemas.microsoft.com/office/powerpoint/2010/main" val="192820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7" y="0"/>
            <a:ext cx="12188386" cy="6857998"/>
          </a:xfrm>
          <a:prstGeom prst="rect">
            <a:avLst/>
          </a:prstGeom>
        </p:spPr>
      </p:pic>
      <p:sp>
        <p:nvSpPr>
          <p:cNvPr id="3" name="מציין מיקום טקסט 11">
            <a:extLst>
              <a:ext uri="{FF2B5EF4-FFF2-40B4-BE49-F238E27FC236}">
                <a16:creationId xmlns:a16="http://schemas.microsoft.com/office/drawing/2014/main" id="{2329F8A2-B3DC-4941-AB44-C39C270BAA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962387"/>
            <a:ext cx="10972801" cy="933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he-IL" sz="5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30212" lvl="0" indent="-685800" defTabSz="914400" eaLnBrk="1" latinLnBrk="0" hangingPunct="1">
              <a:lnSpc>
                <a:spcPct val="90000"/>
              </a:lnSpc>
              <a:spcBef>
                <a:spcPct val="0"/>
              </a:spcBef>
            </a:pPr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291838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ר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5FA8B3F9-C85B-4235-9441-CCC0C59C6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6" y="0"/>
            <a:ext cx="12188388" cy="6857999"/>
          </a:xfrm>
          <a:prstGeom prst="rect">
            <a:avLst/>
          </a:prstGeom>
        </p:spPr>
      </p:pic>
      <p:sp>
        <p:nvSpPr>
          <p:cNvPr id="13" name="מציין מיקום טקסט 11">
            <a:extLst>
              <a:ext uri="{FF2B5EF4-FFF2-40B4-BE49-F238E27FC236}">
                <a16:creationId xmlns:a16="http://schemas.microsoft.com/office/drawing/2014/main" id="{97347111-D759-446E-9F35-B6231F3E23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0175" y="339950"/>
            <a:ext cx="6372226" cy="933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he-IL" sz="5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30212" lvl="0" indent="-685800" defTabSz="914400" eaLnBrk="1" latinLnBrk="0" hangingPunct="1">
              <a:lnSpc>
                <a:spcPct val="90000"/>
              </a:lnSpc>
              <a:spcBef>
                <a:spcPct val="0"/>
              </a:spcBef>
            </a:pPr>
            <a:r>
              <a:rPr lang="he-IL" dirty="0"/>
              <a:t>כותרת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6D537D8F-82DF-4DFC-B583-DEE618B22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657350"/>
            <a:ext cx="10896601" cy="4152900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172564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ב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5FA8B3F9-C85B-4235-9441-CCC0C59C6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6" y="0"/>
            <a:ext cx="12188388" cy="6857999"/>
          </a:xfrm>
          <a:prstGeom prst="rect">
            <a:avLst/>
          </a:prstGeom>
        </p:spPr>
      </p:pic>
      <p:sp>
        <p:nvSpPr>
          <p:cNvPr id="13" name="מציין מיקום טקסט 11">
            <a:extLst>
              <a:ext uri="{FF2B5EF4-FFF2-40B4-BE49-F238E27FC236}">
                <a16:creationId xmlns:a16="http://schemas.microsoft.com/office/drawing/2014/main" id="{97347111-D759-446E-9F35-B6231F3E23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0175" y="339950"/>
            <a:ext cx="6372226" cy="933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he-IL" sz="5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30212" lvl="0" indent="-685800" defTabSz="914400" eaLnBrk="1" latinLnBrk="0" hangingPunct="1">
              <a:lnSpc>
                <a:spcPct val="90000"/>
              </a:lnSpc>
              <a:spcBef>
                <a:spcPct val="0"/>
              </a:spcBef>
            </a:pPr>
            <a:r>
              <a:rPr lang="he-IL" dirty="0"/>
              <a:t>כותרת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6D537D8F-82DF-4DFC-B583-DEE618B22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657350"/>
            <a:ext cx="10896601" cy="4152900"/>
          </a:xfrm>
          <a:prstGeom prst="rect">
            <a:avLst/>
          </a:prstGeom>
        </p:spPr>
        <p:txBody>
          <a:bodyPr/>
          <a:lstStyle>
            <a:lvl1pPr marL="566737" indent="-457200">
              <a:buClr>
                <a:srgbClr val="142B70"/>
              </a:buClr>
              <a:buSzPct val="87000"/>
              <a:buFont typeface="Arial" panose="020B0604020202020204" pitchFamily="34" charset="0"/>
              <a:buChar char="•"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94382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ממוספ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5FA8B3F9-C85B-4235-9441-CCC0C59C6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6" y="0"/>
            <a:ext cx="12188388" cy="6857999"/>
          </a:xfrm>
          <a:prstGeom prst="rect">
            <a:avLst/>
          </a:prstGeom>
        </p:spPr>
      </p:pic>
      <p:sp>
        <p:nvSpPr>
          <p:cNvPr id="13" name="מציין מיקום טקסט 11">
            <a:extLst>
              <a:ext uri="{FF2B5EF4-FFF2-40B4-BE49-F238E27FC236}">
                <a16:creationId xmlns:a16="http://schemas.microsoft.com/office/drawing/2014/main" id="{97347111-D759-446E-9F35-B6231F3E23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0175" y="339950"/>
            <a:ext cx="6372226" cy="933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he-IL" sz="5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30212" lvl="0" indent="-685800" defTabSz="914400" eaLnBrk="1" latinLnBrk="0" hangingPunct="1">
              <a:lnSpc>
                <a:spcPct val="90000"/>
              </a:lnSpc>
              <a:spcBef>
                <a:spcPct val="0"/>
              </a:spcBef>
            </a:pPr>
            <a:r>
              <a:rPr lang="he-IL" dirty="0"/>
              <a:t>כותרת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id="{6D537D8F-82DF-4DFC-B583-DEE618B22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657350"/>
            <a:ext cx="10896601" cy="4152900"/>
          </a:xfrm>
          <a:prstGeom prst="rect">
            <a:avLst/>
          </a:prstGeom>
        </p:spPr>
        <p:txBody>
          <a:bodyPr/>
          <a:lstStyle>
            <a:lvl1pPr marL="623887" indent="-514350">
              <a:buClr>
                <a:srgbClr val="142B70"/>
              </a:buClr>
              <a:buSzPct val="87000"/>
              <a:buFont typeface="+mj-lt"/>
              <a:buAutoNum type="arabicPeriod"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17166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6293" y="0"/>
            <a:ext cx="12188386" cy="6857999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C091DC9-90A2-44E2-AB5E-3760F1C46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7775" y="400050"/>
            <a:ext cx="6629268" cy="866775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5400" kern="1200" dirty="0">
                <a:solidFill>
                  <a:srgbClr val="142B7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8076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7" y="0"/>
            <a:ext cx="12188386" cy="6857999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C091DC9-90A2-44E2-AB5E-3760F1C46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7775" y="400050"/>
            <a:ext cx="6629268" cy="866775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5400" kern="1200" dirty="0">
                <a:solidFill>
                  <a:srgbClr val="142B7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</a:p>
        </p:txBody>
      </p:sp>
      <p:sp>
        <p:nvSpPr>
          <p:cNvPr id="9" name="מציין מיקום טקסט 14">
            <a:extLst>
              <a:ext uri="{FF2B5EF4-FFF2-40B4-BE49-F238E27FC236}">
                <a16:creationId xmlns:a16="http://schemas.microsoft.com/office/drawing/2014/main" id="{C75BC695-95CE-40DD-93FD-0E9C93709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657350"/>
            <a:ext cx="10896601" cy="4152900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31888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7" y="0"/>
            <a:ext cx="12188386" cy="6857999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C091DC9-90A2-44E2-AB5E-3760F1C46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7775" y="400050"/>
            <a:ext cx="6629268" cy="866775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5400" kern="1200" dirty="0">
                <a:solidFill>
                  <a:srgbClr val="142B7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</a:p>
        </p:txBody>
      </p:sp>
      <p:sp>
        <p:nvSpPr>
          <p:cNvPr id="6" name="מציין מיקום טקסט 14">
            <a:extLst>
              <a:ext uri="{FF2B5EF4-FFF2-40B4-BE49-F238E27FC236}">
                <a16:creationId xmlns:a16="http://schemas.microsoft.com/office/drawing/2014/main" id="{7A4C8D81-F51F-43D0-BCB0-931944829E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657350"/>
            <a:ext cx="10896601" cy="4152900"/>
          </a:xfrm>
          <a:prstGeom prst="rect">
            <a:avLst/>
          </a:prstGeom>
        </p:spPr>
        <p:txBody>
          <a:bodyPr/>
          <a:lstStyle>
            <a:lvl1pPr marL="623887" indent="-514350">
              <a:buClr>
                <a:srgbClr val="142B70"/>
              </a:buClr>
              <a:buSzPct val="87000"/>
              <a:buFont typeface="+mj-lt"/>
              <a:buAutoNum type="arabicPeriod"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194108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7" y="0"/>
            <a:ext cx="12188386" cy="6857999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C091DC9-90A2-44E2-AB5E-3760F1C46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7775" y="400050"/>
            <a:ext cx="6629268" cy="866775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5400" kern="1200" dirty="0">
                <a:solidFill>
                  <a:srgbClr val="142B7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</a:p>
        </p:txBody>
      </p:sp>
      <p:sp>
        <p:nvSpPr>
          <p:cNvPr id="8" name="מציין מיקום טקסט 14">
            <a:extLst>
              <a:ext uri="{FF2B5EF4-FFF2-40B4-BE49-F238E27FC236}">
                <a16:creationId xmlns:a16="http://schemas.microsoft.com/office/drawing/2014/main" id="{49B21882-D068-4328-9AB7-6285A8AB07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657350"/>
            <a:ext cx="10896601" cy="4152900"/>
          </a:xfrm>
          <a:prstGeom prst="rect">
            <a:avLst/>
          </a:prstGeom>
        </p:spPr>
        <p:txBody>
          <a:bodyPr/>
          <a:lstStyle>
            <a:lvl1pPr marL="566737" indent="-457200">
              <a:buClr>
                <a:srgbClr val="142B70"/>
              </a:buClr>
              <a:buSzPct val="87000"/>
              <a:buFont typeface="Arial" panose="020B0604020202020204" pitchFamily="34" charset="0"/>
              <a:buChar char="•"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15254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7" y="0"/>
            <a:ext cx="121883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00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54" r:id="rId2"/>
    <p:sldLayoutId id="2147483920" r:id="rId3"/>
    <p:sldLayoutId id="2147483921" r:id="rId4"/>
    <p:sldLayoutId id="2147483915" r:id="rId5"/>
    <p:sldLayoutId id="2147483922" r:id="rId6"/>
    <p:sldLayoutId id="2147483923" r:id="rId7"/>
    <p:sldLayoutId id="2147483924" r:id="rId8"/>
    <p:sldLayoutId id="2147483919" r:id="rId9"/>
    <p:sldLayoutId id="2147483925" r:id="rId10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WMqnl9ihD_Q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Hy6bBKu0j4?feature=oembed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2B716A1C-F5A1-446E-9C3D-A77B77F65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"/>
          <a:stretch/>
        </p:blipFill>
        <p:spPr>
          <a:xfrm>
            <a:off x="3696364" y="1990330"/>
            <a:ext cx="4799273" cy="313220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3" name="מציין מיקום טקסט 22">
            <a:extLst>
              <a:ext uri="{FF2B5EF4-FFF2-40B4-BE49-F238E27FC236}">
                <a16:creationId xmlns:a16="http://schemas.microsoft.com/office/drawing/2014/main" id="{2527DA51-9AB6-44D1-952D-005988D4F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יד ביד בדרך לתלקיט עיתונות</a:t>
            </a:r>
          </a:p>
        </p:txBody>
      </p:sp>
      <p:sp>
        <p:nvSpPr>
          <p:cNvPr id="24" name="מציין מיקום טקסט 23">
            <a:extLst>
              <a:ext uri="{FF2B5EF4-FFF2-40B4-BE49-F238E27FC236}">
                <a16:creationId xmlns:a16="http://schemas.microsoft.com/office/drawing/2014/main" id="{F2860787-F502-4DFE-BB0B-93226DB0C9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שלבים בדרך ללומד עצמאי בתהליך כתיבת תלקיט?</a:t>
            </a:r>
          </a:p>
        </p:txBody>
      </p:sp>
      <p:sp>
        <p:nvSpPr>
          <p:cNvPr id="25" name="מציין מיקום טקסט 24">
            <a:extLst>
              <a:ext uri="{FF2B5EF4-FFF2-40B4-BE49-F238E27FC236}">
                <a16:creationId xmlns:a16="http://schemas.microsoft.com/office/drawing/2014/main" id="{20D9B4A9-6881-4DE8-8084-AB6A763AB3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e-IL" dirty="0"/>
              <a:t>מפגש פתיחה</a:t>
            </a:r>
          </a:p>
        </p:txBody>
      </p:sp>
      <p:sp>
        <p:nvSpPr>
          <p:cNvPr id="26" name="מציין מיקום טקסט 25">
            <a:extLst>
              <a:ext uri="{FF2B5EF4-FFF2-40B4-BE49-F238E27FC236}">
                <a16:creationId xmlns:a16="http://schemas.microsoft.com/office/drawing/2014/main" id="{DA7DCCD3-FF40-4326-829C-AE873617A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רונית </a:t>
            </a:r>
            <a:r>
              <a:rPr lang="he-IL" dirty="0" err="1"/>
              <a:t>הכסטר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992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6C52209-3F0B-4B2B-B1C9-5CA20C79A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מטרות התלקיט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254BB8BF-9CAD-4A73-A7B6-046E36DA14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726" y="1657350"/>
            <a:ext cx="11115676" cy="41529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he-IL" dirty="0"/>
              <a:t>התלמידים יעקבו אחרי נושא חדשותי הנמצא על סדר היום הציבורי או אחרי תפקידי התקשורת שבאים לידי ביטוי בנושא חדשותי שעל סדר היום הציבורי במדינת ישראל</a:t>
            </a:r>
          </a:p>
          <a:p>
            <a:pPr>
              <a:lnSpc>
                <a:spcPts val="3400"/>
              </a:lnSpc>
            </a:pPr>
            <a:r>
              <a:rPr lang="he-IL" dirty="0"/>
              <a:t>התלמידים יאתרו ויציגו מקורות אזרחיים הקשורים לנושא חדשותי שנבחר</a:t>
            </a:r>
          </a:p>
          <a:p>
            <a:pPr>
              <a:lnSpc>
                <a:spcPts val="3400"/>
              </a:lnSpc>
            </a:pPr>
            <a:r>
              <a:rPr lang="he-IL" dirty="0"/>
              <a:t>התלמידים ינתחו מקורות תקשורתיים העוסקים בנושא החדשותי הנבחר</a:t>
            </a:r>
          </a:p>
          <a:p>
            <a:pPr>
              <a:lnSpc>
                <a:spcPts val="3400"/>
              </a:lnSpc>
            </a:pPr>
            <a:r>
              <a:rPr lang="he-IL" dirty="0"/>
              <a:t>התלמידים יגבשו עמדה על סמך המקורות שנאספו באמצעות טענה, נימוקים ומסקנות ביחס לנושא החדשותי הנבחר או ביחס לתפקידי התקשורת על פי המקורות אליהם נחשפו</a:t>
            </a:r>
          </a:p>
          <a:p>
            <a:pPr>
              <a:lnSpc>
                <a:spcPts val="3400"/>
              </a:lnSpc>
            </a:pPr>
            <a:r>
              <a:rPr lang="he-IL" dirty="0"/>
              <a:t>התלמידים יציגו תוצר סופי המופנה לגורם רלוונטי</a:t>
            </a:r>
          </a:p>
        </p:txBody>
      </p:sp>
    </p:spTree>
    <p:extLst>
      <p:ext uri="{BB962C8B-B14F-4D97-AF65-F5344CB8AC3E}">
        <p14:creationId xmlns:p14="http://schemas.microsoft.com/office/powerpoint/2010/main" val="8484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8928E578-D7EA-448C-89FF-3E390E423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מסגרת התלקיט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16C50C7-82D8-4B67-BC31-26DC4017A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09537" indent="0">
              <a:lnSpc>
                <a:spcPct val="150000"/>
              </a:lnSpc>
              <a:buNone/>
            </a:pPr>
            <a:r>
              <a:rPr lang="he-IL" dirty="0"/>
              <a:t>תנאים מחייבים לביצוע התלקיט:</a:t>
            </a:r>
          </a:p>
          <a:p>
            <a:pPr>
              <a:lnSpc>
                <a:spcPct val="150000"/>
              </a:lnSpc>
            </a:pPr>
            <a:r>
              <a:rPr lang="he-IL" dirty="0"/>
              <a:t>הוראת הנושא תפקידי התקשורת במדינה דמוקרטית וגלובליזציה והשפעתה </a:t>
            </a:r>
            <a:br>
              <a:rPr lang="en-US" dirty="0"/>
            </a:br>
            <a:r>
              <a:rPr lang="he-IL" dirty="0"/>
              <a:t>על המדינות כיום</a:t>
            </a:r>
          </a:p>
          <a:p>
            <a:pPr>
              <a:lnSpc>
                <a:spcPct val="150000"/>
              </a:lnSpc>
            </a:pPr>
            <a:r>
              <a:rPr lang="he-IL" dirty="0"/>
              <a:t>העבודה מיועדת לביצוע בצוות של 3-2 תלמידים</a:t>
            </a:r>
          </a:p>
          <a:p>
            <a:pPr>
              <a:lnSpc>
                <a:spcPct val="150000"/>
              </a:lnSpc>
            </a:pPr>
            <a:r>
              <a:rPr lang="he-IL" dirty="0"/>
              <a:t>המעקב אחר </a:t>
            </a:r>
            <a:r>
              <a:rPr lang="he-IL" dirty="0" err="1"/>
              <a:t>הסוגיה</a:t>
            </a:r>
            <a:r>
              <a:rPr lang="he-IL" dirty="0"/>
              <a:t> יימשך מינימום חודש משלב בחירת הנושא על ידי התלמידים</a:t>
            </a:r>
          </a:p>
        </p:txBody>
      </p:sp>
    </p:spTree>
    <p:extLst>
      <p:ext uri="{BB962C8B-B14F-4D97-AF65-F5344CB8AC3E}">
        <p14:creationId xmlns:p14="http://schemas.microsoft.com/office/powerpoint/2010/main" val="2693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4786BF26-491E-442E-946F-9BEDC9CC5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800" dirty="0"/>
              <a:t>שתי אפשרויות לתלקיט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1F28AB6-2015-4622-86DD-EE46BA3C78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657350"/>
            <a:ext cx="10896601" cy="1466850"/>
          </a:xfrm>
        </p:spPr>
        <p:txBody>
          <a:bodyPr/>
          <a:lstStyle/>
          <a:p>
            <a:r>
              <a:rPr lang="he-IL" sz="3200" b="1" dirty="0"/>
              <a:t>תפקיד התקשורת במדינה דמוקרטית </a:t>
            </a:r>
          </a:p>
          <a:p>
            <a:r>
              <a:rPr lang="he-IL" dirty="0"/>
              <a:t>במסגרת העבודה בנושא זה ידרשו התלמידים </a:t>
            </a:r>
            <a:br>
              <a:rPr lang="en-US" dirty="0"/>
            </a:br>
            <a:r>
              <a:rPr lang="he-IL" dirty="0"/>
              <a:t>לחבר בין עולם המושגים האזרחי </a:t>
            </a:r>
            <a:br>
              <a:rPr lang="en-US" dirty="0"/>
            </a:br>
            <a:r>
              <a:rPr lang="he-IL" dirty="0"/>
              <a:t>ומקורות הידע שבו לבין תפקידיה </a:t>
            </a:r>
            <a:br>
              <a:rPr lang="en-US" dirty="0"/>
            </a:br>
            <a:r>
              <a:rPr lang="he-IL" dirty="0"/>
              <a:t>של התקשורת במדינה דמוקרטית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309360"/>
            <a:ext cx="3813048" cy="384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6F7647-1F67-405C-9CD0-18732B9A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06537" y="4276596"/>
            <a:ext cx="2671959" cy="16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808D715-0B7F-41DE-9353-B425E8DD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00454" y="1853268"/>
            <a:ext cx="2484124" cy="20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טקסט 2">
            <a:extLst>
              <a:ext uri="{FF2B5EF4-FFF2-40B4-BE49-F238E27FC236}">
                <a16:creationId xmlns:a16="http://schemas.microsoft.com/office/drawing/2014/main" id="{4AE7A662-CE01-493F-ADD1-24DA74FA572F}"/>
              </a:ext>
            </a:extLst>
          </p:cNvPr>
          <p:cNvSpPr txBox="1">
            <a:spLocks/>
          </p:cNvSpPr>
          <p:nvPr/>
        </p:nvSpPr>
        <p:spPr>
          <a:xfrm>
            <a:off x="762000" y="4001146"/>
            <a:ext cx="10896601" cy="1466850"/>
          </a:xfrm>
          <a:prstGeom prst="rect">
            <a:avLst/>
          </a:prstGeom>
        </p:spPr>
        <p:txBody>
          <a:bodyPr/>
          <a:lstStyle>
            <a:lvl1pPr marL="109537" indent="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he-IL" sz="3200" b="1" dirty="0"/>
              <a:t>הגלובליזציה והשפעותיה על מדינת ישראל </a:t>
            </a:r>
          </a:p>
          <a:p>
            <a:pPr defTabSz="914400"/>
            <a:r>
              <a:rPr lang="he-IL" dirty="0"/>
              <a:t>במסגרת העבודה בנושא זה ידרשו התלמידים </a:t>
            </a:r>
            <a:br>
              <a:rPr lang="en-US" dirty="0"/>
            </a:br>
            <a:r>
              <a:rPr lang="he-IL" dirty="0"/>
              <a:t>לחבר בין עולם המושגים האזרחי </a:t>
            </a:r>
            <a:br>
              <a:rPr lang="en-US" dirty="0"/>
            </a:br>
            <a:r>
              <a:rPr lang="he-IL" dirty="0"/>
              <a:t>ומקורות הידע שבו לבין משמעותה וחשיבותה </a:t>
            </a:r>
            <a:br>
              <a:rPr lang="en-US" dirty="0"/>
            </a:br>
            <a:r>
              <a:rPr lang="he-IL" dirty="0"/>
              <a:t>של הגלובליזציה והשפעותיה על מדינת ישראל בתחומים השונים.</a:t>
            </a:r>
          </a:p>
        </p:txBody>
      </p:sp>
    </p:spTree>
    <p:extLst>
      <p:ext uri="{BB962C8B-B14F-4D97-AF65-F5344CB8AC3E}">
        <p14:creationId xmlns:p14="http://schemas.microsoft.com/office/powerpoint/2010/main" val="18741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4786BF26-491E-442E-946F-9BEDC9CC5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800" dirty="0"/>
              <a:t>כיצד מגיעים לרחוב </a:t>
            </a:r>
            <a:r>
              <a:rPr lang="he-IL" sz="4800" dirty="0" err="1"/>
              <a:t>בראזני</a:t>
            </a:r>
            <a:r>
              <a:rPr lang="he-IL" sz="4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309360"/>
            <a:ext cx="3813048" cy="384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" name="מדיה מקוונת 4" title="ￗﾐￗﾙￗﾚ ￗﾞￗﾒￗﾙￗﾢￗﾙￗﾝ ￗﾜￗﾨￗﾗ' ￗﾑￗﾨￗﾖￗﾠￗﾙ 5">
            <a:hlinkClick r:id="" action="ppaction://media"/>
            <a:extLst>
              <a:ext uri="{FF2B5EF4-FFF2-40B4-BE49-F238E27FC236}">
                <a16:creationId xmlns:a16="http://schemas.microsoft.com/office/drawing/2014/main" id="{3A5F88BA-9752-4F4C-96C9-4DF2256C3E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2881" y="1357900"/>
            <a:ext cx="6366238" cy="47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4786BF26-491E-442E-946F-9BEDC9CC5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altLang="he-IL" sz="4800" dirty="0"/>
              <a:t>מיהו </a:t>
            </a:r>
            <a:r>
              <a:rPr lang="he-IL" altLang="he-IL" sz="4800" dirty="0" err="1"/>
              <a:t>מלינרק</a:t>
            </a:r>
            <a:r>
              <a:rPr lang="he-IL" altLang="he-IL" sz="4800" dirty="0"/>
              <a:t>?</a:t>
            </a:r>
            <a:endParaRPr lang="he-IL" sz="48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1F28AB6-2015-4622-86DD-EE46BA3C78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6" y="1319212"/>
            <a:ext cx="4565649" cy="552450"/>
          </a:xfrm>
        </p:spPr>
        <p:txBody>
          <a:bodyPr/>
          <a:lstStyle/>
          <a:p>
            <a:pPr marL="566737" indent="-457200" algn="ctr">
              <a:buFont typeface="+mj-lt"/>
              <a:buAutoNum type="arabicPeriod"/>
            </a:pPr>
            <a:r>
              <a:rPr lang="he-IL" altLang="he-IL" dirty="0"/>
              <a:t>כל היצורים האלה הם </a:t>
            </a:r>
            <a:r>
              <a:rPr lang="he-IL" altLang="he-IL" dirty="0" err="1"/>
              <a:t>מלינרקים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84048" y="6309360"/>
            <a:ext cx="3813048" cy="384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344A896D-5231-4D82-A54C-E6E6C976504C}"/>
              </a:ext>
            </a:extLst>
          </p:cNvPr>
          <p:cNvSpPr txBox="1">
            <a:spLocks/>
          </p:cNvSpPr>
          <p:nvPr/>
        </p:nvSpPr>
        <p:spPr>
          <a:xfrm>
            <a:off x="1038225" y="1324770"/>
            <a:ext cx="4797425" cy="552450"/>
          </a:xfrm>
          <a:prstGeom prst="rect">
            <a:avLst/>
          </a:prstGeom>
        </p:spPr>
        <p:txBody>
          <a:bodyPr/>
          <a:lstStyle>
            <a:lvl1pPr marL="623887" indent="-51435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42B70"/>
              </a:buClr>
              <a:buSzPct val="87000"/>
              <a:buFont typeface="+mj-lt"/>
              <a:buAutoNum type="arabicPeriod"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Font typeface="+mj-lt"/>
              <a:buAutoNum type="arabicPeriod" startAt="2"/>
            </a:pPr>
            <a:r>
              <a:rPr lang="he-IL" altLang="he-IL" dirty="0"/>
              <a:t>כל היצורים האלה אינם </a:t>
            </a:r>
            <a:r>
              <a:rPr lang="he-IL" altLang="he-IL" dirty="0" err="1"/>
              <a:t>מלינרקים</a:t>
            </a:r>
            <a:endParaRPr lang="he-IL" dirty="0"/>
          </a:p>
        </p:txBody>
      </p:sp>
      <p:sp>
        <p:nvSpPr>
          <p:cNvPr id="10" name="מציין מיקום טקסט 2">
            <a:extLst>
              <a:ext uri="{FF2B5EF4-FFF2-40B4-BE49-F238E27FC236}">
                <a16:creationId xmlns:a16="http://schemas.microsoft.com/office/drawing/2014/main" id="{8E4F445D-445E-408A-BE26-22B7158CFDBF}"/>
              </a:ext>
            </a:extLst>
          </p:cNvPr>
          <p:cNvSpPr txBox="1">
            <a:spLocks/>
          </p:cNvSpPr>
          <p:nvPr/>
        </p:nvSpPr>
        <p:spPr>
          <a:xfrm>
            <a:off x="685800" y="3456781"/>
            <a:ext cx="10896601" cy="552450"/>
          </a:xfrm>
          <a:prstGeom prst="rect">
            <a:avLst/>
          </a:prstGeom>
        </p:spPr>
        <p:txBody>
          <a:bodyPr/>
          <a:lstStyle>
            <a:lvl1pPr marL="623887" indent="-51435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42B70"/>
              </a:buClr>
              <a:buSzPct val="87000"/>
              <a:buFont typeface="+mj-lt"/>
              <a:buAutoNum type="arabicPeriod"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400">
              <a:buFont typeface="+mj-lt"/>
              <a:buAutoNum type="arabicPeriod" startAt="3"/>
            </a:pPr>
            <a:r>
              <a:rPr lang="he-IL" altLang="he-IL" dirty="0"/>
              <a:t>אילו מבין היצורים האלה הם </a:t>
            </a:r>
            <a:r>
              <a:rPr lang="he-IL" altLang="he-IL" dirty="0" err="1"/>
              <a:t>מלינרקים</a:t>
            </a:r>
            <a:r>
              <a:rPr lang="he-IL" altLang="he-IL" dirty="0"/>
              <a:t>?</a:t>
            </a:r>
            <a:endParaRPr lang="he-IL" dirty="0"/>
          </a:p>
        </p:txBody>
      </p:sp>
      <p:pic>
        <p:nvPicPr>
          <p:cNvPr id="11" name="Picture 3" descr="1">
            <a:extLst>
              <a:ext uri="{FF2B5EF4-FFF2-40B4-BE49-F238E27FC236}">
                <a16:creationId xmlns:a16="http://schemas.microsoft.com/office/drawing/2014/main" id="{80AA2CA7-A0CE-411A-AFD5-7CB15C36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1924050"/>
            <a:ext cx="3730625" cy="133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2">
            <a:extLst>
              <a:ext uri="{FF2B5EF4-FFF2-40B4-BE49-F238E27FC236}">
                <a16:creationId xmlns:a16="http://schemas.microsoft.com/office/drawing/2014/main" id="{73EFB255-A4F4-45DA-B16A-7647CCB08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905000"/>
            <a:ext cx="3790950" cy="132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3">
            <a:extLst>
              <a:ext uri="{FF2B5EF4-FFF2-40B4-BE49-F238E27FC236}">
                <a16:creationId xmlns:a16="http://schemas.microsoft.com/office/drawing/2014/main" id="{E00DA77B-B068-4C11-A03B-4942C5C9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4" y="4005264"/>
            <a:ext cx="5091112" cy="224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×ª××¦××ª ×ª××× × ×¢×××¨ ×× ×× ×">
            <a:extLst>
              <a:ext uri="{FF2B5EF4-FFF2-40B4-BE49-F238E27FC236}">
                <a16:creationId xmlns:a16="http://schemas.microsoft.com/office/drawing/2014/main" id="{F7B76814-AF05-4781-ABAF-31761FE0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4707729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8" y="6309360"/>
            <a:ext cx="3813048" cy="384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72B6E350-C3B2-44BB-96B4-4AACFBE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שימוש בתהליכי חשיבה לפתרון בעיות</a:t>
            </a:r>
            <a:endParaRPr lang="he-IL" sz="1400" dirty="0"/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השוואה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הבניית ידע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יצירתיות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הסקת מסקנות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הגעה לתשובה</a:t>
            </a:r>
            <a:endParaRPr lang="he-IL" dirty="0"/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01BF52A9-BD0C-48F5-A2B4-8675AD1E78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הדוגמה המחישה</a:t>
            </a:r>
          </a:p>
        </p:txBody>
      </p:sp>
    </p:spTree>
    <p:extLst>
      <p:ext uri="{BB962C8B-B14F-4D97-AF65-F5344CB8AC3E}">
        <p14:creationId xmlns:p14="http://schemas.microsoft.com/office/powerpoint/2010/main" val="37756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4786BF26-491E-442E-946F-9BEDC9CC5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800" dirty="0"/>
              <a:t>על ברווזים ולמידה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309360"/>
            <a:ext cx="3813048" cy="384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5" name="מדיה מקוונת 3" title="Ducklings vs. Stairs">
            <a:hlinkClick r:id="" action="ppaction://media"/>
            <a:extLst>
              <a:ext uri="{FF2B5EF4-FFF2-40B4-BE49-F238E27FC236}">
                <a16:creationId xmlns:a16="http://schemas.microsoft.com/office/drawing/2014/main" id="{B040630A-4671-4F71-B370-77A5ECE391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07920" y="1388440"/>
            <a:ext cx="7376160" cy="414909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6E599B3-CCC8-4A6B-90EC-12A6CEB60431}"/>
              </a:ext>
            </a:extLst>
          </p:cNvPr>
          <p:cNvSpPr txBox="1"/>
          <p:nvPr/>
        </p:nvSpPr>
        <p:spPr>
          <a:xfrm>
            <a:off x="2407920" y="5630700"/>
            <a:ext cx="737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142B70"/>
                </a:solidFill>
              </a:rPr>
              <a:t>למידה תוך התנסות אתם מתנסים בתהליך ומיישמים בכיתה</a:t>
            </a:r>
          </a:p>
        </p:txBody>
      </p:sp>
    </p:spTree>
    <p:extLst>
      <p:ext uri="{BB962C8B-B14F-4D97-AF65-F5344CB8AC3E}">
        <p14:creationId xmlns:p14="http://schemas.microsoft.com/office/powerpoint/2010/main" val="20334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BBDD74D-6F43-4228-939A-87940464E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זכויות וחובות המשתלמים </a:t>
            </a:r>
          </a:p>
        </p:txBody>
      </p:sp>
    </p:spTree>
    <p:extLst>
      <p:ext uri="{BB962C8B-B14F-4D97-AF65-F5344CB8AC3E}">
        <p14:creationId xmlns:p14="http://schemas.microsoft.com/office/powerpoint/2010/main" val="38173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9FD2DB-88EC-4543-BF4F-183E69FEC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היכרות עם סביבת הקורס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103FD37-7046-4BEE-BFD8-384040F07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54" y="1671749"/>
            <a:ext cx="6027293" cy="39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9FD2DB-88EC-4543-BF4F-183E69FEC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ומה הלאה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DE55C9-D1E0-4FD0-81C4-2DA5C1AF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160427" y="1671749"/>
            <a:ext cx="5871145" cy="39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8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47545B3F-14CC-4CBA-BED8-4ABAF0400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תכני המפגש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81D57990-A13F-4226-8EE4-5EC534EC2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he-IL" dirty="0"/>
              <a:t>נכיר את מבנה ההשתלמות ונערוך תיאום צפיות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he-IL" dirty="0"/>
              <a:t>נכיר האחד את השני ונבין את חשיבות הלמידה בקהילה לומדת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he-IL" dirty="0"/>
              <a:t>נתוודע לדרכים השונות בהן אתם מבצעים הערכה חלופית באזרחות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he-IL" dirty="0"/>
              <a:t>נדע מהו תלקיט וכיצד זה מקדם את הלמידה באזרחות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he-IL" dirty="0"/>
              <a:t>נבין מי זה </a:t>
            </a:r>
            <a:r>
              <a:rPr lang="he-IL" dirty="0" err="1"/>
              <a:t>מלינרק</a:t>
            </a:r>
            <a:r>
              <a:rPr lang="he-IL" dirty="0"/>
              <a:t> ואיך הוא מסייע לפיתוח החשיבה</a:t>
            </a:r>
          </a:p>
        </p:txBody>
      </p:sp>
    </p:spTree>
    <p:extLst>
      <p:ext uri="{BB962C8B-B14F-4D97-AF65-F5344CB8AC3E}">
        <p14:creationId xmlns:p14="http://schemas.microsoft.com/office/powerpoint/2010/main" val="33879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2C740C88-4E76-4CEA-94A9-DED85B7D1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1375"/>
            <a:ext cx="3195772" cy="2706623"/>
          </a:xfrm>
          <a:prstGeom prst="rect">
            <a:avLst/>
          </a:prstGeom>
        </p:spPr>
      </p:pic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897B8EFD-08CB-4A8D-A2B8-7097B95E83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נושאים מרכזיים בקורס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E029423-1CC7-49F5-8878-F05CF35AF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מהו תלקיט עיתונות ויתרונותיו להוראת מקצוע האזרחות</a:t>
            </a:r>
            <a:endParaRPr lang="en-US" dirty="0"/>
          </a:p>
          <a:p>
            <a:r>
              <a:rPr lang="he-IL" dirty="0"/>
              <a:t>איתור וניתוח אירועים אקטואליים בתלקיט באמצעות מושגים אזרחיים</a:t>
            </a:r>
            <a:endParaRPr lang="en-US" dirty="0"/>
          </a:p>
          <a:p>
            <a:r>
              <a:rPr lang="he-IL" dirty="0"/>
              <a:t>התנסות בבניית תלקיט תוך שילוב כלים דיגיטליים שיתופיים</a:t>
            </a:r>
          </a:p>
          <a:p>
            <a:r>
              <a:rPr lang="he-IL" dirty="0"/>
              <a:t>תכנון מהלך העבודה בדרך לבניית תלקיט </a:t>
            </a:r>
          </a:p>
          <a:p>
            <a:r>
              <a:rPr lang="he-IL" dirty="0"/>
              <a:t>בניית תוצרים מגוונים להצגת העבודה</a:t>
            </a:r>
          </a:p>
        </p:txBody>
      </p:sp>
    </p:spTree>
    <p:extLst>
      <p:ext uri="{BB962C8B-B14F-4D97-AF65-F5344CB8AC3E}">
        <p14:creationId xmlns:p14="http://schemas.microsoft.com/office/powerpoint/2010/main" val="10059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665" y="2375887"/>
            <a:ext cx="10660312" cy="161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rtl="1"/>
            <a:endParaRPr sz="2400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6CD3B02A-1163-4BC9-A1C6-DDF72370C68A}"/>
              </a:ext>
            </a:extLst>
          </p:cNvPr>
          <p:cNvGrpSpPr/>
          <p:nvPr/>
        </p:nvGrpSpPr>
        <p:grpSpPr>
          <a:xfrm>
            <a:off x="572064" y="2157344"/>
            <a:ext cx="11046452" cy="3303629"/>
            <a:chOff x="573161" y="2102480"/>
            <a:chExt cx="11046452" cy="3303629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11771989-F843-4586-963C-DC39BF9E5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0273" r="8773"/>
            <a:stretch/>
          </p:blipFill>
          <p:spPr bwMode="auto">
            <a:xfrm>
              <a:off x="5651754" y="3287944"/>
              <a:ext cx="925069" cy="93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CDF4B11-4386-4569-AC38-2E29037AF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6667396" y="2102480"/>
              <a:ext cx="4952217" cy="330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278C2F8D-3B90-4A95-8F33-6DD959DF6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573161" y="2103340"/>
              <a:ext cx="4952863" cy="330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A1D8276-5BAB-4C32-B86E-DE2D564FE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7775" y="400050"/>
            <a:ext cx="6629268" cy="866775"/>
          </a:xfrm>
        </p:spPr>
        <p:txBody>
          <a:bodyPr/>
          <a:lstStyle/>
          <a:p>
            <a:r>
              <a:rPr lang="he-IL" dirty="0"/>
              <a:t>מבנה ההשתלמות</a:t>
            </a:r>
          </a:p>
        </p:txBody>
      </p:sp>
    </p:spTree>
    <p:extLst>
      <p:ext uri="{BB962C8B-B14F-4D97-AF65-F5344CB8AC3E}">
        <p14:creationId xmlns:p14="http://schemas.microsoft.com/office/powerpoint/2010/main" val="14119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665" y="2375887"/>
            <a:ext cx="10660312" cy="161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rtl="1"/>
            <a:endParaRPr sz="240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62AD920-1149-4660-8D30-7B25FDB1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238500" y="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902872B-59A0-4FC5-B535-C6F85888B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בואו נכיר האחד את השני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88548217-B97B-445F-966B-7F97B28E6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he-IL" sz="3200" b="1" dirty="0"/>
              <a:t>הוראות עבודה </a:t>
            </a:r>
            <a:br>
              <a:rPr lang="he-IL" dirty="0"/>
            </a:br>
            <a:r>
              <a:rPr lang="he-IL" dirty="0"/>
              <a:t>כתבו את מקום מגוריכם</a:t>
            </a:r>
            <a:br>
              <a:rPr lang="he-IL" dirty="0"/>
            </a:br>
            <a:r>
              <a:rPr lang="he-IL" dirty="0"/>
              <a:t>כתבו את שם בית הספר</a:t>
            </a:r>
            <a:br>
              <a:rPr lang="he-IL" dirty="0"/>
            </a:br>
            <a:r>
              <a:rPr lang="he-IL" dirty="0"/>
              <a:t>כתבו מה הם הציפיות שלכם מהקורס</a:t>
            </a:r>
            <a:br>
              <a:rPr lang="he-IL" dirty="0"/>
            </a:br>
            <a:r>
              <a:rPr lang="he-IL" dirty="0"/>
              <a:t>הוסיפו תמונה שלכם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F82DA93-2E94-4F9E-9106-ABF7B0DE7099}"/>
              </a:ext>
            </a:extLst>
          </p:cNvPr>
          <p:cNvSpPr/>
          <p:nvPr/>
        </p:nvSpPr>
        <p:spPr>
          <a:xfrm>
            <a:off x="0" y="6126874"/>
            <a:ext cx="8708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52919" y="6496206"/>
            <a:ext cx="2947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2050" name="Picture 2" descr="קוד QR של הפדלט (padlet) הזה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" y="131237"/>
            <a:ext cx="1156781" cy="11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56CD76E-5634-4DFE-84C9-7464A9E2B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7" y="1724025"/>
            <a:ext cx="3290113" cy="483347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41EA208-27BB-4D2A-BF2C-B7000E961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001" y="4602846"/>
            <a:ext cx="2190472" cy="186190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9137185-8FCD-47F9-8D58-A8F63F246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357" y="4143825"/>
            <a:ext cx="2152381" cy="2352381"/>
          </a:xfrm>
          <a:prstGeom prst="rect">
            <a:avLst/>
          </a:prstGeom>
        </p:spPr>
      </p:pic>
      <p:sp>
        <p:nvSpPr>
          <p:cNvPr id="8" name="אליפסה 7">
            <a:extLst>
              <a:ext uri="{FF2B5EF4-FFF2-40B4-BE49-F238E27FC236}">
                <a16:creationId xmlns:a16="http://schemas.microsoft.com/office/drawing/2014/main" id="{7E63C331-EEE0-4382-AC94-A77127E767D5}"/>
              </a:ext>
            </a:extLst>
          </p:cNvPr>
          <p:cNvSpPr/>
          <p:nvPr/>
        </p:nvSpPr>
        <p:spPr>
          <a:xfrm>
            <a:off x="10065311" y="5181600"/>
            <a:ext cx="628650" cy="628650"/>
          </a:xfrm>
          <a:prstGeom prst="ellipse">
            <a:avLst/>
          </a:prstGeom>
          <a:solidFill>
            <a:srgbClr val="86B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362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4786BF26-491E-442E-946F-9BEDC9CC5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400050"/>
            <a:ext cx="11439393" cy="866775"/>
          </a:xfrm>
        </p:spPr>
        <p:txBody>
          <a:bodyPr/>
          <a:lstStyle/>
          <a:p>
            <a:r>
              <a:rPr lang="he-IL" sz="4800" dirty="0"/>
              <a:t>דרכים מגוונות לביצוע הערכה חלופית באזרחות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309360"/>
            <a:ext cx="3813048" cy="384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1AB684F-1A0F-4A84-A788-8C1B01EC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424779" y="1714219"/>
            <a:ext cx="7342443" cy="41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8" y="6309360"/>
            <a:ext cx="3813048" cy="384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000394-B9CD-4252-AC71-3E503A1E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85750" y="4295778"/>
            <a:ext cx="3421546" cy="22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72B6E350-C3B2-44BB-96B4-4AACFBE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sz="2400" dirty="0"/>
              <a:t>התלקיט משקף את עבודתו של הלומד או קבוצת לומדים במהלך תקופה מוגדרת.</a:t>
            </a:r>
          </a:p>
          <a:p>
            <a:r>
              <a:rPr lang="he-IL" sz="2400" dirty="0"/>
              <a:t>התלקיט דורש מספר תהליכים המבוצעים בשלבים</a:t>
            </a:r>
          </a:p>
          <a:p>
            <a:endParaRPr lang="he-IL" sz="1400" dirty="0"/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בחירת נושא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שאילת שאלות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מציאת חומרים מסוגי מדיה שונים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ניתוח החומרים ובחירת החומרים המתאימים ביותר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גיבוש עמדה, תשובה לשאלות שנשאלו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הצגת התוצר במגוון דרכים</a:t>
            </a:r>
          </a:p>
          <a:p>
            <a:pPr marL="1023937"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ביצוע רפלקציה</a:t>
            </a:r>
          </a:p>
          <a:p>
            <a:pPr marL="623887" indent="-514350">
              <a:buFont typeface="+mj-lt"/>
              <a:buAutoNum type="arabicPeriod"/>
            </a:pPr>
            <a:endParaRPr lang="he-IL" dirty="0"/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01BF52A9-BD0C-48F5-A2B4-8675AD1E78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מהו תלקיט</a:t>
            </a:r>
          </a:p>
        </p:txBody>
      </p:sp>
    </p:spTree>
    <p:extLst>
      <p:ext uri="{BB962C8B-B14F-4D97-AF65-F5344CB8AC3E}">
        <p14:creationId xmlns:p14="http://schemas.microsoft.com/office/powerpoint/2010/main" val="34673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8" y="6309360"/>
            <a:ext cx="3813048" cy="384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D183DFB-4B40-45EF-8BCD-B1F4CDB9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4775" y="3978785"/>
            <a:ext cx="3981449" cy="278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F3D5B42-3330-42AD-8FD1-6B0B0C207D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תלקיט עיתונות באזרחות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4A323CF1-8A98-4AB1-A160-B1FBDF46D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0" y="1419225"/>
            <a:ext cx="11315701" cy="4152900"/>
          </a:xfrm>
        </p:spPr>
        <p:txBody>
          <a:bodyPr/>
          <a:lstStyle/>
          <a:p>
            <a:r>
              <a:rPr lang="he-IL" dirty="0"/>
              <a:t>כתיבת עבודה המשלבת בין </a:t>
            </a:r>
          </a:p>
          <a:p>
            <a:pPr marL="973138" lvl="2" indent="-342900">
              <a:buClr>
                <a:srgbClr val="142B70"/>
              </a:buClr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 לימוד עיוני של סוגיה אזרחית חדשותית שעל סדר היום</a:t>
            </a:r>
          </a:p>
          <a:p>
            <a:pPr marL="1087438" lvl="2" indent="-457200">
              <a:buClr>
                <a:srgbClr val="142B70"/>
              </a:buClr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איסוף מקורות מידע מסוגים שונים בספריה משותפת לתלמיד, קבוצת תלמידים ומורה </a:t>
            </a:r>
          </a:p>
          <a:p>
            <a:pPr marL="1087438" lvl="2" indent="-457200">
              <a:buClr>
                <a:srgbClr val="142B70"/>
              </a:buClr>
              <a:buSzPct val="59000"/>
              <a:buFont typeface="Courier New" panose="02070309020205020404" pitchFamily="49" charset="0"/>
              <a:buChar char="o"/>
            </a:pPr>
            <a:r>
              <a:rPr lang="he-IL" sz="2400" dirty="0"/>
              <a:t>ניתוח מקורות חדשותיים שעוסקים בסוגיה</a:t>
            </a:r>
          </a:p>
          <a:p>
            <a:pPr lvl="1"/>
            <a:endParaRPr lang="he-IL" sz="1050" dirty="0"/>
          </a:p>
          <a:p>
            <a:r>
              <a:rPr lang="he-IL" dirty="0"/>
              <a:t>גיבוש עמדה ביחס לנושא החדשותי שנבחר או ביחס לתפקיד התקשורת</a:t>
            </a:r>
          </a:p>
          <a:p>
            <a:r>
              <a:rPr lang="he-IL" dirty="0"/>
              <a:t>הכנת תוצר יצירתי שמופנה לגורם אזרחי רלוונטי:</a:t>
            </a:r>
          </a:p>
          <a:p>
            <a:pPr marL="909637" indent="-342900">
              <a:buSzPct val="59000"/>
              <a:buFont typeface="Courier New" panose="02070309020205020404" pitchFamily="49" charset="0"/>
              <a:buChar char="o"/>
            </a:pPr>
            <a:r>
              <a:rPr lang="he-IL" dirty="0"/>
              <a:t>מכתב</a:t>
            </a:r>
          </a:p>
          <a:p>
            <a:pPr marL="909637" indent="-342900">
              <a:buSzPct val="59000"/>
              <a:buFont typeface="Courier New" panose="02070309020205020404" pitchFamily="49" charset="0"/>
              <a:buChar char="o"/>
            </a:pPr>
            <a:r>
              <a:rPr lang="he-IL" dirty="0"/>
              <a:t>תמונה </a:t>
            </a:r>
            <a:r>
              <a:rPr lang="he-IL" dirty="0" err="1"/>
              <a:t>באינסטגרם</a:t>
            </a:r>
            <a:r>
              <a:rPr lang="he-IL" dirty="0"/>
              <a:t>, </a:t>
            </a:r>
          </a:p>
          <a:p>
            <a:pPr marL="909637" indent="-342900">
              <a:buSzPct val="59000"/>
              <a:buFont typeface="Courier New" panose="02070309020205020404" pitchFamily="49" charset="0"/>
              <a:buChar char="o"/>
            </a:pPr>
            <a:r>
              <a:rPr lang="he-IL" dirty="0"/>
              <a:t>פוסט </a:t>
            </a:r>
            <a:r>
              <a:rPr lang="he-IL" dirty="0" err="1"/>
              <a:t>בפיסבוק</a:t>
            </a:r>
            <a:r>
              <a:rPr lang="he-IL" dirty="0"/>
              <a:t>, </a:t>
            </a:r>
          </a:p>
          <a:p>
            <a:pPr marL="909637" indent="-342900">
              <a:buSzPct val="59000"/>
              <a:buFont typeface="Courier New" panose="02070309020205020404" pitchFamily="49" charset="0"/>
              <a:buChar char="o"/>
            </a:pPr>
            <a:r>
              <a:rPr lang="he-IL" dirty="0"/>
              <a:t>עצומה </a:t>
            </a:r>
          </a:p>
          <a:p>
            <a:pPr marL="909637" indent="-342900">
              <a:buSzPct val="59000"/>
              <a:buFont typeface="Courier New" panose="02070309020205020404" pitchFamily="49" charset="0"/>
              <a:buChar char="o"/>
            </a:pPr>
            <a:r>
              <a:rPr lang="he-IL" dirty="0"/>
              <a:t>פוסטר</a:t>
            </a:r>
          </a:p>
          <a:p>
            <a:pPr marL="909637" indent="-342900">
              <a:buSzPct val="59000"/>
              <a:buFont typeface="Courier New" panose="02070309020205020404" pitchFamily="49" charset="0"/>
              <a:buChar char="o"/>
            </a:pPr>
            <a:r>
              <a:rPr lang="he-IL" dirty="0"/>
              <a:t>סרטון</a:t>
            </a:r>
          </a:p>
        </p:txBody>
      </p:sp>
    </p:spTree>
    <p:extLst>
      <p:ext uri="{BB962C8B-B14F-4D97-AF65-F5344CB8AC3E}">
        <p14:creationId xmlns:p14="http://schemas.microsoft.com/office/powerpoint/2010/main" val="8773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500</Words>
  <Application>Microsoft Office PowerPoint</Application>
  <PresentationFormat>מסך רחב</PresentationFormat>
  <Paragraphs>86</Paragraphs>
  <Slides>19</Slides>
  <Notes>5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Lucida Sans Unicode</vt:lpstr>
      <vt:lpstr>Verdana</vt:lpstr>
      <vt:lpstr>Wingdings 2</vt:lpstr>
      <vt:lpstr>Wingdings 3</vt:lpstr>
      <vt:lpstr>רחבה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יד ביד בדרך לתלקיט עיתונות שלבים בדרך ללומד עצמאי בתהליך כתיבת תלקיט?</dc:title>
  <dc:creator>tal bar joseph</dc:creator>
  <cp:lastModifiedBy>Anat Kaldaron</cp:lastModifiedBy>
  <cp:revision>47</cp:revision>
  <dcterms:created xsi:type="dcterms:W3CDTF">2020-06-17T14:12:25Z</dcterms:created>
  <dcterms:modified xsi:type="dcterms:W3CDTF">2020-06-22T08:21:00Z</dcterms:modified>
</cp:coreProperties>
</file>