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840" r:id="rId1"/>
    <p:sldMasterId id="2147483852" r:id="rId2"/>
    <p:sldMasterId id="2147483864" r:id="rId3"/>
    <p:sldMasterId id="2147483876" r:id="rId4"/>
  </p:sldMasterIdLst>
  <p:notesMasterIdLst>
    <p:notesMasterId r:id="rId21"/>
  </p:notesMasterIdLst>
  <p:sldIdLst>
    <p:sldId id="256" r:id="rId5"/>
    <p:sldId id="284" r:id="rId6"/>
    <p:sldId id="289" r:id="rId7"/>
    <p:sldId id="290" r:id="rId8"/>
    <p:sldId id="291" r:id="rId9"/>
    <p:sldId id="277" r:id="rId10"/>
    <p:sldId id="280" r:id="rId11"/>
    <p:sldId id="281" r:id="rId12"/>
    <p:sldId id="296" r:id="rId13"/>
    <p:sldId id="258" r:id="rId14"/>
    <p:sldId id="292" r:id="rId15"/>
    <p:sldId id="274" r:id="rId16"/>
    <p:sldId id="263" r:id="rId17"/>
    <p:sldId id="275" r:id="rId18"/>
    <p:sldId id="294" r:id="rId19"/>
    <p:sldId id="2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EUser" initials="M" lastIdx="9" clrIdx="0">
    <p:extLst>
      <p:ext uri="{19B8F6BF-5375-455C-9EA6-DF929625EA0E}">
        <p15:presenceInfo xmlns:p15="http://schemas.microsoft.com/office/powerpoint/2012/main" userId="MOEUser" providerId="None"/>
      </p:ext>
    </p:extLst>
  </p:cmAuthor>
  <p:cmAuthor id="2" name="User" initials="U" lastIdx="18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איתי רז" initials="אר" lastIdx="20" clrIdx="2">
    <p:extLst>
      <p:ext uri="{19B8F6BF-5375-455C-9EA6-DF929625EA0E}">
        <p15:presenceInfo xmlns:p15="http://schemas.microsoft.com/office/powerpoint/2012/main" userId="איתי רז" providerId="None"/>
      </p:ext>
    </p:extLst>
  </p:cmAuthor>
  <p:cmAuthor id="4" name="תורג'מן-יפה, שרית" initials="תש" lastIdx="2" clrIdx="3">
    <p:extLst>
      <p:ext uri="{19B8F6BF-5375-455C-9EA6-DF929625EA0E}">
        <p15:presenceInfo xmlns:p15="http://schemas.microsoft.com/office/powerpoint/2012/main" userId="תורג'מן-יפה, שרית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B8B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3733" autoAdjust="0"/>
  </p:normalViewPr>
  <p:slideViewPr>
    <p:cSldViewPr snapToGrid="0">
      <p:cViewPr varScale="1">
        <p:scale>
          <a:sx n="70" d="100"/>
          <a:sy n="70" d="100"/>
        </p:scale>
        <p:origin x="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0-22T09:05:55.516" idx="6">
    <p:pos x="7670" y="10"/>
    <p:text>לחדד שההתחדשות היא של המורה ולא של המדריך.</p:text>
    <p:extLst>
      <p:ext uri="{C676402C-5697-4E1C-873F-D02D1690AC5C}">
        <p15:threadingInfo xmlns:p15="http://schemas.microsoft.com/office/powerpoint/2012/main" timeZoneBias="-180"/>
      </p:ext>
    </p:extLst>
  </p:cm>
  <p:cm authorId="2" dt="2019-10-22T09:08:05.922" idx="7">
    <p:pos x="7670" y="146"/>
    <p:text>עד רבע שעה לחלק זה</p:text>
    <p:extLst>
      <p:ext uri="{C676402C-5697-4E1C-873F-D02D1690AC5C}">
        <p15:threadingInfo xmlns:p15="http://schemas.microsoft.com/office/powerpoint/2012/main" timeZoneBias="-180">
          <p15:parentCm authorId="2" idx="6"/>
        </p15:threadingInfo>
      </p:ext>
    </p:extLst>
  </p:cm>
  <p:cm authorId="4" dt="2019-10-31T13:31:20.806" idx="1">
    <p:pos x="7534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9-10-31T13:32:06.583" idx="2">
    <p:pos x="767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0-22T10:16:25.304" idx="13">
    <p:pos x="767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0-22T10:25:25.360" idx="15">
    <p:pos x="7670" y="10"/>
    <p:text>ניתן לסיים כאן</p:text>
    <p:extLst>
      <p:ext uri="{C676402C-5697-4E1C-873F-D02D1690AC5C}">
        <p15:threadingInfo xmlns:p15="http://schemas.microsoft.com/office/powerpoint/2012/main" timeZoneBias="-180"/>
      </p:ext>
    </p:extLst>
  </p:cm>
  <p:cm authorId="2" dt="2019-10-22T12:11:28.747" idx="18">
    <p:pos x="7670" y="146"/>
    <p:text>שאר השקפים להרחבה אם יש זמן</p:text>
    <p:extLst>
      <p:ext uri="{C676402C-5697-4E1C-873F-D02D1690AC5C}">
        <p15:threadingInfo xmlns:p15="http://schemas.microsoft.com/office/powerpoint/2012/main" timeZoneBias="-180">
          <p15:parentCm authorId="2" idx="15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FE75C2-D639-4A5F-9790-182B85B27CA9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6B8B35-346E-44D6-8DBE-785E6FC2B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55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LojoL9JSMqeyfvWfWgnElOvxEZ3VS4jo2IpgKashpjrDTtg/viewfor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73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8B35-346E-44D6-8DBE-785E6FC2B19C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54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https://docs.google.com/forms/d/e/1FAIpQLSeLojoL9JSMqeyfvWfWgnElOvxEZ3VS4jo2IpgKashpjrDTtg/viewform</a:t>
            </a:r>
            <a:endParaRPr dirty="0"/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סקר</a:t>
            </a:r>
            <a:r>
              <a:rPr lang="en-US" dirty="0"/>
              <a:t> </a:t>
            </a:r>
            <a:r>
              <a:rPr lang="en-US" dirty="0" err="1"/>
              <a:t>הפעלה</a:t>
            </a:r>
            <a:endParaRPr dirty="0"/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76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36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r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ישר-זווית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קבוצה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צורה חופשית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צורה חופשית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מחבר ישר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11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224A4F-F8BA-4BB9-BF36-43A1034AA1CA}" type="datetimeFigureOut">
              <a:rPr lang="he-IL"/>
              <a:pPr>
                <a:defRPr/>
              </a:pPr>
              <a:t>ד'/אב/תשפ"ב</a:t>
            </a:fld>
            <a:endParaRPr lang="he-IL"/>
          </a:p>
        </p:txBody>
      </p:sp>
      <p:sp>
        <p:nvSpPr>
          <p:cNvPr id="12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e-I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9DFB56-119D-4C51-9C33-F73ABF68859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88210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1CB7-C277-4FDF-B11D-B3B653040D60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8F7E-C3EA-410C-9645-29435F0A89DB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4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סוגר זוויתי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סוגר זוויתי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C50FD7-1EFB-45D8-A6EB-DD94B12B2EC7}" type="datetimeFigureOut">
              <a:rPr lang="he-IL">
                <a:solidFill>
                  <a:prstClr val="white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D0B5-31FD-4F44-823C-63EFD3BED085}" type="slidenum">
              <a:rPr lang="he-IL" altLang="he-I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25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7EF96-CBCA-48BC-B876-E6824349408C}" type="datetimeFigureOut">
              <a:rPr lang="he-IL">
                <a:solidFill>
                  <a:prstClr val="white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7514-FCB5-4944-A1F5-9959F5CC4F31}" type="slidenum">
              <a:rPr lang="he-IL" altLang="he-I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02E49B-FAC1-481B-9368-811CFA8CAB57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24F3-43B6-4F52-AAB6-DD03F88FBDE9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C07F30-2A85-4147-8F4D-86375F41B69A}" type="datetimeFigureOut">
              <a:rPr lang="he-IL">
                <a:solidFill>
                  <a:prstClr val="white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7F0D-63F7-4F31-AC0B-23E6A499DAB8}" type="slidenum">
              <a:rPr lang="he-IL" altLang="he-I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78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9C76-982D-4018-9AB4-4378F579B8FA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454C-06CA-4CB7-B8DB-67E4384EAB49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48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9BC4E1-5684-41B8-B731-81FFCA0A3325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F3E9-C861-4B30-BF49-D32453032ECF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02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צורה חופשית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צורה חופשית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משולש ישר-זווית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מחבר ישר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סוגר זוויתי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סוגר זוויתי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D91E28-2B56-4938-8951-BC5FA45F27AE}" type="datetimeFigureOut">
              <a:rPr lang="he-IL">
                <a:solidFill>
                  <a:prstClr val="white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EDBE-5727-496D-B62A-588AFCE3F545}" type="slidenum">
              <a:rPr lang="he-IL" altLang="he-I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91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6D36-C376-4B1F-BF38-514A4D4CC4DB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34E9-7049-444D-A613-6028E4FE8F78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58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F6DB-CCC4-49B2-AA32-98E09E582D2E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FEEC9-2E96-4080-92FB-A2E769CDAE54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94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ישר-זווית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קבוצה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צורה חופשית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צורה חופשית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מחבר ישר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11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224A4F-F8BA-4BB9-BF36-43A1034AA1CA}" type="datetimeFigureOut">
              <a:rPr lang="he-IL"/>
              <a:pPr>
                <a:defRPr/>
              </a:pPr>
              <a:t>ד'/אב/תשפ"ב</a:t>
            </a:fld>
            <a:endParaRPr lang="he-IL"/>
          </a:p>
        </p:txBody>
      </p:sp>
      <p:sp>
        <p:nvSpPr>
          <p:cNvPr id="12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e-I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9DFB56-119D-4C51-9C33-F73ABF68859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673362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1CB7-C277-4FDF-B11D-B3B653040D60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8F7E-C3EA-410C-9645-29435F0A89DB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44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סוגר זוויתי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סוגר זוויתי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C50FD7-1EFB-45D8-A6EB-DD94B12B2EC7}" type="datetimeFigureOut">
              <a:rPr lang="he-IL">
                <a:solidFill>
                  <a:prstClr val="white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D0B5-31FD-4F44-823C-63EFD3BED085}" type="slidenum">
              <a:rPr lang="he-IL" altLang="he-I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09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7EF96-CBCA-48BC-B876-E6824349408C}" type="datetimeFigureOut">
              <a:rPr lang="he-IL">
                <a:solidFill>
                  <a:prstClr val="white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7514-FCB5-4944-A1F5-9959F5CC4F31}" type="slidenum">
              <a:rPr lang="he-IL" altLang="he-I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44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02E49B-FAC1-481B-9368-811CFA8CAB57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24F3-43B6-4F52-AAB6-DD03F88FBDE9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88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C07F30-2A85-4147-8F4D-86375F41B69A}" type="datetimeFigureOut">
              <a:rPr lang="he-IL">
                <a:solidFill>
                  <a:prstClr val="white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7F0D-63F7-4F31-AC0B-23E6A499DAB8}" type="slidenum">
              <a:rPr lang="he-IL" altLang="he-I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75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9C76-982D-4018-9AB4-4378F579B8FA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454C-06CA-4CB7-B8DB-67E4384EAB49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5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9BC4E1-5684-41B8-B731-81FFCA0A3325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F3E9-C861-4B30-BF49-D32453032ECF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47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צורה חופשית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צורה חופשית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משולש ישר-זווית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מחבר ישר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סוגר זוויתי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סוגר זוויתי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D91E28-2B56-4938-8951-BC5FA45F27AE}" type="datetimeFigureOut">
              <a:rPr lang="he-IL">
                <a:solidFill>
                  <a:prstClr val="white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EDBE-5727-496D-B62A-588AFCE3F545}" type="slidenum">
              <a:rPr lang="he-IL" altLang="he-I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97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6D36-C376-4B1F-BF38-514A4D4CC4DB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34E9-7049-444D-A613-6028E4FE8F78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93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F6DB-CCC4-49B2-AA32-98E09E582D2E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ד'/אב/תשפ"ב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FEEC9-2E96-4080-92FB-A2E769CDAE54}" type="slidenum">
              <a:rPr lang="he-IL" alt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69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ריק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443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521" y="273050"/>
            <a:ext cx="109697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3832225" y="-1617743"/>
            <a:ext cx="4524375" cy="1096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31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תמונה עם כיתוב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5182513" y="987426"/>
            <a:ext cx="617298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917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תוכן עם כיתוב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182513" y="987426"/>
            <a:ext cx="617298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35556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35556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35556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35556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46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כותרת בלבד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521" y="273050"/>
            <a:ext cx="109697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31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9679" y="365126"/>
            <a:ext cx="105158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9679" y="1681163"/>
            <a:ext cx="515711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839679" y="2505075"/>
            <a:ext cx="515711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172984" y="1681163"/>
            <a:ext cx="51825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6172984" y="2505075"/>
            <a:ext cx="51825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68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521" y="273050"/>
            <a:ext cx="109697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521" y="1604964"/>
            <a:ext cx="5407909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169810" y="1604964"/>
            <a:ext cx="5409495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383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1742" y="1709739"/>
            <a:ext cx="1051581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99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1742" y="4589464"/>
            <a:ext cx="1051581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365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521" y="273050"/>
            <a:ext cx="109697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521" y="1604963"/>
            <a:ext cx="1096978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309" marR="0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463" marR="0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617" marR="0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5771" marR="0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2926" marR="0" lvl="5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080" marR="0" lvl="6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234" marR="0" lvl="7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389" marR="0" lvl="8" indent="-34286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326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523802" y="1122363"/>
            <a:ext cx="914439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99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523802" y="3602038"/>
            <a:ext cx="914439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59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צורה חופשית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33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rtl="1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7A016BE-5BB4-48E1-849E-CAACB8E554CA}" type="datetimeFigureOut">
              <a:rPr lang="he-IL" smtClean="0">
                <a:solidFill>
                  <a:prstClr val="black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ד'/אב/תשפ"ב</a:t>
            </a:fld>
            <a:endParaRPr lang="he-I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rtl="1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7282211-BA44-4394-ABBA-9598D6D022FB}" type="slidenum">
              <a:rPr lang="he-IL" altLang="he-IL" smtClean="0">
                <a:solidFill>
                  <a:prstClr val="black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 altLang="he-I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0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צורה חופשית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33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rtl="1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7A016BE-5BB4-48E1-849E-CAACB8E554CA}" type="datetimeFigureOut">
              <a:rPr lang="he-IL" smtClean="0">
                <a:solidFill>
                  <a:prstClr val="black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ד'/אב/תשפ"ב</a:t>
            </a:fld>
            <a:endParaRPr lang="he-I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rtl="1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7282211-BA44-4394-ABBA-9598D6D022FB}" type="slidenum">
              <a:rPr lang="he-IL" altLang="he-IL" smtClean="0">
                <a:solidFill>
                  <a:prstClr val="black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 altLang="he-I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521" y="273050"/>
            <a:ext cx="109697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521" y="1604963"/>
            <a:ext cx="1096978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3036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WMqnl9ihD_Q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comments" Target="../comments/commen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5" Type="http://schemas.openxmlformats.org/officeDocument/2006/relationships/comments" Target="../comments/comment4.xml"/><Relationship Id="rId4" Type="http://schemas.openxmlformats.org/officeDocument/2006/relationships/hyperlink" Target="https://www.youtube.com/watch?v=JHy6bBKu0j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padlet.com/shirahex/hg3m22w8mht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C7A97A-A7DE-4DFB-8542-1E4BF24C7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E111DB0-3D73-4D20-9D57-CEF5A0D86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5900" b="1" dirty="0" smtClean="0"/>
              <a:t>יד ביד בדרך לתלקיט עיתונות </a:t>
            </a:r>
            <a:endParaRPr lang="he-IL" sz="59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328536" y="1105468"/>
            <a:ext cx="7135583" cy="192979"/>
          </a:xfrm>
        </p:spPr>
        <p:txBody>
          <a:bodyPr>
            <a:normAutofit fontScale="25000" lnSpcReduction="20000"/>
          </a:bodyPr>
          <a:lstStyle/>
          <a:p>
            <a:r>
              <a:rPr lang="he-IL" sz="3600" b="1" dirty="0" smtClean="0">
                <a:solidFill>
                  <a:srgbClr val="00B0F0"/>
                </a:solidFill>
              </a:rPr>
              <a:t> </a:t>
            </a:r>
          </a:p>
          <a:p>
            <a:endParaRPr lang="he-IL" sz="3600" b="1" dirty="0">
              <a:solidFill>
                <a:srgbClr val="00B0F0"/>
              </a:solidFill>
            </a:endParaRPr>
          </a:p>
          <a:p>
            <a:r>
              <a:rPr lang="he-IL" sz="21600" b="1" dirty="0" smtClean="0">
                <a:solidFill>
                  <a:srgbClr val="00B0F0"/>
                </a:solidFill>
              </a:rPr>
              <a:t>יד ביד בדרך לתלקיט   </a:t>
            </a:r>
          </a:p>
          <a:p>
            <a:r>
              <a:rPr lang="he-IL" sz="21600" b="1" dirty="0">
                <a:solidFill>
                  <a:srgbClr val="00B0F0"/>
                </a:solidFill>
              </a:rPr>
              <a:t> </a:t>
            </a:r>
            <a:r>
              <a:rPr lang="he-IL" sz="21600" b="1" dirty="0" smtClean="0">
                <a:solidFill>
                  <a:srgbClr val="00B0F0"/>
                </a:solidFill>
              </a:rPr>
              <a:t>         עיתונות</a:t>
            </a:r>
          </a:p>
          <a:p>
            <a:endParaRPr lang="he-IL" sz="12800" b="1" dirty="0" smtClean="0">
              <a:solidFill>
                <a:srgbClr val="00B0F0"/>
              </a:solidFill>
            </a:endParaRPr>
          </a:p>
          <a:p>
            <a:r>
              <a:rPr lang="he-IL" sz="12800" b="1" dirty="0" smtClean="0">
                <a:solidFill>
                  <a:srgbClr val="00B0F0"/>
                </a:solidFill>
              </a:rPr>
              <a:t>איך עוזרים לתלמיד להיות עצמאי </a:t>
            </a:r>
          </a:p>
          <a:p>
            <a:r>
              <a:rPr lang="he-IL" sz="12800" b="1" dirty="0" smtClean="0">
                <a:solidFill>
                  <a:srgbClr val="00B0F0"/>
                </a:solidFill>
              </a:rPr>
              <a:t>יותר בתהליך כתיבת תלקיט?</a:t>
            </a:r>
            <a:endParaRPr lang="he-IL" sz="128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תוצאת תמונה עבור ‪classroom activities cartoon‬‏">
            <a:extLst>
              <a:ext uri="{FF2B5EF4-FFF2-40B4-BE49-F238E27FC236}">
                <a16:creationId xmlns:a16="http://schemas.microsoft.com/office/drawing/2014/main" xmlns="" id="{1BBCE380-6330-4864-97CC-1EAF83E18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r="8611" b="-1"/>
          <a:stretch/>
        </p:blipFill>
        <p:spPr bwMode="auto">
          <a:xfrm>
            <a:off x="-200103" y="1799809"/>
            <a:ext cx="5042435" cy="42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27ADCA0-A066-4B16-8E1F-3C2483947B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6414448" y="5090161"/>
            <a:ext cx="3714671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                                                              </a:t>
            </a:r>
            <a:r>
              <a:rPr lang="he-IL" sz="2800" b="1" dirty="0" err="1" smtClean="0">
                <a:solidFill>
                  <a:srgbClr val="C31B8B"/>
                </a:solidFill>
              </a:rPr>
              <a:t>אלנט</a:t>
            </a:r>
            <a:r>
              <a:rPr lang="he-IL" sz="2800" b="1" dirty="0" smtClean="0">
                <a:solidFill>
                  <a:srgbClr val="C31B8B"/>
                </a:solidFill>
              </a:rPr>
              <a:t>   מפגש  ראשון</a:t>
            </a:r>
            <a:endParaRPr lang="he-IL" sz="2800" b="1" dirty="0">
              <a:solidFill>
                <a:srgbClr val="C31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 smtClean="0"/>
              <a:t>שתי אפשרויות לתלקיט</a:t>
            </a:r>
            <a:endParaRPr lang="he-IL" sz="4000" b="1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556146" cy="907349"/>
          </a:xfrm>
        </p:spPr>
        <p:txBody>
          <a:bodyPr/>
          <a:lstStyle/>
          <a:p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הגלובליזציה והשפעותיה על מדינת ישראל </a:t>
            </a:r>
            <a:endParaRPr lang="he-I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2641064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במסגרת העבודה בנושא זה ידרשו התלמידים לחבר בין </a:t>
            </a:r>
            <a:r>
              <a:rPr lang="he-IL" dirty="0"/>
              <a:t>עולם המושגים האזרחי ומקורות הידע שבו לבין משמעותה וחשיבותה </a:t>
            </a:r>
            <a:r>
              <a:rPr lang="he-IL" dirty="0" smtClean="0"/>
              <a:t>של הגלובליזציה </a:t>
            </a:r>
            <a:r>
              <a:rPr lang="he-IL" dirty="0"/>
              <a:t>והשפעותיה על מדינת ישראל בתחומים השונים.</a:t>
            </a:r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sz="quarter" idx="3"/>
          </p:nvPr>
        </p:nvSpPr>
        <p:spPr>
          <a:xfrm>
            <a:off x="7424058" y="1023587"/>
            <a:ext cx="4060805" cy="907349"/>
          </a:xfrm>
        </p:spPr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תפקיד התקשורת במדינה דמוקרטית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4"/>
          </p:nvPr>
        </p:nvSpPr>
        <p:spPr>
          <a:xfrm>
            <a:off x="7879080" y="1930936"/>
            <a:ext cx="3414102" cy="2427704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במסגרת </a:t>
            </a:r>
            <a:r>
              <a:rPr lang="he-IL" dirty="0"/>
              <a:t>העבודה </a:t>
            </a:r>
            <a:r>
              <a:rPr lang="he-IL" dirty="0" smtClean="0"/>
              <a:t>בנושא זה ידרשו התלמידים </a:t>
            </a:r>
            <a:r>
              <a:rPr lang="he-IL" dirty="0"/>
              <a:t>לחבר בין עולם המושגים האזרחי ומקורות הידע שבו לבין תפקידיה של התקשורת </a:t>
            </a:r>
            <a:r>
              <a:rPr lang="he-IL" dirty="0" smtClean="0"/>
              <a:t>במדינה דמוקרטית</a:t>
            </a:r>
            <a:endParaRPr lang="he-IL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DB1CFE70-CD01-40AE-AD39-1652F4996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37" y="4767770"/>
            <a:ext cx="2144486" cy="14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ציין מיקום תוכן 19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2"/>
          </a:xfrm>
        </p:spPr>
        <p:txBody>
          <a:bodyPr/>
          <a:lstStyle/>
          <a:p>
            <a:r>
              <a:rPr lang="he-IL" dirty="0" smtClean="0"/>
              <a:t>תנאים </a:t>
            </a:r>
            <a:r>
              <a:rPr lang="he-IL" dirty="0"/>
              <a:t>מחייבים לביצוע התלקיט:</a:t>
            </a:r>
          </a:p>
          <a:p>
            <a:r>
              <a:rPr lang="he-IL" dirty="0"/>
              <a:t>הוראת הנושא תפקידי התקשורת במדינה דמוקרטית וגלובליזציה והשפעתה על המדינות כיום.</a:t>
            </a:r>
          </a:p>
          <a:p>
            <a:r>
              <a:rPr lang="he-IL" dirty="0"/>
              <a:t>העבודה מיועדת לביצוע בצוות של 3-2 תלמידים.</a:t>
            </a:r>
          </a:p>
          <a:p>
            <a:r>
              <a:rPr lang="he-IL" dirty="0"/>
              <a:t>המעקב אחר הסוגיה יימשך מינימום חודש משלב בחירת הנושא על ידי </a:t>
            </a:r>
            <a:r>
              <a:rPr lang="he-IL" dirty="0" smtClean="0"/>
              <a:t>התלמידים</a:t>
            </a:r>
            <a:endParaRPr lang="he-IL" dirty="0"/>
          </a:p>
        </p:txBody>
      </p:sp>
      <p:sp>
        <p:nvSpPr>
          <p:cNvPr id="19" name="כותרת 18"/>
          <p:cNvSpPr>
            <a:spLocks noGrp="1"/>
          </p:cNvSpPr>
          <p:nvPr>
            <p:ph type="title"/>
          </p:nvPr>
        </p:nvSpPr>
        <p:spPr>
          <a:xfrm>
            <a:off x="4206240" y="274638"/>
            <a:ext cx="7376160" cy="959802"/>
          </a:xfrm>
        </p:spPr>
        <p:txBody>
          <a:bodyPr/>
          <a:lstStyle/>
          <a:p>
            <a:r>
              <a:rPr lang="he-IL" dirty="0" smtClean="0"/>
              <a:t>מסגרת התלקיט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3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https://www.youtube.com/watch?v=WMqnl9ihD_Q</a:t>
            </a:r>
            <a:endParaRPr lang="he-IL" dirty="0"/>
          </a:p>
          <a:p>
            <a:endParaRPr lang="he-IL" dirty="0"/>
          </a:p>
          <a:p>
            <a:pPr marL="109537" indent="0">
              <a:buNone/>
            </a:pP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ctr"/>
            <a:r>
              <a:rPr lang="he-IL">
                <a:solidFill>
                  <a:schemeClr val="tx1"/>
                </a:solidFill>
              </a:rPr>
              <a:t>כיצד מגיעים לרחוב בראזני?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026" name="Picture 2" descr="תוצאת תמונה עבור איור של צומת">
            <a:extLst>
              <a:ext uri="{FF2B5EF4-FFF2-40B4-BE49-F238E27FC236}">
                <a16:creationId xmlns:a16="http://schemas.microsoft.com/office/drawing/2014/main" xmlns="" id="{A5C58B14-BED3-4C52-8AC6-7E1D6701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76" y="2553503"/>
            <a:ext cx="4528566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4376738" y="484188"/>
            <a:ext cx="3435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alt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מיהו </a:t>
            </a:r>
            <a:r>
              <a:rPr lang="he-IL" altLang="he-IL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מלינרק</a:t>
            </a:r>
            <a:r>
              <a:rPr lang="he-IL" alt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alt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3427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6" y="1924050"/>
            <a:ext cx="3730625" cy="1335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905000"/>
            <a:ext cx="3790950" cy="132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110039"/>
            <a:ext cx="5091112" cy="224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6489701" y="1287463"/>
            <a:ext cx="430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e-IL" altLang="he-IL" sz="24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1. כל היצורים האלה הם </a:t>
            </a:r>
            <a:r>
              <a:rPr lang="he-IL" altLang="he-IL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מלינרקים</a:t>
            </a:r>
            <a:r>
              <a:rPr lang="he-IL" altLang="he-IL" sz="2400" dirty="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en-US" altLang="he-IL" sz="2400" dirty="0">
              <a:solidFill>
                <a:prstClr val="black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063751" y="1287463"/>
            <a:ext cx="412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e-IL" altLang="he-IL" sz="240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2. כל היצורים האלה אינם מלינרק.</a:t>
            </a:r>
            <a:endParaRPr lang="en-US" altLang="he-IL" sz="2400">
              <a:solidFill>
                <a:prstClr val="black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849689" y="3652838"/>
            <a:ext cx="467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e-IL" altLang="he-IL" sz="2400">
                <a:solidFill>
                  <a:prstClr val="black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3. אילו מבין היצורים האלה הם מלינרקים?</a:t>
            </a:r>
            <a:endParaRPr lang="en-US" altLang="he-IL" sz="2400">
              <a:solidFill>
                <a:prstClr val="black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9" name="Picture 9" descr="×ª××¦××ª ×ª××× × ×¢×××¨ ×× ×× ×">
            <a:extLst>
              <a:ext uri="{FF2B5EF4-FFF2-40B4-BE49-F238E27FC236}">
                <a16:creationId xmlns:a16="http://schemas.microsoft.com/office/drawing/2014/main" xmlns="" id="{19AF1098-E465-473B-A45F-AF7313A4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55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58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he-IL" sz="4100" dirty="0">
                <a:solidFill>
                  <a:schemeClr val="tx1"/>
                </a:solidFill>
              </a:rPr>
              <a:t>על ברווזים ולמידה</a:t>
            </a:r>
          </a:p>
        </p:txBody>
      </p:sp>
      <p:sp>
        <p:nvSpPr>
          <p:cNvPr id="7172" name="Text Placeholder 2">
            <a:extLst>
              <a:ext uri="{FF2B5EF4-FFF2-40B4-BE49-F238E27FC236}">
                <a16:creationId xmlns:a16="http://schemas.microsoft.com/office/drawing/2014/main" xmlns="" id="{732CE19D-4C0C-4D83-B706-BB3BC0FA8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173" name="Text Placeholder 3">
            <a:extLst>
              <a:ext uri="{FF2B5EF4-FFF2-40B4-BE49-F238E27FC236}">
                <a16:creationId xmlns:a16="http://schemas.microsoft.com/office/drawing/2014/main" xmlns="" id="{18AB2B47-A726-49A7-A328-B932B78AA20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תמונה קשורה">
            <a:extLst>
              <a:ext uri="{FF2B5EF4-FFF2-40B4-BE49-F238E27FC236}">
                <a16:creationId xmlns:a16="http://schemas.microsoft.com/office/drawing/2014/main" xmlns="" id="{10683A2E-02F8-4D1C-843D-31E79E305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44" y="1444295"/>
            <a:ext cx="4807028" cy="394176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ציין מיקום תוכן 1"/>
          <p:cNvSpPr>
            <a:spLocks noGrp="1"/>
          </p:cNvSpPr>
          <p:nvPr>
            <p:ph sz="quarter" idx="4"/>
          </p:nvPr>
        </p:nvSpPr>
        <p:spPr bwMode="auto">
          <a:xfrm>
            <a:off x="6193368" y="1444295"/>
            <a:ext cx="5389033" cy="3941763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hlinkClick r:id="rId4"/>
              </a:rPr>
              <a:t>https://www.youtube.com/watch?v=JHy6bBKu0j4</a:t>
            </a:r>
            <a:endParaRPr lang="he-IL" sz="2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he-IL" sz="2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he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95232" y="1117901"/>
            <a:ext cx="10450639" cy="58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6794" rIns="89988" bIns="46794" anchor="t" anchorCtr="0">
            <a:noAutofit/>
          </a:bodyPr>
          <a:lstStyle/>
          <a:p>
            <a:pPr algn="r" defTabSz="914309">
              <a:buClr>
                <a:srgbClr val="061209"/>
              </a:buClr>
              <a:buSzPts val="3200"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60" name="Shape 160"/>
          <p:cNvCxnSpPr/>
          <p:nvPr/>
        </p:nvCxnSpPr>
        <p:spPr>
          <a:xfrm flipH="1">
            <a:off x="646152" y="1698850"/>
            <a:ext cx="10663312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7887" y="3565508"/>
            <a:ext cx="4720608" cy="434918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870686" y="1038674"/>
            <a:ext cx="10450639" cy="58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6794" rIns="89988" bIns="46794" anchor="t" anchorCtr="0">
            <a:noAutofit/>
          </a:bodyPr>
          <a:lstStyle/>
          <a:p>
            <a:pPr algn="r" defTabSz="914309" rtl="1">
              <a:buClr>
                <a:srgbClr val="061209"/>
              </a:buClr>
              <a:buSzPts val="3200"/>
            </a:pPr>
            <a:r>
              <a:rPr lang="en-US" sz="3200" b="1" kern="0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היכרות עם סביבת הקורס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5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995232" y="1117901"/>
            <a:ext cx="10450639" cy="58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6794" rIns="89988" bIns="46794" anchor="t" anchorCtr="0">
            <a:noAutofit/>
          </a:bodyPr>
          <a:lstStyle/>
          <a:p>
            <a:pPr algn="r" rtl="1">
              <a:buClr>
                <a:srgbClr val="061209"/>
              </a:buClr>
              <a:buSzPts val="3200"/>
            </a:pPr>
            <a:endParaRPr/>
          </a:p>
        </p:txBody>
      </p:sp>
      <p:cxnSp>
        <p:nvCxnSpPr>
          <p:cNvPr id="169" name="Shape 169"/>
          <p:cNvCxnSpPr/>
          <p:nvPr/>
        </p:nvCxnSpPr>
        <p:spPr>
          <a:xfrm flipH="1">
            <a:off x="646152" y="1698850"/>
            <a:ext cx="10663312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l="3493" t="12062" b="22165"/>
          <a:stretch/>
        </p:blipFill>
        <p:spPr>
          <a:xfrm>
            <a:off x="2855974" y="2048493"/>
            <a:ext cx="6243667" cy="3191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3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תמונה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38" y="3363660"/>
            <a:ext cx="3229296" cy="2735016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xmlns="" id="{DBB3BE5F-7BF8-4F6D-836D-B1A6322D9CC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e-IL" sz="3800" dirty="0" smtClean="0">
                <a:solidFill>
                  <a:schemeClr val="accent1"/>
                </a:solidFill>
              </a:rPr>
              <a:t>תכני המפגש היום</a:t>
            </a:r>
            <a:endParaRPr lang="he-IL" sz="3800" dirty="0">
              <a:solidFill>
                <a:schemeClr val="accent1"/>
              </a:solidFill>
            </a:endParaRPr>
          </a:p>
        </p:txBody>
      </p:sp>
      <p:sp>
        <p:nvSpPr>
          <p:cNvPr id="10" name="מציין מיקום טקסט 9"/>
          <p:cNvSpPr>
            <a:spLocks noGrp="1"/>
          </p:cNvSpPr>
          <p:nvPr>
            <p:ph type="body" idx="1"/>
          </p:nvPr>
        </p:nvSpPr>
        <p:spPr>
          <a:xfrm flipV="1">
            <a:off x="0" y="6799702"/>
            <a:ext cx="2575561" cy="58298"/>
          </a:xfrm>
        </p:spPr>
        <p:txBody>
          <a:bodyPr/>
          <a:lstStyle/>
          <a:p>
            <a:r>
              <a:rPr lang="he-IL" dirty="0">
                <a:solidFill>
                  <a:prstClr val="white"/>
                </a:solidFill>
              </a:rPr>
              <a:t>יד ביד בדרך לתלקיט עיתונות</a:t>
            </a:r>
            <a:endParaRPr lang="he-IL" dirty="0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e-IL" dirty="0" smtClean="0"/>
              <a:t>  </a:t>
            </a:r>
            <a:r>
              <a:rPr lang="he-IL" dirty="0" smtClean="0"/>
              <a:t>שילוב סרטונים באזרחות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2DA2BF"/>
              </a:buClr>
            </a:pP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איפה מוצאים סרטונים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2DA2BF"/>
              </a:buClr>
            </a:pP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היכרות עם אתר </a:t>
            </a:r>
            <a:r>
              <a:rPr lang="he-IL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מובלנד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פלוס</a:t>
            </a:r>
            <a:endParaRPr lang="he-IL" dirty="0"/>
          </a:p>
        </p:txBody>
      </p:sp>
      <p:sp>
        <p:nvSpPr>
          <p:cNvPr id="14" name="מציין מיקום תוכן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היכרות עם מבנה הקורס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כיצד לעבוד באתר המלווה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מדוע כדאי להשתמש בסרטונים בשיעורי אזרחות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תמונה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69480"/>
            <a:ext cx="4404359" cy="37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7665" y="2375887"/>
            <a:ext cx="10660312" cy="161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6794" rIns="89988" bIns="46794" anchor="t" anchorCtr="0">
            <a:noAutofit/>
          </a:bodyPr>
          <a:lstStyle/>
          <a:p>
            <a:pPr rtl="1"/>
            <a:endParaRPr sz="2400"/>
          </a:p>
        </p:txBody>
      </p:sp>
      <p:sp>
        <p:nvSpPr>
          <p:cNvPr id="62" name="Shape 62"/>
          <p:cNvSpPr txBox="1"/>
          <p:nvPr/>
        </p:nvSpPr>
        <p:spPr>
          <a:xfrm>
            <a:off x="995232" y="1117902"/>
            <a:ext cx="10450739" cy="58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6794" rIns="89988" bIns="46794" anchor="t" anchorCtr="0">
            <a:noAutofit/>
          </a:bodyPr>
          <a:lstStyle/>
          <a:p>
            <a:pPr algn="r" rtl="1">
              <a:buClr>
                <a:srgbClr val="061209"/>
              </a:buClr>
              <a:buSzPts val="3200"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מאחורי הקלעים של ההשתלמות</a:t>
            </a:r>
            <a:endParaRPr/>
          </a:p>
        </p:txBody>
      </p:sp>
      <p:cxnSp>
        <p:nvCxnSpPr>
          <p:cNvPr id="63" name="Shape 63"/>
          <p:cNvCxnSpPr/>
          <p:nvPr/>
        </p:nvCxnSpPr>
        <p:spPr>
          <a:xfrm flipH="1">
            <a:off x="646152" y="1698850"/>
            <a:ext cx="10663312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122" y="1802712"/>
            <a:ext cx="5837865" cy="43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666" y="1802713"/>
            <a:ext cx="4822451" cy="482245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4473942" y="4390050"/>
            <a:ext cx="3007708" cy="84169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990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16657" y="1298448"/>
            <a:ext cx="7566455" cy="1581230"/>
          </a:xfrm>
        </p:spPr>
        <p:txBody>
          <a:bodyPr/>
          <a:lstStyle/>
          <a:p>
            <a:r>
              <a:rPr lang="he-IL" dirty="0" smtClean="0"/>
              <a:t>זכויות וחובות המשתלמים  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53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518160" y="1036320"/>
            <a:ext cx="10287000" cy="59436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הצטרפות לקבוצת </a:t>
            </a:r>
            <a:r>
              <a:rPr lang="he-IL" dirty="0" err="1" smtClean="0"/>
              <a:t>ווטסאפ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04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תוצאת תמונה עבור שביל חדש ציור">
            <a:extLst>
              <a:ext uri="{FF2B5EF4-FFF2-40B4-BE49-F238E27FC236}">
                <a16:creationId xmlns:a16="http://schemas.microsoft.com/office/drawing/2014/main" xmlns="" id="{0E484946-E794-4DAF-BAED-D3DA9D20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74" y="510139"/>
            <a:ext cx="8218039" cy="62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פתיחה</a:t>
            </a:r>
            <a:r>
              <a:rPr lang="he-IL" dirty="0"/>
              <a:t>:</a:t>
            </a:r>
            <a:br>
              <a:rPr lang="he-IL" dirty="0"/>
            </a:br>
            <a:r>
              <a:rPr lang="he-IL" dirty="0" smtClean="0"/>
              <a:t> היכן אתה/את מלמד?</a:t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>באיזה דרך הערכה אתה/את משתמשים בשיעורי אזרחות?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53839" y="387992"/>
            <a:ext cx="7218653" cy="22180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e-IL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he-IL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נעים להכיר </a:t>
            </a:r>
          </a:p>
          <a:p>
            <a:pPr marL="0" indent="0">
              <a:buNone/>
            </a:pPr>
            <a:r>
              <a:rPr lang="he-IL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he-IL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כנסו </a:t>
            </a:r>
            <a:r>
              <a:rPr lang="he-IL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לפדלט</a:t>
            </a:r>
            <a:r>
              <a:rPr lang="he-IL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https://he.padlet.com/shirahex/hg3m22w8mht0</a:t>
            </a:r>
            <a:endParaRPr lang="he-IL" sz="4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xmlns="" id="{AF82DA93-2E94-4F9E-9106-ABF7B0DE7099}"/>
              </a:ext>
            </a:extLst>
          </p:cNvPr>
          <p:cNvSpPr/>
          <p:nvPr/>
        </p:nvSpPr>
        <p:spPr>
          <a:xfrm>
            <a:off x="0" y="6126874"/>
            <a:ext cx="8708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52919" y="6496206"/>
            <a:ext cx="2947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2050" name="Picture 2" descr="קוד QR של הפדלט (padlet) הזה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98" y="2728187"/>
            <a:ext cx="1968796" cy="19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he-IL" sz="2800" b="1" dirty="0" smtClean="0">
                <a:solidFill>
                  <a:schemeClr val="tx1"/>
                </a:solidFill>
              </a:rPr>
              <a:t>נכיר את מבנה ההשתלמות ונערוך תיאום צפיות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he-IL" sz="2800" b="1" dirty="0" smtClean="0">
                <a:solidFill>
                  <a:schemeClr val="tx1"/>
                </a:solidFill>
              </a:rPr>
              <a:t>נדע מהו תלקיט וכיצד </a:t>
            </a:r>
            <a:r>
              <a:rPr lang="he-IL" sz="2800" b="1" dirty="0">
                <a:solidFill>
                  <a:schemeClr val="tx1"/>
                </a:solidFill>
              </a:rPr>
              <a:t>זה מקדם את </a:t>
            </a:r>
            <a:r>
              <a:rPr lang="he-IL" sz="2800" b="1" dirty="0" smtClean="0">
                <a:solidFill>
                  <a:schemeClr val="tx1"/>
                </a:solidFill>
              </a:rPr>
              <a:t>הלמידה באזרחות</a:t>
            </a:r>
            <a:endParaRPr lang="he-IL" sz="2800" b="1" dirty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he-IL" sz="2800" b="1" dirty="0" smtClean="0">
                <a:solidFill>
                  <a:schemeClr val="tx1"/>
                </a:solidFill>
              </a:rPr>
              <a:t>נברר למה חשוב לעבוד כקהילה לומדת</a:t>
            </a:r>
            <a:endParaRPr lang="he-IL" sz="2800" b="1" dirty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he-IL" sz="2800" b="1" dirty="0">
                <a:solidFill>
                  <a:schemeClr val="tx1"/>
                </a:solidFill>
              </a:rPr>
              <a:t>נבין מי זה </a:t>
            </a:r>
            <a:r>
              <a:rPr lang="he-IL" sz="2800" b="1" dirty="0" err="1">
                <a:solidFill>
                  <a:schemeClr val="tx1"/>
                </a:solidFill>
              </a:rPr>
              <a:t>מלינרק</a:t>
            </a:r>
            <a:r>
              <a:rPr lang="he-IL" sz="2800" b="1" dirty="0">
                <a:solidFill>
                  <a:schemeClr val="tx1"/>
                </a:solidFill>
              </a:rPr>
              <a:t> ואיך הוא מסייע לפיתוח </a:t>
            </a:r>
            <a:r>
              <a:rPr lang="he-IL" sz="2800" b="1" dirty="0" smtClean="0">
                <a:solidFill>
                  <a:schemeClr val="tx1"/>
                </a:solidFill>
              </a:rPr>
              <a:t>החשיבה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he-IL" sz="2800" b="1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endParaRPr lang="he-IL" sz="2800" b="1" dirty="0"/>
          </a:p>
          <a:p>
            <a:pPr marL="457200" indent="-457200">
              <a:spcAft>
                <a:spcPts val="600"/>
              </a:spcAft>
              <a:buAutoNum type="arabicPeriod"/>
            </a:pP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28596" y="274638"/>
            <a:ext cx="4553803" cy="1021899"/>
          </a:xfrm>
        </p:spPr>
        <p:txBody>
          <a:bodyPr>
            <a:normAutofit/>
          </a:bodyPr>
          <a:lstStyle/>
          <a:p>
            <a:r>
              <a:rPr lang="he-IL" dirty="0" smtClean="0"/>
              <a:t> </a:t>
            </a:r>
            <a:r>
              <a:rPr lang="he-IL" dirty="0" smtClean="0">
                <a:solidFill>
                  <a:srgbClr val="00B0F0"/>
                </a:solidFill>
              </a:rPr>
              <a:t>מה ילמד במפגש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70" y="3228022"/>
            <a:ext cx="18669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225040" y="1481138"/>
            <a:ext cx="9357360" cy="4525962"/>
          </a:xfrm>
        </p:spPr>
        <p:txBody>
          <a:bodyPr/>
          <a:lstStyle/>
          <a:p>
            <a:pPr marL="109537" indent="0">
              <a:buNone/>
            </a:pPr>
            <a:endParaRPr lang="he-IL" dirty="0" smtClean="0"/>
          </a:p>
          <a:p>
            <a:r>
              <a:rPr lang="he-IL" dirty="0" smtClean="0"/>
              <a:t>כתיבת עבודה המשלבת בין </a:t>
            </a:r>
            <a:r>
              <a:rPr lang="he-IL" dirty="0"/>
              <a:t>לימוד עיוני של סוגיה אזרחית </a:t>
            </a:r>
            <a:r>
              <a:rPr lang="he-IL" dirty="0" smtClean="0"/>
              <a:t>חדשותית </a:t>
            </a:r>
            <a:r>
              <a:rPr lang="he-IL" dirty="0"/>
              <a:t>שעל סדר היום ל</a:t>
            </a:r>
            <a:r>
              <a:rPr lang="he-IL" dirty="0" smtClean="0"/>
              <a:t>ניתוח מקורות חדשותיים שעוסקים בסוגיה</a:t>
            </a:r>
          </a:p>
          <a:p>
            <a:r>
              <a:rPr lang="he-IL" dirty="0" smtClean="0"/>
              <a:t>גיבש </a:t>
            </a:r>
            <a:r>
              <a:rPr lang="he-IL" dirty="0"/>
              <a:t>עמדה </a:t>
            </a:r>
            <a:r>
              <a:rPr lang="he-IL" dirty="0" smtClean="0"/>
              <a:t>ביחס </a:t>
            </a:r>
            <a:r>
              <a:rPr lang="he-IL" dirty="0"/>
              <a:t>לנושא החדשותי שנבחר או ביחס לתפקיד </a:t>
            </a:r>
            <a:r>
              <a:rPr lang="he-IL" dirty="0" smtClean="0"/>
              <a:t>התקשורת</a:t>
            </a:r>
          </a:p>
          <a:p>
            <a:r>
              <a:rPr lang="he-IL" dirty="0" smtClean="0"/>
              <a:t>הכנת תוצר יצרתי שמופנה </a:t>
            </a:r>
            <a:r>
              <a:rPr lang="he-IL" dirty="0"/>
              <a:t>לגורם אזרחי </a:t>
            </a:r>
            <a:r>
              <a:rPr lang="he-IL" dirty="0" smtClean="0"/>
              <a:t>רלוונטי:</a:t>
            </a:r>
          </a:p>
          <a:p>
            <a:pPr marL="109537" indent="0">
              <a:buNone/>
            </a:pPr>
            <a:r>
              <a:rPr lang="he-IL" dirty="0" smtClean="0"/>
              <a:t>   מכתב</a:t>
            </a:r>
            <a:r>
              <a:rPr lang="he-IL" dirty="0"/>
              <a:t>, תמונה </a:t>
            </a:r>
            <a:r>
              <a:rPr lang="he-IL" dirty="0" err="1"/>
              <a:t>באינסטגרם</a:t>
            </a:r>
            <a:r>
              <a:rPr lang="he-IL" dirty="0"/>
              <a:t>, פוסט </a:t>
            </a:r>
            <a:r>
              <a:rPr lang="he-IL" dirty="0" err="1"/>
              <a:t>בפיסבוק</a:t>
            </a:r>
            <a:r>
              <a:rPr lang="he-IL" dirty="0"/>
              <a:t>, </a:t>
            </a:r>
            <a:r>
              <a:rPr lang="he-IL" dirty="0" smtClean="0"/>
              <a:t>עצומה ועוד</a:t>
            </a:r>
          </a:p>
          <a:p>
            <a:endParaRPr lang="he-IL" b="1" dirty="0">
              <a:solidFill>
                <a:schemeClr val="bg2">
                  <a:lumMod val="25000"/>
                </a:schemeClr>
              </a:solidFill>
            </a:endParaRPr>
          </a:p>
          <a:p>
            <a:pPr marL="109537" indent="0">
              <a:buNone/>
            </a:pPr>
            <a:endParaRPr lang="he-IL" b="1" dirty="0">
              <a:solidFill>
                <a:schemeClr val="bg2">
                  <a:lumMod val="25000"/>
                </a:schemeClr>
              </a:solidFill>
            </a:endParaRPr>
          </a:p>
          <a:p>
            <a:pPr marL="109537" indent="0">
              <a:buNone/>
            </a:pPr>
            <a:endParaRPr lang="he-IL" b="1" dirty="0">
              <a:solidFill>
                <a:schemeClr val="bg2">
                  <a:lumMod val="25000"/>
                </a:schemeClr>
              </a:solidFill>
            </a:endParaRPr>
          </a:p>
          <a:p>
            <a:pPr marL="109537" indent="0">
              <a:buNone/>
            </a:pPr>
            <a:endParaRPr lang="he-IL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197096" y="274638"/>
            <a:ext cx="7385304" cy="1508442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 מהו תלקיט עיתונות באזרחות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048" y="6309360"/>
            <a:ext cx="3813048" cy="384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07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התלמידים </a:t>
            </a:r>
            <a:r>
              <a:rPr lang="he-IL" dirty="0"/>
              <a:t>יעקבו אחרי נושא חדשותי הנמצא על סדר היום הציבורי או אחרי תפקידי </a:t>
            </a:r>
            <a:r>
              <a:rPr lang="he-IL" dirty="0" smtClean="0"/>
              <a:t>התקשורת שבאים </a:t>
            </a:r>
            <a:r>
              <a:rPr lang="he-IL" dirty="0"/>
              <a:t>לידי ביטוי בנושא חדשותי שעל סדר היום הציבורי במדינת </a:t>
            </a:r>
            <a:r>
              <a:rPr lang="he-IL" dirty="0" smtClean="0"/>
              <a:t>ישראל</a:t>
            </a:r>
            <a:endParaRPr lang="he-IL" dirty="0"/>
          </a:p>
          <a:p>
            <a:r>
              <a:rPr lang="he-IL" dirty="0" smtClean="0"/>
              <a:t>התלמידים </a:t>
            </a:r>
            <a:r>
              <a:rPr lang="he-IL" dirty="0"/>
              <a:t>יאתרו ויציגו מקורות אזרחיים הקשורים לנושא חדשותי </a:t>
            </a:r>
            <a:r>
              <a:rPr lang="he-IL" dirty="0" smtClean="0"/>
              <a:t>שנבחר</a:t>
            </a:r>
            <a:endParaRPr lang="he-IL" dirty="0"/>
          </a:p>
          <a:p>
            <a:r>
              <a:rPr lang="he-IL" dirty="0" smtClean="0"/>
              <a:t>התלמידים </a:t>
            </a:r>
            <a:r>
              <a:rPr lang="he-IL" dirty="0"/>
              <a:t>ינתחו מקורות תקשורתיים העוסקים בנושא החדשותי </a:t>
            </a:r>
            <a:r>
              <a:rPr lang="he-IL" dirty="0" smtClean="0"/>
              <a:t>הנבחר</a:t>
            </a:r>
          </a:p>
          <a:p>
            <a:r>
              <a:rPr lang="he-IL" dirty="0" smtClean="0"/>
              <a:t>התלמידים </a:t>
            </a:r>
            <a:r>
              <a:rPr lang="he-IL" dirty="0"/>
              <a:t>יגבשו עמדה על סמך המקורות שנאספו באמצעות טענה, נימוקים ומסקנות ביחס </a:t>
            </a:r>
            <a:r>
              <a:rPr lang="he-IL" dirty="0" smtClean="0"/>
              <a:t>לנושא החדשותי </a:t>
            </a:r>
            <a:r>
              <a:rPr lang="he-IL" dirty="0"/>
              <a:t>הנבחר או ביחס לתפקידי התקשורת על פי המקורות אליהם נחשפו.</a:t>
            </a:r>
          </a:p>
          <a:p>
            <a:r>
              <a:rPr lang="he-IL" dirty="0" smtClean="0"/>
              <a:t>התלמידים </a:t>
            </a:r>
            <a:r>
              <a:rPr lang="he-IL" dirty="0"/>
              <a:t>יציגו תוצר סופי המופנה לגורם </a:t>
            </a:r>
            <a:r>
              <a:rPr lang="he-IL" dirty="0" smtClean="0"/>
              <a:t>רלוונטי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5227320" y="274638"/>
            <a:ext cx="6355080" cy="1206500"/>
          </a:xfrm>
        </p:spPr>
        <p:txBody>
          <a:bodyPr/>
          <a:lstStyle/>
          <a:p>
            <a:r>
              <a:rPr lang="he-IL" dirty="0" smtClean="0"/>
              <a:t>מטרות התלקיט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842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סגרת 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21176</TotalTime>
  <Words>395</Words>
  <Application>Microsoft Office PowerPoint</Application>
  <PresentationFormat>מסך רחב</PresentationFormat>
  <Paragraphs>68</Paragraphs>
  <Slides>16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14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16</vt:i4>
      </vt:variant>
    </vt:vector>
  </HeadingPairs>
  <TitlesOfParts>
    <vt:vector size="34" baseType="lpstr">
      <vt:lpstr>Aharoni</vt:lpstr>
      <vt:lpstr>Arial</vt:lpstr>
      <vt:lpstr>Calibri</vt:lpstr>
      <vt:lpstr>Corbel</vt:lpstr>
      <vt:lpstr>Gisha</vt:lpstr>
      <vt:lpstr>Lucida Sans Unicode</vt:lpstr>
      <vt:lpstr>Open Sans</vt:lpstr>
      <vt:lpstr>Open Sans Light</vt:lpstr>
      <vt:lpstr>Symbol</vt:lpstr>
      <vt:lpstr>Tahoma</vt:lpstr>
      <vt:lpstr>Times New Roman</vt:lpstr>
      <vt:lpstr>Verdana</vt:lpstr>
      <vt:lpstr>Wingdings 2</vt:lpstr>
      <vt:lpstr>Wingdings 3</vt:lpstr>
      <vt:lpstr>מסגרת </vt:lpstr>
      <vt:lpstr>רחבה</vt:lpstr>
      <vt:lpstr>1_רחבה</vt:lpstr>
      <vt:lpstr>ערכת נושא Office</vt:lpstr>
      <vt:lpstr>יד ביד בדרך לתלקיט עיתונות </vt:lpstr>
      <vt:lpstr>תכני המפגש היום</vt:lpstr>
      <vt:lpstr>מצגת של PowerPoint</vt:lpstr>
      <vt:lpstr>זכויות וחובות המשתלמים  </vt:lpstr>
      <vt:lpstr>הצטרפות לקבוצת ווטסאפ </vt:lpstr>
      <vt:lpstr>פתיחה:  היכן אתה/את מלמד?  באיזה דרך הערכה אתה/את משתמשים בשיעורי אזרחות? </vt:lpstr>
      <vt:lpstr> מה ילמד במפגש</vt:lpstr>
      <vt:lpstr> מהו תלקיט עיתונות באזרחות</vt:lpstr>
      <vt:lpstr>מטרות התלקיט </vt:lpstr>
      <vt:lpstr>שתי אפשרויות לתלקיט</vt:lpstr>
      <vt:lpstr>מסגרת התלקיט </vt:lpstr>
      <vt:lpstr>כיצד מגיעים לרחוב בראזני?</vt:lpstr>
      <vt:lpstr>מצגת של PowerPoint</vt:lpstr>
      <vt:lpstr>על ברווזים ולמידה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רעש, כאן לומדים!</dc:title>
  <dc:creator>איתי רז</dc:creator>
  <cp:lastModifiedBy>Ronit</cp:lastModifiedBy>
  <cp:revision>33</cp:revision>
  <dcterms:created xsi:type="dcterms:W3CDTF">2019-10-26T17:00:17Z</dcterms:created>
  <dcterms:modified xsi:type="dcterms:W3CDTF">2022-08-15T16:58:47Z</dcterms:modified>
</cp:coreProperties>
</file>