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30"/>
  </p:notesMasterIdLst>
  <p:sldIdLst>
    <p:sldId id="256" r:id="rId4"/>
    <p:sldId id="257" r:id="rId5"/>
    <p:sldId id="290" r:id="rId6"/>
    <p:sldId id="295" r:id="rId7"/>
    <p:sldId id="292" r:id="rId8"/>
    <p:sldId id="296" r:id="rId9"/>
    <p:sldId id="297" r:id="rId10"/>
    <p:sldId id="288" r:id="rId11"/>
    <p:sldId id="299" r:id="rId12"/>
    <p:sldId id="289" r:id="rId13"/>
    <p:sldId id="271" r:id="rId14"/>
    <p:sldId id="275" r:id="rId15"/>
    <p:sldId id="264" r:id="rId16"/>
    <p:sldId id="273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67" r:id="rId28"/>
    <p:sldId id="268" r:id="rId29"/>
  </p:sldIdLst>
  <p:sldSz cx="12193588" cy="6858000"/>
  <p:notesSz cx="6858000" cy="9144000"/>
  <p:embeddedFontLst>
    <p:embeddedFont>
      <p:font typeface="Tahoma" panose="020B0604030504040204" pitchFamily="34" charset="0"/>
      <p:regular r:id="rId31"/>
      <p:bold r:id="rId32"/>
    </p:embeddedFont>
    <p:embeddedFont>
      <p:font typeface="Open Sans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bold r:id="rId42"/>
      <p:italic r:id="rId43"/>
      <p:boldItalic r:id="rId44"/>
    </p:embeddedFont>
    <p:embeddedFont>
      <p:font typeface="Amatic SC" panose="020B0604020202020204" charset="-79"/>
      <p:regular r:id="rId45"/>
      <p:bold r:id="rId46"/>
    </p:embeddedFont>
    <p:embeddedFont>
      <p:font typeface="David" panose="020E0502060401010101" pitchFamily="34" charset="-79"/>
      <p:regular r:id="rId47"/>
      <p:bold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6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5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388620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1587" y="0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2" cy="30845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812" cy="359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388620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8591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LojoL9JSMqeyfvWfWgnElOvxEZ3VS4jo2IpgKashpjrDTtg/viewfor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/>
          </a:p>
        </p:txBody>
      </p:sp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6052317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789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A97C2C6-EC3D-45EE-B755-207B6FEE8347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45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כשאנחנו רוצים לוודא מה מתוך מה שנלמד התלמידים הבינו והפנימו, או כשיש תחושה שסרט יכול לסכם את מה שלמדנו ארוכות. </a:t>
            </a: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B4BD5A-344F-4B74-BFBC-3155E66D768B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888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198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מתי עושים זאת?</a:t>
            </a:r>
            <a:r>
              <a:rPr lang="en-US" altLang="he-IL" smtClean="0"/>
              <a:t> </a:t>
            </a:r>
            <a:r>
              <a:rPr lang="he-IL" altLang="he-IL" smtClean="0"/>
              <a:t>האם מומלץ להביא סרט שלם לכיתה?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smtClean="0"/>
              <a:t>הסבר לגבי סרט אינטרקטיבי</a:t>
            </a:r>
          </a:p>
          <a:p>
            <a:pPr eaLnBrk="1" hangingPunct="1">
              <a:spcBef>
                <a:spcPct val="0"/>
              </a:spcBef>
            </a:pPr>
            <a:endParaRPr lang="he-IL" altLang="he-IL" smtClean="0"/>
          </a:p>
          <a:p>
            <a:pPr eaLnBrk="1" hangingPunct="1">
              <a:spcBef>
                <a:spcPct val="0"/>
              </a:spcBef>
            </a:pPr>
            <a:r>
              <a:rPr lang="he-IL" altLang="he-IL" smtClean="0"/>
              <a:t>האם נכון לחתוך סרט באמצע?</a:t>
            </a:r>
          </a:p>
        </p:txBody>
      </p:sp>
      <p:sp>
        <p:nvSpPr>
          <p:cNvPr id="4198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80BE-82D8-4648-9317-721EC9B72489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41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4403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להתייחס לדרך הנכונה לכתוב שאלות לסרט</a:t>
            </a:r>
          </a:p>
        </p:txBody>
      </p:sp>
      <p:sp>
        <p:nvSpPr>
          <p:cNvPr id="4403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C7D030-ED83-44EA-980E-5050DA81F2F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https://docs.google.com/forms/d/e/1FAIpQLSeLojoL9JSMqeyfvWfWgnElOvxEZ3VS4jo2IpgKashpjrDTtg/viewform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סקר</a:t>
            </a:r>
            <a:r>
              <a:rPr lang="en-US" dirty="0"/>
              <a:t> </a:t>
            </a:r>
            <a:r>
              <a:rPr lang="en-US" dirty="0" err="1"/>
              <a:t>הפעלה</a:t>
            </a:r>
            <a:endParaRPr dirty="0"/>
          </a:p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1107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992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50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/>
        </p:nvSpPr>
        <p:spPr>
          <a:xfrm>
            <a:off x="1587" y="8685212"/>
            <a:ext cx="29702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/>
          </a:p>
        </p:txBody>
      </p:sp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2979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68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4813" cy="35988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15363" name="Shape 6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>
              <a:gd name="T0" fmla="*/ 0 w 120000"/>
              <a:gd name="T1" fmla="*/ 0 h 120000"/>
              <a:gd name="T2" fmla="*/ 5484813 w 120000"/>
              <a:gd name="T3" fmla="*/ 0 h 120000"/>
              <a:gd name="T4" fmla="*/ 5484813 w 120000"/>
              <a:gd name="T5" fmla="*/ 3084513 h 120000"/>
              <a:gd name="T6" fmla="*/ 0 w 120000"/>
              <a:gd name="T7" fmla="*/ 3084513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1524206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4900" cy="3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514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smtClean="0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 smtClean="0"/>
          </a:p>
          <a:p>
            <a:pPr eaLnBrk="1" hangingPunct="1">
              <a:spcBef>
                <a:spcPct val="0"/>
              </a:spcBef>
            </a:pPr>
            <a:r>
              <a:rPr lang="he-IL" altLang="he-IL" smtClean="0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D789AC-52BD-4384-B085-BEDB33E369C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4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174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כשיש מומחה אחר שיכול להגיד את הדברים טוב ממני.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smtClean="0"/>
              <a:t>לתת כאן את הסרטון של אונברסיטת קאהן במטמתיקה. איך מיישמים נראה עוד שניה. </a:t>
            </a:r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C25EE8-C8A5-4318-A3CB-F08CBA480403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79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379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לאיזה נושא במקצוע שלכם יצטרכו טריגר מסוג זה? </a:t>
            </a:r>
          </a:p>
          <a:p>
            <a:pPr eaLnBrk="1" hangingPunct="1">
              <a:spcBef>
                <a:spcPct val="0"/>
              </a:spcBef>
            </a:pPr>
            <a:r>
              <a:rPr lang="he-IL" altLang="he-IL" smtClean="0"/>
              <a:t>טריגר לנושא מורכב, רגיש, אולי אפילו משעמם שיש לצור עניין סביבו. </a:t>
            </a:r>
          </a:p>
          <a:p>
            <a:pPr eaLnBrk="1" hangingPunct="1">
              <a:spcBef>
                <a:spcPct val="0"/>
              </a:spcBef>
            </a:pPr>
            <a:endParaRPr lang="he-IL" altLang="he-IL" smtClean="0"/>
          </a:p>
          <a:p>
            <a:pPr eaLnBrk="1" hangingPunct="1">
              <a:spcBef>
                <a:spcPct val="0"/>
              </a:spcBef>
            </a:pPr>
            <a:r>
              <a:rPr lang="he-IL" altLang="he-IL" smtClean="0"/>
              <a:t>בדוגמא כאן- לנושא החברות , נושא רגיש אצל התלמידים- ניתן לשאול על איך הוא מרגיש ובכך לשקף עמדות של בנות שונות לגבי עצמן. </a:t>
            </a:r>
          </a:p>
        </p:txBody>
      </p:sp>
      <p:sp>
        <p:nvSpPr>
          <p:cNvPr id="33796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435300-4286-4CA4-BB17-A6D8BA144A5A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55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7388" y="1143000"/>
            <a:ext cx="5478462" cy="3081338"/>
          </a:xfrm>
          <a:ln/>
        </p:spPr>
      </p:sp>
      <p:sp>
        <p:nvSpPr>
          <p:cNvPr id="3584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e-IL" altLang="he-IL" smtClean="0"/>
              <a:t>לפרט על כיתה הפוכה</a:t>
            </a:r>
          </a:p>
        </p:txBody>
      </p:sp>
      <p:sp>
        <p:nvSpPr>
          <p:cNvPr id="35844" name="מציין מיקום של מספר שקופית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l" defTabSz="449263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1DE112-FBD0-4575-ABE9-B426AD85EA3D}" type="slidenum">
              <a:rPr lang="he-IL" altLang="he-IL">
                <a:solidFill>
                  <a:schemeClr val="tx1"/>
                </a:solidFill>
                <a:latin typeface="Arial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he-IL" altLang="he-IL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09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80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529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116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8300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2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089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33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5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193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9672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7B9E2CE2-C7B5-4E17-923D-1131421DDA84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 smtClean="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7761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5945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866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7025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5" y="1604963"/>
            <a:ext cx="5408613" cy="4521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294477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7392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1052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062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207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5381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08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3"/>
          </p:nvPr>
        </p:nvSpPr>
        <p:spPr>
          <a:xfrm>
            <a:off x="6173788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1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4"/>
          </p:nvPr>
        </p:nvSpPr>
        <p:spPr>
          <a:xfrm>
            <a:off x="6173788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6025" y="273050"/>
            <a:ext cx="2741613" cy="58531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4025" cy="58531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163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199" y="1122363"/>
            <a:ext cx="9145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199" y="3602038"/>
            <a:ext cx="9145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2388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s-ES" altLang="he-IL" sz="1800" kern="120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9188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5721491E-1177-4828-974D-B35F17E666D2}" type="slidenum">
              <a:rPr lang="es-ES" altLang="he-IL" sz="1800" kern="1200" smtClean="0">
                <a:solidFill>
                  <a:srgbClr val="FFFFFF"/>
                </a:solidFill>
                <a:ea typeface="+mn-ea"/>
                <a:cs typeface="Open Sans Hebrew Light" pitchFamily="2" charset="-79"/>
              </a:rPr>
              <a:pPr defTabSz="449263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es-ES" altLang="he-IL" sz="1800" kern="1200" smtClean="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744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09600" y="1604963"/>
            <a:ext cx="5408613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170613" y="1604963"/>
            <a:ext cx="541020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  <a:defRPr sz="16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5A77D770-DAD5-4A7D-96FB-8921FFD6D6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6298" y="1"/>
            <a:ext cx="12189974" cy="6857999"/>
          </a:xfrm>
          <a:prstGeom prst="rect">
            <a:avLst/>
          </a:prstGeom>
        </p:spPr>
      </p:pic>
      <p:sp>
        <p:nvSpPr>
          <p:cNvPr id="7" name="מציין מיקום טקסט 6">
            <a:extLst>
              <a:ext uri="{FF2B5EF4-FFF2-40B4-BE49-F238E27FC236}">
                <a16:creationId xmlns:a16="http://schemas.microsoft.com/office/drawing/2014/main" xmlns="" id="{6C091DC9-90A2-44E2-AB5E-3760F1C466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8434" y="400051"/>
            <a:ext cx="6630131" cy="866775"/>
          </a:xfrm>
          <a:prstGeom prst="rect">
            <a:avLst/>
          </a:prstGeom>
        </p:spPr>
        <p:txBody>
          <a:bodyPr/>
          <a:lstStyle>
            <a:lvl1pPr marL="109537" indent="0">
              <a:buFont typeface="Arial" panose="020B0604020202020204" pitchFamily="34" charset="0"/>
              <a:buNone/>
              <a:defRPr lang="he-IL" sz="5400" kern="1200" dirty="0">
                <a:solidFill>
                  <a:srgbClr val="142B7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כותרת</a:t>
            </a:r>
          </a:p>
        </p:txBody>
      </p:sp>
    </p:spTree>
    <p:extLst>
      <p:ext uri="{BB962C8B-B14F-4D97-AF65-F5344CB8AC3E}">
        <p14:creationId xmlns:p14="http://schemas.microsoft.com/office/powerpoint/2010/main" val="231825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6" descr="תמונה שמכילה צילום מסך, מכשיר חשמלי&#10;&#10;התיאור נוצר באופן אוטומטי">
            <a:extLst>
              <a:ext uri="{FF2B5EF4-FFF2-40B4-BE49-F238E27FC236}">
                <a16:creationId xmlns:a16="http://schemas.microsoft.com/office/drawing/2014/main" xmlns="" id="{15F1F53F-4A6F-4F85-8EF3-038E516C1C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90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AF6EB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71212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AF6EB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84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79861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טקסט הכותרת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8038" cy="452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יש ללחוץ כדי לערוך את עיצוב מתאר הכותרת</a:t>
            </a:r>
          </a:p>
          <a:p>
            <a:pPr lvl="1"/>
            <a:r>
              <a:rPr lang="he-IL" altLang="he-IL" smtClean="0"/>
              <a:t>רמת מתאר שניה</a:t>
            </a:r>
          </a:p>
          <a:p>
            <a:pPr lvl="2"/>
            <a:r>
              <a:rPr lang="he-IL" altLang="he-IL" smtClean="0"/>
              <a:t>רמת מתאר שלישית</a:t>
            </a:r>
          </a:p>
          <a:p>
            <a:pPr lvl="3"/>
            <a:r>
              <a:rPr lang="he-IL" altLang="he-IL" smtClean="0"/>
              <a:t>רמת מתאר רביעית</a:t>
            </a:r>
          </a:p>
          <a:p>
            <a:pPr lvl="4"/>
            <a:r>
              <a:rPr lang="he-IL" altLang="he-IL" smtClean="0"/>
              <a:t>רמת מתאר חמישית</a:t>
            </a:r>
          </a:p>
          <a:p>
            <a:pPr lvl="4"/>
            <a:r>
              <a:rPr lang="he-IL" altLang="he-IL" smtClean="0"/>
              <a:t>רמת מתאר שישית</a:t>
            </a:r>
          </a:p>
          <a:p>
            <a:pPr lvl="4"/>
            <a:r>
              <a:rPr lang="he-IL" altLang="he-IL" smtClean="0"/>
              <a:t>רמת מתאר שביעית</a:t>
            </a:r>
          </a:p>
          <a:p>
            <a:pPr lvl="4"/>
            <a:r>
              <a:rPr lang="he-IL" altLang="he-IL" smtClean="0"/>
              <a:t>רמת מתאר שמינית</a:t>
            </a:r>
          </a:p>
          <a:p>
            <a:pPr lvl="4"/>
            <a:r>
              <a:rPr lang="he-IL" altLang="he-IL" smtClean="0"/>
              <a:t>רמת מתאר תשיעית</a:t>
            </a:r>
          </a:p>
        </p:txBody>
      </p:sp>
    </p:spTree>
    <p:extLst>
      <p:ext uri="{BB962C8B-B14F-4D97-AF65-F5344CB8AC3E}">
        <p14:creationId xmlns:p14="http://schemas.microsoft.com/office/powerpoint/2010/main" val="312530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 kern="1200">
          <a:solidFill>
            <a:srgbClr val="FAF6EB"/>
          </a:solidFill>
          <a:latin typeface="+mj-lt"/>
          <a:ea typeface="+mj-ea"/>
          <a:cs typeface="+mj-cs"/>
        </a:defRPr>
      </a:lvl1pPr>
      <a:lvl2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2pPr>
      <a:lvl3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3pPr>
      <a:lvl4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4pPr>
      <a:lvl5pPr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5pPr>
      <a:lvl6pPr marL="25146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6pPr>
      <a:lvl7pPr marL="29718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7pPr>
      <a:lvl8pPr marL="34290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8pPr>
      <a:lvl9pPr marL="3886200" indent="-228600" algn="r" defTabSz="449263" rtl="1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b="1">
          <a:solidFill>
            <a:srgbClr val="FAF6EB"/>
          </a:solidFill>
          <a:latin typeface="Open Sans Hebrew Condensed" panose="00000506000000000000" pitchFamily="2" charset="-79"/>
          <a:cs typeface="Open Sans Hebrew Condensed" panose="00000506000000000000" pitchFamily="2" charset="-79"/>
        </a:defRPr>
      </a:lvl9pPr>
    </p:titleStyle>
    <p:bodyStyle>
      <a:lvl1pPr marL="342900" indent="-342900" algn="r" defTabSz="449263" rtl="1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AF6EB"/>
          </a:solidFill>
          <a:latin typeface="+mn-lt"/>
          <a:ea typeface="+mn-ea"/>
          <a:cs typeface="+mn-cs"/>
        </a:defRPr>
      </a:lvl1pPr>
      <a:lvl2pPr marL="742950" indent="-28575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AF6EB"/>
          </a:solidFill>
          <a:latin typeface="+mn-lt"/>
          <a:ea typeface="+mn-ea"/>
          <a:cs typeface="+mn-cs"/>
        </a:defRPr>
      </a:lvl2pPr>
      <a:lvl3pPr marL="11430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AF6EB"/>
          </a:solidFill>
          <a:latin typeface="+mn-lt"/>
          <a:ea typeface="+mn-ea"/>
          <a:cs typeface="+mn-cs"/>
        </a:defRPr>
      </a:lvl3pPr>
      <a:lvl4pPr marL="16002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4pPr>
      <a:lvl5pPr marL="2057400" indent="-228600" algn="r" defTabSz="449263" rtl="1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FAF6E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e.padlet.com/shirahex/hg3m22w8mht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5893475" y="6247500"/>
            <a:ext cx="3445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2800"/>
              <a:buFont typeface="Tahoma"/>
              <a:buNone/>
            </a:pPr>
            <a:endParaRPr sz="2400" dirty="0"/>
          </a:p>
        </p:txBody>
      </p:sp>
      <p:sp>
        <p:nvSpPr>
          <p:cNvPr id="55" name="Shape 55"/>
          <p:cNvSpPr txBox="1"/>
          <p:nvPr/>
        </p:nvSpPr>
        <p:spPr>
          <a:xfrm>
            <a:off x="1807003" y="5766073"/>
            <a:ext cx="54276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F3D"/>
              </a:buClr>
              <a:buSzPts val="3200"/>
              <a:buFont typeface="Tahoma"/>
              <a:buNone/>
            </a:pPr>
            <a:r>
              <a:rPr lang="he-IL" sz="6600" b="1" dirty="0" smtClean="0">
                <a:solidFill>
                  <a:srgbClr val="001F3D"/>
                </a:solidFill>
                <a:latin typeface="Tahoma"/>
                <a:ea typeface="Tahoma"/>
                <a:cs typeface="Tahoma"/>
                <a:sym typeface="Tahoma"/>
              </a:rPr>
              <a:t>אזרחות   </a:t>
            </a:r>
            <a:endParaRPr sz="6600" b="1" dirty="0">
              <a:solidFill>
                <a:srgbClr val="001F3D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1212" cy="654998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he-IL" sz="2000" dirty="0">
                <a:solidFill>
                  <a:schemeClr val="accent2">
                    <a:lumMod val="75000"/>
                  </a:schemeClr>
                </a:solidFill>
              </a:rPr>
              <a:t>נעים </a:t>
            </a:r>
            <a:r>
              <a:rPr lang="en-US" sz="2000" dirty="0" smtClean="0">
                <a:solidFill>
                  <a:schemeClr val="accent4">
                    <a:lumMod val="95000"/>
                    <a:lumOff val="5000"/>
                  </a:schemeClr>
                </a:solidFill>
                <a:hlinkClick r:id="rId2"/>
              </a:rPr>
              <a:t>https://he.padlet.com/shirahex/hg3m22w8mht0</a:t>
            </a:r>
            <a:endParaRPr lang="he-IL" sz="20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קוד QR של padlet ז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746913"/>
            <a:ext cx="5090122" cy="442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637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71"/>
          <p:cNvSpPr txBox="1">
            <a:spLocks noChangeArrowheads="1"/>
          </p:cNvSpPr>
          <p:nvPr/>
        </p:nvSpPr>
        <p:spPr bwMode="auto">
          <a:xfrm>
            <a:off x="995363" y="1117600"/>
            <a:ext cx="10452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61209"/>
              </a:buClr>
              <a:buSzPts val="3200"/>
              <a:buFont typeface="Tahoma" pitchFamily="34" charset="0"/>
              <a:buNone/>
            </a:pPr>
            <a:endParaRPr lang="he-IL" altLang="he-IL" sz="1800" kern="1200" smtClean="0">
              <a:solidFill>
                <a:srgbClr val="FFFFFF"/>
              </a:solidFill>
              <a:ea typeface="+mn-ea"/>
              <a:cs typeface="Open Sans Hebrew Light" pitchFamily="2" charset="-79"/>
            </a:endParaRPr>
          </a:p>
        </p:txBody>
      </p:sp>
      <p:cxnSp>
        <p:nvCxnSpPr>
          <p:cNvPr id="14339" name="Shape 72"/>
          <p:cNvCxnSpPr>
            <a:cxnSpLocks noChangeShapeType="1"/>
          </p:cNvCxnSpPr>
          <p:nvPr/>
        </p:nvCxnSpPr>
        <p:spPr bwMode="auto">
          <a:xfrm flipH="1">
            <a:off x="646113" y="1698625"/>
            <a:ext cx="10664825" cy="1588"/>
          </a:xfrm>
          <a:prstGeom prst="straightConnector1">
            <a:avLst/>
          </a:prstGeom>
          <a:noFill/>
          <a:ln w="28425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0" name="Shape 7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3565525"/>
            <a:ext cx="47212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Shape 74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1" y="482478"/>
            <a:ext cx="11107738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82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מציין מיקום תוכן 2"/>
          <p:cNvSpPr>
            <a:spLocks noGrp="1"/>
          </p:cNvSpPr>
          <p:nvPr>
            <p:ph idx="1"/>
          </p:nvPr>
        </p:nvSpPr>
        <p:spPr>
          <a:xfrm>
            <a:off x="2668588" y="1258888"/>
            <a:ext cx="8435975" cy="4592637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 מודל החרוט</a:t>
            </a:r>
          </a:p>
        </p:txBody>
      </p:sp>
      <p:sp>
        <p:nvSpPr>
          <p:cNvPr id="21508" name="TextBox 2"/>
          <p:cNvSpPr txBox="1">
            <a:spLocks noChangeArrowheads="1"/>
          </p:cNvSpPr>
          <p:nvPr/>
        </p:nvSpPr>
        <p:spPr bwMode="auto">
          <a:xfrm>
            <a:off x="6529388" y="2822575"/>
            <a:ext cx="36004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10%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מהחומר שהם קוראים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20% מהרצאות שהם שומעים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30% של מה שהם רואים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50% מצפייה בסרטונים והדמיות בשילוב כתוביות או קול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70% ממה שהם כותבים ואומרים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90%</a:t>
            </a:r>
            <a:r>
              <a:rPr lang="en-US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 </a:t>
            </a:r>
            <a:r>
              <a:rPr lang="he-IL" altLang="he-IL" sz="1800">
                <a:solidFill>
                  <a:schemeClr val="tx1"/>
                </a:solidFill>
                <a:latin typeface="Suez One" pitchFamily="2" charset="-79"/>
                <a:cs typeface="Suez One" pitchFamily="2" charset="-79"/>
              </a:rPr>
              <a:t>ממה שהם אומרים ועושים</a:t>
            </a:r>
            <a:endParaRPr lang="en-US" altLang="he-IL" sz="1800">
              <a:solidFill>
                <a:schemeClr val="tx1"/>
              </a:solidFill>
              <a:latin typeface="Suez One" pitchFamily="2" charset="-79"/>
              <a:cs typeface="Suez One" pitchFamily="2" charset="-79"/>
            </a:endParaRPr>
          </a:p>
        </p:txBody>
      </p:sp>
      <p:sp>
        <p:nvSpPr>
          <p:cNvPr id="21509" name="מלבן 3"/>
          <p:cNvSpPr>
            <a:spLocks noChangeArrowheads="1"/>
          </p:cNvSpPr>
          <p:nvPr/>
        </p:nvSpPr>
        <p:spPr bwMode="auto">
          <a:xfrm>
            <a:off x="2668588" y="6097588"/>
            <a:ext cx="685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1pPr>
            <a:lvl2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2pPr>
            <a:lvl3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3pPr>
            <a:lvl4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4pPr>
            <a:lvl5pPr algn="r" rtl="1">
              <a:lnSpc>
                <a:spcPct val="90000"/>
              </a:lnSpc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FAF6EB"/>
                </a:solidFill>
                <a:latin typeface="Open Sans Hebrew Light" pitchFamily="2" charset="-79"/>
                <a:cs typeface="Open Sans Hebrew" pitchFamily="2" charset="-79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he-IL" altLang="he-IL" sz="1800">
                <a:solidFill>
                  <a:schemeClr val="tx1"/>
                </a:solidFill>
                <a:latin typeface="Arial" pitchFamily="34" charset="0"/>
              </a:rPr>
              <a:t>אנו מעלים את אחוז הידע של התלמידים בשימוש בסרטונים. (</a:t>
            </a:r>
            <a:r>
              <a:rPr lang="en-US" altLang="he-IL" sz="1800">
                <a:solidFill>
                  <a:schemeClr val="tx1"/>
                </a:solidFill>
                <a:latin typeface="David" pitchFamily="34" charset="-79"/>
              </a:rPr>
              <a:t>Dale,1969</a:t>
            </a:r>
            <a:r>
              <a:rPr lang="he-IL" altLang="he-IL" sz="1800">
                <a:solidFill>
                  <a:schemeClr val="tx1"/>
                </a:solidFill>
                <a:latin typeface="David" pitchFamily="34" charset="-79"/>
              </a:rPr>
              <a:t> )</a:t>
            </a:r>
            <a:endParaRPr lang="he-IL" altLang="he-IL" sz="180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21510" name="Picture 6" descr="תוצאת תמונה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960563"/>
            <a:ext cx="50006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55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שילוב סרטונים </a:t>
            </a:r>
            <a:endParaRPr/>
          </a:p>
        </p:txBody>
      </p:sp>
      <p:cxnSp>
        <p:nvCxnSpPr>
          <p:cNvPr id="126" name="Shape 126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1836488" y="1875450"/>
            <a:ext cx="8520600" cy="11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212121"/>
                </a:solidFill>
              </a:rPr>
              <a:t>שימוש בסרטונים</a:t>
            </a:r>
            <a:endParaRPr sz="8000" b="1">
              <a:solidFill>
                <a:srgbClr val="21212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4236303" y="2672100"/>
            <a:ext cx="4998900" cy="33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 הדרכה לכל תחום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שיעורים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הרצאות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שירים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סרטי תלמידים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חוויות וארועים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אנימציות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סרטונים משעשעים</a:t>
            </a:r>
            <a:endParaRPr/>
          </a:p>
          <a:p>
            <a:pPr marL="457200" marR="0" lvl="0" indent="-3429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ולוג - יומן וידאו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מציין מיקום תוכן 2"/>
          <p:cNvSpPr>
            <a:spLocks noGrp="1"/>
          </p:cNvSpPr>
          <p:nvPr>
            <p:ph idx="1"/>
          </p:nvPr>
        </p:nvSpPr>
        <p:spPr>
          <a:xfrm>
            <a:off x="2065338" y="1270000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he-IL" altLang="he-IL" sz="3500" dirty="0">
                <a:solidFill>
                  <a:schemeClr val="accent6">
                    <a:lumMod val="75000"/>
                  </a:schemeClr>
                </a:solidFill>
              </a:rPr>
              <a:t>גיוון דרכי הוראה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משנה את שגרת הלמידה,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שילוב רגשות בלמידה</a:t>
            </a: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משלב יישום תוכן, התנסות,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יצירת הנאה ולמידה חווייתית,</a:t>
            </a:r>
            <a:endParaRPr lang="en-US" sz="35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העברת מסר תוך שילוב </a:t>
            </a:r>
          </a:p>
          <a:p>
            <a:pPr marL="0" indent="0">
              <a:defRPr/>
            </a:pPr>
            <a:r>
              <a:rPr lang="he-IL" sz="3500" dirty="0">
                <a:solidFill>
                  <a:schemeClr val="accent6">
                    <a:lumMod val="75000"/>
                  </a:schemeClr>
                </a:solidFill>
              </a:rPr>
              <a:t>אסטרטגיות חשיבה מסדר גבוה</a:t>
            </a:r>
            <a:endParaRPr lang="he-IL" altLang="he-IL" sz="35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5604" name="Picture 2" descr="https://sites.google.com/site/mathlakol/_/rsrc/1388605038388/home/dafjodeshzayn/dafzay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544763"/>
            <a:ext cx="30241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6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2744788" y="2362200"/>
            <a:ext cx="5038725" cy="647700"/>
          </a:xfrm>
        </p:spPr>
        <p:txBody>
          <a:bodyPr anchor="ctr"/>
          <a:lstStyle/>
          <a:p>
            <a:pPr eaLnBrk="1" hangingPunct="1">
              <a:defRPr/>
            </a:pPr>
            <a:r>
              <a:rPr lang="he-IL" altLang="he-IL" sz="8000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מתי נכון להשתמש בסרטים בהוראה? </a:t>
            </a:r>
            <a:endParaRPr lang="es-ES" altLang="he-IL" sz="8000" dirty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93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טריגר לנושא</a:t>
            </a:r>
          </a:p>
        </p:txBody>
      </p:sp>
      <p:pic>
        <p:nvPicPr>
          <p:cNvPr id="28676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2" t="23387" r="4324" b="26189"/>
          <a:stretch>
            <a:fillRect/>
          </a:stretch>
        </p:blipFill>
        <p:spPr bwMode="auto">
          <a:xfrm>
            <a:off x="3073400" y="2566988"/>
            <a:ext cx="6553200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32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מבחן זוכה פרס נובל</a:t>
            </a:r>
          </a:p>
        </p:txBody>
      </p:sp>
      <p:pic>
        <p:nvPicPr>
          <p:cNvPr id="30724" name="Picture 2" descr="https://upload.wikimedia.org/wikipedia/commons/thumb/9/9d/Dan_Shechtman.jpg/250px-Dan_Shecht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963" y="2781300"/>
            <a:ext cx="23812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15 Black TED Talks You Should Be Watching Right Now | BLAV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3500438"/>
            <a:ext cx="38798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46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 smtClean="0">
                <a:solidFill>
                  <a:schemeClr val="accent6">
                    <a:lumMod val="75000"/>
                  </a:schemeClr>
                </a:solidFill>
              </a:rPr>
              <a:t>הצגת מושג</a:t>
            </a:r>
            <a:endParaRPr lang="he-IL" altLang="he-IL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772" name="Picture 2" descr="×ª××¦××ª ×ª××× × ×¢×××¨ ××××¢×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5" r="4355" b="16458"/>
          <a:stretch>
            <a:fillRect/>
          </a:stretch>
        </p:blipFill>
        <p:spPr bwMode="auto">
          <a:xfrm>
            <a:off x="609600" y="2306638"/>
            <a:ext cx="67056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7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מציין מיקום תוכן 2"/>
          <p:cNvSpPr>
            <a:spLocks noGrp="1"/>
          </p:cNvSpPr>
          <p:nvPr>
            <p:ph idx="1"/>
          </p:nvPr>
        </p:nvSpPr>
        <p:spPr>
          <a:xfrm>
            <a:off x="2097088" y="1423988"/>
            <a:ext cx="8229600" cy="4525962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כיתה הפוכה</a:t>
            </a:r>
          </a:p>
        </p:txBody>
      </p:sp>
      <p:pic>
        <p:nvPicPr>
          <p:cNvPr id="34820" name="Picture 2" descr="מתוך הסימפסונים. כיתה הפוכה - הרעיון הוא בהיפוך התפקידי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2420938"/>
            <a:ext cx="5287962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לבן 2"/>
          <p:cNvSpPr/>
          <p:nvPr/>
        </p:nvSpPr>
        <p:spPr>
          <a:xfrm>
            <a:off x="1525588" y="6072188"/>
            <a:ext cx="9144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he-IL" sz="2400" b="1" dirty="0">
                <a:solidFill>
                  <a:srgbClr val="C3DE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"אמור לי ואשכח, למד אותי ואזכור, שתף אותי ואלמד." (בנג'מין פרנקלין)</a:t>
            </a:r>
          </a:p>
        </p:txBody>
      </p:sp>
    </p:spTree>
    <p:extLst>
      <p:ext uri="{BB962C8B-B14F-4D97-AF65-F5344CB8AC3E}">
        <p14:creationId xmlns:p14="http://schemas.microsoft.com/office/powerpoint/2010/main" val="35872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7750" y="2375750"/>
            <a:ext cx="10661700" cy="161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Shape 62"/>
          <p:cNvSpPr txBox="1"/>
          <p:nvPr/>
        </p:nvSpPr>
        <p:spPr>
          <a:xfrm>
            <a:off x="995362" y="1117600"/>
            <a:ext cx="10452100" cy="58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מאחורי הקלעים של ההשתלמות</a:t>
            </a:r>
            <a:endParaRPr/>
          </a:p>
        </p:txBody>
      </p:sp>
      <p:cxnSp>
        <p:nvCxnSpPr>
          <p:cNvPr id="63" name="Shape 63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0834" y="1802500"/>
            <a:ext cx="5838625" cy="43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750" y="1802501"/>
            <a:ext cx="4823079" cy="482307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/>
          <p:nvPr/>
        </p:nvSpPr>
        <p:spPr>
          <a:xfrm>
            <a:off x="4474525" y="4390175"/>
            <a:ext cx="3008100" cy="84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סיכום נושא- איסוף ותובנות</a:t>
            </a:r>
          </a:p>
        </p:txBody>
      </p:sp>
      <p:pic>
        <p:nvPicPr>
          <p:cNvPr id="36868" name="Picture 2" descr="תמונה קשורה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603500"/>
            <a:ext cx="3600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1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1" name="מציין מיקום תוכן 2"/>
          <p:cNvSpPr>
            <a:spLocks noGrp="1"/>
          </p:cNvSpPr>
          <p:nvPr>
            <p:ph idx="1"/>
          </p:nvPr>
        </p:nvSpPr>
        <p:spPr>
          <a:xfrm>
            <a:off x="915988" y="2319338"/>
            <a:ext cx="10968037" cy="4521200"/>
          </a:xfrm>
        </p:spPr>
        <p:txBody>
          <a:bodyPr/>
          <a:lstStyle/>
          <a:p>
            <a:pPr marL="0" indent="0">
              <a:defRPr/>
            </a:pPr>
            <a:r>
              <a:rPr lang="he-IL" altLang="he-IL" sz="6000" b="1" dirty="0" smtClean="0">
                <a:solidFill>
                  <a:schemeClr val="accent6">
                    <a:lumMod val="75000"/>
                  </a:schemeClr>
                </a:solidFill>
              </a:rPr>
              <a:t>תלמיד כיוצר סרטון</a:t>
            </a:r>
            <a:endParaRPr lang="he-IL" altLang="he-IL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8916" name="Picture 2" descr="×ª××¦××ª ×ª××× × ×¢×××¨ ×ª×××× ×××¦×¨ ×¡×¨×××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r="14462"/>
          <a:stretch>
            <a:fillRect/>
          </a:stretch>
        </p:blipFill>
        <p:spPr bwMode="auto">
          <a:xfrm>
            <a:off x="-379413" y="1258888"/>
            <a:ext cx="6019801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66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65338" y="1158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שימוש בסרטים בהוראה</a:t>
            </a:r>
            <a:endParaRPr lang="he-I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45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he-IL" altLang="he-IL" sz="6000" b="1" dirty="0">
                <a:solidFill>
                  <a:schemeClr val="accent6">
                    <a:lumMod val="75000"/>
                  </a:schemeClr>
                </a:solidFill>
              </a:rPr>
              <a:t>לימוד באמצעות סרט</a:t>
            </a:r>
          </a:p>
        </p:txBody>
      </p:sp>
      <p:pic>
        <p:nvPicPr>
          <p:cNvPr id="40964" name="Picture 2" descr="תוצאת תמונה עבור קולנו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2579688"/>
            <a:ext cx="65151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2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85963" y="206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he-IL" sz="5400" dirty="0">
                <a:solidFill>
                  <a:srgbClr val="00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חשוב להדגיש!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"שילוב סרטים בהוראה אינו מסתיים בהקרנתו."</a:t>
            </a:r>
          </a:p>
          <a:p>
            <a:pPr marL="0" indent="0" algn="ctr">
              <a:defRPr/>
            </a:pP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focus has to shift from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students watch to </a:t>
            </a:r>
            <a:r>
              <a:rPr lang="en-US" sz="4400" b="1" u="sng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en-US" sz="4400" b="1" dirty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they watch."</a:t>
            </a:r>
            <a:endParaRPr lang="he-IL" sz="44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369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altLang="he-IL" smtClean="0">
                <a:solidFill>
                  <a:srgbClr val="1BBAF8"/>
                </a:solidFill>
              </a:rPr>
              <a:t>מאיפה לוקחים סרטונים?</a:t>
            </a:r>
          </a:p>
        </p:txBody>
      </p:sp>
      <p:sp>
        <p:nvSpPr>
          <p:cNvPr id="25603" name="מציין מיקום תוכן 2"/>
          <p:cNvSpPr>
            <a:spLocks noGrp="1"/>
          </p:cNvSpPr>
          <p:nvPr>
            <p:ph idx="1"/>
          </p:nvPr>
        </p:nvSpPr>
        <p:spPr>
          <a:xfrm>
            <a:off x="1982788" y="1600200"/>
            <a:ext cx="8229600" cy="2836863"/>
          </a:xfrm>
        </p:spPr>
        <p:txBody>
          <a:bodyPr/>
          <a:lstStyle/>
          <a:p>
            <a:pPr>
              <a:defRPr/>
            </a:pPr>
            <a:r>
              <a:rPr lang="he-IL" altLang="he-IL" sz="3600" dirty="0" smtClean="0">
                <a:solidFill>
                  <a:schemeClr val="accent6">
                    <a:lumMod val="75000"/>
                  </a:schemeClr>
                </a:solidFill>
              </a:rPr>
              <a:t>פורומים של מורים</a:t>
            </a:r>
          </a:p>
          <a:p>
            <a:pPr>
              <a:defRPr/>
            </a:pPr>
            <a:r>
              <a:rPr lang="he-IL" altLang="he-IL" sz="3600" dirty="0" smtClean="0">
                <a:solidFill>
                  <a:schemeClr val="accent6">
                    <a:lumMod val="75000"/>
                  </a:schemeClr>
                </a:solidFill>
              </a:rPr>
              <a:t>אתרי משרד החינוך</a:t>
            </a:r>
          </a:p>
          <a:p>
            <a:pPr>
              <a:defRPr/>
            </a:pPr>
            <a:r>
              <a:rPr lang="he-IL" altLang="he-IL" sz="3600" dirty="0" smtClean="0">
                <a:solidFill>
                  <a:schemeClr val="accent6">
                    <a:lumMod val="75000"/>
                  </a:schemeClr>
                </a:solidFill>
              </a:rPr>
              <a:t>פייסבוק</a:t>
            </a:r>
          </a:p>
          <a:p>
            <a:pPr>
              <a:defRPr/>
            </a:pPr>
            <a:r>
              <a:rPr lang="he-IL" altLang="he-IL" sz="3600" dirty="0" smtClean="0">
                <a:solidFill>
                  <a:schemeClr val="accent6">
                    <a:lumMod val="75000"/>
                  </a:schemeClr>
                </a:solidFill>
              </a:rPr>
              <a:t>רשת האינטרנט. </a:t>
            </a:r>
          </a:p>
          <a:p>
            <a:pPr>
              <a:defRPr/>
            </a:pPr>
            <a:r>
              <a:rPr lang="he-IL" altLang="he-IL" sz="3600" dirty="0" smtClean="0">
                <a:solidFill>
                  <a:schemeClr val="accent6">
                    <a:lumMod val="75000"/>
                  </a:schemeClr>
                </a:solidFill>
              </a:rPr>
              <a:t>תיק </a:t>
            </a:r>
            <a:r>
              <a:rPr lang="he-IL" altLang="he-IL" sz="3600" dirty="0" err="1" smtClean="0">
                <a:solidFill>
                  <a:schemeClr val="accent6">
                    <a:lumMod val="75000"/>
                  </a:schemeClr>
                </a:solidFill>
              </a:rPr>
              <a:t>תוכניות</a:t>
            </a:r>
            <a:r>
              <a:rPr lang="he-IL" altLang="he-IL" sz="3600" dirty="0" smtClean="0">
                <a:solidFill>
                  <a:schemeClr val="accent6">
                    <a:lumMod val="75000"/>
                  </a:schemeClr>
                </a:solidFill>
              </a:rPr>
              <a:t> לימודים</a:t>
            </a:r>
          </a:p>
        </p:txBody>
      </p:sp>
      <p:pic>
        <p:nvPicPr>
          <p:cNvPr id="47108" name="Picture 2" descr="https://digitalpedagogydotwordpressdotcom.files.wordpress.com/2013/06/342c6-2.png?w=320&amp;h=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4619625"/>
            <a:ext cx="866140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0" name="Shape 160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09112" y="3565525"/>
            <a:ext cx="4721223" cy="434975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70800" y="1038363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r>
              <a:rPr lang="en-US" sz="3200" b="1">
                <a:solidFill>
                  <a:srgbClr val="061209"/>
                </a:solidFill>
                <a:latin typeface="Tahoma"/>
                <a:ea typeface="Tahoma"/>
                <a:cs typeface="Tahoma"/>
                <a:sym typeface="Tahoma"/>
              </a:rPr>
              <a:t>היכרות עם סביבת הקורס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995362" y="1117600"/>
            <a:ext cx="10452000" cy="5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1209"/>
              </a:buClr>
              <a:buSzPts val="3200"/>
              <a:buFont typeface="Tahoma"/>
              <a:buNone/>
            </a:pPr>
            <a:endParaRPr/>
          </a:p>
        </p:txBody>
      </p:sp>
      <p:cxnSp>
        <p:nvCxnSpPr>
          <p:cNvPr id="169" name="Shape 169"/>
          <p:cNvCxnSpPr/>
          <p:nvPr/>
        </p:nvCxnSpPr>
        <p:spPr>
          <a:xfrm flipH="1">
            <a:off x="646237" y="1698625"/>
            <a:ext cx="10664700" cy="1500"/>
          </a:xfrm>
          <a:prstGeom prst="straightConnector1">
            <a:avLst/>
          </a:prstGeom>
          <a:noFill/>
          <a:ln w="28425" cap="sq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039937" y="3565525"/>
            <a:ext cx="4999039" cy="4349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4">
            <a:alphaModFix/>
          </a:blip>
          <a:srcRect l="3493" t="12062" b="22165"/>
          <a:stretch/>
        </p:blipFill>
        <p:spPr>
          <a:xfrm>
            <a:off x="2856325" y="2095650"/>
            <a:ext cx="6244480" cy="3191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/>
        </p:nvSpPr>
        <p:spPr>
          <a:xfrm>
            <a:off x="648459" y="2375888"/>
            <a:ext cx="10660312" cy="161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988" tIns="46794" rIns="89988" bIns="46794" anchor="t" anchorCtr="0">
            <a:noAutofit/>
          </a:bodyPr>
          <a:lstStyle/>
          <a:p>
            <a:pPr rtl="1"/>
            <a:endParaRPr sz="2400"/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xmlns="" id="{6CD3B02A-1163-4BC9-A1C6-DDF72370C68A}"/>
              </a:ext>
            </a:extLst>
          </p:cNvPr>
          <p:cNvGrpSpPr/>
          <p:nvPr/>
        </p:nvGrpSpPr>
        <p:grpSpPr>
          <a:xfrm>
            <a:off x="572858" y="2157345"/>
            <a:ext cx="11046452" cy="3303629"/>
            <a:chOff x="573161" y="2102480"/>
            <a:chExt cx="11046452" cy="3303629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xmlns="" id="{11771989-F843-4586-963C-DC39BF9E56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/>
            <a:srcRect l="10273" r="8773"/>
            <a:stretch/>
          </p:blipFill>
          <p:spPr bwMode="auto">
            <a:xfrm>
              <a:off x="5651754" y="3287944"/>
              <a:ext cx="925069" cy="93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xmlns="" id="{1CDF4B11-4386-4569-AC38-2E29037AF7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/>
          </p:blipFill>
          <p:spPr bwMode="auto">
            <a:xfrm>
              <a:off x="6667396" y="2102480"/>
              <a:ext cx="4952217" cy="3303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xmlns="" id="{278C2F8D-3B90-4A95-8F33-6DD959DF61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/>
          </p:blipFill>
          <p:spPr bwMode="auto">
            <a:xfrm>
              <a:off x="573161" y="2103340"/>
              <a:ext cx="4952863" cy="3301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3A1D8276-5BAB-4C32-B86E-DE2D564FE7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8569" y="400051"/>
            <a:ext cx="6629268" cy="866775"/>
          </a:xfrm>
        </p:spPr>
        <p:txBody>
          <a:bodyPr/>
          <a:lstStyle/>
          <a:p>
            <a:r>
              <a:rPr lang="he-IL" dirty="0"/>
              <a:t>מבנה ההשתלמות</a:t>
            </a:r>
          </a:p>
        </p:txBody>
      </p:sp>
    </p:spTree>
    <p:extLst>
      <p:ext uri="{BB962C8B-B14F-4D97-AF65-F5344CB8AC3E}">
        <p14:creationId xmlns:p14="http://schemas.microsoft.com/office/powerpoint/2010/main" val="16182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528" y="996288"/>
            <a:ext cx="7629099" cy="506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1376636"/>
            <a:ext cx="8243668" cy="479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50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016" y="1323833"/>
            <a:ext cx="6096851" cy="45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79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4" y="1241946"/>
            <a:ext cx="8407021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5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iVBORw0KGgoAAAANSUhEUgAAAMgAAAD9CAYAAAD57ziAAAAgAElEQVR4Xu2dB5wkRfXHX8/s7eU7LgICIiBKEgOiIKCCOaCIIKKAKCggIgZABPwLBlBEUAFFUTEgCBwGQFEBRZRsAgkSFEWEg0tc2r273en+f77V/Wbf9PXMzs70zO7OVH0+MLcz1dXVr9+vXqxXwb7XXxKJb54CXU6BK/Y8QIJgfSIEHiBdzhn+8R0FFux5QEyJFEg8QDyDeAp4gHge8BSoTYEFex0gUZQIECNFvATxnOMpgATZK1GxIhE1ysGJB4hnD08BBUiCDOu18gDx7OEpkNggAMNpV17F8jzhKVBJAe/F8hzhKVCDAj4O4tnDU6AGBZwE8YFCzyOeAtkU8ADxnOEpUEuCqJs31cd7sTzbeArYOIgHiOcHT4H1KVAOFHqAePbwFPAA8TzgKTAiCngJMiJy+c7dRgEPkG574/55R0QBD5ARkct37jYKeIB02xv3zzsiCniAjIhcvnO3UcADpNveuH/eEVGgAiDJpim/YWpEJPSdO5kCCpCKbbdswfVVTTr5tftnq5cCDiB2r21yoQdIvRT0/TqaAhUSRNPevQTp6HfuH24EFEgXbQAjbguuV7FGQEXftWMpsJ4XK9mg7gHSsa/cP9hIKODdvCOhlu/bdRTwAOm6V+4feCQU8AAZCbV8366jgAdI171y/8AjoYAHyEio5ft2HQU8QLrulfsHHgkFPEBGQi3ft+so4AEyWq9cy+kn6QsF97ceRBGHawMJJGR+SZ+gXEV5tCbdfff1ABmld15K7gswAEAUiBRCB4dyC4NCjI1IJExAUhyl+XbrbTMB4nOx2sAO5cMmopj5C4H0hJGTGjEmIhksBCJhJA5EZTHShrn5W5QpkJVq4nOx2sAgEBl5wQmqEwcj6R2MpJQSDz0lkXU9gazpCdwxYIX1z5Jsw0y7+xaZG6YCn6yYO1cEETIhVplKUUmCIJR5xYmyy8ZbyfZzNpZ5k6fL3EkTZUJxgrv3YGlQFq1ZI4v7V8n9yxbKrY//U54c6BdkTDHoSbYohDHCfGsZBSxA3KYptQd9Nm++NI+iQMIgkGBwUJ41cYq8bottZednbCmzir0ShaGsLQ1KFJYkjIbUrEKxIBOLEyQoFGR5OCB3Pv6I/PqRe+Vfa1ZL1NMrhSiUwFnuvrWKAmkJ4u7jJUjO5GbliQLpkVB2mfdMec/zdpGZhaIMDA7KytV90t+/ztkhgZTKNggzCJE4USRTJ0+UqVMny4SeHlkdRfKDe26Xm5/8twxERYkKSJGc5+uHy7ZBdE+6B0i+HBJFkRQLBXnXFjvKPs/cTkKJZPHyp2VwzVopFTDLA0EQRCl1KVbLErM9CmXCxAkyd4NZzha55rEH5QcP/0VKSByvZuX7wsxoXoK0hLSO22P3rYj0lEI5ZNud5fWbbC0DpQFZvPRpCcKCDEgoEwqBhNGgU26DsNJKDwuDMXAYpNAjBbxchUBmz54pvcUJcsMT/5Lv3nubDBSH3MHuAi9Scnur3gbJjZRmIGwDF+QrSE8Qyts230723+oFMrBmnSx5+ulYUlTwcUZVADdcxcHDyTWRw8Dc2RvIhN5e+em/75HL/3m3DAZFKUSlJNiIjPEtDwrYLbdqf7ggrjfSGycvKlQxEhkMRF48fb58ZKc9ZUIpkiVLljlbo5pZrcFAvXMc/8huSJO5c2e7WMnX/nqj3L7iKemJIikRcPQSpPGXl7oyq6qJ82Z5gDRO4wC7uSDSE4Zy6sveJM+ePEMWLXlaBkus8JlVZNzNSs4rNWRxpxndyhl6YdfMnztb/rNmlZx881UyWChIFIpEXoA0/vIyAGLdu7q6eYA0Q2JSQySUXafOl4/u8mrpW7VKVqzqi1GjAUJnftOGANHb0yOTp0x2IOnv65e1AwMVs1Bwucp+AC0MZcb0yTJt2nT52u2/lT+sfFIKAMx7tZp5exXXliWIKfnj3bzNktcZ1SU5Z7d95Bm90+SJRU8NJVNFkRQCVvpBiRJRA1QmTpwk82fNLPM2QyxavlzW9Pc7kQPjRyWM9IIz6MvSpBDIRvPmypJwrXzo9wskDPm92Qfw1ysF3Cm3Zh1TaeIlSBM8QrBvZqEgX3/F/hIODMjSp1cMxTeiSCb19srMGdMEXl+xsk9W9/fJ/HnzpbdnSKkCAANhKE8++ZRMmTRJZkyb5ma0fMVq6V+3thzSxRE8e4PpMnHiZDn6pgWyaHCdt0GaeHfpS9MSxAMkB+LC3FsXp8gZe7xFlqxaIWv61pTVK3y2c2ZtIJMnxiklpVIoTz61SOZvNF8mgBhUp+QtkKu18PGFMn/eXOnp6XG/rV03KE8tWRJLEqdmlWTSlF6ZN22WfPq2a+WedctjT69vuVAAgFgbxAMkD7JGkbx63hZyxI67ysLFi6U0WKoAyKwZM2TqlEnOJbtuYFAWLVki06fPkJlTJ1fcfUVfv6xYsULmzp4tE3t7nebU179Wli5fXlazgiiUYlFk43kbynfvvUN+ufBhn5+VxztMxljPi6XR9Ea8WG7DDwZkFLgU7VIhTtWOXf7doxgHYUn233JH2W+rHWXh4kVSGgwlKu/tiKPqqFhIiNV9fbJu3ToHoNkzUJUmOhquW7tWlqxY4aKEvb29MmXKFClKICtWrnaJjBp1ByCFBCBX/ec+ueTBP0tYiKVNd7SY53CRF0Py3YjRJnyYA8/lWpsX/3882YJMGwxls94p8vwNN5dpvZPjABa2a1fEeSPZeu582Xr6XPnf0kUSDTirnZUjDouHJemZMMH5sUolMntJZ3fJ70nYHLwU3HcBwCLKHgQShqW4X1CMdxqS2RtFEhZD2WzuhvLwqsXyIA6BHBhjLINLtwrEFAhk9cAa+dvCR+SxdWtkZQ+Lc0ydPOJBmYHCRmvzkjcXBkWZNDggR774lfKS2RtLb/cIjiGeIs3EbREUeXzxIgkHhwAyZfJkmTF1spCpy7fr1g3IkqVLnYSYMnGS9PTE6SYAp2/tWlm9erXMmT1bensnJKnykaxevUZWrV4txOsL5GsBkPkbirBN0XnGxjJ7t2BukciABPKnZQvl63f+Vvp7JjiQhLUirXVOI9dcrDASKQYFOWLbl8peGz5LCsH6iXSVm0rrnOU47OZUy0DkySWLZc1g6CLrUyZNlNmzZrqnQaKuWbPGAWDGjJkuUzcr6XBgYEBWrFwpAGvy5NhGAVjLlq+QVX1r3D0mOlfvPCeg0tH4cUi6uqacjoXi2AijQP645DE57+6bZZDdNzl4KzKLVzcqQXiyOWFRzt7r7TIFxTjZMVfxxC71uy4ajNtOcep6/N+S1Stl5ao+6YkCmbXBDJnYG3uvwlJJlq9YIbNmbSDFYmwzpBd+JVOpNCjLly93AcFisehUszXr1smyZcslLAQybcokmTt9RjlKn8PCOaZpz6KQJpZL6MQ1LiIf/91P5PFobS6CNN896ZHIhoUJcu5eb5diFDhjqZuMc+Uq55RInBPrBgfkycWLJAhiYJQTTaJQpk6dIhvMmFEGUzpJyzFC0lauXOn2jqBWxU1PqijJvNlzYi/XUBLxmGbwVkzObQxwm9JCOeEP18gja1fnomrmW9UkEtlk4iT5yh77SMEBxGnJraDHuBhTJcDCRU/JIFmEFS2UyZMnybQpU8rGZLqHVj7hsr7+flm1arUEiWRWsGGybDRvfqYEGhdEymmSEUtHVHA898lbrpWH+laMQYCIyCYTJslXXu4BorKClW3l6tWyfEVfzMRJMmLis6qQHlZi1MM3eLRmTJ8qM6ZNjTdd1XNRh/apAMitCUByeNZ8JYgHSMUriZMLMR5FFi9d7uIdFiB0VvmqClO97zQMQ5k4sdftC6E6kAeIkSBjHiB77BOvZ17FSiASuFT3RYsWu01UzqDU6hjWLEmJgCyJEFInC9IGIvPnznFu4Th10UsQl+evKlb/inrXmpr9WiNBEoBQ2mZojcxlvuN2EJd8OEAe1TJXucSqW/U+FK5MJykCkXmzNyjHRuq9vrP7hRJFBFVDOREbxANkvL3uuADD4GAoS59+2uVgWW93tcILLnExsV34d29P0SU7Wskx3ijRmvl6gLSGrm0bdcgsR4IsW7FKVvf1u8zdONUkkkKSoatTws6wwJk6ebLMmjktTj0Zinq07QnG9o08QMb2+xl2dppDEKeY4MIFFCQfElHXnCw7jCsXVCzK5EmTZNq0qVIoBEL4NbZNhsYb9tZd0cEDpKNec0UyAcUWSmzS1Ro/cQoCyXbkbFkp0s2u3NoM4AHSUQDJfJh0Co5HwwjeeYsAktpyqxNqeMutCxR6L9YIXqzp6gHSGN0SlbMlXqwEIOUaAM5j0kTZHw+QJt6xv7QJCrRIguyVFG3QmTWzo5AxPECaeMf+0iYo0CaAJDP0KlYTr8pfOhoUaBFAULEybEEPkNF4x/6eTVCgdQApZwYZoHiANPGq/KWjQYEWAURtkHLxEW+kj8bb9fdsmgItBog30pt+Q36AUaVAmwDijfRRfcv+5g1TwAOkYdL5C7uBAh4g3fCWR/0Z3/Oe98j3vve9cXjuoQdIQ8yj6eRlG0vrw5j94XZg21/3YmT9rgmE6fHpS5o6qetZ99a09vRv6dR2xuEeZPnaNPj0vhGdox3P9kk/j6bW66fdb8J3b3jDG+QXv/hFxfyznkfna8dr6AXldpEHSEOkvPTSS+Xuu++WM844w13/xS9+UXbaaSdXLf2UU06ROXPmOEZ+29veJgcffLB84QtfkH333Ve23XZb9/nlL3/ZMTzXH3DAAfK5z33OVUGkhi6p6AceeKDsv//+5bkx1mc+8xm55ZZbXKE3/n7FK14hH/nIR+Tpp5+W17zmNXLzzTe7ce655x4588wzZeutt5a9995bzjvvPHnkkUfkN7/5jZvbfvvtJ8uWLXN9pk2b5sZ1m6Z6e+Wkk06SF77whfLLX/5S/vOf/7jvvvOd78isWbPcs02YMEEOPfRQedOb3lSWBrfddpt7PhrzZ4wddthB/ve//8n73/9+ufbaa2XXXXeVDTfc0N3nuc99rpx11lnu+0WLFsmMGTPkiSeekKOOOko+/elPy1vf+lY3B57/8ssvX28/S0MvrOGLPEAaJt2b3/xm+eAHPyive93rhH/DGDAejAhT0l7ykpc4MPz973931Q6PP/54x7h//OMfHSOfe+658rOf/Uze+973yhFHHCG77LKLLF68WPbYYw+5//77K+Z2+OGHy6mnniqbbrqpA9c+++wjRx99tGOmjTfeWPr7+x1DL1iwQH7961/LhRdeKM961rPcv//xj3/IFVdcIRdffLEb84EHHpDjjjtOrr76ase0/Pf444875rzzzjvlsssuc324H/P961//6sD06KOPys477+zAM2nSpPVod++998oxxxwjv/3tb+Wf//yn7LnnnvLvf/+7zORILmj1ox/9yM1r4cKFbrzTTz/dSRiAx6KxxRZbyO677y5/+9vfPEDq4dCxlosFEFgVYUqYhVWRlZRV/KKLLpKTTz7ZMS4r69y5c2XLLbd0THDddde5f8P8AEOl0GGHHeZWWwBCe/vb3y5XXnllVYDwA6swTIoEmj9/vqxdu9YB5A9/+IOTDjD/5ptv7gCbBgjXA0L6KkBQa5Bwt99+u1xzzTVujkik5z//+XLXXXe5udB3u+22cyACMFntxS9+sfv9X//613oAoT/2yAUXXCA/+clPHEAOOeQQ2WuvveTPf/6zAz9ScnBwUI499lgHotFtXoI0RH+YHVUHCcGqC0O99KUvdWoFIEFteP3rX+9AgWrxqle9ygFmq622ktNOO82tlHxus8028s53vtOBA5AwBg2mR72wjT5c84xnPMN9jWRCHfvQhz7kVuvnPOc5Tu256aabHHiuuuqqsgRBGjDeD3/4Q3cttXlRy37/+9/HB+skjfkAEOwTygkBbtQlJGBcCT50oAM81QCy4447OkBZgKhNwWLCs993332u7CkSZYMNNnALDGocKiGSmLkCDgz70W0eIA3RHzviU5/6lMAMqARsb4V5XY3bZD84zPTyl7/crebYJ9tvv708+OCDjvlgWFZS1AoYA3WJ6wER7R3veMd6AFEVC4AwhgIEO8Qa46hvKkFUxUK60O+GG25w8wMoSC/GsA1GBSAwrTbGuP766+XZz362U5d22203Z9MgrVSqWOfCi170IqeSpVUswAjzf/WrXxWkjDbmwyKBOgdAlyxZ4haIE0880YF4dFuLANLJyYowI+oV6glGKw0VAQZERTjhhBPKZ2/wPXYHBu4b3/hGt2pOnco+8ILrDwNgF3zjG99whjFggdnSAIGJsFFQlRiLPkirI4880o2jUgHG+u9//+ukDCoc9gMg5BOVBYBOnz7dGfbYKOj6tiEteC7mocyPvcD8nvnMZ8qTTz7pnge7S71gGPE4LVRVw25AxQT0PN/DDz/sbK1f/epXTmUDQGmP2Pnnn+/ugcSCpjwHCwKtWmWW9gDHA6QhOquL0q6gWiDBuk9tdRGkDKtuusqInYCVPkgjHZ9P7qnf6TV2HunVXK/RIg38vXTpUnepAjH98KheCnr7G3Pn2LbZs2eXzzWsNge9L4yNLQGgue/MmTPXu1bVO/rxLCqVRhcU9sk9QBoCSK2LsmIY9dzE2gKWQWxsoJ5xmu1Tbf6NPJeNh2TNy6qGYwcUHiDN8pC/vmso0CIJkt5ym9DT7wfpGsbqlAf1ABnVN1lNrcqyJ9K2iv27GfXExkHUHatjZ6lV6T7N3HtUiV/XzT1A6iJTqzopcxKhxoODAY+nieDcjTfe6FI38CwRV0kDhDgF0fm0wc2YuJHxZKWvy3oO+mOc88n9MaqxDdS4x4BWxwKOCJoa8sxB01RqOR9aRb/Wj+sB0noa17gDzAUzwmj4/1etWuVSTQgY4p6FyTUmQZDxqaeect6kjTbayPUnLvHKV77SBeVgcty2MDgxBzxe5Gvhmu3r63ORdty9Dz30kHOd4lUiRYX7EztRjxigoh+ZAQQ4f/e737kYiAKSY9vIIMCFTUCQf/Mdrt/Oax4go/pOVYIwCfKYcKciSWBeXKPETWB64hZ8B6MDDoJ5SBmCcQDnsccecxFuPeGW8ZBKpK4Ql2AMAMI4f/rTn+Sggw5yEop0EwAFMAEI4CBNhPwogMq4SDGi5kgPgoY0AEVQkyRDwEPgMB1TGVXC5nZzD5DcSNnIQNYGYdUnpwqpQZSbiDXMDQMCFlJb+BupQN6SAoRPVC2YFGlDoBAwIFH4DSYHRNwL6UE/AnEwORFt8rmQAPwOQAAQkX8aEmKzzTZz4wMgBQj5Us973vNcygmBP5ITX/va1zZCgjF+TYsAoqVHeXpf1aQ+HrjjjjucyrPJJpu4VHBylljNSf8gORJGBiBEwpEUL3vZyxxjIgVgan4HXKhU5IhhOxCdJwIOg6MiwfgkQWLXAAgkBZIBcJIWg22h9wQEqGKAByABOHKpuI40dc08RpUDxEi4zmutB4g5GEy8m7cGB6U3N2lyoHqJ7GYkd5ZHauOTGtlpzxPShgxiNdhJeydbWFNW0lNKX69STr+3XitADcjcQpgcJNpZIGkRQDJKjzoa7nv9JelSynXRc6ylu9c16THSCfsC6aKJlKhr2Dl5NFQ5bJTObW0CSEJAD5BR5KR2p6yM4qPmeGsPkByJ6YfqPAp4gHTeO/VPlCMFPEByJKYfqvMo4AHSee/UP1GOFPAAyZGYfqjOo4AHSOe9U/9EOVLAAyRHYvqhOo8CbQKIP6Ow81inO56oxQDxB+h0Bxt17lO2BiBXJMmKLk/RJyt2Lvt0/pO1BiAL/J70zmed7nhCD5DueM/+KRukQBsAkqTvurR3n83b4Hvyl40SBVoEkMQGsXtBsEU6EiCNFFTLetvViqzlWchN76tj2h2Nzl5M9nSM5JmGKw43Es4eyX1HMm7jfVsLEGugO/p3ogRhpx7FDdjBl2a4kbwYzhSxRZ25lgN42CHI1llq19p26623ykc/+lH3FQUWRtI4euBLX/qS2yPCoTXU0P3+979fvgfHNlAMot6mxbjr7Z/uBzDZwPXzn//clTcdO61FAOk2I113+FH6RkvjjPQlUz1EmVJXUrbQUsmELbQcq2B37VEMmqPNaMMBM70yf/Ob33SH/zAexakpls0pWZ/85CfdeD/96U9d8eksiZMlZdgKDLi1SstInl2PleNathbbyvIjGac1fT1AcqErTMOLplwO1dvrBQlVSyjdQ1OAsN+byu20j3/84668D/vKOSqNxgE2FHm2AOG4Adtgthe84AUOAFQnoZCDBdePf/xjt5+dflRcp+ACRyKcffbZbhiOKKA4BM/B2SA0Cjaw75xdhFSZ51qel4onChD6cU6JFqGuh7iUMWKvOxu6uhYgiaHekSoWTKDMR7EFDs6pt3FEAWqUBQiHxnAkGw3Gh9FhWD3mACaCUTk5KuteuiLDcDQdT6Wc7nXX34ebqz4bdbo4woGqKOxx53sKO2hpIcoA8d1f/vIXN+d621e+8pWyqtg1AMky0jvVBskCSC3DWhkHZqoFEBidgguU18E+wd5QNQSAIEGofEJTFUurIvIdVUgYA9uC06mwkWwBCH7Xa6tVRUSCsJ+d6zhFi2JxlBHiqDZ+4ywRitwhQUYKEC1U17UAMRH0Mk90opGeBRCYiMMq000ZFBWHcj7DSRAYEXWFQguoSTRdZVFNqKhI05OpYGA9NYrTr2B8VCxUNkCEnQBjY5wDPBonZKUlkUoAAPftb3/bjYNRz8Gj8+bNcydY8R2SRFWsNEBQGdWJkCVNOHSH5+tKgHSjkQ4TqIqFXVGt0qBVQ4YDSBZjZakhCjzOS2TMai1dmoe/L7nkEncEmm22n0onQMS5gVRwVLtJr8mSIPbZsuaj6qMHyBB1usYGyQsgeLVQpygxyuptJQjuX1y9ND3sEnVHPVEKFAx8qh/SrGdKJd/HPvYxV3yuXoAgQb71rW+57hSbwy3rAVJ1Tcr8weViJZm87j0k//MASQx6NWSHkyC1Vtnh3LwqBTgsdKSnxdaSIPaNA9BqRrqXINVBA0DM4cIeIOnV2QNkyEPX1SqWllFMDHYvQeqQIBjfxD5YxTljnaLVxEuwPbAH9ttvP1elnQg+zgCaFpUmIk4QUF26/KYSROMWNkaDEX7OOees51BQCYKDgOLV/I0xj6qmHi/Go5aw1gxOG+legtSWIFm/eoDUAZBqZFXXMTo/AKGlI+jEVChOnQUQ+gMIBYgGN4mkU+09ywYBDOqOJQ7CGSDVIukeIPXbIZn7QaIOzcVSY5dP9WIRDWfFTQfjdPUlQk4V9ywbJIvMVG/nuAIakW/cvlRUJ3BHI5BIUy8W9z3xxBOdlCF1g1OoABPfEQln1T/66KMdWA4++GDnJubMEc3pynLP6rMh3Yi6A5R9993XSZgsI50IPGeoZzU9Jx4HQleqWPb4A0OgrpEg9a4l9QIEABx//PGOyfVINNyurOoWoGk3L/1h5kMPPdQxtM0Vs+Cln83Fypq/dWFvs802DnwY6Y0GCvUeXQ2QVLCwowECA1599dWy5557lvX04YBy1VVXldUbzcXi7A9Va2Bo7ADLRAT5+J1ERdQpGnYKjeAkQUj6cC3nfRBJJ3XFpprwb879oNGXfmTwqotY76GAoj9njQBK68K2XizsE00/Ifu43kaWwCc+8YnuzsVKiNXRAOEZOYNjJIdZku7B4TY0BQiBO9QfmPSGG25wqe4KEBiQ9BPUJpiTfjRNVrzppptc9Jo5kAVMU4AwHuoZQcHLL7/cRcORHKhBxEcsQPiOqDzSiog//YYDCOeEcF/Amg5IVgML/aABRzTQuiYXq9si6RYUw6WeV2MWBYhNLsQdDEBQsWB8GAr7Q3Ox1AbRe7KfYv/993eMrSrUxRdf7FQs2gUXXCCHH36483QdeeSRjqFtuvtJJ53k+rFfBHWN3zX5ERULIx0JQhYvjWRFUvHVBqlXath+Fkw8m093b4CKY/kAHYxeTmyCKZtprOCAQVd8lQzkRWXp6VmBQvaMfP7zn3dAQn3j8/rrr3fX09gDghoGUI466ij3u6aaIFW++93vun7/93//5454oykDqw1CXhfJjzTyvrBHHn74YTnmmGOaeXznYfvBD37gN0w1QsWxDBA8QWoAN/Jseg0AQw1qBiD2kBwdL2tbrW6Y4t5ZuVhZK7xKELWPbMYyNIDBa2UxZ6ldtr89m70ZOuZ7bRs3THWqmxfmwK1LQ/VRg7meF4VBrjENXLEcZ5a1H6ReCcIx0QQabcOli20Eg5K/paDAK6YqFmoZtpDaAvY51LjH+Cdnazj7gjhNesMU9lDW/hMAQt85c+bUQ65R6NM+gJB60pFGOi8eJgQoGLLo6fW2ZnKxABf3tY09GwQLrbqHB0tVJ5V07HoEmPxN37QXy265pQ+/a99qG634HQmIE4FUe9vYZUjCZVZcaPfdd3en7I7N1iaAdPqOQtQLGm5e3Sdezwu3AGELLC5i9HB1yxIgxAb52te+JmTd0pBWSJusxngE76xaZZMVdZ4wM7aTdS5YLxbjvOUtb6mIyKfvp9cq06uKpXO2/Qlqsncly4FBsqNmJddDs/b28QBpmt64KQ888EAnQTjDvJabV3879dRT3T5zotdE3GnsOWflxajGiKYRvNtqq60c8C666CLHYKgwMCV90xHvWgDhWlQp5mB3BaoK9eCDD5ZPvyXiTgDQpqykCQUgULn0eGnGRYIANOaMBw5g0/CukU/mARJTMSvVpGNVLMs4uF3xLtVy9cJ0Wfu26zmFlnHnz5/vkhlR5TCcbcsCCNKIXYGW2dWLlWb6rHmrmzdrJdFIujW21UYZLllRx/MSJKFEp9ogSBDVrwncsU+7VlUTCxCi2VrBZNNNN3UVUQiWYUxXM4bZpARAqDry9a9/3VEXVystCyCU9EFi0TbaaCOnng0HEKqW0GD8HXbYwX1mgUcBgsDP8VcAAB//SURBVD1EZRL6kFmMo8IDpLpy0nXFq4fz7EAqYhwE1NIrfq2qJlkk1mhzvRum7BgUnyNAmBUHsf2ynidrO3G9G6bSQVB7Ly9BhqjRkV4sHs8DZP2qJsN56LyKtf7y5wGSkiDWkCUuQVE4m1yIdMHwJ1JNWgcqjEoQ8q80zV231OIpIpqOikd/1D8Mcjxk2DgqQXAEkGJCQ6JgkNumqSkY3eocUAmycOFClzbPPXbddVenFhI/wXvFQrHTTju573i2c8891w1LCguuXuZ04YUXuu/02XAzs9ELWwcPHNeOndYmL1bywB4gKYBYRlAjXQGidbHwVsFoti4WniPAAgPbRnoJaS800tFpjEf+FQytAMmKrmcxJf201pYCRA1y5ktRCQCJK5r4B98BkLvuuqvCZrEOAr3e1vxifwx9CChWc2GPDmg8QJqmOysgEXBlJk09UcMWBmMlh3FYZZU502qZfq9xECZ25513uuuIpGschDpXMBHMmAUQVmZN22AMxkMiMD4pJh/4wAfqfmaeRaPi6SAo9yDIh6uaelu62Yr5pkuhMoYmUOpzAxA2aumzWelY9wRb3tEDpGkSK2PzSXCNTUwURKNMD8xArADVQmMgfML4GO1Znh72VcA8NAqzkT2r0WYYlrpUBAupp0vknKZMp8E65qKeNADyvve9z/XjdwKE9TaKwpFhy3V77723yxTQ5wWcSA/S3AEJc9R5pL14pO2TPp+WmNCiKzdMdVO6u1VXyJRFFaFo3EMPPeQYBsbB26MqEStvVlUTZR5WVX6naXV3mJAxuJa6VATd0Ns1DqKMqakkfKJi8Yn7FakzZcoUufvuu90OQ1zR2A3D1eeFgbWEKTEeCsfpNQCEbcC6o1CPbsgaEy8W7mk7T31eD5ChZaMjbRCS/DCSYUgMaJIFUSnYcw6DEU2m4DN/Y4TCJNgT7OW2+7ZZ6bneuoOpGoJRzP4LYiwaBUddIVpN+jpNC1tjkJPXRO4VdXvpR4Qc1Q7GxVZAutFuvPFGt0lLa/bed999LsiZbroAEGxkvlZakeKORAOEOAz4jaTGxx9/3AU0DzroILcwHHHEEW7jFbYJm7qshEG6LliwoMIBUa+Ea32/NqlYnX5Oum4sQuXRbalaAV1VIIxtJEM1G0QT+qiZq/ESAII6ZQ1jgoRahCFtx6COMRcCkHiakDpaLogx+A0DH4nEwTm77bab4zF+q7Yn3UpIGzHXf9vn4d+oiMyf4CWgY47aB4cB6p4dE0mkgOm6HYXdcE46KzCuWFQRBQhuWVZM3RuOdIFxWMmrNfpzHRIEGwTGIl9Li1bzN84ApATp4VqEWsdTu4Po+sknn+xqarGCc/oVyYJcT8QfqcEeEFzCSLLTTjutnM2rOwrtHNMer2oA5xpogaqFpAAg999/fxmA3B/1DoCoI0MXD8ZE6uqztV4y1HuHFkoQBUenn5OuOjcMgJGOIYtKpMyhnh5+r7Xr8LrrrnPMrCu6FkywnioYSb1X2ANalR01B+l0/vnny2c/+1k57LDDXDV2jOyshlp4yimnuP64gM866yxnRKsnykqmNEAAGc+X/p75YszfcccdDuRKF75HHUTNxL7CQcF3qJyoj9gwGuPJ8szVy8qt6dcigGjZn26paqIvJ6sCOqkUGkTTvRd6NgfXsdeCv7EJyK/KsgHSDAtzYi/gFGDlxTZ44oknXAIjgT+qJcJsrNSMX62xPRcJgv3DtRqD0PvByGlQo8ahDtqFQcEPQHjWdFUTVR+tdCT3TAGCN0wXhnqyEloDhqxRWwiQbjofZDiAsKqyypNZC3NTNQTVieRBGJqGOoT3y6bL4+FBL1emQZpgrJPyjjpGQQbULYxl1Ki5c+eWC8yx5xwvE+DRfSBpFgBA7EG59957nWGNCkfT5Eb+BrzMmWooqIEE81DjGJPnwEDn2TT6jkRCOpDwiMFOo7QPthOOCeIwGvPAHkKt4nqaPlv7ADDcnVoEkG5y8yqJeem4QlGVyGiFgWlIEOIE6p2iH6oGejoMhypmDVm7gsJQmu2rxiyMppU/9DpWdTxUFF5AEmCcU3SB3wna1apThcuXa4jJEFvRlVyfSwFrI+n6G/dALWN8GxzkvukYD/NXwx5g6rxsxRZ1QAzHtu373QOkaVpbo1XjIDA+qzKMkgUQjTarp4dJpFULVBgAovvIVT9nxSUWol4prmWzFV4owISaRLCSsj1cgxT68Ic/XPU5cUtj0JOigkRSO8fGVLg46/xF+2wKEJ2XBQhbgwlQou5pRN0foLP+K+nIOAgqCPsfYAwMdFZhvtN93CT06SqL+9Ma2uRO6RbZrP3aMCnfw4jo6XZTFUb6u971LqfHv/rVrxb2ZKDK0QhSkvhIfwCFu9i6aNOvBkMZKYQdgwFOOR8Axv31Py0cZ69lXmqUw/DWzWv76XZizTOjX7UDSn1drAbW7LFc9seu/hjOmpnK95qvhMoz3H6QWmSBEfH02KYAIU5C8TYkB1m6el+ygzHWycalQHVWFFvHI6iIkwDvFgDBAwZAaJq+ggTh2ew4zAuvlHqn6K/qo52r7gfROAi/aXGHdCKmB0iHAgQdm7M7MLxtQ0rg4swCCEc5a/Ig6pF6uUgxsQ2mo9IIujvuWdQVjGriLnxikGPT8J/aDPQhJoFblhRzdhai4wMcSpCivul2WmI0zB9mx2CG8fVcEO7LbwQVYV7UO+IlAIXESKQiKhr2iKbZaxkkfQY9qg27DPWPaw855BA3HsFEgK2GuwdIhwJkuMfKAoi9Bg8Was5w/WAgcrG0ob7g6QIAgIHgojYClMRhYGJiEah+BAhxDRO0A9AwM4AENBR1QDWzbmi1sUZ6iGfWsw1Ho66LpEMQPWWqG85Jr8UAwzF+owBBfSJPCibHPUt+ljX4STthHwiGPHaKqk2ofUgmourkSpGzxTiMkU4v4RoPkGvlof7KonzDAb7a7/YQTw2HgJOONNJZpTX71i0IUeRiBZqYyImwrMpEtSmAQMMlizpkG3s1yNfC4CcfKx0P0eLVqGU2Qq79qcdFbAVpka5syH2QFEgbDHEi9ttvv70z4EnHR7owLiBBOmldXn2eegFinwdPnhZ/UPDr7zwbwUm+p1D22Wef3V0qVlYkvVOrmqRXCQBC8EyTFfE+odPblgUQNWSzVh17/EFWBXTuCfhgON0jMtzqBmAI/uHxAuCXXXZZ+TiFrFSTeiRIvQBhfK1cT7azZiN3jYoFQGwkvZMrK6KvYyTTiATD/BjcVDSEcXGxEpHGNtAItQIESQB46Ed0nP3YGMlUV7cShHRwotd8RzAQjxV7OwiyYQCjZpFejgGPR4roOX9jpBODUIbnPhjvMCcRb9QvVnCi8BS/03R3ttLSmLd+RwIkAU+kE44Iq4YxJpLJNjx4eMT41MJx1pWtbt70s0GHsdPaEyh0ReOCDlWxVKfnU+Mg9gXj/YGx8BRpnEIBkqWG6NbcLMlkGR2VCDBceumlDoSoTbhk+/v7nXeIACBpKHjJSCchLoOUAmhID8ADc5ITVU/+kwIC6Qjja44WHi7NsbJzJlCIE0DVNK63oFKA6O/1zKH9wGkDQMxR0B1pg7AqavFqYgWarqEvE4AQKIQhAQqMxX4M3TNBxF0zXvEw6ZZbmEndvqzQrNz2qAXiIO9+97udHcEnUoF8KDxRGOyoYsRBkDi6JwSJxdbZE044wSUcAhBS9fkOYLHrsFrDwEeiABBsFt0Dgw0G4GF4aMF/ABX3Nm5gnkPTZACp9iEOwnXpZ0vvs28/KCrkoERRQYIglBNvydlI19t0OkBgYtyrMAKqFgE3a4ySsIfRDRA4bpl+qDVID4xm0kA0Qs51ml8FkwEsPE3o6VT+oBH3IBaBeoQzAFuHT44sUOlhV2MYUBMOYXA14Pn+0UcfdaoYSYMEBzkrMKsBBi3aAFBwR9NIsITRbZ6ZbpgCRGoPsWgAZBwDV1xxhbsWlRNAZj3b6IKivQBR9cq9+32vv8R4fesnw1iOpNt9D+navDA5yYDYGXpMGd8RkGP11FKhlhIKEJhSK6VjawAQ7pW1o5CMYNQnDHWkAmMgbRgDJmW/B6s3LmC8axUsEIaun63urnOwc1H10aas4O3iWXS3JONa9VF3FKKSASr66WYwHYdnO+6449ycyTvrqrI/Rnp0LEBYUVlJkSSs4nb15t+kb+hpT6gzMAZ7MFhBbeE4ZVpWdd23rXo66hSSiPE414MxYES2zarU4ZMsYr6H4fFKqTtVj1MgJUUj/TpP3McY+hYgeKywa2zhOFRF0umJmmtNYIKLeuotDgILEOwgjH3ug6RAcmHv8OyWRvpszBV3LzQcO60NNoh52I6UIDyf6uMcUwBzKQOwisN82B6oWZrQl2WQqgFLvhI7ApEWmhJu+6NeYVOQop4+J525IKG4L9czptbZYo76nUoGpAoRdVQ/CxBUQE6+pZ89Epq/UekeeOCBMjCtROHfNhdLN4Mh3dgMln7u9LVjz1D3AMllsdIXm5USzspLoqGtd1XrpnoEm+ZGwXC2aaoJHizV8a1LWAGL3cG88HLhBtbCCJp/pZIHSYO3yQJET5gCULojUQGMbUFAsRozV0tW1LI/6b30ubyAlg3iAZILaasBBGZgtdfaUqgntgEo1B/alVde6RIC7RmFqDkwNF4vmJamAEFtQWWjpavG8x3XwODcm+i4liLVjUu6EYsxiL9YgGC400/3mOucAQnp9ex74TdsqDSAqcGV3qZLlB/7AiOdDWU6PxwOqH36bLm8jFwH8QDJhZy1JEitG6QroKOGABCOWba1ozCG2T7LfdLJioxv4wt6P90+q8DQ71UFs5VFuD6r7A8gwTPGNfqM2BxIERqSMV34Out56a+7HrVqJK5oQIMDQ58tl5eR6yAeILmQMw0QpAa6f5pxtR9Ra1ZpWzgOFzGuX1y7updbJ0d0/dhjj3XSpBZANJ2c+7I6I0GyKqnooZ0ac6A/5UHTaSoY1unUe4CFy5Zn4bdq+90tYU8//XRX3ZFUGNzaXIuaxrX22XJ5GbkO4gGSCzl54fyngUJWS9I30rsEtVK6BsnszRVMtQxZVbGIgdjItF6LRGLrLH9bCaFSxo5d7X70tTsXAaU+H9/D5LrfHpWwngM47fX6zFp+dewZ5vateIDkChBiEKhJ6OmkfmQVimb1hpHJ8LUNO0CLS6PWKOPAyHxPFFxVLADC6q7HQLMhiwZAMchprNhpAGK3qOqlAEHapY18xlXjHLcwYGNOPA8rvpYxIu6Dh264hp2jUXT6Mnc8ZdDAPif96pFIw90vv989QHKhpb5kXjzMRowjnc5ub0SKOeqVbeRW8T2FE7Q0jv6Onq9niauKRXSaJECVKrry62YnmNyqeMyRqDX2jTZ+J10+3UhPoQgevyvI2YLLHBlHo/HcKy0lswhKrAMvlm2ok1qQgu8ZF7WwqwKFKWJ1bBwkrSawymo6RhbD1Ep3t14svdae46cAIQ6imbb1qil6gI6dU9a16ua1/TTdvZEVJSuVXwtz2/G6Jt292+pisV/DNnKb9EyOLIbi+LP0vm1iEUSaswCCmkMwj4Z0Qkqh8ugKTASdhlSisjuNREUaGcTEQmgKEPaoaE6UHuNm52kBons1cFEjbUiCpLwpDceB3jv9nHYuChDmwg5GGkDnPyQjKietWwByxZ4HVGwH0T86VoI0sqpWuyYLIFmrbNYpt/YYaFWv7HjpU26rzcECJO2h09QSrtVTbrPGGe4Qz66ui5XsKEwnJnYkQNDB2eqaFYsYCXB0hWZlJx3djsdhNyQp2lU2CyDYCOwvp7Fq0zCGNRM4CyC4mzHeuYca9goQjHO8ccyFhEdS9nWbrgWIbpgCTEg7HAHDAYTkR84qQaKwLZlr8Wx1qw3isno7NZsXhkgfOzYScNCX1HeS+6yLle/5m9pRnFHIv2udk27T5jHSNc0dzxDxEAsQMntR1WBQ9pCcccYZ7tgEmk01gXF5NnKzMLb1OQGNPSddSwdpvataAGFMdR8DOgKFmgKT9qiNlI759m+jF6tTAcIL0ZfajBSptiedMbP2bWdJEOaic8CtqsmAfAKetARh3thD2Dd2P0iWkc6mKj3yTcezACHlhPF0r/lwAAEkjKNZAvkydl6jeYDkQkleNqs0e8nJ2q23EUMgB0pVIt0Lzt+s1LhkMYqRBkTfYXKYlzgIhd30YEw9Jx1vF5ueNDDHOORBaXE69mMQ6GPnorqZzzzzTJfajm2h1VkUIKTyU94URmbfB/EdKykVIEg1UvTpxzNgfFuAEBMixsG+dcaxe2jYFkzAkTlTdqgb96Q7BuhkCaKGLCpIesttLbBkrbLaH2ZLn6GBmoSOz54Q3K7pdHfUIGwOCxC8aRxTYKWJzhdGJaahUXmVPulsXiSDRuZt3KNeI51n0iRJVRtV8nJPVa/w7HmA1Lu8mn5jeUch00x7etgkVSslnB12RM5rAYRxNVagcRCYCWMeY5qgorpoNaMWiYIxTSObF6ZmnzquXwsKGJHVnO/Ipk0nNOK2JiMAQBKktKCw6fIENdMZAfraUBn1bHf9zgYYdT6qanXdEWxpHHSDBEFHJ4BH6geR4nSioK7stfR0S7csgDAm6hweKz2CTa/RVZpPvFJa6EENYrVRqNVLciT9dMOUva/aLzgfUOes4Yx6RnauZgWPxO4CyLrllkN2iOMAQOIyatd0XdEGQ/iO9GJlSRAbK0gvFOrO1D3pVP7IskH4jqAgKz1HKKDja0MysK8C+yJrfJvIaPV97QtAcAfD5FkA0Xwo5mrr9HJ9+tn0oFL6Aci0NNJ7MibFHfQgUwDCs2nlelUBG1AwWnhJG430Ti3a0EqAYHAjCTDIOdYZJsLGQcUiXkDpHtu04ru6ZvkNO+VTn/pUhWFMFB51DPBQ4I5VnPR8jb5jyGPrIElUjVOVKA0QvkfSkavF/FAbMeZtI8OYeAvVV7QCDNt2kYaomtwPAGHDda0N4gESs0y9EsSqLrq6ci1eH3YIIj3YA28bzElMQ09x4jfdk67jWVtEVS6+szsK2d2o1U8AkXVjUxcLhrY5XHoEG/eoteWWuehmMPt8GhfBNurWQKHjjU4MFLZSgijzIxmodgIjEY+AkTjWgNiFbQTckDowNC5a1J9qqStp28EChBOmcL3SMOK5Lys+LmfmgusXEHIfPm3l+qxEzAsuuMBVWyF2Q5X5ahnA3ZKL5aq7ZzQPkBFIEEs/vEqki+hKrsyZZjTcvKz+2ugPQHD1pnX89LUWIGqAW1UNYJIeQlUT9dBpQQqkhsZQsgCCqqbFGrhvtayDrgZIt3ix8Cyhp+PKTTOCemhs4bhaRroyulZ319I9Vr1RNYlPGwfRa3HFcpqTulMZg3kgYfQ7+hIwxM6hWVeuxj/YHMW2XBwHAIQGQMjQzao7nLlEJl+qN89KMe6JbdW1J0x1E0B40agpaTVGmZPINob3cHGQNEBgbFLMdbef/k7BBRoGL4mHdi86UXhUI6QOhjTuZyQEBdxoBCM1Z4t+NI5FYE8L99F+SCIMbPqwc5J7MB5xGfamc1Y7LUuCpMECQKj9hT2ljTmRpMlWgbHT2ujF6gaApA/xHO5FjxQgjJelhqQlStZ9Add5550nlCnVBoB1n7y9JisXSyWVnn0C2LF56jn7JAsgGguqZ+7D0bF1v7cPIB2bzcvLUS8M1TvId6r3pVM2RzcfabIixjg1bWm4X/HqqIrVLEDY/MSR0dqYJ1tr07ELm4tli3EDKNLucQ1zLaVCcTVTLpRYTb0SBHBRvhR1DZUKkNVLs9aBIWvkNgGkkw/QUYA0++IUINbrZM/QqDV+FnNlRbjrZcKsDVO17p/lxbJnn2Rdm84SaJZ+rbm+PQBx0qMb3LzNvCQPkGao16pr2wCQTj8fhMTE888/v67qHrVeI8c4E4CjjCh5VkgASviQkjFc05R52w+3sK2IiDeKqHi1VBB7LS5dkhD7+vqGfTaNpDNX5kxipHqjcEaox8qOTz/sIWiHgc+19Uq34WiR7+8tBkgUnwLN8WtOE+nEQGE6Qt3oC7K7AVVtazQ/SXOxLHOOZCw9W8TaKtWeS58/7bK1+WDpXYI6l/Rno7Rr3XWtAQhFG9w7Lv+vgwGS18vJC2g6n2bGa+TadOpI+u+86NTecVoDkK6LpLf3pfm7tY8CHiDto7W/0zikgAfIOHxpfsrto4AHSPto7e80DingATIOX5qfcvso4AHSPlr7O41DCrQIIKb0KK5eFwvp1DjIOHzrfsp1U6A1AHHFq5PgYHkqnZzNWze9fcdxRoEWAiQVJHR/dmIkfZy9cT/dEVGgNQBxgUJNMzFA8QAZ0cvxnUefAi0CCDaIqlgJULwEGf237WcwYgq0DiBqmLspdXKy4ohp7i8YRxRoEUC0qok9QSfwNsg4Ygw/1ZgCLQaIklntEW+ke8YbXxRoEUCSOEjlQYVegowv3vCzbZ0E2fOAcnDQgsR7sTzTjTMKtEiCGBukbKx7G2Sc8YafrkQSikQFCYJQTrzlWnmof0UuVElvmGquaEMkstmESXL2HvtIUMAfFkoghVwm6gfxFKhFAQcQKUgQhvLJW6+VBwFIOkWkARJm7ShsuC4WImjzYgyQqBhIIQxFgkIuE23g2fwl3UIBGC8KJSwUpFAK5aRbr5V/rF2RBz4kc8tto7lYzBMJcs7ub3XAKEQeIN3Co6P6nAlAIhbjKJQTb/ulPNy/Mpcp5b4nfU6xR859+b7SK0WJglCCoJALknN5Wj9IR1LA4SMKJYgKEhZCOfamn8kTA+uS5PTmHjlXgIQSyRQROWnn18t2U2ZLqRhKEb0wPceM9OHa+uVQiF/7BTayqaTIQedsjpz+6goKJFUI7XdR6h2l32MmBYfhF1ghjEpSCIvyj7XL5fO3XiOrsUiQKE22XAHijJcgko2DXjn2pa+VLSfPkILzIhtuDkQskdyzp5gdY6uypcbIAITbxDLsOE1Sy18+DAUwlIeae2vDAsK9udS4qXGyxqh414FzBz2yZqWcc9uvZGGI9MjH9s0VIC4tOAgkCkoyOyzKqzbfVradvaFMLE6QCIOdM7jxa0VRBSZKJlsStNizMFzNJoDHZ9K42u3uKn8VZYCD3+MOlXfzXN4qCgS8lWR3UfmVmopr/BTHEoY4Hn4Zuiz+t3ttwVCvYuX6KmEQSCnhILyl60qD8sCyRfKbR+6VpcWSSFiI9Za6xFNtauQLELeKxxsTBwIULpFJURAzqlbFTvYtVhRsThiZKoF8XwRLUeRKhKJbCuAq4eeO3EE3rhLgIISA9SOJ+IxC9xnS392Le8agHJulMlvFpu0fV/k31iASlRoGLwTx34UgVnf4u6fo3oc7oAhwFPme+EXBHQbEVwDA9SkUY/2jOAQo9y4VRPqogciaQiTFoCA9YeCWzyiIF9FmW74AcRIkZk6VEvC2K2epyz0E4N8Jc7veYUJiQBFFsXs4+beTPCHfxcAIFSBckwDDlQKNLTUnqcqSI4xJlFU9vVnC+euHKFAuVxrgtYxX/piRA4kcSAIpFIpxbEz/LsZAiQAB3+GiLV8DUOLrXHMxtUTyALYU67MoMjbaCa8caOQBDu6ZL0DSXFORSB//CCPH6hGrfqICKXiS7/S3WILEQAhKpRhkgIKz85Lf0sCIpVVqXM/NbaFAmaGVuZ0Uie1JZfhCEYkSSxMHICRJGURDwCgf/WY0APtd2rYp6+x5ISOhWGsBkvFasgBiGVrBYT8tQBQwKHBRonbFKlYMCnvgpbVb2sIhXX4TZ08kbUiqxKoW0gFgqGRx0iQFEAWA/UzQVQGyLOO/VaQfEwApG3Rm5Vfp4RjeSY5Y1XL/NupXWYIY6VMm1nperVaR0Y+b6EAJIVCPEo0BiaGGe2KPuB/5z6lceJtQwYakh4JLr9PXWFOCtOgV5BpJr2eOWRKkGkCGJEIkgUoJZ3uELvMGoDh1DUmSkh7uC+P5qmduvk+TFCgDQdERe6PSDO9AkahV2B8o3baP/bdd48YEQJrdMFUviStK7idGevm7lC3igFC242OvFR4qO4Yz5lOA8MZ5vW8jn37reQuNDcIdYqM89mrZYlNp1arsKk4Ap65gHSOf2dY3SoUEMYfoNLwfpL7bVnqWkA7xgh9/oq+qLeFsEYz0ZOCyl8p4q+y1FaDxEqTe15FLPwuQIbWq0kUb4dY1UkWZ3va3KpV7t4kXa1QBktcJU/VSupYESatcVn1S45205oqWuHmrgaXeefl+jVNgPVAkMQs7opMgxoVrT7TKsjlGHSB57yhshLxpCZKlKpW9VGWXcAyQ8glLBiCNzMFf0wIKuKyKeFxrqFf+beIdOoWULWMlSAtmWXPIBbYulvZsNN294cmn4hYKGDOf8tBlN25ZfVLjRDMLvOuq4feQ64VJkLacVldGirtLheQw93Vvr5x+UnlNrtOrc7D1vFjtMtKz5leWBhpZTzpl2hU+GFjnKx4b3WwQ0UqQ9L+tSjUWUoTKAEmVH225kd4oQMpSOAM8jrjeMB8TiEgzd9q+sJNM91WVaiwAJPdTbvN4O+upWBlMv17sJI8b+zFyp4C+p0YAkvtkGhiw7ZH0euZYD0DK9kk5pT1J4o2TPX0bRQpoMrWzNZJ51JIG1STIKD5C+dZjEiC1CDNkpKd6udiTh8ZYYKqKxSvtM9EE3SSJcSzNN2su4w4gackx1gns51dJgfG2iI1bgHjG8xRoBwU8QNpBZX+PcUsBD5Bx++r8xNtBAQ+QdlDZ32PcUsAGCnmIciJlo+eDjFtK+Il7CmRQgFysip3jmv3iAeL5xVNAJDNZsZljoD1RPQU6iQLeBumkt+mfJXcKeIDkTlI/YCdRwAOkk96mf5bcKeABkjtJ/YCdRIGsDVM836jsB+kkwvpn6QwKZG6Y8gDpjJfrn6J5CihA4sLcQ+N5CdI8bf0IHUCBagD5fxWu/oJcdXo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3" y="805220"/>
            <a:ext cx="4852005" cy="50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0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נעים להכיר </a:t>
            </a: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21" y="464234"/>
            <a:ext cx="5600700" cy="491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0483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Open Sans Hebrew Condensed"/>
        <a:ea typeface=""/>
        <a:cs typeface="Open Sans Hebrew Condensed"/>
      </a:majorFont>
      <a:minorFont>
        <a:latin typeface="Open Sans Hebrew Light"/>
        <a:ea typeface=""/>
        <a:cs typeface="Open Sans Hebr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e-IL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Open Sans Hebrew Light" panose="00000400000000000000" pitchFamily="2" charset="-79"/>
            <a:cs typeface="Open Sans Hebrew Light" panose="00000400000000000000" pitchFamily="2" charset="-79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429</Words>
  <Application>Microsoft Office PowerPoint</Application>
  <PresentationFormat>מותאם אישית</PresentationFormat>
  <Paragraphs>90</Paragraphs>
  <Slides>26</Slides>
  <Notes>15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12</vt:i4>
      </vt:variant>
      <vt:variant>
        <vt:lpstr>ערכת נושא</vt:lpstr>
      </vt:variant>
      <vt:variant>
        <vt:i4>3</vt:i4>
      </vt:variant>
      <vt:variant>
        <vt:lpstr>כותרות שקופיות</vt:lpstr>
      </vt:variant>
      <vt:variant>
        <vt:i4>26</vt:i4>
      </vt:variant>
    </vt:vector>
  </HeadingPairs>
  <TitlesOfParts>
    <vt:vector size="41" baseType="lpstr">
      <vt:lpstr>Arial</vt:lpstr>
      <vt:lpstr>Tahoma</vt:lpstr>
      <vt:lpstr>Open Sans</vt:lpstr>
      <vt:lpstr>Calibri</vt:lpstr>
      <vt:lpstr>Times New Roman</vt:lpstr>
      <vt:lpstr>Open Sans Light</vt:lpstr>
      <vt:lpstr>Open Sans Hebrew Light</vt:lpstr>
      <vt:lpstr>Open Sans Hebrew Condensed</vt:lpstr>
      <vt:lpstr>Open Sans Hebrew</vt:lpstr>
      <vt:lpstr>Amatic SC</vt:lpstr>
      <vt:lpstr>David</vt:lpstr>
      <vt:lpstr>Suez One</vt:lpstr>
      <vt:lpstr>ערכת נושא Office</vt:lpstr>
      <vt:lpstr>Office Theme</vt:lpstr>
      <vt:lpstr>1_Office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נעים להכיר </vt:lpstr>
      <vt:lpstr>נעים https://he.padlet.com/shirahex/hg3m22w8mht0</vt:lpstr>
      <vt:lpstr>מצגת של PowerPoint</vt:lpstr>
      <vt:lpstr>שימוש בסרטים בהוראה</vt:lpstr>
      <vt:lpstr>מצגת של PowerPoint</vt:lpstr>
      <vt:lpstr>שימוש בסרטים בהוראה</vt:lpstr>
      <vt:lpstr>מתי נכון להשתמש בסרטים בהוראה? 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שימוש בסרטים בהוראה</vt:lpstr>
      <vt:lpstr>חשוב להדגיש!</vt:lpstr>
      <vt:lpstr>מאיפה לוקחים סרטונים?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Ronit</dc:creator>
  <cp:lastModifiedBy>Ronit</cp:lastModifiedBy>
  <cp:revision>24</cp:revision>
  <dcterms:modified xsi:type="dcterms:W3CDTF">2020-10-20T11:53:57Z</dcterms:modified>
</cp:coreProperties>
</file>