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2"/>
  </p:sldMasterIdLst>
  <p:notesMasterIdLst>
    <p:notesMasterId r:id="rId44"/>
  </p:notesMasterIdLst>
  <p:sldIdLst>
    <p:sldId id="267" r:id="rId3"/>
    <p:sldId id="302" r:id="rId4"/>
    <p:sldId id="266" r:id="rId5"/>
    <p:sldId id="303" r:id="rId6"/>
    <p:sldId id="268" r:id="rId7"/>
    <p:sldId id="269" r:id="rId8"/>
    <p:sldId id="270" r:id="rId9"/>
    <p:sldId id="271" r:id="rId10"/>
    <p:sldId id="272" r:id="rId11"/>
    <p:sldId id="273" r:id="rId12"/>
    <p:sldId id="274" r:id="rId13"/>
    <p:sldId id="275" r:id="rId14"/>
    <p:sldId id="276" r:id="rId15"/>
    <p:sldId id="277" r:id="rId16"/>
    <p:sldId id="301" r:id="rId17"/>
    <p:sldId id="278" r:id="rId18"/>
    <p:sldId id="297" r:id="rId19"/>
    <p:sldId id="304" r:id="rId20"/>
    <p:sldId id="305" r:id="rId21"/>
    <p:sldId id="299" r:id="rId22"/>
    <p:sldId id="307" r:id="rId23"/>
    <p:sldId id="282" r:id="rId24"/>
    <p:sldId id="298" r:id="rId25"/>
    <p:sldId id="308" r:id="rId26"/>
    <p:sldId id="300" r:id="rId27"/>
    <p:sldId id="284" r:id="rId28"/>
    <p:sldId id="285" r:id="rId29"/>
    <p:sldId id="309" r:id="rId30"/>
    <p:sldId id="286" r:id="rId31"/>
    <p:sldId id="290" r:id="rId32"/>
    <p:sldId id="291" r:id="rId33"/>
    <p:sldId id="310" r:id="rId34"/>
    <p:sldId id="292" r:id="rId35"/>
    <p:sldId id="293" r:id="rId36"/>
    <p:sldId id="294" r:id="rId37"/>
    <p:sldId id="311" r:id="rId38"/>
    <p:sldId id="312" r:id="rId39"/>
    <p:sldId id="315" r:id="rId40"/>
    <p:sldId id="313" r:id="rId41"/>
    <p:sldId id="314" r:id="rId42"/>
    <p:sldId id="316" r:id="rId43"/>
  </p:sldIdLst>
  <p:sldSz cx="9144000" cy="6858000" type="screen4x3"/>
  <p:notesSz cx="6946900" cy="92837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ACA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500" autoAdjust="0"/>
  </p:normalViewPr>
  <p:slideViewPr>
    <p:cSldViewPr>
      <p:cViewPr varScale="1">
        <p:scale>
          <a:sx n="109" d="100"/>
          <a:sy n="109" d="100"/>
        </p:scale>
        <p:origin x="1710"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r" defTabSz="925513" rtl="1">
              <a:defRPr sz="1200">
                <a:ea typeface="굴림" pitchFamily="34" charset="-127"/>
              </a:defRPr>
            </a:lvl1pPr>
          </a:lstStyle>
          <a:p>
            <a:endParaRPr lang="he-IL"/>
          </a:p>
        </p:txBody>
      </p:sp>
      <p:sp>
        <p:nvSpPr>
          <p:cNvPr id="80899"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l" defTabSz="925513" rtl="1">
              <a:defRPr sz="1200">
                <a:ea typeface="굴림" pitchFamily="34" charset="-127"/>
              </a:defRPr>
            </a:lvl1pPr>
          </a:lstStyle>
          <a:p>
            <a:endParaRPr lang="he-IL"/>
          </a:p>
        </p:txBody>
      </p:sp>
      <p:sp>
        <p:nvSpPr>
          <p:cNvPr id="80900"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0901"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p>
        </p:txBody>
      </p:sp>
      <p:sp>
        <p:nvSpPr>
          <p:cNvPr id="80902"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r" defTabSz="925513" rtl="1">
              <a:defRPr sz="1200">
                <a:ea typeface="굴림" pitchFamily="34" charset="-127"/>
              </a:defRPr>
            </a:lvl1pPr>
          </a:lstStyle>
          <a:p>
            <a:endParaRPr lang="he-IL"/>
          </a:p>
        </p:txBody>
      </p:sp>
      <p:sp>
        <p:nvSpPr>
          <p:cNvPr id="80903"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l" defTabSz="925513" rtl="1">
              <a:defRPr sz="1200">
                <a:ea typeface="굴림" pitchFamily="34" charset="-127"/>
              </a:defRPr>
            </a:lvl1pPr>
          </a:lstStyle>
          <a:p>
            <a:fld id="{ABFE148C-B3FF-4F14-A00F-D3FB63FB143F}" type="slidenum">
              <a:rPr lang="ar-SA"/>
              <a:pPr/>
              <a:t>‹#›</a:t>
            </a:fld>
            <a:endParaRPr lang="he-IL"/>
          </a:p>
        </p:txBody>
      </p:sp>
    </p:spTree>
    <p:extLst>
      <p:ext uri="{BB962C8B-B14F-4D97-AF65-F5344CB8AC3E}">
        <p14:creationId xmlns:p14="http://schemas.microsoft.com/office/powerpoint/2010/main" val="492729496"/>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419475" y="1828800"/>
            <a:ext cx="5343525" cy="2362200"/>
          </a:xfrm>
        </p:spPr>
        <p:txBody>
          <a:bodyPr/>
          <a:lstStyle>
            <a:lvl1pPr>
              <a:defRPr/>
            </a:lvl1pPr>
          </a:lstStyle>
          <a:p>
            <a:pPr lvl="0"/>
            <a:r>
              <a:rPr lang="he-IL" noProof="0" smtClean="0"/>
              <a:t>לחץ כדי לערוך סגנון כותרת של תבנית בסיס</a:t>
            </a:r>
          </a:p>
        </p:txBody>
      </p:sp>
      <p:sp>
        <p:nvSpPr>
          <p:cNvPr id="46083" name="Rectangle 3"/>
          <p:cNvSpPr>
            <a:spLocks noGrp="1" noChangeArrowheads="1"/>
          </p:cNvSpPr>
          <p:nvPr>
            <p:ph type="subTitle" idx="1"/>
          </p:nvPr>
        </p:nvSpPr>
        <p:spPr>
          <a:xfrm>
            <a:off x="3816350" y="4184650"/>
            <a:ext cx="4946650" cy="1368425"/>
          </a:xfrm>
        </p:spPr>
        <p:txBody>
          <a:bodyPr/>
          <a:lstStyle>
            <a:lvl1pPr marL="0" indent="0">
              <a:buFontTx/>
              <a:buNone/>
              <a:defRPr sz="1800"/>
            </a:lvl1pPr>
          </a:lstStyle>
          <a:p>
            <a:pPr lvl="0"/>
            <a:r>
              <a:rPr lang="he-IL" noProof="0" smtClean="0"/>
              <a:t>לחץ כדי לערוך סגנון כותרת משנה של תבנית בסיס</a:t>
            </a:r>
          </a:p>
        </p:txBody>
      </p:sp>
      <p:sp>
        <p:nvSpPr>
          <p:cNvPr id="46249" name="Rectangle 169"/>
          <p:cNvSpPr>
            <a:spLocks noGrp="1" noChangeArrowheads="1"/>
          </p:cNvSpPr>
          <p:nvPr>
            <p:ph type="dt" sz="half" idx="2"/>
          </p:nvPr>
        </p:nvSpPr>
        <p:spPr>
          <a:xfrm>
            <a:off x="1225550" y="6200775"/>
            <a:ext cx="1905000" cy="457200"/>
          </a:xfrm>
        </p:spPr>
        <p:txBody>
          <a:bodyPr/>
          <a:lstStyle>
            <a:lvl1pPr>
              <a:defRPr/>
            </a:lvl1pPr>
          </a:lstStyle>
          <a:p>
            <a:endParaRPr lang="he-IL"/>
          </a:p>
        </p:txBody>
      </p:sp>
      <p:sp>
        <p:nvSpPr>
          <p:cNvPr id="46250" name="Rectangle 170"/>
          <p:cNvSpPr>
            <a:spLocks noGrp="1" noChangeArrowheads="1"/>
          </p:cNvSpPr>
          <p:nvPr>
            <p:ph type="ftr" sz="quarter" idx="3"/>
          </p:nvPr>
        </p:nvSpPr>
        <p:spPr>
          <a:xfrm>
            <a:off x="3303588" y="6200775"/>
            <a:ext cx="3636962" cy="457200"/>
          </a:xfrm>
        </p:spPr>
        <p:txBody>
          <a:bodyPr/>
          <a:lstStyle>
            <a:lvl1pPr>
              <a:defRPr/>
            </a:lvl1pPr>
          </a:lstStyle>
          <a:p>
            <a:endParaRPr lang="he-IL"/>
          </a:p>
        </p:txBody>
      </p:sp>
      <p:sp>
        <p:nvSpPr>
          <p:cNvPr id="46251" name="Rectangle 171"/>
          <p:cNvSpPr>
            <a:spLocks noGrp="1" noChangeArrowheads="1"/>
          </p:cNvSpPr>
          <p:nvPr>
            <p:ph type="sldNum" sz="quarter" idx="4"/>
          </p:nvPr>
        </p:nvSpPr>
        <p:spPr>
          <a:xfrm>
            <a:off x="7092950" y="6200775"/>
            <a:ext cx="1905000" cy="457200"/>
          </a:xfrm>
        </p:spPr>
        <p:txBody>
          <a:bodyPr/>
          <a:lstStyle>
            <a:lvl1pPr>
              <a:defRPr/>
            </a:lvl1pPr>
          </a:lstStyle>
          <a:p>
            <a:fld id="{7A00D477-A0C0-44F9-897A-DB17A1AB40F1}" type="slidenum">
              <a:rPr lang="ar-SA"/>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lvl1pPr>
              <a:defRPr/>
            </a:lvl1pPr>
          </a:lstStyle>
          <a:p>
            <a:endParaRPr lang="he-IL"/>
          </a:p>
        </p:txBody>
      </p:sp>
      <p:sp>
        <p:nvSpPr>
          <p:cNvPr id="5" name="Footer Placeholder 4"/>
          <p:cNvSpPr>
            <a:spLocks noGrp="1"/>
          </p:cNvSpPr>
          <p:nvPr>
            <p:ph type="ftr" sz="quarter" idx="11"/>
          </p:nvPr>
        </p:nvSpPr>
        <p:spPr/>
        <p:txBody>
          <a:bodyPr/>
          <a:lstStyle>
            <a:lvl1pPr>
              <a:defRPr/>
            </a:lvl1pPr>
          </a:lstStyle>
          <a:p>
            <a:endParaRPr lang="he-IL"/>
          </a:p>
        </p:txBody>
      </p:sp>
      <p:sp>
        <p:nvSpPr>
          <p:cNvPr id="6" name="Slide Number Placeholder 5"/>
          <p:cNvSpPr>
            <a:spLocks noGrp="1"/>
          </p:cNvSpPr>
          <p:nvPr>
            <p:ph type="sldNum" sz="quarter" idx="12"/>
          </p:nvPr>
        </p:nvSpPr>
        <p:spPr/>
        <p:txBody>
          <a:bodyPr/>
          <a:lstStyle>
            <a:lvl1pPr>
              <a:defRPr/>
            </a:lvl1pPr>
          </a:lstStyle>
          <a:p>
            <a:fld id="{757511F6-BED0-4957-B02F-017726E0E8FC}" type="slidenum">
              <a:rPr lang="ar-SA"/>
              <a:pPr/>
              <a:t>‹#›</a:t>
            </a:fld>
            <a:endParaRPr lang="he-IL"/>
          </a:p>
        </p:txBody>
      </p:sp>
    </p:spTree>
    <p:extLst>
      <p:ext uri="{BB962C8B-B14F-4D97-AF65-F5344CB8AC3E}">
        <p14:creationId xmlns:p14="http://schemas.microsoft.com/office/powerpoint/2010/main" val="78874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225425"/>
            <a:ext cx="1925638" cy="5975350"/>
          </a:xfrm>
        </p:spPr>
        <p:txBody>
          <a:bodyPr vert="eaVert"/>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1042988" y="225425"/>
            <a:ext cx="5627687" cy="597535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lvl1pPr>
              <a:defRPr/>
            </a:lvl1pPr>
          </a:lstStyle>
          <a:p>
            <a:endParaRPr lang="he-IL"/>
          </a:p>
        </p:txBody>
      </p:sp>
      <p:sp>
        <p:nvSpPr>
          <p:cNvPr id="5" name="Footer Placeholder 4"/>
          <p:cNvSpPr>
            <a:spLocks noGrp="1"/>
          </p:cNvSpPr>
          <p:nvPr>
            <p:ph type="ftr" sz="quarter" idx="11"/>
          </p:nvPr>
        </p:nvSpPr>
        <p:spPr/>
        <p:txBody>
          <a:bodyPr/>
          <a:lstStyle>
            <a:lvl1pPr>
              <a:defRPr/>
            </a:lvl1pPr>
          </a:lstStyle>
          <a:p>
            <a:endParaRPr lang="he-IL"/>
          </a:p>
        </p:txBody>
      </p:sp>
      <p:sp>
        <p:nvSpPr>
          <p:cNvPr id="6" name="Slide Number Placeholder 5"/>
          <p:cNvSpPr>
            <a:spLocks noGrp="1"/>
          </p:cNvSpPr>
          <p:nvPr>
            <p:ph type="sldNum" sz="quarter" idx="12"/>
          </p:nvPr>
        </p:nvSpPr>
        <p:spPr/>
        <p:txBody>
          <a:bodyPr/>
          <a:lstStyle>
            <a:lvl1pPr>
              <a:defRPr/>
            </a:lvl1pPr>
          </a:lstStyle>
          <a:p>
            <a:fld id="{7C414876-C3FC-4706-BF91-D8D372B45A73}" type="slidenum">
              <a:rPr lang="ar-SA"/>
              <a:pPr/>
              <a:t>‹#›</a:t>
            </a:fld>
            <a:endParaRPr lang="he-IL"/>
          </a:p>
        </p:txBody>
      </p:sp>
    </p:spTree>
    <p:extLst>
      <p:ext uri="{BB962C8B-B14F-4D97-AF65-F5344CB8AC3E}">
        <p14:creationId xmlns:p14="http://schemas.microsoft.com/office/powerpoint/2010/main" val="1169015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כותרת, פריט אוסף תמונות וטקסט">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he-IL" smtClean="0"/>
              <a:t>לחץ כדי לערוך סגנון כותרת של תבנית בסיס</a:t>
            </a:r>
            <a:endParaRPr lang="en-US"/>
          </a:p>
        </p:txBody>
      </p:sp>
      <p:sp>
        <p:nvSpPr>
          <p:cNvPr id="3" name="Text Placeholder 2"/>
          <p:cNvSpPr>
            <a:spLocks noGrp="1"/>
          </p:cNvSpPr>
          <p:nvPr>
            <p:ph type="body" sz="half" idx="1"/>
          </p:nvPr>
        </p:nvSpPr>
        <p:spPr>
          <a:xfrm>
            <a:off x="1042988" y="1304925"/>
            <a:ext cx="3776662" cy="489585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ClipArt Placeholder 3"/>
          <p:cNvSpPr>
            <a:spLocks noGrp="1"/>
          </p:cNvSpPr>
          <p:nvPr>
            <p:ph type="clipArt" sz="half" idx="2"/>
          </p:nvPr>
        </p:nvSpPr>
        <p:spPr>
          <a:xfrm>
            <a:off x="4972050" y="1304925"/>
            <a:ext cx="3776663" cy="4895850"/>
          </a:xfrm>
        </p:spPr>
        <p:txBody>
          <a:bodyPr/>
          <a:lstStyle/>
          <a:p>
            <a:r>
              <a:rPr lang="he-IL" smtClean="0"/>
              <a:t>לחץ על הסמל כדי להוסיף תמונה מקוונת</a:t>
            </a:r>
            <a:endParaRPr lang="en-US"/>
          </a:p>
        </p:txBody>
      </p:sp>
      <p:sp>
        <p:nvSpPr>
          <p:cNvPr id="5" name="Date Placeholder 4"/>
          <p:cNvSpPr>
            <a:spLocks noGrp="1"/>
          </p:cNvSpPr>
          <p:nvPr>
            <p:ph type="dt" sz="half" idx="10"/>
          </p:nvPr>
        </p:nvSpPr>
        <p:spPr>
          <a:xfrm>
            <a:off x="1042988" y="6308725"/>
            <a:ext cx="1838325" cy="349250"/>
          </a:xfrm>
        </p:spPr>
        <p:txBody>
          <a:bodyPr/>
          <a:lstStyle>
            <a:lvl1pPr>
              <a:defRPr/>
            </a:lvl1pPr>
          </a:lstStyle>
          <a:p>
            <a:endParaRPr lang="he-IL"/>
          </a:p>
        </p:txBody>
      </p:sp>
      <p:sp>
        <p:nvSpPr>
          <p:cNvPr id="6" name="Footer Placeholder 5"/>
          <p:cNvSpPr>
            <a:spLocks noGrp="1"/>
          </p:cNvSpPr>
          <p:nvPr>
            <p:ph type="ftr" sz="quarter" idx="11"/>
          </p:nvPr>
        </p:nvSpPr>
        <p:spPr>
          <a:xfrm>
            <a:off x="3054350" y="6308725"/>
            <a:ext cx="3636963" cy="349250"/>
          </a:xfrm>
        </p:spPr>
        <p:txBody>
          <a:bodyPr/>
          <a:lstStyle>
            <a:lvl1pPr>
              <a:defRPr/>
            </a:lvl1pPr>
          </a:lstStyle>
          <a:p>
            <a:endParaRPr lang="he-IL"/>
          </a:p>
        </p:txBody>
      </p:sp>
      <p:sp>
        <p:nvSpPr>
          <p:cNvPr id="7" name="Slide Number Placeholder 6"/>
          <p:cNvSpPr>
            <a:spLocks noGrp="1"/>
          </p:cNvSpPr>
          <p:nvPr>
            <p:ph type="sldNum" sz="quarter" idx="12"/>
          </p:nvPr>
        </p:nvSpPr>
        <p:spPr>
          <a:xfrm>
            <a:off x="6843713" y="6308725"/>
            <a:ext cx="1905000" cy="349250"/>
          </a:xfrm>
        </p:spPr>
        <p:txBody>
          <a:bodyPr/>
          <a:lstStyle>
            <a:lvl1pPr>
              <a:defRPr/>
            </a:lvl1pPr>
          </a:lstStyle>
          <a:p>
            <a:fld id="{902A30F9-8ABF-4B6F-A3E6-C969E7C69BAD}" type="slidenum">
              <a:rPr lang="ar-SA"/>
              <a:pPr/>
              <a:t>‹#›</a:t>
            </a:fld>
            <a:endParaRPr lang="he-IL"/>
          </a:p>
        </p:txBody>
      </p:sp>
    </p:spTree>
    <p:extLst>
      <p:ext uri="{BB962C8B-B14F-4D97-AF65-F5344CB8AC3E}">
        <p14:creationId xmlns:p14="http://schemas.microsoft.com/office/powerpoint/2010/main" val="1069497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כותרת וטקסט על פני תוכן">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he-IL" smtClean="0"/>
              <a:t>לחץ כדי לערוך סגנון כותרת של תבנית בסיס</a:t>
            </a:r>
            <a:endParaRPr lang="en-US"/>
          </a:p>
        </p:txBody>
      </p:sp>
      <p:sp>
        <p:nvSpPr>
          <p:cNvPr id="3" name="Text Placeholder 2"/>
          <p:cNvSpPr>
            <a:spLocks noGrp="1"/>
          </p:cNvSpPr>
          <p:nvPr>
            <p:ph type="body" sz="half" idx="1"/>
          </p:nvPr>
        </p:nvSpPr>
        <p:spPr>
          <a:xfrm>
            <a:off x="1042988" y="1304925"/>
            <a:ext cx="7705725" cy="2371725"/>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Content Placeholder 3"/>
          <p:cNvSpPr>
            <a:spLocks noGrp="1"/>
          </p:cNvSpPr>
          <p:nvPr>
            <p:ph sz="half" idx="2"/>
          </p:nvPr>
        </p:nvSpPr>
        <p:spPr>
          <a:xfrm>
            <a:off x="1042988" y="3829050"/>
            <a:ext cx="7705725" cy="2371725"/>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Date Placeholder 4"/>
          <p:cNvSpPr>
            <a:spLocks noGrp="1"/>
          </p:cNvSpPr>
          <p:nvPr>
            <p:ph type="dt" sz="half" idx="10"/>
          </p:nvPr>
        </p:nvSpPr>
        <p:spPr>
          <a:xfrm>
            <a:off x="1042988" y="6308725"/>
            <a:ext cx="1838325" cy="349250"/>
          </a:xfrm>
        </p:spPr>
        <p:txBody>
          <a:bodyPr/>
          <a:lstStyle>
            <a:lvl1pPr>
              <a:defRPr/>
            </a:lvl1pPr>
          </a:lstStyle>
          <a:p>
            <a:endParaRPr lang="he-IL"/>
          </a:p>
        </p:txBody>
      </p:sp>
      <p:sp>
        <p:nvSpPr>
          <p:cNvPr id="6" name="Footer Placeholder 5"/>
          <p:cNvSpPr>
            <a:spLocks noGrp="1"/>
          </p:cNvSpPr>
          <p:nvPr>
            <p:ph type="ftr" sz="quarter" idx="11"/>
          </p:nvPr>
        </p:nvSpPr>
        <p:spPr>
          <a:xfrm>
            <a:off x="3054350" y="6308725"/>
            <a:ext cx="3636963" cy="349250"/>
          </a:xfrm>
        </p:spPr>
        <p:txBody>
          <a:bodyPr/>
          <a:lstStyle>
            <a:lvl1pPr>
              <a:defRPr/>
            </a:lvl1pPr>
          </a:lstStyle>
          <a:p>
            <a:endParaRPr lang="he-IL"/>
          </a:p>
        </p:txBody>
      </p:sp>
      <p:sp>
        <p:nvSpPr>
          <p:cNvPr id="7" name="Slide Number Placeholder 6"/>
          <p:cNvSpPr>
            <a:spLocks noGrp="1"/>
          </p:cNvSpPr>
          <p:nvPr>
            <p:ph type="sldNum" sz="quarter" idx="12"/>
          </p:nvPr>
        </p:nvSpPr>
        <p:spPr>
          <a:xfrm>
            <a:off x="6843713" y="6308725"/>
            <a:ext cx="1905000" cy="349250"/>
          </a:xfrm>
        </p:spPr>
        <p:txBody>
          <a:bodyPr/>
          <a:lstStyle>
            <a:lvl1pPr>
              <a:defRPr/>
            </a:lvl1pPr>
          </a:lstStyle>
          <a:p>
            <a:fld id="{6C917A9C-1F97-4ED1-BA10-867D30712521}" type="slidenum">
              <a:rPr lang="ar-SA"/>
              <a:pPr/>
              <a:t>‹#›</a:t>
            </a:fld>
            <a:endParaRPr lang="he-IL"/>
          </a:p>
        </p:txBody>
      </p:sp>
    </p:spTree>
    <p:extLst>
      <p:ext uri="{BB962C8B-B14F-4D97-AF65-F5344CB8AC3E}">
        <p14:creationId xmlns:p14="http://schemas.microsoft.com/office/powerpoint/2010/main" val="13319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lvl1pPr>
              <a:defRPr/>
            </a:lvl1pPr>
          </a:lstStyle>
          <a:p>
            <a:endParaRPr lang="he-IL"/>
          </a:p>
        </p:txBody>
      </p:sp>
      <p:sp>
        <p:nvSpPr>
          <p:cNvPr id="5" name="Footer Placeholder 4"/>
          <p:cNvSpPr>
            <a:spLocks noGrp="1"/>
          </p:cNvSpPr>
          <p:nvPr>
            <p:ph type="ftr" sz="quarter" idx="11"/>
          </p:nvPr>
        </p:nvSpPr>
        <p:spPr/>
        <p:txBody>
          <a:bodyPr/>
          <a:lstStyle>
            <a:lvl1pPr>
              <a:defRPr/>
            </a:lvl1pPr>
          </a:lstStyle>
          <a:p>
            <a:endParaRPr lang="he-IL"/>
          </a:p>
        </p:txBody>
      </p:sp>
      <p:sp>
        <p:nvSpPr>
          <p:cNvPr id="6" name="Slide Number Placeholder 5"/>
          <p:cNvSpPr>
            <a:spLocks noGrp="1"/>
          </p:cNvSpPr>
          <p:nvPr>
            <p:ph type="sldNum" sz="quarter" idx="12"/>
          </p:nvPr>
        </p:nvSpPr>
        <p:spPr/>
        <p:txBody>
          <a:bodyPr/>
          <a:lstStyle>
            <a:lvl1pPr>
              <a:defRPr/>
            </a:lvl1pPr>
          </a:lstStyle>
          <a:p>
            <a:fld id="{71411C7F-CBD7-473F-9C27-CCC82C66B2CD}" type="slidenum">
              <a:rPr lang="ar-SA"/>
              <a:pPr/>
              <a:t>‹#›</a:t>
            </a:fld>
            <a:endParaRPr lang="he-IL"/>
          </a:p>
        </p:txBody>
      </p:sp>
    </p:spTree>
    <p:extLst>
      <p:ext uri="{BB962C8B-B14F-4D97-AF65-F5344CB8AC3E}">
        <p14:creationId xmlns:p14="http://schemas.microsoft.com/office/powerpoint/2010/main" val="285225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lvl1pPr>
              <a:defRPr/>
            </a:lvl1pPr>
          </a:lstStyle>
          <a:p>
            <a:endParaRPr lang="he-IL"/>
          </a:p>
        </p:txBody>
      </p:sp>
      <p:sp>
        <p:nvSpPr>
          <p:cNvPr id="5" name="Footer Placeholder 4"/>
          <p:cNvSpPr>
            <a:spLocks noGrp="1"/>
          </p:cNvSpPr>
          <p:nvPr>
            <p:ph type="ftr" sz="quarter" idx="11"/>
          </p:nvPr>
        </p:nvSpPr>
        <p:spPr/>
        <p:txBody>
          <a:bodyPr/>
          <a:lstStyle>
            <a:lvl1pPr>
              <a:defRPr/>
            </a:lvl1pPr>
          </a:lstStyle>
          <a:p>
            <a:endParaRPr lang="he-IL"/>
          </a:p>
        </p:txBody>
      </p:sp>
      <p:sp>
        <p:nvSpPr>
          <p:cNvPr id="6" name="Slide Number Placeholder 5"/>
          <p:cNvSpPr>
            <a:spLocks noGrp="1"/>
          </p:cNvSpPr>
          <p:nvPr>
            <p:ph type="sldNum" sz="quarter" idx="12"/>
          </p:nvPr>
        </p:nvSpPr>
        <p:spPr/>
        <p:txBody>
          <a:bodyPr/>
          <a:lstStyle>
            <a:lvl1pPr>
              <a:defRPr/>
            </a:lvl1pPr>
          </a:lstStyle>
          <a:p>
            <a:fld id="{76474084-8740-44C5-A4D7-56728AE57F1B}" type="slidenum">
              <a:rPr lang="ar-SA"/>
              <a:pPr/>
              <a:t>‹#›</a:t>
            </a:fld>
            <a:endParaRPr lang="he-IL"/>
          </a:p>
        </p:txBody>
      </p:sp>
    </p:spTree>
    <p:extLst>
      <p:ext uri="{BB962C8B-B14F-4D97-AF65-F5344CB8AC3E}">
        <p14:creationId xmlns:p14="http://schemas.microsoft.com/office/powerpoint/2010/main" val="2200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sz="half" idx="1"/>
          </p:nvPr>
        </p:nvSpPr>
        <p:spPr>
          <a:xfrm>
            <a:off x="1042988" y="1304925"/>
            <a:ext cx="377666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Content Placeholder 3"/>
          <p:cNvSpPr>
            <a:spLocks noGrp="1"/>
          </p:cNvSpPr>
          <p:nvPr>
            <p:ph sz="half" idx="2"/>
          </p:nvPr>
        </p:nvSpPr>
        <p:spPr>
          <a:xfrm>
            <a:off x="4972050" y="1304925"/>
            <a:ext cx="37766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Date Placeholder 4"/>
          <p:cNvSpPr>
            <a:spLocks noGrp="1"/>
          </p:cNvSpPr>
          <p:nvPr>
            <p:ph type="dt" sz="half" idx="10"/>
          </p:nvPr>
        </p:nvSpPr>
        <p:spPr/>
        <p:txBody>
          <a:bodyPr/>
          <a:lstStyle>
            <a:lvl1pPr>
              <a:defRPr/>
            </a:lvl1pPr>
          </a:lstStyle>
          <a:p>
            <a:endParaRPr lang="he-IL"/>
          </a:p>
        </p:txBody>
      </p:sp>
      <p:sp>
        <p:nvSpPr>
          <p:cNvPr id="6" name="Footer Placeholder 5"/>
          <p:cNvSpPr>
            <a:spLocks noGrp="1"/>
          </p:cNvSpPr>
          <p:nvPr>
            <p:ph type="ftr" sz="quarter" idx="11"/>
          </p:nvPr>
        </p:nvSpPr>
        <p:spPr/>
        <p:txBody>
          <a:bodyPr/>
          <a:lstStyle>
            <a:lvl1pPr>
              <a:defRPr/>
            </a:lvl1pPr>
          </a:lstStyle>
          <a:p>
            <a:endParaRPr lang="he-IL"/>
          </a:p>
        </p:txBody>
      </p:sp>
      <p:sp>
        <p:nvSpPr>
          <p:cNvPr id="7" name="Slide Number Placeholder 6"/>
          <p:cNvSpPr>
            <a:spLocks noGrp="1"/>
          </p:cNvSpPr>
          <p:nvPr>
            <p:ph type="sldNum" sz="quarter" idx="12"/>
          </p:nvPr>
        </p:nvSpPr>
        <p:spPr/>
        <p:txBody>
          <a:bodyPr/>
          <a:lstStyle>
            <a:lvl1pPr>
              <a:defRPr/>
            </a:lvl1pPr>
          </a:lstStyle>
          <a:p>
            <a:fld id="{C2B40AF3-F3B9-4BE3-BFC6-2601FCFD8D6A}" type="slidenum">
              <a:rPr lang="ar-SA"/>
              <a:pPr/>
              <a:t>‹#›</a:t>
            </a:fld>
            <a:endParaRPr lang="he-IL"/>
          </a:p>
        </p:txBody>
      </p:sp>
    </p:spTree>
    <p:extLst>
      <p:ext uri="{BB962C8B-B14F-4D97-AF65-F5344CB8AC3E}">
        <p14:creationId xmlns:p14="http://schemas.microsoft.com/office/powerpoint/2010/main" val="2138847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Date Placeholder 6"/>
          <p:cNvSpPr>
            <a:spLocks noGrp="1"/>
          </p:cNvSpPr>
          <p:nvPr>
            <p:ph type="dt" sz="half" idx="10"/>
          </p:nvPr>
        </p:nvSpPr>
        <p:spPr/>
        <p:txBody>
          <a:bodyPr/>
          <a:lstStyle>
            <a:lvl1pPr>
              <a:defRPr/>
            </a:lvl1pPr>
          </a:lstStyle>
          <a:p>
            <a:endParaRPr lang="he-IL"/>
          </a:p>
        </p:txBody>
      </p:sp>
      <p:sp>
        <p:nvSpPr>
          <p:cNvPr id="8" name="Footer Placeholder 7"/>
          <p:cNvSpPr>
            <a:spLocks noGrp="1"/>
          </p:cNvSpPr>
          <p:nvPr>
            <p:ph type="ftr" sz="quarter" idx="11"/>
          </p:nvPr>
        </p:nvSpPr>
        <p:spPr/>
        <p:txBody>
          <a:bodyPr/>
          <a:lstStyle>
            <a:lvl1pPr>
              <a:defRPr/>
            </a:lvl1pPr>
          </a:lstStyle>
          <a:p>
            <a:endParaRPr lang="he-IL"/>
          </a:p>
        </p:txBody>
      </p:sp>
      <p:sp>
        <p:nvSpPr>
          <p:cNvPr id="9" name="Slide Number Placeholder 8"/>
          <p:cNvSpPr>
            <a:spLocks noGrp="1"/>
          </p:cNvSpPr>
          <p:nvPr>
            <p:ph type="sldNum" sz="quarter" idx="12"/>
          </p:nvPr>
        </p:nvSpPr>
        <p:spPr/>
        <p:txBody>
          <a:bodyPr/>
          <a:lstStyle>
            <a:lvl1pPr>
              <a:defRPr/>
            </a:lvl1pPr>
          </a:lstStyle>
          <a:p>
            <a:fld id="{ACB4A152-6DD8-427B-9A0F-77746E7C540D}" type="slidenum">
              <a:rPr lang="ar-SA"/>
              <a:pPr/>
              <a:t>‹#›</a:t>
            </a:fld>
            <a:endParaRPr lang="he-IL"/>
          </a:p>
        </p:txBody>
      </p:sp>
    </p:spTree>
    <p:extLst>
      <p:ext uri="{BB962C8B-B14F-4D97-AF65-F5344CB8AC3E}">
        <p14:creationId xmlns:p14="http://schemas.microsoft.com/office/powerpoint/2010/main" val="1286767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lvl1pPr>
              <a:defRPr/>
            </a:lvl1pPr>
          </a:lstStyle>
          <a:p>
            <a:endParaRPr lang="he-IL"/>
          </a:p>
        </p:txBody>
      </p:sp>
      <p:sp>
        <p:nvSpPr>
          <p:cNvPr id="4" name="Footer Placeholder 3"/>
          <p:cNvSpPr>
            <a:spLocks noGrp="1"/>
          </p:cNvSpPr>
          <p:nvPr>
            <p:ph type="ftr" sz="quarter" idx="11"/>
          </p:nvPr>
        </p:nvSpPr>
        <p:spPr/>
        <p:txBody>
          <a:bodyPr/>
          <a:lstStyle>
            <a:lvl1pPr>
              <a:defRPr/>
            </a:lvl1pPr>
          </a:lstStyle>
          <a:p>
            <a:endParaRPr lang="he-IL"/>
          </a:p>
        </p:txBody>
      </p:sp>
      <p:sp>
        <p:nvSpPr>
          <p:cNvPr id="5" name="Slide Number Placeholder 4"/>
          <p:cNvSpPr>
            <a:spLocks noGrp="1"/>
          </p:cNvSpPr>
          <p:nvPr>
            <p:ph type="sldNum" sz="quarter" idx="12"/>
          </p:nvPr>
        </p:nvSpPr>
        <p:spPr/>
        <p:txBody>
          <a:bodyPr/>
          <a:lstStyle>
            <a:lvl1pPr>
              <a:defRPr/>
            </a:lvl1pPr>
          </a:lstStyle>
          <a:p>
            <a:fld id="{A8C67DB9-AC46-4A22-AE58-73B6656B6823}" type="slidenum">
              <a:rPr lang="ar-SA"/>
              <a:pPr/>
              <a:t>‹#›</a:t>
            </a:fld>
            <a:endParaRPr lang="he-IL"/>
          </a:p>
        </p:txBody>
      </p:sp>
    </p:spTree>
    <p:extLst>
      <p:ext uri="{BB962C8B-B14F-4D97-AF65-F5344CB8AC3E}">
        <p14:creationId xmlns:p14="http://schemas.microsoft.com/office/powerpoint/2010/main" val="313685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he-IL"/>
          </a:p>
        </p:txBody>
      </p:sp>
      <p:sp>
        <p:nvSpPr>
          <p:cNvPr id="3" name="Footer Placeholder 2"/>
          <p:cNvSpPr>
            <a:spLocks noGrp="1"/>
          </p:cNvSpPr>
          <p:nvPr>
            <p:ph type="ftr" sz="quarter" idx="11"/>
          </p:nvPr>
        </p:nvSpPr>
        <p:spPr/>
        <p:txBody>
          <a:bodyPr/>
          <a:lstStyle>
            <a:lvl1pPr>
              <a:defRPr/>
            </a:lvl1pPr>
          </a:lstStyle>
          <a:p>
            <a:endParaRPr lang="he-IL"/>
          </a:p>
        </p:txBody>
      </p:sp>
      <p:sp>
        <p:nvSpPr>
          <p:cNvPr id="4" name="Slide Number Placeholder 3"/>
          <p:cNvSpPr>
            <a:spLocks noGrp="1"/>
          </p:cNvSpPr>
          <p:nvPr>
            <p:ph type="sldNum" sz="quarter" idx="12"/>
          </p:nvPr>
        </p:nvSpPr>
        <p:spPr/>
        <p:txBody>
          <a:bodyPr/>
          <a:lstStyle>
            <a:lvl1pPr>
              <a:defRPr/>
            </a:lvl1pPr>
          </a:lstStyle>
          <a:p>
            <a:fld id="{81188D14-5751-401E-AD11-E4A7F68C8140}" type="slidenum">
              <a:rPr lang="ar-SA"/>
              <a:pPr/>
              <a:t>‹#›</a:t>
            </a:fld>
            <a:endParaRPr lang="he-IL"/>
          </a:p>
        </p:txBody>
      </p:sp>
    </p:spTree>
    <p:extLst>
      <p:ext uri="{BB962C8B-B14F-4D97-AF65-F5344CB8AC3E}">
        <p14:creationId xmlns:p14="http://schemas.microsoft.com/office/powerpoint/2010/main" val="402701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he-IL" smtClean="0"/>
              <a:t>לחץ כדי לערוך סגנון כותרת של תבנית בסיס</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lvl1pPr>
              <a:defRPr/>
            </a:lvl1pPr>
          </a:lstStyle>
          <a:p>
            <a:endParaRPr lang="he-IL"/>
          </a:p>
        </p:txBody>
      </p:sp>
      <p:sp>
        <p:nvSpPr>
          <p:cNvPr id="6" name="Footer Placeholder 5"/>
          <p:cNvSpPr>
            <a:spLocks noGrp="1"/>
          </p:cNvSpPr>
          <p:nvPr>
            <p:ph type="ftr" sz="quarter" idx="11"/>
          </p:nvPr>
        </p:nvSpPr>
        <p:spPr/>
        <p:txBody>
          <a:bodyPr/>
          <a:lstStyle>
            <a:lvl1pPr>
              <a:defRPr/>
            </a:lvl1pPr>
          </a:lstStyle>
          <a:p>
            <a:endParaRPr lang="he-IL"/>
          </a:p>
        </p:txBody>
      </p:sp>
      <p:sp>
        <p:nvSpPr>
          <p:cNvPr id="7" name="Slide Number Placeholder 6"/>
          <p:cNvSpPr>
            <a:spLocks noGrp="1"/>
          </p:cNvSpPr>
          <p:nvPr>
            <p:ph type="sldNum" sz="quarter" idx="12"/>
          </p:nvPr>
        </p:nvSpPr>
        <p:spPr/>
        <p:txBody>
          <a:bodyPr/>
          <a:lstStyle>
            <a:lvl1pPr>
              <a:defRPr/>
            </a:lvl1pPr>
          </a:lstStyle>
          <a:p>
            <a:fld id="{14EAE672-F3B9-4AC0-8B45-067B0A81FB0B}" type="slidenum">
              <a:rPr lang="ar-SA"/>
              <a:pPr/>
              <a:t>‹#›</a:t>
            </a:fld>
            <a:endParaRPr lang="he-IL"/>
          </a:p>
        </p:txBody>
      </p:sp>
    </p:spTree>
    <p:extLst>
      <p:ext uri="{BB962C8B-B14F-4D97-AF65-F5344CB8AC3E}">
        <p14:creationId xmlns:p14="http://schemas.microsoft.com/office/powerpoint/2010/main" val="243079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he-IL" smtClean="0"/>
              <a:t>לחץ כדי לערוך סגנון כותרת של תבנית בסיס</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lvl1pPr>
              <a:defRPr/>
            </a:lvl1pPr>
          </a:lstStyle>
          <a:p>
            <a:endParaRPr lang="he-IL"/>
          </a:p>
        </p:txBody>
      </p:sp>
      <p:sp>
        <p:nvSpPr>
          <p:cNvPr id="6" name="Footer Placeholder 5"/>
          <p:cNvSpPr>
            <a:spLocks noGrp="1"/>
          </p:cNvSpPr>
          <p:nvPr>
            <p:ph type="ftr" sz="quarter" idx="11"/>
          </p:nvPr>
        </p:nvSpPr>
        <p:spPr/>
        <p:txBody>
          <a:bodyPr/>
          <a:lstStyle>
            <a:lvl1pPr>
              <a:defRPr/>
            </a:lvl1pPr>
          </a:lstStyle>
          <a:p>
            <a:endParaRPr lang="he-IL"/>
          </a:p>
        </p:txBody>
      </p:sp>
      <p:sp>
        <p:nvSpPr>
          <p:cNvPr id="7" name="Slide Number Placeholder 6"/>
          <p:cNvSpPr>
            <a:spLocks noGrp="1"/>
          </p:cNvSpPr>
          <p:nvPr>
            <p:ph type="sldNum" sz="quarter" idx="12"/>
          </p:nvPr>
        </p:nvSpPr>
        <p:spPr/>
        <p:txBody>
          <a:bodyPr/>
          <a:lstStyle>
            <a:lvl1pPr>
              <a:defRPr/>
            </a:lvl1pPr>
          </a:lstStyle>
          <a:p>
            <a:fld id="{7E407E43-4EB8-4CCF-8CDD-9F3A6E4FC01A}" type="slidenum">
              <a:rPr lang="ar-SA"/>
              <a:pPr/>
              <a:t>‹#›</a:t>
            </a:fld>
            <a:endParaRPr lang="he-IL"/>
          </a:p>
        </p:txBody>
      </p:sp>
    </p:spTree>
    <p:extLst>
      <p:ext uri="{BB962C8B-B14F-4D97-AF65-F5344CB8AC3E}">
        <p14:creationId xmlns:p14="http://schemas.microsoft.com/office/powerpoint/2010/main" val="214448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042988" y="225425"/>
            <a:ext cx="77057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p>
            <a:pPr lvl="0"/>
            <a:r>
              <a:rPr lang="he-IL" smtClean="0"/>
              <a:t>לחץ כדי לערוך סגנון כותרת של תבנית בסיס</a:t>
            </a:r>
          </a:p>
        </p:txBody>
      </p:sp>
      <p:sp>
        <p:nvSpPr>
          <p:cNvPr id="22531" name="Rectangle 3"/>
          <p:cNvSpPr>
            <a:spLocks noGrp="1" noChangeArrowheads="1"/>
          </p:cNvSpPr>
          <p:nvPr>
            <p:ph type="body" idx="1"/>
          </p:nvPr>
        </p:nvSpPr>
        <p:spPr bwMode="auto">
          <a:xfrm>
            <a:off x="1042988" y="1304925"/>
            <a:ext cx="77057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p>
        </p:txBody>
      </p:sp>
      <p:sp>
        <p:nvSpPr>
          <p:cNvPr id="22532" name="Rectangle 4"/>
          <p:cNvSpPr>
            <a:spLocks noGrp="1" noChangeArrowheads="1"/>
          </p:cNvSpPr>
          <p:nvPr>
            <p:ph type="dt" sz="half" idx="2"/>
          </p:nvPr>
        </p:nvSpPr>
        <p:spPr bwMode="auto">
          <a:xfrm>
            <a:off x="1042988" y="6308725"/>
            <a:ext cx="183832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1">
              <a:defRPr sz="1000">
                <a:latin typeface="+mn-lt"/>
                <a:ea typeface="굴림" pitchFamily="34" charset="-127"/>
              </a:defRPr>
            </a:lvl1pPr>
          </a:lstStyle>
          <a:p>
            <a:endParaRPr lang="he-IL"/>
          </a:p>
        </p:txBody>
      </p:sp>
      <p:sp>
        <p:nvSpPr>
          <p:cNvPr id="22533" name="Rectangle 5"/>
          <p:cNvSpPr>
            <a:spLocks noGrp="1" noChangeArrowheads="1"/>
          </p:cNvSpPr>
          <p:nvPr>
            <p:ph type="ftr" sz="quarter" idx="3"/>
          </p:nvPr>
        </p:nvSpPr>
        <p:spPr bwMode="auto">
          <a:xfrm>
            <a:off x="3054350" y="6308725"/>
            <a:ext cx="3636963"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1">
              <a:defRPr sz="1000">
                <a:latin typeface="+mn-lt"/>
                <a:ea typeface="굴림" pitchFamily="34" charset="-127"/>
              </a:defRPr>
            </a:lvl1pPr>
          </a:lstStyle>
          <a:p>
            <a:endParaRPr lang="he-IL"/>
          </a:p>
        </p:txBody>
      </p:sp>
      <p:sp>
        <p:nvSpPr>
          <p:cNvPr id="22534" name="Rectangle 6"/>
          <p:cNvSpPr>
            <a:spLocks noGrp="1" noChangeArrowheads="1"/>
          </p:cNvSpPr>
          <p:nvPr>
            <p:ph type="sldNum" sz="quarter" idx="4"/>
          </p:nvPr>
        </p:nvSpPr>
        <p:spPr bwMode="auto">
          <a:xfrm>
            <a:off x="6843713" y="6308725"/>
            <a:ext cx="19050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1">
              <a:defRPr sz="1000">
                <a:latin typeface="+mn-lt"/>
                <a:ea typeface="굴림" pitchFamily="34" charset="-127"/>
              </a:defRPr>
            </a:lvl1pPr>
          </a:lstStyle>
          <a:p>
            <a:fld id="{FB4A32C6-8D68-4408-9392-6BF19260F81F}" type="slidenum">
              <a:rPr lang="ar-SA"/>
              <a:pPr/>
              <a:t>‹#›</a:t>
            </a:fld>
            <a:endParaRPr lang="he-IL"/>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r" rtl="1" eaLnBrk="1" fontAlgn="base" hangingPunct="1">
        <a:spcBef>
          <a:spcPct val="0"/>
        </a:spcBef>
        <a:spcAft>
          <a:spcPct val="0"/>
        </a:spcAft>
        <a:defRPr sz="3200">
          <a:solidFill>
            <a:schemeClr val="tx1"/>
          </a:solidFill>
          <a:latin typeface="+mj-lt"/>
          <a:ea typeface="+mj-ea"/>
          <a:cs typeface="+mj-cs"/>
        </a:defRPr>
      </a:lvl1pPr>
      <a:lvl2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1600">
          <a:solidFill>
            <a:schemeClr val="tx1"/>
          </a:solidFill>
          <a:latin typeface="+mn-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hyperlink" Target="http://www.school.kotar.co.il/KotarApp/Viewer.aspx?nBookID=97196387"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21307" y="369841"/>
            <a:ext cx="7772400" cy="1038126"/>
          </a:xfrm>
        </p:spPr>
        <p:txBody>
          <a:bodyPr/>
          <a:lstStyle/>
          <a:p>
            <a:pPr eaLnBrk="1" hangingPunct="1">
              <a:defRPr/>
            </a:pPr>
            <a:r>
              <a:rPr lang="he-IL" sz="4800" dirty="0" smtClean="0">
                <a:solidFill>
                  <a:schemeClr val="accent2"/>
                </a:solidFill>
                <a:effectLst>
                  <a:outerShdw blurRad="38100" dist="38100" dir="2700000" algn="tl">
                    <a:srgbClr val="C0C0C0"/>
                  </a:outerShdw>
                </a:effectLst>
              </a:rPr>
              <a:t>התרבות ההלניסטית </a:t>
            </a:r>
            <a:endParaRPr lang="en-US" sz="4800" dirty="0" smtClean="0"/>
          </a:p>
        </p:txBody>
      </p:sp>
      <p:sp>
        <p:nvSpPr>
          <p:cNvPr id="2051" name="Rectangle 3"/>
          <p:cNvSpPr>
            <a:spLocks noGrp="1" noChangeArrowheads="1"/>
          </p:cNvSpPr>
          <p:nvPr>
            <p:ph type="subTitle" idx="1"/>
          </p:nvPr>
        </p:nvSpPr>
        <p:spPr>
          <a:xfrm>
            <a:off x="323528" y="6281812"/>
            <a:ext cx="3024957" cy="576188"/>
          </a:xfrm>
          <a:noFill/>
        </p:spPr>
        <p:txBody>
          <a:bodyPr/>
          <a:lstStyle/>
          <a:p>
            <a:pPr eaLnBrk="1" hangingPunct="1">
              <a:lnSpc>
                <a:spcPct val="80000"/>
              </a:lnSpc>
            </a:pPr>
            <a:r>
              <a:rPr lang="he-IL" altLang="he-IL" sz="2000" dirty="0" smtClean="0">
                <a:solidFill>
                  <a:srgbClr val="FF5050"/>
                </a:solidFill>
              </a:rPr>
              <a:t>בעריכת: שירה בן שחר</a:t>
            </a:r>
            <a:endParaRPr lang="en-US" altLang="he-IL" sz="2000" dirty="0" smtClean="0">
              <a:solidFill>
                <a:srgbClr val="FF5050"/>
              </a:solidFill>
            </a:endParaRPr>
          </a:p>
        </p:txBody>
      </p:sp>
      <p:sp>
        <p:nvSpPr>
          <p:cNvPr id="2052" name="Text Box 4"/>
          <p:cNvSpPr txBox="1">
            <a:spLocks noChangeArrowheads="1"/>
          </p:cNvSpPr>
          <p:nvPr/>
        </p:nvSpPr>
        <p:spPr bwMode="auto">
          <a:xfrm>
            <a:off x="2915816" y="5454530"/>
            <a:ext cx="482453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100" dirty="0"/>
              <a:t>מלחמה בין אלכסנדר הגדול </a:t>
            </a:r>
            <a:r>
              <a:rPr lang="he-IL" altLang="he-IL" sz="1100" dirty="0" err="1"/>
              <a:t>ודריוש</a:t>
            </a:r>
            <a:r>
              <a:rPr lang="he-IL" altLang="he-IL" sz="1100" dirty="0"/>
              <a:t> ה-3, קטע מפסיפס, המאה ה-1 לסה"נ</a:t>
            </a:r>
          </a:p>
          <a:p>
            <a:pPr eaLnBrk="1" hangingPunct="1">
              <a:spcBef>
                <a:spcPct val="50000"/>
              </a:spcBef>
              <a:buFontTx/>
              <a:buNone/>
            </a:pPr>
            <a:r>
              <a:rPr lang="en-US" altLang="he-IL" sz="1000" dirty="0" err="1"/>
              <a:t>Akg</a:t>
            </a:r>
            <a:r>
              <a:rPr lang="en-US" altLang="he-IL" sz="1000" dirty="0"/>
              <a:t>-images / Erich Lessing </a:t>
            </a:r>
          </a:p>
        </p:txBody>
      </p:sp>
      <p:pic>
        <p:nvPicPr>
          <p:cNvPr id="205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942571"/>
            <a:ext cx="5540797" cy="344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צורה חופשית 3"/>
          <p:cNvSpPr/>
          <p:nvPr/>
        </p:nvSpPr>
        <p:spPr bwMode="auto">
          <a:xfrm>
            <a:off x="3695700" y="2997065"/>
            <a:ext cx="911807" cy="698635"/>
          </a:xfrm>
          <a:custGeom>
            <a:avLst/>
            <a:gdLst>
              <a:gd name="connsiteX0" fmla="*/ 762000 w 911807"/>
              <a:gd name="connsiteY0" fmla="*/ 647835 h 698635"/>
              <a:gd name="connsiteX1" fmla="*/ 698500 w 911807"/>
              <a:gd name="connsiteY1" fmla="*/ 673235 h 698635"/>
              <a:gd name="connsiteX2" fmla="*/ 660400 w 911807"/>
              <a:gd name="connsiteY2" fmla="*/ 685935 h 698635"/>
              <a:gd name="connsiteX3" fmla="*/ 406400 w 911807"/>
              <a:gd name="connsiteY3" fmla="*/ 698635 h 698635"/>
              <a:gd name="connsiteX4" fmla="*/ 139700 w 911807"/>
              <a:gd name="connsiteY4" fmla="*/ 685935 h 698635"/>
              <a:gd name="connsiteX5" fmla="*/ 101600 w 911807"/>
              <a:gd name="connsiteY5" fmla="*/ 673235 h 698635"/>
              <a:gd name="connsiteX6" fmla="*/ 63500 w 911807"/>
              <a:gd name="connsiteY6" fmla="*/ 635135 h 698635"/>
              <a:gd name="connsiteX7" fmla="*/ 50800 w 911807"/>
              <a:gd name="connsiteY7" fmla="*/ 597035 h 698635"/>
              <a:gd name="connsiteX8" fmla="*/ 25400 w 911807"/>
              <a:gd name="connsiteY8" fmla="*/ 558935 h 698635"/>
              <a:gd name="connsiteX9" fmla="*/ 0 w 911807"/>
              <a:gd name="connsiteY9" fmla="*/ 482735 h 698635"/>
              <a:gd name="connsiteX10" fmla="*/ 12700 w 911807"/>
              <a:gd name="connsiteY10" fmla="*/ 152535 h 698635"/>
              <a:gd name="connsiteX11" fmla="*/ 63500 w 911807"/>
              <a:gd name="connsiteY11" fmla="*/ 76335 h 698635"/>
              <a:gd name="connsiteX12" fmla="*/ 203200 w 911807"/>
              <a:gd name="connsiteY12" fmla="*/ 38235 h 698635"/>
              <a:gd name="connsiteX13" fmla="*/ 241300 w 911807"/>
              <a:gd name="connsiteY13" fmla="*/ 12835 h 698635"/>
              <a:gd name="connsiteX14" fmla="*/ 558800 w 911807"/>
              <a:gd name="connsiteY14" fmla="*/ 12835 h 698635"/>
              <a:gd name="connsiteX15" fmla="*/ 571500 w 911807"/>
              <a:gd name="connsiteY15" fmla="*/ 50935 h 698635"/>
              <a:gd name="connsiteX16" fmla="*/ 660400 w 911807"/>
              <a:gd name="connsiteY16" fmla="*/ 76335 h 698635"/>
              <a:gd name="connsiteX17" fmla="*/ 736600 w 911807"/>
              <a:gd name="connsiteY17" fmla="*/ 101735 h 698635"/>
              <a:gd name="connsiteX18" fmla="*/ 774700 w 911807"/>
              <a:gd name="connsiteY18" fmla="*/ 114435 h 698635"/>
              <a:gd name="connsiteX19" fmla="*/ 800100 w 911807"/>
              <a:gd name="connsiteY19" fmla="*/ 152535 h 698635"/>
              <a:gd name="connsiteX20" fmla="*/ 889000 w 911807"/>
              <a:gd name="connsiteY20" fmla="*/ 190635 h 698635"/>
              <a:gd name="connsiteX21" fmla="*/ 889000 w 911807"/>
              <a:gd name="connsiteY21" fmla="*/ 444635 h 698635"/>
              <a:gd name="connsiteX22" fmla="*/ 863600 w 911807"/>
              <a:gd name="connsiteY22" fmla="*/ 482735 h 698635"/>
              <a:gd name="connsiteX23" fmla="*/ 825500 w 911807"/>
              <a:gd name="connsiteY23" fmla="*/ 495435 h 698635"/>
              <a:gd name="connsiteX24" fmla="*/ 812800 w 911807"/>
              <a:gd name="connsiteY24" fmla="*/ 533535 h 698635"/>
              <a:gd name="connsiteX25" fmla="*/ 800100 w 911807"/>
              <a:gd name="connsiteY25" fmla="*/ 584335 h 698635"/>
              <a:gd name="connsiteX26" fmla="*/ 762000 w 911807"/>
              <a:gd name="connsiteY26" fmla="*/ 647835 h 69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1807" h="698635">
                <a:moveTo>
                  <a:pt x="762000" y="647835"/>
                </a:moveTo>
                <a:cubicBezTo>
                  <a:pt x="745067" y="662652"/>
                  <a:pt x="719846" y="665230"/>
                  <a:pt x="698500" y="673235"/>
                </a:cubicBezTo>
                <a:cubicBezTo>
                  <a:pt x="685965" y="677935"/>
                  <a:pt x="673737" y="684775"/>
                  <a:pt x="660400" y="685935"/>
                </a:cubicBezTo>
                <a:cubicBezTo>
                  <a:pt x="575946" y="693279"/>
                  <a:pt x="491067" y="694402"/>
                  <a:pt x="406400" y="698635"/>
                </a:cubicBezTo>
                <a:cubicBezTo>
                  <a:pt x="317500" y="694402"/>
                  <a:pt x="228393" y="693326"/>
                  <a:pt x="139700" y="685935"/>
                </a:cubicBezTo>
                <a:cubicBezTo>
                  <a:pt x="126359" y="684823"/>
                  <a:pt x="112739" y="680661"/>
                  <a:pt x="101600" y="673235"/>
                </a:cubicBezTo>
                <a:cubicBezTo>
                  <a:pt x="86656" y="663272"/>
                  <a:pt x="76200" y="647835"/>
                  <a:pt x="63500" y="635135"/>
                </a:cubicBezTo>
                <a:cubicBezTo>
                  <a:pt x="59267" y="622435"/>
                  <a:pt x="56787" y="609009"/>
                  <a:pt x="50800" y="597035"/>
                </a:cubicBezTo>
                <a:cubicBezTo>
                  <a:pt x="43974" y="583383"/>
                  <a:pt x="31599" y="572883"/>
                  <a:pt x="25400" y="558935"/>
                </a:cubicBezTo>
                <a:cubicBezTo>
                  <a:pt x="14526" y="534469"/>
                  <a:pt x="0" y="482735"/>
                  <a:pt x="0" y="482735"/>
                </a:cubicBezTo>
                <a:cubicBezTo>
                  <a:pt x="4233" y="372668"/>
                  <a:pt x="5122" y="262422"/>
                  <a:pt x="12700" y="152535"/>
                </a:cubicBezTo>
                <a:cubicBezTo>
                  <a:pt x="14792" y="122202"/>
                  <a:pt x="37786" y="90620"/>
                  <a:pt x="63500" y="76335"/>
                </a:cubicBezTo>
                <a:cubicBezTo>
                  <a:pt x="99754" y="56194"/>
                  <a:pt x="162161" y="46443"/>
                  <a:pt x="203200" y="38235"/>
                </a:cubicBezTo>
                <a:cubicBezTo>
                  <a:pt x="215900" y="29768"/>
                  <a:pt x="226375" y="16033"/>
                  <a:pt x="241300" y="12835"/>
                </a:cubicBezTo>
                <a:cubicBezTo>
                  <a:pt x="354296" y="-11379"/>
                  <a:pt x="443487" y="4598"/>
                  <a:pt x="558800" y="12835"/>
                </a:cubicBezTo>
                <a:cubicBezTo>
                  <a:pt x="563033" y="25535"/>
                  <a:pt x="562034" y="41469"/>
                  <a:pt x="571500" y="50935"/>
                </a:cubicBezTo>
                <a:cubicBezTo>
                  <a:pt x="577597" y="57032"/>
                  <a:pt x="659929" y="76194"/>
                  <a:pt x="660400" y="76335"/>
                </a:cubicBezTo>
                <a:cubicBezTo>
                  <a:pt x="686045" y="84028"/>
                  <a:pt x="711200" y="93268"/>
                  <a:pt x="736600" y="101735"/>
                </a:cubicBezTo>
                <a:lnTo>
                  <a:pt x="774700" y="114435"/>
                </a:lnTo>
                <a:cubicBezTo>
                  <a:pt x="783167" y="127135"/>
                  <a:pt x="789307" y="141742"/>
                  <a:pt x="800100" y="152535"/>
                </a:cubicBezTo>
                <a:cubicBezTo>
                  <a:pt x="829335" y="181770"/>
                  <a:pt x="850137" y="180919"/>
                  <a:pt x="889000" y="190635"/>
                </a:cubicBezTo>
                <a:cubicBezTo>
                  <a:pt x="921820" y="289096"/>
                  <a:pt x="916902" y="258620"/>
                  <a:pt x="889000" y="444635"/>
                </a:cubicBezTo>
                <a:cubicBezTo>
                  <a:pt x="886736" y="459730"/>
                  <a:pt x="875519" y="473200"/>
                  <a:pt x="863600" y="482735"/>
                </a:cubicBezTo>
                <a:cubicBezTo>
                  <a:pt x="853147" y="491098"/>
                  <a:pt x="838200" y="491202"/>
                  <a:pt x="825500" y="495435"/>
                </a:cubicBezTo>
                <a:cubicBezTo>
                  <a:pt x="821267" y="508135"/>
                  <a:pt x="816478" y="520663"/>
                  <a:pt x="812800" y="533535"/>
                </a:cubicBezTo>
                <a:cubicBezTo>
                  <a:pt x="808005" y="550318"/>
                  <a:pt x="807906" y="568723"/>
                  <a:pt x="800100" y="584335"/>
                </a:cubicBezTo>
                <a:cubicBezTo>
                  <a:pt x="794745" y="595045"/>
                  <a:pt x="778933" y="633018"/>
                  <a:pt x="762000" y="647835"/>
                </a:cubicBezTo>
                <a:close/>
              </a:path>
            </a:pathLst>
          </a:cu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24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1924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 calcmode="lin" valueType="num">
                                      <p:cBhvr>
                                        <p:cTn id="12" dur="500" fill="hold"/>
                                        <p:tgtEl>
                                          <p:spTgt spid="2053"/>
                                        </p:tgtEl>
                                        <p:attrNameLst>
                                          <p:attrName>ppt_w</p:attrName>
                                        </p:attrNameLst>
                                      </p:cBhvr>
                                      <p:tavLst>
                                        <p:tav tm="0">
                                          <p:val>
                                            <p:fltVal val="0"/>
                                          </p:val>
                                        </p:tav>
                                        <p:tav tm="100000">
                                          <p:val>
                                            <p:strVal val="#ppt_w"/>
                                          </p:val>
                                        </p:tav>
                                      </p:tavLst>
                                    </p:anim>
                                    <p:anim calcmode="lin" valueType="num">
                                      <p:cBhvr>
                                        <p:cTn id="13" dur="500" fill="hold"/>
                                        <p:tgtEl>
                                          <p:spTgt spid="2053"/>
                                        </p:tgtEl>
                                        <p:attrNameLst>
                                          <p:attrName>ppt_h</p:attrName>
                                        </p:attrNameLst>
                                      </p:cBhvr>
                                      <p:tavLst>
                                        <p:tav tm="0">
                                          <p:val>
                                            <p:fltVal val="0"/>
                                          </p:val>
                                        </p:tav>
                                        <p:tav tm="100000">
                                          <p:val>
                                            <p:strVal val="#ppt_h"/>
                                          </p:val>
                                        </p:tav>
                                      </p:tavLst>
                                    </p:anim>
                                    <p:animEffect transition="in" filter="fade">
                                      <p:cBhvr>
                                        <p:cTn id="14" dur="500"/>
                                        <p:tgtEl>
                                          <p:spTgt spid="205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xEl>
                                              <p:pRg st="0" end="0"/>
                                            </p:txEl>
                                          </p:spTgt>
                                        </p:tgtEl>
                                        <p:attrNameLst>
                                          <p:attrName>style.visibility</p:attrName>
                                        </p:attrNameLst>
                                      </p:cBhvr>
                                      <p:to>
                                        <p:strVal val="visible"/>
                                      </p:to>
                                    </p:set>
                                    <p:anim calcmode="lin" valueType="num">
                                      <p:cBhvr additive="base">
                                        <p:cTn id="19" dur="500" fill="hold"/>
                                        <p:tgtEl>
                                          <p:spTgt spid="205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2">
                                            <p:txEl>
                                              <p:pRg st="1" end="1"/>
                                            </p:txEl>
                                          </p:spTgt>
                                        </p:tgtEl>
                                        <p:attrNameLst>
                                          <p:attrName>style.visibility</p:attrName>
                                        </p:attrNameLst>
                                      </p:cBhvr>
                                      <p:to>
                                        <p:strVal val="visible"/>
                                      </p:to>
                                    </p:set>
                                    <p:anim calcmode="lin" valueType="num">
                                      <p:cBhvr additive="base">
                                        <p:cTn id="23" dur="500" fill="hold"/>
                                        <p:tgtEl>
                                          <p:spTgt spid="205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611560" y="404664"/>
            <a:ext cx="79914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3500" dirty="0">
                <a:solidFill>
                  <a:srgbClr val="800080"/>
                </a:solidFill>
              </a:rPr>
              <a:t>השפה היוונית</a:t>
            </a:r>
            <a:endParaRPr lang="en-US" altLang="he-IL" sz="3500" dirty="0">
              <a:solidFill>
                <a:srgbClr val="800080"/>
              </a:solidFill>
            </a:endParaRPr>
          </a:p>
        </p:txBody>
      </p:sp>
      <p:sp>
        <p:nvSpPr>
          <p:cNvPr id="6" name="TextBox 5"/>
          <p:cNvSpPr txBox="1"/>
          <p:nvPr/>
        </p:nvSpPr>
        <p:spPr>
          <a:xfrm>
            <a:off x="1149050" y="2342019"/>
            <a:ext cx="6552331" cy="1938992"/>
          </a:xfrm>
          <a:prstGeom prst="rect">
            <a:avLst/>
          </a:prstGeom>
          <a:noFill/>
        </p:spPr>
        <p:txBody>
          <a:bodyPr wrap="square" rtlCol="1">
            <a:spAutoFit/>
          </a:bodyPr>
          <a:lstStyle/>
          <a:p>
            <a:pPr algn="just" rtl="1"/>
            <a:r>
              <a:rPr lang="he-IL" dirty="0" smtClean="0">
                <a:latin typeface="Guttman Drogolin" panose="02010401010101010101" pitchFamily="2" charset="-79"/>
                <a:cs typeface="Guttman Drogolin" panose="02010401010101010101" pitchFamily="2" charset="-79"/>
              </a:rPr>
              <a:t>השפה היוונית הייתה נפוצה ברחבי השפעתה של התרבות ההלניסטית ולא רק ברחבי האימפריה.</a:t>
            </a:r>
          </a:p>
          <a:p>
            <a:pPr algn="just" rtl="1"/>
            <a:r>
              <a:rPr lang="he-IL" dirty="0" smtClean="0">
                <a:latin typeface="Guttman Drogolin" panose="02010401010101010101" pitchFamily="2" charset="-79"/>
                <a:cs typeface="Guttman Drogolin" panose="02010401010101010101" pitchFamily="2" charset="-79"/>
              </a:rPr>
              <a:t>שפה זו הייתה נפוצה בעיקר בקרב השכבות הגבוהות בעוד שהשכבות הבינונית והנמוכה נהגו בעיקר בשפה המקומית.</a:t>
            </a:r>
            <a:endParaRPr lang="he-IL" dirty="0">
              <a:latin typeface="Guttman Drogolin" panose="02010401010101010101" pitchFamily="2" charset="-79"/>
              <a:cs typeface="Guttman Drogolin" panose="02010401010101010101" pitchFamily="2" charset="-79"/>
            </a:endParaRPr>
          </a:p>
        </p:txBody>
      </p:sp>
    </p:spTree>
    <p:extLst>
      <p:ext uri="{BB962C8B-B14F-4D97-AF65-F5344CB8AC3E}">
        <p14:creationId xmlns:p14="http://schemas.microsoft.com/office/powerpoint/2010/main" val="3274337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539552" y="404664"/>
            <a:ext cx="79914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3500" dirty="0">
                <a:solidFill>
                  <a:srgbClr val="800080"/>
                </a:solidFill>
              </a:rPr>
              <a:t>פילוסופיה ומדע</a:t>
            </a:r>
            <a:endParaRPr lang="en-US" altLang="he-IL" sz="3500" dirty="0">
              <a:solidFill>
                <a:srgbClr val="800080"/>
              </a:solidFill>
            </a:endParaRPr>
          </a:p>
        </p:txBody>
      </p:sp>
      <p:sp>
        <p:nvSpPr>
          <p:cNvPr id="6" name="TextBox 5"/>
          <p:cNvSpPr txBox="1"/>
          <p:nvPr/>
        </p:nvSpPr>
        <p:spPr>
          <a:xfrm>
            <a:off x="1149050" y="2342019"/>
            <a:ext cx="6552331" cy="1569660"/>
          </a:xfrm>
          <a:prstGeom prst="rect">
            <a:avLst/>
          </a:prstGeom>
          <a:noFill/>
        </p:spPr>
        <p:txBody>
          <a:bodyPr wrap="square" rtlCol="1">
            <a:spAutoFit/>
          </a:bodyPr>
          <a:lstStyle/>
          <a:p>
            <a:pPr algn="just" rtl="1"/>
            <a:r>
              <a:rPr lang="he-IL" dirty="0" smtClean="0">
                <a:latin typeface="Guttman Drogolin" panose="02010401010101010101" pitchFamily="2" charset="-79"/>
                <a:cs typeface="Guttman Drogolin" panose="02010401010101010101" pitchFamily="2" charset="-79"/>
              </a:rPr>
              <a:t>התרבויות היוונית וההלניסטית היוו את היסודות לפילוסופיה ולמדע עד היום. בין הישגיהם" ייסוד מוזיאון וספריה.</a:t>
            </a:r>
          </a:p>
          <a:p>
            <a:pPr algn="just" rtl="1"/>
            <a:r>
              <a:rPr lang="he-IL" dirty="0" smtClean="0">
                <a:latin typeface="Guttman Drogolin" panose="02010401010101010101" pitchFamily="2" charset="-79"/>
                <a:cs typeface="Guttman Drogolin" panose="02010401010101010101" pitchFamily="2" charset="-79"/>
              </a:rPr>
              <a:t>הפילוסופיה ההלניסטית עסקה בעיקר באנושות.</a:t>
            </a:r>
            <a:endParaRPr lang="he-IL" dirty="0">
              <a:latin typeface="Guttman Drogolin" panose="02010401010101010101" pitchFamily="2" charset="-79"/>
              <a:cs typeface="Guttman Drogolin" panose="02010401010101010101" pitchFamily="2" charset="-79"/>
            </a:endParaRPr>
          </a:p>
        </p:txBody>
      </p:sp>
    </p:spTree>
    <p:extLst>
      <p:ext uri="{BB962C8B-B14F-4D97-AF65-F5344CB8AC3E}">
        <p14:creationId xmlns:p14="http://schemas.microsoft.com/office/powerpoint/2010/main" val="3144311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611560" y="0"/>
            <a:ext cx="8229600" cy="1143000"/>
          </a:xfrm>
        </p:spPr>
        <p:txBody>
          <a:bodyPr/>
          <a:lstStyle/>
          <a:p>
            <a:pPr eaLnBrk="1" hangingPunct="1"/>
            <a:r>
              <a:rPr lang="he-IL" altLang="he-IL" sz="4000" b="1" dirty="0" smtClean="0">
                <a:solidFill>
                  <a:schemeClr val="tx2">
                    <a:lumMod val="60000"/>
                    <a:lumOff val="40000"/>
                  </a:schemeClr>
                </a:solidFill>
                <a:effectLst>
                  <a:outerShdw blurRad="38100" dist="38100" dir="2700000" algn="tl">
                    <a:srgbClr val="000000">
                      <a:alpha val="43137"/>
                    </a:srgbClr>
                  </a:outerShdw>
                </a:effectLst>
                <a:latin typeface="Guttman Drogolin" panose="02010401010101010101" pitchFamily="2" charset="-79"/>
                <a:cs typeface="Guttman Drogolin" panose="02010401010101010101" pitchFamily="2" charset="-79"/>
              </a:rPr>
              <a:t>לסיכום</a:t>
            </a:r>
            <a:endParaRPr lang="en-US" altLang="he-IL" sz="4000" b="1" dirty="0" smtClean="0">
              <a:solidFill>
                <a:schemeClr val="tx2">
                  <a:lumMod val="60000"/>
                  <a:lumOff val="40000"/>
                </a:schemeClr>
              </a:solidFill>
              <a:effectLst>
                <a:outerShdw blurRad="38100" dist="38100" dir="2700000" algn="tl">
                  <a:srgbClr val="000000">
                    <a:alpha val="43137"/>
                  </a:srgbClr>
                </a:outerShdw>
              </a:effectLst>
              <a:cs typeface="Guttman Drogolin" panose="02010401010101010101" pitchFamily="2" charset="-79"/>
            </a:endParaRPr>
          </a:p>
        </p:txBody>
      </p:sp>
      <p:sp>
        <p:nvSpPr>
          <p:cNvPr id="14341" name="Text Box 5"/>
          <p:cNvSpPr txBox="1">
            <a:spLocks noChangeArrowheads="1"/>
          </p:cNvSpPr>
          <p:nvPr/>
        </p:nvSpPr>
        <p:spPr bwMode="auto">
          <a:xfrm>
            <a:off x="755650" y="1773238"/>
            <a:ext cx="7416800" cy="339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30000"/>
              </a:lnSpc>
              <a:spcBef>
                <a:spcPct val="50000"/>
              </a:spcBef>
              <a:buFontTx/>
              <a:buNone/>
            </a:pPr>
            <a:r>
              <a:rPr lang="he-IL" altLang="he-IL" sz="2800" b="1" dirty="0">
                <a:latin typeface="Guttman Drogolin" panose="02010401010101010101" pitchFamily="2" charset="-79"/>
                <a:cs typeface="Guttman Drogolin" panose="02010401010101010101" pitchFamily="2" charset="-79"/>
              </a:rPr>
              <a:t>"העולם ההלניסטי היה </a:t>
            </a:r>
            <a:r>
              <a:rPr lang="he-IL" altLang="he-IL" sz="2800" b="1" dirty="0" smtClean="0">
                <a:latin typeface="Guttman Drogolin" panose="02010401010101010101" pitchFamily="2" charset="-79"/>
                <a:cs typeface="Guttman Drogolin" panose="02010401010101010101" pitchFamily="2" charset="-79"/>
              </a:rPr>
              <a:t>לְכּוּר </a:t>
            </a:r>
            <a:r>
              <a:rPr lang="he-IL" altLang="he-IL" sz="2800" b="1" dirty="0">
                <a:latin typeface="Guttman Drogolin" panose="02010401010101010101" pitchFamily="2" charset="-79"/>
                <a:cs typeface="Guttman Drogolin" panose="02010401010101010101" pitchFamily="2" charset="-79"/>
              </a:rPr>
              <a:t>היתוּך תרבותי, לשוק חופשי של רעיונות ואופנות הפתוח לכול, שמהם היה יכול כל אחד לבחור. לפיכך, אין לראות את ההלניזם כהשפעה יוונית גרידא על העולם הלא יווני, אלא כמערכת גומלין בין מספר רב של גורמים תרבותיים..."</a:t>
            </a:r>
            <a:endParaRPr lang="en-US" altLang="he-IL" sz="1000" b="1" dirty="0">
              <a:cs typeface="Guttman Drogolin" panose="02010401010101010101" pitchFamily="2" charset="-79"/>
            </a:endParaRPr>
          </a:p>
        </p:txBody>
      </p:sp>
      <p:sp>
        <p:nvSpPr>
          <p:cNvPr id="14343" name="Text Box 7"/>
          <p:cNvSpPr txBox="1">
            <a:spLocks noChangeArrowheads="1"/>
          </p:cNvSpPr>
          <p:nvPr/>
        </p:nvSpPr>
        <p:spPr bwMode="auto">
          <a:xfrm>
            <a:off x="107504" y="5470931"/>
            <a:ext cx="576069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30000"/>
              </a:lnSpc>
              <a:spcBef>
                <a:spcPct val="50000"/>
              </a:spcBef>
              <a:buFontTx/>
              <a:buNone/>
            </a:pPr>
            <a:r>
              <a:rPr lang="he-IL" altLang="he-IL" sz="1000" dirty="0"/>
              <a:t>(ישראל ל' לוין, </a:t>
            </a:r>
            <a:r>
              <a:rPr lang="he-IL" altLang="he-IL" sz="1000" b="1" dirty="0" smtClean="0"/>
              <a:t>יהדות </a:t>
            </a:r>
            <a:r>
              <a:rPr lang="he-IL" altLang="he-IL" sz="1000" b="1" dirty="0"/>
              <a:t>ויוונות בעת העתיקה - עימות או מיזוג?</a:t>
            </a:r>
            <a:r>
              <a:rPr lang="he-IL" altLang="he-IL" sz="1000" dirty="0"/>
              <a:t>, תש"ס 2000, עמ' </a:t>
            </a:r>
            <a:r>
              <a:rPr lang="he-IL" altLang="he-IL" sz="1000" dirty="0" smtClean="0"/>
              <a:t>23)</a:t>
            </a:r>
            <a:endParaRPr lang="en-US" altLang="he-IL" sz="1800" dirty="0"/>
          </a:p>
        </p:txBody>
      </p:sp>
    </p:spTree>
    <p:extLst>
      <p:ext uri="{BB962C8B-B14F-4D97-AF65-F5344CB8AC3E}">
        <p14:creationId xmlns:p14="http://schemas.microsoft.com/office/powerpoint/2010/main" val="279941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434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1223963" y="567372"/>
            <a:ext cx="7772400" cy="849313"/>
          </a:xfrm>
        </p:spPr>
        <p:txBody>
          <a:bodyPr/>
          <a:lstStyle/>
          <a:p>
            <a:pPr eaLnBrk="1" hangingPunct="1">
              <a:defRPr/>
            </a:pPr>
            <a:r>
              <a:rPr lang="he-IL" sz="5400" dirty="0" smtClean="0">
                <a:solidFill>
                  <a:schemeClr val="accent2"/>
                </a:solidFill>
                <a:effectLst>
                  <a:outerShdw blurRad="38100" dist="38100" dir="2700000" algn="tl">
                    <a:srgbClr val="C0C0C0"/>
                  </a:outerShdw>
                </a:effectLst>
              </a:rPr>
              <a:t>מפגש בין תרבויות ביהודה</a:t>
            </a:r>
            <a:endParaRPr lang="en-US" sz="5400" dirty="0" smtClean="0"/>
          </a:p>
        </p:txBody>
      </p:sp>
      <p:sp>
        <p:nvSpPr>
          <p:cNvPr id="2051" name="Rectangle 7"/>
          <p:cNvSpPr>
            <a:spLocks noGrp="1" noChangeArrowheads="1"/>
          </p:cNvSpPr>
          <p:nvPr>
            <p:ph type="subTitle" idx="1"/>
          </p:nvPr>
        </p:nvSpPr>
        <p:spPr>
          <a:xfrm>
            <a:off x="2483768" y="1930717"/>
            <a:ext cx="6406678" cy="1752600"/>
          </a:xfrm>
          <a:noFill/>
        </p:spPr>
        <p:txBody>
          <a:bodyPr/>
          <a:lstStyle/>
          <a:p>
            <a:pPr algn="ctr" eaLnBrk="1" hangingPunct="1"/>
            <a:r>
              <a:rPr lang="he-IL" altLang="he-IL" sz="4400" dirty="0" smtClean="0">
                <a:solidFill>
                  <a:srgbClr val="FF5050"/>
                </a:solidFill>
              </a:rPr>
              <a:t>המפגש בין החברה ביהודה </a:t>
            </a:r>
            <a:endParaRPr lang="en-US" altLang="he-IL" sz="4400" dirty="0" smtClean="0">
              <a:solidFill>
                <a:srgbClr val="FF5050"/>
              </a:solidFill>
            </a:endParaRPr>
          </a:p>
          <a:p>
            <a:pPr algn="ctr" eaLnBrk="1" hangingPunct="1"/>
            <a:r>
              <a:rPr lang="he-IL" altLang="he-IL" sz="4400" dirty="0" smtClean="0">
                <a:solidFill>
                  <a:srgbClr val="FF5050"/>
                </a:solidFill>
              </a:rPr>
              <a:t>לבין התרבות ההלניסטית</a:t>
            </a:r>
          </a:p>
          <a:p>
            <a:pPr algn="ctr" eaLnBrk="1" hangingPunct="1"/>
            <a:endParaRPr lang="en-US" altLang="he-IL" sz="4400" dirty="0" smtClean="0">
              <a:solidFill>
                <a:srgbClr val="FF5050"/>
              </a:solidFill>
            </a:endParaRPr>
          </a:p>
        </p:txBody>
      </p:sp>
      <p:sp>
        <p:nvSpPr>
          <p:cNvPr id="2052" name="Text Box 10"/>
          <p:cNvSpPr txBox="1">
            <a:spLocks noChangeArrowheads="1"/>
          </p:cNvSpPr>
          <p:nvPr/>
        </p:nvSpPr>
        <p:spPr bwMode="auto">
          <a:xfrm>
            <a:off x="1619250" y="5949950"/>
            <a:ext cx="25209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200"/>
              <a:t>כלי מיוון מתל ג'מה</a:t>
            </a:r>
            <a:r>
              <a:rPr lang="en-US" altLang="he-IL" sz="1200"/>
              <a:t> </a:t>
            </a:r>
            <a:endParaRPr lang="he-IL" altLang="he-IL" sz="1200"/>
          </a:p>
          <a:p>
            <a:pPr eaLnBrk="1" hangingPunct="1">
              <a:spcBef>
                <a:spcPct val="50000"/>
              </a:spcBef>
              <a:buFontTx/>
              <a:buNone/>
            </a:pPr>
            <a:r>
              <a:rPr lang="he-IL" altLang="he-IL" sz="1000"/>
              <a:t>באדיבות רשות העתיקות</a:t>
            </a:r>
            <a:endParaRPr lang="en-US" altLang="he-IL" sz="1000"/>
          </a:p>
        </p:txBody>
      </p:sp>
      <p:pic>
        <p:nvPicPr>
          <p:cNvPr id="2"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3860800"/>
            <a:ext cx="8255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111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395288" y="1052513"/>
            <a:ext cx="8229600" cy="4857750"/>
          </a:xfrm>
        </p:spPr>
        <p:txBody>
          <a:bodyPr/>
          <a:lstStyle/>
          <a:p>
            <a:pPr algn="ctr" eaLnBrk="1" hangingPunct="1">
              <a:lnSpc>
                <a:spcPct val="150000"/>
              </a:lnSpc>
              <a:buFontTx/>
              <a:buNone/>
            </a:pPr>
            <a:r>
              <a:rPr lang="he-IL" altLang="he-IL" sz="4000" dirty="0" smtClean="0"/>
              <a:t>בשלטון הממלכות ההלניסטיות </a:t>
            </a:r>
          </a:p>
          <a:p>
            <a:pPr algn="ctr" eaLnBrk="1" hangingPunct="1">
              <a:lnSpc>
                <a:spcPct val="150000"/>
              </a:lnSpc>
              <a:buFontTx/>
              <a:buNone/>
            </a:pPr>
            <a:r>
              <a:rPr lang="he-IL" altLang="he-IL" sz="4000" dirty="0" smtClean="0"/>
              <a:t>הייתה יהודה יחידה מנהלית קטנה, </a:t>
            </a:r>
          </a:p>
          <a:p>
            <a:pPr algn="ctr" eaLnBrk="1" hangingPunct="1">
              <a:lnSpc>
                <a:spcPct val="150000"/>
              </a:lnSpc>
              <a:buFontTx/>
              <a:buNone/>
            </a:pPr>
            <a:r>
              <a:rPr lang="he-IL" altLang="he-IL" sz="4000" dirty="0" smtClean="0"/>
              <a:t>ושמה היווני - _____________</a:t>
            </a:r>
            <a:endParaRPr lang="en-US" altLang="he-IL" sz="4400" dirty="0" smtClean="0">
              <a:solidFill>
                <a:srgbClr val="6600CC"/>
              </a:solidFill>
            </a:endParaRPr>
          </a:p>
        </p:txBody>
      </p:sp>
      <p:sp>
        <p:nvSpPr>
          <p:cNvPr id="3075" name="Line 4"/>
          <p:cNvSpPr>
            <a:spLocks noChangeShapeType="1"/>
          </p:cNvSpPr>
          <p:nvPr/>
        </p:nvSpPr>
        <p:spPr bwMode="auto">
          <a:xfrm flipH="1">
            <a:off x="323850" y="4941888"/>
            <a:ext cx="84248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076" name="Line 5"/>
          <p:cNvSpPr>
            <a:spLocks noChangeShapeType="1"/>
          </p:cNvSpPr>
          <p:nvPr/>
        </p:nvSpPr>
        <p:spPr bwMode="auto">
          <a:xfrm>
            <a:off x="8101013" y="4724400"/>
            <a:ext cx="0" cy="433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077" name="Line 6"/>
          <p:cNvSpPr>
            <a:spLocks noChangeShapeType="1"/>
          </p:cNvSpPr>
          <p:nvPr/>
        </p:nvSpPr>
        <p:spPr bwMode="auto">
          <a:xfrm>
            <a:off x="6877050" y="4724400"/>
            <a:ext cx="0" cy="433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078" name="Line 7"/>
          <p:cNvSpPr>
            <a:spLocks noChangeShapeType="1"/>
          </p:cNvSpPr>
          <p:nvPr/>
        </p:nvSpPr>
        <p:spPr bwMode="auto">
          <a:xfrm>
            <a:off x="3203575" y="4724400"/>
            <a:ext cx="0" cy="433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079" name="Line 8"/>
          <p:cNvSpPr>
            <a:spLocks noChangeShapeType="1"/>
          </p:cNvSpPr>
          <p:nvPr/>
        </p:nvSpPr>
        <p:spPr bwMode="auto">
          <a:xfrm>
            <a:off x="1403350" y="4724400"/>
            <a:ext cx="0" cy="433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080" name="Text Box 9"/>
          <p:cNvSpPr txBox="1">
            <a:spLocks noChangeArrowheads="1"/>
          </p:cNvSpPr>
          <p:nvPr/>
        </p:nvSpPr>
        <p:spPr bwMode="auto">
          <a:xfrm>
            <a:off x="7451725" y="5157788"/>
            <a:ext cx="1295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1400"/>
              <a:t>332 לפסה"נ   אלכסנדר הגדול כובש את א"י</a:t>
            </a:r>
            <a:endParaRPr lang="en-US" altLang="he-IL" sz="1400"/>
          </a:p>
        </p:txBody>
      </p:sp>
      <p:sp>
        <p:nvSpPr>
          <p:cNvPr id="3081" name="Text Box 10"/>
          <p:cNvSpPr txBox="1">
            <a:spLocks noChangeArrowheads="1"/>
          </p:cNvSpPr>
          <p:nvPr/>
        </p:nvSpPr>
        <p:spPr bwMode="auto">
          <a:xfrm>
            <a:off x="6084888" y="5157788"/>
            <a:ext cx="13668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1400"/>
              <a:t>301 לפסה"נ   ראשית שלטון בית תלמי בא"י</a:t>
            </a:r>
            <a:endParaRPr lang="en-US" altLang="he-IL" sz="1400"/>
          </a:p>
        </p:txBody>
      </p:sp>
      <p:sp>
        <p:nvSpPr>
          <p:cNvPr id="3082" name="Text Box 11"/>
          <p:cNvSpPr txBox="1">
            <a:spLocks noChangeArrowheads="1"/>
          </p:cNvSpPr>
          <p:nvPr/>
        </p:nvSpPr>
        <p:spPr bwMode="auto">
          <a:xfrm>
            <a:off x="2484438" y="5157788"/>
            <a:ext cx="136683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1400"/>
              <a:t>198 לפסה"נ   ראשית שלטון בית סלווקוס בירושלים</a:t>
            </a:r>
            <a:endParaRPr lang="en-US" altLang="he-IL" sz="1400"/>
          </a:p>
        </p:txBody>
      </p:sp>
      <p:sp>
        <p:nvSpPr>
          <p:cNvPr id="3083" name="Text Box 12"/>
          <p:cNvSpPr txBox="1">
            <a:spLocks noChangeArrowheads="1"/>
          </p:cNvSpPr>
          <p:nvPr/>
        </p:nvSpPr>
        <p:spPr bwMode="auto">
          <a:xfrm>
            <a:off x="755650" y="5157788"/>
            <a:ext cx="13668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1400"/>
              <a:t>140 לפסה"נ   יהודה מדינה עצמאית</a:t>
            </a:r>
            <a:endParaRPr lang="en-US" altLang="he-IL" sz="1400"/>
          </a:p>
        </p:txBody>
      </p:sp>
      <p:sp>
        <p:nvSpPr>
          <p:cNvPr id="2" name="TextBox 1"/>
          <p:cNvSpPr txBox="1"/>
          <p:nvPr/>
        </p:nvSpPr>
        <p:spPr>
          <a:xfrm>
            <a:off x="1369690" y="3202881"/>
            <a:ext cx="3960440" cy="1077218"/>
          </a:xfrm>
          <a:prstGeom prst="rect">
            <a:avLst/>
          </a:prstGeom>
          <a:noFill/>
        </p:spPr>
        <p:txBody>
          <a:bodyPr wrap="square" rtlCol="1">
            <a:spAutoFit/>
          </a:bodyPr>
          <a:lstStyle/>
          <a:p>
            <a:r>
              <a:rPr lang="he-IL" altLang="he-IL" sz="4000" dirty="0" err="1">
                <a:solidFill>
                  <a:srgbClr val="6600CC"/>
                </a:solidFill>
              </a:rPr>
              <a:t>יוּדֶיאָה</a:t>
            </a:r>
            <a:r>
              <a:rPr lang="he-IL" altLang="he-IL" sz="4000" dirty="0">
                <a:solidFill>
                  <a:srgbClr val="6600CC"/>
                </a:solidFill>
              </a:rPr>
              <a:t> </a:t>
            </a:r>
            <a:r>
              <a:rPr lang="he-IL" altLang="he-IL" sz="4000" dirty="0"/>
              <a:t>(יהודה)</a:t>
            </a:r>
            <a:r>
              <a:rPr lang="he-IL" altLang="he-IL" sz="4000" dirty="0">
                <a:solidFill>
                  <a:srgbClr val="6600CC"/>
                </a:solidFill>
              </a:rPr>
              <a:t>.</a:t>
            </a:r>
            <a:endParaRPr lang="en-US" altLang="he-IL" sz="4000" dirty="0">
              <a:solidFill>
                <a:srgbClr val="6600CC"/>
              </a:solidFill>
            </a:endParaRPr>
          </a:p>
          <a:p>
            <a:endParaRPr lang="he-IL" dirty="0"/>
          </a:p>
        </p:txBody>
      </p:sp>
    </p:spTree>
    <p:extLst>
      <p:ext uri="{BB962C8B-B14F-4D97-AF65-F5344CB8AC3E}">
        <p14:creationId xmlns:p14="http://schemas.microsoft.com/office/powerpoint/2010/main" val="408824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מציין מיקום תוכן 2"/>
          <p:cNvSpPr>
            <a:spLocks noGrp="1"/>
          </p:cNvSpPr>
          <p:nvPr>
            <p:ph sz="quarter" idx="4294967295"/>
          </p:nvPr>
        </p:nvSpPr>
        <p:spPr>
          <a:xfrm>
            <a:off x="3667499" y="2652713"/>
            <a:ext cx="3960812" cy="4103687"/>
          </a:xfrm>
          <a:prstGeom prst="rect">
            <a:avLst/>
          </a:prstGeom>
        </p:spPr>
        <p:txBody>
          <a:bodyPr/>
          <a:lstStyle/>
          <a:p>
            <a:r>
              <a:rPr lang="he-IL" dirty="0" smtClean="0"/>
              <a:t>דת אלילית פוליתאיסטית. לאלילים תכונות אנושיות.</a:t>
            </a:r>
          </a:p>
          <a:p>
            <a:r>
              <a:rPr lang="he-IL" dirty="0" smtClean="0"/>
              <a:t>תרבות היופי והגוף, האדם במרכז, סיפוק צרכים בכל דרך.</a:t>
            </a:r>
          </a:p>
          <a:p>
            <a:pPr marL="0" indent="0">
              <a:buNone/>
            </a:pPr>
            <a:endParaRPr lang="he-IL" dirty="0" smtClean="0"/>
          </a:p>
          <a:p>
            <a:r>
              <a:rPr lang="he-IL" dirty="0" smtClean="0"/>
              <a:t>שפה יוונית, שמות יוונים, תיאטרון, ספורט, חגיגות לאלים, לומדים </a:t>
            </a:r>
            <a:r>
              <a:rPr lang="he-IL" dirty="0" err="1" smtClean="0"/>
              <a:t>בגמנסיה</a:t>
            </a:r>
            <a:r>
              <a:rPr lang="he-IL" dirty="0" smtClean="0"/>
              <a:t> </a:t>
            </a:r>
            <a:r>
              <a:rPr lang="he-IL" dirty="0" err="1" smtClean="0"/>
              <a:t>ובאפיביון</a:t>
            </a:r>
            <a:r>
              <a:rPr lang="he-IL" dirty="0" smtClean="0"/>
              <a:t>.</a:t>
            </a:r>
          </a:p>
          <a:p>
            <a:r>
              <a:rPr lang="he-IL" dirty="0" smtClean="0"/>
              <a:t>גבוה, מסוגנן, פסלים</a:t>
            </a:r>
          </a:p>
        </p:txBody>
      </p:sp>
      <p:sp>
        <p:nvSpPr>
          <p:cNvPr id="4" name="כותרת 3"/>
          <p:cNvSpPr>
            <a:spLocks noGrp="1"/>
          </p:cNvSpPr>
          <p:nvPr>
            <p:ph type="title"/>
          </p:nvPr>
        </p:nvSpPr>
        <p:spPr>
          <a:xfrm>
            <a:off x="457200" y="44624"/>
            <a:ext cx="8229600" cy="940966"/>
          </a:xfrm>
        </p:spPr>
        <p:txBody>
          <a:bodyPr rtlCol="0">
            <a:normAutofit/>
          </a:bodyPr>
          <a:lstStyle/>
          <a:p>
            <a:pPr fontAlgn="auto">
              <a:spcAft>
                <a:spcPts val="0"/>
              </a:spcAft>
              <a:defRPr/>
            </a:pPr>
            <a:r>
              <a:rPr lang="he-IL" dirty="0" smtClean="0"/>
              <a:t>הקדמה: ההבדלים בין התרבות היוונית והתרבות היהודית</a:t>
            </a:r>
            <a:endParaRPr lang="he-IL" dirty="0"/>
          </a:p>
        </p:txBody>
      </p:sp>
      <p:sp>
        <p:nvSpPr>
          <p:cNvPr id="5" name="מציין מיקום טקסט 4"/>
          <p:cNvSpPr>
            <a:spLocks noGrp="1"/>
          </p:cNvSpPr>
          <p:nvPr>
            <p:ph type="body" idx="1"/>
          </p:nvPr>
        </p:nvSpPr>
        <p:spPr>
          <a:xfrm>
            <a:off x="-18008" y="2205038"/>
            <a:ext cx="3125787" cy="450850"/>
          </a:xfrm>
        </p:spPr>
        <p:txBody>
          <a:bodyPr rtlCol="0">
            <a:normAutofit lnSpcReduction="10000"/>
          </a:bodyPr>
          <a:lstStyle/>
          <a:p>
            <a:pPr fontAlgn="auto">
              <a:spcAft>
                <a:spcPts val="0"/>
              </a:spcAft>
              <a:defRPr/>
            </a:pPr>
            <a:r>
              <a:rPr lang="he-IL" dirty="0" smtClean="0"/>
              <a:t>התרבות היהודית:</a:t>
            </a:r>
            <a:endParaRPr lang="he-IL" dirty="0"/>
          </a:p>
        </p:txBody>
      </p:sp>
      <p:sp>
        <p:nvSpPr>
          <p:cNvPr id="6" name="מציין מיקום טקסט 5"/>
          <p:cNvSpPr>
            <a:spLocks noGrp="1"/>
          </p:cNvSpPr>
          <p:nvPr>
            <p:ph type="body" sz="quarter" idx="3"/>
          </p:nvPr>
        </p:nvSpPr>
        <p:spPr>
          <a:xfrm>
            <a:off x="4787900" y="2205038"/>
            <a:ext cx="3127375" cy="447675"/>
          </a:xfrm>
        </p:spPr>
        <p:txBody>
          <a:bodyPr rtlCol="0">
            <a:normAutofit lnSpcReduction="10000"/>
          </a:bodyPr>
          <a:lstStyle/>
          <a:p>
            <a:pPr fontAlgn="auto">
              <a:spcAft>
                <a:spcPts val="0"/>
              </a:spcAft>
              <a:defRPr/>
            </a:pPr>
            <a:r>
              <a:rPr lang="he-IL" dirty="0" smtClean="0"/>
              <a:t>התרבות היוונית:</a:t>
            </a:r>
            <a:endParaRPr lang="he-IL" dirty="0"/>
          </a:p>
        </p:txBody>
      </p:sp>
      <p:sp>
        <p:nvSpPr>
          <p:cNvPr id="9" name="מציין מיקום תוכן 2"/>
          <p:cNvSpPr txBox="1">
            <a:spLocks/>
          </p:cNvSpPr>
          <p:nvPr/>
        </p:nvSpPr>
        <p:spPr>
          <a:xfrm>
            <a:off x="7885113" y="2636838"/>
            <a:ext cx="1158875" cy="3744490"/>
          </a:xfrm>
          <a:prstGeom prst="rect">
            <a:avLst/>
          </a:prstGeom>
          <a:solidFill>
            <a:schemeClr val="accent2"/>
          </a:solidFill>
        </p:spPr>
        <p:txBody>
          <a:bodyPr>
            <a:normAutofit/>
          </a:bodyPr>
          <a:lst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pPr fontAlgn="auto">
              <a:spcAft>
                <a:spcPts val="0"/>
              </a:spcAft>
              <a:defRPr/>
            </a:pPr>
            <a:r>
              <a:rPr lang="he-IL" dirty="0" smtClean="0"/>
              <a:t>דת- </a:t>
            </a:r>
          </a:p>
          <a:p>
            <a:pPr indent="0" fontAlgn="auto">
              <a:spcAft>
                <a:spcPts val="0"/>
              </a:spcAft>
              <a:buNone/>
              <a:defRPr/>
            </a:pPr>
            <a:endParaRPr lang="he-IL" dirty="0" smtClean="0"/>
          </a:p>
          <a:p>
            <a:pPr fontAlgn="auto">
              <a:spcAft>
                <a:spcPts val="0"/>
              </a:spcAft>
              <a:defRPr/>
            </a:pPr>
            <a:r>
              <a:rPr lang="he-IL" dirty="0" smtClean="0"/>
              <a:t>תרבות</a:t>
            </a:r>
          </a:p>
          <a:p>
            <a:pPr fontAlgn="auto">
              <a:spcAft>
                <a:spcPts val="0"/>
              </a:spcAft>
              <a:defRPr/>
            </a:pPr>
            <a:endParaRPr lang="he-IL" dirty="0" smtClean="0"/>
          </a:p>
          <a:p>
            <a:pPr fontAlgn="auto">
              <a:spcAft>
                <a:spcPts val="0"/>
              </a:spcAft>
              <a:defRPr/>
            </a:pPr>
            <a:r>
              <a:rPr lang="he-IL" dirty="0" smtClean="0"/>
              <a:t>אורחות חיים</a:t>
            </a:r>
          </a:p>
          <a:p>
            <a:pPr indent="0" fontAlgn="auto">
              <a:spcAft>
                <a:spcPts val="0"/>
              </a:spcAft>
              <a:buNone/>
              <a:defRPr/>
            </a:pPr>
            <a:endParaRPr lang="he-IL" dirty="0" smtClean="0"/>
          </a:p>
          <a:p>
            <a:pPr fontAlgn="auto">
              <a:spcAft>
                <a:spcPts val="0"/>
              </a:spcAft>
              <a:defRPr/>
            </a:pPr>
            <a:r>
              <a:rPr lang="he-IL" dirty="0" smtClean="0"/>
              <a:t>בנייה</a:t>
            </a:r>
            <a:endParaRPr lang="he-IL" dirty="0"/>
          </a:p>
        </p:txBody>
      </p:sp>
      <p:sp>
        <p:nvSpPr>
          <p:cNvPr id="3" name="TextBox 2"/>
          <p:cNvSpPr txBox="1"/>
          <p:nvPr/>
        </p:nvSpPr>
        <p:spPr>
          <a:xfrm rot="1242895">
            <a:off x="536379" y="3022845"/>
            <a:ext cx="2531569" cy="2400657"/>
          </a:xfrm>
          <a:prstGeom prst="rect">
            <a:avLst/>
          </a:prstGeom>
          <a:noFill/>
        </p:spPr>
        <p:txBody>
          <a:bodyPr wrap="square" rtlCol="1">
            <a:spAutoFit/>
          </a:bodyPr>
          <a:lstStyle/>
          <a:p>
            <a:r>
              <a:rPr lang="he-IL" sz="15000" b="1" dirty="0" smtClean="0">
                <a:solidFill>
                  <a:srgbClr val="FF0000"/>
                </a:solidFill>
                <a:effectLst>
                  <a:outerShdw blurRad="38100" dist="38100" dir="2700000" algn="tl">
                    <a:srgbClr val="000000">
                      <a:alpha val="43137"/>
                    </a:srgbClr>
                  </a:outerShdw>
                </a:effectLst>
                <a:latin typeface="Guttman Drogolin" panose="02010401010101010101" pitchFamily="2" charset="-79"/>
                <a:cs typeface="Guttman Drogolin" panose="02010401010101010101" pitchFamily="2" charset="-79"/>
              </a:rPr>
              <a:t>?</a:t>
            </a:r>
            <a:endParaRPr lang="he-IL" sz="15000" b="1" dirty="0">
              <a:solidFill>
                <a:srgbClr val="FF0000"/>
              </a:solidFill>
              <a:effectLst>
                <a:outerShdw blurRad="38100" dist="38100" dir="2700000" algn="tl">
                  <a:srgbClr val="000000">
                    <a:alpha val="43137"/>
                  </a:srgbClr>
                </a:outerShdw>
              </a:effectLst>
              <a:latin typeface="Guttman Drogolin" panose="02010401010101010101" pitchFamily="2" charset="-79"/>
              <a:cs typeface="Guttman Drogolin" panose="02010401010101010101" pitchFamily="2" charset="-79"/>
            </a:endParaRPr>
          </a:p>
        </p:txBody>
      </p:sp>
    </p:spTree>
    <p:extLst>
      <p:ext uri="{BB962C8B-B14F-4D97-AF65-F5344CB8AC3E}">
        <p14:creationId xmlns:p14="http://schemas.microsoft.com/office/powerpoint/2010/main" val="306908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1000"/>
                                        <p:tgtEl>
                                          <p:spTgt spid="9">
                                            <p:txEl>
                                              <p:pRg st="0" end="0"/>
                                            </p:txEl>
                                          </p:spTgt>
                                        </p:tgtEl>
                                      </p:cBhvr>
                                    </p:animEffect>
                                    <p:anim calcmode="lin" valueType="num">
                                      <p:cBhvr>
                                        <p:cTn id="1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4338">
                                            <p:txEl>
                                              <p:pRg st="0" end="0"/>
                                            </p:txEl>
                                          </p:spTgt>
                                        </p:tgtEl>
                                        <p:attrNameLst>
                                          <p:attrName>style.visibility</p:attrName>
                                        </p:attrNameLst>
                                      </p:cBhvr>
                                      <p:to>
                                        <p:strVal val="visible"/>
                                      </p:to>
                                    </p:set>
                                    <p:animEffect transition="in" filter="fade">
                                      <p:cBhvr>
                                        <p:cTn id="23" dur="1000"/>
                                        <p:tgtEl>
                                          <p:spTgt spid="14338">
                                            <p:txEl>
                                              <p:pRg st="0" end="0"/>
                                            </p:txEl>
                                          </p:spTgt>
                                        </p:tgtEl>
                                      </p:cBhvr>
                                    </p:animEffect>
                                    <p:anim calcmode="lin" valueType="num">
                                      <p:cBhvr>
                                        <p:cTn id="24" dur="10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43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wheel(1)">
                                      <p:cBhvr>
                                        <p:cTn id="30" dur="20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4338">
                                            <p:txEl>
                                              <p:pRg st="1" end="1"/>
                                            </p:txEl>
                                          </p:spTgt>
                                        </p:tgtEl>
                                        <p:attrNameLst>
                                          <p:attrName>style.visibility</p:attrName>
                                        </p:attrNameLst>
                                      </p:cBhvr>
                                      <p:to>
                                        <p:strVal val="visible"/>
                                      </p:to>
                                    </p:set>
                                    <p:animEffect transition="in" filter="wheel(1)">
                                      <p:cBhvr>
                                        <p:cTn id="35" dur="2000"/>
                                        <p:tgtEl>
                                          <p:spTgt spid="1433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Effect transition="in" filter="fade">
                                      <p:cBhvr>
                                        <p:cTn id="40" dur="2000"/>
                                        <p:tgtEl>
                                          <p:spTgt spid="9">
                                            <p:txEl>
                                              <p:pRg st="4" end="4"/>
                                            </p:txEl>
                                          </p:spTgt>
                                        </p:tgtEl>
                                      </p:cBhvr>
                                    </p:animEffect>
                                    <p:anim calcmode="lin" valueType="num">
                                      <p:cBhvr>
                                        <p:cTn id="41" dur="2000" fill="hold"/>
                                        <p:tgtEl>
                                          <p:spTgt spid="9">
                                            <p:txEl>
                                              <p:pRg st="4" end="4"/>
                                            </p:txEl>
                                          </p:spTgt>
                                        </p:tgtEl>
                                        <p:attrNameLst>
                                          <p:attrName>ppt_w</p:attrName>
                                        </p:attrNameLst>
                                      </p:cBhvr>
                                      <p:tavLst>
                                        <p:tav tm="0" fmla="#ppt_w*sin(2.5*pi*$)">
                                          <p:val>
                                            <p:fltVal val="0"/>
                                          </p:val>
                                        </p:tav>
                                        <p:tav tm="100000">
                                          <p:val>
                                            <p:fltVal val="1"/>
                                          </p:val>
                                        </p:tav>
                                      </p:tavLst>
                                    </p:anim>
                                    <p:anim calcmode="lin" valueType="num">
                                      <p:cBhvr>
                                        <p:cTn id="42" dur="2000" fill="hold"/>
                                        <p:tgtEl>
                                          <p:spTgt spid="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14338">
                                            <p:txEl>
                                              <p:pRg st="3" end="3"/>
                                            </p:txEl>
                                          </p:spTgt>
                                        </p:tgtEl>
                                        <p:attrNameLst>
                                          <p:attrName>style.visibility</p:attrName>
                                        </p:attrNameLst>
                                      </p:cBhvr>
                                      <p:to>
                                        <p:strVal val="visible"/>
                                      </p:to>
                                    </p:set>
                                    <p:animEffect transition="in" filter="fade">
                                      <p:cBhvr>
                                        <p:cTn id="47" dur="2000"/>
                                        <p:tgtEl>
                                          <p:spTgt spid="14338">
                                            <p:txEl>
                                              <p:pRg st="3" end="3"/>
                                            </p:txEl>
                                          </p:spTgt>
                                        </p:tgtEl>
                                      </p:cBhvr>
                                    </p:animEffect>
                                    <p:anim calcmode="lin" valueType="num">
                                      <p:cBhvr>
                                        <p:cTn id="48" dur="2000" fill="hold"/>
                                        <p:tgtEl>
                                          <p:spTgt spid="14338">
                                            <p:txEl>
                                              <p:pRg st="3" end="3"/>
                                            </p:txEl>
                                          </p:spTgt>
                                        </p:tgtEl>
                                        <p:attrNameLst>
                                          <p:attrName>ppt_w</p:attrName>
                                        </p:attrNameLst>
                                      </p:cBhvr>
                                      <p:tavLst>
                                        <p:tav tm="0" fmla="#ppt_w*sin(2.5*pi*$)">
                                          <p:val>
                                            <p:fltVal val="0"/>
                                          </p:val>
                                        </p:tav>
                                        <p:tav tm="100000">
                                          <p:val>
                                            <p:fltVal val="1"/>
                                          </p:val>
                                        </p:tav>
                                      </p:tavLst>
                                    </p:anim>
                                    <p:anim calcmode="lin" valueType="num">
                                      <p:cBhvr>
                                        <p:cTn id="49" dur="2000" fill="hold"/>
                                        <p:tgtEl>
                                          <p:spTgt spid="14338">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9">
                                            <p:txEl>
                                              <p:pRg st="6" end="6"/>
                                            </p:txEl>
                                          </p:spTgt>
                                        </p:tgtEl>
                                        <p:attrNameLst>
                                          <p:attrName>style.visibility</p:attrName>
                                        </p:attrNameLst>
                                      </p:cBhvr>
                                      <p:to>
                                        <p:strVal val="visible"/>
                                      </p:to>
                                    </p:set>
                                    <p:animEffect transition="in" filter="randombar(horizontal)">
                                      <p:cBhvr>
                                        <p:cTn id="54" dur="500"/>
                                        <p:tgtEl>
                                          <p:spTgt spid="9">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14338">
                                            <p:txEl>
                                              <p:pRg st="4" end="4"/>
                                            </p:txEl>
                                          </p:spTgt>
                                        </p:tgtEl>
                                        <p:attrNameLst>
                                          <p:attrName>style.visibility</p:attrName>
                                        </p:attrNameLst>
                                      </p:cBhvr>
                                      <p:to>
                                        <p:strVal val="visible"/>
                                      </p:to>
                                    </p:set>
                                    <p:animEffect transition="in" filter="randombar(horizontal)">
                                      <p:cBhvr>
                                        <p:cTn id="59" dur="500"/>
                                        <p:tgtEl>
                                          <p:spTgt spid="14338">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5">
                                            <p:txEl>
                                              <p:pRg st="0" end="0"/>
                                            </p:txEl>
                                          </p:spTgt>
                                        </p:tgtEl>
                                        <p:attrNameLst>
                                          <p:attrName>style.visibility</p:attrName>
                                        </p:attrNameLst>
                                      </p:cBhvr>
                                      <p:to>
                                        <p:strVal val="visible"/>
                                      </p:to>
                                    </p:set>
                                    <p:anim calcmode="lin" valueType="num">
                                      <p:cBhvr>
                                        <p:cTn id="6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6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66"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67" dur="1000"/>
                                        <p:tgtEl>
                                          <p:spTgt spid="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nodeType="clickEffect">
                                  <p:stCondLst>
                                    <p:cond delay="0"/>
                                  </p:stCondLst>
                                  <p:iterate type="lt">
                                    <p:tmPct val="0"/>
                                  </p:iterate>
                                  <p:childTnLst>
                                    <p:set>
                                      <p:cBhvr>
                                        <p:cTn id="71" dur="1" fill="hold">
                                          <p:stCondLst>
                                            <p:cond delay="0"/>
                                          </p:stCondLst>
                                        </p:cTn>
                                        <p:tgtEl>
                                          <p:spTgt spid="3">
                                            <p:txEl>
                                              <p:pRg st="0" end="0"/>
                                            </p:txEl>
                                          </p:spTgt>
                                        </p:tgtEl>
                                        <p:attrNameLst>
                                          <p:attrName>style.visibility</p:attrName>
                                        </p:attrNameLst>
                                      </p:cBhvr>
                                      <p:to>
                                        <p:strVal val="visible"/>
                                      </p:to>
                                    </p:set>
                                    <p:animEffect transition="in" filter="wipe(down)">
                                      <p:cBhvr>
                                        <p:cTn id="72" dur="580">
                                          <p:stCondLst>
                                            <p:cond delay="0"/>
                                          </p:stCondLst>
                                        </p:cTn>
                                        <p:tgtEl>
                                          <p:spTgt spid="3">
                                            <p:txEl>
                                              <p:pRg st="0" end="0"/>
                                            </p:txEl>
                                          </p:spTgt>
                                        </p:tgtEl>
                                      </p:cBhvr>
                                    </p:animEffect>
                                    <p:anim calcmode="lin" valueType="num">
                                      <p:cBhvr>
                                        <p:cTn id="7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78" dur="26">
                                          <p:stCondLst>
                                            <p:cond delay="650"/>
                                          </p:stCondLst>
                                        </p:cTn>
                                        <p:tgtEl>
                                          <p:spTgt spid="3">
                                            <p:txEl>
                                              <p:pRg st="0" end="0"/>
                                            </p:txEl>
                                          </p:spTgt>
                                        </p:tgtEl>
                                      </p:cBhvr>
                                      <p:to x="100000" y="60000"/>
                                    </p:animScale>
                                    <p:animScale>
                                      <p:cBhvr>
                                        <p:cTn id="79" dur="166" decel="50000">
                                          <p:stCondLst>
                                            <p:cond delay="676"/>
                                          </p:stCondLst>
                                        </p:cTn>
                                        <p:tgtEl>
                                          <p:spTgt spid="3">
                                            <p:txEl>
                                              <p:pRg st="0" end="0"/>
                                            </p:txEl>
                                          </p:spTgt>
                                        </p:tgtEl>
                                      </p:cBhvr>
                                      <p:to x="100000" y="100000"/>
                                    </p:animScale>
                                    <p:animScale>
                                      <p:cBhvr>
                                        <p:cTn id="80" dur="26">
                                          <p:stCondLst>
                                            <p:cond delay="1312"/>
                                          </p:stCondLst>
                                        </p:cTn>
                                        <p:tgtEl>
                                          <p:spTgt spid="3">
                                            <p:txEl>
                                              <p:pRg st="0" end="0"/>
                                            </p:txEl>
                                          </p:spTgt>
                                        </p:tgtEl>
                                      </p:cBhvr>
                                      <p:to x="100000" y="80000"/>
                                    </p:animScale>
                                    <p:animScale>
                                      <p:cBhvr>
                                        <p:cTn id="81" dur="166" decel="50000">
                                          <p:stCondLst>
                                            <p:cond delay="1338"/>
                                          </p:stCondLst>
                                        </p:cTn>
                                        <p:tgtEl>
                                          <p:spTgt spid="3">
                                            <p:txEl>
                                              <p:pRg st="0" end="0"/>
                                            </p:txEl>
                                          </p:spTgt>
                                        </p:tgtEl>
                                      </p:cBhvr>
                                      <p:to x="100000" y="100000"/>
                                    </p:animScale>
                                    <p:animScale>
                                      <p:cBhvr>
                                        <p:cTn id="82" dur="26">
                                          <p:stCondLst>
                                            <p:cond delay="1642"/>
                                          </p:stCondLst>
                                        </p:cTn>
                                        <p:tgtEl>
                                          <p:spTgt spid="3">
                                            <p:txEl>
                                              <p:pRg st="0" end="0"/>
                                            </p:txEl>
                                          </p:spTgt>
                                        </p:tgtEl>
                                      </p:cBhvr>
                                      <p:to x="100000" y="90000"/>
                                    </p:animScale>
                                    <p:animScale>
                                      <p:cBhvr>
                                        <p:cTn id="83" dur="166" decel="50000">
                                          <p:stCondLst>
                                            <p:cond delay="1668"/>
                                          </p:stCondLst>
                                        </p:cTn>
                                        <p:tgtEl>
                                          <p:spTgt spid="3">
                                            <p:txEl>
                                              <p:pRg st="0" end="0"/>
                                            </p:txEl>
                                          </p:spTgt>
                                        </p:tgtEl>
                                      </p:cBhvr>
                                      <p:to x="100000" y="100000"/>
                                    </p:animScale>
                                    <p:animScale>
                                      <p:cBhvr>
                                        <p:cTn id="84" dur="26">
                                          <p:stCondLst>
                                            <p:cond delay="1808"/>
                                          </p:stCondLst>
                                        </p:cTn>
                                        <p:tgtEl>
                                          <p:spTgt spid="3">
                                            <p:txEl>
                                              <p:pRg st="0" end="0"/>
                                            </p:txEl>
                                          </p:spTgt>
                                        </p:tgtEl>
                                      </p:cBhvr>
                                      <p:to x="100000" y="95000"/>
                                    </p:animScale>
                                    <p:animScale>
                                      <p:cBhvr>
                                        <p:cTn id="85" dur="166" decel="50000">
                                          <p:stCondLst>
                                            <p:cond delay="1834"/>
                                          </p:stCondLst>
                                        </p:cTn>
                                        <p:tgtEl>
                                          <p:spTgt spid="3">
                                            <p:txEl>
                                              <p:pRg st="0" end="0"/>
                                            </p:txEl>
                                          </p:spTgt>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8" presetClass="emph" presetSubtype="0" fill="hold" nodeType="clickEffect">
                                  <p:stCondLst>
                                    <p:cond delay="0"/>
                                  </p:stCondLst>
                                  <p:iterate type="lt">
                                    <p:tmPct val="10000"/>
                                  </p:iterate>
                                  <p:childTnLst>
                                    <p:animClr clrSpc="rgb" dir="cw">
                                      <p:cBhvr override="childStyle">
                                        <p:cTn id="89" dur="500" fill="hold"/>
                                        <p:tgtEl>
                                          <p:spTgt spid="3">
                                            <p:txEl>
                                              <p:pRg st="0" end="0"/>
                                            </p:txEl>
                                          </p:spTgt>
                                        </p:tgtEl>
                                        <p:attrNameLst>
                                          <p:attrName>style.color</p:attrName>
                                        </p:attrNameLst>
                                      </p:cBhvr>
                                      <p:to>
                                        <a:schemeClr val="accent2"/>
                                      </p:to>
                                    </p:animClr>
                                    <p:animClr clrSpc="rgb" dir="cw">
                                      <p:cBhvr>
                                        <p:cTn id="90" dur="500" fill="hold"/>
                                        <p:tgtEl>
                                          <p:spTgt spid="3">
                                            <p:txEl>
                                              <p:pRg st="0" end="0"/>
                                            </p:txEl>
                                          </p:spTgt>
                                        </p:tgtEl>
                                        <p:attrNameLst>
                                          <p:attrName>fillcolor</p:attrName>
                                        </p:attrNameLst>
                                      </p:cBhvr>
                                      <p:to>
                                        <a:schemeClr val="accent2"/>
                                      </p:to>
                                    </p:animClr>
                                    <p:set>
                                      <p:cBhvr>
                                        <p:cTn id="91" dur="500" fill="hold"/>
                                        <p:tgtEl>
                                          <p:spTgt spid="3">
                                            <p:txEl>
                                              <p:pRg st="0" end="0"/>
                                            </p:txEl>
                                          </p:spTgt>
                                        </p:tgtEl>
                                        <p:attrNameLst>
                                          <p:attrName>fill.type</p:attrName>
                                        </p:attrNameLst>
                                      </p:cBhvr>
                                      <p:to>
                                        <p:strVal val="solid"/>
                                      </p:to>
                                    </p:set>
                                    <p:anim to="1.5" calcmode="lin" valueType="num">
                                      <p:cBhvr override="childStyle">
                                        <p:cTn id="92" dur="500" fill="hold"/>
                                        <p:tgtEl>
                                          <p:spTgt spid="3">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171400"/>
            <a:ext cx="8229600" cy="1143000"/>
          </a:xfrm>
        </p:spPr>
        <p:txBody>
          <a:bodyPr/>
          <a:lstStyle/>
          <a:p>
            <a:pPr eaLnBrk="1" hangingPunct="1"/>
            <a:r>
              <a:rPr lang="he-IL" altLang="he-IL" sz="4000" b="1" dirty="0" smtClean="0">
                <a:solidFill>
                  <a:srgbClr val="0070C0"/>
                </a:solidFill>
                <a:effectLst>
                  <a:outerShdw blurRad="38100" dist="38100" dir="2700000" algn="tl">
                    <a:srgbClr val="000000">
                      <a:alpha val="43137"/>
                    </a:srgbClr>
                  </a:outerShdw>
                </a:effectLst>
              </a:rPr>
              <a:t>מה האיץ את תהליך ההלניזציה ביהודה?</a:t>
            </a:r>
            <a:endParaRPr lang="en-US" altLang="he-IL" sz="4000" b="1" dirty="0" smtClean="0">
              <a:solidFill>
                <a:srgbClr val="0070C0"/>
              </a:solidFill>
              <a:effectLst>
                <a:outerShdw blurRad="38100" dist="38100" dir="2700000" algn="tl">
                  <a:srgbClr val="000000">
                    <a:alpha val="43137"/>
                  </a:srgbClr>
                </a:outerShdw>
              </a:effectLst>
            </a:endParaRPr>
          </a:p>
        </p:txBody>
      </p:sp>
      <p:sp>
        <p:nvSpPr>
          <p:cNvPr id="4099" name="Rectangle 3"/>
          <p:cNvSpPr>
            <a:spLocks noGrp="1" noChangeArrowheads="1"/>
          </p:cNvSpPr>
          <p:nvPr>
            <p:ph type="body" idx="1"/>
          </p:nvPr>
        </p:nvSpPr>
        <p:spPr/>
        <p:txBody>
          <a:bodyPr/>
          <a:lstStyle/>
          <a:p>
            <a:pPr eaLnBrk="1" hangingPunct="1">
              <a:lnSpc>
                <a:spcPct val="80000"/>
              </a:lnSpc>
            </a:pPr>
            <a:r>
              <a:rPr lang="he-IL" altLang="he-IL" sz="2800" dirty="0" smtClean="0">
                <a:solidFill>
                  <a:srgbClr val="6600CC"/>
                </a:solidFill>
              </a:rPr>
              <a:t>ערים הלניסטיות:</a:t>
            </a:r>
            <a:r>
              <a:rPr lang="he-IL" altLang="he-IL" sz="2800" dirty="0" smtClean="0"/>
              <a:t> בשלטון הממלכות ההלניסטיות התפתחו בארץ ישראל </a:t>
            </a:r>
            <a:r>
              <a:rPr lang="he-IL" altLang="he-IL" sz="2800" u="sng" dirty="0" smtClean="0">
                <a:solidFill>
                  <a:srgbClr val="00B050"/>
                </a:solidFill>
              </a:rPr>
              <a:t>ערים הלניסטיות</a:t>
            </a:r>
            <a:r>
              <a:rPr lang="he-IL" altLang="he-IL" sz="2800" u="sng" dirty="0" smtClean="0">
                <a:solidFill>
                  <a:srgbClr val="00B050"/>
                </a:solidFill>
                <a:hlinkClick r:id="rId2" action="ppaction://hlinksldjump"/>
              </a:rPr>
              <a:t> </a:t>
            </a:r>
            <a:r>
              <a:rPr lang="he-IL" altLang="he-IL" sz="2800" dirty="0" smtClean="0"/>
              <a:t>רבות, ומוסדות הפוליס הוקמו בערים אלו.</a:t>
            </a:r>
          </a:p>
          <a:p>
            <a:pPr eaLnBrk="1" hangingPunct="1">
              <a:lnSpc>
                <a:spcPct val="80000"/>
              </a:lnSpc>
            </a:pPr>
            <a:r>
              <a:rPr lang="he-IL" altLang="he-IL" sz="2800" dirty="0" smtClean="0">
                <a:solidFill>
                  <a:srgbClr val="6600CC"/>
                </a:solidFill>
              </a:rPr>
              <a:t>הגירה למזרח:</a:t>
            </a:r>
            <a:r>
              <a:rPr lang="he-IL" altLang="he-IL" sz="2800" dirty="0" smtClean="0"/>
              <a:t> מהגרים מיוון התיישבו בערים ההלניסטיות בארץ ישראל. בהשפעתם חדרו ליהודה הלשון היוונית והתרבות היוונית. גם יסודות מן הפולחן לאלים היווניים חדרו לפולחן הדתי המקומי.</a:t>
            </a:r>
          </a:p>
          <a:p>
            <a:pPr eaLnBrk="1" hangingPunct="1">
              <a:lnSpc>
                <a:spcPct val="80000"/>
              </a:lnSpc>
            </a:pPr>
            <a:r>
              <a:rPr lang="he-IL" altLang="he-IL" sz="2800" dirty="0" smtClean="0">
                <a:solidFill>
                  <a:srgbClr val="6600CC"/>
                </a:solidFill>
              </a:rPr>
              <a:t>מפגש תרבויות:</a:t>
            </a:r>
            <a:r>
              <a:rPr lang="he-IL" altLang="he-IL" sz="2800" dirty="0" smtClean="0"/>
              <a:t> האצולה ומשפחות הכהונה הגדולה ביהודה נחשפו לתרבות ההלניסטית ואימצו יסודות ממנה. דוגמאות לקבלת התרבות ההלניסטית: </a:t>
            </a:r>
            <a:r>
              <a:rPr lang="he-IL" altLang="he-IL" sz="2800" u="sng" dirty="0" smtClean="0">
                <a:solidFill>
                  <a:srgbClr val="00B050"/>
                </a:solidFill>
              </a:rPr>
              <a:t>בית טוביה</a:t>
            </a:r>
            <a:r>
              <a:rPr lang="he-IL" altLang="he-IL" sz="2800" dirty="0" smtClean="0"/>
              <a:t>, </a:t>
            </a:r>
            <a:r>
              <a:rPr lang="he-IL" altLang="he-IL" sz="2800" u="sng" dirty="0" smtClean="0">
                <a:solidFill>
                  <a:srgbClr val="00B050"/>
                </a:solidFill>
              </a:rPr>
              <a:t>חדירת יסודות מן הספרות היוונית</a:t>
            </a:r>
            <a:r>
              <a:rPr lang="he-IL" altLang="he-IL" sz="2800" dirty="0" smtClean="0"/>
              <a:t>. תהליך המיזוג של התרבויות השונות מכונה סינקרטיזם. </a:t>
            </a:r>
          </a:p>
          <a:p>
            <a:pPr eaLnBrk="1" hangingPunct="1">
              <a:lnSpc>
                <a:spcPct val="80000"/>
              </a:lnSpc>
            </a:pPr>
            <a:endParaRPr lang="en-US" altLang="he-IL" sz="2800" dirty="0" smtClean="0"/>
          </a:p>
        </p:txBody>
      </p:sp>
    </p:spTree>
    <p:extLst>
      <p:ext uri="{BB962C8B-B14F-4D97-AF65-F5344CB8AC3E}">
        <p14:creationId xmlns:p14="http://schemas.microsoft.com/office/powerpoint/2010/main" val="3060669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1000" fill="hold"/>
                                        <p:tgtEl>
                                          <p:spTgt spid="409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0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09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 calcmode="lin" valueType="num">
                                      <p:cBhvr>
                                        <p:cTn id="14" dur="1000" fill="hold"/>
                                        <p:tgtEl>
                                          <p:spTgt spid="4099">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09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09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 calcmode="lin" valueType="num">
                                      <p:cBhvr>
                                        <p:cTn id="21" dur="1000" fill="hold"/>
                                        <p:tgtEl>
                                          <p:spTgt spid="4099">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409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55576" y="260648"/>
            <a:ext cx="8137773" cy="1008113"/>
          </a:xfrm>
        </p:spPr>
        <p:txBody>
          <a:bodyPr/>
          <a:lstStyle/>
          <a:p>
            <a:r>
              <a:rPr lang="he-IL" altLang="he-IL" b="1" dirty="0">
                <a:solidFill>
                  <a:srgbClr val="6600CC"/>
                </a:solidFill>
              </a:rPr>
              <a:t>הערים ההלניסטיות בארץ ישראל במאות 2-3 לפסה"נ</a:t>
            </a:r>
            <a:r>
              <a:rPr lang="en-US" altLang="he-IL" b="1" dirty="0">
                <a:solidFill>
                  <a:srgbClr val="6600CC"/>
                </a:solidFill>
              </a:rPr>
              <a:t/>
            </a:r>
            <a:br>
              <a:rPr lang="en-US" altLang="he-IL" b="1" dirty="0">
                <a:solidFill>
                  <a:srgbClr val="6600CC"/>
                </a:solidFill>
              </a:rPr>
            </a:br>
            <a:endParaRPr lang="he-IL" dirty="0"/>
          </a:p>
        </p:txBody>
      </p:sp>
      <p:pic>
        <p:nvPicPr>
          <p:cNvPr id="3" name="Picture 4" descr="P045-Helenic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353940"/>
            <a:ext cx="3168352" cy="522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485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0225" y="-19082"/>
            <a:ext cx="8229600" cy="940966"/>
          </a:xfrm>
        </p:spPr>
        <p:txBody>
          <a:bodyPr/>
          <a:lstStyle/>
          <a:p>
            <a:pPr algn="ctr"/>
            <a:r>
              <a:rPr lang="he-IL" b="1" dirty="0" smtClean="0">
                <a:solidFill>
                  <a:srgbClr val="0070C0"/>
                </a:solidFill>
                <a:effectLst>
                  <a:outerShdw blurRad="38100" dist="38100" dir="2700000" algn="tl">
                    <a:srgbClr val="000000">
                      <a:alpha val="43137"/>
                    </a:srgbClr>
                  </a:outerShdw>
                </a:effectLst>
              </a:rPr>
              <a:t>הכהן הגדול</a:t>
            </a:r>
            <a:endParaRPr lang="he-IL" b="1" dirty="0">
              <a:solidFill>
                <a:srgbClr val="0070C0"/>
              </a:solidFill>
              <a:effectLst>
                <a:outerShdw blurRad="38100" dist="38100" dir="2700000" algn="tl">
                  <a:srgbClr val="000000">
                    <a:alpha val="43137"/>
                  </a:srgbClr>
                </a:outerShdw>
              </a:effectLst>
            </a:endParaRPr>
          </a:p>
        </p:txBody>
      </p:sp>
      <p:sp>
        <p:nvSpPr>
          <p:cNvPr id="3" name="מציין מיקום טקסט 2"/>
          <p:cNvSpPr>
            <a:spLocks noGrp="1"/>
          </p:cNvSpPr>
          <p:nvPr>
            <p:ph type="body" idx="1"/>
          </p:nvPr>
        </p:nvSpPr>
        <p:spPr/>
        <p:txBody>
          <a:bodyPr/>
          <a:lstStyle/>
          <a:p>
            <a:pPr algn="ctr"/>
            <a:r>
              <a:rPr lang="he-IL" dirty="0" smtClean="0"/>
              <a:t>מדיני וכלכלי</a:t>
            </a:r>
            <a:endParaRPr lang="he-IL" dirty="0"/>
          </a:p>
        </p:txBody>
      </p:sp>
      <p:sp>
        <p:nvSpPr>
          <p:cNvPr id="4" name="מציין מיקום תוכן 3"/>
          <p:cNvSpPr>
            <a:spLocks noGrp="1"/>
          </p:cNvSpPr>
          <p:nvPr>
            <p:ph sz="half" idx="2"/>
          </p:nvPr>
        </p:nvSpPr>
        <p:spPr>
          <a:xfrm>
            <a:off x="457200" y="2174875"/>
            <a:ext cx="4040188" cy="1326133"/>
          </a:xfrm>
        </p:spPr>
        <p:txBody>
          <a:bodyPr/>
          <a:lstStyle/>
          <a:p>
            <a:r>
              <a:rPr lang="he-IL" dirty="0" smtClean="0"/>
              <a:t>נציג העם לפני המלך.</a:t>
            </a:r>
          </a:p>
          <a:p>
            <a:r>
              <a:rPr lang="he-IL" dirty="0" smtClean="0"/>
              <a:t>ממונה על גביית המיסים.</a:t>
            </a:r>
            <a:endParaRPr lang="he-IL" dirty="0"/>
          </a:p>
        </p:txBody>
      </p:sp>
      <p:sp>
        <p:nvSpPr>
          <p:cNvPr id="5" name="מציין מיקום טקסט 4"/>
          <p:cNvSpPr>
            <a:spLocks noGrp="1"/>
          </p:cNvSpPr>
          <p:nvPr>
            <p:ph type="body" sz="quarter" idx="3"/>
          </p:nvPr>
        </p:nvSpPr>
        <p:spPr/>
        <p:txBody>
          <a:bodyPr/>
          <a:lstStyle/>
          <a:p>
            <a:pPr algn="ctr"/>
            <a:r>
              <a:rPr lang="he-IL" dirty="0" smtClean="0"/>
              <a:t>דתי וחברתי</a:t>
            </a:r>
            <a:endParaRPr lang="he-IL" dirty="0"/>
          </a:p>
        </p:txBody>
      </p:sp>
      <p:sp>
        <p:nvSpPr>
          <p:cNvPr id="6" name="מציין מיקום תוכן 5"/>
          <p:cNvSpPr>
            <a:spLocks noGrp="1"/>
          </p:cNvSpPr>
          <p:nvPr>
            <p:ph sz="quarter" idx="4"/>
          </p:nvPr>
        </p:nvSpPr>
        <p:spPr>
          <a:xfrm>
            <a:off x="4645025" y="2174875"/>
            <a:ext cx="4041775" cy="1470149"/>
          </a:xfrm>
        </p:spPr>
        <p:txBody>
          <a:bodyPr/>
          <a:lstStyle/>
          <a:p>
            <a:r>
              <a:rPr lang="he-IL" dirty="0" smtClean="0"/>
              <a:t>המנהיג הדתי של היהודים.</a:t>
            </a:r>
          </a:p>
          <a:p>
            <a:r>
              <a:rPr lang="he-IL" dirty="0" smtClean="0"/>
              <a:t>ממונה על עבודת הקודש בבית המקדש.</a:t>
            </a:r>
            <a:endParaRPr lang="he-IL" dirty="0"/>
          </a:p>
        </p:txBody>
      </p:sp>
      <p:sp>
        <p:nvSpPr>
          <p:cNvPr id="7" name="מציין מיקום תוכן 5"/>
          <p:cNvSpPr txBox="1">
            <a:spLocks/>
          </p:cNvSpPr>
          <p:nvPr/>
        </p:nvSpPr>
        <p:spPr bwMode="auto">
          <a:xfrm>
            <a:off x="1115616" y="4138395"/>
            <a:ext cx="7418199" cy="1470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sz="1800">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1600">
                <a:solidFill>
                  <a:schemeClr val="tx1"/>
                </a:solidFill>
                <a:latin typeface="+mn-lt"/>
                <a:cs typeface="+mn-cs"/>
              </a:defRPr>
            </a:lvl9pPr>
          </a:lstStyle>
          <a:p>
            <a:pPr marL="0" indent="0" algn="ctr">
              <a:buNone/>
            </a:pPr>
            <a:r>
              <a:rPr lang="he-IL" kern="0" dirty="0" smtClean="0"/>
              <a:t>לצד הכהן הגדול התקיימה "מועצת הזקנים" (-אנשי הכנסת הגדולה) שהורכבה מכהנים ומכובדים אחרים.</a:t>
            </a:r>
            <a:endParaRPr lang="he-IL" kern="0" dirty="0"/>
          </a:p>
        </p:txBody>
      </p:sp>
    </p:spTree>
    <p:extLst>
      <p:ext uri="{BB962C8B-B14F-4D97-AF65-F5344CB8AC3E}">
        <p14:creationId xmlns:p14="http://schemas.microsoft.com/office/powerpoint/2010/main" val="1973895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smtClean="0"/>
              <a:t>בית המקדש</a:t>
            </a:r>
            <a:endParaRPr lang="he-IL" b="1"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484784"/>
            <a:ext cx="8752222" cy="3888432"/>
          </a:xfrm>
        </p:spPr>
      </p:pic>
      <p:sp>
        <p:nvSpPr>
          <p:cNvPr id="5" name="TextBox 4"/>
          <p:cNvSpPr txBox="1"/>
          <p:nvPr/>
        </p:nvSpPr>
        <p:spPr>
          <a:xfrm>
            <a:off x="611560" y="5212357"/>
            <a:ext cx="7848872" cy="1384995"/>
          </a:xfrm>
          <a:prstGeom prst="rect">
            <a:avLst/>
          </a:prstGeom>
          <a:noFill/>
        </p:spPr>
        <p:txBody>
          <a:bodyPr wrap="square" rtlCol="1">
            <a:spAutoFit/>
          </a:bodyPr>
          <a:lstStyle/>
          <a:p>
            <a:r>
              <a:rPr lang="he-IL" sz="2800" b="1" dirty="0" smtClean="0">
                <a:solidFill>
                  <a:srgbClr val="C00000"/>
                </a:solidFill>
              </a:rPr>
              <a:t>בית המקדש שימש לא רק כמרכז הפולחן הדתי אלא גם בעל חשיבות כמרכז מדיני של העם היהודי, כיוון ששם התאספו אנשי הכנסת הגדולה.</a:t>
            </a:r>
            <a:endParaRPr lang="he-IL" sz="2800" b="1" dirty="0">
              <a:solidFill>
                <a:srgbClr val="C00000"/>
              </a:solidFill>
            </a:endParaRPr>
          </a:p>
        </p:txBody>
      </p:sp>
    </p:spTree>
    <p:extLst>
      <p:ext uri="{BB962C8B-B14F-4D97-AF65-F5344CB8AC3E}">
        <p14:creationId xmlns:p14="http://schemas.microsoft.com/office/powerpoint/2010/main" val="693523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21307" y="369841"/>
            <a:ext cx="7772400" cy="1038126"/>
          </a:xfrm>
        </p:spPr>
        <p:txBody>
          <a:bodyPr/>
          <a:lstStyle/>
          <a:p>
            <a:pPr eaLnBrk="1" hangingPunct="1">
              <a:defRPr/>
            </a:pPr>
            <a:r>
              <a:rPr lang="he-IL" sz="4800" dirty="0" smtClean="0">
                <a:solidFill>
                  <a:schemeClr val="accent2"/>
                </a:solidFill>
                <a:effectLst>
                  <a:outerShdw blurRad="38100" dist="38100" dir="2700000" algn="tl">
                    <a:srgbClr val="C0C0C0"/>
                  </a:outerShdw>
                </a:effectLst>
              </a:rPr>
              <a:t>התרבות ההלניסטית </a:t>
            </a:r>
            <a:endParaRPr lang="en-US" sz="4800" dirty="0" smtClean="0"/>
          </a:p>
        </p:txBody>
      </p:sp>
      <p:sp>
        <p:nvSpPr>
          <p:cNvPr id="2051" name="Rectangle 3"/>
          <p:cNvSpPr>
            <a:spLocks noGrp="1" noChangeArrowheads="1"/>
          </p:cNvSpPr>
          <p:nvPr>
            <p:ph type="subTitle" idx="1"/>
          </p:nvPr>
        </p:nvSpPr>
        <p:spPr>
          <a:xfrm>
            <a:off x="323528" y="6281812"/>
            <a:ext cx="3024957" cy="576188"/>
          </a:xfrm>
          <a:noFill/>
        </p:spPr>
        <p:txBody>
          <a:bodyPr/>
          <a:lstStyle/>
          <a:p>
            <a:pPr eaLnBrk="1" hangingPunct="1">
              <a:lnSpc>
                <a:spcPct val="80000"/>
              </a:lnSpc>
            </a:pPr>
            <a:r>
              <a:rPr lang="he-IL" altLang="he-IL" sz="2000" dirty="0" smtClean="0">
                <a:solidFill>
                  <a:srgbClr val="FF5050"/>
                </a:solidFill>
              </a:rPr>
              <a:t>בעריכת: שירה בן שחר</a:t>
            </a:r>
            <a:endParaRPr lang="en-US" altLang="he-IL" sz="2000" dirty="0" smtClean="0">
              <a:solidFill>
                <a:srgbClr val="FF5050"/>
              </a:solidFill>
            </a:endParaRPr>
          </a:p>
        </p:txBody>
      </p:sp>
      <p:sp>
        <p:nvSpPr>
          <p:cNvPr id="2052" name="Text Box 4"/>
          <p:cNvSpPr txBox="1">
            <a:spLocks noChangeArrowheads="1"/>
          </p:cNvSpPr>
          <p:nvPr/>
        </p:nvSpPr>
        <p:spPr bwMode="auto">
          <a:xfrm>
            <a:off x="2915816" y="5454530"/>
            <a:ext cx="482453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100" dirty="0"/>
              <a:t>מלחמה בין אלכסנדר הגדול </a:t>
            </a:r>
            <a:r>
              <a:rPr lang="he-IL" altLang="he-IL" sz="1100" dirty="0" err="1"/>
              <a:t>ודריוש</a:t>
            </a:r>
            <a:r>
              <a:rPr lang="he-IL" altLang="he-IL" sz="1100" dirty="0"/>
              <a:t> ה-3, קטע מפסיפס, המאה ה-1 לסה"נ</a:t>
            </a:r>
          </a:p>
          <a:p>
            <a:pPr eaLnBrk="1" hangingPunct="1">
              <a:spcBef>
                <a:spcPct val="50000"/>
              </a:spcBef>
              <a:buFontTx/>
              <a:buNone/>
            </a:pPr>
            <a:r>
              <a:rPr lang="en-US" altLang="he-IL" sz="1000" dirty="0" err="1"/>
              <a:t>Akg</a:t>
            </a:r>
            <a:r>
              <a:rPr lang="en-US" altLang="he-IL" sz="1000" dirty="0"/>
              <a:t>-images / Erich Lessing </a:t>
            </a:r>
          </a:p>
        </p:txBody>
      </p:sp>
      <p:pic>
        <p:nvPicPr>
          <p:cNvPr id="205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942571"/>
            <a:ext cx="5540797" cy="344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צורה חופשית 3"/>
          <p:cNvSpPr/>
          <p:nvPr/>
        </p:nvSpPr>
        <p:spPr bwMode="auto">
          <a:xfrm>
            <a:off x="3695700" y="2997065"/>
            <a:ext cx="911807" cy="698635"/>
          </a:xfrm>
          <a:custGeom>
            <a:avLst/>
            <a:gdLst>
              <a:gd name="connsiteX0" fmla="*/ 762000 w 911807"/>
              <a:gd name="connsiteY0" fmla="*/ 647835 h 698635"/>
              <a:gd name="connsiteX1" fmla="*/ 698500 w 911807"/>
              <a:gd name="connsiteY1" fmla="*/ 673235 h 698635"/>
              <a:gd name="connsiteX2" fmla="*/ 660400 w 911807"/>
              <a:gd name="connsiteY2" fmla="*/ 685935 h 698635"/>
              <a:gd name="connsiteX3" fmla="*/ 406400 w 911807"/>
              <a:gd name="connsiteY3" fmla="*/ 698635 h 698635"/>
              <a:gd name="connsiteX4" fmla="*/ 139700 w 911807"/>
              <a:gd name="connsiteY4" fmla="*/ 685935 h 698635"/>
              <a:gd name="connsiteX5" fmla="*/ 101600 w 911807"/>
              <a:gd name="connsiteY5" fmla="*/ 673235 h 698635"/>
              <a:gd name="connsiteX6" fmla="*/ 63500 w 911807"/>
              <a:gd name="connsiteY6" fmla="*/ 635135 h 698635"/>
              <a:gd name="connsiteX7" fmla="*/ 50800 w 911807"/>
              <a:gd name="connsiteY7" fmla="*/ 597035 h 698635"/>
              <a:gd name="connsiteX8" fmla="*/ 25400 w 911807"/>
              <a:gd name="connsiteY8" fmla="*/ 558935 h 698635"/>
              <a:gd name="connsiteX9" fmla="*/ 0 w 911807"/>
              <a:gd name="connsiteY9" fmla="*/ 482735 h 698635"/>
              <a:gd name="connsiteX10" fmla="*/ 12700 w 911807"/>
              <a:gd name="connsiteY10" fmla="*/ 152535 h 698635"/>
              <a:gd name="connsiteX11" fmla="*/ 63500 w 911807"/>
              <a:gd name="connsiteY11" fmla="*/ 76335 h 698635"/>
              <a:gd name="connsiteX12" fmla="*/ 203200 w 911807"/>
              <a:gd name="connsiteY12" fmla="*/ 38235 h 698635"/>
              <a:gd name="connsiteX13" fmla="*/ 241300 w 911807"/>
              <a:gd name="connsiteY13" fmla="*/ 12835 h 698635"/>
              <a:gd name="connsiteX14" fmla="*/ 558800 w 911807"/>
              <a:gd name="connsiteY14" fmla="*/ 12835 h 698635"/>
              <a:gd name="connsiteX15" fmla="*/ 571500 w 911807"/>
              <a:gd name="connsiteY15" fmla="*/ 50935 h 698635"/>
              <a:gd name="connsiteX16" fmla="*/ 660400 w 911807"/>
              <a:gd name="connsiteY16" fmla="*/ 76335 h 698635"/>
              <a:gd name="connsiteX17" fmla="*/ 736600 w 911807"/>
              <a:gd name="connsiteY17" fmla="*/ 101735 h 698635"/>
              <a:gd name="connsiteX18" fmla="*/ 774700 w 911807"/>
              <a:gd name="connsiteY18" fmla="*/ 114435 h 698635"/>
              <a:gd name="connsiteX19" fmla="*/ 800100 w 911807"/>
              <a:gd name="connsiteY19" fmla="*/ 152535 h 698635"/>
              <a:gd name="connsiteX20" fmla="*/ 889000 w 911807"/>
              <a:gd name="connsiteY20" fmla="*/ 190635 h 698635"/>
              <a:gd name="connsiteX21" fmla="*/ 889000 w 911807"/>
              <a:gd name="connsiteY21" fmla="*/ 444635 h 698635"/>
              <a:gd name="connsiteX22" fmla="*/ 863600 w 911807"/>
              <a:gd name="connsiteY22" fmla="*/ 482735 h 698635"/>
              <a:gd name="connsiteX23" fmla="*/ 825500 w 911807"/>
              <a:gd name="connsiteY23" fmla="*/ 495435 h 698635"/>
              <a:gd name="connsiteX24" fmla="*/ 812800 w 911807"/>
              <a:gd name="connsiteY24" fmla="*/ 533535 h 698635"/>
              <a:gd name="connsiteX25" fmla="*/ 800100 w 911807"/>
              <a:gd name="connsiteY25" fmla="*/ 584335 h 698635"/>
              <a:gd name="connsiteX26" fmla="*/ 762000 w 911807"/>
              <a:gd name="connsiteY26" fmla="*/ 647835 h 69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1807" h="698635">
                <a:moveTo>
                  <a:pt x="762000" y="647835"/>
                </a:moveTo>
                <a:cubicBezTo>
                  <a:pt x="745067" y="662652"/>
                  <a:pt x="719846" y="665230"/>
                  <a:pt x="698500" y="673235"/>
                </a:cubicBezTo>
                <a:cubicBezTo>
                  <a:pt x="685965" y="677935"/>
                  <a:pt x="673737" y="684775"/>
                  <a:pt x="660400" y="685935"/>
                </a:cubicBezTo>
                <a:cubicBezTo>
                  <a:pt x="575946" y="693279"/>
                  <a:pt x="491067" y="694402"/>
                  <a:pt x="406400" y="698635"/>
                </a:cubicBezTo>
                <a:cubicBezTo>
                  <a:pt x="317500" y="694402"/>
                  <a:pt x="228393" y="693326"/>
                  <a:pt x="139700" y="685935"/>
                </a:cubicBezTo>
                <a:cubicBezTo>
                  <a:pt x="126359" y="684823"/>
                  <a:pt x="112739" y="680661"/>
                  <a:pt x="101600" y="673235"/>
                </a:cubicBezTo>
                <a:cubicBezTo>
                  <a:pt x="86656" y="663272"/>
                  <a:pt x="76200" y="647835"/>
                  <a:pt x="63500" y="635135"/>
                </a:cubicBezTo>
                <a:cubicBezTo>
                  <a:pt x="59267" y="622435"/>
                  <a:pt x="56787" y="609009"/>
                  <a:pt x="50800" y="597035"/>
                </a:cubicBezTo>
                <a:cubicBezTo>
                  <a:pt x="43974" y="583383"/>
                  <a:pt x="31599" y="572883"/>
                  <a:pt x="25400" y="558935"/>
                </a:cubicBezTo>
                <a:cubicBezTo>
                  <a:pt x="14526" y="534469"/>
                  <a:pt x="0" y="482735"/>
                  <a:pt x="0" y="482735"/>
                </a:cubicBezTo>
                <a:cubicBezTo>
                  <a:pt x="4233" y="372668"/>
                  <a:pt x="5122" y="262422"/>
                  <a:pt x="12700" y="152535"/>
                </a:cubicBezTo>
                <a:cubicBezTo>
                  <a:pt x="14792" y="122202"/>
                  <a:pt x="37786" y="90620"/>
                  <a:pt x="63500" y="76335"/>
                </a:cubicBezTo>
                <a:cubicBezTo>
                  <a:pt x="99754" y="56194"/>
                  <a:pt x="162161" y="46443"/>
                  <a:pt x="203200" y="38235"/>
                </a:cubicBezTo>
                <a:cubicBezTo>
                  <a:pt x="215900" y="29768"/>
                  <a:pt x="226375" y="16033"/>
                  <a:pt x="241300" y="12835"/>
                </a:cubicBezTo>
                <a:cubicBezTo>
                  <a:pt x="354296" y="-11379"/>
                  <a:pt x="443487" y="4598"/>
                  <a:pt x="558800" y="12835"/>
                </a:cubicBezTo>
                <a:cubicBezTo>
                  <a:pt x="563033" y="25535"/>
                  <a:pt x="562034" y="41469"/>
                  <a:pt x="571500" y="50935"/>
                </a:cubicBezTo>
                <a:cubicBezTo>
                  <a:pt x="577597" y="57032"/>
                  <a:pt x="659929" y="76194"/>
                  <a:pt x="660400" y="76335"/>
                </a:cubicBezTo>
                <a:cubicBezTo>
                  <a:pt x="686045" y="84028"/>
                  <a:pt x="711200" y="93268"/>
                  <a:pt x="736600" y="101735"/>
                </a:cubicBezTo>
                <a:lnTo>
                  <a:pt x="774700" y="114435"/>
                </a:lnTo>
                <a:cubicBezTo>
                  <a:pt x="783167" y="127135"/>
                  <a:pt x="789307" y="141742"/>
                  <a:pt x="800100" y="152535"/>
                </a:cubicBezTo>
                <a:cubicBezTo>
                  <a:pt x="829335" y="181770"/>
                  <a:pt x="850137" y="180919"/>
                  <a:pt x="889000" y="190635"/>
                </a:cubicBezTo>
                <a:cubicBezTo>
                  <a:pt x="921820" y="289096"/>
                  <a:pt x="916902" y="258620"/>
                  <a:pt x="889000" y="444635"/>
                </a:cubicBezTo>
                <a:cubicBezTo>
                  <a:pt x="886736" y="459730"/>
                  <a:pt x="875519" y="473200"/>
                  <a:pt x="863600" y="482735"/>
                </a:cubicBezTo>
                <a:cubicBezTo>
                  <a:pt x="853147" y="491098"/>
                  <a:pt x="838200" y="491202"/>
                  <a:pt x="825500" y="495435"/>
                </a:cubicBezTo>
                <a:cubicBezTo>
                  <a:pt x="821267" y="508135"/>
                  <a:pt x="816478" y="520663"/>
                  <a:pt x="812800" y="533535"/>
                </a:cubicBezTo>
                <a:cubicBezTo>
                  <a:pt x="808005" y="550318"/>
                  <a:pt x="807906" y="568723"/>
                  <a:pt x="800100" y="584335"/>
                </a:cubicBezTo>
                <a:cubicBezTo>
                  <a:pt x="794745" y="595045"/>
                  <a:pt x="778933" y="633018"/>
                  <a:pt x="762000" y="647835"/>
                </a:cubicBezTo>
                <a:close/>
              </a:path>
            </a:pathLst>
          </a:cu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2400" b="0" i="0" u="none" strike="noStrike" cap="none" normalizeH="0" baseline="0" smtClean="0">
              <a:ln>
                <a:noFill/>
              </a:ln>
              <a:solidFill>
                <a:schemeClr val="tx1"/>
              </a:solidFill>
              <a:effectLst/>
              <a:latin typeface="Times New Roman" pitchFamily="18" charset="0"/>
              <a:cs typeface="Times New Roman" pitchFamily="18" charset="0"/>
            </a:endParaRPr>
          </a:p>
        </p:txBody>
      </p:sp>
      <p:pic>
        <p:nvPicPr>
          <p:cNvPr id="9" name="Picture 4" descr="http://toldotofakim.cet.ac.il/ImageViewer.aspx?nFileID=4464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811" y="2188285"/>
            <a:ext cx="5496545" cy="37926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35796" y="2049824"/>
            <a:ext cx="5808612" cy="646331"/>
          </a:xfrm>
          <a:prstGeom prst="rect">
            <a:avLst/>
          </a:prstGeom>
          <a:noFill/>
        </p:spPr>
        <p:txBody>
          <a:bodyPr wrap="square" rtlCol="1">
            <a:spAutoFit/>
          </a:bodyPr>
          <a:lstStyle/>
          <a:p>
            <a:r>
              <a:rPr lang="he-IL" sz="3600" b="1" dirty="0" smtClean="0">
                <a:solidFill>
                  <a:srgbClr val="FFFF00"/>
                </a:solidFill>
                <a:effectLst>
                  <a:outerShdw blurRad="38100" dist="38100" dir="2700000" algn="tl">
                    <a:srgbClr val="000000">
                      <a:alpha val="43137"/>
                    </a:srgbClr>
                  </a:outerShdw>
                </a:effectLst>
                <a:latin typeface="Guttman-Aram" panose="02010401010101010101" pitchFamily="2" charset="-79"/>
                <a:cs typeface="+mj-cs"/>
              </a:rPr>
              <a:t>אלכסנדר מוקדון - אלכסנדר הגדול</a:t>
            </a:r>
            <a:endParaRPr lang="he-IL" b="1" dirty="0">
              <a:solidFill>
                <a:srgbClr val="FFFF00"/>
              </a:solidFill>
              <a:effectLst>
                <a:outerShdw blurRad="38100" dist="38100" dir="2700000" algn="tl">
                  <a:srgbClr val="000000">
                    <a:alpha val="43137"/>
                  </a:srgbClr>
                </a:outerShdw>
              </a:effectLst>
              <a:latin typeface="Guttman-Aram" panose="02010401010101010101" pitchFamily="2" charset="-79"/>
              <a:cs typeface="+mj-cs"/>
            </a:endParaRPr>
          </a:p>
        </p:txBody>
      </p:sp>
    </p:spTree>
    <p:extLst>
      <p:ext uri="{BB962C8B-B14F-4D97-AF65-F5344CB8AC3E}">
        <p14:creationId xmlns:p14="http://schemas.microsoft.com/office/powerpoint/2010/main" val="21257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 calcmode="lin" valueType="num">
                                      <p:cBhvr>
                                        <p:cTn id="12" dur="500" fill="hold"/>
                                        <p:tgtEl>
                                          <p:spTgt spid="2053"/>
                                        </p:tgtEl>
                                        <p:attrNameLst>
                                          <p:attrName>ppt_w</p:attrName>
                                        </p:attrNameLst>
                                      </p:cBhvr>
                                      <p:tavLst>
                                        <p:tav tm="0">
                                          <p:val>
                                            <p:fltVal val="0"/>
                                          </p:val>
                                        </p:tav>
                                        <p:tav tm="100000">
                                          <p:val>
                                            <p:strVal val="#ppt_w"/>
                                          </p:val>
                                        </p:tav>
                                      </p:tavLst>
                                    </p:anim>
                                    <p:anim calcmode="lin" valueType="num">
                                      <p:cBhvr>
                                        <p:cTn id="13" dur="500" fill="hold"/>
                                        <p:tgtEl>
                                          <p:spTgt spid="2053"/>
                                        </p:tgtEl>
                                        <p:attrNameLst>
                                          <p:attrName>ppt_h</p:attrName>
                                        </p:attrNameLst>
                                      </p:cBhvr>
                                      <p:tavLst>
                                        <p:tav tm="0">
                                          <p:val>
                                            <p:fltVal val="0"/>
                                          </p:val>
                                        </p:tav>
                                        <p:tav tm="100000">
                                          <p:val>
                                            <p:strVal val="#ppt_h"/>
                                          </p:val>
                                        </p:tav>
                                      </p:tavLst>
                                    </p:anim>
                                    <p:animEffect transition="in" filter="fade">
                                      <p:cBhvr>
                                        <p:cTn id="14" dur="500"/>
                                        <p:tgtEl>
                                          <p:spTgt spid="205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xEl>
                                              <p:pRg st="0" end="0"/>
                                            </p:txEl>
                                          </p:spTgt>
                                        </p:tgtEl>
                                        <p:attrNameLst>
                                          <p:attrName>style.visibility</p:attrName>
                                        </p:attrNameLst>
                                      </p:cBhvr>
                                      <p:to>
                                        <p:strVal val="visible"/>
                                      </p:to>
                                    </p:set>
                                    <p:anim calcmode="lin" valueType="num">
                                      <p:cBhvr additive="base">
                                        <p:cTn id="19" dur="500" fill="hold"/>
                                        <p:tgtEl>
                                          <p:spTgt spid="205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2">
                                            <p:txEl>
                                              <p:pRg st="1" end="1"/>
                                            </p:txEl>
                                          </p:spTgt>
                                        </p:tgtEl>
                                        <p:attrNameLst>
                                          <p:attrName>style.visibility</p:attrName>
                                        </p:attrNameLst>
                                      </p:cBhvr>
                                      <p:to>
                                        <p:strVal val="visible"/>
                                      </p:to>
                                    </p:set>
                                    <p:anim calcmode="lin" valueType="num">
                                      <p:cBhvr additive="base">
                                        <p:cTn id="23" dur="500" fill="hold"/>
                                        <p:tgtEl>
                                          <p:spTgt spid="205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Grp="1" noChangeArrowheads="1"/>
          </p:cNvSpPr>
          <p:nvPr>
            <p:ph type="title"/>
          </p:nvPr>
        </p:nvSpPr>
        <p:spPr bwMode="auto">
          <a:xfrm>
            <a:off x="1042988" y="381139"/>
            <a:ext cx="77057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4000" dirty="0">
                <a:solidFill>
                  <a:srgbClr val="FF0000"/>
                </a:solidFill>
              </a:rPr>
              <a:t>ספר בן </a:t>
            </a:r>
            <a:r>
              <a:rPr lang="he-IL" altLang="he-IL" sz="4000" dirty="0" err="1">
                <a:solidFill>
                  <a:srgbClr val="FF0000"/>
                </a:solidFill>
              </a:rPr>
              <a:t>סירא</a:t>
            </a:r>
            <a:endParaRPr lang="en-US" altLang="he-IL" sz="4000" dirty="0">
              <a:solidFill>
                <a:srgbClr val="FF0000"/>
              </a:solidFill>
            </a:endParaRPr>
          </a:p>
        </p:txBody>
      </p:sp>
      <p:sp>
        <p:nvSpPr>
          <p:cNvPr id="5" name="Rectangle 4"/>
          <p:cNvSpPr>
            <a:spLocks noGrp="1" noChangeArrowheads="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FontTx/>
              <a:buNone/>
            </a:pPr>
            <a:r>
              <a:rPr lang="he-IL" altLang="he-IL" sz="2900" dirty="0"/>
              <a:t>	ספר בן </a:t>
            </a:r>
            <a:r>
              <a:rPr lang="he-IL" altLang="he-IL" sz="2900" dirty="0" err="1"/>
              <a:t>סירא</a:t>
            </a:r>
            <a:r>
              <a:rPr lang="he-IL" altLang="he-IL" sz="2900" dirty="0"/>
              <a:t> מבטא מתח דתי, חברתי וכלכלי בין מתייוונים לבין שומרי המסורת היהודית, ובין עשירים לעניים. הספר מדגים את ההשפעה ההלניסטית: </a:t>
            </a:r>
          </a:p>
          <a:p>
            <a:pPr eaLnBrk="1" hangingPunct="1">
              <a:lnSpc>
                <a:spcPct val="90000"/>
              </a:lnSpc>
              <a:buFontTx/>
              <a:buNone/>
            </a:pPr>
            <a:r>
              <a:rPr lang="he-IL" altLang="he-IL" sz="2900" dirty="0"/>
              <a:t>		-  שמו של בן </a:t>
            </a:r>
            <a:r>
              <a:rPr lang="he-IL" altLang="he-IL" sz="2900" dirty="0" err="1"/>
              <a:t>סירא</a:t>
            </a:r>
            <a:r>
              <a:rPr lang="he-IL" altLang="he-IL" sz="2900" dirty="0"/>
              <a:t> מצוין בספר, נוהג שרווח 		   בספרות היוונית.</a:t>
            </a:r>
          </a:p>
          <a:p>
            <a:pPr eaLnBrk="1" hangingPunct="1">
              <a:lnSpc>
                <a:spcPct val="90000"/>
              </a:lnSpc>
              <a:buFont typeface="Wingdings" panose="05000000000000000000" pitchFamily="2" charset="2"/>
              <a:buNone/>
            </a:pPr>
            <a:r>
              <a:rPr lang="he-IL" altLang="he-IL" sz="2900" dirty="0"/>
              <a:t>		-  בן </a:t>
            </a:r>
            <a:r>
              <a:rPr lang="he-IL" altLang="he-IL" sz="2900" dirty="0" err="1"/>
              <a:t>סירא</a:t>
            </a:r>
            <a:r>
              <a:rPr lang="he-IL" altLang="he-IL" sz="2900" dirty="0"/>
              <a:t> משבח את "אבות העולם". בספרות  	</a:t>
            </a:r>
            <a:r>
              <a:rPr lang="he-IL" altLang="he-IL" sz="2900" dirty="0" smtClean="0"/>
              <a:t>   היוונית </a:t>
            </a:r>
            <a:r>
              <a:rPr lang="he-IL" altLang="he-IL" sz="2900" dirty="0"/>
              <a:t>נהגו לשבח את האבות הקדמונים.</a:t>
            </a:r>
          </a:p>
          <a:p>
            <a:pPr eaLnBrk="1" hangingPunct="1">
              <a:lnSpc>
                <a:spcPct val="90000"/>
              </a:lnSpc>
              <a:buFont typeface="Wingdings" panose="05000000000000000000" pitchFamily="2" charset="2"/>
              <a:buNone/>
            </a:pPr>
            <a:r>
              <a:rPr lang="he-IL" altLang="he-IL" sz="2900" dirty="0"/>
              <a:t>		-  רעיונות פילוסופיים המובעים בספר דומים  		   לרעיונות בפילוסופיה היוונית.</a:t>
            </a:r>
          </a:p>
          <a:p>
            <a:pPr eaLnBrk="1" hangingPunct="1">
              <a:lnSpc>
                <a:spcPct val="90000"/>
              </a:lnSpc>
              <a:buFontTx/>
              <a:buNone/>
            </a:pPr>
            <a:endParaRPr lang="he-IL" altLang="he-IL" sz="2900" dirty="0"/>
          </a:p>
          <a:p>
            <a:pPr eaLnBrk="1" hangingPunct="1">
              <a:lnSpc>
                <a:spcPct val="90000"/>
              </a:lnSpc>
            </a:pPr>
            <a:endParaRPr lang="en-US" altLang="he-IL" sz="2900" dirty="0"/>
          </a:p>
        </p:txBody>
      </p:sp>
    </p:spTree>
    <p:extLst>
      <p:ext uri="{BB962C8B-B14F-4D97-AF65-F5344CB8AC3E}">
        <p14:creationId xmlns:p14="http://schemas.microsoft.com/office/powerpoint/2010/main" val="367966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solidFill>
                  <a:srgbClr val="FF0000"/>
                </a:solidFill>
              </a:rPr>
              <a:t>ההכרה באוטונומיה של יהודה</a:t>
            </a:r>
            <a:endParaRPr lang="he-IL" dirty="0">
              <a:solidFill>
                <a:srgbClr val="FF0000"/>
              </a:solidFill>
            </a:endParaRPr>
          </a:p>
        </p:txBody>
      </p:sp>
      <p:sp>
        <p:nvSpPr>
          <p:cNvPr id="3" name="מציין מיקום תוכן 2"/>
          <p:cNvSpPr>
            <a:spLocks noGrp="1"/>
          </p:cNvSpPr>
          <p:nvPr>
            <p:ph idx="1"/>
          </p:nvPr>
        </p:nvSpPr>
        <p:spPr/>
        <p:txBody>
          <a:bodyPr/>
          <a:lstStyle/>
          <a:p>
            <a:r>
              <a:rPr lang="he-IL" dirty="0" smtClean="0"/>
              <a:t>היהודים יכולים לקיים את חוקי האבות.</a:t>
            </a:r>
          </a:p>
          <a:p>
            <a:r>
              <a:rPr lang="he-IL" dirty="0" smtClean="0"/>
              <a:t>מרכזה של אומת היהודים בירושלים. (יחד עם זאת, משלטון בית תלמי ישב חיל מצב בחקרה אשר צפה על הר הבית והנעשה במקדש).</a:t>
            </a:r>
          </a:p>
          <a:p>
            <a:r>
              <a:rPr lang="he-IL" dirty="0" smtClean="0"/>
              <a:t>הכהן הגדול נציג היהודים, ייתכן כי לאחר מותו של נחמיה אף שימש כפחה של </a:t>
            </a:r>
            <a:r>
              <a:rPr lang="he-IL" dirty="0" err="1" smtClean="0"/>
              <a:t>יודיאה</a:t>
            </a:r>
            <a:r>
              <a:rPr lang="he-IL" dirty="0" smtClean="0"/>
              <a:t>.</a:t>
            </a:r>
          </a:p>
          <a:p>
            <a:r>
              <a:rPr lang="he-IL" dirty="0" smtClean="0"/>
              <a:t>מוסדות ההנהגה היהודית היה במקדש. "</a:t>
            </a:r>
            <a:r>
              <a:rPr lang="he-IL" dirty="0" err="1" smtClean="0"/>
              <a:t>גרוסיה</a:t>
            </a:r>
            <a:r>
              <a:rPr lang="he-IL" dirty="0" smtClean="0"/>
              <a:t>" = מועצת הזקנים הסמכות המחוקקת והשופטת העליונה שהורכבה מראשי הכהונה וראשי המשפחות החשובות בעם.</a:t>
            </a:r>
          </a:p>
          <a:p>
            <a:r>
              <a:rPr lang="he-IL" dirty="0" smtClean="0"/>
              <a:t>המקדש מרכז החיים הדתיים והרוחניים של העם.</a:t>
            </a:r>
          </a:p>
        </p:txBody>
      </p:sp>
    </p:spTree>
    <p:extLst>
      <p:ext uri="{BB962C8B-B14F-4D97-AF65-F5344CB8AC3E}">
        <p14:creationId xmlns:p14="http://schemas.microsoft.com/office/powerpoint/2010/main" val="4236820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5263" y="261937"/>
            <a:ext cx="8675688" cy="792163"/>
          </a:xfrm>
        </p:spPr>
        <p:txBody>
          <a:bodyPr/>
          <a:lstStyle/>
          <a:p>
            <a:pPr eaLnBrk="1" hangingPunct="1"/>
            <a:r>
              <a:rPr lang="he-IL" altLang="he-IL" sz="4000" dirty="0" smtClean="0">
                <a:solidFill>
                  <a:srgbClr val="002060"/>
                </a:solidFill>
                <a:effectLst>
                  <a:outerShdw blurRad="38100" dist="38100" dir="2700000" algn="tl">
                    <a:srgbClr val="000000">
                      <a:alpha val="43137"/>
                    </a:srgbClr>
                  </a:outerShdw>
                </a:effectLst>
              </a:rPr>
              <a:t>התערערות האוטונומיה ביהודה</a:t>
            </a:r>
            <a:endParaRPr lang="en-US" altLang="he-IL" sz="4000" dirty="0" smtClean="0">
              <a:solidFill>
                <a:srgbClr val="002060"/>
              </a:solidFill>
              <a:effectLst>
                <a:outerShdw blurRad="38100" dist="38100" dir="2700000" algn="tl">
                  <a:srgbClr val="000000">
                    <a:alpha val="43137"/>
                  </a:srgbClr>
                </a:outerShdw>
              </a:effectLst>
            </a:endParaRPr>
          </a:p>
        </p:txBody>
      </p:sp>
      <p:sp>
        <p:nvSpPr>
          <p:cNvPr id="8195" name="Rectangle 3"/>
          <p:cNvSpPr>
            <a:spLocks noGrp="1" noChangeArrowheads="1"/>
          </p:cNvSpPr>
          <p:nvPr>
            <p:ph type="body" idx="1"/>
          </p:nvPr>
        </p:nvSpPr>
        <p:spPr>
          <a:xfrm>
            <a:off x="468313" y="1916113"/>
            <a:ext cx="8229600" cy="3921125"/>
          </a:xfrm>
        </p:spPr>
        <p:txBody>
          <a:bodyPr/>
          <a:lstStyle/>
          <a:p>
            <a:pPr eaLnBrk="1" hangingPunct="1"/>
            <a:endParaRPr lang="he-IL" altLang="he-IL" smtClean="0"/>
          </a:p>
          <a:p>
            <a:pPr eaLnBrk="1" hangingPunct="1"/>
            <a:endParaRPr lang="en-US" altLang="he-IL" smtClean="0"/>
          </a:p>
        </p:txBody>
      </p:sp>
      <p:sp>
        <p:nvSpPr>
          <p:cNvPr id="7172" name="Rectangle 4"/>
          <p:cNvSpPr>
            <a:spLocks noChangeArrowheads="1"/>
          </p:cNvSpPr>
          <p:nvPr/>
        </p:nvSpPr>
        <p:spPr bwMode="auto">
          <a:xfrm>
            <a:off x="250825" y="1989138"/>
            <a:ext cx="822960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he-IL" altLang="he-IL" sz="2800" dirty="0"/>
              <a:t>סילוק הכוהן הגדול, </a:t>
            </a:r>
            <a:r>
              <a:rPr lang="he-IL" altLang="he-IL" sz="2800" dirty="0" err="1"/>
              <a:t>חוניו</a:t>
            </a:r>
            <a:r>
              <a:rPr lang="he-IL" altLang="he-IL" sz="2800" dirty="0"/>
              <a:t> ה-2, מתפקיד גובה המסים   ומייצג העם לפני השלטון </a:t>
            </a:r>
            <a:r>
              <a:rPr lang="he-IL" altLang="he-IL" sz="2800" dirty="0" err="1"/>
              <a:t>התלמי</a:t>
            </a:r>
            <a:r>
              <a:rPr lang="he-IL" altLang="he-IL" sz="2800" dirty="0"/>
              <a:t> במצרים - והעברת תפקיד חכירת המסים לידי יוסף בן טוביה </a:t>
            </a:r>
            <a:r>
              <a:rPr lang="he-IL" altLang="he-IL" sz="2400" dirty="0"/>
              <a:t>(בשלטון בית תלמי)</a:t>
            </a:r>
            <a:r>
              <a:rPr lang="he-IL" altLang="he-IL" sz="2800" dirty="0"/>
              <a:t>.</a:t>
            </a:r>
          </a:p>
          <a:p>
            <a:pPr eaLnBrk="1" hangingPunct="1">
              <a:lnSpc>
                <a:spcPct val="90000"/>
              </a:lnSpc>
              <a:buFont typeface="Wingdings" panose="05000000000000000000" pitchFamily="2" charset="2"/>
              <a:buNone/>
            </a:pPr>
            <a:r>
              <a:rPr lang="he-IL" altLang="he-IL" sz="2800" dirty="0"/>
              <a:t>		</a:t>
            </a:r>
            <a:endParaRPr lang="en-US" altLang="he-IL" sz="2800" dirty="0"/>
          </a:p>
        </p:txBody>
      </p:sp>
      <p:sp>
        <p:nvSpPr>
          <p:cNvPr id="7173" name="Text Box 5"/>
          <p:cNvSpPr txBox="1">
            <a:spLocks noChangeArrowheads="1"/>
          </p:cNvSpPr>
          <p:nvPr/>
        </p:nvSpPr>
        <p:spPr bwMode="auto">
          <a:xfrm>
            <a:off x="2339975" y="1341438"/>
            <a:ext cx="57610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b="1" dirty="0">
                <a:solidFill>
                  <a:srgbClr val="00B0F0"/>
                </a:solidFill>
                <a:effectLst>
                  <a:outerShdw blurRad="38100" dist="38100" dir="2700000" algn="tl">
                    <a:srgbClr val="000000">
                      <a:alpha val="43137"/>
                    </a:srgbClr>
                  </a:outerShdw>
                </a:effectLst>
              </a:rPr>
              <a:t>התערערות מעמד הכוהן הגדול</a:t>
            </a:r>
            <a:endParaRPr lang="en-US" altLang="he-IL" b="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7561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plus(in)">
                                      <p:cBhvr>
                                        <p:cTn id="7" dur="2000"/>
                                        <p:tgtEl>
                                          <p:spTgt spid="71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196975"/>
            <a:ext cx="686435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539750" y="5229225"/>
            <a:ext cx="79914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1400"/>
              <a:t>מקום מושבם של בני בית טוביה, שרידי הארמון קַצר אל עַבְּד (מבצר העבד), בקרבת עראק אל אמיר, מערבית לעמאן, ירדן, ראשית המאה ה-2 לפסה"נ. מעריכים כי זהו ארמונו של הורקנוס בן יוסף בן טוביה. סכסוכים אישיים ופוליטיים בין הורקנוס לאחיו גרמו לו לנטוש את ירושלים ולבנות את ארמונו בעבר הירדן. סגנון הבנייה – תבליטים של חיות ופסלים - מעיד כי משפחת טוביה הייתה עשירה והשתלבה בתרבות ההלניסטית.</a:t>
            </a:r>
            <a:endParaRPr lang="en-US" altLang="he-IL" sz="1400"/>
          </a:p>
        </p:txBody>
      </p:sp>
      <p:sp>
        <p:nvSpPr>
          <p:cNvPr id="4" name="כותרת 1"/>
          <p:cNvSpPr txBox="1">
            <a:spLocks/>
          </p:cNvSpPr>
          <p:nvPr/>
        </p:nvSpPr>
        <p:spPr>
          <a:xfrm>
            <a:off x="1042988" y="225425"/>
            <a:ext cx="7705725" cy="863600"/>
          </a:xfrm>
          <a:prstGeom prst="rect">
            <a:avLst/>
          </a:prstGeom>
        </p:spPr>
        <p:txBody>
          <a:bodyPr/>
          <a:lstStyle>
            <a:lvl1pPr algn="r" rtl="1" eaLnBrk="1" fontAlgn="base" hangingPunct="1">
              <a:spcBef>
                <a:spcPct val="0"/>
              </a:spcBef>
              <a:spcAft>
                <a:spcPct val="0"/>
              </a:spcAft>
              <a:defRPr sz="3200">
                <a:solidFill>
                  <a:schemeClr val="tx1"/>
                </a:solidFill>
                <a:latin typeface="+mj-lt"/>
                <a:ea typeface="+mj-ea"/>
                <a:cs typeface="+mj-cs"/>
              </a:defRPr>
            </a:lvl1pPr>
            <a:lvl2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9pPr>
          </a:lstStyle>
          <a:p>
            <a:pPr algn="ctr"/>
            <a:r>
              <a:rPr lang="he-IL" b="1" kern="0" dirty="0" smtClean="0"/>
              <a:t>סיפורו של יוסף בן טוביה</a:t>
            </a:r>
            <a:endParaRPr lang="he-IL" b="1" kern="0" dirty="0"/>
          </a:p>
        </p:txBody>
      </p:sp>
    </p:spTree>
    <p:extLst>
      <p:ext uri="{BB962C8B-B14F-4D97-AF65-F5344CB8AC3E}">
        <p14:creationId xmlns:p14="http://schemas.microsoft.com/office/powerpoint/2010/main" val="2165532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5263" y="261937"/>
            <a:ext cx="8675688" cy="792163"/>
          </a:xfrm>
        </p:spPr>
        <p:txBody>
          <a:bodyPr/>
          <a:lstStyle/>
          <a:p>
            <a:pPr eaLnBrk="1" hangingPunct="1"/>
            <a:r>
              <a:rPr lang="he-IL" altLang="he-IL" sz="4000" dirty="0" smtClean="0">
                <a:solidFill>
                  <a:srgbClr val="002060"/>
                </a:solidFill>
                <a:effectLst>
                  <a:outerShdw blurRad="38100" dist="38100" dir="2700000" algn="tl">
                    <a:srgbClr val="000000">
                      <a:alpha val="43137"/>
                    </a:srgbClr>
                  </a:outerShdw>
                </a:effectLst>
              </a:rPr>
              <a:t>התערערות האוטונומיה ביהודה</a:t>
            </a:r>
            <a:endParaRPr lang="en-US" altLang="he-IL" sz="4000" dirty="0" smtClean="0">
              <a:solidFill>
                <a:srgbClr val="002060"/>
              </a:solidFill>
              <a:effectLst>
                <a:outerShdw blurRad="38100" dist="38100" dir="2700000" algn="tl">
                  <a:srgbClr val="000000">
                    <a:alpha val="43137"/>
                  </a:srgbClr>
                </a:outerShdw>
              </a:effectLst>
            </a:endParaRPr>
          </a:p>
        </p:txBody>
      </p:sp>
      <p:sp>
        <p:nvSpPr>
          <p:cNvPr id="8195" name="Rectangle 3"/>
          <p:cNvSpPr>
            <a:spLocks noGrp="1" noChangeArrowheads="1"/>
          </p:cNvSpPr>
          <p:nvPr>
            <p:ph type="body" idx="1"/>
          </p:nvPr>
        </p:nvSpPr>
        <p:spPr>
          <a:xfrm>
            <a:off x="468313" y="1916113"/>
            <a:ext cx="8229600" cy="3921125"/>
          </a:xfrm>
        </p:spPr>
        <p:txBody>
          <a:bodyPr/>
          <a:lstStyle/>
          <a:p>
            <a:pPr eaLnBrk="1" hangingPunct="1"/>
            <a:endParaRPr lang="he-IL" altLang="he-IL" dirty="0" smtClean="0"/>
          </a:p>
          <a:p>
            <a:pPr eaLnBrk="1" hangingPunct="1"/>
            <a:endParaRPr lang="en-US" altLang="he-IL" dirty="0" smtClean="0"/>
          </a:p>
        </p:txBody>
      </p:sp>
      <p:sp>
        <p:nvSpPr>
          <p:cNvPr id="7172" name="Rectangle 4"/>
          <p:cNvSpPr>
            <a:spLocks noChangeArrowheads="1"/>
          </p:cNvSpPr>
          <p:nvPr/>
        </p:nvSpPr>
        <p:spPr bwMode="auto">
          <a:xfrm>
            <a:off x="250825" y="1989138"/>
            <a:ext cx="822960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he-IL" altLang="he-IL" sz="2800" dirty="0" smtClean="0"/>
              <a:t>עימות </a:t>
            </a:r>
            <a:r>
              <a:rPr lang="he-IL" altLang="he-IL" sz="2800" dirty="0"/>
              <a:t>בין הכוהן הגדול, </a:t>
            </a:r>
            <a:r>
              <a:rPr lang="he-IL" altLang="he-IL" sz="2800" dirty="0" err="1"/>
              <a:t>חוניו</a:t>
            </a:r>
            <a:r>
              <a:rPr lang="he-IL" altLang="he-IL" sz="2800" dirty="0"/>
              <a:t> ה-3, לבין שמעון מבית </a:t>
            </a:r>
            <a:r>
              <a:rPr lang="he-IL" altLang="he-IL" sz="2800" dirty="0" err="1" smtClean="0"/>
              <a:t>בִּלְגָה</a:t>
            </a:r>
            <a:r>
              <a:rPr lang="he-IL" altLang="he-IL" sz="2800" dirty="0"/>
              <a:t>, נגיד המקדש, על משרת המפקח על השווקים, שהייתה בידי הכוהן הגדול </a:t>
            </a:r>
            <a:r>
              <a:rPr lang="he-IL" altLang="he-IL" sz="2400" dirty="0"/>
              <a:t>(בשלטון בית </a:t>
            </a:r>
            <a:r>
              <a:rPr lang="he-IL" altLang="he-IL" sz="2400" dirty="0" err="1"/>
              <a:t>סלווקוס</a:t>
            </a:r>
            <a:r>
              <a:rPr lang="he-IL" altLang="he-IL" sz="2400" dirty="0" smtClean="0"/>
              <a:t>)</a:t>
            </a:r>
            <a:r>
              <a:rPr lang="he-IL" altLang="he-IL" sz="2800" dirty="0" smtClean="0"/>
              <a:t>.</a:t>
            </a:r>
            <a:endParaRPr lang="he-IL" altLang="he-IL" sz="2800" dirty="0"/>
          </a:p>
          <a:p>
            <a:pPr eaLnBrk="1" hangingPunct="1">
              <a:lnSpc>
                <a:spcPct val="90000"/>
              </a:lnSpc>
            </a:pPr>
            <a:r>
              <a:rPr lang="he-IL" altLang="he-IL" sz="2800" dirty="0"/>
              <a:t>ניסיונו של </a:t>
            </a:r>
            <a:r>
              <a:rPr lang="he-IL" altLang="he-IL" sz="2800" b="1" u="sng" dirty="0" err="1" smtClean="0">
                <a:solidFill>
                  <a:srgbClr val="00B050"/>
                </a:solidFill>
              </a:rPr>
              <a:t>הליודורוס</a:t>
            </a:r>
            <a:r>
              <a:rPr lang="he-IL" altLang="he-IL" sz="2800" dirty="0" smtClean="0"/>
              <a:t> </a:t>
            </a:r>
            <a:r>
              <a:rPr lang="he-IL" altLang="he-IL" sz="2800" dirty="0"/>
              <a:t>לשדוד את אוצרות בית המקדש בשיתוף פעולה של שמעון מבית </a:t>
            </a:r>
            <a:r>
              <a:rPr lang="he-IL" altLang="he-IL" sz="2800" dirty="0" err="1"/>
              <a:t>בלגה</a:t>
            </a:r>
            <a:r>
              <a:rPr lang="he-IL" altLang="he-IL" sz="2800" dirty="0"/>
              <a:t> והמלך </a:t>
            </a:r>
            <a:r>
              <a:rPr lang="he-IL" altLang="he-IL" sz="2800" dirty="0" err="1"/>
              <a:t>סלווקוס</a:t>
            </a:r>
            <a:r>
              <a:rPr lang="he-IL" altLang="he-IL" sz="2800" dirty="0"/>
              <a:t> </a:t>
            </a:r>
          </a:p>
          <a:p>
            <a:pPr eaLnBrk="1" hangingPunct="1">
              <a:lnSpc>
                <a:spcPct val="90000"/>
              </a:lnSpc>
              <a:buFontTx/>
              <a:buNone/>
            </a:pPr>
            <a:r>
              <a:rPr lang="he-IL" altLang="he-IL" sz="2800" dirty="0"/>
              <a:t>	ה-4 </a:t>
            </a:r>
            <a:r>
              <a:rPr lang="he-IL" altLang="he-IL" sz="2400" dirty="0"/>
              <a:t>(בשלטון בית </a:t>
            </a:r>
            <a:r>
              <a:rPr lang="he-IL" altLang="he-IL" sz="2400" dirty="0" err="1"/>
              <a:t>סלווקוס</a:t>
            </a:r>
            <a:r>
              <a:rPr lang="he-IL" altLang="he-IL" sz="2400" dirty="0"/>
              <a:t>)</a:t>
            </a:r>
            <a:r>
              <a:rPr lang="he-IL" altLang="he-IL" sz="2800" dirty="0"/>
              <a:t>.</a:t>
            </a:r>
          </a:p>
          <a:p>
            <a:pPr eaLnBrk="1" hangingPunct="1">
              <a:lnSpc>
                <a:spcPct val="90000"/>
              </a:lnSpc>
              <a:buFont typeface="Wingdings" panose="05000000000000000000" pitchFamily="2" charset="2"/>
              <a:buNone/>
            </a:pPr>
            <a:r>
              <a:rPr lang="he-IL" altLang="he-IL" sz="2800" dirty="0"/>
              <a:t>		</a:t>
            </a:r>
            <a:endParaRPr lang="en-US" altLang="he-IL" sz="2800" dirty="0"/>
          </a:p>
        </p:txBody>
      </p:sp>
      <p:sp>
        <p:nvSpPr>
          <p:cNvPr id="7173" name="Text Box 5"/>
          <p:cNvSpPr txBox="1">
            <a:spLocks noChangeArrowheads="1"/>
          </p:cNvSpPr>
          <p:nvPr/>
        </p:nvSpPr>
        <p:spPr bwMode="auto">
          <a:xfrm>
            <a:off x="2339975" y="1341438"/>
            <a:ext cx="57610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b="1" dirty="0">
                <a:solidFill>
                  <a:srgbClr val="00B0F0"/>
                </a:solidFill>
                <a:effectLst>
                  <a:outerShdw blurRad="38100" dist="38100" dir="2700000" algn="tl">
                    <a:srgbClr val="000000">
                      <a:alpha val="43137"/>
                    </a:srgbClr>
                  </a:outerShdw>
                </a:effectLst>
              </a:rPr>
              <a:t>התערערות מעמד הכוהן הגדול</a:t>
            </a:r>
            <a:endParaRPr lang="en-US" altLang="he-IL" b="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4466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plus(in)">
                                      <p:cBhvr>
                                        <p:cTn id="7" dur="2000"/>
                                        <p:tgtEl>
                                          <p:spTgt spid="71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7172">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254026"/>
            <a:ext cx="5832475"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1403350" y="6158632"/>
            <a:ext cx="6192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800" dirty="0"/>
              <a:t>גירוש </a:t>
            </a:r>
            <a:r>
              <a:rPr lang="he-IL" altLang="he-IL" sz="1800" dirty="0" err="1"/>
              <a:t>הליודורוס</a:t>
            </a:r>
            <a:r>
              <a:rPr lang="he-IL" altLang="he-IL" sz="1800" dirty="0"/>
              <a:t> מן המקדש, ברטולד </a:t>
            </a:r>
            <a:r>
              <a:rPr lang="he-IL" altLang="he-IL" sz="1800" dirty="0" err="1"/>
              <a:t>פלמאל</a:t>
            </a:r>
            <a:r>
              <a:rPr lang="he-IL" altLang="he-IL" sz="1800" dirty="0"/>
              <a:t>, ציור שמן, המאה ה-17</a:t>
            </a:r>
            <a:endParaRPr lang="en-US" altLang="he-IL" sz="1800" dirty="0"/>
          </a:p>
        </p:txBody>
      </p:sp>
    </p:spTree>
    <p:extLst>
      <p:ext uri="{BB962C8B-B14F-4D97-AF65-F5344CB8AC3E}">
        <p14:creationId xmlns:p14="http://schemas.microsoft.com/office/powerpoint/2010/main" val="250785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68313" y="1916113"/>
            <a:ext cx="8229600" cy="3921125"/>
          </a:xfrm>
        </p:spPr>
        <p:txBody>
          <a:bodyPr/>
          <a:lstStyle/>
          <a:p>
            <a:pPr eaLnBrk="1" hangingPunct="1"/>
            <a:endParaRPr lang="he-IL" altLang="he-IL" smtClean="0"/>
          </a:p>
          <a:p>
            <a:pPr eaLnBrk="1" hangingPunct="1"/>
            <a:endParaRPr lang="en-US" altLang="he-IL" smtClean="0"/>
          </a:p>
        </p:txBody>
      </p:sp>
      <p:sp>
        <p:nvSpPr>
          <p:cNvPr id="16388" name="Rectangle 4"/>
          <p:cNvSpPr>
            <a:spLocks noChangeArrowheads="1"/>
          </p:cNvSpPr>
          <p:nvPr/>
        </p:nvSpPr>
        <p:spPr bwMode="auto">
          <a:xfrm>
            <a:off x="250825" y="1989138"/>
            <a:ext cx="822960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he-IL" altLang="he-IL" sz="2800" dirty="0"/>
              <a:t>הדחת הכוהן הגדול, </a:t>
            </a:r>
            <a:r>
              <a:rPr lang="he-IL" altLang="he-IL" sz="2800" dirty="0" err="1"/>
              <a:t>חוניו</a:t>
            </a:r>
            <a:r>
              <a:rPr lang="he-IL" altLang="he-IL" sz="2800" dirty="0"/>
              <a:t> ה-,3 על ידי אחיו, </a:t>
            </a:r>
            <a:r>
              <a:rPr lang="he-IL" altLang="he-IL" sz="2800" dirty="0" err="1"/>
              <a:t>יסון</a:t>
            </a:r>
            <a:r>
              <a:rPr lang="he-IL" altLang="he-IL" sz="2800" dirty="0"/>
              <a:t>, </a:t>
            </a:r>
            <a:r>
              <a:rPr lang="he-IL" altLang="he-IL" sz="2800" dirty="0" smtClean="0"/>
              <a:t>ששילם סכום גבוה מאחיו </a:t>
            </a:r>
            <a:r>
              <a:rPr lang="he-IL" altLang="he-IL" sz="2800" dirty="0" err="1" smtClean="0"/>
              <a:t>לאנטיוכוס</a:t>
            </a:r>
            <a:r>
              <a:rPr lang="he-IL" altLang="he-IL" sz="2800" dirty="0" smtClean="0"/>
              <a:t> ה-4 (</a:t>
            </a:r>
            <a:r>
              <a:rPr lang="he-IL" altLang="he-IL" sz="2800" dirty="0" err="1" smtClean="0"/>
              <a:t>אנטיוכוס</a:t>
            </a:r>
            <a:r>
              <a:rPr lang="he-IL" altLang="he-IL" sz="2800" dirty="0" smtClean="0"/>
              <a:t> </a:t>
            </a:r>
            <a:r>
              <a:rPr lang="he-IL" altLang="he-IL" sz="2800" dirty="0" err="1" smtClean="0"/>
              <a:t>אפיפנס</a:t>
            </a:r>
            <a:r>
              <a:rPr lang="he-IL" altLang="he-IL" sz="2800" dirty="0" smtClean="0"/>
              <a:t>) עבור המינוי – הפעם הראשונה שהכהונה הגדולה נמכרה בכסף למרבה במחיר ולא עברה בירושה מאב לבן ושהתפקיד עבר מהכוהן הגדול עוד בחייו. </a:t>
            </a:r>
          </a:p>
          <a:p>
            <a:pPr eaLnBrk="1" hangingPunct="1">
              <a:lnSpc>
                <a:spcPct val="90000"/>
              </a:lnSpc>
            </a:pPr>
            <a:endParaRPr lang="he-IL" altLang="he-IL" sz="2800" dirty="0" smtClean="0"/>
          </a:p>
        </p:txBody>
      </p:sp>
      <p:sp>
        <p:nvSpPr>
          <p:cNvPr id="10245" name="Text Box 5"/>
          <p:cNvSpPr txBox="1">
            <a:spLocks noChangeArrowheads="1"/>
          </p:cNvSpPr>
          <p:nvPr/>
        </p:nvSpPr>
        <p:spPr bwMode="auto">
          <a:xfrm>
            <a:off x="1835150" y="1341438"/>
            <a:ext cx="68627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b="1" dirty="0">
                <a:solidFill>
                  <a:srgbClr val="00B0F0"/>
                </a:solidFill>
                <a:effectLst>
                  <a:outerShdw blurRad="38100" dist="38100" dir="2700000" algn="tl">
                    <a:srgbClr val="000000">
                      <a:alpha val="43137"/>
                    </a:srgbClr>
                  </a:outerShdw>
                </a:effectLst>
              </a:rPr>
              <a:t>התערערות מעמד הכוהן הגדול (המשך)</a:t>
            </a:r>
            <a:endParaRPr lang="en-US" altLang="he-IL" b="1" dirty="0">
              <a:solidFill>
                <a:srgbClr val="00B0F0"/>
              </a:solidFill>
              <a:effectLst>
                <a:outerShdw blurRad="38100" dist="38100" dir="2700000" algn="tl">
                  <a:srgbClr val="000000">
                    <a:alpha val="43137"/>
                  </a:srgbClr>
                </a:outerShdw>
              </a:effectLst>
            </a:endParaRPr>
          </a:p>
        </p:txBody>
      </p:sp>
      <p:sp>
        <p:nvSpPr>
          <p:cNvPr id="10" name="Rectangle 2"/>
          <p:cNvSpPr txBox="1">
            <a:spLocks noChangeArrowheads="1"/>
          </p:cNvSpPr>
          <p:nvPr/>
        </p:nvSpPr>
        <p:spPr bwMode="auto">
          <a:xfrm>
            <a:off x="-167525" y="333376"/>
            <a:ext cx="8675688"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lvl1pPr algn="r" rtl="1" eaLnBrk="1" fontAlgn="base" hangingPunct="1">
              <a:spcBef>
                <a:spcPct val="0"/>
              </a:spcBef>
              <a:spcAft>
                <a:spcPct val="0"/>
              </a:spcAft>
              <a:defRPr sz="3200">
                <a:solidFill>
                  <a:schemeClr val="tx1"/>
                </a:solidFill>
                <a:latin typeface="+mj-lt"/>
                <a:ea typeface="+mj-ea"/>
                <a:cs typeface="+mj-cs"/>
              </a:defRPr>
            </a:lvl1pPr>
            <a:lvl2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9pPr>
          </a:lstStyle>
          <a:p>
            <a:r>
              <a:rPr lang="he-IL" altLang="he-IL" sz="4000" kern="0" dirty="0" smtClean="0">
                <a:solidFill>
                  <a:srgbClr val="002060"/>
                </a:solidFill>
                <a:effectLst>
                  <a:outerShdw blurRad="38100" dist="38100" dir="2700000" algn="tl">
                    <a:srgbClr val="000000">
                      <a:alpha val="43137"/>
                    </a:srgbClr>
                  </a:outerShdw>
                </a:effectLst>
              </a:rPr>
              <a:t>התערערות האוטונומיה ביהודה</a:t>
            </a:r>
            <a:endParaRPr lang="en-US" altLang="he-IL" sz="4000" kern="0" dirty="0" smtClean="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9873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484438" y="1268413"/>
            <a:ext cx="5688012" cy="503237"/>
          </a:xfrm>
        </p:spPr>
        <p:txBody>
          <a:bodyPr/>
          <a:lstStyle/>
          <a:p>
            <a:pPr algn="r" eaLnBrk="1" hangingPunct="1"/>
            <a:r>
              <a:rPr lang="he-IL" altLang="he-IL" sz="3200" b="1" dirty="0" smtClean="0">
                <a:solidFill>
                  <a:srgbClr val="00B0F0"/>
                </a:solidFill>
                <a:effectLst>
                  <a:outerShdw blurRad="38100" dist="38100" dir="2700000" algn="tl">
                    <a:srgbClr val="000000">
                      <a:alpha val="43137"/>
                    </a:srgbClr>
                  </a:outerShdw>
                </a:effectLst>
              </a:rPr>
              <a:t>הקמת הפוליס אנטיוכיה בירושלים</a:t>
            </a:r>
            <a:endParaRPr lang="en-US" altLang="he-IL" sz="3200" b="1" dirty="0" smtClean="0">
              <a:solidFill>
                <a:srgbClr val="00B0F0"/>
              </a:solidFill>
              <a:effectLst>
                <a:outerShdw blurRad="38100" dist="38100" dir="2700000" algn="tl">
                  <a:srgbClr val="000000">
                    <a:alpha val="43137"/>
                  </a:srgbClr>
                </a:outerShdw>
              </a:effectLst>
            </a:endParaRPr>
          </a:p>
        </p:txBody>
      </p:sp>
      <p:sp>
        <p:nvSpPr>
          <p:cNvPr id="11267" name="Rectangle 3"/>
          <p:cNvSpPr>
            <a:spLocks noGrp="1" noChangeArrowheads="1"/>
          </p:cNvSpPr>
          <p:nvPr>
            <p:ph type="body" idx="1"/>
          </p:nvPr>
        </p:nvSpPr>
        <p:spPr/>
        <p:txBody>
          <a:bodyPr/>
          <a:lstStyle/>
          <a:p>
            <a:pPr eaLnBrk="1" hangingPunct="1"/>
            <a:endParaRPr lang="he-IL" altLang="he-IL" dirty="0" smtClean="0"/>
          </a:p>
          <a:p>
            <a:pPr eaLnBrk="1" hangingPunct="1"/>
            <a:endParaRPr lang="en-US" altLang="he-IL" dirty="0" smtClean="0"/>
          </a:p>
        </p:txBody>
      </p:sp>
      <p:sp>
        <p:nvSpPr>
          <p:cNvPr id="10244" name="Rectangle 4"/>
          <p:cNvSpPr>
            <a:spLocks noChangeArrowheads="1"/>
          </p:cNvSpPr>
          <p:nvPr/>
        </p:nvSpPr>
        <p:spPr bwMode="auto">
          <a:xfrm>
            <a:off x="250825" y="1916113"/>
            <a:ext cx="82296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he-IL" altLang="he-IL" sz="2800" dirty="0"/>
              <a:t>בשנת 175 לפסה"נ, קיבל </a:t>
            </a:r>
            <a:r>
              <a:rPr lang="he-IL" altLang="he-IL" sz="2800" dirty="0" err="1"/>
              <a:t>יסון</a:t>
            </a:r>
            <a:r>
              <a:rPr lang="he-IL" altLang="he-IL" sz="2800" dirty="0"/>
              <a:t> </a:t>
            </a:r>
            <a:r>
              <a:rPr lang="he-IL" altLang="he-IL" sz="2800" dirty="0" err="1"/>
              <a:t>מאנטיוכוס</a:t>
            </a:r>
            <a:r>
              <a:rPr lang="he-IL" altLang="he-IL" sz="2800" dirty="0"/>
              <a:t> </a:t>
            </a:r>
            <a:r>
              <a:rPr lang="he-IL" altLang="he-IL" sz="2800" dirty="0" err="1"/>
              <a:t>אפיפנס</a:t>
            </a:r>
            <a:r>
              <a:rPr lang="he-IL" altLang="he-IL" sz="2800" dirty="0"/>
              <a:t> רשות להקים בירושלים פוליס </a:t>
            </a:r>
            <a:r>
              <a:rPr lang="he-IL" altLang="he-IL" sz="2800" dirty="0" smtClean="0"/>
              <a:t>בשם אנטיוכיה לצד העיר היהודית.</a:t>
            </a:r>
            <a:endParaRPr lang="he-IL" altLang="he-IL" sz="2800" dirty="0"/>
          </a:p>
          <a:p>
            <a:pPr eaLnBrk="1" hangingPunct="1">
              <a:lnSpc>
                <a:spcPct val="90000"/>
              </a:lnSpc>
            </a:pPr>
            <a:r>
              <a:rPr lang="he-IL" altLang="he-IL" sz="2800" dirty="0" err="1"/>
              <a:t>יסון</a:t>
            </a:r>
            <a:r>
              <a:rPr lang="he-IL" altLang="he-IL" sz="2800" dirty="0"/>
              <a:t> קבע כי אזרחי הפוליס יהיו רק בני משפחות האצולה מירושלים.</a:t>
            </a:r>
          </a:p>
          <a:p>
            <a:pPr eaLnBrk="1" hangingPunct="1">
              <a:lnSpc>
                <a:spcPct val="90000"/>
              </a:lnSpc>
            </a:pPr>
            <a:r>
              <a:rPr lang="he-IL" altLang="he-IL" sz="2800" dirty="0"/>
              <a:t>בפוליס אנטיוכיה הוקמו המוסדות של הפוליס, אורח החיים בה היה יווני, ובוטלו בה "חוקי האבות". מנהגי הפולחן של הדת היהודית לא בוטלו. </a:t>
            </a:r>
          </a:p>
          <a:p>
            <a:pPr eaLnBrk="1" hangingPunct="1">
              <a:lnSpc>
                <a:spcPct val="90000"/>
              </a:lnSpc>
            </a:pPr>
            <a:r>
              <a:rPr lang="he-IL" altLang="he-IL" sz="2800" dirty="0"/>
              <a:t>בעקבות הקמת הפוליס, התחזק מעמדם החברתי והכלכלי של המתייוונים.</a:t>
            </a:r>
          </a:p>
        </p:txBody>
      </p:sp>
      <p:sp>
        <p:nvSpPr>
          <p:cNvPr id="6" name="Rectangle 2"/>
          <p:cNvSpPr txBox="1">
            <a:spLocks noChangeArrowheads="1"/>
          </p:cNvSpPr>
          <p:nvPr/>
        </p:nvSpPr>
        <p:spPr bwMode="auto">
          <a:xfrm>
            <a:off x="-195263" y="261937"/>
            <a:ext cx="8675688"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lvl1pPr algn="r" rtl="1" eaLnBrk="1" fontAlgn="base" hangingPunct="1">
              <a:spcBef>
                <a:spcPct val="0"/>
              </a:spcBef>
              <a:spcAft>
                <a:spcPct val="0"/>
              </a:spcAft>
              <a:defRPr sz="3200">
                <a:solidFill>
                  <a:schemeClr val="tx1"/>
                </a:solidFill>
                <a:latin typeface="+mj-lt"/>
                <a:ea typeface="+mj-ea"/>
                <a:cs typeface="+mj-cs"/>
              </a:defRPr>
            </a:lvl1pPr>
            <a:lvl2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9pPr>
          </a:lstStyle>
          <a:p>
            <a:r>
              <a:rPr lang="he-IL" altLang="he-IL" sz="4000" kern="0" smtClean="0">
                <a:solidFill>
                  <a:srgbClr val="002060"/>
                </a:solidFill>
                <a:effectLst>
                  <a:outerShdw blurRad="38100" dist="38100" dir="2700000" algn="tl">
                    <a:srgbClr val="000000">
                      <a:alpha val="43137"/>
                    </a:srgbClr>
                  </a:outerShdw>
                </a:effectLst>
              </a:rPr>
              <a:t>התערערות האוטונומיה ביהודה</a:t>
            </a:r>
            <a:endParaRPr lang="en-US" altLang="he-IL" sz="4000" kern="0" dirty="0" smtClean="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6176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plus(in)">
                                      <p:cBhvr>
                                        <p:cTn id="7" dur="2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02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68313" y="1916113"/>
            <a:ext cx="8229600" cy="3921125"/>
          </a:xfrm>
        </p:spPr>
        <p:txBody>
          <a:bodyPr/>
          <a:lstStyle/>
          <a:p>
            <a:pPr eaLnBrk="1" hangingPunct="1"/>
            <a:endParaRPr lang="he-IL" altLang="he-IL" smtClean="0"/>
          </a:p>
          <a:p>
            <a:pPr eaLnBrk="1" hangingPunct="1"/>
            <a:endParaRPr lang="en-US" altLang="he-IL" smtClean="0"/>
          </a:p>
        </p:txBody>
      </p:sp>
      <p:sp>
        <p:nvSpPr>
          <p:cNvPr id="16388" name="Rectangle 4"/>
          <p:cNvSpPr>
            <a:spLocks noChangeArrowheads="1"/>
          </p:cNvSpPr>
          <p:nvPr/>
        </p:nvSpPr>
        <p:spPr bwMode="auto">
          <a:xfrm>
            <a:off x="250825" y="1989138"/>
            <a:ext cx="822960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he-IL" altLang="he-IL" sz="2800" dirty="0" smtClean="0"/>
              <a:t>רכישת </a:t>
            </a:r>
            <a:r>
              <a:rPr lang="he-IL" altLang="he-IL" sz="2800" dirty="0"/>
              <a:t>הכהונה הגדולה על ידי </a:t>
            </a:r>
            <a:r>
              <a:rPr lang="he-IL" altLang="he-IL" sz="2800" dirty="0" err="1"/>
              <a:t>מנלאוס</a:t>
            </a:r>
            <a:r>
              <a:rPr lang="he-IL" altLang="he-IL" sz="2800" dirty="0"/>
              <a:t> מבית </a:t>
            </a:r>
            <a:r>
              <a:rPr lang="he-IL" altLang="he-IL" sz="2800" dirty="0" err="1"/>
              <a:t>בלגה</a:t>
            </a:r>
            <a:r>
              <a:rPr lang="he-IL" altLang="he-IL" sz="2800" dirty="0"/>
              <a:t>, כוהן שאינו מבית צדוק. </a:t>
            </a:r>
            <a:r>
              <a:rPr lang="he-IL" altLang="he-IL" sz="2800" dirty="0" err="1"/>
              <a:t>מנלאוס</a:t>
            </a:r>
            <a:r>
              <a:rPr lang="he-IL" altLang="he-IL" sz="2800" dirty="0"/>
              <a:t> רכש את הכהונה הגדולה </a:t>
            </a:r>
            <a:r>
              <a:rPr lang="he-IL" altLang="he-IL" sz="2800" dirty="0" err="1"/>
              <a:t>מאנטיוכוס</a:t>
            </a:r>
            <a:r>
              <a:rPr lang="he-IL" altLang="he-IL" sz="2800" dirty="0"/>
              <a:t> ה-4 </a:t>
            </a:r>
            <a:r>
              <a:rPr lang="he-IL" altLang="he-IL" sz="2800" dirty="0" err="1"/>
              <a:t>אפיפנס</a:t>
            </a:r>
            <a:r>
              <a:rPr lang="he-IL" altLang="he-IL" sz="2800" dirty="0"/>
              <a:t> תמורת סכום כסף גדול </a:t>
            </a:r>
            <a:r>
              <a:rPr lang="he-IL" altLang="he-IL" sz="2400" dirty="0"/>
              <a:t>(בשלטון בית </a:t>
            </a:r>
            <a:r>
              <a:rPr lang="he-IL" altLang="he-IL" sz="2400" dirty="0" err="1"/>
              <a:t>סלווקוס</a:t>
            </a:r>
            <a:r>
              <a:rPr lang="he-IL" altLang="he-IL" sz="2400" dirty="0" smtClean="0"/>
              <a:t>)</a:t>
            </a:r>
            <a:r>
              <a:rPr lang="he-IL" altLang="he-IL" sz="2800" dirty="0" smtClean="0"/>
              <a:t>. </a:t>
            </a:r>
            <a:endParaRPr lang="he-IL" altLang="he-IL" sz="2800" dirty="0"/>
          </a:p>
          <a:p>
            <a:pPr eaLnBrk="1" hangingPunct="1">
              <a:lnSpc>
                <a:spcPct val="90000"/>
              </a:lnSpc>
              <a:buFont typeface="Wingdings" panose="05000000000000000000" pitchFamily="2" charset="2"/>
              <a:buNone/>
            </a:pPr>
            <a:r>
              <a:rPr lang="he-IL" altLang="he-IL" sz="2800" dirty="0"/>
              <a:t>		</a:t>
            </a:r>
            <a:endParaRPr lang="en-US" altLang="he-IL" sz="2800" dirty="0"/>
          </a:p>
        </p:txBody>
      </p:sp>
      <p:sp>
        <p:nvSpPr>
          <p:cNvPr id="10245" name="Text Box 5"/>
          <p:cNvSpPr txBox="1">
            <a:spLocks noChangeArrowheads="1"/>
          </p:cNvSpPr>
          <p:nvPr/>
        </p:nvSpPr>
        <p:spPr bwMode="auto">
          <a:xfrm>
            <a:off x="1835150" y="1341438"/>
            <a:ext cx="68627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b="1" dirty="0">
                <a:solidFill>
                  <a:srgbClr val="00B0F0"/>
                </a:solidFill>
                <a:effectLst>
                  <a:outerShdw blurRad="38100" dist="38100" dir="2700000" algn="tl">
                    <a:srgbClr val="000000">
                      <a:alpha val="43137"/>
                    </a:srgbClr>
                  </a:outerShdw>
                </a:effectLst>
              </a:rPr>
              <a:t>התערערות מעמד הכוהן הגדול (המשך)</a:t>
            </a:r>
            <a:endParaRPr lang="en-US" altLang="he-IL" b="1" dirty="0">
              <a:solidFill>
                <a:srgbClr val="00B0F0"/>
              </a:solidFill>
              <a:effectLst>
                <a:outerShdw blurRad="38100" dist="38100" dir="2700000" algn="tl">
                  <a:srgbClr val="000000">
                    <a:alpha val="43137"/>
                  </a:srgbClr>
                </a:outerShdw>
              </a:effectLst>
            </a:endParaRPr>
          </a:p>
        </p:txBody>
      </p:sp>
      <p:sp>
        <p:nvSpPr>
          <p:cNvPr id="16392" name="Text Box 8"/>
          <p:cNvSpPr txBox="1">
            <a:spLocks noChangeArrowheads="1"/>
          </p:cNvSpPr>
          <p:nvPr/>
        </p:nvSpPr>
        <p:spPr bwMode="auto">
          <a:xfrm>
            <a:off x="647519" y="4505325"/>
            <a:ext cx="302418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400"/>
              <a:t>אנטיוכוס ה-4 אפיפנס, מטבע כסף מהמאה ה-2 לפסה"נ שהוטבע בפתולמאיס (עכו). בצד אחד של המטבע (משמאל) - דיוקן המלך, ובצדו האחר (מימין) - האל אפולון.</a:t>
            </a:r>
            <a:endParaRPr lang="en-US" altLang="he-IL" sz="1400"/>
          </a:p>
        </p:txBody>
      </p:sp>
      <p:grpSp>
        <p:nvGrpSpPr>
          <p:cNvPr id="3" name="קבוצה 2"/>
          <p:cNvGrpSpPr/>
          <p:nvPr/>
        </p:nvGrpSpPr>
        <p:grpSpPr>
          <a:xfrm>
            <a:off x="3924300" y="3921918"/>
            <a:ext cx="3473450" cy="1827213"/>
            <a:chOff x="4089400" y="4508500"/>
            <a:chExt cx="3473450" cy="1827213"/>
          </a:xfrm>
        </p:grpSpPr>
        <p:pic>
          <p:nvPicPr>
            <p:cNvPr id="1639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508500"/>
              <a:ext cx="16954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400" y="4508500"/>
              <a:ext cx="17780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2"/>
          <p:cNvSpPr txBox="1">
            <a:spLocks noChangeArrowheads="1"/>
          </p:cNvSpPr>
          <p:nvPr/>
        </p:nvSpPr>
        <p:spPr bwMode="auto">
          <a:xfrm>
            <a:off x="-167525" y="333376"/>
            <a:ext cx="8675688"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lvl1pPr algn="r" rtl="1" eaLnBrk="1" fontAlgn="base" hangingPunct="1">
              <a:spcBef>
                <a:spcPct val="0"/>
              </a:spcBef>
              <a:spcAft>
                <a:spcPct val="0"/>
              </a:spcAft>
              <a:defRPr sz="3200">
                <a:solidFill>
                  <a:schemeClr val="tx1"/>
                </a:solidFill>
                <a:latin typeface="+mj-lt"/>
                <a:ea typeface="+mj-ea"/>
                <a:cs typeface="+mj-cs"/>
              </a:defRPr>
            </a:lvl1pPr>
            <a:lvl2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9pPr>
          </a:lstStyle>
          <a:p>
            <a:r>
              <a:rPr lang="he-IL" altLang="he-IL" sz="4000" kern="0" dirty="0" smtClean="0">
                <a:solidFill>
                  <a:srgbClr val="002060"/>
                </a:solidFill>
                <a:effectLst>
                  <a:outerShdw blurRad="38100" dist="38100" dir="2700000" algn="tl">
                    <a:srgbClr val="000000">
                      <a:alpha val="43137"/>
                    </a:srgbClr>
                  </a:outerShdw>
                </a:effectLst>
              </a:rPr>
              <a:t>התערערות האוטונומיה ביהודה</a:t>
            </a:r>
            <a:endParaRPr lang="en-US" altLang="he-IL" sz="4000" kern="0" dirty="0" smtClean="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581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492500" y="1341438"/>
            <a:ext cx="4629150" cy="503237"/>
          </a:xfrm>
        </p:spPr>
        <p:txBody>
          <a:bodyPr/>
          <a:lstStyle/>
          <a:p>
            <a:pPr algn="r" eaLnBrk="1" hangingPunct="1"/>
            <a:r>
              <a:rPr lang="he-IL" altLang="he-IL" sz="3200" b="1" dirty="0" smtClean="0">
                <a:solidFill>
                  <a:srgbClr val="00B0F0"/>
                </a:solidFill>
                <a:effectLst>
                  <a:outerShdw blurRad="38100" dist="38100" dir="2700000" algn="tl">
                    <a:srgbClr val="000000">
                      <a:alpha val="43137"/>
                    </a:srgbClr>
                  </a:outerShdw>
                </a:effectLst>
              </a:rPr>
              <a:t>גזירות על הדת היהודית</a:t>
            </a:r>
            <a:endParaRPr lang="en-US" altLang="he-IL" sz="3200" b="1" dirty="0" smtClean="0">
              <a:solidFill>
                <a:srgbClr val="00B0F0"/>
              </a:solidFill>
              <a:effectLst>
                <a:outerShdw blurRad="38100" dist="38100" dir="2700000" algn="tl">
                  <a:srgbClr val="000000">
                    <a:alpha val="43137"/>
                  </a:srgbClr>
                </a:outerShdw>
              </a:effectLst>
            </a:endParaRPr>
          </a:p>
        </p:txBody>
      </p:sp>
      <p:sp>
        <p:nvSpPr>
          <p:cNvPr id="12291" name="Rectangle 3"/>
          <p:cNvSpPr>
            <a:spLocks noGrp="1" noChangeArrowheads="1"/>
          </p:cNvSpPr>
          <p:nvPr>
            <p:ph type="body" idx="1"/>
          </p:nvPr>
        </p:nvSpPr>
        <p:spPr/>
        <p:txBody>
          <a:bodyPr/>
          <a:lstStyle/>
          <a:p>
            <a:pPr eaLnBrk="1" hangingPunct="1"/>
            <a:endParaRPr lang="he-IL" altLang="he-IL" dirty="0" smtClean="0"/>
          </a:p>
          <a:p>
            <a:pPr eaLnBrk="1" hangingPunct="1"/>
            <a:endParaRPr lang="en-US" altLang="he-IL" dirty="0" smtClean="0"/>
          </a:p>
        </p:txBody>
      </p:sp>
      <p:sp>
        <p:nvSpPr>
          <p:cNvPr id="18436" name="Rectangle 4"/>
          <p:cNvSpPr>
            <a:spLocks noChangeArrowheads="1"/>
          </p:cNvSpPr>
          <p:nvPr/>
        </p:nvSpPr>
        <p:spPr bwMode="auto">
          <a:xfrm>
            <a:off x="250825" y="1916113"/>
            <a:ext cx="82296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he-IL" altLang="he-IL" sz="2800"/>
              <a:t>בשנת 167 לפסה"נ פרסם אנטיוכוס אפיפנס פקודה מלכותית ובה גזירות על הדת היהודית:</a:t>
            </a:r>
          </a:p>
          <a:p>
            <a:pPr eaLnBrk="1" hangingPunct="1">
              <a:lnSpc>
                <a:spcPct val="90000"/>
              </a:lnSpc>
              <a:buFontTx/>
              <a:buNone/>
            </a:pPr>
            <a:r>
              <a:rPr lang="he-IL" altLang="he-IL" sz="2800"/>
              <a:t>	- איסור לימוד תורה</a:t>
            </a:r>
          </a:p>
          <a:p>
            <a:pPr eaLnBrk="1" hangingPunct="1">
              <a:lnSpc>
                <a:spcPct val="90000"/>
              </a:lnSpc>
              <a:buFontTx/>
              <a:buNone/>
            </a:pPr>
            <a:r>
              <a:rPr lang="he-IL" altLang="he-IL" sz="2800"/>
              <a:t>	- איסור שמירת השבת והחגים</a:t>
            </a:r>
          </a:p>
          <a:p>
            <a:pPr eaLnBrk="1" hangingPunct="1">
              <a:lnSpc>
                <a:spcPct val="90000"/>
              </a:lnSpc>
              <a:buFontTx/>
              <a:buNone/>
            </a:pPr>
            <a:r>
              <a:rPr lang="he-IL" altLang="he-IL" sz="2800"/>
              <a:t>	- איסור קיום ברית מילה</a:t>
            </a:r>
          </a:p>
          <a:p>
            <a:pPr eaLnBrk="1" hangingPunct="1">
              <a:lnSpc>
                <a:spcPct val="90000"/>
              </a:lnSpc>
              <a:buFontTx/>
              <a:buNone/>
            </a:pPr>
            <a:r>
              <a:rPr lang="he-IL" altLang="he-IL" sz="2800"/>
              <a:t>	- ביטול קורבן התמיד, שהיו נוהגים להקריב במקדש</a:t>
            </a:r>
          </a:p>
          <a:p>
            <a:pPr eaLnBrk="1" hangingPunct="1">
              <a:lnSpc>
                <a:spcPct val="90000"/>
              </a:lnSpc>
              <a:buFontTx/>
              <a:buNone/>
            </a:pPr>
            <a:r>
              <a:rPr lang="he-IL" altLang="he-IL" sz="2800"/>
              <a:t>	- חיוב היהודים לאכול מאכלים לא כשרים, להשתתף   בטקסים אליליים ולהקריב קורבנות לאלים</a:t>
            </a:r>
          </a:p>
          <a:p>
            <a:pPr eaLnBrk="1" hangingPunct="1">
              <a:lnSpc>
                <a:spcPct val="90000"/>
              </a:lnSpc>
              <a:buFontTx/>
              <a:buNone/>
            </a:pPr>
            <a:r>
              <a:rPr lang="he-IL" altLang="he-IL" sz="2800"/>
              <a:t>  	- חילול המקדש וקריאת שמו על שם האל היווני זאוס</a:t>
            </a:r>
          </a:p>
          <a:p>
            <a:pPr eaLnBrk="1" hangingPunct="1">
              <a:lnSpc>
                <a:spcPct val="90000"/>
              </a:lnSpc>
              <a:buFontTx/>
              <a:buNone/>
            </a:pPr>
            <a:endParaRPr lang="he-IL" altLang="he-IL" sz="2800"/>
          </a:p>
        </p:txBody>
      </p:sp>
      <p:sp>
        <p:nvSpPr>
          <p:cNvPr id="6" name="Rectangle 2"/>
          <p:cNvSpPr txBox="1">
            <a:spLocks noChangeArrowheads="1"/>
          </p:cNvSpPr>
          <p:nvPr/>
        </p:nvSpPr>
        <p:spPr bwMode="auto">
          <a:xfrm>
            <a:off x="-195263" y="261937"/>
            <a:ext cx="8675688"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lvl1pPr algn="r" rtl="1" eaLnBrk="1" fontAlgn="base" hangingPunct="1">
              <a:spcBef>
                <a:spcPct val="0"/>
              </a:spcBef>
              <a:spcAft>
                <a:spcPct val="0"/>
              </a:spcAft>
              <a:defRPr sz="3200">
                <a:solidFill>
                  <a:schemeClr val="tx1"/>
                </a:solidFill>
                <a:latin typeface="+mj-lt"/>
                <a:ea typeface="+mj-ea"/>
                <a:cs typeface="+mj-cs"/>
              </a:defRPr>
            </a:lvl1pPr>
            <a:lvl2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9pPr>
          </a:lstStyle>
          <a:p>
            <a:r>
              <a:rPr lang="he-IL" altLang="he-IL" sz="4000" kern="0" smtClean="0">
                <a:solidFill>
                  <a:srgbClr val="002060"/>
                </a:solidFill>
                <a:effectLst>
                  <a:outerShdw blurRad="38100" dist="38100" dir="2700000" algn="tl">
                    <a:srgbClr val="000000">
                      <a:alpha val="43137"/>
                    </a:srgbClr>
                  </a:outerShdw>
                </a:effectLst>
              </a:rPr>
              <a:t>התערערות האוטונומיה ביהודה</a:t>
            </a:r>
            <a:endParaRPr lang="en-US" altLang="he-IL" sz="4000" kern="0" dirty="0" smtClean="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9799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plus(in)">
                                      <p:cBhvr>
                                        <p:cTn id="7" dur="20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8436">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8436">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8436">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8436">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8436">
                                            <p:txEl>
                                              <p:pRg st="4" end="4"/>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18436">
                                            <p:txEl>
                                              <p:pRg st="5" end="5"/>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184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8243888" y="4365625"/>
            <a:ext cx="0" cy="433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5123" name="Text Box 3"/>
          <p:cNvSpPr txBox="1">
            <a:spLocks noChangeArrowheads="1"/>
          </p:cNvSpPr>
          <p:nvPr/>
        </p:nvSpPr>
        <p:spPr bwMode="auto">
          <a:xfrm>
            <a:off x="6372225" y="4868863"/>
            <a:ext cx="143986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70000"/>
              </a:lnSpc>
              <a:spcBef>
                <a:spcPct val="40000"/>
              </a:spcBef>
              <a:buFontTx/>
              <a:buNone/>
            </a:pPr>
            <a:r>
              <a:rPr lang="he-IL" altLang="he-IL" sz="1400"/>
              <a:t>  480 לפסה"נ </a:t>
            </a:r>
          </a:p>
          <a:p>
            <a:pPr eaLnBrk="1" hangingPunct="1">
              <a:lnSpc>
                <a:spcPct val="70000"/>
              </a:lnSpc>
              <a:spcBef>
                <a:spcPct val="40000"/>
              </a:spcBef>
            </a:pPr>
            <a:r>
              <a:rPr lang="he-IL" altLang="he-IL" sz="1400" b="1"/>
              <a:t>קרב תרמופילי</a:t>
            </a:r>
          </a:p>
          <a:p>
            <a:pPr eaLnBrk="1" hangingPunct="1">
              <a:lnSpc>
                <a:spcPct val="70000"/>
              </a:lnSpc>
              <a:spcBef>
                <a:spcPct val="40000"/>
              </a:spcBef>
            </a:pPr>
            <a:r>
              <a:rPr lang="he-IL" altLang="he-IL" sz="1400" b="1"/>
              <a:t>קרב סלמיס</a:t>
            </a:r>
            <a:endParaRPr lang="en-US" altLang="he-IL" sz="1400" b="1"/>
          </a:p>
        </p:txBody>
      </p:sp>
      <p:sp>
        <p:nvSpPr>
          <p:cNvPr id="5124" name="Line 4"/>
          <p:cNvSpPr>
            <a:spLocks noChangeShapeType="1"/>
          </p:cNvSpPr>
          <p:nvPr/>
        </p:nvSpPr>
        <p:spPr bwMode="auto">
          <a:xfrm>
            <a:off x="7308850" y="4365625"/>
            <a:ext cx="0" cy="433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5125" name="Line 5"/>
          <p:cNvSpPr>
            <a:spLocks noChangeShapeType="1"/>
          </p:cNvSpPr>
          <p:nvPr/>
        </p:nvSpPr>
        <p:spPr bwMode="auto">
          <a:xfrm>
            <a:off x="1042988" y="4365625"/>
            <a:ext cx="0" cy="433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5126" name="Line 6"/>
          <p:cNvSpPr>
            <a:spLocks noChangeShapeType="1"/>
          </p:cNvSpPr>
          <p:nvPr/>
        </p:nvSpPr>
        <p:spPr bwMode="auto">
          <a:xfrm>
            <a:off x="755650" y="4365625"/>
            <a:ext cx="0" cy="433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5128" name="Line 8"/>
          <p:cNvSpPr>
            <a:spLocks noChangeShapeType="1"/>
          </p:cNvSpPr>
          <p:nvPr/>
        </p:nvSpPr>
        <p:spPr bwMode="auto">
          <a:xfrm flipH="1">
            <a:off x="250825" y="4581525"/>
            <a:ext cx="87137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5129" name="Text Box 9"/>
          <p:cNvSpPr txBox="1">
            <a:spLocks noChangeArrowheads="1"/>
          </p:cNvSpPr>
          <p:nvPr/>
        </p:nvSpPr>
        <p:spPr bwMode="auto">
          <a:xfrm>
            <a:off x="-1122017" y="2319484"/>
            <a:ext cx="324008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000" dirty="0"/>
              <a:t>חלוקת האימפריה של אלכסנדר הגדול, </a:t>
            </a:r>
            <a:endParaRPr lang="he-IL" altLang="he-IL" sz="1000" dirty="0" smtClean="0"/>
          </a:p>
          <a:p>
            <a:pPr eaLnBrk="1" hangingPunct="1">
              <a:spcBef>
                <a:spcPct val="50000"/>
              </a:spcBef>
              <a:buFontTx/>
              <a:buNone/>
            </a:pPr>
            <a:r>
              <a:rPr lang="he-IL" altLang="he-IL" sz="1000" dirty="0" smtClean="0"/>
              <a:t>301 </a:t>
            </a:r>
            <a:r>
              <a:rPr lang="he-IL" altLang="he-IL" sz="1000" dirty="0"/>
              <a:t>לפסה"נ</a:t>
            </a:r>
            <a:endParaRPr lang="en-US" altLang="he-IL" sz="1000" b="1" dirty="0"/>
          </a:p>
        </p:txBody>
      </p:sp>
      <p:sp>
        <p:nvSpPr>
          <p:cNvPr id="3081" name="Text Box 10"/>
          <p:cNvSpPr txBox="1">
            <a:spLocks noChangeArrowheads="1"/>
          </p:cNvSpPr>
          <p:nvPr/>
        </p:nvSpPr>
        <p:spPr bwMode="auto">
          <a:xfrm>
            <a:off x="2700338" y="476250"/>
            <a:ext cx="3960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2800" b="1">
                <a:solidFill>
                  <a:srgbClr val="CC3399"/>
                </a:solidFill>
              </a:rPr>
              <a:t>המרחב והזמן</a:t>
            </a:r>
            <a:endParaRPr lang="en-US" altLang="he-IL" sz="2800" b="1">
              <a:solidFill>
                <a:srgbClr val="CC3399"/>
              </a:solidFill>
            </a:endParaRPr>
          </a:p>
        </p:txBody>
      </p:sp>
      <p:sp>
        <p:nvSpPr>
          <p:cNvPr id="5132" name="Text Box 12"/>
          <p:cNvSpPr txBox="1">
            <a:spLocks noChangeArrowheads="1"/>
          </p:cNvSpPr>
          <p:nvPr/>
        </p:nvSpPr>
        <p:spPr bwMode="auto">
          <a:xfrm>
            <a:off x="-36513" y="4791075"/>
            <a:ext cx="151288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1400"/>
              <a:t>330-331 לפסה"נ </a:t>
            </a:r>
            <a:r>
              <a:rPr lang="he-IL" altLang="he-IL" sz="1400" b="1"/>
              <a:t>אלכסנדר הגדול כובש את בבל ופרס</a:t>
            </a:r>
            <a:endParaRPr lang="en-US" altLang="he-IL" sz="1400" b="1"/>
          </a:p>
        </p:txBody>
      </p:sp>
      <p:sp>
        <p:nvSpPr>
          <p:cNvPr id="5133" name="Text Box 13"/>
          <p:cNvSpPr txBox="1">
            <a:spLocks noChangeArrowheads="1"/>
          </p:cNvSpPr>
          <p:nvPr/>
        </p:nvSpPr>
        <p:spPr bwMode="auto">
          <a:xfrm>
            <a:off x="7667625" y="4797425"/>
            <a:ext cx="13303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1400"/>
              <a:t>490 לפסה"נ </a:t>
            </a:r>
          </a:p>
          <a:p>
            <a:pPr algn="ctr" eaLnBrk="1" hangingPunct="1">
              <a:spcBef>
                <a:spcPct val="0"/>
              </a:spcBef>
              <a:buFontTx/>
              <a:buNone/>
            </a:pPr>
            <a:r>
              <a:rPr lang="he-IL" altLang="he-IL" sz="1400" b="1"/>
              <a:t>קרב מרתון</a:t>
            </a:r>
          </a:p>
        </p:txBody>
      </p:sp>
      <p:sp>
        <p:nvSpPr>
          <p:cNvPr id="5134" name="Line 14"/>
          <p:cNvSpPr>
            <a:spLocks noChangeShapeType="1"/>
          </p:cNvSpPr>
          <p:nvPr/>
        </p:nvSpPr>
        <p:spPr bwMode="auto">
          <a:xfrm>
            <a:off x="5580063" y="4365625"/>
            <a:ext cx="0" cy="433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5135" name="Text Box 15"/>
          <p:cNvSpPr txBox="1">
            <a:spLocks noChangeArrowheads="1"/>
          </p:cNvSpPr>
          <p:nvPr/>
        </p:nvSpPr>
        <p:spPr bwMode="auto">
          <a:xfrm>
            <a:off x="5003800" y="4791075"/>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1400"/>
              <a:t>458 לפסה"נ      </a:t>
            </a:r>
            <a:r>
              <a:rPr lang="he-IL" altLang="he-IL" sz="1400" b="1"/>
              <a:t>עליית עזרא</a:t>
            </a:r>
            <a:endParaRPr lang="en-US" altLang="he-IL" sz="1400" b="1"/>
          </a:p>
        </p:txBody>
      </p:sp>
      <p:pic>
        <p:nvPicPr>
          <p:cNvPr id="3086" name="Picture 16" descr="p037-Devisin of Alex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071" y="1157542"/>
            <a:ext cx="5401022" cy="313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Line 17"/>
          <p:cNvSpPr>
            <a:spLocks noChangeShapeType="1"/>
          </p:cNvSpPr>
          <p:nvPr/>
        </p:nvSpPr>
        <p:spPr bwMode="auto">
          <a:xfrm>
            <a:off x="4572000" y="4365625"/>
            <a:ext cx="0" cy="433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5138" name="Text Box 18"/>
          <p:cNvSpPr txBox="1">
            <a:spLocks noChangeArrowheads="1"/>
          </p:cNvSpPr>
          <p:nvPr/>
        </p:nvSpPr>
        <p:spPr bwMode="auto">
          <a:xfrm>
            <a:off x="3924300" y="4783138"/>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1400"/>
              <a:t>445 לפסה"נ      </a:t>
            </a:r>
            <a:r>
              <a:rPr lang="he-IL" altLang="he-IL" sz="1400" b="1"/>
              <a:t>עליית נחמיה</a:t>
            </a:r>
            <a:endParaRPr lang="en-US" altLang="he-IL" sz="1400" b="1"/>
          </a:p>
        </p:txBody>
      </p:sp>
      <p:sp>
        <p:nvSpPr>
          <p:cNvPr id="5139" name="Text Box 19"/>
          <p:cNvSpPr txBox="1">
            <a:spLocks noChangeArrowheads="1"/>
          </p:cNvSpPr>
          <p:nvPr/>
        </p:nvSpPr>
        <p:spPr bwMode="auto">
          <a:xfrm>
            <a:off x="1331913" y="4851400"/>
            <a:ext cx="11525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70000"/>
              </a:lnSpc>
              <a:spcBef>
                <a:spcPct val="40000"/>
              </a:spcBef>
              <a:buFontTx/>
              <a:buNone/>
            </a:pPr>
            <a:r>
              <a:rPr lang="he-IL" altLang="he-IL" sz="1400"/>
              <a:t>  332 לפסה"נ </a:t>
            </a:r>
          </a:p>
          <a:p>
            <a:pPr eaLnBrk="1" hangingPunct="1">
              <a:lnSpc>
                <a:spcPct val="70000"/>
              </a:lnSpc>
              <a:spcBef>
                <a:spcPct val="40000"/>
              </a:spcBef>
            </a:pPr>
            <a:r>
              <a:rPr lang="he-IL" altLang="he-IL" sz="1400" b="1"/>
              <a:t>אלכסנדר הגדול כובש את ארץ ישראל</a:t>
            </a:r>
          </a:p>
          <a:p>
            <a:pPr eaLnBrk="1" hangingPunct="1">
              <a:lnSpc>
                <a:spcPct val="70000"/>
              </a:lnSpc>
              <a:spcBef>
                <a:spcPct val="40000"/>
              </a:spcBef>
            </a:pPr>
            <a:r>
              <a:rPr lang="he-IL" altLang="he-IL" sz="1400" b="1"/>
              <a:t>סיום שלטון פרס בארץ ישראל</a:t>
            </a:r>
            <a:endParaRPr lang="en-US" altLang="he-IL" sz="1400" b="1"/>
          </a:p>
        </p:txBody>
      </p:sp>
      <p:sp>
        <p:nvSpPr>
          <p:cNvPr id="5140" name="Line 20"/>
          <p:cNvSpPr>
            <a:spLocks noChangeShapeType="1"/>
          </p:cNvSpPr>
          <p:nvPr/>
        </p:nvSpPr>
        <p:spPr bwMode="auto">
          <a:xfrm>
            <a:off x="1042988" y="4797425"/>
            <a:ext cx="8651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5141" name="Line 21"/>
          <p:cNvSpPr>
            <a:spLocks noChangeShapeType="1"/>
          </p:cNvSpPr>
          <p:nvPr/>
        </p:nvSpPr>
        <p:spPr bwMode="auto">
          <a:xfrm>
            <a:off x="1908175" y="4797425"/>
            <a:ext cx="0"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Tree>
    <p:extLst>
      <p:ext uri="{BB962C8B-B14F-4D97-AF65-F5344CB8AC3E}">
        <p14:creationId xmlns:p14="http://schemas.microsoft.com/office/powerpoint/2010/main" val="2803754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2" fill="hold" grpId="0" nodeType="clickEffect">
                                  <p:stCondLst>
                                    <p:cond delay="0"/>
                                  </p:stCondLst>
                                  <p:childTnLst>
                                    <p:set>
                                      <p:cBhvr>
                                        <p:cTn id="10" dur="1" fill="hold">
                                          <p:stCondLst>
                                            <p:cond delay="0"/>
                                          </p:stCondLst>
                                        </p:cTn>
                                        <p:tgtEl>
                                          <p:spTgt spid="5128"/>
                                        </p:tgtEl>
                                        <p:attrNameLst>
                                          <p:attrName>style.visibility</p:attrName>
                                        </p:attrNameLst>
                                      </p:cBhvr>
                                      <p:to>
                                        <p:strVal val="visible"/>
                                      </p:to>
                                    </p:set>
                                    <p:anim calcmode="lin" valueType="num">
                                      <p:cBhvr additive="base">
                                        <p:cTn id="11" dur="2000" fill="hold"/>
                                        <p:tgtEl>
                                          <p:spTgt spid="5128"/>
                                        </p:tgtEl>
                                        <p:attrNameLst>
                                          <p:attrName>ppt_x</p:attrName>
                                        </p:attrNameLst>
                                      </p:cBhvr>
                                      <p:tavLst>
                                        <p:tav tm="0">
                                          <p:val>
                                            <p:strVal val="1+#ppt_w/2"/>
                                          </p:val>
                                        </p:tav>
                                        <p:tav tm="100000">
                                          <p:val>
                                            <p:strVal val="#ppt_x"/>
                                          </p:val>
                                        </p:tav>
                                      </p:tavLst>
                                    </p:anim>
                                    <p:anim calcmode="lin" valueType="num">
                                      <p:cBhvr additive="base">
                                        <p:cTn id="12" dur="2000" fill="hold"/>
                                        <p:tgtEl>
                                          <p:spTgt spid="512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p:bldP spid="5124" grpId="0" animBg="1"/>
      <p:bldP spid="5125" grpId="0" animBg="1"/>
      <p:bldP spid="5126" grpId="0" animBg="1"/>
      <p:bldP spid="5128" grpId="0" animBg="1"/>
      <p:bldP spid="5129" grpId="0"/>
      <p:bldP spid="5132" grpId="0"/>
      <p:bldP spid="5133" grpId="0"/>
      <p:bldP spid="5134" grpId="0" animBg="1"/>
      <p:bldP spid="5135" grpId="0"/>
      <p:bldP spid="5137" grpId="0" animBg="1"/>
      <p:bldP spid="5138" grpId="0"/>
      <p:bldP spid="5139" grpId="0"/>
      <p:bldP spid="5140" grpId="0" animBg="1"/>
      <p:bldP spid="51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4294967295"/>
          </p:nvPr>
        </p:nvSpPr>
        <p:spPr>
          <a:xfrm>
            <a:off x="4211960" y="1268760"/>
            <a:ext cx="4784626" cy="3921125"/>
          </a:xfrm>
          <a:prstGeom prst="rect">
            <a:avLst/>
          </a:prstGeom>
        </p:spPr>
        <p:txBody>
          <a:bodyPr rtlCol="0">
            <a:normAutofit fontScale="85000" lnSpcReduction="10000"/>
          </a:bodyPr>
          <a:lstStyle/>
          <a:p>
            <a:pPr indent="0" fontAlgn="auto">
              <a:spcAft>
                <a:spcPts val="0"/>
              </a:spcAft>
              <a:buFont typeface="Wingdings" pitchFamily="2" charset="2"/>
              <a:buNone/>
              <a:defRPr/>
            </a:pPr>
            <a:r>
              <a:rPr lang="he-IL" dirty="0" smtClean="0">
                <a:latin typeface="Arial" pitchFamily="34" charset="0"/>
                <a:cs typeface="Arial" pitchFamily="34" charset="0"/>
              </a:rPr>
              <a:t>התבונני במפה וכתבי:</a:t>
            </a:r>
          </a:p>
          <a:p>
            <a:pPr indent="0" fontAlgn="auto">
              <a:spcAft>
                <a:spcPts val="0"/>
              </a:spcAft>
              <a:buFont typeface="Wingdings" pitchFamily="2" charset="2"/>
              <a:buNone/>
              <a:defRPr/>
            </a:pPr>
            <a:r>
              <a:rPr lang="he-IL" dirty="0" smtClean="0"/>
              <a:t>מ' שטרן כותב על גילויי ההלניזציה של ארץ ישראל: </a:t>
            </a:r>
          </a:p>
          <a:p>
            <a:pPr indent="0" fontAlgn="auto">
              <a:spcAft>
                <a:spcPts val="0"/>
              </a:spcAft>
              <a:buFont typeface="Wingdings" pitchFamily="2" charset="2"/>
              <a:buNone/>
              <a:defRPr/>
            </a:pPr>
            <a:r>
              <a:rPr lang="he-IL" dirty="0" smtClean="0">
                <a:latin typeface="Guttman Drogolin" pitchFamily="2" charset="-79"/>
                <a:cs typeface="Guttman Drogolin" pitchFamily="2" charset="-79"/>
              </a:rPr>
              <a:t>"רשת צפופה של ערים הלניסטיות הקיפה את הארץ ועשתה אותה לאחד </a:t>
            </a:r>
            <a:r>
              <a:rPr lang="he-IL" dirty="0" err="1" smtClean="0">
                <a:latin typeface="Guttman Drogolin" pitchFamily="2" charset="-79"/>
                <a:cs typeface="Guttman Drogolin" pitchFamily="2" charset="-79"/>
              </a:rPr>
              <a:t>האיזורים</a:t>
            </a:r>
            <a:r>
              <a:rPr lang="he-IL" dirty="0" smtClean="0">
                <a:latin typeface="Guttman Drogolin" pitchFamily="2" charset="-79"/>
                <a:cs typeface="Guttman Drogolin" pitchFamily="2" charset="-79"/>
              </a:rPr>
              <a:t> האורבניים (העירוניים) הצפופים במזרח ההלניסטי" </a:t>
            </a:r>
          </a:p>
          <a:p>
            <a:pPr indent="0" fontAlgn="auto">
              <a:spcAft>
                <a:spcPts val="0"/>
              </a:spcAft>
              <a:buFont typeface="Wingdings" pitchFamily="2" charset="2"/>
              <a:buNone/>
              <a:defRPr/>
            </a:pPr>
            <a:r>
              <a:rPr lang="he-IL" dirty="0" smtClean="0"/>
              <a:t>(</a:t>
            </a:r>
            <a:r>
              <a:rPr lang="he-IL" sz="1400" dirty="0" smtClean="0"/>
              <a:t>מ' שטרן, "יהדות ויווניות בארץ ישראל")</a:t>
            </a:r>
          </a:p>
          <a:p>
            <a:pPr marL="285750" indent="-285750" fontAlgn="auto">
              <a:spcAft>
                <a:spcPts val="0"/>
              </a:spcAft>
              <a:defRPr/>
            </a:pPr>
            <a:r>
              <a:rPr lang="he-IL" dirty="0" smtClean="0">
                <a:latin typeface="Arial" pitchFamily="34" charset="0"/>
                <a:cs typeface="Arial" pitchFamily="34" charset="0"/>
              </a:rPr>
              <a:t>כיצד המפה מבטאת את הטענה של שטרן?</a:t>
            </a:r>
          </a:p>
          <a:p>
            <a:pPr marL="285750" indent="-285750" fontAlgn="auto">
              <a:spcAft>
                <a:spcPts val="0"/>
              </a:spcAft>
              <a:defRPr/>
            </a:pPr>
            <a:r>
              <a:rPr lang="he-IL" dirty="0" smtClean="0">
                <a:latin typeface="Arial" pitchFamily="34" charset="0"/>
                <a:cs typeface="Arial" pitchFamily="34" charset="0"/>
              </a:rPr>
              <a:t>מהם האזורים העיקריים שהיו בהם ערים הלניסטיות?</a:t>
            </a:r>
          </a:p>
          <a:p>
            <a:pPr marL="285750" indent="-285750" fontAlgn="auto">
              <a:spcAft>
                <a:spcPts val="0"/>
              </a:spcAft>
              <a:defRPr/>
            </a:pPr>
            <a:r>
              <a:rPr lang="he-IL" dirty="0" smtClean="0">
                <a:latin typeface="Arial" pitchFamily="34" charset="0"/>
                <a:cs typeface="Arial" pitchFamily="34" charset="0"/>
              </a:rPr>
              <a:t>באילו אזורים היו מעט ערים הלניסטיות?</a:t>
            </a:r>
          </a:p>
          <a:p>
            <a:pPr marL="285750" indent="-285750" fontAlgn="auto">
              <a:spcAft>
                <a:spcPts val="0"/>
              </a:spcAft>
              <a:defRPr/>
            </a:pPr>
            <a:endParaRPr lang="he-IL" dirty="0" smtClean="0"/>
          </a:p>
          <a:p>
            <a:pPr indent="0" fontAlgn="auto">
              <a:spcAft>
                <a:spcPts val="0"/>
              </a:spcAft>
              <a:buFont typeface="Wingdings" pitchFamily="2" charset="2"/>
              <a:buNone/>
              <a:defRPr/>
            </a:pPr>
            <a:endParaRPr lang="he-IL" dirty="0"/>
          </a:p>
        </p:txBody>
      </p:sp>
      <p:sp>
        <p:nvSpPr>
          <p:cNvPr id="4" name="כותרת 3"/>
          <p:cNvSpPr>
            <a:spLocks noGrp="1"/>
          </p:cNvSpPr>
          <p:nvPr>
            <p:ph type="title"/>
          </p:nvPr>
        </p:nvSpPr>
        <p:spPr>
          <a:xfrm>
            <a:off x="2195736" y="260648"/>
            <a:ext cx="6400800" cy="685800"/>
          </a:xfrm>
        </p:spPr>
        <p:txBody>
          <a:bodyPr rtlCol="0"/>
          <a:lstStyle/>
          <a:p>
            <a:pPr fontAlgn="auto">
              <a:spcAft>
                <a:spcPts val="0"/>
              </a:spcAft>
              <a:defRPr/>
            </a:pPr>
            <a:r>
              <a:rPr lang="he-IL" dirty="0" smtClean="0"/>
              <a:t>1. </a:t>
            </a:r>
            <a:r>
              <a:rPr lang="he-IL" dirty="0" smtClean="0">
                <a:latin typeface="Guttman Keren" pitchFamily="2" charset="-79"/>
                <a:cs typeface="Guttman Keren" pitchFamily="2" charset="-79"/>
              </a:rPr>
              <a:t>ערי פוליס</a:t>
            </a:r>
            <a:endParaRPr lang="he-IL" dirty="0">
              <a:latin typeface="Guttman Keren" pitchFamily="2" charset="-79"/>
              <a:cs typeface="Guttman Keren" pitchFamily="2" charset="-79"/>
            </a:endParaRPr>
          </a:p>
        </p:txBody>
      </p:sp>
      <p:pic>
        <p:nvPicPr>
          <p:cNvPr id="5" name="Picture 4" descr="P045-Helenic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58280"/>
            <a:ext cx="3168352" cy="522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כותרת 1"/>
          <p:cNvSpPr txBox="1">
            <a:spLocks/>
          </p:cNvSpPr>
          <p:nvPr/>
        </p:nvSpPr>
        <p:spPr bwMode="auto">
          <a:xfrm>
            <a:off x="-3564904" y="6381328"/>
            <a:ext cx="813777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lvl1pPr algn="r" rtl="1" eaLnBrk="1" fontAlgn="base" hangingPunct="1">
              <a:spcBef>
                <a:spcPct val="0"/>
              </a:spcBef>
              <a:spcAft>
                <a:spcPct val="0"/>
              </a:spcAft>
              <a:defRPr sz="3200">
                <a:solidFill>
                  <a:schemeClr val="tx1"/>
                </a:solidFill>
                <a:latin typeface="+mj-lt"/>
                <a:ea typeface="+mj-ea"/>
                <a:cs typeface="+mj-cs"/>
              </a:defRPr>
            </a:lvl1pPr>
            <a:lvl2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9pPr>
          </a:lstStyle>
          <a:p>
            <a:r>
              <a:rPr lang="he-IL" altLang="he-IL" sz="1800" b="1" kern="0" dirty="0" smtClean="0">
                <a:solidFill>
                  <a:srgbClr val="6600CC"/>
                </a:solidFill>
              </a:rPr>
              <a:t>הערים ההלניסטיות בארץ ישראל במאות 2-3 לפסה"נ</a:t>
            </a:r>
            <a:r>
              <a:rPr lang="en-US" altLang="he-IL" sz="1800" b="1" kern="0" dirty="0" smtClean="0">
                <a:solidFill>
                  <a:srgbClr val="6600CC"/>
                </a:solidFill>
              </a:rPr>
              <a:t/>
            </a:r>
            <a:br>
              <a:rPr lang="en-US" altLang="he-IL" sz="1800" b="1" kern="0" dirty="0" smtClean="0">
                <a:solidFill>
                  <a:srgbClr val="6600CC"/>
                </a:solidFill>
              </a:rPr>
            </a:br>
            <a:endParaRPr lang="he-IL" sz="1800" kern="0" dirty="0"/>
          </a:p>
        </p:txBody>
      </p:sp>
    </p:spTree>
    <p:extLst>
      <p:ext uri="{BB962C8B-B14F-4D97-AF65-F5344CB8AC3E}">
        <p14:creationId xmlns:p14="http://schemas.microsoft.com/office/powerpoint/2010/main" val="1322527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47664" y="260648"/>
            <a:ext cx="7127875" cy="1152525"/>
          </a:xfrm>
        </p:spPr>
        <p:txBody>
          <a:bodyPr rtlCol="0"/>
          <a:lstStyle/>
          <a:p>
            <a:pPr fontAlgn="auto">
              <a:spcAft>
                <a:spcPts val="0"/>
              </a:spcAft>
              <a:defRPr/>
            </a:pPr>
            <a:r>
              <a:rPr lang="he-IL" dirty="0" smtClean="0">
                <a:latin typeface="Guttman Keren" pitchFamily="2" charset="-79"/>
                <a:cs typeface="Guttman Keren" pitchFamily="2" charset="-79"/>
              </a:rPr>
              <a:t>2. שפה</a:t>
            </a:r>
            <a:endParaRPr lang="he-IL" dirty="0">
              <a:latin typeface="Guttman Keren" pitchFamily="2" charset="-79"/>
              <a:cs typeface="Guttman Keren" pitchFamily="2" charset="-79"/>
            </a:endParaRPr>
          </a:p>
        </p:txBody>
      </p:sp>
      <p:sp>
        <p:nvSpPr>
          <p:cNvPr id="4" name="TextBox 3"/>
          <p:cNvSpPr txBox="1"/>
          <p:nvPr/>
        </p:nvSpPr>
        <p:spPr>
          <a:xfrm>
            <a:off x="2735262" y="1772816"/>
            <a:ext cx="6408738" cy="2369880"/>
          </a:xfrm>
          <a:prstGeom prst="rect">
            <a:avLst/>
          </a:prstGeom>
          <a:noFill/>
        </p:spPr>
        <p:txBody>
          <a:bodyPr rtlCol="1">
            <a:spAutoFit/>
          </a:bodyPr>
          <a:lstStyle/>
          <a:p>
            <a:pPr fontAlgn="auto">
              <a:spcBef>
                <a:spcPts val="0"/>
              </a:spcBef>
              <a:spcAft>
                <a:spcPts val="0"/>
              </a:spcAft>
              <a:defRPr/>
            </a:pPr>
            <a:r>
              <a:rPr lang="he-IL" dirty="0">
                <a:latin typeface="Arial" pitchFamily="34" charset="0"/>
                <a:cs typeface="Arial" pitchFamily="34" charset="0"/>
              </a:rPr>
              <a:t>מפגש יום יומי של היהודים עם המהגרים היוונים </a:t>
            </a:r>
            <a:endParaRPr lang="he-IL" dirty="0" smtClean="0">
              <a:latin typeface="Arial" pitchFamily="34" charset="0"/>
              <a:cs typeface="Arial" pitchFamily="34" charset="0"/>
            </a:endParaRPr>
          </a:p>
          <a:p>
            <a:pPr fontAlgn="auto">
              <a:spcBef>
                <a:spcPts val="0"/>
              </a:spcBef>
              <a:spcAft>
                <a:spcPts val="0"/>
              </a:spcAft>
              <a:defRPr/>
            </a:pPr>
            <a:r>
              <a:rPr lang="he-IL" dirty="0" smtClean="0">
                <a:latin typeface="Arial" pitchFamily="34" charset="0"/>
                <a:cs typeface="Arial" pitchFamily="34" charset="0"/>
              </a:rPr>
              <a:t>הוביל </a:t>
            </a:r>
            <a:r>
              <a:rPr lang="he-IL" dirty="0">
                <a:latin typeface="Arial" pitchFamily="34" charset="0"/>
                <a:cs typeface="Arial" pitchFamily="34" charset="0"/>
              </a:rPr>
              <a:t>להשפעה מבחינת השפה:</a:t>
            </a:r>
          </a:p>
          <a:p>
            <a:pPr fontAlgn="auto">
              <a:spcBef>
                <a:spcPts val="0"/>
              </a:spcBef>
              <a:spcAft>
                <a:spcPts val="0"/>
              </a:spcAft>
              <a:defRPr/>
            </a:pPr>
            <a:r>
              <a:rPr lang="he-IL" dirty="0">
                <a:latin typeface="Arial" pitchFamily="34" charset="0"/>
                <a:cs typeface="Arial" pitchFamily="34" charset="0"/>
              </a:rPr>
              <a:t>א. שמות- יהודים נקראו בשמות יווניים כמו </a:t>
            </a:r>
            <a:r>
              <a:rPr lang="he-IL" dirty="0" err="1">
                <a:latin typeface="Arial" pitchFamily="34" charset="0"/>
                <a:cs typeface="Arial" pitchFamily="34" charset="0"/>
              </a:rPr>
              <a:t>מנלאוס</a:t>
            </a:r>
            <a:r>
              <a:rPr lang="he-IL" dirty="0">
                <a:latin typeface="Arial" pitchFamily="34" charset="0"/>
                <a:cs typeface="Arial" pitchFamily="34" charset="0"/>
              </a:rPr>
              <a:t>, </a:t>
            </a:r>
            <a:r>
              <a:rPr lang="he-IL" dirty="0" err="1">
                <a:latin typeface="Arial" pitchFamily="34" charset="0"/>
                <a:cs typeface="Arial" pitchFamily="34" charset="0"/>
              </a:rPr>
              <a:t>יאסון</a:t>
            </a:r>
            <a:r>
              <a:rPr lang="he-IL" dirty="0">
                <a:latin typeface="Arial" pitchFamily="34" charset="0"/>
                <a:cs typeface="Arial" pitchFamily="34" charset="0"/>
              </a:rPr>
              <a:t>, אלכסנדר</a:t>
            </a:r>
          </a:p>
          <a:p>
            <a:pPr fontAlgn="auto">
              <a:spcBef>
                <a:spcPts val="0"/>
              </a:spcBef>
              <a:spcAft>
                <a:spcPts val="0"/>
              </a:spcAft>
              <a:defRPr/>
            </a:pPr>
            <a:r>
              <a:rPr lang="he-IL" dirty="0">
                <a:latin typeface="Arial" pitchFamily="34" charset="0"/>
                <a:cs typeface="Arial" pitchFamily="34" charset="0"/>
              </a:rPr>
              <a:t>ב. </a:t>
            </a:r>
            <a:r>
              <a:rPr lang="he-IL" sz="2800" b="1" dirty="0" smtClean="0">
                <a:solidFill>
                  <a:srgbClr val="00B0F0"/>
                </a:solidFill>
                <a:effectLst>
                  <a:outerShdw blurRad="38100" dist="38100" dir="2700000" algn="tl">
                    <a:srgbClr val="000000">
                      <a:alpha val="43137"/>
                    </a:srgbClr>
                  </a:outerShdw>
                </a:effectLst>
                <a:latin typeface="+mj-lt"/>
                <a:ea typeface="+mj-ea"/>
                <a:cs typeface="+mj-cs"/>
                <a:hlinkClick r:id="rId2"/>
              </a:rPr>
              <a:t>תרגום </a:t>
            </a:r>
            <a:r>
              <a:rPr lang="he-IL" sz="2800" b="1" dirty="0">
                <a:solidFill>
                  <a:srgbClr val="00B0F0"/>
                </a:solidFill>
                <a:effectLst>
                  <a:outerShdw blurRad="38100" dist="38100" dir="2700000" algn="tl">
                    <a:srgbClr val="000000">
                      <a:alpha val="43137"/>
                    </a:srgbClr>
                  </a:outerShdw>
                </a:effectLst>
                <a:latin typeface="+mj-lt"/>
                <a:ea typeface="+mj-ea"/>
                <a:cs typeface="+mj-cs"/>
                <a:hlinkClick r:id="rId2"/>
              </a:rPr>
              <a:t>השבעים- </a:t>
            </a:r>
            <a:endParaRPr lang="he-IL" sz="2800" b="1" dirty="0">
              <a:solidFill>
                <a:srgbClr val="00B0F0"/>
              </a:solidFill>
              <a:effectLst>
                <a:outerShdw blurRad="38100" dist="38100" dir="2700000" algn="tl">
                  <a:srgbClr val="000000">
                    <a:alpha val="43137"/>
                  </a:srgbClr>
                </a:outerShdw>
              </a:effectLst>
              <a:latin typeface="+mj-lt"/>
              <a:ea typeface="+mj-ea"/>
              <a:cs typeface="+mj-cs"/>
            </a:endParaRPr>
          </a:p>
          <a:p>
            <a:pPr fontAlgn="auto">
              <a:spcBef>
                <a:spcPts val="0"/>
              </a:spcBef>
              <a:spcAft>
                <a:spcPts val="0"/>
              </a:spcAft>
              <a:defRPr/>
            </a:pPr>
            <a:endParaRPr lang="he-IL" dirty="0">
              <a:latin typeface="Arial" pitchFamily="34" charset="0"/>
              <a:cs typeface="Arial" pitchFamily="34" charset="0"/>
            </a:endParaRPr>
          </a:p>
        </p:txBody>
      </p:sp>
    </p:spTree>
    <p:extLst>
      <p:ext uri="{BB962C8B-B14F-4D97-AF65-F5344CB8AC3E}">
        <p14:creationId xmlns:p14="http://schemas.microsoft.com/office/powerpoint/2010/main" val="160779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Grp="1" noChangeArrowheads="1"/>
          </p:cNvSpPr>
          <p:nvPr>
            <p:ph type="title"/>
          </p:nvPr>
        </p:nvSpPr>
        <p:spPr bwMode="auto">
          <a:xfrm>
            <a:off x="1042988" y="381139"/>
            <a:ext cx="77057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4000" dirty="0" smtClean="0">
                <a:solidFill>
                  <a:srgbClr val="FF0000"/>
                </a:solidFill>
              </a:rPr>
              <a:t>תרגום השבעים</a:t>
            </a:r>
            <a:endParaRPr lang="en-US" altLang="he-IL" sz="4000" dirty="0">
              <a:solidFill>
                <a:srgbClr val="FF0000"/>
              </a:solidFill>
            </a:endParaRPr>
          </a:p>
        </p:txBody>
      </p:sp>
      <p:sp>
        <p:nvSpPr>
          <p:cNvPr id="5" name="Rectangle 4"/>
          <p:cNvSpPr>
            <a:spLocks noGrp="1" noChangeArrowheads="1"/>
          </p:cNvSpPr>
          <p:nvPr>
            <p:ph idx="1"/>
          </p:nvPr>
        </p:nvSpPr>
        <p:spPr bwMode="auto">
          <a:xfrm>
            <a:off x="539303" y="1485478"/>
            <a:ext cx="842518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90000"/>
              </a:lnSpc>
              <a:buFontTx/>
              <a:buNone/>
            </a:pPr>
            <a:r>
              <a:rPr lang="he-IL" altLang="he-IL" sz="2900" dirty="0"/>
              <a:t>	</a:t>
            </a:r>
            <a:r>
              <a:rPr lang="he-IL" altLang="he-IL" sz="2900" dirty="0" smtClean="0"/>
              <a:t>"מעשה בתלמי המלך שכינס שבעים ושנים זקנים והכניסן בשבעים ושנים בתים ולא גילה להם על מה </a:t>
            </a:r>
            <a:r>
              <a:rPr lang="he-IL" altLang="he-IL" sz="2900" dirty="0" err="1" smtClean="0"/>
              <a:t>כינסן</a:t>
            </a:r>
            <a:r>
              <a:rPr lang="he-IL" altLang="he-IL" sz="2900" dirty="0" smtClean="0"/>
              <a:t> ונכנס אצל כל אחד ואחד מהם ואמר להם כתבו לי תורת משה רבכם. נתן הקב"ה בלב כל אחד ואחד עצה והסכימו כולן לדעת אחת וכתבו לו: "אלוהים ברא בראשית...".</a:t>
            </a:r>
          </a:p>
          <a:p>
            <a:pPr algn="just" eaLnBrk="1" hangingPunct="1">
              <a:lnSpc>
                <a:spcPct val="90000"/>
              </a:lnSpc>
              <a:buFontTx/>
              <a:buNone/>
            </a:pPr>
            <a:r>
              <a:rPr lang="he-IL" altLang="he-IL" sz="2900" dirty="0"/>
              <a:t> </a:t>
            </a:r>
            <a:r>
              <a:rPr lang="he-IL" altLang="he-IL" sz="2900" dirty="0" smtClean="0"/>
              <a:t>	(מגילה ט ע"א-ע"ב)</a:t>
            </a:r>
          </a:p>
          <a:p>
            <a:pPr algn="just" eaLnBrk="1" hangingPunct="1">
              <a:lnSpc>
                <a:spcPct val="90000"/>
              </a:lnSpc>
              <a:buFontTx/>
              <a:buNone/>
            </a:pPr>
            <a:r>
              <a:rPr lang="he-IL" altLang="he-IL" sz="2900" dirty="0"/>
              <a:t>	</a:t>
            </a:r>
            <a:r>
              <a:rPr lang="he-IL" altLang="he-IL" sz="2900" dirty="0" smtClean="0"/>
              <a:t>"מעשה בחמשה זקנים שכתבו לתלמי המלך את התורה יוונית, והיה אותו היום קשה לישראל כיום שנעשה בו העגל, שלא הייתה התורה יכולה </a:t>
            </a:r>
            <a:r>
              <a:rPr lang="he-IL" altLang="he-IL" sz="2900" dirty="0" err="1" smtClean="0"/>
              <a:t>לְהִתַּרגֵּם</a:t>
            </a:r>
            <a:r>
              <a:rPr lang="he-IL" altLang="he-IL" sz="2900" dirty="0" smtClean="0"/>
              <a:t> כל צרכה".</a:t>
            </a:r>
          </a:p>
          <a:p>
            <a:pPr algn="just" eaLnBrk="1" hangingPunct="1">
              <a:lnSpc>
                <a:spcPct val="90000"/>
              </a:lnSpc>
              <a:buFontTx/>
              <a:buNone/>
            </a:pPr>
            <a:r>
              <a:rPr lang="he-IL" altLang="he-IL" sz="2900" dirty="0"/>
              <a:t>	</a:t>
            </a:r>
            <a:r>
              <a:rPr lang="he-IL" altLang="he-IL" sz="2900" dirty="0" smtClean="0"/>
              <a:t>(תלמוד ירושלמי, סופרים, א, ז)</a:t>
            </a:r>
          </a:p>
          <a:p>
            <a:pPr algn="just" eaLnBrk="1" hangingPunct="1">
              <a:lnSpc>
                <a:spcPct val="90000"/>
              </a:lnSpc>
              <a:buFontTx/>
              <a:buNone/>
            </a:pPr>
            <a:r>
              <a:rPr lang="he-IL" altLang="he-IL" sz="2900" dirty="0"/>
              <a:t>	</a:t>
            </a:r>
          </a:p>
          <a:p>
            <a:pPr eaLnBrk="1" hangingPunct="1">
              <a:lnSpc>
                <a:spcPct val="90000"/>
              </a:lnSpc>
            </a:pPr>
            <a:endParaRPr lang="en-US" altLang="he-IL" sz="2900" dirty="0"/>
          </a:p>
        </p:txBody>
      </p:sp>
    </p:spTree>
    <p:extLst>
      <p:ext uri="{BB962C8B-B14F-4D97-AF65-F5344CB8AC3E}">
        <p14:creationId xmlns:p14="http://schemas.microsoft.com/office/powerpoint/2010/main" val="304083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0"/>
          <a:lstStyle/>
          <a:p>
            <a:pPr fontAlgn="auto">
              <a:spcAft>
                <a:spcPts val="0"/>
              </a:spcAft>
              <a:defRPr/>
            </a:pPr>
            <a:r>
              <a:rPr lang="he-IL" dirty="0" smtClean="0">
                <a:latin typeface="Guttman Keren" pitchFamily="2" charset="-79"/>
                <a:cs typeface="Guttman Keren" pitchFamily="2" charset="-79"/>
              </a:rPr>
              <a:t>3. תרבות</a:t>
            </a:r>
            <a:endParaRPr lang="he-IL" dirty="0">
              <a:latin typeface="Guttman Keren" pitchFamily="2" charset="-79"/>
              <a:cs typeface="Guttman Keren" pitchFamily="2" charset="-79"/>
            </a:endParaRPr>
          </a:p>
        </p:txBody>
      </p:sp>
      <p:sp>
        <p:nvSpPr>
          <p:cNvPr id="18434" name="מלבן 3"/>
          <p:cNvSpPr>
            <a:spLocks noChangeArrowheads="1"/>
          </p:cNvSpPr>
          <p:nvPr/>
        </p:nvSpPr>
        <p:spPr bwMode="auto">
          <a:xfrm>
            <a:off x="900113" y="2474913"/>
            <a:ext cx="7416800" cy="2308225"/>
          </a:xfrm>
          <a:prstGeom prst="rect">
            <a:avLst/>
          </a:prstGeom>
          <a:noFill/>
          <a:ln w="9525">
            <a:noFill/>
            <a:miter lim="800000"/>
            <a:headEnd/>
            <a:tailEnd/>
          </a:ln>
        </p:spPr>
        <p:txBody>
          <a:bodyPr>
            <a:spAutoFit/>
          </a:bodyPr>
          <a:lstStyle/>
          <a:p>
            <a:r>
              <a:rPr lang="he-IL" sz="2400"/>
              <a:t>יהודים אימצו את השפה היוונית, שמות יוונים, ואת הלבוש,</a:t>
            </a:r>
          </a:p>
          <a:p>
            <a:r>
              <a:rPr lang="he-IL" sz="2400"/>
              <a:t>יצאו לתיאטרון . צפו במשחקי ספורט ואף השתתפו בהם.</a:t>
            </a:r>
          </a:p>
          <a:p>
            <a:r>
              <a:rPr lang="he-IL" sz="2400"/>
              <a:t>השתתפו בחגיגות ובסעודות לא כשרות.</a:t>
            </a:r>
          </a:p>
          <a:p>
            <a:r>
              <a:rPr lang="he-IL" sz="2400"/>
              <a:t>הילדים התחנכו בגמנסיון ובאפביון.</a:t>
            </a:r>
          </a:p>
          <a:p>
            <a:r>
              <a:rPr lang="he-IL" sz="2400"/>
              <a:t>היהודים אימצו את סגנון הבנייה ההלניסטי, אך לא קשטו עם פסלים.</a:t>
            </a:r>
          </a:p>
        </p:txBody>
      </p:sp>
    </p:spTree>
    <p:extLst>
      <p:ext uri="{BB962C8B-B14F-4D97-AF65-F5344CB8AC3E}">
        <p14:creationId xmlns:p14="http://schemas.microsoft.com/office/powerpoint/2010/main" val="35231854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0"/>
          <a:lstStyle/>
          <a:p>
            <a:pPr fontAlgn="auto">
              <a:spcAft>
                <a:spcPts val="0"/>
              </a:spcAft>
              <a:defRPr/>
            </a:pPr>
            <a:r>
              <a:rPr lang="he-IL" dirty="0" smtClean="0">
                <a:latin typeface="Guttman Keren" pitchFamily="2" charset="-79"/>
                <a:cs typeface="Guttman Keren" pitchFamily="2" charset="-79"/>
              </a:rPr>
              <a:t>4. הנהגה</a:t>
            </a:r>
            <a:endParaRPr lang="he-IL" dirty="0">
              <a:latin typeface="Guttman Keren" pitchFamily="2" charset="-79"/>
              <a:cs typeface="Guttman Keren" pitchFamily="2" charset="-79"/>
            </a:endParaRPr>
          </a:p>
        </p:txBody>
      </p:sp>
      <p:sp>
        <p:nvSpPr>
          <p:cNvPr id="3" name="מציין מיקום תוכן 2"/>
          <p:cNvSpPr>
            <a:spLocks noGrp="1"/>
          </p:cNvSpPr>
          <p:nvPr>
            <p:ph idx="1"/>
          </p:nvPr>
        </p:nvSpPr>
        <p:spPr>
          <a:xfrm>
            <a:off x="1028036" y="1916832"/>
            <a:ext cx="7377113" cy="3889375"/>
          </a:xfrm>
        </p:spPr>
        <p:txBody>
          <a:bodyPr rtlCol="0">
            <a:noAutofit/>
          </a:bodyPr>
          <a:lstStyle/>
          <a:p>
            <a:pPr indent="-274320" fontAlgn="auto">
              <a:spcAft>
                <a:spcPts val="0"/>
              </a:spcAft>
              <a:defRPr/>
            </a:pPr>
            <a:r>
              <a:rPr lang="he-IL" sz="2000" dirty="0">
                <a:latin typeface="Arial" pitchFamily="34" charset="0"/>
                <a:cs typeface="Arial" pitchFamily="34" charset="0"/>
              </a:rPr>
              <a:t>בעקבות השפעת התרבות ההלניסטית על החברה היהודית חלו שני שינויים בקרב </a:t>
            </a:r>
            <a:r>
              <a:rPr lang="he-IL" sz="2000" dirty="0" smtClean="0">
                <a:latin typeface="Arial" pitchFamily="34" charset="0"/>
                <a:cs typeface="Arial" pitchFamily="34" charset="0"/>
              </a:rPr>
              <a:t>ההנהגה היהודית</a:t>
            </a:r>
            <a:r>
              <a:rPr lang="he-IL" sz="2000" dirty="0">
                <a:latin typeface="Arial" pitchFamily="34" charset="0"/>
                <a:cs typeface="Arial" pitchFamily="34" charset="0"/>
              </a:rPr>
              <a:t>:</a:t>
            </a:r>
          </a:p>
          <a:p>
            <a:pPr indent="0" fontAlgn="auto">
              <a:spcAft>
                <a:spcPts val="0"/>
              </a:spcAft>
              <a:buFont typeface="Wingdings" pitchFamily="2" charset="2"/>
              <a:buNone/>
              <a:defRPr/>
            </a:pPr>
            <a:r>
              <a:rPr lang="he-IL" sz="2000" dirty="0" smtClean="0">
                <a:latin typeface="Arial" pitchFamily="34" charset="0"/>
                <a:cs typeface="Arial" pitchFamily="34" charset="0"/>
              </a:rPr>
              <a:t>א. </a:t>
            </a:r>
            <a:r>
              <a:rPr lang="he-IL" sz="2000" b="1" dirty="0" smtClean="0">
                <a:latin typeface="Arial" pitchFamily="34" charset="0"/>
                <a:cs typeface="Arial" pitchFamily="34" charset="0"/>
              </a:rPr>
              <a:t>התייוונות </a:t>
            </a:r>
            <a:r>
              <a:rPr lang="he-IL" sz="2000" b="1" dirty="0">
                <a:latin typeface="Arial" pitchFamily="34" charset="0"/>
                <a:cs typeface="Arial" pitchFamily="34" charset="0"/>
              </a:rPr>
              <a:t>ההנהגה המסורתית : </a:t>
            </a:r>
          </a:p>
          <a:p>
            <a:pPr indent="0" fontAlgn="auto">
              <a:spcAft>
                <a:spcPts val="0"/>
              </a:spcAft>
              <a:buFont typeface="Wingdings" pitchFamily="2" charset="2"/>
              <a:buNone/>
              <a:defRPr/>
            </a:pPr>
            <a:r>
              <a:rPr lang="he-IL" sz="2000" dirty="0" smtClean="0">
                <a:latin typeface="Arial" pitchFamily="34" charset="0"/>
                <a:cs typeface="Arial" pitchFamily="34" charset="0"/>
              </a:rPr>
              <a:t>הכהונה </a:t>
            </a:r>
            <a:r>
              <a:rPr lang="he-IL" sz="2000" dirty="0">
                <a:latin typeface="Arial" pitchFamily="34" charset="0"/>
                <a:cs typeface="Arial" pitchFamily="34" charset="0"/>
              </a:rPr>
              <a:t>הגדולה, </a:t>
            </a:r>
            <a:r>
              <a:rPr lang="he-IL" sz="2000" dirty="0" err="1">
                <a:latin typeface="Arial" pitchFamily="34" charset="0"/>
                <a:cs typeface="Arial" pitchFamily="34" charset="0"/>
              </a:rPr>
              <a:t>כהנים</a:t>
            </a:r>
            <a:r>
              <a:rPr lang="he-IL" sz="2000" dirty="0">
                <a:latin typeface="Arial" pitchFamily="34" charset="0"/>
                <a:cs typeface="Arial" pitchFamily="34" charset="0"/>
              </a:rPr>
              <a:t> ולוויים </a:t>
            </a:r>
            <a:r>
              <a:rPr lang="he-IL" sz="2000" dirty="0" err="1">
                <a:latin typeface="Arial" pitchFamily="34" charset="0"/>
                <a:cs typeface="Arial" pitchFamily="34" charset="0"/>
              </a:rPr>
              <a:t>התיוונו</a:t>
            </a:r>
            <a:r>
              <a:rPr lang="he-IL" sz="2000" dirty="0">
                <a:latin typeface="Arial" pitchFamily="34" charset="0"/>
                <a:cs typeface="Arial" pitchFamily="34" charset="0"/>
              </a:rPr>
              <a:t>, אימצו את ערכי </a:t>
            </a:r>
            <a:r>
              <a:rPr lang="he-IL" sz="2000" dirty="0" smtClean="0">
                <a:latin typeface="Arial" pitchFamily="34" charset="0"/>
                <a:cs typeface="Arial" pitchFamily="34" charset="0"/>
              </a:rPr>
              <a:t>–ההלניזם</a:t>
            </a:r>
            <a:r>
              <a:rPr lang="he-IL" sz="2000" dirty="0">
                <a:latin typeface="Arial" pitchFamily="34" charset="0"/>
                <a:cs typeface="Arial" pitchFamily="34" charset="0"/>
              </a:rPr>
              <a:t>. נעשו מושחתים. העדיפו לצפות במשחקי ספורט ואף להשתתף בהם מאשר </a:t>
            </a:r>
            <a:r>
              <a:rPr lang="he-IL" sz="2000" dirty="0" smtClean="0">
                <a:latin typeface="Arial" pitchFamily="34" charset="0"/>
                <a:cs typeface="Arial" pitchFamily="34" charset="0"/>
              </a:rPr>
              <a:t>לעבוד את </a:t>
            </a:r>
            <a:r>
              <a:rPr lang="he-IL" sz="2000" dirty="0">
                <a:latin typeface="Arial" pitchFamily="34" charset="0"/>
                <a:cs typeface="Arial" pitchFamily="34" charset="0"/>
              </a:rPr>
              <a:t>האל </a:t>
            </a:r>
            <a:r>
              <a:rPr lang="he-IL" sz="2000" dirty="0" err="1">
                <a:latin typeface="Arial" pitchFamily="34" charset="0"/>
                <a:cs typeface="Arial" pitchFamily="34" charset="0"/>
              </a:rPr>
              <a:t>בביהמ</a:t>
            </a:r>
            <a:r>
              <a:rPr lang="he-IL" sz="2000" dirty="0">
                <a:latin typeface="Arial" pitchFamily="34" charset="0"/>
                <a:cs typeface="Arial" pitchFamily="34" charset="0"/>
              </a:rPr>
              <a:t>''ק.</a:t>
            </a:r>
          </a:p>
          <a:p>
            <a:pPr indent="0" fontAlgn="auto">
              <a:spcAft>
                <a:spcPts val="0"/>
              </a:spcAft>
              <a:buFont typeface="Wingdings" pitchFamily="2" charset="2"/>
              <a:buNone/>
              <a:defRPr/>
            </a:pPr>
            <a:r>
              <a:rPr lang="he-IL" sz="2000" dirty="0" smtClean="0">
                <a:latin typeface="Arial" pitchFamily="34" charset="0"/>
                <a:cs typeface="Arial" pitchFamily="34" charset="0"/>
              </a:rPr>
              <a:t>ב. </a:t>
            </a:r>
            <a:r>
              <a:rPr lang="he-IL" sz="2000" b="1" dirty="0" smtClean="0">
                <a:latin typeface="Arial" pitchFamily="34" charset="0"/>
                <a:cs typeface="Arial" pitchFamily="34" charset="0"/>
              </a:rPr>
              <a:t>צמיחת </a:t>
            </a:r>
            <a:r>
              <a:rPr lang="he-IL" sz="2000" b="1" dirty="0">
                <a:latin typeface="Arial" pitchFamily="34" charset="0"/>
                <a:cs typeface="Arial" pitchFamily="34" charset="0"/>
              </a:rPr>
              <a:t>שכבת אצולה חדשה </a:t>
            </a:r>
            <a:r>
              <a:rPr lang="he-IL" sz="2000" dirty="0">
                <a:latin typeface="Arial" pitchFamily="34" charset="0"/>
                <a:cs typeface="Arial" pitchFamily="34" charset="0"/>
              </a:rPr>
              <a:t>: </a:t>
            </a:r>
            <a:endParaRPr lang="he-IL" sz="2000" dirty="0" smtClean="0">
              <a:latin typeface="Arial" pitchFamily="34" charset="0"/>
              <a:cs typeface="Arial" pitchFamily="34" charset="0"/>
            </a:endParaRPr>
          </a:p>
          <a:p>
            <a:pPr indent="0" fontAlgn="auto">
              <a:spcAft>
                <a:spcPts val="0"/>
              </a:spcAft>
              <a:buFont typeface="Wingdings" pitchFamily="2" charset="2"/>
              <a:buNone/>
              <a:defRPr/>
            </a:pPr>
            <a:r>
              <a:rPr lang="he-IL" sz="2000" dirty="0" smtClean="0">
                <a:latin typeface="Arial" pitchFamily="34" charset="0"/>
                <a:cs typeface="Arial" pitchFamily="34" charset="0"/>
              </a:rPr>
              <a:t>אצולה </a:t>
            </a:r>
            <a:r>
              <a:rPr lang="he-IL" sz="2000" dirty="0">
                <a:latin typeface="Arial" pitchFamily="34" charset="0"/>
                <a:cs typeface="Arial" pitchFamily="34" charset="0"/>
              </a:rPr>
              <a:t>שלא ממעמד הכהונה ולא מצאצאי בית דויד. </a:t>
            </a:r>
            <a:r>
              <a:rPr lang="he-IL" sz="2000" dirty="0" err="1" smtClean="0">
                <a:latin typeface="Arial" pitchFamily="34" charset="0"/>
                <a:cs typeface="Arial" pitchFamily="34" charset="0"/>
              </a:rPr>
              <a:t>היואלו</a:t>
            </a:r>
            <a:r>
              <a:rPr lang="he-IL" sz="2000" dirty="0" smtClean="0">
                <a:latin typeface="Arial" pitchFamily="34" charset="0"/>
                <a:cs typeface="Arial" pitchFamily="34" charset="0"/>
              </a:rPr>
              <a:t> </a:t>
            </a:r>
            <a:r>
              <a:rPr lang="he-IL" sz="2000" dirty="0">
                <a:latin typeface="Arial" pitchFamily="34" charset="0"/>
                <a:cs typeface="Arial" pitchFamily="34" charset="0"/>
              </a:rPr>
              <a:t>סוחרים עשירים, ניצלו את האפשרויות הכלכליות הטמונות באימפריה </a:t>
            </a:r>
            <a:r>
              <a:rPr lang="he-IL" sz="2000" dirty="0" smtClean="0">
                <a:latin typeface="Arial" pitchFamily="34" charset="0"/>
                <a:cs typeface="Arial" pitchFamily="34" charset="0"/>
              </a:rPr>
              <a:t>ההלניסטית.</a:t>
            </a:r>
            <a:endParaRPr lang="he-IL" sz="2000" dirty="0">
              <a:latin typeface="Arial" pitchFamily="34" charset="0"/>
              <a:cs typeface="Arial" pitchFamily="34" charset="0"/>
            </a:endParaRPr>
          </a:p>
        </p:txBody>
      </p:sp>
    </p:spTree>
    <p:extLst>
      <p:ext uri="{BB962C8B-B14F-4D97-AF65-F5344CB8AC3E}">
        <p14:creationId xmlns:p14="http://schemas.microsoft.com/office/powerpoint/2010/main" val="33570274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2988" y="1484313"/>
            <a:ext cx="7305675" cy="1073150"/>
          </a:xfrm>
        </p:spPr>
        <p:txBody>
          <a:bodyPr rtlCol="0">
            <a:normAutofit fontScale="90000"/>
          </a:bodyPr>
          <a:lstStyle/>
          <a:p>
            <a:pPr fontAlgn="auto">
              <a:spcAft>
                <a:spcPts val="0"/>
              </a:spcAft>
              <a:defRPr/>
            </a:pPr>
            <a:r>
              <a:rPr lang="he-IL" dirty="0">
                <a:latin typeface="Arial" pitchFamily="34" charset="0"/>
                <a:cs typeface="Arial" pitchFamily="34" charset="0"/>
              </a:rPr>
              <a:t>מהם הסיבות לכך שדווקא המעמדות העליונים התייוונו?</a:t>
            </a:r>
            <a:br>
              <a:rPr lang="he-IL" dirty="0">
                <a:latin typeface="Arial" pitchFamily="34" charset="0"/>
                <a:cs typeface="Arial" pitchFamily="34" charset="0"/>
              </a:rPr>
            </a:br>
            <a:endParaRPr lang="he-IL" dirty="0"/>
          </a:p>
        </p:txBody>
      </p:sp>
      <p:sp>
        <p:nvSpPr>
          <p:cNvPr id="3" name="מציין מיקום תוכן 2"/>
          <p:cNvSpPr>
            <a:spLocks noGrp="1"/>
          </p:cNvSpPr>
          <p:nvPr>
            <p:ph idx="1"/>
          </p:nvPr>
        </p:nvSpPr>
        <p:spPr>
          <a:xfrm>
            <a:off x="611560" y="2276474"/>
            <a:ext cx="8136903" cy="3960838"/>
          </a:xfrm>
        </p:spPr>
        <p:txBody>
          <a:bodyPr rtlCol="0">
            <a:normAutofit/>
          </a:bodyPr>
          <a:lstStyle/>
          <a:p>
            <a:pPr indent="0" algn="just" fontAlgn="auto">
              <a:spcAft>
                <a:spcPts val="0"/>
              </a:spcAft>
              <a:buFont typeface="Wingdings" pitchFamily="2" charset="2"/>
              <a:buNone/>
              <a:defRPr/>
            </a:pPr>
            <a:r>
              <a:rPr lang="he-IL" b="1" dirty="0" smtClean="0">
                <a:latin typeface="Arial" pitchFamily="34" charset="0"/>
                <a:cs typeface="Arial" pitchFamily="34" charset="0"/>
              </a:rPr>
              <a:t>1.</a:t>
            </a:r>
            <a:r>
              <a:rPr lang="he-IL" b="1" dirty="0" smtClean="0">
                <a:solidFill>
                  <a:srgbClr val="CC0099"/>
                </a:solidFill>
                <a:latin typeface="Arial" pitchFamily="34" charset="0"/>
                <a:cs typeface="Arial" pitchFamily="34" charset="0"/>
              </a:rPr>
              <a:t>הקשר </a:t>
            </a:r>
            <a:r>
              <a:rPr lang="he-IL" b="1" dirty="0">
                <a:solidFill>
                  <a:srgbClr val="CC0099"/>
                </a:solidFill>
                <a:latin typeface="Arial" pitchFamily="34" charset="0"/>
                <a:cs typeface="Arial" pitchFamily="34" charset="0"/>
              </a:rPr>
              <a:t>עם השלטון ההלניסטי: </a:t>
            </a:r>
            <a:r>
              <a:rPr lang="he-IL" dirty="0">
                <a:latin typeface="Arial" pitchFamily="34" charset="0"/>
                <a:cs typeface="Arial" pitchFamily="34" charset="0"/>
              </a:rPr>
              <a:t>המתעשרים רצו להגדיל את עצמתם והשפעתם, ולקדם </a:t>
            </a:r>
            <a:r>
              <a:rPr lang="he-IL" dirty="0" smtClean="0">
                <a:latin typeface="Arial" pitchFamily="34" charset="0"/>
                <a:cs typeface="Arial" pitchFamily="34" charset="0"/>
              </a:rPr>
              <a:t>את האינטרסים </a:t>
            </a:r>
            <a:r>
              <a:rPr lang="he-IL" dirty="0">
                <a:latin typeface="Arial" pitchFamily="34" charset="0"/>
                <a:cs typeface="Arial" pitchFamily="34" charset="0"/>
              </a:rPr>
              <a:t>הכלכליים שלהם. התקיים מגע עם השלטון ההלניסטי . השלטון גבה מיסים</a:t>
            </a:r>
            <a:r>
              <a:rPr lang="he-IL" dirty="0" smtClean="0">
                <a:latin typeface="Arial" pitchFamily="34" charset="0"/>
                <a:cs typeface="Arial" pitchFamily="34" charset="0"/>
              </a:rPr>
              <a:t>, חוקק </a:t>
            </a:r>
            <a:r>
              <a:rPr lang="he-IL" dirty="0">
                <a:latin typeface="Arial" pitchFamily="34" charset="0"/>
                <a:cs typeface="Arial" pitchFamily="34" charset="0"/>
              </a:rPr>
              <a:t>חוקים והעניק זכויות למי שידע לבקשן ביוונית. לכן למדו יוונית ודרכה </a:t>
            </a:r>
            <a:r>
              <a:rPr lang="he-IL" dirty="0" smtClean="0">
                <a:latin typeface="Arial" pitchFamily="34" charset="0"/>
                <a:cs typeface="Arial" pitchFamily="34" charset="0"/>
              </a:rPr>
              <a:t>התקרבו לתרבות </a:t>
            </a:r>
            <a:r>
              <a:rPr lang="he-IL" dirty="0">
                <a:latin typeface="Arial" pitchFamily="34" charset="0"/>
                <a:cs typeface="Arial" pitchFamily="34" charset="0"/>
              </a:rPr>
              <a:t>ההלניסטית.</a:t>
            </a:r>
          </a:p>
          <a:p>
            <a:pPr marL="0" indent="0" fontAlgn="auto">
              <a:spcAft>
                <a:spcPts val="0"/>
              </a:spcAft>
              <a:buNone/>
              <a:defRPr/>
            </a:pPr>
            <a:r>
              <a:rPr lang="he-IL" b="1" dirty="0">
                <a:latin typeface="Arial" pitchFamily="34" charset="0"/>
                <a:cs typeface="Arial" pitchFamily="34" charset="0"/>
              </a:rPr>
              <a:t> </a:t>
            </a:r>
            <a:r>
              <a:rPr lang="he-IL" b="1" dirty="0" smtClean="0">
                <a:latin typeface="Arial" pitchFamily="34" charset="0"/>
                <a:cs typeface="Arial" pitchFamily="34" charset="0"/>
              </a:rPr>
              <a:t>   2.</a:t>
            </a:r>
            <a:r>
              <a:rPr lang="he-IL" b="1" dirty="0">
                <a:solidFill>
                  <a:srgbClr val="CC0099"/>
                </a:solidFill>
                <a:latin typeface="Arial" pitchFamily="34" charset="0"/>
                <a:cs typeface="Arial" pitchFamily="34" charset="0"/>
              </a:rPr>
              <a:t>קשרי מסחר: </a:t>
            </a:r>
            <a:r>
              <a:rPr lang="he-IL" dirty="0">
                <a:latin typeface="Arial" pitchFamily="34" charset="0"/>
                <a:cs typeface="Arial" pitchFamily="34" charset="0"/>
              </a:rPr>
              <a:t>חייב גם קרבה תרבותית</a:t>
            </a:r>
            <a:r>
              <a:rPr lang="he-IL" dirty="0" smtClean="0">
                <a:latin typeface="Arial" pitchFamily="34" charset="0"/>
                <a:cs typeface="Arial" pitchFamily="34" charset="0"/>
              </a:rPr>
              <a:t>.</a:t>
            </a:r>
          </a:p>
          <a:p>
            <a:pPr marL="0" indent="0" fontAlgn="auto">
              <a:spcAft>
                <a:spcPts val="0"/>
              </a:spcAft>
              <a:buNone/>
              <a:defRPr/>
            </a:pPr>
            <a:r>
              <a:rPr lang="he-IL" b="1" dirty="0" smtClean="0">
                <a:latin typeface="Arial" pitchFamily="34" charset="0"/>
                <a:cs typeface="Arial" pitchFamily="34" charset="0"/>
              </a:rPr>
              <a:t>    3.</a:t>
            </a:r>
            <a:r>
              <a:rPr lang="he-IL" b="1" dirty="0">
                <a:solidFill>
                  <a:srgbClr val="CC0099"/>
                </a:solidFill>
                <a:latin typeface="Arial" pitchFamily="34" charset="0"/>
                <a:cs typeface="Arial" pitchFamily="34" charset="0"/>
              </a:rPr>
              <a:t>תרבות </a:t>
            </a:r>
            <a:r>
              <a:rPr lang="he-IL" b="1" dirty="0" smtClean="0">
                <a:solidFill>
                  <a:srgbClr val="CC0099"/>
                </a:solidFill>
                <a:latin typeface="Arial" pitchFamily="34" charset="0"/>
                <a:cs typeface="Arial" pitchFamily="34" charset="0"/>
              </a:rPr>
              <a:t>יוקרתית: </a:t>
            </a:r>
            <a:r>
              <a:rPr lang="he-IL" dirty="0">
                <a:latin typeface="Arial" pitchFamily="34" charset="0"/>
                <a:cs typeface="Arial" pitchFamily="34" charset="0"/>
              </a:rPr>
              <a:t>ההנהגה היהודית נחשפה </a:t>
            </a:r>
            <a:r>
              <a:rPr lang="he-IL" dirty="0" smtClean="0">
                <a:latin typeface="Arial" pitchFamily="34" charset="0"/>
                <a:cs typeface="Arial" pitchFamily="34" charset="0"/>
              </a:rPr>
              <a:t>לתרבות </a:t>
            </a:r>
            <a:r>
              <a:rPr lang="he-IL" dirty="0">
                <a:latin typeface="Arial" pitchFamily="34" charset="0"/>
                <a:cs typeface="Arial" pitchFamily="34" charset="0"/>
              </a:rPr>
              <a:t>חדשה </a:t>
            </a:r>
            <a:endParaRPr lang="he-IL" dirty="0" smtClean="0">
              <a:latin typeface="Arial" pitchFamily="34" charset="0"/>
              <a:cs typeface="Arial" pitchFamily="34" charset="0"/>
            </a:endParaRPr>
          </a:p>
          <a:p>
            <a:pPr marL="0" indent="0" fontAlgn="auto">
              <a:spcAft>
                <a:spcPts val="0"/>
              </a:spcAft>
              <a:buNone/>
              <a:defRPr/>
            </a:pPr>
            <a:r>
              <a:rPr lang="he-IL" dirty="0">
                <a:latin typeface="Arial" pitchFamily="34" charset="0"/>
                <a:cs typeface="Arial" pitchFamily="34" charset="0"/>
              </a:rPr>
              <a:t> </a:t>
            </a:r>
            <a:r>
              <a:rPr lang="he-IL" dirty="0" smtClean="0">
                <a:latin typeface="Arial" pitchFamily="34" charset="0"/>
                <a:cs typeface="Arial" pitchFamily="34" charset="0"/>
              </a:rPr>
              <a:t>   ומפתה, </a:t>
            </a:r>
            <a:r>
              <a:rPr lang="he-IL" dirty="0">
                <a:latin typeface="Arial" pitchFamily="34" charset="0"/>
                <a:cs typeface="Arial" pitchFamily="34" charset="0"/>
              </a:rPr>
              <a:t>מבוססת על כסף, </a:t>
            </a:r>
            <a:r>
              <a:rPr lang="he-IL" dirty="0" smtClean="0">
                <a:latin typeface="Arial" pitchFamily="34" charset="0"/>
                <a:cs typeface="Arial" pitchFamily="34" charset="0"/>
              </a:rPr>
              <a:t>כוח, כבוד </a:t>
            </a:r>
            <a:r>
              <a:rPr lang="he-IL" dirty="0">
                <a:latin typeface="Arial" pitchFamily="34" charset="0"/>
                <a:cs typeface="Arial" pitchFamily="34" charset="0"/>
              </a:rPr>
              <a:t>וחיי </a:t>
            </a:r>
            <a:r>
              <a:rPr lang="he-IL" dirty="0" smtClean="0">
                <a:latin typeface="Arial" pitchFamily="34" charset="0"/>
                <a:cs typeface="Arial" pitchFamily="34" charset="0"/>
              </a:rPr>
              <a:t>זוהר</a:t>
            </a:r>
            <a:r>
              <a:rPr lang="he-IL" dirty="0">
                <a:latin typeface="Arial" pitchFamily="34" charset="0"/>
                <a:cs typeface="Arial" pitchFamily="34" charset="0"/>
              </a:rPr>
              <a:t>.</a:t>
            </a:r>
          </a:p>
        </p:txBody>
      </p:sp>
    </p:spTree>
    <p:extLst>
      <p:ext uri="{BB962C8B-B14F-4D97-AF65-F5344CB8AC3E}">
        <p14:creationId xmlns:p14="http://schemas.microsoft.com/office/powerpoint/2010/main" val="39631246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2988" y="476671"/>
            <a:ext cx="7705725" cy="612353"/>
          </a:xfrm>
        </p:spPr>
        <p:txBody>
          <a:bodyPr/>
          <a:lstStyle/>
          <a:p>
            <a:r>
              <a:rPr lang="he-IL" b="1" u="sng" dirty="0"/>
              <a:t>הלניזם, יהדות ומה שביניהם – לימוד </a:t>
            </a:r>
            <a:r>
              <a:rPr lang="he-IL" b="1" u="sng" dirty="0" smtClean="0"/>
              <a:t>קבוצתי</a:t>
            </a:r>
            <a:r>
              <a:rPr lang="en-US" dirty="0"/>
              <a:t/>
            </a:r>
            <a:br>
              <a:rPr lang="en-US" dirty="0"/>
            </a:br>
            <a:endParaRPr lang="he-IL" dirty="0"/>
          </a:p>
        </p:txBody>
      </p:sp>
      <p:sp>
        <p:nvSpPr>
          <p:cNvPr id="3" name="מציין מיקום תוכן 2"/>
          <p:cNvSpPr>
            <a:spLocks noGrp="1"/>
          </p:cNvSpPr>
          <p:nvPr>
            <p:ph idx="1"/>
          </p:nvPr>
        </p:nvSpPr>
        <p:spPr/>
        <p:txBody>
          <a:bodyPr/>
          <a:lstStyle/>
          <a:p>
            <a:pPr marL="0" indent="0">
              <a:buNone/>
            </a:pPr>
            <a:r>
              <a:rPr lang="he-IL" dirty="0" smtClean="0"/>
              <a:t>בשיעור </a:t>
            </a:r>
            <a:r>
              <a:rPr lang="he-IL" dirty="0"/>
              <a:t>זה אנו נתחלק למספר קבוצות וכל קבוצה צריכה ללמוד נושא אחר, תוך היעזרות בשאלות מנחות. הלימוד מתחלק למספר שלבים:</a:t>
            </a:r>
            <a:endParaRPr lang="en-US" dirty="0"/>
          </a:p>
          <a:p>
            <a:pPr marL="0" indent="0">
              <a:buNone/>
            </a:pPr>
            <a:r>
              <a:rPr lang="he-IL" dirty="0"/>
              <a:t>1</a:t>
            </a:r>
            <a:r>
              <a:rPr lang="he-IL" dirty="0" smtClean="0"/>
              <a:t>.לימוד </a:t>
            </a:r>
            <a:r>
              <a:rPr lang="he-IL" dirty="0"/>
              <a:t>בכיתה וכתיבת תשובות על השאלות המנחות.</a:t>
            </a:r>
            <a:endParaRPr lang="en-US" dirty="0"/>
          </a:p>
          <a:p>
            <a:pPr marL="0" indent="0">
              <a:buNone/>
            </a:pPr>
            <a:r>
              <a:rPr lang="he-IL" dirty="0"/>
              <a:t>2</a:t>
            </a:r>
            <a:r>
              <a:rPr lang="he-IL" dirty="0" smtClean="0"/>
              <a:t>.הכנת </a:t>
            </a:r>
            <a:r>
              <a:rPr lang="he-IL" dirty="0"/>
              <a:t>שיעור לכיתה – עד 10 דקות המציגים את הנושא שלמדתם.</a:t>
            </a:r>
            <a:endParaRPr lang="en-US" dirty="0"/>
          </a:p>
          <a:p>
            <a:pPr marL="0" indent="0">
              <a:buNone/>
            </a:pPr>
            <a:r>
              <a:rPr lang="he-IL" dirty="0"/>
              <a:t>3</a:t>
            </a:r>
            <a:r>
              <a:rPr lang="he-IL" dirty="0" smtClean="0"/>
              <a:t>.בוחן </a:t>
            </a:r>
            <a:r>
              <a:rPr lang="he-IL" dirty="0"/>
              <a:t>כיתתי המורכב משלל הנושאים.</a:t>
            </a:r>
            <a:endParaRPr lang="en-US" dirty="0"/>
          </a:p>
          <a:p>
            <a:pPr marL="0" indent="0">
              <a:buNone/>
            </a:pPr>
            <a:r>
              <a:rPr lang="he-IL" dirty="0"/>
              <a:t>הציון הסופי יורכב מן הקריטריונים </a:t>
            </a:r>
            <a:r>
              <a:rPr lang="he-IL" dirty="0" smtClean="0"/>
              <a:t>הבאים:</a:t>
            </a:r>
            <a:endParaRPr lang="en-US" dirty="0" smtClean="0"/>
          </a:p>
          <a:p>
            <a:pPr lvl="0"/>
            <a:r>
              <a:rPr lang="he-IL" dirty="0"/>
              <a:t>השתתפות פעילה בלימוד בכיתה.</a:t>
            </a:r>
            <a:endParaRPr lang="en-US" dirty="0"/>
          </a:p>
          <a:p>
            <a:pPr lvl="0"/>
            <a:r>
              <a:rPr lang="he-IL" dirty="0" smtClean="0"/>
              <a:t>העברת </a:t>
            </a:r>
            <a:r>
              <a:rPr lang="he-IL" dirty="0"/>
              <a:t>הידע הנלמד לכיתה : עבודת צוות, הפגנת הידע של כל חברה הקבוצה, הסבר מעניין ומובן לתלמידי הכיתה.</a:t>
            </a:r>
            <a:endParaRPr lang="en-US" dirty="0"/>
          </a:p>
          <a:p>
            <a:pPr lvl="0"/>
            <a:r>
              <a:rPr lang="he-IL" dirty="0"/>
              <a:t>הצלחת חברי הכיתה בבוחן בשאלות הקשורות לנושא שלימדתם.</a:t>
            </a:r>
            <a:endParaRPr lang="en-US" dirty="0"/>
          </a:p>
          <a:p>
            <a:endParaRPr lang="he-IL" dirty="0"/>
          </a:p>
        </p:txBody>
      </p:sp>
    </p:spTree>
    <p:extLst>
      <p:ext uri="{BB962C8B-B14F-4D97-AF65-F5344CB8AC3E}">
        <p14:creationId xmlns:p14="http://schemas.microsoft.com/office/powerpoint/2010/main" val="3760936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2988" y="476671"/>
            <a:ext cx="7705725" cy="612353"/>
          </a:xfrm>
        </p:spPr>
        <p:txBody>
          <a:bodyPr/>
          <a:lstStyle/>
          <a:p>
            <a:r>
              <a:rPr lang="he-IL" b="1" u="sng" dirty="0"/>
              <a:t>הלניזם, יהדות ומה שביניהם – לימוד </a:t>
            </a:r>
            <a:r>
              <a:rPr lang="he-IL" b="1" u="sng" dirty="0" smtClean="0"/>
              <a:t>קבוצתי</a:t>
            </a:r>
            <a:r>
              <a:rPr lang="en-US" dirty="0"/>
              <a:t/>
            </a:r>
            <a:br>
              <a:rPr lang="en-US" dirty="0"/>
            </a:br>
            <a:endParaRPr lang="he-IL" dirty="0"/>
          </a:p>
        </p:txBody>
      </p:sp>
      <p:sp>
        <p:nvSpPr>
          <p:cNvPr id="3" name="מציין מיקום תוכן 2"/>
          <p:cNvSpPr>
            <a:spLocks noGrp="1"/>
          </p:cNvSpPr>
          <p:nvPr>
            <p:ph idx="1"/>
          </p:nvPr>
        </p:nvSpPr>
        <p:spPr/>
        <p:txBody>
          <a:bodyPr/>
          <a:lstStyle/>
          <a:p>
            <a:pPr marL="0" indent="0">
              <a:buNone/>
            </a:pPr>
            <a:r>
              <a:rPr lang="he-IL" u="sng" dirty="0"/>
              <a:t>קבוצה 1: הכרת השלטון ההלניסטי באוטונומיה של יהודה (עמ' 36-33):</a:t>
            </a:r>
            <a:endParaRPr lang="en-US" dirty="0"/>
          </a:p>
          <a:p>
            <a:pPr marL="0" indent="0">
              <a:buNone/>
            </a:pPr>
            <a:r>
              <a:rPr lang="he-IL" dirty="0"/>
              <a:t>1</a:t>
            </a:r>
            <a:r>
              <a:rPr lang="he-IL" dirty="0" smtClean="0"/>
              <a:t>."</a:t>
            </a:r>
            <a:r>
              <a:rPr lang="he-IL" dirty="0"/>
              <a:t>אוטונומיה"=שלטון עצמאי. כיצד האוטונומיה של יהודה באה לידי ביטוי בתקופה ההלניסטית?</a:t>
            </a:r>
            <a:endParaRPr lang="en-US" dirty="0"/>
          </a:p>
          <a:p>
            <a:pPr marL="0" indent="0">
              <a:buNone/>
            </a:pPr>
            <a:r>
              <a:rPr lang="he-IL" dirty="0"/>
              <a:t>2</a:t>
            </a:r>
            <a:r>
              <a:rPr lang="he-IL" dirty="0" smtClean="0"/>
              <a:t>.כיצד </a:t>
            </a:r>
            <a:r>
              <a:rPr lang="he-IL" dirty="0"/>
              <a:t>קיומה של החקרא פגעה באוטונומיה של יהודה?</a:t>
            </a:r>
            <a:endParaRPr lang="en-US" dirty="0"/>
          </a:p>
          <a:p>
            <a:pPr marL="0" indent="0">
              <a:buNone/>
            </a:pPr>
            <a:r>
              <a:rPr lang="he-IL" dirty="0"/>
              <a:t>3</a:t>
            </a:r>
            <a:r>
              <a:rPr lang="he-IL" dirty="0" smtClean="0"/>
              <a:t>.מה </a:t>
            </a:r>
            <a:r>
              <a:rPr lang="he-IL" dirty="0"/>
              <a:t>היה תפקידו של הכהן הגדול בהנהגה של החברה היהודית בתקופה ההלניסטית?</a:t>
            </a:r>
            <a:endParaRPr lang="en-US" dirty="0"/>
          </a:p>
          <a:p>
            <a:pPr marL="0" indent="0">
              <a:buNone/>
            </a:pPr>
            <a:r>
              <a:rPr lang="he-IL" dirty="0"/>
              <a:t>4</a:t>
            </a:r>
            <a:r>
              <a:rPr lang="he-IL" dirty="0" smtClean="0"/>
              <a:t>.מה </a:t>
            </a:r>
            <a:r>
              <a:rPr lang="he-IL" dirty="0"/>
              <a:t>היה מעמדה של ירושלים בתקופה ההלניסטית עד לשינוי שהעביר </a:t>
            </a:r>
            <a:r>
              <a:rPr lang="he-IL" dirty="0" err="1"/>
              <a:t>יסון</a:t>
            </a:r>
            <a:r>
              <a:rPr lang="he-IL" dirty="0"/>
              <a:t>?</a:t>
            </a:r>
            <a:endParaRPr lang="en-US" dirty="0"/>
          </a:p>
          <a:p>
            <a:pPr marL="0" indent="0">
              <a:buNone/>
            </a:pPr>
            <a:r>
              <a:rPr lang="he-IL" dirty="0"/>
              <a:t>5</a:t>
            </a:r>
            <a:r>
              <a:rPr lang="he-IL" dirty="0" smtClean="0"/>
              <a:t>.מעמדו </a:t>
            </a:r>
            <a:r>
              <a:rPr lang="he-IL" dirty="0"/>
              <a:t>של המקדש בירושלים בתקופה ההלניסטית היה משמעותי מאוד עבור היהודים. כתוב כיצד בא לידי ביטוי מעמד המקדש בתחום הדתי, הכלכלי, החברתי וחברתי והפוליטי.</a:t>
            </a:r>
            <a:endParaRPr lang="en-US" dirty="0"/>
          </a:p>
        </p:txBody>
      </p:sp>
    </p:spTree>
    <p:extLst>
      <p:ext uri="{BB962C8B-B14F-4D97-AF65-F5344CB8AC3E}">
        <p14:creationId xmlns:p14="http://schemas.microsoft.com/office/powerpoint/2010/main" val="2358233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2988" y="476671"/>
            <a:ext cx="7705725" cy="612353"/>
          </a:xfrm>
        </p:spPr>
        <p:txBody>
          <a:bodyPr/>
          <a:lstStyle/>
          <a:p>
            <a:r>
              <a:rPr lang="he-IL" b="1" u="sng" dirty="0"/>
              <a:t>הלניזם, יהדות ומה שביניהם – לימוד </a:t>
            </a:r>
            <a:r>
              <a:rPr lang="he-IL" b="1" u="sng" dirty="0" smtClean="0"/>
              <a:t>קבוצתי</a:t>
            </a:r>
            <a:r>
              <a:rPr lang="en-US" dirty="0"/>
              <a:t/>
            </a:r>
            <a:br>
              <a:rPr lang="en-US" dirty="0"/>
            </a:br>
            <a:endParaRPr lang="he-IL" dirty="0"/>
          </a:p>
        </p:txBody>
      </p:sp>
      <p:sp>
        <p:nvSpPr>
          <p:cNvPr id="3" name="מציין מיקום תוכן 2"/>
          <p:cNvSpPr>
            <a:spLocks noGrp="1"/>
          </p:cNvSpPr>
          <p:nvPr>
            <p:ph idx="1"/>
          </p:nvPr>
        </p:nvSpPr>
        <p:spPr/>
        <p:txBody>
          <a:bodyPr/>
          <a:lstStyle/>
          <a:p>
            <a:pPr marL="0" indent="0">
              <a:buNone/>
            </a:pPr>
            <a:r>
              <a:rPr lang="he-IL" u="sng" dirty="0"/>
              <a:t>קבוצה 2: התערערות מעמד הכהן הגדול (עמ' 36-33):</a:t>
            </a:r>
            <a:endParaRPr lang="en-US" dirty="0"/>
          </a:p>
          <a:p>
            <a:pPr marL="0" indent="0">
              <a:buNone/>
            </a:pPr>
            <a:r>
              <a:rPr lang="he-IL" dirty="0"/>
              <a:t>1</a:t>
            </a:r>
            <a:r>
              <a:rPr lang="he-IL" dirty="0" smtClean="0"/>
              <a:t>.על </a:t>
            </a:r>
            <a:r>
              <a:rPr lang="he-IL" dirty="0"/>
              <a:t>פי הידוע לנו מן הציווי בתור, כיצד עובר התפקיד של הכהן הגדול?</a:t>
            </a:r>
            <a:endParaRPr lang="en-US" dirty="0"/>
          </a:p>
          <a:p>
            <a:pPr marL="0" indent="0">
              <a:buNone/>
            </a:pPr>
            <a:r>
              <a:rPr lang="he-IL" dirty="0"/>
              <a:t>2</a:t>
            </a:r>
            <a:r>
              <a:rPr lang="he-IL" dirty="0" smtClean="0"/>
              <a:t>.על </a:t>
            </a:r>
            <a:r>
              <a:rPr lang="he-IL" dirty="0"/>
              <a:t>מה היה הוויכוח בין </a:t>
            </a:r>
            <a:r>
              <a:rPr lang="he-IL" dirty="0" err="1"/>
              <a:t>חוניו</a:t>
            </a:r>
            <a:r>
              <a:rPr lang="he-IL" dirty="0"/>
              <a:t> השלישי שהיה הכהן הגדול לבין שמעון בן </a:t>
            </a:r>
            <a:r>
              <a:rPr lang="he-IL" dirty="0" err="1"/>
              <a:t>בלגה</a:t>
            </a:r>
            <a:r>
              <a:rPr lang="he-IL" dirty="0"/>
              <a:t>?</a:t>
            </a:r>
            <a:endParaRPr lang="en-US" dirty="0"/>
          </a:p>
          <a:p>
            <a:pPr marL="0" indent="0">
              <a:buNone/>
            </a:pPr>
            <a:r>
              <a:rPr lang="he-IL" dirty="0"/>
              <a:t>3</a:t>
            </a:r>
            <a:r>
              <a:rPr lang="he-IL" dirty="0" smtClean="0"/>
              <a:t>.מי </a:t>
            </a:r>
            <a:r>
              <a:rPr lang="he-IL" dirty="0"/>
              <a:t>היה השליט ההלניסטי באותה תקופה?</a:t>
            </a:r>
            <a:endParaRPr lang="en-US" dirty="0"/>
          </a:p>
          <a:p>
            <a:pPr marL="0" indent="0">
              <a:buNone/>
            </a:pPr>
            <a:r>
              <a:rPr lang="he-IL" dirty="0"/>
              <a:t>4</a:t>
            </a:r>
            <a:r>
              <a:rPr lang="he-IL" dirty="0" smtClean="0"/>
              <a:t>.הסבירו </a:t>
            </a:r>
            <a:r>
              <a:rPr lang="he-IL" dirty="0"/>
              <a:t>כיצד הוויכוח הביא לפגיעה בבית המקדש וכיצד הדבר השפיע על היחסים של היהודים עם השלטון </a:t>
            </a:r>
            <a:r>
              <a:rPr lang="he-IL" dirty="0" err="1"/>
              <a:t>הסלווקי</a:t>
            </a:r>
            <a:r>
              <a:rPr lang="he-IL" dirty="0"/>
              <a:t>?</a:t>
            </a:r>
            <a:endParaRPr lang="en-US" dirty="0"/>
          </a:p>
          <a:p>
            <a:pPr marL="0" indent="0">
              <a:buNone/>
            </a:pPr>
            <a:r>
              <a:rPr lang="he-IL" dirty="0"/>
              <a:t>5</a:t>
            </a:r>
            <a:r>
              <a:rPr lang="he-IL" dirty="0" smtClean="0"/>
              <a:t>.מדוע </a:t>
            </a:r>
            <a:r>
              <a:rPr lang="he-IL" dirty="0"/>
              <a:t>מינויו של </a:t>
            </a:r>
            <a:r>
              <a:rPr lang="he-IL" dirty="0" err="1"/>
              <a:t>יסון</a:t>
            </a:r>
            <a:r>
              <a:rPr lang="he-IL" dirty="0"/>
              <a:t> לכהן הגדול מהווה נקודת מפנה דרסטית לגבי התערערות מעמד הכהן הגדול?</a:t>
            </a:r>
            <a:endParaRPr lang="en-US" dirty="0"/>
          </a:p>
          <a:p>
            <a:pPr marL="0" indent="0">
              <a:buNone/>
            </a:pPr>
            <a:r>
              <a:rPr lang="he-IL" dirty="0"/>
              <a:t>6</a:t>
            </a:r>
            <a:r>
              <a:rPr lang="he-IL" dirty="0" smtClean="0"/>
              <a:t>.אילו </a:t>
            </a:r>
            <a:r>
              <a:rPr lang="he-IL" dirty="0"/>
              <a:t>מהשיקולים במינויו של </a:t>
            </a:r>
            <a:r>
              <a:rPr lang="he-IL" dirty="0" err="1"/>
              <a:t>יסון</a:t>
            </a:r>
            <a:r>
              <a:rPr lang="he-IL" dirty="0"/>
              <a:t> באו לידי ביטוי גם במינוי של </a:t>
            </a:r>
            <a:r>
              <a:rPr lang="he-IL" dirty="0" err="1" smtClean="0"/>
              <a:t>מנלאוס</a:t>
            </a:r>
            <a:r>
              <a:rPr lang="he-IL" dirty="0"/>
              <a:t> </a:t>
            </a:r>
            <a:r>
              <a:rPr lang="he-IL" dirty="0" smtClean="0"/>
              <a:t>לכהן </a:t>
            </a:r>
            <a:r>
              <a:rPr lang="he-IL" dirty="0"/>
              <a:t>הגדול?</a:t>
            </a:r>
            <a:endParaRPr lang="en-US" dirty="0"/>
          </a:p>
          <a:p>
            <a:pPr marL="0" indent="0">
              <a:buNone/>
            </a:pPr>
            <a:r>
              <a:rPr lang="he-IL" dirty="0"/>
              <a:t>7</a:t>
            </a:r>
            <a:r>
              <a:rPr lang="he-IL" dirty="0" smtClean="0"/>
              <a:t>.כיצד </a:t>
            </a:r>
            <a:r>
              <a:rPr lang="he-IL" dirty="0"/>
              <a:t>מינויו של </a:t>
            </a:r>
            <a:r>
              <a:rPr lang="he-IL" dirty="0" err="1"/>
              <a:t>מנלאוס</a:t>
            </a:r>
            <a:r>
              <a:rPr lang="he-IL" dirty="0"/>
              <a:t> מהווה הידרדרות נוספת במעמדו של הכהן הגדול?</a:t>
            </a:r>
            <a:endParaRPr lang="en-US" dirty="0"/>
          </a:p>
        </p:txBody>
      </p:sp>
    </p:spTree>
    <p:extLst>
      <p:ext uri="{BB962C8B-B14F-4D97-AF65-F5344CB8AC3E}">
        <p14:creationId xmlns:p14="http://schemas.microsoft.com/office/powerpoint/2010/main" val="5396800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2988" y="476671"/>
            <a:ext cx="7705725" cy="612353"/>
          </a:xfrm>
        </p:spPr>
        <p:txBody>
          <a:bodyPr/>
          <a:lstStyle/>
          <a:p>
            <a:r>
              <a:rPr lang="he-IL" b="1" u="sng" dirty="0"/>
              <a:t>הלניזם, יהדות ומה שביניהם – לימוד </a:t>
            </a:r>
            <a:r>
              <a:rPr lang="he-IL" b="1" u="sng" dirty="0" smtClean="0"/>
              <a:t>קבוצתי</a:t>
            </a:r>
            <a:r>
              <a:rPr lang="en-US" dirty="0"/>
              <a:t/>
            </a:r>
            <a:br>
              <a:rPr lang="en-US" dirty="0"/>
            </a:br>
            <a:endParaRPr lang="he-IL" dirty="0"/>
          </a:p>
        </p:txBody>
      </p:sp>
      <p:sp>
        <p:nvSpPr>
          <p:cNvPr id="3" name="מציין מיקום תוכן 2"/>
          <p:cNvSpPr>
            <a:spLocks noGrp="1"/>
          </p:cNvSpPr>
          <p:nvPr>
            <p:ph idx="1"/>
          </p:nvPr>
        </p:nvSpPr>
        <p:spPr/>
        <p:txBody>
          <a:bodyPr/>
          <a:lstStyle/>
          <a:p>
            <a:pPr marL="0" indent="0">
              <a:buNone/>
            </a:pPr>
            <a:r>
              <a:rPr lang="he-IL" u="sng" dirty="0"/>
              <a:t>קבוצה 3: ההתייוונות בחברה היהודית (עמ' 36-26):</a:t>
            </a:r>
            <a:endParaRPr lang="en-US" dirty="0"/>
          </a:p>
          <a:p>
            <a:pPr marL="0" indent="0">
              <a:buNone/>
            </a:pPr>
            <a:r>
              <a:rPr lang="he-IL" dirty="0"/>
              <a:t>1</a:t>
            </a:r>
            <a:r>
              <a:rPr lang="he-IL" dirty="0" smtClean="0"/>
              <a:t>.מה </a:t>
            </a:r>
            <a:r>
              <a:rPr lang="he-IL" dirty="0"/>
              <a:t>הגורמים שהשפיעו על מידת ההתייוונות בחברה היהודית?</a:t>
            </a:r>
            <a:endParaRPr lang="en-US" dirty="0"/>
          </a:p>
          <a:p>
            <a:pPr marL="0" indent="0">
              <a:buNone/>
            </a:pPr>
            <a:r>
              <a:rPr lang="he-IL" dirty="0"/>
              <a:t>2</a:t>
            </a:r>
            <a:r>
              <a:rPr lang="he-IL" dirty="0" smtClean="0"/>
              <a:t>.מדוע </a:t>
            </a:r>
            <a:r>
              <a:rPr lang="he-IL" dirty="0"/>
              <a:t>ביקשו המתייוונים לפגוע בזכויות היהודים ובמקדש?</a:t>
            </a:r>
            <a:endParaRPr lang="en-US" dirty="0"/>
          </a:p>
          <a:p>
            <a:pPr marL="0" indent="0">
              <a:buNone/>
            </a:pPr>
            <a:r>
              <a:rPr lang="he-IL" dirty="0"/>
              <a:t>3</a:t>
            </a:r>
            <a:r>
              <a:rPr lang="he-IL" dirty="0" smtClean="0"/>
              <a:t>.ערכו </a:t>
            </a:r>
            <a:r>
              <a:rPr lang="he-IL" dirty="0"/>
              <a:t>רשימה ובה פעולותיו של </a:t>
            </a:r>
            <a:r>
              <a:rPr lang="he-IL" dirty="0" err="1"/>
              <a:t>יסון</a:t>
            </a:r>
            <a:r>
              <a:rPr lang="he-IL" dirty="0"/>
              <a:t> והסבירו את מטרתה של כל פעולה.</a:t>
            </a:r>
            <a:endParaRPr lang="en-US" dirty="0"/>
          </a:p>
          <a:p>
            <a:pPr marL="0" indent="0">
              <a:buNone/>
            </a:pPr>
            <a:r>
              <a:rPr lang="he-IL" dirty="0"/>
              <a:t>4</a:t>
            </a:r>
            <a:r>
              <a:rPr lang="he-IL" dirty="0" smtClean="0"/>
              <a:t>.הסבירו </a:t>
            </a:r>
            <a:r>
              <a:rPr lang="he-IL" dirty="0"/>
              <a:t>את השפעתה של התרבות ההלניסטית על החברה היהודית בתחומים הבאים:</a:t>
            </a:r>
            <a:endParaRPr lang="en-US" dirty="0"/>
          </a:p>
          <a:p>
            <a:pPr marL="0" indent="0">
              <a:buNone/>
            </a:pPr>
            <a:r>
              <a:rPr lang="he-IL" dirty="0"/>
              <a:t>השפה, התרבות, ההנהגה והבנייה.</a:t>
            </a:r>
            <a:endParaRPr lang="en-US" dirty="0"/>
          </a:p>
          <a:p>
            <a:pPr marL="0" indent="0">
              <a:buNone/>
            </a:pPr>
            <a:r>
              <a:rPr lang="he-IL" dirty="0"/>
              <a:t>5</a:t>
            </a:r>
            <a:r>
              <a:rPr lang="he-IL" dirty="0" smtClean="0"/>
              <a:t>.מה </a:t>
            </a:r>
            <a:r>
              <a:rPr lang="he-IL" dirty="0"/>
              <a:t>היו הסיבות לכך שדווקא המעמד הגבוה הושפע מן התרבות ההלניסטית והתייוון?</a:t>
            </a:r>
            <a:endParaRPr lang="en-US" dirty="0"/>
          </a:p>
          <a:p>
            <a:pPr marL="0" indent="0">
              <a:buNone/>
            </a:pPr>
            <a:r>
              <a:rPr lang="he-IL" dirty="0"/>
              <a:t>6</a:t>
            </a:r>
            <a:r>
              <a:rPr lang="he-IL" dirty="0" smtClean="0"/>
              <a:t>.כיצד </a:t>
            </a:r>
            <a:r>
              <a:rPr lang="he-IL" dirty="0"/>
              <a:t>משפחת בן טוביה מהווה דוגמא לתהליך ההתייוונות </a:t>
            </a:r>
            <a:r>
              <a:rPr lang="he-IL" dirty="0" smtClean="0"/>
              <a:t>בחברה היהודית</a:t>
            </a:r>
            <a:r>
              <a:rPr lang="he-IL" dirty="0"/>
              <a:t>? </a:t>
            </a:r>
            <a:endParaRPr lang="en-US" dirty="0"/>
          </a:p>
        </p:txBody>
      </p:sp>
    </p:spTree>
    <p:extLst>
      <p:ext uri="{BB962C8B-B14F-4D97-AF65-F5344CB8AC3E}">
        <p14:creationId xmlns:p14="http://schemas.microsoft.com/office/powerpoint/2010/main" val="1195827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793828" y="332656"/>
            <a:ext cx="78826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2800" b="1" dirty="0" smtClean="0">
                <a:solidFill>
                  <a:srgbClr val="CC3399"/>
                </a:solidFill>
              </a:rPr>
              <a:t>המרחב והזמן – ירושת האימפריה של אלכסנדר מוקדון</a:t>
            </a:r>
            <a:endParaRPr lang="en-US" altLang="he-IL" sz="2800" b="1" dirty="0">
              <a:solidFill>
                <a:srgbClr val="CC3399"/>
              </a:solidFill>
            </a:endParaRPr>
          </a:p>
        </p:txBody>
      </p:sp>
      <p:pic>
        <p:nvPicPr>
          <p:cNvPr id="8"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1" y="1484784"/>
            <a:ext cx="8099904" cy="4814721"/>
          </a:xfrm>
        </p:spPr>
      </p:pic>
    </p:spTree>
    <p:extLst>
      <p:ext uri="{BB962C8B-B14F-4D97-AF65-F5344CB8AC3E}">
        <p14:creationId xmlns:p14="http://schemas.microsoft.com/office/powerpoint/2010/main" val="4280671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2988" y="476671"/>
            <a:ext cx="7705725" cy="612353"/>
          </a:xfrm>
        </p:spPr>
        <p:txBody>
          <a:bodyPr/>
          <a:lstStyle/>
          <a:p>
            <a:r>
              <a:rPr lang="he-IL" b="1" u="sng" dirty="0"/>
              <a:t>הלניזם, יהדות ומה שביניהם – לימוד </a:t>
            </a:r>
            <a:r>
              <a:rPr lang="he-IL" b="1" u="sng" dirty="0" smtClean="0"/>
              <a:t>קבוצתי</a:t>
            </a:r>
            <a:r>
              <a:rPr lang="en-US" dirty="0"/>
              <a:t/>
            </a:r>
            <a:br>
              <a:rPr lang="en-US" dirty="0"/>
            </a:br>
            <a:endParaRPr lang="he-IL" dirty="0"/>
          </a:p>
        </p:txBody>
      </p:sp>
      <p:sp>
        <p:nvSpPr>
          <p:cNvPr id="3" name="מציין מיקום תוכן 2"/>
          <p:cNvSpPr>
            <a:spLocks noGrp="1"/>
          </p:cNvSpPr>
          <p:nvPr>
            <p:ph idx="1"/>
          </p:nvPr>
        </p:nvSpPr>
        <p:spPr/>
        <p:txBody>
          <a:bodyPr/>
          <a:lstStyle/>
          <a:p>
            <a:pPr marL="0" indent="0">
              <a:buNone/>
            </a:pPr>
            <a:r>
              <a:rPr lang="he-IL" u="sng" dirty="0"/>
              <a:t>קבוצה 4: הפילוג בחברה היהודית (עמ' 36-33):</a:t>
            </a:r>
            <a:endParaRPr lang="en-US" dirty="0"/>
          </a:p>
          <a:p>
            <a:pPr marL="0" indent="0">
              <a:buNone/>
            </a:pPr>
            <a:r>
              <a:rPr lang="he-IL" dirty="0"/>
              <a:t>1</a:t>
            </a:r>
            <a:r>
              <a:rPr lang="he-IL" dirty="0" smtClean="0"/>
              <a:t>.הסבירו </a:t>
            </a:r>
            <a:r>
              <a:rPr lang="he-IL" dirty="0"/>
              <a:t>את ההבדל בין תפיסת העולם של </a:t>
            </a:r>
            <a:r>
              <a:rPr lang="he-IL" dirty="0" err="1"/>
              <a:t>יסון</a:t>
            </a:r>
            <a:r>
              <a:rPr lang="he-IL" dirty="0"/>
              <a:t> לגבי התרבות ההלניסטית לעומת תפיסת עולמו של </a:t>
            </a:r>
            <a:r>
              <a:rPr lang="he-IL" dirty="0" err="1"/>
              <a:t>מנלאוס</a:t>
            </a:r>
            <a:r>
              <a:rPr lang="he-IL" dirty="0"/>
              <a:t> בנושא זה.</a:t>
            </a:r>
            <a:endParaRPr lang="en-US" dirty="0"/>
          </a:p>
          <a:p>
            <a:pPr marL="0" indent="0">
              <a:buNone/>
            </a:pPr>
            <a:r>
              <a:rPr lang="he-IL" dirty="0"/>
              <a:t>2</a:t>
            </a:r>
            <a:r>
              <a:rPr lang="he-IL" dirty="0" smtClean="0"/>
              <a:t>.אילו </a:t>
            </a:r>
            <a:r>
              <a:rPr lang="he-IL" dirty="0"/>
              <a:t>סכנות טמנה בחובה התרבות ההלניסטית לאורח החיים היהודי ולזהות היהודית?</a:t>
            </a:r>
            <a:endParaRPr lang="en-US" dirty="0"/>
          </a:p>
          <a:p>
            <a:pPr marL="0" indent="0">
              <a:buNone/>
            </a:pPr>
            <a:r>
              <a:rPr lang="he-IL" dirty="0"/>
              <a:t>3</a:t>
            </a:r>
            <a:r>
              <a:rPr lang="he-IL" dirty="0" smtClean="0"/>
              <a:t>.מה </a:t>
            </a:r>
            <a:r>
              <a:rPr lang="he-IL" dirty="0"/>
              <a:t>גרם לפריצת המהומות בירושלים נגד השלטון </a:t>
            </a:r>
            <a:r>
              <a:rPr lang="he-IL" dirty="0" err="1"/>
              <a:t>הסלווקי</a:t>
            </a:r>
            <a:r>
              <a:rPr lang="he-IL" dirty="0"/>
              <a:t>?</a:t>
            </a:r>
            <a:endParaRPr lang="en-US" dirty="0"/>
          </a:p>
          <a:p>
            <a:pPr marL="0" indent="0">
              <a:buNone/>
            </a:pPr>
            <a:r>
              <a:rPr lang="he-IL" dirty="0"/>
              <a:t>4</a:t>
            </a:r>
            <a:r>
              <a:rPr lang="he-IL" dirty="0" smtClean="0"/>
              <a:t>.כצד </a:t>
            </a:r>
            <a:r>
              <a:rPr lang="he-IL" dirty="0"/>
              <a:t>לדעתכם הגיבו המתנגדים להתייוונות לרפורמות של </a:t>
            </a:r>
            <a:r>
              <a:rPr lang="he-IL" dirty="0" err="1"/>
              <a:t>יסון</a:t>
            </a:r>
            <a:r>
              <a:rPr lang="he-IL" dirty="0"/>
              <a:t>?</a:t>
            </a:r>
            <a:endParaRPr lang="en-US" dirty="0"/>
          </a:p>
          <a:p>
            <a:pPr marL="0" indent="0">
              <a:buNone/>
            </a:pPr>
            <a:r>
              <a:rPr lang="he-IL" dirty="0"/>
              <a:t>5</a:t>
            </a:r>
            <a:r>
              <a:rPr lang="he-IL" dirty="0" smtClean="0"/>
              <a:t>.הסבירו </a:t>
            </a:r>
            <a:r>
              <a:rPr lang="he-IL" dirty="0"/>
              <a:t>האם התייוונות משמעה התבוללות? נמקו.</a:t>
            </a:r>
            <a:endParaRPr lang="en-US" dirty="0"/>
          </a:p>
          <a:p>
            <a:pPr marL="0" indent="0">
              <a:buNone/>
            </a:pPr>
            <a:r>
              <a:rPr lang="he-IL" dirty="0"/>
              <a:t>6</a:t>
            </a:r>
            <a:r>
              <a:rPr lang="he-IL" dirty="0" smtClean="0"/>
              <a:t>. </a:t>
            </a:r>
            <a:r>
              <a:rPr lang="he-IL" dirty="0"/>
              <a:t>כיצד "התייוונות" יכולה להוות מילה נרדפת לתרבות המערבית </a:t>
            </a:r>
            <a:r>
              <a:rPr lang="he-IL" dirty="0" err="1"/>
              <a:t>איתה</a:t>
            </a:r>
            <a:r>
              <a:rPr lang="he-IL" dirty="0"/>
              <a:t> אנו מתמודדים כיום?</a:t>
            </a:r>
            <a:endParaRPr lang="en-US" dirty="0"/>
          </a:p>
        </p:txBody>
      </p:sp>
    </p:spTree>
    <p:extLst>
      <p:ext uri="{BB962C8B-B14F-4D97-AF65-F5344CB8AC3E}">
        <p14:creationId xmlns:p14="http://schemas.microsoft.com/office/powerpoint/2010/main" val="2373038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2988" y="476671"/>
            <a:ext cx="7705725" cy="612353"/>
          </a:xfrm>
        </p:spPr>
        <p:txBody>
          <a:bodyPr/>
          <a:lstStyle/>
          <a:p>
            <a:r>
              <a:rPr lang="he-IL" b="1" u="sng" dirty="0"/>
              <a:t>הלניזם, יהדות ומה שביניהם – לימוד </a:t>
            </a:r>
            <a:r>
              <a:rPr lang="he-IL" b="1" u="sng" dirty="0" smtClean="0"/>
              <a:t>קבוצתי</a:t>
            </a:r>
            <a:r>
              <a:rPr lang="en-US" dirty="0"/>
              <a:t/>
            </a:r>
            <a:br>
              <a:rPr lang="en-US" dirty="0"/>
            </a:br>
            <a:endParaRPr lang="he-IL" dirty="0"/>
          </a:p>
        </p:txBody>
      </p:sp>
      <p:sp>
        <p:nvSpPr>
          <p:cNvPr id="3" name="מציין מיקום תוכן 2"/>
          <p:cNvSpPr>
            <a:spLocks noGrp="1"/>
          </p:cNvSpPr>
          <p:nvPr>
            <p:ph idx="1"/>
          </p:nvPr>
        </p:nvSpPr>
        <p:spPr/>
        <p:txBody>
          <a:bodyPr/>
          <a:lstStyle/>
          <a:p>
            <a:pPr marL="0" indent="0">
              <a:buNone/>
            </a:pPr>
            <a:r>
              <a:rPr lang="he-IL" u="sng" dirty="0"/>
              <a:t>קבוצה 5: </a:t>
            </a:r>
            <a:r>
              <a:rPr lang="he-IL" u="sng" dirty="0" err="1"/>
              <a:t>אנטיוכוס</a:t>
            </a:r>
            <a:r>
              <a:rPr lang="he-IL" u="sng" dirty="0"/>
              <a:t> הרביעי (</a:t>
            </a:r>
            <a:r>
              <a:rPr lang="he-IL" u="sng" dirty="0" err="1"/>
              <a:t>אנטיוכוס</a:t>
            </a:r>
            <a:r>
              <a:rPr lang="he-IL" u="sng" dirty="0"/>
              <a:t> </a:t>
            </a:r>
            <a:r>
              <a:rPr lang="he-IL" u="sng" dirty="0" err="1"/>
              <a:t>אפיפנס</a:t>
            </a:r>
            <a:r>
              <a:rPr lang="he-IL" u="sng" dirty="0"/>
              <a:t>) נגד היהודים (עמ' 44-36):</a:t>
            </a:r>
            <a:endParaRPr lang="en-US" dirty="0"/>
          </a:p>
          <a:p>
            <a:pPr marL="0" indent="0">
              <a:buNone/>
            </a:pPr>
            <a:r>
              <a:rPr lang="he-IL" dirty="0"/>
              <a:t>1</a:t>
            </a:r>
            <a:r>
              <a:rPr lang="he-IL" dirty="0" smtClean="0"/>
              <a:t>.מה </a:t>
            </a:r>
            <a:r>
              <a:rPr lang="he-IL" dirty="0"/>
              <a:t>היו המניעים של </a:t>
            </a:r>
            <a:r>
              <a:rPr lang="he-IL" dirty="0" err="1"/>
              <a:t>אנטיוכוס</a:t>
            </a:r>
            <a:r>
              <a:rPr lang="he-IL" dirty="0"/>
              <a:t> </a:t>
            </a:r>
            <a:r>
              <a:rPr lang="he-IL" dirty="0" err="1"/>
              <a:t>אפיפנס</a:t>
            </a:r>
            <a:r>
              <a:rPr lang="he-IL" dirty="0"/>
              <a:t> בגזירות הדת שהטיל? פרטו את הדעות השונות.</a:t>
            </a:r>
            <a:endParaRPr lang="en-US" dirty="0"/>
          </a:p>
          <a:p>
            <a:pPr marL="0" indent="0">
              <a:buNone/>
            </a:pPr>
            <a:r>
              <a:rPr lang="he-IL" dirty="0"/>
              <a:t>2</a:t>
            </a:r>
            <a:r>
              <a:rPr lang="he-IL" dirty="0" smtClean="0"/>
              <a:t>.פרטו </a:t>
            </a:r>
            <a:r>
              <a:rPr lang="he-IL" dirty="0"/>
              <a:t>מה היו הגזרות שפרסם </a:t>
            </a:r>
            <a:r>
              <a:rPr lang="he-IL" dirty="0" err="1"/>
              <a:t>אנטיוכוס</a:t>
            </a:r>
            <a:r>
              <a:rPr lang="he-IL" dirty="0"/>
              <a:t> </a:t>
            </a:r>
            <a:r>
              <a:rPr lang="he-IL" dirty="0" err="1"/>
              <a:t>אפיפנס</a:t>
            </a:r>
            <a:r>
              <a:rPr lang="he-IL" dirty="0"/>
              <a:t> (6 לפחות).</a:t>
            </a:r>
            <a:endParaRPr lang="en-US" dirty="0"/>
          </a:p>
          <a:p>
            <a:pPr marL="0" indent="0">
              <a:buNone/>
            </a:pPr>
            <a:r>
              <a:rPr lang="he-IL" dirty="0"/>
              <a:t>3</a:t>
            </a:r>
            <a:r>
              <a:rPr lang="he-IL" dirty="0" smtClean="0"/>
              <a:t>.כצד </a:t>
            </a:r>
            <a:r>
              <a:rPr lang="he-IL" dirty="0"/>
              <a:t>ייסוד מושבה צבאית בירושלים מהווה צעד נוסף נגד היהודים?</a:t>
            </a:r>
            <a:endParaRPr lang="en-US" dirty="0"/>
          </a:p>
          <a:p>
            <a:pPr marL="0" indent="0">
              <a:buNone/>
            </a:pPr>
            <a:r>
              <a:rPr lang="he-IL" dirty="0"/>
              <a:t>4</a:t>
            </a:r>
            <a:r>
              <a:rPr lang="he-IL" dirty="0" smtClean="0"/>
              <a:t>.קראו </a:t>
            </a:r>
            <a:r>
              <a:rPr lang="he-IL" dirty="0"/>
              <a:t>את האיגרת ששלח </a:t>
            </a:r>
            <a:r>
              <a:rPr lang="he-IL" dirty="0" err="1"/>
              <a:t>אנטיוכוס</a:t>
            </a:r>
            <a:r>
              <a:rPr lang="he-IL" dirty="0"/>
              <a:t> </a:t>
            </a:r>
            <a:r>
              <a:rPr lang="he-IL" dirty="0" err="1"/>
              <a:t>אפיפנס</a:t>
            </a:r>
            <a:r>
              <a:rPr lang="he-IL" dirty="0"/>
              <a:t> </a:t>
            </a:r>
            <a:r>
              <a:rPr lang="he-IL" dirty="0" err="1"/>
              <a:t>לגרוסיה</a:t>
            </a:r>
            <a:r>
              <a:rPr lang="he-IL" dirty="0"/>
              <a:t> ונתחו אותה לפי השאלות הבאות: </a:t>
            </a:r>
            <a:endParaRPr lang="en-US" dirty="0"/>
          </a:p>
          <a:p>
            <a:pPr marL="0" indent="0">
              <a:buNone/>
            </a:pPr>
            <a:r>
              <a:rPr lang="he-IL" dirty="0" smtClean="0"/>
              <a:t>מה </a:t>
            </a:r>
            <a:r>
              <a:rPr lang="he-IL" dirty="0"/>
              <a:t>ההבטחה המוזכרת באיגרת? מי הנמנעים? מי לא מוזכר ומה ניתן ללמוד מכך? מה היה תפקידו של </a:t>
            </a:r>
            <a:r>
              <a:rPr lang="he-IL" dirty="0" err="1"/>
              <a:t>מנלאוס</a:t>
            </a:r>
            <a:r>
              <a:rPr lang="he-IL" dirty="0"/>
              <a:t> לפי האיגרת? מה ניתן ללמוד על יחסו של </a:t>
            </a:r>
            <a:r>
              <a:rPr lang="he-IL" dirty="0" err="1"/>
              <a:t>אנטיוכוס</a:t>
            </a:r>
            <a:r>
              <a:rPr lang="he-IL" dirty="0"/>
              <a:t> ליהודים? כיצד </a:t>
            </a:r>
            <a:r>
              <a:rPr lang="he-IL" dirty="0" err="1"/>
              <a:t>אנטיוכוס</a:t>
            </a:r>
            <a:r>
              <a:rPr lang="he-IL" dirty="0"/>
              <a:t> התייחס למוסדות ההנהגה היהודית?</a:t>
            </a:r>
            <a:endParaRPr lang="en-US" dirty="0"/>
          </a:p>
          <a:p>
            <a:pPr marL="0" indent="0">
              <a:buNone/>
            </a:pPr>
            <a:r>
              <a:rPr lang="he-IL" dirty="0"/>
              <a:t>5</a:t>
            </a:r>
            <a:r>
              <a:rPr lang="he-IL" dirty="0" smtClean="0"/>
              <a:t>. </a:t>
            </a:r>
            <a:r>
              <a:rPr lang="he-IL" dirty="0"/>
              <a:t>כיצד ניתן להסביר את האיגרת אל מול גזירות הדת עליהם למדנו?</a:t>
            </a:r>
            <a:endParaRPr lang="en-US" dirty="0"/>
          </a:p>
        </p:txBody>
      </p:sp>
    </p:spTree>
    <p:extLst>
      <p:ext uri="{BB962C8B-B14F-4D97-AF65-F5344CB8AC3E}">
        <p14:creationId xmlns:p14="http://schemas.microsoft.com/office/powerpoint/2010/main" val="3233696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73719" y="-181579"/>
            <a:ext cx="8229600" cy="1143000"/>
          </a:xfrm>
        </p:spPr>
        <p:txBody>
          <a:bodyPr/>
          <a:lstStyle/>
          <a:p>
            <a:pPr eaLnBrk="1" hangingPunct="1"/>
            <a:r>
              <a:rPr lang="he-IL" altLang="he-IL" sz="4000" dirty="0" smtClean="0">
                <a:solidFill>
                  <a:srgbClr val="002060"/>
                </a:solidFill>
                <a:effectLst>
                  <a:outerShdw blurRad="38100" dist="38100" dir="2700000" algn="tl">
                    <a:srgbClr val="000000">
                      <a:alpha val="43137"/>
                    </a:srgbClr>
                  </a:outerShdw>
                </a:effectLst>
              </a:rPr>
              <a:t>תרבות </a:t>
            </a:r>
            <a:r>
              <a:rPr lang="he-IL" altLang="he-IL" sz="4000" dirty="0" err="1" smtClean="0">
                <a:solidFill>
                  <a:srgbClr val="002060"/>
                </a:solidFill>
                <a:effectLst>
                  <a:outerShdw blurRad="38100" dist="38100" dir="2700000" algn="tl">
                    <a:srgbClr val="000000">
                      <a:alpha val="43137"/>
                    </a:srgbClr>
                  </a:outerShdw>
                </a:effectLst>
              </a:rPr>
              <a:t>סִינְקְרֶטִיסְטִית</a:t>
            </a:r>
            <a:endParaRPr lang="en-US" altLang="he-IL" sz="4000" dirty="0" smtClean="0">
              <a:solidFill>
                <a:srgbClr val="002060"/>
              </a:solidFill>
              <a:effectLst>
                <a:outerShdw blurRad="38100" dist="38100" dir="2700000" algn="tl">
                  <a:srgbClr val="000000">
                    <a:alpha val="43137"/>
                  </a:srgbClr>
                </a:outerShdw>
              </a:effectLst>
            </a:endParaRPr>
          </a:p>
        </p:txBody>
      </p:sp>
      <p:sp>
        <p:nvSpPr>
          <p:cNvPr id="6147" name="Rectangle 3"/>
          <p:cNvSpPr>
            <a:spLocks noGrp="1" noChangeArrowheads="1"/>
          </p:cNvSpPr>
          <p:nvPr>
            <p:ph type="body" idx="1"/>
          </p:nvPr>
        </p:nvSpPr>
        <p:spPr>
          <a:xfrm>
            <a:off x="457200" y="1412875"/>
            <a:ext cx="8229600" cy="4525963"/>
          </a:xfrm>
        </p:spPr>
        <p:txBody>
          <a:bodyPr/>
          <a:lstStyle/>
          <a:p>
            <a:pPr eaLnBrk="1" hangingPunct="1"/>
            <a:r>
              <a:rPr lang="he-IL" altLang="he-IL" dirty="0" smtClean="0"/>
              <a:t>כתוצאה מהמפגש בין התרבות היוונית לבין תרבויות המזרח באימפריה שהקים אלכסנדר הגדול ובממלכות של יורשיו, נוצרה תרבות חדשה, היא התרבות ההלניסטית. </a:t>
            </a:r>
          </a:p>
          <a:p>
            <a:pPr eaLnBrk="1" hangingPunct="1"/>
            <a:r>
              <a:rPr lang="he-IL" altLang="he-IL" dirty="0" smtClean="0"/>
              <a:t>תהליך מיזוג התרבויות נקרא </a:t>
            </a:r>
            <a:r>
              <a:rPr lang="he-IL" altLang="he-IL" dirty="0" smtClean="0">
                <a:solidFill>
                  <a:srgbClr val="CC0099"/>
                </a:solidFill>
              </a:rPr>
              <a:t>סינקרטיזם</a:t>
            </a:r>
            <a:r>
              <a:rPr lang="he-IL" altLang="he-IL" dirty="0" smtClean="0"/>
              <a:t>. לפיכך, התרבות ההלניסטית היא </a:t>
            </a:r>
            <a:r>
              <a:rPr lang="he-IL" altLang="he-IL" dirty="0" smtClean="0">
                <a:solidFill>
                  <a:srgbClr val="CC0099"/>
                </a:solidFill>
              </a:rPr>
              <a:t>תרבות </a:t>
            </a:r>
            <a:r>
              <a:rPr lang="he-IL" altLang="he-IL" dirty="0" err="1" smtClean="0">
                <a:solidFill>
                  <a:srgbClr val="CC0099"/>
                </a:solidFill>
              </a:rPr>
              <a:t>סינקרטיסטית</a:t>
            </a:r>
            <a:r>
              <a:rPr lang="he-IL" altLang="he-IL" dirty="0" smtClean="0"/>
              <a:t>.</a:t>
            </a:r>
            <a:endParaRPr lang="en-US" altLang="he-IL" dirty="0" smtClean="0"/>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861306"/>
            <a:ext cx="1781423" cy="236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6732240" y="4172674"/>
            <a:ext cx="151130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35000"/>
              </a:spcBef>
              <a:buFontTx/>
              <a:buNone/>
            </a:pPr>
            <a:r>
              <a:rPr lang="he-IL" altLang="he-IL" sz="1000" b="1" dirty="0"/>
              <a:t>מתאבקים, פסל ברונזה, מצרים, המאה ה-2 לפסה"נ</a:t>
            </a:r>
            <a:r>
              <a:rPr lang="he-IL" altLang="he-IL" sz="1000" dirty="0"/>
              <a:t>             </a:t>
            </a:r>
            <a:endParaRPr lang="he-IL" altLang="he-IL" sz="1000" dirty="0" smtClean="0"/>
          </a:p>
          <a:p>
            <a:pPr eaLnBrk="1" hangingPunct="1">
              <a:spcBef>
                <a:spcPct val="35000"/>
              </a:spcBef>
              <a:buFontTx/>
              <a:buNone/>
            </a:pPr>
            <a:r>
              <a:rPr lang="he-IL" altLang="he-IL" sz="1000" dirty="0" smtClean="0"/>
              <a:t>הפסל </a:t>
            </a:r>
            <a:r>
              <a:rPr lang="he-IL" altLang="he-IL" sz="1000" dirty="0"/>
              <a:t>מבטא את השפעת התרבות היוונית על המזרח. היאבקות בעירום לא אפיינה את המזרח.</a:t>
            </a:r>
            <a:endParaRPr lang="en-US" altLang="he-IL" sz="1000" dirty="0"/>
          </a:p>
        </p:txBody>
      </p:sp>
      <p:pic>
        <p:nvPicPr>
          <p:cNvPr id="6152" name="Picture 8" descr="p04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21" y="3859718"/>
            <a:ext cx="2229567" cy="236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9"/>
          <p:cNvSpPr txBox="1">
            <a:spLocks noChangeArrowheads="1"/>
          </p:cNvSpPr>
          <p:nvPr/>
        </p:nvSpPr>
        <p:spPr bwMode="auto">
          <a:xfrm>
            <a:off x="2708797" y="4105717"/>
            <a:ext cx="1441450"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35000"/>
              </a:spcBef>
              <a:buFontTx/>
              <a:buNone/>
            </a:pPr>
            <a:r>
              <a:rPr lang="he-IL" altLang="he-IL" sz="1050" b="1" dirty="0"/>
              <a:t>המלך תלמי ה-2 </a:t>
            </a:r>
            <a:r>
              <a:rPr lang="he-IL" altLang="he-IL" sz="1050" b="1" dirty="0" err="1"/>
              <a:t>פילדלפוס</a:t>
            </a:r>
            <a:r>
              <a:rPr lang="he-IL" altLang="he-IL" sz="1050" b="1" dirty="0"/>
              <a:t> ואחותו, תליון מאבן שוהם, המאה ה-3 לפסה"נ</a:t>
            </a:r>
            <a:r>
              <a:rPr lang="he-IL" altLang="he-IL" sz="1050" dirty="0"/>
              <a:t>                   אחותו של תלמי הייתה גם אשתו. הדמויות מוצגות בסגנון אמנות יווני - השפעה של יוון על המזרח.</a:t>
            </a:r>
            <a:endParaRPr lang="en-US" altLang="he-IL" sz="1050" dirty="0"/>
          </a:p>
        </p:txBody>
      </p:sp>
    </p:spTree>
    <p:extLst>
      <p:ext uri="{BB962C8B-B14F-4D97-AF65-F5344CB8AC3E}">
        <p14:creationId xmlns:p14="http://schemas.microsoft.com/office/powerpoint/2010/main" val="1707836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anim calcmode="lin" valueType="num">
                                      <p:cBhvr additive="base">
                                        <p:cTn id="15" dur="1000" fill="hold"/>
                                        <p:tgtEl>
                                          <p:spTgt spid="6150"/>
                                        </p:tgtEl>
                                        <p:attrNameLst>
                                          <p:attrName>ppt_x</p:attrName>
                                        </p:attrNameLst>
                                      </p:cBhvr>
                                      <p:tavLst>
                                        <p:tav tm="0">
                                          <p:val>
                                            <p:strVal val="#ppt_x"/>
                                          </p:val>
                                        </p:tav>
                                        <p:tav tm="100000">
                                          <p:val>
                                            <p:strVal val="#ppt_x"/>
                                          </p:val>
                                        </p:tav>
                                      </p:tavLst>
                                    </p:anim>
                                    <p:anim calcmode="lin" valueType="num">
                                      <p:cBhvr additive="base">
                                        <p:cTn id="16" dur="1000" fill="hold"/>
                                        <p:tgtEl>
                                          <p:spTgt spid="615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152"/>
                                        </p:tgtEl>
                                        <p:attrNameLst>
                                          <p:attrName>style.visibility</p:attrName>
                                        </p:attrNameLst>
                                      </p:cBhvr>
                                      <p:to>
                                        <p:strVal val="visible"/>
                                      </p:to>
                                    </p:set>
                                    <p:anim calcmode="lin" valueType="num">
                                      <p:cBhvr additive="base">
                                        <p:cTn id="19" dur="1000" fill="hold"/>
                                        <p:tgtEl>
                                          <p:spTgt spid="6152"/>
                                        </p:tgtEl>
                                        <p:attrNameLst>
                                          <p:attrName>ppt_x</p:attrName>
                                        </p:attrNameLst>
                                      </p:cBhvr>
                                      <p:tavLst>
                                        <p:tav tm="0">
                                          <p:val>
                                            <p:strVal val="#ppt_x"/>
                                          </p:val>
                                        </p:tav>
                                        <p:tav tm="100000">
                                          <p:val>
                                            <p:strVal val="#ppt_x"/>
                                          </p:val>
                                        </p:tav>
                                      </p:tavLst>
                                    </p:anim>
                                    <p:anim calcmode="lin" valueType="num">
                                      <p:cBhvr additive="base">
                                        <p:cTn id="20" dur="1000" fill="hold"/>
                                        <p:tgtEl>
                                          <p:spTgt spid="615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151"/>
                                        </p:tgtEl>
                                        <p:attrNameLst>
                                          <p:attrName>style.visibility</p:attrName>
                                        </p:attrNameLst>
                                      </p:cBhvr>
                                      <p:to>
                                        <p:strVal val="visible"/>
                                      </p:to>
                                    </p:set>
                                    <p:anim calcmode="lin" valueType="num">
                                      <p:cBhvr additive="base">
                                        <p:cTn id="23" dur="1000" fill="hold"/>
                                        <p:tgtEl>
                                          <p:spTgt spid="6151"/>
                                        </p:tgtEl>
                                        <p:attrNameLst>
                                          <p:attrName>ppt_x</p:attrName>
                                        </p:attrNameLst>
                                      </p:cBhvr>
                                      <p:tavLst>
                                        <p:tav tm="0">
                                          <p:val>
                                            <p:strVal val="#ppt_x"/>
                                          </p:val>
                                        </p:tav>
                                        <p:tav tm="100000">
                                          <p:val>
                                            <p:strVal val="#ppt_x"/>
                                          </p:val>
                                        </p:tav>
                                      </p:tavLst>
                                    </p:anim>
                                    <p:anim calcmode="lin" valueType="num">
                                      <p:cBhvr additive="base">
                                        <p:cTn id="24" dur="1000" fill="hold"/>
                                        <p:tgtEl>
                                          <p:spTgt spid="615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153"/>
                                        </p:tgtEl>
                                        <p:attrNameLst>
                                          <p:attrName>style.visibility</p:attrName>
                                        </p:attrNameLst>
                                      </p:cBhvr>
                                      <p:to>
                                        <p:strVal val="visible"/>
                                      </p:to>
                                    </p:set>
                                    <p:anim calcmode="lin" valueType="num">
                                      <p:cBhvr additive="base">
                                        <p:cTn id="27" dur="1000" fill="hold"/>
                                        <p:tgtEl>
                                          <p:spTgt spid="6153"/>
                                        </p:tgtEl>
                                        <p:attrNameLst>
                                          <p:attrName>ppt_x</p:attrName>
                                        </p:attrNameLst>
                                      </p:cBhvr>
                                      <p:tavLst>
                                        <p:tav tm="0">
                                          <p:val>
                                            <p:strVal val="#ppt_x"/>
                                          </p:val>
                                        </p:tav>
                                        <p:tav tm="100000">
                                          <p:val>
                                            <p:strVal val="#ppt_x"/>
                                          </p:val>
                                        </p:tav>
                                      </p:tavLst>
                                    </p:anim>
                                    <p:anim calcmode="lin" valueType="num">
                                      <p:cBhvr additive="base">
                                        <p:cTn id="28" dur="1000" fill="hold"/>
                                        <p:tgtEl>
                                          <p:spTgt spid="61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684427" y="332656"/>
            <a:ext cx="79914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3500" dirty="0">
                <a:solidFill>
                  <a:srgbClr val="800080"/>
                </a:solidFill>
              </a:rPr>
              <a:t>מעמד הפוליס</a:t>
            </a:r>
            <a:endParaRPr lang="en-US" altLang="he-IL" sz="3500" dirty="0">
              <a:solidFill>
                <a:srgbClr val="800080"/>
              </a:solidFill>
            </a:endParaRPr>
          </a:p>
        </p:txBody>
      </p:sp>
      <p:sp>
        <p:nvSpPr>
          <p:cNvPr id="5142" name="Text Box 73"/>
          <p:cNvSpPr txBox="1">
            <a:spLocks noChangeArrowheads="1"/>
          </p:cNvSpPr>
          <p:nvPr/>
        </p:nvSpPr>
        <p:spPr bwMode="auto">
          <a:xfrm>
            <a:off x="1116013" y="4652963"/>
            <a:ext cx="25606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he-IL" sz="1800"/>
          </a:p>
        </p:txBody>
      </p:sp>
      <p:sp>
        <p:nvSpPr>
          <p:cNvPr id="3" name="TextBox 2"/>
          <p:cNvSpPr txBox="1"/>
          <p:nvPr/>
        </p:nvSpPr>
        <p:spPr>
          <a:xfrm>
            <a:off x="1149050" y="2342019"/>
            <a:ext cx="6552331" cy="2677656"/>
          </a:xfrm>
          <a:prstGeom prst="rect">
            <a:avLst/>
          </a:prstGeom>
          <a:noFill/>
        </p:spPr>
        <p:txBody>
          <a:bodyPr wrap="square" rtlCol="1">
            <a:spAutoFit/>
          </a:bodyPr>
          <a:lstStyle/>
          <a:p>
            <a:pPr algn="just" rtl="1"/>
            <a:r>
              <a:rPr lang="he-IL" dirty="0" smtClean="0">
                <a:latin typeface="Guttman Drogolin" panose="02010401010101010101" pitchFamily="2" charset="-79"/>
                <a:cs typeface="Guttman Drogolin" panose="02010401010101010101" pitchFamily="2" charset="-79"/>
              </a:rPr>
              <a:t>הפוליס היוותה מרכז החיים ההלניסטיים והיו בה מגוון של מוסדות שלטוניים, דתיים ותרבותיים. הוצבו בה פסלים והלשון היוונית הייתה השפה הרשמית.</a:t>
            </a:r>
          </a:p>
          <a:p>
            <a:pPr algn="just" rtl="1"/>
            <a:r>
              <a:rPr lang="he-IL" dirty="0" smtClean="0">
                <a:latin typeface="Guttman Drogolin" panose="02010401010101010101" pitchFamily="2" charset="-79"/>
                <a:cs typeface="Guttman Drogolin" panose="02010401010101010101" pitchFamily="2" charset="-79"/>
              </a:rPr>
              <a:t>בתרבות ההלניסטית הסמכויות השלטוניות היו שייכות למלכים ולא לאזרחים-נתיני המלך. </a:t>
            </a:r>
          </a:p>
          <a:p>
            <a:pPr algn="just" rtl="1"/>
            <a:r>
              <a:rPr lang="he-IL" dirty="0" smtClean="0">
                <a:latin typeface="Guttman Drogolin" panose="02010401010101010101" pitchFamily="2" charset="-79"/>
                <a:cs typeface="Guttman Drogolin" panose="02010401010101010101" pitchFamily="2" charset="-79"/>
              </a:rPr>
              <a:t>כמו כן, הפוליס לא הנהיגה מדיניות חוץ כעיר עצמאית.</a:t>
            </a:r>
            <a:endParaRPr lang="he-IL" dirty="0">
              <a:latin typeface="Guttman Drogolin" panose="02010401010101010101" pitchFamily="2" charset="-79"/>
              <a:cs typeface="Guttman Drogolin" panose="02010401010101010101" pitchFamily="2" charset="-79"/>
            </a:endParaRPr>
          </a:p>
        </p:txBody>
      </p:sp>
    </p:spTree>
    <p:extLst>
      <p:ext uri="{BB962C8B-B14F-4D97-AF65-F5344CB8AC3E}">
        <p14:creationId xmlns:p14="http://schemas.microsoft.com/office/powerpoint/2010/main" val="2783767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539552" y="260648"/>
            <a:ext cx="79914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3500" dirty="0">
                <a:solidFill>
                  <a:srgbClr val="800080"/>
                </a:solidFill>
              </a:rPr>
              <a:t>מעמד המלך</a:t>
            </a:r>
            <a:endParaRPr lang="en-US" altLang="he-IL" sz="3500" dirty="0">
              <a:solidFill>
                <a:srgbClr val="800080"/>
              </a:solidFill>
            </a:endParaRPr>
          </a:p>
        </p:txBody>
      </p:sp>
      <p:sp>
        <p:nvSpPr>
          <p:cNvPr id="6" name="TextBox 5"/>
          <p:cNvSpPr txBox="1"/>
          <p:nvPr/>
        </p:nvSpPr>
        <p:spPr>
          <a:xfrm>
            <a:off x="1149050" y="2342019"/>
            <a:ext cx="6552331" cy="461665"/>
          </a:xfrm>
          <a:prstGeom prst="rect">
            <a:avLst/>
          </a:prstGeom>
          <a:noFill/>
        </p:spPr>
        <p:txBody>
          <a:bodyPr wrap="square" rtlCol="1">
            <a:spAutoFit/>
          </a:bodyPr>
          <a:lstStyle/>
          <a:p>
            <a:pPr algn="just" rtl="1"/>
            <a:r>
              <a:rPr lang="he-IL" dirty="0" smtClean="0">
                <a:latin typeface="Guttman Drogolin" panose="02010401010101010101" pitchFamily="2" charset="-79"/>
                <a:cs typeface="Guttman Drogolin" panose="02010401010101010101" pitchFamily="2" charset="-79"/>
              </a:rPr>
              <a:t>מעמדו של המלך עלה וייחסו לו כוח של אל.</a:t>
            </a:r>
            <a:endParaRPr lang="he-IL" dirty="0">
              <a:latin typeface="Guttman Drogolin" panose="02010401010101010101" pitchFamily="2" charset="-79"/>
              <a:cs typeface="Guttman Drogolin" panose="02010401010101010101" pitchFamily="2" charset="-79"/>
            </a:endParaRPr>
          </a:p>
        </p:txBody>
      </p:sp>
    </p:spTree>
    <p:extLst>
      <p:ext uri="{BB962C8B-B14F-4D97-AF65-F5344CB8AC3E}">
        <p14:creationId xmlns:p14="http://schemas.microsoft.com/office/powerpoint/2010/main" val="2094252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611560" y="332656"/>
            <a:ext cx="79914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3500" dirty="0">
                <a:solidFill>
                  <a:srgbClr val="800080"/>
                </a:solidFill>
              </a:rPr>
              <a:t>הפקידות</a:t>
            </a:r>
            <a:endParaRPr lang="en-US" altLang="he-IL" sz="3500" dirty="0">
              <a:solidFill>
                <a:srgbClr val="800080"/>
              </a:solidFill>
            </a:endParaRPr>
          </a:p>
        </p:txBody>
      </p:sp>
      <p:sp>
        <p:nvSpPr>
          <p:cNvPr id="6" name="TextBox 5"/>
          <p:cNvSpPr txBox="1"/>
          <p:nvPr/>
        </p:nvSpPr>
        <p:spPr>
          <a:xfrm>
            <a:off x="1547664" y="2276872"/>
            <a:ext cx="6552331" cy="830997"/>
          </a:xfrm>
          <a:prstGeom prst="rect">
            <a:avLst/>
          </a:prstGeom>
          <a:noFill/>
        </p:spPr>
        <p:txBody>
          <a:bodyPr wrap="square" rtlCol="1">
            <a:spAutoFit/>
          </a:bodyPr>
          <a:lstStyle/>
          <a:p>
            <a:pPr algn="just" rtl="1"/>
            <a:r>
              <a:rPr lang="he-IL" dirty="0" smtClean="0">
                <a:latin typeface="Guttman Drogolin" panose="02010401010101010101" pitchFamily="2" charset="-79"/>
                <a:cs typeface="Guttman Drogolin" panose="02010401010101010101" pitchFamily="2" charset="-79"/>
              </a:rPr>
              <a:t>המשרות בפוליס היו ניתנות למקורבי המלך והתמנו על ידו ולא נבחרו על ידי העם.</a:t>
            </a:r>
            <a:endParaRPr lang="he-IL" dirty="0">
              <a:latin typeface="Guttman Drogolin" panose="02010401010101010101" pitchFamily="2" charset="-79"/>
              <a:cs typeface="Guttman Drogolin" panose="02010401010101010101" pitchFamily="2" charset="-79"/>
            </a:endParaRPr>
          </a:p>
        </p:txBody>
      </p:sp>
    </p:spTree>
    <p:extLst>
      <p:ext uri="{BB962C8B-B14F-4D97-AF65-F5344CB8AC3E}">
        <p14:creationId xmlns:p14="http://schemas.microsoft.com/office/powerpoint/2010/main" val="2989370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611560" y="404664"/>
            <a:ext cx="79914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3500" dirty="0">
                <a:solidFill>
                  <a:srgbClr val="800080"/>
                </a:solidFill>
              </a:rPr>
              <a:t>הדת ומאפייניה</a:t>
            </a:r>
            <a:endParaRPr lang="en-US" altLang="he-IL" sz="3500" dirty="0">
              <a:solidFill>
                <a:srgbClr val="800080"/>
              </a:solidFill>
            </a:endParaRPr>
          </a:p>
        </p:txBody>
      </p:sp>
      <p:sp>
        <p:nvSpPr>
          <p:cNvPr id="6" name="TextBox 5"/>
          <p:cNvSpPr txBox="1"/>
          <p:nvPr/>
        </p:nvSpPr>
        <p:spPr>
          <a:xfrm>
            <a:off x="1187624" y="1916832"/>
            <a:ext cx="6552331" cy="4154984"/>
          </a:xfrm>
          <a:prstGeom prst="rect">
            <a:avLst/>
          </a:prstGeom>
          <a:noFill/>
        </p:spPr>
        <p:txBody>
          <a:bodyPr wrap="square" rtlCol="1">
            <a:spAutoFit/>
          </a:bodyPr>
          <a:lstStyle/>
          <a:p>
            <a:pPr algn="just" rtl="1"/>
            <a:r>
              <a:rPr lang="he-IL" dirty="0" smtClean="0">
                <a:latin typeface="Guttman Drogolin" panose="02010401010101010101" pitchFamily="2" charset="-79"/>
                <a:cs typeface="Guttman Drogolin" panose="02010401010101010101" pitchFamily="2" charset="-79"/>
              </a:rPr>
              <a:t>המסורות הדתיות החדשות שנוצרו בתרבות ההלניסטית מיזגו בין אלים יווניים ופולחניהם לבין אלים מזרחיים ופולחניהם. למשל: האל הסורי בעל זוהה עם האל היווני זאוס.</a:t>
            </a:r>
          </a:p>
          <a:p>
            <a:pPr algn="just" rtl="1"/>
            <a:r>
              <a:rPr lang="he-IL" dirty="0" smtClean="0">
                <a:latin typeface="Guttman Drogolin" panose="02010401010101010101" pitchFamily="2" charset="-79"/>
                <a:cs typeface="Guttman Drogolin" panose="02010401010101010101" pitchFamily="2" charset="-79"/>
              </a:rPr>
              <a:t>המקדשים בתרבות ההלניסטית נבנו בסגנון בנייה מקומי בתוספת סגנון בנייה יווני.</a:t>
            </a:r>
          </a:p>
          <a:p>
            <a:pPr algn="just" rtl="1"/>
            <a:r>
              <a:rPr lang="he-IL" dirty="0" smtClean="0">
                <a:latin typeface="Guttman Drogolin" panose="02010401010101010101" pitchFamily="2" charset="-79"/>
                <a:cs typeface="Guttman Drogolin" panose="02010401010101010101" pitchFamily="2" charset="-79"/>
              </a:rPr>
              <a:t>הכוהנים בתרבות זו שילבו בפולחן המקומי יסודות מן הדת היוונית. </a:t>
            </a:r>
          </a:p>
          <a:p>
            <a:pPr algn="just" rtl="1"/>
            <a:r>
              <a:rPr lang="he-IL" dirty="0" smtClean="0">
                <a:latin typeface="Guttman Drogolin" panose="02010401010101010101" pitchFamily="2" charset="-79"/>
                <a:cs typeface="Guttman Drogolin" panose="02010401010101010101" pitchFamily="2" charset="-79"/>
              </a:rPr>
              <a:t>תפקיד הכהן עבר בירושה בקרב המשפחות המיוחסות ורק הכוהנים היו יכולים לקיים את טקסי הדת. </a:t>
            </a:r>
            <a:endParaRPr lang="he-IL" dirty="0">
              <a:latin typeface="Guttman Drogolin" panose="02010401010101010101" pitchFamily="2" charset="-79"/>
              <a:cs typeface="Guttman Drogolin" panose="02010401010101010101" pitchFamily="2" charset="-79"/>
            </a:endParaRPr>
          </a:p>
        </p:txBody>
      </p:sp>
    </p:spTree>
    <p:extLst>
      <p:ext uri="{BB962C8B-B14F-4D97-AF65-F5344CB8AC3E}">
        <p14:creationId xmlns:p14="http://schemas.microsoft.com/office/powerpoint/2010/main" val="3143863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Lst>
  </p:timing>
</p:sld>
</file>

<file path=ppt/theme/theme1.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Century Schoolbook"/>
        <a:ea typeface=""/>
        <a:cs typeface="Times New Roman"/>
      </a:majorFont>
      <a:minorFont>
        <a:latin typeface="Century Schoolbook"/>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9A4336D-4A2E-41C8-A0C7-9D15190836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מצגת לעבודה בנושא מדינה</Template>
  <TotalTime>1175</TotalTime>
  <Words>2244</Words>
  <Application>Microsoft Office PowerPoint</Application>
  <PresentationFormat>‫הצגה על המסך (4:3)</PresentationFormat>
  <Paragraphs>230</Paragraphs>
  <Slides>41</Slides>
  <Notes>0</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41</vt:i4>
      </vt:variant>
    </vt:vector>
  </HeadingPairs>
  <TitlesOfParts>
    <vt:vector size="51" baseType="lpstr">
      <vt:lpstr>Arial</vt:lpstr>
      <vt:lpstr>Century Schoolbook</vt:lpstr>
      <vt:lpstr>굴림</vt:lpstr>
      <vt:lpstr>Guttman Drogolin</vt:lpstr>
      <vt:lpstr>Guttman Keren</vt:lpstr>
      <vt:lpstr>Guttman-Aram</vt:lpstr>
      <vt:lpstr>Tahoma</vt:lpstr>
      <vt:lpstr>Times New Roman</vt:lpstr>
      <vt:lpstr>Wingdings</vt:lpstr>
      <vt:lpstr>Global</vt:lpstr>
      <vt:lpstr>התרבות ההלניסטית </vt:lpstr>
      <vt:lpstr>התרבות ההלניסטית </vt:lpstr>
      <vt:lpstr>מצגת של PowerPoint‏</vt:lpstr>
      <vt:lpstr>מצגת של PowerPoint‏</vt:lpstr>
      <vt:lpstr>תרבות סִינְקְרֶטִיסְטִית</vt:lpstr>
      <vt:lpstr>מצגת של PowerPoint‏</vt:lpstr>
      <vt:lpstr>מצגת של PowerPoint‏</vt:lpstr>
      <vt:lpstr>מצגת של PowerPoint‏</vt:lpstr>
      <vt:lpstr>מצגת של PowerPoint‏</vt:lpstr>
      <vt:lpstr>מצגת של PowerPoint‏</vt:lpstr>
      <vt:lpstr>מצגת של PowerPoint‏</vt:lpstr>
      <vt:lpstr>לסיכום</vt:lpstr>
      <vt:lpstr>מפגש בין תרבויות ביהודה</vt:lpstr>
      <vt:lpstr>מצגת של PowerPoint‏</vt:lpstr>
      <vt:lpstr>הקדמה: ההבדלים בין התרבות היוונית והתרבות היהודית</vt:lpstr>
      <vt:lpstr>מה האיץ את תהליך ההלניזציה ביהודה?</vt:lpstr>
      <vt:lpstr>הערים ההלניסטיות בארץ ישראל במאות 2-3 לפסה"נ </vt:lpstr>
      <vt:lpstr>הכהן הגדול</vt:lpstr>
      <vt:lpstr>בית המקדש</vt:lpstr>
      <vt:lpstr>ספר בן סירא</vt:lpstr>
      <vt:lpstr>ההכרה באוטונומיה של יהודה</vt:lpstr>
      <vt:lpstr>התערערות האוטונומיה ביהודה</vt:lpstr>
      <vt:lpstr>מצגת של PowerPoint‏</vt:lpstr>
      <vt:lpstr>התערערות האוטונומיה ביהודה</vt:lpstr>
      <vt:lpstr>מצגת של PowerPoint‏</vt:lpstr>
      <vt:lpstr>מצגת של PowerPoint‏</vt:lpstr>
      <vt:lpstr>הקמת הפוליס אנטיוכיה בירושלים</vt:lpstr>
      <vt:lpstr>מצגת של PowerPoint‏</vt:lpstr>
      <vt:lpstr>גזירות על הדת היהודית</vt:lpstr>
      <vt:lpstr>1. ערי פוליס</vt:lpstr>
      <vt:lpstr>2. שפה</vt:lpstr>
      <vt:lpstr>תרגום השבעים</vt:lpstr>
      <vt:lpstr>3. תרבות</vt:lpstr>
      <vt:lpstr>4. הנהגה</vt:lpstr>
      <vt:lpstr>מהם הסיבות לכך שדווקא המעמדות העליונים התייוונו? </vt:lpstr>
      <vt:lpstr>הלניזם, יהדות ומה שביניהם – לימוד קבוצתי </vt:lpstr>
      <vt:lpstr>הלניזם, יהדות ומה שביניהם – לימוד קבוצתי </vt:lpstr>
      <vt:lpstr>הלניזם, יהדות ומה שביניהם – לימוד קבוצתי </vt:lpstr>
      <vt:lpstr>הלניזם, יהדות ומה שביניהם – לימוד קבוצתי </vt:lpstr>
      <vt:lpstr>הלניזם, יהדות ומה שביניהם – לימוד קבוצתי </vt:lpstr>
      <vt:lpstr>הלניזם, יהדות ומה שביניהם – לימוד קבוצתי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התרבות ההלניסטית והחברה היהודית</dc:title>
  <dc:subject/>
  <dc:creator>user</dc:creator>
  <cp:keywords/>
  <dc:description/>
  <cp:lastModifiedBy>אמית</cp:lastModifiedBy>
  <cp:revision>28</cp:revision>
  <dcterms:created xsi:type="dcterms:W3CDTF">2015-08-09T21:27:15Z</dcterms:created>
  <dcterms:modified xsi:type="dcterms:W3CDTF">2019-01-20T10:18:50Z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TC010183711037</vt:lpwstr>
  </property>
</Properties>
</file>