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3.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notesSlides/notesSlide3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notesSlides/notesSlide35.xml" ContentType="application/vnd.openxmlformats-officedocument.presentationml.notesSlide+xml"/>
  <Override PartName="/ppt/tags/tag66.xml" ContentType="application/vnd.openxmlformats-officedocument.presentationml.tags+xml"/>
  <Override PartName="/ppt/notesSlides/notesSlide36.xml" ContentType="application/vnd.openxmlformats-officedocument.presentationml.notesSlide+xml"/>
  <Override PartName="/ppt/tags/tag67.xml" ContentType="application/vnd.openxmlformats-officedocument.presentationml.tags+xml"/>
  <Override PartName="/ppt/notesSlides/notesSlide37.xml" ContentType="application/vnd.openxmlformats-officedocument.presentationml.notesSlide+xml"/>
  <Override PartName="/ppt/tags/tag68.xml" ContentType="application/vnd.openxmlformats-officedocument.presentationml.tags+xml"/>
  <Override PartName="/ppt/notesSlides/notesSlide3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4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1.xml" ContentType="application/vnd.openxmlformats-officedocument.presentationml.notesSlide+xml"/>
  <Override PartName="/ppt/tags/tag76.xml" ContentType="application/vnd.openxmlformats-officedocument.presentationml.tags+xml"/>
  <Override PartName="/ppt/notesSlides/notesSlide42.xml" ContentType="application/vnd.openxmlformats-officedocument.presentationml.notesSlide+xml"/>
  <Override PartName="/ppt/tags/tag7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78.xml" ContentType="application/vnd.openxmlformats-officedocument.presentationml.tags+xml"/>
  <Override PartName="/ppt/notesSlides/notesSlide48.xml" ContentType="application/vnd.openxmlformats-officedocument.presentationml.notesSlide+xml"/>
  <Override PartName="/ppt/tags/tag79.xml" ContentType="application/vnd.openxmlformats-officedocument.presentationml.tags+xml"/>
  <Override PartName="/ppt/notesSlides/notesSlide49.xml" ContentType="application/vnd.openxmlformats-officedocument.presentationml.notesSlide+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 id="2147483664" r:id="rId2"/>
  </p:sldMasterIdLst>
  <p:notesMasterIdLst>
    <p:notesMasterId r:id="rId59"/>
  </p:notesMasterIdLst>
  <p:sldIdLst>
    <p:sldId id="256" r:id="rId3"/>
    <p:sldId id="258" r:id="rId4"/>
    <p:sldId id="473" r:id="rId5"/>
    <p:sldId id="260" r:id="rId6"/>
    <p:sldId id="607" r:id="rId7"/>
    <p:sldId id="268" r:id="rId8"/>
    <p:sldId id="561" r:id="rId9"/>
    <p:sldId id="464" r:id="rId10"/>
    <p:sldId id="546" r:id="rId11"/>
    <p:sldId id="271" r:id="rId12"/>
    <p:sldId id="468" r:id="rId13"/>
    <p:sldId id="544" r:id="rId14"/>
    <p:sldId id="558" r:id="rId15"/>
    <p:sldId id="274" r:id="rId16"/>
    <p:sldId id="275" r:id="rId17"/>
    <p:sldId id="555" r:id="rId18"/>
    <p:sldId id="471" r:id="rId19"/>
    <p:sldId id="556" r:id="rId20"/>
    <p:sldId id="557" r:id="rId21"/>
    <p:sldId id="563" r:id="rId22"/>
    <p:sldId id="611" r:id="rId23"/>
    <p:sldId id="612" r:id="rId24"/>
    <p:sldId id="585" r:id="rId25"/>
    <p:sldId id="560" r:id="rId26"/>
    <p:sldId id="604" r:id="rId27"/>
    <p:sldId id="613" r:id="rId28"/>
    <p:sldId id="578" r:id="rId29"/>
    <p:sldId id="579" r:id="rId30"/>
    <p:sldId id="615" r:id="rId31"/>
    <p:sldId id="580" r:id="rId32"/>
    <p:sldId id="581" r:id="rId33"/>
    <p:sldId id="582" r:id="rId34"/>
    <p:sldId id="583" r:id="rId35"/>
    <p:sldId id="494" r:id="rId36"/>
    <p:sldId id="596" r:id="rId37"/>
    <p:sldId id="597" r:id="rId38"/>
    <p:sldId id="598" r:id="rId39"/>
    <p:sldId id="511" r:id="rId40"/>
    <p:sldId id="599" r:id="rId41"/>
    <p:sldId id="600" r:id="rId42"/>
    <p:sldId id="595" r:id="rId43"/>
    <p:sldId id="548" r:id="rId44"/>
    <p:sldId id="549" r:id="rId45"/>
    <p:sldId id="552" r:id="rId46"/>
    <p:sldId id="553" r:id="rId47"/>
    <p:sldId id="559" r:id="rId48"/>
    <p:sldId id="562" r:id="rId49"/>
    <p:sldId id="564" r:id="rId50"/>
    <p:sldId id="616" r:id="rId51"/>
    <p:sldId id="617" r:id="rId52"/>
    <p:sldId id="618" r:id="rId53"/>
    <p:sldId id="619" r:id="rId54"/>
    <p:sldId id="620" r:id="rId55"/>
    <p:sldId id="292" r:id="rId56"/>
    <p:sldId id="293" r:id="rId57"/>
    <p:sldId id="487" r:id="rId58"/>
  </p:sldIdLst>
  <p:sldSz cx="12192000" cy="6858000"/>
  <p:notesSz cx="6799263" cy="9929813"/>
  <p:embeddedFontLst>
    <p:embeddedFont>
      <p:font typeface="Algerian" panose="04020705040A02060702" pitchFamily="82" charset="0"/>
      <p:regular r:id="rId60"/>
    </p:embeddedFont>
    <p:embeddedFont>
      <p:font typeface="Calibri" panose="020F0502020204030204" pitchFamily="34" charset="0"/>
      <p:regular r:id="rId61"/>
      <p:bold r:id="rId62"/>
      <p:italic r:id="rId63"/>
      <p:boldItalic r:id="rId64"/>
    </p:embeddedFont>
    <p:embeddedFont>
      <p:font typeface="Guttman Yad-Brush" panose="02010401010101010101" pitchFamily="2" charset="-79"/>
      <p:regular r:id="rId65"/>
    </p:embeddedFont>
    <p:embeddedFont>
      <p:font typeface="Guttman Yad-Light" panose="02010401010101010101" pitchFamily="2" charset="-79"/>
      <p:regular r:id="rId66"/>
    </p:embeddedFont>
    <p:embeddedFont>
      <p:font typeface="Open Sans Hebrew" panose="00000500000000000000" pitchFamily="2" charset="-79"/>
      <p:regular r:id="rId67"/>
      <p:bold r:id="rId68"/>
      <p:italic r:id="rId69"/>
      <p:boldItalic r:id="rId70"/>
    </p:embeddedFont>
  </p:embeddedFontLst>
  <p:custDataLst>
    <p:tags r:id="rId71"/>
  </p:custData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6D4EBA-651B-44AC-92D5-E1674D21C1A2}">
          <p14:sldIdLst>
            <p14:sldId id="256"/>
            <p14:sldId id="258"/>
            <p14:sldId id="473"/>
            <p14:sldId id="260"/>
            <p14:sldId id="607"/>
            <p14:sldId id="268"/>
            <p14:sldId id="561"/>
            <p14:sldId id="464"/>
            <p14:sldId id="546"/>
            <p14:sldId id="271"/>
            <p14:sldId id="468"/>
            <p14:sldId id="544"/>
            <p14:sldId id="558"/>
            <p14:sldId id="274"/>
            <p14:sldId id="275"/>
            <p14:sldId id="555"/>
            <p14:sldId id="471"/>
            <p14:sldId id="556"/>
            <p14:sldId id="557"/>
            <p14:sldId id="563"/>
          </p14:sldIdLst>
        </p14:section>
        <p14:section name="תהליך ההצבעה" id="{A8182401-A0AC-4B8E-B63E-DF09F8FBCB59}">
          <p14:sldIdLst>
            <p14:sldId id="611"/>
            <p14:sldId id="612"/>
            <p14:sldId id="585"/>
            <p14:sldId id="560"/>
            <p14:sldId id="604"/>
            <p14:sldId id="613"/>
            <p14:sldId id="578"/>
            <p14:sldId id="579"/>
            <p14:sldId id="615"/>
            <p14:sldId id="580"/>
            <p14:sldId id="581"/>
            <p14:sldId id="582"/>
            <p14:sldId id="583"/>
            <p14:sldId id="494"/>
          </p14:sldIdLst>
        </p14:section>
        <p14:section name="סגירת הקלפי" id="{E9B4B0B0-290C-45BF-B269-BD9E0295D52F}">
          <p14:sldIdLst>
            <p14:sldId id="596"/>
            <p14:sldId id="597"/>
            <p14:sldId id="598"/>
            <p14:sldId id="511"/>
            <p14:sldId id="599"/>
            <p14:sldId id="600"/>
          </p14:sldIdLst>
        </p14:section>
        <p14:section name="ניוד קלפי" id="{AA0E303A-4A75-4D36-934F-26722042C4E3}">
          <p14:sldIdLst>
            <p14:sldId id="595"/>
            <p14:sldId id="548"/>
            <p14:sldId id="549"/>
            <p14:sldId id="552"/>
            <p14:sldId id="553"/>
          </p14:sldIdLst>
        </p14:section>
        <p14:section name="קלפי לאסירים" id="{2CF08EAC-1A56-4B90-BBC7-F85A6C39F4D1}">
          <p14:sldIdLst>
            <p14:sldId id="559"/>
            <p14:sldId id="562"/>
            <p14:sldId id="564"/>
          </p14:sldIdLst>
        </p14:section>
        <p14:section name="תרגולים" id="{78C5DE65-7D20-4D09-851C-67DA055A3E25}">
          <p14:sldIdLst>
            <p14:sldId id="616"/>
            <p14:sldId id="617"/>
            <p14:sldId id="618"/>
            <p14:sldId id="619"/>
            <p14:sldId id="620"/>
          </p14:sldIdLst>
        </p14:section>
        <p14:section name="סיכום" id="{47D76EC2-D9B9-465E-9225-CE0100553397}">
          <p14:sldIdLst>
            <p14:sldId id="292"/>
            <p14:sldId id="293"/>
            <p14:sldId id="487"/>
          </p14:sldIdLst>
        </p14:section>
      </p14:sectionLst>
    </p:ext>
    <p:ext uri="{EFAFB233-063F-42B5-8137-9DF3F51BA10A}">
      <p15:sldGuideLst xmlns:p15="http://schemas.microsoft.com/office/powerpoint/2012/main">
        <p15:guide id="1" orient="horz" pos="3504" userDrawn="1">
          <p15:clr>
            <a:srgbClr val="A4A3A4"/>
          </p15:clr>
        </p15:guide>
        <p15:guide id="2" pos="3864" userDrawn="1">
          <p15:clr>
            <a:srgbClr val="A4A3A4"/>
          </p15:clr>
        </p15:guide>
        <p15:guide id="3" pos="7320" userDrawn="1">
          <p15:clr>
            <a:srgbClr val="A4A3A4"/>
          </p15:clr>
        </p15:guide>
        <p15:guide id="4" pos="7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za Hirshberg" initials="LH" lastIdx="17" clrIdx="6">
    <p:extLst>
      <p:ext uri="{19B8F6BF-5375-455C-9EA6-DF929625EA0E}">
        <p15:presenceInfo xmlns:p15="http://schemas.microsoft.com/office/powerpoint/2012/main" userId="Liza Hirshberg" providerId="None"/>
      </p:ext>
    </p:extLst>
  </p:cmAuthor>
  <p:cmAuthor id="1" name="Ravit Barnett" initials="RB" lastIdx="34" clrIdx="0">
    <p:extLst>
      <p:ext uri="{19B8F6BF-5375-455C-9EA6-DF929625EA0E}">
        <p15:presenceInfo xmlns:p15="http://schemas.microsoft.com/office/powerpoint/2012/main" userId="S-1-5-21-1900491101-135948527-1543857936-19116" providerId="AD"/>
      </p:ext>
    </p:extLst>
  </p:cmAuthor>
  <p:cmAuthor id="8" name="Rami Lahav" initials="RL [2]" lastIdx="5" clrIdx="7">
    <p:extLst>
      <p:ext uri="{19B8F6BF-5375-455C-9EA6-DF929625EA0E}">
        <p15:presenceInfo xmlns:p15="http://schemas.microsoft.com/office/powerpoint/2012/main" userId="S::rlahav@JOHNBRYCE.CO.IL::9219e972-f2db-4a1b-b5be-477aafdf0728" providerId="AD"/>
      </p:ext>
    </p:extLst>
  </p:cmAuthor>
  <p:cmAuthor id="2" name="Rami Lahav" initials="RL" lastIdx="55" clrIdx="1">
    <p:extLst>
      <p:ext uri="{19B8F6BF-5375-455C-9EA6-DF929625EA0E}">
        <p15:presenceInfo xmlns:p15="http://schemas.microsoft.com/office/powerpoint/2012/main" userId="Rami Lahav" providerId="None"/>
      </p:ext>
    </p:extLst>
  </p:cmAuthor>
  <p:cmAuthor id="3" name="dan" initials="d" lastIdx="49" clrIdx="2"/>
  <p:cmAuthor id="4" name="תלמיד 3" initials="ת3" lastIdx="16" clrIdx="3"/>
  <p:cmAuthor id="5" name="Marva Tzalach" initials="MT" lastIdx="1" clrIdx="4">
    <p:extLst>
      <p:ext uri="{19B8F6BF-5375-455C-9EA6-DF929625EA0E}">
        <p15:presenceInfo xmlns:p15="http://schemas.microsoft.com/office/powerpoint/2012/main" userId="S::marvat@johnbryce.co.il::885b7461-1705-4867-9380-35eadb5685f8" providerId="AD"/>
      </p:ext>
    </p:extLst>
  </p:cmAuthor>
  <p:cmAuthor id="6" name="Maayan Shachar" initials="MS" lastIdx="32" clrIdx="5">
    <p:extLst>
      <p:ext uri="{19B8F6BF-5375-455C-9EA6-DF929625EA0E}">
        <p15:presenceInfo xmlns:p15="http://schemas.microsoft.com/office/powerpoint/2012/main" userId="S::maayans@johnbryce.co.il::34b00ba0-ee30-48ec-a28f-147e0c4caa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4EB0"/>
    <a:srgbClr val="26B3F2"/>
    <a:srgbClr val="B9E6FB"/>
    <a:srgbClr val="7B73B9"/>
    <a:srgbClr val="C3BFDF"/>
    <a:srgbClr val="FEE1A0"/>
    <a:srgbClr val="FCB515"/>
    <a:srgbClr val="EA4D1C"/>
    <a:srgbClr val="00206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67" autoAdjust="0"/>
    <p:restoredTop sz="73701" autoAdjust="0"/>
  </p:normalViewPr>
  <p:slideViewPr>
    <p:cSldViewPr snapToGrid="0">
      <p:cViewPr varScale="1">
        <p:scale>
          <a:sx n="78" d="100"/>
          <a:sy n="78" d="100"/>
        </p:scale>
        <p:origin x="492" y="114"/>
      </p:cViewPr>
      <p:guideLst>
        <p:guide orient="horz" pos="3504"/>
        <p:guide pos="3864"/>
        <p:guide pos="7320"/>
        <p:guide pos="7128"/>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916" y="0"/>
            <a:ext cx="2946347" cy="498215"/>
          </a:xfrm>
          <a:prstGeom prst="rect">
            <a:avLst/>
          </a:prstGeom>
        </p:spPr>
        <p:txBody>
          <a:bodyPr vert="horz" lIns="91440" tIns="45720" rIns="91440" bIns="45720" rtlCol="1"/>
          <a:lstStyle>
            <a:lvl1pPr algn="r">
              <a:defRPr sz="1200">
                <a:latin typeface="Arial" panose="020B0604020202020204" pitchFamily="34" charset="0"/>
              </a:defRPr>
            </a:lvl1pPr>
          </a:lstStyle>
          <a:p>
            <a:endParaRPr lang="he-IL" dirty="0"/>
          </a:p>
        </p:txBody>
      </p:sp>
      <p:sp>
        <p:nvSpPr>
          <p:cNvPr id="3" name="מציין מיקום של תאריך 2"/>
          <p:cNvSpPr>
            <a:spLocks noGrp="1"/>
          </p:cNvSpPr>
          <p:nvPr>
            <p:ph type="dt" idx="1"/>
          </p:nvPr>
        </p:nvSpPr>
        <p:spPr>
          <a:xfrm>
            <a:off x="1575" y="0"/>
            <a:ext cx="2946347" cy="498215"/>
          </a:xfrm>
          <a:prstGeom prst="rect">
            <a:avLst/>
          </a:prstGeom>
        </p:spPr>
        <p:txBody>
          <a:bodyPr vert="horz" lIns="91440" tIns="45720" rIns="91440" bIns="45720" rtlCol="1"/>
          <a:lstStyle>
            <a:lvl1pPr algn="l">
              <a:defRPr sz="1200">
                <a:latin typeface="Arial" panose="020B0604020202020204" pitchFamily="34" charset="0"/>
              </a:defRPr>
            </a:lvl1pPr>
          </a:lstStyle>
          <a:p>
            <a:fld id="{C4119D5A-5B00-47E9-B247-F1F481446556}" type="datetimeFigureOut">
              <a:rPr lang="he-IL" smtClean="0"/>
              <a:pPr/>
              <a:t>כ'/אלול/תשפ"ג</a:t>
            </a:fld>
            <a:endParaRPr lang="he-IL" dirty="0"/>
          </a:p>
        </p:txBody>
      </p:sp>
      <p:sp>
        <p:nvSpPr>
          <p:cNvPr id="4" name="מציין מיקום של תמונת שקופית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79927" y="4778722"/>
            <a:ext cx="5439410" cy="3909864"/>
          </a:xfrm>
          <a:prstGeom prst="rect">
            <a:avLst/>
          </a:prstGeom>
        </p:spPr>
        <p:txBody>
          <a:bodyPr vert="horz" lIns="91440" tIns="45720" rIns="91440" bIns="45720" rtlCol="1"/>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52916" y="9431600"/>
            <a:ext cx="2946347" cy="498214"/>
          </a:xfrm>
          <a:prstGeom prst="rect">
            <a:avLst/>
          </a:prstGeom>
        </p:spPr>
        <p:txBody>
          <a:bodyPr vert="horz" lIns="91440" tIns="45720" rIns="91440" bIns="45720" rtlCol="1" anchor="b"/>
          <a:lstStyle>
            <a:lvl1pPr algn="r">
              <a:defRPr sz="1200">
                <a:latin typeface="Arial" panose="020B060402020202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1575" y="9431600"/>
            <a:ext cx="2946347" cy="498214"/>
          </a:xfrm>
          <a:prstGeom prst="rect">
            <a:avLst/>
          </a:prstGeom>
        </p:spPr>
        <p:txBody>
          <a:bodyPr vert="horz" lIns="91440" tIns="45720" rIns="91440" bIns="45720" rtlCol="1" anchor="b"/>
          <a:lstStyle>
            <a:lvl1pPr algn="l">
              <a:defRPr sz="1200">
                <a:latin typeface="Arial" panose="020B0604020202020204" pitchFamily="34" charset="0"/>
              </a:defRPr>
            </a:lvl1pPr>
          </a:lstStyle>
          <a:p>
            <a:fld id="{55B97069-B0CA-4578-BB6E-4CBD1DA250B9}" type="slidenum">
              <a:rPr lang="he-IL" smtClean="0"/>
              <a:pPr/>
              <a:t>‹#›</a:t>
            </a:fld>
            <a:endParaRPr lang="he-IL" dirty="0"/>
          </a:p>
        </p:txBody>
      </p:sp>
    </p:spTree>
    <p:extLst>
      <p:ext uri="{BB962C8B-B14F-4D97-AF65-F5344CB8AC3E}">
        <p14:creationId xmlns:p14="http://schemas.microsoft.com/office/powerpoint/2010/main" val="21783640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Arial" panose="020B0604020202020204" pitchFamily="34" charset="0"/>
        <a:ea typeface="+mn-ea"/>
        <a:cs typeface="+mn-cs"/>
      </a:defRPr>
    </a:lvl1pPr>
    <a:lvl2pPr marL="457200" algn="r" defTabSz="914400" rtl="1" eaLnBrk="1" latinLnBrk="0" hangingPunct="1">
      <a:defRPr sz="1200" kern="1200">
        <a:solidFill>
          <a:schemeClr val="tx1"/>
        </a:solidFill>
        <a:latin typeface="Arial" panose="020B0604020202020204" pitchFamily="34" charset="0"/>
        <a:ea typeface="+mn-ea"/>
        <a:cs typeface="+mn-cs"/>
      </a:defRPr>
    </a:lvl2pPr>
    <a:lvl3pPr marL="914400" algn="r" defTabSz="914400" rtl="1" eaLnBrk="1" latinLnBrk="0" hangingPunct="1">
      <a:defRPr sz="1200" kern="1200">
        <a:solidFill>
          <a:schemeClr val="tx1"/>
        </a:solidFill>
        <a:latin typeface="Arial" panose="020B0604020202020204" pitchFamily="34" charset="0"/>
        <a:ea typeface="+mn-ea"/>
        <a:cs typeface="+mn-cs"/>
      </a:defRPr>
    </a:lvl3pPr>
    <a:lvl4pPr marL="1371600" algn="r" defTabSz="914400" rtl="1" eaLnBrk="1" latinLnBrk="0" hangingPunct="1">
      <a:defRPr sz="1200" kern="1200">
        <a:solidFill>
          <a:schemeClr val="tx1"/>
        </a:solidFill>
        <a:latin typeface="Arial" panose="020B0604020202020204" pitchFamily="34" charset="0"/>
        <a:ea typeface="+mn-ea"/>
        <a:cs typeface="+mn-cs"/>
      </a:defRPr>
    </a:lvl4pPr>
    <a:lvl5pPr marL="1828800" algn="r" defTabSz="914400" rtl="1" eaLnBrk="1" latinLnBrk="0" hangingPunct="1">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4713" cy="3351213"/>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a:t>
            </a:fld>
            <a:endParaRPr lang="he-IL"/>
          </a:p>
        </p:txBody>
      </p:sp>
    </p:spTree>
    <p:extLst>
      <p:ext uri="{BB962C8B-B14F-4D97-AF65-F5344CB8AC3E}">
        <p14:creationId xmlns:p14="http://schemas.microsoft.com/office/powerpoint/2010/main" val="1272979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אמור</a:t>
            </a:r>
            <a:r>
              <a:rPr lang="he-IL" sz="1200" kern="1200" dirty="0">
                <a:solidFill>
                  <a:schemeClr val="tx1"/>
                </a:solidFill>
                <a:effectLst/>
                <a:latin typeface="+mn-lt"/>
                <a:ea typeface="+mn-ea"/>
                <a:cs typeface="+mn-cs"/>
              </a:rPr>
              <a:t>: הקלפי תהיה פתוחה ביום הבחירות מהשעה 08:00 ועד השעה 20:00.</a:t>
            </a:r>
          </a:p>
          <a:p>
            <a:pPr rtl="1"/>
            <a:r>
              <a:rPr lang="he-IL" sz="1200" kern="1200" dirty="0">
                <a:solidFill>
                  <a:schemeClr val="tx1"/>
                </a:solidFill>
                <a:effectLst/>
                <a:latin typeface="+mn-lt"/>
                <a:ea typeface="+mn-ea"/>
                <a:cs typeface="+mn-cs"/>
              </a:rPr>
              <a:t>שימו לב שקלפי לבעלי תפקידים תהיה פתוחה מהשעה 06:00 ועד השעה 20:00.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קלפי המצויה במתקן של שירות בתי הסוהר תיסגר לפני השעה האמורה לעיל, אך ורק אם הצביעו כל האסירים הנמצאים באגף או במתקן שמעוניינים לממש את זכותם ולהצביע.</a:t>
            </a:r>
          </a:p>
          <a:p>
            <a:pPr rtl="1"/>
            <a:endParaRPr lang="he-IL" sz="1200" kern="1200" baseline="0" dirty="0">
              <a:solidFill>
                <a:schemeClr val="tx1"/>
              </a:solidFill>
              <a:effectLst/>
              <a:latin typeface="+mn-lt"/>
              <a:ea typeface="+mn-ea"/>
              <a:cs typeface="+mn-cs"/>
            </a:endParaRPr>
          </a:p>
          <a:p>
            <a:pPr rtl="1"/>
            <a:r>
              <a:rPr lang="he-IL" sz="1200" b="1" kern="1200" baseline="0" dirty="0">
                <a:solidFill>
                  <a:schemeClr val="tx1"/>
                </a:solidFill>
                <a:effectLst/>
                <a:latin typeface="+mn-lt"/>
                <a:ea typeface="+mn-ea"/>
                <a:cs typeface="+mn-cs"/>
              </a:rPr>
              <a:t>הפנה</a:t>
            </a:r>
            <a:r>
              <a:rPr lang="he-IL" sz="1200" kern="1200" baseline="0" dirty="0">
                <a:solidFill>
                  <a:schemeClr val="tx1"/>
                </a:solidFill>
                <a:effectLst/>
                <a:latin typeface="+mn-lt"/>
                <a:ea typeface="+mn-ea"/>
                <a:cs typeface="+mn-cs"/>
              </a:rPr>
              <a:t> את הלומדים לתדריך להצגת </a:t>
            </a:r>
            <a:r>
              <a:rPr lang="he-IL" sz="1200" kern="1200" dirty="0">
                <a:solidFill>
                  <a:schemeClr val="tx1"/>
                </a:solidFill>
                <a:effectLst/>
                <a:latin typeface="+mn-lt"/>
                <a:ea typeface="+mn-ea"/>
                <a:cs typeface="+mn-cs"/>
              </a:rPr>
              <a:t>רשימת בתי מעצר שבכל מקרה תישאר בהם קלפי אחת פעילה עד השעה 20:00 גם אם כל האסירים הצביעו וזאת לטובת עצורי יום של משטרת ישראל:</a:t>
            </a:r>
            <a:endParaRPr lang="en-US"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11</a:t>
            </a:fld>
            <a:endParaRPr lang="he-IL"/>
          </a:p>
        </p:txBody>
      </p:sp>
    </p:spTree>
    <p:extLst>
      <p:ext uri="{BB962C8B-B14F-4D97-AF65-F5344CB8AC3E}">
        <p14:creationId xmlns:p14="http://schemas.microsoft.com/office/powerpoint/2010/main" val="56534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אמור: </a:t>
            </a:r>
            <a:endParaRPr lang="en-US" sz="1200" b="1" kern="1200" dirty="0">
              <a:solidFill>
                <a:schemeClr val="tx1"/>
              </a:solidFill>
              <a:effectLst/>
              <a:latin typeface="+mn-lt"/>
              <a:ea typeface="+mn-ea"/>
              <a:cs typeface="+mn-cs"/>
            </a:endParaRPr>
          </a:p>
          <a:p>
            <a:r>
              <a:rPr lang="he-IL" dirty="0"/>
              <a:t>ועדת הקלפי תורכב ממזכיר ועדת הקלפי ומשני חברי ועדה. </a:t>
            </a:r>
          </a:p>
          <a:p>
            <a:pPr rtl="1"/>
            <a:r>
              <a:rPr lang="he-IL" sz="1200" kern="1200" dirty="0">
                <a:solidFill>
                  <a:schemeClr val="tx1"/>
                </a:solidFill>
                <a:effectLst/>
                <a:latin typeface="+mn-lt"/>
                <a:ea typeface="+mn-ea"/>
                <a:cs typeface="+mn-cs"/>
              </a:rPr>
              <a:t>אחד מחברי ועדת הקלפי שמונה יהיה היו"ר. </a:t>
            </a:r>
          </a:p>
          <a:p>
            <a:pPr rtl="1"/>
            <a:r>
              <a:rPr lang="he-IL" sz="1200" kern="1200" dirty="0">
                <a:solidFill>
                  <a:schemeClr val="tx1"/>
                </a:solidFill>
                <a:effectLst/>
                <a:latin typeface="+mn-lt"/>
                <a:ea typeface="+mn-ea"/>
                <a:cs typeface="+mn-cs"/>
              </a:rPr>
              <a:t>כתב המינוי הינו אישי ולא ניתן להעברה לאדם אחר. (בקלפי לאסירים, כתב המינוי מהווה אישור כניסה למתקן)</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 </a:t>
            </a:r>
          </a:p>
          <a:p>
            <a:pPr rtl="1"/>
            <a:r>
              <a:rPr lang="he-IL" sz="1200" b="1" kern="1200" dirty="0">
                <a:solidFill>
                  <a:schemeClr val="tx1"/>
                </a:solidFill>
                <a:effectLst/>
                <a:latin typeface="+mn-lt"/>
                <a:ea typeface="+mn-ea"/>
                <a:cs typeface="+mn-cs"/>
              </a:rPr>
              <a:t>ציין</a:t>
            </a:r>
            <a:r>
              <a:rPr lang="he-IL" sz="1200" kern="1200" dirty="0">
                <a:solidFill>
                  <a:schemeClr val="tx1"/>
                </a:solidFill>
                <a:effectLst/>
                <a:latin typeface="+mn-lt"/>
                <a:ea typeface="+mn-ea"/>
                <a:cs typeface="+mn-cs"/>
              </a:rPr>
              <a:t>: בכל הקלפיות המיוחדות אין משקיפים. </a:t>
            </a:r>
          </a:p>
          <a:p>
            <a:pPr rtl="1"/>
            <a:endParaRPr lang="he-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הסבר</a:t>
            </a:r>
            <a:r>
              <a:rPr lang="he-IL" sz="1200" kern="1200" dirty="0">
                <a:solidFill>
                  <a:schemeClr val="tx1"/>
                </a:solidFill>
                <a:effectLst/>
                <a:latin typeface="+mn-lt"/>
                <a:ea typeface="+mn-ea"/>
                <a:cs typeface="+mn-cs"/>
              </a:rPr>
              <a:t> לגבי מניין חוקי לוועדת הקלפי</a:t>
            </a:r>
          </a:p>
          <a:p>
            <a:pPr marL="0" marR="0" lvl="0" indent="0" algn="r" defTabSz="914400" rtl="1" eaLnBrk="1" fontAlgn="auto" latinLnBrk="0" hangingPunct="1">
              <a:lnSpc>
                <a:spcPct val="150000"/>
              </a:lnSpc>
              <a:spcBef>
                <a:spcPts val="600"/>
              </a:spcBef>
              <a:spcAft>
                <a:spcPts val="600"/>
              </a:spcAft>
              <a:buClrTx/>
              <a:buSzTx/>
              <a:buFontTx/>
              <a:buNone/>
              <a:tabLst>
                <a:tab pos="-90805" algn="l"/>
              </a:tabLst>
              <a:defRPr/>
            </a:pPr>
            <a:r>
              <a:rPr lang="he-IL" sz="1200" dirty="0"/>
              <a:t>ישיבת ועדת הקלפי תהיה חוקית כל עוד נכח בה מזכיר ועדת הקלפי וחבר ועדה אחד לפחות. </a:t>
            </a:r>
          </a:p>
          <a:p>
            <a:pPr marL="0" marR="0" lvl="0" indent="0" algn="r" defTabSz="914400" rtl="1" eaLnBrk="1" fontAlgn="auto" latinLnBrk="0" hangingPunct="1">
              <a:lnSpc>
                <a:spcPct val="150000"/>
              </a:lnSpc>
              <a:spcBef>
                <a:spcPts val="600"/>
              </a:spcBef>
              <a:spcAft>
                <a:spcPts val="600"/>
              </a:spcAft>
              <a:buClrTx/>
              <a:buSzTx/>
              <a:buFontTx/>
              <a:buNone/>
              <a:tabLst>
                <a:tab pos="-90805" algn="l"/>
              </a:tabLst>
              <a:defRPr/>
            </a:pPr>
            <a:r>
              <a:rPr lang="he-IL" sz="1200" dirty="0"/>
              <a:t>לא ניתן לפתוח את הקלפי להצבעה ללא נוכחות של חבר ועדה אחד לפחות.</a:t>
            </a:r>
          </a:p>
          <a:p>
            <a:pPr marL="0" marR="0" lvl="0" indent="0" algn="r" defTabSz="914400" rtl="1" eaLnBrk="1" fontAlgn="auto" latinLnBrk="0" hangingPunct="1">
              <a:lnSpc>
                <a:spcPct val="150000"/>
              </a:lnSpc>
              <a:spcBef>
                <a:spcPts val="600"/>
              </a:spcBef>
              <a:spcAft>
                <a:spcPts val="600"/>
              </a:spcAft>
              <a:buClrTx/>
              <a:buSzTx/>
              <a:buFontTx/>
              <a:buNone/>
              <a:tabLst>
                <a:tab pos="-90805" algn="l"/>
              </a:tabLst>
              <a:defRPr/>
            </a:pPr>
            <a:endParaRPr lang="he-IL" sz="1200" dirty="0"/>
          </a:p>
          <a:p>
            <a:pPr marL="0" marR="0" lvl="0" indent="0" algn="r" defTabSz="914400" rtl="1" eaLnBrk="1" fontAlgn="auto" latinLnBrk="0" hangingPunct="1">
              <a:lnSpc>
                <a:spcPct val="150000"/>
              </a:lnSpc>
              <a:spcBef>
                <a:spcPts val="600"/>
              </a:spcBef>
              <a:spcAft>
                <a:spcPts val="600"/>
              </a:spcAft>
              <a:buClrTx/>
              <a:buSzTx/>
              <a:buFontTx/>
              <a:buNone/>
              <a:tabLst>
                <a:tab pos="-90805" algn="l"/>
              </a:tabLst>
              <a:defRPr/>
            </a:pPr>
            <a:r>
              <a:rPr lang="he-IL" sz="1200" b="1" dirty="0"/>
              <a:t>בקלפי אסירים</a:t>
            </a:r>
          </a:p>
          <a:p>
            <a:pPr marL="0" marR="0" lvl="0" indent="0" algn="r" defTabSz="914400" rtl="1" eaLnBrk="1" fontAlgn="auto" latinLnBrk="0" hangingPunct="1">
              <a:lnSpc>
                <a:spcPct val="150000"/>
              </a:lnSpc>
              <a:spcBef>
                <a:spcPts val="600"/>
              </a:spcBef>
              <a:spcAft>
                <a:spcPts val="600"/>
              </a:spcAft>
              <a:buClrTx/>
              <a:buSzTx/>
              <a:buFontTx/>
              <a:buNone/>
              <a:tabLst>
                <a:tab pos="-90805" algn="l"/>
              </a:tabLst>
              <a:defRPr/>
            </a:pPr>
            <a:r>
              <a:rPr lang="he-IL" sz="1200" dirty="0"/>
              <a:t>ישיבת הקלפי תהיה חוקית בכל מספר של חברים נוכחים ובלבד שנכח בה גם מזכיר הוועדה. </a:t>
            </a:r>
          </a:p>
          <a:p>
            <a:pPr rtl="1"/>
            <a:endParaRPr lang="he-IL"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12</a:t>
            </a:fld>
            <a:endParaRPr lang="he-IL"/>
          </a:p>
        </p:txBody>
      </p:sp>
    </p:spTree>
    <p:extLst>
      <p:ext uri="{BB962C8B-B14F-4D97-AF65-F5344CB8AC3E}">
        <p14:creationId xmlns:p14="http://schemas.microsoft.com/office/powerpoint/2010/main" val="248851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אמור</a:t>
            </a:r>
            <a:r>
              <a:rPr lang="he-IL" dirty="0"/>
              <a:t>: במקרה שבעלי התפקידים מתחלפים במהלך היום – יש לתעד זאת בפרוטוקול בנספח ב – אישור חילופי חברי ועדה.</a:t>
            </a:r>
          </a:p>
          <a:p>
            <a:pPr marL="0" marR="0" indent="0" algn="r" defTabSz="914400" rtl="1" eaLnBrk="1" fontAlgn="auto" latinLnBrk="0" hangingPunct="1">
              <a:lnSpc>
                <a:spcPct val="100000"/>
              </a:lnSpc>
              <a:spcBef>
                <a:spcPts val="0"/>
              </a:spcBef>
              <a:spcAft>
                <a:spcPts val="0"/>
              </a:spcAft>
              <a:buClrTx/>
              <a:buSzTx/>
              <a:buFontTx/>
              <a:buNone/>
              <a:tabLst/>
              <a:defRPr/>
            </a:pPr>
            <a:r>
              <a:rPr lang="he-IL" b="1" dirty="0"/>
              <a:t>ציין</a:t>
            </a:r>
            <a:r>
              <a:rPr lang="he-IL" dirty="0"/>
              <a:t>: </a:t>
            </a:r>
            <a:r>
              <a:rPr lang="he-IL" sz="1200" dirty="0"/>
              <a:t>כתב המינוי יהווה אישור לחילופי גברי בוועדת הקלפי.</a:t>
            </a:r>
            <a:endParaRPr lang="en-US" sz="1200" dirty="0">
              <a:latin typeface="Arial" panose="020B0604020202020204" pitchFamily="34" charset="0"/>
              <a:ea typeface="Times New Roman" panose="02020603050405020304" pitchFamily="18"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13</a:t>
            </a:fld>
            <a:endParaRPr lang="he-IL"/>
          </a:p>
        </p:txBody>
      </p:sp>
    </p:spTree>
    <p:extLst>
      <p:ext uri="{BB962C8B-B14F-4D97-AF65-F5344CB8AC3E}">
        <p14:creationId xmlns:p14="http://schemas.microsoft.com/office/powerpoint/2010/main" val="104808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gn="r" rtl="1" eaLnBrk="1" fontAlgn="auto" hangingPunct="1">
              <a:spcBef>
                <a:spcPts val="0"/>
              </a:spcBef>
              <a:spcAft>
                <a:spcPts val="0"/>
              </a:spcAft>
              <a:buFont typeface="Arial" pitchFamily="34" charset="0"/>
              <a:buNone/>
              <a:defRPr/>
            </a:pPr>
            <a:r>
              <a:rPr lang="he-IL" b="1" dirty="0"/>
              <a:t>אמור</a:t>
            </a:r>
            <a:r>
              <a:rPr lang="he-IL" b="0" dirty="0"/>
              <a:t>: להזכירכם מסדרים את הקלפי מבחוץ פנימה. </a:t>
            </a:r>
          </a:p>
          <a:p>
            <a:pPr marL="0" indent="0" algn="r" rtl="1" eaLnBrk="1" fontAlgn="auto" hangingPunct="1">
              <a:spcBef>
                <a:spcPts val="0"/>
              </a:spcBef>
              <a:spcAft>
                <a:spcPts val="0"/>
              </a:spcAft>
              <a:buFont typeface="Arial" pitchFamily="34" charset="0"/>
              <a:buNone/>
              <a:defRPr/>
            </a:pPr>
            <a:r>
              <a:rPr lang="he-IL" b="1" dirty="0"/>
              <a:t>מחוץ לחדר הקלפי:</a:t>
            </a:r>
            <a:r>
              <a:rPr lang="en-US" b="1" dirty="0"/>
              <a:t> </a:t>
            </a:r>
            <a:endParaRPr lang="he-IL" b="1"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נתלה מודעת קולות פסולים מחוץ לחדר הקלפי </a:t>
            </a:r>
            <a:r>
              <a:rPr lang="he-IL" sz="1200" kern="1200" dirty="0">
                <a:solidFill>
                  <a:schemeClr val="tx1"/>
                </a:solidFill>
                <a:effectLst/>
                <a:latin typeface="+mn-lt"/>
                <a:ea typeface="+mn-ea"/>
                <a:cs typeface="+mn-cs"/>
              </a:rPr>
              <a:t>באופן הנראה לעין כל.</a:t>
            </a:r>
            <a:endParaRPr lang="he-IL" dirty="0"/>
          </a:p>
          <a:p>
            <a:pPr marL="0" indent="0" algn="r" rtl="1" eaLnBrk="1" fontAlgn="auto" hangingPunct="1">
              <a:spcBef>
                <a:spcPts val="0"/>
              </a:spcBef>
              <a:spcAft>
                <a:spcPts val="0"/>
              </a:spcAft>
              <a:buFont typeface="Arial" pitchFamily="34" charset="0"/>
              <a:buNone/>
              <a:defRPr/>
            </a:pPr>
            <a:r>
              <a:rPr lang="he-IL" b="0" dirty="0"/>
              <a:t>ונסדר כיסאות להמתנה למצביעים. (אינו תקף לקלפי בבית מעצר)</a:t>
            </a:r>
            <a:r>
              <a:rPr lang="en-US" b="0" dirty="0"/>
              <a:t> </a:t>
            </a:r>
            <a:endParaRPr lang="he-IL" b="0" dirty="0"/>
          </a:p>
          <a:p>
            <a:pPr marL="0" indent="0" algn="r" rtl="1" eaLnBrk="1" fontAlgn="auto" hangingPunct="1">
              <a:spcBef>
                <a:spcPts val="0"/>
              </a:spcBef>
              <a:spcAft>
                <a:spcPts val="0"/>
              </a:spcAft>
              <a:buFont typeface="Arial" pitchFamily="34" charset="0"/>
              <a:buNone/>
              <a:defRPr/>
            </a:pPr>
            <a:endParaRPr lang="he-IL" b="1" dirty="0"/>
          </a:p>
          <a:p>
            <a:pPr marL="0" indent="0" algn="r" rtl="1" eaLnBrk="1" fontAlgn="auto" hangingPunct="1">
              <a:spcBef>
                <a:spcPts val="0"/>
              </a:spcBef>
              <a:spcAft>
                <a:spcPts val="0"/>
              </a:spcAft>
              <a:buFont typeface="Arial" pitchFamily="34" charset="0"/>
              <a:buNone/>
              <a:defRPr/>
            </a:pPr>
            <a:r>
              <a:rPr lang="he-IL" b="1" dirty="0"/>
              <a:t>בתוך חדר הקלפי:</a:t>
            </a:r>
            <a:r>
              <a:rPr lang="en-US" b="1" dirty="0"/>
              <a:t> </a:t>
            </a:r>
            <a:endParaRPr lang="he-IL" b="1" dirty="0"/>
          </a:p>
          <a:p>
            <a:pPr marL="0" indent="0" algn="r" rtl="1" eaLnBrk="1" fontAlgn="auto" hangingPunct="1">
              <a:spcBef>
                <a:spcPts val="0"/>
              </a:spcBef>
              <a:spcAft>
                <a:spcPts val="0"/>
              </a:spcAft>
              <a:buFont typeface="Arial" pitchFamily="34" charset="0"/>
              <a:buNone/>
              <a:defRPr/>
            </a:pPr>
            <a:r>
              <a:rPr lang="he-IL" b="1" dirty="0"/>
              <a:t>שאל</a:t>
            </a:r>
            <a:r>
              <a:rPr lang="he-IL" dirty="0"/>
              <a:t>: מהם הדגשים למיקום ועדת הקלפי?</a:t>
            </a:r>
          </a:p>
          <a:p>
            <a:pPr marL="0" indent="0" algn="r" rtl="1" eaLnBrk="1" fontAlgn="auto" hangingPunct="1">
              <a:spcBef>
                <a:spcPts val="0"/>
              </a:spcBef>
              <a:spcAft>
                <a:spcPts val="0"/>
              </a:spcAft>
              <a:buFont typeface="Arial" pitchFamily="34" charset="0"/>
              <a:buNone/>
              <a:defRPr/>
            </a:pPr>
            <a:r>
              <a:rPr lang="he-IL" b="1" dirty="0"/>
              <a:t>קבל</a:t>
            </a:r>
            <a:r>
              <a:rPr lang="he-IL" dirty="0"/>
              <a:t>: מיקום שולחן וכסאות עבור חברי ועדת הקלפי והמזכיר בסמוך לדלת הכניסה, כדי לאפשר לחברי הוועדה שליטה ובקרה על כל אדם הנכנס לחדר.</a:t>
            </a:r>
          </a:p>
          <a:p>
            <a:pPr marL="0" indent="0" algn="r" rtl="1" eaLnBrk="1" fontAlgn="auto" hangingPunct="1">
              <a:spcBef>
                <a:spcPts val="0"/>
              </a:spcBef>
              <a:spcAft>
                <a:spcPts val="0"/>
              </a:spcAft>
              <a:buFont typeface="Arial" pitchFamily="34" charset="0"/>
              <a:buNone/>
              <a:defRPr/>
            </a:pPr>
            <a:r>
              <a:rPr lang="he-IL" b="1" dirty="0"/>
              <a:t>שאל</a:t>
            </a:r>
            <a:r>
              <a:rPr lang="he-IL" dirty="0"/>
              <a:t>: מי מבין יושבי</a:t>
            </a:r>
            <a:r>
              <a:rPr lang="he-IL" baseline="0" dirty="0"/>
              <a:t> השולחן ישב הכי קרוב לדלת?</a:t>
            </a:r>
          </a:p>
          <a:p>
            <a:pPr marL="0" indent="0" algn="r" rtl="1" eaLnBrk="1" fontAlgn="auto" hangingPunct="1">
              <a:spcBef>
                <a:spcPts val="0"/>
              </a:spcBef>
              <a:spcAft>
                <a:spcPts val="0"/>
              </a:spcAft>
              <a:buFont typeface="Arial" pitchFamily="34" charset="0"/>
              <a:buNone/>
              <a:defRPr/>
            </a:pPr>
            <a:r>
              <a:rPr lang="he-IL" b="1" baseline="0" dirty="0"/>
              <a:t>קבל</a:t>
            </a:r>
            <a:r>
              <a:rPr lang="he-IL" baseline="0" dirty="0"/>
              <a:t>: המזכיר, כי עליו לזהות את הבוחר מיד עם כנסתו לחדר הקלפי.</a:t>
            </a:r>
          </a:p>
          <a:p>
            <a:pPr algn="r" rtl="1" eaLnBrk="1" fontAlgn="auto" hangingPunct="1">
              <a:spcBef>
                <a:spcPts val="0"/>
              </a:spcBef>
              <a:spcAft>
                <a:spcPts val="0"/>
              </a:spcAft>
              <a:defRPr/>
            </a:pPr>
            <a:endParaRPr lang="he-IL" b="0" dirty="0"/>
          </a:p>
          <a:p>
            <a:pPr algn="r" rtl="1" eaLnBrk="1" fontAlgn="auto" hangingPunct="1">
              <a:spcBef>
                <a:spcPts val="0"/>
              </a:spcBef>
              <a:spcAft>
                <a:spcPts val="0"/>
              </a:spcAft>
              <a:buFont typeface="Arial" pitchFamily="34" charset="0"/>
              <a:buNone/>
              <a:defRPr/>
            </a:pPr>
            <a:r>
              <a:rPr lang="he-IL" b="1" dirty="0"/>
              <a:t>שאל: </a:t>
            </a:r>
            <a:r>
              <a:rPr lang="he-IL" dirty="0"/>
              <a:t>היכן יש למקם את תיבת הקלפי?</a:t>
            </a:r>
          </a:p>
          <a:p>
            <a:pPr marL="0" indent="0" algn="r" rtl="1" eaLnBrk="1" fontAlgn="auto" hangingPunct="1">
              <a:spcBef>
                <a:spcPts val="0"/>
              </a:spcBef>
              <a:spcAft>
                <a:spcPts val="0"/>
              </a:spcAft>
              <a:buFont typeface="Arial" pitchFamily="34" charset="0"/>
              <a:buNone/>
              <a:defRPr/>
            </a:pPr>
            <a:r>
              <a:rPr lang="he-IL" b="1" dirty="0"/>
              <a:t>קבל: </a:t>
            </a:r>
            <a:r>
              <a:rPr lang="he-IL" dirty="0"/>
              <a:t>על כיסא סמוך לשולחן חברי הוועדה כדי שהמזכיר</a:t>
            </a:r>
            <a:r>
              <a:rPr lang="he-IL" baseline="0" dirty="0"/>
              <a:t> יוכל לשלוט בקלות על סגירת החריץ של התיבה בזמן הצבעת הבוחר וטרם הכנסת המעטפות הפנימיות למעטפה החיצונית.</a:t>
            </a:r>
            <a:endParaRPr lang="he-IL" dirty="0"/>
          </a:p>
          <a:p>
            <a:pPr marL="171450" indent="-171450" algn="r" rtl="1" eaLnBrk="1" fontAlgn="auto" hangingPunct="1">
              <a:spcBef>
                <a:spcPts val="0"/>
              </a:spcBef>
              <a:spcAft>
                <a:spcPts val="0"/>
              </a:spcAft>
              <a:buFont typeface="Arial" pitchFamily="34" charset="0"/>
              <a:buChar char="•"/>
              <a:defRPr/>
            </a:pPr>
            <a:endParaRPr lang="he-IL" b="1" dirty="0"/>
          </a:p>
          <a:p>
            <a:pPr algn="r" rtl="1" eaLnBrk="1" hangingPunct="1">
              <a:spcBef>
                <a:spcPct val="0"/>
              </a:spcBef>
            </a:pPr>
            <a:r>
              <a:rPr lang="he-IL" b="1" dirty="0"/>
              <a:t>שאל: </a:t>
            </a:r>
            <a:r>
              <a:rPr lang="he-IL" b="0" dirty="0"/>
              <a:t>היכן</a:t>
            </a:r>
            <a:r>
              <a:rPr lang="he-IL" b="0" baseline="0" dirty="0"/>
              <a:t> יש למקם את תא ההצבעה?</a:t>
            </a:r>
            <a:endParaRPr lang="he-IL" dirty="0"/>
          </a:p>
          <a:p>
            <a:pPr algn="r" rtl="1" eaLnBrk="1" hangingPunct="1">
              <a:spcBef>
                <a:spcPct val="0"/>
              </a:spcBef>
            </a:pPr>
            <a:r>
              <a:rPr lang="he-IL" b="1" dirty="0"/>
              <a:t>קבל</a:t>
            </a:r>
            <a:r>
              <a:rPr lang="he-IL" dirty="0"/>
              <a:t>:</a:t>
            </a:r>
            <a:r>
              <a:rPr lang="he-IL" baseline="0" dirty="0"/>
              <a:t> </a:t>
            </a:r>
            <a:r>
              <a:rPr lang="he-IL" dirty="0"/>
              <a:t>תא ההצבעה מוקם על ידי הקמת פרגוד תא ההצבעה והנחתו על גבי שולחן. על תא ההצבעה להיות ממוקם מול שולחן ועדת הקלפי, באופן המבטיח את פרטיות המצביע.</a:t>
            </a:r>
          </a:p>
          <a:p>
            <a:pPr algn="r" rtl="1" eaLnBrk="1" hangingPunct="1">
              <a:spcBef>
                <a:spcPct val="0"/>
              </a:spcBef>
            </a:pPr>
            <a:r>
              <a:rPr lang="he-IL" dirty="0"/>
              <a:t>יש לוודא שתא ההצבעה אינו ממוקם בסמוך לדלת הכניסה או ליד חלון או מצלמה.</a:t>
            </a:r>
          </a:p>
          <a:p>
            <a:pPr algn="r" rtl="1" eaLnBrk="1" hangingPunct="1">
              <a:spcBef>
                <a:spcPct val="0"/>
              </a:spcBef>
            </a:pPr>
            <a:r>
              <a:rPr lang="he-IL" dirty="0"/>
              <a:t>אם אין אפשרות אחרת, יש לאטום את החלון כך שלא יהיה ניתן לראות דרכו את הבוחר.</a:t>
            </a:r>
          </a:p>
          <a:p>
            <a:pPr algn="r" rtl="1" eaLnBrk="1" hangingPunct="1">
              <a:spcBef>
                <a:spcPct val="0"/>
              </a:spcBef>
            </a:pPr>
            <a:r>
              <a:rPr lang="he-IL" dirty="0"/>
              <a:t>למעשה, הצבת תא ההצבעה צריכה להיות כך שחברי ועדת הקלפי יוכלו לראות את הנכנס והיוצא מתא ההצבעה, אך עם זאת תובטח חשאיות מוחלטת של הבוחר בעת הכנסת פתקי ההצבעה אל מעטפת ההצבעה.</a:t>
            </a:r>
          </a:p>
          <a:p>
            <a:pPr algn="r" rtl="1" eaLnBrk="1" fontAlgn="auto" hangingPunct="1">
              <a:spcBef>
                <a:spcPts val="0"/>
              </a:spcBef>
              <a:spcAft>
                <a:spcPts val="0"/>
              </a:spcAft>
              <a:defRPr/>
            </a:pPr>
            <a:endParaRPr lang="he-IL" b="0" dirty="0"/>
          </a:p>
          <a:p>
            <a:pPr algn="r" rtl="1" eaLnBrk="1" fontAlgn="auto" hangingPunct="1">
              <a:spcBef>
                <a:spcPts val="0"/>
              </a:spcBef>
              <a:spcAft>
                <a:spcPts val="0"/>
              </a:spcAft>
              <a:defRPr/>
            </a:pPr>
            <a:r>
              <a:rPr lang="he-IL" b="1" dirty="0"/>
              <a:t>חדד דגשים </a:t>
            </a:r>
            <a:r>
              <a:rPr lang="he-IL" b="0" dirty="0"/>
              <a:t>לקלפי לבית חולים וקלפי בעלי תפקידים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יש לוודא שיש מספיק מקום למעבר כיסא גלגלים ולמיטת אשפוז מאחורי הפרגוד. </a:t>
            </a:r>
          </a:p>
          <a:p>
            <a:pPr algn="r" rtl="1" eaLnBrk="1" fontAlgn="auto" hangingPunct="1">
              <a:spcBef>
                <a:spcPts val="0"/>
              </a:spcBef>
              <a:spcAft>
                <a:spcPts val="0"/>
              </a:spcAft>
              <a:defRPr/>
            </a:pPr>
            <a:endParaRPr lang="he-IL" b="0"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14</a:t>
            </a:fld>
            <a:endParaRPr lang="he-IL"/>
          </a:p>
        </p:txBody>
      </p:sp>
    </p:spTree>
    <p:extLst>
      <p:ext uri="{BB962C8B-B14F-4D97-AF65-F5344CB8AC3E}">
        <p14:creationId xmlns:p14="http://schemas.microsoft.com/office/powerpoint/2010/main" val="102087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eaLnBrk="1" fontAlgn="auto" hangingPunct="1">
              <a:spcBef>
                <a:spcPts val="0"/>
              </a:spcBef>
              <a:spcAft>
                <a:spcPts val="0"/>
              </a:spcAft>
              <a:defRPr/>
            </a:pPr>
            <a:r>
              <a:rPr lang="he-IL" b="1" dirty="0"/>
              <a:t>הצג לכיתה תא הצבעה וכוורת פתקי הצבעה.</a:t>
            </a:r>
          </a:p>
          <a:p>
            <a:pPr algn="r" rtl="1" eaLnBrk="1" fontAlgn="auto" hangingPunct="1">
              <a:spcBef>
                <a:spcPts val="0"/>
              </a:spcBef>
              <a:spcAft>
                <a:spcPts val="0"/>
              </a:spcAft>
              <a:defRPr/>
            </a:pPr>
            <a:endParaRPr lang="he-IL" b="1" dirty="0"/>
          </a:p>
          <a:p>
            <a:pPr algn="r" rtl="1" eaLnBrk="1" fontAlgn="auto" hangingPunct="1">
              <a:spcBef>
                <a:spcPts val="0"/>
              </a:spcBef>
              <a:spcAft>
                <a:spcPts val="0"/>
              </a:spcAft>
              <a:defRPr/>
            </a:pPr>
            <a:r>
              <a:rPr lang="he-IL" b="1" dirty="0"/>
              <a:t>אמור</a:t>
            </a:r>
            <a:r>
              <a:rPr lang="he-IL" dirty="0"/>
              <a:t>:</a:t>
            </a:r>
            <a:r>
              <a:rPr lang="he-IL" baseline="0" dirty="0"/>
              <a:t> ועדת הקלפי תתקין בתא ההצבעה את "הכוורת" ותניח בה את הפתקים הריקים בצבעים השונים. ליד הכוורת יונח עט כחול בעזרתו יכתבו הבוחרים את בחירתם.</a:t>
            </a:r>
          </a:p>
          <a:p>
            <a:pPr algn="r" rtl="1" eaLnBrk="1" fontAlgn="auto" hangingPunct="1">
              <a:spcBef>
                <a:spcPts val="0"/>
              </a:spcBef>
              <a:spcAft>
                <a:spcPts val="0"/>
              </a:spcAft>
              <a:defRPr/>
            </a:pPr>
            <a:endParaRPr lang="he-IL" b="0" baseline="0" dirty="0"/>
          </a:p>
          <a:p>
            <a:pPr lvl="0" rtl="1"/>
            <a:r>
              <a:rPr lang="he-IL" b="1" baseline="0" dirty="0"/>
              <a:t>אמור</a:t>
            </a:r>
            <a:r>
              <a:rPr lang="he-IL" b="0" baseline="0" dirty="0"/>
              <a:t>: </a:t>
            </a:r>
            <a:r>
              <a:rPr lang="he-IL" sz="1200" kern="1200" dirty="0">
                <a:solidFill>
                  <a:schemeClr val="tx1"/>
                </a:solidFill>
                <a:effectLst/>
                <a:latin typeface="+mn-lt"/>
                <a:ea typeface="+mn-ea"/>
                <a:cs typeface="+mn-cs"/>
              </a:rPr>
              <a:t>במקום הקלפי (וכן מאחורי הפרגוד) תונח חוברת ייעודית לבחירות ברשויות המקומיות בה יפורטו:</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רשימות המועמדים לראשות הרשות המקומית וראשות המועצה האזורית, שם ושם משפחה של כל מועמד/ת</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רשימות נציגי כל ישוב למועצת הרשות המקומית ומועצת המועצה האזורית, אות/</a:t>
            </a:r>
            <a:r>
              <a:rPr lang="he-IL" sz="1200" kern="1200" dirty="0" err="1">
                <a:solidFill>
                  <a:schemeClr val="tx1"/>
                </a:solidFill>
                <a:effectLst/>
                <a:latin typeface="+mn-lt"/>
                <a:ea typeface="+mn-ea"/>
                <a:cs typeface="+mn-cs"/>
              </a:rPr>
              <a:t>יות</a:t>
            </a:r>
            <a:r>
              <a:rPr lang="he-IL" sz="1200" kern="1200" dirty="0">
                <a:solidFill>
                  <a:schemeClr val="tx1"/>
                </a:solidFill>
                <a:effectLst/>
                <a:latin typeface="+mn-lt"/>
                <a:ea typeface="+mn-ea"/>
                <a:cs typeface="+mn-cs"/>
              </a:rPr>
              <a:t> כל רשימה וכינויה</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רשימות נציגים לוועד רובע עירוני ולוועד המקומי של כל ישוב, אות/</a:t>
            </a:r>
            <a:r>
              <a:rPr lang="he-IL" sz="1200" kern="1200" dirty="0" err="1">
                <a:solidFill>
                  <a:schemeClr val="tx1"/>
                </a:solidFill>
                <a:effectLst/>
                <a:latin typeface="+mn-lt"/>
                <a:ea typeface="+mn-ea"/>
                <a:cs typeface="+mn-cs"/>
              </a:rPr>
              <a:t>יות</a:t>
            </a:r>
            <a:r>
              <a:rPr lang="he-IL" sz="1200" kern="1200" dirty="0">
                <a:solidFill>
                  <a:schemeClr val="tx1"/>
                </a:solidFill>
                <a:effectLst/>
                <a:latin typeface="+mn-lt"/>
                <a:ea typeface="+mn-ea"/>
                <a:cs typeface="+mn-cs"/>
              </a:rPr>
              <a:t> כל רשימה וכינויה – בין אם נערכות בחירות לוועד מקומי נפרד ובין אם נערכות בחירות ל"נציגות".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פתיח החוברת מכיל הסבר עבור הבוחר לגבי הפעולות אותן עליו לבצע מאחורי הפרגוד. </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מודעה לקולות פסולים </a:t>
            </a:r>
            <a:r>
              <a:rPr lang="he-IL" dirty="0"/>
              <a:t>יש לתלות בתוך הפרגוד ומחוץ לחדר הקלפי</a:t>
            </a:r>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15</a:t>
            </a:fld>
            <a:endParaRPr lang="he-IL"/>
          </a:p>
        </p:txBody>
      </p:sp>
    </p:spTree>
    <p:extLst>
      <p:ext uri="{BB962C8B-B14F-4D97-AF65-F5344CB8AC3E}">
        <p14:creationId xmlns:p14="http://schemas.microsoft.com/office/powerpoint/2010/main" val="130828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אמור</a:t>
            </a:r>
            <a:r>
              <a:rPr lang="he-IL" dirty="0"/>
              <a:t>: לפני ההצבעה מזכיר הוועדה ירשום בפרוטוקול את מספר</a:t>
            </a:r>
            <a:r>
              <a:rPr lang="he-IL" baseline="0" dirty="0"/>
              <a:t> הקלפי ואת </a:t>
            </a:r>
            <a:r>
              <a:rPr lang="he-IL" dirty="0"/>
              <a:t>שמות הנוכחים.</a:t>
            </a:r>
          </a:p>
          <a:p>
            <a:r>
              <a:rPr lang="he-IL" b="1" dirty="0"/>
              <a:t>הצג</a:t>
            </a:r>
            <a:r>
              <a:rPr lang="he-IL" dirty="0"/>
              <a:t> את אופן מילוי הפרוטוקול.</a:t>
            </a:r>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16</a:t>
            </a:fld>
            <a:endParaRPr lang="he-IL"/>
          </a:p>
        </p:txBody>
      </p:sp>
    </p:spTree>
    <p:extLst>
      <p:ext uri="{BB962C8B-B14F-4D97-AF65-F5344CB8AC3E}">
        <p14:creationId xmlns:p14="http://schemas.microsoft.com/office/powerpoint/2010/main" val="2049681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אמור</a:t>
            </a:r>
            <a:r>
              <a:rPr lang="he-IL" dirty="0"/>
              <a:t>: </a:t>
            </a:r>
          </a:p>
          <a:p>
            <a:r>
              <a:rPr lang="he-IL" dirty="0"/>
              <a:t>לפני תחילת ההצבעה,</a:t>
            </a:r>
            <a:r>
              <a:rPr lang="he-IL" baseline="0" dirty="0"/>
              <a:t> ועדת הבחירות תבדוק את כל מעטפות ההצבעה הפנימיות והחיצוניות. אם נמצאו מעטפות פגומות הן יוכנסו למעטפת אריזה ויודבקו בנייר דבק. חברי הוועדה יחתמו על המעטפה באופן שחלק מהחתימה יהיה על נייר הדבק וחלק על המעטפה עצמה.</a:t>
            </a:r>
          </a:p>
          <a:p>
            <a:endParaRPr lang="he-IL" dirty="0"/>
          </a:p>
          <a:p>
            <a:r>
              <a:rPr lang="he-IL" dirty="0"/>
              <a:t>שני חברי הוועדה יחתמו על חלק מסוים</a:t>
            </a:r>
            <a:r>
              <a:rPr lang="he-IL" baseline="0" dirty="0"/>
              <a:t> ממעטפות ההצבעה הפנימיות במקום המיועד לכך ויניחו את המעטפות על השולחן בערימה נפרדת לכל צבע.</a:t>
            </a:r>
          </a:p>
          <a:p>
            <a:endParaRPr lang="he-IL" baseline="0" dirty="0"/>
          </a:p>
          <a:p>
            <a:r>
              <a:rPr lang="he-IL" b="1" baseline="0" dirty="0"/>
              <a:t>ציין</a:t>
            </a:r>
            <a:r>
              <a:rPr lang="he-IL" baseline="0" dirty="0"/>
              <a:t>: תמיד חייב להיות מלאי מסוים של מעטפות הצבעה פנימיות חתומות מראש ואין לחתום על מעטפה בנוכחות בוחר. </a:t>
            </a: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17</a:t>
            </a:fld>
            <a:endParaRPr lang="he-IL"/>
          </a:p>
        </p:txBody>
      </p:sp>
    </p:spTree>
    <p:extLst>
      <p:ext uri="{BB962C8B-B14F-4D97-AF65-F5344CB8AC3E}">
        <p14:creationId xmlns:p14="http://schemas.microsoft.com/office/powerpoint/2010/main" val="222829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a:t>
            </a:r>
            <a:r>
              <a:rPr lang="he-IL" baseline="0" dirty="0"/>
              <a:t>תיעוד חתימה על המעטפות מתבצע בעמ' 3 סעיף 6 . יש להקפיד לתעד בכל פעם שמתבצעת חתימה על מעטפות הצבעה. </a:t>
            </a:r>
          </a:p>
          <a:p>
            <a:pPr marL="0" marR="0" indent="0" algn="r" defTabSz="914400" rtl="1" eaLnBrk="1" fontAlgn="auto" latinLnBrk="0" hangingPunct="1">
              <a:lnSpc>
                <a:spcPct val="100000"/>
              </a:lnSpc>
              <a:spcBef>
                <a:spcPts val="0"/>
              </a:spcBef>
              <a:spcAft>
                <a:spcPts val="0"/>
              </a:spcAft>
              <a:buClrTx/>
              <a:buSzTx/>
              <a:buFontTx/>
              <a:buNone/>
              <a:tabLst/>
              <a:defRPr/>
            </a:pPr>
            <a:r>
              <a:rPr lang="he-IL" b="1" dirty="0"/>
              <a:t>הדגש</a:t>
            </a:r>
            <a:r>
              <a:rPr lang="he-IL" dirty="0"/>
              <a:t>: כל שורה מסמלת את 50 מעטפות ההצבעה בצבעים השונים שנחתמו, לא רושמים שורה נפרדת עבור כל צבע של מעטפות. גם אם בפועל חתמו על 150 מעטפות, 50 מכל צבע, רושמים שחתמנו על 50 מעטפות</a:t>
            </a: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18</a:t>
            </a:fld>
            <a:endParaRPr lang="he-IL"/>
          </a:p>
        </p:txBody>
      </p:sp>
    </p:spTree>
    <p:extLst>
      <p:ext uri="{BB962C8B-B14F-4D97-AF65-F5344CB8AC3E}">
        <p14:creationId xmlns:p14="http://schemas.microsoft.com/office/powerpoint/2010/main" val="4134807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eaLnBrk="1" hangingPunct="1">
              <a:spcBef>
                <a:spcPct val="0"/>
              </a:spcBef>
            </a:pPr>
            <a:r>
              <a:rPr lang="he-IL" b="1" dirty="0"/>
              <a:t>אמור</a:t>
            </a:r>
            <a:r>
              <a:rPr lang="he-IL" dirty="0"/>
              <a:t>: נמשיך עם פעולת ההכנה הבאה, נעילת תיבת הקלפי.</a:t>
            </a:r>
            <a:br>
              <a:rPr lang="en-US" dirty="0">
                <a:cs typeface="Arial" charset="0"/>
              </a:rPr>
            </a:br>
            <a:r>
              <a:rPr lang="he-IL" dirty="0"/>
              <a:t>יו"ר ועדת הקלפי, יציג לנוכחים המורשים בלבד את תיבת הקלפי כשהיא פתוחה וריקה מתוכן. לאחר מכן, יו"ר הוועדה ינעל במנעול</a:t>
            </a:r>
            <a:r>
              <a:rPr lang="he-IL" baseline="0" dirty="0"/>
              <a:t> הביטחון את המכסה הראשון, באופן שהקלפי לא תהיה ניתנת לפתיחה אלא על ידי שבירת המנעול בזמן ספירת הקולות במטה הבחירות.</a:t>
            </a:r>
            <a:endParaRPr lang="he-IL" dirty="0"/>
          </a:p>
          <a:p>
            <a:pPr algn="r" rtl="1" eaLnBrk="1" hangingPunct="1">
              <a:spcBef>
                <a:spcPct val="0"/>
              </a:spcBef>
            </a:pPr>
            <a:r>
              <a:rPr lang="he-IL" sz="1200" kern="1200" dirty="0">
                <a:solidFill>
                  <a:schemeClr val="tx1"/>
                </a:solidFill>
                <a:effectLst/>
                <a:latin typeface="+mn-lt"/>
                <a:ea typeface="+mn-ea"/>
                <a:cs typeface="+mn-cs"/>
              </a:rPr>
              <a:t>יש לציין בדף הראשון של הפרוטוקול בצד שמאל למעלה את מספר הסוגר.</a:t>
            </a:r>
          </a:p>
          <a:p>
            <a:pPr algn="r" rtl="1" eaLnBrk="1" hangingPunct="1">
              <a:spcBef>
                <a:spcPct val="0"/>
              </a:spcBef>
            </a:pPr>
            <a:endParaRPr lang="he-IL" b="1" dirty="0"/>
          </a:p>
          <a:p>
            <a:pPr algn="r" rtl="1" eaLnBrk="1" hangingPunct="1">
              <a:spcBef>
                <a:spcPct val="0"/>
              </a:spcBef>
            </a:pPr>
            <a:r>
              <a:rPr lang="he-IL" b="1" dirty="0"/>
              <a:t>הצג:</a:t>
            </a:r>
            <a:r>
              <a:rPr lang="he-IL" b="1" baseline="0" dirty="0"/>
              <a:t> </a:t>
            </a:r>
            <a:r>
              <a:rPr lang="he-IL" b="0" baseline="0" dirty="0"/>
              <a:t>מנעול ואת אופן הנעילה.</a:t>
            </a:r>
          </a:p>
          <a:p>
            <a:pPr algn="r" rtl="1" eaLnBrk="1" hangingPunct="1">
              <a:spcBef>
                <a:spcPct val="0"/>
              </a:spcBef>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19</a:t>
            </a:fld>
            <a:endParaRPr lang="he-IL"/>
          </a:p>
        </p:txBody>
      </p:sp>
    </p:spTree>
    <p:extLst>
      <p:ext uri="{BB962C8B-B14F-4D97-AF65-F5344CB8AC3E}">
        <p14:creationId xmlns:p14="http://schemas.microsoft.com/office/powerpoint/2010/main" val="276418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הצג </a:t>
            </a:r>
            <a:r>
              <a:rPr lang="he-IL" b="0" dirty="0"/>
              <a:t>את ה</a:t>
            </a:r>
            <a:r>
              <a:rPr lang="he-IL" sz="1200" b="0" dirty="0">
                <a:solidFill>
                  <a:srgbClr val="54707C"/>
                </a:solidFill>
              </a:rPr>
              <a:t>רשאים </a:t>
            </a:r>
            <a:r>
              <a:rPr lang="he-IL" sz="1200" dirty="0">
                <a:solidFill>
                  <a:srgbClr val="54707C"/>
                </a:solidFill>
              </a:rPr>
              <a:t>להימצא במקום הקלפי בשעת ההצבעה</a:t>
            </a: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20</a:t>
            </a:fld>
            <a:endParaRPr lang="he-IL"/>
          </a:p>
        </p:txBody>
      </p:sp>
    </p:spTree>
    <p:extLst>
      <p:ext uri="{BB962C8B-B14F-4D97-AF65-F5344CB8AC3E}">
        <p14:creationId xmlns:p14="http://schemas.microsoft.com/office/powerpoint/2010/main" val="141814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4713" cy="3351213"/>
          </a:xfrm>
        </p:spPr>
      </p:sp>
      <p:sp>
        <p:nvSpPr>
          <p:cNvPr id="3" name="מציין מיקום של הערות 2"/>
          <p:cNvSpPr>
            <a:spLocks noGrp="1"/>
          </p:cNvSpPr>
          <p:nvPr>
            <p:ph type="body" idx="1"/>
          </p:nvPr>
        </p:nvSpPr>
        <p:spPr/>
        <p:txBody>
          <a:bodyPr/>
          <a:lstStyle/>
          <a:p>
            <a:r>
              <a:rPr lang="he-IL" baseline="0" dirty="0"/>
              <a:t>תאום ציפיות: </a:t>
            </a:r>
          </a:p>
          <a:p>
            <a:r>
              <a:rPr lang="he-IL" baseline="0" dirty="0"/>
              <a:t>1. </a:t>
            </a:r>
            <a:r>
              <a:rPr lang="he-IL" b="1" baseline="0" dirty="0"/>
              <a:t>הסבר</a:t>
            </a:r>
            <a:r>
              <a:rPr lang="he-IL" baseline="0" dirty="0"/>
              <a:t> את הנהלים למהלך ההדרכה:</a:t>
            </a:r>
          </a:p>
          <a:p>
            <a:pPr marL="171450" indent="-171450">
              <a:buFont typeface="Arial" panose="020B0604020202020204" pitchFamily="34" charset="0"/>
              <a:buChar char="•"/>
            </a:pPr>
            <a:r>
              <a:rPr lang="he-IL" baseline="0" dirty="0"/>
              <a:t>זמנים </a:t>
            </a:r>
          </a:p>
          <a:p>
            <a:pPr marL="171450" indent="-171450">
              <a:buFont typeface="Arial" panose="020B0604020202020204" pitchFamily="34" charset="0"/>
              <a:buChar char="•"/>
            </a:pPr>
            <a:r>
              <a:rPr lang="he-IL" baseline="0" dirty="0"/>
              <a:t>הפסקות </a:t>
            </a:r>
          </a:p>
          <a:p>
            <a:pPr marL="171450" indent="-171450">
              <a:buFont typeface="Arial" panose="020B0604020202020204" pitchFamily="34" charset="0"/>
              <a:buChar char="•"/>
            </a:pPr>
            <a:r>
              <a:rPr lang="he-IL" baseline="0" dirty="0"/>
              <a:t>אקטיביות – כתבו, שתפו, שאלו שאלות.</a:t>
            </a:r>
          </a:p>
          <a:p>
            <a:pPr marL="0" indent="0">
              <a:buFont typeface="Arial" panose="020B0604020202020204" pitchFamily="34" charset="0"/>
              <a:buNone/>
            </a:pPr>
            <a:r>
              <a:rPr lang="he-IL" b="1" baseline="0" dirty="0"/>
              <a:t>הסבר</a:t>
            </a:r>
            <a:r>
              <a:rPr lang="he-IL" baseline="0" dirty="0"/>
              <a:t>: </a:t>
            </a:r>
            <a:r>
              <a:rPr lang="he-IL" b="0" i="0" dirty="0">
                <a:solidFill>
                  <a:srgbClr val="1F1F1F"/>
                </a:solidFill>
                <a:effectLst/>
                <a:latin typeface="Google Sans"/>
              </a:rPr>
              <a:t>מטרות ההדרכה: </a:t>
            </a:r>
          </a:p>
          <a:p>
            <a:pPr marL="228600" indent="-228600">
              <a:buFont typeface="Arial" panose="020B0604020202020204" pitchFamily="34" charset="0"/>
              <a:buAutoNum type="arabicParenBoth"/>
            </a:pPr>
            <a:r>
              <a:rPr lang="he-IL" b="0" i="0" dirty="0">
                <a:solidFill>
                  <a:srgbClr val="1F1F1F"/>
                </a:solidFill>
                <a:effectLst/>
                <a:latin typeface="Google Sans"/>
              </a:rPr>
              <a:t>המודרך יבין את חשיבות תפקיד מזכיר ועדת הקלפי; </a:t>
            </a:r>
          </a:p>
          <a:p>
            <a:pPr marL="228600" indent="-228600">
              <a:buFont typeface="Arial" panose="020B0604020202020204" pitchFamily="34" charset="0"/>
              <a:buAutoNum type="arabicParenBoth"/>
            </a:pPr>
            <a:r>
              <a:rPr lang="he-IL" b="0" i="0" dirty="0">
                <a:solidFill>
                  <a:srgbClr val="1F1F1F"/>
                </a:solidFill>
                <a:effectLst/>
                <a:latin typeface="Google Sans"/>
              </a:rPr>
              <a:t>המודרך יידע כיצד לבצע את תפקידי המזכיר לאורך כל יום הבחירות</a:t>
            </a:r>
          </a:p>
          <a:p>
            <a:pPr marL="0" indent="0">
              <a:buFont typeface="Arial" panose="020B0604020202020204" pitchFamily="34" charset="0"/>
              <a:buNone/>
            </a:pPr>
            <a:endParaRPr lang="he-IL" b="0" i="0" dirty="0">
              <a:solidFill>
                <a:srgbClr val="1F1F1F"/>
              </a:solidFill>
              <a:effectLst/>
              <a:latin typeface="Google Sans"/>
            </a:endParaRPr>
          </a:p>
          <a:p>
            <a:pPr marL="0" indent="0">
              <a:buFont typeface="Arial" panose="020B0604020202020204" pitchFamily="34" charset="0"/>
              <a:buNone/>
            </a:pPr>
            <a:r>
              <a:rPr lang="he-IL" b="0" i="0" dirty="0">
                <a:solidFill>
                  <a:srgbClr val="1F1F1F"/>
                </a:solidFill>
                <a:effectLst/>
                <a:latin typeface="Google Sans"/>
              </a:rPr>
              <a:t>למדריך: השיעור הוא 3 שעות. להלן תכנון הזמנים לנושאים בשיעור:</a:t>
            </a:r>
          </a:p>
          <a:p>
            <a:pPr marL="0" indent="0">
              <a:buFont typeface="Arial" panose="020B0604020202020204" pitchFamily="34" charset="0"/>
              <a:buNone/>
            </a:pPr>
            <a:r>
              <a:rPr lang="he-IL" b="0" i="0" dirty="0">
                <a:solidFill>
                  <a:srgbClr val="1F1F1F"/>
                </a:solidFill>
                <a:effectLst/>
                <a:latin typeface="Google Sans"/>
              </a:rPr>
              <a:t>חלק ראשון – מבוא, תפקידי המזכיר, ציוד, מבנה הקלפי (ניידת / נחיית), הצבעות בבתי מעצר – שעה </a:t>
            </a:r>
          </a:p>
          <a:p>
            <a:pPr marL="0" indent="0">
              <a:buFont typeface="Arial" panose="020B0604020202020204" pitchFamily="34" charset="0"/>
              <a:buNone/>
            </a:pPr>
            <a:r>
              <a:rPr lang="he-IL" b="0" i="0" dirty="0">
                <a:solidFill>
                  <a:srgbClr val="1F1F1F"/>
                </a:solidFill>
                <a:effectLst/>
                <a:latin typeface="Google Sans"/>
              </a:rPr>
              <a:t>הפסקה – 15 דק'</a:t>
            </a:r>
          </a:p>
          <a:p>
            <a:pPr marL="0" indent="0">
              <a:buFont typeface="Arial" panose="020B0604020202020204" pitchFamily="34" charset="0"/>
              <a:buNone/>
            </a:pPr>
            <a:r>
              <a:rPr lang="he-IL" b="0" i="0" dirty="0">
                <a:solidFill>
                  <a:srgbClr val="1F1F1F"/>
                </a:solidFill>
                <a:effectLst/>
                <a:latin typeface="Google Sans"/>
              </a:rPr>
              <a:t>חלק שני – דגשים להצבעה בקלפי בבתי חולים – 45 דק'</a:t>
            </a:r>
          </a:p>
          <a:p>
            <a:pPr marL="0" indent="0">
              <a:buFont typeface="Arial" panose="020B0604020202020204" pitchFamily="34" charset="0"/>
              <a:buNone/>
            </a:pP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2</a:t>
            </a:fld>
            <a:endParaRPr lang="he-IL"/>
          </a:p>
        </p:txBody>
      </p:sp>
    </p:spTree>
    <p:extLst>
      <p:ext uri="{BB962C8B-B14F-4D97-AF65-F5344CB8AC3E}">
        <p14:creationId xmlns:p14="http://schemas.microsoft.com/office/powerpoint/2010/main" val="824499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תהליך ההצבעה כולל 8 שלבים שעליכם להכיר היטב. נעבור כעת על תהליך ההצבעה </a:t>
            </a:r>
          </a:p>
          <a:p>
            <a:pPr marL="0" marR="0" indent="0" algn="r" defTabSz="914400" rtl="1" eaLnBrk="1" fontAlgn="auto" latinLnBrk="0" hangingPunct="1">
              <a:lnSpc>
                <a:spcPct val="100000"/>
              </a:lnSpc>
              <a:spcBef>
                <a:spcPts val="0"/>
              </a:spcBef>
              <a:spcAft>
                <a:spcPts val="0"/>
              </a:spcAft>
              <a:buClrTx/>
              <a:buSzTx/>
              <a:buFontTx/>
              <a:buNone/>
              <a:tabLst/>
              <a:defRPr/>
            </a:pPr>
            <a:r>
              <a:rPr lang="he-IL" b="1" dirty="0"/>
              <a:t>חשוף את שלבי ההצבעה וציין </a:t>
            </a:r>
            <a:r>
              <a:rPr lang="he-IL" dirty="0"/>
              <a:t>החלקים המופיעים בתכלת הם פעולות המבוצעות על ידי ועדת הקלפי והחלקים בירוק הם פעולות המבוצעות על ידי הבוחר</a:t>
            </a: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indent="0" algn="r" defTabSz="914400" rtl="1" eaLnBrk="1" fontAlgn="auto" latinLnBrk="0" hangingPunct="1">
              <a:lnSpc>
                <a:spcPct val="100000"/>
              </a:lnSpc>
              <a:spcBef>
                <a:spcPts val="0"/>
              </a:spcBef>
              <a:spcAft>
                <a:spcPts val="0"/>
              </a:spcAft>
              <a:buClrTx/>
              <a:buSzTx/>
              <a:buFontTx/>
              <a:buNone/>
              <a:tabLst/>
              <a:defRPr/>
            </a:pPr>
            <a:r>
              <a:rPr lang="he-IL" b="1" dirty="0"/>
              <a:t>הדגש</a:t>
            </a:r>
            <a:r>
              <a:rPr lang="he-IL" dirty="0"/>
              <a:t> בחלק מסירת מעטפות ההצבעה לבוחר</a:t>
            </a:r>
          </a:p>
          <a:p>
            <a:endParaRPr lang="he-IL" dirty="0"/>
          </a:p>
          <a:p>
            <a:endParaRPr lang="he-IL" dirty="0"/>
          </a:p>
          <a:p>
            <a:endParaRPr lang="en-US" dirty="0"/>
          </a:p>
        </p:txBody>
      </p:sp>
      <p:sp>
        <p:nvSpPr>
          <p:cNvPr id="4" name="Slide Number Placeholder 3"/>
          <p:cNvSpPr>
            <a:spLocks noGrp="1"/>
          </p:cNvSpPr>
          <p:nvPr>
            <p:ph type="sldNum" sz="quarter" idx="5"/>
          </p:nvPr>
        </p:nvSpPr>
        <p:spPr/>
        <p:txBody>
          <a:bodyPr/>
          <a:lstStyle/>
          <a:p>
            <a:fld id="{55B97069-B0CA-4578-BB6E-4CBD1DA250B9}" type="slidenum">
              <a:rPr lang="he-IL" smtClean="0"/>
              <a:pPr/>
              <a:t>21</a:t>
            </a:fld>
            <a:endParaRPr lang="he-IL" dirty="0"/>
          </a:p>
        </p:txBody>
      </p:sp>
    </p:spTree>
    <p:extLst>
      <p:ext uri="{BB962C8B-B14F-4D97-AF65-F5344CB8AC3E}">
        <p14:creationId xmlns:p14="http://schemas.microsoft.com/office/powerpoint/2010/main" val="3910300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spcAft>
                <a:spcPts val="600"/>
              </a:spcAft>
            </a:pPr>
            <a:r>
              <a:rPr lang="he-IL" b="1" dirty="0">
                <a:solidFill>
                  <a:srgbClr val="54707C"/>
                </a:solidFill>
                <a:latin typeface="Arial" panose="020B0604020202020204" pitchFamily="34" charset="0"/>
                <a:ea typeface="Times New Roman" panose="02020603050405020304" pitchFamily="18" charset="0"/>
              </a:rPr>
              <a:t>אמור</a:t>
            </a:r>
            <a:r>
              <a:rPr lang="he-IL" dirty="0">
                <a:solidFill>
                  <a:srgbClr val="54707C"/>
                </a:solidFill>
                <a:latin typeface="Arial" panose="020B0604020202020204" pitchFamily="34" charset="0"/>
                <a:ea typeface="Times New Roman" panose="02020603050405020304" pitchFamily="18" charset="0"/>
              </a:rPr>
              <a:t>: נצלול כעת לתהליך ההצבעה עם דגשים לכל אחת מהקלפיות  </a:t>
            </a:r>
          </a:p>
          <a:p>
            <a:pPr>
              <a:lnSpc>
                <a:spcPct val="150000"/>
              </a:lnSpc>
              <a:spcBef>
                <a:spcPts val="600"/>
              </a:spcBef>
              <a:spcAft>
                <a:spcPts val="600"/>
              </a:spcAft>
            </a:pPr>
            <a:r>
              <a:rPr lang="he-IL" dirty="0">
                <a:solidFill>
                  <a:srgbClr val="54707C"/>
                </a:solidFill>
                <a:latin typeface="Arial" panose="020B0604020202020204" pitchFamily="34" charset="0"/>
                <a:ea typeface="Times New Roman" panose="02020603050405020304" pitchFamily="18" charset="0"/>
              </a:rPr>
              <a:t>המעוניין להצביע בקלפי חייב לזהות את עצמו בפני מזכיר ועדת הקלפי</a:t>
            </a:r>
            <a:r>
              <a:rPr lang="he-IL" dirty="0">
                <a:solidFill>
                  <a:srgbClr val="54707C"/>
                </a:solidFill>
                <a:latin typeface="Arial" panose="020B0604020202020204" pitchFamily="34" charset="0"/>
                <a:ea typeface="Times New Roman" panose="02020603050405020304" pitchFamily="18" charset="0"/>
                <a:cs typeface="+mn-cs"/>
              </a:rPr>
              <a:t>. </a:t>
            </a:r>
          </a:p>
          <a:p>
            <a:pPr>
              <a:lnSpc>
                <a:spcPct val="150000"/>
              </a:lnSpc>
              <a:spcBef>
                <a:spcPts val="600"/>
              </a:spcBef>
              <a:spcAft>
                <a:spcPts val="600"/>
              </a:spcAft>
            </a:pPr>
            <a:r>
              <a:rPr lang="he-IL" b="1" dirty="0">
                <a:solidFill>
                  <a:srgbClr val="117779"/>
                </a:solidFill>
                <a:latin typeface="Arial" panose="020B0604020202020204" pitchFamily="34" charset="0"/>
                <a:ea typeface="Times New Roman" panose="02020603050405020304" pitchFamily="18" charset="0"/>
              </a:rPr>
              <a:t>ניתן להזדהות באחד מאמצעי הזיהוי הבאים: </a:t>
            </a:r>
          </a:p>
          <a:p>
            <a:pPr marL="171450" indent="-171450">
              <a:lnSpc>
                <a:spcPct val="150000"/>
              </a:lnSpc>
              <a:spcBef>
                <a:spcPts val="600"/>
              </a:spcBef>
              <a:spcAft>
                <a:spcPts val="600"/>
              </a:spcAft>
              <a:buFont typeface="Arial" panose="020B0604020202020204" pitchFamily="34" charset="0"/>
              <a:buChar char="•"/>
            </a:pPr>
            <a:r>
              <a:rPr lang="he-IL" dirty="0"/>
              <a:t>תעודת זהות רגילה או ביומטרית – אין חובה לבדוק תוקף </a:t>
            </a:r>
          </a:p>
          <a:p>
            <a:pPr marL="171450" indent="-171450">
              <a:buFont typeface="Arial" panose="020B0604020202020204" pitchFamily="34" charset="0"/>
              <a:buChar char="•"/>
            </a:pPr>
            <a:r>
              <a:rPr lang="he-IL" dirty="0"/>
              <a:t>דרכון ישראלי תקף או תעודת מעבר תקפה </a:t>
            </a:r>
          </a:p>
          <a:p>
            <a:pPr marL="171450" indent="-171450">
              <a:buFont typeface="Arial" panose="020B0604020202020204" pitchFamily="34" charset="0"/>
              <a:buChar char="•"/>
            </a:pPr>
            <a:r>
              <a:rPr lang="he-IL" dirty="0"/>
              <a:t>רישיון נהיגה ישראלי תקף</a:t>
            </a:r>
          </a:p>
          <a:p>
            <a:pPr marL="171450" indent="-171450">
              <a:buFont typeface="Arial" panose="020B0604020202020204" pitchFamily="34" charset="0"/>
              <a:buChar char="•"/>
            </a:pPr>
            <a:r>
              <a:rPr lang="he-IL" dirty="0"/>
              <a:t>תעודה צבאית אישית (שירות סדיר / קבע)</a:t>
            </a:r>
            <a:r>
              <a:rPr lang="en-US" dirty="0"/>
              <a:t> </a:t>
            </a:r>
            <a:endParaRPr lang="he-IL" dirty="0"/>
          </a:p>
          <a:p>
            <a:pPr marL="0" indent="0">
              <a:buFont typeface="Arial" panose="020B0604020202020204" pitchFamily="34" charset="0"/>
              <a:buNone/>
            </a:pPr>
            <a:endParaRPr lang="he-IL"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dirty="0"/>
              <a:t>הדגש: </a:t>
            </a:r>
            <a:r>
              <a:rPr lang="he-IL" sz="1200" dirty="0"/>
              <a:t>זיהוי הבוחרים הוא באחריות מזכיר הוועדה. באחריותו לבדוק שהתעודות שלמות ותקינות. אם חסרה תמונה או לא ניתן לזהות את המצביע על פיה, אין לאפשר לבוחר להצביע.</a:t>
            </a:r>
            <a:endParaRPr lang="en-US" sz="1200" b="1" dirty="0"/>
          </a:p>
          <a:p>
            <a:pPr marL="0" indent="0">
              <a:buFont typeface="Arial" panose="020B0604020202020204" pitchFamily="34" charset="0"/>
              <a:buNone/>
            </a:pPr>
            <a:r>
              <a:rPr lang="he-IL" dirty="0"/>
              <a:t>הבוחר מציג גם את אישור האשפוז / אישור ההצבעה </a:t>
            </a:r>
          </a:p>
          <a:p>
            <a:pPr marL="0" indent="0">
              <a:buFont typeface="Arial" panose="020B0604020202020204" pitchFamily="34" charset="0"/>
              <a:buNone/>
            </a:pPr>
            <a:endParaRPr lang="he-IL" dirty="0"/>
          </a:p>
          <a:p>
            <a:endParaRPr lang="he-IL" dirty="0"/>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a:p>
            <a:endParaRPr lang="en-US" dirty="0"/>
          </a:p>
        </p:txBody>
      </p:sp>
      <p:sp>
        <p:nvSpPr>
          <p:cNvPr id="4" name="Slide Number Placeholder 3"/>
          <p:cNvSpPr>
            <a:spLocks noGrp="1"/>
          </p:cNvSpPr>
          <p:nvPr>
            <p:ph type="sldNum" sz="quarter" idx="5"/>
          </p:nvPr>
        </p:nvSpPr>
        <p:spPr/>
        <p:txBody>
          <a:bodyPr/>
          <a:lstStyle/>
          <a:p>
            <a:fld id="{55B97069-B0CA-4578-BB6E-4CBD1DA250B9}" type="slidenum">
              <a:rPr lang="he-IL" smtClean="0"/>
              <a:pPr/>
              <a:t>22</a:t>
            </a:fld>
            <a:endParaRPr lang="he-IL" dirty="0"/>
          </a:p>
        </p:txBody>
      </p:sp>
    </p:spTree>
    <p:extLst>
      <p:ext uri="{BB962C8B-B14F-4D97-AF65-F5344CB8AC3E}">
        <p14:creationId xmlns:p14="http://schemas.microsoft.com/office/powerpoint/2010/main" val="4201680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50000"/>
              </a:lnSpc>
              <a:spcBef>
                <a:spcPts val="600"/>
              </a:spcBef>
              <a:spcAft>
                <a:spcPts val="600"/>
              </a:spcAft>
            </a:pPr>
            <a:r>
              <a:rPr lang="he-I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שאל: </a:t>
            </a:r>
          </a:p>
          <a:p>
            <a:pPr algn="r" rtl="1">
              <a:lnSpc>
                <a:spcPct val="150000"/>
              </a:lnSpc>
              <a:spcBef>
                <a:spcPts val="600"/>
              </a:spcBef>
              <a:spcAft>
                <a:spcPts val="600"/>
              </a:spcAft>
            </a:pPr>
            <a:r>
              <a:rPr lang="he-I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מי זכאי להצביע בקלפי בבית חולים?</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he-I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r" rtl="1">
              <a:lnSpc>
                <a:spcPct val="150000"/>
              </a:lnSpc>
              <a:spcBef>
                <a:spcPts val="600"/>
              </a:spcBef>
              <a:spcAft>
                <a:spcPts val="600"/>
              </a:spcAft>
            </a:pPr>
            <a:r>
              <a:rPr lang="he-I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קבל תשובות ופרט:</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he-I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r" rtl="1">
              <a:lnSpc>
                <a:spcPct val="150000"/>
              </a:lnSpc>
              <a:spcBef>
                <a:spcPts val="600"/>
              </a:spcBef>
              <a:spcAft>
                <a:spcPts val="600"/>
              </a:spcAft>
              <a:buFont typeface="Arial" panose="020B0604020202020204" pitchFamily="34" charset="0"/>
              <a:buChar char="•"/>
            </a:pPr>
            <a:r>
              <a:rPr lang="he-I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מאושפז (שאינו מאושפז באשפוז יום) – המאושפזים הזכאים יקבלו אישור אשפוז מהאחראי על הבחירות </a:t>
            </a:r>
          </a:p>
          <a:p>
            <a:pPr marL="285750" indent="-285750" algn="r" rtl="1">
              <a:lnSpc>
                <a:spcPct val="150000"/>
              </a:lnSpc>
              <a:spcBef>
                <a:spcPts val="600"/>
              </a:spcBef>
              <a:spcAft>
                <a:spcPts val="600"/>
              </a:spcAft>
              <a:buFont typeface="Arial" panose="020B0604020202020204" pitchFamily="34" charset="0"/>
              <a:buChar char="•"/>
            </a:pPr>
            <a:r>
              <a:rPr lang="he-I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עובדי הצוות הרפואי של בית החולים רשאים אף הם להצביע בקלפי זו, אם מנהל בית החולים או מי שמנהל בית החולים הסמיכו לכך סבור כי העובד לא יוכל לממש את זכות ההצבעה שלו בדרך אחרת. על עובדים כאמור להציג אישור בכתב המעיד על זכאותם להצביע.</a:t>
            </a:r>
          </a:p>
          <a:p>
            <a:pPr marL="285750" indent="-285750" algn="r" rtl="1">
              <a:lnSpc>
                <a:spcPct val="150000"/>
              </a:lnSpc>
              <a:spcBef>
                <a:spcPts val="600"/>
              </a:spcBef>
              <a:spcAft>
                <a:spcPts val="600"/>
              </a:spcAft>
              <a:buFont typeface="Arial" panose="020B0604020202020204" pitchFamily="34" charset="0"/>
              <a:buChar char="•"/>
            </a:pPr>
            <a:r>
              <a:rPr lang="he-I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שוטרים המוצבים בקלפי לשם שמירה על הסדר – יזדהו באמצעות תעודת שוטר </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he-IL" dirty="0"/>
          </a:p>
        </p:txBody>
      </p:sp>
      <p:sp>
        <p:nvSpPr>
          <p:cNvPr id="4" name="Slide Number Placeholder 3"/>
          <p:cNvSpPr>
            <a:spLocks noGrp="1"/>
          </p:cNvSpPr>
          <p:nvPr>
            <p:ph type="sldNum" sz="quarter" idx="5"/>
          </p:nvPr>
        </p:nvSpPr>
        <p:spPr/>
        <p:txBody>
          <a:bodyPr/>
          <a:lstStyle/>
          <a:p>
            <a:fld id="{55B97069-B0CA-4578-BB6E-4CBD1DA250B9}" type="slidenum">
              <a:rPr lang="he-IL" smtClean="0"/>
              <a:pPr/>
              <a:t>23</a:t>
            </a:fld>
            <a:endParaRPr lang="he-IL" dirty="0"/>
          </a:p>
        </p:txBody>
      </p:sp>
    </p:spTree>
    <p:extLst>
      <p:ext uri="{BB962C8B-B14F-4D97-AF65-F5344CB8AC3E}">
        <p14:creationId xmlns:p14="http://schemas.microsoft.com/office/powerpoint/2010/main" val="2756054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1" kern="1200" dirty="0">
                <a:solidFill>
                  <a:schemeClr val="tx1"/>
                </a:solidFill>
                <a:effectLst/>
                <a:latin typeface="+mn-lt"/>
                <a:ea typeface="+mn-ea"/>
                <a:cs typeface="+mn-cs"/>
              </a:rPr>
              <a:t>שאל</a:t>
            </a:r>
            <a:r>
              <a:rPr lang="he-IL" sz="1200" kern="1200" dirty="0">
                <a:solidFill>
                  <a:schemeClr val="tx1"/>
                </a:solidFill>
                <a:effectLst/>
                <a:latin typeface="+mn-lt"/>
                <a:ea typeface="+mn-ea"/>
                <a:cs typeface="+mn-cs"/>
              </a:rPr>
              <a:t>: מי רשאי להצביע בקלפי</a:t>
            </a:r>
            <a:r>
              <a:rPr lang="he-IL" sz="1200" kern="1200" baseline="0" dirty="0">
                <a:solidFill>
                  <a:schemeClr val="tx1"/>
                </a:solidFill>
                <a:effectLst/>
                <a:latin typeface="+mn-lt"/>
                <a:ea typeface="+mn-ea"/>
                <a:cs typeface="+mn-cs"/>
              </a:rPr>
              <a:t> לאסירים?</a:t>
            </a:r>
          </a:p>
          <a:p>
            <a:pPr lvl="0" rtl="1"/>
            <a:r>
              <a:rPr lang="he-IL" sz="1200" b="1" kern="1200" baseline="0" dirty="0">
                <a:solidFill>
                  <a:schemeClr val="tx1"/>
                </a:solidFill>
                <a:effectLst/>
                <a:latin typeface="+mn-lt"/>
                <a:ea typeface="+mn-ea"/>
                <a:cs typeface="+mn-cs"/>
              </a:rPr>
              <a:t>קבל</a:t>
            </a:r>
            <a:r>
              <a:rPr lang="he-IL" sz="1200" kern="1200" baseline="0" dirty="0">
                <a:solidFill>
                  <a:schemeClr val="tx1"/>
                </a:solidFill>
                <a:effectLst/>
                <a:latin typeface="+mn-lt"/>
                <a:ea typeface="+mn-ea"/>
                <a:cs typeface="+mn-cs"/>
              </a:rPr>
              <a:t> תשובות</a:t>
            </a:r>
          </a:p>
          <a:p>
            <a:pPr lvl="0" rtl="1"/>
            <a:r>
              <a:rPr lang="he-IL" sz="1200" b="1" kern="1200" baseline="0" dirty="0">
                <a:solidFill>
                  <a:schemeClr val="tx1"/>
                </a:solidFill>
                <a:effectLst/>
                <a:latin typeface="+mn-lt"/>
                <a:ea typeface="+mn-ea"/>
                <a:cs typeface="+mn-cs"/>
              </a:rPr>
              <a:t>חשוף</a:t>
            </a:r>
            <a:r>
              <a:rPr lang="he-IL" sz="1200" kern="1200" baseline="0" dirty="0">
                <a:solidFill>
                  <a:schemeClr val="tx1"/>
                </a:solidFill>
                <a:effectLst/>
                <a:latin typeface="+mn-lt"/>
                <a:ea typeface="+mn-ea"/>
                <a:cs typeface="+mn-cs"/>
              </a:rPr>
              <a:t> תשובות:</a:t>
            </a:r>
            <a:endParaRPr lang="he-IL" sz="1200" kern="1200" dirty="0">
              <a:solidFill>
                <a:schemeClr val="tx1"/>
              </a:solidFill>
              <a:effectLst/>
              <a:latin typeface="+mn-lt"/>
              <a:ea typeface="+mn-ea"/>
              <a:cs typeface="+mn-cs"/>
            </a:endParaRPr>
          </a:p>
          <a:p>
            <a:pPr marL="228600" lvl="0" indent="-228600" rtl="1">
              <a:buAutoNum type="arabicPeriod"/>
            </a:pPr>
            <a:r>
              <a:rPr lang="he-IL" sz="1200" kern="1200" dirty="0">
                <a:solidFill>
                  <a:schemeClr val="tx1"/>
                </a:solidFill>
                <a:effectLst/>
                <a:latin typeface="+mn-lt"/>
                <a:ea typeface="+mn-ea"/>
                <a:cs typeface="+mn-cs"/>
              </a:rPr>
              <a:t>אסירים או עצורים רשאים להצביע בקלפי לאסירים בבית סוהר, או בבית מעצר או בתחנת משטרה אשר בהם הם נמצאים במשמורת ביום הבחירות</a:t>
            </a:r>
            <a:r>
              <a:rPr lang="en-US" sz="1200" kern="1200" dirty="0">
                <a:solidFill>
                  <a:schemeClr val="tx1"/>
                </a:solidFill>
                <a:effectLst/>
                <a:latin typeface="+mn-lt"/>
                <a:ea typeface="+mn-ea"/>
                <a:cs typeface="+mn-cs"/>
              </a:rPr>
              <a:t>.</a:t>
            </a:r>
            <a:r>
              <a:rPr lang="he-IL" sz="1200" kern="1200" dirty="0">
                <a:solidFill>
                  <a:schemeClr val="tx1"/>
                </a:solidFill>
                <a:effectLst/>
                <a:latin typeface="+mn-lt"/>
                <a:ea typeface="+mn-ea"/>
                <a:cs typeface="+mn-cs"/>
              </a:rPr>
              <a:t> יזדהו באמצעות כרטיס אסיר שמונפק על ידי שב"ס (</a:t>
            </a:r>
            <a:r>
              <a:rPr lang="he-IL" sz="1200" dirty="0">
                <a:solidFill>
                  <a:srgbClr val="54707C"/>
                </a:solidFill>
              </a:rPr>
              <a:t>יכול להיות בצבע או בשחור-לבן, מודפס או מפלסטיק.</a:t>
            </a:r>
            <a:endParaRPr lang="he-IL" sz="1200" kern="1200" dirty="0">
              <a:solidFill>
                <a:schemeClr val="tx1"/>
              </a:solidFill>
              <a:effectLst/>
              <a:latin typeface="+mn-lt"/>
              <a:ea typeface="+mn-ea"/>
              <a:cs typeface="+mn-cs"/>
            </a:endParaRPr>
          </a:p>
          <a:p>
            <a:pPr marL="0" lvl="0" indent="0" rtl="1">
              <a:buNone/>
            </a:pPr>
            <a:r>
              <a:rPr lang="he-IL" sz="1200" b="1" kern="1200" dirty="0">
                <a:solidFill>
                  <a:schemeClr val="tx1"/>
                </a:solidFill>
                <a:effectLst/>
                <a:latin typeface="+mn-lt"/>
                <a:ea typeface="+mn-ea"/>
                <a:cs typeface="+mn-cs"/>
              </a:rPr>
              <a:t>      ציין</a:t>
            </a:r>
            <a:r>
              <a:rPr lang="he-IL" sz="1200" kern="1200" dirty="0">
                <a:solidFill>
                  <a:schemeClr val="tx1"/>
                </a:solidFill>
                <a:effectLst/>
                <a:latin typeface="+mn-lt"/>
                <a:ea typeface="+mn-ea"/>
                <a:cs typeface="+mn-cs"/>
              </a:rPr>
              <a:t>: "אסיר" הוא מי שביום הבחירות נתון במשמורת בית הסוהר</a:t>
            </a:r>
            <a:r>
              <a:rPr lang="en-US" sz="1200" kern="1200" dirty="0">
                <a:solidFill>
                  <a:schemeClr val="tx1"/>
                </a:solidFill>
                <a:effectLst/>
                <a:latin typeface="+mn-lt"/>
                <a:ea typeface="+mn-ea"/>
                <a:cs typeface="+mn-cs"/>
              </a:rPr>
              <a:t>.</a:t>
            </a:r>
            <a:r>
              <a:rPr lang="he-IL" sz="1200" kern="1200" dirty="0">
                <a:solidFill>
                  <a:schemeClr val="tx1"/>
                </a:solidFill>
                <a:effectLst/>
                <a:latin typeface="+mn-lt"/>
                <a:ea typeface="+mn-ea"/>
                <a:cs typeface="+mn-cs"/>
              </a:rPr>
              <a:t> "עצור" הוא מי שביום הבחירות נתון במשמורת המשטרה. </a:t>
            </a:r>
            <a:endParaRPr lang="en-US" sz="1200" kern="1200" dirty="0">
              <a:solidFill>
                <a:schemeClr val="tx1"/>
              </a:solidFill>
              <a:effectLst/>
              <a:latin typeface="+mn-lt"/>
              <a:ea typeface="+mn-ea"/>
              <a:cs typeface="+mn-cs"/>
            </a:endParaRPr>
          </a:p>
          <a:p>
            <a:pPr marL="228600" lvl="0" indent="-228600" rtl="1">
              <a:buAutoNum type="arabicPeriod"/>
            </a:pPr>
            <a:r>
              <a:rPr lang="he-IL" sz="1200" kern="1200" dirty="0">
                <a:solidFill>
                  <a:schemeClr val="tx1"/>
                </a:solidFill>
                <a:effectLst/>
                <a:latin typeface="+mn-lt"/>
                <a:ea typeface="+mn-ea"/>
                <a:cs typeface="+mn-cs"/>
              </a:rPr>
              <a:t>סוהרים המשרתים ביום הבחירות בבית סוהר יהיו רשאים להצביע בקלפי לאסירים.- יכולים להזדהות באמצעות תעודת סוהר / שוטר. </a:t>
            </a:r>
          </a:p>
          <a:p>
            <a:pPr marL="228600" lvl="0" indent="-228600" rtl="1">
              <a:buAutoNum type="arabicPeriod"/>
            </a:pPr>
            <a:r>
              <a:rPr lang="he-IL" sz="1200" kern="1200" dirty="0">
                <a:solidFill>
                  <a:schemeClr val="tx1"/>
                </a:solidFill>
                <a:effectLst/>
                <a:latin typeface="+mn-lt"/>
                <a:ea typeface="+mn-ea"/>
                <a:cs typeface="+mn-cs"/>
              </a:rPr>
              <a:t>חבר ועדת הקלפי ומזכיר ועדת הקלפי יהיו רשאים אף הם להצביע בקלפי לאסירים.</a:t>
            </a:r>
            <a:endParaRPr lang="en-US" sz="1200" kern="1200" dirty="0">
              <a:solidFill>
                <a:schemeClr val="tx1"/>
              </a:solidFill>
              <a:effectLst/>
              <a:latin typeface="+mn-lt"/>
              <a:ea typeface="+mn-ea"/>
              <a:cs typeface="+mn-cs"/>
            </a:endParaRPr>
          </a:p>
          <a:p>
            <a:endParaRPr lang="he-IL" dirty="0"/>
          </a:p>
          <a:p>
            <a:r>
              <a:rPr lang="he-IL" u="sng" dirty="0"/>
              <a:t>הערה למדריך:</a:t>
            </a:r>
            <a:r>
              <a:rPr lang="he-IL" u="none" dirty="0"/>
              <a:t> </a:t>
            </a:r>
            <a:r>
              <a:rPr lang="he-IL" dirty="0"/>
              <a:t>אם תישאל על הצבעת שוטרים בקלפי אסירים, ניתן להשיב כי במידה והגיע שוטר שליווה עצור – הוא רשאי להצביע בקלפי בהתאם לתקנות, בהצגת תעודת זהות ותעודת שוטר. </a:t>
            </a:r>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24</a:t>
            </a:fld>
            <a:endParaRPr lang="he-IL"/>
          </a:p>
        </p:txBody>
      </p:sp>
    </p:spTree>
    <p:extLst>
      <p:ext uri="{BB962C8B-B14F-4D97-AF65-F5344CB8AC3E}">
        <p14:creationId xmlns:p14="http://schemas.microsoft.com/office/powerpoint/2010/main" val="112259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50000"/>
              </a:lnSpc>
              <a:spcBef>
                <a:spcPts val="600"/>
              </a:spcBef>
              <a:spcAft>
                <a:spcPts val="600"/>
              </a:spcAft>
            </a:pPr>
            <a:r>
              <a:rPr lang="he-I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שאל: </a:t>
            </a:r>
          </a:p>
          <a:p>
            <a:pPr algn="r" rtl="1">
              <a:lnSpc>
                <a:spcPct val="150000"/>
              </a:lnSpc>
              <a:spcBef>
                <a:spcPts val="600"/>
              </a:spcBef>
              <a:spcAft>
                <a:spcPts val="600"/>
              </a:spcAft>
            </a:pPr>
            <a:r>
              <a:rPr lang="he-I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מי זכאי להצביע בקלפי לבעלי תפקידים?</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he-I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r" rtl="1">
              <a:lnSpc>
                <a:spcPct val="150000"/>
              </a:lnSpc>
              <a:spcBef>
                <a:spcPts val="600"/>
              </a:spcBef>
              <a:spcAft>
                <a:spcPts val="600"/>
              </a:spcAft>
            </a:pPr>
            <a:r>
              <a:rPr lang="he-I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קבל תשובות וחשוף לפי הסדר:</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he-I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rtl="1">
              <a:lnSpc>
                <a:spcPct val="150000"/>
              </a:lnSpc>
              <a:buFont typeface="Symbol" panose="05050102010706020507" pitchFamily="18" charset="2"/>
              <a:buChar char=""/>
            </a:pPr>
            <a:r>
              <a:rPr lang="he-IL"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מנהל בחירות, סגן מנהל בחירות, ועובד מדינה שנבצר מהם להצביע בקלפי באזור מגוריהם – יציגו אישור בכתב מהמפקח הארצי על הבחירות</a:t>
            </a:r>
          </a:p>
          <a:p>
            <a:pPr marL="342900" lvl="0" indent="-342900" algn="just" rtl="1">
              <a:lnSpc>
                <a:spcPct val="150000"/>
              </a:lnSpc>
              <a:buFont typeface="Symbol" panose="05050102010706020507" pitchFamily="18" charset="2"/>
              <a:buChar char=""/>
            </a:pPr>
            <a:r>
              <a:rPr lang="he-IL"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מזכיר ועדת קלפי המכהן בקלפי ברשות מקומית שאינו תושב שלה – יציג אישור בכתב ממנהל הבחירות</a:t>
            </a:r>
            <a:endParaRPr lang="en-US" sz="1800" b="1" dirty="0">
              <a:solidFill>
                <a:srgbClr val="15A0A2"/>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rtl="1">
              <a:lnSpc>
                <a:spcPct val="150000"/>
              </a:lnSpc>
              <a:buFont typeface="Symbol" panose="05050102010706020507" pitchFamily="18" charset="2"/>
              <a:buChar char=""/>
            </a:pPr>
            <a:r>
              <a:rPr lang="he-IL"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חבר ועדת קלפי המכהן בקלפי ברשות מקומית שאינו תושב שלה ובתנאי ששימש בתפקידו ביום הבחירות 6 שעות רצופות לפחות – יציג אישור בכתב ממזכיר ועדת הקלפי</a:t>
            </a:r>
          </a:p>
          <a:p>
            <a:pPr marL="342900" marR="0" lvl="0" indent="-342900" algn="just" defTabSz="914400" rtl="1" eaLnBrk="1" fontAlgn="auto" latinLnBrk="0" hangingPunct="1">
              <a:lnSpc>
                <a:spcPct val="150000"/>
              </a:lnSpc>
              <a:spcBef>
                <a:spcPts val="0"/>
              </a:spcBef>
              <a:spcAft>
                <a:spcPts val="0"/>
              </a:spcAft>
              <a:buClrTx/>
              <a:buSzTx/>
              <a:buFont typeface="Symbol" panose="05050102010706020507" pitchFamily="18" charset="2"/>
              <a:buChar char=""/>
              <a:tabLst/>
              <a:defRPr/>
            </a:pPr>
            <a:r>
              <a:rPr lang="he-IL"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אישה השוהה במקלט לנשים מוכות – תציג אישור בכתב ממנהלת המקלט </a:t>
            </a:r>
            <a:endParaRPr lang="en-US" sz="1800" b="1" dirty="0">
              <a:solidFill>
                <a:srgbClr val="15A0A2"/>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rtl="1">
              <a:lnSpc>
                <a:spcPct val="150000"/>
              </a:lnSpc>
              <a:buFont typeface="Symbol" panose="05050102010706020507" pitchFamily="18" charset="2"/>
              <a:buChar char=""/>
            </a:pPr>
            <a:r>
              <a:rPr lang="he-IL"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b="1" dirty="0">
              <a:solidFill>
                <a:srgbClr val="15A0A2"/>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1" eaLnBrk="1" fontAlgn="auto" latinLnBrk="0" hangingPunct="1">
              <a:lnSpc>
                <a:spcPct val="150000"/>
              </a:lnSpc>
              <a:spcBef>
                <a:spcPts val="0"/>
              </a:spcBef>
              <a:spcAft>
                <a:spcPts val="0"/>
              </a:spcAft>
              <a:buClrTx/>
              <a:buSzTx/>
              <a:buFont typeface="Symbol" panose="05050102010706020507" pitchFamily="18" charset="2"/>
              <a:buChar char=""/>
              <a:tabLst/>
              <a:defRPr/>
            </a:pPr>
            <a:r>
              <a:rPr lang="he-IL"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שוטר שנבצר ממנו להצביע בקלפי באזור מגוריו בשל מילוי תפקידו ביום הבחירות לצורך ניהולן – יחתום על הצהרה. </a:t>
            </a:r>
            <a:r>
              <a:rPr lang="he-IL" sz="1800" b="0" dirty="0"/>
              <a:t>שוטרים המזדהים באמצעות תעודת שוטר יחתמו על הצהרה, ואם אינם במדים יזדהו באחד מאמצעי הזיהוי הקבועים בחוק ויציגו אישור הצבעה </a:t>
            </a:r>
            <a:endParaRPr lang="en-US" sz="1800" b="0" dirty="0"/>
          </a:p>
          <a:p>
            <a:pPr marL="342900" lvl="0" indent="-342900" algn="just" rtl="1">
              <a:lnSpc>
                <a:spcPct val="150000"/>
              </a:lnSpc>
              <a:buFont typeface="Symbol" panose="05050102010706020507" pitchFamily="18" charset="2"/>
              <a:buChar char=""/>
            </a:pPr>
            <a:endParaRPr lang="en-US" sz="1800" b="1" dirty="0">
              <a:solidFill>
                <a:srgbClr val="15A0A2"/>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solidFill>
                  <a:srgbClr val="A00B12"/>
                </a:solidFill>
                <a:effectLst/>
                <a:latin typeface="Arial" panose="020B0604020202020204" pitchFamily="34" charset="0"/>
                <a:ea typeface="Times New Roman" panose="02020603050405020304" pitchFamily="18" charset="0"/>
                <a:cs typeface="Arial" panose="020B0604020202020204" pitchFamily="34" charset="0"/>
              </a:rPr>
              <a:t>במקרה שהמזכיר וחברי ועדת הקלפי מצביעים בקלפי – עליהם לרשום את פרטיהם ברשימת המצביעים ולציין בהערות בפרוטוקול כי ביצעו הצבעה באמצעות מעטפה חיצונית.</a:t>
            </a:r>
            <a:endParaRPr lang="en-US" sz="1800" dirty="0">
              <a:solidFill>
                <a:srgbClr val="A00B12"/>
              </a:solidFill>
              <a:effectLst/>
              <a:latin typeface="Arial" panose="020B0604020202020204" pitchFamily="34" charset="0"/>
              <a:ea typeface="Times New Roman" panose="02020603050405020304" pitchFamily="18" charset="0"/>
              <a:cs typeface="Arial" panose="020B0604020202020204" pitchFamily="34" charset="0"/>
            </a:endParaRPr>
          </a:p>
          <a:p>
            <a:endParaRPr lang="he-IL" dirty="0"/>
          </a:p>
        </p:txBody>
      </p:sp>
      <p:sp>
        <p:nvSpPr>
          <p:cNvPr id="4" name="Slide Number Placeholder 3"/>
          <p:cNvSpPr>
            <a:spLocks noGrp="1"/>
          </p:cNvSpPr>
          <p:nvPr>
            <p:ph type="sldNum" sz="quarter" idx="5"/>
          </p:nvPr>
        </p:nvSpPr>
        <p:spPr/>
        <p:txBody>
          <a:bodyPr/>
          <a:lstStyle/>
          <a:p>
            <a:fld id="{55B97069-B0CA-4578-BB6E-4CBD1DA250B9}" type="slidenum">
              <a:rPr lang="he-IL" smtClean="0"/>
              <a:pPr/>
              <a:t>25</a:t>
            </a:fld>
            <a:endParaRPr lang="he-IL" dirty="0"/>
          </a:p>
        </p:txBody>
      </p:sp>
    </p:spTree>
    <p:extLst>
      <p:ext uri="{BB962C8B-B14F-4D97-AF65-F5344CB8AC3E}">
        <p14:creationId xmlns:p14="http://schemas.microsoft.com/office/powerpoint/2010/main" val="4251690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spcAft>
                <a:spcPts val="600"/>
              </a:spcAft>
            </a:pPr>
            <a:r>
              <a:rPr lang="he-IL" b="1" dirty="0">
                <a:solidFill>
                  <a:srgbClr val="54707C"/>
                </a:solidFill>
                <a:latin typeface="Arial" panose="020B0604020202020204" pitchFamily="34" charset="0"/>
                <a:ea typeface="Times New Roman" panose="02020603050405020304" pitchFamily="18" charset="0"/>
              </a:rPr>
              <a:t>אמור</a:t>
            </a:r>
            <a:r>
              <a:rPr lang="he-IL" dirty="0">
                <a:solidFill>
                  <a:srgbClr val="54707C"/>
                </a:solidFill>
                <a:latin typeface="Arial" panose="020B0604020202020204" pitchFamily="34" charset="0"/>
                <a:ea typeface="Times New Roman" panose="02020603050405020304" pitchFamily="18" charset="0"/>
              </a:rPr>
              <a:t>:</a:t>
            </a:r>
            <a:r>
              <a:rPr lang="en-US" dirty="0">
                <a:solidFill>
                  <a:srgbClr val="54707C"/>
                </a:solidFill>
                <a:latin typeface="Arial" panose="020B0604020202020204" pitchFamily="34" charset="0"/>
                <a:ea typeface="Times New Roman" panose="02020603050405020304" pitchFamily="18" charset="0"/>
              </a:rPr>
              <a:t> </a:t>
            </a:r>
            <a:r>
              <a:rPr lang="he-IL" dirty="0">
                <a:solidFill>
                  <a:srgbClr val="54707C"/>
                </a:solidFill>
                <a:latin typeface="Arial" panose="020B0604020202020204" pitchFamily="34" charset="0"/>
                <a:ea typeface="Times New Roman" panose="02020603050405020304" pitchFamily="18" charset="0"/>
              </a:rPr>
              <a:t>לאחר זיהוי המצביע בידי המזכיר, תישאר התעודה המזהה בידי</a:t>
            </a:r>
            <a:r>
              <a:rPr lang="he-IL" baseline="0" dirty="0">
                <a:solidFill>
                  <a:srgbClr val="54707C"/>
                </a:solidFill>
                <a:latin typeface="Arial" panose="020B0604020202020204" pitchFamily="34" charset="0"/>
                <a:ea typeface="Times New Roman" panose="02020603050405020304" pitchFamily="18" charset="0"/>
              </a:rPr>
              <a:t> הוועדה.</a:t>
            </a:r>
          </a:p>
          <a:p>
            <a:pPr marL="0" marR="0" lvl="0" indent="0" algn="r" defTabSz="914400" rtl="1" eaLnBrk="1" fontAlgn="auto" latinLnBrk="0" hangingPunct="1">
              <a:lnSpc>
                <a:spcPct val="150000"/>
              </a:lnSpc>
              <a:spcBef>
                <a:spcPts val="600"/>
              </a:spcBef>
              <a:spcAft>
                <a:spcPts val="600"/>
              </a:spcAft>
              <a:buClrTx/>
              <a:buSzTx/>
              <a:buFontTx/>
              <a:buNone/>
              <a:tabLst/>
              <a:defRPr/>
            </a:pPr>
            <a:r>
              <a:rPr lang="he-IL" sz="1200" b="0" baseline="0" dirty="0">
                <a:solidFill>
                  <a:srgbClr val="54707C"/>
                </a:solidFill>
                <a:latin typeface="Arial" panose="020B0604020202020204" pitchFamily="34" charset="0"/>
              </a:rPr>
              <a:t>בנוסף, מזכיר הוועדה ירשום את פרטי הבוחר ברשימת המצביעים בפרוטוקול, </a:t>
            </a:r>
          </a:p>
          <a:p>
            <a:pPr marL="0" marR="0" lvl="0" indent="0" algn="r" defTabSz="914400" rtl="1" eaLnBrk="1" fontAlgn="auto" latinLnBrk="0" hangingPunct="1">
              <a:lnSpc>
                <a:spcPct val="150000"/>
              </a:lnSpc>
              <a:spcBef>
                <a:spcPts val="600"/>
              </a:spcBef>
              <a:spcAft>
                <a:spcPts val="600"/>
              </a:spcAft>
              <a:buClrTx/>
              <a:buSzTx/>
              <a:buFontTx/>
              <a:buNone/>
              <a:tabLst/>
              <a:defRPr/>
            </a:pPr>
            <a:r>
              <a:rPr lang="he-IL" sz="1200" b="0" baseline="0" dirty="0">
                <a:solidFill>
                  <a:srgbClr val="54707C"/>
                </a:solidFill>
                <a:latin typeface="Arial" panose="020B0604020202020204" pitchFamily="34" charset="0"/>
                <a:ea typeface="Times New Roman" panose="02020603050405020304" pitchFamily="18" charset="0"/>
              </a:rPr>
              <a:t>בקלפי לאסירים:</a:t>
            </a:r>
            <a:r>
              <a:rPr lang="en-US" sz="1200" b="0" baseline="0" dirty="0">
                <a:solidFill>
                  <a:srgbClr val="54707C"/>
                </a:solidFill>
                <a:latin typeface="Arial" panose="020B0604020202020204" pitchFamily="34" charset="0"/>
                <a:ea typeface="Times New Roman" panose="02020603050405020304" pitchFamily="18" charset="0"/>
              </a:rPr>
              <a:t> </a:t>
            </a:r>
            <a:endParaRPr lang="he-IL" sz="1200" b="0" baseline="0" dirty="0">
              <a:solidFill>
                <a:srgbClr val="54707C"/>
              </a:solidFill>
              <a:latin typeface="Arial" panose="020B0604020202020204" pitchFamily="34" charset="0"/>
              <a:ea typeface="Times New Roman" panose="02020603050405020304" pitchFamily="18" charset="0"/>
            </a:endParaRPr>
          </a:p>
          <a:p>
            <a:pPr marL="0" marR="0" lvl="0" indent="0" algn="r" defTabSz="914400" rtl="1" eaLnBrk="1" fontAlgn="auto" latinLnBrk="0" hangingPunct="1">
              <a:lnSpc>
                <a:spcPct val="150000"/>
              </a:lnSpc>
              <a:spcBef>
                <a:spcPts val="600"/>
              </a:spcBef>
              <a:spcAft>
                <a:spcPts val="600"/>
              </a:spcAft>
              <a:buClrTx/>
              <a:buSzTx/>
              <a:buFontTx/>
              <a:buNone/>
              <a:tabLst/>
              <a:defRPr/>
            </a:pPr>
            <a:r>
              <a:rPr lang="he-IL" b="0" dirty="0">
                <a:solidFill>
                  <a:srgbClr val="54707C"/>
                </a:solidFill>
                <a:latin typeface="Arial" panose="020B0604020202020204" pitchFamily="34" charset="0"/>
                <a:ea typeface="Times New Roman" panose="02020603050405020304" pitchFamily="18" charset="0"/>
              </a:rPr>
              <a:t>ירשם גם מעמדו של הבוחר:</a:t>
            </a:r>
            <a:r>
              <a:rPr lang="en-US" b="0" dirty="0">
                <a:solidFill>
                  <a:srgbClr val="54707C"/>
                </a:solidFill>
                <a:latin typeface="Arial" panose="020B0604020202020204" pitchFamily="34" charset="0"/>
                <a:ea typeface="Times New Roman" panose="02020603050405020304" pitchFamily="18" charset="0"/>
              </a:rPr>
              <a:t> </a:t>
            </a:r>
            <a:r>
              <a:rPr lang="he-IL" dirty="0">
                <a:solidFill>
                  <a:srgbClr val="54707C"/>
                </a:solidFill>
                <a:latin typeface="Arial" panose="020B0604020202020204" pitchFamily="34" charset="0"/>
                <a:ea typeface="Times New Roman" panose="02020603050405020304" pitchFamily="18" charset="0"/>
              </a:rPr>
              <a:t>אסיר, עצור או סוהר. </a:t>
            </a:r>
            <a:br>
              <a:rPr lang="en-US" dirty="0">
                <a:solidFill>
                  <a:srgbClr val="54707C"/>
                </a:solidFill>
                <a:latin typeface="Arial" panose="020B0604020202020204" pitchFamily="34" charset="0"/>
                <a:ea typeface="Times New Roman" panose="02020603050405020304" pitchFamily="18" charset="0"/>
              </a:rPr>
            </a:br>
            <a:r>
              <a:rPr lang="he-IL" dirty="0">
                <a:solidFill>
                  <a:srgbClr val="54707C"/>
                </a:solidFill>
                <a:latin typeface="Arial" panose="020B0604020202020204" pitchFamily="34" charset="0"/>
                <a:ea typeface="Times New Roman" panose="02020603050405020304" pitchFamily="18" charset="0"/>
              </a:rPr>
              <a:t>פרטי המזכיר וחברי ועדת הקלפי שיצביעו בקלפי לאסירים יירשמו גם הם ברשימת המצביעים. בנוסף, </a:t>
            </a:r>
            <a:r>
              <a:rPr lang="he-IL" dirty="0" err="1">
                <a:solidFill>
                  <a:srgbClr val="54707C"/>
                </a:solidFill>
                <a:latin typeface="Arial" panose="020B0604020202020204" pitchFamily="34" charset="0"/>
                <a:ea typeface="Times New Roman" panose="02020603050405020304" pitchFamily="18" charset="0"/>
              </a:rPr>
              <a:t>תצויין</a:t>
            </a:r>
            <a:r>
              <a:rPr lang="he-IL" baseline="0" dirty="0">
                <a:solidFill>
                  <a:srgbClr val="54707C"/>
                </a:solidFill>
                <a:latin typeface="Arial" panose="020B0604020202020204" pitchFamily="34" charset="0"/>
                <a:ea typeface="Times New Roman" panose="02020603050405020304" pitchFamily="18" charset="0"/>
              </a:rPr>
              <a:t> הצבעתם כהערה בפרוטוקול.</a:t>
            </a:r>
            <a:endParaRPr lang="en-US" dirty="0">
              <a:solidFill>
                <a:srgbClr val="54707C"/>
              </a:solidFill>
              <a:effectLst/>
              <a:latin typeface="Arial" panose="020B0604020202020204" pitchFamily="34" charset="0"/>
              <a:ea typeface="Times New Roman" panose="02020603050405020304" pitchFamily="18" charset="0"/>
              <a:cs typeface="Arial" panose="020B0604020202020204" pitchFamily="34" charset="0"/>
            </a:endParaRPr>
          </a:p>
          <a:p>
            <a:endParaRPr lang="he-IL" dirty="0"/>
          </a:p>
          <a:p>
            <a:endParaRPr lang="en-US" dirty="0"/>
          </a:p>
        </p:txBody>
      </p:sp>
      <p:sp>
        <p:nvSpPr>
          <p:cNvPr id="4" name="Slide Number Placeholder 3"/>
          <p:cNvSpPr>
            <a:spLocks noGrp="1"/>
          </p:cNvSpPr>
          <p:nvPr>
            <p:ph type="sldNum" sz="quarter" idx="5"/>
          </p:nvPr>
        </p:nvSpPr>
        <p:spPr/>
        <p:txBody>
          <a:bodyPr/>
          <a:lstStyle/>
          <a:p>
            <a:fld id="{55B97069-B0CA-4578-BB6E-4CBD1DA250B9}" type="slidenum">
              <a:rPr lang="he-IL" smtClean="0"/>
              <a:pPr/>
              <a:t>26</a:t>
            </a:fld>
            <a:endParaRPr lang="he-IL" dirty="0"/>
          </a:p>
        </p:txBody>
      </p:sp>
    </p:spTree>
    <p:extLst>
      <p:ext uri="{BB962C8B-B14F-4D97-AF65-F5344CB8AC3E}">
        <p14:creationId xmlns:p14="http://schemas.microsoft.com/office/powerpoint/2010/main" val="368332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לאחר</a:t>
            </a:r>
            <a:r>
              <a:rPr lang="he-IL" baseline="0" dirty="0"/>
              <a:t> שזיהינו את הבוחר ורשמנו את שמו בפרוטוקול – עלינו למסור לו מעטפות הצבעה פנימיות חתומות לצורך ביצוע ההצבעה.</a:t>
            </a:r>
          </a:p>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a:t>
            </a:r>
            <a:r>
              <a:rPr lang="he-IL" dirty="0">
                <a:solidFill>
                  <a:srgbClr val="54707C"/>
                </a:solidFill>
                <a:latin typeface="Arial" panose="020B0604020202020204" pitchFamily="34" charset="0"/>
                <a:ea typeface="Times New Roman" panose="02020603050405020304" pitchFamily="18" charset="0"/>
              </a:rPr>
              <a:t>בהתאם למקום מגוריו של הבוחר, על פי הרשום בחוברות עם רשימת המועמדים</a:t>
            </a:r>
            <a:r>
              <a:rPr lang="he-IL" baseline="0" dirty="0">
                <a:solidFill>
                  <a:srgbClr val="54707C"/>
                </a:solidFill>
                <a:latin typeface="Arial" panose="020B0604020202020204" pitchFamily="34" charset="0"/>
                <a:ea typeface="Times New Roman" panose="02020603050405020304" pitchFamily="18" charset="0"/>
              </a:rPr>
              <a:t> והרשימות,</a:t>
            </a:r>
            <a:r>
              <a:rPr lang="he-IL" dirty="0">
                <a:solidFill>
                  <a:srgbClr val="54707C"/>
                </a:solidFill>
                <a:latin typeface="Arial" panose="020B0604020202020204" pitchFamily="34" charset="0"/>
                <a:ea typeface="Times New Roman" panose="02020603050405020304" pitchFamily="18" charset="0"/>
              </a:rPr>
              <a:t> תמסור הוועדה לבוחר מעטפות הצבעה פנימיות חתומות על ידי שניים מחברי הוועדה, מתוך המעטפות החתומות שהוכנו קודם לכן:</a:t>
            </a:r>
          </a:p>
          <a:p>
            <a:pPr marL="171450" indent="-171450">
              <a:buFont typeface="Arial" panose="020B0604020202020204" pitchFamily="34" charset="0"/>
              <a:buChar char="•"/>
            </a:pPr>
            <a:r>
              <a:rPr lang="he-IL" dirty="0"/>
              <a:t>מעטפה בצבע צהוב לבחירת ראש הרשות המקומית או ראש המועצה האזורית</a:t>
            </a:r>
          </a:p>
          <a:p>
            <a:pPr marL="171450" indent="-171450">
              <a:buFont typeface="Arial" panose="020B0604020202020204" pitchFamily="34" charset="0"/>
              <a:buChar char="•"/>
            </a:pPr>
            <a:r>
              <a:rPr lang="he-IL" dirty="0"/>
              <a:t>מעטפה בצבע לבן לבחירת מועצת</a:t>
            </a:r>
            <a:r>
              <a:rPr lang="he-IL" baseline="0" dirty="0"/>
              <a:t> הרשות המקומית או מועצת המועצה האזורית</a:t>
            </a:r>
          </a:p>
          <a:p>
            <a:pPr marL="171450" indent="-171450">
              <a:buFont typeface="Arial" panose="020B0604020202020204" pitchFamily="34" charset="0"/>
              <a:buChar char="•"/>
            </a:pPr>
            <a:r>
              <a:rPr lang="he-IL" baseline="0" dirty="0"/>
              <a:t>מעטפה בצבע תכלת, אם מצאה הוועדה בחוברת הרשימות שמענו של הבוחר הוא בתחום רובע עירוני בו מתקיימות בחירות לוועד הרובע העירוני, או בתחום ישוב במועצה אזורית שבו מתקיימות בחירות לבחירת הוועד המקומי או הנציגות – </a:t>
            </a:r>
            <a:r>
              <a:rPr lang="he-IL" b="1" baseline="0" dirty="0"/>
              <a:t>בהתאם לפירוט בחוברת.</a:t>
            </a:r>
            <a:endParaRPr lang="he-IL" b="1" dirty="0"/>
          </a:p>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27</a:t>
            </a:fld>
            <a:endParaRPr lang="he-IL"/>
          </a:p>
        </p:txBody>
      </p:sp>
    </p:spTree>
    <p:extLst>
      <p:ext uri="{BB962C8B-B14F-4D97-AF65-F5344CB8AC3E}">
        <p14:creationId xmlns:p14="http://schemas.microsoft.com/office/powerpoint/2010/main" val="288801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כעת, כשיש בידו של הבוחר מעטפות הצבעה – ניתן להפנות אותו אל עבר תא ההצבעה לביצוע ההצבעה.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בעת שהבוחר יופנה לתא ההצבעה הפנוי, יניח המזכיר את אוטם החריץ על חריץ הקלפי כדי שהבוחר</a:t>
            </a:r>
            <a:r>
              <a:rPr lang="he-IL" baseline="0" dirty="0"/>
              <a:t> לא יכניס בטעות את מעטפות ההצבעה לפני הכנסתן למעטפה החיצונית.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br>
              <a:rPr lang="he-IL" sz="1200" kern="1200" dirty="0">
                <a:solidFill>
                  <a:schemeClr val="tx1"/>
                </a:solidFill>
                <a:effectLst/>
                <a:latin typeface="+mn-lt"/>
                <a:ea typeface="+mn-ea"/>
                <a:cs typeface="+mn-cs"/>
              </a:rPr>
            </a:b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28</a:t>
            </a:fld>
            <a:endParaRPr lang="he-IL"/>
          </a:p>
        </p:txBody>
      </p:sp>
    </p:spTree>
    <p:extLst>
      <p:ext uri="{BB962C8B-B14F-4D97-AF65-F5344CB8AC3E}">
        <p14:creationId xmlns:p14="http://schemas.microsoft.com/office/powerpoint/2010/main" val="3440917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בשלב זה יש ל</a:t>
            </a:r>
            <a:r>
              <a:rPr lang="he-IL" sz="1200" kern="1200" dirty="0">
                <a:solidFill>
                  <a:schemeClr val="tx1"/>
                </a:solidFill>
                <a:effectLst/>
                <a:latin typeface="+mn-lt"/>
                <a:ea typeface="+mn-ea"/>
                <a:cs typeface="+mn-cs"/>
              </a:rPr>
              <a:t>מלא את הפרטים הנדרשים של הבוחר על גבי המעטפה החיצונית. פרטי הבוחר יהיו בהתאם לרשום במסמך הזיהוי.</a:t>
            </a:r>
            <a:r>
              <a:rPr lang="he-IL" sz="1200" kern="1200" baseline="0" dirty="0">
                <a:solidFill>
                  <a:schemeClr val="tx1"/>
                </a:solidFill>
                <a:effectLst/>
                <a:latin typeface="+mn-lt"/>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a:solidFill>
                  <a:schemeClr val="tx1"/>
                </a:solidFill>
                <a:effectLst/>
                <a:latin typeface="+mn-lt"/>
                <a:ea typeface="+mn-ea"/>
                <a:cs typeface="+mn-cs"/>
              </a:rPr>
              <a:t>(את מענו של האסיר, אם אינו רשום במסמך המזהה שלו – ימלא המזכיר </a:t>
            </a:r>
            <a:r>
              <a:rPr lang="he-IL" sz="1200" kern="1200" dirty="0">
                <a:solidFill>
                  <a:schemeClr val="tx1"/>
                </a:solidFill>
                <a:effectLst/>
                <a:latin typeface="+mn-lt"/>
                <a:ea typeface="+mn-ea"/>
                <a:cs typeface="+mn-cs"/>
              </a:rPr>
              <a:t>לפי הצהרת האסיר על מקום מגוריו)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br>
              <a:rPr lang="he-IL" sz="1200" kern="1200" dirty="0">
                <a:solidFill>
                  <a:schemeClr val="tx1"/>
                </a:solidFill>
                <a:effectLst/>
                <a:latin typeface="+mn-lt"/>
                <a:ea typeface="+mn-ea"/>
                <a:cs typeface="+mn-cs"/>
              </a:rPr>
            </a:b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29</a:t>
            </a:fld>
            <a:endParaRPr lang="he-IL"/>
          </a:p>
        </p:txBody>
      </p:sp>
    </p:spTree>
    <p:extLst>
      <p:ext uri="{BB962C8B-B14F-4D97-AF65-F5344CB8AC3E}">
        <p14:creationId xmlns:p14="http://schemas.microsoft.com/office/powerpoint/2010/main" val="229669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הבוחר יכנס</a:t>
            </a:r>
            <a:r>
              <a:rPr lang="he-IL" baseline="0" dirty="0"/>
              <a:t> לבדו לתא ההצבעה ויבצע את הצבעתו.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להזכירכם, מאחורי הפרגוד תונח חוברת ייעודית לבחירות ברשויות עם פירוט רשימות המועמדים והרשימות השונות. עותק נוסף יימצא אצל המזכיר.</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פתיח החוברת מכיל הסבר עבור הבוחר לגבי הפעולות אותן עליו לבצע מאחורי הפרגוד.</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על הבוחר להכניס מאחורי הפרגוד את פתקי ההצבעה למעטפות ההצבעה המתאימות על פי הפירוט הבא:</a:t>
            </a:r>
          </a:p>
          <a:p>
            <a:pPr rtl="1"/>
            <a:r>
              <a:rPr lang="he-IL" sz="1200" b="1" kern="1200" dirty="0">
                <a:solidFill>
                  <a:schemeClr val="tx1"/>
                </a:solidFill>
                <a:effectLst/>
                <a:latin typeface="+mn-lt"/>
                <a:ea typeface="+mn-ea"/>
                <a:cs typeface="+mn-cs"/>
              </a:rPr>
              <a:t>בהצבעה לראשות הרשות המקומית או ראשות המועצה האזורית</a:t>
            </a:r>
            <a:r>
              <a:rPr lang="he-IL" sz="1200" kern="1200" dirty="0">
                <a:solidFill>
                  <a:schemeClr val="tx1"/>
                </a:solidFill>
                <a:effectLst/>
                <a:latin typeface="+mn-lt"/>
                <a:ea typeface="+mn-ea"/>
                <a:cs typeface="+mn-cs"/>
              </a:rPr>
              <a:t>, פתק צהוב ריק בו רשם הבוחר בכתב ידו ובעט בצבע כחול את שם ושם משפחתו של כל מועמד/ת – יוכנס למעטפת ההצבעה הצהובה. </a:t>
            </a:r>
            <a:endParaRPr lang="en-US" dirty="0">
              <a:effectLst/>
            </a:endParaRPr>
          </a:p>
          <a:p>
            <a:pPr rtl="1"/>
            <a:r>
              <a:rPr lang="he-IL" sz="1200" b="1" kern="1200" dirty="0">
                <a:solidFill>
                  <a:schemeClr val="tx1"/>
                </a:solidFill>
                <a:effectLst/>
                <a:latin typeface="+mn-lt"/>
                <a:ea typeface="+mn-ea"/>
                <a:cs typeface="+mn-cs"/>
              </a:rPr>
              <a:t>בהצבעה למועצת הרשות המקומית או מועצת המועצה האזורית</a:t>
            </a:r>
            <a:r>
              <a:rPr lang="he-IL" sz="1200" kern="1200" dirty="0">
                <a:solidFill>
                  <a:schemeClr val="tx1"/>
                </a:solidFill>
                <a:effectLst/>
                <a:latin typeface="+mn-lt"/>
                <a:ea typeface="+mn-ea"/>
                <a:cs typeface="+mn-cs"/>
              </a:rPr>
              <a:t>, פתק לבן ריק בו רשם הבוחר בכתב ידו ובעט בצבע כחול אות/</a:t>
            </a:r>
            <a:r>
              <a:rPr lang="he-IL" sz="1200" kern="1200" dirty="0" err="1">
                <a:solidFill>
                  <a:schemeClr val="tx1"/>
                </a:solidFill>
                <a:effectLst/>
                <a:latin typeface="+mn-lt"/>
                <a:ea typeface="+mn-ea"/>
                <a:cs typeface="+mn-cs"/>
              </a:rPr>
              <a:t>יות</a:t>
            </a:r>
            <a:r>
              <a:rPr lang="he-IL" sz="1200" kern="1200" dirty="0">
                <a:solidFill>
                  <a:schemeClr val="tx1"/>
                </a:solidFill>
                <a:effectLst/>
                <a:latin typeface="+mn-lt"/>
                <a:ea typeface="+mn-ea"/>
                <a:cs typeface="+mn-cs"/>
              </a:rPr>
              <a:t> רשימת נציגי הישוב (בו הינו תושב) למועצת המועצה האזורית – יוכנס למעטפת ההצבעה הלבנה.</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בהצבעה לוועד רובע עירוני או וועד מקומי או לנציגות</a:t>
            </a:r>
            <a:r>
              <a:rPr lang="he-IL" sz="1200" kern="1200" dirty="0">
                <a:solidFill>
                  <a:schemeClr val="tx1"/>
                </a:solidFill>
                <a:effectLst/>
                <a:latin typeface="+mn-lt"/>
                <a:ea typeface="+mn-ea"/>
                <a:cs typeface="+mn-cs"/>
              </a:rPr>
              <a:t>, פתק תכלת ריק בו רשם הבוחר בכתב ידו ובעט בצבע כחול אות/</a:t>
            </a:r>
            <a:r>
              <a:rPr lang="he-IL" sz="1200" kern="1200" dirty="0" err="1">
                <a:solidFill>
                  <a:schemeClr val="tx1"/>
                </a:solidFill>
                <a:effectLst/>
                <a:latin typeface="+mn-lt"/>
                <a:ea typeface="+mn-ea"/>
                <a:cs typeface="+mn-cs"/>
              </a:rPr>
              <a:t>יות</a:t>
            </a:r>
            <a:r>
              <a:rPr lang="he-IL" sz="1200" kern="1200" dirty="0">
                <a:solidFill>
                  <a:schemeClr val="tx1"/>
                </a:solidFill>
                <a:effectLst/>
                <a:latin typeface="+mn-lt"/>
                <a:ea typeface="+mn-ea"/>
                <a:cs typeface="+mn-cs"/>
              </a:rPr>
              <a:t> רשימת הנציגים לוועד המקומי של הרובע העירוני או הישוב (בו הינו תושב) – יוכנס למעטפת ההצבעה התכולה.</a:t>
            </a:r>
            <a:r>
              <a:rPr lang="he-IL" dirty="0">
                <a:effectLst/>
              </a:rPr>
              <a:t> </a:t>
            </a:r>
            <a:endParaRPr lang="en-US" dirty="0">
              <a:effectLst/>
            </a:endParaRPr>
          </a:p>
          <a:p>
            <a:pPr rtl="1"/>
            <a:endParaRPr lang="he-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ציין</a:t>
            </a:r>
            <a:r>
              <a:rPr lang="he-IL" sz="1200" kern="1200" dirty="0">
                <a:solidFill>
                  <a:schemeClr val="tx1"/>
                </a:solidFill>
                <a:effectLst/>
                <a:latin typeface="+mn-lt"/>
                <a:ea typeface="+mn-ea"/>
                <a:cs typeface="+mn-cs"/>
              </a:rPr>
              <a:t>:</a:t>
            </a:r>
            <a:r>
              <a:rPr lang="he-IL" sz="1200" kern="1200" baseline="0" dirty="0">
                <a:solidFill>
                  <a:schemeClr val="tx1"/>
                </a:solidFill>
                <a:effectLst/>
                <a:latin typeface="+mn-lt"/>
                <a:ea typeface="+mn-ea"/>
                <a:cs typeface="+mn-cs"/>
              </a:rPr>
              <a:t> אין לרשום כל דבר נוסף על הפתק, מלבד שם המועמד או אות וכינוי הרשימה, אחרת ייחשב הקול כקול פסול. בנוסף, עליכם להבהיר לבוחר כי הרישום בכתב יד בפתקים השונים יתבצע בעט בצבע כחול וייעשה בעברית או בערבית או בשתי השפות.</a:t>
            </a: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aseline="0"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30</a:t>
            </a:fld>
            <a:endParaRPr lang="he-IL"/>
          </a:p>
        </p:txBody>
      </p:sp>
    </p:spTree>
    <p:extLst>
      <p:ext uri="{BB962C8B-B14F-4D97-AF65-F5344CB8AC3E}">
        <p14:creationId xmlns:p14="http://schemas.microsoft.com/office/powerpoint/2010/main" val="346274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baseline="0" dirty="0"/>
              <a:t>אמור</a:t>
            </a:r>
            <a:r>
              <a:rPr lang="he-IL" baseline="0" dirty="0"/>
              <a:t>: תפקידו של מזכיר ועדת הקלפי הוא להבטיח את ניהול ההצבעה בקלפי כהלכה ועל פי החוק, תפקיד שדורש ערכיות – מקצועיות, אחריות, ממלכתיות, יושר. </a:t>
            </a:r>
          </a:p>
          <a:p>
            <a:pPr marL="342891" indent="-342891">
              <a:lnSpc>
                <a:spcPct val="150000"/>
              </a:lnSpc>
              <a:buClr>
                <a:srgbClr val="18A8B7"/>
              </a:buClr>
              <a:buFont typeface="Arial" panose="020B0604020202020204" pitchFamily="34" charset="0"/>
              <a:buChar char="•"/>
            </a:pPr>
            <a:r>
              <a:rPr lang="he-IL" sz="1200" dirty="0">
                <a:solidFill>
                  <a:srgbClr val="54707C"/>
                </a:solidFill>
                <a:cs typeface="Arial" panose="020B0604020202020204" pitchFamily="34" charset="0"/>
              </a:rPr>
              <a:t>מזכיר הקלפי אינו מזוהה פוליטית וביום הבחירות מכן כמעין עובד ציבור</a:t>
            </a:r>
          </a:p>
          <a:p>
            <a:pPr marL="342891" indent="-342891">
              <a:lnSpc>
                <a:spcPct val="150000"/>
              </a:lnSpc>
              <a:buClr>
                <a:srgbClr val="18A8B7"/>
              </a:buClr>
              <a:buFont typeface="Arial" panose="020B0604020202020204" pitchFamily="34" charset="0"/>
              <a:buChar char="•"/>
            </a:pPr>
            <a:r>
              <a:rPr lang="he-IL" sz="1200" dirty="0">
                <a:solidFill>
                  <a:srgbClr val="54707C"/>
                </a:solidFill>
                <a:cs typeface="Arial" panose="020B0604020202020204" pitchFamily="34" charset="0"/>
              </a:rPr>
              <a:t>המזכיר הוא שומר הסף של קיום החוק והוא מנהל בפועל את הקלפי: מפקח, בודק ומייעץ </a:t>
            </a:r>
          </a:p>
          <a:p>
            <a:pPr marL="342891" indent="-342891">
              <a:lnSpc>
                <a:spcPct val="150000"/>
              </a:lnSpc>
              <a:buClr>
                <a:srgbClr val="18A8B7"/>
              </a:buClr>
              <a:buFont typeface="Arial" panose="020B0604020202020204" pitchFamily="34" charset="0"/>
              <a:buChar char="•"/>
            </a:pPr>
            <a:r>
              <a:rPr lang="he-IL" sz="1200" dirty="0">
                <a:solidFill>
                  <a:srgbClr val="54707C"/>
                </a:solidFill>
                <a:cs typeface="Arial" panose="020B0604020202020204" pitchFamily="34" charset="0"/>
              </a:rPr>
              <a:t>המזכיר פועל בגישה סמכותית </a:t>
            </a:r>
            <a:r>
              <a:rPr lang="he-IL" sz="1200" dirty="0" err="1">
                <a:solidFill>
                  <a:srgbClr val="54707C"/>
                </a:solidFill>
                <a:cs typeface="Arial" panose="020B0604020202020204" pitchFamily="34" charset="0"/>
              </a:rPr>
              <a:t>ושירותית</a:t>
            </a:r>
            <a:r>
              <a:rPr lang="he-IL" sz="1200" dirty="0">
                <a:solidFill>
                  <a:srgbClr val="54707C"/>
                </a:solidFill>
                <a:cs typeface="Arial" panose="020B0604020202020204" pitchFamily="34" charset="0"/>
              </a:rPr>
              <a:t> כאחד</a:t>
            </a:r>
          </a:p>
          <a:p>
            <a:pPr marL="342891" indent="-342891">
              <a:lnSpc>
                <a:spcPct val="150000"/>
              </a:lnSpc>
              <a:buClr>
                <a:srgbClr val="18A8B7"/>
              </a:buClr>
              <a:buFont typeface="Arial" panose="020B0604020202020204" pitchFamily="34" charset="0"/>
              <a:buChar char="•"/>
            </a:pPr>
            <a:r>
              <a:rPr lang="he-IL" sz="1200" dirty="0">
                <a:solidFill>
                  <a:srgbClr val="54707C"/>
                </a:solidFill>
                <a:cs typeface="Arial" panose="020B0604020202020204" pitchFamily="34" charset="0"/>
              </a:rPr>
              <a:t>חשאיות, שקיפות וטוהר הבחירות – הן על כתפיך!</a:t>
            </a:r>
          </a:p>
          <a:p>
            <a:pPr marL="342891" indent="-342891">
              <a:lnSpc>
                <a:spcPct val="150000"/>
              </a:lnSpc>
              <a:buClr>
                <a:srgbClr val="18A8B7"/>
              </a:buClr>
              <a:buFont typeface="Arial" panose="020B0604020202020204" pitchFamily="34" charset="0"/>
              <a:buChar char="•"/>
            </a:pPr>
            <a:r>
              <a:rPr lang="he-IL" sz="1200" dirty="0">
                <a:solidFill>
                  <a:srgbClr val="54707C"/>
                </a:solidFill>
                <a:cs typeface="Arial" panose="020B0604020202020204" pitchFamily="34" charset="0"/>
              </a:rPr>
              <a:t>נדרשת רמת מחויבות וערכיות גבוהה. הבנת חשיבות התפקיד הינה תנאי סף לביצועו.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הדגש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יש לוודא הקפדה על חלוקת תפקידים וסמכויות (מזכיר / חברי ועדה / משקיפים) </a:t>
            </a:r>
          </a:p>
        </p:txBody>
      </p:sp>
      <p:sp>
        <p:nvSpPr>
          <p:cNvPr id="4" name="Slide Number Placeholder 3"/>
          <p:cNvSpPr>
            <a:spLocks noGrp="1"/>
          </p:cNvSpPr>
          <p:nvPr>
            <p:ph type="sldNum" sz="quarter" idx="5"/>
          </p:nvPr>
        </p:nvSpPr>
        <p:spPr/>
        <p:txBody>
          <a:bodyPr/>
          <a:lstStyle/>
          <a:p>
            <a:fld id="{55B97069-B0CA-4578-BB6E-4CBD1DA250B9}" type="slidenum">
              <a:rPr lang="he-IL" smtClean="0"/>
              <a:pPr/>
              <a:t>3</a:t>
            </a:fld>
            <a:endParaRPr lang="he-IL"/>
          </a:p>
        </p:txBody>
      </p:sp>
    </p:spTree>
    <p:extLst>
      <p:ext uri="{BB962C8B-B14F-4D97-AF65-F5344CB8AC3E}">
        <p14:creationId xmlns:p14="http://schemas.microsoft.com/office/powerpoint/2010/main" val="8308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אמור</a:t>
            </a:r>
            <a:r>
              <a:rPr lang="he-IL" dirty="0"/>
              <a:t>: הבוחר יחזור לוועדה עם המעטפות הפנימיות שבהן הצביע. הוא יקבל מהוועדה את מעטפת ההצבעה החיצונית, ישים בעצמו את מעטפות ההצבעה הפנימיות בתוך מעטפת ההצבעה החיצונית ויסגור את המעטפה החיצונית</a:t>
            </a:r>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31</a:t>
            </a:fld>
            <a:endParaRPr lang="he-IL"/>
          </a:p>
        </p:txBody>
      </p:sp>
    </p:spTree>
    <p:extLst>
      <p:ext uri="{BB962C8B-B14F-4D97-AF65-F5344CB8AC3E}">
        <p14:creationId xmlns:p14="http://schemas.microsoft.com/office/powerpoint/2010/main" val="3887286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a:t>מזכיר הוועדה יסיר את אוטם החריץ ממכסה תיבת הקלפי והבוחר יטיל בעצמו את המעטפה החיצונית לתוך תיבת הקלפי.</a:t>
            </a: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32</a:t>
            </a:fld>
            <a:endParaRPr lang="he-IL"/>
          </a:p>
        </p:txBody>
      </p:sp>
    </p:spTree>
    <p:extLst>
      <p:ext uri="{BB962C8B-B14F-4D97-AF65-F5344CB8AC3E}">
        <p14:creationId xmlns:p14="http://schemas.microsoft.com/office/powerpoint/2010/main" val="1062619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בשלב האחרון –יחזיר מזכיר הוועדה</a:t>
            </a:r>
            <a:r>
              <a:rPr lang="he-IL" baseline="0" dirty="0"/>
              <a:t> לבוחר את התעודה המזהה.</a:t>
            </a:r>
          </a:p>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33</a:t>
            </a:fld>
            <a:endParaRPr lang="he-IL"/>
          </a:p>
        </p:txBody>
      </p:sp>
    </p:spTree>
    <p:extLst>
      <p:ext uri="{BB962C8B-B14F-4D97-AF65-F5344CB8AC3E}">
        <p14:creationId xmlns:p14="http://schemas.microsoft.com/office/powerpoint/2010/main" val="4204371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54707C"/>
                </a:solidFill>
                <a:latin typeface="Arial" panose="020B0604020202020204" pitchFamily="34" charset="0"/>
                <a:ea typeface="Times New Roman" panose="02020603050405020304" pitchFamily="18" charset="0"/>
              </a:rPr>
              <a:t>אמור</a:t>
            </a:r>
            <a:r>
              <a:rPr lang="he-IL" dirty="0">
                <a:solidFill>
                  <a:srgbClr val="54707C"/>
                </a:solidFill>
                <a:latin typeface="Arial" panose="020B0604020202020204" pitchFamily="34" charset="0"/>
                <a:ea typeface="Times New Roman" panose="02020603050405020304" pitchFamily="18" charset="0"/>
              </a:rPr>
              <a:t>: אם הבוחר הטיל בטעות את המעטפה הפנימית לתוך הקלפי לפני שזו הוכנסה לתוך המעטפה החיצונית או לפני שנרשמו פרטי הבוחר על המעטפה החיצונית, יש לחזור על ההצבעה באופן הבא:</a:t>
            </a:r>
          </a:p>
          <a:p>
            <a:pPr marL="342900" marR="228600" lvl="0" indent="-342900">
              <a:lnSpc>
                <a:spcPct val="150000"/>
              </a:lnSpc>
              <a:spcBef>
                <a:spcPts val="300"/>
              </a:spcBef>
              <a:spcAft>
                <a:spcPts val="300"/>
              </a:spcAft>
              <a:buFont typeface="+mj-lt"/>
              <a:buAutoNum type="arabicPeriod"/>
            </a:pPr>
            <a:r>
              <a:rPr lang="he-IL" dirty="0">
                <a:solidFill>
                  <a:srgbClr val="54707C"/>
                </a:solidFill>
                <a:latin typeface="Arial" panose="020B0604020202020204" pitchFamily="34" charset="0"/>
                <a:ea typeface="Times New Roman" panose="02020603050405020304" pitchFamily="18" charset="0"/>
              </a:rPr>
              <a:t>המזכיר יציין את האירוע בהערות בפרוטוקול</a:t>
            </a:r>
            <a:endParaRPr lang="en-US" dirty="0">
              <a:solidFill>
                <a:srgbClr val="54707C"/>
              </a:solidFill>
              <a:latin typeface="Arial" panose="020B0604020202020204" pitchFamily="34" charset="0"/>
              <a:ea typeface="Times New Roman" panose="02020603050405020304" pitchFamily="18" charset="0"/>
            </a:endParaRPr>
          </a:p>
          <a:p>
            <a:pPr marL="342900" marR="228600" lvl="0" indent="-342900">
              <a:lnSpc>
                <a:spcPct val="150000"/>
              </a:lnSpc>
              <a:spcBef>
                <a:spcPts val="300"/>
              </a:spcBef>
              <a:spcAft>
                <a:spcPts val="300"/>
              </a:spcAft>
              <a:buFont typeface="+mj-lt"/>
              <a:buAutoNum type="arabicPeriod"/>
            </a:pPr>
            <a:r>
              <a:rPr lang="he-IL" dirty="0">
                <a:solidFill>
                  <a:srgbClr val="54707C"/>
                </a:solidFill>
                <a:latin typeface="Arial" panose="020B0604020202020204" pitchFamily="34" charset="0"/>
                <a:ea typeface="Times New Roman" panose="02020603050405020304" pitchFamily="18" charset="0"/>
              </a:rPr>
              <a:t>הוועדה תכסה את החריץ</a:t>
            </a:r>
            <a:endParaRPr lang="en-US" dirty="0">
              <a:solidFill>
                <a:srgbClr val="54707C"/>
              </a:solidFill>
              <a:latin typeface="Arial" panose="020B0604020202020204" pitchFamily="34" charset="0"/>
              <a:ea typeface="Times New Roman" panose="02020603050405020304" pitchFamily="18" charset="0"/>
            </a:endParaRPr>
          </a:p>
          <a:p>
            <a:pPr marL="342900" marR="228600" lvl="0" indent="-342900">
              <a:lnSpc>
                <a:spcPct val="150000"/>
              </a:lnSpc>
              <a:spcBef>
                <a:spcPts val="300"/>
              </a:spcBef>
              <a:spcAft>
                <a:spcPts val="300"/>
              </a:spcAft>
              <a:buFont typeface="+mj-lt"/>
              <a:buAutoNum type="arabicPeriod"/>
            </a:pPr>
            <a:r>
              <a:rPr lang="he-IL" dirty="0">
                <a:solidFill>
                  <a:srgbClr val="54707C"/>
                </a:solidFill>
                <a:latin typeface="Arial" panose="020B0604020202020204" pitchFamily="34" charset="0"/>
                <a:ea typeface="Times New Roman" panose="02020603050405020304" pitchFamily="18" charset="0"/>
              </a:rPr>
              <a:t>הוועדה תמסור לבוחר מעטפה פנימית מתאימה נוספת במקום זאת שהוטלה, כדי שיוכל להצביע שוב</a:t>
            </a:r>
            <a:endParaRPr lang="en-US" dirty="0">
              <a:solidFill>
                <a:srgbClr val="54707C"/>
              </a:solidFill>
              <a:latin typeface="Arial" panose="020B0604020202020204" pitchFamily="34" charset="0"/>
              <a:ea typeface="Times New Roman" panose="02020603050405020304" pitchFamily="18" charset="0"/>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solidFill>
                <a:srgbClr val="54707C"/>
              </a:solidFill>
              <a:latin typeface="Arial" panose="020B0604020202020204" pitchFamily="34" charset="0"/>
              <a:ea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solidFill>
                  <a:srgbClr val="54707C"/>
                </a:solidFill>
                <a:latin typeface="Arial" panose="020B0604020202020204" pitchFamily="34" charset="0"/>
                <a:ea typeface="Times New Roman" panose="02020603050405020304" pitchFamily="18" charset="0"/>
              </a:rPr>
              <a:t>ציין: </a:t>
            </a:r>
            <a:r>
              <a:rPr lang="he-IL" sz="1200" kern="1200" dirty="0">
                <a:solidFill>
                  <a:schemeClr val="tx1"/>
                </a:solidFill>
                <a:effectLst/>
                <a:latin typeface="+mn-lt"/>
                <a:ea typeface="+mn-ea"/>
                <a:cs typeface="+mn-cs"/>
              </a:rPr>
              <a:t>אין לאפשר הצבעה נוספת לפני הרישום בפרוטוקול כאמור לעיל</a:t>
            </a:r>
            <a:r>
              <a:rPr lang="en-US" sz="1200" kern="1200" dirty="0">
                <a:solidFill>
                  <a:schemeClr val="tx1"/>
                </a:solidFill>
                <a:effectLst/>
                <a:latin typeface="+mn-lt"/>
                <a:ea typeface="+mn-ea"/>
                <a:cs typeface="+mn-cs"/>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a:solidFill>
                <a:srgbClr val="54707C"/>
              </a:solidFill>
              <a:latin typeface="Arial" panose="020B0604020202020204" pitchFamily="34" charset="0"/>
              <a:ea typeface="Times New Roman" panose="02020603050405020304" pitchFamily="18" charset="0"/>
            </a:endParaRP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34</a:t>
            </a:fld>
            <a:endParaRPr lang="he-IL"/>
          </a:p>
        </p:txBody>
      </p:sp>
    </p:spTree>
    <p:extLst>
      <p:ext uri="{BB962C8B-B14F-4D97-AF65-F5344CB8AC3E}">
        <p14:creationId xmlns:p14="http://schemas.microsoft.com/office/powerpoint/2010/main" val="627371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כמו שאמרנו – הקלפי תיסגר בשעה 20:00,</a:t>
            </a:r>
            <a:r>
              <a:rPr lang="he-IL" baseline="0" dirty="0"/>
              <a:t> </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(מלבד במקרים בהם הצביעו כל האסירים הנמצאים במתקן, אז תיסגר הקלפי מוקדם יותר - בכפוף לכך שהיא אינה קלפי מהרשימה שמופיעה בתדריך)</a:t>
            </a:r>
            <a:r>
              <a:rPr lang="en-US" baseline="0" dirty="0"/>
              <a:t> </a:t>
            </a:r>
            <a:endParaRPr lang="he-IL" baseline="0" dirty="0"/>
          </a:p>
          <a:p>
            <a:pPr marL="0" marR="0" indent="0" algn="r" defTabSz="914400" rtl="1" eaLnBrk="1" fontAlgn="auto" latinLnBrk="0" hangingPunct="1">
              <a:lnSpc>
                <a:spcPct val="100000"/>
              </a:lnSpc>
              <a:spcBef>
                <a:spcPts val="0"/>
              </a:spcBef>
              <a:spcAft>
                <a:spcPts val="0"/>
              </a:spcAft>
              <a:buClrTx/>
              <a:buSzTx/>
              <a:buFontTx/>
              <a:buNone/>
              <a:tabLst/>
              <a:defRPr/>
            </a:pPr>
            <a:br>
              <a:rPr lang="en-US" baseline="0" dirty="0"/>
            </a:br>
            <a:r>
              <a:rPr lang="he-IL" sz="1200" kern="1200" dirty="0">
                <a:solidFill>
                  <a:schemeClr val="tx1"/>
                </a:solidFill>
                <a:effectLst/>
                <a:latin typeface="+mn-lt"/>
                <a:ea typeface="+mn-ea"/>
                <a:cs typeface="+mn-cs"/>
              </a:rPr>
              <a:t>שעה אחת לפני תום ההצבעה, כלומר בשעה 19:00 בערב, יתאמו חברי הוועדה ביניהם את שעוניהם. הכלל הוא שכל מי שעמד בתור לפני השעה 20:00 ורצה להצביע – יש לאפשר לו להצביע, וזאת גם לאחר השעה 20:00. לאחר סגירת הדלתות אין להכניס עוד בוחרים לתוך מקום הקלפי</a:t>
            </a:r>
            <a:r>
              <a:rPr lang="en-US" sz="1200" kern="1200" dirty="0">
                <a:solidFill>
                  <a:schemeClr val="tx1"/>
                </a:solidFill>
                <a:effectLst/>
                <a:latin typeface="+mn-lt"/>
                <a:ea typeface="+mn-ea"/>
                <a:cs typeface="+mn-cs"/>
              </a:rPr>
              <a:t>. </a:t>
            </a: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36</a:t>
            </a:fld>
            <a:endParaRPr lang="he-IL"/>
          </a:p>
        </p:txBody>
      </p:sp>
    </p:spTree>
    <p:extLst>
      <p:ext uri="{BB962C8B-B14F-4D97-AF65-F5344CB8AC3E}">
        <p14:creationId xmlns:p14="http://schemas.microsoft.com/office/powerpoint/2010/main" val="708493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אמור</a:t>
            </a:r>
            <a:r>
              <a:rPr lang="he-IL" dirty="0"/>
              <a:t>: בתום ההצבעה באגף האחרון יש לרשום בפרוטוקו</a:t>
            </a:r>
            <a:r>
              <a:rPr lang="he-IL" baseline="0" dirty="0"/>
              <a:t>ל בסיף 3 את שעת סיום ההצבעה.</a:t>
            </a:r>
          </a:p>
          <a:p>
            <a:r>
              <a:rPr lang="he-IL" baseline="0" dirty="0"/>
              <a:t>אם ההצבעה נסגרה לפני השעה 20:00 בערב, יש לרשום את שעת סיום ההצבעה בפרוטוקול ולצרף לפרוטוקול אישור לכך של מפקד המתקן או מי מטעמו.</a:t>
            </a: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37</a:t>
            </a:fld>
            <a:endParaRPr lang="he-IL"/>
          </a:p>
        </p:txBody>
      </p:sp>
    </p:spTree>
    <p:extLst>
      <p:ext uri="{BB962C8B-B14F-4D97-AF65-F5344CB8AC3E}">
        <p14:creationId xmlns:p14="http://schemas.microsoft.com/office/powerpoint/2010/main" val="2137745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אמור</a:t>
            </a:r>
            <a:r>
              <a:rPr lang="he-IL" dirty="0"/>
              <a:t>: לאחר מכן יש לרשום את שעת סיום</a:t>
            </a:r>
            <a:r>
              <a:rPr lang="he-IL" baseline="0" dirty="0"/>
              <a:t> ההצבעה גם בסעיף 6, ובסעיף 8 למלא את מספר המצביעים במקום הקלפי, ע"פ רשימת המצביעים בנספח א.</a:t>
            </a:r>
          </a:p>
          <a:p>
            <a:r>
              <a:rPr lang="he-IL" dirty="0"/>
              <a:t>לסיום, יש לחתום על הפרוטוקול בסעיף 11</a:t>
            </a:r>
            <a:r>
              <a:rPr lang="he-IL" baseline="0" dirty="0"/>
              <a:t> – היו"ר, חבר הוועדה הנוסף והמזכיר.</a:t>
            </a:r>
          </a:p>
          <a:p>
            <a:endParaRPr lang="he-IL" baseline="0" dirty="0"/>
          </a:p>
          <a:p>
            <a:r>
              <a:rPr lang="he-IL" baseline="0" dirty="0"/>
              <a:t>ציין: שימו לב כי נדרשות חתימות גם בתחתית הדף שלנספח א' ובתחתית הדף של נספח ג'.</a:t>
            </a: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38</a:t>
            </a:fld>
            <a:endParaRPr lang="he-IL"/>
          </a:p>
        </p:txBody>
      </p:sp>
    </p:spTree>
    <p:extLst>
      <p:ext uri="{BB962C8B-B14F-4D97-AF65-F5344CB8AC3E}">
        <p14:creationId xmlns:p14="http://schemas.microsoft.com/office/powerpoint/2010/main" val="1275285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אמור</a:t>
            </a:r>
            <a:r>
              <a:rPr lang="he-IL" dirty="0"/>
              <a:t>: לאחר סגירת</a:t>
            </a:r>
            <a:r>
              <a:rPr lang="he-IL" baseline="0" dirty="0"/>
              <a:t> הפרוטוקול וחתימה עליו יש לארוז את הציוד:</a:t>
            </a:r>
            <a:endParaRPr lang="he-IL" dirty="0"/>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he-IL" sz="1200" kern="1200" dirty="0">
                <a:solidFill>
                  <a:schemeClr val="tx1"/>
                </a:solidFill>
                <a:effectLst/>
                <a:latin typeface="+mn-lt"/>
                <a:ea typeface="+mn-ea"/>
                <a:cs typeface="+mn-cs"/>
              </a:rPr>
              <a:t>הפרוטוקול יושם במעטפת אריזה אשר תוכנס לתא הנמצא בצד הקלפי שיינעל.</a:t>
            </a:r>
          </a:p>
          <a:p>
            <a:pPr marL="228600" indent="-228600">
              <a:buFont typeface="+mj-lt"/>
              <a:buAutoNum type="arabicPeriod"/>
            </a:pPr>
            <a:r>
              <a:rPr lang="he-IL" sz="1200" b="0" i="0" u="none" strike="noStrike" kern="1200" baseline="0" dirty="0">
                <a:solidFill>
                  <a:schemeClr val="tx1"/>
                </a:solidFill>
                <a:latin typeface="+mn-lt"/>
                <a:ea typeface="+mn-ea"/>
                <a:cs typeface="+mn-cs"/>
              </a:rPr>
              <a:t>מיד עם גמר ההצבעה, אטמה הוועדה את חריץ הקלפי על ידי הדבקת מדבקה לאטימת חריץ ההצבעה שסופק לוועדה, כך שאי אפשר יהיה להכניס לתוכה דבר, אלא בקריעת המדבקה.</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he-IL" sz="1200" kern="1200" dirty="0">
                <a:solidFill>
                  <a:schemeClr val="tx1"/>
                </a:solidFill>
                <a:effectLst/>
                <a:latin typeface="+mn-lt"/>
                <a:ea typeface="+mn-ea"/>
                <a:cs typeface="+mn-cs"/>
              </a:rPr>
              <a:t>הוועדה תסגור את הקלפי באמצעות מכסה החריץ ותנעל מכסה זה (בכלל זה גם את התא לתוכו הוכנס הפרוטוקול הלבן) באמצעות מנעול שני בלולאת הסגירה השנייה. </a:t>
            </a:r>
            <a:endParaRPr lang="en-US" sz="1200" kern="1200" dirty="0">
              <a:solidFill>
                <a:schemeClr val="tx1"/>
              </a:solidFill>
              <a:effectLst/>
              <a:latin typeface="+mn-lt"/>
              <a:ea typeface="+mn-ea"/>
              <a:cs typeface="+mn-cs"/>
            </a:endParaRPr>
          </a:p>
          <a:p>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39</a:t>
            </a:fld>
            <a:endParaRPr lang="he-IL"/>
          </a:p>
        </p:txBody>
      </p:sp>
    </p:spTree>
    <p:extLst>
      <p:ext uri="{BB962C8B-B14F-4D97-AF65-F5344CB8AC3E}">
        <p14:creationId xmlns:p14="http://schemas.microsoft.com/office/powerpoint/2010/main" val="469086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ציין: המזכיר עצמו אינו נדרש להגיע עם הנהג</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40</a:t>
            </a:fld>
            <a:endParaRPr lang="he-IL"/>
          </a:p>
        </p:txBody>
      </p:sp>
    </p:spTree>
    <p:extLst>
      <p:ext uri="{BB962C8B-B14F-4D97-AF65-F5344CB8AC3E}">
        <p14:creationId xmlns:p14="http://schemas.microsoft.com/office/powerpoint/2010/main" val="2163165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שאל</a:t>
            </a:r>
            <a:r>
              <a:rPr lang="he-IL" dirty="0"/>
              <a:t>: מה לדעתכם ההבדל בין קלפי נייחת לקלפי ניידת?</a:t>
            </a:r>
          </a:p>
          <a:p>
            <a:r>
              <a:rPr lang="he-IL" b="1" dirty="0"/>
              <a:t>קבל תשובות חשוף והסבר</a:t>
            </a:r>
          </a:p>
          <a:p>
            <a:r>
              <a:rPr lang="he-IL" dirty="0"/>
              <a:t>קלפי נייחת נשארת במקום שנקבע מראש ולא מועברת מחדר זה במהלך היום. </a:t>
            </a:r>
          </a:p>
          <a:p>
            <a:r>
              <a:rPr lang="he-IL" dirty="0"/>
              <a:t>קלפי ניידת – ממוקמת במתקן שיש בו מספר אגפים / מחלקות או מבנים והיא מועברת ממקום למקום לפי לוח זמנים קבוע מראש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אמור</a:t>
            </a:r>
            <a:r>
              <a:rPr lang="he-IL" sz="1200" kern="1200" dirty="0">
                <a:solidFill>
                  <a:schemeClr val="tx1"/>
                </a:solidFill>
                <a:effectLst/>
                <a:latin typeface="+mn-lt"/>
                <a:ea typeface="+mn-ea"/>
                <a:cs typeface="+mn-cs"/>
              </a:rPr>
              <a:t>: קלפי בבתי מעצר וכן קלפי בבתי חולים יכולה להיות נייחת או</a:t>
            </a:r>
            <a:r>
              <a:rPr lang="he-IL" sz="1200" kern="1200" baseline="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ניידת. </a:t>
            </a:r>
          </a:p>
          <a:p>
            <a:endParaRPr lang="he-IL" b="1" dirty="0"/>
          </a:p>
        </p:txBody>
      </p:sp>
      <p:sp>
        <p:nvSpPr>
          <p:cNvPr id="4" name="Slide Number Placeholder 3"/>
          <p:cNvSpPr>
            <a:spLocks noGrp="1"/>
          </p:cNvSpPr>
          <p:nvPr>
            <p:ph type="sldNum" sz="quarter" idx="5"/>
          </p:nvPr>
        </p:nvSpPr>
        <p:spPr/>
        <p:txBody>
          <a:bodyPr/>
          <a:lstStyle/>
          <a:p>
            <a:fld id="{55B97069-B0CA-4578-BB6E-4CBD1DA250B9}" type="slidenum">
              <a:rPr lang="he-IL" smtClean="0"/>
              <a:pPr/>
              <a:t>42</a:t>
            </a:fld>
            <a:endParaRPr lang="he-IL" dirty="0"/>
          </a:p>
        </p:txBody>
      </p:sp>
    </p:spTree>
    <p:extLst>
      <p:ext uri="{BB962C8B-B14F-4D97-AF65-F5344CB8AC3E}">
        <p14:creationId xmlns:p14="http://schemas.microsoft.com/office/powerpoint/2010/main" val="70424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4713" cy="3351213"/>
          </a:xfrm>
        </p:spPr>
      </p:sp>
      <p:sp>
        <p:nvSpPr>
          <p:cNvPr id="3" name="מציין מיקום של הערות 2"/>
          <p:cNvSpPr>
            <a:spLocks noGrp="1"/>
          </p:cNvSpPr>
          <p:nvPr>
            <p:ph type="body" idx="1"/>
          </p:nvPr>
        </p:nvSpPr>
        <p:spPr/>
        <p:txBody>
          <a:bodyPr/>
          <a:lstStyle/>
          <a:p>
            <a:r>
              <a:rPr lang="he-IL" sz="1200" b="1" dirty="0"/>
              <a:t>אמור</a:t>
            </a:r>
            <a:r>
              <a:rPr lang="he-IL" sz="1200" dirty="0"/>
              <a:t>: הבחירות לרשויות המקומיות ולמועצות המקומיות קרבות ובאות</a:t>
            </a:r>
            <a:r>
              <a:rPr lang="he-IL" sz="1200" baseline="0" dirty="0"/>
              <a:t> ויתקיימו בתאריך 31.10.23.</a:t>
            </a:r>
            <a:endParaRPr lang="he-IL" sz="1200" dirty="0"/>
          </a:p>
          <a:p>
            <a:r>
              <a:rPr lang="he-IL" sz="1200" dirty="0"/>
              <a:t>הבחירות הן האמצעי לשמירת אופי המשטר הדמוקרטי בישראל. </a:t>
            </a:r>
            <a:r>
              <a:rPr lang="he-IL" sz="1200" dirty="0">
                <a:solidFill>
                  <a:srgbClr val="54707C"/>
                </a:solidFill>
              </a:rPr>
              <a:t>לכל תושב מעל גיל 17 הרשום בפנקס הבוחרים זכות להצביע.</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כל בוחר רשאי להצביע ביום הבחירות עבור מספר גופים, כשכל הצבעה נעשית במעטפה נפרדת, בעלת צבע שונה.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ברשויות המקומיות יצביעו התושבים עבור שני גופים, בעוד במועצות האזוריות יצביעו עבור שלושה גופים.</a:t>
            </a:r>
          </a:p>
          <a:p>
            <a:endParaRPr lang="he-IL" sz="1200" dirty="0">
              <a:solidFill>
                <a:srgbClr val="54707C"/>
              </a:solidFill>
            </a:endParaRPr>
          </a:p>
          <a:p>
            <a:r>
              <a:rPr lang="he-IL" sz="1200" dirty="0">
                <a:solidFill>
                  <a:srgbClr val="54707C"/>
                </a:solidFill>
              </a:rPr>
              <a:t>מרבית התושבים במרבית הרשויות גרים בעיר ובמועצה מקומית, ועל כן ההצבעה מתבצעת במעטפות לבנות וצהובות.</a:t>
            </a:r>
          </a:p>
          <a:p>
            <a:r>
              <a:rPr lang="he-IL" sz="1200" dirty="0">
                <a:solidFill>
                  <a:srgbClr val="54707C"/>
                </a:solidFill>
              </a:rPr>
              <a:t>ההדרכה תתמקד במקרים אלו.</a:t>
            </a:r>
          </a:p>
          <a:p>
            <a:r>
              <a:rPr lang="he-IL" sz="1200" dirty="0">
                <a:solidFill>
                  <a:srgbClr val="54707C"/>
                </a:solidFill>
              </a:rPr>
              <a:t>במקומות מסוימים בהדרכה יינתנו דגשים להצבעה במעטפה כחולה – מתקיימת ביישוב במועצה אזורית או ועד ברובע עירוני. </a:t>
            </a:r>
          </a:p>
          <a:p>
            <a:endParaRPr lang="he-IL" sz="1200"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4</a:t>
            </a:fld>
            <a:endParaRPr lang="he-IL"/>
          </a:p>
        </p:txBody>
      </p:sp>
    </p:spTree>
    <p:extLst>
      <p:ext uri="{BB962C8B-B14F-4D97-AF65-F5344CB8AC3E}">
        <p14:creationId xmlns:p14="http://schemas.microsoft.com/office/powerpoint/2010/main" val="1719078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000000"/>
                </a:solidFill>
                <a:effectLst/>
                <a:latin typeface="Segoe UI Web (Hebrew)"/>
              </a:rPr>
              <a:t>הכוורת תיכנס לשקית ניילון ייעודית עם </a:t>
            </a:r>
            <a:r>
              <a:rPr lang="he-IL" b="0" i="0" dirty="0" err="1">
                <a:solidFill>
                  <a:srgbClr val="000000"/>
                </a:solidFill>
                <a:effectLst/>
                <a:latin typeface="Segoe UI Web (Hebrew)"/>
              </a:rPr>
              <a:t>זיפר</a:t>
            </a:r>
            <a:r>
              <a:rPr lang="he-IL" b="0" i="0" dirty="0">
                <a:solidFill>
                  <a:srgbClr val="000000"/>
                </a:solidFill>
                <a:effectLst/>
                <a:latin typeface="Segoe UI Web (Hebrew)"/>
              </a:rPr>
              <a:t> . הפרוטוקול יוכנס למעטפה ייעודית . </a:t>
            </a:r>
            <a:endParaRPr lang="he-IL" dirty="0"/>
          </a:p>
        </p:txBody>
      </p:sp>
      <p:sp>
        <p:nvSpPr>
          <p:cNvPr id="4" name="מציין מיקום של מספר שקופית 3"/>
          <p:cNvSpPr>
            <a:spLocks noGrp="1"/>
          </p:cNvSpPr>
          <p:nvPr>
            <p:ph type="sldNum" sz="quarter" idx="5"/>
          </p:nvPr>
        </p:nvSpPr>
        <p:spPr/>
        <p:txBody>
          <a:bodyPr/>
          <a:lstStyle/>
          <a:p>
            <a:fld id="{55B97069-B0CA-4578-BB6E-4CBD1DA250B9}" type="slidenum">
              <a:rPr lang="he-IL" smtClean="0"/>
              <a:pPr/>
              <a:t>44</a:t>
            </a:fld>
            <a:endParaRPr lang="he-IL" dirty="0"/>
          </a:p>
        </p:txBody>
      </p:sp>
    </p:spTree>
    <p:extLst>
      <p:ext uri="{BB962C8B-B14F-4D97-AF65-F5344CB8AC3E}">
        <p14:creationId xmlns:p14="http://schemas.microsoft.com/office/powerpoint/2010/main" val="1460558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nSpc>
                <a:spcPct val="150000"/>
              </a:lnSpc>
              <a:buClr>
                <a:srgbClr val="18A8B7"/>
              </a:buClr>
              <a:buFont typeface="Arial" panose="020B0604020202020204" pitchFamily="34" charset="0"/>
              <a:buNone/>
            </a:pPr>
            <a:r>
              <a:rPr lang="he-IL" b="1" dirty="0"/>
              <a:t>אמור</a:t>
            </a:r>
            <a:r>
              <a:rPr lang="he-IL" dirty="0"/>
              <a:t>: </a:t>
            </a:r>
          </a:p>
          <a:p>
            <a:pPr marL="171450" indent="-171450">
              <a:lnSpc>
                <a:spcPct val="150000"/>
              </a:lnSpc>
              <a:buClr>
                <a:srgbClr val="18A8B7"/>
              </a:buClr>
              <a:buFont typeface="Arial" panose="020B0604020202020204" pitchFamily="34" charset="0"/>
              <a:buChar char="•"/>
            </a:pPr>
            <a:r>
              <a:rPr lang="he-IL" dirty="0">
                <a:solidFill>
                  <a:srgbClr val="54707C"/>
                </a:solidFill>
              </a:rPr>
              <a:t>באחריות מפקד המתקן להביא אל מקום הקלפי אסירים ועצורים השוהים במתקן ביום הבחירות (בין אם מועברים או משתחררים באותו היום) והינם בעלי זכות הצבעה ומעוניינים להצביע.</a:t>
            </a:r>
          </a:p>
          <a:p>
            <a:pPr marL="171450" indent="-171450">
              <a:lnSpc>
                <a:spcPct val="150000"/>
              </a:lnSpc>
              <a:buClr>
                <a:srgbClr val="18A8B7"/>
              </a:buClr>
              <a:buFont typeface="Arial" panose="020B0604020202020204" pitchFamily="34" charset="0"/>
              <a:buChar char="•"/>
            </a:pPr>
            <a:r>
              <a:rPr lang="he-IL" dirty="0">
                <a:solidFill>
                  <a:srgbClr val="54707C"/>
                </a:solidFill>
              </a:rPr>
              <a:t>מפקד מתקן של משטרת ישראל יהיה אחראי להבאת כל עצור המצוי ביום הבחירות בתחנת המשטרה ומבקש להצביע, אל מקום קלפי באחריות שב"ס הקרוב לאותה תחנת משטרה. התיאום באחריות משטרת ישראל מול שב"ס.</a:t>
            </a:r>
          </a:p>
          <a:p>
            <a:pPr marL="0" indent="0">
              <a:lnSpc>
                <a:spcPct val="150000"/>
              </a:lnSpc>
              <a:buClr>
                <a:srgbClr val="18A8B7"/>
              </a:buClr>
              <a:buFont typeface="Arial" panose="020B0604020202020204" pitchFamily="34" charset="0"/>
              <a:buNone/>
            </a:pPr>
            <a:endParaRPr lang="he-IL" dirty="0">
              <a:solidFill>
                <a:srgbClr val="54707C"/>
              </a:solidFill>
            </a:endParaRPr>
          </a:p>
          <a:p>
            <a:pPr marL="0" marR="0" lvl="0" indent="0" algn="r" defTabSz="914400" rtl="1" eaLnBrk="1" fontAlgn="auto" latinLnBrk="0" hangingPunct="1">
              <a:lnSpc>
                <a:spcPct val="150000"/>
              </a:lnSpc>
              <a:spcBef>
                <a:spcPts val="0"/>
              </a:spcBef>
              <a:spcAft>
                <a:spcPts val="0"/>
              </a:spcAft>
              <a:buClr>
                <a:srgbClr val="18A8B7"/>
              </a:buClr>
              <a:buSzTx/>
              <a:buFont typeface="Arial" panose="020B0604020202020204" pitchFamily="34" charset="0"/>
              <a:buNone/>
              <a:tabLst/>
              <a:defRPr/>
            </a:pPr>
            <a:r>
              <a:rPr lang="he-IL" b="1" dirty="0">
                <a:solidFill>
                  <a:srgbClr val="54707C"/>
                </a:solidFill>
              </a:rPr>
              <a:t>ציין</a:t>
            </a:r>
            <a:r>
              <a:rPr lang="he-IL" dirty="0">
                <a:solidFill>
                  <a:srgbClr val="54707C"/>
                </a:solidFill>
              </a:rPr>
              <a:t>: </a:t>
            </a:r>
            <a:r>
              <a:rPr lang="he-IL" dirty="0"/>
              <a:t>אסיר המבקש שלא לממש את זכות ההצבעה שלו יוחתם על טופס המיועד לכך, </a:t>
            </a:r>
            <a:r>
              <a:rPr lang="he-IL" b="1" dirty="0"/>
              <a:t>באחריות שב"ס</a:t>
            </a:r>
            <a:r>
              <a:rPr lang="he-IL" dirty="0"/>
              <a:t>.</a:t>
            </a:r>
            <a:endParaRPr lang="he-IL" dirty="0">
              <a:solidFill>
                <a:srgbClr val="54707C"/>
              </a:solidFill>
            </a:endParaRP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47</a:t>
            </a:fld>
            <a:endParaRPr lang="he-IL"/>
          </a:p>
        </p:txBody>
      </p:sp>
    </p:spTree>
    <p:extLst>
      <p:ext uri="{BB962C8B-B14F-4D97-AF65-F5344CB8AC3E}">
        <p14:creationId xmlns:p14="http://schemas.microsoft.com/office/powerpoint/2010/main" val="843858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הצג את כללי ההתנהגות במקום הקלפי:</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חובה להגיע למקום הקלפי עם תעודת זהות או רישיון נהיגה. </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1" kern="1200" dirty="0">
                <a:solidFill>
                  <a:schemeClr val="tx1"/>
                </a:solidFill>
                <a:effectLst/>
                <a:latin typeface="+mn-lt"/>
                <a:ea typeface="+mn-ea"/>
                <a:cs typeface="+mn-cs"/>
              </a:rPr>
              <a:t>בדיקת הקלפי לאורך היום - </a:t>
            </a:r>
            <a:r>
              <a:rPr lang="he-IL" sz="1200" kern="1200" dirty="0">
                <a:solidFill>
                  <a:schemeClr val="tx1"/>
                </a:solidFill>
                <a:effectLst/>
                <a:latin typeface="+mn-lt"/>
                <a:ea typeface="+mn-ea"/>
                <a:cs typeface="+mn-cs"/>
              </a:rPr>
              <a:t>על ועדת הקלפי לבדוק לעתים תכופות אם מלאי הפתקים לא אזל ובלבד שבזמן הבדיקה לא יימצא בוחר בתא. בעת הבדיקה יש גם לוודא שהפתקים שבתא לא סומנו או לוכלכו. מילוי הפתקים בתאים ייעשה בהדרגה ובמהלך היום.</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1" kern="1200" dirty="0">
                <a:solidFill>
                  <a:schemeClr val="tx1"/>
                </a:solidFill>
                <a:effectLst/>
                <a:latin typeface="+mn-lt"/>
                <a:ea typeface="+mn-ea"/>
                <a:cs typeface="+mn-cs"/>
              </a:rPr>
              <a:t>איסור שימוש במכשירים סלולאריים - </a:t>
            </a:r>
            <a:r>
              <a:rPr lang="he-IL" sz="1200" kern="1200" dirty="0">
                <a:solidFill>
                  <a:schemeClr val="tx1"/>
                </a:solidFill>
                <a:effectLst/>
                <a:latin typeface="+mn-lt"/>
                <a:ea typeface="+mn-ea"/>
                <a:cs typeface="+mn-cs"/>
              </a:rPr>
              <a:t>אך ורק מזכיר ועדת הקלפי מורשה להכניס טלפון נייד למתקן הכליאה ויעשה בו שימוש אך ורק למילוי תפקידו כמזכיר הקלפי ולצורך ניהול ההצבעה</a:t>
            </a:r>
            <a:r>
              <a:rPr lang="en-US" sz="1200" kern="1200" dirty="0">
                <a:solidFill>
                  <a:schemeClr val="tx1"/>
                </a:solidFill>
                <a:effectLst/>
                <a:latin typeface="+mn-lt"/>
                <a:ea typeface="+mn-ea"/>
                <a:cs typeface="+mn-cs"/>
              </a:rPr>
              <a:t>.</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1" kern="1200" dirty="0">
                <a:solidFill>
                  <a:schemeClr val="tx1"/>
                </a:solidFill>
                <a:effectLst/>
                <a:latin typeface="+mn-lt"/>
                <a:ea typeface="+mn-ea"/>
                <a:cs typeface="+mn-cs"/>
              </a:rPr>
              <a:t>מזון ושתייה - </a:t>
            </a:r>
            <a:r>
              <a:rPr lang="he-IL" sz="1200" kern="1200" dirty="0">
                <a:solidFill>
                  <a:schemeClr val="tx1"/>
                </a:solidFill>
                <a:effectLst/>
                <a:latin typeface="+mn-lt"/>
                <a:ea typeface="+mn-ea"/>
                <a:cs typeface="+mn-cs"/>
              </a:rPr>
              <a:t>אין להביא ליום הבחירות בשב"ס מזון ושתייה. באחריות מפקד המתקן לדאוג לחברי וועדת הקלפי למזון ושתייה למשך כל יום הבחירות.</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1" kern="1200" dirty="0">
                <a:solidFill>
                  <a:schemeClr val="tx1"/>
                </a:solidFill>
                <a:effectLst/>
                <a:latin typeface="+mn-lt"/>
                <a:ea typeface="+mn-ea"/>
                <a:cs typeface="+mn-cs"/>
              </a:rPr>
              <a:t>קוד לבוש - </a:t>
            </a:r>
            <a:r>
              <a:rPr lang="he-IL" sz="1200" kern="1200" dirty="0">
                <a:solidFill>
                  <a:schemeClr val="tx1"/>
                </a:solidFill>
                <a:effectLst/>
                <a:latin typeface="+mn-lt"/>
                <a:ea typeface="+mn-ea"/>
                <a:cs typeface="+mn-cs"/>
              </a:rPr>
              <a:t>כמזכיר/ה או חבר/ה של וועדת קלפי </a:t>
            </a:r>
            <a:r>
              <a:rPr lang="he-IL" sz="1200" kern="1200" dirty="0" err="1">
                <a:solidFill>
                  <a:schemeClr val="tx1"/>
                </a:solidFill>
                <a:effectLst/>
                <a:latin typeface="+mn-lt"/>
                <a:ea typeface="+mn-ea"/>
                <a:cs typeface="+mn-cs"/>
              </a:rPr>
              <a:t>הינך</a:t>
            </a:r>
            <a:r>
              <a:rPr lang="he-IL" sz="1200" kern="1200" dirty="0">
                <a:solidFill>
                  <a:schemeClr val="tx1"/>
                </a:solidFill>
                <a:effectLst/>
                <a:latin typeface="+mn-lt"/>
                <a:ea typeface="+mn-ea"/>
                <a:cs typeface="+mn-cs"/>
              </a:rPr>
              <a:t> משמש/ת נציג/ת המדינה ולפיכך מתבקש להגיע לעבודה ביום הבחירות בלבוש סביר ומכובד (לא להגיע עם מכנס קצר, חולצות ללא שרוולים או גופיות, חולצות טריקו, סנדלים או כפכפים </a:t>
            </a:r>
            <a:r>
              <a:rPr lang="he-IL" sz="1200" kern="1200" dirty="0" err="1">
                <a:solidFill>
                  <a:schemeClr val="tx1"/>
                </a:solidFill>
                <a:effectLst/>
                <a:latin typeface="+mn-lt"/>
                <a:ea typeface="+mn-ea"/>
                <a:cs typeface="+mn-cs"/>
              </a:rPr>
              <a:t>ןכיו"ב</a:t>
            </a:r>
            <a:r>
              <a:rPr lang="he-IL" sz="1200" kern="1200" dirty="0">
                <a:solidFill>
                  <a:schemeClr val="tx1"/>
                </a:solidFill>
                <a:effectLst/>
                <a:latin typeface="+mn-lt"/>
                <a:ea typeface="+mn-ea"/>
                <a:cs typeface="+mn-cs"/>
              </a:rPr>
              <a:t>).</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1" kern="1200" dirty="0">
                <a:solidFill>
                  <a:schemeClr val="tx1"/>
                </a:solidFill>
                <a:effectLst/>
                <a:latin typeface="+mn-lt"/>
                <a:ea typeface="+mn-ea"/>
                <a:cs typeface="+mn-cs"/>
              </a:rPr>
              <a:t>איסור נשיאת נשק - </a:t>
            </a:r>
            <a:r>
              <a:rPr lang="he-IL" sz="1200" kern="1200" dirty="0">
                <a:solidFill>
                  <a:schemeClr val="tx1"/>
                </a:solidFill>
                <a:effectLst/>
                <a:latin typeface="+mn-lt"/>
                <a:ea typeface="+mn-ea"/>
                <a:cs typeface="+mn-cs"/>
              </a:rPr>
              <a:t>חל איסור להגיע עם נשק לעבודה ביום הבחירות. </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endParaRPr lang="he-IL"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ציין</a:t>
            </a:r>
            <a:r>
              <a:rPr lang="he-IL" sz="1200" kern="1200" dirty="0">
                <a:solidFill>
                  <a:schemeClr val="tx1"/>
                </a:solidFill>
                <a:effectLst/>
                <a:latin typeface="+mn-lt"/>
                <a:ea typeface="+mn-ea"/>
                <a:cs typeface="+mn-cs"/>
              </a:rPr>
              <a:t>:</a:t>
            </a:r>
            <a:r>
              <a:rPr lang="he-IL" sz="1200" kern="1200" baseline="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חברי ועדת הקלפי לא ינהלו שיחות כלשהן עם האנשים המבקשים להצביע, פרט לשיחות של חברי הוועדה הכרוכות בזיהויים של המצביעים ובמהלך ההצבעה.</a:t>
            </a:r>
            <a:endParaRPr lang="en-US"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F3F068E3-8265-48C0-8883-F4A30EA81141}" type="slidenum">
              <a:rPr lang="he-IL" smtClean="0"/>
              <a:t>48</a:t>
            </a:fld>
            <a:endParaRPr lang="he-IL"/>
          </a:p>
        </p:txBody>
      </p:sp>
    </p:spTree>
    <p:extLst>
      <p:ext uri="{BB962C8B-B14F-4D97-AF65-F5344CB8AC3E}">
        <p14:creationId xmlns:p14="http://schemas.microsoft.com/office/powerpoint/2010/main" val="4137539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4713" cy="3351213"/>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49</a:t>
            </a:fld>
            <a:endParaRPr lang="he-IL"/>
          </a:p>
        </p:txBody>
      </p:sp>
    </p:spTree>
    <p:extLst>
      <p:ext uri="{BB962C8B-B14F-4D97-AF65-F5344CB8AC3E}">
        <p14:creationId xmlns:p14="http://schemas.microsoft.com/office/powerpoint/2010/main" val="1709658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הסבר</a:t>
            </a:r>
            <a:r>
              <a:rPr lang="he-IL" dirty="0"/>
              <a:t> ללומדים את התרגיל</a:t>
            </a:r>
          </a:p>
          <a:p>
            <a:r>
              <a:rPr lang="he-IL" b="1" dirty="0"/>
              <a:t>בשקופית זו נציג אירועים מיום הבחירות, לפי שעת התרחשות. </a:t>
            </a:r>
          </a:p>
          <a:p>
            <a:r>
              <a:rPr lang="he-IL" b="1" dirty="0"/>
              <a:t>בכל פעם יקריא אחד המודרכים את השאלה ויענה עליה – במקביל ימלאו כל הלומדים את הפרוטוקול. </a:t>
            </a:r>
          </a:p>
          <a:p>
            <a:pPr marL="342891" indent="-342891" defTabSz="914400">
              <a:lnSpc>
                <a:spcPct val="150000"/>
              </a:lnSpc>
              <a:buClr>
                <a:srgbClr val="18A8B7"/>
              </a:buClr>
              <a:buBlip>
                <a:blip r:embed="rId3"/>
              </a:buBlip>
            </a:pPr>
            <a:r>
              <a:rPr lang="he-IL" sz="2400" dirty="0">
                <a:solidFill>
                  <a:srgbClr val="54707C"/>
                </a:solidFill>
              </a:rPr>
              <a:t>07:30 – הגעתם למקום הקלפי. חברי הוועדה טרם הגיעו. מה עליכם לבצע? – ניתן להתחיל לסדר ללא פתיחת החומר הרגיש</a:t>
            </a:r>
          </a:p>
          <a:p>
            <a:pPr marL="342891" indent="-342891" defTabSz="914400">
              <a:lnSpc>
                <a:spcPct val="150000"/>
              </a:lnSpc>
              <a:buClr>
                <a:srgbClr val="18A8B7"/>
              </a:buClr>
              <a:buBlip>
                <a:blip r:embed="rId3"/>
              </a:buBlip>
            </a:pPr>
            <a:r>
              <a:rPr lang="he-IL" sz="2400" dirty="0">
                <a:solidFill>
                  <a:srgbClr val="54707C"/>
                </a:solidFill>
              </a:rPr>
              <a:t>07:40 – הגיעו חברי הוועדה, הם מציגים כתבי מינוי. להלן: </a:t>
            </a:r>
          </a:p>
          <a:p>
            <a:pPr marL="800080" lvl="1" indent="-342891" defTabSz="914400">
              <a:lnSpc>
                <a:spcPct val="150000"/>
              </a:lnSpc>
              <a:buClr>
                <a:srgbClr val="18A8B7"/>
              </a:buClr>
              <a:buBlip>
                <a:blip r:embed="rId3"/>
              </a:buBlip>
            </a:pPr>
            <a:r>
              <a:rPr lang="he-IL" sz="2400" dirty="0">
                <a:solidFill>
                  <a:srgbClr val="54707C"/>
                </a:solidFill>
              </a:rPr>
              <a:t> נחום תקומה, יו"ר הוועדה</a:t>
            </a:r>
          </a:p>
          <a:p>
            <a:pPr marL="800080" lvl="1" indent="-342891" defTabSz="914400">
              <a:lnSpc>
                <a:spcPct val="150000"/>
              </a:lnSpc>
              <a:buClr>
                <a:srgbClr val="18A8B7"/>
              </a:buClr>
              <a:buBlip>
                <a:blip r:embed="rId3"/>
              </a:buBlip>
            </a:pPr>
            <a:r>
              <a:rPr lang="he-IL" sz="2400" dirty="0">
                <a:solidFill>
                  <a:srgbClr val="54707C"/>
                </a:solidFill>
              </a:rPr>
              <a:t>נירה </a:t>
            </a:r>
            <a:r>
              <a:rPr lang="he-IL" sz="2400" dirty="0" err="1">
                <a:solidFill>
                  <a:srgbClr val="54707C"/>
                </a:solidFill>
              </a:rPr>
              <a:t>מוסולין</a:t>
            </a:r>
            <a:r>
              <a:rPr lang="he-IL" sz="2400" dirty="0">
                <a:solidFill>
                  <a:srgbClr val="54707C"/>
                </a:solidFill>
              </a:rPr>
              <a:t>, סגן יו"ר הוועדה, </a:t>
            </a:r>
          </a:p>
          <a:p>
            <a:pPr marL="342891" indent="-342891" defTabSz="914400">
              <a:lnSpc>
                <a:spcPct val="150000"/>
              </a:lnSpc>
              <a:buClr>
                <a:srgbClr val="18A8B7"/>
              </a:buClr>
              <a:buBlip>
                <a:blip r:embed="rId3"/>
              </a:buBlip>
            </a:pPr>
            <a:r>
              <a:rPr lang="he-IL" sz="2400" dirty="0">
                <a:solidFill>
                  <a:srgbClr val="54707C"/>
                </a:solidFill>
              </a:rPr>
              <a:t>07:42 – הוועדה החלה את עבודה. מה ניתן לבצע? – לפתוח את החומר הרגיש + תיעוד בפרוטוקול</a:t>
            </a:r>
          </a:p>
          <a:p>
            <a:pPr marL="342891" indent="-342891" defTabSz="914400">
              <a:lnSpc>
                <a:spcPct val="150000"/>
              </a:lnSpc>
              <a:buClr>
                <a:srgbClr val="18A8B7"/>
              </a:buClr>
              <a:buBlip>
                <a:blip r:embed="rId3"/>
              </a:buBlip>
            </a:pPr>
            <a:r>
              <a:rPr lang="he-IL" sz="2400" dirty="0">
                <a:solidFill>
                  <a:srgbClr val="54707C"/>
                </a:solidFill>
              </a:rPr>
              <a:t>07:45 – תיבת הקלפי ננעלה במנעול שמספרו 889791. מהו סוג המנעול שבו נשתמש? מתכת </a:t>
            </a:r>
            <a:endParaRPr lang="en-US" sz="2400" dirty="0">
              <a:solidFill>
                <a:srgbClr val="54707C"/>
              </a:solidFill>
            </a:endParaRPr>
          </a:p>
          <a:p>
            <a:endParaRPr lang="en-US" dirty="0"/>
          </a:p>
        </p:txBody>
      </p:sp>
      <p:sp>
        <p:nvSpPr>
          <p:cNvPr id="4" name="Slide Number Placeholder 3"/>
          <p:cNvSpPr>
            <a:spLocks noGrp="1"/>
          </p:cNvSpPr>
          <p:nvPr>
            <p:ph type="sldNum" sz="quarter" idx="5"/>
          </p:nvPr>
        </p:nvSpPr>
        <p:spPr/>
        <p:txBody>
          <a:bodyPr/>
          <a:lstStyle/>
          <a:p>
            <a:fld id="{55B97069-B0CA-4578-BB6E-4CBD1DA250B9}" type="slidenum">
              <a:rPr lang="he-IL" smtClean="0"/>
              <a:pPr/>
              <a:t>50</a:t>
            </a:fld>
            <a:endParaRPr lang="he-IL" dirty="0"/>
          </a:p>
        </p:txBody>
      </p:sp>
    </p:spTree>
    <p:extLst>
      <p:ext uri="{BB962C8B-B14F-4D97-AF65-F5344CB8AC3E}">
        <p14:creationId xmlns:p14="http://schemas.microsoft.com/office/powerpoint/2010/main" val="2495131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91" indent="-342891" defTabSz="914400">
              <a:lnSpc>
                <a:spcPct val="150000"/>
              </a:lnSpc>
              <a:buClr>
                <a:srgbClr val="18A8B7"/>
              </a:buClr>
              <a:buBlip>
                <a:blip r:embed="rId3"/>
              </a:buBlip>
            </a:pPr>
            <a:r>
              <a:rPr lang="he-IL" sz="1200" dirty="0">
                <a:solidFill>
                  <a:srgbClr val="54707C"/>
                </a:solidFill>
              </a:rPr>
              <a:t>חברת הוועדה ויו"ר הוועדה חתמו על מעטפות ההצבעה. על כמה מעטפות חתמו? היכן יש לשמור את המעטפות החתומות? חתמו על 50 מעטפות מכל צבע. שומרים בתיבת המעטפות. </a:t>
            </a:r>
          </a:p>
          <a:p>
            <a:pPr marL="342891" indent="-342891" defTabSz="914400">
              <a:lnSpc>
                <a:spcPct val="150000"/>
              </a:lnSpc>
              <a:buClr>
                <a:srgbClr val="18A8B7"/>
              </a:buClr>
              <a:buBlip>
                <a:blip r:embed="rId3"/>
              </a:buBlip>
            </a:pPr>
            <a:r>
              <a:rPr lang="he-IL" sz="1200" dirty="0">
                <a:solidFill>
                  <a:srgbClr val="54707C"/>
                </a:solidFill>
              </a:rPr>
              <a:t>08:00 – הקלפי היא קלפי ניידת, פתחתם את ההצבעה באגף פנימית א' – היכן יש לתעד? גם בפתיחת הפרוטוקול וגם בסעיף ד'  (בשב"ס – נספח ג')</a:t>
            </a:r>
          </a:p>
          <a:p>
            <a:pPr marL="342891" indent="-342891" defTabSz="914400">
              <a:lnSpc>
                <a:spcPct val="150000"/>
              </a:lnSpc>
              <a:buClr>
                <a:srgbClr val="18A8B7"/>
              </a:buClr>
              <a:buBlip>
                <a:blip r:embed="rId3"/>
              </a:buBlip>
            </a:pPr>
            <a:r>
              <a:rPr lang="he-IL" sz="1200" dirty="0">
                <a:solidFill>
                  <a:srgbClr val="54707C"/>
                </a:solidFill>
              </a:rPr>
              <a:t>08:15 – הגיע הבוחר נדב אלימלך, הציג תעודת מעבר תקפה. האם נאפשר לו להצביע? כן בתנאי שיש לו גם אישור הצבעה </a:t>
            </a:r>
          </a:p>
          <a:p>
            <a:pPr marL="342891" indent="-342891" defTabSz="914400">
              <a:lnSpc>
                <a:spcPct val="150000"/>
              </a:lnSpc>
              <a:buClr>
                <a:srgbClr val="18A8B7"/>
              </a:buClr>
              <a:buBlip>
                <a:blip r:embed="rId3"/>
              </a:buBlip>
            </a:pPr>
            <a:r>
              <a:rPr lang="he-IL" sz="1200" dirty="0">
                <a:solidFill>
                  <a:srgbClr val="54707C"/>
                </a:solidFill>
              </a:rPr>
              <a:t>כתובתו של המצביע נדב היא רח' גפן 1, נווה ידידים. ת.ז 12345678. היכן נרשום את הפרטים? גם ברישום מצביעים בפרוטוקול וגם על המעטפה החיצונית.  </a:t>
            </a:r>
          </a:p>
        </p:txBody>
      </p:sp>
      <p:sp>
        <p:nvSpPr>
          <p:cNvPr id="4" name="Slide Number Placeholder 3"/>
          <p:cNvSpPr>
            <a:spLocks noGrp="1"/>
          </p:cNvSpPr>
          <p:nvPr>
            <p:ph type="sldNum" sz="quarter" idx="5"/>
          </p:nvPr>
        </p:nvSpPr>
        <p:spPr/>
        <p:txBody>
          <a:bodyPr/>
          <a:lstStyle/>
          <a:p>
            <a:fld id="{55B97069-B0CA-4578-BB6E-4CBD1DA250B9}" type="slidenum">
              <a:rPr lang="he-IL" smtClean="0"/>
              <a:pPr/>
              <a:t>51</a:t>
            </a:fld>
            <a:endParaRPr lang="he-IL" dirty="0"/>
          </a:p>
        </p:txBody>
      </p:sp>
    </p:spTree>
    <p:extLst>
      <p:ext uri="{BB962C8B-B14F-4D97-AF65-F5344CB8AC3E}">
        <p14:creationId xmlns:p14="http://schemas.microsoft.com/office/powerpoint/2010/main" val="3035306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91" indent="-342891" defTabSz="914400">
              <a:lnSpc>
                <a:spcPct val="150000"/>
              </a:lnSpc>
              <a:buClr>
                <a:srgbClr val="18A8B7"/>
              </a:buClr>
              <a:buBlip>
                <a:blip r:embed="rId3"/>
              </a:buBlip>
            </a:pPr>
            <a:r>
              <a:rPr lang="he-IL" sz="1200" dirty="0">
                <a:solidFill>
                  <a:srgbClr val="54707C"/>
                </a:solidFill>
              </a:rPr>
              <a:t>10:30 – ההצבעה באגף פנימית א' הסתיימה. תיבת הקלפי ננעלה במנעול שמספרו 981254. מהו סוג המנעול? פלומה פלסטיק</a:t>
            </a:r>
          </a:p>
          <a:p>
            <a:pPr marL="342891" indent="-342891" defTabSz="914400">
              <a:lnSpc>
                <a:spcPct val="150000"/>
              </a:lnSpc>
              <a:buClr>
                <a:srgbClr val="18A8B7"/>
              </a:buClr>
              <a:buBlip>
                <a:blip r:embed="rId3"/>
              </a:buBlip>
            </a:pPr>
            <a:r>
              <a:rPr lang="he-IL" sz="1200" dirty="0">
                <a:solidFill>
                  <a:srgbClr val="54707C"/>
                </a:solidFill>
              </a:rPr>
              <a:t>11:00 – פתחתם את ההצבעה באגף פנימית ב'. </a:t>
            </a:r>
          </a:p>
          <a:p>
            <a:pPr marL="342891" indent="-342891" defTabSz="914400">
              <a:lnSpc>
                <a:spcPct val="150000"/>
              </a:lnSpc>
              <a:buClr>
                <a:srgbClr val="18A8B7"/>
              </a:buClr>
              <a:buBlip>
                <a:blip r:embed="rId3"/>
              </a:buBlip>
            </a:pPr>
            <a:r>
              <a:rPr lang="he-IL" sz="1200" dirty="0">
                <a:solidFill>
                  <a:srgbClr val="54707C"/>
                </a:solidFill>
              </a:rPr>
              <a:t>11:20 – הגיע מחליף ליו"ר הוועדה. שם המחליף הוא יוסי לוי. מה עליו להציג? כתב מינוי</a:t>
            </a:r>
          </a:p>
          <a:p>
            <a:pPr marL="342891" indent="-342891" defTabSz="914400">
              <a:lnSpc>
                <a:spcPct val="150000"/>
              </a:lnSpc>
              <a:buClr>
                <a:srgbClr val="18A8B7"/>
              </a:buClr>
              <a:buBlip>
                <a:blip r:embed="rId3"/>
              </a:buBlip>
            </a:pPr>
            <a:r>
              <a:rPr lang="he-IL" sz="1200" dirty="0">
                <a:solidFill>
                  <a:srgbClr val="54707C"/>
                </a:solidFill>
              </a:rPr>
              <a:t>11:30 – נחמה טובול מבקשת ללוות את אביה, חולה הפרקינסון מאחורי הפרגוד. האם נאפשר לה? כן, רעידות מקשות על הבוחר לבצע את הפעולות המעשיות </a:t>
            </a:r>
          </a:p>
          <a:p>
            <a:pPr marL="342891" indent="-342891" defTabSz="914400">
              <a:lnSpc>
                <a:spcPct val="150000"/>
              </a:lnSpc>
              <a:buClr>
                <a:srgbClr val="18A8B7"/>
              </a:buClr>
              <a:buBlip>
                <a:blip r:embed="rId3"/>
              </a:buBlip>
            </a:pPr>
            <a:r>
              <a:rPr lang="he-IL" sz="1200" dirty="0">
                <a:solidFill>
                  <a:srgbClr val="54707C"/>
                </a:solidFill>
              </a:rPr>
              <a:t>  </a:t>
            </a:r>
          </a:p>
        </p:txBody>
      </p:sp>
      <p:sp>
        <p:nvSpPr>
          <p:cNvPr id="4" name="Slide Number Placeholder 3"/>
          <p:cNvSpPr>
            <a:spLocks noGrp="1"/>
          </p:cNvSpPr>
          <p:nvPr>
            <p:ph type="sldNum" sz="quarter" idx="5"/>
          </p:nvPr>
        </p:nvSpPr>
        <p:spPr/>
        <p:txBody>
          <a:bodyPr/>
          <a:lstStyle/>
          <a:p>
            <a:fld id="{55B97069-B0CA-4578-BB6E-4CBD1DA250B9}" type="slidenum">
              <a:rPr lang="he-IL" smtClean="0"/>
              <a:pPr/>
              <a:t>52</a:t>
            </a:fld>
            <a:endParaRPr lang="he-IL" dirty="0"/>
          </a:p>
        </p:txBody>
      </p:sp>
    </p:spTree>
    <p:extLst>
      <p:ext uri="{BB962C8B-B14F-4D97-AF65-F5344CB8AC3E}">
        <p14:creationId xmlns:p14="http://schemas.microsoft.com/office/powerpoint/2010/main" val="1500507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91" indent="-342891" defTabSz="914400">
              <a:lnSpc>
                <a:spcPct val="150000"/>
              </a:lnSpc>
              <a:buClr>
                <a:srgbClr val="18A8B7"/>
              </a:buClr>
              <a:buBlip>
                <a:blip r:embed="rId3"/>
              </a:buBlip>
            </a:pPr>
            <a:r>
              <a:rPr lang="he-IL" sz="1200" dirty="0">
                <a:solidFill>
                  <a:srgbClr val="54707C"/>
                </a:solidFill>
              </a:rPr>
              <a:t>11:45 – חברת הוועדה מעוניינת לממש את זכותה להצביע בקלפי שלכם. האם נאפשר לה? לא. חברי הוועדה והמזכיר לא יכולים להצביע בקלפי בית חולים. (יכולים להצביע בקלפי שב"ס או לבעלי תפקידים)</a:t>
            </a:r>
          </a:p>
          <a:p>
            <a:pPr marL="342891" indent="-342891" defTabSz="914400">
              <a:lnSpc>
                <a:spcPct val="150000"/>
              </a:lnSpc>
              <a:buClr>
                <a:srgbClr val="18A8B7"/>
              </a:buClr>
              <a:buBlip>
                <a:blip r:embed="rId3"/>
              </a:buBlip>
            </a:pPr>
            <a:r>
              <a:rPr lang="he-IL" sz="1200" dirty="0">
                <a:solidFill>
                  <a:srgbClr val="54707C"/>
                </a:solidFill>
              </a:rPr>
              <a:t>19:47 – אין מצביעים יותר הממתינים להצביע. האם ניתן לסגור את הקלפי? לא. יש להמתין לשעת סגירת הקלפי – 20:00 </a:t>
            </a:r>
          </a:p>
          <a:p>
            <a:pPr marL="342891" indent="-342891" defTabSz="914400">
              <a:lnSpc>
                <a:spcPct val="150000"/>
              </a:lnSpc>
              <a:buClr>
                <a:srgbClr val="18A8B7"/>
              </a:buClr>
              <a:buBlip>
                <a:blip r:embed="rId3"/>
              </a:buBlip>
            </a:pPr>
            <a:r>
              <a:rPr lang="he-IL" sz="1200" dirty="0">
                <a:solidFill>
                  <a:srgbClr val="54707C"/>
                </a:solidFill>
              </a:rPr>
              <a:t>20:10 – סגרתם את הקלפי. מהם הפעולות לאריזת הקלפי? נעילת המכסה העליון, הדבקת מדבקה, אריזת חומרי ההצבעה, חתימה על הפרוטוקול ואריזתו.  </a:t>
            </a:r>
          </a:p>
          <a:p>
            <a:pPr marL="342891" indent="-342891" defTabSz="914400">
              <a:lnSpc>
                <a:spcPct val="150000"/>
              </a:lnSpc>
              <a:buClr>
                <a:srgbClr val="18A8B7"/>
              </a:buClr>
              <a:buBlip>
                <a:blip r:embed="rId3"/>
              </a:buBlip>
            </a:pPr>
            <a:r>
              <a:rPr lang="he-IL" sz="1200" dirty="0">
                <a:solidFill>
                  <a:srgbClr val="54707C"/>
                </a:solidFill>
              </a:rPr>
              <a:t>כיצד יש להעביר את חומר הבחירות?</a:t>
            </a:r>
            <a:r>
              <a:rPr lang="en-US" sz="1200" dirty="0">
                <a:solidFill>
                  <a:srgbClr val="54707C"/>
                </a:solidFill>
              </a:rPr>
              <a:t> </a:t>
            </a:r>
            <a:r>
              <a:rPr lang="he-IL" sz="1200" dirty="0">
                <a:solidFill>
                  <a:srgbClr val="54707C"/>
                </a:solidFill>
              </a:rPr>
              <a:t>נמתין לספק הלוגיסטי לאיסוף </a:t>
            </a:r>
          </a:p>
        </p:txBody>
      </p:sp>
      <p:sp>
        <p:nvSpPr>
          <p:cNvPr id="4" name="Slide Number Placeholder 3"/>
          <p:cNvSpPr>
            <a:spLocks noGrp="1"/>
          </p:cNvSpPr>
          <p:nvPr>
            <p:ph type="sldNum" sz="quarter" idx="5"/>
          </p:nvPr>
        </p:nvSpPr>
        <p:spPr/>
        <p:txBody>
          <a:bodyPr/>
          <a:lstStyle/>
          <a:p>
            <a:fld id="{55B97069-B0CA-4578-BB6E-4CBD1DA250B9}" type="slidenum">
              <a:rPr lang="he-IL" smtClean="0"/>
              <a:pPr/>
              <a:t>53</a:t>
            </a:fld>
            <a:endParaRPr lang="he-IL" dirty="0"/>
          </a:p>
        </p:txBody>
      </p:sp>
    </p:spTree>
    <p:extLst>
      <p:ext uri="{BB962C8B-B14F-4D97-AF65-F5344CB8AC3E}">
        <p14:creationId xmlns:p14="http://schemas.microsoft.com/office/powerpoint/2010/main" val="4175035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4713" cy="3351213"/>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54</a:t>
            </a:fld>
            <a:endParaRPr lang="he-IL"/>
          </a:p>
        </p:txBody>
      </p:sp>
    </p:spTree>
    <p:extLst>
      <p:ext uri="{BB962C8B-B14F-4D97-AF65-F5344CB8AC3E}">
        <p14:creationId xmlns:p14="http://schemas.microsoft.com/office/powerpoint/2010/main" val="2795116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4713" cy="3351213"/>
          </a:xfrm>
        </p:spPr>
      </p:sp>
      <p:sp>
        <p:nvSpPr>
          <p:cNvPr id="3" name="מציין מיקום של הערות 2"/>
          <p:cNvSpPr>
            <a:spLocks noGrp="1"/>
          </p:cNvSpPr>
          <p:nvPr>
            <p:ph type="body" idx="1"/>
          </p:nvPr>
        </p:nvSpPr>
        <p:spPr/>
        <p:txBody>
          <a:bodyPr/>
          <a:lstStyle/>
          <a:p>
            <a:pPr>
              <a:lnSpc>
                <a:spcPct val="150000"/>
              </a:lnSpc>
              <a:buClr>
                <a:srgbClr val="18A8B7"/>
              </a:buClr>
            </a:pPr>
            <a:r>
              <a:rPr lang="he-IL" b="1" dirty="0"/>
              <a:t>אמור</a:t>
            </a:r>
            <a:r>
              <a:rPr lang="he-IL" dirty="0"/>
              <a:t>: </a:t>
            </a:r>
            <a:r>
              <a:rPr lang="he-IL" sz="1200" dirty="0">
                <a:solidFill>
                  <a:srgbClr val="54707C"/>
                </a:solidFill>
              </a:rPr>
              <a:t>חלקה העיקרי של עבודת ועדת הקלפי ועיקר האחריות לניהולו התקין של יום הבחירות –  באחריותכם!  </a:t>
            </a:r>
            <a:br>
              <a:rPr lang="en-US" sz="1200" dirty="0">
                <a:solidFill>
                  <a:srgbClr val="54707C"/>
                </a:solidFill>
              </a:rPr>
            </a:br>
            <a:r>
              <a:rPr lang="he-IL" sz="1200" dirty="0">
                <a:solidFill>
                  <a:srgbClr val="54707C"/>
                </a:solidFill>
              </a:rPr>
              <a:t>עליכם להקפיד על ניהול</a:t>
            </a:r>
            <a:r>
              <a:rPr lang="he-IL" sz="1200" dirty="0">
                <a:ea typeface="Times New Roman" panose="02020603050405020304" pitchFamily="18" charset="0"/>
              </a:rPr>
              <a:t> </a:t>
            </a:r>
            <a:r>
              <a:rPr lang="he-IL" sz="1200" dirty="0">
                <a:solidFill>
                  <a:srgbClr val="54707C"/>
                </a:solidFill>
              </a:rPr>
              <a:t>מדויק וברור של הפרוטוקול ולרשום את כל הפרטים במקום המיועד לכך.</a:t>
            </a:r>
          </a:p>
          <a:p>
            <a:pPr>
              <a:lnSpc>
                <a:spcPct val="150000"/>
              </a:lnSpc>
              <a:buClr>
                <a:srgbClr val="18A8B7"/>
              </a:buClr>
            </a:pPr>
            <a:r>
              <a:rPr lang="he-IL" sz="1200" dirty="0">
                <a:solidFill>
                  <a:srgbClr val="54707C"/>
                </a:solidFill>
              </a:rPr>
              <a:t>בהצלחה!</a:t>
            </a: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55</a:t>
            </a:fld>
            <a:endParaRPr lang="he-IL"/>
          </a:p>
        </p:txBody>
      </p:sp>
    </p:spTree>
    <p:extLst>
      <p:ext uri="{BB962C8B-B14F-4D97-AF65-F5344CB8AC3E}">
        <p14:creationId xmlns:p14="http://schemas.microsoft.com/office/powerpoint/2010/main" val="263049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4713" cy="3351213"/>
          </a:xfrm>
        </p:spPr>
      </p:sp>
      <p:sp>
        <p:nvSpPr>
          <p:cNvPr id="3" name="מציין מיקום של הערות 2"/>
          <p:cNvSpPr>
            <a:spLocks noGrp="1"/>
          </p:cNvSpPr>
          <p:nvPr>
            <p:ph type="body" idx="1"/>
          </p:nvPr>
        </p:nvSpPr>
        <p:spPr/>
        <p:txBody>
          <a:bodyPr/>
          <a:lstStyle/>
          <a:p>
            <a:r>
              <a:rPr lang="he-IL" b="1" baseline="0" dirty="0"/>
              <a:t>שאל</a:t>
            </a:r>
            <a:r>
              <a:rPr lang="he-IL" baseline="0" dirty="0"/>
              <a:t>: מהם התפקידים שעליכם לבצע מתוקף תפקידכם כמזכירי קלפי?</a:t>
            </a:r>
          </a:p>
          <a:p>
            <a:r>
              <a:rPr lang="he-IL" b="1" baseline="0" dirty="0"/>
              <a:t>קבל</a:t>
            </a:r>
            <a:r>
              <a:rPr lang="he-IL" baseline="0" dirty="0"/>
              <a:t>: תשובות</a:t>
            </a:r>
          </a:p>
          <a:p>
            <a:r>
              <a:rPr lang="he-IL" b="1" baseline="0" dirty="0"/>
              <a:t>חשוף ואמור</a:t>
            </a:r>
            <a:r>
              <a:rPr lang="he-IL" baseline="0" dirty="0"/>
              <a:t>: </a:t>
            </a:r>
          </a:p>
          <a:p>
            <a:pPr algn="r" rtl="1" eaLnBrk="1" hangingPunct="1">
              <a:spcBef>
                <a:spcPct val="0"/>
              </a:spcBef>
            </a:pPr>
            <a:r>
              <a:rPr lang="he-IL" dirty="0"/>
              <a:t>1. קבלת החומר הרגיש, הבאתו למקום הקלפי</a:t>
            </a:r>
            <a:r>
              <a:rPr lang="he-IL" baseline="0" dirty="0"/>
              <a:t> ושמירה על הציוד לאורך יום הבחירות.</a:t>
            </a:r>
            <a:endParaRPr lang="he-IL" dirty="0"/>
          </a:p>
          <a:p>
            <a:pPr algn="r" rtl="1" eaLnBrk="1" hangingPunct="1">
              <a:spcBef>
                <a:spcPct val="0"/>
              </a:spcBef>
            </a:pPr>
            <a:r>
              <a:rPr lang="he-IL" b="1" dirty="0"/>
              <a:t>ציין</a:t>
            </a:r>
            <a:r>
              <a:rPr lang="he-IL" dirty="0"/>
              <a:t>:</a:t>
            </a:r>
            <a:r>
              <a:rPr lang="he-IL" b="1" dirty="0"/>
              <a:t> </a:t>
            </a:r>
            <a:r>
              <a:rPr lang="he-IL" strike="noStrike" dirty="0"/>
              <a:t>לרוב המזכיר מקבל את חומר הבחירות הרגיש בערב יום הבחירות ועליו לשמור על החומר בביתו עד בוקר הבחירות ולהביא אותו עמו אל הקלפי.</a:t>
            </a:r>
          </a:p>
          <a:p>
            <a:pPr algn="r" rtl="1" eaLnBrk="1" hangingPunct="1">
              <a:spcBef>
                <a:spcPct val="0"/>
              </a:spcBef>
            </a:pPr>
            <a:r>
              <a:rPr lang="he-IL" dirty="0"/>
              <a:t>2. בנוסף, על המזכיר מוטל האחריות לזהות את הבוחרים המגיעים</a:t>
            </a:r>
            <a:r>
              <a:rPr lang="he-IL" baseline="0" dirty="0"/>
              <a:t> אל הקלפי באמצעות תעודה מזהה ובדיקת אישור הצבעה היכן שנדרש – נרחיב על כך בהמשך</a:t>
            </a:r>
          </a:p>
          <a:p>
            <a:pPr algn="r" rtl="1" eaLnBrk="1" hangingPunct="1">
              <a:spcBef>
                <a:spcPct val="0"/>
              </a:spcBef>
            </a:pPr>
            <a:r>
              <a:rPr lang="he-IL" dirty="0"/>
              <a:t>3. תפקיד נוסף וחשוב – על מזכיר הקלפי מוטלת האחריות לתעד את יום ההצבעה בפרוטוקול. בכל קלפי קיים פרוטוקול ייעודי שנכיר בהמשך.  </a:t>
            </a:r>
            <a:endParaRPr lang="he-IL" baseline="0" dirty="0"/>
          </a:p>
          <a:p>
            <a:pPr marL="0" marR="0" indent="0" algn="r" defTabSz="914400" rtl="1" eaLnBrk="1" fontAlgn="auto" latinLnBrk="0" hangingPunct="1">
              <a:lnSpc>
                <a:spcPct val="100000"/>
              </a:lnSpc>
              <a:spcBef>
                <a:spcPct val="0"/>
              </a:spcBef>
              <a:spcAft>
                <a:spcPts val="0"/>
              </a:spcAft>
              <a:buClrTx/>
              <a:buSzTx/>
              <a:buFontTx/>
              <a:buNone/>
              <a:tabLst/>
              <a:defRPr/>
            </a:pPr>
            <a:r>
              <a:rPr lang="he-IL" dirty="0"/>
              <a:t>4. על המזכיר לדאוג להתנהלות תקינה של כל יום הבחירות.</a:t>
            </a:r>
            <a:r>
              <a:rPr lang="he-IL" baseline="0" dirty="0"/>
              <a:t> </a:t>
            </a:r>
          </a:p>
          <a:p>
            <a:pPr marL="0" marR="0" indent="0" algn="r" defTabSz="914400" rtl="1" eaLnBrk="1" fontAlgn="auto" latinLnBrk="0" hangingPunct="1">
              <a:lnSpc>
                <a:spcPct val="100000"/>
              </a:lnSpc>
              <a:spcBef>
                <a:spcPct val="0"/>
              </a:spcBef>
              <a:spcAft>
                <a:spcPts val="0"/>
              </a:spcAft>
              <a:buClrTx/>
              <a:buSzTx/>
              <a:buFontTx/>
              <a:buNone/>
              <a:tabLst/>
              <a:defRPr/>
            </a:pPr>
            <a:r>
              <a:rPr lang="he-IL" dirty="0"/>
              <a:t>5. המזכיר מארגן את החומר ואורז את חומרי הבחירות בסיום ההצבעה ודואג להעבירו למטה הבחירות  </a:t>
            </a:r>
          </a:p>
          <a:p>
            <a:pPr algn="r" rtl="1" eaLnBrk="1" hangingPunct="1">
              <a:spcBef>
                <a:spcPct val="0"/>
              </a:spcBef>
            </a:pPr>
            <a:r>
              <a:rPr lang="he-IL" b="1" dirty="0"/>
              <a:t>חדד</a:t>
            </a:r>
          </a:p>
          <a:p>
            <a:pPr algn="r" rtl="1" eaLnBrk="1" hangingPunct="1">
              <a:spcBef>
                <a:spcPct val="0"/>
              </a:spcBef>
            </a:pPr>
            <a:r>
              <a:rPr lang="he-IL" dirty="0"/>
              <a:t>בקלפי אסירים על מזכיר ועדת הקלפי להצטייד בטלפונים של מפקד המתקן ו/או </a:t>
            </a:r>
            <a:r>
              <a:rPr lang="he-IL" dirty="0" err="1"/>
              <a:t>סגנו</a:t>
            </a:r>
            <a:r>
              <a:rPr lang="he-IL" dirty="0"/>
              <a:t> וליצור עימם קשר, לפחות יום לפני הבחירות כדי לוודא </a:t>
            </a:r>
            <a:r>
              <a:rPr lang="he-IL" sz="1200" kern="1200" dirty="0">
                <a:solidFill>
                  <a:schemeClr val="tx1"/>
                </a:solidFill>
                <a:effectLst/>
                <a:latin typeface="+mn-lt"/>
                <a:ea typeface="+mn-ea"/>
                <a:cs typeface="+mn-cs"/>
              </a:rPr>
              <a:t>שעת מפגש במיתקן ושכל הציוד תקין ויבצעו תיאום ציפיות: שעת הגעת הוועדה למתקן, מי יקבל את פני חברי הוועדה בכניסה למתקן, הגעה של מזכיר הוועדה עם טלפון נייד למתקן ועוד כיו"ב.</a:t>
            </a:r>
            <a:endParaRPr lang="en-US" sz="1200" kern="1200" dirty="0">
              <a:solidFill>
                <a:schemeClr val="tx1"/>
              </a:solidFill>
              <a:effectLst/>
              <a:latin typeface="+mn-lt"/>
              <a:ea typeface="+mn-ea"/>
              <a:cs typeface="+mn-cs"/>
            </a:endParaRPr>
          </a:p>
          <a:p>
            <a:pPr algn="r" rtl="1" eaLnBrk="1" hangingPunct="1">
              <a:spcBef>
                <a:spcPct val="0"/>
              </a:spcBef>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6</a:t>
            </a:fld>
            <a:endParaRPr lang="he-IL"/>
          </a:p>
        </p:txBody>
      </p:sp>
    </p:spTree>
    <p:extLst>
      <p:ext uri="{BB962C8B-B14F-4D97-AF65-F5344CB8AC3E}">
        <p14:creationId xmlns:p14="http://schemas.microsoft.com/office/powerpoint/2010/main" val="74223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nSpc>
                <a:spcPct val="150000"/>
              </a:lnSpc>
              <a:spcBef>
                <a:spcPts val="600"/>
              </a:spcBef>
              <a:spcAft>
                <a:spcPts val="600"/>
              </a:spcAft>
            </a:pPr>
            <a:r>
              <a:rPr lang="he-IL" b="1" dirty="0"/>
              <a:t>אמור</a:t>
            </a:r>
            <a:r>
              <a:rPr lang="he-IL" dirty="0"/>
              <a:t>: </a:t>
            </a:r>
            <a:r>
              <a:rPr lang="he-IL" dirty="0">
                <a:latin typeface="Arial" panose="020B0604020202020204" pitchFamily="34" charset="0"/>
                <a:ea typeface="Times New Roman" panose="02020603050405020304" pitchFamily="18" charset="0"/>
              </a:rPr>
              <a:t>על מזכיר ועדת הקלפי לבצע את הרישום בפרוטוקול על כל פרטיו. הרישום ייעשה ברציפות במהלך יום הבחירות, בעת ביצוע כל פעולה, או בעת קביעת כל פרט הטעון רישום בפרוטוקול לפי הכלל: אם יש ספק אם צריך לרשום או לא צריך לרשום בפרוטוקול, אז תמיד עדיף ומוטב להחמיר ולרשום בפרוטוקול.</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he-IL" dirty="0">
                <a:ea typeface="Times New Roman" panose="02020603050405020304" pitchFamily="18" charset="0"/>
              </a:rPr>
              <a:t>אין לדחות רישום כלשהו עד לסגירת מקום הקלפי או עד לתום ההצבעה.</a:t>
            </a:r>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7</a:t>
            </a:fld>
            <a:endParaRPr lang="he-IL"/>
          </a:p>
        </p:txBody>
      </p:sp>
    </p:spTree>
    <p:extLst>
      <p:ext uri="{BB962C8B-B14F-4D97-AF65-F5344CB8AC3E}">
        <p14:creationId xmlns:p14="http://schemas.microsoft.com/office/powerpoint/2010/main" val="76322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eaLnBrk="1" hangingPunct="1">
              <a:spcBef>
                <a:spcPct val="0"/>
              </a:spcBef>
            </a:pPr>
            <a:r>
              <a:rPr lang="he-IL" b="1" dirty="0"/>
              <a:t>שאל: מה נכלל בציוד הקלפי ונחשב חומר קשיח?</a:t>
            </a:r>
          </a:p>
          <a:p>
            <a:pPr algn="r" rtl="1" eaLnBrk="1" hangingPunct="1">
              <a:spcBef>
                <a:spcPct val="0"/>
              </a:spcBef>
            </a:pPr>
            <a:r>
              <a:rPr lang="he-IL" b="1" dirty="0"/>
              <a:t>קבל תשובות חשוף ואמור: </a:t>
            </a: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תיבת קלפי מיוחדת,</a:t>
            </a:r>
            <a:r>
              <a:rPr lang="he-IL" sz="1200" kern="1200" baseline="0" dirty="0">
                <a:solidFill>
                  <a:schemeClr val="tx1"/>
                </a:solidFill>
                <a:effectLst/>
                <a:latin typeface="+mn-lt"/>
                <a:ea typeface="+mn-ea"/>
                <a:cs typeface="+mn-cs"/>
              </a:rPr>
              <a:t> מיד נפרט על מבנה התיבה</a:t>
            </a: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פרגוד המשמש תא הצבעה</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מתקן בו יונחו פתקי הצבעה (כוורת)</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ציוד משרדי: סרגל, עטים כחולים וכד'</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8</a:t>
            </a:fld>
            <a:endParaRPr lang="he-IL"/>
          </a:p>
        </p:txBody>
      </p:sp>
    </p:spTree>
    <p:extLst>
      <p:ext uri="{BB962C8B-B14F-4D97-AF65-F5344CB8AC3E}">
        <p14:creationId xmlns:p14="http://schemas.microsoft.com/office/powerpoint/2010/main" val="419257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אמור</a:t>
            </a:r>
            <a:r>
              <a:rPr lang="he-IL" sz="1200" kern="1200" dirty="0">
                <a:solidFill>
                  <a:schemeClr val="tx1"/>
                </a:solidFill>
                <a:effectLst/>
                <a:latin typeface="+mn-lt"/>
                <a:ea typeface="+mn-ea"/>
                <a:cs typeface="+mn-cs"/>
              </a:rPr>
              <a:t>: תיבת הקלפי בעלת מבנה מיוחד, המאפשר במקרה שהקלפי ניידת העברתה מאגף לאגף במתקן / או בין מחלקות, באופן המבטיח את שלמותה וחוסר אפשרות להוציא או להכניס לתוכה מעטפות בזמן ההעברה. </a:t>
            </a:r>
            <a:endParaRPr lang="en-US" sz="1200" kern="1200" dirty="0">
              <a:solidFill>
                <a:schemeClr val="tx1"/>
              </a:solidFill>
              <a:effectLst/>
              <a:latin typeface="+mn-lt"/>
              <a:ea typeface="+mn-ea"/>
              <a:cs typeface="+mn-cs"/>
            </a:endParaRPr>
          </a:p>
          <a:p>
            <a:pPr rtl="1"/>
            <a:endParaRPr lang="he-IL" sz="1200" b="1"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אמור</a:t>
            </a:r>
            <a:r>
              <a:rPr lang="he-IL" sz="1200" kern="1200" dirty="0">
                <a:solidFill>
                  <a:schemeClr val="tx1"/>
                </a:solidFill>
                <a:effectLst/>
                <a:latin typeface="+mn-lt"/>
                <a:ea typeface="+mn-ea"/>
                <a:cs typeface="+mn-cs"/>
              </a:rPr>
              <a:t>: הקלפי הינה ארגז קלפי מקרטון ובו שני מכסים – מכסה ראשון ומכסה חריץ.</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המכסים ניתנים לנעילה במנעול הצמוד לגוף הקלפי, ובו מותקנת לשון בה לולאה למנעול עבור כל אחד מהמכסים. </a:t>
            </a:r>
          </a:p>
          <a:p>
            <a:pPr rtl="1"/>
            <a:r>
              <a:rPr lang="he-IL" sz="1200" kern="1200" dirty="0">
                <a:solidFill>
                  <a:schemeClr val="tx1"/>
                </a:solidFill>
                <a:effectLst/>
                <a:latin typeface="+mn-lt"/>
                <a:ea typeface="+mn-ea"/>
                <a:cs typeface="+mn-cs"/>
              </a:rPr>
              <a:t>לאחר שחברי ועדת הקלפי בדקו את הקלפי ומצאוה ריקה ינעל מכסה הקלפי הראשון ויירשם מספר המנעול בפרוטוקול לפני תחילת ההצבעה.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במכסה הקלפי הראשון נמצא חריץ אליו מוכנסת מעטפת ההצבעה החיצונית. </a:t>
            </a:r>
          </a:p>
          <a:p>
            <a:pPr rtl="1"/>
            <a:r>
              <a:rPr lang="he-IL" sz="1200" b="1" kern="1200" dirty="0">
                <a:solidFill>
                  <a:schemeClr val="tx1"/>
                </a:solidFill>
                <a:effectLst/>
                <a:latin typeface="+mn-lt"/>
                <a:ea typeface="+mn-ea"/>
                <a:cs typeface="+mn-cs"/>
              </a:rPr>
              <a:t>הדגש</a:t>
            </a:r>
            <a:r>
              <a:rPr lang="he-IL" sz="1200" kern="1200" dirty="0">
                <a:solidFill>
                  <a:schemeClr val="tx1"/>
                </a:solidFill>
                <a:effectLst/>
                <a:latin typeface="+mn-lt"/>
                <a:ea typeface="+mn-ea"/>
                <a:cs typeface="+mn-cs"/>
              </a:rPr>
              <a:t>: מכסה הקלפי הראשון לא ייפתח אלא רק בוועדת הקלפי הייעודית לספירת הקולות במעטפות החיצוניות. </a:t>
            </a:r>
            <a:endParaRPr lang="en-US"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המשך בהסבר</a:t>
            </a:r>
            <a:r>
              <a:rPr lang="he-IL" sz="1200" kern="1200" dirty="0">
                <a:solidFill>
                  <a:schemeClr val="tx1"/>
                </a:solidFill>
                <a:effectLst/>
                <a:latin typeface="+mn-lt"/>
                <a:ea typeface="+mn-ea"/>
                <a:cs typeface="+mn-cs"/>
              </a:rPr>
              <a:t>: כמו כן לקלפי יש מכסה שני - מכסה החריץ, האוטם את המכסה הראשון ובו מותקן פתח לסגירתו בלולאת המנעול השנייה המיועדת לנעילה. מכסה החריץ ינעל בעת סיום הצבעה באגף ומספר המנעול ירשם בפרוטוקול. </a:t>
            </a:r>
          </a:p>
          <a:p>
            <a:pPr rtl="1"/>
            <a:r>
              <a:rPr lang="he-IL" sz="1200" b="1" kern="1200" dirty="0">
                <a:solidFill>
                  <a:schemeClr val="tx1"/>
                </a:solidFill>
                <a:effectLst/>
                <a:latin typeface="+mn-lt"/>
                <a:ea typeface="+mn-ea"/>
                <a:cs typeface="+mn-cs"/>
              </a:rPr>
              <a:t>הדגש</a:t>
            </a:r>
            <a:r>
              <a:rPr lang="he-IL" sz="1200" kern="1200" dirty="0">
                <a:solidFill>
                  <a:schemeClr val="tx1"/>
                </a:solidFill>
                <a:effectLst/>
                <a:latin typeface="+mn-lt"/>
                <a:ea typeface="+mn-ea"/>
                <a:cs typeface="+mn-cs"/>
              </a:rPr>
              <a:t>:</a:t>
            </a:r>
            <a:r>
              <a:rPr lang="he-IL" sz="1200" kern="1200" baseline="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המכסה יישאר נעול בזמן ההעברה בין אגף לאגף וייפתח לפני תחילת ההצבעה באגף הנוסף. כמו כן, לאחר ההצבעה האחרונה</a:t>
            </a:r>
            <a:r>
              <a:rPr lang="he-IL" sz="1200" kern="1200" baseline="0" dirty="0">
                <a:solidFill>
                  <a:schemeClr val="tx1"/>
                </a:solidFill>
                <a:effectLst/>
                <a:latin typeface="+mn-lt"/>
                <a:ea typeface="+mn-ea"/>
                <a:cs typeface="+mn-cs"/>
              </a:rPr>
              <a:t> במתקן,</a:t>
            </a:r>
            <a:r>
              <a:rPr lang="he-IL" sz="1200" kern="1200" dirty="0">
                <a:solidFill>
                  <a:schemeClr val="tx1"/>
                </a:solidFill>
                <a:effectLst/>
                <a:latin typeface="+mn-lt"/>
                <a:ea typeface="+mn-ea"/>
                <a:cs typeface="+mn-cs"/>
              </a:rPr>
              <a:t> מכסה החריץ יינעל ולא יפתח אלא במטה הבחירות בכפר המכביה. מספרי המנעולים בעת נעילת מכסה החריץ ופתיחתו יירשמו בפרוטוקול. בכל נעילה יש להשתמש במנעול חדש (בעת דילוג הקלפי מאתר הצבעה אחד לשני). </a:t>
            </a:r>
          </a:p>
          <a:p>
            <a:pPr rtl="1"/>
            <a:endParaRPr lang="he-IL"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אמור</a:t>
            </a:r>
            <a:r>
              <a:rPr lang="he-IL" sz="1200" kern="1200" dirty="0">
                <a:solidFill>
                  <a:schemeClr val="tx1"/>
                </a:solidFill>
                <a:effectLst/>
                <a:latin typeface="+mn-lt"/>
                <a:ea typeface="+mn-ea"/>
                <a:cs typeface="+mn-cs"/>
              </a:rPr>
              <a:t>: בנוסף, בצד הקלפי נמצא תא המיועד </a:t>
            </a:r>
            <a:r>
              <a:rPr lang="he-IL" sz="1200" kern="1200" dirty="0" err="1">
                <a:solidFill>
                  <a:schemeClr val="tx1"/>
                </a:solidFill>
                <a:effectLst/>
                <a:latin typeface="+mn-lt"/>
                <a:ea typeface="+mn-ea"/>
                <a:cs typeface="+mn-cs"/>
              </a:rPr>
              <a:t>לאיחסון</a:t>
            </a:r>
            <a:r>
              <a:rPr lang="he-IL" sz="1200" kern="1200" dirty="0">
                <a:solidFill>
                  <a:schemeClr val="tx1"/>
                </a:solidFill>
                <a:effectLst/>
                <a:latin typeface="+mn-lt"/>
                <a:ea typeface="+mn-ea"/>
                <a:cs typeface="+mn-cs"/>
              </a:rPr>
              <a:t> הפרוטוקול. תא זה ננעל עם נעילת מכסה החריץ.</a:t>
            </a:r>
            <a:endParaRPr lang="en-US"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9</a:t>
            </a:fld>
            <a:endParaRPr lang="he-IL"/>
          </a:p>
        </p:txBody>
      </p:sp>
    </p:spTree>
    <p:extLst>
      <p:ext uri="{BB962C8B-B14F-4D97-AF65-F5344CB8AC3E}">
        <p14:creationId xmlns:p14="http://schemas.microsoft.com/office/powerpoint/2010/main" val="137602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eaLnBrk="1" fontAlgn="auto" hangingPunct="1">
              <a:spcBef>
                <a:spcPts val="0"/>
              </a:spcBef>
              <a:spcAft>
                <a:spcPts val="0"/>
              </a:spcAft>
              <a:defRPr/>
            </a:pPr>
            <a:r>
              <a:rPr lang="he-IL" b="1" dirty="0"/>
              <a:t>שאל: מה לדעתכם נכלל בחומר הרגיש? </a:t>
            </a:r>
          </a:p>
          <a:p>
            <a:pPr algn="r" rtl="1" eaLnBrk="1" fontAlgn="auto" hangingPunct="1">
              <a:spcBef>
                <a:spcPts val="0"/>
              </a:spcBef>
              <a:spcAft>
                <a:spcPts val="0"/>
              </a:spcAft>
              <a:defRPr/>
            </a:pPr>
            <a:r>
              <a:rPr lang="he-IL" b="1" dirty="0"/>
              <a:t>קבל תשובות חשוף והסבר:</a:t>
            </a:r>
            <a:r>
              <a:rPr lang="en-US" b="1" dirty="0"/>
              <a:t> </a:t>
            </a:r>
            <a:endParaRPr lang="he-IL" dirty="0"/>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פרוטוקול – לכל קלפי פרוטוקול ייעודי </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חוברות בהן  יפורטו שמות כל הרשימות שבכל אחת מהרשויות המקומיות, שהוצעו ואושרו כדין, והאותיות בהן סומנו, וכן שמות המועמדים לראשות הרשות (בבתי מעצר / בתי סוהר תתקבל ממפקד המתקן)</a:t>
            </a:r>
            <a:r>
              <a:rPr lang="en-US" sz="1200" kern="1200" dirty="0">
                <a:solidFill>
                  <a:schemeClr val="tx1"/>
                </a:solidFill>
                <a:effectLst/>
                <a:latin typeface="+mn-lt"/>
                <a:ea typeface="+mn-ea"/>
                <a:cs typeface="+mn-cs"/>
              </a:rPr>
              <a:t> </a:t>
            </a: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פתקים ריקים צהובים, לבנים וכחולים </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מעטפות הצבעה פנימיות: צהובות, לבנות וכחולות.</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מעטפות הצבעה חיצוניות (לבנות עם כיתוב חום)</a:t>
            </a:r>
            <a:r>
              <a:rPr lang="en-US" sz="1200" kern="1200" dirty="0">
                <a:solidFill>
                  <a:schemeClr val="tx1"/>
                </a:solidFill>
                <a:effectLst/>
                <a:latin typeface="+mn-lt"/>
                <a:ea typeface="+mn-ea"/>
                <a:cs typeface="+mn-cs"/>
              </a:rPr>
              <a:t> </a:t>
            </a: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מעטפות לאריזת חומר הבחירות בסיום ההצבעה </a:t>
            </a:r>
            <a:endParaRPr lang="en-US" sz="1200" kern="1200" dirty="0">
              <a:solidFill>
                <a:schemeClr val="tx1"/>
              </a:solidFill>
              <a:effectLst/>
              <a:latin typeface="+mn-lt"/>
              <a:ea typeface="+mn-ea"/>
              <a:cs typeface="+mn-cs"/>
            </a:endParaRPr>
          </a:p>
          <a:p>
            <a:pPr marL="171450" lvl="0" indent="-171450" rtl="1">
              <a:buFont typeface="Arial" panose="020B0604020202020204" pitchFamily="34" charset="0"/>
              <a:buChar char="•"/>
            </a:pPr>
            <a:r>
              <a:rPr lang="he-IL" sz="1200" kern="1200" dirty="0">
                <a:solidFill>
                  <a:schemeClr val="tx1"/>
                </a:solidFill>
                <a:effectLst/>
                <a:latin typeface="+mn-lt"/>
                <a:ea typeface="+mn-ea"/>
                <a:cs typeface="+mn-cs"/>
              </a:rPr>
              <a:t>מודעה בדבר קולות פסולים</a:t>
            </a:r>
            <a:endParaRPr lang="en-US" sz="1200" kern="1200" dirty="0">
              <a:solidFill>
                <a:schemeClr val="tx1"/>
              </a:solidFill>
              <a:effectLst/>
              <a:latin typeface="+mn-lt"/>
              <a:ea typeface="+mn-ea"/>
              <a:cs typeface="+mn-cs"/>
            </a:endParaRPr>
          </a:p>
          <a:p>
            <a:pPr algn="r" rtl="1" eaLnBrk="1" fontAlgn="auto" hangingPunct="1">
              <a:spcBef>
                <a:spcPts val="0"/>
              </a:spcBef>
              <a:spcAft>
                <a:spcPts val="0"/>
              </a:spcAft>
              <a:defRPr/>
            </a:pP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55B97069-B0CA-4578-BB6E-4CBD1DA250B9}" type="slidenum">
              <a:rPr lang="he-IL" smtClean="0"/>
              <a:pPr/>
              <a:t>10</a:t>
            </a:fld>
            <a:endParaRPr lang="he-IL"/>
          </a:p>
        </p:txBody>
      </p:sp>
    </p:spTree>
    <p:extLst>
      <p:ext uri="{BB962C8B-B14F-4D97-AF65-F5344CB8AC3E}">
        <p14:creationId xmlns:p14="http://schemas.microsoft.com/office/powerpoint/2010/main" val="53023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cxnSp>
        <p:nvCxnSpPr>
          <p:cNvPr id="8" name="Straight Connector 8"/>
          <p:cNvCxnSpPr/>
          <p:nvPr userDrawn="1"/>
        </p:nvCxnSpPr>
        <p:spPr>
          <a:xfrm>
            <a:off x="3023659" y="627017"/>
            <a:ext cx="871549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9"/>
          <p:cNvCxnSpPr/>
          <p:nvPr userDrawn="1"/>
        </p:nvCxnSpPr>
        <p:spPr>
          <a:xfrm>
            <a:off x="3023659" y="1124744"/>
            <a:ext cx="8698068"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7" y="116632"/>
            <a:ext cx="5061297" cy="288032"/>
          </a:xfrm>
          <a:prstGeom prst="rect">
            <a:avLst/>
          </a:prstGeom>
          <a:solidFill>
            <a:srgbClr val="0070C0"/>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546237" y="6453336"/>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
        <p:nvSpPr>
          <p:cNvPr id="2" name="מלבן 1"/>
          <p:cNvSpPr/>
          <p:nvPr userDrawn="1"/>
        </p:nvSpPr>
        <p:spPr>
          <a:xfrm>
            <a:off x="0" y="0"/>
            <a:ext cx="12192000"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3" name="Subtitle 2"/>
          <p:cNvSpPr>
            <a:spLocks noGrp="1"/>
          </p:cNvSpPr>
          <p:nvPr>
            <p:ph type="subTitle" idx="1"/>
          </p:nvPr>
        </p:nvSpPr>
        <p:spPr>
          <a:xfrm>
            <a:off x="1828800" y="2566392"/>
            <a:ext cx="8534400" cy="1752600"/>
          </a:xfrm>
          <a:prstGeom prst="rect">
            <a:avLst/>
          </a:prstGeom>
        </p:spPr>
        <p:txBody>
          <a:bodyPr/>
          <a:lstStyle>
            <a:lvl1pPr marL="0" indent="0" algn="ctr">
              <a:buNone/>
              <a:defRPr>
                <a:solidFill>
                  <a:srgbClr val="00335C"/>
                </a:solidFill>
                <a:latin typeface="Open Sans Hebrew" panose="00000500000000000000" pitchFamily="2" charset="-79"/>
                <a:cs typeface="Open Sans Hebrew" panose="00000500000000000000" pitchFamily="2" charset="-79"/>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he-IL" dirty="0"/>
          </a:p>
        </p:txBody>
      </p:sp>
      <p:pic>
        <p:nvPicPr>
          <p:cNvPr id="13" name="תמונה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19537"/>
            <a:ext cx="12192000" cy="820492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910" y="-158463"/>
            <a:ext cx="2386848" cy="981027"/>
          </a:xfrm>
          <a:prstGeom prst="rect">
            <a:avLst/>
          </a:prstGeom>
        </p:spPr>
      </p:pic>
      <p:sp>
        <p:nvSpPr>
          <p:cNvPr id="10" name="Прямоугольник 25">
            <a:extLst>
              <a:ext uri="{FF2B5EF4-FFF2-40B4-BE49-F238E27FC236}">
                <a16:creationId xmlns:a16="http://schemas.microsoft.com/office/drawing/2014/main" id="{E5755F57-7706-AD46-91B4-E7E430E039AB}"/>
              </a:ext>
            </a:extLst>
          </p:cNvPr>
          <p:cNvSpPr/>
          <p:nvPr userDrawn="1"/>
        </p:nvSpPr>
        <p:spPr>
          <a:xfrm>
            <a:off x="3486051" y="1514943"/>
            <a:ext cx="5219900" cy="3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Arial" panose="020B0604020202020204" pitchFamily="34" charset="0"/>
            </a:endParaRPr>
          </a:p>
        </p:txBody>
      </p:sp>
    </p:spTree>
    <p:custDataLst>
      <p:tags r:id="rId1"/>
    </p:custDataLst>
    <p:extLst>
      <p:ext uri="{BB962C8B-B14F-4D97-AF65-F5344CB8AC3E}">
        <p14:creationId xmlns:p14="http://schemas.microsoft.com/office/powerpoint/2010/main" val="125871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9ABD-120C-4089-8894-EC42432A80FF}"/>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131BA636-D6B0-49F4-A2C7-949D7CF4D5E9}"/>
              </a:ext>
            </a:extLst>
          </p:cNvPr>
          <p:cNvSpPr>
            <a:spLocks noGrp="1"/>
          </p:cNvSpPr>
          <p:nvPr>
            <p:ph type="dt" sz="half" idx="10"/>
          </p:nvPr>
        </p:nvSpPr>
        <p:spPr/>
        <p:txBody>
          <a:bodyPr/>
          <a:lstStyle/>
          <a:p>
            <a:fld id="{B149DD4D-33B4-471D-8E9C-D48EEC0BBE4B}" type="datetime8">
              <a:rPr lang="he-IL" smtClean="0"/>
              <a:pPr/>
              <a:t>06 ספטמבר 23</a:t>
            </a:fld>
            <a:endParaRPr lang="he-IL" dirty="0"/>
          </a:p>
        </p:txBody>
      </p:sp>
      <p:sp>
        <p:nvSpPr>
          <p:cNvPr id="4" name="Footer Placeholder 3">
            <a:extLst>
              <a:ext uri="{FF2B5EF4-FFF2-40B4-BE49-F238E27FC236}">
                <a16:creationId xmlns:a16="http://schemas.microsoft.com/office/drawing/2014/main" id="{60A49282-5C0F-411E-97BD-B853212B5870}"/>
              </a:ext>
            </a:extLst>
          </p:cNvPr>
          <p:cNvSpPr>
            <a:spLocks noGrp="1"/>
          </p:cNvSpPr>
          <p:nvPr>
            <p:ph type="ftr" sz="quarter" idx="11"/>
          </p:nvPr>
        </p:nvSpPr>
        <p:spPr/>
        <p:txBody>
          <a:bodyPr/>
          <a:lstStyle/>
          <a:p>
            <a:endParaRPr lang="he-IL" dirty="0"/>
          </a:p>
        </p:txBody>
      </p:sp>
      <p:sp>
        <p:nvSpPr>
          <p:cNvPr id="5" name="Slide Number Placeholder 4">
            <a:extLst>
              <a:ext uri="{FF2B5EF4-FFF2-40B4-BE49-F238E27FC236}">
                <a16:creationId xmlns:a16="http://schemas.microsoft.com/office/drawing/2014/main" id="{8BB3138D-98B3-42D1-93A6-CB511954D688}"/>
              </a:ext>
            </a:extLst>
          </p:cNvPr>
          <p:cNvSpPr>
            <a:spLocks noGrp="1"/>
          </p:cNvSpPr>
          <p:nvPr>
            <p:ph type="sldNum" sz="quarter" idx="12"/>
          </p:nvPr>
        </p:nvSpPr>
        <p:spPr/>
        <p:txBody>
          <a:bodyPr/>
          <a:lstStyle/>
          <a:p>
            <a:fld id="{4C3B709D-3265-41A0-A411-CB1161B7F7D5}" type="slidenum">
              <a:rPr lang="he-IL" smtClean="0"/>
              <a:pPr/>
              <a:t>‹#›</a:t>
            </a:fld>
            <a:endParaRPr lang="he-IL" dirty="0"/>
          </a:p>
        </p:txBody>
      </p:sp>
    </p:spTree>
    <p:custDataLst>
      <p:tags r:id="rId1"/>
    </p:custDataLst>
    <p:extLst>
      <p:ext uri="{BB962C8B-B14F-4D97-AF65-F5344CB8AC3E}">
        <p14:creationId xmlns:p14="http://schemas.microsoft.com/office/powerpoint/2010/main" val="322127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reserve="1">
  <p:cSld name="4_כותרת ותוכן">
    <p:spTree>
      <p:nvGrpSpPr>
        <p:cNvPr id="1" name="Shape 343"/>
        <p:cNvGrpSpPr/>
        <p:nvPr/>
      </p:nvGrpSpPr>
      <p:grpSpPr>
        <a:xfrm>
          <a:off x="0" y="0"/>
          <a:ext cx="0" cy="0"/>
          <a:chOff x="0" y="0"/>
          <a:chExt cx="0" cy="0"/>
        </a:xfrm>
      </p:grpSpPr>
      <p:sp>
        <p:nvSpPr>
          <p:cNvPr id="344" name="Google Shape;344;p179"/>
          <p:cNvSpPr/>
          <p:nvPr/>
        </p:nvSpPr>
        <p:spPr>
          <a:xfrm>
            <a:off x="510902" y="6624955"/>
            <a:ext cx="11228252" cy="15052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1">
              <a:spcBef>
                <a:spcPct val="0"/>
              </a:spcBef>
              <a:spcAft>
                <a:spcPct val="0"/>
              </a:spcAft>
              <a:buNone/>
            </a:pPr>
            <a:endParaRPr sz="1800">
              <a:solidFill>
                <a:srgbClr val="FFFFFF"/>
              </a:solidFill>
              <a:latin typeface="Calibri"/>
              <a:ea typeface="Calibri"/>
              <a:cs typeface="Calibri"/>
              <a:sym typeface="Calibri"/>
            </a:endParaRPr>
          </a:p>
        </p:txBody>
      </p:sp>
      <p:sp>
        <p:nvSpPr>
          <p:cNvPr id="345" name="Google Shape;345;p179"/>
          <p:cNvSpPr txBox="1">
            <a:spLocks noGrp="1"/>
          </p:cNvSpPr>
          <p:nvPr>
            <p:ph type="title"/>
          </p:nvPr>
        </p:nvSpPr>
        <p:spPr>
          <a:xfrm>
            <a:off x="3038901" y="602568"/>
            <a:ext cx="8711664" cy="568518"/>
          </a:xfrm>
          <a:prstGeom prst="rect">
            <a:avLst/>
          </a:prstGeom>
          <a:noFill/>
          <a:ln>
            <a:noFill/>
          </a:ln>
        </p:spPr>
        <p:txBody>
          <a:bodyPr spcFirstLastPara="1" wrap="square" lIns="91425" tIns="45700" rIns="91425" bIns="45700" anchor="ctr" anchorCtr="0">
            <a:normAutofit/>
          </a:bodyPr>
          <a:lstStyle>
            <a:lvl1pPr lvl="0" algn="r" rtl="1">
              <a:spcBef>
                <a:spcPct val="0"/>
              </a:spcBef>
              <a:spcAft>
                <a:spcPct val="0"/>
              </a:spcAft>
              <a:buClr>
                <a:srgbClr val="7F7F7F"/>
              </a:buClr>
              <a:buSzPts val="2800"/>
              <a:buFont typeface="Arial"/>
              <a:buNone/>
              <a:defRPr sz="2800" b="1">
                <a:solidFill>
                  <a:srgbClr val="7F7F7F"/>
                </a:solidFill>
                <a:latin typeface="Arial"/>
                <a:ea typeface="Arial"/>
                <a:cs typeface="Arial"/>
                <a:sym typeface="Aria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46" name="Google Shape;346;p179"/>
          <p:cNvSpPr txBox="1">
            <a:spLocks noGrp="1"/>
          </p:cNvSpPr>
          <p:nvPr>
            <p:ph type="body" idx="1"/>
          </p:nvPr>
        </p:nvSpPr>
        <p:spPr>
          <a:xfrm>
            <a:off x="609600" y="1600201"/>
            <a:ext cx="11129555" cy="4525963"/>
          </a:xfrm>
          <a:prstGeom prst="rect">
            <a:avLst/>
          </a:prstGeom>
          <a:noFill/>
          <a:ln>
            <a:noFill/>
          </a:ln>
        </p:spPr>
        <p:txBody>
          <a:bodyPr spcFirstLastPara="1" wrap="square" lIns="91425" tIns="45700" rIns="91425" bIns="45700" anchor="t" anchorCtr="0">
            <a:normAutofit/>
          </a:bodyPr>
          <a:lstStyle>
            <a:lvl1pPr marL="457200" lvl="0" indent="-368300" algn="r" rtl="1">
              <a:lnSpc>
                <a:spcPct val="150000"/>
              </a:lnSpc>
              <a:spcBef>
                <a:spcPts val="440"/>
              </a:spcBef>
              <a:spcAft>
                <a:spcPct val="0"/>
              </a:spcAft>
              <a:buClr>
                <a:schemeClr val="dk1"/>
              </a:buClr>
              <a:buSzPts val="2200"/>
              <a:buChar char="•"/>
              <a:defRPr sz="2200"/>
            </a:lvl1pPr>
            <a:lvl2pPr marL="914400" lvl="1" indent="-368300" algn="r" rtl="1">
              <a:lnSpc>
                <a:spcPct val="150000"/>
              </a:lnSpc>
              <a:spcBef>
                <a:spcPts val="440"/>
              </a:spcBef>
              <a:spcAft>
                <a:spcPct val="0"/>
              </a:spcAft>
              <a:buClr>
                <a:schemeClr val="dk1"/>
              </a:buClr>
              <a:buSzPts val="2200"/>
              <a:buChar char="–"/>
              <a:defRPr sz="2200"/>
            </a:lvl2pPr>
            <a:lvl3pPr marL="1371600" lvl="2" indent="-368300" algn="r" rtl="1">
              <a:lnSpc>
                <a:spcPct val="150000"/>
              </a:lnSpc>
              <a:spcBef>
                <a:spcPts val="440"/>
              </a:spcBef>
              <a:spcAft>
                <a:spcPct val="0"/>
              </a:spcAft>
              <a:buClr>
                <a:schemeClr val="dk1"/>
              </a:buClr>
              <a:buSzPts val="2200"/>
              <a:buChar char="•"/>
              <a:defRPr sz="2200"/>
            </a:lvl3pPr>
            <a:lvl4pPr marL="1828800" lvl="3" indent="-368300" algn="r" rtl="1">
              <a:lnSpc>
                <a:spcPct val="150000"/>
              </a:lnSpc>
              <a:spcBef>
                <a:spcPts val="440"/>
              </a:spcBef>
              <a:spcAft>
                <a:spcPct val="0"/>
              </a:spcAft>
              <a:buClr>
                <a:schemeClr val="dk1"/>
              </a:buClr>
              <a:buSzPts val="2200"/>
              <a:buChar char="–"/>
              <a:defRPr sz="2200"/>
            </a:lvl4pPr>
            <a:lvl5pPr marL="2286000" lvl="4" indent="-368300" algn="r" rtl="1">
              <a:lnSpc>
                <a:spcPct val="150000"/>
              </a:lnSpc>
              <a:spcBef>
                <a:spcPts val="440"/>
              </a:spcBef>
              <a:spcAft>
                <a:spcPct val="0"/>
              </a:spcAft>
              <a:buClr>
                <a:schemeClr val="dk1"/>
              </a:buClr>
              <a:buSzPts val="2200"/>
              <a:buChar char="»"/>
              <a:defRPr sz="2200"/>
            </a:lvl5pPr>
            <a:lvl6pPr marL="2743200" lvl="5" indent="-342900" algn="r" rtl="1">
              <a:spcBef>
                <a:spcPts val="360"/>
              </a:spcBef>
              <a:spcAft>
                <a:spcPct val="0"/>
              </a:spcAft>
              <a:buClr>
                <a:schemeClr val="dk1"/>
              </a:buClr>
              <a:buSzPts val="1800"/>
              <a:buChar char="•"/>
              <a:defRPr/>
            </a:lvl6pPr>
            <a:lvl7pPr marL="3200400" lvl="6" indent="-342900" algn="r" rtl="1">
              <a:spcBef>
                <a:spcPts val="360"/>
              </a:spcBef>
              <a:spcAft>
                <a:spcPct val="0"/>
              </a:spcAft>
              <a:buClr>
                <a:schemeClr val="dk1"/>
              </a:buClr>
              <a:buSzPts val="1800"/>
              <a:buChar char="•"/>
              <a:defRPr/>
            </a:lvl7pPr>
            <a:lvl8pPr marL="3657600" lvl="7" indent="-342900" algn="r" rtl="1">
              <a:spcBef>
                <a:spcPts val="360"/>
              </a:spcBef>
              <a:spcAft>
                <a:spcPct val="0"/>
              </a:spcAft>
              <a:buClr>
                <a:schemeClr val="dk1"/>
              </a:buClr>
              <a:buSzPts val="1800"/>
              <a:buChar char="•"/>
              <a:defRPr/>
            </a:lvl8pPr>
            <a:lvl9pPr marL="4114800" lvl="8" indent="-342900" algn="r" rtl="1">
              <a:spcBef>
                <a:spcPts val="360"/>
              </a:spcBef>
              <a:spcAft>
                <a:spcPct val="0"/>
              </a:spcAft>
              <a:buClr>
                <a:schemeClr val="dk1"/>
              </a:buClr>
              <a:buSzPts val="1800"/>
              <a:buChar char="•"/>
              <a:defRPr/>
            </a:lvl9pPr>
          </a:lstStyle>
          <a:p>
            <a:endParaRPr/>
          </a:p>
        </p:txBody>
      </p:sp>
      <p:cxnSp>
        <p:nvCxnSpPr>
          <p:cNvPr id="348" name="Google Shape;348;p179"/>
          <p:cNvCxnSpPr/>
          <p:nvPr/>
        </p:nvCxnSpPr>
        <p:spPr>
          <a:xfrm>
            <a:off x="3023659" y="627017"/>
            <a:ext cx="8715496" cy="0"/>
          </a:xfrm>
          <a:prstGeom prst="straightConnector1">
            <a:avLst/>
          </a:prstGeom>
          <a:noFill/>
          <a:ln w="19050" cap="flat" cmpd="sng">
            <a:solidFill>
              <a:srgbClr val="7F7F7F"/>
            </a:solidFill>
            <a:prstDash val="solid"/>
            <a:round/>
            <a:headEnd type="none" w="sm" len="sm"/>
            <a:tailEnd type="none" w="sm" len="sm"/>
          </a:ln>
        </p:spPr>
      </p:cxnSp>
      <p:cxnSp>
        <p:nvCxnSpPr>
          <p:cNvPr id="349" name="Google Shape;349;p179"/>
          <p:cNvCxnSpPr/>
          <p:nvPr/>
        </p:nvCxnSpPr>
        <p:spPr>
          <a:xfrm>
            <a:off x="3023659" y="1124744"/>
            <a:ext cx="8698068" cy="3006"/>
          </a:xfrm>
          <a:prstGeom prst="straightConnector1">
            <a:avLst/>
          </a:prstGeom>
          <a:noFill/>
          <a:ln w="19050" cap="flat" cmpd="sng">
            <a:solidFill>
              <a:srgbClr val="7F7F7F"/>
            </a:solidFill>
            <a:prstDash val="solid"/>
            <a:round/>
            <a:headEnd type="none" w="sm" len="sm"/>
            <a:tailEnd type="none" w="sm" len="sm"/>
          </a:ln>
        </p:spPr>
      </p:cxnSp>
      <p:sp>
        <p:nvSpPr>
          <p:cNvPr id="350" name="Google Shape;350;p179"/>
          <p:cNvSpPr/>
          <p:nvPr/>
        </p:nvSpPr>
        <p:spPr>
          <a:xfrm>
            <a:off x="491438" y="6559460"/>
            <a:ext cx="3065369" cy="253916"/>
          </a:xfrm>
          <a:prstGeom prst="rect">
            <a:avLst/>
          </a:prstGeom>
          <a:noFill/>
          <a:ln>
            <a:noFill/>
          </a:ln>
        </p:spPr>
        <p:txBody>
          <a:bodyPr spcFirstLastPara="1" wrap="square" lIns="91425" tIns="45700" rIns="91425" bIns="45700" anchor="t" anchorCtr="0">
            <a:spAutoFit/>
          </a:bodyPr>
          <a:lstStyle/>
          <a:p>
            <a:pPr marL="0" marR="0" lvl="0" indent="0" algn="l" rtl="1">
              <a:spcBef>
                <a:spcPct val="0"/>
              </a:spcBef>
              <a:spcAft>
                <a:spcPct val="0"/>
              </a:spcAft>
              <a:buNone/>
            </a:pPr>
            <a:r>
              <a:rPr lang="iw-IL" sz="1050">
                <a:solidFill>
                  <a:srgbClr val="595959"/>
                </a:solidFill>
                <a:latin typeface="Calibri"/>
                <a:ea typeface="Calibri"/>
                <a:cs typeface="Calibri"/>
                <a:sym typeface="Calibri"/>
              </a:rPr>
              <a:t>הדרכת מנהלי בחירות לרשויות המקומיות</a:t>
            </a:r>
            <a:endParaRPr sz="1800"/>
          </a:p>
        </p:txBody>
      </p:sp>
      <p:sp>
        <p:nvSpPr>
          <p:cNvPr id="351" name="Google Shape;351;p179"/>
          <p:cNvSpPr txBox="1"/>
          <p:nvPr/>
        </p:nvSpPr>
        <p:spPr>
          <a:xfrm>
            <a:off x="7500808" y="116632"/>
            <a:ext cx="4681984" cy="288032"/>
          </a:xfrm>
          <a:prstGeom prst="rect">
            <a:avLst/>
          </a:prstGeom>
          <a:solidFill>
            <a:srgbClr val="804693"/>
          </a:solidFill>
          <a:ln>
            <a:noFill/>
          </a:ln>
        </p:spPr>
        <p:txBody>
          <a:bodyPr spcFirstLastPara="1" wrap="square" lIns="91425" tIns="45700" rIns="91425" bIns="45700" anchor="ctr" anchorCtr="0">
            <a:noAutofit/>
          </a:bodyPr>
          <a:lstStyle/>
          <a:p>
            <a:pPr marL="0" marR="0" lvl="0" indent="0" algn="r" rtl="1">
              <a:spcBef>
                <a:spcPct val="0"/>
              </a:spcBef>
              <a:spcAft>
                <a:spcPct val="0"/>
              </a:spcAft>
              <a:buClr>
                <a:srgbClr val="FFFFFF"/>
              </a:buClr>
              <a:buSzPts val="1600"/>
              <a:buFont typeface="Arial"/>
              <a:buNone/>
            </a:pPr>
            <a:r>
              <a:rPr lang="iw-IL" sz="1600" b="1" i="0" u="none" dirty="0">
                <a:solidFill>
                  <a:srgbClr val="FFFFFF"/>
                </a:solidFill>
                <a:latin typeface="Arial"/>
                <a:ea typeface="Arial"/>
                <a:cs typeface="Arial"/>
                <a:sym typeface="Arial"/>
              </a:rPr>
              <a:t>עבודת מנהל הבחירות עם הרשות</a:t>
            </a:r>
            <a:endParaRPr sz="1800" dirty="0"/>
          </a:p>
        </p:txBody>
      </p:sp>
      <p:sp>
        <p:nvSpPr>
          <p:cNvPr id="352" name="Google Shape;352;p179"/>
          <p:cNvSpPr txBox="1">
            <a:spLocks noGrp="1"/>
          </p:cNvSpPr>
          <p:nvPr>
            <p:ph type="sldNum" idx="12"/>
          </p:nvPr>
        </p:nvSpPr>
        <p:spPr>
          <a:xfrm>
            <a:off x="8876339" y="6525345"/>
            <a:ext cx="2844800" cy="293117"/>
          </a:xfrm>
          <a:prstGeom prst="rect">
            <a:avLst/>
          </a:prstGeom>
          <a:noFill/>
          <a:ln>
            <a:noFill/>
          </a:ln>
        </p:spPr>
        <p:txBody>
          <a:bodyPr spcFirstLastPara="1" wrap="square" lIns="91425" tIns="45700" rIns="91425" bIns="45700" anchor="ctr" anchorCtr="0">
            <a:noAutofit/>
          </a:bodyPr>
          <a:lstStyle>
            <a:lvl1pPr marL="0" lvl="0" indent="0" algn="r" rtl="1">
              <a:spcBef>
                <a:spcPct val="0"/>
              </a:spcBef>
              <a:buNone/>
              <a:defRPr sz="1200">
                <a:solidFill>
                  <a:srgbClr val="595959"/>
                </a:solidFill>
                <a:latin typeface="Calibri"/>
                <a:ea typeface="Calibri"/>
                <a:cs typeface="Calibri"/>
                <a:sym typeface="Calibri"/>
              </a:defRPr>
            </a:lvl1pPr>
            <a:lvl2pPr marL="0" lvl="1" indent="0" algn="r" rtl="1">
              <a:spcBef>
                <a:spcPct val="0"/>
              </a:spcBef>
              <a:buNone/>
              <a:defRPr sz="1200">
                <a:solidFill>
                  <a:srgbClr val="595959"/>
                </a:solidFill>
                <a:latin typeface="Calibri"/>
                <a:ea typeface="Calibri"/>
                <a:cs typeface="Calibri"/>
                <a:sym typeface="Calibri"/>
              </a:defRPr>
            </a:lvl2pPr>
            <a:lvl3pPr marL="0" lvl="2" indent="0" algn="r" rtl="1">
              <a:spcBef>
                <a:spcPct val="0"/>
              </a:spcBef>
              <a:buNone/>
              <a:defRPr sz="1200">
                <a:solidFill>
                  <a:srgbClr val="595959"/>
                </a:solidFill>
                <a:latin typeface="Calibri"/>
                <a:ea typeface="Calibri"/>
                <a:cs typeface="Calibri"/>
                <a:sym typeface="Calibri"/>
              </a:defRPr>
            </a:lvl3pPr>
            <a:lvl4pPr marL="0" lvl="3" indent="0" algn="r" rtl="1">
              <a:spcBef>
                <a:spcPct val="0"/>
              </a:spcBef>
              <a:buNone/>
              <a:defRPr sz="1200">
                <a:solidFill>
                  <a:srgbClr val="595959"/>
                </a:solidFill>
                <a:latin typeface="Calibri"/>
                <a:ea typeface="Calibri"/>
                <a:cs typeface="Calibri"/>
                <a:sym typeface="Calibri"/>
              </a:defRPr>
            </a:lvl4pPr>
            <a:lvl5pPr marL="0" lvl="4" indent="0" algn="r" rtl="1">
              <a:spcBef>
                <a:spcPct val="0"/>
              </a:spcBef>
              <a:buNone/>
              <a:defRPr sz="1200">
                <a:solidFill>
                  <a:srgbClr val="595959"/>
                </a:solidFill>
                <a:latin typeface="Calibri"/>
                <a:ea typeface="Calibri"/>
                <a:cs typeface="Calibri"/>
                <a:sym typeface="Calibri"/>
              </a:defRPr>
            </a:lvl5pPr>
            <a:lvl6pPr marL="0" lvl="5" indent="0" algn="r" rtl="1">
              <a:spcBef>
                <a:spcPct val="0"/>
              </a:spcBef>
              <a:buNone/>
              <a:defRPr sz="1200">
                <a:solidFill>
                  <a:srgbClr val="595959"/>
                </a:solidFill>
                <a:latin typeface="Calibri"/>
                <a:ea typeface="Calibri"/>
                <a:cs typeface="Calibri"/>
                <a:sym typeface="Calibri"/>
              </a:defRPr>
            </a:lvl6pPr>
            <a:lvl7pPr marL="0" lvl="6" indent="0" algn="r" rtl="1">
              <a:spcBef>
                <a:spcPct val="0"/>
              </a:spcBef>
              <a:buNone/>
              <a:defRPr sz="1200">
                <a:solidFill>
                  <a:srgbClr val="595959"/>
                </a:solidFill>
                <a:latin typeface="Calibri"/>
                <a:ea typeface="Calibri"/>
                <a:cs typeface="Calibri"/>
                <a:sym typeface="Calibri"/>
              </a:defRPr>
            </a:lvl7pPr>
            <a:lvl8pPr marL="0" lvl="7" indent="0" algn="r" rtl="1">
              <a:spcBef>
                <a:spcPct val="0"/>
              </a:spcBef>
              <a:buNone/>
              <a:defRPr sz="1200">
                <a:solidFill>
                  <a:srgbClr val="595959"/>
                </a:solidFill>
                <a:latin typeface="Calibri"/>
                <a:ea typeface="Calibri"/>
                <a:cs typeface="Calibri"/>
                <a:sym typeface="Calibri"/>
              </a:defRPr>
            </a:lvl8pPr>
            <a:lvl9pPr marL="0" lvl="8" indent="0" algn="r" rtl="1">
              <a:spcBef>
                <a:spcPct val="0"/>
              </a:spcBef>
              <a:buNone/>
              <a:defRPr sz="1200">
                <a:solidFill>
                  <a:srgbClr val="595959"/>
                </a:solidFill>
                <a:latin typeface="Calibri"/>
                <a:ea typeface="Calibri"/>
                <a:cs typeface="Calibri"/>
                <a:sym typeface="Calibri"/>
              </a:defRPr>
            </a:lvl9pPr>
          </a:lstStyle>
          <a:p>
            <a:pPr>
              <a:spcAft>
                <a:spcPct val="0"/>
              </a:spcAft>
            </a:pPr>
            <a:fld id="{00000000-1234-1234-1234-123412341234}" type="slidenum">
              <a:rPr lang="iw-IL" smtClean="0"/>
              <a:pPr>
                <a:spcAft>
                  <a:spcPct val="0"/>
                </a:spcAft>
              </a:pPr>
              <a:t>‹#›</a:t>
            </a:fld>
            <a:endParaRPr lang="iw-IL"/>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213" y="352421"/>
            <a:ext cx="2461947" cy="845259"/>
          </a:xfrm>
          <a:prstGeom prst="rect">
            <a:avLst/>
          </a:prstGeom>
        </p:spPr>
      </p:pic>
      <p:pic>
        <p:nvPicPr>
          <p:cNvPr id="11" name="Picture 10">
            <a:extLst>
              <a:ext uri="{FF2B5EF4-FFF2-40B4-BE49-F238E27FC236}">
                <a16:creationId xmlns:a16="http://schemas.microsoft.com/office/drawing/2014/main" id="{A77691C9-4BD7-4356-95FA-C8025A590EF8}"/>
              </a:ext>
            </a:extLst>
          </p:cNvPr>
          <p:cNvPicPr>
            <a:picLocks noChangeAspect="1"/>
          </p:cNvPicPr>
          <p:nvPr userDrawn="1"/>
        </p:nvPicPr>
        <p:blipFill>
          <a:blip r:embed="rId4"/>
          <a:stretch>
            <a:fillRect/>
          </a:stretch>
        </p:blipFill>
        <p:spPr>
          <a:xfrm>
            <a:off x="8015231" y="5589588"/>
            <a:ext cx="809738" cy="381053"/>
          </a:xfrm>
          <a:prstGeom prst="rect">
            <a:avLst/>
          </a:prstGeom>
        </p:spPr>
      </p:pic>
      <p:pic>
        <p:nvPicPr>
          <p:cNvPr id="13" name="Picture 12">
            <a:extLst>
              <a:ext uri="{FF2B5EF4-FFF2-40B4-BE49-F238E27FC236}">
                <a16:creationId xmlns:a16="http://schemas.microsoft.com/office/drawing/2014/main" id="{D165034B-7BA4-4C11-B8CC-266A5E72955B}"/>
              </a:ext>
            </a:extLst>
          </p:cNvPr>
          <p:cNvPicPr>
            <a:picLocks noChangeAspect="1"/>
          </p:cNvPicPr>
          <p:nvPr userDrawn="1"/>
        </p:nvPicPr>
        <p:blipFill>
          <a:blip r:embed="rId5"/>
          <a:stretch>
            <a:fillRect/>
          </a:stretch>
        </p:blipFill>
        <p:spPr>
          <a:xfrm>
            <a:off x="8824969" y="2848445"/>
            <a:ext cx="495369" cy="219106"/>
          </a:xfrm>
          <a:prstGeom prst="rect">
            <a:avLst/>
          </a:prstGeom>
        </p:spPr>
      </p:pic>
      <p:pic>
        <p:nvPicPr>
          <p:cNvPr id="14" name="Picture 13">
            <a:extLst>
              <a:ext uri="{FF2B5EF4-FFF2-40B4-BE49-F238E27FC236}">
                <a16:creationId xmlns:a16="http://schemas.microsoft.com/office/drawing/2014/main" id="{DACF5440-B19C-4CED-A963-C1495EC4CE8C}"/>
              </a:ext>
            </a:extLst>
          </p:cNvPr>
          <p:cNvPicPr>
            <a:picLocks noChangeAspect="1"/>
          </p:cNvPicPr>
          <p:nvPr userDrawn="1"/>
        </p:nvPicPr>
        <p:blipFill>
          <a:blip r:embed="rId6"/>
          <a:stretch>
            <a:fillRect/>
          </a:stretch>
        </p:blipFill>
        <p:spPr>
          <a:xfrm>
            <a:off x="8682073" y="4185674"/>
            <a:ext cx="781159" cy="285790"/>
          </a:xfrm>
          <a:prstGeom prst="rect">
            <a:avLst/>
          </a:prstGeom>
        </p:spPr>
      </p:pic>
    </p:spTree>
    <p:custDataLst>
      <p:tags r:id="rId1"/>
    </p:custDataLst>
    <p:extLst>
      <p:ext uri="{BB962C8B-B14F-4D97-AF65-F5344CB8AC3E}">
        <p14:creationId xmlns:p14="http://schemas.microsoft.com/office/powerpoint/2010/main" val="1913031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9" name="מלבן 3"/>
          <p:cNvSpPr/>
          <p:nvPr userDrawn="1"/>
        </p:nvSpPr>
        <p:spPr>
          <a:xfrm rot="10800000" flipH="1">
            <a:off x="0" y="5232367"/>
            <a:ext cx="12192000" cy="1625634"/>
          </a:xfrm>
          <a:prstGeom prst="rect">
            <a:avLst/>
          </a:prstGeom>
          <a:gradFill flip="none" rotWithShape="1">
            <a:gsLst>
              <a:gs pos="0">
                <a:srgbClr val="F3B946">
                  <a:alpha val="29000"/>
                </a:srgbClr>
              </a:gs>
              <a:gs pos="100000">
                <a:srgbClr val="FCECD1">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pic>
        <p:nvPicPr>
          <p:cNvPr id="7" name="תמונה 6"/>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103332" y="-138793"/>
            <a:ext cx="88669" cy="6996793"/>
          </a:xfrm>
          <a:prstGeom prst="rect">
            <a:avLst/>
          </a:prstGeom>
        </p:spPr>
      </p:pic>
      <p:sp>
        <p:nvSpPr>
          <p:cNvPr id="4" name="מציין מיקום של תאריך 3"/>
          <p:cNvSpPr>
            <a:spLocks noGrp="1"/>
          </p:cNvSpPr>
          <p:nvPr>
            <p:ph type="dt" sz="half" idx="10"/>
          </p:nvPr>
        </p:nvSpPr>
        <p:spPr>
          <a:xfrm>
            <a:off x="8226931" y="6344774"/>
            <a:ext cx="2743200" cy="365125"/>
          </a:xfrm>
        </p:spPr>
        <p:txBody>
          <a:bodyPr/>
          <a:lstStyle/>
          <a:p>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0600" y="6166346"/>
            <a:ext cx="1756591" cy="721982"/>
          </a:xfrm>
          <a:prstGeom prst="rect">
            <a:avLst/>
          </a:prstGeom>
        </p:spPr>
      </p:pic>
      <p:cxnSp>
        <p:nvCxnSpPr>
          <p:cNvPr id="15" name="מחבר ישר 14"/>
          <p:cNvCxnSpPr/>
          <p:nvPr userDrawn="1"/>
        </p:nvCxnSpPr>
        <p:spPr>
          <a:xfrm flipV="1">
            <a:off x="1485341" y="6663603"/>
            <a:ext cx="9121699" cy="31703"/>
          </a:xfrm>
          <a:prstGeom prst="line">
            <a:avLst/>
          </a:prstGeom>
          <a:ln w="19050">
            <a:solidFill>
              <a:srgbClr val="FFC542"/>
            </a:solidFill>
          </a:ln>
        </p:spPr>
        <p:style>
          <a:lnRef idx="1">
            <a:schemeClr val="accent1"/>
          </a:lnRef>
          <a:fillRef idx="0">
            <a:schemeClr val="accent1"/>
          </a:fillRef>
          <a:effectRef idx="0">
            <a:schemeClr val="accent1"/>
          </a:effectRef>
          <a:fontRef idx="minor">
            <a:schemeClr val="tx1"/>
          </a:fontRef>
        </p:style>
      </p:cxnSp>
      <p:sp>
        <p:nvSpPr>
          <p:cNvPr id="12" name="מלבן 11"/>
          <p:cNvSpPr/>
          <p:nvPr userDrawn="1"/>
        </p:nvSpPr>
        <p:spPr>
          <a:xfrm>
            <a:off x="9049304" y="6634138"/>
            <a:ext cx="1612942" cy="261610"/>
          </a:xfrm>
          <a:prstGeom prst="rect">
            <a:avLst/>
          </a:prstGeom>
        </p:spPr>
        <p:txBody>
          <a:bodyPr wrap="none">
            <a:spAutoFit/>
          </a:bodyPr>
          <a:lstStyle/>
          <a:p>
            <a:pPr algn="l"/>
            <a:r>
              <a:rPr lang="he-IL" sz="1100" dirty="0">
                <a:solidFill>
                  <a:prstClr val="black">
                    <a:lumMod val="65000"/>
                    <a:lumOff val="35000"/>
                  </a:prstClr>
                </a:solidFill>
                <a:latin typeface="Arial" panose="020B0604020202020204" pitchFamily="34" charset="0"/>
              </a:rPr>
              <a:t>בחירות במועצות</a:t>
            </a:r>
            <a:r>
              <a:rPr lang="he-IL" sz="1100" baseline="0" dirty="0">
                <a:solidFill>
                  <a:prstClr val="black">
                    <a:lumMod val="65000"/>
                    <a:lumOff val="35000"/>
                  </a:prstClr>
                </a:solidFill>
                <a:latin typeface="Arial" panose="020B0604020202020204" pitchFamily="34" charset="0"/>
              </a:rPr>
              <a:t> האזוריות</a:t>
            </a:r>
            <a:endParaRPr lang="he-IL" sz="1100" dirty="0">
              <a:solidFill>
                <a:prstClr val="black">
                  <a:lumMod val="65000"/>
                  <a:lumOff val="35000"/>
                </a:prstClr>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960117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095" y="5648491"/>
            <a:ext cx="10058400" cy="1438111"/>
          </a:xfrm>
          <a:prstGeom prst="rect">
            <a:avLst/>
          </a:prstGeom>
        </p:spPr>
      </p:pic>
      <p:sp>
        <p:nvSpPr>
          <p:cNvPr id="8" name="מציין מיקום של תאריך 3"/>
          <p:cNvSpPr>
            <a:spLocks noGrp="1"/>
          </p:cNvSpPr>
          <p:nvPr>
            <p:ph type="dt" sz="half" idx="10"/>
          </p:nvPr>
        </p:nvSpPr>
        <p:spPr>
          <a:xfrm>
            <a:off x="8610600" y="6356352"/>
            <a:ext cx="2743200" cy="365125"/>
          </a:xfrm>
        </p:spPr>
        <p:txBody>
          <a:bodyPr/>
          <a:lstStyle/>
          <a:p>
            <a:fld id="{90DF35E4-E1AE-4170-B5AE-D3B1752E21C7}" type="datetime8">
              <a:rPr lang="he-IL" smtClean="0"/>
              <a:pPr/>
              <a:t>06 ספטמבר 23</a:t>
            </a:fld>
            <a:endParaRPr lang="he-IL"/>
          </a:p>
        </p:txBody>
      </p:sp>
      <p:sp>
        <p:nvSpPr>
          <p:cNvPr id="9" name="מציין מיקום של כותרת תחתונה 4"/>
          <p:cNvSpPr>
            <a:spLocks noGrp="1"/>
          </p:cNvSpPr>
          <p:nvPr>
            <p:ph type="ftr" sz="quarter" idx="11"/>
          </p:nvPr>
        </p:nvSpPr>
        <p:spPr>
          <a:xfrm>
            <a:off x="4038600" y="6356352"/>
            <a:ext cx="4114800" cy="365125"/>
          </a:xfrm>
        </p:spPr>
        <p:txBody>
          <a:bodyPr/>
          <a:lstStyle/>
          <a:p>
            <a:endParaRPr lang="he-IL"/>
          </a:p>
        </p:txBody>
      </p:sp>
      <p:pic>
        <p:nvPicPr>
          <p:cNvPr id="11" name="תמונה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40623" y="0"/>
            <a:ext cx="660400" cy="6858000"/>
          </a:xfrm>
          <a:prstGeom prst="rect">
            <a:avLst/>
          </a:prstGeom>
        </p:spPr>
      </p:pic>
      <p:pic>
        <p:nvPicPr>
          <p:cNvPr id="12" name="תמונה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83364" y="0"/>
            <a:ext cx="1397771" cy="6858000"/>
          </a:xfrm>
          <a:prstGeom prst="rect">
            <a:avLst/>
          </a:prstGeom>
        </p:spPr>
      </p:pic>
      <p:pic>
        <p:nvPicPr>
          <p:cNvPr id="13" name="תמונה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7874" y="0"/>
            <a:ext cx="623455" cy="6858000"/>
          </a:xfrm>
          <a:prstGeom prst="rect">
            <a:avLst/>
          </a:prstGeom>
        </p:spPr>
      </p:pic>
      <p:pic>
        <p:nvPicPr>
          <p:cNvPr id="14" name="תמונה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68555" y="3602038"/>
            <a:ext cx="3139607" cy="3302000"/>
          </a:xfrm>
          <a:prstGeom prst="rect">
            <a:avLst/>
          </a:prstGeom>
        </p:spPr>
      </p:pic>
    </p:spTree>
    <p:custDataLst>
      <p:tags r:id="rId1"/>
    </p:custDataLst>
    <p:extLst>
      <p:ext uri="{BB962C8B-B14F-4D97-AF65-F5344CB8AC3E}">
        <p14:creationId xmlns:p14="http://schemas.microsoft.com/office/powerpoint/2010/main" val="123880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B6FE318A-F7E9-4354-8E8C-4A8038753211}" type="datetime8">
              <a:rPr lang="he-IL" smtClean="0"/>
              <a:pPr/>
              <a:t>06 ספטמבר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C3B709D-3265-41A0-A411-CB1161B7F7D5}" type="slidenum">
              <a:rPr lang="he-IL" smtClean="0"/>
              <a:pPr/>
              <a:t>‹#›</a:t>
            </a:fld>
            <a:endParaRPr lang="he-IL"/>
          </a:p>
        </p:txBody>
      </p:sp>
    </p:spTree>
    <p:custDataLst>
      <p:tags r:id="rId1"/>
    </p:custDataLst>
    <p:extLst>
      <p:ext uri="{BB962C8B-B14F-4D97-AF65-F5344CB8AC3E}">
        <p14:creationId xmlns:p14="http://schemas.microsoft.com/office/powerpoint/2010/main" val="112420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7"/>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9"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1"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C270169-34EC-43BB-94DD-B815467C85F6}" type="datetime8">
              <a:rPr lang="he-IL" smtClean="0"/>
              <a:pPr/>
              <a:t>06 ספטמבר 23</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C3B709D-3265-41A0-A411-CB1161B7F7D5}" type="slidenum">
              <a:rPr lang="he-IL" smtClean="0"/>
              <a:pPr/>
              <a:t>‹#›</a:t>
            </a:fld>
            <a:endParaRPr lang="he-IL"/>
          </a:p>
        </p:txBody>
      </p:sp>
    </p:spTree>
    <p:extLst>
      <p:ext uri="{BB962C8B-B14F-4D97-AF65-F5344CB8AC3E}">
        <p14:creationId xmlns:p14="http://schemas.microsoft.com/office/powerpoint/2010/main" val="273216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5CFFA80-E550-4EB5-B923-2642C4D216A5}" type="datetime8">
              <a:rPr lang="he-IL" smtClean="0"/>
              <a:pPr/>
              <a:t>06 ספטמבר 23</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C3B709D-3265-41A0-A411-CB1161B7F7D5}" type="slidenum">
              <a:rPr lang="he-IL" smtClean="0"/>
              <a:pPr/>
              <a:t>‹#›</a:t>
            </a:fld>
            <a:endParaRPr lang="he-IL"/>
          </a:p>
        </p:txBody>
      </p:sp>
    </p:spTree>
    <p:extLst>
      <p:ext uri="{BB962C8B-B14F-4D97-AF65-F5344CB8AC3E}">
        <p14:creationId xmlns:p14="http://schemas.microsoft.com/office/powerpoint/2010/main" val="621345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6B77968-3375-4DD6-81DB-078F30A9D4AD}" type="datetime8">
              <a:rPr lang="he-IL" smtClean="0"/>
              <a:pPr/>
              <a:t>06 ספטמבר 23</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a:t>
            </a:fld>
            <a:endParaRPr lang="he-IL"/>
          </a:p>
        </p:txBody>
      </p:sp>
    </p:spTree>
    <p:custDataLst>
      <p:tags r:id="rId1"/>
    </p:custDataLst>
    <p:extLst>
      <p:ext uri="{BB962C8B-B14F-4D97-AF65-F5344CB8AC3E}">
        <p14:creationId xmlns:p14="http://schemas.microsoft.com/office/powerpoint/2010/main" val="100618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F2CA496-1591-4E5E-99B4-1B007C919554}" type="datetime8">
              <a:rPr lang="he-IL" smtClean="0"/>
              <a:pPr/>
              <a:t>06 ספטמבר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C3B709D-3265-41A0-A411-CB1161B7F7D5}" type="slidenum">
              <a:rPr lang="he-IL" smtClean="0"/>
              <a:pPr/>
              <a:t>‹#›</a:t>
            </a:fld>
            <a:endParaRPr lang="he-IL"/>
          </a:p>
        </p:txBody>
      </p:sp>
    </p:spTree>
    <p:extLst>
      <p:ext uri="{BB962C8B-B14F-4D97-AF65-F5344CB8AC3E}">
        <p14:creationId xmlns:p14="http://schemas.microsoft.com/office/powerpoint/2010/main" val="2800941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CA6BA10-B24B-4849-8047-F660FC79EB00}" type="datetime8">
              <a:rPr lang="he-IL" smtClean="0"/>
              <a:pPr/>
              <a:t>06 ספטמבר 23</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C3B709D-3265-41A0-A411-CB1161B7F7D5}" type="slidenum">
              <a:rPr lang="he-IL" smtClean="0"/>
              <a:pPr/>
              <a:t>‹#›</a:t>
            </a:fld>
            <a:endParaRPr lang="he-IL"/>
          </a:p>
        </p:txBody>
      </p:sp>
    </p:spTree>
    <p:extLst>
      <p:ext uri="{BB962C8B-B14F-4D97-AF65-F5344CB8AC3E}">
        <p14:creationId xmlns:p14="http://schemas.microsoft.com/office/powerpoint/2010/main" val="374250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cxnSp>
        <p:nvCxnSpPr>
          <p:cNvPr id="8" name="Straight Connector 8"/>
          <p:cNvCxnSpPr/>
          <p:nvPr userDrawn="1"/>
        </p:nvCxnSpPr>
        <p:spPr>
          <a:xfrm>
            <a:off x="3023659" y="627017"/>
            <a:ext cx="871549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9"/>
          <p:cNvCxnSpPr/>
          <p:nvPr userDrawn="1"/>
        </p:nvCxnSpPr>
        <p:spPr>
          <a:xfrm>
            <a:off x="3023659" y="1124744"/>
            <a:ext cx="8698068"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כותרת 1">
            <a:extLst>
              <a:ext uri="{FF2B5EF4-FFF2-40B4-BE49-F238E27FC236}">
                <a16:creationId xmlns:a16="http://schemas.microsoft.com/office/drawing/2014/main" id="{4CDC04C4-2F09-4ACF-96EA-81AA744BC182}"/>
              </a:ext>
            </a:extLst>
          </p:cNvPr>
          <p:cNvSpPr txBox="1"/>
          <p:nvPr userDrawn="1"/>
        </p:nvSpPr>
        <p:spPr>
          <a:xfrm>
            <a:off x="7121496" y="116632"/>
            <a:ext cx="5061297" cy="288032"/>
          </a:xfrm>
          <a:prstGeom prst="rect">
            <a:avLst/>
          </a:prstGeom>
          <a:solidFill>
            <a:srgbClr val="0070C0"/>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a:solidFill>
                <a:prstClr val="white"/>
              </a:solidFill>
            </a:endParaRPr>
          </a:p>
        </p:txBody>
      </p:sp>
      <p:sp>
        <p:nvSpPr>
          <p:cNvPr id="12" name="Slide Number Placeholder 8"/>
          <p:cNvSpPr>
            <a:spLocks noGrp="1"/>
          </p:cNvSpPr>
          <p:nvPr>
            <p:ph type="sldNum" sz="quarter" idx="4"/>
          </p:nvPr>
        </p:nvSpPr>
        <p:spPr>
          <a:xfrm>
            <a:off x="11546237" y="6453336"/>
            <a:ext cx="636555" cy="288032"/>
          </a:xfrm>
          <a:prstGeom prst="rect">
            <a:avLst/>
          </a:prstGeom>
        </p:spPr>
        <p:txBody>
          <a:bodyPr/>
          <a:lstStyle>
            <a:lvl1pPr algn="r">
              <a:defRPr>
                <a:solidFill>
                  <a:schemeClr val="bg1"/>
                </a:solidFill>
              </a:defRPr>
            </a:lvl1pPr>
          </a:lstStyle>
          <a:p>
            <a:fld id="{A14318B7-7A23-46B4-B76B-10B16BA86880}" type="slidenum">
              <a:rPr lang="he-IL" smtClean="0"/>
              <a:t>‹#›</a:t>
            </a:fld>
            <a:endParaRPr lang="he-IL"/>
          </a:p>
        </p:txBody>
      </p:sp>
      <p:sp>
        <p:nvSpPr>
          <p:cNvPr id="2" name="מלבן 1"/>
          <p:cNvSpPr/>
          <p:nvPr userDrawn="1"/>
        </p:nvSpPr>
        <p:spPr>
          <a:xfrm>
            <a:off x="0" y="0"/>
            <a:ext cx="12192000"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pic>
        <p:nvPicPr>
          <p:cNvPr id="10" name="תמונה 9"/>
          <p:cNvPicPr>
            <a:picLocks noChangeAspect="1"/>
          </p:cNvPicPr>
          <p:nvPr userDrawn="1"/>
        </p:nvPicPr>
        <p:blipFill rotWithShape="1">
          <a:blip r:embed="rId3">
            <a:extLst>
              <a:ext uri="{28A0092B-C50C-407E-A947-70E740481C1C}">
                <a14:useLocalDpi xmlns:a14="http://schemas.microsoft.com/office/drawing/2010/main" val="0"/>
              </a:ext>
            </a:extLst>
          </a:blip>
          <a:srcRect l="827" t="17213" r="-1"/>
          <a:stretch/>
        </p:blipFill>
        <p:spPr>
          <a:xfrm>
            <a:off x="-3204" y="-1"/>
            <a:ext cx="12192000" cy="7237811"/>
          </a:xfrm>
          <a:prstGeom prst="rect">
            <a:avLst/>
          </a:prstGeom>
        </p:spPr>
      </p:pic>
      <p:sp>
        <p:nvSpPr>
          <p:cNvPr id="3" name="Subtitle 2"/>
          <p:cNvSpPr>
            <a:spLocks noGrp="1"/>
          </p:cNvSpPr>
          <p:nvPr>
            <p:ph type="subTitle" idx="1"/>
          </p:nvPr>
        </p:nvSpPr>
        <p:spPr>
          <a:xfrm>
            <a:off x="1828800" y="2566392"/>
            <a:ext cx="8534400" cy="1752600"/>
          </a:xfrm>
          <a:prstGeom prst="rect">
            <a:avLst/>
          </a:prstGeom>
        </p:spPr>
        <p:txBody>
          <a:bodyPr/>
          <a:lstStyle>
            <a:lvl1pPr marL="0" indent="0" algn="ctr">
              <a:buNone/>
              <a:defRPr>
                <a:solidFill>
                  <a:srgbClr val="00335C"/>
                </a:solidFill>
                <a:latin typeface="Open Sans Hebrew" panose="00000500000000000000" pitchFamily="2" charset="-79"/>
                <a:cs typeface="Open Sans Hebrew" panose="00000500000000000000"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he-IL" dirty="0"/>
          </a:p>
        </p:txBody>
      </p:sp>
      <p:pic>
        <p:nvPicPr>
          <p:cNvPr id="14" name="תמונה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109" y="138787"/>
            <a:ext cx="773684" cy="681116"/>
          </a:xfrm>
          <a:prstGeom prst="rect">
            <a:avLst/>
          </a:prstGeom>
        </p:spPr>
      </p:pic>
      <p:pic>
        <p:nvPicPr>
          <p:cNvPr id="15" name="תמונה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90756" y="181844"/>
            <a:ext cx="461941" cy="584462"/>
          </a:xfrm>
          <a:prstGeom prst="rect">
            <a:avLst/>
          </a:prstGeom>
        </p:spPr>
      </p:pic>
    </p:spTree>
    <p:custDataLst>
      <p:tags r:id="rId1"/>
    </p:custDataLst>
    <p:extLst>
      <p:ext uri="{BB962C8B-B14F-4D97-AF65-F5344CB8AC3E}">
        <p14:creationId xmlns:p14="http://schemas.microsoft.com/office/powerpoint/2010/main" val="18859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B468C34-E56B-43C8-9E81-122A03B73B18}"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C3B709D-3265-41A0-A411-CB1161B7F7D5}" type="slidenum">
              <a:rPr lang="he-IL" smtClean="0"/>
              <a:pPr/>
              <a:t>‹#›</a:t>
            </a:fld>
            <a:endParaRPr lang="he-IL"/>
          </a:p>
        </p:txBody>
      </p:sp>
    </p:spTree>
    <p:extLst>
      <p:ext uri="{BB962C8B-B14F-4D97-AF65-F5344CB8AC3E}">
        <p14:creationId xmlns:p14="http://schemas.microsoft.com/office/powerpoint/2010/main" val="2735466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1"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1"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4EA9DC0-208F-493B-BE4F-7A591BD194BB}"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C3B709D-3265-41A0-A411-CB1161B7F7D5}" type="slidenum">
              <a:rPr lang="he-IL" smtClean="0"/>
              <a:pPr/>
              <a:t>‹#›</a:t>
            </a:fld>
            <a:endParaRPr lang="he-IL"/>
          </a:p>
        </p:txBody>
      </p:sp>
    </p:spTree>
    <p:extLst>
      <p:ext uri="{BB962C8B-B14F-4D97-AF65-F5344CB8AC3E}">
        <p14:creationId xmlns:p14="http://schemas.microsoft.com/office/powerpoint/2010/main" val="122493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שני תכנים">
    <p:spTree>
      <p:nvGrpSpPr>
        <p:cNvPr id="1" name=""/>
        <p:cNvGrpSpPr/>
        <p:nvPr/>
      </p:nvGrpSpPr>
      <p:grpSpPr>
        <a:xfrm>
          <a:off x="0" y="0"/>
          <a:ext cx="0" cy="0"/>
          <a:chOff x="0" y="0"/>
          <a:chExt cx="0" cy="0"/>
        </a:xfrm>
      </p:grpSpPr>
      <p:sp>
        <p:nvSpPr>
          <p:cNvPr id="7" name="מלבן 6"/>
          <p:cNvSpPr/>
          <p:nvPr userDrawn="1"/>
        </p:nvSpPr>
        <p:spPr>
          <a:xfrm>
            <a:off x="10931612" y="0"/>
            <a:ext cx="1260389"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2" name="TextBox 1"/>
          <p:cNvSpPr txBox="1"/>
          <p:nvPr userDrawn="1"/>
        </p:nvSpPr>
        <p:spPr>
          <a:xfrm>
            <a:off x="11379817" y="1078128"/>
            <a:ext cx="585417" cy="338554"/>
          </a:xfrm>
          <a:prstGeom prst="rect">
            <a:avLst/>
          </a:prstGeom>
          <a:noFill/>
        </p:spPr>
        <p:txBody>
          <a:bodyPr wrap="none" rtlCol="1">
            <a:spAutoFit/>
          </a:bodyPr>
          <a:lstStyle/>
          <a:p>
            <a:r>
              <a:rPr lang="he-IL" sz="1600" dirty="0">
                <a:latin typeface="Algerian" panose="04020705040A02060702" pitchFamily="82" charset="0"/>
              </a:rPr>
              <a:t>מבוא</a:t>
            </a:r>
          </a:p>
        </p:txBody>
      </p:sp>
      <p:sp>
        <p:nvSpPr>
          <p:cNvPr id="3" name="TextBox 2"/>
          <p:cNvSpPr txBox="1"/>
          <p:nvPr userDrawn="1"/>
        </p:nvSpPr>
        <p:spPr>
          <a:xfrm>
            <a:off x="10920711" y="1824336"/>
            <a:ext cx="1293944" cy="338554"/>
          </a:xfrm>
          <a:prstGeom prst="rect">
            <a:avLst/>
          </a:prstGeom>
          <a:noFill/>
        </p:spPr>
        <p:txBody>
          <a:bodyPr wrap="none" rtlCol="1">
            <a:spAutoFit/>
          </a:bodyPr>
          <a:lstStyle/>
          <a:p>
            <a:r>
              <a:rPr lang="he-IL" sz="1600" dirty="0">
                <a:latin typeface="Algerian" panose="04020705040A02060702" pitchFamily="82" charset="0"/>
              </a:rPr>
              <a:t>בעלי תפקידים</a:t>
            </a:r>
          </a:p>
        </p:txBody>
      </p:sp>
      <p:sp>
        <p:nvSpPr>
          <p:cNvPr id="13" name="TextBox 12"/>
          <p:cNvSpPr txBox="1"/>
          <p:nvPr userDrawn="1"/>
        </p:nvSpPr>
        <p:spPr>
          <a:xfrm>
            <a:off x="10931611" y="2570545"/>
            <a:ext cx="1293340" cy="584775"/>
          </a:xfrm>
          <a:prstGeom prst="rect">
            <a:avLst/>
          </a:prstGeom>
          <a:noFill/>
        </p:spPr>
        <p:txBody>
          <a:bodyPr wrap="square" rtlCol="1">
            <a:spAutoFit/>
          </a:bodyPr>
          <a:lstStyle/>
          <a:p>
            <a:pPr algn="ctr"/>
            <a:r>
              <a:rPr lang="he-IL" sz="1600" dirty="0">
                <a:latin typeface="Algerian" panose="04020705040A02060702" pitchFamily="82" charset="0"/>
              </a:rPr>
              <a:t>ארגון מקום הקלפי</a:t>
            </a:r>
          </a:p>
        </p:txBody>
      </p:sp>
      <p:sp>
        <p:nvSpPr>
          <p:cNvPr id="14" name="TextBox 13"/>
          <p:cNvSpPr txBox="1"/>
          <p:nvPr userDrawn="1"/>
        </p:nvSpPr>
        <p:spPr>
          <a:xfrm>
            <a:off x="10915135" y="3593752"/>
            <a:ext cx="1293340" cy="584775"/>
          </a:xfrm>
          <a:prstGeom prst="rect">
            <a:avLst/>
          </a:prstGeom>
          <a:noFill/>
        </p:spPr>
        <p:txBody>
          <a:bodyPr wrap="square" rtlCol="1">
            <a:spAutoFit/>
          </a:bodyPr>
          <a:lstStyle/>
          <a:p>
            <a:pPr algn="ctr"/>
            <a:r>
              <a:rPr lang="he-IL" sz="1600" b="1" dirty="0">
                <a:solidFill>
                  <a:schemeClr val="accent2">
                    <a:lumMod val="75000"/>
                  </a:schemeClr>
                </a:solidFill>
                <a:latin typeface="Algerian" panose="04020705040A02060702" pitchFamily="82" charset="0"/>
              </a:rPr>
              <a:t>תהליך ההצבעה</a:t>
            </a:r>
          </a:p>
        </p:txBody>
      </p:sp>
      <p:sp>
        <p:nvSpPr>
          <p:cNvPr id="15" name="TextBox 14"/>
          <p:cNvSpPr txBox="1"/>
          <p:nvPr userDrawn="1"/>
        </p:nvSpPr>
        <p:spPr>
          <a:xfrm>
            <a:off x="10898661" y="4616958"/>
            <a:ext cx="1293340" cy="584775"/>
          </a:xfrm>
          <a:prstGeom prst="rect">
            <a:avLst/>
          </a:prstGeom>
          <a:noFill/>
        </p:spPr>
        <p:txBody>
          <a:bodyPr wrap="square" rtlCol="1">
            <a:spAutoFit/>
          </a:bodyPr>
          <a:lstStyle/>
          <a:p>
            <a:pPr algn="ctr"/>
            <a:r>
              <a:rPr lang="he-IL" sz="1600" dirty="0">
                <a:latin typeface="Algerian" panose="04020705040A02060702" pitchFamily="82" charset="0"/>
              </a:rPr>
              <a:t>ספירת הקולות</a:t>
            </a:r>
          </a:p>
        </p:txBody>
      </p:sp>
      <p:sp>
        <p:nvSpPr>
          <p:cNvPr id="20" name="כותרת 1"/>
          <p:cNvSpPr>
            <a:spLocks noGrp="1"/>
          </p:cNvSpPr>
          <p:nvPr>
            <p:ph type="title" hasCustomPrompt="1"/>
          </p:nvPr>
        </p:nvSpPr>
        <p:spPr>
          <a:xfrm>
            <a:off x="4102443" y="2"/>
            <a:ext cx="6829168" cy="749643"/>
          </a:xfrm>
        </p:spPr>
        <p:txBody>
          <a:bodyPr>
            <a:normAutofit/>
          </a:bodyPr>
          <a:lstStyle>
            <a:lvl1pPr>
              <a:defRPr sz="2200">
                <a:solidFill>
                  <a:schemeClr val="tx1"/>
                </a:solidFill>
                <a:latin typeface="Arial" panose="020B0604020202020204" pitchFamily="34" charset="0"/>
                <a:cs typeface="+mn-cs"/>
              </a:defRPr>
            </a:lvl1pPr>
          </a:lstStyle>
          <a:p>
            <a:r>
              <a:rPr lang="he-IL" dirty="0"/>
              <a:t>כותרת</a:t>
            </a:r>
          </a:p>
        </p:txBody>
      </p:sp>
      <p:sp>
        <p:nvSpPr>
          <p:cNvPr id="9" name="TextBox 8"/>
          <p:cNvSpPr txBox="1"/>
          <p:nvPr userDrawn="1"/>
        </p:nvSpPr>
        <p:spPr>
          <a:xfrm>
            <a:off x="10898661" y="5445091"/>
            <a:ext cx="1293340" cy="338554"/>
          </a:xfrm>
          <a:prstGeom prst="rect">
            <a:avLst/>
          </a:prstGeom>
          <a:noFill/>
        </p:spPr>
        <p:txBody>
          <a:bodyPr wrap="square" rtlCol="1">
            <a:spAutoFit/>
          </a:bodyPr>
          <a:lstStyle/>
          <a:p>
            <a:pPr algn="ctr" rtl="0"/>
            <a:r>
              <a:rPr lang="he-IL" sz="1600" dirty="0">
                <a:latin typeface="Algerian" panose="04020705040A02060702" pitchFamily="82" charset="0"/>
              </a:rPr>
              <a:t>תרגיל</a:t>
            </a:r>
          </a:p>
        </p:txBody>
      </p:sp>
      <p:sp>
        <p:nvSpPr>
          <p:cNvPr id="10" name="TextBox 9"/>
          <p:cNvSpPr txBox="1"/>
          <p:nvPr userDrawn="1"/>
        </p:nvSpPr>
        <p:spPr>
          <a:xfrm>
            <a:off x="10898661" y="6151546"/>
            <a:ext cx="1293340" cy="338554"/>
          </a:xfrm>
          <a:prstGeom prst="rect">
            <a:avLst/>
          </a:prstGeom>
          <a:noFill/>
        </p:spPr>
        <p:txBody>
          <a:bodyPr wrap="square" rtlCol="1">
            <a:spAutoFit/>
          </a:bodyPr>
          <a:lstStyle/>
          <a:p>
            <a:pPr algn="ctr" rtl="0"/>
            <a:r>
              <a:rPr lang="he-IL" sz="1600" dirty="0">
                <a:latin typeface="Algerian" panose="04020705040A02060702" pitchFamily="82" charset="0"/>
              </a:rPr>
              <a:t>סיכום</a:t>
            </a:r>
          </a:p>
        </p:txBody>
      </p:sp>
    </p:spTree>
    <p:extLst>
      <p:ext uri="{BB962C8B-B14F-4D97-AF65-F5344CB8AC3E}">
        <p14:creationId xmlns:p14="http://schemas.microsoft.com/office/powerpoint/2010/main" val="1002838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03332" y="-138793"/>
            <a:ext cx="88669" cy="6996793"/>
          </a:xfrm>
          <a:prstGeom prst="rect">
            <a:avLst/>
          </a:prstGeom>
        </p:spPr>
      </p:pic>
      <p:sp>
        <p:nvSpPr>
          <p:cNvPr id="4" name="מציין מיקום של תאריך 3"/>
          <p:cNvSpPr>
            <a:spLocks noGrp="1"/>
          </p:cNvSpPr>
          <p:nvPr>
            <p:ph type="dt" sz="half" idx="10"/>
          </p:nvPr>
        </p:nvSpPr>
        <p:spPr/>
        <p:txBody>
          <a:bodyPr/>
          <a:lstStyle/>
          <a:p>
            <a:fld id="{FC0B88EB-D6B6-41AE-9BC6-55087E4C4A92}"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7475" y="6015208"/>
            <a:ext cx="1756591" cy="1047408"/>
          </a:xfrm>
          <a:prstGeom prst="rect">
            <a:avLst/>
          </a:prstGeom>
        </p:spPr>
      </p:pic>
      <p:cxnSp>
        <p:nvCxnSpPr>
          <p:cNvPr id="15" name="מחבר ישר 14"/>
          <p:cNvCxnSpPr/>
          <p:nvPr userDrawn="1"/>
        </p:nvCxnSpPr>
        <p:spPr>
          <a:xfrm flipV="1">
            <a:off x="1485341" y="6721478"/>
            <a:ext cx="9121699" cy="31703"/>
          </a:xfrm>
          <a:prstGeom prst="line">
            <a:avLst/>
          </a:prstGeom>
          <a:ln w="19050">
            <a:solidFill>
              <a:srgbClr val="59CB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85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r">
              <a:buNone/>
              <a:defRPr sz="1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he-IL" dirty="0"/>
          </a:p>
        </p:txBody>
      </p: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804693"/>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
        <p:nvSpPr>
          <p:cNvPr id="5" name="מלבן 3"/>
          <p:cNvSpPr/>
          <p:nvPr userDrawn="1"/>
        </p:nvSpPr>
        <p:spPr>
          <a:xfrm>
            <a:off x="8903772" y="90924"/>
            <a:ext cx="3183885" cy="338554"/>
          </a:xfrm>
          <a:prstGeom prst="rect">
            <a:avLst/>
          </a:prstGeom>
        </p:spPr>
        <p:txBody>
          <a:bodyPr wrap="none">
            <a:spAutoFit/>
          </a:bodyPr>
          <a:lstStyle/>
          <a:p>
            <a:r>
              <a:rPr lang="he-IL" sz="1600" b="0" dirty="0">
                <a:solidFill>
                  <a:prstClr val="white"/>
                </a:solidFill>
                <a:latin typeface="Arial" pitchFamily="34" charset="0"/>
                <a:ea typeface="+mj-ea"/>
                <a:cs typeface="Arial" panose="020B0604020202020204" pitchFamily="34" charset="0"/>
              </a:rPr>
              <a:t>המועצות האזוריות והמבנה הדו- רובדי</a:t>
            </a:r>
          </a:p>
        </p:txBody>
      </p:sp>
    </p:spTree>
    <p:custDataLst>
      <p:tags r:id="rId1"/>
    </p:custDataLst>
    <p:extLst>
      <p:ext uri="{BB962C8B-B14F-4D97-AF65-F5344CB8AC3E}">
        <p14:creationId xmlns:p14="http://schemas.microsoft.com/office/powerpoint/2010/main" val="205405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EA8023"/>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
        <p:nvSpPr>
          <p:cNvPr id="5" name="מלבן 8"/>
          <p:cNvSpPr/>
          <p:nvPr userDrawn="1"/>
        </p:nvSpPr>
        <p:spPr>
          <a:xfrm>
            <a:off x="10298385" y="80452"/>
            <a:ext cx="1789272" cy="338554"/>
          </a:xfrm>
          <a:prstGeom prst="rect">
            <a:avLst/>
          </a:prstGeom>
        </p:spPr>
        <p:txBody>
          <a:bodyPr wrap="none">
            <a:spAutoFit/>
          </a:bodyPr>
          <a:lstStyle/>
          <a:p>
            <a:r>
              <a:rPr lang="he-IL" sz="1600" dirty="0">
                <a:solidFill>
                  <a:prstClr val="white"/>
                </a:solidFill>
                <a:latin typeface="Arial" pitchFamily="34" charset="0"/>
                <a:ea typeface="+mj-ea"/>
                <a:cs typeface="Arial" panose="020B0604020202020204" pitchFamily="34" charset="0"/>
              </a:rPr>
              <a:t>בחירת ועדת בחירות</a:t>
            </a:r>
          </a:p>
        </p:txBody>
      </p:sp>
    </p:spTree>
    <p:custDataLst>
      <p:tags r:id="rId1"/>
    </p:custDataLst>
    <p:extLst>
      <p:ext uri="{BB962C8B-B14F-4D97-AF65-F5344CB8AC3E}">
        <p14:creationId xmlns:p14="http://schemas.microsoft.com/office/powerpoint/2010/main" val="54570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EA8023"/>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
        <p:nvSpPr>
          <p:cNvPr id="5" name="מלבן 8"/>
          <p:cNvSpPr/>
          <p:nvPr userDrawn="1"/>
        </p:nvSpPr>
        <p:spPr>
          <a:xfrm>
            <a:off x="10756843" y="80452"/>
            <a:ext cx="1330814" cy="338554"/>
          </a:xfrm>
          <a:prstGeom prst="rect">
            <a:avLst/>
          </a:prstGeom>
        </p:spPr>
        <p:txBody>
          <a:bodyPr wrap="none">
            <a:spAutoFit/>
          </a:bodyPr>
          <a:lstStyle/>
          <a:p>
            <a:r>
              <a:rPr lang="he-IL" sz="1600" kern="1200" dirty="0">
                <a:solidFill>
                  <a:prstClr val="white"/>
                </a:solidFill>
                <a:latin typeface="Arial" pitchFamily="34" charset="0"/>
                <a:ea typeface="+mn-ea"/>
                <a:cs typeface="Arial" panose="020B0604020202020204" pitchFamily="34" charset="0"/>
              </a:rPr>
              <a:t>רשימת הסיווג </a:t>
            </a:r>
          </a:p>
        </p:txBody>
      </p:sp>
    </p:spTree>
    <p:custDataLst>
      <p:tags r:id="rId1"/>
    </p:custDataLst>
    <p:extLst>
      <p:ext uri="{BB962C8B-B14F-4D97-AF65-F5344CB8AC3E}">
        <p14:creationId xmlns:p14="http://schemas.microsoft.com/office/powerpoint/2010/main" val="2735293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EA8023"/>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
        <p:nvSpPr>
          <p:cNvPr id="5" name="מלבן 8"/>
          <p:cNvSpPr/>
          <p:nvPr userDrawn="1"/>
        </p:nvSpPr>
        <p:spPr>
          <a:xfrm>
            <a:off x="10554864" y="80452"/>
            <a:ext cx="1532792" cy="338554"/>
          </a:xfrm>
          <a:prstGeom prst="rect">
            <a:avLst/>
          </a:prstGeom>
        </p:spPr>
        <p:txBody>
          <a:bodyPr wrap="none">
            <a:spAutoFit/>
          </a:bodyPr>
          <a:lstStyle/>
          <a:p>
            <a:r>
              <a:rPr lang="he-IL" sz="1600" kern="1200" dirty="0">
                <a:solidFill>
                  <a:prstClr val="white"/>
                </a:solidFill>
                <a:latin typeface="Arial" pitchFamily="34" charset="0"/>
                <a:ea typeface="+mn-ea"/>
                <a:cs typeface="Arial" panose="020B0604020202020204" pitchFamily="34" charset="0"/>
              </a:rPr>
              <a:t>קביעת מודד כללי</a:t>
            </a:r>
          </a:p>
        </p:txBody>
      </p:sp>
    </p:spTree>
    <p:custDataLst>
      <p:tags r:id="rId1"/>
    </p:custDataLst>
    <p:extLst>
      <p:ext uri="{BB962C8B-B14F-4D97-AF65-F5344CB8AC3E}">
        <p14:creationId xmlns:p14="http://schemas.microsoft.com/office/powerpoint/2010/main" val="75263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r">
              <a:buNone/>
              <a:defRPr sz="1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21A7B3"/>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Tree>
    <p:custDataLst>
      <p:tags r:id="rId1"/>
    </p:custDataLst>
    <p:extLst>
      <p:ext uri="{BB962C8B-B14F-4D97-AF65-F5344CB8AC3E}">
        <p14:creationId xmlns:p14="http://schemas.microsoft.com/office/powerpoint/2010/main" val="2396303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ED124F"/>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Tree>
    <p:custDataLst>
      <p:tags r:id="rId1"/>
    </p:custDataLst>
    <p:extLst>
      <p:ext uri="{BB962C8B-B14F-4D97-AF65-F5344CB8AC3E}">
        <p14:creationId xmlns:p14="http://schemas.microsoft.com/office/powerpoint/2010/main" val="379114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pic>
        <p:nvPicPr>
          <p:cNvPr id="10" name="תמונה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095" y="5648491"/>
            <a:ext cx="10058400" cy="1438111"/>
          </a:xfrm>
          <a:prstGeom prst="rect">
            <a:avLst/>
          </a:prstGeom>
        </p:spPr>
      </p:pic>
      <p:sp>
        <p:nvSpPr>
          <p:cNvPr id="4" name="מציין מיקום של תאריך 3"/>
          <p:cNvSpPr>
            <a:spLocks noGrp="1"/>
          </p:cNvSpPr>
          <p:nvPr>
            <p:ph type="dt" sz="half" idx="10"/>
          </p:nvPr>
        </p:nvSpPr>
        <p:spPr/>
        <p:txBody>
          <a:bodyPr/>
          <a:lstStyle/>
          <a:p>
            <a:fld id="{90DF35E4-E1AE-4170-B5AE-D3B1752E21C7}"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pic>
        <p:nvPicPr>
          <p:cNvPr id="11" name="תמונה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40623" y="0"/>
            <a:ext cx="660400" cy="6858000"/>
          </a:xfrm>
          <a:prstGeom prst="rect">
            <a:avLst/>
          </a:prstGeom>
        </p:spPr>
      </p:pic>
      <p:pic>
        <p:nvPicPr>
          <p:cNvPr id="13" name="תמונה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7874" y="0"/>
            <a:ext cx="623455" cy="6858000"/>
          </a:xfrm>
          <a:prstGeom prst="rect">
            <a:avLst/>
          </a:prstGeom>
        </p:spPr>
      </p:pic>
      <p:pic>
        <p:nvPicPr>
          <p:cNvPr id="9" name="תמונה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68555" y="3602038"/>
            <a:ext cx="3139607" cy="3302000"/>
          </a:xfrm>
          <a:prstGeom prst="rect">
            <a:avLst/>
          </a:prstGeom>
        </p:spPr>
      </p:pic>
      <p:pic>
        <p:nvPicPr>
          <p:cNvPr id="15"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7475" y="6166346"/>
            <a:ext cx="1756591" cy="721982"/>
          </a:xfrm>
          <a:prstGeom prst="rect">
            <a:avLst/>
          </a:prstGeom>
        </p:spPr>
      </p:pic>
    </p:spTree>
    <p:custDataLst>
      <p:tags r:id="rId1"/>
    </p:custDataLst>
    <p:extLst>
      <p:ext uri="{BB962C8B-B14F-4D97-AF65-F5344CB8AC3E}">
        <p14:creationId xmlns:p14="http://schemas.microsoft.com/office/powerpoint/2010/main" val="1553919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cxnSp>
        <p:nvCxnSpPr>
          <p:cNvPr id="8" name="Straight Connector 8"/>
          <p:cNvCxnSpPr/>
          <p:nvPr userDrawn="1"/>
        </p:nvCxnSpPr>
        <p:spPr>
          <a:xfrm>
            <a:off x="3023659" y="627017"/>
            <a:ext cx="871549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9"/>
          <p:cNvCxnSpPr/>
          <p:nvPr userDrawn="1"/>
        </p:nvCxnSpPr>
        <p:spPr>
          <a:xfrm>
            <a:off x="3023659" y="1124744"/>
            <a:ext cx="8698068"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71BF44"/>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Tree>
    <p:custDataLst>
      <p:tags r:id="rId1"/>
    </p:custDataLst>
    <p:extLst>
      <p:ext uri="{BB962C8B-B14F-4D97-AF65-F5344CB8AC3E}">
        <p14:creationId xmlns:p14="http://schemas.microsoft.com/office/powerpoint/2010/main" val="512603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0070C0"/>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Tree>
    <p:custDataLst>
      <p:tags r:id="rId1"/>
    </p:custDataLst>
    <p:extLst>
      <p:ext uri="{BB962C8B-B14F-4D97-AF65-F5344CB8AC3E}">
        <p14:creationId xmlns:p14="http://schemas.microsoft.com/office/powerpoint/2010/main" val="2135696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12" name="Slide Number Placeholder 8"/>
          <p:cNvSpPr>
            <a:spLocks noGrp="1"/>
          </p:cNvSpPr>
          <p:nvPr>
            <p:ph type="sldNum" sz="quarter" idx="4"/>
          </p:nvPr>
        </p:nvSpPr>
        <p:spPr>
          <a:xfrm>
            <a:off x="11472597" y="6309320"/>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Tree>
    <p:custDataLst>
      <p:tags r:id="rId1"/>
    </p:custDataLst>
    <p:extLst>
      <p:ext uri="{BB962C8B-B14F-4D97-AF65-F5344CB8AC3E}">
        <p14:creationId xmlns:p14="http://schemas.microsoft.com/office/powerpoint/2010/main" val="3722931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cxnSp>
        <p:nvCxnSpPr>
          <p:cNvPr id="8" name="Straight Connector 8"/>
          <p:cNvCxnSpPr/>
          <p:nvPr userDrawn="1"/>
        </p:nvCxnSpPr>
        <p:spPr>
          <a:xfrm>
            <a:off x="3023659" y="627017"/>
            <a:ext cx="871549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9"/>
          <p:cNvCxnSpPr/>
          <p:nvPr userDrawn="1"/>
        </p:nvCxnSpPr>
        <p:spPr>
          <a:xfrm>
            <a:off x="3023659" y="1124744"/>
            <a:ext cx="8698068"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כותרת 1">
            <a:extLst>
              <a:ext uri="{FF2B5EF4-FFF2-40B4-BE49-F238E27FC236}">
                <a16:creationId xmlns:a16="http://schemas.microsoft.com/office/drawing/2014/main" id="{4CDC04C4-2F09-4ACF-96EA-81AA744BC182}"/>
              </a:ext>
            </a:extLst>
          </p:cNvPr>
          <p:cNvSpPr txBox="1">
            <a:spLocks/>
          </p:cNvSpPr>
          <p:nvPr userDrawn="1"/>
        </p:nvSpPr>
        <p:spPr>
          <a:xfrm>
            <a:off x="7121496" y="116632"/>
            <a:ext cx="5061297" cy="288032"/>
          </a:xfrm>
          <a:prstGeom prst="rect">
            <a:avLst/>
          </a:prstGeom>
          <a:solidFill>
            <a:srgbClr val="0070C0"/>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endParaRPr lang="he-IL" sz="1600" dirty="0">
              <a:solidFill>
                <a:prstClr val="white"/>
              </a:solidFill>
            </a:endParaRPr>
          </a:p>
        </p:txBody>
      </p:sp>
      <p:sp>
        <p:nvSpPr>
          <p:cNvPr id="12" name="Slide Number Placeholder 8"/>
          <p:cNvSpPr>
            <a:spLocks noGrp="1"/>
          </p:cNvSpPr>
          <p:nvPr>
            <p:ph type="sldNum" sz="quarter" idx="4"/>
          </p:nvPr>
        </p:nvSpPr>
        <p:spPr>
          <a:xfrm>
            <a:off x="11546237" y="6453336"/>
            <a:ext cx="636555" cy="288032"/>
          </a:xfrm>
          <a:prstGeom prst="rect">
            <a:avLst/>
          </a:prstGeom>
        </p:spPr>
        <p:txBody>
          <a:bodyPr/>
          <a:lstStyle>
            <a:lvl1pPr algn="r">
              <a:defRPr>
                <a:solidFill>
                  <a:schemeClr val="bg1"/>
                </a:solidFill>
              </a:defRPr>
            </a:lvl1pPr>
          </a:lstStyle>
          <a:p>
            <a:fld id="{A14318B7-7A23-46B4-B76B-10B16BA86880}" type="slidenum">
              <a:rPr lang="he-IL" smtClean="0"/>
              <a:pPr/>
              <a:t>‹#›</a:t>
            </a:fld>
            <a:endParaRPr lang="he-IL" dirty="0"/>
          </a:p>
        </p:txBody>
      </p:sp>
      <p:sp>
        <p:nvSpPr>
          <p:cNvPr id="2" name="מלבן 1"/>
          <p:cNvSpPr/>
          <p:nvPr userDrawn="1"/>
        </p:nvSpPr>
        <p:spPr>
          <a:xfrm>
            <a:off x="0" y="0"/>
            <a:ext cx="12192000"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pic>
        <p:nvPicPr>
          <p:cNvPr id="10" name="תמונה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31694"/>
            <a:ext cx="12192000" cy="6153691"/>
          </a:xfrm>
          <a:prstGeom prst="rect">
            <a:avLst/>
          </a:prstGeom>
        </p:spPr>
      </p:pic>
      <p:sp>
        <p:nvSpPr>
          <p:cNvPr id="3" name="Subtitle 2"/>
          <p:cNvSpPr>
            <a:spLocks noGrp="1"/>
          </p:cNvSpPr>
          <p:nvPr>
            <p:ph type="subTitle" idx="1"/>
          </p:nvPr>
        </p:nvSpPr>
        <p:spPr>
          <a:xfrm>
            <a:off x="1828800" y="2566392"/>
            <a:ext cx="8534400" cy="1752600"/>
          </a:xfrm>
          <a:prstGeom prst="rect">
            <a:avLst/>
          </a:prstGeom>
        </p:spPr>
        <p:txBody>
          <a:bodyPr/>
          <a:lstStyle>
            <a:lvl1pPr marL="0" indent="0" algn="ctr">
              <a:buNone/>
              <a:defRPr>
                <a:solidFill>
                  <a:srgbClr val="00335C"/>
                </a:solidFill>
                <a:latin typeface="Open Sans Hebrew" panose="00000500000000000000" pitchFamily="2" charset="-79"/>
                <a:cs typeface="Open Sans Hebrew" panose="00000500000000000000"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he-IL" dirty="0"/>
          </a:p>
        </p:txBody>
      </p:sp>
      <p:pic>
        <p:nvPicPr>
          <p:cNvPr id="14" name="תמונה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109" y="138787"/>
            <a:ext cx="773684" cy="511418"/>
          </a:xfrm>
          <a:prstGeom prst="rect">
            <a:avLst/>
          </a:prstGeom>
        </p:spPr>
      </p:pic>
      <p:pic>
        <p:nvPicPr>
          <p:cNvPr id="15" name="תמונה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90756" y="181844"/>
            <a:ext cx="461941" cy="438845"/>
          </a:xfrm>
          <a:prstGeom prst="rect">
            <a:avLst/>
          </a:prstGeom>
        </p:spPr>
      </p:pic>
    </p:spTree>
    <p:custDataLst>
      <p:tags r:id="rId1"/>
    </p:custDataLst>
    <p:extLst>
      <p:ext uri="{BB962C8B-B14F-4D97-AF65-F5344CB8AC3E}">
        <p14:creationId xmlns:p14="http://schemas.microsoft.com/office/powerpoint/2010/main" val="3711789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007435" y="1556792"/>
            <a:ext cx="10189567" cy="4392488"/>
          </a:xfrm>
          <a:prstGeom prst="rect">
            <a:avLst/>
          </a:prstGeom>
        </p:spPr>
        <p:txBody>
          <a:bodyPr>
            <a:normAutofit/>
          </a:bodyPr>
          <a:lstStyle>
            <a:lvl1pPr marL="342900" indent="-342900">
              <a:buFontTx/>
              <a:buBlip>
                <a:blip r:embed="rId3"/>
              </a:buBlip>
              <a:defRPr sz="1600"/>
            </a:lvl1pPr>
            <a:lvl2pPr marL="742950" indent="-285750">
              <a:buFontTx/>
              <a:buBlip>
                <a:blip r:embed="rId3"/>
              </a:buBlip>
              <a:defRPr sz="1600"/>
            </a:lvl2pPr>
            <a:lvl3pPr marL="1143000" indent="-228600">
              <a:buFontTx/>
              <a:buBlip>
                <a:blip r:embed="rId3"/>
              </a:buBlip>
              <a:defRPr sz="1600"/>
            </a:lvl3pPr>
            <a:lvl4pPr marL="1600200" indent="-228600">
              <a:buFontTx/>
              <a:buBlip>
                <a:blip r:embed="rId3"/>
              </a:buBlip>
              <a:defRPr sz="1600"/>
            </a:lvl4pPr>
            <a:lvl5pPr marL="2057400" indent="-228600">
              <a:buFontTx/>
              <a:buBlip>
                <a:blip r:embed="rId3"/>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9" name="Slide Number Placeholder 8"/>
          <p:cNvSpPr>
            <a:spLocks noGrp="1"/>
          </p:cNvSpPr>
          <p:nvPr>
            <p:ph type="sldNum" sz="quarter" idx="12"/>
          </p:nvPr>
        </p:nvSpPr>
        <p:spPr>
          <a:xfrm>
            <a:off x="9264352" y="6309321"/>
            <a:ext cx="2844800" cy="216025"/>
          </a:xfrm>
          <a:prstGeom prst="rect">
            <a:avLst/>
          </a:prstGeom>
        </p:spPr>
        <p:txBody>
          <a:bodyPr/>
          <a:lstStyle/>
          <a:p>
            <a:fld id="{87FA8550-B21E-431B-B0AD-63EFFEBF79BB}" type="slidenum">
              <a:rPr lang="he-IL" smtClean="0"/>
              <a:pPr/>
              <a:t>‹#›</a:t>
            </a:fld>
            <a:endParaRPr lang="he-IL"/>
          </a:p>
        </p:txBody>
      </p:sp>
    </p:spTree>
    <p:custDataLst>
      <p:tags r:id="rId1"/>
    </p:custDataLst>
    <p:extLst>
      <p:ext uri="{BB962C8B-B14F-4D97-AF65-F5344CB8AC3E}">
        <p14:creationId xmlns:p14="http://schemas.microsoft.com/office/powerpoint/2010/main" val="2486430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177131" cy="710788"/>
          </a:xfrm>
          <a:prstGeom prst="rect">
            <a:avLst/>
          </a:prstGeom>
        </p:spPr>
        <p:txBody>
          <a:bodyPr>
            <a:normAutofit/>
          </a:bodyPr>
          <a:lstStyle>
            <a:lvl1pPr algn="r">
              <a:defRPr sz="2400" b="1">
                <a:solidFill>
                  <a:srgbClr val="D13701"/>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1007435" y="1556792"/>
            <a:ext cx="10189567" cy="4392488"/>
          </a:xfrm>
          <a:prstGeom prst="rect">
            <a:avLst/>
          </a:prstGeom>
        </p:spPr>
        <p:txBody>
          <a:bodyPr>
            <a:normAutofit/>
          </a:bodyPr>
          <a:lstStyle>
            <a:lvl1pPr marL="342900" indent="-342900">
              <a:buFontTx/>
              <a:buBlip>
                <a:blip r:embed="rId3"/>
              </a:buBlip>
              <a:defRPr sz="1600"/>
            </a:lvl1pPr>
            <a:lvl2pPr marL="742950" indent="-285750">
              <a:buFontTx/>
              <a:buBlip>
                <a:blip r:embed="rId3"/>
              </a:buBlip>
              <a:defRPr sz="1600"/>
            </a:lvl2pPr>
            <a:lvl3pPr marL="1143000" indent="-228600">
              <a:buFontTx/>
              <a:buBlip>
                <a:blip r:embed="rId3"/>
              </a:buBlip>
              <a:defRPr sz="1600"/>
            </a:lvl3pPr>
            <a:lvl4pPr marL="1600200" indent="-228600">
              <a:buFontTx/>
              <a:buBlip>
                <a:blip r:embed="rId3"/>
              </a:buBlip>
              <a:defRPr sz="1600"/>
            </a:lvl4pPr>
            <a:lvl5pPr marL="2057400" indent="-228600">
              <a:buFontTx/>
              <a:buBlip>
                <a:blip r:embed="rId3"/>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7" name="Date Placeholder 6"/>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1F6663B-21A6-4DBC-A4F1-83BE1ADA1E70}" type="datetime8">
              <a:rPr lang="he-IL" smtClean="0"/>
              <a:pPr/>
              <a:t>06 ספטמבר 23</a:t>
            </a:fld>
            <a:endParaRPr lang="he-IL" dirty="0"/>
          </a:p>
        </p:txBody>
      </p:sp>
      <p:sp>
        <p:nvSpPr>
          <p:cNvPr id="9" name="Slide Number Placeholder 8"/>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
        <p:nvSpPr>
          <p:cNvPr id="8" name="Text Placeholder 2"/>
          <p:cNvSpPr>
            <a:spLocks noGrp="1"/>
          </p:cNvSpPr>
          <p:nvPr>
            <p:ph type="body" idx="13"/>
          </p:nvPr>
        </p:nvSpPr>
        <p:spPr>
          <a:xfrm>
            <a:off x="2351584" y="5877272"/>
            <a:ext cx="7968885" cy="307106"/>
          </a:xfrm>
          <a:prstGeom prst="rect">
            <a:avLst/>
          </a:prstGeo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642447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177131" cy="710788"/>
          </a:xfrm>
          <a:prstGeom prst="rect">
            <a:avLst/>
          </a:prstGeom>
        </p:spPr>
        <p:txBody>
          <a:bodyPr>
            <a:normAutofit/>
          </a:bodyPr>
          <a:lstStyle>
            <a:lvl1pPr algn="r">
              <a:defRPr sz="2400" b="1">
                <a:solidFill>
                  <a:srgbClr val="D13701"/>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1007435" y="1556792"/>
            <a:ext cx="10189567" cy="4392488"/>
          </a:xfrm>
          <a:prstGeom prst="rect">
            <a:avLst/>
          </a:prstGeo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7F3D1A1-C275-48CE-A708-33FABC143E3D}" type="datetime8">
              <a:rPr lang="he-IL" smtClean="0"/>
              <a:pPr/>
              <a:t>06 ספטמבר 23</a:t>
            </a:fld>
            <a:endParaRPr lang="he-IL" dirty="0"/>
          </a:p>
        </p:txBody>
      </p:sp>
      <p:sp>
        <p:nvSpPr>
          <p:cNvPr id="9" name="Slide Number Placeholder 8"/>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custDataLst>
      <p:tags r:id="rId1"/>
    </p:custDataLst>
    <p:extLst>
      <p:ext uri="{BB962C8B-B14F-4D97-AF65-F5344CB8AC3E}">
        <p14:creationId xmlns:p14="http://schemas.microsoft.com/office/powerpoint/2010/main" val="3612359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177131" cy="710788"/>
          </a:xfrm>
          <a:prstGeom prst="rect">
            <a:avLst/>
          </a:prstGeom>
        </p:spPr>
        <p:txBody>
          <a:bodyPr>
            <a:normAutofit/>
          </a:bodyPr>
          <a:lstStyle>
            <a:lvl1pPr algn="r">
              <a:defRPr sz="2400" b="1">
                <a:solidFill>
                  <a:srgbClr val="D13701"/>
                </a:solidFill>
                <a:latin typeface="Arial" pitchFamily="34" charset="0"/>
                <a:cs typeface="Arial" pitchFamily="34" charset="0"/>
              </a:defRPr>
            </a:lvl1pPr>
          </a:lstStyle>
          <a:p>
            <a:r>
              <a:rPr lang="en-US" dirty="0"/>
              <a:t>Click to edit Master title style</a:t>
            </a:r>
            <a:endParaRPr lang="he-IL" dirty="0"/>
          </a:p>
        </p:txBody>
      </p:sp>
      <p:sp>
        <p:nvSpPr>
          <p:cNvPr id="7" name="Date Placeholder 6"/>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D5D95D3E-7680-4F5F-91BE-8B5EC2EFD930}" type="datetime8">
              <a:rPr lang="he-IL" smtClean="0"/>
              <a:pPr/>
              <a:t>06 ספטמבר 23</a:t>
            </a:fld>
            <a:endParaRPr lang="he-IL" dirty="0"/>
          </a:p>
        </p:txBody>
      </p:sp>
      <p:sp>
        <p:nvSpPr>
          <p:cNvPr id="9" name="Slide Number Placeholder 8"/>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custDataLst>
      <p:tags r:id="rId1"/>
    </p:custDataLst>
    <p:extLst>
      <p:ext uri="{BB962C8B-B14F-4D97-AF65-F5344CB8AC3E}">
        <p14:creationId xmlns:p14="http://schemas.microsoft.com/office/powerpoint/2010/main" val="506020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177131" cy="710788"/>
          </a:xfrm>
          <a:prstGeom prst="rect">
            <a:avLst/>
          </a:prstGeom>
        </p:spPr>
        <p:txBody>
          <a:bodyPr>
            <a:normAutofit/>
          </a:bodyPr>
          <a:lstStyle>
            <a:lvl1pPr algn="r">
              <a:defRPr sz="2400" b="1">
                <a:solidFill>
                  <a:srgbClr val="D13701"/>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1007435" y="1916832"/>
            <a:ext cx="4896544" cy="4032448"/>
          </a:xfrm>
          <a:prstGeom prst="rect">
            <a:avLst/>
          </a:prstGeo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285F4A1-F0A2-4413-A181-EC2B0B83A7D3}" type="datetime8">
              <a:rPr lang="he-IL" smtClean="0"/>
              <a:pPr/>
              <a:t>06 ספטמבר 23</a:t>
            </a:fld>
            <a:endParaRPr lang="he-IL" dirty="0"/>
          </a:p>
        </p:txBody>
      </p:sp>
      <p:sp>
        <p:nvSpPr>
          <p:cNvPr id="9" name="Slide Number Placeholder 8"/>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
        <p:nvSpPr>
          <p:cNvPr id="8" name="Content Placeholder 5"/>
          <p:cNvSpPr>
            <a:spLocks noGrp="1"/>
          </p:cNvSpPr>
          <p:nvPr>
            <p:ph sz="quarter" idx="13"/>
          </p:nvPr>
        </p:nvSpPr>
        <p:spPr>
          <a:xfrm>
            <a:off x="6288022" y="1916832"/>
            <a:ext cx="4908980" cy="4032448"/>
          </a:xfrm>
          <a:prstGeom prst="rect">
            <a:avLst/>
          </a:prstGeo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1007435" y="1412776"/>
            <a:ext cx="10187451" cy="451122"/>
          </a:xfrm>
          <a:prstGeom prst="rect">
            <a:avLst/>
          </a:prstGeo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80838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435" y="692696"/>
            <a:ext cx="10177131" cy="710788"/>
          </a:xfrm>
          <a:prstGeom prst="rect">
            <a:avLst/>
          </a:prstGeom>
        </p:spPr>
        <p:txBody>
          <a:bodyPr>
            <a:normAutofit/>
          </a:bodyPr>
          <a:lstStyle>
            <a:lvl1pPr algn="r">
              <a:defRPr sz="2400" b="1">
                <a:solidFill>
                  <a:srgbClr val="D13701"/>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1007435" y="1916832"/>
            <a:ext cx="4896544" cy="4032448"/>
          </a:xfrm>
          <a:prstGeom prst="rect">
            <a:avLst/>
          </a:prstGeo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1CEE5615-28CB-4E1F-8190-979CC64B5281}" type="datetime8">
              <a:rPr lang="he-IL" smtClean="0"/>
              <a:pPr/>
              <a:t>06 ספטמבר 23</a:t>
            </a:fld>
            <a:endParaRPr lang="he-IL" dirty="0"/>
          </a:p>
        </p:txBody>
      </p:sp>
      <p:sp>
        <p:nvSpPr>
          <p:cNvPr id="9" name="Slide Number Placeholder 8"/>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
        <p:nvSpPr>
          <p:cNvPr id="8" name="Content Placeholder 5"/>
          <p:cNvSpPr>
            <a:spLocks noGrp="1"/>
          </p:cNvSpPr>
          <p:nvPr>
            <p:ph sz="quarter" idx="13"/>
          </p:nvPr>
        </p:nvSpPr>
        <p:spPr>
          <a:xfrm>
            <a:off x="6288022" y="1916832"/>
            <a:ext cx="4908980" cy="4032448"/>
          </a:xfrm>
          <a:prstGeom prst="rect">
            <a:avLst/>
          </a:prstGeo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1007435" y="1412776"/>
            <a:ext cx="10187451" cy="451122"/>
          </a:xfrm>
          <a:prstGeom prst="rect">
            <a:avLst/>
          </a:prstGeo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2351584" y="5877272"/>
            <a:ext cx="7968885" cy="307106"/>
          </a:xfrm>
          <a:prstGeom prst="rect">
            <a:avLst/>
          </a:prstGeo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4136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103332" y="-138793"/>
            <a:ext cx="88669" cy="6996793"/>
          </a:xfrm>
          <a:prstGeom prst="rect">
            <a:avLst/>
          </a:prstGeom>
        </p:spPr>
      </p:pic>
      <p:sp>
        <p:nvSpPr>
          <p:cNvPr id="4" name="מציין מיקום של תאריך 3"/>
          <p:cNvSpPr>
            <a:spLocks noGrp="1"/>
          </p:cNvSpPr>
          <p:nvPr>
            <p:ph type="dt" sz="half" idx="10"/>
          </p:nvPr>
        </p:nvSpPr>
        <p:spPr/>
        <p:txBody>
          <a:bodyPr/>
          <a:lstStyle/>
          <a:p>
            <a:fld id="{FC0B88EB-D6B6-41AE-9BC6-55087E4C4A92}"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0600" y="6166346"/>
            <a:ext cx="1756591" cy="721982"/>
          </a:xfrm>
          <a:prstGeom prst="rect">
            <a:avLst/>
          </a:prstGeom>
        </p:spPr>
      </p:pic>
      <p:cxnSp>
        <p:nvCxnSpPr>
          <p:cNvPr id="15" name="מחבר ישר 14"/>
          <p:cNvCxnSpPr/>
          <p:nvPr userDrawn="1"/>
        </p:nvCxnSpPr>
        <p:spPr>
          <a:xfrm flipV="1">
            <a:off x="1485341" y="6663603"/>
            <a:ext cx="9121699" cy="31703"/>
          </a:xfrm>
          <a:prstGeom prst="line">
            <a:avLst/>
          </a:prstGeom>
          <a:ln w="19050">
            <a:solidFill>
              <a:srgbClr val="FFC542"/>
            </a:solidFill>
          </a:ln>
        </p:spPr>
        <p:style>
          <a:lnRef idx="1">
            <a:schemeClr val="accent1"/>
          </a:lnRef>
          <a:fillRef idx="0">
            <a:schemeClr val="accent1"/>
          </a:fillRef>
          <a:effectRef idx="0">
            <a:schemeClr val="accent1"/>
          </a:effectRef>
          <a:fontRef idx="minor">
            <a:schemeClr val="tx1"/>
          </a:fontRef>
        </p:style>
      </p:cxnSp>
      <p:sp>
        <p:nvSpPr>
          <p:cNvPr id="10" name="מציין מיקום של כותרת 1">
            <a:extLst>
              <a:ext uri="{FF2B5EF4-FFF2-40B4-BE49-F238E27FC236}">
                <a16:creationId xmlns:a16="http://schemas.microsoft.com/office/drawing/2014/main" id="{18D42493-C19B-4B9E-BB58-3E0547FA6E76}"/>
              </a:ext>
            </a:extLst>
          </p:cNvPr>
          <p:cNvSpPr>
            <a:spLocks noGrp="1"/>
          </p:cNvSpPr>
          <p:nvPr>
            <p:ph type="title"/>
          </p:nvPr>
        </p:nvSpPr>
        <p:spPr>
          <a:xfrm>
            <a:off x="838200" y="2508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12" name="מציין מיקום טקסט 2">
            <a:extLst>
              <a:ext uri="{FF2B5EF4-FFF2-40B4-BE49-F238E27FC236}">
                <a16:creationId xmlns:a16="http://schemas.microsoft.com/office/drawing/2014/main" id="{26F05EBD-AFA4-4A4B-AEDF-AEA593A80B79}"/>
              </a:ext>
            </a:extLst>
          </p:cNvPr>
          <p:cNvSpPr>
            <a:spLocks noGrp="1"/>
          </p:cNvSpPr>
          <p:nvPr>
            <p:ph idx="1"/>
          </p:nvPr>
        </p:nvSpPr>
        <p:spPr>
          <a:xfrm>
            <a:off x="838200" y="17494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custDataLst>
      <p:tags r:id="rId1"/>
    </p:custDataLst>
    <p:extLst>
      <p:ext uri="{BB962C8B-B14F-4D97-AF65-F5344CB8AC3E}">
        <p14:creationId xmlns:p14="http://schemas.microsoft.com/office/powerpoint/2010/main" val="3392930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10972800" cy="1012974"/>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F2AC76CF-31D7-45F4-8018-E9DBD7D86C7D}" type="datetime8">
              <a:rPr lang="he-IL" smtClean="0"/>
              <a:pPr/>
              <a:t>06 ספטמבר 23</a:t>
            </a:fld>
            <a:endParaRPr lang="he-IL" dirty="0"/>
          </a:p>
        </p:txBody>
      </p:sp>
      <p:sp>
        <p:nvSpPr>
          <p:cNvPr id="6" name="Slide Number Placeholder 5"/>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886633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BEB6349-7CF8-4B93-9B0A-34B97044D536}" type="datetime8">
              <a:rPr lang="he-IL" smtClean="0"/>
              <a:pPr/>
              <a:t>06 ספטמבר 23</a:t>
            </a:fld>
            <a:endParaRPr lang="he-IL" dirty="0"/>
          </a:p>
        </p:txBody>
      </p:sp>
      <p:sp>
        <p:nvSpPr>
          <p:cNvPr id="6" name="Slide Number Placeholder 5"/>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2934063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85964"/>
            <a:ext cx="10972800" cy="931674"/>
          </a:xfrm>
          <a:prstGeom prst="rect">
            <a:avLst/>
          </a:prstGeom>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661C09BD-EC18-4B58-9650-4F007327364F}" type="datetime8">
              <a:rPr lang="he-IL" smtClean="0"/>
              <a:pPr/>
              <a:t>06 ספטמבר 23</a:t>
            </a:fld>
            <a:endParaRPr lang="he-IL" dirty="0"/>
          </a:p>
        </p:txBody>
      </p:sp>
      <p:sp>
        <p:nvSpPr>
          <p:cNvPr id="7" name="Slide Number Placeholder 6"/>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4078263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85964"/>
            <a:ext cx="10972800" cy="931674"/>
          </a:xfrm>
          <a:prstGeom prst="rect">
            <a:avLst/>
          </a:prstGeom>
        </p:spPr>
        <p:txBody>
          <a:bodyPr/>
          <a:lstStyle/>
          <a:p>
            <a:r>
              <a:rPr lang="en-US"/>
              <a:t>Click to edit Master title style</a:t>
            </a:r>
            <a:endParaRPr lang="he-IL"/>
          </a:p>
        </p:txBody>
      </p:sp>
      <p:sp>
        <p:nvSpPr>
          <p:cNvPr id="3" name="Date Placeholder 2"/>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96B85136-9129-42FF-8407-0B88A7845561}" type="datetime8">
              <a:rPr lang="he-IL" smtClean="0"/>
              <a:pPr/>
              <a:t>06 ספטמבר 23</a:t>
            </a:fld>
            <a:endParaRPr lang="he-IL" dirty="0"/>
          </a:p>
        </p:txBody>
      </p:sp>
      <p:sp>
        <p:nvSpPr>
          <p:cNvPr id="5" name="Slide Number Placeholder 4"/>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1508621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8E4430E-CA41-45F5-8D71-E09B20BE9B21}" type="datetime8">
              <a:rPr lang="he-IL" smtClean="0"/>
              <a:pPr/>
              <a:t>06 ספטמבר 23</a:t>
            </a:fld>
            <a:endParaRPr lang="he-IL" dirty="0"/>
          </a:p>
        </p:txBody>
      </p:sp>
      <p:sp>
        <p:nvSpPr>
          <p:cNvPr id="4" name="Slide Number Placeholder 3"/>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110722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5A0085B-A320-4FE7-B93F-A35505757E5C}" type="datetime8">
              <a:rPr lang="he-IL" smtClean="0"/>
              <a:pPr/>
              <a:t>06 ספטמבר 23</a:t>
            </a:fld>
            <a:endParaRPr lang="he-IL" dirty="0"/>
          </a:p>
        </p:txBody>
      </p:sp>
      <p:sp>
        <p:nvSpPr>
          <p:cNvPr id="7" name="Slide Number Placeholder 6"/>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776535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DB5B57BC-5836-4833-94C0-405BDD9D5607}" type="datetime8">
              <a:rPr lang="he-IL" smtClean="0"/>
              <a:pPr/>
              <a:t>06 ספטמבר 23</a:t>
            </a:fld>
            <a:endParaRPr lang="he-IL" dirty="0"/>
          </a:p>
        </p:txBody>
      </p:sp>
      <p:sp>
        <p:nvSpPr>
          <p:cNvPr id="7" name="Slide Number Placeholder 6"/>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3736021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85964"/>
            <a:ext cx="10972800" cy="931674"/>
          </a:xfrm>
          <a:prstGeom prst="rect">
            <a:avLst/>
          </a:prstGeom>
        </p:spPr>
        <p:txBody>
          <a:bodyPr/>
          <a:lstStyle/>
          <a:p>
            <a:r>
              <a:rPr lang="en-US"/>
              <a:t>Click to edit Master title style</a:t>
            </a:r>
            <a:endParaRPr lang="he-IL"/>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0362106-11C6-4D89-90BB-688FB2BA9E15}" type="datetime8">
              <a:rPr lang="he-IL" smtClean="0"/>
              <a:pPr/>
              <a:t>06 ספטמבר 23</a:t>
            </a:fld>
            <a:endParaRPr lang="he-IL" dirty="0"/>
          </a:p>
        </p:txBody>
      </p:sp>
      <p:sp>
        <p:nvSpPr>
          <p:cNvPr id="6" name="Slide Number Placeholder 5"/>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2354477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8CFD3A5-418B-4764-AF54-7C3A8A773803}" type="datetime8">
              <a:rPr lang="he-IL" smtClean="0"/>
              <a:pPr/>
              <a:t>06 ספטמבר 23</a:t>
            </a:fld>
            <a:endParaRPr lang="he-IL" dirty="0"/>
          </a:p>
        </p:txBody>
      </p:sp>
      <p:sp>
        <p:nvSpPr>
          <p:cNvPr id="5" name="Footer Placeholder 4"/>
          <p:cNvSpPr>
            <a:spLocks noGrp="1"/>
          </p:cNvSpPr>
          <p:nvPr>
            <p:ph type="ftr" sz="quarter" idx="11"/>
          </p:nvPr>
        </p:nvSpPr>
        <p:spPr>
          <a:xfrm>
            <a:off x="7899829" y="44624"/>
            <a:ext cx="3860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he-IL" dirty="0"/>
          </a:p>
        </p:txBody>
      </p:sp>
      <p:sp>
        <p:nvSpPr>
          <p:cNvPr id="6" name="Slide Number Placeholder 5"/>
          <p:cNvSpPr>
            <a:spLocks noGrp="1"/>
          </p:cNvSpPr>
          <p:nvPr>
            <p:ph type="sldNum" sz="quarter" idx="12"/>
          </p:nvPr>
        </p:nvSpPr>
        <p:spPr>
          <a:xfrm>
            <a:off x="4559829" y="6453336"/>
            <a:ext cx="2844800" cy="216025"/>
          </a:xfrm>
          <a:prstGeom prst="rect">
            <a:avLst/>
          </a:prstGeom>
        </p:spPr>
        <p:txBody>
          <a:bodyPr/>
          <a:lstStyle/>
          <a:p>
            <a:fld id="{87FA8550-B21E-431B-B0AD-63EFFEBF79BB}" type="slidenum">
              <a:rPr lang="he-IL" smtClean="0"/>
              <a:pPr/>
              <a:t>‹#›</a:t>
            </a:fld>
            <a:endParaRPr lang="he-IL"/>
          </a:p>
        </p:txBody>
      </p:sp>
    </p:spTree>
    <p:extLst>
      <p:ext uri="{BB962C8B-B14F-4D97-AF65-F5344CB8AC3E}">
        <p14:creationId xmlns:p14="http://schemas.microsoft.com/office/powerpoint/2010/main" val="159944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103332" y="-138793"/>
            <a:ext cx="88669" cy="6996793"/>
          </a:xfrm>
          <a:prstGeom prst="rect">
            <a:avLst/>
          </a:prstGeom>
        </p:spPr>
      </p:pic>
      <p:sp>
        <p:nvSpPr>
          <p:cNvPr id="4" name="מציין מיקום של תאריך 3"/>
          <p:cNvSpPr>
            <a:spLocks noGrp="1"/>
          </p:cNvSpPr>
          <p:nvPr>
            <p:ph type="dt" sz="half" idx="10"/>
          </p:nvPr>
        </p:nvSpPr>
        <p:spPr/>
        <p:txBody>
          <a:bodyPr/>
          <a:lstStyle/>
          <a:p>
            <a:fld id="{FC0B88EB-D6B6-41AE-9BC6-55087E4C4A92}"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0" y="77792"/>
            <a:ext cx="1756591" cy="721982"/>
          </a:xfrm>
          <a:prstGeom prst="rect">
            <a:avLst/>
          </a:prstGeom>
        </p:spPr>
      </p:pic>
      <p:sp>
        <p:nvSpPr>
          <p:cNvPr id="10" name="מציין מיקום של כותרת 1">
            <a:extLst>
              <a:ext uri="{FF2B5EF4-FFF2-40B4-BE49-F238E27FC236}">
                <a16:creationId xmlns:a16="http://schemas.microsoft.com/office/drawing/2014/main" id="{18D42493-C19B-4B9E-BB58-3E0547FA6E76}"/>
              </a:ext>
            </a:extLst>
          </p:cNvPr>
          <p:cNvSpPr>
            <a:spLocks noGrp="1"/>
          </p:cNvSpPr>
          <p:nvPr>
            <p:ph type="title"/>
          </p:nvPr>
        </p:nvSpPr>
        <p:spPr>
          <a:xfrm>
            <a:off x="838200" y="2508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12" name="מציין מיקום טקסט 2">
            <a:extLst>
              <a:ext uri="{FF2B5EF4-FFF2-40B4-BE49-F238E27FC236}">
                <a16:creationId xmlns:a16="http://schemas.microsoft.com/office/drawing/2014/main" id="{26F05EBD-AFA4-4A4B-AEDF-AEA593A80B79}"/>
              </a:ext>
            </a:extLst>
          </p:cNvPr>
          <p:cNvSpPr>
            <a:spLocks noGrp="1"/>
          </p:cNvSpPr>
          <p:nvPr>
            <p:ph idx="1"/>
          </p:nvPr>
        </p:nvSpPr>
        <p:spPr>
          <a:xfrm>
            <a:off x="838200" y="17494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custDataLst>
      <p:tags r:id="rId1"/>
    </p:custDataLst>
    <p:extLst>
      <p:ext uri="{BB962C8B-B14F-4D97-AF65-F5344CB8AC3E}">
        <p14:creationId xmlns:p14="http://schemas.microsoft.com/office/powerpoint/2010/main" val="104660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103332" y="-138793"/>
            <a:ext cx="88669" cy="6996793"/>
          </a:xfrm>
          <a:prstGeom prst="rect">
            <a:avLst/>
          </a:prstGeom>
          <a:solidFill>
            <a:srgbClr val="E94D1C"/>
          </a:solidFill>
        </p:spPr>
      </p:pic>
      <p:sp>
        <p:nvSpPr>
          <p:cNvPr id="2" name="Rectangle 1">
            <a:extLst>
              <a:ext uri="{FF2B5EF4-FFF2-40B4-BE49-F238E27FC236}">
                <a16:creationId xmlns:a16="http://schemas.microsoft.com/office/drawing/2014/main" id="{2F5F125C-35E8-4CED-8C47-DBE0E970E282}"/>
              </a:ext>
            </a:extLst>
          </p:cNvPr>
          <p:cNvSpPr/>
          <p:nvPr userDrawn="1"/>
        </p:nvSpPr>
        <p:spPr>
          <a:xfrm>
            <a:off x="12103771" y="0"/>
            <a:ext cx="110146" cy="700237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4" name="מציין מיקום של תאריך 3"/>
          <p:cNvSpPr>
            <a:spLocks noGrp="1"/>
          </p:cNvSpPr>
          <p:nvPr>
            <p:ph type="dt" sz="half" idx="10"/>
          </p:nvPr>
        </p:nvSpPr>
        <p:spPr/>
        <p:txBody>
          <a:bodyPr/>
          <a:lstStyle/>
          <a:p>
            <a:fld id="{FC0B88EB-D6B6-41AE-9BC6-55087E4C4A92}"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0" y="77792"/>
            <a:ext cx="1756591" cy="721982"/>
          </a:xfrm>
          <a:prstGeom prst="rect">
            <a:avLst/>
          </a:prstGeom>
        </p:spPr>
      </p:pic>
      <p:sp>
        <p:nvSpPr>
          <p:cNvPr id="10" name="מציין מיקום של כותרת 1">
            <a:extLst>
              <a:ext uri="{FF2B5EF4-FFF2-40B4-BE49-F238E27FC236}">
                <a16:creationId xmlns:a16="http://schemas.microsoft.com/office/drawing/2014/main" id="{18D42493-C19B-4B9E-BB58-3E0547FA6E76}"/>
              </a:ext>
            </a:extLst>
          </p:cNvPr>
          <p:cNvSpPr>
            <a:spLocks noGrp="1"/>
          </p:cNvSpPr>
          <p:nvPr>
            <p:ph type="title"/>
          </p:nvPr>
        </p:nvSpPr>
        <p:spPr>
          <a:xfrm>
            <a:off x="838200" y="250827"/>
            <a:ext cx="10515600" cy="1325563"/>
          </a:xfrm>
          <a:prstGeom prst="rect">
            <a:avLst/>
          </a:prstGeom>
        </p:spPr>
        <p:txBody>
          <a:bodyPr vert="horz" lIns="91440" tIns="45720" rIns="91440" bIns="45720" rtlCol="1" anchor="ctr">
            <a:normAutofit/>
          </a:bodyPr>
          <a:lstStyle>
            <a:lvl1pPr>
              <a:defRPr>
                <a:solidFill>
                  <a:srgbClr val="18A8B7"/>
                </a:solidFill>
              </a:defRPr>
            </a:lvl1pPr>
          </a:lstStyle>
          <a:p>
            <a:r>
              <a:rPr lang="he-IL" dirty="0"/>
              <a:t>לחץ כדי לערוך סגנון כותרת של תבנית בסיס</a:t>
            </a:r>
          </a:p>
        </p:txBody>
      </p:sp>
      <p:sp>
        <p:nvSpPr>
          <p:cNvPr id="12" name="מציין מיקום טקסט 2">
            <a:extLst>
              <a:ext uri="{FF2B5EF4-FFF2-40B4-BE49-F238E27FC236}">
                <a16:creationId xmlns:a16="http://schemas.microsoft.com/office/drawing/2014/main" id="{26F05EBD-AFA4-4A4B-AEDF-AEA593A80B79}"/>
              </a:ext>
            </a:extLst>
          </p:cNvPr>
          <p:cNvSpPr>
            <a:spLocks noGrp="1"/>
          </p:cNvSpPr>
          <p:nvPr>
            <p:ph idx="1"/>
          </p:nvPr>
        </p:nvSpPr>
        <p:spPr>
          <a:xfrm>
            <a:off x="838200" y="17494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custDataLst>
      <p:tags r:id="rId1"/>
    </p:custDataLst>
    <p:extLst>
      <p:ext uri="{BB962C8B-B14F-4D97-AF65-F5344CB8AC3E}">
        <p14:creationId xmlns:p14="http://schemas.microsoft.com/office/powerpoint/2010/main" val="408038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103332" y="-138793"/>
            <a:ext cx="88669" cy="6996793"/>
          </a:xfrm>
          <a:prstGeom prst="rect">
            <a:avLst/>
          </a:prstGeom>
          <a:solidFill>
            <a:srgbClr val="E94D1C"/>
          </a:solidFill>
        </p:spPr>
      </p:pic>
      <p:sp>
        <p:nvSpPr>
          <p:cNvPr id="2" name="Rectangle 1">
            <a:extLst>
              <a:ext uri="{FF2B5EF4-FFF2-40B4-BE49-F238E27FC236}">
                <a16:creationId xmlns:a16="http://schemas.microsoft.com/office/drawing/2014/main" id="{2F5F125C-35E8-4CED-8C47-DBE0E970E282}"/>
              </a:ext>
            </a:extLst>
          </p:cNvPr>
          <p:cNvSpPr/>
          <p:nvPr userDrawn="1"/>
        </p:nvSpPr>
        <p:spPr>
          <a:xfrm>
            <a:off x="12103771" y="0"/>
            <a:ext cx="110146" cy="7002379"/>
          </a:xfrm>
          <a:prstGeom prst="rect">
            <a:avLst/>
          </a:prstGeom>
          <a:solidFill>
            <a:srgbClr val="924EB0"/>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4" name="מציין מיקום של תאריך 3"/>
          <p:cNvSpPr>
            <a:spLocks noGrp="1"/>
          </p:cNvSpPr>
          <p:nvPr>
            <p:ph type="dt" sz="half" idx="10"/>
          </p:nvPr>
        </p:nvSpPr>
        <p:spPr/>
        <p:txBody>
          <a:bodyPr/>
          <a:lstStyle/>
          <a:p>
            <a:fld id="{FC0B88EB-D6B6-41AE-9BC6-55087E4C4A92}"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0" y="77792"/>
            <a:ext cx="1756591" cy="721982"/>
          </a:xfrm>
          <a:prstGeom prst="rect">
            <a:avLst/>
          </a:prstGeom>
        </p:spPr>
      </p:pic>
      <p:sp>
        <p:nvSpPr>
          <p:cNvPr id="10" name="מציין מיקום של כותרת 1">
            <a:extLst>
              <a:ext uri="{FF2B5EF4-FFF2-40B4-BE49-F238E27FC236}">
                <a16:creationId xmlns:a16="http://schemas.microsoft.com/office/drawing/2014/main" id="{18D42493-C19B-4B9E-BB58-3E0547FA6E76}"/>
              </a:ext>
            </a:extLst>
          </p:cNvPr>
          <p:cNvSpPr>
            <a:spLocks noGrp="1"/>
          </p:cNvSpPr>
          <p:nvPr>
            <p:ph type="title"/>
          </p:nvPr>
        </p:nvSpPr>
        <p:spPr>
          <a:xfrm>
            <a:off x="838200" y="250827"/>
            <a:ext cx="10515600" cy="1325563"/>
          </a:xfrm>
          <a:prstGeom prst="rect">
            <a:avLst/>
          </a:prstGeom>
        </p:spPr>
        <p:txBody>
          <a:bodyPr vert="horz" lIns="91440" tIns="45720" rIns="91440" bIns="45720" rtlCol="1" anchor="ctr">
            <a:normAutofit/>
          </a:bodyPr>
          <a:lstStyle>
            <a:lvl1pPr>
              <a:defRPr>
                <a:solidFill>
                  <a:srgbClr val="18A8B7"/>
                </a:solidFill>
              </a:defRPr>
            </a:lvl1pPr>
          </a:lstStyle>
          <a:p>
            <a:r>
              <a:rPr lang="he-IL" dirty="0"/>
              <a:t>לחץ כדי לערוך סגנון כותרת של תבנית בסיס</a:t>
            </a:r>
          </a:p>
        </p:txBody>
      </p:sp>
      <p:sp>
        <p:nvSpPr>
          <p:cNvPr id="12" name="מציין מיקום טקסט 2">
            <a:extLst>
              <a:ext uri="{FF2B5EF4-FFF2-40B4-BE49-F238E27FC236}">
                <a16:creationId xmlns:a16="http://schemas.microsoft.com/office/drawing/2014/main" id="{26F05EBD-AFA4-4A4B-AEDF-AEA593A80B79}"/>
              </a:ext>
            </a:extLst>
          </p:cNvPr>
          <p:cNvSpPr>
            <a:spLocks noGrp="1"/>
          </p:cNvSpPr>
          <p:nvPr>
            <p:ph idx="1"/>
          </p:nvPr>
        </p:nvSpPr>
        <p:spPr>
          <a:xfrm>
            <a:off x="838200" y="17494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custDataLst>
      <p:tags r:id="rId1"/>
    </p:custDataLst>
    <p:extLst>
      <p:ext uri="{BB962C8B-B14F-4D97-AF65-F5344CB8AC3E}">
        <p14:creationId xmlns:p14="http://schemas.microsoft.com/office/powerpoint/2010/main" val="346372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103332" y="-138793"/>
            <a:ext cx="88669" cy="6996793"/>
          </a:xfrm>
          <a:prstGeom prst="rect">
            <a:avLst/>
          </a:prstGeom>
          <a:solidFill>
            <a:srgbClr val="E94D1C"/>
          </a:solidFill>
        </p:spPr>
      </p:pic>
      <p:sp>
        <p:nvSpPr>
          <p:cNvPr id="2" name="Rectangle 1">
            <a:extLst>
              <a:ext uri="{FF2B5EF4-FFF2-40B4-BE49-F238E27FC236}">
                <a16:creationId xmlns:a16="http://schemas.microsoft.com/office/drawing/2014/main" id="{2F5F125C-35E8-4CED-8C47-DBE0E970E282}"/>
              </a:ext>
            </a:extLst>
          </p:cNvPr>
          <p:cNvSpPr/>
          <p:nvPr userDrawn="1"/>
        </p:nvSpPr>
        <p:spPr>
          <a:xfrm>
            <a:off x="12103771" y="0"/>
            <a:ext cx="110146" cy="7002379"/>
          </a:xfrm>
          <a:prstGeom prst="rect">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4" name="מציין מיקום של תאריך 3"/>
          <p:cNvSpPr>
            <a:spLocks noGrp="1"/>
          </p:cNvSpPr>
          <p:nvPr>
            <p:ph type="dt" sz="half" idx="10"/>
          </p:nvPr>
        </p:nvSpPr>
        <p:spPr/>
        <p:txBody>
          <a:bodyPr/>
          <a:lstStyle/>
          <a:p>
            <a:fld id="{FC0B88EB-D6B6-41AE-9BC6-55087E4C4A92}"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0" y="77792"/>
            <a:ext cx="1756591" cy="721982"/>
          </a:xfrm>
          <a:prstGeom prst="rect">
            <a:avLst/>
          </a:prstGeom>
        </p:spPr>
      </p:pic>
      <p:sp>
        <p:nvSpPr>
          <p:cNvPr id="10" name="מציין מיקום של כותרת 1">
            <a:extLst>
              <a:ext uri="{FF2B5EF4-FFF2-40B4-BE49-F238E27FC236}">
                <a16:creationId xmlns:a16="http://schemas.microsoft.com/office/drawing/2014/main" id="{18D42493-C19B-4B9E-BB58-3E0547FA6E76}"/>
              </a:ext>
            </a:extLst>
          </p:cNvPr>
          <p:cNvSpPr>
            <a:spLocks noGrp="1"/>
          </p:cNvSpPr>
          <p:nvPr>
            <p:ph type="title"/>
          </p:nvPr>
        </p:nvSpPr>
        <p:spPr>
          <a:xfrm>
            <a:off x="838200" y="250827"/>
            <a:ext cx="10515600" cy="1325563"/>
          </a:xfrm>
          <a:prstGeom prst="rect">
            <a:avLst/>
          </a:prstGeom>
        </p:spPr>
        <p:txBody>
          <a:bodyPr vert="horz" lIns="91440" tIns="45720" rIns="91440" bIns="45720" rtlCol="1" anchor="ctr">
            <a:normAutofit/>
          </a:bodyPr>
          <a:lstStyle>
            <a:lvl1pPr>
              <a:defRPr>
                <a:solidFill>
                  <a:srgbClr val="18A8B7"/>
                </a:solidFill>
              </a:defRPr>
            </a:lvl1pPr>
          </a:lstStyle>
          <a:p>
            <a:r>
              <a:rPr lang="he-IL" dirty="0"/>
              <a:t>לחץ כדי לערוך סגנון כותרת של תבנית בסיס</a:t>
            </a:r>
          </a:p>
        </p:txBody>
      </p:sp>
      <p:sp>
        <p:nvSpPr>
          <p:cNvPr id="12" name="מציין מיקום טקסט 2">
            <a:extLst>
              <a:ext uri="{FF2B5EF4-FFF2-40B4-BE49-F238E27FC236}">
                <a16:creationId xmlns:a16="http://schemas.microsoft.com/office/drawing/2014/main" id="{26F05EBD-AFA4-4A4B-AEDF-AEA593A80B79}"/>
              </a:ext>
            </a:extLst>
          </p:cNvPr>
          <p:cNvSpPr>
            <a:spLocks noGrp="1"/>
          </p:cNvSpPr>
          <p:nvPr>
            <p:ph idx="1"/>
          </p:nvPr>
        </p:nvSpPr>
        <p:spPr>
          <a:xfrm>
            <a:off x="838200" y="17494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custDataLst>
      <p:tags r:id="rId1"/>
    </p:custDataLst>
    <p:extLst>
      <p:ext uri="{BB962C8B-B14F-4D97-AF65-F5344CB8AC3E}">
        <p14:creationId xmlns:p14="http://schemas.microsoft.com/office/powerpoint/2010/main" val="249509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2103332" y="-138793"/>
            <a:ext cx="88669" cy="6996793"/>
          </a:xfrm>
          <a:prstGeom prst="rect">
            <a:avLst/>
          </a:prstGeom>
        </p:spPr>
      </p:pic>
      <p:sp>
        <p:nvSpPr>
          <p:cNvPr id="4" name="מציין מיקום של תאריך 3"/>
          <p:cNvSpPr>
            <a:spLocks noGrp="1"/>
          </p:cNvSpPr>
          <p:nvPr>
            <p:ph type="dt" sz="half" idx="10"/>
          </p:nvPr>
        </p:nvSpPr>
        <p:spPr/>
        <p:txBody>
          <a:bodyPr/>
          <a:lstStyle/>
          <a:p>
            <a:fld id="{FC0B88EB-D6B6-41AE-9BC6-55087E4C4A92}" type="datetime8">
              <a:rPr lang="he-IL" smtClean="0"/>
              <a:pPr/>
              <a:t>06 ספטמבר 23</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38243" y="6492877"/>
            <a:ext cx="2743200" cy="365125"/>
          </a:xfrm>
        </p:spPr>
        <p:txBody>
          <a:bodyPr/>
          <a:lstStyle>
            <a:lvl1pPr>
              <a:defRPr sz="1400">
                <a:solidFill>
                  <a:srgbClr val="18A8B7"/>
                </a:solidFill>
              </a:defRPr>
            </a:lvl1pPr>
          </a:lstStyle>
          <a:p>
            <a:fld id="{4C3B709D-3265-41A0-A411-CB1161B7F7D5}" type="slidenum">
              <a:rPr lang="he-IL" smtClean="0"/>
              <a:pPr/>
              <a:t>‹#›</a:t>
            </a:fld>
            <a:endParaRPr lang="he-IL" dirty="0"/>
          </a:p>
        </p:txBody>
      </p:sp>
      <p:pic>
        <p:nvPicPr>
          <p:cNvPr id="11" name="תמונה 10"/>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997437" y="5424280"/>
            <a:ext cx="1372167" cy="1447636"/>
          </a:xfrm>
          <a:prstGeom prst="rect">
            <a:avLst/>
          </a:prstGeom>
        </p:spPr>
      </p:pic>
      <p:pic>
        <p:nvPicPr>
          <p:cNvPr id="13" name="תמונה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0" y="77792"/>
            <a:ext cx="1756591" cy="721982"/>
          </a:xfrm>
          <a:prstGeom prst="rect">
            <a:avLst/>
          </a:prstGeom>
        </p:spPr>
      </p:pic>
      <p:sp>
        <p:nvSpPr>
          <p:cNvPr id="10" name="מציין מיקום של כותרת 1">
            <a:extLst>
              <a:ext uri="{FF2B5EF4-FFF2-40B4-BE49-F238E27FC236}">
                <a16:creationId xmlns:a16="http://schemas.microsoft.com/office/drawing/2014/main" id="{18D42493-C19B-4B9E-BB58-3E0547FA6E76}"/>
              </a:ext>
            </a:extLst>
          </p:cNvPr>
          <p:cNvSpPr>
            <a:spLocks noGrp="1"/>
          </p:cNvSpPr>
          <p:nvPr>
            <p:ph type="title"/>
          </p:nvPr>
        </p:nvSpPr>
        <p:spPr>
          <a:xfrm>
            <a:off x="838200" y="2508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12" name="מציין מיקום טקסט 2">
            <a:extLst>
              <a:ext uri="{FF2B5EF4-FFF2-40B4-BE49-F238E27FC236}">
                <a16:creationId xmlns:a16="http://schemas.microsoft.com/office/drawing/2014/main" id="{26F05EBD-AFA4-4A4B-AEDF-AEA593A80B79}"/>
              </a:ext>
            </a:extLst>
          </p:cNvPr>
          <p:cNvSpPr>
            <a:spLocks noGrp="1"/>
          </p:cNvSpPr>
          <p:nvPr>
            <p:ph idx="1"/>
          </p:nvPr>
        </p:nvSpPr>
        <p:spPr>
          <a:xfrm>
            <a:off x="838200" y="17494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14" name="TextBox 13">
            <a:extLst>
              <a:ext uri="{FF2B5EF4-FFF2-40B4-BE49-F238E27FC236}">
                <a16:creationId xmlns:a16="http://schemas.microsoft.com/office/drawing/2014/main" id="{5D68455E-C0AA-4BBA-9F4A-54D587250ABD}"/>
              </a:ext>
            </a:extLst>
          </p:cNvPr>
          <p:cNvSpPr txBox="1"/>
          <p:nvPr userDrawn="1"/>
        </p:nvSpPr>
        <p:spPr>
          <a:xfrm>
            <a:off x="2210546" y="4264024"/>
            <a:ext cx="9106742" cy="1325564"/>
          </a:xfrm>
          <a:prstGeom prst="rect">
            <a:avLst/>
          </a:prstGeom>
          <a:solidFill>
            <a:srgbClr val="F7D9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defPPr>
              <a:defRPr lang="he-IL"/>
            </a:defPPr>
            <a:lvl1pPr algn="ctr">
              <a:lnSpc>
                <a:spcPct val="150000"/>
              </a:lnSpc>
              <a:spcBef>
                <a:spcPts val="600"/>
              </a:spcBef>
              <a:spcAft>
                <a:spcPts val="600"/>
              </a:spcAft>
              <a:defRPr sz="1100">
                <a:solidFill>
                  <a:srgbClr val="000000"/>
                </a:solidFill>
                <a:effectLst/>
                <a:latin typeface="Arial" panose="020B0604020202020204" pitchFamily="34" charset="0"/>
                <a:ea typeface="Times New Roman" panose="02020603050405020304" pitchFamily="18"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he-IL" sz="2000" b="1" dirty="0">
                <a:solidFill>
                  <a:srgbClr val="54707C"/>
                </a:solidFill>
                <a:latin typeface="+mn-lt"/>
                <a:ea typeface="+mn-ea"/>
                <a:cs typeface="+mn-cs"/>
              </a:rPr>
              <a:t>בקלפי אסירים: </a:t>
            </a:r>
          </a:p>
          <a:p>
            <a:pPr algn="r"/>
            <a:r>
              <a:rPr lang="he-IL" sz="2000" dirty="0">
                <a:solidFill>
                  <a:srgbClr val="54707C"/>
                </a:solidFill>
                <a:latin typeface="+mn-lt"/>
                <a:ea typeface="+mn-ea"/>
                <a:cs typeface="+mn-cs"/>
              </a:rPr>
              <a:t>קלפי תיסגר לפני השעה 20:00 אך ורק אם הצביעו כל האסירים הנמצאים באגף או במתקן.</a:t>
            </a:r>
          </a:p>
        </p:txBody>
      </p:sp>
      <p:sp>
        <p:nvSpPr>
          <p:cNvPr id="15" name="מלבן 31">
            <a:extLst>
              <a:ext uri="{FF2B5EF4-FFF2-40B4-BE49-F238E27FC236}">
                <a16:creationId xmlns:a16="http://schemas.microsoft.com/office/drawing/2014/main" id="{633B62F1-BECA-4EE1-BF3E-3A5A8567C210}"/>
              </a:ext>
            </a:extLst>
          </p:cNvPr>
          <p:cNvSpPr/>
          <p:nvPr userDrawn="1"/>
        </p:nvSpPr>
        <p:spPr>
          <a:xfrm>
            <a:off x="2476755" y="1451785"/>
            <a:ext cx="8004810" cy="903605"/>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50000"/>
              </a:lnSpc>
              <a:spcBef>
                <a:spcPts val="600"/>
              </a:spcBef>
              <a:spcAft>
                <a:spcPts val="600"/>
              </a:spcAft>
            </a:pP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Tree>
    <p:custDataLst>
      <p:tags r:id="rId1"/>
    </p:custDataLst>
    <p:extLst>
      <p:ext uri="{BB962C8B-B14F-4D97-AF65-F5344CB8AC3E}">
        <p14:creationId xmlns:p14="http://schemas.microsoft.com/office/powerpoint/2010/main" val="244461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4.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7"/>
            <a:ext cx="10515600" cy="1325563"/>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latin typeface="Arial" panose="020B0604020202020204" pitchFamily="34" charset="0"/>
              </a:defRPr>
            </a:lvl1pPr>
          </a:lstStyle>
          <a:p>
            <a:fld id="{B149DD4D-33B4-471D-8E9C-D48EEC0BBE4B}" type="datetime8">
              <a:rPr lang="he-IL" smtClean="0"/>
              <a:pPr/>
              <a:t>06 ספטמבר 23</a:t>
            </a:fld>
            <a:endParaRPr lang="he-IL" dirty="0"/>
          </a:p>
        </p:txBody>
      </p:sp>
      <p:sp>
        <p:nvSpPr>
          <p:cNvPr id="5" name="מציין מיקום של כותרת תחתונה 4"/>
          <p:cNvSpPr>
            <a:spLocks noGrp="1"/>
          </p:cNvSpPr>
          <p:nvPr>
            <p:ph type="ftr" sz="quarter" idx="3"/>
          </p:nvPr>
        </p:nvSpPr>
        <p:spPr>
          <a:xfrm>
            <a:off x="4038600" y="6356352"/>
            <a:ext cx="4114800" cy="365125"/>
          </a:xfrm>
          <a:prstGeom prst="rect">
            <a:avLst/>
          </a:prstGeom>
        </p:spPr>
        <p:txBody>
          <a:bodyPr vert="horz" lIns="91440" tIns="45720" rIns="91440" bIns="45720" rtlCol="1" anchor="ctr"/>
          <a:lstStyle>
            <a:lvl1pPr algn="ctr">
              <a:defRPr sz="1200">
                <a:solidFill>
                  <a:schemeClr val="tx1">
                    <a:tint val="75000"/>
                  </a:schemeClr>
                </a:solidFill>
                <a:latin typeface="Arial" panose="020B0604020202020204" pitchFamily="34" charset="0"/>
              </a:defRPr>
            </a:lvl1pPr>
          </a:lstStyle>
          <a:p>
            <a:endParaRPr lang="he-IL" dirty="0"/>
          </a:p>
        </p:txBody>
      </p:sp>
      <p:sp>
        <p:nvSpPr>
          <p:cNvPr id="6" name="מציין מיקום של מספר שקופית 5"/>
          <p:cNvSpPr>
            <a:spLocks noGrp="1"/>
          </p:cNvSpPr>
          <p:nvPr>
            <p:ph type="sldNum" sz="quarter" idx="4"/>
          </p:nvPr>
        </p:nvSpPr>
        <p:spPr>
          <a:xfrm>
            <a:off x="838200" y="6356352"/>
            <a:ext cx="2743200" cy="365125"/>
          </a:xfrm>
          <a:prstGeom prst="rect">
            <a:avLst/>
          </a:prstGeom>
        </p:spPr>
        <p:txBody>
          <a:bodyPr vert="horz" lIns="91440" tIns="45720" rIns="91440" bIns="45720" rtlCol="1" anchor="ctr"/>
          <a:lstStyle>
            <a:lvl1pPr algn="l">
              <a:defRPr sz="1200">
                <a:solidFill>
                  <a:schemeClr val="tx1">
                    <a:tint val="75000"/>
                  </a:schemeClr>
                </a:solidFill>
                <a:latin typeface="Arial" panose="020B0604020202020204" pitchFamily="34" charset="0"/>
              </a:defRPr>
            </a:lvl1pPr>
          </a:lstStyle>
          <a:p>
            <a:fld id="{4C3B709D-3265-41A0-A411-CB1161B7F7D5}" type="slidenum">
              <a:rPr lang="he-IL" smtClean="0"/>
              <a:pPr/>
              <a:t>‹#›</a:t>
            </a:fld>
            <a:endParaRPr lang="he-IL" dirty="0"/>
          </a:p>
        </p:txBody>
      </p:sp>
    </p:spTree>
    <p:custDataLst>
      <p:tags r:id="rId25"/>
    </p:custDataLst>
    <p:extLst>
      <p:ext uri="{BB962C8B-B14F-4D97-AF65-F5344CB8AC3E}">
        <p14:creationId xmlns:p14="http://schemas.microsoft.com/office/powerpoint/2010/main" val="973106551"/>
      </p:ext>
    </p:extLst>
  </p:cSld>
  <p:clrMap bg1="lt1" tx1="dk1" bg2="lt2" tx2="dk2" accent1="accent1" accent2="accent2" accent3="accent3" accent4="accent4" accent5="accent5" accent6="accent6" hlink="hlink" folHlink="folHlink"/>
  <p:sldLayoutIdLst>
    <p:sldLayoutId id="2147483662" r:id="rId1"/>
    <p:sldLayoutId id="2147483692" r:id="rId2"/>
    <p:sldLayoutId id="2147483649" r:id="rId3"/>
    <p:sldLayoutId id="2147483650" r:id="rId4"/>
    <p:sldLayoutId id="2147483693" r:id="rId5"/>
    <p:sldLayoutId id="2147483697" r:id="rId6"/>
    <p:sldLayoutId id="2147483698" r:id="rId7"/>
    <p:sldLayoutId id="2147483699" r:id="rId8"/>
    <p:sldLayoutId id="2147483694" r:id="rId9"/>
    <p:sldLayoutId id="2147483695" r:id="rId10"/>
    <p:sldLayoutId id="2147483696" r:id="rId11"/>
    <p:sldLayoutId id="214748369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0" r:id="rId22"/>
    <p:sldLayoutId id="2147483661" r:id="rId23"/>
  </p:sldLayoutIdLst>
  <p:hf hdr="0" ftr="0" dt="0"/>
  <p:txStyles>
    <p:titleStyle>
      <a:lvl1pPr algn="r" defTabSz="914377" rtl="1" eaLnBrk="1" latinLnBrk="0" hangingPunct="1">
        <a:lnSpc>
          <a:spcPct val="90000"/>
        </a:lnSpc>
        <a:spcBef>
          <a:spcPct val="0"/>
        </a:spcBef>
        <a:buNone/>
        <a:defRPr sz="4400" kern="1200">
          <a:solidFill>
            <a:srgbClr val="18A8B7"/>
          </a:solidFill>
          <a:latin typeface="Arial" panose="020B0604020202020204" pitchFamily="34" charset="0"/>
          <a:ea typeface="+mj-ea"/>
          <a:cs typeface="Arial" panose="020B0604020202020204" pitchFamily="34" charset="0"/>
        </a:defRPr>
      </a:lvl1pPr>
    </p:titleStyle>
    <p:bodyStyle>
      <a:lvl1pPr marL="228594" indent="-228594" algn="r" defTabSz="914377" rtl="1"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מלבן 3"/>
          <p:cNvSpPr/>
          <p:nvPr userDrawn="1"/>
        </p:nvSpPr>
        <p:spPr>
          <a:xfrm rot="10800000" flipH="1">
            <a:off x="0" y="5232367"/>
            <a:ext cx="12192000" cy="1625634"/>
          </a:xfrm>
          <a:prstGeom prst="rect">
            <a:avLst/>
          </a:prstGeom>
          <a:gradFill flip="none" rotWithShape="1">
            <a:gsLst>
              <a:gs pos="0">
                <a:srgbClr val="F3B946">
                  <a:alpha val="29000"/>
                </a:srgbClr>
              </a:gs>
              <a:gs pos="100000">
                <a:srgbClr val="FCECD1">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מלבן 10"/>
          <p:cNvSpPr/>
          <p:nvPr userDrawn="1"/>
        </p:nvSpPr>
        <p:spPr>
          <a:xfrm>
            <a:off x="11472597" y="6309320"/>
            <a:ext cx="710195" cy="360041"/>
          </a:xfrm>
          <a:prstGeom prst="rect">
            <a:avLst/>
          </a:prstGeom>
          <a:solidFill>
            <a:srgbClr val="00335C"/>
          </a:solidFill>
          <a:ln>
            <a:solidFill>
              <a:srgbClr val="00335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Slide Number Placeholder 8"/>
          <p:cNvSpPr>
            <a:spLocks noGrp="1"/>
          </p:cNvSpPr>
          <p:nvPr>
            <p:ph type="sldNum" sz="quarter" idx="4"/>
          </p:nvPr>
        </p:nvSpPr>
        <p:spPr>
          <a:xfrm>
            <a:off x="11472597" y="6309320"/>
            <a:ext cx="636555" cy="288032"/>
          </a:xfrm>
          <a:prstGeom prst="rect">
            <a:avLst/>
          </a:prstGeom>
        </p:spPr>
        <p:txBody>
          <a:bodyPr/>
          <a:lstStyle>
            <a:lvl1pPr algn="r">
              <a:defRPr sz="1400">
                <a:solidFill>
                  <a:schemeClr val="bg1"/>
                </a:solidFill>
                <a:latin typeface="Arial" panose="020B0604020202020204" pitchFamily="34" charset="0"/>
                <a:cs typeface="Arial" panose="020B0604020202020204" pitchFamily="34" charset="0"/>
              </a:defRPr>
            </a:lvl1pPr>
          </a:lstStyle>
          <a:p>
            <a:fld id="{A14318B7-7A23-46B4-B76B-10B16BA86880}" type="slidenum">
              <a:rPr lang="he-IL" smtClean="0"/>
              <a:pPr/>
              <a:t>‹#›</a:t>
            </a:fld>
            <a:endParaRPr lang="he-IL" dirty="0"/>
          </a:p>
        </p:txBody>
      </p:sp>
      <p:sp>
        <p:nvSpPr>
          <p:cNvPr id="12" name="מלבן 11"/>
          <p:cNvSpPr/>
          <p:nvPr userDrawn="1"/>
        </p:nvSpPr>
        <p:spPr>
          <a:xfrm>
            <a:off x="427826" y="6479758"/>
            <a:ext cx="2234907" cy="261610"/>
          </a:xfrm>
          <a:prstGeom prst="rect">
            <a:avLst/>
          </a:prstGeom>
        </p:spPr>
        <p:txBody>
          <a:bodyPr wrap="none">
            <a:spAutoFit/>
          </a:bodyPr>
          <a:lstStyle/>
          <a:p>
            <a:pPr algn="l"/>
            <a:r>
              <a:rPr lang="he-IL" sz="1100" dirty="0">
                <a:solidFill>
                  <a:prstClr val="black">
                    <a:lumMod val="65000"/>
                    <a:lumOff val="35000"/>
                  </a:prstClr>
                </a:solidFill>
                <a:latin typeface="Arial" panose="020B0604020202020204" pitchFamily="34" charset="0"/>
                <a:cs typeface="Arial" panose="020B0604020202020204" pitchFamily="34" charset="0"/>
              </a:rPr>
              <a:t>הדרכת מנהלי בחירות מועצות</a:t>
            </a:r>
            <a:r>
              <a:rPr lang="he-IL" sz="1100" baseline="0" dirty="0">
                <a:solidFill>
                  <a:prstClr val="black">
                    <a:lumMod val="65000"/>
                    <a:lumOff val="35000"/>
                  </a:prstClr>
                </a:solidFill>
                <a:latin typeface="Arial" panose="020B0604020202020204" pitchFamily="34" charset="0"/>
                <a:cs typeface="Arial" panose="020B0604020202020204" pitchFamily="34" charset="0"/>
              </a:rPr>
              <a:t> אזוריות</a:t>
            </a:r>
            <a:endParaRPr lang="he-IL" sz="1100" dirty="0">
              <a:solidFill>
                <a:prstClr val="black">
                  <a:lumMod val="65000"/>
                  <a:lumOff val="35000"/>
                </a:prstClr>
              </a:solidFill>
              <a:latin typeface="Arial" panose="020B0604020202020204" pitchFamily="34" charset="0"/>
              <a:cs typeface="Arial" panose="020B0604020202020204" pitchFamily="34" charset="0"/>
            </a:endParaRPr>
          </a:p>
        </p:txBody>
      </p:sp>
      <p:cxnSp>
        <p:nvCxnSpPr>
          <p:cNvPr id="13" name="מחבר ישר 12"/>
          <p:cNvCxnSpPr/>
          <p:nvPr userDrawn="1"/>
        </p:nvCxnSpPr>
        <p:spPr>
          <a:xfrm>
            <a:off x="527381" y="6479758"/>
            <a:ext cx="10753195" cy="0"/>
          </a:xfrm>
          <a:prstGeom prst="line">
            <a:avLst/>
          </a:prstGeom>
          <a:ln w="28575">
            <a:solidFill>
              <a:srgbClr val="F2B845"/>
            </a:solidFill>
          </a:ln>
        </p:spPr>
        <p:style>
          <a:lnRef idx="1">
            <a:schemeClr val="accent1"/>
          </a:lnRef>
          <a:fillRef idx="0">
            <a:schemeClr val="accent1"/>
          </a:fillRef>
          <a:effectRef idx="0">
            <a:schemeClr val="accent1"/>
          </a:effectRef>
          <a:fontRef idx="minor">
            <a:schemeClr val="tx1"/>
          </a:fontRef>
        </p:style>
      </p:cxnSp>
      <p:cxnSp>
        <p:nvCxnSpPr>
          <p:cNvPr id="16" name="Straight Connector 8"/>
          <p:cNvCxnSpPr/>
          <p:nvPr userDrawn="1"/>
        </p:nvCxnSpPr>
        <p:spPr>
          <a:xfrm>
            <a:off x="3023659" y="627017"/>
            <a:ext cx="8715496" cy="0"/>
          </a:xfrm>
          <a:prstGeom prst="line">
            <a:avLst/>
          </a:prstGeom>
          <a:ln w="19050">
            <a:solidFill>
              <a:srgbClr val="00335C"/>
            </a:solidFill>
          </a:ln>
        </p:spPr>
        <p:style>
          <a:lnRef idx="1">
            <a:schemeClr val="dk1"/>
          </a:lnRef>
          <a:fillRef idx="0">
            <a:schemeClr val="dk1"/>
          </a:fillRef>
          <a:effectRef idx="0">
            <a:schemeClr val="dk1"/>
          </a:effectRef>
          <a:fontRef idx="minor">
            <a:schemeClr val="tx1"/>
          </a:fontRef>
        </p:style>
      </p:cxnSp>
      <p:cxnSp>
        <p:nvCxnSpPr>
          <p:cNvPr id="17" name="Straight Connector 9"/>
          <p:cNvCxnSpPr/>
          <p:nvPr userDrawn="1"/>
        </p:nvCxnSpPr>
        <p:spPr>
          <a:xfrm>
            <a:off x="3023659" y="1124744"/>
            <a:ext cx="8698068" cy="3006"/>
          </a:xfrm>
          <a:prstGeom prst="line">
            <a:avLst/>
          </a:prstGeom>
          <a:ln w="19050">
            <a:solidFill>
              <a:srgbClr val="00335C"/>
            </a:solidFill>
          </a:ln>
        </p:spPr>
        <p:style>
          <a:lnRef idx="1">
            <a:schemeClr val="dk1"/>
          </a:lnRef>
          <a:fillRef idx="0">
            <a:schemeClr val="dk1"/>
          </a:fillRef>
          <a:effectRef idx="0">
            <a:schemeClr val="dk1"/>
          </a:effectRef>
          <a:fontRef idx="minor">
            <a:schemeClr val="tx1"/>
          </a:fontRef>
        </p:style>
      </p:cxnSp>
      <p:pic>
        <p:nvPicPr>
          <p:cNvPr id="18" name="תמונה 1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43339" y="44625"/>
            <a:ext cx="1249743" cy="826101"/>
          </a:xfrm>
          <a:prstGeom prst="rect">
            <a:avLst/>
          </a:prstGeom>
        </p:spPr>
      </p:pic>
      <p:sp>
        <p:nvSpPr>
          <p:cNvPr id="3" name="מציין מיקום של כותרת 2"/>
          <p:cNvSpPr>
            <a:spLocks noGrp="1"/>
          </p:cNvSpPr>
          <p:nvPr>
            <p:ph type="title"/>
          </p:nvPr>
        </p:nvSpPr>
        <p:spPr>
          <a:xfrm>
            <a:off x="2679345" y="194905"/>
            <a:ext cx="10515600" cy="1325563"/>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2" name="מציין מיקום טקסט 1"/>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p>
        </p:txBody>
      </p:sp>
    </p:spTree>
    <p:custDataLst>
      <p:tags r:id="rId27"/>
    </p:custDataLst>
    <p:extLst>
      <p:ext uri="{BB962C8B-B14F-4D97-AF65-F5344CB8AC3E}">
        <p14:creationId xmlns:p14="http://schemas.microsoft.com/office/powerpoint/2010/main" val="8129049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Lst>
  <p:hf hdr="0" ftr="0" dt="0"/>
  <p:txStyles>
    <p:titleStyle>
      <a:lvl1pPr algn="ctr" defTabSz="914400" rtl="1" eaLnBrk="1" latinLnBrk="0" hangingPunct="1">
        <a:spcBef>
          <a:spcPct val="0"/>
        </a:spcBef>
        <a:buNone/>
        <a:defRPr sz="2800" b="1" kern="1200">
          <a:solidFill>
            <a:srgbClr val="10717F"/>
          </a:solidFill>
          <a:latin typeface="Arial" panose="020B0604020202020204" pitchFamily="34" charset="0"/>
          <a:ea typeface="+mj-ea"/>
          <a:cs typeface="Arial" panose="020B0604020202020204" pitchFamily="34" charset="0"/>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spcBef>
          <a:spcPct val="20000"/>
        </a:spcBef>
        <a:buFontTx/>
        <a:buBlip>
          <a:blip r:embed="rId29"/>
        </a:buBlip>
        <a:defRPr sz="24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9.xml"/><Relationship Id="rId7" Type="http://schemas.openxmlformats.org/officeDocument/2006/relationships/image" Target="../media/image41.png"/><Relationship Id="rId2" Type="http://schemas.openxmlformats.org/officeDocument/2006/relationships/slideLayout" Target="../slideLayouts/slideLayout5.xml"/><Relationship Id="rId1" Type="http://schemas.openxmlformats.org/officeDocument/2006/relationships/tags" Target="../tags/tag41.xml"/><Relationship Id="rId6" Type="http://schemas.openxmlformats.org/officeDocument/2006/relationships/image" Target="../media/image40.png"/><Relationship Id="rId5" Type="http://schemas.openxmlformats.org/officeDocument/2006/relationships/image" Target="../media/image29.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43.xml"/><Relationship Id="rId5" Type="http://schemas.openxmlformats.org/officeDocument/2006/relationships/image" Target="../media/image4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44.xml"/><Relationship Id="rId6" Type="http://schemas.openxmlformats.org/officeDocument/2006/relationships/image" Target="../media/image22.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45.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46.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7.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48.xml"/><Relationship Id="rId5" Type="http://schemas.openxmlformats.org/officeDocument/2006/relationships/image" Target="../media/image5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50.xml"/><Relationship Id="rId5" Type="http://schemas.openxmlformats.org/officeDocument/2006/relationships/image" Target="../media/image57.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9.xml"/><Relationship Id="rId7" Type="http://schemas.openxmlformats.org/officeDocument/2006/relationships/image" Target="../media/image60.png"/><Relationship Id="rId2" Type="http://schemas.openxmlformats.org/officeDocument/2006/relationships/slideLayout" Target="../slideLayouts/slideLayout5.xml"/><Relationship Id="rId1" Type="http://schemas.openxmlformats.org/officeDocument/2006/relationships/tags" Target="../tags/tag5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0.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22.png"/><Relationship Id="rId7"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23.xml"/><Relationship Id="rId7" Type="http://schemas.openxmlformats.org/officeDocument/2006/relationships/image" Target="../media/image63.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4.png"/><Relationship Id="rId4" Type="http://schemas.openxmlformats.org/officeDocument/2006/relationships/image" Target="../media/image71.jpeg"/><Relationship Id="rId9"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24.xml"/><Relationship Id="rId7" Type="http://schemas.openxmlformats.org/officeDocument/2006/relationships/image" Target="../media/image67.png"/><Relationship Id="rId2" Type="http://schemas.openxmlformats.org/officeDocument/2006/relationships/slideLayout" Target="../slideLayouts/slideLayout8.xml"/><Relationship Id="rId1" Type="http://schemas.openxmlformats.org/officeDocument/2006/relationships/tags" Target="../tags/tag54.xml"/><Relationship Id="rId6" Type="http://schemas.openxmlformats.org/officeDocument/2006/relationships/image" Target="../media/image66.png"/><Relationship Id="rId5" Type="http://schemas.openxmlformats.org/officeDocument/2006/relationships/image" Target="../media/image63.png"/><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5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5.xml"/><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1.png"/><Relationship Id="rId2" Type="http://schemas.openxmlformats.org/officeDocument/2006/relationships/slideLayout" Target="../slideLayouts/slideLayout5.xml"/><Relationship Id="rId1" Type="http://schemas.openxmlformats.org/officeDocument/2006/relationships/tags" Target="../tags/tag5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64.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65.xml"/><Relationship Id="rId5" Type="http://schemas.openxmlformats.org/officeDocument/2006/relationships/image" Target="../media/image79.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83.png"/><Relationship Id="rId2" Type="http://schemas.openxmlformats.org/officeDocument/2006/relationships/slideLayout" Target="../slideLayouts/slideLayout5.xml"/><Relationship Id="rId1" Type="http://schemas.openxmlformats.org/officeDocument/2006/relationships/tags" Target="../tags/tag6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6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36.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70.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4.xml"/><Relationship Id="rId1" Type="http://schemas.openxmlformats.org/officeDocument/2006/relationships/tags" Target="../tags/tag71.xml"/><Relationship Id="rId5" Type="http://schemas.openxmlformats.org/officeDocument/2006/relationships/image" Target="../media/image90.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image" Target="../media/image38.png"/><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4.xml"/><Relationship Id="rId1" Type="http://schemas.openxmlformats.org/officeDocument/2006/relationships/tags" Target="../tags/tag73.xml"/><Relationship Id="rId5" Type="http://schemas.openxmlformats.org/officeDocument/2006/relationships/image" Target="../media/image87.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75.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42.xml"/><Relationship Id="rId7" Type="http://schemas.openxmlformats.org/officeDocument/2006/relationships/image" Target="../media/image96.png"/><Relationship Id="rId2" Type="http://schemas.openxmlformats.org/officeDocument/2006/relationships/slideLayout" Target="../slideLayouts/slideLayout6.xml"/><Relationship Id="rId1" Type="http://schemas.openxmlformats.org/officeDocument/2006/relationships/tags" Target="../tags/tag76.xml"/><Relationship Id="rId6" Type="http://schemas.openxmlformats.org/officeDocument/2006/relationships/image" Target="../media/image95.png"/><Relationship Id="rId5" Type="http://schemas.openxmlformats.org/officeDocument/2006/relationships/image" Target="../media/image84.png"/><Relationship Id="rId4" Type="http://schemas.openxmlformats.org/officeDocument/2006/relationships/image" Target="../media/image94.png"/><Relationship Id="rId9" Type="http://schemas.openxmlformats.org/officeDocument/2006/relationships/image" Target="../media/image9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7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5.xml"/><Relationship Id="rId7"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3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3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8.png"/><Relationship Id="rId2" Type="http://schemas.openxmlformats.org/officeDocument/2006/relationships/slideLayout" Target="../slideLayouts/slideLayout5.xml"/><Relationship Id="rId1" Type="http://schemas.openxmlformats.org/officeDocument/2006/relationships/tags" Target="../tags/tag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28800" y="718874"/>
            <a:ext cx="8534400" cy="1752600"/>
          </a:xfrm>
        </p:spPr>
        <p:txBody>
          <a:bodyPr>
            <a:normAutofit/>
          </a:bodyPr>
          <a:lstStyle/>
          <a:p>
            <a:r>
              <a:rPr lang="he-IL" sz="4000" b="1" dirty="0">
                <a:latin typeface="Arial" panose="020B0604020202020204" pitchFamily="34" charset="0"/>
              </a:rPr>
              <a:t>בחירות לרשויות המקומיות</a:t>
            </a:r>
          </a:p>
        </p:txBody>
      </p:sp>
      <p:cxnSp>
        <p:nvCxnSpPr>
          <p:cNvPr id="18" name="מחבר ישר 4"/>
          <p:cNvCxnSpPr>
            <a:cxnSpLocks/>
          </p:cNvCxnSpPr>
          <p:nvPr/>
        </p:nvCxnSpPr>
        <p:spPr>
          <a:xfrm>
            <a:off x="3238053" y="1405846"/>
            <a:ext cx="5744583" cy="9388"/>
          </a:xfrm>
          <a:prstGeom prst="line">
            <a:avLst/>
          </a:prstGeom>
          <a:ln w="38100">
            <a:solidFill>
              <a:srgbClr val="F2B845"/>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38454" y="1351878"/>
            <a:ext cx="7809186" cy="830997"/>
          </a:xfrm>
          <a:prstGeom prst="rect">
            <a:avLst/>
          </a:prstGeom>
          <a:noFill/>
        </p:spPr>
        <p:txBody>
          <a:bodyPr wrap="square" rtlCol="1">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e-IL" sz="4600" dirty="0">
                <a:solidFill>
                  <a:srgbClr val="10717F"/>
                </a:solidFill>
                <a:latin typeface="Open Sans Hebrew" panose="00000500000000000000" pitchFamily="2" charset="-79"/>
                <a:ea typeface="Open Sans" panose="020B0606030504020204" pitchFamily="34" charset="0"/>
                <a:cs typeface="Open Sans Hebrew" panose="00000500000000000000" pitchFamily="2" charset="-79"/>
              </a:rPr>
              <a:t>הדרכת מזכירי ועדות קלפי</a:t>
            </a:r>
          </a:p>
        </p:txBody>
      </p:sp>
      <p:pic>
        <p:nvPicPr>
          <p:cNvPr id="34" name="תמונה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457" y="6824547"/>
            <a:ext cx="2578233" cy="177809"/>
          </a:xfrm>
          <a:prstGeom prst="rect">
            <a:avLst/>
          </a:prstGeom>
        </p:spPr>
      </p:pic>
      <p:sp>
        <p:nvSpPr>
          <p:cNvPr id="10" name="TextBox 9">
            <a:extLst>
              <a:ext uri="{FF2B5EF4-FFF2-40B4-BE49-F238E27FC236}">
                <a16:creationId xmlns:a16="http://schemas.microsoft.com/office/drawing/2014/main" id="{49EBD9D8-3096-4F29-A8B0-B1555B2CA4CD}"/>
              </a:ext>
            </a:extLst>
          </p:cNvPr>
          <p:cNvSpPr txBox="1"/>
          <p:nvPr/>
        </p:nvSpPr>
        <p:spPr>
          <a:xfrm>
            <a:off x="1257306" y="2363850"/>
            <a:ext cx="9721862" cy="461665"/>
          </a:xfrm>
          <a:prstGeom prst="rect">
            <a:avLst/>
          </a:prstGeom>
          <a:noFill/>
        </p:spPr>
        <p:txBody>
          <a:bodyPr wrap="square" rtlCol="1">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he-IL" sz="2400" b="1" dirty="0">
                <a:solidFill>
                  <a:srgbClr val="EA4D1C"/>
                </a:solidFill>
                <a:latin typeface="Open Sans Hebrew" panose="00000500000000000000" pitchFamily="2" charset="-79"/>
                <a:ea typeface="Open Sans" panose="020B0606030504020204" pitchFamily="34" charset="0"/>
                <a:cs typeface="Open Sans Hebrew" panose="00000500000000000000" pitchFamily="2" charset="-79"/>
              </a:rPr>
              <a:t>קלפי בתי סוהר ובתי </a:t>
            </a:r>
            <a:r>
              <a:rPr lang="he-IL" sz="2400" b="1" dirty="0" err="1">
                <a:solidFill>
                  <a:srgbClr val="EA4D1C"/>
                </a:solidFill>
                <a:latin typeface="Open Sans Hebrew" panose="00000500000000000000" pitchFamily="2" charset="-79"/>
                <a:ea typeface="Open Sans" panose="020B0606030504020204" pitchFamily="34" charset="0"/>
                <a:cs typeface="Open Sans Hebrew" panose="00000500000000000000" pitchFamily="2" charset="-79"/>
              </a:rPr>
              <a:t>מעצר</a:t>
            </a:r>
            <a:r>
              <a:rPr lang="he-IL" sz="2400" b="1" dirty="0" err="1">
                <a:solidFill>
                  <a:srgbClr val="003960"/>
                </a:solidFill>
                <a:latin typeface="Open Sans Hebrew" panose="00000500000000000000" pitchFamily="2" charset="-79"/>
                <a:ea typeface="Open Sans" panose="020B0606030504020204" pitchFamily="34" charset="0"/>
                <a:cs typeface="Open Sans Hebrew" panose="00000500000000000000" pitchFamily="2" charset="-79"/>
              </a:rPr>
              <a:t>|</a:t>
            </a:r>
            <a:r>
              <a:rPr lang="he-IL" sz="2400" b="1" dirty="0" err="1">
                <a:solidFill>
                  <a:srgbClr val="924EB0"/>
                </a:solidFill>
                <a:latin typeface="Open Sans Hebrew" panose="00000500000000000000" pitchFamily="2" charset="-79"/>
                <a:ea typeface="Open Sans" panose="020B0606030504020204" pitchFamily="34" charset="0"/>
                <a:cs typeface="Open Sans Hebrew" panose="00000500000000000000" pitchFamily="2" charset="-79"/>
              </a:rPr>
              <a:t>קלפי</a:t>
            </a:r>
            <a:r>
              <a:rPr lang="he-IL" sz="2400" b="1" dirty="0">
                <a:solidFill>
                  <a:srgbClr val="924EB0"/>
                </a:solidFill>
                <a:latin typeface="Open Sans Hebrew" panose="00000500000000000000" pitchFamily="2" charset="-79"/>
                <a:ea typeface="Open Sans" panose="020B0606030504020204" pitchFamily="34" charset="0"/>
                <a:cs typeface="Open Sans Hebrew" panose="00000500000000000000" pitchFamily="2" charset="-79"/>
              </a:rPr>
              <a:t> בית </a:t>
            </a:r>
            <a:r>
              <a:rPr lang="he-IL" sz="2400" b="1" dirty="0" err="1">
                <a:solidFill>
                  <a:srgbClr val="924EB0"/>
                </a:solidFill>
                <a:latin typeface="Open Sans Hebrew" panose="00000500000000000000" pitchFamily="2" charset="-79"/>
                <a:ea typeface="Open Sans" panose="020B0606030504020204" pitchFamily="34" charset="0"/>
                <a:cs typeface="Open Sans Hebrew" panose="00000500000000000000" pitchFamily="2" charset="-79"/>
              </a:rPr>
              <a:t>חולים</a:t>
            </a:r>
            <a:r>
              <a:rPr lang="he-IL" sz="2400" b="1" dirty="0" err="1">
                <a:solidFill>
                  <a:srgbClr val="003960"/>
                </a:solidFill>
                <a:latin typeface="Open Sans Hebrew" panose="00000500000000000000" pitchFamily="2" charset="-79"/>
                <a:ea typeface="Open Sans" panose="020B0606030504020204" pitchFamily="34" charset="0"/>
                <a:cs typeface="Open Sans Hebrew" panose="00000500000000000000" pitchFamily="2" charset="-79"/>
              </a:rPr>
              <a:t>|קלפי</a:t>
            </a:r>
            <a:r>
              <a:rPr lang="he-IL" sz="2400" b="1" dirty="0">
                <a:solidFill>
                  <a:srgbClr val="003960"/>
                </a:solidFill>
                <a:latin typeface="Open Sans Hebrew" panose="00000500000000000000" pitchFamily="2" charset="-79"/>
                <a:ea typeface="Open Sans" panose="020B0606030504020204" pitchFamily="34" charset="0"/>
                <a:cs typeface="Open Sans Hebrew" panose="00000500000000000000" pitchFamily="2" charset="-79"/>
              </a:rPr>
              <a:t> אזורית לבעלי תפקידים</a:t>
            </a:r>
          </a:p>
        </p:txBody>
      </p:sp>
    </p:spTree>
    <p:custDataLst>
      <p:tags r:id="rId1"/>
    </p:custDataLst>
    <p:extLst>
      <p:ext uri="{BB962C8B-B14F-4D97-AF65-F5344CB8AC3E}">
        <p14:creationId xmlns:p14="http://schemas.microsoft.com/office/powerpoint/2010/main" val="78660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10</a:t>
            </a:fld>
            <a:endParaRPr lang="he-IL" dirty="0"/>
          </a:p>
        </p:txBody>
      </p:sp>
      <p:sp>
        <p:nvSpPr>
          <p:cNvPr id="5" name="Title 4">
            <a:extLst>
              <a:ext uri="{FF2B5EF4-FFF2-40B4-BE49-F238E27FC236}">
                <a16:creationId xmlns:a16="http://schemas.microsoft.com/office/drawing/2014/main" id="{65BF5431-6F86-4697-9D0A-0479A26FE2C7}"/>
              </a:ext>
            </a:extLst>
          </p:cNvPr>
          <p:cNvSpPr>
            <a:spLocks noGrp="1"/>
          </p:cNvSpPr>
          <p:nvPr>
            <p:ph type="title"/>
          </p:nvPr>
        </p:nvSpPr>
        <p:spPr>
          <a:xfrm>
            <a:off x="1046025" y="250827"/>
            <a:ext cx="10515600" cy="1325563"/>
          </a:xfrm>
        </p:spPr>
        <p:txBody>
          <a:bodyPr/>
          <a:lstStyle/>
          <a:p>
            <a:r>
              <a:rPr lang="he-IL" dirty="0"/>
              <a:t>ציוד הקלפי: מה נכלל בחומר הרגיש? </a:t>
            </a:r>
          </a:p>
        </p:txBody>
      </p:sp>
      <p:grpSp>
        <p:nvGrpSpPr>
          <p:cNvPr id="19" name="Group 18">
            <a:extLst>
              <a:ext uri="{FF2B5EF4-FFF2-40B4-BE49-F238E27FC236}">
                <a16:creationId xmlns:a16="http://schemas.microsoft.com/office/drawing/2014/main" id="{16101D7A-024A-45DC-9FDC-2F838EFDDBB0}"/>
              </a:ext>
            </a:extLst>
          </p:cNvPr>
          <p:cNvGrpSpPr/>
          <p:nvPr/>
        </p:nvGrpSpPr>
        <p:grpSpPr>
          <a:xfrm>
            <a:off x="8932784" y="4300819"/>
            <a:ext cx="2248110" cy="2249050"/>
            <a:chOff x="8655191" y="4270473"/>
            <a:chExt cx="2248110" cy="2249050"/>
          </a:xfrm>
        </p:grpSpPr>
        <p:pic>
          <p:nvPicPr>
            <p:cNvPr id="37" name="תמונה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827" y="4270473"/>
              <a:ext cx="1749125" cy="926414"/>
            </a:xfrm>
            <a:prstGeom prst="rect">
              <a:avLst/>
            </a:prstGeom>
            <a:ln>
              <a:noFill/>
            </a:ln>
            <a:effectLst>
              <a:outerShdw blurRad="292100" dist="139700" dir="2700000" algn="tl" rotWithShape="0">
                <a:srgbClr val="333333">
                  <a:alpha val="65000"/>
                </a:srgbClr>
              </a:outerShdw>
            </a:effectLst>
          </p:spPr>
        </p:pic>
        <p:sp>
          <p:nvSpPr>
            <p:cNvPr id="53" name="TextBox 52"/>
            <p:cNvSpPr txBox="1"/>
            <p:nvPr/>
          </p:nvSpPr>
          <p:spPr>
            <a:xfrm>
              <a:off x="8655191" y="5688526"/>
              <a:ext cx="2248110" cy="830997"/>
            </a:xfrm>
            <a:prstGeom prst="rect">
              <a:avLst/>
            </a:prstGeom>
            <a:noFill/>
          </p:spPr>
          <p:txBody>
            <a:bodyPr wrap="square" rtlCol="1">
              <a:spAutoFit/>
            </a:bodyPr>
            <a:lstStyle/>
            <a:p>
              <a:pPr algn="ctr">
                <a:buClr>
                  <a:srgbClr val="18A8B7"/>
                </a:buClr>
              </a:pPr>
              <a:r>
                <a:rPr lang="he-IL" sz="2400" dirty="0">
                  <a:solidFill>
                    <a:srgbClr val="54707C"/>
                  </a:solidFill>
                </a:rPr>
                <a:t>מעטפות הצבעה פנימיות</a:t>
              </a:r>
            </a:p>
          </p:txBody>
        </p:sp>
      </p:grpSp>
      <p:grpSp>
        <p:nvGrpSpPr>
          <p:cNvPr id="20" name="Group 19">
            <a:extLst>
              <a:ext uri="{FF2B5EF4-FFF2-40B4-BE49-F238E27FC236}">
                <a16:creationId xmlns:a16="http://schemas.microsoft.com/office/drawing/2014/main" id="{2A62AF30-70E1-4F19-AB02-2F4CD37CD3E0}"/>
              </a:ext>
            </a:extLst>
          </p:cNvPr>
          <p:cNvGrpSpPr/>
          <p:nvPr/>
        </p:nvGrpSpPr>
        <p:grpSpPr>
          <a:xfrm>
            <a:off x="3755133" y="3935919"/>
            <a:ext cx="2225588" cy="2192544"/>
            <a:chOff x="3222902" y="3699570"/>
            <a:chExt cx="2225588" cy="2192544"/>
          </a:xfrm>
        </p:grpSpPr>
        <p:pic>
          <p:nvPicPr>
            <p:cNvPr id="29" name="תמונה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1056">
              <a:off x="3841634" y="3699570"/>
              <a:ext cx="1050852" cy="1483089"/>
            </a:xfrm>
            <a:prstGeom prst="rect">
              <a:avLst/>
            </a:prstGeom>
            <a:ln>
              <a:noFill/>
            </a:ln>
            <a:effectLst>
              <a:outerShdw blurRad="292100" dist="139700" dir="2700000" algn="tl" rotWithShape="0">
                <a:srgbClr val="333333">
                  <a:alpha val="65000"/>
                </a:srgbClr>
              </a:outerShdw>
            </a:effectLst>
          </p:spPr>
        </p:pic>
        <p:sp>
          <p:nvSpPr>
            <p:cNvPr id="2" name="מלבן 1"/>
            <p:cNvSpPr/>
            <p:nvPr/>
          </p:nvSpPr>
          <p:spPr>
            <a:xfrm rot="20471056">
              <a:off x="3972186" y="4017555"/>
              <a:ext cx="769483" cy="681976"/>
            </a:xfrm>
            <a:prstGeom prst="rect">
              <a:avLst/>
            </a:prstGeom>
            <a:solidFill>
              <a:srgbClr val="F7E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TextBox 54"/>
            <p:cNvSpPr txBox="1"/>
            <p:nvPr/>
          </p:nvSpPr>
          <p:spPr>
            <a:xfrm>
              <a:off x="3222902" y="5430449"/>
              <a:ext cx="2225588" cy="461665"/>
            </a:xfrm>
            <a:prstGeom prst="rect">
              <a:avLst/>
            </a:prstGeom>
            <a:noFill/>
          </p:spPr>
          <p:txBody>
            <a:bodyPr wrap="square" rtlCol="1">
              <a:spAutoFit/>
            </a:bodyPr>
            <a:lstStyle/>
            <a:p>
              <a:pPr algn="ctr" rtl="0">
                <a:buClr>
                  <a:srgbClr val="18A8B7"/>
                </a:buClr>
              </a:pPr>
              <a:r>
                <a:rPr lang="he-IL" sz="2400" dirty="0">
                  <a:solidFill>
                    <a:srgbClr val="54707C"/>
                  </a:solidFill>
                </a:rPr>
                <a:t>מעטפות אריזה</a:t>
              </a:r>
            </a:p>
          </p:txBody>
        </p:sp>
      </p:grpSp>
      <p:grpSp>
        <p:nvGrpSpPr>
          <p:cNvPr id="13" name="Group 12">
            <a:extLst>
              <a:ext uri="{FF2B5EF4-FFF2-40B4-BE49-F238E27FC236}">
                <a16:creationId xmlns:a16="http://schemas.microsoft.com/office/drawing/2014/main" id="{67EB5376-17BC-47D9-B021-BD45E636195B}"/>
              </a:ext>
            </a:extLst>
          </p:cNvPr>
          <p:cNvGrpSpPr/>
          <p:nvPr/>
        </p:nvGrpSpPr>
        <p:grpSpPr>
          <a:xfrm>
            <a:off x="2691276" y="1576390"/>
            <a:ext cx="2580184" cy="2082514"/>
            <a:chOff x="2910983" y="1764010"/>
            <a:chExt cx="2580184" cy="2082514"/>
          </a:xfrm>
        </p:grpSpPr>
        <p:grpSp>
          <p:nvGrpSpPr>
            <p:cNvPr id="7" name="קבוצה 6"/>
            <p:cNvGrpSpPr/>
            <p:nvPr/>
          </p:nvGrpSpPr>
          <p:grpSpPr>
            <a:xfrm>
              <a:off x="3380877" y="1764010"/>
              <a:ext cx="1640397" cy="1056788"/>
              <a:chOff x="1216847" y="1437605"/>
              <a:chExt cx="3405165" cy="2193700"/>
            </a:xfrm>
          </p:grpSpPr>
          <p:sp>
            <p:nvSpPr>
              <p:cNvPr id="6" name="מלבן 5"/>
              <p:cNvSpPr/>
              <p:nvPr/>
            </p:nvSpPr>
            <p:spPr>
              <a:xfrm rot="1505202">
                <a:off x="3276882" y="1757644"/>
                <a:ext cx="1345130" cy="1873661"/>
              </a:xfrm>
              <a:prstGeom prst="rect">
                <a:avLst/>
              </a:prstGeom>
              <a:solidFill>
                <a:srgbClr val="6EC6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55"/>
              <p:cNvSpPr/>
              <p:nvPr/>
            </p:nvSpPr>
            <p:spPr>
              <a:xfrm>
                <a:off x="2293773" y="1437605"/>
                <a:ext cx="1345130" cy="1873661"/>
              </a:xfrm>
              <a:prstGeom prst="rect">
                <a:avLst/>
              </a:prstGeom>
              <a:solidFill>
                <a:srgbClr val="F7E85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7" name="מלבן 56"/>
              <p:cNvSpPr/>
              <p:nvPr/>
            </p:nvSpPr>
            <p:spPr>
              <a:xfrm rot="20130083">
                <a:off x="1216847" y="1643345"/>
                <a:ext cx="1345130" cy="1873661"/>
              </a:xfrm>
              <a:prstGeom prst="rect">
                <a:avLst/>
              </a:prstGeom>
              <a:solidFill>
                <a:srgbClr val="F3FE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grpSp>
        <p:sp>
          <p:nvSpPr>
            <p:cNvPr id="58" name="TextBox 57"/>
            <p:cNvSpPr txBox="1"/>
            <p:nvPr/>
          </p:nvSpPr>
          <p:spPr>
            <a:xfrm>
              <a:off x="2910983" y="3384859"/>
              <a:ext cx="2580184" cy="461665"/>
            </a:xfrm>
            <a:prstGeom prst="rect">
              <a:avLst/>
            </a:prstGeom>
            <a:noFill/>
          </p:spPr>
          <p:txBody>
            <a:bodyPr wrap="square" rtlCol="1">
              <a:spAutoFit/>
            </a:bodyPr>
            <a:lstStyle/>
            <a:p>
              <a:pPr algn="ctr">
                <a:buClr>
                  <a:srgbClr val="18A8B7"/>
                </a:buClr>
              </a:pPr>
              <a:r>
                <a:rPr lang="he-IL" sz="2400" dirty="0">
                  <a:solidFill>
                    <a:srgbClr val="54707C"/>
                  </a:solidFill>
                </a:rPr>
                <a:t>פתקי הצבעה ריקים</a:t>
              </a:r>
            </a:p>
          </p:txBody>
        </p:sp>
      </p:grpSp>
      <p:grpSp>
        <p:nvGrpSpPr>
          <p:cNvPr id="12" name="Group 11">
            <a:extLst>
              <a:ext uri="{FF2B5EF4-FFF2-40B4-BE49-F238E27FC236}">
                <a16:creationId xmlns:a16="http://schemas.microsoft.com/office/drawing/2014/main" id="{E9F66A15-F528-4202-8435-FB3A0FC1579A}"/>
              </a:ext>
            </a:extLst>
          </p:cNvPr>
          <p:cNvGrpSpPr/>
          <p:nvPr/>
        </p:nvGrpSpPr>
        <p:grpSpPr>
          <a:xfrm>
            <a:off x="5447577" y="1576390"/>
            <a:ext cx="3910154" cy="2283177"/>
            <a:chOff x="5723814" y="1765978"/>
            <a:chExt cx="3910154" cy="2283177"/>
          </a:xfrm>
        </p:grpSpPr>
        <p:sp>
          <p:nvSpPr>
            <p:cNvPr id="51" name="TextBox 50"/>
            <p:cNvSpPr txBox="1"/>
            <p:nvPr/>
          </p:nvSpPr>
          <p:spPr>
            <a:xfrm>
              <a:off x="5723814" y="3218158"/>
              <a:ext cx="3910154" cy="830997"/>
            </a:xfrm>
            <a:prstGeom prst="rect">
              <a:avLst/>
            </a:prstGeom>
            <a:noFill/>
          </p:spPr>
          <p:txBody>
            <a:bodyPr wrap="square" rtlCol="1">
              <a:spAutoFit/>
            </a:bodyPr>
            <a:lstStyle/>
            <a:p>
              <a:pPr algn="ctr">
                <a:buClr>
                  <a:srgbClr val="18A8B7"/>
                </a:buClr>
              </a:pPr>
              <a:r>
                <a:rPr lang="he-IL" sz="2400" dirty="0">
                  <a:solidFill>
                    <a:srgbClr val="54707C"/>
                  </a:solidFill>
                </a:rPr>
                <a:t>חוברות עם פירוט </a:t>
              </a:r>
            </a:p>
            <a:p>
              <a:pPr algn="ctr">
                <a:buClr>
                  <a:srgbClr val="18A8B7"/>
                </a:buClr>
              </a:pPr>
              <a:r>
                <a:rPr lang="he-IL" sz="2400" dirty="0">
                  <a:solidFill>
                    <a:srgbClr val="54707C"/>
                  </a:solidFill>
                </a:rPr>
                <a:t>המועמדים והרשימות השונות</a:t>
              </a:r>
            </a:p>
          </p:txBody>
        </p:sp>
        <p:pic>
          <p:nvPicPr>
            <p:cNvPr id="3" name="תמונה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490" y="1765978"/>
              <a:ext cx="1611492" cy="1331719"/>
            </a:xfrm>
            <a:prstGeom prst="rect">
              <a:avLst/>
            </a:prstGeom>
            <a:ln>
              <a:noFill/>
            </a:ln>
            <a:effectLst>
              <a:outerShdw blurRad="292100" dist="139700" dir="2700000" algn="tl" rotWithShape="0">
                <a:srgbClr val="333333">
                  <a:alpha val="65000"/>
                </a:srgbClr>
              </a:outerShdw>
            </a:effectLst>
          </p:spPr>
        </p:pic>
      </p:grpSp>
      <p:grpSp>
        <p:nvGrpSpPr>
          <p:cNvPr id="18" name="Group 17">
            <a:extLst>
              <a:ext uri="{FF2B5EF4-FFF2-40B4-BE49-F238E27FC236}">
                <a16:creationId xmlns:a16="http://schemas.microsoft.com/office/drawing/2014/main" id="{6E10D3C2-2A45-4E34-9BB4-0E587B3A275E}"/>
              </a:ext>
            </a:extLst>
          </p:cNvPr>
          <p:cNvGrpSpPr/>
          <p:nvPr/>
        </p:nvGrpSpPr>
        <p:grpSpPr>
          <a:xfrm>
            <a:off x="6205770" y="4089694"/>
            <a:ext cx="2502109" cy="2449258"/>
            <a:chOff x="5823208" y="4089694"/>
            <a:chExt cx="2502109" cy="2449258"/>
          </a:xfrm>
        </p:grpSpPr>
        <p:sp>
          <p:nvSpPr>
            <p:cNvPr id="54" name="TextBox 53"/>
            <p:cNvSpPr txBox="1"/>
            <p:nvPr/>
          </p:nvSpPr>
          <p:spPr>
            <a:xfrm>
              <a:off x="5823208" y="5707955"/>
              <a:ext cx="2502109" cy="830997"/>
            </a:xfrm>
            <a:prstGeom prst="rect">
              <a:avLst/>
            </a:prstGeom>
            <a:noFill/>
          </p:spPr>
          <p:txBody>
            <a:bodyPr wrap="square" rtlCol="1">
              <a:spAutoFit/>
            </a:bodyPr>
            <a:lstStyle/>
            <a:p>
              <a:pPr algn="ctr">
                <a:buClr>
                  <a:srgbClr val="18A8B7"/>
                </a:buClr>
              </a:pPr>
              <a:r>
                <a:rPr lang="he-IL" sz="2400" dirty="0">
                  <a:solidFill>
                    <a:srgbClr val="54707C"/>
                  </a:solidFill>
                </a:rPr>
                <a:t>מעטפות הצבעה חיצוניות</a:t>
              </a:r>
            </a:p>
          </p:txBody>
        </p:sp>
        <p:pic>
          <p:nvPicPr>
            <p:cNvPr id="17" name="Picture 16">
              <a:extLst>
                <a:ext uri="{FF2B5EF4-FFF2-40B4-BE49-F238E27FC236}">
                  <a16:creationId xmlns:a16="http://schemas.microsoft.com/office/drawing/2014/main" id="{F8934F83-9D48-445F-B7E3-8DD142A77BA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61622" y="4089694"/>
              <a:ext cx="1713883" cy="1253895"/>
            </a:xfrm>
            <a:prstGeom prst="rect">
              <a:avLst/>
            </a:prstGeom>
            <a:ln>
              <a:noFill/>
            </a:ln>
            <a:effectLst>
              <a:outerShdw blurRad="292100" dist="139700" dir="2700000" algn="tl" rotWithShape="0">
                <a:srgbClr val="333333">
                  <a:alpha val="65000"/>
                </a:srgbClr>
              </a:outerShdw>
            </a:effectLst>
          </p:spPr>
        </p:pic>
      </p:grpSp>
      <p:grpSp>
        <p:nvGrpSpPr>
          <p:cNvPr id="30" name="Group 11">
            <a:extLst>
              <a:ext uri="{FF2B5EF4-FFF2-40B4-BE49-F238E27FC236}">
                <a16:creationId xmlns:a16="http://schemas.microsoft.com/office/drawing/2014/main" id="{C3CABAC9-895B-48D4-9A53-3256E3A4275A}"/>
              </a:ext>
            </a:extLst>
          </p:cNvPr>
          <p:cNvGrpSpPr/>
          <p:nvPr/>
        </p:nvGrpSpPr>
        <p:grpSpPr>
          <a:xfrm>
            <a:off x="270022" y="1593402"/>
            <a:ext cx="2421254" cy="2212681"/>
            <a:chOff x="5223638" y="4193097"/>
            <a:chExt cx="2421254" cy="2212681"/>
          </a:xfrm>
        </p:grpSpPr>
        <p:pic>
          <p:nvPicPr>
            <p:cNvPr id="31" name="תמונה 30">
              <a:extLst>
                <a:ext uri="{FF2B5EF4-FFF2-40B4-BE49-F238E27FC236}">
                  <a16:creationId xmlns:a16="http://schemas.microsoft.com/office/drawing/2014/main" id="{5FFBED8A-F283-49AC-B321-697675A8E4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2842" y="4193097"/>
              <a:ext cx="1238427" cy="1440032"/>
            </a:xfrm>
            <a:prstGeom prst="rect">
              <a:avLst/>
            </a:prstGeom>
          </p:spPr>
        </p:pic>
        <p:sp>
          <p:nvSpPr>
            <p:cNvPr id="32" name="TextBox 40">
              <a:extLst>
                <a:ext uri="{FF2B5EF4-FFF2-40B4-BE49-F238E27FC236}">
                  <a16:creationId xmlns:a16="http://schemas.microsoft.com/office/drawing/2014/main" id="{A4FD5DD0-A77E-48E5-B4EE-AEBD4C3AEB3D}"/>
                </a:ext>
              </a:extLst>
            </p:cNvPr>
            <p:cNvSpPr txBox="1"/>
            <p:nvPr/>
          </p:nvSpPr>
          <p:spPr>
            <a:xfrm>
              <a:off x="5223638" y="5574781"/>
              <a:ext cx="2421254" cy="830997"/>
            </a:xfrm>
            <a:prstGeom prst="rect">
              <a:avLst/>
            </a:prstGeom>
            <a:noFill/>
          </p:spPr>
          <p:txBody>
            <a:bodyPr wrap="square" rtlCol="1">
              <a:spAutoFit/>
            </a:bodyPr>
            <a:lstStyle/>
            <a:p>
              <a:pPr algn="ctr" rtl="0">
                <a:buClr>
                  <a:srgbClr val="18A8B7"/>
                </a:buClr>
              </a:pPr>
              <a:r>
                <a:rPr lang="he-IL" sz="2400" dirty="0" err="1">
                  <a:solidFill>
                    <a:srgbClr val="54707C"/>
                  </a:solidFill>
                </a:rPr>
                <a:t>פלומבות</a:t>
              </a:r>
              <a:r>
                <a:rPr lang="he-IL" sz="2400" dirty="0">
                  <a:solidFill>
                    <a:srgbClr val="54707C"/>
                  </a:solidFill>
                </a:rPr>
                <a:t>/מנעולים ממוספרים</a:t>
              </a:r>
            </a:p>
          </p:txBody>
        </p:sp>
      </p:grpSp>
      <p:grpSp>
        <p:nvGrpSpPr>
          <p:cNvPr id="10" name="Group 9">
            <a:extLst>
              <a:ext uri="{FF2B5EF4-FFF2-40B4-BE49-F238E27FC236}">
                <a16:creationId xmlns:a16="http://schemas.microsoft.com/office/drawing/2014/main" id="{465C89EE-184A-494A-B428-C94D36A432E0}"/>
              </a:ext>
            </a:extLst>
          </p:cNvPr>
          <p:cNvGrpSpPr/>
          <p:nvPr/>
        </p:nvGrpSpPr>
        <p:grpSpPr>
          <a:xfrm>
            <a:off x="207030" y="3908136"/>
            <a:ext cx="3472936" cy="2215318"/>
            <a:chOff x="207030" y="3908136"/>
            <a:chExt cx="3472936" cy="2215318"/>
          </a:xfrm>
        </p:grpSpPr>
        <p:sp>
          <p:nvSpPr>
            <p:cNvPr id="61" name="TextBox 60"/>
            <p:cNvSpPr txBox="1"/>
            <p:nvPr/>
          </p:nvSpPr>
          <p:spPr>
            <a:xfrm>
              <a:off x="207030" y="5661789"/>
              <a:ext cx="3472936" cy="461665"/>
            </a:xfrm>
            <a:prstGeom prst="rect">
              <a:avLst/>
            </a:prstGeom>
            <a:noFill/>
          </p:spPr>
          <p:txBody>
            <a:bodyPr wrap="square" rtlCol="1">
              <a:spAutoFit/>
            </a:bodyPr>
            <a:lstStyle/>
            <a:p>
              <a:pPr algn="ctr" rtl="0">
                <a:buClr>
                  <a:srgbClr val="18A8B7"/>
                </a:buClr>
              </a:pPr>
              <a:r>
                <a:rPr lang="he-IL" sz="2400" dirty="0">
                  <a:solidFill>
                    <a:srgbClr val="54707C"/>
                  </a:solidFill>
                </a:rPr>
                <a:t>מודעה בדבר קולות פסולים</a:t>
              </a:r>
            </a:p>
          </p:txBody>
        </p:sp>
        <p:pic>
          <p:nvPicPr>
            <p:cNvPr id="33" name="Picture 32">
              <a:extLst>
                <a:ext uri="{FF2B5EF4-FFF2-40B4-BE49-F238E27FC236}">
                  <a16:creationId xmlns:a16="http://schemas.microsoft.com/office/drawing/2014/main" id="{E98D6318-91C6-4156-AAE7-940BA69AF9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0872" y="3908136"/>
              <a:ext cx="1269514" cy="1778903"/>
            </a:xfrm>
            <a:prstGeom prst="rect">
              <a:avLst/>
            </a:prstGeom>
            <a:ln>
              <a:noFill/>
            </a:ln>
            <a:effectLst>
              <a:outerShdw blurRad="292100" dist="139700" dir="2700000" algn="tl" rotWithShape="0">
                <a:srgbClr val="333333">
                  <a:alpha val="65000"/>
                </a:srgbClr>
              </a:outerShdw>
            </a:effectLst>
          </p:spPr>
        </p:pic>
      </p:grpSp>
      <p:grpSp>
        <p:nvGrpSpPr>
          <p:cNvPr id="14" name="Group 13">
            <a:extLst>
              <a:ext uri="{FF2B5EF4-FFF2-40B4-BE49-F238E27FC236}">
                <a16:creationId xmlns:a16="http://schemas.microsoft.com/office/drawing/2014/main" id="{C8123F63-9C3F-4F47-B436-59C12C7E5510}"/>
              </a:ext>
            </a:extLst>
          </p:cNvPr>
          <p:cNvGrpSpPr/>
          <p:nvPr/>
        </p:nvGrpSpPr>
        <p:grpSpPr>
          <a:xfrm>
            <a:off x="9357731" y="1519728"/>
            <a:ext cx="1998474" cy="2064086"/>
            <a:chOff x="9357731" y="1519728"/>
            <a:chExt cx="1998474" cy="2064086"/>
          </a:xfrm>
        </p:grpSpPr>
        <p:sp>
          <p:nvSpPr>
            <p:cNvPr id="50" name="TextBox 49"/>
            <p:cNvSpPr txBox="1"/>
            <p:nvPr/>
          </p:nvSpPr>
          <p:spPr>
            <a:xfrm>
              <a:off x="9357731" y="3122149"/>
              <a:ext cx="1998474" cy="461665"/>
            </a:xfrm>
            <a:prstGeom prst="rect">
              <a:avLst/>
            </a:prstGeom>
            <a:noFill/>
          </p:spPr>
          <p:txBody>
            <a:bodyPr wrap="square" rtlCol="1">
              <a:spAutoFit/>
            </a:bodyPr>
            <a:lstStyle/>
            <a:p>
              <a:pPr algn="ctr">
                <a:buClr>
                  <a:srgbClr val="18A8B7"/>
                </a:buClr>
              </a:pPr>
              <a:r>
                <a:rPr lang="he-IL" sz="2400" dirty="0">
                  <a:solidFill>
                    <a:srgbClr val="54707C"/>
                  </a:solidFill>
                </a:rPr>
                <a:t>פרוטוקול</a:t>
              </a:r>
            </a:p>
          </p:txBody>
        </p:sp>
        <p:pic>
          <p:nvPicPr>
            <p:cNvPr id="9" name="Picture 8">
              <a:extLst>
                <a:ext uri="{FF2B5EF4-FFF2-40B4-BE49-F238E27FC236}">
                  <a16:creationId xmlns:a16="http://schemas.microsoft.com/office/drawing/2014/main" id="{6565454B-2132-4F89-A5A1-DB649DE8B76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769645" y="1519728"/>
              <a:ext cx="992756" cy="1396905"/>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312829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11</a:t>
            </a:fld>
            <a:endParaRPr lang="he-IL" dirty="0"/>
          </a:p>
        </p:txBody>
      </p:sp>
      <p:sp>
        <p:nvSpPr>
          <p:cNvPr id="2" name="Title 1">
            <a:extLst>
              <a:ext uri="{FF2B5EF4-FFF2-40B4-BE49-F238E27FC236}">
                <a16:creationId xmlns:a16="http://schemas.microsoft.com/office/drawing/2014/main" id="{C2E2797C-5544-4083-BA03-87A6C510694E}"/>
              </a:ext>
            </a:extLst>
          </p:cNvPr>
          <p:cNvSpPr>
            <a:spLocks noGrp="1"/>
          </p:cNvSpPr>
          <p:nvPr>
            <p:ph type="title"/>
          </p:nvPr>
        </p:nvSpPr>
        <p:spPr>
          <a:xfrm>
            <a:off x="1046025" y="250827"/>
            <a:ext cx="10515600" cy="1325563"/>
          </a:xfrm>
        </p:spPr>
        <p:txBody>
          <a:bodyPr/>
          <a:lstStyle/>
          <a:p>
            <a:r>
              <a:rPr lang="he-IL" dirty="0"/>
              <a:t>זמני ההצבעה </a:t>
            </a:r>
          </a:p>
        </p:txBody>
      </p:sp>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157" y="1731040"/>
            <a:ext cx="1383468" cy="1383468"/>
          </a:xfrm>
          <a:prstGeom prst="rect">
            <a:avLst/>
          </a:prstGeom>
        </p:spPr>
      </p:pic>
      <p:graphicFrame>
        <p:nvGraphicFramePr>
          <p:cNvPr id="7" name="Table 7">
            <a:extLst>
              <a:ext uri="{FF2B5EF4-FFF2-40B4-BE49-F238E27FC236}">
                <a16:creationId xmlns:a16="http://schemas.microsoft.com/office/drawing/2014/main" id="{E3952998-07AE-425E-BCBA-D80DDD3FDFD4}"/>
              </a:ext>
            </a:extLst>
          </p:cNvPr>
          <p:cNvGraphicFramePr>
            <a:graphicFrameLocks noGrp="1"/>
          </p:cNvGraphicFramePr>
          <p:nvPr>
            <p:extLst>
              <p:ext uri="{D42A27DB-BD31-4B8C-83A1-F6EECF244321}">
                <p14:modId xmlns:p14="http://schemas.microsoft.com/office/powerpoint/2010/main" val="161823986"/>
              </p:ext>
            </p:extLst>
          </p:nvPr>
        </p:nvGraphicFramePr>
        <p:xfrm>
          <a:off x="1601138" y="1829041"/>
          <a:ext cx="8127999" cy="35763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449742713"/>
                    </a:ext>
                  </a:extLst>
                </a:gridCol>
                <a:gridCol w="2709333">
                  <a:extLst>
                    <a:ext uri="{9D8B030D-6E8A-4147-A177-3AD203B41FA5}">
                      <a16:colId xmlns:a16="http://schemas.microsoft.com/office/drawing/2014/main" val="2789297113"/>
                    </a:ext>
                  </a:extLst>
                </a:gridCol>
                <a:gridCol w="2709333">
                  <a:extLst>
                    <a:ext uri="{9D8B030D-6E8A-4147-A177-3AD203B41FA5}">
                      <a16:colId xmlns:a16="http://schemas.microsoft.com/office/drawing/2014/main" val="2258440634"/>
                    </a:ext>
                  </a:extLst>
                </a:gridCol>
              </a:tblGrid>
              <a:tr h="370840">
                <a:tc>
                  <a:txBody>
                    <a:bodyPr/>
                    <a:lstStyle/>
                    <a:p>
                      <a:pPr algn="ctr"/>
                      <a:r>
                        <a:rPr lang="he-IL" dirty="0"/>
                        <a:t>קלפי בעלי תפקידים </a:t>
                      </a:r>
                      <a:endParaRPr lang="en-US" dirty="0"/>
                    </a:p>
                  </a:txBody>
                  <a:tcPr>
                    <a:solidFill>
                      <a:srgbClr val="26B3F2"/>
                    </a:solidFill>
                  </a:tcPr>
                </a:tc>
                <a:tc>
                  <a:txBody>
                    <a:bodyPr/>
                    <a:lstStyle/>
                    <a:p>
                      <a:pPr algn="ctr"/>
                      <a:r>
                        <a:rPr lang="he-IL" dirty="0"/>
                        <a:t>קלפי בבתי חולים </a:t>
                      </a:r>
                      <a:endParaRPr lang="en-US" dirty="0"/>
                    </a:p>
                  </a:txBody>
                  <a:tcPr>
                    <a:solidFill>
                      <a:srgbClr val="7B73B9"/>
                    </a:solidFill>
                  </a:tcPr>
                </a:tc>
                <a:tc>
                  <a:txBody>
                    <a:bodyPr/>
                    <a:lstStyle/>
                    <a:p>
                      <a:pPr algn="ctr"/>
                      <a:r>
                        <a:rPr lang="he-IL" dirty="0"/>
                        <a:t>קלפי בתי סוהר </a:t>
                      </a:r>
                      <a:endParaRPr lang="en-US" dirty="0"/>
                    </a:p>
                  </a:txBody>
                  <a:tcPr>
                    <a:solidFill>
                      <a:srgbClr val="FCB515"/>
                    </a:solidFill>
                  </a:tcPr>
                </a:tc>
                <a:extLst>
                  <a:ext uri="{0D108BD9-81ED-4DB2-BD59-A6C34878D82A}">
                    <a16:rowId xmlns:a16="http://schemas.microsoft.com/office/drawing/2014/main" val="3408843163"/>
                  </a:ext>
                </a:extLst>
              </a:tr>
              <a:tr h="370840">
                <a:tc>
                  <a:txBody>
                    <a:bodyPr/>
                    <a:lstStyle/>
                    <a:p>
                      <a:pPr algn="ctr"/>
                      <a:r>
                        <a:rPr lang="he-IL" sz="1800" kern="1200" dirty="0">
                          <a:solidFill>
                            <a:srgbClr val="54707C"/>
                          </a:solidFill>
                          <a:latin typeface="+mn-lt"/>
                          <a:ea typeface="+mn-ea"/>
                          <a:cs typeface="+mn-cs"/>
                        </a:rPr>
                        <a:t>20:00 – 06:00</a:t>
                      </a:r>
                      <a:r>
                        <a:rPr lang="he-IL" dirty="0"/>
                        <a:t> </a:t>
                      </a:r>
                      <a:endParaRPr lang="en-US" dirty="0"/>
                    </a:p>
                  </a:txBody>
                  <a:tcPr anchor="ctr">
                    <a:solidFill>
                      <a:srgbClr val="B9E6FB"/>
                    </a:solidFill>
                  </a:tcPr>
                </a:tc>
                <a:tc>
                  <a:txBody>
                    <a:bodyPr/>
                    <a:lstStyle/>
                    <a:p>
                      <a:pPr algn="ctr"/>
                      <a:r>
                        <a:rPr lang="he-IL" sz="1800" kern="1200" dirty="0">
                          <a:solidFill>
                            <a:srgbClr val="54707C"/>
                          </a:solidFill>
                          <a:latin typeface="+mn-lt"/>
                          <a:ea typeface="+mn-ea"/>
                          <a:cs typeface="+mn-cs"/>
                        </a:rPr>
                        <a:t>20:00 – 08:00</a:t>
                      </a:r>
                      <a:r>
                        <a:rPr lang="he-IL" dirty="0"/>
                        <a:t> </a:t>
                      </a:r>
                      <a:endParaRPr lang="en-US" dirty="0"/>
                    </a:p>
                  </a:txBody>
                  <a:tcPr anchor="ctr">
                    <a:solidFill>
                      <a:srgbClr val="C3BFDF"/>
                    </a:solidFill>
                  </a:tcPr>
                </a:tc>
                <a:tc>
                  <a:txBody>
                    <a:bodyPr/>
                    <a:lstStyle/>
                    <a:p>
                      <a:pPr marL="0" algn="ctr" defTabSz="914377" rtl="1" eaLnBrk="1" latinLnBrk="0" hangingPunct="1"/>
                      <a:r>
                        <a:rPr lang="he-IL" sz="1800" kern="1200" dirty="0">
                          <a:solidFill>
                            <a:srgbClr val="54707C"/>
                          </a:solidFill>
                          <a:latin typeface="+mn-lt"/>
                          <a:ea typeface="+mn-ea"/>
                          <a:cs typeface="+mn-cs"/>
                        </a:rPr>
                        <a:t>20:00 – 08:00</a:t>
                      </a:r>
                    </a:p>
                  </a:txBody>
                  <a:tcPr anchor="ctr">
                    <a:solidFill>
                      <a:srgbClr val="FEE1A0">
                        <a:alpha val="31765"/>
                      </a:srgbClr>
                    </a:solidFill>
                  </a:tcPr>
                </a:tc>
                <a:extLst>
                  <a:ext uri="{0D108BD9-81ED-4DB2-BD59-A6C34878D82A}">
                    <a16:rowId xmlns:a16="http://schemas.microsoft.com/office/drawing/2014/main" val="2591428844"/>
                  </a:ext>
                </a:extLst>
              </a:tr>
              <a:tr h="370840">
                <a:tc>
                  <a:txBody>
                    <a:bodyPr/>
                    <a:lstStyle/>
                    <a:p>
                      <a:endParaRPr lang="en-US" dirty="0"/>
                    </a:p>
                  </a:txBody>
                  <a:tcPr>
                    <a:solidFill>
                      <a:schemeClr val="bg1">
                        <a:alpha val="32000"/>
                      </a:schemeClr>
                    </a:solidFill>
                  </a:tcPr>
                </a:tc>
                <a:tc>
                  <a:txBody>
                    <a:bodyPr/>
                    <a:lstStyle/>
                    <a:p>
                      <a:endParaRPr lang="en-US" dirty="0"/>
                    </a:p>
                  </a:txBody>
                  <a:tcPr>
                    <a:solidFill>
                      <a:schemeClr val="bg1"/>
                    </a:solidFill>
                  </a:tcPr>
                </a:tc>
                <a:tc>
                  <a:txBody>
                    <a:bodyPr/>
                    <a:lstStyle/>
                    <a:p>
                      <a:pPr algn="r"/>
                      <a:r>
                        <a:rPr lang="he-IL" sz="1800" dirty="0">
                          <a:solidFill>
                            <a:srgbClr val="54707C"/>
                          </a:solidFill>
                          <a:latin typeface="+mn-lt"/>
                          <a:ea typeface="+mn-ea"/>
                          <a:cs typeface="+mn-cs"/>
                        </a:rPr>
                        <a:t>קלפי תיסגר לפני השעה 20:00 אך ורק אם הצביעו כל האסירים </a:t>
                      </a:r>
                      <a:r>
                        <a:rPr lang="he-IL" sz="1800" kern="1200" dirty="0">
                          <a:solidFill>
                            <a:srgbClr val="54707C"/>
                          </a:solidFill>
                          <a:latin typeface="+mn-lt"/>
                          <a:ea typeface="+mn-ea"/>
                          <a:cs typeface="+mn-cs"/>
                        </a:rPr>
                        <a:t>הנמצאים</a:t>
                      </a:r>
                      <a:r>
                        <a:rPr lang="he-IL" sz="1800" dirty="0">
                          <a:solidFill>
                            <a:srgbClr val="54707C"/>
                          </a:solidFill>
                          <a:latin typeface="+mn-lt"/>
                          <a:ea typeface="+mn-ea"/>
                          <a:cs typeface="+mn-cs"/>
                        </a:rPr>
                        <a:t> באגף או במתקן.</a:t>
                      </a:r>
                    </a:p>
                    <a:p>
                      <a:pPr algn="r"/>
                      <a:endParaRPr lang="he-IL" sz="1800" dirty="0">
                        <a:solidFill>
                          <a:srgbClr val="54707C"/>
                        </a:solidFill>
                        <a:latin typeface="+mn-lt"/>
                        <a:ea typeface="+mn-ea"/>
                        <a:cs typeface="+mn-cs"/>
                      </a:endParaRPr>
                    </a:p>
                    <a:p>
                      <a:pPr algn="r"/>
                      <a:r>
                        <a:rPr lang="he-IL" sz="1800" dirty="0">
                          <a:solidFill>
                            <a:srgbClr val="54707C"/>
                          </a:solidFill>
                          <a:latin typeface="+mn-lt"/>
                          <a:ea typeface="+mn-ea"/>
                          <a:cs typeface="+mn-cs"/>
                        </a:rPr>
                        <a:t>בתדריך קיימת רשימה של קלפיות שיישארו פתוחות בכל מקרה עד השעה 20:00. </a:t>
                      </a:r>
                      <a:endParaRPr lang="he-IL" dirty="0"/>
                    </a:p>
                    <a:p>
                      <a:endParaRPr lang="en-US" dirty="0"/>
                    </a:p>
                  </a:txBody>
                  <a:tcPr>
                    <a:solidFill>
                      <a:srgbClr val="FEE1A0">
                        <a:alpha val="31765"/>
                      </a:srgbClr>
                    </a:solidFill>
                  </a:tcPr>
                </a:tc>
                <a:extLst>
                  <a:ext uri="{0D108BD9-81ED-4DB2-BD59-A6C34878D82A}">
                    <a16:rowId xmlns:a16="http://schemas.microsoft.com/office/drawing/2014/main" val="2031186154"/>
                  </a:ext>
                </a:extLst>
              </a:tr>
            </a:tbl>
          </a:graphicData>
        </a:graphic>
      </p:graphicFrame>
      <p:sp>
        <p:nvSpPr>
          <p:cNvPr id="8" name="Speech Bubble: Rectangle 7">
            <a:extLst>
              <a:ext uri="{FF2B5EF4-FFF2-40B4-BE49-F238E27FC236}">
                <a16:creationId xmlns:a16="http://schemas.microsoft.com/office/drawing/2014/main" id="{D519F002-AED0-4C3E-BF1F-10CF75002FA7}"/>
              </a:ext>
            </a:extLst>
          </p:cNvPr>
          <p:cNvSpPr/>
          <p:nvPr/>
        </p:nvSpPr>
        <p:spPr>
          <a:xfrm>
            <a:off x="7503089" y="5405361"/>
            <a:ext cx="3219189" cy="751561"/>
          </a:xfrm>
          <a:prstGeom prst="wedgeRectCallout">
            <a:avLst>
              <a:gd name="adj1" fmla="val -23554"/>
              <a:gd name="adj2" fmla="val -79167"/>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dirty="0">
                <a:solidFill>
                  <a:schemeClr val="bg1"/>
                </a:solidFill>
              </a:rPr>
              <a:t>לצורך ארגון הקלפי יש להגיע </a:t>
            </a:r>
            <a:r>
              <a:rPr lang="he-IL" b="1" dirty="0">
                <a:solidFill>
                  <a:schemeClr val="bg1"/>
                </a:solidFill>
              </a:rPr>
              <a:t>שעה</a:t>
            </a:r>
            <a:r>
              <a:rPr lang="he-IL" dirty="0">
                <a:solidFill>
                  <a:schemeClr val="bg1"/>
                </a:solidFill>
              </a:rPr>
              <a:t> לפני פתיחת הקלפי להצבעה</a:t>
            </a:r>
            <a:endParaRPr lang="en-US" dirty="0">
              <a:solidFill>
                <a:schemeClr val="bg1"/>
              </a:solidFill>
            </a:endParaRPr>
          </a:p>
        </p:txBody>
      </p:sp>
      <p:sp>
        <p:nvSpPr>
          <p:cNvPr id="15" name="Speech Bubble: Rectangle 14">
            <a:extLst>
              <a:ext uri="{FF2B5EF4-FFF2-40B4-BE49-F238E27FC236}">
                <a16:creationId xmlns:a16="http://schemas.microsoft.com/office/drawing/2014/main" id="{803E29EF-CA65-4854-95E6-9411F3BD616C}"/>
              </a:ext>
            </a:extLst>
          </p:cNvPr>
          <p:cNvSpPr/>
          <p:nvPr/>
        </p:nvSpPr>
        <p:spPr>
          <a:xfrm>
            <a:off x="1726829" y="2738727"/>
            <a:ext cx="3642988" cy="751561"/>
          </a:xfrm>
          <a:prstGeom prst="wedgeRectCallout">
            <a:avLst>
              <a:gd name="adj1" fmla="val 21145"/>
              <a:gd name="adj2" fmla="val -82500"/>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dirty="0">
                <a:solidFill>
                  <a:schemeClr val="bg1"/>
                </a:solidFill>
              </a:rPr>
              <a:t>לצורך ארגון הקלפי יש להגיע </a:t>
            </a:r>
            <a:r>
              <a:rPr lang="he-IL" b="1" dirty="0">
                <a:solidFill>
                  <a:schemeClr val="bg1"/>
                </a:solidFill>
              </a:rPr>
              <a:t>חצי שעה </a:t>
            </a:r>
            <a:r>
              <a:rPr lang="he-IL" dirty="0">
                <a:solidFill>
                  <a:schemeClr val="bg1"/>
                </a:solidFill>
              </a:rPr>
              <a:t>לפני פתיחת הקלפי להצבעה</a:t>
            </a:r>
            <a:endParaRPr lang="en-US" dirty="0">
              <a:solidFill>
                <a:schemeClr val="bg1"/>
              </a:solidFill>
            </a:endParaRPr>
          </a:p>
        </p:txBody>
      </p:sp>
    </p:spTree>
    <p:custDataLst>
      <p:tags r:id="rId1"/>
    </p:custDataLst>
    <p:extLst>
      <p:ext uri="{BB962C8B-B14F-4D97-AF65-F5344CB8AC3E}">
        <p14:creationId xmlns:p14="http://schemas.microsoft.com/office/powerpoint/2010/main" val="69495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12</a:t>
            </a:fld>
            <a:endParaRPr lang="he-IL" dirty="0"/>
          </a:p>
        </p:txBody>
      </p:sp>
      <p:sp>
        <p:nvSpPr>
          <p:cNvPr id="2" name="Title 1">
            <a:extLst>
              <a:ext uri="{FF2B5EF4-FFF2-40B4-BE49-F238E27FC236}">
                <a16:creationId xmlns:a16="http://schemas.microsoft.com/office/drawing/2014/main" id="{EEA451B9-0BA5-46B0-B7AC-281C0B390D51}"/>
              </a:ext>
            </a:extLst>
          </p:cNvPr>
          <p:cNvSpPr>
            <a:spLocks noGrp="1"/>
          </p:cNvSpPr>
          <p:nvPr>
            <p:ph type="title"/>
          </p:nvPr>
        </p:nvSpPr>
        <p:spPr>
          <a:xfrm>
            <a:off x="1062489" y="250827"/>
            <a:ext cx="10515600" cy="1325563"/>
          </a:xfrm>
        </p:spPr>
        <p:txBody>
          <a:bodyPr/>
          <a:lstStyle/>
          <a:p>
            <a:r>
              <a:rPr lang="he-IL" dirty="0"/>
              <a:t>הרכב ועדת הקלפי </a:t>
            </a:r>
          </a:p>
        </p:txBody>
      </p:sp>
      <p:grpSp>
        <p:nvGrpSpPr>
          <p:cNvPr id="9" name="Group 8"/>
          <p:cNvGrpSpPr/>
          <p:nvPr/>
        </p:nvGrpSpPr>
        <p:grpSpPr>
          <a:xfrm>
            <a:off x="4424909" y="2496796"/>
            <a:ext cx="2254397" cy="863236"/>
            <a:chOff x="7619999" y="1488610"/>
            <a:chExt cx="2254397" cy="1300033"/>
          </a:xfrm>
        </p:grpSpPr>
        <p:sp>
          <p:nvSpPr>
            <p:cNvPr id="33" name="משולש ישר-זווית 32"/>
            <p:cNvSpPr/>
            <p:nvPr/>
          </p:nvSpPr>
          <p:spPr>
            <a:xfrm rot="10800000" flipH="1">
              <a:off x="8089288" y="2436016"/>
              <a:ext cx="273196" cy="352627"/>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7619999" y="1488610"/>
              <a:ext cx="2254397" cy="1026687"/>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26" name="TextBox 25"/>
            <p:cNvSpPr txBox="1"/>
            <p:nvPr/>
          </p:nvSpPr>
          <p:spPr>
            <a:xfrm>
              <a:off x="7775647" y="1583973"/>
              <a:ext cx="1943100" cy="338554"/>
            </a:xfrm>
            <a:prstGeom prst="rect">
              <a:avLst/>
            </a:prstGeom>
            <a:noFill/>
          </p:spPr>
          <p:txBody>
            <a:bodyPr wrap="square" rtlCol="1">
              <a:spAutoFit/>
            </a:bodyPr>
            <a:lstStyle/>
            <a:p>
              <a:pPr algn="ctr">
                <a:buClr>
                  <a:srgbClr val="18A8B7"/>
                </a:buClr>
              </a:pPr>
              <a:r>
                <a:rPr lang="he-IL" sz="1600" dirty="0">
                  <a:solidFill>
                    <a:schemeClr val="bg1"/>
                  </a:solidFill>
                </a:rPr>
                <a:t>חברת ועדת הקלפי</a:t>
              </a:r>
            </a:p>
          </p:txBody>
        </p:sp>
      </p:grpSp>
      <p:grpSp>
        <p:nvGrpSpPr>
          <p:cNvPr id="10" name="Group 9"/>
          <p:cNvGrpSpPr/>
          <p:nvPr/>
        </p:nvGrpSpPr>
        <p:grpSpPr>
          <a:xfrm>
            <a:off x="2237174" y="2452443"/>
            <a:ext cx="1851345" cy="1038521"/>
            <a:chOff x="4160245" y="1750122"/>
            <a:chExt cx="1952725" cy="1038521"/>
          </a:xfrm>
        </p:grpSpPr>
        <p:sp>
          <p:nvSpPr>
            <p:cNvPr id="34" name="משולש ישר-זווית 33"/>
            <p:cNvSpPr/>
            <p:nvPr/>
          </p:nvSpPr>
          <p:spPr>
            <a:xfrm rot="10800000">
              <a:off x="4403514" y="2436016"/>
              <a:ext cx="273196" cy="352627"/>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160245" y="1750122"/>
              <a:ext cx="1947842" cy="765175"/>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30" name="TextBox 29"/>
            <p:cNvSpPr txBox="1"/>
            <p:nvPr/>
          </p:nvSpPr>
          <p:spPr>
            <a:xfrm>
              <a:off x="4245101" y="1929992"/>
              <a:ext cx="1867869" cy="338554"/>
            </a:xfrm>
            <a:prstGeom prst="rect">
              <a:avLst/>
            </a:prstGeom>
            <a:noFill/>
          </p:spPr>
          <p:txBody>
            <a:bodyPr wrap="square" rtlCol="1">
              <a:spAutoFit/>
            </a:bodyPr>
            <a:lstStyle/>
            <a:p>
              <a:pPr algn="ctr">
                <a:buClr>
                  <a:srgbClr val="18A8B7"/>
                </a:buClr>
              </a:pPr>
              <a:r>
                <a:rPr lang="he-IL" sz="1600" dirty="0">
                  <a:solidFill>
                    <a:schemeClr val="bg1"/>
                  </a:solidFill>
                </a:rPr>
                <a:t>יו"ר ועדת הקלפי</a:t>
              </a:r>
            </a:p>
          </p:txBody>
        </p:sp>
      </p:grpSp>
      <p:grpSp>
        <p:nvGrpSpPr>
          <p:cNvPr id="11" name="Group 10"/>
          <p:cNvGrpSpPr/>
          <p:nvPr/>
        </p:nvGrpSpPr>
        <p:grpSpPr>
          <a:xfrm>
            <a:off x="-10948" y="2942080"/>
            <a:ext cx="2190957" cy="679620"/>
            <a:chOff x="1349438" y="1287453"/>
            <a:chExt cx="2190957" cy="1545761"/>
          </a:xfrm>
        </p:grpSpPr>
        <p:sp>
          <p:nvSpPr>
            <p:cNvPr id="35" name="משולש ישר-זווית 34"/>
            <p:cNvSpPr/>
            <p:nvPr/>
          </p:nvSpPr>
          <p:spPr>
            <a:xfrm rot="10800000">
              <a:off x="2211356" y="2480587"/>
              <a:ext cx="273196" cy="352627"/>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p:cNvSpPr/>
            <p:nvPr/>
          </p:nvSpPr>
          <p:spPr>
            <a:xfrm>
              <a:off x="1456484" y="1287453"/>
              <a:ext cx="1913070" cy="1227843"/>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32" name="TextBox 31"/>
            <p:cNvSpPr txBox="1"/>
            <p:nvPr/>
          </p:nvSpPr>
          <p:spPr>
            <a:xfrm>
              <a:off x="1349438" y="1558573"/>
              <a:ext cx="2190957" cy="338554"/>
            </a:xfrm>
            <a:prstGeom prst="rect">
              <a:avLst/>
            </a:prstGeom>
            <a:noFill/>
          </p:spPr>
          <p:txBody>
            <a:bodyPr wrap="square" rtlCol="1">
              <a:spAutoFit/>
            </a:bodyPr>
            <a:lstStyle/>
            <a:p>
              <a:pPr algn="ctr"/>
              <a:r>
                <a:rPr lang="he-IL" sz="1600" dirty="0">
                  <a:solidFill>
                    <a:schemeClr val="bg1"/>
                  </a:solidFill>
                  <a:latin typeface="Calibri" pitchFamily="34" charset="0"/>
                </a:rPr>
                <a:t>מזכיר ועדת הקלפי</a:t>
              </a:r>
            </a:p>
          </p:txBody>
        </p:sp>
      </p:grpSp>
      <p:sp>
        <p:nvSpPr>
          <p:cNvPr id="38" name="TextBox 37"/>
          <p:cNvSpPr txBox="1"/>
          <p:nvPr/>
        </p:nvSpPr>
        <p:spPr>
          <a:xfrm>
            <a:off x="1845222" y="1266625"/>
            <a:ext cx="9472066" cy="2239844"/>
          </a:xfrm>
          <a:prstGeom prst="rect">
            <a:avLst/>
          </a:prstGeom>
          <a:noFill/>
        </p:spPr>
        <p:txBody>
          <a:bodyPr wrap="square" rtlCol="1">
            <a:spAutoFit/>
          </a:bodyPr>
          <a:lstStyle>
            <a:defPPr>
              <a:defRPr lang="he-IL"/>
            </a:defPPr>
            <a:lvl1pPr marL="342891" indent="-342891">
              <a:lnSpc>
                <a:spcPct val="150000"/>
              </a:lnSpc>
              <a:buClr>
                <a:srgbClr val="18A8B7"/>
              </a:buClr>
              <a:buBlip>
                <a:blip r:embed="rId4"/>
              </a:buBlip>
              <a:defRPr sz="2400">
                <a:solidFill>
                  <a:srgbClr val="54707C"/>
                </a:solidFill>
                <a:latin typeface="Arial" panose="020B0604020202020204" pitchFamily="34" charset="0"/>
                <a:cs typeface="Arial" panose="020B0604020202020204" pitchFamily="34" charset="0"/>
              </a:defRPr>
            </a:lvl1pPr>
          </a:lstStyle>
          <a:p>
            <a:r>
              <a:rPr lang="he-IL" dirty="0"/>
              <a:t>ועדת הקלפי תורכב ממזכיר ועדת הקלפי ומשני חברי ועדה.</a:t>
            </a:r>
            <a:endParaRPr lang="en-US" dirty="0"/>
          </a:p>
          <a:p>
            <a:r>
              <a:rPr lang="he-IL" dirty="0"/>
              <a:t>ישיבת ועדת הקלפי תהיה חוקית כל עוד נכח בה מזכיר ועדת הקלפי וחבר ועדה אחד לפחות. </a:t>
            </a:r>
          </a:p>
          <a:p>
            <a:pPr marL="0" indent="0">
              <a:buNone/>
            </a:pPr>
            <a:r>
              <a:rPr lang="he-IL" dirty="0"/>
              <a:t> </a:t>
            </a:r>
          </a:p>
        </p:txBody>
      </p:sp>
      <p:pic>
        <p:nvPicPr>
          <p:cNvPr id="12" name="תמונה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901" y="3180293"/>
            <a:ext cx="5311601" cy="3548902"/>
          </a:xfrm>
          <a:prstGeom prst="rect">
            <a:avLst/>
          </a:prstGeom>
        </p:spPr>
      </p:pic>
      <p:sp>
        <p:nvSpPr>
          <p:cNvPr id="5" name="מלבן 4">
            <a:extLst>
              <a:ext uri="{FF2B5EF4-FFF2-40B4-BE49-F238E27FC236}">
                <a16:creationId xmlns:a16="http://schemas.microsoft.com/office/drawing/2014/main" id="{074B9584-2A10-41CA-AD65-A6405EABB91C}"/>
              </a:ext>
            </a:extLst>
          </p:cNvPr>
          <p:cNvSpPr/>
          <p:nvPr/>
        </p:nvSpPr>
        <p:spPr>
          <a:xfrm>
            <a:off x="6581255" y="5659523"/>
            <a:ext cx="4115385" cy="682752"/>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dirty="0">
                <a:solidFill>
                  <a:schemeClr val="bg1"/>
                </a:solidFill>
              </a:rPr>
              <a:t>בכל הקלפיות המיוחדות אין משקיפים! </a:t>
            </a:r>
          </a:p>
        </p:txBody>
      </p:sp>
    </p:spTree>
    <p:custDataLst>
      <p:tags r:id="rId1"/>
    </p:custDataLst>
    <p:extLst>
      <p:ext uri="{BB962C8B-B14F-4D97-AF65-F5344CB8AC3E}">
        <p14:creationId xmlns:p14="http://schemas.microsoft.com/office/powerpoint/2010/main" val="189009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14" y="1002472"/>
            <a:ext cx="3974055" cy="5619901"/>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13</a:t>
            </a:fld>
            <a:endParaRPr lang="he-IL" dirty="0"/>
          </a:p>
        </p:txBody>
      </p:sp>
      <p:sp>
        <p:nvSpPr>
          <p:cNvPr id="5" name="Title 4">
            <a:extLst>
              <a:ext uri="{FF2B5EF4-FFF2-40B4-BE49-F238E27FC236}">
                <a16:creationId xmlns:a16="http://schemas.microsoft.com/office/drawing/2014/main" id="{C8CE414E-1068-4E3C-BEC1-4B7578017FF8}"/>
              </a:ext>
            </a:extLst>
          </p:cNvPr>
          <p:cNvSpPr>
            <a:spLocks noGrp="1"/>
          </p:cNvSpPr>
          <p:nvPr>
            <p:ph type="title"/>
          </p:nvPr>
        </p:nvSpPr>
        <p:spPr/>
        <p:txBody>
          <a:bodyPr/>
          <a:lstStyle/>
          <a:p>
            <a:r>
              <a:rPr lang="he-IL" dirty="0"/>
              <a:t>חילופי גברי </a:t>
            </a:r>
          </a:p>
        </p:txBody>
      </p:sp>
      <p:grpSp>
        <p:nvGrpSpPr>
          <p:cNvPr id="25" name="Group 1"/>
          <p:cNvGrpSpPr/>
          <p:nvPr/>
        </p:nvGrpSpPr>
        <p:grpSpPr>
          <a:xfrm>
            <a:off x="794414" y="1871943"/>
            <a:ext cx="4242834" cy="2707303"/>
            <a:chOff x="215075" y="1500137"/>
            <a:chExt cx="4242834" cy="2707303"/>
          </a:xfrm>
        </p:grpSpPr>
        <p:sp>
          <p:nvSpPr>
            <p:cNvPr id="26" name="מלבן 25"/>
            <p:cNvSpPr/>
            <p:nvPr/>
          </p:nvSpPr>
          <p:spPr>
            <a:xfrm>
              <a:off x="215075" y="1500137"/>
              <a:ext cx="3974056" cy="2707303"/>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שולש שווה-שוקיים 15"/>
            <p:cNvSpPr/>
            <p:nvPr/>
          </p:nvSpPr>
          <p:spPr>
            <a:xfrm rot="5400000" flipH="1">
              <a:off x="4187499" y="3482847"/>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 name="קבוצה 2"/>
          <p:cNvGrpSpPr/>
          <p:nvPr/>
        </p:nvGrpSpPr>
        <p:grpSpPr>
          <a:xfrm>
            <a:off x="5111063" y="2906484"/>
            <a:ext cx="5236032" cy="2199890"/>
            <a:chOff x="5111063" y="2354034"/>
            <a:chExt cx="5236032" cy="2199890"/>
          </a:xfrm>
        </p:grpSpPr>
        <p:pic>
          <p:nvPicPr>
            <p:cNvPr id="2" name="תמונה 1"/>
            <p:cNvPicPr>
              <a:picLocks noChangeAspect="1"/>
            </p:cNvPicPr>
            <p:nvPr/>
          </p:nvPicPr>
          <p:blipFill rotWithShape="1">
            <a:blip r:embed="rId5"/>
            <a:srcRect r="828"/>
            <a:stretch/>
          </p:blipFill>
          <p:spPr>
            <a:xfrm>
              <a:off x="5111064" y="2354034"/>
              <a:ext cx="5236031" cy="2199890"/>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49" name="TextBox 48"/>
            <p:cNvSpPr txBox="1"/>
            <p:nvPr/>
          </p:nvSpPr>
          <p:spPr>
            <a:xfrm>
              <a:off x="5111063" y="3284557"/>
              <a:ext cx="5199376" cy="307777"/>
            </a:xfrm>
            <a:prstGeom prst="rect">
              <a:avLst/>
            </a:prstGeom>
            <a:noFill/>
          </p:spPr>
          <p:txBody>
            <a:bodyPr wrap="square" rtlCol="1">
              <a:spAutoFit/>
            </a:bodyPr>
            <a:lstStyle/>
            <a:p>
              <a:r>
                <a:rPr lang="he-IL" sz="1400" b="1" dirty="0">
                  <a:solidFill>
                    <a:schemeClr val="accent1">
                      <a:lumMod val="75000"/>
                    </a:schemeClr>
                  </a:solidFill>
                </a:rPr>
                <a:t>יו"ר ועדת הקלפי          דני לוי                    12:00            שמעון כהן</a:t>
              </a:r>
            </a:p>
          </p:txBody>
        </p:sp>
      </p:grpSp>
      <p:sp>
        <p:nvSpPr>
          <p:cNvPr id="11" name="TextBox 10">
            <a:extLst>
              <a:ext uri="{FF2B5EF4-FFF2-40B4-BE49-F238E27FC236}">
                <a16:creationId xmlns:a16="http://schemas.microsoft.com/office/drawing/2014/main" id="{9485BDBF-2A7E-41BB-ADE6-95DFFA8B5199}"/>
              </a:ext>
            </a:extLst>
          </p:cNvPr>
          <p:cNvSpPr txBox="1"/>
          <p:nvPr/>
        </p:nvSpPr>
        <p:spPr>
          <a:xfrm>
            <a:off x="5111062" y="1576390"/>
            <a:ext cx="6213371" cy="1131848"/>
          </a:xfrm>
          <a:prstGeom prst="rect">
            <a:avLst/>
          </a:prstGeom>
          <a:noFill/>
        </p:spPr>
        <p:txBody>
          <a:bodyPr wrap="square" rtlCol="1">
            <a:spAutoFit/>
          </a:bodyPr>
          <a:lstStyle>
            <a:defPPr>
              <a:defRPr lang="he-IL"/>
            </a:defPPr>
            <a:lvl1pPr marL="342891" indent="-342891">
              <a:lnSpc>
                <a:spcPct val="150000"/>
              </a:lnSpc>
              <a:buClr>
                <a:srgbClr val="18A8B7"/>
              </a:buClr>
              <a:buBlip>
                <a:blip r:embed="rId6"/>
              </a:buBlip>
              <a:defRPr sz="2400">
                <a:solidFill>
                  <a:srgbClr val="54707C"/>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he-IL" dirty="0"/>
              <a:t>יש להקפיד על רישום מדויק של שעות נוכחות חברי הוועדה בקלפי</a:t>
            </a:r>
          </a:p>
        </p:txBody>
      </p:sp>
    </p:spTree>
    <p:custDataLst>
      <p:tags r:id="rId1"/>
    </p:custDataLst>
    <p:extLst>
      <p:ext uri="{BB962C8B-B14F-4D97-AF65-F5344CB8AC3E}">
        <p14:creationId xmlns:p14="http://schemas.microsoft.com/office/powerpoint/2010/main" val="39315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
            <a:extLst>
              <a:ext uri="{FF2B5EF4-FFF2-40B4-BE49-F238E27FC236}">
                <a16:creationId xmlns:a16="http://schemas.microsoft.com/office/drawing/2014/main" id="{4C975278-C11A-42CF-A09F-BC1B035CFF0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339741" y="1214923"/>
            <a:ext cx="4916625" cy="4428153"/>
          </a:xfrm>
          <a:prstGeom prst="rect">
            <a:avLst/>
          </a:prstGeom>
          <a:noFill/>
          <a:ln>
            <a:noFill/>
          </a:ln>
        </p:spPr>
      </p:pic>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14</a:t>
            </a:fld>
            <a:endParaRPr lang="he-IL" dirty="0"/>
          </a:p>
        </p:txBody>
      </p:sp>
      <p:sp>
        <p:nvSpPr>
          <p:cNvPr id="3" name="Title 2">
            <a:extLst>
              <a:ext uri="{FF2B5EF4-FFF2-40B4-BE49-F238E27FC236}">
                <a16:creationId xmlns:a16="http://schemas.microsoft.com/office/drawing/2014/main" id="{3EE06D97-04C6-47C2-BB8B-5C339F50C93A}"/>
              </a:ext>
            </a:extLst>
          </p:cNvPr>
          <p:cNvSpPr>
            <a:spLocks noGrp="1"/>
          </p:cNvSpPr>
          <p:nvPr>
            <p:ph type="title"/>
          </p:nvPr>
        </p:nvSpPr>
        <p:spPr>
          <a:xfrm>
            <a:off x="1046022" y="250827"/>
            <a:ext cx="10515600" cy="1325563"/>
          </a:xfrm>
        </p:spPr>
        <p:txBody>
          <a:bodyPr/>
          <a:lstStyle/>
          <a:p>
            <a:r>
              <a:rPr lang="he-IL" dirty="0"/>
              <a:t>ארגון מקום הקלפי להצבעה </a:t>
            </a:r>
          </a:p>
        </p:txBody>
      </p:sp>
      <p:grpSp>
        <p:nvGrpSpPr>
          <p:cNvPr id="5" name="Group 4"/>
          <p:cNvGrpSpPr/>
          <p:nvPr/>
        </p:nvGrpSpPr>
        <p:grpSpPr>
          <a:xfrm>
            <a:off x="1851632" y="1815383"/>
            <a:ext cx="4350456" cy="1810833"/>
            <a:chOff x="418070" y="1562209"/>
            <a:chExt cx="4350456" cy="1522974"/>
          </a:xfrm>
        </p:grpSpPr>
        <p:sp>
          <p:nvSpPr>
            <p:cNvPr id="43" name="משולש ישר-זווית 42"/>
            <p:cNvSpPr/>
            <p:nvPr/>
          </p:nvSpPr>
          <p:spPr>
            <a:xfrm rot="10800000">
              <a:off x="4143086" y="2732556"/>
              <a:ext cx="273196" cy="352627"/>
            </a:xfrm>
            <a:prstGeom prst="rtTriangle">
              <a:avLst/>
            </a:prstGeom>
            <a:solidFill>
              <a:srgbClr val="F7D9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p>
              <a:pPr>
                <a:lnSpc>
                  <a:spcPct val="150000"/>
                </a:lnSpc>
                <a:spcBef>
                  <a:spcPts val="600"/>
                </a:spcBef>
                <a:spcAft>
                  <a:spcPts val="600"/>
                </a:spcAft>
              </a:pPr>
              <a:endParaRPr lang="he-IL" sz="2000" b="1">
                <a:solidFill>
                  <a:srgbClr val="54707C"/>
                </a:solidFill>
              </a:endParaRPr>
            </a:p>
          </p:txBody>
        </p:sp>
        <p:sp>
          <p:nvSpPr>
            <p:cNvPr id="44" name="מלבן 43"/>
            <p:cNvSpPr/>
            <p:nvPr/>
          </p:nvSpPr>
          <p:spPr>
            <a:xfrm>
              <a:off x="418070" y="1562209"/>
              <a:ext cx="4350456" cy="1215925"/>
            </a:xfrm>
            <a:prstGeom prst="rect">
              <a:avLst/>
            </a:prstGeom>
            <a:solidFill>
              <a:srgbClr val="F7D9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p>
              <a:pPr>
                <a:lnSpc>
                  <a:spcPct val="150000"/>
                </a:lnSpc>
                <a:spcBef>
                  <a:spcPts val="600"/>
                </a:spcBef>
                <a:spcAft>
                  <a:spcPts val="600"/>
                </a:spcAft>
              </a:pPr>
              <a:endParaRPr lang="he-IL" sz="2000" b="1">
                <a:solidFill>
                  <a:srgbClr val="54707C"/>
                </a:solidFill>
              </a:endParaRPr>
            </a:p>
          </p:txBody>
        </p:sp>
        <p:sp>
          <p:nvSpPr>
            <p:cNvPr id="46" name="TextBox 45"/>
            <p:cNvSpPr txBox="1"/>
            <p:nvPr/>
          </p:nvSpPr>
          <p:spPr>
            <a:xfrm>
              <a:off x="486262" y="1617322"/>
              <a:ext cx="4091764" cy="1113059"/>
            </a:xfrm>
            <a:prstGeom prst="rect">
              <a:avLst/>
            </a:prstGeom>
            <a:noFill/>
          </p:spPr>
          <p:txBody>
            <a:bodyPr wrap="square" rtlCol="1">
              <a:spAutoFit/>
            </a:bodyPr>
            <a:lstStyle>
              <a:defPPr>
                <a:defRPr lang="he-IL"/>
              </a:defPPr>
              <a:lvl1pPr>
                <a:buClr>
                  <a:srgbClr val="18A8B7"/>
                </a:buClr>
                <a:defRPr sz="16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he-IL" dirty="0">
                  <a:solidFill>
                    <a:srgbClr val="54707C"/>
                  </a:solidFill>
                </a:rPr>
                <a:t>תא ההצבעה</a:t>
              </a:r>
            </a:p>
            <a:p>
              <a:r>
                <a:rPr lang="he-IL" b="0" dirty="0">
                  <a:solidFill>
                    <a:srgbClr val="54707C"/>
                  </a:solidFill>
                </a:rPr>
                <a:t>יש להקים את תא ההצבעה ולהניחו על גבי שולחן בפינת החדר, באופן שיסתיר את הבוחר.</a:t>
              </a:r>
            </a:p>
            <a:p>
              <a:r>
                <a:rPr lang="he-IL" b="0" dirty="0">
                  <a:solidFill>
                    <a:srgbClr val="54707C"/>
                  </a:solidFill>
                </a:rPr>
                <a:t>יש לוודא שתא ההצבעה אינו ממוקם בסמוך לדלת הכניסה, תחת מצלמה או ליד חלון.</a:t>
              </a:r>
            </a:p>
          </p:txBody>
        </p:sp>
      </p:grpSp>
      <p:grpSp>
        <p:nvGrpSpPr>
          <p:cNvPr id="7" name="Group 6"/>
          <p:cNvGrpSpPr/>
          <p:nvPr/>
        </p:nvGrpSpPr>
        <p:grpSpPr>
          <a:xfrm>
            <a:off x="7417321" y="3301889"/>
            <a:ext cx="3110755" cy="1047317"/>
            <a:chOff x="2721001" y="5270650"/>
            <a:chExt cx="3110755" cy="1047317"/>
          </a:xfrm>
        </p:grpSpPr>
        <p:sp>
          <p:nvSpPr>
            <p:cNvPr id="47" name="משולש ישר-זווית 46"/>
            <p:cNvSpPr/>
            <p:nvPr/>
          </p:nvSpPr>
          <p:spPr>
            <a:xfrm rot="16200000" flipH="1" flipV="1">
              <a:off x="3140530" y="6035508"/>
              <a:ext cx="212290" cy="352627"/>
            </a:xfrm>
            <a:prstGeom prst="rtTriangle">
              <a:avLst/>
            </a:prstGeom>
            <a:solidFill>
              <a:srgbClr val="F7D9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p>
              <a:pPr>
                <a:lnSpc>
                  <a:spcPct val="150000"/>
                </a:lnSpc>
                <a:spcBef>
                  <a:spcPts val="600"/>
                </a:spcBef>
                <a:spcAft>
                  <a:spcPts val="600"/>
                </a:spcAft>
              </a:pPr>
              <a:endParaRPr lang="he-IL" sz="2000" b="1">
                <a:solidFill>
                  <a:srgbClr val="54707C"/>
                </a:solidFill>
              </a:endParaRPr>
            </a:p>
          </p:txBody>
        </p:sp>
        <p:sp>
          <p:nvSpPr>
            <p:cNvPr id="48" name="מלבן 47"/>
            <p:cNvSpPr/>
            <p:nvPr/>
          </p:nvSpPr>
          <p:spPr>
            <a:xfrm>
              <a:off x="2721001" y="5270650"/>
              <a:ext cx="3110755" cy="835026"/>
            </a:xfrm>
            <a:prstGeom prst="rect">
              <a:avLst/>
            </a:prstGeom>
            <a:solidFill>
              <a:srgbClr val="F7D9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p>
              <a:pPr>
                <a:lnSpc>
                  <a:spcPct val="150000"/>
                </a:lnSpc>
                <a:spcBef>
                  <a:spcPts val="600"/>
                </a:spcBef>
                <a:spcAft>
                  <a:spcPts val="600"/>
                </a:spcAft>
              </a:pPr>
              <a:endParaRPr lang="he-IL" sz="2000" b="1">
                <a:solidFill>
                  <a:srgbClr val="54707C"/>
                </a:solidFill>
              </a:endParaRPr>
            </a:p>
          </p:txBody>
        </p:sp>
        <p:sp>
          <p:nvSpPr>
            <p:cNvPr id="49" name="TextBox 48"/>
            <p:cNvSpPr txBox="1"/>
            <p:nvPr/>
          </p:nvSpPr>
          <p:spPr>
            <a:xfrm>
              <a:off x="2861698" y="5285465"/>
              <a:ext cx="2861212" cy="830997"/>
            </a:xfrm>
            <a:prstGeom prst="rect">
              <a:avLst/>
            </a:prstGeom>
            <a:noFill/>
          </p:spPr>
          <p:txBody>
            <a:bodyPr wrap="square" rtlCol="1">
              <a:spAutoFit/>
            </a:bodyPr>
            <a:lstStyle>
              <a:defPPr>
                <a:defRPr lang="he-IL"/>
              </a:defPPr>
              <a:lvl1pPr>
                <a:buClr>
                  <a:srgbClr val="18A8B7"/>
                </a:buClr>
                <a:defRPr sz="1600" b="1">
                  <a:solidFill>
                    <a:srgbClr val="54707C"/>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he-IL" dirty="0"/>
                <a:t>תיבת הקלפי</a:t>
              </a:r>
            </a:p>
            <a:p>
              <a:r>
                <a:rPr lang="he-IL" b="0" dirty="0"/>
                <a:t>יש למקם על כיסא סמוך לשולחן חברי הוועדה.</a:t>
              </a:r>
            </a:p>
          </p:txBody>
        </p:sp>
      </p:grpSp>
      <p:grpSp>
        <p:nvGrpSpPr>
          <p:cNvPr id="2" name="Group 1"/>
          <p:cNvGrpSpPr/>
          <p:nvPr/>
        </p:nvGrpSpPr>
        <p:grpSpPr>
          <a:xfrm>
            <a:off x="5860111" y="4594814"/>
            <a:ext cx="3396255" cy="1479005"/>
            <a:chOff x="7386721" y="3760946"/>
            <a:chExt cx="3396255" cy="1479005"/>
          </a:xfrm>
        </p:grpSpPr>
        <p:sp>
          <p:nvSpPr>
            <p:cNvPr id="31" name="משולש ישר-זווית 30"/>
            <p:cNvSpPr/>
            <p:nvPr/>
          </p:nvSpPr>
          <p:spPr>
            <a:xfrm>
              <a:off x="8948030" y="3760946"/>
              <a:ext cx="273196" cy="352627"/>
            </a:xfrm>
            <a:prstGeom prst="rtTriangle">
              <a:avLst/>
            </a:prstGeom>
            <a:solidFill>
              <a:srgbClr val="F7D9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p>
              <a:pPr>
                <a:lnSpc>
                  <a:spcPct val="150000"/>
                </a:lnSpc>
                <a:spcBef>
                  <a:spcPts val="600"/>
                </a:spcBef>
                <a:spcAft>
                  <a:spcPts val="600"/>
                </a:spcAft>
              </a:pPr>
              <a:endParaRPr lang="he-IL" sz="2000" b="1">
                <a:solidFill>
                  <a:srgbClr val="54707C"/>
                </a:solidFill>
              </a:endParaRPr>
            </a:p>
          </p:txBody>
        </p:sp>
        <p:sp>
          <p:nvSpPr>
            <p:cNvPr id="50" name="מלבן 49"/>
            <p:cNvSpPr/>
            <p:nvPr/>
          </p:nvSpPr>
          <p:spPr>
            <a:xfrm>
              <a:off x="7386721" y="4024026"/>
              <a:ext cx="3396255" cy="1215925"/>
            </a:xfrm>
            <a:prstGeom prst="rect">
              <a:avLst/>
            </a:prstGeom>
            <a:solidFill>
              <a:srgbClr val="F7D9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p>
              <a:pPr>
                <a:lnSpc>
                  <a:spcPct val="150000"/>
                </a:lnSpc>
                <a:spcBef>
                  <a:spcPts val="600"/>
                </a:spcBef>
                <a:spcAft>
                  <a:spcPts val="600"/>
                </a:spcAft>
              </a:pPr>
              <a:endParaRPr lang="he-IL" sz="2000" b="1">
                <a:solidFill>
                  <a:srgbClr val="54707C"/>
                </a:solidFill>
              </a:endParaRPr>
            </a:p>
          </p:txBody>
        </p:sp>
        <p:sp>
          <p:nvSpPr>
            <p:cNvPr id="51" name="TextBox 50"/>
            <p:cNvSpPr txBox="1"/>
            <p:nvPr/>
          </p:nvSpPr>
          <p:spPr>
            <a:xfrm>
              <a:off x="7412121" y="4079139"/>
              <a:ext cx="3180356" cy="1077218"/>
            </a:xfrm>
            <a:prstGeom prst="rect">
              <a:avLst/>
            </a:prstGeom>
            <a:noFill/>
          </p:spPr>
          <p:txBody>
            <a:bodyPr wrap="square" rtlCol="1">
              <a:spAutoFit/>
            </a:bodyPr>
            <a:lstStyle>
              <a:defPPr>
                <a:defRPr lang="he-IL"/>
              </a:defPPr>
              <a:lvl1pPr>
                <a:buClr>
                  <a:srgbClr val="18A8B7"/>
                </a:buClr>
                <a:defRPr sz="1600" b="1">
                  <a:solidFill>
                    <a:srgbClr val="54707C"/>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he-IL" dirty="0"/>
                <a:t>שולחן ועדת הקלפי</a:t>
              </a:r>
            </a:p>
            <a:p>
              <a:r>
                <a:rPr lang="he-IL" b="0" dirty="0"/>
                <a:t>יש למקם בסמוך לדלת הכניסה כדי לאפשר לחברי הוועדה שליטה ובקרה על כל אדם הנכנס לחדר.</a:t>
              </a:r>
            </a:p>
          </p:txBody>
        </p:sp>
      </p:grpSp>
      <p:pic>
        <p:nvPicPr>
          <p:cNvPr id="17" name="Picture 16">
            <a:extLst>
              <a:ext uri="{FF2B5EF4-FFF2-40B4-BE49-F238E27FC236}">
                <a16:creationId xmlns:a16="http://schemas.microsoft.com/office/drawing/2014/main" id="{A526E4A9-5C15-418C-B513-7EC7EB055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793" y="3305868"/>
            <a:ext cx="2202075" cy="3085652"/>
          </a:xfrm>
          <a:prstGeom prst="rect">
            <a:avLst/>
          </a:prstGeom>
        </p:spPr>
      </p:pic>
    </p:spTree>
    <p:custDataLst>
      <p:tags r:id="rId1"/>
    </p:custDataLst>
    <p:extLst>
      <p:ext uri="{BB962C8B-B14F-4D97-AF65-F5344CB8AC3E}">
        <p14:creationId xmlns:p14="http://schemas.microsoft.com/office/powerpoint/2010/main" val="266666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670" y="1378601"/>
            <a:ext cx="4343623" cy="4972306"/>
          </a:xfrm>
          <a:prstGeom prst="rect">
            <a:avLst/>
          </a:prstGeom>
        </p:spPr>
      </p:pic>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15</a:t>
            </a:fld>
            <a:endParaRPr lang="he-IL" dirty="0"/>
          </a:p>
        </p:txBody>
      </p:sp>
      <p:sp>
        <p:nvSpPr>
          <p:cNvPr id="3" name="Title 2">
            <a:extLst>
              <a:ext uri="{FF2B5EF4-FFF2-40B4-BE49-F238E27FC236}">
                <a16:creationId xmlns:a16="http://schemas.microsoft.com/office/drawing/2014/main" id="{FB07A8C2-1C86-48D0-AB4A-847663DEA320}"/>
              </a:ext>
            </a:extLst>
          </p:cNvPr>
          <p:cNvSpPr>
            <a:spLocks noGrp="1"/>
          </p:cNvSpPr>
          <p:nvPr>
            <p:ph type="title"/>
          </p:nvPr>
        </p:nvSpPr>
        <p:spPr>
          <a:xfrm>
            <a:off x="1046025" y="250827"/>
            <a:ext cx="10515600" cy="1325563"/>
          </a:xfrm>
        </p:spPr>
        <p:txBody>
          <a:bodyPr/>
          <a:lstStyle/>
          <a:p>
            <a:r>
              <a:rPr lang="he-IL" dirty="0"/>
              <a:t>הכנות להצבעה – ארגון תא ההצבעה</a:t>
            </a:r>
          </a:p>
        </p:txBody>
      </p:sp>
      <p:grpSp>
        <p:nvGrpSpPr>
          <p:cNvPr id="22" name="Group 6"/>
          <p:cNvGrpSpPr/>
          <p:nvPr/>
        </p:nvGrpSpPr>
        <p:grpSpPr>
          <a:xfrm>
            <a:off x="6218058" y="1793338"/>
            <a:ext cx="3110755" cy="1047317"/>
            <a:chOff x="2721001" y="5270650"/>
            <a:chExt cx="3110755" cy="1047317"/>
          </a:xfrm>
        </p:grpSpPr>
        <p:sp>
          <p:nvSpPr>
            <p:cNvPr id="23" name="משולש ישר-זווית 22"/>
            <p:cNvSpPr/>
            <p:nvPr/>
          </p:nvSpPr>
          <p:spPr>
            <a:xfrm rot="16200000" flipH="1" flipV="1">
              <a:off x="3140530" y="6035508"/>
              <a:ext cx="212290" cy="352627"/>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721001" y="5270650"/>
              <a:ext cx="3110755" cy="835026"/>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25" name="TextBox 24"/>
            <p:cNvSpPr txBox="1"/>
            <p:nvPr/>
          </p:nvSpPr>
          <p:spPr>
            <a:xfrm>
              <a:off x="2967036" y="5395776"/>
              <a:ext cx="2618683" cy="584775"/>
            </a:xfrm>
            <a:prstGeom prst="rect">
              <a:avLst/>
            </a:prstGeom>
            <a:noFill/>
          </p:spPr>
          <p:txBody>
            <a:bodyPr wrap="square" rtlCol="1">
              <a:spAutoFit/>
            </a:bodyPr>
            <a:lstStyle/>
            <a:p>
              <a:pPr>
                <a:buClr>
                  <a:srgbClr val="18A8B7"/>
                </a:buClr>
              </a:pPr>
              <a:r>
                <a:rPr lang="he-IL" sz="1600" b="1" dirty="0">
                  <a:solidFill>
                    <a:schemeClr val="bg1"/>
                  </a:solidFill>
                </a:rPr>
                <a:t>הנחת פתקי ההצבעה הריקים בתוך כוורת בתא ההצבעה</a:t>
              </a:r>
              <a:endParaRPr lang="he-IL" sz="1600" dirty="0">
                <a:solidFill>
                  <a:schemeClr val="bg1"/>
                </a:solidFill>
              </a:endParaRPr>
            </a:p>
          </p:txBody>
        </p:sp>
      </p:grpSp>
      <p:grpSp>
        <p:nvGrpSpPr>
          <p:cNvPr id="26" name="Group 6"/>
          <p:cNvGrpSpPr/>
          <p:nvPr/>
        </p:nvGrpSpPr>
        <p:grpSpPr>
          <a:xfrm>
            <a:off x="2708111" y="4409413"/>
            <a:ext cx="1631578" cy="1072237"/>
            <a:chOff x="4200178" y="4966395"/>
            <a:chExt cx="1631578" cy="1072237"/>
          </a:xfrm>
        </p:grpSpPr>
        <p:sp>
          <p:nvSpPr>
            <p:cNvPr id="27" name="משולש ישר-זווית 26"/>
            <p:cNvSpPr/>
            <p:nvPr/>
          </p:nvSpPr>
          <p:spPr>
            <a:xfrm rot="10800000" flipV="1">
              <a:off x="5521556" y="4966395"/>
              <a:ext cx="212290" cy="352627"/>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4200178" y="5270650"/>
              <a:ext cx="1631578" cy="767982"/>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29" name="TextBox 28"/>
            <p:cNvSpPr txBox="1"/>
            <p:nvPr/>
          </p:nvSpPr>
          <p:spPr>
            <a:xfrm>
              <a:off x="4200178" y="5336264"/>
              <a:ext cx="1488865" cy="584775"/>
            </a:xfrm>
            <a:prstGeom prst="rect">
              <a:avLst/>
            </a:prstGeom>
            <a:noFill/>
          </p:spPr>
          <p:txBody>
            <a:bodyPr wrap="square" rtlCol="1">
              <a:spAutoFit/>
            </a:bodyPr>
            <a:lstStyle/>
            <a:p>
              <a:pPr>
                <a:buClr>
                  <a:srgbClr val="18A8B7"/>
                </a:buClr>
              </a:pPr>
              <a:r>
                <a:rPr lang="he-IL" sz="1600" b="1" dirty="0">
                  <a:solidFill>
                    <a:schemeClr val="bg1"/>
                  </a:solidFill>
                </a:rPr>
                <a:t>הנחת עט כחול בתא ההצבעה</a:t>
              </a:r>
            </a:p>
          </p:txBody>
        </p:sp>
      </p:grpSp>
      <p:grpSp>
        <p:nvGrpSpPr>
          <p:cNvPr id="47" name="Group 6"/>
          <p:cNvGrpSpPr/>
          <p:nvPr/>
        </p:nvGrpSpPr>
        <p:grpSpPr>
          <a:xfrm>
            <a:off x="7133683" y="4233099"/>
            <a:ext cx="2096378" cy="1248551"/>
            <a:chOff x="3851876" y="4966395"/>
            <a:chExt cx="2096378" cy="1248551"/>
          </a:xfrm>
        </p:grpSpPr>
        <p:sp>
          <p:nvSpPr>
            <p:cNvPr id="48" name="משולש ישר-זווית 47"/>
            <p:cNvSpPr/>
            <p:nvPr/>
          </p:nvSpPr>
          <p:spPr>
            <a:xfrm rot="10800000" flipH="1" flipV="1">
              <a:off x="3993972" y="4966395"/>
              <a:ext cx="212290" cy="352627"/>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3851876" y="5270649"/>
              <a:ext cx="2096378" cy="944297"/>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50" name="TextBox 49"/>
            <p:cNvSpPr txBox="1"/>
            <p:nvPr/>
          </p:nvSpPr>
          <p:spPr>
            <a:xfrm>
              <a:off x="3991109" y="5314748"/>
              <a:ext cx="1741992" cy="830997"/>
            </a:xfrm>
            <a:prstGeom prst="rect">
              <a:avLst/>
            </a:prstGeom>
            <a:noFill/>
          </p:spPr>
          <p:txBody>
            <a:bodyPr wrap="square" rtlCol="1">
              <a:spAutoFit/>
            </a:bodyPr>
            <a:lstStyle/>
            <a:p>
              <a:pPr>
                <a:buClr>
                  <a:srgbClr val="18A8B7"/>
                </a:buClr>
              </a:pPr>
              <a:r>
                <a:rPr lang="he-IL" sz="1600" b="1" dirty="0">
                  <a:solidFill>
                    <a:schemeClr val="bg1"/>
                  </a:solidFill>
                </a:rPr>
                <a:t>חוברת עם פירוט שמות הרשימות </a:t>
              </a:r>
              <a:br>
                <a:rPr lang="en-US" sz="1600" b="1" dirty="0">
                  <a:solidFill>
                    <a:schemeClr val="bg1"/>
                  </a:solidFill>
                </a:rPr>
              </a:br>
              <a:r>
                <a:rPr lang="he-IL" sz="1600" b="1" dirty="0">
                  <a:solidFill>
                    <a:schemeClr val="bg1"/>
                  </a:solidFill>
                </a:rPr>
                <a:t>ושמות המועמדים</a:t>
              </a:r>
            </a:p>
          </p:txBody>
        </p:sp>
      </p:grpSp>
      <p:pic>
        <p:nvPicPr>
          <p:cNvPr id="17" name="Picture 16">
            <a:extLst>
              <a:ext uri="{FF2B5EF4-FFF2-40B4-BE49-F238E27FC236}">
                <a16:creationId xmlns:a16="http://schemas.microsoft.com/office/drawing/2014/main" id="{5BEDE4FA-3237-4DB7-BB36-543B6C2EC4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562" y="1479291"/>
            <a:ext cx="971537" cy="1361364"/>
          </a:xfrm>
          <a:prstGeom prst="rect">
            <a:avLst/>
          </a:prstGeom>
        </p:spPr>
      </p:pic>
    </p:spTree>
    <p:custDataLst>
      <p:tags r:id="rId1"/>
    </p:custDataLst>
    <p:extLst>
      <p:ext uri="{BB962C8B-B14F-4D97-AF65-F5344CB8AC3E}">
        <p14:creationId xmlns:p14="http://schemas.microsoft.com/office/powerpoint/2010/main" val="37406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B42B9F-8EA6-4137-89A9-25439C37FB83}"/>
              </a:ext>
            </a:extLst>
          </p:cNvPr>
          <p:cNvPicPr>
            <a:picLocks noChangeAspect="1"/>
          </p:cNvPicPr>
          <p:nvPr/>
        </p:nvPicPr>
        <p:blipFill>
          <a:blip r:embed="rId4"/>
          <a:stretch>
            <a:fillRect/>
          </a:stretch>
        </p:blipFill>
        <p:spPr>
          <a:xfrm>
            <a:off x="452749" y="1252671"/>
            <a:ext cx="4682931" cy="5136888"/>
          </a:xfrm>
          <a:prstGeom prst="rect">
            <a:avLst/>
          </a:prstGeom>
          <a:ln>
            <a:solidFill>
              <a:schemeClr val="bg1">
                <a:lumMod val="50000"/>
              </a:schemeClr>
            </a:solidFill>
          </a:ln>
        </p:spPr>
      </p:pic>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16</a:t>
            </a:fld>
            <a:endParaRPr lang="he-IL" dirty="0"/>
          </a:p>
        </p:txBody>
      </p:sp>
      <p:sp>
        <p:nvSpPr>
          <p:cNvPr id="9" name="Title 8">
            <a:extLst>
              <a:ext uri="{FF2B5EF4-FFF2-40B4-BE49-F238E27FC236}">
                <a16:creationId xmlns:a16="http://schemas.microsoft.com/office/drawing/2014/main" id="{4BA9C1A0-9BA9-4A54-B8A2-91E9BBCB8124}"/>
              </a:ext>
            </a:extLst>
          </p:cNvPr>
          <p:cNvSpPr>
            <a:spLocks noGrp="1"/>
          </p:cNvSpPr>
          <p:nvPr>
            <p:ph type="title"/>
          </p:nvPr>
        </p:nvSpPr>
        <p:spPr>
          <a:xfrm>
            <a:off x="1046024" y="250827"/>
            <a:ext cx="10515600" cy="1325563"/>
          </a:xfrm>
        </p:spPr>
        <p:txBody>
          <a:bodyPr/>
          <a:lstStyle/>
          <a:p>
            <a:r>
              <a:rPr lang="he-IL" dirty="0"/>
              <a:t>הכנות להצבעה - מילוי פרוטוקול </a:t>
            </a:r>
          </a:p>
        </p:txBody>
      </p:sp>
      <p:grpSp>
        <p:nvGrpSpPr>
          <p:cNvPr id="26" name="Group 1"/>
          <p:cNvGrpSpPr/>
          <p:nvPr/>
        </p:nvGrpSpPr>
        <p:grpSpPr>
          <a:xfrm>
            <a:off x="700088" y="2899609"/>
            <a:ext cx="4476154" cy="1339195"/>
            <a:chOff x="-18245" y="1490612"/>
            <a:chExt cx="4476154" cy="1339195"/>
          </a:xfrm>
        </p:grpSpPr>
        <p:sp>
          <p:nvSpPr>
            <p:cNvPr id="27" name="מלבן 26"/>
            <p:cNvSpPr/>
            <p:nvPr/>
          </p:nvSpPr>
          <p:spPr>
            <a:xfrm>
              <a:off x="-18245" y="1490612"/>
              <a:ext cx="4207376" cy="1339195"/>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שולש שווה-שוקיים 15"/>
            <p:cNvSpPr/>
            <p:nvPr/>
          </p:nvSpPr>
          <p:spPr>
            <a:xfrm rot="5400000" flipH="1">
              <a:off x="4187499" y="2038401"/>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1" name="Group 1"/>
          <p:cNvGrpSpPr/>
          <p:nvPr/>
        </p:nvGrpSpPr>
        <p:grpSpPr>
          <a:xfrm>
            <a:off x="591644" y="1796123"/>
            <a:ext cx="1780081" cy="461300"/>
            <a:chOff x="2008877" y="2385718"/>
            <a:chExt cx="2449032" cy="461300"/>
          </a:xfrm>
        </p:grpSpPr>
        <p:sp>
          <p:nvSpPr>
            <p:cNvPr id="42" name="מלבן 41"/>
            <p:cNvSpPr/>
            <p:nvPr/>
          </p:nvSpPr>
          <p:spPr>
            <a:xfrm>
              <a:off x="2008877" y="2385718"/>
              <a:ext cx="2180253" cy="461300"/>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שולש שווה-שוקיים 15"/>
            <p:cNvSpPr/>
            <p:nvPr/>
          </p:nvSpPr>
          <p:spPr>
            <a:xfrm rot="5400000" flipH="1">
              <a:off x="4187499" y="2518848"/>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8" name="קבוצה 7"/>
          <p:cNvGrpSpPr/>
          <p:nvPr/>
        </p:nvGrpSpPr>
        <p:grpSpPr>
          <a:xfrm>
            <a:off x="5158896" y="3259973"/>
            <a:ext cx="5550433" cy="2144960"/>
            <a:chOff x="5158896" y="3259973"/>
            <a:chExt cx="5550433" cy="2144960"/>
          </a:xfrm>
        </p:grpSpPr>
        <p:pic>
          <p:nvPicPr>
            <p:cNvPr id="5" name="תמונה 4"/>
            <p:cNvPicPr>
              <a:picLocks noChangeAspect="1"/>
            </p:cNvPicPr>
            <p:nvPr/>
          </p:nvPicPr>
          <p:blipFill>
            <a:blip r:embed="rId5"/>
            <a:stretch>
              <a:fillRect/>
            </a:stretch>
          </p:blipFill>
          <p:spPr>
            <a:xfrm>
              <a:off x="5158896" y="3259973"/>
              <a:ext cx="5550433" cy="2144960"/>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44" name="TextBox 43"/>
            <p:cNvSpPr txBox="1"/>
            <p:nvPr/>
          </p:nvSpPr>
          <p:spPr>
            <a:xfrm>
              <a:off x="9380665" y="3281488"/>
              <a:ext cx="785288" cy="338554"/>
            </a:xfrm>
            <a:prstGeom prst="rect">
              <a:avLst/>
            </a:prstGeom>
            <a:noFill/>
          </p:spPr>
          <p:txBody>
            <a:bodyPr wrap="square" rtlCol="1">
              <a:spAutoFit/>
            </a:bodyPr>
            <a:lstStyle/>
            <a:p>
              <a:r>
                <a:rPr lang="he-IL" sz="1600" dirty="0">
                  <a:solidFill>
                    <a:srgbClr val="0070C0"/>
                  </a:solidFill>
                </a:rPr>
                <a:t>שלישי</a:t>
              </a:r>
            </a:p>
          </p:txBody>
        </p:sp>
        <p:sp>
          <p:nvSpPr>
            <p:cNvPr id="46" name="TextBox 45"/>
            <p:cNvSpPr txBox="1"/>
            <p:nvPr/>
          </p:nvSpPr>
          <p:spPr>
            <a:xfrm>
              <a:off x="8595255" y="3281488"/>
              <a:ext cx="497513" cy="338554"/>
            </a:xfrm>
            <a:prstGeom prst="rect">
              <a:avLst/>
            </a:prstGeom>
            <a:noFill/>
          </p:spPr>
          <p:txBody>
            <a:bodyPr wrap="square" rtlCol="1">
              <a:spAutoFit/>
            </a:bodyPr>
            <a:lstStyle/>
            <a:p>
              <a:pPr algn="l" rtl="0"/>
              <a:r>
                <a:rPr lang="he-IL" sz="1600" dirty="0">
                  <a:solidFill>
                    <a:srgbClr val="0070C0"/>
                  </a:solidFill>
                </a:rPr>
                <a:t>15</a:t>
              </a:r>
            </a:p>
          </p:txBody>
        </p:sp>
        <p:sp>
          <p:nvSpPr>
            <p:cNvPr id="47" name="TextBox 46"/>
            <p:cNvSpPr txBox="1"/>
            <p:nvPr/>
          </p:nvSpPr>
          <p:spPr>
            <a:xfrm>
              <a:off x="8282521" y="3281488"/>
              <a:ext cx="497513" cy="338554"/>
            </a:xfrm>
            <a:prstGeom prst="rect">
              <a:avLst/>
            </a:prstGeom>
            <a:noFill/>
          </p:spPr>
          <p:txBody>
            <a:bodyPr wrap="square" rtlCol="1">
              <a:spAutoFit/>
            </a:bodyPr>
            <a:lstStyle/>
            <a:p>
              <a:pPr algn="l" rtl="0"/>
              <a:r>
                <a:rPr lang="he-IL" sz="1600" dirty="0">
                  <a:solidFill>
                    <a:srgbClr val="0070C0"/>
                  </a:solidFill>
                </a:rPr>
                <a:t>07</a:t>
              </a:r>
            </a:p>
          </p:txBody>
        </p:sp>
        <p:sp>
          <p:nvSpPr>
            <p:cNvPr id="48" name="TextBox 47"/>
            <p:cNvSpPr txBox="1"/>
            <p:nvPr/>
          </p:nvSpPr>
          <p:spPr>
            <a:xfrm>
              <a:off x="7691716" y="4240354"/>
              <a:ext cx="1161826" cy="338554"/>
            </a:xfrm>
            <a:prstGeom prst="rect">
              <a:avLst/>
            </a:prstGeom>
            <a:noFill/>
          </p:spPr>
          <p:txBody>
            <a:bodyPr wrap="square" rtlCol="1">
              <a:spAutoFit/>
            </a:bodyPr>
            <a:lstStyle/>
            <a:p>
              <a:r>
                <a:rPr lang="he-IL" sz="1600" dirty="0">
                  <a:solidFill>
                    <a:srgbClr val="0070C0"/>
                  </a:solidFill>
                </a:rPr>
                <a:t>12121212</a:t>
              </a:r>
            </a:p>
          </p:txBody>
        </p:sp>
        <p:sp>
          <p:nvSpPr>
            <p:cNvPr id="49" name="TextBox 48"/>
            <p:cNvSpPr txBox="1"/>
            <p:nvPr/>
          </p:nvSpPr>
          <p:spPr>
            <a:xfrm>
              <a:off x="7691716" y="4578908"/>
              <a:ext cx="1161826" cy="338554"/>
            </a:xfrm>
            <a:prstGeom prst="rect">
              <a:avLst/>
            </a:prstGeom>
            <a:noFill/>
          </p:spPr>
          <p:txBody>
            <a:bodyPr wrap="square" rtlCol="1">
              <a:spAutoFit/>
            </a:bodyPr>
            <a:lstStyle/>
            <a:p>
              <a:r>
                <a:rPr lang="he-IL" sz="1600" dirty="0">
                  <a:solidFill>
                    <a:srgbClr val="0070C0"/>
                  </a:solidFill>
                </a:rPr>
                <a:t>13131313</a:t>
              </a:r>
            </a:p>
          </p:txBody>
        </p:sp>
        <p:sp>
          <p:nvSpPr>
            <p:cNvPr id="50" name="TextBox 49"/>
            <p:cNvSpPr txBox="1"/>
            <p:nvPr/>
          </p:nvSpPr>
          <p:spPr>
            <a:xfrm>
              <a:off x="7691716" y="4945885"/>
              <a:ext cx="1161826" cy="338554"/>
            </a:xfrm>
            <a:prstGeom prst="rect">
              <a:avLst/>
            </a:prstGeom>
            <a:noFill/>
          </p:spPr>
          <p:txBody>
            <a:bodyPr wrap="square" rtlCol="1">
              <a:spAutoFit/>
            </a:bodyPr>
            <a:lstStyle/>
            <a:p>
              <a:r>
                <a:rPr lang="he-IL" sz="1600" dirty="0">
                  <a:solidFill>
                    <a:srgbClr val="0070C0"/>
                  </a:solidFill>
                </a:rPr>
                <a:t>14141414</a:t>
              </a:r>
            </a:p>
          </p:txBody>
        </p:sp>
        <p:sp>
          <p:nvSpPr>
            <p:cNvPr id="51" name="TextBox 50"/>
            <p:cNvSpPr txBox="1"/>
            <p:nvPr/>
          </p:nvSpPr>
          <p:spPr>
            <a:xfrm>
              <a:off x="6528447" y="4240354"/>
              <a:ext cx="1161826" cy="338554"/>
            </a:xfrm>
            <a:prstGeom prst="rect">
              <a:avLst/>
            </a:prstGeom>
            <a:noFill/>
          </p:spPr>
          <p:txBody>
            <a:bodyPr wrap="square" rtlCol="1">
              <a:spAutoFit/>
            </a:bodyPr>
            <a:lstStyle/>
            <a:p>
              <a:pPr algn="ctr" rtl="0"/>
              <a:r>
                <a:rPr lang="he-IL" sz="1600" dirty="0">
                  <a:solidFill>
                    <a:srgbClr val="0070C0"/>
                  </a:solidFill>
                </a:rPr>
                <a:t>לוי</a:t>
              </a:r>
            </a:p>
          </p:txBody>
        </p:sp>
        <p:sp>
          <p:nvSpPr>
            <p:cNvPr id="52" name="TextBox 51"/>
            <p:cNvSpPr txBox="1"/>
            <p:nvPr/>
          </p:nvSpPr>
          <p:spPr>
            <a:xfrm>
              <a:off x="6528447" y="4578908"/>
              <a:ext cx="1161826" cy="338554"/>
            </a:xfrm>
            <a:prstGeom prst="rect">
              <a:avLst/>
            </a:prstGeom>
            <a:noFill/>
          </p:spPr>
          <p:txBody>
            <a:bodyPr wrap="square" rtlCol="1">
              <a:spAutoFit/>
            </a:bodyPr>
            <a:lstStyle/>
            <a:p>
              <a:pPr algn="ctr" rtl="0"/>
              <a:r>
                <a:rPr lang="he-IL" sz="1600" dirty="0">
                  <a:solidFill>
                    <a:srgbClr val="0070C0"/>
                  </a:solidFill>
                </a:rPr>
                <a:t>כהן</a:t>
              </a:r>
            </a:p>
          </p:txBody>
        </p:sp>
        <p:sp>
          <p:nvSpPr>
            <p:cNvPr id="53" name="TextBox 52"/>
            <p:cNvSpPr txBox="1"/>
            <p:nvPr/>
          </p:nvSpPr>
          <p:spPr>
            <a:xfrm>
              <a:off x="6528447" y="4945885"/>
              <a:ext cx="1161826" cy="338554"/>
            </a:xfrm>
            <a:prstGeom prst="rect">
              <a:avLst/>
            </a:prstGeom>
            <a:noFill/>
          </p:spPr>
          <p:txBody>
            <a:bodyPr wrap="square" rtlCol="1">
              <a:spAutoFit/>
            </a:bodyPr>
            <a:lstStyle/>
            <a:p>
              <a:pPr algn="ctr" rtl="0"/>
              <a:r>
                <a:rPr lang="he-IL" sz="1600" dirty="0">
                  <a:solidFill>
                    <a:srgbClr val="0070C0"/>
                  </a:solidFill>
                </a:rPr>
                <a:t>ישראל</a:t>
              </a:r>
            </a:p>
          </p:txBody>
        </p:sp>
        <p:sp>
          <p:nvSpPr>
            <p:cNvPr id="54" name="TextBox 53"/>
            <p:cNvSpPr txBox="1"/>
            <p:nvPr/>
          </p:nvSpPr>
          <p:spPr>
            <a:xfrm>
              <a:off x="5320190" y="4240354"/>
              <a:ext cx="1161826" cy="338554"/>
            </a:xfrm>
            <a:prstGeom prst="rect">
              <a:avLst/>
            </a:prstGeom>
            <a:noFill/>
          </p:spPr>
          <p:txBody>
            <a:bodyPr wrap="square" rtlCol="1">
              <a:spAutoFit/>
            </a:bodyPr>
            <a:lstStyle/>
            <a:p>
              <a:pPr algn="ctr" rtl="0"/>
              <a:r>
                <a:rPr lang="he-IL" sz="1600" dirty="0">
                  <a:solidFill>
                    <a:srgbClr val="0070C0"/>
                  </a:solidFill>
                </a:rPr>
                <a:t>אברהם</a:t>
              </a:r>
            </a:p>
          </p:txBody>
        </p:sp>
        <p:sp>
          <p:nvSpPr>
            <p:cNvPr id="55" name="TextBox 54"/>
            <p:cNvSpPr txBox="1"/>
            <p:nvPr/>
          </p:nvSpPr>
          <p:spPr>
            <a:xfrm>
              <a:off x="5320190" y="4578908"/>
              <a:ext cx="1161826" cy="338554"/>
            </a:xfrm>
            <a:prstGeom prst="rect">
              <a:avLst/>
            </a:prstGeom>
            <a:noFill/>
          </p:spPr>
          <p:txBody>
            <a:bodyPr wrap="square" rtlCol="1">
              <a:spAutoFit/>
            </a:bodyPr>
            <a:lstStyle/>
            <a:p>
              <a:pPr algn="ctr" rtl="0"/>
              <a:r>
                <a:rPr lang="he-IL" sz="1600" dirty="0">
                  <a:solidFill>
                    <a:srgbClr val="0070C0"/>
                  </a:solidFill>
                </a:rPr>
                <a:t>יצחק</a:t>
              </a:r>
            </a:p>
          </p:txBody>
        </p:sp>
        <p:sp>
          <p:nvSpPr>
            <p:cNvPr id="59" name="TextBox 58"/>
            <p:cNvSpPr txBox="1"/>
            <p:nvPr/>
          </p:nvSpPr>
          <p:spPr>
            <a:xfrm>
              <a:off x="5320190" y="4945885"/>
              <a:ext cx="1161826" cy="338554"/>
            </a:xfrm>
            <a:prstGeom prst="rect">
              <a:avLst/>
            </a:prstGeom>
            <a:noFill/>
          </p:spPr>
          <p:txBody>
            <a:bodyPr wrap="square" rtlCol="1">
              <a:spAutoFit/>
            </a:bodyPr>
            <a:lstStyle/>
            <a:p>
              <a:pPr algn="ctr" rtl="0"/>
              <a:r>
                <a:rPr lang="he-IL" sz="1600" dirty="0">
                  <a:solidFill>
                    <a:srgbClr val="0070C0"/>
                  </a:solidFill>
                </a:rPr>
                <a:t>יעקב</a:t>
              </a:r>
            </a:p>
          </p:txBody>
        </p:sp>
      </p:grpSp>
    </p:spTree>
    <p:custDataLst>
      <p:tags r:id="rId1"/>
    </p:custDataLst>
    <p:extLst>
      <p:ext uri="{BB962C8B-B14F-4D97-AF65-F5344CB8AC3E}">
        <p14:creationId xmlns:p14="http://schemas.microsoft.com/office/powerpoint/2010/main" val="3646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5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1"/>
                                        </p:tgtEl>
                                      </p:cBhvr>
                                    </p:animEffect>
                                    <p:set>
                                      <p:cBhvr>
                                        <p:cTn id="12" dur="1" fill="hold">
                                          <p:stCondLst>
                                            <p:cond delay="249"/>
                                          </p:stCondLst>
                                        </p:cTn>
                                        <p:tgtEl>
                                          <p:spTgt spid="41"/>
                                        </p:tgtEl>
                                        <p:attrNameLst>
                                          <p:attrName>style.visibility</p:attrName>
                                        </p:attrNameLst>
                                      </p:cBhvr>
                                      <p:to>
                                        <p:strVal val="hidden"/>
                                      </p:to>
                                    </p:se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17</a:t>
            </a:fld>
            <a:endParaRPr lang="he-IL" dirty="0"/>
          </a:p>
        </p:txBody>
      </p:sp>
      <p:sp>
        <p:nvSpPr>
          <p:cNvPr id="2" name="Title 1">
            <a:extLst>
              <a:ext uri="{FF2B5EF4-FFF2-40B4-BE49-F238E27FC236}">
                <a16:creationId xmlns:a16="http://schemas.microsoft.com/office/drawing/2014/main" id="{8E646A80-8641-4302-A9B7-8654A108458F}"/>
              </a:ext>
            </a:extLst>
          </p:cNvPr>
          <p:cNvSpPr>
            <a:spLocks noGrp="1"/>
          </p:cNvSpPr>
          <p:nvPr>
            <p:ph type="title"/>
          </p:nvPr>
        </p:nvSpPr>
        <p:spPr>
          <a:xfrm>
            <a:off x="1046025" y="250827"/>
            <a:ext cx="10515600" cy="1325563"/>
          </a:xfrm>
        </p:spPr>
        <p:txBody>
          <a:bodyPr/>
          <a:lstStyle/>
          <a:p>
            <a:r>
              <a:rPr lang="he-IL" dirty="0"/>
              <a:t>חתימה על מעטפות הצבעה</a:t>
            </a:r>
          </a:p>
        </p:txBody>
      </p:sp>
      <p:sp>
        <p:nvSpPr>
          <p:cNvPr id="29" name="TextBox 28"/>
          <p:cNvSpPr txBox="1"/>
          <p:nvPr/>
        </p:nvSpPr>
        <p:spPr>
          <a:xfrm>
            <a:off x="1125115" y="3874949"/>
            <a:ext cx="2135102" cy="830997"/>
          </a:xfrm>
          <a:prstGeom prst="rect">
            <a:avLst/>
          </a:prstGeom>
          <a:noFill/>
        </p:spPr>
        <p:txBody>
          <a:bodyPr wrap="square" rtlCol="1">
            <a:spAutoFit/>
          </a:bodyPr>
          <a:lstStyle/>
          <a:p>
            <a:pPr>
              <a:buClr>
                <a:srgbClr val="18A8B7"/>
              </a:buClr>
            </a:pPr>
            <a:r>
              <a:rPr lang="he-IL" sz="1600" dirty="0">
                <a:solidFill>
                  <a:schemeClr val="bg1"/>
                </a:solidFill>
              </a:rPr>
              <a:t>אחד מחברי הוועדה חותם </a:t>
            </a:r>
            <a:r>
              <a:rPr lang="he-IL" sz="1600" b="1" dirty="0">
                <a:solidFill>
                  <a:schemeClr val="bg1"/>
                </a:solidFill>
              </a:rPr>
              <a:t>משמאל </a:t>
            </a:r>
            <a:r>
              <a:rPr lang="he-IL" sz="1600" dirty="0">
                <a:solidFill>
                  <a:schemeClr val="bg1"/>
                </a:solidFill>
              </a:rPr>
              <a:t>לחותמת המפקח הארצי</a:t>
            </a:r>
          </a:p>
        </p:txBody>
      </p:sp>
      <p:grpSp>
        <p:nvGrpSpPr>
          <p:cNvPr id="36" name="Group 2"/>
          <p:cNvGrpSpPr/>
          <p:nvPr/>
        </p:nvGrpSpPr>
        <p:grpSpPr>
          <a:xfrm>
            <a:off x="2765733" y="5493338"/>
            <a:ext cx="6660533" cy="530038"/>
            <a:chOff x="3634146" y="6176606"/>
            <a:chExt cx="6660533" cy="530038"/>
          </a:xfrm>
        </p:grpSpPr>
        <p:sp>
          <p:nvSpPr>
            <p:cNvPr id="37" name="מלבן 33"/>
            <p:cNvSpPr/>
            <p:nvPr/>
          </p:nvSpPr>
          <p:spPr>
            <a:xfrm>
              <a:off x="3634146" y="6176606"/>
              <a:ext cx="6660533" cy="530038"/>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38" name="TextBox 37"/>
            <p:cNvSpPr txBox="1"/>
            <p:nvPr/>
          </p:nvSpPr>
          <p:spPr>
            <a:xfrm>
              <a:off x="3844212" y="6262151"/>
              <a:ext cx="6345841" cy="338554"/>
            </a:xfrm>
            <a:prstGeom prst="rect">
              <a:avLst/>
            </a:prstGeom>
            <a:noFill/>
          </p:spPr>
          <p:txBody>
            <a:bodyPr wrap="square" rtlCol="1">
              <a:spAutoFit/>
            </a:bodyPr>
            <a:lstStyle/>
            <a:p>
              <a:pPr algn="ctr">
                <a:buClr>
                  <a:srgbClr val="18A8B7"/>
                </a:buClr>
              </a:pPr>
              <a:r>
                <a:rPr lang="he-IL" sz="1600" b="1" dirty="0">
                  <a:solidFill>
                    <a:schemeClr val="bg1"/>
                  </a:solidFill>
                </a:rPr>
                <a:t>אין לחתום בנוכחות הבוחר על מעטפת ההצבעה</a:t>
              </a:r>
            </a:p>
          </p:txBody>
        </p:sp>
      </p:grpSp>
      <p:sp>
        <p:nvSpPr>
          <p:cNvPr id="52" name="מציין מיקום של מספר שקופית 3">
            <a:extLst>
              <a:ext uri="{FF2B5EF4-FFF2-40B4-BE49-F238E27FC236}">
                <a16:creationId xmlns:a16="http://schemas.microsoft.com/office/drawing/2014/main" id="{9F175D95-D181-4E6F-9146-B502D525FE0E}"/>
              </a:ext>
            </a:extLst>
          </p:cNvPr>
          <p:cNvSpPr txBox="1">
            <a:spLocks/>
          </p:cNvSpPr>
          <p:nvPr/>
        </p:nvSpPr>
        <p:spPr>
          <a:xfrm>
            <a:off x="38243" y="6492877"/>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400" kern="1200">
                <a:solidFill>
                  <a:srgbClr val="18A8B7"/>
                </a:solidFill>
                <a:latin typeface="Arial" panose="020B0604020202020204" pitchFamily="34" charset="0"/>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4C3B709D-3265-41A0-A411-CB1161B7F7D5}" type="slidenum">
              <a:rPr lang="he-IL" smtClean="0"/>
              <a:pPr/>
              <a:t>17</a:t>
            </a:fld>
            <a:endParaRPr lang="he-IL" dirty="0"/>
          </a:p>
        </p:txBody>
      </p:sp>
      <p:sp>
        <p:nvSpPr>
          <p:cNvPr id="54" name="TextBox 53">
            <a:extLst>
              <a:ext uri="{FF2B5EF4-FFF2-40B4-BE49-F238E27FC236}">
                <a16:creationId xmlns:a16="http://schemas.microsoft.com/office/drawing/2014/main" id="{620BDA94-290E-4DAA-A359-3429D584BD9D}"/>
              </a:ext>
            </a:extLst>
          </p:cNvPr>
          <p:cNvSpPr txBox="1"/>
          <p:nvPr/>
        </p:nvSpPr>
        <p:spPr>
          <a:xfrm>
            <a:off x="1786270" y="1690690"/>
            <a:ext cx="9602455" cy="1685846"/>
          </a:xfrm>
          <a:prstGeom prst="rect">
            <a:avLst/>
          </a:prstGeom>
          <a:noFill/>
        </p:spPr>
        <p:txBody>
          <a:bodyPr wrap="square" rtlCol="1">
            <a:spAutoFit/>
          </a:bodyPr>
          <a:lstStyle/>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שני חברי ועדה חותמים על מעטפות ההצבעה </a:t>
            </a:r>
          </a:p>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יש לחתום על 50 מעטפות בכל צבע בכל פעם</a:t>
            </a:r>
          </a:p>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יש לרשום את כמות המעטפות שנחתמה בפרוטוקול </a:t>
            </a:r>
          </a:p>
        </p:txBody>
      </p:sp>
      <p:pic>
        <p:nvPicPr>
          <p:cNvPr id="57" name="Picture 56">
            <a:extLst>
              <a:ext uri="{FF2B5EF4-FFF2-40B4-BE49-F238E27FC236}">
                <a16:creationId xmlns:a16="http://schemas.microsoft.com/office/drawing/2014/main" id="{FA03DBE0-88C2-49EE-82BD-0DAEC5212A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0375" y="1009561"/>
            <a:ext cx="4166887" cy="3625953"/>
          </a:xfrm>
          <a:prstGeom prst="rect">
            <a:avLst/>
          </a:prstGeom>
        </p:spPr>
      </p:pic>
    </p:spTree>
    <p:custDataLst>
      <p:tags r:id="rId1"/>
    </p:custDataLst>
    <p:extLst>
      <p:ext uri="{BB962C8B-B14F-4D97-AF65-F5344CB8AC3E}">
        <p14:creationId xmlns:p14="http://schemas.microsoft.com/office/powerpoint/2010/main" val="38030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4C3B709D-3265-41A0-A411-CB1161B7F7D5}" type="slidenum">
              <a:rPr lang="he-IL" smtClean="0"/>
              <a:pPr/>
              <a:t>18</a:t>
            </a:fld>
            <a:endParaRPr lang="he-IL" dirty="0"/>
          </a:p>
        </p:txBody>
      </p:sp>
      <p:sp>
        <p:nvSpPr>
          <p:cNvPr id="26" name="Title 25">
            <a:extLst>
              <a:ext uri="{FF2B5EF4-FFF2-40B4-BE49-F238E27FC236}">
                <a16:creationId xmlns:a16="http://schemas.microsoft.com/office/drawing/2014/main" id="{928FB0DD-C1B8-4B0A-8A24-31ECCBF90786}"/>
              </a:ext>
            </a:extLst>
          </p:cNvPr>
          <p:cNvSpPr>
            <a:spLocks noGrp="1"/>
          </p:cNvSpPr>
          <p:nvPr>
            <p:ph type="title"/>
          </p:nvPr>
        </p:nvSpPr>
        <p:spPr/>
        <p:txBody>
          <a:bodyPr/>
          <a:lstStyle/>
          <a:p>
            <a:r>
              <a:rPr lang="he-IL" dirty="0"/>
              <a:t>חתימה על מעטפות - תיעוד בפרוטוקול  </a:t>
            </a:r>
          </a:p>
        </p:txBody>
      </p:sp>
      <p:grpSp>
        <p:nvGrpSpPr>
          <p:cNvPr id="5" name="Group 1"/>
          <p:cNvGrpSpPr/>
          <p:nvPr/>
        </p:nvGrpSpPr>
        <p:grpSpPr>
          <a:xfrm>
            <a:off x="2486753" y="3206330"/>
            <a:ext cx="4163240" cy="1317859"/>
            <a:chOff x="215075" y="1490612"/>
            <a:chExt cx="4230642" cy="1339195"/>
          </a:xfrm>
        </p:grpSpPr>
        <p:sp>
          <p:nvSpPr>
            <p:cNvPr id="6" name="מלבן 5"/>
            <p:cNvSpPr/>
            <p:nvPr/>
          </p:nvSpPr>
          <p:spPr>
            <a:xfrm>
              <a:off x="215075" y="1490612"/>
              <a:ext cx="3974056" cy="1339195"/>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שולש שווה-שוקיים 15"/>
            <p:cNvSpPr/>
            <p:nvPr/>
          </p:nvSpPr>
          <p:spPr>
            <a:xfrm rot="5400000" flipH="1">
              <a:off x="4175307" y="2038401"/>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11" name="Picture 10">
            <a:extLst>
              <a:ext uri="{FF2B5EF4-FFF2-40B4-BE49-F238E27FC236}">
                <a16:creationId xmlns:a16="http://schemas.microsoft.com/office/drawing/2014/main" id="{D798AEBD-129C-4970-97F7-52824616177C}"/>
              </a:ext>
            </a:extLst>
          </p:cNvPr>
          <p:cNvPicPr>
            <a:picLocks noChangeAspect="1"/>
          </p:cNvPicPr>
          <p:nvPr/>
        </p:nvPicPr>
        <p:blipFill>
          <a:blip r:embed="rId4"/>
          <a:stretch>
            <a:fillRect/>
          </a:stretch>
        </p:blipFill>
        <p:spPr>
          <a:xfrm>
            <a:off x="2197834" y="1576390"/>
            <a:ext cx="7324112" cy="3968337"/>
          </a:xfrm>
          <a:prstGeom prst="rect">
            <a:avLst/>
          </a:prstGeom>
        </p:spPr>
      </p:pic>
      <p:sp>
        <p:nvSpPr>
          <p:cNvPr id="17" name="TextBox 16">
            <a:extLst>
              <a:ext uri="{FF2B5EF4-FFF2-40B4-BE49-F238E27FC236}">
                <a16:creationId xmlns:a16="http://schemas.microsoft.com/office/drawing/2014/main" id="{26B2D424-3D13-4B4C-B0E8-93C666BDC7DA}"/>
              </a:ext>
            </a:extLst>
          </p:cNvPr>
          <p:cNvSpPr txBox="1"/>
          <p:nvPr/>
        </p:nvSpPr>
        <p:spPr>
          <a:xfrm>
            <a:off x="3013123" y="3037207"/>
            <a:ext cx="6186486" cy="369332"/>
          </a:xfrm>
          <a:prstGeom prst="rect">
            <a:avLst/>
          </a:prstGeom>
          <a:noFill/>
        </p:spPr>
        <p:txBody>
          <a:bodyPr wrap="square">
            <a:spAutoFit/>
          </a:bodyPr>
          <a:lstStyle/>
          <a:p>
            <a:r>
              <a:rPr lang="he-IL" sz="1800" dirty="0">
                <a:solidFill>
                  <a:schemeClr val="accent1">
                    <a:lumMod val="75000"/>
                  </a:schemeClr>
                </a:solidFill>
              </a:rPr>
              <a:t>07:30 </a:t>
            </a:r>
            <a:endParaRPr lang="en-US" dirty="0"/>
          </a:p>
        </p:txBody>
      </p:sp>
      <p:sp>
        <p:nvSpPr>
          <p:cNvPr id="19" name="TextBox 18">
            <a:extLst>
              <a:ext uri="{FF2B5EF4-FFF2-40B4-BE49-F238E27FC236}">
                <a16:creationId xmlns:a16="http://schemas.microsoft.com/office/drawing/2014/main" id="{2F70B4E5-F813-4449-8BF3-FCD528C7B5D0}"/>
              </a:ext>
            </a:extLst>
          </p:cNvPr>
          <p:cNvSpPr txBox="1"/>
          <p:nvPr/>
        </p:nvSpPr>
        <p:spPr>
          <a:xfrm>
            <a:off x="7212783" y="2945118"/>
            <a:ext cx="917183" cy="646331"/>
          </a:xfrm>
          <a:prstGeom prst="rect">
            <a:avLst/>
          </a:prstGeom>
          <a:noFill/>
        </p:spPr>
        <p:txBody>
          <a:bodyPr wrap="square">
            <a:spAutoFit/>
          </a:bodyPr>
          <a:lstStyle/>
          <a:p>
            <a:r>
              <a:rPr lang="he-IL" sz="1800" dirty="0">
                <a:solidFill>
                  <a:schemeClr val="accent1">
                    <a:lumMod val="75000"/>
                  </a:schemeClr>
                </a:solidFill>
              </a:rPr>
              <a:t>אברהם לוי</a:t>
            </a:r>
            <a:endParaRPr lang="en-US" dirty="0"/>
          </a:p>
        </p:txBody>
      </p:sp>
      <p:sp>
        <p:nvSpPr>
          <p:cNvPr id="16" name="Freeform: Shape 15">
            <a:extLst>
              <a:ext uri="{FF2B5EF4-FFF2-40B4-BE49-F238E27FC236}">
                <a16:creationId xmlns:a16="http://schemas.microsoft.com/office/drawing/2014/main" id="{BAFAF283-A70B-46DE-9947-321B65937C82}"/>
              </a:ext>
            </a:extLst>
          </p:cNvPr>
          <p:cNvSpPr/>
          <p:nvPr/>
        </p:nvSpPr>
        <p:spPr>
          <a:xfrm>
            <a:off x="6200079" y="2992028"/>
            <a:ext cx="701432" cy="542925"/>
          </a:xfrm>
          <a:custGeom>
            <a:avLst/>
            <a:gdLst>
              <a:gd name="connsiteX0" fmla="*/ 529334 w 701432"/>
              <a:gd name="connsiteY0" fmla="*/ 0 h 542925"/>
              <a:gd name="connsiteX1" fmla="*/ 443609 w 701432"/>
              <a:gd name="connsiteY1" fmla="*/ 85725 h 542925"/>
              <a:gd name="connsiteX2" fmla="*/ 300734 w 701432"/>
              <a:gd name="connsiteY2" fmla="*/ 157163 h 542925"/>
              <a:gd name="connsiteX3" fmla="*/ 229296 w 701432"/>
              <a:gd name="connsiteY3" fmla="*/ 200025 h 542925"/>
              <a:gd name="connsiteX4" fmla="*/ 215009 w 701432"/>
              <a:gd name="connsiteY4" fmla="*/ 257175 h 542925"/>
              <a:gd name="connsiteX5" fmla="*/ 486471 w 701432"/>
              <a:gd name="connsiteY5" fmla="*/ 357188 h 542925"/>
              <a:gd name="connsiteX6" fmla="*/ 43559 w 701432"/>
              <a:gd name="connsiteY6" fmla="*/ 428625 h 542925"/>
              <a:gd name="connsiteX7" fmla="*/ 43559 w 701432"/>
              <a:gd name="connsiteY7" fmla="*/ 214313 h 542925"/>
              <a:gd name="connsiteX8" fmla="*/ 129284 w 701432"/>
              <a:gd name="connsiteY8" fmla="*/ 142875 h 542925"/>
              <a:gd name="connsiteX9" fmla="*/ 686496 w 701432"/>
              <a:gd name="connsiteY9" fmla="*/ 300038 h 542925"/>
              <a:gd name="connsiteX10" fmla="*/ 700784 w 701432"/>
              <a:gd name="connsiteY10" fmla="*/ 414338 h 542925"/>
              <a:gd name="connsiteX11" fmla="*/ 600771 w 701432"/>
              <a:gd name="connsiteY11" fmla="*/ 485775 h 542925"/>
              <a:gd name="connsiteX12" fmla="*/ 529334 w 701432"/>
              <a:gd name="connsiteY12" fmla="*/ 5429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432" h="542925">
                <a:moveTo>
                  <a:pt x="529334" y="0"/>
                </a:moveTo>
                <a:cubicBezTo>
                  <a:pt x="500759" y="28575"/>
                  <a:pt x="476909" y="62831"/>
                  <a:pt x="443609" y="85725"/>
                </a:cubicBezTo>
                <a:cubicBezTo>
                  <a:pt x="399732" y="115891"/>
                  <a:pt x="347716" y="132106"/>
                  <a:pt x="300734" y="157163"/>
                </a:cubicBezTo>
                <a:cubicBezTo>
                  <a:pt x="276231" y="170231"/>
                  <a:pt x="253109" y="185738"/>
                  <a:pt x="229296" y="200025"/>
                </a:cubicBezTo>
                <a:cubicBezTo>
                  <a:pt x="224534" y="219075"/>
                  <a:pt x="198254" y="246936"/>
                  <a:pt x="215009" y="257175"/>
                </a:cubicBezTo>
                <a:cubicBezTo>
                  <a:pt x="297294" y="307460"/>
                  <a:pt x="477741" y="261151"/>
                  <a:pt x="486471" y="357188"/>
                </a:cubicBezTo>
                <a:cubicBezTo>
                  <a:pt x="490639" y="403043"/>
                  <a:pt x="89194" y="425115"/>
                  <a:pt x="43559" y="428625"/>
                </a:cubicBezTo>
                <a:cubicBezTo>
                  <a:pt x="-7207" y="352476"/>
                  <a:pt x="-21402" y="352356"/>
                  <a:pt x="43559" y="214313"/>
                </a:cubicBezTo>
                <a:cubicBezTo>
                  <a:pt x="59397" y="180657"/>
                  <a:pt x="100709" y="166688"/>
                  <a:pt x="129284" y="142875"/>
                </a:cubicBezTo>
                <a:cubicBezTo>
                  <a:pt x="383496" y="153468"/>
                  <a:pt x="507939" y="99162"/>
                  <a:pt x="686496" y="300038"/>
                </a:cubicBezTo>
                <a:cubicBezTo>
                  <a:pt x="712005" y="328736"/>
                  <a:pt x="696021" y="376238"/>
                  <a:pt x="700784" y="414338"/>
                </a:cubicBezTo>
                <a:cubicBezTo>
                  <a:pt x="667446" y="438150"/>
                  <a:pt x="633546" y="461194"/>
                  <a:pt x="600771" y="485775"/>
                </a:cubicBezTo>
                <a:cubicBezTo>
                  <a:pt x="576375" y="504072"/>
                  <a:pt x="529334" y="542925"/>
                  <a:pt x="529334" y="542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1" name="TextBox 20">
            <a:extLst>
              <a:ext uri="{FF2B5EF4-FFF2-40B4-BE49-F238E27FC236}">
                <a16:creationId xmlns:a16="http://schemas.microsoft.com/office/drawing/2014/main" id="{6E38930A-9232-4821-8E09-CC54BDF499F2}"/>
              </a:ext>
            </a:extLst>
          </p:cNvPr>
          <p:cNvSpPr txBox="1"/>
          <p:nvPr/>
        </p:nvSpPr>
        <p:spPr>
          <a:xfrm>
            <a:off x="4641609" y="3063656"/>
            <a:ext cx="1182290" cy="369332"/>
          </a:xfrm>
          <a:prstGeom prst="rect">
            <a:avLst/>
          </a:prstGeom>
          <a:noFill/>
        </p:spPr>
        <p:txBody>
          <a:bodyPr wrap="square">
            <a:spAutoFit/>
          </a:bodyPr>
          <a:lstStyle/>
          <a:p>
            <a:r>
              <a:rPr lang="he-IL" sz="1800" dirty="0">
                <a:solidFill>
                  <a:schemeClr val="accent1">
                    <a:lumMod val="75000"/>
                  </a:schemeClr>
                </a:solidFill>
              </a:rPr>
              <a:t>יצחק כהן</a:t>
            </a:r>
            <a:endParaRPr lang="en-US" dirty="0"/>
          </a:p>
        </p:txBody>
      </p:sp>
      <p:sp>
        <p:nvSpPr>
          <p:cNvPr id="18" name="Freeform: Shape 17">
            <a:extLst>
              <a:ext uri="{FF2B5EF4-FFF2-40B4-BE49-F238E27FC236}">
                <a16:creationId xmlns:a16="http://schemas.microsoft.com/office/drawing/2014/main" id="{1C321FAD-A790-4A6F-8496-7AA63A6E7AF5}"/>
              </a:ext>
            </a:extLst>
          </p:cNvPr>
          <p:cNvSpPr/>
          <p:nvPr/>
        </p:nvSpPr>
        <p:spPr>
          <a:xfrm>
            <a:off x="3940906" y="3053216"/>
            <a:ext cx="686916" cy="524600"/>
          </a:xfrm>
          <a:custGeom>
            <a:avLst/>
            <a:gdLst>
              <a:gd name="connsiteX0" fmla="*/ 202469 w 686916"/>
              <a:gd name="connsiteY0" fmla="*/ 24537 h 524600"/>
              <a:gd name="connsiteX1" fmla="*/ 231044 w 686916"/>
              <a:gd name="connsiteY1" fmla="*/ 338862 h 524600"/>
              <a:gd name="connsiteX2" fmla="*/ 273907 w 686916"/>
              <a:gd name="connsiteY2" fmla="*/ 524600 h 524600"/>
              <a:gd name="connsiteX3" fmla="*/ 559657 w 686916"/>
              <a:gd name="connsiteY3" fmla="*/ 195987 h 524600"/>
              <a:gd name="connsiteX4" fmla="*/ 673957 w 686916"/>
              <a:gd name="connsiteY4" fmla="*/ 38825 h 524600"/>
              <a:gd name="connsiteX5" fmla="*/ 288194 w 686916"/>
              <a:gd name="connsiteY5" fmla="*/ 10250 h 524600"/>
              <a:gd name="connsiteX6" fmla="*/ 31019 w 686916"/>
              <a:gd name="connsiteY6" fmla="*/ 67400 h 524600"/>
              <a:gd name="connsiteX7" fmla="*/ 2444 w 686916"/>
              <a:gd name="connsiteY7" fmla="*/ 124550 h 524600"/>
              <a:gd name="connsiteX8" fmla="*/ 159607 w 686916"/>
              <a:gd name="connsiteY8" fmla="*/ 338862 h 524600"/>
              <a:gd name="connsiteX9" fmla="*/ 473932 w 686916"/>
              <a:gd name="connsiteY9" fmla="*/ 353150 h 524600"/>
              <a:gd name="connsiteX10" fmla="*/ 545369 w 686916"/>
              <a:gd name="connsiteY10" fmla="*/ 324575 h 5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916" h="524600">
                <a:moveTo>
                  <a:pt x="202469" y="24537"/>
                </a:moveTo>
                <a:cubicBezTo>
                  <a:pt x="250542" y="264893"/>
                  <a:pt x="155622" y="-226806"/>
                  <a:pt x="231044" y="338862"/>
                </a:cubicBezTo>
                <a:cubicBezTo>
                  <a:pt x="239442" y="401844"/>
                  <a:pt x="259619" y="462687"/>
                  <a:pt x="273907" y="524600"/>
                </a:cubicBezTo>
                <a:cubicBezTo>
                  <a:pt x="369157" y="415062"/>
                  <a:pt x="467379" y="308039"/>
                  <a:pt x="559657" y="195987"/>
                </a:cubicBezTo>
                <a:cubicBezTo>
                  <a:pt x="600836" y="145984"/>
                  <a:pt x="727418" y="75403"/>
                  <a:pt x="673957" y="38825"/>
                </a:cubicBezTo>
                <a:cubicBezTo>
                  <a:pt x="567542" y="-33985"/>
                  <a:pt x="416782" y="19775"/>
                  <a:pt x="288194" y="10250"/>
                </a:cubicBezTo>
                <a:cubicBezTo>
                  <a:pt x="202469" y="29300"/>
                  <a:pt x="112554" y="34786"/>
                  <a:pt x="31019" y="67400"/>
                </a:cubicBezTo>
                <a:cubicBezTo>
                  <a:pt x="11244" y="75310"/>
                  <a:pt x="-6674" y="105302"/>
                  <a:pt x="2444" y="124550"/>
                </a:cubicBezTo>
                <a:cubicBezTo>
                  <a:pt x="40367" y="204610"/>
                  <a:pt x="79895" y="300214"/>
                  <a:pt x="159607" y="338862"/>
                </a:cubicBezTo>
                <a:cubicBezTo>
                  <a:pt x="253982" y="384620"/>
                  <a:pt x="369157" y="348387"/>
                  <a:pt x="473932" y="353150"/>
                </a:cubicBezTo>
                <a:lnTo>
                  <a:pt x="545369" y="3245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C783F86-BB91-4264-8F5D-D7AA9A1043DA}"/>
              </a:ext>
            </a:extLst>
          </p:cNvPr>
          <p:cNvSpPr txBox="1"/>
          <p:nvPr/>
        </p:nvSpPr>
        <p:spPr>
          <a:xfrm>
            <a:off x="-3233816" y="3210007"/>
            <a:ext cx="6750844" cy="369332"/>
          </a:xfrm>
          <a:prstGeom prst="rect">
            <a:avLst/>
          </a:prstGeom>
          <a:noFill/>
        </p:spPr>
        <p:txBody>
          <a:bodyPr wrap="square">
            <a:spAutoFit/>
          </a:bodyPr>
          <a:lstStyle/>
          <a:p>
            <a:r>
              <a:rPr lang="he-IL" sz="1800" dirty="0">
                <a:solidFill>
                  <a:schemeClr val="accent1">
                    <a:lumMod val="75000"/>
                  </a:schemeClr>
                </a:solidFill>
              </a:rPr>
              <a:t>0  5</a:t>
            </a:r>
            <a:endParaRPr lang="en-US" dirty="0"/>
          </a:p>
        </p:txBody>
      </p:sp>
    </p:spTree>
    <p:custDataLst>
      <p:tags r:id="rId1"/>
    </p:custDataLst>
    <p:extLst>
      <p:ext uri="{BB962C8B-B14F-4D97-AF65-F5344CB8AC3E}">
        <p14:creationId xmlns:p14="http://schemas.microsoft.com/office/powerpoint/2010/main" val="4010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19</a:t>
            </a:fld>
            <a:endParaRPr lang="he-IL" dirty="0"/>
          </a:p>
        </p:txBody>
      </p:sp>
      <p:sp>
        <p:nvSpPr>
          <p:cNvPr id="3" name="Title 2">
            <a:extLst>
              <a:ext uri="{FF2B5EF4-FFF2-40B4-BE49-F238E27FC236}">
                <a16:creationId xmlns:a16="http://schemas.microsoft.com/office/drawing/2014/main" id="{4CC511AE-C197-4A19-9E71-CBC685499A6A}"/>
              </a:ext>
            </a:extLst>
          </p:cNvPr>
          <p:cNvSpPr>
            <a:spLocks noGrp="1"/>
          </p:cNvSpPr>
          <p:nvPr>
            <p:ph type="title"/>
          </p:nvPr>
        </p:nvSpPr>
        <p:spPr/>
        <p:txBody>
          <a:bodyPr/>
          <a:lstStyle/>
          <a:p>
            <a:r>
              <a:rPr lang="he-IL" dirty="0"/>
              <a:t>נעילת התיבה </a:t>
            </a:r>
          </a:p>
        </p:txBody>
      </p:sp>
      <p:grpSp>
        <p:nvGrpSpPr>
          <p:cNvPr id="25" name="Group 1"/>
          <p:cNvGrpSpPr/>
          <p:nvPr/>
        </p:nvGrpSpPr>
        <p:grpSpPr>
          <a:xfrm>
            <a:off x="794414" y="1998654"/>
            <a:ext cx="4242834" cy="419729"/>
            <a:chOff x="215075" y="1500137"/>
            <a:chExt cx="4242834" cy="419729"/>
          </a:xfrm>
        </p:grpSpPr>
        <p:sp>
          <p:nvSpPr>
            <p:cNvPr id="26" name="מלבן 25"/>
            <p:cNvSpPr/>
            <p:nvPr/>
          </p:nvSpPr>
          <p:spPr>
            <a:xfrm>
              <a:off x="215075" y="1500137"/>
              <a:ext cx="3974056" cy="419729"/>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שולש שווה-שוקיים 15"/>
            <p:cNvSpPr/>
            <p:nvPr/>
          </p:nvSpPr>
          <p:spPr>
            <a:xfrm rot="5400000" flipH="1">
              <a:off x="4187499" y="1600251"/>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11" name="Picture 10">
            <a:extLst>
              <a:ext uri="{FF2B5EF4-FFF2-40B4-BE49-F238E27FC236}">
                <a16:creationId xmlns:a16="http://schemas.microsoft.com/office/drawing/2014/main" id="{80868FC3-BC24-48B7-A4AC-6ECE79DF47FE}"/>
              </a:ext>
            </a:extLst>
          </p:cNvPr>
          <p:cNvPicPr>
            <a:picLocks noChangeAspect="1"/>
          </p:cNvPicPr>
          <p:nvPr/>
        </p:nvPicPr>
        <p:blipFill>
          <a:blip r:embed="rId4"/>
          <a:stretch>
            <a:fillRect/>
          </a:stretch>
        </p:blipFill>
        <p:spPr>
          <a:xfrm>
            <a:off x="452749" y="1252671"/>
            <a:ext cx="4682931" cy="5136888"/>
          </a:xfrm>
          <a:prstGeom prst="rect">
            <a:avLst/>
          </a:prstGeom>
          <a:ln>
            <a:solidFill>
              <a:schemeClr val="bg1">
                <a:lumMod val="50000"/>
              </a:schemeClr>
            </a:solidFill>
          </a:ln>
        </p:spPr>
      </p:pic>
      <p:grpSp>
        <p:nvGrpSpPr>
          <p:cNvPr id="12" name="Group 1">
            <a:extLst>
              <a:ext uri="{FF2B5EF4-FFF2-40B4-BE49-F238E27FC236}">
                <a16:creationId xmlns:a16="http://schemas.microsoft.com/office/drawing/2014/main" id="{E0306875-4F41-44EA-9046-21C2ADC2CB4A}"/>
              </a:ext>
            </a:extLst>
          </p:cNvPr>
          <p:cNvGrpSpPr/>
          <p:nvPr/>
        </p:nvGrpSpPr>
        <p:grpSpPr>
          <a:xfrm>
            <a:off x="591644" y="1796123"/>
            <a:ext cx="1780081" cy="461300"/>
            <a:chOff x="2008877" y="2385718"/>
            <a:chExt cx="2449032" cy="461300"/>
          </a:xfrm>
        </p:grpSpPr>
        <p:sp>
          <p:nvSpPr>
            <p:cNvPr id="13" name="מלבן 41">
              <a:extLst>
                <a:ext uri="{FF2B5EF4-FFF2-40B4-BE49-F238E27FC236}">
                  <a16:creationId xmlns:a16="http://schemas.microsoft.com/office/drawing/2014/main" id="{8C4D58C5-0B47-42E7-9A72-73968054E036}"/>
                </a:ext>
              </a:extLst>
            </p:cNvPr>
            <p:cNvSpPr/>
            <p:nvPr/>
          </p:nvSpPr>
          <p:spPr>
            <a:xfrm>
              <a:off x="2008877" y="2385718"/>
              <a:ext cx="2180253" cy="461300"/>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שולש שווה-שוקיים 15">
              <a:extLst>
                <a:ext uri="{FF2B5EF4-FFF2-40B4-BE49-F238E27FC236}">
                  <a16:creationId xmlns:a16="http://schemas.microsoft.com/office/drawing/2014/main" id="{1B21AE44-CE16-4DF1-BD57-EF781D4EB1A4}"/>
                </a:ext>
              </a:extLst>
            </p:cNvPr>
            <p:cNvSpPr/>
            <p:nvPr/>
          </p:nvSpPr>
          <p:spPr>
            <a:xfrm rot="5400000" flipH="1">
              <a:off x="4187499" y="2518848"/>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 name="קבוצה 1"/>
          <p:cNvGrpSpPr/>
          <p:nvPr/>
        </p:nvGrpSpPr>
        <p:grpSpPr>
          <a:xfrm>
            <a:off x="2828925" y="1186523"/>
            <a:ext cx="3267075" cy="1219200"/>
            <a:chOff x="5037248" y="2029880"/>
            <a:chExt cx="3267075" cy="1219200"/>
          </a:xfrm>
        </p:grpSpPr>
        <p:pic>
          <p:nvPicPr>
            <p:cNvPr id="28" name="תמונה 27"/>
            <p:cNvPicPr>
              <a:picLocks noChangeAspect="1"/>
            </p:cNvPicPr>
            <p:nvPr/>
          </p:nvPicPr>
          <p:blipFill>
            <a:blip r:embed="rId5"/>
            <a:stretch>
              <a:fillRect/>
            </a:stretch>
          </p:blipFill>
          <p:spPr>
            <a:xfrm>
              <a:off x="5037248" y="2029880"/>
              <a:ext cx="3267075" cy="1219200"/>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82" name="TextBox 4"/>
            <p:cNvSpPr txBox="1">
              <a:spLocks noChangeArrowheads="1"/>
            </p:cNvSpPr>
            <p:nvPr/>
          </p:nvSpPr>
          <p:spPr bwMode="auto">
            <a:xfrm>
              <a:off x="5153026" y="2156239"/>
              <a:ext cx="2971800" cy="523220"/>
            </a:xfrm>
            <a:prstGeom prst="rect">
              <a:avLst/>
            </a:prstGeom>
            <a:noFill/>
            <a:ln w="9525">
              <a:noFill/>
              <a:miter lim="800000"/>
              <a:headEnd/>
              <a:tailEnd/>
            </a:ln>
          </p:spPr>
          <p:txBody>
            <a:bodyPr wrap="square">
              <a:spAutoFit/>
            </a:bodyPr>
            <a:lstStyle/>
            <a:p>
              <a:pPr algn="ctr" rtl="0"/>
              <a:r>
                <a:rPr lang="he-IL" sz="2800" spc="-300" dirty="0">
                  <a:solidFill>
                    <a:srgbClr val="0070C0"/>
                  </a:solidFill>
                  <a:latin typeface="Guttman Yad-Brush" panose="02010401010101010101" pitchFamily="2" charset="-79"/>
                </a:rPr>
                <a:t>1    2   3   4   5   6    7    8</a:t>
              </a:r>
            </a:p>
          </p:txBody>
        </p:sp>
      </p:grpSp>
    </p:spTree>
    <p:custDataLst>
      <p:tags r:id="rId1"/>
    </p:custDataLst>
    <p:extLst>
      <p:ext uri="{BB962C8B-B14F-4D97-AF65-F5344CB8AC3E}">
        <p14:creationId xmlns:p14="http://schemas.microsoft.com/office/powerpoint/2010/main" val="208722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cs typeface="Arial" panose="020B0604020202020204" pitchFamily="34" charset="0"/>
              </a:rPr>
              <a:pPr/>
              <a:t>2</a:t>
            </a:fld>
            <a:endParaRPr lang="he-IL" dirty="0">
              <a:cs typeface="Arial" panose="020B0604020202020204" pitchFamily="34" charset="0"/>
            </a:endParaRPr>
          </a:p>
        </p:txBody>
      </p:sp>
      <p:sp>
        <p:nvSpPr>
          <p:cNvPr id="2" name="Title 1">
            <a:extLst>
              <a:ext uri="{FF2B5EF4-FFF2-40B4-BE49-F238E27FC236}">
                <a16:creationId xmlns:a16="http://schemas.microsoft.com/office/drawing/2014/main" id="{D60BCE33-D222-4EBF-9AE6-CFACA1AB0D06}"/>
              </a:ext>
            </a:extLst>
          </p:cNvPr>
          <p:cNvSpPr>
            <a:spLocks noGrp="1"/>
          </p:cNvSpPr>
          <p:nvPr>
            <p:ph type="title"/>
          </p:nvPr>
        </p:nvSpPr>
        <p:spPr>
          <a:xfrm>
            <a:off x="1058350" y="217203"/>
            <a:ext cx="10515600" cy="1325563"/>
          </a:xfrm>
        </p:spPr>
        <p:txBody>
          <a:bodyPr/>
          <a:lstStyle/>
          <a:p>
            <a:r>
              <a:rPr lang="he-IL" dirty="0"/>
              <a:t>לפני שמתחילים </a:t>
            </a:r>
          </a:p>
        </p:txBody>
      </p:sp>
      <p:sp>
        <p:nvSpPr>
          <p:cNvPr id="11" name="TextBox 10"/>
          <p:cNvSpPr txBox="1"/>
          <p:nvPr/>
        </p:nvSpPr>
        <p:spPr>
          <a:xfrm>
            <a:off x="1456217" y="1542766"/>
            <a:ext cx="10049949" cy="3901837"/>
          </a:xfrm>
          <a:prstGeom prst="rect">
            <a:avLst/>
          </a:prstGeom>
          <a:noFill/>
        </p:spPr>
        <p:txBody>
          <a:bodyPr wrap="square" rtlCol="1">
            <a:spAutoFit/>
          </a:bodyPr>
          <a:lstStyle/>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מטרת ההדרכה היא לעבור על עיקרי התפקיד של המזכיר לפני, במהלך ובתום הליך ההצבעה. </a:t>
            </a:r>
          </a:p>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משך ההדרכה:</a:t>
            </a:r>
            <a:r>
              <a:rPr lang="en-US" sz="2400" dirty="0">
                <a:solidFill>
                  <a:srgbClr val="54707C"/>
                </a:solidFill>
                <a:latin typeface="Arial" panose="020B0604020202020204" pitchFamily="34" charset="0"/>
                <a:cs typeface="Arial" panose="020B0604020202020204" pitchFamily="34" charset="0"/>
              </a:rPr>
              <a:t> </a:t>
            </a:r>
            <a:endParaRPr lang="he-IL" sz="2400" dirty="0">
              <a:solidFill>
                <a:srgbClr val="54707C"/>
              </a:solidFill>
              <a:latin typeface="Arial" panose="020B0604020202020204" pitchFamily="34" charset="0"/>
              <a:cs typeface="Arial" panose="020B0604020202020204" pitchFamily="34" charset="0"/>
            </a:endParaRPr>
          </a:p>
          <a:p>
            <a:pPr marL="800091" lvl="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שיעור – 2 שעות </a:t>
            </a:r>
          </a:p>
          <a:p>
            <a:pPr marL="800091" lvl="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מבחן – שעה </a:t>
            </a:r>
          </a:p>
          <a:p>
            <a:pPr marL="342891" indent="-342891">
              <a:lnSpc>
                <a:spcPct val="150000"/>
              </a:lnSpc>
              <a:buClr>
                <a:srgbClr val="18A8B7"/>
              </a:buClr>
              <a:buBlip>
                <a:blip r:embed="rId4"/>
              </a:buBlip>
            </a:pPr>
            <a:endParaRPr lang="he-IL" sz="2400" dirty="0">
              <a:solidFill>
                <a:srgbClr val="54707C"/>
              </a:solidFill>
              <a:latin typeface="Arial" panose="020B0604020202020204" pitchFamily="34" charset="0"/>
              <a:cs typeface="Arial" panose="020B0604020202020204" pitchFamily="34" charset="0"/>
            </a:endParaRPr>
          </a:p>
          <a:p>
            <a:pPr marL="285744" indent="-285744">
              <a:lnSpc>
                <a:spcPct val="150000"/>
              </a:lnSpc>
              <a:buClr>
                <a:srgbClr val="18A8B7"/>
              </a:buClr>
              <a:buBlip>
                <a:blip r:embed="rId4"/>
              </a:buBlip>
            </a:pPr>
            <a:endParaRPr lang="he-IL"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8010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20</a:t>
            </a:fld>
            <a:endParaRPr lang="he-IL" dirty="0"/>
          </a:p>
        </p:txBody>
      </p:sp>
      <p:sp>
        <p:nvSpPr>
          <p:cNvPr id="9" name="Title 8">
            <a:extLst>
              <a:ext uri="{FF2B5EF4-FFF2-40B4-BE49-F238E27FC236}">
                <a16:creationId xmlns:a16="http://schemas.microsoft.com/office/drawing/2014/main" id="{924537E6-B991-4C92-997E-07020D8A29A6}"/>
              </a:ext>
            </a:extLst>
          </p:cNvPr>
          <p:cNvSpPr>
            <a:spLocks noGrp="1"/>
          </p:cNvSpPr>
          <p:nvPr>
            <p:ph type="title"/>
          </p:nvPr>
        </p:nvSpPr>
        <p:spPr/>
        <p:txBody>
          <a:bodyPr/>
          <a:lstStyle/>
          <a:p>
            <a:r>
              <a:rPr lang="he-IL" dirty="0"/>
              <a:t>נוכחות במקום הקלפי בשעת ההצבעה</a:t>
            </a:r>
          </a:p>
        </p:txBody>
      </p:sp>
      <p:sp>
        <p:nvSpPr>
          <p:cNvPr id="32" name="TextBox 31"/>
          <p:cNvSpPr txBox="1"/>
          <p:nvPr/>
        </p:nvSpPr>
        <p:spPr>
          <a:xfrm>
            <a:off x="1085850" y="1338937"/>
            <a:ext cx="10208167" cy="577850"/>
          </a:xfrm>
          <a:prstGeom prst="rect">
            <a:avLst/>
          </a:prstGeom>
          <a:noFill/>
        </p:spPr>
        <p:txBody>
          <a:bodyPr wrap="square" rtlCol="1">
            <a:spAutoFit/>
          </a:bodyPr>
          <a:lstStyle>
            <a:defPPr>
              <a:defRPr lang="he-IL"/>
            </a:defPPr>
            <a:lvl1pPr marL="342891" indent="-342891">
              <a:lnSpc>
                <a:spcPct val="150000"/>
              </a:lnSpc>
              <a:buClr>
                <a:srgbClr val="18A8B7"/>
              </a:buClr>
              <a:buBlip>
                <a:blip r:embed="rId4"/>
              </a:buBlip>
              <a:defRPr sz="2400">
                <a:solidFill>
                  <a:srgbClr val="54707C"/>
                </a:solidFill>
                <a:latin typeface="Arial" panose="020B0604020202020204" pitchFamily="34" charset="0"/>
                <a:cs typeface="Arial" panose="020B0604020202020204" pitchFamily="34" charset="0"/>
              </a:defRPr>
            </a:lvl1pPr>
          </a:lstStyle>
          <a:p>
            <a:r>
              <a:rPr lang="he-IL" dirty="0"/>
              <a:t>רשאים להימצא במקום הקלפי בשעת ההצבעה רק בעלי התפקידים הבאים:</a:t>
            </a:r>
          </a:p>
        </p:txBody>
      </p:sp>
      <p:grpSp>
        <p:nvGrpSpPr>
          <p:cNvPr id="3" name="קבוצה 2"/>
          <p:cNvGrpSpPr/>
          <p:nvPr/>
        </p:nvGrpSpPr>
        <p:grpSpPr>
          <a:xfrm>
            <a:off x="243468" y="2744379"/>
            <a:ext cx="3406216" cy="3058333"/>
            <a:chOff x="7158997" y="2606952"/>
            <a:chExt cx="3406216" cy="3058333"/>
          </a:xfrm>
        </p:grpSpPr>
        <p:pic>
          <p:nvPicPr>
            <p:cNvPr id="37" name="תמונה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8997" y="2606952"/>
              <a:ext cx="3406216" cy="2275835"/>
            </a:xfrm>
            <a:prstGeom prst="rect">
              <a:avLst/>
            </a:prstGeom>
          </p:spPr>
        </p:pic>
        <p:sp>
          <p:nvSpPr>
            <p:cNvPr id="38" name="TextBox 37"/>
            <p:cNvSpPr txBox="1"/>
            <p:nvPr/>
          </p:nvSpPr>
          <p:spPr>
            <a:xfrm>
              <a:off x="7874977" y="5018954"/>
              <a:ext cx="1670503" cy="646331"/>
            </a:xfrm>
            <a:prstGeom prst="rect">
              <a:avLst/>
            </a:prstGeom>
            <a:noFill/>
          </p:spPr>
          <p:txBody>
            <a:bodyPr wrap="square" rtlCol="1">
              <a:spAutoFit/>
            </a:bodyPr>
            <a:lstStyle/>
            <a:p>
              <a:pPr algn="ctr"/>
              <a:r>
                <a:rPr lang="he-IL" b="1" dirty="0">
                  <a:solidFill>
                    <a:srgbClr val="54707C"/>
                  </a:solidFill>
                </a:rPr>
                <a:t>המזכיר וחברי ועדת הקלפי</a:t>
              </a:r>
            </a:p>
          </p:txBody>
        </p:sp>
      </p:grpSp>
      <p:grpSp>
        <p:nvGrpSpPr>
          <p:cNvPr id="5" name="קבוצה 4"/>
          <p:cNvGrpSpPr/>
          <p:nvPr/>
        </p:nvGrpSpPr>
        <p:grpSpPr>
          <a:xfrm>
            <a:off x="6957517" y="2473363"/>
            <a:ext cx="1740638" cy="3191922"/>
            <a:chOff x="5346936" y="2473363"/>
            <a:chExt cx="1740638" cy="3191922"/>
          </a:xfrm>
        </p:grpSpPr>
        <p:pic>
          <p:nvPicPr>
            <p:cNvPr id="11" name="תמונה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6936" y="2473363"/>
              <a:ext cx="1592986" cy="2477508"/>
            </a:xfrm>
            <a:prstGeom prst="rect">
              <a:avLst/>
            </a:prstGeom>
          </p:spPr>
        </p:pic>
        <p:sp>
          <p:nvSpPr>
            <p:cNvPr id="39" name="TextBox 38"/>
            <p:cNvSpPr txBox="1"/>
            <p:nvPr/>
          </p:nvSpPr>
          <p:spPr>
            <a:xfrm>
              <a:off x="5417071" y="5018954"/>
              <a:ext cx="1670503" cy="646331"/>
            </a:xfrm>
            <a:prstGeom prst="rect">
              <a:avLst/>
            </a:prstGeom>
            <a:noFill/>
          </p:spPr>
          <p:txBody>
            <a:bodyPr wrap="square" rtlCol="1">
              <a:spAutoFit/>
            </a:bodyPr>
            <a:lstStyle/>
            <a:p>
              <a:pPr algn="ctr"/>
              <a:r>
                <a:rPr lang="he-IL" b="1" dirty="0">
                  <a:solidFill>
                    <a:srgbClr val="54707C"/>
                  </a:solidFill>
                </a:rPr>
                <a:t>נציג/ת משרד הפנים </a:t>
              </a:r>
            </a:p>
          </p:txBody>
        </p:sp>
      </p:grpSp>
      <p:grpSp>
        <p:nvGrpSpPr>
          <p:cNvPr id="7" name="קבוצה 6"/>
          <p:cNvGrpSpPr/>
          <p:nvPr/>
        </p:nvGrpSpPr>
        <p:grpSpPr>
          <a:xfrm>
            <a:off x="3668164" y="2348669"/>
            <a:ext cx="1670503" cy="3316616"/>
            <a:chOff x="3349025" y="2348669"/>
            <a:chExt cx="1670503" cy="3316616"/>
          </a:xfrm>
        </p:grpSpPr>
        <p:pic>
          <p:nvPicPr>
            <p:cNvPr id="2" name="תמונה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8455" y="2348669"/>
              <a:ext cx="830411" cy="2744580"/>
            </a:xfrm>
            <a:prstGeom prst="rect">
              <a:avLst/>
            </a:prstGeom>
          </p:spPr>
        </p:pic>
        <p:sp>
          <p:nvSpPr>
            <p:cNvPr id="40" name="TextBox 39"/>
            <p:cNvSpPr txBox="1"/>
            <p:nvPr/>
          </p:nvSpPr>
          <p:spPr>
            <a:xfrm>
              <a:off x="3349025" y="5018954"/>
              <a:ext cx="1670503" cy="646331"/>
            </a:xfrm>
            <a:prstGeom prst="rect">
              <a:avLst/>
            </a:prstGeom>
            <a:noFill/>
          </p:spPr>
          <p:txBody>
            <a:bodyPr wrap="square" rtlCol="1">
              <a:spAutoFit/>
            </a:bodyPr>
            <a:lstStyle/>
            <a:p>
              <a:pPr algn="ctr"/>
              <a:r>
                <a:rPr lang="he-IL" b="1" dirty="0">
                  <a:solidFill>
                    <a:srgbClr val="54707C"/>
                  </a:solidFill>
                </a:rPr>
                <a:t>בוחר שהותר לו להיכנס להצביע</a:t>
              </a:r>
            </a:p>
          </p:txBody>
        </p:sp>
      </p:grpSp>
      <p:grpSp>
        <p:nvGrpSpPr>
          <p:cNvPr id="8" name="קבוצה 7"/>
          <p:cNvGrpSpPr/>
          <p:nvPr/>
        </p:nvGrpSpPr>
        <p:grpSpPr>
          <a:xfrm>
            <a:off x="9215438" y="2416753"/>
            <a:ext cx="1854346" cy="3248532"/>
            <a:chOff x="1262564" y="2416753"/>
            <a:chExt cx="1854346" cy="3248532"/>
          </a:xfrm>
        </p:grpSpPr>
        <p:pic>
          <p:nvPicPr>
            <p:cNvPr id="6" name="תמונה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2431" y="2416753"/>
              <a:ext cx="718351" cy="2534118"/>
            </a:xfrm>
            <a:prstGeom prst="rect">
              <a:avLst/>
            </a:prstGeom>
          </p:spPr>
        </p:pic>
        <p:sp>
          <p:nvSpPr>
            <p:cNvPr id="41" name="TextBox 40"/>
            <p:cNvSpPr txBox="1"/>
            <p:nvPr/>
          </p:nvSpPr>
          <p:spPr>
            <a:xfrm>
              <a:off x="1262564" y="5018954"/>
              <a:ext cx="1854346" cy="646331"/>
            </a:xfrm>
            <a:prstGeom prst="rect">
              <a:avLst/>
            </a:prstGeom>
            <a:noFill/>
          </p:spPr>
          <p:txBody>
            <a:bodyPr wrap="square" rtlCol="1">
              <a:spAutoFit/>
            </a:bodyPr>
            <a:lstStyle/>
            <a:p>
              <a:pPr algn="ctr" rtl="0"/>
              <a:r>
                <a:rPr lang="he-IL" b="1" dirty="0">
                  <a:solidFill>
                    <a:srgbClr val="54707C"/>
                  </a:solidFill>
                </a:rPr>
                <a:t>שוטרים לשם שמירה על הסדר</a:t>
              </a:r>
            </a:p>
          </p:txBody>
        </p:sp>
      </p:grpSp>
      <p:sp>
        <p:nvSpPr>
          <p:cNvPr id="17" name="TextBox 16">
            <a:extLst>
              <a:ext uri="{FF2B5EF4-FFF2-40B4-BE49-F238E27FC236}">
                <a16:creationId xmlns:a16="http://schemas.microsoft.com/office/drawing/2014/main" id="{3C6FE9FE-D6F6-4B58-A6C8-BE38E0DD90C5}"/>
              </a:ext>
            </a:extLst>
          </p:cNvPr>
          <p:cNvSpPr txBox="1"/>
          <p:nvPr/>
        </p:nvSpPr>
        <p:spPr>
          <a:xfrm>
            <a:off x="1084780" y="5847806"/>
            <a:ext cx="9675829" cy="858526"/>
          </a:xfrm>
          <a:prstGeom prst="rect">
            <a:avLst/>
          </a:prstGeom>
          <a:solidFill>
            <a:srgbClr val="EA4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defPPr>
              <a:defRPr lang="he-IL"/>
            </a:defPPr>
            <a:lvl1pPr>
              <a:lnSpc>
                <a:spcPct val="150000"/>
              </a:lnSpc>
              <a:spcBef>
                <a:spcPts val="600"/>
              </a:spcBef>
              <a:spcAft>
                <a:spcPts val="600"/>
              </a:spcAft>
              <a:defRPr sz="2000" b="1">
                <a:solidFill>
                  <a:srgbClr val="54707C"/>
                </a:solidFill>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e-IL" dirty="0"/>
              <a:t>בקלפי אסירים: </a:t>
            </a:r>
            <a:r>
              <a:rPr lang="he-IL" b="0" dirty="0"/>
              <a:t>רשאים להיות גם </a:t>
            </a:r>
            <a:r>
              <a:rPr lang="he-IL" dirty="0"/>
              <a:t>נציג/ת המשרד לביטחון פנים וסוהרים </a:t>
            </a:r>
            <a:r>
              <a:rPr lang="he-IL" b="0" dirty="0"/>
              <a:t>לשם שמירה על הסדר </a:t>
            </a:r>
          </a:p>
        </p:txBody>
      </p:sp>
    </p:spTree>
    <p:custDataLst>
      <p:tags r:id="rId1"/>
    </p:custDataLst>
    <p:extLst>
      <p:ext uri="{BB962C8B-B14F-4D97-AF65-F5344CB8AC3E}">
        <p14:creationId xmlns:p14="http://schemas.microsoft.com/office/powerpoint/2010/main" val="23917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B29893-A6D6-414D-B398-2A76FEA65A1E}"/>
              </a:ext>
            </a:extLst>
          </p:cNvPr>
          <p:cNvSpPr>
            <a:spLocks noGrp="1"/>
          </p:cNvSpPr>
          <p:nvPr>
            <p:ph type="sldNum" sz="quarter" idx="12"/>
          </p:nvPr>
        </p:nvSpPr>
        <p:spPr>
          <a:xfrm>
            <a:off x="7219010" y="6832512"/>
            <a:ext cx="2743200" cy="365125"/>
          </a:xfrm>
        </p:spPr>
        <p:txBody>
          <a:bodyPr/>
          <a:lstStyle/>
          <a:p>
            <a:fld id="{4C3B709D-3265-41A0-A411-CB1161B7F7D5}" type="slidenum">
              <a:rPr lang="he-IL" smtClean="0"/>
              <a:pPr/>
              <a:t>21</a:t>
            </a:fld>
            <a:endParaRPr lang="he-IL" dirty="0"/>
          </a:p>
        </p:txBody>
      </p:sp>
      <p:sp>
        <p:nvSpPr>
          <p:cNvPr id="3" name="Title 2">
            <a:extLst>
              <a:ext uri="{FF2B5EF4-FFF2-40B4-BE49-F238E27FC236}">
                <a16:creationId xmlns:a16="http://schemas.microsoft.com/office/drawing/2014/main" id="{9CBB64A0-C296-4CFF-B108-73281BDB459B}"/>
              </a:ext>
            </a:extLst>
          </p:cNvPr>
          <p:cNvSpPr>
            <a:spLocks noGrp="1"/>
          </p:cNvSpPr>
          <p:nvPr>
            <p:ph type="title"/>
          </p:nvPr>
        </p:nvSpPr>
        <p:spPr>
          <a:xfrm>
            <a:off x="915669" y="-141324"/>
            <a:ext cx="10515600" cy="1325563"/>
          </a:xfrm>
        </p:spPr>
        <p:txBody>
          <a:bodyPr/>
          <a:lstStyle/>
          <a:p>
            <a:r>
              <a:rPr lang="he-IL" dirty="0"/>
              <a:t>תהליך ההצבעה </a:t>
            </a:r>
            <a:endParaRPr lang="en-US" dirty="0"/>
          </a:p>
        </p:txBody>
      </p:sp>
      <p:grpSp>
        <p:nvGrpSpPr>
          <p:cNvPr id="30" name="Group 29">
            <a:extLst>
              <a:ext uri="{FF2B5EF4-FFF2-40B4-BE49-F238E27FC236}">
                <a16:creationId xmlns:a16="http://schemas.microsoft.com/office/drawing/2014/main" id="{86F3A49D-F917-4AF0-913C-EED952419F82}"/>
              </a:ext>
            </a:extLst>
          </p:cNvPr>
          <p:cNvGrpSpPr/>
          <p:nvPr/>
        </p:nvGrpSpPr>
        <p:grpSpPr>
          <a:xfrm>
            <a:off x="7935888" y="1859360"/>
            <a:ext cx="4041648" cy="540000"/>
            <a:chOff x="3941957" y="1569803"/>
            <a:chExt cx="4041648" cy="540000"/>
          </a:xfrm>
        </p:grpSpPr>
        <p:sp>
          <p:nvSpPr>
            <p:cNvPr id="11" name="מלבן 57">
              <a:extLst>
                <a:ext uri="{FF2B5EF4-FFF2-40B4-BE49-F238E27FC236}">
                  <a16:creationId xmlns:a16="http://schemas.microsoft.com/office/drawing/2014/main" id="{54B13EDA-C0EE-465F-8CCE-43948C5A5586}"/>
                </a:ext>
              </a:extLst>
            </p:cNvPr>
            <p:cNvSpPr/>
            <p:nvPr/>
          </p:nvSpPr>
          <p:spPr>
            <a:xfrm>
              <a:off x="3941957" y="1569803"/>
              <a:ext cx="4041648"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A9018A64-3224-4241-8FFB-09BC1C9EB490}"/>
                </a:ext>
              </a:extLst>
            </p:cNvPr>
            <p:cNvSpPr txBox="1"/>
            <p:nvPr/>
          </p:nvSpPr>
          <p:spPr>
            <a:xfrm>
              <a:off x="4315426" y="1655137"/>
              <a:ext cx="3294711" cy="369332"/>
            </a:xfrm>
            <a:prstGeom prst="rect">
              <a:avLst/>
            </a:prstGeom>
            <a:noFill/>
          </p:spPr>
          <p:txBody>
            <a:bodyPr wrap="square" rtlCol="1">
              <a:spAutoFit/>
            </a:bodyPr>
            <a:lstStyle/>
            <a:p>
              <a:pPr algn="ctr"/>
              <a:r>
                <a:rPr lang="he-IL" dirty="0">
                  <a:solidFill>
                    <a:srgbClr val="54707C"/>
                  </a:solidFill>
                </a:rPr>
                <a:t>מסירת מעטפות פנימיות לבוחר </a:t>
              </a:r>
            </a:p>
          </p:txBody>
        </p:sp>
      </p:grpSp>
      <p:grpSp>
        <p:nvGrpSpPr>
          <p:cNvPr id="36" name="Group 35">
            <a:extLst>
              <a:ext uri="{FF2B5EF4-FFF2-40B4-BE49-F238E27FC236}">
                <a16:creationId xmlns:a16="http://schemas.microsoft.com/office/drawing/2014/main" id="{1DF6B9A4-5B64-4643-ADE5-E25AB3D5C287}"/>
              </a:ext>
            </a:extLst>
          </p:cNvPr>
          <p:cNvGrpSpPr/>
          <p:nvPr/>
        </p:nvGrpSpPr>
        <p:grpSpPr>
          <a:xfrm>
            <a:off x="7935888" y="3983888"/>
            <a:ext cx="4041648" cy="540000"/>
            <a:chOff x="4733400" y="3879137"/>
            <a:chExt cx="4041648" cy="540000"/>
          </a:xfrm>
        </p:grpSpPr>
        <p:sp>
          <p:nvSpPr>
            <p:cNvPr id="13" name="מלבן 67">
              <a:extLst>
                <a:ext uri="{FF2B5EF4-FFF2-40B4-BE49-F238E27FC236}">
                  <a16:creationId xmlns:a16="http://schemas.microsoft.com/office/drawing/2014/main" id="{A787944C-F35B-43B0-9EF6-D3354B8D2BF0}"/>
                </a:ext>
              </a:extLst>
            </p:cNvPr>
            <p:cNvSpPr/>
            <p:nvPr/>
          </p:nvSpPr>
          <p:spPr>
            <a:xfrm>
              <a:off x="4733400" y="3879137"/>
              <a:ext cx="4041648" cy="540000"/>
            </a:xfrm>
            <a:prstGeom prst="rect">
              <a:avLst/>
            </a:prstGeom>
            <a:solidFill>
              <a:srgbClr val="19A7B0"/>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18" name="TextBox 17">
              <a:extLst>
                <a:ext uri="{FF2B5EF4-FFF2-40B4-BE49-F238E27FC236}">
                  <a16:creationId xmlns:a16="http://schemas.microsoft.com/office/drawing/2014/main" id="{2EF74C8B-972A-4C50-AAF2-131AF23F281D}"/>
                </a:ext>
              </a:extLst>
            </p:cNvPr>
            <p:cNvSpPr txBox="1"/>
            <p:nvPr/>
          </p:nvSpPr>
          <p:spPr>
            <a:xfrm>
              <a:off x="5615253" y="3964471"/>
              <a:ext cx="2277943" cy="369332"/>
            </a:xfrm>
            <a:prstGeom prst="rect">
              <a:avLst/>
            </a:prstGeom>
            <a:noFill/>
          </p:spPr>
          <p:txBody>
            <a:bodyPr wrap="square" rtlCol="1">
              <a:spAutoFit/>
            </a:bodyPr>
            <a:lstStyle/>
            <a:p>
              <a:r>
                <a:rPr lang="he-IL" dirty="0">
                  <a:solidFill>
                    <a:schemeClr val="bg1"/>
                  </a:solidFill>
                </a:rPr>
                <a:t>הצבעה מאחורי הפרגוד</a:t>
              </a:r>
            </a:p>
          </p:txBody>
        </p:sp>
      </p:grpSp>
      <p:grpSp>
        <p:nvGrpSpPr>
          <p:cNvPr id="27" name="Group 26">
            <a:extLst>
              <a:ext uri="{FF2B5EF4-FFF2-40B4-BE49-F238E27FC236}">
                <a16:creationId xmlns:a16="http://schemas.microsoft.com/office/drawing/2014/main" id="{7774CFAB-46F2-4A76-AC2C-E9BDCB615B0F}"/>
              </a:ext>
            </a:extLst>
          </p:cNvPr>
          <p:cNvGrpSpPr/>
          <p:nvPr/>
        </p:nvGrpSpPr>
        <p:grpSpPr>
          <a:xfrm>
            <a:off x="7935889" y="4692064"/>
            <a:ext cx="4041649" cy="646331"/>
            <a:chOff x="4773213" y="4550852"/>
            <a:chExt cx="2843382" cy="646331"/>
          </a:xfrm>
        </p:grpSpPr>
        <p:sp>
          <p:nvSpPr>
            <p:cNvPr id="14" name="מלבן 68">
              <a:extLst>
                <a:ext uri="{FF2B5EF4-FFF2-40B4-BE49-F238E27FC236}">
                  <a16:creationId xmlns:a16="http://schemas.microsoft.com/office/drawing/2014/main" id="{9FCFBE9D-26BA-48C1-9AB1-C00158588828}"/>
                </a:ext>
              </a:extLst>
            </p:cNvPr>
            <p:cNvSpPr/>
            <p:nvPr/>
          </p:nvSpPr>
          <p:spPr>
            <a:xfrm>
              <a:off x="4773213" y="4604017"/>
              <a:ext cx="2843382" cy="540000"/>
            </a:xfrm>
            <a:prstGeom prst="rect">
              <a:avLst/>
            </a:prstGeom>
            <a:solidFill>
              <a:srgbClr val="19A7B0"/>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TextBox 18">
              <a:extLst>
                <a:ext uri="{FF2B5EF4-FFF2-40B4-BE49-F238E27FC236}">
                  <a16:creationId xmlns:a16="http://schemas.microsoft.com/office/drawing/2014/main" id="{F84ABE0F-71F2-48BA-9FAA-EA93B2BF17AE}"/>
                </a:ext>
              </a:extLst>
            </p:cNvPr>
            <p:cNvSpPr txBox="1"/>
            <p:nvPr/>
          </p:nvSpPr>
          <p:spPr>
            <a:xfrm>
              <a:off x="5223936" y="4550852"/>
              <a:ext cx="1823755" cy="646331"/>
            </a:xfrm>
            <a:prstGeom prst="rect">
              <a:avLst/>
            </a:prstGeom>
            <a:noFill/>
          </p:spPr>
          <p:txBody>
            <a:bodyPr wrap="square" rtlCol="1">
              <a:spAutoFit/>
            </a:bodyPr>
            <a:lstStyle>
              <a:defPPr>
                <a:defRPr lang="he-IL"/>
              </a:defPPr>
              <a:lvl1pPr rtl="0">
                <a:defRPr sz="1600">
                  <a:solidFill>
                    <a:srgbClr val="54707C"/>
                  </a:solidFill>
                </a:defRPr>
              </a:lvl1pPr>
            </a:lstStyle>
            <a:p>
              <a:r>
                <a:rPr lang="he-IL" sz="1800" dirty="0">
                  <a:solidFill>
                    <a:schemeClr val="bg1"/>
                  </a:solidFill>
                </a:rPr>
                <a:t>הכנסת המעטפות הפנימיות למעטפה החיצונית </a:t>
              </a:r>
            </a:p>
          </p:txBody>
        </p:sp>
      </p:grpSp>
      <p:grpSp>
        <p:nvGrpSpPr>
          <p:cNvPr id="26" name="Group 25">
            <a:extLst>
              <a:ext uri="{FF2B5EF4-FFF2-40B4-BE49-F238E27FC236}">
                <a16:creationId xmlns:a16="http://schemas.microsoft.com/office/drawing/2014/main" id="{EAD180B3-5D70-491A-A80B-D9F95E4D5434}"/>
              </a:ext>
            </a:extLst>
          </p:cNvPr>
          <p:cNvGrpSpPr/>
          <p:nvPr/>
        </p:nvGrpSpPr>
        <p:grpSpPr>
          <a:xfrm>
            <a:off x="7935888" y="5506571"/>
            <a:ext cx="4041648" cy="540000"/>
            <a:chOff x="4740362" y="5192283"/>
            <a:chExt cx="4041648" cy="540000"/>
          </a:xfrm>
        </p:grpSpPr>
        <p:sp>
          <p:nvSpPr>
            <p:cNvPr id="15" name="מלבן 69">
              <a:extLst>
                <a:ext uri="{FF2B5EF4-FFF2-40B4-BE49-F238E27FC236}">
                  <a16:creationId xmlns:a16="http://schemas.microsoft.com/office/drawing/2014/main" id="{13056A37-FA8A-4A72-9CFE-69D9DDBE97E6}"/>
                </a:ext>
              </a:extLst>
            </p:cNvPr>
            <p:cNvSpPr/>
            <p:nvPr/>
          </p:nvSpPr>
          <p:spPr>
            <a:xfrm>
              <a:off x="4740362" y="5192283"/>
              <a:ext cx="4041648" cy="540000"/>
            </a:xfrm>
            <a:prstGeom prst="rect">
              <a:avLst/>
            </a:prstGeom>
            <a:solidFill>
              <a:srgbClr val="19A7B0"/>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0" name="TextBox 19">
              <a:extLst>
                <a:ext uri="{FF2B5EF4-FFF2-40B4-BE49-F238E27FC236}">
                  <a16:creationId xmlns:a16="http://schemas.microsoft.com/office/drawing/2014/main" id="{E4AAFD1C-89F1-4C21-AA3D-68DF3F08FF0B}"/>
                </a:ext>
              </a:extLst>
            </p:cNvPr>
            <p:cNvSpPr txBox="1"/>
            <p:nvPr/>
          </p:nvSpPr>
          <p:spPr>
            <a:xfrm>
              <a:off x="5228418" y="5277617"/>
              <a:ext cx="3065536" cy="369332"/>
            </a:xfrm>
            <a:prstGeom prst="rect">
              <a:avLst/>
            </a:prstGeom>
            <a:noFill/>
          </p:spPr>
          <p:txBody>
            <a:bodyPr wrap="square" rtlCol="1">
              <a:spAutoFit/>
            </a:bodyPr>
            <a:lstStyle/>
            <a:p>
              <a:r>
                <a:rPr lang="he-IL" dirty="0">
                  <a:solidFill>
                    <a:schemeClr val="bg1"/>
                  </a:solidFill>
                </a:rPr>
                <a:t>הטלת המעטפה החיצונית לקלפי </a:t>
              </a:r>
            </a:p>
          </p:txBody>
        </p:sp>
      </p:grpSp>
      <p:grpSp>
        <p:nvGrpSpPr>
          <p:cNvPr id="35" name="Group 34">
            <a:extLst>
              <a:ext uri="{FF2B5EF4-FFF2-40B4-BE49-F238E27FC236}">
                <a16:creationId xmlns:a16="http://schemas.microsoft.com/office/drawing/2014/main" id="{CFC05CC7-B589-485F-BD05-1E6D1057F1D2}"/>
              </a:ext>
            </a:extLst>
          </p:cNvPr>
          <p:cNvGrpSpPr/>
          <p:nvPr/>
        </p:nvGrpSpPr>
        <p:grpSpPr>
          <a:xfrm>
            <a:off x="7935888" y="3275712"/>
            <a:ext cx="4041509" cy="540000"/>
            <a:chOff x="3505030" y="3242873"/>
            <a:chExt cx="4041509" cy="540000"/>
          </a:xfrm>
        </p:grpSpPr>
        <p:sp>
          <p:nvSpPr>
            <p:cNvPr id="12" name="מלבן 66">
              <a:extLst>
                <a:ext uri="{FF2B5EF4-FFF2-40B4-BE49-F238E27FC236}">
                  <a16:creationId xmlns:a16="http://schemas.microsoft.com/office/drawing/2014/main" id="{DBD115D4-E880-4DEA-9C92-99AD0F2E818F}"/>
                </a:ext>
              </a:extLst>
            </p:cNvPr>
            <p:cNvSpPr/>
            <p:nvPr/>
          </p:nvSpPr>
          <p:spPr>
            <a:xfrm>
              <a:off x="3505030" y="3242873"/>
              <a:ext cx="4041509"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21" name="TextBox 20">
              <a:extLst>
                <a:ext uri="{FF2B5EF4-FFF2-40B4-BE49-F238E27FC236}">
                  <a16:creationId xmlns:a16="http://schemas.microsoft.com/office/drawing/2014/main" id="{D9D8521F-9B94-4130-8D19-1B45194FC0A6}"/>
                </a:ext>
              </a:extLst>
            </p:cNvPr>
            <p:cNvSpPr txBox="1"/>
            <p:nvPr/>
          </p:nvSpPr>
          <p:spPr>
            <a:xfrm>
              <a:off x="3871173" y="3328207"/>
              <a:ext cx="3309223" cy="369332"/>
            </a:xfrm>
            <a:prstGeom prst="rect">
              <a:avLst/>
            </a:prstGeom>
            <a:noFill/>
          </p:spPr>
          <p:txBody>
            <a:bodyPr wrap="square" rtlCol="1">
              <a:spAutoFit/>
            </a:bodyPr>
            <a:lstStyle/>
            <a:p>
              <a:pPr rtl="0"/>
              <a:r>
                <a:rPr lang="he-IL" dirty="0">
                  <a:solidFill>
                    <a:srgbClr val="54707C"/>
                  </a:solidFill>
                </a:rPr>
                <a:t>מילוי הפרטים במעטפה החיצונית </a:t>
              </a:r>
            </a:p>
          </p:txBody>
        </p:sp>
      </p:grpSp>
      <p:grpSp>
        <p:nvGrpSpPr>
          <p:cNvPr id="25" name="Group 24">
            <a:extLst>
              <a:ext uri="{FF2B5EF4-FFF2-40B4-BE49-F238E27FC236}">
                <a16:creationId xmlns:a16="http://schemas.microsoft.com/office/drawing/2014/main" id="{52CA0130-712D-4C8F-9ED4-59D803C1661F}"/>
              </a:ext>
            </a:extLst>
          </p:cNvPr>
          <p:cNvGrpSpPr/>
          <p:nvPr/>
        </p:nvGrpSpPr>
        <p:grpSpPr>
          <a:xfrm>
            <a:off x="7935888" y="6214746"/>
            <a:ext cx="4041648" cy="540000"/>
            <a:chOff x="4788488" y="5889364"/>
            <a:chExt cx="4041648" cy="540000"/>
          </a:xfrm>
        </p:grpSpPr>
        <p:sp>
          <p:nvSpPr>
            <p:cNvPr id="22" name="מלבן 76">
              <a:extLst>
                <a:ext uri="{FF2B5EF4-FFF2-40B4-BE49-F238E27FC236}">
                  <a16:creationId xmlns:a16="http://schemas.microsoft.com/office/drawing/2014/main" id="{280317F3-8BAA-4341-A47F-43E85C46B32E}"/>
                </a:ext>
              </a:extLst>
            </p:cNvPr>
            <p:cNvSpPr/>
            <p:nvPr/>
          </p:nvSpPr>
          <p:spPr>
            <a:xfrm>
              <a:off x="4788488" y="5889364"/>
              <a:ext cx="4041648"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TextBox 22">
              <a:extLst>
                <a:ext uri="{FF2B5EF4-FFF2-40B4-BE49-F238E27FC236}">
                  <a16:creationId xmlns:a16="http://schemas.microsoft.com/office/drawing/2014/main" id="{9617D535-5BAB-4937-8A3D-A5142B3F6E30}"/>
                </a:ext>
              </a:extLst>
            </p:cNvPr>
            <p:cNvSpPr txBox="1"/>
            <p:nvPr/>
          </p:nvSpPr>
          <p:spPr>
            <a:xfrm>
              <a:off x="5469149" y="5974698"/>
              <a:ext cx="2680326" cy="369332"/>
            </a:xfrm>
            <a:prstGeom prst="rect">
              <a:avLst/>
            </a:prstGeom>
            <a:noFill/>
          </p:spPr>
          <p:txBody>
            <a:bodyPr wrap="square" rtlCol="1">
              <a:spAutoFit/>
            </a:bodyPr>
            <a:lstStyle/>
            <a:p>
              <a:r>
                <a:rPr lang="he-IL" dirty="0">
                  <a:solidFill>
                    <a:srgbClr val="54707C"/>
                  </a:solidFill>
                </a:rPr>
                <a:t>החזרת אמצעי הזיהוי לבוחר </a:t>
              </a:r>
            </a:p>
          </p:txBody>
        </p:sp>
      </p:grpSp>
      <p:grpSp>
        <p:nvGrpSpPr>
          <p:cNvPr id="34" name="Group 33">
            <a:extLst>
              <a:ext uri="{FF2B5EF4-FFF2-40B4-BE49-F238E27FC236}">
                <a16:creationId xmlns:a16="http://schemas.microsoft.com/office/drawing/2014/main" id="{2AF2CCEA-0EC9-40CB-B6F9-23E12B02C1B2}"/>
              </a:ext>
            </a:extLst>
          </p:cNvPr>
          <p:cNvGrpSpPr/>
          <p:nvPr/>
        </p:nvGrpSpPr>
        <p:grpSpPr>
          <a:xfrm>
            <a:off x="7935888" y="2567536"/>
            <a:ext cx="4041648" cy="540000"/>
            <a:chOff x="4829959" y="2508463"/>
            <a:chExt cx="4041648" cy="540000"/>
          </a:xfrm>
        </p:grpSpPr>
        <p:sp>
          <p:nvSpPr>
            <p:cNvPr id="28" name="מלבן 66">
              <a:extLst>
                <a:ext uri="{FF2B5EF4-FFF2-40B4-BE49-F238E27FC236}">
                  <a16:creationId xmlns:a16="http://schemas.microsoft.com/office/drawing/2014/main" id="{50233EC8-78E7-4A75-9F80-AA66BB190D27}"/>
                </a:ext>
              </a:extLst>
            </p:cNvPr>
            <p:cNvSpPr/>
            <p:nvPr/>
          </p:nvSpPr>
          <p:spPr>
            <a:xfrm>
              <a:off x="4829959" y="2508463"/>
              <a:ext cx="4041648"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29" name="TextBox 28">
              <a:extLst>
                <a:ext uri="{FF2B5EF4-FFF2-40B4-BE49-F238E27FC236}">
                  <a16:creationId xmlns:a16="http://schemas.microsoft.com/office/drawing/2014/main" id="{A581095C-065F-47FA-934B-C3A2C2D1F5A8}"/>
                </a:ext>
              </a:extLst>
            </p:cNvPr>
            <p:cNvSpPr txBox="1"/>
            <p:nvPr/>
          </p:nvSpPr>
          <p:spPr>
            <a:xfrm>
              <a:off x="5174832" y="2593797"/>
              <a:ext cx="3351903" cy="369332"/>
            </a:xfrm>
            <a:prstGeom prst="rect">
              <a:avLst/>
            </a:prstGeom>
            <a:noFill/>
          </p:spPr>
          <p:txBody>
            <a:bodyPr wrap="square" rtlCol="1">
              <a:spAutoFit/>
            </a:bodyPr>
            <a:lstStyle/>
            <a:p>
              <a:pPr rtl="0"/>
              <a:r>
                <a:rPr lang="he-IL" dirty="0">
                  <a:solidFill>
                    <a:srgbClr val="54707C"/>
                  </a:solidFill>
                </a:rPr>
                <a:t>הנחת אוטם החריץ על תיבת הקלפי </a:t>
              </a:r>
            </a:p>
          </p:txBody>
        </p:sp>
      </p:grpSp>
      <p:grpSp>
        <p:nvGrpSpPr>
          <p:cNvPr id="33" name="Group 32">
            <a:extLst>
              <a:ext uri="{FF2B5EF4-FFF2-40B4-BE49-F238E27FC236}">
                <a16:creationId xmlns:a16="http://schemas.microsoft.com/office/drawing/2014/main" id="{B5C41A0D-A76A-44FC-94AE-E49DDAA637E0}"/>
              </a:ext>
            </a:extLst>
          </p:cNvPr>
          <p:cNvGrpSpPr/>
          <p:nvPr/>
        </p:nvGrpSpPr>
        <p:grpSpPr>
          <a:xfrm>
            <a:off x="7935888" y="1102075"/>
            <a:ext cx="4041648" cy="646331"/>
            <a:chOff x="4833895" y="762440"/>
            <a:chExt cx="4041648" cy="646331"/>
          </a:xfrm>
        </p:grpSpPr>
        <p:sp>
          <p:nvSpPr>
            <p:cNvPr id="31" name="מלבן 56">
              <a:extLst>
                <a:ext uri="{FF2B5EF4-FFF2-40B4-BE49-F238E27FC236}">
                  <a16:creationId xmlns:a16="http://schemas.microsoft.com/office/drawing/2014/main" id="{38B23724-E986-4A45-8D38-320EB35BB896}"/>
                </a:ext>
              </a:extLst>
            </p:cNvPr>
            <p:cNvSpPr/>
            <p:nvPr/>
          </p:nvSpPr>
          <p:spPr>
            <a:xfrm>
              <a:off x="4833895" y="811549"/>
              <a:ext cx="4041648"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32" name="TextBox 31">
              <a:extLst>
                <a:ext uri="{FF2B5EF4-FFF2-40B4-BE49-F238E27FC236}">
                  <a16:creationId xmlns:a16="http://schemas.microsoft.com/office/drawing/2014/main" id="{1A934CF1-A9E5-4E96-B4A5-8624D5B7C2ED}"/>
                </a:ext>
              </a:extLst>
            </p:cNvPr>
            <p:cNvSpPr txBox="1"/>
            <p:nvPr/>
          </p:nvSpPr>
          <p:spPr>
            <a:xfrm>
              <a:off x="5178768" y="762440"/>
              <a:ext cx="3150508" cy="646331"/>
            </a:xfrm>
            <a:prstGeom prst="rect">
              <a:avLst/>
            </a:prstGeom>
            <a:noFill/>
          </p:spPr>
          <p:txBody>
            <a:bodyPr wrap="square" rtlCol="1">
              <a:spAutoFit/>
            </a:bodyPr>
            <a:lstStyle>
              <a:defPPr>
                <a:defRPr lang="he-IL"/>
              </a:defPPr>
              <a:lvl1pPr rtl="0">
                <a:defRPr sz="1600">
                  <a:solidFill>
                    <a:srgbClr val="54707C"/>
                  </a:solidFill>
                </a:defRPr>
              </a:lvl1pPr>
            </a:lstStyle>
            <a:p>
              <a:r>
                <a:rPr lang="he-IL" sz="1800" dirty="0"/>
                <a:t>זיהוי הבוחר, קבלת אישור הצבעה ורישומו בפרוטוקול</a:t>
              </a:r>
            </a:p>
          </p:txBody>
        </p:sp>
      </p:grpSp>
      <p:pic>
        <p:nvPicPr>
          <p:cNvPr id="38" name="Picture 37">
            <a:extLst>
              <a:ext uri="{FF2B5EF4-FFF2-40B4-BE49-F238E27FC236}">
                <a16:creationId xmlns:a16="http://schemas.microsoft.com/office/drawing/2014/main" id="{DF403251-8799-4411-8B37-E7D9FA45C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166" y="4523888"/>
            <a:ext cx="660320" cy="2182415"/>
          </a:xfrm>
          <a:prstGeom prst="rect">
            <a:avLst/>
          </a:prstGeom>
        </p:spPr>
      </p:pic>
      <p:pic>
        <p:nvPicPr>
          <p:cNvPr id="40" name="תמונה 11">
            <a:extLst>
              <a:ext uri="{FF2B5EF4-FFF2-40B4-BE49-F238E27FC236}">
                <a16:creationId xmlns:a16="http://schemas.microsoft.com/office/drawing/2014/main" id="{737B9F0F-C76D-4039-BC8D-1D7E2A6D0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412" y="4502340"/>
            <a:ext cx="3145246" cy="2101470"/>
          </a:xfrm>
          <a:prstGeom prst="rect">
            <a:avLst/>
          </a:prstGeom>
        </p:spPr>
      </p:pic>
      <p:pic>
        <p:nvPicPr>
          <p:cNvPr id="41" name="תמונה 1">
            <a:extLst>
              <a:ext uri="{FF2B5EF4-FFF2-40B4-BE49-F238E27FC236}">
                <a16:creationId xmlns:a16="http://schemas.microsoft.com/office/drawing/2014/main" id="{46B83891-5640-49BA-9760-896E4A04C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571" y="5094586"/>
            <a:ext cx="1456835" cy="793510"/>
          </a:xfrm>
          <a:prstGeom prst="rect">
            <a:avLst/>
          </a:prstGeom>
        </p:spPr>
      </p:pic>
      <p:pic>
        <p:nvPicPr>
          <p:cNvPr id="42" name="Picture 41">
            <a:extLst>
              <a:ext uri="{FF2B5EF4-FFF2-40B4-BE49-F238E27FC236}">
                <a16:creationId xmlns:a16="http://schemas.microsoft.com/office/drawing/2014/main" id="{E56EE9AD-61AC-463E-82DA-5B41F31EE4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592" y="5285229"/>
            <a:ext cx="1304819" cy="861067"/>
          </a:xfrm>
          <a:prstGeom prst="rect">
            <a:avLst/>
          </a:prstGeom>
        </p:spPr>
      </p:pic>
      <p:pic>
        <p:nvPicPr>
          <p:cNvPr id="43" name="Picture 42">
            <a:extLst>
              <a:ext uri="{FF2B5EF4-FFF2-40B4-BE49-F238E27FC236}">
                <a16:creationId xmlns:a16="http://schemas.microsoft.com/office/drawing/2014/main" id="{1AEE927A-263F-404D-8C6D-13F850869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53166" y="4523888"/>
            <a:ext cx="660320" cy="2182415"/>
          </a:xfrm>
          <a:prstGeom prst="rect">
            <a:avLst/>
          </a:prstGeom>
        </p:spPr>
      </p:pic>
      <p:pic>
        <p:nvPicPr>
          <p:cNvPr id="44" name="Picture 43">
            <a:extLst>
              <a:ext uri="{FF2B5EF4-FFF2-40B4-BE49-F238E27FC236}">
                <a16:creationId xmlns:a16="http://schemas.microsoft.com/office/drawing/2014/main" id="{F000D203-B9A3-4634-B750-D701E9BF556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11765" y="866862"/>
            <a:ext cx="2682801" cy="3434403"/>
          </a:xfrm>
          <a:prstGeom prst="rect">
            <a:avLst/>
          </a:prstGeom>
        </p:spPr>
      </p:pic>
      <p:sp>
        <p:nvSpPr>
          <p:cNvPr id="46" name="Rectangle 45">
            <a:extLst>
              <a:ext uri="{FF2B5EF4-FFF2-40B4-BE49-F238E27FC236}">
                <a16:creationId xmlns:a16="http://schemas.microsoft.com/office/drawing/2014/main" id="{A4739505-E9DE-4580-B30D-8BC8B9523C7F}"/>
              </a:ext>
            </a:extLst>
          </p:cNvPr>
          <p:cNvSpPr/>
          <p:nvPr/>
        </p:nvSpPr>
        <p:spPr>
          <a:xfrm rot="2240498">
            <a:off x="424558" y="3269713"/>
            <a:ext cx="1086538" cy="1501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אוטם החריץ</a:t>
            </a:r>
            <a:endParaRPr lang="en-US" dirty="0">
              <a:solidFill>
                <a:schemeClr val="tx1"/>
              </a:solidFill>
            </a:endParaRPr>
          </a:p>
        </p:txBody>
      </p:sp>
      <p:pic>
        <p:nvPicPr>
          <p:cNvPr id="48" name="תמונה 18">
            <a:extLst>
              <a:ext uri="{FF2B5EF4-FFF2-40B4-BE49-F238E27FC236}">
                <a16:creationId xmlns:a16="http://schemas.microsoft.com/office/drawing/2014/main" id="{8C3DFC0E-D220-43CF-AEDC-08AC45E63A3E}"/>
              </a:ext>
            </a:extLst>
          </p:cNvPr>
          <p:cNvPicPr/>
          <p:nvPr/>
        </p:nvPicPr>
        <p:blipFill>
          <a:blip r:embed="rId8" cstate="print">
            <a:extLst>
              <a:ext uri="{28A0092B-C50C-407E-A947-70E740481C1C}">
                <a14:useLocalDpi xmlns:a14="http://schemas.microsoft.com/office/drawing/2010/main" val="0"/>
              </a:ext>
            </a:extLst>
          </a:blip>
          <a:srcRect l="462" r="462"/>
          <a:stretch/>
        </p:blipFill>
        <p:spPr>
          <a:xfrm>
            <a:off x="5311234" y="2129360"/>
            <a:ext cx="1907776" cy="1325564"/>
          </a:xfrm>
          <a:prstGeom prst="rect">
            <a:avLst/>
          </a:prstGeom>
        </p:spPr>
      </p:pic>
      <p:pic>
        <p:nvPicPr>
          <p:cNvPr id="49" name="Picture 48">
            <a:extLst>
              <a:ext uri="{FF2B5EF4-FFF2-40B4-BE49-F238E27FC236}">
                <a16:creationId xmlns:a16="http://schemas.microsoft.com/office/drawing/2014/main" id="{934BAE89-22CD-4DAD-A508-3E8A97B05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107" y="4585466"/>
            <a:ext cx="660320" cy="2182415"/>
          </a:xfrm>
          <a:prstGeom prst="rect">
            <a:avLst/>
          </a:prstGeom>
        </p:spPr>
      </p:pic>
      <p:pic>
        <p:nvPicPr>
          <p:cNvPr id="50" name="Picture 49">
            <a:extLst>
              <a:ext uri="{FF2B5EF4-FFF2-40B4-BE49-F238E27FC236}">
                <a16:creationId xmlns:a16="http://schemas.microsoft.com/office/drawing/2014/main" id="{0745EDFF-027C-431D-B532-DEBB1DDF96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9704" y="5126897"/>
            <a:ext cx="1304819" cy="861067"/>
          </a:xfrm>
          <a:prstGeom prst="rect">
            <a:avLst/>
          </a:prstGeom>
        </p:spPr>
      </p:pic>
      <p:pic>
        <p:nvPicPr>
          <p:cNvPr id="51" name="תמונה 1">
            <a:extLst>
              <a:ext uri="{FF2B5EF4-FFF2-40B4-BE49-F238E27FC236}">
                <a16:creationId xmlns:a16="http://schemas.microsoft.com/office/drawing/2014/main" id="{74CF4DC7-5197-41E1-8715-2C623A23F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1" y="5015229"/>
            <a:ext cx="1456835" cy="793510"/>
          </a:xfrm>
          <a:prstGeom prst="rect">
            <a:avLst/>
          </a:prstGeom>
        </p:spPr>
      </p:pic>
      <p:pic>
        <p:nvPicPr>
          <p:cNvPr id="39" name="Picture 38">
            <a:extLst>
              <a:ext uri="{FF2B5EF4-FFF2-40B4-BE49-F238E27FC236}">
                <a16:creationId xmlns:a16="http://schemas.microsoft.com/office/drawing/2014/main" id="{E88FCFFA-5B7E-435A-9DD0-69394A67E6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4155" y="4438554"/>
            <a:ext cx="2464361" cy="1346507"/>
          </a:xfrm>
          <a:prstGeom prst="rect">
            <a:avLst/>
          </a:prstGeom>
        </p:spPr>
      </p:pic>
    </p:spTree>
    <p:extLst>
      <p:ext uri="{BB962C8B-B14F-4D97-AF65-F5344CB8AC3E}">
        <p14:creationId xmlns:p14="http://schemas.microsoft.com/office/powerpoint/2010/main" val="21695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1.04167E-6 -4.44444E-6 L -0.22422 0.01459 " pathEditMode="relative" rAng="0" ptsTypes="AA">
                                      <p:cBhvr>
                                        <p:cTn id="14" dur="2000" fill="hold"/>
                                        <p:tgtEl>
                                          <p:spTgt spid="41"/>
                                        </p:tgtEl>
                                        <p:attrNameLst>
                                          <p:attrName>ppt_x</p:attrName>
                                          <p:attrName>ppt_y</p:attrName>
                                        </p:attrNameLst>
                                      </p:cBhvr>
                                      <p:rCtr x="-11211" y="718"/>
                                    </p:animMotion>
                                  </p:childTnLst>
                                </p:cTn>
                              </p:par>
                            </p:childTnLst>
                          </p:cTn>
                        </p:par>
                        <p:par>
                          <p:cTn id="15" fill="hold">
                            <p:stCondLst>
                              <p:cond delay="3000"/>
                            </p:stCondLst>
                            <p:childTnLst>
                              <p:par>
                                <p:cTn id="16" presetID="10" presetClass="exit" presetSubtype="0" fill="hold" nodeType="after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63" presetClass="path" presetSubtype="0" accel="50000" decel="50000" fill="hold" nodeType="withEffect">
                                  <p:stCondLst>
                                    <p:cond delay="0"/>
                                  </p:stCondLst>
                                  <p:childTnLst>
                                    <p:animMotion origin="layout" path="M 0 0 L 0.25 0 E" pathEditMode="relative" ptsTypes="">
                                      <p:cBhvr>
                                        <p:cTn id="29" dur="2000" fill="hold"/>
                                        <p:tgtEl>
                                          <p:spTgt spid="42"/>
                                        </p:tgtEl>
                                        <p:attrNameLst>
                                          <p:attrName>ppt_x</p:attrName>
                                          <p:attrName>ppt_y</p:attrName>
                                        </p:attrNameLst>
                                      </p:cBhvr>
                                    </p:animMotion>
                                  </p:childTnLst>
                                </p:cTn>
                              </p:par>
                            </p:childTnLst>
                          </p:cTn>
                        </p:par>
                        <p:par>
                          <p:cTn id="30" fill="hold">
                            <p:stCondLst>
                              <p:cond delay="2500"/>
                            </p:stCondLst>
                            <p:childTnLst>
                              <p:par>
                                <p:cTn id="31" presetID="10" presetClass="exit" presetSubtype="0" fill="hold" nodeType="afterEffect">
                                  <p:stCondLst>
                                    <p:cond delay="0"/>
                                  </p:stCondLst>
                                  <p:childTnLst>
                                    <p:animEffect transition="out" filter="fade">
                                      <p:cBhvr>
                                        <p:cTn id="32" dur="500"/>
                                        <p:tgtEl>
                                          <p:spTgt spid="42"/>
                                        </p:tgtEl>
                                      </p:cBhvr>
                                    </p:animEffect>
                                    <p:set>
                                      <p:cBhvr>
                                        <p:cTn id="33" dur="1" fill="hold">
                                          <p:stCondLst>
                                            <p:cond delay="499"/>
                                          </p:stCondLst>
                                        </p:cTn>
                                        <p:tgtEl>
                                          <p:spTgt spid="42"/>
                                        </p:tgtEl>
                                        <p:attrNameLst>
                                          <p:attrName>style.visibility</p:attrName>
                                        </p:attrNameLst>
                                      </p:cBhvr>
                                      <p:to>
                                        <p:strVal val="hidden"/>
                                      </p:to>
                                    </p:set>
                                  </p:childTnLst>
                                </p:cTn>
                              </p:par>
                            </p:childTnLst>
                          </p:cTn>
                        </p:par>
                        <p:par>
                          <p:cTn id="34" fill="hold">
                            <p:stCondLst>
                              <p:cond delay="3000"/>
                            </p:stCondLst>
                            <p:childTnLst>
                              <p:par>
                                <p:cTn id="35" presetID="10" presetClass="exit" presetSubtype="0" fill="hold" nodeType="after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4000"/>
                            </p:stCondLst>
                            <p:childTnLst>
                              <p:par>
                                <p:cTn id="43" presetID="63" presetClass="path" presetSubtype="0" accel="50000" decel="50000" fill="hold" nodeType="afterEffect">
                                  <p:stCondLst>
                                    <p:cond delay="0"/>
                                  </p:stCondLst>
                                  <p:childTnLst>
                                    <p:animMotion origin="layout" path="M 4.16667E-6 1.11022E-16 L 0.19869 -0.00347 " pathEditMode="relative" rAng="0" ptsTypes="AA">
                                      <p:cBhvr>
                                        <p:cTn id="44" dur="2000" fill="hold"/>
                                        <p:tgtEl>
                                          <p:spTgt spid="43"/>
                                        </p:tgtEl>
                                        <p:attrNameLst>
                                          <p:attrName>ppt_x</p:attrName>
                                          <p:attrName>ppt_y</p:attrName>
                                        </p:attrNameLst>
                                      </p:cBhvr>
                                      <p:rCtr x="9935" y="-185"/>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par>
                          <p:cTn id="58" fill="hold">
                            <p:stCondLst>
                              <p:cond delay="1500"/>
                            </p:stCondLst>
                            <p:childTnLst>
                              <p:par>
                                <p:cTn id="59" presetID="64" presetClass="path" presetSubtype="0" accel="50000" decel="50000" fill="hold" grpId="1" nodeType="afterEffect">
                                  <p:stCondLst>
                                    <p:cond delay="0"/>
                                  </p:stCondLst>
                                  <p:childTnLst>
                                    <p:animMotion origin="layout" path="M 3.125E-6 -2.59259E-6 L 0.24323 -0.21203 " pathEditMode="relative" rAng="0" ptsTypes="AA">
                                      <p:cBhvr>
                                        <p:cTn id="60" dur="2000" fill="hold"/>
                                        <p:tgtEl>
                                          <p:spTgt spid="46"/>
                                        </p:tgtEl>
                                        <p:attrNameLst>
                                          <p:attrName>ppt_x</p:attrName>
                                          <p:attrName>ppt_y</p:attrName>
                                        </p:attrNameLst>
                                      </p:cBhvr>
                                      <p:rCtr x="12161" y="-10602"/>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xit" presetSubtype="0" fill="hold"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par>
                          <p:cTn id="86" fill="hold">
                            <p:stCondLst>
                              <p:cond delay="500"/>
                            </p:stCondLst>
                            <p:childTnLst>
                              <p:par>
                                <p:cTn id="87" presetID="35" presetClass="path" presetSubtype="0" accel="50000" decel="50000" fill="hold" nodeType="afterEffect">
                                  <p:stCondLst>
                                    <p:cond delay="0"/>
                                  </p:stCondLst>
                                  <p:childTnLst>
                                    <p:animMotion origin="layout" path="M 2.5E-6 3.7037E-6 L -0.23034 -0.02685 " pathEditMode="relative" rAng="0" ptsTypes="AA">
                                      <p:cBhvr>
                                        <p:cTn id="88" dur="2000" fill="hold"/>
                                        <p:tgtEl>
                                          <p:spTgt spid="49"/>
                                        </p:tgtEl>
                                        <p:attrNameLst>
                                          <p:attrName>ppt_x</p:attrName>
                                          <p:attrName>ppt_y</p:attrName>
                                        </p:attrNameLst>
                                      </p:cBhvr>
                                      <p:rCtr x="-10885" y="-625"/>
                                    </p:animMotion>
                                  </p:childTnLst>
                                </p:cTn>
                              </p:par>
                              <p:par>
                                <p:cTn id="89" presetID="10"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2500"/>
                            </p:stCondLst>
                            <p:childTnLst>
                              <p:par>
                                <p:cTn id="93" presetID="64" presetClass="path" presetSubtype="0" accel="50000" decel="50000" fill="hold" nodeType="afterEffect">
                                  <p:stCondLst>
                                    <p:cond delay="0"/>
                                  </p:stCondLst>
                                  <p:childTnLst>
                                    <p:animMotion origin="layout" path="M -4.58333E-6 3.33333E-6 L 0.22579 -0.36968 " pathEditMode="relative" rAng="0" ptsTypes="AA">
                                      <p:cBhvr>
                                        <p:cTn id="94" dur="2000" fill="hold"/>
                                        <p:tgtEl>
                                          <p:spTgt spid="50"/>
                                        </p:tgtEl>
                                        <p:attrNameLst>
                                          <p:attrName>ppt_x</p:attrName>
                                          <p:attrName>ppt_y</p:attrName>
                                        </p:attrNameLst>
                                      </p:cBhvr>
                                      <p:rCtr x="11289" y="-18495"/>
                                    </p:animMotion>
                                  </p:childTnLst>
                                </p:cTn>
                              </p:par>
                            </p:childTnLst>
                          </p:cTn>
                        </p:par>
                        <p:par>
                          <p:cTn id="95" fill="hold">
                            <p:stCondLst>
                              <p:cond delay="4500"/>
                            </p:stCondLst>
                            <p:childTnLst>
                              <p:par>
                                <p:cTn id="96" presetID="10" presetClass="exit" presetSubtype="0" fill="hold" nodeType="afterEffect">
                                  <p:stCondLst>
                                    <p:cond delay="0"/>
                                  </p:stCondLst>
                                  <p:childTnLst>
                                    <p:animEffect transition="out" filter="fade">
                                      <p:cBhvr>
                                        <p:cTn id="97" dur="500"/>
                                        <p:tgtEl>
                                          <p:spTgt spid="50"/>
                                        </p:tgtEl>
                                      </p:cBhvr>
                                    </p:animEffect>
                                    <p:set>
                                      <p:cBhvr>
                                        <p:cTn id="98" dur="1" fill="hold">
                                          <p:stCondLst>
                                            <p:cond delay="499"/>
                                          </p:stCondLst>
                                        </p:cTn>
                                        <p:tgtEl>
                                          <p:spTgt spid="5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childTnLst>
                                </p:cTn>
                              </p:par>
                            </p:childTnLst>
                          </p:cTn>
                        </p:par>
                        <p:par>
                          <p:cTn id="104" fill="hold">
                            <p:stCondLst>
                              <p:cond delay="500"/>
                            </p:stCondLst>
                            <p:childTnLst>
                              <p:par>
                                <p:cTn id="105" presetID="10" presetClass="exit" presetSubtype="0" fill="hold" grpId="2" nodeType="afterEffect">
                                  <p:stCondLst>
                                    <p:cond delay="0"/>
                                  </p:stCondLst>
                                  <p:childTnLst>
                                    <p:animEffect transition="out" filter="fade">
                                      <p:cBhvr>
                                        <p:cTn id="106" dur="500"/>
                                        <p:tgtEl>
                                          <p:spTgt spid="46"/>
                                        </p:tgtEl>
                                      </p:cBhvr>
                                    </p:animEffect>
                                    <p:set>
                                      <p:cBhvr>
                                        <p:cTn id="107" dur="1" fill="hold">
                                          <p:stCondLst>
                                            <p:cond delay="499"/>
                                          </p:stCondLst>
                                        </p:cTn>
                                        <p:tgtEl>
                                          <p:spTgt spid="46"/>
                                        </p:tgtEl>
                                        <p:attrNameLst>
                                          <p:attrName>style.visibility</p:attrName>
                                        </p:attrNameLst>
                                      </p:cBhvr>
                                      <p:to>
                                        <p:strVal val="hidden"/>
                                      </p:to>
                                    </p:set>
                                  </p:childTnLst>
                                </p:cTn>
                              </p:par>
                              <p:par>
                                <p:cTn id="108" presetID="35" presetClass="path" presetSubtype="0" accel="50000" decel="50000" fill="hold" nodeType="withEffect">
                                  <p:stCondLst>
                                    <p:cond delay="0"/>
                                  </p:stCondLst>
                                  <p:childTnLst>
                                    <p:animMotion origin="layout" path="M -2.08333E-6 -4.44444E-6 L -0.18867 -0.00324 " pathEditMode="relative" rAng="0" ptsTypes="AA">
                                      <p:cBhvr>
                                        <p:cTn id="109" dur="2000" fill="hold"/>
                                        <p:tgtEl>
                                          <p:spTgt spid="48"/>
                                        </p:tgtEl>
                                        <p:attrNameLst>
                                          <p:attrName>ppt_x</p:attrName>
                                          <p:attrName>ppt_y</p:attrName>
                                        </p:attrNameLst>
                                      </p:cBhvr>
                                      <p:rCtr x="-9440" y="-162"/>
                                    </p:animMotion>
                                  </p:childTnLst>
                                </p:cTn>
                              </p:par>
                            </p:childTnLst>
                          </p:cTn>
                        </p:par>
                        <p:par>
                          <p:cTn id="110" fill="hold">
                            <p:stCondLst>
                              <p:cond delay="2500"/>
                            </p:stCondLst>
                            <p:childTnLst>
                              <p:par>
                                <p:cTn id="111" presetID="10" presetClass="exit" presetSubtype="0" fill="hold" nodeType="afterEffect">
                                  <p:stCondLst>
                                    <p:cond delay="0"/>
                                  </p:stCondLst>
                                  <p:childTnLst>
                                    <p:animEffect transition="out" filter="fade">
                                      <p:cBhvr>
                                        <p:cTn id="112" dur="500"/>
                                        <p:tgtEl>
                                          <p:spTgt spid="48"/>
                                        </p:tgtEl>
                                      </p:cBhvr>
                                    </p:animEffect>
                                    <p:set>
                                      <p:cBhvr>
                                        <p:cTn id="113" dur="1" fill="hold">
                                          <p:stCondLst>
                                            <p:cond delay="499"/>
                                          </p:stCondLst>
                                        </p:cTn>
                                        <p:tgtEl>
                                          <p:spTgt spid="4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nodeType="with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childTnLst>
                          </p:cTn>
                        </p:par>
                        <p:par>
                          <p:cTn id="122" fill="hold">
                            <p:stCondLst>
                              <p:cond delay="500"/>
                            </p:stCondLst>
                            <p:childTnLst>
                              <p:par>
                                <p:cTn id="123" presetID="63" presetClass="path" presetSubtype="0" accel="50000" decel="50000" fill="hold" nodeType="afterEffect">
                                  <p:stCondLst>
                                    <p:cond delay="0"/>
                                  </p:stCondLst>
                                  <p:childTnLst>
                                    <p:animMotion origin="layout" path="M 0 0 L 0.25 0 E" pathEditMode="relative" ptsTypes="">
                                      <p:cBhvr>
                                        <p:cTn id="124" dur="2000" fill="hold"/>
                                        <p:tgtEl>
                                          <p:spTgt spid="51"/>
                                        </p:tgtEl>
                                        <p:attrNameLst>
                                          <p:attrName>ppt_x</p:attrName>
                                          <p:attrName>ppt_y</p:attrName>
                                        </p:attrNameLst>
                                      </p:cBhvr>
                                    </p:animMotion>
                                  </p:childTnLst>
                                </p:cTn>
                              </p:par>
                            </p:childTnLst>
                          </p:cTn>
                        </p:par>
                        <p:par>
                          <p:cTn id="125" fill="hold">
                            <p:stCondLst>
                              <p:cond delay="2500"/>
                            </p:stCondLst>
                            <p:childTnLst>
                              <p:par>
                                <p:cTn id="126" presetID="10" presetClass="exit" presetSubtype="0" fill="hold" nodeType="afterEffect">
                                  <p:stCondLst>
                                    <p:cond delay="0"/>
                                  </p:stCondLst>
                                  <p:childTnLst>
                                    <p:animEffect transition="out" filter="fade">
                                      <p:cBhvr>
                                        <p:cTn id="127" dur="500"/>
                                        <p:tgtEl>
                                          <p:spTgt spid="51"/>
                                        </p:tgtEl>
                                      </p:cBhvr>
                                    </p:animEffect>
                                    <p:set>
                                      <p:cBhvr>
                                        <p:cTn id="128"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6"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31F3D-D289-46CD-88AD-46561CEBE662}"/>
              </a:ext>
            </a:extLst>
          </p:cNvPr>
          <p:cNvSpPr>
            <a:spLocks noGrp="1"/>
          </p:cNvSpPr>
          <p:nvPr>
            <p:ph type="sldNum" sz="quarter" idx="12"/>
          </p:nvPr>
        </p:nvSpPr>
        <p:spPr/>
        <p:txBody>
          <a:bodyPr/>
          <a:lstStyle/>
          <a:p>
            <a:fld id="{4C3B709D-3265-41A0-A411-CB1161B7F7D5}" type="slidenum">
              <a:rPr lang="he-IL" smtClean="0"/>
              <a:pPr/>
              <a:t>22</a:t>
            </a:fld>
            <a:endParaRPr lang="he-IL" dirty="0"/>
          </a:p>
        </p:txBody>
      </p:sp>
      <p:sp>
        <p:nvSpPr>
          <p:cNvPr id="6" name="מלבן 57">
            <a:extLst>
              <a:ext uri="{FF2B5EF4-FFF2-40B4-BE49-F238E27FC236}">
                <a16:creationId xmlns:a16="http://schemas.microsoft.com/office/drawing/2014/main" id="{B9CBB4F9-C273-4A7F-82A6-447E4132875E}"/>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8521DD7A-C0E1-427E-BB90-1F9973C04C05}"/>
              </a:ext>
            </a:extLst>
          </p:cNvPr>
          <p:cNvSpPr txBox="1"/>
          <p:nvPr/>
        </p:nvSpPr>
        <p:spPr>
          <a:xfrm>
            <a:off x="9500498" y="918299"/>
            <a:ext cx="2688654" cy="307777"/>
          </a:xfrm>
          <a:prstGeom prst="rect">
            <a:avLst/>
          </a:prstGeom>
          <a:noFill/>
        </p:spPr>
        <p:txBody>
          <a:bodyPr wrap="square" rtlCol="1">
            <a:spAutoFit/>
          </a:bodyPr>
          <a:lstStyle/>
          <a:p>
            <a:r>
              <a:rPr lang="he-IL" sz="1400" dirty="0">
                <a:solidFill>
                  <a:srgbClr val="54707C"/>
                </a:solidFill>
              </a:rPr>
              <a:t>מסירת מעטפות פנימיות לבוחר </a:t>
            </a:r>
          </a:p>
        </p:txBody>
      </p:sp>
      <p:sp>
        <p:nvSpPr>
          <p:cNvPr id="9" name="מלבן 67">
            <a:extLst>
              <a:ext uri="{FF2B5EF4-FFF2-40B4-BE49-F238E27FC236}">
                <a16:creationId xmlns:a16="http://schemas.microsoft.com/office/drawing/2014/main" id="{62F719CC-1BD9-496A-9867-02C26FCAA4BB}"/>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10" name="TextBox 9">
            <a:extLst>
              <a:ext uri="{FF2B5EF4-FFF2-40B4-BE49-F238E27FC236}">
                <a16:creationId xmlns:a16="http://schemas.microsoft.com/office/drawing/2014/main" id="{A4736D04-D522-442A-9B71-45AD4E6CDFCC}"/>
              </a:ext>
            </a:extLst>
          </p:cNvPr>
          <p:cNvSpPr txBox="1"/>
          <p:nvPr/>
        </p:nvSpPr>
        <p:spPr>
          <a:xfrm>
            <a:off x="9914057" y="2968539"/>
            <a:ext cx="2277943" cy="307777"/>
          </a:xfrm>
          <a:prstGeom prst="rect">
            <a:avLst/>
          </a:prstGeom>
          <a:noFill/>
        </p:spPr>
        <p:txBody>
          <a:bodyPr wrap="square" rtlCol="1">
            <a:spAutoFit/>
          </a:bodyPr>
          <a:lstStyle/>
          <a:p>
            <a:r>
              <a:rPr lang="he-IL" sz="1400" dirty="0">
                <a:solidFill>
                  <a:srgbClr val="54707C"/>
                </a:solidFill>
              </a:rPr>
              <a:t>הצבעה מאחורי הפרגוד</a:t>
            </a:r>
          </a:p>
        </p:txBody>
      </p:sp>
      <p:sp>
        <p:nvSpPr>
          <p:cNvPr id="12" name="מלבן 68">
            <a:extLst>
              <a:ext uri="{FF2B5EF4-FFF2-40B4-BE49-F238E27FC236}">
                <a16:creationId xmlns:a16="http://schemas.microsoft.com/office/drawing/2014/main" id="{CFABB6C5-C4B6-4540-B92C-1B1DFE964611}"/>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0F716444-F824-4EB8-BB72-E0AB7F25F10D}"/>
              </a:ext>
            </a:extLst>
          </p:cNvPr>
          <p:cNvSpPr txBox="1"/>
          <p:nvPr/>
        </p:nvSpPr>
        <p:spPr>
          <a:xfrm>
            <a:off x="9740766" y="3534320"/>
            <a:ext cx="246417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הכנסת המעטפות הפנימיות למעטפה החיצונית </a:t>
            </a:r>
          </a:p>
        </p:txBody>
      </p:sp>
      <p:sp>
        <p:nvSpPr>
          <p:cNvPr id="15" name="מלבן 69">
            <a:extLst>
              <a:ext uri="{FF2B5EF4-FFF2-40B4-BE49-F238E27FC236}">
                <a16:creationId xmlns:a16="http://schemas.microsoft.com/office/drawing/2014/main" id="{02E8460C-D141-4D10-BE1E-22B65D872D25}"/>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6" name="TextBox 15">
            <a:extLst>
              <a:ext uri="{FF2B5EF4-FFF2-40B4-BE49-F238E27FC236}">
                <a16:creationId xmlns:a16="http://schemas.microsoft.com/office/drawing/2014/main" id="{E33D4BD0-3EF6-457D-B9A5-4398D884F256}"/>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18" name="מלבן 66">
            <a:extLst>
              <a:ext uri="{FF2B5EF4-FFF2-40B4-BE49-F238E27FC236}">
                <a16:creationId xmlns:a16="http://schemas.microsoft.com/office/drawing/2014/main" id="{EAE2DE5A-DF6B-4F3C-8AFF-20FC14B93673}"/>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19" name="TextBox 18">
            <a:extLst>
              <a:ext uri="{FF2B5EF4-FFF2-40B4-BE49-F238E27FC236}">
                <a16:creationId xmlns:a16="http://schemas.microsoft.com/office/drawing/2014/main" id="{0C5EAD05-C6F3-43D6-8A89-361600ED93AE}"/>
              </a:ext>
            </a:extLst>
          </p:cNvPr>
          <p:cNvSpPr txBox="1"/>
          <p:nvPr/>
        </p:nvSpPr>
        <p:spPr>
          <a:xfrm>
            <a:off x="9673389" y="2276470"/>
            <a:ext cx="2535502" cy="307777"/>
          </a:xfrm>
          <a:prstGeom prst="rect">
            <a:avLst/>
          </a:prstGeom>
          <a:noFill/>
        </p:spPr>
        <p:txBody>
          <a:bodyPr wrap="square" rtlCol="1">
            <a:spAutoFit/>
          </a:bodyPr>
          <a:lstStyle/>
          <a:p>
            <a:pPr rtl="0"/>
            <a:r>
              <a:rPr lang="he-IL" sz="1400" dirty="0">
                <a:solidFill>
                  <a:srgbClr val="54707C"/>
                </a:solidFill>
              </a:rPr>
              <a:t>מילוי הפרטים במעטפה החיצונית </a:t>
            </a:r>
          </a:p>
        </p:txBody>
      </p:sp>
      <p:sp>
        <p:nvSpPr>
          <p:cNvPr id="21" name="מלבן 76">
            <a:extLst>
              <a:ext uri="{FF2B5EF4-FFF2-40B4-BE49-F238E27FC236}">
                <a16:creationId xmlns:a16="http://schemas.microsoft.com/office/drawing/2014/main" id="{4A96ED35-A4E6-47D5-9542-FECDE49F3304}"/>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TextBox 21">
            <a:extLst>
              <a:ext uri="{FF2B5EF4-FFF2-40B4-BE49-F238E27FC236}">
                <a16:creationId xmlns:a16="http://schemas.microsoft.com/office/drawing/2014/main" id="{89305951-D827-41DE-92C8-9140CDA8A858}"/>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24" name="מלבן 66">
            <a:extLst>
              <a:ext uri="{FF2B5EF4-FFF2-40B4-BE49-F238E27FC236}">
                <a16:creationId xmlns:a16="http://schemas.microsoft.com/office/drawing/2014/main" id="{09AF0502-D88E-4042-BC6D-52DC658A6E6F}"/>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25" name="TextBox 24">
            <a:extLst>
              <a:ext uri="{FF2B5EF4-FFF2-40B4-BE49-F238E27FC236}">
                <a16:creationId xmlns:a16="http://schemas.microsoft.com/office/drawing/2014/main" id="{333C6D5A-C2B2-4587-B28B-EB792B647508}"/>
              </a:ext>
            </a:extLst>
          </p:cNvPr>
          <p:cNvSpPr txBox="1"/>
          <p:nvPr/>
        </p:nvSpPr>
        <p:spPr>
          <a:xfrm>
            <a:off x="9163251" y="1588194"/>
            <a:ext cx="3042431" cy="307777"/>
          </a:xfrm>
          <a:prstGeom prst="rect">
            <a:avLst/>
          </a:prstGeom>
          <a:noFill/>
        </p:spPr>
        <p:txBody>
          <a:bodyPr wrap="square" rtlCol="1">
            <a:spAutoFit/>
          </a:bodyPr>
          <a:lstStyle/>
          <a:p>
            <a:pPr rtl="0"/>
            <a:r>
              <a:rPr lang="he-IL" sz="1400" dirty="0">
                <a:solidFill>
                  <a:srgbClr val="54707C"/>
                </a:solidFill>
              </a:rPr>
              <a:t>הנחת אוטם החריץ על תיבת הקלפי </a:t>
            </a:r>
          </a:p>
        </p:txBody>
      </p:sp>
      <p:sp>
        <p:nvSpPr>
          <p:cNvPr id="27" name="מלבן 56">
            <a:extLst>
              <a:ext uri="{FF2B5EF4-FFF2-40B4-BE49-F238E27FC236}">
                <a16:creationId xmlns:a16="http://schemas.microsoft.com/office/drawing/2014/main" id="{9367EC90-C225-412B-8079-629871D8BFC1}"/>
              </a:ext>
            </a:extLst>
          </p:cNvPr>
          <p:cNvSpPr/>
          <p:nvPr/>
        </p:nvSpPr>
        <p:spPr>
          <a:xfrm>
            <a:off x="9467624" y="137780"/>
            <a:ext cx="2724376"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28" name="TextBox 27">
            <a:extLst>
              <a:ext uri="{FF2B5EF4-FFF2-40B4-BE49-F238E27FC236}">
                <a16:creationId xmlns:a16="http://schemas.microsoft.com/office/drawing/2014/main" id="{926884EF-DC64-4945-BC0E-0333F138084C}"/>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solidFill>
                  <a:schemeClr val="bg1"/>
                </a:solidFill>
              </a:rPr>
              <a:t>זיהוי הבוחר, קבלת אישור הצבעה ורישומו בפרוטוקול</a:t>
            </a:r>
          </a:p>
        </p:txBody>
      </p:sp>
      <p:sp>
        <p:nvSpPr>
          <p:cNvPr id="30" name="TextBox 29">
            <a:extLst>
              <a:ext uri="{FF2B5EF4-FFF2-40B4-BE49-F238E27FC236}">
                <a16:creationId xmlns:a16="http://schemas.microsoft.com/office/drawing/2014/main" id="{3F700C95-9980-4959-878B-C41A526B3B46}"/>
              </a:ext>
            </a:extLst>
          </p:cNvPr>
          <p:cNvSpPr txBox="1"/>
          <p:nvPr/>
        </p:nvSpPr>
        <p:spPr>
          <a:xfrm>
            <a:off x="573798" y="1556086"/>
            <a:ext cx="8549818" cy="1685846"/>
          </a:xfrm>
          <a:prstGeom prst="rect">
            <a:avLst/>
          </a:prstGeom>
          <a:noFill/>
        </p:spPr>
        <p:txBody>
          <a:bodyPr wrap="square" rtlCol="1">
            <a:spAutoFit/>
          </a:bodyPr>
          <a:lstStyle>
            <a:defPPr>
              <a:defRPr lang="he-IL"/>
            </a:defPPr>
            <a:lvl1pPr marL="342891" indent="-342891">
              <a:lnSpc>
                <a:spcPct val="150000"/>
              </a:lnSpc>
              <a:buClr>
                <a:srgbClr val="18A8B7"/>
              </a:buClr>
              <a:buBlip>
                <a:blip r:embed="rId3"/>
              </a:buBlip>
              <a:defRPr sz="2400">
                <a:solidFill>
                  <a:srgbClr val="54707C"/>
                </a:solidFill>
                <a:latin typeface="Arial" panose="020B0604020202020204" pitchFamily="34" charset="0"/>
                <a:cs typeface="Arial" panose="020B0604020202020204" pitchFamily="34" charset="0"/>
              </a:defRPr>
            </a:lvl1pPr>
          </a:lstStyle>
          <a:p>
            <a:r>
              <a:rPr lang="he-IL" dirty="0"/>
              <a:t>זיהוי הבוחרים הוא באחריות מזכיר הוועדה. </a:t>
            </a:r>
          </a:p>
          <a:p>
            <a:r>
              <a:rPr lang="he-IL" dirty="0"/>
              <a:t>אם חסרה תמונה או לא ניתן לזהות את המצביע על פיה, אין לאפשר לבוחר להצביע.</a:t>
            </a:r>
            <a:endParaRPr lang="en-US" dirty="0"/>
          </a:p>
        </p:txBody>
      </p:sp>
      <p:grpSp>
        <p:nvGrpSpPr>
          <p:cNvPr id="31" name="Group 30">
            <a:extLst>
              <a:ext uri="{FF2B5EF4-FFF2-40B4-BE49-F238E27FC236}">
                <a16:creationId xmlns:a16="http://schemas.microsoft.com/office/drawing/2014/main" id="{616A48A1-5BA5-444B-BCEC-32AA3C5D55AF}"/>
              </a:ext>
            </a:extLst>
          </p:cNvPr>
          <p:cNvGrpSpPr/>
          <p:nvPr/>
        </p:nvGrpSpPr>
        <p:grpSpPr>
          <a:xfrm>
            <a:off x="309143" y="4888338"/>
            <a:ext cx="2682754" cy="1560557"/>
            <a:chOff x="577920" y="2018980"/>
            <a:chExt cx="2682754" cy="1560557"/>
          </a:xfrm>
        </p:grpSpPr>
        <p:sp>
          <p:nvSpPr>
            <p:cNvPr id="38" name="TextBox 92">
              <a:extLst>
                <a:ext uri="{FF2B5EF4-FFF2-40B4-BE49-F238E27FC236}">
                  <a16:creationId xmlns:a16="http://schemas.microsoft.com/office/drawing/2014/main" id="{1117270B-068E-4ACC-A5A6-2C443586BC1A}"/>
                </a:ext>
              </a:extLst>
            </p:cNvPr>
            <p:cNvSpPr txBox="1"/>
            <p:nvPr/>
          </p:nvSpPr>
          <p:spPr>
            <a:xfrm>
              <a:off x="577920" y="2994762"/>
              <a:ext cx="2682754" cy="58477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rgbClr val="54707C"/>
                  </a:solidFill>
                </a:rPr>
                <a:t>רישיון נהיגה ישראלי תקף</a:t>
              </a:r>
            </a:p>
            <a:p>
              <a:pPr algn="ctr"/>
              <a:r>
                <a:rPr lang="he-IL" sz="1400" dirty="0">
                  <a:solidFill>
                    <a:srgbClr val="54707C"/>
                  </a:solidFill>
                </a:rPr>
                <a:t>כולל את תמונת בעל הרישיון</a:t>
              </a:r>
            </a:p>
          </p:txBody>
        </p:sp>
        <p:pic>
          <p:nvPicPr>
            <p:cNvPr id="39" name="תמונה 1">
              <a:extLst>
                <a:ext uri="{FF2B5EF4-FFF2-40B4-BE49-F238E27FC236}">
                  <a16:creationId xmlns:a16="http://schemas.microsoft.com/office/drawing/2014/main" id="{F11C1A21-D1FE-4A6A-81D0-9580A0F60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294" y="2018980"/>
              <a:ext cx="1666134" cy="907511"/>
            </a:xfrm>
            <a:prstGeom prst="rect">
              <a:avLst/>
            </a:prstGeom>
          </p:spPr>
        </p:pic>
      </p:grpSp>
      <p:grpSp>
        <p:nvGrpSpPr>
          <p:cNvPr id="32" name="Group 31">
            <a:extLst>
              <a:ext uri="{FF2B5EF4-FFF2-40B4-BE49-F238E27FC236}">
                <a16:creationId xmlns:a16="http://schemas.microsoft.com/office/drawing/2014/main" id="{8E747D36-2595-4B7E-AE25-0EDF9DBC245D}"/>
              </a:ext>
            </a:extLst>
          </p:cNvPr>
          <p:cNvGrpSpPr/>
          <p:nvPr/>
        </p:nvGrpSpPr>
        <p:grpSpPr>
          <a:xfrm>
            <a:off x="7235195" y="4543484"/>
            <a:ext cx="2231605" cy="2308352"/>
            <a:chOff x="6534793" y="1591535"/>
            <a:chExt cx="2231605" cy="2308352"/>
          </a:xfrm>
        </p:grpSpPr>
        <p:pic>
          <p:nvPicPr>
            <p:cNvPr id="36" name="תמונה 4">
              <a:extLst>
                <a:ext uri="{FF2B5EF4-FFF2-40B4-BE49-F238E27FC236}">
                  <a16:creationId xmlns:a16="http://schemas.microsoft.com/office/drawing/2014/main" id="{D8359057-1A5E-4E88-9921-87D753AAC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631" y="1591535"/>
              <a:ext cx="1083652" cy="1333220"/>
            </a:xfrm>
            <a:prstGeom prst="rect">
              <a:avLst/>
            </a:prstGeom>
          </p:spPr>
        </p:pic>
        <p:sp>
          <p:nvSpPr>
            <p:cNvPr id="37" name="TextBox 103">
              <a:extLst>
                <a:ext uri="{FF2B5EF4-FFF2-40B4-BE49-F238E27FC236}">
                  <a16:creationId xmlns:a16="http://schemas.microsoft.com/office/drawing/2014/main" id="{0BBA9ECB-09B5-4E75-9210-A9C3007859D8}"/>
                </a:ext>
              </a:extLst>
            </p:cNvPr>
            <p:cNvSpPr txBox="1"/>
            <p:nvPr/>
          </p:nvSpPr>
          <p:spPr>
            <a:xfrm>
              <a:off x="6534793" y="2976557"/>
              <a:ext cx="2231605" cy="923330"/>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rgbClr val="54707C"/>
                  </a:solidFill>
                </a:rPr>
                <a:t>תעודת זהות רגילה </a:t>
              </a:r>
            </a:p>
            <a:p>
              <a:pPr algn="ctr"/>
              <a:r>
                <a:rPr lang="he-IL" b="1" dirty="0">
                  <a:solidFill>
                    <a:srgbClr val="54707C"/>
                  </a:solidFill>
                </a:rPr>
                <a:t>או ביומטרית </a:t>
              </a:r>
              <a:endParaRPr lang="he-IL" b="1" dirty="0">
                <a:solidFill>
                  <a:srgbClr val="C00000"/>
                </a:solidFill>
              </a:endParaRPr>
            </a:p>
            <a:p>
              <a:pPr algn="ctr"/>
              <a:r>
                <a:rPr lang="he-IL" b="1" dirty="0">
                  <a:solidFill>
                    <a:srgbClr val="C00000"/>
                  </a:solidFill>
                </a:rPr>
                <a:t>אין חובה לבדוק תוקף</a:t>
              </a:r>
            </a:p>
          </p:txBody>
        </p:sp>
      </p:grpSp>
      <p:grpSp>
        <p:nvGrpSpPr>
          <p:cNvPr id="42" name="Group 41">
            <a:extLst>
              <a:ext uri="{FF2B5EF4-FFF2-40B4-BE49-F238E27FC236}">
                <a16:creationId xmlns:a16="http://schemas.microsoft.com/office/drawing/2014/main" id="{18378E02-D30F-4921-B33E-59AEA7153D07}"/>
              </a:ext>
            </a:extLst>
          </p:cNvPr>
          <p:cNvGrpSpPr/>
          <p:nvPr/>
        </p:nvGrpSpPr>
        <p:grpSpPr>
          <a:xfrm>
            <a:off x="5020751" y="4254956"/>
            <a:ext cx="2141835" cy="2319881"/>
            <a:chOff x="4139006" y="4209686"/>
            <a:chExt cx="2141835" cy="2319881"/>
          </a:xfrm>
        </p:grpSpPr>
        <p:grpSp>
          <p:nvGrpSpPr>
            <p:cNvPr id="33" name="Group 32">
              <a:extLst>
                <a:ext uri="{FF2B5EF4-FFF2-40B4-BE49-F238E27FC236}">
                  <a16:creationId xmlns:a16="http://schemas.microsoft.com/office/drawing/2014/main" id="{24E51A4C-3926-40CA-8DF6-BD1729CBCC0B}"/>
                </a:ext>
              </a:extLst>
            </p:cNvPr>
            <p:cNvGrpSpPr/>
            <p:nvPr/>
          </p:nvGrpSpPr>
          <p:grpSpPr>
            <a:xfrm>
              <a:off x="4139006" y="4543484"/>
              <a:ext cx="2141835" cy="1986083"/>
              <a:chOff x="4356525" y="1658051"/>
              <a:chExt cx="2141835" cy="1986083"/>
            </a:xfrm>
          </p:grpSpPr>
          <p:pic>
            <p:nvPicPr>
              <p:cNvPr id="34" name="תמונה 2">
                <a:extLst>
                  <a:ext uri="{FF2B5EF4-FFF2-40B4-BE49-F238E27FC236}">
                    <a16:creationId xmlns:a16="http://schemas.microsoft.com/office/drawing/2014/main" id="{262CB7FA-E193-4416-8140-1A0FAFFF6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2008" y="1658051"/>
                <a:ext cx="1066228" cy="1311782"/>
              </a:xfrm>
              <a:prstGeom prst="rect">
                <a:avLst/>
              </a:prstGeom>
            </p:spPr>
          </p:pic>
          <p:sp>
            <p:nvSpPr>
              <p:cNvPr id="35" name="TextBox 104">
                <a:extLst>
                  <a:ext uri="{FF2B5EF4-FFF2-40B4-BE49-F238E27FC236}">
                    <a16:creationId xmlns:a16="http://schemas.microsoft.com/office/drawing/2014/main" id="{9D1938FD-DA06-4178-AA04-0E54DE930B7C}"/>
                  </a:ext>
                </a:extLst>
              </p:cNvPr>
              <p:cNvSpPr txBox="1"/>
              <p:nvPr/>
            </p:nvSpPr>
            <p:spPr>
              <a:xfrm>
                <a:off x="4356525" y="2997803"/>
                <a:ext cx="2141835" cy="64633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b="1" dirty="0">
                    <a:solidFill>
                      <a:srgbClr val="54707C"/>
                    </a:solidFill>
                  </a:rPr>
                  <a:t>דרכון ישראלי תקף / תעודת מעבר תקפה</a:t>
                </a:r>
              </a:p>
            </p:txBody>
          </p:sp>
        </p:grpSp>
        <p:pic>
          <p:nvPicPr>
            <p:cNvPr id="41" name="Picture 40">
              <a:extLst>
                <a:ext uri="{FF2B5EF4-FFF2-40B4-BE49-F238E27FC236}">
                  <a16:creationId xmlns:a16="http://schemas.microsoft.com/office/drawing/2014/main" id="{F4383A86-F2C8-4CB5-801C-057D36EBB3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7292" y="4209686"/>
              <a:ext cx="870311" cy="1130380"/>
            </a:xfrm>
            <a:prstGeom prst="rect">
              <a:avLst/>
            </a:prstGeom>
          </p:spPr>
        </p:pic>
      </p:grpSp>
      <p:grpSp>
        <p:nvGrpSpPr>
          <p:cNvPr id="4" name="Group 3">
            <a:extLst>
              <a:ext uri="{FF2B5EF4-FFF2-40B4-BE49-F238E27FC236}">
                <a16:creationId xmlns:a16="http://schemas.microsoft.com/office/drawing/2014/main" id="{D5FC8FBC-890B-4FF3-A005-3859FF54875D}"/>
              </a:ext>
            </a:extLst>
          </p:cNvPr>
          <p:cNvGrpSpPr/>
          <p:nvPr/>
        </p:nvGrpSpPr>
        <p:grpSpPr>
          <a:xfrm>
            <a:off x="2991897" y="4844405"/>
            <a:ext cx="1872742" cy="1943045"/>
            <a:chOff x="2991897" y="4844405"/>
            <a:chExt cx="1872742" cy="1943045"/>
          </a:xfrm>
        </p:grpSpPr>
        <p:pic>
          <p:nvPicPr>
            <p:cNvPr id="40" name="Picture 39">
              <a:extLst>
                <a:ext uri="{FF2B5EF4-FFF2-40B4-BE49-F238E27FC236}">
                  <a16:creationId xmlns:a16="http://schemas.microsoft.com/office/drawing/2014/main" id="{5A796049-7F26-4D3A-A934-8E2FD9DDE86F}"/>
                </a:ext>
              </a:extLst>
            </p:cNvPr>
            <p:cNvPicPr/>
            <p:nvPr/>
          </p:nvPicPr>
          <p:blipFill rotWithShape="1">
            <a:blip r:embed="rId8" cstate="print">
              <a:extLst>
                <a:ext uri="{28A0092B-C50C-407E-A947-70E740481C1C}">
                  <a14:useLocalDpi xmlns:a14="http://schemas.microsoft.com/office/drawing/2010/main" val="0"/>
                </a:ext>
              </a:extLst>
            </a:blip>
            <a:srcRect t="55929" r="53565" b="1817"/>
            <a:stretch/>
          </p:blipFill>
          <p:spPr bwMode="auto">
            <a:xfrm>
              <a:off x="3309446" y="4844405"/>
              <a:ext cx="1330796" cy="915017"/>
            </a:xfrm>
            <a:prstGeom prst="rect">
              <a:avLst/>
            </a:prstGeom>
            <a:ln>
              <a:noFill/>
            </a:ln>
            <a:extLst>
              <a:ext uri="{53640926-AAD7-44D8-BBD7-CCE9431645EC}">
                <a14:shadowObscured xmlns:a14="http://schemas.microsoft.com/office/drawing/2010/main"/>
              </a:ext>
            </a:extLst>
          </p:spPr>
        </p:pic>
        <p:sp>
          <p:nvSpPr>
            <p:cNvPr id="43" name="TextBox 42">
              <a:extLst>
                <a:ext uri="{FF2B5EF4-FFF2-40B4-BE49-F238E27FC236}">
                  <a16:creationId xmlns:a16="http://schemas.microsoft.com/office/drawing/2014/main" id="{5751C0F7-4066-4957-9DE1-96D5230AA0DA}"/>
                </a:ext>
              </a:extLst>
            </p:cNvPr>
            <p:cNvSpPr txBox="1"/>
            <p:nvPr/>
          </p:nvSpPr>
          <p:spPr>
            <a:xfrm>
              <a:off x="2991897" y="5864120"/>
              <a:ext cx="1872742" cy="923330"/>
            </a:xfrm>
            <a:prstGeom prst="rect">
              <a:avLst/>
            </a:prstGeom>
            <a:noFill/>
          </p:spPr>
          <p:txBody>
            <a:bodyPr wrap="square" rtlCol="1">
              <a:spAutoFit/>
            </a:bodyPr>
            <a:lstStyle>
              <a:defPPr>
                <a:defRPr lang="he-IL"/>
              </a:defPPr>
              <a:lvl1pPr>
                <a:defRPr b="1">
                  <a:solidFill>
                    <a:srgbClr val="54707C"/>
                  </a:solidFill>
                </a:defRPr>
              </a:lvl1pPr>
            </a:lstStyle>
            <a:p>
              <a:pPr algn="ctr"/>
              <a:r>
                <a:rPr lang="he-IL" dirty="0"/>
                <a:t>תעודה צבאית אישית תקפה (סדיר או קבע) </a:t>
              </a:r>
              <a:endParaRPr lang="en-US" dirty="0"/>
            </a:p>
          </p:txBody>
        </p:sp>
      </p:grpSp>
    </p:spTree>
    <p:extLst>
      <p:ext uri="{BB962C8B-B14F-4D97-AF65-F5344CB8AC3E}">
        <p14:creationId xmlns:p14="http://schemas.microsoft.com/office/powerpoint/2010/main" val="176914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טבלה 5">
            <a:extLst>
              <a:ext uri="{FF2B5EF4-FFF2-40B4-BE49-F238E27FC236}">
                <a16:creationId xmlns:a16="http://schemas.microsoft.com/office/drawing/2014/main" id="{6D8985C3-DC0B-4B58-B307-EA4BBD282EE1}"/>
              </a:ext>
            </a:extLst>
          </p:cNvPr>
          <p:cNvGraphicFramePr>
            <a:graphicFrameLocks noGrp="1"/>
          </p:cNvGraphicFramePr>
          <p:nvPr>
            <p:extLst>
              <p:ext uri="{D42A27DB-BD31-4B8C-83A1-F6EECF244321}">
                <p14:modId xmlns:p14="http://schemas.microsoft.com/office/powerpoint/2010/main" val="1809607661"/>
              </p:ext>
            </p:extLst>
          </p:nvPr>
        </p:nvGraphicFramePr>
        <p:xfrm>
          <a:off x="698714" y="1787515"/>
          <a:ext cx="10088978" cy="3516990"/>
        </p:xfrm>
        <a:graphic>
          <a:graphicData uri="http://schemas.openxmlformats.org/drawingml/2006/table">
            <a:tbl>
              <a:tblPr rtl="1" firstRow="1" bandRow="1">
                <a:tableStyleId>{5940675A-B579-460E-94D1-54222C63F5DA}</a:tableStyleId>
              </a:tblPr>
              <a:tblGrid>
                <a:gridCol w="4937039">
                  <a:extLst>
                    <a:ext uri="{9D8B030D-6E8A-4147-A177-3AD203B41FA5}">
                      <a16:colId xmlns:a16="http://schemas.microsoft.com/office/drawing/2014/main" val="1451995505"/>
                    </a:ext>
                  </a:extLst>
                </a:gridCol>
                <a:gridCol w="3053107">
                  <a:extLst>
                    <a:ext uri="{9D8B030D-6E8A-4147-A177-3AD203B41FA5}">
                      <a16:colId xmlns:a16="http://schemas.microsoft.com/office/drawing/2014/main" val="794321649"/>
                    </a:ext>
                  </a:extLst>
                </a:gridCol>
                <a:gridCol w="2098832">
                  <a:extLst>
                    <a:ext uri="{9D8B030D-6E8A-4147-A177-3AD203B41FA5}">
                      <a16:colId xmlns:a16="http://schemas.microsoft.com/office/drawing/2014/main" val="4240364502"/>
                    </a:ext>
                  </a:extLst>
                </a:gridCol>
              </a:tblGrid>
              <a:tr h="474479">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מי זכאי </a:t>
                      </a:r>
                    </a:p>
                  </a:txBody>
                  <a:tcP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rgbClr val="924EB0">
                        <a:alpha val="30000"/>
                      </a:srgbClr>
                    </a:solidFill>
                  </a:tcPr>
                </a:tc>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תעודה מזהה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rgbClr val="924EB0">
                        <a:alpha val="30000"/>
                      </a:srgbClr>
                    </a:solidFill>
                  </a:tcPr>
                </a:tc>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הצגת אישור </a:t>
                      </a:r>
                    </a:p>
                  </a:txBody>
                  <a:tcP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rgbClr val="924EB0">
                        <a:alpha val="30000"/>
                      </a:srgbClr>
                    </a:solidFill>
                  </a:tcPr>
                </a:tc>
                <a:extLst>
                  <a:ext uri="{0D108BD9-81ED-4DB2-BD59-A6C34878D82A}">
                    <a16:rowId xmlns:a16="http://schemas.microsoft.com/office/drawing/2014/main" val="4117800923"/>
                  </a:ext>
                </a:extLst>
              </a:tr>
              <a:tr h="1109209">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73220373"/>
                  </a:ext>
                </a:extLst>
              </a:tr>
              <a:tr h="1189854">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tc>
                <a:tc vMerge="1">
                  <a:txBody>
                    <a:bodyPr/>
                    <a:lstStyle/>
                    <a:p>
                      <a:pPr rtl="1"/>
                      <a:r>
                        <a:rPr lang="he-IL" sz="2000" kern="1200" dirty="0">
                          <a:solidFill>
                            <a:srgbClr val="54707C"/>
                          </a:solidFill>
                          <a:latin typeface="Arial" panose="020B0604020202020204" pitchFamily="34" charset="0"/>
                          <a:ea typeface="+mn-ea"/>
                          <a:cs typeface="Arial" panose="020B0604020202020204" pitchFamily="34" charset="0"/>
                        </a:rPr>
                        <a:t>יציגו אישור הצבעה </a:t>
                      </a: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34553019"/>
                  </a:ext>
                </a:extLst>
              </a:tr>
              <a:tr h="743448">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770443295"/>
                  </a:ext>
                </a:extLst>
              </a:tr>
            </a:tbl>
          </a:graphicData>
        </a:graphic>
      </p:graphicFrame>
      <p:sp>
        <p:nvSpPr>
          <p:cNvPr id="2" name="Title 1">
            <a:extLst>
              <a:ext uri="{FF2B5EF4-FFF2-40B4-BE49-F238E27FC236}">
                <a16:creationId xmlns:a16="http://schemas.microsoft.com/office/drawing/2014/main" id="{4E2A99F6-5A03-4E9D-877C-CB751274E8E1}"/>
              </a:ext>
            </a:extLst>
          </p:cNvPr>
          <p:cNvSpPr>
            <a:spLocks noGrp="1"/>
          </p:cNvSpPr>
          <p:nvPr>
            <p:ph type="title"/>
          </p:nvPr>
        </p:nvSpPr>
        <p:spPr/>
        <p:txBody>
          <a:bodyPr/>
          <a:lstStyle/>
          <a:p>
            <a:r>
              <a:rPr lang="he-IL" dirty="0"/>
              <a:t>מי רשאי להצביע בקלפי בבית חולים?</a:t>
            </a:r>
          </a:p>
        </p:txBody>
      </p:sp>
      <p:grpSp>
        <p:nvGrpSpPr>
          <p:cNvPr id="12" name="Group 2">
            <a:extLst>
              <a:ext uri="{FF2B5EF4-FFF2-40B4-BE49-F238E27FC236}">
                <a16:creationId xmlns:a16="http://schemas.microsoft.com/office/drawing/2014/main" id="{A5633894-B87F-4BEB-BA43-707C08472B4E}"/>
              </a:ext>
            </a:extLst>
          </p:cNvPr>
          <p:cNvGrpSpPr/>
          <p:nvPr/>
        </p:nvGrpSpPr>
        <p:grpSpPr>
          <a:xfrm>
            <a:off x="2765733" y="5815839"/>
            <a:ext cx="6660533" cy="530038"/>
            <a:chOff x="3634146" y="6176606"/>
            <a:chExt cx="6660533" cy="530038"/>
          </a:xfrm>
        </p:grpSpPr>
        <p:sp>
          <p:nvSpPr>
            <p:cNvPr id="13" name="מלבן 33">
              <a:extLst>
                <a:ext uri="{FF2B5EF4-FFF2-40B4-BE49-F238E27FC236}">
                  <a16:creationId xmlns:a16="http://schemas.microsoft.com/office/drawing/2014/main" id="{26476F70-F951-4844-816B-D43C7014DD9C}"/>
                </a:ext>
              </a:extLst>
            </p:cNvPr>
            <p:cNvSpPr/>
            <p:nvPr/>
          </p:nvSpPr>
          <p:spPr>
            <a:xfrm>
              <a:off x="3634146" y="6176606"/>
              <a:ext cx="6660533" cy="530038"/>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14" name="TextBox 37">
              <a:extLst>
                <a:ext uri="{FF2B5EF4-FFF2-40B4-BE49-F238E27FC236}">
                  <a16:creationId xmlns:a16="http://schemas.microsoft.com/office/drawing/2014/main" id="{EBADA32B-6114-4CB4-A074-F1D327B2C38F}"/>
                </a:ext>
              </a:extLst>
            </p:cNvPr>
            <p:cNvSpPr txBox="1"/>
            <p:nvPr/>
          </p:nvSpPr>
          <p:spPr>
            <a:xfrm>
              <a:off x="3844212" y="6262151"/>
              <a:ext cx="6345841" cy="338554"/>
            </a:xfrm>
            <a:prstGeom prst="rect">
              <a:avLst/>
            </a:prstGeom>
            <a:noFill/>
          </p:spPr>
          <p:txBody>
            <a:bodyPr wrap="square" rtlCol="1">
              <a:spAutoFit/>
            </a:bodyPr>
            <a:lstStyle/>
            <a:p>
              <a:pPr algn="ctr">
                <a:buClr>
                  <a:srgbClr val="18A8B7"/>
                </a:buClr>
              </a:pPr>
              <a:r>
                <a:rPr lang="he-IL" sz="1600" b="1" dirty="0">
                  <a:solidFill>
                    <a:schemeClr val="bg1"/>
                  </a:solidFill>
                </a:rPr>
                <a:t>מזכיר וחברי ועדת הקלפי יכולים להצביע רק בקלפי לבעלי תפקידים</a:t>
              </a:r>
            </a:p>
          </p:txBody>
        </p:sp>
      </p:grpSp>
      <p:sp>
        <p:nvSpPr>
          <p:cNvPr id="8" name="TextBox 7">
            <a:extLst>
              <a:ext uri="{FF2B5EF4-FFF2-40B4-BE49-F238E27FC236}">
                <a16:creationId xmlns:a16="http://schemas.microsoft.com/office/drawing/2014/main" id="{09E80993-F913-41E9-AC5E-A76B49B858C7}"/>
              </a:ext>
            </a:extLst>
          </p:cNvPr>
          <p:cNvSpPr txBox="1"/>
          <p:nvPr/>
        </p:nvSpPr>
        <p:spPr>
          <a:xfrm>
            <a:off x="3645980" y="2497969"/>
            <a:ext cx="2227493" cy="1631216"/>
          </a:xfrm>
          <a:prstGeom prst="rect">
            <a:avLst/>
          </a:prstGeom>
          <a:noFill/>
        </p:spPr>
        <p:txBody>
          <a:bodyPr wrap="square" rtlCol="0">
            <a:spAutoFit/>
          </a:bodyPr>
          <a:lstStyle/>
          <a:p>
            <a:r>
              <a:rPr lang="he-IL" sz="2000" dirty="0">
                <a:solidFill>
                  <a:srgbClr val="54707C"/>
                </a:solidFill>
                <a:latin typeface="Arial" panose="020B0604020202020204" pitchFamily="34" charset="0"/>
                <a:cs typeface="Arial" panose="020B0604020202020204" pitchFamily="34" charset="0"/>
              </a:rPr>
              <a:t>תעודת זהות</a:t>
            </a:r>
          </a:p>
          <a:p>
            <a:r>
              <a:rPr lang="he-IL" sz="2000" dirty="0">
                <a:solidFill>
                  <a:srgbClr val="54707C"/>
                </a:solidFill>
                <a:latin typeface="Arial" panose="020B0604020202020204" pitchFamily="34" charset="0"/>
                <a:cs typeface="Arial" panose="020B0604020202020204" pitchFamily="34" charset="0"/>
              </a:rPr>
              <a:t>רישיון נהיגה</a:t>
            </a:r>
          </a:p>
          <a:p>
            <a:r>
              <a:rPr lang="he-IL" sz="2000" dirty="0">
                <a:solidFill>
                  <a:srgbClr val="54707C"/>
                </a:solidFill>
                <a:latin typeface="Arial" panose="020B0604020202020204" pitchFamily="34" charset="0"/>
                <a:cs typeface="Arial" panose="020B0604020202020204" pitchFamily="34" charset="0"/>
              </a:rPr>
              <a:t>דרכון / תעודת מעבר</a:t>
            </a:r>
          </a:p>
          <a:p>
            <a:r>
              <a:rPr lang="he-IL" sz="2000" dirty="0">
                <a:solidFill>
                  <a:srgbClr val="54707C"/>
                </a:solidFill>
                <a:latin typeface="Arial" panose="020B0604020202020204" pitchFamily="34" charset="0"/>
                <a:cs typeface="Arial" panose="020B0604020202020204" pitchFamily="34" charset="0"/>
              </a:rPr>
              <a:t>תעודה צבאית (חוגר/קבע) </a:t>
            </a:r>
            <a:endParaRPr lang="en-US" sz="2000" dirty="0">
              <a:solidFill>
                <a:srgbClr val="54707C"/>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82B00D4-FDCC-47E4-B3D0-9E57DAD0CA7E}"/>
              </a:ext>
            </a:extLst>
          </p:cNvPr>
          <p:cNvGrpSpPr/>
          <p:nvPr/>
        </p:nvGrpSpPr>
        <p:grpSpPr>
          <a:xfrm>
            <a:off x="2902035" y="2341788"/>
            <a:ext cx="1410860" cy="2183943"/>
            <a:chOff x="2902035" y="2341788"/>
            <a:chExt cx="1410860" cy="2183943"/>
          </a:xfrm>
        </p:grpSpPr>
        <p:grpSp>
          <p:nvGrpSpPr>
            <p:cNvPr id="9" name="Group 8">
              <a:extLst>
                <a:ext uri="{FF2B5EF4-FFF2-40B4-BE49-F238E27FC236}">
                  <a16:creationId xmlns:a16="http://schemas.microsoft.com/office/drawing/2014/main" id="{CECF87E3-CFD3-48C9-A31C-4080FAB2CD4F}"/>
                </a:ext>
              </a:extLst>
            </p:cNvPr>
            <p:cNvGrpSpPr/>
            <p:nvPr/>
          </p:nvGrpSpPr>
          <p:grpSpPr>
            <a:xfrm>
              <a:off x="2902035" y="2341788"/>
              <a:ext cx="1410860" cy="2183943"/>
              <a:chOff x="2902035" y="2341788"/>
              <a:chExt cx="1410860" cy="2183943"/>
            </a:xfrm>
          </p:grpSpPr>
          <p:pic>
            <p:nvPicPr>
              <p:cNvPr id="26" name="תמונה 1">
                <a:extLst>
                  <a:ext uri="{FF2B5EF4-FFF2-40B4-BE49-F238E27FC236}">
                    <a16:creationId xmlns:a16="http://schemas.microsoft.com/office/drawing/2014/main" id="{F75E91D6-927D-46F8-BA5C-E2894D702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931" y="3942942"/>
                <a:ext cx="1069964" cy="582789"/>
              </a:xfrm>
              <a:prstGeom prst="rect">
                <a:avLst/>
              </a:prstGeom>
            </p:spPr>
          </p:pic>
          <p:pic>
            <p:nvPicPr>
              <p:cNvPr id="33" name="תמונה 4">
                <a:extLst>
                  <a:ext uri="{FF2B5EF4-FFF2-40B4-BE49-F238E27FC236}">
                    <a16:creationId xmlns:a16="http://schemas.microsoft.com/office/drawing/2014/main" id="{97ED609C-55EA-4872-9C42-F740B79A2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18767">
                <a:off x="3323735" y="2341788"/>
                <a:ext cx="691857" cy="851193"/>
              </a:xfrm>
              <a:prstGeom prst="rect">
                <a:avLst/>
              </a:prstGeom>
            </p:spPr>
          </p:pic>
          <p:pic>
            <p:nvPicPr>
              <p:cNvPr id="36" name="תמונה 2">
                <a:extLst>
                  <a:ext uri="{FF2B5EF4-FFF2-40B4-BE49-F238E27FC236}">
                    <a16:creationId xmlns:a16="http://schemas.microsoft.com/office/drawing/2014/main" id="{B776C7EC-2707-45C3-8108-5B59FC842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2035" y="2836107"/>
                <a:ext cx="681795" cy="838813"/>
              </a:xfrm>
              <a:prstGeom prst="rect">
                <a:avLst/>
              </a:prstGeom>
            </p:spPr>
          </p:pic>
        </p:grpSp>
        <p:pic>
          <p:nvPicPr>
            <p:cNvPr id="11" name="Picture 10">
              <a:extLst>
                <a:ext uri="{FF2B5EF4-FFF2-40B4-BE49-F238E27FC236}">
                  <a16:creationId xmlns:a16="http://schemas.microsoft.com/office/drawing/2014/main" id="{F83AD4B4-43D9-4D5A-9B29-E4921EB9BD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2585">
              <a:off x="2987339" y="3469366"/>
              <a:ext cx="572435" cy="743492"/>
            </a:xfrm>
            <a:prstGeom prst="rect">
              <a:avLst/>
            </a:prstGeom>
          </p:spPr>
        </p:pic>
      </p:grpSp>
      <p:sp>
        <p:nvSpPr>
          <p:cNvPr id="17" name="TextBox 16">
            <a:extLst>
              <a:ext uri="{FF2B5EF4-FFF2-40B4-BE49-F238E27FC236}">
                <a16:creationId xmlns:a16="http://schemas.microsoft.com/office/drawing/2014/main" id="{BFDDEC22-1FB4-4719-B448-862C31C202B1}"/>
              </a:ext>
            </a:extLst>
          </p:cNvPr>
          <p:cNvSpPr txBox="1"/>
          <p:nvPr/>
        </p:nvSpPr>
        <p:spPr>
          <a:xfrm>
            <a:off x="6096001" y="2497969"/>
            <a:ext cx="4461164"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מאושפזים בבית החולים (שאינם מאושפזי יום) </a:t>
            </a:r>
          </a:p>
          <a:p>
            <a:endParaRPr lang="en-US" dirty="0"/>
          </a:p>
        </p:txBody>
      </p:sp>
      <p:sp>
        <p:nvSpPr>
          <p:cNvPr id="18" name="TextBox 17">
            <a:extLst>
              <a:ext uri="{FF2B5EF4-FFF2-40B4-BE49-F238E27FC236}">
                <a16:creationId xmlns:a16="http://schemas.microsoft.com/office/drawing/2014/main" id="{45F84A0F-D536-4EB7-A130-74479FCCB4B4}"/>
              </a:ext>
            </a:extLst>
          </p:cNvPr>
          <p:cNvSpPr txBox="1"/>
          <p:nvPr/>
        </p:nvSpPr>
        <p:spPr>
          <a:xfrm>
            <a:off x="6500553" y="3428999"/>
            <a:ext cx="4056612"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mn-cs"/>
              </a:rPr>
              <a:t>עובדי הצוות הרפואי של בית החולים </a:t>
            </a:r>
          </a:p>
          <a:p>
            <a:endParaRPr lang="en-US" dirty="0"/>
          </a:p>
        </p:txBody>
      </p:sp>
      <p:sp>
        <p:nvSpPr>
          <p:cNvPr id="38" name="TextBox 37">
            <a:extLst>
              <a:ext uri="{FF2B5EF4-FFF2-40B4-BE49-F238E27FC236}">
                <a16:creationId xmlns:a16="http://schemas.microsoft.com/office/drawing/2014/main" id="{F13DE668-E5B4-4ED3-BA92-1EDC4B650F0D}"/>
              </a:ext>
            </a:extLst>
          </p:cNvPr>
          <p:cNvSpPr txBox="1"/>
          <p:nvPr/>
        </p:nvSpPr>
        <p:spPr>
          <a:xfrm>
            <a:off x="729233" y="2451247"/>
            <a:ext cx="1945178"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יציגו אישור הצבעה </a:t>
            </a:r>
          </a:p>
          <a:p>
            <a:endParaRPr lang="en-US" dirty="0"/>
          </a:p>
        </p:txBody>
      </p:sp>
      <p:sp>
        <p:nvSpPr>
          <p:cNvPr id="39" name="TextBox 38">
            <a:extLst>
              <a:ext uri="{FF2B5EF4-FFF2-40B4-BE49-F238E27FC236}">
                <a16:creationId xmlns:a16="http://schemas.microsoft.com/office/drawing/2014/main" id="{B9C63496-9459-40EC-80C6-1B77265DD230}"/>
              </a:ext>
            </a:extLst>
          </p:cNvPr>
          <p:cNvSpPr txBox="1"/>
          <p:nvPr/>
        </p:nvSpPr>
        <p:spPr>
          <a:xfrm>
            <a:off x="6148719" y="4711143"/>
            <a:ext cx="4423065"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שוטרים המוצבים בקלפי לשם שמירה על הסדר </a:t>
            </a:r>
          </a:p>
          <a:p>
            <a:endParaRPr lang="en-US" dirty="0"/>
          </a:p>
        </p:txBody>
      </p:sp>
      <p:sp>
        <p:nvSpPr>
          <p:cNvPr id="40" name="TextBox 39">
            <a:extLst>
              <a:ext uri="{FF2B5EF4-FFF2-40B4-BE49-F238E27FC236}">
                <a16:creationId xmlns:a16="http://schemas.microsoft.com/office/drawing/2014/main" id="{0C5FEB32-FA9D-40B1-8D36-4CB7789E9CCF}"/>
              </a:ext>
            </a:extLst>
          </p:cNvPr>
          <p:cNvSpPr txBox="1"/>
          <p:nvPr/>
        </p:nvSpPr>
        <p:spPr>
          <a:xfrm>
            <a:off x="2932466" y="4711143"/>
            <a:ext cx="2800496"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יזדהו באמצעות תעודת שוטר </a:t>
            </a:r>
          </a:p>
          <a:p>
            <a:endParaRPr lang="en-US" dirty="0"/>
          </a:p>
        </p:txBody>
      </p:sp>
    </p:spTree>
    <p:custDataLst>
      <p:tags r:id="rId1"/>
    </p:custDataLst>
    <p:extLst>
      <p:ext uri="{BB962C8B-B14F-4D97-AF65-F5344CB8AC3E}">
        <p14:creationId xmlns:p14="http://schemas.microsoft.com/office/powerpoint/2010/main" val="22705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B62F95-DD1E-4D89-B2C1-305027F36FAC}"/>
              </a:ext>
            </a:extLst>
          </p:cNvPr>
          <p:cNvSpPr>
            <a:spLocks noGrp="1"/>
          </p:cNvSpPr>
          <p:nvPr>
            <p:ph type="title"/>
          </p:nvPr>
        </p:nvSpPr>
        <p:spPr/>
        <p:txBody>
          <a:bodyPr>
            <a:normAutofit/>
          </a:bodyPr>
          <a:lstStyle/>
          <a:p>
            <a:r>
              <a:rPr lang="he-IL" dirty="0"/>
              <a:t>מי רשאי להצביע בקלפי אסירים?</a:t>
            </a:r>
          </a:p>
        </p:txBody>
      </p:sp>
      <p:graphicFrame>
        <p:nvGraphicFramePr>
          <p:cNvPr id="13" name="טבלה 5">
            <a:extLst>
              <a:ext uri="{FF2B5EF4-FFF2-40B4-BE49-F238E27FC236}">
                <a16:creationId xmlns:a16="http://schemas.microsoft.com/office/drawing/2014/main" id="{FD5C477A-DB01-4989-BC90-854423DBFEB3}"/>
              </a:ext>
            </a:extLst>
          </p:cNvPr>
          <p:cNvGraphicFramePr>
            <a:graphicFrameLocks noGrp="1"/>
          </p:cNvGraphicFramePr>
          <p:nvPr>
            <p:extLst>
              <p:ext uri="{D42A27DB-BD31-4B8C-83A1-F6EECF244321}">
                <p14:modId xmlns:p14="http://schemas.microsoft.com/office/powerpoint/2010/main" val="3488646548"/>
              </p:ext>
            </p:extLst>
          </p:nvPr>
        </p:nvGraphicFramePr>
        <p:xfrm>
          <a:off x="838200" y="1393509"/>
          <a:ext cx="9750084" cy="4827630"/>
        </p:xfrm>
        <a:graphic>
          <a:graphicData uri="http://schemas.openxmlformats.org/drawingml/2006/table">
            <a:tbl>
              <a:tblPr rtl="1" firstRow="1" bandRow="1">
                <a:tableStyleId>{5940675A-B579-460E-94D1-54222C63F5DA}</a:tableStyleId>
              </a:tblPr>
              <a:tblGrid>
                <a:gridCol w="4932067">
                  <a:extLst>
                    <a:ext uri="{9D8B030D-6E8A-4147-A177-3AD203B41FA5}">
                      <a16:colId xmlns:a16="http://schemas.microsoft.com/office/drawing/2014/main" val="1451995505"/>
                    </a:ext>
                  </a:extLst>
                </a:gridCol>
                <a:gridCol w="4818017">
                  <a:extLst>
                    <a:ext uri="{9D8B030D-6E8A-4147-A177-3AD203B41FA5}">
                      <a16:colId xmlns:a16="http://schemas.microsoft.com/office/drawing/2014/main" val="794321649"/>
                    </a:ext>
                  </a:extLst>
                </a:gridCol>
              </a:tblGrid>
              <a:tr h="474479">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מי זכאי </a:t>
                      </a: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4D1C">
                        <a:alpha val="30000"/>
                      </a:srgbClr>
                    </a:solidFill>
                  </a:tcPr>
                </a:tc>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תעודה מזהה  </a:t>
                      </a: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4D1C">
                        <a:alpha val="30000"/>
                      </a:srgbClr>
                    </a:solidFill>
                  </a:tcPr>
                </a:tc>
                <a:extLst>
                  <a:ext uri="{0D108BD9-81ED-4DB2-BD59-A6C34878D82A}">
                    <a16:rowId xmlns:a16="http://schemas.microsoft.com/office/drawing/2014/main" val="4117800923"/>
                  </a:ext>
                </a:extLst>
              </a:tr>
              <a:tr h="1109209">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3220373"/>
                  </a:ext>
                </a:extLst>
              </a:tr>
              <a:tr h="1189854">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553019"/>
                  </a:ext>
                </a:extLst>
              </a:tr>
              <a:tr h="743448">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0443295"/>
                  </a:ext>
                </a:extLst>
              </a:tr>
              <a:tr h="743448">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p>
                      <a:pPr rtl="1"/>
                      <a:endParaRPr lang="he-IL" sz="2000" kern="1200" dirty="0">
                        <a:solidFill>
                          <a:srgbClr val="54707C"/>
                        </a:solidFill>
                        <a:latin typeface="Arial" panose="020B0604020202020204" pitchFamily="34" charset="0"/>
                        <a:ea typeface="+mn-ea"/>
                        <a:cs typeface="Arial" panose="020B0604020202020204" pitchFamily="34" charset="0"/>
                      </a:endParaRPr>
                    </a:p>
                    <a:p>
                      <a:pPr rtl="1"/>
                      <a:endParaRPr lang="he-IL" sz="2000" kern="1200" dirty="0">
                        <a:solidFill>
                          <a:srgbClr val="54707C"/>
                        </a:solidFill>
                        <a:latin typeface="Arial" panose="020B0604020202020204" pitchFamily="34" charset="0"/>
                        <a:ea typeface="+mn-ea"/>
                        <a:cs typeface="Arial" panose="020B0604020202020204" pitchFamily="34" charset="0"/>
                      </a:endParaRPr>
                    </a:p>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rtl="1"/>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5717441"/>
                  </a:ext>
                </a:extLst>
              </a:tr>
            </a:tbl>
          </a:graphicData>
        </a:graphic>
      </p:graphicFrame>
      <p:grpSp>
        <p:nvGrpSpPr>
          <p:cNvPr id="14" name="Group 13">
            <a:extLst>
              <a:ext uri="{FF2B5EF4-FFF2-40B4-BE49-F238E27FC236}">
                <a16:creationId xmlns:a16="http://schemas.microsoft.com/office/drawing/2014/main" id="{A8F1C69E-C418-4C0A-A48F-8B1708002363}"/>
              </a:ext>
            </a:extLst>
          </p:cNvPr>
          <p:cNvGrpSpPr/>
          <p:nvPr/>
        </p:nvGrpSpPr>
        <p:grpSpPr>
          <a:xfrm>
            <a:off x="1452155" y="2224567"/>
            <a:ext cx="3264066" cy="1006237"/>
            <a:chOff x="2473298" y="3783012"/>
            <a:chExt cx="5040614" cy="2012474"/>
          </a:xfrm>
        </p:grpSpPr>
        <p:sp>
          <p:nvSpPr>
            <p:cNvPr id="15" name="TextBox 14">
              <a:extLst>
                <a:ext uri="{FF2B5EF4-FFF2-40B4-BE49-F238E27FC236}">
                  <a16:creationId xmlns:a16="http://schemas.microsoft.com/office/drawing/2014/main" id="{F25AB6F9-A291-4B13-9FFD-BB1F5C2D8BE6}"/>
                </a:ext>
              </a:extLst>
            </p:cNvPr>
            <p:cNvSpPr txBox="1"/>
            <p:nvPr/>
          </p:nvSpPr>
          <p:spPr>
            <a:xfrm>
              <a:off x="2539645" y="5179932"/>
              <a:ext cx="4670654" cy="615554"/>
            </a:xfrm>
            <a:prstGeom prst="rect">
              <a:avLst/>
            </a:prstGeom>
            <a:noFill/>
          </p:spPr>
          <p:txBody>
            <a:bodyPr wrap="square" rtlCol="1">
              <a:spAutoFit/>
            </a:bodyPr>
            <a:lstStyle/>
            <a:p>
              <a:pPr algn="ctr"/>
              <a:endParaRPr lang="he-IL" sz="1400" dirty="0">
                <a:solidFill>
                  <a:srgbClr val="54707C"/>
                </a:solidFill>
              </a:endParaRPr>
            </a:p>
          </p:txBody>
        </p:sp>
        <p:grpSp>
          <p:nvGrpSpPr>
            <p:cNvPr id="16" name="קבוצה 39">
              <a:extLst>
                <a:ext uri="{FF2B5EF4-FFF2-40B4-BE49-F238E27FC236}">
                  <a16:creationId xmlns:a16="http://schemas.microsoft.com/office/drawing/2014/main" id="{A6F5C9A5-3B99-46E8-BF19-92A8FC167B70}"/>
                </a:ext>
              </a:extLst>
            </p:cNvPr>
            <p:cNvGrpSpPr/>
            <p:nvPr/>
          </p:nvGrpSpPr>
          <p:grpSpPr>
            <a:xfrm>
              <a:off x="2473298" y="3783012"/>
              <a:ext cx="5040614" cy="1369384"/>
              <a:chOff x="3628781" y="4018602"/>
              <a:chExt cx="5040614" cy="1369384"/>
            </a:xfrm>
          </p:grpSpPr>
          <p:pic>
            <p:nvPicPr>
              <p:cNvPr id="17" name="Picture 14992" descr="דוגמא לכרטיס אסיר ">
                <a:extLst>
                  <a:ext uri="{FF2B5EF4-FFF2-40B4-BE49-F238E27FC236}">
                    <a16:creationId xmlns:a16="http://schemas.microsoft.com/office/drawing/2014/main" id="{0A00546A-E8BC-49BD-8B06-BE709226D254}"/>
                  </a:ext>
                </a:extLst>
              </p:cNvPr>
              <p:cNvPicPr/>
              <p:nvPr/>
            </p:nvPicPr>
            <p:blipFill rotWithShape="1">
              <a:blip r:embed="rId4" cstate="print">
                <a:extLst>
                  <a:ext uri="{28A0092B-C50C-407E-A947-70E740481C1C}">
                    <a14:useLocalDpi xmlns:a14="http://schemas.microsoft.com/office/drawing/2010/main" val="0"/>
                  </a:ext>
                </a:extLst>
              </a:blip>
              <a:srcRect t="-4047"/>
              <a:stretch/>
            </p:blipFill>
            <p:spPr bwMode="auto">
              <a:xfrm>
                <a:off x="5799195" y="4018602"/>
                <a:ext cx="2870200" cy="1369384"/>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8" name="תמונה 41" descr="C:\Users\ravitb\AppData\Local\Microsoft\Windows\Temporary Internet Files\Content.Outlook\2BW1KEPI\כרטיס אסיר פלסטיק.jpg">
                <a:extLst>
                  <a:ext uri="{FF2B5EF4-FFF2-40B4-BE49-F238E27FC236}">
                    <a16:creationId xmlns:a16="http://schemas.microsoft.com/office/drawing/2014/main" id="{0CE906D1-1B31-4E99-95AF-A9ED481C2F4D}"/>
                  </a:ext>
                </a:extLst>
              </p:cNvPr>
              <p:cNvPicPr/>
              <p:nvPr/>
            </p:nvPicPr>
            <p:blipFill rotWithShape="1">
              <a:blip r:embed="rId5" cstate="print">
                <a:extLst>
                  <a:ext uri="{28A0092B-C50C-407E-A947-70E740481C1C}">
                    <a14:useLocalDpi xmlns:a14="http://schemas.microsoft.com/office/drawing/2010/main" val="0"/>
                  </a:ext>
                </a:extLst>
              </a:blip>
              <a:srcRect r="2080" b="4918"/>
              <a:stretch/>
            </p:blipFill>
            <p:spPr bwMode="auto">
              <a:xfrm>
                <a:off x="3628781" y="4018602"/>
                <a:ext cx="2000335" cy="1369384"/>
              </a:xfrm>
              <a:prstGeom prst="rect">
                <a:avLst/>
              </a:prstGeom>
              <a:noFill/>
              <a:ln>
                <a:noFill/>
              </a:ln>
              <a:extLst>
                <a:ext uri="{53640926-AAD7-44D8-BBD7-CCE9431645EC}">
                  <a14:shadowObscured xmlns:a14="http://schemas.microsoft.com/office/drawing/2010/main"/>
                </a:ext>
              </a:extLst>
            </p:spPr>
          </p:pic>
        </p:grpSp>
      </p:grpSp>
      <p:pic>
        <p:nvPicPr>
          <p:cNvPr id="19" name="תמונה 45">
            <a:extLst>
              <a:ext uri="{FF2B5EF4-FFF2-40B4-BE49-F238E27FC236}">
                <a16:creationId xmlns:a16="http://schemas.microsoft.com/office/drawing/2014/main" id="{9A58DDFA-9A10-4C5B-95CE-EA6A662FF583}"/>
              </a:ext>
            </a:extLst>
          </p:cNvPr>
          <p:cNvPicPr/>
          <p:nvPr/>
        </p:nvPicPr>
        <p:blipFill>
          <a:blip r:embed="rId6"/>
          <a:srcRect r="51639"/>
          <a:stretch>
            <a:fillRect/>
          </a:stretch>
        </p:blipFill>
        <p:spPr bwMode="auto">
          <a:xfrm>
            <a:off x="1219094" y="2996331"/>
            <a:ext cx="1528384" cy="1122210"/>
          </a:xfrm>
          <a:prstGeom prst="rect">
            <a:avLst/>
          </a:prstGeom>
          <a:ln>
            <a:noFill/>
          </a:ln>
          <a:extLst>
            <a:ext uri="{53640926-AAD7-44D8-BBD7-CCE9431645EC}">
              <a14:shadowObscured xmlns:a14="http://schemas.microsoft.com/office/drawing/2010/main"/>
            </a:ext>
          </a:extLst>
        </p:spPr>
      </p:pic>
      <p:sp>
        <p:nvSpPr>
          <p:cNvPr id="31" name="TextBox 30">
            <a:extLst>
              <a:ext uri="{FF2B5EF4-FFF2-40B4-BE49-F238E27FC236}">
                <a16:creationId xmlns:a16="http://schemas.microsoft.com/office/drawing/2014/main" id="{3EDA5328-154A-4299-A6E1-365687AAAC2E}"/>
              </a:ext>
            </a:extLst>
          </p:cNvPr>
          <p:cNvSpPr txBox="1"/>
          <p:nvPr/>
        </p:nvSpPr>
        <p:spPr>
          <a:xfrm>
            <a:off x="3173015" y="4975957"/>
            <a:ext cx="2227493" cy="1631216"/>
          </a:xfrm>
          <a:prstGeom prst="rect">
            <a:avLst/>
          </a:prstGeom>
          <a:noFill/>
        </p:spPr>
        <p:txBody>
          <a:bodyPr wrap="square" rtlCol="0">
            <a:spAutoFit/>
          </a:bodyPr>
          <a:lstStyle>
            <a:defPPr>
              <a:defRPr lang="he-IL"/>
            </a:defPPr>
            <a:lvl1pPr marR="0" lvl="0" indent="0" defTabSz="914377" fontAlgn="auto">
              <a:lnSpc>
                <a:spcPct val="100000"/>
              </a:lnSpc>
              <a:spcBef>
                <a:spcPts val="0"/>
              </a:spcBef>
              <a:spcAft>
                <a:spcPts val="0"/>
              </a:spcAft>
              <a:buClrTx/>
              <a:buSzTx/>
              <a:buFontTx/>
              <a:buNone/>
              <a:tabLst/>
              <a:defRPr>
                <a:solidFill>
                  <a:srgbClr val="54707C"/>
                </a:solidFill>
                <a:latin typeface="Arial" panose="020B0604020202020204" pitchFamily="34" charset="0"/>
                <a:cs typeface="Arial" panose="020B0604020202020204" pitchFamily="34" charset="0"/>
              </a:defRPr>
            </a:lvl1pPr>
          </a:lstStyle>
          <a:p>
            <a:r>
              <a:rPr lang="he-IL" dirty="0"/>
              <a:t>תעודת זהות</a:t>
            </a:r>
          </a:p>
          <a:p>
            <a:r>
              <a:rPr lang="he-IL" dirty="0"/>
              <a:t>רישיון נהיגה</a:t>
            </a:r>
          </a:p>
          <a:p>
            <a:r>
              <a:rPr lang="he-IL" dirty="0"/>
              <a:t>דרכון / תעודת מעבר</a:t>
            </a:r>
          </a:p>
          <a:p>
            <a:r>
              <a:rPr lang="he-IL" dirty="0"/>
              <a:t>תעודה צבאית (חוגר/קבע) </a:t>
            </a:r>
            <a:endParaRPr lang="en-US" dirty="0"/>
          </a:p>
        </p:txBody>
      </p:sp>
      <p:sp>
        <p:nvSpPr>
          <p:cNvPr id="4" name="TextBox 3">
            <a:extLst>
              <a:ext uri="{FF2B5EF4-FFF2-40B4-BE49-F238E27FC236}">
                <a16:creationId xmlns:a16="http://schemas.microsoft.com/office/drawing/2014/main" id="{F2282F60-0DAD-499A-BD8E-6403F24768F0}"/>
              </a:ext>
            </a:extLst>
          </p:cNvPr>
          <p:cNvSpPr txBox="1"/>
          <p:nvPr/>
        </p:nvSpPr>
        <p:spPr>
          <a:xfrm>
            <a:off x="7410037" y="2072741"/>
            <a:ext cx="3178247"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אסירים ועצורים </a:t>
            </a:r>
          </a:p>
          <a:p>
            <a:endParaRPr lang="en-US" dirty="0"/>
          </a:p>
        </p:txBody>
      </p:sp>
      <p:sp>
        <p:nvSpPr>
          <p:cNvPr id="5" name="TextBox 4">
            <a:extLst>
              <a:ext uri="{FF2B5EF4-FFF2-40B4-BE49-F238E27FC236}">
                <a16:creationId xmlns:a16="http://schemas.microsoft.com/office/drawing/2014/main" id="{78670A5E-95AB-4209-B2A3-497EB7288605}"/>
              </a:ext>
            </a:extLst>
          </p:cNvPr>
          <p:cNvSpPr txBox="1"/>
          <p:nvPr/>
        </p:nvSpPr>
        <p:spPr>
          <a:xfrm>
            <a:off x="1452155" y="1874967"/>
            <a:ext cx="3948353"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יכול להזדהות גם באמצעות כרטיס אסיר </a:t>
            </a:r>
          </a:p>
          <a:p>
            <a:endParaRPr lang="en-US" dirty="0"/>
          </a:p>
        </p:txBody>
      </p:sp>
      <p:sp>
        <p:nvSpPr>
          <p:cNvPr id="38" name="TextBox 37">
            <a:extLst>
              <a:ext uri="{FF2B5EF4-FFF2-40B4-BE49-F238E27FC236}">
                <a16:creationId xmlns:a16="http://schemas.microsoft.com/office/drawing/2014/main" id="{AB6CF142-1F6D-4B5C-A717-C15BDB0CE2EB}"/>
              </a:ext>
            </a:extLst>
          </p:cNvPr>
          <p:cNvSpPr txBox="1"/>
          <p:nvPr/>
        </p:nvSpPr>
        <p:spPr>
          <a:xfrm>
            <a:off x="6134100" y="3253463"/>
            <a:ext cx="4349264" cy="646331"/>
          </a:xfrm>
          <a:prstGeom prst="rect">
            <a:avLst/>
          </a:prstGeom>
          <a:noFill/>
        </p:spPr>
        <p:txBody>
          <a:bodyPr wrap="square" rtlCol="0">
            <a:spAutoFit/>
          </a:bodyPr>
          <a:lstStyle/>
          <a:p>
            <a:pPr lvl="0" defTabSz="914377">
              <a:defRPr/>
            </a:pPr>
            <a:r>
              <a:rPr lang="he-IL" dirty="0">
                <a:solidFill>
                  <a:srgbClr val="54707C"/>
                </a:solidFill>
                <a:latin typeface="Arial" panose="020B0604020202020204" pitchFamily="34" charset="0"/>
              </a:rPr>
              <a:t>שוטרים המשרתים ביום הבחירות בבית סוהר</a:t>
            </a:r>
          </a:p>
          <a:p>
            <a:endParaRPr lang="en-US" dirty="0"/>
          </a:p>
        </p:txBody>
      </p:sp>
      <p:sp>
        <p:nvSpPr>
          <p:cNvPr id="6" name="TextBox 5">
            <a:extLst>
              <a:ext uri="{FF2B5EF4-FFF2-40B4-BE49-F238E27FC236}">
                <a16:creationId xmlns:a16="http://schemas.microsoft.com/office/drawing/2014/main" id="{0CB88199-01EE-49B5-BCCE-242E84CE99A6}"/>
              </a:ext>
            </a:extLst>
          </p:cNvPr>
          <p:cNvSpPr txBox="1"/>
          <p:nvPr/>
        </p:nvSpPr>
        <p:spPr>
          <a:xfrm>
            <a:off x="3033824" y="3076915"/>
            <a:ext cx="2227493" cy="923330"/>
          </a:xfrm>
          <a:prstGeom prst="rect">
            <a:avLst/>
          </a:prstGeom>
          <a:noFill/>
        </p:spPr>
        <p:txBody>
          <a:bodyPr wrap="square" rtlCol="0">
            <a:spAutoFit/>
          </a:bodyPr>
          <a:lstStyle/>
          <a:p>
            <a:pPr rtl="1"/>
            <a:r>
              <a:rPr lang="he-IL" sz="1800" kern="1200" dirty="0">
                <a:solidFill>
                  <a:srgbClr val="54707C"/>
                </a:solidFill>
                <a:latin typeface="Arial" panose="020B0604020202020204" pitchFamily="34" charset="0"/>
                <a:ea typeface="+mn-ea"/>
                <a:cs typeface="Arial" panose="020B0604020202020204" pitchFamily="34" charset="0"/>
              </a:rPr>
              <a:t>יזדהו באמצעות </a:t>
            </a:r>
          </a:p>
          <a:p>
            <a:pPr rtl="1"/>
            <a:r>
              <a:rPr lang="he-IL" sz="1800" kern="1200" dirty="0">
                <a:solidFill>
                  <a:srgbClr val="54707C"/>
                </a:solidFill>
                <a:latin typeface="Arial" panose="020B0604020202020204" pitchFamily="34" charset="0"/>
                <a:ea typeface="+mn-ea"/>
                <a:cs typeface="Arial" panose="020B0604020202020204" pitchFamily="34" charset="0"/>
              </a:rPr>
              <a:t>תעודת שוטר </a:t>
            </a:r>
          </a:p>
          <a:p>
            <a:endParaRPr lang="en-US" dirty="0"/>
          </a:p>
        </p:txBody>
      </p:sp>
      <p:sp>
        <p:nvSpPr>
          <p:cNvPr id="7" name="TextBox 6">
            <a:extLst>
              <a:ext uri="{FF2B5EF4-FFF2-40B4-BE49-F238E27FC236}">
                <a16:creationId xmlns:a16="http://schemas.microsoft.com/office/drawing/2014/main" id="{23BF82AF-3844-43D6-BE96-4DBA833541CF}"/>
              </a:ext>
            </a:extLst>
          </p:cNvPr>
          <p:cNvSpPr txBox="1"/>
          <p:nvPr/>
        </p:nvSpPr>
        <p:spPr>
          <a:xfrm>
            <a:off x="6541477" y="4318782"/>
            <a:ext cx="3918719"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סוהרים המשרתים בבית הסוהר  </a:t>
            </a:r>
          </a:p>
          <a:p>
            <a:endParaRPr lang="en-US" dirty="0"/>
          </a:p>
        </p:txBody>
      </p:sp>
      <p:sp>
        <p:nvSpPr>
          <p:cNvPr id="8" name="TextBox 7">
            <a:extLst>
              <a:ext uri="{FF2B5EF4-FFF2-40B4-BE49-F238E27FC236}">
                <a16:creationId xmlns:a16="http://schemas.microsoft.com/office/drawing/2014/main" id="{C60817B2-67AD-45E7-B1E3-8B401EF078CF}"/>
              </a:ext>
            </a:extLst>
          </p:cNvPr>
          <p:cNvSpPr txBox="1"/>
          <p:nvPr/>
        </p:nvSpPr>
        <p:spPr>
          <a:xfrm>
            <a:off x="1452155" y="4318782"/>
            <a:ext cx="4048313"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יכולים להזדהות גם באמצעות תעודת סוהר </a:t>
            </a:r>
          </a:p>
          <a:p>
            <a:endParaRPr lang="en-US" dirty="0"/>
          </a:p>
        </p:txBody>
      </p:sp>
      <p:sp>
        <p:nvSpPr>
          <p:cNvPr id="35" name="TextBox 34">
            <a:extLst>
              <a:ext uri="{FF2B5EF4-FFF2-40B4-BE49-F238E27FC236}">
                <a16:creationId xmlns:a16="http://schemas.microsoft.com/office/drawing/2014/main" id="{90F7B420-75E6-4E01-820D-20D627A417AB}"/>
              </a:ext>
            </a:extLst>
          </p:cNvPr>
          <p:cNvSpPr txBox="1"/>
          <p:nvPr/>
        </p:nvSpPr>
        <p:spPr>
          <a:xfrm>
            <a:off x="6541477" y="5116676"/>
            <a:ext cx="3941887" cy="923330"/>
          </a:xfrm>
          <a:prstGeom prst="rect">
            <a:avLst/>
          </a:prstGeom>
          <a:noFill/>
        </p:spPr>
        <p:txBody>
          <a:bodyPr wrap="square" rtlCol="0">
            <a:spAutoFit/>
          </a:bodyPr>
          <a:lstStyle/>
          <a:p>
            <a:pPr marL="0" marR="0" lvl="0" indent="0" algn="r" defTabSz="914377" rtl="1" eaLnBrk="1" fontAlgn="auto" latinLnBrk="0" hangingPunct="1">
              <a:lnSpc>
                <a:spcPct val="100000"/>
              </a:lnSpc>
              <a:spcBef>
                <a:spcPts val="0"/>
              </a:spcBef>
              <a:spcAft>
                <a:spcPts val="0"/>
              </a:spcAft>
              <a:buClrTx/>
              <a:buSzTx/>
              <a:buFontTx/>
              <a:buNone/>
              <a:tabLst/>
              <a:defRPr/>
            </a:pPr>
            <a:r>
              <a:rPr lang="he-IL" sz="1800" kern="1200" dirty="0">
                <a:solidFill>
                  <a:srgbClr val="54707C"/>
                </a:solidFill>
                <a:latin typeface="Arial" panose="020B0604020202020204" pitchFamily="34" charset="0"/>
                <a:ea typeface="+mn-ea"/>
                <a:cs typeface="Arial" panose="020B0604020202020204" pitchFamily="34" charset="0"/>
              </a:rPr>
              <a:t>חבר ועדת הקלפי ומזכיר ועדת הקלפי </a:t>
            </a:r>
          </a:p>
          <a:p>
            <a:pPr marL="0" marR="0" lvl="0" indent="0" algn="r" defTabSz="914377" rtl="1" eaLnBrk="1" fontAlgn="auto" latinLnBrk="0" hangingPunct="1">
              <a:lnSpc>
                <a:spcPct val="100000"/>
              </a:lnSpc>
              <a:spcBef>
                <a:spcPts val="0"/>
              </a:spcBef>
              <a:spcAft>
                <a:spcPts val="0"/>
              </a:spcAft>
              <a:buClrTx/>
              <a:buSzTx/>
              <a:buFontTx/>
              <a:buNone/>
              <a:tabLst/>
              <a:defRPr/>
            </a:pPr>
            <a:r>
              <a:rPr lang="he-IL" sz="1800" kern="1200" dirty="0">
                <a:solidFill>
                  <a:srgbClr val="54707C"/>
                </a:solidFill>
                <a:latin typeface="Arial" panose="020B0604020202020204" pitchFamily="34" charset="0"/>
                <a:ea typeface="+mn-ea"/>
                <a:cs typeface="Arial" panose="020B0604020202020204" pitchFamily="34" charset="0"/>
              </a:rPr>
              <a:t>בבית הסוהר או בבית המעצר</a:t>
            </a:r>
          </a:p>
          <a:p>
            <a:endParaRPr lang="en-US" dirty="0"/>
          </a:p>
        </p:txBody>
      </p:sp>
      <p:grpSp>
        <p:nvGrpSpPr>
          <p:cNvPr id="45" name="Group 44">
            <a:extLst>
              <a:ext uri="{FF2B5EF4-FFF2-40B4-BE49-F238E27FC236}">
                <a16:creationId xmlns:a16="http://schemas.microsoft.com/office/drawing/2014/main" id="{4ECC362F-9A14-4A09-832E-338D918038B3}"/>
              </a:ext>
            </a:extLst>
          </p:cNvPr>
          <p:cNvGrpSpPr/>
          <p:nvPr/>
        </p:nvGrpSpPr>
        <p:grpSpPr>
          <a:xfrm>
            <a:off x="752265" y="5009477"/>
            <a:ext cx="2049503" cy="1312348"/>
            <a:chOff x="752265" y="5009477"/>
            <a:chExt cx="2049503" cy="1312348"/>
          </a:xfrm>
        </p:grpSpPr>
        <p:grpSp>
          <p:nvGrpSpPr>
            <p:cNvPr id="3" name="Group 2">
              <a:extLst>
                <a:ext uri="{FF2B5EF4-FFF2-40B4-BE49-F238E27FC236}">
                  <a16:creationId xmlns:a16="http://schemas.microsoft.com/office/drawing/2014/main" id="{25E647A3-2FD5-4FC7-B518-386B7C65BD60}"/>
                </a:ext>
              </a:extLst>
            </p:cNvPr>
            <p:cNvGrpSpPr/>
            <p:nvPr/>
          </p:nvGrpSpPr>
          <p:grpSpPr>
            <a:xfrm>
              <a:off x="1154221" y="5009477"/>
              <a:ext cx="1647547" cy="1312348"/>
              <a:chOff x="1154221" y="5009477"/>
              <a:chExt cx="1647547" cy="1312348"/>
            </a:xfrm>
          </p:grpSpPr>
          <p:pic>
            <p:nvPicPr>
              <p:cNvPr id="32" name="תמונה 1">
                <a:extLst>
                  <a:ext uri="{FF2B5EF4-FFF2-40B4-BE49-F238E27FC236}">
                    <a16:creationId xmlns:a16="http://schemas.microsoft.com/office/drawing/2014/main" id="{B3DF4086-BB4E-42CB-8837-5C29DBB2E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1804" y="5739036"/>
                <a:ext cx="1069964" cy="582789"/>
              </a:xfrm>
              <a:prstGeom prst="rect">
                <a:avLst/>
              </a:prstGeom>
            </p:spPr>
          </p:pic>
          <p:pic>
            <p:nvPicPr>
              <p:cNvPr id="33" name="תמונה 4">
                <a:extLst>
                  <a:ext uri="{FF2B5EF4-FFF2-40B4-BE49-F238E27FC236}">
                    <a16:creationId xmlns:a16="http://schemas.microsoft.com/office/drawing/2014/main" id="{E24DD650-B5C0-45EA-8170-5AFBE2C13D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18767">
                <a:off x="1650586" y="5009477"/>
                <a:ext cx="691857" cy="851193"/>
              </a:xfrm>
              <a:prstGeom prst="rect">
                <a:avLst/>
              </a:prstGeom>
            </p:spPr>
          </p:pic>
          <p:pic>
            <p:nvPicPr>
              <p:cNvPr id="34" name="תמונה 2">
                <a:extLst>
                  <a:ext uri="{FF2B5EF4-FFF2-40B4-BE49-F238E27FC236}">
                    <a16:creationId xmlns:a16="http://schemas.microsoft.com/office/drawing/2014/main" id="{07F61B58-7702-45B7-B32F-D803B86F03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221" y="5435074"/>
                <a:ext cx="681795" cy="838813"/>
              </a:xfrm>
              <a:prstGeom prst="rect">
                <a:avLst/>
              </a:prstGeom>
            </p:spPr>
          </p:pic>
        </p:grpSp>
        <p:pic>
          <p:nvPicPr>
            <p:cNvPr id="40" name="Picture 39">
              <a:extLst>
                <a:ext uri="{FF2B5EF4-FFF2-40B4-BE49-F238E27FC236}">
                  <a16:creationId xmlns:a16="http://schemas.microsoft.com/office/drawing/2014/main" id="{CB585FD2-AB2A-49D7-9113-350729CE6D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265" y="5123821"/>
              <a:ext cx="615467" cy="799382"/>
            </a:xfrm>
            <a:prstGeom prst="rect">
              <a:avLst/>
            </a:prstGeom>
          </p:spPr>
        </p:pic>
      </p:grpSp>
      <p:grpSp>
        <p:nvGrpSpPr>
          <p:cNvPr id="25" name="Group 2">
            <a:extLst>
              <a:ext uri="{FF2B5EF4-FFF2-40B4-BE49-F238E27FC236}">
                <a16:creationId xmlns:a16="http://schemas.microsoft.com/office/drawing/2014/main" id="{B419FF43-E9B2-4813-BD76-58B1C0A55617}"/>
              </a:ext>
            </a:extLst>
          </p:cNvPr>
          <p:cNvGrpSpPr/>
          <p:nvPr/>
        </p:nvGrpSpPr>
        <p:grpSpPr>
          <a:xfrm>
            <a:off x="6970532" y="6221139"/>
            <a:ext cx="3779774" cy="530038"/>
            <a:chOff x="6514905" y="6176606"/>
            <a:chExt cx="3779774" cy="530038"/>
          </a:xfrm>
        </p:grpSpPr>
        <p:sp>
          <p:nvSpPr>
            <p:cNvPr id="26" name="מלבן 33">
              <a:extLst>
                <a:ext uri="{FF2B5EF4-FFF2-40B4-BE49-F238E27FC236}">
                  <a16:creationId xmlns:a16="http://schemas.microsoft.com/office/drawing/2014/main" id="{D8738974-A88E-46C4-BCFD-CB4A77B6C935}"/>
                </a:ext>
              </a:extLst>
            </p:cNvPr>
            <p:cNvSpPr/>
            <p:nvPr/>
          </p:nvSpPr>
          <p:spPr>
            <a:xfrm>
              <a:off x="6514905" y="6176606"/>
              <a:ext cx="3779774" cy="530038"/>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27" name="TextBox 37">
              <a:extLst>
                <a:ext uri="{FF2B5EF4-FFF2-40B4-BE49-F238E27FC236}">
                  <a16:creationId xmlns:a16="http://schemas.microsoft.com/office/drawing/2014/main" id="{7FEB1A76-CCA7-4404-9808-E50F58DC4687}"/>
                </a:ext>
              </a:extLst>
            </p:cNvPr>
            <p:cNvSpPr txBox="1"/>
            <p:nvPr/>
          </p:nvSpPr>
          <p:spPr>
            <a:xfrm>
              <a:off x="6896613" y="6262151"/>
              <a:ext cx="3293440" cy="338554"/>
            </a:xfrm>
            <a:prstGeom prst="rect">
              <a:avLst/>
            </a:prstGeom>
            <a:noFill/>
          </p:spPr>
          <p:txBody>
            <a:bodyPr wrap="square" rtlCol="1">
              <a:spAutoFit/>
            </a:bodyPr>
            <a:lstStyle/>
            <a:p>
              <a:pPr algn="ctr">
                <a:buClr>
                  <a:srgbClr val="18A8B7"/>
                </a:buClr>
              </a:pPr>
              <a:r>
                <a:rPr lang="he-IL" sz="1600" b="1" dirty="0">
                  <a:solidFill>
                    <a:schemeClr val="bg1"/>
                  </a:solidFill>
                </a:rPr>
                <a:t>בקלפי זו, אין טופס אישור הצבעה</a:t>
              </a:r>
            </a:p>
          </p:txBody>
        </p:sp>
      </p:grpSp>
    </p:spTree>
    <p:custDataLst>
      <p:tags r:id="rId1"/>
    </p:custDataLst>
    <p:extLst>
      <p:ext uri="{BB962C8B-B14F-4D97-AF65-F5344CB8AC3E}">
        <p14:creationId xmlns:p14="http://schemas.microsoft.com/office/powerpoint/2010/main" val="221609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5" grpId="0"/>
      <p:bldP spid="38" grpId="0"/>
      <p:bldP spid="6" grpId="0"/>
      <p:bldP spid="7" grpId="0"/>
      <p:bldP spid="8"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99F6-5A03-4E9D-877C-CB751274E8E1}"/>
              </a:ext>
            </a:extLst>
          </p:cNvPr>
          <p:cNvSpPr>
            <a:spLocks noGrp="1"/>
          </p:cNvSpPr>
          <p:nvPr>
            <p:ph type="title"/>
          </p:nvPr>
        </p:nvSpPr>
        <p:spPr>
          <a:xfrm>
            <a:off x="838200" y="51327"/>
            <a:ext cx="10515600" cy="1325563"/>
          </a:xfrm>
        </p:spPr>
        <p:txBody>
          <a:bodyPr/>
          <a:lstStyle/>
          <a:p>
            <a:r>
              <a:rPr lang="he-IL" dirty="0"/>
              <a:t>מי רשאי להצביע בקלפי לבעלי תפקידים?</a:t>
            </a:r>
          </a:p>
        </p:txBody>
      </p:sp>
      <p:graphicFrame>
        <p:nvGraphicFramePr>
          <p:cNvPr id="13" name="טבלה 5">
            <a:extLst>
              <a:ext uri="{FF2B5EF4-FFF2-40B4-BE49-F238E27FC236}">
                <a16:creationId xmlns:a16="http://schemas.microsoft.com/office/drawing/2014/main" id="{E0575605-5324-4C46-8D1B-67836962A774}"/>
              </a:ext>
            </a:extLst>
          </p:cNvPr>
          <p:cNvGraphicFramePr>
            <a:graphicFrameLocks noGrp="1"/>
          </p:cNvGraphicFramePr>
          <p:nvPr>
            <p:extLst>
              <p:ext uri="{D42A27DB-BD31-4B8C-83A1-F6EECF244321}">
                <p14:modId xmlns:p14="http://schemas.microsoft.com/office/powerpoint/2010/main" val="1947061434"/>
              </p:ext>
            </p:extLst>
          </p:nvPr>
        </p:nvGraphicFramePr>
        <p:xfrm>
          <a:off x="544919" y="1179622"/>
          <a:ext cx="10999381" cy="5607959"/>
        </p:xfrm>
        <a:graphic>
          <a:graphicData uri="http://schemas.openxmlformats.org/drawingml/2006/table">
            <a:tbl>
              <a:tblPr rtl="1" firstRow="1" bandRow="1">
                <a:tableStyleId>{5940675A-B579-460E-94D1-54222C63F5DA}</a:tableStyleId>
              </a:tblPr>
              <a:tblGrid>
                <a:gridCol w="6033243">
                  <a:extLst>
                    <a:ext uri="{9D8B030D-6E8A-4147-A177-3AD203B41FA5}">
                      <a16:colId xmlns:a16="http://schemas.microsoft.com/office/drawing/2014/main" val="1451995505"/>
                    </a:ext>
                  </a:extLst>
                </a:gridCol>
                <a:gridCol w="3137338">
                  <a:extLst>
                    <a:ext uri="{9D8B030D-6E8A-4147-A177-3AD203B41FA5}">
                      <a16:colId xmlns:a16="http://schemas.microsoft.com/office/drawing/2014/main" val="3503752249"/>
                    </a:ext>
                  </a:extLst>
                </a:gridCol>
                <a:gridCol w="1828800">
                  <a:extLst>
                    <a:ext uri="{9D8B030D-6E8A-4147-A177-3AD203B41FA5}">
                      <a16:colId xmlns:a16="http://schemas.microsoft.com/office/drawing/2014/main" val="4119831888"/>
                    </a:ext>
                  </a:extLst>
                </a:gridCol>
              </a:tblGrid>
              <a:tr h="474479">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מי זכאי </a:t>
                      </a:r>
                    </a:p>
                  </a:txBody>
                  <a:tcP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rgbClr val="002060">
                        <a:alpha val="30000"/>
                      </a:srgbClr>
                    </a:solidFill>
                  </a:tcPr>
                </a:tc>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תעודה מזהה</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rgbClr val="002060">
                        <a:alpha val="30000"/>
                      </a:srgbClr>
                    </a:solidFill>
                  </a:tcPr>
                </a:tc>
                <a:tc>
                  <a:txBody>
                    <a:bodyPr/>
                    <a:lstStyle/>
                    <a:p>
                      <a:pPr algn="ctr" rtl="1"/>
                      <a:r>
                        <a:rPr lang="he-IL" sz="2000" b="1" kern="1200" dirty="0">
                          <a:solidFill>
                            <a:srgbClr val="54707C"/>
                          </a:solidFill>
                          <a:latin typeface="Arial" panose="020B0604020202020204" pitchFamily="34" charset="0"/>
                          <a:ea typeface="+mn-ea"/>
                          <a:cs typeface="Arial" panose="020B0604020202020204" pitchFamily="34" charset="0"/>
                        </a:rPr>
                        <a:t>הצגת אישור</a:t>
                      </a:r>
                    </a:p>
                  </a:txBody>
                  <a:tcP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rgbClr val="002060">
                        <a:alpha val="30000"/>
                      </a:srgbClr>
                    </a:solidFill>
                  </a:tcPr>
                </a:tc>
                <a:extLst>
                  <a:ext uri="{0D108BD9-81ED-4DB2-BD59-A6C34878D82A}">
                    <a16:rowId xmlns:a16="http://schemas.microsoft.com/office/drawing/2014/main" val="4117800923"/>
                  </a:ext>
                </a:extLst>
              </a:tr>
              <a:tr h="655118">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5">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73220373"/>
                  </a:ext>
                </a:extLst>
              </a:tr>
              <a:tr h="630621">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tc>
                <a:tc vMerge="1">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362018847"/>
                  </a:ext>
                </a:extLst>
              </a:tr>
              <a:tr h="701040">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tc>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12899067"/>
                  </a:ext>
                </a:extLst>
              </a:tr>
              <a:tr h="835573">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mn-cs"/>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mn-cs"/>
                      </a:endParaRPr>
                    </a:p>
                  </a:txBody>
                  <a:tcPr/>
                </a:tc>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mn-cs"/>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48420016"/>
                  </a:ext>
                </a:extLst>
              </a:tr>
              <a:tr h="479860">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mn-cs"/>
                      </a:endParaRPr>
                    </a:p>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mn-cs"/>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mn-cs"/>
                      </a:endParaRPr>
                    </a:p>
                  </a:txBody>
                  <a:tcPr/>
                </a:tc>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mn-cs"/>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58952854"/>
                  </a:ext>
                </a:extLst>
              </a:tr>
              <a:tr h="866640">
                <a:tc rowSpan="2">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27038004"/>
                  </a:ext>
                </a:extLst>
              </a:tr>
              <a:tr h="743448">
                <a:tc vMerge="1">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tc>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c>
                  <a:txBody>
                    <a:bodyPr/>
                    <a:lstStyle/>
                    <a:p>
                      <a:pPr marL="0" marR="0" lvl="0" indent="0" algn="r" defTabSz="914377" rtl="1" eaLnBrk="1" fontAlgn="auto" latinLnBrk="0" hangingPunct="1">
                        <a:lnSpc>
                          <a:spcPct val="100000"/>
                        </a:lnSpc>
                        <a:spcBef>
                          <a:spcPts val="0"/>
                        </a:spcBef>
                        <a:spcAft>
                          <a:spcPts val="0"/>
                        </a:spcAft>
                        <a:buClrTx/>
                        <a:buSzTx/>
                        <a:buFontTx/>
                        <a:buNone/>
                        <a:tabLst/>
                        <a:defRPr/>
                      </a:pPr>
                      <a:endParaRPr lang="he-IL" sz="2000" kern="1200" dirty="0">
                        <a:solidFill>
                          <a:srgbClr val="54707C"/>
                        </a:solidFill>
                        <a:latin typeface="Arial" panose="020B0604020202020204" pitchFamily="34" charset="0"/>
                        <a:ea typeface="+mn-ea"/>
                        <a:cs typeface="Arial" panose="020B0604020202020204" pitchFamily="34" charset="0"/>
                      </a:endParaRP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732231099"/>
                  </a:ext>
                </a:extLst>
              </a:tr>
            </a:tbl>
          </a:graphicData>
        </a:graphic>
      </p:graphicFrame>
      <p:sp>
        <p:nvSpPr>
          <p:cNvPr id="16" name="TextBox 15">
            <a:extLst>
              <a:ext uri="{FF2B5EF4-FFF2-40B4-BE49-F238E27FC236}">
                <a16:creationId xmlns:a16="http://schemas.microsoft.com/office/drawing/2014/main" id="{965AD653-504C-4EAE-9835-F04FA4E296F6}"/>
              </a:ext>
            </a:extLst>
          </p:cNvPr>
          <p:cNvSpPr txBox="1"/>
          <p:nvPr/>
        </p:nvSpPr>
        <p:spPr>
          <a:xfrm>
            <a:off x="3161437" y="1921414"/>
            <a:ext cx="2227493" cy="1631216"/>
          </a:xfrm>
          <a:prstGeom prst="rect">
            <a:avLst/>
          </a:prstGeom>
          <a:noFill/>
        </p:spPr>
        <p:txBody>
          <a:bodyPr wrap="square" rtlCol="0">
            <a:spAutoFit/>
          </a:bodyPr>
          <a:lstStyle/>
          <a:p>
            <a:r>
              <a:rPr lang="he-IL" sz="2000" dirty="0">
                <a:solidFill>
                  <a:srgbClr val="54707C"/>
                </a:solidFill>
                <a:latin typeface="Arial" panose="020B0604020202020204" pitchFamily="34" charset="0"/>
                <a:cs typeface="Arial" panose="020B0604020202020204" pitchFamily="34" charset="0"/>
              </a:rPr>
              <a:t>תעודת זהות</a:t>
            </a:r>
          </a:p>
          <a:p>
            <a:r>
              <a:rPr lang="he-IL" sz="2000" dirty="0">
                <a:solidFill>
                  <a:srgbClr val="54707C"/>
                </a:solidFill>
                <a:latin typeface="Arial" panose="020B0604020202020204" pitchFamily="34" charset="0"/>
                <a:cs typeface="Arial" panose="020B0604020202020204" pitchFamily="34" charset="0"/>
              </a:rPr>
              <a:t>רישיון נהיגה</a:t>
            </a:r>
          </a:p>
          <a:p>
            <a:r>
              <a:rPr lang="he-IL" sz="2000" dirty="0">
                <a:solidFill>
                  <a:srgbClr val="54707C"/>
                </a:solidFill>
                <a:latin typeface="Arial" panose="020B0604020202020204" pitchFamily="34" charset="0"/>
                <a:cs typeface="Arial" panose="020B0604020202020204" pitchFamily="34" charset="0"/>
              </a:rPr>
              <a:t>דרכון / תעודת מעבר</a:t>
            </a:r>
          </a:p>
          <a:p>
            <a:r>
              <a:rPr lang="he-IL" sz="2000" dirty="0">
                <a:solidFill>
                  <a:srgbClr val="54707C"/>
                </a:solidFill>
                <a:latin typeface="Arial" panose="020B0604020202020204" pitchFamily="34" charset="0"/>
                <a:cs typeface="Arial" panose="020B0604020202020204" pitchFamily="34" charset="0"/>
              </a:rPr>
              <a:t>תעודה צבאית (חוגר/קבע) </a:t>
            </a:r>
            <a:endParaRPr lang="en-US" sz="2000" dirty="0">
              <a:solidFill>
                <a:srgbClr val="54707C"/>
              </a:solidFill>
              <a:latin typeface="Arial" panose="020B0604020202020204" pitchFamily="34" charset="0"/>
              <a:cs typeface="Arial" panose="020B0604020202020204" pitchFamily="34" charset="0"/>
            </a:endParaRPr>
          </a:p>
        </p:txBody>
      </p:sp>
      <p:pic>
        <p:nvPicPr>
          <p:cNvPr id="21" name="תמונה 45">
            <a:extLst>
              <a:ext uri="{FF2B5EF4-FFF2-40B4-BE49-F238E27FC236}">
                <a16:creationId xmlns:a16="http://schemas.microsoft.com/office/drawing/2014/main" id="{C7667D00-EA9D-4F44-9734-136EE47A576B}"/>
              </a:ext>
            </a:extLst>
          </p:cNvPr>
          <p:cNvPicPr/>
          <p:nvPr/>
        </p:nvPicPr>
        <p:blipFill>
          <a:blip r:embed="rId4"/>
          <a:srcRect r="51639"/>
          <a:stretch>
            <a:fillRect/>
          </a:stretch>
        </p:blipFill>
        <p:spPr bwMode="auto">
          <a:xfrm>
            <a:off x="2418122" y="5222788"/>
            <a:ext cx="1163274" cy="78813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C084F21-9423-43B0-BCA6-79FCBB87943D}"/>
              </a:ext>
            </a:extLst>
          </p:cNvPr>
          <p:cNvSpPr txBox="1"/>
          <p:nvPr/>
        </p:nvSpPr>
        <p:spPr>
          <a:xfrm>
            <a:off x="7498081" y="1792354"/>
            <a:ext cx="3822469" cy="369332"/>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מנהל הבחירות </a:t>
            </a:r>
            <a:r>
              <a:rPr lang="he-IL" sz="1800" kern="1200" dirty="0" err="1">
                <a:solidFill>
                  <a:srgbClr val="54707C"/>
                </a:solidFill>
                <a:latin typeface="Arial" panose="020B0604020202020204" pitchFamily="34" charset="0"/>
                <a:ea typeface="+mn-ea"/>
                <a:cs typeface="Arial" panose="020B0604020202020204" pitchFamily="34" charset="0"/>
              </a:rPr>
              <a:t>וסגנו</a:t>
            </a:r>
            <a:r>
              <a:rPr lang="he-IL" sz="1800" kern="1200" dirty="0">
                <a:solidFill>
                  <a:srgbClr val="54707C"/>
                </a:solidFill>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5201B2A9-06F0-4ED4-8D19-29A038C1600C}"/>
              </a:ext>
            </a:extLst>
          </p:cNvPr>
          <p:cNvSpPr txBox="1"/>
          <p:nvPr/>
        </p:nvSpPr>
        <p:spPr>
          <a:xfrm>
            <a:off x="5818910" y="2333739"/>
            <a:ext cx="5501641"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עובדי מדינה שנבצר מהם להצביע במקום מגוריהם עקב מילוי תפקידים</a:t>
            </a:r>
          </a:p>
        </p:txBody>
      </p:sp>
      <p:sp>
        <p:nvSpPr>
          <p:cNvPr id="9" name="TextBox 8">
            <a:extLst>
              <a:ext uri="{FF2B5EF4-FFF2-40B4-BE49-F238E27FC236}">
                <a16:creationId xmlns:a16="http://schemas.microsoft.com/office/drawing/2014/main" id="{AA82C851-674C-454E-A621-F841CCA553A5}"/>
              </a:ext>
            </a:extLst>
          </p:cNvPr>
          <p:cNvSpPr txBox="1"/>
          <p:nvPr/>
        </p:nvSpPr>
        <p:spPr>
          <a:xfrm>
            <a:off x="6550429" y="2963445"/>
            <a:ext cx="4765271"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מזכיר ועדת קלפי המכהן בקלפי ברשות מקומית שאינו תושב שלה </a:t>
            </a:r>
          </a:p>
        </p:txBody>
      </p:sp>
      <p:sp>
        <p:nvSpPr>
          <p:cNvPr id="12" name="TextBox 11">
            <a:extLst>
              <a:ext uri="{FF2B5EF4-FFF2-40B4-BE49-F238E27FC236}">
                <a16:creationId xmlns:a16="http://schemas.microsoft.com/office/drawing/2014/main" id="{0DF82927-4087-4495-B0E7-00C5C736FAD3}"/>
              </a:ext>
            </a:extLst>
          </p:cNvPr>
          <p:cNvSpPr txBox="1"/>
          <p:nvPr/>
        </p:nvSpPr>
        <p:spPr>
          <a:xfrm>
            <a:off x="6982691" y="3707479"/>
            <a:ext cx="4333009"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mn-cs"/>
              </a:rPr>
              <a:t>חבר ועדת קלפי המכהן בקלפי ברשות מקומית שאינו תושב שלה (לאחר שכיהן 6 שעות)</a:t>
            </a:r>
            <a:r>
              <a:rPr lang="en-US" sz="1800" kern="1200" dirty="0">
                <a:solidFill>
                  <a:srgbClr val="54707C"/>
                </a:solidFill>
                <a:latin typeface="Arial" panose="020B0604020202020204" pitchFamily="34" charset="0"/>
                <a:ea typeface="+mn-ea"/>
                <a:cs typeface="Arial" panose="020B0604020202020204" pitchFamily="34" charset="0"/>
              </a:rPr>
              <a:t> </a:t>
            </a:r>
            <a:endParaRPr lang="he-IL" sz="1800" kern="1200" dirty="0">
              <a:solidFill>
                <a:srgbClr val="54707C"/>
              </a:solidFill>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871D66A4-30C3-45AF-8835-30877F247155}"/>
              </a:ext>
            </a:extLst>
          </p:cNvPr>
          <p:cNvSpPr txBox="1"/>
          <p:nvPr/>
        </p:nvSpPr>
        <p:spPr>
          <a:xfrm>
            <a:off x="7983724" y="4626702"/>
            <a:ext cx="3331976" cy="369332"/>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mn-cs"/>
              </a:rPr>
              <a:t>אישה השוהה במקלט לנשים מוכות </a:t>
            </a:r>
          </a:p>
        </p:txBody>
      </p:sp>
      <p:sp>
        <p:nvSpPr>
          <p:cNvPr id="22" name="TextBox 21">
            <a:extLst>
              <a:ext uri="{FF2B5EF4-FFF2-40B4-BE49-F238E27FC236}">
                <a16:creationId xmlns:a16="http://schemas.microsoft.com/office/drawing/2014/main" id="{A826336E-26B1-424A-941B-5313D9828430}"/>
              </a:ext>
            </a:extLst>
          </p:cNvPr>
          <p:cNvSpPr txBox="1"/>
          <p:nvPr/>
        </p:nvSpPr>
        <p:spPr>
          <a:xfrm>
            <a:off x="5818911" y="5266705"/>
            <a:ext cx="5501640" cy="923330"/>
          </a:xfrm>
          <a:prstGeom prst="rect">
            <a:avLst/>
          </a:prstGeom>
          <a:noFill/>
        </p:spPr>
        <p:txBody>
          <a:bodyPr wrap="square" rtlCol="0">
            <a:spAutoFit/>
          </a:bodyPr>
          <a:lstStyle/>
          <a:p>
            <a:pPr marL="0" marR="0" lvl="0" indent="0" algn="r" defTabSz="914377" rtl="1" eaLnBrk="1" fontAlgn="auto" latinLnBrk="0" hangingPunct="1">
              <a:lnSpc>
                <a:spcPct val="100000"/>
              </a:lnSpc>
              <a:spcBef>
                <a:spcPts val="0"/>
              </a:spcBef>
              <a:spcAft>
                <a:spcPts val="0"/>
              </a:spcAft>
              <a:buClrTx/>
              <a:buSzTx/>
              <a:buFontTx/>
              <a:buNone/>
              <a:tabLst/>
              <a:defRPr/>
            </a:pPr>
            <a:r>
              <a:rPr lang="he-IL" sz="1800" kern="1200" dirty="0">
                <a:solidFill>
                  <a:srgbClr val="54707C"/>
                </a:solidFill>
                <a:latin typeface="Arial" panose="020B0604020202020204" pitchFamily="34" charset="0"/>
                <a:ea typeface="+mn-ea"/>
                <a:cs typeface="Arial" panose="020B0604020202020204" pitchFamily="34" charset="0"/>
              </a:rPr>
              <a:t>שוטר שנבצר ממנו להצביע בקלפי באזור מגוריו </a:t>
            </a:r>
          </a:p>
          <a:p>
            <a:pPr marL="0" marR="0" lvl="0" indent="0" algn="r" defTabSz="914377" rtl="1" eaLnBrk="1" fontAlgn="auto" latinLnBrk="0" hangingPunct="1">
              <a:lnSpc>
                <a:spcPct val="100000"/>
              </a:lnSpc>
              <a:spcBef>
                <a:spcPts val="0"/>
              </a:spcBef>
              <a:spcAft>
                <a:spcPts val="0"/>
              </a:spcAft>
              <a:buClrTx/>
              <a:buSzTx/>
              <a:buFontTx/>
              <a:buNone/>
              <a:tabLst/>
              <a:defRPr/>
            </a:pPr>
            <a:r>
              <a:rPr lang="he-IL" sz="1800" kern="1200" dirty="0">
                <a:solidFill>
                  <a:srgbClr val="54707C"/>
                </a:solidFill>
                <a:latin typeface="Arial" panose="020B0604020202020204" pitchFamily="34" charset="0"/>
                <a:ea typeface="+mn-ea"/>
                <a:cs typeface="Arial" panose="020B0604020202020204" pitchFamily="34" charset="0"/>
              </a:rPr>
              <a:t>בשל מילוי תפקידו </a:t>
            </a:r>
          </a:p>
          <a:p>
            <a:endParaRPr lang="en-US" dirty="0"/>
          </a:p>
        </p:txBody>
      </p:sp>
      <p:grpSp>
        <p:nvGrpSpPr>
          <p:cNvPr id="26" name="Group 25">
            <a:extLst>
              <a:ext uri="{FF2B5EF4-FFF2-40B4-BE49-F238E27FC236}">
                <a16:creationId xmlns:a16="http://schemas.microsoft.com/office/drawing/2014/main" id="{646D6646-9499-4257-AE4D-5A4294B63F5F}"/>
              </a:ext>
            </a:extLst>
          </p:cNvPr>
          <p:cNvGrpSpPr/>
          <p:nvPr/>
        </p:nvGrpSpPr>
        <p:grpSpPr>
          <a:xfrm>
            <a:off x="2560731" y="3279335"/>
            <a:ext cx="1647547" cy="1696114"/>
            <a:chOff x="2560731" y="3279335"/>
            <a:chExt cx="1647547" cy="1696114"/>
          </a:xfrm>
        </p:grpSpPr>
        <p:grpSp>
          <p:nvGrpSpPr>
            <p:cNvPr id="5" name="Group 4">
              <a:extLst>
                <a:ext uri="{FF2B5EF4-FFF2-40B4-BE49-F238E27FC236}">
                  <a16:creationId xmlns:a16="http://schemas.microsoft.com/office/drawing/2014/main" id="{9885135F-66AA-4CAD-AE62-9462E20E1BEB}"/>
                </a:ext>
              </a:extLst>
            </p:cNvPr>
            <p:cNvGrpSpPr/>
            <p:nvPr/>
          </p:nvGrpSpPr>
          <p:grpSpPr>
            <a:xfrm>
              <a:off x="2560731" y="3663101"/>
              <a:ext cx="1647547" cy="1312348"/>
              <a:chOff x="3140677" y="3778687"/>
              <a:chExt cx="1647547" cy="1312348"/>
            </a:xfrm>
          </p:grpSpPr>
          <p:pic>
            <p:nvPicPr>
              <p:cNvPr id="17" name="תמונה 1">
                <a:extLst>
                  <a:ext uri="{FF2B5EF4-FFF2-40B4-BE49-F238E27FC236}">
                    <a16:creationId xmlns:a16="http://schemas.microsoft.com/office/drawing/2014/main" id="{ACB8BD8C-5519-4874-A108-8B4048A8CC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260" y="4508246"/>
                <a:ext cx="1069964" cy="582789"/>
              </a:xfrm>
              <a:prstGeom prst="rect">
                <a:avLst/>
              </a:prstGeom>
            </p:spPr>
          </p:pic>
          <p:pic>
            <p:nvPicPr>
              <p:cNvPr id="18" name="תמונה 4">
                <a:extLst>
                  <a:ext uri="{FF2B5EF4-FFF2-40B4-BE49-F238E27FC236}">
                    <a16:creationId xmlns:a16="http://schemas.microsoft.com/office/drawing/2014/main" id="{A27D160D-ECEA-4CC8-963F-D4555872CF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18767">
                <a:off x="3637042" y="3778687"/>
                <a:ext cx="691857" cy="851193"/>
              </a:xfrm>
              <a:prstGeom prst="rect">
                <a:avLst/>
              </a:prstGeom>
            </p:spPr>
          </p:pic>
          <p:pic>
            <p:nvPicPr>
              <p:cNvPr id="19" name="תמונה 2">
                <a:extLst>
                  <a:ext uri="{FF2B5EF4-FFF2-40B4-BE49-F238E27FC236}">
                    <a16:creationId xmlns:a16="http://schemas.microsoft.com/office/drawing/2014/main" id="{9342BD62-0FF6-4559-9DF8-0ED69319A3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0677" y="4204284"/>
                <a:ext cx="681795" cy="838813"/>
              </a:xfrm>
              <a:prstGeom prst="rect">
                <a:avLst/>
              </a:prstGeom>
            </p:spPr>
          </p:pic>
        </p:grpSp>
        <p:pic>
          <p:nvPicPr>
            <p:cNvPr id="25" name="Picture 24">
              <a:extLst>
                <a:ext uri="{FF2B5EF4-FFF2-40B4-BE49-F238E27FC236}">
                  <a16:creationId xmlns:a16="http://schemas.microsoft.com/office/drawing/2014/main" id="{31E9794C-4C35-4ADE-9F72-583885196C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3356" y="3279335"/>
              <a:ext cx="552253" cy="717279"/>
            </a:xfrm>
            <a:prstGeom prst="rect">
              <a:avLst/>
            </a:prstGeom>
          </p:spPr>
        </p:pic>
      </p:grpSp>
      <p:sp>
        <p:nvSpPr>
          <p:cNvPr id="28" name="TextBox 27">
            <a:extLst>
              <a:ext uri="{FF2B5EF4-FFF2-40B4-BE49-F238E27FC236}">
                <a16:creationId xmlns:a16="http://schemas.microsoft.com/office/drawing/2014/main" id="{B64CF22B-9178-469A-985B-D4278B9E3DCD}"/>
              </a:ext>
            </a:extLst>
          </p:cNvPr>
          <p:cNvSpPr txBox="1"/>
          <p:nvPr/>
        </p:nvSpPr>
        <p:spPr>
          <a:xfrm>
            <a:off x="399011" y="1813692"/>
            <a:ext cx="1943318" cy="923330"/>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אישור מהמפקח הארצי על הבחירות </a:t>
            </a:r>
          </a:p>
          <a:p>
            <a:endParaRPr lang="en-US" dirty="0"/>
          </a:p>
        </p:txBody>
      </p:sp>
      <p:sp>
        <p:nvSpPr>
          <p:cNvPr id="29" name="TextBox 28">
            <a:extLst>
              <a:ext uri="{FF2B5EF4-FFF2-40B4-BE49-F238E27FC236}">
                <a16:creationId xmlns:a16="http://schemas.microsoft.com/office/drawing/2014/main" id="{9F068B5E-E622-464D-A46C-E6F28F9B4E8B}"/>
              </a:ext>
            </a:extLst>
          </p:cNvPr>
          <p:cNvSpPr txBox="1"/>
          <p:nvPr/>
        </p:nvSpPr>
        <p:spPr>
          <a:xfrm>
            <a:off x="601097" y="2963445"/>
            <a:ext cx="1671117"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אישור ממנהל הבחירות </a:t>
            </a:r>
          </a:p>
        </p:txBody>
      </p:sp>
      <p:sp>
        <p:nvSpPr>
          <p:cNvPr id="30" name="TextBox 29">
            <a:extLst>
              <a:ext uri="{FF2B5EF4-FFF2-40B4-BE49-F238E27FC236}">
                <a16:creationId xmlns:a16="http://schemas.microsoft.com/office/drawing/2014/main" id="{1EBCB9A5-1C97-4C5D-855C-738ED901D3C3}"/>
              </a:ext>
            </a:extLst>
          </p:cNvPr>
          <p:cNvSpPr txBox="1"/>
          <p:nvPr/>
        </p:nvSpPr>
        <p:spPr>
          <a:xfrm>
            <a:off x="689075" y="3707479"/>
            <a:ext cx="1583139"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mn-cs"/>
              </a:rPr>
              <a:t>אישור ממזכיר ועדת הקלפי</a:t>
            </a:r>
          </a:p>
        </p:txBody>
      </p:sp>
      <p:sp>
        <p:nvSpPr>
          <p:cNvPr id="33" name="TextBox 32">
            <a:extLst>
              <a:ext uri="{FF2B5EF4-FFF2-40B4-BE49-F238E27FC236}">
                <a16:creationId xmlns:a16="http://schemas.microsoft.com/office/drawing/2014/main" id="{0DAB8D6C-F143-439F-863F-19FFCDE432D1}"/>
              </a:ext>
            </a:extLst>
          </p:cNvPr>
          <p:cNvSpPr txBox="1"/>
          <p:nvPr/>
        </p:nvSpPr>
        <p:spPr>
          <a:xfrm>
            <a:off x="336357" y="4496306"/>
            <a:ext cx="2016594"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mn-cs"/>
              </a:rPr>
              <a:t>אישור ממנהלת המקלט </a:t>
            </a:r>
          </a:p>
        </p:txBody>
      </p:sp>
      <p:sp>
        <p:nvSpPr>
          <p:cNvPr id="34" name="TextBox 33">
            <a:extLst>
              <a:ext uri="{FF2B5EF4-FFF2-40B4-BE49-F238E27FC236}">
                <a16:creationId xmlns:a16="http://schemas.microsoft.com/office/drawing/2014/main" id="{4A16D206-2F74-4A6A-83C8-458A73D6087B}"/>
              </a:ext>
            </a:extLst>
          </p:cNvPr>
          <p:cNvSpPr txBox="1"/>
          <p:nvPr/>
        </p:nvSpPr>
        <p:spPr>
          <a:xfrm>
            <a:off x="3557929" y="5266705"/>
            <a:ext cx="1831001" cy="646331"/>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תעודת שוטר</a:t>
            </a:r>
          </a:p>
          <a:p>
            <a:endParaRPr lang="en-US" dirty="0"/>
          </a:p>
        </p:txBody>
      </p:sp>
      <p:sp>
        <p:nvSpPr>
          <p:cNvPr id="35" name="TextBox 34">
            <a:extLst>
              <a:ext uri="{FF2B5EF4-FFF2-40B4-BE49-F238E27FC236}">
                <a16:creationId xmlns:a16="http://schemas.microsoft.com/office/drawing/2014/main" id="{E79A239D-48AA-4DF4-86AE-80D41CD98446}"/>
              </a:ext>
            </a:extLst>
          </p:cNvPr>
          <p:cNvSpPr txBox="1"/>
          <p:nvPr/>
        </p:nvSpPr>
        <p:spPr>
          <a:xfrm>
            <a:off x="871449" y="5266705"/>
            <a:ext cx="1400765" cy="923330"/>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יחתום על הצהרה </a:t>
            </a:r>
          </a:p>
          <a:p>
            <a:endParaRPr lang="en-US" dirty="0"/>
          </a:p>
        </p:txBody>
      </p:sp>
      <p:sp>
        <p:nvSpPr>
          <p:cNvPr id="36" name="TextBox 35">
            <a:extLst>
              <a:ext uri="{FF2B5EF4-FFF2-40B4-BE49-F238E27FC236}">
                <a16:creationId xmlns:a16="http://schemas.microsoft.com/office/drawing/2014/main" id="{192833F9-B1EA-4123-A5CA-D487B7DB1743}"/>
              </a:ext>
            </a:extLst>
          </p:cNvPr>
          <p:cNvSpPr txBox="1"/>
          <p:nvPr/>
        </p:nvSpPr>
        <p:spPr>
          <a:xfrm>
            <a:off x="2653357" y="6108802"/>
            <a:ext cx="2772742" cy="646331"/>
          </a:xfrm>
          <a:prstGeom prst="rect">
            <a:avLst/>
          </a:prstGeom>
          <a:noFill/>
        </p:spPr>
        <p:txBody>
          <a:bodyPr wrap="square" rtlCol="0">
            <a:spAutoFit/>
          </a:bodyPr>
          <a:lstStyle/>
          <a:p>
            <a:pPr marL="0" marR="0" lvl="0" indent="0" algn="r" defTabSz="914377" rtl="1" eaLnBrk="1" fontAlgn="auto" latinLnBrk="0" hangingPunct="1">
              <a:lnSpc>
                <a:spcPct val="100000"/>
              </a:lnSpc>
              <a:spcBef>
                <a:spcPts val="0"/>
              </a:spcBef>
              <a:spcAft>
                <a:spcPts val="0"/>
              </a:spcAft>
              <a:buClrTx/>
              <a:buSzTx/>
              <a:buFontTx/>
              <a:buNone/>
              <a:tabLst/>
              <a:defRPr/>
            </a:pPr>
            <a:r>
              <a:rPr lang="he-IL" sz="1800" kern="1200" dirty="0">
                <a:solidFill>
                  <a:srgbClr val="54707C"/>
                </a:solidFill>
                <a:latin typeface="Arial" panose="020B0604020202020204" pitchFamily="34" charset="0"/>
                <a:ea typeface="+mn-ea"/>
                <a:cs typeface="Arial" panose="020B0604020202020204" pitchFamily="34" charset="0"/>
              </a:rPr>
              <a:t>שאינם במדים – יזדהה באחד מאמצעי הזיהוי </a:t>
            </a:r>
          </a:p>
        </p:txBody>
      </p:sp>
      <p:sp>
        <p:nvSpPr>
          <p:cNvPr id="37" name="TextBox 36">
            <a:extLst>
              <a:ext uri="{FF2B5EF4-FFF2-40B4-BE49-F238E27FC236}">
                <a16:creationId xmlns:a16="http://schemas.microsoft.com/office/drawing/2014/main" id="{A6089B48-5689-446E-9157-77E5C23CA153}"/>
              </a:ext>
            </a:extLst>
          </p:cNvPr>
          <p:cNvSpPr txBox="1"/>
          <p:nvPr/>
        </p:nvSpPr>
        <p:spPr>
          <a:xfrm>
            <a:off x="408052" y="6081309"/>
            <a:ext cx="1873203" cy="923330"/>
          </a:xfrm>
          <a:prstGeom prst="rect">
            <a:avLst/>
          </a:prstGeom>
          <a:noFill/>
        </p:spPr>
        <p:txBody>
          <a:bodyPr wrap="square" rtlCol="0">
            <a:spAutoFit/>
          </a:bodyPr>
          <a:lstStyle/>
          <a:p>
            <a:r>
              <a:rPr lang="he-IL" sz="1800" kern="1200" dirty="0">
                <a:solidFill>
                  <a:srgbClr val="54707C"/>
                </a:solidFill>
                <a:latin typeface="Arial" panose="020B0604020202020204" pitchFamily="34" charset="0"/>
                <a:ea typeface="+mn-ea"/>
                <a:cs typeface="Arial" panose="020B0604020202020204" pitchFamily="34" charset="0"/>
              </a:rPr>
              <a:t>יציג אישור מהמשטרה </a:t>
            </a:r>
          </a:p>
          <a:p>
            <a:endParaRPr lang="en-US" dirty="0"/>
          </a:p>
        </p:txBody>
      </p:sp>
    </p:spTree>
    <p:custDataLst>
      <p:tags r:id="rId1"/>
    </p:custDataLst>
    <p:extLst>
      <p:ext uri="{BB962C8B-B14F-4D97-AF65-F5344CB8AC3E}">
        <p14:creationId xmlns:p14="http://schemas.microsoft.com/office/powerpoint/2010/main" val="35320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8" grpId="0"/>
      <p:bldP spid="9" grpId="0"/>
      <p:bldP spid="12" grpId="0"/>
      <p:bldP spid="20" grpId="0"/>
      <p:bldP spid="22" grpId="0"/>
      <p:bldP spid="28" grpId="0"/>
      <p:bldP spid="29" grpId="0"/>
      <p:bldP spid="30" grpId="0"/>
      <p:bldP spid="33" grpId="0"/>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31F3D-D289-46CD-88AD-46561CEBE662}"/>
              </a:ext>
            </a:extLst>
          </p:cNvPr>
          <p:cNvSpPr>
            <a:spLocks noGrp="1"/>
          </p:cNvSpPr>
          <p:nvPr>
            <p:ph type="sldNum" sz="quarter" idx="12"/>
          </p:nvPr>
        </p:nvSpPr>
        <p:spPr/>
        <p:txBody>
          <a:bodyPr/>
          <a:lstStyle/>
          <a:p>
            <a:fld id="{4C3B709D-3265-41A0-A411-CB1161B7F7D5}" type="slidenum">
              <a:rPr lang="he-IL" smtClean="0"/>
              <a:pPr/>
              <a:t>26</a:t>
            </a:fld>
            <a:endParaRPr lang="he-IL" dirty="0"/>
          </a:p>
        </p:txBody>
      </p:sp>
      <p:sp>
        <p:nvSpPr>
          <p:cNvPr id="6" name="מלבן 57">
            <a:extLst>
              <a:ext uri="{FF2B5EF4-FFF2-40B4-BE49-F238E27FC236}">
                <a16:creationId xmlns:a16="http://schemas.microsoft.com/office/drawing/2014/main" id="{B9CBB4F9-C273-4A7F-82A6-447E4132875E}"/>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a:extLst>
              <a:ext uri="{FF2B5EF4-FFF2-40B4-BE49-F238E27FC236}">
                <a16:creationId xmlns:a16="http://schemas.microsoft.com/office/drawing/2014/main" id="{8521DD7A-C0E1-427E-BB90-1F9973C04C05}"/>
              </a:ext>
            </a:extLst>
          </p:cNvPr>
          <p:cNvSpPr txBox="1"/>
          <p:nvPr/>
        </p:nvSpPr>
        <p:spPr>
          <a:xfrm>
            <a:off x="9500498" y="918299"/>
            <a:ext cx="2688654" cy="307777"/>
          </a:xfrm>
          <a:prstGeom prst="rect">
            <a:avLst/>
          </a:prstGeom>
          <a:noFill/>
        </p:spPr>
        <p:txBody>
          <a:bodyPr wrap="square" rtlCol="1">
            <a:spAutoFit/>
          </a:bodyPr>
          <a:lstStyle/>
          <a:p>
            <a:r>
              <a:rPr lang="he-IL" sz="1400" dirty="0">
                <a:solidFill>
                  <a:srgbClr val="54707C"/>
                </a:solidFill>
              </a:rPr>
              <a:t>מסירת מעטפות פנימיות לבוחר </a:t>
            </a:r>
          </a:p>
        </p:txBody>
      </p:sp>
      <p:sp>
        <p:nvSpPr>
          <p:cNvPr id="9" name="מלבן 67">
            <a:extLst>
              <a:ext uri="{FF2B5EF4-FFF2-40B4-BE49-F238E27FC236}">
                <a16:creationId xmlns:a16="http://schemas.microsoft.com/office/drawing/2014/main" id="{62F719CC-1BD9-496A-9867-02C26FCAA4BB}"/>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10" name="TextBox 9">
            <a:extLst>
              <a:ext uri="{FF2B5EF4-FFF2-40B4-BE49-F238E27FC236}">
                <a16:creationId xmlns:a16="http://schemas.microsoft.com/office/drawing/2014/main" id="{A4736D04-D522-442A-9B71-45AD4E6CDFCC}"/>
              </a:ext>
            </a:extLst>
          </p:cNvPr>
          <p:cNvSpPr txBox="1"/>
          <p:nvPr/>
        </p:nvSpPr>
        <p:spPr>
          <a:xfrm>
            <a:off x="9914057" y="2968539"/>
            <a:ext cx="2277943" cy="307777"/>
          </a:xfrm>
          <a:prstGeom prst="rect">
            <a:avLst/>
          </a:prstGeom>
          <a:noFill/>
        </p:spPr>
        <p:txBody>
          <a:bodyPr wrap="square" rtlCol="1">
            <a:spAutoFit/>
          </a:bodyPr>
          <a:lstStyle/>
          <a:p>
            <a:r>
              <a:rPr lang="he-IL" sz="1400" dirty="0">
                <a:solidFill>
                  <a:srgbClr val="54707C"/>
                </a:solidFill>
              </a:rPr>
              <a:t>הצבעה מאחורי הפרגוד</a:t>
            </a:r>
          </a:p>
        </p:txBody>
      </p:sp>
      <p:sp>
        <p:nvSpPr>
          <p:cNvPr id="12" name="מלבן 68">
            <a:extLst>
              <a:ext uri="{FF2B5EF4-FFF2-40B4-BE49-F238E27FC236}">
                <a16:creationId xmlns:a16="http://schemas.microsoft.com/office/drawing/2014/main" id="{CFABB6C5-C4B6-4540-B92C-1B1DFE964611}"/>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0F716444-F824-4EB8-BB72-E0AB7F25F10D}"/>
              </a:ext>
            </a:extLst>
          </p:cNvPr>
          <p:cNvSpPr txBox="1"/>
          <p:nvPr/>
        </p:nvSpPr>
        <p:spPr>
          <a:xfrm>
            <a:off x="9740766" y="3534320"/>
            <a:ext cx="246417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הכנסת המעטפות הפנימיות למעטפה החיצונית </a:t>
            </a:r>
          </a:p>
        </p:txBody>
      </p:sp>
      <p:sp>
        <p:nvSpPr>
          <p:cNvPr id="15" name="מלבן 69">
            <a:extLst>
              <a:ext uri="{FF2B5EF4-FFF2-40B4-BE49-F238E27FC236}">
                <a16:creationId xmlns:a16="http://schemas.microsoft.com/office/drawing/2014/main" id="{02E8460C-D141-4D10-BE1E-22B65D872D25}"/>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6" name="TextBox 15">
            <a:extLst>
              <a:ext uri="{FF2B5EF4-FFF2-40B4-BE49-F238E27FC236}">
                <a16:creationId xmlns:a16="http://schemas.microsoft.com/office/drawing/2014/main" id="{E33D4BD0-3EF6-457D-B9A5-4398D884F256}"/>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18" name="מלבן 66">
            <a:extLst>
              <a:ext uri="{FF2B5EF4-FFF2-40B4-BE49-F238E27FC236}">
                <a16:creationId xmlns:a16="http://schemas.microsoft.com/office/drawing/2014/main" id="{EAE2DE5A-DF6B-4F3C-8AFF-20FC14B93673}"/>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19" name="TextBox 18">
            <a:extLst>
              <a:ext uri="{FF2B5EF4-FFF2-40B4-BE49-F238E27FC236}">
                <a16:creationId xmlns:a16="http://schemas.microsoft.com/office/drawing/2014/main" id="{0C5EAD05-C6F3-43D6-8A89-361600ED93AE}"/>
              </a:ext>
            </a:extLst>
          </p:cNvPr>
          <p:cNvSpPr txBox="1"/>
          <p:nvPr/>
        </p:nvSpPr>
        <p:spPr>
          <a:xfrm>
            <a:off x="9673389" y="2276470"/>
            <a:ext cx="2535502" cy="307777"/>
          </a:xfrm>
          <a:prstGeom prst="rect">
            <a:avLst/>
          </a:prstGeom>
          <a:noFill/>
        </p:spPr>
        <p:txBody>
          <a:bodyPr wrap="square" rtlCol="1">
            <a:spAutoFit/>
          </a:bodyPr>
          <a:lstStyle/>
          <a:p>
            <a:pPr rtl="0"/>
            <a:r>
              <a:rPr lang="he-IL" sz="1400" dirty="0">
                <a:solidFill>
                  <a:srgbClr val="54707C"/>
                </a:solidFill>
              </a:rPr>
              <a:t>מילוי הפרטים במעטפה החיצונית </a:t>
            </a:r>
          </a:p>
        </p:txBody>
      </p:sp>
      <p:sp>
        <p:nvSpPr>
          <p:cNvPr id="21" name="מלבן 76">
            <a:extLst>
              <a:ext uri="{FF2B5EF4-FFF2-40B4-BE49-F238E27FC236}">
                <a16:creationId xmlns:a16="http://schemas.microsoft.com/office/drawing/2014/main" id="{4A96ED35-A4E6-47D5-9542-FECDE49F3304}"/>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TextBox 21">
            <a:extLst>
              <a:ext uri="{FF2B5EF4-FFF2-40B4-BE49-F238E27FC236}">
                <a16:creationId xmlns:a16="http://schemas.microsoft.com/office/drawing/2014/main" id="{89305951-D827-41DE-92C8-9140CDA8A858}"/>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24" name="מלבן 66">
            <a:extLst>
              <a:ext uri="{FF2B5EF4-FFF2-40B4-BE49-F238E27FC236}">
                <a16:creationId xmlns:a16="http://schemas.microsoft.com/office/drawing/2014/main" id="{09AF0502-D88E-4042-BC6D-52DC658A6E6F}"/>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25" name="TextBox 24">
            <a:extLst>
              <a:ext uri="{FF2B5EF4-FFF2-40B4-BE49-F238E27FC236}">
                <a16:creationId xmlns:a16="http://schemas.microsoft.com/office/drawing/2014/main" id="{333C6D5A-C2B2-4587-B28B-EB792B647508}"/>
              </a:ext>
            </a:extLst>
          </p:cNvPr>
          <p:cNvSpPr txBox="1"/>
          <p:nvPr/>
        </p:nvSpPr>
        <p:spPr>
          <a:xfrm>
            <a:off x="9163251" y="1588194"/>
            <a:ext cx="3042431" cy="307777"/>
          </a:xfrm>
          <a:prstGeom prst="rect">
            <a:avLst/>
          </a:prstGeom>
          <a:noFill/>
        </p:spPr>
        <p:txBody>
          <a:bodyPr wrap="square" rtlCol="1">
            <a:spAutoFit/>
          </a:bodyPr>
          <a:lstStyle/>
          <a:p>
            <a:pPr rtl="0"/>
            <a:r>
              <a:rPr lang="he-IL" sz="1400" dirty="0">
                <a:solidFill>
                  <a:srgbClr val="54707C"/>
                </a:solidFill>
              </a:rPr>
              <a:t>הנחת אוטם החריץ על תיבת הקלפי </a:t>
            </a:r>
          </a:p>
        </p:txBody>
      </p:sp>
      <p:sp>
        <p:nvSpPr>
          <p:cNvPr id="27" name="מלבן 56">
            <a:extLst>
              <a:ext uri="{FF2B5EF4-FFF2-40B4-BE49-F238E27FC236}">
                <a16:creationId xmlns:a16="http://schemas.microsoft.com/office/drawing/2014/main" id="{9367EC90-C225-412B-8079-629871D8BFC1}"/>
              </a:ext>
            </a:extLst>
          </p:cNvPr>
          <p:cNvSpPr/>
          <p:nvPr/>
        </p:nvSpPr>
        <p:spPr>
          <a:xfrm>
            <a:off x="9467624" y="137780"/>
            <a:ext cx="2724376"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pic>
        <p:nvPicPr>
          <p:cNvPr id="29" name="תמונה 1">
            <a:extLst>
              <a:ext uri="{FF2B5EF4-FFF2-40B4-BE49-F238E27FC236}">
                <a16:creationId xmlns:a16="http://schemas.microsoft.com/office/drawing/2014/main" id="{1D11A2F5-8DEC-4757-BD76-022A7E908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21" y="978266"/>
            <a:ext cx="3977436" cy="5624681"/>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40" name="מלבן 45">
            <a:extLst>
              <a:ext uri="{FF2B5EF4-FFF2-40B4-BE49-F238E27FC236}">
                <a16:creationId xmlns:a16="http://schemas.microsoft.com/office/drawing/2014/main" id="{1482A715-A1D7-408E-A8B8-246D3929C627}"/>
              </a:ext>
            </a:extLst>
          </p:cNvPr>
          <p:cNvSpPr/>
          <p:nvPr/>
        </p:nvSpPr>
        <p:spPr>
          <a:xfrm>
            <a:off x="-146040" y="1333341"/>
            <a:ext cx="8973928" cy="577850"/>
          </a:xfrm>
          <a:prstGeom prst="rect">
            <a:avLst/>
          </a:prstGeom>
        </p:spPr>
        <p:txBody>
          <a:bodyPr wrap="square">
            <a:spAutoFit/>
          </a:bodyPr>
          <a:lstStyle/>
          <a:p>
            <a:pPr lvl="0">
              <a:lnSpc>
                <a:spcPct val="150000"/>
              </a:lnSpc>
              <a:spcBef>
                <a:spcPts val="300"/>
              </a:spcBef>
              <a:spcAft>
                <a:spcPts val="300"/>
              </a:spcAft>
            </a:pPr>
            <a:r>
              <a:rPr lang="he-IL" sz="2400" dirty="0">
                <a:solidFill>
                  <a:srgbClr val="54707C"/>
                </a:solidFill>
                <a:latin typeface="Arial" panose="020B0604020202020204" pitchFamily="34" charset="0"/>
                <a:ea typeface="Times New Roman" panose="02020603050405020304" pitchFamily="18" charset="0"/>
              </a:rPr>
              <a:t>רישום פרטי הבוחר בפרוטוקול:</a:t>
            </a:r>
            <a:endParaRPr lang="en-US" sz="2400" dirty="0">
              <a:solidFill>
                <a:srgbClr val="54707C"/>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1" name="Group 1">
            <a:extLst>
              <a:ext uri="{FF2B5EF4-FFF2-40B4-BE49-F238E27FC236}">
                <a16:creationId xmlns:a16="http://schemas.microsoft.com/office/drawing/2014/main" id="{5D347D0E-BE8B-468E-B06C-A9503679D4FE}"/>
              </a:ext>
            </a:extLst>
          </p:cNvPr>
          <p:cNvGrpSpPr/>
          <p:nvPr/>
        </p:nvGrpSpPr>
        <p:grpSpPr>
          <a:xfrm>
            <a:off x="759508" y="2158215"/>
            <a:ext cx="3409017" cy="1066945"/>
            <a:chOff x="215075" y="1269018"/>
            <a:chExt cx="3409017" cy="1066945"/>
          </a:xfrm>
        </p:grpSpPr>
        <p:sp>
          <p:nvSpPr>
            <p:cNvPr id="42" name="מלבן 49">
              <a:extLst>
                <a:ext uri="{FF2B5EF4-FFF2-40B4-BE49-F238E27FC236}">
                  <a16:creationId xmlns:a16="http://schemas.microsoft.com/office/drawing/2014/main" id="{D9A12C5D-2A67-4D0F-9773-52FAB62D5EED}"/>
                </a:ext>
              </a:extLst>
            </p:cNvPr>
            <p:cNvSpPr/>
            <p:nvPr/>
          </p:nvSpPr>
          <p:spPr>
            <a:xfrm>
              <a:off x="215075" y="1269018"/>
              <a:ext cx="3409017" cy="804763"/>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שולש שווה-שוקיים 15">
              <a:extLst>
                <a:ext uri="{FF2B5EF4-FFF2-40B4-BE49-F238E27FC236}">
                  <a16:creationId xmlns:a16="http://schemas.microsoft.com/office/drawing/2014/main" id="{B3BF3E1E-15F1-4477-85BA-B7F282848B20}"/>
                </a:ext>
              </a:extLst>
            </p:cNvPr>
            <p:cNvSpPr/>
            <p:nvPr/>
          </p:nvSpPr>
          <p:spPr>
            <a:xfrm rot="10800000" flipH="1">
              <a:off x="3146677" y="2083199"/>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4" name="קבוצה 4">
            <a:extLst>
              <a:ext uri="{FF2B5EF4-FFF2-40B4-BE49-F238E27FC236}">
                <a16:creationId xmlns:a16="http://schemas.microsoft.com/office/drawing/2014/main" id="{16CF0EB1-069B-4AE3-A112-697E9B35F05E}"/>
              </a:ext>
            </a:extLst>
          </p:cNvPr>
          <p:cNvGrpSpPr/>
          <p:nvPr/>
        </p:nvGrpSpPr>
        <p:grpSpPr>
          <a:xfrm>
            <a:off x="2919964" y="3392048"/>
            <a:ext cx="6110234" cy="1467908"/>
            <a:chOff x="4323531" y="2683121"/>
            <a:chExt cx="6110234" cy="1467908"/>
          </a:xfrm>
        </p:grpSpPr>
        <p:pic>
          <p:nvPicPr>
            <p:cNvPr id="45" name="תמונה 2">
              <a:extLst>
                <a:ext uri="{FF2B5EF4-FFF2-40B4-BE49-F238E27FC236}">
                  <a16:creationId xmlns:a16="http://schemas.microsoft.com/office/drawing/2014/main" id="{B80D970E-B319-4DD5-AF07-6927715FDAC4}"/>
                </a:ext>
              </a:extLst>
            </p:cNvPr>
            <p:cNvPicPr>
              <a:picLocks noChangeAspect="1"/>
            </p:cNvPicPr>
            <p:nvPr/>
          </p:nvPicPr>
          <p:blipFill>
            <a:blip r:embed="rId4"/>
            <a:stretch>
              <a:fillRect/>
            </a:stretch>
          </p:blipFill>
          <p:spPr>
            <a:xfrm>
              <a:off x="4323531" y="2683121"/>
              <a:ext cx="6110234" cy="1467908"/>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46" name="TextBox 45">
              <a:extLst>
                <a:ext uri="{FF2B5EF4-FFF2-40B4-BE49-F238E27FC236}">
                  <a16:creationId xmlns:a16="http://schemas.microsoft.com/office/drawing/2014/main" id="{63FDD03E-D516-4B62-9BD8-6CE11F4D2F7A}"/>
                </a:ext>
              </a:extLst>
            </p:cNvPr>
            <p:cNvSpPr txBox="1"/>
            <p:nvPr/>
          </p:nvSpPr>
          <p:spPr>
            <a:xfrm>
              <a:off x="10048126" y="3106979"/>
              <a:ext cx="366659" cy="338554"/>
            </a:xfrm>
            <a:prstGeom prst="rect">
              <a:avLst/>
            </a:prstGeom>
            <a:noFill/>
          </p:spPr>
          <p:txBody>
            <a:bodyPr wrap="square" rtlCol="1">
              <a:spAutoFit/>
            </a:bodyPr>
            <a:lstStyle/>
            <a:p>
              <a:r>
                <a:rPr lang="he-IL" sz="1600" dirty="0">
                  <a:solidFill>
                    <a:schemeClr val="accent1">
                      <a:lumMod val="75000"/>
                    </a:schemeClr>
                  </a:solidFill>
                </a:rPr>
                <a:t>1</a:t>
              </a:r>
            </a:p>
          </p:txBody>
        </p:sp>
        <p:sp>
          <p:nvSpPr>
            <p:cNvPr id="47" name="TextBox 46">
              <a:extLst>
                <a:ext uri="{FF2B5EF4-FFF2-40B4-BE49-F238E27FC236}">
                  <a16:creationId xmlns:a16="http://schemas.microsoft.com/office/drawing/2014/main" id="{6951C912-D3A7-4A22-BC7E-F88BC24FD639}"/>
                </a:ext>
              </a:extLst>
            </p:cNvPr>
            <p:cNvSpPr txBox="1"/>
            <p:nvPr/>
          </p:nvSpPr>
          <p:spPr>
            <a:xfrm>
              <a:off x="8938517" y="3148075"/>
              <a:ext cx="1274719" cy="338554"/>
            </a:xfrm>
            <a:prstGeom prst="rect">
              <a:avLst/>
            </a:prstGeom>
            <a:noFill/>
          </p:spPr>
          <p:txBody>
            <a:bodyPr wrap="square" rtlCol="1">
              <a:spAutoFit/>
            </a:bodyPr>
            <a:lstStyle/>
            <a:p>
              <a:pPr algn="l" rtl="0"/>
              <a:r>
                <a:rPr lang="he-IL" sz="1600" dirty="0">
                  <a:solidFill>
                    <a:schemeClr val="accent1">
                      <a:lumMod val="75000"/>
                    </a:schemeClr>
                  </a:solidFill>
                </a:rPr>
                <a:t>6 5 4 3 2 1 </a:t>
              </a:r>
            </a:p>
          </p:txBody>
        </p:sp>
        <p:sp>
          <p:nvSpPr>
            <p:cNvPr id="48" name="TextBox 47">
              <a:extLst>
                <a:ext uri="{FF2B5EF4-FFF2-40B4-BE49-F238E27FC236}">
                  <a16:creationId xmlns:a16="http://schemas.microsoft.com/office/drawing/2014/main" id="{A4795BFC-12F7-41F4-AB8A-FE91A28A7B00}"/>
                </a:ext>
              </a:extLst>
            </p:cNvPr>
            <p:cNvSpPr txBox="1"/>
            <p:nvPr/>
          </p:nvSpPr>
          <p:spPr>
            <a:xfrm>
              <a:off x="8252156" y="3118202"/>
              <a:ext cx="658652" cy="338554"/>
            </a:xfrm>
            <a:prstGeom prst="rect">
              <a:avLst/>
            </a:prstGeom>
            <a:noFill/>
          </p:spPr>
          <p:txBody>
            <a:bodyPr wrap="square" rtlCol="1">
              <a:spAutoFit/>
            </a:bodyPr>
            <a:lstStyle/>
            <a:p>
              <a:pPr algn="l" rtl="0"/>
              <a:r>
                <a:rPr lang="he-IL" sz="1600" dirty="0">
                  <a:solidFill>
                    <a:schemeClr val="accent1">
                      <a:lumMod val="75000"/>
                    </a:schemeClr>
                  </a:solidFill>
                </a:rPr>
                <a:t>אסיר</a:t>
              </a:r>
            </a:p>
          </p:txBody>
        </p:sp>
        <p:sp>
          <p:nvSpPr>
            <p:cNvPr id="49" name="TextBox 48">
              <a:extLst>
                <a:ext uri="{FF2B5EF4-FFF2-40B4-BE49-F238E27FC236}">
                  <a16:creationId xmlns:a16="http://schemas.microsoft.com/office/drawing/2014/main" id="{23E5845E-AE29-4D1A-93ED-9CE94078D016}"/>
                </a:ext>
              </a:extLst>
            </p:cNvPr>
            <p:cNvSpPr txBox="1"/>
            <p:nvPr/>
          </p:nvSpPr>
          <p:spPr>
            <a:xfrm>
              <a:off x="7309763" y="3118202"/>
              <a:ext cx="803176" cy="338554"/>
            </a:xfrm>
            <a:prstGeom prst="rect">
              <a:avLst/>
            </a:prstGeom>
            <a:noFill/>
          </p:spPr>
          <p:txBody>
            <a:bodyPr wrap="square" rtlCol="1">
              <a:spAutoFit/>
            </a:bodyPr>
            <a:lstStyle/>
            <a:p>
              <a:pPr algn="l" rtl="0"/>
              <a:r>
                <a:rPr lang="he-IL" sz="1600" dirty="0">
                  <a:solidFill>
                    <a:schemeClr val="accent1">
                      <a:lumMod val="75000"/>
                    </a:schemeClr>
                  </a:solidFill>
                </a:rPr>
                <a:t>ישראלי</a:t>
              </a:r>
            </a:p>
          </p:txBody>
        </p:sp>
        <p:sp>
          <p:nvSpPr>
            <p:cNvPr id="50" name="TextBox 49">
              <a:extLst>
                <a:ext uri="{FF2B5EF4-FFF2-40B4-BE49-F238E27FC236}">
                  <a16:creationId xmlns:a16="http://schemas.microsoft.com/office/drawing/2014/main" id="{F0A20B6C-66C9-45CA-AD44-5FC38B34B92C}"/>
                </a:ext>
              </a:extLst>
            </p:cNvPr>
            <p:cNvSpPr txBox="1"/>
            <p:nvPr/>
          </p:nvSpPr>
          <p:spPr>
            <a:xfrm>
              <a:off x="6551140" y="3118202"/>
              <a:ext cx="803176" cy="338554"/>
            </a:xfrm>
            <a:prstGeom prst="rect">
              <a:avLst/>
            </a:prstGeom>
            <a:noFill/>
          </p:spPr>
          <p:txBody>
            <a:bodyPr wrap="square" rtlCol="1">
              <a:spAutoFit/>
            </a:bodyPr>
            <a:lstStyle/>
            <a:p>
              <a:pPr algn="l" rtl="0"/>
              <a:r>
                <a:rPr lang="he-IL" sz="1600" dirty="0">
                  <a:solidFill>
                    <a:schemeClr val="accent1">
                      <a:lumMod val="75000"/>
                    </a:schemeClr>
                  </a:solidFill>
                </a:rPr>
                <a:t>ישראל</a:t>
              </a:r>
            </a:p>
          </p:txBody>
        </p:sp>
        <p:sp>
          <p:nvSpPr>
            <p:cNvPr id="51" name="TextBox 50">
              <a:extLst>
                <a:ext uri="{FF2B5EF4-FFF2-40B4-BE49-F238E27FC236}">
                  <a16:creationId xmlns:a16="http://schemas.microsoft.com/office/drawing/2014/main" id="{9C24BB95-6781-47E1-B27D-998C52102876}"/>
                </a:ext>
              </a:extLst>
            </p:cNvPr>
            <p:cNvSpPr txBox="1"/>
            <p:nvPr/>
          </p:nvSpPr>
          <p:spPr>
            <a:xfrm>
              <a:off x="4921323" y="3148075"/>
              <a:ext cx="1756881" cy="338554"/>
            </a:xfrm>
            <a:prstGeom prst="rect">
              <a:avLst/>
            </a:prstGeom>
            <a:noFill/>
          </p:spPr>
          <p:txBody>
            <a:bodyPr wrap="square" rtlCol="1">
              <a:spAutoFit/>
            </a:bodyPr>
            <a:lstStyle/>
            <a:p>
              <a:pPr algn="l" rtl="0"/>
              <a:r>
                <a:rPr lang="he-IL" sz="1600" dirty="0">
                  <a:solidFill>
                    <a:schemeClr val="accent1">
                      <a:lumMod val="75000"/>
                    </a:schemeClr>
                  </a:solidFill>
                </a:rPr>
                <a:t>8 7 6 5 4 3 2 1 0 </a:t>
              </a:r>
            </a:p>
          </p:txBody>
        </p:sp>
        <p:sp>
          <p:nvSpPr>
            <p:cNvPr id="52" name="TextBox 51">
              <a:extLst>
                <a:ext uri="{FF2B5EF4-FFF2-40B4-BE49-F238E27FC236}">
                  <a16:creationId xmlns:a16="http://schemas.microsoft.com/office/drawing/2014/main" id="{A9849399-FFA1-41A9-9D20-ECF693E1D1C0}"/>
                </a:ext>
              </a:extLst>
            </p:cNvPr>
            <p:cNvSpPr txBox="1"/>
            <p:nvPr/>
          </p:nvSpPr>
          <p:spPr>
            <a:xfrm>
              <a:off x="4332561" y="3118202"/>
              <a:ext cx="803176" cy="338554"/>
            </a:xfrm>
            <a:prstGeom prst="rect">
              <a:avLst/>
            </a:prstGeom>
            <a:noFill/>
          </p:spPr>
          <p:txBody>
            <a:bodyPr wrap="square" rtlCol="1">
              <a:spAutoFit/>
            </a:bodyPr>
            <a:lstStyle/>
            <a:p>
              <a:pPr algn="l" rtl="0"/>
              <a:r>
                <a:rPr lang="he-IL" sz="1600" dirty="0">
                  <a:solidFill>
                    <a:schemeClr val="accent1">
                      <a:lumMod val="75000"/>
                    </a:schemeClr>
                  </a:solidFill>
                </a:rPr>
                <a:t>ירושלים</a:t>
              </a:r>
            </a:p>
          </p:txBody>
        </p:sp>
      </p:grpSp>
      <p:sp>
        <p:nvSpPr>
          <p:cNvPr id="53" name="Title 5">
            <a:extLst>
              <a:ext uri="{FF2B5EF4-FFF2-40B4-BE49-F238E27FC236}">
                <a16:creationId xmlns:a16="http://schemas.microsoft.com/office/drawing/2014/main" id="{8CC98AEA-EA1B-403C-B3CC-38B982CC5213}"/>
              </a:ext>
            </a:extLst>
          </p:cNvPr>
          <p:cNvSpPr>
            <a:spLocks noGrp="1"/>
          </p:cNvSpPr>
          <p:nvPr>
            <p:ph type="title"/>
          </p:nvPr>
        </p:nvSpPr>
        <p:spPr>
          <a:xfrm>
            <a:off x="-1835619" y="169175"/>
            <a:ext cx="10515600" cy="1325563"/>
          </a:xfrm>
        </p:spPr>
        <p:txBody>
          <a:bodyPr/>
          <a:lstStyle/>
          <a:p>
            <a:r>
              <a:rPr lang="he-IL" dirty="0"/>
              <a:t>תהליך ההצבעה </a:t>
            </a:r>
          </a:p>
        </p:txBody>
      </p:sp>
      <p:sp>
        <p:nvSpPr>
          <p:cNvPr id="35" name="TextBox 34">
            <a:extLst>
              <a:ext uri="{FF2B5EF4-FFF2-40B4-BE49-F238E27FC236}">
                <a16:creationId xmlns:a16="http://schemas.microsoft.com/office/drawing/2014/main" id="{23330135-D15E-4393-8FB5-E610F72CCC33}"/>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solidFill>
                  <a:schemeClr val="bg1"/>
                </a:solidFill>
              </a:rPr>
              <a:t>זיהוי הבוחר, קבלת אישור הצבעה ורישומו בפרוטוקול</a:t>
            </a:r>
          </a:p>
        </p:txBody>
      </p:sp>
    </p:spTree>
    <p:extLst>
      <p:ext uri="{BB962C8B-B14F-4D97-AF65-F5344CB8AC3E}">
        <p14:creationId xmlns:p14="http://schemas.microsoft.com/office/powerpoint/2010/main" val="129361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50"/>
                                        <p:tgtEl>
                                          <p:spTgt spid="41"/>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right)">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27</a:t>
            </a:fld>
            <a:endParaRPr lang="he-IL" dirty="0"/>
          </a:p>
        </p:txBody>
      </p:sp>
      <p:sp>
        <p:nvSpPr>
          <p:cNvPr id="23" name="TextBox 22"/>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44" name="TextBox 43"/>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47" name="TextBox 46"/>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50" name="TextBox 49"/>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51" name="TextBox 50"/>
          <p:cNvSpPr txBox="1"/>
          <p:nvPr/>
        </p:nvSpPr>
        <p:spPr>
          <a:xfrm>
            <a:off x="4836067" y="2034250"/>
            <a:ext cx="483945" cy="400110"/>
          </a:xfrm>
          <a:prstGeom prst="rect">
            <a:avLst/>
          </a:prstGeom>
          <a:noFill/>
        </p:spPr>
        <p:txBody>
          <a:bodyPr wrap="square" rtlCol="1">
            <a:spAutoFit/>
          </a:bodyPr>
          <a:lstStyle/>
          <a:p>
            <a:pPr algn="ctr" rtl="0"/>
            <a:r>
              <a:rPr lang="he-IL" sz="2000" b="1" dirty="0">
                <a:solidFill>
                  <a:schemeClr val="bg1"/>
                </a:solidFill>
              </a:rPr>
              <a:t>5</a:t>
            </a:r>
          </a:p>
        </p:txBody>
      </p:sp>
      <p:sp>
        <p:nvSpPr>
          <p:cNvPr id="60" name="TextBox 59"/>
          <p:cNvSpPr txBox="1"/>
          <p:nvPr/>
        </p:nvSpPr>
        <p:spPr>
          <a:xfrm>
            <a:off x="4836067" y="3815260"/>
            <a:ext cx="483945" cy="400110"/>
          </a:xfrm>
          <a:prstGeom prst="rect">
            <a:avLst/>
          </a:prstGeom>
          <a:noFill/>
        </p:spPr>
        <p:txBody>
          <a:bodyPr wrap="square" rtlCol="1">
            <a:spAutoFit/>
          </a:bodyPr>
          <a:lstStyle/>
          <a:p>
            <a:pPr algn="ctr" rtl="0"/>
            <a:r>
              <a:rPr lang="he-IL" sz="2000" b="1" dirty="0">
                <a:solidFill>
                  <a:schemeClr val="bg1"/>
                </a:solidFill>
              </a:rPr>
              <a:t>7</a:t>
            </a:r>
          </a:p>
        </p:txBody>
      </p:sp>
      <p:sp>
        <p:nvSpPr>
          <p:cNvPr id="61" name="TextBox 60"/>
          <p:cNvSpPr txBox="1"/>
          <p:nvPr/>
        </p:nvSpPr>
        <p:spPr>
          <a:xfrm>
            <a:off x="1219349" y="3825402"/>
            <a:ext cx="3401231" cy="369332"/>
          </a:xfrm>
          <a:prstGeom prst="rect">
            <a:avLst/>
          </a:prstGeom>
          <a:noFill/>
        </p:spPr>
        <p:txBody>
          <a:bodyPr wrap="square" rtlCol="1">
            <a:spAutoFit/>
          </a:bodyPr>
          <a:lstStyle/>
          <a:p>
            <a:r>
              <a:rPr lang="he-IL" b="1" dirty="0">
                <a:solidFill>
                  <a:schemeClr val="bg1"/>
                </a:solidFill>
              </a:rPr>
              <a:t>החזרת אמצעי הזיהוי לבוחר</a:t>
            </a:r>
          </a:p>
        </p:txBody>
      </p:sp>
      <p:sp>
        <p:nvSpPr>
          <p:cNvPr id="6" name="Title 5">
            <a:extLst>
              <a:ext uri="{FF2B5EF4-FFF2-40B4-BE49-F238E27FC236}">
                <a16:creationId xmlns:a16="http://schemas.microsoft.com/office/drawing/2014/main" id="{6D47B4EB-000E-4A65-B358-DF53EAEDD30C}"/>
              </a:ext>
            </a:extLst>
          </p:cNvPr>
          <p:cNvSpPr>
            <a:spLocks noGrp="1"/>
          </p:cNvSpPr>
          <p:nvPr>
            <p:ph type="title"/>
          </p:nvPr>
        </p:nvSpPr>
        <p:spPr>
          <a:xfrm>
            <a:off x="-1835619" y="169175"/>
            <a:ext cx="10515600" cy="1325563"/>
          </a:xfrm>
        </p:spPr>
        <p:txBody>
          <a:bodyPr/>
          <a:lstStyle/>
          <a:p>
            <a:r>
              <a:rPr lang="he-IL" dirty="0"/>
              <a:t>תהליך ההצבעה </a:t>
            </a:r>
          </a:p>
        </p:txBody>
      </p:sp>
      <p:grpSp>
        <p:nvGrpSpPr>
          <p:cNvPr id="40" name="קבוצה 18">
            <a:extLst>
              <a:ext uri="{FF2B5EF4-FFF2-40B4-BE49-F238E27FC236}">
                <a16:creationId xmlns:a16="http://schemas.microsoft.com/office/drawing/2014/main" id="{A8D629C6-B97E-4880-B9E0-92D2A2DAF7CF}"/>
              </a:ext>
            </a:extLst>
          </p:cNvPr>
          <p:cNvGrpSpPr/>
          <p:nvPr/>
        </p:nvGrpSpPr>
        <p:grpSpPr>
          <a:xfrm>
            <a:off x="16171" y="2145804"/>
            <a:ext cx="9184470" cy="2645737"/>
            <a:chOff x="1840391" y="1918416"/>
            <a:chExt cx="9184470" cy="2645737"/>
          </a:xfrm>
        </p:grpSpPr>
        <p:grpSp>
          <p:nvGrpSpPr>
            <p:cNvPr id="42" name="קבוצה 19">
              <a:extLst>
                <a:ext uri="{FF2B5EF4-FFF2-40B4-BE49-F238E27FC236}">
                  <a16:creationId xmlns:a16="http://schemas.microsoft.com/office/drawing/2014/main" id="{69CFC3A1-B0FC-40FF-9CA6-538295F77448}"/>
                </a:ext>
              </a:extLst>
            </p:cNvPr>
            <p:cNvGrpSpPr/>
            <p:nvPr/>
          </p:nvGrpSpPr>
          <p:grpSpPr>
            <a:xfrm>
              <a:off x="8195559" y="1918416"/>
              <a:ext cx="2829302" cy="1907075"/>
              <a:chOff x="8195559" y="1918416"/>
              <a:chExt cx="2829302" cy="1907075"/>
            </a:xfrm>
          </p:grpSpPr>
          <p:pic>
            <p:nvPicPr>
              <p:cNvPr id="83" name="תמונה 26">
                <a:extLst>
                  <a:ext uri="{FF2B5EF4-FFF2-40B4-BE49-F238E27FC236}">
                    <a16:creationId xmlns:a16="http://schemas.microsoft.com/office/drawing/2014/main" id="{4A0D3E43-FA6B-42D9-BD99-A1F180000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384" y="1918416"/>
                <a:ext cx="1728216" cy="1048917"/>
              </a:xfrm>
              <a:prstGeom prst="rect">
                <a:avLst/>
              </a:prstGeom>
            </p:spPr>
          </p:pic>
          <p:sp>
            <p:nvSpPr>
              <p:cNvPr id="84" name="מלבן 27">
                <a:extLst>
                  <a:ext uri="{FF2B5EF4-FFF2-40B4-BE49-F238E27FC236}">
                    <a16:creationId xmlns:a16="http://schemas.microsoft.com/office/drawing/2014/main" id="{F62B58D8-EC21-400E-B1DF-0D7DA25A524A}"/>
                  </a:ext>
                </a:extLst>
              </p:cNvPr>
              <p:cNvSpPr/>
              <p:nvPr/>
            </p:nvSpPr>
            <p:spPr>
              <a:xfrm>
                <a:off x="8195559" y="2994494"/>
                <a:ext cx="2829302" cy="830997"/>
              </a:xfrm>
              <a:prstGeom prst="rect">
                <a:avLst/>
              </a:prstGeom>
            </p:spPr>
            <p:txBody>
              <a:bodyPr wrap="square">
                <a:spAutoFit/>
              </a:bodyPr>
              <a:lstStyle/>
              <a:p>
                <a:pPr lvl="0" algn="ctr">
                  <a:spcBef>
                    <a:spcPts val="300"/>
                  </a:spcBef>
                  <a:spcAft>
                    <a:spcPts val="300"/>
                  </a:spcAft>
                </a:pPr>
                <a:r>
                  <a:rPr lang="he-IL" sz="2400" dirty="0">
                    <a:solidFill>
                      <a:srgbClr val="54707C"/>
                    </a:solidFill>
                    <a:latin typeface="Arial" panose="020B0604020202020204" pitchFamily="34" charset="0"/>
                    <a:ea typeface="Times New Roman" panose="02020603050405020304" pitchFamily="18" charset="0"/>
                  </a:rPr>
                  <a:t>לבחירת מועמד/ת לראשות הרשות </a:t>
                </a:r>
              </a:p>
            </p:txBody>
          </p:sp>
        </p:grpSp>
        <p:grpSp>
          <p:nvGrpSpPr>
            <p:cNvPr id="43" name="קבוצה 20">
              <a:extLst>
                <a:ext uri="{FF2B5EF4-FFF2-40B4-BE49-F238E27FC236}">
                  <a16:creationId xmlns:a16="http://schemas.microsoft.com/office/drawing/2014/main" id="{5B3795FE-20E4-4FF2-B6A1-A84BADADE124}"/>
                </a:ext>
              </a:extLst>
            </p:cNvPr>
            <p:cNvGrpSpPr/>
            <p:nvPr/>
          </p:nvGrpSpPr>
          <p:grpSpPr>
            <a:xfrm>
              <a:off x="5311559" y="1961035"/>
              <a:ext cx="2885096" cy="2276405"/>
              <a:chOff x="5479351" y="1961035"/>
              <a:chExt cx="2885096" cy="2276405"/>
            </a:xfrm>
          </p:grpSpPr>
          <p:pic>
            <p:nvPicPr>
              <p:cNvPr id="81" name="תמונה 24">
                <a:extLst>
                  <a:ext uri="{FF2B5EF4-FFF2-40B4-BE49-F238E27FC236}">
                    <a16:creationId xmlns:a16="http://schemas.microsoft.com/office/drawing/2014/main" id="{C2208D19-A525-4B7A-81AF-DCBF90D6A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163" y="1961035"/>
                <a:ext cx="1730043" cy="1050026"/>
              </a:xfrm>
              <a:prstGeom prst="rect">
                <a:avLst/>
              </a:prstGeom>
              <a:ln>
                <a:noFill/>
              </a:ln>
              <a:effectLst>
                <a:outerShdw blurRad="292100" dist="139700" dir="2700000" algn="tl" rotWithShape="0">
                  <a:srgbClr val="333333">
                    <a:alpha val="65000"/>
                  </a:srgbClr>
                </a:outerShdw>
              </a:effectLst>
            </p:spPr>
          </p:pic>
          <p:sp>
            <p:nvSpPr>
              <p:cNvPr id="82" name="מלבן 25">
                <a:extLst>
                  <a:ext uri="{FF2B5EF4-FFF2-40B4-BE49-F238E27FC236}">
                    <a16:creationId xmlns:a16="http://schemas.microsoft.com/office/drawing/2014/main" id="{2617662D-5B26-4C0A-BD31-E8F0081E28FA}"/>
                  </a:ext>
                </a:extLst>
              </p:cNvPr>
              <p:cNvSpPr/>
              <p:nvPr/>
            </p:nvSpPr>
            <p:spPr>
              <a:xfrm>
                <a:off x="5479351" y="3037111"/>
                <a:ext cx="2885096" cy="1200329"/>
              </a:xfrm>
              <a:prstGeom prst="rect">
                <a:avLst/>
              </a:prstGeom>
            </p:spPr>
            <p:txBody>
              <a:bodyPr wrap="square">
                <a:spAutoFit/>
              </a:bodyPr>
              <a:lstStyle/>
              <a:p>
                <a:pPr lvl="0" algn="ctr">
                  <a:spcBef>
                    <a:spcPts val="300"/>
                  </a:spcBef>
                  <a:spcAft>
                    <a:spcPts val="300"/>
                  </a:spcAft>
                </a:pPr>
                <a:r>
                  <a:rPr lang="he-IL" sz="2400" dirty="0">
                    <a:solidFill>
                      <a:srgbClr val="54707C"/>
                    </a:solidFill>
                    <a:latin typeface="Arial" panose="020B0604020202020204" pitchFamily="34" charset="0"/>
                    <a:ea typeface="Times New Roman" panose="02020603050405020304" pitchFamily="18" charset="0"/>
                  </a:rPr>
                  <a:t>לבחירת רשימת המועמדים למליאת מועצת הרשות</a:t>
                </a:r>
              </a:p>
            </p:txBody>
          </p:sp>
        </p:grpSp>
        <p:grpSp>
          <p:nvGrpSpPr>
            <p:cNvPr id="52" name="קבוצה 21">
              <a:extLst>
                <a:ext uri="{FF2B5EF4-FFF2-40B4-BE49-F238E27FC236}">
                  <a16:creationId xmlns:a16="http://schemas.microsoft.com/office/drawing/2014/main" id="{7749FD8C-D53A-44B3-8583-4CB948CDEAA1}"/>
                </a:ext>
              </a:extLst>
            </p:cNvPr>
            <p:cNvGrpSpPr/>
            <p:nvPr/>
          </p:nvGrpSpPr>
          <p:grpSpPr>
            <a:xfrm>
              <a:off x="1840391" y="1918416"/>
              <a:ext cx="3471168" cy="2645737"/>
              <a:chOff x="1840391" y="1918416"/>
              <a:chExt cx="3471168" cy="2645737"/>
            </a:xfrm>
          </p:grpSpPr>
          <p:pic>
            <p:nvPicPr>
              <p:cNvPr id="79" name="תמונה 22">
                <a:extLst>
                  <a:ext uri="{FF2B5EF4-FFF2-40B4-BE49-F238E27FC236}">
                    <a16:creationId xmlns:a16="http://schemas.microsoft.com/office/drawing/2014/main" id="{E148055E-07D0-490F-AD71-D85B3C3FEE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1867" y="1918416"/>
                <a:ext cx="1728216" cy="1048917"/>
              </a:xfrm>
              <a:prstGeom prst="rect">
                <a:avLst/>
              </a:prstGeom>
            </p:spPr>
          </p:pic>
          <p:sp>
            <p:nvSpPr>
              <p:cNvPr id="80" name="מלבן 23">
                <a:extLst>
                  <a:ext uri="{FF2B5EF4-FFF2-40B4-BE49-F238E27FC236}">
                    <a16:creationId xmlns:a16="http://schemas.microsoft.com/office/drawing/2014/main" id="{EBD1116E-73FE-4D7F-AF3A-AB57BABEE9D4}"/>
                  </a:ext>
                </a:extLst>
              </p:cNvPr>
              <p:cNvSpPr/>
              <p:nvPr/>
            </p:nvSpPr>
            <p:spPr>
              <a:xfrm>
                <a:off x="1840391" y="2994493"/>
                <a:ext cx="3471168" cy="1569660"/>
              </a:xfrm>
              <a:prstGeom prst="rect">
                <a:avLst/>
              </a:prstGeom>
            </p:spPr>
            <p:txBody>
              <a:bodyPr wrap="square">
                <a:spAutoFit/>
              </a:bodyPr>
              <a:lstStyle/>
              <a:p>
                <a:pPr lvl="0" algn="ctr">
                  <a:spcBef>
                    <a:spcPts val="300"/>
                  </a:spcBef>
                  <a:spcAft>
                    <a:spcPts val="300"/>
                  </a:spcAft>
                </a:pPr>
                <a:r>
                  <a:rPr lang="he-IL" sz="2400" dirty="0">
                    <a:solidFill>
                      <a:srgbClr val="54707C"/>
                    </a:solidFill>
                    <a:latin typeface="Arial" panose="020B0604020202020204" pitchFamily="34" charset="0"/>
                    <a:ea typeface="Times New Roman" panose="02020603050405020304" pitchFamily="18" charset="0"/>
                  </a:rPr>
                  <a:t>לבחירת רשימת מועמדים לוועד המקומי, לנציגות</a:t>
                </a:r>
                <a:r>
                  <a:rPr lang="en-US" sz="2400" dirty="0">
                    <a:solidFill>
                      <a:srgbClr val="54707C"/>
                    </a:solidFill>
                    <a:latin typeface="Arial" panose="020B0604020202020204" pitchFamily="34" charset="0"/>
                    <a:ea typeface="Times New Roman" panose="02020603050405020304" pitchFamily="18" charset="0"/>
                  </a:rPr>
                  <a:t> </a:t>
                </a:r>
                <a:br>
                  <a:rPr lang="en-US" sz="2400" dirty="0">
                    <a:solidFill>
                      <a:srgbClr val="54707C"/>
                    </a:solidFill>
                    <a:latin typeface="Arial" panose="020B0604020202020204" pitchFamily="34" charset="0"/>
                    <a:ea typeface="Times New Roman" panose="02020603050405020304" pitchFamily="18" charset="0"/>
                  </a:rPr>
                </a:br>
                <a:r>
                  <a:rPr lang="he-IL" sz="2400" dirty="0">
                    <a:solidFill>
                      <a:srgbClr val="54707C"/>
                    </a:solidFill>
                    <a:latin typeface="Arial" panose="020B0604020202020204" pitchFamily="34" charset="0"/>
                    <a:ea typeface="Times New Roman" panose="02020603050405020304" pitchFamily="18" charset="0"/>
                  </a:rPr>
                  <a:t>או לוועד הרובע</a:t>
                </a:r>
                <a:br>
                  <a:rPr lang="en-US" sz="2400" dirty="0">
                    <a:solidFill>
                      <a:srgbClr val="54707C"/>
                    </a:solidFill>
                    <a:latin typeface="Arial" panose="020B0604020202020204" pitchFamily="34" charset="0"/>
                    <a:ea typeface="Times New Roman" panose="02020603050405020304" pitchFamily="18" charset="0"/>
                  </a:rPr>
                </a:br>
                <a:r>
                  <a:rPr lang="he-IL" sz="2400" dirty="0">
                    <a:solidFill>
                      <a:srgbClr val="54707C"/>
                    </a:solidFill>
                    <a:latin typeface="Arial" panose="020B0604020202020204" pitchFamily="34" charset="0"/>
                    <a:ea typeface="Times New Roman" panose="02020603050405020304" pitchFamily="18" charset="0"/>
                  </a:rPr>
                  <a:t>(אם רלוונטי לבוחר) </a:t>
                </a:r>
              </a:p>
            </p:txBody>
          </p:sp>
        </p:grpSp>
      </p:grpSp>
      <p:sp>
        <p:nvSpPr>
          <p:cNvPr id="36" name="מלבן 57">
            <a:extLst>
              <a:ext uri="{FF2B5EF4-FFF2-40B4-BE49-F238E27FC236}">
                <a16:creationId xmlns:a16="http://schemas.microsoft.com/office/drawing/2014/main" id="{983F4F65-2134-4ACE-8D82-F192743FCEE5}"/>
              </a:ext>
            </a:extLst>
          </p:cNvPr>
          <p:cNvSpPr/>
          <p:nvPr/>
        </p:nvSpPr>
        <p:spPr>
          <a:xfrm>
            <a:off x="9466800" y="816431"/>
            <a:ext cx="2725200"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37" name="TextBox 36">
            <a:extLst>
              <a:ext uri="{FF2B5EF4-FFF2-40B4-BE49-F238E27FC236}">
                <a16:creationId xmlns:a16="http://schemas.microsoft.com/office/drawing/2014/main" id="{10A52183-4FAC-49D7-B2E5-026790D69444}"/>
              </a:ext>
            </a:extLst>
          </p:cNvPr>
          <p:cNvSpPr txBox="1"/>
          <p:nvPr/>
        </p:nvSpPr>
        <p:spPr>
          <a:xfrm>
            <a:off x="9500498" y="918299"/>
            <a:ext cx="2688654" cy="307777"/>
          </a:xfrm>
          <a:prstGeom prst="rect">
            <a:avLst/>
          </a:prstGeom>
          <a:noFill/>
        </p:spPr>
        <p:txBody>
          <a:bodyPr wrap="square" rtlCol="1">
            <a:spAutoFit/>
          </a:bodyPr>
          <a:lstStyle/>
          <a:p>
            <a:r>
              <a:rPr lang="he-IL" sz="1400" dirty="0">
                <a:solidFill>
                  <a:schemeClr val="bg1"/>
                </a:solidFill>
              </a:rPr>
              <a:t>מסירת מעטפות פנימיות לבוחר </a:t>
            </a:r>
          </a:p>
        </p:txBody>
      </p:sp>
      <p:sp>
        <p:nvSpPr>
          <p:cNvPr id="38" name="מלבן 67">
            <a:extLst>
              <a:ext uri="{FF2B5EF4-FFF2-40B4-BE49-F238E27FC236}">
                <a16:creationId xmlns:a16="http://schemas.microsoft.com/office/drawing/2014/main" id="{A1A40AFB-CF6B-41B8-86D2-73746B8E7DF6}"/>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39" name="TextBox 38">
            <a:extLst>
              <a:ext uri="{FF2B5EF4-FFF2-40B4-BE49-F238E27FC236}">
                <a16:creationId xmlns:a16="http://schemas.microsoft.com/office/drawing/2014/main" id="{7DF85A70-FF1C-4892-90E4-DF56E221C7AF}"/>
              </a:ext>
            </a:extLst>
          </p:cNvPr>
          <p:cNvSpPr txBox="1"/>
          <p:nvPr/>
        </p:nvSpPr>
        <p:spPr>
          <a:xfrm>
            <a:off x="9914057" y="2968539"/>
            <a:ext cx="2277943" cy="307777"/>
          </a:xfrm>
          <a:prstGeom prst="rect">
            <a:avLst/>
          </a:prstGeom>
          <a:noFill/>
        </p:spPr>
        <p:txBody>
          <a:bodyPr wrap="square" rtlCol="1">
            <a:spAutoFit/>
          </a:bodyPr>
          <a:lstStyle/>
          <a:p>
            <a:r>
              <a:rPr lang="he-IL" sz="1400" dirty="0">
                <a:solidFill>
                  <a:srgbClr val="54707C"/>
                </a:solidFill>
              </a:rPr>
              <a:t>הצבעה מאחורי הפרגוד</a:t>
            </a:r>
          </a:p>
        </p:txBody>
      </p:sp>
      <p:sp>
        <p:nvSpPr>
          <p:cNvPr id="41" name="מלבן 68">
            <a:extLst>
              <a:ext uri="{FF2B5EF4-FFF2-40B4-BE49-F238E27FC236}">
                <a16:creationId xmlns:a16="http://schemas.microsoft.com/office/drawing/2014/main" id="{68501913-6A00-4C6D-B983-7957B9330932}"/>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TextBox 44">
            <a:extLst>
              <a:ext uri="{FF2B5EF4-FFF2-40B4-BE49-F238E27FC236}">
                <a16:creationId xmlns:a16="http://schemas.microsoft.com/office/drawing/2014/main" id="{FA4C1E65-AE26-4D03-896C-3E062087183D}"/>
              </a:ext>
            </a:extLst>
          </p:cNvPr>
          <p:cNvSpPr txBox="1"/>
          <p:nvPr/>
        </p:nvSpPr>
        <p:spPr>
          <a:xfrm>
            <a:off x="9740766" y="3534320"/>
            <a:ext cx="246417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הכנסת המעטפות הפנימיות למעטפה החיצונית </a:t>
            </a:r>
          </a:p>
        </p:txBody>
      </p:sp>
      <p:sp>
        <p:nvSpPr>
          <p:cNvPr id="46" name="מלבן 69">
            <a:extLst>
              <a:ext uri="{FF2B5EF4-FFF2-40B4-BE49-F238E27FC236}">
                <a16:creationId xmlns:a16="http://schemas.microsoft.com/office/drawing/2014/main" id="{A25F86D3-A23A-4ACE-8451-057FFDE16092}"/>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48" name="TextBox 47">
            <a:extLst>
              <a:ext uri="{FF2B5EF4-FFF2-40B4-BE49-F238E27FC236}">
                <a16:creationId xmlns:a16="http://schemas.microsoft.com/office/drawing/2014/main" id="{AE1BDAF5-C8B7-42BB-A29D-250699424863}"/>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53" name="מלבן 66">
            <a:extLst>
              <a:ext uri="{FF2B5EF4-FFF2-40B4-BE49-F238E27FC236}">
                <a16:creationId xmlns:a16="http://schemas.microsoft.com/office/drawing/2014/main" id="{0C279B69-3DEF-4CE4-93E2-7B95E7C36D6E}"/>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54" name="TextBox 53">
            <a:extLst>
              <a:ext uri="{FF2B5EF4-FFF2-40B4-BE49-F238E27FC236}">
                <a16:creationId xmlns:a16="http://schemas.microsoft.com/office/drawing/2014/main" id="{61CE0CB4-1966-43C7-8802-B4E2FD848CC0}"/>
              </a:ext>
            </a:extLst>
          </p:cNvPr>
          <p:cNvSpPr txBox="1"/>
          <p:nvPr/>
        </p:nvSpPr>
        <p:spPr>
          <a:xfrm>
            <a:off x="9673389" y="2276470"/>
            <a:ext cx="2535502" cy="307777"/>
          </a:xfrm>
          <a:prstGeom prst="rect">
            <a:avLst/>
          </a:prstGeom>
          <a:noFill/>
        </p:spPr>
        <p:txBody>
          <a:bodyPr wrap="square" rtlCol="1">
            <a:spAutoFit/>
          </a:bodyPr>
          <a:lstStyle/>
          <a:p>
            <a:pPr rtl="0"/>
            <a:r>
              <a:rPr lang="he-IL" sz="1400" dirty="0">
                <a:solidFill>
                  <a:srgbClr val="54707C"/>
                </a:solidFill>
              </a:rPr>
              <a:t>מילוי הפרטים במעטפה החיצונית </a:t>
            </a:r>
          </a:p>
        </p:txBody>
      </p:sp>
      <p:sp>
        <p:nvSpPr>
          <p:cNvPr id="55" name="מלבן 76">
            <a:extLst>
              <a:ext uri="{FF2B5EF4-FFF2-40B4-BE49-F238E27FC236}">
                <a16:creationId xmlns:a16="http://schemas.microsoft.com/office/drawing/2014/main" id="{D778AADE-7AA2-4B19-8D34-7373E9C608DF}"/>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9" name="TextBox 58">
            <a:extLst>
              <a:ext uri="{FF2B5EF4-FFF2-40B4-BE49-F238E27FC236}">
                <a16:creationId xmlns:a16="http://schemas.microsoft.com/office/drawing/2014/main" id="{01455D1B-0FF6-425B-BD52-D2E60FB5263A}"/>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62" name="מלבן 66">
            <a:extLst>
              <a:ext uri="{FF2B5EF4-FFF2-40B4-BE49-F238E27FC236}">
                <a16:creationId xmlns:a16="http://schemas.microsoft.com/office/drawing/2014/main" id="{AEB3670C-725E-4051-8FDF-B3E73BD81302}"/>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63" name="מלבן 56">
            <a:extLst>
              <a:ext uri="{FF2B5EF4-FFF2-40B4-BE49-F238E27FC236}">
                <a16:creationId xmlns:a16="http://schemas.microsoft.com/office/drawing/2014/main" id="{E794EC22-7821-4710-B63C-18DA61D89905}"/>
              </a:ext>
            </a:extLst>
          </p:cNvPr>
          <p:cNvSpPr/>
          <p:nvPr/>
        </p:nvSpPr>
        <p:spPr>
          <a:xfrm>
            <a:off x="9467624" y="137780"/>
            <a:ext cx="2724376"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65" name="TextBox 64">
            <a:extLst>
              <a:ext uri="{FF2B5EF4-FFF2-40B4-BE49-F238E27FC236}">
                <a16:creationId xmlns:a16="http://schemas.microsoft.com/office/drawing/2014/main" id="{1700E6CD-7EF0-4B1A-809E-44A53DD3D4DA}"/>
              </a:ext>
            </a:extLst>
          </p:cNvPr>
          <p:cNvSpPr txBox="1"/>
          <p:nvPr/>
        </p:nvSpPr>
        <p:spPr>
          <a:xfrm>
            <a:off x="9163251" y="1588194"/>
            <a:ext cx="3042431" cy="307777"/>
          </a:xfrm>
          <a:prstGeom prst="rect">
            <a:avLst/>
          </a:prstGeom>
          <a:noFill/>
        </p:spPr>
        <p:txBody>
          <a:bodyPr wrap="square" rtlCol="1">
            <a:spAutoFit/>
          </a:bodyPr>
          <a:lstStyle/>
          <a:p>
            <a:pPr rtl="0"/>
            <a:r>
              <a:rPr lang="he-IL" sz="1400" dirty="0">
                <a:solidFill>
                  <a:srgbClr val="54707C"/>
                </a:solidFill>
              </a:rPr>
              <a:t>הנחת אוטם החריץ על תיבת הקלפי </a:t>
            </a:r>
          </a:p>
        </p:txBody>
      </p:sp>
      <p:sp>
        <p:nvSpPr>
          <p:cNvPr id="49" name="TextBox 48">
            <a:extLst>
              <a:ext uri="{FF2B5EF4-FFF2-40B4-BE49-F238E27FC236}">
                <a16:creationId xmlns:a16="http://schemas.microsoft.com/office/drawing/2014/main" id="{B5D2A8DD-DACA-4DFE-B2D4-AC238E269FFC}"/>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זיהוי הבוחר, קבלת אישור הצבעה ורישומו בפרוטוקול</a:t>
            </a:r>
          </a:p>
        </p:txBody>
      </p:sp>
    </p:spTree>
    <p:custDataLst>
      <p:tags r:id="rId1"/>
    </p:custDataLst>
    <p:extLst>
      <p:ext uri="{BB962C8B-B14F-4D97-AF65-F5344CB8AC3E}">
        <p14:creationId xmlns:p14="http://schemas.microsoft.com/office/powerpoint/2010/main" val="582229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28</a:t>
            </a:fld>
            <a:endParaRPr lang="he-IL" dirty="0"/>
          </a:p>
        </p:txBody>
      </p:sp>
      <p:sp>
        <p:nvSpPr>
          <p:cNvPr id="23" name="TextBox 22"/>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44" name="TextBox 43"/>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47" name="TextBox 46"/>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50" name="TextBox 49"/>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61" name="TextBox 60"/>
          <p:cNvSpPr txBox="1"/>
          <p:nvPr/>
        </p:nvSpPr>
        <p:spPr>
          <a:xfrm>
            <a:off x="1219349" y="3825402"/>
            <a:ext cx="3401231" cy="369332"/>
          </a:xfrm>
          <a:prstGeom prst="rect">
            <a:avLst/>
          </a:prstGeom>
          <a:noFill/>
        </p:spPr>
        <p:txBody>
          <a:bodyPr wrap="square" rtlCol="1">
            <a:spAutoFit/>
          </a:bodyPr>
          <a:lstStyle/>
          <a:p>
            <a:r>
              <a:rPr lang="he-IL" b="1" dirty="0">
                <a:solidFill>
                  <a:schemeClr val="bg1"/>
                </a:solidFill>
              </a:rPr>
              <a:t>החזרת אמצעי הזיהוי לבוחר</a:t>
            </a:r>
          </a:p>
        </p:txBody>
      </p:sp>
      <p:sp>
        <p:nvSpPr>
          <p:cNvPr id="6" name="Title 5">
            <a:extLst>
              <a:ext uri="{FF2B5EF4-FFF2-40B4-BE49-F238E27FC236}">
                <a16:creationId xmlns:a16="http://schemas.microsoft.com/office/drawing/2014/main" id="{6D47B4EB-000E-4A65-B358-DF53EAEDD30C}"/>
              </a:ext>
            </a:extLst>
          </p:cNvPr>
          <p:cNvSpPr>
            <a:spLocks noGrp="1"/>
          </p:cNvSpPr>
          <p:nvPr>
            <p:ph type="title"/>
          </p:nvPr>
        </p:nvSpPr>
        <p:spPr>
          <a:xfrm>
            <a:off x="-1835619" y="169175"/>
            <a:ext cx="10515600" cy="1325563"/>
          </a:xfrm>
        </p:spPr>
        <p:txBody>
          <a:bodyPr/>
          <a:lstStyle/>
          <a:p>
            <a:r>
              <a:rPr lang="he-IL" dirty="0"/>
              <a:t>תהליך ההצבעה </a:t>
            </a:r>
          </a:p>
        </p:txBody>
      </p:sp>
      <p:sp>
        <p:nvSpPr>
          <p:cNvPr id="52" name="TextBox 51">
            <a:extLst>
              <a:ext uri="{FF2B5EF4-FFF2-40B4-BE49-F238E27FC236}">
                <a16:creationId xmlns:a16="http://schemas.microsoft.com/office/drawing/2014/main" id="{28FBB34B-D4E8-4E43-86AA-4D92141DB6EE}"/>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79" name="TextBox 78">
            <a:extLst>
              <a:ext uri="{FF2B5EF4-FFF2-40B4-BE49-F238E27FC236}">
                <a16:creationId xmlns:a16="http://schemas.microsoft.com/office/drawing/2014/main" id="{737B360F-65F6-4840-A7D3-80F68B1AF58E}"/>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80" name="TextBox 79">
            <a:extLst>
              <a:ext uri="{FF2B5EF4-FFF2-40B4-BE49-F238E27FC236}">
                <a16:creationId xmlns:a16="http://schemas.microsoft.com/office/drawing/2014/main" id="{19C0D507-CD40-40D9-B5C0-6A9FA75750FE}"/>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81" name="TextBox 80">
            <a:extLst>
              <a:ext uri="{FF2B5EF4-FFF2-40B4-BE49-F238E27FC236}">
                <a16:creationId xmlns:a16="http://schemas.microsoft.com/office/drawing/2014/main" id="{42922D7E-D1E4-455C-8558-47A8AC64F5B5}"/>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82" name="מלבן 57">
            <a:extLst>
              <a:ext uri="{FF2B5EF4-FFF2-40B4-BE49-F238E27FC236}">
                <a16:creationId xmlns:a16="http://schemas.microsoft.com/office/drawing/2014/main" id="{1A9A9C5E-2781-4AD9-AB5F-469625D82E0D}"/>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3" name="TextBox 82">
            <a:extLst>
              <a:ext uri="{FF2B5EF4-FFF2-40B4-BE49-F238E27FC236}">
                <a16:creationId xmlns:a16="http://schemas.microsoft.com/office/drawing/2014/main" id="{E678E15F-CA25-4C51-8F81-B0D9DC6AD022}"/>
              </a:ext>
            </a:extLst>
          </p:cNvPr>
          <p:cNvSpPr txBox="1"/>
          <p:nvPr/>
        </p:nvSpPr>
        <p:spPr>
          <a:xfrm>
            <a:off x="9500498" y="918299"/>
            <a:ext cx="2688654"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מסירת מעטפות פנימיות לבוחר </a:t>
            </a:r>
          </a:p>
        </p:txBody>
      </p:sp>
      <p:sp>
        <p:nvSpPr>
          <p:cNvPr id="84" name="מלבן 67">
            <a:extLst>
              <a:ext uri="{FF2B5EF4-FFF2-40B4-BE49-F238E27FC236}">
                <a16:creationId xmlns:a16="http://schemas.microsoft.com/office/drawing/2014/main" id="{BC1D9A43-083A-4B4F-BAC9-63D87ACBB67C}"/>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5" name="TextBox 84">
            <a:extLst>
              <a:ext uri="{FF2B5EF4-FFF2-40B4-BE49-F238E27FC236}">
                <a16:creationId xmlns:a16="http://schemas.microsoft.com/office/drawing/2014/main" id="{6AEAF2AC-5B4D-49B0-9A60-192DC32152B6}"/>
              </a:ext>
            </a:extLst>
          </p:cNvPr>
          <p:cNvSpPr txBox="1"/>
          <p:nvPr/>
        </p:nvSpPr>
        <p:spPr>
          <a:xfrm>
            <a:off x="9914057" y="2968539"/>
            <a:ext cx="2277943" cy="307777"/>
          </a:xfrm>
          <a:prstGeom prst="rect">
            <a:avLst/>
          </a:prstGeom>
          <a:noFill/>
        </p:spPr>
        <p:txBody>
          <a:bodyPr wrap="square" rtlCol="1">
            <a:spAutoFit/>
          </a:bodyPr>
          <a:lstStyle/>
          <a:p>
            <a:r>
              <a:rPr lang="he-IL" sz="1400" dirty="0">
                <a:solidFill>
                  <a:srgbClr val="54707C"/>
                </a:solidFill>
              </a:rPr>
              <a:t>הצבעה מאחורי הפרגוד</a:t>
            </a:r>
          </a:p>
        </p:txBody>
      </p:sp>
      <p:sp>
        <p:nvSpPr>
          <p:cNvPr id="86" name="מלבן 68">
            <a:extLst>
              <a:ext uri="{FF2B5EF4-FFF2-40B4-BE49-F238E27FC236}">
                <a16:creationId xmlns:a16="http://schemas.microsoft.com/office/drawing/2014/main" id="{7F9352DA-1449-4939-96E2-E3464EB7D6A5}"/>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TextBox 86">
            <a:extLst>
              <a:ext uri="{FF2B5EF4-FFF2-40B4-BE49-F238E27FC236}">
                <a16:creationId xmlns:a16="http://schemas.microsoft.com/office/drawing/2014/main" id="{6C845415-1A8F-44F9-9943-2BDABD00CBF9}"/>
              </a:ext>
            </a:extLst>
          </p:cNvPr>
          <p:cNvSpPr txBox="1"/>
          <p:nvPr/>
        </p:nvSpPr>
        <p:spPr>
          <a:xfrm>
            <a:off x="9740766" y="3534320"/>
            <a:ext cx="246417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הכנסת המעטפות הפנימיות למעטפה החיצונית </a:t>
            </a:r>
          </a:p>
        </p:txBody>
      </p:sp>
      <p:sp>
        <p:nvSpPr>
          <p:cNvPr id="88" name="מלבן 69">
            <a:extLst>
              <a:ext uri="{FF2B5EF4-FFF2-40B4-BE49-F238E27FC236}">
                <a16:creationId xmlns:a16="http://schemas.microsoft.com/office/drawing/2014/main" id="{FA0E0722-3CBA-4B14-B0BC-6D625B5D4AFD}"/>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89" name="TextBox 88">
            <a:extLst>
              <a:ext uri="{FF2B5EF4-FFF2-40B4-BE49-F238E27FC236}">
                <a16:creationId xmlns:a16="http://schemas.microsoft.com/office/drawing/2014/main" id="{BC18A55E-C5D8-4DEF-B154-0E52E88948B5}"/>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90" name="מלבן 66">
            <a:extLst>
              <a:ext uri="{FF2B5EF4-FFF2-40B4-BE49-F238E27FC236}">
                <a16:creationId xmlns:a16="http://schemas.microsoft.com/office/drawing/2014/main" id="{B0B158A1-B842-4BF6-8D41-45D3A0473A8C}"/>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91" name="TextBox 90">
            <a:extLst>
              <a:ext uri="{FF2B5EF4-FFF2-40B4-BE49-F238E27FC236}">
                <a16:creationId xmlns:a16="http://schemas.microsoft.com/office/drawing/2014/main" id="{EB754EBD-AA30-480C-B8DD-CF89F66E4776}"/>
              </a:ext>
            </a:extLst>
          </p:cNvPr>
          <p:cNvSpPr txBox="1"/>
          <p:nvPr/>
        </p:nvSpPr>
        <p:spPr>
          <a:xfrm>
            <a:off x="9673389" y="2276470"/>
            <a:ext cx="2535502" cy="307777"/>
          </a:xfrm>
          <a:prstGeom prst="rect">
            <a:avLst/>
          </a:prstGeom>
          <a:noFill/>
        </p:spPr>
        <p:txBody>
          <a:bodyPr wrap="square" rtlCol="1">
            <a:spAutoFit/>
          </a:bodyPr>
          <a:lstStyle/>
          <a:p>
            <a:pPr rtl="0"/>
            <a:r>
              <a:rPr lang="he-IL" sz="1400" dirty="0">
                <a:solidFill>
                  <a:srgbClr val="54707C"/>
                </a:solidFill>
              </a:rPr>
              <a:t>מילוי הפרטים במעטפה החיצונית </a:t>
            </a:r>
          </a:p>
        </p:txBody>
      </p:sp>
      <p:sp>
        <p:nvSpPr>
          <p:cNvPr id="92" name="מלבן 76">
            <a:extLst>
              <a:ext uri="{FF2B5EF4-FFF2-40B4-BE49-F238E27FC236}">
                <a16:creationId xmlns:a16="http://schemas.microsoft.com/office/drawing/2014/main" id="{E5006168-0D16-464D-8AE8-10FB7D665012}"/>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3" name="TextBox 92">
            <a:extLst>
              <a:ext uri="{FF2B5EF4-FFF2-40B4-BE49-F238E27FC236}">
                <a16:creationId xmlns:a16="http://schemas.microsoft.com/office/drawing/2014/main" id="{6EB91833-5347-4903-AFC4-282C9526AA97}"/>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94" name="מלבן 66">
            <a:extLst>
              <a:ext uri="{FF2B5EF4-FFF2-40B4-BE49-F238E27FC236}">
                <a16:creationId xmlns:a16="http://schemas.microsoft.com/office/drawing/2014/main" id="{51EC869C-AA11-402F-91EE-474E3964A96B}"/>
              </a:ext>
            </a:extLst>
          </p:cNvPr>
          <p:cNvSpPr/>
          <p:nvPr/>
        </p:nvSpPr>
        <p:spPr>
          <a:xfrm>
            <a:off x="9466800" y="1495082"/>
            <a:ext cx="2725200"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95" name="מלבן 56">
            <a:extLst>
              <a:ext uri="{FF2B5EF4-FFF2-40B4-BE49-F238E27FC236}">
                <a16:creationId xmlns:a16="http://schemas.microsoft.com/office/drawing/2014/main" id="{FF9AD68B-382F-4F1C-837A-957AEC9C3DCA}"/>
              </a:ext>
            </a:extLst>
          </p:cNvPr>
          <p:cNvSpPr/>
          <p:nvPr/>
        </p:nvSpPr>
        <p:spPr>
          <a:xfrm>
            <a:off x="9467624" y="137780"/>
            <a:ext cx="2724376"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97" name="TextBox 96">
            <a:extLst>
              <a:ext uri="{FF2B5EF4-FFF2-40B4-BE49-F238E27FC236}">
                <a16:creationId xmlns:a16="http://schemas.microsoft.com/office/drawing/2014/main" id="{C083A2D4-4DEA-45B0-8ED4-A5FCAE90F607}"/>
              </a:ext>
            </a:extLst>
          </p:cNvPr>
          <p:cNvSpPr txBox="1"/>
          <p:nvPr/>
        </p:nvSpPr>
        <p:spPr>
          <a:xfrm>
            <a:off x="9163251" y="1588194"/>
            <a:ext cx="3042431" cy="307777"/>
          </a:xfrm>
          <a:prstGeom prst="rect">
            <a:avLst/>
          </a:prstGeom>
          <a:noFill/>
        </p:spPr>
        <p:txBody>
          <a:bodyPr wrap="square" rtlCol="1">
            <a:spAutoFit/>
          </a:bodyPr>
          <a:lstStyle/>
          <a:p>
            <a:pPr rtl="0"/>
            <a:r>
              <a:rPr lang="he-IL" sz="1400" dirty="0">
                <a:solidFill>
                  <a:schemeClr val="bg1"/>
                </a:solidFill>
              </a:rPr>
              <a:t>הנחת אוטם החריץ על תיבת הקלפי </a:t>
            </a:r>
          </a:p>
        </p:txBody>
      </p:sp>
      <p:pic>
        <p:nvPicPr>
          <p:cNvPr id="98" name="Picture 97">
            <a:extLst>
              <a:ext uri="{FF2B5EF4-FFF2-40B4-BE49-F238E27FC236}">
                <a16:creationId xmlns:a16="http://schemas.microsoft.com/office/drawing/2014/main" id="{B1F703F0-EF8D-4E23-BC4B-8D98405094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0294" y="1857827"/>
            <a:ext cx="2682801" cy="3434403"/>
          </a:xfrm>
          <a:prstGeom prst="rect">
            <a:avLst/>
          </a:prstGeom>
        </p:spPr>
      </p:pic>
      <p:sp>
        <p:nvSpPr>
          <p:cNvPr id="99" name="Rectangle 98">
            <a:extLst>
              <a:ext uri="{FF2B5EF4-FFF2-40B4-BE49-F238E27FC236}">
                <a16:creationId xmlns:a16="http://schemas.microsoft.com/office/drawing/2014/main" id="{90411813-D84A-4FD2-BF2D-657C37C39C08}"/>
              </a:ext>
            </a:extLst>
          </p:cNvPr>
          <p:cNvSpPr/>
          <p:nvPr/>
        </p:nvSpPr>
        <p:spPr>
          <a:xfrm rot="2240498">
            <a:off x="-436913" y="4260678"/>
            <a:ext cx="1086538" cy="1501686"/>
          </a:xfrm>
          <a:prstGeom prst="rect">
            <a:avLst/>
          </a:prstGeom>
          <a:solidFill>
            <a:schemeClr val="bg1"/>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chemeClr val="tx1"/>
                </a:solidFill>
              </a:rPr>
              <a:t>אוטם החריץ</a:t>
            </a:r>
            <a:endParaRPr lang="en-US" dirty="0">
              <a:solidFill>
                <a:schemeClr val="tx1"/>
              </a:solidFill>
            </a:endParaRPr>
          </a:p>
        </p:txBody>
      </p:sp>
      <p:sp>
        <p:nvSpPr>
          <p:cNvPr id="31" name="TextBox 30">
            <a:extLst>
              <a:ext uri="{FF2B5EF4-FFF2-40B4-BE49-F238E27FC236}">
                <a16:creationId xmlns:a16="http://schemas.microsoft.com/office/drawing/2014/main" id="{30039779-174E-46D0-A397-578507B63B98}"/>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זיהוי הבוחר, קבלת אישור הצבעה ורישומו בפרוטוקול</a:t>
            </a:r>
          </a:p>
        </p:txBody>
      </p:sp>
    </p:spTree>
    <p:custDataLst>
      <p:tags r:id="rId1"/>
    </p:custDataLst>
    <p:extLst>
      <p:ext uri="{BB962C8B-B14F-4D97-AF65-F5344CB8AC3E}">
        <p14:creationId xmlns:p14="http://schemas.microsoft.com/office/powerpoint/2010/main" val="9834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
                                        <p:tgtEl>
                                          <p:spTgt spid="99"/>
                                        </p:tgtEl>
                                      </p:cBhvr>
                                    </p:animEffect>
                                  </p:childTnLst>
                                </p:cTn>
                              </p:par>
                            </p:childTnLst>
                          </p:cTn>
                        </p:par>
                        <p:par>
                          <p:cTn id="12" fill="hold">
                            <p:stCondLst>
                              <p:cond delay="1000"/>
                            </p:stCondLst>
                            <p:childTnLst>
                              <p:par>
                                <p:cTn id="13" presetID="64" presetClass="path" presetSubtype="0" accel="50000" decel="50000" fill="hold" grpId="1" nodeType="afterEffect">
                                  <p:stCondLst>
                                    <p:cond delay="0"/>
                                  </p:stCondLst>
                                  <p:childTnLst>
                                    <p:animMotion origin="layout" path="M -3.95833E-6 2.96296E-6 L 0.24323 -0.21204 " pathEditMode="relative" rAng="0" ptsTypes="AA">
                                      <p:cBhvr>
                                        <p:cTn id="14" dur="2000" fill="hold"/>
                                        <p:tgtEl>
                                          <p:spTgt spid="99"/>
                                        </p:tgtEl>
                                        <p:attrNameLst>
                                          <p:attrName>ppt_x</p:attrName>
                                          <p:attrName>ppt_y</p:attrName>
                                        </p:attrNameLst>
                                      </p:cBhvr>
                                      <p:rCtr x="12161" y="-1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29</a:t>
            </a:fld>
            <a:endParaRPr lang="he-IL" dirty="0"/>
          </a:p>
        </p:txBody>
      </p:sp>
      <p:sp>
        <p:nvSpPr>
          <p:cNvPr id="23" name="TextBox 22"/>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44" name="TextBox 43"/>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47" name="TextBox 46"/>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50" name="TextBox 49"/>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61" name="TextBox 60"/>
          <p:cNvSpPr txBox="1"/>
          <p:nvPr/>
        </p:nvSpPr>
        <p:spPr>
          <a:xfrm>
            <a:off x="1219349" y="3825402"/>
            <a:ext cx="3401231" cy="369332"/>
          </a:xfrm>
          <a:prstGeom prst="rect">
            <a:avLst/>
          </a:prstGeom>
          <a:noFill/>
        </p:spPr>
        <p:txBody>
          <a:bodyPr wrap="square" rtlCol="1">
            <a:spAutoFit/>
          </a:bodyPr>
          <a:lstStyle/>
          <a:p>
            <a:r>
              <a:rPr lang="he-IL" b="1" dirty="0">
                <a:solidFill>
                  <a:schemeClr val="bg1"/>
                </a:solidFill>
              </a:rPr>
              <a:t>החזרת אמצעי הזיהוי לבוחר</a:t>
            </a:r>
          </a:p>
        </p:txBody>
      </p:sp>
      <p:sp>
        <p:nvSpPr>
          <p:cNvPr id="6" name="Title 5">
            <a:extLst>
              <a:ext uri="{FF2B5EF4-FFF2-40B4-BE49-F238E27FC236}">
                <a16:creationId xmlns:a16="http://schemas.microsoft.com/office/drawing/2014/main" id="{6D47B4EB-000E-4A65-B358-DF53EAEDD30C}"/>
              </a:ext>
            </a:extLst>
          </p:cNvPr>
          <p:cNvSpPr>
            <a:spLocks noGrp="1"/>
          </p:cNvSpPr>
          <p:nvPr>
            <p:ph type="title"/>
          </p:nvPr>
        </p:nvSpPr>
        <p:spPr>
          <a:xfrm>
            <a:off x="-1835619" y="169175"/>
            <a:ext cx="10515600" cy="1325563"/>
          </a:xfrm>
        </p:spPr>
        <p:txBody>
          <a:bodyPr/>
          <a:lstStyle/>
          <a:p>
            <a:r>
              <a:rPr lang="he-IL" dirty="0"/>
              <a:t>תהליך ההצבעה </a:t>
            </a:r>
          </a:p>
        </p:txBody>
      </p:sp>
      <p:sp>
        <p:nvSpPr>
          <p:cNvPr id="52" name="TextBox 51">
            <a:extLst>
              <a:ext uri="{FF2B5EF4-FFF2-40B4-BE49-F238E27FC236}">
                <a16:creationId xmlns:a16="http://schemas.microsoft.com/office/drawing/2014/main" id="{28FBB34B-D4E8-4E43-86AA-4D92141DB6EE}"/>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79" name="TextBox 78">
            <a:extLst>
              <a:ext uri="{FF2B5EF4-FFF2-40B4-BE49-F238E27FC236}">
                <a16:creationId xmlns:a16="http://schemas.microsoft.com/office/drawing/2014/main" id="{737B360F-65F6-4840-A7D3-80F68B1AF58E}"/>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80" name="TextBox 79">
            <a:extLst>
              <a:ext uri="{FF2B5EF4-FFF2-40B4-BE49-F238E27FC236}">
                <a16:creationId xmlns:a16="http://schemas.microsoft.com/office/drawing/2014/main" id="{19C0D507-CD40-40D9-B5C0-6A9FA75750FE}"/>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81" name="TextBox 80">
            <a:extLst>
              <a:ext uri="{FF2B5EF4-FFF2-40B4-BE49-F238E27FC236}">
                <a16:creationId xmlns:a16="http://schemas.microsoft.com/office/drawing/2014/main" id="{42922D7E-D1E4-455C-8558-47A8AC64F5B5}"/>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82" name="מלבן 57">
            <a:extLst>
              <a:ext uri="{FF2B5EF4-FFF2-40B4-BE49-F238E27FC236}">
                <a16:creationId xmlns:a16="http://schemas.microsoft.com/office/drawing/2014/main" id="{1A9A9C5E-2781-4AD9-AB5F-469625D82E0D}"/>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3" name="TextBox 82">
            <a:extLst>
              <a:ext uri="{FF2B5EF4-FFF2-40B4-BE49-F238E27FC236}">
                <a16:creationId xmlns:a16="http://schemas.microsoft.com/office/drawing/2014/main" id="{E678E15F-CA25-4C51-8F81-B0D9DC6AD022}"/>
              </a:ext>
            </a:extLst>
          </p:cNvPr>
          <p:cNvSpPr txBox="1"/>
          <p:nvPr/>
        </p:nvSpPr>
        <p:spPr>
          <a:xfrm>
            <a:off x="9500498" y="918299"/>
            <a:ext cx="2688654"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מסירת מעטפות פנימיות לבוחר </a:t>
            </a:r>
          </a:p>
        </p:txBody>
      </p:sp>
      <p:sp>
        <p:nvSpPr>
          <p:cNvPr id="84" name="מלבן 67">
            <a:extLst>
              <a:ext uri="{FF2B5EF4-FFF2-40B4-BE49-F238E27FC236}">
                <a16:creationId xmlns:a16="http://schemas.microsoft.com/office/drawing/2014/main" id="{BC1D9A43-083A-4B4F-BAC9-63D87ACBB67C}"/>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5" name="TextBox 84">
            <a:extLst>
              <a:ext uri="{FF2B5EF4-FFF2-40B4-BE49-F238E27FC236}">
                <a16:creationId xmlns:a16="http://schemas.microsoft.com/office/drawing/2014/main" id="{6AEAF2AC-5B4D-49B0-9A60-192DC32152B6}"/>
              </a:ext>
            </a:extLst>
          </p:cNvPr>
          <p:cNvSpPr txBox="1"/>
          <p:nvPr/>
        </p:nvSpPr>
        <p:spPr>
          <a:xfrm>
            <a:off x="9914057" y="2968539"/>
            <a:ext cx="2277943" cy="307777"/>
          </a:xfrm>
          <a:prstGeom prst="rect">
            <a:avLst/>
          </a:prstGeom>
          <a:noFill/>
        </p:spPr>
        <p:txBody>
          <a:bodyPr wrap="square" rtlCol="1">
            <a:spAutoFit/>
          </a:bodyPr>
          <a:lstStyle/>
          <a:p>
            <a:r>
              <a:rPr lang="he-IL" sz="1400" dirty="0">
                <a:solidFill>
                  <a:srgbClr val="54707C"/>
                </a:solidFill>
              </a:rPr>
              <a:t>הצבעה מאחורי הפרגוד</a:t>
            </a:r>
          </a:p>
        </p:txBody>
      </p:sp>
      <p:sp>
        <p:nvSpPr>
          <p:cNvPr id="86" name="מלבן 68">
            <a:extLst>
              <a:ext uri="{FF2B5EF4-FFF2-40B4-BE49-F238E27FC236}">
                <a16:creationId xmlns:a16="http://schemas.microsoft.com/office/drawing/2014/main" id="{7F9352DA-1449-4939-96E2-E3464EB7D6A5}"/>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TextBox 86">
            <a:extLst>
              <a:ext uri="{FF2B5EF4-FFF2-40B4-BE49-F238E27FC236}">
                <a16:creationId xmlns:a16="http://schemas.microsoft.com/office/drawing/2014/main" id="{6C845415-1A8F-44F9-9943-2BDABD00CBF9}"/>
              </a:ext>
            </a:extLst>
          </p:cNvPr>
          <p:cNvSpPr txBox="1"/>
          <p:nvPr/>
        </p:nvSpPr>
        <p:spPr>
          <a:xfrm>
            <a:off x="9740766" y="3534320"/>
            <a:ext cx="246417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הכנסת המעטפות הפנימיות למעטפה החיצונית </a:t>
            </a:r>
          </a:p>
        </p:txBody>
      </p:sp>
      <p:sp>
        <p:nvSpPr>
          <p:cNvPr id="88" name="מלבן 69">
            <a:extLst>
              <a:ext uri="{FF2B5EF4-FFF2-40B4-BE49-F238E27FC236}">
                <a16:creationId xmlns:a16="http://schemas.microsoft.com/office/drawing/2014/main" id="{FA0E0722-3CBA-4B14-B0BC-6D625B5D4AFD}"/>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89" name="TextBox 88">
            <a:extLst>
              <a:ext uri="{FF2B5EF4-FFF2-40B4-BE49-F238E27FC236}">
                <a16:creationId xmlns:a16="http://schemas.microsoft.com/office/drawing/2014/main" id="{BC18A55E-C5D8-4DEF-B154-0E52E88948B5}"/>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90" name="מלבן 66">
            <a:extLst>
              <a:ext uri="{FF2B5EF4-FFF2-40B4-BE49-F238E27FC236}">
                <a16:creationId xmlns:a16="http://schemas.microsoft.com/office/drawing/2014/main" id="{B0B158A1-B842-4BF6-8D41-45D3A0473A8C}"/>
              </a:ext>
            </a:extLst>
          </p:cNvPr>
          <p:cNvSpPr/>
          <p:nvPr/>
        </p:nvSpPr>
        <p:spPr>
          <a:xfrm>
            <a:off x="9466800" y="2173733"/>
            <a:ext cx="2725200"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91" name="TextBox 90">
            <a:extLst>
              <a:ext uri="{FF2B5EF4-FFF2-40B4-BE49-F238E27FC236}">
                <a16:creationId xmlns:a16="http://schemas.microsoft.com/office/drawing/2014/main" id="{EB754EBD-AA30-480C-B8DD-CF89F66E4776}"/>
              </a:ext>
            </a:extLst>
          </p:cNvPr>
          <p:cNvSpPr txBox="1"/>
          <p:nvPr/>
        </p:nvSpPr>
        <p:spPr>
          <a:xfrm>
            <a:off x="9673389" y="2276470"/>
            <a:ext cx="2535502" cy="307777"/>
          </a:xfrm>
          <a:prstGeom prst="rect">
            <a:avLst/>
          </a:prstGeom>
          <a:noFill/>
        </p:spPr>
        <p:txBody>
          <a:bodyPr wrap="square" rtlCol="1">
            <a:spAutoFit/>
          </a:bodyPr>
          <a:lstStyle>
            <a:defPPr>
              <a:defRPr lang="he-IL"/>
            </a:defPPr>
            <a:lvl1pPr rtl="0">
              <a:defRPr sz="1400">
                <a:solidFill>
                  <a:schemeClr val="bg1"/>
                </a:solidFill>
              </a:defRPr>
            </a:lvl1pPr>
          </a:lstStyle>
          <a:p>
            <a:r>
              <a:rPr lang="he-IL" dirty="0"/>
              <a:t>מילוי הפרטים במעטפה החיצונית </a:t>
            </a:r>
          </a:p>
        </p:txBody>
      </p:sp>
      <p:sp>
        <p:nvSpPr>
          <p:cNvPr id="92" name="מלבן 76">
            <a:extLst>
              <a:ext uri="{FF2B5EF4-FFF2-40B4-BE49-F238E27FC236}">
                <a16:creationId xmlns:a16="http://schemas.microsoft.com/office/drawing/2014/main" id="{E5006168-0D16-464D-8AE8-10FB7D665012}"/>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3" name="TextBox 92">
            <a:extLst>
              <a:ext uri="{FF2B5EF4-FFF2-40B4-BE49-F238E27FC236}">
                <a16:creationId xmlns:a16="http://schemas.microsoft.com/office/drawing/2014/main" id="{6EB91833-5347-4903-AFC4-282C9526AA97}"/>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94" name="מלבן 66">
            <a:extLst>
              <a:ext uri="{FF2B5EF4-FFF2-40B4-BE49-F238E27FC236}">
                <a16:creationId xmlns:a16="http://schemas.microsoft.com/office/drawing/2014/main" id="{51EC869C-AA11-402F-91EE-474E3964A96B}"/>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95" name="מלבן 56">
            <a:extLst>
              <a:ext uri="{FF2B5EF4-FFF2-40B4-BE49-F238E27FC236}">
                <a16:creationId xmlns:a16="http://schemas.microsoft.com/office/drawing/2014/main" id="{FF9AD68B-382F-4F1C-837A-957AEC9C3DCA}"/>
              </a:ext>
            </a:extLst>
          </p:cNvPr>
          <p:cNvSpPr/>
          <p:nvPr/>
        </p:nvSpPr>
        <p:spPr>
          <a:xfrm>
            <a:off x="9467624" y="137780"/>
            <a:ext cx="2724376"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97" name="TextBox 96">
            <a:extLst>
              <a:ext uri="{FF2B5EF4-FFF2-40B4-BE49-F238E27FC236}">
                <a16:creationId xmlns:a16="http://schemas.microsoft.com/office/drawing/2014/main" id="{C083A2D4-4DEA-45B0-8ED4-A5FCAE90F607}"/>
              </a:ext>
            </a:extLst>
          </p:cNvPr>
          <p:cNvSpPr txBox="1"/>
          <p:nvPr/>
        </p:nvSpPr>
        <p:spPr>
          <a:xfrm>
            <a:off x="9163251" y="1588194"/>
            <a:ext cx="3042431"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הנחת אוטם החריץ על תיבת הקלפי </a:t>
            </a:r>
          </a:p>
        </p:txBody>
      </p:sp>
      <p:pic>
        <p:nvPicPr>
          <p:cNvPr id="31" name="תמונה 18">
            <a:extLst>
              <a:ext uri="{FF2B5EF4-FFF2-40B4-BE49-F238E27FC236}">
                <a16:creationId xmlns:a16="http://schemas.microsoft.com/office/drawing/2014/main" id="{74068D00-057C-4FDA-86D6-6C680B74474D}"/>
              </a:ext>
            </a:extLst>
          </p:cNvPr>
          <p:cNvPicPr/>
          <p:nvPr/>
        </p:nvPicPr>
        <p:blipFill>
          <a:blip r:embed="rId4">
            <a:extLst>
              <a:ext uri="{28A0092B-C50C-407E-A947-70E740481C1C}">
                <a14:useLocalDpi xmlns:a14="http://schemas.microsoft.com/office/drawing/2010/main" val="0"/>
              </a:ext>
            </a:extLst>
          </a:blip>
          <a:srcRect l="462" r="462"/>
          <a:stretch/>
        </p:blipFill>
        <p:spPr>
          <a:xfrm>
            <a:off x="3518921" y="1770846"/>
            <a:ext cx="5495711" cy="4058254"/>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E0A4747D-92E8-4655-BCFD-1C1B3E5952FB}"/>
              </a:ext>
            </a:extLst>
          </p:cNvPr>
          <p:cNvSpPr txBox="1"/>
          <p:nvPr/>
        </p:nvSpPr>
        <p:spPr>
          <a:xfrm>
            <a:off x="5060682" y="2320312"/>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7</a:t>
            </a:r>
          </a:p>
        </p:txBody>
      </p:sp>
      <p:sp>
        <p:nvSpPr>
          <p:cNvPr id="33" name="TextBox 32">
            <a:extLst>
              <a:ext uri="{FF2B5EF4-FFF2-40B4-BE49-F238E27FC236}">
                <a16:creationId xmlns:a16="http://schemas.microsoft.com/office/drawing/2014/main" id="{41F23776-5FC3-4B26-ACDE-0BEBF1F4DB33}"/>
              </a:ext>
            </a:extLst>
          </p:cNvPr>
          <p:cNvSpPr txBox="1"/>
          <p:nvPr/>
        </p:nvSpPr>
        <p:spPr>
          <a:xfrm>
            <a:off x="5064667" y="2034250"/>
            <a:ext cx="483945" cy="400110"/>
          </a:xfrm>
          <a:prstGeom prst="rect">
            <a:avLst/>
          </a:prstGeom>
          <a:noFill/>
        </p:spPr>
        <p:txBody>
          <a:bodyPr wrap="square" rtlCol="1">
            <a:spAutoFit/>
          </a:bodyPr>
          <a:lstStyle/>
          <a:p>
            <a:pPr algn="ctr" rtl="0"/>
            <a:r>
              <a:rPr lang="he-IL" sz="2000" b="1" dirty="0">
                <a:solidFill>
                  <a:schemeClr val="bg1"/>
                </a:solidFill>
              </a:rPr>
              <a:t>5</a:t>
            </a:r>
          </a:p>
        </p:txBody>
      </p:sp>
      <p:sp>
        <p:nvSpPr>
          <p:cNvPr id="34" name="TextBox 33">
            <a:extLst>
              <a:ext uri="{FF2B5EF4-FFF2-40B4-BE49-F238E27FC236}">
                <a16:creationId xmlns:a16="http://schemas.microsoft.com/office/drawing/2014/main" id="{B0CA6967-84BB-42C2-9DF2-EB839576AD7B}"/>
              </a:ext>
            </a:extLst>
          </p:cNvPr>
          <p:cNvSpPr txBox="1"/>
          <p:nvPr/>
        </p:nvSpPr>
        <p:spPr>
          <a:xfrm>
            <a:off x="4836067" y="3815260"/>
            <a:ext cx="483945" cy="400110"/>
          </a:xfrm>
          <a:prstGeom prst="rect">
            <a:avLst/>
          </a:prstGeom>
          <a:noFill/>
        </p:spPr>
        <p:txBody>
          <a:bodyPr wrap="square" rtlCol="1">
            <a:spAutoFit/>
          </a:bodyPr>
          <a:lstStyle/>
          <a:p>
            <a:pPr algn="ctr" rtl="0"/>
            <a:r>
              <a:rPr lang="he-IL" sz="2000" b="1" dirty="0">
                <a:solidFill>
                  <a:schemeClr val="bg1"/>
                </a:solidFill>
              </a:rPr>
              <a:t>7</a:t>
            </a:r>
          </a:p>
        </p:txBody>
      </p:sp>
      <p:sp>
        <p:nvSpPr>
          <p:cNvPr id="35" name="TextBox 34">
            <a:extLst>
              <a:ext uri="{FF2B5EF4-FFF2-40B4-BE49-F238E27FC236}">
                <a16:creationId xmlns:a16="http://schemas.microsoft.com/office/drawing/2014/main" id="{7A439BB0-E46F-4D1B-8E87-021E567AA4B2}"/>
              </a:ext>
            </a:extLst>
          </p:cNvPr>
          <p:cNvSpPr txBox="1"/>
          <p:nvPr/>
        </p:nvSpPr>
        <p:spPr>
          <a:xfrm>
            <a:off x="5941790" y="3040964"/>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ישראל</a:t>
            </a:r>
          </a:p>
        </p:txBody>
      </p:sp>
      <p:sp>
        <p:nvSpPr>
          <p:cNvPr id="36" name="TextBox 35">
            <a:extLst>
              <a:ext uri="{FF2B5EF4-FFF2-40B4-BE49-F238E27FC236}">
                <a16:creationId xmlns:a16="http://schemas.microsoft.com/office/drawing/2014/main" id="{AE6D34B7-35FF-40B4-8070-147C398DC217}"/>
              </a:ext>
            </a:extLst>
          </p:cNvPr>
          <p:cNvSpPr txBox="1"/>
          <p:nvPr/>
        </p:nvSpPr>
        <p:spPr>
          <a:xfrm>
            <a:off x="7351079" y="3040963"/>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ישראלי</a:t>
            </a:r>
          </a:p>
        </p:txBody>
      </p:sp>
      <p:sp>
        <p:nvSpPr>
          <p:cNvPr id="37" name="TextBox 36">
            <a:extLst>
              <a:ext uri="{FF2B5EF4-FFF2-40B4-BE49-F238E27FC236}">
                <a16:creationId xmlns:a16="http://schemas.microsoft.com/office/drawing/2014/main" id="{6C2A7772-414E-4D63-ABF0-DF5E9ECE945A}"/>
              </a:ext>
            </a:extLst>
          </p:cNvPr>
          <p:cNvSpPr txBox="1"/>
          <p:nvPr/>
        </p:nvSpPr>
        <p:spPr>
          <a:xfrm>
            <a:off x="4867318" y="3040963"/>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1947</a:t>
            </a:r>
          </a:p>
        </p:txBody>
      </p:sp>
      <p:sp>
        <p:nvSpPr>
          <p:cNvPr id="38" name="TextBox 37">
            <a:extLst>
              <a:ext uri="{FF2B5EF4-FFF2-40B4-BE49-F238E27FC236}">
                <a16:creationId xmlns:a16="http://schemas.microsoft.com/office/drawing/2014/main" id="{F1FF0EE2-F00A-4621-8F94-4694986FD77F}"/>
              </a:ext>
            </a:extLst>
          </p:cNvPr>
          <p:cNvSpPr txBox="1"/>
          <p:nvPr/>
        </p:nvSpPr>
        <p:spPr>
          <a:xfrm>
            <a:off x="3829621" y="3040964"/>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יצחק</a:t>
            </a:r>
          </a:p>
        </p:txBody>
      </p:sp>
      <p:sp>
        <p:nvSpPr>
          <p:cNvPr id="39" name="TextBox 38">
            <a:extLst>
              <a:ext uri="{FF2B5EF4-FFF2-40B4-BE49-F238E27FC236}">
                <a16:creationId xmlns:a16="http://schemas.microsoft.com/office/drawing/2014/main" id="{129E345E-29BF-460E-A810-2C1D7C4ECFE1}"/>
              </a:ext>
            </a:extLst>
          </p:cNvPr>
          <p:cNvSpPr txBox="1"/>
          <p:nvPr/>
        </p:nvSpPr>
        <p:spPr>
          <a:xfrm>
            <a:off x="4250207" y="3574753"/>
            <a:ext cx="1430537" cy="338554"/>
          </a:xfrm>
          <a:prstGeom prst="rect">
            <a:avLst/>
          </a:prstGeom>
          <a:noFill/>
        </p:spPr>
        <p:txBody>
          <a:bodyPr wrap="square" rtlCol="1">
            <a:spAutoFit/>
          </a:bodyPr>
          <a:lstStyle/>
          <a:p>
            <a:pPr algn="ctr" rtl="0"/>
            <a:r>
              <a:rPr lang="he-IL" sz="1600" dirty="0" err="1">
                <a:solidFill>
                  <a:srgbClr val="0070C0"/>
                </a:solidFill>
                <a:latin typeface="Guttman Yad-Brush" pitchFamily="2" charset="-79"/>
              </a:rPr>
              <a:t>א.ש.הרטום</a:t>
            </a:r>
            <a:endParaRPr lang="he-IL" sz="1600" dirty="0">
              <a:solidFill>
                <a:srgbClr val="0070C0"/>
              </a:solidFill>
              <a:latin typeface="Guttman Yad-Brush" pitchFamily="2" charset="-79"/>
            </a:endParaRPr>
          </a:p>
        </p:txBody>
      </p:sp>
      <p:sp>
        <p:nvSpPr>
          <p:cNvPr id="40" name="TextBox 39">
            <a:extLst>
              <a:ext uri="{FF2B5EF4-FFF2-40B4-BE49-F238E27FC236}">
                <a16:creationId xmlns:a16="http://schemas.microsoft.com/office/drawing/2014/main" id="{7485A835-74BA-4BA3-B538-263BD1C83D44}"/>
              </a:ext>
            </a:extLst>
          </p:cNvPr>
          <p:cNvSpPr txBox="1"/>
          <p:nvPr/>
        </p:nvSpPr>
        <p:spPr>
          <a:xfrm>
            <a:off x="3863817" y="3593153"/>
            <a:ext cx="484652"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14</a:t>
            </a:r>
          </a:p>
        </p:txBody>
      </p:sp>
      <p:sp>
        <p:nvSpPr>
          <p:cNvPr id="41" name="TextBox 40">
            <a:extLst>
              <a:ext uri="{FF2B5EF4-FFF2-40B4-BE49-F238E27FC236}">
                <a16:creationId xmlns:a16="http://schemas.microsoft.com/office/drawing/2014/main" id="{881E4FBC-E585-4201-99D5-207BE613CB94}"/>
              </a:ext>
            </a:extLst>
          </p:cNvPr>
          <p:cNvSpPr txBox="1"/>
          <p:nvPr/>
        </p:nvSpPr>
        <p:spPr>
          <a:xfrm>
            <a:off x="5441453" y="3574752"/>
            <a:ext cx="1430537"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ירושלים</a:t>
            </a:r>
          </a:p>
        </p:txBody>
      </p:sp>
      <p:sp>
        <p:nvSpPr>
          <p:cNvPr id="42" name="TextBox 41">
            <a:extLst>
              <a:ext uri="{FF2B5EF4-FFF2-40B4-BE49-F238E27FC236}">
                <a16:creationId xmlns:a16="http://schemas.microsoft.com/office/drawing/2014/main" id="{8D317F9E-BB41-43DC-8EF1-27FE70FF0C3E}"/>
              </a:ext>
            </a:extLst>
          </p:cNvPr>
          <p:cNvSpPr txBox="1"/>
          <p:nvPr/>
        </p:nvSpPr>
        <p:spPr>
          <a:xfrm>
            <a:off x="3906687" y="2319961"/>
            <a:ext cx="436203" cy="338554"/>
          </a:xfrm>
          <a:prstGeom prst="rect">
            <a:avLst/>
          </a:prstGeom>
          <a:noFill/>
        </p:spPr>
        <p:txBody>
          <a:bodyPr wrap="square" rtlCol="1">
            <a:spAutoFit/>
          </a:bodyPr>
          <a:lstStyle/>
          <a:p>
            <a:pPr algn="ctr"/>
            <a:r>
              <a:rPr lang="he-IL" sz="1600" dirty="0">
                <a:solidFill>
                  <a:srgbClr val="0070C0"/>
                </a:solidFill>
                <a:latin typeface="Guttman Yad-Brush" pitchFamily="2" charset="-79"/>
              </a:rPr>
              <a:t>0</a:t>
            </a:r>
          </a:p>
        </p:txBody>
      </p:sp>
      <p:sp>
        <p:nvSpPr>
          <p:cNvPr id="43" name="TextBox 42">
            <a:extLst>
              <a:ext uri="{FF2B5EF4-FFF2-40B4-BE49-F238E27FC236}">
                <a16:creationId xmlns:a16="http://schemas.microsoft.com/office/drawing/2014/main" id="{D1DAA2BC-35E0-462E-BA54-ABE4A3716938}"/>
              </a:ext>
            </a:extLst>
          </p:cNvPr>
          <p:cNvSpPr txBox="1"/>
          <p:nvPr/>
        </p:nvSpPr>
        <p:spPr>
          <a:xfrm>
            <a:off x="4083713" y="2321250"/>
            <a:ext cx="436203" cy="338554"/>
          </a:xfrm>
          <a:prstGeom prst="rect">
            <a:avLst/>
          </a:prstGeom>
          <a:noFill/>
        </p:spPr>
        <p:txBody>
          <a:bodyPr wrap="square" rtlCol="1">
            <a:spAutoFit/>
          </a:bodyPr>
          <a:lstStyle/>
          <a:p>
            <a:pPr algn="ctr"/>
            <a:r>
              <a:rPr lang="he-IL" sz="1600" dirty="0">
                <a:solidFill>
                  <a:srgbClr val="0070C0"/>
                </a:solidFill>
                <a:latin typeface="Guttman Yad-Brush" pitchFamily="2" charset="-79"/>
              </a:rPr>
              <a:t>1</a:t>
            </a:r>
          </a:p>
        </p:txBody>
      </p:sp>
      <p:sp>
        <p:nvSpPr>
          <p:cNvPr id="45" name="TextBox 44">
            <a:extLst>
              <a:ext uri="{FF2B5EF4-FFF2-40B4-BE49-F238E27FC236}">
                <a16:creationId xmlns:a16="http://schemas.microsoft.com/office/drawing/2014/main" id="{F4683863-37EB-4E03-9953-A3A401AD71B4}"/>
              </a:ext>
            </a:extLst>
          </p:cNvPr>
          <p:cNvSpPr txBox="1"/>
          <p:nvPr/>
        </p:nvSpPr>
        <p:spPr>
          <a:xfrm>
            <a:off x="4241939" y="2320157"/>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2</a:t>
            </a:r>
          </a:p>
        </p:txBody>
      </p:sp>
      <p:sp>
        <p:nvSpPr>
          <p:cNvPr id="46" name="TextBox 45">
            <a:extLst>
              <a:ext uri="{FF2B5EF4-FFF2-40B4-BE49-F238E27FC236}">
                <a16:creationId xmlns:a16="http://schemas.microsoft.com/office/drawing/2014/main" id="{5549970A-2D8C-4979-AD19-5A38F0FB9E58}"/>
              </a:ext>
            </a:extLst>
          </p:cNvPr>
          <p:cNvSpPr txBox="1"/>
          <p:nvPr/>
        </p:nvSpPr>
        <p:spPr>
          <a:xfrm>
            <a:off x="4406613" y="2320156"/>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3</a:t>
            </a:r>
          </a:p>
        </p:txBody>
      </p:sp>
      <p:sp>
        <p:nvSpPr>
          <p:cNvPr id="48" name="TextBox 47">
            <a:extLst>
              <a:ext uri="{FF2B5EF4-FFF2-40B4-BE49-F238E27FC236}">
                <a16:creationId xmlns:a16="http://schemas.microsoft.com/office/drawing/2014/main" id="{6F12BDFD-53A2-4458-9F68-5ADD32C8F7CA}"/>
              </a:ext>
            </a:extLst>
          </p:cNvPr>
          <p:cNvSpPr txBox="1"/>
          <p:nvPr/>
        </p:nvSpPr>
        <p:spPr>
          <a:xfrm>
            <a:off x="4580426" y="2319960"/>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4</a:t>
            </a:r>
          </a:p>
        </p:txBody>
      </p:sp>
      <p:sp>
        <p:nvSpPr>
          <p:cNvPr id="49" name="TextBox 48">
            <a:extLst>
              <a:ext uri="{FF2B5EF4-FFF2-40B4-BE49-F238E27FC236}">
                <a16:creationId xmlns:a16="http://schemas.microsoft.com/office/drawing/2014/main" id="{ACC46DE7-D5AE-417F-B836-28AEFA0708E8}"/>
              </a:ext>
            </a:extLst>
          </p:cNvPr>
          <p:cNvSpPr txBox="1"/>
          <p:nvPr/>
        </p:nvSpPr>
        <p:spPr>
          <a:xfrm>
            <a:off x="4732437" y="2320116"/>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5</a:t>
            </a:r>
          </a:p>
        </p:txBody>
      </p:sp>
      <p:sp>
        <p:nvSpPr>
          <p:cNvPr id="51" name="TextBox 50">
            <a:extLst>
              <a:ext uri="{FF2B5EF4-FFF2-40B4-BE49-F238E27FC236}">
                <a16:creationId xmlns:a16="http://schemas.microsoft.com/office/drawing/2014/main" id="{EE4E477A-7359-4E83-9D7A-1E86D8C9E51F}"/>
              </a:ext>
            </a:extLst>
          </p:cNvPr>
          <p:cNvSpPr txBox="1"/>
          <p:nvPr/>
        </p:nvSpPr>
        <p:spPr>
          <a:xfrm>
            <a:off x="4891520" y="2320116"/>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6</a:t>
            </a:r>
          </a:p>
        </p:txBody>
      </p:sp>
      <p:sp>
        <p:nvSpPr>
          <p:cNvPr id="53" name="TextBox 52">
            <a:extLst>
              <a:ext uri="{FF2B5EF4-FFF2-40B4-BE49-F238E27FC236}">
                <a16:creationId xmlns:a16="http://schemas.microsoft.com/office/drawing/2014/main" id="{C8C3907A-83FA-46F3-A8A3-787AE8720F89}"/>
              </a:ext>
            </a:extLst>
          </p:cNvPr>
          <p:cNvSpPr txBox="1"/>
          <p:nvPr/>
        </p:nvSpPr>
        <p:spPr>
          <a:xfrm>
            <a:off x="5060682" y="2320312"/>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7</a:t>
            </a:r>
          </a:p>
        </p:txBody>
      </p:sp>
      <p:sp>
        <p:nvSpPr>
          <p:cNvPr id="54" name="TextBox 53">
            <a:extLst>
              <a:ext uri="{FF2B5EF4-FFF2-40B4-BE49-F238E27FC236}">
                <a16:creationId xmlns:a16="http://schemas.microsoft.com/office/drawing/2014/main" id="{DA38FFA2-2650-466F-A051-C4E495331598}"/>
              </a:ext>
            </a:extLst>
          </p:cNvPr>
          <p:cNvSpPr txBox="1"/>
          <p:nvPr/>
        </p:nvSpPr>
        <p:spPr>
          <a:xfrm>
            <a:off x="5202364" y="2320312"/>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8</a:t>
            </a:r>
          </a:p>
        </p:txBody>
      </p:sp>
      <p:sp>
        <p:nvSpPr>
          <p:cNvPr id="55" name="TextBox 54">
            <a:extLst>
              <a:ext uri="{FF2B5EF4-FFF2-40B4-BE49-F238E27FC236}">
                <a16:creationId xmlns:a16="http://schemas.microsoft.com/office/drawing/2014/main" id="{3FD69864-1F45-4AD2-90FC-A44EC0073146}"/>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זיהוי הבוחר, קבלת אישור הצבעה ורישומו בפרוטוקול</a:t>
            </a:r>
          </a:p>
        </p:txBody>
      </p:sp>
    </p:spTree>
    <p:custDataLst>
      <p:tags r:id="rId1"/>
    </p:custDataLst>
    <p:extLst>
      <p:ext uri="{BB962C8B-B14F-4D97-AF65-F5344CB8AC3E}">
        <p14:creationId xmlns:p14="http://schemas.microsoft.com/office/powerpoint/2010/main" val="285606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03353-87EC-44C3-B6C8-0F365BCD641F}"/>
              </a:ext>
            </a:extLst>
          </p:cNvPr>
          <p:cNvSpPr>
            <a:spLocks noGrp="1"/>
          </p:cNvSpPr>
          <p:nvPr>
            <p:ph type="sldNum" sz="quarter" idx="12"/>
          </p:nvPr>
        </p:nvSpPr>
        <p:spPr/>
        <p:txBody>
          <a:bodyPr/>
          <a:lstStyle/>
          <a:p>
            <a:fld id="{4C3B709D-3265-41A0-A411-CB1161B7F7D5}" type="slidenum">
              <a:rPr lang="he-IL" smtClean="0"/>
              <a:pPr/>
              <a:t>3</a:t>
            </a:fld>
            <a:endParaRPr lang="he-IL" dirty="0"/>
          </a:p>
        </p:txBody>
      </p:sp>
      <p:sp>
        <p:nvSpPr>
          <p:cNvPr id="6" name="Title 5">
            <a:extLst>
              <a:ext uri="{FF2B5EF4-FFF2-40B4-BE49-F238E27FC236}">
                <a16:creationId xmlns:a16="http://schemas.microsoft.com/office/drawing/2014/main" id="{933E544E-8B75-43BC-A17A-0C5B10E2A5A1}"/>
              </a:ext>
            </a:extLst>
          </p:cNvPr>
          <p:cNvSpPr>
            <a:spLocks noGrp="1"/>
          </p:cNvSpPr>
          <p:nvPr>
            <p:ph type="title"/>
          </p:nvPr>
        </p:nvSpPr>
        <p:spPr>
          <a:xfrm>
            <a:off x="1046023" y="250827"/>
            <a:ext cx="10515600" cy="1325563"/>
          </a:xfrm>
        </p:spPr>
        <p:txBody>
          <a:bodyPr/>
          <a:lstStyle/>
          <a:p>
            <a:r>
              <a:rPr lang="he-IL" dirty="0"/>
              <a:t>המזכיר – המפתח להצלחת הבחירות בקלפי </a:t>
            </a:r>
          </a:p>
        </p:txBody>
      </p:sp>
      <p:sp>
        <p:nvSpPr>
          <p:cNvPr id="5" name="TextBox 4">
            <a:extLst>
              <a:ext uri="{FF2B5EF4-FFF2-40B4-BE49-F238E27FC236}">
                <a16:creationId xmlns:a16="http://schemas.microsoft.com/office/drawing/2014/main" id="{4A408CA6-4491-4C40-BE8E-472D337A6ED9}"/>
              </a:ext>
            </a:extLst>
          </p:cNvPr>
          <p:cNvSpPr txBox="1"/>
          <p:nvPr/>
        </p:nvSpPr>
        <p:spPr>
          <a:xfrm>
            <a:off x="3948545" y="1614490"/>
            <a:ext cx="7562623" cy="3901837"/>
          </a:xfrm>
          <a:prstGeom prst="rect">
            <a:avLst/>
          </a:prstGeom>
          <a:noFill/>
        </p:spPr>
        <p:txBody>
          <a:bodyPr wrap="square" rtlCol="1">
            <a:spAutoFit/>
          </a:bodyPr>
          <a:lstStyle/>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שומר הסף של קיום החוק והמנהל בפועל של הקלפי:</a:t>
            </a:r>
          </a:p>
          <a:p>
            <a:pPr marL="800100" lvl="1" indent="-342900">
              <a:buClr>
                <a:srgbClr val="18A8B7"/>
              </a:buClr>
              <a:buFont typeface="Wingdings" panose="05000000000000000000" pitchFamily="2" charset="2"/>
              <a:buChar char="ü"/>
            </a:pPr>
            <a:r>
              <a:rPr lang="he-IL" sz="2400" dirty="0">
                <a:solidFill>
                  <a:srgbClr val="54707C"/>
                </a:solidFill>
                <a:latin typeface="Arial" panose="020B0604020202020204" pitchFamily="34" charset="0"/>
                <a:cs typeface="Arial" panose="020B0604020202020204" pitchFamily="34" charset="0"/>
              </a:rPr>
              <a:t>מפקח </a:t>
            </a:r>
          </a:p>
          <a:p>
            <a:pPr marL="800100" lvl="1" indent="-342900">
              <a:buClr>
                <a:srgbClr val="18A8B7"/>
              </a:buClr>
              <a:buFont typeface="Wingdings" panose="05000000000000000000" pitchFamily="2" charset="2"/>
              <a:buChar char="ü"/>
            </a:pPr>
            <a:r>
              <a:rPr lang="he-IL" sz="2400" dirty="0">
                <a:solidFill>
                  <a:srgbClr val="54707C"/>
                </a:solidFill>
                <a:latin typeface="Arial" panose="020B0604020202020204" pitchFamily="34" charset="0"/>
                <a:cs typeface="Arial" panose="020B0604020202020204" pitchFamily="34" charset="0"/>
              </a:rPr>
              <a:t>בודק </a:t>
            </a:r>
          </a:p>
          <a:p>
            <a:pPr marL="800100" lvl="1" indent="-342900">
              <a:buClr>
                <a:srgbClr val="18A8B7"/>
              </a:buClr>
              <a:buFont typeface="Wingdings" panose="05000000000000000000" pitchFamily="2" charset="2"/>
              <a:buChar char="ü"/>
            </a:pPr>
            <a:r>
              <a:rPr lang="he-IL" sz="2400" dirty="0">
                <a:solidFill>
                  <a:srgbClr val="54707C"/>
                </a:solidFill>
                <a:latin typeface="Arial" panose="020B0604020202020204" pitchFamily="34" charset="0"/>
                <a:cs typeface="Arial" panose="020B0604020202020204" pitchFamily="34" charset="0"/>
              </a:rPr>
              <a:t>מייעץ </a:t>
            </a:r>
          </a:p>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אינו מזוהה פוליטית וביום הבחירות מכהן כמעין עובד ציבור</a:t>
            </a:r>
          </a:p>
          <a:p>
            <a:pPr marL="342891" indent="-342891">
              <a:lnSpc>
                <a:spcPct val="150000"/>
              </a:lnSpc>
              <a:buClr>
                <a:srgbClr val="18A8B7"/>
              </a:buClr>
              <a:buBlip>
                <a:blip r:embed="rId4"/>
              </a:buBlip>
            </a:pPr>
            <a:r>
              <a:rPr lang="he-IL" sz="2400" dirty="0">
                <a:solidFill>
                  <a:srgbClr val="54707C"/>
                </a:solidFill>
                <a:latin typeface="Arial" panose="020B0604020202020204" pitchFamily="34" charset="0"/>
                <a:cs typeface="Arial" panose="020B0604020202020204" pitchFamily="34" charset="0"/>
              </a:rPr>
              <a:t>פועל בגישה סמכותית </a:t>
            </a:r>
            <a:r>
              <a:rPr lang="he-IL" sz="2400" dirty="0" err="1">
                <a:solidFill>
                  <a:srgbClr val="54707C"/>
                </a:solidFill>
                <a:latin typeface="Arial" panose="020B0604020202020204" pitchFamily="34" charset="0"/>
                <a:cs typeface="Arial" panose="020B0604020202020204" pitchFamily="34" charset="0"/>
              </a:rPr>
              <a:t>ושירותית</a:t>
            </a:r>
            <a:r>
              <a:rPr lang="he-IL" sz="2400" dirty="0">
                <a:solidFill>
                  <a:srgbClr val="54707C"/>
                </a:solidFill>
                <a:latin typeface="Arial" panose="020B0604020202020204" pitchFamily="34" charset="0"/>
                <a:cs typeface="Arial" panose="020B0604020202020204" pitchFamily="34" charset="0"/>
              </a:rPr>
              <a:t> כאחד</a:t>
            </a:r>
          </a:p>
          <a:p>
            <a:pPr>
              <a:lnSpc>
                <a:spcPct val="150000"/>
              </a:lnSpc>
              <a:buClr>
                <a:srgbClr val="18A8B7"/>
              </a:buClr>
            </a:pPr>
            <a:endParaRPr lang="he-IL" sz="2400" dirty="0">
              <a:solidFill>
                <a:srgbClr val="54707C"/>
              </a:solidFill>
              <a:latin typeface="Arial" panose="020B0604020202020204" pitchFamily="34" charset="0"/>
              <a:cs typeface="Arial" panose="020B0604020202020204" pitchFamily="34" charset="0"/>
            </a:endParaRPr>
          </a:p>
          <a:p>
            <a:pPr>
              <a:lnSpc>
                <a:spcPct val="150000"/>
              </a:lnSpc>
              <a:buClr>
                <a:srgbClr val="18A8B7"/>
              </a:buClr>
            </a:pPr>
            <a:r>
              <a:rPr lang="he-IL" sz="2000" dirty="0">
                <a:solidFill>
                  <a:srgbClr val="54707C"/>
                </a:solidFill>
                <a:latin typeface="Arial" panose="020B0604020202020204" pitchFamily="34" charset="0"/>
                <a:cs typeface="Arial" panose="020B0604020202020204" pitchFamily="34" charset="0"/>
              </a:rPr>
              <a:t>*הבנת חשיבות התפקיד הינה תנאי סף לביצועו. </a:t>
            </a:r>
          </a:p>
        </p:txBody>
      </p:sp>
      <p:sp>
        <p:nvSpPr>
          <p:cNvPr id="9" name="TextBox 8">
            <a:extLst>
              <a:ext uri="{FF2B5EF4-FFF2-40B4-BE49-F238E27FC236}">
                <a16:creationId xmlns:a16="http://schemas.microsoft.com/office/drawing/2014/main" id="{E7CDA374-82F1-4CA7-8D1E-E07EEE37B3E4}"/>
              </a:ext>
            </a:extLst>
          </p:cNvPr>
          <p:cNvSpPr txBox="1"/>
          <p:nvPr/>
        </p:nvSpPr>
        <p:spPr>
          <a:xfrm>
            <a:off x="-125053" y="5988671"/>
            <a:ext cx="6418257" cy="577850"/>
          </a:xfrm>
          <a:prstGeom prst="rect">
            <a:avLst/>
          </a:prstGeom>
          <a:noFill/>
        </p:spPr>
        <p:txBody>
          <a:bodyPr wrap="square" rtlCol="1">
            <a:spAutoFit/>
          </a:bodyPr>
          <a:lstStyle>
            <a:defPPr>
              <a:defRPr lang="he-IL"/>
            </a:defPPr>
            <a:lvl1pPr marL="342891" indent="-342891">
              <a:lnSpc>
                <a:spcPct val="150000"/>
              </a:lnSpc>
              <a:buClr>
                <a:srgbClr val="18A8B7"/>
              </a:buClr>
              <a:buBlip>
                <a:blip r:embed="rId4"/>
              </a:buBlip>
              <a:defRPr sz="2400">
                <a:solidFill>
                  <a:srgbClr val="54707C"/>
                </a:solidFill>
                <a:latin typeface="Arial" panose="020B0604020202020204" pitchFamily="34" charset="0"/>
                <a:cs typeface="Arial" panose="020B0604020202020204" pitchFamily="34" charset="0"/>
              </a:defRPr>
            </a:lvl1pPr>
            <a:lvl2pPr marL="800100" lvl="1" indent="-342900">
              <a:buClr>
                <a:srgbClr val="18A8B7"/>
              </a:buClr>
              <a:buFont typeface="Wingdings" panose="05000000000000000000" pitchFamily="2" charset="2"/>
              <a:buChar char="ü"/>
              <a:defRPr sz="2400">
                <a:solidFill>
                  <a:srgbClr val="54707C"/>
                </a:solidFill>
                <a:latin typeface="Arial" panose="020B0604020202020204" pitchFamily="34" charset="0"/>
                <a:cs typeface="Arial" panose="020B0604020202020204" pitchFamily="34" charset="0"/>
              </a:defRPr>
            </a:lvl2pPr>
          </a:lstStyle>
          <a:p>
            <a:pPr marL="0" indent="0">
              <a:buNone/>
            </a:pPr>
            <a:r>
              <a:rPr lang="he-IL" b="1" dirty="0">
                <a:solidFill>
                  <a:srgbClr val="18A8B7"/>
                </a:solidFill>
                <a:ea typeface="+mj-ea"/>
              </a:rPr>
              <a:t>חשאיות, שקיפות וטוהר הבחירות – הן על כתפיך!</a:t>
            </a:r>
            <a:endParaRPr lang="he-IL" sz="1200" b="1" dirty="0">
              <a:solidFill>
                <a:srgbClr val="17918B"/>
              </a:solidFill>
            </a:endParaRPr>
          </a:p>
        </p:txBody>
      </p:sp>
      <p:pic>
        <p:nvPicPr>
          <p:cNvPr id="10" name="Picture 9">
            <a:extLst>
              <a:ext uri="{FF2B5EF4-FFF2-40B4-BE49-F238E27FC236}">
                <a16:creationId xmlns:a16="http://schemas.microsoft.com/office/drawing/2014/main" id="{CED0BBD0-841E-4E78-9F5F-420D1543A1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204" y="2176496"/>
            <a:ext cx="2468768" cy="3885819"/>
          </a:xfrm>
          <a:prstGeom prst="rect">
            <a:avLst/>
          </a:prstGeom>
          <a:noFill/>
        </p:spPr>
      </p:pic>
    </p:spTree>
    <p:custDataLst>
      <p:tags r:id="rId1"/>
    </p:custDataLst>
    <p:extLst>
      <p:ext uri="{BB962C8B-B14F-4D97-AF65-F5344CB8AC3E}">
        <p14:creationId xmlns:p14="http://schemas.microsoft.com/office/powerpoint/2010/main" val="2079415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30</a:t>
            </a:fld>
            <a:endParaRPr lang="he-IL" dirty="0"/>
          </a:p>
        </p:txBody>
      </p:sp>
      <p:sp>
        <p:nvSpPr>
          <p:cNvPr id="61" name="TextBox 60"/>
          <p:cNvSpPr txBox="1"/>
          <p:nvPr/>
        </p:nvSpPr>
        <p:spPr>
          <a:xfrm>
            <a:off x="1219349" y="3825402"/>
            <a:ext cx="3401231" cy="369332"/>
          </a:xfrm>
          <a:prstGeom prst="rect">
            <a:avLst/>
          </a:prstGeom>
          <a:noFill/>
        </p:spPr>
        <p:txBody>
          <a:bodyPr wrap="square" rtlCol="1">
            <a:spAutoFit/>
          </a:bodyPr>
          <a:lstStyle/>
          <a:p>
            <a:r>
              <a:rPr lang="he-IL" b="1" dirty="0">
                <a:solidFill>
                  <a:schemeClr val="bg1"/>
                </a:solidFill>
              </a:rPr>
              <a:t>החזרת אמצעי הזיהוי לבוחר</a:t>
            </a:r>
          </a:p>
        </p:txBody>
      </p:sp>
      <p:sp>
        <p:nvSpPr>
          <p:cNvPr id="6" name="Title 5">
            <a:extLst>
              <a:ext uri="{FF2B5EF4-FFF2-40B4-BE49-F238E27FC236}">
                <a16:creationId xmlns:a16="http://schemas.microsoft.com/office/drawing/2014/main" id="{6D47B4EB-000E-4A65-B358-DF53EAEDD30C}"/>
              </a:ext>
            </a:extLst>
          </p:cNvPr>
          <p:cNvSpPr>
            <a:spLocks noGrp="1"/>
          </p:cNvSpPr>
          <p:nvPr>
            <p:ph type="title"/>
          </p:nvPr>
        </p:nvSpPr>
        <p:spPr>
          <a:xfrm>
            <a:off x="-1835619" y="169175"/>
            <a:ext cx="10515600" cy="1325563"/>
          </a:xfrm>
        </p:spPr>
        <p:txBody>
          <a:bodyPr/>
          <a:lstStyle/>
          <a:p>
            <a:r>
              <a:rPr lang="he-IL" dirty="0"/>
              <a:t>תהליך ההצבעה </a:t>
            </a:r>
          </a:p>
        </p:txBody>
      </p:sp>
      <p:pic>
        <p:nvPicPr>
          <p:cNvPr id="52" name="תמונה 18">
            <a:extLst>
              <a:ext uri="{FF2B5EF4-FFF2-40B4-BE49-F238E27FC236}">
                <a16:creationId xmlns:a16="http://schemas.microsoft.com/office/drawing/2014/main" id="{BE678D80-06B3-4444-A6F6-7DAE1018D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59" y="1634506"/>
            <a:ext cx="4150406" cy="4751123"/>
          </a:xfrm>
          <a:prstGeom prst="rect">
            <a:avLst/>
          </a:prstGeom>
        </p:spPr>
      </p:pic>
      <p:sp>
        <p:nvSpPr>
          <p:cNvPr id="79" name="מלבן 20">
            <a:extLst>
              <a:ext uri="{FF2B5EF4-FFF2-40B4-BE49-F238E27FC236}">
                <a16:creationId xmlns:a16="http://schemas.microsoft.com/office/drawing/2014/main" id="{AD914A2D-DEDF-4506-8827-354FFAEB8BEF}"/>
              </a:ext>
            </a:extLst>
          </p:cNvPr>
          <p:cNvSpPr/>
          <p:nvPr/>
        </p:nvSpPr>
        <p:spPr>
          <a:xfrm>
            <a:off x="5082513" y="1755032"/>
            <a:ext cx="4027470" cy="1685846"/>
          </a:xfrm>
          <a:prstGeom prst="rect">
            <a:avLst/>
          </a:prstGeom>
        </p:spPr>
        <p:txBody>
          <a:bodyPr wrap="square">
            <a:spAutoFit/>
          </a:bodyPr>
          <a:lstStyle/>
          <a:p>
            <a:pPr lvl="0">
              <a:lnSpc>
                <a:spcPct val="150000"/>
              </a:lnSpc>
              <a:spcBef>
                <a:spcPts val="300"/>
              </a:spcBef>
              <a:spcAft>
                <a:spcPts val="300"/>
              </a:spcAft>
            </a:pPr>
            <a:r>
              <a:rPr lang="he-IL" sz="2400" dirty="0">
                <a:solidFill>
                  <a:srgbClr val="54707C"/>
                </a:solidFill>
                <a:latin typeface="Arial" panose="020B0604020202020204" pitchFamily="34" charset="0"/>
                <a:ea typeface="Times New Roman" panose="02020603050405020304" pitchFamily="18" charset="0"/>
              </a:rPr>
              <a:t>הבוחר יכתוב בכתב ידו בפתקים השונים, בעט בצבע כחול את בחירותיו. </a:t>
            </a:r>
          </a:p>
        </p:txBody>
      </p:sp>
      <p:grpSp>
        <p:nvGrpSpPr>
          <p:cNvPr id="80" name="Group 1">
            <a:extLst>
              <a:ext uri="{FF2B5EF4-FFF2-40B4-BE49-F238E27FC236}">
                <a16:creationId xmlns:a16="http://schemas.microsoft.com/office/drawing/2014/main" id="{89AA3649-179B-467E-9624-DA440D3BEC44}"/>
              </a:ext>
            </a:extLst>
          </p:cNvPr>
          <p:cNvGrpSpPr/>
          <p:nvPr/>
        </p:nvGrpSpPr>
        <p:grpSpPr>
          <a:xfrm>
            <a:off x="4807962" y="4589956"/>
            <a:ext cx="4354790" cy="1606256"/>
            <a:chOff x="5866096" y="4783344"/>
            <a:chExt cx="4428583" cy="3328493"/>
          </a:xfrm>
        </p:grpSpPr>
        <p:sp>
          <p:nvSpPr>
            <p:cNvPr id="81" name="מלבן 22">
              <a:extLst>
                <a:ext uri="{FF2B5EF4-FFF2-40B4-BE49-F238E27FC236}">
                  <a16:creationId xmlns:a16="http://schemas.microsoft.com/office/drawing/2014/main" id="{21127157-DB10-4104-8A4B-5B9034196982}"/>
                </a:ext>
              </a:extLst>
            </p:cNvPr>
            <p:cNvSpPr/>
            <p:nvPr/>
          </p:nvSpPr>
          <p:spPr>
            <a:xfrm>
              <a:off x="5866096" y="4783344"/>
              <a:ext cx="4428583" cy="3328493"/>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82" name="TextBox 81">
              <a:extLst>
                <a:ext uri="{FF2B5EF4-FFF2-40B4-BE49-F238E27FC236}">
                  <a16:creationId xmlns:a16="http://schemas.microsoft.com/office/drawing/2014/main" id="{1F25EF24-7AEE-46FF-9D3E-FF2DEE4C113B}"/>
                </a:ext>
              </a:extLst>
            </p:cNvPr>
            <p:cNvSpPr txBox="1"/>
            <p:nvPr/>
          </p:nvSpPr>
          <p:spPr>
            <a:xfrm>
              <a:off x="5989028" y="4945859"/>
              <a:ext cx="4202928" cy="3061328"/>
            </a:xfrm>
            <a:prstGeom prst="rect">
              <a:avLst/>
            </a:prstGeom>
            <a:noFill/>
          </p:spPr>
          <p:txBody>
            <a:bodyPr wrap="square" rtlCol="1">
              <a:spAutoFit/>
            </a:bodyPr>
            <a:lstStyle/>
            <a:p>
              <a:pPr marL="285750" lvl="0" indent="-285750">
                <a:spcBef>
                  <a:spcPts val="600"/>
                </a:spcBef>
                <a:spcAft>
                  <a:spcPts val="600"/>
                </a:spcAft>
                <a:buFont typeface="Arial" panose="020B0604020202020204" pitchFamily="34" charset="0"/>
                <a:buChar char="•"/>
              </a:pPr>
              <a:r>
                <a:rPr lang="he-IL" sz="1600" b="1" dirty="0">
                  <a:solidFill>
                    <a:schemeClr val="bg1"/>
                  </a:solidFill>
                </a:rPr>
                <a:t>אין לרשום כל דבר נוסף על הפתק, מלבד שם המועמד או  אות וכינוי הרשימה, אחרת ייחשב הקול כפסול.</a:t>
              </a:r>
            </a:p>
            <a:p>
              <a:pPr marL="285750" lvl="0" indent="-285750">
                <a:spcBef>
                  <a:spcPts val="600"/>
                </a:spcBef>
                <a:spcAft>
                  <a:spcPts val="600"/>
                </a:spcAft>
                <a:buFont typeface="Arial" panose="020B0604020202020204" pitchFamily="34" charset="0"/>
                <a:buChar char="•"/>
              </a:pPr>
              <a:r>
                <a:rPr lang="he-IL" sz="1600" b="1" dirty="0">
                  <a:solidFill>
                    <a:schemeClr val="bg1"/>
                  </a:solidFill>
                </a:rPr>
                <a:t>הרישום יתבצע בכתב יד בשפה הערבית או העברית, או בשתיהן.</a:t>
              </a:r>
              <a:endParaRPr lang="en-US" sz="1600" b="1" dirty="0">
                <a:solidFill>
                  <a:schemeClr val="bg1"/>
                </a:solidFill>
              </a:endParaRPr>
            </a:p>
          </p:txBody>
        </p:sp>
      </p:grpSp>
      <p:sp>
        <p:nvSpPr>
          <p:cNvPr id="29" name="TextBox 28">
            <a:extLst>
              <a:ext uri="{FF2B5EF4-FFF2-40B4-BE49-F238E27FC236}">
                <a16:creationId xmlns:a16="http://schemas.microsoft.com/office/drawing/2014/main" id="{7A6B743E-FEC5-4975-97FB-726A0718413A}"/>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30" name="TextBox 29">
            <a:extLst>
              <a:ext uri="{FF2B5EF4-FFF2-40B4-BE49-F238E27FC236}">
                <a16:creationId xmlns:a16="http://schemas.microsoft.com/office/drawing/2014/main" id="{82908821-99AE-4252-9F1D-98AB9E7D3F51}"/>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31" name="TextBox 30">
            <a:extLst>
              <a:ext uri="{FF2B5EF4-FFF2-40B4-BE49-F238E27FC236}">
                <a16:creationId xmlns:a16="http://schemas.microsoft.com/office/drawing/2014/main" id="{35EF7766-B432-4E01-ABC6-BA10CD6C4DCE}"/>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32" name="TextBox 31">
            <a:extLst>
              <a:ext uri="{FF2B5EF4-FFF2-40B4-BE49-F238E27FC236}">
                <a16:creationId xmlns:a16="http://schemas.microsoft.com/office/drawing/2014/main" id="{6D4605A2-B0B3-48A0-A532-4F15E02A72E0}"/>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3" name="TextBox 32">
            <a:extLst>
              <a:ext uri="{FF2B5EF4-FFF2-40B4-BE49-F238E27FC236}">
                <a16:creationId xmlns:a16="http://schemas.microsoft.com/office/drawing/2014/main" id="{E55CCCB2-23D6-4829-AC12-018F63F59FE6}"/>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34" name="TextBox 33">
            <a:extLst>
              <a:ext uri="{FF2B5EF4-FFF2-40B4-BE49-F238E27FC236}">
                <a16:creationId xmlns:a16="http://schemas.microsoft.com/office/drawing/2014/main" id="{11E5E41C-C3AC-401F-B5CB-860F10A5AF82}"/>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35" name="TextBox 34">
            <a:extLst>
              <a:ext uri="{FF2B5EF4-FFF2-40B4-BE49-F238E27FC236}">
                <a16:creationId xmlns:a16="http://schemas.microsoft.com/office/drawing/2014/main" id="{A3880895-57FF-42A8-A5F2-023F9E33D6CA}"/>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36" name="TextBox 35">
            <a:extLst>
              <a:ext uri="{FF2B5EF4-FFF2-40B4-BE49-F238E27FC236}">
                <a16:creationId xmlns:a16="http://schemas.microsoft.com/office/drawing/2014/main" id="{C01E32D1-F04A-4EE5-919B-3F7680F3B0A2}"/>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7" name="מלבן 57">
            <a:extLst>
              <a:ext uri="{FF2B5EF4-FFF2-40B4-BE49-F238E27FC236}">
                <a16:creationId xmlns:a16="http://schemas.microsoft.com/office/drawing/2014/main" id="{4C95DF39-DB33-4CAD-8182-0D2E2695B6EE}"/>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38" name="TextBox 37">
            <a:extLst>
              <a:ext uri="{FF2B5EF4-FFF2-40B4-BE49-F238E27FC236}">
                <a16:creationId xmlns:a16="http://schemas.microsoft.com/office/drawing/2014/main" id="{7E92B406-EDEC-441B-9C8C-3F01D5A911FE}"/>
              </a:ext>
            </a:extLst>
          </p:cNvPr>
          <p:cNvSpPr txBox="1"/>
          <p:nvPr/>
        </p:nvSpPr>
        <p:spPr>
          <a:xfrm>
            <a:off x="9500498" y="918299"/>
            <a:ext cx="2688654"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מסירת מעטפות פנימיות לבוחר </a:t>
            </a:r>
          </a:p>
        </p:txBody>
      </p:sp>
      <p:sp>
        <p:nvSpPr>
          <p:cNvPr id="39" name="מלבן 67">
            <a:extLst>
              <a:ext uri="{FF2B5EF4-FFF2-40B4-BE49-F238E27FC236}">
                <a16:creationId xmlns:a16="http://schemas.microsoft.com/office/drawing/2014/main" id="{ABF696D6-8205-4C59-AD89-90EEDBB53C1C}"/>
              </a:ext>
            </a:extLst>
          </p:cNvPr>
          <p:cNvSpPr/>
          <p:nvPr/>
        </p:nvSpPr>
        <p:spPr>
          <a:xfrm>
            <a:off x="9466800" y="2852384"/>
            <a:ext cx="2725200"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40" name="TextBox 39">
            <a:extLst>
              <a:ext uri="{FF2B5EF4-FFF2-40B4-BE49-F238E27FC236}">
                <a16:creationId xmlns:a16="http://schemas.microsoft.com/office/drawing/2014/main" id="{2F752BA1-6939-4FE4-A923-6FACE5C40F8D}"/>
              </a:ext>
            </a:extLst>
          </p:cNvPr>
          <p:cNvSpPr txBox="1"/>
          <p:nvPr/>
        </p:nvSpPr>
        <p:spPr>
          <a:xfrm>
            <a:off x="9914057" y="2968539"/>
            <a:ext cx="2277943" cy="307777"/>
          </a:xfrm>
          <a:prstGeom prst="rect">
            <a:avLst/>
          </a:prstGeom>
          <a:noFill/>
        </p:spPr>
        <p:txBody>
          <a:bodyPr wrap="square" rtlCol="1">
            <a:spAutoFit/>
          </a:bodyPr>
          <a:lstStyle/>
          <a:p>
            <a:r>
              <a:rPr lang="he-IL" sz="1400" dirty="0">
                <a:solidFill>
                  <a:schemeClr val="bg1"/>
                </a:solidFill>
              </a:rPr>
              <a:t>הצבעה מאחורי הפרגוד</a:t>
            </a:r>
          </a:p>
        </p:txBody>
      </p:sp>
      <p:sp>
        <p:nvSpPr>
          <p:cNvPr id="41" name="מלבן 68">
            <a:extLst>
              <a:ext uri="{FF2B5EF4-FFF2-40B4-BE49-F238E27FC236}">
                <a16:creationId xmlns:a16="http://schemas.microsoft.com/office/drawing/2014/main" id="{30212B79-B99B-4EE3-B909-51968CC1B17E}"/>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TextBox 41">
            <a:extLst>
              <a:ext uri="{FF2B5EF4-FFF2-40B4-BE49-F238E27FC236}">
                <a16:creationId xmlns:a16="http://schemas.microsoft.com/office/drawing/2014/main" id="{6BDDE174-C606-42BC-B671-67AED8E77030}"/>
              </a:ext>
            </a:extLst>
          </p:cNvPr>
          <p:cNvSpPr txBox="1"/>
          <p:nvPr/>
        </p:nvSpPr>
        <p:spPr>
          <a:xfrm>
            <a:off x="9740766" y="3534320"/>
            <a:ext cx="246417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הכנסת המעטפות הפנימיות למעטפה החיצונית </a:t>
            </a:r>
          </a:p>
        </p:txBody>
      </p:sp>
      <p:sp>
        <p:nvSpPr>
          <p:cNvPr id="43" name="מלבן 69">
            <a:extLst>
              <a:ext uri="{FF2B5EF4-FFF2-40B4-BE49-F238E27FC236}">
                <a16:creationId xmlns:a16="http://schemas.microsoft.com/office/drawing/2014/main" id="{EF93CF65-1EE9-4A44-BC9A-591ABB4BAEA4}"/>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45" name="TextBox 44">
            <a:extLst>
              <a:ext uri="{FF2B5EF4-FFF2-40B4-BE49-F238E27FC236}">
                <a16:creationId xmlns:a16="http://schemas.microsoft.com/office/drawing/2014/main" id="{4D632D7A-A5E2-4DED-B815-CB54DCC29F7F}"/>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46" name="מלבן 66">
            <a:extLst>
              <a:ext uri="{FF2B5EF4-FFF2-40B4-BE49-F238E27FC236}">
                <a16:creationId xmlns:a16="http://schemas.microsoft.com/office/drawing/2014/main" id="{2CCCCE74-B78B-467D-8AB8-AEB75E0CAD19}"/>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48" name="TextBox 47">
            <a:extLst>
              <a:ext uri="{FF2B5EF4-FFF2-40B4-BE49-F238E27FC236}">
                <a16:creationId xmlns:a16="http://schemas.microsoft.com/office/drawing/2014/main" id="{DC8F9DE0-BD5C-4480-9C67-34208C3203DD}"/>
              </a:ext>
            </a:extLst>
          </p:cNvPr>
          <p:cNvSpPr txBox="1"/>
          <p:nvPr/>
        </p:nvSpPr>
        <p:spPr>
          <a:xfrm>
            <a:off x="9673389" y="2276470"/>
            <a:ext cx="2535502"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מילוי הפרטים במעטפה החיצונית </a:t>
            </a:r>
          </a:p>
        </p:txBody>
      </p:sp>
      <p:sp>
        <p:nvSpPr>
          <p:cNvPr id="51" name="מלבן 76">
            <a:extLst>
              <a:ext uri="{FF2B5EF4-FFF2-40B4-BE49-F238E27FC236}">
                <a16:creationId xmlns:a16="http://schemas.microsoft.com/office/drawing/2014/main" id="{4E579A25-CCEA-428C-8515-99F5A32538F1}"/>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TextBox 52">
            <a:extLst>
              <a:ext uri="{FF2B5EF4-FFF2-40B4-BE49-F238E27FC236}">
                <a16:creationId xmlns:a16="http://schemas.microsoft.com/office/drawing/2014/main" id="{F7653F41-1564-44CA-9B7E-D45DC9556323}"/>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54" name="מלבן 66">
            <a:extLst>
              <a:ext uri="{FF2B5EF4-FFF2-40B4-BE49-F238E27FC236}">
                <a16:creationId xmlns:a16="http://schemas.microsoft.com/office/drawing/2014/main" id="{9FD8123E-E955-4313-9039-4D0FC8D9C72C}"/>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55" name="מלבן 56">
            <a:extLst>
              <a:ext uri="{FF2B5EF4-FFF2-40B4-BE49-F238E27FC236}">
                <a16:creationId xmlns:a16="http://schemas.microsoft.com/office/drawing/2014/main" id="{DAE92913-91FC-4AB5-8905-0EEE1564B87F}"/>
              </a:ext>
            </a:extLst>
          </p:cNvPr>
          <p:cNvSpPr/>
          <p:nvPr/>
        </p:nvSpPr>
        <p:spPr>
          <a:xfrm>
            <a:off x="9467624" y="137780"/>
            <a:ext cx="2724376"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60" name="TextBox 59">
            <a:extLst>
              <a:ext uri="{FF2B5EF4-FFF2-40B4-BE49-F238E27FC236}">
                <a16:creationId xmlns:a16="http://schemas.microsoft.com/office/drawing/2014/main" id="{02D297B2-D13F-44C6-BE95-AA9848A9322A}"/>
              </a:ext>
            </a:extLst>
          </p:cNvPr>
          <p:cNvSpPr txBox="1"/>
          <p:nvPr/>
        </p:nvSpPr>
        <p:spPr>
          <a:xfrm>
            <a:off x="9163251" y="1588194"/>
            <a:ext cx="3042431"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הנחת אוטם החריץ על תיבת הקלפי </a:t>
            </a:r>
          </a:p>
        </p:txBody>
      </p:sp>
      <p:sp>
        <p:nvSpPr>
          <p:cNvPr id="44" name="TextBox 43">
            <a:extLst>
              <a:ext uri="{FF2B5EF4-FFF2-40B4-BE49-F238E27FC236}">
                <a16:creationId xmlns:a16="http://schemas.microsoft.com/office/drawing/2014/main" id="{C1793D02-3787-4DC0-8634-7437556379D6}"/>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זיהוי הבוחר, קבלת אישור הצבעה ורישומו בפרוטוקול</a:t>
            </a:r>
          </a:p>
        </p:txBody>
      </p:sp>
    </p:spTree>
    <p:custDataLst>
      <p:tags r:id="rId1"/>
    </p:custDataLst>
    <p:extLst>
      <p:ext uri="{BB962C8B-B14F-4D97-AF65-F5344CB8AC3E}">
        <p14:creationId xmlns:p14="http://schemas.microsoft.com/office/powerpoint/2010/main" val="267919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31</a:t>
            </a:fld>
            <a:endParaRPr lang="he-IL" dirty="0"/>
          </a:p>
        </p:txBody>
      </p:sp>
      <p:sp>
        <p:nvSpPr>
          <p:cNvPr id="23" name="TextBox 22"/>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44" name="TextBox 43"/>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47" name="TextBox 46"/>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50" name="TextBox 49"/>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61" name="TextBox 60"/>
          <p:cNvSpPr txBox="1"/>
          <p:nvPr/>
        </p:nvSpPr>
        <p:spPr>
          <a:xfrm>
            <a:off x="1219349" y="3825402"/>
            <a:ext cx="3401231" cy="369332"/>
          </a:xfrm>
          <a:prstGeom prst="rect">
            <a:avLst/>
          </a:prstGeom>
          <a:noFill/>
        </p:spPr>
        <p:txBody>
          <a:bodyPr wrap="square" rtlCol="1">
            <a:spAutoFit/>
          </a:bodyPr>
          <a:lstStyle/>
          <a:p>
            <a:r>
              <a:rPr lang="he-IL" b="1" dirty="0">
                <a:solidFill>
                  <a:schemeClr val="bg1"/>
                </a:solidFill>
              </a:rPr>
              <a:t>החזרת אמצעי הזיהוי לבוחר</a:t>
            </a:r>
          </a:p>
        </p:txBody>
      </p:sp>
      <p:sp>
        <p:nvSpPr>
          <p:cNvPr id="6" name="Title 5">
            <a:extLst>
              <a:ext uri="{FF2B5EF4-FFF2-40B4-BE49-F238E27FC236}">
                <a16:creationId xmlns:a16="http://schemas.microsoft.com/office/drawing/2014/main" id="{6D47B4EB-000E-4A65-B358-DF53EAEDD30C}"/>
              </a:ext>
            </a:extLst>
          </p:cNvPr>
          <p:cNvSpPr>
            <a:spLocks noGrp="1"/>
          </p:cNvSpPr>
          <p:nvPr>
            <p:ph type="title"/>
          </p:nvPr>
        </p:nvSpPr>
        <p:spPr>
          <a:xfrm>
            <a:off x="-1835619" y="169175"/>
            <a:ext cx="10515600" cy="1325563"/>
          </a:xfrm>
        </p:spPr>
        <p:txBody>
          <a:bodyPr/>
          <a:lstStyle/>
          <a:p>
            <a:r>
              <a:rPr lang="he-IL" dirty="0"/>
              <a:t>תהליך ההצבעה </a:t>
            </a:r>
          </a:p>
        </p:txBody>
      </p:sp>
      <p:pic>
        <p:nvPicPr>
          <p:cNvPr id="30" name="תמונה 19">
            <a:extLst>
              <a:ext uri="{FF2B5EF4-FFF2-40B4-BE49-F238E27FC236}">
                <a16:creationId xmlns:a16="http://schemas.microsoft.com/office/drawing/2014/main" id="{174231E1-6321-4B07-82A1-BFAB169CB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981" y="2003087"/>
            <a:ext cx="1728216" cy="1048917"/>
          </a:xfrm>
          <a:prstGeom prst="rect">
            <a:avLst/>
          </a:prstGeom>
        </p:spPr>
      </p:pic>
      <p:pic>
        <p:nvPicPr>
          <p:cNvPr id="31" name="תמונה 20">
            <a:extLst>
              <a:ext uri="{FF2B5EF4-FFF2-40B4-BE49-F238E27FC236}">
                <a16:creationId xmlns:a16="http://schemas.microsoft.com/office/drawing/2014/main" id="{6728636B-3152-42A7-BFB9-5042A22C8A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154" y="3187696"/>
            <a:ext cx="1730043" cy="1050026"/>
          </a:xfrm>
          <a:prstGeom prst="rect">
            <a:avLst/>
          </a:prstGeom>
        </p:spPr>
      </p:pic>
      <p:pic>
        <p:nvPicPr>
          <p:cNvPr id="32" name="תמונה 21">
            <a:extLst>
              <a:ext uri="{FF2B5EF4-FFF2-40B4-BE49-F238E27FC236}">
                <a16:creationId xmlns:a16="http://schemas.microsoft.com/office/drawing/2014/main" id="{E9E6422F-48A8-4B54-943F-28050E5769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981" y="4373414"/>
            <a:ext cx="1728216" cy="1048917"/>
          </a:xfrm>
          <a:prstGeom prst="rect">
            <a:avLst/>
          </a:prstGeom>
        </p:spPr>
      </p:pic>
      <p:sp>
        <p:nvSpPr>
          <p:cNvPr id="33" name="TextBox 32">
            <a:extLst>
              <a:ext uri="{FF2B5EF4-FFF2-40B4-BE49-F238E27FC236}">
                <a16:creationId xmlns:a16="http://schemas.microsoft.com/office/drawing/2014/main" id="{F57CB2E1-FB0D-462D-BA73-66185E138E99}"/>
              </a:ext>
            </a:extLst>
          </p:cNvPr>
          <p:cNvSpPr txBox="1"/>
          <p:nvPr/>
        </p:nvSpPr>
        <p:spPr>
          <a:xfrm>
            <a:off x="5064667" y="2034250"/>
            <a:ext cx="483945" cy="400110"/>
          </a:xfrm>
          <a:prstGeom prst="rect">
            <a:avLst/>
          </a:prstGeom>
          <a:noFill/>
        </p:spPr>
        <p:txBody>
          <a:bodyPr wrap="square" rtlCol="1">
            <a:spAutoFit/>
          </a:bodyPr>
          <a:lstStyle/>
          <a:p>
            <a:pPr algn="ctr" rtl="0"/>
            <a:r>
              <a:rPr lang="he-IL" sz="2000" b="1" dirty="0">
                <a:solidFill>
                  <a:schemeClr val="bg1"/>
                </a:solidFill>
              </a:rPr>
              <a:t>5</a:t>
            </a:r>
          </a:p>
        </p:txBody>
      </p:sp>
      <p:sp>
        <p:nvSpPr>
          <p:cNvPr id="34" name="TextBox 33">
            <a:extLst>
              <a:ext uri="{FF2B5EF4-FFF2-40B4-BE49-F238E27FC236}">
                <a16:creationId xmlns:a16="http://schemas.microsoft.com/office/drawing/2014/main" id="{500EB098-6427-4848-843D-CDBDFCD9E6F3}"/>
              </a:ext>
            </a:extLst>
          </p:cNvPr>
          <p:cNvSpPr txBox="1"/>
          <p:nvPr/>
        </p:nvSpPr>
        <p:spPr>
          <a:xfrm>
            <a:off x="4836067" y="3815260"/>
            <a:ext cx="483945" cy="400110"/>
          </a:xfrm>
          <a:prstGeom prst="rect">
            <a:avLst/>
          </a:prstGeom>
          <a:noFill/>
        </p:spPr>
        <p:txBody>
          <a:bodyPr wrap="square" rtlCol="1">
            <a:spAutoFit/>
          </a:bodyPr>
          <a:lstStyle/>
          <a:p>
            <a:pPr algn="ctr" rtl="0"/>
            <a:r>
              <a:rPr lang="he-IL" sz="2000" b="1" dirty="0">
                <a:solidFill>
                  <a:schemeClr val="bg1"/>
                </a:solidFill>
              </a:rPr>
              <a:t>7</a:t>
            </a:r>
          </a:p>
        </p:txBody>
      </p:sp>
      <p:pic>
        <p:nvPicPr>
          <p:cNvPr id="35" name="תמונה 18">
            <a:extLst>
              <a:ext uri="{FF2B5EF4-FFF2-40B4-BE49-F238E27FC236}">
                <a16:creationId xmlns:a16="http://schemas.microsoft.com/office/drawing/2014/main" id="{216EDD6A-4560-4A87-B800-0557CEA0F3B4}"/>
              </a:ext>
            </a:extLst>
          </p:cNvPr>
          <p:cNvPicPr/>
          <p:nvPr/>
        </p:nvPicPr>
        <p:blipFill>
          <a:blip r:embed="rId7">
            <a:extLst>
              <a:ext uri="{28A0092B-C50C-407E-A947-70E740481C1C}">
                <a14:useLocalDpi xmlns:a14="http://schemas.microsoft.com/office/drawing/2010/main" val="0"/>
              </a:ext>
            </a:extLst>
          </a:blip>
          <a:srcRect l="462" r="462"/>
          <a:stretch/>
        </p:blipFill>
        <p:spPr>
          <a:xfrm>
            <a:off x="3518921" y="1770846"/>
            <a:ext cx="5495711" cy="4058254"/>
          </a:xfrm>
          <a:prstGeom prst="rect">
            <a:avLst/>
          </a:prstGeom>
          <a:ln>
            <a:noFill/>
          </a:ln>
          <a:effectLst>
            <a:outerShdw blurRad="292100" dist="139700" dir="2700000" algn="tl" rotWithShape="0">
              <a:srgbClr val="333333">
                <a:alpha val="65000"/>
              </a:srgbClr>
            </a:outerShdw>
          </a:effectLst>
        </p:spPr>
      </p:pic>
      <p:sp>
        <p:nvSpPr>
          <p:cNvPr id="36" name="TextBox 35">
            <a:extLst>
              <a:ext uri="{FF2B5EF4-FFF2-40B4-BE49-F238E27FC236}">
                <a16:creationId xmlns:a16="http://schemas.microsoft.com/office/drawing/2014/main" id="{08BB74CB-6142-43F1-9FDC-7E08C23D017B}"/>
              </a:ext>
            </a:extLst>
          </p:cNvPr>
          <p:cNvSpPr txBox="1"/>
          <p:nvPr/>
        </p:nvSpPr>
        <p:spPr>
          <a:xfrm>
            <a:off x="5941790" y="3040964"/>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ישראל</a:t>
            </a:r>
          </a:p>
        </p:txBody>
      </p:sp>
      <p:sp>
        <p:nvSpPr>
          <p:cNvPr id="37" name="TextBox 36">
            <a:extLst>
              <a:ext uri="{FF2B5EF4-FFF2-40B4-BE49-F238E27FC236}">
                <a16:creationId xmlns:a16="http://schemas.microsoft.com/office/drawing/2014/main" id="{E8B91899-614F-4BFD-92C7-17355E50D0B7}"/>
              </a:ext>
            </a:extLst>
          </p:cNvPr>
          <p:cNvSpPr txBox="1"/>
          <p:nvPr/>
        </p:nvSpPr>
        <p:spPr>
          <a:xfrm>
            <a:off x="7351079" y="3040963"/>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ישראלי</a:t>
            </a:r>
          </a:p>
        </p:txBody>
      </p:sp>
      <p:sp>
        <p:nvSpPr>
          <p:cNvPr id="38" name="TextBox 37">
            <a:extLst>
              <a:ext uri="{FF2B5EF4-FFF2-40B4-BE49-F238E27FC236}">
                <a16:creationId xmlns:a16="http://schemas.microsoft.com/office/drawing/2014/main" id="{481F681B-14A3-4A0B-95F5-EE3603A48836}"/>
              </a:ext>
            </a:extLst>
          </p:cNvPr>
          <p:cNvSpPr txBox="1"/>
          <p:nvPr/>
        </p:nvSpPr>
        <p:spPr>
          <a:xfrm>
            <a:off x="4867318" y="3040963"/>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1947</a:t>
            </a:r>
          </a:p>
        </p:txBody>
      </p:sp>
      <p:sp>
        <p:nvSpPr>
          <p:cNvPr id="39" name="TextBox 38">
            <a:extLst>
              <a:ext uri="{FF2B5EF4-FFF2-40B4-BE49-F238E27FC236}">
                <a16:creationId xmlns:a16="http://schemas.microsoft.com/office/drawing/2014/main" id="{58F7A941-5D0B-43E8-99E7-8610DD09A0B0}"/>
              </a:ext>
            </a:extLst>
          </p:cNvPr>
          <p:cNvSpPr txBox="1"/>
          <p:nvPr/>
        </p:nvSpPr>
        <p:spPr>
          <a:xfrm>
            <a:off x="3829621" y="3040964"/>
            <a:ext cx="914409"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יצחק</a:t>
            </a:r>
          </a:p>
        </p:txBody>
      </p:sp>
      <p:sp>
        <p:nvSpPr>
          <p:cNvPr id="40" name="TextBox 39">
            <a:extLst>
              <a:ext uri="{FF2B5EF4-FFF2-40B4-BE49-F238E27FC236}">
                <a16:creationId xmlns:a16="http://schemas.microsoft.com/office/drawing/2014/main" id="{23FD3159-1DC2-4ECD-B807-AE0BE96A7F3A}"/>
              </a:ext>
            </a:extLst>
          </p:cNvPr>
          <p:cNvSpPr txBox="1"/>
          <p:nvPr/>
        </p:nvSpPr>
        <p:spPr>
          <a:xfrm>
            <a:off x="4250207" y="3574753"/>
            <a:ext cx="1430537" cy="338554"/>
          </a:xfrm>
          <a:prstGeom prst="rect">
            <a:avLst/>
          </a:prstGeom>
          <a:noFill/>
        </p:spPr>
        <p:txBody>
          <a:bodyPr wrap="square" rtlCol="1">
            <a:spAutoFit/>
          </a:bodyPr>
          <a:lstStyle/>
          <a:p>
            <a:pPr algn="ctr" rtl="0"/>
            <a:r>
              <a:rPr lang="he-IL" sz="1600" dirty="0" err="1">
                <a:solidFill>
                  <a:srgbClr val="0070C0"/>
                </a:solidFill>
                <a:latin typeface="Guttman Yad-Brush" pitchFamily="2" charset="-79"/>
              </a:rPr>
              <a:t>א.ש.הרטום</a:t>
            </a:r>
            <a:endParaRPr lang="he-IL" sz="1600" dirty="0">
              <a:solidFill>
                <a:srgbClr val="0070C0"/>
              </a:solidFill>
              <a:latin typeface="Guttman Yad-Brush" pitchFamily="2" charset="-79"/>
            </a:endParaRPr>
          </a:p>
        </p:txBody>
      </p:sp>
      <p:sp>
        <p:nvSpPr>
          <p:cNvPr id="41" name="TextBox 40">
            <a:extLst>
              <a:ext uri="{FF2B5EF4-FFF2-40B4-BE49-F238E27FC236}">
                <a16:creationId xmlns:a16="http://schemas.microsoft.com/office/drawing/2014/main" id="{63C69077-D0E1-429F-8AAB-089DBE18FFF3}"/>
              </a:ext>
            </a:extLst>
          </p:cNvPr>
          <p:cNvSpPr txBox="1"/>
          <p:nvPr/>
        </p:nvSpPr>
        <p:spPr>
          <a:xfrm>
            <a:off x="3863817" y="3593153"/>
            <a:ext cx="484652"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14</a:t>
            </a:r>
          </a:p>
        </p:txBody>
      </p:sp>
      <p:sp>
        <p:nvSpPr>
          <p:cNvPr id="42" name="TextBox 41">
            <a:extLst>
              <a:ext uri="{FF2B5EF4-FFF2-40B4-BE49-F238E27FC236}">
                <a16:creationId xmlns:a16="http://schemas.microsoft.com/office/drawing/2014/main" id="{5F376273-9353-48B5-958D-BC79DCA0828D}"/>
              </a:ext>
            </a:extLst>
          </p:cNvPr>
          <p:cNvSpPr txBox="1"/>
          <p:nvPr/>
        </p:nvSpPr>
        <p:spPr>
          <a:xfrm>
            <a:off x="5441453" y="3574752"/>
            <a:ext cx="1430537"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ירושלים</a:t>
            </a:r>
          </a:p>
        </p:txBody>
      </p:sp>
      <p:sp>
        <p:nvSpPr>
          <p:cNvPr id="43" name="TextBox 42">
            <a:extLst>
              <a:ext uri="{FF2B5EF4-FFF2-40B4-BE49-F238E27FC236}">
                <a16:creationId xmlns:a16="http://schemas.microsoft.com/office/drawing/2014/main" id="{2181B951-1D50-4832-A015-8D79FBEEDB14}"/>
              </a:ext>
            </a:extLst>
          </p:cNvPr>
          <p:cNvSpPr txBox="1"/>
          <p:nvPr/>
        </p:nvSpPr>
        <p:spPr>
          <a:xfrm>
            <a:off x="3906687" y="2319961"/>
            <a:ext cx="436203" cy="338554"/>
          </a:xfrm>
          <a:prstGeom prst="rect">
            <a:avLst/>
          </a:prstGeom>
          <a:noFill/>
        </p:spPr>
        <p:txBody>
          <a:bodyPr wrap="square" rtlCol="1">
            <a:spAutoFit/>
          </a:bodyPr>
          <a:lstStyle/>
          <a:p>
            <a:pPr algn="ctr"/>
            <a:r>
              <a:rPr lang="he-IL" sz="1600" dirty="0">
                <a:solidFill>
                  <a:srgbClr val="0070C0"/>
                </a:solidFill>
                <a:latin typeface="Guttman Yad-Brush" pitchFamily="2" charset="-79"/>
              </a:rPr>
              <a:t>0</a:t>
            </a:r>
          </a:p>
        </p:txBody>
      </p:sp>
      <p:sp>
        <p:nvSpPr>
          <p:cNvPr id="45" name="TextBox 44">
            <a:extLst>
              <a:ext uri="{FF2B5EF4-FFF2-40B4-BE49-F238E27FC236}">
                <a16:creationId xmlns:a16="http://schemas.microsoft.com/office/drawing/2014/main" id="{32D1D4CA-A131-47DF-832E-33490ACF55E7}"/>
              </a:ext>
            </a:extLst>
          </p:cNvPr>
          <p:cNvSpPr txBox="1"/>
          <p:nvPr/>
        </p:nvSpPr>
        <p:spPr>
          <a:xfrm>
            <a:off x="4083713" y="2321250"/>
            <a:ext cx="436203" cy="338554"/>
          </a:xfrm>
          <a:prstGeom prst="rect">
            <a:avLst/>
          </a:prstGeom>
          <a:noFill/>
        </p:spPr>
        <p:txBody>
          <a:bodyPr wrap="square" rtlCol="1">
            <a:spAutoFit/>
          </a:bodyPr>
          <a:lstStyle/>
          <a:p>
            <a:pPr algn="ctr"/>
            <a:r>
              <a:rPr lang="he-IL" sz="1600" dirty="0">
                <a:solidFill>
                  <a:srgbClr val="0070C0"/>
                </a:solidFill>
                <a:latin typeface="Guttman Yad-Brush" pitchFamily="2" charset="-79"/>
              </a:rPr>
              <a:t>1</a:t>
            </a:r>
          </a:p>
        </p:txBody>
      </p:sp>
      <p:sp>
        <p:nvSpPr>
          <p:cNvPr id="46" name="TextBox 45">
            <a:extLst>
              <a:ext uri="{FF2B5EF4-FFF2-40B4-BE49-F238E27FC236}">
                <a16:creationId xmlns:a16="http://schemas.microsoft.com/office/drawing/2014/main" id="{B31B1739-03C6-48D0-A17D-208EB6B08D90}"/>
              </a:ext>
            </a:extLst>
          </p:cNvPr>
          <p:cNvSpPr txBox="1"/>
          <p:nvPr/>
        </p:nvSpPr>
        <p:spPr>
          <a:xfrm>
            <a:off x="4241939" y="2320157"/>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2</a:t>
            </a:r>
          </a:p>
        </p:txBody>
      </p:sp>
      <p:sp>
        <p:nvSpPr>
          <p:cNvPr id="48" name="TextBox 47">
            <a:extLst>
              <a:ext uri="{FF2B5EF4-FFF2-40B4-BE49-F238E27FC236}">
                <a16:creationId xmlns:a16="http://schemas.microsoft.com/office/drawing/2014/main" id="{E55E41AE-5EDA-495D-A19D-39D492401C6D}"/>
              </a:ext>
            </a:extLst>
          </p:cNvPr>
          <p:cNvSpPr txBox="1"/>
          <p:nvPr/>
        </p:nvSpPr>
        <p:spPr>
          <a:xfrm>
            <a:off x="4406613" y="2320156"/>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3</a:t>
            </a:r>
          </a:p>
        </p:txBody>
      </p:sp>
      <p:sp>
        <p:nvSpPr>
          <p:cNvPr id="51" name="TextBox 50">
            <a:extLst>
              <a:ext uri="{FF2B5EF4-FFF2-40B4-BE49-F238E27FC236}">
                <a16:creationId xmlns:a16="http://schemas.microsoft.com/office/drawing/2014/main" id="{8A092B7E-8D91-4497-AC6E-C9707751A2AB}"/>
              </a:ext>
            </a:extLst>
          </p:cNvPr>
          <p:cNvSpPr txBox="1"/>
          <p:nvPr/>
        </p:nvSpPr>
        <p:spPr>
          <a:xfrm>
            <a:off x="4580426" y="2319960"/>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4</a:t>
            </a:r>
          </a:p>
        </p:txBody>
      </p:sp>
      <p:sp>
        <p:nvSpPr>
          <p:cNvPr id="53" name="TextBox 52">
            <a:extLst>
              <a:ext uri="{FF2B5EF4-FFF2-40B4-BE49-F238E27FC236}">
                <a16:creationId xmlns:a16="http://schemas.microsoft.com/office/drawing/2014/main" id="{58984849-E65A-4B02-8D77-FDF9ADFA17AB}"/>
              </a:ext>
            </a:extLst>
          </p:cNvPr>
          <p:cNvSpPr txBox="1"/>
          <p:nvPr/>
        </p:nvSpPr>
        <p:spPr>
          <a:xfrm>
            <a:off x="4732437" y="2320116"/>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5</a:t>
            </a:r>
          </a:p>
        </p:txBody>
      </p:sp>
      <p:sp>
        <p:nvSpPr>
          <p:cNvPr id="54" name="TextBox 53">
            <a:extLst>
              <a:ext uri="{FF2B5EF4-FFF2-40B4-BE49-F238E27FC236}">
                <a16:creationId xmlns:a16="http://schemas.microsoft.com/office/drawing/2014/main" id="{99810926-1D2D-4285-B559-22B4AC5A2049}"/>
              </a:ext>
            </a:extLst>
          </p:cNvPr>
          <p:cNvSpPr txBox="1"/>
          <p:nvPr/>
        </p:nvSpPr>
        <p:spPr>
          <a:xfrm>
            <a:off x="4891520" y="2320116"/>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6</a:t>
            </a:r>
          </a:p>
        </p:txBody>
      </p:sp>
      <p:sp>
        <p:nvSpPr>
          <p:cNvPr id="55" name="TextBox 54">
            <a:extLst>
              <a:ext uri="{FF2B5EF4-FFF2-40B4-BE49-F238E27FC236}">
                <a16:creationId xmlns:a16="http://schemas.microsoft.com/office/drawing/2014/main" id="{4F679E79-9D67-4901-93CA-63B672547F71}"/>
              </a:ext>
            </a:extLst>
          </p:cNvPr>
          <p:cNvSpPr txBox="1"/>
          <p:nvPr/>
        </p:nvSpPr>
        <p:spPr>
          <a:xfrm>
            <a:off x="5060682" y="2320312"/>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7</a:t>
            </a:r>
          </a:p>
        </p:txBody>
      </p:sp>
      <p:sp>
        <p:nvSpPr>
          <p:cNvPr id="59" name="TextBox 58">
            <a:extLst>
              <a:ext uri="{FF2B5EF4-FFF2-40B4-BE49-F238E27FC236}">
                <a16:creationId xmlns:a16="http://schemas.microsoft.com/office/drawing/2014/main" id="{A496FC94-BF0C-45D5-B4D7-E05829574A9E}"/>
              </a:ext>
            </a:extLst>
          </p:cNvPr>
          <p:cNvSpPr txBox="1"/>
          <p:nvPr/>
        </p:nvSpPr>
        <p:spPr>
          <a:xfrm>
            <a:off x="5202364" y="2320312"/>
            <a:ext cx="436203" cy="338554"/>
          </a:xfrm>
          <a:prstGeom prst="rect">
            <a:avLst/>
          </a:prstGeom>
          <a:noFill/>
        </p:spPr>
        <p:txBody>
          <a:bodyPr wrap="square" rtlCol="1">
            <a:spAutoFit/>
          </a:bodyPr>
          <a:lstStyle/>
          <a:p>
            <a:pPr algn="ctr" rtl="0"/>
            <a:r>
              <a:rPr lang="he-IL" sz="1600" dirty="0">
                <a:solidFill>
                  <a:srgbClr val="0070C0"/>
                </a:solidFill>
                <a:latin typeface="Guttman Yad-Brush" pitchFamily="2" charset="-79"/>
              </a:rPr>
              <a:t>8</a:t>
            </a:r>
          </a:p>
        </p:txBody>
      </p:sp>
      <p:sp>
        <p:nvSpPr>
          <p:cNvPr id="52" name="TextBox 51">
            <a:extLst>
              <a:ext uri="{FF2B5EF4-FFF2-40B4-BE49-F238E27FC236}">
                <a16:creationId xmlns:a16="http://schemas.microsoft.com/office/drawing/2014/main" id="{2C47E877-D17E-4C5E-9DE3-D9F8239ED811}"/>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60" name="TextBox 59">
            <a:extLst>
              <a:ext uri="{FF2B5EF4-FFF2-40B4-BE49-F238E27FC236}">
                <a16:creationId xmlns:a16="http://schemas.microsoft.com/office/drawing/2014/main" id="{170BB1C2-E8C1-4884-9DFF-B785E3C3CBC4}"/>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62" name="TextBox 61">
            <a:extLst>
              <a:ext uri="{FF2B5EF4-FFF2-40B4-BE49-F238E27FC236}">
                <a16:creationId xmlns:a16="http://schemas.microsoft.com/office/drawing/2014/main" id="{14FDE945-3D1C-4D78-AA35-30456A77C6B5}"/>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63" name="TextBox 62">
            <a:extLst>
              <a:ext uri="{FF2B5EF4-FFF2-40B4-BE49-F238E27FC236}">
                <a16:creationId xmlns:a16="http://schemas.microsoft.com/office/drawing/2014/main" id="{C07A7C2F-74B8-4147-9DBA-64B75816730C}"/>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64" name="TextBox 63">
            <a:extLst>
              <a:ext uri="{FF2B5EF4-FFF2-40B4-BE49-F238E27FC236}">
                <a16:creationId xmlns:a16="http://schemas.microsoft.com/office/drawing/2014/main" id="{E038D49A-88CB-4A64-88D5-B018109C773B}"/>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65" name="TextBox 64">
            <a:extLst>
              <a:ext uri="{FF2B5EF4-FFF2-40B4-BE49-F238E27FC236}">
                <a16:creationId xmlns:a16="http://schemas.microsoft.com/office/drawing/2014/main" id="{FFBEE36F-8468-46E0-B71D-97AD1AB276B5}"/>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66" name="TextBox 65">
            <a:extLst>
              <a:ext uri="{FF2B5EF4-FFF2-40B4-BE49-F238E27FC236}">
                <a16:creationId xmlns:a16="http://schemas.microsoft.com/office/drawing/2014/main" id="{BA583FB6-6140-4363-8108-30350821B612}"/>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78" name="TextBox 77">
            <a:extLst>
              <a:ext uri="{FF2B5EF4-FFF2-40B4-BE49-F238E27FC236}">
                <a16:creationId xmlns:a16="http://schemas.microsoft.com/office/drawing/2014/main" id="{8A2DF4AE-3866-4E1C-A135-825F6CE65A0E}"/>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79" name="מלבן 57">
            <a:extLst>
              <a:ext uri="{FF2B5EF4-FFF2-40B4-BE49-F238E27FC236}">
                <a16:creationId xmlns:a16="http://schemas.microsoft.com/office/drawing/2014/main" id="{1846D5DC-B971-4D37-82AB-F1CE6ABEE4CF}"/>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0" name="TextBox 79">
            <a:extLst>
              <a:ext uri="{FF2B5EF4-FFF2-40B4-BE49-F238E27FC236}">
                <a16:creationId xmlns:a16="http://schemas.microsoft.com/office/drawing/2014/main" id="{5FE5088D-8708-4ECA-BD9E-3FF65FB7DA88}"/>
              </a:ext>
            </a:extLst>
          </p:cNvPr>
          <p:cNvSpPr txBox="1"/>
          <p:nvPr/>
        </p:nvSpPr>
        <p:spPr>
          <a:xfrm>
            <a:off x="9500498" y="918299"/>
            <a:ext cx="2688654"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מסירת מעטפות פנימיות לבוחר </a:t>
            </a:r>
          </a:p>
        </p:txBody>
      </p:sp>
      <p:sp>
        <p:nvSpPr>
          <p:cNvPr id="81" name="מלבן 67">
            <a:extLst>
              <a:ext uri="{FF2B5EF4-FFF2-40B4-BE49-F238E27FC236}">
                <a16:creationId xmlns:a16="http://schemas.microsoft.com/office/drawing/2014/main" id="{17693603-5B1A-451B-B5C1-1D2BE95469A2}"/>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2" name="TextBox 81">
            <a:extLst>
              <a:ext uri="{FF2B5EF4-FFF2-40B4-BE49-F238E27FC236}">
                <a16:creationId xmlns:a16="http://schemas.microsoft.com/office/drawing/2014/main" id="{F6E0054D-763D-4617-B149-1E4972ACD9DE}"/>
              </a:ext>
            </a:extLst>
          </p:cNvPr>
          <p:cNvSpPr txBox="1"/>
          <p:nvPr/>
        </p:nvSpPr>
        <p:spPr>
          <a:xfrm>
            <a:off x="9914057" y="2968539"/>
            <a:ext cx="2277943"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הצבעה מאחורי הפרגוד</a:t>
            </a:r>
          </a:p>
        </p:txBody>
      </p:sp>
      <p:sp>
        <p:nvSpPr>
          <p:cNvPr id="83" name="מלבן 68">
            <a:extLst>
              <a:ext uri="{FF2B5EF4-FFF2-40B4-BE49-F238E27FC236}">
                <a16:creationId xmlns:a16="http://schemas.microsoft.com/office/drawing/2014/main" id="{D41F24A3-E07A-4493-BA0F-1E4DE7CBD2E7}"/>
              </a:ext>
            </a:extLst>
          </p:cNvPr>
          <p:cNvSpPr/>
          <p:nvPr/>
        </p:nvSpPr>
        <p:spPr>
          <a:xfrm>
            <a:off x="9466800" y="3531035"/>
            <a:ext cx="2725200"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4" name="TextBox 83">
            <a:extLst>
              <a:ext uri="{FF2B5EF4-FFF2-40B4-BE49-F238E27FC236}">
                <a16:creationId xmlns:a16="http://schemas.microsoft.com/office/drawing/2014/main" id="{29F6BBB5-7C86-4468-A546-B18EB67F3A33}"/>
              </a:ext>
            </a:extLst>
          </p:cNvPr>
          <p:cNvSpPr txBox="1"/>
          <p:nvPr/>
        </p:nvSpPr>
        <p:spPr>
          <a:xfrm>
            <a:off x="9740766" y="3534320"/>
            <a:ext cx="246417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solidFill>
                  <a:schemeClr val="bg1"/>
                </a:solidFill>
              </a:rPr>
              <a:t>הכנסת המעטפות הפנימיות למעטפה החיצונית </a:t>
            </a:r>
          </a:p>
        </p:txBody>
      </p:sp>
      <p:sp>
        <p:nvSpPr>
          <p:cNvPr id="85" name="מלבן 69">
            <a:extLst>
              <a:ext uri="{FF2B5EF4-FFF2-40B4-BE49-F238E27FC236}">
                <a16:creationId xmlns:a16="http://schemas.microsoft.com/office/drawing/2014/main" id="{C7359BB9-6B5C-423B-9997-4B55F13BF790}"/>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86" name="TextBox 85">
            <a:extLst>
              <a:ext uri="{FF2B5EF4-FFF2-40B4-BE49-F238E27FC236}">
                <a16:creationId xmlns:a16="http://schemas.microsoft.com/office/drawing/2014/main" id="{795730AB-7641-42AE-B7F9-1146543C5CC9}"/>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87" name="מלבן 66">
            <a:extLst>
              <a:ext uri="{FF2B5EF4-FFF2-40B4-BE49-F238E27FC236}">
                <a16:creationId xmlns:a16="http://schemas.microsoft.com/office/drawing/2014/main" id="{90D71DE2-D0C3-4B5E-BD7D-EEB85BBE4BA7}"/>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88" name="TextBox 87">
            <a:extLst>
              <a:ext uri="{FF2B5EF4-FFF2-40B4-BE49-F238E27FC236}">
                <a16:creationId xmlns:a16="http://schemas.microsoft.com/office/drawing/2014/main" id="{C60F95ED-9EA3-4B21-9909-CED71EF35E97}"/>
              </a:ext>
            </a:extLst>
          </p:cNvPr>
          <p:cNvSpPr txBox="1"/>
          <p:nvPr/>
        </p:nvSpPr>
        <p:spPr>
          <a:xfrm>
            <a:off x="9673389" y="2276470"/>
            <a:ext cx="2535502"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מילוי הפרטים במעטפה החיצונית </a:t>
            </a:r>
          </a:p>
        </p:txBody>
      </p:sp>
      <p:sp>
        <p:nvSpPr>
          <p:cNvPr id="89" name="מלבן 76">
            <a:extLst>
              <a:ext uri="{FF2B5EF4-FFF2-40B4-BE49-F238E27FC236}">
                <a16:creationId xmlns:a16="http://schemas.microsoft.com/office/drawing/2014/main" id="{3E669CDD-1D59-421E-B3B1-49FC7689AB23}"/>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0" name="TextBox 89">
            <a:extLst>
              <a:ext uri="{FF2B5EF4-FFF2-40B4-BE49-F238E27FC236}">
                <a16:creationId xmlns:a16="http://schemas.microsoft.com/office/drawing/2014/main" id="{2D040FAD-F4D1-4008-970B-E957BF8E16EE}"/>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91" name="מלבן 66">
            <a:extLst>
              <a:ext uri="{FF2B5EF4-FFF2-40B4-BE49-F238E27FC236}">
                <a16:creationId xmlns:a16="http://schemas.microsoft.com/office/drawing/2014/main" id="{AFAA1AC3-B829-465E-95C7-F4667470BFE1}"/>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92" name="מלבן 56">
            <a:extLst>
              <a:ext uri="{FF2B5EF4-FFF2-40B4-BE49-F238E27FC236}">
                <a16:creationId xmlns:a16="http://schemas.microsoft.com/office/drawing/2014/main" id="{F8EC9384-28A1-4962-87AF-86FF11CAA8C8}"/>
              </a:ext>
            </a:extLst>
          </p:cNvPr>
          <p:cNvSpPr/>
          <p:nvPr/>
        </p:nvSpPr>
        <p:spPr>
          <a:xfrm>
            <a:off x="9467624" y="137780"/>
            <a:ext cx="2724376"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94" name="TextBox 93">
            <a:extLst>
              <a:ext uri="{FF2B5EF4-FFF2-40B4-BE49-F238E27FC236}">
                <a16:creationId xmlns:a16="http://schemas.microsoft.com/office/drawing/2014/main" id="{CA70E857-BEC3-4EAD-A22E-ADDDFF4FFCB9}"/>
              </a:ext>
            </a:extLst>
          </p:cNvPr>
          <p:cNvSpPr txBox="1"/>
          <p:nvPr/>
        </p:nvSpPr>
        <p:spPr>
          <a:xfrm>
            <a:off x="9163251" y="1588194"/>
            <a:ext cx="3042431"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הנחת אוטם החריץ על תיבת הקלפי </a:t>
            </a:r>
          </a:p>
        </p:txBody>
      </p:sp>
      <p:sp>
        <p:nvSpPr>
          <p:cNvPr id="56" name="TextBox 55">
            <a:extLst>
              <a:ext uri="{FF2B5EF4-FFF2-40B4-BE49-F238E27FC236}">
                <a16:creationId xmlns:a16="http://schemas.microsoft.com/office/drawing/2014/main" id="{33336BED-70AB-4371-9667-6439AA0D5B0A}"/>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זיהוי הבוחר, קבלת אישור הצבעה ורישומו בפרוטוקול</a:t>
            </a:r>
          </a:p>
        </p:txBody>
      </p:sp>
      <p:sp>
        <p:nvSpPr>
          <p:cNvPr id="57" name="מלבן 20">
            <a:extLst>
              <a:ext uri="{FF2B5EF4-FFF2-40B4-BE49-F238E27FC236}">
                <a16:creationId xmlns:a16="http://schemas.microsoft.com/office/drawing/2014/main" id="{849CFABD-432E-408E-9D36-628206730819}"/>
              </a:ext>
            </a:extLst>
          </p:cNvPr>
          <p:cNvSpPr/>
          <p:nvPr/>
        </p:nvSpPr>
        <p:spPr>
          <a:xfrm>
            <a:off x="1967448" y="5829100"/>
            <a:ext cx="6098362" cy="577850"/>
          </a:xfrm>
          <a:prstGeom prst="rect">
            <a:avLst/>
          </a:prstGeom>
        </p:spPr>
        <p:txBody>
          <a:bodyPr wrap="square">
            <a:spAutoFit/>
          </a:bodyPr>
          <a:lstStyle/>
          <a:p>
            <a:pPr lvl="0">
              <a:lnSpc>
                <a:spcPct val="150000"/>
              </a:lnSpc>
              <a:spcBef>
                <a:spcPts val="300"/>
              </a:spcBef>
              <a:spcAft>
                <a:spcPts val="300"/>
              </a:spcAft>
            </a:pPr>
            <a:r>
              <a:rPr lang="he-IL" sz="2400" dirty="0">
                <a:solidFill>
                  <a:srgbClr val="54707C"/>
                </a:solidFill>
                <a:latin typeface="Arial" panose="020B0604020202020204" pitchFamily="34" charset="0"/>
                <a:ea typeface="Times New Roman" panose="02020603050405020304" pitchFamily="18" charset="0"/>
              </a:rPr>
              <a:t>הכנסת המעטפות מתבצעת על ידי הבוחר. </a:t>
            </a:r>
          </a:p>
        </p:txBody>
      </p:sp>
    </p:spTree>
    <p:custDataLst>
      <p:tags r:id="rId1"/>
    </p:custDataLst>
    <p:extLst>
      <p:ext uri="{BB962C8B-B14F-4D97-AF65-F5344CB8AC3E}">
        <p14:creationId xmlns:p14="http://schemas.microsoft.com/office/powerpoint/2010/main" val="15749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1.48148E-6 L 0.34453 0.12037 " pathEditMode="relative" rAng="0" ptsTypes="AA">
                                      <p:cBhvr>
                                        <p:cTn id="6" dur="2000" fill="hold"/>
                                        <p:tgtEl>
                                          <p:spTgt spid="30"/>
                                        </p:tgtEl>
                                        <p:attrNameLst>
                                          <p:attrName>ppt_x</p:attrName>
                                          <p:attrName>ppt_y</p:attrName>
                                        </p:attrNameLst>
                                      </p:cBhvr>
                                      <p:rCtr x="17227" y="6019"/>
                                    </p:animMotion>
                                  </p:childTnLst>
                                </p:cTn>
                              </p:par>
                              <p:par>
                                <p:cTn id="7" presetID="42" presetClass="path" presetSubtype="0" accel="50000" decel="50000" fill="hold" nodeType="withEffect">
                                  <p:stCondLst>
                                    <p:cond delay="0"/>
                                  </p:stCondLst>
                                  <p:childTnLst>
                                    <p:animMotion origin="layout" path="M -2.70833E-6 -3.7037E-6 L 0.34284 0.01574 " pathEditMode="relative" rAng="0" ptsTypes="AA">
                                      <p:cBhvr>
                                        <p:cTn id="8" dur="2000" fill="hold"/>
                                        <p:tgtEl>
                                          <p:spTgt spid="31"/>
                                        </p:tgtEl>
                                        <p:attrNameLst>
                                          <p:attrName>ppt_x</p:attrName>
                                          <p:attrName>ppt_y</p:attrName>
                                        </p:attrNameLst>
                                      </p:cBhvr>
                                      <p:rCtr x="17135" y="787"/>
                                    </p:animMotion>
                                  </p:childTnLst>
                                </p:cTn>
                              </p:par>
                              <p:par>
                                <p:cTn id="9" presetID="42" presetClass="path" presetSubtype="0" accel="50000" decel="50000" fill="hold" nodeType="withEffect">
                                  <p:stCondLst>
                                    <p:cond delay="0"/>
                                  </p:stCondLst>
                                  <p:childTnLst>
                                    <p:animMotion origin="layout" path="M -2.91667E-6 -3.7037E-7 L 0.35209 -0.16736 " pathEditMode="relative" rAng="0" ptsTypes="AA">
                                      <p:cBhvr>
                                        <p:cTn id="10" dur="2000" fill="hold"/>
                                        <p:tgtEl>
                                          <p:spTgt spid="32"/>
                                        </p:tgtEl>
                                        <p:attrNameLst>
                                          <p:attrName>ppt_x</p:attrName>
                                          <p:attrName>ppt_y</p:attrName>
                                        </p:attrNameLst>
                                      </p:cBhvr>
                                      <p:rCtr x="17604" y="-838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30"/>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31"/>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32</a:t>
            </a:fld>
            <a:endParaRPr lang="he-IL" dirty="0"/>
          </a:p>
        </p:txBody>
      </p:sp>
      <p:sp>
        <p:nvSpPr>
          <p:cNvPr id="23" name="TextBox 22"/>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44" name="TextBox 43"/>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47" name="TextBox 46"/>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50" name="TextBox 49"/>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61" name="TextBox 60"/>
          <p:cNvSpPr txBox="1"/>
          <p:nvPr/>
        </p:nvSpPr>
        <p:spPr>
          <a:xfrm>
            <a:off x="1219349" y="3825402"/>
            <a:ext cx="3401231" cy="369332"/>
          </a:xfrm>
          <a:prstGeom prst="rect">
            <a:avLst/>
          </a:prstGeom>
          <a:noFill/>
        </p:spPr>
        <p:txBody>
          <a:bodyPr wrap="square" rtlCol="1">
            <a:spAutoFit/>
          </a:bodyPr>
          <a:lstStyle/>
          <a:p>
            <a:r>
              <a:rPr lang="he-IL" b="1" dirty="0">
                <a:solidFill>
                  <a:schemeClr val="bg1"/>
                </a:solidFill>
              </a:rPr>
              <a:t>החזרת אמצעי הזיהוי לבוחר</a:t>
            </a:r>
          </a:p>
        </p:txBody>
      </p:sp>
      <p:sp>
        <p:nvSpPr>
          <p:cNvPr id="6" name="Title 5">
            <a:extLst>
              <a:ext uri="{FF2B5EF4-FFF2-40B4-BE49-F238E27FC236}">
                <a16:creationId xmlns:a16="http://schemas.microsoft.com/office/drawing/2014/main" id="{6D47B4EB-000E-4A65-B358-DF53EAEDD30C}"/>
              </a:ext>
            </a:extLst>
          </p:cNvPr>
          <p:cNvSpPr>
            <a:spLocks noGrp="1"/>
          </p:cNvSpPr>
          <p:nvPr>
            <p:ph type="title"/>
          </p:nvPr>
        </p:nvSpPr>
        <p:spPr>
          <a:xfrm>
            <a:off x="-1835619" y="169175"/>
            <a:ext cx="10515600" cy="1325563"/>
          </a:xfrm>
        </p:spPr>
        <p:txBody>
          <a:bodyPr/>
          <a:lstStyle/>
          <a:p>
            <a:r>
              <a:rPr lang="he-IL" dirty="0"/>
              <a:t>תהליך ההצבעה </a:t>
            </a:r>
          </a:p>
        </p:txBody>
      </p:sp>
      <p:sp>
        <p:nvSpPr>
          <p:cNvPr id="63" name="TextBox 62">
            <a:extLst>
              <a:ext uri="{FF2B5EF4-FFF2-40B4-BE49-F238E27FC236}">
                <a16:creationId xmlns:a16="http://schemas.microsoft.com/office/drawing/2014/main" id="{99A23B1F-2329-440B-890D-3ED4232497B4}"/>
              </a:ext>
            </a:extLst>
          </p:cNvPr>
          <p:cNvSpPr txBox="1"/>
          <p:nvPr/>
        </p:nvSpPr>
        <p:spPr>
          <a:xfrm>
            <a:off x="1441938" y="1559770"/>
            <a:ext cx="7497195" cy="1208792"/>
          </a:xfrm>
          <a:prstGeom prst="rect">
            <a:avLst/>
          </a:prstGeom>
        </p:spPr>
        <p:txBody>
          <a:bodyPr wrap="square">
            <a:spAutoFit/>
          </a:bodyPr>
          <a:lstStyle>
            <a:defPPr>
              <a:defRPr lang="he-IL"/>
            </a:defPPr>
            <a:lvl1pPr lvl="0">
              <a:lnSpc>
                <a:spcPct val="150000"/>
              </a:lnSpc>
              <a:spcBef>
                <a:spcPts val="300"/>
              </a:spcBef>
              <a:spcAft>
                <a:spcPts val="300"/>
              </a:spcAft>
              <a:defRPr>
                <a:solidFill>
                  <a:srgbClr val="54707C"/>
                </a:solidFill>
                <a:latin typeface="Arial" panose="020B0604020202020204" pitchFamily="34" charset="0"/>
                <a:ea typeface="Times New Roman" panose="02020603050405020304" pitchFamily="18" charset="0"/>
              </a:defRPr>
            </a:lvl1pPr>
          </a:lstStyle>
          <a:p>
            <a:r>
              <a:rPr lang="he-IL" sz="2400" dirty="0"/>
              <a:t>מזכיר הוועדה יסיר את אוטם החריץ</a:t>
            </a:r>
          </a:p>
          <a:p>
            <a:r>
              <a:rPr lang="he-IL" sz="2400" dirty="0"/>
              <a:t>הבוחר יטיל </a:t>
            </a:r>
            <a:r>
              <a:rPr lang="he-IL" sz="2400" b="1" dirty="0"/>
              <a:t>בעצמו</a:t>
            </a:r>
            <a:r>
              <a:rPr lang="he-IL" sz="2400" dirty="0"/>
              <a:t> את המעטפה החיצונית לתוך תיבת הקלפי.</a:t>
            </a:r>
            <a:endParaRPr lang="en-US" sz="2400" dirty="0"/>
          </a:p>
        </p:txBody>
      </p:sp>
      <p:pic>
        <p:nvPicPr>
          <p:cNvPr id="64" name="תמונה 21">
            <a:extLst>
              <a:ext uri="{FF2B5EF4-FFF2-40B4-BE49-F238E27FC236}">
                <a16:creationId xmlns:a16="http://schemas.microsoft.com/office/drawing/2014/main" id="{80556805-EAE4-4925-8EA8-9F535B2B55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08185" y="2968539"/>
            <a:ext cx="2323492" cy="3127779"/>
          </a:xfrm>
          <a:prstGeom prst="rect">
            <a:avLst/>
          </a:prstGeom>
        </p:spPr>
      </p:pic>
      <p:sp>
        <p:nvSpPr>
          <p:cNvPr id="26" name="TextBox 25">
            <a:extLst>
              <a:ext uri="{FF2B5EF4-FFF2-40B4-BE49-F238E27FC236}">
                <a16:creationId xmlns:a16="http://schemas.microsoft.com/office/drawing/2014/main" id="{AB459EE8-5336-4BB0-BEA6-82592D708F86}"/>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27" name="TextBox 26">
            <a:extLst>
              <a:ext uri="{FF2B5EF4-FFF2-40B4-BE49-F238E27FC236}">
                <a16:creationId xmlns:a16="http://schemas.microsoft.com/office/drawing/2014/main" id="{65D8DABE-F92A-4E39-B6B5-D83E4077CC83}"/>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28" name="TextBox 27">
            <a:extLst>
              <a:ext uri="{FF2B5EF4-FFF2-40B4-BE49-F238E27FC236}">
                <a16:creationId xmlns:a16="http://schemas.microsoft.com/office/drawing/2014/main" id="{C1CE6E19-1C24-413C-8562-FBC4355C0B21}"/>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29" name="TextBox 28">
            <a:extLst>
              <a:ext uri="{FF2B5EF4-FFF2-40B4-BE49-F238E27FC236}">
                <a16:creationId xmlns:a16="http://schemas.microsoft.com/office/drawing/2014/main" id="{96666839-729C-46EC-968D-EC4D0758D477}"/>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0" name="TextBox 29">
            <a:extLst>
              <a:ext uri="{FF2B5EF4-FFF2-40B4-BE49-F238E27FC236}">
                <a16:creationId xmlns:a16="http://schemas.microsoft.com/office/drawing/2014/main" id="{96C917A0-4C97-484D-90F1-3804F703537C}"/>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31" name="TextBox 30">
            <a:extLst>
              <a:ext uri="{FF2B5EF4-FFF2-40B4-BE49-F238E27FC236}">
                <a16:creationId xmlns:a16="http://schemas.microsoft.com/office/drawing/2014/main" id="{EDEF85E0-9474-49A4-925C-5D6E232E9A9F}"/>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32" name="TextBox 31">
            <a:extLst>
              <a:ext uri="{FF2B5EF4-FFF2-40B4-BE49-F238E27FC236}">
                <a16:creationId xmlns:a16="http://schemas.microsoft.com/office/drawing/2014/main" id="{654577E7-6ACB-41CD-819A-F5619C51803F}"/>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33" name="TextBox 32">
            <a:extLst>
              <a:ext uri="{FF2B5EF4-FFF2-40B4-BE49-F238E27FC236}">
                <a16:creationId xmlns:a16="http://schemas.microsoft.com/office/drawing/2014/main" id="{D4A11D1F-9276-4808-91A7-CA1DEE2BA76F}"/>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4" name="TextBox 33">
            <a:extLst>
              <a:ext uri="{FF2B5EF4-FFF2-40B4-BE49-F238E27FC236}">
                <a16:creationId xmlns:a16="http://schemas.microsoft.com/office/drawing/2014/main" id="{0655E97B-86BA-44A9-81B2-E80F3A33F9F1}"/>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35" name="TextBox 34">
            <a:extLst>
              <a:ext uri="{FF2B5EF4-FFF2-40B4-BE49-F238E27FC236}">
                <a16:creationId xmlns:a16="http://schemas.microsoft.com/office/drawing/2014/main" id="{977AD908-0760-4342-BBDA-C83D4BE67495}"/>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36" name="TextBox 35">
            <a:extLst>
              <a:ext uri="{FF2B5EF4-FFF2-40B4-BE49-F238E27FC236}">
                <a16:creationId xmlns:a16="http://schemas.microsoft.com/office/drawing/2014/main" id="{1EB06FB8-D206-4764-BFAE-C82B7EBC4B22}"/>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37" name="TextBox 36">
            <a:extLst>
              <a:ext uri="{FF2B5EF4-FFF2-40B4-BE49-F238E27FC236}">
                <a16:creationId xmlns:a16="http://schemas.microsoft.com/office/drawing/2014/main" id="{851B0E8E-61D8-4443-B82C-087D7F413763}"/>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8" name="מלבן 57">
            <a:extLst>
              <a:ext uri="{FF2B5EF4-FFF2-40B4-BE49-F238E27FC236}">
                <a16:creationId xmlns:a16="http://schemas.microsoft.com/office/drawing/2014/main" id="{F8F73136-FDE4-4124-AA11-63F7456CA77F}"/>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39" name="TextBox 38">
            <a:extLst>
              <a:ext uri="{FF2B5EF4-FFF2-40B4-BE49-F238E27FC236}">
                <a16:creationId xmlns:a16="http://schemas.microsoft.com/office/drawing/2014/main" id="{05074723-80E1-42FA-94B9-E653160BA21B}"/>
              </a:ext>
            </a:extLst>
          </p:cNvPr>
          <p:cNvSpPr txBox="1"/>
          <p:nvPr/>
        </p:nvSpPr>
        <p:spPr>
          <a:xfrm>
            <a:off x="9500498" y="918299"/>
            <a:ext cx="2688654"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מסירת מעטפות פנימיות לבוחר </a:t>
            </a:r>
          </a:p>
        </p:txBody>
      </p:sp>
      <p:sp>
        <p:nvSpPr>
          <p:cNvPr id="40" name="מלבן 67">
            <a:extLst>
              <a:ext uri="{FF2B5EF4-FFF2-40B4-BE49-F238E27FC236}">
                <a16:creationId xmlns:a16="http://schemas.microsoft.com/office/drawing/2014/main" id="{32A2BCF2-946F-4B36-8454-AFF6E6681EEE}"/>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41" name="TextBox 40">
            <a:extLst>
              <a:ext uri="{FF2B5EF4-FFF2-40B4-BE49-F238E27FC236}">
                <a16:creationId xmlns:a16="http://schemas.microsoft.com/office/drawing/2014/main" id="{951C0FBD-86CB-4D5C-843F-7C5F5183C03F}"/>
              </a:ext>
            </a:extLst>
          </p:cNvPr>
          <p:cNvSpPr txBox="1"/>
          <p:nvPr/>
        </p:nvSpPr>
        <p:spPr>
          <a:xfrm>
            <a:off x="9914057" y="2968539"/>
            <a:ext cx="2277943"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הצבעה מאחורי הפרגוד</a:t>
            </a:r>
          </a:p>
        </p:txBody>
      </p:sp>
      <p:sp>
        <p:nvSpPr>
          <p:cNvPr id="42" name="מלבן 68">
            <a:extLst>
              <a:ext uri="{FF2B5EF4-FFF2-40B4-BE49-F238E27FC236}">
                <a16:creationId xmlns:a16="http://schemas.microsoft.com/office/drawing/2014/main" id="{6249BBD9-58C9-4866-8554-E4399F09BBF3}"/>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43" name="TextBox 42">
            <a:extLst>
              <a:ext uri="{FF2B5EF4-FFF2-40B4-BE49-F238E27FC236}">
                <a16:creationId xmlns:a16="http://schemas.microsoft.com/office/drawing/2014/main" id="{A185EBBB-5CAD-485E-8745-265CF329867A}"/>
              </a:ext>
            </a:extLst>
          </p:cNvPr>
          <p:cNvSpPr txBox="1"/>
          <p:nvPr/>
        </p:nvSpPr>
        <p:spPr>
          <a:xfrm>
            <a:off x="9706661" y="3548734"/>
            <a:ext cx="2464171" cy="523220"/>
          </a:xfrm>
          <a:prstGeom prst="rect">
            <a:avLst/>
          </a:prstGeom>
          <a:noFill/>
        </p:spPr>
        <p:txBody>
          <a:bodyPr wrap="square" rtlCol="1">
            <a:spAutoFit/>
          </a:bodyPr>
          <a:lstStyle>
            <a:defPPr>
              <a:defRPr lang="he-IL"/>
            </a:defPPr>
            <a:lvl1pPr rtl="0">
              <a:defRPr sz="1400">
                <a:solidFill>
                  <a:srgbClr val="54707C"/>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he-IL" dirty="0"/>
              <a:t>הכנסת המעטפות הפנימיות למעטפה החיצונית </a:t>
            </a:r>
          </a:p>
        </p:txBody>
      </p:sp>
      <p:sp>
        <p:nvSpPr>
          <p:cNvPr id="45" name="מלבן 69">
            <a:extLst>
              <a:ext uri="{FF2B5EF4-FFF2-40B4-BE49-F238E27FC236}">
                <a16:creationId xmlns:a16="http://schemas.microsoft.com/office/drawing/2014/main" id="{D17A5AF0-957E-4040-82BC-E9DEE26CAC22}"/>
              </a:ext>
            </a:extLst>
          </p:cNvPr>
          <p:cNvSpPr/>
          <p:nvPr/>
        </p:nvSpPr>
        <p:spPr>
          <a:xfrm>
            <a:off x="9466800" y="4209686"/>
            <a:ext cx="2725200"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46" name="TextBox 45">
            <a:extLst>
              <a:ext uri="{FF2B5EF4-FFF2-40B4-BE49-F238E27FC236}">
                <a16:creationId xmlns:a16="http://schemas.microsoft.com/office/drawing/2014/main" id="{9DDC73DF-2A96-4793-843E-28D2CF2EE10E}"/>
              </a:ext>
            </a:extLst>
          </p:cNvPr>
          <p:cNvSpPr txBox="1"/>
          <p:nvPr/>
        </p:nvSpPr>
        <p:spPr>
          <a:xfrm>
            <a:off x="9123616" y="4329039"/>
            <a:ext cx="3065536" cy="307777"/>
          </a:xfrm>
          <a:prstGeom prst="rect">
            <a:avLst/>
          </a:prstGeom>
          <a:noFill/>
        </p:spPr>
        <p:txBody>
          <a:bodyPr wrap="square" rtlCol="1">
            <a:spAutoFit/>
          </a:bodyPr>
          <a:lstStyle/>
          <a:p>
            <a:r>
              <a:rPr lang="he-IL" sz="1400" dirty="0">
                <a:solidFill>
                  <a:schemeClr val="bg1"/>
                </a:solidFill>
              </a:rPr>
              <a:t>הטלת המעטפה החיצונית לקלפי </a:t>
            </a:r>
          </a:p>
        </p:txBody>
      </p:sp>
      <p:sp>
        <p:nvSpPr>
          <p:cNvPr id="48" name="מלבן 66">
            <a:extLst>
              <a:ext uri="{FF2B5EF4-FFF2-40B4-BE49-F238E27FC236}">
                <a16:creationId xmlns:a16="http://schemas.microsoft.com/office/drawing/2014/main" id="{88A771D7-E059-4C16-A2EA-95CBA8246EAF}"/>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51" name="TextBox 50">
            <a:extLst>
              <a:ext uri="{FF2B5EF4-FFF2-40B4-BE49-F238E27FC236}">
                <a16:creationId xmlns:a16="http://schemas.microsoft.com/office/drawing/2014/main" id="{48C7D01E-68BD-4AD2-A64B-1CA2F4070A3D}"/>
              </a:ext>
            </a:extLst>
          </p:cNvPr>
          <p:cNvSpPr txBox="1"/>
          <p:nvPr/>
        </p:nvSpPr>
        <p:spPr>
          <a:xfrm>
            <a:off x="9673389" y="2276470"/>
            <a:ext cx="2535502"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מילוי הפרטים במעטפה החיצונית </a:t>
            </a:r>
          </a:p>
        </p:txBody>
      </p:sp>
      <p:sp>
        <p:nvSpPr>
          <p:cNvPr id="52" name="מלבן 76">
            <a:extLst>
              <a:ext uri="{FF2B5EF4-FFF2-40B4-BE49-F238E27FC236}">
                <a16:creationId xmlns:a16="http://schemas.microsoft.com/office/drawing/2014/main" id="{DB25FD46-338D-4B0C-9E24-3418D7515E07}"/>
              </a:ext>
            </a:extLst>
          </p:cNvPr>
          <p:cNvSpPr/>
          <p:nvPr/>
        </p:nvSpPr>
        <p:spPr>
          <a:xfrm>
            <a:off x="9466800" y="4888338"/>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TextBox 52">
            <a:extLst>
              <a:ext uri="{FF2B5EF4-FFF2-40B4-BE49-F238E27FC236}">
                <a16:creationId xmlns:a16="http://schemas.microsoft.com/office/drawing/2014/main" id="{D082AA95-60A2-41CB-88AF-F89D3596F2E2}"/>
              </a:ext>
            </a:extLst>
          </p:cNvPr>
          <p:cNvSpPr txBox="1"/>
          <p:nvPr/>
        </p:nvSpPr>
        <p:spPr>
          <a:xfrm>
            <a:off x="9702800" y="5017238"/>
            <a:ext cx="2484200" cy="307777"/>
          </a:xfrm>
          <a:prstGeom prst="rect">
            <a:avLst/>
          </a:prstGeom>
          <a:noFill/>
        </p:spPr>
        <p:txBody>
          <a:bodyPr wrap="square" rtlCol="1">
            <a:spAutoFit/>
          </a:bodyPr>
          <a:lstStyle/>
          <a:p>
            <a:r>
              <a:rPr lang="he-IL" sz="1400" dirty="0">
                <a:solidFill>
                  <a:srgbClr val="54707C"/>
                </a:solidFill>
              </a:rPr>
              <a:t>החזרת אמצעי הזיהוי לבוחר </a:t>
            </a:r>
          </a:p>
        </p:txBody>
      </p:sp>
      <p:sp>
        <p:nvSpPr>
          <p:cNvPr id="54" name="מלבן 66">
            <a:extLst>
              <a:ext uri="{FF2B5EF4-FFF2-40B4-BE49-F238E27FC236}">
                <a16:creationId xmlns:a16="http://schemas.microsoft.com/office/drawing/2014/main" id="{6C412796-E06E-4B09-9A90-B2A1A2413742}"/>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55" name="מלבן 56">
            <a:extLst>
              <a:ext uri="{FF2B5EF4-FFF2-40B4-BE49-F238E27FC236}">
                <a16:creationId xmlns:a16="http://schemas.microsoft.com/office/drawing/2014/main" id="{F79829B9-0698-4B4A-9B25-93A0F06C184B}"/>
              </a:ext>
            </a:extLst>
          </p:cNvPr>
          <p:cNvSpPr/>
          <p:nvPr/>
        </p:nvSpPr>
        <p:spPr>
          <a:xfrm>
            <a:off x="9467624" y="137780"/>
            <a:ext cx="2724376"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60" name="TextBox 59">
            <a:extLst>
              <a:ext uri="{FF2B5EF4-FFF2-40B4-BE49-F238E27FC236}">
                <a16:creationId xmlns:a16="http://schemas.microsoft.com/office/drawing/2014/main" id="{4BDCDE30-E1F2-459E-9E40-A20B92A81248}"/>
              </a:ext>
            </a:extLst>
          </p:cNvPr>
          <p:cNvSpPr txBox="1"/>
          <p:nvPr/>
        </p:nvSpPr>
        <p:spPr>
          <a:xfrm>
            <a:off x="9163251" y="1588194"/>
            <a:ext cx="3042431"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הנחת אוטם החריץ על תיבת הקלפי </a:t>
            </a:r>
          </a:p>
        </p:txBody>
      </p:sp>
      <p:sp>
        <p:nvSpPr>
          <p:cNvPr id="49" name="TextBox 48">
            <a:extLst>
              <a:ext uri="{FF2B5EF4-FFF2-40B4-BE49-F238E27FC236}">
                <a16:creationId xmlns:a16="http://schemas.microsoft.com/office/drawing/2014/main" id="{0CA52704-85B3-46A5-9D83-17195266BA6F}"/>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זיהוי הבוחר, קבלת אישור הצבעה ורישומו בפרוטוקול</a:t>
            </a:r>
          </a:p>
        </p:txBody>
      </p:sp>
    </p:spTree>
    <p:custDataLst>
      <p:tags r:id="rId1"/>
    </p:custDataLst>
    <p:extLst>
      <p:ext uri="{BB962C8B-B14F-4D97-AF65-F5344CB8AC3E}">
        <p14:creationId xmlns:p14="http://schemas.microsoft.com/office/powerpoint/2010/main" val="126173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33</a:t>
            </a:fld>
            <a:endParaRPr lang="he-IL" dirty="0"/>
          </a:p>
        </p:txBody>
      </p:sp>
      <p:sp>
        <p:nvSpPr>
          <p:cNvPr id="61" name="TextBox 60"/>
          <p:cNvSpPr txBox="1"/>
          <p:nvPr/>
        </p:nvSpPr>
        <p:spPr>
          <a:xfrm>
            <a:off x="1080827" y="3888558"/>
            <a:ext cx="3401231" cy="369332"/>
          </a:xfrm>
          <a:prstGeom prst="rect">
            <a:avLst/>
          </a:prstGeom>
          <a:noFill/>
        </p:spPr>
        <p:txBody>
          <a:bodyPr wrap="square" rtlCol="1">
            <a:spAutoFit/>
          </a:bodyPr>
          <a:lstStyle/>
          <a:p>
            <a:r>
              <a:rPr lang="he-IL" b="1" dirty="0">
                <a:solidFill>
                  <a:schemeClr val="bg1"/>
                </a:solidFill>
              </a:rPr>
              <a:t>החזרת אמצעי הזיהוי לבוחר</a:t>
            </a:r>
          </a:p>
        </p:txBody>
      </p:sp>
      <p:sp>
        <p:nvSpPr>
          <p:cNvPr id="6" name="Title 5">
            <a:extLst>
              <a:ext uri="{FF2B5EF4-FFF2-40B4-BE49-F238E27FC236}">
                <a16:creationId xmlns:a16="http://schemas.microsoft.com/office/drawing/2014/main" id="{6D47B4EB-000E-4A65-B358-DF53EAEDD30C}"/>
              </a:ext>
            </a:extLst>
          </p:cNvPr>
          <p:cNvSpPr>
            <a:spLocks noGrp="1"/>
          </p:cNvSpPr>
          <p:nvPr>
            <p:ph type="title"/>
          </p:nvPr>
        </p:nvSpPr>
        <p:spPr>
          <a:xfrm>
            <a:off x="-1835619" y="169175"/>
            <a:ext cx="10515600" cy="1325563"/>
          </a:xfrm>
        </p:spPr>
        <p:txBody>
          <a:bodyPr/>
          <a:lstStyle/>
          <a:p>
            <a:r>
              <a:rPr lang="he-IL" dirty="0"/>
              <a:t>תהליך ההצבעה </a:t>
            </a:r>
          </a:p>
        </p:txBody>
      </p:sp>
      <p:sp>
        <p:nvSpPr>
          <p:cNvPr id="28" name="TextBox 27">
            <a:extLst>
              <a:ext uri="{FF2B5EF4-FFF2-40B4-BE49-F238E27FC236}">
                <a16:creationId xmlns:a16="http://schemas.microsoft.com/office/drawing/2014/main" id="{48C1675C-993B-42EE-A5FE-2CB64BB41A8B}"/>
              </a:ext>
            </a:extLst>
          </p:cNvPr>
          <p:cNvSpPr txBox="1"/>
          <p:nvPr/>
        </p:nvSpPr>
        <p:spPr>
          <a:xfrm>
            <a:off x="826478" y="1519333"/>
            <a:ext cx="7881798" cy="2393732"/>
          </a:xfrm>
          <a:prstGeom prst="rect">
            <a:avLst/>
          </a:prstGeom>
        </p:spPr>
        <p:txBody>
          <a:bodyPr wrap="square">
            <a:spAutoFit/>
          </a:bodyPr>
          <a:lstStyle>
            <a:defPPr>
              <a:defRPr lang="he-IL"/>
            </a:defPPr>
            <a:lvl1pPr lvl="0">
              <a:lnSpc>
                <a:spcPct val="150000"/>
              </a:lnSpc>
              <a:spcBef>
                <a:spcPts val="300"/>
              </a:spcBef>
              <a:spcAft>
                <a:spcPts val="300"/>
              </a:spcAft>
              <a:defRPr>
                <a:solidFill>
                  <a:srgbClr val="54707C"/>
                </a:solidFill>
                <a:latin typeface="Arial" panose="020B0604020202020204" pitchFamily="34" charset="0"/>
                <a:ea typeface="Times New Roman" panose="02020603050405020304" pitchFamily="18" charset="0"/>
              </a:defRPr>
            </a:lvl1pPr>
          </a:lstStyle>
          <a:p>
            <a:r>
              <a:rPr lang="he-IL" sz="2400" dirty="0"/>
              <a:t>החזרת התעודה המזהה לבוחר</a:t>
            </a:r>
          </a:p>
          <a:p>
            <a:endParaRPr lang="he-IL" sz="2400" dirty="0"/>
          </a:p>
          <a:p>
            <a:r>
              <a:rPr lang="he-IL" sz="2400" dirty="0"/>
              <a:t>*במקרה של אישה השוהה במקלט לנשים מוכות – יוחזר לה אישור ההצבעה</a:t>
            </a:r>
            <a:endParaRPr lang="en-US" sz="2400" dirty="0"/>
          </a:p>
        </p:txBody>
      </p:sp>
      <p:sp>
        <p:nvSpPr>
          <p:cNvPr id="25" name="TextBox 24">
            <a:extLst>
              <a:ext uri="{FF2B5EF4-FFF2-40B4-BE49-F238E27FC236}">
                <a16:creationId xmlns:a16="http://schemas.microsoft.com/office/drawing/2014/main" id="{650FB02E-F0AD-4980-B0C7-AF650F88EB3E}"/>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26" name="TextBox 25">
            <a:extLst>
              <a:ext uri="{FF2B5EF4-FFF2-40B4-BE49-F238E27FC236}">
                <a16:creationId xmlns:a16="http://schemas.microsoft.com/office/drawing/2014/main" id="{E9F897B6-4BCB-41BB-9BAE-626E3966457E}"/>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27" name="TextBox 26">
            <a:extLst>
              <a:ext uri="{FF2B5EF4-FFF2-40B4-BE49-F238E27FC236}">
                <a16:creationId xmlns:a16="http://schemas.microsoft.com/office/drawing/2014/main" id="{E546E549-5617-42D5-81D8-7E223BFE3BB1}"/>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29" name="TextBox 28">
            <a:extLst>
              <a:ext uri="{FF2B5EF4-FFF2-40B4-BE49-F238E27FC236}">
                <a16:creationId xmlns:a16="http://schemas.microsoft.com/office/drawing/2014/main" id="{80C81510-DFF1-4220-8EB5-217210F66664}"/>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0" name="TextBox 29">
            <a:extLst>
              <a:ext uri="{FF2B5EF4-FFF2-40B4-BE49-F238E27FC236}">
                <a16:creationId xmlns:a16="http://schemas.microsoft.com/office/drawing/2014/main" id="{3E54AEF0-4A37-4AC4-A7C2-C3E31F1EF281}"/>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31" name="TextBox 30">
            <a:extLst>
              <a:ext uri="{FF2B5EF4-FFF2-40B4-BE49-F238E27FC236}">
                <a16:creationId xmlns:a16="http://schemas.microsoft.com/office/drawing/2014/main" id="{74070D57-6408-4FD4-8A43-BA6F6C4FAB6B}"/>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32" name="TextBox 31">
            <a:extLst>
              <a:ext uri="{FF2B5EF4-FFF2-40B4-BE49-F238E27FC236}">
                <a16:creationId xmlns:a16="http://schemas.microsoft.com/office/drawing/2014/main" id="{7DD6C982-5403-4B68-B042-B3ADB507C1C5}"/>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33" name="TextBox 32">
            <a:extLst>
              <a:ext uri="{FF2B5EF4-FFF2-40B4-BE49-F238E27FC236}">
                <a16:creationId xmlns:a16="http://schemas.microsoft.com/office/drawing/2014/main" id="{12DDC7C2-2902-405E-9ED1-D479058159AF}"/>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4" name="TextBox 33">
            <a:extLst>
              <a:ext uri="{FF2B5EF4-FFF2-40B4-BE49-F238E27FC236}">
                <a16:creationId xmlns:a16="http://schemas.microsoft.com/office/drawing/2014/main" id="{4A0EA0E8-6374-4E6E-A507-7FECCFFEF9F5}"/>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35" name="TextBox 34">
            <a:extLst>
              <a:ext uri="{FF2B5EF4-FFF2-40B4-BE49-F238E27FC236}">
                <a16:creationId xmlns:a16="http://schemas.microsoft.com/office/drawing/2014/main" id="{9CBB77C5-D795-42D5-BDBA-53015D1B9B12}"/>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36" name="TextBox 35">
            <a:extLst>
              <a:ext uri="{FF2B5EF4-FFF2-40B4-BE49-F238E27FC236}">
                <a16:creationId xmlns:a16="http://schemas.microsoft.com/office/drawing/2014/main" id="{EE2B2CD3-4C41-4CC1-BFEC-CC802CB778CA}"/>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37" name="TextBox 36">
            <a:extLst>
              <a:ext uri="{FF2B5EF4-FFF2-40B4-BE49-F238E27FC236}">
                <a16:creationId xmlns:a16="http://schemas.microsoft.com/office/drawing/2014/main" id="{F88C40E0-B652-4AB2-8B93-13FDB95C2202}"/>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38" name="TextBox 37">
            <a:extLst>
              <a:ext uri="{FF2B5EF4-FFF2-40B4-BE49-F238E27FC236}">
                <a16:creationId xmlns:a16="http://schemas.microsoft.com/office/drawing/2014/main" id="{E53AAF4A-532E-4833-8C1E-514FAE99230C}"/>
              </a:ext>
            </a:extLst>
          </p:cNvPr>
          <p:cNvSpPr txBox="1"/>
          <p:nvPr/>
        </p:nvSpPr>
        <p:spPr>
          <a:xfrm>
            <a:off x="9516151" y="1755032"/>
            <a:ext cx="483945" cy="400110"/>
          </a:xfrm>
          <a:prstGeom prst="rect">
            <a:avLst/>
          </a:prstGeom>
          <a:noFill/>
        </p:spPr>
        <p:txBody>
          <a:bodyPr wrap="square" rtlCol="1">
            <a:spAutoFit/>
          </a:bodyPr>
          <a:lstStyle/>
          <a:p>
            <a:pPr algn="ctr"/>
            <a:r>
              <a:rPr lang="he-IL" sz="2000" b="1" dirty="0">
                <a:solidFill>
                  <a:schemeClr val="bg1"/>
                </a:solidFill>
              </a:rPr>
              <a:t>1</a:t>
            </a:r>
          </a:p>
        </p:txBody>
      </p:sp>
      <p:sp>
        <p:nvSpPr>
          <p:cNvPr id="39" name="TextBox 38">
            <a:extLst>
              <a:ext uri="{FF2B5EF4-FFF2-40B4-BE49-F238E27FC236}">
                <a16:creationId xmlns:a16="http://schemas.microsoft.com/office/drawing/2014/main" id="{521EEE55-DCE0-44F3-8B28-281AA323DEED}"/>
              </a:ext>
            </a:extLst>
          </p:cNvPr>
          <p:cNvSpPr txBox="1"/>
          <p:nvPr/>
        </p:nvSpPr>
        <p:spPr>
          <a:xfrm>
            <a:off x="9516151" y="2649217"/>
            <a:ext cx="483945" cy="400110"/>
          </a:xfrm>
          <a:prstGeom prst="rect">
            <a:avLst/>
          </a:prstGeom>
          <a:noFill/>
        </p:spPr>
        <p:txBody>
          <a:bodyPr wrap="square" rtlCol="1">
            <a:spAutoFit/>
          </a:bodyPr>
          <a:lstStyle/>
          <a:p>
            <a:pPr algn="ctr" rtl="0"/>
            <a:r>
              <a:rPr lang="he-IL" sz="2000" b="1" dirty="0">
                <a:solidFill>
                  <a:schemeClr val="bg1"/>
                </a:solidFill>
              </a:rPr>
              <a:t>2</a:t>
            </a:r>
          </a:p>
        </p:txBody>
      </p:sp>
      <p:sp>
        <p:nvSpPr>
          <p:cNvPr id="40" name="TextBox 39">
            <a:extLst>
              <a:ext uri="{FF2B5EF4-FFF2-40B4-BE49-F238E27FC236}">
                <a16:creationId xmlns:a16="http://schemas.microsoft.com/office/drawing/2014/main" id="{8170DAD9-2DD5-42DC-A85A-2D790ED1D0E6}"/>
              </a:ext>
            </a:extLst>
          </p:cNvPr>
          <p:cNvSpPr txBox="1"/>
          <p:nvPr/>
        </p:nvSpPr>
        <p:spPr>
          <a:xfrm>
            <a:off x="9516151" y="3575029"/>
            <a:ext cx="483945" cy="400110"/>
          </a:xfrm>
          <a:prstGeom prst="rect">
            <a:avLst/>
          </a:prstGeom>
          <a:noFill/>
        </p:spPr>
        <p:txBody>
          <a:bodyPr wrap="square" rtlCol="1">
            <a:spAutoFit/>
          </a:bodyPr>
          <a:lstStyle/>
          <a:p>
            <a:pPr algn="ctr" rtl="0"/>
            <a:r>
              <a:rPr lang="he-IL" sz="2000" b="1" dirty="0">
                <a:solidFill>
                  <a:schemeClr val="bg1"/>
                </a:solidFill>
              </a:rPr>
              <a:t>3</a:t>
            </a:r>
          </a:p>
        </p:txBody>
      </p:sp>
      <p:sp>
        <p:nvSpPr>
          <p:cNvPr id="41" name="TextBox 40">
            <a:extLst>
              <a:ext uri="{FF2B5EF4-FFF2-40B4-BE49-F238E27FC236}">
                <a16:creationId xmlns:a16="http://schemas.microsoft.com/office/drawing/2014/main" id="{4C17B96F-63EC-4C5A-8C87-9E1486A6A9EC}"/>
              </a:ext>
            </a:extLst>
          </p:cNvPr>
          <p:cNvSpPr txBox="1"/>
          <p:nvPr/>
        </p:nvSpPr>
        <p:spPr>
          <a:xfrm>
            <a:off x="9500453" y="4493421"/>
            <a:ext cx="483945" cy="400110"/>
          </a:xfrm>
          <a:prstGeom prst="rect">
            <a:avLst/>
          </a:prstGeom>
          <a:noFill/>
        </p:spPr>
        <p:txBody>
          <a:bodyPr wrap="square" rtlCol="1">
            <a:spAutoFit/>
          </a:bodyPr>
          <a:lstStyle/>
          <a:p>
            <a:pPr algn="ctr" rtl="0"/>
            <a:r>
              <a:rPr lang="he-IL" sz="2000" b="1" dirty="0">
                <a:solidFill>
                  <a:schemeClr val="bg1"/>
                </a:solidFill>
              </a:rPr>
              <a:t>4</a:t>
            </a:r>
          </a:p>
        </p:txBody>
      </p:sp>
      <p:sp>
        <p:nvSpPr>
          <p:cNvPr id="42" name="מלבן 57">
            <a:extLst>
              <a:ext uri="{FF2B5EF4-FFF2-40B4-BE49-F238E27FC236}">
                <a16:creationId xmlns:a16="http://schemas.microsoft.com/office/drawing/2014/main" id="{79A7870F-75DD-4A81-90CA-895B3D18DB67}"/>
              </a:ext>
            </a:extLst>
          </p:cNvPr>
          <p:cNvSpPr/>
          <p:nvPr/>
        </p:nvSpPr>
        <p:spPr>
          <a:xfrm>
            <a:off x="9466800" y="816431"/>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43" name="TextBox 42">
            <a:extLst>
              <a:ext uri="{FF2B5EF4-FFF2-40B4-BE49-F238E27FC236}">
                <a16:creationId xmlns:a16="http://schemas.microsoft.com/office/drawing/2014/main" id="{DDA74256-826A-456D-AFD6-FA78A48B843B}"/>
              </a:ext>
            </a:extLst>
          </p:cNvPr>
          <p:cNvSpPr txBox="1"/>
          <p:nvPr/>
        </p:nvSpPr>
        <p:spPr>
          <a:xfrm>
            <a:off x="9500498" y="918299"/>
            <a:ext cx="2688654"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מסירת מעטפות פנימיות לבוחר </a:t>
            </a:r>
          </a:p>
        </p:txBody>
      </p:sp>
      <p:sp>
        <p:nvSpPr>
          <p:cNvPr id="45" name="מלבן 67">
            <a:extLst>
              <a:ext uri="{FF2B5EF4-FFF2-40B4-BE49-F238E27FC236}">
                <a16:creationId xmlns:a16="http://schemas.microsoft.com/office/drawing/2014/main" id="{BF5176DA-EB8F-4E0B-87FE-470F2D174FDC}"/>
              </a:ext>
            </a:extLst>
          </p:cNvPr>
          <p:cNvSpPr/>
          <p:nvPr/>
        </p:nvSpPr>
        <p:spPr>
          <a:xfrm>
            <a:off x="9466800" y="2852384"/>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46" name="TextBox 45">
            <a:extLst>
              <a:ext uri="{FF2B5EF4-FFF2-40B4-BE49-F238E27FC236}">
                <a16:creationId xmlns:a16="http://schemas.microsoft.com/office/drawing/2014/main" id="{4FB4D644-9832-4DEC-A408-EFDBA094A920}"/>
              </a:ext>
            </a:extLst>
          </p:cNvPr>
          <p:cNvSpPr txBox="1"/>
          <p:nvPr/>
        </p:nvSpPr>
        <p:spPr>
          <a:xfrm>
            <a:off x="9914057" y="2968539"/>
            <a:ext cx="2277943"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הצבעה מאחורי הפרגוד</a:t>
            </a:r>
          </a:p>
        </p:txBody>
      </p:sp>
      <p:sp>
        <p:nvSpPr>
          <p:cNvPr id="48" name="מלבן 68">
            <a:extLst>
              <a:ext uri="{FF2B5EF4-FFF2-40B4-BE49-F238E27FC236}">
                <a16:creationId xmlns:a16="http://schemas.microsoft.com/office/drawing/2014/main" id="{030674D4-7259-4C42-B6CB-95771919B699}"/>
              </a:ext>
            </a:extLst>
          </p:cNvPr>
          <p:cNvSpPr/>
          <p:nvPr/>
        </p:nvSpPr>
        <p:spPr>
          <a:xfrm>
            <a:off x="9466800" y="3531035"/>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51" name="TextBox 50">
            <a:extLst>
              <a:ext uri="{FF2B5EF4-FFF2-40B4-BE49-F238E27FC236}">
                <a16:creationId xmlns:a16="http://schemas.microsoft.com/office/drawing/2014/main" id="{C824E9D3-B71A-4E2F-8978-F8996E7A787C}"/>
              </a:ext>
            </a:extLst>
          </p:cNvPr>
          <p:cNvSpPr txBox="1"/>
          <p:nvPr/>
        </p:nvSpPr>
        <p:spPr>
          <a:xfrm>
            <a:off x="9706661" y="3548734"/>
            <a:ext cx="2464171" cy="523220"/>
          </a:xfrm>
          <a:prstGeom prst="rect">
            <a:avLst/>
          </a:prstGeom>
          <a:noFill/>
        </p:spPr>
        <p:txBody>
          <a:bodyPr wrap="square" rtlCol="1">
            <a:spAutoFit/>
          </a:bodyPr>
          <a:lstStyle>
            <a:defPPr>
              <a:defRPr lang="he-IL"/>
            </a:defPPr>
            <a:lvl1pPr rtl="0">
              <a:defRPr sz="1400">
                <a:solidFill>
                  <a:srgbClr val="54707C"/>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he-IL" dirty="0"/>
              <a:t>הכנסת המעטפות הפנימיות למעטפה החיצונית </a:t>
            </a:r>
          </a:p>
        </p:txBody>
      </p:sp>
      <p:sp>
        <p:nvSpPr>
          <p:cNvPr id="52" name="מלבן 69">
            <a:extLst>
              <a:ext uri="{FF2B5EF4-FFF2-40B4-BE49-F238E27FC236}">
                <a16:creationId xmlns:a16="http://schemas.microsoft.com/office/drawing/2014/main" id="{BE19E340-2AF3-4C7A-AFEB-BDD5BACEBE3B}"/>
              </a:ext>
            </a:extLst>
          </p:cNvPr>
          <p:cNvSpPr/>
          <p:nvPr/>
        </p:nvSpPr>
        <p:spPr>
          <a:xfrm>
            <a:off x="9466800" y="4209686"/>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53" name="TextBox 52">
            <a:extLst>
              <a:ext uri="{FF2B5EF4-FFF2-40B4-BE49-F238E27FC236}">
                <a16:creationId xmlns:a16="http://schemas.microsoft.com/office/drawing/2014/main" id="{0DFE1998-77C8-4C44-82BC-B38733E1415F}"/>
              </a:ext>
            </a:extLst>
          </p:cNvPr>
          <p:cNvSpPr txBox="1"/>
          <p:nvPr/>
        </p:nvSpPr>
        <p:spPr>
          <a:xfrm>
            <a:off x="9123616" y="4329039"/>
            <a:ext cx="3065536" cy="307777"/>
          </a:xfrm>
          <a:prstGeom prst="rect">
            <a:avLst/>
          </a:prstGeom>
          <a:noFill/>
        </p:spPr>
        <p:txBody>
          <a:bodyPr wrap="square" rtlCol="1">
            <a:spAutoFit/>
          </a:bodyPr>
          <a:lstStyle/>
          <a:p>
            <a:r>
              <a:rPr lang="he-IL" sz="1400" dirty="0">
                <a:solidFill>
                  <a:srgbClr val="54707C"/>
                </a:solidFill>
              </a:rPr>
              <a:t>הטלת המעטפה החיצונית לקלפי </a:t>
            </a:r>
          </a:p>
        </p:txBody>
      </p:sp>
      <p:sp>
        <p:nvSpPr>
          <p:cNvPr id="54" name="מלבן 66">
            <a:extLst>
              <a:ext uri="{FF2B5EF4-FFF2-40B4-BE49-F238E27FC236}">
                <a16:creationId xmlns:a16="http://schemas.microsoft.com/office/drawing/2014/main" id="{45AA4027-2511-4A63-9040-F6469E0B69D3}"/>
              </a:ext>
            </a:extLst>
          </p:cNvPr>
          <p:cNvSpPr/>
          <p:nvPr/>
        </p:nvSpPr>
        <p:spPr>
          <a:xfrm>
            <a:off x="9466800" y="2173733"/>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55" name="TextBox 54">
            <a:extLst>
              <a:ext uri="{FF2B5EF4-FFF2-40B4-BE49-F238E27FC236}">
                <a16:creationId xmlns:a16="http://schemas.microsoft.com/office/drawing/2014/main" id="{5501AC36-8935-4CE2-BE92-DEEBA3CEE0BB}"/>
              </a:ext>
            </a:extLst>
          </p:cNvPr>
          <p:cNvSpPr txBox="1"/>
          <p:nvPr/>
        </p:nvSpPr>
        <p:spPr>
          <a:xfrm>
            <a:off x="9673389" y="2276470"/>
            <a:ext cx="2535502"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מילוי הפרטים במעטפה החיצונית </a:t>
            </a:r>
          </a:p>
        </p:txBody>
      </p:sp>
      <p:sp>
        <p:nvSpPr>
          <p:cNvPr id="59" name="מלבן 76">
            <a:extLst>
              <a:ext uri="{FF2B5EF4-FFF2-40B4-BE49-F238E27FC236}">
                <a16:creationId xmlns:a16="http://schemas.microsoft.com/office/drawing/2014/main" id="{F0B0ED80-1C49-4172-96D5-A4E34890D7D3}"/>
              </a:ext>
            </a:extLst>
          </p:cNvPr>
          <p:cNvSpPr/>
          <p:nvPr/>
        </p:nvSpPr>
        <p:spPr>
          <a:xfrm>
            <a:off x="9466800" y="4888338"/>
            <a:ext cx="2725200" cy="54000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60" name="TextBox 59">
            <a:extLst>
              <a:ext uri="{FF2B5EF4-FFF2-40B4-BE49-F238E27FC236}">
                <a16:creationId xmlns:a16="http://schemas.microsoft.com/office/drawing/2014/main" id="{9C3676CE-91BE-4BAE-8088-CC8BE14FD625}"/>
              </a:ext>
            </a:extLst>
          </p:cNvPr>
          <p:cNvSpPr txBox="1"/>
          <p:nvPr/>
        </p:nvSpPr>
        <p:spPr>
          <a:xfrm>
            <a:off x="9702800" y="5017238"/>
            <a:ext cx="2484200" cy="307777"/>
          </a:xfrm>
          <a:prstGeom prst="rect">
            <a:avLst/>
          </a:prstGeom>
          <a:noFill/>
        </p:spPr>
        <p:txBody>
          <a:bodyPr wrap="square" rtlCol="1">
            <a:spAutoFit/>
          </a:bodyPr>
          <a:lstStyle/>
          <a:p>
            <a:r>
              <a:rPr lang="he-IL" sz="1400" dirty="0">
                <a:solidFill>
                  <a:schemeClr val="bg1"/>
                </a:solidFill>
              </a:rPr>
              <a:t>החזרת אמצעי הזיהוי לבוחר </a:t>
            </a:r>
          </a:p>
        </p:txBody>
      </p:sp>
      <p:sp>
        <p:nvSpPr>
          <p:cNvPr id="62" name="מלבן 66">
            <a:extLst>
              <a:ext uri="{FF2B5EF4-FFF2-40B4-BE49-F238E27FC236}">
                <a16:creationId xmlns:a16="http://schemas.microsoft.com/office/drawing/2014/main" id="{393AADEA-C52F-4BEE-BE6D-331D44C67A4C}"/>
              </a:ext>
            </a:extLst>
          </p:cNvPr>
          <p:cNvSpPr/>
          <p:nvPr/>
        </p:nvSpPr>
        <p:spPr>
          <a:xfrm>
            <a:off x="9466800" y="1495082"/>
            <a:ext cx="2725200"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54707C"/>
              </a:solidFill>
            </a:endParaRPr>
          </a:p>
        </p:txBody>
      </p:sp>
      <p:sp>
        <p:nvSpPr>
          <p:cNvPr id="63" name="מלבן 56">
            <a:extLst>
              <a:ext uri="{FF2B5EF4-FFF2-40B4-BE49-F238E27FC236}">
                <a16:creationId xmlns:a16="http://schemas.microsoft.com/office/drawing/2014/main" id="{F9BE4968-345B-4687-BFF2-BCE481B10C37}"/>
              </a:ext>
            </a:extLst>
          </p:cNvPr>
          <p:cNvSpPr/>
          <p:nvPr/>
        </p:nvSpPr>
        <p:spPr>
          <a:xfrm>
            <a:off x="9467624" y="137780"/>
            <a:ext cx="2724376" cy="540000"/>
          </a:xfrm>
          <a:prstGeom prst="rect">
            <a:avLst/>
          </a:prstGeom>
          <a:solidFill>
            <a:srgbClr val="F3FEFF"/>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54707C"/>
              </a:solidFill>
            </a:endParaRPr>
          </a:p>
        </p:txBody>
      </p:sp>
      <p:sp>
        <p:nvSpPr>
          <p:cNvPr id="65" name="TextBox 64">
            <a:extLst>
              <a:ext uri="{FF2B5EF4-FFF2-40B4-BE49-F238E27FC236}">
                <a16:creationId xmlns:a16="http://schemas.microsoft.com/office/drawing/2014/main" id="{16AE859C-8D3C-4EC4-AB7D-4FBA22591409}"/>
              </a:ext>
            </a:extLst>
          </p:cNvPr>
          <p:cNvSpPr txBox="1"/>
          <p:nvPr/>
        </p:nvSpPr>
        <p:spPr>
          <a:xfrm>
            <a:off x="9163251" y="1588194"/>
            <a:ext cx="3042431" cy="307777"/>
          </a:xfrm>
          <a:prstGeom prst="rect">
            <a:avLst/>
          </a:prstGeom>
          <a:noFill/>
        </p:spPr>
        <p:txBody>
          <a:bodyPr wrap="square" rtlCol="1">
            <a:spAutoFit/>
          </a:bodyPr>
          <a:lstStyle>
            <a:defPPr>
              <a:defRPr lang="he-IL"/>
            </a:defPPr>
            <a:lvl1pPr rtl="0">
              <a:defRPr sz="1400">
                <a:solidFill>
                  <a:srgbClr val="54707C"/>
                </a:solidFill>
              </a:defRPr>
            </a:lvl1pPr>
          </a:lstStyle>
          <a:p>
            <a:r>
              <a:rPr lang="he-IL" dirty="0"/>
              <a:t>הנחת אוטם החריץ על תיבת הקלפי </a:t>
            </a:r>
          </a:p>
        </p:txBody>
      </p:sp>
      <p:sp>
        <p:nvSpPr>
          <p:cNvPr id="44" name="TextBox 43">
            <a:extLst>
              <a:ext uri="{FF2B5EF4-FFF2-40B4-BE49-F238E27FC236}">
                <a16:creationId xmlns:a16="http://schemas.microsoft.com/office/drawing/2014/main" id="{57B5BCA0-78BD-43B4-88B8-494260F1494D}"/>
              </a:ext>
            </a:extLst>
          </p:cNvPr>
          <p:cNvSpPr txBox="1"/>
          <p:nvPr/>
        </p:nvSpPr>
        <p:spPr>
          <a:xfrm>
            <a:off x="9655804" y="168163"/>
            <a:ext cx="2518611" cy="523220"/>
          </a:xfrm>
          <a:prstGeom prst="rect">
            <a:avLst/>
          </a:prstGeom>
          <a:noFill/>
        </p:spPr>
        <p:txBody>
          <a:bodyPr wrap="square" rtlCol="1">
            <a:spAutoFit/>
          </a:bodyPr>
          <a:lstStyle>
            <a:defPPr>
              <a:defRPr lang="he-IL"/>
            </a:defPPr>
            <a:lvl1pPr rtl="0">
              <a:defRPr sz="1600">
                <a:solidFill>
                  <a:srgbClr val="54707C"/>
                </a:solidFill>
              </a:defRPr>
            </a:lvl1pPr>
          </a:lstStyle>
          <a:p>
            <a:r>
              <a:rPr lang="he-IL" sz="1400" dirty="0"/>
              <a:t>זיהוי הבוחר, קבלת אישור הצבעה ורישומו בפרוטוקול</a:t>
            </a:r>
          </a:p>
        </p:txBody>
      </p:sp>
    </p:spTree>
    <p:custDataLst>
      <p:tags r:id="rId1"/>
    </p:custDataLst>
    <p:extLst>
      <p:ext uri="{BB962C8B-B14F-4D97-AF65-F5344CB8AC3E}">
        <p14:creationId xmlns:p14="http://schemas.microsoft.com/office/powerpoint/2010/main" val="3607587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34</a:t>
            </a:fld>
            <a:endParaRPr lang="he-IL" dirty="0"/>
          </a:p>
        </p:txBody>
      </p:sp>
      <p:sp>
        <p:nvSpPr>
          <p:cNvPr id="3" name="Title 2">
            <a:extLst>
              <a:ext uri="{FF2B5EF4-FFF2-40B4-BE49-F238E27FC236}">
                <a16:creationId xmlns:a16="http://schemas.microsoft.com/office/drawing/2014/main" id="{5EC3C396-7782-4356-85DC-D6FAFD8108EF}"/>
              </a:ext>
            </a:extLst>
          </p:cNvPr>
          <p:cNvSpPr>
            <a:spLocks noGrp="1"/>
          </p:cNvSpPr>
          <p:nvPr>
            <p:ph type="title"/>
          </p:nvPr>
        </p:nvSpPr>
        <p:spPr/>
        <p:txBody>
          <a:bodyPr/>
          <a:lstStyle/>
          <a:p>
            <a:r>
              <a:rPr lang="he-IL" dirty="0"/>
              <a:t>הצבעה חוזרת </a:t>
            </a:r>
          </a:p>
        </p:txBody>
      </p:sp>
      <p:sp>
        <p:nvSpPr>
          <p:cNvPr id="2" name="מלבן 1"/>
          <p:cNvSpPr/>
          <p:nvPr/>
        </p:nvSpPr>
        <p:spPr>
          <a:xfrm>
            <a:off x="1178168" y="1256583"/>
            <a:ext cx="9993853" cy="4171142"/>
          </a:xfrm>
          <a:prstGeom prst="rect">
            <a:avLst/>
          </a:prstGeom>
        </p:spPr>
        <p:txBody>
          <a:bodyPr wrap="square">
            <a:spAutoFit/>
          </a:bodyPr>
          <a:lstStyle/>
          <a:p>
            <a:pPr>
              <a:lnSpc>
                <a:spcPct val="150000"/>
              </a:lnSpc>
              <a:spcBef>
                <a:spcPts val="600"/>
              </a:spcBef>
              <a:spcAft>
                <a:spcPts val="600"/>
              </a:spcAft>
            </a:pPr>
            <a:r>
              <a:rPr lang="he-IL" sz="2400" dirty="0">
                <a:solidFill>
                  <a:srgbClr val="54707C"/>
                </a:solidFill>
                <a:latin typeface="Arial" panose="020B0604020202020204" pitchFamily="34" charset="0"/>
                <a:ea typeface="Times New Roman" panose="02020603050405020304" pitchFamily="18" charset="0"/>
              </a:rPr>
              <a:t>אם הבוחר הטיל בטעות את המעטפה הפנימית לתוך הקלפי לפני שזו הוכנסה לתוך המעטפה החיצונית או לפני שנרשמו פרטי הבוחר על המעטפה החיצונית, יש לחזור על ההצבעה באופן הבא:</a:t>
            </a:r>
            <a:endParaRPr lang="en-US" sz="2400" dirty="0">
              <a:solidFill>
                <a:srgbClr val="54707C"/>
              </a:solidFill>
              <a:latin typeface="Arial" panose="020B0604020202020204" pitchFamily="34" charset="0"/>
              <a:ea typeface="Times New Roman" panose="02020603050405020304" pitchFamily="18" charset="0"/>
            </a:endParaRPr>
          </a:p>
          <a:p>
            <a:pPr marL="342900" marR="228600" lvl="0" indent="-342900">
              <a:lnSpc>
                <a:spcPct val="150000"/>
              </a:lnSpc>
              <a:spcBef>
                <a:spcPts val="300"/>
              </a:spcBef>
              <a:spcAft>
                <a:spcPts val="300"/>
              </a:spcAft>
              <a:buFont typeface="+mj-lt"/>
              <a:buAutoNum type="arabicPeriod"/>
            </a:pPr>
            <a:r>
              <a:rPr lang="he-IL" sz="2400" dirty="0">
                <a:solidFill>
                  <a:srgbClr val="54707C"/>
                </a:solidFill>
                <a:latin typeface="Arial" panose="020B0604020202020204" pitchFamily="34" charset="0"/>
                <a:ea typeface="Times New Roman" panose="02020603050405020304" pitchFamily="18" charset="0"/>
              </a:rPr>
              <a:t>המזכיר יציין את האירוע בהערות בפרוטוקול</a:t>
            </a:r>
            <a:endParaRPr lang="en-US" sz="2400" dirty="0">
              <a:solidFill>
                <a:srgbClr val="54707C"/>
              </a:solidFill>
              <a:latin typeface="Arial" panose="020B0604020202020204" pitchFamily="34" charset="0"/>
              <a:ea typeface="Times New Roman" panose="02020603050405020304" pitchFamily="18" charset="0"/>
            </a:endParaRPr>
          </a:p>
          <a:p>
            <a:pPr marL="342900" marR="228600" lvl="0" indent="-342900">
              <a:lnSpc>
                <a:spcPct val="150000"/>
              </a:lnSpc>
              <a:spcBef>
                <a:spcPts val="300"/>
              </a:spcBef>
              <a:spcAft>
                <a:spcPts val="300"/>
              </a:spcAft>
              <a:buFont typeface="+mj-lt"/>
              <a:buAutoNum type="arabicPeriod"/>
            </a:pPr>
            <a:r>
              <a:rPr lang="he-IL" sz="2400" dirty="0">
                <a:solidFill>
                  <a:srgbClr val="54707C"/>
                </a:solidFill>
                <a:latin typeface="Arial" panose="020B0604020202020204" pitchFamily="34" charset="0"/>
                <a:ea typeface="Times New Roman" panose="02020603050405020304" pitchFamily="18" charset="0"/>
              </a:rPr>
              <a:t>הוועדה תכסה את החריץ</a:t>
            </a:r>
            <a:endParaRPr lang="en-US" sz="2400" dirty="0">
              <a:solidFill>
                <a:srgbClr val="54707C"/>
              </a:solidFill>
              <a:latin typeface="Arial" panose="020B0604020202020204" pitchFamily="34" charset="0"/>
              <a:ea typeface="Times New Roman" panose="02020603050405020304" pitchFamily="18" charset="0"/>
            </a:endParaRPr>
          </a:p>
          <a:p>
            <a:pPr marL="342900" marR="228600" lvl="0" indent="-342900">
              <a:lnSpc>
                <a:spcPct val="150000"/>
              </a:lnSpc>
              <a:spcBef>
                <a:spcPts val="300"/>
              </a:spcBef>
              <a:spcAft>
                <a:spcPts val="300"/>
              </a:spcAft>
              <a:buFont typeface="+mj-lt"/>
              <a:buAutoNum type="arabicPeriod"/>
            </a:pPr>
            <a:r>
              <a:rPr lang="he-IL" sz="2400" dirty="0">
                <a:solidFill>
                  <a:srgbClr val="54707C"/>
                </a:solidFill>
                <a:latin typeface="Arial" panose="020B0604020202020204" pitchFamily="34" charset="0"/>
                <a:ea typeface="Times New Roman" panose="02020603050405020304" pitchFamily="18" charset="0"/>
              </a:rPr>
              <a:t>הוועדה תמסור לבוחר מעטפה פנימית מתאימה נוספת במקום זאת שהוטלה, כדי שיוכל להצביע שוב</a:t>
            </a:r>
            <a:endParaRPr lang="en-US" sz="2400" dirty="0">
              <a:solidFill>
                <a:srgbClr val="54707C"/>
              </a:solidFill>
              <a:latin typeface="Arial" panose="020B0604020202020204" pitchFamily="34" charset="0"/>
              <a:ea typeface="Times New Roman" panose="02020603050405020304" pitchFamily="18" charset="0"/>
            </a:endParaRPr>
          </a:p>
        </p:txBody>
      </p:sp>
      <p:grpSp>
        <p:nvGrpSpPr>
          <p:cNvPr id="59" name="Group 1"/>
          <p:cNvGrpSpPr/>
          <p:nvPr/>
        </p:nvGrpSpPr>
        <p:grpSpPr>
          <a:xfrm>
            <a:off x="38243" y="5766016"/>
            <a:ext cx="7101112" cy="554525"/>
            <a:chOff x="5428666" y="4783344"/>
            <a:chExt cx="5704108" cy="1149090"/>
          </a:xfrm>
        </p:grpSpPr>
        <p:sp>
          <p:nvSpPr>
            <p:cNvPr id="71" name="מלבן 70"/>
            <p:cNvSpPr/>
            <p:nvPr/>
          </p:nvSpPr>
          <p:spPr>
            <a:xfrm>
              <a:off x="5866096" y="4783344"/>
              <a:ext cx="5266678" cy="1149090"/>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72" name="TextBox 71"/>
            <p:cNvSpPr txBox="1"/>
            <p:nvPr/>
          </p:nvSpPr>
          <p:spPr>
            <a:xfrm>
              <a:off x="5428666" y="4783344"/>
              <a:ext cx="5266678" cy="862060"/>
            </a:xfrm>
            <a:prstGeom prst="rect">
              <a:avLst/>
            </a:prstGeom>
            <a:noFill/>
          </p:spPr>
          <p:txBody>
            <a:bodyPr wrap="square" rtlCol="1">
              <a:spAutoFit/>
            </a:bodyPr>
            <a:lstStyle/>
            <a:p>
              <a:pPr marR="228600" lvl="0">
                <a:lnSpc>
                  <a:spcPct val="150000"/>
                </a:lnSpc>
                <a:spcBef>
                  <a:spcPts val="300"/>
                </a:spcBef>
                <a:spcAft>
                  <a:spcPts val="300"/>
                </a:spcAft>
              </a:pPr>
              <a:r>
                <a:rPr lang="he-IL" sz="1600" b="1" dirty="0">
                  <a:solidFill>
                    <a:schemeClr val="bg1"/>
                  </a:solidFill>
                  <a:latin typeface="Arial" panose="020B0604020202020204" pitchFamily="34" charset="0"/>
                  <a:ea typeface="Times New Roman" panose="02020603050405020304" pitchFamily="18" charset="0"/>
                </a:rPr>
                <a:t>אין לאפשר הצבעה נוספת לפני הרישום בפרוטוקול כאמור לעיל</a:t>
              </a:r>
              <a:r>
                <a:rPr lang="en-US" sz="1600" b="1" dirty="0">
                  <a:solidFill>
                    <a:schemeClr val="bg1"/>
                  </a:solidFill>
                  <a:latin typeface="Arial" panose="020B0604020202020204" pitchFamily="34" charset="0"/>
                  <a:ea typeface="Times New Roman" panose="02020603050405020304" pitchFamily="18" charset="0"/>
                </a:rPr>
                <a:t>.</a:t>
              </a:r>
            </a:p>
          </p:txBody>
        </p:sp>
      </p:grpSp>
    </p:spTree>
    <p:custDataLst>
      <p:tags r:id="rId1"/>
    </p:custDataLst>
    <p:extLst>
      <p:ext uri="{BB962C8B-B14F-4D97-AF65-F5344CB8AC3E}">
        <p14:creationId xmlns:p14="http://schemas.microsoft.com/office/powerpoint/2010/main" val="4069784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7C5F2-EE61-4F98-B8A6-746C9FDA7662}"/>
              </a:ext>
            </a:extLst>
          </p:cNvPr>
          <p:cNvSpPr>
            <a:spLocks noGrp="1"/>
          </p:cNvSpPr>
          <p:nvPr>
            <p:ph type="sldNum" sz="quarter" idx="4294967295"/>
          </p:nvPr>
        </p:nvSpPr>
        <p:spPr>
          <a:xfrm>
            <a:off x="11555413" y="6453188"/>
            <a:ext cx="636587" cy="288925"/>
          </a:xfrm>
        </p:spPr>
        <p:txBody>
          <a:bodyPr/>
          <a:lstStyle/>
          <a:p>
            <a:fld id="{4C3B709D-3265-41A0-A411-CB1161B7F7D5}" type="slidenum">
              <a:rPr lang="he-IL" smtClean="0"/>
              <a:pPr/>
              <a:t>35</a:t>
            </a:fld>
            <a:endParaRPr lang="he-IL" dirty="0"/>
          </a:p>
        </p:txBody>
      </p:sp>
      <p:sp>
        <p:nvSpPr>
          <p:cNvPr id="7" name="TextBox 6">
            <a:extLst>
              <a:ext uri="{FF2B5EF4-FFF2-40B4-BE49-F238E27FC236}">
                <a16:creationId xmlns:a16="http://schemas.microsoft.com/office/drawing/2014/main" id="{09B12C1D-9C25-4175-BA2D-47A7B30F6234}"/>
              </a:ext>
            </a:extLst>
          </p:cNvPr>
          <p:cNvSpPr txBox="1"/>
          <p:nvPr/>
        </p:nvSpPr>
        <p:spPr>
          <a:xfrm>
            <a:off x="2069433" y="2316748"/>
            <a:ext cx="7279105" cy="784830"/>
          </a:xfrm>
          <a:prstGeom prst="rect">
            <a:avLst/>
          </a:prstGeom>
          <a:noFill/>
        </p:spPr>
        <p:txBody>
          <a:bodyPr wrap="square" rtlCol="1">
            <a:spAutoFit/>
          </a:bodyPr>
          <a:lstStyle/>
          <a:p>
            <a:pPr algn="ctr"/>
            <a:r>
              <a:rPr lang="he-IL" sz="4500" b="1" dirty="0">
                <a:solidFill>
                  <a:srgbClr val="18A8B7"/>
                </a:solidFill>
                <a:latin typeface="Arial" panose="020B0604020202020204" pitchFamily="34" charset="0"/>
              </a:rPr>
              <a:t>סגירת הקלפי </a:t>
            </a:r>
            <a:endParaRPr lang="en-US" sz="4500" b="1" dirty="0">
              <a:solidFill>
                <a:srgbClr val="18A8B7"/>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667786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4C3B709D-3265-41A0-A411-CB1161B7F7D5}" type="slidenum">
              <a:rPr lang="he-IL" smtClean="0"/>
              <a:pPr/>
              <a:t>36</a:t>
            </a:fld>
            <a:endParaRPr lang="he-IL" dirty="0"/>
          </a:p>
        </p:txBody>
      </p:sp>
      <p:sp>
        <p:nvSpPr>
          <p:cNvPr id="20" name="Title 19">
            <a:extLst>
              <a:ext uri="{FF2B5EF4-FFF2-40B4-BE49-F238E27FC236}">
                <a16:creationId xmlns:a16="http://schemas.microsoft.com/office/drawing/2014/main" id="{82FDAB3D-7BC5-4E6D-96D1-A99E4BAFC191}"/>
              </a:ext>
            </a:extLst>
          </p:cNvPr>
          <p:cNvSpPr>
            <a:spLocks noGrp="1"/>
          </p:cNvSpPr>
          <p:nvPr>
            <p:ph type="title"/>
          </p:nvPr>
        </p:nvSpPr>
        <p:spPr>
          <a:xfrm>
            <a:off x="1049220" y="250827"/>
            <a:ext cx="10515600" cy="1325563"/>
          </a:xfrm>
        </p:spPr>
        <p:txBody>
          <a:bodyPr/>
          <a:lstStyle/>
          <a:p>
            <a:r>
              <a:rPr lang="he-IL" dirty="0"/>
              <a:t>סיום ההצבעה </a:t>
            </a:r>
          </a:p>
        </p:txBody>
      </p:sp>
      <p:pic>
        <p:nvPicPr>
          <p:cNvPr id="19" name="תמונה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5486" y="1555621"/>
            <a:ext cx="1383468" cy="1383468"/>
          </a:xfrm>
          <a:prstGeom prst="rect">
            <a:avLst/>
          </a:prstGeom>
        </p:spPr>
      </p:pic>
      <p:sp>
        <p:nvSpPr>
          <p:cNvPr id="21" name="TextBox 20"/>
          <p:cNvSpPr txBox="1"/>
          <p:nvPr/>
        </p:nvSpPr>
        <p:spPr>
          <a:xfrm>
            <a:off x="1359878" y="1914270"/>
            <a:ext cx="8344776" cy="3416320"/>
          </a:xfrm>
          <a:prstGeom prst="rect">
            <a:avLst/>
          </a:prstGeom>
          <a:noFill/>
        </p:spPr>
        <p:txBody>
          <a:bodyPr wrap="square" rtlCol="1">
            <a:spAutoFit/>
          </a:bodyPr>
          <a:lstStyle/>
          <a:p>
            <a:r>
              <a:rPr lang="he-IL" sz="2400" b="1" dirty="0">
                <a:solidFill>
                  <a:srgbClr val="54707C"/>
                </a:solidFill>
              </a:rPr>
              <a:t>סיום ההצבעה בקלפיות המיוחדות  20:00 </a:t>
            </a:r>
          </a:p>
          <a:p>
            <a:endParaRPr lang="he-IL" sz="2400" dirty="0">
              <a:solidFill>
                <a:srgbClr val="54707C"/>
              </a:solidFill>
            </a:endParaRPr>
          </a:p>
          <a:p>
            <a:r>
              <a:rPr lang="he-IL" sz="2400" dirty="0">
                <a:solidFill>
                  <a:srgbClr val="54707C"/>
                </a:solidFill>
              </a:rPr>
              <a:t>בשעה 19:00 בערב יתאמו חברי הוועדה ביניהם את שעוניהם.</a:t>
            </a:r>
          </a:p>
          <a:p>
            <a:endParaRPr lang="he-IL" sz="2400" dirty="0">
              <a:solidFill>
                <a:srgbClr val="54707C"/>
              </a:solidFill>
            </a:endParaRPr>
          </a:p>
          <a:p>
            <a:r>
              <a:rPr lang="he-IL" sz="2400" dirty="0">
                <a:solidFill>
                  <a:srgbClr val="54707C"/>
                </a:solidFill>
              </a:rPr>
              <a:t>כל מי שעמד בתור לפני השעה 20:00 ורצה להצביע – יש לאפשר זאת גם אם ההצבעה נמשכת עד לאחר השעה 20:00.</a:t>
            </a:r>
          </a:p>
          <a:p>
            <a:endParaRPr lang="he-IL" sz="2400" dirty="0">
              <a:solidFill>
                <a:srgbClr val="54707C"/>
              </a:solidFill>
            </a:endParaRPr>
          </a:p>
          <a:p>
            <a:r>
              <a:rPr lang="he-IL" sz="2400" dirty="0">
                <a:solidFill>
                  <a:srgbClr val="54707C"/>
                </a:solidFill>
              </a:rPr>
              <a:t>לאחר השעה 20:00 נסגרות הדלתות ולא ניתן להכניס לחדר הקלפי מצביעים נוספים.</a:t>
            </a:r>
          </a:p>
        </p:txBody>
      </p:sp>
    </p:spTree>
    <p:custDataLst>
      <p:tags r:id="rId1"/>
    </p:custDataLst>
    <p:extLst>
      <p:ext uri="{BB962C8B-B14F-4D97-AF65-F5344CB8AC3E}">
        <p14:creationId xmlns:p14="http://schemas.microsoft.com/office/powerpoint/2010/main" val="300461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0AAB52-C5B0-46A3-9786-F829DDBBF523}"/>
              </a:ext>
            </a:extLst>
          </p:cNvPr>
          <p:cNvPicPr>
            <a:picLocks noChangeAspect="1"/>
          </p:cNvPicPr>
          <p:nvPr/>
        </p:nvPicPr>
        <p:blipFill>
          <a:blip r:embed="rId4"/>
          <a:stretch>
            <a:fillRect/>
          </a:stretch>
        </p:blipFill>
        <p:spPr>
          <a:xfrm>
            <a:off x="425124" y="1432560"/>
            <a:ext cx="4682931" cy="5136888"/>
          </a:xfrm>
          <a:prstGeom prst="rect">
            <a:avLst/>
          </a:prstGeom>
          <a:ln>
            <a:solidFill>
              <a:schemeClr val="bg1">
                <a:lumMod val="50000"/>
              </a:schemeClr>
            </a:solidFill>
          </a:ln>
        </p:spPr>
      </p:pic>
      <p:sp>
        <p:nvSpPr>
          <p:cNvPr id="2" name="מציין מיקום של מספר שקופית 1"/>
          <p:cNvSpPr>
            <a:spLocks noGrp="1"/>
          </p:cNvSpPr>
          <p:nvPr>
            <p:ph type="sldNum" sz="quarter" idx="12"/>
          </p:nvPr>
        </p:nvSpPr>
        <p:spPr/>
        <p:txBody>
          <a:bodyPr/>
          <a:lstStyle/>
          <a:p>
            <a:fld id="{4C3B709D-3265-41A0-A411-CB1161B7F7D5}" type="slidenum">
              <a:rPr lang="he-IL" smtClean="0"/>
              <a:pPr/>
              <a:t>37</a:t>
            </a:fld>
            <a:endParaRPr lang="he-IL" dirty="0"/>
          </a:p>
        </p:txBody>
      </p:sp>
      <p:sp>
        <p:nvSpPr>
          <p:cNvPr id="19" name="Title 18">
            <a:extLst>
              <a:ext uri="{FF2B5EF4-FFF2-40B4-BE49-F238E27FC236}">
                <a16:creationId xmlns:a16="http://schemas.microsoft.com/office/drawing/2014/main" id="{6C5B8D71-BCD6-478C-A8E0-92FAC52A2DAC}"/>
              </a:ext>
            </a:extLst>
          </p:cNvPr>
          <p:cNvSpPr>
            <a:spLocks noGrp="1"/>
          </p:cNvSpPr>
          <p:nvPr>
            <p:ph type="title"/>
          </p:nvPr>
        </p:nvSpPr>
        <p:spPr/>
        <p:txBody>
          <a:bodyPr/>
          <a:lstStyle/>
          <a:p>
            <a:r>
              <a:rPr lang="he-IL" dirty="0"/>
              <a:t>סיום ההצבעה – רישום בפרוטוקול</a:t>
            </a:r>
          </a:p>
        </p:txBody>
      </p:sp>
      <p:grpSp>
        <p:nvGrpSpPr>
          <p:cNvPr id="27" name="Group 1"/>
          <p:cNvGrpSpPr/>
          <p:nvPr/>
        </p:nvGrpSpPr>
        <p:grpSpPr>
          <a:xfrm>
            <a:off x="1278315" y="5002550"/>
            <a:ext cx="3956461" cy="354944"/>
            <a:chOff x="501448" y="1500137"/>
            <a:chExt cx="3956461" cy="444907"/>
          </a:xfrm>
        </p:grpSpPr>
        <p:sp>
          <p:nvSpPr>
            <p:cNvPr id="28" name="מלבן 27"/>
            <p:cNvSpPr/>
            <p:nvPr/>
          </p:nvSpPr>
          <p:spPr>
            <a:xfrm>
              <a:off x="501448" y="1500137"/>
              <a:ext cx="3687683" cy="444907"/>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שולש שווה-שוקיים 15"/>
            <p:cNvSpPr/>
            <p:nvPr/>
          </p:nvSpPr>
          <p:spPr>
            <a:xfrm rot="5400000" flipH="1">
              <a:off x="4187499" y="1600251"/>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8" name="קבוצה 37"/>
          <p:cNvGrpSpPr/>
          <p:nvPr/>
        </p:nvGrpSpPr>
        <p:grpSpPr>
          <a:xfrm>
            <a:off x="5284668" y="4848939"/>
            <a:ext cx="5529319" cy="798057"/>
            <a:chOff x="5135955" y="4180684"/>
            <a:chExt cx="5529319" cy="798057"/>
          </a:xfrm>
        </p:grpSpPr>
        <p:pic>
          <p:nvPicPr>
            <p:cNvPr id="30" name="תמונה 29"/>
            <p:cNvPicPr>
              <a:picLocks noChangeAspect="1"/>
            </p:cNvPicPr>
            <p:nvPr/>
          </p:nvPicPr>
          <p:blipFill rotWithShape="1">
            <a:blip r:embed="rId5"/>
            <a:srcRect l="7295"/>
            <a:stretch/>
          </p:blipFill>
          <p:spPr>
            <a:xfrm>
              <a:off x="5135955" y="4180684"/>
              <a:ext cx="5529319" cy="798057"/>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31" name="TextBox 30"/>
            <p:cNvSpPr txBox="1"/>
            <p:nvPr/>
          </p:nvSpPr>
          <p:spPr>
            <a:xfrm>
              <a:off x="8702933" y="4248753"/>
              <a:ext cx="408791" cy="338554"/>
            </a:xfrm>
            <a:prstGeom prst="rect">
              <a:avLst/>
            </a:prstGeom>
            <a:noFill/>
          </p:spPr>
          <p:txBody>
            <a:bodyPr wrap="square" rtlCol="1">
              <a:spAutoFit/>
            </a:bodyPr>
            <a:lstStyle/>
            <a:p>
              <a:r>
                <a:rPr lang="he-IL" sz="1600" dirty="0">
                  <a:solidFill>
                    <a:srgbClr val="0070C0"/>
                  </a:solidFill>
                </a:rPr>
                <a:t>00</a:t>
              </a:r>
              <a:endParaRPr lang="he-IL" dirty="0">
                <a:solidFill>
                  <a:srgbClr val="0070C0"/>
                </a:solidFill>
              </a:endParaRPr>
            </a:p>
          </p:txBody>
        </p:sp>
        <p:sp>
          <p:nvSpPr>
            <p:cNvPr id="32" name="TextBox 31"/>
            <p:cNvSpPr txBox="1"/>
            <p:nvPr/>
          </p:nvSpPr>
          <p:spPr>
            <a:xfrm>
              <a:off x="8227708" y="4248753"/>
              <a:ext cx="408791" cy="338554"/>
            </a:xfrm>
            <a:prstGeom prst="rect">
              <a:avLst/>
            </a:prstGeom>
            <a:noFill/>
          </p:spPr>
          <p:txBody>
            <a:bodyPr wrap="square" rtlCol="1">
              <a:spAutoFit/>
            </a:bodyPr>
            <a:lstStyle/>
            <a:p>
              <a:pPr algn="l" rtl="0"/>
              <a:r>
                <a:rPr lang="he-IL" sz="1600" dirty="0">
                  <a:solidFill>
                    <a:srgbClr val="0070C0"/>
                  </a:solidFill>
                </a:rPr>
                <a:t>08</a:t>
              </a:r>
              <a:endParaRPr lang="he-IL" dirty="0">
                <a:solidFill>
                  <a:srgbClr val="0070C0"/>
                </a:solidFill>
              </a:endParaRPr>
            </a:p>
          </p:txBody>
        </p:sp>
        <p:sp>
          <p:nvSpPr>
            <p:cNvPr id="33" name="TextBox 32"/>
            <p:cNvSpPr txBox="1"/>
            <p:nvPr/>
          </p:nvSpPr>
          <p:spPr>
            <a:xfrm>
              <a:off x="6818038" y="4248753"/>
              <a:ext cx="408791" cy="338554"/>
            </a:xfrm>
            <a:prstGeom prst="rect">
              <a:avLst/>
            </a:prstGeom>
            <a:noFill/>
          </p:spPr>
          <p:txBody>
            <a:bodyPr wrap="square" rtlCol="1">
              <a:spAutoFit/>
            </a:bodyPr>
            <a:lstStyle/>
            <a:p>
              <a:pPr algn="l" rtl="0"/>
              <a:r>
                <a:rPr lang="he-IL" sz="1600" dirty="0">
                  <a:solidFill>
                    <a:srgbClr val="0070C0"/>
                  </a:solidFill>
                </a:rPr>
                <a:t>00</a:t>
              </a:r>
              <a:endParaRPr lang="he-IL" dirty="0">
                <a:solidFill>
                  <a:srgbClr val="0070C0"/>
                </a:solidFill>
              </a:endParaRPr>
            </a:p>
          </p:txBody>
        </p:sp>
        <p:sp>
          <p:nvSpPr>
            <p:cNvPr id="34" name="TextBox 33"/>
            <p:cNvSpPr txBox="1"/>
            <p:nvPr/>
          </p:nvSpPr>
          <p:spPr>
            <a:xfrm>
              <a:off x="6353571" y="4248753"/>
              <a:ext cx="408791" cy="338554"/>
            </a:xfrm>
            <a:prstGeom prst="rect">
              <a:avLst/>
            </a:prstGeom>
            <a:noFill/>
          </p:spPr>
          <p:txBody>
            <a:bodyPr wrap="square" rtlCol="1">
              <a:spAutoFit/>
            </a:bodyPr>
            <a:lstStyle/>
            <a:p>
              <a:pPr algn="l" rtl="0"/>
              <a:r>
                <a:rPr lang="he-IL" sz="1600" dirty="0">
                  <a:solidFill>
                    <a:srgbClr val="0070C0"/>
                  </a:solidFill>
                </a:rPr>
                <a:t>20</a:t>
              </a:r>
              <a:endParaRPr lang="he-IL" dirty="0">
                <a:solidFill>
                  <a:srgbClr val="0070C0"/>
                </a:solidFill>
              </a:endParaRPr>
            </a:p>
          </p:txBody>
        </p:sp>
      </p:grpSp>
      <p:sp>
        <p:nvSpPr>
          <p:cNvPr id="37" name="TextBox 36"/>
          <p:cNvSpPr txBox="1"/>
          <p:nvPr/>
        </p:nvSpPr>
        <p:spPr>
          <a:xfrm>
            <a:off x="6096000" y="1973940"/>
            <a:ext cx="5457508" cy="2293260"/>
          </a:xfrm>
          <a:prstGeom prst="rect">
            <a:avLst/>
          </a:prstGeom>
          <a:solidFill>
            <a:srgbClr val="EA4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bodyPr>
          <a:lstStyle>
            <a:defPPr>
              <a:defRPr lang="he-IL"/>
            </a:defPPr>
            <a:lvl1pPr>
              <a:lnSpc>
                <a:spcPct val="150000"/>
              </a:lnSpc>
              <a:spcBef>
                <a:spcPts val="600"/>
              </a:spcBef>
              <a:spcAft>
                <a:spcPts val="600"/>
              </a:spcAft>
              <a:defRPr sz="2000" b="1">
                <a:solidFill>
                  <a:srgbClr val="54707C"/>
                </a:solidFill>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e-IL" dirty="0"/>
              <a:t>בקלפי אסירים: </a:t>
            </a:r>
          </a:p>
          <a:p>
            <a:r>
              <a:rPr lang="he-IL" b="0" dirty="0"/>
              <a:t>אם הסתיימה ההצבעה לפני השעה 20:00 בערב – </a:t>
            </a:r>
            <a:br>
              <a:rPr lang="en-US" b="0" dirty="0"/>
            </a:br>
            <a:r>
              <a:rPr lang="he-IL" b="0" dirty="0"/>
              <a:t>יש לרשום את שעת סיום ההצבעה בפרוטוקול ולצרף לפרוטוקול אישור לכך של מפקד המתקן או מי מטעמו.</a:t>
            </a:r>
          </a:p>
        </p:txBody>
      </p:sp>
    </p:spTree>
    <p:custDataLst>
      <p:tags r:id="rId1"/>
    </p:custDataLst>
    <p:extLst>
      <p:ext uri="{BB962C8B-B14F-4D97-AF65-F5344CB8AC3E}">
        <p14:creationId xmlns:p14="http://schemas.microsoft.com/office/powerpoint/2010/main" val="91388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AD9166-83CB-4464-BA5F-17FE04B4B4C5}"/>
              </a:ext>
            </a:extLst>
          </p:cNvPr>
          <p:cNvPicPr>
            <a:picLocks noChangeAspect="1"/>
          </p:cNvPicPr>
          <p:nvPr/>
        </p:nvPicPr>
        <p:blipFill>
          <a:blip r:embed="rId4"/>
          <a:stretch>
            <a:fillRect/>
          </a:stretch>
        </p:blipFill>
        <p:spPr>
          <a:xfrm>
            <a:off x="4871595" y="2156883"/>
            <a:ext cx="5849166" cy="1047896"/>
          </a:xfrm>
          <a:prstGeom prst="rect">
            <a:avLst/>
          </a:prstGeom>
          <a:ln>
            <a:solidFill>
              <a:schemeClr val="bg1">
                <a:lumMod val="75000"/>
              </a:schemeClr>
            </a:solid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AE34140D-DEBD-4CCF-B895-315AB58814F3}"/>
              </a:ext>
            </a:extLst>
          </p:cNvPr>
          <p:cNvPicPr>
            <a:picLocks noChangeAspect="1"/>
          </p:cNvPicPr>
          <p:nvPr/>
        </p:nvPicPr>
        <p:blipFill>
          <a:blip r:embed="rId5"/>
          <a:stretch>
            <a:fillRect/>
          </a:stretch>
        </p:blipFill>
        <p:spPr>
          <a:xfrm>
            <a:off x="4989893" y="1179579"/>
            <a:ext cx="5734850" cy="514422"/>
          </a:xfrm>
          <a:prstGeom prst="rect">
            <a:avLst/>
          </a:prstGeom>
          <a:ln>
            <a:solidFill>
              <a:schemeClr val="bg1">
                <a:lumMod val="75000"/>
              </a:schemeClr>
            </a:solid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8071EFAD-7601-46AD-ACED-84C73AE1EC33}"/>
              </a:ext>
            </a:extLst>
          </p:cNvPr>
          <p:cNvPicPr>
            <a:picLocks noChangeAspect="1"/>
          </p:cNvPicPr>
          <p:nvPr/>
        </p:nvPicPr>
        <p:blipFill>
          <a:blip r:embed="rId6"/>
          <a:stretch>
            <a:fillRect/>
          </a:stretch>
        </p:blipFill>
        <p:spPr>
          <a:xfrm>
            <a:off x="503481" y="1217738"/>
            <a:ext cx="4134427" cy="5191850"/>
          </a:xfrm>
          <a:prstGeom prst="rect">
            <a:avLst/>
          </a:prstGeom>
        </p:spPr>
      </p:pic>
      <p:sp>
        <p:nvSpPr>
          <p:cNvPr id="2" name="מציין מיקום של מספר שקופית 1"/>
          <p:cNvSpPr>
            <a:spLocks noGrp="1"/>
          </p:cNvSpPr>
          <p:nvPr>
            <p:ph type="sldNum" sz="quarter" idx="12"/>
          </p:nvPr>
        </p:nvSpPr>
        <p:spPr/>
        <p:txBody>
          <a:bodyPr/>
          <a:lstStyle/>
          <a:p>
            <a:fld id="{4C3B709D-3265-41A0-A411-CB1161B7F7D5}" type="slidenum">
              <a:rPr lang="he-IL" smtClean="0"/>
              <a:pPr/>
              <a:t>38</a:t>
            </a:fld>
            <a:endParaRPr lang="he-IL" dirty="0"/>
          </a:p>
        </p:txBody>
      </p:sp>
      <p:grpSp>
        <p:nvGrpSpPr>
          <p:cNvPr id="20" name="Group 1"/>
          <p:cNvGrpSpPr/>
          <p:nvPr/>
        </p:nvGrpSpPr>
        <p:grpSpPr>
          <a:xfrm>
            <a:off x="632467" y="1673374"/>
            <a:ext cx="4236627" cy="662529"/>
            <a:chOff x="215075" y="1490612"/>
            <a:chExt cx="4236627" cy="662529"/>
          </a:xfrm>
        </p:grpSpPr>
        <p:sp>
          <p:nvSpPr>
            <p:cNvPr id="21" name="מלבן 20"/>
            <p:cNvSpPr/>
            <p:nvPr/>
          </p:nvSpPr>
          <p:spPr>
            <a:xfrm>
              <a:off x="215075" y="1490612"/>
              <a:ext cx="3974056" cy="662529"/>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שולש שווה-שוקיים 15"/>
            <p:cNvSpPr/>
            <p:nvPr/>
          </p:nvSpPr>
          <p:spPr>
            <a:xfrm rot="5400000" flipH="1">
              <a:off x="4181292" y="1724828"/>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3" name="Group 1"/>
          <p:cNvGrpSpPr/>
          <p:nvPr/>
        </p:nvGrpSpPr>
        <p:grpSpPr>
          <a:xfrm>
            <a:off x="613052" y="1225706"/>
            <a:ext cx="4230642" cy="394990"/>
            <a:chOff x="215075" y="1490613"/>
            <a:chExt cx="4230642" cy="394990"/>
          </a:xfrm>
        </p:grpSpPr>
        <p:sp>
          <p:nvSpPr>
            <p:cNvPr id="24" name="מלבן 23"/>
            <p:cNvSpPr/>
            <p:nvPr/>
          </p:nvSpPr>
          <p:spPr>
            <a:xfrm>
              <a:off x="215075" y="1490613"/>
              <a:ext cx="3974056" cy="394990"/>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שולש שווה-שוקיים 15"/>
            <p:cNvSpPr/>
            <p:nvPr/>
          </p:nvSpPr>
          <p:spPr>
            <a:xfrm rot="5400000" flipH="1">
              <a:off x="4175307" y="1575315"/>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64" name="קבוצה 63"/>
          <p:cNvGrpSpPr/>
          <p:nvPr/>
        </p:nvGrpSpPr>
        <p:grpSpPr>
          <a:xfrm>
            <a:off x="7655247" y="1180125"/>
            <a:ext cx="840984" cy="338554"/>
            <a:chOff x="7655247" y="773725"/>
            <a:chExt cx="840984" cy="338554"/>
          </a:xfrm>
        </p:grpSpPr>
        <p:sp>
          <p:nvSpPr>
            <p:cNvPr id="30" name="TextBox 29"/>
            <p:cNvSpPr txBox="1"/>
            <p:nvPr/>
          </p:nvSpPr>
          <p:spPr>
            <a:xfrm>
              <a:off x="8087440" y="773725"/>
              <a:ext cx="408791" cy="338554"/>
            </a:xfrm>
            <a:prstGeom prst="rect">
              <a:avLst/>
            </a:prstGeom>
            <a:noFill/>
          </p:spPr>
          <p:txBody>
            <a:bodyPr wrap="square" rtlCol="1">
              <a:spAutoFit/>
            </a:bodyPr>
            <a:lstStyle/>
            <a:p>
              <a:pPr algn="l" rtl="0"/>
              <a:r>
                <a:rPr lang="he-IL" sz="1600" dirty="0">
                  <a:solidFill>
                    <a:srgbClr val="0070C0"/>
                  </a:solidFill>
                </a:rPr>
                <a:t>00</a:t>
              </a:r>
              <a:endParaRPr lang="he-IL" dirty="0">
                <a:solidFill>
                  <a:srgbClr val="0070C0"/>
                </a:solidFill>
              </a:endParaRPr>
            </a:p>
          </p:txBody>
        </p:sp>
        <p:sp>
          <p:nvSpPr>
            <p:cNvPr id="31" name="TextBox 30"/>
            <p:cNvSpPr txBox="1"/>
            <p:nvPr/>
          </p:nvSpPr>
          <p:spPr>
            <a:xfrm>
              <a:off x="7655247" y="773725"/>
              <a:ext cx="408791" cy="338554"/>
            </a:xfrm>
            <a:prstGeom prst="rect">
              <a:avLst/>
            </a:prstGeom>
            <a:noFill/>
          </p:spPr>
          <p:txBody>
            <a:bodyPr wrap="square" rtlCol="1">
              <a:spAutoFit/>
            </a:bodyPr>
            <a:lstStyle/>
            <a:p>
              <a:pPr algn="l" rtl="0"/>
              <a:r>
                <a:rPr lang="he-IL" sz="1600" dirty="0">
                  <a:solidFill>
                    <a:srgbClr val="0070C0"/>
                  </a:solidFill>
                </a:rPr>
                <a:t>20</a:t>
              </a:r>
              <a:endParaRPr lang="he-IL" dirty="0">
                <a:solidFill>
                  <a:srgbClr val="0070C0"/>
                </a:solidFill>
              </a:endParaRPr>
            </a:p>
          </p:txBody>
        </p:sp>
      </p:grpSp>
      <p:grpSp>
        <p:nvGrpSpPr>
          <p:cNvPr id="65" name="קבוצה 64"/>
          <p:cNvGrpSpPr/>
          <p:nvPr/>
        </p:nvGrpSpPr>
        <p:grpSpPr>
          <a:xfrm>
            <a:off x="6799984" y="2707706"/>
            <a:ext cx="2601041" cy="338554"/>
            <a:chOff x="6465346" y="1686609"/>
            <a:chExt cx="2601041" cy="338554"/>
          </a:xfrm>
        </p:grpSpPr>
        <p:sp>
          <p:nvSpPr>
            <p:cNvPr id="32" name="TextBox 31"/>
            <p:cNvSpPr txBox="1"/>
            <p:nvPr/>
          </p:nvSpPr>
          <p:spPr>
            <a:xfrm>
              <a:off x="8657596" y="1686609"/>
              <a:ext cx="408791" cy="338554"/>
            </a:xfrm>
            <a:prstGeom prst="rect">
              <a:avLst/>
            </a:prstGeom>
            <a:noFill/>
          </p:spPr>
          <p:txBody>
            <a:bodyPr wrap="square" rtlCol="1">
              <a:spAutoFit/>
            </a:bodyPr>
            <a:lstStyle/>
            <a:p>
              <a:pPr algn="l" rtl="0"/>
              <a:r>
                <a:rPr lang="he-IL" sz="1600" dirty="0">
                  <a:solidFill>
                    <a:srgbClr val="0070C0"/>
                  </a:solidFill>
                </a:rPr>
                <a:t>30</a:t>
              </a:r>
              <a:endParaRPr lang="he-IL" dirty="0">
                <a:solidFill>
                  <a:srgbClr val="0070C0"/>
                </a:solidFill>
              </a:endParaRPr>
            </a:p>
          </p:txBody>
        </p:sp>
        <p:sp>
          <p:nvSpPr>
            <p:cNvPr id="33" name="TextBox 32"/>
            <p:cNvSpPr txBox="1"/>
            <p:nvPr/>
          </p:nvSpPr>
          <p:spPr>
            <a:xfrm>
              <a:off x="6465346" y="1686609"/>
              <a:ext cx="1208649" cy="338554"/>
            </a:xfrm>
            <a:prstGeom prst="rect">
              <a:avLst/>
            </a:prstGeom>
            <a:noFill/>
          </p:spPr>
          <p:txBody>
            <a:bodyPr wrap="square" rtlCol="1">
              <a:spAutoFit/>
            </a:bodyPr>
            <a:lstStyle/>
            <a:p>
              <a:pPr algn="l" rtl="0"/>
              <a:r>
                <a:rPr lang="he-IL" sz="1600" dirty="0">
                  <a:solidFill>
                    <a:srgbClr val="0070C0"/>
                  </a:solidFill>
                </a:rPr>
                <a:t>שלושים</a:t>
              </a:r>
              <a:endParaRPr lang="he-IL" dirty="0">
                <a:solidFill>
                  <a:srgbClr val="0070C0"/>
                </a:solidFill>
              </a:endParaRPr>
            </a:p>
          </p:txBody>
        </p:sp>
      </p:grpSp>
      <p:grpSp>
        <p:nvGrpSpPr>
          <p:cNvPr id="48" name="Group 1"/>
          <p:cNvGrpSpPr/>
          <p:nvPr/>
        </p:nvGrpSpPr>
        <p:grpSpPr>
          <a:xfrm>
            <a:off x="583666" y="4849274"/>
            <a:ext cx="4255354" cy="1407602"/>
            <a:chOff x="208190" y="1817790"/>
            <a:chExt cx="4255354" cy="1407602"/>
          </a:xfrm>
        </p:grpSpPr>
        <p:sp>
          <p:nvSpPr>
            <p:cNvPr id="49" name="מלבן 48"/>
            <p:cNvSpPr/>
            <p:nvPr/>
          </p:nvSpPr>
          <p:spPr>
            <a:xfrm>
              <a:off x="208190" y="1817790"/>
              <a:ext cx="3974056" cy="1407602"/>
            </a:xfrm>
            <a:prstGeom prst="rect">
              <a:avLst/>
            </a:prstGeom>
            <a:noFill/>
            <a:ln w="28575">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שולש שווה-שוקיים 15"/>
            <p:cNvSpPr/>
            <p:nvPr/>
          </p:nvSpPr>
          <p:spPr>
            <a:xfrm rot="5400000" flipH="1">
              <a:off x="4193134" y="2438866"/>
              <a:ext cx="288055" cy="252764"/>
            </a:xfrm>
            <a:prstGeom prs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66" name="קבוצה 65"/>
          <p:cNvGrpSpPr/>
          <p:nvPr/>
        </p:nvGrpSpPr>
        <p:grpSpPr>
          <a:xfrm>
            <a:off x="4796866" y="3889095"/>
            <a:ext cx="6120904" cy="2393819"/>
            <a:chOff x="4796866" y="3393795"/>
            <a:chExt cx="6120904" cy="2393819"/>
          </a:xfrm>
        </p:grpSpPr>
        <p:pic>
          <p:nvPicPr>
            <p:cNvPr id="51" name="תמונה 50"/>
            <p:cNvPicPr>
              <a:picLocks noChangeAspect="1"/>
            </p:cNvPicPr>
            <p:nvPr/>
          </p:nvPicPr>
          <p:blipFill>
            <a:blip r:embed="rId7"/>
            <a:stretch>
              <a:fillRect/>
            </a:stretch>
          </p:blipFill>
          <p:spPr>
            <a:xfrm>
              <a:off x="4796866" y="3393795"/>
              <a:ext cx="6120904" cy="2393819"/>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52" name="TextBox 51"/>
            <p:cNvSpPr txBox="1"/>
            <p:nvPr/>
          </p:nvSpPr>
          <p:spPr>
            <a:xfrm>
              <a:off x="8100505" y="4486479"/>
              <a:ext cx="1161826" cy="338554"/>
            </a:xfrm>
            <a:prstGeom prst="rect">
              <a:avLst/>
            </a:prstGeom>
            <a:noFill/>
          </p:spPr>
          <p:txBody>
            <a:bodyPr wrap="square" rtlCol="1">
              <a:spAutoFit/>
            </a:bodyPr>
            <a:lstStyle/>
            <a:p>
              <a:r>
                <a:rPr lang="he-IL" sz="1600" dirty="0">
                  <a:solidFill>
                    <a:srgbClr val="0070C0"/>
                  </a:solidFill>
                </a:rPr>
                <a:t>12121212</a:t>
              </a:r>
            </a:p>
          </p:txBody>
        </p:sp>
        <p:sp>
          <p:nvSpPr>
            <p:cNvPr id="53" name="TextBox 52"/>
            <p:cNvSpPr txBox="1"/>
            <p:nvPr/>
          </p:nvSpPr>
          <p:spPr>
            <a:xfrm>
              <a:off x="8100505" y="4825033"/>
              <a:ext cx="1161826" cy="338554"/>
            </a:xfrm>
            <a:prstGeom prst="rect">
              <a:avLst/>
            </a:prstGeom>
            <a:noFill/>
          </p:spPr>
          <p:txBody>
            <a:bodyPr wrap="square" rtlCol="1">
              <a:spAutoFit/>
            </a:bodyPr>
            <a:lstStyle/>
            <a:p>
              <a:r>
                <a:rPr lang="he-IL" sz="1600" dirty="0">
                  <a:solidFill>
                    <a:srgbClr val="0070C0"/>
                  </a:solidFill>
                </a:rPr>
                <a:t>13131313</a:t>
              </a:r>
            </a:p>
          </p:txBody>
        </p:sp>
        <p:sp>
          <p:nvSpPr>
            <p:cNvPr id="54" name="TextBox 53"/>
            <p:cNvSpPr txBox="1"/>
            <p:nvPr/>
          </p:nvSpPr>
          <p:spPr>
            <a:xfrm>
              <a:off x="8100505" y="5192010"/>
              <a:ext cx="1161826" cy="338554"/>
            </a:xfrm>
            <a:prstGeom prst="rect">
              <a:avLst/>
            </a:prstGeom>
            <a:noFill/>
          </p:spPr>
          <p:txBody>
            <a:bodyPr wrap="square" rtlCol="1">
              <a:spAutoFit/>
            </a:bodyPr>
            <a:lstStyle/>
            <a:p>
              <a:r>
                <a:rPr lang="he-IL" sz="1600" dirty="0">
                  <a:solidFill>
                    <a:srgbClr val="0070C0"/>
                  </a:solidFill>
                </a:rPr>
                <a:t>14141414</a:t>
              </a:r>
            </a:p>
          </p:txBody>
        </p:sp>
        <p:sp>
          <p:nvSpPr>
            <p:cNvPr id="55" name="TextBox 54"/>
            <p:cNvSpPr txBox="1"/>
            <p:nvPr/>
          </p:nvSpPr>
          <p:spPr>
            <a:xfrm>
              <a:off x="7141632" y="4464963"/>
              <a:ext cx="1161826" cy="338554"/>
            </a:xfrm>
            <a:prstGeom prst="rect">
              <a:avLst/>
            </a:prstGeom>
            <a:noFill/>
          </p:spPr>
          <p:txBody>
            <a:bodyPr wrap="square" rtlCol="1">
              <a:spAutoFit/>
            </a:bodyPr>
            <a:lstStyle/>
            <a:p>
              <a:pPr algn="ctr" rtl="0"/>
              <a:r>
                <a:rPr lang="he-IL" sz="1600" dirty="0">
                  <a:solidFill>
                    <a:srgbClr val="0070C0"/>
                  </a:solidFill>
                </a:rPr>
                <a:t>לוי</a:t>
              </a:r>
            </a:p>
          </p:txBody>
        </p:sp>
        <p:sp>
          <p:nvSpPr>
            <p:cNvPr id="56" name="TextBox 55"/>
            <p:cNvSpPr txBox="1"/>
            <p:nvPr/>
          </p:nvSpPr>
          <p:spPr>
            <a:xfrm>
              <a:off x="7141632" y="4803517"/>
              <a:ext cx="1161826" cy="338554"/>
            </a:xfrm>
            <a:prstGeom prst="rect">
              <a:avLst/>
            </a:prstGeom>
            <a:noFill/>
          </p:spPr>
          <p:txBody>
            <a:bodyPr wrap="square" rtlCol="1">
              <a:spAutoFit/>
            </a:bodyPr>
            <a:lstStyle/>
            <a:p>
              <a:pPr algn="ctr" rtl="0"/>
              <a:r>
                <a:rPr lang="he-IL" sz="1600" dirty="0">
                  <a:solidFill>
                    <a:srgbClr val="0070C0"/>
                  </a:solidFill>
                </a:rPr>
                <a:t>כהן</a:t>
              </a:r>
            </a:p>
          </p:txBody>
        </p:sp>
        <p:sp>
          <p:nvSpPr>
            <p:cNvPr id="57" name="TextBox 56"/>
            <p:cNvSpPr txBox="1"/>
            <p:nvPr/>
          </p:nvSpPr>
          <p:spPr>
            <a:xfrm>
              <a:off x="7141632" y="5170494"/>
              <a:ext cx="1161826" cy="338554"/>
            </a:xfrm>
            <a:prstGeom prst="rect">
              <a:avLst/>
            </a:prstGeom>
            <a:noFill/>
          </p:spPr>
          <p:txBody>
            <a:bodyPr wrap="square" rtlCol="1">
              <a:spAutoFit/>
            </a:bodyPr>
            <a:lstStyle/>
            <a:p>
              <a:pPr algn="ctr" rtl="0"/>
              <a:r>
                <a:rPr lang="he-IL" sz="1600" dirty="0">
                  <a:solidFill>
                    <a:srgbClr val="0070C0"/>
                  </a:solidFill>
                </a:rPr>
                <a:t>ישראל</a:t>
              </a:r>
            </a:p>
          </p:txBody>
        </p:sp>
        <p:sp>
          <p:nvSpPr>
            <p:cNvPr id="58" name="TextBox 57"/>
            <p:cNvSpPr txBox="1"/>
            <p:nvPr/>
          </p:nvSpPr>
          <p:spPr>
            <a:xfrm>
              <a:off x="5933375" y="4464963"/>
              <a:ext cx="1161826" cy="338554"/>
            </a:xfrm>
            <a:prstGeom prst="rect">
              <a:avLst/>
            </a:prstGeom>
            <a:noFill/>
          </p:spPr>
          <p:txBody>
            <a:bodyPr wrap="square" rtlCol="1">
              <a:spAutoFit/>
            </a:bodyPr>
            <a:lstStyle/>
            <a:p>
              <a:pPr algn="ctr" rtl="0"/>
              <a:r>
                <a:rPr lang="he-IL" sz="1600" dirty="0">
                  <a:solidFill>
                    <a:srgbClr val="0070C0"/>
                  </a:solidFill>
                </a:rPr>
                <a:t>אברהם</a:t>
              </a:r>
            </a:p>
          </p:txBody>
        </p:sp>
        <p:sp>
          <p:nvSpPr>
            <p:cNvPr id="59" name="TextBox 58"/>
            <p:cNvSpPr txBox="1"/>
            <p:nvPr/>
          </p:nvSpPr>
          <p:spPr>
            <a:xfrm>
              <a:off x="5933375" y="4803517"/>
              <a:ext cx="1161826" cy="338554"/>
            </a:xfrm>
            <a:prstGeom prst="rect">
              <a:avLst/>
            </a:prstGeom>
            <a:noFill/>
          </p:spPr>
          <p:txBody>
            <a:bodyPr wrap="square" rtlCol="1">
              <a:spAutoFit/>
            </a:bodyPr>
            <a:lstStyle/>
            <a:p>
              <a:pPr algn="ctr" rtl="0"/>
              <a:r>
                <a:rPr lang="he-IL" sz="1600" dirty="0">
                  <a:solidFill>
                    <a:srgbClr val="0070C0"/>
                  </a:solidFill>
                </a:rPr>
                <a:t>יצחק</a:t>
              </a:r>
            </a:p>
          </p:txBody>
        </p:sp>
        <p:sp>
          <p:nvSpPr>
            <p:cNvPr id="60" name="TextBox 59"/>
            <p:cNvSpPr txBox="1"/>
            <p:nvPr/>
          </p:nvSpPr>
          <p:spPr>
            <a:xfrm>
              <a:off x="5933375" y="5170494"/>
              <a:ext cx="1161826" cy="338554"/>
            </a:xfrm>
            <a:prstGeom prst="rect">
              <a:avLst/>
            </a:prstGeom>
            <a:noFill/>
          </p:spPr>
          <p:txBody>
            <a:bodyPr wrap="square" rtlCol="1">
              <a:spAutoFit/>
            </a:bodyPr>
            <a:lstStyle/>
            <a:p>
              <a:pPr algn="ctr" rtl="0"/>
              <a:r>
                <a:rPr lang="he-IL" sz="1600" dirty="0">
                  <a:solidFill>
                    <a:srgbClr val="0070C0"/>
                  </a:solidFill>
                </a:rPr>
                <a:t>יעקב</a:t>
              </a:r>
            </a:p>
          </p:txBody>
        </p:sp>
        <p:sp>
          <p:nvSpPr>
            <p:cNvPr id="61" name="TextBox 60"/>
            <p:cNvSpPr txBox="1"/>
            <p:nvPr/>
          </p:nvSpPr>
          <p:spPr>
            <a:xfrm>
              <a:off x="4868362" y="4464963"/>
              <a:ext cx="1161826" cy="307777"/>
            </a:xfrm>
            <a:prstGeom prst="rect">
              <a:avLst/>
            </a:prstGeom>
            <a:noFill/>
          </p:spPr>
          <p:txBody>
            <a:bodyPr wrap="square" rtlCol="1">
              <a:spAutoFit/>
            </a:bodyPr>
            <a:lstStyle/>
            <a:p>
              <a:pPr algn="ctr" rtl="0"/>
              <a:r>
                <a:rPr lang="he-IL" sz="1400" b="1" dirty="0">
                  <a:solidFill>
                    <a:srgbClr val="0070C0"/>
                  </a:solidFill>
                  <a:latin typeface="Guttman Yad-Light" panose="02010401010101010101" pitchFamily="2" charset="-79"/>
                  <a:cs typeface="Guttman Yad-Light" panose="02010401010101010101" pitchFamily="2" charset="-79"/>
                </a:rPr>
                <a:t>אברהם</a:t>
              </a:r>
            </a:p>
          </p:txBody>
        </p:sp>
        <p:sp>
          <p:nvSpPr>
            <p:cNvPr id="62" name="TextBox 61"/>
            <p:cNvSpPr txBox="1"/>
            <p:nvPr/>
          </p:nvSpPr>
          <p:spPr>
            <a:xfrm>
              <a:off x="4868362" y="4803517"/>
              <a:ext cx="1161826" cy="307777"/>
            </a:xfrm>
            <a:prstGeom prst="rect">
              <a:avLst/>
            </a:prstGeom>
            <a:noFill/>
          </p:spPr>
          <p:txBody>
            <a:bodyPr wrap="square" rtlCol="1">
              <a:spAutoFit/>
            </a:bodyPr>
            <a:lstStyle/>
            <a:p>
              <a:pPr algn="ctr" rtl="0"/>
              <a:r>
                <a:rPr lang="he-IL" sz="1400" b="1" dirty="0">
                  <a:solidFill>
                    <a:srgbClr val="0070C0"/>
                  </a:solidFill>
                  <a:latin typeface="Guttman Yad-Light" panose="02010401010101010101" pitchFamily="2" charset="-79"/>
                  <a:cs typeface="Guttman Yad-Light" panose="02010401010101010101" pitchFamily="2" charset="-79"/>
                </a:rPr>
                <a:t>יצחק</a:t>
              </a:r>
            </a:p>
          </p:txBody>
        </p:sp>
        <p:sp>
          <p:nvSpPr>
            <p:cNvPr id="63" name="TextBox 62"/>
            <p:cNvSpPr txBox="1"/>
            <p:nvPr/>
          </p:nvSpPr>
          <p:spPr>
            <a:xfrm>
              <a:off x="4868362" y="5170494"/>
              <a:ext cx="1161826" cy="307777"/>
            </a:xfrm>
            <a:prstGeom prst="rect">
              <a:avLst/>
            </a:prstGeom>
            <a:noFill/>
          </p:spPr>
          <p:txBody>
            <a:bodyPr wrap="square" rtlCol="1">
              <a:spAutoFit/>
            </a:bodyPr>
            <a:lstStyle/>
            <a:p>
              <a:pPr algn="ctr" rtl="0"/>
              <a:r>
                <a:rPr lang="he-IL" sz="1400" b="1" dirty="0">
                  <a:solidFill>
                    <a:srgbClr val="0070C0"/>
                  </a:solidFill>
                  <a:latin typeface="Guttman Yad-Light" panose="02010401010101010101" pitchFamily="2" charset="-79"/>
                  <a:cs typeface="Guttman Yad-Light" panose="02010401010101010101" pitchFamily="2" charset="-79"/>
                </a:rPr>
                <a:t>יעקב</a:t>
              </a:r>
            </a:p>
          </p:txBody>
        </p:sp>
      </p:grpSp>
      <p:sp>
        <p:nvSpPr>
          <p:cNvPr id="44" name="TextBox 43">
            <a:extLst>
              <a:ext uri="{FF2B5EF4-FFF2-40B4-BE49-F238E27FC236}">
                <a16:creationId xmlns:a16="http://schemas.microsoft.com/office/drawing/2014/main" id="{4117DF05-B679-48A5-A8E7-919AAA44480D}"/>
              </a:ext>
            </a:extLst>
          </p:cNvPr>
          <p:cNvSpPr txBox="1"/>
          <p:nvPr/>
        </p:nvSpPr>
        <p:spPr>
          <a:xfrm>
            <a:off x="5546658" y="2091421"/>
            <a:ext cx="918462" cy="338554"/>
          </a:xfrm>
          <a:prstGeom prst="rect">
            <a:avLst/>
          </a:prstGeom>
          <a:noFill/>
        </p:spPr>
        <p:txBody>
          <a:bodyPr wrap="square" rtlCol="1">
            <a:spAutoFit/>
          </a:bodyPr>
          <a:lstStyle/>
          <a:p>
            <a:pPr algn="l" rtl="0"/>
            <a:r>
              <a:rPr lang="he-IL" sz="1600" dirty="0">
                <a:solidFill>
                  <a:srgbClr val="0070C0"/>
                </a:solidFill>
              </a:rPr>
              <a:t>123455</a:t>
            </a:r>
            <a:endParaRPr lang="he-IL" dirty="0">
              <a:solidFill>
                <a:srgbClr val="0070C0"/>
              </a:solidFill>
            </a:endParaRPr>
          </a:p>
        </p:txBody>
      </p:sp>
      <p:sp>
        <p:nvSpPr>
          <p:cNvPr id="10" name="Rectangle 9">
            <a:extLst>
              <a:ext uri="{FF2B5EF4-FFF2-40B4-BE49-F238E27FC236}">
                <a16:creationId xmlns:a16="http://schemas.microsoft.com/office/drawing/2014/main" id="{71018346-BA33-4167-9297-D9B42243E4FC}"/>
              </a:ext>
            </a:extLst>
          </p:cNvPr>
          <p:cNvSpPr/>
          <p:nvPr/>
        </p:nvSpPr>
        <p:spPr>
          <a:xfrm>
            <a:off x="10708061" y="4076700"/>
            <a:ext cx="99639"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119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50"/>
                                        <p:tgtEl>
                                          <p:spTgt spid="23"/>
                                        </p:tgtEl>
                                      </p:cBhvr>
                                    </p:animEffect>
                                    <p:set>
                                      <p:cBhvr>
                                        <p:cTn id="16" dur="1" fill="hold">
                                          <p:stCondLst>
                                            <p:cond delay="249"/>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50"/>
                                        <p:tgtEl>
                                          <p:spTgt spid="20"/>
                                        </p:tgtEl>
                                      </p:cBhvr>
                                    </p:animEffect>
                                  </p:childTnLst>
                                </p:cTn>
                              </p:par>
                            </p:childTnLst>
                          </p:cTn>
                        </p:par>
                        <p:par>
                          <p:cTn id="22" fill="hold">
                            <p:stCondLst>
                              <p:cond delay="250"/>
                            </p:stCondLst>
                            <p:childTnLst>
                              <p:par>
                                <p:cTn id="23" presetID="22" presetClass="entr" presetSubtype="8"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250"/>
                                        <p:tgtEl>
                                          <p:spTgt spid="48"/>
                                        </p:tgtEl>
                                      </p:cBhvr>
                                    </p:animEffect>
                                  </p:childTnLst>
                                </p:cTn>
                              </p:par>
                            </p:childTnLst>
                          </p:cTn>
                        </p:par>
                        <p:par>
                          <p:cTn id="35" fill="hold">
                            <p:stCondLst>
                              <p:cond delay="250"/>
                            </p:stCondLst>
                            <p:childTnLst>
                              <p:par>
                                <p:cTn id="36" presetID="22" presetClass="entr" presetSubtype="8"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left)">
                                      <p:cBhvr>
                                        <p:cTn id="3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4C3B709D-3265-41A0-A411-CB1161B7F7D5}" type="slidenum">
              <a:rPr lang="he-IL" smtClean="0"/>
              <a:pPr/>
              <a:t>39</a:t>
            </a:fld>
            <a:endParaRPr lang="he-IL" dirty="0"/>
          </a:p>
        </p:txBody>
      </p:sp>
      <p:sp>
        <p:nvSpPr>
          <p:cNvPr id="33" name="Title 32">
            <a:extLst>
              <a:ext uri="{FF2B5EF4-FFF2-40B4-BE49-F238E27FC236}">
                <a16:creationId xmlns:a16="http://schemas.microsoft.com/office/drawing/2014/main" id="{A4C87678-97F4-4359-BF28-181F70C956C3}"/>
              </a:ext>
            </a:extLst>
          </p:cNvPr>
          <p:cNvSpPr>
            <a:spLocks noGrp="1"/>
          </p:cNvSpPr>
          <p:nvPr>
            <p:ph type="title"/>
          </p:nvPr>
        </p:nvSpPr>
        <p:spPr/>
        <p:txBody>
          <a:bodyPr/>
          <a:lstStyle/>
          <a:p>
            <a:r>
              <a:rPr lang="he-IL" dirty="0"/>
              <a:t>אריזת החומרים </a:t>
            </a:r>
          </a:p>
        </p:txBody>
      </p:sp>
      <p:grpSp>
        <p:nvGrpSpPr>
          <p:cNvPr id="25" name="קבוצה 24"/>
          <p:cNvGrpSpPr/>
          <p:nvPr/>
        </p:nvGrpSpPr>
        <p:grpSpPr>
          <a:xfrm>
            <a:off x="4804490" y="1957806"/>
            <a:ext cx="2984308" cy="3829777"/>
            <a:chOff x="4461590" y="1882500"/>
            <a:chExt cx="2984308" cy="3829777"/>
          </a:xfrm>
        </p:grpSpPr>
        <p:pic>
          <p:nvPicPr>
            <p:cNvPr id="21" name="תמונה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207" y="1882500"/>
              <a:ext cx="2585075" cy="2227456"/>
            </a:xfrm>
            <a:prstGeom prst="rect">
              <a:avLst/>
            </a:prstGeom>
          </p:spPr>
        </p:pic>
        <p:sp>
          <p:nvSpPr>
            <p:cNvPr id="22" name="TextBox 21"/>
            <p:cNvSpPr txBox="1"/>
            <p:nvPr/>
          </p:nvSpPr>
          <p:spPr>
            <a:xfrm>
              <a:off x="4461590" y="4234949"/>
              <a:ext cx="2984308" cy="1477328"/>
            </a:xfrm>
            <a:prstGeom prst="rect">
              <a:avLst/>
            </a:prstGeom>
            <a:noFill/>
          </p:spPr>
          <p:txBody>
            <a:bodyPr wrap="square" rtlCol="1">
              <a:spAutoFit/>
            </a:bodyPr>
            <a:lstStyle/>
            <a:p>
              <a:pPr algn="ctr" rtl="0"/>
              <a:r>
                <a:rPr lang="he-IL" dirty="0">
                  <a:solidFill>
                    <a:srgbClr val="54707C"/>
                  </a:solidFill>
                </a:rPr>
                <a:t>הוועדה תאטום את חריץ הקלפי על ידי הדבקת מדבקה. </a:t>
              </a:r>
            </a:p>
            <a:p>
              <a:pPr algn="ctr" rtl="0"/>
              <a:r>
                <a:rPr lang="he-IL" dirty="0">
                  <a:solidFill>
                    <a:srgbClr val="54707C"/>
                  </a:solidFill>
                </a:rPr>
                <a:t>חברי הוועדה יחתמו על המדבקה באופן שחלק מהחתימה על גבי הקלפי עצמה.</a:t>
              </a:r>
            </a:p>
          </p:txBody>
        </p:sp>
      </p:grpSp>
      <p:grpSp>
        <p:nvGrpSpPr>
          <p:cNvPr id="28" name="Group 1"/>
          <p:cNvGrpSpPr/>
          <p:nvPr/>
        </p:nvGrpSpPr>
        <p:grpSpPr>
          <a:xfrm>
            <a:off x="2099734" y="6020066"/>
            <a:ext cx="7855291" cy="488226"/>
            <a:chOff x="5458807" y="4783344"/>
            <a:chExt cx="4835872" cy="1011706"/>
          </a:xfrm>
        </p:grpSpPr>
        <p:sp>
          <p:nvSpPr>
            <p:cNvPr id="29" name="מלבן 28"/>
            <p:cNvSpPr/>
            <p:nvPr/>
          </p:nvSpPr>
          <p:spPr>
            <a:xfrm>
              <a:off x="5458807" y="4783344"/>
              <a:ext cx="4835872" cy="1011706"/>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30" name="TextBox 29"/>
            <p:cNvSpPr txBox="1"/>
            <p:nvPr/>
          </p:nvSpPr>
          <p:spPr>
            <a:xfrm>
              <a:off x="5458807" y="4901273"/>
              <a:ext cx="4759077" cy="701554"/>
            </a:xfrm>
            <a:prstGeom prst="rect">
              <a:avLst/>
            </a:prstGeom>
            <a:noFill/>
          </p:spPr>
          <p:txBody>
            <a:bodyPr wrap="square" rtlCol="1">
              <a:spAutoFit/>
            </a:bodyPr>
            <a:lstStyle/>
            <a:p>
              <a:pPr marR="228600" lvl="0">
                <a:spcBef>
                  <a:spcPts val="300"/>
                </a:spcBef>
                <a:spcAft>
                  <a:spcPts val="300"/>
                </a:spcAft>
              </a:pPr>
              <a:r>
                <a:rPr lang="he-IL" sz="1600" b="1" dirty="0">
                  <a:solidFill>
                    <a:schemeClr val="bg1"/>
                  </a:solidFill>
                  <a:latin typeface="Arial" panose="020B0604020202020204" pitchFamily="34" charset="0"/>
                  <a:ea typeface="Times New Roman" panose="02020603050405020304" pitchFamily="18" charset="0"/>
                </a:rPr>
                <a:t>כל יתר החומר והציוד המשרדי ייארז במעטפות אריזה שייסגרו על ידי הדבקת נייר דבק</a:t>
              </a:r>
              <a:endParaRPr lang="en-US" sz="1600" b="1" dirty="0">
                <a:solidFill>
                  <a:schemeClr val="bg1"/>
                </a:solidFill>
                <a:latin typeface="Arial" panose="020B0604020202020204" pitchFamily="34" charset="0"/>
                <a:ea typeface="Times New Roman" panose="02020603050405020304" pitchFamily="18" charset="0"/>
              </a:endParaRPr>
            </a:p>
          </p:txBody>
        </p:sp>
      </p:grpSp>
      <p:grpSp>
        <p:nvGrpSpPr>
          <p:cNvPr id="4" name="Group 3">
            <a:extLst>
              <a:ext uri="{FF2B5EF4-FFF2-40B4-BE49-F238E27FC236}">
                <a16:creationId xmlns:a16="http://schemas.microsoft.com/office/drawing/2014/main" id="{17520683-9D58-4D74-897E-C98E87751D36}"/>
              </a:ext>
            </a:extLst>
          </p:cNvPr>
          <p:cNvGrpSpPr/>
          <p:nvPr/>
        </p:nvGrpSpPr>
        <p:grpSpPr>
          <a:xfrm>
            <a:off x="1256755" y="2479723"/>
            <a:ext cx="2984308" cy="2753862"/>
            <a:chOff x="1256755" y="2479723"/>
            <a:chExt cx="2984308" cy="2753862"/>
          </a:xfrm>
        </p:grpSpPr>
        <p:sp>
          <p:nvSpPr>
            <p:cNvPr id="24" name="TextBox 23"/>
            <p:cNvSpPr txBox="1"/>
            <p:nvPr/>
          </p:nvSpPr>
          <p:spPr>
            <a:xfrm>
              <a:off x="1256755" y="4310255"/>
              <a:ext cx="2984308" cy="923330"/>
            </a:xfrm>
            <a:prstGeom prst="rect">
              <a:avLst/>
            </a:prstGeom>
            <a:noFill/>
          </p:spPr>
          <p:txBody>
            <a:bodyPr wrap="square" rtlCol="1">
              <a:spAutoFit/>
            </a:bodyPr>
            <a:lstStyle/>
            <a:p>
              <a:pPr algn="ctr" rtl="0"/>
              <a:r>
                <a:rPr lang="he-IL" dirty="0">
                  <a:solidFill>
                    <a:srgbClr val="54707C"/>
                  </a:solidFill>
                </a:rPr>
                <a:t>הוועדה תסגור את הקלפי באמצעות מכסה החריץ ותנעל מכסה זה באמצעות מנעול שני</a:t>
              </a:r>
            </a:p>
          </p:txBody>
        </p:sp>
        <p:pic>
          <p:nvPicPr>
            <p:cNvPr id="16" name="Picture 15">
              <a:extLst>
                <a:ext uri="{FF2B5EF4-FFF2-40B4-BE49-F238E27FC236}">
                  <a16:creationId xmlns:a16="http://schemas.microsoft.com/office/drawing/2014/main" id="{322FC363-CD86-4647-9222-451BD9FD17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19748" y="2479723"/>
              <a:ext cx="1897833" cy="1437292"/>
            </a:xfrm>
            <a:prstGeom prst="rect">
              <a:avLst/>
            </a:prstGeom>
          </p:spPr>
        </p:pic>
      </p:grpSp>
      <p:grpSp>
        <p:nvGrpSpPr>
          <p:cNvPr id="3" name="Group 2">
            <a:extLst>
              <a:ext uri="{FF2B5EF4-FFF2-40B4-BE49-F238E27FC236}">
                <a16:creationId xmlns:a16="http://schemas.microsoft.com/office/drawing/2014/main" id="{73DD9E45-F638-4C9D-9BAD-15893293A98D}"/>
              </a:ext>
            </a:extLst>
          </p:cNvPr>
          <p:cNvGrpSpPr/>
          <p:nvPr/>
        </p:nvGrpSpPr>
        <p:grpSpPr>
          <a:xfrm>
            <a:off x="8228255" y="2139043"/>
            <a:ext cx="2447873" cy="3094542"/>
            <a:chOff x="8228255" y="2139043"/>
            <a:chExt cx="2447873" cy="3094542"/>
          </a:xfrm>
        </p:grpSpPr>
        <p:sp>
          <p:nvSpPr>
            <p:cNvPr id="20" name="TextBox 19"/>
            <p:cNvSpPr txBox="1"/>
            <p:nvPr/>
          </p:nvSpPr>
          <p:spPr>
            <a:xfrm>
              <a:off x="8228255" y="4310255"/>
              <a:ext cx="2447873" cy="923330"/>
            </a:xfrm>
            <a:prstGeom prst="rect">
              <a:avLst/>
            </a:prstGeom>
            <a:noFill/>
          </p:spPr>
          <p:txBody>
            <a:bodyPr wrap="square" rtlCol="1">
              <a:spAutoFit/>
            </a:bodyPr>
            <a:lstStyle/>
            <a:p>
              <a:pPr algn="ctr"/>
              <a:r>
                <a:rPr lang="he-IL" dirty="0">
                  <a:solidFill>
                    <a:srgbClr val="54707C"/>
                  </a:solidFill>
                </a:rPr>
                <a:t>יש לשים את הפרוטוקול במעטפת אריזה ולארוז </a:t>
              </a:r>
              <a:r>
                <a:rPr lang="he-IL" dirty="0" err="1">
                  <a:solidFill>
                    <a:srgbClr val="54707C"/>
                  </a:solidFill>
                </a:rPr>
                <a:t>איתו</a:t>
              </a:r>
              <a:r>
                <a:rPr lang="he-IL" dirty="0">
                  <a:solidFill>
                    <a:srgbClr val="54707C"/>
                  </a:solidFill>
                </a:rPr>
                <a:t> את כל הציוד הרגיש</a:t>
              </a:r>
            </a:p>
          </p:txBody>
        </p:sp>
        <p:pic>
          <p:nvPicPr>
            <p:cNvPr id="15" name="Picture 14">
              <a:extLst>
                <a:ext uri="{FF2B5EF4-FFF2-40B4-BE49-F238E27FC236}">
                  <a16:creationId xmlns:a16="http://schemas.microsoft.com/office/drawing/2014/main" id="{3DDE87CE-C5E9-46CB-A105-C78E44C156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875707" y="2139043"/>
              <a:ext cx="1393973" cy="1961456"/>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18859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8948" y="3683533"/>
            <a:ext cx="2175804" cy="1320575"/>
          </a:xfrm>
          <a:prstGeom prst="rect">
            <a:avLst/>
          </a:prstGeom>
        </p:spPr>
      </p:pic>
      <p:sp>
        <p:nvSpPr>
          <p:cNvPr id="3" name="Rectangle 2"/>
          <p:cNvSpPr/>
          <p:nvPr/>
        </p:nvSpPr>
        <p:spPr>
          <a:xfrm>
            <a:off x="2581975" y="3361636"/>
            <a:ext cx="2692952" cy="2492002"/>
          </a:xfrm>
          <a:prstGeom prst="rect">
            <a:avLst/>
          </a:prstGeom>
          <a:solidFill>
            <a:schemeClr val="accent6">
              <a:alpha val="3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sz="2800" dirty="0">
              <a:latin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4</a:t>
            </a:fld>
            <a:endParaRPr lang="he-IL" dirty="0"/>
          </a:p>
        </p:txBody>
      </p:sp>
      <p:sp>
        <p:nvSpPr>
          <p:cNvPr id="6" name="Title 5">
            <a:extLst>
              <a:ext uri="{FF2B5EF4-FFF2-40B4-BE49-F238E27FC236}">
                <a16:creationId xmlns:a16="http://schemas.microsoft.com/office/drawing/2014/main" id="{B14FA18E-DEA6-4004-A727-C362A9C90FB0}"/>
              </a:ext>
            </a:extLst>
          </p:cNvPr>
          <p:cNvSpPr>
            <a:spLocks noGrp="1"/>
          </p:cNvSpPr>
          <p:nvPr>
            <p:ph type="title"/>
          </p:nvPr>
        </p:nvSpPr>
        <p:spPr>
          <a:xfrm>
            <a:off x="1046025" y="250827"/>
            <a:ext cx="10515600" cy="1325563"/>
          </a:xfrm>
        </p:spPr>
        <p:txBody>
          <a:bodyPr/>
          <a:lstStyle/>
          <a:p>
            <a:r>
              <a:rPr lang="he-IL" dirty="0"/>
              <a:t>מדוע אנחנו פה? </a:t>
            </a:r>
          </a:p>
        </p:txBody>
      </p:sp>
      <p:sp>
        <p:nvSpPr>
          <p:cNvPr id="38" name="TextBox 37"/>
          <p:cNvSpPr txBox="1"/>
          <p:nvPr/>
        </p:nvSpPr>
        <p:spPr>
          <a:xfrm>
            <a:off x="1562244" y="2458483"/>
            <a:ext cx="9978882" cy="577850"/>
          </a:xfrm>
          <a:prstGeom prst="rect">
            <a:avLst/>
          </a:prstGeom>
          <a:noFill/>
        </p:spPr>
        <p:txBody>
          <a:bodyPr wrap="square" rtlCol="1">
            <a:spAutoFit/>
          </a:bodyPr>
          <a:lstStyle>
            <a:defPPr>
              <a:defRPr lang="he-IL"/>
            </a:defPPr>
            <a:lvl1pPr marL="342891" indent="-342891">
              <a:lnSpc>
                <a:spcPct val="150000"/>
              </a:lnSpc>
              <a:buClr>
                <a:srgbClr val="18A8B7"/>
              </a:buClr>
              <a:buBlip>
                <a:blip r:embed="rId5"/>
              </a:buBlip>
              <a:defRPr sz="2800">
                <a:solidFill>
                  <a:srgbClr val="54707C"/>
                </a:solidFill>
                <a:latin typeface="Calibri" panose="020F0502020204030204" pitchFamily="34" charset="0"/>
                <a:cs typeface="Calibri" panose="020F0502020204030204" pitchFamily="34" charset="0"/>
              </a:defRPr>
            </a:lvl1pPr>
            <a:lvl2pPr marL="800091" lvl="1" indent="-342891">
              <a:lnSpc>
                <a:spcPct val="150000"/>
              </a:lnSpc>
              <a:buClr>
                <a:srgbClr val="18A8B7"/>
              </a:buClr>
              <a:buBlip>
                <a:blip r:embed="rId5"/>
              </a:buBlip>
              <a:defRPr sz="2800">
                <a:solidFill>
                  <a:srgbClr val="54707C"/>
                </a:solidFill>
                <a:latin typeface="Calibri" panose="020F0502020204030204" pitchFamily="34" charset="0"/>
                <a:cs typeface="Calibri" panose="020F0502020204030204" pitchFamily="34" charset="0"/>
              </a:defRPr>
            </a:lvl2pPr>
          </a:lstStyle>
          <a:p>
            <a:r>
              <a:rPr lang="he-IL" sz="2400" dirty="0">
                <a:latin typeface="Arial" panose="020B0604020202020204" pitchFamily="34" charset="0"/>
                <a:cs typeface="Arial" panose="020B0604020202020204" pitchFamily="34" charset="0"/>
              </a:rPr>
              <a:t>לכל תושב מעל גיל 17 הרשום בפנקס הבוחרים זכות להצביע.</a:t>
            </a:r>
          </a:p>
        </p:txBody>
      </p:sp>
      <p:sp>
        <p:nvSpPr>
          <p:cNvPr id="41" name="TextBox 40"/>
          <p:cNvSpPr txBox="1"/>
          <p:nvPr/>
        </p:nvSpPr>
        <p:spPr>
          <a:xfrm>
            <a:off x="8180922" y="5043567"/>
            <a:ext cx="2493483" cy="707886"/>
          </a:xfrm>
          <a:prstGeom prst="rect">
            <a:avLst/>
          </a:prstGeom>
          <a:noFill/>
        </p:spPr>
        <p:txBody>
          <a:bodyPr wrap="square" rtlCol="1">
            <a:spAutoFit/>
          </a:bodyPr>
          <a:lstStyle/>
          <a:p>
            <a:pPr algn="ctr">
              <a:buClr>
                <a:srgbClr val="18A8B7"/>
              </a:buClr>
            </a:pPr>
            <a:r>
              <a:rPr lang="he-IL" sz="2000" dirty="0">
                <a:solidFill>
                  <a:srgbClr val="54707C"/>
                </a:solidFill>
                <a:latin typeface="Arial" panose="020B0604020202020204" pitchFamily="34" charset="0"/>
              </a:rPr>
              <a:t>מועמד/ת לראשות הרשות</a:t>
            </a:r>
          </a:p>
        </p:txBody>
      </p:sp>
      <p:pic>
        <p:nvPicPr>
          <p:cNvPr id="42" name="תמונה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7647" y="3692864"/>
            <a:ext cx="2175804" cy="1320575"/>
          </a:xfrm>
          <a:prstGeom prst="rect">
            <a:avLst/>
          </a:prstGeom>
          <a:ln>
            <a:noFill/>
          </a:ln>
          <a:effectLst>
            <a:outerShdw blurRad="292100" dist="139700" dir="2700000" algn="tl" rotWithShape="0">
              <a:srgbClr val="333333">
                <a:alpha val="65000"/>
              </a:srgbClr>
            </a:outerShdw>
          </a:effectLst>
        </p:spPr>
      </p:pic>
      <p:pic>
        <p:nvPicPr>
          <p:cNvPr id="43" name="תמונה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6345" y="3692864"/>
            <a:ext cx="2175804" cy="1320575"/>
          </a:xfrm>
          <a:prstGeom prst="rect">
            <a:avLst/>
          </a:prstGeom>
        </p:spPr>
      </p:pic>
      <p:sp>
        <p:nvSpPr>
          <p:cNvPr id="46" name="TextBox 45"/>
          <p:cNvSpPr txBox="1"/>
          <p:nvPr/>
        </p:nvSpPr>
        <p:spPr>
          <a:xfrm>
            <a:off x="5475606" y="5090898"/>
            <a:ext cx="2556676" cy="707886"/>
          </a:xfrm>
          <a:prstGeom prst="rect">
            <a:avLst/>
          </a:prstGeom>
          <a:noFill/>
        </p:spPr>
        <p:txBody>
          <a:bodyPr wrap="square" rtlCol="1">
            <a:spAutoFit/>
          </a:bodyPr>
          <a:lstStyle/>
          <a:p>
            <a:pPr algn="ctr">
              <a:buClr>
                <a:srgbClr val="18A8B7"/>
              </a:buClr>
            </a:pPr>
            <a:r>
              <a:rPr lang="he-IL" sz="2000" dirty="0">
                <a:solidFill>
                  <a:srgbClr val="54707C"/>
                </a:solidFill>
                <a:latin typeface="Arial" panose="020B0604020202020204" pitchFamily="34" charset="0"/>
              </a:rPr>
              <a:t>רשימת מועמדים למליאת מועצת הרשות</a:t>
            </a:r>
          </a:p>
        </p:txBody>
      </p:sp>
      <p:sp>
        <p:nvSpPr>
          <p:cNvPr id="48" name="TextBox 47"/>
          <p:cNvSpPr txBox="1"/>
          <p:nvPr/>
        </p:nvSpPr>
        <p:spPr>
          <a:xfrm>
            <a:off x="2781443" y="5079594"/>
            <a:ext cx="2284262" cy="707886"/>
          </a:xfrm>
          <a:prstGeom prst="rect">
            <a:avLst/>
          </a:prstGeom>
          <a:noFill/>
        </p:spPr>
        <p:txBody>
          <a:bodyPr wrap="square" rtlCol="1">
            <a:spAutoFit/>
          </a:bodyPr>
          <a:lstStyle/>
          <a:p>
            <a:pPr algn="ctr">
              <a:buClr>
                <a:srgbClr val="18A8B7"/>
              </a:buClr>
            </a:pPr>
            <a:r>
              <a:rPr lang="he-IL" sz="2000" dirty="0">
                <a:solidFill>
                  <a:srgbClr val="54707C"/>
                </a:solidFill>
                <a:latin typeface="Arial" panose="020B0604020202020204" pitchFamily="34" charset="0"/>
              </a:rPr>
              <a:t>רשימת מועמדים לוועד המקומי </a:t>
            </a:r>
          </a:p>
        </p:txBody>
      </p:sp>
      <p:sp>
        <p:nvSpPr>
          <p:cNvPr id="5" name="TextBox 4">
            <a:extLst>
              <a:ext uri="{FF2B5EF4-FFF2-40B4-BE49-F238E27FC236}">
                <a16:creationId xmlns:a16="http://schemas.microsoft.com/office/drawing/2014/main" id="{D70CA4F9-BDC9-4E26-BCD5-B7F004430D3B}"/>
              </a:ext>
            </a:extLst>
          </p:cNvPr>
          <p:cNvSpPr txBox="1"/>
          <p:nvPr/>
        </p:nvSpPr>
        <p:spPr>
          <a:xfrm>
            <a:off x="2734375" y="1553856"/>
            <a:ext cx="8771825" cy="577850"/>
          </a:xfrm>
          <a:prstGeom prst="rect">
            <a:avLst/>
          </a:prstGeom>
          <a:noFill/>
        </p:spPr>
        <p:txBody>
          <a:bodyPr wrap="square" rtlCol="1">
            <a:spAutoFit/>
          </a:bodyPr>
          <a:lstStyle>
            <a:defPPr>
              <a:defRPr lang="he-IL"/>
            </a:defPPr>
            <a:lvl1pPr marL="342891" indent="-342891">
              <a:lnSpc>
                <a:spcPct val="150000"/>
              </a:lnSpc>
              <a:buClr>
                <a:srgbClr val="18A8B7"/>
              </a:buClr>
              <a:buBlip>
                <a:blip r:embed="rId5"/>
              </a:buBlip>
              <a:defRPr sz="2800">
                <a:solidFill>
                  <a:srgbClr val="54707C"/>
                </a:solidFill>
                <a:latin typeface="Calibri" panose="020F0502020204030204" pitchFamily="34" charset="0"/>
                <a:cs typeface="Calibri" panose="020F0502020204030204" pitchFamily="34" charset="0"/>
              </a:defRPr>
            </a:lvl1pPr>
            <a:lvl2pPr marL="800091" lvl="1" indent="-342891">
              <a:lnSpc>
                <a:spcPct val="150000"/>
              </a:lnSpc>
              <a:buClr>
                <a:srgbClr val="18A8B7"/>
              </a:buClr>
              <a:buBlip>
                <a:blip r:embed="rId5"/>
              </a:buBlip>
              <a:defRPr sz="2800">
                <a:solidFill>
                  <a:srgbClr val="54707C"/>
                </a:solidFill>
                <a:latin typeface="Calibri" panose="020F0502020204030204" pitchFamily="34" charset="0"/>
                <a:cs typeface="Calibri" panose="020F0502020204030204" pitchFamily="34" charset="0"/>
              </a:defRPr>
            </a:lvl2pPr>
          </a:lstStyle>
          <a:p>
            <a:r>
              <a:rPr lang="he-IL" sz="2400" dirty="0">
                <a:latin typeface="Arial" panose="020B0604020202020204" pitchFamily="34" charset="0"/>
                <a:cs typeface="Arial" panose="020B0604020202020204" pitchFamily="34" charset="0"/>
              </a:rPr>
              <a:t>ב- 31.10.2023 יתקיימו בחירות לרשויות המקומיות. </a:t>
            </a:r>
          </a:p>
        </p:txBody>
      </p:sp>
    </p:spTree>
    <p:custDataLst>
      <p:tags r:id="rId1"/>
    </p:custDataLst>
    <p:extLst>
      <p:ext uri="{BB962C8B-B14F-4D97-AF65-F5344CB8AC3E}">
        <p14:creationId xmlns:p14="http://schemas.microsoft.com/office/powerpoint/2010/main" val="1996292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4C3B709D-3265-41A0-A411-CB1161B7F7D5}" type="slidenum">
              <a:rPr lang="he-IL" smtClean="0"/>
              <a:pPr/>
              <a:t>40</a:t>
            </a:fld>
            <a:endParaRPr lang="he-IL" dirty="0"/>
          </a:p>
        </p:txBody>
      </p:sp>
      <p:sp>
        <p:nvSpPr>
          <p:cNvPr id="23" name="Title 22">
            <a:extLst>
              <a:ext uri="{FF2B5EF4-FFF2-40B4-BE49-F238E27FC236}">
                <a16:creationId xmlns:a16="http://schemas.microsoft.com/office/drawing/2014/main" id="{5F7DF245-DA92-47A3-BB44-F456EDE15097}"/>
              </a:ext>
            </a:extLst>
          </p:cNvPr>
          <p:cNvSpPr>
            <a:spLocks noGrp="1"/>
          </p:cNvSpPr>
          <p:nvPr>
            <p:ph type="title"/>
          </p:nvPr>
        </p:nvSpPr>
        <p:spPr/>
        <p:txBody>
          <a:bodyPr/>
          <a:lstStyle/>
          <a:p>
            <a:r>
              <a:rPr lang="he-IL" dirty="0"/>
              <a:t>העברת החומרים </a:t>
            </a:r>
          </a:p>
        </p:txBody>
      </p:sp>
      <p:sp>
        <p:nvSpPr>
          <p:cNvPr id="19" name="TextBox 18"/>
          <p:cNvSpPr txBox="1"/>
          <p:nvPr/>
        </p:nvSpPr>
        <p:spPr>
          <a:xfrm>
            <a:off x="724584" y="1794899"/>
            <a:ext cx="10742832" cy="830997"/>
          </a:xfrm>
          <a:prstGeom prst="rect">
            <a:avLst/>
          </a:prstGeom>
          <a:noFill/>
        </p:spPr>
        <p:txBody>
          <a:bodyPr wrap="square" rtlCol="1">
            <a:spAutoFit/>
          </a:bodyPr>
          <a:lstStyle/>
          <a:p>
            <a:r>
              <a:rPr lang="he-IL" sz="2400" dirty="0">
                <a:solidFill>
                  <a:srgbClr val="54707C"/>
                </a:solidFill>
              </a:rPr>
              <a:t>בתום יום הבחירות, הספק הלוגיסטי של משרד הפנים אחראי לאיסוף כלל הציוד מוועדות הקלפי ולהעברתו למטה הבחירות.</a:t>
            </a:r>
          </a:p>
        </p:txBody>
      </p:sp>
      <p:grpSp>
        <p:nvGrpSpPr>
          <p:cNvPr id="8" name="Group 1">
            <a:extLst>
              <a:ext uri="{FF2B5EF4-FFF2-40B4-BE49-F238E27FC236}">
                <a16:creationId xmlns:a16="http://schemas.microsoft.com/office/drawing/2014/main" id="{D8EE3F6E-C3B9-4735-951F-95EF9DED0DC4}"/>
              </a:ext>
            </a:extLst>
          </p:cNvPr>
          <p:cNvGrpSpPr/>
          <p:nvPr/>
        </p:nvGrpSpPr>
        <p:grpSpPr>
          <a:xfrm>
            <a:off x="838200" y="4168876"/>
            <a:ext cx="10274962" cy="1339083"/>
            <a:chOff x="4379320" y="5706973"/>
            <a:chExt cx="6173181" cy="2774851"/>
          </a:xfrm>
        </p:grpSpPr>
        <p:sp>
          <p:nvSpPr>
            <p:cNvPr id="9" name="מלבן 5">
              <a:extLst>
                <a:ext uri="{FF2B5EF4-FFF2-40B4-BE49-F238E27FC236}">
                  <a16:creationId xmlns:a16="http://schemas.microsoft.com/office/drawing/2014/main" id="{220507E9-0420-4648-8B81-B07081D4999D}"/>
                </a:ext>
              </a:extLst>
            </p:cNvPr>
            <p:cNvSpPr/>
            <p:nvPr/>
          </p:nvSpPr>
          <p:spPr>
            <a:xfrm>
              <a:off x="4379320" y="5706973"/>
              <a:ext cx="6173181" cy="2774851"/>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10" name="TextBox 31">
              <a:extLst>
                <a:ext uri="{FF2B5EF4-FFF2-40B4-BE49-F238E27FC236}">
                  <a16:creationId xmlns:a16="http://schemas.microsoft.com/office/drawing/2014/main" id="{78A85384-0B61-4748-A449-EAFAB47193A6}"/>
                </a:ext>
              </a:extLst>
            </p:cNvPr>
            <p:cNvSpPr txBox="1"/>
            <p:nvPr/>
          </p:nvSpPr>
          <p:spPr>
            <a:xfrm>
              <a:off x="4379321" y="6087989"/>
              <a:ext cx="6035068" cy="1721994"/>
            </a:xfrm>
            <a:prstGeom prst="rect">
              <a:avLst/>
            </a:prstGeom>
            <a:noFill/>
          </p:spPr>
          <p:txBody>
            <a:bodyPr wrap="square" rtlCol="1">
              <a:spAutoFit/>
            </a:bodyPr>
            <a:lstStyle/>
            <a:p>
              <a:pPr>
                <a:spcBef>
                  <a:spcPts val="600"/>
                </a:spcBef>
                <a:spcAft>
                  <a:spcPts val="600"/>
                </a:spcAft>
              </a:pPr>
              <a:r>
                <a:rPr lang="he-IL" sz="2400" b="1" dirty="0">
                  <a:solidFill>
                    <a:schemeClr val="bg1"/>
                  </a:solidFill>
                  <a:latin typeface="Arial" panose="020B0604020202020204" pitchFamily="34" charset="0"/>
                  <a:ea typeface="Times New Roman" panose="02020603050405020304" pitchFamily="18" charset="0"/>
                </a:rPr>
                <a:t>במהלך כל יום הבחירות: בכל מקרה של תקלה טכנית או שאלה, על ועדת הקלפי להתקשר לאגף הפיקוח הארצי על הבחירות, אשר יגיש את העזרה הדרושה.</a:t>
              </a:r>
              <a:endParaRPr lang="en-US" sz="2400" b="1" dirty="0">
                <a:solidFill>
                  <a:schemeClr val="bg1"/>
                </a:solidFill>
                <a:latin typeface="Arial" panose="020B0604020202020204" pitchFamily="34" charset="0"/>
                <a:ea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8374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7C5F2-EE61-4F98-B8A6-746C9FDA7662}"/>
              </a:ext>
            </a:extLst>
          </p:cNvPr>
          <p:cNvSpPr>
            <a:spLocks noGrp="1"/>
          </p:cNvSpPr>
          <p:nvPr>
            <p:ph type="sldNum" sz="quarter" idx="4294967295"/>
          </p:nvPr>
        </p:nvSpPr>
        <p:spPr>
          <a:xfrm>
            <a:off x="11555413" y="6453188"/>
            <a:ext cx="636587" cy="288925"/>
          </a:xfrm>
        </p:spPr>
        <p:txBody>
          <a:bodyPr/>
          <a:lstStyle/>
          <a:p>
            <a:fld id="{4C3B709D-3265-41A0-A411-CB1161B7F7D5}" type="slidenum">
              <a:rPr lang="he-IL" smtClean="0"/>
              <a:pPr/>
              <a:t>41</a:t>
            </a:fld>
            <a:endParaRPr lang="he-IL" dirty="0"/>
          </a:p>
        </p:txBody>
      </p:sp>
      <p:sp>
        <p:nvSpPr>
          <p:cNvPr id="7" name="TextBox 6">
            <a:extLst>
              <a:ext uri="{FF2B5EF4-FFF2-40B4-BE49-F238E27FC236}">
                <a16:creationId xmlns:a16="http://schemas.microsoft.com/office/drawing/2014/main" id="{09B12C1D-9C25-4175-BA2D-47A7B30F6234}"/>
              </a:ext>
            </a:extLst>
          </p:cNvPr>
          <p:cNvSpPr txBox="1"/>
          <p:nvPr/>
        </p:nvSpPr>
        <p:spPr>
          <a:xfrm>
            <a:off x="2069433" y="2316748"/>
            <a:ext cx="7279105" cy="784830"/>
          </a:xfrm>
          <a:prstGeom prst="rect">
            <a:avLst/>
          </a:prstGeom>
          <a:noFill/>
        </p:spPr>
        <p:txBody>
          <a:bodyPr wrap="square" rtlCol="1">
            <a:spAutoFit/>
          </a:bodyPr>
          <a:lstStyle/>
          <a:p>
            <a:pPr algn="ctr"/>
            <a:r>
              <a:rPr lang="he-IL" sz="4500" b="1" dirty="0">
                <a:solidFill>
                  <a:srgbClr val="18A8B7"/>
                </a:solidFill>
                <a:latin typeface="Arial" panose="020B0604020202020204" pitchFamily="34" charset="0"/>
              </a:rPr>
              <a:t>ניוד קלפי בין אגפים / מחלקות </a:t>
            </a:r>
            <a:endParaRPr lang="en-US" sz="4500" b="1" dirty="0">
              <a:solidFill>
                <a:srgbClr val="18A8B7"/>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526995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1">
            <a:extLst>
              <a:ext uri="{FF2B5EF4-FFF2-40B4-BE49-F238E27FC236}">
                <a16:creationId xmlns:a16="http://schemas.microsoft.com/office/drawing/2014/main" id="{96F69D79-FD3F-487A-92EB-5A7DC1B25994}"/>
              </a:ext>
            </a:extLst>
          </p:cNvPr>
          <p:cNvSpPr/>
          <p:nvPr/>
        </p:nvSpPr>
        <p:spPr>
          <a:xfrm>
            <a:off x="702129" y="3979155"/>
            <a:ext cx="5633359" cy="1569660"/>
          </a:xfrm>
          <a:prstGeom prst="rect">
            <a:avLst/>
          </a:prstGeom>
          <a:noFill/>
        </p:spPr>
        <p:txBody>
          <a:bodyPr wrap="square" rtlCol="1">
            <a:spAutoFit/>
          </a:bodyPr>
          <a:lstStyle/>
          <a:p>
            <a:pPr marL="342900" indent="-342900">
              <a:buClr>
                <a:srgbClr val="18A8B7"/>
              </a:buClr>
              <a:buFont typeface="Arial" panose="020B0604020202020204" pitchFamily="34" charset="0"/>
              <a:buChar char="•"/>
            </a:pPr>
            <a:r>
              <a:rPr lang="he-IL" sz="2400" dirty="0">
                <a:solidFill>
                  <a:srgbClr val="54707C"/>
                </a:solidFill>
              </a:rPr>
              <a:t>ממוקמת במקום בו מספר אגפים, מחלקות או מבנים</a:t>
            </a:r>
          </a:p>
          <a:p>
            <a:pPr marL="342900" indent="-342900">
              <a:buClr>
                <a:srgbClr val="18A8B7"/>
              </a:buClr>
              <a:buFont typeface="Arial" panose="020B0604020202020204" pitchFamily="34" charset="0"/>
              <a:buChar char="•"/>
            </a:pPr>
            <a:r>
              <a:rPr lang="he-IL" sz="2400" dirty="0">
                <a:solidFill>
                  <a:srgbClr val="54707C"/>
                </a:solidFill>
              </a:rPr>
              <a:t>תועבר ממקום למקום לפי לוח זמנים </a:t>
            </a:r>
          </a:p>
          <a:p>
            <a:pPr marL="342900" indent="-342900">
              <a:buClr>
                <a:srgbClr val="18A8B7"/>
              </a:buClr>
              <a:buFont typeface="Arial" panose="020B0604020202020204" pitchFamily="34" charset="0"/>
              <a:buChar char="•"/>
            </a:pPr>
            <a:endParaRPr lang="he-IL" sz="2400" dirty="0">
              <a:solidFill>
                <a:srgbClr val="54707C"/>
              </a:solidFill>
            </a:endParaRPr>
          </a:p>
        </p:txBody>
      </p:sp>
      <p:sp>
        <p:nvSpPr>
          <p:cNvPr id="32" name="מלבן 11">
            <a:extLst>
              <a:ext uri="{FF2B5EF4-FFF2-40B4-BE49-F238E27FC236}">
                <a16:creationId xmlns:a16="http://schemas.microsoft.com/office/drawing/2014/main" id="{3BAD5E5B-BA0F-43D9-AD24-A5FD037AB52B}"/>
              </a:ext>
            </a:extLst>
          </p:cNvPr>
          <p:cNvSpPr/>
          <p:nvPr/>
        </p:nvSpPr>
        <p:spPr>
          <a:xfrm>
            <a:off x="6478171" y="3917987"/>
            <a:ext cx="4828232" cy="1200329"/>
          </a:xfrm>
          <a:prstGeom prst="rect">
            <a:avLst/>
          </a:prstGeom>
          <a:noFill/>
        </p:spPr>
        <p:txBody>
          <a:bodyPr wrap="square" rtlCol="1">
            <a:spAutoFit/>
          </a:bodyPr>
          <a:lstStyle/>
          <a:p>
            <a:pPr marL="342900" indent="-342900">
              <a:buClr>
                <a:srgbClr val="18A8B7"/>
              </a:buClr>
              <a:buFont typeface="Arial" panose="020B0604020202020204" pitchFamily="34" charset="0"/>
              <a:buChar char="•"/>
            </a:pPr>
            <a:r>
              <a:rPr lang="he-IL" sz="2400" dirty="0">
                <a:solidFill>
                  <a:srgbClr val="54707C"/>
                </a:solidFill>
              </a:rPr>
              <a:t>ממוקמת במקום שנקבע מראש </a:t>
            </a:r>
            <a:endParaRPr lang="en-US" sz="2400" dirty="0">
              <a:solidFill>
                <a:srgbClr val="54707C"/>
              </a:solidFill>
            </a:endParaRPr>
          </a:p>
          <a:p>
            <a:pPr marL="342900" indent="-342900">
              <a:buClr>
                <a:srgbClr val="18A8B7"/>
              </a:buClr>
              <a:buFont typeface="Arial" panose="020B0604020202020204" pitchFamily="34" charset="0"/>
              <a:buChar char="•"/>
            </a:pPr>
            <a:r>
              <a:rPr lang="he-IL" sz="2400" dirty="0">
                <a:solidFill>
                  <a:srgbClr val="54707C"/>
                </a:solidFill>
              </a:rPr>
              <a:t>לא תועבר מחדר זה במהלך היום</a:t>
            </a:r>
          </a:p>
          <a:p>
            <a:pPr marL="342900" indent="-342900">
              <a:buClr>
                <a:srgbClr val="18A8B7"/>
              </a:buClr>
              <a:buFont typeface="Arial" panose="020B0604020202020204" pitchFamily="34" charset="0"/>
              <a:buChar char="•"/>
            </a:pPr>
            <a:endParaRPr lang="he-IL" sz="2400" dirty="0">
              <a:solidFill>
                <a:srgbClr val="54707C"/>
              </a:solidFill>
            </a:endParaRPr>
          </a:p>
        </p:txBody>
      </p:sp>
      <p:sp>
        <p:nvSpPr>
          <p:cNvPr id="2" name="Title 1">
            <a:extLst>
              <a:ext uri="{FF2B5EF4-FFF2-40B4-BE49-F238E27FC236}">
                <a16:creationId xmlns:a16="http://schemas.microsoft.com/office/drawing/2014/main" id="{FB5DD083-2490-4D4E-A69D-8209C34E6A58}"/>
              </a:ext>
            </a:extLst>
          </p:cNvPr>
          <p:cNvSpPr>
            <a:spLocks noGrp="1"/>
          </p:cNvSpPr>
          <p:nvPr>
            <p:ph type="title"/>
          </p:nvPr>
        </p:nvSpPr>
        <p:spPr/>
        <p:txBody>
          <a:bodyPr/>
          <a:lstStyle/>
          <a:p>
            <a:r>
              <a:rPr lang="he-IL" dirty="0"/>
              <a:t>מבנה הקלפי </a:t>
            </a:r>
          </a:p>
        </p:txBody>
      </p:sp>
      <p:sp>
        <p:nvSpPr>
          <p:cNvPr id="33" name="TextBox 32">
            <a:extLst>
              <a:ext uri="{FF2B5EF4-FFF2-40B4-BE49-F238E27FC236}">
                <a16:creationId xmlns:a16="http://schemas.microsoft.com/office/drawing/2014/main" id="{3AEA85A6-75D1-4066-8195-F6D27941623D}"/>
              </a:ext>
            </a:extLst>
          </p:cNvPr>
          <p:cNvSpPr txBox="1"/>
          <p:nvPr/>
        </p:nvSpPr>
        <p:spPr>
          <a:xfrm>
            <a:off x="3763892" y="1555150"/>
            <a:ext cx="7743918" cy="577850"/>
          </a:xfrm>
          <a:prstGeom prst="rect">
            <a:avLst/>
          </a:prstGeom>
          <a:noFill/>
        </p:spPr>
        <p:txBody>
          <a:bodyPr wrap="square" rtlCol="1">
            <a:spAutoFit/>
          </a:bodyPr>
          <a:lstStyle>
            <a:defPPr>
              <a:defRPr lang="he-IL"/>
            </a:defPPr>
            <a:lvl1pPr marL="342891" indent="-342891">
              <a:lnSpc>
                <a:spcPct val="150000"/>
              </a:lnSpc>
              <a:buClr>
                <a:srgbClr val="18A8B7"/>
              </a:buClr>
              <a:buBlip>
                <a:blip r:embed="rId4"/>
              </a:buBlip>
              <a:defRPr sz="2800">
                <a:solidFill>
                  <a:srgbClr val="54707C"/>
                </a:solidFill>
                <a:latin typeface="Calibri" panose="020F0502020204030204" pitchFamily="34" charset="0"/>
                <a:cs typeface="Calibri" panose="020F0502020204030204" pitchFamily="34" charset="0"/>
              </a:defRPr>
            </a:lvl1pPr>
            <a:lvl2pPr marL="800091" lvl="1" indent="-342891">
              <a:lnSpc>
                <a:spcPct val="150000"/>
              </a:lnSpc>
              <a:buClr>
                <a:srgbClr val="18A8B7"/>
              </a:buClr>
              <a:buBlip>
                <a:blip r:embed="rId4"/>
              </a:buBlip>
              <a:defRPr sz="2800">
                <a:solidFill>
                  <a:srgbClr val="54707C"/>
                </a:solidFill>
                <a:latin typeface="Calibri" panose="020F0502020204030204" pitchFamily="34" charset="0"/>
                <a:cs typeface="Calibri" panose="020F050202020403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he-IL" sz="2400" b="1" dirty="0">
                <a:latin typeface="Arial" panose="020B0604020202020204" pitchFamily="34" charset="0"/>
                <a:cs typeface="Arial" panose="020B0604020202020204" pitchFamily="34" charset="0"/>
              </a:rPr>
              <a:t>מה לדעתכם ההבדל בין קלפי נייחת לקלפי ניידת? </a:t>
            </a:r>
          </a:p>
        </p:txBody>
      </p:sp>
      <p:sp>
        <p:nvSpPr>
          <p:cNvPr id="34" name="Rectangle 33">
            <a:extLst>
              <a:ext uri="{FF2B5EF4-FFF2-40B4-BE49-F238E27FC236}">
                <a16:creationId xmlns:a16="http://schemas.microsoft.com/office/drawing/2014/main" id="{668FEE1A-E81D-4332-B96C-58523A9E5BA1}"/>
              </a:ext>
            </a:extLst>
          </p:cNvPr>
          <p:cNvSpPr/>
          <p:nvPr/>
        </p:nvSpPr>
        <p:spPr>
          <a:xfrm>
            <a:off x="7836768" y="2650361"/>
            <a:ext cx="3469635" cy="1207700"/>
          </a:xfrm>
          <a:prstGeom prst="rect">
            <a:avLst/>
          </a:prstGeom>
          <a:solidFill>
            <a:srgbClr val="F3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2400" dirty="0">
                <a:solidFill>
                  <a:srgbClr val="54707C"/>
                </a:solidFill>
                <a:latin typeface="Arial" panose="020B0604020202020204" pitchFamily="34" charset="0"/>
                <a:cs typeface="Arial" panose="020B0604020202020204" pitchFamily="34" charset="0"/>
              </a:rPr>
              <a:t>                 קלפי נייחת</a:t>
            </a:r>
          </a:p>
        </p:txBody>
      </p:sp>
      <p:sp>
        <p:nvSpPr>
          <p:cNvPr id="35" name="Rectangle 34">
            <a:extLst>
              <a:ext uri="{FF2B5EF4-FFF2-40B4-BE49-F238E27FC236}">
                <a16:creationId xmlns:a16="http://schemas.microsoft.com/office/drawing/2014/main" id="{6681A23F-603B-4DFD-83BD-BF0E915BB416}"/>
              </a:ext>
            </a:extLst>
          </p:cNvPr>
          <p:cNvSpPr/>
          <p:nvPr/>
        </p:nvSpPr>
        <p:spPr>
          <a:xfrm>
            <a:off x="2865853" y="2531843"/>
            <a:ext cx="3469635" cy="1207700"/>
          </a:xfrm>
          <a:prstGeom prst="rect">
            <a:avLst/>
          </a:prstGeom>
          <a:solidFill>
            <a:srgbClr val="F3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2400" dirty="0">
                <a:solidFill>
                  <a:srgbClr val="54707C"/>
                </a:solidFill>
                <a:latin typeface="Arial" panose="020B0604020202020204" pitchFamily="34" charset="0"/>
                <a:cs typeface="Arial" panose="020B0604020202020204" pitchFamily="34" charset="0"/>
              </a:rPr>
              <a:t>                 קלפי ניידת </a:t>
            </a:r>
          </a:p>
        </p:txBody>
      </p:sp>
      <p:pic>
        <p:nvPicPr>
          <p:cNvPr id="4" name="Picture 3">
            <a:extLst>
              <a:ext uri="{FF2B5EF4-FFF2-40B4-BE49-F238E27FC236}">
                <a16:creationId xmlns:a16="http://schemas.microsoft.com/office/drawing/2014/main" id="{7CF307B9-12D4-47DF-A30D-21BE75F287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925867" y="2439288"/>
            <a:ext cx="1380536" cy="1408710"/>
          </a:xfrm>
          <a:prstGeom prst="rect">
            <a:avLst/>
          </a:prstGeom>
        </p:spPr>
      </p:pic>
      <p:pic>
        <p:nvPicPr>
          <p:cNvPr id="6" name="Picture 5">
            <a:extLst>
              <a:ext uri="{FF2B5EF4-FFF2-40B4-BE49-F238E27FC236}">
                <a16:creationId xmlns:a16="http://schemas.microsoft.com/office/drawing/2014/main" id="{EE844C44-E572-4952-A1A6-B91F2D0D2AE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930519" y="2878520"/>
            <a:ext cx="1607625" cy="674628"/>
          </a:xfrm>
          <a:prstGeom prst="rect">
            <a:avLst/>
          </a:prstGeom>
        </p:spPr>
      </p:pic>
    </p:spTree>
    <p:custDataLst>
      <p:tags r:id="rId1"/>
    </p:custDataLst>
    <p:extLst>
      <p:ext uri="{BB962C8B-B14F-4D97-AF65-F5344CB8AC3E}">
        <p14:creationId xmlns:p14="http://schemas.microsoft.com/office/powerpoint/2010/main" val="120634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4556CF-65EC-453F-B35F-86ABB796F9AD}"/>
              </a:ext>
            </a:extLst>
          </p:cNvPr>
          <p:cNvSpPr>
            <a:spLocks noGrp="1"/>
          </p:cNvSpPr>
          <p:nvPr>
            <p:ph type="sldNum" sz="quarter" idx="12"/>
          </p:nvPr>
        </p:nvSpPr>
        <p:spPr/>
        <p:txBody>
          <a:bodyPr/>
          <a:lstStyle/>
          <a:p>
            <a:fld id="{4C3B709D-3265-41A0-A411-CB1161B7F7D5}" type="slidenum">
              <a:rPr lang="he-IL" smtClean="0"/>
              <a:pPr/>
              <a:t>43</a:t>
            </a:fld>
            <a:endParaRPr lang="he-IL" dirty="0"/>
          </a:p>
        </p:txBody>
      </p:sp>
      <p:sp>
        <p:nvSpPr>
          <p:cNvPr id="3" name="Title 2">
            <a:extLst>
              <a:ext uri="{FF2B5EF4-FFF2-40B4-BE49-F238E27FC236}">
                <a16:creationId xmlns:a16="http://schemas.microsoft.com/office/drawing/2014/main" id="{9CEC218C-340E-4DAC-93C6-D3A027A65FEF}"/>
              </a:ext>
            </a:extLst>
          </p:cNvPr>
          <p:cNvSpPr>
            <a:spLocks noGrp="1"/>
          </p:cNvSpPr>
          <p:nvPr>
            <p:ph type="title"/>
          </p:nvPr>
        </p:nvSpPr>
        <p:spPr/>
        <p:txBody>
          <a:bodyPr/>
          <a:lstStyle/>
          <a:p>
            <a:r>
              <a:rPr lang="he-IL" dirty="0"/>
              <a:t>ניוד הקלפי בין אגפים / מחלקות </a:t>
            </a:r>
          </a:p>
        </p:txBody>
      </p:sp>
      <p:grpSp>
        <p:nvGrpSpPr>
          <p:cNvPr id="5" name="קבוצה 68">
            <a:extLst>
              <a:ext uri="{FF2B5EF4-FFF2-40B4-BE49-F238E27FC236}">
                <a16:creationId xmlns:a16="http://schemas.microsoft.com/office/drawing/2014/main" id="{18BD92D2-60C1-4026-9A00-6A0208015FAA}"/>
              </a:ext>
            </a:extLst>
          </p:cNvPr>
          <p:cNvGrpSpPr/>
          <p:nvPr/>
        </p:nvGrpSpPr>
        <p:grpSpPr>
          <a:xfrm>
            <a:off x="6400800" y="1506188"/>
            <a:ext cx="4982224" cy="1953750"/>
            <a:chOff x="5424278" y="1434908"/>
            <a:chExt cx="4982224" cy="1953750"/>
          </a:xfrm>
        </p:grpSpPr>
        <p:sp>
          <p:nvSpPr>
            <p:cNvPr id="6" name="מלבן 52">
              <a:extLst>
                <a:ext uri="{FF2B5EF4-FFF2-40B4-BE49-F238E27FC236}">
                  <a16:creationId xmlns:a16="http://schemas.microsoft.com/office/drawing/2014/main" id="{9987F2AF-EA53-4862-A8FD-D599A1380BDE}"/>
                </a:ext>
              </a:extLst>
            </p:cNvPr>
            <p:cNvSpPr/>
            <p:nvPr/>
          </p:nvSpPr>
          <p:spPr>
            <a:xfrm>
              <a:off x="5424278" y="1749698"/>
              <a:ext cx="4802151" cy="16389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20">
              <a:extLst>
                <a:ext uri="{FF2B5EF4-FFF2-40B4-BE49-F238E27FC236}">
                  <a16:creationId xmlns:a16="http://schemas.microsoft.com/office/drawing/2014/main" id="{E082FC3C-37C6-4327-9B12-CF977094F481}"/>
                </a:ext>
              </a:extLst>
            </p:cNvPr>
            <p:cNvSpPr/>
            <p:nvPr/>
          </p:nvSpPr>
          <p:spPr>
            <a:xfrm>
              <a:off x="5447159" y="1952519"/>
              <a:ext cx="4714621" cy="1200329"/>
            </a:xfrm>
            <a:prstGeom prst="rect">
              <a:avLst/>
            </a:prstGeom>
          </p:spPr>
          <p:txBody>
            <a:bodyPr wrap="square">
              <a:spAutoFit/>
            </a:bodyPr>
            <a:lstStyle/>
            <a:p>
              <a:pPr rtl="0"/>
              <a:r>
                <a:rPr lang="he-IL" sz="2400" dirty="0">
                  <a:solidFill>
                    <a:srgbClr val="54707C"/>
                  </a:solidFill>
                </a:rPr>
                <a:t>עם סיום ההצבעה באגף, מתקן או מקום ימלא המזכיר את הפרטים בנספח ג' בפרוטוקול. </a:t>
              </a:r>
            </a:p>
          </p:txBody>
        </p:sp>
        <p:sp>
          <p:nvSpPr>
            <p:cNvPr id="8" name="מלבן מעוגל 59">
              <a:extLst>
                <a:ext uri="{FF2B5EF4-FFF2-40B4-BE49-F238E27FC236}">
                  <a16:creationId xmlns:a16="http://schemas.microsoft.com/office/drawing/2014/main" id="{B4A0532C-2506-4C38-BF60-47C9FF1DA814}"/>
                </a:ext>
              </a:extLst>
            </p:cNvPr>
            <p:cNvSpPr/>
            <p:nvPr/>
          </p:nvSpPr>
          <p:spPr>
            <a:xfrm>
              <a:off x="9917059" y="1434908"/>
              <a:ext cx="489443" cy="462579"/>
            </a:xfrm>
            <a:prstGeom prst="roundRect">
              <a:avLst/>
            </a:prstGeom>
            <a:solidFill>
              <a:schemeClr val="bg1"/>
            </a:solidFill>
            <a:ln w="57150">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7ABAD"/>
                  </a:solidFill>
                </a:rPr>
                <a:t>1</a:t>
              </a:r>
            </a:p>
          </p:txBody>
        </p:sp>
      </p:grpSp>
      <p:grpSp>
        <p:nvGrpSpPr>
          <p:cNvPr id="10" name="קבוצה 68">
            <a:extLst>
              <a:ext uri="{FF2B5EF4-FFF2-40B4-BE49-F238E27FC236}">
                <a16:creationId xmlns:a16="http://schemas.microsoft.com/office/drawing/2014/main" id="{B3FEC61E-2CD3-445D-B4C5-DC5EB91856BB}"/>
              </a:ext>
            </a:extLst>
          </p:cNvPr>
          <p:cNvGrpSpPr/>
          <p:nvPr/>
        </p:nvGrpSpPr>
        <p:grpSpPr>
          <a:xfrm>
            <a:off x="6423681" y="3704526"/>
            <a:ext cx="4982224" cy="1953750"/>
            <a:chOff x="5424278" y="1434908"/>
            <a:chExt cx="4982224" cy="1953750"/>
          </a:xfrm>
        </p:grpSpPr>
        <p:sp>
          <p:nvSpPr>
            <p:cNvPr id="11" name="מלבן 52">
              <a:extLst>
                <a:ext uri="{FF2B5EF4-FFF2-40B4-BE49-F238E27FC236}">
                  <a16:creationId xmlns:a16="http://schemas.microsoft.com/office/drawing/2014/main" id="{18E390B4-3EF2-41B4-9D28-FC42D8B0E1DA}"/>
                </a:ext>
              </a:extLst>
            </p:cNvPr>
            <p:cNvSpPr/>
            <p:nvPr/>
          </p:nvSpPr>
          <p:spPr>
            <a:xfrm>
              <a:off x="5424278" y="1749698"/>
              <a:ext cx="4802151" cy="16389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20">
              <a:extLst>
                <a:ext uri="{FF2B5EF4-FFF2-40B4-BE49-F238E27FC236}">
                  <a16:creationId xmlns:a16="http://schemas.microsoft.com/office/drawing/2014/main" id="{75F1B0EF-FD7D-4E98-BD77-6363EF2468B5}"/>
                </a:ext>
              </a:extLst>
            </p:cNvPr>
            <p:cNvSpPr/>
            <p:nvPr/>
          </p:nvSpPr>
          <p:spPr>
            <a:xfrm>
              <a:off x="5447159" y="1912684"/>
              <a:ext cx="4714621" cy="1200329"/>
            </a:xfrm>
            <a:prstGeom prst="rect">
              <a:avLst/>
            </a:prstGeom>
          </p:spPr>
          <p:txBody>
            <a:bodyPr wrap="square">
              <a:spAutoFit/>
            </a:bodyPr>
            <a:lstStyle/>
            <a:p>
              <a:pPr rtl="0"/>
              <a:r>
                <a:rPr lang="he-IL" sz="2400" dirty="0">
                  <a:solidFill>
                    <a:srgbClr val="54707C"/>
                  </a:solidFill>
                </a:rPr>
                <a:t>הוועדה תסגור את המכסה העליון של הקלפי ותנעל אותו במנעול, </a:t>
              </a:r>
              <a:br>
                <a:rPr lang="en-US" sz="2400" dirty="0">
                  <a:solidFill>
                    <a:srgbClr val="54707C"/>
                  </a:solidFill>
                </a:rPr>
              </a:br>
              <a:r>
                <a:rPr lang="he-IL" sz="2400" dirty="0">
                  <a:solidFill>
                    <a:srgbClr val="54707C"/>
                  </a:solidFill>
                </a:rPr>
                <a:t>שאת מספרו רשמה בפרוטוקול.  </a:t>
              </a:r>
            </a:p>
          </p:txBody>
        </p:sp>
        <p:sp>
          <p:nvSpPr>
            <p:cNvPr id="13" name="מלבן מעוגל 59">
              <a:extLst>
                <a:ext uri="{FF2B5EF4-FFF2-40B4-BE49-F238E27FC236}">
                  <a16:creationId xmlns:a16="http://schemas.microsoft.com/office/drawing/2014/main" id="{376C8C68-2A02-4179-8D7B-93D628EC4B81}"/>
                </a:ext>
              </a:extLst>
            </p:cNvPr>
            <p:cNvSpPr/>
            <p:nvPr/>
          </p:nvSpPr>
          <p:spPr>
            <a:xfrm>
              <a:off x="9917059" y="1434908"/>
              <a:ext cx="489443" cy="462579"/>
            </a:xfrm>
            <a:prstGeom prst="roundRect">
              <a:avLst/>
            </a:prstGeom>
            <a:solidFill>
              <a:schemeClr val="bg1"/>
            </a:solidFill>
            <a:ln w="57150">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7ABAD"/>
                  </a:solidFill>
                </a:rPr>
                <a:t>2</a:t>
              </a:r>
            </a:p>
          </p:txBody>
        </p:sp>
      </p:grpSp>
      <p:pic>
        <p:nvPicPr>
          <p:cNvPr id="9" name="Picture 8">
            <a:extLst>
              <a:ext uri="{FF2B5EF4-FFF2-40B4-BE49-F238E27FC236}">
                <a16:creationId xmlns:a16="http://schemas.microsoft.com/office/drawing/2014/main" id="{002FFB93-8617-49F7-B74C-9113FF9E0D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2863" y="4120219"/>
            <a:ext cx="1897833" cy="1428422"/>
          </a:xfrm>
          <a:prstGeom prst="rect">
            <a:avLst/>
          </a:prstGeom>
        </p:spPr>
      </p:pic>
      <p:pic>
        <p:nvPicPr>
          <p:cNvPr id="17" name="Picture 16">
            <a:extLst>
              <a:ext uri="{FF2B5EF4-FFF2-40B4-BE49-F238E27FC236}">
                <a16:creationId xmlns:a16="http://schemas.microsoft.com/office/drawing/2014/main" id="{836C8987-59B5-4EC2-B785-72C1373D3A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3899" y="4115783"/>
            <a:ext cx="1897833" cy="1437292"/>
          </a:xfrm>
          <a:prstGeom prst="rect">
            <a:avLst/>
          </a:prstGeom>
        </p:spPr>
      </p:pic>
      <p:pic>
        <p:nvPicPr>
          <p:cNvPr id="18" name="Picture 17">
            <a:extLst>
              <a:ext uri="{FF2B5EF4-FFF2-40B4-BE49-F238E27FC236}">
                <a16:creationId xmlns:a16="http://schemas.microsoft.com/office/drawing/2014/main" id="{2509831D-3BEC-4911-91B7-690E8BF9AEA5}"/>
              </a:ext>
            </a:extLst>
          </p:cNvPr>
          <p:cNvPicPr>
            <a:picLocks noChangeAspect="1"/>
          </p:cNvPicPr>
          <p:nvPr/>
        </p:nvPicPr>
        <p:blipFill>
          <a:blip r:embed="rId5"/>
          <a:stretch>
            <a:fillRect/>
          </a:stretch>
        </p:blipFill>
        <p:spPr>
          <a:xfrm>
            <a:off x="177095" y="1588035"/>
            <a:ext cx="6159056" cy="2165129"/>
          </a:xfrm>
          <a:prstGeom prst="rect">
            <a:avLst/>
          </a:prstGeom>
        </p:spPr>
      </p:pic>
    </p:spTree>
    <p:custDataLst>
      <p:tags r:id="rId1"/>
    </p:custDataLst>
    <p:extLst>
      <p:ext uri="{BB962C8B-B14F-4D97-AF65-F5344CB8AC3E}">
        <p14:creationId xmlns:p14="http://schemas.microsoft.com/office/powerpoint/2010/main" val="30619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4556CF-65EC-453F-B35F-86ABB796F9AD}"/>
              </a:ext>
            </a:extLst>
          </p:cNvPr>
          <p:cNvSpPr>
            <a:spLocks noGrp="1"/>
          </p:cNvSpPr>
          <p:nvPr>
            <p:ph type="sldNum" sz="quarter" idx="12"/>
          </p:nvPr>
        </p:nvSpPr>
        <p:spPr/>
        <p:txBody>
          <a:bodyPr/>
          <a:lstStyle/>
          <a:p>
            <a:fld id="{4C3B709D-3265-41A0-A411-CB1161B7F7D5}" type="slidenum">
              <a:rPr lang="he-IL" smtClean="0"/>
              <a:pPr/>
              <a:t>44</a:t>
            </a:fld>
            <a:endParaRPr lang="he-IL" dirty="0"/>
          </a:p>
        </p:txBody>
      </p:sp>
      <p:sp>
        <p:nvSpPr>
          <p:cNvPr id="3" name="Title 2">
            <a:extLst>
              <a:ext uri="{FF2B5EF4-FFF2-40B4-BE49-F238E27FC236}">
                <a16:creationId xmlns:a16="http://schemas.microsoft.com/office/drawing/2014/main" id="{9CEC218C-340E-4DAC-93C6-D3A027A65FEF}"/>
              </a:ext>
            </a:extLst>
          </p:cNvPr>
          <p:cNvSpPr>
            <a:spLocks noGrp="1"/>
          </p:cNvSpPr>
          <p:nvPr>
            <p:ph type="title"/>
          </p:nvPr>
        </p:nvSpPr>
        <p:spPr/>
        <p:txBody>
          <a:bodyPr/>
          <a:lstStyle/>
          <a:p>
            <a:r>
              <a:rPr lang="he-IL" dirty="0"/>
              <a:t>ניוד הקלפי בין אגפים / מחלקות </a:t>
            </a:r>
          </a:p>
        </p:txBody>
      </p:sp>
      <p:grpSp>
        <p:nvGrpSpPr>
          <p:cNvPr id="5" name="קבוצה 68">
            <a:extLst>
              <a:ext uri="{FF2B5EF4-FFF2-40B4-BE49-F238E27FC236}">
                <a16:creationId xmlns:a16="http://schemas.microsoft.com/office/drawing/2014/main" id="{18BD92D2-60C1-4026-9A00-6A0208015FAA}"/>
              </a:ext>
            </a:extLst>
          </p:cNvPr>
          <p:cNvGrpSpPr/>
          <p:nvPr/>
        </p:nvGrpSpPr>
        <p:grpSpPr>
          <a:xfrm>
            <a:off x="6400800" y="1506188"/>
            <a:ext cx="4982224" cy="1953750"/>
            <a:chOff x="5424278" y="1434908"/>
            <a:chExt cx="4982224" cy="1953750"/>
          </a:xfrm>
        </p:grpSpPr>
        <p:sp>
          <p:nvSpPr>
            <p:cNvPr id="6" name="מלבן 52">
              <a:extLst>
                <a:ext uri="{FF2B5EF4-FFF2-40B4-BE49-F238E27FC236}">
                  <a16:creationId xmlns:a16="http://schemas.microsoft.com/office/drawing/2014/main" id="{9987F2AF-EA53-4862-A8FD-D599A1380BDE}"/>
                </a:ext>
              </a:extLst>
            </p:cNvPr>
            <p:cNvSpPr/>
            <p:nvPr/>
          </p:nvSpPr>
          <p:spPr>
            <a:xfrm>
              <a:off x="5424278" y="1749698"/>
              <a:ext cx="4802151" cy="16389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20">
              <a:extLst>
                <a:ext uri="{FF2B5EF4-FFF2-40B4-BE49-F238E27FC236}">
                  <a16:creationId xmlns:a16="http://schemas.microsoft.com/office/drawing/2014/main" id="{E082FC3C-37C6-4327-9B12-CF977094F481}"/>
                </a:ext>
              </a:extLst>
            </p:cNvPr>
            <p:cNvSpPr/>
            <p:nvPr/>
          </p:nvSpPr>
          <p:spPr>
            <a:xfrm>
              <a:off x="5447159" y="1952519"/>
              <a:ext cx="4714621" cy="830997"/>
            </a:xfrm>
            <a:prstGeom prst="rect">
              <a:avLst/>
            </a:prstGeom>
          </p:spPr>
          <p:txBody>
            <a:bodyPr wrap="square">
              <a:spAutoFit/>
            </a:bodyPr>
            <a:lstStyle/>
            <a:p>
              <a:pPr rtl="0"/>
              <a:r>
                <a:rPr lang="he-IL" sz="2400" dirty="0">
                  <a:solidFill>
                    <a:srgbClr val="54707C"/>
                  </a:solidFill>
                </a:rPr>
                <a:t>הוועדה תארוז את הכוורת ואת הפרוטוקול באמצעות ציוד אריזה ייעודי.</a:t>
              </a:r>
            </a:p>
          </p:txBody>
        </p:sp>
        <p:sp>
          <p:nvSpPr>
            <p:cNvPr id="8" name="מלבן מעוגל 59">
              <a:extLst>
                <a:ext uri="{FF2B5EF4-FFF2-40B4-BE49-F238E27FC236}">
                  <a16:creationId xmlns:a16="http://schemas.microsoft.com/office/drawing/2014/main" id="{B4A0532C-2506-4C38-BF60-47C9FF1DA814}"/>
                </a:ext>
              </a:extLst>
            </p:cNvPr>
            <p:cNvSpPr/>
            <p:nvPr/>
          </p:nvSpPr>
          <p:spPr>
            <a:xfrm>
              <a:off x="9917059" y="1434908"/>
              <a:ext cx="489443" cy="462579"/>
            </a:xfrm>
            <a:prstGeom prst="roundRect">
              <a:avLst/>
            </a:prstGeom>
            <a:solidFill>
              <a:schemeClr val="bg1"/>
            </a:solidFill>
            <a:ln w="57150">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7ABAD"/>
                  </a:solidFill>
                </a:rPr>
                <a:t>3</a:t>
              </a:r>
            </a:p>
          </p:txBody>
        </p:sp>
      </p:grpSp>
      <p:grpSp>
        <p:nvGrpSpPr>
          <p:cNvPr id="10" name="קבוצה 68">
            <a:extLst>
              <a:ext uri="{FF2B5EF4-FFF2-40B4-BE49-F238E27FC236}">
                <a16:creationId xmlns:a16="http://schemas.microsoft.com/office/drawing/2014/main" id="{B3FEC61E-2CD3-445D-B4C5-DC5EB91856BB}"/>
              </a:ext>
            </a:extLst>
          </p:cNvPr>
          <p:cNvGrpSpPr/>
          <p:nvPr/>
        </p:nvGrpSpPr>
        <p:grpSpPr>
          <a:xfrm>
            <a:off x="6423681" y="3704526"/>
            <a:ext cx="4982224" cy="1953750"/>
            <a:chOff x="5424278" y="1434908"/>
            <a:chExt cx="4982224" cy="1953750"/>
          </a:xfrm>
        </p:grpSpPr>
        <p:sp>
          <p:nvSpPr>
            <p:cNvPr id="11" name="מלבן 52">
              <a:extLst>
                <a:ext uri="{FF2B5EF4-FFF2-40B4-BE49-F238E27FC236}">
                  <a16:creationId xmlns:a16="http://schemas.microsoft.com/office/drawing/2014/main" id="{18E390B4-3EF2-41B4-9D28-FC42D8B0E1DA}"/>
                </a:ext>
              </a:extLst>
            </p:cNvPr>
            <p:cNvSpPr/>
            <p:nvPr/>
          </p:nvSpPr>
          <p:spPr>
            <a:xfrm>
              <a:off x="5424278" y="1749698"/>
              <a:ext cx="4802151" cy="16389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20">
              <a:extLst>
                <a:ext uri="{FF2B5EF4-FFF2-40B4-BE49-F238E27FC236}">
                  <a16:creationId xmlns:a16="http://schemas.microsoft.com/office/drawing/2014/main" id="{75F1B0EF-FD7D-4E98-BD77-6363EF2468B5}"/>
                </a:ext>
              </a:extLst>
            </p:cNvPr>
            <p:cNvSpPr/>
            <p:nvPr/>
          </p:nvSpPr>
          <p:spPr>
            <a:xfrm>
              <a:off x="5447159" y="1800390"/>
              <a:ext cx="4714621" cy="1569660"/>
            </a:xfrm>
            <a:prstGeom prst="rect">
              <a:avLst/>
            </a:prstGeom>
          </p:spPr>
          <p:txBody>
            <a:bodyPr wrap="square">
              <a:spAutoFit/>
            </a:bodyPr>
            <a:lstStyle/>
            <a:p>
              <a:pPr rtl="0"/>
              <a:r>
                <a:rPr lang="he-IL" sz="2400" dirty="0">
                  <a:solidFill>
                    <a:srgbClr val="54707C"/>
                  </a:solidFill>
                </a:rPr>
                <a:t>הוועדה תארוז בנפרד את מעטפות ההצבעה שנחתמו בידי שני חברי הוועדה וכן את יתר מעטפות ההצבעה (הפנימיות והחיצוניות).</a:t>
              </a:r>
              <a:r>
                <a:rPr lang="en-US" sz="2400" dirty="0">
                  <a:solidFill>
                    <a:srgbClr val="54707C"/>
                  </a:solidFill>
                </a:rPr>
                <a:t> </a:t>
              </a:r>
              <a:endParaRPr lang="he-IL" sz="2400" dirty="0">
                <a:solidFill>
                  <a:srgbClr val="54707C"/>
                </a:solidFill>
              </a:endParaRPr>
            </a:p>
          </p:txBody>
        </p:sp>
        <p:sp>
          <p:nvSpPr>
            <p:cNvPr id="13" name="מלבן מעוגל 59">
              <a:extLst>
                <a:ext uri="{FF2B5EF4-FFF2-40B4-BE49-F238E27FC236}">
                  <a16:creationId xmlns:a16="http://schemas.microsoft.com/office/drawing/2014/main" id="{376C8C68-2A02-4179-8D7B-93D628EC4B81}"/>
                </a:ext>
              </a:extLst>
            </p:cNvPr>
            <p:cNvSpPr/>
            <p:nvPr/>
          </p:nvSpPr>
          <p:spPr>
            <a:xfrm>
              <a:off x="9917059" y="1434908"/>
              <a:ext cx="489443" cy="462579"/>
            </a:xfrm>
            <a:prstGeom prst="roundRect">
              <a:avLst/>
            </a:prstGeom>
            <a:solidFill>
              <a:schemeClr val="bg1"/>
            </a:solidFill>
            <a:ln w="57150">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7ABAD"/>
                  </a:solidFill>
                </a:rPr>
                <a:t>4</a:t>
              </a:r>
            </a:p>
          </p:txBody>
        </p:sp>
      </p:grpSp>
      <p:pic>
        <p:nvPicPr>
          <p:cNvPr id="9" name="Picture 8">
            <a:extLst>
              <a:ext uri="{FF2B5EF4-FFF2-40B4-BE49-F238E27FC236}">
                <a16:creationId xmlns:a16="http://schemas.microsoft.com/office/drawing/2014/main" id="{4EB8FE7E-E48E-46B2-A3CD-8DAD56E5AA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26671" y="1619817"/>
            <a:ext cx="2269329" cy="1638959"/>
          </a:xfrm>
          <a:prstGeom prst="rect">
            <a:avLst/>
          </a:prstGeom>
        </p:spPr>
      </p:pic>
      <p:pic>
        <p:nvPicPr>
          <p:cNvPr id="17" name="Picture 16">
            <a:extLst>
              <a:ext uri="{FF2B5EF4-FFF2-40B4-BE49-F238E27FC236}">
                <a16:creationId xmlns:a16="http://schemas.microsoft.com/office/drawing/2014/main" id="{06B455C4-1263-496B-A29C-25D78CDF7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6670" y="1737477"/>
            <a:ext cx="2269329" cy="1410826"/>
          </a:xfrm>
          <a:prstGeom prst="rect">
            <a:avLst/>
          </a:prstGeom>
        </p:spPr>
      </p:pic>
    </p:spTree>
    <p:custDataLst>
      <p:tags r:id="rId1"/>
    </p:custDataLst>
    <p:extLst>
      <p:ext uri="{BB962C8B-B14F-4D97-AF65-F5344CB8AC3E}">
        <p14:creationId xmlns:p14="http://schemas.microsoft.com/office/powerpoint/2010/main" val="6095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4556CF-65EC-453F-B35F-86ABB796F9AD}"/>
              </a:ext>
            </a:extLst>
          </p:cNvPr>
          <p:cNvSpPr>
            <a:spLocks noGrp="1"/>
          </p:cNvSpPr>
          <p:nvPr>
            <p:ph type="sldNum" sz="quarter" idx="12"/>
          </p:nvPr>
        </p:nvSpPr>
        <p:spPr/>
        <p:txBody>
          <a:bodyPr/>
          <a:lstStyle/>
          <a:p>
            <a:fld id="{4C3B709D-3265-41A0-A411-CB1161B7F7D5}" type="slidenum">
              <a:rPr lang="he-IL" smtClean="0"/>
              <a:pPr/>
              <a:t>45</a:t>
            </a:fld>
            <a:endParaRPr lang="he-IL" dirty="0"/>
          </a:p>
        </p:txBody>
      </p:sp>
      <p:sp>
        <p:nvSpPr>
          <p:cNvPr id="3" name="Title 2">
            <a:extLst>
              <a:ext uri="{FF2B5EF4-FFF2-40B4-BE49-F238E27FC236}">
                <a16:creationId xmlns:a16="http://schemas.microsoft.com/office/drawing/2014/main" id="{9CEC218C-340E-4DAC-93C6-D3A027A65FEF}"/>
              </a:ext>
            </a:extLst>
          </p:cNvPr>
          <p:cNvSpPr>
            <a:spLocks noGrp="1"/>
          </p:cNvSpPr>
          <p:nvPr>
            <p:ph type="title"/>
          </p:nvPr>
        </p:nvSpPr>
        <p:spPr/>
        <p:txBody>
          <a:bodyPr/>
          <a:lstStyle/>
          <a:p>
            <a:r>
              <a:rPr lang="he-IL" dirty="0"/>
              <a:t>ניוד הקלפי בין אגפים / מחלקות </a:t>
            </a:r>
          </a:p>
        </p:txBody>
      </p:sp>
      <p:grpSp>
        <p:nvGrpSpPr>
          <p:cNvPr id="5" name="קבוצה 68">
            <a:extLst>
              <a:ext uri="{FF2B5EF4-FFF2-40B4-BE49-F238E27FC236}">
                <a16:creationId xmlns:a16="http://schemas.microsoft.com/office/drawing/2014/main" id="{18BD92D2-60C1-4026-9A00-6A0208015FAA}"/>
              </a:ext>
            </a:extLst>
          </p:cNvPr>
          <p:cNvGrpSpPr/>
          <p:nvPr/>
        </p:nvGrpSpPr>
        <p:grpSpPr>
          <a:xfrm>
            <a:off x="6400800" y="1506188"/>
            <a:ext cx="4982224" cy="1953750"/>
            <a:chOff x="5424278" y="1434908"/>
            <a:chExt cx="4982224" cy="1953750"/>
          </a:xfrm>
        </p:grpSpPr>
        <p:sp>
          <p:nvSpPr>
            <p:cNvPr id="6" name="מלבן 52">
              <a:extLst>
                <a:ext uri="{FF2B5EF4-FFF2-40B4-BE49-F238E27FC236}">
                  <a16:creationId xmlns:a16="http://schemas.microsoft.com/office/drawing/2014/main" id="{9987F2AF-EA53-4862-A8FD-D599A1380BDE}"/>
                </a:ext>
              </a:extLst>
            </p:cNvPr>
            <p:cNvSpPr/>
            <p:nvPr/>
          </p:nvSpPr>
          <p:spPr>
            <a:xfrm>
              <a:off x="5424278" y="1749698"/>
              <a:ext cx="4802151" cy="16389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20">
              <a:extLst>
                <a:ext uri="{FF2B5EF4-FFF2-40B4-BE49-F238E27FC236}">
                  <a16:creationId xmlns:a16="http://schemas.microsoft.com/office/drawing/2014/main" id="{E082FC3C-37C6-4327-9B12-CF977094F481}"/>
                </a:ext>
              </a:extLst>
            </p:cNvPr>
            <p:cNvSpPr/>
            <p:nvPr/>
          </p:nvSpPr>
          <p:spPr>
            <a:xfrm>
              <a:off x="5447159" y="1952519"/>
              <a:ext cx="4714621" cy="1200329"/>
            </a:xfrm>
            <a:prstGeom prst="rect">
              <a:avLst/>
            </a:prstGeom>
          </p:spPr>
          <p:txBody>
            <a:bodyPr wrap="square">
              <a:spAutoFit/>
            </a:bodyPr>
            <a:lstStyle/>
            <a:p>
              <a:pPr rtl="0"/>
              <a:r>
                <a:rPr lang="he-IL" sz="2400" dirty="0">
                  <a:solidFill>
                    <a:srgbClr val="54707C"/>
                  </a:solidFill>
                </a:rPr>
                <a:t>הוועדה תעביר את הקלפי לתחנה הבאה ותמקם את הקלפי והפרגוד על פי הנחיות סידור הקלפי. </a:t>
              </a:r>
            </a:p>
          </p:txBody>
        </p:sp>
        <p:sp>
          <p:nvSpPr>
            <p:cNvPr id="8" name="מלבן מעוגל 59">
              <a:extLst>
                <a:ext uri="{FF2B5EF4-FFF2-40B4-BE49-F238E27FC236}">
                  <a16:creationId xmlns:a16="http://schemas.microsoft.com/office/drawing/2014/main" id="{B4A0532C-2506-4C38-BF60-47C9FF1DA814}"/>
                </a:ext>
              </a:extLst>
            </p:cNvPr>
            <p:cNvSpPr/>
            <p:nvPr/>
          </p:nvSpPr>
          <p:spPr>
            <a:xfrm>
              <a:off x="9917059" y="1434908"/>
              <a:ext cx="489443" cy="462579"/>
            </a:xfrm>
            <a:prstGeom prst="roundRect">
              <a:avLst/>
            </a:prstGeom>
            <a:solidFill>
              <a:schemeClr val="bg1"/>
            </a:solidFill>
            <a:ln w="57150">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7ABAD"/>
                  </a:solidFill>
                </a:rPr>
                <a:t>5</a:t>
              </a:r>
            </a:p>
          </p:txBody>
        </p:sp>
      </p:grpSp>
      <p:grpSp>
        <p:nvGrpSpPr>
          <p:cNvPr id="10" name="קבוצה 68">
            <a:extLst>
              <a:ext uri="{FF2B5EF4-FFF2-40B4-BE49-F238E27FC236}">
                <a16:creationId xmlns:a16="http://schemas.microsoft.com/office/drawing/2014/main" id="{B3FEC61E-2CD3-445D-B4C5-DC5EB91856BB}"/>
              </a:ext>
            </a:extLst>
          </p:cNvPr>
          <p:cNvGrpSpPr/>
          <p:nvPr/>
        </p:nvGrpSpPr>
        <p:grpSpPr>
          <a:xfrm>
            <a:off x="6423681" y="3704526"/>
            <a:ext cx="4982224" cy="1953750"/>
            <a:chOff x="5424278" y="1434908"/>
            <a:chExt cx="4982224" cy="1953750"/>
          </a:xfrm>
        </p:grpSpPr>
        <p:sp>
          <p:nvSpPr>
            <p:cNvPr id="11" name="מלבן 52">
              <a:extLst>
                <a:ext uri="{FF2B5EF4-FFF2-40B4-BE49-F238E27FC236}">
                  <a16:creationId xmlns:a16="http://schemas.microsoft.com/office/drawing/2014/main" id="{18E390B4-3EF2-41B4-9D28-FC42D8B0E1DA}"/>
                </a:ext>
              </a:extLst>
            </p:cNvPr>
            <p:cNvSpPr/>
            <p:nvPr/>
          </p:nvSpPr>
          <p:spPr>
            <a:xfrm>
              <a:off x="5424278" y="1749698"/>
              <a:ext cx="4802151" cy="16389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20">
              <a:extLst>
                <a:ext uri="{FF2B5EF4-FFF2-40B4-BE49-F238E27FC236}">
                  <a16:creationId xmlns:a16="http://schemas.microsoft.com/office/drawing/2014/main" id="{75F1B0EF-FD7D-4E98-BD77-6363EF2468B5}"/>
                </a:ext>
              </a:extLst>
            </p:cNvPr>
            <p:cNvSpPr/>
            <p:nvPr/>
          </p:nvSpPr>
          <p:spPr>
            <a:xfrm>
              <a:off x="5447159" y="1800390"/>
              <a:ext cx="4714621" cy="1200329"/>
            </a:xfrm>
            <a:prstGeom prst="rect">
              <a:avLst/>
            </a:prstGeom>
          </p:spPr>
          <p:txBody>
            <a:bodyPr wrap="square">
              <a:spAutoFit/>
            </a:bodyPr>
            <a:lstStyle/>
            <a:p>
              <a:pPr rtl="0"/>
              <a:r>
                <a:rPr lang="he-IL" sz="2400" dirty="0">
                  <a:solidFill>
                    <a:srgbClr val="54707C"/>
                  </a:solidFill>
                </a:rPr>
                <a:t>הוועדה תשבור את מנעול מכסה החריץ והמזכיר יתעד בפרוטוקול את מספר המנעול במקום המיועד לכך. </a:t>
              </a:r>
            </a:p>
          </p:txBody>
        </p:sp>
        <p:sp>
          <p:nvSpPr>
            <p:cNvPr id="13" name="מלבן מעוגל 59">
              <a:extLst>
                <a:ext uri="{FF2B5EF4-FFF2-40B4-BE49-F238E27FC236}">
                  <a16:creationId xmlns:a16="http://schemas.microsoft.com/office/drawing/2014/main" id="{376C8C68-2A02-4179-8D7B-93D628EC4B81}"/>
                </a:ext>
              </a:extLst>
            </p:cNvPr>
            <p:cNvSpPr/>
            <p:nvPr/>
          </p:nvSpPr>
          <p:spPr>
            <a:xfrm>
              <a:off x="9917059" y="1434908"/>
              <a:ext cx="489443" cy="462579"/>
            </a:xfrm>
            <a:prstGeom prst="roundRect">
              <a:avLst/>
            </a:prstGeom>
            <a:solidFill>
              <a:schemeClr val="bg1"/>
            </a:solidFill>
            <a:ln w="57150">
              <a:solidFill>
                <a:srgbClr val="18A8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17ABAD"/>
                  </a:solidFill>
                </a:rPr>
                <a:t>6</a:t>
              </a:r>
            </a:p>
          </p:txBody>
        </p:sp>
      </p:grpSp>
      <p:grpSp>
        <p:nvGrpSpPr>
          <p:cNvPr id="16" name="Group 1">
            <a:extLst>
              <a:ext uri="{FF2B5EF4-FFF2-40B4-BE49-F238E27FC236}">
                <a16:creationId xmlns:a16="http://schemas.microsoft.com/office/drawing/2014/main" id="{B4CDD123-315D-4DE0-BEDA-23FF11BAA312}"/>
              </a:ext>
            </a:extLst>
          </p:cNvPr>
          <p:cNvGrpSpPr/>
          <p:nvPr/>
        </p:nvGrpSpPr>
        <p:grpSpPr>
          <a:xfrm>
            <a:off x="2935706" y="5992519"/>
            <a:ext cx="6055062" cy="736436"/>
            <a:chOff x="5834032" y="4783342"/>
            <a:chExt cx="4460647" cy="3041980"/>
          </a:xfrm>
        </p:grpSpPr>
        <p:sp>
          <p:nvSpPr>
            <p:cNvPr id="17" name="מלבן 66">
              <a:extLst>
                <a:ext uri="{FF2B5EF4-FFF2-40B4-BE49-F238E27FC236}">
                  <a16:creationId xmlns:a16="http://schemas.microsoft.com/office/drawing/2014/main" id="{F5BB20D1-7F73-451D-8F17-3096F6F63C50}"/>
                </a:ext>
              </a:extLst>
            </p:cNvPr>
            <p:cNvSpPr/>
            <p:nvPr/>
          </p:nvSpPr>
          <p:spPr>
            <a:xfrm>
              <a:off x="5866096" y="4783342"/>
              <a:ext cx="4428583" cy="1884514"/>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18" name="TextBox 17">
              <a:extLst>
                <a:ext uri="{FF2B5EF4-FFF2-40B4-BE49-F238E27FC236}">
                  <a16:creationId xmlns:a16="http://schemas.microsoft.com/office/drawing/2014/main" id="{3111855E-092D-4C9E-997B-C8E4C95FA45C}"/>
                </a:ext>
              </a:extLst>
            </p:cNvPr>
            <p:cNvSpPr txBox="1"/>
            <p:nvPr/>
          </p:nvSpPr>
          <p:spPr>
            <a:xfrm>
              <a:off x="5834032" y="4901273"/>
              <a:ext cx="4383852" cy="2924049"/>
            </a:xfrm>
            <a:prstGeom prst="rect">
              <a:avLst/>
            </a:prstGeom>
            <a:noFill/>
          </p:spPr>
          <p:txBody>
            <a:bodyPr wrap="square" rtlCol="1">
              <a:spAutoFit/>
            </a:bodyPr>
            <a:lstStyle/>
            <a:p>
              <a:pPr marR="228600" lvl="0">
                <a:spcBef>
                  <a:spcPts val="300"/>
                </a:spcBef>
                <a:spcAft>
                  <a:spcPts val="300"/>
                </a:spcAft>
              </a:pPr>
              <a:r>
                <a:rPr lang="he-IL" sz="2000" b="1" dirty="0">
                  <a:solidFill>
                    <a:schemeClr val="bg1"/>
                  </a:solidFill>
                  <a:latin typeface="Arial" panose="020B0604020202020204" pitchFamily="34" charset="0"/>
                  <a:ea typeface="Times New Roman" panose="02020603050405020304" pitchFamily="18" charset="0"/>
                </a:rPr>
                <a:t>יש להקפיד שלא לשבור את מנעול המכסה הראשון!</a:t>
              </a:r>
              <a:endParaRPr lang="en-US" sz="2000" b="1" dirty="0">
                <a:solidFill>
                  <a:schemeClr val="bg1"/>
                </a:solidFill>
                <a:latin typeface="Arial" panose="020B0604020202020204" pitchFamily="34" charset="0"/>
                <a:ea typeface="Times New Roman" panose="02020603050405020304" pitchFamily="18" charset="0"/>
              </a:endParaRPr>
            </a:p>
          </p:txBody>
        </p:sp>
      </p:grpSp>
      <p:pic>
        <p:nvPicPr>
          <p:cNvPr id="20" name="Picture 19">
            <a:extLst>
              <a:ext uri="{FF2B5EF4-FFF2-40B4-BE49-F238E27FC236}">
                <a16:creationId xmlns:a16="http://schemas.microsoft.com/office/drawing/2014/main" id="{CB4FA888-FDCB-4B3D-8EF2-71F88C72BC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1285" y="3917091"/>
            <a:ext cx="1370715" cy="1034432"/>
          </a:xfrm>
          <a:prstGeom prst="rect">
            <a:avLst/>
          </a:prstGeom>
        </p:spPr>
      </p:pic>
      <p:pic>
        <p:nvPicPr>
          <p:cNvPr id="19" name="תמונה 1">
            <a:extLst>
              <a:ext uri="{FF2B5EF4-FFF2-40B4-BE49-F238E27FC236}">
                <a16:creationId xmlns:a16="http://schemas.microsoft.com/office/drawing/2014/main" id="{ACBEAC61-09D4-4B4F-B63B-924FAF0B80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76" y="1431446"/>
            <a:ext cx="1725740" cy="1975518"/>
          </a:xfrm>
          <a:prstGeom prst="rect">
            <a:avLst/>
          </a:prstGeom>
        </p:spPr>
      </p:pic>
      <p:pic>
        <p:nvPicPr>
          <p:cNvPr id="21" name="Picture 20">
            <a:extLst>
              <a:ext uri="{FF2B5EF4-FFF2-40B4-BE49-F238E27FC236}">
                <a16:creationId xmlns:a16="http://schemas.microsoft.com/office/drawing/2014/main" id="{268D4F86-01D0-4585-A9AC-0F99C97DEE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0665" y="1933449"/>
            <a:ext cx="1380536" cy="1408710"/>
          </a:xfrm>
          <a:prstGeom prst="rect">
            <a:avLst/>
          </a:prstGeom>
        </p:spPr>
      </p:pic>
    </p:spTree>
    <p:custDataLst>
      <p:tags r:id="rId1"/>
    </p:custDataLst>
    <p:extLst>
      <p:ext uri="{BB962C8B-B14F-4D97-AF65-F5344CB8AC3E}">
        <p14:creationId xmlns:p14="http://schemas.microsoft.com/office/powerpoint/2010/main" val="23105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B12C1D-9C25-4175-BA2D-47A7B30F6234}"/>
              </a:ext>
            </a:extLst>
          </p:cNvPr>
          <p:cNvSpPr txBox="1"/>
          <p:nvPr/>
        </p:nvSpPr>
        <p:spPr>
          <a:xfrm>
            <a:off x="2069433" y="2316748"/>
            <a:ext cx="7279105" cy="1477328"/>
          </a:xfrm>
          <a:prstGeom prst="rect">
            <a:avLst/>
          </a:prstGeom>
          <a:noFill/>
        </p:spPr>
        <p:txBody>
          <a:bodyPr wrap="square" rtlCol="1">
            <a:spAutoFit/>
          </a:bodyPr>
          <a:lstStyle/>
          <a:p>
            <a:pPr algn="ctr"/>
            <a:r>
              <a:rPr lang="he-IL" sz="4500" b="1" dirty="0">
                <a:solidFill>
                  <a:srgbClr val="18A8B7"/>
                </a:solidFill>
                <a:latin typeface="Arial" panose="020B0604020202020204" pitchFamily="34" charset="0"/>
              </a:rPr>
              <a:t>דגשים להצבעה בקלפי </a:t>
            </a:r>
            <a:r>
              <a:rPr lang="he-IL" sz="4500" b="1" dirty="0">
                <a:solidFill>
                  <a:srgbClr val="EA4D1C"/>
                </a:solidFill>
                <a:latin typeface="Arial" panose="020B0604020202020204" pitchFamily="34" charset="0"/>
              </a:rPr>
              <a:t>לאסירים ובתי מעצר </a:t>
            </a:r>
            <a:endParaRPr lang="en-US" sz="4500" b="1" dirty="0">
              <a:solidFill>
                <a:srgbClr val="EA4D1C"/>
              </a:solidFill>
              <a:latin typeface="Arial" panose="020B0604020202020204" pitchFamily="34" charset="0"/>
            </a:endParaRPr>
          </a:p>
        </p:txBody>
      </p:sp>
      <p:sp>
        <p:nvSpPr>
          <p:cNvPr id="12" name="Freeform: Shape 11">
            <a:extLst>
              <a:ext uri="{FF2B5EF4-FFF2-40B4-BE49-F238E27FC236}">
                <a16:creationId xmlns:a16="http://schemas.microsoft.com/office/drawing/2014/main" id="{C85258DB-961E-405B-8806-74564B2764D0}"/>
              </a:ext>
            </a:extLst>
          </p:cNvPr>
          <p:cNvSpPr/>
          <p:nvPr/>
        </p:nvSpPr>
        <p:spPr>
          <a:xfrm>
            <a:off x="11555413" y="0"/>
            <a:ext cx="815881" cy="6858000"/>
          </a:xfrm>
          <a:custGeom>
            <a:avLst/>
            <a:gdLst>
              <a:gd name="connsiteX0" fmla="*/ 0 w 636587"/>
              <a:gd name="connsiteY0" fmla="*/ 0 h 6858000"/>
              <a:gd name="connsiteX1" fmla="*/ 636587 w 636587"/>
              <a:gd name="connsiteY1" fmla="*/ 0 h 6858000"/>
              <a:gd name="connsiteX2" fmla="*/ 636587 w 636587"/>
              <a:gd name="connsiteY2" fmla="*/ 6858000 h 6858000"/>
              <a:gd name="connsiteX3" fmla="*/ 0 w 636587"/>
              <a:gd name="connsiteY3" fmla="*/ 6858000 h 6858000"/>
              <a:gd name="connsiteX4" fmla="*/ 0 w 636587"/>
              <a:gd name="connsiteY4" fmla="*/ 5430670 h 6858000"/>
              <a:gd name="connsiteX5" fmla="*/ 51856 w 636587"/>
              <a:gd name="connsiteY5" fmla="*/ 5429859 h 6858000"/>
              <a:gd name="connsiteX6" fmla="*/ 146679 w 636587"/>
              <a:gd name="connsiteY6" fmla="*/ 5429447 h 6858000"/>
              <a:gd name="connsiteX7" fmla="*/ 155357 w 636587"/>
              <a:gd name="connsiteY7" fmla="*/ 5171318 h 6858000"/>
              <a:gd name="connsiteX8" fmla="*/ 51952 w 636587"/>
              <a:gd name="connsiteY8" fmla="*/ 5014968 h 6858000"/>
              <a:gd name="connsiteX9" fmla="*/ 0 w 636587"/>
              <a:gd name="connsiteY9" fmla="*/ 4928582 h 6858000"/>
              <a:gd name="connsiteX10" fmla="*/ 0 w 63658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587" h="6858000">
                <a:moveTo>
                  <a:pt x="0" y="0"/>
                </a:moveTo>
                <a:lnTo>
                  <a:pt x="636587" y="0"/>
                </a:lnTo>
                <a:lnTo>
                  <a:pt x="636587" y="6858000"/>
                </a:lnTo>
                <a:lnTo>
                  <a:pt x="0" y="6858000"/>
                </a:lnTo>
                <a:lnTo>
                  <a:pt x="0" y="5430670"/>
                </a:lnTo>
                <a:lnTo>
                  <a:pt x="51856" y="5429859"/>
                </a:lnTo>
                <a:cubicBezTo>
                  <a:pt x="113783" y="5428899"/>
                  <a:pt x="157620" y="5428351"/>
                  <a:pt x="146679" y="5429447"/>
                </a:cubicBezTo>
                <a:cubicBezTo>
                  <a:pt x="159089" y="5429295"/>
                  <a:pt x="153271" y="5179328"/>
                  <a:pt x="155357" y="5171318"/>
                </a:cubicBezTo>
                <a:cubicBezTo>
                  <a:pt x="154595" y="5179138"/>
                  <a:pt x="107591" y="5105893"/>
                  <a:pt x="51952" y="5014968"/>
                </a:cubicBezTo>
                <a:lnTo>
                  <a:pt x="0" y="4928582"/>
                </a:lnTo>
                <a:lnTo>
                  <a:pt x="0" y="0"/>
                </a:lnTo>
                <a:close/>
              </a:path>
            </a:pathLst>
          </a:custGeom>
          <a:solidFill>
            <a:srgbClr val="EA4D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dirty="0"/>
          </a:p>
        </p:txBody>
      </p:sp>
      <p:sp>
        <p:nvSpPr>
          <p:cNvPr id="2" name="Slide Number Placeholder 1">
            <a:extLst>
              <a:ext uri="{FF2B5EF4-FFF2-40B4-BE49-F238E27FC236}">
                <a16:creationId xmlns:a16="http://schemas.microsoft.com/office/drawing/2014/main" id="{C707C5F2-EE61-4F98-B8A6-746C9FDA7662}"/>
              </a:ext>
            </a:extLst>
          </p:cNvPr>
          <p:cNvSpPr>
            <a:spLocks noGrp="1"/>
          </p:cNvSpPr>
          <p:nvPr>
            <p:ph type="sldNum" sz="quarter" idx="4294967295"/>
          </p:nvPr>
        </p:nvSpPr>
        <p:spPr>
          <a:xfrm>
            <a:off x="11555413" y="6453188"/>
            <a:ext cx="636587" cy="288925"/>
          </a:xfrm>
        </p:spPr>
        <p:txBody>
          <a:bodyPr/>
          <a:lstStyle/>
          <a:p>
            <a:fld id="{4C3B709D-3265-41A0-A411-CB1161B7F7D5}" type="slidenum">
              <a:rPr lang="he-IL" smtClean="0">
                <a:solidFill>
                  <a:schemeClr val="bg1"/>
                </a:solidFill>
              </a:rPr>
              <a:pPr/>
              <a:t>46</a:t>
            </a:fld>
            <a:endParaRPr lang="he-IL" dirty="0">
              <a:solidFill>
                <a:schemeClr val="bg1"/>
              </a:solidFill>
            </a:endParaRPr>
          </a:p>
        </p:txBody>
      </p:sp>
    </p:spTree>
    <p:custDataLst>
      <p:tags r:id="rId1"/>
    </p:custDataLst>
    <p:extLst>
      <p:ext uri="{BB962C8B-B14F-4D97-AF65-F5344CB8AC3E}">
        <p14:creationId xmlns:p14="http://schemas.microsoft.com/office/powerpoint/2010/main" val="2744925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47</a:t>
            </a:fld>
            <a:endParaRPr lang="he-IL" dirty="0"/>
          </a:p>
        </p:txBody>
      </p:sp>
      <p:sp>
        <p:nvSpPr>
          <p:cNvPr id="2" name="Title 1">
            <a:extLst>
              <a:ext uri="{FF2B5EF4-FFF2-40B4-BE49-F238E27FC236}">
                <a16:creationId xmlns:a16="http://schemas.microsoft.com/office/drawing/2014/main" id="{E4D30917-4DF7-42A7-A21C-8BF6CFA2A84A}"/>
              </a:ext>
            </a:extLst>
          </p:cNvPr>
          <p:cNvSpPr>
            <a:spLocks noGrp="1"/>
          </p:cNvSpPr>
          <p:nvPr>
            <p:ph type="title"/>
          </p:nvPr>
        </p:nvSpPr>
        <p:spPr/>
        <p:txBody>
          <a:bodyPr/>
          <a:lstStyle/>
          <a:p>
            <a:r>
              <a:rPr lang="he-IL" dirty="0"/>
              <a:t>הבאת בוחרים להצבעה </a:t>
            </a:r>
          </a:p>
        </p:txBody>
      </p:sp>
      <p:sp>
        <p:nvSpPr>
          <p:cNvPr id="32" name="TextBox 31"/>
          <p:cNvSpPr txBox="1"/>
          <p:nvPr/>
        </p:nvSpPr>
        <p:spPr>
          <a:xfrm>
            <a:off x="647701" y="1497502"/>
            <a:ext cx="10669588" cy="4055726"/>
          </a:xfrm>
          <a:prstGeom prst="rect">
            <a:avLst/>
          </a:prstGeom>
          <a:noFill/>
        </p:spPr>
        <p:txBody>
          <a:bodyPr wrap="square" rtlCol="1">
            <a:spAutoFit/>
          </a:bodyPr>
          <a:lstStyle>
            <a:defPPr>
              <a:defRPr lang="he-IL"/>
            </a:defPPr>
            <a:lvl1pPr marL="342891" indent="-342891">
              <a:lnSpc>
                <a:spcPct val="150000"/>
              </a:lnSpc>
              <a:buClr>
                <a:srgbClr val="18A8B7"/>
              </a:buClr>
              <a:buBlip>
                <a:blip r:embed="rId4"/>
              </a:buBlip>
              <a:defRPr sz="2400">
                <a:solidFill>
                  <a:srgbClr val="54707C"/>
                </a:solidFill>
                <a:latin typeface="Arial" panose="020B0604020202020204" pitchFamily="34" charset="0"/>
                <a:cs typeface="Arial" panose="020B0604020202020204" pitchFamily="34" charset="0"/>
              </a:defRPr>
            </a:lvl1pPr>
          </a:lstStyle>
          <a:p>
            <a:r>
              <a:rPr lang="he-IL" dirty="0"/>
              <a:t>באחריות מפקד המתקן להביא אל מקום הקלפי אסירים ועצורים השוהים במתקן ביום הבחירות והינם בעלי זכות הצבעה ומעוניינים להצביע.</a:t>
            </a:r>
          </a:p>
          <a:p>
            <a:r>
              <a:rPr lang="he-IL" dirty="0"/>
              <a:t>אסיר המבקש שלא לממש את זכות ההצבעה שלו יוחתם על טופס המיועד לכך, באחריות שב"ס. </a:t>
            </a:r>
            <a:endParaRPr lang="en-US" dirty="0"/>
          </a:p>
          <a:p>
            <a:endParaRPr lang="he-IL" dirty="0"/>
          </a:p>
          <a:p>
            <a:endParaRPr lang="he-IL" dirty="0"/>
          </a:p>
          <a:p>
            <a:endParaRPr lang="he-IL" dirty="0"/>
          </a:p>
        </p:txBody>
      </p:sp>
    </p:spTree>
    <p:custDataLst>
      <p:tags r:id="rId1"/>
    </p:custDataLst>
    <p:extLst>
      <p:ext uri="{BB962C8B-B14F-4D97-AF65-F5344CB8AC3E}">
        <p14:creationId xmlns:p14="http://schemas.microsoft.com/office/powerpoint/2010/main" val="2746308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מציין מיקום של מספר שקופית 3"/>
          <p:cNvSpPr>
            <a:spLocks noGrp="1"/>
          </p:cNvSpPr>
          <p:nvPr>
            <p:ph type="sldNum" sz="quarter" idx="12"/>
          </p:nvPr>
        </p:nvSpPr>
        <p:spPr/>
        <p:txBody>
          <a:bodyPr/>
          <a:lstStyle/>
          <a:p>
            <a:fld id="{4C3B709D-3265-41A0-A411-CB1161B7F7D5}" type="slidenum">
              <a:rPr lang="he-IL" smtClean="0"/>
              <a:pPr/>
              <a:t>48</a:t>
            </a:fld>
            <a:endParaRPr lang="he-IL" dirty="0"/>
          </a:p>
        </p:txBody>
      </p:sp>
      <p:sp>
        <p:nvSpPr>
          <p:cNvPr id="13" name="Title 12">
            <a:extLst>
              <a:ext uri="{FF2B5EF4-FFF2-40B4-BE49-F238E27FC236}">
                <a16:creationId xmlns:a16="http://schemas.microsoft.com/office/drawing/2014/main" id="{B7C11F1E-088B-45D3-8223-2F2741EA14C6}"/>
              </a:ext>
            </a:extLst>
          </p:cNvPr>
          <p:cNvSpPr>
            <a:spLocks noGrp="1"/>
          </p:cNvSpPr>
          <p:nvPr>
            <p:ph type="title"/>
          </p:nvPr>
        </p:nvSpPr>
        <p:spPr/>
        <p:txBody>
          <a:bodyPr/>
          <a:lstStyle/>
          <a:p>
            <a:r>
              <a:rPr lang="he-IL" dirty="0"/>
              <a:t>כללי התנהגות המזכיר במקום הקלפי</a:t>
            </a:r>
          </a:p>
        </p:txBody>
      </p:sp>
      <p:grpSp>
        <p:nvGrpSpPr>
          <p:cNvPr id="8" name="קבוצה 7"/>
          <p:cNvGrpSpPr/>
          <p:nvPr/>
        </p:nvGrpSpPr>
        <p:grpSpPr>
          <a:xfrm>
            <a:off x="989751" y="1555786"/>
            <a:ext cx="3480714" cy="2398076"/>
            <a:chOff x="989751" y="1555786"/>
            <a:chExt cx="3480714" cy="2398076"/>
          </a:xfrm>
        </p:grpSpPr>
        <p:sp>
          <p:nvSpPr>
            <p:cNvPr id="49" name="TextBox 48"/>
            <p:cNvSpPr txBox="1"/>
            <p:nvPr/>
          </p:nvSpPr>
          <p:spPr>
            <a:xfrm>
              <a:off x="989751" y="2770785"/>
              <a:ext cx="3480714" cy="369332"/>
            </a:xfrm>
            <a:prstGeom prst="rect">
              <a:avLst/>
            </a:prstGeom>
            <a:noFill/>
          </p:spPr>
          <p:txBody>
            <a:bodyPr wrap="square" rtlCol="1">
              <a:spAutoFit/>
            </a:bodyPr>
            <a:lstStyle/>
            <a:p>
              <a:pPr algn="ctr"/>
              <a:r>
                <a:rPr lang="he-IL" b="1" dirty="0">
                  <a:solidFill>
                    <a:srgbClr val="54707C"/>
                  </a:solidFill>
                </a:rPr>
                <a:t>איסור שימוש בטלפונים ניידים</a:t>
              </a:r>
            </a:p>
          </p:txBody>
        </p:sp>
        <p:sp>
          <p:nvSpPr>
            <p:cNvPr id="51" name="TextBox 50"/>
            <p:cNvSpPr txBox="1"/>
            <p:nvPr/>
          </p:nvSpPr>
          <p:spPr>
            <a:xfrm>
              <a:off x="1235746" y="3122865"/>
              <a:ext cx="3003191" cy="830997"/>
            </a:xfrm>
            <a:prstGeom prst="rect">
              <a:avLst/>
            </a:prstGeom>
            <a:noFill/>
          </p:spPr>
          <p:txBody>
            <a:bodyPr wrap="square" rtlCol="1">
              <a:spAutoFit/>
            </a:bodyPr>
            <a:lstStyle/>
            <a:p>
              <a:pPr algn="ctr"/>
              <a:r>
                <a:rPr lang="he-IL" sz="1600" dirty="0">
                  <a:solidFill>
                    <a:srgbClr val="54707C"/>
                  </a:solidFill>
                </a:rPr>
                <a:t>רק מזכיר ועדת הקלפי רשאי להכניס טלפון נייד למתקן הכליאה. השימוש בו יעשה רק למילוי תפקידו.</a:t>
              </a:r>
            </a:p>
          </p:txBody>
        </p:sp>
        <p:pic>
          <p:nvPicPr>
            <p:cNvPr id="52"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2187" y="1555786"/>
              <a:ext cx="1147506" cy="1298364"/>
            </a:xfrm>
            <a:prstGeom prst="rect">
              <a:avLst/>
            </a:prstGeom>
          </p:spPr>
        </p:pic>
      </p:grpSp>
      <p:grpSp>
        <p:nvGrpSpPr>
          <p:cNvPr id="6" name="קבוצה 5"/>
          <p:cNvGrpSpPr/>
          <p:nvPr/>
        </p:nvGrpSpPr>
        <p:grpSpPr>
          <a:xfrm>
            <a:off x="4644941" y="1673962"/>
            <a:ext cx="3093700" cy="2274608"/>
            <a:chOff x="4644941" y="1673962"/>
            <a:chExt cx="3093700" cy="2274608"/>
          </a:xfrm>
        </p:grpSpPr>
        <p:sp>
          <p:nvSpPr>
            <p:cNvPr id="46" name="TextBox 45"/>
            <p:cNvSpPr txBox="1"/>
            <p:nvPr/>
          </p:nvSpPr>
          <p:spPr>
            <a:xfrm>
              <a:off x="4847837" y="2777099"/>
              <a:ext cx="2812017" cy="369332"/>
            </a:xfrm>
            <a:prstGeom prst="rect">
              <a:avLst/>
            </a:prstGeom>
            <a:noFill/>
          </p:spPr>
          <p:txBody>
            <a:bodyPr wrap="square" rtlCol="1">
              <a:spAutoFit/>
            </a:bodyPr>
            <a:lstStyle/>
            <a:p>
              <a:pPr algn="ctr"/>
              <a:r>
                <a:rPr lang="he-IL" b="1" dirty="0">
                  <a:solidFill>
                    <a:srgbClr val="54707C"/>
                  </a:solidFill>
                </a:rPr>
                <a:t>בדיקת הקלפי לאורך היום</a:t>
              </a:r>
            </a:p>
          </p:txBody>
        </p:sp>
        <p:sp>
          <p:nvSpPr>
            <p:cNvPr id="47" name="TextBox 46"/>
            <p:cNvSpPr txBox="1"/>
            <p:nvPr/>
          </p:nvSpPr>
          <p:spPr>
            <a:xfrm>
              <a:off x="4644941" y="3117573"/>
              <a:ext cx="3093700" cy="830997"/>
            </a:xfrm>
            <a:prstGeom prst="rect">
              <a:avLst/>
            </a:prstGeom>
            <a:noFill/>
          </p:spPr>
          <p:txBody>
            <a:bodyPr wrap="square" rtlCol="1">
              <a:spAutoFit/>
            </a:bodyPr>
            <a:lstStyle/>
            <a:p>
              <a:pPr algn="ctr"/>
              <a:r>
                <a:rPr lang="he-IL" sz="1600" dirty="0">
                  <a:solidFill>
                    <a:srgbClr val="54707C"/>
                  </a:solidFill>
                </a:rPr>
                <a:t>יש לוודא שהפתקים בתא לא סומנו או לוכלכו, המלאי לא אזל ושבזמן הבדיקה לא יימצא בוחר בתא.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530" y="1673962"/>
              <a:ext cx="1224522" cy="1055122"/>
            </a:xfrm>
            <a:prstGeom prst="rect">
              <a:avLst/>
            </a:prstGeom>
          </p:spPr>
        </p:pic>
      </p:grpSp>
      <p:grpSp>
        <p:nvGrpSpPr>
          <p:cNvPr id="2" name="קבוצה 1"/>
          <p:cNvGrpSpPr/>
          <p:nvPr/>
        </p:nvGrpSpPr>
        <p:grpSpPr>
          <a:xfrm>
            <a:off x="8099284" y="1673962"/>
            <a:ext cx="2812017" cy="2028386"/>
            <a:chOff x="8099284" y="1673962"/>
            <a:chExt cx="2812017" cy="2028386"/>
          </a:xfrm>
        </p:grpSpPr>
        <p:sp>
          <p:nvSpPr>
            <p:cNvPr id="34" name="TextBox 33"/>
            <p:cNvSpPr txBox="1"/>
            <p:nvPr/>
          </p:nvSpPr>
          <p:spPr>
            <a:xfrm>
              <a:off x="8099284" y="2777099"/>
              <a:ext cx="2812017" cy="369332"/>
            </a:xfrm>
            <a:prstGeom prst="rect">
              <a:avLst/>
            </a:prstGeom>
            <a:noFill/>
          </p:spPr>
          <p:txBody>
            <a:bodyPr wrap="square" rtlCol="1">
              <a:spAutoFit/>
            </a:bodyPr>
            <a:lstStyle/>
            <a:p>
              <a:pPr algn="ctr" rtl="0"/>
              <a:r>
                <a:rPr lang="he-IL" b="1" dirty="0">
                  <a:solidFill>
                    <a:srgbClr val="54707C"/>
                  </a:solidFill>
                </a:rPr>
                <a:t>הצגת תעודת זיהוי</a:t>
              </a:r>
            </a:p>
          </p:txBody>
        </p:sp>
        <p:sp>
          <p:nvSpPr>
            <p:cNvPr id="35" name="TextBox 34"/>
            <p:cNvSpPr txBox="1"/>
            <p:nvPr/>
          </p:nvSpPr>
          <p:spPr>
            <a:xfrm>
              <a:off x="8153563" y="3117573"/>
              <a:ext cx="2704937" cy="584775"/>
            </a:xfrm>
            <a:prstGeom prst="rect">
              <a:avLst/>
            </a:prstGeom>
            <a:noFill/>
          </p:spPr>
          <p:txBody>
            <a:bodyPr wrap="square" rtlCol="1">
              <a:spAutoFit/>
            </a:bodyPr>
            <a:lstStyle/>
            <a:p>
              <a:pPr algn="ctr" rtl="0"/>
              <a:r>
                <a:rPr lang="he-IL" sz="1600" dirty="0">
                  <a:solidFill>
                    <a:srgbClr val="54707C"/>
                  </a:solidFill>
                </a:rPr>
                <a:t>חובה להגיע למקום הקלפי עם תעודת זהות או רישיון נהיגה</a:t>
              </a:r>
            </a:p>
          </p:txBody>
        </p:sp>
        <p:pic>
          <p:nvPicPr>
            <p:cNvPr id="36"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4726" y="1673962"/>
              <a:ext cx="1951364" cy="1128375"/>
            </a:xfrm>
            <a:prstGeom prst="rect">
              <a:avLst/>
            </a:prstGeom>
          </p:spPr>
        </p:pic>
      </p:grpSp>
      <p:grpSp>
        <p:nvGrpSpPr>
          <p:cNvPr id="11" name="קבוצה 10"/>
          <p:cNvGrpSpPr/>
          <p:nvPr/>
        </p:nvGrpSpPr>
        <p:grpSpPr>
          <a:xfrm>
            <a:off x="1235746" y="4366006"/>
            <a:ext cx="3093700" cy="2035517"/>
            <a:chOff x="1235746" y="4366006"/>
            <a:chExt cx="3093700" cy="2035517"/>
          </a:xfrm>
        </p:grpSpPr>
        <p:sp>
          <p:nvSpPr>
            <p:cNvPr id="57" name="TextBox 56"/>
            <p:cNvSpPr txBox="1"/>
            <p:nvPr/>
          </p:nvSpPr>
          <p:spPr>
            <a:xfrm>
              <a:off x="1628340" y="5520416"/>
              <a:ext cx="2235199" cy="369332"/>
            </a:xfrm>
            <a:prstGeom prst="rect">
              <a:avLst/>
            </a:prstGeom>
            <a:noFill/>
          </p:spPr>
          <p:txBody>
            <a:bodyPr wrap="square" rtlCol="1">
              <a:spAutoFit/>
            </a:bodyPr>
            <a:lstStyle/>
            <a:p>
              <a:pPr algn="ctr"/>
              <a:r>
                <a:rPr lang="he-IL" b="1" dirty="0">
                  <a:solidFill>
                    <a:srgbClr val="54707C"/>
                  </a:solidFill>
                </a:rPr>
                <a:t>איסור נשיאת נשק</a:t>
              </a:r>
            </a:p>
          </p:txBody>
        </p:sp>
        <p:sp>
          <p:nvSpPr>
            <p:cNvPr id="58" name="TextBox 57"/>
            <p:cNvSpPr txBox="1"/>
            <p:nvPr/>
          </p:nvSpPr>
          <p:spPr>
            <a:xfrm>
              <a:off x="1235746" y="5816748"/>
              <a:ext cx="3093700" cy="584775"/>
            </a:xfrm>
            <a:prstGeom prst="rect">
              <a:avLst/>
            </a:prstGeom>
            <a:noFill/>
          </p:spPr>
          <p:txBody>
            <a:bodyPr wrap="square" rtlCol="1">
              <a:spAutoFit/>
            </a:bodyPr>
            <a:lstStyle/>
            <a:p>
              <a:pPr algn="ctr"/>
              <a:r>
                <a:rPr lang="he-IL" sz="1600" dirty="0">
                  <a:solidFill>
                    <a:srgbClr val="54707C"/>
                  </a:solidFill>
                </a:rPr>
                <a:t>חל איסור להגיע עם נשק לעבודה ביום הבחירות</a:t>
              </a:r>
            </a:p>
          </p:txBody>
        </p:sp>
        <p:pic>
          <p:nvPicPr>
            <p:cNvPr id="4" name="תמונה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2787" y="4366006"/>
              <a:ext cx="1146906" cy="1146906"/>
            </a:xfrm>
            <a:prstGeom prst="rect">
              <a:avLst/>
            </a:prstGeom>
          </p:spPr>
        </p:pic>
      </p:grpSp>
      <p:grpSp>
        <p:nvGrpSpPr>
          <p:cNvPr id="10" name="קבוצה 9"/>
          <p:cNvGrpSpPr/>
          <p:nvPr/>
        </p:nvGrpSpPr>
        <p:grpSpPr>
          <a:xfrm>
            <a:off x="4970035" y="4359268"/>
            <a:ext cx="2235199" cy="1802013"/>
            <a:chOff x="4970035" y="4359268"/>
            <a:chExt cx="2235199" cy="1802013"/>
          </a:xfrm>
        </p:grpSpPr>
        <p:sp>
          <p:nvSpPr>
            <p:cNvPr id="55" name="TextBox 54"/>
            <p:cNvSpPr txBox="1"/>
            <p:nvPr/>
          </p:nvSpPr>
          <p:spPr>
            <a:xfrm>
              <a:off x="4970035" y="5520416"/>
              <a:ext cx="2235199" cy="369332"/>
            </a:xfrm>
            <a:prstGeom prst="rect">
              <a:avLst/>
            </a:prstGeom>
            <a:noFill/>
          </p:spPr>
          <p:txBody>
            <a:bodyPr wrap="square" rtlCol="1">
              <a:spAutoFit/>
            </a:bodyPr>
            <a:lstStyle/>
            <a:p>
              <a:pPr algn="ctr"/>
              <a:r>
                <a:rPr lang="he-IL" b="1" dirty="0">
                  <a:solidFill>
                    <a:srgbClr val="54707C"/>
                  </a:solidFill>
                </a:rPr>
                <a:t>קוד לבוש</a:t>
              </a:r>
            </a:p>
          </p:txBody>
        </p:sp>
        <p:sp>
          <p:nvSpPr>
            <p:cNvPr id="56" name="TextBox 55"/>
            <p:cNvSpPr txBox="1"/>
            <p:nvPr/>
          </p:nvSpPr>
          <p:spPr>
            <a:xfrm>
              <a:off x="5013288" y="5822727"/>
              <a:ext cx="2155290" cy="338554"/>
            </a:xfrm>
            <a:prstGeom prst="rect">
              <a:avLst/>
            </a:prstGeom>
            <a:noFill/>
          </p:spPr>
          <p:txBody>
            <a:bodyPr wrap="square" rtlCol="1">
              <a:spAutoFit/>
            </a:bodyPr>
            <a:lstStyle/>
            <a:p>
              <a:pPr algn="ctr"/>
              <a:r>
                <a:rPr lang="he-IL" sz="1600" dirty="0">
                  <a:solidFill>
                    <a:srgbClr val="54707C"/>
                  </a:solidFill>
                </a:rPr>
                <a:t>יש להגיע בלבוש מכובד</a:t>
              </a:r>
            </a:p>
          </p:txBody>
        </p:sp>
        <p:pic>
          <p:nvPicPr>
            <p:cNvPr id="5" name="תמונה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125" y="4359268"/>
              <a:ext cx="1077440" cy="1153644"/>
            </a:xfrm>
            <a:prstGeom prst="rect">
              <a:avLst/>
            </a:prstGeom>
          </p:spPr>
        </p:pic>
      </p:grpSp>
      <p:grpSp>
        <p:nvGrpSpPr>
          <p:cNvPr id="9" name="קבוצה 8"/>
          <p:cNvGrpSpPr/>
          <p:nvPr/>
        </p:nvGrpSpPr>
        <p:grpSpPr>
          <a:xfrm>
            <a:off x="7634485" y="4333191"/>
            <a:ext cx="3093700" cy="2096094"/>
            <a:chOff x="7634485" y="4333191"/>
            <a:chExt cx="3093700" cy="2096094"/>
          </a:xfrm>
        </p:grpSpPr>
        <p:sp>
          <p:nvSpPr>
            <p:cNvPr id="53" name="TextBox 52"/>
            <p:cNvSpPr txBox="1"/>
            <p:nvPr/>
          </p:nvSpPr>
          <p:spPr>
            <a:xfrm>
              <a:off x="8099284" y="5537150"/>
              <a:ext cx="2235199" cy="369332"/>
            </a:xfrm>
            <a:prstGeom prst="rect">
              <a:avLst/>
            </a:prstGeom>
            <a:noFill/>
          </p:spPr>
          <p:txBody>
            <a:bodyPr wrap="square" rtlCol="1">
              <a:spAutoFit/>
            </a:bodyPr>
            <a:lstStyle/>
            <a:p>
              <a:pPr algn="ctr"/>
              <a:r>
                <a:rPr lang="he-IL" b="1" dirty="0">
                  <a:solidFill>
                    <a:srgbClr val="54707C"/>
                  </a:solidFill>
                </a:rPr>
                <a:t>מזון ושתייה</a:t>
              </a:r>
            </a:p>
          </p:txBody>
        </p:sp>
        <p:sp>
          <p:nvSpPr>
            <p:cNvPr id="54" name="TextBox 53"/>
            <p:cNvSpPr txBox="1"/>
            <p:nvPr/>
          </p:nvSpPr>
          <p:spPr>
            <a:xfrm>
              <a:off x="7634485" y="5844510"/>
              <a:ext cx="3093700" cy="584775"/>
            </a:xfrm>
            <a:prstGeom prst="rect">
              <a:avLst/>
            </a:prstGeom>
            <a:noFill/>
          </p:spPr>
          <p:txBody>
            <a:bodyPr wrap="square" rtlCol="1">
              <a:spAutoFit/>
            </a:bodyPr>
            <a:lstStyle/>
            <a:p>
              <a:pPr algn="ctr"/>
              <a:r>
                <a:rPr lang="he-IL" sz="1600" dirty="0">
                  <a:solidFill>
                    <a:srgbClr val="54707C"/>
                  </a:solidFill>
                </a:rPr>
                <a:t>אין להביא מזון ושתייה. באחריות מפקד המתקן לדאוג לכך</a:t>
              </a:r>
            </a:p>
          </p:txBody>
        </p:sp>
        <p:pic>
          <p:nvPicPr>
            <p:cNvPr id="7" name="תמונה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1474" y="4333191"/>
              <a:ext cx="1179721" cy="1179721"/>
            </a:xfrm>
            <a:prstGeom prst="rect">
              <a:avLst/>
            </a:prstGeom>
          </p:spPr>
        </p:pic>
      </p:grpSp>
    </p:spTree>
    <p:custDataLst>
      <p:tags r:id="rId1"/>
    </p:custDataLst>
    <p:extLst>
      <p:ext uri="{BB962C8B-B14F-4D97-AF65-F5344CB8AC3E}">
        <p14:creationId xmlns:p14="http://schemas.microsoft.com/office/powerpoint/2010/main" val="278825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286603" y="1310908"/>
            <a:ext cx="7279105" cy="784830"/>
          </a:xfrm>
          <a:prstGeom prst="rect">
            <a:avLst/>
          </a:prstGeom>
          <a:noFill/>
        </p:spPr>
        <p:txBody>
          <a:bodyPr wrap="square" rtlCol="1">
            <a:spAutoFit/>
          </a:bodyPr>
          <a:lstStyle/>
          <a:p>
            <a:pPr algn="ctr"/>
            <a:r>
              <a:rPr lang="he-IL" sz="4500" b="1" dirty="0">
                <a:solidFill>
                  <a:srgbClr val="18A8B7"/>
                </a:solidFill>
                <a:latin typeface="Arial" panose="020B0604020202020204" pitchFamily="34" charset="0"/>
              </a:rPr>
              <a:t>תרגול פרוטוקול</a:t>
            </a:r>
            <a:endParaRPr lang="en-US" sz="4500" b="1" dirty="0">
              <a:solidFill>
                <a:srgbClr val="18A8B7"/>
              </a:solidFill>
              <a:latin typeface="Arial" panose="020B0604020202020204" pitchFamily="34" charset="0"/>
            </a:endParaRPr>
          </a:p>
        </p:txBody>
      </p:sp>
      <p:sp>
        <p:nvSpPr>
          <p:cNvPr id="5" name="Content Placeholder 2">
            <a:extLst>
              <a:ext uri="{FF2B5EF4-FFF2-40B4-BE49-F238E27FC236}">
                <a16:creationId xmlns:a16="http://schemas.microsoft.com/office/drawing/2014/main" id="{1D0D5B64-AD4C-4069-96FC-E9BA304D8ACD}"/>
              </a:ext>
            </a:extLst>
          </p:cNvPr>
          <p:cNvSpPr txBox="1">
            <a:spLocks/>
          </p:cNvSpPr>
          <p:nvPr/>
        </p:nvSpPr>
        <p:spPr>
          <a:xfrm>
            <a:off x="1314450" y="2423795"/>
            <a:ext cx="6393180" cy="2496324"/>
          </a:xfrm>
          <a:prstGeom prst="rect">
            <a:avLst/>
          </a:prstGeom>
          <a:noFill/>
        </p:spPr>
        <p:txBody>
          <a:bodyPr wrap="square" rtlCol="1">
            <a:spAutoFit/>
          </a:bodyPr>
          <a:lstStyle>
            <a:lvl1pPr marL="228594" indent="-228594" algn="r" defTabSz="914377" rtl="1"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r" defTabSz="914377" rtl="1"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400">
              <a:lnSpc>
                <a:spcPct val="150000"/>
              </a:lnSpc>
              <a:buClr>
                <a:srgbClr val="18A8B7"/>
              </a:buClr>
              <a:buFont typeface="Arial" panose="020B0604020202020204" pitchFamily="34" charset="0"/>
              <a:buBlip>
                <a:blip r:embed="rId4"/>
              </a:buBlip>
            </a:pPr>
            <a:r>
              <a:rPr lang="he-IL" sz="2400" dirty="0">
                <a:solidFill>
                  <a:srgbClr val="54707C"/>
                </a:solidFill>
              </a:rPr>
              <a:t>הנחיות</a:t>
            </a:r>
          </a:p>
          <a:p>
            <a:pPr marL="342891" indent="-342891" defTabSz="914400">
              <a:lnSpc>
                <a:spcPct val="150000"/>
              </a:lnSpc>
              <a:buClr>
                <a:srgbClr val="18A8B7"/>
              </a:buClr>
              <a:buFont typeface="Arial" panose="020B0604020202020204" pitchFamily="34" charset="0"/>
              <a:buBlip>
                <a:blip r:embed="rId4"/>
              </a:buBlip>
            </a:pPr>
            <a:r>
              <a:rPr lang="he-IL" sz="2400" dirty="0">
                <a:solidFill>
                  <a:srgbClr val="54707C"/>
                </a:solidFill>
              </a:rPr>
              <a:t>לפניכם יופיעו אירועים שונים במהלך יום הבחירות.</a:t>
            </a:r>
          </a:p>
          <a:p>
            <a:pPr marL="342891" indent="-342891" defTabSz="914400">
              <a:lnSpc>
                <a:spcPct val="150000"/>
              </a:lnSpc>
              <a:buClr>
                <a:srgbClr val="18A8B7"/>
              </a:buClr>
              <a:buFont typeface="Arial" panose="020B0604020202020204" pitchFamily="34" charset="0"/>
              <a:buBlip>
                <a:blip r:embed="rId4"/>
              </a:buBlip>
            </a:pPr>
            <a:r>
              <a:rPr lang="he-IL" sz="2400" dirty="0">
                <a:solidFill>
                  <a:srgbClr val="54707C"/>
                </a:solidFill>
              </a:rPr>
              <a:t>עליכם להחליט בכל אירוע כיצד עליכם לפעול, ולנהל במקביל את התיעוד הנדרש.</a:t>
            </a:r>
            <a:endParaRPr lang="en-US" sz="2400" dirty="0">
              <a:solidFill>
                <a:srgbClr val="54707C"/>
              </a:solidFill>
            </a:endParaRPr>
          </a:p>
        </p:txBody>
      </p:sp>
    </p:spTree>
    <p:custDataLst>
      <p:tags r:id="rId1"/>
    </p:custDataLst>
    <p:extLst>
      <p:ext uri="{BB962C8B-B14F-4D97-AF65-F5344CB8AC3E}">
        <p14:creationId xmlns:p14="http://schemas.microsoft.com/office/powerpoint/2010/main" val="26801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a:extLst>
              <a:ext uri="{FF2B5EF4-FFF2-40B4-BE49-F238E27FC236}">
                <a16:creationId xmlns:a16="http://schemas.microsoft.com/office/drawing/2014/main" id="{F429AEF6-5C51-4143-B1BC-36FF9E79BC7C}"/>
              </a:ext>
            </a:extLst>
          </p:cNvPr>
          <p:cNvSpPr>
            <a:spLocks noGrp="1"/>
          </p:cNvSpPr>
          <p:nvPr>
            <p:ph type="sldNum" sz="quarter" idx="12"/>
          </p:nvPr>
        </p:nvSpPr>
        <p:spPr/>
        <p:txBody>
          <a:bodyPr/>
          <a:lstStyle/>
          <a:p>
            <a:fld id="{4C3B709D-3265-41A0-A411-CB1161B7F7D5}" type="slidenum">
              <a:rPr lang="he-IL" smtClean="0"/>
              <a:pPr/>
              <a:t>5</a:t>
            </a:fld>
            <a:endParaRPr lang="he-IL" dirty="0"/>
          </a:p>
        </p:txBody>
      </p:sp>
      <p:sp>
        <p:nvSpPr>
          <p:cNvPr id="3" name="כותרת 2">
            <a:extLst>
              <a:ext uri="{FF2B5EF4-FFF2-40B4-BE49-F238E27FC236}">
                <a16:creationId xmlns:a16="http://schemas.microsoft.com/office/drawing/2014/main" id="{5FE3A5B8-A500-49C1-82EC-2199A843EC77}"/>
              </a:ext>
            </a:extLst>
          </p:cNvPr>
          <p:cNvSpPr>
            <a:spLocks noGrp="1"/>
          </p:cNvSpPr>
          <p:nvPr>
            <p:ph type="title"/>
          </p:nvPr>
        </p:nvSpPr>
        <p:spPr/>
        <p:txBody>
          <a:bodyPr/>
          <a:lstStyle/>
          <a:p>
            <a:r>
              <a:rPr lang="he-IL"/>
              <a:t>מאפייני הצבעות מיוחדות  </a:t>
            </a:r>
            <a:endParaRPr lang="he-IL" dirty="0"/>
          </a:p>
        </p:txBody>
      </p:sp>
      <p:sp>
        <p:nvSpPr>
          <p:cNvPr id="4" name="מציין מיקום תוכן 3">
            <a:extLst>
              <a:ext uri="{FF2B5EF4-FFF2-40B4-BE49-F238E27FC236}">
                <a16:creationId xmlns:a16="http://schemas.microsoft.com/office/drawing/2014/main" id="{89A65B68-7C6C-4C98-B281-E3420DD969BF}"/>
              </a:ext>
            </a:extLst>
          </p:cNvPr>
          <p:cNvSpPr>
            <a:spLocks noGrp="1"/>
          </p:cNvSpPr>
          <p:nvPr>
            <p:ph idx="1"/>
          </p:nvPr>
        </p:nvSpPr>
        <p:spPr>
          <a:xfrm>
            <a:off x="975360" y="1429385"/>
            <a:ext cx="10515600" cy="4543039"/>
          </a:xfrm>
          <a:noFill/>
        </p:spPr>
        <p:txBody>
          <a:bodyPr wrap="square" rtlCol="1">
            <a:spAutoFit/>
          </a:bodyPr>
          <a:lstStyle/>
          <a:p>
            <a:pPr marL="342891" indent="-342891" defTabSz="914400">
              <a:lnSpc>
                <a:spcPct val="150000"/>
              </a:lnSpc>
              <a:buClr>
                <a:srgbClr val="18A8B7"/>
              </a:buClr>
              <a:buBlip>
                <a:blip r:embed="rId2"/>
              </a:buBlip>
            </a:pPr>
            <a:r>
              <a:rPr lang="he-IL" sz="2400">
                <a:solidFill>
                  <a:srgbClr val="54707C"/>
                </a:solidFill>
              </a:rPr>
              <a:t>מזכיר אחד בכל קלפי </a:t>
            </a:r>
          </a:p>
          <a:p>
            <a:pPr marL="342891" indent="-342891" defTabSz="914400">
              <a:lnSpc>
                <a:spcPct val="150000"/>
              </a:lnSpc>
              <a:buClr>
                <a:srgbClr val="18A8B7"/>
              </a:buClr>
              <a:buBlip>
                <a:blip r:embed="rId2"/>
              </a:buBlip>
            </a:pPr>
            <a:r>
              <a:rPr lang="he-IL" sz="2400">
                <a:solidFill>
                  <a:srgbClr val="54707C"/>
                </a:solidFill>
              </a:rPr>
              <a:t>אין פתקי הצבעה מודפסים, הצבעה על ידי רישום בעט כחול על פתק ריק </a:t>
            </a:r>
          </a:p>
          <a:p>
            <a:pPr marL="342891" indent="-342891" defTabSz="914400">
              <a:lnSpc>
                <a:spcPct val="150000"/>
              </a:lnSpc>
              <a:buClr>
                <a:srgbClr val="18A8B7"/>
              </a:buClr>
              <a:buBlip>
                <a:blip r:embed="rId2"/>
              </a:buBlip>
            </a:pPr>
            <a:r>
              <a:rPr lang="he-IL" sz="2400">
                <a:solidFill>
                  <a:srgbClr val="54707C"/>
                </a:solidFill>
              </a:rPr>
              <a:t>מאחורי הפרגוד הנחת חוברת ארצית הכוללת את כל המועמדים והרשימות המתמודדות</a:t>
            </a:r>
          </a:p>
          <a:p>
            <a:pPr marL="342891" indent="-342891" defTabSz="914400">
              <a:lnSpc>
                <a:spcPct val="150000"/>
              </a:lnSpc>
              <a:buClr>
                <a:srgbClr val="18A8B7"/>
              </a:buClr>
              <a:buBlip>
                <a:blip r:embed="rId2"/>
              </a:buBlip>
            </a:pPr>
            <a:r>
              <a:rPr lang="he-IL" sz="2400">
                <a:solidFill>
                  <a:srgbClr val="54707C"/>
                </a:solidFill>
              </a:rPr>
              <a:t>אין רשימת בוחרים בקלפי </a:t>
            </a:r>
          </a:p>
          <a:p>
            <a:pPr marL="342891" indent="-342891" defTabSz="914400">
              <a:lnSpc>
                <a:spcPct val="150000"/>
              </a:lnSpc>
              <a:buClr>
                <a:srgbClr val="18A8B7"/>
              </a:buClr>
              <a:buBlip>
                <a:blip r:embed="rId2"/>
              </a:buBlip>
            </a:pPr>
            <a:r>
              <a:rPr lang="he-IL" sz="2400">
                <a:solidFill>
                  <a:srgbClr val="54707C"/>
                </a:solidFill>
              </a:rPr>
              <a:t>הצבעה באמצעות מעטפות פנימיות המוכנסות למעטפה חיצונית </a:t>
            </a:r>
          </a:p>
          <a:p>
            <a:pPr marL="342891" indent="-342891" defTabSz="914400">
              <a:lnSpc>
                <a:spcPct val="150000"/>
              </a:lnSpc>
              <a:buClr>
                <a:srgbClr val="18A8B7"/>
              </a:buClr>
              <a:buBlip>
                <a:blip r:embed="rId2"/>
              </a:buBlip>
            </a:pPr>
            <a:r>
              <a:rPr lang="he-IL" sz="2400">
                <a:solidFill>
                  <a:srgbClr val="54707C"/>
                </a:solidFill>
              </a:rPr>
              <a:t>אין ספירת קולות במקום הקלפי </a:t>
            </a:r>
            <a:endParaRPr lang="he-IL" sz="2400" dirty="0">
              <a:solidFill>
                <a:srgbClr val="54707C"/>
              </a:solidFill>
            </a:endParaRPr>
          </a:p>
        </p:txBody>
      </p:sp>
    </p:spTree>
    <p:extLst>
      <p:ext uri="{BB962C8B-B14F-4D97-AF65-F5344CB8AC3E}">
        <p14:creationId xmlns:p14="http://schemas.microsoft.com/office/powerpoint/2010/main" val="1470258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9630-C56F-40B4-A2B4-743602041AF3}"/>
              </a:ext>
            </a:extLst>
          </p:cNvPr>
          <p:cNvSpPr>
            <a:spLocks noGrp="1"/>
          </p:cNvSpPr>
          <p:nvPr>
            <p:ph type="title"/>
          </p:nvPr>
        </p:nvSpPr>
        <p:spPr/>
        <p:txBody>
          <a:bodyPr/>
          <a:lstStyle/>
          <a:p>
            <a:r>
              <a:rPr lang="he-IL" dirty="0"/>
              <a:t>תרגול – יום בחירות בבית חולים </a:t>
            </a:r>
            <a:r>
              <a:rPr lang="he-IL" dirty="0" err="1"/>
              <a:t>בְּרִיּוּתָא</a:t>
            </a:r>
            <a:endParaRPr lang="en-US" dirty="0"/>
          </a:p>
        </p:txBody>
      </p:sp>
      <p:sp>
        <p:nvSpPr>
          <p:cNvPr id="3" name="Content Placeholder 2">
            <a:extLst>
              <a:ext uri="{FF2B5EF4-FFF2-40B4-BE49-F238E27FC236}">
                <a16:creationId xmlns:a16="http://schemas.microsoft.com/office/drawing/2014/main" id="{59E33C07-3520-4E35-9990-ADD7D943E7E7}"/>
              </a:ext>
            </a:extLst>
          </p:cNvPr>
          <p:cNvSpPr>
            <a:spLocks noGrp="1"/>
          </p:cNvSpPr>
          <p:nvPr>
            <p:ph idx="1"/>
          </p:nvPr>
        </p:nvSpPr>
        <p:spPr>
          <a:xfrm>
            <a:off x="838200" y="1749425"/>
            <a:ext cx="10515600" cy="4414798"/>
          </a:xfrm>
          <a:noFill/>
        </p:spPr>
        <p:txBody>
          <a:bodyPr wrap="square" rtlCol="1">
            <a:spAutoFit/>
          </a:bodyPr>
          <a:lstStyle/>
          <a:p>
            <a:pPr marL="342891" indent="-342891" defTabSz="914400">
              <a:lnSpc>
                <a:spcPct val="150000"/>
              </a:lnSpc>
              <a:buClr>
                <a:srgbClr val="18A8B7"/>
              </a:buClr>
              <a:buBlip>
                <a:blip r:embed="rId3"/>
              </a:buBlip>
            </a:pPr>
            <a:r>
              <a:rPr lang="he-IL" sz="2400" dirty="0">
                <a:solidFill>
                  <a:srgbClr val="54707C"/>
                </a:solidFill>
              </a:rPr>
              <a:t>07:30 – הגעתם למקום הקלפי. חברי הוועדה טרם הגיעו. מה עליכם לבצע?</a:t>
            </a:r>
          </a:p>
          <a:p>
            <a:pPr marL="342891" indent="-342891" defTabSz="914400">
              <a:lnSpc>
                <a:spcPct val="150000"/>
              </a:lnSpc>
              <a:buClr>
                <a:srgbClr val="18A8B7"/>
              </a:buClr>
              <a:buBlip>
                <a:blip r:embed="rId3"/>
              </a:buBlip>
            </a:pPr>
            <a:r>
              <a:rPr lang="he-IL" sz="2400" dirty="0">
                <a:solidFill>
                  <a:srgbClr val="54707C"/>
                </a:solidFill>
              </a:rPr>
              <a:t>07:40 – הגיעו חברי הוועדה, הם מציגים כתבי מינוי. להלן: </a:t>
            </a:r>
          </a:p>
          <a:p>
            <a:pPr marL="800080" lvl="1" indent="-342891" defTabSz="914400">
              <a:lnSpc>
                <a:spcPct val="150000"/>
              </a:lnSpc>
              <a:buClr>
                <a:srgbClr val="18A8B7"/>
              </a:buClr>
              <a:buBlip>
                <a:blip r:embed="rId3"/>
              </a:buBlip>
            </a:pPr>
            <a:r>
              <a:rPr lang="he-IL" sz="2400" dirty="0">
                <a:solidFill>
                  <a:srgbClr val="54707C"/>
                </a:solidFill>
              </a:rPr>
              <a:t> נחום תקומה, יו"ר הוועדה </a:t>
            </a:r>
          </a:p>
          <a:p>
            <a:pPr marL="800080" lvl="1" indent="-342891" defTabSz="914400">
              <a:lnSpc>
                <a:spcPct val="150000"/>
              </a:lnSpc>
              <a:buClr>
                <a:srgbClr val="18A8B7"/>
              </a:buClr>
              <a:buBlip>
                <a:blip r:embed="rId3"/>
              </a:buBlip>
            </a:pPr>
            <a:r>
              <a:rPr lang="he-IL" sz="2400" dirty="0">
                <a:solidFill>
                  <a:srgbClr val="54707C"/>
                </a:solidFill>
              </a:rPr>
              <a:t>נירה </a:t>
            </a:r>
            <a:r>
              <a:rPr lang="he-IL" sz="2400" dirty="0" err="1">
                <a:solidFill>
                  <a:srgbClr val="54707C"/>
                </a:solidFill>
              </a:rPr>
              <a:t>מוסולין</a:t>
            </a:r>
            <a:r>
              <a:rPr lang="he-IL" sz="2400" dirty="0">
                <a:solidFill>
                  <a:srgbClr val="54707C"/>
                </a:solidFill>
              </a:rPr>
              <a:t>, חברת הוועדה </a:t>
            </a:r>
          </a:p>
          <a:p>
            <a:pPr marL="342891" indent="-342891" defTabSz="914400">
              <a:lnSpc>
                <a:spcPct val="150000"/>
              </a:lnSpc>
              <a:buClr>
                <a:srgbClr val="18A8B7"/>
              </a:buClr>
              <a:buBlip>
                <a:blip r:embed="rId3"/>
              </a:buBlip>
            </a:pPr>
            <a:r>
              <a:rPr lang="he-IL" sz="2400" dirty="0">
                <a:solidFill>
                  <a:srgbClr val="54707C"/>
                </a:solidFill>
              </a:rPr>
              <a:t>07:42 – הוועדה החלה את עבודתה. מה ניתן לעשות? </a:t>
            </a:r>
          </a:p>
          <a:p>
            <a:pPr marL="342891" indent="-342891" defTabSz="914400">
              <a:lnSpc>
                <a:spcPct val="150000"/>
              </a:lnSpc>
              <a:buClr>
                <a:srgbClr val="18A8B7"/>
              </a:buClr>
              <a:buBlip>
                <a:blip r:embed="rId3"/>
              </a:buBlip>
            </a:pPr>
            <a:r>
              <a:rPr lang="he-IL" sz="2400" dirty="0">
                <a:solidFill>
                  <a:srgbClr val="54707C"/>
                </a:solidFill>
              </a:rPr>
              <a:t>07:45 – תיבת הקלפי ננעלה במנעול שמספרו 889791. מהו סוג המנעול שבו נשתמש?</a:t>
            </a:r>
            <a:endParaRPr lang="en-US" sz="2400" dirty="0">
              <a:solidFill>
                <a:srgbClr val="54707C"/>
              </a:solidFill>
            </a:endParaRPr>
          </a:p>
        </p:txBody>
      </p:sp>
      <p:sp>
        <p:nvSpPr>
          <p:cNvPr id="4" name="מציין מיקום של מספר שקופית 1">
            <a:extLst>
              <a:ext uri="{FF2B5EF4-FFF2-40B4-BE49-F238E27FC236}">
                <a16:creationId xmlns:a16="http://schemas.microsoft.com/office/drawing/2014/main" id="{762D3282-CC48-4158-BAD1-BDB508F7C0E0}"/>
              </a:ext>
            </a:extLst>
          </p:cNvPr>
          <p:cNvSpPr>
            <a:spLocks noGrp="1"/>
          </p:cNvSpPr>
          <p:nvPr>
            <p:ph type="sldNum" sz="quarter" idx="12"/>
          </p:nvPr>
        </p:nvSpPr>
        <p:spPr>
          <a:xfrm>
            <a:off x="38243" y="6492877"/>
            <a:ext cx="2743200" cy="365125"/>
          </a:xfrm>
        </p:spPr>
        <p:txBody>
          <a:bodyPr/>
          <a:lstStyle/>
          <a:p>
            <a:fld id="{4C3B709D-3265-41A0-A411-CB1161B7F7D5}" type="slidenum">
              <a:rPr lang="he-IL" smtClean="0"/>
              <a:pPr/>
              <a:t>50</a:t>
            </a:fld>
            <a:endParaRPr lang="he-IL" dirty="0"/>
          </a:p>
        </p:txBody>
      </p:sp>
      <p:sp>
        <p:nvSpPr>
          <p:cNvPr id="6" name="TextBox 5">
            <a:extLst>
              <a:ext uri="{FF2B5EF4-FFF2-40B4-BE49-F238E27FC236}">
                <a16:creationId xmlns:a16="http://schemas.microsoft.com/office/drawing/2014/main" id="{CBB75C8D-F28B-41E2-AB02-FD814C068C9B}"/>
              </a:ext>
            </a:extLst>
          </p:cNvPr>
          <p:cNvSpPr txBox="1"/>
          <p:nvPr/>
        </p:nvSpPr>
        <p:spPr>
          <a:xfrm>
            <a:off x="193088" y="2247982"/>
            <a:ext cx="2433510" cy="707886"/>
          </a:xfrm>
          <a:prstGeom prst="rect">
            <a:avLst/>
          </a:prstGeom>
          <a:noFill/>
        </p:spPr>
        <p:txBody>
          <a:bodyPr wrap="square">
            <a:spAutoFit/>
          </a:bodyPr>
          <a:lstStyle/>
          <a:p>
            <a:r>
              <a:rPr lang="he-IL" sz="2000" b="1" dirty="0">
                <a:solidFill>
                  <a:srgbClr val="924EB0"/>
                </a:solidFill>
              </a:rPr>
              <a:t>להתחיל לסדר ללא </a:t>
            </a:r>
            <a:br>
              <a:rPr lang="en-US" sz="2000" b="1" dirty="0">
                <a:solidFill>
                  <a:srgbClr val="924EB0"/>
                </a:solidFill>
              </a:rPr>
            </a:br>
            <a:r>
              <a:rPr lang="he-IL" sz="2000" b="1" dirty="0">
                <a:solidFill>
                  <a:srgbClr val="924EB0"/>
                </a:solidFill>
              </a:rPr>
              <a:t>פתיחת החומר הרגיש</a:t>
            </a:r>
          </a:p>
        </p:txBody>
      </p:sp>
      <p:sp>
        <p:nvSpPr>
          <p:cNvPr id="7" name="TextBox 6">
            <a:extLst>
              <a:ext uri="{FF2B5EF4-FFF2-40B4-BE49-F238E27FC236}">
                <a16:creationId xmlns:a16="http://schemas.microsoft.com/office/drawing/2014/main" id="{6EF98566-F572-430D-8138-E61D2A5B75B8}"/>
              </a:ext>
            </a:extLst>
          </p:cNvPr>
          <p:cNvSpPr txBox="1"/>
          <p:nvPr/>
        </p:nvSpPr>
        <p:spPr>
          <a:xfrm>
            <a:off x="4040039" y="3258919"/>
            <a:ext cx="2433510" cy="707886"/>
          </a:xfrm>
          <a:prstGeom prst="rect">
            <a:avLst/>
          </a:prstGeom>
          <a:noFill/>
        </p:spPr>
        <p:txBody>
          <a:bodyPr wrap="square">
            <a:spAutoFit/>
          </a:bodyPr>
          <a:lstStyle/>
          <a:p>
            <a:r>
              <a:rPr lang="he-IL" sz="2000" b="1" dirty="0">
                <a:solidFill>
                  <a:srgbClr val="924EB0"/>
                </a:solidFill>
              </a:rPr>
              <a:t>תיעוד שמות חברי הוועדה (סעיף 1)</a:t>
            </a:r>
          </a:p>
        </p:txBody>
      </p:sp>
      <p:sp>
        <p:nvSpPr>
          <p:cNvPr id="8" name="TextBox 7">
            <a:extLst>
              <a:ext uri="{FF2B5EF4-FFF2-40B4-BE49-F238E27FC236}">
                <a16:creationId xmlns:a16="http://schemas.microsoft.com/office/drawing/2014/main" id="{25056CF3-8CA8-4AB6-A6BA-7A5425E72F90}"/>
              </a:ext>
            </a:extLst>
          </p:cNvPr>
          <p:cNvSpPr txBox="1"/>
          <p:nvPr/>
        </p:nvSpPr>
        <p:spPr>
          <a:xfrm>
            <a:off x="1243857" y="4295459"/>
            <a:ext cx="3075172" cy="707886"/>
          </a:xfrm>
          <a:prstGeom prst="rect">
            <a:avLst/>
          </a:prstGeom>
          <a:noFill/>
        </p:spPr>
        <p:txBody>
          <a:bodyPr wrap="square">
            <a:spAutoFit/>
          </a:bodyPr>
          <a:lstStyle/>
          <a:p>
            <a:r>
              <a:rPr lang="he-IL" sz="2000" b="1" dirty="0">
                <a:solidFill>
                  <a:srgbClr val="924EB0"/>
                </a:solidFill>
              </a:rPr>
              <a:t>לפתוח את החומר הרגיש ולתעד (סעיף 1)</a:t>
            </a:r>
          </a:p>
        </p:txBody>
      </p:sp>
      <p:sp>
        <p:nvSpPr>
          <p:cNvPr id="9" name="TextBox 8">
            <a:extLst>
              <a:ext uri="{FF2B5EF4-FFF2-40B4-BE49-F238E27FC236}">
                <a16:creationId xmlns:a16="http://schemas.microsoft.com/office/drawing/2014/main" id="{00A4E4D4-3BAC-4236-BE9A-32F05FCA250C}"/>
              </a:ext>
            </a:extLst>
          </p:cNvPr>
          <p:cNvSpPr txBox="1"/>
          <p:nvPr/>
        </p:nvSpPr>
        <p:spPr>
          <a:xfrm>
            <a:off x="6473549" y="5728385"/>
            <a:ext cx="3075172" cy="400110"/>
          </a:xfrm>
          <a:prstGeom prst="rect">
            <a:avLst/>
          </a:prstGeom>
          <a:noFill/>
        </p:spPr>
        <p:txBody>
          <a:bodyPr wrap="square">
            <a:spAutoFit/>
          </a:bodyPr>
          <a:lstStyle/>
          <a:p>
            <a:r>
              <a:rPr lang="he-IL" sz="2000" b="1" dirty="0">
                <a:solidFill>
                  <a:srgbClr val="924EB0"/>
                </a:solidFill>
              </a:rPr>
              <a:t>מנעול מתכת (סעיף 2)</a:t>
            </a:r>
          </a:p>
        </p:txBody>
      </p:sp>
    </p:spTree>
    <p:extLst>
      <p:ext uri="{BB962C8B-B14F-4D97-AF65-F5344CB8AC3E}">
        <p14:creationId xmlns:p14="http://schemas.microsoft.com/office/powerpoint/2010/main" val="75781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9630-C56F-40B4-A2B4-743602041AF3}"/>
              </a:ext>
            </a:extLst>
          </p:cNvPr>
          <p:cNvSpPr>
            <a:spLocks noGrp="1"/>
          </p:cNvSpPr>
          <p:nvPr>
            <p:ph type="title"/>
          </p:nvPr>
        </p:nvSpPr>
        <p:spPr/>
        <p:txBody>
          <a:bodyPr/>
          <a:lstStyle/>
          <a:p>
            <a:r>
              <a:rPr lang="he-IL" dirty="0"/>
              <a:t>תרגול – יום בחירות בבית חולים </a:t>
            </a:r>
            <a:r>
              <a:rPr lang="he-IL" dirty="0" err="1"/>
              <a:t>בְּרִיּוּתָא</a:t>
            </a:r>
            <a:endParaRPr lang="en-US" dirty="0"/>
          </a:p>
        </p:txBody>
      </p:sp>
      <p:sp>
        <p:nvSpPr>
          <p:cNvPr id="3" name="Content Placeholder 2">
            <a:extLst>
              <a:ext uri="{FF2B5EF4-FFF2-40B4-BE49-F238E27FC236}">
                <a16:creationId xmlns:a16="http://schemas.microsoft.com/office/drawing/2014/main" id="{59E33C07-3520-4E35-9990-ADD7D943E7E7}"/>
              </a:ext>
            </a:extLst>
          </p:cNvPr>
          <p:cNvSpPr>
            <a:spLocks noGrp="1"/>
          </p:cNvSpPr>
          <p:nvPr>
            <p:ph idx="1"/>
          </p:nvPr>
        </p:nvSpPr>
        <p:spPr>
          <a:xfrm>
            <a:off x="838200" y="1749425"/>
            <a:ext cx="10515600" cy="5522794"/>
          </a:xfrm>
          <a:noFill/>
        </p:spPr>
        <p:txBody>
          <a:bodyPr wrap="square" rtlCol="1">
            <a:spAutoFit/>
          </a:bodyPr>
          <a:lstStyle/>
          <a:p>
            <a:pPr marL="342891" indent="-342891" defTabSz="914400">
              <a:lnSpc>
                <a:spcPct val="150000"/>
              </a:lnSpc>
              <a:buClr>
                <a:srgbClr val="18A8B7"/>
              </a:buClr>
              <a:buBlip>
                <a:blip r:embed="rId3"/>
              </a:buBlip>
            </a:pPr>
            <a:r>
              <a:rPr lang="he-IL" sz="2400" dirty="0">
                <a:solidFill>
                  <a:srgbClr val="54707C"/>
                </a:solidFill>
              </a:rPr>
              <a:t>חברת הוועדה ויו"ר הוועדה חתמו על מעטפות ההצבעה. על כמה מעטפות חתמו? היכן יש לשמור את המעטפות החתומות? </a:t>
            </a:r>
          </a:p>
          <a:p>
            <a:pPr marL="342891" indent="-342891" defTabSz="914400">
              <a:lnSpc>
                <a:spcPct val="150000"/>
              </a:lnSpc>
              <a:buClr>
                <a:srgbClr val="18A8B7"/>
              </a:buClr>
              <a:buBlip>
                <a:blip r:embed="rId3"/>
              </a:buBlip>
            </a:pPr>
            <a:r>
              <a:rPr lang="he-IL" sz="2400" dirty="0">
                <a:solidFill>
                  <a:srgbClr val="54707C"/>
                </a:solidFill>
              </a:rPr>
              <a:t>08:00 – הקלפי היא קלפי ניידת, פתחתם את ההצבעה באגף פנימית א' – היכן יש לתעד? </a:t>
            </a:r>
          </a:p>
          <a:p>
            <a:pPr marL="342891" indent="-342891" defTabSz="914400">
              <a:lnSpc>
                <a:spcPct val="150000"/>
              </a:lnSpc>
              <a:buClr>
                <a:srgbClr val="18A8B7"/>
              </a:buClr>
              <a:buBlip>
                <a:blip r:embed="rId3"/>
              </a:buBlip>
            </a:pPr>
            <a:r>
              <a:rPr lang="he-IL" sz="2400" dirty="0">
                <a:solidFill>
                  <a:srgbClr val="54707C"/>
                </a:solidFill>
              </a:rPr>
              <a:t>08:15 – הגיע הבוחר נדב אלימלך, הציג תעודת מעבר תקפה. האם נאפשר לו להצביע? מה עליו להציג עוד? </a:t>
            </a:r>
          </a:p>
          <a:p>
            <a:pPr marL="342891" indent="-342891" defTabSz="914400">
              <a:lnSpc>
                <a:spcPct val="150000"/>
              </a:lnSpc>
              <a:buClr>
                <a:srgbClr val="18A8B7"/>
              </a:buClr>
              <a:buBlip>
                <a:blip r:embed="rId3"/>
              </a:buBlip>
            </a:pPr>
            <a:r>
              <a:rPr lang="he-IL" sz="2400" dirty="0">
                <a:solidFill>
                  <a:srgbClr val="54707C"/>
                </a:solidFill>
              </a:rPr>
              <a:t>כתובתו של המצביע נדב היא רח' גפן 1, נווה ידידים. ת.ז 12345678. היכן נרשום את הפרטים? </a:t>
            </a:r>
          </a:p>
          <a:p>
            <a:pPr marL="342891" indent="-342891" defTabSz="914400">
              <a:lnSpc>
                <a:spcPct val="150000"/>
              </a:lnSpc>
              <a:buClr>
                <a:srgbClr val="18A8B7"/>
              </a:buClr>
              <a:buBlip>
                <a:blip r:embed="rId3"/>
              </a:buBlip>
            </a:pPr>
            <a:endParaRPr lang="he-IL" sz="2400" dirty="0">
              <a:solidFill>
                <a:srgbClr val="54707C"/>
              </a:solidFill>
            </a:endParaRPr>
          </a:p>
        </p:txBody>
      </p:sp>
      <p:sp>
        <p:nvSpPr>
          <p:cNvPr id="4" name="מציין מיקום של מספר שקופית 1">
            <a:extLst>
              <a:ext uri="{FF2B5EF4-FFF2-40B4-BE49-F238E27FC236}">
                <a16:creationId xmlns:a16="http://schemas.microsoft.com/office/drawing/2014/main" id="{0109AFA7-60AD-44DA-B73B-1C804EE31612}"/>
              </a:ext>
            </a:extLst>
          </p:cNvPr>
          <p:cNvSpPr>
            <a:spLocks noGrp="1"/>
          </p:cNvSpPr>
          <p:nvPr>
            <p:ph type="sldNum" sz="quarter" idx="12"/>
          </p:nvPr>
        </p:nvSpPr>
        <p:spPr>
          <a:xfrm>
            <a:off x="38243" y="6492877"/>
            <a:ext cx="2743200" cy="365125"/>
          </a:xfrm>
        </p:spPr>
        <p:txBody>
          <a:bodyPr/>
          <a:lstStyle/>
          <a:p>
            <a:fld id="{4C3B709D-3265-41A0-A411-CB1161B7F7D5}" type="slidenum">
              <a:rPr lang="he-IL" smtClean="0"/>
              <a:pPr/>
              <a:t>51</a:t>
            </a:fld>
            <a:endParaRPr lang="he-IL" dirty="0"/>
          </a:p>
        </p:txBody>
      </p:sp>
      <p:sp>
        <p:nvSpPr>
          <p:cNvPr id="5" name="TextBox 4">
            <a:extLst>
              <a:ext uri="{FF2B5EF4-FFF2-40B4-BE49-F238E27FC236}">
                <a16:creationId xmlns:a16="http://schemas.microsoft.com/office/drawing/2014/main" id="{8F8DB6BA-BB64-4780-8716-A0922D43A7F0}"/>
              </a:ext>
            </a:extLst>
          </p:cNvPr>
          <p:cNvSpPr txBox="1"/>
          <p:nvPr/>
        </p:nvSpPr>
        <p:spPr>
          <a:xfrm>
            <a:off x="2260121" y="2474116"/>
            <a:ext cx="4372872" cy="400110"/>
          </a:xfrm>
          <a:prstGeom prst="rect">
            <a:avLst/>
          </a:prstGeom>
          <a:noFill/>
        </p:spPr>
        <p:txBody>
          <a:bodyPr wrap="square">
            <a:spAutoFit/>
          </a:bodyPr>
          <a:lstStyle/>
          <a:p>
            <a:r>
              <a:rPr lang="he-IL" sz="2000" b="1" dirty="0">
                <a:solidFill>
                  <a:srgbClr val="924EB0"/>
                </a:solidFill>
              </a:rPr>
              <a:t>50 מכל צבע, בתיבת המעטפות (סעיף 5)</a:t>
            </a:r>
          </a:p>
        </p:txBody>
      </p:sp>
      <p:sp>
        <p:nvSpPr>
          <p:cNvPr id="6" name="TextBox 5">
            <a:extLst>
              <a:ext uri="{FF2B5EF4-FFF2-40B4-BE49-F238E27FC236}">
                <a16:creationId xmlns:a16="http://schemas.microsoft.com/office/drawing/2014/main" id="{F56E5DFE-4245-444C-B78F-6ED058BAF2B9}"/>
              </a:ext>
            </a:extLst>
          </p:cNvPr>
          <p:cNvSpPr txBox="1"/>
          <p:nvPr/>
        </p:nvSpPr>
        <p:spPr>
          <a:xfrm>
            <a:off x="4192438" y="3697455"/>
            <a:ext cx="5649582" cy="400110"/>
          </a:xfrm>
          <a:prstGeom prst="rect">
            <a:avLst/>
          </a:prstGeom>
          <a:noFill/>
        </p:spPr>
        <p:txBody>
          <a:bodyPr wrap="square">
            <a:spAutoFit/>
          </a:bodyPr>
          <a:lstStyle/>
          <a:p>
            <a:r>
              <a:rPr lang="he-IL" sz="2000" b="1" dirty="0">
                <a:solidFill>
                  <a:srgbClr val="924EB0"/>
                </a:solidFill>
              </a:rPr>
              <a:t>בנספח ד' (בפתיחת הפרוטוקול נציין שזו קלפי ניידת)</a:t>
            </a:r>
          </a:p>
        </p:txBody>
      </p:sp>
      <p:sp>
        <p:nvSpPr>
          <p:cNvPr id="7" name="TextBox 6">
            <a:extLst>
              <a:ext uri="{FF2B5EF4-FFF2-40B4-BE49-F238E27FC236}">
                <a16:creationId xmlns:a16="http://schemas.microsoft.com/office/drawing/2014/main" id="{FFADEC35-8F58-4D5A-949F-9C6A55BAF761}"/>
              </a:ext>
            </a:extLst>
          </p:cNvPr>
          <p:cNvSpPr txBox="1"/>
          <p:nvPr/>
        </p:nvSpPr>
        <p:spPr>
          <a:xfrm>
            <a:off x="1777041" y="4920794"/>
            <a:ext cx="5649582" cy="400110"/>
          </a:xfrm>
          <a:prstGeom prst="rect">
            <a:avLst/>
          </a:prstGeom>
          <a:noFill/>
        </p:spPr>
        <p:txBody>
          <a:bodyPr wrap="square">
            <a:spAutoFit/>
          </a:bodyPr>
          <a:lstStyle/>
          <a:p>
            <a:r>
              <a:rPr lang="he-IL" sz="2000" b="1" dirty="0">
                <a:solidFill>
                  <a:srgbClr val="924EB0"/>
                </a:solidFill>
              </a:rPr>
              <a:t>אישור הצבעה</a:t>
            </a:r>
          </a:p>
        </p:txBody>
      </p:sp>
      <p:sp>
        <p:nvSpPr>
          <p:cNvPr id="8" name="TextBox 7">
            <a:extLst>
              <a:ext uri="{FF2B5EF4-FFF2-40B4-BE49-F238E27FC236}">
                <a16:creationId xmlns:a16="http://schemas.microsoft.com/office/drawing/2014/main" id="{233E8E61-8908-451F-82E6-9914D811A94B}"/>
              </a:ext>
            </a:extLst>
          </p:cNvPr>
          <p:cNvSpPr txBox="1"/>
          <p:nvPr/>
        </p:nvSpPr>
        <p:spPr>
          <a:xfrm>
            <a:off x="3968151" y="6178639"/>
            <a:ext cx="5649582" cy="400110"/>
          </a:xfrm>
          <a:prstGeom prst="rect">
            <a:avLst/>
          </a:prstGeom>
          <a:noFill/>
        </p:spPr>
        <p:txBody>
          <a:bodyPr wrap="square">
            <a:spAutoFit/>
          </a:bodyPr>
          <a:lstStyle/>
          <a:p>
            <a:r>
              <a:rPr lang="he-IL" sz="2000" b="1" dirty="0">
                <a:solidFill>
                  <a:srgbClr val="924EB0"/>
                </a:solidFill>
              </a:rPr>
              <a:t>על המעטפה החיצונית + נספח א' (רישום מצביעים)</a:t>
            </a:r>
          </a:p>
        </p:txBody>
      </p:sp>
    </p:spTree>
    <p:extLst>
      <p:ext uri="{BB962C8B-B14F-4D97-AF65-F5344CB8AC3E}">
        <p14:creationId xmlns:p14="http://schemas.microsoft.com/office/powerpoint/2010/main" val="29124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9630-C56F-40B4-A2B4-743602041AF3}"/>
              </a:ext>
            </a:extLst>
          </p:cNvPr>
          <p:cNvSpPr>
            <a:spLocks noGrp="1"/>
          </p:cNvSpPr>
          <p:nvPr>
            <p:ph type="title"/>
          </p:nvPr>
        </p:nvSpPr>
        <p:spPr/>
        <p:txBody>
          <a:bodyPr/>
          <a:lstStyle/>
          <a:p>
            <a:r>
              <a:rPr lang="he-IL" dirty="0"/>
              <a:t>תרגול – יום בחירות בבית חולים </a:t>
            </a:r>
            <a:r>
              <a:rPr lang="he-IL" dirty="0" err="1"/>
              <a:t>בְּרִיּוּתָא</a:t>
            </a:r>
            <a:endParaRPr lang="en-US" dirty="0"/>
          </a:p>
        </p:txBody>
      </p:sp>
      <p:sp>
        <p:nvSpPr>
          <p:cNvPr id="3" name="Content Placeholder 2">
            <a:extLst>
              <a:ext uri="{FF2B5EF4-FFF2-40B4-BE49-F238E27FC236}">
                <a16:creationId xmlns:a16="http://schemas.microsoft.com/office/drawing/2014/main" id="{59E33C07-3520-4E35-9990-ADD7D943E7E7}"/>
              </a:ext>
            </a:extLst>
          </p:cNvPr>
          <p:cNvSpPr>
            <a:spLocks noGrp="1"/>
          </p:cNvSpPr>
          <p:nvPr>
            <p:ph idx="1"/>
          </p:nvPr>
        </p:nvSpPr>
        <p:spPr>
          <a:xfrm>
            <a:off x="838200" y="1749425"/>
            <a:ext cx="10515600" cy="5097036"/>
          </a:xfrm>
          <a:noFill/>
        </p:spPr>
        <p:txBody>
          <a:bodyPr wrap="square" rtlCol="1">
            <a:spAutoFit/>
          </a:bodyPr>
          <a:lstStyle/>
          <a:p>
            <a:pPr marL="342891" indent="-342891" defTabSz="914400">
              <a:lnSpc>
                <a:spcPct val="150000"/>
              </a:lnSpc>
              <a:buClr>
                <a:srgbClr val="18A8B7"/>
              </a:buClr>
              <a:buBlip>
                <a:blip r:embed="rId3"/>
              </a:buBlip>
            </a:pPr>
            <a:r>
              <a:rPr lang="he-IL" sz="2400" dirty="0">
                <a:solidFill>
                  <a:srgbClr val="54707C"/>
                </a:solidFill>
              </a:rPr>
              <a:t>10:30 – ההצבעה באגף פנימית א' הסתיימה. תיבת הקלפי ננעלה במנעול שמספרו 981254. מהו סוג המנעול? </a:t>
            </a:r>
          </a:p>
          <a:p>
            <a:pPr marL="342891" indent="-342891" defTabSz="914400">
              <a:lnSpc>
                <a:spcPct val="150000"/>
              </a:lnSpc>
              <a:buClr>
                <a:srgbClr val="18A8B7"/>
              </a:buClr>
              <a:buBlip>
                <a:blip r:embed="rId3"/>
              </a:buBlip>
            </a:pPr>
            <a:r>
              <a:rPr lang="he-IL" sz="2400" dirty="0">
                <a:solidFill>
                  <a:srgbClr val="54707C"/>
                </a:solidFill>
              </a:rPr>
              <a:t>11:00 – פתחתם את ההצבעה באגף פנימית ב'. </a:t>
            </a:r>
          </a:p>
          <a:p>
            <a:pPr marL="342891" indent="-342891" defTabSz="914400">
              <a:lnSpc>
                <a:spcPct val="150000"/>
              </a:lnSpc>
              <a:buClr>
                <a:srgbClr val="18A8B7"/>
              </a:buClr>
              <a:buBlip>
                <a:blip r:embed="rId3"/>
              </a:buBlip>
            </a:pPr>
            <a:r>
              <a:rPr lang="he-IL" sz="2400" dirty="0">
                <a:solidFill>
                  <a:srgbClr val="54707C"/>
                </a:solidFill>
              </a:rPr>
              <a:t>11:20 – הגיע מחליף ליו"ר הוועדה. שם המחליף הוא יוסי לוי. מה עליו להציג?</a:t>
            </a:r>
          </a:p>
          <a:p>
            <a:pPr marL="0" indent="0" defTabSz="914400">
              <a:lnSpc>
                <a:spcPct val="150000"/>
              </a:lnSpc>
              <a:buClr>
                <a:srgbClr val="18A8B7"/>
              </a:buClr>
              <a:buNone/>
            </a:pPr>
            <a:r>
              <a:rPr lang="he-IL" sz="2400" dirty="0">
                <a:solidFill>
                  <a:srgbClr val="54707C"/>
                </a:solidFill>
              </a:rPr>
              <a:t> </a:t>
            </a:r>
          </a:p>
          <a:p>
            <a:pPr marL="342891" indent="-342891" defTabSz="914400">
              <a:lnSpc>
                <a:spcPct val="150000"/>
              </a:lnSpc>
              <a:buClr>
                <a:srgbClr val="18A8B7"/>
              </a:buClr>
              <a:buBlip>
                <a:blip r:embed="rId3"/>
              </a:buBlip>
            </a:pPr>
            <a:r>
              <a:rPr lang="he-IL" sz="2400" dirty="0">
                <a:solidFill>
                  <a:srgbClr val="54707C"/>
                </a:solidFill>
              </a:rPr>
              <a:t>11:30 – נחמה טובול מבקשת ללוות את אביה, חולה הפרקינסון מאחורי הפרגוד. האם נאפשר לה?  </a:t>
            </a:r>
          </a:p>
          <a:p>
            <a:pPr marL="342891" indent="-342891" defTabSz="914400">
              <a:lnSpc>
                <a:spcPct val="150000"/>
              </a:lnSpc>
              <a:buClr>
                <a:srgbClr val="18A8B7"/>
              </a:buClr>
              <a:buBlip>
                <a:blip r:embed="rId3"/>
              </a:buBlip>
            </a:pPr>
            <a:endParaRPr lang="he-IL" sz="2400" dirty="0">
              <a:solidFill>
                <a:srgbClr val="54707C"/>
              </a:solidFill>
            </a:endParaRPr>
          </a:p>
        </p:txBody>
      </p:sp>
      <p:sp>
        <p:nvSpPr>
          <p:cNvPr id="4" name="מציין מיקום של מספר שקופית 1">
            <a:extLst>
              <a:ext uri="{FF2B5EF4-FFF2-40B4-BE49-F238E27FC236}">
                <a16:creationId xmlns:a16="http://schemas.microsoft.com/office/drawing/2014/main" id="{C689C937-4C3A-4C81-8B65-A918ABFE8710}"/>
              </a:ext>
            </a:extLst>
          </p:cNvPr>
          <p:cNvSpPr>
            <a:spLocks noGrp="1"/>
          </p:cNvSpPr>
          <p:nvPr>
            <p:ph type="sldNum" sz="quarter" idx="12"/>
          </p:nvPr>
        </p:nvSpPr>
        <p:spPr>
          <a:xfrm>
            <a:off x="38243" y="6492877"/>
            <a:ext cx="2743200" cy="365125"/>
          </a:xfrm>
        </p:spPr>
        <p:txBody>
          <a:bodyPr/>
          <a:lstStyle/>
          <a:p>
            <a:fld id="{4C3B709D-3265-41A0-A411-CB1161B7F7D5}" type="slidenum">
              <a:rPr lang="he-IL" smtClean="0"/>
              <a:pPr/>
              <a:t>52</a:t>
            </a:fld>
            <a:endParaRPr lang="he-IL" dirty="0"/>
          </a:p>
        </p:txBody>
      </p:sp>
      <p:sp>
        <p:nvSpPr>
          <p:cNvPr id="5" name="TextBox 4">
            <a:extLst>
              <a:ext uri="{FF2B5EF4-FFF2-40B4-BE49-F238E27FC236}">
                <a16:creationId xmlns:a16="http://schemas.microsoft.com/office/drawing/2014/main" id="{A050A9C4-CA45-4AC8-9F4B-64D4BB506EB6}"/>
              </a:ext>
            </a:extLst>
          </p:cNvPr>
          <p:cNvSpPr txBox="1"/>
          <p:nvPr/>
        </p:nvSpPr>
        <p:spPr>
          <a:xfrm>
            <a:off x="4596514" y="2456861"/>
            <a:ext cx="3075172" cy="400110"/>
          </a:xfrm>
          <a:prstGeom prst="rect">
            <a:avLst/>
          </a:prstGeom>
          <a:noFill/>
        </p:spPr>
        <p:txBody>
          <a:bodyPr wrap="square">
            <a:spAutoFit/>
          </a:bodyPr>
          <a:lstStyle/>
          <a:p>
            <a:r>
              <a:rPr lang="he-IL" sz="2000" b="1" dirty="0">
                <a:solidFill>
                  <a:srgbClr val="924EB0"/>
                </a:solidFill>
              </a:rPr>
              <a:t>מנעול פלסטיק (נספח ד')</a:t>
            </a:r>
          </a:p>
        </p:txBody>
      </p:sp>
      <p:sp>
        <p:nvSpPr>
          <p:cNvPr id="6" name="TextBox 5">
            <a:extLst>
              <a:ext uri="{FF2B5EF4-FFF2-40B4-BE49-F238E27FC236}">
                <a16:creationId xmlns:a16="http://schemas.microsoft.com/office/drawing/2014/main" id="{0E317844-14D9-4BE3-A5BF-E4B2B054FBD9}"/>
              </a:ext>
            </a:extLst>
          </p:cNvPr>
          <p:cNvSpPr txBox="1"/>
          <p:nvPr/>
        </p:nvSpPr>
        <p:spPr>
          <a:xfrm>
            <a:off x="2181117" y="3106905"/>
            <a:ext cx="3075172" cy="400110"/>
          </a:xfrm>
          <a:prstGeom prst="rect">
            <a:avLst/>
          </a:prstGeom>
          <a:noFill/>
        </p:spPr>
        <p:txBody>
          <a:bodyPr wrap="square">
            <a:spAutoFit/>
          </a:bodyPr>
          <a:lstStyle/>
          <a:p>
            <a:r>
              <a:rPr lang="he-IL" sz="2000" b="1" dirty="0">
                <a:solidFill>
                  <a:srgbClr val="924EB0"/>
                </a:solidFill>
              </a:rPr>
              <a:t>נספח ד'</a:t>
            </a:r>
          </a:p>
        </p:txBody>
      </p:sp>
      <p:sp>
        <p:nvSpPr>
          <p:cNvPr id="7" name="TextBox 6">
            <a:extLst>
              <a:ext uri="{FF2B5EF4-FFF2-40B4-BE49-F238E27FC236}">
                <a16:creationId xmlns:a16="http://schemas.microsoft.com/office/drawing/2014/main" id="{7CC083F7-2C40-496C-8042-2E0F74C65F8D}"/>
              </a:ext>
            </a:extLst>
          </p:cNvPr>
          <p:cNvSpPr txBox="1"/>
          <p:nvPr/>
        </p:nvSpPr>
        <p:spPr>
          <a:xfrm>
            <a:off x="6096000" y="4350415"/>
            <a:ext cx="3525255" cy="400110"/>
          </a:xfrm>
          <a:prstGeom prst="rect">
            <a:avLst/>
          </a:prstGeom>
          <a:noFill/>
        </p:spPr>
        <p:txBody>
          <a:bodyPr wrap="square">
            <a:spAutoFit/>
          </a:bodyPr>
          <a:lstStyle/>
          <a:p>
            <a:r>
              <a:rPr lang="he-IL" sz="2000" b="1" dirty="0">
                <a:solidFill>
                  <a:srgbClr val="924EB0"/>
                </a:solidFill>
              </a:rPr>
              <a:t>כתב מינוי (נספח ב')  </a:t>
            </a:r>
          </a:p>
        </p:txBody>
      </p:sp>
      <p:sp>
        <p:nvSpPr>
          <p:cNvPr id="8" name="TextBox 7">
            <a:extLst>
              <a:ext uri="{FF2B5EF4-FFF2-40B4-BE49-F238E27FC236}">
                <a16:creationId xmlns:a16="http://schemas.microsoft.com/office/drawing/2014/main" id="{89E89C88-313E-4702-81FB-836925F2B4F7}"/>
              </a:ext>
            </a:extLst>
          </p:cNvPr>
          <p:cNvSpPr txBox="1"/>
          <p:nvPr/>
        </p:nvSpPr>
        <p:spPr>
          <a:xfrm>
            <a:off x="5909058" y="5602373"/>
            <a:ext cx="3525255" cy="400110"/>
          </a:xfrm>
          <a:prstGeom prst="rect">
            <a:avLst/>
          </a:prstGeom>
          <a:noFill/>
        </p:spPr>
        <p:txBody>
          <a:bodyPr wrap="square">
            <a:spAutoFit/>
          </a:bodyPr>
          <a:lstStyle/>
          <a:p>
            <a:r>
              <a:rPr lang="he-IL" sz="2000" b="1" dirty="0">
                <a:solidFill>
                  <a:srgbClr val="924EB0"/>
                </a:solidFill>
              </a:rPr>
              <a:t>כן </a:t>
            </a:r>
          </a:p>
        </p:txBody>
      </p:sp>
    </p:spTree>
    <p:extLst>
      <p:ext uri="{BB962C8B-B14F-4D97-AF65-F5344CB8AC3E}">
        <p14:creationId xmlns:p14="http://schemas.microsoft.com/office/powerpoint/2010/main" val="126425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9630-C56F-40B4-A2B4-743602041AF3}"/>
              </a:ext>
            </a:extLst>
          </p:cNvPr>
          <p:cNvSpPr>
            <a:spLocks noGrp="1"/>
          </p:cNvSpPr>
          <p:nvPr>
            <p:ph type="title"/>
          </p:nvPr>
        </p:nvSpPr>
        <p:spPr/>
        <p:txBody>
          <a:bodyPr/>
          <a:lstStyle/>
          <a:p>
            <a:r>
              <a:rPr lang="he-IL" dirty="0"/>
              <a:t>תרגול – יום בחירות בבית חולים </a:t>
            </a:r>
            <a:r>
              <a:rPr lang="he-IL" dirty="0" err="1"/>
              <a:t>בְּרִיּוּתָא</a:t>
            </a:r>
            <a:endParaRPr lang="en-US" dirty="0"/>
          </a:p>
        </p:txBody>
      </p:sp>
      <p:sp>
        <p:nvSpPr>
          <p:cNvPr id="3" name="Content Placeholder 2">
            <a:extLst>
              <a:ext uri="{FF2B5EF4-FFF2-40B4-BE49-F238E27FC236}">
                <a16:creationId xmlns:a16="http://schemas.microsoft.com/office/drawing/2014/main" id="{59E33C07-3520-4E35-9990-ADD7D943E7E7}"/>
              </a:ext>
            </a:extLst>
          </p:cNvPr>
          <p:cNvSpPr>
            <a:spLocks noGrp="1"/>
          </p:cNvSpPr>
          <p:nvPr>
            <p:ph idx="1"/>
          </p:nvPr>
        </p:nvSpPr>
        <p:spPr>
          <a:xfrm>
            <a:off x="838200" y="1749425"/>
            <a:ext cx="10515600" cy="3860800"/>
          </a:xfrm>
          <a:noFill/>
        </p:spPr>
        <p:txBody>
          <a:bodyPr wrap="square" rtlCol="1">
            <a:spAutoFit/>
          </a:bodyPr>
          <a:lstStyle/>
          <a:p>
            <a:pPr marL="342891" indent="-342891" defTabSz="914400">
              <a:lnSpc>
                <a:spcPct val="150000"/>
              </a:lnSpc>
              <a:buClr>
                <a:srgbClr val="18A8B7"/>
              </a:buClr>
              <a:buBlip>
                <a:blip r:embed="rId3"/>
              </a:buBlip>
            </a:pPr>
            <a:r>
              <a:rPr lang="he-IL" sz="2400" dirty="0">
                <a:solidFill>
                  <a:srgbClr val="54707C"/>
                </a:solidFill>
              </a:rPr>
              <a:t>11:45 – חברת הוועדה מעוניינת לממש את זכותה להצביע בקלפי שלכם. האם נאפשר לה? </a:t>
            </a:r>
          </a:p>
          <a:p>
            <a:pPr marL="342891" indent="-342891" defTabSz="914400">
              <a:lnSpc>
                <a:spcPct val="150000"/>
              </a:lnSpc>
              <a:buClr>
                <a:srgbClr val="18A8B7"/>
              </a:buClr>
              <a:buBlip>
                <a:blip r:embed="rId3"/>
              </a:buBlip>
            </a:pPr>
            <a:r>
              <a:rPr lang="he-IL" sz="2400" dirty="0">
                <a:solidFill>
                  <a:srgbClr val="54707C"/>
                </a:solidFill>
              </a:rPr>
              <a:t>19:47 – אין מצביעים יותר הממתינים להצביע. האם ניתן לסגור את הקלפי? </a:t>
            </a:r>
          </a:p>
          <a:p>
            <a:pPr marL="342891" indent="-342891" defTabSz="914400">
              <a:lnSpc>
                <a:spcPct val="150000"/>
              </a:lnSpc>
              <a:buClr>
                <a:srgbClr val="18A8B7"/>
              </a:buClr>
              <a:buBlip>
                <a:blip r:embed="rId3"/>
              </a:buBlip>
            </a:pPr>
            <a:r>
              <a:rPr lang="he-IL" sz="2400" dirty="0">
                <a:solidFill>
                  <a:srgbClr val="54707C"/>
                </a:solidFill>
              </a:rPr>
              <a:t>20:10 – סגרתם את הקלפי. מהן הפעולות לאריזת הקלפי? </a:t>
            </a:r>
          </a:p>
          <a:p>
            <a:pPr marL="342891" indent="-342891" defTabSz="914400">
              <a:lnSpc>
                <a:spcPct val="150000"/>
              </a:lnSpc>
              <a:buClr>
                <a:srgbClr val="18A8B7"/>
              </a:buClr>
              <a:buBlip>
                <a:blip r:embed="rId3"/>
              </a:buBlip>
            </a:pPr>
            <a:r>
              <a:rPr lang="he-IL" sz="2400" dirty="0">
                <a:solidFill>
                  <a:srgbClr val="54707C"/>
                </a:solidFill>
              </a:rPr>
              <a:t>כיצד יש להעביר את חומר הבחירות?</a:t>
            </a:r>
            <a:r>
              <a:rPr lang="en-US" sz="2400" dirty="0">
                <a:solidFill>
                  <a:srgbClr val="54707C"/>
                </a:solidFill>
              </a:rPr>
              <a:t> </a:t>
            </a:r>
            <a:endParaRPr lang="he-IL" sz="2400" dirty="0">
              <a:solidFill>
                <a:srgbClr val="54707C"/>
              </a:solidFill>
            </a:endParaRPr>
          </a:p>
          <a:p>
            <a:pPr marL="342891" indent="-342891" defTabSz="914400">
              <a:lnSpc>
                <a:spcPct val="150000"/>
              </a:lnSpc>
              <a:buClr>
                <a:srgbClr val="18A8B7"/>
              </a:buClr>
              <a:buBlip>
                <a:blip r:embed="rId3"/>
              </a:buBlip>
            </a:pPr>
            <a:endParaRPr lang="he-IL" sz="2400" dirty="0">
              <a:solidFill>
                <a:srgbClr val="54707C"/>
              </a:solidFill>
            </a:endParaRPr>
          </a:p>
        </p:txBody>
      </p:sp>
      <p:sp>
        <p:nvSpPr>
          <p:cNvPr id="4" name="מציין מיקום של מספר שקופית 1">
            <a:extLst>
              <a:ext uri="{FF2B5EF4-FFF2-40B4-BE49-F238E27FC236}">
                <a16:creationId xmlns:a16="http://schemas.microsoft.com/office/drawing/2014/main" id="{3413C4C9-B45E-4C9D-9C69-C579589737A2}"/>
              </a:ext>
            </a:extLst>
          </p:cNvPr>
          <p:cNvSpPr>
            <a:spLocks noGrp="1"/>
          </p:cNvSpPr>
          <p:nvPr>
            <p:ph type="sldNum" sz="quarter" idx="12"/>
          </p:nvPr>
        </p:nvSpPr>
        <p:spPr>
          <a:xfrm>
            <a:off x="38243" y="6492877"/>
            <a:ext cx="2743200" cy="365125"/>
          </a:xfrm>
        </p:spPr>
        <p:txBody>
          <a:bodyPr/>
          <a:lstStyle/>
          <a:p>
            <a:fld id="{4C3B709D-3265-41A0-A411-CB1161B7F7D5}" type="slidenum">
              <a:rPr lang="he-IL" smtClean="0"/>
              <a:pPr/>
              <a:t>53</a:t>
            </a:fld>
            <a:endParaRPr lang="he-IL" dirty="0"/>
          </a:p>
        </p:txBody>
      </p:sp>
      <p:sp>
        <p:nvSpPr>
          <p:cNvPr id="5" name="TextBox 4">
            <a:extLst>
              <a:ext uri="{FF2B5EF4-FFF2-40B4-BE49-F238E27FC236}">
                <a16:creationId xmlns:a16="http://schemas.microsoft.com/office/drawing/2014/main" id="{AC49241F-FEA7-458D-B7D6-60BC72338D7F}"/>
              </a:ext>
            </a:extLst>
          </p:cNvPr>
          <p:cNvSpPr txBox="1"/>
          <p:nvPr/>
        </p:nvSpPr>
        <p:spPr>
          <a:xfrm>
            <a:off x="7077398" y="2456862"/>
            <a:ext cx="3075172" cy="400110"/>
          </a:xfrm>
          <a:prstGeom prst="rect">
            <a:avLst/>
          </a:prstGeom>
          <a:noFill/>
        </p:spPr>
        <p:txBody>
          <a:bodyPr wrap="square">
            <a:spAutoFit/>
          </a:bodyPr>
          <a:lstStyle/>
          <a:p>
            <a:r>
              <a:rPr lang="he-IL" sz="2000" b="1" dirty="0">
                <a:solidFill>
                  <a:srgbClr val="924EB0"/>
                </a:solidFill>
              </a:rPr>
              <a:t>לא</a:t>
            </a:r>
          </a:p>
        </p:txBody>
      </p:sp>
      <p:sp>
        <p:nvSpPr>
          <p:cNvPr id="6" name="TextBox 5">
            <a:extLst>
              <a:ext uri="{FF2B5EF4-FFF2-40B4-BE49-F238E27FC236}">
                <a16:creationId xmlns:a16="http://schemas.microsoft.com/office/drawing/2014/main" id="{7A8B76D7-12E0-46A3-AB16-D4CCBAAA4E9F}"/>
              </a:ext>
            </a:extLst>
          </p:cNvPr>
          <p:cNvSpPr txBox="1"/>
          <p:nvPr/>
        </p:nvSpPr>
        <p:spPr>
          <a:xfrm>
            <a:off x="1259456" y="3097902"/>
            <a:ext cx="698019" cy="400110"/>
          </a:xfrm>
          <a:prstGeom prst="rect">
            <a:avLst/>
          </a:prstGeom>
          <a:noFill/>
        </p:spPr>
        <p:txBody>
          <a:bodyPr wrap="square">
            <a:spAutoFit/>
          </a:bodyPr>
          <a:lstStyle/>
          <a:p>
            <a:r>
              <a:rPr lang="he-IL" sz="2000" b="1" dirty="0">
                <a:solidFill>
                  <a:srgbClr val="924EB0"/>
                </a:solidFill>
              </a:rPr>
              <a:t>לא</a:t>
            </a:r>
          </a:p>
        </p:txBody>
      </p:sp>
      <p:sp>
        <p:nvSpPr>
          <p:cNvPr id="7" name="TextBox 6">
            <a:extLst>
              <a:ext uri="{FF2B5EF4-FFF2-40B4-BE49-F238E27FC236}">
                <a16:creationId xmlns:a16="http://schemas.microsoft.com/office/drawing/2014/main" id="{91464A87-F56F-45B5-A7B2-7348419CD746}"/>
              </a:ext>
            </a:extLst>
          </p:cNvPr>
          <p:cNvSpPr txBox="1"/>
          <p:nvPr/>
        </p:nvSpPr>
        <p:spPr>
          <a:xfrm>
            <a:off x="838200" y="3662049"/>
            <a:ext cx="3075172" cy="707886"/>
          </a:xfrm>
          <a:prstGeom prst="rect">
            <a:avLst/>
          </a:prstGeom>
          <a:noFill/>
        </p:spPr>
        <p:txBody>
          <a:bodyPr wrap="square">
            <a:spAutoFit/>
          </a:bodyPr>
          <a:lstStyle/>
          <a:p>
            <a:r>
              <a:rPr lang="he-IL" sz="2000" b="1" dirty="0">
                <a:solidFill>
                  <a:srgbClr val="924EB0"/>
                </a:solidFill>
              </a:rPr>
              <a:t>כמפורט בסעיפים 7, 9</a:t>
            </a:r>
            <a:br>
              <a:rPr lang="en-US" sz="2000" b="1" dirty="0">
                <a:solidFill>
                  <a:srgbClr val="924EB0"/>
                </a:solidFill>
              </a:rPr>
            </a:br>
            <a:r>
              <a:rPr lang="en-US" sz="2000" b="1" dirty="0">
                <a:solidFill>
                  <a:srgbClr val="924EB0"/>
                </a:solidFill>
              </a:rPr>
              <a:t>+ </a:t>
            </a:r>
            <a:r>
              <a:rPr lang="he-IL" sz="2000" b="1" dirty="0">
                <a:solidFill>
                  <a:srgbClr val="924EB0"/>
                </a:solidFill>
              </a:rPr>
              <a:t> חתימה על הפרוטוקול</a:t>
            </a:r>
          </a:p>
        </p:txBody>
      </p:sp>
      <p:sp>
        <p:nvSpPr>
          <p:cNvPr id="8" name="TextBox 7">
            <a:extLst>
              <a:ext uri="{FF2B5EF4-FFF2-40B4-BE49-F238E27FC236}">
                <a16:creationId xmlns:a16="http://schemas.microsoft.com/office/drawing/2014/main" id="{3B606590-AF8A-4BB3-9BFB-802AD23A930F}"/>
              </a:ext>
            </a:extLst>
          </p:cNvPr>
          <p:cNvSpPr txBox="1"/>
          <p:nvPr/>
        </p:nvSpPr>
        <p:spPr>
          <a:xfrm>
            <a:off x="7077398" y="4989722"/>
            <a:ext cx="3075172" cy="707886"/>
          </a:xfrm>
          <a:prstGeom prst="rect">
            <a:avLst/>
          </a:prstGeom>
          <a:noFill/>
        </p:spPr>
        <p:txBody>
          <a:bodyPr wrap="square">
            <a:spAutoFit/>
          </a:bodyPr>
          <a:lstStyle/>
          <a:p>
            <a:r>
              <a:rPr lang="he-IL" sz="2000" b="1" dirty="0">
                <a:solidFill>
                  <a:srgbClr val="924EB0"/>
                </a:solidFill>
              </a:rPr>
              <a:t>יש לתאם את האיסוף עם הספק הלוגיסטי</a:t>
            </a:r>
          </a:p>
        </p:txBody>
      </p:sp>
    </p:spTree>
    <p:extLst>
      <p:ext uri="{BB962C8B-B14F-4D97-AF65-F5344CB8AC3E}">
        <p14:creationId xmlns:p14="http://schemas.microsoft.com/office/powerpoint/2010/main" val="91673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69433" y="2316748"/>
            <a:ext cx="7279105" cy="784830"/>
          </a:xfrm>
          <a:prstGeom prst="rect">
            <a:avLst/>
          </a:prstGeom>
          <a:noFill/>
        </p:spPr>
        <p:txBody>
          <a:bodyPr wrap="square" rtlCol="1">
            <a:spAutoFit/>
          </a:bodyPr>
          <a:lstStyle/>
          <a:p>
            <a:pPr algn="ctr"/>
            <a:r>
              <a:rPr lang="he-IL" sz="4500" b="1" dirty="0">
                <a:solidFill>
                  <a:srgbClr val="18A8B7"/>
                </a:solidFill>
                <a:latin typeface="Arial" panose="020B0604020202020204" pitchFamily="34" charset="0"/>
              </a:rPr>
              <a:t>סיכום</a:t>
            </a:r>
            <a:endParaRPr lang="en-US" sz="4500" b="1" dirty="0">
              <a:solidFill>
                <a:srgbClr val="18A8B7"/>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673062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2920" y="1319422"/>
            <a:ext cx="11030268" cy="4455835"/>
          </a:xfrm>
          <a:prstGeom prst="rect">
            <a:avLst/>
          </a:prstGeom>
          <a:noFill/>
        </p:spPr>
        <p:txBody>
          <a:bodyPr wrap="square" rtlCol="1">
            <a:spAutoFit/>
          </a:bodyPr>
          <a:lstStyle>
            <a:defPPr>
              <a:defRPr lang="he-IL"/>
            </a:defPPr>
            <a:lvl1pPr marL="342891" indent="-342891">
              <a:lnSpc>
                <a:spcPct val="150000"/>
              </a:lnSpc>
              <a:buClr>
                <a:srgbClr val="18A8B7"/>
              </a:buClr>
              <a:buBlip>
                <a:blip r:embed="rId4"/>
              </a:buBlip>
              <a:defRPr sz="2400">
                <a:solidFill>
                  <a:srgbClr val="54707C"/>
                </a:solidFill>
                <a:latin typeface="Arial" panose="020B0604020202020204" pitchFamily="34" charset="0"/>
                <a:cs typeface="Arial" panose="020B0604020202020204" pitchFamily="34" charset="0"/>
              </a:defRPr>
            </a:lvl1pPr>
            <a:lvl2pPr marL="800091" lvl="1" indent="-342891">
              <a:lnSpc>
                <a:spcPct val="150000"/>
              </a:lnSpc>
              <a:buClr>
                <a:srgbClr val="18A8B7"/>
              </a:buClr>
              <a:buBlip>
                <a:blip r:embed="rId4"/>
              </a:buBlip>
              <a:defRPr sz="2400">
                <a:solidFill>
                  <a:srgbClr val="54707C"/>
                </a:solidFill>
                <a:latin typeface="Arial" panose="020B0604020202020204" pitchFamily="34" charset="0"/>
                <a:cs typeface="Arial" panose="020B0604020202020204" pitchFamily="34" charset="0"/>
              </a:defRPr>
            </a:lvl2pPr>
          </a:lstStyle>
          <a:p>
            <a:r>
              <a:rPr lang="he-IL" dirty="0"/>
              <a:t>חלקה העיקרי של עבודת ועדת הקלפי ועיקר האחריות לניהולו התקין של יום הבחירות - </a:t>
            </a:r>
            <a:r>
              <a:rPr lang="he-IL" b="1" dirty="0"/>
              <a:t>באחריותכם!  </a:t>
            </a:r>
            <a:endParaRPr lang="he-IL" dirty="0"/>
          </a:p>
          <a:p>
            <a:r>
              <a:rPr lang="he-IL" dirty="0"/>
              <a:t>עליכם להקפיד על </a:t>
            </a:r>
            <a:r>
              <a:rPr lang="he-IL" b="1" dirty="0"/>
              <a:t>ניהול מדויק וברור של הפרוטוקול </a:t>
            </a:r>
            <a:r>
              <a:rPr lang="he-IL" dirty="0"/>
              <a:t>ולרשום את כל הפרטים במקום המיועד לכך.</a:t>
            </a:r>
          </a:p>
          <a:p>
            <a:r>
              <a:rPr lang="he-IL" dirty="0"/>
              <a:t>בקיאותכם בדיני הבחירות ותפקודכם ביום הבחירות, בדגש </a:t>
            </a:r>
            <a:r>
              <a:rPr lang="he-IL" b="1" dirty="0"/>
              <a:t>על זיהוי המצביע </a:t>
            </a:r>
            <a:br>
              <a:rPr lang="en-US" b="1" dirty="0"/>
            </a:br>
            <a:r>
              <a:rPr lang="he-IL" b="1" dirty="0"/>
              <a:t>ומילוי מוקפד של פרוטוקול הקלפי למצביעים במעטפות חיצוניות</a:t>
            </a:r>
            <a:r>
              <a:rPr lang="he-IL" dirty="0"/>
              <a:t>, חשובים ביותר להצלחתנו בביצוע הבחירות.</a:t>
            </a:r>
            <a:endParaRPr lang="en-US" dirty="0"/>
          </a:p>
          <a:p>
            <a:endParaRPr lang="en-US" dirty="0"/>
          </a:p>
        </p:txBody>
      </p:sp>
      <p:sp>
        <p:nvSpPr>
          <p:cNvPr id="37" name="מציין מיקום של מספר שקופית 1">
            <a:extLst>
              <a:ext uri="{FF2B5EF4-FFF2-40B4-BE49-F238E27FC236}">
                <a16:creationId xmlns:a16="http://schemas.microsoft.com/office/drawing/2014/main" id="{03E35F89-B307-46D6-9FF1-04CD6F29AF2E}"/>
              </a:ext>
            </a:extLst>
          </p:cNvPr>
          <p:cNvSpPr>
            <a:spLocks noGrp="1"/>
          </p:cNvSpPr>
          <p:nvPr>
            <p:ph type="sldNum" sz="quarter" idx="12"/>
          </p:nvPr>
        </p:nvSpPr>
        <p:spPr/>
        <p:txBody>
          <a:bodyPr/>
          <a:lstStyle/>
          <a:p>
            <a:fld id="{4C3B709D-3265-41A0-A411-CB1161B7F7D5}" type="slidenum">
              <a:rPr lang="he-IL" smtClean="0"/>
              <a:pPr/>
              <a:t>55</a:t>
            </a:fld>
            <a:endParaRPr lang="he-IL" dirty="0"/>
          </a:p>
        </p:txBody>
      </p:sp>
      <p:sp>
        <p:nvSpPr>
          <p:cNvPr id="2" name="Title 1">
            <a:extLst>
              <a:ext uri="{FF2B5EF4-FFF2-40B4-BE49-F238E27FC236}">
                <a16:creationId xmlns:a16="http://schemas.microsoft.com/office/drawing/2014/main" id="{E73F1082-FF5A-4AAC-8CF3-804189F6A3C3}"/>
              </a:ext>
            </a:extLst>
          </p:cNvPr>
          <p:cNvSpPr>
            <a:spLocks noGrp="1"/>
          </p:cNvSpPr>
          <p:nvPr>
            <p:ph type="title"/>
          </p:nvPr>
        </p:nvSpPr>
        <p:spPr/>
        <p:txBody>
          <a:bodyPr/>
          <a:lstStyle/>
          <a:p>
            <a:r>
              <a:rPr lang="he-IL" dirty="0"/>
              <a:t>סיכום </a:t>
            </a:r>
          </a:p>
        </p:txBody>
      </p:sp>
    </p:spTree>
    <p:custDataLst>
      <p:tags r:id="rId1"/>
    </p:custDataLst>
    <p:extLst>
      <p:ext uri="{BB962C8B-B14F-4D97-AF65-F5344CB8AC3E}">
        <p14:creationId xmlns:p14="http://schemas.microsoft.com/office/powerpoint/2010/main" val="1947006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15EC93-73A8-46F4-8102-82B820F261DA}"/>
              </a:ext>
            </a:extLst>
          </p:cNvPr>
          <p:cNvSpPr>
            <a:spLocks noGrp="1"/>
          </p:cNvSpPr>
          <p:nvPr>
            <p:ph type="sldNum" sz="quarter" idx="4"/>
          </p:nvPr>
        </p:nvSpPr>
        <p:spPr/>
        <p:txBody>
          <a:bodyPr/>
          <a:lstStyle/>
          <a:p>
            <a:fld id="{4C3B709D-3265-41A0-A411-CB1161B7F7D5}" type="slidenum">
              <a:rPr lang="he-IL" smtClean="0"/>
              <a:pPr/>
              <a:t>56</a:t>
            </a:fld>
            <a:endParaRPr lang="he-IL" dirty="0"/>
          </a:p>
        </p:txBody>
      </p:sp>
      <p:sp>
        <p:nvSpPr>
          <p:cNvPr id="4" name="Content Placeholder 3">
            <a:extLst>
              <a:ext uri="{FF2B5EF4-FFF2-40B4-BE49-F238E27FC236}">
                <a16:creationId xmlns:a16="http://schemas.microsoft.com/office/drawing/2014/main" id="{D960BF8B-2F60-4BB6-8A21-5A4D6960B74E}"/>
              </a:ext>
            </a:extLst>
          </p:cNvPr>
          <p:cNvSpPr>
            <a:spLocks noGrp="1"/>
          </p:cNvSpPr>
          <p:nvPr>
            <p:ph type="subTitle" idx="1"/>
          </p:nvPr>
        </p:nvSpPr>
        <p:spPr>
          <a:xfrm>
            <a:off x="2381250" y="1765610"/>
            <a:ext cx="8534400" cy="1752600"/>
          </a:xfrm>
        </p:spPr>
        <p:txBody>
          <a:bodyPr/>
          <a:lstStyle/>
          <a:p>
            <a:r>
              <a:rPr lang="he-IL" sz="5400" b="1" dirty="0"/>
              <a:t>תודה על ההקשבה</a:t>
            </a:r>
          </a:p>
          <a:p>
            <a:r>
              <a:rPr lang="he-IL" dirty="0"/>
              <a:t>בהצלחה! </a:t>
            </a:r>
          </a:p>
        </p:txBody>
      </p:sp>
      <p:pic>
        <p:nvPicPr>
          <p:cNvPr id="6" name="Picture 5">
            <a:extLst>
              <a:ext uri="{FF2B5EF4-FFF2-40B4-BE49-F238E27FC236}">
                <a16:creationId xmlns:a16="http://schemas.microsoft.com/office/drawing/2014/main" id="{9019BD9C-4AF4-4381-B730-5BB60ED83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03" y="0"/>
            <a:ext cx="2817341" cy="2817341"/>
          </a:xfrm>
          <a:prstGeom prst="rect">
            <a:avLst/>
          </a:prstGeom>
        </p:spPr>
      </p:pic>
      <p:sp>
        <p:nvSpPr>
          <p:cNvPr id="7" name="TextBox 6">
            <a:extLst>
              <a:ext uri="{FF2B5EF4-FFF2-40B4-BE49-F238E27FC236}">
                <a16:creationId xmlns:a16="http://schemas.microsoft.com/office/drawing/2014/main" id="{6B49B540-EB64-4D72-A607-653DE8B66B7F}"/>
              </a:ext>
            </a:extLst>
          </p:cNvPr>
          <p:cNvSpPr txBox="1"/>
          <p:nvPr/>
        </p:nvSpPr>
        <p:spPr>
          <a:xfrm>
            <a:off x="3015049" y="308919"/>
            <a:ext cx="1519881" cy="646331"/>
          </a:xfrm>
          <a:prstGeom prst="rect">
            <a:avLst/>
          </a:prstGeom>
          <a:noFill/>
        </p:spPr>
        <p:txBody>
          <a:bodyPr wrap="square" rtlCol="1">
            <a:spAutoFit/>
          </a:bodyPr>
          <a:lstStyle/>
          <a:p>
            <a:r>
              <a:rPr lang="he-IL" dirty="0">
                <a:solidFill>
                  <a:srgbClr val="00335C"/>
                </a:solidFill>
                <a:latin typeface="Open Sans Hebrew" panose="00000500000000000000" pitchFamily="2" charset="-79"/>
                <a:cs typeface="Open Sans Hebrew" panose="00000500000000000000" pitchFamily="2" charset="-79"/>
              </a:rPr>
              <a:t>סירקו את הקוד למילוי המשוב</a:t>
            </a:r>
          </a:p>
        </p:txBody>
      </p:sp>
    </p:spTree>
    <p:custDataLst>
      <p:tags r:id="rId1"/>
    </p:custDataLst>
    <p:extLst>
      <p:ext uri="{BB962C8B-B14F-4D97-AF65-F5344CB8AC3E}">
        <p14:creationId xmlns:p14="http://schemas.microsoft.com/office/powerpoint/2010/main" val="138813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6</a:t>
            </a:fld>
            <a:endParaRPr lang="he-IL" dirty="0"/>
          </a:p>
        </p:txBody>
      </p:sp>
      <p:sp>
        <p:nvSpPr>
          <p:cNvPr id="12" name="Title 11">
            <a:extLst>
              <a:ext uri="{FF2B5EF4-FFF2-40B4-BE49-F238E27FC236}">
                <a16:creationId xmlns:a16="http://schemas.microsoft.com/office/drawing/2014/main" id="{19F01273-A920-4234-9982-FAC27CB93590}"/>
              </a:ext>
            </a:extLst>
          </p:cNvPr>
          <p:cNvSpPr>
            <a:spLocks noGrp="1"/>
          </p:cNvSpPr>
          <p:nvPr>
            <p:ph type="title"/>
          </p:nvPr>
        </p:nvSpPr>
        <p:spPr>
          <a:xfrm>
            <a:off x="1046025" y="250827"/>
            <a:ext cx="10515600" cy="1325563"/>
          </a:xfrm>
        </p:spPr>
        <p:txBody>
          <a:bodyPr/>
          <a:lstStyle/>
          <a:p>
            <a:r>
              <a:rPr lang="he-IL" dirty="0"/>
              <a:t>מהם תפקידי מזכירי הקלפי?  </a:t>
            </a:r>
          </a:p>
        </p:txBody>
      </p:sp>
      <p:sp>
        <p:nvSpPr>
          <p:cNvPr id="30" name="TextBox 29"/>
          <p:cNvSpPr txBox="1"/>
          <p:nvPr/>
        </p:nvSpPr>
        <p:spPr>
          <a:xfrm>
            <a:off x="4185645" y="1583974"/>
            <a:ext cx="2351371" cy="830997"/>
          </a:xfrm>
          <a:prstGeom prst="rect">
            <a:avLst/>
          </a:prstGeom>
          <a:noFill/>
        </p:spPr>
        <p:txBody>
          <a:bodyPr wrap="square" rtlCol="1">
            <a:spAutoFit/>
          </a:bodyPr>
          <a:lstStyle/>
          <a:p>
            <a:pPr algn="ctr">
              <a:buClr>
                <a:srgbClr val="18A8B7"/>
              </a:buClr>
            </a:pPr>
            <a:r>
              <a:rPr lang="he-IL" sz="1600" dirty="0">
                <a:solidFill>
                  <a:schemeClr val="bg1"/>
                </a:solidFill>
                <a:latin typeface="Arial" panose="020B0604020202020204" pitchFamily="34" charset="0"/>
              </a:rPr>
              <a:t>לקבל החלטות שבסמכותה, בנוגע למלך ההצבה, לאורך כל יום הבחירות</a:t>
            </a:r>
          </a:p>
        </p:txBody>
      </p:sp>
      <p:sp>
        <p:nvSpPr>
          <p:cNvPr id="32" name="TextBox 31"/>
          <p:cNvSpPr txBox="1"/>
          <p:nvPr/>
        </p:nvSpPr>
        <p:spPr>
          <a:xfrm>
            <a:off x="1349439" y="1558573"/>
            <a:ext cx="2190957" cy="830997"/>
          </a:xfrm>
          <a:prstGeom prst="rect">
            <a:avLst/>
          </a:prstGeom>
          <a:noFill/>
        </p:spPr>
        <p:txBody>
          <a:bodyPr wrap="square" rtlCol="1">
            <a:spAutoFit/>
          </a:bodyPr>
          <a:lstStyle/>
          <a:p>
            <a:pPr algn="ctr">
              <a:buClr>
                <a:srgbClr val="18A8B7"/>
              </a:buClr>
            </a:pPr>
            <a:r>
              <a:rPr lang="he-IL" sz="1600" dirty="0">
                <a:solidFill>
                  <a:schemeClr val="bg1"/>
                </a:solidFill>
                <a:latin typeface="Arial" panose="020B0604020202020204" pitchFamily="34" charset="0"/>
              </a:rPr>
              <a:t>לצפות על המתרחש</a:t>
            </a:r>
          </a:p>
          <a:p>
            <a:pPr algn="ctr">
              <a:buClr>
                <a:srgbClr val="18A8B7"/>
              </a:buClr>
            </a:pPr>
            <a:r>
              <a:rPr lang="he-IL" sz="1600" dirty="0">
                <a:solidFill>
                  <a:schemeClr val="bg1"/>
                </a:solidFill>
                <a:latin typeface="Arial" panose="020B0604020202020204" pitchFamily="34" charset="0"/>
              </a:rPr>
              <a:t>בקלפי במהלך </a:t>
            </a:r>
          </a:p>
          <a:p>
            <a:pPr algn="ctr">
              <a:buClr>
                <a:srgbClr val="18A8B7"/>
              </a:buClr>
            </a:pPr>
            <a:r>
              <a:rPr lang="he-IL" sz="1600" dirty="0">
                <a:solidFill>
                  <a:schemeClr val="bg1"/>
                </a:solidFill>
                <a:latin typeface="Arial" panose="020B0604020202020204" pitchFamily="34" charset="0"/>
              </a:rPr>
              <a:t>יום הבחירות</a:t>
            </a:r>
          </a:p>
        </p:txBody>
      </p:sp>
      <p:grpSp>
        <p:nvGrpSpPr>
          <p:cNvPr id="15" name="Group 14">
            <a:extLst>
              <a:ext uri="{FF2B5EF4-FFF2-40B4-BE49-F238E27FC236}">
                <a16:creationId xmlns:a16="http://schemas.microsoft.com/office/drawing/2014/main" id="{99130F34-4BB3-40AD-9FFA-A9A7D2679688}"/>
              </a:ext>
            </a:extLst>
          </p:cNvPr>
          <p:cNvGrpSpPr/>
          <p:nvPr/>
        </p:nvGrpSpPr>
        <p:grpSpPr>
          <a:xfrm>
            <a:off x="868602" y="1206555"/>
            <a:ext cx="3160800" cy="2680997"/>
            <a:chOff x="868602" y="1206555"/>
            <a:chExt cx="3160800" cy="2680997"/>
          </a:xfrm>
        </p:grpSpPr>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213" y="1206555"/>
              <a:ext cx="1505579" cy="1672312"/>
            </a:xfrm>
            <a:prstGeom prst="rect">
              <a:avLst/>
            </a:prstGeom>
          </p:spPr>
        </p:pic>
        <p:sp>
          <p:nvSpPr>
            <p:cNvPr id="42" name="מלבן 41"/>
            <p:cNvSpPr/>
            <p:nvPr/>
          </p:nvSpPr>
          <p:spPr>
            <a:xfrm>
              <a:off x="868602" y="3183855"/>
              <a:ext cx="3160800" cy="660580"/>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schemeClr val="bg1"/>
                </a:solidFill>
                <a:latin typeface="Arial" panose="020B0604020202020204" pitchFamily="34" charset="0"/>
              </a:endParaRPr>
            </a:p>
          </p:txBody>
        </p:sp>
        <p:sp>
          <p:nvSpPr>
            <p:cNvPr id="43" name="TextBox 42"/>
            <p:cNvSpPr txBox="1"/>
            <p:nvPr/>
          </p:nvSpPr>
          <p:spPr>
            <a:xfrm>
              <a:off x="1040334" y="3179666"/>
              <a:ext cx="2856113" cy="707886"/>
            </a:xfrm>
            <a:prstGeom prst="rect">
              <a:avLst/>
            </a:prstGeom>
            <a:noFill/>
          </p:spPr>
          <p:txBody>
            <a:bodyPr wrap="square" rtlCol="1">
              <a:spAutoFit/>
            </a:bodyPr>
            <a:lstStyle>
              <a:defPPr>
                <a:defRPr lang="he-IL"/>
              </a:defPPr>
              <a:lvl1pPr algn="ctr">
                <a:buClr>
                  <a:srgbClr val="18A8B7"/>
                </a:buClr>
                <a:defRPr sz="2000">
                  <a:solidFill>
                    <a:schemeClr val="bg1"/>
                  </a:solidFill>
                  <a:latin typeface="Calibri" panose="020F0502020204030204" pitchFamily="34" charset="0"/>
                  <a:cs typeface="Calibri" panose="020F0502020204030204" pitchFamily="34" charset="0"/>
                </a:defRPr>
              </a:lvl1pPr>
            </a:lstStyle>
            <a:p>
              <a:r>
                <a:rPr lang="he-IL" dirty="0">
                  <a:latin typeface="Arial" panose="020B0604020202020204" pitchFamily="34" charset="0"/>
                  <a:cs typeface="Arial" panose="020B0604020202020204" pitchFamily="34" charset="0"/>
                </a:rPr>
                <a:t>זיהוי הבוחרים</a:t>
              </a:r>
              <a:r>
                <a:rPr lang="en-US"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ובדיקת אישור ההצבעה</a:t>
              </a:r>
            </a:p>
          </p:txBody>
        </p:sp>
      </p:grpSp>
      <p:grpSp>
        <p:nvGrpSpPr>
          <p:cNvPr id="13" name="Group 12">
            <a:extLst>
              <a:ext uri="{FF2B5EF4-FFF2-40B4-BE49-F238E27FC236}">
                <a16:creationId xmlns:a16="http://schemas.microsoft.com/office/drawing/2014/main" id="{DBF33098-75C4-4492-8896-43505A8E1378}"/>
              </a:ext>
            </a:extLst>
          </p:cNvPr>
          <p:cNvGrpSpPr/>
          <p:nvPr/>
        </p:nvGrpSpPr>
        <p:grpSpPr>
          <a:xfrm>
            <a:off x="7706328" y="1781036"/>
            <a:ext cx="3506187" cy="2063399"/>
            <a:chOff x="7706328" y="1781036"/>
            <a:chExt cx="3506187" cy="2063399"/>
          </a:xfrm>
        </p:grpSpPr>
        <p:sp>
          <p:nvSpPr>
            <p:cNvPr id="39" name="מלבן 38"/>
            <p:cNvSpPr/>
            <p:nvPr/>
          </p:nvSpPr>
          <p:spPr>
            <a:xfrm>
              <a:off x="8051715" y="3183855"/>
              <a:ext cx="3160800" cy="660580"/>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schemeClr val="bg1"/>
                </a:solidFill>
                <a:latin typeface="Arial" panose="020B0604020202020204" pitchFamily="34" charset="0"/>
              </a:endParaRPr>
            </a:p>
          </p:txBody>
        </p:sp>
        <p:sp>
          <p:nvSpPr>
            <p:cNvPr id="40" name="TextBox 39"/>
            <p:cNvSpPr txBox="1"/>
            <p:nvPr/>
          </p:nvSpPr>
          <p:spPr>
            <a:xfrm>
              <a:off x="7706328" y="3302740"/>
              <a:ext cx="3160800" cy="400110"/>
            </a:xfrm>
            <a:prstGeom prst="rect">
              <a:avLst/>
            </a:prstGeom>
            <a:noFill/>
          </p:spPr>
          <p:txBody>
            <a:bodyPr wrap="square" rtlCol="1">
              <a:spAutoFit/>
            </a:bodyPr>
            <a:lstStyle/>
            <a:p>
              <a:pPr>
                <a:buClr>
                  <a:srgbClr val="18A8B7"/>
                </a:buClr>
              </a:pPr>
              <a:r>
                <a:rPr lang="he-IL" sz="2000" dirty="0">
                  <a:solidFill>
                    <a:schemeClr val="bg1"/>
                  </a:solidFill>
                </a:rPr>
                <a:t>קבלת החומר הרגיש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7656" y="1781036"/>
              <a:ext cx="1447220" cy="1174382"/>
            </a:xfrm>
            <a:prstGeom prst="rect">
              <a:avLst/>
            </a:prstGeom>
          </p:spPr>
        </p:pic>
      </p:grpSp>
      <p:grpSp>
        <p:nvGrpSpPr>
          <p:cNvPr id="7" name="Group 6">
            <a:extLst>
              <a:ext uri="{FF2B5EF4-FFF2-40B4-BE49-F238E27FC236}">
                <a16:creationId xmlns:a16="http://schemas.microsoft.com/office/drawing/2014/main" id="{E9F00862-D672-4F2B-BDDD-47178F5F1309}"/>
              </a:ext>
            </a:extLst>
          </p:cNvPr>
          <p:cNvGrpSpPr/>
          <p:nvPr/>
        </p:nvGrpSpPr>
        <p:grpSpPr>
          <a:xfrm>
            <a:off x="2080678" y="4236312"/>
            <a:ext cx="4223393" cy="2232213"/>
            <a:chOff x="2080678" y="4236312"/>
            <a:chExt cx="4223393" cy="2232213"/>
          </a:xfrm>
        </p:grpSpPr>
        <p:grpSp>
          <p:nvGrpSpPr>
            <p:cNvPr id="17" name="Group 16">
              <a:extLst>
                <a:ext uri="{FF2B5EF4-FFF2-40B4-BE49-F238E27FC236}">
                  <a16:creationId xmlns:a16="http://schemas.microsoft.com/office/drawing/2014/main" id="{FE468D7A-6120-4495-ABE3-4C6B530AB3B6}"/>
                </a:ext>
              </a:extLst>
            </p:cNvPr>
            <p:cNvGrpSpPr/>
            <p:nvPr/>
          </p:nvGrpSpPr>
          <p:grpSpPr>
            <a:xfrm>
              <a:off x="2080678" y="5760639"/>
              <a:ext cx="4223393" cy="707886"/>
              <a:chOff x="2080678" y="5760639"/>
              <a:chExt cx="4223393" cy="707886"/>
            </a:xfrm>
          </p:grpSpPr>
          <p:sp>
            <p:nvSpPr>
              <p:cNvPr id="52" name="מלבן 51"/>
              <p:cNvSpPr/>
              <p:nvPr/>
            </p:nvSpPr>
            <p:spPr>
              <a:xfrm>
                <a:off x="2080678" y="5764828"/>
                <a:ext cx="4065844" cy="660580"/>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schemeClr val="bg1"/>
                  </a:solidFill>
                  <a:latin typeface="Arial" panose="020B0604020202020204" pitchFamily="34" charset="0"/>
                </a:endParaRPr>
              </a:p>
            </p:txBody>
          </p:sp>
          <p:sp>
            <p:nvSpPr>
              <p:cNvPr id="53" name="TextBox 52"/>
              <p:cNvSpPr txBox="1"/>
              <p:nvPr/>
            </p:nvSpPr>
            <p:spPr>
              <a:xfrm>
                <a:off x="2080678" y="5760639"/>
                <a:ext cx="4223393" cy="707886"/>
              </a:xfrm>
              <a:prstGeom prst="rect">
                <a:avLst/>
              </a:prstGeom>
              <a:noFill/>
            </p:spPr>
            <p:txBody>
              <a:bodyPr wrap="square" rtlCol="1">
                <a:spAutoFit/>
              </a:bodyPr>
              <a:lstStyle>
                <a:defPPr>
                  <a:defRPr lang="he-IL"/>
                </a:defPPr>
                <a:lvl1pPr algn="ctr">
                  <a:buClr>
                    <a:srgbClr val="18A8B7"/>
                  </a:buClr>
                  <a:defRPr sz="2000">
                    <a:solidFill>
                      <a:schemeClr val="bg1"/>
                    </a:solidFill>
                    <a:latin typeface="Calibri" panose="020F0502020204030204" pitchFamily="34" charset="0"/>
                    <a:cs typeface="Calibri" panose="020F0502020204030204" pitchFamily="34" charset="0"/>
                  </a:defRPr>
                </a:lvl1pPr>
              </a:lstStyle>
              <a:p>
                <a:pPr>
                  <a:buClr>
                    <a:srgbClr val="18A8B7"/>
                  </a:buClr>
                </a:pPr>
                <a:r>
                  <a:rPr lang="he-IL" sz="2000" dirty="0">
                    <a:solidFill>
                      <a:schemeClr val="bg1"/>
                    </a:solidFill>
                  </a:rPr>
                  <a:t>אריזת חומר הבחירות בסיום ההצבעה והעברתו למטה הבחירות</a:t>
                </a:r>
              </a:p>
            </p:txBody>
          </p:sp>
        </p:grpSp>
        <p:pic>
          <p:nvPicPr>
            <p:cNvPr id="27" name="תמונה 28">
              <a:extLst>
                <a:ext uri="{FF2B5EF4-FFF2-40B4-BE49-F238E27FC236}">
                  <a16:creationId xmlns:a16="http://schemas.microsoft.com/office/drawing/2014/main" id="{ACA79D20-6DBA-4998-A909-1B1AF99EFA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97392">
              <a:off x="3761081" y="4236312"/>
              <a:ext cx="923572" cy="1303456"/>
            </a:xfrm>
            <a:prstGeom prst="rect">
              <a:avLst/>
            </a:prstGeom>
          </p:spPr>
        </p:pic>
        <p:sp>
          <p:nvSpPr>
            <p:cNvPr id="28" name="מלבן 1">
              <a:extLst>
                <a:ext uri="{FF2B5EF4-FFF2-40B4-BE49-F238E27FC236}">
                  <a16:creationId xmlns:a16="http://schemas.microsoft.com/office/drawing/2014/main" id="{ADC885CC-DE3D-4B17-A25C-2B88F343B457}"/>
                </a:ext>
              </a:extLst>
            </p:cNvPr>
            <p:cNvSpPr/>
            <p:nvPr/>
          </p:nvSpPr>
          <p:spPr>
            <a:xfrm rot="20197392">
              <a:off x="3884725" y="4527057"/>
              <a:ext cx="676283" cy="665198"/>
            </a:xfrm>
            <a:prstGeom prst="rect">
              <a:avLst/>
            </a:prstGeom>
            <a:solidFill>
              <a:srgbClr val="F7E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 name="Group 8">
            <a:extLst>
              <a:ext uri="{FF2B5EF4-FFF2-40B4-BE49-F238E27FC236}">
                <a16:creationId xmlns:a16="http://schemas.microsoft.com/office/drawing/2014/main" id="{F6AB72E5-31D7-4596-A660-199DDD6D8B1A}"/>
              </a:ext>
            </a:extLst>
          </p:cNvPr>
          <p:cNvGrpSpPr/>
          <p:nvPr/>
        </p:nvGrpSpPr>
        <p:grpSpPr>
          <a:xfrm>
            <a:off x="6730090" y="4075127"/>
            <a:ext cx="3160800" cy="2373934"/>
            <a:chOff x="6730090" y="4075127"/>
            <a:chExt cx="3160800" cy="2373934"/>
          </a:xfrm>
        </p:grpSpPr>
        <p:grpSp>
          <p:nvGrpSpPr>
            <p:cNvPr id="16" name="Group 15">
              <a:extLst>
                <a:ext uri="{FF2B5EF4-FFF2-40B4-BE49-F238E27FC236}">
                  <a16:creationId xmlns:a16="http://schemas.microsoft.com/office/drawing/2014/main" id="{4401DA3E-726F-49F7-A2CE-71A1F8D39A07}"/>
                </a:ext>
              </a:extLst>
            </p:cNvPr>
            <p:cNvGrpSpPr/>
            <p:nvPr/>
          </p:nvGrpSpPr>
          <p:grpSpPr>
            <a:xfrm>
              <a:off x="6730090" y="5741175"/>
              <a:ext cx="3160800" cy="707886"/>
              <a:chOff x="6730090" y="5741175"/>
              <a:chExt cx="3160800" cy="707886"/>
            </a:xfrm>
          </p:grpSpPr>
          <p:sp>
            <p:nvSpPr>
              <p:cNvPr id="36" name="מלבן 35"/>
              <p:cNvSpPr/>
              <p:nvPr/>
            </p:nvSpPr>
            <p:spPr>
              <a:xfrm>
                <a:off x="6730090" y="5743766"/>
                <a:ext cx="3160800" cy="660580"/>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schemeClr val="bg1"/>
                  </a:solidFill>
                  <a:latin typeface="Arial" panose="020B0604020202020204" pitchFamily="34" charset="0"/>
                </a:endParaRPr>
              </a:p>
            </p:txBody>
          </p:sp>
          <p:sp>
            <p:nvSpPr>
              <p:cNvPr id="37" name="TextBox 36"/>
              <p:cNvSpPr txBox="1"/>
              <p:nvPr/>
            </p:nvSpPr>
            <p:spPr>
              <a:xfrm>
                <a:off x="7334252" y="5741175"/>
                <a:ext cx="1952476" cy="707886"/>
              </a:xfrm>
              <a:prstGeom prst="rect">
                <a:avLst/>
              </a:prstGeom>
              <a:noFill/>
            </p:spPr>
            <p:txBody>
              <a:bodyPr wrap="square" rtlCol="1">
                <a:spAutoFit/>
              </a:bodyPr>
              <a:lstStyle>
                <a:defPPr>
                  <a:defRPr lang="he-IL"/>
                </a:defPPr>
                <a:lvl1pPr algn="ctr">
                  <a:buClr>
                    <a:srgbClr val="18A8B7"/>
                  </a:buClr>
                  <a:defRPr sz="2000">
                    <a:solidFill>
                      <a:schemeClr val="bg1"/>
                    </a:solidFill>
                    <a:latin typeface="Calibri" panose="020F0502020204030204" pitchFamily="34" charset="0"/>
                    <a:cs typeface="Calibri" panose="020F0502020204030204" pitchFamily="34" charset="0"/>
                  </a:defRPr>
                </a:lvl1pPr>
              </a:lstStyle>
              <a:p>
                <a:r>
                  <a:rPr lang="he-IL" dirty="0">
                    <a:latin typeface="Arial" panose="020B0604020202020204" pitchFamily="34" charset="0"/>
                    <a:cs typeface="Arial" panose="020B0604020202020204" pitchFamily="34" charset="0"/>
                  </a:rPr>
                  <a:t>דאגה למהלך תקין של יום הבחירות</a:t>
                </a:r>
              </a:p>
            </p:txBody>
          </p:sp>
        </p:grpSp>
        <p:pic>
          <p:nvPicPr>
            <p:cNvPr id="49" name="תמונה 1">
              <a:extLst>
                <a:ext uri="{FF2B5EF4-FFF2-40B4-BE49-F238E27FC236}">
                  <a16:creationId xmlns:a16="http://schemas.microsoft.com/office/drawing/2014/main" id="{6CDD8ECB-0584-4118-B7C5-1AF69C0E1B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8310" y="4075127"/>
              <a:ext cx="1420261" cy="1625825"/>
            </a:xfrm>
            <a:prstGeom prst="rect">
              <a:avLst/>
            </a:prstGeom>
          </p:spPr>
        </p:pic>
      </p:grpSp>
      <p:grpSp>
        <p:nvGrpSpPr>
          <p:cNvPr id="10" name="Group 9">
            <a:extLst>
              <a:ext uri="{FF2B5EF4-FFF2-40B4-BE49-F238E27FC236}">
                <a16:creationId xmlns:a16="http://schemas.microsoft.com/office/drawing/2014/main" id="{0626E429-D9F1-4B33-B3AF-ECE5CD55CE7D}"/>
              </a:ext>
            </a:extLst>
          </p:cNvPr>
          <p:cNvGrpSpPr/>
          <p:nvPr/>
        </p:nvGrpSpPr>
        <p:grpSpPr>
          <a:xfrm>
            <a:off x="4545503" y="1422357"/>
            <a:ext cx="3174809" cy="2422078"/>
            <a:chOff x="4552113" y="1422357"/>
            <a:chExt cx="3174809" cy="2422078"/>
          </a:xfrm>
        </p:grpSpPr>
        <p:grpSp>
          <p:nvGrpSpPr>
            <p:cNvPr id="14" name="Group 13">
              <a:extLst>
                <a:ext uri="{FF2B5EF4-FFF2-40B4-BE49-F238E27FC236}">
                  <a16:creationId xmlns:a16="http://schemas.microsoft.com/office/drawing/2014/main" id="{74C819C2-D7EB-4D20-B27D-E3F082EE1D36}"/>
                </a:ext>
              </a:extLst>
            </p:cNvPr>
            <p:cNvGrpSpPr/>
            <p:nvPr/>
          </p:nvGrpSpPr>
          <p:grpSpPr>
            <a:xfrm>
              <a:off x="4552113" y="3183855"/>
              <a:ext cx="3174809" cy="660580"/>
              <a:chOff x="4552113" y="3183855"/>
              <a:chExt cx="3174809" cy="660580"/>
            </a:xfrm>
          </p:grpSpPr>
          <p:sp>
            <p:nvSpPr>
              <p:cNvPr id="46" name="מלבן 45"/>
              <p:cNvSpPr/>
              <p:nvPr/>
            </p:nvSpPr>
            <p:spPr>
              <a:xfrm>
                <a:off x="4566122" y="3183855"/>
                <a:ext cx="3160800" cy="660580"/>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schemeClr val="bg1"/>
                  </a:solidFill>
                  <a:latin typeface="Arial" panose="020B0604020202020204" pitchFamily="34" charset="0"/>
                </a:endParaRPr>
              </a:p>
            </p:txBody>
          </p:sp>
          <p:sp>
            <p:nvSpPr>
              <p:cNvPr id="47" name="TextBox 46"/>
              <p:cNvSpPr txBox="1"/>
              <p:nvPr/>
            </p:nvSpPr>
            <p:spPr>
              <a:xfrm>
                <a:off x="4552113" y="3290129"/>
                <a:ext cx="3160800" cy="400110"/>
              </a:xfrm>
              <a:prstGeom prst="rect">
                <a:avLst/>
              </a:prstGeom>
              <a:noFill/>
            </p:spPr>
            <p:txBody>
              <a:bodyPr wrap="square" rtlCol="1">
                <a:spAutoFit/>
              </a:bodyPr>
              <a:lstStyle>
                <a:defPPr>
                  <a:defRPr lang="he-IL"/>
                </a:defPPr>
                <a:lvl1pPr>
                  <a:buClr>
                    <a:srgbClr val="18A8B7"/>
                  </a:buClr>
                  <a:defRPr sz="2000">
                    <a:solidFill>
                      <a:schemeClr val="bg1"/>
                    </a:solidFill>
                  </a:defRPr>
                </a:lvl1pPr>
              </a:lstStyle>
              <a:p>
                <a:pPr algn="ctr"/>
                <a:r>
                  <a:rPr lang="he-IL" dirty="0"/>
                  <a:t>רישום פרוטוקול וחתימה עליו</a:t>
                </a:r>
              </a:p>
            </p:txBody>
          </p:sp>
        </p:grpSp>
        <p:pic>
          <p:nvPicPr>
            <p:cNvPr id="8" name="Picture 7">
              <a:extLst>
                <a:ext uri="{FF2B5EF4-FFF2-40B4-BE49-F238E27FC236}">
                  <a16:creationId xmlns:a16="http://schemas.microsoft.com/office/drawing/2014/main" id="{65B76F61-90A4-4B92-BAD8-525D166DCDD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75562" y="1422357"/>
              <a:ext cx="1141919" cy="1606791"/>
            </a:xfrm>
            <a:prstGeom prst="rect">
              <a:avLst/>
            </a:prstGeom>
          </p:spPr>
        </p:pic>
      </p:grpSp>
    </p:spTree>
    <p:custDataLst>
      <p:tags r:id="rId1"/>
    </p:custDataLst>
    <p:extLst>
      <p:ext uri="{BB962C8B-B14F-4D97-AF65-F5344CB8AC3E}">
        <p14:creationId xmlns:p14="http://schemas.microsoft.com/office/powerpoint/2010/main" val="418084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4C3B709D-3265-41A0-A411-CB1161B7F7D5}" type="slidenum">
              <a:rPr lang="he-IL" smtClean="0"/>
              <a:pPr/>
              <a:t>7</a:t>
            </a:fld>
            <a:endParaRPr lang="he-IL" dirty="0"/>
          </a:p>
        </p:txBody>
      </p:sp>
      <p:sp>
        <p:nvSpPr>
          <p:cNvPr id="3" name="Title 2">
            <a:extLst>
              <a:ext uri="{FF2B5EF4-FFF2-40B4-BE49-F238E27FC236}">
                <a16:creationId xmlns:a16="http://schemas.microsoft.com/office/drawing/2014/main" id="{7D3096E3-C1F7-4BC0-9A7B-ABF772612D59}"/>
              </a:ext>
            </a:extLst>
          </p:cNvPr>
          <p:cNvSpPr>
            <a:spLocks noGrp="1"/>
          </p:cNvSpPr>
          <p:nvPr>
            <p:ph type="title"/>
          </p:nvPr>
        </p:nvSpPr>
        <p:spPr>
          <a:xfrm>
            <a:off x="1052513" y="254216"/>
            <a:ext cx="10515600" cy="1325563"/>
          </a:xfrm>
        </p:spPr>
        <p:txBody>
          <a:bodyPr/>
          <a:lstStyle/>
          <a:p>
            <a:r>
              <a:rPr lang="he-IL" dirty="0"/>
              <a:t>עריכת הפרוטוקולים </a:t>
            </a:r>
          </a:p>
        </p:txBody>
      </p:sp>
      <p:sp>
        <p:nvSpPr>
          <p:cNvPr id="5" name="TextBox 4"/>
          <p:cNvSpPr txBox="1"/>
          <p:nvPr/>
        </p:nvSpPr>
        <p:spPr>
          <a:xfrm>
            <a:off x="4578611" y="1387724"/>
            <a:ext cx="6738678" cy="3901837"/>
          </a:xfrm>
          <a:prstGeom prst="rect">
            <a:avLst/>
          </a:prstGeom>
          <a:noFill/>
        </p:spPr>
        <p:txBody>
          <a:bodyPr wrap="square" rtlCol="1">
            <a:spAutoFit/>
          </a:bodyPr>
          <a:lstStyle>
            <a:defPPr>
              <a:defRPr lang="he-IL"/>
            </a:defPPr>
            <a:lvl1pPr marL="342891" indent="-342891">
              <a:lnSpc>
                <a:spcPct val="150000"/>
              </a:lnSpc>
              <a:buClr>
                <a:srgbClr val="18A8B7"/>
              </a:buClr>
              <a:buBlip>
                <a:blip r:embed="rId4"/>
              </a:buBlip>
              <a:defRPr sz="2400">
                <a:solidFill>
                  <a:srgbClr val="54707C"/>
                </a:solidFill>
                <a:latin typeface="Arial" panose="020B0604020202020204" pitchFamily="34" charset="0"/>
                <a:cs typeface="Arial" panose="020B0604020202020204" pitchFamily="34" charset="0"/>
              </a:defRPr>
            </a:lvl1pPr>
          </a:lstStyle>
          <a:p>
            <a:r>
              <a:rPr lang="he-IL" dirty="0"/>
              <a:t>יש  לבצע את הרישום ברציפות בעת ביצוע כל פעולה, על פי הכלל:</a:t>
            </a:r>
            <a:br>
              <a:rPr lang="en-US" dirty="0"/>
            </a:br>
            <a:r>
              <a:rPr lang="he-IL" dirty="0"/>
              <a:t>אם יש ספק אם צריך לרשום או לא צריך לרשום בפרוטוקול, אז תמיד עדיף ומוטב להחמיר ולרשום בפרוטוקול.</a:t>
            </a:r>
          </a:p>
          <a:p>
            <a:r>
              <a:rPr lang="he-IL" dirty="0"/>
              <a:t>אין לדחות רישום כלשהו עד לסגירת מקום הקלפי או עד תום ההצבעה.</a:t>
            </a:r>
          </a:p>
        </p:txBody>
      </p:sp>
      <p:grpSp>
        <p:nvGrpSpPr>
          <p:cNvPr id="10" name="Group 1"/>
          <p:cNvGrpSpPr/>
          <p:nvPr/>
        </p:nvGrpSpPr>
        <p:grpSpPr>
          <a:xfrm>
            <a:off x="3836671" y="5425837"/>
            <a:ext cx="6738678" cy="1179536"/>
            <a:chOff x="5946094" y="5456953"/>
            <a:chExt cx="4348585" cy="2444236"/>
          </a:xfrm>
        </p:grpSpPr>
        <p:sp>
          <p:nvSpPr>
            <p:cNvPr id="11" name="מלבן 10"/>
            <p:cNvSpPr/>
            <p:nvPr/>
          </p:nvSpPr>
          <p:spPr>
            <a:xfrm>
              <a:off x="5946094" y="5456953"/>
              <a:ext cx="4348585" cy="2444236"/>
            </a:xfrm>
            <a:prstGeom prst="rect">
              <a:avLst/>
            </a:prstGeom>
            <a:solidFill>
              <a:srgbClr val="F4858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12" name="TextBox 11"/>
            <p:cNvSpPr txBox="1"/>
            <p:nvPr/>
          </p:nvSpPr>
          <p:spPr>
            <a:xfrm>
              <a:off x="5946094" y="5823389"/>
              <a:ext cx="4245862" cy="1711363"/>
            </a:xfrm>
            <a:prstGeom prst="rect">
              <a:avLst/>
            </a:prstGeom>
            <a:noFill/>
          </p:spPr>
          <p:txBody>
            <a:bodyPr wrap="square" rtlCol="1">
              <a:spAutoFit/>
            </a:bodyPr>
            <a:lstStyle/>
            <a:p>
              <a:pPr>
                <a:lnSpc>
                  <a:spcPct val="150000"/>
                </a:lnSpc>
                <a:spcBef>
                  <a:spcPts val="600"/>
                </a:spcBef>
                <a:spcAft>
                  <a:spcPts val="600"/>
                </a:spcAft>
              </a:pPr>
              <a:r>
                <a:rPr lang="he-IL" sz="1600" b="1" dirty="0">
                  <a:solidFill>
                    <a:schemeClr val="bg1"/>
                  </a:solidFill>
                </a:rPr>
                <a:t>על המזכיר למלא את הפרוטוקול בצורה מדויקת ויסודית ובכתב יד ברור וקריא. עליו ועל חברי וועדת הקלפי לחתום בכל מקום בו נדרשת חתימה</a:t>
              </a:r>
              <a:r>
                <a:rPr lang="he-IL" b="1" dirty="0">
                  <a:solidFill>
                    <a:schemeClr val="bg1"/>
                  </a:solidFill>
                </a:rPr>
                <a:t>.</a:t>
              </a:r>
              <a:endPar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6" name="Picture 5">
            <a:extLst>
              <a:ext uri="{FF2B5EF4-FFF2-40B4-BE49-F238E27FC236}">
                <a16:creationId xmlns:a16="http://schemas.microsoft.com/office/drawing/2014/main" id="{EC34CA3C-C541-4ADC-9094-1A4A384D4270}"/>
              </a:ext>
            </a:extLst>
          </p:cNvPr>
          <p:cNvPicPr>
            <a:picLocks noChangeAspect="1"/>
          </p:cNvPicPr>
          <p:nvPr/>
        </p:nvPicPr>
        <p:blipFill>
          <a:blip r:embed="rId5"/>
          <a:stretch>
            <a:fillRect/>
          </a:stretch>
        </p:blipFill>
        <p:spPr>
          <a:xfrm rot="360000">
            <a:off x="2489383" y="2031171"/>
            <a:ext cx="1991922" cy="2806998"/>
          </a:xfrm>
          <a:prstGeom prst="rect">
            <a:avLst/>
          </a:prstGeom>
        </p:spPr>
      </p:pic>
      <p:pic>
        <p:nvPicPr>
          <p:cNvPr id="7" name="Picture 6">
            <a:extLst>
              <a:ext uri="{FF2B5EF4-FFF2-40B4-BE49-F238E27FC236}">
                <a16:creationId xmlns:a16="http://schemas.microsoft.com/office/drawing/2014/main" id="{743521A3-C804-45D7-B48A-E5CF1C6691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12588" y="2075129"/>
            <a:ext cx="1991922" cy="2802829"/>
          </a:xfrm>
          <a:prstGeom prst="rect">
            <a:avLst/>
          </a:prstGeom>
        </p:spPr>
      </p:pic>
      <p:pic>
        <p:nvPicPr>
          <p:cNvPr id="9" name="Picture 8">
            <a:extLst>
              <a:ext uri="{FF2B5EF4-FFF2-40B4-BE49-F238E27FC236}">
                <a16:creationId xmlns:a16="http://schemas.microsoft.com/office/drawing/2014/main" id="{B901E70D-FBE8-455E-828D-EFC45860D00E}"/>
              </a:ext>
            </a:extLst>
          </p:cNvPr>
          <p:cNvPicPr>
            <a:picLocks noChangeAspect="1"/>
          </p:cNvPicPr>
          <p:nvPr/>
        </p:nvPicPr>
        <p:blipFill>
          <a:blip r:embed="rId7"/>
          <a:stretch>
            <a:fillRect/>
          </a:stretch>
        </p:blipFill>
        <p:spPr>
          <a:xfrm rot="21433440">
            <a:off x="338137" y="2249268"/>
            <a:ext cx="1919288" cy="2717946"/>
          </a:xfrm>
          <a:prstGeom prst="rect">
            <a:avLst/>
          </a:prstGeom>
        </p:spPr>
      </p:pic>
    </p:spTree>
    <p:custDataLst>
      <p:tags r:id="rId1"/>
    </p:custDataLst>
    <p:extLst>
      <p:ext uri="{BB962C8B-B14F-4D97-AF65-F5344CB8AC3E}">
        <p14:creationId xmlns:p14="http://schemas.microsoft.com/office/powerpoint/2010/main" val="30631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8</a:t>
            </a:fld>
            <a:endParaRPr lang="he-IL" dirty="0"/>
          </a:p>
        </p:txBody>
      </p:sp>
      <p:sp>
        <p:nvSpPr>
          <p:cNvPr id="5" name="Title 4">
            <a:extLst>
              <a:ext uri="{FF2B5EF4-FFF2-40B4-BE49-F238E27FC236}">
                <a16:creationId xmlns:a16="http://schemas.microsoft.com/office/drawing/2014/main" id="{253A18D8-DEC0-4E02-ACB4-9CF20216FAD4}"/>
              </a:ext>
            </a:extLst>
          </p:cNvPr>
          <p:cNvSpPr>
            <a:spLocks noGrp="1"/>
          </p:cNvSpPr>
          <p:nvPr>
            <p:ph type="title"/>
          </p:nvPr>
        </p:nvSpPr>
        <p:spPr>
          <a:xfrm>
            <a:off x="1046022" y="250827"/>
            <a:ext cx="10515600" cy="1325563"/>
          </a:xfrm>
        </p:spPr>
        <p:txBody>
          <a:bodyPr/>
          <a:lstStyle/>
          <a:p>
            <a:r>
              <a:rPr lang="he-IL" dirty="0"/>
              <a:t>ציוד הקלפי:</a:t>
            </a:r>
            <a:r>
              <a:rPr lang="en-US" dirty="0"/>
              <a:t> </a:t>
            </a:r>
            <a:r>
              <a:rPr lang="he-IL" dirty="0"/>
              <a:t>מה נכלל בחומר הקשיח? </a:t>
            </a:r>
          </a:p>
        </p:txBody>
      </p:sp>
      <p:grpSp>
        <p:nvGrpSpPr>
          <p:cNvPr id="9" name="Group 8">
            <a:extLst>
              <a:ext uri="{FF2B5EF4-FFF2-40B4-BE49-F238E27FC236}">
                <a16:creationId xmlns:a16="http://schemas.microsoft.com/office/drawing/2014/main" id="{90399164-EF68-4074-AD5B-35365D86D7C4}"/>
              </a:ext>
            </a:extLst>
          </p:cNvPr>
          <p:cNvGrpSpPr/>
          <p:nvPr/>
        </p:nvGrpSpPr>
        <p:grpSpPr>
          <a:xfrm>
            <a:off x="6614536" y="2379192"/>
            <a:ext cx="2051443" cy="2015219"/>
            <a:chOff x="5081710" y="1975865"/>
            <a:chExt cx="2051443" cy="2015219"/>
          </a:xfrm>
        </p:grpSpPr>
        <p:pic>
          <p:nvPicPr>
            <p:cNvPr id="21" name="תמונה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6381" y="1975865"/>
              <a:ext cx="1802101" cy="1125668"/>
            </a:xfrm>
            <a:prstGeom prst="rect">
              <a:avLst/>
            </a:prstGeom>
          </p:spPr>
        </p:pic>
        <p:sp>
          <p:nvSpPr>
            <p:cNvPr id="37" name="TextBox 36"/>
            <p:cNvSpPr txBox="1"/>
            <p:nvPr/>
          </p:nvSpPr>
          <p:spPr>
            <a:xfrm>
              <a:off x="5081710" y="3160087"/>
              <a:ext cx="2051443" cy="830997"/>
            </a:xfrm>
            <a:prstGeom prst="rect">
              <a:avLst/>
            </a:prstGeom>
            <a:noFill/>
          </p:spPr>
          <p:txBody>
            <a:bodyPr wrap="square" rtlCol="1">
              <a:spAutoFit/>
            </a:bodyPr>
            <a:lstStyle>
              <a:defPPr>
                <a:defRPr lang="he-IL"/>
              </a:defPPr>
              <a:lvl1pPr algn="ctr">
                <a:buClr>
                  <a:srgbClr val="18A8B7"/>
                </a:buClr>
                <a:defRPr sz="2400">
                  <a:solidFill>
                    <a:srgbClr val="54707C"/>
                  </a:solidFill>
                </a:defRPr>
              </a:lvl1pPr>
            </a:lstStyle>
            <a:p>
              <a:r>
                <a:rPr lang="he-IL" dirty="0"/>
                <a:t>פרגוד המשמש תא הצבעה</a:t>
              </a:r>
            </a:p>
          </p:txBody>
        </p:sp>
      </p:grpSp>
      <p:grpSp>
        <p:nvGrpSpPr>
          <p:cNvPr id="11" name="Group 10">
            <a:extLst>
              <a:ext uri="{FF2B5EF4-FFF2-40B4-BE49-F238E27FC236}">
                <a16:creationId xmlns:a16="http://schemas.microsoft.com/office/drawing/2014/main" id="{93A32569-4798-491A-81E5-11A4A0E153E1}"/>
              </a:ext>
            </a:extLst>
          </p:cNvPr>
          <p:cNvGrpSpPr/>
          <p:nvPr/>
        </p:nvGrpSpPr>
        <p:grpSpPr>
          <a:xfrm>
            <a:off x="678997" y="2379192"/>
            <a:ext cx="2175804" cy="1704252"/>
            <a:chOff x="8124414" y="4332195"/>
            <a:chExt cx="2175804" cy="1704252"/>
          </a:xfrm>
        </p:grpSpPr>
        <p:pic>
          <p:nvPicPr>
            <p:cNvPr id="22" name="תמונה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4530" y="4332195"/>
              <a:ext cx="2055571" cy="1283996"/>
            </a:xfrm>
            <a:prstGeom prst="rect">
              <a:avLst/>
            </a:prstGeom>
          </p:spPr>
        </p:pic>
        <p:sp>
          <p:nvSpPr>
            <p:cNvPr id="39" name="TextBox 38"/>
            <p:cNvSpPr txBox="1"/>
            <p:nvPr/>
          </p:nvSpPr>
          <p:spPr>
            <a:xfrm>
              <a:off x="8124414" y="5574782"/>
              <a:ext cx="2175804" cy="461665"/>
            </a:xfrm>
            <a:prstGeom prst="rect">
              <a:avLst/>
            </a:prstGeom>
            <a:noFill/>
          </p:spPr>
          <p:txBody>
            <a:bodyPr wrap="square" rtlCol="1">
              <a:spAutoFit/>
            </a:bodyPr>
            <a:lstStyle/>
            <a:p>
              <a:pPr algn="ctr" rtl="0">
                <a:buClr>
                  <a:srgbClr val="18A8B7"/>
                </a:buClr>
              </a:pPr>
              <a:r>
                <a:rPr lang="he-IL" sz="2400" dirty="0">
                  <a:solidFill>
                    <a:srgbClr val="54707C"/>
                  </a:solidFill>
                </a:rPr>
                <a:t>ציוד משרדי</a:t>
              </a:r>
            </a:p>
          </p:txBody>
        </p:sp>
      </p:grpSp>
      <p:grpSp>
        <p:nvGrpSpPr>
          <p:cNvPr id="6" name="Group 5">
            <a:extLst>
              <a:ext uri="{FF2B5EF4-FFF2-40B4-BE49-F238E27FC236}">
                <a16:creationId xmlns:a16="http://schemas.microsoft.com/office/drawing/2014/main" id="{B01D2749-1E48-4861-A82D-5C6395F326A0}"/>
              </a:ext>
            </a:extLst>
          </p:cNvPr>
          <p:cNvGrpSpPr/>
          <p:nvPr/>
        </p:nvGrpSpPr>
        <p:grpSpPr>
          <a:xfrm>
            <a:off x="9392309" y="2379192"/>
            <a:ext cx="2175804" cy="2339258"/>
            <a:chOff x="8965661" y="1366443"/>
            <a:chExt cx="2175804" cy="2339258"/>
          </a:xfrm>
        </p:grpSpPr>
        <p:sp>
          <p:nvSpPr>
            <p:cNvPr id="36" name="TextBox 35"/>
            <p:cNvSpPr txBox="1"/>
            <p:nvPr/>
          </p:nvSpPr>
          <p:spPr>
            <a:xfrm>
              <a:off x="8965661" y="2874704"/>
              <a:ext cx="2175804" cy="830997"/>
            </a:xfrm>
            <a:prstGeom prst="rect">
              <a:avLst/>
            </a:prstGeom>
            <a:noFill/>
          </p:spPr>
          <p:txBody>
            <a:bodyPr wrap="square" rtlCol="1">
              <a:spAutoFit/>
            </a:bodyPr>
            <a:lstStyle/>
            <a:p>
              <a:pPr algn="ctr">
                <a:buClr>
                  <a:srgbClr val="18A8B7"/>
                </a:buClr>
              </a:pPr>
              <a:r>
                <a:rPr lang="he-IL" sz="2400" dirty="0">
                  <a:solidFill>
                    <a:srgbClr val="54707C"/>
                  </a:solidFill>
                </a:rPr>
                <a:t>תיבת קלפי מיוחדת</a:t>
              </a:r>
            </a:p>
          </p:txBody>
        </p:sp>
        <p:pic>
          <p:nvPicPr>
            <p:cNvPr id="17" name="Picture 16">
              <a:extLst>
                <a:ext uri="{FF2B5EF4-FFF2-40B4-BE49-F238E27FC236}">
                  <a16:creationId xmlns:a16="http://schemas.microsoft.com/office/drawing/2014/main" id="{EB0D73F0-0869-44AE-996B-76CF6A97B39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27031" y="1366443"/>
              <a:ext cx="1253064" cy="1604117"/>
            </a:xfrm>
            <a:prstGeom prst="rect">
              <a:avLst/>
            </a:prstGeom>
          </p:spPr>
        </p:pic>
      </p:grpSp>
      <p:grpSp>
        <p:nvGrpSpPr>
          <p:cNvPr id="7" name="Group 6">
            <a:extLst>
              <a:ext uri="{FF2B5EF4-FFF2-40B4-BE49-F238E27FC236}">
                <a16:creationId xmlns:a16="http://schemas.microsoft.com/office/drawing/2014/main" id="{64BC44F0-204D-4F11-8321-C78931699F1D}"/>
              </a:ext>
            </a:extLst>
          </p:cNvPr>
          <p:cNvGrpSpPr/>
          <p:nvPr/>
        </p:nvGrpSpPr>
        <p:grpSpPr>
          <a:xfrm>
            <a:off x="3581132" y="2379192"/>
            <a:ext cx="2307073" cy="2025741"/>
            <a:chOff x="1075372" y="1819015"/>
            <a:chExt cx="2307073" cy="2025741"/>
          </a:xfrm>
        </p:grpSpPr>
        <p:sp>
          <p:nvSpPr>
            <p:cNvPr id="38" name="TextBox 37"/>
            <p:cNvSpPr txBox="1"/>
            <p:nvPr/>
          </p:nvSpPr>
          <p:spPr>
            <a:xfrm>
              <a:off x="1075372" y="3013759"/>
              <a:ext cx="2307073" cy="830997"/>
            </a:xfrm>
            <a:prstGeom prst="rect">
              <a:avLst/>
            </a:prstGeom>
            <a:noFill/>
          </p:spPr>
          <p:txBody>
            <a:bodyPr wrap="square" rtlCol="1">
              <a:spAutoFit/>
            </a:bodyPr>
            <a:lstStyle>
              <a:defPPr>
                <a:defRPr lang="he-IL"/>
              </a:defPPr>
              <a:lvl1pPr algn="ctr">
                <a:buClr>
                  <a:srgbClr val="18A8B7"/>
                </a:buClr>
                <a:defRPr sz="2400">
                  <a:solidFill>
                    <a:srgbClr val="54707C"/>
                  </a:solidFill>
                </a:defRPr>
              </a:lvl1pPr>
            </a:lstStyle>
            <a:p>
              <a:r>
                <a:rPr lang="he-IL" dirty="0"/>
                <a:t>כוורת בה יונחו פתקי ההצבעה</a:t>
              </a:r>
            </a:p>
          </p:txBody>
        </p:sp>
        <p:pic>
          <p:nvPicPr>
            <p:cNvPr id="19" name="Picture 18">
              <a:extLst>
                <a:ext uri="{FF2B5EF4-FFF2-40B4-BE49-F238E27FC236}">
                  <a16:creationId xmlns:a16="http://schemas.microsoft.com/office/drawing/2014/main" id="{D46E8A4D-CA3C-4431-9B39-A3ACDAFAD3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3887" y="1819015"/>
              <a:ext cx="1802102" cy="1120354"/>
            </a:xfrm>
            <a:prstGeom prst="rect">
              <a:avLst/>
            </a:prstGeom>
          </p:spPr>
        </p:pic>
      </p:grpSp>
    </p:spTree>
    <p:custDataLst>
      <p:tags r:id="rId1"/>
    </p:custDataLst>
    <p:extLst>
      <p:ext uri="{BB962C8B-B14F-4D97-AF65-F5344CB8AC3E}">
        <p14:creationId xmlns:p14="http://schemas.microsoft.com/office/powerpoint/2010/main" val="40957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4C3B709D-3265-41A0-A411-CB1161B7F7D5}" type="slidenum">
              <a:rPr lang="he-IL" smtClean="0"/>
              <a:pPr/>
              <a:t>9</a:t>
            </a:fld>
            <a:endParaRPr lang="he-IL" dirty="0"/>
          </a:p>
        </p:txBody>
      </p:sp>
      <p:sp>
        <p:nvSpPr>
          <p:cNvPr id="2" name="Title 1">
            <a:extLst>
              <a:ext uri="{FF2B5EF4-FFF2-40B4-BE49-F238E27FC236}">
                <a16:creationId xmlns:a16="http://schemas.microsoft.com/office/drawing/2014/main" id="{EAE1A50E-F4B2-40F6-9626-8E0607EE6884}"/>
              </a:ext>
            </a:extLst>
          </p:cNvPr>
          <p:cNvSpPr>
            <a:spLocks noGrp="1"/>
          </p:cNvSpPr>
          <p:nvPr>
            <p:ph type="title"/>
          </p:nvPr>
        </p:nvSpPr>
        <p:spPr/>
        <p:txBody>
          <a:bodyPr/>
          <a:lstStyle/>
          <a:p>
            <a:r>
              <a:rPr lang="he-IL" dirty="0"/>
              <a:t>מבנה הקלפי </a:t>
            </a:r>
          </a:p>
        </p:txBody>
      </p:sp>
      <p:grpSp>
        <p:nvGrpSpPr>
          <p:cNvPr id="21" name="Group 2"/>
          <p:cNvGrpSpPr/>
          <p:nvPr/>
        </p:nvGrpSpPr>
        <p:grpSpPr>
          <a:xfrm>
            <a:off x="8084798" y="2842231"/>
            <a:ext cx="2182776" cy="561357"/>
            <a:chOff x="6975063" y="2524061"/>
            <a:chExt cx="3699560" cy="1469837"/>
          </a:xfrm>
        </p:grpSpPr>
        <p:sp>
          <p:nvSpPr>
            <p:cNvPr id="22" name="משולש ישר-זווית 21"/>
            <p:cNvSpPr/>
            <p:nvPr/>
          </p:nvSpPr>
          <p:spPr>
            <a:xfrm rot="14819921" flipH="1">
              <a:off x="7014778" y="2960928"/>
              <a:ext cx="273195" cy="352626"/>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7278368" y="2524061"/>
              <a:ext cx="3396255" cy="1469837"/>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24" name="TextBox 23"/>
            <p:cNvSpPr txBox="1"/>
            <p:nvPr/>
          </p:nvSpPr>
          <p:spPr>
            <a:xfrm>
              <a:off x="7386317" y="2808690"/>
              <a:ext cx="3180353" cy="886458"/>
            </a:xfrm>
            <a:prstGeom prst="rect">
              <a:avLst/>
            </a:prstGeom>
            <a:noFill/>
          </p:spPr>
          <p:txBody>
            <a:bodyPr wrap="square" rtlCol="1">
              <a:spAutoFit/>
            </a:bodyPr>
            <a:lstStyle/>
            <a:p>
              <a:pPr algn="ctr">
                <a:buClr>
                  <a:srgbClr val="18A8B7"/>
                </a:buClr>
              </a:pPr>
              <a:r>
                <a:rPr lang="he-IL" sz="1600" b="1" dirty="0">
                  <a:solidFill>
                    <a:schemeClr val="bg1"/>
                  </a:solidFill>
                </a:rPr>
                <a:t>מכסה תחתון</a:t>
              </a:r>
              <a:endParaRPr lang="he-IL" sz="1600" dirty="0">
                <a:solidFill>
                  <a:schemeClr val="bg1"/>
                </a:solidFill>
              </a:endParaRPr>
            </a:p>
          </p:txBody>
        </p:sp>
      </p:grpSp>
      <p:grpSp>
        <p:nvGrpSpPr>
          <p:cNvPr id="33" name="Group 2"/>
          <p:cNvGrpSpPr/>
          <p:nvPr/>
        </p:nvGrpSpPr>
        <p:grpSpPr>
          <a:xfrm>
            <a:off x="3099084" y="2150245"/>
            <a:ext cx="2222859" cy="800691"/>
            <a:chOff x="7316640" y="2701301"/>
            <a:chExt cx="3767496" cy="2096500"/>
          </a:xfrm>
        </p:grpSpPr>
        <p:sp>
          <p:nvSpPr>
            <p:cNvPr id="34" name="משולש ישר-זווית 33"/>
            <p:cNvSpPr/>
            <p:nvPr/>
          </p:nvSpPr>
          <p:spPr>
            <a:xfrm rot="5400000" flipH="1">
              <a:off x="10771225" y="3464419"/>
              <a:ext cx="273195" cy="352626"/>
            </a:xfrm>
            <a:prstGeom prst="rtTriangle">
              <a:avLst/>
            </a:prstGeom>
            <a:solidFill>
              <a:srgbClr val="18A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35" name="מלבן 34"/>
            <p:cNvSpPr/>
            <p:nvPr/>
          </p:nvSpPr>
          <p:spPr>
            <a:xfrm>
              <a:off x="7316640" y="2701301"/>
              <a:ext cx="3396254" cy="2096500"/>
            </a:xfrm>
            <a:prstGeom prst="rect">
              <a:avLst/>
            </a:prstGeom>
            <a:solidFill>
              <a:srgbClr val="18A8B7"/>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schemeClr val="bg1"/>
                </a:solidFill>
              </a:endParaRPr>
            </a:p>
          </p:txBody>
        </p:sp>
        <p:sp>
          <p:nvSpPr>
            <p:cNvPr id="36" name="TextBox 35"/>
            <p:cNvSpPr txBox="1"/>
            <p:nvPr/>
          </p:nvSpPr>
          <p:spPr>
            <a:xfrm>
              <a:off x="7481231" y="2982018"/>
              <a:ext cx="3180355" cy="1531153"/>
            </a:xfrm>
            <a:prstGeom prst="rect">
              <a:avLst/>
            </a:prstGeom>
            <a:noFill/>
          </p:spPr>
          <p:txBody>
            <a:bodyPr wrap="square" rtlCol="1">
              <a:spAutoFit/>
            </a:bodyPr>
            <a:lstStyle/>
            <a:p>
              <a:pPr algn="ctr" rtl="0">
                <a:buClr>
                  <a:srgbClr val="18A8B7"/>
                </a:buClr>
              </a:pPr>
              <a:r>
                <a:rPr lang="he-IL" sz="1600" b="1" dirty="0">
                  <a:solidFill>
                    <a:schemeClr val="bg1"/>
                  </a:solidFill>
                </a:rPr>
                <a:t>מכסה עליון </a:t>
              </a:r>
            </a:p>
            <a:p>
              <a:pPr algn="ctr" rtl="0">
                <a:buClr>
                  <a:srgbClr val="18A8B7"/>
                </a:buClr>
              </a:pPr>
              <a:r>
                <a:rPr lang="he-IL" sz="1600" b="1" dirty="0">
                  <a:solidFill>
                    <a:schemeClr val="bg1"/>
                  </a:solidFill>
                </a:rPr>
                <a:t>(מכסה החריץ)</a:t>
              </a:r>
              <a:endParaRPr lang="he-IL" sz="1600" dirty="0">
                <a:solidFill>
                  <a:schemeClr val="bg1"/>
                </a:solidFill>
              </a:endParaRPr>
            </a:p>
          </p:txBody>
        </p:sp>
      </p:grpSp>
      <p:pic>
        <p:nvPicPr>
          <p:cNvPr id="15" name="Picture 14">
            <a:extLst>
              <a:ext uri="{FF2B5EF4-FFF2-40B4-BE49-F238E27FC236}">
                <a16:creationId xmlns:a16="http://schemas.microsoft.com/office/drawing/2014/main" id="{6E8C9BD7-FFBB-4810-9708-CC7593F7F1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21944" y="1754078"/>
            <a:ext cx="2682801" cy="3434403"/>
          </a:xfrm>
          <a:prstGeom prst="rect">
            <a:avLst/>
          </a:prstGeom>
        </p:spPr>
      </p:pic>
    </p:spTree>
    <p:custDataLst>
      <p:tags r:id="rId1"/>
    </p:custDataLst>
    <p:extLst>
      <p:ext uri="{BB962C8B-B14F-4D97-AF65-F5344CB8AC3E}">
        <p14:creationId xmlns:p14="http://schemas.microsoft.com/office/powerpoint/2010/main" val="1802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ערכת נושא OFFICE" val="zdusJxNW"/>
  <p:tag name="ARTICULATE_DESIGN_ID_OFFICE THEME" val="4iL7RZ68"/>
  <p:tag name="ARTICULATE_SLIDE_COUNT" val="5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התאמה אישית 5">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56760</TotalTime>
  <Words>7072</Words>
  <Application>Microsoft Office PowerPoint</Application>
  <PresentationFormat>Widescreen</PresentationFormat>
  <Paragraphs>951</Paragraphs>
  <Slides>56</Slides>
  <Notes>49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56</vt:i4>
      </vt:variant>
    </vt:vector>
  </HeadingPairs>
  <TitlesOfParts>
    <vt:vector size="68" baseType="lpstr">
      <vt:lpstr>Wingdings</vt:lpstr>
      <vt:lpstr>Guttman Yad-Light</vt:lpstr>
      <vt:lpstr>Arial</vt:lpstr>
      <vt:lpstr>Segoe UI Web (Hebrew)</vt:lpstr>
      <vt:lpstr>Open Sans Hebrew</vt:lpstr>
      <vt:lpstr>Calibri</vt:lpstr>
      <vt:lpstr>Google Sans</vt:lpstr>
      <vt:lpstr>Guttman Yad-Brush</vt:lpstr>
      <vt:lpstr>Symbol</vt:lpstr>
      <vt:lpstr>Algerian</vt:lpstr>
      <vt:lpstr>ערכת נושא Office</vt:lpstr>
      <vt:lpstr>Office Theme</vt:lpstr>
      <vt:lpstr>PowerPoint Presentation</vt:lpstr>
      <vt:lpstr>לפני שמתחילים </vt:lpstr>
      <vt:lpstr>המזכיר – המפתח להצלחת הבחירות בקלפי </vt:lpstr>
      <vt:lpstr>מדוע אנחנו פה? </vt:lpstr>
      <vt:lpstr>מאפייני הצבעות מיוחדות  </vt:lpstr>
      <vt:lpstr>מהם תפקידי מזכירי הקלפי?  </vt:lpstr>
      <vt:lpstr>עריכת הפרוטוקולים </vt:lpstr>
      <vt:lpstr>ציוד הקלפי: מה נכלל בחומר הקשיח? </vt:lpstr>
      <vt:lpstr>מבנה הקלפי </vt:lpstr>
      <vt:lpstr>ציוד הקלפי: מה נכלל בחומר הרגיש? </vt:lpstr>
      <vt:lpstr>זמני ההצבעה </vt:lpstr>
      <vt:lpstr>הרכב ועדת הקלפי </vt:lpstr>
      <vt:lpstr>חילופי גברי </vt:lpstr>
      <vt:lpstr>ארגון מקום הקלפי להצבעה </vt:lpstr>
      <vt:lpstr>הכנות להצבעה – ארגון תא ההצבעה</vt:lpstr>
      <vt:lpstr>הכנות להצבעה - מילוי פרוטוקול </vt:lpstr>
      <vt:lpstr>חתימה על מעטפות הצבעה</vt:lpstr>
      <vt:lpstr>חתימה על מעטפות - תיעוד בפרוטוקול  </vt:lpstr>
      <vt:lpstr>נעילת התיבה </vt:lpstr>
      <vt:lpstr>נוכחות במקום הקלפי בשעת ההצבעה</vt:lpstr>
      <vt:lpstr>תהליך ההצבעה </vt:lpstr>
      <vt:lpstr>PowerPoint Presentation</vt:lpstr>
      <vt:lpstr>מי רשאי להצביע בקלפי בבית חולים?</vt:lpstr>
      <vt:lpstr>מי רשאי להצביע בקלפי אסירים?</vt:lpstr>
      <vt:lpstr>מי רשאי להצביע בקלפי לבעלי תפקידים?</vt:lpstr>
      <vt:lpstr>תהליך ההצבעה </vt:lpstr>
      <vt:lpstr>תהליך ההצבעה </vt:lpstr>
      <vt:lpstr>תהליך ההצבעה </vt:lpstr>
      <vt:lpstr>תהליך ההצבעה </vt:lpstr>
      <vt:lpstr>תהליך ההצבעה </vt:lpstr>
      <vt:lpstr>תהליך ההצבעה </vt:lpstr>
      <vt:lpstr>תהליך ההצבעה </vt:lpstr>
      <vt:lpstr>תהליך ההצבעה </vt:lpstr>
      <vt:lpstr>הצבעה חוזרת </vt:lpstr>
      <vt:lpstr>PowerPoint Presentation</vt:lpstr>
      <vt:lpstr>סיום ההצבעה </vt:lpstr>
      <vt:lpstr>סיום ההצבעה – רישום בפרוטוקול</vt:lpstr>
      <vt:lpstr>PowerPoint Presentation</vt:lpstr>
      <vt:lpstr>אריזת החומרים </vt:lpstr>
      <vt:lpstr>העברת החומרים </vt:lpstr>
      <vt:lpstr>PowerPoint Presentation</vt:lpstr>
      <vt:lpstr>מבנה הקלפי </vt:lpstr>
      <vt:lpstr>ניוד הקלפי בין אגפים / מחלקות </vt:lpstr>
      <vt:lpstr>ניוד הקלפי בין אגפים / מחלקות </vt:lpstr>
      <vt:lpstr>ניוד הקלפי בין אגפים / מחלקות </vt:lpstr>
      <vt:lpstr>PowerPoint Presentation</vt:lpstr>
      <vt:lpstr>הבאת בוחרים להצבעה </vt:lpstr>
      <vt:lpstr>כללי התנהגות המזכיר במקום הקלפי</vt:lpstr>
      <vt:lpstr>PowerPoint Presentation</vt:lpstr>
      <vt:lpstr>תרגול – יום בחירות בבית חולים בְּרִיּוּתָא</vt:lpstr>
      <vt:lpstr>תרגול – יום בחירות בבית חולים בְּרִיּוּתָא</vt:lpstr>
      <vt:lpstr>תרגול – יום בחירות בבית חולים בְּרִיּוּתָא</vt:lpstr>
      <vt:lpstr>תרגול – יום בחירות בבית חולים בְּרִיּוּתָא</vt:lpstr>
      <vt:lpstr>PowerPoint Presentation</vt:lpstr>
      <vt:lpstr>סיכום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Marva Tzalach</dc:creator>
  <cp:lastModifiedBy>Rami Lahav</cp:lastModifiedBy>
  <cp:revision>765</cp:revision>
  <cp:lastPrinted>2018-08-13T08:55:41Z</cp:lastPrinted>
  <dcterms:created xsi:type="dcterms:W3CDTF">2018-08-02T10:28:06Z</dcterms:created>
  <dcterms:modified xsi:type="dcterms:W3CDTF">2023-09-06T14:47:41Z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9D5D86E1-519E-4547-A92E-50C7C0C4EE83</vt:lpwstr>
  </property>
  <property fmtid="{D5CDD505-2E9C-101B-9397-08002B2CF9AE}" pid="3" name="ArticulatePath">
    <vt:lpwstr>מצגת הדרכה- רשומק, מואז ונגישה-280623</vt:lpwstr>
  </property>
</Properties>
</file>