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7" r:id="rId2"/>
    <p:sldId id="258" r:id="rId3"/>
    <p:sldId id="260" r:id="rId4"/>
    <p:sldId id="277" r:id="rId5"/>
    <p:sldId id="261" r:id="rId6"/>
    <p:sldId id="28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2" r:id="rId26"/>
    <p:sldId id="283" r:id="rId27"/>
    <p:sldId id="296" r:id="rId28"/>
    <p:sldId id="297" r:id="rId29"/>
    <p:sldId id="298" r:id="rId30"/>
    <p:sldId id="299" r:id="rId31"/>
    <p:sldId id="302" r:id="rId32"/>
    <p:sldId id="312" r:id="rId33"/>
    <p:sldId id="303" r:id="rId34"/>
    <p:sldId id="308" r:id="rId35"/>
    <p:sldId id="309" r:id="rId36"/>
    <p:sldId id="310" r:id="rId37"/>
    <p:sldId id="311" r:id="rId38"/>
    <p:sldId id="313" r:id="rId39"/>
    <p:sldId id="314" r:id="rId40"/>
    <p:sldId id="315" r:id="rId41"/>
    <p:sldId id="316" r:id="rId42"/>
    <p:sldId id="317" r:id="rId43"/>
    <p:sldId id="318" r:id="rId44"/>
    <p:sldId id="319" r:id="rId45"/>
    <p:sldId id="320" r:id="rId46"/>
    <p:sldId id="321" r:id="rId47"/>
    <p:sldId id="323" r:id="rId48"/>
    <p:sldId id="324" r:id="rId49"/>
    <p:sldId id="325" r:id="rId50"/>
    <p:sldId id="326" r:id="rId51"/>
    <p:sldId id="327" r:id="rId52"/>
    <p:sldId id="329" r:id="rId53"/>
    <p:sldId id="330" r:id="rId54"/>
    <p:sldId id="331" r:id="rId55"/>
    <p:sldId id="332" r:id="rId56"/>
    <p:sldId id="333" r:id="rId57"/>
    <p:sldId id="334" r:id="rId58"/>
    <p:sldId id="335" r:id="rId59"/>
    <p:sldId id="346" r:id="rId60"/>
    <p:sldId id="338" r:id="rId61"/>
    <p:sldId id="339" r:id="rId62"/>
    <p:sldId id="340" r:id="rId63"/>
    <p:sldId id="356" r:id="rId64"/>
    <p:sldId id="357" r:id="rId65"/>
    <p:sldId id="358" r:id="rId66"/>
    <p:sldId id="359" r:id="rId67"/>
    <p:sldId id="360" r:id="rId6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5" d="100"/>
          <a:sy n="75" d="100"/>
        </p:scale>
        <p:origin x="2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t>
        <a:bodyPr/>
        <a:lstStyle/>
        <a:p>
          <a:pPr rtl="1"/>
          <a:endParaRPr lang="he-IL"/>
        </a:p>
      </dgm:t>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t>
        <a:bodyPr/>
        <a:lstStyle/>
        <a:p>
          <a:pPr rtl="1"/>
          <a:endParaRPr lang="he-IL"/>
        </a:p>
      </dgm:t>
    </dgm:pt>
    <dgm:pt modelId="{46DB5F92-69C8-4D85-8A8E-AA4359577B98}" type="pres">
      <dgm:prSet presAssocID="{118043E4-943F-402E-B198-8CFA98A6E5E3}" presName="rootConnector1" presStyleLbl="node1" presStyleIdx="0" presStyleCnt="0"/>
      <dgm:spPr/>
      <dgm:t>
        <a:bodyPr/>
        <a:lstStyle/>
        <a:p>
          <a:pPr rtl="1"/>
          <a:endParaRPr lang="he-IL"/>
        </a:p>
      </dgm:t>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t>
        <a:bodyPr/>
        <a:lstStyle/>
        <a:p>
          <a:pPr rtl="1"/>
          <a:endParaRPr lang="he-IL"/>
        </a:p>
      </dgm:t>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t>
        <a:bodyPr/>
        <a:lstStyle/>
        <a:p>
          <a:pPr rtl="1"/>
          <a:endParaRPr lang="he-IL"/>
        </a:p>
      </dgm:t>
    </dgm:pt>
    <dgm:pt modelId="{8DA0F748-150C-4187-BF07-795C3526F9FC}" type="pres">
      <dgm:prSet presAssocID="{DE2AE02E-A990-4E32-9748-1017C21580D9}" presName="rootConnector" presStyleLbl="node2" presStyleIdx="0" presStyleCnt="7"/>
      <dgm:spPr/>
      <dgm:t>
        <a:bodyPr/>
        <a:lstStyle/>
        <a:p>
          <a:pPr rtl="1"/>
          <a:endParaRPr lang="he-IL"/>
        </a:p>
      </dgm:t>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t>
        <a:bodyPr/>
        <a:lstStyle/>
        <a:p>
          <a:pPr rtl="1"/>
          <a:endParaRPr lang="he-IL"/>
        </a:p>
      </dgm:t>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t>
        <a:bodyPr/>
        <a:lstStyle/>
        <a:p>
          <a:pPr rtl="1"/>
          <a:endParaRPr lang="he-IL"/>
        </a:p>
      </dgm:t>
    </dgm:pt>
    <dgm:pt modelId="{30D4A3B0-4022-4495-8BA9-EB9D0E27D402}" type="pres">
      <dgm:prSet presAssocID="{FC466DED-4AAC-4CB0-8F1A-0071CA71CB3E}" presName="rootConnector" presStyleLbl="node3" presStyleIdx="0" presStyleCnt="8"/>
      <dgm:spPr/>
      <dgm:t>
        <a:bodyPr/>
        <a:lstStyle/>
        <a:p>
          <a:pPr rtl="1"/>
          <a:endParaRPr lang="he-IL"/>
        </a:p>
      </dgm:t>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t>
        <a:bodyPr/>
        <a:lstStyle/>
        <a:p>
          <a:pPr rtl="1"/>
          <a:endParaRPr lang="he-IL"/>
        </a:p>
      </dgm:t>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t>
        <a:bodyPr/>
        <a:lstStyle/>
        <a:p>
          <a:pPr rtl="1"/>
          <a:endParaRPr lang="he-IL"/>
        </a:p>
      </dgm:t>
    </dgm:pt>
    <dgm:pt modelId="{1E2AD38D-9132-4707-B1B5-A6AB8CE2FED0}" type="pres">
      <dgm:prSet presAssocID="{92EB31E2-94A4-4717-9C4A-F3D273E4657C}" presName="rootConnector" presStyleLbl="node3" presStyleIdx="1" presStyleCnt="8"/>
      <dgm:spPr/>
      <dgm:t>
        <a:bodyPr/>
        <a:lstStyle/>
        <a:p>
          <a:pPr rtl="1"/>
          <a:endParaRPr lang="he-IL"/>
        </a:p>
      </dgm:t>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t>
        <a:bodyPr/>
        <a:lstStyle/>
        <a:p>
          <a:pPr rtl="1"/>
          <a:endParaRPr lang="he-IL"/>
        </a:p>
      </dgm:t>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t>
        <a:bodyPr/>
        <a:lstStyle/>
        <a:p>
          <a:pPr rtl="1"/>
          <a:endParaRPr lang="he-IL"/>
        </a:p>
      </dgm:t>
    </dgm:pt>
    <dgm:pt modelId="{86C16133-026A-44BD-A287-BC71A231595F}" type="pres">
      <dgm:prSet presAssocID="{DF885203-08FB-4E07-BF38-2645EECE585E}" presName="rootConnector" presStyleLbl="node3" presStyleIdx="2" presStyleCnt="8"/>
      <dgm:spPr/>
      <dgm:t>
        <a:bodyPr/>
        <a:lstStyle/>
        <a:p>
          <a:pPr rtl="1"/>
          <a:endParaRPr lang="he-IL"/>
        </a:p>
      </dgm:t>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t>
        <a:bodyPr/>
        <a:lstStyle/>
        <a:p>
          <a:pPr rtl="1"/>
          <a:endParaRPr lang="he-IL"/>
        </a:p>
      </dgm:t>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t>
        <a:bodyPr/>
        <a:lstStyle/>
        <a:p>
          <a:pPr rtl="1"/>
          <a:endParaRPr lang="he-IL"/>
        </a:p>
      </dgm:t>
    </dgm:pt>
    <dgm:pt modelId="{48970514-C56D-4F42-8142-98918E0406DF}" type="pres">
      <dgm:prSet presAssocID="{0B411D9E-FF44-45B2-A77E-DCBEDAE9466A}" presName="rootConnector" presStyleLbl="node2" presStyleIdx="1" presStyleCnt="7"/>
      <dgm:spPr/>
      <dgm:t>
        <a:bodyPr/>
        <a:lstStyle/>
        <a:p>
          <a:pPr rtl="1"/>
          <a:endParaRPr lang="he-IL"/>
        </a:p>
      </dgm:t>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t>
        <a:bodyPr/>
        <a:lstStyle/>
        <a:p>
          <a:pPr rtl="1"/>
          <a:endParaRPr lang="he-IL"/>
        </a:p>
      </dgm:t>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t>
        <a:bodyPr/>
        <a:lstStyle/>
        <a:p>
          <a:pPr rtl="1"/>
          <a:endParaRPr lang="he-IL"/>
        </a:p>
      </dgm:t>
    </dgm:pt>
    <dgm:pt modelId="{193A406A-5789-4984-A60E-5DA195241DFD}" type="pres">
      <dgm:prSet presAssocID="{E5CAFB6A-DAB1-4FF3-94A6-D822EC30999A}" presName="rootConnector" presStyleLbl="node3" presStyleIdx="3" presStyleCnt="8"/>
      <dgm:spPr/>
      <dgm:t>
        <a:bodyPr/>
        <a:lstStyle/>
        <a:p>
          <a:pPr rtl="1"/>
          <a:endParaRPr lang="he-IL"/>
        </a:p>
      </dgm:t>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t>
        <a:bodyPr/>
        <a:lstStyle/>
        <a:p>
          <a:pPr rtl="1"/>
          <a:endParaRPr lang="he-IL"/>
        </a:p>
      </dgm:t>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t>
        <a:bodyPr/>
        <a:lstStyle/>
        <a:p>
          <a:pPr rtl="1"/>
          <a:endParaRPr lang="he-IL"/>
        </a:p>
      </dgm:t>
    </dgm:pt>
    <dgm:pt modelId="{566B389C-FEA6-49F9-8390-97FA80172397}" type="pres">
      <dgm:prSet presAssocID="{4A92A32B-7FD8-43ED-BCD0-133BD002A463}" presName="rootConnector" presStyleLbl="node3" presStyleIdx="4" presStyleCnt="8"/>
      <dgm:spPr/>
      <dgm:t>
        <a:bodyPr/>
        <a:lstStyle/>
        <a:p>
          <a:pPr rtl="1"/>
          <a:endParaRPr lang="he-IL"/>
        </a:p>
      </dgm:t>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t>
        <a:bodyPr/>
        <a:lstStyle/>
        <a:p>
          <a:pPr rtl="1"/>
          <a:endParaRPr lang="he-IL"/>
        </a:p>
      </dgm:t>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t>
        <a:bodyPr/>
        <a:lstStyle/>
        <a:p>
          <a:pPr rtl="1"/>
          <a:endParaRPr lang="he-IL"/>
        </a:p>
      </dgm:t>
    </dgm:pt>
    <dgm:pt modelId="{35F3012E-6C23-46AF-A333-8A26478252EB}" type="pres">
      <dgm:prSet presAssocID="{CD52092C-49EC-4C52-BB31-7E605B5F770D}" presName="rootConnector" presStyleLbl="node2" presStyleIdx="2" presStyleCnt="7"/>
      <dgm:spPr/>
      <dgm:t>
        <a:bodyPr/>
        <a:lstStyle/>
        <a:p>
          <a:pPr rtl="1"/>
          <a:endParaRPr lang="he-IL"/>
        </a:p>
      </dgm:t>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t>
        <a:bodyPr/>
        <a:lstStyle/>
        <a:p>
          <a:pPr rtl="1"/>
          <a:endParaRPr lang="he-IL"/>
        </a:p>
      </dgm:t>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t>
        <a:bodyPr/>
        <a:lstStyle/>
        <a:p>
          <a:pPr rtl="1"/>
          <a:endParaRPr lang="he-IL"/>
        </a:p>
      </dgm:t>
    </dgm:pt>
    <dgm:pt modelId="{F0552E64-B8AD-4378-8F07-5D85B2598975}" type="pres">
      <dgm:prSet presAssocID="{CF9522EE-E65D-4A75-9322-DF3841DBD777}" presName="rootConnector" presStyleLbl="node2" presStyleIdx="3" presStyleCnt="7"/>
      <dgm:spPr/>
      <dgm:t>
        <a:bodyPr/>
        <a:lstStyle/>
        <a:p>
          <a:pPr rtl="1"/>
          <a:endParaRPr lang="he-IL"/>
        </a:p>
      </dgm:t>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t>
        <a:bodyPr/>
        <a:lstStyle/>
        <a:p>
          <a:pPr rtl="1"/>
          <a:endParaRPr lang="he-IL"/>
        </a:p>
      </dgm:t>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t>
        <a:bodyPr/>
        <a:lstStyle/>
        <a:p>
          <a:pPr rtl="1"/>
          <a:endParaRPr lang="he-IL"/>
        </a:p>
      </dgm:t>
    </dgm:pt>
    <dgm:pt modelId="{393C9AF0-0929-4196-8E91-2F878DCA7DFC}" type="pres">
      <dgm:prSet presAssocID="{4F5666BA-4259-4E97-B618-65E4A46019AD}" presName="rootConnector" presStyleLbl="node2" presStyleIdx="4" presStyleCnt="7"/>
      <dgm:spPr/>
      <dgm:t>
        <a:bodyPr/>
        <a:lstStyle/>
        <a:p>
          <a:pPr rtl="1"/>
          <a:endParaRPr lang="he-IL"/>
        </a:p>
      </dgm:t>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t>
        <a:bodyPr/>
        <a:lstStyle/>
        <a:p>
          <a:pPr rtl="1"/>
          <a:endParaRPr lang="he-IL"/>
        </a:p>
      </dgm:t>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t>
        <a:bodyPr/>
        <a:lstStyle/>
        <a:p>
          <a:pPr rtl="1"/>
          <a:endParaRPr lang="he-IL"/>
        </a:p>
      </dgm:t>
    </dgm:pt>
    <dgm:pt modelId="{3F1A19F4-BE77-4F84-9F9F-49F3BFA74420}" type="pres">
      <dgm:prSet presAssocID="{6A3142B9-82B3-48C2-9F61-F145E528ED12}" presName="rootConnector" presStyleLbl="node2" presStyleIdx="5" presStyleCnt="7"/>
      <dgm:spPr/>
      <dgm:t>
        <a:bodyPr/>
        <a:lstStyle/>
        <a:p>
          <a:pPr rtl="1"/>
          <a:endParaRPr lang="he-IL"/>
        </a:p>
      </dgm:t>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t>
        <a:bodyPr/>
        <a:lstStyle/>
        <a:p>
          <a:pPr rtl="1"/>
          <a:endParaRPr lang="he-IL"/>
        </a:p>
      </dgm:t>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t>
        <a:bodyPr/>
        <a:lstStyle/>
        <a:p>
          <a:pPr rtl="1"/>
          <a:endParaRPr lang="he-IL"/>
        </a:p>
      </dgm:t>
    </dgm:pt>
    <dgm:pt modelId="{A82945E1-6168-47D1-B4AF-FB2EF6AC66DB}" type="pres">
      <dgm:prSet presAssocID="{259C4E0C-B3EE-48B3-8EDE-E63E84F6B5C2}" presName="rootConnector" presStyleLbl="node2" presStyleIdx="6" presStyleCnt="7"/>
      <dgm:spPr/>
      <dgm:t>
        <a:bodyPr/>
        <a:lstStyle/>
        <a:p>
          <a:pPr rtl="1"/>
          <a:endParaRPr lang="he-IL"/>
        </a:p>
      </dgm:t>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t>
        <a:bodyPr/>
        <a:lstStyle/>
        <a:p>
          <a:pPr rtl="1"/>
          <a:endParaRPr lang="he-IL"/>
        </a:p>
      </dgm:t>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t>
        <a:bodyPr/>
        <a:lstStyle/>
        <a:p>
          <a:pPr rtl="1"/>
          <a:endParaRPr lang="he-IL"/>
        </a:p>
      </dgm:t>
    </dgm:pt>
    <dgm:pt modelId="{C22F8155-69B3-47B6-B865-853F7FD99944}" type="pres">
      <dgm:prSet presAssocID="{3C3AE668-53D2-422C-B85F-AB5AA00C17F7}" presName="rootConnector" presStyleLbl="node3" presStyleIdx="5" presStyleCnt="8"/>
      <dgm:spPr/>
      <dgm:t>
        <a:bodyPr/>
        <a:lstStyle/>
        <a:p>
          <a:pPr rtl="1"/>
          <a:endParaRPr lang="he-IL"/>
        </a:p>
      </dgm:t>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t>
        <a:bodyPr/>
        <a:lstStyle/>
        <a:p>
          <a:pPr rtl="1"/>
          <a:endParaRPr lang="he-IL"/>
        </a:p>
      </dgm:t>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t>
        <a:bodyPr/>
        <a:lstStyle/>
        <a:p>
          <a:pPr rtl="1"/>
          <a:endParaRPr lang="he-IL"/>
        </a:p>
      </dgm:t>
    </dgm:pt>
    <dgm:pt modelId="{1423B8B2-BAFE-415B-A087-85314D52B268}" type="pres">
      <dgm:prSet presAssocID="{D4A18201-B3F9-4227-82DB-D33C272820BE}" presName="rootConnector" presStyleLbl="node3" presStyleIdx="6" presStyleCnt="8"/>
      <dgm:spPr/>
      <dgm:t>
        <a:bodyPr/>
        <a:lstStyle/>
        <a:p>
          <a:pPr rtl="1"/>
          <a:endParaRPr lang="he-IL"/>
        </a:p>
      </dgm:t>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t>
        <a:bodyPr/>
        <a:lstStyle/>
        <a:p>
          <a:pPr rtl="1"/>
          <a:endParaRPr lang="he-IL"/>
        </a:p>
      </dgm:t>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t>
        <a:bodyPr/>
        <a:lstStyle/>
        <a:p>
          <a:pPr rtl="1"/>
          <a:endParaRPr lang="he-IL"/>
        </a:p>
      </dgm:t>
    </dgm:pt>
    <dgm:pt modelId="{2078268D-4DED-4892-9C7D-82DA88F67CD7}" type="pres">
      <dgm:prSet presAssocID="{298E738D-CCC1-4097-AEED-BAA35C13EC90}" presName="rootConnector" presStyleLbl="node3" presStyleIdx="7" presStyleCnt="8"/>
      <dgm:spPr/>
      <dgm:t>
        <a:bodyPr/>
        <a:lstStyle/>
        <a:p>
          <a:pPr rtl="1"/>
          <a:endParaRPr lang="he-IL"/>
        </a:p>
      </dgm:t>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t>
        <a:bodyPr/>
        <a:lstStyle/>
        <a:p>
          <a:pPr rtl="1"/>
          <a:endParaRPr lang="he-IL"/>
        </a:p>
      </dgm:t>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t>
        <a:bodyPr/>
        <a:lstStyle/>
        <a:p>
          <a:pPr rtl="1"/>
          <a:endParaRPr lang="he-IL"/>
        </a:p>
      </dgm:t>
    </dgm:pt>
    <dgm:pt modelId="{5A418508-9DFD-4BFE-BB3C-985C85D0692C}" type="pres">
      <dgm:prSet presAssocID="{AAAFC440-DC37-4FCF-880E-5A08A3C0FB41}" presName="rootConnector" presStyleLbl="node4" presStyleIdx="0" presStyleCnt="1"/>
      <dgm:spPr/>
      <dgm:t>
        <a:bodyPr/>
        <a:lstStyle/>
        <a:p>
          <a:pPr rtl="1"/>
          <a:endParaRPr lang="he-IL"/>
        </a:p>
      </dgm:t>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CAE392C4-BB63-4316-8166-147C47A10BDA}" type="presOf" srcId="{AAAFC440-DC37-4FCF-880E-5A08A3C0FB41}" destId="{5A418508-9DFD-4BFE-BB3C-985C85D0692C}" srcOrd="1"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C4DCE5FC-B998-4F06-9768-5E378EDB658F}" type="presOf" srcId="{AAAFC440-DC37-4FCF-880E-5A08A3C0FB41}" destId="{6F5678C7-4484-4688-B514-E389772D39E3}" srcOrd="0" destOrd="0" presId="urn:microsoft.com/office/officeart/2005/8/layout/orgChart1"/>
    <dgm:cxn modelId="{657A6D9E-E506-413C-95A2-D34BEE218EC4}" type="presOf" srcId="{259C4E0C-B3EE-48B3-8EDE-E63E84F6B5C2}" destId="{B37D1F8C-1A9A-4F56-9412-556578B1FB26}" srcOrd="0" destOrd="0" presId="urn:microsoft.com/office/officeart/2005/8/layout/orgChart1"/>
    <dgm:cxn modelId="{0BB182B9-E844-4662-871B-809062998996}" type="presOf" srcId="{E5CAFB6A-DAB1-4FF3-94A6-D822EC30999A}" destId="{193A406A-5789-4984-A60E-5DA195241DFD}" srcOrd="1" destOrd="0" presId="urn:microsoft.com/office/officeart/2005/8/layout/orgChart1"/>
    <dgm:cxn modelId="{9C51B1C2-6C12-4D2D-871A-61672A1145D8}" type="presOf" srcId="{F0A4F5C3-B5F1-4563-BCEE-A82C78173D3C}" destId="{F883E622-A1CD-44D7-B8D5-C12D208D5CD9}" srcOrd="0" destOrd="0" presId="urn:microsoft.com/office/officeart/2005/8/layout/orgChart1"/>
    <dgm:cxn modelId="{79B77BBE-F8D6-4C06-AE08-C9125FDA7DA1}" srcId="{259C4E0C-B3EE-48B3-8EDE-E63E84F6B5C2}" destId="{298E738D-CCC1-4097-AEED-BAA35C13EC90}" srcOrd="2" destOrd="0" parTransId="{C1FDE56A-5D8B-4471-8E0C-4AB953C47D65}" sibTransId="{03A32330-D82E-4EEB-9696-126A4DB67860}"/>
    <dgm:cxn modelId="{102F1EA0-3DE1-481B-95EC-C129D018B08A}" type="presOf" srcId="{367A6C66-BBF3-45D1-8997-D394BE958C80}" destId="{D7CD6271-8950-4E20-9C58-A2C87F521F05}" srcOrd="0"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FDC3D39A-A3F2-451A-B099-246B02B5018A}" type="presOf" srcId="{D4A18201-B3F9-4227-82DB-D33C272820BE}" destId="{1423B8B2-BAFE-415B-A087-85314D52B268}" srcOrd="1"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7138D7E1-626A-4412-BBC6-BED8237EC489}" type="presOf" srcId="{DE2AE02E-A990-4E32-9748-1017C21580D9}" destId="{A8783C8F-4430-4F14-BF27-C1350780E6D5}" srcOrd="0" destOrd="0" presId="urn:microsoft.com/office/officeart/2005/8/layout/orgChart1"/>
    <dgm:cxn modelId="{DF6059B5-2D0B-4C9F-BF8B-B02411229E06}" srcId="{EBBC06C5-1300-493D-B8C2-F91DF1371629}" destId="{118043E4-943F-402E-B198-8CFA98A6E5E3}" srcOrd="0" destOrd="0" parTransId="{3820F975-13D1-4CE4-9E1E-25FF41558FF6}" sibTransId="{863CB833-734C-4BBE-A4B7-0E36D83C6D25}"/>
    <dgm:cxn modelId="{DD91F62D-CB04-4FB6-8DC5-E0204002A9D8}" type="presOf" srcId="{0B411D9E-FF44-45B2-A77E-DCBEDAE9466A}" destId="{206D563B-2F31-4BB2-BC5F-32007131DDE8}" srcOrd="0" destOrd="0" presId="urn:microsoft.com/office/officeart/2005/8/layout/orgChart1"/>
    <dgm:cxn modelId="{3F1C4D00-F423-43E2-A0F3-681F802ACEC7}" type="presOf" srcId="{DF885203-08FB-4E07-BF38-2645EECE585E}" destId="{86C16133-026A-44BD-A287-BC71A231595F}" srcOrd="1" destOrd="0" presId="urn:microsoft.com/office/officeart/2005/8/layout/orgChart1"/>
    <dgm:cxn modelId="{3E71D630-E28F-403D-83CA-9BF7FC659D7A}" type="presOf" srcId="{794B44C0-29ED-45AC-B860-CE6B5DB0DBE4}" destId="{AF87E120-D056-4B43-B0CE-3534B7C6A14E}" srcOrd="0"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34E9E085-6415-4122-B501-1860F6E76F8C}" type="presOf" srcId="{A780E686-87EE-40F9-AB36-C325F9965BC9}" destId="{C5B00C19-B07A-4459-A76E-373A7E5B68EF}" srcOrd="0" destOrd="0" presId="urn:microsoft.com/office/officeart/2005/8/layout/orgChart1"/>
    <dgm:cxn modelId="{634341F5-60CC-42E4-A930-E87E50ADF221}" type="presOf" srcId="{C1FDE56A-5D8B-4471-8E0C-4AB953C47D65}" destId="{92DECB8D-A78F-4C9D-B891-97D15A9807F8}" srcOrd="0"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BE96D5BE-64D2-41D6-847B-95DEBC6D110B}" srcId="{259C4E0C-B3EE-48B3-8EDE-E63E84F6B5C2}" destId="{D4A18201-B3F9-4227-82DB-D33C272820BE}" srcOrd="1" destOrd="0" parTransId="{C15B8420-025F-4ED4-80A6-AF64C84F0E22}" sibTransId="{A6B93DAF-1A93-4B69-8711-EEB61ECBD9B2}"/>
    <dgm:cxn modelId="{6F417A53-A567-4F21-AB25-55E3823C8489}" type="presOf" srcId="{4F5666BA-4259-4E97-B618-65E4A46019AD}" destId="{393C9AF0-0929-4196-8E91-2F878DCA7DFC}" srcOrd="1" destOrd="0" presId="urn:microsoft.com/office/officeart/2005/8/layout/orgChart1"/>
    <dgm:cxn modelId="{A6EBC5E3-3681-4573-BC99-B9B7909F296C}" type="presOf" srcId="{92EB31E2-94A4-4717-9C4A-F3D273E4657C}" destId="{67DDBE0D-5698-4236-A5EC-E5A967755504}" srcOrd="0" destOrd="0" presId="urn:microsoft.com/office/officeart/2005/8/layout/orgChart1"/>
    <dgm:cxn modelId="{F80EF143-4F44-4E43-95AD-96524A1A674F}" type="presOf" srcId="{CF9522EE-E65D-4A75-9322-DF3841DBD777}" destId="{F0552E64-B8AD-4378-8F07-5D85B2598975}" srcOrd="1"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321EBCFF-CBAF-47AF-9D47-6DC67E9BF31C}" type="presOf" srcId="{B394DE13-A89F-4EAE-BF3F-AD345190F42A}" destId="{4123CE24-3ED8-4255-A289-BB1AD018C92D}"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F857C525-1F64-476B-B97A-E1C7D9D5F847}" type="presOf" srcId="{4A92A32B-7FD8-43ED-BCD0-133BD002A463}" destId="{566B389C-FEA6-49F9-8390-97FA80172397}" srcOrd="1"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F35BC453-1483-4EA0-B2EA-50C033481864}" type="presOf" srcId="{118043E4-943F-402E-B198-8CFA98A6E5E3}" destId="{46DB5F92-69C8-4D85-8A8E-AA4359577B98}" srcOrd="1" destOrd="0" presId="urn:microsoft.com/office/officeart/2005/8/layout/orgChart1"/>
    <dgm:cxn modelId="{947788AA-C4AD-410E-9A59-463D6AD44AC3}" srcId="{DE2AE02E-A990-4E32-9748-1017C21580D9}" destId="{DF885203-08FB-4E07-BF38-2645EECE585E}" srcOrd="2" destOrd="0" parTransId="{C3C3E040-F503-481E-9FC1-994353CFBAF5}" sibTransId="{FD07D980-D016-4585-9B12-8062C54FC9A4}"/>
    <dgm:cxn modelId="{648D7037-E8DA-4263-98D4-36589B95484F}" type="presOf" srcId="{259C4E0C-B3EE-48B3-8EDE-E63E84F6B5C2}" destId="{A82945E1-6168-47D1-B4AF-FB2EF6AC66DB}" srcOrd="1" destOrd="0" presId="urn:microsoft.com/office/officeart/2005/8/layout/orgChart1"/>
    <dgm:cxn modelId="{452B4C00-B8DD-4063-A492-E084A1A51EA2}" srcId="{DE2AE02E-A990-4E32-9748-1017C21580D9}" destId="{FC466DED-4AAC-4CB0-8F1A-0071CA71CB3E}" srcOrd="0" destOrd="0" parTransId="{794B44C0-29ED-45AC-B860-CE6B5DB0DBE4}" sibTransId="{E0D452B9-6508-43A9-8C88-AF9B354CC044}"/>
    <dgm:cxn modelId="{7C28F460-ED5D-42E3-AC53-30168E310684}" type="presOf" srcId="{A408E638-0102-4389-AFBE-86B6DE251119}" destId="{49B0BB6F-F84A-4CF1-8738-F3303BECD0AE}" srcOrd="0"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D4B6399A-FDA7-4B49-9461-7EFDACB7E181}" type="presOf" srcId="{CF9522EE-E65D-4A75-9322-DF3841DBD777}" destId="{A4F4A0D1-0D79-466E-8DB5-AB0A73516DC3}"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4C140983-25B8-45F2-871A-4FA7F4CA3CAF}" type="presOf" srcId="{4F5666BA-4259-4E97-B618-65E4A46019AD}" destId="{8835E29A-8B42-4FAF-BA64-6E8701031988}" srcOrd="0"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F321105D-3500-4786-B719-88914FDEDDCB}" type="presOf" srcId="{C089C5F3-7A5B-409E-8031-E18DC5BBC5C2}" destId="{524A3D4D-12A2-44AD-AED0-A9EAD776629B}" srcOrd="0" destOrd="0" presId="urn:microsoft.com/office/officeart/2005/8/layout/orgChart1"/>
    <dgm:cxn modelId="{2CFB3D83-AB3E-473D-BD83-92AF2DD833EF}" type="presOf" srcId="{FC466DED-4AAC-4CB0-8F1A-0071CA71CB3E}" destId="{30D4A3B0-4022-4495-8BA9-EB9D0E27D402}" srcOrd="1" destOrd="0" presId="urn:microsoft.com/office/officeart/2005/8/layout/orgChart1"/>
    <dgm:cxn modelId="{BFFE9DB7-302D-4776-A85F-825520103059}" type="presOf" srcId="{92EB31E2-94A4-4717-9C4A-F3D273E4657C}" destId="{1E2AD38D-9132-4707-B1B5-A6AB8CE2FED0}" srcOrd="1" destOrd="0" presId="urn:microsoft.com/office/officeart/2005/8/layout/orgChart1"/>
    <dgm:cxn modelId="{CF93C652-C9D9-4EC0-A0E4-93F1C6B8A74F}" srcId="{118043E4-943F-402E-B198-8CFA98A6E5E3}" destId="{259C4E0C-B3EE-48B3-8EDE-E63E84F6B5C2}" srcOrd="6" destOrd="0" parTransId="{F0A4F5C3-B5F1-4563-BCEE-A82C78173D3C}" sibTransId="{EE9B5BF3-A5AD-4518-B2F0-3DF85D3097AF}"/>
    <dgm:cxn modelId="{CCB64DF3-3998-45F6-BFE8-3101A511B256}" type="presOf" srcId="{118043E4-943F-402E-B198-8CFA98A6E5E3}" destId="{11ADC3D6-45A4-46E2-94D4-BE5147500A90}" srcOrd="0"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4CDF0072-69AE-4A44-ADF3-0B0310584E3F}" srcId="{118043E4-943F-402E-B198-8CFA98A6E5E3}" destId="{4F5666BA-4259-4E97-B618-65E4A46019AD}" srcOrd="4" destOrd="0" parTransId="{C089C5F3-7A5B-409E-8031-E18DC5BBC5C2}" sibTransId="{21EEF397-CFB8-4B2E-B2E4-4ED474F85B3B}"/>
    <dgm:cxn modelId="{655E399D-22BD-49E6-B75F-8AE4EEE5C666}" srcId="{118043E4-943F-402E-B198-8CFA98A6E5E3}" destId="{0B411D9E-FF44-45B2-A77E-DCBEDAE9466A}" srcOrd="1" destOrd="0" parTransId="{044AB90D-14DE-4A7A-B724-E3156F3F6D0B}" sibTransId="{CA27D8B2-442A-4DC0-8162-283E7708EEE9}"/>
    <dgm:cxn modelId="{55BAAE3B-E1A4-487C-B303-0C93C8E20065}" type="presOf" srcId="{298E738D-CCC1-4097-AEED-BAA35C13EC90}" destId="{58F5D391-A729-4BFA-ACB5-F597639647B2}"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99BD5E65-2C83-4200-8442-1D79DD83A296}" type="presOf" srcId="{3C3AE668-53D2-422C-B85F-AB5AA00C17F7}" destId="{C22F8155-69B3-47B6-B865-853F7FD99944}" srcOrd="1"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85270E6B-7C52-44D6-A8F6-F6F0CEE126BF}" type="presOf" srcId="{CD52092C-49EC-4C52-BB31-7E605B5F770D}" destId="{35F3012E-6C23-46AF-A333-8A26478252EB}" srcOrd="1"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2324D877-D0F7-41EB-8CBA-5330813CB7BE}" type="presOf" srcId="{4A92A32B-7FD8-43ED-BCD0-133BD002A463}" destId="{A66AF761-027E-417B-866E-B09300D8BBBC}" srcOrd="0" destOrd="0" presId="urn:microsoft.com/office/officeart/2005/8/layout/orgChart1"/>
    <dgm:cxn modelId="{AD4CD193-816A-4633-9DE0-A1EEE741F233}" type="presOf" srcId="{298E738D-CCC1-4097-AEED-BAA35C13EC90}" destId="{2078268D-4DED-4892-9C7D-82DA88F67CD7}" srcOrd="1" destOrd="0" presId="urn:microsoft.com/office/officeart/2005/8/layout/orgChart1"/>
    <dgm:cxn modelId="{21596292-8C2D-4B9A-B126-CE0809836154}" type="presOf" srcId="{044AB90D-14DE-4A7A-B724-E3156F3F6D0B}" destId="{E77E46EC-A772-49E0-AB20-EE59184B1E62}" srcOrd="0"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00:56.4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32:35.15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20:07:24.95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20:11:11.904"/>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2/22/2021</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י'/אדר/תשפ"א</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2/22/2021</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EA2AD55-9C90-4BBF-B371-3422C02DD1FD}"/>
              </a:ext>
            </a:extLst>
          </p:cNvPr>
          <p:cNvSpPr>
            <a:spLocks noGrp="1"/>
          </p:cNvSpPr>
          <p:nvPr>
            <p:ph type="ctrTitle"/>
          </p:nvPr>
        </p:nvSpPr>
        <p:spPr>
          <a:xfrm>
            <a:off x="4654296" y="640080"/>
            <a:ext cx="6894576" cy="3566160"/>
          </a:xfrm>
        </p:spPr>
        <p:txBody>
          <a:bodyPr anchor="b">
            <a:normAutofit/>
          </a:bodyPr>
          <a:lstStyle/>
          <a:p>
            <a:pPr algn="ctr"/>
            <a:r>
              <a:rPr lang="he-IL" b="1" dirty="0">
                <a:effectLst>
                  <a:outerShdw blurRad="38100" dist="38100" dir="2700000" algn="tl">
                    <a:srgbClr val="000000">
                      <a:alpha val="43137"/>
                    </a:srgbClr>
                  </a:outerShdw>
                </a:effectLst>
              </a:rPr>
              <a:t>הרעיון הדמוקרטי</a:t>
            </a:r>
          </a:p>
        </p:txBody>
      </p:sp>
      <p:pic>
        <p:nvPicPr>
          <p:cNvPr id="4" name="תמונה 3" descr="Queen Of Liberty, Statue Of Liberty, New York">
            <a:extLst>
              <a:ext uri="{FF2B5EF4-FFF2-40B4-BE49-F238E27FC236}">
                <a16:creationId xmlns:a16="http://schemas.microsoft.com/office/drawing/2014/main" xmlns="" id="{56A4AA56-8638-4095-8B55-8D9F79F34663}"/>
              </a:ext>
            </a:extLst>
          </p:cNvPr>
          <p:cNvPicPr/>
          <p:nvPr/>
        </p:nvPicPr>
        <p:blipFill rotWithShape="1">
          <a:blip r:embed="rId2">
            <a:extLst>
              <a:ext uri="{28A0092B-C50C-407E-A947-70E740481C1C}">
                <a14:useLocalDpi xmlns:a14="http://schemas.microsoft.com/office/drawing/2010/main" val="0"/>
              </a:ext>
            </a:extLst>
          </a:blip>
          <a:srcRect l="7099" r="4433"/>
          <a:stretch/>
        </p:blipFill>
        <p:spPr bwMode="auto">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p:spPr>
      </p:pic>
      <p:sp>
        <p:nvSpPr>
          <p:cNvPr id="30"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DD8BD"/>
          </a:solidFill>
          <a:ln w="38100" cap="rnd">
            <a:solidFill>
              <a:srgbClr val="7DD8B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5830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7652A5C-20B3-4234-949F-89E1E450D86C}"/>
              </a:ext>
            </a:extLst>
          </p:cNvPr>
          <p:cNvSpPr>
            <a:spLocks noGrp="1"/>
          </p:cNvSpPr>
          <p:nvPr>
            <p:ph type="title"/>
          </p:nvPr>
        </p:nvSpPr>
        <p:spPr>
          <a:xfrm>
            <a:off x="640079" y="325369"/>
            <a:ext cx="5081213"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CB82"/>
          </a:solidFill>
          <a:ln w="38100" cap="rnd">
            <a:solidFill>
              <a:srgbClr val="FFCB8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B32DDD5-52D7-4DAB-92BE-2F754B602B1B}"/>
              </a:ext>
            </a:extLst>
          </p:cNvPr>
          <p:cNvSpPr>
            <a:spLocks noGrp="1"/>
          </p:cNvSpPr>
          <p:nvPr>
            <p:ph idx="1"/>
          </p:nvPr>
        </p:nvSpPr>
        <p:spPr>
          <a:xfrm>
            <a:off x="369116" y="2872899"/>
            <a:ext cx="4639566" cy="3701804"/>
          </a:xfrm>
        </p:spPr>
        <p:txBody>
          <a:bodyPr>
            <a:normAutofit fontScale="92500"/>
          </a:bodyPr>
          <a:lstStyle/>
          <a:p>
            <a:pPr algn="r" rtl="1">
              <a:lnSpc>
                <a:spcPct val="100000"/>
              </a:lnSpc>
            </a:pPr>
            <a:r>
              <a:rPr lang="he-IL" sz="2800" dirty="0"/>
              <a:t>מהזכות לחירות נגזרות שורה של חירויות כמו חופש הביטוי, חופש המצפון, חופש התנועה </a:t>
            </a:r>
            <a:r>
              <a:rPr lang="he-IL" sz="2800" dirty="0" err="1"/>
              <a:t>וכו</a:t>
            </a:r>
            <a:r>
              <a:rPr lang="he-IL" sz="2800" dirty="0"/>
              <a:t>'.</a:t>
            </a:r>
            <a:endParaRPr lang="en-US" sz="2800" i="1" dirty="0"/>
          </a:p>
          <a:p>
            <a:pPr algn="r" rtl="1">
              <a:lnSpc>
                <a:spcPct val="100000"/>
              </a:lnSpc>
            </a:pPr>
            <a:r>
              <a:rPr lang="he-IL" sz="2800" dirty="0"/>
              <a:t>חוקים רבים בכל חברה מגבילים, בהכרח, את הזכות לחירות </a:t>
            </a:r>
            <a:r>
              <a:rPr lang="he-IL" sz="2800" dirty="0" err="1"/>
              <a:t>ונגזרותיה</a:t>
            </a:r>
            <a:r>
              <a:rPr lang="he-IL" sz="2800" dirty="0"/>
              <a:t>, וגבולות הפגיעה הסבירה שנויים במחלוקת ציבורית בכל חברה דמוקרטית.</a:t>
            </a:r>
            <a:endParaRPr lang="en-US" sz="2800" i="1" dirty="0"/>
          </a:p>
        </p:txBody>
      </p:sp>
      <p:pic>
        <p:nvPicPr>
          <p:cNvPr id="8194" name="Picture 2" descr="חירות נשים">
            <a:extLst>
              <a:ext uri="{FF2B5EF4-FFF2-40B4-BE49-F238E27FC236}">
                <a16:creationId xmlns:a16="http://schemas.microsoft.com/office/drawing/2014/main" xmlns="" id="{D0BD168D-936F-42E6-9FC6-CA4F10C62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5" r="967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1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10468B3-21B5-444D-8F94-676C2CF45196}"/>
              </a:ext>
            </a:extLst>
          </p:cNvPr>
          <p:cNvSpPr>
            <a:spLocks noGrp="1"/>
          </p:cNvSpPr>
          <p:nvPr>
            <p:ph idx="1"/>
          </p:nvPr>
        </p:nvSpPr>
        <p:spPr>
          <a:xfrm>
            <a:off x="640080" y="2872899"/>
            <a:ext cx="4243589" cy="3659732"/>
          </a:xfrm>
        </p:spPr>
        <p:txBody>
          <a:bodyPr>
            <a:normAutofit/>
          </a:bodyPr>
          <a:lstStyle/>
          <a:p>
            <a:pPr algn="r" rtl="1"/>
            <a:r>
              <a:rPr lang="he-IL" dirty="0"/>
              <a:t>זכותו של כל אדם להחזיק בכל אמונה או להשתייך לקבוצה דתית כרצונו. </a:t>
            </a:r>
          </a:p>
          <a:p>
            <a:pPr algn="r" rtl="1"/>
            <a:r>
              <a:rPr lang="he-IL" dirty="0"/>
              <a:t>כפועל יוצא מכך הוא יכול לקיים טקסים ופולחן. </a:t>
            </a:r>
          </a:p>
        </p:txBody>
      </p:sp>
      <p:pic>
        <p:nvPicPr>
          <p:cNvPr id="10242" name="Picture 2" descr="להתפלל עם העבריינים - המכון הישראלי לדמוקרטיה">
            <a:extLst>
              <a:ext uri="{FF2B5EF4-FFF2-40B4-BE49-F238E27FC236}">
                <a16:creationId xmlns:a16="http://schemas.microsoft.com/office/drawing/2014/main" xmlns=""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979D2D6-C9CC-48C0-BB87-64E1B97B635E}"/>
              </a:ext>
            </a:extLst>
          </p:cNvPr>
          <p:cNvSpPr>
            <a:spLocks noGrp="1"/>
          </p:cNvSpPr>
          <p:nvPr>
            <p:ph idx="1"/>
          </p:nvPr>
        </p:nvSpPr>
        <p:spPr>
          <a:xfrm>
            <a:off x="630936" y="2660904"/>
            <a:ext cx="4818888" cy="3547872"/>
          </a:xfrm>
        </p:spPr>
        <p:txBody>
          <a:bodyPr anchor="t">
            <a:normAutofit/>
          </a:bodyPr>
          <a:lstStyle/>
          <a:p>
            <a:pPr algn="r" rtl="1"/>
            <a:r>
              <a:rPr lang="he-IL" dirty="0"/>
              <a:t>זכותו של אדם שלא להחזיק באמונה, לא להשתייך לקבוצה דתית, לא לסבול מכפיה או מהטפה דתית, לא לקיים טקס או פולחן דתי, בניגוד לרצונו.</a:t>
            </a:r>
            <a:endParaRPr lang="en-US" i="1" dirty="0"/>
          </a:p>
          <a:p>
            <a:pPr algn="r" rtl="1"/>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a16="http://schemas.microsoft.com/office/drawing/2014/main" xmlns=""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r>
              <a:rPr lang="he-IL" dirty="0"/>
              <a:t>זכותו של כל אדם לנוע כרצונו ולהימצא בכל מקום.</a:t>
            </a:r>
            <a:endParaRPr lang="en-US" i="1" dirty="0"/>
          </a:p>
          <a:p>
            <a:pPr algn="r" rtl="1">
              <a:lnSpc>
                <a:spcPct val="100000"/>
              </a:lnSpc>
            </a:pPr>
            <a:r>
              <a:rPr lang="he-IL" dirty="0"/>
              <a:t>זכות הכניסה [האוטומטית] למדינה מוקנית לאזרחים בלבד.</a:t>
            </a:r>
            <a:endParaRPr lang="en-US" i="1" dirty="0"/>
          </a:p>
        </p:txBody>
      </p:sp>
      <p:pic>
        <p:nvPicPr>
          <p:cNvPr id="12290" name="Picture 2" descr="שירותי דרך וגרירה - בל">
            <a:extLst>
              <a:ext uri="{FF2B5EF4-FFF2-40B4-BE49-F238E27FC236}">
                <a16:creationId xmlns:a16="http://schemas.microsoft.com/office/drawing/2014/main" xmlns=""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זכותו של כל אדם לעבוד בכל מקצוע שירצה (בכפוף להכשרה הנדרשת או לרישוי). </a:t>
            </a:r>
          </a:p>
          <a:p>
            <a:pPr algn="r" rtl="1">
              <a:lnSpc>
                <a:spcPct val="100000"/>
              </a:lnSpc>
            </a:pPr>
            <a:r>
              <a:rPr lang="he-IL" sz="2700" dirty="0"/>
              <a:t>חופש העיסוק מוענק בישראל לאזרחים ולתושבים בלבד. </a:t>
            </a:r>
            <a:endParaRPr lang="en-US" sz="2700" i="1" dirty="0"/>
          </a:p>
        </p:txBody>
      </p:sp>
      <p:pic>
        <p:nvPicPr>
          <p:cNvPr id="13314" name="Picture 2" descr="Looking For A Job, Work, Silhouettes, Man, Employees">
            <a:extLst>
              <a:ext uri="{FF2B5EF4-FFF2-40B4-BE49-F238E27FC236}">
                <a16:creationId xmlns:a16="http://schemas.microsoft.com/office/drawing/2014/main" xmlns=""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37964FA-90C6-4F12-9EBF-E4CA359ABA1D}"/>
              </a:ext>
            </a:extLst>
          </p:cNvPr>
          <p:cNvSpPr>
            <a:spLocks noGrp="1"/>
          </p:cNvSpPr>
          <p:nvPr>
            <p:ph idx="1"/>
          </p:nvPr>
        </p:nvSpPr>
        <p:spPr>
          <a:xfrm>
            <a:off x="640080" y="2872899"/>
            <a:ext cx="4243589" cy="3320668"/>
          </a:xfrm>
        </p:spPr>
        <p:txBody>
          <a:bodyPr>
            <a:normAutofit/>
          </a:bodyPr>
          <a:lstStyle/>
          <a:p>
            <a:pPr algn="r" rtl="1"/>
            <a:r>
              <a:rPr lang="he-IL" dirty="0"/>
              <a:t>זכותו של כל אדם לבטא את עמדותיו, דעותיו ואמונותיו, בכל דרך (לבוש, תקשורת, אמנות, דיבור, כתיבה וכו') באופן פומבי וגלוי.</a:t>
            </a:r>
            <a:endParaRPr lang="en-US" i="1" dirty="0"/>
          </a:p>
          <a:p>
            <a:endParaRPr lang="he-IL" dirty="0"/>
          </a:p>
        </p:txBody>
      </p:sp>
      <p:pic>
        <p:nvPicPr>
          <p:cNvPr id="14338" name="Picture 2" descr="Amplification, Demo, Demonstration, Loud, Megaphone">
            <a:extLst>
              <a:ext uri="{FF2B5EF4-FFF2-40B4-BE49-F238E27FC236}">
                <a16:creationId xmlns:a16="http://schemas.microsoft.com/office/drawing/2014/main" xmlns=""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a:effectLst>
                  <a:outerShdw blurRad="38100" dist="38100" dir="2700000" algn="tl">
                    <a:srgbClr val="000000">
                      <a:alpha val="43137"/>
                    </a:srgbClr>
                  </a:outerShdw>
                </a:effectLst>
              </a:rPr>
              <a:t>חופש המחשבה והמצפון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CC4499-86CB-46F7-81D2-7A344D34218B}"/>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בכל דעה או מחשבה בכל נושא, לפי בחירתו.</a:t>
            </a:r>
            <a:endParaRPr lang="en-US" sz="3000" i="1" dirty="0"/>
          </a:p>
          <a:p>
            <a:pPr algn="r" rtl="1"/>
            <a:r>
              <a:rPr lang="he-IL" sz="3000" dirty="0"/>
              <a:t>לכל אדם זכות לפעול בהתאם למצפונו (או לא לפעול בניגוד למצפונו).</a:t>
            </a:r>
            <a:endParaRPr lang="en-US" sz="3000" i="1" dirty="0"/>
          </a:p>
          <a:p>
            <a:pPr algn="r"/>
            <a:endParaRPr lang="he-IL" sz="3000" dirty="0"/>
          </a:p>
        </p:txBody>
      </p:sp>
      <p:pic>
        <p:nvPicPr>
          <p:cNvPr id="1026" name="Picture 2" descr="Compass, Orientation, Map, Address, North, South">
            <a:extLst>
              <a:ext uri="{FF2B5EF4-FFF2-40B4-BE49-F238E27FC236}">
                <a16:creationId xmlns:a16="http://schemas.microsoft.com/office/drawing/2014/main" xmlns=""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4945F51-5A40-4441-AB32-166B6990AD8A}"/>
              </a:ext>
            </a:extLst>
          </p:cNvPr>
          <p:cNvSpPr>
            <a:spLocks noGrp="1"/>
          </p:cNvSpPr>
          <p:nvPr>
            <p:ph idx="1"/>
          </p:nvPr>
        </p:nvSpPr>
        <p:spPr>
          <a:xfrm>
            <a:off x="640080" y="2872899"/>
            <a:ext cx="4243589" cy="3320668"/>
          </a:xfrm>
        </p:spPr>
        <p:txBody>
          <a:bodyPr>
            <a:normAutofit/>
          </a:bodyPr>
          <a:lstStyle/>
          <a:p>
            <a:pPr algn="r" rtl="1">
              <a:lnSpc>
                <a:spcPct val="100000"/>
              </a:lnSpc>
            </a:pPr>
            <a:r>
              <a:rPr lang="he-IL" sz="2500" dirty="0"/>
              <a:t>אין להפלות אדם בשל זהותו, שיוכו סממן חיצוני או מגבלה כלשהי (דת, גזע, מין, העדפה מינית, צבע עור, מוצא, מראה חיצוני, מוגבלות מסוימת) (אלא במקרים של שונות רלוונטית לנושא הנידון-הבחנה מותרת).</a:t>
            </a:r>
            <a:endParaRPr lang="en-US" sz="2500" i="1" dirty="0"/>
          </a:p>
          <a:p>
            <a:pPr>
              <a:lnSpc>
                <a:spcPct val="100000"/>
              </a:lnSpc>
            </a:pPr>
            <a:endParaRPr lang="he-IL" sz="2500" dirty="0"/>
          </a:p>
        </p:txBody>
      </p:sp>
      <p:pic>
        <p:nvPicPr>
          <p:cNvPr id="2050" name="Picture 2" descr="Human, Observer, Exhibition, Photomontage, Faces">
            <a:extLst>
              <a:ext uri="{FF2B5EF4-FFF2-40B4-BE49-F238E27FC236}">
                <a16:creationId xmlns:a16="http://schemas.microsoft.com/office/drawing/2014/main" xmlns=""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הבחנה מותרת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426EEE-628E-4FE3-9496-42969E0F8E3F}"/>
              </a:ext>
            </a:extLst>
          </p:cNvPr>
          <p:cNvSpPr>
            <a:spLocks noGrp="1"/>
          </p:cNvSpPr>
          <p:nvPr>
            <p:ph idx="1"/>
          </p:nvPr>
        </p:nvSpPr>
        <p:spPr>
          <a:xfrm>
            <a:off x="640080" y="2872899"/>
            <a:ext cx="4243589" cy="3320668"/>
          </a:xfrm>
        </p:spPr>
        <p:txBody>
          <a:bodyPr>
            <a:normAutofit/>
          </a:bodyPr>
          <a:lstStyle/>
          <a:p>
            <a:pPr algn="r" rtl="1"/>
            <a:r>
              <a:rPr lang="he-IL" dirty="0"/>
              <a:t>הענקת יחס שונה [אי שוויוני] לבני אדם כאשר השונות רלוונטית לנושא הנדון. חוקים רבים מאד בכל דמוקרטיה מבוססים על הבחנה.</a:t>
            </a:r>
            <a:endParaRPr lang="en-US" i="1" dirty="0"/>
          </a:p>
          <a:p>
            <a:endParaRPr lang="he-IL" dirty="0"/>
          </a:p>
        </p:txBody>
      </p:sp>
      <p:pic>
        <p:nvPicPr>
          <p:cNvPr id="3074" name="Picture 2" descr="Man, Woman, Elderly Couple, Two, Together, Togetherness">
            <a:extLst>
              <a:ext uri="{FF2B5EF4-FFF2-40B4-BE49-F238E27FC236}">
                <a16:creationId xmlns:a16="http://schemas.microsoft.com/office/drawing/2014/main" xmlns=""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a16="http://schemas.microsoft.com/office/drawing/2014/main" xmlns=""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70873BB-C28C-4E87-999D-92A50009CDF9}"/>
              </a:ext>
            </a:extLst>
          </p:cNvPr>
          <p:cNvSpPr>
            <a:spLocks noGrp="1"/>
          </p:cNvSpPr>
          <p:nvPr>
            <p:ph idx="1"/>
          </p:nvPr>
        </p:nvSpPr>
        <p:spPr>
          <a:xfrm>
            <a:off x="7034585" y="3164618"/>
            <a:ext cx="4584921" cy="3021497"/>
          </a:xfrm>
        </p:spPr>
        <p:txBody>
          <a:bodyPr anchor="t">
            <a:normAutofit/>
          </a:bodyPr>
          <a:lstStyle/>
          <a:p>
            <a:pPr algn="r" rtl="1">
              <a:lnSpc>
                <a:spcPct val="100000"/>
              </a:lnSpc>
            </a:pPr>
            <a:r>
              <a:rPr lang="he-IL" dirty="0"/>
              <a:t>הענקת הטבה (או העדפה) לקבוצה, לאוכלוסייה מקופחת, מופלית או חלשה, למשך </a:t>
            </a:r>
            <a:r>
              <a:rPr lang="he-IL" b="1" dirty="0">
                <a:solidFill>
                  <a:srgbClr val="FF0000"/>
                </a:solidFill>
              </a:rPr>
              <a:t>זמן מסוים</a:t>
            </a:r>
            <a:r>
              <a:rPr lang="he-IL" dirty="0"/>
              <a:t>, במטרה </a:t>
            </a:r>
            <a:r>
              <a:rPr lang="he-IL" b="1" dirty="0">
                <a:solidFill>
                  <a:srgbClr val="FF0000"/>
                </a:solidFill>
              </a:rPr>
              <a:t>לצמצם פערים</a:t>
            </a:r>
            <a:r>
              <a:rPr lang="he-IL" dirty="0">
                <a:solidFill>
                  <a:srgbClr val="FF0000"/>
                </a:solidFill>
              </a:rPr>
              <a:t> </a:t>
            </a:r>
            <a:r>
              <a:rPr lang="he-IL" dirty="0"/>
              <a:t>(ואי שוויון).</a:t>
            </a:r>
            <a:endParaRPr lang="en-US" i="1" dirty="0"/>
          </a:p>
          <a:p>
            <a:pPr>
              <a:lnSpc>
                <a:spcPct val="100000"/>
              </a:lnSpc>
            </a:pP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a16="http://schemas.microsoft.com/office/drawing/2014/main" xmlns=""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xmlns=""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xmlns="" id="{C4DDC1B8-2414-4A70-9B38-147D300EF0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9388" y="270588"/>
            <a:ext cx="7613779" cy="6083559"/>
          </a:xfrm>
          <a:prstGeom prst="rect">
            <a:avLst/>
          </a:prstGeom>
        </p:spPr>
      </p:pic>
    </p:spTree>
    <p:extLst>
      <p:ext uri="{BB962C8B-B14F-4D97-AF65-F5344CB8AC3E}">
        <p14:creationId xmlns:p14="http://schemas.microsoft.com/office/powerpoint/2010/main" val="38382968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אפליה על רקע גיל בעבודה • LawGuide">
            <a:extLst>
              <a:ext uri="{FF2B5EF4-FFF2-40B4-BE49-F238E27FC236}">
                <a16:creationId xmlns:a16="http://schemas.microsoft.com/office/drawing/2014/main" xmlns="" id="{9E020389-7F84-45F4-A3F0-A21AB1BD0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49861"/>
            <a:ext cx="3368969" cy="235827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9B13F"/>
          </a:solidFill>
          <a:ln w="6857"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xmlns="" id="{A7648763-E119-45DF-9E5D-6C1754B47C0F}"/>
              </a:ext>
            </a:extLst>
          </p:cNvPr>
          <p:cNvSpPr>
            <a:spLocks noGrp="1"/>
          </p:cNvSpPr>
          <p:nvPr>
            <p:ph type="title"/>
          </p:nvPr>
        </p:nvSpPr>
        <p:spPr>
          <a:xfrm>
            <a:off x="5759354" y="638089"/>
            <a:ext cx="5337270" cy="1476801"/>
          </a:xfrm>
        </p:spPr>
        <p:txBody>
          <a:bodyPr anchor="b">
            <a:normAutofit/>
          </a:bodyPr>
          <a:lstStyle/>
          <a:p>
            <a:r>
              <a:rPr lang="he-IL" sz="5600" b="1" dirty="0">
                <a:effectLst>
                  <a:outerShdw blurRad="38100" dist="38100" dir="2700000" algn="tl">
                    <a:srgbClr val="000000">
                      <a:alpha val="43137"/>
                    </a:srgbClr>
                  </a:outerShdw>
                </a:effectLst>
              </a:rPr>
              <a:t>אפליה אסורה</a:t>
            </a:r>
          </a:p>
        </p:txBody>
      </p:sp>
      <p:sp>
        <p:nvSpPr>
          <p:cNvPr id="75"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9B13F"/>
          </a:solidFill>
          <a:ln w="38100" cap="rnd">
            <a:solidFill>
              <a:srgbClr val="F9B1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C3CB8A4-527F-407D-8058-4E9F35E9E149}"/>
              </a:ext>
            </a:extLst>
          </p:cNvPr>
          <p:cNvSpPr>
            <a:spLocks noGrp="1"/>
          </p:cNvSpPr>
          <p:nvPr>
            <p:ph idx="1"/>
          </p:nvPr>
        </p:nvSpPr>
        <p:spPr>
          <a:xfrm>
            <a:off x="5759354" y="2664886"/>
            <a:ext cx="5461095" cy="3550789"/>
          </a:xfrm>
        </p:spPr>
        <p:txBody>
          <a:bodyPr anchor="t">
            <a:normAutofit/>
          </a:bodyPr>
          <a:lstStyle/>
          <a:p>
            <a:pPr algn="r" rtl="1">
              <a:lnSpc>
                <a:spcPct val="100000"/>
              </a:lnSpc>
            </a:pPr>
            <a:r>
              <a:rPr lang="he-IL" sz="3000" dirty="0"/>
              <a:t>פגיעה בזכות לשוויון, על ידי הענקת יחס שונה [אי-שוויוני] לבני אדם, ללא סיבה מוצדקת ובפרט בשל זהות, שיוך, סממן חיצוני או מגבלה כלשהי (דת, גזע, מין, העדפה מינית, צבע עור, מוצא, מראה חיצוני ומוגבלות מסוימת)</a:t>
            </a:r>
            <a:endParaRPr lang="en-US" sz="3000" i="1" dirty="0"/>
          </a:p>
          <a:p>
            <a:pPr>
              <a:lnSpc>
                <a:spcPct val="100000"/>
              </a:lnSpc>
            </a:pPr>
            <a:endParaRPr lang="he-IL" sz="3000" dirty="0"/>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2397954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F9F502-0255-4262-BDDA-9A7D87382D05}"/>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ברכוש ובכל דבר בעל ערך כלכלי ולעשות בו כרצונו. </a:t>
            </a:r>
            <a:endParaRPr lang="en-US" sz="3000" i="1" dirty="0"/>
          </a:p>
          <a:p>
            <a:pPr algn="r" rtl="1"/>
            <a:r>
              <a:rPr lang="he-IL" sz="3000" dirty="0"/>
              <a:t>אין לפגוע בקניינו של אדם (הן קניין חומרי והן קניין רוחני).</a:t>
            </a:r>
            <a:endParaRPr lang="en-US" sz="3000" i="1" dirty="0"/>
          </a:p>
          <a:p>
            <a:endParaRPr lang="he-IL" sz="3000" dirty="0"/>
          </a:p>
        </p:txBody>
      </p:sp>
      <p:pic>
        <p:nvPicPr>
          <p:cNvPr id="6146" name="Picture 2" descr="מס רכוש תשחץ -">
            <a:extLst>
              <a:ext uri="{FF2B5EF4-FFF2-40B4-BE49-F238E27FC236}">
                <a16:creationId xmlns:a16="http://schemas.microsoft.com/office/drawing/2014/main" xmlns=""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173" name="Rectangle 72">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4768EC94-94B7-4190-A200-5D8677F9368E}"/>
              </a:ext>
            </a:extLst>
          </p:cNvPr>
          <p:cNvSpPr>
            <a:spLocks noGrp="1"/>
          </p:cNvSpPr>
          <p:nvPr>
            <p:ph type="title"/>
          </p:nvPr>
        </p:nvSpPr>
        <p:spPr>
          <a:xfrm>
            <a:off x="6593749" y="928751"/>
            <a:ext cx="5494788" cy="3566160"/>
          </a:xfrm>
        </p:spPr>
        <p:txBody>
          <a:bodyPr vert="horz" lIns="91440" tIns="45720" rIns="91440" bIns="45720" rtlCol="0" anchor="b">
            <a:normAutofit/>
          </a:bodyPr>
          <a:lstStyle/>
          <a:p>
            <a:r>
              <a:rPr lang="en-US" sz="8000" b="1" dirty="0" err="1">
                <a:effectLst>
                  <a:outerShdw blurRad="38100" dist="38100" dir="2700000" algn="tl">
                    <a:srgbClr val="000000">
                      <a:alpha val="43137"/>
                    </a:srgbClr>
                  </a:outerShdw>
                </a:effectLst>
              </a:rPr>
              <a:t>חובות</a:t>
            </a:r>
            <a:r>
              <a:rPr lang="en-US" sz="8000" b="1" dirty="0">
                <a:effectLst>
                  <a:outerShdw blurRad="38100" dist="38100" dir="2700000" algn="tl">
                    <a:srgbClr val="000000">
                      <a:alpha val="43137"/>
                    </a:srgbClr>
                  </a:outerShdw>
                </a:effectLst>
              </a:rPr>
              <a:t> </a:t>
            </a:r>
            <a:r>
              <a:rPr lang="en-US" sz="8000" b="1" dirty="0" err="1">
                <a:effectLst>
                  <a:outerShdw blurRad="38100" dist="38100" dir="2700000" algn="tl">
                    <a:srgbClr val="000000">
                      <a:alpha val="43137"/>
                    </a:srgbClr>
                  </a:outerShdw>
                </a:effectLst>
              </a:rPr>
              <a:t>האדם</a:t>
            </a:r>
            <a:endParaRPr lang="en-US" sz="8000" b="1"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FFBA8AF3-4658-4489-8515-C0B828238028}"/>
              </a:ext>
            </a:extLst>
          </p:cNvPr>
          <p:cNvSpPr>
            <a:spLocks noGrp="1"/>
          </p:cNvSpPr>
          <p:nvPr>
            <p:ph idx="1"/>
          </p:nvPr>
        </p:nvSpPr>
        <p:spPr>
          <a:xfrm>
            <a:off x="7083831" y="4636008"/>
            <a:ext cx="4198634" cy="1572768"/>
          </a:xfrm>
        </p:spPr>
        <p:txBody>
          <a:bodyPr vert="horz" lIns="91440" tIns="45720" rIns="91440" bIns="45720" rtlCol="0">
            <a:normAutofit/>
          </a:bodyPr>
          <a:lstStyle/>
          <a:p>
            <a:pPr marL="0" indent="0" algn="r" rtl="1">
              <a:lnSpc>
                <a:spcPct val="100000"/>
              </a:lnSpc>
              <a:buNone/>
            </a:pPr>
            <a:r>
              <a:rPr lang="en-US" sz="2400" dirty="0" err="1"/>
              <a:t>חובתו</a:t>
            </a:r>
            <a:r>
              <a:rPr lang="en-US" sz="2400" dirty="0"/>
              <a:t> </a:t>
            </a:r>
            <a:r>
              <a:rPr lang="en-US" sz="2400" dirty="0" err="1"/>
              <a:t>של</a:t>
            </a:r>
            <a:r>
              <a:rPr lang="en-US" sz="2400" dirty="0"/>
              <a:t> </a:t>
            </a:r>
            <a:r>
              <a:rPr lang="en-US" sz="2400" dirty="0" err="1"/>
              <a:t>אדם</a:t>
            </a:r>
            <a:r>
              <a:rPr lang="en-US" sz="2400" dirty="0"/>
              <a:t> </a:t>
            </a:r>
            <a:r>
              <a:rPr lang="en-US" sz="2400" dirty="0" err="1"/>
              <a:t>להכיר</a:t>
            </a:r>
            <a:r>
              <a:rPr lang="en-US" sz="2400" dirty="0"/>
              <a:t> </a:t>
            </a:r>
            <a:r>
              <a:rPr lang="en-US" sz="2400" dirty="0" err="1"/>
              <a:t>בזכויות</a:t>
            </a:r>
            <a:r>
              <a:rPr lang="en-US" sz="2400" dirty="0"/>
              <a:t> </a:t>
            </a:r>
            <a:r>
              <a:rPr lang="en-US" sz="2400" dirty="0" err="1"/>
              <a:t>של</a:t>
            </a:r>
            <a:r>
              <a:rPr lang="en-US" sz="2400" dirty="0"/>
              <a:t> </a:t>
            </a:r>
            <a:r>
              <a:rPr lang="en-US" sz="2400" dirty="0" err="1"/>
              <a:t>הזולת</a:t>
            </a:r>
            <a:r>
              <a:rPr lang="he-IL" sz="2400" dirty="0"/>
              <a:t> (</a:t>
            </a:r>
            <a:r>
              <a:rPr lang="en-US" sz="2400" dirty="0" err="1"/>
              <a:t>להימנע</a:t>
            </a:r>
            <a:r>
              <a:rPr lang="en-US" sz="2400" dirty="0"/>
              <a:t> </a:t>
            </a:r>
            <a:r>
              <a:rPr lang="en-US" sz="2400" dirty="0" err="1"/>
              <a:t>מפגיעה</a:t>
            </a:r>
            <a:r>
              <a:rPr lang="en-US" sz="2400" dirty="0"/>
              <a:t> </a:t>
            </a:r>
            <a:r>
              <a:rPr lang="en-US" sz="2400" dirty="0" err="1"/>
              <a:t>בזכויות</a:t>
            </a:r>
            <a:r>
              <a:rPr lang="en-US" sz="2400" dirty="0"/>
              <a:t> </a:t>
            </a:r>
            <a:r>
              <a:rPr lang="en-US" sz="2400" dirty="0" err="1"/>
              <a:t>של</a:t>
            </a:r>
            <a:r>
              <a:rPr lang="en-US" sz="2400" dirty="0"/>
              <a:t> </a:t>
            </a:r>
            <a:r>
              <a:rPr lang="en-US" sz="2400" dirty="0" err="1"/>
              <a:t>אדם</a:t>
            </a:r>
            <a:r>
              <a:rPr lang="en-US" sz="2400" dirty="0"/>
              <a:t> </a:t>
            </a:r>
            <a:r>
              <a:rPr lang="en-US" sz="2400" dirty="0" err="1"/>
              <a:t>אחר</a:t>
            </a:r>
            <a:r>
              <a:rPr lang="he-IL" sz="2400" dirty="0"/>
              <a:t>)</a:t>
            </a:r>
            <a:r>
              <a:rPr lang="en-US" sz="2400" dirty="0"/>
              <a:t> </a:t>
            </a:r>
            <a:r>
              <a:rPr lang="en-US" sz="2400" dirty="0" err="1"/>
              <a:t>ולציית</a:t>
            </a:r>
            <a:r>
              <a:rPr lang="en-US" sz="2400" dirty="0"/>
              <a:t> </a:t>
            </a:r>
            <a:r>
              <a:rPr lang="en-US" sz="2400" dirty="0" err="1"/>
              <a:t>לחוק</a:t>
            </a:r>
            <a:r>
              <a:rPr lang="en-US" sz="2400" dirty="0"/>
              <a:t>.</a:t>
            </a:r>
            <a:endParaRPr lang="en-US" sz="2400" i="1" dirty="0"/>
          </a:p>
        </p:txBody>
      </p:sp>
      <p:pic>
        <p:nvPicPr>
          <p:cNvPr id="7170" name="Picture 2" descr="חובות המוטלות על אגודות שיתופיות | משרד הכלכלה והתעשייה">
            <a:extLst>
              <a:ext uri="{FF2B5EF4-FFF2-40B4-BE49-F238E27FC236}">
                <a16:creationId xmlns:a16="http://schemas.microsoft.com/office/drawing/2014/main" xmlns="" id="{7FB15BC1-3A68-4669-84FF-CA4644306B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70" r="10759" b="-1"/>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174"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B8CD7"/>
          </a:solidFill>
          <a:ln w="38100" cap="rnd">
            <a:solidFill>
              <a:srgbClr val="4B8CD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5098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FAE3DEC-459A-4CB3-998C-3640A9B2B9C2}"/>
              </a:ext>
            </a:extLst>
          </p:cNvPr>
          <p:cNvSpPr>
            <a:spLocks noGrp="1"/>
          </p:cNvSpPr>
          <p:nvPr>
            <p:ph type="title"/>
          </p:nvPr>
        </p:nvSpPr>
        <p:spPr>
          <a:xfrm>
            <a:off x="640079" y="325369"/>
            <a:ext cx="5005711"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חובות האזרח</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72D6"/>
          </a:solidFill>
          <a:ln w="38100" cap="rnd">
            <a:solidFill>
              <a:srgbClr val="9572D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5223B0D-859C-455A-9853-5B265FF3B6D9}"/>
              </a:ext>
            </a:extLst>
          </p:cNvPr>
          <p:cNvSpPr>
            <a:spLocks noGrp="1"/>
          </p:cNvSpPr>
          <p:nvPr>
            <p:ph idx="1"/>
          </p:nvPr>
        </p:nvSpPr>
        <p:spPr>
          <a:xfrm>
            <a:off x="640080" y="2872899"/>
            <a:ext cx="4243589" cy="3693416"/>
          </a:xfrm>
        </p:spPr>
        <p:txBody>
          <a:bodyPr>
            <a:normAutofit/>
          </a:bodyPr>
          <a:lstStyle/>
          <a:p>
            <a:pPr algn="r" rtl="1">
              <a:lnSpc>
                <a:spcPct val="100000"/>
              </a:lnSpc>
            </a:pPr>
            <a:r>
              <a:rPr lang="he-IL" sz="2400" dirty="0"/>
              <a:t>חובתו של אזרח לציית לחוק ולחובות הקבועות בו (תשלום </a:t>
            </a:r>
            <a:r>
              <a:rPr lang="he-IL" sz="2400" dirty="0" err="1"/>
              <a:t>מסים</a:t>
            </a:r>
            <a:r>
              <a:rPr lang="he-IL" sz="2400" dirty="0"/>
              <a:t>, שירות בצבא וכו').</a:t>
            </a:r>
            <a:endParaRPr lang="en-US" sz="2400" i="1" dirty="0"/>
          </a:p>
          <a:p>
            <a:pPr algn="r" rtl="1">
              <a:lnSpc>
                <a:spcPct val="100000"/>
              </a:lnSpc>
            </a:pPr>
            <a:r>
              <a:rPr lang="he-IL" sz="2400" dirty="0"/>
              <a:t>ישנו </a:t>
            </a:r>
            <a:r>
              <a:rPr lang="he-IL" sz="2400" b="1" dirty="0"/>
              <a:t>ערך אזרחי</a:t>
            </a:r>
            <a:r>
              <a:rPr lang="he-IL" sz="2400" dirty="0"/>
              <a:t> להשתתפות בעיצוב החיים הציבוריים (הצבעה בבחירות, ביקורת על השלטון, השתתפות אזרחית וכו'), ערך אזרחי נוסף הוא תרומה לקהילה ולמדינה.</a:t>
            </a:r>
          </a:p>
        </p:txBody>
      </p:sp>
      <p:pic>
        <p:nvPicPr>
          <p:cNvPr id="8194" name="Picture 2" descr="Elections, Ballot Box, Vote, Democracy, Process">
            <a:extLst>
              <a:ext uri="{FF2B5EF4-FFF2-40B4-BE49-F238E27FC236}">
                <a16:creationId xmlns:a16="http://schemas.microsoft.com/office/drawing/2014/main" xmlns="" id="{1B426F96-8EDD-441B-AA4C-EDFC17547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39" r="1890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477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xmlns="" id="{529DB108-531C-47C6-97FC-A14CAB75D41D}"/>
              </a:ext>
            </a:extLst>
          </p:cNvPr>
          <p:cNvSpPr>
            <a:spLocks noGrp="1"/>
          </p:cNvSpPr>
          <p:nvPr>
            <p:ph type="title"/>
          </p:nvPr>
        </p:nvSpPr>
        <p:spPr>
          <a:xfrm>
            <a:off x="6252898" y="945254"/>
            <a:ext cx="5336554" cy="1949815"/>
          </a:xfrm>
        </p:spPr>
        <p:txBody>
          <a:bodyPr anchor="b">
            <a:normAutofit/>
          </a:bodyPr>
          <a:lstStyle/>
          <a:p>
            <a:pPr algn="ctr"/>
            <a:r>
              <a:rPr lang="he-IL" sz="6000" b="1" dirty="0">
                <a:effectLst>
                  <a:outerShdw blurRad="38100" dist="38100" dir="2700000" algn="tl">
                    <a:srgbClr val="000000">
                      <a:alpha val="43137"/>
                    </a:srgbClr>
                  </a:outerShdw>
                </a:effectLst>
              </a:rPr>
              <a:t>זכויות פוליטיות</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r>
              <a:rPr lang="he-IL" sz="4400" b="1" dirty="0">
                <a:effectLst>
                  <a:outerShdw blurRad="38100" dist="38100" dir="2700000" algn="tl">
                    <a:srgbClr val="000000">
                      <a:alpha val="43137"/>
                    </a:srgbClr>
                  </a:outerShdw>
                </a:effectLst>
              </a:rPr>
              <a:t>(זכויות האזרח)</a:t>
            </a:r>
            <a:endParaRPr lang="he-IL" sz="6000" b="1" dirty="0">
              <a:effectLst>
                <a:outerShdw blurRad="38100" dist="38100" dir="2700000" algn="tl">
                  <a:srgbClr val="000000">
                    <a:alpha val="43137"/>
                  </a:srgbClr>
                </a:outerShdw>
              </a:effectLst>
            </a:endParaRPr>
          </a:p>
        </p:txBody>
      </p:sp>
      <p:pic>
        <p:nvPicPr>
          <p:cNvPr id="9218" name="Picture 2" descr="מתי הבחירות? לוח הזמנים המלא לבחירות 2019, הכנסת ה-22 - כיפה">
            <a:extLst>
              <a:ext uri="{FF2B5EF4-FFF2-40B4-BE49-F238E27FC236}">
                <a16:creationId xmlns:a16="http://schemas.microsoft.com/office/drawing/2014/main" xmlns="" id="{644304C5-6BE7-45D3-AA41-E1384BFC1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7" r="10305" b="3"/>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92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כותרת משנה 4">
            <a:extLst>
              <a:ext uri="{FF2B5EF4-FFF2-40B4-BE49-F238E27FC236}">
                <a16:creationId xmlns:a16="http://schemas.microsoft.com/office/drawing/2014/main" xmlns="" id="{3D14DFFD-C338-4558-BA1F-4498C7262AF7}"/>
              </a:ext>
            </a:extLst>
          </p:cNvPr>
          <p:cNvSpPr>
            <a:spLocks noGrp="1"/>
          </p:cNvSpPr>
          <p:nvPr>
            <p:ph idx="1"/>
          </p:nvPr>
        </p:nvSpPr>
        <p:spPr>
          <a:xfrm>
            <a:off x="6467913" y="3164618"/>
            <a:ext cx="5151594" cy="3252960"/>
          </a:xfrm>
        </p:spPr>
        <p:txBody>
          <a:bodyPr anchor="t">
            <a:normAutofit lnSpcReduction="10000"/>
          </a:bodyPr>
          <a:lstStyle/>
          <a:p>
            <a:pPr algn="r" rtl="1"/>
            <a:r>
              <a:rPr lang="he-IL" dirty="0"/>
              <a:t>זכויות פוליטיות הינן זכויות הקשורות לתחום הפוליטי ולשותפות בניהול המסגרת המדינית. (חלקן זכויות אזרח בלבד, וחלקן מבוססות על הזכויות הטבעיות של כל אדם)</a:t>
            </a:r>
            <a:endParaRPr lang="en-US" i="1" dirty="0"/>
          </a:p>
          <a:p>
            <a:pPr algn="r"/>
            <a:endParaRPr lang="he-IL"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079410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FB3CE"/>
          </a:solidFill>
          <a:ln w="38100" cap="rnd">
            <a:solidFill>
              <a:srgbClr val="4FB3C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45C3780-368A-4F40-A5E0-D18576DA6B56}"/>
              </a:ext>
            </a:extLst>
          </p:cNvPr>
          <p:cNvSpPr>
            <a:spLocks noGrp="1"/>
          </p:cNvSpPr>
          <p:nvPr>
            <p:ph idx="1"/>
          </p:nvPr>
        </p:nvSpPr>
        <p:spPr>
          <a:xfrm>
            <a:off x="630936" y="2660904"/>
            <a:ext cx="4818888" cy="3547872"/>
          </a:xfrm>
        </p:spPr>
        <p:txBody>
          <a:bodyPr anchor="t">
            <a:normAutofit/>
          </a:bodyPr>
          <a:lstStyle/>
          <a:p>
            <a:pPr algn="r" rtl="1">
              <a:lnSpc>
                <a:spcPct val="100000"/>
              </a:lnSpc>
            </a:pPr>
            <a:r>
              <a:rPr lang="he-IL" sz="2400" u="sng" dirty="0"/>
              <a:t>זכויות פוליטיות שהן זכויות אזרח</a:t>
            </a:r>
            <a:r>
              <a:rPr lang="he-IL" sz="2400" dirty="0"/>
              <a:t>: הזכות לבחור ולהיבחר, והזכות להתארגן כמפלגה המתמודדת בבחירות (מוענקות לאזרחי המדינה בלבד)</a:t>
            </a:r>
            <a:endParaRPr lang="en-US" sz="2400" i="1" dirty="0"/>
          </a:p>
          <a:p>
            <a:pPr algn="r" rtl="1">
              <a:lnSpc>
                <a:spcPct val="100000"/>
              </a:lnSpc>
            </a:pPr>
            <a:r>
              <a:rPr lang="he-IL" sz="2400" u="sng" dirty="0"/>
              <a:t>זכויות פוליטיות הנובעות מזכויות טבעיות</a:t>
            </a:r>
            <a:r>
              <a:rPr lang="he-IL" sz="2400" dirty="0"/>
              <a:t>: חופש ההפגנה והמחאה והאפשרות לבקר את השלטון (אינן מוגבלות לאזרחי המדינה) </a:t>
            </a:r>
            <a:endParaRPr lang="en-US" sz="2400" i="1" dirty="0"/>
          </a:p>
          <a:p>
            <a:pPr algn="r">
              <a:lnSpc>
                <a:spcPct val="100000"/>
              </a:lnSpc>
            </a:pPr>
            <a:endParaRPr lang="he-IL" sz="2400" dirty="0"/>
          </a:p>
        </p:txBody>
      </p:sp>
      <mc:AlternateContent xmlns:mc="http://schemas.openxmlformats.org/markup-compatibility/2006" xmlns:p14="http://schemas.microsoft.com/office/powerpoint/2010/main">
        <mc:Choice Requires="p14">
          <p:contentPart p14:bwMode="auto" r:id="rId2">
            <p14:nvContentPartPr>
              <p14:cNvPr id="139" name="Ink 138">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39" name="Ink 13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42" name="Picture 2" descr="מתי הבחירות? לוח הזמנים המלא לבחירות 2019, הכנסת ה-22 - כיפה">
            <a:extLst>
              <a:ext uri="{FF2B5EF4-FFF2-40B4-BE49-F238E27FC236}">
                <a16:creationId xmlns:a16="http://schemas.microsoft.com/office/drawing/2014/main" xmlns="" id="{7FE32F68-7AD9-4241-8EA0-59FF05084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77" r="10305" b="3"/>
          <a:stretch/>
        </p:blipFill>
        <p:spPr bwMode="auto">
          <a:xfrm>
            <a:off x="6099048" y="1199534"/>
            <a:ext cx="5458968" cy="445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090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8" name="Picture 6" descr="Money, Profit, Finance, Business, Return, Yield">
            <a:extLst>
              <a:ext uri="{FF2B5EF4-FFF2-40B4-BE49-F238E27FC236}">
                <a16:creationId xmlns:a16="http://schemas.microsoft.com/office/drawing/2014/main" xmlns="" id="{C02026A7-CC62-446F-B14A-54911E67D8D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49" r="-1" b="40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כותרת 5">
            <a:extLst>
              <a:ext uri="{FF2B5EF4-FFF2-40B4-BE49-F238E27FC236}">
                <a16:creationId xmlns:a16="http://schemas.microsoft.com/office/drawing/2014/main" xmlns="" id="{04738A38-5D02-414C-9AD7-D1F7ED1A9CCF}"/>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a:t>גישות חברתיות כלכליות</a:t>
            </a:r>
          </a:p>
        </p:txBody>
      </p:sp>
      <p:sp>
        <p:nvSpPr>
          <p:cNvPr id="141"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5821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99C858D-E4E6-4E52-98E6-4C57BD4AFFB9}"/>
              </a:ext>
            </a:extLst>
          </p:cNvPr>
          <p:cNvSpPr>
            <a:spLocks noGrp="1"/>
          </p:cNvSpPr>
          <p:nvPr>
            <p:ph type="title"/>
          </p:nvPr>
        </p:nvSpPr>
        <p:spPr>
          <a:xfrm>
            <a:off x="0" y="593686"/>
            <a:ext cx="6389894" cy="1956841"/>
          </a:xfrm>
        </p:spPr>
        <p:txBody>
          <a:bodyPr anchor="b">
            <a:normAutofit/>
          </a:bodyPr>
          <a:lstStyle/>
          <a:p>
            <a:pPr>
              <a:lnSpc>
                <a:spcPct val="90000"/>
              </a:lnSpc>
            </a:pPr>
            <a:r>
              <a:rPr lang="he-IL" sz="6000" b="1" dirty="0">
                <a:effectLst>
                  <a:outerShdw blurRad="38100" dist="38100" dir="2700000" algn="tl">
                    <a:srgbClr val="000000">
                      <a:alpha val="43137"/>
                    </a:srgbClr>
                  </a:outerShdw>
                </a:effectLst>
              </a:rPr>
              <a:t>הגישה הליברלית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8A060"/>
          </a:solidFill>
          <a:ln w="38100" cap="rnd">
            <a:solidFill>
              <a:srgbClr val="C8A06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7126CF8-2261-45CE-B4E5-AA79E263FE0E}"/>
              </a:ext>
            </a:extLst>
          </p:cNvPr>
          <p:cNvSpPr>
            <a:spLocks noGrp="1"/>
          </p:cNvSpPr>
          <p:nvPr>
            <p:ph idx="1"/>
          </p:nvPr>
        </p:nvSpPr>
        <p:spPr>
          <a:xfrm>
            <a:off x="134224" y="2709644"/>
            <a:ext cx="4991449" cy="3959603"/>
          </a:xfrm>
        </p:spPr>
        <p:txBody>
          <a:bodyPr>
            <a:normAutofit fontScale="92500"/>
          </a:bodyPr>
          <a:lstStyle/>
          <a:p>
            <a:pPr algn="r" rtl="1">
              <a:lnSpc>
                <a:spcPct val="100000"/>
              </a:lnSpc>
            </a:pPr>
            <a:r>
              <a:rPr lang="he-IL" sz="2400" dirty="0"/>
              <a:t>מדינה שפועלת עפ"י גישה זו </a:t>
            </a:r>
            <a:r>
              <a:rPr lang="he-IL" sz="2400" u="sng" dirty="0">
                <a:highlight>
                  <a:srgbClr val="FFFF00"/>
                </a:highlight>
              </a:rPr>
              <a:t>מאמינה בעדיפות לערך החירות הכלכלית, על פני  השוויון החברתי - כלכלי</a:t>
            </a:r>
            <a:r>
              <a:rPr lang="he-IL" sz="2400" dirty="0"/>
              <a:t> כיוון שהחירות תקדם את טובת המדינה כולה ובתוכה את החלשים.</a:t>
            </a:r>
            <a:endParaRPr lang="en-US" sz="2400" i="1" dirty="0"/>
          </a:p>
          <a:p>
            <a:pPr algn="r" rtl="1">
              <a:lnSpc>
                <a:spcPct val="100000"/>
              </a:lnSpc>
            </a:pPr>
            <a:r>
              <a:rPr lang="he-IL" sz="2400" dirty="0"/>
              <a:t>המדינה </a:t>
            </a:r>
            <a:r>
              <a:rPr lang="he-IL" sz="2400" u="sng" dirty="0">
                <a:solidFill>
                  <a:srgbClr val="FF0000"/>
                </a:solidFill>
              </a:rPr>
              <a:t>תעודד יוזמה פרטית ותחרות</a:t>
            </a:r>
            <a:r>
              <a:rPr lang="he-IL" sz="2400" dirty="0">
                <a:solidFill>
                  <a:srgbClr val="FF0000"/>
                </a:solidFill>
              </a:rPr>
              <a:t> </a:t>
            </a:r>
            <a:r>
              <a:rPr lang="he-IL" sz="2400" dirty="0"/>
              <a:t>במסגרת שוק חופשי, ולכן </a:t>
            </a:r>
            <a:r>
              <a:rPr lang="he-IL" sz="2400" u="sng" dirty="0">
                <a:solidFill>
                  <a:srgbClr val="FF0000"/>
                </a:solidFill>
              </a:rPr>
              <a:t>המעורבות של המדינה תהיה מצומצמת</a:t>
            </a:r>
            <a:r>
              <a:rPr lang="he-IL" sz="2400" dirty="0"/>
              <a:t> בתחום החברתי-כלכלי, לדוגמה: הפרטה, קיצוץ תקציבים, צמצום קצבאות. בשל כך הממשלה </a:t>
            </a:r>
            <a:r>
              <a:rPr lang="he-IL" sz="2400" u="sng" dirty="0">
                <a:solidFill>
                  <a:srgbClr val="FF0000"/>
                </a:solidFill>
              </a:rPr>
              <a:t>תומכת בצמצום המיסים למינימום</a:t>
            </a:r>
            <a:r>
              <a:rPr lang="he-IL" sz="2400" dirty="0">
                <a:solidFill>
                  <a:srgbClr val="FF0000"/>
                </a:solidFill>
              </a:rPr>
              <a:t>.</a:t>
            </a:r>
            <a:endParaRPr lang="en-US" sz="2400" i="1" dirty="0">
              <a:solidFill>
                <a:srgbClr val="FF0000"/>
              </a:solidFill>
            </a:endParaRPr>
          </a:p>
          <a:p>
            <a:pPr algn="r" rtl="1">
              <a:lnSpc>
                <a:spcPct val="100000"/>
              </a:lnSpc>
            </a:pPr>
            <a:endParaRPr lang="he-IL" sz="2400" dirty="0"/>
          </a:p>
        </p:txBody>
      </p:sp>
      <p:pic>
        <p:nvPicPr>
          <p:cNvPr id="19458" name="Picture 2" descr="Coins, Pennies, Money, Currency, Cash, Finance, Banking">
            <a:extLst>
              <a:ext uri="{FF2B5EF4-FFF2-40B4-BE49-F238E27FC236}">
                <a16:creationId xmlns:a16="http://schemas.microsoft.com/office/drawing/2014/main" xmlns="" id="{D17599B5-0379-42D6-A4D4-22E2E8189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92" r="2475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543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B91BCB7-1239-4E1E-A45F-45FBA720FD05}"/>
              </a:ext>
            </a:extLst>
          </p:cNvPr>
          <p:cNvSpPr>
            <a:spLocks noGrp="1"/>
          </p:cNvSpPr>
          <p:nvPr>
            <p:ph type="title"/>
          </p:nvPr>
        </p:nvSpPr>
        <p:spPr>
          <a:xfrm>
            <a:off x="640080" y="325369"/>
            <a:ext cx="4368602" cy="1956841"/>
          </a:xfrm>
        </p:spPr>
        <p:txBody>
          <a:bodyPr anchor="b">
            <a:normAutofit fontScale="90000"/>
          </a:bodyPr>
          <a:lstStyle/>
          <a:p>
            <a:pPr algn="ctr">
              <a:lnSpc>
                <a:spcPct val="90000"/>
              </a:lnSpc>
            </a:pPr>
            <a:r>
              <a:rPr lang="he-IL" sz="5100" b="1" dirty="0"/>
              <a:t>הגישה הסוציאל-דמוקרטית</a:t>
            </a:r>
          </a:p>
        </p:txBody>
      </p:sp>
      <p:sp>
        <p:nvSpPr>
          <p:cNvPr id="16"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BA213"/>
          </a:solidFill>
          <a:ln w="38100" cap="rnd">
            <a:solidFill>
              <a:srgbClr val="FBA21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C24BD22-1C7F-4F41-B650-14FC958221A3}"/>
              </a:ext>
            </a:extLst>
          </p:cNvPr>
          <p:cNvSpPr>
            <a:spLocks noGrp="1"/>
          </p:cNvSpPr>
          <p:nvPr>
            <p:ph idx="1"/>
          </p:nvPr>
        </p:nvSpPr>
        <p:spPr>
          <a:xfrm>
            <a:off x="640080" y="2872899"/>
            <a:ext cx="4795986" cy="3659732"/>
          </a:xfrm>
        </p:spPr>
        <p:txBody>
          <a:bodyPr>
            <a:normAutofit fontScale="92500" lnSpcReduction="10000"/>
          </a:bodyPr>
          <a:lstStyle/>
          <a:p>
            <a:pPr algn="r" rtl="1">
              <a:lnSpc>
                <a:spcPct val="100000"/>
              </a:lnSpc>
            </a:pPr>
            <a:r>
              <a:rPr lang="he-IL" sz="2800" dirty="0"/>
              <a:t>מדינה שפועלת לפי גישה זו מאמינה </a:t>
            </a:r>
            <a:r>
              <a:rPr lang="he-IL" sz="2800" u="sng" dirty="0"/>
              <a:t>בעדיפות השוויון החברתי-כלכלי על-פני החירות הכלכלית.</a:t>
            </a:r>
          </a:p>
          <a:p>
            <a:pPr algn="r" rtl="1">
              <a:lnSpc>
                <a:spcPct val="100000"/>
              </a:lnSpc>
            </a:pPr>
            <a:r>
              <a:rPr lang="he-IL" sz="2800" dirty="0"/>
              <a:t>מדינה זו היא </a:t>
            </a:r>
            <a:r>
              <a:rPr lang="he-IL" sz="2800" u="sng" dirty="0"/>
              <a:t>מקדמת שוויון כלכלי וצמצום פערים</a:t>
            </a:r>
            <a:r>
              <a:rPr lang="he-IL" sz="2800" dirty="0"/>
              <a:t> בשם הסולידריות [אחדות], </a:t>
            </a:r>
            <a:r>
              <a:rPr lang="he-IL" sz="2800" u="sng" dirty="0"/>
              <a:t>והפרט יכול להישען על סיוע חברתי-כלכלי מהמדינה</a:t>
            </a:r>
            <a:r>
              <a:rPr lang="he-IL" sz="2800" dirty="0"/>
              <a:t> תוך הדגשת האחריות של המדינה כלפי החלש. </a:t>
            </a:r>
            <a:endParaRPr lang="en-US" sz="2800" i="1" dirty="0"/>
          </a:p>
        </p:txBody>
      </p:sp>
      <p:pic>
        <p:nvPicPr>
          <p:cNvPr id="4" name="תמונה 3" descr="Social Media, Personal, Social Networks, Media, System">
            <a:extLst>
              <a:ext uri="{FF2B5EF4-FFF2-40B4-BE49-F238E27FC236}">
                <a16:creationId xmlns:a16="http://schemas.microsoft.com/office/drawing/2014/main" xmlns="" id="{44E76F1C-4F12-438D-A704-48A466344E03}"/>
              </a:ext>
            </a:extLst>
          </p:cNvPr>
          <p:cNvPicPr/>
          <p:nvPr/>
        </p:nvPicPr>
        <p:blipFill rotWithShape="1">
          <a:blip r:embed="rId2" cstate="print">
            <a:extLst>
              <a:ext uri="{28A0092B-C50C-407E-A947-70E740481C1C}">
                <a14:useLocalDpi xmlns:a14="http://schemas.microsoft.com/office/drawing/2010/main" val="0"/>
              </a:ext>
            </a:extLst>
          </a:blip>
          <a:srcRect l="16431" r="1661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9879680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a16="http://schemas.microsoft.com/office/drawing/2014/main" xmlns="" id="{83DEE291-7116-4628-A882-4D4BD1E57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xmlns=""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E6AD794-1220-4575-928B-ED5ED52A1CF2}"/>
              </a:ext>
            </a:extLst>
          </p:cNvPr>
          <p:cNvSpPr>
            <a:spLocks noGrp="1"/>
          </p:cNvSpPr>
          <p:nvPr>
            <p:ph type="title"/>
          </p:nvPr>
        </p:nvSpPr>
        <p:spPr>
          <a:xfrm>
            <a:off x="640080" y="325369"/>
            <a:ext cx="4368602" cy="1956841"/>
          </a:xfrm>
        </p:spPr>
        <p:txBody>
          <a:bodyPr anchor="b">
            <a:normAutofit fontScale="90000"/>
          </a:bodyPr>
          <a:lstStyle/>
          <a:p>
            <a:pPr algn="ctr">
              <a:lnSpc>
                <a:spcPct val="90000"/>
              </a:lnSpc>
            </a:pPr>
            <a:r>
              <a:rPr lang="he-IL" sz="5100" b="1" dirty="0">
                <a:effectLst>
                  <a:outerShdw blurRad="38100" dist="38100" dir="2700000" algn="tl">
                    <a:srgbClr val="000000">
                      <a:alpha val="43137"/>
                    </a:srgbClr>
                  </a:outerShdw>
                </a:effectLst>
              </a:rPr>
              <a:t>הגישה הסוציאל-דמוקרטית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BA213"/>
          </a:solidFill>
          <a:ln w="38100" cap="rnd">
            <a:solidFill>
              <a:srgbClr val="FBA213"/>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F1D243B-84A9-41FD-A1BF-F0208A3D5CAD}"/>
              </a:ext>
            </a:extLst>
          </p:cNvPr>
          <p:cNvSpPr>
            <a:spLocks noGrp="1"/>
          </p:cNvSpPr>
          <p:nvPr>
            <p:ph idx="1"/>
          </p:nvPr>
        </p:nvSpPr>
        <p:spPr>
          <a:xfrm>
            <a:off x="318782" y="2612840"/>
            <a:ext cx="5276676" cy="3760528"/>
          </a:xfrm>
        </p:spPr>
        <p:txBody>
          <a:bodyPr>
            <a:noAutofit/>
          </a:bodyPr>
          <a:lstStyle/>
          <a:p>
            <a:pPr algn="r" rtl="1">
              <a:lnSpc>
                <a:spcPct val="100000"/>
              </a:lnSpc>
            </a:pPr>
            <a:r>
              <a:rPr lang="he-IL" sz="2800" dirty="0"/>
              <a:t>בגלל זה, מדינה זו </a:t>
            </a:r>
            <a:r>
              <a:rPr lang="he-IL" sz="2800" u="sng" dirty="0"/>
              <a:t>מעורבת בתחום החברתי-כלכלי במידה רבה ומחויבת ליצור רשת ביטחון סוציאלי</a:t>
            </a:r>
            <a:r>
              <a:rPr lang="he-IL" sz="2800" dirty="0"/>
              <a:t> רחבה כדי להבטיח קיום בסיסי בכבוד לכל אדם. לדוגמה: סבסוד שירותים, הענקת שירותים חברתיים, חקיקה חברתית, הלאמה ועוד.</a:t>
            </a:r>
            <a:endParaRPr lang="en-US" sz="2800" i="1" dirty="0"/>
          </a:p>
          <a:p>
            <a:pPr algn="r" rtl="1">
              <a:lnSpc>
                <a:spcPct val="100000"/>
              </a:lnSpc>
            </a:pPr>
            <a:r>
              <a:rPr lang="he-IL" sz="2800" dirty="0"/>
              <a:t>לשם כך המיסוי גבוה על העשירונים העליונים.</a:t>
            </a:r>
            <a:endParaRPr lang="en-US" sz="2800" i="1" dirty="0"/>
          </a:p>
        </p:txBody>
      </p:sp>
      <p:pic>
        <p:nvPicPr>
          <p:cNvPr id="4" name="תמונה 3" descr="Social Media, Personal, Social Networks, Media, System">
            <a:extLst>
              <a:ext uri="{FF2B5EF4-FFF2-40B4-BE49-F238E27FC236}">
                <a16:creationId xmlns:a16="http://schemas.microsoft.com/office/drawing/2014/main" xmlns="" id="{ABDD6680-4618-494B-AE11-F17EEFE21CD1}"/>
              </a:ext>
            </a:extLst>
          </p:cNvPr>
          <p:cNvPicPr/>
          <p:nvPr/>
        </p:nvPicPr>
        <p:blipFill rotWithShape="1">
          <a:blip r:embed="rId2" cstate="print">
            <a:extLst>
              <a:ext uri="{28A0092B-C50C-407E-A947-70E740481C1C}">
                <a14:useLocalDpi xmlns:a14="http://schemas.microsoft.com/office/drawing/2010/main" val="0"/>
              </a:ext>
            </a:extLst>
          </a:blip>
          <a:srcRect l="16431" r="1661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5223798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a16="http://schemas.microsoft.com/office/drawing/2014/main" xmlns=""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a16="http://schemas.microsoft.com/office/drawing/2014/main" xmlns=""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a16="http://schemas.microsoft.com/office/drawing/2014/main" xmlns=""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xmlns=""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a16="http://schemas.microsoft.com/office/drawing/2014/main" xmlns=""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a16="http://schemas.microsoft.com/office/drawing/2014/main" xmlns=""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a16="http://schemas.microsoft.com/office/drawing/2014/main" xmlns=""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a16="http://schemas.microsoft.com/office/drawing/2014/main" xmlns=""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xmlns="" id="{337940BB-FBC4-492E-BD92-3B7B914D0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a16="http://schemas.microsoft.com/office/drawing/2014/main" xmlns=""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a16="http://schemas.microsoft.com/office/drawing/2014/main" xmlns=""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a16="http://schemas.microsoft.com/office/drawing/2014/main" xmlns="" id="{1437E39A-0785-4159-AB49-3718528AA3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a16="http://schemas.microsoft.com/office/drawing/2014/main" xmlns=""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xmlns="" id="{476D71F0-B1CD-4F78-9B62-4D07CC811C89}"/>
              </a:ext>
            </a:extLst>
          </p:cNvPr>
          <p:cNvSpPr txBox="1"/>
          <p:nvPr/>
        </p:nvSpPr>
        <p:spPr>
          <a:xfrm>
            <a:off x="2975961" y="100667"/>
            <a:ext cx="6470041"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כ</a:t>
            </a:r>
            <a:r>
              <a:rPr lang="he-IL" sz="8800" b="1" dirty="0">
                <a:effectLst>
                  <a:outerShdw blurRad="38100" dist="38100" dir="2700000" algn="tl">
                    <a:srgbClr val="000000">
                      <a:alpha val="43137"/>
                    </a:srgbClr>
                  </a:outerShdw>
                </a:effectLst>
              </a:rPr>
              <a:t> </a:t>
            </a:r>
            <a:r>
              <a:rPr lang="he-IL" sz="8800" b="1" dirty="0">
                <a:solidFill>
                  <a:schemeClr val="accent6"/>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ה</a:t>
            </a:r>
            <a:r>
              <a:rPr lang="he-IL" sz="8800" b="1" dirty="0">
                <a:effectLst>
                  <a:outerShdw blurRad="38100" dist="38100" dir="2700000" algn="tl">
                    <a:srgbClr val="000000">
                      <a:alpha val="43137"/>
                    </a:srgbClr>
                  </a:outerShdw>
                </a:effectLst>
              </a:rPr>
              <a:t> </a:t>
            </a:r>
            <a:r>
              <a:rPr lang="he-IL" sz="8800" b="1" dirty="0">
                <a:solidFill>
                  <a:schemeClr val="accent5"/>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ש</a:t>
            </a:r>
            <a:r>
              <a:rPr lang="he-IL" sz="8800" b="1" dirty="0">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ק</a:t>
            </a:r>
          </a:p>
        </p:txBody>
      </p:sp>
      <p:sp>
        <p:nvSpPr>
          <p:cNvPr id="5" name="תיבת טקסט 4">
            <a:extLst>
              <a:ext uri="{FF2B5EF4-FFF2-40B4-BE49-F238E27FC236}">
                <a16:creationId xmlns:a16="http://schemas.microsoft.com/office/drawing/2014/main" xmlns="" id="{48E66F58-AE10-4369-8AAB-06C0C4278984}"/>
              </a:ext>
            </a:extLst>
          </p:cNvPr>
          <p:cNvSpPr txBox="1"/>
          <p:nvPr/>
        </p:nvSpPr>
        <p:spPr>
          <a:xfrm>
            <a:off x="8583265" y="1937858"/>
            <a:ext cx="862737" cy="523220"/>
          </a:xfrm>
          <a:prstGeom prst="rect">
            <a:avLst/>
          </a:prstGeom>
          <a:noFill/>
        </p:spPr>
        <p:txBody>
          <a:bodyPr wrap="none" rtlCol="1">
            <a:spAutoFit/>
          </a:bodyPr>
          <a:lstStyle/>
          <a:p>
            <a:r>
              <a:rPr lang="he-IL" sz="2800" b="1" dirty="0">
                <a:solidFill>
                  <a:schemeClr val="accent4"/>
                </a:solidFill>
              </a:rPr>
              <a:t>כבוד</a:t>
            </a:r>
          </a:p>
        </p:txBody>
      </p:sp>
      <p:sp>
        <p:nvSpPr>
          <p:cNvPr id="6" name="תיבת טקסט 5">
            <a:extLst>
              <a:ext uri="{FF2B5EF4-FFF2-40B4-BE49-F238E27FC236}">
                <a16:creationId xmlns:a16="http://schemas.microsoft.com/office/drawing/2014/main" xmlns="" id="{3DE2CD88-2E86-4F7F-A203-200FDE0FCBA9}"/>
              </a:ext>
            </a:extLst>
          </p:cNvPr>
          <p:cNvSpPr txBox="1"/>
          <p:nvPr/>
        </p:nvSpPr>
        <p:spPr>
          <a:xfrm>
            <a:off x="6861218" y="2600588"/>
            <a:ext cx="1963999" cy="523220"/>
          </a:xfrm>
          <a:prstGeom prst="rect">
            <a:avLst/>
          </a:prstGeom>
          <a:noFill/>
        </p:spPr>
        <p:txBody>
          <a:bodyPr wrap="none" rtlCol="1">
            <a:spAutoFit/>
          </a:bodyPr>
          <a:lstStyle/>
          <a:p>
            <a:r>
              <a:rPr lang="he-IL" sz="2800" b="1" dirty="0">
                <a:solidFill>
                  <a:schemeClr val="accent6"/>
                </a:solidFill>
              </a:rPr>
              <a:t>חיים וביטחון</a:t>
            </a:r>
          </a:p>
        </p:txBody>
      </p:sp>
      <p:sp>
        <p:nvSpPr>
          <p:cNvPr id="7" name="תיבת טקסט 6">
            <a:extLst>
              <a:ext uri="{FF2B5EF4-FFF2-40B4-BE49-F238E27FC236}">
                <a16:creationId xmlns:a16="http://schemas.microsoft.com/office/drawing/2014/main" xmlns="" id="{B473D599-DF80-4067-BE01-1A9CCF2105AE}"/>
              </a:ext>
            </a:extLst>
          </p:cNvPr>
          <p:cNvSpPr txBox="1"/>
          <p:nvPr/>
        </p:nvSpPr>
        <p:spPr>
          <a:xfrm>
            <a:off x="5548263" y="1846118"/>
            <a:ext cx="1548822" cy="523220"/>
          </a:xfrm>
          <a:prstGeom prst="rect">
            <a:avLst/>
          </a:prstGeom>
          <a:noFill/>
        </p:spPr>
        <p:txBody>
          <a:bodyPr wrap="none" rtlCol="1">
            <a:spAutoFit/>
          </a:bodyPr>
          <a:lstStyle/>
          <a:p>
            <a:r>
              <a:rPr lang="he-IL" sz="2800" b="1" dirty="0">
                <a:solidFill>
                  <a:schemeClr val="accent2"/>
                </a:solidFill>
              </a:rPr>
              <a:t>הליך הוגן</a:t>
            </a:r>
          </a:p>
        </p:txBody>
      </p:sp>
      <p:sp>
        <p:nvSpPr>
          <p:cNvPr id="8" name="תיבת טקסט 7">
            <a:extLst>
              <a:ext uri="{FF2B5EF4-FFF2-40B4-BE49-F238E27FC236}">
                <a16:creationId xmlns:a16="http://schemas.microsoft.com/office/drawing/2014/main" xmlns="" id="{6E41F5F2-1724-4824-B074-A9FFD79E2373}"/>
              </a:ext>
            </a:extLst>
          </p:cNvPr>
          <p:cNvSpPr txBox="1"/>
          <p:nvPr/>
        </p:nvSpPr>
        <p:spPr>
          <a:xfrm>
            <a:off x="5179930" y="2600588"/>
            <a:ext cx="1031051" cy="523220"/>
          </a:xfrm>
          <a:prstGeom prst="rect">
            <a:avLst/>
          </a:prstGeom>
          <a:noFill/>
        </p:spPr>
        <p:txBody>
          <a:bodyPr wrap="none" rtlCol="1">
            <a:spAutoFit/>
          </a:bodyPr>
          <a:lstStyle/>
          <a:p>
            <a:r>
              <a:rPr lang="he-IL" sz="2800" b="1" dirty="0">
                <a:solidFill>
                  <a:schemeClr val="accent5"/>
                </a:solidFill>
              </a:rPr>
              <a:t>חירות</a:t>
            </a:r>
          </a:p>
        </p:txBody>
      </p:sp>
      <p:sp>
        <p:nvSpPr>
          <p:cNvPr id="9" name="תיבת טקסט 8">
            <a:extLst>
              <a:ext uri="{FF2B5EF4-FFF2-40B4-BE49-F238E27FC236}">
                <a16:creationId xmlns:a16="http://schemas.microsoft.com/office/drawing/2014/main" xmlns="" id="{EB550633-BA3D-4D85-A694-D890E04D5D8F}"/>
              </a:ext>
            </a:extLst>
          </p:cNvPr>
          <p:cNvSpPr txBox="1"/>
          <p:nvPr/>
        </p:nvSpPr>
        <p:spPr>
          <a:xfrm>
            <a:off x="3997402" y="1949350"/>
            <a:ext cx="930063" cy="523220"/>
          </a:xfrm>
          <a:prstGeom prst="rect">
            <a:avLst/>
          </a:prstGeom>
          <a:noFill/>
        </p:spPr>
        <p:txBody>
          <a:bodyPr wrap="none" rtlCol="1">
            <a:spAutoFit/>
          </a:bodyPr>
          <a:lstStyle/>
          <a:p>
            <a:r>
              <a:rPr lang="he-IL" sz="2800" b="1" dirty="0">
                <a:solidFill>
                  <a:schemeClr val="accent3">
                    <a:lumMod val="75000"/>
                  </a:schemeClr>
                </a:solidFill>
              </a:rPr>
              <a:t>שוויון</a:t>
            </a:r>
          </a:p>
        </p:txBody>
      </p:sp>
      <p:sp>
        <p:nvSpPr>
          <p:cNvPr id="10" name="תיבת טקסט 9">
            <a:extLst>
              <a:ext uri="{FF2B5EF4-FFF2-40B4-BE49-F238E27FC236}">
                <a16:creationId xmlns:a16="http://schemas.microsoft.com/office/drawing/2014/main" xmlns="" id="{AAA77B49-DE5C-4CF1-A0AD-36D2032B48E0}"/>
              </a:ext>
            </a:extLst>
          </p:cNvPr>
          <p:cNvSpPr txBox="1"/>
          <p:nvPr/>
        </p:nvSpPr>
        <p:spPr>
          <a:xfrm>
            <a:off x="3099727" y="2600588"/>
            <a:ext cx="821059" cy="523220"/>
          </a:xfrm>
          <a:prstGeom prst="rect">
            <a:avLst/>
          </a:prstGeom>
          <a:noFill/>
        </p:spPr>
        <p:txBody>
          <a:bodyPr wrap="none" rtlCol="1">
            <a:spAutoFit/>
          </a:bodyPr>
          <a:lstStyle/>
          <a:p>
            <a:r>
              <a:rPr lang="he-IL" sz="2800" b="1" dirty="0">
                <a:solidFill>
                  <a:schemeClr val="accent1"/>
                </a:solidFill>
              </a:rPr>
              <a:t>קניין</a:t>
            </a:r>
          </a:p>
        </p:txBody>
      </p:sp>
      <p:cxnSp>
        <p:nvCxnSpPr>
          <p:cNvPr id="12" name="מחבר חץ ישר 11">
            <a:extLst>
              <a:ext uri="{FF2B5EF4-FFF2-40B4-BE49-F238E27FC236}">
                <a16:creationId xmlns:a16="http://schemas.microsoft.com/office/drawing/2014/main" xmlns="" id="{C53E5496-CC31-4D39-8CF4-8BC0FFFE616F}"/>
              </a:ext>
            </a:extLst>
          </p:cNvPr>
          <p:cNvCxnSpPr/>
          <p:nvPr/>
        </p:nvCxnSpPr>
        <p:spPr>
          <a:xfrm>
            <a:off x="9038678" y="135062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14" name="מחבר חץ ישר 13">
            <a:extLst>
              <a:ext uri="{FF2B5EF4-FFF2-40B4-BE49-F238E27FC236}">
                <a16:creationId xmlns:a16="http://schemas.microsoft.com/office/drawing/2014/main" xmlns="" id="{D916E09B-1AD8-4E3E-AB0F-882DB9B5531E}"/>
              </a:ext>
            </a:extLst>
          </p:cNvPr>
          <p:cNvCxnSpPr>
            <a:cxnSpLocks/>
          </p:cNvCxnSpPr>
          <p:nvPr/>
        </p:nvCxnSpPr>
        <p:spPr>
          <a:xfrm>
            <a:off x="8183001" y="1405170"/>
            <a:ext cx="0" cy="1270918"/>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16" name="מחבר חץ ישר 15">
            <a:extLst>
              <a:ext uri="{FF2B5EF4-FFF2-40B4-BE49-F238E27FC236}">
                <a16:creationId xmlns:a16="http://schemas.microsoft.com/office/drawing/2014/main" xmlns="" id="{E71C5351-3D1D-48A5-AB02-C2977CBD3DDD}"/>
              </a:ext>
            </a:extLst>
          </p:cNvPr>
          <p:cNvCxnSpPr/>
          <p:nvPr/>
        </p:nvCxnSpPr>
        <p:spPr>
          <a:xfrm>
            <a:off x="6530370" y="1350628"/>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מחבר חץ ישר 16">
            <a:extLst>
              <a:ext uri="{FF2B5EF4-FFF2-40B4-BE49-F238E27FC236}">
                <a16:creationId xmlns:a16="http://schemas.microsoft.com/office/drawing/2014/main" xmlns="" id="{47478176-F9A8-45AD-A6E1-FDFA4294A3AA}"/>
              </a:ext>
            </a:extLst>
          </p:cNvPr>
          <p:cNvCxnSpPr>
            <a:cxnSpLocks/>
          </p:cNvCxnSpPr>
          <p:nvPr/>
        </p:nvCxnSpPr>
        <p:spPr>
          <a:xfrm>
            <a:off x="5473357" y="1405170"/>
            <a:ext cx="0" cy="1195418"/>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9" name="מחבר חץ ישר 18">
            <a:extLst>
              <a:ext uri="{FF2B5EF4-FFF2-40B4-BE49-F238E27FC236}">
                <a16:creationId xmlns:a16="http://schemas.microsoft.com/office/drawing/2014/main" xmlns="" id="{D1E620F7-B4EC-424A-9D07-A88432E01CF6}"/>
              </a:ext>
            </a:extLst>
          </p:cNvPr>
          <p:cNvCxnSpPr/>
          <p:nvPr/>
        </p:nvCxnSpPr>
        <p:spPr>
          <a:xfrm>
            <a:off x="4489684" y="1442920"/>
            <a:ext cx="0" cy="5977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מחבר חץ ישר 19">
            <a:extLst>
              <a:ext uri="{FF2B5EF4-FFF2-40B4-BE49-F238E27FC236}">
                <a16:creationId xmlns:a16="http://schemas.microsoft.com/office/drawing/2014/main" xmlns="" id="{449506B3-8657-4128-B830-1C27CFABA488}"/>
              </a:ext>
            </a:extLst>
          </p:cNvPr>
          <p:cNvCxnSpPr>
            <a:cxnSpLocks/>
          </p:cNvCxnSpPr>
          <p:nvPr/>
        </p:nvCxnSpPr>
        <p:spPr>
          <a:xfrm>
            <a:off x="3512869" y="1601759"/>
            <a:ext cx="0" cy="107432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sp>
        <p:nvSpPr>
          <p:cNvPr id="22" name="תיבת טקסט 21">
            <a:extLst>
              <a:ext uri="{FF2B5EF4-FFF2-40B4-BE49-F238E27FC236}">
                <a16:creationId xmlns:a16="http://schemas.microsoft.com/office/drawing/2014/main" xmlns="" id="{D06A69AD-FD0E-4E73-B107-47863F75416A}"/>
              </a:ext>
            </a:extLst>
          </p:cNvPr>
          <p:cNvSpPr txBox="1"/>
          <p:nvPr/>
        </p:nvSpPr>
        <p:spPr>
          <a:xfrm>
            <a:off x="3298003" y="3459907"/>
            <a:ext cx="5716630"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ד </a:t>
            </a:r>
            <a:r>
              <a:rPr lang="he-IL" sz="8800" b="1" dirty="0">
                <a:solidFill>
                  <a:schemeClr val="accent6"/>
                </a:solidFill>
                <a:effectLst>
                  <a:outerShdw blurRad="38100" dist="38100" dir="2700000" algn="tl">
                    <a:srgbClr val="000000">
                      <a:alpha val="43137"/>
                    </a:srgbClr>
                  </a:outerShdw>
                </a:effectLst>
              </a:rPr>
              <a:t>ת</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ע</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ב</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ם</a:t>
            </a:r>
          </a:p>
        </p:txBody>
      </p:sp>
      <p:sp>
        <p:nvSpPr>
          <p:cNvPr id="23" name="תיבת טקסט 22">
            <a:extLst>
              <a:ext uri="{FF2B5EF4-FFF2-40B4-BE49-F238E27FC236}">
                <a16:creationId xmlns:a16="http://schemas.microsoft.com/office/drawing/2014/main" xmlns="" id="{8F1C2F0F-90AF-4D96-B0B5-7170904F3F40}"/>
              </a:ext>
            </a:extLst>
          </p:cNvPr>
          <p:cNvSpPr txBox="1"/>
          <p:nvPr/>
        </p:nvSpPr>
        <p:spPr>
          <a:xfrm>
            <a:off x="8272448" y="5336534"/>
            <a:ext cx="849913" cy="954107"/>
          </a:xfrm>
          <a:prstGeom prst="rect">
            <a:avLst/>
          </a:prstGeom>
          <a:noFill/>
        </p:spPr>
        <p:txBody>
          <a:bodyPr wrap="none" rtlCol="1">
            <a:spAutoFit/>
          </a:bodyPr>
          <a:lstStyle/>
          <a:p>
            <a:r>
              <a:rPr lang="he-IL" sz="2800" b="1" dirty="0">
                <a:solidFill>
                  <a:schemeClr val="accent4"/>
                </a:solidFill>
              </a:rPr>
              <a:t>דת</a:t>
            </a:r>
          </a:p>
          <a:p>
            <a:r>
              <a:rPr lang="he-IL" sz="2800" b="1" dirty="0">
                <a:solidFill>
                  <a:schemeClr val="accent4"/>
                </a:solidFill>
              </a:rPr>
              <a:t>מדת</a:t>
            </a:r>
          </a:p>
        </p:txBody>
      </p:sp>
      <p:sp>
        <p:nvSpPr>
          <p:cNvPr id="24" name="תיבת טקסט 23">
            <a:extLst>
              <a:ext uri="{FF2B5EF4-FFF2-40B4-BE49-F238E27FC236}">
                <a16:creationId xmlns:a16="http://schemas.microsoft.com/office/drawing/2014/main" xmlns="" id="{BAAEB1BA-0178-486C-8A7C-661BE9AF3899}"/>
              </a:ext>
            </a:extLst>
          </p:cNvPr>
          <p:cNvSpPr txBox="1"/>
          <p:nvPr/>
        </p:nvSpPr>
        <p:spPr>
          <a:xfrm>
            <a:off x="7010468" y="5336534"/>
            <a:ext cx="1079143" cy="523220"/>
          </a:xfrm>
          <a:prstGeom prst="rect">
            <a:avLst/>
          </a:prstGeom>
          <a:noFill/>
        </p:spPr>
        <p:txBody>
          <a:bodyPr wrap="none" rtlCol="1">
            <a:spAutoFit/>
          </a:bodyPr>
          <a:lstStyle/>
          <a:p>
            <a:r>
              <a:rPr lang="he-IL" sz="2800" b="1" dirty="0">
                <a:solidFill>
                  <a:schemeClr val="accent6"/>
                </a:solidFill>
              </a:rPr>
              <a:t>תנועה</a:t>
            </a:r>
          </a:p>
        </p:txBody>
      </p:sp>
      <p:sp>
        <p:nvSpPr>
          <p:cNvPr id="25" name="תיבת טקסט 24">
            <a:extLst>
              <a:ext uri="{FF2B5EF4-FFF2-40B4-BE49-F238E27FC236}">
                <a16:creationId xmlns:a16="http://schemas.microsoft.com/office/drawing/2014/main" xmlns="" id="{5525CB64-9B55-4DC2-B233-3648983FA394}"/>
              </a:ext>
            </a:extLst>
          </p:cNvPr>
          <p:cNvSpPr txBox="1"/>
          <p:nvPr/>
        </p:nvSpPr>
        <p:spPr>
          <a:xfrm>
            <a:off x="5258478" y="5336534"/>
            <a:ext cx="1000595" cy="523220"/>
          </a:xfrm>
          <a:prstGeom prst="rect">
            <a:avLst/>
          </a:prstGeom>
          <a:noFill/>
        </p:spPr>
        <p:txBody>
          <a:bodyPr wrap="none" rtlCol="1">
            <a:spAutoFit/>
          </a:bodyPr>
          <a:lstStyle/>
          <a:p>
            <a:r>
              <a:rPr lang="he-IL" sz="2800" b="1" dirty="0">
                <a:solidFill>
                  <a:schemeClr val="accent2"/>
                </a:solidFill>
              </a:rPr>
              <a:t>עיסוק</a:t>
            </a:r>
          </a:p>
        </p:txBody>
      </p:sp>
      <p:sp>
        <p:nvSpPr>
          <p:cNvPr id="26" name="תיבת טקסט 25">
            <a:extLst>
              <a:ext uri="{FF2B5EF4-FFF2-40B4-BE49-F238E27FC236}">
                <a16:creationId xmlns:a16="http://schemas.microsoft.com/office/drawing/2014/main" xmlns="" id="{6F1E5015-77A4-45CE-AB1E-5BEA2BBFCCCA}"/>
              </a:ext>
            </a:extLst>
          </p:cNvPr>
          <p:cNvSpPr txBox="1"/>
          <p:nvPr/>
        </p:nvSpPr>
        <p:spPr>
          <a:xfrm>
            <a:off x="4257835" y="5336534"/>
            <a:ext cx="909224" cy="523220"/>
          </a:xfrm>
          <a:prstGeom prst="rect">
            <a:avLst/>
          </a:prstGeom>
          <a:noFill/>
        </p:spPr>
        <p:txBody>
          <a:bodyPr wrap="none" rtlCol="1">
            <a:spAutoFit/>
          </a:bodyPr>
          <a:lstStyle/>
          <a:p>
            <a:r>
              <a:rPr lang="he-IL" sz="2800" b="1" dirty="0">
                <a:solidFill>
                  <a:schemeClr val="accent3">
                    <a:lumMod val="75000"/>
                  </a:schemeClr>
                </a:solidFill>
              </a:rPr>
              <a:t>ביטוי</a:t>
            </a:r>
          </a:p>
        </p:txBody>
      </p:sp>
      <p:sp>
        <p:nvSpPr>
          <p:cNvPr id="27" name="תיבת טקסט 26">
            <a:extLst>
              <a:ext uri="{FF2B5EF4-FFF2-40B4-BE49-F238E27FC236}">
                <a16:creationId xmlns:a16="http://schemas.microsoft.com/office/drawing/2014/main" xmlns="" id="{C2CFC816-20EC-4445-BD0C-1E11C1DF6BC8}"/>
              </a:ext>
            </a:extLst>
          </p:cNvPr>
          <p:cNvSpPr txBox="1"/>
          <p:nvPr/>
        </p:nvSpPr>
        <p:spPr>
          <a:xfrm>
            <a:off x="2786841" y="5336534"/>
            <a:ext cx="1316451" cy="954107"/>
          </a:xfrm>
          <a:prstGeom prst="rect">
            <a:avLst/>
          </a:prstGeom>
          <a:noFill/>
        </p:spPr>
        <p:txBody>
          <a:bodyPr wrap="none" rtlCol="1">
            <a:spAutoFit/>
          </a:bodyPr>
          <a:lstStyle/>
          <a:p>
            <a:pPr algn="ctr"/>
            <a:r>
              <a:rPr lang="he-IL" sz="2800" b="1" dirty="0">
                <a:solidFill>
                  <a:schemeClr val="accent1"/>
                </a:solidFill>
              </a:rPr>
              <a:t>מחשבה</a:t>
            </a:r>
          </a:p>
          <a:p>
            <a:pPr algn="just"/>
            <a:r>
              <a:rPr lang="he-IL" sz="2800" b="1" dirty="0">
                <a:solidFill>
                  <a:schemeClr val="accent1"/>
                </a:solidFill>
              </a:rPr>
              <a:t>מצפון</a:t>
            </a:r>
          </a:p>
        </p:txBody>
      </p:sp>
      <p:cxnSp>
        <p:nvCxnSpPr>
          <p:cNvPr id="28" name="מחבר חץ ישר 27">
            <a:extLst>
              <a:ext uri="{FF2B5EF4-FFF2-40B4-BE49-F238E27FC236}">
                <a16:creationId xmlns:a16="http://schemas.microsoft.com/office/drawing/2014/main" xmlns="" id="{0C7B2110-4A2D-4C88-B877-BFE1E83D781F}"/>
              </a:ext>
            </a:extLst>
          </p:cNvPr>
          <p:cNvCxnSpPr/>
          <p:nvPr/>
        </p:nvCxnSpPr>
        <p:spPr>
          <a:xfrm>
            <a:off x="8730960" y="472359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29" name="מחבר חץ ישר 28">
            <a:extLst>
              <a:ext uri="{FF2B5EF4-FFF2-40B4-BE49-F238E27FC236}">
                <a16:creationId xmlns:a16="http://schemas.microsoft.com/office/drawing/2014/main" xmlns="" id="{B0735FE5-902F-4198-B6DA-F09A986C523D}"/>
              </a:ext>
            </a:extLst>
          </p:cNvPr>
          <p:cNvCxnSpPr/>
          <p:nvPr/>
        </p:nvCxnSpPr>
        <p:spPr>
          <a:xfrm>
            <a:off x="7662884" y="4772234"/>
            <a:ext cx="0" cy="597709"/>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30" name="מחבר חץ ישר 29">
            <a:extLst>
              <a:ext uri="{FF2B5EF4-FFF2-40B4-BE49-F238E27FC236}">
                <a16:creationId xmlns:a16="http://schemas.microsoft.com/office/drawing/2014/main" xmlns="" id="{4E661089-1DB5-4BB5-AC1F-9E53FEFC3314}"/>
              </a:ext>
            </a:extLst>
          </p:cNvPr>
          <p:cNvCxnSpPr/>
          <p:nvPr/>
        </p:nvCxnSpPr>
        <p:spPr>
          <a:xfrm>
            <a:off x="5694611" y="4772234"/>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1" name="מחבר חץ ישר 30">
            <a:extLst>
              <a:ext uri="{FF2B5EF4-FFF2-40B4-BE49-F238E27FC236}">
                <a16:creationId xmlns:a16="http://schemas.microsoft.com/office/drawing/2014/main" xmlns="" id="{4FC5F5ED-6149-4EC2-AE22-83926AD46C2E}"/>
              </a:ext>
            </a:extLst>
          </p:cNvPr>
          <p:cNvCxnSpPr/>
          <p:nvPr/>
        </p:nvCxnSpPr>
        <p:spPr>
          <a:xfrm>
            <a:off x="5685553" y="3123808"/>
            <a:ext cx="0" cy="5977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מחבר חץ ישר 31">
            <a:extLst>
              <a:ext uri="{FF2B5EF4-FFF2-40B4-BE49-F238E27FC236}">
                <a16:creationId xmlns:a16="http://schemas.microsoft.com/office/drawing/2014/main" xmlns="" id="{B456148E-7DE2-40C4-B864-C2BEF83E2974}"/>
              </a:ext>
            </a:extLst>
          </p:cNvPr>
          <p:cNvCxnSpPr/>
          <p:nvPr/>
        </p:nvCxnSpPr>
        <p:spPr>
          <a:xfrm>
            <a:off x="4749738" y="4759840"/>
            <a:ext cx="0" cy="597709"/>
          </a:xfrm>
          <a:prstGeom prst="straightConnector1">
            <a:avLst/>
          </a:prstGeom>
          <a:ln>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מחבר חץ ישר 32">
            <a:extLst>
              <a:ext uri="{FF2B5EF4-FFF2-40B4-BE49-F238E27FC236}">
                <a16:creationId xmlns:a16="http://schemas.microsoft.com/office/drawing/2014/main" xmlns="" id="{0D463B81-78E9-43BC-8786-D976C212937E}"/>
              </a:ext>
            </a:extLst>
          </p:cNvPr>
          <p:cNvCxnSpPr/>
          <p:nvPr/>
        </p:nvCxnSpPr>
        <p:spPr>
          <a:xfrm>
            <a:off x="3728753" y="4772234"/>
            <a:ext cx="0" cy="59770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85735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2" grpId="0"/>
      <p:bldP spid="23" grpId="0"/>
      <p:bldP spid="24" grpId="0"/>
      <p:bldP spid="25"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a16="http://schemas.microsoft.com/office/drawing/2014/main" xmlns=""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a16="http://schemas.microsoft.com/office/drawing/2014/main" xmlns=""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a16="http://schemas.microsoft.com/office/drawing/2014/main" xmlns=""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a16="http://schemas.microsoft.com/office/drawing/2014/main" xmlns=""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a16="http://schemas.microsoft.com/office/drawing/2014/main" xmlns=""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a16="http://schemas.microsoft.com/office/drawing/2014/main" xmlns=""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a16="http://schemas.microsoft.com/office/drawing/2014/main" xmlns=""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1F591FB-33D6-4F95-97C1-CF8650E67E27}"/>
              </a:ext>
            </a:extLst>
          </p:cNvPr>
          <p:cNvSpPr>
            <a:spLocks noGrp="1"/>
          </p:cNvSpPr>
          <p:nvPr>
            <p:ph type="title"/>
          </p:nvPr>
        </p:nvSpPr>
        <p:spPr>
          <a:xfrm>
            <a:off x="572493" y="238539"/>
            <a:ext cx="11047013" cy="1434415"/>
          </a:xfrm>
        </p:spPr>
        <p:txBody>
          <a:bodyPr anchor="b">
            <a:normAutofit/>
          </a:bodyPr>
          <a:lstStyle/>
          <a:p>
            <a:r>
              <a:rPr lang="he-IL" sz="7200" b="1" dirty="0">
                <a:effectLst>
                  <a:outerShdw blurRad="38100" dist="38100" dir="2700000" algn="tl">
                    <a:srgbClr val="000000">
                      <a:alpha val="43137"/>
                    </a:srgbClr>
                  </a:outerShdw>
                </a:effectLst>
              </a:rPr>
              <a:t>עקרון שלטון החוק</a:t>
            </a:r>
          </a:p>
        </p:txBody>
      </p:sp>
      <p:sp>
        <p:nvSpPr>
          <p:cNvPr id="819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יחידת הוראה - עקרון שלטון החוק">
            <a:extLst>
              <a:ext uri="{FF2B5EF4-FFF2-40B4-BE49-F238E27FC236}">
                <a16:creationId xmlns:a16="http://schemas.microsoft.com/office/drawing/2014/main" xmlns="" id="{4A322BA3-C3AB-46A1-BD09-CAAA670F4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CB493A57-08DC-4BFF-80EC-FF1293B1CCAA}"/>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700" b="1" dirty="0"/>
              <a:t>מהו החוק</a:t>
            </a:r>
            <a:r>
              <a:rPr lang="he-IL" sz="2700" dirty="0"/>
              <a:t> - החוק במדינה הדמוקרטית קובע את כללי ההתנהגות באמצעות חוקים שמחייבים את האזרחים ואת השלטון. הוא מבהיר מה מותר ומה אסור.</a:t>
            </a:r>
            <a:endParaRPr lang="en-US" sz="2700" i="1" dirty="0"/>
          </a:p>
          <a:p>
            <a:pPr lvl="0" algn="r" rtl="1">
              <a:lnSpc>
                <a:spcPct val="100000"/>
              </a:lnSpc>
            </a:pPr>
            <a:r>
              <a:rPr lang="he-IL" sz="2700" b="1" dirty="0"/>
              <a:t>מי מחוקק את החוק?</a:t>
            </a:r>
            <a:r>
              <a:rPr lang="he-IL" sz="2700" dirty="0"/>
              <a:t> - החוק נחקק ע"י הרשות המחוקקת, שהיא ריבונות העם, ומותאמים לערכים ולמנהגים המקובלים בעם. </a:t>
            </a:r>
            <a:endParaRPr lang="en-US" sz="2700" i="1" dirty="0"/>
          </a:p>
          <a:p>
            <a:pPr lvl="0" algn="r" rtl="1">
              <a:lnSpc>
                <a:spcPct val="100000"/>
              </a:lnSpc>
            </a:pPr>
            <a:r>
              <a:rPr lang="he-IL" sz="2700" b="1" dirty="0"/>
              <a:t>שוויון החוק</a:t>
            </a:r>
            <a:r>
              <a:rPr lang="he-IL" sz="2700" dirty="0"/>
              <a:t> - החוק הוא שוויוני גם בתוכן שלו וגם באכיפה שלו.</a:t>
            </a:r>
            <a:endParaRPr lang="en-US" sz="2700" i="1" dirty="0"/>
          </a:p>
          <a:p>
            <a:pPr algn="r">
              <a:lnSpc>
                <a:spcPct val="100000"/>
              </a:lnSpc>
            </a:pPr>
            <a:endParaRPr lang="he-IL" sz="2700" dirty="0"/>
          </a:p>
        </p:txBody>
      </p:sp>
    </p:spTree>
    <p:extLst>
      <p:ext uri="{BB962C8B-B14F-4D97-AF65-F5344CB8AC3E}">
        <p14:creationId xmlns:p14="http://schemas.microsoft.com/office/powerpoint/2010/main" val="367631906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3894B"/>
          </a:solidFill>
          <a:ln w="38100" cap="rnd">
            <a:solidFill>
              <a:srgbClr val="B389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יחידת הוראה - עקרון שלטון החוק">
            <a:extLst>
              <a:ext uri="{FF2B5EF4-FFF2-40B4-BE49-F238E27FC236}">
                <a16:creationId xmlns:a16="http://schemas.microsoft.com/office/drawing/2014/main" xmlns="" id="{E754A668-6139-435A-9C79-3661C8FEF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3319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213BBB96-C4C8-439E-9D58-3B019CABD4C8}"/>
              </a:ext>
            </a:extLst>
          </p:cNvPr>
          <p:cNvSpPr>
            <a:spLocks noGrp="1"/>
          </p:cNvSpPr>
          <p:nvPr>
            <p:ph idx="1"/>
          </p:nvPr>
        </p:nvSpPr>
        <p:spPr>
          <a:xfrm>
            <a:off x="4905955" y="2071316"/>
            <a:ext cx="6713552" cy="4114800"/>
          </a:xfrm>
        </p:spPr>
        <p:txBody>
          <a:bodyPr anchor="t">
            <a:normAutofit/>
          </a:bodyPr>
          <a:lstStyle/>
          <a:p>
            <a:pPr lvl="0" algn="r" rtl="1">
              <a:lnSpc>
                <a:spcPct val="100000"/>
              </a:lnSpc>
            </a:pPr>
            <a:r>
              <a:rPr lang="he-IL" sz="2200" b="1" dirty="0"/>
              <a:t>כלליות החוק</a:t>
            </a:r>
            <a:r>
              <a:rPr lang="he-IL" sz="2200" dirty="0"/>
              <a:t> - החוק חייב להיות כללי והוא חל על כולם כדי להבטיח שוויון. לאזרח מותר הכול כל עוד החוק לא אסר זאת, לשלטון הכול אסור כל עוד החוק לא התיר זאת. החוק חל על כולם גם אם מתקיים עליו ויכוח.</a:t>
            </a:r>
            <a:endParaRPr lang="en-US" sz="2200" i="1" dirty="0"/>
          </a:p>
          <a:p>
            <a:pPr lvl="0" algn="r" rtl="1">
              <a:lnSpc>
                <a:spcPct val="100000"/>
              </a:lnSpc>
            </a:pPr>
            <a:r>
              <a:rPr lang="he-IL" sz="2200" b="1" dirty="0"/>
              <a:t>בהיר ופומבי</a:t>
            </a:r>
            <a:r>
              <a:rPr lang="he-IL" sz="2200" dirty="0"/>
              <a:t> - החוק חייב להיות ברור כך שכל אדם יוכל לדעת כיצד להתנהל בהתאם לחוק, והוא מפורסם באמצעי התקשורת השונים.</a:t>
            </a:r>
            <a:endParaRPr lang="en-US" sz="2200" i="1" dirty="0"/>
          </a:p>
          <a:p>
            <a:pPr lvl="0" algn="r" rtl="1">
              <a:lnSpc>
                <a:spcPct val="100000"/>
              </a:lnSpc>
            </a:pPr>
            <a:r>
              <a:rPr lang="he-IL" sz="2200" b="1" dirty="0"/>
              <a:t>היבט מהותי של החוק</a:t>
            </a:r>
            <a:r>
              <a:rPr lang="he-IL" sz="2200" dirty="0"/>
              <a:t> - היבט נוסף של החוק הוא </a:t>
            </a:r>
            <a:r>
              <a:rPr lang="he-IL" sz="2200" b="1" dirty="0"/>
              <a:t>ההיבט המהותי</a:t>
            </a:r>
            <a:r>
              <a:rPr lang="he-IL" sz="2200" dirty="0"/>
              <a:t> של החוק - הצורך של החוקים להתאים לצדק, למוסר ולזכויות האדם. אחרים טוענים כי שלטון החוק נפרד מזכויות האדם ולכן אינו מחויב להתאים לזכויות אלו.</a:t>
            </a:r>
            <a:endParaRPr lang="en-US" sz="2200" i="1" dirty="0"/>
          </a:p>
        </p:txBody>
      </p:sp>
    </p:spTree>
    <p:extLst>
      <p:ext uri="{BB962C8B-B14F-4D97-AF65-F5344CB8AC3E}">
        <p14:creationId xmlns:p14="http://schemas.microsoft.com/office/powerpoint/2010/main" val="40597236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8F267E3-2CC3-483A-9ACA-47BF5B1653B4}"/>
              </a:ext>
            </a:extLst>
          </p:cNvPr>
          <p:cNvSpPr>
            <a:spLocks noGrp="1"/>
          </p:cNvSpPr>
          <p:nvPr>
            <p:ph type="title"/>
          </p:nvPr>
        </p:nvSpPr>
        <p:spPr>
          <a:xfrm>
            <a:off x="838200" y="365125"/>
            <a:ext cx="10515600" cy="1325563"/>
          </a:xfrm>
        </p:spPr>
        <p:txBody>
          <a:bodyPr>
            <a:normAutofit/>
          </a:bodyPr>
          <a:lstStyle/>
          <a:p>
            <a:r>
              <a:rPr lang="he-IL" sz="6600"/>
              <a:t>עבריינות פלילית רגילה</a:t>
            </a:r>
          </a:p>
        </p:txBody>
      </p:sp>
      <p:sp>
        <p:nvSpPr>
          <p:cNvPr id="3" name="מציין מיקום תוכן 2">
            <a:extLst>
              <a:ext uri="{FF2B5EF4-FFF2-40B4-BE49-F238E27FC236}">
                <a16:creationId xmlns:a16="http://schemas.microsoft.com/office/drawing/2014/main" xmlns="" id="{E8EEF128-75E6-4D4B-B542-C9B70302FF38}"/>
              </a:ext>
            </a:extLst>
          </p:cNvPr>
          <p:cNvSpPr>
            <a:spLocks noGrp="1"/>
          </p:cNvSpPr>
          <p:nvPr>
            <p:ph idx="1"/>
          </p:nvPr>
        </p:nvSpPr>
        <p:spPr>
          <a:xfrm>
            <a:off x="838200" y="1929384"/>
            <a:ext cx="10515600" cy="4251960"/>
          </a:xfrm>
        </p:spPr>
        <p:txBody>
          <a:bodyPr>
            <a:normAutofit/>
          </a:bodyPr>
          <a:lstStyle/>
          <a:p>
            <a:pPr algn="just" rtl="1"/>
            <a:r>
              <a:rPr lang="he-IL" dirty="0"/>
              <a:t>עבירה על החוק שנעשית מתוך </a:t>
            </a:r>
            <a:r>
              <a:rPr lang="he-IL" b="1" dirty="0"/>
              <a:t>אינטרס אישי</a:t>
            </a:r>
            <a:r>
              <a:rPr lang="he-IL" dirty="0"/>
              <a:t> (לרוב של סיפוק יצרים) ומבוצעת ע"י </a:t>
            </a:r>
            <a:r>
              <a:rPr lang="he-IL" b="1" dirty="0"/>
              <a:t>כל אדם</a:t>
            </a:r>
            <a:r>
              <a:rPr lang="he-IL" dirty="0"/>
              <a:t> ברוב המקרים בצורה אלימה, כשהוא </a:t>
            </a:r>
            <a:r>
              <a:rPr lang="he-IL" b="1" dirty="0"/>
              <a:t>אינו מוכן לשאת בתוצאות</a:t>
            </a:r>
            <a:r>
              <a:rPr lang="he-IL" dirty="0"/>
              <a:t> לעבירה שביצע.</a:t>
            </a:r>
            <a:endParaRPr lang="en-US" i="1" dirty="0"/>
          </a:p>
          <a:p>
            <a:pPr algn="just" rtl="1"/>
            <a:r>
              <a:rPr lang="he-IL" dirty="0"/>
              <a:t>יחסה של החברה לעבירה זו הוא שלילי בשל הסכנה לשמירה על הסדר הציבורי. מאחר וזו עבירה על החוק, המדינה תפעיל את אמצעי אכיפת החוק.</a:t>
            </a:r>
            <a:endParaRPr lang="en-US" i="1" dirty="0"/>
          </a:p>
        </p:txBody>
      </p:sp>
    </p:spTree>
    <p:extLst>
      <p:ext uri="{BB962C8B-B14F-4D97-AF65-F5344CB8AC3E}">
        <p14:creationId xmlns:p14="http://schemas.microsoft.com/office/powerpoint/2010/main" val="171563649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09445CE-5AA9-497B-ABA0-401FABDD4861}"/>
              </a:ext>
            </a:extLst>
          </p:cNvPr>
          <p:cNvSpPr>
            <a:spLocks noGrp="1"/>
          </p:cNvSpPr>
          <p:nvPr>
            <p:ph idx="1"/>
          </p:nvPr>
        </p:nvSpPr>
        <p:spPr>
          <a:xfrm>
            <a:off x="690414" y="520969"/>
            <a:ext cx="4243589" cy="5816062"/>
          </a:xfrm>
        </p:spPr>
        <p:txBody>
          <a:bodyPr>
            <a:normAutofit/>
          </a:bodyPr>
          <a:lstStyle/>
          <a:p>
            <a:pPr lvl="0" algn="r" rtl="1"/>
            <a:r>
              <a:rPr lang="he-IL" sz="2800" dirty="0"/>
              <a:t>זכותו של אדם שלא יהיה נתון ליחס משפיל, מבזה, מעליב, פוגעני או בלתי אנושי.</a:t>
            </a:r>
            <a:endParaRPr lang="en-US" sz="2800" i="1" dirty="0"/>
          </a:p>
          <a:p>
            <a:pPr lvl="0" algn="r" rtl="1"/>
            <a:r>
              <a:rPr lang="he-IL" sz="2800" dirty="0"/>
              <a:t>זכותו של אדם לחיות ללא חשיפה, התערבות, חדירה לחייו, לגופו ולחפציו (פרטיות)</a:t>
            </a:r>
            <a:endParaRPr lang="en-US" sz="2800" i="1" dirty="0"/>
          </a:p>
          <a:p>
            <a:pPr lvl="0" algn="r" rtl="1"/>
            <a:r>
              <a:rPr lang="he-IL" sz="2800" dirty="0"/>
              <a:t>זכותו של אדם שלא יפרסמו אודותיו, על אורחות-חייו, או דעותיו מידע שקרי (שם טוב)</a:t>
            </a:r>
            <a:endParaRPr lang="en-US" sz="2800" i="1" dirty="0"/>
          </a:p>
          <a:p>
            <a:pPr algn="r"/>
            <a:endParaRPr lang="he-IL" sz="2800" dirty="0"/>
          </a:p>
        </p:txBody>
      </p:sp>
      <p:pic>
        <p:nvPicPr>
          <p:cNvPr id="4098" name="Picture 2" descr="סימנים של כבוד – מגזין נתיב גיור">
            <a:extLst>
              <a:ext uri="{FF2B5EF4-FFF2-40B4-BE49-F238E27FC236}">
                <a16:creationId xmlns:a16="http://schemas.microsoft.com/office/drawing/2014/main" xmlns=""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93AF6F1-92F9-4886-A042-F4E99C674BA3}"/>
              </a:ext>
            </a:extLst>
          </p:cNvPr>
          <p:cNvSpPr>
            <a:spLocks noGrp="1"/>
          </p:cNvSpPr>
          <p:nvPr>
            <p:ph type="title"/>
          </p:nvPr>
        </p:nvSpPr>
        <p:spPr>
          <a:xfrm>
            <a:off x="838200" y="365125"/>
            <a:ext cx="10515600" cy="1325563"/>
          </a:xfrm>
        </p:spPr>
        <p:txBody>
          <a:bodyPr>
            <a:normAutofit/>
          </a:bodyPr>
          <a:lstStyle/>
          <a:p>
            <a:pPr>
              <a:lnSpc>
                <a:spcPct val="90000"/>
              </a:lnSpc>
            </a:pPr>
            <a:r>
              <a:rPr lang="he-IL" sz="5600" dirty="0"/>
              <a:t>עבריינות שלטונית </a:t>
            </a:r>
            <a:r>
              <a:rPr lang="he-IL" sz="5600" u="sng" dirty="0"/>
              <a:t>אישית</a:t>
            </a:r>
            <a:r>
              <a:rPr lang="he-IL" sz="5600" dirty="0"/>
              <a:t> (שחיתות)</a:t>
            </a:r>
          </a:p>
        </p:txBody>
      </p:sp>
      <p:sp>
        <p:nvSpPr>
          <p:cNvPr id="3" name="מציין מיקום תוכן 2">
            <a:extLst>
              <a:ext uri="{FF2B5EF4-FFF2-40B4-BE49-F238E27FC236}">
                <a16:creationId xmlns:a16="http://schemas.microsoft.com/office/drawing/2014/main" xmlns="" id="{B3780D76-842B-410D-A964-FE85EF314EF7}"/>
              </a:ext>
            </a:extLst>
          </p:cNvPr>
          <p:cNvSpPr>
            <a:spLocks noGrp="1"/>
          </p:cNvSpPr>
          <p:nvPr>
            <p:ph idx="1"/>
          </p:nvPr>
        </p:nvSpPr>
        <p:spPr>
          <a:xfrm>
            <a:off x="838200" y="1929384"/>
            <a:ext cx="10515600" cy="4251960"/>
          </a:xfrm>
        </p:spPr>
        <p:txBody>
          <a:bodyPr>
            <a:normAutofit/>
          </a:bodyPr>
          <a:lstStyle/>
          <a:p>
            <a:pPr algn="r" rtl="1"/>
            <a:r>
              <a:rPr lang="he-IL" dirty="0"/>
              <a:t>עבירה על החוק שנעשית ע"י </a:t>
            </a:r>
            <a:r>
              <a:rPr lang="he-IL" b="1" dirty="0"/>
              <a:t>אדם נושא משרה ציבורית</a:t>
            </a:r>
            <a:r>
              <a:rPr lang="he-IL" dirty="0"/>
              <a:t> (נבחר או ממונה) מתוך </a:t>
            </a:r>
            <a:r>
              <a:rPr lang="he-IL" b="1" u="sng" dirty="0"/>
              <a:t>אינטרס אישי</a:t>
            </a:r>
            <a:r>
              <a:rPr lang="he-IL" dirty="0"/>
              <a:t> ואינו מוכן לשאת בתוצאות העבירה. ברוב המקרים תוך כדי שימוש בכוח הציבורי שלו.</a:t>
            </a:r>
            <a:endParaRPr lang="en-US" i="1" dirty="0"/>
          </a:p>
          <a:p>
            <a:pPr algn="r" rtl="1"/>
            <a:r>
              <a:rPr lang="he-IL" dirty="0"/>
              <a:t>יחסה של החברה לעבירה זו הוא שלילי </a:t>
            </a:r>
            <a:r>
              <a:rPr lang="he-IL" b="1" dirty="0"/>
              <a:t>בגלל סכנת אמון הציבור ברשויות השלטון</a:t>
            </a:r>
            <a:r>
              <a:rPr lang="he-IL" dirty="0"/>
              <a:t>. מאחר וזו עבירה על החוק, המדינה תפעיל את אמצעי אכיפת החוק.</a:t>
            </a:r>
            <a:endParaRPr lang="en-US" i="1" dirty="0"/>
          </a:p>
          <a:p>
            <a:pPr algn="r"/>
            <a:endParaRPr lang="he-IL" dirty="0"/>
          </a:p>
        </p:txBody>
      </p:sp>
    </p:spTree>
    <p:extLst>
      <p:ext uri="{BB962C8B-B14F-4D97-AF65-F5344CB8AC3E}">
        <p14:creationId xmlns:p14="http://schemas.microsoft.com/office/powerpoint/2010/main" val="37309354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D9651DC-AFE2-41E0-B9F8-8018503C31C9}"/>
              </a:ext>
            </a:extLst>
          </p:cNvPr>
          <p:cNvSpPr>
            <a:spLocks noGrp="1"/>
          </p:cNvSpPr>
          <p:nvPr>
            <p:ph type="title"/>
          </p:nvPr>
        </p:nvSpPr>
        <p:spPr>
          <a:xfrm>
            <a:off x="838200" y="365125"/>
            <a:ext cx="10515600" cy="1325563"/>
          </a:xfrm>
        </p:spPr>
        <p:txBody>
          <a:bodyPr>
            <a:normAutofit/>
          </a:bodyPr>
          <a:lstStyle/>
          <a:p>
            <a:r>
              <a:rPr lang="he-IL" sz="6600"/>
              <a:t>עבריינות שלטונית </a:t>
            </a:r>
            <a:r>
              <a:rPr lang="he-IL" sz="6600" u="sng"/>
              <a:t>ציבורית</a:t>
            </a:r>
            <a:endParaRPr lang="he-IL" sz="6600"/>
          </a:p>
        </p:txBody>
      </p:sp>
      <p:sp>
        <p:nvSpPr>
          <p:cNvPr id="3" name="מציין מיקום תוכן 2">
            <a:extLst>
              <a:ext uri="{FF2B5EF4-FFF2-40B4-BE49-F238E27FC236}">
                <a16:creationId xmlns:a16="http://schemas.microsoft.com/office/drawing/2014/main" xmlns="" id="{114DAE3F-97D4-4AC6-AA45-8D183093EB78}"/>
              </a:ext>
            </a:extLst>
          </p:cNvPr>
          <p:cNvSpPr>
            <a:spLocks noGrp="1"/>
          </p:cNvSpPr>
          <p:nvPr>
            <p:ph idx="1"/>
          </p:nvPr>
        </p:nvSpPr>
        <p:spPr>
          <a:xfrm>
            <a:off x="838200" y="1929384"/>
            <a:ext cx="10515600" cy="4251960"/>
          </a:xfrm>
        </p:spPr>
        <p:txBody>
          <a:bodyPr>
            <a:normAutofit/>
          </a:bodyPr>
          <a:lstStyle/>
          <a:p>
            <a:pPr algn="r" rtl="1">
              <a:lnSpc>
                <a:spcPct val="100000"/>
              </a:lnSpc>
            </a:pPr>
            <a:r>
              <a:rPr lang="he-IL" dirty="0"/>
              <a:t>עבירה על החוק שנעשית ע"י </a:t>
            </a:r>
            <a:r>
              <a:rPr lang="he-IL" b="1" dirty="0"/>
              <a:t>אדם נושא משרה ציבורית</a:t>
            </a:r>
            <a:r>
              <a:rPr lang="he-IL" dirty="0"/>
              <a:t> (נבחר או ממונה) מתוך </a:t>
            </a:r>
            <a:r>
              <a:rPr lang="he-IL" b="1" u="sng" dirty="0"/>
              <a:t>רצון להטיב עם ציבור מסוים או לטובת הכלל</a:t>
            </a:r>
            <a:r>
              <a:rPr lang="he-IL" dirty="0"/>
              <a:t> מתוך נקודת מבטו, והוא אינו מוכן לשאת בתוצאות העבירה.</a:t>
            </a:r>
            <a:endParaRPr lang="en-US" i="1" dirty="0"/>
          </a:p>
          <a:p>
            <a:pPr algn="r" rtl="1">
              <a:lnSpc>
                <a:spcPct val="100000"/>
              </a:lnSpc>
            </a:pPr>
            <a:r>
              <a:rPr lang="he-IL" dirty="0"/>
              <a:t>יחסה של החברה לעבירה זו הוא שלילי בשל </a:t>
            </a:r>
            <a:r>
              <a:rPr lang="he-IL" b="1" dirty="0"/>
              <a:t>הסכנה לאבדן אמון הציבור בשלטון ובשל האפליה שנוצרת בעבירה זו לטובת קבוצה בחברה</a:t>
            </a:r>
            <a:r>
              <a:rPr lang="he-IL" dirty="0"/>
              <a:t>. חלק יגלו סלחנות כלפי העבריין, כי הפרת החוק מטיבה איתם. מאחר וזו עבירה על החוק, המדינה תפעיל את אמצעי אכיפת החוק.</a:t>
            </a:r>
            <a:endParaRPr lang="en-US" i="1" dirty="0"/>
          </a:p>
          <a:p>
            <a:pPr algn="r">
              <a:lnSpc>
                <a:spcPct val="100000"/>
              </a:lnSpc>
            </a:pPr>
            <a:endParaRPr lang="he-IL" dirty="0"/>
          </a:p>
        </p:txBody>
      </p:sp>
    </p:spTree>
    <p:extLst>
      <p:ext uri="{BB962C8B-B14F-4D97-AF65-F5344CB8AC3E}">
        <p14:creationId xmlns:p14="http://schemas.microsoft.com/office/powerpoint/2010/main" val="1100003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B862A61A-5D8B-4E72-8405-F460D9B82A49}"/>
              </a:ext>
            </a:extLst>
          </p:cNvPr>
          <p:cNvSpPr>
            <a:spLocks noGrp="1"/>
          </p:cNvSpPr>
          <p:nvPr>
            <p:ph type="title"/>
          </p:nvPr>
        </p:nvSpPr>
        <p:spPr>
          <a:xfrm>
            <a:off x="471550" y="325370"/>
            <a:ext cx="4368602" cy="1956841"/>
          </a:xfrm>
        </p:spPr>
        <p:txBody>
          <a:bodyPr anchor="b">
            <a:normAutofit/>
          </a:bodyPr>
          <a:lstStyle/>
          <a:p>
            <a:pPr algn="ctr">
              <a:lnSpc>
                <a:spcPct val="90000"/>
              </a:lnSpc>
            </a:pPr>
            <a:r>
              <a:rPr lang="he-IL" sz="6600" dirty="0"/>
              <a:t>פקודה בלתי חוקית</a:t>
            </a:r>
          </a:p>
        </p:txBody>
      </p:sp>
      <p:sp>
        <p:nvSpPr>
          <p:cNvPr id="1126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AD553F"/>
          </a:solidFill>
          <a:ln w="38100" cap="rnd">
            <a:solidFill>
              <a:srgbClr val="AD553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C9EB4B4-9FDF-416F-BC21-3771EEC35F6E}"/>
              </a:ext>
            </a:extLst>
          </p:cNvPr>
          <p:cNvSpPr>
            <a:spLocks noGrp="1"/>
          </p:cNvSpPr>
          <p:nvPr>
            <p:ph idx="1"/>
          </p:nvPr>
        </p:nvSpPr>
        <p:spPr>
          <a:xfrm>
            <a:off x="640080" y="2872899"/>
            <a:ext cx="4243589" cy="3320668"/>
          </a:xfrm>
        </p:spPr>
        <p:txBody>
          <a:bodyPr>
            <a:normAutofit/>
          </a:bodyPr>
          <a:lstStyle/>
          <a:p>
            <a:pPr lvl="0" algn="r" rtl="1">
              <a:lnSpc>
                <a:spcPct val="100000"/>
              </a:lnSpc>
            </a:pPr>
            <a:r>
              <a:rPr lang="he-IL" sz="2200" dirty="0"/>
              <a:t>פקודה בלתי חוקית היא הוראה אשר ניתנת ע"י בעל סמכות במערכת צבאית או משטרתית.</a:t>
            </a:r>
            <a:endParaRPr lang="en-US" sz="2200" i="1" dirty="0"/>
          </a:p>
          <a:p>
            <a:pPr lvl="0" algn="r" rtl="1">
              <a:lnSpc>
                <a:spcPct val="100000"/>
              </a:lnSpc>
            </a:pPr>
            <a:r>
              <a:rPr lang="he-IL" sz="2200" b="1" dirty="0"/>
              <a:t>ההוראה מנוגדת לחוק</a:t>
            </a:r>
            <a:r>
              <a:rPr lang="he-IL" sz="2200" dirty="0"/>
              <a:t>.</a:t>
            </a:r>
            <a:endParaRPr lang="en-US" sz="2200" i="1" dirty="0"/>
          </a:p>
          <a:p>
            <a:pPr lvl="0" algn="r" rtl="1">
              <a:lnSpc>
                <a:spcPct val="100000"/>
              </a:lnSpc>
            </a:pPr>
            <a:r>
              <a:rPr lang="he-IL" sz="2200" b="1" dirty="0"/>
              <a:t>חובה לציית לפקודה זו</a:t>
            </a:r>
            <a:r>
              <a:rPr lang="he-IL" sz="2200" dirty="0"/>
              <a:t>. על הפקוד להתלונן לאחר מכן על המפקד, אולם אי ביצוע הפקודה יגרור העמדה לדין. </a:t>
            </a:r>
            <a:endParaRPr lang="en-US" sz="2200" i="1" dirty="0"/>
          </a:p>
          <a:p>
            <a:pPr algn="r">
              <a:lnSpc>
                <a:spcPct val="100000"/>
              </a:lnSpc>
            </a:pPr>
            <a:endParaRPr lang="he-IL" sz="2200" dirty="0"/>
          </a:p>
        </p:txBody>
      </p:sp>
      <p:pic>
        <p:nvPicPr>
          <p:cNvPr id="11266" name="Picture 2" descr="המפקד נתן לי פקודה כנגד ההלכה. מה עלי לעשות? | צהר לאתיקה">
            <a:extLst>
              <a:ext uri="{FF2B5EF4-FFF2-40B4-BE49-F238E27FC236}">
                <a16:creationId xmlns:a16="http://schemas.microsoft.com/office/drawing/2014/main" xmlns="" id="{E10509EC-80A0-47BB-8994-6D7F3B61E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70" r="1599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165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DF9A442-953D-4545-B8F5-A4852C3FBB5F}"/>
              </a:ext>
            </a:extLst>
          </p:cNvPr>
          <p:cNvSpPr>
            <a:spLocks noGrp="1"/>
          </p:cNvSpPr>
          <p:nvPr>
            <p:ph type="title"/>
          </p:nvPr>
        </p:nvSpPr>
        <p:spPr>
          <a:xfrm>
            <a:off x="630936" y="640080"/>
            <a:ext cx="4818888" cy="1481328"/>
          </a:xfrm>
        </p:spPr>
        <p:txBody>
          <a:bodyPr anchor="b">
            <a:normAutofit/>
          </a:bodyPr>
          <a:lstStyle/>
          <a:p>
            <a:pPr algn="ctr">
              <a:lnSpc>
                <a:spcPct val="90000"/>
              </a:lnSpc>
            </a:pPr>
            <a:r>
              <a:rPr lang="he-IL" dirty="0"/>
              <a:t>פקודה בלתי חוקית בעליל</a:t>
            </a:r>
          </a:p>
        </p:txBody>
      </p:sp>
      <p:sp>
        <p:nvSpPr>
          <p:cNvPr id="73"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B83000"/>
          </a:solidFill>
          <a:ln w="38100" cap="rnd">
            <a:solidFill>
              <a:srgbClr val="B8300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9535534-A9DA-4781-83DD-EF58CB225F50}"/>
              </a:ext>
            </a:extLst>
          </p:cNvPr>
          <p:cNvSpPr>
            <a:spLocks noGrp="1"/>
          </p:cNvSpPr>
          <p:nvPr>
            <p:ph idx="1"/>
          </p:nvPr>
        </p:nvSpPr>
        <p:spPr>
          <a:xfrm>
            <a:off x="192947" y="2660904"/>
            <a:ext cx="5256877" cy="3990056"/>
          </a:xfrm>
        </p:spPr>
        <p:txBody>
          <a:bodyPr anchor="t">
            <a:normAutofit lnSpcReduction="10000"/>
          </a:bodyPr>
          <a:lstStyle/>
          <a:p>
            <a:pPr lvl="0" algn="r" rtl="1">
              <a:lnSpc>
                <a:spcPct val="100000"/>
              </a:lnSpc>
            </a:pPr>
            <a:r>
              <a:rPr lang="he-IL" sz="2400" dirty="0"/>
              <a:t>פקודה בלתי חוקית בעליל היא הוראה אשר ניתנת ע"י בעל סמכות במערכת צבאית או משטרתית. </a:t>
            </a:r>
            <a:endParaRPr lang="en-US" sz="2400" i="1" dirty="0"/>
          </a:p>
          <a:p>
            <a:pPr lvl="0" algn="r" rtl="1">
              <a:lnSpc>
                <a:spcPct val="100000"/>
              </a:lnSpc>
            </a:pPr>
            <a:r>
              <a:rPr lang="he-IL" sz="2400" dirty="0"/>
              <a:t>ההוראה מנוגדת לחוק והיא </a:t>
            </a:r>
            <a:r>
              <a:rPr lang="he-IL" sz="2400" b="1" dirty="0"/>
              <a:t>מעשה בלתי מוסרי בבירור</a:t>
            </a:r>
            <a:r>
              <a:rPr lang="he-IL" sz="2400" dirty="0"/>
              <a:t>, תוך כדי </a:t>
            </a:r>
            <a:r>
              <a:rPr lang="he-IL" sz="2400" b="1" dirty="0"/>
              <a:t>פגיעה בחפים מפשע</a:t>
            </a:r>
            <a:r>
              <a:rPr lang="he-IL" sz="2400" dirty="0"/>
              <a:t> או במי שאינו מאיים בצורה קיצונית.</a:t>
            </a:r>
            <a:endParaRPr lang="en-US" sz="2400" i="1" dirty="0"/>
          </a:p>
          <a:p>
            <a:pPr lvl="0" algn="r" rtl="1">
              <a:lnSpc>
                <a:spcPct val="100000"/>
              </a:lnSpc>
            </a:pPr>
            <a:r>
              <a:rPr lang="he-IL" sz="2400" dirty="0"/>
              <a:t>חל </a:t>
            </a:r>
            <a:r>
              <a:rPr lang="he-IL" sz="2400" b="1" dirty="0"/>
              <a:t>איסור מוחלט</a:t>
            </a:r>
            <a:r>
              <a:rPr lang="he-IL" sz="2400" dirty="0"/>
              <a:t> לבצע את הפקודה.</a:t>
            </a:r>
            <a:endParaRPr lang="en-US" sz="2400" i="1" dirty="0"/>
          </a:p>
          <a:p>
            <a:pPr algn="r" rtl="1">
              <a:lnSpc>
                <a:spcPct val="100000"/>
              </a:lnSpc>
            </a:pPr>
            <a:r>
              <a:rPr lang="he-IL" sz="2400" b="1" dirty="0"/>
              <a:t>המבצע את הפקודה יעמוד לדין</a:t>
            </a:r>
            <a:r>
              <a:rPr lang="he-IL" sz="2400" dirty="0"/>
              <a:t> על הביצוע וכמו כן </a:t>
            </a:r>
            <a:r>
              <a:rPr lang="he-IL" sz="2400" b="1" dirty="0"/>
              <a:t>גם נותן ההוראה</a:t>
            </a:r>
            <a:r>
              <a:rPr lang="he-IL" sz="2400" dirty="0"/>
              <a:t>.</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2290" name="Picture 2" descr="תמונה שמכילה כהה, מקורה, מחשב נישא, איש&#10;&#10;התיאור נוצר באופן אוטומטי">
            <a:extLst>
              <a:ext uri="{FF2B5EF4-FFF2-40B4-BE49-F238E27FC236}">
                <a16:creationId xmlns:a16="http://schemas.microsoft.com/office/drawing/2014/main" xmlns="" id="{CDF52C8D-B466-4BF8-A30A-4A13B7B3CA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020231"/>
            <a:ext cx="5458968" cy="48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16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6" name="Rectangle 7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34E04E3B-F51C-42F6-8642-BBDAF9A93459}"/>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הגבלת השלטון</a:t>
            </a:r>
          </a:p>
        </p:txBody>
      </p:sp>
      <p:sp>
        <p:nvSpPr>
          <p:cNvPr id="1331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A0FE"/>
          </a:solidFill>
          <a:ln w="38100" cap="rnd">
            <a:solidFill>
              <a:srgbClr val="38A0F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F2E6321-6808-445F-A812-1D2D5D7EFB10}"/>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השלטון מחזיק באמצעים כלכליים, אנושיים, מקורות מידע ומנגנוני אכיפה, המעניקים לו עצמה רבה. </a:t>
            </a:r>
            <a:endParaRPr lang="en-US" sz="2700" i="1" dirty="0"/>
          </a:p>
          <a:p>
            <a:pPr lvl="0" algn="r" rtl="1">
              <a:lnSpc>
                <a:spcPct val="100000"/>
              </a:lnSpc>
            </a:pPr>
            <a:r>
              <a:rPr lang="he-IL" sz="2700" dirty="0"/>
              <a:t>קיימת סכנה בניצול לרעה של כוחו של השלטון ובפגיעה בזכויות האדם והאזרח או בזכויות הקבוצה. </a:t>
            </a:r>
            <a:endParaRPr lang="en-US" sz="2700" i="1" dirty="0"/>
          </a:p>
          <a:p>
            <a:pPr lvl="0" algn="r" rtl="1">
              <a:lnSpc>
                <a:spcPct val="100000"/>
              </a:lnSpc>
            </a:pPr>
            <a:r>
              <a:rPr lang="he-IL" sz="2700" dirty="0"/>
              <a:t>הפרדת הרשויות ואמצעים מוסדיים (פורמליים) ולא מוסדיים (בלתי פורמליים) נועדו למניעת עריצות השלטון.</a:t>
            </a:r>
            <a:endParaRPr lang="en-US" sz="2700" i="1" dirty="0"/>
          </a:p>
          <a:p>
            <a:pPr algn="r">
              <a:lnSpc>
                <a:spcPct val="100000"/>
              </a:lnSpc>
            </a:pPr>
            <a:endParaRPr lang="he-IL" sz="2700" dirty="0"/>
          </a:p>
        </p:txBody>
      </p:sp>
      <p:pic>
        <p:nvPicPr>
          <p:cNvPr id="13314" name="Picture 2" descr="Stop Sign, Traffic Sign, Stop, Octagon Sign, Sign, Halt">
            <a:extLst>
              <a:ext uri="{FF2B5EF4-FFF2-40B4-BE49-F238E27FC236}">
                <a16:creationId xmlns:a16="http://schemas.microsoft.com/office/drawing/2014/main" xmlns="" id="{31BC3EDE-A013-4642-B8E4-8DE47434B3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 r="-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349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ילום מסך&#10;&#10;תיאור שנוצר ברמת מהימנות גבוהה מאוד">
            <a:extLst>
              <a:ext uri="{FF2B5EF4-FFF2-40B4-BE49-F238E27FC236}">
                <a16:creationId xmlns:a16="http://schemas.microsoft.com/office/drawing/2014/main" xmlns="" id="{A526A32A-5E5D-4551-9A77-CCEDFF110C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4622" y="383202"/>
            <a:ext cx="8422756" cy="5896299"/>
          </a:xfrm>
          <a:prstGeom prst="rect">
            <a:avLst/>
          </a:prstGeom>
        </p:spPr>
      </p:pic>
    </p:spTree>
    <p:extLst>
      <p:ext uri="{BB962C8B-B14F-4D97-AF65-F5344CB8AC3E}">
        <p14:creationId xmlns:p14="http://schemas.microsoft.com/office/powerpoint/2010/main" val="11560590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0"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6FEB9758-ACE3-4066-B479-EA3CCC49E971}"/>
              </a:ext>
            </a:extLst>
          </p:cNvPr>
          <p:cNvSpPr>
            <a:spLocks noGrp="1"/>
          </p:cNvSpPr>
          <p:nvPr>
            <p:ph type="title"/>
          </p:nvPr>
        </p:nvSpPr>
        <p:spPr>
          <a:xfrm>
            <a:off x="630936" y="640080"/>
            <a:ext cx="4818888" cy="1481328"/>
          </a:xfrm>
        </p:spPr>
        <p:txBody>
          <a:bodyPr anchor="b">
            <a:normAutofit/>
          </a:bodyPr>
          <a:lstStyle/>
          <a:p>
            <a:r>
              <a:rPr lang="he-IL" sz="5600"/>
              <a:t>הפרדת רשויות</a:t>
            </a:r>
          </a:p>
        </p:txBody>
      </p:sp>
      <p:sp>
        <p:nvSpPr>
          <p:cNvPr id="14341"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AFD9D"/>
          </a:solidFill>
          <a:ln w="38100" cap="rnd">
            <a:solidFill>
              <a:srgbClr val="FAFD9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48D74DB-EA82-4D7D-A798-0F5F6A349349}"/>
              </a:ext>
            </a:extLst>
          </p:cNvPr>
          <p:cNvSpPr>
            <a:spLocks noGrp="1"/>
          </p:cNvSpPr>
          <p:nvPr>
            <p:ph idx="1"/>
          </p:nvPr>
        </p:nvSpPr>
        <p:spPr>
          <a:xfrm>
            <a:off x="243281" y="2660904"/>
            <a:ext cx="5938685" cy="3958010"/>
          </a:xfrm>
        </p:spPr>
        <p:txBody>
          <a:bodyPr anchor="t">
            <a:normAutofit/>
          </a:bodyPr>
          <a:lstStyle/>
          <a:p>
            <a:pPr algn="r" rtl="1">
              <a:lnSpc>
                <a:spcPct val="100000"/>
              </a:lnSpc>
            </a:pPr>
            <a:r>
              <a:rPr lang="he-IL" sz="2800" dirty="0"/>
              <a:t>הפרדת רשויות היא אמצעי דמוקרטי, באמצעותו הכוח השלטוני מפוצל לשלוש רשויות: מחוקקת, מבצעת ושופטת, במטרה להגביל את השלטון (למנוע את ריכוז הכוח וכו') </a:t>
            </a:r>
            <a:endParaRPr lang="en-US" sz="2800" i="1" dirty="0"/>
          </a:p>
          <a:p>
            <a:pPr algn="r" rtl="1">
              <a:lnSpc>
                <a:spcPct val="100000"/>
              </a:lnSpc>
            </a:pPr>
            <a:r>
              <a:rPr lang="he-IL" sz="2800" dirty="0"/>
              <a:t>לכל רשות סמכויות ייחודיות בתחום שלה, אך הן אינן מוחלטות, כי מתקיים בין הרשויות איזון ובלמים, ריסון ופיקוח.</a:t>
            </a:r>
            <a:endParaRPr lang="en-US" sz="2800" i="1" dirty="0"/>
          </a:p>
          <a:p>
            <a:pPr algn="r">
              <a:lnSpc>
                <a:spcPct val="100000"/>
              </a:lnSpc>
            </a:pPr>
            <a:endParaRPr lang="he-IL" sz="2800" dirty="0"/>
          </a:p>
        </p:txBody>
      </p:sp>
      <mc:AlternateContent xmlns:mc="http://schemas.openxmlformats.org/markup-compatibility/2006" xmlns:p14="http://schemas.microsoft.com/office/powerpoint/2010/main">
        <mc:Choice Requires="p14">
          <p:contentPart p14:bwMode="auto" r:id="rId2">
            <p14:nvContentPartPr>
              <p14:cNvPr id="14342" name="Ink 74">
                <a:extLst>
                  <a:ext uri="{FF2B5EF4-FFF2-40B4-BE49-F238E27FC236}">
                    <a16:creationId xmlns:a16="http://schemas.microsoft.com/office/drawing/2014/main" xmlns="" id="{070477C5-0410-4E4F-97A1-F84C2465C187}"/>
                  </a:ext>
                  <a:ext uri="{C183D7F6-B498-43B3-948B-1728B52AA6E4}">
                    <adec:decorative xmlns:adec="http://schemas.microsoft.com/office/drawing/2017/decorative" xmlns=""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xmlns="" val="1"/>
                  </p:ext>
                </p:extLst>
              </p14:nvPr>
            </p14:nvContentPartPr>
            <p14:xfrm>
              <a:off x="5755403" y="1971579"/>
              <a:ext cx="360" cy="2160"/>
            </p14:xfrm>
          </p:contentPart>
        </mc:Choice>
        <mc:Fallback xmlns="">
          <p:pic>
            <p:nvPicPr>
              <p:cNvPr id="14342"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4338" name="Picture 2" descr="יחידת הוראה: הגבלת השלטון - פיזור העצמה והסמכות (הפרדת רשויות)">
            <a:extLst>
              <a:ext uri="{FF2B5EF4-FFF2-40B4-BE49-F238E27FC236}">
                <a16:creationId xmlns:a16="http://schemas.microsoft.com/office/drawing/2014/main" xmlns="" id="{7A6D1D59-A1AB-403F-970B-4246B38840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272708"/>
            <a:ext cx="5458968" cy="431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3409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803D09F-DED1-4C2F-B276-BD4CB59752D3}"/>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F15EFB92-773D-4161-B828-B85114E830CD}"/>
              </a:ext>
            </a:extLst>
          </p:cNvPr>
          <p:cNvSpPr>
            <a:spLocks noGrp="1"/>
          </p:cNvSpPr>
          <p:nvPr>
            <p:ph idx="1"/>
          </p:nvPr>
        </p:nvSpPr>
        <p:spPr/>
        <p:txBody>
          <a:bodyPr/>
          <a:lstStyle/>
          <a:p>
            <a:endParaRPr lang="he-IL"/>
          </a:p>
        </p:txBody>
      </p:sp>
      <p:pic>
        <p:nvPicPr>
          <p:cNvPr id="4" name="תמונה 3" descr="תמונה שמכילה טקסט&#10;&#10;תיאור שנוצר ברמת מהימנות גבוהה">
            <a:extLst>
              <a:ext uri="{FF2B5EF4-FFF2-40B4-BE49-F238E27FC236}">
                <a16:creationId xmlns:a16="http://schemas.microsoft.com/office/drawing/2014/main" xmlns="" id="{99F29EA7-A619-4666-85C9-ECF25EE631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8741" y="600577"/>
            <a:ext cx="8900719" cy="5656845"/>
          </a:xfrm>
          <a:prstGeom prst="rect">
            <a:avLst/>
          </a:prstGeom>
        </p:spPr>
      </p:pic>
    </p:spTree>
    <p:extLst>
      <p:ext uri="{BB962C8B-B14F-4D97-AF65-F5344CB8AC3E}">
        <p14:creationId xmlns:p14="http://schemas.microsoft.com/office/powerpoint/2010/main" val="424158469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63E6DA7-42BE-4E15-96FB-D6D6806C290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8E10A26E-3ADA-41CE-818C-043680BB5C09}"/>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94B17ADE-0CBA-43AB-A959-1039FF5C8BC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3791" y="591424"/>
            <a:ext cx="9273890" cy="5901451"/>
          </a:xfrm>
          <a:prstGeom prst="rect">
            <a:avLst/>
          </a:prstGeom>
        </p:spPr>
      </p:pic>
    </p:spTree>
    <p:extLst>
      <p:ext uri="{BB962C8B-B14F-4D97-AF65-F5344CB8AC3E}">
        <p14:creationId xmlns:p14="http://schemas.microsoft.com/office/powerpoint/2010/main" val="13039575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2350305-D076-4E13-943C-6C6BFAF0C07F}"/>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dirty="0"/>
              <a:t>מנגנוני פיקוח ובקרה פורמליים</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0AA6E"/>
          </a:solidFill>
          <a:ln w="38100" cap="rnd">
            <a:solidFill>
              <a:srgbClr val="D0AA6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A9AA26-9198-4AF5-AAE3-379BAC51666D}"/>
              </a:ext>
            </a:extLst>
          </p:cNvPr>
          <p:cNvSpPr>
            <a:spLocks noGrp="1"/>
          </p:cNvSpPr>
          <p:nvPr>
            <p:ph idx="1"/>
          </p:nvPr>
        </p:nvSpPr>
        <p:spPr>
          <a:xfrm>
            <a:off x="5297762" y="2706624"/>
            <a:ext cx="6251110" cy="3483864"/>
          </a:xfrm>
        </p:spPr>
        <p:txBody>
          <a:bodyPr>
            <a:normAutofit fontScale="92500"/>
          </a:bodyPr>
          <a:lstStyle/>
          <a:p>
            <a:pPr algn="r" rtl="1"/>
            <a:r>
              <a:rPr lang="he-IL" dirty="0" smtClean="0"/>
              <a:t>קיימים </a:t>
            </a:r>
            <a:r>
              <a:rPr lang="he-IL" dirty="0"/>
              <a:t>מנגנונים פורמליים, </a:t>
            </a:r>
            <a:r>
              <a:rPr lang="he-IL" u="sng" dirty="0"/>
              <a:t>שנקבעו בחוק</a:t>
            </a:r>
            <a:r>
              <a:rPr lang="he-IL" dirty="0"/>
              <a:t>, כדי להגביל את הכוח של השלטון</a:t>
            </a:r>
            <a:r>
              <a:rPr lang="he-IL" dirty="0" smtClean="0"/>
              <a:t>.</a:t>
            </a:r>
          </a:p>
          <a:p>
            <a:pPr algn="r" rtl="1"/>
            <a:r>
              <a:rPr lang="he-IL" dirty="0"/>
              <a:t>תפקידם להגביל את השלטון ולפקח עליו ועל חוקיות פעולותיו, באמצעות פרסום דוחות, הנחיות, חוקים ומסמכים אחרים המציגים את פעילות השלטון.</a:t>
            </a:r>
          </a:p>
          <a:p>
            <a:pPr algn="r" rtl="1"/>
            <a:endParaRPr lang="en-US" dirty="0"/>
          </a:p>
          <a:p>
            <a:pPr algn="r" rtl="1"/>
            <a:endParaRPr lang="he-IL" dirty="0"/>
          </a:p>
        </p:txBody>
      </p:sp>
      <p:pic>
        <p:nvPicPr>
          <p:cNvPr id="5" name="Picture 4" descr="תמונה שמכילה מקורה, אובייקט, שולחן, ישיבה&#10;&#10;התיאור נוצר באופן אוטומטי">
            <a:extLst>
              <a:ext uri="{FF2B5EF4-FFF2-40B4-BE49-F238E27FC236}">
                <a16:creationId xmlns:a16="http://schemas.microsoft.com/office/drawing/2014/main" xmlns="" id="{B6C5B5DA-8EB7-4CFB-BFCE-FDED370D2CF4}"/>
              </a:ext>
            </a:extLst>
          </p:cNvPr>
          <p:cNvPicPr>
            <a:picLocks noChangeAspect="1"/>
          </p:cNvPicPr>
          <p:nvPr/>
        </p:nvPicPr>
        <p:blipFill rotWithShape="1">
          <a:blip r:embed="rId2"/>
          <a:srcRect l="23022" r="25536"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966410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C6C88308-B634-44C9-BBFA-A97CCCF8B3C3}"/>
              </a:ext>
            </a:extLst>
          </p:cNvPr>
          <p:cNvSpPr/>
          <p:nvPr/>
        </p:nvSpPr>
        <p:spPr>
          <a:xfrm>
            <a:off x="10763075" y="4370664"/>
            <a:ext cx="562063" cy="444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a16="http://schemas.microsoft.com/office/drawing/2014/main" xmlns="" id="{704E271F-E58E-491F-91E6-CF391FC8F6B8}"/>
              </a:ext>
            </a:extLst>
          </p:cNvPr>
          <p:cNvSpPr/>
          <p:nvPr/>
        </p:nvSpPr>
        <p:spPr>
          <a:xfrm>
            <a:off x="10033233" y="4370663"/>
            <a:ext cx="671119" cy="44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xmlns="" id="{F1921A10-9C23-4944-BD93-FD0F8BF7C168}"/>
              </a:ext>
            </a:extLst>
          </p:cNvPr>
          <p:cNvSpPr/>
          <p:nvPr/>
        </p:nvSpPr>
        <p:spPr>
          <a:xfrm>
            <a:off x="9001387" y="4815280"/>
            <a:ext cx="855677" cy="4446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a:extLst>
              <a:ext uri="{FF2B5EF4-FFF2-40B4-BE49-F238E27FC236}">
                <a16:creationId xmlns:a16="http://schemas.microsoft.com/office/drawing/2014/main" xmlns="" id="{6AE5CB8C-5238-42B0-890D-A18852A9370F}"/>
              </a:ext>
            </a:extLst>
          </p:cNvPr>
          <p:cNvSpPr/>
          <p:nvPr/>
        </p:nvSpPr>
        <p:spPr>
          <a:xfrm>
            <a:off x="8464493" y="4297829"/>
            <a:ext cx="94865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xmlns="" id="{A0B4031E-EDD6-4D76-A2AA-91CF8D4458E1}"/>
              </a:ext>
            </a:extLst>
          </p:cNvPr>
          <p:cNvSpPr/>
          <p:nvPr/>
        </p:nvSpPr>
        <p:spPr>
          <a:xfrm>
            <a:off x="973123" y="4370662"/>
            <a:ext cx="1737220"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xmlns="" id="{C47BC68E-0E8C-4098-8996-C42EF53AB530}"/>
              </a:ext>
            </a:extLst>
          </p:cNvPr>
          <p:cNvSpPr/>
          <p:nvPr/>
        </p:nvSpPr>
        <p:spPr>
          <a:xfrm>
            <a:off x="9956335" y="4815280"/>
            <a:ext cx="136880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a16="http://schemas.microsoft.com/office/drawing/2014/main" xmlns="" id="{A3B122F9-A655-4234-B7E9-A84BC3909358}"/>
              </a:ext>
            </a:extLst>
          </p:cNvPr>
          <p:cNvSpPr/>
          <p:nvPr/>
        </p:nvSpPr>
        <p:spPr>
          <a:xfrm>
            <a:off x="1258349" y="1521073"/>
            <a:ext cx="204761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xmlns="" id="{7BDA18B8-F3DA-48B1-B0C1-7EBE5C3FF46D}"/>
              </a:ext>
            </a:extLst>
          </p:cNvPr>
          <p:cNvSpPr/>
          <p:nvPr/>
        </p:nvSpPr>
        <p:spPr>
          <a:xfrm>
            <a:off x="453007" y="1965690"/>
            <a:ext cx="1115246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xmlns="" id="{1DE4B465-87B8-43E8-A8D0-4D55032D5C78}"/>
              </a:ext>
            </a:extLst>
          </p:cNvPr>
          <p:cNvSpPr/>
          <p:nvPr/>
        </p:nvSpPr>
        <p:spPr>
          <a:xfrm>
            <a:off x="9697673" y="2410307"/>
            <a:ext cx="1907798"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a:extLst>
              <a:ext uri="{FF2B5EF4-FFF2-40B4-BE49-F238E27FC236}">
                <a16:creationId xmlns:a16="http://schemas.microsoft.com/office/drawing/2014/main" xmlns="" id="{D7C39566-E622-44ED-8EB9-19494BB9F70F}"/>
              </a:ext>
            </a:extLst>
          </p:cNvPr>
          <p:cNvSpPr>
            <a:spLocks noGrp="1"/>
          </p:cNvSpPr>
          <p:nvPr>
            <p:ph idx="1"/>
          </p:nvPr>
        </p:nvSpPr>
        <p:spPr>
          <a:xfrm>
            <a:off x="302003" y="1062227"/>
            <a:ext cx="11303467" cy="4351338"/>
          </a:xfrm>
        </p:spPr>
        <p:txBody>
          <a:bodyPr>
            <a:normAutofit fontScale="92500" lnSpcReduction="20000"/>
          </a:bodyPr>
          <a:lstStyle/>
          <a:p>
            <a:pPr marL="0" indent="0" algn="r" rtl="1">
              <a:buNone/>
            </a:pPr>
            <a:r>
              <a:rPr lang="he-IL" dirty="0"/>
              <a:t>אדם המחזיק בתעודת נכה לרכבו פנה אל משרד התחבורה בבקשה שבתעודת הנכה המוצמדת לשמשת הרכב לא יופיע שמו, שכן אינו חפץ שאנשים זרים העוברים ברחוב, יוכלו לקשר בין שמו לבין נכותו שבגללה קיבל את התעודה, כיוון שהדבר פוגע באחת מזכויותיו.</a:t>
            </a:r>
            <a:endParaRPr lang="en-US" dirty="0"/>
          </a:p>
          <a:p>
            <a:pPr marL="0" indent="0" algn="r" rtl="1">
              <a:buNone/>
            </a:pPr>
            <a:r>
              <a:rPr lang="he-IL" dirty="0"/>
              <a:t>משרד התחבורה נעתר לבקשתו והורה שלא לפרסם על גבי תעודת הנכה המוצמדת לרכב את שם האדם שהתעודה שייכת לו. </a:t>
            </a:r>
            <a:endParaRPr lang="en-US" dirty="0"/>
          </a:p>
          <a:p>
            <a:pPr lvl="0" algn="r" rtl="1"/>
            <a:endParaRPr lang="he-IL" dirty="0"/>
          </a:p>
          <a:p>
            <a:pPr lvl="0" algn="r" rtl="1"/>
            <a:r>
              <a:rPr lang="he-IL" dirty="0"/>
              <a:t>ציין והצג את הזכות שנפגעת בפרסום השם על גבי התעודה לטענתו של המתלונן. הסבר כיצד זכות זו באה לידי ביטוי בקטע.</a:t>
            </a:r>
            <a:endParaRPr lang="en-US" dirty="0"/>
          </a:p>
          <a:p>
            <a:pPr algn="r"/>
            <a:endParaRPr lang="he-IL" dirty="0"/>
          </a:p>
        </p:txBody>
      </p:sp>
    </p:spTree>
    <p:extLst>
      <p:ext uri="{BB962C8B-B14F-4D97-AF65-F5344CB8AC3E}">
        <p14:creationId xmlns:p14="http://schemas.microsoft.com/office/powerpoint/2010/main" val="361726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64114F4-697A-4818-96EA-78A9B38A63FA}"/>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470FC884-1F57-43E3-BA36-F5702AD6BE5A}"/>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6D5E6376-E0D9-4770-9E03-498761D81C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05494" y="1173398"/>
            <a:ext cx="9181011" cy="4511203"/>
          </a:xfrm>
          <a:prstGeom prst="rect">
            <a:avLst/>
          </a:prstGeom>
        </p:spPr>
      </p:pic>
    </p:spTree>
    <p:extLst>
      <p:ext uri="{BB962C8B-B14F-4D97-AF65-F5344CB8AC3E}">
        <p14:creationId xmlns:p14="http://schemas.microsoft.com/office/powerpoint/2010/main" val="13703275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285C102-095F-4BDF-B148-CB9747C3FCAF}"/>
              </a:ext>
            </a:extLst>
          </p:cNvPr>
          <p:cNvSpPr>
            <a:spLocks noGrp="1"/>
          </p:cNvSpPr>
          <p:nvPr>
            <p:ph type="title"/>
          </p:nvPr>
        </p:nvSpPr>
        <p:spPr>
          <a:xfrm>
            <a:off x="640080" y="325370"/>
            <a:ext cx="6894576" cy="1784538"/>
          </a:xfrm>
        </p:spPr>
        <p:txBody>
          <a:bodyPr anchor="b">
            <a:normAutofit/>
          </a:bodyPr>
          <a:lstStyle/>
          <a:p>
            <a:pPr>
              <a:lnSpc>
                <a:spcPct val="90000"/>
              </a:lnSpc>
            </a:pPr>
            <a:r>
              <a:rPr lang="he-IL" sz="6100"/>
              <a:t>מנגנוני פיקוח בלתי פורמליים</a:t>
            </a:r>
          </a:p>
        </p:txBody>
      </p:sp>
      <p:sp>
        <p:nvSpPr>
          <p:cNvPr id="13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E8449A29-3DB3-4B19-B6C2-2DD7B89C6676}"/>
              </a:ext>
            </a:extLst>
          </p:cNvPr>
          <p:cNvSpPr>
            <a:spLocks noGrp="1"/>
          </p:cNvSpPr>
          <p:nvPr>
            <p:ph idx="1"/>
          </p:nvPr>
        </p:nvSpPr>
        <p:spPr>
          <a:xfrm>
            <a:off x="167780" y="2584866"/>
            <a:ext cx="7818539" cy="4245702"/>
          </a:xfrm>
        </p:spPr>
        <p:txBody>
          <a:bodyPr>
            <a:normAutofit fontScale="92500"/>
          </a:bodyPr>
          <a:lstStyle/>
          <a:p>
            <a:pPr algn="r" rtl="1">
              <a:lnSpc>
                <a:spcPct val="100000"/>
              </a:lnSpc>
            </a:pPr>
            <a:r>
              <a:rPr lang="he-IL" sz="2800" b="1" u="sng" dirty="0"/>
              <a:t>ביקורת שמקיימים גופים, ארגונים או אנשים פרטיים ולא רשמיים</a:t>
            </a:r>
            <a:r>
              <a:rPr lang="he-IL" sz="2800" dirty="0"/>
              <a:t> באמצעות הפגנות, שביתות, עצרות, עצומות, יצירות אמנות (קולנוע, טלוויזיה, תיאטרון, ספרות, אמנות פלסטית), הופעה וכתיבה באמצעי התקשורת וברשתות חברתיות. הביקורת שלהם מתקיימת ללא הסמכה חוקית או בהתנדבות או ביוזמתם של אזרחים או קבוצות. </a:t>
            </a:r>
            <a:endParaRPr lang="en-US" sz="2800" i="1" dirty="0"/>
          </a:p>
          <a:p>
            <a:pPr algn="r" rtl="1">
              <a:lnSpc>
                <a:spcPct val="100000"/>
              </a:lnSpc>
            </a:pPr>
            <a:r>
              <a:rPr lang="he-IL" sz="2800" dirty="0"/>
              <a:t>הביקורת נועדה לשם הגבלת השלטון ופיקוח עליו ועל חוקיות פעולותיו, באמצעות לחץ על קובעי המדיניות, הבעת ביקורת פוליטית וחברתית על השלטון וקיום דיון ציבורי.</a:t>
            </a:r>
            <a:endParaRPr lang="en-US" sz="2800" i="1" dirty="0"/>
          </a:p>
        </p:txBody>
      </p:sp>
      <p:pic>
        <p:nvPicPr>
          <p:cNvPr id="17410" name="Picture 2" descr="מאגרי מידע של עיתונים היסטוריים באינטרנט – תמונת מצב 2018 | עמי סלנט">
            <a:extLst>
              <a:ext uri="{FF2B5EF4-FFF2-40B4-BE49-F238E27FC236}">
                <a16:creationId xmlns:a16="http://schemas.microsoft.com/office/drawing/2014/main" xmlns="" id="{795276DD-E833-46AB-B2FA-035CF8FB4F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91" r="27983" b="-1"/>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066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531A61-83DA-4EE8-8D9E-150CE477BD82}"/>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A66EEA5B-1011-44E5-A66F-382D7C0214AC}"/>
              </a:ext>
            </a:extLst>
          </p:cNvPr>
          <p:cNvSpPr>
            <a:spLocks noGrp="1"/>
          </p:cNvSpPr>
          <p:nvPr>
            <p:ph idx="1"/>
          </p:nvPr>
        </p:nvSpPr>
        <p:spPr/>
        <p:txBody>
          <a:bodyPr/>
          <a:lstStyle/>
          <a:p>
            <a:endParaRPr lang="he-IL"/>
          </a:p>
        </p:txBody>
      </p:sp>
      <p:pic>
        <p:nvPicPr>
          <p:cNvPr id="4" name="תמונה 3">
            <a:extLst>
              <a:ext uri="{FF2B5EF4-FFF2-40B4-BE49-F238E27FC236}">
                <a16:creationId xmlns:a16="http://schemas.microsoft.com/office/drawing/2014/main" xmlns="" id="{C8E41E6B-93B6-4AC6-BA90-33A85A19AA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87523" y="1043096"/>
            <a:ext cx="8727598" cy="4771807"/>
          </a:xfrm>
          <a:prstGeom prst="rect">
            <a:avLst/>
          </a:prstGeom>
        </p:spPr>
      </p:pic>
    </p:spTree>
    <p:extLst>
      <p:ext uri="{BB962C8B-B14F-4D97-AF65-F5344CB8AC3E}">
        <p14:creationId xmlns:p14="http://schemas.microsoft.com/office/powerpoint/2010/main" val="40216446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C0B6D9F3-ACDB-4950-B8D4-4F4669ADF09F}"/>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a:effectLst>
                  <a:outerShdw blurRad="38100" dist="38100" dir="2700000" algn="tl">
                    <a:srgbClr val="000000">
                      <a:alpha val="43137"/>
                    </a:srgbClr>
                  </a:outerShdw>
                </a:effectLst>
              </a:rPr>
              <a:t>גבולות בדמוקרטיה</a:t>
            </a:r>
          </a:p>
        </p:txBody>
      </p:sp>
      <p:sp>
        <p:nvSpPr>
          <p:cNvPr id="1029"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F83AB223-98DB-4CAA-A92E-AD15CA756CF5}"/>
              </a:ext>
            </a:extLst>
          </p:cNvPr>
          <p:cNvSpPr>
            <a:spLocks noGrp="1"/>
          </p:cNvSpPr>
          <p:nvPr>
            <p:ph idx="1"/>
          </p:nvPr>
        </p:nvSpPr>
        <p:spPr>
          <a:xfrm>
            <a:off x="4848837" y="2706624"/>
            <a:ext cx="7063530" cy="3962624"/>
          </a:xfrm>
        </p:spPr>
        <p:txBody>
          <a:bodyPr>
            <a:normAutofit/>
          </a:bodyPr>
          <a:lstStyle/>
          <a:p>
            <a:pPr marL="0" indent="0" algn="r" rtl="1">
              <a:lnSpc>
                <a:spcPct val="100000"/>
              </a:lnSpc>
              <a:buNone/>
            </a:pPr>
            <a:r>
              <a:rPr lang="he-IL" sz="2400" b="1" u="sng" dirty="0"/>
              <a:t>גישת הדמוקרטיה המתגוננת</a:t>
            </a:r>
          </a:p>
          <a:p>
            <a:pPr algn="r" rtl="1">
              <a:lnSpc>
                <a:spcPct val="100000"/>
              </a:lnSpc>
            </a:pPr>
            <a:r>
              <a:rPr lang="he-IL" sz="2400" dirty="0"/>
              <a:t>הגנה על המשטר הדמוקרטי, עקרונותיו ואופי המדינה (כללי משחק, ערכים דמוקרטיים ואופי המדינה), מפני אדם או קבוצה, שפועלים בזירה הציבורית, תוך ניצול הכלים הדמוקרטיים, על מנת לפגוע ולחסל את המשטר הדמוקרטי או את אופי המדינה.</a:t>
            </a:r>
            <a:endParaRPr lang="en-US" sz="2400" i="1" dirty="0"/>
          </a:p>
          <a:p>
            <a:pPr algn="r" rtl="1">
              <a:lnSpc>
                <a:spcPct val="100000"/>
              </a:lnSpc>
            </a:pPr>
            <a:r>
              <a:rPr lang="he-IL" sz="2400" dirty="0"/>
              <a:t>במקרים בהם האיום ממשי, המדינה מתגוננת ע"י שלילת הזכות להיבחר, להתארגן ולפעול מבחינה פוליטית, ולעתים אף מגבילה את חופש הביטוי.</a:t>
            </a:r>
            <a:endParaRPr lang="en-US" sz="2400" i="1" dirty="0"/>
          </a:p>
          <a:p>
            <a:pPr algn="r">
              <a:lnSpc>
                <a:spcPct val="100000"/>
              </a:lnSpc>
            </a:pPr>
            <a:endParaRPr lang="he-IL" sz="2400" dirty="0"/>
          </a:p>
        </p:txBody>
      </p:sp>
      <p:pic>
        <p:nvPicPr>
          <p:cNvPr id="1026" name="Picture 2" descr="Glass, Shattered, Window, Destruction, Vandalism">
            <a:extLst>
              <a:ext uri="{FF2B5EF4-FFF2-40B4-BE49-F238E27FC236}">
                <a16:creationId xmlns:a16="http://schemas.microsoft.com/office/drawing/2014/main" xmlns="" id="{80A0CED9-D47C-4FF8-94F2-32FA4BF59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6" r="3130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27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E1016A6-B52F-4FD2-9BD8-FF5BF1121C06}"/>
              </a:ext>
            </a:extLst>
          </p:cNvPr>
          <p:cNvSpPr>
            <a:spLocks noGrp="1"/>
          </p:cNvSpPr>
          <p:nvPr>
            <p:ph type="title"/>
          </p:nvPr>
        </p:nvSpPr>
        <p:spPr>
          <a:xfrm>
            <a:off x="5297762" y="329184"/>
            <a:ext cx="6251110" cy="1783080"/>
          </a:xfrm>
        </p:spPr>
        <p:txBody>
          <a:bodyPr anchor="b">
            <a:normAutofit/>
          </a:bodyPr>
          <a:lstStyle/>
          <a:p>
            <a:pPr algn="ctr">
              <a:lnSpc>
                <a:spcPct val="90000"/>
              </a:lnSpc>
            </a:pPr>
            <a:r>
              <a:rPr lang="he-IL" sz="6100" b="1" dirty="0">
                <a:effectLst>
                  <a:outerShdw blurRad="38100" dist="38100" dir="2700000" algn="tl">
                    <a:srgbClr val="000000">
                      <a:alpha val="43137"/>
                    </a:srgbClr>
                  </a:outerShdw>
                </a:effectLst>
              </a:rPr>
              <a:t>דמוקרטיה מתגוננת בישראל</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88EC5A2-A03E-4A3B-AF6A-0FCDD60DC2E8}"/>
              </a:ext>
            </a:extLst>
          </p:cNvPr>
          <p:cNvSpPr>
            <a:spLocks noGrp="1"/>
          </p:cNvSpPr>
          <p:nvPr>
            <p:ph idx="1"/>
          </p:nvPr>
        </p:nvSpPr>
        <p:spPr>
          <a:xfrm>
            <a:off x="4781725" y="2706624"/>
            <a:ext cx="6767147" cy="3893246"/>
          </a:xfrm>
        </p:spPr>
        <p:txBody>
          <a:bodyPr>
            <a:normAutofit fontScale="92500" lnSpcReduction="10000"/>
          </a:bodyPr>
          <a:lstStyle/>
          <a:p>
            <a:pPr algn="r" rtl="1">
              <a:lnSpc>
                <a:spcPct val="100000"/>
              </a:lnSpc>
            </a:pPr>
            <a:r>
              <a:rPr lang="he-IL" sz="2800" dirty="0"/>
              <a:t>במדינת ישראל נעשה שימוש בעקרון הדמוקרטיה המתגוננת. על פי חוק יסוד הכנסת וחוק המפלגות, מפלגה לא יכולה להשתתף בבחירות לכנסת אם יש במטרותיה:</a:t>
            </a:r>
            <a:endParaRPr lang="en-US" sz="2800" i="1" dirty="0"/>
          </a:p>
          <a:p>
            <a:pPr marL="0" indent="0" algn="r" rtl="1">
              <a:lnSpc>
                <a:spcPct val="100000"/>
              </a:lnSpc>
              <a:buNone/>
            </a:pPr>
            <a:r>
              <a:rPr lang="he-IL" sz="2800" dirty="0"/>
              <a:t>(1)שלילת קיומה של ישראל כמדינה יהודית ודמוקרטית.</a:t>
            </a:r>
            <a:endParaRPr lang="en-US" sz="2800" i="1" dirty="0"/>
          </a:p>
          <a:p>
            <a:pPr marL="0" indent="0" algn="r" rtl="1">
              <a:lnSpc>
                <a:spcPct val="100000"/>
              </a:lnSpc>
              <a:buNone/>
            </a:pPr>
            <a:r>
              <a:rPr lang="he-IL" sz="2800" dirty="0"/>
              <a:t>(2) הסתה לגזענות.</a:t>
            </a:r>
            <a:endParaRPr lang="en-US" sz="2800" i="1" dirty="0"/>
          </a:p>
          <a:p>
            <a:pPr marL="0" indent="0" algn="r" rtl="1">
              <a:lnSpc>
                <a:spcPct val="100000"/>
              </a:lnSpc>
              <a:buNone/>
            </a:pPr>
            <a:r>
              <a:rPr lang="he-IL" sz="2800" dirty="0"/>
              <a:t>(3) תמיכה במאבק מזוין של מדינת אויב או ארגון טרור נגד מדינת ישראל.</a:t>
            </a:r>
            <a:endParaRPr lang="en-US" sz="2800" i="1" dirty="0"/>
          </a:p>
        </p:txBody>
      </p:sp>
      <p:pic>
        <p:nvPicPr>
          <p:cNvPr id="2050" name="Picture 2" descr="Glass, Shattered, Window, Destruction, Vandalism">
            <a:extLst>
              <a:ext uri="{FF2B5EF4-FFF2-40B4-BE49-F238E27FC236}">
                <a16:creationId xmlns:a16="http://schemas.microsoft.com/office/drawing/2014/main" xmlns="" id="{5B7D466B-CCA6-419B-9639-0C48EBBC4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6" r="3130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816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45CC464-AA45-4F43-BA90-B07F0B17425D}"/>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תקנות לשעת חירום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118DFA"/>
          </a:solidFill>
          <a:ln w="38100" cap="rnd">
            <a:solidFill>
              <a:srgbClr val="118DF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E4FD8B2-02CF-4470-BA0A-54EB2AF6E912}"/>
              </a:ext>
            </a:extLst>
          </p:cNvPr>
          <p:cNvSpPr>
            <a:spLocks noGrp="1"/>
          </p:cNvSpPr>
          <p:nvPr>
            <p:ph idx="1"/>
          </p:nvPr>
        </p:nvSpPr>
        <p:spPr>
          <a:xfrm>
            <a:off x="4798503" y="2706624"/>
            <a:ext cx="7180975" cy="3979402"/>
          </a:xfrm>
        </p:spPr>
        <p:txBody>
          <a:bodyPr>
            <a:normAutofit lnSpcReduction="10000"/>
          </a:bodyPr>
          <a:lstStyle/>
          <a:p>
            <a:pPr algn="r" rtl="1">
              <a:lnSpc>
                <a:spcPct val="100000"/>
              </a:lnSpc>
            </a:pPr>
            <a:r>
              <a:rPr lang="he-IL" dirty="0"/>
              <a:t>הממשלה מוסמכת להתקין תקנה לשעת חירום לטובת הגנת המדינה, ביטחון הצבור וקיום אספקה ושירותים חיוניים.</a:t>
            </a:r>
            <a:endParaRPr lang="en-US" i="1" dirty="0"/>
          </a:p>
          <a:p>
            <a:pPr algn="r" rtl="1">
              <a:lnSpc>
                <a:spcPct val="100000"/>
              </a:lnSpc>
            </a:pPr>
            <a:r>
              <a:rPr lang="he-IL" dirty="0"/>
              <a:t>ייחודן של תקנות אלה בכך שאף שהן חקיקת משנה, הן יכולות לגבור על הוראות חוק (למעט חוקים חסינים כמו חוק יסוד: כבוד האדם וחירותו, חוק יסוד חופש העיסוק וחוק יסוד: הכנסת)</a:t>
            </a:r>
            <a:endParaRPr lang="en-US" i="1" dirty="0"/>
          </a:p>
          <a:p>
            <a:pPr algn="r">
              <a:lnSpc>
                <a:spcPct val="100000"/>
              </a:lnSpc>
            </a:pPr>
            <a:endParaRPr lang="he-IL" dirty="0"/>
          </a:p>
        </p:txBody>
      </p:sp>
      <p:pic>
        <p:nvPicPr>
          <p:cNvPr id="4098" name="Picture 2" descr="הממשלה אישרה תקנות לשעת חירום המגבילות את מספר העובדים במקום ...">
            <a:extLst>
              <a:ext uri="{FF2B5EF4-FFF2-40B4-BE49-F238E27FC236}">
                <a16:creationId xmlns:a16="http://schemas.microsoft.com/office/drawing/2014/main" xmlns="" id="{7DE59F12-E965-444C-AF78-CAA4B6FC1A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2" r="1603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747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118DFA"/>
          </a:solidFill>
          <a:ln w="38100" cap="rnd">
            <a:solidFill>
              <a:srgbClr val="118DF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28E84DFC-90DC-464C-9074-0A7B2FBBD7D5}"/>
              </a:ext>
            </a:extLst>
          </p:cNvPr>
          <p:cNvSpPr>
            <a:spLocks noGrp="1"/>
          </p:cNvSpPr>
          <p:nvPr>
            <p:ph idx="1"/>
          </p:nvPr>
        </p:nvSpPr>
        <p:spPr>
          <a:xfrm>
            <a:off x="5297762" y="2706624"/>
            <a:ext cx="6251110" cy="3483864"/>
          </a:xfrm>
        </p:spPr>
        <p:txBody>
          <a:bodyPr>
            <a:normAutofit/>
          </a:bodyPr>
          <a:lstStyle/>
          <a:p>
            <a:pPr algn="r" rtl="1"/>
            <a:r>
              <a:rPr lang="he-IL" dirty="0"/>
              <a:t>לפי החוק בישראל ניתן להתקינן רק כאשר מוכרז מצב חירום במדינה (ע"י הכנסת). בפועל, מאז הקמת המדינה מוכרז בה על-ידי הכנסת מצב חירום (ההכרזה מחודשת אחת לשנה).</a:t>
            </a:r>
            <a:endParaRPr lang="en-US" i="1" dirty="0"/>
          </a:p>
          <a:p>
            <a:pPr algn="r" rtl="1"/>
            <a:endParaRPr lang="he-IL" dirty="0"/>
          </a:p>
        </p:txBody>
      </p:sp>
      <p:pic>
        <p:nvPicPr>
          <p:cNvPr id="5122" name="Picture 2" descr="הממשלה אישרה תקנות לשעת חירום המגבילות את מספר העובדים במקום ...">
            <a:extLst>
              <a:ext uri="{FF2B5EF4-FFF2-40B4-BE49-F238E27FC236}">
                <a16:creationId xmlns:a16="http://schemas.microsoft.com/office/drawing/2014/main" xmlns="" id="{8C9E3CA1-2D71-41F9-97D1-9B8A57FCA7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2" r="1603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426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764DC148-3622-409B-BC36-51C65B69E8AE}"/>
              </a:ext>
            </a:extLst>
          </p:cNvPr>
          <p:cNvSpPr>
            <a:spLocks noGrp="1"/>
          </p:cNvSpPr>
          <p:nvPr>
            <p:ph type="title"/>
          </p:nvPr>
        </p:nvSpPr>
        <p:spPr>
          <a:xfrm>
            <a:off x="572493" y="238539"/>
            <a:ext cx="11047013" cy="1434415"/>
          </a:xfrm>
        </p:spPr>
        <p:txBody>
          <a:bodyPr anchor="b">
            <a:normAutofit/>
          </a:bodyPr>
          <a:lstStyle/>
          <a:p>
            <a:r>
              <a:rPr lang="he-IL" sz="7200"/>
              <a:t>מעצר מנהלי</a:t>
            </a:r>
          </a:p>
        </p:txBody>
      </p:sp>
      <p:sp>
        <p:nvSpPr>
          <p:cNvPr id="3077" name="Rectangle 6">
            <a:extLst>
              <a:ext uri="{FF2B5EF4-FFF2-40B4-BE49-F238E27FC236}">
                <a16:creationId xmlns:a16="http://schemas.microsoft.com/office/drawing/2014/main" xmlns="" id="{3CE8AF5E-D374-4CF1-90CC-35CF73B81C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C7651"/>
          </a:solidFill>
          <a:ln w="38100" cap="rnd">
            <a:solidFill>
              <a:srgbClr val="8C765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בנט חתם על צו מעצר מנהלי, &quot;מטעמי ביטחון המדינה&quot; - חדשות ביטחון ...">
            <a:extLst>
              <a:ext uri="{FF2B5EF4-FFF2-40B4-BE49-F238E27FC236}">
                <a16:creationId xmlns:a16="http://schemas.microsoft.com/office/drawing/2014/main" xmlns="" id="{7ED20CC0-2D9C-4F4C-873A-E5DBCFC8B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18" r="19098"/>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xmlns="" id="{A7C39428-AEDA-4CA3-9869-CD6968CFC083}"/>
              </a:ext>
            </a:extLst>
          </p:cNvPr>
          <p:cNvSpPr>
            <a:spLocks noGrp="1"/>
          </p:cNvSpPr>
          <p:nvPr>
            <p:ph idx="1"/>
          </p:nvPr>
        </p:nvSpPr>
        <p:spPr>
          <a:xfrm>
            <a:off x="4714613" y="2071316"/>
            <a:ext cx="7180976" cy="4629978"/>
          </a:xfrm>
        </p:spPr>
        <p:txBody>
          <a:bodyPr anchor="t">
            <a:normAutofit/>
          </a:bodyPr>
          <a:lstStyle/>
          <a:p>
            <a:pPr algn="r" rtl="1">
              <a:lnSpc>
                <a:spcPct val="100000"/>
              </a:lnSpc>
            </a:pPr>
            <a:r>
              <a:rPr lang="he-IL" sz="2800" dirty="0"/>
              <a:t>מעצר מניעתי </a:t>
            </a:r>
            <a:r>
              <a:rPr lang="he-IL" sz="2800" dirty="0" err="1"/>
              <a:t>מיידי</a:t>
            </a:r>
            <a:r>
              <a:rPr lang="he-IL" sz="2800" dirty="0"/>
              <a:t> ללא הליך פלילי רגיל כנגד העצור, גם בלי שהוא מואשם בביצוע עבירה כלשהי (סמכותו של שר הביטחון להורות עליו).</a:t>
            </a:r>
            <a:endParaRPr lang="en-US" sz="2800" i="1" dirty="0"/>
          </a:p>
          <a:p>
            <a:pPr algn="r" rtl="1">
              <a:lnSpc>
                <a:spcPct val="100000"/>
              </a:lnSpc>
            </a:pPr>
            <a:r>
              <a:rPr lang="he-IL" sz="2800" dirty="0"/>
              <a:t>מטרתו למנוע פגיעה בביטחון הציבור/ בטחון המדינה/ זכות לחיים וביטחון של אזרחי המדינה.</a:t>
            </a:r>
            <a:endParaRPr lang="en-US" sz="2800" i="1" dirty="0"/>
          </a:p>
          <a:p>
            <a:pPr algn="r" rtl="1">
              <a:lnSpc>
                <a:spcPct val="100000"/>
              </a:lnSpc>
            </a:pPr>
            <a:r>
              <a:rPr lang="he-IL" sz="2800" dirty="0"/>
              <a:t>הליך זה נתון לביקורת רבה בשל הפגיעה הקשה בזכויות ולכן חלות עליו הגבלות בחוק (בסמכות שר הביטחון בלבד לבצע מעצר מנהלי לפרק זמן ארוך, תקף לתקופה של 6 חודשים וניתן להארכה)</a:t>
            </a:r>
            <a:endParaRPr lang="en-US" sz="2800" i="1" dirty="0"/>
          </a:p>
          <a:p>
            <a:pPr algn="r">
              <a:lnSpc>
                <a:spcPct val="100000"/>
              </a:lnSpc>
            </a:pPr>
            <a:endParaRPr lang="he-IL" sz="2800" dirty="0"/>
          </a:p>
        </p:txBody>
      </p:sp>
    </p:spTree>
    <p:extLst>
      <p:ext uri="{BB962C8B-B14F-4D97-AF65-F5344CB8AC3E}">
        <p14:creationId xmlns:p14="http://schemas.microsoft.com/office/powerpoint/2010/main" val="160353374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4EA5DFAB-6D44-480B-A6F5-029E83E60784}"/>
              </a:ext>
            </a:extLst>
          </p:cNvPr>
          <p:cNvSpPr>
            <a:spLocks noGrp="1"/>
          </p:cNvSpPr>
          <p:nvPr>
            <p:ph idx="1"/>
          </p:nvPr>
        </p:nvSpPr>
        <p:spPr>
          <a:xfrm>
            <a:off x="5297762" y="2706624"/>
            <a:ext cx="6251110" cy="3483864"/>
          </a:xfrm>
        </p:spPr>
        <p:txBody>
          <a:bodyPr>
            <a:normAutofit/>
          </a:bodyPr>
          <a:lstStyle/>
          <a:p>
            <a:pPr algn="r" rtl="1"/>
            <a:r>
              <a:rPr lang="he-IL" dirty="0"/>
              <a:t>זכותו של כל אדם להיות מוגן מפגיעה בחייו או בגופו. </a:t>
            </a:r>
            <a:endParaRPr lang="en-US" i="1" dirty="0"/>
          </a:p>
          <a:p>
            <a:pPr algn="r" rtl="1"/>
            <a:r>
              <a:rPr lang="he-IL" dirty="0"/>
              <a:t>חובת המדינה להגן על כל בני האדם החיים בשטחה מפני פגיעה בחייהם ובגופם ע"י אחרים.</a:t>
            </a:r>
            <a:endParaRPr lang="en-US" i="1" dirty="0"/>
          </a:p>
          <a:p>
            <a:endParaRPr lang="he-IL" dirty="0"/>
          </a:p>
        </p:txBody>
      </p:sp>
      <p:pic>
        <p:nvPicPr>
          <p:cNvPr id="5122" name="Picture 2" descr="חדשות - צבא וביטחון nrg - ...קצינים בכירים: צה&quot;ל שב לימי">
            <a:extLst>
              <a:ext uri="{FF2B5EF4-FFF2-40B4-BE49-F238E27FC236}">
                <a16:creationId xmlns:a16="http://schemas.microsoft.com/office/drawing/2014/main" xmlns=""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D12387DF-4B63-497A-A5D9-7D8BF8E02BC5}"/>
              </a:ext>
            </a:extLst>
          </p:cNvPr>
          <p:cNvSpPr>
            <a:spLocks noGrp="1"/>
          </p:cNvSpPr>
          <p:nvPr>
            <p:ph idx="1"/>
          </p:nvPr>
        </p:nvSpPr>
        <p:spPr>
          <a:xfrm>
            <a:off x="251670" y="2915456"/>
            <a:ext cx="5058507" cy="3770569"/>
          </a:xfrm>
        </p:spPr>
        <p:txBody>
          <a:bodyPr>
            <a:normAutofit/>
          </a:bodyPr>
          <a:lstStyle/>
          <a:p>
            <a:pPr algn="r" rtl="1">
              <a:lnSpc>
                <a:spcPct val="100000"/>
              </a:lnSpc>
            </a:pPr>
            <a:r>
              <a:rPr lang="he-IL" sz="2400" dirty="0"/>
              <a:t>זכותו של כל אדם להיות זכאי למשפט הוגן ופומבי - ייצוג ע"י עו"ד, שופטים בלתי תלויים, ענישה בהתאם לחוק בלבד, זכאי לדעת במה הוא נאשם ולראות את הראיות נגדו, זכאי לערער לערכאה גבוהה יותר וכדומה [יש לזכור שתי דוגמאות]. </a:t>
            </a:r>
            <a:endParaRPr lang="en-US" sz="2400" i="1" dirty="0"/>
          </a:p>
          <a:p>
            <a:pPr algn="r" rtl="1">
              <a:lnSpc>
                <a:spcPct val="100000"/>
              </a:lnSpc>
            </a:pPr>
            <a:r>
              <a:rPr lang="he-IL" sz="2400" dirty="0"/>
              <a:t>אדם חף מפשע עד שלא הוכחה אשמתו וכל עוד לא הורשע בדין.</a:t>
            </a:r>
            <a:endParaRPr lang="en-US" sz="2400" i="1" dirty="0"/>
          </a:p>
          <a:p>
            <a:pPr algn="r">
              <a:lnSpc>
                <a:spcPct val="100000"/>
              </a:lnSpc>
            </a:pPr>
            <a:endParaRPr lang="he-IL" sz="2400" dirty="0"/>
          </a:p>
        </p:txBody>
      </p:sp>
      <p:pic>
        <p:nvPicPr>
          <p:cNvPr id="6146" name="Picture 2" descr="משפט מנהלי ורגולטורי – MjeLaw">
            <a:extLst>
              <a:ext uri="{FF2B5EF4-FFF2-40B4-BE49-F238E27FC236}">
                <a16:creationId xmlns:a16="http://schemas.microsoft.com/office/drawing/2014/main" xmlns=""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r>
              <a:rPr lang="he-IL" sz="2800" dirty="0"/>
              <a:t>זכותו של כל אדם לחיות, להחליט, לעשות, לפעול, להימנע מפעולה, לבחור או לעצב את אישיותו, על פי רצונו החופשי. </a:t>
            </a:r>
            <a:endParaRPr lang="en-US" sz="2800" i="1" dirty="0"/>
          </a:p>
          <a:p>
            <a:pPr algn="r" rtl="1">
              <a:lnSpc>
                <a:spcPct val="100000"/>
              </a:lnSpc>
            </a:pPr>
            <a:r>
              <a:rPr lang="he-IL" sz="2800" dirty="0"/>
              <a:t>אין לשלול את חירותו של אדם על ידי מעצר או על ידי הגבלת חופש המחשבה והפעולה שלו. </a:t>
            </a:r>
            <a:endParaRPr lang="en-US" sz="2800" i="1" dirty="0"/>
          </a:p>
        </p:txBody>
      </p:sp>
      <p:pic>
        <p:nvPicPr>
          <p:cNvPr id="7170" name="Picture 2" descr="Statue Of Liberty, Liberty, Liberate, Liberation">
            <a:extLst>
              <a:ext uri="{FF2B5EF4-FFF2-40B4-BE49-F238E27FC236}">
                <a16:creationId xmlns:a16="http://schemas.microsoft.com/office/drawing/2014/main" xmlns=""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89</TotalTime>
  <Words>2576</Words>
  <Application>Microsoft Office PowerPoint</Application>
  <PresentationFormat>מסך רחב</PresentationFormat>
  <Paragraphs>200</Paragraphs>
  <Slides>67</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67</vt:i4>
      </vt:variant>
    </vt:vector>
  </HeadingPairs>
  <TitlesOfParts>
    <vt:vector size="71" baseType="lpstr">
      <vt:lpstr>Arial</vt:lpstr>
      <vt:lpstr>Modern Love</vt:lpstr>
      <vt:lpstr>The Hand</vt:lpstr>
      <vt:lpstr>SketchyVTI</vt:lpstr>
      <vt:lpstr>הרעיון הדמוקרטי</vt:lpstr>
      <vt:lpstr>זכויות האדם והאזרח</vt:lpstr>
      <vt:lpstr>מצגת של PowerPoint</vt:lpstr>
      <vt:lpstr>מצגת של PowerPoint</vt:lpstr>
      <vt:lpstr>מצגת של PowerPoint</vt:lpstr>
      <vt:lpstr>מצגת של PowerPoint</vt:lpstr>
      <vt:lpstr>חיים וביטחון</vt:lpstr>
      <vt:lpstr>הליך הוגן</vt:lpstr>
      <vt:lpstr>הזכות לחירות</vt:lpstr>
      <vt:lpstr>הזכות לחירות</vt:lpstr>
      <vt:lpstr>חופש דת</vt:lpstr>
      <vt:lpstr>חופש מדת</vt:lpstr>
      <vt:lpstr>חופש התנועה</vt:lpstr>
      <vt:lpstr>חופש העיסוק</vt:lpstr>
      <vt:lpstr>חופש ביטוי</vt:lpstr>
      <vt:lpstr>חופש המחשבה והמצפון</vt:lpstr>
      <vt:lpstr>הזכות לשוויון</vt:lpstr>
      <vt:lpstr>הבחנה מותרת</vt:lpstr>
      <vt:lpstr>העדפה מתקנת</vt:lpstr>
      <vt:lpstr>מצגת של PowerPoint</vt:lpstr>
      <vt:lpstr>אפליה אסורה</vt:lpstr>
      <vt:lpstr>הזכות לקניין</vt:lpstr>
      <vt:lpstr>חובות האדם</vt:lpstr>
      <vt:lpstr>חובות האזרח</vt:lpstr>
      <vt:lpstr>זכויות פוליטיות (זכויות האזרח)</vt:lpstr>
      <vt:lpstr>מצגת של PowerPoint</vt:lpstr>
      <vt:lpstr>גישות חברתיות כלכליות</vt:lpstr>
      <vt:lpstr>הגישה הליברלית</vt:lpstr>
      <vt:lpstr>הגישה הסוציאל-דמוקרטית</vt:lpstr>
      <vt:lpstr>הגישה הסוציאל-דמוקרטית</vt:lpstr>
      <vt:lpstr>עקרונות הדמוקרטיה</vt:lpstr>
      <vt:lpstr>מצגת של PowerPoint</vt:lpstr>
      <vt:lpstr>עקרון  שלטון העם</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lpstr>עקרון שלטון החוק</vt:lpstr>
      <vt:lpstr>מצגת של PowerPoint</vt:lpstr>
      <vt:lpstr>עבריינות פלילית רגילה</vt:lpstr>
      <vt:lpstr>עבריינות שלטונית אישית (שחיתות)</vt:lpstr>
      <vt:lpstr>עבריינות שלטונית ציבורית</vt:lpstr>
      <vt:lpstr>פקודה בלתי חוקית</vt:lpstr>
      <vt:lpstr>פקודה בלתי חוקית בעליל</vt:lpstr>
      <vt:lpstr>עקרון הגבלת השלטון</vt:lpstr>
      <vt:lpstr>מצגת של PowerPoint</vt:lpstr>
      <vt:lpstr>הפרדת רשויות</vt:lpstr>
      <vt:lpstr>מצגת של PowerPoint</vt:lpstr>
      <vt:lpstr>מצגת של PowerPoint</vt:lpstr>
      <vt:lpstr>מנגנוני פיקוח ובקרה פורמליים</vt:lpstr>
      <vt:lpstr>מצגת של PowerPoint</vt:lpstr>
      <vt:lpstr>מנגנוני פיקוח בלתי פורמליים</vt:lpstr>
      <vt:lpstr>מצגת של PowerPoint</vt:lpstr>
      <vt:lpstr>גבולות בדמוקרטיה</vt:lpstr>
      <vt:lpstr>דמוקרטיה מתגוננת בישראל</vt:lpstr>
      <vt:lpstr>תקנות לשעת חירום</vt:lpstr>
      <vt:lpstr>מצגת של PowerPoint</vt:lpstr>
      <vt:lpstr>מעצר מנהלי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8</cp:revision>
  <dcterms:created xsi:type="dcterms:W3CDTF">2020-07-27T09:03:44Z</dcterms:created>
  <dcterms:modified xsi:type="dcterms:W3CDTF">2021-02-22T20:09:41Z</dcterms:modified>
</cp:coreProperties>
</file>