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aleway"/>
      <p:regular r:id="rId35"/>
      <p:bold r:id="rId36"/>
      <p:italic r:id="rId37"/>
      <p:boldItalic r:id="rId38"/>
    </p:embeddedFont>
    <p:embeddedFont>
      <p:font typeface="Lato"/>
      <p:regular r:id="rId39"/>
      <p:bold r:id="rId40"/>
      <p:italic r:id="rId41"/>
      <p:boldItalic r:id="rId42"/>
    </p:embeddedFont>
    <p:embeddedFont>
      <p:font typeface="Assistant"/>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5.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7.xml"/><Relationship Id="rId44" Type="http://schemas.openxmlformats.org/officeDocument/2006/relationships/font" Target="fonts/Assistant-bold.fntdata"/><Relationship Id="rId21" Type="http://schemas.openxmlformats.org/officeDocument/2006/relationships/slide" Target="slides/slide16.xml"/><Relationship Id="rId43" Type="http://schemas.openxmlformats.org/officeDocument/2006/relationships/font" Target="fonts/Assistant-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italic.fntdata"/><Relationship Id="rId14" Type="http://schemas.openxmlformats.org/officeDocument/2006/relationships/slide" Target="slides/slide9.xml"/><Relationship Id="rId36" Type="http://schemas.openxmlformats.org/officeDocument/2006/relationships/font" Target="fonts/Raleway-bold.fntdata"/><Relationship Id="rId17" Type="http://schemas.openxmlformats.org/officeDocument/2006/relationships/slide" Target="slides/slide12.xml"/><Relationship Id="rId39" Type="http://schemas.openxmlformats.org/officeDocument/2006/relationships/font" Target="fonts/Lato-regular.fntdata"/><Relationship Id="rId16" Type="http://schemas.openxmlformats.org/officeDocument/2006/relationships/slide" Target="slides/slide11.xml"/><Relationship Id="rId38" Type="http://schemas.openxmlformats.org/officeDocument/2006/relationships/font" Target="fonts/Raleway-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a4c2dfffc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a4c2dfffc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a4c2dfffc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a4c2dfffc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a4c2dfffc9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a4c2dfffc9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a4c2dfffc9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a4c2dfffc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a4c2dfffc9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a4c2dfffc9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a4c2dfffc9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a4c2dfffc9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a4c2dfffc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a4c2dfffc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a4c2dfffc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a4c2dfffc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a4c2dfffc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a4c2dfffc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a4c2dfffc9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a4c2dfffc9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a4c2dfffc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a4c2dfffc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a4c2dfffc9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a4c2dfffc9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a8ee1415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a8ee1415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a4c2dfffc9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a4c2dfffc9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a4c2dfffc9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a4c2dfffc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a4c2dfffc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a4c2dfffc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a8ee14154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a8ee14154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a4c2dfffc9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a4c2dfffc9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a4c2dfffc9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a4c2dfffc9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a4c2dfffc9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a4c2dfffc9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a4c2dfffc9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a4c2dfffc9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a4c2dfffc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a4c2dfffc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a4c2dfffc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a4c2dfffc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a4c2dfffc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a4c2dfffc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a4c2dfffc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a4c2dfffc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a4c2dfffc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a4c2dfffc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a4c2dfffc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a4c2dfffc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a4c2dfffc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a4c2dfffc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youtube.com/watch?v=WtfxoLapQC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youtu.be/6kScxE1NPkI"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s://he.wikipedia.org/wiki/%D7%97%D7%95%D7%A7%D7%A8" TargetMode="External"/><Relationship Id="rId10" Type="http://schemas.openxmlformats.org/officeDocument/2006/relationships/hyperlink" Target="https://he.wikipedia.org/wiki/%D7%A9%D7%9E%D7%97%D7%94_%D7%A4%D7%99%D7%A0%D7%A1%D7%A7%D7%A8" TargetMode="External"/><Relationship Id="rId13" Type="http://schemas.openxmlformats.org/officeDocument/2006/relationships/hyperlink" Target="https://he.wikipedia.org/wiki/%D7%AA%D7%A0%22%D7%9A" TargetMode="External"/><Relationship Id="rId12" Type="http://schemas.openxmlformats.org/officeDocument/2006/relationships/hyperlink" Target="https://he.wikipedia.org/wiki/%D7%AA%D7%9C%D7%9E%D7%95%D7%93"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he.wikipedia.org/wiki/%D7%98%D7%95%D7%9E%D7%A9%D7%95%D7%91_%D7%9C%D7%95%D7%91%D7%9C%D7%A1%D7%A7%D7%99" TargetMode="External"/><Relationship Id="rId4" Type="http://schemas.openxmlformats.org/officeDocument/2006/relationships/hyperlink" Target="https://he.wikipedia.org/wiki/%D7%A4%D7%95%D7%9C%D7%99%D7%9F_%D7%94%D7%A7%D7%95%D7%A0%D7%92%D7%A8%D7%A1%D7%90%D7%99%D7%AA" TargetMode="External"/><Relationship Id="rId9" Type="http://schemas.openxmlformats.org/officeDocument/2006/relationships/hyperlink" Target="https://he.wikipedia.org/wiki/%D7%90%D7%95%D7%93%D7%A1%D7%94" TargetMode="External"/><Relationship Id="rId15" Type="http://schemas.openxmlformats.org/officeDocument/2006/relationships/hyperlink" Target="https://he.wikipedia.org/wiki/%D7%94%D7%A1%D7%95%D7%A4%D7%95%D7%AA_%D7%91%D7%A0%D7%92%D7%91" TargetMode="External"/><Relationship Id="rId14" Type="http://schemas.openxmlformats.org/officeDocument/2006/relationships/hyperlink" Target="https://he.wikipedia.org/wiki/%D7%9C%D7%90%D7%95%D7%9E%D7%99%D7%95%D7%AA" TargetMode="External"/><Relationship Id="rId16" Type="http://schemas.openxmlformats.org/officeDocument/2006/relationships/hyperlink" Target="https://he.wikipedia.org/wiki/%D7%90%D7%95%D7%98%D7%95%D7%90%D7%9E%D7%A0%D7%A6%D7%99%D7%A4%D7%A6%D7%99%D7%94!" TargetMode="External"/><Relationship Id="rId5" Type="http://schemas.openxmlformats.org/officeDocument/2006/relationships/hyperlink" Target="https://he.wikipedia.org/wiki/%D7%94%D7%90%D7%99%D7%9E%D7%A4%D7%A8%D7%99%D7%94_%D7%94%D7%A8%D7%95%D7%A1%D7%99%D7%AA" TargetMode="External"/><Relationship Id="rId6" Type="http://schemas.openxmlformats.org/officeDocument/2006/relationships/hyperlink" Target="https://he.wikipedia.org/wiki/%D7%AA%D7%A0%D7%95%D7%A2%D7%AA_%D7%94%D7%94%D7%A9%D7%9B%D7%9C%D7%94" TargetMode="External"/><Relationship Id="rId7" Type="http://schemas.openxmlformats.org/officeDocument/2006/relationships/hyperlink" Target="https://he.wikipedia.org/wiki/%D7%94%D7%92%D7%99%D7%A8%D7%94" TargetMode="External"/><Relationship Id="rId8" Type="http://schemas.openxmlformats.org/officeDocument/2006/relationships/hyperlink" Target="https://he.wikipedia.org/wiki/%D7%90%D7%95%D7%A7%D7%A8%D7%90%D7%99%D7%A0%D7%94" TargetMode="External"/></Relationships>
</file>

<file path=ppt/slides/_rels/slide18.xml.rels><?xml version="1.0" encoding="UTF-8" standalone="yes"?><Relationships xmlns="http://schemas.openxmlformats.org/package/2006/relationships"><Relationship Id="rId20" Type="http://schemas.openxmlformats.org/officeDocument/2006/relationships/hyperlink" Target="https://he.wikipedia.org/wiki/%D7%99%D7%95%D7%93%D7%95%D7%A4%D7%95%D7%91%D7%99%D7%94" TargetMode="External"/><Relationship Id="rId22" Type="http://schemas.openxmlformats.org/officeDocument/2006/relationships/hyperlink" Target="https://he.wikipedia.org/wiki/%D7%92%D7%95%D7%99" TargetMode="External"/><Relationship Id="rId21" Type="http://schemas.openxmlformats.org/officeDocument/2006/relationships/hyperlink" Target="https://he.wikipedia.org/wiki/%D7%9E%D7%97%D7%9C%D7%AA_%D7%A0%D7%A4%D7%A9" TargetMode="External"/><Relationship Id="rId24" Type="http://schemas.openxmlformats.org/officeDocument/2006/relationships/hyperlink" Target="https://he.wikipedia.org/wiki/%D7%A9%D7%A0%D7%90%D7%AA_%D7%96%D7%A8%D7%99%D7%9D" TargetMode="External"/><Relationship Id="rId23" Type="http://schemas.openxmlformats.org/officeDocument/2006/relationships/hyperlink" Target="https://he.wikipedia.org/wiki/%D7%AA%D7%95%D7%A8%D7%A9%D7%94"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he.wikipedia.org/wiki/%D7%90%D7%95%D7%98%D7%95%D7%90%D7%9E%D7%A0%D7%A6%D7%99%D7%A4%D7%A6%D7%99%D7%94!" TargetMode="External"/><Relationship Id="rId4" Type="http://schemas.openxmlformats.org/officeDocument/2006/relationships/hyperlink" Target="https://he.wikipedia.org/wiki/%D7%A4%D7%A8%D7%A2%D7%95%D7%AA" TargetMode="External"/><Relationship Id="rId9" Type="http://schemas.openxmlformats.org/officeDocument/2006/relationships/hyperlink" Target="https://he.wikipedia.org/wiki/%D7%94%D7%AA%D7%91%D7%95%D7%9C%D7%9C%D7%95%D7%AA" TargetMode="External"/><Relationship Id="rId26" Type="http://schemas.openxmlformats.org/officeDocument/2006/relationships/hyperlink" Target="https://he.wikipedia.org/wiki/%D7%A9%D7%95%D7%95%D7%99%D7%95%D7%9F" TargetMode="External"/><Relationship Id="rId25" Type="http://schemas.openxmlformats.org/officeDocument/2006/relationships/hyperlink" Target="https://he.wikipedia.org/wiki/%D7%A9%D7%9C%D7%98%D7%95%D7%9F_%D7%A0%D7%91%D7%97%D7%A8" TargetMode="External"/><Relationship Id="rId27" Type="http://schemas.openxmlformats.org/officeDocument/2006/relationships/hyperlink" Target="https://he.wikipedia.org/wiki/%D7%90%D7%9E%D7%A0%D7%A6%D7%99%D7%A4%D7%A6%D7%99%D7%94" TargetMode="External"/><Relationship Id="rId5" Type="http://schemas.openxmlformats.org/officeDocument/2006/relationships/hyperlink" Target="https://he.wikipedia.org/wiki/%D7%94%D7%A1%D7%95%D7%A4%D7%95%D7%AA_%D7%91%D7%A0%D7%92%D7%91" TargetMode="External"/><Relationship Id="rId6" Type="http://schemas.openxmlformats.org/officeDocument/2006/relationships/hyperlink" Target="https://he.wikipedia.org/wiki/%D7%92%D7%A8%D7%9E%D7%A0%D7%99%D7%AA" TargetMode="External"/><Relationship Id="rId7" Type="http://schemas.openxmlformats.org/officeDocument/2006/relationships/hyperlink" Target="https://he.wikipedia.org/wiki/%D7%91%D7%A8%D7%9C%D7%99%D7%9F" TargetMode="External"/><Relationship Id="rId8" Type="http://schemas.openxmlformats.org/officeDocument/2006/relationships/hyperlink" Target="https://he.wikipedia.org/wiki/%D7%9E%D7%A2%D7%A8%D7%91_%D7%90%D7%99%D7%A8%D7%95%D7%A4%D7%94" TargetMode="External"/><Relationship Id="rId11" Type="http://schemas.openxmlformats.org/officeDocument/2006/relationships/hyperlink" Target="https://he.wikipedia.org/wiki/%D7%90%D7%9E%D7%A0%D7%A6%D7%99%D7%A4%D7%A6%D7%99%D7%94_%D7%9C%D7%99%D7%94%D7%95%D7%93%D7%99%D7%9D" TargetMode="External"/><Relationship Id="rId10" Type="http://schemas.openxmlformats.org/officeDocument/2006/relationships/hyperlink" Target="https://he.wikipedia.org/wiki/%D7%99%D7%94%D7%93%D7%95%D7%AA_%D7%9E%D7%96%D7%A8%D7%97_%D7%90%D7%99%D7%A8%D7%95%D7%A4%D7%94" TargetMode="External"/><Relationship Id="rId13" Type="http://schemas.openxmlformats.org/officeDocument/2006/relationships/hyperlink" Target="https://he.wikipedia.org/wiki/%D7%90%D7%A0%D7%98%D7%99%D7%A9%D7%9E%D7%99%D7%95%D7%AA" TargetMode="External"/><Relationship Id="rId12" Type="http://schemas.openxmlformats.org/officeDocument/2006/relationships/hyperlink" Target="https://he.wikipedia.org/wiki/%D7%94%D7%9E%D7%90%D7%94_%D7%94-19" TargetMode="External"/><Relationship Id="rId15" Type="http://schemas.openxmlformats.org/officeDocument/2006/relationships/hyperlink" Target="https://he.wikipedia.org/wiki/%D7%94%D7%9C%D7%9C_%D7%94%D7%96%D7%A7%D7%9F" TargetMode="External"/><Relationship Id="rId14" Type="http://schemas.openxmlformats.org/officeDocument/2006/relationships/hyperlink" Target="https://he.wikipedia.org/wiki/%D7%90%D7%A8%D7%A5_%D7%99%D7%A9%D7%A8%D7%90%D7%9C" TargetMode="External"/><Relationship Id="rId17" Type="http://schemas.openxmlformats.org/officeDocument/2006/relationships/hyperlink" Target="https://he.wikipedia.org/wiki/%D7%A9%D7%A0%D7%90%D7%AA_%D7%96%D7%A8%D7%99%D7%9D" TargetMode="External"/><Relationship Id="rId16" Type="http://schemas.openxmlformats.org/officeDocument/2006/relationships/hyperlink" Target="https://he.wikipedia.org/wiki/%D7%90%D7%9D_%D7%90%D7%99%D7%9F_%D7%90%D7%A0%D7%99_%D7%9C%D7%99_%D7%9E%D7%99_%D7%9C%D7%99" TargetMode="External"/><Relationship Id="rId19" Type="http://schemas.openxmlformats.org/officeDocument/2006/relationships/hyperlink" Target="https://he.wikipedia.org/wiki/%D7%A8%D7%95%D7%A4%D7%90" TargetMode="External"/><Relationship Id="rId18" Type="http://schemas.openxmlformats.org/officeDocument/2006/relationships/hyperlink" Target="https://he.wikipedia.org/wiki/%D7%9E%D7%95%D7%9C%D7%93%D7%A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u8-Nv9tMgf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youtu.be/Cb0LEtvbZz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youtube.com/watch?v=KEDK61TknU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he.wikipedia.org/wiki/%D7%90%D7%99%D7%93%D7%90%D7%95%D7%9C%D7%95%D7%92%D7%99%D7%94" TargetMode="External"/><Relationship Id="rId4" Type="http://schemas.openxmlformats.org/officeDocument/2006/relationships/hyperlink" Target="https://he.wikipedia.org/wiki/%D7%94%D7%AA%D7%A0%D7%95%D7%A2%D7%94_%D7%94%D7%A6%D7%99%D7%95%D7%A0%D7%99%D7%AA" TargetMode="External"/><Relationship Id="rId9" Type="http://schemas.openxmlformats.org/officeDocument/2006/relationships/hyperlink" Target="https://he.wikipedia.org/wiki/%D7%A6%D7%99%D7%95%D7%A0%D7%95%D7%AA" TargetMode="External"/><Relationship Id="rId5" Type="http://schemas.openxmlformats.org/officeDocument/2006/relationships/hyperlink" Target="https://he.wikipedia.org/wiki/%D7%9C%D7%90%D7%95%D7%9E%D7%99%D7%95%D7%AA" TargetMode="External"/><Relationship Id="rId6" Type="http://schemas.openxmlformats.org/officeDocument/2006/relationships/hyperlink" Target="https://he.wikipedia.org/wiki/%D7%AA%D7%95%D7%A8%D7%AA_%D7%99%D7%A9%D7%A8%D7%90%D7%9C" TargetMode="External"/><Relationship Id="rId7" Type="http://schemas.openxmlformats.org/officeDocument/2006/relationships/hyperlink" Target="https://he.wikipedia.org/wiki/%D7%A6%D7%99%D7%95%D7%A0%D7%95%D7%AA_%D7%93%D7%AA%D7%99%D7%AA#cite_note-1" TargetMode="External"/><Relationship Id="rId8" Type="http://schemas.openxmlformats.org/officeDocument/2006/relationships/hyperlink" Target="https://he.wikipedia.org/wiki/%D7%99%D7%94%D7%93%D7%95%D7%AA" TargetMode="External"/><Relationship Id="rId11" Type="http://schemas.openxmlformats.org/officeDocument/2006/relationships/hyperlink" Target="https://he.wikipedia.org/wiki/%D7%91%D7%99%D7%90%D7%AA_%D7%94%D7%9E%D7%A9%D7%99%D7%97" TargetMode="External"/><Relationship Id="rId10" Type="http://schemas.openxmlformats.org/officeDocument/2006/relationships/hyperlink" Target="https://he.wikipedia.org/wiki/%D7%97%D7%A8%D7%93%D7%99%D7%9D" TargetMode="External"/><Relationship Id="rId13" Type="http://schemas.openxmlformats.org/officeDocument/2006/relationships/hyperlink" Target="https://he.wikipedia.org/wiki/%D7%90%D7%AA%D7%97%D7%9C%D7%AA%D7%90_%D7%93%D7%92%D7%90%D7%95%D7%9C%D7%94" TargetMode="External"/><Relationship Id="rId12" Type="http://schemas.openxmlformats.org/officeDocument/2006/relationships/hyperlink" Target="https://he.wikipedia.org/wiki/%D7%99%D7%A9%D7%A8%D7%90%D7%9C" TargetMode="External"/><Relationship Id="rId15" Type="http://schemas.openxmlformats.org/officeDocument/2006/relationships/hyperlink" Target="https://he.wikipedia.org/wiki/%D7%A6%D7%99%D7%95%D7%A0%D7%95%D7%AA_%D7%93%D7%AA%D7%99%D7%AA#cite_note-2" TargetMode="External"/><Relationship Id="rId14" Type="http://schemas.openxmlformats.org/officeDocument/2006/relationships/hyperlink" Target="https://he.wikipedia.org/wiki/%D7%A2%D7%9D_%D7%99%D7%A9%D7%A8%D7%90%D7%9C" TargetMode="External"/><Relationship Id="rId17" Type="http://schemas.openxmlformats.org/officeDocument/2006/relationships/hyperlink" Target="https://he.wikipedia.org/wiki/%D7%99%D7%94%D7%95%D7%93%D7%99%D7%9D" TargetMode="External"/><Relationship Id="rId16" Type="http://schemas.openxmlformats.org/officeDocument/2006/relationships/hyperlink" Target="https://he.wikipedia.org/wiki/%D7%AA%D7%95%D7%A8%D7%94" TargetMode="External"/><Relationship Id="rId18" Type="http://schemas.openxmlformats.org/officeDocument/2006/relationships/hyperlink" Target="https://he.wikipedia.org/wiki/%D7%90%D7%A8%D7%A5_%D7%99%D7%A9%D7%A8%D7%90%D7%9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youtu.be/LCMRyYrWwIw"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he.wikipedia.org/wiki/%D7%A6%D7%99%D7%95%D7%A0%D7%95%D7%AA" TargetMode="External"/><Relationship Id="rId4" Type="http://schemas.openxmlformats.org/officeDocument/2006/relationships/hyperlink" Target="https://he.wikipedia.org/wiki/%D7%A2%D7%9C%D7%99%D7%99%D7%94_%D7%9C%D7%90%D7%A8%D7%A5_%D7%99%D7%A9%D7%A8%D7%90%D7%9C" TargetMode="External"/><Relationship Id="rId9" Type="http://schemas.openxmlformats.org/officeDocument/2006/relationships/hyperlink" Target="https://he.wikipedia.org/wiki/%D7%A6%27%D7%90%D7%A8%D7%98%D7%A8_%D7%97%D7%95%D7%A7%D7%99" TargetMode="External"/><Relationship Id="rId5" Type="http://schemas.openxmlformats.org/officeDocument/2006/relationships/hyperlink" Target="https://he.wikipedia.org/wiki/%D7%90%D7%A8%D7%A5_%D7%99%D7%A9%D7%A8%D7%90%D7%9C" TargetMode="External"/><Relationship Id="rId6" Type="http://schemas.openxmlformats.org/officeDocument/2006/relationships/hyperlink" Target="https://he.wikipedia.org/wiki/%D7%A2%D7%9C%D7%99%D7%99%D7%94_%D7%9C%D7%90%D7%A8%D7%A5_%D7%99%D7%A9%D7%A8%D7%90%D7%9C" TargetMode="External"/><Relationship Id="rId7" Type="http://schemas.openxmlformats.org/officeDocument/2006/relationships/hyperlink" Target="https://he.wikipedia.org/wiki/%D7%99%D7%94%D7%93%D7%95%D7%AA" TargetMode="External"/><Relationship Id="rId8" Type="http://schemas.openxmlformats.org/officeDocument/2006/relationships/hyperlink" Target="https://he.wikipedia.org/wiki/%D7%90%D7%A8%D7%A5_%D7%99%D7%A9%D7%A8%D7%90%D7%9C" TargetMode="External"/><Relationship Id="rId11" Type="http://schemas.openxmlformats.org/officeDocument/2006/relationships/hyperlink" Target="https://he.wikipedia.org/wiki/%D7%94%D7%94%D7%AA%D7%99%D7%99%D7%A9%D7%91%D7%95%D7%AA_%D7%94%D7%A2%D7%95%D7%91%D7%93%D7%AA" TargetMode="External"/><Relationship Id="rId10" Type="http://schemas.openxmlformats.org/officeDocument/2006/relationships/hyperlink" Target="https://he.wikipedia.org/wiki/%D7%AA%D7%A0%D7%95%D7%A2%D7%AA_%D7%94%D7%A2%D7%91%D7%95%D7%93%D7%94" TargetMode="External"/><Relationship Id="rId13" Type="http://schemas.openxmlformats.org/officeDocument/2006/relationships/hyperlink" Target="https://he.wikipedia.org/wiki/%D7%94%D7%AA%D7%99%D7%99%D7%A9%D7%91%D7%95%D7%AA" TargetMode="External"/><Relationship Id="rId12" Type="http://schemas.openxmlformats.org/officeDocument/2006/relationships/hyperlink" Target="https://he.wikipedia.org/wiki/%D7%A2%D7%9C%D7%99%D7%99%D7%94_%D7%9C%D7%90%D7%A8%D7%A5_%D7%99%D7%A9%D7%A8%D7%90%D7%9C" TargetMode="External"/><Relationship Id="rId14" Type="http://schemas.openxmlformats.org/officeDocument/2006/relationships/hyperlink" Target="https://he.wikipedia.org/w/index.php?title=%D7%9B%D7%99%D7%91%D7%95%D7%A9_%D7%94%D7%A7%D7%A8%D7%A7%D7%A2&amp;action=edit&amp;redlink=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youtu.be/NZSaqeXHz6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youtu.be/gRzli1eRYJ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1" algn="r">
              <a:spcBef>
                <a:spcPts val="0"/>
              </a:spcBef>
              <a:spcAft>
                <a:spcPts val="0"/>
              </a:spcAft>
              <a:buNone/>
            </a:pPr>
            <a:r>
              <a:rPr lang="iw"/>
              <a:t>מסורת ומודרנה</a:t>
            </a:r>
            <a:endParaRPr/>
          </a:p>
          <a:p>
            <a:pPr indent="0" lvl="0" marL="0" rtl="1" algn="r">
              <a:spcBef>
                <a:spcPts val="0"/>
              </a:spcBef>
              <a:spcAft>
                <a:spcPts val="0"/>
              </a:spcAft>
              <a:buNone/>
            </a:pPr>
            <a:r>
              <a:t/>
            </a:r>
            <a:endParaRPr/>
          </a:p>
        </p:txBody>
      </p:sp>
      <p:sp>
        <p:nvSpPr>
          <p:cNvPr id="87" name="Google Shape;87;p13"/>
          <p:cNvSpPr txBox="1"/>
          <p:nvPr>
            <p:ph idx="1" type="subTitle"/>
          </p:nvPr>
        </p:nvSpPr>
        <p:spPr>
          <a:xfrm>
            <a:off x="729625" y="3172900"/>
            <a:ext cx="7688100" cy="9762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iw" sz="4800"/>
              <a:t>קורס כיתה י'</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תמונות </a:t>
            </a:r>
            <a:r>
              <a:rPr b="0" lang="iw" sz="1444">
                <a:solidFill>
                  <a:srgbClr val="222222"/>
                </a:solidFill>
                <a:highlight>
                  <a:srgbClr val="FFFFFF"/>
                </a:highlight>
                <a:latin typeface="Arial"/>
                <a:ea typeface="Arial"/>
                <a:cs typeface="Arial"/>
                <a:sym typeface="Arial"/>
              </a:rPr>
              <a:t>בחרו בתמונה שמבטאת לדעתכם בצורה הטובה והמתאימה ביותר את הרעיונות של תקופת הנאורוּת.</a:t>
            </a:r>
            <a:endParaRPr sz="1444"/>
          </a:p>
        </p:txBody>
      </p:sp>
      <p:sp>
        <p:nvSpPr>
          <p:cNvPr id="141" name="Google Shape;141;p2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2" name="Google Shape;142;p22"/>
          <p:cNvPicPr preferRelativeResize="0"/>
          <p:nvPr/>
        </p:nvPicPr>
        <p:blipFill>
          <a:blip r:embed="rId3">
            <a:alphaModFix/>
          </a:blip>
          <a:stretch>
            <a:fillRect/>
          </a:stretch>
        </p:blipFill>
        <p:spPr>
          <a:xfrm>
            <a:off x="779675" y="2034050"/>
            <a:ext cx="1490700" cy="2890650"/>
          </a:xfrm>
          <a:prstGeom prst="rect">
            <a:avLst/>
          </a:prstGeom>
          <a:noFill/>
          <a:ln>
            <a:noFill/>
          </a:ln>
        </p:spPr>
      </p:pic>
      <p:pic>
        <p:nvPicPr>
          <p:cNvPr id="143" name="Google Shape;143;p22"/>
          <p:cNvPicPr preferRelativeResize="0"/>
          <p:nvPr/>
        </p:nvPicPr>
        <p:blipFill>
          <a:blip r:embed="rId4">
            <a:alphaModFix/>
          </a:blip>
          <a:stretch>
            <a:fillRect/>
          </a:stretch>
        </p:blipFill>
        <p:spPr>
          <a:xfrm>
            <a:off x="2270375" y="2016150"/>
            <a:ext cx="1717850" cy="3127351"/>
          </a:xfrm>
          <a:prstGeom prst="rect">
            <a:avLst/>
          </a:prstGeom>
          <a:noFill/>
          <a:ln>
            <a:noFill/>
          </a:ln>
        </p:spPr>
      </p:pic>
      <p:pic>
        <p:nvPicPr>
          <p:cNvPr id="144" name="Google Shape;144;p22"/>
          <p:cNvPicPr preferRelativeResize="0"/>
          <p:nvPr/>
        </p:nvPicPr>
        <p:blipFill>
          <a:blip r:embed="rId5">
            <a:alphaModFix/>
          </a:blip>
          <a:stretch>
            <a:fillRect/>
          </a:stretch>
        </p:blipFill>
        <p:spPr>
          <a:xfrm>
            <a:off x="3988230" y="2016150"/>
            <a:ext cx="2294375" cy="3127351"/>
          </a:xfrm>
          <a:prstGeom prst="rect">
            <a:avLst/>
          </a:prstGeom>
          <a:noFill/>
          <a:ln>
            <a:noFill/>
          </a:ln>
        </p:spPr>
      </p:pic>
      <p:pic>
        <p:nvPicPr>
          <p:cNvPr id="145" name="Google Shape;145;p22"/>
          <p:cNvPicPr preferRelativeResize="0"/>
          <p:nvPr/>
        </p:nvPicPr>
        <p:blipFill>
          <a:blip r:embed="rId6">
            <a:alphaModFix/>
          </a:blip>
          <a:stretch>
            <a:fillRect/>
          </a:stretch>
        </p:blipFill>
        <p:spPr>
          <a:xfrm>
            <a:off x="6282600" y="2016150"/>
            <a:ext cx="1717850" cy="327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חתם סופר מול מנדלסון</a:t>
            </a:r>
            <a:endParaRPr/>
          </a:p>
        </p:txBody>
      </p:sp>
      <p:sp>
        <p:nvSpPr>
          <p:cNvPr id="151" name="Google Shape;151;p2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w" u="sng">
                <a:solidFill>
                  <a:schemeClr val="hlink"/>
                </a:solidFill>
                <a:hlinkClick r:id="rId3"/>
              </a:rPr>
              <a:t>https://www.youtube.com/watch?v=WtfxoLapQCM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היהדות האורתוקסית</a:t>
            </a:r>
            <a:endParaRPr/>
          </a:p>
        </p:txBody>
      </p:sp>
      <p:sp>
        <p:nvSpPr>
          <p:cNvPr id="157" name="Google Shape;157;p2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lang="iw" sz="2400">
                <a:solidFill>
                  <a:srgbClr val="222222"/>
                </a:solidFill>
                <a:highlight>
                  <a:srgbClr val="FFFFFF"/>
                </a:highlight>
                <a:latin typeface="Arial"/>
                <a:ea typeface="Arial"/>
                <a:cs typeface="Arial"/>
                <a:sym typeface="Arial"/>
              </a:rPr>
              <a:t>היהדות האורתודוקסית היא זרם מרכזי ביהדות הדוגל באמונה המסורתית שהתורה שבכתב והתורה שבעל פה ניתנו למשה בהר סיני ומדגיש את המחויבות המלאה לשלשלת הפסיקה המקובלת של ההלכה. עמדה זו מבדילה אותו משני הזרמים העיקריים האחרים בעת החדשה, הקונסרבטיבים והרפורמים.</a:t>
            </a:r>
            <a:endParaRPr sz="2400">
              <a:solidFill>
                <a:srgbClr val="222222"/>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היהדות הרפורמית</a:t>
            </a:r>
            <a:endParaRPr/>
          </a:p>
        </p:txBody>
      </p:sp>
      <p:sp>
        <p:nvSpPr>
          <p:cNvPr id="163" name="Google Shape;163;p25"/>
          <p:cNvSpPr txBox="1"/>
          <p:nvPr>
            <p:ph idx="1" type="body"/>
          </p:nvPr>
        </p:nvSpPr>
        <p:spPr>
          <a:xfrm>
            <a:off x="729450" y="2078875"/>
            <a:ext cx="7688700" cy="2813400"/>
          </a:xfrm>
          <a:prstGeom prst="rect">
            <a:avLst/>
          </a:prstGeom>
        </p:spPr>
        <p:txBody>
          <a:bodyPr anchorCtr="0" anchor="t" bIns="91425" lIns="91425" spcFirstLastPara="1" rIns="91425" wrap="square" tIns="91425">
            <a:noAutofit/>
          </a:bodyPr>
          <a:lstStyle/>
          <a:p>
            <a:pPr indent="0" lvl="0" marL="0" rtl="1" algn="r">
              <a:spcBef>
                <a:spcPts val="0"/>
              </a:spcBef>
              <a:spcAft>
                <a:spcPts val="1200"/>
              </a:spcAft>
              <a:buNone/>
            </a:pPr>
            <a:r>
              <a:rPr lang="iw" sz="2400">
                <a:solidFill>
                  <a:srgbClr val="434343"/>
                </a:solidFill>
                <a:highlight>
                  <a:srgbClr val="FFFFFF"/>
                </a:highlight>
                <a:latin typeface="Arial"/>
                <a:ea typeface="Arial"/>
                <a:cs typeface="Arial"/>
                <a:sym typeface="Arial"/>
              </a:rPr>
              <a:t>היהדות הרפורמית היא אחת משלושה זרמים גדולים הקיימים כיום ביהדות, הדוגל בהשתנותה המתמדת, במרכזיות ערכי המוסר שבה לעומת היבטיה הטקסיים, ובאמונה בהתגלות מתמשכת של רצון האלוהים בעולם, שאינה ממוקדת במעמד הר סיני. עמדות אלו מבדילות אותם משני הזרמים הגדולים האחרים, האורתודוקסים והקונסרבטיבים.</a:t>
            </a:r>
            <a:endParaRPr sz="2400">
              <a:solidFill>
                <a:srgbClr val="434343"/>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בית כנסת רפורמי</a:t>
            </a:r>
            <a:endParaRPr/>
          </a:p>
        </p:txBody>
      </p:sp>
      <p:sp>
        <p:nvSpPr>
          <p:cNvPr id="169" name="Google Shape;169;p2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0" name="Google Shape;170;p26"/>
          <p:cNvPicPr preferRelativeResize="0"/>
          <p:nvPr/>
        </p:nvPicPr>
        <p:blipFill>
          <a:blip r:embed="rId3">
            <a:alphaModFix/>
          </a:blip>
          <a:stretch>
            <a:fillRect/>
          </a:stretch>
        </p:blipFill>
        <p:spPr>
          <a:xfrm>
            <a:off x="552525" y="1985500"/>
            <a:ext cx="8127125" cy="2925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בית כנסת רפורמי</a:t>
            </a:r>
            <a:endParaRPr/>
          </a:p>
        </p:txBody>
      </p:sp>
      <p:sp>
        <p:nvSpPr>
          <p:cNvPr id="176" name="Google Shape;176;p2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1" algn="r">
              <a:spcBef>
                <a:spcPts val="0"/>
              </a:spcBef>
              <a:spcAft>
                <a:spcPts val="0"/>
              </a:spcAft>
              <a:buNone/>
            </a:pPr>
            <a:r>
              <a:rPr lang="iw" sz="1800"/>
              <a:t>בתפילה משלבים כלי נגינה</a:t>
            </a:r>
            <a:endParaRPr sz="1800"/>
          </a:p>
          <a:p>
            <a:pPr indent="0" lvl="0" marL="0" rtl="1" algn="r">
              <a:spcBef>
                <a:spcPts val="1200"/>
              </a:spcBef>
              <a:spcAft>
                <a:spcPts val="0"/>
              </a:spcAft>
              <a:buNone/>
            </a:pPr>
            <a:r>
              <a:rPr lang="iw" sz="1800"/>
              <a:t>עמוד התפילה </a:t>
            </a:r>
            <a:r>
              <a:rPr lang="iw" sz="1800"/>
              <a:t>ממוקם</a:t>
            </a:r>
            <a:r>
              <a:rPr lang="iw" sz="1800"/>
              <a:t> על הפינה ופונה אל עבר הקהל</a:t>
            </a:r>
            <a:endParaRPr sz="1800"/>
          </a:p>
          <a:p>
            <a:pPr indent="0" lvl="0" marL="0" rtl="1" algn="r">
              <a:spcBef>
                <a:spcPts val="1200"/>
              </a:spcBef>
              <a:spcAft>
                <a:spcPts val="1200"/>
              </a:spcAft>
              <a:buNone/>
            </a:pPr>
            <a:r>
              <a:rPr lang="iw" sz="1800"/>
              <a:t>אין במה מרכזית</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המעבר לאנטישמיות המודרנית</a:t>
            </a:r>
            <a:endParaRPr/>
          </a:p>
        </p:txBody>
      </p:sp>
      <p:sp>
        <p:nvSpPr>
          <p:cNvPr id="182" name="Google Shape;182;p2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w" u="sng">
                <a:solidFill>
                  <a:schemeClr val="hlink"/>
                </a:solidFill>
                <a:hlinkClick r:id="rId3"/>
              </a:rPr>
              <a:t>https://youtu.be/6kScxE1NPkI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יהודה לייב פינסקר</a:t>
            </a:r>
            <a:endParaRPr/>
          </a:p>
        </p:txBody>
      </p:sp>
      <p:sp>
        <p:nvSpPr>
          <p:cNvPr id="188" name="Google Shape;188;p2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lang="iw" sz="1400">
                <a:solidFill>
                  <a:srgbClr val="222222"/>
                </a:solidFill>
                <a:highlight>
                  <a:srgbClr val="FFFFFF"/>
                </a:highlight>
                <a:latin typeface="Arial"/>
                <a:ea typeface="Arial"/>
                <a:cs typeface="Arial"/>
                <a:sym typeface="Arial"/>
              </a:rPr>
              <a:t>יהודה לייב פינסקר נולד בעיירה </a:t>
            </a:r>
            <a:r>
              <a:rPr lang="iw" sz="1400">
                <a:solidFill>
                  <a:srgbClr val="222222"/>
                </a:solidFill>
                <a:highlight>
                  <a:srgbClr val="FFFFFF"/>
                </a:highlight>
                <a:uFill>
                  <a:noFill/>
                </a:uFill>
                <a:latin typeface="Arial"/>
                <a:ea typeface="Arial"/>
                <a:cs typeface="Arial"/>
                <a:sym typeface="Arial"/>
                <a:hlinkClick r:id="rId3">
                  <a:extLst>
                    <a:ext uri="{A12FA001-AC4F-418D-AE19-62706E023703}">
                      <ahyp:hlinkClr val="tx"/>
                    </a:ext>
                  </a:extLst>
                </a:hlinkClick>
              </a:rPr>
              <a:t>טומשוב לובלסקי</a:t>
            </a:r>
            <a:r>
              <a:rPr lang="iw" sz="1400">
                <a:solidFill>
                  <a:srgbClr val="222222"/>
                </a:solidFill>
                <a:highlight>
                  <a:srgbClr val="FFFFFF"/>
                </a:highlight>
                <a:latin typeface="Arial"/>
                <a:ea typeface="Arial"/>
                <a:cs typeface="Arial"/>
                <a:sym typeface="Arial"/>
              </a:rPr>
              <a:t> שב</a:t>
            </a:r>
            <a:r>
              <a:rPr lang="iw" sz="1400">
                <a:solidFill>
                  <a:srgbClr val="222222"/>
                </a:solidFill>
                <a:highlight>
                  <a:srgbClr val="FFFFFF"/>
                </a:highlight>
                <a:uFill>
                  <a:noFill/>
                </a:uFill>
                <a:latin typeface="Arial"/>
                <a:ea typeface="Arial"/>
                <a:cs typeface="Arial"/>
                <a:sym typeface="Arial"/>
                <a:hlinkClick r:id="rId4">
                  <a:extLst>
                    <a:ext uri="{A12FA001-AC4F-418D-AE19-62706E023703}">
                      <ahyp:hlinkClr val="tx"/>
                    </a:ext>
                  </a:extLst>
                </a:hlinkClick>
              </a:rPr>
              <a:t>פולין הקונגרסאית</a:t>
            </a:r>
            <a:r>
              <a:rPr lang="iw" sz="1400">
                <a:solidFill>
                  <a:srgbClr val="222222"/>
                </a:solidFill>
                <a:highlight>
                  <a:srgbClr val="FFFFFF"/>
                </a:highlight>
                <a:latin typeface="Arial"/>
                <a:ea typeface="Arial"/>
                <a:cs typeface="Arial"/>
                <a:sym typeface="Arial"/>
              </a:rPr>
              <a:t> תחת חסותה של </a:t>
            </a:r>
            <a:r>
              <a:rPr lang="iw" sz="1400">
                <a:solidFill>
                  <a:srgbClr val="222222"/>
                </a:solidFill>
                <a:highlight>
                  <a:srgbClr val="FFFFFF"/>
                </a:highlight>
                <a:uFill>
                  <a:noFill/>
                </a:uFill>
                <a:latin typeface="Arial"/>
                <a:ea typeface="Arial"/>
                <a:cs typeface="Arial"/>
                <a:sym typeface="Arial"/>
                <a:hlinkClick r:id="rId5">
                  <a:extLst>
                    <a:ext uri="{A12FA001-AC4F-418D-AE19-62706E023703}">
                      <ahyp:hlinkClr val="tx"/>
                    </a:ext>
                  </a:extLst>
                </a:hlinkClick>
              </a:rPr>
              <a:t>האימפריה הרוסית</a:t>
            </a:r>
            <a:r>
              <a:rPr lang="iw" sz="1400">
                <a:solidFill>
                  <a:srgbClr val="222222"/>
                </a:solidFill>
                <a:highlight>
                  <a:srgbClr val="FFFFFF"/>
                </a:highlight>
                <a:latin typeface="Arial"/>
                <a:ea typeface="Arial"/>
                <a:cs typeface="Arial"/>
                <a:sym typeface="Arial"/>
              </a:rPr>
              <a:t> דאז. משפחתו נטתה לרעיונות </a:t>
            </a:r>
            <a:r>
              <a:rPr lang="iw" sz="1400">
                <a:solidFill>
                  <a:srgbClr val="222222"/>
                </a:solidFill>
                <a:highlight>
                  <a:srgbClr val="FFFFFF"/>
                </a:highlight>
                <a:uFill>
                  <a:noFill/>
                </a:uFill>
                <a:latin typeface="Arial"/>
                <a:ea typeface="Arial"/>
                <a:cs typeface="Arial"/>
                <a:sym typeface="Arial"/>
                <a:hlinkClick r:id="rId6">
                  <a:extLst>
                    <a:ext uri="{A12FA001-AC4F-418D-AE19-62706E023703}">
                      <ahyp:hlinkClr val="tx"/>
                    </a:ext>
                  </a:extLst>
                </a:hlinkClick>
              </a:rPr>
              <a:t>תנועת ההשכלה</a:t>
            </a:r>
            <a:r>
              <a:rPr lang="iw" sz="1400">
                <a:solidFill>
                  <a:srgbClr val="222222"/>
                </a:solidFill>
                <a:highlight>
                  <a:srgbClr val="FFFFFF"/>
                </a:highlight>
                <a:latin typeface="Arial"/>
                <a:ea typeface="Arial"/>
                <a:cs typeface="Arial"/>
                <a:sym typeface="Arial"/>
              </a:rPr>
              <a:t>. בילדותו </a:t>
            </a:r>
            <a:r>
              <a:rPr lang="iw" sz="1400">
                <a:solidFill>
                  <a:srgbClr val="222222"/>
                </a:solidFill>
                <a:highlight>
                  <a:srgbClr val="FFFFFF"/>
                </a:highlight>
                <a:uFill>
                  <a:noFill/>
                </a:uFill>
                <a:latin typeface="Arial"/>
                <a:ea typeface="Arial"/>
                <a:cs typeface="Arial"/>
                <a:sym typeface="Arial"/>
                <a:hlinkClick r:id="rId7">
                  <a:extLst>
                    <a:ext uri="{A12FA001-AC4F-418D-AE19-62706E023703}">
                      <ahyp:hlinkClr val="tx"/>
                    </a:ext>
                  </a:extLst>
                </a:hlinkClick>
              </a:rPr>
              <a:t>היגרו</a:t>
            </a:r>
            <a:r>
              <a:rPr lang="iw" sz="1400">
                <a:solidFill>
                  <a:srgbClr val="222222"/>
                </a:solidFill>
                <a:highlight>
                  <a:srgbClr val="FFFFFF"/>
                </a:highlight>
                <a:latin typeface="Arial"/>
                <a:ea typeface="Arial"/>
                <a:cs typeface="Arial"/>
                <a:sym typeface="Arial"/>
              </a:rPr>
              <a:t> הוריו לאזור </a:t>
            </a:r>
            <a:r>
              <a:rPr lang="iw" sz="1400">
                <a:solidFill>
                  <a:srgbClr val="222222"/>
                </a:solidFill>
                <a:highlight>
                  <a:srgbClr val="FFFFFF"/>
                </a:highlight>
                <a:uFill>
                  <a:noFill/>
                </a:uFill>
                <a:latin typeface="Arial"/>
                <a:ea typeface="Arial"/>
                <a:cs typeface="Arial"/>
                <a:sym typeface="Arial"/>
                <a:hlinkClick r:id="rId8">
                  <a:extLst>
                    <a:ext uri="{A12FA001-AC4F-418D-AE19-62706E023703}">
                      <ahyp:hlinkClr val="tx"/>
                    </a:ext>
                  </a:extLst>
                </a:hlinkClick>
              </a:rPr>
              <a:t>אוקראינה</a:t>
            </a:r>
            <a:r>
              <a:rPr lang="iw" sz="1400">
                <a:solidFill>
                  <a:srgbClr val="222222"/>
                </a:solidFill>
                <a:highlight>
                  <a:srgbClr val="FFFFFF"/>
                </a:highlight>
                <a:latin typeface="Arial"/>
                <a:ea typeface="Arial"/>
                <a:cs typeface="Arial"/>
                <a:sym typeface="Arial"/>
              </a:rPr>
              <a:t>, והשתקעו ב</a:t>
            </a:r>
            <a:r>
              <a:rPr lang="iw" sz="1400">
                <a:solidFill>
                  <a:srgbClr val="222222"/>
                </a:solidFill>
                <a:highlight>
                  <a:srgbClr val="FFFFFF"/>
                </a:highlight>
                <a:uFill>
                  <a:noFill/>
                </a:uFill>
                <a:latin typeface="Arial"/>
                <a:ea typeface="Arial"/>
                <a:cs typeface="Arial"/>
                <a:sym typeface="Arial"/>
                <a:hlinkClick r:id="rId9">
                  <a:extLst>
                    <a:ext uri="{A12FA001-AC4F-418D-AE19-62706E023703}">
                      <ahyp:hlinkClr val="tx"/>
                    </a:ext>
                  </a:extLst>
                </a:hlinkClick>
              </a:rPr>
              <a:t>אודסה</a:t>
            </a:r>
            <a:r>
              <a:rPr lang="iw" sz="1400">
                <a:solidFill>
                  <a:srgbClr val="222222"/>
                </a:solidFill>
                <a:highlight>
                  <a:srgbClr val="FFFFFF"/>
                </a:highlight>
                <a:latin typeface="Arial"/>
                <a:ea typeface="Arial"/>
                <a:cs typeface="Arial"/>
                <a:sym typeface="Arial"/>
              </a:rPr>
              <a:t>. אביו, </a:t>
            </a:r>
            <a:r>
              <a:rPr lang="iw" sz="1400">
                <a:solidFill>
                  <a:srgbClr val="222222"/>
                </a:solidFill>
                <a:highlight>
                  <a:srgbClr val="FFFFFF"/>
                </a:highlight>
                <a:uFill>
                  <a:noFill/>
                </a:uFill>
                <a:latin typeface="Arial"/>
                <a:ea typeface="Arial"/>
                <a:cs typeface="Arial"/>
                <a:sym typeface="Arial"/>
                <a:hlinkClick r:id="rId10">
                  <a:extLst>
                    <a:ext uri="{A12FA001-AC4F-418D-AE19-62706E023703}">
                      <ahyp:hlinkClr val="tx"/>
                    </a:ext>
                  </a:extLst>
                </a:hlinkClick>
              </a:rPr>
              <a:t>שמחה פינסקר</a:t>
            </a:r>
            <a:r>
              <a:rPr lang="iw" sz="1400">
                <a:solidFill>
                  <a:srgbClr val="222222"/>
                </a:solidFill>
                <a:highlight>
                  <a:srgbClr val="FFFFFF"/>
                </a:highlight>
                <a:latin typeface="Arial"/>
                <a:ea typeface="Arial"/>
                <a:cs typeface="Arial"/>
                <a:sym typeface="Arial"/>
              </a:rPr>
              <a:t>, היה </a:t>
            </a:r>
            <a:r>
              <a:rPr lang="iw" sz="1400">
                <a:solidFill>
                  <a:srgbClr val="222222"/>
                </a:solidFill>
                <a:highlight>
                  <a:srgbClr val="FFFFFF"/>
                </a:highlight>
                <a:uFill>
                  <a:noFill/>
                </a:uFill>
                <a:latin typeface="Arial"/>
                <a:ea typeface="Arial"/>
                <a:cs typeface="Arial"/>
                <a:sym typeface="Arial"/>
                <a:hlinkClick r:id="rId11">
                  <a:extLst>
                    <a:ext uri="{A12FA001-AC4F-418D-AE19-62706E023703}">
                      <ahyp:hlinkClr val="tx"/>
                    </a:ext>
                  </a:extLst>
                </a:hlinkClick>
              </a:rPr>
              <a:t>חוקר</a:t>
            </a:r>
            <a:r>
              <a:rPr lang="iw" sz="1400">
                <a:solidFill>
                  <a:srgbClr val="222222"/>
                </a:solidFill>
                <a:highlight>
                  <a:srgbClr val="FFFFFF"/>
                </a:highlight>
                <a:latin typeface="Arial"/>
                <a:ea typeface="Arial"/>
                <a:cs typeface="Arial"/>
                <a:sym typeface="Arial"/>
              </a:rPr>
              <a:t> ומלומד, בקיא ברזי ה</a:t>
            </a:r>
            <a:r>
              <a:rPr lang="iw" sz="1400">
                <a:solidFill>
                  <a:srgbClr val="222222"/>
                </a:solidFill>
                <a:highlight>
                  <a:srgbClr val="FFFFFF"/>
                </a:highlight>
                <a:uFill>
                  <a:noFill/>
                </a:uFill>
                <a:latin typeface="Arial"/>
                <a:ea typeface="Arial"/>
                <a:cs typeface="Arial"/>
                <a:sym typeface="Arial"/>
                <a:hlinkClick r:id="rId12">
                  <a:extLst>
                    <a:ext uri="{A12FA001-AC4F-418D-AE19-62706E023703}">
                      <ahyp:hlinkClr val="tx"/>
                    </a:ext>
                  </a:extLst>
                </a:hlinkClick>
              </a:rPr>
              <a:t>תלמוד</a:t>
            </a:r>
            <a:r>
              <a:rPr lang="iw" sz="1400">
                <a:solidFill>
                  <a:srgbClr val="222222"/>
                </a:solidFill>
                <a:highlight>
                  <a:srgbClr val="FFFFFF"/>
                </a:highlight>
                <a:latin typeface="Arial"/>
                <a:ea typeface="Arial"/>
                <a:cs typeface="Arial"/>
                <a:sym typeface="Arial"/>
              </a:rPr>
              <a:t> וה</a:t>
            </a:r>
            <a:r>
              <a:rPr lang="iw" sz="1400">
                <a:solidFill>
                  <a:srgbClr val="222222"/>
                </a:solidFill>
                <a:highlight>
                  <a:srgbClr val="FFFFFF"/>
                </a:highlight>
                <a:uFill>
                  <a:noFill/>
                </a:uFill>
                <a:latin typeface="Arial"/>
                <a:ea typeface="Arial"/>
                <a:cs typeface="Arial"/>
                <a:sym typeface="Arial"/>
                <a:hlinkClick r:id="rId13">
                  <a:extLst>
                    <a:ext uri="{A12FA001-AC4F-418D-AE19-62706E023703}">
                      <ahyp:hlinkClr val="tx"/>
                    </a:ext>
                  </a:extLst>
                </a:hlinkClick>
              </a:rPr>
              <a:t>תנ"ך</a:t>
            </a:r>
            <a:r>
              <a:rPr lang="iw" sz="1400">
                <a:solidFill>
                  <a:srgbClr val="222222"/>
                </a:solidFill>
                <a:highlight>
                  <a:srgbClr val="FFFFFF"/>
                </a:highlight>
                <a:latin typeface="Arial"/>
                <a:ea typeface="Arial"/>
                <a:cs typeface="Arial"/>
                <a:sym typeface="Arial"/>
              </a:rPr>
              <a:t>. פינסקר האב היה מראשוני המשכילים העבריים שאכזבתם מהכישלון לקבל זכויות שוות ברוסיה הוביל אותם לבסוף ל</a:t>
            </a:r>
            <a:r>
              <a:rPr lang="iw" sz="1400">
                <a:solidFill>
                  <a:srgbClr val="222222"/>
                </a:solidFill>
                <a:highlight>
                  <a:srgbClr val="FFFFFF"/>
                </a:highlight>
                <a:uFill>
                  <a:noFill/>
                </a:uFill>
                <a:latin typeface="Arial"/>
                <a:ea typeface="Arial"/>
                <a:cs typeface="Arial"/>
                <a:sym typeface="Arial"/>
                <a:hlinkClick r:id="rId14">
                  <a:extLst>
                    <a:ext uri="{A12FA001-AC4F-418D-AE19-62706E023703}">
                      <ahyp:hlinkClr val="tx"/>
                    </a:ext>
                  </a:extLst>
                </a:hlinkClick>
              </a:rPr>
              <a:t>לאומיות</a:t>
            </a:r>
            <a:r>
              <a:rPr lang="iw" sz="1400">
                <a:solidFill>
                  <a:srgbClr val="222222"/>
                </a:solidFill>
                <a:highlight>
                  <a:srgbClr val="FFFFFF"/>
                </a:highlight>
                <a:latin typeface="Arial"/>
                <a:ea typeface="Arial"/>
                <a:cs typeface="Arial"/>
                <a:sym typeface="Arial"/>
              </a:rPr>
              <a:t> יהודית; הוא היה מסור לענייני עמו, אך זיקתו לארץ ישראל הייתה מסורתית והתבטאה בתפילות לבניין המקדש וביאת המשיח. צערו של האב השפיע על הילד ועורר בו רצון לשפר את גורל היהודים. פינסקר האב, חינוכו ותורתו השפיעו רבות על פינסקר הצעיר ועל השקפת עולמו שיגבש בעתיד. </a:t>
            </a:r>
            <a:r>
              <a:rPr b="1" lang="iw" sz="1400">
                <a:solidFill>
                  <a:srgbClr val="FF0000"/>
                </a:solidFill>
                <a:highlight>
                  <a:srgbClr val="FFFFFF"/>
                </a:highlight>
                <a:latin typeface="Arial"/>
                <a:ea typeface="Arial"/>
                <a:cs typeface="Arial"/>
                <a:sym typeface="Arial"/>
              </a:rPr>
              <a:t>פינסקר בהתחלה האמין שהתבוללות היא הפתרון ובעקבות </a:t>
            </a:r>
            <a:r>
              <a:rPr b="1" lang="iw" sz="1400">
                <a:solidFill>
                  <a:srgbClr val="FF0000"/>
                </a:solidFill>
                <a:highlight>
                  <a:srgbClr val="FFFFFF"/>
                </a:highlight>
                <a:uFill>
                  <a:noFill/>
                </a:uFill>
                <a:latin typeface="Arial"/>
                <a:ea typeface="Arial"/>
                <a:cs typeface="Arial"/>
                <a:sym typeface="Arial"/>
                <a:hlinkClick r:id="rId15">
                  <a:extLst>
                    <a:ext uri="{A12FA001-AC4F-418D-AE19-62706E023703}">
                      <ahyp:hlinkClr val="tx"/>
                    </a:ext>
                  </a:extLst>
                </a:hlinkClick>
              </a:rPr>
              <a:t>הסופות בנגב</a:t>
            </a:r>
            <a:r>
              <a:rPr b="1" lang="iw" sz="1400">
                <a:solidFill>
                  <a:srgbClr val="FF0000"/>
                </a:solidFill>
                <a:highlight>
                  <a:srgbClr val="FFFFFF"/>
                </a:highlight>
                <a:latin typeface="Arial"/>
                <a:ea typeface="Arial"/>
                <a:cs typeface="Arial"/>
                <a:sym typeface="Arial"/>
              </a:rPr>
              <a:t> שינה את דעתו, ואותה ביטא בספרו "</a:t>
            </a:r>
            <a:r>
              <a:rPr b="1" lang="iw" sz="1400">
                <a:solidFill>
                  <a:srgbClr val="FF0000"/>
                </a:solidFill>
                <a:highlight>
                  <a:srgbClr val="FFFFFF"/>
                </a:highlight>
                <a:uFill>
                  <a:noFill/>
                </a:uFill>
                <a:latin typeface="Arial"/>
                <a:ea typeface="Arial"/>
                <a:cs typeface="Arial"/>
                <a:sym typeface="Arial"/>
                <a:hlinkClick r:id="rId16">
                  <a:extLst>
                    <a:ext uri="{A12FA001-AC4F-418D-AE19-62706E023703}">
                      <ahyp:hlinkClr val="tx"/>
                    </a:ext>
                  </a:extLst>
                </a:hlinkClick>
              </a:rPr>
              <a:t>אוטואמנציפציה!</a:t>
            </a:r>
            <a:r>
              <a:rPr b="1" lang="iw" sz="1400">
                <a:solidFill>
                  <a:srgbClr val="FF0000"/>
                </a:solidFill>
                <a:highlight>
                  <a:srgbClr val="FFFFFF"/>
                </a:highlight>
                <a:latin typeface="Arial"/>
                <a:ea typeface="Arial"/>
                <a:cs typeface="Arial"/>
                <a:sym typeface="Arial"/>
              </a:rPr>
              <a:t>"</a:t>
            </a:r>
            <a:r>
              <a:rPr lang="iw" sz="1400">
                <a:solidFill>
                  <a:srgbClr val="222222"/>
                </a:solidFill>
                <a:highlight>
                  <a:srgbClr val="FFFFFF"/>
                </a:highlight>
                <a:latin typeface="Arial"/>
                <a:ea typeface="Arial"/>
                <a:cs typeface="Arial"/>
                <a:sym typeface="Arial"/>
              </a:rPr>
              <a:t>.</a:t>
            </a:r>
            <a:endParaRPr sz="1400">
              <a:solidFill>
                <a:srgbClr val="22222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1" algn="r">
              <a:lnSpc>
                <a:spcPct val="115000"/>
              </a:lnSpc>
              <a:spcBef>
                <a:spcPts val="0"/>
              </a:spcBef>
              <a:spcAft>
                <a:spcPts val="1200"/>
              </a:spcAft>
              <a:buNone/>
            </a:pPr>
            <a:r>
              <a:rPr lang="iw" sz="2400">
                <a:solidFill>
                  <a:srgbClr val="FF0000"/>
                </a:solidFill>
                <a:highlight>
                  <a:schemeClr val="lt1"/>
                </a:highlight>
                <a:uFill>
                  <a:noFill/>
                </a:uFill>
                <a:latin typeface="Arial"/>
                <a:ea typeface="Arial"/>
                <a:cs typeface="Arial"/>
                <a:sym typeface="Arial"/>
                <a:hlinkClick r:id="rId3">
                  <a:extLst>
                    <a:ext uri="{A12FA001-AC4F-418D-AE19-62706E023703}">
                      <ahyp:hlinkClr val="tx"/>
                    </a:ext>
                  </a:extLst>
                </a:hlinkClick>
              </a:rPr>
              <a:t>אוטואמנציפציה</a:t>
            </a:r>
            <a:endParaRPr sz="2400"/>
          </a:p>
        </p:txBody>
      </p:sp>
      <p:sp>
        <p:nvSpPr>
          <p:cNvPr id="194" name="Google Shape;194;p30"/>
          <p:cNvSpPr txBox="1"/>
          <p:nvPr>
            <p:ph idx="1" type="body"/>
          </p:nvPr>
        </p:nvSpPr>
        <p:spPr>
          <a:xfrm>
            <a:off x="729450" y="2078875"/>
            <a:ext cx="7688700" cy="2562300"/>
          </a:xfrm>
          <a:prstGeom prst="rect">
            <a:avLst/>
          </a:prstGeom>
        </p:spPr>
        <p:txBody>
          <a:bodyPr anchorCtr="0" anchor="t" bIns="91425" lIns="91425" spcFirstLastPara="1" rIns="91425" wrap="square" tIns="91425">
            <a:noAutofit/>
          </a:bodyPr>
          <a:lstStyle/>
          <a:p>
            <a:pPr indent="0" lvl="0" marL="0" rtl="0" algn="r">
              <a:spcBef>
                <a:spcPts val="500"/>
              </a:spcBef>
              <a:spcAft>
                <a:spcPts val="0"/>
              </a:spcAft>
              <a:buNone/>
            </a:pPr>
            <a:r>
              <a:rPr lang="iw" sz="1250">
                <a:solidFill>
                  <a:schemeClr val="dk2"/>
                </a:solidFill>
                <a:highlight>
                  <a:srgbClr val="FFFFFF"/>
                </a:highlight>
                <a:latin typeface="Arial"/>
                <a:ea typeface="Arial"/>
                <a:cs typeface="Arial"/>
                <a:sym typeface="Arial"/>
              </a:rPr>
              <a:t>החוברת נכתבה בעקבות </a:t>
            </a:r>
            <a:r>
              <a:rPr lang="iw" sz="1250">
                <a:solidFill>
                  <a:schemeClr val="dk2"/>
                </a:solidFill>
                <a:highlight>
                  <a:srgbClr val="FFFFFF"/>
                </a:highlight>
                <a:uFill>
                  <a:noFill/>
                </a:uFill>
                <a:latin typeface="Arial"/>
                <a:ea typeface="Arial"/>
                <a:cs typeface="Arial"/>
                <a:sym typeface="Arial"/>
                <a:hlinkClick r:id="rId4">
                  <a:extLst>
                    <a:ext uri="{A12FA001-AC4F-418D-AE19-62706E023703}">
                      <ahyp:hlinkClr val="tx"/>
                    </a:ext>
                  </a:extLst>
                </a:hlinkClick>
              </a:rPr>
              <a:t>פרעות</a:t>
            </a:r>
            <a:r>
              <a:rPr lang="iw" sz="1250">
                <a:solidFill>
                  <a:schemeClr val="dk2"/>
                </a:solidFill>
                <a:highlight>
                  <a:srgbClr val="FFFFFF"/>
                </a:highlight>
                <a:latin typeface="Arial"/>
                <a:ea typeface="Arial"/>
                <a:cs typeface="Arial"/>
                <a:sym typeface="Arial"/>
              </a:rPr>
              <a:t> "</a:t>
            </a:r>
            <a:r>
              <a:rPr lang="iw" sz="1250">
                <a:solidFill>
                  <a:schemeClr val="dk2"/>
                </a:solidFill>
                <a:highlight>
                  <a:srgbClr val="FFFFFF"/>
                </a:highlight>
                <a:uFill>
                  <a:noFill/>
                </a:uFill>
                <a:latin typeface="Arial"/>
                <a:ea typeface="Arial"/>
                <a:cs typeface="Arial"/>
                <a:sym typeface="Arial"/>
                <a:hlinkClick r:id="rId5">
                  <a:extLst>
                    <a:ext uri="{A12FA001-AC4F-418D-AE19-62706E023703}">
                      <ahyp:hlinkClr val="tx"/>
                    </a:ext>
                  </a:extLst>
                </a:hlinkClick>
              </a:rPr>
              <a:t>הסופות בנגב</a:t>
            </a:r>
            <a:r>
              <a:rPr lang="iw" sz="1250">
                <a:solidFill>
                  <a:schemeClr val="dk2"/>
                </a:solidFill>
                <a:highlight>
                  <a:srgbClr val="FFFFFF"/>
                </a:highlight>
                <a:latin typeface="Arial"/>
                <a:ea typeface="Arial"/>
                <a:cs typeface="Arial"/>
                <a:sym typeface="Arial"/>
              </a:rPr>
              <a:t>", ויצאה לאור בעילום שם ("מאת יהודי רוסי") ב</a:t>
            </a:r>
            <a:r>
              <a:rPr lang="iw" sz="1250">
                <a:solidFill>
                  <a:schemeClr val="dk2"/>
                </a:solidFill>
                <a:highlight>
                  <a:srgbClr val="FFFFFF"/>
                </a:highlight>
                <a:uFill>
                  <a:noFill/>
                </a:uFill>
                <a:latin typeface="Arial"/>
                <a:ea typeface="Arial"/>
                <a:cs typeface="Arial"/>
                <a:sym typeface="Arial"/>
                <a:hlinkClick r:id="rId6">
                  <a:extLst>
                    <a:ext uri="{A12FA001-AC4F-418D-AE19-62706E023703}">
                      <ahyp:hlinkClr val="tx"/>
                    </a:ext>
                  </a:extLst>
                </a:hlinkClick>
              </a:rPr>
              <a:t>גרמנית</a:t>
            </a:r>
            <a:r>
              <a:rPr lang="iw" sz="1250">
                <a:solidFill>
                  <a:schemeClr val="dk2"/>
                </a:solidFill>
                <a:highlight>
                  <a:srgbClr val="FFFFFF"/>
                </a:highlight>
                <a:latin typeface="Arial"/>
                <a:ea typeface="Arial"/>
                <a:cs typeface="Arial"/>
                <a:sym typeface="Arial"/>
              </a:rPr>
              <a:t> ב</a:t>
            </a:r>
            <a:r>
              <a:rPr lang="iw" sz="1250">
                <a:solidFill>
                  <a:schemeClr val="dk2"/>
                </a:solidFill>
                <a:highlight>
                  <a:srgbClr val="FFFFFF"/>
                </a:highlight>
                <a:uFill>
                  <a:noFill/>
                </a:uFill>
                <a:latin typeface="Arial"/>
                <a:ea typeface="Arial"/>
                <a:cs typeface="Arial"/>
                <a:sym typeface="Arial"/>
                <a:hlinkClick r:id="rId7">
                  <a:extLst>
                    <a:ext uri="{A12FA001-AC4F-418D-AE19-62706E023703}">
                      <ahyp:hlinkClr val="tx"/>
                    </a:ext>
                  </a:extLst>
                </a:hlinkClick>
              </a:rPr>
              <a:t>ברלין</a:t>
            </a:r>
            <a:r>
              <a:rPr lang="iw" sz="1250">
                <a:solidFill>
                  <a:schemeClr val="dk2"/>
                </a:solidFill>
                <a:highlight>
                  <a:srgbClr val="FFFFFF"/>
                </a:highlight>
                <a:latin typeface="Arial"/>
                <a:ea typeface="Arial"/>
                <a:cs typeface="Arial"/>
                <a:sym typeface="Arial"/>
              </a:rPr>
              <a:t>, במטרה לעורר את יהודי </a:t>
            </a:r>
            <a:r>
              <a:rPr lang="iw" sz="1250">
                <a:solidFill>
                  <a:schemeClr val="dk2"/>
                </a:solidFill>
                <a:highlight>
                  <a:srgbClr val="FFFFFF"/>
                </a:highlight>
                <a:uFill>
                  <a:noFill/>
                </a:uFill>
                <a:latin typeface="Arial"/>
                <a:ea typeface="Arial"/>
                <a:cs typeface="Arial"/>
                <a:sym typeface="Arial"/>
                <a:hlinkClick r:id="rId8">
                  <a:extLst>
                    <a:ext uri="{A12FA001-AC4F-418D-AE19-62706E023703}">
                      <ahyp:hlinkClr val="tx"/>
                    </a:ext>
                  </a:extLst>
                </a:hlinkClick>
              </a:rPr>
              <a:t>מערב אירופה</a:t>
            </a:r>
            <a:r>
              <a:rPr lang="iw" sz="1250">
                <a:solidFill>
                  <a:schemeClr val="dk2"/>
                </a:solidFill>
                <a:highlight>
                  <a:srgbClr val="FFFFFF"/>
                </a:highlight>
                <a:latin typeface="Arial"/>
                <a:ea typeface="Arial"/>
                <a:cs typeface="Arial"/>
                <a:sym typeface="Arial"/>
              </a:rPr>
              <a:t> העשירים להתפכח מרעיון השוויון באמצעות </a:t>
            </a:r>
            <a:r>
              <a:rPr lang="iw" sz="1250">
                <a:solidFill>
                  <a:schemeClr val="dk2"/>
                </a:solidFill>
                <a:highlight>
                  <a:srgbClr val="FFFFFF"/>
                </a:highlight>
                <a:uFill>
                  <a:noFill/>
                </a:uFill>
                <a:latin typeface="Arial"/>
                <a:ea typeface="Arial"/>
                <a:cs typeface="Arial"/>
                <a:sym typeface="Arial"/>
                <a:hlinkClick r:id="rId9">
                  <a:extLst>
                    <a:ext uri="{A12FA001-AC4F-418D-AE19-62706E023703}">
                      <ahyp:hlinkClr val="tx"/>
                    </a:ext>
                  </a:extLst>
                </a:hlinkClick>
              </a:rPr>
              <a:t>התבוללות</a:t>
            </a:r>
            <a:r>
              <a:rPr lang="iw" sz="1250">
                <a:solidFill>
                  <a:schemeClr val="dk2"/>
                </a:solidFill>
                <a:highlight>
                  <a:srgbClr val="FFFFFF"/>
                </a:highlight>
                <a:latin typeface="Arial"/>
                <a:ea typeface="Arial"/>
                <a:cs typeface="Arial"/>
                <a:sym typeface="Arial"/>
              </a:rPr>
              <a:t>, שלא יוכל להצליח, ולסייע בהקמת תנועה לאומית יהודית. עם זאת, החוברת עוררה בעיקר את </a:t>
            </a:r>
            <a:r>
              <a:rPr lang="iw" sz="1250">
                <a:solidFill>
                  <a:schemeClr val="dk2"/>
                </a:solidFill>
                <a:highlight>
                  <a:srgbClr val="FFFFFF"/>
                </a:highlight>
                <a:uFill>
                  <a:noFill/>
                </a:uFill>
                <a:latin typeface="Arial"/>
                <a:ea typeface="Arial"/>
                <a:cs typeface="Arial"/>
                <a:sym typeface="Arial"/>
                <a:hlinkClick r:id="rId10">
                  <a:extLst>
                    <a:ext uri="{A12FA001-AC4F-418D-AE19-62706E023703}">
                      <ahyp:hlinkClr val="tx"/>
                    </a:ext>
                  </a:extLst>
                </a:hlinkClick>
              </a:rPr>
              <a:t>יהודי מזרח אירופה</a:t>
            </a:r>
            <a:r>
              <a:rPr lang="iw" sz="1250">
                <a:solidFill>
                  <a:schemeClr val="dk2"/>
                </a:solidFill>
                <a:highlight>
                  <a:srgbClr val="FFFFFF"/>
                </a:highlight>
                <a:latin typeface="Arial"/>
                <a:ea typeface="Arial"/>
                <a:cs typeface="Arial"/>
                <a:sym typeface="Arial"/>
              </a:rPr>
              <a:t> הסובלים. פינסקר קרא ליהודים שבמקום </a:t>
            </a:r>
            <a:r>
              <a:rPr lang="iw" sz="1250">
                <a:solidFill>
                  <a:schemeClr val="dk2"/>
                </a:solidFill>
                <a:highlight>
                  <a:srgbClr val="FFFFFF"/>
                </a:highlight>
                <a:uFill>
                  <a:noFill/>
                </a:uFill>
                <a:latin typeface="Arial"/>
                <a:ea typeface="Arial"/>
                <a:cs typeface="Arial"/>
                <a:sym typeface="Arial"/>
                <a:hlinkClick r:id="rId11">
                  <a:extLst>
                    <a:ext uri="{A12FA001-AC4F-418D-AE19-62706E023703}">
                      <ahyp:hlinkClr val="tx"/>
                    </a:ext>
                  </a:extLst>
                </a:hlinkClick>
              </a:rPr>
              <a:t>אמנציפציה ליהודים</a:t>
            </a:r>
            <a:r>
              <a:rPr lang="iw" sz="1250">
                <a:solidFill>
                  <a:schemeClr val="dk2"/>
                </a:solidFill>
                <a:highlight>
                  <a:srgbClr val="FFFFFF"/>
                </a:highlight>
                <a:latin typeface="Arial"/>
                <a:ea typeface="Arial"/>
                <a:cs typeface="Arial"/>
                <a:sym typeface="Arial"/>
              </a:rPr>
              <a:t> שהייתה בסוף </a:t>
            </a:r>
            <a:r>
              <a:rPr lang="iw" sz="1250">
                <a:solidFill>
                  <a:schemeClr val="dk2"/>
                </a:solidFill>
                <a:highlight>
                  <a:srgbClr val="FFFFFF"/>
                </a:highlight>
                <a:uFill>
                  <a:noFill/>
                </a:uFill>
                <a:latin typeface="Arial"/>
                <a:ea typeface="Arial"/>
                <a:cs typeface="Arial"/>
                <a:sym typeface="Arial"/>
                <a:hlinkClick r:id="rId12">
                  <a:extLst>
                    <a:ext uri="{A12FA001-AC4F-418D-AE19-62706E023703}">
                      <ahyp:hlinkClr val="tx"/>
                    </a:ext>
                  </a:extLst>
                </a:hlinkClick>
              </a:rPr>
              <a:t>המאה ה-19</a:t>
            </a:r>
            <a:r>
              <a:rPr lang="iw" sz="1250">
                <a:solidFill>
                  <a:schemeClr val="dk2"/>
                </a:solidFill>
                <a:highlight>
                  <a:srgbClr val="FFFFFF"/>
                </a:highlight>
                <a:latin typeface="Arial"/>
                <a:ea typeface="Arial"/>
                <a:cs typeface="Arial"/>
                <a:sym typeface="Arial"/>
              </a:rPr>
              <a:t> באירופה ה</a:t>
            </a:r>
            <a:r>
              <a:rPr lang="iw" sz="1250">
                <a:solidFill>
                  <a:schemeClr val="dk2"/>
                </a:solidFill>
                <a:highlight>
                  <a:srgbClr val="FFFFFF"/>
                </a:highlight>
                <a:uFill>
                  <a:noFill/>
                </a:uFill>
                <a:latin typeface="Arial"/>
                <a:ea typeface="Arial"/>
                <a:cs typeface="Arial"/>
                <a:sym typeface="Arial"/>
                <a:hlinkClick r:id="rId13">
                  <a:extLst>
                    <a:ext uri="{A12FA001-AC4F-418D-AE19-62706E023703}">
                      <ahyp:hlinkClr val="tx"/>
                    </a:ext>
                  </a:extLst>
                </a:hlinkClick>
              </a:rPr>
              <a:t>אנטישמית</a:t>
            </a:r>
            <a:r>
              <a:rPr lang="iw" sz="1250">
                <a:solidFill>
                  <a:schemeClr val="dk2"/>
                </a:solidFill>
                <a:highlight>
                  <a:srgbClr val="FFFFFF"/>
                </a:highlight>
                <a:latin typeface="Arial"/>
                <a:ea typeface="Arial"/>
                <a:cs typeface="Arial"/>
                <a:sym typeface="Arial"/>
              </a:rPr>
              <a:t>, להקים בית לאומי ב</a:t>
            </a:r>
            <a:r>
              <a:rPr lang="iw" sz="1250">
                <a:solidFill>
                  <a:schemeClr val="dk2"/>
                </a:solidFill>
                <a:highlight>
                  <a:srgbClr val="FFFFFF"/>
                </a:highlight>
                <a:uFill>
                  <a:noFill/>
                </a:uFill>
                <a:latin typeface="Arial"/>
                <a:ea typeface="Arial"/>
                <a:cs typeface="Arial"/>
                <a:sym typeface="Arial"/>
                <a:hlinkClick r:id="rId14">
                  <a:extLst>
                    <a:ext uri="{A12FA001-AC4F-418D-AE19-62706E023703}">
                      <ahyp:hlinkClr val="tx"/>
                    </a:ext>
                  </a:extLst>
                </a:hlinkClick>
              </a:rPr>
              <a:t>ציון</a:t>
            </a:r>
            <a:r>
              <a:rPr lang="iw" sz="1250">
                <a:solidFill>
                  <a:schemeClr val="dk2"/>
                </a:solidFill>
                <a:highlight>
                  <a:srgbClr val="FFFFFF"/>
                </a:highlight>
                <a:latin typeface="Arial"/>
                <a:ea typeface="Arial"/>
                <a:cs typeface="Arial"/>
                <a:sym typeface="Arial"/>
              </a:rPr>
              <a:t>. בשער הספר הביא פינסקר את מאמרו של </a:t>
            </a:r>
            <a:r>
              <a:rPr lang="iw" sz="1250">
                <a:solidFill>
                  <a:schemeClr val="dk2"/>
                </a:solidFill>
                <a:highlight>
                  <a:srgbClr val="FFFFFF"/>
                </a:highlight>
                <a:uFill>
                  <a:noFill/>
                </a:uFill>
                <a:latin typeface="Arial"/>
                <a:ea typeface="Arial"/>
                <a:cs typeface="Arial"/>
                <a:sym typeface="Arial"/>
                <a:hlinkClick r:id="rId15">
                  <a:extLst>
                    <a:ext uri="{A12FA001-AC4F-418D-AE19-62706E023703}">
                      <ahyp:hlinkClr val="tx"/>
                    </a:ext>
                  </a:extLst>
                </a:hlinkClick>
              </a:rPr>
              <a:t>הלל הזקן</a:t>
            </a:r>
            <a:r>
              <a:rPr lang="iw" sz="1250">
                <a:solidFill>
                  <a:schemeClr val="dk2"/>
                </a:solidFill>
                <a:highlight>
                  <a:srgbClr val="FFFFFF"/>
                </a:highlight>
                <a:latin typeface="Arial"/>
                <a:ea typeface="Arial"/>
                <a:cs typeface="Arial"/>
                <a:sym typeface="Arial"/>
              </a:rPr>
              <a:t>: "</a:t>
            </a:r>
            <a:r>
              <a:rPr lang="iw" sz="1250">
                <a:solidFill>
                  <a:schemeClr val="dk2"/>
                </a:solidFill>
                <a:highlight>
                  <a:srgbClr val="FFFFFF"/>
                </a:highlight>
                <a:uFill>
                  <a:noFill/>
                </a:uFill>
                <a:latin typeface="Arial"/>
                <a:ea typeface="Arial"/>
                <a:cs typeface="Arial"/>
                <a:sym typeface="Arial"/>
                <a:hlinkClick r:id="rId16">
                  <a:extLst>
                    <a:ext uri="{A12FA001-AC4F-418D-AE19-62706E023703}">
                      <ahyp:hlinkClr val="tx"/>
                    </a:ext>
                  </a:extLst>
                </a:hlinkClick>
              </a:rPr>
              <a:t>אם אין אני לי מי לי</a:t>
            </a:r>
            <a:r>
              <a:rPr lang="iw" sz="1250">
                <a:solidFill>
                  <a:schemeClr val="dk2"/>
                </a:solidFill>
                <a:highlight>
                  <a:srgbClr val="FFFFFF"/>
                </a:highlight>
                <a:latin typeface="Arial"/>
                <a:ea typeface="Arial"/>
                <a:cs typeface="Arial"/>
                <a:sym typeface="Arial"/>
              </a:rPr>
              <a:t>? ואם לא עכשיו – אימתי?".</a:t>
            </a:r>
            <a:endParaRPr sz="1250">
              <a:solidFill>
                <a:schemeClr val="dk2"/>
              </a:solidFill>
              <a:highlight>
                <a:srgbClr val="FFFFFF"/>
              </a:highlight>
              <a:latin typeface="Arial"/>
              <a:ea typeface="Arial"/>
              <a:cs typeface="Arial"/>
              <a:sym typeface="Arial"/>
            </a:endParaRPr>
          </a:p>
          <a:p>
            <a:pPr indent="0" lvl="0" marL="0" rtl="0" algn="r">
              <a:spcBef>
                <a:spcPts val="500"/>
              </a:spcBef>
              <a:spcAft>
                <a:spcPts val="0"/>
              </a:spcAft>
              <a:buNone/>
            </a:pPr>
            <a:r>
              <a:rPr lang="iw" sz="1250">
                <a:solidFill>
                  <a:schemeClr val="dk2"/>
                </a:solidFill>
                <a:highlight>
                  <a:srgbClr val="FFFFFF"/>
                </a:highlight>
                <a:latin typeface="Arial"/>
                <a:ea typeface="Arial"/>
                <a:cs typeface="Arial"/>
                <a:sym typeface="Arial"/>
              </a:rPr>
              <a:t>בספרו תיאר פינסקר את השנאה כלפי העם היהודי המפוזר באירופה, </a:t>
            </a:r>
            <a:r>
              <a:rPr lang="iw" sz="1250">
                <a:solidFill>
                  <a:schemeClr val="dk2"/>
                </a:solidFill>
                <a:highlight>
                  <a:srgbClr val="FFFFFF"/>
                </a:highlight>
                <a:uFill>
                  <a:noFill/>
                </a:uFill>
                <a:latin typeface="Arial"/>
                <a:ea typeface="Arial"/>
                <a:cs typeface="Arial"/>
                <a:sym typeface="Arial"/>
                <a:hlinkClick r:id="rId17">
                  <a:extLst>
                    <a:ext uri="{A12FA001-AC4F-418D-AE19-62706E023703}">
                      <ahyp:hlinkClr val="tx"/>
                    </a:ext>
                  </a:extLst>
                </a:hlinkClick>
              </a:rPr>
              <a:t>שנאת הזר</a:t>
            </a:r>
            <a:r>
              <a:rPr lang="iw" sz="1250">
                <a:solidFill>
                  <a:schemeClr val="dk2"/>
                </a:solidFill>
                <a:highlight>
                  <a:srgbClr val="FFFFFF"/>
                </a:highlight>
                <a:latin typeface="Arial"/>
                <a:ea typeface="Arial"/>
                <a:cs typeface="Arial"/>
                <a:sym typeface="Arial"/>
              </a:rPr>
              <a:t>. היהודים הם אומה מתה-חיה – "רוח רפאים", משום שהם חסרי </a:t>
            </a:r>
            <a:r>
              <a:rPr lang="iw" sz="1250">
                <a:solidFill>
                  <a:schemeClr val="dk2"/>
                </a:solidFill>
                <a:highlight>
                  <a:srgbClr val="FFFFFF"/>
                </a:highlight>
                <a:uFill>
                  <a:noFill/>
                </a:uFill>
                <a:latin typeface="Arial"/>
                <a:ea typeface="Arial"/>
                <a:cs typeface="Arial"/>
                <a:sym typeface="Arial"/>
                <a:hlinkClick r:id="rId18">
                  <a:extLst>
                    <a:ext uri="{A12FA001-AC4F-418D-AE19-62706E023703}">
                      <ahyp:hlinkClr val="tx"/>
                    </a:ext>
                  </a:extLst>
                </a:hlinkClick>
              </a:rPr>
              <a:t>מולדת</a:t>
            </a:r>
            <a:r>
              <a:rPr lang="iw" sz="1250">
                <a:solidFill>
                  <a:schemeClr val="dk2"/>
                </a:solidFill>
                <a:highlight>
                  <a:srgbClr val="FFFFFF"/>
                </a:highlight>
                <a:latin typeface="Arial"/>
                <a:ea typeface="Arial"/>
                <a:cs typeface="Arial"/>
                <a:sym typeface="Arial"/>
              </a:rPr>
              <a:t> ועצמאות, ולכן נראים מוזרים וזרים. על רקע זה, טען ה</a:t>
            </a:r>
            <a:r>
              <a:rPr lang="iw" sz="1250">
                <a:solidFill>
                  <a:schemeClr val="dk2"/>
                </a:solidFill>
                <a:highlight>
                  <a:srgbClr val="FFFFFF"/>
                </a:highlight>
                <a:uFill>
                  <a:noFill/>
                </a:uFill>
                <a:latin typeface="Arial"/>
                <a:ea typeface="Arial"/>
                <a:cs typeface="Arial"/>
                <a:sym typeface="Arial"/>
                <a:hlinkClick r:id="rId19">
                  <a:extLst>
                    <a:ext uri="{A12FA001-AC4F-418D-AE19-62706E023703}">
                      <ahyp:hlinkClr val="tx"/>
                    </a:ext>
                  </a:extLst>
                </a:hlinkClick>
              </a:rPr>
              <a:t>רופא</a:t>
            </a:r>
            <a:r>
              <a:rPr lang="iw" sz="1250">
                <a:solidFill>
                  <a:schemeClr val="dk2"/>
                </a:solidFill>
                <a:highlight>
                  <a:srgbClr val="FFFFFF"/>
                </a:highlight>
                <a:latin typeface="Arial"/>
                <a:ea typeface="Arial"/>
                <a:cs typeface="Arial"/>
                <a:sym typeface="Arial"/>
              </a:rPr>
              <a:t> פינסקר, פיתחו האירופאים כלפיהם "</a:t>
            </a:r>
            <a:r>
              <a:rPr lang="iw" sz="1250">
                <a:solidFill>
                  <a:schemeClr val="dk2"/>
                </a:solidFill>
                <a:highlight>
                  <a:srgbClr val="FFFFFF"/>
                </a:highlight>
                <a:uFill>
                  <a:noFill/>
                </a:uFill>
                <a:latin typeface="Arial"/>
                <a:ea typeface="Arial"/>
                <a:cs typeface="Arial"/>
                <a:sym typeface="Arial"/>
                <a:hlinkClick r:id="rId20">
                  <a:extLst>
                    <a:ext uri="{A12FA001-AC4F-418D-AE19-62706E023703}">
                      <ahyp:hlinkClr val="tx"/>
                    </a:ext>
                  </a:extLst>
                </a:hlinkClick>
              </a:rPr>
              <a:t>יודופוביה</a:t>
            </a:r>
            <a:r>
              <a:rPr lang="iw" sz="1250">
                <a:solidFill>
                  <a:schemeClr val="dk2"/>
                </a:solidFill>
                <a:highlight>
                  <a:srgbClr val="FFFFFF"/>
                </a:highlight>
                <a:latin typeface="Arial"/>
                <a:ea typeface="Arial"/>
                <a:cs typeface="Arial"/>
                <a:sym typeface="Arial"/>
              </a:rPr>
              <a:t>" ('פחד מיהודים') – </a:t>
            </a:r>
            <a:r>
              <a:rPr lang="iw" sz="1250">
                <a:solidFill>
                  <a:schemeClr val="dk2"/>
                </a:solidFill>
                <a:highlight>
                  <a:srgbClr val="FFFFFF"/>
                </a:highlight>
                <a:uFill>
                  <a:noFill/>
                </a:uFill>
                <a:latin typeface="Arial"/>
                <a:ea typeface="Arial"/>
                <a:cs typeface="Arial"/>
                <a:sym typeface="Arial"/>
                <a:hlinkClick r:id="rId21">
                  <a:extLst>
                    <a:ext uri="{A12FA001-AC4F-418D-AE19-62706E023703}">
                      <ahyp:hlinkClr val="tx"/>
                    </a:ext>
                  </a:extLst>
                </a:hlinkClick>
              </a:rPr>
              <a:t>מחלת נפש</a:t>
            </a:r>
            <a:r>
              <a:rPr lang="iw" sz="1250">
                <a:solidFill>
                  <a:schemeClr val="dk2"/>
                </a:solidFill>
                <a:highlight>
                  <a:srgbClr val="FFFFFF"/>
                </a:highlight>
                <a:latin typeface="Arial"/>
                <a:ea typeface="Arial"/>
                <a:cs typeface="Arial"/>
                <a:sym typeface="Arial"/>
              </a:rPr>
              <a:t> שאינה בת ריפוי, ואשר עוברת בין ה</a:t>
            </a:r>
            <a:r>
              <a:rPr lang="iw" sz="1250">
                <a:solidFill>
                  <a:schemeClr val="dk2"/>
                </a:solidFill>
                <a:highlight>
                  <a:srgbClr val="FFFFFF"/>
                </a:highlight>
                <a:uFill>
                  <a:noFill/>
                </a:uFill>
                <a:latin typeface="Arial"/>
                <a:ea typeface="Arial"/>
                <a:cs typeface="Arial"/>
                <a:sym typeface="Arial"/>
                <a:hlinkClick r:id="rId22">
                  <a:extLst>
                    <a:ext uri="{A12FA001-AC4F-418D-AE19-62706E023703}">
                      <ahyp:hlinkClr val="tx"/>
                    </a:ext>
                  </a:extLst>
                </a:hlinkClick>
              </a:rPr>
              <a:t>גויים</a:t>
            </a:r>
            <a:r>
              <a:rPr lang="iw" sz="1250">
                <a:solidFill>
                  <a:schemeClr val="dk2"/>
                </a:solidFill>
                <a:highlight>
                  <a:srgbClr val="FFFFFF"/>
                </a:highlight>
                <a:latin typeface="Arial"/>
                <a:ea typeface="Arial"/>
                <a:cs typeface="Arial"/>
                <a:sym typeface="Arial"/>
              </a:rPr>
              <a:t> ב</a:t>
            </a:r>
            <a:r>
              <a:rPr lang="iw" sz="1250">
                <a:solidFill>
                  <a:schemeClr val="dk2"/>
                </a:solidFill>
                <a:highlight>
                  <a:srgbClr val="FFFFFF"/>
                </a:highlight>
                <a:uFill>
                  <a:noFill/>
                </a:uFill>
                <a:latin typeface="Arial"/>
                <a:ea typeface="Arial"/>
                <a:cs typeface="Arial"/>
                <a:sym typeface="Arial"/>
                <a:hlinkClick r:id="rId23">
                  <a:extLst>
                    <a:ext uri="{A12FA001-AC4F-418D-AE19-62706E023703}">
                      <ahyp:hlinkClr val="tx"/>
                    </a:ext>
                  </a:extLst>
                </a:hlinkClick>
              </a:rPr>
              <a:t>תורשה</a:t>
            </a:r>
            <a:r>
              <a:rPr lang="iw" sz="1250">
                <a:solidFill>
                  <a:schemeClr val="dk2"/>
                </a:solidFill>
                <a:highlight>
                  <a:srgbClr val="FFFFFF"/>
                </a:highlight>
                <a:latin typeface="Arial"/>
                <a:ea typeface="Arial"/>
                <a:cs typeface="Arial"/>
                <a:sym typeface="Arial"/>
              </a:rPr>
              <a:t>. היודופוביה מתבטאת באנטישמיות. הואיל ופינסקר לא ראה באנטישמיות תופעה בת-חלוף, הוא טען כי אין טעם בניסיונם של היהודים לפתור </a:t>
            </a:r>
            <a:r>
              <a:rPr lang="iw" sz="1250">
                <a:solidFill>
                  <a:schemeClr val="dk2"/>
                </a:solidFill>
                <a:highlight>
                  <a:srgbClr val="FFFFFF"/>
                </a:highlight>
                <a:uFill>
                  <a:noFill/>
                </a:uFill>
                <a:latin typeface="Arial"/>
                <a:ea typeface="Arial"/>
                <a:cs typeface="Arial"/>
                <a:sym typeface="Arial"/>
                <a:hlinkClick r:id="rId24">
                  <a:extLst>
                    <a:ext uri="{A12FA001-AC4F-418D-AE19-62706E023703}">
                      <ahyp:hlinkClr val="tx"/>
                    </a:ext>
                  </a:extLst>
                </a:hlinkClick>
              </a:rPr>
              <a:t>זרוּת</a:t>
            </a:r>
            <a:r>
              <a:rPr lang="iw" sz="1250">
                <a:solidFill>
                  <a:schemeClr val="dk2"/>
                </a:solidFill>
                <a:highlight>
                  <a:srgbClr val="FFFFFF"/>
                </a:highlight>
                <a:latin typeface="Arial"/>
                <a:ea typeface="Arial"/>
                <a:cs typeface="Arial"/>
                <a:sym typeface="Arial"/>
              </a:rPr>
              <a:t> זו בחסדי ה</a:t>
            </a:r>
            <a:r>
              <a:rPr lang="iw" sz="1250">
                <a:solidFill>
                  <a:schemeClr val="dk2"/>
                </a:solidFill>
                <a:highlight>
                  <a:srgbClr val="FFFFFF"/>
                </a:highlight>
                <a:uFill>
                  <a:noFill/>
                </a:uFill>
                <a:latin typeface="Arial"/>
                <a:ea typeface="Arial"/>
                <a:cs typeface="Arial"/>
                <a:sym typeface="Arial"/>
                <a:hlinkClick r:id="rId25">
                  <a:extLst>
                    <a:ext uri="{A12FA001-AC4F-418D-AE19-62706E023703}">
                      <ahyp:hlinkClr val="tx"/>
                    </a:ext>
                  </a:extLst>
                </a:hlinkClick>
              </a:rPr>
              <a:t>שלטון</a:t>
            </a:r>
            <a:r>
              <a:rPr lang="iw" sz="1250">
                <a:solidFill>
                  <a:schemeClr val="dk2"/>
                </a:solidFill>
                <a:highlight>
                  <a:srgbClr val="FFFFFF"/>
                </a:highlight>
                <a:latin typeface="Arial"/>
                <a:ea typeface="Arial"/>
                <a:cs typeface="Arial"/>
                <a:sym typeface="Arial"/>
              </a:rPr>
              <a:t>, שיעניק להם </a:t>
            </a:r>
            <a:r>
              <a:rPr lang="iw" sz="1250">
                <a:solidFill>
                  <a:schemeClr val="dk2"/>
                </a:solidFill>
                <a:highlight>
                  <a:srgbClr val="FFFFFF"/>
                </a:highlight>
                <a:uFill>
                  <a:noFill/>
                </a:uFill>
                <a:latin typeface="Arial"/>
                <a:ea typeface="Arial"/>
                <a:cs typeface="Arial"/>
                <a:sym typeface="Arial"/>
                <a:hlinkClick r:id="rId26">
                  <a:extLst>
                    <a:ext uri="{A12FA001-AC4F-418D-AE19-62706E023703}">
                      <ahyp:hlinkClr val="tx"/>
                    </a:ext>
                  </a:extLst>
                </a:hlinkClick>
              </a:rPr>
              <a:t>שוויון</a:t>
            </a:r>
            <a:r>
              <a:rPr lang="iw" sz="1250">
                <a:solidFill>
                  <a:schemeClr val="dk2"/>
                </a:solidFill>
                <a:highlight>
                  <a:srgbClr val="FFFFFF"/>
                </a:highlight>
                <a:latin typeface="Arial"/>
                <a:ea typeface="Arial"/>
                <a:cs typeface="Arial"/>
                <a:sym typeface="Arial"/>
              </a:rPr>
              <a:t> וזכויות (</a:t>
            </a:r>
            <a:r>
              <a:rPr lang="iw" sz="1250">
                <a:solidFill>
                  <a:schemeClr val="dk2"/>
                </a:solidFill>
                <a:highlight>
                  <a:srgbClr val="FFFFFF"/>
                </a:highlight>
                <a:uFill>
                  <a:noFill/>
                </a:uFill>
                <a:latin typeface="Arial"/>
                <a:ea typeface="Arial"/>
                <a:cs typeface="Arial"/>
                <a:sym typeface="Arial"/>
                <a:hlinkClick r:id="rId27">
                  <a:extLst>
                    <a:ext uri="{A12FA001-AC4F-418D-AE19-62706E023703}">
                      <ahyp:hlinkClr val="tx"/>
                    </a:ext>
                  </a:extLst>
                </a:hlinkClick>
              </a:rPr>
              <a:t>אמנציפציה</a:t>
            </a:r>
            <a:r>
              <a:rPr lang="iw" sz="1250">
                <a:solidFill>
                  <a:schemeClr val="dk2"/>
                </a:solidFill>
                <a:highlight>
                  <a:srgbClr val="FFFFFF"/>
                </a:highlight>
                <a:latin typeface="Arial"/>
                <a:ea typeface="Arial"/>
                <a:cs typeface="Arial"/>
                <a:sym typeface="Arial"/>
              </a:rPr>
              <a:t>). פינסקר דגל ברעיון ה"אוטואמנציפציה" – שחרור עצמי, התרחקות מהגויים ומעבר מאנומליות לנורמליות.</a:t>
            </a:r>
            <a:endParaRPr sz="1250">
              <a:solidFill>
                <a:schemeClr val="dk2"/>
              </a:solidFill>
              <a:highlight>
                <a:srgbClr val="FFFFFF"/>
              </a:highlight>
              <a:latin typeface="Arial"/>
              <a:ea typeface="Arial"/>
              <a:cs typeface="Arial"/>
              <a:sym typeface="Arial"/>
            </a:endParaRPr>
          </a:p>
          <a:p>
            <a:pPr indent="0" lvl="0" marL="0" rtl="0" algn="r">
              <a:spcBef>
                <a:spcPts val="500"/>
              </a:spcBef>
              <a:spcAft>
                <a:spcPts val="1200"/>
              </a:spcAft>
              <a:buNone/>
            </a:pPr>
            <a:r>
              <a:t/>
            </a:r>
            <a:endParaRPr sz="15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הרב קלישר</a:t>
            </a:r>
            <a:endParaRPr/>
          </a:p>
        </p:txBody>
      </p:sp>
      <p:sp>
        <p:nvSpPr>
          <p:cNvPr id="200" name="Google Shape;200;p31"/>
          <p:cNvSpPr txBox="1"/>
          <p:nvPr>
            <p:ph idx="1" type="body"/>
          </p:nvPr>
        </p:nvSpPr>
        <p:spPr>
          <a:xfrm>
            <a:off x="729450" y="1758025"/>
            <a:ext cx="7688700" cy="2582100"/>
          </a:xfrm>
          <a:prstGeom prst="rect">
            <a:avLst/>
          </a:prstGeom>
        </p:spPr>
        <p:txBody>
          <a:bodyPr anchorCtr="0" anchor="t" bIns="91425" lIns="91425" spcFirstLastPara="1" rIns="91425" wrap="square" tIns="91425">
            <a:normAutofit/>
          </a:bodyPr>
          <a:lstStyle/>
          <a:p>
            <a:pPr indent="0" lvl="0" marL="0" rtl="1" algn="r">
              <a:spcBef>
                <a:spcPts val="0"/>
              </a:spcBef>
              <a:spcAft>
                <a:spcPts val="0"/>
              </a:spcAft>
              <a:buNone/>
            </a:pPr>
            <a:r>
              <a:rPr lang="iw" sz="1800">
                <a:solidFill>
                  <a:srgbClr val="4D0511"/>
                </a:solidFill>
                <a:highlight>
                  <a:srgbClr val="FFFFFF"/>
                </a:highlight>
                <a:latin typeface="Arial"/>
                <a:ea typeface="Arial"/>
                <a:cs typeface="Arial"/>
                <a:sym typeface="Arial"/>
              </a:rPr>
              <a:t>הרב צבי הירש קלישר, היה רב בעל השכלה רחבה בתחומים רבים, שנמנה עם מבשרי הציונות ונודע בעיקר בתמיכתו הנועזת ברעיון </a:t>
            </a:r>
            <a:r>
              <a:rPr b="1" lang="iw" sz="1800">
                <a:solidFill>
                  <a:srgbClr val="FF0000"/>
                </a:solidFill>
                <a:highlight>
                  <a:srgbClr val="FFFFFF"/>
                </a:highlight>
                <a:latin typeface="Arial"/>
                <a:ea typeface="Arial"/>
                <a:cs typeface="Arial"/>
                <a:sym typeface="Arial"/>
              </a:rPr>
              <a:t>העלייה לארץ ישראל וחידוש ההתיישבות בה. רעיונותיו שימשו בסיס להקמת תנועת חובבי ציון.</a:t>
            </a:r>
            <a:r>
              <a:rPr lang="iw" sz="1800">
                <a:solidFill>
                  <a:srgbClr val="4D0511"/>
                </a:solidFill>
                <a:highlight>
                  <a:srgbClr val="FFFFFF"/>
                </a:highlight>
                <a:latin typeface="Arial"/>
                <a:ea typeface="Arial"/>
                <a:cs typeface="Arial"/>
                <a:sym typeface="Arial"/>
              </a:rPr>
              <a:t> תלמידו המובהק של רבי עקיבא אייגר. הרב קלישר קרא לפעולה יזומה והאמין כי "מעט מעט תבוא גאולת ישראל"</a:t>
            </a:r>
            <a:endParaRPr sz="1800">
              <a:solidFill>
                <a:srgbClr val="4D0511"/>
              </a:solidFill>
              <a:highlight>
                <a:srgbClr val="FFFFFF"/>
              </a:highlight>
              <a:latin typeface="Arial"/>
              <a:ea typeface="Arial"/>
              <a:cs typeface="Arial"/>
              <a:sym typeface="Arial"/>
            </a:endParaRPr>
          </a:p>
          <a:p>
            <a:pPr indent="0" lvl="0" marL="0" rtl="1" algn="r">
              <a:spcBef>
                <a:spcPts val="1200"/>
              </a:spcBef>
              <a:spcAft>
                <a:spcPts val="1200"/>
              </a:spcAft>
              <a:buNone/>
            </a:pPr>
            <a:r>
              <a:t/>
            </a:r>
            <a:endParaRPr sz="1800">
              <a:solidFill>
                <a:srgbClr val="4D0511"/>
              </a:solidFill>
              <a:highlight>
                <a:srgbClr val="FFFFFF"/>
              </a:highlight>
              <a:latin typeface="Arial"/>
              <a:ea typeface="Arial"/>
              <a:cs typeface="Arial"/>
              <a:sym typeface="Arial"/>
            </a:endParaRPr>
          </a:p>
        </p:txBody>
      </p:sp>
      <p:pic>
        <p:nvPicPr>
          <p:cNvPr id="201" name="Google Shape;201;p31"/>
          <p:cNvPicPr preferRelativeResize="0"/>
          <p:nvPr/>
        </p:nvPicPr>
        <p:blipFill>
          <a:blip r:embed="rId3">
            <a:alphaModFix/>
          </a:blip>
          <a:stretch>
            <a:fillRect/>
          </a:stretch>
        </p:blipFill>
        <p:spPr>
          <a:xfrm>
            <a:off x="437850" y="3371850"/>
            <a:ext cx="1276350" cy="1771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עידן הנאורות</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228600" marR="228600" rtl="0" algn="r">
              <a:lnSpc>
                <a:spcPct val="145454"/>
              </a:lnSpc>
              <a:spcBef>
                <a:spcPts val="2300"/>
              </a:spcBef>
              <a:spcAft>
                <a:spcPts val="0"/>
              </a:spcAft>
              <a:buNone/>
            </a:pPr>
            <a:r>
              <a:rPr b="1" lang="iw" sz="1200">
                <a:solidFill>
                  <a:srgbClr val="000000"/>
                </a:solidFill>
                <a:highlight>
                  <a:srgbClr val="FFFFFF"/>
                </a:highlight>
                <a:latin typeface="Assistant"/>
                <a:ea typeface="Assistant"/>
                <a:cs typeface="Assistant"/>
                <a:sym typeface="Assistant"/>
              </a:rPr>
              <a:t>האדם יכול להשיג כל דבר שירצה בעזרת שימוש בשכלו</a:t>
            </a:r>
            <a:endParaRPr b="1" sz="1200">
              <a:solidFill>
                <a:srgbClr val="000000"/>
              </a:solidFill>
              <a:highlight>
                <a:srgbClr val="FFFFFF"/>
              </a:highlight>
              <a:latin typeface="Assistant"/>
              <a:ea typeface="Assistant"/>
              <a:cs typeface="Assistant"/>
              <a:sym typeface="Assistant"/>
            </a:endParaRPr>
          </a:p>
          <a:p>
            <a:pPr indent="0" lvl="0" marL="228600" marR="228600" rtl="0" algn="r">
              <a:spcBef>
                <a:spcPts val="2600"/>
              </a:spcBef>
              <a:spcAft>
                <a:spcPts val="0"/>
              </a:spcAft>
              <a:buNone/>
            </a:pPr>
            <a:r>
              <a:rPr lang="iw" sz="1600">
                <a:solidFill>
                  <a:srgbClr val="000000"/>
                </a:solidFill>
                <a:highlight>
                  <a:srgbClr val="FFFFFF"/>
                </a:highlight>
                <a:latin typeface="Assistant"/>
                <a:ea typeface="Assistant"/>
                <a:cs typeface="Assistant"/>
                <a:sym typeface="Assistant"/>
              </a:rPr>
              <a:t>הוגי הנאורות העמידו את התבונה האנושית בראש. על האדם ללמוד, לחקור, לשאול שאלות ולא לסמוך על</a:t>
            </a:r>
            <a:r>
              <a:rPr lang="iw" sz="1600">
                <a:solidFill>
                  <a:srgbClr val="000000"/>
                </a:solidFill>
                <a:highlight>
                  <a:srgbClr val="FFFFFF"/>
                </a:highlight>
                <a:latin typeface="Assistant"/>
                <a:ea typeface="Assistant"/>
                <a:cs typeface="Assistant"/>
                <a:sym typeface="Assistant"/>
              </a:rPr>
              <a:t> </a:t>
            </a:r>
            <a:r>
              <a:rPr lang="iw" sz="1600">
                <a:solidFill>
                  <a:srgbClr val="000000"/>
                </a:solidFill>
                <a:highlight>
                  <a:srgbClr val="FFFFFF"/>
                </a:highlight>
                <a:latin typeface="Assistant"/>
                <a:ea typeface="Assistant"/>
                <a:cs typeface="Assistant"/>
                <a:sym typeface="Assistant"/>
              </a:rPr>
              <a:t>התשובות הניתנות ממקורות הסמכות - השליטים או אנשי הכנסייה. האדם צריך לסמוך על התבונה ועל השכל שלו, לחקור בעצמו ולהסיק מסקנות. המהפכה המדעית התחילה לעורר את השאלות ואת הדרישה לחקור את המציאות בכלים מדעיים ומדויקים, הנאורות המשיכה את הדרישה הזאת לכל רובדי החיים</a:t>
            </a:r>
            <a:r>
              <a:rPr lang="iw" sz="1600">
                <a:solidFill>
                  <a:srgbClr val="000000"/>
                </a:solidFill>
                <a:highlight>
                  <a:srgbClr val="EDF5FA"/>
                </a:highlight>
                <a:latin typeface="Assistant"/>
                <a:ea typeface="Assistant"/>
                <a:cs typeface="Assistant"/>
                <a:sym typeface="Assistant"/>
              </a:rPr>
              <a:t>. </a:t>
            </a:r>
            <a:endParaRPr sz="1600">
              <a:solidFill>
                <a:srgbClr val="000000"/>
              </a:solidFill>
              <a:highlight>
                <a:srgbClr val="EDF5FA"/>
              </a:highlight>
              <a:latin typeface="Assistant"/>
              <a:ea typeface="Assistant"/>
              <a:cs typeface="Assistant"/>
              <a:sym typeface="Assistant"/>
            </a:endParaRPr>
          </a:p>
          <a:p>
            <a:pPr indent="0" lvl="0" marL="0" rtl="0" algn="r">
              <a:spcBef>
                <a:spcPts val="1800"/>
              </a:spcBef>
              <a:spcAft>
                <a:spcPts val="1200"/>
              </a:spcAft>
              <a:buNone/>
            </a:pPr>
            <a:r>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הרב יהודה אלקלעי</a:t>
            </a:r>
            <a:endParaRPr/>
          </a:p>
        </p:txBody>
      </p:sp>
      <p:sp>
        <p:nvSpPr>
          <p:cNvPr id="207" name="Google Shape;207;p3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lang="iw" sz="2250">
                <a:solidFill>
                  <a:srgbClr val="222222"/>
                </a:solidFill>
                <a:highlight>
                  <a:srgbClr val="FFFFFF"/>
                </a:highlight>
                <a:latin typeface="Arial"/>
                <a:ea typeface="Arial"/>
                <a:cs typeface="Arial"/>
                <a:sym typeface="Arial"/>
              </a:rPr>
              <a:t>הרב יהודה בן שלמה חי אלקלעי היה רב בסרביה, מבשר הציונות המעשית והמדינית הראשון, וחלוץ הציונות הפוליטית המודרנית. הקדיש את חייו להתיישבות בארץ ישראל, ולשם כך גיבש תוכנית מדינית להקמת בית לעם היהודי בארץ ישראל, כ-50 שנים לפני בנימין זאב הרצל.</a:t>
            </a:r>
            <a:endParaRPr sz="2500">
              <a:solidFill>
                <a:srgbClr val="222222"/>
              </a:solidFill>
              <a:highlight>
                <a:srgbClr val="FFFFFF"/>
              </a:highlight>
            </a:endParaRPr>
          </a:p>
        </p:txBody>
      </p:sp>
      <p:pic>
        <p:nvPicPr>
          <p:cNvPr id="208" name="Google Shape;208;p32"/>
          <p:cNvPicPr preferRelativeResize="0"/>
          <p:nvPr/>
        </p:nvPicPr>
        <p:blipFill>
          <a:blip r:embed="rId3">
            <a:alphaModFix/>
          </a:blip>
          <a:stretch>
            <a:fillRect/>
          </a:stretch>
        </p:blipFill>
        <p:spPr>
          <a:xfrm>
            <a:off x="1741288" y="801000"/>
            <a:ext cx="1000125" cy="1371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חייו של הרב אלקלעי</a:t>
            </a:r>
            <a:endParaRPr/>
          </a:p>
        </p:txBody>
      </p:sp>
      <p:sp>
        <p:nvSpPr>
          <p:cNvPr id="214" name="Google Shape;214;p3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w" u="sng">
                <a:solidFill>
                  <a:schemeClr val="hlink"/>
                </a:solidFill>
                <a:hlinkClick r:id="rId3"/>
              </a:rPr>
              <a:t>https://www.youtube.com/watch?v=u8-Nv9tMgfA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משה הס</a:t>
            </a:r>
            <a:endParaRPr/>
          </a:p>
        </p:txBody>
      </p:sp>
      <p:sp>
        <p:nvSpPr>
          <p:cNvPr id="220" name="Google Shape;220;p3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lang="iw" sz="2400">
                <a:solidFill>
                  <a:srgbClr val="222222"/>
                </a:solidFill>
                <a:highlight>
                  <a:srgbClr val="FFFFFF"/>
                </a:highlight>
                <a:latin typeface="Arial"/>
                <a:ea typeface="Arial"/>
                <a:cs typeface="Arial"/>
                <a:sym typeface="Arial"/>
              </a:rPr>
              <a:t>משה הֶס היה סופר והוגה דעות סוציאליסט יהודי-גרמני. מאבות התנועה הסוציאליסטית באירופה, ממבשרי הציונות ואבי הסוציאליזם הציוני</a:t>
            </a:r>
            <a:endParaRPr sz="2400">
              <a:solidFill>
                <a:srgbClr val="222222"/>
              </a:solidFill>
              <a:highlight>
                <a:srgbClr val="FFFFFF"/>
              </a:highlight>
            </a:endParaRPr>
          </a:p>
        </p:txBody>
      </p:sp>
      <p:pic>
        <p:nvPicPr>
          <p:cNvPr id="221" name="Google Shape;221;p34"/>
          <p:cNvPicPr preferRelativeResize="0"/>
          <p:nvPr/>
        </p:nvPicPr>
        <p:blipFill>
          <a:blip r:embed="rId3">
            <a:alphaModFix/>
          </a:blip>
          <a:stretch>
            <a:fillRect/>
          </a:stretch>
        </p:blipFill>
        <p:spPr>
          <a:xfrm>
            <a:off x="891038" y="3252200"/>
            <a:ext cx="1133475" cy="1371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729450" y="1278475"/>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מפלגות וזרמים</a:t>
            </a:r>
            <a:endParaRPr/>
          </a:p>
        </p:txBody>
      </p:sp>
      <p:sp>
        <p:nvSpPr>
          <p:cNvPr id="227" name="Google Shape;227;p3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w" u="sng">
                <a:solidFill>
                  <a:schemeClr val="hlink"/>
                </a:solidFill>
                <a:hlinkClick r:id="rId3"/>
              </a:rPr>
              <a:t>https://youtu.be/Cb0LEtvbZzM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הרצל</a:t>
            </a:r>
            <a:endParaRPr/>
          </a:p>
        </p:txBody>
      </p:sp>
      <p:sp>
        <p:nvSpPr>
          <p:cNvPr id="233" name="Google Shape;233;p3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lang="iw" sz="1950">
                <a:solidFill>
                  <a:srgbClr val="202122"/>
                </a:solidFill>
                <a:highlight>
                  <a:srgbClr val="FFFFFF"/>
                </a:highlight>
                <a:latin typeface="Arial"/>
                <a:ea typeface="Arial"/>
                <a:cs typeface="Arial"/>
                <a:sym typeface="Arial"/>
              </a:rPr>
              <a:t>בנימין זאב תאודור הרצל היה עיתונאי, משפטן, סופר, מחזאי ומדינאי יהודי; מפתח רעיון הציונות המדינית ומייסד הציונות כתנועה לאומית-מדינית ממוסדת בתנועה הציונית, ואחר כך בציבוריות היהודית ביישוב בארץ ישראל וברחבי העולם, וכן בספרות, ביצירה ובמחקר. בשל פועלו הציוני נהוג לכנות את הרצל "חוזה המדינה"</a:t>
            </a:r>
            <a:endParaRPr sz="2200">
              <a:solidFill>
                <a:srgbClr val="202122"/>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חייו של הרצל</a:t>
            </a:r>
            <a:endParaRPr/>
          </a:p>
        </p:txBody>
      </p:sp>
      <p:sp>
        <p:nvSpPr>
          <p:cNvPr id="239" name="Google Shape;239;p3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w" u="sng">
                <a:solidFill>
                  <a:schemeClr val="hlink"/>
                </a:solidFill>
                <a:hlinkClick r:id="rId3"/>
              </a:rPr>
              <a:t>https://www.youtube.com/watch?v=KEDK61TknUM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ציונות מדינית</a:t>
            </a:r>
            <a:endParaRPr/>
          </a:p>
        </p:txBody>
      </p:sp>
      <p:sp>
        <p:nvSpPr>
          <p:cNvPr id="245" name="Google Shape;245;p38"/>
          <p:cNvSpPr txBox="1"/>
          <p:nvPr>
            <p:ph idx="1" type="body"/>
          </p:nvPr>
        </p:nvSpPr>
        <p:spPr>
          <a:xfrm>
            <a:off x="809800" y="1853850"/>
            <a:ext cx="7688700" cy="3028500"/>
          </a:xfrm>
          <a:prstGeom prst="rect">
            <a:avLst/>
          </a:prstGeom>
        </p:spPr>
        <p:txBody>
          <a:bodyPr anchorCtr="0" anchor="t" bIns="91425" lIns="91425" spcFirstLastPara="1" rIns="91425" wrap="square" tIns="91425">
            <a:noAutofit/>
          </a:bodyPr>
          <a:lstStyle/>
          <a:p>
            <a:pPr indent="0" lvl="0" marL="0" rtl="1" algn="r">
              <a:spcBef>
                <a:spcPts val="0"/>
              </a:spcBef>
              <a:spcAft>
                <a:spcPts val="1200"/>
              </a:spcAft>
              <a:buNone/>
            </a:pPr>
            <a:r>
              <a:rPr lang="iw" sz="2700">
                <a:solidFill>
                  <a:srgbClr val="222222"/>
                </a:solidFill>
                <a:highlight>
                  <a:srgbClr val="FFFFFF"/>
                </a:highlight>
                <a:latin typeface="Arial"/>
                <a:ea typeface="Arial"/>
                <a:cs typeface="Arial"/>
                <a:sym typeface="Arial"/>
              </a:rPr>
              <a:t>הציונות המדינית הייתה זרם בתנועה הציונית בשלהי המאה ה-19, אשר דגל בפעולה מדינית דיפלומטית לפני פעולות התיישבות בקנה מידה רחב בארץ ישראל. הציונות המדינית הייתה שונה ואף מנוגדת לתנועת חיבת ציון ולזרם המעשי שדגלו בעיקר בעבודה בארץ ישראל בלי להבטיח מראש זכויות פוליטיות. </a:t>
            </a:r>
            <a:endParaRPr sz="2700">
              <a:solidFill>
                <a:srgbClr val="222222"/>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ציונות דתית</a:t>
            </a:r>
            <a:endParaRPr/>
          </a:p>
        </p:txBody>
      </p:sp>
      <p:sp>
        <p:nvSpPr>
          <p:cNvPr id="251" name="Google Shape;251;p3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b="1" lang="iw" sz="1650">
                <a:solidFill>
                  <a:srgbClr val="4D0511"/>
                </a:solidFill>
                <a:highlight>
                  <a:srgbClr val="FFFFFF"/>
                </a:highlight>
                <a:latin typeface="Arial"/>
                <a:ea typeface="Arial"/>
                <a:cs typeface="Arial"/>
                <a:sym typeface="Arial"/>
              </a:rPr>
              <a:t>ציונות הדתית</a:t>
            </a:r>
            <a:r>
              <a:rPr lang="iw" sz="1650">
                <a:solidFill>
                  <a:srgbClr val="4D0511"/>
                </a:solidFill>
                <a:highlight>
                  <a:srgbClr val="FFFFFF"/>
                </a:highlight>
                <a:latin typeface="Arial"/>
                <a:ea typeface="Arial"/>
                <a:cs typeface="Arial"/>
                <a:sym typeface="Arial"/>
              </a:rPr>
              <a:t> היא זרם </a:t>
            </a:r>
            <a:r>
              <a:rPr lang="iw" sz="1650">
                <a:solidFill>
                  <a:srgbClr val="4D0511"/>
                </a:solidFill>
                <a:highlight>
                  <a:srgbClr val="FFFFFF"/>
                </a:highlight>
                <a:uFill>
                  <a:noFill/>
                </a:uFill>
                <a:latin typeface="Arial"/>
                <a:ea typeface="Arial"/>
                <a:cs typeface="Arial"/>
                <a:sym typeface="Arial"/>
                <a:hlinkClick r:id="rId3">
                  <a:extLst>
                    <a:ext uri="{A12FA001-AC4F-418D-AE19-62706E023703}">
                      <ahyp:hlinkClr val="tx"/>
                    </a:ext>
                  </a:extLst>
                </a:hlinkClick>
              </a:rPr>
              <a:t>אידאולוגי</a:t>
            </a:r>
            <a:r>
              <a:rPr lang="iw" sz="1650">
                <a:solidFill>
                  <a:srgbClr val="4D0511"/>
                </a:solidFill>
                <a:highlight>
                  <a:srgbClr val="FFFFFF"/>
                </a:highlight>
                <a:latin typeface="Arial"/>
                <a:ea typeface="Arial"/>
                <a:cs typeface="Arial"/>
                <a:sym typeface="Arial"/>
              </a:rPr>
              <a:t> ב</a:t>
            </a:r>
            <a:r>
              <a:rPr lang="iw" sz="1650">
                <a:solidFill>
                  <a:srgbClr val="4D0511"/>
                </a:solidFill>
                <a:highlight>
                  <a:srgbClr val="FFFFFF"/>
                </a:highlight>
                <a:uFill>
                  <a:noFill/>
                </a:uFill>
                <a:latin typeface="Arial"/>
                <a:ea typeface="Arial"/>
                <a:cs typeface="Arial"/>
                <a:sym typeface="Arial"/>
                <a:hlinkClick r:id="rId4">
                  <a:extLst>
                    <a:ext uri="{A12FA001-AC4F-418D-AE19-62706E023703}">
                      <ahyp:hlinkClr val="tx"/>
                    </a:ext>
                  </a:extLst>
                </a:hlinkClick>
              </a:rPr>
              <a:t>תנועה הציונית</a:t>
            </a:r>
            <a:r>
              <a:rPr lang="iw" sz="1650">
                <a:solidFill>
                  <a:srgbClr val="4D0511"/>
                </a:solidFill>
                <a:highlight>
                  <a:srgbClr val="FFFFFF"/>
                </a:highlight>
                <a:latin typeface="Arial"/>
                <a:ea typeface="Arial"/>
                <a:cs typeface="Arial"/>
                <a:sym typeface="Arial"/>
              </a:rPr>
              <a:t> המבסס את התמיכה ב</a:t>
            </a:r>
            <a:r>
              <a:rPr lang="iw" sz="1650">
                <a:solidFill>
                  <a:srgbClr val="4D0511"/>
                </a:solidFill>
                <a:highlight>
                  <a:srgbClr val="FFFFFF"/>
                </a:highlight>
                <a:uFill>
                  <a:noFill/>
                </a:uFill>
                <a:latin typeface="Arial"/>
                <a:ea typeface="Arial"/>
                <a:cs typeface="Arial"/>
                <a:sym typeface="Arial"/>
                <a:hlinkClick r:id="rId5">
                  <a:extLst>
                    <a:ext uri="{A12FA001-AC4F-418D-AE19-62706E023703}">
                      <ahyp:hlinkClr val="tx"/>
                    </a:ext>
                  </a:extLst>
                </a:hlinkClick>
              </a:rPr>
              <a:t>לאומיות</a:t>
            </a:r>
            <a:r>
              <a:rPr lang="iw" sz="1650">
                <a:solidFill>
                  <a:srgbClr val="4D0511"/>
                </a:solidFill>
                <a:highlight>
                  <a:srgbClr val="FFFFFF"/>
                </a:highlight>
                <a:latin typeface="Arial"/>
                <a:ea typeface="Arial"/>
                <a:cs typeface="Arial"/>
                <a:sym typeface="Arial"/>
              </a:rPr>
              <a:t> היהודית ובהקמת מדינה ליהודים כחובה הנובעת מ</a:t>
            </a:r>
            <a:r>
              <a:rPr lang="iw" sz="1650">
                <a:solidFill>
                  <a:srgbClr val="4D0511"/>
                </a:solidFill>
                <a:highlight>
                  <a:srgbClr val="FFFFFF"/>
                </a:highlight>
                <a:uFill>
                  <a:noFill/>
                </a:uFill>
                <a:latin typeface="Arial"/>
                <a:ea typeface="Arial"/>
                <a:cs typeface="Arial"/>
                <a:sym typeface="Arial"/>
                <a:hlinkClick r:id="rId6">
                  <a:extLst>
                    <a:ext uri="{A12FA001-AC4F-418D-AE19-62706E023703}">
                      <ahyp:hlinkClr val="tx"/>
                    </a:ext>
                  </a:extLst>
                </a:hlinkClick>
              </a:rPr>
              <a:t>תורת ישראל</a:t>
            </a:r>
            <a:r>
              <a:rPr baseline="30000" lang="iw" sz="1700">
                <a:solidFill>
                  <a:srgbClr val="4D0511"/>
                </a:solidFill>
                <a:highlight>
                  <a:srgbClr val="FFFFFF"/>
                </a:highlight>
                <a:uFill>
                  <a:noFill/>
                </a:uFill>
                <a:latin typeface="Arial"/>
                <a:ea typeface="Arial"/>
                <a:cs typeface="Arial"/>
                <a:sym typeface="Arial"/>
                <a:hlinkClick r:id="rId7">
                  <a:extLst>
                    <a:ext uri="{A12FA001-AC4F-418D-AE19-62706E023703}">
                      <ahyp:hlinkClr val="tx"/>
                    </a:ext>
                  </a:extLst>
                </a:hlinkClick>
              </a:rPr>
              <a:t>[1]</a:t>
            </a:r>
            <a:r>
              <a:rPr lang="iw" sz="1650">
                <a:solidFill>
                  <a:srgbClr val="4D0511"/>
                </a:solidFill>
                <a:highlight>
                  <a:srgbClr val="FFFFFF"/>
                </a:highlight>
                <a:latin typeface="Arial"/>
                <a:ea typeface="Arial"/>
                <a:cs typeface="Arial"/>
                <a:sym typeface="Arial"/>
              </a:rPr>
              <a:t> ושם דגש על הפן ה</a:t>
            </a:r>
            <a:r>
              <a:rPr lang="iw" sz="1650">
                <a:solidFill>
                  <a:srgbClr val="4D0511"/>
                </a:solidFill>
                <a:highlight>
                  <a:srgbClr val="FFFFFF"/>
                </a:highlight>
                <a:uFill>
                  <a:noFill/>
                </a:uFill>
                <a:latin typeface="Arial"/>
                <a:ea typeface="Arial"/>
                <a:cs typeface="Arial"/>
                <a:sym typeface="Arial"/>
                <a:hlinkClick r:id="rId8">
                  <a:extLst>
                    <a:ext uri="{A12FA001-AC4F-418D-AE19-62706E023703}">
                      <ahyp:hlinkClr val="tx"/>
                    </a:ext>
                  </a:extLst>
                </a:hlinkClick>
              </a:rPr>
              <a:t>יהודי</a:t>
            </a:r>
            <a:r>
              <a:rPr lang="iw" sz="1650">
                <a:solidFill>
                  <a:srgbClr val="4D0511"/>
                </a:solidFill>
                <a:highlight>
                  <a:srgbClr val="FFFFFF"/>
                </a:highlight>
                <a:latin typeface="Arial"/>
                <a:ea typeface="Arial"/>
                <a:cs typeface="Arial"/>
                <a:sym typeface="Arial"/>
              </a:rPr>
              <a:t> ב</a:t>
            </a:r>
            <a:r>
              <a:rPr lang="iw" sz="1650">
                <a:solidFill>
                  <a:srgbClr val="4D0511"/>
                </a:solidFill>
                <a:highlight>
                  <a:srgbClr val="FFFFFF"/>
                </a:highlight>
                <a:uFill>
                  <a:noFill/>
                </a:uFill>
                <a:latin typeface="Arial"/>
                <a:ea typeface="Arial"/>
                <a:cs typeface="Arial"/>
                <a:sym typeface="Arial"/>
                <a:hlinkClick r:id="rId9">
                  <a:extLst>
                    <a:ext uri="{A12FA001-AC4F-418D-AE19-62706E023703}">
                      <ahyp:hlinkClr val="tx"/>
                    </a:ext>
                  </a:extLst>
                </a:hlinkClick>
              </a:rPr>
              <a:t>ציונות</a:t>
            </a:r>
            <a:r>
              <a:rPr lang="iw" sz="1650">
                <a:solidFill>
                  <a:srgbClr val="4D0511"/>
                </a:solidFill>
                <a:highlight>
                  <a:srgbClr val="FFFFFF"/>
                </a:highlight>
                <a:latin typeface="Arial"/>
                <a:ea typeface="Arial"/>
                <a:cs typeface="Arial"/>
                <a:sym typeface="Arial"/>
              </a:rPr>
              <a:t>. בניגוד להשקפה ה</a:t>
            </a:r>
            <a:r>
              <a:rPr lang="iw" sz="1650">
                <a:solidFill>
                  <a:srgbClr val="4D0511"/>
                </a:solidFill>
                <a:highlight>
                  <a:srgbClr val="FFFFFF"/>
                </a:highlight>
                <a:uFill>
                  <a:noFill/>
                </a:uFill>
                <a:latin typeface="Arial"/>
                <a:ea typeface="Arial"/>
                <a:cs typeface="Arial"/>
                <a:sym typeface="Arial"/>
                <a:hlinkClick r:id="rId10">
                  <a:extLst>
                    <a:ext uri="{A12FA001-AC4F-418D-AE19-62706E023703}">
                      <ahyp:hlinkClr val="tx"/>
                    </a:ext>
                  </a:extLst>
                </a:hlinkClick>
              </a:rPr>
              <a:t>חרדית</a:t>
            </a:r>
            <a:r>
              <a:rPr lang="iw" sz="1650">
                <a:solidFill>
                  <a:srgbClr val="4D0511"/>
                </a:solidFill>
                <a:highlight>
                  <a:srgbClr val="FFFFFF"/>
                </a:highlight>
                <a:latin typeface="Arial"/>
                <a:ea typeface="Arial"/>
                <a:cs typeface="Arial"/>
                <a:sym typeface="Arial"/>
              </a:rPr>
              <a:t> הנפוצה, שלפיה גאולת העם והארץ יתקיימו רק עם </a:t>
            </a:r>
            <a:r>
              <a:rPr lang="iw" sz="1650">
                <a:solidFill>
                  <a:srgbClr val="4D0511"/>
                </a:solidFill>
                <a:highlight>
                  <a:srgbClr val="FFFFFF"/>
                </a:highlight>
                <a:uFill>
                  <a:noFill/>
                </a:uFill>
                <a:latin typeface="Arial"/>
                <a:ea typeface="Arial"/>
                <a:cs typeface="Arial"/>
                <a:sym typeface="Arial"/>
                <a:hlinkClick r:id="rId11">
                  <a:extLst>
                    <a:ext uri="{A12FA001-AC4F-418D-AE19-62706E023703}">
                      <ahyp:hlinkClr val="tx"/>
                    </a:ext>
                  </a:extLst>
                </a:hlinkClick>
              </a:rPr>
              <a:t>ביאת המשיח</a:t>
            </a:r>
            <a:r>
              <a:rPr lang="iw" sz="1650">
                <a:solidFill>
                  <a:srgbClr val="4D0511"/>
                </a:solidFill>
                <a:highlight>
                  <a:srgbClr val="FFFFFF"/>
                </a:highlight>
                <a:latin typeface="Arial"/>
                <a:ea typeface="Arial"/>
                <a:cs typeface="Arial"/>
                <a:sym typeface="Arial"/>
              </a:rPr>
              <a:t>, תומכת הציונות הדתית במעשה אנושי להשגת ריבונות יהודית ורבים בה רואים בהקמת </a:t>
            </a:r>
            <a:r>
              <a:rPr lang="iw" sz="1650">
                <a:solidFill>
                  <a:srgbClr val="4D0511"/>
                </a:solidFill>
                <a:highlight>
                  <a:srgbClr val="FFFFFF"/>
                </a:highlight>
                <a:uFill>
                  <a:noFill/>
                </a:uFill>
                <a:latin typeface="Arial"/>
                <a:ea typeface="Arial"/>
                <a:cs typeface="Arial"/>
                <a:sym typeface="Arial"/>
                <a:hlinkClick r:id="rId12">
                  <a:extLst>
                    <a:ext uri="{A12FA001-AC4F-418D-AE19-62706E023703}">
                      <ahyp:hlinkClr val="tx"/>
                    </a:ext>
                  </a:extLst>
                </a:hlinkClick>
              </a:rPr>
              <a:t>מדינת ישראל</a:t>
            </a:r>
            <a:r>
              <a:rPr lang="iw" sz="1650">
                <a:solidFill>
                  <a:srgbClr val="4D0511"/>
                </a:solidFill>
                <a:highlight>
                  <a:srgbClr val="FFFFFF"/>
                </a:highlight>
                <a:latin typeface="Arial"/>
                <a:ea typeface="Arial"/>
                <a:cs typeface="Arial"/>
                <a:sym typeface="Arial"/>
              </a:rPr>
              <a:t> </a:t>
            </a:r>
            <a:r>
              <a:rPr lang="iw" sz="1650">
                <a:solidFill>
                  <a:srgbClr val="4D0511"/>
                </a:solidFill>
                <a:highlight>
                  <a:srgbClr val="FFFFFF"/>
                </a:highlight>
                <a:uFill>
                  <a:noFill/>
                </a:uFill>
                <a:latin typeface="Arial"/>
                <a:ea typeface="Arial"/>
                <a:cs typeface="Arial"/>
                <a:sym typeface="Arial"/>
                <a:hlinkClick r:id="rId13">
                  <a:extLst>
                    <a:ext uri="{A12FA001-AC4F-418D-AE19-62706E023703}">
                      <ahyp:hlinkClr val="tx"/>
                    </a:ext>
                  </a:extLst>
                </a:hlinkClick>
              </a:rPr>
              <a:t>אתחלתא דגאולה</a:t>
            </a:r>
            <a:r>
              <a:rPr lang="iw" sz="1650">
                <a:solidFill>
                  <a:srgbClr val="4D0511"/>
                </a:solidFill>
                <a:highlight>
                  <a:srgbClr val="FFFFFF"/>
                </a:highlight>
                <a:latin typeface="Arial"/>
                <a:ea typeface="Arial"/>
                <a:cs typeface="Arial"/>
                <a:sym typeface="Arial"/>
              </a:rPr>
              <a:t>. הציונות הדתית רואה את שורשיה ההיסטוריים במקורותיו של </a:t>
            </a:r>
            <a:r>
              <a:rPr lang="iw" sz="1650">
                <a:solidFill>
                  <a:srgbClr val="4D0511"/>
                </a:solidFill>
                <a:highlight>
                  <a:srgbClr val="FFFFFF"/>
                </a:highlight>
                <a:uFill>
                  <a:noFill/>
                </a:uFill>
                <a:latin typeface="Arial"/>
                <a:ea typeface="Arial"/>
                <a:cs typeface="Arial"/>
                <a:sym typeface="Arial"/>
                <a:hlinkClick r:id="rId14">
                  <a:extLst>
                    <a:ext uri="{A12FA001-AC4F-418D-AE19-62706E023703}">
                      <ahyp:hlinkClr val="tx"/>
                    </a:ext>
                  </a:extLst>
                </a:hlinkClick>
              </a:rPr>
              <a:t>עם ישראל</a:t>
            </a:r>
            <a:r>
              <a:rPr lang="iw" sz="1650">
                <a:solidFill>
                  <a:srgbClr val="4D0511"/>
                </a:solidFill>
                <a:highlight>
                  <a:srgbClr val="FFFFFF"/>
                </a:highlight>
                <a:latin typeface="Arial"/>
                <a:ea typeface="Arial"/>
                <a:cs typeface="Arial"/>
                <a:sym typeface="Arial"/>
              </a:rPr>
              <a:t> החל מתקופת המקרא ואילך</a:t>
            </a:r>
            <a:r>
              <a:rPr baseline="30000" lang="iw" sz="1700">
                <a:solidFill>
                  <a:srgbClr val="4D0511"/>
                </a:solidFill>
                <a:highlight>
                  <a:srgbClr val="FFFFFF"/>
                </a:highlight>
                <a:uFill>
                  <a:noFill/>
                </a:uFill>
                <a:latin typeface="Arial"/>
                <a:ea typeface="Arial"/>
                <a:cs typeface="Arial"/>
                <a:sym typeface="Arial"/>
                <a:hlinkClick r:id="rId15">
                  <a:extLst>
                    <a:ext uri="{A12FA001-AC4F-418D-AE19-62706E023703}">
                      <ahyp:hlinkClr val="tx"/>
                    </a:ext>
                  </a:extLst>
                </a:hlinkClick>
              </a:rPr>
              <a:t>[2]</a:t>
            </a:r>
            <a:r>
              <a:rPr lang="iw" sz="1650">
                <a:solidFill>
                  <a:srgbClr val="4D0511"/>
                </a:solidFill>
                <a:highlight>
                  <a:srgbClr val="FFFFFF"/>
                </a:highlight>
                <a:latin typeface="Arial"/>
                <a:ea typeface="Arial"/>
                <a:cs typeface="Arial"/>
                <a:sym typeface="Arial"/>
              </a:rPr>
              <a:t>. רבים בציונות הדתית מדברים על שילוב שלושת הערכים של </a:t>
            </a:r>
            <a:r>
              <a:rPr lang="iw" sz="1650">
                <a:solidFill>
                  <a:srgbClr val="4D0511"/>
                </a:solidFill>
                <a:highlight>
                  <a:srgbClr val="FFFFFF"/>
                </a:highlight>
                <a:uFill>
                  <a:noFill/>
                </a:uFill>
                <a:latin typeface="Arial"/>
                <a:ea typeface="Arial"/>
                <a:cs typeface="Arial"/>
                <a:sym typeface="Arial"/>
                <a:hlinkClick r:id="rId16">
                  <a:extLst>
                    <a:ext uri="{A12FA001-AC4F-418D-AE19-62706E023703}">
                      <ahyp:hlinkClr val="tx"/>
                    </a:ext>
                  </a:extLst>
                </a:hlinkClick>
              </a:rPr>
              <a:t>תורת ישראל</a:t>
            </a:r>
            <a:r>
              <a:rPr lang="iw" sz="1650">
                <a:solidFill>
                  <a:srgbClr val="4D0511"/>
                </a:solidFill>
                <a:highlight>
                  <a:srgbClr val="FFFFFF"/>
                </a:highlight>
                <a:latin typeface="Arial"/>
                <a:ea typeface="Arial"/>
                <a:cs typeface="Arial"/>
                <a:sym typeface="Arial"/>
              </a:rPr>
              <a:t>, </a:t>
            </a:r>
            <a:r>
              <a:rPr lang="iw" sz="1650">
                <a:solidFill>
                  <a:srgbClr val="4D0511"/>
                </a:solidFill>
                <a:highlight>
                  <a:srgbClr val="FFFFFF"/>
                </a:highlight>
                <a:uFill>
                  <a:noFill/>
                </a:uFill>
                <a:latin typeface="Arial"/>
                <a:ea typeface="Arial"/>
                <a:cs typeface="Arial"/>
                <a:sym typeface="Arial"/>
                <a:hlinkClick r:id="rId17">
                  <a:extLst>
                    <a:ext uri="{A12FA001-AC4F-418D-AE19-62706E023703}">
                      <ahyp:hlinkClr val="tx"/>
                    </a:ext>
                  </a:extLst>
                </a:hlinkClick>
              </a:rPr>
              <a:t>עם ישראל</a:t>
            </a:r>
            <a:r>
              <a:rPr lang="iw" sz="1650">
                <a:solidFill>
                  <a:srgbClr val="4D0511"/>
                </a:solidFill>
                <a:highlight>
                  <a:srgbClr val="FFFFFF"/>
                </a:highlight>
                <a:latin typeface="Arial"/>
                <a:ea typeface="Arial"/>
                <a:cs typeface="Arial"/>
                <a:sym typeface="Arial"/>
              </a:rPr>
              <a:t> ו</a:t>
            </a:r>
            <a:r>
              <a:rPr lang="iw" sz="1650">
                <a:solidFill>
                  <a:srgbClr val="4D0511"/>
                </a:solidFill>
                <a:highlight>
                  <a:srgbClr val="FFFFFF"/>
                </a:highlight>
                <a:uFill>
                  <a:noFill/>
                </a:uFill>
                <a:latin typeface="Arial"/>
                <a:ea typeface="Arial"/>
                <a:cs typeface="Arial"/>
                <a:sym typeface="Arial"/>
                <a:hlinkClick r:id="rId18">
                  <a:extLst>
                    <a:ext uri="{A12FA001-AC4F-418D-AE19-62706E023703}">
                      <ahyp:hlinkClr val="tx"/>
                    </a:ext>
                  </a:extLst>
                </a:hlinkClick>
              </a:rPr>
              <a:t>ארץ ישראל</a:t>
            </a:r>
            <a:r>
              <a:rPr lang="iw" sz="1650">
                <a:solidFill>
                  <a:srgbClr val="4D0511"/>
                </a:solidFill>
                <a:highlight>
                  <a:srgbClr val="FFFFFF"/>
                </a:highlight>
                <a:latin typeface="Arial"/>
                <a:ea typeface="Arial"/>
                <a:cs typeface="Arial"/>
                <a:sym typeface="Arial"/>
              </a:rPr>
              <a:t>.</a:t>
            </a:r>
            <a:endParaRPr sz="1900">
              <a:solidFill>
                <a:srgbClr val="4D051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ציונות דתית</a:t>
            </a:r>
            <a:endParaRPr/>
          </a:p>
        </p:txBody>
      </p:sp>
      <p:sp>
        <p:nvSpPr>
          <p:cNvPr id="257" name="Google Shape;257;p4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w" u="sng">
                <a:solidFill>
                  <a:schemeClr val="hlink"/>
                </a:solidFill>
                <a:hlinkClick r:id="rId3"/>
              </a:rPr>
              <a:t>https://youtu.be/LCMRyYrWwIw</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ציונות מעשית</a:t>
            </a:r>
            <a:endParaRPr/>
          </a:p>
        </p:txBody>
      </p:sp>
      <p:sp>
        <p:nvSpPr>
          <p:cNvPr id="263" name="Google Shape;263;p41"/>
          <p:cNvSpPr txBox="1"/>
          <p:nvPr>
            <p:ph idx="1" type="body"/>
          </p:nvPr>
        </p:nvSpPr>
        <p:spPr>
          <a:xfrm>
            <a:off x="729450" y="1908100"/>
            <a:ext cx="7688700" cy="2813400"/>
          </a:xfrm>
          <a:prstGeom prst="rect">
            <a:avLst/>
          </a:prstGeom>
        </p:spPr>
        <p:txBody>
          <a:bodyPr anchorCtr="0" anchor="t" bIns="91425" lIns="91425" spcFirstLastPara="1" rIns="91425" wrap="square" tIns="91425">
            <a:noAutofit/>
          </a:bodyPr>
          <a:lstStyle/>
          <a:p>
            <a:pPr indent="0" lvl="0" marL="0" rtl="1" algn="r">
              <a:spcBef>
                <a:spcPts val="0"/>
              </a:spcBef>
              <a:spcAft>
                <a:spcPts val="1200"/>
              </a:spcAft>
              <a:buNone/>
            </a:pPr>
            <a:r>
              <a:rPr b="1" lang="iw" sz="1800">
                <a:solidFill>
                  <a:srgbClr val="4D0511"/>
                </a:solidFill>
                <a:highlight>
                  <a:srgbClr val="FFFFFF"/>
                </a:highlight>
                <a:latin typeface="Arial"/>
                <a:ea typeface="Arial"/>
                <a:cs typeface="Arial"/>
                <a:sym typeface="Arial"/>
              </a:rPr>
              <a:t>הציונות המעשית</a:t>
            </a:r>
            <a:r>
              <a:rPr lang="iw" sz="1800">
                <a:solidFill>
                  <a:srgbClr val="4D0511"/>
                </a:solidFill>
                <a:highlight>
                  <a:srgbClr val="FFFFFF"/>
                </a:highlight>
                <a:latin typeface="Arial"/>
                <a:ea typeface="Arial"/>
                <a:cs typeface="Arial"/>
                <a:sym typeface="Arial"/>
              </a:rPr>
              <a:t> היא גישה ב</a:t>
            </a:r>
            <a:r>
              <a:rPr lang="iw" sz="1800">
                <a:solidFill>
                  <a:srgbClr val="4D0511"/>
                </a:solidFill>
                <a:highlight>
                  <a:srgbClr val="FFFFFF"/>
                </a:highlight>
                <a:uFill>
                  <a:noFill/>
                </a:uFill>
                <a:latin typeface="Arial"/>
                <a:ea typeface="Arial"/>
                <a:cs typeface="Arial"/>
                <a:sym typeface="Arial"/>
                <a:hlinkClick r:id="rId3">
                  <a:extLst>
                    <a:ext uri="{A12FA001-AC4F-418D-AE19-62706E023703}">
                      <ahyp:hlinkClr val="tx"/>
                    </a:ext>
                  </a:extLst>
                </a:hlinkClick>
              </a:rPr>
              <a:t>ציונות</a:t>
            </a:r>
            <a:r>
              <a:rPr lang="iw" sz="1800">
                <a:solidFill>
                  <a:srgbClr val="4D0511"/>
                </a:solidFill>
                <a:highlight>
                  <a:srgbClr val="FFFFFF"/>
                </a:highlight>
                <a:latin typeface="Arial"/>
                <a:ea typeface="Arial"/>
                <a:cs typeface="Arial"/>
                <a:sym typeface="Arial"/>
              </a:rPr>
              <a:t> התומכת במגוון פעילויות המתמקדות ב</a:t>
            </a:r>
            <a:r>
              <a:rPr lang="iw" sz="1800">
                <a:solidFill>
                  <a:srgbClr val="4D0511"/>
                </a:solidFill>
                <a:highlight>
                  <a:srgbClr val="FFFFFF"/>
                </a:highlight>
                <a:uFill>
                  <a:noFill/>
                </a:uFill>
                <a:latin typeface="Arial"/>
                <a:ea typeface="Arial"/>
                <a:cs typeface="Arial"/>
                <a:sym typeface="Arial"/>
                <a:hlinkClick r:id="rId4">
                  <a:extLst>
                    <a:ext uri="{A12FA001-AC4F-418D-AE19-62706E023703}">
                      <ahyp:hlinkClr val="tx"/>
                    </a:ext>
                  </a:extLst>
                </a:hlinkClick>
              </a:rPr>
              <a:t>עלייה לארץ ישראל</a:t>
            </a:r>
            <a:r>
              <a:rPr lang="iw" sz="1800">
                <a:solidFill>
                  <a:srgbClr val="4D0511"/>
                </a:solidFill>
                <a:highlight>
                  <a:srgbClr val="FFFFFF"/>
                </a:highlight>
                <a:latin typeface="Arial"/>
                <a:ea typeface="Arial"/>
                <a:cs typeface="Arial"/>
                <a:sym typeface="Arial"/>
              </a:rPr>
              <a:t>, בקניית אדמות ב</a:t>
            </a:r>
            <a:r>
              <a:rPr lang="iw" sz="1800">
                <a:solidFill>
                  <a:srgbClr val="4D0511"/>
                </a:solidFill>
                <a:highlight>
                  <a:srgbClr val="FFFFFF"/>
                </a:highlight>
                <a:uFill>
                  <a:noFill/>
                </a:uFill>
                <a:latin typeface="Arial"/>
                <a:ea typeface="Arial"/>
                <a:cs typeface="Arial"/>
                <a:sym typeface="Arial"/>
                <a:hlinkClick r:id="rId5">
                  <a:extLst>
                    <a:ext uri="{A12FA001-AC4F-418D-AE19-62706E023703}">
                      <ahyp:hlinkClr val="tx"/>
                    </a:ext>
                  </a:extLst>
                </a:hlinkClick>
              </a:rPr>
              <a:t>ארץ ישראל</a:t>
            </a:r>
            <a:r>
              <a:rPr lang="iw" sz="1800">
                <a:solidFill>
                  <a:srgbClr val="4D0511"/>
                </a:solidFill>
                <a:highlight>
                  <a:srgbClr val="FFFFFF"/>
                </a:highlight>
                <a:latin typeface="Arial"/>
                <a:ea typeface="Arial"/>
                <a:cs typeface="Arial"/>
                <a:sym typeface="Arial"/>
              </a:rPr>
              <a:t> ובהקמת יישובים ומפעלים. התומכים בגישה זו גרסו כי יש לעודד </a:t>
            </a:r>
            <a:r>
              <a:rPr lang="iw" sz="1800">
                <a:solidFill>
                  <a:srgbClr val="4D0511"/>
                </a:solidFill>
                <a:highlight>
                  <a:srgbClr val="FFFFFF"/>
                </a:highlight>
                <a:uFill>
                  <a:noFill/>
                </a:uFill>
                <a:latin typeface="Arial"/>
                <a:ea typeface="Arial"/>
                <a:cs typeface="Arial"/>
                <a:sym typeface="Arial"/>
                <a:hlinkClick r:id="rId6">
                  <a:extLst>
                    <a:ext uri="{A12FA001-AC4F-418D-AE19-62706E023703}">
                      <ahyp:hlinkClr val="tx"/>
                    </a:ext>
                  </a:extLst>
                </a:hlinkClick>
              </a:rPr>
              <a:t>עליית</a:t>
            </a:r>
            <a:r>
              <a:rPr lang="iw" sz="1800">
                <a:solidFill>
                  <a:srgbClr val="4D0511"/>
                </a:solidFill>
                <a:highlight>
                  <a:srgbClr val="FFFFFF"/>
                </a:highlight>
                <a:latin typeface="Arial"/>
                <a:ea typeface="Arial"/>
                <a:cs typeface="Arial"/>
                <a:sym typeface="Arial"/>
              </a:rPr>
              <a:t> </a:t>
            </a:r>
            <a:r>
              <a:rPr lang="iw" sz="1800">
                <a:solidFill>
                  <a:srgbClr val="4D0511"/>
                </a:solidFill>
                <a:highlight>
                  <a:srgbClr val="FFFFFF"/>
                </a:highlight>
                <a:uFill>
                  <a:noFill/>
                </a:uFill>
                <a:latin typeface="Arial"/>
                <a:ea typeface="Arial"/>
                <a:cs typeface="Arial"/>
                <a:sym typeface="Arial"/>
                <a:hlinkClick r:id="rId7">
                  <a:extLst>
                    <a:ext uri="{A12FA001-AC4F-418D-AE19-62706E023703}">
                      <ahyp:hlinkClr val="tx"/>
                    </a:ext>
                  </a:extLst>
                </a:hlinkClick>
              </a:rPr>
              <a:t>יהודים</a:t>
            </a:r>
            <a:r>
              <a:rPr lang="iw" sz="1800">
                <a:solidFill>
                  <a:srgbClr val="4D0511"/>
                </a:solidFill>
                <a:highlight>
                  <a:srgbClr val="FFFFFF"/>
                </a:highlight>
                <a:latin typeface="Arial"/>
                <a:ea typeface="Arial"/>
                <a:cs typeface="Arial"/>
                <a:sym typeface="Arial"/>
              </a:rPr>
              <a:t> ל</a:t>
            </a:r>
            <a:r>
              <a:rPr lang="iw" sz="1800">
                <a:solidFill>
                  <a:srgbClr val="4D0511"/>
                </a:solidFill>
                <a:highlight>
                  <a:srgbClr val="FFFFFF"/>
                </a:highlight>
                <a:uFill>
                  <a:noFill/>
                </a:uFill>
                <a:latin typeface="Arial"/>
                <a:ea typeface="Arial"/>
                <a:cs typeface="Arial"/>
                <a:sym typeface="Arial"/>
                <a:hlinkClick r:id="rId8">
                  <a:extLst>
                    <a:ext uri="{A12FA001-AC4F-418D-AE19-62706E023703}">
                      <ahyp:hlinkClr val="tx"/>
                    </a:ext>
                  </a:extLst>
                </a:hlinkClick>
              </a:rPr>
              <a:t>ארץ ישראל</a:t>
            </a:r>
            <a:r>
              <a:rPr lang="iw" sz="1800">
                <a:solidFill>
                  <a:srgbClr val="4D0511"/>
                </a:solidFill>
                <a:highlight>
                  <a:srgbClr val="FFFFFF"/>
                </a:highlight>
                <a:latin typeface="Arial"/>
                <a:ea typeface="Arial"/>
                <a:cs typeface="Arial"/>
                <a:sym typeface="Arial"/>
              </a:rPr>
              <a:t> ולסייע ליישובם בארץ בכל דרך אפשרית, וזאת מבלי להַתנות את ההתיישבות באישור האומות (כלומר ללא קבלת </a:t>
            </a:r>
            <a:r>
              <a:rPr lang="iw" sz="1800">
                <a:solidFill>
                  <a:srgbClr val="4D0511"/>
                </a:solidFill>
                <a:highlight>
                  <a:srgbClr val="FFFFFF"/>
                </a:highlight>
                <a:uFill>
                  <a:noFill/>
                </a:uFill>
                <a:latin typeface="Arial"/>
                <a:ea typeface="Arial"/>
                <a:cs typeface="Arial"/>
                <a:sym typeface="Arial"/>
                <a:hlinkClick r:id="rId9">
                  <a:extLst>
                    <a:ext uri="{A12FA001-AC4F-418D-AE19-62706E023703}">
                      <ahyp:hlinkClr val="tx"/>
                    </a:ext>
                  </a:extLst>
                </a:hlinkClick>
              </a:rPr>
              <a:t>צ'ארטר חוקי</a:t>
            </a:r>
            <a:r>
              <a:rPr lang="iw" sz="1800">
                <a:solidFill>
                  <a:srgbClr val="4D0511"/>
                </a:solidFill>
                <a:highlight>
                  <a:srgbClr val="FFFFFF"/>
                </a:highlight>
                <a:latin typeface="Arial"/>
                <a:ea typeface="Arial"/>
                <a:cs typeface="Arial"/>
                <a:sym typeface="Arial"/>
              </a:rPr>
              <a:t> תחילה). רבים מתומכי גישה זו היו אנשי </a:t>
            </a:r>
            <a:r>
              <a:rPr lang="iw" sz="1800">
                <a:solidFill>
                  <a:srgbClr val="4D0511"/>
                </a:solidFill>
                <a:highlight>
                  <a:srgbClr val="FFFFFF"/>
                </a:highlight>
                <a:uFill>
                  <a:noFill/>
                </a:uFill>
                <a:latin typeface="Arial"/>
                <a:ea typeface="Arial"/>
                <a:cs typeface="Arial"/>
                <a:sym typeface="Arial"/>
                <a:hlinkClick r:id="rId10">
                  <a:extLst>
                    <a:ext uri="{A12FA001-AC4F-418D-AE19-62706E023703}">
                      <ahyp:hlinkClr val="tx"/>
                    </a:ext>
                  </a:extLst>
                </a:hlinkClick>
              </a:rPr>
              <a:t>תנועת העבודה</a:t>
            </a:r>
            <a:r>
              <a:rPr lang="iw" sz="1800">
                <a:solidFill>
                  <a:srgbClr val="4D0511"/>
                </a:solidFill>
                <a:highlight>
                  <a:srgbClr val="FFFFFF"/>
                </a:highlight>
                <a:latin typeface="Arial"/>
                <a:ea typeface="Arial"/>
                <a:cs typeface="Arial"/>
                <a:sym typeface="Arial"/>
              </a:rPr>
              <a:t> ו</a:t>
            </a:r>
            <a:r>
              <a:rPr lang="iw" sz="1800">
                <a:solidFill>
                  <a:srgbClr val="4D0511"/>
                </a:solidFill>
                <a:highlight>
                  <a:srgbClr val="FFFFFF"/>
                </a:highlight>
                <a:uFill>
                  <a:noFill/>
                </a:uFill>
                <a:latin typeface="Arial"/>
                <a:ea typeface="Arial"/>
                <a:cs typeface="Arial"/>
                <a:sym typeface="Arial"/>
                <a:hlinkClick r:id="rId11">
                  <a:extLst>
                    <a:ext uri="{A12FA001-AC4F-418D-AE19-62706E023703}">
                      <ahyp:hlinkClr val="tx"/>
                    </a:ext>
                  </a:extLst>
                </a:hlinkClick>
              </a:rPr>
              <a:t>ההתיישבות העובדת</a:t>
            </a:r>
            <a:r>
              <a:rPr lang="iw" sz="1800">
                <a:solidFill>
                  <a:srgbClr val="4D0511"/>
                </a:solidFill>
                <a:highlight>
                  <a:srgbClr val="FFFFFF"/>
                </a:highlight>
                <a:latin typeface="Arial"/>
                <a:ea typeface="Arial"/>
                <a:cs typeface="Arial"/>
                <a:sym typeface="Arial"/>
              </a:rPr>
              <a:t> אשר האמינו כי רק פעולות </a:t>
            </a:r>
            <a:r>
              <a:rPr lang="iw" sz="1800">
                <a:solidFill>
                  <a:srgbClr val="4D0511"/>
                </a:solidFill>
                <a:highlight>
                  <a:srgbClr val="FFFFFF"/>
                </a:highlight>
                <a:uFill>
                  <a:noFill/>
                </a:uFill>
                <a:latin typeface="Arial"/>
                <a:ea typeface="Arial"/>
                <a:cs typeface="Arial"/>
                <a:sym typeface="Arial"/>
                <a:hlinkClick r:id="rId12">
                  <a:extLst>
                    <a:ext uri="{A12FA001-AC4F-418D-AE19-62706E023703}">
                      <ahyp:hlinkClr val="tx"/>
                    </a:ext>
                  </a:extLst>
                </a:hlinkClick>
              </a:rPr>
              <a:t>עלייה</a:t>
            </a:r>
            <a:r>
              <a:rPr lang="iw" sz="1800">
                <a:solidFill>
                  <a:srgbClr val="4D0511"/>
                </a:solidFill>
                <a:highlight>
                  <a:srgbClr val="FFFFFF"/>
                </a:highlight>
                <a:latin typeface="Arial"/>
                <a:ea typeface="Arial"/>
                <a:cs typeface="Arial"/>
                <a:sym typeface="Arial"/>
              </a:rPr>
              <a:t>, </a:t>
            </a:r>
            <a:r>
              <a:rPr lang="iw" sz="1800">
                <a:solidFill>
                  <a:srgbClr val="4D0511"/>
                </a:solidFill>
                <a:highlight>
                  <a:srgbClr val="FFFFFF"/>
                </a:highlight>
                <a:uFill>
                  <a:noFill/>
                </a:uFill>
                <a:latin typeface="Arial"/>
                <a:ea typeface="Arial"/>
                <a:cs typeface="Arial"/>
                <a:sym typeface="Arial"/>
                <a:hlinkClick r:id="rId13">
                  <a:extLst>
                    <a:ext uri="{A12FA001-AC4F-418D-AE19-62706E023703}">
                      <ahyp:hlinkClr val="tx"/>
                    </a:ext>
                  </a:extLst>
                </a:hlinkClick>
              </a:rPr>
              <a:t>התיישבות</a:t>
            </a:r>
            <a:r>
              <a:rPr lang="iw" sz="1800">
                <a:solidFill>
                  <a:srgbClr val="4D0511"/>
                </a:solidFill>
                <a:highlight>
                  <a:srgbClr val="FFFFFF"/>
                </a:highlight>
                <a:latin typeface="Arial"/>
                <a:ea typeface="Arial"/>
                <a:cs typeface="Arial"/>
                <a:sym typeface="Arial"/>
              </a:rPr>
              <a:t> ו</a:t>
            </a:r>
            <a:r>
              <a:rPr lang="iw" sz="1800">
                <a:solidFill>
                  <a:srgbClr val="4D0511"/>
                </a:solidFill>
                <a:highlight>
                  <a:srgbClr val="FFFFFF"/>
                </a:highlight>
                <a:uFill>
                  <a:noFill/>
                </a:uFill>
                <a:latin typeface="Arial"/>
                <a:ea typeface="Arial"/>
                <a:cs typeface="Arial"/>
                <a:sym typeface="Arial"/>
                <a:hlinkClick r:id="rId14">
                  <a:extLst>
                    <a:ext uri="{A12FA001-AC4F-418D-AE19-62706E023703}">
                      <ahyp:hlinkClr val="tx"/>
                    </a:ext>
                  </a:extLst>
                </a:hlinkClick>
              </a:rPr>
              <a:t>כיבוש הקרקע</a:t>
            </a:r>
            <a:r>
              <a:rPr lang="iw" sz="1800">
                <a:solidFill>
                  <a:srgbClr val="4D0511"/>
                </a:solidFill>
                <a:highlight>
                  <a:srgbClr val="FFFFFF"/>
                </a:highlight>
                <a:latin typeface="Arial"/>
                <a:ea typeface="Arial"/>
                <a:cs typeface="Arial"/>
                <a:sym typeface="Arial"/>
              </a:rPr>
              <a:t> הם שיכריעו את המאבק לפתרון בעיית היהודים. (בראשה עמד פינסקר)</a:t>
            </a:r>
            <a:endParaRPr sz="2300">
              <a:solidFill>
                <a:srgbClr val="4D051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הרחבת הידע</a:t>
            </a:r>
            <a:endParaRPr/>
          </a:p>
        </p:txBody>
      </p:sp>
      <p:sp>
        <p:nvSpPr>
          <p:cNvPr id="99" name="Google Shape;99;p15"/>
          <p:cNvSpPr txBox="1"/>
          <p:nvPr>
            <p:ph idx="1" type="body"/>
          </p:nvPr>
        </p:nvSpPr>
        <p:spPr>
          <a:xfrm>
            <a:off x="729450" y="1853850"/>
            <a:ext cx="7688700" cy="3149100"/>
          </a:xfrm>
          <a:prstGeom prst="rect">
            <a:avLst/>
          </a:prstGeom>
        </p:spPr>
        <p:txBody>
          <a:bodyPr anchorCtr="0" anchor="t" bIns="91425" lIns="91425" spcFirstLastPara="1" rIns="91425" wrap="square" tIns="91425">
            <a:noAutofit/>
          </a:bodyPr>
          <a:lstStyle/>
          <a:p>
            <a:pPr indent="0" lvl="0" marL="228600" marR="228600" rtl="0" algn="r">
              <a:lnSpc>
                <a:spcPct val="145454"/>
              </a:lnSpc>
              <a:spcBef>
                <a:spcPts val="2300"/>
              </a:spcBef>
              <a:spcAft>
                <a:spcPts val="0"/>
              </a:spcAft>
              <a:buNone/>
            </a:pPr>
            <a:r>
              <a:rPr b="1" lang="iw" sz="1400">
                <a:solidFill>
                  <a:srgbClr val="000000"/>
                </a:solidFill>
                <a:highlight>
                  <a:srgbClr val="FFFFFF"/>
                </a:highlight>
                <a:latin typeface="Assistant"/>
                <a:ea typeface="Assistant"/>
                <a:cs typeface="Assistant"/>
                <a:sym typeface="Assistant"/>
              </a:rPr>
              <a:t>פיתוח והרחבת הידע האנושי מובילים לקִדְמָה</a:t>
            </a:r>
            <a:endParaRPr b="1" sz="1400">
              <a:solidFill>
                <a:srgbClr val="000000"/>
              </a:solidFill>
              <a:highlight>
                <a:srgbClr val="FFFFFF"/>
              </a:highlight>
              <a:latin typeface="Assistant"/>
              <a:ea typeface="Assistant"/>
              <a:cs typeface="Assistant"/>
              <a:sym typeface="Assistant"/>
            </a:endParaRPr>
          </a:p>
          <a:p>
            <a:pPr indent="0" lvl="0" marL="228600" marR="228600" rtl="0" algn="r">
              <a:spcBef>
                <a:spcPts val="2600"/>
              </a:spcBef>
              <a:spcAft>
                <a:spcPts val="0"/>
              </a:spcAft>
              <a:buNone/>
            </a:pPr>
            <a:r>
              <a:rPr lang="iw" sz="1600">
                <a:solidFill>
                  <a:srgbClr val="000000"/>
                </a:solidFill>
                <a:highlight>
                  <a:srgbClr val="FFFFFF"/>
                </a:highlight>
                <a:latin typeface="Assistant"/>
                <a:ea typeface="Assistant"/>
                <a:cs typeface="Assistant"/>
                <a:sym typeface="Assistant"/>
              </a:rPr>
              <a:t>אנשי הנאורות האמינו ברעיון הקִדמה. הם האמינו שאם רק בני האדם ישתמשו בשכלם באופן עצמאי, העתיד יהיה בהכרח טוב יותר מהעבר. הם סברו שיש בכוחו של האדם לשנות את המציאות ובאמצעות ערכים של שוויון וחירות - לשפר אותה, את עצמם, את החברה שבה הם חיים ובכך את עתידם. עם זאת, היו גם הוגים כמו ז׳אן ז׳אק רוסו שהטילו ספק בתפיסה זו כבר אז ואתגרו אותה</a:t>
            </a:r>
            <a:r>
              <a:rPr lang="iw" sz="1400">
                <a:solidFill>
                  <a:srgbClr val="000000"/>
                </a:solidFill>
                <a:highlight>
                  <a:srgbClr val="EDF5FA"/>
                </a:highlight>
                <a:latin typeface="Assistant"/>
                <a:ea typeface="Assistant"/>
                <a:cs typeface="Assistant"/>
                <a:sym typeface="Assistant"/>
              </a:rPr>
              <a:t>.</a:t>
            </a:r>
            <a:endParaRPr sz="1400">
              <a:solidFill>
                <a:srgbClr val="000000"/>
              </a:solidFill>
              <a:highlight>
                <a:srgbClr val="EDF5FA"/>
              </a:highlight>
              <a:latin typeface="Assistant"/>
              <a:ea typeface="Assistant"/>
              <a:cs typeface="Assistant"/>
              <a:sym typeface="Assistant"/>
            </a:endParaRPr>
          </a:p>
          <a:p>
            <a:pPr indent="0" lvl="0" marL="228600" marR="228600" rtl="0" algn="r">
              <a:spcBef>
                <a:spcPts val="2300"/>
              </a:spcBef>
              <a:spcAft>
                <a:spcPts val="0"/>
              </a:spcAft>
              <a:buNone/>
            </a:pPr>
            <a:r>
              <a:rPr b="1" lang="iw">
                <a:solidFill>
                  <a:srgbClr val="FF0000"/>
                </a:solidFill>
                <a:highlight>
                  <a:srgbClr val="FFFFFF"/>
                </a:highlight>
                <a:latin typeface="Assistant"/>
                <a:ea typeface="Assistant"/>
                <a:cs typeface="Assistant"/>
                <a:sym typeface="Assistant"/>
              </a:rPr>
              <a:t>בסוף המאה ה־17 ובמהלך המאה ה־18 פעלו באירופה הוגי דעות שראו בעצמם "בני אור" - אנשים משכילים שהושפעו מהמהפכה המדעית וביקשו להילחם במה שהם תפסו כ"חשכת ימי הביניים". הם מכונים הוגי הדעות של הנאורות. בעוד המהפכה המדעית חקרה את העולם שסובב את האדם, את הטבע שהוא חי בו, הנאורות התמקדה במקומו של האדם עצמו בתוך העולם החדש הזה שנוצר. הנאורות מכונה מהפכה, אך קשה מאוד לתחום אותה בדיוק בתאריכים או באירועים גדולים. מדובר במהפכה בחשיבה ובתפיסת העולם</a:t>
            </a:r>
            <a:endParaRPr b="1">
              <a:solidFill>
                <a:srgbClr val="FF0000"/>
              </a:solidFill>
              <a:highlight>
                <a:srgbClr val="FFFFFF"/>
              </a:highlight>
              <a:latin typeface="Assistant"/>
              <a:ea typeface="Assistant"/>
              <a:cs typeface="Assistant"/>
              <a:sym typeface="Assistant"/>
            </a:endParaRPr>
          </a:p>
          <a:p>
            <a:pPr indent="0" lvl="0" marL="0" rtl="0" algn="r">
              <a:spcBef>
                <a:spcPts val="1800"/>
              </a:spcBef>
              <a:spcAft>
                <a:spcPts val="1200"/>
              </a:spcAft>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התפתחות מחשבתית</a:t>
            </a:r>
            <a:endParaRPr/>
          </a:p>
        </p:txBody>
      </p:sp>
      <p:sp>
        <p:nvSpPr>
          <p:cNvPr id="105" name="Google Shape;105;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228600" marR="228600" rtl="0" algn="r">
              <a:lnSpc>
                <a:spcPct val="145454"/>
              </a:lnSpc>
              <a:spcBef>
                <a:spcPts val="2300"/>
              </a:spcBef>
              <a:spcAft>
                <a:spcPts val="0"/>
              </a:spcAft>
              <a:buNone/>
            </a:pPr>
            <a:r>
              <a:rPr b="1" lang="iw" sz="1400">
                <a:solidFill>
                  <a:srgbClr val="000000"/>
                </a:solidFill>
                <a:highlight>
                  <a:srgbClr val="FFFFFF"/>
                </a:highlight>
                <a:latin typeface="Assistant"/>
                <a:ea typeface="Assistant"/>
                <a:cs typeface="Assistant"/>
                <a:sym typeface="Assistant"/>
              </a:rPr>
              <a:t>התפתחות מחשבתית מובילה לשינויים פוליטיים</a:t>
            </a:r>
            <a:endParaRPr b="1" sz="1400">
              <a:solidFill>
                <a:srgbClr val="000000"/>
              </a:solidFill>
              <a:highlight>
                <a:srgbClr val="FFFFFF"/>
              </a:highlight>
              <a:latin typeface="Assistant"/>
              <a:ea typeface="Assistant"/>
              <a:cs typeface="Assistant"/>
              <a:sym typeface="Assistant"/>
            </a:endParaRPr>
          </a:p>
          <a:p>
            <a:pPr indent="0" lvl="0" marL="228600" marR="228600" rtl="0" algn="r">
              <a:spcBef>
                <a:spcPts val="2600"/>
              </a:spcBef>
              <a:spcAft>
                <a:spcPts val="1800"/>
              </a:spcAft>
              <a:buNone/>
            </a:pPr>
            <a:r>
              <a:rPr lang="iw" sz="1600">
                <a:solidFill>
                  <a:srgbClr val="000000"/>
                </a:solidFill>
                <a:highlight>
                  <a:srgbClr val="FFFFFF"/>
                </a:highlight>
                <a:latin typeface="Assistant"/>
                <a:ea typeface="Assistant"/>
                <a:cs typeface="Assistant"/>
                <a:sym typeface="Assistant"/>
              </a:rPr>
              <a:t>את מהפכת הנאורות קשה מאוד לתחום בזמן. אין לה נקודות התחלה או סיום ברורות. נהוג לתארך אותה למאות ה־17 וה־18. סופה, יש שיגידו, משפיע על תהליכים מרכזיים חברתיים ופוליטים גם היום. רעיונות הנאורות עסקו בתחומי חיים רבים. בין היתר גם בנושאים של חברה ושלטון. רעיונותיהם של הוגי הנאורות חתרו תחת השלטון האבסולוטי שהיה מקובל באותם ימים וזרעו את הזרעים לאבסולוטיזם נאור ובהמשך אף לפיתוחם של רעיונות דמוקרטיים</a:t>
            </a:r>
            <a:endParaRPr sz="1600">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המהפכה</a:t>
            </a:r>
            <a:r>
              <a:rPr lang="iw"/>
              <a:t> המדעית</a:t>
            </a:r>
            <a:endParaRPr/>
          </a:p>
        </p:txBody>
      </p:sp>
      <p:sp>
        <p:nvSpPr>
          <p:cNvPr id="111" name="Google Shape;111;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lang="iw" sz="1700">
                <a:solidFill>
                  <a:srgbClr val="000000"/>
                </a:solidFill>
                <a:highlight>
                  <a:srgbClr val="FFFFFF"/>
                </a:highlight>
                <a:latin typeface="Assistant"/>
                <a:ea typeface="Assistant"/>
                <a:cs typeface="Assistant"/>
                <a:sym typeface="Assistant"/>
              </a:rPr>
              <a:t>המהפכה המדעית היא כינוי לסדרת גילויים חדשים בתחומי האסטרונומיה, הפיזיקה, האופטיקה, הביולוגיה והרפואה שהתרחשו באירופה במאות ה-16 וה-17. גילויים אלו הביאו לשינוי תפיסת המציאות במדע, בפילוסופיה וגם בתרבות. למעשה, הם הובילו לשינוי בדרך שבה בני אדם לומדים ומבינים את הטבע. ביחידה זו נתוודע אל המהפכה המדעית דרך השינויים שהתחוללו במסגרתה בשני ענפי מדע, באסטרונומיה ובפיזיקה. כמו כן נכיר לעומק שלושה מהמדענים המרכזיים שחוללו מהפכה זו: ניקולס קופרניקוס (1543-1473), גלילאו גליליי (1642-1564) ואייזק ניוטון (1727-1642).</a:t>
            </a:r>
            <a:endParaRPr sz="1800">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עקרונות הנאורות</a:t>
            </a:r>
            <a:endParaRPr/>
          </a:p>
        </p:txBody>
      </p:sp>
      <p:sp>
        <p:nvSpPr>
          <p:cNvPr id="117" name="Google Shape;117;p18"/>
          <p:cNvSpPr txBox="1"/>
          <p:nvPr>
            <p:ph idx="1" type="body"/>
          </p:nvPr>
        </p:nvSpPr>
        <p:spPr>
          <a:xfrm>
            <a:off x="729450" y="1768075"/>
            <a:ext cx="7688700" cy="2832900"/>
          </a:xfrm>
          <a:prstGeom prst="rect">
            <a:avLst/>
          </a:prstGeom>
        </p:spPr>
        <p:txBody>
          <a:bodyPr anchorCtr="0" anchor="t" bIns="91425" lIns="91425" spcFirstLastPara="1" rIns="91425" wrap="square" tIns="91425">
            <a:normAutofit fontScale="25000" lnSpcReduction="20000"/>
          </a:bodyPr>
          <a:lstStyle/>
          <a:p>
            <a:pPr indent="0" lvl="0" marL="0" rtl="1" algn="r">
              <a:lnSpc>
                <a:spcPct val="150000"/>
              </a:lnSpc>
              <a:spcBef>
                <a:spcPts val="1800"/>
              </a:spcBef>
              <a:spcAft>
                <a:spcPts val="0"/>
              </a:spcAft>
              <a:buNone/>
            </a:pPr>
            <a:r>
              <a:rPr lang="iw" sz="2400">
                <a:solidFill>
                  <a:srgbClr val="4D0511"/>
                </a:solidFill>
                <a:latin typeface="Arial"/>
                <a:ea typeface="Arial"/>
                <a:cs typeface="Arial"/>
                <a:sym typeface="Arial"/>
              </a:rPr>
              <a:t>.</a:t>
            </a:r>
            <a:r>
              <a:rPr lang="iw" sz="7200">
                <a:solidFill>
                  <a:srgbClr val="4D0511"/>
                </a:solidFill>
                <a:latin typeface="Arial"/>
                <a:ea typeface="Arial"/>
                <a:cs typeface="Arial"/>
                <a:sym typeface="Arial"/>
              </a:rPr>
              <a:t>האדם אחראי לגורלו</a:t>
            </a:r>
            <a:endParaRPr sz="7200">
              <a:solidFill>
                <a:srgbClr val="4D0511"/>
              </a:solidFill>
              <a:latin typeface="Arial"/>
              <a:ea typeface="Arial"/>
              <a:cs typeface="Arial"/>
              <a:sym typeface="Arial"/>
            </a:endParaRPr>
          </a:p>
          <a:p>
            <a:pPr indent="0" lvl="0" marL="0" rtl="1" algn="r">
              <a:lnSpc>
                <a:spcPct val="150000"/>
              </a:lnSpc>
              <a:spcBef>
                <a:spcPts val="1800"/>
              </a:spcBef>
              <a:spcAft>
                <a:spcPts val="0"/>
              </a:spcAft>
              <a:buNone/>
            </a:pPr>
            <a:r>
              <a:rPr lang="iw" sz="7200">
                <a:solidFill>
                  <a:srgbClr val="4D0511"/>
                </a:solidFill>
                <a:latin typeface="Arial"/>
                <a:ea typeface="Arial"/>
                <a:cs typeface="Arial"/>
                <a:sym typeface="Arial"/>
              </a:rPr>
              <a:t>כבוד האדם וחירותו</a:t>
            </a:r>
            <a:endParaRPr sz="7200">
              <a:solidFill>
                <a:srgbClr val="4D0511"/>
              </a:solidFill>
              <a:latin typeface="Arial"/>
              <a:ea typeface="Arial"/>
              <a:cs typeface="Arial"/>
              <a:sym typeface="Arial"/>
            </a:endParaRPr>
          </a:p>
          <a:p>
            <a:pPr indent="0" lvl="0" marL="0" rtl="1" algn="r">
              <a:lnSpc>
                <a:spcPct val="150000"/>
              </a:lnSpc>
              <a:spcBef>
                <a:spcPts val="1800"/>
              </a:spcBef>
              <a:spcAft>
                <a:spcPts val="0"/>
              </a:spcAft>
              <a:buNone/>
            </a:pPr>
            <a:r>
              <a:rPr lang="iw" sz="7200">
                <a:solidFill>
                  <a:srgbClr val="4D0511"/>
                </a:solidFill>
                <a:latin typeface="Arial"/>
                <a:ea typeface="Arial"/>
                <a:cs typeface="Arial"/>
                <a:sym typeface="Arial"/>
              </a:rPr>
              <a:t>.ערך השוויון</a:t>
            </a:r>
            <a:endParaRPr sz="7200">
              <a:solidFill>
                <a:srgbClr val="4D0511"/>
              </a:solidFill>
              <a:latin typeface="Arial"/>
              <a:ea typeface="Arial"/>
              <a:cs typeface="Arial"/>
              <a:sym typeface="Arial"/>
            </a:endParaRPr>
          </a:p>
          <a:p>
            <a:pPr indent="0" lvl="0" marL="0" rtl="1" algn="r">
              <a:lnSpc>
                <a:spcPct val="150000"/>
              </a:lnSpc>
              <a:spcBef>
                <a:spcPts val="1800"/>
              </a:spcBef>
              <a:spcAft>
                <a:spcPts val="0"/>
              </a:spcAft>
              <a:buNone/>
            </a:pPr>
            <a:r>
              <a:rPr lang="iw" sz="7200">
                <a:solidFill>
                  <a:srgbClr val="4D0511"/>
                </a:solidFill>
                <a:latin typeface="Arial"/>
                <a:ea typeface="Arial"/>
                <a:cs typeface="Arial"/>
                <a:sym typeface="Arial"/>
              </a:rPr>
              <a:t>.הזכויות הטבעיות</a:t>
            </a:r>
            <a:endParaRPr sz="7200">
              <a:solidFill>
                <a:srgbClr val="4D0511"/>
              </a:solidFill>
              <a:latin typeface="Arial"/>
              <a:ea typeface="Arial"/>
              <a:cs typeface="Arial"/>
              <a:sym typeface="Arial"/>
            </a:endParaRPr>
          </a:p>
          <a:p>
            <a:pPr indent="0" lvl="0" marL="0" rtl="1" algn="r">
              <a:lnSpc>
                <a:spcPct val="150000"/>
              </a:lnSpc>
              <a:spcBef>
                <a:spcPts val="1800"/>
              </a:spcBef>
              <a:spcAft>
                <a:spcPts val="0"/>
              </a:spcAft>
              <a:buNone/>
            </a:pPr>
            <a:r>
              <a:rPr lang="iw" sz="7200">
                <a:solidFill>
                  <a:srgbClr val="4D0511"/>
                </a:solidFill>
                <a:latin typeface="Arial"/>
                <a:ea typeface="Arial"/>
                <a:cs typeface="Arial"/>
                <a:sym typeface="Arial"/>
              </a:rPr>
              <a:t>.המדינה – מוסד שמטרתו לפעול לטובת האזרחים</a:t>
            </a:r>
            <a:endParaRPr sz="7200">
              <a:solidFill>
                <a:srgbClr val="4D0511"/>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מאפייני הנאורות</a:t>
            </a:r>
            <a:endParaRPr/>
          </a:p>
        </p:txBody>
      </p:sp>
      <p:sp>
        <p:nvSpPr>
          <p:cNvPr id="123" name="Google Shape;123;p19"/>
          <p:cNvSpPr txBox="1"/>
          <p:nvPr>
            <p:ph idx="1" type="body"/>
          </p:nvPr>
        </p:nvSpPr>
        <p:spPr>
          <a:xfrm>
            <a:off x="729450" y="1853850"/>
            <a:ext cx="7688700" cy="2787300"/>
          </a:xfrm>
          <a:prstGeom prst="rect">
            <a:avLst/>
          </a:prstGeom>
        </p:spPr>
        <p:txBody>
          <a:bodyPr anchorCtr="0" anchor="t" bIns="91425" lIns="91425" spcFirstLastPara="1" rIns="91425" wrap="square" tIns="91425">
            <a:normAutofit fontScale="25000" lnSpcReduction="20000"/>
          </a:bodyPr>
          <a:lstStyle/>
          <a:p>
            <a:pPr indent="0" lvl="0" marL="0" rtl="1" algn="r">
              <a:lnSpc>
                <a:spcPct val="150000"/>
              </a:lnSpc>
              <a:spcBef>
                <a:spcPts val="1800"/>
              </a:spcBef>
              <a:spcAft>
                <a:spcPts val="0"/>
              </a:spcAft>
              <a:buNone/>
            </a:pPr>
            <a:r>
              <a:rPr lang="iw" sz="2400">
                <a:solidFill>
                  <a:srgbClr val="4D0511"/>
                </a:solidFill>
                <a:latin typeface="Arial"/>
                <a:ea typeface="Arial"/>
                <a:cs typeface="Arial"/>
                <a:sym typeface="Arial"/>
              </a:rPr>
              <a:t>.I</a:t>
            </a:r>
            <a:r>
              <a:rPr lang="iw" sz="7200">
                <a:solidFill>
                  <a:srgbClr val="4D0511"/>
                </a:solidFill>
                <a:latin typeface="Arial"/>
                <a:ea typeface="Arial"/>
                <a:cs typeface="Arial"/>
                <a:sym typeface="Arial"/>
              </a:rPr>
              <a:t>אינדבידואליזם</a:t>
            </a:r>
            <a:endParaRPr sz="7200">
              <a:solidFill>
                <a:srgbClr val="4D0511"/>
              </a:solidFill>
              <a:latin typeface="Arial"/>
              <a:ea typeface="Arial"/>
              <a:cs typeface="Arial"/>
              <a:sym typeface="Arial"/>
            </a:endParaRPr>
          </a:p>
          <a:p>
            <a:pPr indent="0" lvl="0" marL="0" rtl="1" algn="r">
              <a:lnSpc>
                <a:spcPct val="150000"/>
              </a:lnSpc>
              <a:spcBef>
                <a:spcPts val="1800"/>
              </a:spcBef>
              <a:spcAft>
                <a:spcPts val="0"/>
              </a:spcAft>
              <a:buNone/>
            </a:pPr>
            <a:r>
              <a:rPr lang="iw" sz="7200">
                <a:solidFill>
                  <a:srgbClr val="4D0511"/>
                </a:solidFill>
                <a:latin typeface="Arial"/>
                <a:ea typeface="Arial"/>
                <a:cs typeface="Arial"/>
                <a:sym typeface="Arial"/>
              </a:rPr>
              <a:t>.רציונליזם</a:t>
            </a:r>
            <a:endParaRPr sz="7200">
              <a:solidFill>
                <a:srgbClr val="4D0511"/>
              </a:solidFill>
              <a:latin typeface="Arial"/>
              <a:ea typeface="Arial"/>
              <a:cs typeface="Arial"/>
              <a:sym typeface="Arial"/>
            </a:endParaRPr>
          </a:p>
          <a:p>
            <a:pPr indent="0" lvl="0" marL="0" rtl="1" algn="r">
              <a:lnSpc>
                <a:spcPct val="150000"/>
              </a:lnSpc>
              <a:spcBef>
                <a:spcPts val="1800"/>
              </a:spcBef>
              <a:spcAft>
                <a:spcPts val="0"/>
              </a:spcAft>
              <a:buNone/>
            </a:pPr>
            <a:r>
              <a:rPr lang="iw" sz="7200">
                <a:solidFill>
                  <a:srgbClr val="4D0511"/>
                </a:solidFill>
                <a:latin typeface="Arial"/>
                <a:ea typeface="Arial"/>
                <a:cs typeface="Arial"/>
                <a:sym typeface="Arial"/>
              </a:rPr>
              <a:t>.ספקנות וחילון</a:t>
            </a:r>
            <a:endParaRPr sz="7200">
              <a:solidFill>
                <a:srgbClr val="4D0511"/>
              </a:solidFill>
              <a:latin typeface="Arial"/>
              <a:ea typeface="Arial"/>
              <a:cs typeface="Arial"/>
              <a:sym typeface="Arial"/>
            </a:endParaRPr>
          </a:p>
          <a:p>
            <a:pPr indent="0" lvl="0" marL="0" rtl="1" algn="r">
              <a:lnSpc>
                <a:spcPct val="150000"/>
              </a:lnSpc>
              <a:spcBef>
                <a:spcPts val="1800"/>
              </a:spcBef>
              <a:spcAft>
                <a:spcPts val="0"/>
              </a:spcAft>
              <a:buNone/>
            </a:pPr>
            <a:r>
              <a:rPr lang="iw" sz="7200">
                <a:solidFill>
                  <a:srgbClr val="4D0511"/>
                </a:solidFill>
                <a:latin typeface="Arial"/>
                <a:ea typeface="Arial"/>
                <a:cs typeface="Arial"/>
                <a:sym typeface="Arial"/>
              </a:rPr>
              <a:t>.ידע</a:t>
            </a:r>
            <a:endParaRPr sz="7200">
              <a:solidFill>
                <a:srgbClr val="4D0511"/>
              </a:solidFill>
              <a:latin typeface="Arial"/>
              <a:ea typeface="Arial"/>
              <a:cs typeface="Arial"/>
              <a:sym typeface="Arial"/>
            </a:endParaRPr>
          </a:p>
          <a:p>
            <a:pPr indent="0" lvl="0" marL="0" rtl="1" algn="r">
              <a:lnSpc>
                <a:spcPct val="150000"/>
              </a:lnSpc>
              <a:spcBef>
                <a:spcPts val="1800"/>
              </a:spcBef>
              <a:spcAft>
                <a:spcPts val="0"/>
              </a:spcAft>
              <a:buNone/>
            </a:pPr>
            <a:r>
              <a:rPr lang="iw" sz="7200">
                <a:solidFill>
                  <a:srgbClr val="4D0511"/>
                </a:solidFill>
                <a:latin typeface="Arial"/>
                <a:ea typeface="Arial"/>
                <a:cs typeface="Arial"/>
                <a:sym typeface="Arial"/>
              </a:rPr>
              <a:t>.קידמה</a:t>
            </a:r>
            <a:endParaRPr sz="7200">
              <a:solidFill>
                <a:srgbClr val="4D0511"/>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סרטון 1</a:t>
            </a:r>
            <a:endParaRPr/>
          </a:p>
        </p:txBody>
      </p:sp>
      <p:sp>
        <p:nvSpPr>
          <p:cNvPr id="129" name="Google Shape;129;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w" u="sng">
                <a:solidFill>
                  <a:schemeClr val="hlink"/>
                </a:solidFill>
                <a:hlinkClick r:id="rId3"/>
              </a:rPr>
              <a:t>https://youtu.be/NZSaqeXHz6U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1" algn="r">
              <a:spcBef>
                <a:spcPts val="0"/>
              </a:spcBef>
              <a:spcAft>
                <a:spcPts val="0"/>
              </a:spcAft>
              <a:buNone/>
            </a:pPr>
            <a:r>
              <a:rPr lang="iw"/>
              <a:t>סרטון 2</a:t>
            </a:r>
            <a:endParaRPr/>
          </a:p>
        </p:txBody>
      </p:sp>
      <p:sp>
        <p:nvSpPr>
          <p:cNvPr id="135" name="Google Shape;135;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w" u="sng">
                <a:solidFill>
                  <a:schemeClr val="hlink"/>
                </a:solidFill>
                <a:hlinkClick r:id="rId3"/>
              </a:rPr>
              <a:t>https://youtu.be/gRzli1eRYJE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