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713" r:id="rId4"/>
    <p:sldMasterId id="2147483725" r:id="rId5"/>
    <p:sldMasterId id="2147483737" r:id="rId6"/>
  </p:sldMasterIdLst>
  <p:sldIdLst>
    <p:sldId id="256" r:id="rId7"/>
    <p:sldId id="260" r:id="rId8"/>
    <p:sldId id="261" r:id="rId9"/>
    <p:sldId id="262" r:id="rId10"/>
    <p:sldId id="263" r:id="rId11"/>
    <p:sldId id="298" r:id="rId12"/>
    <p:sldId id="299" r:id="rId13"/>
    <p:sldId id="264" r:id="rId14"/>
    <p:sldId id="265" r:id="rId15"/>
    <p:sldId id="266" r:id="rId16"/>
    <p:sldId id="267" r:id="rId17"/>
    <p:sldId id="268" r:id="rId18"/>
    <p:sldId id="269" r:id="rId19"/>
    <p:sldId id="270" r:id="rId20"/>
    <p:sldId id="272" r:id="rId21"/>
    <p:sldId id="273" r:id="rId22"/>
    <p:sldId id="274" r:id="rId23"/>
    <p:sldId id="275" r:id="rId24"/>
    <p:sldId id="276" r:id="rId25"/>
    <p:sldId id="307" r:id="rId26"/>
    <p:sldId id="315" r:id="rId27"/>
    <p:sldId id="308" r:id="rId28"/>
    <p:sldId id="309" r:id="rId29"/>
    <p:sldId id="285" r:id="rId30"/>
    <p:sldId id="286" r:id="rId31"/>
    <p:sldId id="287" r:id="rId32"/>
    <p:sldId id="288" r:id="rId33"/>
    <p:sldId id="304" r:id="rId34"/>
    <p:sldId id="305" r:id="rId35"/>
    <p:sldId id="289" r:id="rId36"/>
    <p:sldId id="290" r:id="rId37"/>
    <p:sldId id="296" r:id="rId38"/>
    <p:sldId id="291" r:id="rId39"/>
    <p:sldId id="311" r:id="rId40"/>
    <p:sldId id="312" r:id="rId41"/>
    <p:sldId id="313" r:id="rId42"/>
    <p:sldId id="314" r:id="rId43"/>
    <p:sldId id="310" r:id="rId44"/>
    <p:sldId id="292" r:id="rId45"/>
    <p:sldId id="293" r:id="rId46"/>
    <p:sldId id="294" r:id="rId47"/>
    <p:sldId id="295" r:id="rId48"/>
    <p:sldId id="300" r:id="rId49"/>
    <p:sldId id="301" r:id="rId5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פתיחה ומיקוד" id="{D1B3D4A5-354D-4B7C-BC0E-33D7C8ACE8BB}">
          <p14:sldIdLst>
            <p14:sldId id="256"/>
          </p14:sldIdLst>
        </p14:section>
        <p14:section name="נאורות" id="{C39EF48D-DC66-40D2-8864-54A9C24FCB77}">
          <p14:sldIdLst>
            <p14:sldId id="260"/>
            <p14:sldId id="261"/>
            <p14:sldId id="262"/>
            <p14:sldId id="263"/>
            <p14:sldId id="298"/>
            <p14:sldId id="299"/>
          </p14:sldIdLst>
        </p14:section>
        <p14:section name="לאומיות" id="{D29DFBA9-4D7A-478C-AA71-6CCE952FA908}">
          <p14:sldIdLst>
            <p14:sldId id="264"/>
            <p14:sldId id="265"/>
            <p14:sldId id="266"/>
            <p14:sldId id="267"/>
            <p14:sldId id="268"/>
            <p14:sldId id="269"/>
            <p14:sldId id="270"/>
          </p14:sldIdLst>
        </p14:section>
        <p14:section name="סוציאליזם" id="{D322D167-BC95-4B22-9BDB-1C5C0420BFB2}">
          <p14:sldIdLst>
            <p14:sldId id="272"/>
            <p14:sldId id="273"/>
            <p14:sldId id="274"/>
            <p14:sldId id="275"/>
            <p14:sldId id="276"/>
          </p14:sldIdLst>
        </p14:section>
        <p14:section name="משטרים טוטליטריים" id="{AC391A85-66C2-4D56-9DEA-5BCC8FD191B1}">
          <p14:sldIdLst/>
        </p14:section>
        <p14:section name="אמנציפציה" id="{9C95AA84-7E3F-4ACE-A9AD-3F4E027761AA}">
          <p14:sldIdLst>
            <p14:sldId id="307"/>
            <p14:sldId id="315"/>
            <p14:sldId id="308"/>
            <p14:sldId id="309"/>
          </p14:sldIdLst>
        </p14:section>
        <p14:section name="מימוש רעיונות ההשכלה" id="{FA49C325-D479-4C9A-AD6A-2A8B524ABECC}">
          <p14:sldIdLst>
            <p14:sldId id="285"/>
            <p14:sldId id="286"/>
            <p14:sldId id="287"/>
            <p14:sldId id="288"/>
            <p14:sldId id="304"/>
            <p14:sldId id="305"/>
          </p14:sldIdLst>
        </p14:section>
        <p14:section name="זרמים יהודיים לאור המודרנה" id="{52B67E2F-4B83-4D6D-885E-3B0B9B8D0042}">
          <p14:sldIdLst>
            <p14:sldId id="289"/>
            <p14:sldId id="290"/>
          </p14:sldIdLst>
        </p14:section>
        <p14:section name="התנועה הציונית" id="{06FD29B5-7CEA-4C0C-A235-2FB8D8A1FA74}">
          <p14:sldIdLst>
            <p14:sldId id="296"/>
            <p14:sldId id="291"/>
            <p14:sldId id="311"/>
            <p14:sldId id="312"/>
            <p14:sldId id="313"/>
            <p14:sldId id="314"/>
            <p14:sldId id="310"/>
            <p14:sldId id="292"/>
            <p14:sldId id="293"/>
            <p14:sldId id="294"/>
            <p14:sldId id="295"/>
            <p14:sldId id="300"/>
            <p14:sldId id="3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סגנון ביניים 3 - הדגשה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997" autoAdjust="0"/>
    <p:restoredTop sz="94660"/>
  </p:normalViewPr>
  <p:slideViewPr>
    <p:cSldViewPr snapToGrid="0">
      <p:cViewPr varScale="1">
        <p:scale>
          <a:sx n="75" d="100"/>
          <a:sy n="75" d="100"/>
        </p:scale>
        <p:origin x="20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09372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410958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652579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1/25/2022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23967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vl1pPr>
          </a:lstStyle>
          <a:p>
            <a:r>
              <a:rPr lang="en-US" dirty="0"/>
              <a:t>Click to edit Master title style</a:t>
            </a:r>
          </a:p>
        </p:txBody>
      </p:sp>
      <p:sp>
        <p:nvSpPr>
          <p:cNvPr id="3" name="Content Placeholder 2"/>
          <p:cNvSpPr>
            <a:spLocks noGrp="1"/>
          </p:cNvSpPr>
          <p:nvPr>
            <p:ph idx="1"/>
          </p:nvPr>
        </p:nvSpPr>
        <p:spPr/>
        <p:txBody>
          <a:bodyPr/>
          <a:lstStyle>
            <a:lvl1pPr algn="r" rtl="1">
              <a:defRPr/>
            </a:lvl1pPr>
            <a:lvl2pPr algn="r" rtl="1">
              <a:defRPr/>
            </a:lvl2pPr>
            <a:lvl3pPr algn="r" rtl="1">
              <a:defRPr/>
            </a:lvl3pPr>
            <a:lvl4pPr algn="r" rtl="1">
              <a:defRPr/>
            </a:lvl4pPr>
            <a:lvl5pPr algn="r" rtl="1">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1/25/2022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5369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1/25/2022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67194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1/25/2022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195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1/25/2022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54944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1/25/2022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23659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1/25/2022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83930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1/25/2022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5481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82745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1/25/2022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77494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1/25/2022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77153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6CE7D5-CF57-46EF-B807-FDD0502418D4}" type="datetimeFigureOut">
              <a:rPr lang="en-US" smtClean="0"/>
              <a:t>1/25/2022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74521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CE879F5-6357-49D3-AE70-387CC747B988}"/>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xmlns="" id="{2D84393E-D39F-4BDF-ACD9-B01B1FEA69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xmlns="" id="{B6CFE585-B288-450C-A705-DE7E17980AF9}"/>
              </a:ext>
            </a:extLst>
          </p:cNvPr>
          <p:cNvSpPr>
            <a:spLocks noGrp="1"/>
          </p:cNvSpPr>
          <p:nvPr>
            <p:ph type="dt" sz="half" idx="10"/>
          </p:nvPr>
        </p:nvSpPr>
        <p:spPr/>
        <p:txBody>
          <a:bodyPr/>
          <a:lstStyle/>
          <a:p>
            <a:fld id="{4C93AFB7-0F96-4864-824F-9765B4BAD9DA}" type="datetimeFigureOut">
              <a:rPr lang="he-IL" smtClean="0"/>
              <a:t>כ"ג/שבט/תשפ"ב</a:t>
            </a:fld>
            <a:endParaRPr lang="he-IL"/>
          </a:p>
        </p:txBody>
      </p:sp>
      <p:sp>
        <p:nvSpPr>
          <p:cNvPr id="5" name="מציין מיקום של כותרת תחתונה 4">
            <a:extLst>
              <a:ext uri="{FF2B5EF4-FFF2-40B4-BE49-F238E27FC236}">
                <a16:creationId xmlns:a16="http://schemas.microsoft.com/office/drawing/2014/main" xmlns="" id="{AFDE4778-9C83-45F3-A9AA-0536AA2536E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CB383262-CCAC-46EA-89BB-F8240AC3CE93}"/>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1915939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C644C85-546D-4258-8A06-285AD8A9320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DADE0904-EC88-48A4-8DCC-249C957299C7}"/>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094E2875-BA9F-40FA-893C-FDF28F79E090}"/>
              </a:ext>
            </a:extLst>
          </p:cNvPr>
          <p:cNvSpPr>
            <a:spLocks noGrp="1"/>
          </p:cNvSpPr>
          <p:nvPr>
            <p:ph type="dt" sz="half" idx="10"/>
          </p:nvPr>
        </p:nvSpPr>
        <p:spPr/>
        <p:txBody>
          <a:bodyPr/>
          <a:lstStyle/>
          <a:p>
            <a:fld id="{4C93AFB7-0F96-4864-824F-9765B4BAD9DA}" type="datetimeFigureOut">
              <a:rPr lang="he-IL" smtClean="0"/>
              <a:t>כ"ג/שבט/תשפ"ב</a:t>
            </a:fld>
            <a:endParaRPr lang="he-IL"/>
          </a:p>
        </p:txBody>
      </p:sp>
      <p:sp>
        <p:nvSpPr>
          <p:cNvPr id="5" name="מציין מיקום של כותרת תחתונה 4">
            <a:extLst>
              <a:ext uri="{FF2B5EF4-FFF2-40B4-BE49-F238E27FC236}">
                <a16:creationId xmlns:a16="http://schemas.microsoft.com/office/drawing/2014/main" xmlns="" id="{C7D8720D-85CF-4335-A7ED-48157A8D265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D4415FB2-E411-41F9-8F72-A067AACF0350}"/>
              </a:ext>
            </a:extLst>
          </p:cNvPr>
          <p:cNvSpPr>
            <a:spLocks noGrp="1"/>
          </p:cNvSpPr>
          <p:nvPr>
            <p:ph type="sldNum" sz="quarter" idx="12"/>
          </p:nvPr>
        </p:nvSpPr>
        <p:spPr/>
        <p:txBody>
          <a:bodyPr/>
          <a:lstStyle/>
          <a:p>
            <a:fld id="{05744FE9-DBE5-466F-AEDE-9BA19A015226}" type="slidenum">
              <a:rPr lang="he-IL" smtClean="0"/>
              <a:t>‹#›</a:t>
            </a:fld>
            <a:endParaRPr lang="he-IL"/>
          </a:p>
        </p:txBody>
      </p:sp>
      <p:sp>
        <p:nvSpPr>
          <p:cNvPr id="7" name="מלבן: פינות מעוגלות 6">
            <a:extLst>
              <a:ext uri="{FF2B5EF4-FFF2-40B4-BE49-F238E27FC236}">
                <a16:creationId xmlns:a16="http://schemas.microsoft.com/office/drawing/2014/main" xmlns="" id="{78CD2DE7-F89F-471E-8DF0-5B8603B7C7C4}"/>
              </a:ext>
            </a:extLst>
          </p:cNvPr>
          <p:cNvSpPr/>
          <p:nvPr userDrawn="1"/>
        </p:nvSpPr>
        <p:spPr>
          <a:xfrm>
            <a:off x="137160" y="136524"/>
            <a:ext cx="11910060" cy="6584951"/>
          </a:xfrm>
          <a:prstGeom prst="roundRect">
            <a:avLst/>
          </a:prstGeom>
          <a:noFill/>
          <a:ln w="228600" cap="rnd" cmpd="dbl">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073632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9E10F77-3754-4F8A-B487-C46230D739B8}"/>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88DE27D2-45DE-444E-A636-9C2D06AE5C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xmlns="" id="{A03E973B-733D-4100-AAC0-181CC3113950}"/>
              </a:ext>
            </a:extLst>
          </p:cNvPr>
          <p:cNvSpPr>
            <a:spLocks noGrp="1"/>
          </p:cNvSpPr>
          <p:nvPr>
            <p:ph type="dt" sz="half" idx="10"/>
          </p:nvPr>
        </p:nvSpPr>
        <p:spPr/>
        <p:txBody>
          <a:bodyPr/>
          <a:lstStyle/>
          <a:p>
            <a:fld id="{4C93AFB7-0F96-4864-824F-9765B4BAD9DA}" type="datetimeFigureOut">
              <a:rPr lang="he-IL" smtClean="0"/>
              <a:t>כ"ג/שבט/תשפ"ב</a:t>
            </a:fld>
            <a:endParaRPr lang="he-IL"/>
          </a:p>
        </p:txBody>
      </p:sp>
      <p:sp>
        <p:nvSpPr>
          <p:cNvPr id="5" name="מציין מיקום של כותרת תחתונה 4">
            <a:extLst>
              <a:ext uri="{FF2B5EF4-FFF2-40B4-BE49-F238E27FC236}">
                <a16:creationId xmlns:a16="http://schemas.microsoft.com/office/drawing/2014/main" xmlns="" id="{383339DF-F758-45B5-80EA-506234B4E09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930281F9-BDBE-4F13-8572-C88BE6163063}"/>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1636675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16462A6-902E-4E00-98AF-C806BDDD21D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4A63B69D-8FB6-4218-B779-7CFC3B5A23D8}"/>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xmlns="" id="{98C98F00-3B4D-4ADD-BB52-F2101958249E}"/>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xmlns="" id="{FBD97434-76F6-4A64-AE74-77F8F847536C}"/>
              </a:ext>
            </a:extLst>
          </p:cNvPr>
          <p:cNvSpPr>
            <a:spLocks noGrp="1"/>
          </p:cNvSpPr>
          <p:nvPr>
            <p:ph type="dt" sz="half" idx="10"/>
          </p:nvPr>
        </p:nvSpPr>
        <p:spPr/>
        <p:txBody>
          <a:bodyPr/>
          <a:lstStyle/>
          <a:p>
            <a:fld id="{4C93AFB7-0F96-4864-824F-9765B4BAD9DA}" type="datetimeFigureOut">
              <a:rPr lang="he-IL" smtClean="0"/>
              <a:t>כ"ג/שבט/תשפ"ב</a:t>
            </a:fld>
            <a:endParaRPr lang="he-IL"/>
          </a:p>
        </p:txBody>
      </p:sp>
      <p:sp>
        <p:nvSpPr>
          <p:cNvPr id="6" name="מציין מיקום של כותרת תחתונה 5">
            <a:extLst>
              <a:ext uri="{FF2B5EF4-FFF2-40B4-BE49-F238E27FC236}">
                <a16:creationId xmlns:a16="http://schemas.microsoft.com/office/drawing/2014/main" xmlns="" id="{21A4FD9C-43AB-48E5-8479-66C0B229CCD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A6389B05-9D2E-489D-9069-61CEA2115EF4}"/>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3445381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2D33CE8-5393-44CB-8EC1-BCDBD0F083D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78C09A6F-65EA-4CC8-8237-2749863726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xmlns="" id="{C3B52CFD-1EC4-4E2B-B0B3-3A4AA7003DCB}"/>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xmlns="" id="{D326453F-7F1C-4966-8468-E243251B7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xmlns="" id="{813AF182-33FF-4F8C-A010-248B63D27C8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xmlns="" id="{BFBB8237-D800-491B-9589-DC87EDED8F29}"/>
              </a:ext>
            </a:extLst>
          </p:cNvPr>
          <p:cNvSpPr>
            <a:spLocks noGrp="1"/>
          </p:cNvSpPr>
          <p:nvPr>
            <p:ph type="dt" sz="half" idx="10"/>
          </p:nvPr>
        </p:nvSpPr>
        <p:spPr/>
        <p:txBody>
          <a:bodyPr/>
          <a:lstStyle/>
          <a:p>
            <a:fld id="{4C93AFB7-0F96-4864-824F-9765B4BAD9DA}" type="datetimeFigureOut">
              <a:rPr lang="he-IL" smtClean="0"/>
              <a:t>כ"ג/שבט/תשפ"ב</a:t>
            </a:fld>
            <a:endParaRPr lang="he-IL"/>
          </a:p>
        </p:txBody>
      </p:sp>
      <p:sp>
        <p:nvSpPr>
          <p:cNvPr id="8" name="מציין מיקום של כותרת תחתונה 7">
            <a:extLst>
              <a:ext uri="{FF2B5EF4-FFF2-40B4-BE49-F238E27FC236}">
                <a16:creationId xmlns:a16="http://schemas.microsoft.com/office/drawing/2014/main" xmlns="" id="{732CDD12-7606-4467-9700-85F1ADAF545B}"/>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xmlns="" id="{37EAF13C-090B-4820-8A84-D3C1179611A3}"/>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2120869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B0E7B87-7A8F-484F-984C-CF7155D660B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xmlns="" id="{E376D8E6-A0B2-471C-B989-8708FB648395}"/>
              </a:ext>
            </a:extLst>
          </p:cNvPr>
          <p:cNvSpPr>
            <a:spLocks noGrp="1"/>
          </p:cNvSpPr>
          <p:nvPr>
            <p:ph type="dt" sz="half" idx="10"/>
          </p:nvPr>
        </p:nvSpPr>
        <p:spPr/>
        <p:txBody>
          <a:bodyPr/>
          <a:lstStyle/>
          <a:p>
            <a:fld id="{4C93AFB7-0F96-4864-824F-9765B4BAD9DA}" type="datetimeFigureOut">
              <a:rPr lang="he-IL" smtClean="0"/>
              <a:t>כ"ג/שבט/תשפ"ב</a:t>
            </a:fld>
            <a:endParaRPr lang="he-IL"/>
          </a:p>
        </p:txBody>
      </p:sp>
      <p:sp>
        <p:nvSpPr>
          <p:cNvPr id="4" name="מציין מיקום של כותרת תחתונה 3">
            <a:extLst>
              <a:ext uri="{FF2B5EF4-FFF2-40B4-BE49-F238E27FC236}">
                <a16:creationId xmlns:a16="http://schemas.microsoft.com/office/drawing/2014/main" xmlns="" id="{E2A91457-FDE2-4DF3-B9F4-E16BCF94818B}"/>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xmlns="" id="{2F2AAAC4-CA8E-4049-BA1F-4207A51565BD}"/>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3404024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xmlns="" id="{FBF449A3-9646-45BD-AE83-1FB132766218}"/>
              </a:ext>
            </a:extLst>
          </p:cNvPr>
          <p:cNvSpPr>
            <a:spLocks noGrp="1"/>
          </p:cNvSpPr>
          <p:nvPr>
            <p:ph type="dt" sz="half" idx="10"/>
          </p:nvPr>
        </p:nvSpPr>
        <p:spPr/>
        <p:txBody>
          <a:bodyPr/>
          <a:lstStyle/>
          <a:p>
            <a:fld id="{4C93AFB7-0F96-4864-824F-9765B4BAD9DA}" type="datetimeFigureOut">
              <a:rPr lang="he-IL" smtClean="0"/>
              <a:t>כ"ג/שבט/תשפ"ב</a:t>
            </a:fld>
            <a:endParaRPr lang="he-IL"/>
          </a:p>
        </p:txBody>
      </p:sp>
      <p:sp>
        <p:nvSpPr>
          <p:cNvPr id="3" name="מציין מיקום של כותרת תחתונה 2">
            <a:extLst>
              <a:ext uri="{FF2B5EF4-FFF2-40B4-BE49-F238E27FC236}">
                <a16:creationId xmlns:a16="http://schemas.microsoft.com/office/drawing/2014/main" xmlns="" id="{1F46581A-12DC-4690-AE3E-47498BBF6127}"/>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xmlns="" id="{4339E0B8-4D65-4B6E-A345-F517A1522A64}"/>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111126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7" name="Date Placeholder 6"/>
          <p:cNvSpPr>
            <a:spLocks noGrp="1"/>
          </p:cNvSpPr>
          <p:nvPr>
            <p:ph type="dt" sz="half" idx="10"/>
          </p:nvPr>
        </p:nvSpPr>
        <p:spPr/>
        <p:txBody>
          <a:bodyPr/>
          <a:lstStyle/>
          <a:p>
            <a:fld id="{1160EA64-D806-43AC-9DF2-F8C432F32B4C}" type="datetimeFigureOut">
              <a:rPr lang="en-US" dirty="0"/>
              <a:t>1/25/2022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293860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1E4617B-435F-4656-BDB9-9716A6995B6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DD971D25-1DE2-4C96-A2A2-8C0A47ACD9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xmlns="" id="{EE59135B-DE95-4796-9995-7954353E6D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F27A5EAA-8F59-4E84-B0AB-B10C42AFA822}"/>
              </a:ext>
            </a:extLst>
          </p:cNvPr>
          <p:cNvSpPr>
            <a:spLocks noGrp="1"/>
          </p:cNvSpPr>
          <p:nvPr>
            <p:ph type="dt" sz="half" idx="10"/>
          </p:nvPr>
        </p:nvSpPr>
        <p:spPr/>
        <p:txBody>
          <a:bodyPr/>
          <a:lstStyle/>
          <a:p>
            <a:fld id="{4C93AFB7-0F96-4864-824F-9765B4BAD9DA}" type="datetimeFigureOut">
              <a:rPr lang="he-IL" smtClean="0"/>
              <a:t>כ"ג/שבט/תשפ"ב</a:t>
            </a:fld>
            <a:endParaRPr lang="he-IL"/>
          </a:p>
        </p:txBody>
      </p:sp>
      <p:sp>
        <p:nvSpPr>
          <p:cNvPr id="6" name="מציין מיקום של כותרת תחתונה 5">
            <a:extLst>
              <a:ext uri="{FF2B5EF4-FFF2-40B4-BE49-F238E27FC236}">
                <a16:creationId xmlns:a16="http://schemas.microsoft.com/office/drawing/2014/main" xmlns="" id="{7447414C-4BD1-47F3-BF99-C1B4FEDFB3B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968F6E54-436E-4241-8FC9-804E61631A3C}"/>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1627712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F2F5DB7-C814-4EE6-BD89-FC206D68A84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xmlns="" id="{30F6D29C-0764-4C48-B8E8-A08ED9FC24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xmlns="" id="{3B488F74-FED2-4569-99D2-D35BF170D7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8F600277-37C5-428D-AB18-42748A44633A}"/>
              </a:ext>
            </a:extLst>
          </p:cNvPr>
          <p:cNvSpPr>
            <a:spLocks noGrp="1"/>
          </p:cNvSpPr>
          <p:nvPr>
            <p:ph type="dt" sz="half" idx="10"/>
          </p:nvPr>
        </p:nvSpPr>
        <p:spPr/>
        <p:txBody>
          <a:bodyPr/>
          <a:lstStyle/>
          <a:p>
            <a:fld id="{4C93AFB7-0F96-4864-824F-9765B4BAD9DA}" type="datetimeFigureOut">
              <a:rPr lang="he-IL" smtClean="0"/>
              <a:t>כ"ג/שבט/תשפ"ב</a:t>
            </a:fld>
            <a:endParaRPr lang="he-IL"/>
          </a:p>
        </p:txBody>
      </p:sp>
      <p:sp>
        <p:nvSpPr>
          <p:cNvPr id="6" name="מציין מיקום של כותרת תחתונה 5">
            <a:extLst>
              <a:ext uri="{FF2B5EF4-FFF2-40B4-BE49-F238E27FC236}">
                <a16:creationId xmlns:a16="http://schemas.microsoft.com/office/drawing/2014/main" xmlns="" id="{482CFA72-39B9-4CC3-AF0E-BC8ADA8FFDB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92135C62-8A10-4870-86BB-2ED3E44C3190}"/>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4014315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A1D6258-7E4C-4995-A43E-B36B9FF73FA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D8C401BB-B7F0-412D-8C0C-7A87F890DBBE}"/>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1D7F4711-3216-478C-91B3-76CAFE49DE5C}"/>
              </a:ext>
            </a:extLst>
          </p:cNvPr>
          <p:cNvSpPr>
            <a:spLocks noGrp="1"/>
          </p:cNvSpPr>
          <p:nvPr>
            <p:ph type="dt" sz="half" idx="10"/>
          </p:nvPr>
        </p:nvSpPr>
        <p:spPr/>
        <p:txBody>
          <a:bodyPr/>
          <a:lstStyle/>
          <a:p>
            <a:fld id="{4C93AFB7-0F96-4864-824F-9765B4BAD9DA}" type="datetimeFigureOut">
              <a:rPr lang="he-IL" smtClean="0"/>
              <a:t>כ"ג/שבט/תשפ"ב</a:t>
            </a:fld>
            <a:endParaRPr lang="he-IL"/>
          </a:p>
        </p:txBody>
      </p:sp>
      <p:sp>
        <p:nvSpPr>
          <p:cNvPr id="5" name="מציין מיקום של כותרת תחתונה 4">
            <a:extLst>
              <a:ext uri="{FF2B5EF4-FFF2-40B4-BE49-F238E27FC236}">
                <a16:creationId xmlns:a16="http://schemas.microsoft.com/office/drawing/2014/main" xmlns="" id="{2523E517-2747-4C6B-BE2F-75C36FA95AE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FDD70364-C412-4F92-B9F7-7EE0327B03DB}"/>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443835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xmlns="" id="{397B0CF8-4531-4AA9-BB81-2B0F5D8E007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940656D7-3D3C-4A87-B21C-0047D1716BBF}"/>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C9FD933E-7A9E-44A6-800D-F912568F6B0D}"/>
              </a:ext>
            </a:extLst>
          </p:cNvPr>
          <p:cNvSpPr>
            <a:spLocks noGrp="1"/>
          </p:cNvSpPr>
          <p:nvPr>
            <p:ph type="dt" sz="half" idx="10"/>
          </p:nvPr>
        </p:nvSpPr>
        <p:spPr/>
        <p:txBody>
          <a:bodyPr/>
          <a:lstStyle/>
          <a:p>
            <a:fld id="{4C93AFB7-0F96-4864-824F-9765B4BAD9DA}" type="datetimeFigureOut">
              <a:rPr lang="he-IL" smtClean="0"/>
              <a:t>כ"ג/שבט/תשפ"ב</a:t>
            </a:fld>
            <a:endParaRPr lang="he-IL"/>
          </a:p>
        </p:txBody>
      </p:sp>
      <p:sp>
        <p:nvSpPr>
          <p:cNvPr id="5" name="מציין מיקום של כותרת תחתונה 4">
            <a:extLst>
              <a:ext uri="{FF2B5EF4-FFF2-40B4-BE49-F238E27FC236}">
                <a16:creationId xmlns:a16="http://schemas.microsoft.com/office/drawing/2014/main" xmlns="" id="{83E04069-C7F0-423D-9061-E0C4ED1F9D2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05E4B436-2D36-4FA9-BCBB-85E7C6ADF8AD}"/>
              </a:ext>
            </a:extLst>
          </p:cNvPr>
          <p:cNvSpPr>
            <a:spLocks noGrp="1"/>
          </p:cNvSpPr>
          <p:nvPr>
            <p:ph type="sldNum" sz="quarter" idx="12"/>
          </p:nvPr>
        </p:nvSpPr>
        <p:spPr/>
        <p:txBody>
          <a:bodyPr/>
          <a:lstStyle/>
          <a:p>
            <a:fld id="{05744FE9-DBE5-466F-AEDE-9BA19A015226}" type="slidenum">
              <a:rPr lang="he-IL" smtClean="0"/>
              <a:t>‹#›</a:t>
            </a:fld>
            <a:endParaRPr lang="he-IL"/>
          </a:p>
        </p:txBody>
      </p:sp>
    </p:spTree>
    <p:extLst>
      <p:ext uri="{BB962C8B-B14F-4D97-AF65-F5344CB8AC3E}">
        <p14:creationId xmlns:p14="http://schemas.microsoft.com/office/powerpoint/2010/main" val="4217703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46DB592-4082-4344-B15C-23D0F760DC6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xmlns="" id="{7AAB1BAC-E924-4D6F-84ED-A7CFA7828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xmlns="" id="{FCA7C355-40DD-42CB-94E4-4ED9CFA27254}"/>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5" name="מציין מיקום של כותרת תחתונה 4">
            <a:extLst>
              <a:ext uri="{FF2B5EF4-FFF2-40B4-BE49-F238E27FC236}">
                <a16:creationId xmlns:a16="http://schemas.microsoft.com/office/drawing/2014/main" xmlns="" id="{1FC529BF-1E7F-4B51-9384-B98D4234186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9A8818F0-8CB8-47C8-B2F1-07EDBFC4F574}"/>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2643903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3C31F2C-0411-4336-95DD-C3F26ED787D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C9BCCD48-8B88-44BB-A24F-A3A9473D2D5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14A67C3C-6FE9-4D21-BBA0-EB75D0DA0D89}"/>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5" name="מציין מיקום של כותרת תחתונה 4">
            <a:extLst>
              <a:ext uri="{FF2B5EF4-FFF2-40B4-BE49-F238E27FC236}">
                <a16:creationId xmlns:a16="http://schemas.microsoft.com/office/drawing/2014/main" xmlns="" id="{061101E5-E7DC-41B6-BECE-CB5E9F8AC7E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85418531-BA21-4176-9D7F-52DCBF66D0C2}"/>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964259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FF34C63-DB0A-4268-AFD2-FAE61D83B36C}"/>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B2209B9C-88D7-460A-BB87-53E5536011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xmlns="" id="{4AEE560F-8876-49F2-BB9B-241E8F25A35E}"/>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5" name="מציין מיקום של כותרת תחתונה 4">
            <a:extLst>
              <a:ext uri="{FF2B5EF4-FFF2-40B4-BE49-F238E27FC236}">
                <a16:creationId xmlns:a16="http://schemas.microsoft.com/office/drawing/2014/main" xmlns="" id="{CC831209-33F5-47C7-9CBF-4EB7BA00234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4312EABF-508C-4CEC-8134-FED7AD213345}"/>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856047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871C39C-5FE9-48D6-B610-1788825F0FD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528F7008-98F3-4C84-8FD9-FD3829B727B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xmlns="" id="{B44BC2EE-5209-448B-B9EB-BBEA8211B11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xmlns="" id="{74D30CC8-24A1-44E9-8787-7A9A7B3C652B}"/>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6" name="מציין מיקום של כותרת תחתונה 5">
            <a:extLst>
              <a:ext uri="{FF2B5EF4-FFF2-40B4-BE49-F238E27FC236}">
                <a16:creationId xmlns:a16="http://schemas.microsoft.com/office/drawing/2014/main" xmlns="" id="{82DAEA0D-278C-43A1-9372-A672FCB6F05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51C092BC-311B-409C-9F44-B1B34245DC13}"/>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936248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5243ADA-C751-4282-91D4-97EE1087BA62}"/>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B1B93BD0-186C-4174-8E12-AC5AD53406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xmlns="" id="{B2CC61B4-6C2E-4702-9B83-896F8194A03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xmlns="" id="{ED52F57B-488A-41AF-8D7A-1872FB9A45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xmlns="" id="{01534B2B-2EB6-4736-8204-4B3FADDD632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xmlns="" id="{C1060310-89F6-403E-A626-307744E38055}"/>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8" name="מציין מיקום של כותרת תחתונה 7">
            <a:extLst>
              <a:ext uri="{FF2B5EF4-FFF2-40B4-BE49-F238E27FC236}">
                <a16:creationId xmlns:a16="http://schemas.microsoft.com/office/drawing/2014/main" xmlns="" id="{4F94AEB6-08A4-4F65-8F16-01CDB402E5B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xmlns="" id="{1E54932D-A034-4524-A9A7-67B2CF865C72}"/>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949480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57B8AA5-8B61-4F2E-8157-32DD007625D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xmlns="" id="{951AF8DE-2CD2-4D52-8182-63821E00C6C8}"/>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4" name="מציין מיקום של כותרת תחתונה 3">
            <a:extLst>
              <a:ext uri="{FF2B5EF4-FFF2-40B4-BE49-F238E27FC236}">
                <a16:creationId xmlns:a16="http://schemas.microsoft.com/office/drawing/2014/main" xmlns="" id="{0DD18033-4DF5-4464-B3A1-A7E045937889}"/>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xmlns="" id="{730E7AB6-FAB6-4D59-93CA-05571D7A6349}"/>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56640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1/25/2022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2465776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xmlns="" id="{5A32F326-6827-465D-AE12-8B30AFCE3627}"/>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3" name="מציין מיקום של כותרת תחתונה 2">
            <a:extLst>
              <a:ext uri="{FF2B5EF4-FFF2-40B4-BE49-F238E27FC236}">
                <a16:creationId xmlns:a16="http://schemas.microsoft.com/office/drawing/2014/main" xmlns="" id="{7454DB08-E613-468E-A80C-3D067C74DEA6}"/>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xmlns="" id="{AFE49E31-E78D-4DA4-8EE9-534096350363}"/>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1624614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2DC9B3C-B4A0-4DCE-ACD8-72A662D4641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CD29158A-DED6-4F21-8D27-D75BA8E164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xmlns="" id="{83F08EE0-6AE3-4F40-8DF6-93F58855E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ABA0E8BC-894C-4A65-82C1-D06517DE3F9F}"/>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6" name="מציין מיקום של כותרת תחתונה 5">
            <a:extLst>
              <a:ext uri="{FF2B5EF4-FFF2-40B4-BE49-F238E27FC236}">
                <a16:creationId xmlns:a16="http://schemas.microsoft.com/office/drawing/2014/main" xmlns="" id="{37B8421D-C6E3-4309-9DB0-90733EA2A84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E424775D-EF3F-40CE-A9F7-AE223D0E99E2}"/>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866974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30A707E-40D3-4768-9C12-92CBD78D58E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xmlns="" id="{5A9BE278-B9D0-4DD6-8B3D-A22E442FE6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xmlns="" id="{DD82487B-C53C-4F27-AEDA-567AC0F66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4DCF5498-E796-4742-BA45-0F1F1DA4074E}"/>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6" name="מציין מיקום של כותרת תחתונה 5">
            <a:extLst>
              <a:ext uri="{FF2B5EF4-FFF2-40B4-BE49-F238E27FC236}">
                <a16:creationId xmlns:a16="http://schemas.microsoft.com/office/drawing/2014/main" xmlns="" id="{2B9199AC-3877-4E0D-8D37-EF4F7549BC1B}"/>
              </a:ext>
            </a:extLst>
          </p:cNvPr>
          <p:cNvSpPr>
            <a:spLocks noGrp="1"/>
          </p:cNvSpPr>
          <p:nvPr>
            <p:ph type="ftr" sz="quarter" idx="11"/>
          </p:nvPr>
        </p:nvSpPr>
        <p:spPr/>
        <p:txBody>
          <a:bodyPr/>
          <a:lstStyle/>
          <a:p>
            <a:endParaRPr lang="en-US" dirty="0"/>
          </a:p>
        </p:txBody>
      </p:sp>
      <p:sp>
        <p:nvSpPr>
          <p:cNvPr id="7" name="מציין מיקום של מספר שקופית 6">
            <a:extLst>
              <a:ext uri="{FF2B5EF4-FFF2-40B4-BE49-F238E27FC236}">
                <a16:creationId xmlns:a16="http://schemas.microsoft.com/office/drawing/2014/main" xmlns="" id="{37CE4311-4948-4889-A75B-02A893D3717F}"/>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142351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5F855C7-1673-447D-9C73-7A489F1FF83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7547A2E6-4CC7-4F11-9325-4FF7C6D7F4E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053D13FF-AA84-4DCF-9D44-81A75696C666}"/>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5" name="מציין מיקום של כותרת תחתונה 4">
            <a:extLst>
              <a:ext uri="{FF2B5EF4-FFF2-40B4-BE49-F238E27FC236}">
                <a16:creationId xmlns:a16="http://schemas.microsoft.com/office/drawing/2014/main" xmlns="" id="{9B5E7B76-472B-4C12-B455-32F8C8E97B9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638536E6-C7F1-4BDB-B2C8-52FCE3BDB4DD}"/>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5155547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xmlns="" id="{249D8D6D-6415-4D71-A90C-E10CCC77D00E}"/>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704F59CB-72BB-4C01-B1C4-138F6195D6D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E3E4D954-00F7-463F-AC29-719F25ECF693}"/>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5" name="מציין מיקום של כותרת תחתונה 4">
            <a:extLst>
              <a:ext uri="{FF2B5EF4-FFF2-40B4-BE49-F238E27FC236}">
                <a16:creationId xmlns:a16="http://schemas.microsoft.com/office/drawing/2014/main" xmlns="" id="{74B63D24-8073-4B11-BE37-7C8A98B2B3E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5A68641C-7576-414B-B801-6D18F43B00BB}"/>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1556777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46DB592-4082-4344-B15C-23D0F760DC6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xmlns="" id="{7AAB1BAC-E924-4D6F-84ED-A7CFA7828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xmlns="" id="{FCA7C355-40DD-42CB-94E4-4ED9CFA27254}"/>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5" name="מציין מיקום של כותרת תחתונה 4">
            <a:extLst>
              <a:ext uri="{FF2B5EF4-FFF2-40B4-BE49-F238E27FC236}">
                <a16:creationId xmlns:a16="http://schemas.microsoft.com/office/drawing/2014/main" xmlns="" id="{1FC529BF-1E7F-4B51-9384-B98D4234186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9A8818F0-8CB8-47C8-B2F1-07EDBFC4F574}"/>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3196422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3C31F2C-0411-4336-95DD-C3F26ED787D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C9BCCD48-8B88-44BB-A24F-A3A9473D2D5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14A67C3C-6FE9-4D21-BBA0-EB75D0DA0D89}"/>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5" name="מציין מיקום של כותרת תחתונה 4">
            <a:extLst>
              <a:ext uri="{FF2B5EF4-FFF2-40B4-BE49-F238E27FC236}">
                <a16:creationId xmlns:a16="http://schemas.microsoft.com/office/drawing/2014/main" xmlns="" id="{061101E5-E7DC-41B6-BECE-CB5E9F8AC7E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85418531-BA21-4176-9D7F-52DCBF66D0C2}"/>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9947891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FF34C63-DB0A-4268-AFD2-FAE61D83B36C}"/>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B2209B9C-88D7-460A-BB87-53E5536011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xmlns="" id="{4AEE560F-8876-49F2-BB9B-241E8F25A35E}"/>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5" name="מציין מיקום של כותרת תחתונה 4">
            <a:extLst>
              <a:ext uri="{FF2B5EF4-FFF2-40B4-BE49-F238E27FC236}">
                <a16:creationId xmlns:a16="http://schemas.microsoft.com/office/drawing/2014/main" xmlns="" id="{CC831209-33F5-47C7-9CBF-4EB7BA00234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4312EABF-508C-4CEC-8134-FED7AD213345}"/>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486217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871C39C-5FE9-48D6-B610-1788825F0FD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528F7008-98F3-4C84-8FD9-FD3829B727B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xmlns="" id="{B44BC2EE-5209-448B-B9EB-BBEA8211B11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xmlns="" id="{74D30CC8-24A1-44E9-8787-7A9A7B3C652B}"/>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6" name="מציין מיקום של כותרת תחתונה 5">
            <a:extLst>
              <a:ext uri="{FF2B5EF4-FFF2-40B4-BE49-F238E27FC236}">
                <a16:creationId xmlns:a16="http://schemas.microsoft.com/office/drawing/2014/main" xmlns="" id="{82DAEA0D-278C-43A1-9372-A672FCB6F05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51C092BC-311B-409C-9F44-B1B34245DC13}"/>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1039667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5243ADA-C751-4282-91D4-97EE1087BA62}"/>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B1B93BD0-186C-4174-8E12-AC5AD53406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xmlns="" id="{B2CC61B4-6C2E-4702-9B83-896F8194A03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xmlns="" id="{ED52F57B-488A-41AF-8D7A-1872FB9A45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xmlns="" id="{01534B2B-2EB6-4736-8204-4B3FADDD632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xmlns="" id="{C1060310-89F6-403E-A626-307744E38055}"/>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8" name="מציין מיקום של כותרת תחתונה 7">
            <a:extLst>
              <a:ext uri="{FF2B5EF4-FFF2-40B4-BE49-F238E27FC236}">
                <a16:creationId xmlns:a16="http://schemas.microsoft.com/office/drawing/2014/main" xmlns="" id="{4F94AEB6-08A4-4F65-8F16-01CDB402E5B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xmlns="" id="{1E54932D-A034-4524-A9A7-67B2CF865C72}"/>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60314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583436" y="3143250"/>
            <a:ext cx="4270248" cy="25967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7" name="Date Placeholder 6"/>
          <p:cNvSpPr>
            <a:spLocks noGrp="1"/>
          </p:cNvSpPr>
          <p:nvPr>
            <p:ph type="dt" sz="half" idx="10"/>
          </p:nvPr>
        </p:nvSpPr>
        <p:spPr/>
        <p:txBody>
          <a:bodyPr/>
          <a:lstStyle/>
          <a:p>
            <a:fld id="{4F7D4976-E339-4826-83B7-FBD03F55ECF8}" type="datetimeFigureOut">
              <a:rPr lang="en-US" dirty="0"/>
              <a:t>1/25/2022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21572967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57B8AA5-8B61-4F2E-8157-32DD007625D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xmlns="" id="{951AF8DE-2CD2-4D52-8182-63821E00C6C8}"/>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4" name="מציין מיקום של כותרת תחתונה 3">
            <a:extLst>
              <a:ext uri="{FF2B5EF4-FFF2-40B4-BE49-F238E27FC236}">
                <a16:creationId xmlns:a16="http://schemas.microsoft.com/office/drawing/2014/main" xmlns="" id="{0DD18033-4DF5-4464-B3A1-A7E045937889}"/>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xmlns="" id="{730E7AB6-FAB6-4D59-93CA-05571D7A6349}"/>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0249566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xmlns="" id="{5A32F326-6827-465D-AE12-8B30AFCE3627}"/>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3" name="מציין מיקום של כותרת תחתונה 2">
            <a:extLst>
              <a:ext uri="{FF2B5EF4-FFF2-40B4-BE49-F238E27FC236}">
                <a16:creationId xmlns:a16="http://schemas.microsoft.com/office/drawing/2014/main" xmlns="" id="{7454DB08-E613-468E-A80C-3D067C74DEA6}"/>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xmlns="" id="{AFE49E31-E78D-4DA4-8EE9-534096350363}"/>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6264108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2DC9B3C-B4A0-4DCE-ACD8-72A662D4641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CD29158A-DED6-4F21-8D27-D75BA8E164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xmlns="" id="{83F08EE0-6AE3-4F40-8DF6-93F58855E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ABA0E8BC-894C-4A65-82C1-D06517DE3F9F}"/>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6" name="מציין מיקום של כותרת תחתונה 5">
            <a:extLst>
              <a:ext uri="{FF2B5EF4-FFF2-40B4-BE49-F238E27FC236}">
                <a16:creationId xmlns:a16="http://schemas.microsoft.com/office/drawing/2014/main" xmlns="" id="{37B8421D-C6E3-4309-9DB0-90733EA2A84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E424775D-EF3F-40CE-A9F7-AE223D0E99E2}"/>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41920348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30A707E-40D3-4768-9C12-92CBD78D58E8}"/>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xmlns="" id="{5A9BE278-B9D0-4DD6-8B3D-A22E442FE6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xmlns="" id="{DD82487B-C53C-4F27-AEDA-567AC0F66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4DCF5498-E796-4742-BA45-0F1F1DA4074E}"/>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6" name="מציין מיקום של כותרת תחתונה 5">
            <a:extLst>
              <a:ext uri="{FF2B5EF4-FFF2-40B4-BE49-F238E27FC236}">
                <a16:creationId xmlns:a16="http://schemas.microsoft.com/office/drawing/2014/main" xmlns="" id="{2B9199AC-3877-4E0D-8D37-EF4F7549BC1B}"/>
              </a:ext>
            </a:extLst>
          </p:cNvPr>
          <p:cNvSpPr>
            <a:spLocks noGrp="1"/>
          </p:cNvSpPr>
          <p:nvPr>
            <p:ph type="ftr" sz="quarter" idx="11"/>
          </p:nvPr>
        </p:nvSpPr>
        <p:spPr/>
        <p:txBody>
          <a:bodyPr/>
          <a:lstStyle/>
          <a:p>
            <a:endParaRPr lang="en-US" dirty="0"/>
          </a:p>
        </p:txBody>
      </p:sp>
      <p:sp>
        <p:nvSpPr>
          <p:cNvPr id="7" name="מציין מיקום של מספר שקופית 6">
            <a:extLst>
              <a:ext uri="{FF2B5EF4-FFF2-40B4-BE49-F238E27FC236}">
                <a16:creationId xmlns:a16="http://schemas.microsoft.com/office/drawing/2014/main" xmlns="" id="{37CE4311-4948-4889-A75B-02A893D3717F}"/>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41590900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5F855C7-1673-447D-9C73-7A489F1FF83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7547A2E6-4CC7-4F11-9325-4FF7C6D7F4E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053D13FF-AA84-4DCF-9D44-81A75696C666}"/>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5" name="מציין מיקום של כותרת תחתונה 4">
            <a:extLst>
              <a:ext uri="{FF2B5EF4-FFF2-40B4-BE49-F238E27FC236}">
                <a16:creationId xmlns:a16="http://schemas.microsoft.com/office/drawing/2014/main" xmlns="" id="{9B5E7B76-472B-4C12-B455-32F8C8E97B9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638536E6-C7F1-4BDB-B2C8-52FCE3BDB4DD}"/>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2606939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xmlns="" id="{249D8D6D-6415-4D71-A90C-E10CCC77D00E}"/>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704F59CB-72BB-4C01-B1C4-138F6195D6D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E3E4D954-00F7-463F-AC29-719F25ECF693}"/>
              </a:ext>
            </a:extLst>
          </p:cNvPr>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5" name="מציין מיקום של כותרת תחתונה 4">
            <a:extLst>
              <a:ext uri="{FF2B5EF4-FFF2-40B4-BE49-F238E27FC236}">
                <a16:creationId xmlns:a16="http://schemas.microsoft.com/office/drawing/2014/main" xmlns="" id="{74B63D24-8073-4B11-BE37-7C8A98B2B3E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5A68641C-7576-414B-B801-6D18F43B00BB}"/>
              </a:ext>
            </a:extLst>
          </p:cNvPr>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11844695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6668553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6366519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725589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77592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900476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2826559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5402439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41808292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1708879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322223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160EA64-D806-43AC-9DF2-F8C432F32B4C}" type="datetimeFigureOut">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95633976"/>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160EA64-D806-43AC-9DF2-F8C432F32B4C}" type="datetimeFigureOut">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99454344"/>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160EA64-D806-43AC-9DF2-F8C432F32B4C}" type="datetimeFigureOut">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37283954"/>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160EA64-D806-43AC-9DF2-F8C432F32B4C}" type="datetimeFigureOut">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86863637"/>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160EA64-D806-43AC-9DF2-F8C432F32B4C}" type="datetimeFigureOut">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2991987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5101065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2024773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DDF092D-3907-4235-A060-18380F84E19D}" type="datetimeFigureOut">
              <a:rPr lang="he-IL" smtClean="0"/>
              <a:t>כ"ג/שבט/תשפ"ב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790709C-88BF-4763-905E-6F8B613F06F2}" type="slidenum">
              <a:rPr lang="he-IL" smtClean="0"/>
              <a:t>‹#›</a:t>
            </a:fld>
            <a:endParaRPr lang="he-IL"/>
          </a:p>
        </p:txBody>
      </p:sp>
    </p:spTree>
    <p:extLst>
      <p:ext uri="{BB962C8B-B14F-4D97-AF65-F5344CB8AC3E}">
        <p14:creationId xmlns:p14="http://schemas.microsoft.com/office/powerpoint/2010/main" val="209966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9" name="Date Placeholder 8"/>
          <p:cNvSpPr>
            <a:spLocks noGrp="1"/>
          </p:cNvSpPr>
          <p:nvPr>
            <p:ph type="dt" sz="half" idx="10"/>
          </p:nvPr>
        </p:nvSpPr>
        <p:spPr/>
        <p:txBody>
          <a:bodyPr/>
          <a:lstStyle/>
          <a:p>
            <a:fld id="{D1BE4249-C0D0-4B06-8692-E8BB871AF643}" type="datetimeFigureOut">
              <a:rPr lang="en-US" dirty="0"/>
              <a:t>1/25/2022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73140804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1/25/2022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78980354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1/25/2022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r">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1866497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1"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r" defTabSz="914400" rtl="1"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rtl="1">
              <a:defRPr sz="1200">
                <a:solidFill>
                  <a:schemeClr val="tx1">
                    <a:tint val="75000"/>
                  </a:schemeClr>
                </a:solidFill>
              </a:defRPr>
            </a:lvl1pPr>
          </a:lstStyle>
          <a:p>
            <a:fld id="{330EA680-D336-4FF7-8B7A-9848BB0A1C32}" type="slidenum">
              <a:rPr lang="en-US" smtClean="0"/>
              <a:pPr/>
              <a:t>‹#›</a:t>
            </a:fld>
            <a:endParaRPr lang="en-US"/>
          </a:p>
        </p:txBody>
      </p:sp>
      <p:sp>
        <p:nvSpPr>
          <p:cNvPr id="7" name="מלבן: פינות מעוגלות 6">
            <a:extLst>
              <a:ext uri="{FF2B5EF4-FFF2-40B4-BE49-F238E27FC236}">
                <a16:creationId xmlns:a16="http://schemas.microsoft.com/office/drawing/2014/main" xmlns="" id="{0752176C-AB52-4935-BE32-59A0824F0182}"/>
              </a:ext>
            </a:extLst>
          </p:cNvPr>
          <p:cNvSpPr/>
          <p:nvPr userDrawn="1"/>
        </p:nvSpPr>
        <p:spPr>
          <a:xfrm>
            <a:off x="86497" y="99454"/>
            <a:ext cx="11986054" cy="6721474"/>
          </a:xfrm>
          <a:prstGeom prst="roundRect">
            <a:avLst/>
          </a:prstGeom>
          <a:noFill/>
          <a:ln w="203200" cmpd="thickThi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1398339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accent1">
                <a:lumMod val="0"/>
                <a:lumOff val="100000"/>
                <a:alpha val="90000"/>
              </a:schemeClr>
            </a:gs>
            <a:gs pos="88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xmlns="" id="{7BE2A673-448E-4871-B39F-67962B0BA35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3336A86C-C4BA-489A-A671-535CF367C45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61D99241-9627-4667-9316-DBF41B93299F}"/>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C93AFB7-0F96-4864-824F-9765B4BAD9DA}" type="datetimeFigureOut">
              <a:rPr lang="he-IL" smtClean="0"/>
              <a:t>כ"ג/שבט/תשפ"ב</a:t>
            </a:fld>
            <a:endParaRPr lang="he-IL"/>
          </a:p>
        </p:txBody>
      </p:sp>
      <p:sp>
        <p:nvSpPr>
          <p:cNvPr id="5" name="מציין מיקום של כותרת תחתונה 4">
            <a:extLst>
              <a:ext uri="{FF2B5EF4-FFF2-40B4-BE49-F238E27FC236}">
                <a16:creationId xmlns:a16="http://schemas.microsoft.com/office/drawing/2014/main" xmlns="" id="{E315ED28-94C8-4023-AE09-6392670459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xmlns="" id="{683A9B45-39B7-443D-BC24-DB0575E13F2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5744FE9-DBE5-466F-AEDE-9BA19A015226}" type="slidenum">
              <a:rPr lang="he-IL" smtClean="0"/>
              <a:t>‹#›</a:t>
            </a:fld>
            <a:endParaRPr lang="he-IL"/>
          </a:p>
        </p:txBody>
      </p:sp>
    </p:spTree>
    <p:extLst>
      <p:ext uri="{BB962C8B-B14F-4D97-AF65-F5344CB8AC3E}">
        <p14:creationId xmlns:p14="http://schemas.microsoft.com/office/powerpoint/2010/main" val="20548865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xmlns="" id="{613F30C7-EDC7-4715-BEB4-41A91BE6FAB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03871533-EC75-40FD-B8D7-69F20310C4F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6DD44985-3820-4338-8C91-C04C6EC47B2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160EA64-D806-43AC-9DF2-F8C432F32B4C}" type="datetimeFigureOut">
              <a:rPr lang="en-US" smtClean="0"/>
              <a:t>1/25/2022</a:t>
            </a:fld>
            <a:endParaRPr lang="en-US" dirty="0"/>
          </a:p>
        </p:txBody>
      </p:sp>
      <p:sp>
        <p:nvSpPr>
          <p:cNvPr id="5" name="מציין מיקום של כותרת תחתונה 4">
            <a:extLst>
              <a:ext uri="{FF2B5EF4-FFF2-40B4-BE49-F238E27FC236}">
                <a16:creationId xmlns:a16="http://schemas.microsoft.com/office/drawing/2014/main" xmlns="" id="{4522DADE-22BD-48AE-AA5D-34FA3B3C56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מציין מיקום של מספר שקופית 5">
            <a:extLst>
              <a:ext uri="{FF2B5EF4-FFF2-40B4-BE49-F238E27FC236}">
                <a16:creationId xmlns:a16="http://schemas.microsoft.com/office/drawing/2014/main" xmlns="" id="{9FE08ABF-C36D-4AD4-901C-372540395C0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1145793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xmlns="" id="{613F30C7-EDC7-4715-BEB4-41A91BE6FAB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03871533-EC75-40FD-B8D7-69F20310C4F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6DD44985-3820-4338-8C91-C04C6EC47B2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160EA64-D806-43AC-9DF2-F8C432F32B4C}" type="datetimeFigureOut">
              <a:rPr lang="en-US" smtClean="0"/>
              <a:t>1/25/2022</a:t>
            </a:fld>
            <a:endParaRPr lang="en-US" dirty="0"/>
          </a:p>
        </p:txBody>
      </p:sp>
      <p:sp>
        <p:nvSpPr>
          <p:cNvPr id="5" name="מציין מיקום של כותרת תחתונה 4">
            <a:extLst>
              <a:ext uri="{FF2B5EF4-FFF2-40B4-BE49-F238E27FC236}">
                <a16:creationId xmlns:a16="http://schemas.microsoft.com/office/drawing/2014/main" xmlns="" id="{4522DADE-22BD-48AE-AA5D-34FA3B3C56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מציין מיקום של מספר שקופית 5">
            <a:extLst>
              <a:ext uri="{FF2B5EF4-FFF2-40B4-BE49-F238E27FC236}">
                <a16:creationId xmlns:a16="http://schemas.microsoft.com/office/drawing/2014/main" xmlns="" id="{9FE08ABF-C36D-4AD4-901C-372540395C0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85175323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60EA64-D806-43AC-9DF2-F8C432F32B4C}" type="datetimeFigureOut">
              <a:rPr lang="en-US" smtClean="0"/>
              <a:t>1/25/2022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4999490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hf sldNum="0" hdr="0" ftr="0" dt="0"/>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7.xml"/><Relationship Id="rId5" Type="http://schemas.openxmlformats.org/officeDocument/2006/relationships/hyperlink" Target="https://he.wikipedia.org/wiki/%D7%A4%D7%A8%D7%A9%D7%AA_%D7%93%D7%A8%D7%99%D7%99%D7%A4%D7%95%D7%A1" TargetMode="External"/><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D81709E-82A2-48E3-97D6-18BDE9B1D099}"/>
              </a:ext>
            </a:extLst>
          </p:cNvPr>
          <p:cNvSpPr>
            <a:spLocks noGrp="1"/>
          </p:cNvSpPr>
          <p:nvPr>
            <p:ph type="ctrTitle"/>
          </p:nvPr>
        </p:nvSpPr>
        <p:spPr/>
        <p:txBody>
          <a:bodyPr/>
          <a:lstStyle/>
          <a:p>
            <a:r>
              <a:rPr lang="he-IL" dirty="0"/>
              <a:t>ספר ראשון – מסורת ומהפכות</a:t>
            </a:r>
          </a:p>
        </p:txBody>
      </p:sp>
      <p:sp>
        <p:nvSpPr>
          <p:cNvPr id="3" name="כותרת משנה 2">
            <a:extLst>
              <a:ext uri="{FF2B5EF4-FFF2-40B4-BE49-F238E27FC236}">
                <a16:creationId xmlns:a16="http://schemas.microsoft.com/office/drawing/2014/main" xmlns="" id="{89369EC1-D339-4A7A-AB5D-6CBDC042716F}"/>
              </a:ext>
            </a:extLst>
          </p:cNvPr>
          <p:cNvSpPr>
            <a:spLocks noGrp="1"/>
          </p:cNvSpPr>
          <p:nvPr>
            <p:ph type="subTitle" idx="1"/>
          </p:nvPr>
        </p:nvSpPr>
        <p:spPr/>
        <p:txBody>
          <a:bodyPr>
            <a:normAutofit/>
          </a:bodyPr>
          <a:lstStyle/>
          <a:p>
            <a:r>
              <a:rPr lang="he-IL" sz="2800" dirty="0"/>
              <a:t>שאלון 29281 ע"פ המיקוד </a:t>
            </a:r>
            <a:r>
              <a:rPr lang="he-IL" sz="2800"/>
              <a:t>קיץ תשפ"א</a:t>
            </a:r>
            <a:endParaRPr lang="he-IL" sz="2800" dirty="0"/>
          </a:p>
        </p:txBody>
      </p:sp>
      <p:pic>
        <p:nvPicPr>
          <p:cNvPr id="4098" name="Picture 2" descr="משברים ותקומה – כרך א' מסורת ומהפכות – מכון הר ברכה – אטיאס אופיס">
            <a:extLst>
              <a:ext uri="{FF2B5EF4-FFF2-40B4-BE49-F238E27FC236}">
                <a16:creationId xmlns:a16="http://schemas.microsoft.com/office/drawing/2014/main" xmlns="" id="{EF98912C-DC1A-4618-AC99-7F152A9CF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879" y="3602038"/>
            <a:ext cx="1958385" cy="2769870"/>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a:extLst>
              <a:ext uri="{FF2B5EF4-FFF2-40B4-BE49-F238E27FC236}">
                <a16:creationId xmlns:a16="http://schemas.microsoft.com/office/drawing/2014/main" xmlns="" id="{DE8C0E64-7386-42AC-8FE3-F2FA4ED01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4120" y="1"/>
            <a:ext cx="2087880" cy="1166508"/>
          </a:xfrm>
          <a:prstGeom prst="rect">
            <a:avLst/>
          </a:prstGeom>
        </p:spPr>
      </p:pic>
    </p:spTree>
    <p:extLst>
      <p:ext uri="{BB962C8B-B14F-4D97-AF65-F5344CB8AC3E}">
        <p14:creationId xmlns:p14="http://schemas.microsoft.com/office/powerpoint/2010/main" val="281378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C032B6E-FE03-40CA-BB66-1AC0C3E585C3}"/>
              </a:ext>
            </a:extLst>
          </p:cNvPr>
          <p:cNvSpPr>
            <a:spLocks noGrp="1"/>
          </p:cNvSpPr>
          <p:nvPr>
            <p:ph type="title"/>
          </p:nvPr>
        </p:nvSpPr>
        <p:spPr/>
        <p:txBody>
          <a:bodyPr>
            <a:normAutofit/>
          </a:bodyPr>
          <a:lstStyle/>
          <a:p>
            <a:pPr algn="ctr" rtl="1"/>
            <a:r>
              <a:rPr lang="he-IL" sz="5400" u="sng" dirty="0"/>
              <a:t>סמלי לאומיות - להעצמת התודעה הלאומית</a:t>
            </a:r>
          </a:p>
        </p:txBody>
      </p:sp>
      <p:sp>
        <p:nvSpPr>
          <p:cNvPr id="3" name="מציין מיקום תוכן 2">
            <a:extLst>
              <a:ext uri="{FF2B5EF4-FFF2-40B4-BE49-F238E27FC236}">
                <a16:creationId xmlns:a16="http://schemas.microsoft.com/office/drawing/2014/main" xmlns="" id="{42EB9119-409A-4B7D-B3C2-6E55AB85F7B7}"/>
              </a:ext>
            </a:extLst>
          </p:cNvPr>
          <p:cNvSpPr>
            <a:spLocks noGrp="1"/>
          </p:cNvSpPr>
          <p:nvPr>
            <p:ph sz="half" idx="1"/>
          </p:nvPr>
        </p:nvSpPr>
        <p:spPr>
          <a:xfrm>
            <a:off x="469557" y="1825625"/>
            <a:ext cx="5943600" cy="4351338"/>
          </a:xfrm>
        </p:spPr>
        <p:txBody>
          <a:bodyPr numCol="1">
            <a:normAutofit/>
          </a:bodyPr>
          <a:lstStyle/>
          <a:p>
            <a:pPr algn="r"/>
            <a:r>
              <a:rPr lang="he-IL" sz="4800" dirty="0"/>
              <a:t>זיכרון קולקטיבי</a:t>
            </a:r>
          </a:p>
          <a:p>
            <a:pPr algn="r"/>
            <a:r>
              <a:rPr lang="he-IL" sz="4800" dirty="0"/>
              <a:t>דמויות מופת חשובות</a:t>
            </a:r>
          </a:p>
          <a:p>
            <a:pPr algn="r"/>
            <a:r>
              <a:rPr lang="he-IL" sz="4800" dirty="0"/>
              <a:t>פולקלור</a:t>
            </a:r>
          </a:p>
        </p:txBody>
      </p:sp>
      <p:sp>
        <p:nvSpPr>
          <p:cNvPr id="5" name="מציין מיקום תוכן 4">
            <a:extLst>
              <a:ext uri="{FF2B5EF4-FFF2-40B4-BE49-F238E27FC236}">
                <a16:creationId xmlns:a16="http://schemas.microsoft.com/office/drawing/2014/main" xmlns="" id="{4CE41859-0F3D-459E-BCF1-2CE36AFE5829}"/>
              </a:ext>
            </a:extLst>
          </p:cNvPr>
          <p:cNvSpPr>
            <a:spLocks noGrp="1"/>
          </p:cNvSpPr>
          <p:nvPr>
            <p:ph sz="half" idx="2"/>
          </p:nvPr>
        </p:nvSpPr>
        <p:spPr/>
        <p:txBody>
          <a:bodyPr>
            <a:normAutofit/>
          </a:bodyPr>
          <a:lstStyle/>
          <a:p>
            <a:r>
              <a:rPr lang="he-IL" sz="4800" dirty="0"/>
              <a:t>דגל</a:t>
            </a:r>
          </a:p>
          <a:p>
            <a:r>
              <a:rPr lang="he-IL" sz="4800" dirty="0"/>
              <a:t>סמל</a:t>
            </a:r>
          </a:p>
          <a:p>
            <a:r>
              <a:rPr lang="he-IL" sz="4800" dirty="0"/>
              <a:t>המנון </a:t>
            </a:r>
          </a:p>
          <a:p>
            <a:r>
              <a:rPr lang="he-IL" sz="4800" dirty="0"/>
              <a:t>ימי חג לאומיים</a:t>
            </a:r>
          </a:p>
        </p:txBody>
      </p:sp>
    </p:spTree>
    <p:extLst>
      <p:ext uri="{BB962C8B-B14F-4D97-AF65-F5344CB8AC3E}">
        <p14:creationId xmlns:p14="http://schemas.microsoft.com/office/powerpoint/2010/main" val="62207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359301D-989F-49D6-975D-8C61EABFCCB3}"/>
              </a:ext>
            </a:extLst>
          </p:cNvPr>
          <p:cNvSpPr>
            <a:spLocks noGrp="1"/>
          </p:cNvSpPr>
          <p:nvPr>
            <p:ph type="title"/>
          </p:nvPr>
        </p:nvSpPr>
        <p:spPr/>
        <p:txBody>
          <a:bodyPr/>
          <a:lstStyle/>
          <a:p>
            <a:pPr algn="ctr"/>
            <a:r>
              <a:rPr lang="he-IL" sz="5400" u="sng" dirty="0"/>
              <a:t>לאומנות</a:t>
            </a:r>
          </a:p>
        </p:txBody>
      </p:sp>
      <p:sp>
        <p:nvSpPr>
          <p:cNvPr id="3" name="מציין מיקום תוכן 2">
            <a:extLst>
              <a:ext uri="{FF2B5EF4-FFF2-40B4-BE49-F238E27FC236}">
                <a16:creationId xmlns:a16="http://schemas.microsoft.com/office/drawing/2014/main" xmlns="" id="{07DEE642-F0C5-4BA0-BD81-D39AA4E40891}"/>
              </a:ext>
            </a:extLst>
          </p:cNvPr>
          <p:cNvSpPr>
            <a:spLocks noGrp="1"/>
          </p:cNvSpPr>
          <p:nvPr>
            <p:ph idx="1"/>
          </p:nvPr>
        </p:nvSpPr>
        <p:spPr/>
        <p:txBody>
          <a:bodyPr>
            <a:normAutofit/>
          </a:bodyPr>
          <a:lstStyle/>
          <a:p>
            <a:r>
              <a:rPr lang="he-IL" sz="3600" dirty="0"/>
              <a:t>לאומיות קיצונית</a:t>
            </a:r>
          </a:p>
          <a:p>
            <a:r>
              <a:rPr lang="he-IL" sz="3600" dirty="0"/>
              <a:t>ערך הלאומיות דוחה ערכים אחרים (למשל: חירות ושוויון)</a:t>
            </a:r>
          </a:p>
          <a:p>
            <a:r>
              <a:rPr lang="he-IL" sz="3600" dirty="0"/>
              <a:t>יחס שלילי למיעוטים, לעיתים גם למדינות אחרות</a:t>
            </a:r>
          </a:p>
          <a:p>
            <a:r>
              <a:rPr lang="he-IL" sz="3600" dirty="0"/>
              <a:t>מתקשר למונח 'פאשיזם'</a:t>
            </a:r>
          </a:p>
        </p:txBody>
      </p:sp>
    </p:spTree>
    <p:extLst>
      <p:ext uri="{BB962C8B-B14F-4D97-AF65-F5344CB8AC3E}">
        <p14:creationId xmlns:p14="http://schemas.microsoft.com/office/powerpoint/2010/main" val="212362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B5403C9-DA0A-4241-B2E3-95987D54F70A}"/>
              </a:ext>
            </a:extLst>
          </p:cNvPr>
          <p:cNvSpPr>
            <a:spLocks noGrp="1"/>
          </p:cNvSpPr>
          <p:nvPr>
            <p:ph type="title"/>
          </p:nvPr>
        </p:nvSpPr>
        <p:spPr/>
        <p:txBody>
          <a:bodyPr/>
          <a:lstStyle/>
          <a:p>
            <a:pPr algn="ctr"/>
            <a:r>
              <a:rPr lang="he-IL" sz="5400" u="sng" dirty="0"/>
              <a:t>דגמי הלאומיות</a:t>
            </a:r>
          </a:p>
        </p:txBody>
      </p:sp>
      <p:sp>
        <p:nvSpPr>
          <p:cNvPr id="4" name="מציין מיקום תוכן 3">
            <a:extLst>
              <a:ext uri="{FF2B5EF4-FFF2-40B4-BE49-F238E27FC236}">
                <a16:creationId xmlns:a16="http://schemas.microsoft.com/office/drawing/2014/main" xmlns="" id="{F7613F66-C467-4832-843C-074A321AA8D4}"/>
              </a:ext>
            </a:extLst>
          </p:cNvPr>
          <p:cNvSpPr>
            <a:spLocks noGrp="1"/>
          </p:cNvSpPr>
          <p:nvPr>
            <p:ph sz="half" idx="1"/>
          </p:nvPr>
        </p:nvSpPr>
        <p:spPr>
          <a:xfrm>
            <a:off x="1099750" y="2916195"/>
            <a:ext cx="4833551" cy="1458097"/>
          </a:xfrm>
          <a:solidFill>
            <a:schemeClr val="accent2"/>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he-IL" sz="4400" dirty="0"/>
              <a:t>לאומיות ליברלית אזרחית</a:t>
            </a:r>
          </a:p>
        </p:txBody>
      </p:sp>
      <p:sp>
        <p:nvSpPr>
          <p:cNvPr id="5" name="מציין מיקום תוכן 4">
            <a:extLst>
              <a:ext uri="{FF2B5EF4-FFF2-40B4-BE49-F238E27FC236}">
                <a16:creationId xmlns:a16="http://schemas.microsoft.com/office/drawing/2014/main" xmlns="" id="{646015B7-CFF0-4EB6-8BDB-3826572B8848}"/>
              </a:ext>
            </a:extLst>
          </p:cNvPr>
          <p:cNvSpPr>
            <a:spLocks noGrp="1"/>
          </p:cNvSpPr>
          <p:nvPr>
            <p:ph sz="half" idx="2"/>
          </p:nvPr>
        </p:nvSpPr>
        <p:spPr>
          <a:xfrm>
            <a:off x="6433750" y="2916195"/>
            <a:ext cx="4833551" cy="1458097"/>
          </a:xfrm>
          <a:solidFill>
            <a:schemeClr val="accent2"/>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he-IL" sz="4400" dirty="0"/>
              <a:t>לאומיות אתנית היסטורית</a:t>
            </a:r>
          </a:p>
        </p:txBody>
      </p:sp>
    </p:spTree>
    <p:extLst>
      <p:ext uri="{BB962C8B-B14F-4D97-AF65-F5344CB8AC3E}">
        <p14:creationId xmlns:p14="http://schemas.microsoft.com/office/powerpoint/2010/main" val="335790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D2379E05-8385-4708-ACB7-E1CC07DFA2F5}"/>
              </a:ext>
            </a:extLst>
          </p:cNvPr>
          <p:cNvSpPr>
            <a:spLocks noGrp="1"/>
          </p:cNvSpPr>
          <p:nvPr>
            <p:ph type="title"/>
          </p:nvPr>
        </p:nvSpPr>
        <p:spPr/>
        <p:txBody>
          <a:bodyPr/>
          <a:lstStyle/>
          <a:p>
            <a:pPr algn="ctr"/>
            <a:r>
              <a:rPr lang="he-IL" sz="5400" u="sng" dirty="0"/>
              <a:t>לאומיות אתנית היסטורית</a:t>
            </a:r>
          </a:p>
        </p:txBody>
      </p:sp>
      <p:sp>
        <p:nvSpPr>
          <p:cNvPr id="6" name="מציין מיקום תוכן 5">
            <a:extLst>
              <a:ext uri="{FF2B5EF4-FFF2-40B4-BE49-F238E27FC236}">
                <a16:creationId xmlns:a16="http://schemas.microsoft.com/office/drawing/2014/main" xmlns="" id="{EAC2FC8C-F2C5-46C9-8785-1A0B274F12C0}"/>
              </a:ext>
            </a:extLst>
          </p:cNvPr>
          <p:cNvSpPr>
            <a:spLocks noGrp="1"/>
          </p:cNvSpPr>
          <p:nvPr>
            <p:ph idx="1"/>
          </p:nvPr>
        </p:nvSpPr>
        <p:spPr>
          <a:xfrm>
            <a:off x="838200" y="1579477"/>
            <a:ext cx="10515600" cy="5032375"/>
          </a:xfrm>
        </p:spPr>
        <p:txBody>
          <a:bodyPr>
            <a:normAutofit/>
          </a:bodyPr>
          <a:lstStyle/>
          <a:p>
            <a:r>
              <a:rPr lang="he-IL" sz="3200" dirty="0"/>
              <a:t>קבוצת אנשים בעלת היסטוריה משותפת.</a:t>
            </a:r>
          </a:p>
          <a:p>
            <a:r>
              <a:rPr lang="he-IL" sz="3200" dirty="0"/>
              <a:t>מבוססת על מרכיבים משותפים רבים (לא תמיד הכול מתקיים):</a:t>
            </a:r>
          </a:p>
          <a:p>
            <a:pPr lvl="1"/>
            <a:r>
              <a:rPr lang="he-IL" sz="2800" dirty="0"/>
              <a:t>עבר, היסטוריה</a:t>
            </a:r>
          </a:p>
          <a:p>
            <a:pPr lvl="1"/>
            <a:r>
              <a:rPr lang="he-IL" sz="2800" dirty="0"/>
              <a:t>מוצא</a:t>
            </a:r>
          </a:p>
          <a:p>
            <a:pPr lvl="1"/>
            <a:r>
              <a:rPr lang="he-IL" sz="2800" dirty="0"/>
              <a:t>שפה</a:t>
            </a:r>
          </a:p>
          <a:p>
            <a:pPr lvl="1"/>
            <a:r>
              <a:rPr lang="he-IL" sz="2800" dirty="0"/>
              <a:t>מנהגים ותרבות</a:t>
            </a:r>
          </a:p>
          <a:p>
            <a:pPr lvl="1"/>
            <a:r>
              <a:rPr lang="he-IL" sz="2800" dirty="0"/>
              <a:t>קרבת דם</a:t>
            </a:r>
          </a:p>
          <a:p>
            <a:pPr lvl="1"/>
            <a:r>
              <a:rPr lang="he-IL" sz="2800" dirty="0"/>
              <a:t>דת</a:t>
            </a:r>
          </a:p>
          <a:p>
            <a:pPr lvl="1"/>
            <a:r>
              <a:rPr lang="he-IL" sz="2800" dirty="0"/>
              <a:t>מולדת (טריטוריה)</a:t>
            </a:r>
          </a:p>
          <a:p>
            <a:r>
              <a:rPr lang="he-IL" sz="3200" dirty="0"/>
              <a:t>דוגמה: מדינת ישראל, גרמניה (שהתאחדה במאה ה-19)...</a:t>
            </a:r>
          </a:p>
          <a:p>
            <a:pPr lvl="1"/>
            <a:endParaRPr lang="he-IL" sz="2800" dirty="0"/>
          </a:p>
          <a:p>
            <a:pPr lvl="1"/>
            <a:endParaRPr lang="he-IL" sz="2800" dirty="0"/>
          </a:p>
        </p:txBody>
      </p:sp>
    </p:spTree>
    <p:extLst>
      <p:ext uri="{BB962C8B-B14F-4D97-AF65-F5344CB8AC3E}">
        <p14:creationId xmlns:p14="http://schemas.microsoft.com/office/powerpoint/2010/main" val="213448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320C9E6-60E7-4331-8A26-A3B9B074C1DB}"/>
              </a:ext>
            </a:extLst>
          </p:cNvPr>
          <p:cNvSpPr>
            <a:spLocks noGrp="1"/>
          </p:cNvSpPr>
          <p:nvPr>
            <p:ph type="title"/>
          </p:nvPr>
        </p:nvSpPr>
        <p:spPr/>
        <p:txBody>
          <a:bodyPr/>
          <a:lstStyle/>
          <a:p>
            <a:pPr algn="ctr"/>
            <a:r>
              <a:rPr lang="he-IL" sz="5400" u="sng" dirty="0"/>
              <a:t>לאומיות ליברלית אזרחית</a:t>
            </a:r>
          </a:p>
        </p:txBody>
      </p:sp>
      <p:sp>
        <p:nvSpPr>
          <p:cNvPr id="3" name="מציין מיקום תוכן 2">
            <a:extLst>
              <a:ext uri="{FF2B5EF4-FFF2-40B4-BE49-F238E27FC236}">
                <a16:creationId xmlns:a16="http://schemas.microsoft.com/office/drawing/2014/main" xmlns="" id="{E6068845-4D32-4A0F-828C-414BD373E287}"/>
              </a:ext>
            </a:extLst>
          </p:cNvPr>
          <p:cNvSpPr>
            <a:spLocks noGrp="1"/>
          </p:cNvSpPr>
          <p:nvPr>
            <p:ph idx="1"/>
          </p:nvPr>
        </p:nvSpPr>
        <p:spPr/>
        <p:txBody>
          <a:bodyPr>
            <a:normAutofit lnSpcReduction="10000"/>
          </a:bodyPr>
          <a:lstStyle/>
          <a:p>
            <a:pPr algn="just"/>
            <a:r>
              <a:rPr lang="he-IL" sz="3600" dirty="0"/>
              <a:t>קבוצת אנשים שמתחברת דרך ערכים ואידיאולוגיה משותפים.</a:t>
            </a:r>
          </a:p>
          <a:p>
            <a:pPr algn="just"/>
            <a:r>
              <a:rPr lang="he-IL" sz="3600" dirty="0"/>
              <a:t>תפיסה זו דוגלת </a:t>
            </a:r>
            <a:r>
              <a:rPr lang="he-IL" sz="3600" dirty="0" err="1"/>
              <a:t>בדר"כ</a:t>
            </a:r>
            <a:r>
              <a:rPr lang="he-IL" sz="3600" dirty="0"/>
              <a:t> בערכים מודרניים ומקדשת ערכים של נאורות, שוויון, חירות ודמוקרטיה.</a:t>
            </a:r>
          </a:p>
          <a:p>
            <a:pPr algn="just"/>
            <a:r>
              <a:rPr lang="he-IL" sz="3600" dirty="0"/>
              <a:t>האומה נוצרת מיחידים שבחרו להצטרף לאומה מתוך רצון להקים מדינת לאום ריבונית, בחברת אנשים שחולקים </a:t>
            </a:r>
            <a:r>
              <a:rPr lang="he-IL" sz="3600" dirty="0" err="1"/>
              <a:t>איתו</a:t>
            </a:r>
            <a:r>
              <a:rPr lang="he-IL" sz="3600" dirty="0"/>
              <a:t> ערכים משותפים.</a:t>
            </a:r>
          </a:p>
          <a:p>
            <a:pPr algn="just"/>
            <a:r>
              <a:rPr lang="he-IL" sz="3600" dirty="0"/>
              <a:t>דוגמה: ארצות הברית.</a:t>
            </a:r>
          </a:p>
        </p:txBody>
      </p:sp>
    </p:spTree>
    <p:extLst>
      <p:ext uri="{BB962C8B-B14F-4D97-AF65-F5344CB8AC3E}">
        <p14:creationId xmlns:p14="http://schemas.microsoft.com/office/powerpoint/2010/main" val="1519772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BA28F8D-375D-4360-9B84-3ECC269851A9}"/>
              </a:ext>
            </a:extLst>
          </p:cNvPr>
          <p:cNvSpPr>
            <a:spLocks noGrp="1"/>
          </p:cNvSpPr>
          <p:nvPr>
            <p:ph type="title"/>
          </p:nvPr>
        </p:nvSpPr>
        <p:spPr/>
        <p:txBody>
          <a:bodyPr/>
          <a:lstStyle/>
          <a:p>
            <a:r>
              <a:rPr lang="he-IL" dirty="0"/>
              <a:t>סוציאליזם</a:t>
            </a:r>
          </a:p>
        </p:txBody>
      </p:sp>
      <p:sp>
        <p:nvSpPr>
          <p:cNvPr id="7" name="מציין מיקום טקסט 6">
            <a:extLst>
              <a:ext uri="{FF2B5EF4-FFF2-40B4-BE49-F238E27FC236}">
                <a16:creationId xmlns:a16="http://schemas.microsoft.com/office/drawing/2014/main" xmlns="" id="{E94D181B-4E9C-41BC-BB25-A1C1D6D6B5CC}"/>
              </a:ext>
            </a:extLst>
          </p:cNvPr>
          <p:cNvSpPr>
            <a:spLocks noGrp="1"/>
          </p:cNvSpPr>
          <p:nvPr>
            <p:ph type="body" idx="1"/>
          </p:nvPr>
        </p:nvSpPr>
        <p:spPr/>
        <p:txBody>
          <a:bodyPr/>
          <a:lstStyle/>
          <a:p>
            <a:endParaRPr lang="he-IL"/>
          </a:p>
        </p:txBody>
      </p:sp>
      <p:pic>
        <p:nvPicPr>
          <p:cNvPr id="5122" name="Picture 2" descr="מלחמת מעמדות – ויקיפדיה">
            <a:extLst>
              <a:ext uri="{FF2B5EF4-FFF2-40B4-BE49-F238E27FC236}">
                <a16:creationId xmlns:a16="http://schemas.microsoft.com/office/drawing/2014/main" xmlns="" id="{F2A8B604-D16C-4889-BD2F-43601F817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02403" cy="688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678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BA28F8D-375D-4360-9B84-3ECC269851A9}"/>
              </a:ext>
            </a:extLst>
          </p:cNvPr>
          <p:cNvSpPr>
            <a:spLocks noGrp="1"/>
          </p:cNvSpPr>
          <p:nvPr>
            <p:ph type="title"/>
          </p:nvPr>
        </p:nvSpPr>
        <p:spPr/>
        <p:txBody>
          <a:bodyPr/>
          <a:lstStyle/>
          <a:p>
            <a:r>
              <a:rPr lang="he-IL" dirty="0"/>
              <a:t>סוציאליזם</a:t>
            </a:r>
          </a:p>
        </p:txBody>
      </p:sp>
      <p:sp>
        <p:nvSpPr>
          <p:cNvPr id="3" name="מציין מיקום תוכן 2">
            <a:extLst>
              <a:ext uri="{FF2B5EF4-FFF2-40B4-BE49-F238E27FC236}">
                <a16:creationId xmlns:a16="http://schemas.microsoft.com/office/drawing/2014/main" xmlns="" id="{DB864B31-C5C7-43A3-BF2E-7A8B5DEBD593}"/>
              </a:ext>
            </a:extLst>
          </p:cNvPr>
          <p:cNvSpPr>
            <a:spLocks noGrp="1"/>
          </p:cNvSpPr>
          <p:nvPr>
            <p:ph idx="1"/>
          </p:nvPr>
        </p:nvSpPr>
        <p:spPr/>
        <p:txBody>
          <a:bodyPr>
            <a:normAutofit/>
          </a:bodyPr>
          <a:lstStyle/>
          <a:p>
            <a:pPr algn="just"/>
            <a:r>
              <a:rPr lang="he-IL" dirty="0"/>
              <a:t>מושג הכולל בתוכו מגוון השקפות עולם שביקשו לתת מענה למצוקתם של בני מעמד הפועלים במאה ה-19. מצוקה זו נוצרה עקב תהליכי המיכון, התיעוש והעיור בעולם, שתחילתם במהפכה התעשייתית באנגליה בסוף המאה ה-18.</a:t>
            </a:r>
          </a:p>
          <a:p>
            <a:pPr algn="just"/>
            <a:r>
              <a:rPr lang="he-IL" dirty="0"/>
              <a:t>המהפכה התעשייתית הובילה למעבר מכלכלה המבוססת על חקלאות ומלאכת כפיים לכלכלה המבוססת על תיעוש ועבודת מכונות. בהדרגה נוצרו שני מעמדות בחברה: הבורגנות (בעלי ההון והמפעלים) והפרולטריון (מעמד הפועלים) שהיווה את רוב האוכלוסייה, אך היה בעל מעמד נחות כלכלית. הפועלים חשו כי הם מנוצלים על ידי הבורגנות ושאפו לתיקון מצבם על ידי יצירת חברה צודקת.</a:t>
            </a:r>
          </a:p>
        </p:txBody>
      </p:sp>
    </p:spTree>
    <p:extLst>
      <p:ext uri="{BB962C8B-B14F-4D97-AF65-F5344CB8AC3E}">
        <p14:creationId xmlns:p14="http://schemas.microsoft.com/office/powerpoint/2010/main" val="3898444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DC740D48-09AF-4C13-9F69-4FDB09049F41}"/>
              </a:ext>
            </a:extLst>
          </p:cNvPr>
          <p:cNvSpPr>
            <a:spLocks noGrp="1"/>
          </p:cNvSpPr>
          <p:nvPr>
            <p:ph type="title"/>
          </p:nvPr>
        </p:nvSpPr>
        <p:spPr/>
        <p:txBody>
          <a:bodyPr/>
          <a:lstStyle/>
          <a:p>
            <a:pPr algn="ctr"/>
            <a:r>
              <a:rPr lang="he-IL" dirty="0"/>
              <a:t>לפתרון המצוקה הוצעו שתי דרכים מרכזיות:</a:t>
            </a:r>
          </a:p>
        </p:txBody>
      </p:sp>
      <p:sp>
        <p:nvSpPr>
          <p:cNvPr id="8" name="מציין מיקום טקסט 7">
            <a:extLst>
              <a:ext uri="{FF2B5EF4-FFF2-40B4-BE49-F238E27FC236}">
                <a16:creationId xmlns:a16="http://schemas.microsoft.com/office/drawing/2014/main" xmlns="" id="{D72DDA66-8FD1-4F2F-A5A2-0ADCACBA91D3}"/>
              </a:ext>
            </a:extLst>
          </p:cNvPr>
          <p:cNvSpPr>
            <a:spLocks noGrp="1"/>
          </p:cNvSpPr>
          <p:nvPr>
            <p:ph type="body" idx="1"/>
          </p:nvPr>
        </p:nvSpPr>
        <p:spPr/>
        <p:txBody>
          <a:bodyPr/>
          <a:lstStyle/>
          <a:p>
            <a:pPr algn="ctr"/>
            <a:r>
              <a:rPr lang="he-IL" dirty="0"/>
              <a:t>סוציאליזם דמוקרטי (חוקתי)</a:t>
            </a:r>
          </a:p>
        </p:txBody>
      </p:sp>
      <p:sp>
        <p:nvSpPr>
          <p:cNvPr id="9" name="מציין מיקום תוכן 8">
            <a:extLst>
              <a:ext uri="{FF2B5EF4-FFF2-40B4-BE49-F238E27FC236}">
                <a16:creationId xmlns:a16="http://schemas.microsoft.com/office/drawing/2014/main" xmlns="" id="{21E7FF1E-5D8B-41CC-AE32-D1DD6F29C793}"/>
              </a:ext>
            </a:extLst>
          </p:cNvPr>
          <p:cNvSpPr>
            <a:spLocks noGrp="1"/>
          </p:cNvSpPr>
          <p:nvPr>
            <p:ph sz="half" idx="2"/>
          </p:nvPr>
        </p:nvSpPr>
        <p:spPr/>
        <p:txBody>
          <a:bodyPr/>
          <a:lstStyle/>
          <a:p>
            <a:pPr marL="0" indent="0" algn="ctr">
              <a:buNone/>
            </a:pPr>
            <a:endParaRPr lang="he-IL" dirty="0"/>
          </a:p>
          <a:p>
            <a:pPr marL="0" indent="0" algn="ctr">
              <a:buNone/>
            </a:pPr>
            <a:r>
              <a:rPr lang="he-IL" dirty="0"/>
              <a:t>גישה שסוברת שצריך לשפר את המצב הקיים דרך המערכת החוקית והדמוקרטית. התמקדה בקידום חוקים סוציאליים שמשפרים את חיי האדם הפשוט. מיסים יחסית גבוהים ומעורבות גבוהה של המדינה בחלוקת הכספים למערכות בריאות, חינוך, רווחה ועוד</a:t>
            </a:r>
          </a:p>
        </p:txBody>
      </p:sp>
      <p:sp>
        <p:nvSpPr>
          <p:cNvPr id="10" name="מציין מיקום טקסט 9">
            <a:extLst>
              <a:ext uri="{FF2B5EF4-FFF2-40B4-BE49-F238E27FC236}">
                <a16:creationId xmlns:a16="http://schemas.microsoft.com/office/drawing/2014/main" xmlns="" id="{A06AB5AA-573F-452A-8485-1D7CB0146CA0}"/>
              </a:ext>
            </a:extLst>
          </p:cNvPr>
          <p:cNvSpPr>
            <a:spLocks noGrp="1"/>
          </p:cNvSpPr>
          <p:nvPr>
            <p:ph type="body" sz="quarter" idx="3"/>
          </p:nvPr>
        </p:nvSpPr>
        <p:spPr/>
        <p:txBody>
          <a:bodyPr/>
          <a:lstStyle/>
          <a:p>
            <a:pPr algn="ctr"/>
            <a:r>
              <a:rPr lang="he-IL" dirty="0"/>
              <a:t>סוציאליזם מהפכני (מרקסיזם/קומוניזם)</a:t>
            </a:r>
          </a:p>
        </p:txBody>
      </p:sp>
      <p:sp>
        <p:nvSpPr>
          <p:cNvPr id="11" name="מציין מיקום תוכן 10">
            <a:extLst>
              <a:ext uri="{FF2B5EF4-FFF2-40B4-BE49-F238E27FC236}">
                <a16:creationId xmlns:a16="http://schemas.microsoft.com/office/drawing/2014/main" xmlns="" id="{2F5DAD50-0AB4-4EC1-AC39-FE658E73F299}"/>
              </a:ext>
            </a:extLst>
          </p:cNvPr>
          <p:cNvSpPr>
            <a:spLocks noGrp="1"/>
          </p:cNvSpPr>
          <p:nvPr>
            <p:ph sz="quarter" idx="4"/>
          </p:nvPr>
        </p:nvSpPr>
        <p:spPr>
          <a:xfrm>
            <a:off x="6675120" y="2505075"/>
            <a:ext cx="4680268" cy="3684588"/>
          </a:xfrm>
        </p:spPr>
        <p:txBody>
          <a:bodyPr/>
          <a:lstStyle/>
          <a:p>
            <a:pPr marL="0" indent="0" algn="just">
              <a:buNone/>
            </a:pPr>
            <a:endParaRPr lang="he-IL" dirty="0"/>
          </a:p>
          <a:p>
            <a:pPr marL="0" indent="0" algn="ctr">
              <a:buNone/>
            </a:pPr>
            <a:r>
              <a:rPr lang="he-IL" dirty="0"/>
              <a:t>גישה שסוברת שפירמידת המעמדות צריכה להיהרס דרך מהפכה אלימה, שבירת המצב הקיים ובניית חברה חדשה מתוקנת</a:t>
            </a:r>
          </a:p>
        </p:txBody>
      </p:sp>
    </p:spTree>
    <p:extLst>
      <p:ext uri="{BB962C8B-B14F-4D97-AF65-F5344CB8AC3E}">
        <p14:creationId xmlns:p14="http://schemas.microsoft.com/office/powerpoint/2010/main" val="1647164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DC740D48-09AF-4C13-9F69-4FDB09049F41}"/>
              </a:ext>
            </a:extLst>
          </p:cNvPr>
          <p:cNvSpPr>
            <a:spLocks noGrp="1"/>
          </p:cNvSpPr>
          <p:nvPr>
            <p:ph type="title"/>
          </p:nvPr>
        </p:nvSpPr>
        <p:spPr/>
        <p:txBody>
          <a:bodyPr/>
          <a:lstStyle/>
          <a:p>
            <a:pPr algn="ctr"/>
            <a:r>
              <a:rPr lang="he-IL" dirty="0"/>
              <a:t>סוציאליזם מהפכני (מרקסיזם/קומוניזם)</a:t>
            </a:r>
          </a:p>
        </p:txBody>
      </p:sp>
      <p:sp>
        <p:nvSpPr>
          <p:cNvPr id="8" name="מציין מיקום טקסט 7">
            <a:extLst>
              <a:ext uri="{FF2B5EF4-FFF2-40B4-BE49-F238E27FC236}">
                <a16:creationId xmlns:a16="http://schemas.microsoft.com/office/drawing/2014/main" xmlns="" id="{D72DDA66-8FD1-4F2F-A5A2-0ADCACBA91D3}"/>
              </a:ext>
            </a:extLst>
          </p:cNvPr>
          <p:cNvSpPr>
            <a:spLocks noGrp="1"/>
          </p:cNvSpPr>
          <p:nvPr>
            <p:ph idx="1"/>
          </p:nvPr>
        </p:nvSpPr>
        <p:spPr/>
        <p:txBody>
          <a:bodyPr>
            <a:normAutofit fontScale="92500"/>
          </a:bodyPr>
          <a:lstStyle/>
          <a:p>
            <a:pPr algn="just"/>
            <a:r>
              <a:rPr lang="he-IL" dirty="0"/>
              <a:t>שינוי המציאות באמצעות מהפכה. לטענתם של מרקס </a:t>
            </a:r>
            <a:r>
              <a:rPr lang="he-IL" dirty="0" err="1"/>
              <a:t>ואנגלס</a:t>
            </a:r>
            <a:r>
              <a:rPr lang="he-IL" dirty="0"/>
              <a:t>, כל תולדות האנושות מבוססים על מלחמת מעמדות בין המדכאים השולטים על אמצעי הייצור, לבין המדוכאים. במאה ה-19, המדוכאים הם הפועלים והמדכאים הם בעלי המפעלים. </a:t>
            </a:r>
          </a:p>
          <a:p>
            <a:pPr algn="just"/>
            <a:r>
              <a:rPr lang="he-IL" dirty="0"/>
              <a:t>הם טענו עוד כי לפועלים תפקיד היסטורי חשוב - לבצע מהפכה של הפרולטריון כנגד המדכאים - המעמד הבורגני. שינוי יחסי הכוחות בחברה בעקבות המהפכה, יביא לכך שמעמד הפועלים המייצג את רוב החברה ישלוט באמצעי הייצור (מפעלי התעשייה) ויחלק את כל המשאבים (ההון) בצורה שוויונית. </a:t>
            </a:r>
          </a:p>
          <a:p>
            <a:pPr algn="just"/>
            <a:r>
              <a:rPr lang="he-IL" dirty="0"/>
              <a:t>בחברה מהפכנית זו "כל אדם יעבוד כפי יכולתו ויקבל תמורה על פי צרכיו". על מנת לממש את הרעיון הוקם האינטרנציונל (1864), איגוד פועלים בינלאומי שמטרתו איחוד הפועלים בעולם כולו להשגת המטרה המשותפת.</a:t>
            </a:r>
          </a:p>
        </p:txBody>
      </p:sp>
    </p:spTree>
    <p:extLst>
      <p:ext uri="{BB962C8B-B14F-4D97-AF65-F5344CB8AC3E}">
        <p14:creationId xmlns:p14="http://schemas.microsoft.com/office/powerpoint/2010/main" val="2915062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DC740D48-09AF-4C13-9F69-4FDB09049F41}"/>
              </a:ext>
            </a:extLst>
          </p:cNvPr>
          <p:cNvSpPr>
            <a:spLocks noGrp="1"/>
          </p:cNvSpPr>
          <p:nvPr>
            <p:ph type="title"/>
          </p:nvPr>
        </p:nvSpPr>
        <p:spPr/>
        <p:txBody>
          <a:bodyPr/>
          <a:lstStyle/>
          <a:p>
            <a:pPr algn="ctr"/>
            <a:r>
              <a:rPr lang="he-IL" dirty="0"/>
              <a:t>סוציאליזם דמוקרטי (חוקתי)</a:t>
            </a:r>
          </a:p>
        </p:txBody>
      </p:sp>
      <p:sp>
        <p:nvSpPr>
          <p:cNvPr id="8" name="מציין מיקום טקסט 7">
            <a:extLst>
              <a:ext uri="{FF2B5EF4-FFF2-40B4-BE49-F238E27FC236}">
                <a16:creationId xmlns:a16="http://schemas.microsoft.com/office/drawing/2014/main" xmlns="" id="{D72DDA66-8FD1-4F2F-A5A2-0ADCACBA91D3}"/>
              </a:ext>
            </a:extLst>
          </p:cNvPr>
          <p:cNvSpPr>
            <a:spLocks noGrp="1"/>
          </p:cNvSpPr>
          <p:nvPr>
            <p:ph idx="1"/>
          </p:nvPr>
        </p:nvSpPr>
        <p:spPr/>
        <p:txBody>
          <a:bodyPr>
            <a:normAutofit fontScale="92500" lnSpcReduction="10000"/>
          </a:bodyPr>
          <a:lstStyle/>
          <a:p>
            <a:pPr algn="just"/>
            <a:r>
              <a:rPr lang="he-IL" dirty="0"/>
              <a:t>גישה הטוענת כי יש להביא לשינויים סוציאליים באמצעות חקיקה ולא באמצעות מהפכה. בניגוד למרקסיזם, הסוציאל דמוקרטיה לא מבקשת לשנות את הסדר החברתי מן היסוד, אלא תומכת בהתערבות של המדינה בצורות שונות כדי למתן את הבעיות החברתיות. אחד האמצעים שמציעה הסוציאל דמוקרטיה להשגת שוויון הוא תשלום מיסים למדינה. בכספים אלה משתמשת המדינה כדי לסייע לחסרי ההון לשיפור מצבם בתחומים שונים.</a:t>
            </a:r>
          </a:p>
          <a:p>
            <a:pPr algn="just"/>
            <a:r>
              <a:rPr lang="he-IL" dirty="0"/>
              <a:t>במהלך המאה ה19 קמו איגודים מקצועיים במסגרתם החלו הפועלים להיאבק על זכויותיהם, כגון: העלאת שכר, תשלום עבור שעות נוספות ועוד. בהדרגה קמו מפלגות סוציאליסטיות בכל המדינות המתועשות. בהשפעת מפלגות אלו, החלו המדינות בחקיקה סוציאלית, לדוגמה: ביטוח בריאות ותאונות עבודה, דמי אבטלה, פנסיה, איסור עבודת ילדים, פיקוח על מחירי מוצרים והלאמת שירותים חיוניים.</a:t>
            </a:r>
          </a:p>
        </p:txBody>
      </p:sp>
    </p:spTree>
    <p:extLst>
      <p:ext uri="{BB962C8B-B14F-4D97-AF65-F5344CB8AC3E}">
        <p14:creationId xmlns:p14="http://schemas.microsoft.com/office/powerpoint/2010/main" val="3020480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86E6B6-7943-4C8D-801A-A6861C786F0C}"/>
              </a:ext>
            </a:extLst>
          </p:cNvPr>
          <p:cNvSpPr>
            <a:spLocks noGrp="1"/>
          </p:cNvSpPr>
          <p:nvPr>
            <p:ph type="ctrTitle"/>
          </p:nvPr>
        </p:nvSpPr>
        <p:spPr/>
        <p:txBody>
          <a:bodyPr/>
          <a:lstStyle/>
          <a:p>
            <a:r>
              <a:rPr lang="he-IL" dirty="0"/>
              <a:t>נאורות</a:t>
            </a:r>
          </a:p>
        </p:txBody>
      </p:sp>
      <p:sp>
        <p:nvSpPr>
          <p:cNvPr id="3" name="כותרת משנה 2">
            <a:extLst>
              <a:ext uri="{FF2B5EF4-FFF2-40B4-BE49-F238E27FC236}">
                <a16:creationId xmlns:a16="http://schemas.microsoft.com/office/drawing/2014/main" xmlns="" id="{C6FDB259-61AE-430B-B002-33A6CB1559DC}"/>
              </a:ext>
            </a:extLst>
          </p:cNvPr>
          <p:cNvSpPr>
            <a:spLocks noGrp="1"/>
          </p:cNvSpPr>
          <p:nvPr>
            <p:ph type="subTitle" idx="1"/>
          </p:nvPr>
        </p:nvSpPr>
        <p:spPr/>
        <p:txBody>
          <a:bodyPr>
            <a:normAutofit/>
          </a:bodyPr>
          <a:lstStyle/>
          <a:p>
            <a:r>
              <a:rPr lang="he-IL" sz="3200" dirty="0"/>
              <a:t>עקרונות ומאפיינים</a:t>
            </a:r>
          </a:p>
        </p:txBody>
      </p:sp>
    </p:spTree>
    <p:extLst>
      <p:ext uri="{BB962C8B-B14F-4D97-AF65-F5344CB8AC3E}">
        <p14:creationId xmlns:p14="http://schemas.microsoft.com/office/powerpoint/2010/main" val="97069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40000"/>
                <a:lumOff val="60000"/>
              </a:schemeClr>
            </a:gs>
            <a:gs pos="23000">
              <a:schemeClr val="accent2">
                <a:lumMod val="50000"/>
                <a:lumOff val="50000"/>
              </a:schemeClr>
            </a:gs>
            <a:gs pos="100000">
              <a:schemeClr val="accent2">
                <a:lumMod val="100000"/>
              </a:schemeClr>
            </a:gs>
          </a:gsLst>
          <a:lin ang="8100000" scaled="1"/>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4098DB7-500F-4840-BED0-9E753440B8A0}"/>
              </a:ext>
            </a:extLst>
          </p:cNvPr>
          <p:cNvSpPr>
            <a:spLocks noGrp="1"/>
          </p:cNvSpPr>
          <p:nvPr>
            <p:ph type="ctrTitle"/>
          </p:nvPr>
        </p:nvSpPr>
        <p:spPr/>
        <p:txBody>
          <a:bodyPr/>
          <a:lstStyle/>
          <a:p>
            <a:r>
              <a:rPr lang="he-IL" dirty="0"/>
              <a:t>אמנציפציה</a:t>
            </a:r>
          </a:p>
        </p:txBody>
      </p:sp>
      <p:sp>
        <p:nvSpPr>
          <p:cNvPr id="5" name="כותרת משנה 4">
            <a:extLst>
              <a:ext uri="{FF2B5EF4-FFF2-40B4-BE49-F238E27FC236}">
                <a16:creationId xmlns:a16="http://schemas.microsoft.com/office/drawing/2014/main" xmlns="" id="{4D1543D8-8953-4C83-8AC2-2A610F8FEA7E}"/>
              </a:ext>
            </a:extLst>
          </p:cNvPr>
          <p:cNvSpPr>
            <a:spLocks noGrp="1"/>
          </p:cNvSpPr>
          <p:nvPr>
            <p:ph type="subTitle" idx="1"/>
          </p:nvPr>
        </p:nvSpPr>
        <p:spPr/>
        <p:txBody>
          <a:bodyPr/>
          <a:lstStyle/>
          <a:p>
            <a:endParaRPr lang="he-IL"/>
          </a:p>
        </p:txBody>
      </p:sp>
    </p:spTree>
    <p:extLst>
      <p:ext uri="{BB962C8B-B14F-4D97-AF65-F5344CB8AC3E}">
        <p14:creationId xmlns:p14="http://schemas.microsoft.com/office/powerpoint/2010/main" val="3377597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40000"/>
                <a:lumOff val="60000"/>
              </a:schemeClr>
            </a:gs>
            <a:gs pos="23000">
              <a:schemeClr val="accent2">
                <a:lumMod val="50000"/>
                <a:lumOff val="50000"/>
              </a:schemeClr>
            </a:gs>
            <a:gs pos="100000">
              <a:schemeClr val="accent2">
                <a:lumMod val="100000"/>
              </a:schemeClr>
            </a:gs>
          </a:gsLst>
          <a:lin ang="8100000" scaled="1"/>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4098DB7-500F-4840-BED0-9E753440B8A0}"/>
              </a:ext>
            </a:extLst>
          </p:cNvPr>
          <p:cNvSpPr>
            <a:spLocks noGrp="1"/>
          </p:cNvSpPr>
          <p:nvPr>
            <p:ph type="title"/>
          </p:nvPr>
        </p:nvSpPr>
        <p:spPr/>
        <p:txBody>
          <a:bodyPr/>
          <a:lstStyle/>
          <a:p>
            <a:r>
              <a:rPr lang="he-IL" dirty="0"/>
              <a:t>אמנציפציה</a:t>
            </a:r>
          </a:p>
        </p:txBody>
      </p:sp>
      <p:sp>
        <p:nvSpPr>
          <p:cNvPr id="3" name="מציין מיקום תוכן 2">
            <a:extLst>
              <a:ext uri="{FF2B5EF4-FFF2-40B4-BE49-F238E27FC236}">
                <a16:creationId xmlns:a16="http://schemas.microsoft.com/office/drawing/2014/main" xmlns="" id="{F26BC3B5-A509-487C-AEFE-5C570376D3DE}"/>
              </a:ext>
            </a:extLst>
          </p:cNvPr>
          <p:cNvSpPr>
            <a:spLocks noGrp="1"/>
          </p:cNvSpPr>
          <p:nvPr>
            <p:ph idx="1"/>
          </p:nvPr>
        </p:nvSpPr>
        <p:spPr/>
        <p:txBody>
          <a:bodyPr/>
          <a:lstStyle/>
          <a:p>
            <a:r>
              <a:rPr lang="he-IL" dirty="0"/>
              <a:t>אמנציפציה = שוויון זכויות (למי שלא היה להם קודם).</a:t>
            </a:r>
          </a:p>
          <a:p>
            <a:r>
              <a:rPr lang="he-IL" dirty="0"/>
              <a:t>עד העת החדשה היהודים סבלו מאפליה רשמית וחוקית הן בארצות הנוצרים והן בארצות המוסלמים.</a:t>
            </a:r>
          </a:p>
          <a:p>
            <a:r>
              <a:rPr lang="he-IL" dirty="0"/>
              <a:t>רקע לאמנציפציה ליהודים:</a:t>
            </a:r>
          </a:p>
          <a:p>
            <a:pPr lvl="1"/>
            <a:r>
              <a:rPr lang="he-IL" dirty="0"/>
              <a:t>רעיונות הנאורות (בעיקר ערך השוויון, זכויות טבעיות...)</a:t>
            </a:r>
          </a:p>
          <a:p>
            <a:pPr lvl="1"/>
            <a:r>
              <a:rPr lang="he-IL" dirty="0"/>
              <a:t>פעילות של נוכרים ויהודים לשיפור דעת הקהל בנוגע ליהודים ושינוי מעמדם (</a:t>
            </a:r>
            <a:r>
              <a:rPr lang="he-IL" dirty="0" err="1"/>
              <a:t>לסינג</a:t>
            </a:r>
            <a:r>
              <a:rPr lang="he-IL" dirty="0"/>
              <a:t>)</a:t>
            </a:r>
          </a:p>
          <a:p>
            <a:pPr lvl="1"/>
            <a:r>
              <a:rPr lang="he-IL" dirty="0"/>
              <a:t>אינטרס של השליטים לקדם את היהודים לתועלת המדינה</a:t>
            </a:r>
          </a:p>
          <a:p>
            <a:pPr lvl="1"/>
            <a:r>
              <a:rPr lang="he-IL" dirty="0"/>
              <a:t>[התפשטות רעיונות החירות והשוויון בעקבות כיבושי נפוליאון]</a:t>
            </a:r>
          </a:p>
          <a:p>
            <a:r>
              <a:rPr lang="he-IL" dirty="0"/>
              <a:t>האמנציפציה ליהודים באירופה החלה בצרפת לאחר המהפכה הצרפתית והתשפטה באופן ממושך והדרגתי לשאר מדינות אירופה.</a:t>
            </a:r>
          </a:p>
        </p:txBody>
      </p:sp>
    </p:spTree>
    <p:extLst>
      <p:ext uri="{BB962C8B-B14F-4D97-AF65-F5344CB8AC3E}">
        <p14:creationId xmlns:p14="http://schemas.microsoft.com/office/powerpoint/2010/main" val="1278286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23000">
              <a:schemeClr val="accent2">
                <a:lumMod val="50000"/>
                <a:lumOff val="50000"/>
              </a:schemeClr>
            </a:gs>
            <a:gs pos="100000">
              <a:schemeClr val="accent2">
                <a:lumMod val="100000"/>
              </a:schemeClr>
            </a:gs>
          </a:gsLst>
          <a:lin ang="8100000" scaled="1"/>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6E0F4DB-DE09-4819-A81F-43A7C94F7C5F}"/>
              </a:ext>
            </a:extLst>
          </p:cNvPr>
          <p:cNvSpPr>
            <a:spLocks noGrp="1"/>
          </p:cNvSpPr>
          <p:nvPr>
            <p:ph type="title"/>
          </p:nvPr>
        </p:nvSpPr>
        <p:spPr/>
        <p:txBody>
          <a:bodyPr/>
          <a:lstStyle/>
          <a:p>
            <a:r>
              <a:rPr lang="he-IL" dirty="0"/>
              <a:t>מחירי אמנציפציה</a:t>
            </a:r>
          </a:p>
        </p:txBody>
      </p:sp>
      <p:sp>
        <p:nvSpPr>
          <p:cNvPr id="3" name="מציין מיקום תוכן 2">
            <a:extLst>
              <a:ext uri="{FF2B5EF4-FFF2-40B4-BE49-F238E27FC236}">
                <a16:creationId xmlns:a16="http://schemas.microsoft.com/office/drawing/2014/main" xmlns="" id="{A4E35264-4773-4B9B-A4A4-7423D0981386}"/>
              </a:ext>
            </a:extLst>
          </p:cNvPr>
          <p:cNvSpPr>
            <a:spLocks noGrp="1"/>
          </p:cNvSpPr>
          <p:nvPr>
            <p:ph idx="1"/>
          </p:nvPr>
        </p:nvSpPr>
        <p:spPr/>
        <p:txBody>
          <a:bodyPr/>
          <a:lstStyle/>
          <a:p>
            <a:r>
              <a:rPr lang="he-IL" dirty="0"/>
              <a:t>היהודים נאלצו במסגרת האמנציפציה לוותר על מספר דברים:</a:t>
            </a:r>
          </a:p>
          <a:p>
            <a:r>
              <a:rPr lang="he-IL" dirty="0"/>
              <a:t>במובן הקהילתי:</a:t>
            </a:r>
          </a:p>
          <a:p>
            <a:pPr lvl="1"/>
            <a:r>
              <a:rPr lang="he-IL" dirty="0"/>
              <a:t>ויתור על האוטונומיה היהודית. עד אז לקהילה היה כוח ומעמד, הם לקחו מיסים לעצמם, הרנים והזקנים היו מובילי הקהילה, היו לפעמים סמכויות שיפוט ושליטה. במסגרת קבלת </a:t>
            </a:r>
            <a:r>
              <a:rPr lang="he-IL" dirty="0" err="1"/>
              <a:t>האצמנציפציה</a:t>
            </a:r>
            <a:r>
              <a:rPr lang="he-IL" dirty="0"/>
              <a:t> האוטונומיה נגמרה.</a:t>
            </a:r>
          </a:p>
          <a:p>
            <a:r>
              <a:rPr lang="he-IL" dirty="0"/>
              <a:t>במובן האישי:</a:t>
            </a:r>
          </a:p>
          <a:p>
            <a:pPr lvl="1"/>
            <a:r>
              <a:rPr lang="he-IL" dirty="0"/>
              <a:t>יהודים רבים שניסו להתקבל לחברה גילו קשיים רבים. זה מוביל לשינוי השם, הלבוש, אורח החיים כדי להידמות לגויים ולהתקבל בתוכם.</a:t>
            </a:r>
          </a:p>
          <a:p>
            <a:pPr lvl="1"/>
            <a:r>
              <a:rPr lang="he-IL" dirty="0"/>
              <a:t>זה גם מוביל לחילון ואף להתבוללות של יהודים רבים.</a:t>
            </a:r>
          </a:p>
        </p:txBody>
      </p:sp>
    </p:spTree>
    <p:extLst>
      <p:ext uri="{BB962C8B-B14F-4D97-AF65-F5344CB8AC3E}">
        <p14:creationId xmlns:p14="http://schemas.microsoft.com/office/powerpoint/2010/main" val="204502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23000">
              <a:schemeClr val="accent2">
                <a:lumMod val="50000"/>
                <a:lumOff val="50000"/>
              </a:schemeClr>
            </a:gs>
            <a:gs pos="100000">
              <a:schemeClr val="accent2">
                <a:lumMod val="100000"/>
              </a:schemeClr>
            </a:gs>
          </a:gsLst>
          <a:lin ang="8100000" scaled="1"/>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7DDF103-74D7-4804-9969-4B282958D242}"/>
              </a:ext>
            </a:extLst>
          </p:cNvPr>
          <p:cNvSpPr>
            <a:spLocks noGrp="1"/>
          </p:cNvSpPr>
          <p:nvPr>
            <p:ph type="title"/>
          </p:nvPr>
        </p:nvSpPr>
        <p:spPr/>
        <p:txBody>
          <a:bodyPr/>
          <a:lstStyle/>
          <a:p>
            <a:r>
              <a:rPr lang="he-IL" dirty="0"/>
              <a:t>האמנציפציה באלג'יריה</a:t>
            </a:r>
          </a:p>
        </p:txBody>
      </p:sp>
      <p:sp>
        <p:nvSpPr>
          <p:cNvPr id="3" name="מציין מיקום תוכן 2">
            <a:extLst>
              <a:ext uri="{FF2B5EF4-FFF2-40B4-BE49-F238E27FC236}">
                <a16:creationId xmlns:a16="http://schemas.microsoft.com/office/drawing/2014/main" xmlns="" id="{D7BE45C6-639A-406E-BA48-FA70BE95E1D3}"/>
              </a:ext>
            </a:extLst>
          </p:cNvPr>
          <p:cNvSpPr>
            <a:spLocks noGrp="1"/>
          </p:cNvSpPr>
          <p:nvPr>
            <p:ph idx="1"/>
          </p:nvPr>
        </p:nvSpPr>
        <p:spPr/>
        <p:txBody>
          <a:bodyPr/>
          <a:lstStyle/>
          <a:p>
            <a:r>
              <a:rPr lang="he-IL" dirty="0"/>
              <a:t>כפי שראינו האמנציפציה החלה בצרפת והייתה בעיקר באירופה. איך היא הגיעה לארצות מרוחקות ושונות?</a:t>
            </a:r>
          </a:p>
          <a:p>
            <a:r>
              <a:rPr lang="he-IL" dirty="0"/>
              <a:t>צרפת כובשת את אלג'יריה בשנת 1830 ומסירה חלק מהאפליות שהיו כנגד היהודים מטעם השלטון המוסלמי.</a:t>
            </a:r>
          </a:p>
          <a:p>
            <a:r>
              <a:rPr lang="he-IL" dirty="0"/>
              <a:t>בשנת 1870 ניתן 'צו כרמיה' ע"י שר המשפטים היהודי-צרפתי אדולף כרמיה שהעניק ליהודי אלג'יריה אזרחות צרפתית. בכך מעמדם עלה ואפילו עבר את מעמד שכניהם המוסלמים.</a:t>
            </a:r>
          </a:p>
          <a:p>
            <a:r>
              <a:rPr lang="he-IL" dirty="0"/>
              <a:t>הדבר הוביל לכעס, </a:t>
            </a:r>
            <a:r>
              <a:rPr lang="he-IL" dirty="0" err="1"/>
              <a:t>מרמור</a:t>
            </a:r>
            <a:r>
              <a:rPr lang="he-IL" dirty="0"/>
              <a:t> וגילויי אנטישמיות מצד המוסלמים (וגם חלק מהאירופאים ששלטו שם).</a:t>
            </a:r>
          </a:p>
        </p:txBody>
      </p:sp>
    </p:spTree>
    <p:extLst>
      <p:ext uri="{BB962C8B-B14F-4D97-AF65-F5344CB8AC3E}">
        <p14:creationId xmlns:p14="http://schemas.microsoft.com/office/powerpoint/2010/main" val="1005636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5430C21-F058-43FC-A77D-7FD06EBB7657}"/>
              </a:ext>
            </a:extLst>
          </p:cNvPr>
          <p:cNvSpPr>
            <a:spLocks noGrp="1"/>
          </p:cNvSpPr>
          <p:nvPr>
            <p:ph type="ctrTitle"/>
          </p:nvPr>
        </p:nvSpPr>
        <p:spPr/>
        <p:txBody>
          <a:bodyPr/>
          <a:lstStyle/>
          <a:p>
            <a:r>
              <a:rPr lang="he-IL" dirty="0"/>
              <a:t>מימוש רעיונות ההשכלה</a:t>
            </a:r>
          </a:p>
        </p:txBody>
      </p:sp>
      <p:sp>
        <p:nvSpPr>
          <p:cNvPr id="3" name="כותרת משנה 2">
            <a:extLst>
              <a:ext uri="{FF2B5EF4-FFF2-40B4-BE49-F238E27FC236}">
                <a16:creationId xmlns:a16="http://schemas.microsoft.com/office/drawing/2014/main" xmlns="" id="{62B70F95-F4DE-4FE6-8755-9319320865AD}"/>
              </a:ext>
            </a:extLst>
          </p:cNvPr>
          <p:cNvSpPr>
            <a:spLocks noGrp="1"/>
          </p:cNvSpPr>
          <p:nvPr>
            <p:ph type="subTitle" idx="1"/>
          </p:nvPr>
        </p:nvSpPr>
        <p:spPr/>
        <p:txBody>
          <a:bodyPr>
            <a:normAutofit/>
          </a:bodyPr>
          <a:lstStyle/>
          <a:p>
            <a:r>
              <a:rPr lang="he-IL" sz="3200" dirty="0"/>
              <a:t>במזרח התיכון ובארצות האסלאם</a:t>
            </a:r>
          </a:p>
          <a:p>
            <a:r>
              <a:rPr lang="he-IL" sz="3200" dirty="0"/>
              <a:t>כי"ח</a:t>
            </a:r>
          </a:p>
        </p:txBody>
      </p:sp>
    </p:spTree>
    <p:extLst>
      <p:ext uri="{BB962C8B-B14F-4D97-AF65-F5344CB8AC3E}">
        <p14:creationId xmlns:p14="http://schemas.microsoft.com/office/powerpoint/2010/main" val="3012695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ADEA436-1B8D-4E17-82B4-07F53CCF7097}"/>
              </a:ext>
            </a:extLst>
          </p:cNvPr>
          <p:cNvSpPr>
            <a:spLocks noGrp="1"/>
          </p:cNvSpPr>
          <p:nvPr>
            <p:ph type="title"/>
          </p:nvPr>
        </p:nvSpPr>
        <p:spPr/>
        <p:txBody>
          <a:bodyPr/>
          <a:lstStyle/>
          <a:p>
            <a:r>
              <a:rPr lang="he-IL" dirty="0"/>
              <a:t>השכלה במזרח התיכון ובארצות האסלאם (212-211)</a:t>
            </a:r>
          </a:p>
        </p:txBody>
      </p:sp>
      <p:sp>
        <p:nvSpPr>
          <p:cNvPr id="3" name="מציין מיקום תוכן 2">
            <a:extLst>
              <a:ext uri="{FF2B5EF4-FFF2-40B4-BE49-F238E27FC236}">
                <a16:creationId xmlns:a16="http://schemas.microsoft.com/office/drawing/2014/main" xmlns="" id="{9EAC881A-70B7-4FC7-A90D-F8F31525A3B5}"/>
              </a:ext>
            </a:extLst>
          </p:cNvPr>
          <p:cNvSpPr>
            <a:spLocks noGrp="1"/>
          </p:cNvSpPr>
          <p:nvPr>
            <p:ph idx="1"/>
          </p:nvPr>
        </p:nvSpPr>
        <p:spPr/>
        <p:txBody>
          <a:bodyPr/>
          <a:lstStyle/>
          <a:p>
            <a:pPr algn="just"/>
            <a:r>
              <a:rPr lang="he-IL" dirty="0"/>
              <a:t>אזורים אלו היו מוסלמיים ולא הייתה בהם כלל השפעה מודרנית או תנועת השכלה כללית.</a:t>
            </a:r>
          </a:p>
          <a:p>
            <a:pPr algn="just"/>
            <a:r>
              <a:rPr lang="he-IL" dirty="0"/>
              <a:t>המודרנה הגיעה לארצות אלו בדרך כלל ממעורבות אירופאית חיצונית.</a:t>
            </a:r>
          </a:p>
          <a:p>
            <a:pPr algn="just"/>
            <a:r>
              <a:rPr lang="he-IL" dirty="0"/>
              <a:t>ארגון כי"ח (כל ישראל חברים) היה ארגון יהודי-צרפתי שפעל בארצות אלו והקים רשת בתי ספר שחינכו ברוח ההשכלה. הלימודים היו בשפה הצרפתית וחינכו גם להשכלה כללית ורכישת מקצוע.</a:t>
            </a:r>
          </a:p>
          <a:p>
            <a:pPr algn="just"/>
            <a:r>
              <a:rPr lang="he-IL" dirty="0"/>
              <a:t>היחס לבתי הספר של כי"ח היה מעורב ומגוון. היו מקומות ששמחו על כך וראו בזה דרך לשפר את מצב היהודים ומנגד היו שראו בזה ניסיון להחדרת רעיונות חילון ופגיעה במסורת היהודית (היחס לעיתים השתנה גם באותו מקום – למשל במרוקו).</a:t>
            </a:r>
          </a:p>
        </p:txBody>
      </p:sp>
    </p:spTree>
    <p:extLst>
      <p:ext uri="{BB962C8B-B14F-4D97-AF65-F5344CB8AC3E}">
        <p14:creationId xmlns:p14="http://schemas.microsoft.com/office/powerpoint/2010/main" val="667784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ADEA436-1B8D-4E17-82B4-07F53CCF7097}"/>
              </a:ext>
            </a:extLst>
          </p:cNvPr>
          <p:cNvSpPr>
            <a:spLocks noGrp="1"/>
          </p:cNvSpPr>
          <p:nvPr>
            <p:ph type="title"/>
          </p:nvPr>
        </p:nvSpPr>
        <p:spPr/>
        <p:txBody>
          <a:bodyPr/>
          <a:lstStyle/>
          <a:p>
            <a:r>
              <a:rPr lang="he-IL" dirty="0"/>
              <a:t>בתי הספר של כי"ח – חידושים ביחס למה שהיה קודם</a:t>
            </a:r>
          </a:p>
        </p:txBody>
      </p:sp>
      <p:sp>
        <p:nvSpPr>
          <p:cNvPr id="3" name="מציין מיקום תוכן 2">
            <a:extLst>
              <a:ext uri="{FF2B5EF4-FFF2-40B4-BE49-F238E27FC236}">
                <a16:creationId xmlns:a16="http://schemas.microsoft.com/office/drawing/2014/main" xmlns="" id="{9EAC881A-70B7-4FC7-A90D-F8F31525A3B5}"/>
              </a:ext>
            </a:extLst>
          </p:cNvPr>
          <p:cNvSpPr>
            <a:spLocks noGrp="1"/>
          </p:cNvSpPr>
          <p:nvPr>
            <p:ph idx="1"/>
          </p:nvPr>
        </p:nvSpPr>
        <p:spPr/>
        <p:txBody>
          <a:bodyPr>
            <a:normAutofit fontScale="92500" lnSpcReduction="20000"/>
          </a:bodyPr>
          <a:lstStyle/>
          <a:p>
            <a:pPr fontAlgn="base"/>
            <a:r>
              <a:rPr lang="he-IL" dirty="0"/>
              <a:t>חלוקה לכיתות לפי גיל התלמידים ויכולותיהם הלימודיות</a:t>
            </a:r>
          </a:p>
          <a:p>
            <a:pPr fontAlgn="base"/>
            <a:r>
              <a:rPr lang="he-IL" dirty="0"/>
              <a:t>שיפור בתנאי הכיתה, כולל שולחן וכיסא לכל תלמיד</a:t>
            </a:r>
          </a:p>
          <a:p>
            <a:pPr fontAlgn="base"/>
            <a:r>
              <a:rPr lang="he-IL" dirty="0"/>
              <a:t>גם </a:t>
            </a:r>
            <a:r>
              <a:rPr lang="he-IL" b="1" dirty="0"/>
              <a:t>בנות</a:t>
            </a:r>
            <a:r>
              <a:rPr lang="he-IL" dirty="0"/>
              <a:t> למדו בבתי הספר של כי"ח</a:t>
            </a:r>
          </a:p>
          <a:p>
            <a:pPr fontAlgn="base"/>
            <a:r>
              <a:rPr lang="he-IL" dirty="0"/>
              <a:t>היו גם </a:t>
            </a:r>
            <a:r>
              <a:rPr lang="he-IL" b="1" dirty="0"/>
              <a:t>בתי ספר מקצועיים</a:t>
            </a:r>
          </a:p>
          <a:p>
            <a:pPr fontAlgn="base"/>
            <a:r>
              <a:rPr lang="he-IL" b="1" dirty="0"/>
              <a:t>נושאי הלימוד מגוונים </a:t>
            </a:r>
            <a:r>
              <a:rPr lang="he-IL" dirty="0"/>
              <a:t>ולא מסורתיים: ספרות, היסטוריה וגאוגרפיה של צרפת, חשבון, שפות אירופיות, ושאר נושאים שנחשבו הכרחיים להשתלבות בעולם המודרני.  ללימודי יהדות היה מעמד שולי.</a:t>
            </a:r>
            <a:endParaRPr lang="he-IL" b="0" dirty="0">
              <a:effectLst/>
            </a:endParaRPr>
          </a:p>
          <a:p>
            <a:pPr fontAlgn="base"/>
            <a:r>
              <a:rPr lang="he-IL" dirty="0"/>
              <a:t>הכינו את התלמידים לבחינות גמר </a:t>
            </a:r>
            <a:r>
              <a:rPr lang="he-IL" b="1" dirty="0"/>
              <a:t>ולקבלת תעודה </a:t>
            </a:r>
            <a:r>
              <a:rPr lang="he-IL" dirty="0"/>
              <a:t>ממשלתית</a:t>
            </a:r>
          </a:p>
          <a:p>
            <a:pPr fontAlgn="base"/>
            <a:r>
              <a:rPr lang="he-IL" dirty="0"/>
              <a:t>הלימודים התקיימו </a:t>
            </a:r>
            <a:r>
              <a:rPr lang="he-IL" b="1" dirty="0"/>
              <a:t>בשפה הצרפתית </a:t>
            </a:r>
            <a:r>
              <a:rPr lang="he-IL" dirty="0"/>
              <a:t>ולא בשפה המקומית או בעברית</a:t>
            </a:r>
          </a:p>
          <a:p>
            <a:pPr fontAlgn="base"/>
            <a:r>
              <a:rPr lang="he-IL" dirty="0"/>
              <a:t>הכנסת </a:t>
            </a:r>
            <a:r>
              <a:rPr lang="he-IL" b="1" dirty="0"/>
              <a:t>אמצעי למידה </a:t>
            </a:r>
            <a:r>
              <a:rPr lang="he-IL" dirty="0"/>
              <a:t>כגון לוח, ספרים ומחברות</a:t>
            </a:r>
          </a:p>
          <a:p>
            <a:pPr fontAlgn="base"/>
            <a:r>
              <a:rPr lang="he-IL" dirty="0"/>
              <a:t>העסקת </a:t>
            </a:r>
            <a:r>
              <a:rPr lang="he-IL" b="1" dirty="0"/>
              <a:t>מורים משכילים </a:t>
            </a:r>
            <a:r>
              <a:rPr lang="he-IL" dirty="0"/>
              <a:t>ומוסמכים להוראה</a:t>
            </a:r>
          </a:p>
          <a:p>
            <a:pPr algn="just"/>
            <a:endParaRPr lang="he-IL" dirty="0"/>
          </a:p>
        </p:txBody>
      </p:sp>
    </p:spTree>
    <p:extLst>
      <p:ext uri="{BB962C8B-B14F-4D97-AF65-F5344CB8AC3E}">
        <p14:creationId xmlns:p14="http://schemas.microsoft.com/office/powerpoint/2010/main" val="3772927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F1A8457-36A5-4D57-9D9D-877B2FCE9AB8}"/>
              </a:ext>
            </a:extLst>
          </p:cNvPr>
          <p:cNvSpPr>
            <a:spLocks noGrp="1"/>
          </p:cNvSpPr>
          <p:nvPr>
            <p:ph type="title"/>
          </p:nvPr>
        </p:nvSpPr>
        <p:spPr/>
        <p:txBody>
          <a:bodyPr/>
          <a:lstStyle/>
          <a:p>
            <a:pPr algn="ctr"/>
            <a:r>
              <a:rPr lang="he-IL" dirty="0"/>
              <a:t>וויכוחים על בתי הספר של כי"ח</a:t>
            </a:r>
          </a:p>
        </p:txBody>
      </p:sp>
      <p:sp>
        <p:nvSpPr>
          <p:cNvPr id="4" name="מציין מיקום טקסט 3">
            <a:extLst>
              <a:ext uri="{FF2B5EF4-FFF2-40B4-BE49-F238E27FC236}">
                <a16:creationId xmlns:a16="http://schemas.microsoft.com/office/drawing/2014/main" xmlns="" id="{8A5ADB53-9DCF-479B-B5BB-AEC41B36D7A1}"/>
              </a:ext>
            </a:extLst>
          </p:cNvPr>
          <p:cNvSpPr>
            <a:spLocks noGrp="1"/>
          </p:cNvSpPr>
          <p:nvPr>
            <p:ph type="body" idx="1"/>
          </p:nvPr>
        </p:nvSpPr>
        <p:spPr/>
        <p:txBody>
          <a:bodyPr/>
          <a:lstStyle/>
          <a:p>
            <a:r>
              <a:rPr lang="he-IL" dirty="0"/>
              <a:t>מתנגדים</a:t>
            </a:r>
          </a:p>
        </p:txBody>
      </p:sp>
      <p:sp>
        <p:nvSpPr>
          <p:cNvPr id="5" name="מציין מיקום תוכן 4">
            <a:extLst>
              <a:ext uri="{FF2B5EF4-FFF2-40B4-BE49-F238E27FC236}">
                <a16:creationId xmlns:a16="http://schemas.microsoft.com/office/drawing/2014/main" xmlns="" id="{BF014B80-5796-4C1D-95AE-E82150721B03}"/>
              </a:ext>
            </a:extLst>
          </p:cNvPr>
          <p:cNvSpPr>
            <a:spLocks noGrp="1"/>
          </p:cNvSpPr>
          <p:nvPr>
            <p:ph sz="half" idx="2"/>
          </p:nvPr>
        </p:nvSpPr>
        <p:spPr>
          <a:xfrm>
            <a:off x="839788" y="2505075"/>
            <a:ext cx="5157787" cy="3987800"/>
          </a:xfrm>
        </p:spPr>
        <p:txBody>
          <a:bodyPr>
            <a:normAutofit/>
          </a:bodyPr>
          <a:lstStyle/>
          <a:p>
            <a:pPr algn="just" fontAlgn="base"/>
            <a:r>
              <a:rPr lang="he-IL" dirty="0"/>
              <a:t>בבתי ספר של כי"ח מזלזלים בלימודי קודש ובחינוך המסורתי </a:t>
            </a:r>
          </a:p>
          <a:p>
            <a:pPr algn="just" fontAlgn="base"/>
            <a:r>
              <a:rPr lang="he-IL" dirty="0"/>
              <a:t>מטרתם של כי"ח היא "לצרפת" את היהודים, ולגרום להתבוללותם.</a:t>
            </a:r>
          </a:p>
          <a:p>
            <a:pPr algn="just" fontAlgn="base"/>
            <a:r>
              <a:rPr lang="he-IL" dirty="0"/>
              <a:t>כי"ח גורם לפילוג בקהילה בין היהודים שמשתלבים בחברה הצרפתית ומתרחקים מהמסורת, לבין הציבור שנשאר נאמן לדרך המסורתית.</a:t>
            </a:r>
          </a:p>
          <a:p>
            <a:pPr algn="just"/>
            <a:endParaRPr lang="he-IL" dirty="0"/>
          </a:p>
        </p:txBody>
      </p:sp>
      <p:sp>
        <p:nvSpPr>
          <p:cNvPr id="6" name="מציין מיקום טקסט 5">
            <a:extLst>
              <a:ext uri="{FF2B5EF4-FFF2-40B4-BE49-F238E27FC236}">
                <a16:creationId xmlns:a16="http://schemas.microsoft.com/office/drawing/2014/main" xmlns="" id="{E82C85EE-B54A-4D27-8613-FD46E7A5222B}"/>
              </a:ext>
            </a:extLst>
          </p:cNvPr>
          <p:cNvSpPr>
            <a:spLocks noGrp="1"/>
          </p:cNvSpPr>
          <p:nvPr>
            <p:ph type="body" sz="quarter" idx="3"/>
          </p:nvPr>
        </p:nvSpPr>
        <p:spPr/>
        <p:txBody>
          <a:bodyPr/>
          <a:lstStyle/>
          <a:p>
            <a:r>
              <a:rPr lang="he-IL" dirty="0"/>
              <a:t>תומכים</a:t>
            </a:r>
          </a:p>
        </p:txBody>
      </p:sp>
      <p:sp>
        <p:nvSpPr>
          <p:cNvPr id="7" name="מציין מיקום תוכן 6">
            <a:extLst>
              <a:ext uri="{FF2B5EF4-FFF2-40B4-BE49-F238E27FC236}">
                <a16:creationId xmlns:a16="http://schemas.microsoft.com/office/drawing/2014/main" xmlns="" id="{DEA16966-9BC1-4E75-B653-A2BE8E4A1BAF}"/>
              </a:ext>
            </a:extLst>
          </p:cNvPr>
          <p:cNvSpPr>
            <a:spLocks noGrp="1"/>
          </p:cNvSpPr>
          <p:nvPr>
            <p:ph sz="quarter" idx="4"/>
          </p:nvPr>
        </p:nvSpPr>
        <p:spPr>
          <a:xfrm>
            <a:off x="6400800" y="2505074"/>
            <a:ext cx="5543550" cy="4090035"/>
          </a:xfrm>
        </p:spPr>
        <p:txBody>
          <a:bodyPr>
            <a:normAutofit fontScale="92500"/>
          </a:bodyPr>
          <a:lstStyle/>
          <a:p>
            <a:pPr algn="just" fontAlgn="base"/>
            <a:r>
              <a:rPr lang="he-IL" dirty="0"/>
              <a:t>בתי ספר של כי"ח מכשירים את היהודים להשתלב בחברה הצרפתית והנאורה.</a:t>
            </a:r>
          </a:p>
          <a:p>
            <a:pPr algn="just" fontAlgn="base"/>
            <a:r>
              <a:rPr lang="he-IL" dirty="0"/>
              <a:t>בתי ספר של כי"ח משלבים מקצועות יהודיים ומסורתיים, וזאת לעומת בתי ספר שהקימו ארגונים גויים.</a:t>
            </a:r>
          </a:p>
          <a:p>
            <a:pPr algn="just" fontAlgn="base"/>
            <a:r>
              <a:rPr lang="he-IL" dirty="0"/>
              <a:t>בתי ספר של כי"ח מאפשרים למנוע את התופעה של ילדים יהודים ממשפחות עשירות שלמדו בבתי ספר לא יהודיים (כי חיפשו גם לימודים כלליים).</a:t>
            </a:r>
          </a:p>
          <a:p>
            <a:pPr algn="just"/>
            <a:endParaRPr lang="he-IL" dirty="0"/>
          </a:p>
        </p:txBody>
      </p:sp>
    </p:spTree>
    <p:extLst>
      <p:ext uri="{BB962C8B-B14F-4D97-AF65-F5344CB8AC3E}">
        <p14:creationId xmlns:p14="http://schemas.microsoft.com/office/powerpoint/2010/main" val="846635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מציין מיקום תוכן 8">
            <a:extLst>
              <a:ext uri="{FF2B5EF4-FFF2-40B4-BE49-F238E27FC236}">
                <a16:creationId xmlns:a16="http://schemas.microsoft.com/office/drawing/2014/main" xmlns="" id="{8A5DD900-1E19-467E-8BDA-A44C0BA798CF}"/>
              </a:ext>
            </a:extLst>
          </p:cNvPr>
          <p:cNvPicPr>
            <a:picLocks noGrp="1" noChangeAspect="1"/>
          </p:cNvPicPr>
          <p:nvPr>
            <p:ph idx="1"/>
          </p:nvPr>
        </p:nvPicPr>
        <p:blipFill>
          <a:blip r:embed="rId2"/>
          <a:stretch>
            <a:fillRect/>
          </a:stretch>
        </p:blipFill>
        <p:spPr>
          <a:xfrm>
            <a:off x="972487" y="795733"/>
            <a:ext cx="10247025" cy="5266533"/>
          </a:xfrm>
          <a:prstGeom prst="rect">
            <a:avLst/>
          </a:prstGeom>
        </p:spPr>
      </p:pic>
    </p:spTree>
    <p:extLst>
      <p:ext uri="{BB962C8B-B14F-4D97-AF65-F5344CB8AC3E}">
        <p14:creationId xmlns:p14="http://schemas.microsoft.com/office/powerpoint/2010/main" val="2759399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83ACEBAA-4906-4491-A71B-3B55AEB3D7F8}"/>
              </a:ext>
            </a:extLst>
          </p:cNvPr>
          <p:cNvSpPr>
            <a:spLocks noGrp="1"/>
          </p:cNvSpPr>
          <p:nvPr>
            <p:ph type="title"/>
          </p:nvPr>
        </p:nvSpPr>
        <p:spPr/>
        <p:txBody>
          <a:bodyPr/>
          <a:lstStyle/>
          <a:p>
            <a:endParaRPr lang="he-IL"/>
          </a:p>
        </p:txBody>
      </p:sp>
      <p:pic>
        <p:nvPicPr>
          <p:cNvPr id="8" name="מציין מיקום תוכן 7">
            <a:extLst>
              <a:ext uri="{FF2B5EF4-FFF2-40B4-BE49-F238E27FC236}">
                <a16:creationId xmlns:a16="http://schemas.microsoft.com/office/drawing/2014/main" xmlns="" id="{0F2BCAA4-A857-4A84-A145-7C0F99E3FC01}"/>
              </a:ext>
            </a:extLst>
          </p:cNvPr>
          <p:cNvPicPr>
            <a:picLocks noGrp="1" noChangeAspect="1"/>
          </p:cNvPicPr>
          <p:nvPr>
            <p:ph sz="half" idx="1"/>
          </p:nvPr>
        </p:nvPicPr>
        <p:blipFill>
          <a:blip r:embed="rId2"/>
          <a:stretch>
            <a:fillRect/>
          </a:stretch>
        </p:blipFill>
        <p:spPr>
          <a:xfrm>
            <a:off x="0" y="4172397"/>
            <a:ext cx="7153894" cy="2685603"/>
          </a:xfrm>
          <a:prstGeom prst="rect">
            <a:avLst/>
          </a:prstGeom>
        </p:spPr>
      </p:pic>
      <p:pic>
        <p:nvPicPr>
          <p:cNvPr id="7" name="מציין מיקום תוכן 6">
            <a:extLst>
              <a:ext uri="{FF2B5EF4-FFF2-40B4-BE49-F238E27FC236}">
                <a16:creationId xmlns:a16="http://schemas.microsoft.com/office/drawing/2014/main" xmlns="" id="{4B9B5E8C-2354-4A70-83B8-5033E2FC8EDB}"/>
              </a:ext>
            </a:extLst>
          </p:cNvPr>
          <p:cNvPicPr>
            <a:picLocks noGrp="1" noChangeAspect="1"/>
          </p:cNvPicPr>
          <p:nvPr>
            <p:ph sz="half" idx="2"/>
          </p:nvPr>
        </p:nvPicPr>
        <p:blipFill>
          <a:blip r:embed="rId3"/>
          <a:stretch>
            <a:fillRect/>
          </a:stretch>
        </p:blipFill>
        <p:spPr>
          <a:xfrm>
            <a:off x="6096000" y="106878"/>
            <a:ext cx="6005377" cy="4033848"/>
          </a:xfrm>
          <a:prstGeom prst="rect">
            <a:avLst/>
          </a:prstGeom>
        </p:spPr>
      </p:pic>
    </p:spTree>
    <p:extLst>
      <p:ext uri="{BB962C8B-B14F-4D97-AF65-F5344CB8AC3E}">
        <p14:creationId xmlns:p14="http://schemas.microsoft.com/office/powerpoint/2010/main" val="61120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86A4C8E-0902-45CC-A63D-DE0B8513E98D}"/>
              </a:ext>
            </a:extLst>
          </p:cNvPr>
          <p:cNvSpPr>
            <a:spLocks noGrp="1"/>
          </p:cNvSpPr>
          <p:nvPr>
            <p:ph type="title"/>
          </p:nvPr>
        </p:nvSpPr>
        <p:spPr/>
        <p:txBody>
          <a:bodyPr>
            <a:normAutofit/>
          </a:bodyPr>
          <a:lstStyle/>
          <a:p>
            <a:r>
              <a:rPr lang="he-IL" sz="4000" dirty="0"/>
              <a:t>עקרונות הנאורות</a:t>
            </a:r>
          </a:p>
        </p:txBody>
      </p:sp>
      <p:sp>
        <p:nvSpPr>
          <p:cNvPr id="3" name="מציין מיקום תוכן 2">
            <a:extLst>
              <a:ext uri="{FF2B5EF4-FFF2-40B4-BE49-F238E27FC236}">
                <a16:creationId xmlns:a16="http://schemas.microsoft.com/office/drawing/2014/main" xmlns="" id="{EEA54A0E-36BA-4A89-AF44-3FEB48FB938D}"/>
              </a:ext>
            </a:extLst>
          </p:cNvPr>
          <p:cNvSpPr>
            <a:spLocks noGrp="1"/>
          </p:cNvSpPr>
          <p:nvPr>
            <p:ph idx="1"/>
          </p:nvPr>
        </p:nvSpPr>
        <p:spPr/>
        <p:txBody>
          <a:bodyPr>
            <a:normAutofit lnSpcReduction="10000"/>
          </a:bodyPr>
          <a:lstStyle/>
          <a:p>
            <a:pPr fontAlgn="ctr"/>
            <a:r>
              <a:rPr lang="he-IL" sz="3500" dirty="0"/>
              <a:t>האדם אחראי לגורלו</a:t>
            </a:r>
          </a:p>
          <a:p>
            <a:pPr fontAlgn="ctr"/>
            <a:r>
              <a:rPr lang="he-IL" sz="3500" dirty="0"/>
              <a:t>כבוד האדם וחירותו </a:t>
            </a:r>
          </a:p>
          <a:p>
            <a:pPr fontAlgn="ctr"/>
            <a:r>
              <a:rPr lang="he-IL" sz="3500" dirty="0"/>
              <a:t>השוויון </a:t>
            </a:r>
          </a:p>
          <a:p>
            <a:pPr fontAlgn="ctr"/>
            <a:r>
              <a:rPr lang="he-IL" sz="3500" dirty="0"/>
              <a:t>הזכויות הטבעיות</a:t>
            </a:r>
          </a:p>
          <a:p>
            <a:pPr fontAlgn="ctr"/>
            <a:r>
              <a:rPr lang="he-IL" sz="3500" dirty="0"/>
              <a:t>המדינה – מוסד לטובת האזרחים</a:t>
            </a:r>
          </a:p>
          <a:p>
            <a:endParaRPr lang="he-IL" sz="3200" dirty="0"/>
          </a:p>
        </p:txBody>
      </p:sp>
    </p:spTree>
    <p:extLst>
      <p:ext uri="{BB962C8B-B14F-4D97-AF65-F5344CB8AC3E}">
        <p14:creationId xmlns:p14="http://schemas.microsoft.com/office/powerpoint/2010/main" val="347818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1" name="כותרת 10">
            <a:extLst>
              <a:ext uri="{FF2B5EF4-FFF2-40B4-BE49-F238E27FC236}">
                <a16:creationId xmlns:a16="http://schemas.microsoft.com/office/drawing/2014/main" xmlns="" id="{81EE17F0-7814-45A3-B4D0-CD693E03B6F6}"/>
              </a:ext>
            </a:extLst>
          </p:cNvPr>
          <p:cNvSpPr>
            <a:spLocks noGrp="1"/>
          </p:cNvSpPr>
          <p:nvPr>
            <p:ph type="ctrTitle"/>
          </p:nvPr>
        </p:nvSpPr>
        <p:spPr/>
        <p:txBody>
          <a:bodyPr/>
          <a:lstStyle/>
          <a:p>
            <a:r>
              <a:rPr lang="he-IL" dirty="0"/>
              <a:t>זרמים יהודיים לאור המודרנה</a:t>
            </a:r>
          </a:p>
        </p:txBody>
      </p:sp>
      <p:sp>
        <p:nvSpPr>
          <p:cNvPr id="12" name="כותרת משנה 11">
            <a:extLst>
              <a:ext uri="{FF2B5EF4-FFF2-40B4-BE49-F238E27FC236}">
                <a16:creationId xmlns:a16="http://schemas.microsoft.com/office/drawing/2014/main" xmlns="" id="{35AF227C-73BF-4639-BFCA-A753CEF83A44}"/>
              </a:ext>
            </a:extLst>
          </p:cNvPr>
          <p:cNvSpPr>
            <a:spLocks noGrp="1"/>
          </p:cNvSpPr>
          <p:nvPr>
            <p:ph type="subTitle" idx="1"/>
          </p:nvPr>
        </p:nvSpPr>
        <p:spPr/>
        <p:txBody>
          <a:bodyPr>
            <a:normAutofit/>
          </a:bodyPr>
          <a:lstStyle/>
          <a:p>
            <a:r>
              <a:rPr lang="he-IL" sz="3600" dirty="0"/>
              <a:t>אורתודוקסיה ונאו אורתודוקסיה</a:t>
            </a:r>
          </a:p>
        </p:txBody>
      </p:sp>
    </p:spTree>
    <p:extLst>
      <p:ext uri="{BB962C8B-B14F-4D97-AF65-F5344CB8AC3E}">
        <p14:creationId xmlns:p14="http://schemas.microsoft.com/office/powerpoint/2010/main" val="1942433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9B56AF5-88AA-4778-AEB4-32106716E72D}"/>
              </a:ext>
            </a:extLst>
          </p:cNvPr>
          <p:cNvSpPr>
            <a:spLocks noGrp="1"/>
          </p:cNvSpPr>
          <p:nvPr>
            <p:ph type="title"/>
          </p:nvPr>
        </p:nvSpPr>
        <p:spPr/>
        <p:txBody>
          <a:bodyPr/>
          <a:lstStyle/>
          <a:p>
            <a:endParaRPr lang="he-IL" dirty="0"/>
          </a:p>
        </p:txBody>
      </p:sp>
      <p:graphicFrame>
        <p:nvGraphicFramePr>
          <p:cNvPr id="4" name="מציין מיקום תוכן 3">
            <a:extLst>
              <a:ext uri="{FF2B5EF4-FFF2-40B4-BE49-F238E27FC236}">
                <a16:creationId xmlns:a16="http://schemas.microsoft.com/office/drawing/2014/main" xmlns="" id="{AFA50311-C978-4038-99B3-E9782547E777}"/>
              </a:ext>
            </a:extLst>
          </p:cNvPr>
          <p:cNvGraphicFramePr>
            <a:graphicFrameLocks noGrp="1"/>
          </p:cNvGraphicFramePr>
          <p:nvPr>
            <p:ph idx="1"/>
            <p:extLst>
              <p:ext uri="{D42A27DB-BD31-4B8C-83A1-F6EECF244321}">
                <p14:modId xmlns:p14="http://schemas.microsoft.com/office/powerpoint/2010/main" val="3303597074"/>
              </p:ext>
            </p:extLst>
          </p:nvPr>
        </p:nvGraphicFramePr>
        <p:xfrm>
          <a:off x="1215388" y="717600"/>
          <a:ext cx="10138412" cy="5591760"/>
        </p:xfrm>
        <a:graphic>
          <a:graphicData uri="http://schemas.openxmlformats.org/drawingml/2006/table">
            <a:tbl>
              <a:tblPr rtl="1" firstRow="1" firstCol="1" bandRow="1">
                <a:tableStyleId>{7DF18680-E054-41AD-8BC1-D1AEF772440D}</a:tableStyleId>
              </a:tblPr>
              <a:tblGrid>
                <a:gridCol w="1234440">
                  <a:extLst>
                    <a:ext uri="{9D8B030D-6E8A-4147-A177-3AD203B41FA5}">
                      <a16:colId xmlns:a16="http://schemas.microsoft.com/office/drawing/2014/main" xmlns="" val="479235176"/>
                    </a:ext>
                  </a:extLst>
                </a:gridCol>
                <a:gridCol w="2386966">
                  <a:extLst>
                    <a:ext uri="{9D8B030D-6E8A-4147-A177-3AD203B41FA5}">
                      <a16:colId xmlns:a16="http://schemas.microsoft.com/office/drawing/2014/main" xmlns="" val="2737797844"/>
                    </a:ext>
                  </a:extLst>
                </a:gridCol>
                <a:gridCol w="3981716">
                  <a:extLst>
                    <a:ext uri="{9D8B030D-6E8A-4147-A177-3AD203B41FA5}">
                      <a16:colId xmlns:a16="http://schemas.microsoft.com/office/drawing/2014/main" xmlns="" val="1558389503"/>
                    </a:ext>
                  </a:extLst>
                </a:gridCol>
                <a:gridCol w="2535290">
                  <a:extLst>
                    <a:ext uri="{9D8B030D-6E8A-4147-A177-3AD203B41FA5}">
                      <a16:colId xmlns:a16="http://schemas.microsoft.com/office/drawing/2014/main" xmlns="" val="795123374"/>
                    </a:ext>
                  </a:extLst>
                </a:gridCol>
              </a:tblGrid>
              <a:tr h="388620">
                <a:tc>
                  <a:txBody>
                    <a:bodyPr/>
                    <a:lstStyle/>
                    <a:p>
                      <a:pPr algn="ctr" rtl="1">
                        <a:lnSpc>
                          <a:spcPct val="107000"/>
                        </a:lnSpc>
                        <a:spcAft>
                          <a:spcPts val="0"/>
                        </a:spcAft>
                      </a:pP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400" dirty="0">
                          <a:solidFill>
                            <a:schemeClr val="tx1"/>
                          </a:solidFill>
                          <a:effectLst/>
                        </a:rPr>
                        <a:t>רפורמים (כרקע בלבד – אין צורך לדעת אותם ממש כזרם)</a:t>
                      </a:r>
                      <a:endParaRPr lang="en-US" sz="1400" dirty="0">
                        <a:solidFill>
                          <a:schemeClr val="tx1"/>
                        </a:solidFill>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pattFill prst="dkHorz">
                      <a:fgClr>
                        <a:srgbClr val="00B0F0"/>
                      </a:fgClr>
                      <a:bgClr>
                        <a:schemeClr val="bg1"/>
                      </a:bgClr>
                    </a:pattFill>
                  </a:tcPr>
                </a:tc>
                <a:tc>
                  <a:txBody>
                    <a:bodyPr/>
                    <a:lstStyle/>
                    <a:p>
                      <a:pPr algn="ctr" rtl="1">
                        <a:lnSpc>
                          <a:spcPct val="107000"/>
                        </a:lnSpc>
                        <a:spcAft>
                          <a:spcPts val="0"/>
                        </a:spcAft>
                      </a:pPr>
                      <a:r>
                        <a:rPr lang="he-IL" sz="1400" dirty="0">
                          <a:effectLst/>
                        </a:rPr>
                        <a:t>אורתודוקסים</a:t>
                      </a:r>
                      <a:endParaRPr lang="en-US" sz="14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400" dirty="0">
                          <a:effectLst/>
                        </a:rPr>
                        <a:t>נאו-אורתודוקסים</a:t>
                      </a:r>
                      <a:endParaRPr lang="en-US" sz="14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extLst>
                  <a:ext uri="{0D108BD9-81ED-4DB2-BD59-A6C34878D82A}">
                    <a16:rowId xmlns:a16="http://schemas.microsoft.com/office/drawing/2014/main" xmlns="" val="2678508740"/>
                  </a:ext>
                </a:extLst>
              </a:tr>
              <a:tr h="510294">
                <a:tc>
                  <a:txBody>
                    <a:bodyPr/>
                    <a:lstStyle/>
                    <a:p>
                      <a:pPr algn="ctr" rtl="1">
                        <a:lnSpc>
                          <a:spcPct val="107000"/>
                        </a:lnSpc>
                        <a:spcAft>
                          <a:spcPts val="0"/>
                        </a:spcAft>
                      </a:pPr>
                      <a:r>
                        <a:rPr lang="he-IL" sz="1600" dirty="0">
                          <a:effectLst/>
                        </a:rPr>
                        <a:t>דמות מובילה</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a:effectLst/>
                        </a:rPr>
                        <a:t>(אברהם גייגר)</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pattFill prst="dkHorz">
                      <a:fgClr>
                        <a:srgbClr val="00B0F0"/>
                      </a:fgClr>
                      <a:bgClr>
                        <a:schemeClr val="bg1"/>
                      </a:bgClr>
                    </a:pattFill>
                  </a:tcPr>
                </a:tc>
                <a:tc>
                  <a:txBody>
                    <a:bodyPr/>
                    <a:lstStyle/>
                    <a:p>
                      <a:pPr algn="ctr" rtl="1">
                        <a:lnSpc>
                          <a:spcPct val="107000"/>
                        </a:lnSpc>
                        <a:spcAft>
                          <a:spcPts val="0"/>
                        </a:spcAft>
                      </a:pPr>
                      <a:r>
                        <a:rPr lang="he-IL" sz="1800" dirty="0">
                          <a:effectLst/>
                        </a:rPr>
                        <a:t>חתם סופר</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err="1">
                          <a:effectLst/>
                        </a:rPr>
                        <a:t>רש"ר</a:t>
                      </a:r>
                      <a:r>
                        <a:rPr lang="he-IL" sz="1800" dirty="0">
                          <a:effectLst/>
                        </a:rPr>
                        <a:t> הירש</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extLst>
                  <a:ext uri="{0D108BD9-81ED-4DB2-BD59-A6C34878D82A}">
                    <a16:rowId xmlns:a16="http://schemas.microsoft.com/office/drawing/2014/main" xmlns="" val="2589431850"/>
                  </a:ext>
                </a:extLst>
              </a:tr>
              <a:tr h="662169">
                <a:tc>
                  <a:txBody>
                    <a:bodyPr/>
                    <a:lstStyle/>
                    <a:p>
                      <a:pPr algn="ctr" rtl="1">
                        <a:lnSpc>
                          <a:spcPct val="107000"/>
                        </a:lnSpc>
                        <a:spcAft>
                          <a:spcPts val="0"/>
                        </a:spcAft>
                      </a:pPr>
                      <a:r>
                        <a:rPr lang="he-IL" sz="1600" dirty="0">
                          <a:effectLst/>
                        </a:rPr>
                        <a:t>משפט מוביל</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a:effectLst/>
                        </a:rPr>
                        <a:t>הבנת התורה ורצון ה' לאור ערכי הנאורות והמודרנה. הבכורה למודרנה</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pattFill prst="dkHorz">
                      <a:fgClr>
                        <a:srgbClr val="00B0F0"/>
                      </a:fgClr>
                      <a:bgClr>
                        <a:schemeClr val="bg1"/>
                      </a:bgClr>
                    </a:pattFill>
                  </a:tcPr>
                </a:tc>
                <a:tc>
                  <a:txBody>
                    <a:bodyPr/>
                    <a:lstStyle/>
                    <a:p>
                      <a:pPr algn="ctr" rtl="1">
                        <a:lnSpc>
                          <a:spcPct val="107000"/>
                        </a:lnSpc>
                        <a:spcAft>
                          <a:spcPts val="0"/>
                        </a:spcAft>
                      </a:pPr>
                      <a:r>
                        <a:rPr lang="he-IL" sz="1800" dirty="0">
                          <a:effectLst/>
                        </a:rPr>
                        <a:t>חדש אסור מהתורה</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a:effectLst/>
                        </a:rPr>
                        <a:t>תורה עם דרך ארץ</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extLst>
                  <a:ext uri="{0D108BD9-81ED-4DB2-BD59-A6C34878D82A}">
                    <a16:rowId xmlns:a16="http://schemas.microsoft.com/office/drawing/2014/main" xmlns="" val="3031673519"/>
                  </a:ext>
                </a:extLst>
              </a:tr>
              <a:tr h="1747130">
                <a:tc>
                  <a:txBody>
                    <a:bodyPr/>
                    <a:lstStyle/>
                    <a:p>
                      <a:pPr algn="ctr" rtl="1">
                        <a:lnSpc>
                          <a:spcPct val="107000"/>
                        </a:lnSpc>
                        <a:spcAft>
                          <a:spcPts val="0"/>
                        </a:spcAft>
                      </a:pPr>
                      <a:r>
                        <a:rPr lang="he-IL" sz="1600" dirty="0">
                          <a:effectLst/>
                        </a:rPr>
                        <a:t>משמעות הזרם</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a:effectLst/>
                        </a:rPr>
                        <a:t>מוכנים (כמעט) לכל שינוי, אם הוא תואם את ערכי המוסר והמודרנה. המחשבה והתודעה שלהם משנה את דרישת הדת.</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pattFill prst="dkHorz">
                      <a:fgClr>
                        <a:srgbClr val="00B0F0"/>
                      </a:fgClr>
                      <a:bgClr>
                        <a:schemeClr val="bg1"/>
                      </a:bgClr>
                    </a:pattFill>
                  </a:tcPr>
                </a:tc>
                <a:tc>
                  <a:txBody>
                    <a:bodyPr/>
                    <a:lstStyle/>
                    <a:p>
                      <a:pPr algn="ctr" rtl="1">
                        <a:lnSpc>
                          <a:spcPct val="107000"/>
                        </a:lnSpc>
                        <a:spcAft>
                          <a:spcPts val="0"/>
                        </a:spcAft>
                      </a:pPr>
                      <a:r>
                        <a:rPr lang="he-IL" sz="1800" dirty="0">
                          <a:effectLst/>
                        </a:rPr>
                        <a:t>התנגדות לכל שינוי, קיבוע המצב הקיים, שמרנות קנאית אידיאולוגית. ממשיכי דרכו ('אולטרה-אורתודוקסים') קיבעו כל דבר אפילו אם הוא לא 'דתי' כמו איסור לשינוי לבוש, שפה, אורחות חיים...</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a:effectLst/>
                        </a:rPr>
                        <a:t>מכירים במודרנה כדבר בעל חשיבות חיובית, מוכנים לקבל שינויים בתנאי שאינם נוגדים את ההלכה והתורה</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extLst>
                  <a:ext uri="{0D108BD9-81ED-4DB2-BD59-A6C34878D82A}">
                    <a16:rowId xmlns:a16="http://schemas.microsoft.com/office/drawing/2014/main" xmlns="" val="4124294603"/>
                  </a:ext>
                </a:extLst>
              </a:tr>
              <a:tr h="1717552">
                <a:tc>
                  <a:txBody>
                    <a:bodyPr/>
                    <a:lstStyle/>
                    <a:p>
                      <a:pPr algn="ctr" rtl="1">
                        <a:lnSpc>
                          <a:spcPct val="107000"/>
                        </a:lnSpc>
                        <a:spcAft>
                          <a:spcPts val="0"/>
                        </a:spcAft>
                      </a:pPr>
                      <a:r>
                        <a:rPr lang="he-IL" sz="1600" dirty="0">
                          <a:effectLst/>
                        </a:rPr>
                        <a:t>יחס ללימודי חול</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a:effectLst/>
                        </a:rPr>
                        <a:t>מעניקים יותר מקום ללימודי חול על חשבון לימודי קודש. הדרך להיות אדם שלם וראוי עוברת בהכרח בלימודי חול.</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pattFill prst="dkHorz">
                      <a:fgClr>
                        <a:srgbClr val="00B0F0"/>
                      </a:fgClr>
                      <a:bgClr>
                        <a:schemeClr val="bg1"/>
                      </a:bgClr>
                    </a:pattFill>
                  </a:tcPr>
                </a:tc>
                <a:tc>
                  <a:txBody>
                    <a:bodyPr/>
                    <a:lstStyle/>
                    <a:p>
                      <a:pPr algn="ctr" rtl="1">
                        <a:lnSpc>
                          <a:spcPct val="107000"/>
                        </a:lnSpc>
                        <a:spcAft>
                          <a:spcPts val="0"/>
                        </a:spcAft>
                      </a:pPr>
                      <a:r>
                        <a:rPr lang="he-IL" sz="1800" dirty="0">
                          <a:effectLst/>
                        </a:rPr>
                        <a:t>שלילת לימודי חול, רצון להתמקד רק בלימודי קודש, חשש שלימודי חול יובילו לחילון ופגיעה בדת.</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800" dirty="0">
                          <a:effectLst/>
                        </a:rPr>
                        <a:t>אהדה ללימודי חול, בלי פגיעה בלימודי קודש. לימודי חול הם חיוביים בתנאי שלא סותרים את התורה.</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nchor="ctr"/>
                </a:tc>
                <a:extLst>
                  <a:ext uri="{0D108BD9-81ED-4DB2-BD59-A6C34878D82A}">
                    <a16:rowId xmlns:a16="http://schemas.microsoft.com/office/drawing/2014/main" xmlns="" val="2016738476"/>
                  </a:ext>
                </a:extLst>
              </a:tr>
            </a:tbl>
          </a:graphicData>
        </a:graphic>
      </p:graphicFrame>
    </p:spTree>
    <p:extLst>
      <p:ext uri="{BB962C8B-B14F-4D97-AF65-F5344CB8AC3E}">
        <p14:creationId xmlns:p14="http://schemas.microsoft.com/office/powerpoint/2010/main" val="1679850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A82DF50A-532E-4DE1-9CD4-97C80FDE9611}"/>
              </a:ext>
            </a:extLst>
          </p:cNvPr>
          <p:cNvSpPr>
            <a:spLocks noGrp="1"/>
          </p:cNvSpPr>
          <p:nvPr>
            <p:ph type="title"/>
          </p:nvPr>
        </p:nvSpPr>
        <p:spPr/>
        <p:txBody>
          <a:bodyPr/>
          <a:lstStyle/>
          <a:p>
            <a:r>
              <a:rPr lang="he-IL" dirty="0"/>
              <a:t>התנועה הציונית</a:t>
            </a:r>
          </a:p>
        </p:txBody>
      </p:sp>
      <p:sp>
        <p:nvSpPr>
          <p:cNvPr id="5" name="מציין מיקום טקסט 4">
            <a:extLst>
              <a:ext uri="{FF2B5EF4-FFF2-40B4-BE49-F238E27FC236}">
                <a16:creationId xmlns:a16="http://schemas.microsoft.com/office/drawing/2014/main" xmlns="" id="{93D3B166-D73F-4DF7-9857-06679F7C75ED}"/>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2425649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DF30774-DB7C-4E02-80DB-7DE782DEC3B6}"/>
              </a:ext>
            </a:extLst>
          </p:cNvPr>
          <p:cNvSpPr>
            <a:spLocks noGrp="1"/>
          </p:cNvSpPr>
          <p:nvPr>
            <p:ph type="title"/>
          </p:nvPr>
        </p:nvSpPr>
        <p:spPr/>
        <p:txBody>
          <a:bodyPr/>
          <a:lstStyle/>
          <a:p>
            <a:pPr algn="ctr"/>
            <a:r>
              <a:rPr lang="he-IL" dirty="0"/>
              <a:t>מבשרי הציונות</a:t>
            </a:r>
          </a:p>
        </p:txBody>
      </p:sp>
      <p:sp>
        <p:nvSpPr>
          <p:cNvPr id="3" name="מציין מיקום תוכן 2">
            <a:extLst>
              <a:ext uri="{FF2B5EF4-FFF2-40B4-BE49-F238E27FC236}">
                <a16:creationId xmlns:a16="http://schemas.microsoft.com/office/drawing/2014/main" xmlns="" id="{5567F7CD-2F15-4208-987F-4CFF71742701}"/>
              </a:ext>
            </a:extLst>
          </p:cNvPr>
          <p:cNvSpPr>
            <a:spLocks noGrp="1"/>
          </p:cNvSpPr>
          <p:nvPr>
            <p:ph idx="1"/>
          </p:nvPr>
        </p:nvSpPr>
        <p:spPr/>
        <p:txBody>
          <a:bodyPr>
            <a:normAutofit/>
          </a:bodyPr>
          <a:lstStyle/>
          <a:p>
            <a:r>
              <a:rPr lang="he-IL" sz="2400" dirty="0"/>
              <a:t>הרב יהודה אלקלעי והרב צבי </a:t>
            </a:r>
            <a:r>
              <a:rPr lang="he-IL" sz="2400" dirty="0" err="1"/>
              <a:t>קאלישר</a:t>
            </a:r>
            <a:endParaRPr lang="he-IL" sz="2400" dirty="0"/>
          </a:p>
          <a:p>
            <a:endParaRPr lang="he-IL" sz="2400" dirty="0"/>
          </a:p>
          <a:p>
            <a:r>
              <a:rPr lang="he-IL" sz="2400" dirty="0"/>
              <a:t>שניהם חשבו שיש לקדם עלייה והתיישבות בארץ, שהגאולה צריכה לבוא גם ממעורבות שלנו ולא מפסיביות מוחלטת וציפייה למשיח, שניהם חיברו ספרים בנושא וניסו לקדם איש בדרכו:</a:t>
            </a:r>
          </a:p>
          <a:p>
            <a:pPr lvl="1"/>
            <a:r>
              <a:rPr lang="he-IL" sz="2000" dirty="0"/>
              <a:t>אלקלעי עולה בעצמו ורוצה להקים מועצת זקנים יהודים שתפעל ותסייע</a:t>
            </a:r>
          </a:p>
          <a:p>
            <a:pPr lvl="1"/>
            <a:r>
              <a:rPr lang="he-IL" sz="2000" dirty="0" err="1"/>
              <a:t>קאלישר</a:t>
            </a:r>
            <a:r>
              <a:rPr lang="he-IL" sz="2000" dirty="0"/>
              <a:t> מדבר עם יהודים עשירים ומובילים כדי לרתום אותם לנושא</a:t>
            </a:r>
          </a:p>
        </p:txBody>
      </p:sp>
    </p:spTree>
    <p:extLst>
      <p:ext uri="{BB962C8B-B14F-4D97-AF65-F5344CB8AC3E}">
        <p14:creationId xmlns:p14="http://schemas.microsoft.com/office/powerpoint/2010/main" val="3051068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DF30774-DB7C-4E02-80DB-7DE782DEC3B6}"/>
              </a:ext>
            </a:extLst>
          </p:cNvPr>
          <p:cNvSpPr>
            <a:spLocks noGrp="1"/>
          </p:cNvSpPr>
          <p:nvPr>
            <p:ph type="title"/>
          </p:nvPr>
        </p:nvSpPr>
        <p:spPr/>
        <p:txBody>
          <a:bodyPr/>
          <a:lstStyle/>
          <a:p>
            <a:pPr algn="ctr"/>
            <a:r>
              <a:rPr lang="he-IL" dirty="0"/>
              <a:t>חובבי ציון</a:t>
            </a:r>
          </a:p>
        </p:txBody>
      </p:sp>
      <p:sp>
        <p:nvSpPr>
          <p:cNvPr id="3" name="מציין מיקום תוכן 2">
            <a:extLst>
              <a:ext uri="{FF2B5EF4-FFF2-40B4-BE49-F238E27FC236}">
                <a16:creationId xmlns:a16="http://schemas.microsoft.com/office/drawing/2014/main" xmlns="" id="{5567F7CD-2F15-4208-987F-4CFF71742701}"/>
              </a:ext>
            </a:extLst>
          </p:cNvPr>
          <p:cNvSpPr>
            <a:spLocks noGrp="1"/>
          </p:cNvSpPr>
          <p:nvPr>
            <p:ph idx="1"/>
          </p:nvPr>
        </p:nvSpPr>
        <p:spPr/>
        <p:txBody>
          <a:bodyPr>
            <a:normAutofit/>
          </a:bodyPr>
          <a:lstStyle/>
          <a:p>
            <a:r>
              <a:rPr lang="he-IL" sz="3200" dirty="0"/>
              <a:t>רקע: סופות בנגב</a:t>
            </a:r>
          </a:p>
          <a:p>
            <a:r>
              <a:rPr lang="he-IL" sz="3200" dirty="0"/>
              <a:t>הרבה קבוצות ציוניות קטנות שהתאחדו לגוף אחד.</a:t>
            </a:r>
          </a:p>
          <a:p>
            <a:r>
              <a:rPr lang="he-IL" sz="3200" dirty="0"/>
              <a:t>הרב </a:t>
            </a:r>
            <a:r>
              <a:rPr lang="he-IL" sz="3200" dirty="0" err="1"/>
              <a:t>מוהליבר</a:t>
            </a:r>
            <a:r>
              <a:rPr lang="he-IL" sz="3200" dirty="0"/>
              <a:t> </a:t>
            </a:r>
            <a:r>
              <a:rPr lang="he-IL" sz="3200" dirty="0" err="1"/>
              <a:t>ופינסקר</a:t>
            </a:r>
            <a:r>
              <a:rPr lang="he-IL" sz="3200" dirty="0"/>
              <a:t> מובילים. </a:t>
            </a:r>
          </a:p>
          <a:p>
            <a:r>
              <a:rPr lang="he-IL" sz="3200" dirty="0"/>
              <a:t>ארגון יהודי ראשון שמתכנס כדי לעסוק בתכנון ענייני העם היהודי וקידום הציונות</a:t>
            </a:r>
          </a:p>
        </p:txBody>
      </p:sp>
    </p:spTree>
    <p:extLst>
      <p:ext uri="{BB962C8B-B14F-4D97-AF65-F5344CB8AC3E}">
        <p14:creationId xmlns:p14="http://schemas.microsoft.com/office/powerpoint/2010/main" val="2835505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5400" dirty="0">
                <a:latin typeface="Guttman Hatzvi" panose="02010401010101010101" pitchFamily="2" charset="-79"/>
                <a:cs typeface="Guttman Hatzvi" panose="02010401010101010101" pitchFamily="2" charset="-79"/>
              </a:rPr>
              <a:t>חיבת ציון </a:t>
            </a:r>
          </a:p>
        </p:txBody>
      </p:sp>
      <p:sp>
        <p:nvSpPr>
          <p:cNvPr id="3" name="מציין מיקום תוכן 2"/>
          <p:cNvSpPr>
            <a:spLocks noGrp="1"/>
          </p:cNvSpPr>
          <p:nvPr>
            <p:ph idx="1"/>
          </p:nvPr>
        </p:nvSpPr>
        <p:spPr>
          <a:xfrm>
            <a:off x="677334" y="1715399"/>
            <a:ext cx="8596668" cy="4110962"/>
          </a:xfrm>
        </p:spPr>
        <p:txBody>
          <a:bodyPr>
            <a:noAutofit/>
          </a:bodyPr>
          <a:lstStyle/>
          <a:p>
            <a:r>
              <a:rPr lang="he-IL" sz="2400" dirty="0">
                <a:latin typeface="Narkisim" panose="020E0502050101010101" pitchFamily="34" charset="-79"/>
                <a:cs typeface="Narkisim" panose="020E0502050101010101" pitchFamily="34" charset="-79"/>
              </a:rPr>
              <a:t>6/10/1884 – ועידת </a:t>
            </a:r>
            <a:r>
              <a:rPr lang="he-IL" sz="2400" dirty="0" err="1">
                <a:latin typeface="Narkisim" panose="020E0502050101010101" pitchFamily="34" charset="-79"/>
                <a:cs typeface="Narkisim" panose="020E0502050101010101" pitchFamily="34" charset="-79"/>
              </a:rPr>
              <a:t>קטוביץ</a:t>
            </a:r>
            <a:endParaRPr lang="he-IL" sz="2400" dirty="0">
              <a:latin typeface="Narkisim" panose="020E0502050101010101" pitchFamily="34" charset="-79"/>
              <a:cs typeface="Narkisim" panose="020E0502050101010101" pitchFamily="34" charset="-79"/>
            </a:endParaRPr>
          </a:p>
          <a:p>
            <a:pPr marL="0" indent="0">
              <a:buNone/>
            </a:pPr>
            <a:r>
              <a:rPr lang="he-IL" sz="2400" dirty="0">
                <a:latin typeface="Narkisim" panose="020E0502050101010101" pitchFamily="34" charset="-79"/>
                <a:cs typeface="Narkisim" panose="020E0502050101010101" pitchFamily="34" charset="-79"/>
              </a:rPr>
              <a:t>	החלטות הועדה:</a:t>
            </a:r>
          </a:p>
          <a:p>
            <a:pPr lvl="1"/>
            <a:r>
              <a:rPr lang="he-IL" sz="2000" dirty="0">
                <a:latin typeface="Narkisim" panose="020E0502050101010101" pitchFamily="34" charset="-79"/>
                <a:cs typeface="Narkisim" panose="020E0502050101010101" pitchFamily="34" charset="-79"/>
              </a:rPr>
              <a:t>להקים ועד מרכזי קבוע של 18 חברים לכל אגודות חובבי ציון, שבראשו יעמוד פינסקר. </a:t>
            </a:r>
          </a:p>
          <a:p>
            <a:pPr lvl="1"/>
            <a:r>
              <a:rPr lang="he-IL" sz="2000" dirty="0">
                <a:latin typeface="Narkisim" panose="020E0502050101010101" pitchFamily="34" charset="-79"/>
                <a:cs typeface="Narkisim" panose="020E0502050101010101" pitchFamily="34" charset="-79"/>
              </a:rPr>
              <a:t>לתמוך במושבות ארץ ישראל.</a:t>
            </a:r>
          </a:p>
          <a:p>
            <a:pPr lvl="1"/>
            <a:r>
              <a:rPr lang="he-IL" sz="2000" dirty="0">
                <a:latin typeface="Narkisim" panose="020E0502050101010101" pitchFamily="34" charset="-79"/>
                <a:cs typeface="Narkisim" panose="020E0502050101010101" pitchFamily="34" charset="-79"/>
              </a:rPr>
              <a:t>הצורך בשתדלנות אצל השלטונות העות'מאניים על מנת לבטל את איסור כניסת היהודים לארץ-ישראל. כמו כן, להשתדל אצל ממשלת רוסיה שתתיר את קיומן של אגודות "חובבי ציון" ברוסיה.</a:t>
            </a:r>
          </a:p>
          <a:p>
            <a:pPr lvl="1"/>
            <a:r>
              <a:rPr lang="he-IL" sz="2000" dirty="0">
                <a:latin typeface="Narkisim" panose="020E0502050101010101" pitchFamily="34" charset="-79"/>
                <a:cs typeface="Narkisim" panose="020E0502050101010101" pitchFamily="34" charset="-79"/>
              </a:rPr>
              <a:t>לשלוח משלחת חקר לארץ ישראל לבדיקת אפשרויות העלייה.</a:t>
            </a:r>
          </a:p>
          <a:p>
            <a:pPr lvl="1"/>
            <a:r>
              <a:rPr lang="he-IL" sz="2000" dirty="0">
                <a:latin typeface="Narkisim" panose="020E0502050101010101" pitchFamily="34" charset="-79"/>
                <a:cs typeface="Narkisim" panose="020E0502050101010101" pitchFamily="34" charset="-79"/>
              </a:rPr>
              <a:t>הקמת הנהגה כללית לכלל אגודות חובבי ציון אשר תיקרא על שם משה </a:t>
            </a:r>
            <a:r>
              <a:rPr lang="he-IL" sz="2000" dirty="0" err="1">
                <a:latin typeface="Narkisim" panose="020E0502050101010101" pitchFamily="34" charset="-79"/>
                <a:cs typeface="Narkisim" panose="020E0502050101010101" pitchFamily="34" charset="-79"/>
              </a:rPr>
              <a:t>מונטיפיורי</a:t>
            </a:r>
            <a:r>
              <a:rPr lang="he-IL" sz="2000" dirty="0">
                <a:latin typeface="Narkisim" panose="020E0502050101010101" pitchFamily="34" charset="-79"/>
                <a:cs typeface="Narkisim" panose="020E0502050101010101" pitchFamily="34" charset="-79"/>
              </a:rPr>
              <a:t>: "יסוד מזכרת משה </a:t>
            </a:r>
            <a:r>
              <a:rPr lang="he-IL" sz="2000" dirty="0" err="1">
                <a:latin typeface="Narkisim" panose="020E0502050101010101" pitchFamily="34" charset="-79"/>
                <a:cs typeface="Narkisim" panose="020E0502050101010101" pitchFamily="34" charset="-79"/>
              </a:rPr>
              <a:t>מונטיפיורי</a:t>
            </a:r>
            <a:r>
              <a:rPr lang="he-IL" sz="2000" dirty="0">
                <a:latin typeface="Narkisim" panose="020E0502050101010101" pitchFamily="34" charset="-79"/>
                <a:cs typeface="Narkisim" panose="020E0502050101010101" pitchFamily="34" charset="-79"/>
              </a:rPr>
              <a:t>".</a:t>
            </a:r>
          </a:p>
          <a:p>
            <a:r>
              <a:rPr lang="he-IL" sz="2400" dirty="0">
                <a:latin typeface="Narkisim" panose="020E0502050101010101" pitchFamily="34" charset="-79"/>
                <a:cs typeface="Narkisim" panose="020E0502050101010101" pitchFamily="34" charset="-79"/>
              </a:rPr>
              <a:t>פינסקר מונה לראש התנועה והרב </a:t>
            </a:r>
            <a:r>
              <a:rPr lang="he-IL" sz="2400" dirty="0" err="1">
                <a:latin typeface="Narkisim" panose="020E0502050101010101" pitchFamily="34" charset="-79"/>
                <a:cs typeface="Narkisim" panose="020E0502050101010101" pitchFamily="34" charset="-79"/>
              </a:rPr>
              <a:t>מוהליבר</a:t>
            </a:r>
            <a:r>
              <a:rPr lang="he-IL" sz="2400" dirty="0">
                <a:latin typeface="Narkisim" panose="020E0502050101010101" pitchFamily="34" charset="-79"/>
                <a:cs typeface="Narkisim" panose="020E0502050101010101" pitchFamily="34" charset="-79"/>
              </a:rPr>
              <a:t> מונה ליו"ר של כבוד.</a:t>
            </a:r>
          </a:p>
        </p:txBody>
      </p:sp>
    </p:spTree>
    <p:extLst>
      <p:ext uri="{BB962C8B-B14F-4D97-AF65-F5344CB8AC3E}">
        <p14:creationId xmlns:p14="http://schemas.microsoft.com/office/powerpoint/2010/main" val="4084964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5400" dirty="0">
                <a:latin typeface="Guttman Hatzvi" panose="02010401010101010101" pitchFamily="2" charset="-79"/>
                <a:cs typeface="Guttman Hatzvi" panose="02010401010101010101" pitchFamily="2" charset="-79"/>
              </a:rPr>
              <a:t>חיבת ציון </a:t>
            </a:r>
          </a:p>
        </p:txBody>
      </p:sp>
      <p:sp>
        <p:nvSpPr>
          <p:cNvPr id="3" name="מציין מיקום תוכן 2"/>
          <p:cNvSpPr>
            <a:spLocks noGrp="1"/>
          </p:cNvSpPr>
          <p:nvPr>
            <p:ph idx="1"/>
          </p:nvPr>
        </p:nvSpPr>
        <p:spPr>
          <a:xfrm>
            <a:off x="442452" y="2160589"/>
            <a:ext cx="8831550" cy="3880773"/>
          </a:xfrm>
        </p:spPr>
        <p:txBody>
          <a:bodyPr>
            <a:normAutofit/>
          </a:bodyPr>
          <a:lstStyle/>
          <a:p>
            <a:r>
              <a:rPr lang="he-IL" sz="3200" dirty="0">
                <a:latin typeface="Narkisim" panose="020E0502050101010101" pitchFamily="34" charset="-79"/>
                <a:cs typeface="Narkisim" panose="020E0502050101010101" pitchFamily="34" charset="-79"/>
              </a:rPr>
              <a:t>הקשיים והגורמים ל"כישלון":</a:t>
            </a:r>
          </a:p>
          <a:p>
            <a:pPr lvl="1"/>
            <a:r>
              <a:rPr lang="he-IL" sz="2800" dirty="0">
                <a:latin typeface="Narkisim" panose="020E0502050101010101" pitchFamily="34" charset="-79"/>
                <a:cs typeface="Narkisim" panose="020E0502050101010101" pitchFamily="34" charset="-79"/>
              </a:rPr>
              <a:t>קשיים כלכליים משמעותיים. לא נאסף מספיק כסף.</a:t>
            </a:r>
          </a:p>
          <a:p>
            <a:pPr lvl="1"/>
            <a:r>
              <a:rPr lang="he-IL" sz="2800" dirty="0">
                <a:latin typeface="Narkisim" panose="020E0502050101010101" pitchFamily="34" charset="-79"/>
                <a:cs typeface="Narkisim" panose="020E0502050101010101" pitchFamily="34" charset="-79"/>
              </a:rPr>
              <a:t>כישלון בשכנוע אנשים לעלות לארץ. ההגירה הגדולה לארצות הברית. קשיים גם מצד העות'מאניים. </a:t>
            </a:r>
          </a:p>
          <a:p>
            <a:pPr lvl="1"/>
            <a:r>
              <a:rPr lang="he-IL" sz="2800" dirty="0">
                <a:latin typeface="Narkisim" panose="020E0502050101010101" pitchFamily="34" charset="-79"/>
                <a:cs typeface="Narkisim" panose="020E0502050101010101" pitchFamily="34" charset="-79"/>
              </a:rPr>
              <a:t>מחלוקות בתוך התנועה. מסורתיים ומשכילים.</a:t>
            </a:r>
          </a:p>
          <a:p>
            <a:pPr lvl="1"/>
            <a:r>
              <a:rPr lang="he-IL" sz="2800" dirty="0">
                <a:latin typeface="Narkisim" panose="020E0502050101010101" pitchFamily="34" charset="-79"/>
                <a:cs typeface="Narkisim" panose="020E0502050101010101" pitchFamily="34" charset="-79"/>
              </a:rPr>
              <a:t>משבר מנהיגותי עם עזיבתו של פינסקר.</a:t>
            </a:r>
          </a:p>
          <a:p>
            <a:pPr lvl="1"/>
            <a:r>
              <a:rPr lang="he-IL" sz="2800" dirty="0">
                <a:latin typeface="Narkisim" panose="020E0502050101010101" pitchFamily="34" charset="-79"/>
                <a:cs typeface="Narkisim" panose="020E0502050101010101" pitchFamily="34" charset="-79"/>
              </a:rPr>
              <a:t>ארגון במחתרת. הפעולות הציוניות נאסרו ברוסיה. (עד 1890)</a:t>
            </a:r>
          </a:p>
        </p:txBody>
      </p:sp>
    </p:spTree>
    <p:extLst>
      <p:ext uri="{BB962C8B-B14F-4D97-AF65-F5344CB8AC3E}">
        <p14:creationId xmlns:p14="http://schemas.microsoft.com/office/powerpoint/2010/main" val="295243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5400" dirty="0">
                <a:latin typeface="Guttman Hatzvi" panose="02010401010101010101" pitchFamily="2" charset="-79"/>
                <a:cs typeface="Guttman Hatzvi" panose="02010401010101010101" pitchFamily="2" charset="-79"/>
              </a:rPr>
              <a:t>חיבת ציון </a:t>
            </a:r>
          </a:p>
        </p:txBody>
      </p:sp>
      <p:sp>
        <p:nvSpPr>
          <p:cNvPr id="3" name="מציין מיקום תוכן 2"/>
          <p:cNvSpPr>
            <a:spLocks noGrp="1"/>
          </p:cNvSpPr>
          <p:nvPr>
            <p:ph idx="1"/>
          </p:nvPr>
        </p:nvSpPr>
        <p:spPr/>
        <p:txBody>
          <a:bodyPr>
            <a:normAutofit fontScale="92500" lnSpcReduction="20000"/>
          </a:bodyPr>
          <a:lstStyle/>
          <a:p>
            <a:r>
              <a:rPr lang="he-IL" sz="3200" dirty="0">
                <a:latin typeface="Narkisim" panose="020E0502050101010101" pitchFamily="34" charset="-79"/>
                <a:cs typeface="Narkisim" panose="020E0502050101010101" pitchFamily="34" charset="-79"/>
              </a:rPr>
              <a:t>חשיבות התנועה והישגיה</a:t>
            </a:r>
          </a:p>
          <a:p>
            <a:pPr lvl="1"/>
            <a:r>
              <a:rPr lang="he-IL" sz="2800" dirty="0">
                <a:latin typeface="Narkisim" panose="020E0502050101010101" pitchFamily="34" charset="-79"/>
                <a:cs typeface="Narkisim" panose="020E0502050101010101" pitchFamily="34" charset="-79"/>
              </a:rPr>
              <a:t>התעוררות לאומית בעם היהודי.</a:t>
            </a:r>
          </a:p>
          <a:p>
            <a:pPr lvl="1"/>
            <a:r>
              <a:rPr lang="he-IL" sz="2800" dirty="0">
                <a:latin typeface="Narkisim" panose="020E0502050101010101" pitchFamily="34" charset="-79"/>
                <a:cs typeface="Narkisim" panose="020E0502050101010101" pitchFamily="34" charset="-79"/>
              </a:rPr>
              <a:t>העלייה הראשונה.</a:t>
            </a:r>
          </a:p>
          <a:p>
            <a:pPr lvl="1"/>
            <a:r>
              <a:rPr lang="he-IL" sz="2800" dirty="0">
                <a:latin typeface="Narkisim" panose="020E0502050101010101" pitchFamily="34" charset="-79"/>
                <a:cs typeface="Narkisim" panose="020E0502050101010101" pitchFamily="34" charset="-79"/>
              </a:rPr>
              <a:t>בניית מושבות. הנחת התשתית לפיתוח הישוב היהודי בארץ.</a:t>
            </a:r>
          </a:p>
          <a:p>
            <a:pPr lvl="1"/>
            <a:r>
              <a:rPr lang="he-IL" sz="2800" dirty="0">
                <a:latin typeface="Narkisim" panose="020E0502050101010101" pitchFamily="34" charset="-79"/>
                <a:cs typeface="Narkisim" panose="020E0502050101010101" pitchFamily="34" charset="-79"/>
              </a:rPr>
              <a:t>חיזוק הישוב היהודי בארץ וקביעתה כיעד החשוב והבלעדי לשאיפות הלאומיות היהודיות.</a:t>
            </a:r>
          </a:p>
          <a:p>
            <a:pPr lvl="1"/>
            <a:r>
              <a:rPr lang="he-IL" sz="2800" dirty="0">
                <a:latin typeface="Narkisim" panose="020E0502050101010101" pitchFamily="34" charset="-79"/>
                <a:cs typeface="Narkisim" panose="020E0502050101010101" pitchFamily="34" charset="-79"/>
              </a:rPr>
              <a:t>הארגון הלאומי-יהודי העולמי הראשון.</a:t>
            </a:r>
          </a:p>
          <a:p>
            <a:pPr lvl="1"/>
            <a:r>
              <a:rPr lang="he-IL" sz="2800" dirty="0">
                <a:latin typeface="Narkisim" panose="020E0502050101010101" pitchFamily="34" charset="-79"/>
                <a:cs typeface="Narkisim" panose="020E0502050101010101" pitchFamily="34" charset="-79"/>
              </a:rPr>
              <a:t>הנחת הבסיס לתנועה הציונית. גם מבחינה רעיונית וגם רבים מהתנועה הצטרפו לתנועה הציונית.</a:t>
            </a:r>
          </a:p>
          <a:p>
            <a:pPr lvl="1"/>
            <a:endParaRPr lang="he-IL" sz="28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2784171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DF30774-DB7C-4E02-80DB-7DE782DEC3B6}"/>
              </a:ext>
            </a:extLst>
          </p:cNvPr>
          <p:cNvSpPr>
            <a:spLocks noGrp="1"/>
          </p:cNvSpPr>
          <p:nvPr>
            <p:ph type="title"/>
          </p:nvPr>
        </p:nvSpPr>
        <p:spPr/>
        <p:txBody>
          <a:bodyPr/>
          <a:lstStyle/>
          <a:p>
            <a:pPr algn="ctr"/>
            <a:r>
              <a:rPr lang="he-IL" dirty="0"/>
              <a:t>בנימין זאב (תיאודור) הרצל</a:t>
            </a:r>
          </a:p>
        </p:txBody>
      </p:sp>
      <p:graphicFrame>
        <p:nvGraphicFramePr>
          <p:cNvPr id="4" name="מציין מיקום תוכן 3">
            <a:extLst>
              <a:ext uri="{FF2B5EF4-FFF2-40B4-BE49-F238E27FC236}">
                <a16:creationId xmlns:a16="http://schemas.microsoft.com/office/drawing/2014/main" xmlns="" id="{0B5D8E34-9764-4E45-89F1-D8232AF0412F}"/>
              </a:ext>
            </a:extLst>
          </p:cNvPr>
          <p:cNvGraphicFramePr>
            <a:graphicFrameLocks noGrp="1"/>
          </p:cNvGraphicFramePr>
          <p:nvPr>
            <p:ph idx="1"/>
          </p:nvPr>
        </p:nvGraphicFramePr>
        <p:xfrm>
          <a:off x="386715" y="5475605"/>
          <a:ext cx="11418569" cy="1304608"/>
        </p:xfrm>
        <a:graphic>
          <a:graphicData uri="http://schemas.openxmlformats.org/drawingml/2006/table">
            <a:tbl>
              <a:tblPr rtl="1" firstRow="1" firstCol="1" bandRow="1">
                <a:tableStyleId>{5C22544A-7EE6-4342-B048-85BDC9FD1C3A}</a:tableStyleId>
              </a:tblPr>
              <a:tblGrid>
                <a:gridCol w="1861184">
                  <a:extLst>
                    <a:ext uri="{9D8B030D-6E8A-4147-A177-3AD203B41FA5}">
                      <a16:colId xmlns:a16="http://schemas.microsoft.com/office/drawing/2014/main" xmlns="" val="3121273361"/>
                    </a:ext>
                  </a:extLst>
                </a:gridCol>
                <a:gridCol w="3733860">
                  <a:extLst>
                    <a:ext uri="{9D8B030D-6E8A-4147-A177-3AD203B41FA5}">
                      <a16:colId xmlns:a16="http://schemas.microsoft.com/office/drawing/2014/main" xmlns="" val="263247096"/>
                    </a:ext>
                  </a:extLst>
                </a:gridCol>
                <a:gridCol w="2269674">
                  <a:extLst>
                    <a:ext uri="{9D8B030D-6E8A-4147-A177-3AD203B41FA5}">
                      <a16:colId xmlns:a16="http://schemas.microsoft.com/office/drawing/2014/main" xmlns="" val="2217706294"/>
                    </a:ext>
                  </a:extLst>
                </a:gridCol>
                <a:gridCol w="3553851">
                  <a:extLst>
                    <a:ext uri="{9D8B030D-6E8A-4147-A177-3AD203B41FA5}">
                      <a16:colId xmlns:a16="http://schemas.microsoft.com/office/drawing/2014/main" xmlns="" val="1218007807"/>
                    </a:ext>
                  </a:extLst>
                </a:gridCol>
              </a:tblGrid>
              <a:tr h="0">
                <a:tc>
                  <a:txBody>
                    <a:bodyPr/>
                    <a:lstStyle/>
                    <a:p>
                      <a:pPr algn="r" rtl="1">
                        <a:lnSpc>
                          <a:spcPct val="107000"/>
                        </a:lnSpc>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ctr" rtl="0">
                        <a:lnSpc>
                          <a:spcPct val="107000"/>
                        </a:lnSpc>
                        <a:spcAft>
                          <a:spcPts val="0"/>
                        </a:spcAft>
                      </a:pPr>
                      <a:endParaRPr lang="he-IL" sz="1600">
                        <a:effectLst/>
                      </a:endParaRPr>
                    </a:p>
                    <a:p>
                      <a:pPr algn="ctr" rtl="1">
                        <a:lnSpc>
                          <a:spcPct val="107000"/>
                        </a:lnSpc>
                        <a:spcAft>
                          <a:spcPts val="0"/>
                        </a:spcAft>
                      </a:pPr>
                      <a:r>
                        <a:rPr lang="he-IL" sz="1600">
                          <a:effectLst/>
                        </a:rPr>
                        <a:t>הרצל בצעירותו</a:t>
                      </a:r>
                      <a:endParaRPr lang="en-US" sz="16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ctr" rtl="1">
                        <a:lnSpc>
                          <a:spcPct val="107000"/>
                        </a:lnSpc>
                        <a:spcAft>
                          <a:spcPts val="0"/>
                        </a:spcAft>
                      </a:pPr>
                      <a:r>
                        <a:rPr lang="he-IL" sz="1600">
                          <a:effectLst/>
                        </a:rPr>
                        <a:t>איזה אירוע השפיע עליו וגרם לשינוי?</a:t>
                      </a:r>
                      <a:endParaRPr lang="en-US" sz="16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0">
                        <a:lnSpc>
                          <a:spcPct val="107000"/>
                        </a:lnSpc>
                        <a:spcAft>
                          <a:spcPts val="0"/>
                        </a:spcAft>
                      </a:pPr>
                      <a:endParaRPr lang="he-IL" sz="1600">
                        <a:effectLst/>
                      </a:endParaRPr>
                    </a:p>
                    <a:p>
                      <a:pPr algn="ctr" rtl="1">
                        <a:lnSpc>
                          <a:spcPct val="107000"/>
                        </a:lnSpc>
                        <a:spcAft>
                          <a:spcPts val="0"/>
                        </a:spcAft>
                      </a:pPr>
                      <a:r>
                        <a:rPr lang="he-IL" sz="1600">
                          <a:effectLst/>
                        </a:rPr>
                        <a:t>הרצל בבגרותו</a:t>
                      </a:r>
                      <a:endParaRPr lang="en-US" sz="16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708555356"/>
                  </a:ext>
                </a:extLst>
              </a:tr>
              <a:tr h="0">
                <a:tc>
                  <a:txBody>
                    <a:bodyPr/>
                    <a:lstStyle/>
                    <a:p>
                      <a:pPr algn="r" rtl="1">
                        <a:lnSpc>
                          <a:spcPct val="107000"/>
                        </a:lnSpc>
                        <a:spcAft>
                          <a:spcPts val="0"/>
                        </a:spcAft>
                      </a:pPr>
                      <a:r>
                        <a:rPr lang="he-IL" sz="1600" dirty="0">
                          <a:effectLst/>
                        </a:rPr>
                        <a:t>מה הפתרון ל"בעיית היהודים"?</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600" dirty="0">
                          <a:effectLst/>
                        </a:rPr>
                        <a:t>התבוללות, טמיעה, הפיכה למודרניים ויצרניים, ויתור על הייחוד לטובת המחבר עם הגויים</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600">
                          <a:effectLst/>
                        </a:rPr>
                        <a:t>אי קבלה מצד החברה, משפט דרייפוס (1895)</a:t>
                      </a:r>
                      <a:endParaRPr lang="en-US" sz="16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600" dirty="0">
                          <a:effectLst/>
                        </a:rPr>
                        <a:t>הקמת מדינה עצמאית יהודית, ציונות, היפרדות מהגויים</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677234061"/>
                  </a:ext>
                </a:extLst>
              </a:tr>
            </a:tbl>
          </a:graphicData>
        </a:graphic>
      </p:graphicFrame>
      <p:pic>
        <p:nvPicPr>
          <p:cNvPr id="2050" name="תמונה 7">
            <a:extLst>
              <a:ext uri="{FF2B5EF4-FFF2-40B4-BE49-F238E27FC236}">
                <a16:creationId xmlns:a16="http://schemas.microsoft.com/office/drawing/2014/main" xmlns="" id="{917B0C40-D0E5-41DC-95AB-B9CB8AAE9F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2838" y="3846830"/>
            <a:ext cx="1114425" cy="1628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תמונה 8" descr="תוצאת תמונה עבור הרצל&quot;">
            <a:extLst>
              <a:ext uri="{FF2B5EF4-FFF2-40B4-BE49-F238E27FC236}">
                <a16:creationId xmlns:a16="http://schemas.microsoft.com/office/drawing/2014/main" xmlns="" id="{3A701942-E2B7-4A7F-B5AC-27140FB7F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8" y="3923030"/>
            <a:ext cx="11620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a:extLst>
              <a:ext uri="{FF2B5EF4-FFF2-40B4-BE49-F238E27FC236}">
                <a16:creationId xmlns:a16="http://schemas.microsoft.com/office/drawing/2014/main" xmlns="" id="{7A649358-D3BF-49F6-B4F9-4CB7696C0A8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4314827" y="3923029"/>
            <a:ext cx="1366703" cy="1552575"/>
          </a:xfrm>
          <a:prstGeom prst="rect">
            <a:avLst/>
          </a:prstGeom>
        </p:spPr>
      </p:pic>
      <p:sp>
        <p:nvSpPr>
          <p:cNvPr id="8" name="מלבן 7">
            <a:extLst>
              <a:ext uri="{FF2B5EF4-FFF2-40B4-BE49-F238E27FC236}">
                <a16:creationId xmlns:a16="http://schemas.microsoft.com/office/drawing/2014/main" xmlns="" id="{74558FA3-F523-41F5-A304-BD83C3BC0348}"/>
              </a:ext>
            </a:extLst>
          </p:cNvPr>
          <p:cNvSpPr/>
          <p:nvPr/>
        </p:nvSpPr>
        <p:spPr>
          <a:xfrm>
            <a:off x="7920990" y="1849657"/>
            <a:ext cx="3432810" cy="1579343"/>
          </a:xfrm>
          <a:prstGeom prst="rect">
            <a:avLst/>
          </a:prstGeom>
          <a:solidFill>
            <a:schemeClr val="accent6">
              <a:lumMod val="20000"/>
              <a:lumOff val="80000"/>
              <a:alpha val="50000"/>
            </a:schemeClr>
          </a:solidFill>
        </p:spPr>
        <p:txBody>
          <a:bodyPr wrap="square">
            <a:spAutoFit/>
          </a:bodyPr>
          <a:lstStyle/>
          <a:p>
            <a:pPr>
              <a:lnSpc>
                <a:spcPct val="107000"/>
              </a:lnSpc>
              <a:spcAft>
                <a:spcPts val="800"/>
              </a:spcAft>
            </a:pPr>
            <a:r>
              <a:rPr lang="he-IL" dirty="0">
                <a:latin typeface="Calibri" panose="020F0502020204030204" pitchFamily="34" charset="0"/>
                <a:ea typeface="Calibri" panose="020F0502020204030204" pitchFamily="34" charset="0"/>
                <a:cs typeface="David" panose="020E0502060401010101" pitchFamily="34" charset="-79"/>
              </a:rPr>
              <a:t>שם: בנימין זאב (תאודור) הרצל</a:t>
            </a:r>
            <a:endParaRPr lang="en-US" dirty="0">
              <a:latin typeface="Calibri" panose="020F0502020204030204" pitchFamily="34" charset="0"/>
              <a:ea typeface="Calibri" panose="020F0502020204030204" pitchFamily="34" charset="0"/>
              <a:cs typeface="David" panose="020E0502060401010101" pitchFamily="34" charset="-79"/>
            </a:endParaRPr>
          </a:p>
          <a:p>
            <a:pPr>
              <a:lnSpc>
                <a:spcPct val="107000"/>
              </a:lnSpc>
              <a:spcAft>
                <a:spcPts val="800"/>
              </a:spcAft>
            </a:pPr>
            <a:r>
              <a:rPr lang="he-IL" dirty="0">
                <a:latin typeface="Calibri" panose="020F0502020204030204" pitchFamily="34" charset="0"/>
                <a:ea typeface="Calibri" panose="020F0502020204030204" pitchFamily="34" charset="0"/>
                <a:cs typeface="David" panose="020E0502060401010101" pitchFamily="34" charset="-79"/>
              </a:rPr>
              <a:t>שנת לידה: 1860 ; שנת פטירה: 1904</a:t>
            </a:r>
            <a:endParaRPr lang="en-US" dirty="0">
              <a:latin typeface="Calibri" panose="020F0502020204030204" pitchFamily="34" charset="0"/>
              <a:ea typeface="Calibri" panose="020F0502020204030204" pitchFamily="34" charset="0"/>
              <a:cs typeface="David" panose="020E0502060401010101" pitchFamily="34" charset="-79"/>
            </a:endParaRPr>
          </a:p>
          <a:p>
            <a:pPr>
              <a:lnSpc>
                <a:spcPct val="107000"/>
              </a:lnSpc>
              <a:spcAft>
                <a:spcPts val="800"/>
              </a:spcAft>
            </a:pPr>
            <a:r>
              <a:rPr lang="he-IL" dirty="0">
                <a:latin typeface="Calibri" panose="020F0502020204030204" pitchFamily="34" charset="0"/>
                <a:ea typeface="Calibri" panose="020F0502020204030204" pitchFamily="34" charset="0"/>
                <a:cs typeface="David" panose="020E0502060401010101" pitchFamily="34" charset="-79"/>
              </a:rPr>
              <a:t>עיר לידה: בודפשט</a:t>
            </a:r>
            <a:endParaRPr lang="en-US" dirty="0">
              <a:latin typeface="Calibri" panose="020F0502020204030204" pitchFamily="34" charset="0"/>
              <a:ea typeface="Calibri" panose="020F0502020204030204" pitchFamily="34" charset="0"/>
              <a:cs typeface="David" panose="020E0502060401010101" pitchFamily="34" charset="-79"/>
            </a:endParaRPr>
          </a:p>
          <a:p>
            <a:pPr>
              <a:lnSpc>
                <a:spcPct val="107000"/>
              </a:lnSpc>
              <a:spcAft>
                <a:spcPts val="800"/>
              </a:spcAft>
            </a:pPr>
            <a:r>
              <a:rPr lang="he-IL" dirty="0">
                <a:latin typeface="Calibri" panose="020F0502020204030204" pitchFamily="34" charset="0"/>
                <a:ea typeface="Calibri" panose="020F0502020204030204" pitchFamily="34" charset="0"/>
                <a:cs typeface="David" panose="020E0502060401010101" pitchFamily="34" charset="-79"/>
              </a:rPr>
              <a:t>מקצוע: למד משפטים, עבד כעיתונאי</a:t>
            </a:r>
            <a:endParaRPr lang="en-US" dirty="0">
              <a:latin typeface="Calibri" panose="020F0502020204030204" pitchFamily="34" charset="0"/>
              <a:ea typeface="Calibri" panose="020F0502020204030204" pitchFamily="34" charset="0"/>
              <a:cs typeface="David" panose="020E0502060401010101" pitchFamily="34" charset="-79"/>
            </a:endParaRPr>
          </a:p>
        </p:txBody>
      </p:sp>
      <p:graphicFrame>
        <p:nvGraphicFramePr>
          <p:cNvPr id="9" name="טבלה 8">
            <a:extLst>
              <a:ext uri="{FF2B5EF4-FFF2-40B4-BE49-F238E27FC236}">
                <a16:creationId xmlns:a16="http://schemas.microsoft.com/office/drawing/2014/main" xmlns="" id="{924ACBC3-4A9B-478D-81B6-8A15BF6DEB5F}"/>
              </a:ext>
            </a:extLst>
          </p:cNvPr>
          <p:cNvGraphicFramePr>
            <a:graphicFrameLocks noGrp="1"/>
          </p:cNvGraphicFramePr>
          <p:nvPr/>
        </p:nvGraphicFramePr>
        <p:xfrm>
          <a:off x="386715" y="1880422"/>
          <a:ext cx="6549392" cy="1304672"/>
        </p:xfrm>
        <a:graphic>
          <a:graphicData uri="http://schemas.openxmlformats.org/drawingml/2006/table">
            <a:tbl>
              <a:tblPr rtl="1" firstRow="1" bandRow="1">
                <a:tableStyleId>{5C22544A-7EE6-4342-B048-85BDC9FD1C3A}</a:tableStyleId>
              </a:tblPr>
              <a:tblGrid>
                <a:gridCol w="623676">
                  <a:extLst>
                    <a:ext uri="{9D8B030D-6E8A-4147-A177-3AD203B41FA5}">
                      <a16:colId xmlns:a16="http://schemas.microsoft.com/office/drawing/2014/main" xmlns="" val="2460114710"/>
                    </a:ext>
                  </a:extLst>
                </a:gridCol>
                <a:gridCol w="1566295">
                  <a:extLst>
                    <a:ext uri="{9D8B030D-6E8A-4147-A177-3AD203B41FA5}">
                      <a16:colId xmlns:a16="http://schemas.microsoft.com/office/drawing/2014/main" xmlns="" val="344895140"/>
                    </a:ext>
                  </a:extLst>
                </a:gridCol>
                <a:gridCol w="4359421">
                  <a:extLst>
                    <a:ext uri="{9D8B030D-6E8A-4147-A177-3AD203B41FA5}">
                      <a16:colId xmlns:a16="http://schemas.microsoft.com/office/drawing/2014/main" xmlns="" val="2465583068"/>
                    </a:ext>
                  </a:extLst>
                </a:gridCol>
              </a:tblGrid>
              <a:tr h="0">
                <a:tc gridSpan="3">
                  <a:txBody>
                    <a:bodyPr/>
                    <a:lstStyle/>
                    <a:p>
                      <a:pPr algn="ctr" rtl="1">
                        <a:lnSpc>
                          <a:spcPct val="107000"/>
                        </a:lnSpc>
                        <a:spcAft>
                          <a:spcPts val="0"/>
                        </a:spcAft>
                      </a:pPr>
                      <a:r>
                        <a:rPr lang="he-IL" sz="1600" dirty="0">
                          <a:effectLst/>
                          <a:latin typeface="Calibri" panose="020F0502020204030204" pitchFamily="34" charset="0"/>
                          <a:ea typeface="Calibri" panose="020F0502020204030204" pitchFamily="34" charset="0"/>
                          <a:cs typeface="David" panose="020E0502060401010101" pitchFamily="34" charset="-79"/>
                        </a:rPr>
                        <a:t>ספרים שחיבר</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h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h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411678387"/>
                  </a:ext>
                </a:extLst>
              </a:tr>
              <a:tr h="0">
                <a:tc>
                  <a:txBody>
                    <a:bodyPr/>
                    <a:lstStyle/>
                    <a:p>
                      <a:pPr algn="ctr" rtl="1">
                        <a:lnSpc>
                          <a:spcPct val="107000"/>
                        </a:lnSpc>
                        <a:spcAft>
                          <a:spcPts val="0"/>
                        </a:spcAft>
                      </a:pPr>
                      <a:r>
                        <a:rPr lang="he-IL" sz="1600" b="1" dirty="0">
                          <a:effectLst/>
                        </a:rPr>
                        <a:t>שנה</a:t>
                      </a:r>
                      <a:endParaRPr lang="en-US" sz="1600" b="1"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ctr" rtl="1">
                        <a:lnSpc>
                          <a:spcPct val="107000"/>
                        </a:lnSpc>
                        <a:spcAft>
                          <a:spcPts val="0"/>
                        </a:spcAft>
                      </a:pPr>
                      <a:r>
                        <a:rPr lang="he-IL" sz="1600" b="1" dirty="0">
                          <a:effectLst/>
                        </a:rPr>
                        <a:t>שם הספר</a:t>
                      </a:r>
                      <a:endParaRPr lang="en-US" sz="1600" b="1"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ctr" rtl="1">
                        <a:lnSpc>
                          <a:spcPct val="107000"/>
                        </a:lnSpc>
                        <a:spcAft>
                          <a:spcPts val="0"/>
                        </a:spcAft>
                      </a:pPr>
                      <a:r>
                        <a:rPr lang="he-IL" sz="1600" b="1" dirty="0">
                          <a:effectLst/>
                        </a:rPr>
                        <a:t>תקציר</a:t>
                      </a:r>
                      <a:endParaRPr lang="en-US" sz="1600" b="1"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2577814695"/>
                  </a:ext>
                </a:extLst>
              </a:tr>
              <a:tr h="0">
                <a:tc>
                  <a:txBody>
                    <a:bodyPr/>
                    <a:lstStyle/>
                    <a:p>
                      <a:pPr algn="r" rtl="1">
                        <a:lnSpc>
                          <a:spcPct val="107000"/>
                        </a:lnSpc>
                        <a:spcAft>
                          <a:spcPts val="0"/>
                        </a:spcAft>
                      </a:pPr>
                      <a:r>
                        <a:rPr lang="he-IL" sz="1200" b="1" dirty="0">
                          <a:effectLst/>
                        </a:rPr>
                        <a:t>1896</a:t>
                      </a:r>
                      <a:endParaRPr lang="en-US" sz="1600" b="1"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r" rtl="1">
                        <a:lnSpc>
                          <a:spcPct val="107000"/>
                        </a:lnSpc>
                        <a:spcAft>
                          <a:spcPts val="0"/>
                        </a:spcAft>
                      </a:pPr>
                      <a:r>
                        <a:rPr lang="he-IL" sz="1200">
                          <a:effectLst/>
                        </a:rPr>
                        <a:t>מדינת היהודים</a:t>
                      </a:r>
                      <a:endParaRPr lang="en-US" sz="16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200" dirty="0">
                          <a:effectLst/>
                        </a:rPr>
                        <a:t>תיאור המדינה העתידית שהוא מתכנן, שלבים בהקמתה, עקרונות בסיסיים (מדינת רווחה, מודרנית, דמוקרטית). תוכנית מעשית, טכנית...</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506514653"/>
                  </a:ext>
                </a:extLst>
              </a:tr>
              <a:tr h="0">
                <a:tc>
                  <a:txBody>
                    <a:bodyPr/>
                    <a:lstStyle/>
                    <a:p>
                      <a:pPr algn="r" rtl="1">
                        <a:lnSpc>
                          <a:spcPct val="107000"/>
                        </a:lnSpc>
                        <a:spcAft>
                          <a:spcPts val="0"/>
                        </a:spcAft>
                      </a:pPr>
                      <a:r>
                        <a:rPr lang="he-IL" sz="1200" b="1" dirty="0">
                          <a:effectLst/>
                        </a:rPr>
                        <a:t>1902</a:t>
                      </a:r>
                      <a:endParaRPr lang="en-US" sz="1600" b="1"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nchor="ctr"/>
                </a:tc>
                <a:tc>
                  <a:txBody>
                    <a:bodyPr/>
                    <a:lstStyle/>
                    <a:p>
                      <a:pPr algn="r" rtl="1">
                        <a:lnSpc>
                          <a:spcPct val="107000"/>
                        </a:lnSpc>
                        <a:spcAft>
                          <a:spcPts val="0"/>
                        </a:spcAft>
                      </a:pPr>
                      <a:r>
                        <a:rPr lang="he-IL" sz="1200">
                          <a:effectLst/>
                        </a:rPr>
                        <a:t>אלטנוילנד (ארץ ישנה חדשה, תל אביב)</a:t>
                      </a:r>
                      <a:endParaRPr lang="en-US" sz="16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200" dirty="0">
                          <a:effectLst/>
                        </a:rPr>
                        <a:t>חזון, חלום, אוטופיה. רומן שמתאר את החיים במדינה שתיאר קודם. רווחה, שפע, שוויון, הגינות.</a:t>
                      </a:r>
                      <a:endParaRPr lang="en-US" sz="16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1372304718"/>
                  </a:ext>
                </a:extLst>
              </a:tr>
            </a:tbl>
          </a:graphicData>
        </a:graphic>
      </p:graphicFrame>
    </p:spTree>
    <p:extLst>
      <p:ext uri="{BB962C8B-B14F-4D97-AF65-F5344CB8AC3E}">
        <p14:creationId xmlns:p14="http://schemas.microsoft.com/office/powerpoint/2010/main" val="2398553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FF14E55-25D7-42DC-A157-595CC418BA95}"/>
              </a:ext>
            </a:extLst>
          </p:cNvPr>
          <p:cNvSpPr>
            <a:spLocks noGrp="1"/>
          </p:cNvSpPr>
          <p:nvPr>
            <p:ph type="title"/>
          </p:nvPr>
        </p:nvSpPr>
        <p:spPr/>
        <p:txBody>
          <a:bodyPr/>
          <a:lstStyle/>
          <a:p>
            <a:r>
              <a:rPr lang="he-IL" dirty="0"/>
              <a:t>התנועה הציונית</a:t>
            </a:r>
          </a:p>
        </p:txBody>
      </p:sp>
      <p:sp>
        <p:nvSpPr>
          <p:cNvPr id="3" name="מציין מיקום תוכן 2">
            <a:extLst>
              <a:ext uri="{FF2B5EF4-FFF2-40B4-BE49-F238E27FC236}">
                <a16:creationId xmlns:a16="http://schemas.microsoft.com/office/drawing/2014/main" xmlns="" id="{8B0DC477-A62B-4012-A2CA-B4FC72E0818B}"/>
              </a:ext>
            </a:extLst>
          </p:cNvPr>
          <p:cNvSpPr>
            <a:spLocks noGrp="1"/>
          </p:cNvSpPr>
          <p:nvPr>
            <p:ph idx="1"/>
          </p:nvPr>
        </p:nvSpPr>
        <p:spPr>
          <a:xfrm>
            <a:off x="480060" y="1554480"/>
            <a:ext cx="8793942" cy="5109210"/>
          </a:xfrm>
        </p:spPr>
        <p:txBody>
          <a:bodyPr>
            <a:normAutofit/>
          </a:bodyPr>
          <a:lstStyle/>
          <a:p>
            <a:r>
              <a:rPr lang="he-IL" dirty="0"/>
              <a:t>הרצל מאגד את הציונים שפעלו לפניו ומכריז על הקמת תנועה חדשה ועל כינוס עולמי של יהודים ציונים – הקונגרס הציוני הראשון.</a:t>
            </a:r>
          </a:p>
          <a:p>
            <a:r>
              <a:rPr lang="he-IL" dirty="0"/>
              <a:t>הקונגרס התקיים בשנת 1897 בבאזל שבשוויץ, הגיעו אליו יהודים רבים מכל רחבי אירופה. הקונגרס היה הצלחה בעצם קיומו והעובדה שאיגד יהודים ציונים מרחבי העולם למטרה משותפת של ציונות. במסגרת הקונגרס הציגו את התוכנית לקידום הקמת המדינה, (מה שהפך למצע של התנועה הציונית) שנקראה -  </a:t>
            </a:r>
          </a:p>
          <a:p>
            <a:r>
              <a:rPr lang="he-IL" dirty="0"/>
              <a:t>תוכנית באזל:</a:t>
            </a:r>
          </a:p>
          <a:p>
            <a:pPr lvl="1"/>
            <a:r>
              <a:rPr lang="he-IL" dirty="0"/>
              <a:t>פיתוח ארץ ישראל על ידי ישובה ביהודים עובדי אדמה ובעלי מלאכה.</a:t>
            </a:r>
            <a:endParaRPr lang="en-US" dirty="0"/>
          </a:p>
          <a:p>
            <a:pPr lvl="1"/>
            <a:r>
              <a:rPr lang="he-IL" dirty="0"/>
              <a:t>ארגון היהדות העולמית לתמיכה במפעל הציוני.</a:t>
            </a:r>
            <a:endParaRPr lang="en-US" dirty="0"/>
          </a:p>
          <a:p>
            <a:pPr lvl="1"/>
            <a:r>
              <a:rPr lang="he-IL" dirty="0"/>
              <a:t>הגברת הרגש הלאומי-יהודי וההכרה הלאומית-יהודית ברחבי עולם.</a:t>
            </a:r>
            <a:endParaRPr lang="en-US" dirty="0"/>
          </a:p>
          <a:p>
            <a:pPr lvl="1"/>
            <a:r>
              <a:rPr lang="he-IL" dirty="0"/>
              <a:t>לפעול פוליטית כדי להשיג את הסכמת הממשלות ולקדם את מטרות הציונות. השגת </a:t>
            </a:r>
            <a:r>
              <a:rPr lang="he-IL" dirty="0" err="1"/>
              <a:t>צ'ארטר</a:t>
            </a:r>
            <a:r>
              <a:rPr lang="he-IL" dirty="0"/>
              <a:t> (אישור) להקמת מדינה!</a:t>
            </a:r>
            <a:endParaRPr lang="en-US" dirty="0"/>
          </a:p>
          <a:p>
            <a:endParaRPr lang="he-IL" dirty="0"/>
          </a:p>
        </p:txBody>
      </p:sp>
    </p:spTree>
    <p:extLst>
      <p:ext uri="{BB962C8B-B14F-4D97-AF65-F5344CB8AC3E}">
        <p14:creationId xmlns:p14="http://schemas.microsoft.com/office/powerpoint/2010/main" val="1555515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4438847-F7FD-423D-BFFA-F0CBD380C137}"/>
              </a:ext>
            </a:extLst>
          </p:cNvPr>
          <p:cNvSpPr>
            <a:spLocks noGrp="1"/>
          </p:cNvSpPr>
          <p:nvPr>
            <p:ph type="title"/>
          </p:nvPr>
        </p:nvSpPr>
        <p:spPr>
          <a:xfrm>
            <a:off x="2231136" y="0"/>
            <a:ext cx="7729728" cy="754912"/>
          </a:xfrm>
        </p:spPr>
        <p:txBody>
          <a:bodyPr>
            <a:noAutofit/>
          </a:bodyPr>
          <a:lstStyle/>
          <a:p>
            <a:r>
              <a:rPr lang="he-IL" sz="4000" dirty="0"/>
              <a:t>עקרונות הנאורות</a:t>
            </a:r>
          </a:p>
        </p:txBody>
      </p:sp>
      <p:graphicFrame>
        <p:nvGraphicFramePr>
          <p:cNvPr id="4" name="טבלה 4">
            <a:extLst>
              <a:ext uri="{FF2B5EF4-FFF2-40B4-BE49-F238E27FC236}">
                <a16:creationId xmlns:a16="http://schemas.microsoft.com/office/drawing/2014/main" xmlns="" id="{F3704FDA-1EE1-4B11-B0A2-FEAF52363ECD}"/>
              </a:ext>
            </a:extLst>
          </p:cNvPr>
          <p:cNvGraphicFramePr>
            <a:graphicFrameLocks noGrp="1"/>
          </p:cNvGraphicFramePr>
          <p:nvPr>
            <p:ph idx="1"/>
            <p:extLst>
              <p:ext uri="{D42A27DB-BD31-4B8C-83A1-F6EECF244321}">
                <p14:modId xmlns:p14="http://schemas.microsoft.com/office/powerpoint/2010/main" val="219881299"/>
              </p:ext>
            </p:extLst>
          </p:nvPr>
        </p:nvGraphicFramePr>
        <p:xfrm>
          <a:off x="163033" y="1265275"/>
          <a:ext cx="11865934" cy="5335844"/>
        </p:xfrm>
        <a:graphic>
          <a:graphicData uri="http://schemas.openxmlformats.org/drawingml/2006/table">
            <a:tbl>
              <a:tblPr rtl="1" firstRow="1" firstCol="1" bandRow="1">
                <a:tableStyleId>{5C22544A-7EE6-4342-B048-85BDC9FD1C3A}</a:tableStyleId>
              </a:tblPr>
              <a:tblGrid>
                <a:gridCol w="914399">
                  <a:extLst>
                    <a:ext uri="{9D8B030D-6E8A-4147-A177-3AD203B41FA5}">
                      <a16:colId xmlns:a16="http://schemas.microsoft.com/office/drawing/2014/main" xmlns="" val="3704991407"/>
                    </a:ext>
                  </a:extLst>
                </a:gridCol>
                <a:gridCol w="2190307">
                  <a:extLst>
                    <a:ext uri="{9D8B030D-6E8A-4147-A177-3AD203B41FA5}">
                      <a16:colId xmlns:a16="http://schemas.microsoft.com/office/drawing/2014/main" xmlns="" val="3212011788"/>
                    </a:ext>
                  </a:extLst>
                </a:gridCol>
                <a:gridCol w="1818168">
                  <a:extLst>
                    <a:ext uri="{9D8B030D-6E8A-4147-A177-3AD203B41FA5}">
                      <a16:colId xmlns:a16="http://schemas.microsoft.com/office/drawing/2014/main" xmlns="" val="1686233376"/>
                    </a:ext>
                  </a:extLst>
                </a:gridCol>
                <a:gridCol w="2488018">
                  <a:extLst>
                    <a:ext uri="{9D8B030D-6E8A-4147-A177-3AD203B41FA5}">
                      <a16:colId xmlns:a16="http://schemas.microsoft.com/office/drawing/2014/main" xmlns="" val="1242934336"/>
                    </a:ext>
                  </a:extLst>
                </a:gridCol>
                <a:gridCol w="2264735">
                  <a:extLst>
                    <a:ext uri="{9D8B030D-6E8A-4147-A177-3AD203B41FA5}">
                      <a16:colId xmlns:a16="http://schemas.microsoft.com/office/drawing/2014/main" xmlns="" val="1982722278"/>
                    </a:ext>
                  </a:extLst>
                </a:gridCol>
                <a:gridCol w="2190307">
                  <a:extLst>
                    <a:ext uri="{9D8B030D-6E8A-4147-A177-3AD203B41FA5}">
                      <a16:colId xmlns:a16="http://schemas.microsoft.com/office/drawing/2014/main" xmlns="" val="226903155"/>
                    </a:ext>
                  </a:extLst>
                </a:gridCol>
              </a:tblGrid>
              <a:tr h="855284">
                <a:tc>
                  <a:txBody>
                    <a:bodyPr/>
                    <a:lstStyle/>
                    <a:p>
                      <a:pPr algn="ctr" rtl="1"/>
                      <a:endParaRPr lang="he-IL" b="1" dirty="0">
                        <a:latin typeface="David" panose="020E0502060401010101" pitchFamily="34" charset="-79"/>
                        <a:cs typeface="David" panose="020E0502060401010101" pitchFamily="34" charset="-79"/>
                      </a:endParaRP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ctr" rtl="1"/>
                      <a:r>
                        <a:rPr lang="he-IL" dirty="0">
                          <a:latin typeface="David" panose="020E0502060401010101" pitchFamily="34" charset="-79"/>
                          <a:cs typeface="David" panose="020E0502060401010101" pitchFamily="34" charset="-79"/>
                        </a:rPr>
                        <a:t>האדם אחראי לגורלו</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ctr" rtl="1"/>
                      <a:r>
                        <a:rPr lang="he-IL" dirty="0">
                          <a:latin typeface="David" panose="020E0502060401010101" pitchFamily="34" charset="-79"/>
                          <a:cs typeface="David" panose="020E0502060401010101" pitchFamily="34" charset="-79"/>
                        </a:rPr>
                        <a:t>כבוד האדם וחירותו </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ctr" rtl="1"/>
                      <a:r>
                        <a:rPr lang="he-IL" dirty="0">
                          <a:latin typeface="David" panose="020E0502060401010101" pitchFamily="34" charset="-79"/>
                          <a:cs typeface="David" panose="020E0502060401010101" pitchFamily="34" charset="-79"/>
                        </a:rPr>
                        <a:t>השוויון </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ctr" rtl="1"/>
                      <a:r>
                        <a:rPr lang="he-IL" dirty="0">
                          <a:latin typeface="David" panose="020E0502060401010101" pitchFamily="34" charset="-79"/>
                          <a:cs typeface="David" panose="020E0502060401010101" pitchFamily="34" charset="-79"/>
                        </a:rPr>
                        <a:t>הזכויות הטבעיות</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ctr" rtl="1"/>
                      <a:r>
                        <a:rPr lang="he-IL" dirty="0">
                          <a:latin typeface="David" panose="020E0502060401010101" pitchFamily="34" charset="-79"/>
                          <a:cs typeface="David" panose="020E0502060401010101" pitchFamily="34" charset="-79"/>
                        </a:rPr>
                        <a:t>המדינה – מוסד לטובת האזרחים</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xmlns="" val="2476477157"/>
                  </a:ext>
                </a:extLst>
              </a:tr>
              <a:tr h="495522">
                <a:tc>
                  <a:txBody>
                    <a:bodyPr/>
                    <a:lstStyle/>
                    <a:p>
                      <a:pPr algn="ctr" rtl="1"/>
                      <a:r>
                        <a:rPr lang="he-IL" b="1" dirty="0">
                          <a:latin typeface="David" panose="020E0502060401010101" pitchFamily="34" charset="-79"/>
                          <a:cs typeface="David" panose="020E0502060401010101" pitchFamily="34" charset="-79"/>
                        </a:rPr>
                        <a:t>הסבר</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האדם קובע מה יקרה לו כי יש לו שכל טוב ותבונה אישית</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כל אדם נברא בצלם, עצמאי, לא תלוי בכלום, בעל ערך</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כל האנשים שווים, הערך של האדם לא קשור למעמד, גזע, דת, מין וכו'</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זכויות טבעיות שניתנו לכל אדם מהבורא ולא מאדם כלשהו. לא תלויות בכלום ואין לבטלן</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מטרת כל שלטון אמורה להיות טובת האזרחים. הם מוותרים על חירותם רק בשביל זה</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xmlns="" val="3704779074"/>
                  </a:ext>
                </a:extLst>
              </a:tr>
              <a:tr h="49552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b="1" dirty="0">
                          <a:latin typeface="David" panose="020E0502060401010101" pitchFamily="34" charset="-79"/>
                          <a:cs typeface="David" panose="020E0502060401010101" pitchFamily="34" charset="-79"/>
                        </a:rPr>
                        <a:t>השינוי</a:t>
                      </a:r>
                    </a:p>
                    <a:p>
                      <a:pPr algn="ctr" rtl="1"/>
                      <a:endParaRPr lang="he-IL" b="1" dirty="0">
                        <a:latin typeface="David" panose="020E0502060401010101" pitchFamily="34" charset="-79"/>
                        <a:cs typeface="David" panose="020E0502060401010101" pitchFamily="34" charset="-79"/>
                      </a:endParaRP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בעבר הדת והממסד שלטו באדם, עכשיו הוא משתחרר ואחראי על עצמו</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בעבר האדם היה תחת אחרים, בלי עצמאות ובלי ערך</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חברה מעמדית, אצולה, כמרים, מלוכה, אנשים פשוטים (גברים מכל נשים, לבנים מעל...)</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האדם הפשוט היה נטול זכות וכלי בידי בעלי השליטה שיכולים לפגוע בו</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בעבר הייתה תפיסה שטובתו האישית של המלך היא טובת המדינה כולה</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xmlns="" val="3567462729"/>
                  </a:ext>
                </a:extLst>
              </a:tr>
              <a:tr h="495522">
                <a:tc>
                  <a:txBody>
                    <a:bodyPr/>
                    <a:lstStyle/>
                    <a:p>
                      <a:pPr algn="ctr" rtl="1"/>
                      <a:r>
                        <a:rPr lang="he-IL" b="1" dirty="0">
                          <a:latin typeface="David" panose="020E0502060401010101" pitchFamily="34" charset="-79"/>
                          <a:cs typeface="David" panose="020E0502060401010101" pitchFamily="34" charset="-79"/>
                        </a:rPr>
                        <a:t>אדם</a:t>
                      </a: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עמנואל קאנט</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ג'ון לוק</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ז'אן ז'אק רוסו, (מרי </a:t>
                      </a:r>
                      <a:r>
                        <a:rPr lang="he-IL" dirty="0" err="1">
                          <a:latin typeface="David" panose="020E0502060401010101" pitchFamily="34" charset="-79"/>
                          <a:cs typeface="David" panose="020E0502060401010101" pitchFamily="34" charset="-79"/>
                        </a:rPr>
                        <a:t>וולסטונקראפט</a:t>
                      </a:r>
                      <a:r>
                        <a:rPr lang="he-IL" dirty="0">
                          <a:latin typeface="David" panose="020E0502060401010101" pitchFamily="34" charset="-79"/>
                          <a:cs typeface="David" panose="020E0502060401010101" pitchFamily="34" charset="-79"/>
                        </a:rPr>
                        <a:t> – פמיניזם)</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ג'ון לוק, </a:t>
                      </a:r>
                      <a:r>
                        <a:rPr lang="he-IL" dirty="0" err="1">
                          <a:latin typeface="David" panose="020E0502060401010101" pitchFamily="34" charset="-79"/>
                          <a:cs typeface="David" panose="020E0502060401010101" pitchFamily="34" charset="-79"/>
                        </a:rPr>
                        <a:t>וולטיר</a:t>
                      </a:r>
                      <a:r>
                        <a:rPr lang="he-IL" dirty="0">
                          <a:latin typeface="David" panose="020E0502060401010101" pitchFamily="34" charset="-79"/>
                          <a:cs typeface="David" panose="020E0502060401010101" pitchFamily="34" charset="-79"/>
                        </a:rPr>
                        <a:t> </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תומס הובס, ג'ון לוק</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xmlns="" val="3392183613"/>
                  </a:ext>
                </a:extLst>
              </a:tr>
              <a:tr h="49552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b="1" dirty="0">
                          <a:latin typeface="David" panose="020E0502060401010101" pitchFamily="34" charset="-79"/>
                          <a:cs typeface="David" panose="020E0502060401010101" pitchFamily="34" charset="-79"/>
                        </a:rPr>
                        <a:t>משפט</a:t>
                      </a:r>
                    </a:p>
                    <a:p>
                      <a:pPr algn="ctr" rtl="1"/>
                      <a:endParaRPr lang="he-IL" b="1" dirty="0">
                        <a:latin typeface="David" panose="020E0502060401010101" pitchFamily="34" charset="-79"/>
                        <a:cs typeface="David" panose="020E0502060401010101" pitchFamily="34" charset="-79"/>
                      </a:endParaRPr>
                    </a:p>
                  </a:txBody>
                  <a:tcPr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"התבונה והמצפון צריכים להנחות את האדם בכל הליכותיו"</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"כל בני האדם הם יצירי כפיו של בורא כל יכול"</a:t>
                      </a:r>
                    </a:p>
                    <a:p>
                      <a:pPr algn="just" rtl="1"/>
                      <a:endParaRPr lang="he-IL" dirty="0">
                        <a:latin typeface="David" panose="020E0502060401010101" pitchFamily="34" charset="-79"/>
                        <a:cs typeface="David" panose="020E0502060401010101" pitchFamily="34" charset="-79"/>
                      </a:endParaRP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כל בני האדם נמצאים באותה נקודת פתיחה, לכולם זכויות שוות ללא קשר למוצאם או תפקידם</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algn="just" rtl="1"/>
                      <a:r>
                        <a:rPr lang="he-IL" dirty="0">
                          <a:latin typeface="David" panose="020E0502060401010101" pitchFamily="34" charset="-79"/>
                          <a:cs typeface="David" panose="020E0502060401010101" pitchFamily="34" charset="-79"/>
                        </a:rPr>
                        <a:t>"הואיל ובני האדם שווים, אסור שמי מהם יעשה רעה לחברו"</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"מה ההיגיון העומד מאחורי צייתנותו של אדם לחוקים הפוגעים בחירות?"</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extLst>
                  <a:ext uri="{0D108BD9-81ED-4DB2-BD59-A6C34878D82A}">
                    <a16:rowId xmlns:a16="http://schemas.microsoft.com/office/drawing/2014/main" xmlns="" val="3826182775"/>
                  </a:ext>
                </a:extLst>
              </a:tr>
            </a:tbl>
          </a:graphicData>
        </a:graphic>
      </p:graphicFrame>
    </p:spTree>
    <p:extLst>
      <p:ext uri="{BB962C8B-B14F-4D97-AF65-F5344CB8AC3E}">
        <p14:creationId xmlns:p14="http://schemas.microsoft.com/office/powerpoint/2010/main" val="1036555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4EC5A9E-1086-41FC-B539-52E849869460}"/>
              </a:ext>
            </a:extLst>
          </p:cNvPr>
          <p:cNvSpPr>
            <a:spLocks noGrp="1"/>
          </p:cNvSpPr>
          <p:nvPr>
            <p:ph type="title"/>
          </p:nvPr>
        </p:nvSpPr>
        <p:spPr/>
        <p:txBody>
          <a:bodyPr/>
          <a:lstStyle/>
          <a:p>
            <a:pPr algn="ctr"/>
            <a:r>
              <a:rPr lang="he-IL" dirty="0"/>
              <a:t>זרמים בציונות – מדינית, מעשית ודתית</a:t>
            </a:r>
          </a:p>
        </p:txBody>
      </p:sp>
      <p:graphicFrame>
        <p:nvGraphicFramePr>
          <p:cNvPr id="4" name="מציין מיקום תוכן 3">
            <a:extLst>
              <a:ext uri="{FF2B5EF4-FFF2-40B4-BE49-F238E27FC236}">
                <a16:creationId xmlns:a16="http://schemas.microsoft.com/office/drawing/2014/main" xmlns="" id="{FC0C8607-BA5B-4D2D-91C9-56C040AFD4C0}"/>
              </a:ext>
            </a:extLst>
          </p:cNvPr>
          <p:cNvGraphicFramePr>
            <a:graphicFrameLocks noGrp="1"/>
          </p:cNvGraphicFramePr>
          <p:nvPr>
            <p:ph idx="1"/>
            <p:extLst>
              <p:ext uri="{D42A27DB-BD31-4B8C-83A1-F6EECF244321}">
                <p14:modId xmlns:p14="http://schemas.microsoft.com/office/powerpoint/2010/main" val="618916031"/>
              </p:ext>
            </p:extLst>
          </p:nvPr>
        </p:nvGraphicFramePr>
        <p:xfrm>
          <a:off x="710565" y="1904174"/>
          <a:ext cx="10770869" cy="4464843"/>
        </p:xfrm>
        <a:graphic>
          <a:graphicData uri="http://schemas.openxmlformats.org/drawingml/2006/table">
            <a:tbl>
              <a:tblPr rtl="1" firstRow="1" firstCol="1" bandRow="1">
                <a:tableStyleId>{5C22544A-7EE6-4342-B048-85BDC9FD1C3A}</a:tableStyleId>
              </a:tblPr>
              <a:tblGrid>
                <a:gridCol w="1778699">
                  <a:extLst>
                    <a:ext uri="{9D8B030D-6E8A-4147-A177-3AD203B41FA5}">
                      <a16:colId xmlns:a16="http://schemas.microsoft.com/office/drawing/2014/main" xmlns="" val="2114612968"/>
                    </a:ext>
                  </a:extLst>
                </a:gridCol>
                <a:gridCol w="4496085">
                  <a:extLst>
                    <a:ext uri="{9D8B030D-6E8A-4147-A177-3AD203B41FA5}">
                      <a16:colId xmlns:a16="http://schemas.microsoft.com/office/drawing/2014/main" xmlns="" val="2674494195"/>
                    </a:ext>
                  </a:extLst>
                </a:gridCol>
                <a:gridCol w="4496085">
                  <a:extLst>
                    <a:ext uri="{9D8B030D-6E8A-4147-A177-3AD203B41FA5}">
                      <a16:colId xmlns:a16="http://schemas.microsoft.com/office/drawing/2014/main" xmlns="" val="2983742824"/>
                    </a:ext>
                  </a:extLst>
                </a:gridCol>
              </a:tblGrid>
              <a:tr h="293469">
                <a:tc>
                  <a:txBody>
                    <a:bodyPr/>
                    <a:lstStyle/>
                    <a:p>
                      <a:pPr algn="ctr" rtl="1">
                        <a:lnSpc>
                          <a:spcPct val="107000"/>
                        </a:lnSpc>
                        <a:spcAft>
                          <a:spcPts val="0"/>
                        </a:spcAft>
                      </a:pPr>
                      <a:r>
                        <a:rPr lang="he-IL" sz="1800">
                          <a:effectLst/>
                        </a:rPr>
                        <a:t> </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ctr" rtl="1">
                        <a:lnSpc>
                          <a:spcPct val="107000"/>
                        </a:lnSpc>
                        <a:spcAft>
                          <a:spcPts val="0"/>
                        </a:spcAft>
                      </a:pPr>
                      <a:r>
                        <a:rPr lang="he-IL" sz="1800">
                          <a:effectLst/>
                        </a:rPr>
                        <a:t>ציונות מדינית</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ctr" rtl="1">
                        <a:lnSpc>
                          <a:spcPct val="107000"/>
                        </a:lnSpc>
                        <a:spcAft>
                          <a:spcPts val="0"/>
                        </a:spcAft>
                      </a:pPr>
                      <a:r>
                        <a:rPr lang="he-IL" sz="1800">
                          <a:effectLst/>
                        </a:rPr>
                        <a:t>ציונות מעשית</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2755874209"/>
                  </a:ext>
                </a:extLst>
              </a:tr>
              <a:tr h="293469">
                <a:tc>
                  <a:txBody>
                    <a:bodyPr/>
                    <a:lstStyle/>
                    <a:p>
                      <a:pPr algn="r" rtl="1">
                        <a:lnSpc>
                          <a:spcPct val="107000"/>
                        </a:lnSpc>
                        <a:spcAft>
                          <a:spcPts val="0"/>
                        </a:spcAft>
                      </a:pPr>
                      <a:r>
                        <a:rPr lang="he-IL" sz="1800">
                          <a:effectLst/>
                        </a:rPr>
                        <a:t>מוביל התנועה</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a:effectLst/>
                        </a:rPr>
                        <a:t>הרצל</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dirty="0" err="1">
                          <a:effectLst/>
                        </a:rPr>
                        <a:t>פינסקר</a:t>
                      </a:r>
                      <a:r>
                        <a:rPr lang="he-IL" sz="1800" dirty="0">
                          <a:effectLst/>
                        </a:rPr>
                        <a:t> (?)</a:t>
                      </a:r>
                      <a:endParaRPr lang="en-US" sz="18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3722182023"/>
                  </a:ext>
                </a:extLst>
              </a:tr>
              <a:tr h="602583">
                <a:tc>
                  <a:txBody>
                    <a:bodyPr/>
                    <a:lstStyle/>
                    <a:p>
                      <a:pPr algn="r" rtl="1">
                        <a:lnSpc>
                          <a:spcPct val="107000"/>
                        </a:lnSpc>
                        <a:spcAft>
                          <a:spcPts val="0"/>
                        </a:spcAft>
                      </a:pPr>
                      <a:r>
                        <a:rPr lang="he-IL" sz="1800">
                          <a:effectLst/>
                        </a:rPr>
                        <a:t>אירוע שגרם לו להגיע לציונות</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a:effectLst/>
                        </a:rPr>
                        <a:t>משפט דרייפוס</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dirty="0">
                          <a:effectLst/>
                        </a:rPr>
                        <a:t>סופות בנגב</a:t>
                      </a:r>
                      <a:endParaRPr lang="en-US" sz="18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1509123739"/>
                  </a:ext>
                </a:extLst>
              </a:tr>
              <a:tr h="602583">
                <a:tc>
                  <a:txBody>
                    <a:bodyPr/>
                    <a:lstStyle/>
                    <a:p>
                      <a:pPr algn="r" rtl="1">
                        <a:lnSpc>
                          <a:spcPct val="107000"/>
                        </a:lnSpc>
                        <a:spcAft>
                          <a:spcPts val="0"/>
                        </a:spcAft>
                      </a:pPr>
                      <a:r>
                        <a:rPr lang="he-IL" sz="1800">
                          <a:effectLst/>
                        </a:rPr>
                        <a:t>המטרה</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a:effectLst/>
                        </a:rPr>
                        <a:t>השגת אישור בינלאומי להקמת מדינה יהודית (בארץ ישראל)</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a:effectLst/>
                        </a:rPr>
                        <a:t>שינוי מציאותי, העברת יהודים לארץ וישוב הארץ, שיבת ציון </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1927346467"/>
                  </a:ext>
                </a:extLst>
              </a:tr>
              <a:tr h="911701">
                <a:tc>
                  <a:txBody>
                    <a:bodyPr/>
                    <a:lstStyle/>
                    <a:p>
                      <a:pPr algn="r" rtl="1">
                        <a:lnSpc>
                          <a:spcPct val="107000"/>
                        </a:lnSpc>
                        <a:spcAft>
                          <a:spcPts val="0"/>
                        </a:spcAft>
                      </a:pPr>
                      <a:r>
                        <a:rPr lang="he-IL" sz="1800">
                          <a:effectLst/>
                        </a:rPr>
                        <a:t>הפעולות</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a:effectLst/>
                        </a:rPr>
                        <a:t>קונגרס יהודי, פעולות דיפלומטיות להשגת צ'רטר, פגישות עם אישים חשובים (סולטןעות'מני, קיסר גרמניה ועוד)</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a:effectLst/>
                        </a:rPr>
                        <a:t>עידוד עלייה לארץ ישראל והתיישבות בה, גיוס כספים לסיוע למושבות החדשות, הקמת ישובים חדשים, חקלאות ועבודת הארץ</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1997126710"/>
                  </a:ext>
                </a:extLst>
              </a:tr>
              <a:tr h="1529931">
                <a:tc>
                  <a:txBody>
                    <a:bodyPr/>
                    <a:lstStyle/>
                    <a:p>
                      <a:pPr algn="r" rtl="1">
                        <a:lnSpc>
                          <a:spcPct val="107000"/>
                        </a:lnSpc>
                        <a:spcAft>
                          <a:spcPts val="0"/>
                        </a:spcAft>
                      </a:pPr>
                      <a:r>
                        <a:rPr lang="he-IL" sz="1800">
                          <a:effectLst/>
                        </a:rPr>
                        <a:t>למה דווקא בחר בזרם זה?</a:t>
                      </a:r>
                      <a:endParaRPr lang="en-US" sz="180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dirty="0">
                          <a:effectLst/>
                        </a:rPr>
                        <a:t>מערב אירופאי (עמוק בתוך המדינות הלאומיות החדשות, מאמין בדיפלומטיה), משפט דרייפוס הייתה פגיעה לאומית מחשש לבגידה ולכן הפתרון עשוי להיות יותר פתרון לאומי להפרדת הלאומים ואין סיבה לכאורה שהצרפתים לא יתמכו בכך...</a:t>
                      </a:r>
                      <a:endParaRPr lang="en-US" sz="18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tc>
                  <a:txBody>
                    <a:bodyPr/>
                    <a:lstStyle/>
                    <a:p>
                      <a:pPr algn="r" rtl="1">
                        <a:lnSpc>
                          <a:spcPct val="107000"/>
                        </a:lnSpc>
                        <a:spcAft>
                          <a:spcPts val="0"/>
                        </a:spcAft>
                      </a:pPr>
                      <a:r>
                        <a:rPr lang="he-IL" sz="1800" dirty="0">
                          <a:effectLst/>
                        </a:rPr>
                        <a:t>מזרח אירופאי (אזור ללא אמנציפציה וללא לאומיות), סופות בנגב היו פוגרום ופגיעה פיזית נוראית, לא מאמין בעמים הגויים, מקדם את ענייניו בעצמו, לא ראה מסביבו דגם של לאומיות מוצלחת ברוסיה ולכן לא בונה על תמיכה </a:t>
                      </a:r>
                      <a:r>
                        <a:rPr lang="he-IL" sz="1800" dirty="0" err="1">
                          <a:effectLst/>
                        </a:rPr>
                        <a:t>בפיתרון</a:t>
                      </a:r>
                      <a:r>
                        <a:rPr lang="he-IL" sz="1800" dirty="0">
                          <a:effectLst/>
                        </a:rPr>
                        <a:t> לאומי...</a:t>
                      </a:r>
                      <a:endParaRPr lang="en-US" sz="18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xmlns="" val="2765951236"/>
                  </a:ext>
                </a:extLst>
              </a:tr>
            </a:tbl>
          </a:graphicData>
        </a:graphic>
      </p:graphicFrame>
    </p:spTree>
    <p:extLst>
      <p:ext uri="{BB962C8B-B14F-4D97-AF65-F5344CB8AC3E}">
        <p14:creationId xmlns:p14="http://schemas.microsoft.com/office/powerpoint/2010/main" val="1075127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C223F4C6-95B9-4F8B-97C1-193FEA112F1F}"/>
              </a:ext>
            </a:extLst>
          </p:cNvPr>
          <p:cNvSpPr>
            <a:spLocks noGrp="1"/>
          </p:cNvSpPr>
          <p:nvPr>
            <p:ph type="title"/>
          </p:nvPr>
        </p:nvSpPr>
        <p:spPr/>
        <p:txBody>
          <a:bodyPr/>
          <a:lstStyle/>
          <a:p>
            <a:r>
              <a:rPr lang="he-IL" dirty="0"/>
              <a:t>ציונות דתית</a:t>
            </a:r>
          </a:p>
        </p:txBody>
      </p:sp>
      <p:sp>
        <p:nvSpPr>
          <p:cNvPr id="3" name="מציין מיקום תוכן 2">
            <a:extLst>
              <a:ext uri="{FF2B5EF4-FFF2-40B4-BE49-F238E27FC236}">
                <a16:creationId xmlns:a16="http://schemas.microsoft.com/office/drawing/2014/main" xmlns="" id="{CC5A3954-C0FA-47E4-825D-9A2703B36CA9}"/>
              </a:ext>
            </a:extLst>
          </p:cNvPr>
          <p:cNvSpPr>
            <a:spLocks noGrp="1"/>
          </p:cNvSpPr>
          <p:nvPr>
            <p:ph idx="1"/>
          </p:nvPr>
        </p:nvSpPr>
        <p:spPr>
          <a:xfrm>
            <a:off x="461010" y="1690688"/>
            <a:ext cx="9132933" cy="5075555"/>
          </a:xfrm>
        </p:spPr>
        <p:txBody>
          <a:bodyPr>
            <a:normAutofit/>
          </a:bodyPr>
          <a:lstStyle/>
          <a:p>
            <a:pPr marL="0" indent="0" algn="just">
              <a:buNone/>
            </a:pPr>
            <a:r>
              <a:rPr lang="he-IL" sz="2400" dirty="0"/>
              <a:t>עד שנת 1901 התנועה הציונית פעלה ביחד – דתיים וחילונים. התנועה עסקה בקידום העניין הציוני ובחתירה לפיתוח הארץ והשגת אישור למדינה, בלי לעסוק בעניינים רוחניים וערכיים. </a:t>
            </a:r>
          </a:p>
          <a:p>
            <a:pPr marL="0" indent="0" algn="just">
              <a:buNone/>
            </a:pPr>
            <a:r>
              <a:rPr lang="he-IL" sz="2400" dirty="0"/>
              <a:t>אלא שבשנה זו קמה מפלגת 'הסיעה הדמוקרטית' של הציונות הרוחנית בראשות אחד העם (זרם שלא למדנו עליו ולא בחומר) ודרשה שהתנועה הציונית תעסוק בענייני רוח ותגדיר איך תיראה המדינה שתקום. </a:t>
            </a:r>
          </a:p>
          <a:p>
            <a:pPr marL="0" indent="0" algn="just">
              <a:buNone/>
            </a:pPr>
            <a:r>
              <a:rPr lang="he-IL" sz="2400" dirty="0"/>
              <a:t>לאחר הפולמוס בנושא התרבות הוקמה תנועת המזרחי שבהתחלה איגדה את כל מי שסרב לדון על נושאי תרבות ורצה שהתנועה הציונית תהיה עניינית ותעסוק רק בהקמת המדינה ולא </a:t>
            </a:r>
            <a:r>
              <a:rPr lang="he-IL" sz="2400" dirty="0" err="1"/>
              <a:t>באיך</a:t>
            </a:r>
            <a:r>
              <a:rPr lang="he-IL" sz="2400" dirty="0"/>
              <a:t> היא תיראה (אם כי לאחר זמן התנועה החלה לקדם תרבות דתית כתגובת נגד לתנועות החילוניות וזה הרחיק חילונים שבהתחלה היו בה כי התנגדו לכל דיון בנושאי תרבות).</a:t>
            </a:r>
          </a:p>
        </p:txBody>
      </p:sp>
      <p:sp>
        <p:nvSpPr>
          <p:cNvPr id="6" name="מלבן 5">
            <a:extLst>
              <a:ext uri="{FF2B5EF4-FFF2-40B4-BE49-F238E27FC236}">
                <a16:creationId xmlns:a16="http://schemas.microsoft.com/office/drawing/2014/main" xmlns="" id="{CAFED00E-035D-45AA-9D4C-16A2E0D4207E}"/>
              </a:ext>
            </a:extLst>
          </p:cNvPr>
          <p:cNvSpPr/>
          <p:nvPr/>
        </p:nvSpPr>
        <p:spPr>
          <a:xfrm>
            <a:off x="6457950" y="346670"/>
            <a:ext cx="5273040" cy="923330"/>
          </a:xfrm>
          <a:prstGeom prst="rect">
            <a:avLst/>
          </a:prstGeom>
          <a:solidFill>
            <a:schemeClr val="accent6">
              <a:lumMod val="20000"/>
              <a:lumOff val="80000"/>
              <a:alpha val="50000"/>
            </a:schemeClr>
          </a:solidFill>
        </p:spPr>
        <p:txBody>
          <a:bodyPr wrap="square">
            <a:spAutoFit/>
          </a:bodyPr>
          <a:lstStyle/>
          <a:p>
            <a:r>
              <a:rPr lang="he-IL" u="sng" dirty="0"/>
              <a:t>שם התנועה</a:t>
            </a:r>
            <a:r>
              <a:rPr lang="he-IL" dirty="0"/>
              <a:t>:</a:t>
            </a:r>
            <a:r>
              <a:rPr lang="en-US" dirty="0"/>
              <a:t> </a:t>
            </a:r>
            <a:r>
              <a:rPr lang="he-IL" dirty="0" err="1"/>
              <a:t>המזרח"י</a:t>
            </a:r>
            <a:r>
              <a:rPr lang="he-IL" dirty="0"/>
              <a:t> (מרכז רוחני)</a:t>
            </a:r>
          </a:p>
          <a:p>
            <a:r>
              <a:rPr lang="he-IL" u="sng" dirty="0"/>
              <a:t>דמות מובילה</a:t>
            </a:r>
            <a:r>
              <a:rPr lang="he-IL" dirty="0"/>
              <a:t>: הרב יצחק יעקב ריינס</a:t>
            </a:r>
          </a:p>
          <a:p>
            <a:r>
              <a:rPr lang="he-IL" u="sng" dirty="0"/>
              <a:t>רקע להקמת התנועה</a:t>
            </a:r>
            <a:r>
              <a:rPr lang="he-IL" dirty="0"/>
              <a:t>: פולמוס הקולטורה (תרבות) 1901</a:t>
            </a:r>
          </a:p>
        </p:txBody>
      </p:sp>
    </p:spTree>
    <p:extLst>
      <p:ext uri="{BB962C8B-B14F-4D97-AF65-F5344CB8AC3E}">
        <p14:creationId xmlns:p14="http://schemas.microsoft.com/office/powerpoint/2010/main" val="3680080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BB75D5B1-6680-4E84-8AF6-50B977529BA7}"/>
              </a:ext>
            </a:extLst>
          </p:cNvPr>
          <p:cNvSpPr>
            <a:spLocks noGrp="1"/>
          </p:cNvSpPr>
          <p:nvPr>
            <p:ph type="title"/>
          </p:nvPr>
        </p:nvSpPr>
        <p:spPr/>
        <p:txBody>
          <a:bodyPr/>
          <a:lstStyle/>
          <a:p>
            <a:r>
              <a:rPr lang="he-IL" dirty="0"/>
              <a:t>על תנועת המזרחי</a:t>
            </a:r>
          </a:p>
        </p:txBody>
      </p:sp>
      <p:sp>
        <p:nvSpPr>
          <p:cNvPr id="5" name="מציין מיקום טקסט 4">
            <a:extLst>
              <a:ext uri="{FF2B5EF4-FFF2-40B4-BE49-F238E27FC236}">
                <a16:creationId xmlns:a16="http://schemas.microsoft.com/office/drawing/2014/main" xmlns="" id="{77410407-1107-44EA-8C76-7E821AF84839}"/>
              </a:ext>
            </a:extLst>
          </p:cNvPr>
          <p:cNvSpPr>
            <a:spLocks noGrp="1"/>
          </p:cNvSpPr>
          <p:nvPr>
            <p:ph type="body" idx="1"/>
          </p:nvPr>
        </p:nvSpPr>
        <p:spPr>
          <a:xfrm>
            <a:off x="552563" y="1681163"/>
            <a:ext cx="5157787" cy="823912"/>
          </a:xfrm>
        </p:spPr>
        <p:txBody>
          <a:bodyPr/>
          <a:lstStyle/>
          <a:p>
            <a:r>
              <a:rPr lang="he-IL" dirty="0"/>
              <a:t>קשיים של התנועה:</a:t>
            </a:r>
            <a:endParaRPr lang="en-US" dirty="0"/>
          </a:p>
        </p:txBody>
      </p:sp>
      <p:sp>
        <p:nvSpPr>
          <p:cNvPr id="3" name="מציין מיקום תוכן 2">
            <a:extLst>
              <a:ext uri="{FF2B5EF4-FFF2-40B4-BE49-F238E27FC236}">
                <a16:creationId xmlns:a16="http://schemas.microsoft.com/office/drawing/2014/main" xmlns="" id="{F006D835-CF7F-4C88-996F-C954225A4347}"/>
              </a:ext>
            </a:extLst>
          </p:cNvPr>
          <p:cNvSpPr>
            <a:spLocks noGrp="1"/>
          </p:cNvSpPr>
          <p:nvPr>
            <p:ph sz="half" idx="2"/>
          </p:nvPr>
        </p:nvSpPr>
        <p:spPr>
          <a:xfrm>
            <a:off x="457200" y="2505075"/>
            <a:ext cx="5348514" cy="3987800"/>
          </a:xfrm>
        </p:spPr>
        <p:txBody>
          <a:bodyPr>
            <a:normAutofit/>
          </a:bodyPr>
          <a:lstStyle/>
          <a:p>
            <a:pPr lvl="0" algn="just"/>
            <a:r>
              <a:rPr lang="he-IL" dirty="0"/>
              <a:t>נטישת חילונים בעקבות קידום התרבות דתית</a:t>
            </a:r>
            <a:endParaRPr lang="en-US" dirty="0"/>
          </a:p>
          <a:p>
            <a:pPr lvl="0" algn="just"/>
            <a:r>
              <a:rPr lang="he-IL" dirty="0"/>
              <a:t>תוכנית אוגנדה (הצעה של הרצל להקים מדינה ליהודים באוגנדה – 1903) שחלק במזרחי הסכימו לה או נמנעו בהצבעה הרחיקה רבים שלא הסכימו לוותר על ארץ ישראל</a:t>
            </a:r>
            <a:endParaRPr lang="en-US" dirty="0"/>
          </a:p>
          <a:p>
            <a:pPr lvl="0" algn="just"/>
            <a:r>
              <a:rPr lang="he-IL" dirty="0"/>
              <a:t>התנגדות דתית לשיתוף פעולה עם חילונים והצטרפות למעשים לא ראויים של התנועה</a:t>
            </a:r>
          </a:p>
          <a:p>
            <a:pPr lvl="1" algn="just"/>
            <a:r>
              <a:rPr lang="he-IL" dirty="0"/>
              <a:t>הרב ריינס ענה על הטענות האלה שהוא מתחבר עם החילונים בחיבור טכני כדי לקדם מטרה ראויה וחשובה, ולא מתאחד איתם באופן מהותי. </a:t>
            </a:r>
          </a:p>
          <a:p>
            <a:pPr lvl="1" algn="just"/>
            <a:r>
              <a:rPr lang="he-IL" dirty="0"/>
              <a:t>הרב מימון הגדיר שהציונות אינה סותרת את התורה אלא היא עצמה חלק מהתורה. כיוון זה מופיע באופן חזק אצל הרב קוק ותלמידיו.</a:t>
            </a:r>
            <a:endParaRPr lang="en-US" dirty="0"/>
          </a:p>
          <a:p>
            <a:pPr algn="just"/>
            <a:endParaRPr lang="he-IL" dirty="0"/>
          </a:p>
        </p:txBody>
      </p:sp>
      <p:sp>
        <p:nvSpPr>
          <p:cNvPr id="6" name="מציין מיקום טקסט 5">
            <a:extLst>
              <a:ext uri="{FF2B5EF4-FFF2-40B4-BE49-F238E27FC236}">
                <a16:creationId xmlns:a16="http://schemas.microsoft.com/office/drawing/2014/main" xmlns="" id="{4ED64E03-2AF9-4341-B133-539E2271E74F}"/>
              </a:ext>
            </a:extLst>
          </p:cNvPr>
          <p:cNvSpPr>
            <a:spLocks noGrp="1"/>
          </p:cNvSpPr>
          <p:nvPr>
            <p:ph type="body" sz="quarter" idx="3"/>
          </p:nvPr>
        </p:nvSpPr>
        <p:spPr>
          <a:xfrm>
            <a:off x="6781800" y="1681163"/>
            <a:ext cx="3090885" cy="823912"/>
          </a:xfrm>
        </p:spPr>
        <p:txBody>
          <a:bodyPr/>
          <a:lstStyle/>
          <a:p>
            <a:r>
              <a:rPr lang="he-IL" dirty="0"/>
              <a:t>מטרות המזרחי:</a:t>
            </a:r>
            <a:endParaRPr lang="en-US" dirty="0"/>
          </a:p>
        </p:txBody>
      </p:sp>
      <p:sp>
        <p:nvSpPr>
          <p:cNvPr id="7" name="מציין מיקום תוכן 6">
            <a:extLst>
              <a:ext uri="{FF2B5EF4-FFF2-40B4-BE49-F238E27FC236}">
                <a16:creationId xmlns:a16="http://schemas.microsoft.com/office/drawing/2014/main" xmlns="" id="{AB3F8170-E06B-4A73-BE08-06885F5D86BF}"/>
              </a:ext>
            </a:extLst>
          </p:cNvPr>
          <p:cNvSpPr>
            <a:spLocks noGrp="1"/>
          </p:cNvSpPr>
          <p:nvPr>
            <p:ph sz="quarter" idx="4"/>
          </p:nvPr>
        </p:nvSpPr>
        <p:spPr>
          <a:xfrm>
            <a:off x="5901077" y="2505075"/>
            <a:ext cx="3971608" cy="3684588"/>
          </a:xfrm>
        </p:spPr>
        <p:txBody>
          <a:bodyPr>
            <a:normAutofit/>
          </a:bodyPr>
          <a:lstStyle/>
          <a:p>
            <a:pPr lvl="0" algn="just"/>
            <a:r>
              <a:rPr lang="he-IL" dirty="0"/>
              <a:t>קידום האווירה הדתית בתנועה הציונית</a:t>
            </a:r>
            <a:endParaRPr lang="en-US" dirty="0"/>
          </a:p>
          <a:p>
            <a:pPr lvl="0" algn="just"/>
            <a:r>
              <a:rPr lang="he-IL" dirty="0"/>
              <a:t>חסימת פגיעה בדת היהודית</a:t>
            </a:r>
            <a:endParaRPr lang="en-US" dirty="0"/>
          </a:p>
          <a:p>
            <a:pPr lvl="0" algn="just"/>
            <a:r>
              <a:rPr lang="he-IL" dirty="0"/>
              <a:t>הקמת זרם חינוכי נפרד לדתיים</a:t>
            </a:r>
            <a:endParaRPr lang="en-US" dirty="0"/>
          </a:p>
          <a:p>
            <a:pPr lvl="0" algn="just"/>
            <a:r>
              <a:rPr lang="he-IL" dirty="0"/>
              <a:t>[קידום תרבות דתית בתנועה הציונית – לזה חלק התנגדו כי לא רצו כלל עיסוק בתרבות]</a:t>
            </a:r>
            <a:endParaRPr lang="en-US" dirty="0"/>
          </a:p>
          <a:p>
            <a:pPr algn="just"/>
            <a:endParaRPr lang="he-IL" dirty="0"/>
          </a:p>
        </p:txBody>
      </p:sp>
    </p:spTree>
    <p:extLst>
      <p:ext uri="{BB962C8B-B14F-4D97-AF65-F5344CB8AC3E}">
        <p14:creationId xmlns:p14="http://schemas.microsoft.com/office/powerpoint/2010/main" val="3865272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BB75D5B1-6680-4E84-8AF6-50B977529BA7}"/>
              </a:ext>
            </a:extLst>
          </p:cNvPr>
          <p:cNvSpPr>
            <a:spLocks noGrp="1"/>
          </p:cNvSpPr>
          <p:nvPr>
            <p:ph type="title"/>
          </p:nvPr>
        </p:nvSpPr>
        <p:spPr/>
        <p:txBody>
          <a:bodyPr/>
          <a:lstStyle/>
          <a:p>
            <a:r>
              <a:rPr lang="he-IL" dirty="0"/>
              <a:t>שאלה</a:t>
            </a:r>
          </a:p>
        </p:txBody>
      </p:sp>
      <p:pic>
        <p:nvPicPr>
          <p:cNvPr id="2" name="מציין מיקום תוכן 1">
            <a:extLst>
              <a:ext uri="{FF2B5EF4-FFF2-40B4-BE49-F238E27FC236}">
                <a16:creationId xmlns:a16="http://schemas.microsoft.com/office/drawing/2014/main" xmlns="" id="{EF262B96-5123-4DB4-841C-2235850DFB65}"/>
              </a:ext>
            </a:extLst>
          </p:cNvPr>
          <p:cNvPicPr>
            <a:picLocks noGrp="1" noChangeAspect="1"/>
          </p:cNvPicPr>
          <p:nvPr>
            <p:ph idx="1"/>
          </p:nvPr>
        </p:nvPicPr>
        <p:blipFill>
          <a:blip r:embed="rId2"/>
          <a:stretch>
            <a:fillRect/>
          </a:stretch>
        </p:blipFill>
        <p:spPr>
          <a:xfrm>
            <a:off x="589033" y="2718133"/>
            <a:ext cx="11013933" cy="1421733"/>
          </a:xfrm>
          <a:prstGeom prst="rect">
            <a:avLst/>
          </a:prstGeom>
        </p:spPr>
      </p:pic>
    </p:spTree>
    <p:extLst>
      <p:ext uri="{BB962C8B-B14F-4D97-AF65-F5344CB8AC3E}">
        <p14:creationId xmlns:p14="http://schemas.microsoft.com/office/powerpoint/2010/main" val="998329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BB75D5B1-6680-4E84-8AF6-50B977529BA7}"/>
              </a:ext>
            </a:extLst>
          </p:cNvPr>
          <p:cNvSpPr>
            <a:spLocks noGrp="1"/>
          </p:cNvSpPr>
          <p:nvPr>
            <p:ph type="title"/>
          </p:nvPr>
        </p:nvSpPr>
        <p:spPr/>
        <p:txBody>
          <a:bodyPr/>
          <a:lstStyle/>
          <a:p>
            <a:r>
              <a:rPr lang="he-IL" dirty="0"/>
              <a:t>תשובה</a:t>
            </a:r>
          </a:p>
        </p:txBody>
      </p:sp>
      <p:pic>
        <p:nvPicPr>
          <p:cNvPr id="7" name="מציין מיקום תוכן 6">
            <a:extLst>
              <a:ext uri="{FF2B5EF4-FFF2-40B4-BE49-F238E27FC236}">
                <a16:creationId xmlns:a16="http://schemas.microsoft.com/office/drawing/2014/main" xmlns="" id="{FBEE1B65-07BF-46E4-A486-3690F80BE7F9}"/>
              </a:ext>
            </a:extLst>
          </p:cNvPr>
          <p:cNvPicPr>
            <a:picLocks noGrp="1" noChangeAspect="1"/>
          </p:cNvPicPr>
          <p:nvPr>
            <p:ph idx="1"/>
          </p:nvPr>
        </p:nvPicPr>
        <p:blipFill>
          <a:blip r:embed="rId2"/>
          <a:stretch>
            <a:fillRect/>
          </a:stretch>
        </p:blipFill>
        <p:spPr>
          <a:xfrm>
            <a:off x="387384" y="1865651"/>
            <a:ext cx="11417232" cy="3295884"/>
          </a:xfrm>
          <a:prstGeom prst="rect">
            <a:avLst/>
          </a:prstGeom>
        </p:spPr>
      </p:pic>
    </p:spTree>
    <p:extLst>
      <p:ext uri="{BB962C8B-B14F-4D97-AF65-F5344CB8AC3E}">
        <p14:creationId xmlns:p14="http://schemas.microsoft.com/office/powerpoint/2010/main" val="2907225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FE4F8B4-7AA6-4C63-AFC4-1DD1EA63D3A6}"/>
              </a:ext>
            </a:extLst>
          </p:cNvPr>
          <p:cNvSpPr>
            <a:spLocks noGrp="1"/>
          </p:cNvSpPr>
          <p:nvPr>
            <p:ph type="title"/>
          </p:nvPr>
        </p:nvSpPr>
        <p:spPr/>
        <p:txBody>
          <a:bodyPr>
            <a:normAutofit/>
          </a:bodyPr>
          <a:lstStyle/>
          <a:p>
            <a:r>
              <a:rPr lang="he-IL" sz="4000" dirty="0"/>
              <a:t>מאפייני הנאורות</a:t>
            </a:r>
          </a:p>
        </p:txBody>
      </p:sp>
      <p:sp>
        <p:nvSpPr>
          <p:cNvPr id="3" name="מציין מיקום תוכן 2">
            <a:extLst>
              <a:ext uri="{FF2B5EF4-FFF2-40B4-BE49-F238E27FC236}">
                <a16:creationId xmlns:a16="http://schemas.microsoft.com/office/drawing/2014/main" xmlns="" id="{69AAC244-D54F-4B9D-987D-9B3A67BFB432}"/>
              </a:ext>
            </a:extLst>
          </p:cNvPr>
          <p:cNvSpPr>
            <a:spLocks noGrp="1"/>
          </p:cNvSpPr>
          <p:nvPr>
            <p:ph idx="1"/>
          </p:nvPr>
        </p:nvSpPr>
        <p:spPr>
          <a:xfrm>
            <a:off x="1275907" y="2393495"/>
            <a:ext cx="8684957" cy="3101983"/>
          </a:xfrm>
        </p:spPr>
        <p:txBody>
          <a:bodyPr>
            <a:normAutofit fontScale="92500" lnSpcReduction="10000"/>
          </a:bodyPr>
          <a:lstStyle/>
          <a:p>
            <a:r>
              <a:rPr lang="he-IL" sz="3600" dirty="0"/>
              <a:t>אינדיבידואליזם – </a:t>
            </a:r>
            <a:r>
              <a:rPr lang="he-IL" sz="3000" dirty="0"/>
              <a:t>אדם כיצור עצמאי</a:t>
            </a:r>
          </a:p>
          <a:p>
            <a:r>
              <a:rPr lang="he-IL" sz="3600" dirty="0"/>
              <a:t>רציונליזם – </a:t>
            </a:r>
            <a:r>
              <a:rPr lang="he-IL" sz="3000" dirty="0"/>
              <a:t>כוח התבונה</a:t>
            </a:r>
          </a:p>
          <a:p>
            <a:r>
              <a:rPr lang="he-IL" sz="3600" dirty="0"/>
              <a:t>ספקנות וחילון – </a:t>
            </a:r>
            <a:r>
              <a:rPr lang="he-IL" sz="3000" dirty="0"/>
              <a:t>אל תיקח דבר כמובן מאליו</a:t>
            </a:r>
            <a:endParaRPr lang="he-IL" sz="3600" dirty="0"/>
          </a:p>
          <a:p>
            <a:r>
              <a:rPr lang="he-IL" sz="3600" dirty="0"/>
              <a:t>ידע – </a:t>
            </a:r>
            <a:r>
              <a:rPr lang="he-IL" sz="3000" dirty="0"/>
              <a:t>שאף לדעת, מיסוד הידע</a:t>
            </a:r>
            <a:endParaRPr lang="he-IL" sz="3600" dirty="0"/>
          </a:p>
          <a:p>
            <a:r>
              <a:rPr lang="he-IL" sz="3600" dirty="0"/>
              <a:t>קידמה – </a:t>
            </a:r>
            <a:r>
              <a:rPr lang="he-IL" sz="3000" dirty="0"/>
              <a:t>העולם מתקדם, שואף למעלה</a:t>
            </a:r>
            <a:endParaRPr lang="he-IL" sz="3600" dirty="0"/>
          </a:p>
        </p:txBody>
      </p:sp>
      <p:sp>
        <p:nvSpPr>
          <p:cNvPr id="4" name="מלבן 3">
            <a:extLst>
              <a:ext uri="{FF2B5EF4-FFF2-40B4-BE49-F238E27FC236}">
                <a16:creationId xmlns:a16="http://schemas.microsoft.com/office/drawing/2014/main" xmlns="" id="{42BC2EE2-1E00-4E06-A683-FE9D68FEF23D}"/>
              </a:ext>
            </a:extLst>
          </p:cNvPr>
          <p:cNvSpPr/>
          <p:nvPr/>
        </p:nvSpPr>
        <p:spPr>
          <a:xfrm>
            <a:off x="1611886" y="5288340"/>
            <a:ext cx="8968227"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4800" b="1" cap="none" spc="0" dirty="0">
                <a:ln/>
                <a:solidFill>
                  <a:schemeClr val="accent4"/>
                </a:solidFill>
                <a:effectLst/>
              </a:rPr>
              <a:t>שימו לב שאתם מבינים מה הכותרות מסמלות</a:t>
            </a:r>
          </a:p>
        </p:txBody>
      </p:sp>
    </p:spTree>
    <p:extLst>
      <p:ext uri="{BB962C8B-B14F-4D97-AF65-F5344CB8AC3E}">
        <p14:creationId xmlns:p14="http://schemas.microsoft.com/office/powerpoint/2010/main" val="164187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860E18B-3B3A-46B0-87E2-A2B50CB02B36}"/>
              </a:ext>
            </a:extLst>
          </p:cNvPr>
          <p:cNvSpPr>
            <a:spLocks noGrp="1"/>
          </p:cNvSpPr>
          <p:nvPr>
            <p:ph type="title"/>
          </p:nvPr>
        </p:nvSpPr>
        <p:spPr/>
        <p:txBody>
          <a:bodyPr/>
          <a:lstStyle/>
          <a:p>
            <a:r>
              <a:rPr lang="he-IL" dirty="0"/>
              <a:t>שאלה</a:t>
            </a:r>
          </a:p>
        </p:txBody>
      </p:sp>
      <p:pic>
        <p:nvPicPr>
          <p:cNvPr id="4" name="מציין מיקום תוכן 3">
            <a:extLst>
              <a:ext uri="{FF2B5EF4-FFF2-40B4-BE49-F238E27FC236}">
                <a16:creationId xmlns:a16="http://schemas.microsoft.com/office/drawing/2014/main" xmlns="" id="{1546DBC0-4B6A-45FE-A3A1-9532B84B9D7C}"/>
              </a:ext>
            </a:extLst>
          </p:cNvPr>
          <p:cNvPicPr>
            <a:picLocks noGrp="1" noChangeAspect="1"/>
          </p:cNvPicPr>
          <p:nvPr>
            <p:ph idx="1"/>
          </p:nvPr>
        </p:nvPicPr>
        <p:blipFill>
          <a:blip r:embed="rId2"/>
          <a:stretch>
            <a:fillRect/>
          </a:stretch>
        </p:blipFill>
        <p:spPr>
          <a:xfrm>
            <a:off x="725914" y="2889524"/>
            <a:ext cx="10740171" cy="1591137"/>
          </a:xfrm>
          <a:prstGeom prst="rect">
            <a:avLst/>
          </a:prstGeom>
        </p:spPr>
      </p:pic>
    </p:spTree>
    <p:extLst>
      <p:ext uri="{BB962C8B-B14F-4D97-AF65-F5344CB8AC3E}">
        <p14:creationId xmlns:p14="http://schemas.microsoft.com/office/powerpoint/2010/main" val="174161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0EB29B1-EEEA-4F91-818A-731B2E4DE251}"/>
              </a:ext>
            </a:extLst>
          </p:cNvPr>
          <p:cNvSpPr>
            <a:spLocks noGrp="1"/>
          </p:cNvSpPr>
          <p:nvPr>
            <p:ph type="title"/>
          </p:nvPr>
        </p:nvSpPr>
        <p:spPr/>
        <p:txBody>
          <a:bodyPr/>
          <a:lstStyle/>
          <a:p>
            <a:endParaRPr lang="he-IL"/>
          </a:p>
        </p:txBody>
      </p:sp>
      <p:pic>
        <p:nvPicPr>
          <p:cNvPr id="4" name="מציין מיקום תוכן 3">
            <a:extLst>
              <a:ext uri="{FF2B5EF4-FFF2-40B4-BE49-F238E27FC236}">
                <a16:creationId xmlns:a16="http://schemas.microsoft.com/office/drawing/2014/main" xmlns="" id="{58CB99A5-FEAF-46AC-970D-CE95D66DD65C}"/>
              </a:ext>
            </a:extLst>
          </p:cNvPr>
          <p:cNvPicPr>
            <a:picLocks noGrp="1" noChangeAspect="1"/>
          </p:cNvPicPr>
          <p:nvPr>
            <p:ph idx="1"/>
          </p:nvPr>
        </p:nvPicPr>
        <p:blipFill>
          <a:blip r:embed="rId2"/>
          <a:stretch>
            <a:fillRect/>
          </a:stretch>
        </p:blipFill>
        <p:spPr>
          <a:xfrm>
            <a:off x="2231136" y="522470"/>
            <a:ext cx="7729728" cy="5813060"/>
          </a:xfrm>
          <a:prstGeom prst="rect">
            <a:avLst/>
          </a:prstGeom>
        </p:spPr>
      </p:pic>
    </p:spTree>
    <p:extLst>
      <p:ext uri="{BB962C8B-B14F-4D97-AF65-F5344CB8AC3E}">
        <p14:creationId xmlns:p14="http://schemas.microsoft.com/office/powerpoint/2010/main" val="2836969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Light"/>
              </a:rPr>
              <a:t>לאומיות</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962BB96-EB4B-4996-BE9A-613590DE38CF}"/>
              </a:ext>
            </a:extLst>
          </p:cNvPr>
          <p:cNvSpPr>
            <a:spLocks noGrp="1"/>
          </p:cNvSpPr>
          <p:nvPr>
            <p:ph type="title"/>
          </p:nvPr>
        </p:nvSpPr>
        <p:spPr/>
        <p:txBody>
          <a:bodyPr/>
          <a:lstStyle/>
          <a:p>
            <a:pPr algn="ctr"/>
            <a:r>
              <a:rPr lang="he-IL" dirty="0"/>
              <a:t>הגדרת הלאומיות ומטרתה</a:t>
            </a:r>
          </a:p>
        </p:txBody>
      </p:sp>
      <p:sp>
        <p:nvSpPr>
          <p:cNvPr id="3" name="מציין מיקום תוכן 2">
            <a:extLst>
              <a:ext uri="{FF2B5EF4-FFF2-40B4-BE49-F238E27FC236}">
                <a16:creationId xmlns:a16="http://schemas.microsoft.com/office/drawing/2014/main" xmlns="" id="{A8956452-BBCE-4F2A-ABB4-AC95EB9576B2}"/>
              </a:ext>
            </a:extLst>
          </p:cNvPr>
          <p:cNvSpPr>
            <a:spLocks noGrp="1"/>
          </p:cNvSpPr>
          <p:nvPr>
            <p:ph idx="1"/>
          </p:nvPr>
        </p:nvSpPr>
        <p:spPr/>
        <p:txBody>
          <a:bodyPr>
            <a:normAutofit/>
          </a:bodyPr>
          <a:lstStyle/>
          <a:p>
            <a:pPr algn="ctr" rtl="1"/>
            <a:r>
              <a:rPr lang="he-IL" sz="3600" dirty="0"/>
              <a:t>הלאומיות מדגישה את עובדת היותה של כל אומה בעלת מאפיינים מיוחדים. </a:t>
            </a:r>
          </a:p>
          <a:p>
            <a:pPr algn="ctr" rtl="1"/>
            <a:r>
              <a:rPr lang="he-IL" sz="3600" dirty="0"/>
              <a:t>הלאומיות מבקשת לאפשר לכל לאום קיום מדינה ריבונית (עצמאית) משלו, בה תהיה לו יכולת למשול בה ללא התערבות גורם חיצוני. </a:t>
            </a:r>
          </a:p>
          <a:p>
            <a:pPr algn="ctr" rtl="1"/>
            <a:r>
              <a:rPr lang="he-IL" sz="3600" dirty="0"/>
              <a:t>האומה מגדירה את עצמה על ידי עיצוב אופייה של המדינה לפי רצונה.</a:t>
            </a:r>
          </a:p>
        </p:txBody>
      </p:sp>
    </p:spTree>
    <p:extLst>
      <p:ext uri="{BB962C8B-B14F-4D97-AF65-F5344CB8AC3E}">
        <p14:creationId xmlns:p14="http://schemas.microsoft.com/office/powerpoint/2010/main" val="714835818"/>
      </p:ext>
    </p:extLst>
  </p:cSld>
  <p:clrMapOvr>
    <a:masterClrMapping/>
  </p:clrMapOvr>
</p:sld>
</file>

<file path=ppt/theme/theme1.xml><?xml version="1.0" encoding="utf-8"?>
<a:theme xmlns:a="http://schemas.openxmlformats.org/drawingml/2006/main" name="חבילה">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ערכת נושא Office">
  <a:themeElements>
    <a:clrScheme name="צהוב ירוק">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פיאה">
  <a:themeElements>
    <a:clrScheme name="פיאה">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פיאה">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פיאה">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1964</TotalTime>
  <Words>2585</Words>
  <Application>Microsoft Office PowerPoint</Application>
  <PresentationFormat>מסך רחב</PresentationFormat>
  <Paragraphs>282</Paragraphs>
  <Slides>44</Slides>
  <Notes>0</Notes>
  <HiddenSlides>0</HiddenSlides>
  <MMClips>0</MMClips>
  <ScaleCrop>false</ScaleCrop>
  <HeadingPairs>
    <vt:vector size="6" baseType="variant">
      <vt:variant>
        <vt:lpstr>גופנים בשימוש</vt:lpstr>
      </vt:variant>
      <vt:variant>
        <vt:i4>11</vt:i4>
      </vt:variant>
      <vt:variant>
        <vt:lpstr>ערכת נושא</vt:lpstr>
      </vt:variant>
      <vt:variant>
        <vt:i4>6</vt:i4>
      </vt:variant>
      <vt:variant>
        <vt:lpstr>כותרות שקופיות</vt:lpstr>
      </vt:variant>
      <vt:variant>
        <vt:i4>44</vt:i4>
      </vt:variant>
    </vt:vector>
  </HeadingPairs>
  <TitlesOfParts>
    <vt:vector size="61" baseType="lpstr">
      <vt:lpstr>Arial</vt:lpstr>
      <vt:lpstr>Calibri</vt:lpstr>
      <vt:lpstr>Calibri Light</vt:lpstr>
      <vt:lpstr>David</vt:lpstr>
      <vt:lpstr>Gill Sans MT</vt:lpstr>
      <vt:lpstr>Gisha</vt:lpstr>
      <vt:lpstr>Guttman Hatzvi</vt:lpstr>
      <vt:lpstr>Narkisim</vt:lpstr>
      <vt:lpstr>Times New Roman</vt:lpstr>
      <vt:lpstr>Trebuchet MS</vt:lpstr>
      <vt:lpstr>Wingdings 3</vt:lpstr>
      <vt:lpstr>חבילה</vt:lpstr>
      <vt:lpstr>office theme</vt:lpstr>
      <vt:lpstr>1_ערכת נושא Office</vt:lpstr>
      <vt:lpstr>ערכת נושא Office</vt:lpstr>
      <vt:lpstr>2_ערכת נושא Office</vt:lpstr>
      <vt:lpstr>פיאה</vt:lpstr>
      <vt:lpstr>ספר ראשון – מסורת ומהפכות</vt:lpstr>
      <vt:lpstr>נאורות</vt:lpstr>
      <vt:lpstr>עקרונות הנאורות</vt:lpstr>
      <vt:lpstr>עקרונות הנאורות</vt:lpstr>
      <vt:lpstr>מאפייני הנאורות</vt:lpstr>
      <vt:lpstr>שאלה</vt:lpstr>
      <vt:lpstr>מצגת של PowerPoint</vt:lpstr>
      <vt:lpstr>לאומיות</vt:lpstr>
      <vt:lpstr>הגדרת הלאומיות ומטרתה</vt:lpstr>
      <vt:lpstr>סמלי לאומיות - להעצמת התודעה הלאומית</vt:lpstr>
      <vt:lpstr>לאומנות</vt:lpstr>
      <vt:lpstr>דגמי הלאומיות</vt:lpstr>
      <vt:lpstr>לאומיות אתנית היסטורית</vt:lpstr>
      <vt:lpstr>לאומיות ליברלית אזרחית</vt:lpstr>
      <vt:lpstr>סוציאליזם</vt:lpstr>
      <vt:lpstr>סוציאליזם</vt:lpstr>
      <vt:lpstr>לפתרון המצוקה הוצעו שתי דרכים מרכזיות:</vt:lpstr>
      <vt:lpstr>סוציאליזם מהפכני (מרקסיזם/קומוניזם)</vt:lpstr>
      <vt:lpstr>סוציאליזם דמוקרטי (חוקתי)</vt:lpstr>
      <vt:lpstr>אמנציפציה</vt:lpstr>
      <vt:lpstr>אמנציפציה</vt:lpstr>
      <vt:lpstr>מחירי אמנציפציה</vt:lpstr>
      <vt:lpstr>האמנציפציה באלג'יריה</vt:lpstr>
      <vt:lpstr>מימוש רעיונות ההשכלה</vt:lpstr>
      <vt:lpstr>השכלה במזרח התיכון ובארצות האסלאם (212-211)</vt:lpstr>
      <vt:lpstr>בתי הספר של כי"ח – חידושים ביחס למה שהיה קודם</vt:lpstr>
      <vt:lpstr>וויכוחים על בתי הספר של כי"ח</vt:lpstr>
      <vt:lpstr>מצגת של PowerPoint</vt:lpstr>
      <vt:lpstr>מצגת של PowerPoint</vt:lpstr>
      <vt:lpstr>זרמים יהודיים לאור המודרנה</vt:lpstr>
      <vt:lpstr>מצגת של PowerPoint</vt:lpstr>
      <vt:lpstr>התנועה הציונית</vt:lpstr>
      <vt:lpstr>מבשרי הציונות</vt:lpstr>
      <vt:lpstr>חובבי ציון</vt:lpstr>
      <vt:lpstr>חיבת ציון </vt:lpstr>
      <vt:lpstr>חיבת ציון </vt:lpstr>
      <vt:lpstr>חיבת ציון </vt:lpstr>
      <vt:lpstr>בנימין זאב (תיאודור) הרצל</vt:lpstr>
      <vt:lpstr>התנועה הציונית</vt:lpstr>
      <vt:lpstr>זרמים בציונות – מדינית, מעשית ודתית</vt:lpstr>
      <vt:lpstr>ציונות דתית</vt:lpstr>
      <vt:lpstr>על תנועת המזרחי</vt:lpstr>
      <vt:lpstr>שאלה</vt:lpstr>
      <vt:lpstr>תשובה</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Ronit</cp:lastModifiedBy>
  <cp:revision>42</cp:revision>
  <dcterms:created xsi:type="dcterms:W3CDTF">2020-03-29T15:26:14Z</dcterms:created>
  <dcterms:modified xsi:type="dcterms:W3CDTF">2022-01-25T08:39:48Z</dcterms:modified>
</cp:coreProperties>
</file>