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57" r:id="rId4"/>
    <p:sldId id="262" r:id="rId5"/>
    <p:sldId id="261" r:id="rId6"/>
    <p:sldId id="258" r:id="rId7"/>
    <p:sldId id="259" r:id="rId8"/>
    <p:sldId id="267" r:id="rId9"/>
    <p:sldId id="268" r:id="rId10"/>
    <p:sldId id="270" r:id="rId11"/>
    <p:sldId id="269" r:id="rId12"/>
    <p:sldId id="273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5" d="100"/>
          <a:sy n="75" d="100"/>
        </p:scale>
        <p:origin x="2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מלחמת העולם </a:t>
            </a:r>
            <a:r>
              <a:rPr lang="he-IL" dirty="0" err="1" smtClean="0"/>
              <a:t>השניה</a:t>
            </a:r>
            <a:r>
              <a:rPr lang="he-IL" dirty="0" smtClean="0"/>
              <a:t>- סיכום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9524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באיזה שלב מצטרפת ארצות הברית ל"בעלות הברית"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לאחר מבצע </a:t>
            </a:r>
            <a:r>
              <a:rPr lang="he-IL" dirty="0" err="1" smtClean="0"/>
              <a:t>ברברוסה</a:t>
            </a:r>
            <a:r>
              <a:rPr lang="he-IL" dirty="0" smtClean="0"/>
              <a:t>- כשהבינו שכוחם של הגרמנים הוא איום גם עליהם.</a:t>
            </a:r>
          </a:p>
          <a:p>
            <a:r>
              <a:rPr lang="he-IL" dirty="0" smtClean="0"/>
              <a:t>בעקבות תקיפת יפן בפרל </a:t>
            </a:r>
            <a:r>
              <a:rPr lang="he-IL" dirty="0" err="1" smtClean="0"/>
              <a:t>הארבור</a:t>
            </a:r>
            <a:endParaRPr lang="he-IL" dirty="0" smtClean="0"/>
          </a:p>
          <a:p>
            <a:r>
              <a:rPr lang="he-IL" dirty="0" smtClean="0"/>
              <a:t>לאחר שצרפת נכבשת על </a:t>
            </a:r>
            <a:r>
              <a:rPr lang="he-IL" smtClean="0"/>
              <a:t>ידי גרמניה.</a:t>
            </a:r>
            <a:endParaRPr lang="he-IL" dirty="0" smtClean="0"/>
          </a:p>
          <a:p>
            <a:r>
              <a:rPr lang="he-IL" dirty="0" smtClean="0"/>
              <a:t>לאחר שבריטניה נכבשת על ידי גרמניה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1559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" name="Picture 4" descr="21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7254" y="1335024"/>
            <a:ext cx="4135582" cy="32723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4193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מהי ועידת ואנזה</a:t>
            </a:r>
            <a:endParaRPr lang="he-IL" dirty="0"/>
          </a:p>
        </p:txBody>
      </p:sp>
      <p:pic>
        <p:nvPicPr>
          <p:cNvPr id="1026" name="Picture 2" descr="https://lh5.googleusercontent.com/R5Wz79p3wP5-yin1q3-2pe6B9MW08GSC4n13uDt_iW_vMwPl3Ag-9c3EhAKg8KDDmoD3sIgo8qpDrnF7sFb6tvcUncKNeHmpdXjbwj_KjweF3sDLISkObOj2vKbsh3mOpaR0Q1-kVPTz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1816100"/>
            <a:ext cx="5207000" cy="423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592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e-IL" sz="2400" b="1" dirty="0">
                <a:solidFill>
                  <a:srgbClr val="333333"/>
                </a:solidFill>
                <a:latin typeface="Arial" panose="020B0604020202020204" pitchFamily="34" charset="0"/>
              </a:rPr>
              <a:t>ועידת ואנזה, שהתקיימה ב-20 בינואר 1942, כונסה לשם תיאום "הפתרון הסופי של הבעיה היהודית".</a:t>
            </a:r>
            <a:endParaRPr lang="he-IL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e-IL" sz="2400" b="1" dirty="0">
                <a:solidFill>
                  <a:srgbClr val="333333"/>
                </a:solidFill>
                <a:latin typeface="Arial" panose="020B0604020202020204" pitchFamily="34" charset="0"/>
              </a:rPr>
              <a:t>בוועידה התכנסו נציגים בכירים של הממשל הנאצי והציגו רשימה של 11 </a:t>
            </a:r>
            <a:r>
              <a:rPr lang="he-IL" sz="2400" b="1" dirty="0" err="1">
                <a:solidFill>
                  <a:srgbClr val="333333"/>
                </a:solidFill>
                <a:latin typeface="Arial" panose="020B0604020202020204" pitchFamily="34" charset="0"/>
              </a:rPr>
              <a:t>מליון</a:t>
            </a:r>
            <a:r>
              <a:rPr lang="he-IL" sz="2400" b="1" dirty="0">
                <a:solidFill>
                  <a:srgbClr val="333333"/>
                </a:solidFill>
                <a:latin typeface="Arial" panose="020B0604020202020204" pitchFamily="34" charset="0"/>
              </a:rPr>
              <a:t> יהודים מרחבי אירופה שברצונם להשמיד. </a:t>
            </a:r>
            <a:endParaRPr lang="he-IL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e-IL" sz="2400" b="1" dirty="0">
                <a:solidFill>
                  <a:srgbClr val="333333"/>
                </a:solidFill>
                <a:latin typeface="Arial" panose="020B0604020202020204" pitchFamily="34" charset="0"/>
              </a:rPr>
              <a:t>בוועידה הוחלט על הפעלת שש מחנות השמדה והשמדת היהודים בגזים.</a:t>
            </a:r>
            <a:endParaRPr lang="he-IL" dirty="0"/>
          </a:p>
          <a:p>
            <a:r>
              <a:rPr lang="he-IL" dirty="0"/>
              <a:t/>
            </a:r>
            <a:br>
              <a:rPr lang="he-IL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02747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מושגים מרכזיים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9491730" y="1584101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אנטישמיות קלאסית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5716074" y="5445616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מצעדי </a:t>
            </a:r>
            <a:r>
              <a:rPr lang="he-IL" dirty="0" err="1" smtClean="0"/>
              <a:t>המות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5198772" y="3151031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 smtClean="0"/>
              <a:t>אריזציה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8512936" y="3923763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ועידת ואנזה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6479148" y="1287114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אנטישמיות מודרנית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2148626" y="4041819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אגרת הבזק</a:t>
            </a:r>
            <a:endParaRPr lang="he-IL" dirty="0"/>
          </a:p>
        </p:txBody>
      </p:sp>
      <p:sp>
        <p:nvSpPr>
          <p:cNvPr id="10" name="מלבן 9"/>
          <p:cNvSpPr/>
          <p:nvPr/>
        </p:nvSpPr>
        <p:spPr>
          <a:xfrm>
            <a:off x="2378299" y="1909592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חוקי נירנברג</a:t>
            </a:r>
            <a:endParaRPr lang="he-IL" dirty="0"/>
          </a:p>
        </p:txBody>
      </p:sp>
      <p:sp>
        <p:nvSpPr>
          <p:cNvPr id="11" name="מלבן 10"/>
          <p:cNvSpPr/>
          <p:nvPr/>
        </p:nvSpPr>
        <p:spPr>
          <a:xfrm>
            <a:off x="9657008" y="5438403"/>
            <a:ext cx="1957588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מבצע </a:t>
            </a:r>
            <a:r>
              <a:rPr lang="he-IL" dirty="0" err="1" smtClean="0"/>
              <a:t>ברברוסה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4767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כיצד מכונה ההסכם בין בריה"מ לגרמניה ערב מלחמת העולם </a:t>
            </a:r>
            <a:r>
              <a:rPr lang="he-IL" dirty="0" err="1" smtClean="0"/>
              <a:t>השניה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הסכם אטלנטה</a:t>
            </a:r>
          </a:p>
          <a:p>
            <a:r>
              <a:rPr lang="he-IL" dirty="0" smtClean="0"/>
              <a:t>הסכם </a:t>
            </a:r>
            <a:r>
              <a:rPr lang="he-IL" dirty="0" err="1" smtClean="0"/>
              <a:t>יאלטה</a:t>
            </a:r>
            <a:endParaRPr lang="he-IL" dirty="0" smtClean="0"/>
          </a:p>
          <a:p>
            <a:r>
              <a:rPr lang="he-IL" dirty="0" smtClean="0"/>
              <a:t>הסכם </a:t>
            </a:r>
            <a:r>
              <a:rPr lang="he-IL" dirty="0" err="1" smtClean="0"/>
              <a:t>ריבנטרופ-מולטוב</a:t>
            </a:r>
            <a:endParaRPr lang="he-IL" dirty="0" smtClean="0"/>
          </a:p>
          <a:p>
            <a:r>
              <a:rPr lang="he-IL" dirty="0" smtClean="0"/>
              <a:t>הסכם </a:t>
            </a:r>
            <a:r>
              <a:rPr lang="he-IL" dirty="0" err="1" smtClean="0"/>
              <a:t>הגנרלגוברמן</a:t>
            </a:r>
            <a:endParaRPr lang="he-IL" dirty="0" smtClean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1359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מי מהמדינות הבאות מכונות "בעלות הברית"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צרפת, בריטניה, יפן וברית המועצות</a:t>
            </a:r>
          </a:p>
          <a:p>
            <a:r>
              <a:rPr lang="he-IL" dirty="0" smtClean="0"/>
              <a:t>צרפת, ברית המועצות, ארצות הברית, איטליה</a:t>
            </a:r>
          </a:p>
          <a:p>
            <a:r>
              <a:rPr lang="he-IL" dirty="0" smtClean="0"/>
              <a:t>בריטניה, צרפת, ברית המועצות, ארצות הברית</a:t>
            </a:r>
          </a:p>
          <a:p>
            <a:r>
              <a:rPr lang="he-IL" dirty="0" smtClean="0"/>
              <a:t>בריטניה, איטליה, ברית המועצות, ארצות הברית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54542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מי מהמדינות הבאות אינה חלק ממדינות הציר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גרמניה</a:t>
            </a:r>
          </a:p>
          <a:p>
            <a:r>
              <a:rPr lang="he-IL" dirty="0" smtClean="0"/>
              <a:t>ברית המועצות</a:t>
            </a:r>
          </a:p>
          <a:p>
            <a:r>
              <a:rPr lang="he-IL" dirty="0" smtClean="0"/>
              <a:t>איטליה</a:t>
            </a:r>
          </a:p>
          <a:p>
            <a:r>
              <a:rPr lang="he-IL" dirty="0" smtClean="0"/>
              <a:t>יפן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1906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 </a:t>
            </a:r>
            <a:r>
              <a:rPr lang="he-IL" dirty="0" err="1" smtClean="0"/>
              <a:t>היתה</a:t>
            </a:r>
            <a:r>
              <a:rPr lang="he-IL" dirty="0" smtClean="0"/>
              <a:t> המדינה הראשונה שגרמניה כבשה?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בריטניה</a:t>
            </a:r>
          </a:p>
          <a:p>
            <a:r>
              <a:rPr lang="he-IL" dirty="0" smtClean="0"/>
              <a:t>פולין</a:t>
            </a:r>
          </a:p>
          <a:p>
            <a:r>
              <a:rPr lang="he-IL" dirty="0" err="1" smtClean="0"/>
              <a:t>נורווגיה</a:t>
            </a:r>
            <a:endParaRPr lang="he-IL" dirty="0" smtClean="0"/>
          </a:p>
          <a:p>
            <a:r>
              <a:rPr lang="he-IL" dirty="0" smtClean="0"/>
              <a:t>צרפת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59768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כיצד חולקה פולין לאחר שנכבשה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הצד המזרחי- שלטון כללי (</a:t>
            </a:r>
            <a:r>
              <a:rPr lang="he-IL" dirty="0" err="1" smtClean="0"/>
              <a:t>גנרלגוברמן</a:t>
            </a:r>
            <a:r>
              <a:rPr lang="he-IL" dirty="0" smtClean="0"/>
              <a:t>) הצד המערבי לגרמניה והמרכז לבריה"מ</a:t>
            </a:r>
          </a:p>
          <a:p>
            <a:r>
              <a:rPr lang="he-IL" dirty="0" smtClean="0"/>
              <a:t>הצד המזרחי לבריה"מ, במרכז-שלטון כללי (</a:t>
            </a:r>
            <a:r>
              <a:rPr lang="he-IL" dirty="0" err="1" smtClean="0"/>
              <a:t>גנרלגוברמן</a:t>
            </a:r>
            <a:r>
              <a:rPr lang="he-IL" dirty="0" smtClean="0"/>
              <a:t>) הצד המערבי לגרמניה</a:t>
            </a:r>
          </a:p>
          <a:p>
            <a:r>
              <a:rPr lang="he-IL" dirty="0" smtClean="0"/>
              <a:t>הצד המזרחי לבריה"מ הצד המערבי נשאר בידי פולין והמרכז לגרמניה</a:t>
            </a:r>
          </a:p>
          <a:p>
            <a:r>
              <a:rPr lang="he-IL" dirty="0" smtClean="0"/>
              <a:t>הצד המזרחי בידי גרמניה הצד המערבי בידי פולין.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82776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כיצד נקרא הכיבוש הגרמני של בריה"מ?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קרב נורמנדי</a:t>
            </a:r>
          </a:p>
          <a:p>
            <a:r>
              <a:rPr lang="he-IL" dirty="0" smtClean="0"/>
              <a:t>קרב סטלינגרד</a:t>
            </a:r>
          </a:p>
          <a:p>
            <a:r>
              <a:rPr lang="he-IL" dirty="0" smtClean="0"/>
              <a:t>מבצע </a:t>
            </a:r>
            <a:r>
              <a:rPr lang="he-IL" dirty="0" err="1" smtClean="0"/>
              <a:t>ברברוסה</a:t>
            </a:r>
            <a:endParaRPr lang="he-IL" dirty="0" smtClean="0"/>
          </a:p>
          <a:p>
            <a:r>
              <a:rPr lang="he-IL" dirty="0" smtClean="0"/>
              <a:t>קרב אל-</a:t>
            </a:r>
            <a:r>
              <a:rPr lang="he-IL" dirty="0" err="1" smtClean="0"/>
              <a:t>עלמיין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20333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 </a:t>
            </a:r>
            <a:r>
              <a:rPr lang="he-IL" b="1" dirty="0" smtClean="0"/>
              <a:t>לא</a:t>
            </a:r>
            <a:r>
              <a:rPr lang="he-IL" dirty="0" smtClean="0"/>
              <a:t> היה חלק מהשיקולים של היטלר לכיבוש בריה"מ?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בריה"מ הקומוניסטית </a:t>
            </a:r>
            <a:r>
              <a:rPr lang="he-IL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היתה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אויבת אידיאולוגית של גרמניה הנאצית.</a:t>
            </a:r>
          </a:p>
          <a:p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הגשמת האידיאולוגיה הנאצית על פיה "מרחב המחיה" נמצא במזרח.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ניסיון לבודד את בריטניה ע"י כיבוש בריה"מ.</a:t>
            </a:r>
          </a:p>
          <a:p>
            <a:r>
              <a:rPr lang="he-IL" sz="2400" dirty="0" smtClean="0"/>
              <a:t>בריה"מ החלה מצידה לצאת במסע כיבושים של פולין המערבית.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381294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ינטגרל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562</TotalTime>
  <Words>294</Words>
  <Application>Microsoft Office PowerPoint</Application>
  <PresentationFormat>מסך רחב</PresentationFormat>
  <Paragraphs>56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9" baseType="lpstr">
      <vt:lpstr>Arial</vt:lpstr>
      <vt:lpstr>Levenim MT</vt:lpstr>
      <vt:lpstr>Tw Cen MT</vt:lpstr>
      <vt:lpstr>Tw Cen MT Condensed</vt:lpstr>
      <vt:lpstr>Wingdings 3</vt:lpstr>
      <vt:lpstr>אינטגרל</vt:lpstr>
      <vt:lpstr>מלחמת העולם השניה- סיכום</vt:lpstr>
      <vt:lpstr>מושגים מרכזיים</vt:lpstr>
      <vt:lpstr>כיצד מכונה ההסכם בין בריה"מ לגרמניה ערב מלחמת העולם השניה</vt:lpstr>
      <vt:lpstr>מי מהמדינות הבאות מכונות "בעלות הברית"</vt:lpstr>
      <vt:lpstr>מי מהמדינות הבאות אינה חלק ממדינות הציר</vt:lpstr>
      <vt:lpstr>מה היתה המדינה הראשונה שגרמניה כבשה?</vt:lpstr>
      <vt:lpstr>כיצד חולקה פולין לאחר שנכבשה</vt:lpstr>
      <vt:lpstr>כיצד נקרא הכיבוש הגרמני של בריה"מ?</vt:lpstr>
      <vt:lpstr>מה לא היה חלק מהשיקולים של היטלר לכיבוש בריה"מ?</vt:lpstr>
      <vt:lpstr>באיזה שלב מצטרפת ארצות הברית ל"בעלות הברית"</vt:lpstr>
      <vt:lpstr>מ</vt:lpstr>
      <vt:lpstr>מהי ועידת ואנזה</vt:lpstr>
      <vt:lpstr>מצגת של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מלחמת העולם השניה- סיכום</dc:title>
  <dc:creator>Hewlett-Packard Company</dc:creator>
  <cp:lastModifiedBy>Ronit</cp:lastModifiedBy>
  <cp:revision>10</cp:revision>
  <dcterms:created xsi:type="dcterms:W3CDTF">2018-10-26T08:05:05Z</dcterms:created>
  <dcterms:modified xsi:type="dcterms:W3CDTF">2022-01-31T08:22:26Z</dcterms:modified>
</cp:coreProperties>
</file>