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87"/>
  </p:notesMasterIdLst>
  <p:sldIdLst>
    <p:sldId id="257" r:id="rId2"/>
    <p:sldId id="428" r:id="rId3"/>
    <p:sldId id="421" r:id="rId4"/>
    <p:sldId id="422" r:id="rId5"/>
    <p:sldId id="423" r:id="rId6"/>
    <p:sldId id="424" r:id="rId7"/>
    <p:sldId id="425" r:id="rId8"/>
    <p:sldId id="426" r:id="rId9"/>
    <p:sldId id="427" r:id="rId10"/>
    <p:sldId id="303" r:id="rId11"/>
    <p:sldId id="306" r:id="rId12"/>
    <p:sldId id="281" r:id="rId13"/>
    <p:sldId id="304" r:id="rId14"/>
    <p:sldId id="307" r:id="rId15"/>
    <p:sldId id="308" r:id="rId16"/>
    <p:sldId id="290" r:id="rId17"/>
    <p:sldId id="289" r:id="rId18"/>
    <p:sldId id="310" r:id="rId19"/>
    <p:sldId id="299" r:id="rId20"/>
    <p:sldId id="312" r:id="rId21"/>
    <p:sldId id="279" r:id="rId22"/>
    <p:sldId id="429" r:id="rId23"/>
    <p:sldId id="314" r:id="rId24"/>
    <p:sldId id="316" r:id="rId25"/>
    <p:sldId id="317" r:id="rId26"/>
    <p:sldId id="318" r:id="rId27"/>
    <p:sldId id="319" r:id="rId28"/>
    <p:sldId id="321" r:id="rId29"/>
    <p:sldId id="353" r:id="rId30"/>
    <p:sldId id="271" r:id="rId31"/>
    <p:sldId id="354" r:id="rId32"/>
    <p:sldId id="355" r:id="rId33"/>
    <p:sldId id="322" r:id="rId34"/>
    <p:sldId id="357" r:id="rId35"/>
    <p:sldId id="280" r:id="rId36"/>
    <p:sldId id="358" r:id="rId37"/>
    <p:sldId id="362" r:id="rId38"/>
    <p:sldId id="363" r:id="rId39"/>
    <p:sldId id="364" r:id="rId40"/>
    <p:sldId id="366" r:id="rId41"/>
    <p:sldId id="365" r:id="rId42"/>
    <p:sldId id="367" r:id="rId43"/>
    <p:sldId id="368" r:id="rId44"/>
    <p:sldId id="370" r:id="rId45"/>
    <p:sldId id="371" r:id="rId46"/>
    <p:sldId id="331" r:id="rId47"/>
    <p:sldId id="372" r:id="rId48"/>
    <p:sldId id="369" r:id="rId49"/>
    <p:sldId id="373" r:id="rId50"/>
    <p:sldId id="374" r:id="rId51"/>
    <p:sldId id="375" r:id="rId52"/>
    <p:sldId id="376" r:id="rId53"/>
    <p:sldId id="377" r:id="rId54"/>
    <p:sldId id="259" r:id="rId55"/>
    <p:sldId id="323" r:id="rId56"/>
    <p:sldId id="264" r:id="rId57"/>
    <p:sldId id="378" r:id="rId58"/>
    <p:sldId id="380" r:id="rId59"/>
    <p:sldId id="381" r:id="rId60"/>
    <p:sldId id="382" r:id="rId61"/>
    <p:sldId id="379" r:id="rId62"/>
    <p:sldId id="383" r:id="rId63"/>
    <p:sldId id="386" r:id="rId64"/>
    <p:sldId id="387" r:id="rId65"/>
    <p:sldId id="261" r:id="rId66"/>
    <p:sldId id="262" r:id="rId67"/>
    <p:sldId id="267" r:id="rId68"/>
    <p:sldId id="268" r:id="rId69"/>
    <p:sldId id="269" r:id="rId70"/>
    <p:sldId id="389" r:id="rId71"/>
    <p:sldId id="260" r:id="rId72"/>
    <p:sldId id="390" r:id="rId73"/>
    <p:sldId id="391" r:id="rId74"/>
    <p:sldId id="392" r:id="rId75"/>
    <p:sldId id="431" r:id="rId76"/>
    <p:sldId id="393" r:id="rId77"/>
    <p:sldId id="394" r:id="rId78"/>
    <p:sldId id="263" r:id="rId79"/>
    <p:sldId id="432" r:id="rId80"/>
    <p:sldId id="437" r:id="rId81"/>
    <p:sldId id="433" r:id="rId82"/>
    <p:sldId id="435" r:id="rId83"/>
    <p:sldId id="436" r:id="rId84"/>
    <p:sldId id="434" r:id="rId85"/>
    <p:sldId id="439"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id="{D40A966A-489A-4D02-84BC-BD38D6CBE467}">
          <p14:sldIdLst>
            <p14:sldId id="257"/>
          </p14:sldIdLst>
        </p14:section>
        <p14:section name="ישוב חדש" id="{C213610A-8FBB-4484-8D5A-DF97F99621E8}">
          <p14:sldIdLst>
            <p14:sldId id="428"/>
            <p14:sldId id="421"/>
            <p14:sldId id="422"/>
            <p14:sldId id="423"/>
            <p14:sldId id="424"/>
            <p14:sldId id="425"/>
            <p14:sldId id="426"/>
            <p14:sldId id="427"/>
          </p14:sldIdLst>
        </p14:section>
        <p14:section name="בין מסורת לחידוש" id="{D71543DE-C487-4BB2-94E6-A331809BFC27}">
          <p14:sldIdLst>
            <p14:sldId id="303"/>
            <p14:sldId id="306"/>
            <p14:sldId id="281"/>
            <p14:sldId id="304"/>
            <p14:sldId id="307"/>
          </p14:sldIdLst>
        </p14:section>
        <p14:section name="מעבר למנדט הבריטי" id="{3A9FFEFC-1CDB-4852-809A-5DD4FF4BAF8E}">
          <p14:sldIdLst>
            <p14:sldId id="308"/>
            <p14:sldId id="290"/>
            <p14:sldId id="289"/>
            <p14:sldId id="310"/>
            <p14:sldId id="299"/>
            <p14:sldId id="312"/>
          </p14:sldIdLst>
        </p14:section>
        <p14:section name="לאומיות ערבית" id="{73B3273B-7948-47AB-A60E-BA34C9385D81}">
          <p14:sldIdLst>
            <p14:sldId id="279"/>
            <p14:sldId id="429"/>
          </p14:sldIdLst>
        </p14:section>
        <p14:section name="הגוש הדתי וחלוציות" id="{30E21971-5F3D-4174-A7E6-510AC36F8D9C}">
          <p14:sldIdLst>
            <p14:sldId id="314"/>
            <p14:sldId id="316"/>
            <p14:sldId id="317"/>
            <p14:sldId id="318"/>
            <p14:sldId id="319"/>
          </p14:sldIdLst>
        </p14:section>
        <p14:section name="המרד הערבי הגדול, ועדת פיל ופרהוד" id="{89369282-EC08-4C59-8427-20C8FDC445AA}">
          <p14:sldIdLst>
            <p14:sldId id="321"/>
            <p14:sldId id="353"/>
            <p14:sldId id="271"/>
            <p14:sldId id="354"/>
            <p14:sldId id="355"/>
            <p14:sldId id="322"/>
            <p14:sldId id="357"/>
            <p14:sldId id="280"/>
            <p14:sldId id="358"/>
            <p14:sldId id="362"/>
            <p14:sldId id="363"/>
          </p14:sldIdLst>
        </p14:section>
        <p14:section name="מדינה בדרך" id="{2B216896-1B72-4FE0-A748-8290CE0C4274}">
          <p14:sldIdLst>
            <p14:sldId id="364"/>
            <p14:sldId id="366"/>
            <p14:sldId id="365"/>
            <p14:sldId id="367"/>
            <p14:sldId id="368"/>
            <p14:sldId id="370"/>
            <p14:sldId id="371"/>
            <p14:sldId id="331"/>
            <p14:sldId id="372"/>
            <p14:sldId id="369"/>
            <p14:sldId id="373"/>
            <p14:sldId id="374"/>
            <p14:sldId id="375"/>
            <p14:sldId id="376"/>
          </p14:sldIdLst>
        </p14:section>
        <p14:section name="העברת המנדט לאו&quot;ם והצעת החלוקה" id="{B701A848-A028-4EB6-BFA3-6F8915F9BE24}">
          <p14:sldIdLst>
            <p14:sldId id="377"/>
            <p14:sldId id="259"/>
            <p14:sldId id="323"/>
            <p14:sldId id="264"/>
            <p14:sldId id="378"/>
            <p14:sldId id="380"/>
            <p14:sldId id="381"/>
            <p14:sldId id="382"/>
            <p14:sldId id="379"/>
          </p14:sldIdLst>
        </p14:section>
        <p14:section name="מלחמת העצמאות" id="{3FF96254-EE78-4AC5-BD92-CE0D387436D0}">
          <p14:sldIdLst>
            <p14:sldId id="383"/>
            <p14:sldId id="386"/>
            <p14:sldId id="387"/>
            <p14:sldId id="261"/>
            <p14:sldId id="262"/>
            <p14:sldId id="267"/>
            <p14:sldId id="268"/>
            <p14:sldId id="269"/>
            <p14:sldId id="389"/>
            <p14:sldId id="260"/>
            <p14:sldId id="390"/>
            <p14:sldId id="391"/>
            <p14:sldId id="392"/>
            <p14:sldId id="431"/>
            <p14:sldId id="393"/>
            <p14:sldId id="394"/>
            <p14:sldId id="263"/>
            <p14:sldId id="432"/>
          </p14:sldIdLst>
        </p14:section>
        <p14:section name="עלייה והתיישבות" id="{219BD205-DDE4-4B8F-934C-296444D743BE}">
          <p14:sldIdLst>
            <p14:sldId id="437"/>
            <p14:sldId id="433"/>
            <p14:sldId id="435"/>
            <p14:sldId id="436"/>
            <p14:sldId id="434"/>
            <p14:sldId id="4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117" d="100"/>
          <a:sy n="117"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9DF38-85E1-43CF-BD3B-D44F6D44D253}" type="doc">
      <dgm:prSet loTypeId="urn:microsoft.com/office/officeart/2005/8/layout/process4" loCatId="process" qsTypeId="urn:microsoft.com/office/officeart/2005/8/quickstyle/simple4" qsCatId="simple" csTypeId="urn:microsoft.com/office/officeart/2005/8/colors/accent1_4" csCatId="accent1" phldr="1"/>
      <dgm:spPr/>
      <dgm:t>
        <a:bodyPr/>
        <a:lstStyle/>
        <a:p>
          <a:endParaRPr lang="en-US"/>
        </a:p>
      </dgm:t>
    </dgm:pt>
    <dgm:pt modelId="{CBB2BA29-D8F3-4F86-B035-F2CE7435DE81}">
      <dgm:prSet/>
      <dgm:spPr/>
      <dgm:t>
        <a:bodyPr/>
        <a:lstStyle/>
        <a:p>
          <a:pPr rtl="1"/>
          <a:r>
            <a:rPr lang="he-IL"/>
            <a:t>העדר מחויבות מעשית ומפורשת לבית הלאומי היהודי: ממשלת בריטניה הקפידה לנסח את ההצהרה באופן שלא ייתפס כהתחייבות מפורשת. עובדה זו באה לידי ביטוי מספר פעמים במילים שבהם בחרו מנסחי ההצהרה להשתמש:</a:t>
          </a:r>
          <a:endParaRPr lang="en-US"/>
        </a:p>
      </dgm:t>
    </dgm:pt>
    <dgm:pt modelId="{AD6CD3B6-D8F7-4C7A-9D96-F643A9FB643D}" type="parTrans" cxnId="{B359077E-459F-489D-93A8-2A32C561C699}">
      <dgm:prSet/>
      <dgm:spPr/>
      <dgm:t>
        <a:bodyPr/>
        <a:lstStyle/>
        <a:p>
          <a:pPr rtl="1"/>
          <a:endParaRPr lang="en-US"/>
        </a:p>
      </dgm:t>
    </dgm:pt>
    <dgm:pt modelId="{E8C26B7E-9BE1-404F-9A00-E6288FF20238}" type="sibTrans" cxnId="{B359077E-459F-489D-93A8-2A32C561C699}">
      <dgm:prSet/>
      <dgm:spPr/>
      <dgm:t>
        <a:bodyPr/>
        <a:lstStyle/>
        <a:p>
          <a:pPr rtl="1"/>
          <a:endParaRPr lang="en-US"/>
        </a:p>
      </dgm:t>
    </dgm:pt>
    <dgm:pt modelId="{7BC31A73-A53E-4FAA-ABFE-0BDCFEEAA4F0}">
      <dgm:prSet custT="1"/>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he-IL" sz="2900" dirty="0"/>
            <a:t>"ותפעל במיטב מאמציה להקלת השגתה של מטרה זו...“</a:t>
          </a:r>
          <a:endParaRPr lang="en-US" sz="2900" dirty="0"/>
        </a:p>
      </dgm:t>
    </dgm:pt>
    <dgm:pt modelId="{21C53A6C-9B16-4D49-AAA1-4AE23EFFA88D}" type="parTrans" cxnId="{B3CDBFDC-93B3-493E-82F9-21BBC343AD21}">
      <dgm:prSet/>
      <dgm:spPr/>
      <dgm:t>
        <a:bodyPr/>
        <a:lstStyle/>
        <a:p>
          <a:pPr rtl="1"/>
          <a:endParaRPr lang="en-US"/>
        </a:p>
      </dgm:t>
    </dgm:pt>
    <dgm:pt modelId="{FB95CCC1-9B81-44D1-B57D-BA13AD9EE65B}" type="sibTrans" cxnId="{B3CDBFDC-93B3-493E-82F9-21BBC343AD21}">
      <dgm:prSet/>
      <dgm:spPr/>
      <dgm:t>
        <a:bodyPr/>
        <a:lstStyle/>
        <a:p>
          <a:pPr rtl="1"/>
          <a:endParaRPr lang="en-US"/>
        </a:p>
      </dgm:t>
    </dgm:pt>
    <dgm:pt modelId="{AAACCC12-0B53-4B18-BB6F-1CAFBB7C4B5B}">
      <dgm:prSet/>
      <dgm:spPr/>
      <dgm:t>
        <a:bodyPr/>
        <a:lstStyle/>
        <a:p>
          <a:pPr rtl="1"/>
          <a:r>
            <a:rPr lang="he-IL" dirty="0"/>
            <a:t>"ממשלת הוד מלכותו רואה בעין יפה את ייסודו של בית לאומי לעם היהודי בארץ ישראל...“</a:t>
          </a:r>
          <a:endParaRPr lang="en-US" dirty="0"/>
        </a:p>
      </dgm:t>
    </dgm:pt>
    <dgm:pt modelId="{C4BE5280-7B4A-4503-B51F-7BA70159626C}" type="parTrans" cxnId="{8F953195-91C3-4893-AB22-D3EC8516337D}">
      <dgm:prSet/>
      <dgm:spPr/>
      <dgm:t>
        <a:bodyPr/>
        <a:lstStyle/>
        <a:p>
          <a:pPr rtl="1"/>
          <a:endParaRPr lang="en-US"/>
        </a:p>
      </dgm:t>
    </dgm:pt>
    <dgm:pt modelId="{0E52348A-2609-4E9A-ABEF-B9C5149A2036}" type="sibTrans" cxnId="{8F953195-91C3-4893-AB22-D3EC8516337D}">
      <dgm:prSet/>
      <dgm:spPr/>
      <dgm:t>
        <a:bodyPr/>
        <a:lstStyle/>
        <a:p>
          <a:pPr rtl="1"/>
          <a:endParaRPr lang="en-US"/>
        </a:p>
      </dgm:t>
    </dgm:pt>
    <dgm:pt modelId="{902B0006-1D43-4503-902E-E868BA70E34D}">
      <dgm:prSet/>
      <dgm:spPr/>
      <dgm:t>
        <a:bodyPr/>
        <a:lstStyle/>
        <a:p>
          <a:pPr rtl="1"/>
          <a:r>
            <a:rPr lang="he-IL" dirty="0"/>
            <a:t>“ בעונג רב הנני מוסר לך את ההצהרה הבאה של אהדה לשאיפות הציוניות...“</a:t>
          </a:r>
          <a:endParaRPr lang="en-US" dirty="0"/>
        </a:p>
      </dgm:t>
    </dgm:pt>
    <dgm:pt modelId="{532BDF3A-965E-49DF-A3E9-8F662F0570ED}" type="parTrans" cxnId="{4A7C530E-32A8-4C0E-B3E5-5DD09D438491}">
      <dgm:prSet/>
      <dgm:spPr/>
      <dgm:t>
        <a:bodyPr/>
        <a:lstStyle/>
        <a:p>
          <a:pPr rtl="1"/>
          <a:endParaRPr lang="he-IL"/>
        </a:p>
      </dgm:t>
    </dgm:pt>
    <dgm:pt modelId="{F4E1641F-7137-4AA9-9283-E20724DFF526}" type="sibTrans" cxnId="{4A7C530E-32A8-4C0E-B3E5-5DD09D438491}">
      <dgm:prSet/>
      <dgm:spPr/>
      <dgm:t>
        <a:bodyPr/>
        <a:lstStyle/>
        <a:p>
          <a:pPr rtl="1"/>
          <a:endParaRPr lang="he-IL"/>
        </a:p>
      </dgm:t>
    </dgm:pt>
    <dgm:pt modelId="{6223D673-83D0-4ACC-943A-3A1B98C09BF5}" type="pres">
      <dgm:prSet presAssocID="{EC59DF38-85E1-43CF-BD3B-D44F6D44D253}" presName="Name0" presStyleCnt="0">
        <dgm:presLayoutVars>
          <dgm:dir/>
          <dgm:animLvl val="lvl"/>
          <dgm:resizeHandles val="exact"/>
        </dgm:presLayoutVars>
      </dgm:prSet>
      <dgm:spPr/>
      <dgm:t>
        <a:bodyPr/>
        <a:lstStyle/>
        <a:p>
          <a:pPr rtl="1"/>
          <a:endParaRPr lang="he-IL"/>
        </a:p>
      </dgm:t>
    </dgm:pt>
    <dgm:pt modelId="{D47217B0-8F4F-4751-AEBB-0046EB430D5C}" type="pres">
      <dgm:prSet presAssocID="{CBB2BA29-D8F3-4F86-B035-F2CE7435DE81}" presName="boxAndChildren" presStyleCnt="0"/>
      <dgm:spPr/>
    </dgm:pt>
    <dgm:pt modelId="{B5B2E5FA-1139-49C5-A03B-229AF08C82C7}" type="pres">
      <dgm:prSet presAssocID="{CBB2BA29-D8F3-4F86-B035-F2CE7435DE81}" presName="parentTextBox" presStyleLbl="node1" presStyleIdx="0" presStyleCnt="1"/>
      <dgm:spPr/>
      <dgm:t>
        <a:bodyPr/>
        <a:lstStyle/>
        <a:p>
          <a:pPr rtl="1"/>
          <a:endParaRPr lang="he-IL"/>
        </a:p>
      </dgm:t>
    </dgm:pt>
    <dgm:pt modelId="{17E6AD52-E0F0-4B5A-9395-51D28A67689B}" type="pres">
      <dgm:prSet presAssocID="{CBB2BA29-D8F3-4F86-B035-F2CE7435DE81}" presName="entireBox" presStyleLbl="node1" presStyleIdx="0" presStyleCnt="1"/>
      <dgm:spPr/>
      <dgm:t>
        <a:bodyPr/>
        <a:lstStyle/>
        <a:p>
          <a:pPr rtl="1"/>
          <a:endParaRPr lang="he-IL"/>
        </a:p>
      </dgm:t>
    </dgm:pt>
    <dgm:pt modelId="{4A10AE23-97BE-4754-9A04-B4B715EF19FA}" type="pres">
      <dgm:prSet presAssocID="{CBB2BA29-D8F3-4F86-B035-F2CE7435DE81}" presName="descendantBox" presStyleCnt="0"/>
      <dgm:spPr/>
    </dgm:pt>
    <dgm:pt modelId="{6E6EE2E3-2615-4A54-A014-98A105C97836}" type="pres">
      <dgm:prSet presAssocID="{7BC31A73-A53E-4FAA-ABFE-0BDCFEEAA4F0}" presName="childTextBox" presStyleLbl="fgAccFollowNode1" presStyleIdx="0" presStyleCnt="3">
        <dgm:presLayoutVars>
          <dgm:bulletEnabled val="1"/>
        </dgm:presLayoutVars>
      </dgm:prSet>
      <dgm:spPr/>
      <dgm:t>
        <a:bodyPr/>
        <a:lstStyle/>
        <a:p>
          <a:pPr rtl="1"/>
          <a:endParaRPr lang="he-IL"/>
        </a:p>
      </dgm:t>
    </dgm:pt>
    <dgm:pt modelId="{B6648A07-E748-4713-8CAE-E0981ACDA5B9}" type="pres">
      <dgm:prSet presAssocID="{AAACCC12-0B53-4B18-BB6F-1CAFBB7C4B5B}" presName="childTextBox" presStyleLbl="fgAccFollowNode1" presStyleIdx="1" presStyleCnt="3">
        <dgm:presLayoutVars>
          <dgm:bulletEnabled val="1"/>
        </dgm:presLayoutVars>
      </dgm:prSet>
      <dgm:spPr/>
      <dgm:t>
        <a:bodyPr/>
        <a:lstStyle/>
        <a:p>
          <a:pPr rtl="1"/>
          <a:endParaRPr lang="he-IL"/>
        </a:p>
      </dgm:t>
    </dgm:pt>
    <dgm:pt modelId="{9629C06D-6EFE-438F-8809-D736E30D0737}" type="pres">
      <dgm:prSet presAssocID="{902B0006-1D43-4503-902E-E868BA70E34D}" presName="childTextBox" presStyleLbl="fgAccFollowNode1" presStyleIdx="2" presStyleCnt="3">
        <dgm:presLayoutVars>
          <dgm:bulletEnabled val="1"/>
        </dgm:presLayoutVars>
      </dgm:prSet>
      <dgm:spPr/>
      <dgm:t>
        <a:bodyPr/>
        <a:lstStyle/>
        <a:p>
          <a:pPr rtl="1"/>
          <a:endParaRPr lang="he-IL"/>
        </a:p>
      </dgm:t>
    </dgm:pt>
  </dgm:ptLst>
  <dgm:cxnLst>
    <dgm:cxn modelId="{B3CDBFDC-93B3-493E-82F9-21BBC343AD21}" srcId="{CBB2BA29-D8F3-4F86-B035-F2CE7435DE81}" destId="{7BC31A73-A53E-4FAA-ABFE-0BDCFEEAA4F0}" srcOrd="0" destOrd="0" parTransId="{21C53A6C-9B16-4D49-AAA1-4AE23EFFA88D}" sibTransId="{FB95CCC1-9B81-44D1-B57D-BA13AD9EE65B}"/>
    <dgm:cxn modelId="{61F5150B-F839-4D69-A572-26BAE8328609}" type="presOf" srcId="{CBB2BA29-D8F3-4F86-B035-F2CE7435DE81}" destId="{B5B2E5FA-1139-49C5-A03B-229AF08C82C7}" srcOrd="0" destOrd="0" presId="urn:microsoft.com/office/officeart/2005/8/layout/process4"/>
    <dgm:cxn modelId="{59B89DFA-EF1A-49E8-ACE7-ECD27A72CA29}" type="presOf" srcId="{7BC31A73-A53E-4FAA-ABFE-0BDCFEEAA4F0}" destId="{6E6EE2E3-2615-4A54-A014-98A105C97836}" srcOrd="0" destOrd="0" presId="urn:microsoft.com/office/officeart/2005/8/layout/process4"/>
    <dgm:cxn modelId="{4A7C530E-32A8-4C0E-B3E5-5DD09D438491}" srcId="{CBB2BA29-D8F3-4F86-B035-F2CE7435DE81}" destId="{902B0006-1D43-4503-902E-E868BA70E34D}" srcOrd="2" destOrd="0" parTransId="{532BDF3A-965E-49DF-A3E9-8F662F0570ED}" sibTransId="{F4E1641F-7137-4AA9-9283-E20724DFF526}"/>
    <dgm:cxn modelId="{FC739896-834A-4F48-BEA5-9C6F6632BE6A}" type="presOf" srcId="{CBB2BA29-D8F3-4F86-B035-F2CE7435DE81}" destId="{17E6AD52-E0F0-4B5A-9395-51D28A67689B}" srcOrd="1" destOrd="0" presId="urn:microsoft.com/office/officeart/2005/8/layout/process4"/>
    <dgm:cxn modelId="{2F379427-336E-4B43-AFD7-CF474A134301}" type="presOf" srcId="{EC59DF38-85E1-43CF-BD3B-D44F6D44D253}" destId="{6223D673-83D0-4ACC-943A-3A1B98C09BF5}" srcOrd="0" destOrd="0" presId="urn:microsoft.com/office/officeart/2005/8/layout/process4"/>
    <dgm:cxn modelId="{C6F20EE7-7DBC-45E8-8AB5-3F9737E37CFA}" type="presOf" srcId="{902B0006-1D43-4503-902E-E868BA70E34D}" destId="{9629C06D-6EFE-438F-8809-D736E30D0737}" srcOrd="0" destOrd="0" presId="urn:microsoft.com/office/officeart/2005/8/layout/process4"/>
    <dgm:cxn modelId="{8F953195-91C3-4893-AB22-D3EC8516337D}" srcId="{CBB2BA29-D8F3-4F86-B035-F2CE7435DE81}" destId="{AAACCC12-0B53-4B18-BB6F-1CAFBB7C4B5B}" srcOrd="1" destOrd="0" parTransId="{C4BE5280-7B4A-4503-B51F-7BA70159626C}" sibTransId="{0E52348A-2609-4E9A-ABEF-B9C5149A2036}"/>
    <dgm:cxn modelId="{641041C7-410D-4A27-979A-011358848315}" type="presOf" srcId="{AAACCC12-0B53-4B18-BB6F-1CAFBB7C4B5B}" destId="{B6648A07-E748-4713-8CAE-E0981ACDA5B9}" srcOrd="0" destOrd="0" presId="urn:microsoft.com/office/officeart/2005/8/layout/process4"/>
    <dgm:cxn modelId="{B359077E-459F-489D-93A8-2A32C561C699}" srcId="{EC59DF38-85E1-43CF-BD3B-D44F6D44D253}" destId="{CBB2BA29-D8F3-4F86-B035-F2CE7435DE81}" srcOrd="0" destOrd="0" parTransId="{AD6CD3B6-D8F7-4C7A-9D96-F643A9FB643D}" sibTransId="{E8C26B7E-9BE1-404F-9A00-E6288FF20238}"/>
    <dgm:cxn modelId="{46556E11-D560-4DA8-99DD-C31703C824A6}" type="presParOf" srcId="{6223D673-83D0-4ACC-943A-3A1B98C09BF5}" destId="{D47217B0-8F4F-4751-AEBB-0046EB430D5C}" srcOrd="0" destOrd="0" presId="urn:microsoft.com/office/officeart/2005/8/layout/process4"/>
    <dgm:cxn modelId="{B135B3FD-F5AC-48BF-ABB1-FCD59F7069C9}" type="presParOf" srcId="{D47217B0-8F4F-4751-AEBB-0046EB430D5C}" destId="{B5B2E5FA-1139-49C5-A03B-229AF08C82C7}" srcOrd="0" destOrd="0" presId="urn:microsoft.com/office/officeart/2005/8/layout/process4"/>
    <dgm:cxn modelId="{1FDBCC4F-9ECA-4F65-A284-A4E744976964}" type="presParOf" srcId="{D47217B0-8F4F-4751-AEBB-0046EB430D5C}" destId="{17E6AD52-E0F0-4B5A-9395-51D28A67689B}" srcOrd="1" destOrd="0" presId="urn:microsoft.com/office/officeart/2005/8/layout/process4"/>
    <dgm:cxn modelId="{0962406A-7055-4113-8D58-8DD48EC972E1}" type="presParOf" srcId="{D47217B0-8F4F-4751-AEBB-0046EB430D5C}" destId="{4A10AE23-97BE-4754-9A04-B4B715EF19FA}" srcOrd="2" destOrd="0" presId="urn:microsoft.com/office/officeart/2005/8/layout/process4"/>
    <dgm:cxn modelId="{69319CC1-AE86-4ECE-AD2B-75F9F04CA46A}" type="presParOf" srcId="{4A10AE23-97BE-4754-9A04-B4B715EF19FA}" destId="{6E6EE2E3-2615-4A54-A014-98A105C97836}" srcOrd="0" destOrd="0" presId="urn:microsoft.com/office/officeart/2005/8/layout/process4"/>
    <dgm:cxn modelId="{2787C284-D17A-4D81-B816-101829D6BC9E}" type="presParOf" srcId="{4A10AE23-97BE-4754-9A04-B4B715EF19FA}" destId="{B6648A07-E748-4713-8CAE-E0981ACDA5B9}" srcOrd="1" destOrd="0" presId="urn:microsoft.com/office/officeart/2005/8/layout/process4"/>
    <dgm:cxn modelId="{E637D6F4-CFA2-4541-B6CE-AAE52A1A189B}" type="presParOf" srcId="{4A10AE23-97BE-4754-9A04-B4B715EF19FA}" destId="{9629C06D-6EFE-438F-8809-D736E30D0737}"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6A25B-9815-4328-BF59-70C45F85CD71}"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en-US"/>
        </a:p>
      </dgm:t>
    </dgm:pt>
    <dgm:pt modelId="{031CC442-955D-4FED-93FE-9212BBD23CC6}">
      <dgm:prSet/>
      <dgm:spPr/>
      <dgm:t>
        <a:bodyPr/>
        <a:lstStyle/>
        <a:p>
          <a:pPr algn="r"/>
          <a:r>
            <a:rPr lang="he-IL" dirty="0"/>
            <a:t>אין התחייבות כלפי המוסדות הציוניים</a:t>
          </a:r>
          <a:endParaRPr lang="en-US" dirty="0"/>
        </a:p>
      </dgm:t>
    </dgm:pt>
    <dgm:pt modelId="{37B452E5-D701-4715-B163-BE6A674B748E}" type="parTrans" cxnId="{2721DAA9-00C1-4E8B-8F7E-592BC2B7DF68}">
      <dgm:prSet/>
      <dgm:spPr/>
      <dgm:t>
        <a:bodyPr/>
        <a:lstStyle/>
        <a:p>
          <a:endParaRPr lang="en-US"/>
        </a:p>
      </dgm:t>
    </dgm:pt>
    <dgm:pt modelId="{0DB31B56-CB3C-4BBC-A520-10914F4F82CA}" type="sibTrans" cxnId="{2721DAA9-00C1-4E8B-8F7E-592BC2B7DF68}">
      <dgm:prSet/>
      <dgm:spPr/>
      <dgm:t>
        <a:bodyPr/>
        <a:lstStyle/>
        <a:p>
          <a:endParaRPr lang="en-US"/>
        </a:p>
      </dgm:t>
    </dgm:pt>
    <dgm:pt modelId="{DE42A929-5830-405A-8077-2756A8EA5A8C}">
      <dgm:prSet/>
      <dgm:spPr/>
      <dgm:t>
        <a:bodyPr/>
        <a:lstStyle/>
        <a:p>
          <a:pPr algn="r"/>
          <a:r>
            <a:rPr lang="he-IL" dirty="0"/>
            <a:t>אין הגדרה גיאוגרפית של תחומי הבית הלאומי</a:t>
          </a:r>
          <a:endParaRPr lang="en-US" dirty="0"/>
        </a:p>
      </dgm:t>
    </dgm:pt>
    <dgm:pt modelId="{22BD6302-9232-4268-A987-9CE8B37BEA19}" type="parTrans" cxnId="{E255F8BC-5721-4E73-B37F-A2962EF21FB4}">
      <dgm:prSet/>
      <dgm:spPr/>
      <dgm:t>
        <a:bodyPr/>
        <a:lstStyle/>
        <a:p>
          <a:endParaRPr lang="en-US"/>
        </a:p>
      </dgm:t>
    </dgm:pt>
    <dgm:pt modelId="{81F2104A-C5D3-45CA-9938-72E344AD8E23}" type="sibTrans" cxnId="{E255F8BC-5721-4E73-B37F-A2962EF21FB4}">
      <dgm:prSet/>
      <dgm:spPr/>
      <dgm:t>
        <a:bodyPr/>
        <a:lstStyle/>
        <a:p>
          <a:endParaRPr lang="en-US"/>
        </a:p>
      </dgm:t>
    </dgm:pt>
    <dgm:pt modelId="{2141DD95-B0A0-4FCA-9B43-B8308132A7B3}">
      <dgm:prSet/>
      <dgm:spPr/>
      <dgm:t>
        <a:bodyPr/>
        <a:lstStyle/>
        <a:p>
          <a:pPr algn="r"/>
          <a:r>
            <a:rPr lang="he-IL" dirty="0"/>
            <a:t>אין בכלל הגדרה למושג "בית לאומי" (בניגוד למדינה)</a:t>
          </a:r>
          <a:endParaRPr lang="en-US" dirty="0"/>
        </a:p>
      </dgm:t>
    </dgm:pt>
    <dgm:pt modelId="{38113BB5-ED3B-4682-B268-EEE8828C2DF1}" type="parTrans" cxnId="{C116153B-D03E-4F3C-9214-B771F8ED1FB0}">
      <dgm:prSet/>
      <dgm:spPr/>
      <dgm:t>
        <a:bodyPr/>
        <a:lstStyle/>
        <a:p>
          <a:endParaRPr lang="en-US"/>
        </a:p>
      </dgm:t>
    </dgm:pt>
    <dgm:pt modelId="{1D055ADC-3FB1-432F-90E3-5A0D9C34B9B1}" type="sibTrans" cxnId="{C116153B-D03E-4F3C-9214-B771F8ED1FB0}">
      <dgm:prSet/>
      <dgm:spPr/>
      <dgm:t>
        <a:bodyPr/>
        <a:lstStyle/>
        <a:p>
          <a:endParaRPr lang="en-US"/>
        </a:p>
      </dgm:t>
    </dgm:pt>
    <dgm:pt modelId="{2F4B27DE-6B6B-4D4F-B164-D42C5985DFD5}">
      <dgm:prSet/>
      <dgm:spPr/>
      <dgm:t>
        <a:bodyPr/>
        <a:lstStyle/>
        <a:p>
          <a:pPr algn="r"/>
          <a:r>
            <a:rPr lang="he-IL" dirty="0"/>
            <a:t>אין תמיכה מוחלטת ובלעדית בציונות בנוסח ההצהרה</a:t>
          </a:r>
          <a:endParaRPr lang="en-US" dirty="0"/>
        </a:p>
      </dgm:t>
    </dgm:pt>
    <dgm:pt modelId="{D979134D-B145-4FDC-8CCF-FBE08AFB8BCC}" type="parTrans" cxnId="{A19D602F-1CCE-409A-B120-C2000DB6023D}">
      <dgm:prSet/>
      <dgm:spPr/>
      <dgm:t>
        <a:bodyPr/>
        <a:lstStyle/>
        <a:p>
          <a:endParaRPr lang="en-US"/>
        </a:p>
      </dgm:t>
    </dgm:pt>
    <dgm:pt modelId="{F5820072-3AD7-485A-AE22-8E690F5E826A}" type="sibTrans" cxnId="{A19D602F-1CCE-409A-B120-C2000DB6023D}">
      <dgm:prSet/>
      <dgm:spPr/>
      <dgm:t>
        <a:bodyPr/>
        <a:lstStyle/>
        <a:p>
          <a:endParaRPr lang="en-US"/>
        </a:p>
      </dgm:t>
    </dgm:pt>
    <dgm:pt modelId="{71CC75DA-4D13-4510-87E9-6FCA0ABA5A0B}" type="pres">
      <dgm:prSet presAssocID="{C566A25B-9815-4328-BF59-70C45F85CD71}" presName="vert0" presStyleCnt="0">
        <dgm:presLayoutVars>
          <dgm:dir/>
          <dgm:animOne val="branch"/>
          <dgm:animLvl val="lvl"/>
        </dgm:presLayoutVars>
      </dgm:prSet>
      <dgm:spPr/>
      <dgm:t>
        <a:bodyPr/>
        <a:lstStyle/>
        <a:p>
          <a:pPr rtl="1"/>
          <a:endParaRPr lang="he-IL"/>
        </a:p>
      </dgm:t>
    </dgm:pt>
    <dgm:pt modelId="{F899C588-80BB-418F-BE69-92E202E17C62}" type="pres">
      <dgm:prSet presAssocID="{031CC442-955D-4FED-93FE-9212BBD23CC6}" presName="thickLine" presStyleLbl="alignNode1" presStyleIdx="0" presStyleCnt="4"/>
      <dgm:spPr/>
    </dgm:pt>
    <dgm:pt modelId="{150DABFD-35A2-43E0-923B-2052068BB750}" type="pres">
      <dgm:prSet presAssocID="{031CC442-955D-4FED-93FE-9212BBD23CC6}" presName="horz1" presStyleCnt="0"/>
      <dgm:spPr/>
    </dgm:pt>
    <dgm:pt modelId="{6C6FDF0D-EC17-41F5-8098-25A801C82D79}" type="pres">
      <dgm:prSet presAssocID="{031CC442-955D-4FED-93FE-9212BBD23CC6}" presName="tx1" presStyleLbl="revTx" presStyleIdx="0" presStyleCnt="4"/>
      <dgm:spPr/>
      <dgm:t>
        <a:bodyPr/>
        <a:lstStyle/>
        <a:p>
          <a:pPr rtl="1"/>
          <a:endParaRPr lang="he-IL"/>
        </a:p>
      </dgm:t>
    </dgm:pt>
    <dgm:pt modelId="{BF3C7D85-2988-468C-AA16-EFECA33D6CE0}" type="pres">
      <dgm:prSet presAssocID="{031CC442-955D-4FED-93FE-9212BBD23CC6}" presName="vert1" presStyleCnt="0"/>
      <dgm:spPr/>
    </dgm:pt>
    <dgm:pt modelId="{6756FE09-50A0-434A-BF63-3CC31776643A}" type="pres">
      <dgm:prSet presAssocID="{DE42A929-5830-405A-8077-2756A8EA5A8C}" presName="thickLine" presStyleLbl="alignNode1" presStyleIdx="1" presStyleCnt="4"/>
      <dgm:spPr/>
    </dgm:pt>
    <dgm:pt modelId="{724BF604-C4C4-4441-830C-1B6633CB5D6D}" type="pres">
      <dgm:prSet presAssocID="{DE42A929-5830-405A-8077-2756A8EA5A8C}" presName="horz1" presStyleCnt="0"/>
      <dgm:spPr/>
    </dgm:pt>
    <dgm:pt modelId="{AC51435C-930D-4449-90DE-6ED3CF5D8406}" type="pres">
      <dgm:prSet presAssocID="{DE42A929-5830-405A-8077-2756A8EA5A8C}" presName="tx1" presStyleLbl="revTx" presStyleIdx="1" presStyleCnt="4"/>
      <dgm:spPr/>
      <dgm:t>
        <a:bodyPr/>
        <a:lstStyle/>
        <a:p>
          <a:pPr rtl="1"/>
          <a:endParaRPr lang="he-IL"/>
        </a:p>
      </dgm:t>
    </dgm:pt>
    <dgm:pt modelId="{82A285FC-34FF-43F8-BCDE-C3A982946494}" type="pres">
      <dgm:prSet presAssocID="{DE42A929-5830-405A-8077-2756A8EA5A8C}" presName="vert1" presStyleCnt="0"/>
      <dgm:spPr/>
    </dgm:pt>
    <dgm:pt modelId="{28A326FA-3E9F-4F03-9C99-F758164C8257}" type="pres">
      <dgm:prSet presAssocID="{2141DD95-B0A0-4FCA-9B43-B8308132A7B3}" presName="thickLine" presStyleLbl="alignNode1" presStyleIdx="2" presStyleCnt="4"/>
      <dgm:spPr/>
    </dgm:pt>
    <dgm:pt modelId="{2E2623D4-4491-4D84-B9C0-8C9F37695060}" type="pres">
      <dgm:prSet presAssocID="{2141DD95-B0A0-4FCA-9B43-B8308132A7B3}" presName="horz1" presStyleCnt="0"/>
      <dgm:spPr/>
    </dgm:pt>
    <dgm:pt modelId="{BAE0E7A5-F9E6-4344-8083-F4C2ACE7F527}" type="pres">
      <dgm:prSet presAssocID="{2141DD95-B0A0-4FCA-9B43-B8308132A7B3}" presName="tx1" presStyleLbl="revTx" presStyleIdx="2" presStyleCnt="4"/>
      <dgm:spPr/>
      <dgm:t>
        <a:bodyPr/>
        <a:lstStyle/>
        <a:p>
          <a:pPr rtl="1"/>
          <a:endParaRPr lang="he-IL"/>
        </a:p>
      </dgm:t>
    </dgm:pt>
    <dgm:pt modelId="{8C4E3AAD-DE6F-4356-BE0C-71894A265ADA}" type="pres">
      <dgm:prSet presAssocID="{2141DD95-B0A0-4FCA-9B43-B8308132A7B3}" presName="vert1" presStyleCnt="0"/>
      <dgm:spPr/>
    </dgm:pt>
    <dgm:pt modelId="{B9715EDC-F441-4EB1-9348-B92688CD2C39}" type="pres">
      <dgm:prSet presAssocID="{2F4B27DE-6B6B-4D4F-B164-D42C5985DFD5}" presName="thickLine" presStyleLbl="alignNode1" presStyleIdx="3" presStyleCnt="4"/>
      <dgm:spPr/>
    </dgm:pt>
    <dgm:pt modelId="{106D7F17-7312-46EC-A666-E0B3F40019BB}" type="pres">
      <dgm:prSet presAssocID="{2F4B27DE-6B6B-4D4F-B164-D42C5985DFD5}" presName="horz1" presStyleCnt="0"/>
      <dgm:spPr/>
    </dgm:pt>
    <dgm:pt modelId="{61E06A0B-6E75-4085-AC0B-268266C63C10}" type="pres">
      <dgm:prSet presAssocID="{2F4B27DE-6B6B-4D4F-B164-D42C5985DFD5}" presName="tx1" presStyleLbl="revTx" presStyleIdx="3" presStyleCnt="4"/>
      <dgm:spPr/>
      <dgm:t>
        <a:bodyPr/>
        <a:lstStyle/>
        <a:p>
          <a:pPr rtl="1"/>
          <a:endParaRPr lang="he-IL"/>
        </a:p>
      </dgm:t>
    </dgm:pt>
    <dgm:pt modelId="{7B9AF1D0-B5BB-461D-A425-62B75597FCC1}" type="pres">
      <dgm:prSet presAssocID="{2F4B27DE-6B6B-4D4F-B164-D42C5985DFD5}" presName="vert1" presStyleCnt="0"/>
      <dgm:spPr/>
    </dgm:pt>
  </dgm:ptLst>
  <dgm:cxnLst>
    <dgm:cxn modelId="{B0D6893F-1420-44CC-96F7-EB0094ADEB90}" type="presOf" srcId="{031CC442-955D-4FED-93FE-9212BBD23CC6}" destId="{6C6FDF0D-EC17-41F5-8098-25A801C82D79}" srcOrd="0" destOrd="0" presId="urn:microsoft.com/office/officeart/2008/layout/LinedList"/>
    <dgm:cxn modelId="{A19D602F-1CCE-409A-B120-C2000DB6023D}" srcId="{C566A25B-9815-4328-BF59-70C45F85CD71}" destId="{2F4B27DE-6B6B-4D4F-B164-D42C5985DFD5}" srcOrd="3" destOrd="0" parTransId="{D979134D-B145-4FDC-8CCF-FBE08AFB8BCC}" sibTransId="{F5820072-3AD7-485A-AE22-8E690F5E826A}"/>
    <dgm:cxn modelId="{EC5CA48D-194D-400C-AAE9-417203050417}" type="presOf" srcId="{2F4B27DE-6B6B-4D4F-B164-D42C5985DFD5}" destId="{61E06A0B-6E75-4085-AC0B-268266C63C10}" srcOrd="0" destOrd="0" presId="urn:microsoft.com/office/officeart/2008/layout/LinedList"/>
    <dgm:cxn modelId="{4C7E08B5-20F8-4624-AD15-A4137A00A223}" type="presOf" srcId="{DE42A929-5830-405A-8077-2756A8EA5A8C}" destId="{AC51435C-930D-4449-90DE-6ED3CF5D8406}" srcOrd="0" destOrd="0" presId="urn:microsoft.com/office/officeart/2008/layout/LinedList"/>
    <dgm:cxn modelId="{C116153B-D03E-4F3C-9214-B771F8ED1FB0}" srcId="{C566A25B-9815-4328-BF59-70C45F85CD71}" destId="{2141DD95-B0A0-4FCA-9B43-B8308132A7B3}" srcOrd="2" destOrd="0" parTransId="{38113BB5-ED3B-4682-B268-EEE8828C2DF1}" sibTransId="{1D055ADC-3FB1-432F-90E3-5A0D9C34B9B1}"/>
    <dgm:cxn modelId="{2721DAA9-00C1-4E8B-8F7E-592BC2B7DF68}" srcId="{C566A25B-9815-4328-BF59-70C45F85CD71}" destId="{031CC442-955D-4FED-93FE-9212BBD23CC6}" srcOrd="0" destOrd="0" parTransId="{37B452E5-D701-4715-B163-BE6A674B748E}" sibTransId="{0DB31B56-CB3C-4BBC-A520-10914F4F82CA}"/>
    <dgm:cxn modelId="{E255F8BC-5721-4E73-B37F-A2962EF21FB4}" srcId="{C566A25B-9815-4328-BF59-70C45F85CD71}" destId="{DE42A929-5830-405A-8077-2756A8EA5A8C}" srcOrd="1" destOrd="0" parTransId="{22BD6302-9232-4268-A987-9CE8B37BEA19}" sibTransId="{81F2104A-C5D3-45CA-9938-72E344AD8E23}"/>
    <dgm:cxn modelId="{7F770848-50D1-4DBB-9962-67E7E64391D1}" type="presOf" srcId="{2141DD95-B0A0-4FCA-9B43-B8308132A7B3}" destId="{BAE0E7A5-F9E6-4344-8083-F4C2ACE7F527}" srcOrd="0" destOrd="0" presId="urn:microsoft.com/office/officeart/2008/layout/LinedList"/>
    <dgm:cxn modelId="{F0B61F29-AD47-40A9-B48A-24C53597F818}" type="presOf" srcId="{C566A25B-9815-4328-BF59-70C45F85CD71}" destId="{71CC75DA-4D13-4510-87E9-6FCA0ABA5A0B}" srcOrd="0" destOrd="0" presId="urn:microsoft.com/office/officeart/2008/layout/LinedList"/>
    <dgm:cxn modelId="{21ECF14B-2792-498D-B17C-B1C57842D8D7}" type="presParOf" srcId="{71CC75DA-4D13-4510-87E9-6FCA0ABA5A0B}" destId="{F899C588-80BB-418F-BE69-92E202E17C62}" srcOrd="0" destOrd="0" presId="urn:microsoft.com/office/officeart/2008/layout/LinedList"/>
    <dgm:cxn modelId="{25DD1689-756B-47A3-9083-E68F9B1E05A5}" type="presParOf" srcId="{71CC75DA-4D13-4510-87E9-6FCA0ABA5A0B}" destId="{150DABFD-35A2-43E0-923B-2052068BB750}" srcOrd="1" destOrd="0" presId="urn:microsoft.com/office/officeart/2008/layout/LinedList"/>
    <dgm:cxn modelId="{AC11DCB2-9797-4307-9E61-A5670927E78B}" type="presParOf" srcId="{150DABFD-35A2-43E0-923B-2052068BB750}" destId="{6C6FDF0D-EC17-41F5-8098-25A801C82D79}" srcOrd="0" destOrd="0" presId="urn:microsoft.com/office/officeart/2008/layout/LinedList"/>
    <dgm:cxn modelId="{94CAB141-4972-4795-8838-E4FF02E42E68}" type="presParOf" srcId="{150DABFD-35A2-43E0-923B-2052068BB750}" destId="{BF3C7D85-2988-468C-AA16-EFECA33D6CE0}" srcOrd="1" destOrd="0" presId="urn:microsoft.com/office/officeart/2008/layout/LinedList"/>
    <dgm:cxn modelId="{87B184D3-FC50-4322-ADB1-9A71721FD9BF}" type="presParOf" srcId="{71CC75DA-4D13-4510-87E9-6FCA0ABA5A0B}" destId="{6756FE09-50A0-434A-BF63-3CC31776643A}" srcOrd="2" destOrd="0" presId="urn:microsoft.com/office/officeart/2008/layout/LinedList"/>
    <dgm:cxn modelId="{171303C1-C8DC-4D29-8D81-71D08ABE2044}" type="presParOf" srcId="{71CC75DA-4D13-4510-87E9-6FCA0ABA5A0B}" destId="{724BF604-C4C4-4441-830C-1B6633CB5D6D}" srcOrd="3" destOrd="0" presId="urn:microsoft.com/office/officeart/2008/layout/LinedList"/>
    <dgm:cxn modelId="{69ADA11C-8DEF-4100-A865-93CDDE85B43D}" type="presParOf" srcId="{724BF604-C4C4-4441-830C-1B6633CB5D6D}" destId="{AC51435C-930D-4449-90DE-6ED3CF5D8406}" srcOrd="0" destOrd="0" presId="urn:microsoft.com/office/officeart/2008/layout/LinedList"/>
    <dgm:cxn modelId="{637E1F68-F44C-43C8-A250-2625A8EBAFC2}" type="presParOf" srcId="{724BF604-C4C4-4441-830C-1B6633CB5D6D}" destId="{82A285FC-34FF-43F8-BCDE-C3A982946494}" srcOrd="1" destOrd="0" presId="urn:microsoft.com/office/officeart/2008/layout/LinedList"/>
    <dgm:cxn modelId="{4205E35E-8291-456B-B658-46018231784D}" type="presParOf" srcId="{71CC75DA-4D13-4510-87E9-6FCA0ABA5A0B}" destId="{28A326FA-3E9F-4F03-9C99-F758164C8257}" srcOrd="4" destOrd="0" presId="urn:microsoft.com/office/officeart/2008/layout/LinedList"/>
    <dgm:cxn modelId="{6027BADF-A05B-4D7E-83F0-1C9E0C4A1A69}" type="presParOf" srcId="{71CC75DA-4D13-4510-87E9-6FCA0ABA5A0B}" destId="{2E2623D4-4491-4D84-B9C0-8C9F37695060}" srcOrd="5" destOrd="0" presId="urn:microsoft.com/office/officeart/2008/layout/LinedList"/>
    <dgm:cxn modelId="{4EABB8FF-D8AB-4200-9D55-F7C56E70A630}" type="presParOf" srcId="{2E2623D4-4491-4D84-B9C0-8C9F37695060}" destId="{BAE0E7A5-F9E6-4344-8083-F4C2ACE7F527}" srcOrd="0" destOrd="0" presId="urn:microsoft.com/office/officeart/2008/layout/LinedList"/>
    <dgm:cxn modelId="{E1ACF58F-E025-429A-BEE5-41F3AD83DB0E}" type="presParOf" srcId="{2E2623D4-4491-4D84-B9C0-8C9F37695060}" destId="{8C4E3AAD-DE6F-4356-BE0C-71894A265ADA}" srcOrd="1" destOrd="0" presId="urn:microsoft.com/office/officeart/2008/layout/LinedList"/>
    <dgm:cxn modelId="{B1BF1187-A0AB-4B35-A56B-D9ABEB0283DC}" type="presParOf" srcId="{71CC75DA-4D13-4510-87E9-6FCA0ABA5A0B}" destId="{B9715EDC-F441-4EB1-9348-B92688CD2C39}" srcOrd="6" destOrd="0" presId="urn:microsoft.com/office/officeart/2008/layout/LinedList"/>
    <dgm:cxn modelId="{23C9DE04-2179-47DC-BF1D-25A7492CDE1E}" type="presParOf" srcId="{71CC75DA-4D13-4510-87E9-6FCA0ABA5A0B}" destId="{106D7F17-7312-46EC-A666-E0B3F40019BB}" srcOrd="7" destOrd="0" presId="urn:microsoft.com/office/officeart/2008/layout/LinedList"/>
    <dgm:cxn modelId="{1926C549-7CDF-4EDB-95AC-3DBF80B73467}" type="presParOf" srcId="{106D7F17-7312-46EC-A666-E0B3F40019BB}" destId="{61E06A0B-6E75-4085-AC0B-268266C63C10}" srcOrd="0" destOrd="0" presId="urn:microsoft.com/office/officeart/2008/layout/LinedList"/>
    <dgm:cxn modelId="{5C5614BC-117C-4325-AFF4-F19E1E133D2F}" type="presParOf" srcId="{106D7F17-7312-46EC-A666-E0B3F40019BB}" destId="{7B9AF1D0-B5BB-461D-A425-62B75597FC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3A5B45-AEF6-42AA-90AE-52C252E3F6C6}" type="doc">
      <dgm:prSet loTypeId="urn:microsoft.com/office/officeart/2005/8/layout/hList1" loCatId="list" qsTypeId="urn:microsoft.com/office/officeart/2005/8/quickstyle/simple1" qsCatId="simple" csTypeId="urn:microsoft.com/office/officeart/2005/8/colors/colorful4" csCatId="colorful" phldr="1"/>
      <dgm:spPr/>
      <dgm:t>
        <a:bodyPr/>
        <a:lstStyle/>
        <a:p>
          <a:pPr rtl="1"/>
          <a:endParaRPr lang="he-IL"/>
        </a:p>
      </dgm:t>
    </dgm:pt>
    <dgm:pt modelId="{20B0FD8F-F940-4EC7-A2C7-843BD2F3FE48}">
      <dgm:prSet phldrT="[טקסט]" custT="1"/>
      <dgm:spPr/>
      <dgm:t>
        <a:bodyPr/>
        <a:lstStyle/>
        <a:p>
          <a:pPr rtl="1"/>
          <a:r>
            <a:rPr lang="he-IL" sz="2500" dirty="0">
              <a:latin typeface="Gisha" panose="020B0502040204020203" pitchFamily="34" charset="-79"/>
              <a:cs typeface="Gisha" panose="020B0502040204020203" pitchFamily="34" charset="-79"/>
            </a:rPr>
            <a:t>התפתחות היישוב היהודי</a:t>
          </a:r>
        </a:p>
      </dgm:t>
    </dgm:pt>
    <dgm:pt modelId="{44CBD9E4-0B50-4D2B-95B5-80CEEAC714B1}" type="parTrans" cxnId="{06C995BB-604B-46CE-A00D-19B3FDED456F}">
      <dgm:prSet/>
      <dgm:spPr/>
      <dgm:t>
        <a:bodyPr/>
        <a:lstStyle/>
        <a:p>
          <a:pPr rtl="1"/>
          <a:endParaRPr lang="he-IL"/>
        </a:p>
      </dgm:t>
    </dgm:pt>
    <dgm:pt modelId="{23B316CD-CA24-48FD-A49C-7E332C8AB089}" type="sibTrans" cxnId="{06C995BB-604B-46CE-A00D-19B3FDED456F}">
      <dgm:prSet/>
      <dgm:spPr/>
      <dgm:t>
        <a:bodyPr/>
        <a:lstStyle/>
        <a:p>
          <a:pPr rtl="1"/>
          <a:endParaRPr lang="he-IL"/>
        </a:p>
      </dgm:t>
    </dgm:pt>
    <dgm:pt modelId="{DE566C30-6C36-4B63-9702-6B84116BE94C}">
      <dgm:prSet phldrT="[טקסט]" custT="1"/>
      <dgm:spPr/>
      <dgm:t>
        <a:bodyPr/>
        <a:lstStyle/>
        <a:p>
          <a:pPr rtl="1"/>
          <a:r>
            <a:rPr lang="he-IL" sz="2500" dirty="0">
              <a:latin typeface="Gisha" panose="020B0502040204020203" pitchFamily="34" charset="-79"/>
              <a:cs typeface="Gisha" panose="020B0502040204020203" pitchFamily="34" charset="-79"/>
            </a:rPr>
            <a:t>עליות 1-5, החמישית גדולה במיוחד</a:t>
          </a:r>
        </a:p>
      </dgm:t>
    </dgm:pt>
    <dgm:pt modelId="{D5942D67-716B-4900-8C94-9455A8E94F49}" type="parTrans" cxnId="{804F8A71-D304-4E3A-858B-F83A7C391868}">
      <dgm:prSet/>
      <dgm:spPr/>
      <dgm:t>
        <a:bodyPr/>
        <a:lstStyle/>
        <a:p>
          <a:pPr rtl="1"/>
          <a:endParaRPr lang="he-IL"/>
        </a:p>
      </dgm:t>
    </dgm:pt>
    <dgm:pt modelId="{5AAFDF67-19EE-4C7B-ABBA-14A2C856917F}" type="sibTrans" cxnId="{804F8A71-D304-4E3A-858B-F83A7C391868}">
      <dgm:prSet/>
      <dgm:spPr/>
      <dgm:t>
        <a:bodyPr/>
        <a:lstStyle/>
        <a:p>
          <a:pPr rtl="1"/>
          <a:endParaRPr lang="he-IL"/>
        </a:p>
      </dgm:t>
    </dgm:pt>
    <dgm:pt modelId="{F0AFBA6C-2CC5-4B38-BF38-78869F426E3C}">
      <dgm:prSet phldrT="[טקסט]" custT="1"/>
      <dgm:spPr/>
      <dgm:t>
        <a:bodyPr/>
        <a:lstStyle/>
        <a:p>
          <a:pPr rtl="1"/>
          <a:r>
            <a:rPr lang="he-IL" sz="2500" dirty="0">
              <a:latin typeface="Gisha" panose="020B0502040204020203" pitchFamily="34" charset="-79"/>
              <a:cs typeface="Gisha" panose="020B0502040204020203" pitchFamily="34" charset="-79"/>
            </a:rPr>
            <a:t>1934: העפלה ראשונה ביוזמת ארגון ההגנה</a:t>
          </a:r>
        </a:p>
      </dgm:t>
    </dgm:pt>
    <dgm:pt modelId="{BFFEDAC0-BFE1-415E-BC8D-BDCA366703A7}" type="parTrans" cxnId="{94956C9E-1B95-4186-8C71-2400B31C11DD}">
      <dgm:prSet/>
      <dgm:spPr/>
      <dgm:t>
        <a:bodyPr/>
        <a:lstStyle/>
        <a:p>
          <a:pPr rtl="1"/>
          <a:endParaRPr lang="he-IL"/>
        </a:p>
      </dgm:t>
    </dgm:pt>
    <dgm:pt modelId="{6F86690F-E684-465F-8FC0-3AC42CF5E3E2}" type="sibTrans" cxnId="{94956C9E-1B95-4186-8C71-2400B31C11DD}">
      <dgm:prSet/>
      <dgm:spPr/>
      <dgm:t>
        <a:bodyPr/>
        <a:lstStyle/>
        <a:p>
          <a:pPr rtl="1"/>
          <a:endParaRPr lang="he-IL"/>
        </a:p>
      </dgm:t>
    </dgm:pt>
    <dgm:pt modelId="{73D5D6C8-F73F-4432-8FE6-E7B606F6F3AE}">
      <dgm:prSet phldrT="[טקסט]" custT="1"/>
      <dgm:spPr/>
      <dgm:t>
        <a:bodyPr/>
        <a:lstStyle/>
        <a:p>
          <a:pPr rtl="1"/>
          <a:r>
            <a:rPr lang="he-IL" sz="2500" dirty="0">
              <a:latin typeface="Gisha" panose="020B0502040204020203" pitchFamily="34" charset="-79"/>
              <a:cs typeface="Gisha" panose="020B0502040204020203" pitchFamily="34" charset="-79"/>
            </a:rPr>
            <a:t>הקמת מדינות ערביות באזור</a:t>
          </a:r>
        </a:p>
      </dgm:t>
    </dgm:pt>
    <dgm:pt modelId="{5B8170A6-3359-47DC-B136-919AEF315B58}" type="parTrans" cxnId="{33F09F16-7F42-4C2F-92E4-B7A297FC7616}">
      <dgm:prSet/>
      <dgm:spPr/>
      <dgm:t>
        <a:bodyPr/>
        <a:lstStyle/>
        <a:p>
          <a:pPr rtl="1"/>
          <a:endParaRPr lang="he-IL"/>
        </a:p>
      </dgm:t>
    </dgm:pt>
    <dgm:pt modelId="{67109AC8-24DD-481B-B3CF-64BDAFBB8CB3}" type="sibTrans" cxnId="{33F09F16-7F42-4C2F-92E4-B7A297FC7616}">
      <dgm:prSet/>
      <dgm:spPr/>
      <dgm:t>
        <a:bodyPr/>
        <a:lstStyle/>
        <a:p>
          <a:pPr rtl="1"/>
          <a:endParaRPr lang="he-IL"/>
        </a:p>
      </dgm:t>
    </dgm:pt>
    <dgm:pt modelId="{19F4B17B-0A79-4993-BC3D-A4F14106CDB8}">
      <dgm:prSet phldrT="[טקסט]" custT="1"/>
      <dgm:spPr/>
      <dgm:t>
        <a:bodyPr/>
        <a:lstStyle/>
        <a:p>
          <a:pPr rtl="1"/>
          <a:r>
            <a:rPr lang="he-IL" sz="2500" dirty="0">
              <a:latin typeface="Gisha" panose="020B0502040204020203" pitchFamily="34" charset="-79"/>
              <a:cs typeface="Gisha" panose="020B0502040204020203" pitchFamily="34" charset="-79"/>
            </a:rPr>
            <a:t>איחוד ערב הסעודית (1932)</a:t>
          </a:r>
        </a:p>
      </dgm:t>
    </dgm:pt>
    <dgm:pt modelId="{BDD44508-CD07-4F79-ACE8-634EA04E09C9}" type="parTrans" cxnId="{E6AAAAA0-D25B-47AA-AB10-2A04621ED131}">
      <dgm:prSet/>
      <dgm:spPr/>
      <dgm:t>
        <a:bodyPr/>
        <a:lstStyle/>
        <a:p>
          <a:pPr rtl="1"/>
          <a:endParaRPr lang="he-IL"/>
        </a:p>
      </dgm:t>
    </dgm:pt>
    <dgm:pt modelId="{6873B56E-81B7-4311-833A-16A83CD728FE}" type="sibTrans" cxnId="{E6AAAAA0-D25B-47AA-AB10-2A04621ED131}">
      <dgm:prSet/>
      <dgm:spPr/>
      <dgm:t>
        <a:bodyPr/>
        <a:lstStyle/>
        <a:p>
          <a:pPr rtl="1"/>
          <a:endParaRPr lang="he-IL"/>
        </a:p>
      </dgm:t>
    </dgm:pt>
    <dgm:pt modelId="{4C7DF8A2-76CC-4AF3-928F-DA3B1917ACA8}">
      <dgm:prSet phldrT="[טקסט]" custT="1"/>
      <dgm:spPr/>
      <dgm:t>
        <a:bodyPr/>
        <a:lstStyle/>
        <a:p>
          <a:pPr rtl="1"/>
          <a:r>
            <a:rPr lang="he-IL" sz="2500" dirty="0">
              <a:latin typeface="Gisha" panose="020B0502040204020203" pitchFamily="34" charset="-79"/>
              <a:cs typeface="Gisha" panose="020B0502040204020203" pitchFamily="34" charset="-79"/>
            </a:rPr>
            <a:t>שינויים ממשלתיים לאומיים בטורקיה</a:t>
          </a:r>
        </a:p>
      </dgm:t>
    </dgm:pt>
    <dgm:pt modelId="{002B6474-FA9A-4374-AD66-C76AA0EC6F2F}" type="parTrans" cxnId="{48691EB6-1E19-4D80-AD25-5A78963D8116}">
      <dgm:prSet/>
      <dgm:spPr/>
      <dgm:t>
        <a:bodyPr/>
        <a:lstStyle/>
        <a:p>
          <a:pPr rtl="1"/>
          <a:endParaRPr lang="he-IL"/>
        </a:p>
      </dgm:t>
    </dgm:pt>
    <dgm:pt modelId="{5B6CB16C-41F9-420B-81F2-B5962C6A817C}" type="sibTrans" cxnId="{48691EB6-1E19-4D80-AD25-5A78963D8116}">
      <dgm:prSet/>
      <dgm:spPr/>
      <dgm:t>
        <a:bodyPr/>
        <a:lstStyle/>
        <a:p>
          <a:pPr rtl="1"/>
          <a:endParaRPr lang="he-IL"/>
        </a:p>
      </dgm:t>
    </dgm:pt>
    <dgm:pt modelId="{D19B5B11-D502-4B05-A4E6-BB7732E21C71}">
      <dgm:prSet phldrT="[טקסט]" custT="1"/>
      <dgm:spPr/>
      <dgm:t>
        <a:bodyPr/>
        <a:lstStyle/>
        <a:p>
          <a:pPr rtl="1"/>
          <a:r>
            <a:rPr lang="he-IL" sz="2000" dirty="0">
              <a:latin typeface="Gisha" panose="020B0502040204020203" pitchFamily="34" charset="-79"/>
              <a:cs typeface="Gisha" panose="020B0502040204020203" pitchFamily="34" charset="-79"/>
            </a:rPr>
            <a:t>התחזקות משטרים טוטליטריים באירופה</a:t>
          </a:r>
        </a:p>
      </dgm:t>
    </dgm:pt>
    <dgm:pt modelId="{AD589254-F3D7-405B-AA82-0FD4579FCB27}" type="parTrans" cxnId="{D021D5DB-7550-4CD1-BEEF-DB9A667E8D8F}">
      <dgm:prSet/>
      <dgm:spPr/>
      <dgm:t>
        <a:bodyPr/>
        <a:lstStyle/>
        <a:p>
          <a:pPr rtl="1"/>
          <a:endParaRPr lang="he-IL"/>
        </a:p>
      </dgm:t>
    </dgm:pt>
    <dgm:pt modelId="{BB93D73B-98DF-4161-A169-EABDF1AA4C7C}" type="sibTrans" cxnId="{D021D5DB-7550-4CD1-BEEF-DB9A667E8D8F}">
      <dgm:prSet/>
      <dgm:spPr/>
      <dgm:t>
        <a:bodyPr/>
        <a:lstStyle/>
        <a:p>
          <a:pPr rtl="1"/>
          <a:endParaRPr lang="he-IL"/>
        </a:p>
      </dgm:t>
    </dgm:pt>
    <dgm:pt modelId="{EC78A6D8-9BCA-4DD2-A267-5B0B3B53F7F7}">
      <dgm:prSet phldrT="[טקסט]" custT="1"/>
      <dgm:spPr/>
      <dgm:t>
        <a:bodyPr/>
        <a:lstStyle/>
        <a:p>
          <a:pPr rtl="1"/>
          <a:r>
            <a:rPr lang="he-IL" sz="2500" dirty="0">
              <a:latin typeface="Gisha" panose="020B0502040204020203" pitchFamily="34" charset="-79"/>
              <a:cs typeface="Gisha" panose="020B0502040204020203" pitchFamily="34" charset="-79"/>
            </a:rPr>
            <a:t>היטלר</a:t>
          </a:r>
        </a:p>
      </dgm:t>
    </dgm:pt>
    <dgm:pt modelId="{B63A5F57-F6E9-4A83-A54D-2876C427076D}" type="parTrans" cxnId="{B9559384-EB56-45F4-90A1-10F979593573}">
      <dgm:prSet/>
      <dgm:spPr/>
      <dgm:t>
        <a:bodyPr/>
        <a:lstStyle/>
        <a:p>
          <a:pPr rtl="1"/>
          <a:endParaRPr lang="he-IL"/>
        </a:p>
      </dgm:t>
    </dgm:pt>
    <dgm:pt modelId="{94FCCA51-3CDB-40B2-86EB-8BAF37976C8F}" type="sibTrans" cxnId="{B9559384-EB56-45F4-90A1-10F979593573}">
      <dgm:prSet/>
      <dgm:spPr/>
      <dgm:t>
        <a:bodyPr/>
        <a:lstStyle/>
        <a:p>
          <a:pPr rtl="1"/>
          <a:endParaRPr lang="he-IL"/>
        </a:p>
      </dgm:t>
    </dgm:pt>
    <dgm:pt modelId="{7D5BD011-8B97-4652-8B60-3E6A09DFA441}">
      <dgm:prSet phldrT="[טקסט]" custT="1"/>
      <dgm:spPr/>
      <dgm:t>
        <a:bodyPr/>
        <a:lstStyle/>
        <a:p>
          <a:pPr rtl="1"/>
          <a:r>
            <a:rPr lang="he-IL" sz="2500" dirty="0">
              <a:latin typeface="Gisha" panose="020B0502040204020203" pitchFamily="34" charset="-79"/>
              <a:cs typeface="Gisha" panose="020B0502040204020203" pitchFamily="34" charset="-79"/>
            </a:rPr>
            <a:t>סטאלין</a:t>
          </a:r>
        </a:p>
      </dgm:t>
    </dgm:pt>
    <dgm:pt modelId="{AE906A97-43B5-40D9-84F4-6712A4AADDD9}" type="parTrans" cxnId="{FA38D85C-687A-4E68-8932-C110B7949F6D}">
      <dgm:prSet/>
      <dgm:spPr/>
      <dgm:t>
        <a:bodyPr/>
        <a:lstStyle/>
        <a:p>
          <a:pPr rtl="1"/>
          <a:endParaRPr lang="he-IL"/>
        </a:p>
      </dgm:t>
    </dgm:pt>
    <dgm:pt modelId="{AEA299C7-E1F3-4453-B766-0BA9BD3473DF}" type="sibTrans" cxnId="{FA38D85C-687A-4E68-8932-C110B7949F6D}">
      <dgm:prSet/>
      <dgm:spPr/>
      <dgm:t>
        <a:bodyPr/>
        <a:lstStyle/>
        <a:p>
          <a:pPr rtl="1"/>
          <a:endParaRPr lang="he-IL"/>
        </a:p>
      </dgm:t>
    </dgm:pt>
    <dgm:pt modelId="{446F01C5-1182-4425-BE2F-929C6FF0BED9}">
      <dgm:prSet custT="1"/>
      <dgm:spPr/>
      <dgm:t>
        <a:bodyPr/>
        <a:lstStyle/>
        <a:p>
          <a:pPr rtl="1"/>
          <a:r>
            <a:rPr lang="he-IL" sz="2500" dirty="0">
              <a:latin typeface="Gisha" panose="020B0502040204020203" pitchFamily="34" charset="-79"/>
              <a:cs typeface="Gisha" panose="020B0502040204020203" pitchFamily="34" charset="-79"/>
            </a:rPr>
            <a:t>מועצת מחוקקת</a:t>
          </a:r>
        </a:p>
      </dgm:t>
    </dgm:pt>
    <dgm:pt modelId="{73703342-7F94-4E52-822D-1A71C39F51DC}" type="parTrans" cxnId="{9B361FB5-01EC-4EA9-B534-A3F0D58EF50E}">
      <dgm:prSet/>
      <dgm:spPr/>
      <dgm:t>
        <a:bodyPr/>
        <a:lstStyle/>
        <a:p>
          <a:pPr rtl="1"/>
          <a:endParaRPr lang="he-IL"/>
        </a:p>
      </dgm:t>
    </dgm:pt>
    <dgm:pt modelId="{2207BC9D-790E-4888-A5B2-3CDF51D27855}" type="sibTrans" cxnId="{9B361FB5-01EC-4EA9-B534-A3F0D58EF50E}">
      <dgm:prSet/>
      <dgm:spPr/>
      <dgm:t>
        <a:bodyPr/>
        <a:lstStyle/>
        <a:p>
          <a:pPr rtl="1"/>
          <a:endParaRPr lang="he-IL"/>
        </a:p>
      </dgm:t>
    </dgm:pt>
    <dgm:pt modelId="{C5C99805-1287-44AC-A5B9-B91BB900DC28}">
      <dgm:prSet phldrT="[טקסט]" custT="1"/>
      <dgm:spPr/>
      <dgm:t>
        <a:bodyPr/>
        <a:lstStyle/>
        <a:p>
          <a:pPr rtl="1"/>
          <a:r>
            <a:rPr lang="he-IL" sz="2500" dirty="0">
              <a:latin typeface="Gisha" panose="020B0502040204020203" pitchFamily="34" charset="-79"/>
              <a:cs typeface="Gisha" panose="020B0502040204020203" pitchFamily="34" charset="-79"/>
            </a:rPr>
            <a:t>התוצאה: אלימות עובדת! נשיג את רצוננו בכוח</a:t>
          </a:r>
        </a:p>
      </dgm:t>
    </dgm:pt>
    <dgm:pt modelId="{106B1EA9-5790-4C79-93E7-94B25010790C}" type="parTrans" cxnId="{6C8C7166-F965-45D2-B9B9-478226AC6790}">
      <dgm:prSet/>
      <dgm:spPr/>
      <dgm:t>
        <a:bodyPr/>
        <a:lstStyle/>
        <a:p>
          <a:pPr rtl="1"/>
          <a:endParaRPr lang="he-IL"/>
        </a:p>
      </dgm:t>
    </dgm:pt>
    <dgm:pt modelId="{9FD2D690-D789-4E41-81BC-C63E77E654AE}" type="sibTrans" cxnId="{6C8C7166-F965-45D2-B9B9-478226AC6790}">
      <dgm:prSet/>
      <dgm:spPr/>
      <dgm:t>
        <a:bodyPr/>
        <a:lstStyle/>
        <a:p>
          <a:pPr rtl="1"/>
          <a:endParaRPr lang="he-IL"/>
        </a:p>
      </dgm:t>
    </dgm:pt>
    <dgm:pt modelId="{B7233325-FB3E-4265-A55B-D4BB780A7F9E}">
      <dgm:prSet phldrT="[טקסט]" custT="1"/>
      <dgm:spPr/>
      <dgm:t>
        <a:bodyPr/>
        <a:lstStyle/>
        <a:p>
          <a:pPr rtl="1"/>
          <a:r>
            <a:rPr lang="he-IL" sz="2500" dirty="0">
              <a:latin typeface="Gisha" panose="020B0502040204020203" pitchFamily="34" charset="-79"/>
              <a:cs typeface="Gisha" panose="020B0502040204020203" pitchFamily="34" charset="-79"/>
            </a:rPr>
            <a:t>גידול היישוב העירוני (ת"א, י-ם, חיפה)</a:t>
          </a:r>
        </a:p>
      </dgm:t>
    </dgm:pt>
    <dgm:pt modelId="{7F71C16C-E4C7-4A5E-9A17-1F3E69BC6278}" type="parTrans" cxnId="{9BBB65C1-21F4-4C09-8CEC-8A8D2C7503C2}">
      <dgm:prSet/>
      <dgm:spPr/>
      <dgm:t>
        <a:bodyPr/>
        <a:lstStyle/>
        <a:p>
          <a:pPr rtl="1"/>
          <a:endParaRPr lang="he-IL"/>
        </a:p>
      </dgm:t>
    </dgm:pt>
    <dgm:pt modelId="{B06B5424-C457-46ED-AF0C-FC1E4352767D}" type="sibTrans" cxnId="{9BBB65C1-21F4-4C09-8CEC-8A8D2C7503C2}">
      <dgm:prSet/>
      <dgm:spPr/>
      <dgm:t>
        <a:bodyPr/>
        <a:lstStyle/>
        <a:p>
          <a:pPr rtl="1"/>
          <a:endParaRPr lang="he-IL"/>
        </a:p>
      </dgm:t>
    </dgm:pt>
    <dgm:pt modelId="{3A8146FD-BE46-42DA-8D61-5E8AFFE572F7}">
      <dgm:prSet custT="1"/>
      <dgm:spPr/>
      <dgm:t>
        <a:bodyPr/>
        <a:lstStyle/>
        <a:p>
          <a:pPr rtl="1"/>
          <a:r>
            <a:rPr lang="he-IL" sz="2500" dirty="0">
              <a:latin typeface="Gisha" panose="020B0502040204020203" pitchFamily="34" charset="-79"/>
              <a:cs typeface="Gisha" panose="020B0502040204020203" pitchFamily="34" charset="-79"/>
            </a:rPr>
            <a:t>בספר הלבן השני התחייבו הבריטים להקים מועצה מחוקקת אשר תשקף את הרוב הערבי. </a:t>
          </a:r>
        </a:p>
      </dgm:t>
    </dgm:pt>
    <dgm:pt modelId="{F515CB61-221C-462A-B53F-7A4E102D909E}" type="parTrans" cxnId="{A4D90F64-EC8B-4795-B9CF-FD3B07EEA966}">
      <dgm:prSet/>
      <dgm:spPr/>
      <dgm:t>
        <a:bodyPr/>
        <a:lstStyle/>
        <a:p>
          <a:pPr rtl="1"/>
          <a:endParaRPr lang="he-IL"/>
        </a:p>
      </dgm:t>
    </dgm:pt>
    <dgm:pt modelId="{E4998CEB-220B-4E4D-9250-F224097A3619}" type="sibTrans" cxnId="{A4D90F64-EC8B-4795-B9CF-FD3B07EEA966}">
      <dgm:prSet/>
      <dgm:spPr/>
      <dgm:t>
        <a:bodyPr/>
        <a:lstStyle/>
        <a:p>
          <a:pPr rtl="1"/>
          <a:endParaRPr lang="he-IL"/>
        </a:p>
      </dgm:t>
    </dgm:pt>
    <dgm:pt modelId="{9748551F-7D04-4F51-9455-0B861DE7C380}">
      <dgm:prSet custT="1"/>
      <dgm:spPr/>
      <dgm:t>
        <a:bodyPr/>
        <a:lstStyle/>
        <a:p>
          <a:pPr rtl="1"/>
          <a:r>
            <a:rPr lang="he-IL" sz="2500" dirty="0">
              <a:latin typeface="Gisha" panose="020B0502040204020203" pitchFamily="34" charset="-79"/>
              <a:cs typeface="Gisha" panose="020B0502040204020203" pitchFamily="34" charset="-79"/>
            </a:rPr>
            <a:t>הנציב הבטיח בשנת 1935 שיקים, אך זה בוטל בלחץ יהודי</a:t>
          </a:r>
        </a:p>
      </dgm:t>
    </dgm:pt>
    <dgm:pt modelId="{A1AD2B59-7808-4987-8ABD-3E7AD19EC033}" type="parTrans" cxnId="{AEAFCDD9-8B8A-4ED7-8F99-5B3C8FC97875}">
      <dgm:prSet/>
      <dgm:spPr/>
      <dgm:t>
        <a:bodyPr/>
        <a:lstStyle/>
        <a:p>
          <a:pPr rtl="1"/>
          <a:endParaRPr lang="he-IL"/>
        </a:p>
      </dgm:t>
    </dgm:pt>
    <dgm:pt modelId="{D3AB919F-0A2C-493C-85BD-54C796133B27}" type="sibTrans" cxnId="{AEAFCDD9-8B8A-4ED7-8F99-5B3C8FC97875}">
      <dgm:prSet/>
      <dgm:spPr/>
      <dgm:t>
        <a:bodyPr/>
        <a:lstStyle/>
        <a:p>
          <a:pPr rtl="1"/>
          <a:endParaRPr lang="he-IL"/>
        </a:p>
      </dgm:t>
    </dgm:pt>
    <dgm:pt modelId="{0D830202-958B-4207-BF87-B5B4D8C99393}">
      <dgm:prSet phldrT="[טקסט]" custT="1"/>
      <dgm:spPr/>
      <dgm:t>
        <a:bodyPr/>
        <a:lstStyle/>
        <a:p>
          <a:pPr rtl="1"/>
          <a:r>
            <a:rPr lang="he-IL" sz="2500" dirty="0" err="1">
              <a:latin typeface="Gisha" panose="020B0502040204020203" pitchFamily="34" charset="-79"/>
              <a:cs typeface="Gisha" panose="020B0502040204020203" pitchFamily="34" charset="-79"/>
            </a:rPr>
            <a:t>מוסוליני</a:t>
          </a:r>
          <a:endParaRPr lang="he-IL" sz="2500" dirty="0">
            <a:latin typeface="Gisha" panose="020B0502040204020203" pitchFamily="34" charset="-79"/>
            <a:cs typeface="Gisha" panose="020B0502040204020203" pitchFamily="34" charset="-79"/>
          </a:endParaRPr>
        </a:p>
      </dgm:t>
    </dgm:pt>
    <dgm:pt modelId="{64326BA4-7BA4-4CB6-99DD-4699B69976AD}" type="parTrans" cxnId="{2C3EB8DB-78B1-4460-88BE-6474AFA2A114}">
      <dgm:prSet/>
      <dgm:spPr/>
      <dgm:t>
        <a:bodyPr/>
        <a:lstStyle/>
        <a:p>
          <a:pPr rtl="1"/>
          <a:endParaRPr lang="he-IL"/>
        </a:p>
      </dgm:t>
    </dgm:pt>
    <dgm:pt modelId="{0A4984DD-7E95-494C-A0A1-8559F12DDFEF}" type="sibTrans" cxnId="{2C3EB8DB-78B1-4460-88BE-6474AFA2A114}">
      <dgm:prSet/>
      <dgm:spPr/>
      <dgm:t>
        <a:bodyPr/>
        <a:lstStyle/>
        <a:p>
          <a:pPr rtl="1"/>
          <a:endParaRPr lang="he-IL"/>
        </a:p>
      </dgm:t>
    </dgm:pt>
    <dgm:pt modelId="{F6EC8E4C-F9CE-4FAC-AD31-61F48827BA92}">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89DC13C2-35B5-45E4-B41D-6C0F72DF949B}" type="parTrans" cxnId="{C96264E1-65F8-472F-B974-83051C244F66}">
      <dgm:prSet/>
      <dgm:spPr/>
      <dgm:t>
        <a:bodyPr/>
        <a:lstStyle/>
        <a:p>
          <a:pPr rtl="1"/>
          <a:endParaRPr lang="he-IL"/>
        </a:p>
      </dgm:t>
    </dgm:pt>
    <dgm:pt modelId="{1BEFA96E-CBEA-4EDC-BCDE-3A38F6781898}" type="sibTrans" cxnId="{C96264E1-65F8-472F-B974-83051C244F66}">
      <dgm:prSet/>
      <dgm:spPr/>
      <dgm:t>
        <a:bodyPr/>
        <a:lstStyle/>
        <a:p>
          <a:pPr rtl="1"/>
          <a:endParaRPr lang="he-IL"/>
        </a:p>
      </dgm:t>
    </dgm:pt>
    <dgm:pt modelId="{A3F23BC9-B15C-4D46-9C7B-8AA47FC16C7C}">
      <dgm:prSet phldrT="[טקסט]" custT="1"/>
      <dgm:spPr/>
      <dgm:t>
        <a:bodyPr/>
        <a:lstStyle/>
        <a:p>
          <a:pPr rtl="1"/>
          <a:r>
            <a:rPr lang="he-IL" sz="2500" dirty="0">
              <a:latin typeface="Gisha" panose="020B0502040204020203" pitchFamily="34" charset="-79"/>
              <a:cs typeface="Gisha" panose="020B0502040204020203" pitchFamily="34" charset="-79"/>
            </a:rPr>
            <a:t>מהומות ומאבק ערבי לאומי משיג תוצאות!</a:t>
          </a:r>
        </a:p>
      </dgm:t>
    </dgm:pt>
    <dgm:pt modelId="{1E33BCEF-8612-418C-98C6-613D83D94B4A}" type="parTrans" cxnId="{25AAD2EF-4442-4832-8827-F6970C23A6F7}">
      <dgm:prSet/>
      <dgm:spPr/>
      <dgm:t>
        <a:bodyPr/>
        <a:lstStyle/>
        <a:p>
          <a:pPr rtl="1"/>
          <a:endParaRPr lang="he-IL"/>
        </a:p>
      </dgm:t>
    </dgm:pt>
    <dgm:pt modelId="{336F97F9-CCE3-4213-B4CA-95488A5DBBA7}" type="sibTrans" cxnId="{25AAD2EF-4442-4832-8827-F6970C23A6F7}">
      <dgm:prSet/>
      <dgm:spPr/>
      <dgm:t>
        <a:bodyPr/>
        <a:lstStyle/>
        <a:p>
          <a:pPr rtl="1"/>
          <a:endParaRPr lang="he-IL"/>
        </a:p>
      </dgm:t>
    </dgm:pt>
    <dgm:pt modelId="{FBBE0D84-2901-44A3-B256-8B52B39FE3E7}">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2B380B2C-F042-423F-AFD9-D67CD5B9D28A}" type="parTrans" cxnId="{093FA73F-EFA4-4FAA-9E31-16799E7F6834}">
      <dgm:prSet/>
      <dgm:spPr/>
      <dgm:t>
        <a:bodyPr/>
        <a:lstStyle/>
        <a:p>
          <a:pPr rtl="1"/>
          <a:endParaRPr lang="he-IL"/>
        </a:p>
      </dgm:t>
    </dgm:pt>
    <dgm:pt modelId="{3DEC6C1B-63D6-4525-9EDF-C06933748804}" type="sibTrans" cxnId="{093FA73F-EFA4-4FAA-9E31-16799E7F6834}">
      <dgm:prSet/>
      <dgm:spPr/>
      <dgm:t>
        <a:bodyPr/>
        <a:lstStyle/>
        <a:p>
          <a:pPr rtl="1"/>
          <a:endParaRPr lang="he-IL"/>
        </a:p>
      </dgm:t>
    </dgm:pt>
    <dgm:pt modelId="{FB7169AD-7F5A-4825-BB78-62289D20C82D}">
      <dgm:prSet custT="1"/>
      <dgm:spPr/>
      <dgm:t>
        <a:bodyPr/>
        <a:lstStyle/>
        <a:p>
          <a:pPr rtl="1"/>
          <a:endParaRPr lang="he-IL" sz="2500" dirty="0">
            <a:latin typeface="Gisha" panose="020B0502040204020203" pitchFamily="34" charset="-79"/>
            <a:cs typeface="Gisha" panose="020B0502040204020203" pitchFamily="34" charset="-79"/>
          </a:endParaRPr>
        </a:p>
      </dgm:t>
    </dgm:pt>
    <dgm:pt modelId="{BA567859-8F7B-4F39-BCD5-18BF015E1C12}" type="parTrans" cxnId="{16AAC0C0-F759-4C5A-AAA2-BC2ED3FFDA87}">
      <dgm:prSet/>
      <dgm:spPr/>
      <dgm:t>
        <a:bodyPr/>
        <a:lstStyle/>
        <a:p>
          <a:pPr rtl="1"/>
          <a:endParaRPr lang="he-IL"/>
        </a:p>
      </dgm:t>
    </dgm:pt>
    <dgm:pt modelId="{3E9EDA32-D29E-4857-8BFA-EE36B6688B28}" type="sibTrans" cxnId="{16AAC0C0-F759-4C5A-AAA2-BC2ED3FFDA87}">
      <dgm:prSet/>
      <dgm:spPr/>
      <dgm:t>
        <a:bodyPr/>
        <a:lstStyle/>
        <a:p>
          <a:pPr rtl="1"/>
          <a:endParaRPr lang="he-IL"/>
        </a:p>
      </dgm:t>
    </dgm:pt>
    <dgm:pt modelId="{77AF27B0-3469-49CA-B370-F819ADD47259}">
      <dgm:prSet phldrT="[טקסט]" custT="1"/>
      <dgm:spPr/>
      <dgm:t>
        <a:bodyPr/>
        <a:lstStyle/>
        <a:p>
          <a:pPr rtl="1"/>
          <a:r>
            <a:rPr lang="he-IL" sz="2500" dirty="0">
              <a:latin typeface="Gisha" panose="020B0502040204020203" pitchFamily="34" charset="-79"/>
              <a:cs typeface="Gisha" panose="020B0502040204020203" pitchFamily="34" charset="-79"/>
            </a:rPr>
            <a:t>אם לא נילחם – נפסיד בשטח</a:t>
          </a:r>
        </a:p>
      </dgm:t>
    </dgm:pt>
    <dgm:pt modelId="{29CA857C-C45E-4069-900E-BA59DBAAA6DC}" type="parTrans" cxnId="{510268F8-5024-4A50-A4B5-58EA56C748D4}">
      <dgm:prSet/>
      <dgm:spPr/>
      <dgm:t>
        <a:bodyPr/>
        <a:lstStyle/>
        <a:p>
          <a:pPr rtl="1"/>
          <a:endParaRPr lang="he-IL"/>
        </a:p>
      </dgm:t>
    </dgm:pt>
    <dgm:pt modelId="{05CC2F6B-DA9E-47AF-B257-AEABE26A42A3}" type="sibTrans" cxnId="{510268F8-5024-4A50-A4B5-58EA56C748D4}">
      <dgm:prSet/>
      <dgm:spPr/>
      <dgm:t>
        <a:bodyPr/>
        <a:lstStyle/>
        <a:p>
          <a:pPr rtl="1"/>
          <a:endParaRPr lang="he-IL"/>
        </a:p>
      </dgm:t>
    </dgm:pt>
    <dgm:pt modelId="{D17FDE4F-F4CC-44C9-BCCD-54A1862DE1D7}">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6FA547D2-96C2-45CF-8FD8-E6C6AC1D996C}" type="parTrans" cxnId="{D565154E-3431-4BF2-8FF4-20DC70C1B243}">
      <dgm:prSet/>
      <dgm:spPr/>
      <dgm:t>
        <a:bodyPr/>
        <a:lstStyle/>
        <a:p>
          <a:pPr rtl="1"/>
          <a:endParaRPr lang="he-IL"/>
        </a:p>
      </dgm:t>
    </dgm:pt>
    <dgm:pt modelId="{62DEBB09-7AE5-4D2A-A1FB-75958B83B7D0}" type="sibTrans" cxnId="{D565154E-3431-4BF2-8FF4-20DC70C1B243}">
      <dgm:prSet/>
      <dgm:spPr/>
      <dgm:t>
        <a:bodyPr/>
        <a:lstStyle/>
        <a:p>
          <a:pPr rtl="1"/>
          <a:endParaRPr lang="he-IL"/>
        </a:p>
      </dgm:t>
    </dgm:pt>
    <dgm:pt modelId="{1AFA9963-D30B-4C6F-AD0C-A2749EE335A6}" type="pres">
      <dgm:prSet presAssocID="{343A5B45-AEF6-42AA-90AE-52C252E3F6C6}" presName="Name0" presStyleCnt="0">
        <dgm:presLayoutVars>
          <dgm:dir/>
          <dgm:animLvl val="lvl"/>
          <dgm:resizeHandles val="exact"/>
        </dgm:presLayoutVars>
      </dgm:prSet>
      <dgm:spPr/>
      <dgm:t>
        <a:bodyPr/>
        <a:lstStyle/>
        <a:p>
          <a:pPr rtl="1"/>
          <a:endParaRPr lang="he-IL"/>
        </a:p>
      </dgm:t>
    </dgm:pt>
    <dgm:pt modelId="{EAC59DF5-3DA2-4563-9A70-C0160F1A3DCC}" type="pres">
      <dgm:prSet presAssocID="{446F01C5-1182-4425-BE2F-929C6FF0BED9}" presName="composite" presStyleCnt="0"/>
      <dgm:spPr/>
    </dgm:pt>
    <dgm:pt modelId="{1FF38D52-CB5B-4CEC-BA2B-88ACF627192E}" type="pres">
      <dgm:prSet presAssocID="{446F01C5-1182-4425-BE2F-929C6FF0BED9}" presName="parTx" presStyleLbl="alignNode1" presStyleIdx="0" presStyleCnt="4">
        <dgm:presLayoutVars>
          <dgm:chMax val="0"/>
          <dgm:chPref val="0"/>
          <dgm:bulletEnabled val="1"/>
        </dgm:presLayoutVars>
      </dgm:prSet>
      <dgm:spPr/>
      <dgm:t>
        <a:bodyPr/>
        <a:lstStyle/>
        <a:p>
          <a:pPr rtl="1"/>
          <a:endParaRPr lang="he-IL"/>
        </a:p>
      </dgm:t>
    </dgm:pt>
    <dgm:pt modelId="{2313F659-DC6F-4900-A4AC-E000DB67370E}" type="pres">
      <dgm:prSet presAssocID="{446F01C5-1182-4425-BE2F-929C6FF0BED9}" presName="desTx" presStyleLbl="alignAccFollowNode1" presStyleIdx="0" presStyleCnt="4">
        <dgm:presLayoutVars>
          <dgm:bulletEnabled val="1"/>
        </dgm:presLayoutVars>
      </dgm:prSet>
      <dgm:spPr/>
      <dgm:t>
        <a:bodyPr/>
        <a:lstStyle/>
        <a:p>
          <a:pPr rtl="1"/>
          <a:endParaRPr lang="he-IL"/>
        </a:p>
      </dgm:t>
    </dgm:pt>
    <dgm:pt modelId="{8DBE4D8D-311F-4B18-9601-1F531D57C49A}" type="pres">
      <dgm:prSet presAssocID="{2207BC9D-790E-4888-A5B2-3CDF51D27855}" presName="space" presStyleCnt="0"/>
      <dgm:spPr/>
    </dgm:pt>
    <dgm:pt modelId="{12CB6E1F-24C6-4900-89C4-DB6BF506C0C2}" type="pres">
      <dgm:prSet presAssocID="{20B0FD8F-F940-4EC7-A2C7-843BD2F3FE48}" presName="composite" presStyleCnt="0"/>
      <dgm:spPr/>
    </dgm:pt>
    <dgm:pt modelId="{24266267-76ED-40D3-9562-1D0B76295494}" type="pres">
      <dgm:prSet presAssocID="{20B0FD8F-F940-4EC7-A2C7-843BD2F3FE48}" presName="parTx" presStyleLbl="alignNode1" presStyleIdx="1" presStyleCnt="4">
        <dgm:presLayoutVars>
          <dgm:chMax val="0"/>
          <dgm:chPref val="0"/>
          <dgm:bulletEnabled val="1"/>
        </dgm:presLayoutVars>
      </dgm:prSet>
      <dgm:spPr/>
      <dgm:t>
        <a:bodyPr/>
        <a:lstStyle/>
        <a:p>
          <a:pPr rtl="1"/>
          <a:endParaRPr lang="he-IL"/>
        </a:p>
      </dgm:t>
    </dgm:pt>
    <dgm:pt modelId="{FDE8B8B4-BCC2-4E8B-9E44-A052C3091A21}" type="pres">
      <dgm:prSet presAssocID="{20B0FD8F-F940-4EC7-A2C7-843BD2F3FE48}" presName="desTx" presStyleLbl="alignAccFollowNode1" presStyleIdx="1" presStyleCnt="4">
        <dgm:presLayoutVars>
          <dgm:bulletEnabled val="1"/>
        </dgm:presLayoutVars>
      </dgm:prSet>
      <dgm:spPr/>
      <dgm:t>
        <a:bodyPr/>
        <a:lstStyle/>
        <a:p>
          <a:pPr rtl="1"/>
          <a:endParaRPr lang="he-IL"/>
        </a:p>
      </dgm:t>
    </dgm:pt>
    <dgm:pt modelId="{392567BB-9DD3-4A9B-BF4C-A61C9BF4CB45}" type="pres">
      <dgm:prSet presAssocID="{23B316CD-CA24-48FD-A49C-7E332C8AB089}" presName="space" presStyleCnt="0"/>
      <dgm:spPr/>
    </dgm:pt>
    <dgm:pt modelId="{12F74853-0562-4292-9B48-65E60D7590CE}" type="pres">
      <dgm:prSet presAssocID="{73D5D6C8-F73F-4432-8FE6-E7B606F6F3AE}" presName="composite" presStyleCnt="0"/>
      <dgm:spPr/>
    </dgm:pt>
    <dgm:pt modelId="{78677A7B-D211-4CA5-A753-71E50E9DE140}" type="pres">
      <dgm:prSet presAssocID="{73D5D6C8-F73F-4432-8FE6-E7B606F6F3AE}" presName="parTx" presStyleLbl="alignNode1" presStyleIdx="2" presStyleCnt="4">
        <dgm:presLayoutVars>
          <dgm:chMax val="0"/>
          <dgm:chPref val="0"/>
          <dgm:bulletEnabled val="1"/>
        </dgm:presLayoutVars>
      </dgm:prSet>
      <dgm:spPr/>
      <dgm:t>
        <a:bodyPr/>
        <a:lstStyle/>
        <a:p>
          <a:pPr rtl="1"/>
          <a:endParaRPr lang="he-IL"/>
        </a:p>
      </dgm:t>
    </dgm:pt>
    <dgm:pt modelId="{8D5F9BD8-BB73-42E8-B44A-3640C2CEFC04}" type="pres">
      <dgm:prSet presAssocID="{73D5D6C8-F73F-4432-8FE6-E7B606F6F3AE}" presName="desTx" presStyleLbl="alignAccFollowNode1" presStyleIdx="2" presStyleCnt="4">
        <dgm:presLayoutVars>
          <dgm:bulletEnabled val="1"/>
        </dgm:presLayoutVars>
      </dgm:prSet>
      <dgm:spPr/>
      <dgm:t>
        <a:bodyPr/>
        <a:lstStyle/>
        <a:p>
          <a:pPr rtl="1"/>
          <a:endParaRPr lang="he-IL"/>
        </a:p>
      </dgm:t>
    </dgm:pt>
    <dgm:pt modelId="{06AFC391-D3DE-4096-84EB-87E9C4C8C928}" type="pres">
      <dgm:prSet presAssocID="{67109AC8-24DD-481B-B3CF-64BDAFBB8CB3}" presName="space" presStyleCnt="0"/>
      <dgm:spPr/>
    </dgm:pt>
    <dgm:pt modelId="{5ADC71DA-A451-43C0-94AD-1094944B9D07}" type="pres">
      <dgm:prSet presAssocID="{D19B5B11-D502-4B05-A4E6-BB7732E21C71}" presName="composite" presStyleCnt="0"/>
      <dgm:spPr/>
    </dgm:pt>
    <dgm:pt modelId="{545F05F9-0573-45C3-BBE7-4A8305D1F403}" type="pres">
      <dgm:prSet presAssocID="{D19B5B11-D502-4B05-A4E6-BB7732E21C71}" presName="parTx" presStyleLbl="alignNode1" presStyleIdx="3" presStyleCnt="4">
        <dgm:presLayoutVars>
          <dgm:chMax val="0"/>
          <dgm:chPref val="0"/>
          <dgm:bulletEnabled val="1"/>
        </dgm:presLayoutVars>
      </dgm:prSet>
      <dgm:spPr/>
      <dgm:t>
        <a:bodyPr/>
        <a:lstStyle/>
        <a:p>
          <a:pPr rtl="1"/>
          <a:endParaRPr lang="he-IL"/>
        </a:p>
      </dgm:t>
    </dgm:pt>
    <dgm:pt modelId="{38D42E22-3C94-46A7-AAB7-C4375618AB76}" type="pres">
      <dgm:prSet presAssocID="{D19B5B11-D502-4B05-A4E6-BB7732E21C71}" presName="desTx" presStyleLbl="alignAccFollowNode1" presStyleIdx="3" presStyleCnt="4">
        <dgm:presLayoutVars>
          <dgm:bulletEnabled val="1"/>
        </dgm:presLayoutVars>
      </dgm:prSet>
      <dgm:spPr/>
      <dgm:t>
        <a:bodyPr/>
        <a:lstStyle/>
        <a:p>
          <a:pPr rtl="1"/>
          <a:endParaRPr lang="he-IL"/>
        </a:p>
      </dgm:t>
    </dgm:pt>
  </dgm:ptLst>
  <dgm:cxnLst>
    <dgm:cxn modelId="{8ED58948-743A-4304-992D-060C41CBE422}" type="presOf" srcId="{0D830202-958B-4207-BF87-B5B4D8C99393}" destId="{38D42E22-3C94-46A7-AAB7-C4375618AB76}" srcOrd="0" destOrd="2" presId="urn:microsoft.com/office/officeart/2005/8/layout/hList1"/>
    <dgm:cxn modelId="{9B361FB5-01EC-4EA9-B534-A3F0D58EF50E}" srcId="{343A5B45-AEF6-42AA-90AE-52C252E3F6C6}" destId="{446F01C5-1182-4425-BE2F-929C6FF0BED9}" srcOrd="0" destOrd="0" parTransId="{73703342-7F94-4E52-822D-1A71C39F51DC}" sibTransId="{2207BC9D-790E-4888-A5B2-3CDF51D27855}"/>
    <dgm:cxn modelId="{6C8C7166-F965-45D2-B9B9-478226AC6790}" srcId="{D19B5B11-D502-4B05-A4E6-BB7732E21C71}" destId="{C5C99805-1287-44AC-A5B9-B91BB900DC28}" srcOrd="4" destOrd="0" parTransId="{106B1EA9-5790-4C79-93E7-94B25010790C}" sibTransId="{9FD2D690-D789-4E41-81BC-C63E77E654AE}"/>
    <dgm:cxn modelId="{E9337961-0DEC-49D0-989D-7B957476370B}" type="presOf" srcId="{20B0FD8F-F940-4EC7-A2C7-843BD2F3FE48}" destId="{24266267-76ED-40D3-9562-1D0B76295494}" srcOrd="0" destOrd="0" presId="urn:microsoft.com/office/officeart/2005/8/layout/hList1"/>
    <dgm:cxn modelId="{C96264E1-65F8-472F-B974-83051C244F66}" srcId="{D19B5B11-D502-4B05-A4E6-BB7732E21C71}" destId="{F6EC8E4C-F9CE-4FAC-AD31-61F48827BA92}" srcOrd="3" destOrd="0" parTransId="{89DC13C2-35B5-45E4-B41D-6C0F72DF949B}" sibTransId="{1BEFA96E-CBEA-4EDC-BCDE-3A38F6781898}"/>
    <dgm:cxn modelId="{33F09F16-7F42-4C2F-92E4-B7A297FC7616}" srcId="{343A5B45-AEF6-42AA-90AE-52C252E3F6C6}" destId="{73D5D6C8-F73F-4432-8FE6-E7B606F6F3AE}" srcOrd="2" destOrd="0" parTransId="{5B8170A6-3359-47DC-B136-919AEF315B58}" sibTransId="{67109AC8-24DD-481B-B3CF-64BDAFBB8CB3}"/>
    <dgm:cxn modelId="{86BFF339-5321-4A92-BC0D-A25E96932499}" type="presOf" srcId="{77AF27B0-3469-49CA-B370-F819ADD47259}" destId="{FDE8B8B4-BCC2-4E8B-9E44-A052C3091A21}" srcOrd="0" destOrd="4" presId="urn:microsoft.com/office/officeart/2005/8/layout/hList1"/>
    <dgm:cxn modelId="{4303C865-9FD5-4ECA-85DE-22694EF4012F}" type="presOf" srcId="{73D5D6C8-F73F-4432-8FE6-E7B606F6F3AE}" destId="{78677A7B-D211-4CA5-A753-71E50E9DE140}" srcOrd="0" destOrd="0" presId="urn:microsoft.com/office/officeart/2005/8/layout/hList1"/>
    <dgm:cxn modelId="{7022980B-A695-42AE-AAF1-7710C57BB178}" type="presOf" srcId="{446F01C5-1182-4425-BE2F-929C6FF0BED9}" destId="{1FF38D52-CB5B-4CEC-BA2B-88ACF627192E}" srcOrd="0" destOrd="0" presId="urn:microsoft.com/office/officeart/2005/8/layout/hList1"/>
    <dgm:cxn modelId="{B5B21F23-A7F3-4D88-9992-A420D25959AA}" type="presOf" srcId="{D19B5B11-D502-4B05-A4E6-BB7732E21C71}" destId="{545F05F9-0573-45C3-BBE7-4A8305D1F403}" srcOrd="0" destOrd="0" presId="urn:microsoft.com/office/officeart/2005/8/layout/hList1"/>
    <dgm:cxn modelId="{093FA73F-EFA4-4FAA-9E31-16799E7F6834}" srcId="{73D5D6C8-F73F-4432-8FE6-E7B606F6F3AE}" destId="{FBBE0D84-2901-44A3-B256-8B52B39FE3E7}" srcOrd="2" destOrd="0" parTransId="{2B380B2C-F042-423F-AFD9-D67CD5B9D28A}" sibTransId="{3DEC6C1B-63D6-4525-9EDF-C06933748804}"/>
    <dgm:cxn modelId="{CDFB2C05-039D-4A40-BD84-2EEBF17CC237}" type="presOf" srcId="{EC78A6D8-9BCA-4DD2-A267-5B0B3B53F7F7}" destId="{38D42E22-3C94-46A7-AAB7-C4375618AB76}" srcOrd="0" destOrd="0" presId="urn:microsoft.com/office/officeart/2005/8/layout/hList1"/>
    <dgm:cxn modelId="{03D4FC25-7E80-41DE-B8CE-93142685F222}" type="presOf" srcId="{9748551F-7D04-4F51-9455-0B861DE7C380}" destId="{2313F659-DC6F-4900-A4AC-E000DB67370E}" srcOrd="0" destOrd="2" presId="urn:microsoft.com/office/officeart/2005/8/layout/hList1"/>
    <dgm:cxn modelId="{E0BE3103-2E8E-4A9D-AA0A-6E5A4B9FC65D}" type="presOf" srcId="{7D5BD011-8B97-4652-8B60-3E6A09DFA441}" destId="{38D42E22-3C94-46A7-AAB7-C4375618AB76}" srcOrd="0" destOrd="1" presId="urn:microsoft.com/office/officeart/2005/8/layout/hList1"/>
    <dgm:cxn modelId="{ACFD3E92-723D-49CD-A3C0-0E1FE8DD1A1C}" type="presOf" srcId="{DE566C30-6C36-4B63-9702-6B84116BE94C}" destId="{FDE8B8B4-BCC2-4E8B-9E44-A052C3091A21}" srcOrd="0" destOrd="0" presId="urn:microsoft.com/office/officeart/2005/8/layout/hList1"/>
    <dgm:cxn modelId="{A4D90F64-EC8B-4795-B9CF-FD3B07EEA966}" srcId="{446F01C5-1182-4425-BE2F-929C6FF0BED9}" destId="{3A8146FD-BE46-42DA-8D61-5E8AFFE572F7}" srcOrd="0" destOrd="0" parTransId="{F515CB61-221C-462A-B53F-7A4E102D909E}" sibTransId="{E4998CEB-220B-4E4D-9250-F224097A3619}"/>
    <dgm:cxn modelId="{2CF2C05E-7F4E-4DEE-9AA4-72C18DE908BB}" type="presOf" srcId="{B7233325-FB3E-4265-A55B-D4BB780A7F9E}" destId="{FDE8B8B4-BCC2-4E8B-9E44-A052C3091A21}" srcOrd="0" destOrd="2" presId="urn:microsoft.com/office/officeart/2005/8/layout/hList1"/>
    <dgm:cxn modelId="{6962F200-29D2-424A-9AA4-6C372F42270E}" type="presOf" srcId="{343A5B45-AEF6-42AA-90AE-52C252E3F6C6}" destId="{1AFA9963-D30B-4C6F-AD0C-A2749EE335A6}" srcOrd="0" destOrd="0" presId="urn:microsoft.com/office/officeart/2005/8/layout/hList1"/>
    <dgm:cxn modelId="{16AAC0C0-F759-4C5A-AAA2-BC2ED3FFDA87}" srcId="{446F01C5-1182-4425-BE2F-929C6FF0BED9}" destId="{FB7169AD-7F5A-4825-BB78-62289D20C82D}" srcOrd="1" destOrd="0" parTransId="{BA567859-8F7B-4F39-BCD5-18BF015E1C12}" sibTransId="{3E9EDA32-D29E-4857-8BFA-EE36B6688B28}"/>
    <dgm:cxn modelId="{2C3EB8DB-78B1-4460-88BE-6474AFA2A114}" srcId="{D19B5B11-D502-4B05-A4E6-BB7732E21C71}" destId="{0D830202-958B-4207-BF87-B5B4D8C99393}" srcOrd="2" destOrd="0" parTransId="{64326BA4-7BA4-4CB6-99DD-4699B69976AD}" sibTransId="{0A4984DD-7E95-494C-A0A1-8559F12DDFEF}"/>
    <dgm:cxn modelId="{2ECBE462-71C8-4ECF-985B-F34D3558C881}" type="presOf" srcId="{D17FDE4F-F4CC-44C9-BCCD-54A1862DE1D7}" destId="{FDE8B8B4-BCC2-4E8B-9E44-A052C3091A21}" srcOrd="0" destOrd="3" presId="urn:microsoft.com/office/officeart/2005/8/layout/hList1"/>
    <dgm:cxn modelId="{48691EB6-1E19-4D80-AD25-5A78963D8116}" srcId="{73D5D6C8-F73F-4432-8FE6-E7B606F6F3AE}" destId="{4C7DF8A2-76CC-4AF3-928F-DA3B1917ACA8}" srcOrd="1" destOrd="0" parTransId="{002B6474-FA9A-4374-AD66-C76AA0EC6F2F}" sibTransId="{5B6CB16C-41F9-420B-81F2-B5962C6A817C}"/>
    <dgm:cxn modelId="{94956C9E-1B95-4186-8C71-2400B31C11DD}" srcId="{20B0FD8F-F940-4EC7-A2C7-843BD2F3FE48}" destId="{F0AFBA6C-2CC5-4B38-BF38-78869F426E3C}" srcOrd="1" destOrd="0" parTransId="{BFFEDAC0-BFE1-415E-BC8D-BDCA366703A7}" sibTransId="{6F86690F-E684-465F-8FC0-3AC42CF5E3E2}"/>
    <dgm:cxn modelId="{06C995BB-604B-46CE-A00D-19B3FDED456F}" srcId="{343A5B45-AEF6-42AA-90AE-52C252E3F6C6}" destId="{20B0FD8F-F940-4EC7-A2C7-843BD2F3FE48}" srcOrd="1" destOrd="0" parTransId="{44CBD9E4-0B50-4D2B-95B5-80CEEAC714B1}" sibTransId="{23B316CD-CA24-48FD-A49C-7E332C8AB089}"/>
    <dgm:cxn modelId="{CCD275F0-7810-499F-8D4A-58589946B304}" type="presOf" srcId="{F6EC8E4C-F9CE-4FAC-AD31-61F48827BA92}" destId="{38D42E22-3C94-46A7-AAB7-C4375618AB76}" srcOrd="0" destOrd="3" presId="urn:microsoft.com/office/officeart/2005/8/layout/hList1"/>
    <dgm:cxn modelId="{B9559384-EB56-45F4-90A1-10F979593573}" srcId="{D19B5B11-D502-4B05-A4E6-BB7732E21C71}" destId="{EC78A6D8-9BCA-4DD2-A267-5B0B3B53F7F7}" srcOrd="0" destOrd="0" parTransId="{B63A5F57-F6E9-4A83-A54D-2876C427076D}" sibTransId="{94FCCA51-3CDB-40B2-86EB-8BAF37976C8F}"/>
    <dgm:cxn modelId="{FA38D85C-687A-4E68-8932-C110B7949F6D}" srcId="{D19B5B11-D502-4B05-A4E6-BB7732E21C71}" destId="{7D5BD011-8B97-4652-8B60-3E6A09DFA441}" srcOrd="1" destOrd="0" parTransId="{AE906A97-43B5-40D9-84F4-6712A4AADDD9}" sibTransId="{AEA299C7-E1F3-4453-B766-0BA9BD3473DF}"/>
    <dgm:cxn modelId="{58FAA1B1-602E-448E-8068-6CA2CF73F891}" type="presOf" srcId="{C5C99805-1287-44AC-A5B9-B91BB900DC28}" destId="{38D42E22-3C94-46A7-AAB7-C4375618AB76}" srcOrd="0" destOrd="4" presId="urn:microsoft.com/office/officeart/2005/8/layout/hList1"/>
    <dgm:cxn modelId="{7C074247-6E4E-44AC-B3D1-710AF5E0311F}" type="presOf" srcId="{A3F23BC9-B15C-4D46-9C7B-8AA47FC16C7C}" destId="{8D5F9BD8-BB73-42E8-B44A-3640C2CEFC04}" srcOrd="0" destOrd="3" presId="urn:microsoft.com/office/officeart/2005/8/layout/hList1"/>
    <dgm:cxn modelId="{9BBB65C1-21F4-4C09-8CEC-8A8D2C7503C2}" srcId="{20B0FD8F-F940-4EC7-A2C7-843BD2F3FE48}" destId="{B7233325-FB3E-4265-A55B-D4BB780A7F9E}" srcOrd="2" destOrd="0" parTransId="{7F71C16C-E4C7-4A5E-9A17-1F3E69BC6278}" sibTransId="{B06B5424-C457-46ED-AF0C-FC1E4352767D}"/>
    <dgm:cxn modelId="{25AAD2EF-4442-4832-8827-F6970C23A6F7}" srcId="{73D5D6C8-F73F-4432-8FE6-E7B606F6F3AE}" destId="{A3F23BC9-B15C-4D46-9C7B-8AA47FC16C7C}" srcOrd="3" destOrd="0" parTransId="{1E33BCEF-8612-418C-98C6-613D83D94B4A}" sibTransId="{336F97F9-CCE3-4213-B4CA-95488A5DBBA7}"/>
    <dgm:cxn modelId="{819D1B3C-139C-4AB3-8D35-A45A16350DD1}" type="presOf" srcId="{4C7DF8A2-76CC-4AF3-928F-DA3B1917ACA8}" destId="{8D5F9BD8-BB73-42E8-B44A-3640C2CEFC04}" srcOrd="0" destOrd="1" presId="urn:microsoft.com/office/officeart/2005/8/layout/hList1"/>
    <dgm:cxn modelId="{D565154E-3431-4BF2-8FF4-20DC70C1B243}" srcId="{20B0FD8F-F940-4EC7-A2C7-843BD2F3FE48}" destId="{D17FDE4F-F4CC-44C9-BCCD-54A1862DE1D7}" srcOrd="3" destOrd="0" parTransId="{6FA547D2-96C2-45CF-8FD8-E6C6AC1D996C}" sibTransId="{62DEBB09-7AE5-4D2A-A1FB-75958B83B7D0}"/>
    <dgm:cxn modelId="{2489C4F2-0BEF-47F8-8528-30E281F3E60F}" type="presOf" srcId="{3A8146FD-BE46-42DA-8D61-5E8AFFE572F7}" destId="{2313F659-DC6F-4900-A4AC-E000DB67370E}" srcOrd="0" destOrd="0" presId="urn:microsoft.com/office/officeart/2005/8/layout/hList1"/>
    <dgm:cxn modelId="{CF1C9B1A-0D51-4A31-A53D-05129805E678}" type="presOf" srcId="{FB7169AD-7F5A-4825-BB78-62289D20C82D}" destId="{2313F659-DC6F-4900-A4AC-E000DB67370E}" srcOrd="0" destOrd="1" presId="urn:microsoft.com/office/officeart/2005/8/layout/hList1"/>
    <dgm:cxn modelId="{52E99A34-5D7E-4737-AF40-5110252D1AC0}" type="presOf" srcId="{F0AFBA6C-2CC5-4B38-BF38-78869F426E3C}" destId="{FDE8B8B4-BCC2-4E8B-9E44-A052C3091A21}" srcOrd="0" destOrd="1" presId="urn:microsoft.com/office/officeart/2005/8/layout/hList1"/>
    <dgm:cxn modelId="{AEAFCDD9-8B8A-4ED7-8F99-5B3C8FC97875}" srcId="{446F01C5-1182-4425-BE2F-929C6FF0BED9}" destId="{9748551F-7D04-4F51-9455-0B861DE7C380}" srcOrd="2" destOrd="0" parTransId="{A1AD2B59-7808-4987-8ABD-3E7AD19EC033}" sibTransId="{D3AB919F-0A2C-493C-85BD-54C796133B27}"/>
    <dgm:cxn modelId="{D021D5DB-7550-4CD1-BEEF-DB9A667E8D8F}" srcId="{343A5B45-AEF6-42AA-90AE-52C252E3F6C6}" destId="{D19B5B11-D502-4B05-A4E6-BB7732E21C71}" srcOrd="3" destOrd="0" parTransId="{AD589254-F3D7-405B-AA82-0FD4579FCB27}" sibTransId="{BB93D73B-98DF-4161-A169-EABDF1AA4C7C}"/>
    <dgm:cxn modelId="{510268F8-5024-4A50-A4B5-58EA56C748D4}" srcId="{20B0FD8F-F940-4EC7-A2C7-843BD2F3FE48}" destId="{77AF27B0-3469-49CA-B370-F819ADD47259}" srcOrd="4" destOrd="0" parTransId="{29CA857C-C45E-4069-900E-BA59DBAAA6DC}" sibTransId="{05CC2F6B-DA9E-47AF-B257-AEABE26A42A3}"/>
    <dgm:cxn modelId="{804F8A71-D304-4E3A-858B-F83A7C391868}" srcId="{20B0FD8F-F940-4EC7-A2C7-843BD2F3FE48}" destId="{DE566C30-6C36-4B63-9702-6B84116BE94C}" srcOrd="0" destOrd="0" parTransId="{D5942D67-716B-4900-8C94-9455A8E94F49}" sibTransId="{5AAFDF67-19EE-4C7B-ABBA-14A2C856917F}"/>
    <dgm:cxn modelId="{F9E0B1E6-BCF6-4A02-8613-0D8B5040B162}" type="presOf" srcId="{FBBE0D84-2901-44A3-B256-8B52B39FE3E7}" destId="{8D5F9BD8-BB73-42E8-B44A-3640C2CEFC04}" srcOrd="0" destOrd="2" presId="urn:microsoft.com/office/officeart/2005/8/layout/hList1"/>
    <dgm:cxn modelId="{FBAC664A-3B2E-45C5-9655-B337B61DD655}" type="presOf" srcId="{19F4B17B-0A79-4993-BC3D-A4F14106CDB8}" destId="{8D5F9BD8-BB73-42E8-B44A-3640C2CEFC04}" srcOrd="0" destOrd="0" presId="urn:microsoft.com/office/officeart/2005/8/layout/hList1"/>
    <dgm:cxn modelId="{E6AAAAA0-D25B-47AA-AB10-2A04621ED131}" srcId="{73D5D6C8-F73F-4432-8FE6-E7B606F6F3AE}" destId="{19F4B17B-0A79-4993-BC3D-A4F14106CDB8}" srcOrd="0" destOrd="0" parTransId="{BDD44508-CD07-4F79-ACE8-634EA04E09C9}" sibTransId="{6873B56E-81B7-4311-833A-16A83CD728FE}"/>
    <dgm:cxn modelId="{4E047953-CAD9-49CC-AC96-39590E0E6CC2}" type="presParOf" srcId="{1AFA9963-D30B-4C6F-AD0C-A2749EE335A6}" destId="{EAC59DF5-3DA2-4563-9A70-C0160F1A3DCC}" srcOrd="0" destOrd="0" presId="urn:microsoft.com/office/officeart/2005/8/layout/hList1"/>
    <dgm:cxn modelId="{8C516E1F-F1B3-4A67-B1BC-B2613EA07498}" type="presParOf" srcId="{EAC59DF5-3DA2-4563-9A70-C0160F1A3DCC}" destId="{1FF38D52-CB5B-4CEC-BA2B-88ACF627192E}" srcOrd="0" destOrd="0" presId="urn:microsoft.com/office/officeart/2005/8/layout/hList1"/>
    <dgm:cxn modelId="{82B2C21D-7082-44D2-812B-A773E582138F}" type="presParOf" srcId="{EAC59DF5-3DA2-4563-9A70-C0160F1A3DCC}" destId="{2313F659-DC6F-4900-A4AC-E000DB67370E}" srcOrd="1" destOrd="0" presId="urn:microsoft.com/office/officeart/2005/8/layout/hList1"/>
    <dgm:cxn modelId="{105DEC02-6874-4C26-9EBB-4027E5292AB1}" type="presParOf" srcId="{1AFA9963-D30B-4C6F-AD0C-A2749EE335A6}" destId="{8DBE4D8D-311F-4B18-9601-1F531D57C49A}" srcOrd="1" destOrd="0" presId="urn:microsoft.com/office/officeart/2005/8/layout/hList1"/>
    <dgm:cxn modelId="{52DC46A3-A8BA-42E4-B8EE-7A5018559DA3}" type="presParOf" srcId="{1AFA9963-D30B-4C6F-AD0C-A2749EE335A6}" destId="{12CB6E1F-24C6-4900-89C4-DB6BF506C0C2}" srcOrd="2" destOrd="0" presId="urn:microsoft.com/office/officeart/2005/8/layout/hList1"/>
    <dgm:cxn modelId="{5AEF0365-9D2B-4A7D-AB05-FA065C312CF9}" type="presParOf" srcId="{12CB6E1F-24C6-4900-89C4-DB6BF506C0C2}" destId="{24266267-76ED-40D3-9562-1D0B76295494}" srcOrd="0" destOrd="0" presId="urn:microsoft.com/office/officeart/2005/8/layout/hList1"/>
    <dgm:cxn modelId="{5DFE2BCA-6309-4BB7-A028-21BA96A2CD0E}" type="presParOf" srcId="{12CB6E1F-24C6-4900-89C4-DB6BF506C0C2}" destId="{FDE8B8B4-BCC2-4E8B-9E44-A052C3091A21}" srcOrd="1" destOrd="0" presId="urn:microsoft.com/office/officeart/2005/8/layout/hList1"/>
    <dgm:cxn modelId="{43BC2893-E503-42A1-9E13-A0C951782C52}" type="presParOf" srcId="{1AFA9963-D30B-4C6F-AD0C-A2749EE335A6}" destId="{392567BB-9DD3-4A9B-BF4C-A61C9BF4CB45}" srcOrd="3" destOrd="0" presId="urn:microsoft.com/office/officeart/2005/8/layout/hList1"/>
    <dgm:cxn modelId="{27E69B13-3D4F-426D-B3EA-18EF426A489A}" type="presParOf" srcId="{1AFA9963-D30B-4C6F-AD0C-A2749EE335A6}" destId="{12F74853-0562-4292-9B48-65E60D7590CE}" srcOrd="4" destOrd="0" presId="urn:microsoft.com/office/officeart/2005/8/layout/hList1"/>
    <dgm:cxn modelId="{9A37CC96-4D5D-4B78-B8CD-9FC310F6F9D9}" type="presParOf" srcId="{12F74853-0562-4292-9B48-65E60D7590CE}" destId="{78677A7B-D211-4CA5-A753-71E50E9DE140}" srcOrd="0" destOrd="0" presId="urn:microsoft.com/office/officeart/2005/8/layout/hList1"/>
    <dgm:cxn modelId="{07676508-D94D-453F-A2F6-AC1E207E83AF}" type="presParOf" srcId="{12F74853-0562-4292-9B48-65E60D7590CE}" destId="{8D5F9BD8-BB73-42E8-B44A-3640C2CEFC04}" srcOrd="1" destOrd="0" presId="urn:microsoft.com/office/officeart/2005/8/layout/hList1"/>
    <dgm:cxn modelId="{B2C3099E-FAC8-4C91-BB18-CE75CCF723BB}" type="presParOf" srcId="{1AFA9963-D30B-4C6F-AD0C-A2749EE335A6}" destId="{06AFC391-D3DE-4096-84EB-87E9C4C8C928}" srcOrd="5" destOrd="0" presId="urn:microsoft.com/office/officeart/2005/8/layout/hList1"/>
    <dgm:cxn modelId="{F56B78D3-A607-46C2-8C10-D996DA9DA2F2}" type="presParOf" srcId="{1AFA9963-D30B-4C6F-AD0C-A2749EE335A6}" destId="{5ADC71DA-A451-43C0-94AD-1094944B9D07}" srcOrd="6" destOrd="0" presId="urn:microsoft.com/office/officeart/2005/8/layout/hList1"/>
    <dgm:cxn modelId="{2265A668-8563-4105-B8FC-9A1F150ADBF2}" type="presParOf" srcId="{5ADC71DA-A451-43C0-94AD-1094944B9D07}" destId="{545F05F9-0573-45C3-BBE7-4A8305D1F403}" srcOrd="0" destOrd="0" presId="urn:microsoft.com/office/officeart/2005/8/layout/hList1"/>
    <dgm:cxn modelId="{F40AAFE7-A694-4F87-BC3A-324B5F02534A}" type="presParOf" srcId="{5ADC71DA-A451-43C0-94AD-1094944B9D07}" destId="{38D42E22-3C94-46A7-AAB7-C4375618AB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E9C665-C0EF-4B2F-BA90-E47B2CF6415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pPr rtl="1"/>
          <a:endParaRPr lang="he-IL"/>
        </a:p>
      </dgm:t>
    </dgm:pt>
    <dgm:pt modelId="{56F2AB4E-B479-4715-ABCC-F8934C976869}">
      <dgm:prSet phldrT="[טקסט]"/>
      <dgm:spPr/>
      <dgm:t>
        <a:bodyPr/>
        <a:lstStyle/>
        <a:p>
          <a:pPr rtl="1"/>
          <a:r>
            <a:rPr lang="he-IL" dirty="0">
              <a:latin typeface="Gisha" panose="020B0502040204020203" pitchFamily="34" charset="-79"/>
              <a:cs typeface="Gisha" panose="020B0502040204020203" pitchFamily="34" charset="-79"/>
            </a:rPr>
            <a:t>מדוע פרץ המרד הערבי הגדול?</a:t>
          </a:r>
        </a:p>
      </dgm:t>
    </dgm:pt>
    <dgm:pt modelId="{77399AC7-0AB1-43A0-ABAE-F69D5E5BCE94}" type="parTrans" cxnId="{6A5B90A4-A644-42E8-BD9C-FFD58BC5B017}">
      <dgm:prSet/>
      <dgm:spPr/>
      <dgm:t>
        <a:bodyPr/>
        <a:lstStyle/>
        <a:p>
          <a:pPr rtl="1"/>
          <a:endParaRPr lang="he-IL">
            <a:latin typeface="Gisha" panose="020B0502040204020203" pitchFamily="34" charset="-79"/>
            <a:cs typeface="Gisha" panose="020B0502040204020203" pitchFamily="34" charset="-79"/>
          </a:endParaRPr>
        </a:p>
      </dgm:t>
    </dgm:pt>
    <dgm:pt modelId="{B0335361-896D-4813-BD97-942D23126296}" type="sibTrans" cxnId="{6A5B90A4-A644-42E8-BD9C-FFD58BC5B017}">
      <dgm:prSet/>
      <dgm:spPr/>
      <dgm:t>
        <a:bodyPr/>
        <a:lstStyle/>
        <a:p>
          <a:pPr rtl="1"/>
          <a:endParaRPr lang="he-IL">
            <a:latin typeface="Gisha" panose="020B0502040204020203" pitchFamily="34" charset="-79"/>
            <a:cs typeface="Gisha" panose="020B0502040204020203" pitchFamily="34" charset="-79"/>
          </a:endParaRPr>
        </a:p>
      </dgm:t>
    </dgm:pt>
    <dgm:pt modelId="{16BF431A-997B-40F3-87B9-5B9BC1C6B8E4}">
      <dgm:prSet phldrT="[טקסט]"/>
      <dgm:spPr/>
      <dgm:t>
        <a:bodyPr/>
        <a:lstStyle/>
        <a:p>
          <a:pPr rtl="1"/>
          <a:r>
            <a:rPr lang="he-IL" dirty="0">
              <a:latin typeface="Gisha" panose="020B0502040204020203" pitchFamily="34" charset="-79"/>
              <a:cs typeface="Gisha" panose="020B0502040204020203" pitchFamily="34" charset="-79"/>
            </a:rPr>
            <a:t>כיצד ניתן לפתור את הבעיה בין היהודים לערבים בא"י?</a:t>
          </a:r>
        </a:p>
      </dgm:t>
    </dgm:pt>
    <dgm:pt modelId="{6CEAB725-DDB4-45E0-9FCE-EB5CDA5FACA9}" type="parTrans" cxnId="{46112602-9C94-4F11-8AB1-4357D4B32347}">
      <dgm:prSet/>
      <dgm:spPr/>
      <dgm:t>
        <a:bodyPr/>
        <a:lstStyle/>
        <a:p>
          <a:pPr rtl="1"/>
          <a:endParaRPr lang="he-IL">
            <a:latin typeface="Gisha" panose="020B0502040204020203" pitchFamily="34" charset="-79"/>
            <a:cs typeface="Gisha" panose="020B0502040204020203" pitchFamily="34" charset="-79"/>
          </a:endParaRPr>
        </a:p>
      </dgm:t>
    </dgm:pt>
    <dgm:pt modelId="{915A769A-54E6-4D39-AAB5-2B1FFA06B04E}" type="sibTrans" cxnId="{46112602-9C94-4F11-8AB1-4357D4B32347}">
      <dgm:prSet/>
      <dgm:spPr/>
      <dgm:t>
        <a:bodyPr/>
        <a:lstStyle/>
        <a:p>
          <a:pPr rtl="1"/>
          <a:endParaRPr lang="he-IL">
            <a:latin typeface="Gisha" panose="020B0502040204020203" pitchFamily="34" charset="-79"/>
            <a:cs typeface="Gisha" panose="020B0502040204020203" pitchFamily="34" charset="-79"/>
          </a:endParaRPr>
        </a:p>
      </dgm:t>
    </dgm:pt>
    <dgm:pt modelId="{F10A2564-59CE-46A5-A1D0-C78A0567226C}">
      <dgm:prSet phldrT="[טקסט]"/>
      <dgm:spPr/>
      <dgm:t>
        <a:bodyPr/>
        <a:lstStyle/>
        <a:p>
          <a:pPr rtl="1"/>
          <a:r>
            <a:rPr lang="he-IL" dirty="0">
              <a:latin typeface="Gisha" panose="020B0502040204020203" pitchFamily="34" charset="-79"/>
              <a:cs typeface="Gisha" panose="020B0502040204020203" pitchFamily="34" charset="-79"/>
            </a:rPr>
            <a:t>תפקוד הממשל הבריטי בא"י</a:t>
          </a:r>
        </a:p>
      </dgm:t>
    </dgm:pt>
    <dgm:pt modelId="{FE3C248C-31D0-4C13-BE41-2B596EAEA3AF}" type="parTrans" cxnId="{F6B519CA-166A-417F-977C-2DC06EC1E5EA}">
      <dgm:prSet/>
      <dgm:spPr/>
      <dgm:t>
        <a:bodyPr/>
        <a:lstStyle/>
        <a:p>
          <a:pPr rtl="1"/>
          <a:endParaRPr lang="he-IL">
            <a:latin typeface="Gisha" panose="020B0502040204020203" pitchFamily="34" charset="-79"/>
            <a:cs typeface="Gisha" panose="020B0502040204020203" pitchFamily="34" charset="-79"/>
          </a:endParaRPr>
        </a:p>
      </dgm:t>
    </dgm:pt>
    <dgm:pt modelId="{C939D73B-44C4-4F4E-960A-F83447EE6105}" type="sibTrans" cxnId="{F6B519CA-166A-417F-977C-2DC06EC1E5EA}">
      <dgm:prSet/>
      <dgm:spPr/>
      <dgm:t>
        <a:bodyPr/>
        <a:lstStyle/>
        <a:p>
          <a:pPr rtl="1"/>
          <a:endParaRPr lang="he-IL">
            <a:latin typeface="Gisha" panose="020B0502040204020203" pitchFamily="34" charset="-79"/>
            <a:cs typeface="Gisha" panose="020B0502040204020203" pitchFamily="34" charset="-79"/>
          </a:endParaRPr>
        </a:p>
      </dgm:t>
    </dgm:pt>
    <dgm:pt modelId="{26DEC04D-DDD0-4085-B545-B1EEF4373F81}" type="pres">
      <dgm:prSet presAssocID="{9FE9C665-C0EF-4B2F-BA90-E47B2CF64156}" presName="Name0" presStyleCnt="0">
        <dgm:presLayoutVars>
          <dgm:chMax val="7"/>
          <dgm:chPref val="7"/>
          <dgm:dir val="rev"/>
        </dgm:presLayoutVars>
      </dgm:prSet>
      <dgm:spPr/>
      <dgm:t>
        <a:bodyPr/>
        <a:lstStyle/>
        <a:p>
          <a:pPr rtl="1"/>
          <a:endParaRPr lang="he-IL"/>
        </a:p>
      </dgm:t>
    </dgm:pt>
    <dgm:pt modelId="{2095EF07-5F20-4E37-A81F-ED9B6633917D}" type="pres">
      <dgm:prSet presAssocID="{9FE9C665-C0EF-4B2F-BA90-E47B2CF64156}" presName="Name1" presStyleCnt="0"/>
      <dgm:spPr/>
    </dgm:pt>
    <dgm:pt modelId="{88240A66-21D7-4F0A-90D3-30FABE64E5C4}" type="pres">
      <dgm:prSet presAssocID="{9FE9C665-C0EF-4B2F-BA90-E47B2CF64156}" presName="cycle" presStyleCnt="0"/>
      <dgm:spPr/>
    </dgm:pt>
    <dgm:pt modelId="{C723DF67-47CD-423F-B6B4-60432864DB93}" type="pres">
      <dgm:prSet presAssocID="{9FE9C665-C0EF-4B2F-BA90-E47B2CF64156}" presName="srcNode" presStyleLbl="node1" presStyleIdx="0" presStyleCnt="3"/>
      <dgm:spPr/>
    </dgm:pt>
    <dgm:pt modelId="{5BB2D15F-C090-45F7-B1F4-DCE7263BC978}" type="pres">
      <dgm:prSet presAssocID="{9FE9C665-C0EF-4B2F-BA90-E47B2CF64156}" presName="conn" presStyleLbl="parChTrans1D2" presStyleIdx="0" presStyleCnt="1"/>
      <dgm:spPr/>
      <dgm:t>
        <a:bodyPr/>
        <a:lstStyle/>
        <a:p>
          <a:pPr rtl="1"/>
          <a:endParaRPr lang="he-IL"/>
        </a:p>
      </dgm:t>
    </dgm:pt>
    <dgm:pt modelId="{6D7E416D-1ACE-455C-8CE0-85444EA30D8A}" type="pres">
      <dgm:prSet presAssocID="{9FE9C665-C0EF-4B2F-BA90-E47B2CF64156}" presName="extraNode" presStyleLbl="node1" presStyleIdx="0" presStyleCnt="3"/>
      <dgm:spPr/>
    </dgm:pt>
    <dgm:pt modelId="{AF6E725F-5FCB-46A3-8210-A8D093A5425A}" type="pres">
      <dgm:prSet presAssocID="{9FE9C665-C0EF-4B2F-BA90-E47B2CF64156}" presName="dstNode" presStyleLbl="node1" presStyleIdx="0" presStyleCnt="3"/>
      <dgm:spPr/>
    </dgm:pt>
    <dgm:pt modelId="{A8396A6F-13BE-47D7-9E1B-A2A4AC804A6A}" type="pres">
      <dgm:prSet presAssocID="{56F2AB4E-B479-4715-ABCC-F8934C976869}" presName="text_1" presStyleLbl="node1" presStyleIdx="0" presStyleCnt="3">
        <dgm:presLayoutVars>
          <dgm:bulletEnabled val="1"/>
        </dgm:presLayoutVars>
      </dgm:prSet>
      <dgm:spPr/>
      <dgm:t>
        <a:bodyPr/>
        <a:lstStyle/>
        <a:p>
          <a:pPr rtl="1"/>
          <a:endParaRPr lang="he-IL"/>
        </a:p>
      </dgm:t>
    </dgm:pt>
    <dgm:pt modelId="{78192334-7A0D-477B-98C4-C612964A42EF}" type="pres">
      <dgm:prSet presAssocID="{56F2AB4E-B479-4715-ABCC-F8934C976869}" presName="accent_1" presStyleCnt="0"/>
      <dgm:spPr/>
    </dgm:pt>
    <dgm:pt modelId="{AF00100D-3B68-4D8A-82F3-D7F0397CA3A1}" type="pres">
      <dgm:prSet presAssocID="{56F2AB4E-B479-4715-ABCC-F8934C976869}" presName="accentRepeatNode" presStyleLbl="solidFgAcc1" presStyleIdx="0"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 modelId="{937C5301-D987-4D77-AAAC-7BC80BFF1DC6}" type="pres">
      <dgm:prSet presAssocID="{16BF431A-997B-40F3-87B9-5B9BC1C6B8E4}" presName="text_2" presStyleLbl="node1" presStyleIdx="1" presStyleCnt="3">
        <dgm:presLayoutVars>
          <dgm:bulletEnabled val="1"/>
        </dgm:presLayoutVars>
      </dgm:prSet>
      <dgm:spPr/>
      <dgm:t>
        <a:bodyPr/>
        <a:lstStyle/>
        <a:p>
          <a:pPr rtl="1"/>
          <a:endParaRPr lang="he-IL"/>
        </a:p>
      </dgm:t>
    </dgm:pt>
    <dgm:pt modelId="{324BD886-E25D-4754-8D90-E791F01C2B06}" type="pres">
      <dgm:prSet presAssocID="{16BF431A-997B-40F3-87B9-5B9BC1C6B8E4}" presName="accent_2" presStyleCnt="0"/>
      <dgm:spPr/>
    </dgm:pt>
    <dgm:pt modelId="{3E8C6301-E3DC-4BB0-ACEF-BFD87F0BCE9D}" type="pres">
      <dgm:prSet presAssocID="{16BF431A-997B-40F3-87B9-5B9BC1C6B8E4}" presName="accentRepeatNode" presStyleLbl="solidFgAcc1" presStyleIdx="1"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 modelId="{7281AB87-5482-4846-A81F-8300115DA5D8}" type="pres">
      <dgm:prSet presAssocID="{F10A2564-59CE-46A5-A1D0-C78A0567226C}" presName="text_3" presStyleLbl="node1" presStyleIdx="2" presStyleCnt="3">
        <dgm:presLayoutVars>
          <dgm:bulletEnabled val="1"/>
        </dgm:presLayoutVars>
      </dgm:prSet>
      <dgm:spPr/>
      <dgm:t>
        <a:bodyPr/>
        <a:lstStyle/>
        <a:p>
          <a:pPr rtl="1"/>
          <a:endParaRPr lang="he-IL"/>
        </a:p>
      </dgm:t>
    </dgm:pt>
    <dgm:pt modelId="{2558B932-5D7C-4976-BF65-FC5E13376EEE}" type="pres">
      <dgm:prSet presAssocID="{F10A2564-59CE-46A5-A1D0-C78A0567226C}" presName="accent_3" presStyleCnt="0"/>
      <dgm:spPr/>
    </dgm:pt>
    <dgm:pt modelId="{F6874479-69A4-46EA-B59E-D45BC639CD57}" type="pres">
      <dgm:prSet presAssocID="{F10A2564-59CE-46A5-A1D0-C78A0567226C}" presName="accentRepeatNode" presStyleLbl="solidFgAcc1" presStyleIdx="2"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Lst>
  <dgm:cxnLst>
    <dgm:cxn modelId="{573E9643-90D5-4C17-B6C2-682315B622CD}" type="presOf" srcId="{F10A2564-59CE-46A5-A1D0-C78A0567226C}" destId="{7281AB87-5482-4846-A81F-8300115DA5D8}" srcOrd="0" destOrd="0" presId="urn:microsoft.com/office/officeart/2008/layout/VerticalCurvedList"/>
    <dgm:cxn modelId="{ACEF374C-55A4-4F65-9602-6AA3F20E14AA}" type="presOf" srcId="{B0335361-896D-4813-BD97-942D23126296}" destId="{5BB2D15F-C090-45F7-B1F4-DCE7263BC978}" srcOrd="0" destOrd="0" presId="urn:microsoft.com/office/officeart/2008/layout/VerticalCurvedList"/>
    <dgm:cxn modelId="{F6B519CA-166A-417F-977C-2DC06EC1E5EA}" srcId="{9FE9C665-C0EF-4B2F-BA90-E47B2CF64156}" destId="{F10A2564-59CE-46A5-A1D0-C78A0567226C}" srcOrd="2" destOrd="0" parTransId="{FE3C248C-31D0-4C13-BE41-2B596EAEA3AF}" sibTransId="{C939D73B-44C4-4F4E-960A-F83447EE6105}"/>
    <dgm:cxn modelId="{3048E822-88FA-45C4-AAE3-61B69F37CB59}" type="presOf" srcId="{9FE9C665-C0EF-4B2F-BA90-E47B2CF64156}" destId="{26DEC04D-DDD0-4085-B545-B1EEF4373F81}" srcOrd="0" destOrd="0" presId="urn:microsoft.com/office/officeart/2008/layout/VerticalCurvedList"/>
    <dgm:cxn modelId="{46112602-9C94-4F11-8AB1-4357D4B32347}" srcId="{9FE9C665-C0EF-4B2F-BA90-E47B2CF64156}" destId="{16BF431A-997B-40F3-87B9-5B9BC1C6B8E4}" srcOrd="1" destOrd="0" parTransId="{6CEAB725-DDB4-45E0-9FCE-EB5CDA5FACA9}" sibTransId="{915A769A-54E6-4D39-AAB5-2B1FFA06B04E}"/>
    <dgm:cxn modelId="{A6560BB7-45A8-4E40-9DB1-90E06F03A651}" type="presOf" srcId="{56F2AB4E-B479-4715-ABCC-F8934C976869}" destId="{A8396A6F-13BE-47D7-9E1B-A2A4AC804A6A}" srcOrd="0" destOrd="0" presId="urn:microsoft.com/office/officeart/2008/layout/VerticalCurvedList"/>
    <dgm:cxn modelId="{6A5B90A4-A644-42E8-BD9C-FFD58BC5B017}" srcId="{9FE9C665-C0EF-4B2F-BA90-E47B2CF64156}" destId="{56F2AB4E-B479-4715-ABCC-F8934C976869}" srcOrd="0" destOrd="0" parTransId="{77399AC7-0AB1-43A0-ABAE-F69D5E5BCE94}" sibTransId="{B0335361-896D-4813-BD97-942D23126296}"/>
    <dgm:cxn modelId="{F21584DD-D6FA-4C02-9EAA-3B8F4915CD63}" type="presOf" srcId="{16BF431A-997B-40F3-87B9-5B9BC1C6B8E4}" destId="{937C5301-D987-4D77-AAAC-7BC80BFF1DC6}" srcOrd="0" destOrd="0" presId="urn:microsoft.com/office/officeart/2008/layout/VerticalCurvedList"/>
    <dgm:cxn modelId="{8C64D1C7-44B9-4CEB-8483-0D1133C2B15C}" type="presParOf" srcId="{26DEC04D-DDD0-4085-B545-B1EEF4373F81}" destId="{2095EF07-5F20-4E37-A81F-ED9B6633917D}" srcOrd="0" destOrd="0" presId="urn:microsoft.com/office/officeart/2008/layout/VerticalCurvedList"/>
    <dgm:cxn modelId="{809D3FB2-4AA1-41A1-99DF-B1E2B6D58905}" type="presParOf" srcId="{2095EF07-5F20-4E37-A81F-ED9B6633917D}" destId="{88240A66-21D7-4F0A-90D3-30FABE64E5C4}" srcOrd="0" destOrd="0" presId="urn:microsoft.com/office/officeart/2008/layout/VerticalCurvedList"/>
    <dgm:cxn modelId="{7B3F6541-50B1-4B42-891A-8C86F089D74E}" type="presParOf" srcId="{88240A66-21D7-4F0A-90D3-30FABE64E5C4}" destId="{C723DF67-47CD-423F-B6B4-60432864DB93}" srcOrd="0" destOrd="0" presId="urn:microsoft.com/office/officeart/2008/layout/VerticalCurvedList"/>
    <dgm:cxn modelId="{39684A7E-9A63-4C66-8484-AC1D4C670977}" type="presParOf" srcId="{88240A66-21D7-4F0A-90D3-30FABE64E5C4}" destId="{5BB2D15F-C090-45F7-B1F4-DCE7263BC978}" srcOrd="1" destOrd="0" presId="urn:microsoft.com/office/officeart/2008/layout/VerticalCurvedList"/>
    <dgm:cxn modelId="{25B3489E-41D7-42F4-9997-0B9306E9599F}" type="presParOf" srcId="{88240A66-21D7-4F0A-90D3-30FABE64E5C4}" destId="{6D7E416D-1ACE-455C-8CE0-85444EA30D8A}" srcOrd="2" destOrd="0" presId="urn:microsoft.com/office/officeart/2008/layout/VerticalCurvedList"/>
    <dgm:cxn modelId="{D97240CD-0EAA-4854-B539-307C800056B8}" type="presParOf" srcId="{88240A66-21D7-4F0A-90D3-30FABE64E5C4}" destId="{AF6E725F-5FCB-46A3-8210-A8D093A5425A}" srcOrd="3" destOrd="0" presId="urn:microsoft.com/office/officeart/2008/layout/VerticalCurvedList"/>
    <dgm:cxn modelId="{4A38EA82-7BD4-4BAE-8FB8-B9F94F4EB85A}" type="presParOf" srcId="{2095EF07-5F20-4E37-A81F-ED9B6633917D}" destId="{A8396A6F-13BE-47D7-9E1B-A2A4AC804A6A}" srcOrd="1" destOrd="0" presId="urn:microsoft.com/office/officeart/2008/layout/VerticalCurvedList"/>
    <dgm:cxn modelId="{3EF94F3C-8F0C-4D7C-819F-A429E61CC878}" type="presParOf" srcId="{2095EF07-5F20-4E37-A81F-ED9B6633917D}" destId="{78192334-7A0D-477B-98C4-C612964A42EF}" srcOrd="2" destOrd="0" presId="urn:microsoft.com/office/officeart/2008/layout/VerticalCurvedList"/>
    <dgm:cxn modelId="{16BEAC5F-002A-478B-956D-C92A9185E7E4}" type="presParOf" srcId="{78192334-7A0D-477B-98C4-C612964A42EF}" destId="{AF00100D-3B68-4D8A-82F3-D7F0397CA3A1}" srcOrd="0" destOrd="0" presId="urn:microsoft.com/office/officeart/2008/layout/VerticalCurvedList"/>
    <dgm:cxn modelId="{F4DF8231-7B87-4983-AFA9-7CA5178AC220}" type="presParOf" srcId="{2095EF07-5F20-4E37-A81F-ED9B6633917D}" destId="{937C5301-D987-4D77-AAAC-7BC80BFF1DC6}" srcOrd="3" destOrd="0" presId="urn:microsoft.com/office/officeart/2008/layout/VerticalCurvedList"/>
    <dgm:cxn modelId="{C2D2C298-9959-430E-9391-9D2F15041C16}" type="presParOf" srcId="{2095EF07-5F20-4E37-A81F-ED9B6633917D}" destId="{324BD886-E25D-4754-8D90-E791F01C2B06}" srcOrd="4" destOrd="0" presId="urn:microsoft.com/office/officeart/2008/layout/VerticalCurvedList"/>
    <dgm:cxn modelId="{08425CF9-346D-4413-AFBD-F5D34EA8BF04}" type="presParOf" srcId="{324BD886-E25D-4754-8D90-E791F01C2B06}" destId="{3E8C6301-E3DC-4BB0-ACEF-BFD87F0BCE9D}" srcOrd="0" destOrd="0" presId="urn:microsoft.com/office/officeart/2008/layout/VerticalCurvedList"/>
    <dgm:cxn modelId="{3385F873-06C1-41F0-98F1-23B09038F6C6}" type="presParOf" srcId="{2095EF07-5F20-4E37-A81F-ED9B6633917D}" destId="{7281AB87-5482-4846-A81F-8300115DA5D8}" srcOrd="5" destOrd="0" presId="urn:microsoft.com/office/officeart/2008/layout/VerticalCurvedList"/>
    <dgm:cxn modelId="{35613591-0C16-45F0-BBEB-D34FCA1F8BA9}" type="presParOf" srcId="{2095EF07-5F20-4E37-A81F-ED9B6633917D}" destId="{2558B932-5D7C-4976-BF65-FC5E13376EEE}" srcOrd="6" destOrd="0" presId="urn:microsoft.com/office/officeart/2008/layout/VerticalCurvedList"/>
    <dgm:cxn modelId="{E292DD41-825A-4D56-AF55-2B444DA76495}" type="presParOf" srcId="{2558B932-5D7C-4976-BF65-FC5E13376EEE}" destId="{F6874479-69A4-46EA-B59E-D45BC639CD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6AD52-E0F0-4B5A-9395-51D28A67689B}">
      <dsp:nvSpPr>
        <dsp:cNvPr id="0" name=""/>
        <dsp:cNvSpPr/>
      </dsp:nvSpPr>
      <dsp:spPr>
        <a:xfrm>
          <a:off x="0" y="0"/>
          <a:ext cx="9872663" cy="4354062"/>
        </a:xfrm>
        <a:prstGeom prst="rect">
          <a:avLst/>
        </a:prstGeom>
        <a:gradFill rotWithShape="0">
          <a:gsLst>
            <a:gs pos="0">
              <a:schemeClr val="accent1">
                <a:shade val="50000"/>
                <a:hueOff val="0"/>
                <a:satOff val="0"/>
                <a:lumOff val="0"/>
                <a:alphaOff val="0"/>
                <a:tint val="94000"/>
                <a:satMod val="105000"/>
                <a:lumMod val="102000"/>
              </a:schemeClr>
            </a:gs>
            <a:gs pos="100000">
              <a:schemeClr val="accent1">
                <a:shade val="50000"/>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kern="1200"/>
            <a:t>העדר מחויבות מעשית ומפורשת לבית הלאומי היהודי: ממשלת בריטניה הקפידה לנסח את ההצהרה באופן שלא ייתפס כהתחייבות מפורשת. עובדה זו באה לידי ביטוי מספר פעמים במילים שבהם בחרו מנסחי ההצהרה להשתמש:</a:t>
          </a:r>
          <a:endParaRPr lang="en-US" sz="3200" kern="1200"/>
        </a:p>
      </dsp:txBody>
      <dsp:txXfrm>
        <a:off x="0" y="0"/>
        <a:ext cx="9872663" cy="2351193"/>
      </dsp:txXfrm>
    </dsp:sp>
    <dsp:sp modelId="{6E6EE2E3-2615-4A54-A014-98A105C97836}">
      <dsp:nvSpPr>
        <dsp:cNvPr id="0" name=""/>
        <dsp:cNvSpPr/>
      </dsp:nvSpPr>
      <dsp:spPr>
        <a:xfrm>
          <a:off x="4820"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900" kern="1200" dirty="0"/>
            <a:t>"ותפעל במיטב מאמציה להקלת השגתה של מטרה זו...“</a:t>
          </a:r>
          <a:endParaRPr lang="en-US" sz="2900" kern="1200" dirty="0"/>
        </a:p>
      </dsp:txBody>
      <dsp:txXfrm>
        <a:off x="4820" y="2264112"/>
        <a:ext cx="3287673" cy="2002868"/>
      </dsp:txXfrm>
    </dsp:sp>
    <dsp:sp modelId="{B6648A07-E748-4713-8CAE-E0981ACDA5B9}">
      <dsp:nvSpPr>
        <dsp:cNvPr id="0" name=""/>
        <dsp:cNvSpPr/>
      </dsp:nvSpPr>
      <dsp:spPr>
        <a:xfrm>
          <a:off x="3292494"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lang="he-IL" sz="2800" kern="1200" dirty="0"/>
            <a:t>"ממשלת הוד מלכותו רואה בעין יפה את ייסודו של בית לאומי לעם היהודי בארץ ישראל...“</a:t>
          </a:r>
          <a:endParaRPr lang="en-US" sz="2800" kern="1200" dirty="0"/>
        </a:p>
      </dsp:txBody>
      <dsp:txXfrm>
        <a:off x="3292494" y="2264112"/>
        <a:ext cx="3287673" cy="2002868"/>
      </dsp:txXfrm>
    </dsp:sp>
    <dsp:sp modelId="{9629C06D-6EFE-438F-8809-D736E30D0737}">
      <dsp:nvSpPr>
        <dsp:cNvPr id="0" name=""/>
        <dsp:cNvSpPr/>
      </dsp:nvSpPr>
      <dsp:spPr>
        <a:xfrm>
          <a:off x="6580168"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lang="he-IL" sz="2800" kern="1200" dirty="0"/>
            <a:t>“ בעונג רב הנני מוסר לך את ההצהרה הבאה של אהדה לשאיפות הציוניות...“</a:t>
          </a:r>
          <a:endParaRPr lang="en-US" sz="2800" kern="1200" dirty="0"/>
        </a:p>
      </dsp:txBody>
      <dsp:txXfrm>
        <a:off x="6580168" y="2264112"/>
        <a:ext cx="3287673" cy="2002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9C588-80BB-418F-BE69-92E202E17C62}">
      <dsp:nvSpPr>
        <dsp:cNvPr id="0" name=""/>
        <dsp:cNvSpPr/>
      </dsp:nvSpPr>
      <dsp:spPr>
        <a:xfrm>
          <a:off x="0" y="0"/>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C6FDF0D-EC17-41F5-8098-25A801C82D79}">
      <dsp:nvSpPr>
        <dsp:cNvPr id="0" name=""/>
        <dsp:cNvSpPr/>
      </dsp:nvSpPr>
      <dsp:spPr>
        <a:xfrm>
          <a:off x="0" y="0"/>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התחייבות כלפי המוסדות הציוניים</a:t>
          </a:r>
          <a:endParaRPr lang="en-US" sz="4100" kern="1200" dirty="0"/>
        </a:p>
      </dsp:txBody>
      <dsp:txXfrm>
        <a:off x="0" y="0"/>
        <a:ext cx="10828337" cy="884634"/>
      </dsp:txXfrm>
    </dsp:sp>
    <dsp:sp modelId="{6756FE09-50A0-434A-BF63-3CC31776643A}">
      <dsp:nvSpPr>
        <dsp:cNvPr id="0" name=""/>
        <dsp:cNvSpPr/>
      </dsp:nvSpPr>
      <dsp:spPr>
        <a:xfrm>
          <a:off x="0" y="884634"/>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C51435C-930D-4449-90DE-6ED3CF5D8406}">
      <dsp:nvSpPr>
        <dsp:cNvPr id="0" name=""/>
        <dsp:cNvSpPr/>
      </dsp:nvSpPr>
      <dsp:spPr>
        <a:xfrm>
          <a:off x="0" y="884634"/>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הגדרה גיאוגרפית של תחומי הבית הלאומי</a:t>
          </a:r>
          <a:endParaRPr lang="en-US" sz="4100" kern="1200" dirty="0"/>
        </a:p>
      </dsp:txBody>
      <dsp:txXfrm>
        <a:off x="0" y="884634"/>
        <a:ext cx="10828337" cy="884634"/>
      </dsp:txXfrm>
    </dsp:sp>
    <dsp:sp modelId="{28A326FA-3E9F-4F03-9C99-F758164C8257}">
      <dsp:nvSpPr>
        <dsp:cNvPr id="0" name=""/>
        <dsp:cNvSpPr/>
      </dsp:nvSpPr>
      <dsp:spPr>
        <a:xfrm>
          <a:off x="0" y="1769268"/>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AE0E7A5-F9E6-4344-8083-F4C2ACE7F527}">
      <dsp:nvSpPr>
        <dsp:cNvPr id="0" name=""/>
        <dsp:cNvSpPr/>
      </dsp:nvSpPr>
      <dsp:spPr>
        <a:xfrm>
          <a:off x="0" y="1769268"/>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בכלל הגדרה למושג "בית לאומי" (בניגוד למדינה)</a:t>
          </a:r>
          <a:endParaRPr lang="en-US" sz="4100" kern="1200" dirty="0"/>
        </a:p>
      </dsp:txBody>
      <dsp:txXfrm>
        <a:off x="0" y="1769268"/>
        <a:ext cx="10828337" cy="884634"/>
      </dsp:txXfrm>
    </dsp:sp>
    <dsp:sp modelId="{B9715EDC-F441-4EB1-9348-B92688CD2C39}">
      <dsp:nvSpPr>
        <dsp:cNvPr id="0" name=""/>
        <dsp:cNvSpPr/>
      </dsp:nvSpPr>
      <dsp:spPr>
        <a:xfrm>
          <a:off x="0" y="2653902"/>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E06A0B-6E75-4085-AC0B-268266C63C10}">
      <dsp:nvSpPr>
        <dsp:cNvPr id="0" name=""/>
        <dsp:cNvSpPr/>
      </dsp:nvSpPr>
      <dsp:spPr>
        <a:xfrm>
          <a:off x="0" y="2653902"/>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תמיכה מוחלטת ובלעדית בציונות בנוסח ההצהרה</a:t>
          </a:r>
          <a:endParaRPr lang="en-US" sz="4100" kern="1200" dirty="0"/>
        </a:p>
      </dsp:txBody>
      <dsp:txXfrm>
        <a:off x="0" y="2653902"/>
        <a:ext cx="10828337" cy="884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122A37-9C70-4FAD-86C4-35A8F5B7E913}" type="datetimeFigureOut">
              <a:rPr lang="he-IL" smtClean="0"/>
              <a:t>י"ז/טבת/תשפ"ה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EAE3B6-8E65-4E02-9E5C-E40E23311C95}" type="slidenum">
              <a:rPr lang="he-IL" smtClean="0"/>
              <a:t>‹#›</a:t>
            </a:fld>
            <a:endParaRPr lang="he-IL"/>
          </a:p>
        </p:txBody>
      </p:sp>
    </p:spTree>
    <p:extLst>
      <p:ext uri="{BB962C8B-B14F-4D97-AF65-F5344CB8AC3E}">
        <p14:creationId xmlns:p14="http://schemas.microsoft.com/office/powerpoint/2010/main" val="4034348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r">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FB24951-17B3-43E7-8C69-0196E534134C}" type="datetimeFigureOut">
              <a:rPr lang="he-IL" smtClean="0"/>
              <a:t>י"ז/טבת/תשפ"ה</a:t>
            </a:fld>
            <a:endParaRPr lang="he-IL"/>
          </a:p>
        </p:txBody>
      </p:sp>
      <p:sp>
        <p:nvSpPr>
          <p:cNvPr id="5" name="Footer Placeholder 4"/>
          <p:cNvSpPr>
            <a:spLocks noGrp="1"/>
          </p:cNvSpPr>
          <p:nvPr>
            <p:ph type="ftr" sz="quarter" idx="11"/>
          </p:nvPr>
        </p:nvSpPr>
        <p:spPr>
          <a:xfrm>
            <a:off x="1876424" y="5410201"/>
            <a:ext cx="5124886" cy="365125"/>
          </a:xfrm>
        </p:spPr>
        <p:txBody>
          <a:bodyPr/>
          <a:lstStyle/>
          <a:p>
            <a:endParaRPr lang="he-IL"/>
          </a:p>
        </p:txBody>
      </p:sp>
      <p:sp>
        <p:nvSpPr>
          <p:cNvPr id="6" name="Slide Number Placeholder 5"/>
          <p:cNvSpPr>
            <a:spLocks noGrp="1"/>
          </p:cNvSpPr>
          <p:nvPr>
            <p:ph type="sldNum" sz="quarter" idx="12"/>
          </p:nvPr>
        </p:nvSpPr>
        <p:spPr>
          <a:xfrm>
            <a:off x="9896911" y="5410199"/>
            <a:ext cx="771089" cy="365125"/>
          </a:xfrm>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18623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e-IL"/>
              <a:t>לחץ על הסמל כדי להוסיף תמונה</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66701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52397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115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75180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13208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710985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110067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1458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2725361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94205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1410" y="2249486"/>
            <a:ext cx="4878389" cy="35417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2249486"/>
            <a:ext cx="4875211" cy="35417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79392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41410" y="3073397"/>
            <a:ext cx="4878391" cy="27178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3073397"/>
            <a:ext cx="4875210" cy="27178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19742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8236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81530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99818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י"ז/טבת/תשפ"ה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04031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FB24951-17B3-43E7-8C69-0196E534134C}" type="datetimeFigureOut">
              <a:rPr lang="he-IL" smtClean="0"/>
              <a:t>י"ז/טבת/תשפ"ה</a:t>
            </a:fld>
            <a:endParaRPr lang="he-I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r">
              <a:defRPr sz="1050" cap="all" baseline="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055F10-51C0-4010-B614-B6F19071FB8D}" type="slidenum">
              <a:rPr lang="he-IL" smtClean="0"/>
              <a:t>‹#›</a:t>
            </a:fld>
            <a:endParaRPr lang="he-IL"/>
          </a:p>
        </p:txBody>
      </p:sp>
    </p:spTree>
    <p:extLst>
      <p:ext uri="{BB962C8B-B14F-4D97-AF65-F5344CB8AC3E}">
        <p14:creationId xmlns:p14="http://schemas.microsoft.com/office/powerpoint/2010/main" val="19113985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93fm.co.il/radio/timeline/350904/"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pikiwiki.org.il/image/view/4606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open?id=1UsMLCtEPu2Ue7vsZkR6chhmhOC0l7ErD"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qlAoq1Y9DDM?feature=oembed"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vibby.com/watch?vib=Q1OCp8Akv"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T65wYoj9U4I" TargetMode="External"/><Relationship Id="rId2" Type="http://schemas.openxmlformats.org/officeDocument/2006/relationships/hyperlink" Target="https://www.youtube.com/watch?v=PDgropA9Dw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watch?v=T65wYoj9U4I" TargetMode="External"/><Relationship Id="rId2" Type="http://schemas.openxmlformats.org/officeDocument/2006/relationships/hyperlink" Target="https://www.youtube.com/watch?v=PDgropA9Dwg"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6.xml.rels><?xml version="1.0" encoding="UTF-8" standalone="yes"?>
<Relationships xmlns="http://schemas.openxmlformats.org/package/2006/relationships"><Relationship Id="rId2" Type="http://schemas.openxmlformats.org/officeDocument/2006/relationships/hyperlink" Target="https://www.vibby.com/watch?vib=Q1dxpuz0U"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vibby.com/watch?vib=Q17eyFygv"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CD81709E-82A2-48E3-97D6-18BDE9B1D099}"/>
              </a:ext>
            </a:extLst>
          </p:cNvPr>
          <p:cNvSpPr>
            <a:spLocks noGrp="1"/>
          </p:cNvSpPr>
          <p:nvPr>
            <p:ph type="ctrTitle"/>
          </p:nvPr>
        </p:nvSpPr>
        <p:spPr/>
        <p:txBody>
          <a:bodyPr/>
          <a:lstStyle/>
          <a:p>
            <a:pPr algn="ctr"/>
            <a:r>
              <a:rPr lang="he-IL" dirty="0"/>
              <a:t>ספר שלישי – </a:t>
            </a:r>
            <a:br>
              <a:rPr lang="he-IL" dirty="0"/>
            </a:br>
            <a:r>
              <a:rPr lang="he-IL" dirty="0"/>
              <a:t>השיבה לציון</a:t>
            </a:r>
          </a:p>
        </p:txBody>
      </p:sp>
      <p:sp>
        <p:nvSpPr>
          <p:cNvPr id="3" name="כותרת משנה 2">
            <a:extLst>
              <a:ext uri="{FF2B5EF4-FFF2-40B4-BE49-F238E27FC236}">
                <a16:creationId xmlns="" xmlns:a16="http://schemas.microsoft.com/office/drawing/2014/main" id="{89369EC1-D339-4A7A-AB5D-6CBDC042716F}"/>
              </a:ext>
            </a:extLst>
          </p:cNvPr>
          <p:cNvSpPr>
            <a:spLocks noGrp="1"/>
          </p:cNvSpPr>
          <p:nvPr>
            <p:ph type="subTitle" idx="1"/>
          </p:nvPr>
        </p:nvSpPr>
        <p:spPr/>
        <p:txBody>
          <a:bodyPr>
            <a:normAutofit/>
          </a:bodyPr>
          <a:lstStyle/>
          <a:p>
            <a:pPr algn="ctr"/>
            <a:endParaRPr lang="he-IL" sz="2800" dirty="0">
              <a:solidFill>
                <a:schemeClr val="bg1"/>
              </a:solidFill>
            </a:endParaRPr>
          </a:p>
        </p:txBody>
      </p:sp>
      <p:pic>
        <p:nvPicPr>
          <p:cNvPr id="5" name="Picture 2" descr="השיבה לציון - ספרי לימוד">
            <a:extLst>
              <a:ext uri="{FF2B5EF4-FFF2-40B4-BE49-F238E27FC236}">
                <a16:creationId xmlns="" xmlns:a16="http://schemas.microsoft.com/office/drawing/2014/main" id="{F140E122-36B9-4A41-8E1F-F9E25BE8E9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231" y="3118118"/>
            <a:ext cx="239553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השיבה לציון - לומדים היסטוריה לבגרות - מיטל שפיטלר-מור">
            <a:extLst>
              <a:ext uri="{FF2B5EF4-FFF2-40B4-BE49-F238E27FC236}">
                <a16:creationId xmlns="" xmlns:a16="http://schemas.microsoft.com/office/drawing/2014/main" id="{BE4FA0A9-5164-405D-AFEF-2079F5DE7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94" y="261999"/>
            <a:ext cx="3568535" cy="2676401"/>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 xmlns:a16="http://schemas.microsoft.com/office/drawing/2014/main" id="{7E51061B-08FE-4305-B839-9EB4E27BB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8996" y="34864"/>
            <a:ext cx="2353004" cy="1314634"/>
          </a:xfrm>
          <a:prstGeom prst="rect">
            <a:avLst/>
          </a:prstGeom>
        </p:spPr>
      </p:pic>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FD71070D-48D8-467D-AD3F-79915165B920}"/>
              </a:ext>
            </a:extLst>
          </p:cNvPr>
          <p:cNvSpPr>
            <a:spLocks noGrp="1"/>
          </p:cNvSpPr>
          <p:nvPr>
            <p:ph type="title"/>
          </p:nvPr>
        </p:nvSpPr>
        <p:spPr/>
        <p:txBody>
          <a:bodyPr/>
          <a:lstStyle/>
          <a:p>
            <a:r>
              <a:rPr lang="he-IL" dirty="0"/>
              <a:t>סוגיות בשאלת אופיו של הישוב</a:t>
            </a:r>
          </a:p>
        </p:txBody>
      </p:sp>
      <p:sp>
        <p:nvSpPr>
          <p:cNvPr id="5" name="מציין מיקום טקסט 4">
            <a:extLst>
              <a:ext uri="{FF2B5EF4-FFF2-40B4-BE49-F238E27FC236}">
                <a16:creationId xmlns="" xmlns:a16="http://schemas.microsoft.com/office/drawing/2014/main" id="{97BD7D0E-1C09-473E-9CD3-AE08DE944E47}"/>
              </a:ext>
            </a:extLst>
          </p:cNvPr>
          <p:cNvSpPr>
            <a:spLocks noGrp="1"/>
          </p:cNvSpPr>
          <p:nvPr>
            <p:ph type="body" idx="1"/>
          </p:nvPr>
        </p:nvSpPr>
        <p:spPr/>
        <p:txBody>
          <a:bodyPr>
            <a:normAutofit/>
          </a:bodyPr>
          <a:lstStyle/>
          <a:p>
            <a:r>
              <a:rPr lang="he-IL" sz="2400" dirty="0"/>
              <a:t>פולמוס השמיטה ומסע הרבנים</a:t>
            </a:r>
          </a:p>
        </p:txBody>
      </p:sp>
    </p:spTree>
    <p:extLst>
      <p:ext uri="{BB962C8B-B14F-4D97-AF65-F5344CB8AC3E}">
        <p14:creationId xmlns:p14="http://schemas.microsoft.com/office/powerpoint/2010/main" val="325589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47F68CB4-BFCA-47A9-8CE6-D3B75BAF64AD}"/>
              </a:ext>
            </a:extLst>
          </p:cNvPr>
          <p:cNvSpPr>
            <a:spLocks noGrp="1"/>
          </p:cNvSpPr>
          <p:nvPr>
            <p:ph type="title"/>
          </p:nvPr>
        </p:nvSpPr>
        <p:spPr>
          <a:xfrm>
            <a:off x="1165861" y="0"/>
            <a:ext cx="9905998" cy="1478570"/>
          </a:xfrm>
        </p:spPr>
        <p:txBody>
          <a:bodyPr>
            <a:normAutofit/>
          </a:bodyPr>
          <a:lstStyle/>
          <a:p>
            <a:pPr algn="ctr"/>
            <a:r>
              <a:rPr lang="he-IL" dirty="0"/>
              <a:t>פולמוס השמיטה תרמ"ח 1888</a:t>
            </a:r>
            <a:br>
              <a:rPr lang="he-IL" dirty="0"/>
            </a:br>
            <a:r>
              <a:rPr lang="he-IL" dirty="0"/>
              <a:t>עמ' 76-78 בספר</a:t>
            </a:r>
          </a:p>
        </p:txBody>
      </p:sp>
      <p:sp>
        <p:nvSpPr>
          <p:cNvPr id="3" name="מציין מיקום תוכן 2">
            <a:extLst>
              <a:ext uri="{FF2B5EF4-FFF2-40B4-BE49-F238E27FC236}">
                <a16:creationId xmlns="" xmlns:a16="http://schemas.microsoft.com/office/drawing/2014/main" id="{7BD2E9A0-7E87-4DA5-A577-05B28F74AFCD}"/>
              </a:ext>
            </a:extLst>
          </p:cNvPr>
          <p:cNvSpPr>
            <a:spLocks noGrp="1"/>
          </p:cNvSpPr>
          <p:nvPr>
            <p:ph sz="half" idx="2"/>
          </p:nvPr>
        </p:nvSpPr>
        <p:spPr>
          <a:xfrm>
            <a:off x="45720" y="1329102"/>
            <a:ext cx="12146280" cy="3541714"/>
          </a:xfrm>
        </p:spPr>
        <p:txBody>
          <a:bodyPr/>
          <a:lstStyle/>
          <a:p>
            <a:pPr marL="0" indent="0" algn="ctr">
              <a:buNone/>
            </a:pPr>
            <a:r>
              <a:rPr lang="he-IL" dirty="0"/>
              <a:t>בשנת תרמ"ח הייתה שנת שמיטה והיה ויכוח בישוב היהודי האם לשמור שמיטה ולהפסיק לעבוד או לא</a:t>
            </a:r>
          </a:p>
          <a:p>
            <a:pPr marL="0" indent="0" algn="ctr">
              <a:buNone/>
            </a:pPr>
            <a:endParaRPr lang="he-IL" dirty="0"/>
          </a:p>
        </p:txBody>
      </p:sp>
      <p:graphicFrame>
        <p:nvGraphicFramePr>
          <p:cNvPr id="4" name="טבלה 3">
            <a:extLst>
              <a:ext uri="{FF2B5EF4-FFF2-40B4-BE49-F238E27FC236}">
                <a16:creationId xmlns="" xmlns:a16="http://schemas.microsoft.com/office/drawing/2014/main" id="{A1E91452-9F48-4D49-B0E3-DE6ED65C63E7}"/>
              </a:ext>
            </a:extLst>
          </p:cNvPr>
          <p:cNvGraphicFramePr>
            <a:graphicFrameLocks noGrp="1"/>
          </p:cNvGraphicFramePr>
          <p:nvPr>
            <p:extLst>
              <p:ext uri="{D42A27DB-BD31-4B8C-83A1-F6EECF244321}">
                <p14:modId xmlns:p14="http://schemas.microsoft.com/office/powerpoint/2010/main" val="2308294562"/>
              </p:ext>
            </p:extLst>
          </p:nvPr>
        </p:nvGraphicFramePr>
        <p:xfrm>
          <a:off x="414020" y="1989131"/>
          <a:ext cx="11363960" cy="4696207"/>
        </p:xfrm>
        <a:graphic>
          <a:graphicData uri="http://schemas.openxmlformats.org/drawingml/2006/table">
            <a:tbl>
              <a:tblPr rtl="1" firstRow="1" bandRow="1">
                <a:tableStyleId>{5C22544A-7EE6-4342-B048-85BDC9FD1C3A}</a:tableStyleId>
              </a:tblPr>
              <a:tblGrid>
                <a:gridCol w="4996180">
                  <a:extLst>
                    <a:ext uri="{9D8B030D-6E8A-4147-A177-3AD203B41FA5}">
                      <a16:colId xmlns="" xmlns:a16="http://schemas.microsoft.com/office/drawing/2014/main" val="3042247530"/>
                    </a:ext>
                  </a:extLst>
                </a:gridCol>
                <a:gridCol w="6367780">
                  <a:extLst>
                    <a:ext uri="{9D8B030D-6E8A-4147-A177-3AD203B41FA5}">
                      <a16:colId xmlns="" xmlns:a16="http://schemas.microsoft.com/office/drawing/2014/main" val="3541340920"/>
                    </a:ext>
                  </a:extLst>
                </a:gridCol>
              </a:tblGrid>
              <a:tr h="361468">
                <a:tc>
                  <a:txBody>
                    <a:bodyPr/>
                    <a:lstStyle/>
                    <a:p>
                      <a:pPr algn="ctr" rtl="1">
                        <a:lnSpc>
                          <a:spcPct val="107000"/>
                        </a:lnSpc>
                        <a:spcAft>
                          <a:spcPts val="0"/>
                        </a:spcAft>
                      </a:pPr>
                      <a:r>
                        <a:rPr lang="he-IL" sz="2400" dirty="0">
                          <a:effectLst/>
                        </a:rPr>
                        <a:t>הצד הדתי</a:t>
                      </a:r>
                      <a:endParaRPr lang="en-US"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2400" dirty="0">
                          <a:effectLst/>
                        </a:rPr>
                        <a:t>הצד ה'חילוני'</a:t>
                      </a:r>
                      <a:endParaRPr lang="en-US"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extLst>
                  <a:ext uri="{0D108BD9-81ED-4DB2-BD59-A6C34878D82A}">
                    <a16:rowId xmlns="" xmlns:a16="http://schemas.microsoft.com/office/drawing/2014/main" val="240628144"/>
                  </a:ext>
                </a:extLst>
              </a:tr>
              <a:tr h="609570">
                <a:tc>
                  <a:txBody>
                    <a:bodyPr/>
                    <a:lstStyle/>
                    <a:p>
                      <a:pPr algn="ctr" rtl="1">
                        <a:lnSpc>
                          <a:spcPct val="107000"/>
                        </a:lnSpc>
                        <a:spcAft>
                          <a:spcPts val="0"/>
                        </a:spcAft>
                      </a:pPr>
                      <a:r>
                        <a:rPr lang="he-IL" sz="2400" dirty="0">
                          <a:effectLst/>
                          <a:latin typeface="David" panose="020E0502060401010101" pitchFamily="34" charset="-79"/>
                          <a:cs typeface="+mn-cs"/>
                        </a:rPr>
                        <a:t>התורה מצווה לא לעבוד בשמיטה!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algn="ctr" rtl="1">
                        <a:lnSpc>
                          <a:spcPct val="107000"/>
                        </a:lnSpc>
                        <a:spcAft>
                          <a:spcPts val="0"/>
                        </a:spcAft>
                      </a:pPr>
                      <a:r>
                        <a:rPr lang="he-IL" sz="2400" dirty="0">
                          <a:effectLst/>
                          <a:latin typeface="David" panose="020E0502060401010101" pitchFamily="34" charset="-79"/>
                          <a:ea typeface="Calibri" panose="020F0502020204030204" pitchFamily="34" charset="0"/>
                          <a:cs typeface="+mn-cs"/>
                        </a:rPr>
                        <a:t>המושבות החדשות התבססו על עבודה חקלאית, היה חשש שהפסקה של שנה (פלוס איסור לזרוע לשנה שלאחר מכן) תמוטט את החקלאות שהחלה להתפתח בארץ</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 xmlns:a16="http://schemas.microsoft.com/office/drawing/2014/main" val="992962457"/>
                  </a:ext>
                </a:extLst>
              </a:tr>
              <a:tr h="918595">
                <a:tc>
                  <a:txBody>
                    <a:bodyPr/>
                    <a:lstStyle/>
                    <a:p>
                      <a:pPr algn="ctr" rtl="1">
                        <a:lnSpc>
                          <a:spcPct val="107000"/>
                        </a:lnSpc>
                        <a:spcAft>
                          <a:spcPts val="0"/>
                        </a:spcAft>
                      </a:pPr>
                      <a:r>
                        <a:rPr lang="he-IL" sz="2400" dirty="0">
                          <a:effectLst/>
                          <a:latin typeface="David" panose="020E0502060401010101" pitchFamily="34" charset="-79"/>
                          <a:ea typeface="Calibri" panose="020F0502020204030204" pitchFamily="34" charset="0"/>
                          <a:cs typeface="+mn-cs"/>
                        </a:rPr>
                        <a:t>אחת הסיבות שחזרנו לארץ זה כדי שנוכל לקיים מצוות התלויות בארץ, גם לשמור 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he-IL" sz="2400" dirty="0">
                          <a:effectLst/>
                          <a:latin typeface="David" panose="020E0502060401010101" pitchFamily="34" charset="-79"/>
                          <a:cs typeface="+mn-cs"/>
                        </a:rPr>
                        <a:t>הברון רוטשילד איים לשלול את התקציב למי שישבות בשמיטה (כי חשש שכל התרומה שלו והסיוע ירד לטמיון והמושבות יקרסו)</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 xmlns:a16="http://schemas.microsoft.com/office/drawing/2014/main" val="2887368536"/>
                  </a:ext>
                </a:extLst>
              </a:tr>
              <a:tr h="1530367">
                <a:tc>
                  <a:txBody>
                    <a:bodyPr/>
                    <a:lstStyle/>
                    <a:p>
                      <a:pPr algn="ctr" rtl="1">
                        <a:lnSpc>
                          <a:spcPct val="107000"/>
                        </a:lnSpc>
                        <a:spcAft>
                          <a:spcPts val="0"/>
                        </a:spcAft>
                      </a:pPr>
                      <a:r>
                        <a:rPr lang="he-IL" sz="2400" dirty="0">
                          <a:effectLst/>
                          <a:latin typeface="David" panose="020E0502060401010101" pitchFamily="34" charset="-79"/>
                          <a:cs typeface="+mn-cs"/>
                        </a:rPr>
                        <a:t>למה הבעיה לא הייתה קיימת במשך מאות שנים?</a:t>
                      </a:r>
                    </a:p>
                    <a:p>
                      <a:pPr algn="ctr" rtl="1">
                        <a:lnSpc>
                          <a:spcPct val="107000"/>
                        </a:lnSpc>
                        <a:spcAft>
                          <a:spcPts val="0"/>
                        </a:spcAft>
                      </a:pPr>
                      <a:r>
                        <a:rPr lang="he-IL" sz="2400" dirty="0">
                          <a:effectLst/>
                          <a:latin typeface="David" panose="020E0502060401010101" pitchFamily="34" charset="-79"/>
                          <a:cs typeface="+mn-cs"/>
                        </a:rPr>
                        <a:t> זו מצווה שתלויה בארץ ובמשך אלפי שנים לא הייתה חקלאות בארץ ישראל</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algn="ctr" rtl="1">
                        <a:lnSpc>
                          <a:spcPct val="107000"/>
                        </a:lnSpc>
                        <a:spcAft>
                          <a:spcPts val="0"/>
                        </a:spcAft>
                      </a:pPr>
                      <a:r>
                        <a:rPr lang="he-IL" sz="2400" dirty="0">
                          <a:effectLst/>
                          <a:latin typeface="David" panose="020E0502060401010101" pitchFamily="34" charset="-79"/>
                          <a:cs typeface="+mn-cs"/>
                        </a:rPr>
                        <a:t>מנהיגיה החילוניים של חובבי ציון ביקשו מרבני התנועה למצוא פתרון שיאפשר את עבודת האדמה בשמיטה.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 xmlns:a16="http://schemas.microsoft.com/office/drawing/2014/main" val="4083536023"/>
                  </a:ext>
                </a:extLst>
              </a:tr>
            </a:tbl>
          </a:graphicData>
        </a:graphic>
      </p:graphicFrame>
    </p:spTree>
    <p:extLst>
      <p:ext uri="{BB962C8B-B14F-4D97-AF65-F5344CB8AC3E}">
        <p14:creationId xmlns:p14="http://schemas.microsoft.com/office/powerpoint/2010/main" val="235966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47F68CB4-BFCA-47A9-8CE6-D3B75BAF64AD}"/>
              </a:ext>
            </a:extLst>
          </p:cNvPr>
          <p:cNvSpPr>
            <a:spLocks noGrp="1"/>
          </p:cNvSpPr>
          <p:nvPr>
            <p:ph type="title"/>
          </p:nvPr>
        </p:nvSpPr>
        <p:spPr>
          <a:xfrm>
            <a:off x="1165861" y="0"/>
            <a:ext cx="9905998" cy="1478570"/>
          </a:xfrm>
        </p:spPr>
        <p:txBody>
          <a:bodyPr>
            <a:normAutofit/>
          </a:bodyPr>
          <a:lstStyle/>
          <a:p>
            <a:pPr algn="ctr"/>
            <a:r>
              <a:rPr lang="he-IL" dirty="0"/>
              <a:t>פולמוס השמיטה תרמ"ח – היתר המכירה</a:t>
            </a:r>
            <a:br>
              <a:rPr lang="he-IL" dirty="0"/>
            </a:br>
            <a:r>
              <a:rPr lang="he-IL" dirty="0"/>
              <a:t>עמ' 76-78 בספר</a:t>
            </a:r>
          </a:p>
        </p:txBody>
      </p:sp>
      <p:sp>
        <p:nvSpPr>
          <p:cNvPr id="3" name="מציין מיקום תוכן 2">
            <a:extLst>
              <a:ext uri="{FF2B5EF4-FFF2-40B4-BE49-F238E27FC236}">
                <a16:creationId xmlns="" xmlns:a16="http://schemas.microsoft.com/office/drawing/2014/main" id="{7BD2E9A0-7E87-4DA5-A577-05B28F74AFCD}"/>
              </a:ext>
            </a:extLst>
          </p:cNvPr>
          <p:cNvSpPr>
            <a:spLocks noGrp="1"/>
          </p:cNvSpPr>
          <p:nvPr>
            <p:ph sz="half" idx="2"/>
          </p:nvPr>
        </p:nvSpPr>
        <p:spPr>
          <a:xfrm>
            <a:off x="624840" y="1478570"/>
            <a:ext cx="10942320" cy="4937470"/>
          </a:xfrm>
        </p:spPr>
        <p:txBody>
          <a:bodyPr>
            <a:normAutofit/>
          </a:bodyPr>
          <a:lstStyle/>
          <a:p>
            <a:pPr algn="just"/>
            <a:r>
              <a:rPr lang="he-IL" dirty="0"/>
              <a:t>הרב </a:t>
            </a:r>
            <a:r>
              <a:rPr lang="he-IL" dirty="0" err="1"/>
              <a:t>מוהליבר</a:t>
            </a:r>
            <a:r>
              <a:rPr lang="he-IL" dirty="0"/>
              <a:t> הציע פתרון – למכור את הקרקע לגוי למשך שנה ולהמשיך לעבוד בה (כי קרקע של גוי לא מחויבת בשמירת שמיטה). היתר זה נקרא 'היתר מכירה'. על היתר המכירה חתמו גם שלושה מגדולי רבני רוסיה.</a:t>
            </a:r>
          </a:p>
          <a:p>
            <a:pPr algn="just"/>
            <a:r>
              <a:rPr lang="he-IL" dirty="0"/>
              <a:t>היתר המכירה עורר סערה בתוך הישוב הישן. </a:t>
            </a:r>
          </a:p>
          <a:p>
            <a:pPr lvl="1" algn="just"/>
            <a:r>
              <a:rPr lang="he-IL" dirty="0"/>
              <a:t>רבני הישוב הישן </a:t>
            </a:r>
            <a:r>
              <a:rPr lang="he-IL" b="1" dirty="0"/>
              <a:t>הספרדים</a:t>
            </a:r>
            <a:r>
              <a:rPr lang="he-IL" dirty="0"/>
              <a:t> תמכו בהיתר המכירה ואימצו אותו.</a:t>
            </a:r>
          </a:p>
          <a:p>
            <a:pPr lvl="1" algn="just"/>
            <a:r>
              <a:rPr lang="he-IL" dirty="0"/>
              <a:t>רבני הישוב הישן </a:t>
            </a:r>
            <a:r>
              <a:rPr lang="he-IL" b="1" dirty="0"/>
              <a:t>האשכנזים</a:t>
            </a:r>
            <a:r>
              <a:rPr lang="he-IL" dirty="0"/>
              <a:t> התנגדו להיתר המכירה והקימו קרן לסיוע למתיישבים שישמרו שמיטה באופן מלא.</a:t>
            </a:r>
          </a:p>
          <a:p>
            <a:pPr algn="just"/>
            <a:r>
              <a:rPr lang="he-IL" dirty="0"/>
              <a:t>הברון רוטשילד אימץ את ההסכם ודרש שהמושבות שמקבלות ממנו תמיכה יעבדו על פי היתר המכירה. באופן כללי רוב המושבות (מלבד מזכרת </a:t>
            </a:r>
            <a:r>
              <a:rPr lang="he-IL"/>
              <a:t>בתיה ששמרה שמיטה) </a:t>
            </a:r>
            <a:r>
              <a:rPr lang="he-IL" dirty="0"/>
              <a:t>אימצו את היתר המכירה ופעלו לפיו.</a:t>
            </a:r>
          </a:p>
        </p:txBody>
      </p:sp>
    </p:spTree>
    <p:extLst>
      <p:ext uri="{BB962C8B-B14F-4D97-AF65-F5344CB8AC3E}">
        <p14:creationId xmlns:p14="http://schemas.microsoft.com/office/powerpoint/2010/main" val="176575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 xmlns:a16="http://schemas.microsoft.com/office/drawing/2014/main" id="{4FED5007-3DDC-47F9-915C-82A6C641FC9F}"/>
              </a:ext>
            </a:extLst>
          </p:cNvPr>
          <p:cNvSpPr>
            <a:spLocks noGrp="1"/>
          </p:cNvSpPr>
          <p:nvPr>
            <p:ph type="title"/>
          </p:nvPr>
        </p:nvSpPr>
        <p:spPr/>
        <p:txBody>
          <a:bodyPr/>
          <a:lstStyle/>
          <a:p>
            <a:pPr algn="ctr"/>
            <a:r>
              <a:rPr lang="he-IL" dirty="0"/>
              <a:t>מסע הרבנים למושבות – 1913 (תרע"ד) </a:t>
            </a:r>
          </a:p>
        </p:txBody>
      </p:sp>
      <p:sp>
        <p:nvSpPr>
          <p:cNvPr id="7" name="מציין מיקום תוכן 6">
            <a:extLst>
              <a:ext uri="{FF2B5EF4-FFF2-40B4-BE49-F238E27FC236}">
                <a16:creationId xmlns="" xmlns:a16="http://schemas.microsoft.com/office/drawing/2014/main" id="{EFED3140-6201-4198-BC85-083F8BD26DEC}"/>
              </a:ext>
            </a:extLst>
          </p:cNvPr>
          <p:cNvSpPr>
            <a:spLocks noGrp="1"/>
          </p:cNvSpPr>
          <p:nvPr>
            <p:ph idx="1"/>
          </p:nvPr>
        </p:nvSpPr>
        <p:spPr/>
        <p:txBody>
          <a:bodyPr/>
          <a:lstStyle/>
          <a:p>
            <a:r>
              <a:rPr lang="he-IL" dirty="0"/>
              <a:t>רקע: ריבוי המתיישבים החילונים בארץ, שסע גדול בין הישוב הישן לחדש, הסתייגות רבני הישוב הישן ממעשי המתיישבים החילונים וחשש מנתינת לגיטימציה למעשיהם.</a:t>
            </a:r>
          </a:p>
          <a:p>
            <a:endParaRPr lang="he-IL" dirty="0"/>
          </a:p>
          <a:p>
            <a:r>
              <a:rPr lang="he-IL" dirty="0"/>
              <a:t>הרב קוק יוזם מסע (יחד עם 8 רבנים נוספים, כולל הרב </a:t>
            </a:r>
            <a:r>
              <a:rPr lang="he-IL" dirty="0" err="1"/>
              <a:t>זוננפלד</a:t>
            </a:r>
            <a:r>
              <a:rPr lang="he-IL" dirty="0"/>
              <a:t>, שהיה מראשי המתנגדים לציונות) ויחד הם עוברים ומבקרים ב-26 מושבות וקבוצות בארץ.</a:t>
            </a:r>
          </a:p>
        </p:txBody>
      </p:sp>
    </p:spTree>
    <p:extLst>
      <p:ext uri="{BB962C8B-B14F-4D97-AF65-F5344CB8AC3E}">
        <p14:creationId xmlns:p14="http://schemas.microsoft.com/office/powerpoint/2010/main" val="158179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B586F984-E739-4860-82AD-A21766D199A4}"/>
              </a:ext>
            </a:extLst>
          </p:cNvPr>
          <p:cNvSpPr>
            <a:spLocks noGrp="1"/>
          </p:cNvSpPr>
          <p:nvPr>
            <p:ph type="title"/>
          </p:nvPr>
        </p:nvSpPr>
        <p:spPr/>
        <p:txBody>
          <a:bodyPr/>
          <a:lstStyle/>
          <a:p>
            <a:pPr algn="ctr"/>
            <a:r>
              <a:rPr lang="he-IL" dirty="0"/>
              <a:t>מסע הרבנים למושבות – 1913 (תרע"ד)</a:t>
            </a:r>
          </a:p>
        </p:txBody>
      </p:sp>
      <p:sp>
        <p:nvSpPr>
          <p:cNvPr id="4" name="מציין מיקום טקסט 3">
            <a:extLst>
              <a:ext uri="{FF2B5EF4-FFF2-40B4-BE49-F238E27FC236}">
                <a16:creationId xmlns="" xmlns:a16="http://schemas.microsoft.com/office/drawing/2014/main" id="{62CE24C0-9EE4-474A-A96B-8298B0A3AA8C}"/>
              </a:ext>
            </a:extLst>
          </p:cNvPr>
          <p:cNvSpPr>
            <a:spLocks noGrp="1"/>
          </p:cNvSpPr>
          <p:nvPr>
            <p:ph type="body" idx="1"/>
          </p:nvPr>
        </p:nvSpPr>
        <p:spPr>
          <a:xfrm>
            <a:off x="1370020" y="1905102"/>
            <a:ext cx="4649783" cy="823912"/>
          </a:xfrm>
        </p:spPr>
        <p:txBody>
          <a:bodyPr/>
          <a:lstStyle/>
          <a:p>
            <a:r>
              <a:rPr lang="he-IL" b="1" dirty="0"/>
              <a:t>הישגי המסע:</a:t>
            </a:r>
          </a:p>
        </p:txBody>
      </p:sp>
      <p:sp>
        <p:nvSpPr>
          <p:cNvPr id="3" name="מציין מיקום תוכן 2">
            <a:extLst>
              <a:ext uri="{FF2B5EF4-FFF2-40B4-BE49-F238E27FC236}">
                <a16:creationId xmlns="" xmlns:a16="http://schemas.microsoft.com/office/drawing/2014/main" id="{28EACF89-E134-4DDD-B085-93FC5D2090B1}"/>
              </a:ext>
            </a:extLst>
          </p:cNvPr>
          <p:cNvSpPr>
            <a:spLocks noGrp="1"/>
          </p:cNvSpPr>
          <p:nvPr>
            <p:ph sz="half" idx="2"/>
          </p:nvPr>
        </p:nvSpPr>
        <p:spPr>
          <a:xfrm>
            <a:off x="197922" y="2729013"/>
            <a:ext cx="6321631" cy="3766790"/>
          </a:xfrm>
        </p:spPr>
        <p:txBody>
          <a:bodyPr>
            <a:normAutofit lnSpcReduction="10000"/>
          </a:bodyPr>
          <a:lstStyle/>
          <a:p>
            <a:r>
              <a:rPr lang="he-IL" dirty="0"/>
              <a:t>לא נרשם שינוי משמעותי בשמירת המצוות, חלק מהמקומות כן פעלו פעולות מסוימות (למשל ביכ"נ, מקווה), חלקם קיבלו את הרב קוק כרב המושבות.</a:t>
            </a:r>
          </a:p>
          <a:p>
            <a:r>
              <a:rPr lang="he-IL" dirty="0"/>
              <a:t>הקשר הישיר כן סייע להפחתת העוינות והשנאה, הרבנים התרשמו ממסירות הנפש של המתיישבים והמתיישבים ראו שגם הישוב הישן לא נורא כל כך.</a:t>
            </a:r>
          </a:p>
          <a:p>
            <a:r>
              <a:rPr lang="he-IL" dirty="0"/>
              <a:t>הרב קוק שאף כנראה לקיים מסעות נוספים, אך מלחמת העולם הראשונה שפרצה מנעה זאת.</a:t>
            </a:r>
          </a:p>
          <a:p>
            <a:endParaRPr lang="he-IL" dirty="0"/>
          </a:p>
        </p:txBody>
      </p:sp>
      <p:sp>
        <p:nvSpPr>
          <p:cNvPr id="5" name="מציין מיקום טקסט 4">
            <a:extLst>
              <a:ext uri="{FF2B5EF4-FFF2-40B4-BE49-F238E27FC236}">
                <a16:creationId xmlns="" xmlns:a16="http://schemas.microsoft.com/office/drawing/2014/main" id="{F7DAA8E4-C12C-4EB2-81BD-7DEEEC7AE12C}"/>
              </a:ext>
            </a:extLst>
          </p:cNvPr>
          <p:cNvSpPr>
            <a:spLocks noGrp="1"/>
          </p:cNvSpPr>
          <p:nvPr>
            <p:ph type="body" sz="quarter" idx="3"/>
          </p:nvPr>
        </p:nvSpPr>
        <p:spPr>
          <a:xfrm>
            <a:off x="6400809" y="1905101"/>
            <a:ext cx="4646602" cy="823912"/>
          </a:xfrm>
        </p:spPr>
        <p:txBody>
          <a:bodyPr/>
          <a:lstStyle/>
          <a:p>
            <a:r>
              <a:rPr lang="he-IL" b="1" dirty="0"/>
              <a:t>מטרות המסע:</a:t>
            </a:r>
          </a:p>
        </p:txBody>
      </p:sp>
      <p:sp>
        <p:nvSpPr>
          <p:cNvPr id="6" name="מציין מיקום תוכן 5">
            <a:extLst>
              <a:ext uri="{FF2B5EF4-FFF2-40B4-BE49-F238E27FC236}">
                <a16:creationId xmlns="" xmlns:a16="http://schemas.microsoft.com/office/drawing/2014/main" id="{66738728-9FBE-42D0-BB37-0ACD90C507A3}"/>
              </a:ext>
            </a:extLst>
          </p:cNvPr>
          <p:cNvSpPr>
            <a:spLocks noGrp="1"/>
          </p:cNvSpPr>
          <p:nvPr>
            <p:ph sz="quarter" idx="4"/>
          </p:nvPr>
        </p:nvSpPr>
        <p:spPr>
          <a:xfrm>
            <a:off x="7030192" y="2729013"/>
            <a:ext cx="4548250" cy="3062185"/>
          </a:xfrm>
        </p:spPr>
        <p:txBody>
          <a:bodyPr>
            <a:normAutofit fontScale="92500"/>
          </a:bodyPr>
          <a:lstStyle/>
          <a:p>
            <a:pPr algn="just"/>
            <a:r>
              <a:rPr lang="he-IL" sz="2600" dirty="0"/>
              <a:t>חיזוק שמירת המצוות בקרב המתיישבים במושבות והקבוצות של הישוב החדש.</a:t>
            </a:r>
          </a:p>
          <a:p>
            <a:pPr algn="just"/>
            <a:endParaRPr lang="he-IL" sz="2600" dirty="0"/>
          </a:p>
          <a:p>
            <a:pPr algn="just"/>
            <a:r>
              <a:rPr lang="he-IL" sz="2600" dirty="0"/>
              <a:t>קירוב לבבות, איחוי השסע, הפחתת העוינות על ידי מפגש ישיר.</a:t>
            </a:r>
          </a:p>
        </p:txBody>
      </p:sp>
    </p:spTree>
    <p:extLst>
      <p:ext uri="{BB962C8B-B14F-4D97-AF65-F5344CB8AC3E}">
        <p14:creationId xmlns:p14="http://schemas.microsoft.com/office/powerpoint/2010/main" val="177659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7888A1B-8BCF-4CC8-9899-B87121CC5047}"/>
              </a:ext>
            </a:extLst>
          </p:cNvPr>
          <p:cNvSpPr>
            <a:spLocks noGrp="1"/>
          </p:cNvSpPr>
          <p:nvPr>
            <p:ph type="ctrTitle"/>
          </p:nvPr>
        </p:nvSpPr>
        <p:spPr/>
        <p:txBody>
          <a:bodyPr/>
          <a:lstStyle/>
          <a:p>
            <a:r>
              <a:rPr lang="he-IL" dirty="0"/>
              <a:t>המעבר למנדט הבריטי</a:t>
            </a:r>
          </a:p>
        </p:txBody>
      </p:sp>
      <p:sp>
        <p:nvSpPr>
          <p:cNvPr id="3" name="כותרת משנה 2">
            <a:extLst>
              <a:ext uri="{FF2B5EF4-FFF2-40B4-BE49-F238E27FC236}">
                <a16:creationId xmlns="" xmlns:a16="http://schemas.microsoft.com/office/drawing/2014/main" id="{1AFABD09-6BAC-417E-AB43-AE1441FBE9ED}"/>
              </a:ext>
            </a:extLst>
          </p:cNvPr>
          <p:cNvSpPr>
            <a:spLocks noGrp="1"/>
          </p:cNvSpPr>
          <p:nvPr>
            <p:ph type="subTitle" idx="1"/>
          </p:nvPr>
        </p:nvSpPr>
        <p:spPr/>
        <p:txBody>
          <a:bodyPr>
            <a:normAutofit/>
          </a:bodyPr>
          <a:lstStyle/>
          <a:p>
            <a:r>
              <a:rPr lang="he-IL" sz="2800" dirty="0">
                <a:solidFill>
                  <a:schemeClr val="bg1"/>
                </a:solidFill>
              </a:rPr>
              <a:t>הצהרת בלפור וכתב המנדט</a:t>
            </a:r>
          </a:p>
        </p:txBody>
      </p:sp>
    </p:spTree>
    <p:extLst>
      <p:ext uri="{BB962C8B-B14F-4D97-AF65-F5344CB8AC3E}">
        <p14:creationId xmlns:p14="http://schemas.microsoft.com/office/powerpoint/2010/main" val="171616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תוצאת תמונה עבור בלפור">
            <a:hlinkClick r:id="rId2"/>
            <a:extLst>
              <a:ext uri="{FF2B5EF4-FFF2-40B4-BE49-F238E27FC236}">
                <a16:creationId xmlns="" xmlns:a16="http://schemas.microsoft.com/office/drawing/2014/main" id="{812C8DE2-3DDA-4B89-8F0F-C54A1BFF2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244" y="735496"/>
            <a:ext cx="2313915" cy="25334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תוצאת תמונה עבור חיים ויצמן">
            <a:hlinkClick r:id="rId4"/>
            <a:extLst>
              <a:ext uri="{FF2B5EF4-FFF2-40B4-BE49-F238E27FC236}">
                <a16:creationId xmlns="" xmlns:a16="http://schemas.microsoft.com/office/drawing/2014/main" id="{E5642B5C-9B24-40CA-85D2-C5F7454C7A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747" y="3589020"/>
            <a:ext cx="1996909" cy="254383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 xmlns:a16="http://schemas.microsoft.com/office/drawing/2014/main" id="{838A3D29-442C-4A00-811F-DA15947E3D81}"/>
              </a:ext>
            </a:extLst>
          </p:cNvPr>
          <p:cNvSpPr>
            <a:spLocks noGrp="1"/>
          </p:cNvSpPr>
          <p:nvPr>
            <p:ph idx="4294967295"/>
          </p:nvPr>
        </p:nvSpPr>
        <p:spPr>
          <a:xfrm>
            <a:off x="3909060" y="1485900"/>
            <a:ext cx="7658100" cy="4646954"/>
          </a:xfrm>
        </p:spPr>
        <p:txBody>
          <a:bodyPr>
            <a:normAutofit fontScale="92500" lnSpcReduction="10000"/>
          </a:bodyPr>
          <a:lstStyle/>
          <a:p>
            <a:pPr algn="just"/>
            <a:r>
              <a:rPr lang="he-IL" sz="2400" dirty="0"/>
              <a:t>ראשי התנועה הציונית העריכו כי א"י תיכבש ע"י הבריטים במהלך מלחמת העולם הראשונה. כיוון שכך הם שאפו להשיג מהבריטים הצהרה התומכת בציונות. היה קשה למצוא נוסח שמקובל על כולם אך ד"ר חיים וייצמן הצליח לשכנע את שר החוץ הלורד בלפור וכן את ראש הממשלה </a:t>
            </a:r>
            <a:r>
              <a:rPr lang="he-IL" sz="2400" dirty="0" err="1"/>
              <a:t>לויד</a:t>
            </a:r>
            <a:r>
              <a:rPr lang="he-IL" sz="2400" dirty="0"/>
              <a:t> ג'ורג' לנסח את מה שקרוי היום "הצהרת בלפור". ההצהרה נשלחה ללורד רוטשילד ב-2.11.1917.</a:t>
            </a:r>
          </a:p>
          <a:p>
            <a:pPr algn="just"/>
            <a:r>
              <a:rPr lang="he-IL" sz="2400" dirty="0"/>
              <a:t>נוסח ההצהרה כלל מספר סעיפים בניסוח מעורפל וזאת על מנת שבריטניה לא תתחייב למונחים פוליטיים חד משמעיים. הבית היהודי שהובטח לא יהיה בכל ארץ ישראל, הממשל הבריטית מבטיחה להשתדל להשיג את המטרה, לא הוזכר שיתוף פעולה עם ההסתדרות הציונית, והקמת הבית הלאומי צריכה לא לפגוע בזכויות של עדות אחרות בארץ. </a:t>
            </a:r>
          </a:p>
          <a:p>
            <a:pPr algn="just"/>
            <a:endParaRPr lang="he-IL" sz="2400" dirty="0"/>
          </a:p>
        </p:txBody>
      </p:sp>
      <p:sp>
        <p:nvSpPr>
          <p:cNvPr id="2" name="כותרת 1">
            <a:extLst>
              <a:ext uri="{FF2B5EF4-FFF2-40B4-BE49-F238E27FC236}">
                <a16:creationId xmlns="" xmlns:a16="http://schemas.microsoft.com/office/drawing/2014/main" id="{C4B72EEA-6F8F-4EDD-B9BC-DB68EFF0280D}"/>
              </a:ext>
            </a:extLst>
          </p:cNvPr>
          <p:cNvSpPr>
            <a:spLocks noGrp="1"/>
          </p:cNvSpPr>
          <p:nvPr>
            <p:ph type="title" idx="4294967295"/>
          </p:nvPr>
        </p:nvSpPr>
        <p:spPr>
          <a:xfrm>
            <a:off x="1965960" y="415456"/>
            <a:ext cx="9601200" cy="1303337"/>
          </a:xfrm>
        </p:spPr>
        <p:txBody>
          <a:bodyPr>
            <a:normAutofit/>
          </a:bodyPr>
          <a:lstStyle/>
          <a:p>
            <a:pPr algn="r"/>
            <a:r>
              <a:rPr lang="he-IL" dirty="0"/>
              <a:t>הצהרת בלפור:</a:t>
            </a:r>
          </a:p>
        </p:txBody>
      </p:sp>
      <p:sp>
        <p:nvSpPr>
          <p:cNvPr id="4" name="מלבן: פינות מעוגלות 3">
            <a:extLst>
              <a:ext uri="{FF2B5EF4-FFF2-40B4-BE49-F238E27FC236}">
                <a16:creationId xmlns="" xmlns:a16="http://schemas.microsoft.com/office/drawing/2014/main" id="{AF2EF520-36D7-41CD-B064-277101B93508}"/>
              </a:ext>
            </a:extLst>
          </p:cNvPr>
          <p:cNvSpPr/>
          <p:nvPr/>
        </p:nvSpPr>
        <p:spPr>
          <a:xfrm>
            <a:off x="450575" y="2419643"/>
            <a:ext cx="1378226"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הלורד בלפור</a:t>
            </a:r>
          </a:p>
        </p:txBody>
      </p:sp>
      <p:sp>
        <p:nvSpPr>
          <p:cNvPr id="7" name="מלבן: פינות מעוגלות 6">
            <a:extLst>
              <a:ext uri="{FF2B5EF4-FFF2-40B4-BE49-F238E27FC236}">
                <a16:creationId xmlns="" xmlns:a16="http://schemas.microsoft.com/office/drawing/2014/main" id="{36791773-0814-491A-8213-C733336B2E8E}"/>
              </a:ext>
            </a:extLst>
          </p:cNvPr>
          <p:cNvSpPr/>
          <p:nvPr/>
        </p:nvSpPr>
        <p:spPr>
          <a:xfrm>
            <a:off x="2363201" y="5514026"/>
            <a:ext cx="1378226"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חיים וייצמן</a:t>
            </a:r>
          </a:p>
        </p:txBody>
      </p:sp>
    </p:spTree>
    <p:extLst>
      <p:ext uri="{BB962C8B-B14F-4D97-AF65-F5344CB8AC3E}">
        <p14:creationId xmlns:p14="http://schemas.microsoft.com/office/powerpoint/2010/main" val="297380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7137B49F-B969-4015-94D2-EEA8C8CF6443}"/>
              </a:ext>
            </a:extLst>
          </p:cNvPr>
          <p:cNvSpPr>
            <a:spLocks noGrp="1"/>
          </p:cNvSpPr>
          <p:nvPr>
            <p:ph type="title"/>
          </p:nvPr>
        </p:nvSpPr>
        <p:spPr>
          <a:xfrm>
            <a:off x="1143000" y="302481"/>
            <a:ext cx="9875520" cy="1356360"/>
          </a:xfrm>
        </p:spPr>
        <p:txBody>
          <a:bodyPr/>
          <a:lstStyle/>
          <a:p>
            <a:pPr algn="ctr"/>
            <a:r>
              <a:rPr lang="he-IL" u="sng" dirty="0"/>
              <a:t>הצהרת בלפור</a:t>
            </a:r>
          </a:p>
        </p:txBody>
      </p:sp>
      <p:sp>
        <p:nvSpPr>
          <p:cNvPr id="3" name="מציין מיקום תוכן 2">
            <a:extLst>
              <a:ext uri="{FF2B5EF4-FFF2-40B4-BE49-F238E27FC236}">
                <a16:creationId xmlns="" xmlns:a16="http://schemas.microsoft.com/office/drawing/2014/main" id="{344D0986-96C8-40B6-A667-420B81338427}"/>
              </a:ext>
            </a:extLst>
          </p:cNvPr>
          <p:cNvSpPr>
            <a:spLocks noGrp="1"/>
          </p:cNvSpPr>
          <p:nvPr>
            <p:ph idx="1"/>
          </p:nvPr>
        </p:nvSpPr>
        <p:spPr/>
        <p:txBody>
          <a:bodyPr/>
          <a:lstStyle/>
          <a:p>
            <a:endParaRPr lang="he-IL" dirty="0"/>
          </a:p>
        </p:txBody>
      </p:sp>
      <p:sp>
        <p:nvSpPr>
          <p:cNvPr id="4" name="מגילה: אופקית 3">
            <a:extLst>
              <a:ext uri="{FF2B5EF4-FFF2-40B4-BE49-F238E27FC236}">
                <a16:creationId xmlns="" xmlns:a16="http://schemas.microsoft.com/office/drawing/2014/main" id="{19E28A07-6D5A-4593-A00A-BFD814236F24}"/>
              </a:ext>
            </a:extLst>
          </p:cNvPr>
          <p:cNvSpPr/>
          <p:nvPr/>
        </p:nvSpPr>
        <p:spPr>
          <a:xfrm>
            <a:off x="744279" y="980660"/>
            <a:ext cx="10845209" cy="5771013"/>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he-IL" sz="2400" dirty="0">
                <a:ln w="0"/>
                <a:solidFill>
                  <a:schemeClr val="tx1"/>
                </a:solidFill>
                <a:effectLst>
                  <a:outerShdw blurRad="38100" dist="19050" dir="2700000" algn="tl" rotWithShape="0">
                    <a:schemeClr val="dk1">
                      <a:alpha val="40000"/>
                    </a:schemeClr>
                  </a:outerShdw>
                </a:effectLst>
              </a:rPr>
              <a:t>משרד החוץ, 2 בנובמבר 1917</a:t>
            </a:r>
          </a:p>
          <a:p>
            <a:pPr algn="r"/>
            <a:r>
              <a:rPr lang="he-IL" sz="2400" dirty="0">
                <a:ln w="0"/>
                <a:solidFill>
                  <a:schemeClr val="tx1"/>
                </a:solidFill>
                <a:effectLst>
                  <a:outerShdw blurRad="38100" dist="19050" dir="2700000" algn="tl" rotWithShape="0">
                    <a:schemeClr val="dk1">
                      <a:alpha val="40000"/>
                    </a:schemeClr>
                  </a:outerShdw>
                </a:effectLst>
              </a:rPr>
              <a:t>לורד רוטשילד היקר,</a:t>
            </a:r>
          </a:p>
          <a:p>
            <a:pPr algn="just" rtl="1"/>
            <a:r>
              <a:rPr lang="he-IL" sz="2400" dirty="0">
                <a:ln w="0"/>
                <a:solidFill>
                  <a:schemeClr val="tx1"/>
                </a:solidFill>
                <a:effectLst>
                  <a:outerShdw blurRad="38100" dist="19050" dir="2700000" algn="tl" rotWithShape="0">
                    <a:schemeClr val="dk1">
                      <a:alpha val="40000"/>
                    </a:schemeClr>
                  </a:outerShdw>
                </a:effectLst>
              </a:rPr>
              <a:t>לעונג רב לי להעביר לידיך להלן, בשמה של ממשלת הוד מלכותו, את הצהרת ההזדהות עם השאיפות היהודיות הציוניות כפי שהוגשה לקבינט ואושרה על ידו:</a:t>
            </a:r>
          </a:p>
          <a:p>
            <a:pPr algn="just" rtl="1"/>
            <a:r>
              <a:rPr lang="he-IL" sz="2400" dirty="0">
                <a:ln w="0"/>
                <a:solidFill>
                  <a:schemeClr val="tx1"/>
                </a:solidFill>
                <a:effectLst>
                  <a:outerShdw blurRad="38100" dist="19050" dir="2700000" algn="tl" rotWithShape="0">
                    <a:schemeClr val="dk1">
                      <a:alpha val="40000"/>
                    </a:schemeClr>
                  </a:outerShdw>
                </a:effectLst>
              </a:rPr>
              <a:t>"ממשלת הוד מלכותו רואה בעין יפה הקמת בית לאומי לעם היהודי בארץ ישראל, ותשתדל במיטב מאמציה להקל על השגת מטרה זו, בתנאי ברור שלא ייעשה שום דבר העלול לפגוע בזכויות האזרחיות והדתיות של עדות לא יהודיות בארץ ישראל או בזכויות ובמעמד המדיני של יהודים בכל ארץ אחרת".</a:t>
            </a:r>
          </a:p>
          <a:p>
            <a:pPr algn="just" rtl="1"/>
            <a:r>
              <a:rPr lang="he-IL" sz="2400" dirty="0">
                <a:ln w="0"/>
                <a:solidFill>
                  <a:schemeClr val="tx1"/>
                </a:solidFill>
                <a:effectLst>
                  <a:outerShdw blurRad="38100" dist="19050" dir="2700000" algn="tl" rotWithShape="0">
                    <a:schemeClr val="dk1">
                      <a:alpha val="40000"/>
                    </a:schemeClr>
                  </a:outerShdw>
                </a:effectLst>
              </a:rPr>
              <a:t>אודה לך אם תביא את ההצהרה לידיעת ההסתדרות הציונית.</a:t>
            </a:r>
          </a:p>
          <a:p>
            <a:pPr algn="ctr"/>
            <a:r>
              <a:rPr lang="he-IL" sz="2400" dirty="0">
                <a:ln w="0"/>
                <a:solidFill>
                  <a:schemeClr val="tx1"/>
                </a:solidFill>
                <a:effectLst>
                  <a:outerShdw blurRad="38100" dist="19050" dir="2700000" algn="tl" rotWithShape="0">
                    <a:schemeClr val="dk1">
                      <a:alpha val="40000"/>
                    </a:schemeClr>
                  </a:outerShdw>
                </a:effectLst>
              </a:rPr>
              <a:t>בכבוד רב,</a:t>
            </a:r>
          </a:p>
          <a:p>
            <a:pPr algn="ctr"/>
            <a:r>
              <a:rPr lang="he-IL" sz="2400" dirty="0">
                <a:ln w="0"/>
                <a:solidFill>
                  <a:schemeClr val="tx1"/>
                </a:solidFill>
                <a:effectLst>
                  <a:outerShdw blurRad="38100" dist="19050" dir="2700000" algn="tl" rotWithShape="0">
                    <a:schemeClr val="dk1">
                      <a:alpha val="40000"/>
                    </a:schemeClr>
                  </a:outerShdw>
                </a:effectLst>
              </a:rPr>
              <a:t>ארתור ג'יימס בלפור</a:t>
            </a:r>
          </a:p>
        </p:txBody>
      </p:sp>
    </p:spTree>
    <p:extLst>
      <p:ext uri="{BB962C8B-B14F-4D97-AF65-F5344CB8AC3E}">
        <p14:creationId xmlns:p14="http://schemas.microsoft.com/office/powerpoint/2010/main" val="388722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טבלה 5">
            <a:extLst>
              <a:ext uri="{FF2B5EF4-FFF2-40B4-BE49-F238E27FC236}">
                <a16:creationId xmlns="" xmlns:a16="http://schemas.microsoft.com/office/drawing/2014/main" id="{7E70A3FC-02A0-4AE5-999F-BF076783FF14}"/>
              </a:ext>
            </a:extLst>
          </p:cNvPr>
          <p:cNvGraphicFramePr>
            <a:graphicFrameLocks noGrp="1"/>
          </p:cNvGraphicFramePr>
          <p:nvPr>
            <p:ph idx="1"/>
            <p:extLst>
              <p:ext uri="{D42A27DB-BD31-4B8C-83A1-F6EECF244321}">
                <p14:modId xmlns:p14="http://schemas.microsoft.com/office/powerpoint/2010/main" val="52268770"/>
              </p:ext>
            </p:extLst>
          </p:nvPr>
        </p:nvGraphicFramePr>
        <p:xfrm>
          <a:off x="415635" y="966952"/>
          <a:ext cx="11486802" cy="5340356"/>
        </p:xfrm>
        <a:graphic>
          <a:graphicData uri="http://schemas.openxmlformats.org/drawingml/2006/table">
            <a:tbl>
              <a:tblPr rtl="1" firstRow="1" bandRow="1">
                <a:tableStyleId>{5C22544A-7EE6-4342-B048-85BDC9FD1C3A}</a:tableStyleId>
              </a:tblPr>
              <a:tblGrid>
                <a:gridCol w="3828934">
                  <a:extLst>
                    <a:ext uri="{9D8B030D-6E8A-4147-A177-3AD203B41FA5}">
                      <a16:colId xmlns="" xmlns:a16="http://schemas.microsoft.com/office/drawing/2014/main" val="1096869923"/>
                    </a:ext>
                  </a:extLst>
                </a:gridCol>
                <a:gridCol w="3828934">
                  <a:extLst>
                    <a:ext uri="{9D8B030D-6E8A-4147-A177-3AD203B41FA5}">
                      <a16:colId xmlns="" xmlns:a16="http://schemas.microsoft.com/office/drawing/2014/main" val="1943939975"/>
                    </a:ext>
                  </a:extLst>
                </a:gridCol>
                <a:gridCol w="3828934">
                  <a:extLst>
                    <a:ext uri="{9D8B030D-6E8A-4147-A177-3AD203B41FA5}">
                      <a16:colId xmlns="" xmlns:a16="http://schemas.microsoft.com/office/drawing/2014/main" val="699711140"/>
                    </a:ext>
                  </a:extLst>
                </a:gridCol>
              </a:tblGrid>
              <a:tr h="684157">
                <a:tc gridSpan="3">
                  <a:txBody>
                    <a:bodyPr/>
                    <a:lstStyle/>
                    <a:p>
                      <a:pPr algn="ctr" rtl="1"/>
                      <a:r>
                        <a:rPr lang="he-IL" sz="2800" dirty="0"/>
                        <a:t>חשיבות ההצהרה</a:t>
                      </a:r>
                    </a:p>
                  </a:txBody>
                  <a:tcPr/>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 xmlns:a16="http://schemas.microsoft.com/office/drawing/2014/main" val="2082902799"/>
                  </a:ext>
                </a:extLst>
              </a:tr>
              <a:tr h="187105">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העולם היהודי ראה את הצהרת בלפור כמאורע חשוב, היסטורי ואף משיחי.</a:t>
                      </a:r>
                      <a:endParaRPr lang="en-US" sz="2800" dirty="0"/>
                    </a:p>
                    <a:p>
                      <a:pPr algn="ctr" rtl="1"/>
                      <a:endParaRPr lang="he-IL" sz="2800" dirty="0"/>
                    </a:p>
                  </a:txBody>
                  <a:tcPr/>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 xmlns:a16="http://schemas.microsoft.com/office/drawing/2014/main" val="1138028335"/>
                  </a:ext>
                </a:extLst>
              </a:tr>
              <a:tr h="37113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1. חשיבות גדולה מעצם ההצהרה והתמיכה ברעיון הלאומיות היהודית. במיוחד בשל העובדה שבריטניה נחשבה למעצמה גדולה בעולם וגם כבשה את השטח בפועל. </a:t>
                      </a:r>
                      <a:endParaRPr lang="en-US" sz="28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2. מדינות רבות נוספות בעולם המערבי תומכות בהצהרה הבריטית ומכירות גם הן בהסתדרות הציונית כנציגת העם היהודי. </a:t>
                      </a:r>
                      <a:endParaRPr lang="en-US" sz="2800" dirty="0"/>
                    </a:p>
                    <a:p>
                      <a:pPr algn="ctr" rtl="1"/>
                      <a:endParaRPr lang="he-IL" sz="28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3. גם בתוך העולם היהודי מתרבים התומכים בתנועה הציונית ורואים בה דבר שכבר אינו בגדר חלום בלבד.</a:t>
                      </a:r>
                      <a:endParaRPr lang="en-US" sz="2800" dirty="0"/>
                    </a:p>
                    <a:p>
                      <a:pPr algn="ctr" rtl="1"/>
                      <a:endParaRPr lang="he-IL" sz="2800" dirty="0"/>
                    </a:p>
                  </a:txBody>
                  <a:tcPr/>
                </a:tc>
                <a:extLst>
                  <a:ext uri="{0D108BD9-81ED-4DB2-BD59-A6C34878D82A}">
                    <a16:rowId xmlns="" xmlns:a16="http://schemas.microsoft.com/office/drawing/2014/main" val="1701541012"/>
                  </a:ext>
                </a:extLst>
              </a:tr>
            </a:tbl>
          </a:graphicData>
        </a:graphic>
      </p:graphicFrame>
    </p:spTree>
    <p:extLst>
      <p:ext uri="{BB962C8B-B14F-4D97-AF65-F5344CB8AC3E}">
        <p14:creationId xmlns:p14="http://schemas.microsoft.com/office/powerpoint/2010/main" val="379614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866E476E-AC1C-45C1-8DED-ACE42666C59C}"/>
              </a:ext>
            </a:extLst>
          </p:cNvPr>
          <p:cNvSpPr>
            <a:spLocks noGrp="1"/>
          </p:cNvSpPr>
          <p:nvPr>
            <p:ph type="title"/>
          </p:nvPr>
        </p:nvSpPr>
        <p:spPr>
          <a:xfrm>
            <a:off x="1143000" y="609600"/>
            <a:ext cx="9875520" cy="1356360"/>
          </a:xfrm>
        </p:spPr>
        <p:txBody>
          <a:bodyPr>
            <a:normAutofit/>
          </a:bodyPr>
          <a:lstStyle/>
          <a:p>
            <a:pPr algn="ctr"/>
            <a:r>
              <a:rPr lang="he-IL" u="sng" dirty="0"/>
              <a:t>הצהרת בלפור- ניתוח התוכן (הסייגים)</a:t>
            </a:r>
          </a:p>
        </p:txBody>
      </p:sp>
      <p:graphicFrame>
        <p:nvGraphicFramePr>
          <p:cNvPr id="5" name="מציין מיקום תוכן 2"/>
          <p:cNvGraphicFramePr>
            <a:graphicFrameLocks noGrp="1"/>
          </p:cNvGraphicFramePr>
          <p:nvPr>
            <p:ph idx="1"/>
          </p:nvPr>
        </p:nvGraphicFramePr>
        <p:xfrm>
          <a:off x="1176337" y="1781695"/>
          <a:ext cx="9872663" cy="435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01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BEA1D7DA-9B4A-49F7-BC6D-C6B0CBB1FB63}"/>
              </a:ext>
            </a:extLst>
          </p:cNvPr>
          <p:cNvSpPr>
            <a:spLocks noGrp="1"/>
          </p:cNvSpPr>
          <p:nvPr>
            <p:ph type="ctrTitle"/>
          </p:nvPr>
        </p:nvSpPr>
        <p:spPr/>
        <p:txBody>
          <a:bodyPr/>
          <a:lstStyle/>
          <a:p>
            <a:r>
              <a:rPr lang="he-IL" dirty="0"/>
              <a:t>הישוב החדש (</a:t>
            </a:r>
            <a:r>
              <a:rPr lang="he-IL" dirty="0">
                <a:hlinkClick r:id="rId2"/>
              </a:rPr>
              <a:t>מונח</a:t>
            </a:r>
            <a:r>
              <a:rPr lang="he-IL" dirty="0"/>
              <a:t>)</a:t>
            </a:r>
          </a:p>
        </p:txBody>
      </p:sp>
      <p:sp>
        <p:nvSpPr>
          <p:cNvPr id="5" name="מלבן 4">
            <a:extLst>
              <a:ext uri="{FF2B5EF4-FFF2-40B4-BE49-F238E27FC236}">
                <a16:creationId xmlns="" xmlns:a16="http://schemas.microsoft.com/office/drawing/2014/main" id="{D027D7E9-74F4-4E25-9D4A-58036DFA033E}"/>
              </a:ext>
            </a:extLst>
          </p:cNvPr>
          <p:cNvSpPr/>
          <p:nvPr/>
        </p:nvSpPr>
        <p:spPr>
          <a:xfrm>
            <a:off x="1941033" y="3920259"/>
            <a:ext cx="8920716" cy="5209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הישוב הישן</a:t>
            </a:r>
          </a:p>
        </p:txBody>
      </p:sp>
      <p:sp>
        <p:nvSpPr>
          <p:cNvPr id="6" name="מלבן 5">
            <a:extLst>
              <a:ext uri="{FF2B5EF4-FFF2-40B4-BE49-F238E27FC236}">
                <a16:creationId xmlns="" xmlns:a16="http://schemas.microsoft.com/office/drawing/2014/main" id="{835547FC-1F4E-4D0F-A170-61191118D026}"/>
              </a:ext>
            </a:extLst>
          </p:cNvPr>
          <p:cNvSpPr/>
          <p:nvPr/>
        </p:nvSpPr>
        <p:spPr>
          <a:xfrm>
            <a:off x="1941033" y="4514799"/>
            <a:ext cx="6166883" cy="5209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הישוב החדש</a:t>
            </a:r>
          </a:p>
        </p:txBody>
      </p:sp>
      <p:sp>
        <p:nvSpPr>
          <p:cNvPr id="7" name="מלבן 6">
            <a:extLst>
              <a:ext uri="{FF2B5EF4-FFF2-40B4-BE49-F238E27FC236}">
                <a16:creationId xmlns="" xmlns:a16="http://schemas.microsoft.com/office/drawing/2014/main" id="{89544303-928A-4CF8-94A4-93BF878494BF}"/>
              </a:ext>
            </a:extLst>
          </p:cNvPr>
          <p:cNvSpPr/>
          <p:nvPr/>
        </p:nvSpPr>
        <p:spPr>
          <a:xfrm rot="5400000">
            <a:off x="7565654" y="4377460"/>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1881</a:t>
            </a:r>
          </a:p>
        </p:txBody>
      </p:sp>
      <p:sp>
        <p:nvSpPr>
          <p:cNvPr id="8" name="מלבן 7">
            <a:extLst>
              <a:ext uri="{FF2B5EF4-FFF2-40B4-BE49-F238E27FC236}">
                <a16:creationId xmlns="" xmlns:a16="http://schemas.microsoft.com/office/drawing/2014/main" id="{C41F6804-1C4A-487A-AC7A-43A1026E4B3F}"/>
              </a:ext>
            </a:extLst>
          </p:cNvPr>
          <p:cNvSpPr/>
          <p:nvPr/>
        </p:nvSpPr>
        <p:spPr>
          <a:xfrm>
            <a:off x="5051254" y="4928586"/>
            <a:ext cx="3056662" cy="1916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העלייה הראשונה</a:t>
            </a:r>
          </a:p>
        </p:txBody>
      </p:sp>
      <p:sp>
        <p:nvSpPr>
          <p:cNvPr id="9" name="מלבן 8">
            <a:extLst>
              <a:ext uri="{FF2B5EF4-FFF2-40B4-BE49-F238E27FC236}">
                <a16:creationId xmlns="" xmlns:a16="http://schemas.microsoft.com/office/drawing/2014/main" id="{AC1163DE-FDDE-4F28-9831-D7CB3B2A5DCD}"/>
              </a:ext>
            </a:extLst>
          </p:cNvPr>
          <p:cNvSpPr/>
          <p:nvPr/>
        </p:nvSpPr>
        <p:spPr>
          <a:xfrm>
            <a:off x="1941032" y="4907320"/>
            <a:ext cx="2934585" cy="2128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העלייה השנייה</a:t>
            </a:r>
          </a:p>
        </p:txBody>
      </p:sp>
      <p:sp>
        <p:nvSpPr>
          <p:cNvPr id="10" name="מלבן 9">
            <a:extLst>
              <a:ext uri="{FF2B5EF4-FFF2-40B4-BE49-F238E27FC236}">
                <a16:creationId xmlns="" xmlns:a16="http://schemas.microsoft.com/office/drawing/2014/main" id="{9B3B6F48-E47F-42C4-9998-B7A92CA5103E}"/>
              </a:ext>
            </a:extLst>
          </p:cNvPr>
          <p:cNvSpPr/>
          <p:nvPr/>
        </p:nvSpPr>
        <p:spPr>
          <a:xfrm rot="5400000">
            <a:off x="4256369" y="4377461"/>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1904</a:t>
            </a:r>
          </a:p>
        </p:txBody>
      </p:sp>
      <p:sp>
        <p:nvSpPr>
          <p:cNvPr id="11" name="מלבן 10">
            <a:extLst>
              <a:ext uri="{FF2B5EF4-FFF2-40B4-BE49-F238E27FC236}">
                <a16:creationId xmlns="" xmlns:a16="http://schemas.microsoft.com/office/drawing/2014/main" id="{004FA790-E879-473A-AC93-9D3A85E7D966}"/>
              </a:ext>
            </a:extLst>
          </p:cNvPr>
          <p:cNvSpPr/>
          <p:nvPr/>
        </p:nvSpPr>
        <p:spPr>
          <a:xfrm rot="5400000">
            <a:off x="1156979" y="4349995"/>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1914</a:t>
            </a:r>
          </a:p>
        </p:txBody>
      </p:sp>
    </p:spTree>
    <p:extLst>
      <p:ext uri="{BB962C8B-B14F-4D97-AF65-F5344CB8AC3E}">
        <p14:creationId xmlns:p14="http://schemas.microsoft.com/office/powerpoint/2010/main" val="401990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2"/>
          <p:cNvGraphicFramePr>
            <a:graphicFrameLocks noGrp="1"/>
          </p:cNvGraphicFramePr>
          <p:nvPr>
            <p:ph idx="1"/>
            <p:extLst>
              <p:ext uri="{D42A27DB-BD31-4B8C-83A1-F6EECF244321}">
                <p14:modId xmlns:p14="http://schemas.microsoft.com/office/powerpoint/2010/main" val="3138829715"/>
              </p:ext>
            </p:extLst>
          </p:nvPr>
        </p:nvGraphicFramePr>
        <p:xfrm>
          <a:off x="681831" y="2660244"/>
          <a:ext cx="10828337"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כותרת 1">
            <a:extLst>
              <a:ext uri="{FF2B5EF4-FFF2-40B4-BE49-F238E27FC236}">
                <a16:creationId xmlns="" xmlns:a16="http://schemas.microsoft.com/office/drawing/2014/main" id="{5CEAE238-4F16-4689-8EFF-4907FFB48DAC}"/>
              </a:ext>
            </a:extLst>
          </p:cNvPr>
          <p:cNvSpPr txBox="1">
            <a:spLocks/>
          </p:cNvSpPr>
          <p:nvPr/>
        </p:nvSpPr>
        <p:spPr>
          <a:xfrm>
            <a:off x="1143000" y="609600"/>
            <a:ext cx="9875520" cy="1356360"/>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u="sng" dirty="0"/>
              <a:t>הצהרת בלפור- הסייגים</a:t>
            </a:r>
          </a:p>
        </p:txBody>
      </p:sp>
    </p:spTree>
    <p:extLst>
      <p:ext uri="{BB962C8B-B14F-4D97-AF65-F5344CB8AC3E}">
        <p14:creationId xmlns:p14="http://schemas.microsoft.com/office/powerpoint/2010/main" val="89410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333FC6E-9643-4292-93EF-D6A947037906}"/>
              </a:ext>
            </a:extLst>
          </p:cNvPr>
          <p:cNvSpPr>
            <a:spLocks noGrp="1"/>
          </p:cNvSpPr>
          <p:nvPr>
            <p:ph type="title"/>
          </p:nvPr>
        </p:nvSpPr>
        <p:spPr/>
        <p:txBody>
          <a:bodyPr/>
          <a:lstStyle/>
          <a:p>
            <a:r>
              <a:rPr lang="he-IL" dirty="0"/>
              <a:t>זהויות ערביות טרום מלחמת העולם הראשונה</a:t>
            </a:r>
          </a:p>
        </p:txBody>
      </p:sp>
      <p:sp>
        <p:nvSpPr>
          <p:cNvPr id="3" name="מציין מיקום תוכן 2">
            <a:extLst>
              <a:ext uri="{FF2B5EF4-FFF2-40B4-BE49-F238E27FC236}">
                <a16:creationId xmlns="" xmlns:a16="http://schemas.microsoft.com/office/drawing/2014/main" id="{6CDB42FD-9E21-44F5-B326-E0FE7D71A1F2}"/>
              </a:ext>
            </a:extLst>
          </p:cNvPr>
          <p:cNvSpPr>
            <a:spLocks noGrp="1"/>
          </p:cNvSpPr>
          <p:nvPr>
            <p:ph idx="1"/>
          </p:nvPr>
        </p:nvSpPr>
        <p:spPr>
          <a:xfrm>
            <a:off x="1141413" y="2097088"/>
            <a:ext cx="10328099" cy="4388380"/>
          </a:xfrm>
        </p:spPr>
        <p:txBody>
          <a:bodyPr>
            <a:normAutofit lnSpcReduction="10000"/>
          </a:bodyPr>
          <a:lstStyle/>
          <a:p>
            <a:pPr fontAlgn="base">
              <a:buFont typeface="Wingdings" panose="05000000000000000000" pitchFamily="2" charset="2"/>
              <a:buChar char="v"/>
            </a:pPr>
            <a:r>
              <a:rPr lang="he-IL" b="1" dirty="0"/>
              <a:t>זהות דתית- </a:t>
            </a:r>
            <a:r>
              <a:rPr lang="he-IL" dirty="0"/>
              <a:t>הם היו מוסלמים</a:t>
            </a:r>
            <a:endParaRPr lang="en-US" dirty="0"/>
          </a:p>
          <a:p>
            <a:pPr>
              <a:buFont typeface="Wingdings" panose="05000000000000000000" pitchFamily="2" charset="2"/>
              <a:buChar char="v"/>
            </a:pPr>
            <a:r>
              <a:rPr lang="he-IL" b="1" dirty="0"/>
              <a:t>זהות עות'מאנית</a:t>
            </a:r>
            <a:r>
              <a:rPr lang="he-IL" dirty="0"/>
              <a:t>- מבחינה מנהלית היו חלק מהאימפריה העות'מאנית</a:t>
            </a:r>
            <a:endParaRPr lang="en-US" dirty="0"/>
          </a:p>
          <a:p>
            <a:pPr>
              <a:buFont typeface="Wingdings" panose="05000000000000000000" pitchFamily="2" charset="2"/>
              <a:buChar char="v"/>
            </a:pPr>
            <a:r>
              <a:rPr lang="en-US" dirty="0"/>
              <a:t> </a:t>
            </a:r>
            <a:r>
              <a:rPr lang="he-IL" b="1" dirty="0"/>
              <a:t>זהות ערבית-</a:t>
            </a:r>
            <a:r>
              <a:rPr lang="he-IL" dirty="0"/>
              <a:t> לא מוסלמית בהכרח! התפתחה בעיקר בקרב ערבים נוצרים תודעה ערבית מודרנית, מתוך רצון להשתחרר מהאימפריה העות'מאנית, ולהקים מדינה לאומית ערבית. אולם לא נמצאה אצלם התייחסות ייחודית לא"י.</a:t>
            </a:r>
            <a:r>
              <a:rPr lang="en-US" dirty="0"/>
              <a:t> </a:t>
            </a:r>
            <a:endParaRPr lang="he-IL" dirty="0"/>
          </a:p>
          <a:p>
            <a:pPr>
              <a:buFont typeface="Wingdings" panose="05000000000000000000" pitchFamily="2" charset="2"/>
              <a:buChar char="v"/>
            </a:pPr>
            <a:r>
              <a:rPr lang="he-IL" b="1" dirty="0"/>
              <a:t>זהויות משפחתיות-</a:t>
            </a:r>
            <a:r>
              <a:rPr lang="he-IL" dirty="0"/>
              <a:t> משפחות מיוחסות שהיו בהן נכבדים עירוניים, שצברו עמדות השפעה וכוח חברתי וכלכלי בקנה מידה מקומי.</a:t>
            </a:r>
            <a:r>
              <a:rPr lang="en-US" dirty="0"/>
              <a:t> </a:t>
            </a:r>
            <a:endParaRPr lang="he-IL" dirty="0"/>
          </a:p>
          <a:p>
            <a:pPr>
              <a:buFont typeface="Wingdings" panose="05000000000000000000" pitchFamily="2" charset="2"/>
              <a:buChar char="v"/>
            </a:pPr>
            <a:r>
              <a:rPr lang="he-IL" b="1" dirty="0"/>
              <a:t>זהות </a:t>
            </a:r>
            <a:r>
              <a:rPr lang="he-IL" b="1" dirty="0" err="1"/>
              <a:t>איזורית</a:t>
            </a:r>
            <a:r>
              <a:rPr lang="he-IL" b="1" dirty="0"/>
              <a:t>-</a:t>
            </a:r>
            <a:r>
              <a:rPr lang="he-IL" dirty="0"/>
              <a:t> ערבים תושבי הארץ ראו בא"י חלק ממחוז דמשק שכלל את סוריה לבנון ירדן וישראל, "סוריה הגדולה"</a:t>
            </a:r>
            <a:r>
              <a:rPr lang="en-US" dirty="0"/>
              <a:t> </a:t>
            </a:r>
            <a:endParaRPr lang="he-IL" dirty="0"/>
          </a:p>
        </p:txBody>
      </p:sp>
    </p:spTree>
    <p:extLst>
      <p:ext uri="{BB962C8B-B14F-4D97-AF65-F5344CB8AC3E}">
        <p14:creationId xmlns:p14="http://schemas.microsoft.com/office/powerpoint/2010/main" val="232417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"סוריה הגדולה"</a:t>
            </a:r>
          </a:p>
        </p:txBody>
      </p:sp>
      <p:pic>
        <p:nvPicPr>
          <p:cNvPr id="6146" name="Picture 2" descr="https://upload.wikimedia.org/wikipedia/commons/thumb/3/3c/FEisalKingdom.png/800px-FEisalKingdom.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9487" y="1737360"/>
            <a:ext cx="6074137" cy="5056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3624" y="3021975"/>
            <a:ext cx="5511603" cy="3477875"/>
          </a:xfrm>
          <a:prstGeom prst="rect">
            <a:avLst/>
          </a:prstGeom>
          <a:noFill/>
        </p:spPr>
        <p:txBody>
          <a:bodyPr wrap="square" rtlCol="1">
            <a:spAutoFit/>
          </a:bodyPr>
          <a:lstStyle/>
          <a:p>
            <a:pPr rtl="1"/>
            <a:r>
              <a:rPr lang="he-IL" dirty="0"/>
              <a:t>עמ' 129 בספר</a:t>
            </a:r>
          </a:p>
          <a:p>
            <a:pPr algn="r" rtl="1"/>
            <a:endParaRPr lang="he-IL" sz="2000" dirty="0"/>
          </a:p>
          <a:p>
            <a:pPr algn="r" rtl="1"/>
            <a:r>
              <a:rPr lang="he-IL" sz="2000" dirty="0" err="1"/>
              <a:t>חזון</a:t>
            </a:r>
            <a:r>
              <a:rPr lang="he-IL" sz="2000" dirty="0"/>
              <a:t> לאומי של ערביי האזור. להלן מפה משוערת.</a:t>
            </a:r>
          </a:p>
          <a:p>
            <a:pPr algn="r" rtl="1"/>
            <a:endParaRPr lang="he-IL" sz="2000" dirty="0"/>
          </a:p>
          <a:p>
            <a:pPr algn="just" rtl="1"/>
            <a:r>
              <a:rPr lang="he-IL" sz="2000" dirty="0"/>
              <a:t>חלוקת המנדטים אחרי מלחמת העולם הראשונה קרעה את האזור לשניים בין הבריטים לצרפתים וגרמה בהדרגה להתפתחות לאומיות חדשה – </a:t>
            </a:r>
            <a:r>
              <a:rPr lang="he-IL" sz="2000" b="1" dirty="0"/>
              <a:t>'הפלסטינית</a:t>
            </a:r>
            <a:r>
              <a:rPr lang="he-IL" sz="2000" dirty="0"/>
              <a:t>', של הערבים שנותרו בתוך שטח פלשתינה. </a:t>
            </a:r>
          </a:p>
          <a:p>
            <a:pPr algn="just" rtl="1"/>
            <a:endParaRPr lang="he-IL" sz="2000" dirty="0"/>
          </a:p>
          <a:p>
            <a:pPr algn="just" rtl="1"/>
            <a:r>
              <a:rPr lang="he-IL" sz="2000" dirty="0"/>
              <a:t>המאבק עם הישוב היהודי המתפתח חידד ועיצב את הזהות הלאומיות הזו.</a:t>
            </a:r>
          </a:p>
        </p:txBody>
      </p:sp>
    </p:spTree>
    <p:extLst>
      <p:ext uri="{BB962C8B-B14F-4D97-AF65-F5344CB8AC3E}">
        <p14:creationId xmlns:p14="http://schemas.microsoft.com/office/powerpoint/2010/main" val="287264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ADF669C-EDF4-4F81-B079-DD88B7E8EC2A}"/>
              </a:ext>
            </a:extLst>
          </p:cNvPr>
          <p:cNvSpPr>
            <a:spLocks noGrp="1"/>
          </p:cNvSpPr>
          <p:nvPr>
            <p:ph type="title"/>
          </p:nvPr>
        </p:nvSpPr>
        <p:spPr/>
        <p:txBody>
          <a:bodyPr/>
          <a:lstStyle/>
          <a:p>
            <a:r>
              <a:rPr lang="he-IL" dirty="0"/>
              <a:t>הגוש הדתי וחלוציות</a:t>
            </a:r>
          </a:p>
        </p:txBody>
      </p:sp>
      <p:sp>
        <p:nvSpPr>
          <p:cNvPr id="3" name="מציין מיקום טקסט 2">
            <a:extLst>
              <a:ext uri="{FF2B5EF4-FFF2-40B4-BE49-F238E27FC236}">
                <a16:creationId xmlns="" xmlns:a16="http://schemas.microsoft.com/office/drawing/2014/main" id="{B0E6755C-4B1B-4546-9331-FB2B4056E382}"/>
              </a:ext>
            </a:extLst>
          </p:cNvPr>
          <p:cNvSpPr>
            <a:spLocks noGrp="1"/>
          </p:cNvSpPr>
          <p:nvPr>
            <p:ph type="body" idx="1"/>
          </p:nvPr>
        </p:nvSpPr>
        <p:spPr/>
        <p:txBody>
          <a:bodyPr/>
          <a:lstStyle/>
          <a:p>
            <a:r>
              <a:rPr lang="he-IL" dirty="0"/>
              <a:t>הפועל/המזרחי, הכשרות חלוציות</a:t>
            </a:r>
          </a:p>
        </p:txBody>
      </p:sp>
    </p:spTree>
    <p:extLst>
      <p:ext uri="{BB962C8B-B14F-4D97-AF65-F5344CB8AC3E}">
        <p14:creationId xmlns:p14="http://schemas.microsoft.com/office/powerpoint/2010/main" val="860130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5ECBF6B-5174-49A8-AD8D-805CBB70FAD1}"/>
              </a:ext>
            </a:extLst>
          </p:cNvPr>
          <p:cNvSpPr>
            <a:spLocks noGrp="1"/>
          </p:cNvSpPr>
          <p:nvPr>
            <p:ph type="title"/>
          </p:nvPr>
        </p:nvSpPr>
        <p:spPr/>
        <p:txBody>
          <a:bodyPr/>
          <a:lstStyle/>
          <a:p>
            <a:pPr algn="ctr"/>
            <a:r>
              <a:rPr lang="he-IL" dirty="0"/>
              <a:t>הגוש הדתי: המזרחי והפועל המזרחי</a:t>
            </a:r>
          </a:p>
        </p:txBody>
      </p:sp>
      <p:sp>
        <p:nvSpPr>
          <p:cNvPr id="7" name="מציין מיקום טקסט 6">
            <a:extLst>
              <a:ext uri="{FF2B5EF4-FFF2-40B4-BE49-F238E27FC236}">
                <a16:creationId xmlns="" xmlns:a16="http://schemas.microsoft.com/office/drawing/2014/main" id="{EA1169D7-0FEA-4ADB-98C6-96B5DDAAF416}"/>
              </a:ext>
            </a:extLst>
          </p:cNvPr>
          <p:cNvSpPr>
            <a:spLocks noGrp="1"/>
          </p:cNvSpPr>
          <p:nvPr>
            <p:ph type="body" idx="1"/>
          </p:nvPr>
        </p:nvSpPr>
        <p:spPr/>
        <p:txBody>
          <a:bodyPr/>
          <a:lstStyle/>
          <a:p>
            <a:pPr algn="ctr"/>
            <a:r>
              <a:rPr lang="he-IL" b="1" u="sng" dirty="0"/>
              <a:t>הפועל המזרחי</a:t>
            </a:r>
          </a:p>
        </p:txBody>
      </p:sp>
      <p:sp>
        <p:nvSpPr>
          <p:cNvPr id="8" name="מציין מיקום תוכן 7">
            <a:extLst>
              <a:ext uri="{FF2B5EF4-FFF2-40B4-BE49-F238E27FC236}">
                <a16:creationId xmlns="" xmlns:a16="http://schemas.microsoft.com/office/drawing/2014/main" id="{D1B09497-9629-450B-BC04-B2374453397A}"/>
              </a:ext>
            </a:extLst>
          </p:cNvPr>
          <p:cNvSpPr>
            <a:spLocks noGrp="1"/>
          </p:cNvSpPr>
          <p:nvPr>
            <p:ph sz="half" idx="2"/>
          </p:nvPr>
        </p:nvSpPr>
        <p:spPr>
          <a:xfrm>
            <a:off x="1141410" y="3073397"/>
            <a:ext cx="4878391" cy="2983019"/>
          </a:xfrm>
        </p:spPr>
        <p:txBody>
          <a:bodyPr>
            <a:normAutofit/>
          </a:bodyPr>
          <a:lstStyle/>
          <a:p>
            <a:r>
              <a:rPr lang="he-IL" dirty="0"/>
              <a:t>שנת הקמה: 1922</a:t>
            </a:r>
            <a:endParaRPr lang="en-US" dirty="0"/>
          </a:p>
          <a:p>
            <a:r>
              <a:rPr lang="he-IL" dirty="0"/>
              <a:t>מקימים: הרב שמואל חיים </a:t>
            </a:r>
            <a:r>
              <a:rPr lang="he-IL" dirty="0" err="1"/>
              <a:t>לנדוי</a:t>
            </a:r>
            <a:r>
              <a:rPr lang="he-IL" dirty="0"/>
              <a:t> (</a:t>
            </a:r>
            <a:r>
              <a:rPr lang="he-IL" dirty="0" err="1"/>
              <a:t>שח"ל</a:t>
            </a:r>
            <a:r>
              <a:rPr lang="he-IL" dirty="0"/>
              <a:t>), האדמו"ר החלוץ – ר' ישעיה שפירא</a:t>
            </a:r>
            <a:endParaRPr lang="en-US" dirty="0"/>
          </a:p>
          <a:p>
            <a:r>
              <a:rPr lang="he-IL" dirty="0"/>
              <a:t>הוקמה על ידי דתיים סוציאליסטים חלוצים, קרובים לגוש הפועלי</a:t>
            </a:r>
          </a:p>
        </p:txBody>
      </p:sp>
      <p:sp>
        <p:nvSpPr>
          <p:cNvPr id="9" name="מציין מיקום טקסט 8">
            <a:extLst>
              <a:ext uri="{FF2B5EF4-FFF2-40B4-BE49-F238E27FC236}">
                <a16:creationId xmlns="" xmlns:a16="http://schemas.microsoft.com/office/drawing/2014/main" id="{B6608C48-16A5-4300-AAA4-0DE7F5D7CEEA}"/>
              </a:ext>
            </a:extLst>
          </p:cNvPr>
          <p:cNvSpPr>
            <a:spLocks noGrp="1"/>
          </p:cNvSpPr>
          <p:nvPr>
            <p:ph type="body" sz="quarter" idx="3"/>
          </p:nvPr>
        </p:nvSpPr>
        <p:spPr/>
        <p:txBody>
          <a:bodyPr/>
          <a:lstStyle/>
          <a:p>
            <a:pPr algn="ctr"/>
            <a:r>
              <a:rPr lang="he-IL" b="1" u="sng" dirty="0"/>
              <a:t>המזרחי</a:t>
            </a:r>
          </a:p>
        </p:txBody>
      </p:sp>
      <p:sp>
        <p:nvSpPr>
          <p:cNvPr id="10" name="מציין מיקום תוכן 9">
            <a:extLst>
              <a:ext uri="{FF2B5EF4-FFF2-40B4-BE49-F238E27FC236}">
                <a16:creationId xmlns="" xmlns:a16="http://schemas.microsoft.com/office/drawing/2014/main" id="{9535EB14-3B46-4E83-99AA-6B65E54AA833}"/>
              </a:ext>
            </a:extLst>
          </p:cNvPr>
          <p:cNvSpPr>
            <a:spLocks noGrp="1"/>
          </p:cNvSpPr>
          <p:nvPr>
            <p:ph sz="quarter" idx="4"/>
          </p:nvPr>
        </p:nvSpPr>
        <p:spPr>
          <a:xfrm>
            <a:off x="6397626" y="3073397"/>
            <a:ext cx="4649783" cy="2717801"/>
          </a:xfrm>
        </p:spPr>
        <p:txBody>
          <a:bodyPr>
            <a:normAutofit/>
          </a:bodyPr>
          <a:lstStyle/>
          <a:p>
            <a:r>
              <a:rPr lang="he-IL" dirty="0"/>
              <a:t>שנת הקמה: 1902</a:t>
            </a:r>
            <a:endParaRPr lang="en-US" dirty="0"/>
          </a:p>
          <a:p>
            <a:r>
              <a:rPr lang="he-IL" dirty="0"/>
              <a:t>מקים: הרב יצחק יעקב ריינס</a:t>
            </a:r>
            <a:endParaRPr lang="en-US" dirty="0"/>
          </a:p>
          <a:p>
            <a:r>
              <a:rPr lang="he-IL" dirty="0"/>
              <a:t>היו קרובים לגוש האזרחי, קפיטליסטים, רובם חיו בערים והיו בורגנים ולא פועלים וחלוצים</a:t>
            </a:r>
          </a:p>
        </p:txBody>
      </p:sp>
      <p:sp>
        <p:nvSpPr>
          <p:cNvPr id="11" name="תיבת טקסט 10">
            <a:extLst>
              <a:ext uri="{FF2B5EF4-FFF2-40B4-BE49-F238E27FC236}">
                <a16:creationId xmlns="" xmlns:a16="http://schemas.microsoft.com/office/drawing/2014/main" id="{2886EED3-9EDE-42C4-80A0-09A7D3545082}"/>
              </a:ext>
            </a:extLst>
          </p:cNvPr>
          <p:cNvSpPr txBox="1"/>
          <p:nvPr/>
        </p:nvSpPr>
        <p:spPr>
          <a:xfrm>
            <a:off x="11234057" y="1318161"/>
            <a:ext cx="95794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he-IL" b="1" dirty="0"/>
              <a:t>הגוש האזרחי</a:t>
            </a:r>
          </a:p>
        </p:txBody>
      </p:sp>
      <p:sp>
        <p:nvSpPr>
          <p:cNvPr id="12" name="תיבת טקסט 11">
            <a:extLst>
              <a:ext uri="{FF2B5EF4-FFF2-40B4-BE49-F238E27FC236}">
                <a16:creationId xmlns="" xmlns:a16="http://schemas.microsoft.com/office/drawing/2014/main" id="{A89D73AF-1369-421C-9C09-8FCDCB1B60E0}"/>
              </a:ext>
            </a:extLst>
          </p:cNvPr>
          <p:cNvSpPr txBox="1"/>
          <p:nvPr/>
        </p:nvSpPr>
        <p:spPr>
          <a:xfrm>
            <a:off x="-3178" y="1318160"/>
            <a:ext cx="95794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he-IL" b="1" dirty="0"/>
              <a:t>הגוש הפועלי</a:t>
            </a:r>
          </a:p>
        </p:txBody>
      </p:sp>
    </p:spTree>
    <p:extLst>
      <p:ext uri="{BB962C8B-B14F-4D97-AF65-F5344CB8AC3E}">
        <p14:creationId xmlns:p14="http://schemas.microsoft.com/office/powerpoint/2010/main" val="1087381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 xmlns:a16="http://schemas.microsoft.com/office/drawing/2014/main" id="{1166C1A8-28DB-4B5E-BF08-102948107D07}"/>
              </a:ext>
            </a:extLst>
          </p:cNvPr>
          <p:cNvSpPr>
            <a:spLocks noGrp="1"/>
          </p:cNvSpPr>
          <p:nvPr>
            <p:ph type="title"/>
          </p:nvPr>
        </p:nvSpPr>
        <p:spPr/>
        <p:txBody>
          <a:bodyPr/>
          <a:lstStyle/>
          <a:p>
            <a:pPr algn="ctr"/>
            <a:r>
              <a:rPr lang="he-IL" dirty="0"/>
              <a:t>תנועת הפועל המזרחי</a:t>
            </a:r>
          </a:p>
        </p:txBody>
      </p:sp>
      <p:sp>
        <p:nvSpPr>
          <p:cNvPr id="8" name="מציין מיקום תוכן 7">
            <a:extLst>
              <a:ext uri="{FF2B5EF4-FFF2-40B4-BE49-F238E27FC236}">
                <a16:creationId xmlns="" xmlns:a16="http://schemas.microsoft.com/office/drawing/2014/main" id="{340BC85C-A751-47E7-B192-0699A33F4CAD}"/>
              </a:ext>
            </a:extLst>
          </p:cNvPr>
          <p:cNvSpPr>
            <a:spLocks noGrp="1"/>
          </p:cNvSpPr>
          <p:nvPr>
            <p:ph idx="1"/>
          </p:nvPr>
        </p:nvSpPr>
        <p:spPr>
          <a:xfrm>
            <a:off x="1141413" y="2097088"/>
            <a:ext cx="9905999" cy="4091936"/>
          </a:xfrm>
        </p:spPr>
        <p:txBody>
          <a:bodyPr>
            <a:normAutofit fontScale="92500" lnSpcReduction="10000"/>
          </a:bodyPr>
          <a:lstStyle/>
          <a:p>
            <a:r>
              <a:rPr lang="he-IL" sz="2800" dirty="0"/>
              <a:t>התנועה הוקמה כמענה לפועל ולחלוץ הדתי שלא מצא את מקומו:</a:t>
            </a:r>
          </a:p>
          <a:p>
            <a:pPr lvl="1" algn="just"/>
            <a:r>
              <a:rPr lang="he-IL" sz="2400" dirty="0"/>
              <a:t>הוא לא יכול היה להיות בתנועת המזרחי כי הם היו קפיטליסטים ולא תמכו בסוציאליזם ובחלוציות שהייתה חשובה לו (למשל: התנגדות רעיונית למאבק הפועלים, מושבות שפעלו שלא על ערכי הסוציאליזם ועוד)</a:t>
            </a:r>
          </a:p>
          <a:p>
            <a:pPr lvl="1" algn="just"/>
            <a:r>
              <a:rPr lang="he-IL" sz="2400" dirty="0"/>
              <a:t>הוא גם לא יכול היה להיות בתנועות הפועלים הסוציאליסטיות כי הן היו חילוניות מאוד ולא תמכו בצד הדתי שהיה חשוב לו (למשל: המטבחים לא היו כשרים, לא תמכו כלכלית במי שלא עבד גם בשבת ועוד)</a:t>
            </a:r>
          </a:p>
          <a:p>
            <a:r>
              <a:rPr lang="he-IL" sz="2800" dirty="0"/>
              <a:t>התנועה סייעה לפועלים הדתיים, הקימה הסתדרות עובדים דתית, קיבוצים ומושבים דתיים ('הקיבוץ הדתי') וגם תנועת נוער (בני עקיבא).</a:t>
            </a:r>
          </a:p>
        </p:txBody>
      </p:sp>
    </p:spTree>
    <p:extLst>
      <p:ext uri="{BB962C8B-B14F-4D97-AF65-F5344CB8AC3E}">
        <p14:creationId xmlns:p14="http://schemas.microsoft.com/office/powerpoint/2010/main" val="2892753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12161B77-EEE1-4A39-ABCD-1D1421FA5642}"/>
              </a:ext>
            </a:extLst>
          </p:cNvPr>
          <p:cNvSpPr>
            <a:spLocks noGrp="1"/>
          </p:cNvSpPr>
          <p:nvPr>
            <p:ph type="title"/>
          </p:nvPr>
        </p:nvSpPr>
        <p:spPr/>
        <p:txBody>
          <a:bodyPr/>
          <a:lstStyle/>
          <a:p>
            <a:pPr algn="ctr"/>
            <a:r>
              <a:rPr lang="he-IL" dirty="0"/>
              <a:t>התפיסות הרעיוניות של תנועת הפועל המזרחי</a:t>
            </a:r>
          </a:p>
        </p:txBody>
      </p:sp>
      <p:sp>
        <p:nvSpPr>
          <p:cNvPr id="3" name="מציין מיקום תוכן 2">
            <a:extLst>
              <a:ext uri="{FF2B5EF4-FFF2-40B4-BE49-F238E27FC236}">
                <a16:creationId xmlns="" xmlns:a16="http://schemas.microsoft.com/office/drawing/2014/main" id="{7D437EE0-BC7D-475E-9B85-04382E22E234}"/>
              </a:ext>
            </a:extLst>
          </p:cNvPr>
          <p:cNvSpPr>
            <a:spLocks noGrp="1"/>
          </p:cNvSpPr>
          <p:nvPr>
            <p:ph idx="1"/>
          </p:nvPr>
        </p:nvSpPr>
        <p:spPr>
          <a:xfrm>
            <a:off x="1141412" y="2097088"/>
            <a:ext cx="9905999" cy="3989995"/>
          </a:xfrm>
        </p:spPr>
        <p:txBody>
          <a:bodyPr>
            <a:normAutofit/>
          </a:bodyPr>
          <a:lstStyle/>
          <a:p>
            <a:pPr marL="457200" indent="-457200" algn="just">
              <a:buFont typeface="+mj-lt"/>
              <a:buAutoNum type="arabicPeriod"/>
            </a:pPr>
            <a:r>
              <a:rPr lang="he-IL" b="1" dirty="0"/>
              <a:t>תורה ועבודה</a:t>
            </a:r>
          </a:p>
          <a:p>
            <a:pPr marL="0" indent="0" algn="just">
              <a:buNone/>
            </a:pPr>
            <a:r>
              <a:rPr lang="he-IL" dirty="0"/>
              <a:t>יש ליצור שילוב בין חיים של תורה, המקיפה את כל חייו של היהודי, לבין עבודת כפיים ועבודת אדמה. העבודה מחייה את רוח העם ומקדמת אותו בארצו (מעם בגולה שחי רק עם מסחר). שני הערכים משלימים אחד את השני</a:t>
            </a:r>
          </a:p>
          <a:p>
            <a:pPr marL="457200" indent="-457200" algn="just">
              <a:buFont typeface="+mj-lt"/>
              <a:buAutoNum type="arabicPeriod" startAt="2"/>
            </a:pPr>
            <a:r>
              <a:rPr lang="he-IL" b="1" dirty="0"/>
              <a:t>המרד הקדוש</a:t>
            </a:r>
          </a:p>
          <a:p>
            <a:pPr marL="0" indent="0" algn="just">
              <a:buNone/>
            </a:pPr>
            <a:r>
              <a:rPr lang="he-IL" dirty="0"/>
              <a:t>יש 'למרוד' גם בחברה הכללית שרחוקה מהדת ומהתורה, וגם בחברה הדתית ששוללת את העבודה ולא מאמינה בשילוב תורה ועבודה. רק בשילוב הערכים נקרב את הגאולה</a:t>
            </a:r>
          </a:p>
          <a:p>
            <a:pPr marL="457200" indent="-457200" algn="just">
              <a:buFont typeface="+mj-lt"/>
              <a:buAutoNum type="arabicPeriod"/>
            </a:pPr>
            <a:endParaRPr lang="he-IL" dirty="0"/>
          </a:p>
          <a:p>
            <a:pPr marL="457200" indent="-457200" algn="just">
              <a:buFont typeface="+mj-lt"/>
              <a:buAutoNum type="arabicPeriod"/>
            </a:pPr>
            <a:endParaRPr lang="he-IL" dirty="0"/>
          </a:p>
          <a:p>
            <a:pPr marL="0" indent="0" algn="just">
              <a:buNone/>
            </a:pPr>
            <a:endParaRPr lang="he-IL" dirty="0"/>
          </a:p>
        </p:txBody>
      </p:sp>
    </p:spTree>
    <p:extLst>
      <p:ext uri="{BB962C8B-B14F-4D97-AF65-F5344CB8AC3E}">
        <p14:creationId xmlns:p14="http://schemas.microsoft.com/office/powerpoint/2010/main" val="2945382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FAE7483-63C0-47F6-AC73-A54BC053091D}"/>
              </a:ext>
            </a:extLst>
          </p:cNvPr>
          <p:cNvSpPr>
            <a:spLocks noGrp="1"/>
          </p:cNvSpPr>
          <p:nvPr>
            <p:ph type="title"/>
          </p:nvPr>
        </p:nvSpPr>
        <p:spPr/>
        <p:txBody>
          <a:bodyPr/>
          <a:lstStyle/>
          <a:p>
            <a:pPr algn="ctr"/>
            <a:r>
              <a:rPr lang="he-IL" dirty="0"/>
              <a:t>עליות הפועל המזרחי</a:t>
            </a:r>
          </a:p>
        </p:txBody>
      </p:sp>
      <p:sp>
        <p:nvSpPr>
          <p:cNvPr id="3" name="מציין מיקום תוכן 2">
            <a:extLst>
              <a:ext uri="{FF2B5EF4-FFF2-40B4-BE49-F238E27FC236}">
                <a16:creationId xmlns="" xmlns:a16="http://schemas.microsoft.com/office/drawing/2014/main" id="{5CA77450-ADE4-4D1A-BF49-524FCCA953ED}"/>
              </a:ext>
            </a:extLst>
          </p:cNvPr>
          <p:cNvSpPr>
            <a:spLocks noGrp="1"/>
          </p:cNvSpPr>
          <p:nvPr>
            <p:ph idx="1"/>
          </p:nvPr>
        </p:nvSpPr>
        <p:spPr>
          <a:xfrm>
            <a:off x="1141413" y="2097088"/>
            <a:ext cx="9905999" cy="3806929"/>
          </a:xfrm>
        </p:spPr>
        <p:txBody>
          <a:bodyPr>
            <a:normAutofit fontScale="92500"/>
          </a:bodyPr>
          <a:lstStyle/>
          <a:p>
            <a:pPr algn="just"/>
            <a:r>
              <a:rPr lang="he-IL" sz="2800" dirty="0"/>
              <a:t>בעלייה הרביעית (משנת 1924) החלו לעלות חלוצים אנשי הפועל המזרחי. </a:t>
            </a:r>
          </a:p>
          <a:p>
            <a:pPr algn="just"/>
            <a:r>
              <a:rPr lang="he-IL" sz="2800" dirty="0"/>
              <a:t>בשנת 1928 הוקמה תנועת בח"ד – ברית חלוצים דתיים, שהקימה חוות הכשרה חקלאית לנוער דתי שמתכוון לעלות לארץ. החווה הוקמה </a:t>
            </a:r>
            <a:r>
              <a:rPr lang="he-IL" sz="2800" dirty="0" err="1"/>
              <a:t>ברודגס</a:t>
            </a:r>
            <a:r>
              <a:rPr lang="he-IL" sz="2800" dirty="0"/>
              <a:t> בגרמניה.</a:t>
            </a:r>
          </a:p>
          <a:p>
            <a:pPr algn="just"/>
            <a:r>
              <a:rPr lang="he-IL" sz="2800" dirty="0"/>
              <a:t>אנשי הקבוצה שעלו הקימו ליד פתח תקווה את קיבוץ </a:t>
            </a:r>
            <a:r>
              <a:rPr lang="he-IL" sz="2800" dirty="0" err="1"/>
              <a:t>רודגס</a:t>
            </a:r>
            <a:r>
              <a:rPr lang="he-IL" sz="2800" dirty="0"/>
              <a:t>, ולאחר מכן את ארגון 'הקיבוץ הדתי' כדי לסייע לחלוצים הדתיים שלא הסתדרו בקיבוצים החילוניים, וכן כדי לאגד את הקיבוצים הדתיים בארגון אחד.</a:t>
            </a:r>
          </a:p>
        </p:txBody>
      </p:sp>
    </p:spTree>
    <p:extLst>
      <p:ext uri="{BB962C8B-B14F-4D97-AF65-F5344CB8AC3E}">
        <p14:creationId xmlns:p14="http://schemas.microsoft.com/office/powerpoint/2010/main" val="1435424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E3C7967-97FE-40CC-8C0B-7058BD4D8F05}"/>
              </a:ext>
            </a:extLst>
          </p:cNvPr>
          <p:cNvSpPr>
            <a:spLocks noGrp="1"/>
          </p:cNvSpPr>
          <p:nvPr>
            <p:ph type="title"/>
          </p:nvPr>
        </p:nvSpPr>
        <p:spPr/>
        <p:txBody>
          <a:bodyPr/>
          <a:lstStyle/>
          <a:p>
            <a:r>
              <a:rPr lang="he-IL" dirty="0"/>
              <a:t>המרד הערבי הגדול</a:t>
            </a:r>
          </a:p>
        </p:txBody>
      </p:sp>
      <p:sp>
        <p:nvSpPr>
          <p:cNvPr id="3" name="מציין מיקום טקסט 2">
            <a:extLst>
              <a:ext uri="{FF2B5EF4-FFF2-40B4-BE49-F238E27FC236}">
                <a16:creationId xmlns="" xmlns:a16="http://schemas.microsoft.com/office/drawing/2014/main" id="{2B6E5511-6114-48CA-8CB6-1348F58FF5C4}"/>
              </a:ext>
            </a:extLst>
          </p:cNvPr>
          <p:cNvSpPr>
            <a:spLocks noGrp="1"/>
          </p:cNvSpPr>
          <p:nvPr>
            <p:ph type="body" idx="1"/>
          </p:nvPr>
        </p:nvSpPr>
        <p:spPr/>
        <p:txBody>
          <a:bodyPr>
            <a:normAutofit/>
          </a:bodyPr>
          <a:lstStyle/>
          <a:p>
            <a:r>
              <a:rPr lang="he-IL" sz="2000" dirty="0"/>
              <a:t>מאורעות תרצ"ו-תרצ"ט (1936-1939)</a:t>
            </a:r>
          </a:p>
        </p:txBody>
      </p:sp>
    </p:spTree>
    <p:extLst>
      <p:ext uri="{BB962C8B-B14F-4D97-AF65-F5344CB8AC3E}">
        <p14:creationId xmlns:p14="http://schemas.microsoft.com/office/powerpoint/2010/main" val="4138163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4">
            <a:extLst>
              <a:ext uri="{FF2B5EF4-FFF2-40B4-BE49-F238E27FC236}">
                <a16:creationId xmlns="" xmlns:a16="http://schemas.microsoft.com/office/drawing/2014/main" id="{C8A57747-A602-4425-B33D-37A69F34FB29}"/>
              </a:ext>
            </a:extLst>
          </p:cNvPr>
          <p:cNvGraphicFramePr>
            <a:graphicFrameLocks noGrp="1"/>
          </p:cNvGraphicFramePr>
          <p:nvPr>
            <p:ph idx="1"/>
            <p:extLst>
              <p:ext uri="{D42A27DB-BD31-4B8C-83A1-F6EECF244321}">
                <p14:modId xmlns:p14="http://schemas.microsoft.com/office/powerpoint/2010/main" val="1482871887"/>
              </p:ext>
            </p:extLst>
          </p:nvPr>
        </p:nvGraphicFramePr>
        <p:xfrm>
          <a:off x="676274" y="795647"/>
          <a:ext cx="10753725" cy="5942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מלבן 1">
            <a:extLst>
              <a:ext uri="{FF2B5EF4-FFF2-40B4-BE49-F238E27FC236}">
                <a16:creationId xmlns="" xmlns:a16="http://schemas.microsoft.com/office/drawing/2014/main" id="{1A9EA7AE-D9C8-4B45-A8B9-F535CE9D8988}"/>
              </a:ext>
            </a:extLst>
          </p:cNvPr>
          <p:cNvSpPr/>
          <p:nvPr/>
        </p:nvSpPr>
        <p:spPr>
          <a:xfrm>
            <a:off x="569906" y="-127683"/>
            <a:ext cx="10966465" cy="923330"/>
          </a:xfrm>
          <a:prstGeom prst="rect">
            <a:avLst/>
          </a:prstGeom>
          <a:noFill/>
        </p:spPr>
        <p:txBody>
          <a:bodyPr wrap="none" lIns="91440" tIns="45720" rIns="91440" bIns="45720">
            <a:spAutoFit/>
          </a:bodyPr>
          <a:lstStyle/>
          <a:p>
            <a:pPr algn="ctr"/>
            <a:r>
              <a:rPr lang="he-IL" sz="5400" b="0" cap="none" spc="0" dirty="0">
                <a:ln w="0"/>
                <a:solidFill>
                  <a:schemeClr val="tx1"/>
                </a:solidFill>
                <a:effectLst>
                  <a:outerShdw blurRad="38100" dist="19050" dir="2700000" algn="tl" rotWithShape="0">
                    <a:schemeClr val="dk1">
                      <a:alpha val="40000"/>
                    </a:schemeClr>
                  </a:outerShdw>
                </a:effectLst>
              </a:rPr>
              <a:t>רקע וגורמים לפרוץ המרד (מהצד הערבי)</a:t>
            </a:r>
          </a:p>
        </p:txBody>
      </p:sp>
    </p:spTree>
    <p:extLst>
      <p:ext uri="{BB962C8B-B14F-4D97-AF65-F5344CB8AC3E}">
        <p14:creationId xmlns:p14="http://schemas.microsoft.com/office/powerpoint/2010/main" val="33929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982133"/>
            <a:ext cx="9601196" cy="1100668"/>
          </a:xfrm>
        </p:spPr>
        <p:txBody>
          <a:bodyPr/>
          <a:lstStyle/>
          <a:p>
            <a:pPr algn="r"/>
            <a:r>
              <a:rPr lang="he-IL" dirty="0"/>
              <a:t>הישוב החדש - מאפיינים</a:t>
            </a:r>
          </a:p>
        </p:txBody>
      </p:sp>
      <p:sp>
        <p:nvSpPr>
          <p:cNvPr id="3" name="מציין מיקום תוכן 2"/>
          <p:cNvSpPr>
            <a:spLocks noGrp="1"/>
          </p:cNvSpPr>
          <p:nvPr>
            <p:ph idx="1"/>
          </p:nvPr>
        </p:nvSpPr>
        <p:spPr>
          <a:xfrm>
            <a:off x="1625676" y="2237316"/>
            <a:ext cx="9601196" cy="3401486"/>
          </a:xfrm>
        </p:spPr>
        <p:txBody>
          <a:bodyPr>
            <a:normAutofit fontScale="25000" lnSpcReduction="20000"/>
          </a:bodyPr>
          <a:lstStyle/>
          <a:p>
            <a:pPr>
              <a:lnSpc>
                <a:spcPct val="170000"/>
              </a:lnSpc>
            </a:pPr>
            <a:r>
              <a:rPr lang="he-IL" sz="8000" dirty="0">
                <a:cs typeface="+mj-cs"/>
              </a:rPr>
              <a:t>רוב עולי הישוב החדש היו אשכנזים , מעטים מארצות האסלאם (עלייה מתימן)</a:t>
            </a:r>
          </a:p>
          <a:p>
            <a:pPr>
              <a:lnSpc>
                <a:spcPct val="170000"/>
              </a:lnSpc>
            </a:pPr>
            <a:r>
              <a:rPr lang="he-IL" sz="8000" dirty="0">
                <a:cs typeface="+mj-cs"/>
              </a:rPr>
              <a:t>רבים קיימו אורח חיים מסורתי/ חילוני</a:t>
            </a:r>
          </a:p>
          <a:p>
            <a:pPr>
              <a:lnSpc>
                <a:spcPct val="170000"/>
              </a:lnSpc>
            </a:pPr>
            <a:r>
              <a:rPr lang="he-IL" sz="8000" dirty="0">
                <a:cs typeface="+mj-cs"/>
              </a:rPr>
              <a:t>עסקו בבניין הארץ- בעבודת כפיים, חקלאות</a:t>
            </a:r>
          </a:p>
          <a:p>
            <a:pPr>
              <a:lnSpc>
                <a:spcPct val="170000"/>
              </a:lnSpc>
            </a:pPr>
            <a:r>
              <a:rPr lang="he-IL" sz="8000" dirty="0">
                <a:cs typeface="+mj-cs"/>
              </a:rPr>
              <a:t>עלו לארץ מטעמים ציוניים- רצו להקים מדינה יהודית בא"י</a:t>
            </a:r>
          </a:p>
          <a:p>
            <a:pPr>
              <a:lnSpc>
                <a:spcPct val="170000"/>
              </a:lnSpc>
            </a:pPr>
            <a:r>
              <a:rPr lang="he-IL" sz="8000" dirty="0">
                <a:cs typeface="+mj-cs"/>
              </a:rPr>
              <a:t>הקימו ישובים חדשים- מושבות, קיבוצים שיתופיים ומושבים</a:t>
            </a:r>
          </a:p>
          <a:p>
            <a:pPr>
              <a:lnSpc>
                <a:spcPct val="170000"/>
              </a:lnSpc>
            </a:pPr>
            <a:r>
              <a:rPr lang="he-IL" sz="8000" dirty="0">
                <a:cs typeface="+mj-cs"/>
              </a:rPr>
              <a:t>חידשו את השימוש בשפה העברית</a:t>
            </a:r>
          </a:p>
          <a:p>
            <a:pPr>
              <a:lnSpc>
                <a:spcPct val="170000"/>
              </a:lnSpc>
            </a:pPr>
            <a:r>
              <a:rPr lang="he-IL" sz="8000" dirty="0">
                <a:cs typeface="+mj-cs"/>
              </a:rPr>
              <a:t>הנהגה ציונית</a:t>
            </a:r>
          </a:p>
          <a:p>
            <a:endParaRPr lang="he-IL" dirty="0"/>
          </a:p>
          <a:p>
            <a:endParaRPr lang="he-IL" dirty="0"/>
          </a:p>
        </p:txBody>
      </p:sp>
      <p:pic>
        <p:nvPicPr>
          <p:cNvPr id="4" name="תמונה 3"/>
          <p:cNvPicPr>
            <a:picLocks noChangeAspect="1"/>
          </p:cNvPicPr>
          <p:nvPr/>
        </p:nvPicPr>
        <p:blipFill>
          <a:blip r:embed="rId2"/>
          <a:stretch>
            <a:fillRect/>
          </a:stretch>
        </p:blipFill>
        <p:spPr>
          <a:xfrm>
            <a:off x="767216" y="219073"/>
            <a:ext cx="3322184" cy="2100793"/>
          </a:xfrm>
          <a:prstGeom prst="rect">
            <a:avLst/>
          </a:prstGeom>
        </p:spPr>
      </p:pic>
      <p:pic>
        <p:nvPicPr>
          <p:cNvPr id="5" name="תמונה 4"/>
          <p:cNvPicPr>
            <a:picLocks noChangeAspect="1"/>
          </p:cNvPicPr>
          <p:nvPr/>
        </p:nvPicPr>
        <p:blipFill>
          <a:blip r:embed="rId3"/>
          <a:stretch>
            <a:fillRect/>
          </a:stretch>
        </p:blipFill>
        <p:spPr>
          <a:xfrm>
            <a:off x="0" y="2463800"/>
            <a:ext cx="3251352" cy="2012950"/>
          </a:xfrm>
          <a:prstGeom prst="rect">
            <a:avLst/>
          </a:prstGeom>
        </p:spPr>
      </p:pic>
      <p:pic>
        <p:nvPicPr>
          <p:cNvPr id="6" name="תמונה 5"/>
          <p:cNvPicPr>
            <a:picLocks noChangeAspect="1"/>
          </p:cNvPicPr>
          <p:nvPr/>
        </p:nvPicPr>
        <p:blipFill>
          <a:blip r:embed="rId4"/>
          <a:stretch>
            <a:fillRect/>
          </a:stretch>
        </p:blipFill>
        <p:spPr>
          <a:xfrm>
            <a:off x="767216" y="4620684"/>
            <a:ext cx="3248772" cy="2084916"/>
          </a:xfrm>
          <a:prstGeom prst="rect">
            <a:avLst/>
          </a:prstGeom>
        </p:spPr>
      </p:pic>
    </p:spTree>
    <p:extLst>
      <p:ext uri="{BB962C8B-B14F-4D97-AF65-F5344CB8AC3E}">
        <p14:creationId xmlns:p14="http://schemas.microsoft.com/office/powerpoint/2010/main" val="31187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 xmlns:a16="http://schemas.microsoft.com/office/drawing/2014/main"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 xmlns:a16="http://schemas.microsoft.com/office/drawing/2014/main" id="{F98578E4-4303-47B1-86F6-7558FCC748DD}"/>
              </a:ext>
            </a:extLst>
          </p:cNvPr>
          <p:cNvCxnSpPr>
            <a:cxnSpLocks/>
          </p:cNvCxnSpPr>
          <p:nvPr/>
        </p:nvCxnSpPr>
        <p:spPr>
          <a:xfrm>
            <a:off x="7624690" y="1893511"/>
            <a:ext cx="1378632" cy="7512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 xmlns:a16="http://schemas.microsoft.com/office/drawing/2014/main" id="{5082CD9F-A644-410F-B75F-5FDE51DD5108}"/>
              </a:ext>
            </a:extLst>
          </p:cNvPr>
          <p:cNvCxnSpPr>
            <a:cxnSpLocks/>
          </p:cNvCxnSpPr>
          <p:nvPr/>
        </p:nvCxnSpPr>
        <p:spPr>
          <a:xfrm flipH="1">
            <a:off x="3542713" y="1893511"/>
            <a:ext cx="1314687"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 xmlns:a16="http://schemas.microsoft.com/office/drawing/2014/main" id="{AE57DF8E-257A-494A-8F8B-D8B5B9598347}"/>
              </a:ext>
            </a:extLst>
          </p:cNvPr>
          <p:cNvSpPr/>
          <p:nvPr/>
        </p:nvSpPr>
        <p:spPr>
          <a:xfrm>
            <a:off x="6443237" y="2681302"/>
            <a:ext cx="5612775" cy="285259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6000" b="1" dirty="0">
                <a:solidFill>
                  <a:schemeClr val="accent1">
                    <a:lumMod val="75000"/>
                  </a:schemeClr>
                </a:solidFill>
                <a:latin typeface="Gisha" panose="020B0502040204020203" pitchFamily="34" charset="-79"/>
                <a:cs typeface="Gisha" panose="020B0502040204020203" pitchFamily="34" charset="-79"/>
              </a:rPr>
              <a:t>שביתה כללית</a:t>
            </a:r>
            <a:endParaRPr lang="he-IL" sz="6000" b="1" dirty="0">
              <a:latin typeface="Gisha" panose="020B0502040204020203" pitchFamily="34" charset="-79"/>
              <a:cs typeface="Gisha" panose="020B0502040204020203" pitchFamily="34" charset="-79"/>
            </a:endParaRPr>
          </a:p>
        </p:txBody>
      </p:sp>
      <p:sp>
        <p:nvSpPr>
          <p:cNvPr id="11" name="מלבן: פינות מעוגלות 10">
            <a:extLst>
              <a:ext uri="{FF2B5EF4-FFF2-40B4-BE49-F238E27FC236}">
                <a16:creationId xmlns="" xmlns:a16="http://schemas.microsoft.com/office/drawing/2014/main" id="{37AD8E44-9BCB-491F-9102-DFE511ED3459}"/>
              </a:ext>
            </a:extLst>
          </p:cNvPr>
          <p:cNvSpPr/>
          <p:nvPr/>
        </p:nvSpPr>
        <p:spPr>
          <a:xfrm>
            <a:off x="633047" y="2713658"/>
            <a:ext cx="5115716" cy="2820243"/>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6000" b="1" dirty="0">
                <a:solidFill>
                  <a:schemeClr val="accent1">
                    <a:lumMod val="75000"/>
                  </a:schemeClr>
                </a:solidFill>
                <a:latin typeface="Gisha" panose="020B0502040204020203" pitchFamily="34" charset="-79"/>
                <a:cs typeface="Gisha" panose="020B0502040204020203" pitchFamily="34" charset="-79"/>
              </a:rPr>
              <a:t>פעולות טרור</a:t>
            </a:r>
            <a:endParaRPr lang="he-IL" sz="6000" dirty="0">
              <a:latin typeface="Gisha" panose="020B0502040204020203" pitchFamily="34" charset="-79"/>
              <a:cs typeface="Gisha" panose="020B0502040204020203" pitchFamily="34" charset="-79"/>
            </a:endParaRPr>
          </a:p>
        </p:txBody>
      </p:sp>
      <p:sp>
        <p:nvSpPr>
          <p:cNvPr id="2" name="מציין מיקום של מספר שקופית 1"/>
          <p:cNvSpPr>
            <a:spLocks noGrp="1"/>
          </p:cNvSpPr>
          <p:nvPr>
            <p:ph type="sldNum" sz="quarter" idx="12"/>
          </p:nvPr>
        </p:nvSpPr>
        <p:spPr/>
        <p:txBody>
          <a:bodyPr/>
          <a:lstStyle/>
          <a:p>
            <a:fld id="{71766878-3199-4EAB-94E7-2D6D11070E14}" type="slidenum">
              <a:rPr lang="en-US" smtClean="0">
                <a:latin typeface="Gisha" panose="020B0502040204020203" pitchFamily="34" charset="-79"/>
                <a:cs typeface="Gisha" panose="020B0502040204020203" pitchFamily="34" charset="-79"/>
              </a:rPr>
              <a:t>30</a:t>
            </a:fld>
            <a:endParaRPr lang="en-US"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116526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 xmlns:a16="http://schemas.microsoft.com/office/drawing/2014/main"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 xmlns:a16="http://schemas.microsoft.com/office/drawing/2014/main" id="{F98578E4-4303-47B1-86F6-7558FCC748DD}"/>
              </a:ext>
            </a:extLst>
          </p:cNvPr>
          <p:cNvCxnSpPr>
            <a:cxnSpLocks/>
          </p:cNvCxnSpPr>
          <p:nvPr/>
        </p:nvCxnSpPr>
        <p:spPr>
          <a:xfrm>
            <a:off x="7624690" y="1893511"/>
            <a:ext cx="1378632" cy="7512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 xmlns:a16="http://schemas.microsoft.com/office/drawing/2014/main" id="{5082CD9F-A644-410F-B75F-5FDE51DD5108}"/>
              </a:ext>
            </a:extLst>
          </p:cNvPr>
          <p:cNvCxnSpPr>
            <a:cxnSpLocks/>
          </p:cNvCxnSpPr>
          <p:nvPr/>
        </p:nvCxnSpPr>
        <p:spPr>
          <a:xfrm flipH="1">
            <a:off x="1995772" y="1893511"/>
            <a:ext cx="2254878" cy="10871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 xmlns:a16="http://schemas.microsoft.com/office/drawing/2014/main" id="{AE57DF8E-257A-494A-8F8B-D8B5B9598347}"/>
              </a:ext>
            </a:extLst>
          </p:cNvPr>
          <p:cNvSpPr/>
          <p:nvPr/>
        </p:nvSpPr>
        <p:spPr>
          <a:xfrm>
            <a:off x="2398816" y="2681302"/>
            <a:ext cx="9657197" cy="402335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he-IL" sz="2000" b="1" u="sng" dirty="0">
                <a:solidFill>
                  <a:schemeClr val="accent1">
                    <a:lumMod val="75000"/>
                  </a:schemeClr>
                </a:solidFill>
                <a:latin typeface="Gisha" panose="020B0502040204020203" pitchFamily="34" charset="-79"/>
                <a:cs typeface="Gisha" panose="020B0502040204020203" pitchFamily="34" charset="-79"/>
              </a:rPr>
              <a:t>שביתה כללית</a:t>
            </a:r>
            <a:r>
              <a:rPr lang="he-IL" sz="2000" dirty="0">
                <a:latin typeface="Gisha" panose="020B0502040204020203" pitchFamily="34" charset="-79"/>
                <a:cs typeface="Gisha" panose="020B0502040204020203" pitchFamily="34" charset="-79"/>
              </a:rPr>
              <a:t>: </a:t>
            </a:r>
          </a:p>
          <a:p>
            <a:pPr algn="ctr" rtl="1"/>
            <a:r>
              <a:rPr lang="he-IL" sz="2000" dirty="0">
                <a:latin typeface="Gisha" panose="020B0502040204020203" pitchFamily="34" charset="-79"/>
                <a:cs typeface="Gisha" panose="020B0502040204020203" pitchFamily="34" charset="-79"/>
              </a:rPr>
              <a:t>ב-1936 מוקם הועד הערבי העליון. הם הכריזו על שביתה כללית בארץ ישראל כל עוד לא ימלאו את 2 דרישותיהם: </a:t>
            </a:r>
            <a:r>
              <a:rPr lang="en-US" sz="2000" dirty="0">
                <a:latin typeface="Gisha" panose="020B0502040204020203" pitchFamily="34" charset="-79"/>
                <a:cs typeface="Gisha" panose="020B0502040204020203" pitchFamily="34" charset="-79"/>
              </a:rPr>
              <a:t/>
            </a:r>
            <a:br>
              <a:rPr lang="en-US" sz="2000" dirty="0">
                <a:latin typeface="Gisha" panose="020B0502040204020203" pitchFamily="34" charset="-79"/>
                <a:cs typeface="Gisha" panose="020B0502040204020203" pitchFamily="34" charset="-79"/>
              </a:rPr>
            </a:br>
            <a:r>
              <a:rPr lang="he-IL" sz="2000" b="1" dirty="0">
                <a:latin typeface="Gisha" panose="020B0502040204020203" pitchFamily="34" charset="-79"/>
                <a:cs typeface="Gisha" panose="020B0502040204020203" pitchFamily="34" charset="-79"/>
              </a:rPr>
              <a:t>א.</a:t>
            </a:r>
            <a:r>
              <a:rPr lang="he-IL" sz="2000" dirty="0">
                <a:latin typeface="Gisha" panose="020B0502040204020203" pitchFamily="34" charset="-79"/>
                <a:cs typeface="Gisha" panose="020B0502040204020203" pitchFamily="34" charset="-79"/>
              </a:rPr>
              <a:t> הפסקה מוחלטת של העלייה היהודית ומכירת קרקעות ליהודים.</a:t>
            </a:r>
          </a:p>
          <a:p>
            <a:pPr algn="ctr" rtl="1"/>
            <a:r>
              <a:rPr lang="he-IL" sz="2000" b="1" dirty="0">
                <a:latin typeface="Gisha" panose="020B0502040204020203" pitchFamily="34" charset="-79"/>
                <a:cs typeface="Gisha" panose="020B0502040204020203" pitchFamily="34" charset="-79"/>
              </a:rPr>
              <a:t>ב.</a:t>
            </a:r>
            <a:r>
              <a:rPr lang="he-IL" sz="2000" dirty="0">
                <a:latin typeface="Gisha" panose="020B0502040204020203" pitchFamily="34" charset="-79"/>
                <a:cs typeface="Gisha" panose="020B0502040204020203" pitchFamily="34" charset="-79"/>
              </a:rPr>
              <a:t> הקמת ממשלה לאומית המייצגת את הרוב הערבי בארץ.</a:t>
            </a:r>
            <a:r>
              <a:rPr lang="en-US" sz="2000" dirty="0">
                <a:latin typeface="Gisha" panose="020B0502040204020203" pitchFamily="34" charset="-79"/>
                <a:cs typeface="Gisha" panose="020B0502040204020203" pitchFamily="34" charset="-79"/>
              </a:rPr>
              <a:t/>
            </a:r>
            <a:br>
              <a:rPr lang="en-US" sz="2000" dirty="0">
                <a:latin typeface="Gisha" panose="020B0502040204020203" pitchFamily="34" charset="-79"/>
                <a:cs typeface="Gisha" panose="020B0502040204020203" pitchFamily="34" charset="-79"/>
              </a:rPr>
            </a:br>
            <a:endParaRPr lang="he-IL" sz="2000" dirty="0">
              <a:latin typeface="Gisha" panose="020B0502040204020203" pitchFamily="34" charset="-79"/>
              <a:cs typeface="Gisha" panose="020B0502040204020203" pitchFamily="34" charset="-79"/>
            </a:endParaRPr>
          </a:p>
          <a:p>
            <a:pPr algn="ctr" rtl="1"/>
            <a:r>
              <a:rPr lang="he-IL" sz="2000" b="1" u="sng" dirty="0">
                <a:latin typeface="Gisha" panose="020B0502040204020203" pitchFamily="34" charset="-79"/>
                <a:cs typeface="Gisha" panose="020B0502040204020203" pitchFamily="34" charset="-79"/>
              </a:rPr>
              <a:t>מטרות השביתה</a:t>
            </a:r>
            <a:r>
              <a:rPr lang="he-IL" sz="2000" dirty="0">
                <a:latin typeface="Gisha" panose="020B0502040204020203" pitchFamily="34" charset="-79"/>
                <a:cs typeface="Gisha" panose="020B0502040204020203" pitchFamily="34" charset="-79"/>
              </a:rPr>
              <a:t>: </a:t>
            </a:r>
          </a:p>
          <a:p>
            <a:pPr marL="457200" indent="-457200" algn="ctr" rtl="1">
              <a:buAutoNum type="arabicParenR"/>
            </a:pPr>
            <a:r>
              <a:rPr lang="he-IL" sz="2000" dirty="0">
                <a:latin typeface="Gisha" panose="020B0502040204020203" pitchFamily="34" charset="-79"/>
                <a:cs typeface="Gisha" panose="020B0502040204020203" pitchFamily="34" charset="-79"/>
              </a:rPr>
              <a:t>לחץ על הממשל הבריטי  2) למוטט כלכלית את היישוב היהודי</a:t>
            </a:r>
          </a:p>
          <a:p>
            <a:pPr marL="457200" indent="-457200" algn="ctr" rtl="1">
              <a:buAutoNum type="arabicParenR"/>
            </a:pPr>
            <a:endParaRPr lang="en-US" sz="2000" dirty="0">
              <a:latin typeface="Gisha" panose="020B0502040204020203" pitchFamily="34" charset="-79"/>
              <a:cs typeface="Gisha" panose="020B0502040204020203" pitchFamily="34" charset="-79"/>
            </a:endParaRPr>
          </a:p>
          <a:p>
            <a:pPr algn="ctr" rtl="1"/>
            <a:r>
              <a:rPr lang="he-IL" sz="2000" b="1" u="sng" dirty="0">
                <a:latin typeface="Gisha" panose="020B0502040204020203" pitchFamily="34" charset="-79"/>
                <a:cs typeface="Gisha" panose="020B0502040204020203" pitchFamily="34" charset="-79"/>
              </a:rPr>
              <a:t>לאחר שישה חודשים הערבים הפסיקו את השביתה בעצמם, לאחר שהתברר שהיא פגעה בעיקר בהם (האבטלה עלתה, הישוב היהודי מצא דרכים להסתדר בלי להסתמך על הערבים ועוד)</a:t>
            </a:r>
          </a:p>
        </p:txBody>
      </p:sp>
      <p:sp>
        <p:nvSpPr>
          <p:cNvPr id="11" name="מלבן: פינות מעוגלות 10">
            <a:extLst>
              <a:ext uri="{FF2B5EF4-FFF2-40B4-BE49-F238E27FC236}">
                <a16:creationId xmlns="" xmlns:a16="http://schemas.microsoft.com/office/drawing/2014/main" id="{37AD8E44-9BCB-491F-9102-DFE511ED3459}"/>
              </a:ext>
            </a:extLst>
          </p:cNvPr>
          <p:cNvSpPr/>
          <p:nvPr/>
        </p:nvSpPr>
        <p:spPr>
          <a:xfrm>
            <a:off x="135987" y="2705052"/>
            <a:ext cx="1860771" cy="173958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2200" b="1" u="sng" dirty="0">
                <a:solidFill>
                  <a:schemeClr val="accent1">
                    <a:lumMod val="75000"/>
                  </a:schemeClr>
                </a:solidFill>
                <a:latin typeface="Gisha" panose="020B0502040204020203" pitchFamily="34" charset="-79"/>
                <a:cs typeface="Gisha" panose="020B0502040204020203" pitchFamily="34" charset="-79"/>
              </a:rPr>
              <a:t>פעולות טרור</a:t>
            </a:r>
            <a:endParaRPr lang="he-IL" sz="22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855767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 xmlns:a16="http://schemas.microsoft.com/office/drawing/2014/main"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 xmlns:a16="http://schemas.microsoft.com/office/drawing/2014/main" id="{F98578E4-4303-47B1-86F6-7558FCC748DD}"/>
              </a:ext>
            </a:extLst>
          </p:cNvPr>
          <p:cNvCxnSpPr>
            <a:cxnSpLocks/>
          </p:cNvCxnSpPr>
          <p:nvPr/>
        </p:nvCxnSpPr>
        <p:spPr>
          <a:xfrm>
            <a:off x="8897689" y="1893511"/>
            <a:ext cx="1516971"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 xmlns:a16="http://schemas.microsoft.com/office/drawing/2014/main" id="{5082CD9F-A644-410F-B75F-5FDE51DD5108}"/>
              </a:ext>
            </a:extLst>
          </p:cNvPr>
          <p:cNvCxnSpPr>
            <a:cxnSpLocks/>
          </p:cNvCxnSpPr>
          <p:nvPr/>
        </p:nvCxnSpPr>
        <p:spPr>
          <a:xfrm flipH="1">
            <a:off x="2473933" y="1930087"/>
            <a:ext cx="1314687"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 xmlns:a16="http://schemas.microsoft.com/office/drawing/2014/main" id="{AE57DF8E-257A-494A-8F8B-D8B5B9598347}"/>
              </a:ext>
            </a:extLst>
          </p:cNvPr>
          <p:cNvSpPr/>
          <p:nvPr/>
        </p:nvSpPr>
        <p:spPr>
          <a:xfrm>
            <a:off x="10531159" y="2641255"/>
            <a:ext cx="1617602" cy="117817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2200" b="1" dirty="0">
                <a:solidFill>
                  <a:schemeClr val="accent1">
                    <a:lumMod val="75000"/>
                  </a:schemeClr>
                </a:solidFill>
                <a:latin typeface="Gisha" panose="020B0502040204020203" pitchFamily="34" charset="-79"/>
                <a:cs typeface="Gisha" panose="020B0502040204020203" pitchFamily="34" charset="-79"/>
              </a:rPr>
              <a:t>שביתה כללית</a:t>
            </a:r>
            <a:endParaRPr lang="he-IL" sz="2200" b="1" dirty="0">
              <a:latin typeface="Gisha" panose="020B0502040204020203" pitchFamily="34" charset="-79"/>
              <a:cs typeface="Gisha" panose="020B0502040204020203" pitchFamily="34" charset="-79"/>
            </a:endParaRPr>
          </a:p>
        </p:txBody>
      </p:sp>
      <p:sp>
        <p:nvSpPr>
          <p:cNvPr id="11" name="מלבן: פינות מעוגלות 10">
            <a:extLst>
              <a:ext uri="{FF2B5EF4-FFF2-40B4-BE49-F238E27FC236}">
                <a16:creationId xmlns="" xmlns:a16="http://schemas.microsoft.com/office/drawing/2014/main" id="{37AD8E44-9BCB-491F-9102-DFE511ED3459}"/>
              </a:ext>
            </a:extLst>
          </p:cNvPr>
          <p:cNvSpPr/>
          <p:nvPr/>
        </p:nvSpPr>
        <p:spPr>
          <a:xfrm>
            <a:off x="166254" y="2713658"/>
            <a:ext cx="10248405" cy="3991003"/>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he-IL" sz="2200" b="1" u="sng" dirty="0">
                <a:solidFill>
                  <a:schemeClr val="accent1">
                    <a:lumMod val="75000"/>
                  </a:schemeClr>
                </a:solidFill>
                <a:latin typeface="Gisha" panose="020B0502040204020203" pitchFamily="34" charset="-79"/>
                <a:cs typeface="Gisha" panose="020B0502040204020203" pitchFamily="34" charset="-79"/>
              </a:rPr>
              <a:t>פעולות טרור: </a:t>
            </a:r>
          </a:p>
          <a:p>
            <a:pPr algn="ctr" rtl="1"/>
            <a:r>
              <a:rPr lang="he-IL" sz="2200" dirty="0">
                <a:latin typeface="Gisha" panose="020B0502040204020203" pitchFamily="34" charset="-79"/>
                <a:cs typeface="Gisha" panose="020B0502040204020203" pitchFamily="34" charset="-79"/>
              </a:rPr>
              <a:t>פגיעה ברכוש ובנפש. הטרור התחיל בערים הגדולות (שדוכאו יחסית מהר בידי הבריטים)</a:t>
            </a:r>
            <a:r>
              <a:rPr lang="en-US" sz="2200" dirty="0">
                <a:latin typeface="Gisha" panose="020B0502040204020203" pitchFamily="34" charset="-79"/>
                <a:cs typeface="Gisha" panose="020B0502040204020203" pitchFamily="34" charset="-79"/>
              </a:rPr>
              <a:t> </a:t>
            </a:r>
            <a:r>
              <a:rPr lang="he-IL" sz="2200" dirty="0">
                <a:latin typeface="Gisha" panose="020B0502040204020203" pitchFamily="34" charset="-79"/>
                <a:cs typeface="Gisha" panose="020B0502040204020203" pitchFamily="34" charset="-79"/>
              </a:rPr>
              <a:t>ובהמשך הצטרפו גם הכפרים הערבים.</a:t>
            </a:r>
          </a:p>
          <a:p>
            <a:pPr algn="ctr" rtl="1"/>
            <a:r>
              <a:rPr lang="he-IL" sz="2200" dirty="0">
                <a:latin typeface="Gisha" panose="020B0502040204020203" pitchFamily="34" charset="-79"/>
                <a:cs typeface="Gisha" panose="020B0502040204020203" pitchFamily="34" charset="-79"/>
              </a:rPr>
              <a:t>הם כיוונו את פעולות הטרור נגד היהודים והבריטים (הם חשבו שהבריטים מסייעים להקים מדינה ולא האמינו לניסיונות הפיוס של הבריטים)</a:t>
            </a:r>
            <a:r>
              <a:rPr lang="en-US" sz="2200" dirty="0">
                <a:latin typeface="Gisha" panose="020B0502040204020203" pitchFamily="34" charset="-79"/>
                <a:cs typeface="Gisha" panose="020B0502040204020203" pitchFamily="34" charset="-79"/>
              </a:rPr>
              <a:t/>
            </a:r>
            <a:br>
              <a:rPr lang="en-US" sz="2200" dirty="0">
                <a:latin typeface="Gisha" panose="020B0502040204020203" pitchFamily="34" charset="-79"/>
                <a:cs typeface="Gisha" panose="020B0502040204020203" pitchFamily="34" charset="-79"/>
              </a:rPr>
            </a:br>
            <a:endParaRPr lang="he-IL" sz="2200" dirty="0">
              <a:latin typeface="Gisha" panose="020B0502040204020203" pitchFamily="34" charset="-79"/>
              <a:cs typeface="Gisha" panose="020B0502040204020203" pitchFamily="34" charset="-79"/>
            </a:endParaRPr>
          </a:p>
          <a:p>
            <a:pPr marL="342900" indent="-342900" algn="ctr" rtl="1">
              <a:buFont typeface="Arial" panose="020B0604020202020204" pitchFamily="34" charset="0"/>
              <a:buChar char="•"/>
            </a:pPr>
            <a:r>
              <a:rPr lang="he-IL" sz="2200" dirty="0">
                <a:latin typeface="Gisha" panose="020B0502040204020203" pitchFamily="34" charset="-79"/>
                <a:cs typeface="Gisha" panose="020B0502040204020203" pitchFamily="34" charset="-79"/>
              </a:rPr>
              <a:t>נגד היהודים הם ביצעו התקפות על יישובים, ירי בדרכים, מטענים ומכוניות תופת, פגיעה בחקלאות (שריפה, עקירה ועוד). הנשק סופק על ידי מדינות ערב</a:t>
            </a:r>
            <a:r>
              <a:rPr lang="en-US" sz="2200" dirty="0">
                <a:latin typeface="Gisha" panose="020B0502040204020203" pitchFamily="34" charset="-79"/>
                <a:cs typeface="Gisha" panose="020B0502040204020203" pitchFamily="34" charset="-79"/>
              </a:rPr>
              <a:t/>
            </a:r>
            <a:br>
              <a:rPr lang="en-US" sz="2200" dirty="0">
                <a:latin typeface="Gisha" panose="020B0502040204020203" pitchFamily="34" charset="-79"/>
                <a:cs typeface="Gisha" panose="020B0502040204020203" pitchFamily="34" charset="-79"/>
              </a:rPr>
            </a:br>
            <a:endParaRPr lang="he-IL" sz="2200" dirty="0">
              <a:latin typeface="Gisha" panose="020B0502040204020203" pitchFamily="34" charset="-79"/>
              <a:cs typeface="Gisha" panose="020B0502040204020203" pitchFamily="34" charset="-79"/>
            </a:endParaRPr>
          </a:p>
          <a:p>
            <a:pPr marL="342900" indent="-342900" algn="ctr" rtl="1">
              <a:buFont typeface="Arial" panose="020B0604020202020204" pitchFamily="34" charset="0"/>
              <a:buChar char="•"/>
            </a:pPr>
            <a:r>
              <a:rPr lang="he-IL" sz="2200" dirty="0">
                <a:latin typeface="Gisha" panose="020B0502040204020203" pitchFamily="34" charset="-79"/>
                <a:cs typeface="Gisha" panose="020B0502040204020203" pitchFamily="34" charset="-79"/>
              </a:rPr>
              <a:t>נגד הבריטים הם הכריזו על "מרי אזרחי"- אי תשלום מיסים והפסקת שיתוף הפעולה. בנוסף הם ביצעו התקפות טרור כנגד תחנות משטרה בריטיות, פסי רכבת וכד'. </a:t>
            </a:r>
          </a:p>
        </p:txBody>
      </p:sp>
    </p:spTree>
    <p:extLst>
      <p:ext uri="{BB962C8B-B14F-4D97-AF65-F5344CB8AC3E}">
        <p14:creationId xmlns:p14="http://schemas.microsoft.com/office/powerpoint/2010/main" val="314155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 xmlns:a16="http://schemas.microsoft.com/office/drawing/2014/main" id="{ED614A5C-3BAE-4D8A-93DA-54E7F767FD40}"/>
              </a:ext>
            </a:extLst>
          </p:cNvPr>
          <p:cNvSpPr>
            <a:spLocks noGrp="1"/>
          </p:cNvSpPr>
          <p:nvPr>
            <p:ph type="title"/>
          </p:nvPr>
        </p:nvSpPr>
        <p:spPr/>
        <p:txBody>
          <a:bodyPr/>
          <a:lstStyle/>
          <a:p>
            <a:pPr algn="ctr"/>
            <a:r>
              <a:rPr lang="he-IL" dirty="0"/>
              <a:t>תגובת הבריטים למרד</a:t>
            </a:r>
          </a:p>
        </p:txBody>
      </p:sp>
      <p:sp>
        <p:nvSpPr>
          <p:cNvPr id="7" name="מציין מיקום תוכן 6">
            <a:extLst>
              <a:ext uri="{FF2B5EF4-FFF2-40B4-BE49-F238E27FC236}">
                <a16:creationId xmlns="" xmlns:a16="http://schemas.microsoft.com/office/drawing/2014/main" id="{E6853E93-9CAB-488D-A46F-EE7CBA411728}"/>
              </a:ext>
            </a:extLst>
          </p:cNvPr>
          <p:cNvSpPr>
            <a:spLocks noGrp="1"/>
          </p:cNvSpPr>
          <p:nvPr>
            <p:ph idx="1"/>
          </p:nvPr>
        </p:nvSpPr>
        <p:spPr>
          <a:xfrm>
            <a:off x="1141412" y="2097088"/>
            <a:ext cx="9905999" cy="3541714"/>
          </a:xfrm>
        </p:spPr>
        <p:txBody>
          <a:bodyPr>
            <a:normAutofit fontScale="92500" lnSpcReduction="10000"/>
          </a:bodyPr>
          <a:lstStyle/>
          <a:p>
            <a:pPr algn="just"/>
            <a:r>
              <a:rPr lang="he-IL" sz="2800" dirty="0"/>
              <a:t>דיכוי המרד באלימות, הטלת שלטון צבאי בארץ, פעולות עונשין נגד כפרים ערבים פורעים (הריסת בתים, מעצר פורעים), הטלת עונש מוות... המרד דוכא סופית רק בשנת 1939</a:t>
            </a:r>
          </a:p>
          <a:p>
            <a:pPr algn="just"/>
            <a:endParaRPr lang="he-IL" dirty="0"/>
          </a:p>
          <a:p>
            <a:pPr algn="just"/>
            <a:r>
              <a:rPr lang="he-IL" sz="2800" dirty="0"/>
              <a:t>במקביל הבריטים ניסו לפייס את הערבים ולהבהיר להם שהם לא בעד היהודים – הטילו מגבלות על עלייה יהודית ורכישת קרקעות (השיא: הספר הלבן השלישי בשנת 1939)</a:t>
            </a:r>
          </a:p>
        </p:txBody>
      </p:sp>
    </p:spTree>
    <p:extLst>
      <p:ext uri="{BB962C8B-B14F-4D97-AF65-F5344CB8AC3E}">
        <p14:creationId xmlns:p14="http://schemas.microsoft.com/office/powerpoint/2010/main" val="3047117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805CA63-6190-47C0-942E-6BF804FCE743}"/>
              </a:ext>
            </a:extLst>
          </p:cNvPr>
          <p:cNvSpPr>
            <a:spLocks noGrp="1"/>
          </p:cNvSpPr>
          <p:nvPr>
            <p:ph type="title"/>
          </p:nvPr>
        </p:nvSpPr>
        <p:spPr>
          <a:xfrm>
            <a:off x="657224" y="133773"/>
            <a:ext cx="10772775" cy="1658198"/>
          </a:xfrm>
        </p:spPr>
        <p:txBody>
          <a:bodyPr/>
          <a:lstStyle/>
          <a:p>
            <a:pPr algn="ctr"/>
            <a:r>
              <a:rPr lang="he-IL" dirty="0">
                <a:solidFill>
                  <a:schemeClr val="bg1"/>
                </a:solidFill>
                <a:latin typeface="Gisha" panose="020B0502040204020203" pitchFamily="34" charset="-79"/>
                <a:cs typeface="Gisha" panose="020B0502040204020203" pitchFamily="34" charset="-79"/>
              </a:rPr>
              <a:t>בתחילת גל הפרעות השלישי (1936), מוקמת ועדת חקירה בריטית: </a:t>
            </a:r>
            <a:r>
              <a:rPr lang="he-IL" b="1" u="sng" dirty="0">
                <a:solidFill>
                  <a:schemeClr val="bg1"/>
                </a:solidFill>
                <a:latin typeface="Gisha" panose="020B0502040204020203" pitchFamily="34" charset="-79"/>
                <a:cs typeface="Gisha" panose="020B0502040204020203" pitchFamily="34" charset="-79"/>
              </a:rPr>
              <a:t>ועדת פיל</a:t>
            </a:r>
            <a:r>
              <a:rPr lang="he-IL" dirty="0">
                <a:solidFill>
                  <a:schemeClr val="bg1"/>
                </a:solidFill>
                <a:latin typeface="Gisha" panose="020B0502040204020203" pitchFamily="34" charset="-79"/>
                <a:cs typeface="Gisha" panose="020B0502040204020203" pitchFamily="34" charset="-79"/>
              </a:rPr>
              <a:t> שעסקה בעניינים הבאים:</a:t>
            </a:r>
          </a:p>
        </p:txBody>
      </p:sp>
      <p:sp>
        <p:nvSpPr>
          <p:cNvPr id="4" name="מציין מיקום של מספר שקופית 3">
            <a:extLst>
              <a:ext uri="{FF2B5EF4-FFF2-40B4-BE49-F238E27FC236}">
                <a16:creationId xmlns="" xmlns:a16="http://schemas.microsoft.com/office/drawing/2014/main" id="{C7074E6C-BEBC-4797-AAAA-17529F91CC50}"/>
              </a:ext>
            </a:extLst>
          </p:cNvPr>
          <p:cNvSpPr>
            <a:spLocks noGrp="1"/>
          </p:cNvSpPr>
          <p:nvPr>
            <p:ph type="sldNum" sz="quarter" idx="12"/>
          </p:nvPr>
        </p:nvSpPr>
        <p:spPr/>
        <p:txBody>
          <a:bodyPr/>
          <a:lstStyle/>
          <a:p>
            <a:fld id="{71766878-3199-4EAB-94E7-2D6D11070E14}" type="slidenum">
              <a:rPr lang="en-US" smtClean="0"/>
              <a:t>34</a:t>
            </a:fld>
            <a:endParaRPr lang="en-US" dirty="0"/>
          </a:p>
        </p:txBody>
      </p:sp>
      <p:graphicFrame>
        <p:nvGraphicFramePr>
          <p:cNvPr id="5" name="דיאגרמה 4">
            <a:extLst>
              <a:ext uri="{FF2B5EF4-FFF2-40B4-BE49-F238E27FC236}">
                <a16:creationId xmlns="" xmlns:a16="http://schemas.microsoft.com/office/drawing/2014/main" id="{59B95079-4503-4595-BAAC-2B3D42E8B9B5}"/>
              </a:ext>
            </a:extLst>
          </p:cNvPr>
          <p:cNvGraphicFramePr/>
          <p:nvPr>
            <p:extLst>
              <p:ext uri="{D42A27DB-BD31-4B8C-83A1-F6EECF244321}">
                <p14:modId xmlns:p14="http://schemas.microsoft.com/office/powerpoint/2010/main" val="1551934518"/>
              </p:ext>
            </p:extLst>
          </p:nvPr>
        </p:nvGraphicFramePr>
        <p:xfrm>
          <a:off x="657224" y="1551875"/>
          <a:ext cx="107727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28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7920CC90-672B-4D9A-89C0-004AA0B762A0}"/>
              </a:ext>
            </a:extLst>
          </p:cNvPr>
          <p:cNvSpPr>
            <a:spLocks noGrp="1"/>
          </p:cNvSpPr>
          <p:nvPr>
            <p:ph type="title"/>
          </p:nvPr>
        </p:nvSpPr>
        <p:spPr>
          <a:xfrm>
            <a:off x="630774" y="0"/>
            <a:ext cx="6090660" cy="1478570"/>
          </a:xfrm>
        </p:spPr>
        <p:txBody>
          <a:bodyPr>
            <a:normAutofit/>
          </a:bodyPr>
          <a:lstStyle/>
          <a:p>
            <a:pPr algn="ctr"/>
            <a:r>
              <a:rPr lang="he-IL" sz="4400" dirty="0"/>
              <a:t>מסקנות ועדת פיל</a:t>
            </a:r>
          </a:p>
        </p:txBody>
      </p:sp>
      <p:sp>
        <p:nvSpPr>
          <p:cNvPr id="2" name="מציין מיקום של מספר שקופית 1"/>
          <p:cNvSpPr>
            <a:spLocks noGrp="1"/>
          </p:cNvSpPr>
          <p:nvPr>
            <p:ph type="sldNum" sz="quarter" idx="12"/>
          </p:nvPr>
        </p:nvSpPr>
        <p:spPr/>
        <p:txBody>
          <a:bodyPr/>
          <a:lstStyle/>
          <a:p>
            <a:fld id="{71766878-3199-4EAB-94E7-2D6D11070E14}" type="slidenum">
              <a:rPr lang="en-US" smtClean="0">
                <a:latin typeface="Gisha" panose="020B0502040204020203" pitchFamily="34" charset="-79"/>
                <a:cs typeface="Gisha" panose="020B0502040204020203" pitchFamily="34" charset="-79"/>
              </a:rPr>
              <a:t>35</a:t>
            </a:fld>
            <a:endParaRPr lang="en-US" dirty="0">
              <a:latin typeface="Gisha" panose="020B0502040204020203" pitchFamily="34" charset="-79"/>
              <a:cs typeface="Gisha" panose="020B0502040204020203" pitchFamily="34" charset="-79"/>
            </a:endParaRPr>
          </a:p>
        </p:txBody>
      </p:sp>
      <p:pic>
        <p:nvPicPr>
          <p:cNvPr id="2050" name="Picture 2" descr="https://upload.wikimedia.org/wikipedia/he/4/4d/PeelTrue.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732830" y="440344"/>
            <a:ext cx="4062412" cy="57991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טבלה 2">
            <a:extLst>
              <a:ext uri="{FF2B5EF4-FFF2-40B4-BE49-F238E27FC236}">
                <a16:creationId xmlns="" xmlns:a16="http://schemas.microsoft.com/office/drawing/2014/main" id="{F4B245E7-DB1E-4C7C-B845-BE113A0E9AF9}"/>
              </a:ext>
            </a:extLst>
          </p:cNvPr>
          <p:cNvGraphicFramePr>
            <a:graphicFrameLocks noGrp="1"/>
          </p:cNvGraphicFramePr>
          <p:nvPr>
            <p:extLst>
              <p:ext uri="{D42A27DB-BD31-4B8C-83A1-F6EECF244321}">
                <p14:modId xmlns:p14="http://schemas.microsoft.com/office/powerpoint/2010/main" val="1386065944"/>
              </p:ext>
            </p:extLst>
          </p:nvPr>
        </p:nvGraphicFramePr>
        <p:xfrm>
          <a:off x="852790" y="2329361"/>
          <a:ext cx="5646626" cy="3309562"/>
        </p:xfrm>
        <a:graphic>
          <a:graphicData uri="http://schemas.openxmlformats.org/drawingml/2006/table">
            <a:tbl>
              <a:tblPr rtl="1" firstRow="1" bandRow="1">
                <a:tableStyleId>{5C22544A-7EE6-4342-B048-85BDC9FD1C3A}</a:tableStyleId>
              </a:tblPr>
              <a:tblGrid>
                <a:gridCol w="5646626">
                  <a:extLst>
                    <a:ext uri="{9D8B030D-6E8A-4147-A177-3AD203B41FA5}">
                      <a16:colId xmlns="" xmlns:a16="http://schemas.microsoft.com/office/drawing/2014/main" val="1901313007"/>
                    </a:ext>
                  </a:extLst>
                </a:gridCol>
              </a:tblGrid>
              <a:tr h="683496">
                <a:tc>
                  <a:txBody>
                    <a:bodyPr/>
                    <a:lstStyle/>
                    <a:p>
                      <a:pPr algn="ctr" rtl="1"/>
                      <a:r>
                        <a:rPr lang="he-IL" sz="2800" dirty="0">
                          <a:latin typeface="Gisha" panose="020B0502040204020203" pitchFamily="34" charset="-79"/>
                          <a:cs typeface="Gisha" panose="020B0502040204020203" pitchFamily="34" charset="-79"/>
                        </a:rPr>
                        <a:t>חלוקת א"י עפ"י ועדת פיל</a:t>
                      </a:r>
                    </a:p>
                  </a:txBody>
                  <a:tcPr/>
                </a:tc>
                <a:extLst>
                  <a:ext uri="{0D108BD9-81ED-4DB2-BD59-A6C34878D82A}">
                    <a16:rowId xmlns="" xmlns:a16="http://schemas.microsoft.com/office/drawing/2014/main" val="4219392865"/>
                  </a:ext>
                </a:extLst>
              </a:tr>
              <a:tr h="683496">
                <a:tc>
                  <a:txBody>
                    <a:bodyPr/>
                    <a:lstStyle/>
                    <a:p>
                      <a:pPr algn="ctr" rtl="1"/>
                      <a:r>
                        <a:rPr lang="he-IL" sz="2800" dirty="0">
                          <a:latin typeface="Gisha" panose="020B0502040204020203" pitchFamily="34" charset="-79"/>
                          <a:cs typeface="Gisha" panose="020B0502040204020203" pitchFamily="34" charset="-79"/>
                        </a:rPr>
                        <a:t>היהודים מקבלם 20% מהשטח</a:t>
                      </a:r>
                    </a:p>
                  </a:txBody>
                  <a:tcPr/>
                </a:tc>
                <a:extLst>
                  <a:ext uri="{0D108BD9-81ED-4DB2-BD59-A6C34878D82A}">
                    <a16:rowId xmlns="" xmlns:a16="http://schemas.microsoft.com/office/drawing/2014/main" val="2894506626"/>
                  </a:ext>
                </a:extLst>
              </a:tr>
              <a:tr h="683496">
                <a:tc>
                  <a:txBody>
                    <a:bodyPr/>
                    <a:lstStyle/>
                    <a:p>
                      <a:pPr algn="ctr" rtl="1"/>
                      <a:r>
                        <a:rPr lang="he-IL" sz="2800" dirty="0">
                          <a:latin typeface="Gisha" panose="020B0502040204020203" pitchFamily="34" charset="-79"/>
                          <a:cs typeface="Gisha" panose="020B0502040204020203" pitchFamily="34" charset="-79"/>
                        </a:rPr>
                        <a:t>הערבים מקבלים 75% מהשטח</a:t>
                      </a:r>
                    </a:p>
                  </a:txBody>
                  <a:tcPr/>
                </a:tc>
                <a:extLst>
                  <a:ext uri="{0D108BD9-81ED-4DB2-BD59-A6C34878D82A}">
                    <a16:rowId xmlns="" xmlns:a16="http://schemas.microsoft.com/office/drawing/2014/main" val="537278114"/>
                  </a:ext>
                </a:extLst>
              </a:tr>
              <a:tr h="1259074">
                <a:tc>
                  <a:txBody>
                    <a:bodyPr/>
                    <a:lstStyle/>
                    <a:p>
                      <a:pPr algn="ctr" rtl="1"/>
                      <a:r>
                        <a:rPr lang="he-IL" sz="2800" dirty="0">
                          <a:latin typeface="Gisha" panose="020B0502040204020203" pitchFamily="34" charset="-79"/>
                          <a:cs typeface="Gisha" panose="020B0502040204020203" pitchFamily="34" charset="-79"/>
                        </a:rPr>
                        <a:t>הבריטים נשארים במובלעת הכוללת את יפו ירושלים ובית לחם, 5%.</a:t>
                      </a:r>
                    </a:p>
                  </a:txBody>
                  <a:tcPr/>
                </a:tc>
                <a:extLst>
                  <a:ext uri="{0D108BD9-81ED-4DB2-BD59-A6C34878D82A}">
                    <a16:rowId xmlns="" xmlns:a16="http://schemas.microsoft.com/office/drawing/2014/main" val="3548717857"/>
                  </a:ext>
                </a:extLst>
              </a:tr>
            </a:tbl>
          </a:graphicData>
        </a:graphic>
      </p:graphicFrame>
      <p:sp>
        <p:nvSpPr>
          <p:cNvPr id="7" name="תיבת טקסט 6">
            <a:extLst>
              <a:ext uri="{FF2B5EF4-FFF2-40B4-BE49-F238E27FC236}">
                <a16:creationId xmlns="" xmlns:a16="http://schemas.microsoft.com/office/drawing/2014/main" id="{336F17C6-4705-4EFC-875B-6316160F6551}"/>
              </a:ext>
            </a:extLst>
          </p:cNvPr>
          <p:cNvSpPr txBox="1"/>
          <p:nvPr/>
        </p:nvSpPr>
        <p:spPr>
          <a:xfrm>
            <a:off x="380395" y="1183735"/>
            <a:ext cx="6591417" cy="954107"/>
          </a:xfrm>
          <a:prstGeom prst="rect">
            <a:avLst/>
          </a:prstGeom>
          <a:noFill/>
        </p:spPr>
        <p:txBody>
          <a:bodyPr wrap="square" rtlCol="1">
            <a:spAutoFit/>
          </a:bodyPr>
          <a:lstStyle/>
          <a:p>
            <a:pPr algn="ctr"/>
            <a:r>
              <a:rPr lang="he-IL" sz="2800" dirty="0"/>
              <a:t>הצעת החלוקה 1937</a:t>
            </a:r>
          </a:p>
          <a:p>
            <a:pPr algn="ctr"/>
            <a:r>
              <a:rPr lang="he-IL" sz="2800" dirty="0"/>
              <a:t>חלוקת הארץ ל-2 מדינות בין הערבים ליהודים:</a:t>
            </a:r>
          </a:p>
        </p:txBody>
      </p:sp>
      <p:sp>
        <p:nvSpPr>
          <p:cNvPr id="5" name="תיבת טקסט 4">
            <a:extLst>
              <a:ext uri="{FF2B5EF4-FFF2-40B4-BE49-F238E27FC236}">
                <a16:creationId xmlns="" xmlns:a16="http://schemas.microsoft.com/office/drawing/2014/main" id="{EA7BDE8B-8B3D-47F4-86F0-3E4C426EE8B1}"/>
              </a:ext>
            </a:extLst>
          </p:cNvPr>
          <p:cNvSpPr txBox="1"/>
          <p:nvPr/>
        </p:nvSpPr>
        <p:spPr>
          <a:xfrm>
            <a:off x="380395" y="6065836"/>
            <a:ext cx="7009233" cy="400110"/>
          </a:xfrm>
          <a:prstGeom prst="rect">
            <a:avLst/>
          </a:prstGeom>
          <a:noFill/>
        </p:spPr>
        <p:txBody>
          <a:bodyPr wrap="square" rtlCol="1">
            <a:spAutoFit/>
          </a:bodyPr>
          <a:lstStyle/>
          <a:p>
            <a:pPr algn="ctr"/>
            <a:r>
              <a:rPr lang="he-IL" sz="2000" dirty="0"/>
              <a:t>פעם ראשונה שהבריטים מציעים לתת שלטון עצמי ליהודים בארץ!</a:t>
            </a:r>
          </a:p>
        </p:txBody>
      </p:sp>
    </p:spTree>
    <p:extLst>
      <p:ext uri="{BB962C8B-B14F-4D97-AF65-F5344CB8AC3E}">
        <p14:creationId xmlns:p14="http://schemas.microsoft.com/office/powerpoint/2010/main" val="3153642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 xmlns:a16="http://schemas.microsoft.com/office/drawing/2014/main" id="{E8828BD9-4730-4F1E-9768-DFD5E25A4905}"/>
              </a:ext>
            </a:extLst>
          </p:cNvPr>
          <p:cNvSpPr>
            <a:spLocks noGrp="1"/>
          </p:cNvSpPr>
          <p:nvPr>
            <p:ph type="title"/>
          </p:nvPr>
        </p:nvSpPr>
        <p:spPr>
          <a:xfrm>
            <a:off x="1141411" y="619126"/>
            <a:ext cx="9906000" cy="936415"/>
          </a:xfrm>
        </p:spPr>
        <p:txBody>
          <a:bodyPr/>
          <a:lstStyle/>
          <a:p>
            <a:pPr algn="ctr"/>
            <a:r>
              <a:rPr lang="he-IL" dirty="0"/>
              <a:t>התגובות להצעת החלוקה של וועדת פיל</a:t>
            </a:r>
          </a:p>
        </p:txBody>
      </p:sp>
      <p:sp>
        <p:nvSpPr>
          <p:cNvPr id="11" name="מציין מיקום טקסט 10">
            <a:extLst>
              <a:ext uri="{FF2B5EF4-FFF2-40B4-BE49-F238E27FC236}">
                <a16:creationId xmlns="" xmlns:a16="http://schemas.microsoft.com/office/drawing/2014/main" id="{1D023B03-1130-48C8-9E93-BDCBB9262AA8}"/>
              </a:ext>
            </a:extLst>
          </p:cNvPr>
          <p:cNvSpPr>
            <a:spLocks noGrp="1"/>
          </p:cNvSpPr>
          <p:nvPr>
            <p:ph type="body" idx="1"/>
          </p:nvPr>
        </p:nvSpPr>
        <p:spPr>
          <a:xfrm>
            <a:off x="228609" y="1670945"/>
            <a:ext cx="3037105" cy="823912"/>
          </a:xfrm>
        </p:spPr>
        <p:style>
          <a:lnRef idx="3">
            <a:schemeClr val="lt1"/>
          </a:lnRef>
          <a:fillRef idx="1">
            <a:schemeClr val="accent6"/>
          </a:fillRef>
          <a:effectRef idx="1">
            <a:schemeClr val="accent6"/>
          </a:effectRef>
          <a:fontRef idx="minor">
            <a:schemeClr val="lt1"/>
          </a:fontRef>
        </p:style>
        <p:txBody>
          <a:bodyPr>
            <a:normAutofit/>
          </a:bodyPr>
          <a:lstStyle/>
          <a:p>
            <a:pPr algn="ctr"/>
            <a:r>
              <a:rPr lang="he-IL" sz="3600" b="1" u="sng" dirty="0"/>
              <a:t>הצד הערבי</a:t>
            </a:r>
          </a:p>
        </p:txBody>
      </p:sp>
      <p:sp>
        <p:nvSpPr>
          <p:cNvPr id="12" name="מציין מיקום תוכן 11">
            <a:extLst>
              <a:ext uri="{FF2B5EF4-FFF2-40B4-BE49-F238E27FC236}">
                <a16:creationId xmlns="" xmlns:a16="http://schemas.microsoft.com/office/drawing/2014/main" id="{4DD2D005-1AC3-4EE3-BE6C-A0773BF4F27D}"/>
              </a:ext>
            </a:extLst>
          </p:cNvPr>
          <p:cNvSpPr>
            <a:spLocks noGrp="1"/>
          </p:cNvSpPr>
          <p:nvPr>
            <p:ph sz="half" idx="2"/>
          </p:nvPr>
        </p:nvSpPr>
        <p:spPr>
          <a:xfrm>
            <a:off x="228609" y="2624447"/>
            <a:ext cx="3037105" cy="3166751"/>
          </a:xfrm>
        </p:spPr>
        <p:style>
          <a:lnRef idx="3">
            <a:schemeClr val="lt1"/>
          </a:lnRef>
          <a:fillRef idx="1">
            <a:schemeClr val="accent6"/>
          </a:fillRef>
          <a:effectRef idx="1">
            <a:schemeClr val="accent6"/>
          </a:effectRef>
          <a:fontRef idx="minor">
            <a:schemeClr val="lt1"/>
          </a:fontRef>
        </p:style>
        <p:txBody>
          <a:bodyPr>
            <a:normAutofit/>
          </a:bodyPr>
          <a:lstStyle/>
          <a:p>
            <a:pPr algn="just"/>
            <a:r>
              <a:rPr lang="he-IL" dirty="0"/>
              <a:t>התנגדות מוחלטת לכל בעלות של יהודים על חלק מארץ ישראל</a:t>
            </a:r>
          </a:p>
          <a:p>
            <a:endParaRPr lang="he-IL" dirty="0"/>
          </a:p>
          <a:p>
            <a:r>
              <a:rPr lang="he-IL" dirty="0"/>
              <a:t>חידוש האלימות</a:t>
            </a:r>
          </a:p>
        </p:txBody>
      </p:sp>
      <p:sp>
        <p:nvSpPr>
          <p:cNvPr id="13" name="מציין מיקום טקסט 12">
            <a:extLst>
              <a:ext uri="{FF2B5EF4-FFF2-40B4-BE49-F238E27FC236}">
                <a16:creationId xmlns="" xmlns:a16="http://schemas.microsoft.com/office/drawing/2014/main" id="{B79C1CF4-EAAC-4C60-8650-C561797630D8}"/>
              </a:ext>
            </a:extLst>
          </p:cNvPr>
          <p:cNvSpPr>
            <a:spLocks noGrp="1"/>
          </p:cNvSpPr>
          <p:nvPr>
            <p:ph type="body" sz="quarter" idx="3"/>
          </p:nvPr>
        </p:nvSpPr>
        <p:spPr>
          <a:xfrm>
            <a:off x="3621973" y="1685131"/>
            <a:ext cx="8134597" cy="823912"/>
          </a:xfrm>
        </p:spPr>
        <p:style>
          <a:lnRef idx="3">
            <a:schemeClr val="lt1"/>
          </a:lnRef>
          <a:fillRef idx="1">
            <a:schemeClr val="accent2"/>
          </a:fillRef>
          <a:effectRef idx="1">
            <a:schemeClr val="accent2"/>
          </a:effectRef>
          <a:fontRef idx="minor">
            <a:schemeClr val="lt1"/>
          </a:fontRef>
        </p:style>
        <p:txBody>
          <a:bodyPr>
            <a:normAutofit/>
          </a:bodyPr>
          <a:lstStyle/>
          <a:p>
            <a:pPr algn="ctr"/>
            <a:r>
              <a:rPr lang="he-IL" sz="3600" b="1" u="sng" dirty="0"/>
              <a:t>הצד היהודי</a:t>
            </a:r>
          </a:p>
        </p:txBody>
      </p:sp>
      <p:sp>
        <p:nvSpPr>
          <p:cNvPr id="14" name="מציין מיקום תוכן 13">
            <a:extLst>
              <a:ext uri="{FF2B5EF4-FFF2-40B4-BE49-F238E27FC236}">
                <a16:creationId xmlns="" xmlns:a16="http://schemas.microsoft.com/office/drawing/2014/main" id="{EA259161-071B-47CF-BE34-6846BCCAD06E}"/>
              </a:ext>
            </a:extLst>
          </p:cNvPr>
          <p:cNvSpPr>
            <a:spLocks noGrp="1"/>
          </p:cNvSpPr>
          <p:nvPr>
            <p:ph sz="quarter" idx="4"/>
          </p:nvPr>
        </p:nvSpPr>
        <p:spPr>
          <a:xfrm>
            <a:off x="3621973" y="2624447"/>
            <a:ext cx="8134597" cy="3166751"/>
          </a:xfrm>
        </p:spPr>
        <p:style>
          <a:lnRef idx="3">
            <a:schemeClr val="lt1"/>
          </a:lnRef>
          <a:fillRef idx="1">
            <a:schemeClr val="accent2"/>
          </a:fillRef>
          <a:effectRef idx="1">
            <a:schemeClr val="accent2"/>
          </a:effectRef>
          <a:fontRef idx="minor">
            <a:schemeClr val="lt1"/>
          </a:fontRef>
        </p:style>
        <p:txBody>
          <a:bodyPr>
            <a:normAutofit/>
          </a:bodyPr>
          <a:lstStyle/>
          <a:p>
            <a:r>
              <a:rPr lang="he-IL" dirty="0"/>
              <a:t>מחלוקת בין הזרמים (כולם לא שמחו על הגבולות המוצעים)</a:t>
            </a:r>
          </a:p>
          <a:p>
            <a:pPr lvl="1" algn="just"/>
            <a:r>
              <a:rPr lang="he-IL" dirty="0"/>
              <a:t>נימוקים </a:t>
            </a:r>
            <a:r>
              <a:rPr lang="he-IL" b="1" dirty="0"/>
              <a:t>בעד</a:t>
            </a:r>
            <a:r>
              <a:rPr lang="he-IL" dirty="0"/>
              <a:t> החלוקה: הזדמנות להקים סוף סוף מדינה כלשהי, נתחיל בקטן ונגדיל בהמשך את השטח, חשוב לייצר מקלט בטוח לכל היהודים באירופה שצריכים להימלט מהאנטישמיות הנאצית.</a:t>
            </a:r>
          </a:p>
          <a:p>
            <a:pPr lvl="1" algn="just"/>
            <a:r>
              <a:rPr lang="he-IL" dirty="0"/>
              <a:t>נימוקים </a:t>
            </a:r>
            <a:r>
              <a:rPr lang="he-IL" b="1" dirty="0"/>
              <a:t>נגד</a:t>
            </a:r>
            <a:r>
              <a:rPr lang="he-IL" dirty="0"/>
              <a:t> החלוקה: אי אפשר להגן על מדינה בגבולות האלה, הערבים עם יתרון גובה ומקיפים אותנו – הם יכבשו אותנו בקלות, אם נוותר עכשיו לעולם לא נקבל חזרה את השטחים האלה</a:t>
            </a:r>
          </a:p>
        </p:txBody>
      </p:sp>
    </p:spTree>
    <p:extLst>
      <p:ext uri="{BB962C8B-B14F-4D97-AF65-F5344CB8AC3E}">
        <p14:creationId xmlns:p14="http://schemas.microsoft.com/office/powerpoint/2010/main" val="3132201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088E01D6-B711-418F-B903-BAC36E34C599}"/>
              </a:ext>
            </a:extLst>
          </p:cNvPr>
          <p:cNvSpPr>
            <a:spLocks noGrp="1"/>
          </p:cNvSpPr>
          <p:nvPr>
            <p:ph type="title"/>
          </p:nvPr>
        </p:nvSpPr>
        <p:spPr/>
        <p:txBody>
          <a:bodyPr/>
          <a:lstStyle/>
          <a:p>
            <a:pPr algn="ctr"/>
            <a:r>
              <a:rPr lang="he-IL" dirty="0" err="1"/>
              <a:t>הפרהוד</a:t>
            </a:r>
            <a:r>
              <a:rPr lang="he-IL" dirty="0"/>
              <a:t> – פרעות בעירק</a:t>
            </a:r>
          </a:p>
        </p:txBody>
      </p:sp>
      <p:sp>
        <p:nvSpPr>
          <p:cNvPr id="7" name="מציין מיקום תוכן 6">
            <a:extLst>
              <a:ext uri="{FF2B5EF4-FFF2-40B4-BE49-F238E27FC236}">
                <a16:creationId xmlns="" xmlns:a16="http://schemas.microsoft.com/office/drawing/2014/main" id="{ADDBFBF8-6F6C-4027-8744-2012F00E7910}"/>
              </a:ext>
            </a:extLst>
          </p:cNvPr>
          <p:cNvSpPr>
            <a:spLocks noGrp="1"/>
          </p:cNvSpPr>
          <p:nvPr>
            <p:ph idx="1"/>
          </p:nvPr>
        </p:nvSpPr>
        <p:spPr>
          <a:xfrm>
            <a:off x="3034698" y="1981291"/>
            <a:ext cx="8689391" cy="1334457"/>
          </a:xfrm>
        </p:spPr>
        <p:txBody>
          <a:bodyPr>
            <a:normAutofit lnSpcReduction="10000"/>
          </a:bodyPr>
          <a:lstStyle/>
          <a:p>
            <a:pPr algn="just"/>
            <a:r>
              <a:rPr lang="he-IL" dirty="0"/>
              <a:t>המופתי, חג' אמין אל חוסייני, עובר במדינות ערב ורותם אותם למאמץ המלחמתי. הוא משכנע אותם שהמאבק בין היהודים והערבים בארץ ישראל הוא כללי בין האומה המוסלמית (והערבית) לעם היהודי. </a:t>
            </a:r>
          </a:p>
          <a:p>
            <a:pPr algn="just"/>
            <a:endParaRPr lang="he-IL" dirty="0"/>
          </a:p>
        </p:txBody>
      </p:sp>
      <p:pic>
        <p:nvPicPr>
          <p:cNvPr id="8" name="Picture 4" descr="תמונה קשורה">
            <a:extLst>
              <a:ext uri="{FF2B5EF4-FFF2-40B4-BE49-F238E27FC236}">
                <a16:creationId xmlns="" xmlns:a16="http://schemas.microsoft.com/office/drawing/2014/main" id="{3D2B131C-2956-40E3-ADC6-59F58A59C1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 b="16530"/>
          <a:stretch/>
        </p:blipFill>
        <p:spPr bwMode="auto">
          <a:xfrm>
            <a:off x="0" y="0"/>
            <a:ext cx="2999073" cy="3315748"/>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פינות מעוגלות 8">
            <a:extLst>
              <a:ext uri="{FF2B5EF4-FFF2-40B4-BE49-F238E27FC236}">
                <a16:creationId xmlns="" xmlns:a16="http://schemas.microsoft.com/office/drawing/2014/main" id="{9C2BD340-8CA3-4EC6-8532-47A0F52BD97F}"/>
              </a:ext>
            </a:extLst>
          </p:cNvPr>
          <p:cNvSpPr/>
          <p:nvPr/>
        </p:nvSpPr>
        <p:spPr>
          <a:xfrm>
            <a:off x="2999073" y="-3896"/>
            <a:ext cx="2363373" cy="4783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he-IL" dirty="0"/>
              <a:t>חאג' אמין אל חוסייני</a:t>
            </a:r>
          </a:p>
        </p:txBody>
      </p:sp>
      <p:sp>
        <p:nvSpPr>
          <p:cNvPr id="10" name="מציין מיקום תוכן 6">
            <a:extLst>
              <a:ext uri="{FF2B5EF4-FFF2-40B4-BE49-F238E27FC236}">
                <a16:creationId xmlns="" xmlns:a16="http://schemas.microsoft.com/office/drawing/2014/main" id="{235F96FF-C9D7-49B4-8D20-09A6053D4CB9}"/>
              </a:ext>
            </a:extLst>
          </p:cNvPr>
          <p:cNvSpPr txBox="1">
            <a:spLocks/>
          </p:cNvSpPr>
          <p:nvPr/>
        </p:nvSpPr>
        <p:spPr>
          <a:xfrm>
            <a:off x="356261" y="3459861"/>
            <a:ext cx="11394724" cy="3154695"/>
          </a:xfrm>
          <a:prstGeom prst="rect">
            <a:avLst/>
          </a:prstGeom>
        </p:spPr>
        <p:txBody>
          <a:bodyPr vert="horz" lIns="91440" tIns="45720" rIns="91440" bIns="45720" rtlCol="0">
            <a:normAutofit/>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he-IL" dirty="0"/>
              <a:t>זה גורם לכך שמדינות ערב מסייעות בנשקים וכספים לערבים המקומיים שנלחמים בארץ ישראל (ובזמן מלחמת העצמאות – גם בפלישה של צבא סדיר והצטרפות פעילה למלחמה), אך גם ביחס שלילי ועוין ליהודים המקומיים שחיים אצלם (שחלקם חיים כבר מאות שנים בשכנות טובה עם הערבים והמוסלמים).</a:t>
            </a:r>
          </a:p>
          <a:p>
            <a:pPr algn="just"/>
            <a:r>
              <a:rPr lang="he-IL" dirty="0"/>
              <a:t>ב1931 התכנס בירושלים קונגרס ערבי בהשתתפות נציגים ממדינות ערב, על מנת לגבש דרכי פעולה נגד התנועה הציונית. זה מעיד על התגייסות בינלאומית-ערבית נגד היהודים.</a:t>
            </a:r>
          </a:p>
          <a:p>
            <a:pPr algn="just"/>
            <a:endParaRPr lang="he-IL" dirty="0"/>
          </a:p>
        </p:txBody>
      </p:sp>
    </p:spTree>
    <p:extLst>
      <p:ext uri="{BB962C8B-B14F-4D97-AF65-F5344CB8AC3E}">
        <p14:creationId xmlns:p14="http://schemas.microsoft.com/office/powerpoint/2010/main" val="823975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 xmlns:a16="http://schemas.microsoft.com/office/drawing/2014/main" id="{7F049E69-1F30-4DE8-998E-7D366057F32E}"/>
              </a:ext>
            </a:extLst>
          </p:cNvPr>
          <p:cNvSpPr>
            <a:spLocks noGrp="1"/>
          </p:cNvSpPr>
          <p:nvPr>
            <p:ph idx="1"/>
          </p:nvPr>
        </p:nvSpPr>
        <p:spPr>
          <a:xfrm>
            <a:off x="754380" y="2249486"/>
            <a:ext cx="10687050" cy="3854133"/>
          </a:xfrm>
        </p:spPr>
        <p:txBody>
          <a:bodyPr>
            <a:normAutofit lnSpcReduction="10000"/>
          </a:bodyPr>
          <a:lstStyle/>
          <a:p>
            <a:pPr algn="just"/>
            <a:r>
              <a:rPr lang="he-IL" sz="2800" dirty="0"/>
              <a:t>לאחר הסתה חמורה נגד היהודים, וגם על רקע עליית האנטישמיות הנאצית, פרצו בבגדאד פרעות </a:t>
            </a:r>
            <a:r>
              <a:rPr lang="he-IL" sz="2800" dirty="0" err="1"/>
              <a:t>הפרהוד</a:t>
            </a:r>
            <a:r>
              <a:rPr lang="he-IL" sz="2800" dirty="0"/>
              <a:t> בחג שבועות תש"א (1-2/06/1941).</a:t>
            </a:r>
          </a:p>
          <a:p>
            <a:pPr algn="just"/>
            <a:r>
              <a:rPr lang="he-IL" sz="2800" dirty="0"/>
              <a:t>לפחות 179 יהודים נרצחו, אלפים נפצעו ורכוש רב נבזז. </a:t>
            </a:r>
          </a:p>
          <a:p>
            <a:pPr algn="just"/>
            <a:r>
              <a:rPr lang="he-IL" sz="2800" dirty="0"/>
              <a:t>הפרעות טלטלו את החברה היהודית בעירק, וגרמו למשפחות שחיו בה מאות שנים להבין שזה כבר לא מקום בטוח בשבילם. כמעט כל הקהילה היהודית תעלה ארצה עשור לאחר מכן, למדינת ישראל הצעירה (במבצע עזרא ונחמיה). </a:t>
            </a:r>
          </a:p>
        </p:txBody>
      </p:sp>
      <p:sp>
        <p:nvSpPr>
          <p:cNvPr id="4" name="כותרת 1">
            <a:extLst>
              <a:ext uri="{FF2B5EF4-FFF2-40B4-BE49-F238E27FC236}">
                <a16:creationId xmlns="" xmlns:a16="http://schemas.microsoft.com/office/drawing/2014/main" id="{D63B1E56-754B-4C53-AAE2-FFBA2DE3097B}"/>
              </a:ext>
            </a:extLst>
          </p:cNvPr>
          <p:cNvSpPr>
            <a:spLocks noGrp="1"/>
          </p:cNvSpPr>
          <p:nvPr>
            <p:ph type="title"/>
          </p:nvPr>
        </p:nvSpPr>
        <p:spPr>
          <a:xfrm>
            <a:off x="1141413" y="619125"/>
            <a:ext cx="9906000" cy="1477963"/>
          </a:xfrm>
        </p:spPr>
        <p:txBody>
          <a:bodyPr/>
          <a:lstStyle/>
          <a:p>
            <a:pPr algn="ctr"/>
            <a:r>
              <a:rPr lang="he-IL" dirty="0" err="1"/>
              <a:t>הפרהוד</a:t>
            </a:r>
            <a:r>
              <a:rPr lang="he-IL" dirty="0"/>
              <a:t> – פרעות בעירק</a:t>
            </a:r>
          </a:p>
        </p:txBody>
      </p:sp>
    </p:spTree>
    <p:extLst>
      <p:ext uri="{BB962C8B-B14F-4D97-AF65-F5344CB8AC3E}">
        <p14:creationId xmlns:p14="http://schemas.microsoft.com/office/powerpoint/2010/main" val="1472964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AE3F006-434B-4B23-AEC7-54805E03174C}"/>
              </a:ext>
            </a:extLst>
          </p:cNvPr>
          <p:cNvSpPr>
            <a:spLocks noGrp="1"/>
          </p:cNvSpPr>
          <p:nvPr>
            <p:ph type="title"/>
          </p:nvPr>
        </p:nvSpPr>
        <p:spPr/>
        <p:txBody>
          <a:bodyPr/>
          <a:lstStyle/>
          <a:p>
            <a:r>
              <a:rPr lang="he-IL" dirty="0"/>
              <a:t>מדינה בדרך</a:t>
            </a:r>
          </a:p>
        </p:txBody>
      </p:sp>
      <p:sp>
        <p:nvSpPr>
          <p:cNvPr id="4" name="מציין מיקום טקסט 3">
            <a:extLst>
              <a:ext uri="{FF2B5EF4-FFF2-40B4-BE49-F238E27FC236}">
                <a16:creationId xmlns="" xmlns:a16="http://schemas.microsoft.com/office/drawing/2014/main" id="{77CA8708-3A2C-4645-87D0-0067DCD654CC}"/>
              </a:ext>
            </a:extLst>
          </p:cNvPr>
          <p:cNvSpPr>
            <a:spLocks noGrp="1"/>
          </p:cNvSpPr>
          <p:nvPr>
            <p:ph type="body" idx="1"/>
          </p:nvPr>
        </p:nvSpPr>
        <p:spPr/>
        <p:txBody>
          <a:bodyPr>
            <a:normAutofit/>
          </a:bodyPr>
          <a:lstStyle/>
          <a:p>
            <a:r>
              <a:rPr lang="he-IL" sz="2400" dirty="0"/>
              <a:t>היישוב היהודי בארץ ישראל 1945-1947</a:t>
            </a:r>
          </a:p>
        </p:txBody>
      </p:sp>
    </p:spTree>
    <p:extLst>
      <p:ext uri="{BB962C8B-B14F-4D97-AF65-F5344CB8AC3E}">
        <p14:creationId xmlns:p14="http://schemas.microsoft.com/office/powerpoint/2010/main" val="119471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50E1E0F-3EFF-458B-8F79-76D9E652B0C4}"/>
              </a:ext>
            </a:extLst>
          </p:cNvPr>
          <p:cNvSpPr>
            <a:spLocks noGrp="1"/>
          </p:cNvSpPr>
          <p:nvPr>
            <p:ph type="title"/>
          </p:nvPr>
        </p:nvSpPr>
        <p:spPr/>
        <p:txBody>
          <a:bodyPr/>
          <a:lstStyle/>
          <a:p>
            <a:pPr algn="r"/>
            <a:r>
              <a:rPr lang="he-IL" dirty="0"/>
              <a:t>הישוב החדש</a:t>
            </a:r>
          </a:p>
        </p:txBody>
      </p:sp>
      <p:sp>
        <p:nvSpPr>
          <p:cNvPr id="6" name="מציין מיקום טקסט 5">
            <a:extLst>
              <a:ext uri="{FF2B5EF4-FFF2-40B4-BE49-F238E27FC236}">
                <a16:creationId xmlns="" xmlns:a16="http://schemas.microsoft.com/office/drawing/2014/main" id="{2048A378-E9D5-4FAA-B4C8-15A1DDE49BAD}"/>
              </a:ext>
            </a:extLst>
          </p:cNvPr>
          <p:cNvSpPr>
            <a:spLocks noGrp="1"/>
          </p:cNvSpPr>
          <p:nvPr>
            <p:ph type="body" sz="quarter" idx="3"/>
          </p:nvPr>
        </p:nvSpPr>
        <p:spPr>
          <a:xfrm>
            <a:off x="511390" y="546839"/>
            <a:ext cx="4718304" cy="576262"/>
          </a:xfrm>
        </p:spPr>
        <p:txBody>
          <a:bodyPr/>
          <a:lstStyle/>
          <a:p>
            <a:r>
              <a:rPr lang="he-IL" dirty="0"/>
              <a:t>העלייה הראשונה</a:t>
            </a:r>
          </a:p>
        </p:txBody>
      </p:sp>
      <p:sp>
        <p:nvSpPr>
          <p:cNvPr id="7" name="מציין מיקום תוכן 6">
            <a:extLst>
              <a:ext uri="{FF2B5EF4-FFF2-40B4-BE49-F238E27FC236}">
                <a16:creationId xmlns="" xmlns:a16="http://schemas.microsoft.com/office/drawing/2014/main" id="{C86F879D-06C5-4341-9860-D45EC427DB3B}"/>
              </a:ext>
            </a:extLst>
          </p:cNvPr>
          <p:cNvSpPr>
            <a:spLocks noGrp="1"/>
          </p:cNvSpPr>
          <p:nvPr>
            <p:ph sz="quarter" idx="4"/>
          </p:nvPr>
        </p:nvSpPr>
        <p:spPr>
          <a:xfrm>
            <a:off x="711200" y="2471102"/>
            <a:ext cx="10607040" cy="3840059"/>
          </a:xfrm>
        </p:spPr>
        <p:txBody>
          <a:bodyPr>
            <a:normAutofit/>
          </a:bodyPr>
          <a:lstStyle/>
          <a:p>
            <a:r>
              <a:rPr lang="he-IL" sz="2800" dirty="0">
                <a:cs typeface="+mj-cs"/>
              </a:rPr>
              <a:t>רוב העולים בעלייה זו היו דתיים-מסורתיים בעלי משפחות שהתיישבו בערים ועסקו במסחר ומלאכה, אך היה בה מיעוט של עולי </a:t>
            </a:r>
            <a:r>
              <a:rPr lang="he-IL" sz="2800" b="1" dirty="0">
                <a:cs typeface="+mj-cs"/>
              </a:rPr>
              <a:t>חיבת ציון </a:t>
            </a:r>
            <a:r>
              <a:rPr lang="he-IL" sz="2800" dirty="0">
                <a:cs typeface="+mj-cs"/>
              </a:rPr>
              <a:t>השונה במאפייניו מרוב העולים. (למשל: ביל"ו שהאמינו בערכי צדק חברתי ושוויון, נוסף לציונות ועבודת כפיים).</a:t>
            </a:r>
          </a:p>
          <a:p>
            <a:r>
              <a:rPr lang="he-IL" sz="2800" dirty="0">
                <a:cs typeface="+mj-cs"/>
              </a:rPr>
              <a:t>עולי חיבת ציון עסקו בחקלאות וחידשו את צורת ההתיישבות '</a:t>
            </a:r>
            <a:r>
              <a:rPr lang="he-IL" sz="2800" b="1" dirty="0">
                <a:cs typeface="+mj-cs"/>
              </a:rPr>
              <a:t>מושבה</a:t>
            </a:r>
            <a:r>
              <a:rPr lang="he-IL" sz="2800" dirty="0">
                <a:cs typeface="+mj-cs"/>
              </a:rPr>
              <a:t>' (32 מושבות, 5,000 אנשים). הקימו מוסדות הנהגה מקומיים, פיתחו מוסדות חינוך לאומיים, הנהיגו את השפה העברית וקידמו את מעמד הנשים בתחום החינוך כתלמידות ומורות.</a:t>
            </a:r>
          </a:p>
        </p:txBody>
      </p:sp>
      <p:sp>
        <p:nvSpPr>
          <p:cNvPr id="11" name="מציין מיקום תוכן 6">
            <a:extLst>
              <a:ext uri="{FF2B5EF4-FFF2-40B4-BE49-F238E27FC236}">
                <a16:creationId xmlns="" xmlns:a16="http://schemas.microsoft.com/office/drawing/2014/main" id="{4ADFAF11-350C-4441-91CB-5F736C804FBB}"/>
              </a:ext>
            </a:extLst>
          </p:cNvPr>
          <p:cNvSpPr txBox="1">
            <a:spLocks/>
          </p:cNvSpPr>
          <p:nvPr/>
        </p:nvSpPr>
        <p:spPr>
          <a:xfrm>
            <a:off x="1295402" y="982133"/>
            <a:ext cx="4154422" cy="1496908"/>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dirty="0"/>
              <a:t>בין השנים 1882-1904</a:t>
            </a:r>
          </a:p>
          <a:p>
            <a:r>
              <a:rPr lang="he-IL" dirty="0"/>
              <a:t>סה"כ כ-60,000 עולים</a:t>
            </a:r>
          </a:p>
          <a:p>
            <a:r>
              <a:rPr lang="he-IL" dirty="0"/>
              <a:t>בעיקר מרוסיה, רומניה ותימן</a:t>
            </a:r>
          </a:p>
        </p:txBody>
      </p:sp>
    </p:spTree>
    <p:extLst>
      <p:ext uri="{BB962C8B-B14F-4D97-AF65-F5344CB8AC3E}">
        <p14:creationId xmlns:p14="http://schemas.microsoft.com/office/powerpoint/2010/main" val="279179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EA9CBF06-F00E-4BED-8B93-071518B16F62}"/>
              </a:ext>
            </a:extLst>
          </p:cNvPr>
          <p:cNvSpPr>
            <a:spLocks noGrp="1"/>
          </p:cNvSpPr>
          <p:nvPr>
            <p:ph type="title"/>
          </p:nvPr>
        </p:nvSpPr>
        <p:spPr/>
        <p:txBody>
          <a:bodyPr/>
          <a:lstStyle/>
          <a:p>
            <a:pPr algn="ctr"/>
            <a:r>
              <a:rPr lang="he-IL" dirty="0"/>
              <a:t>דרכי המאבק השונות במדיניות הבריטים לאחר מלחמת העולם</a:t>
            </a:r>
          </a:p>
        </p:txBody>
      </p:sp>
      <p:sp>
        <p:nvSpPr>
          <p:cNvPr id="3" name="מציין מיקום תוכן 2">
            <a:extLst>
              <a:ext uri="{FF2B5EF4-FFF2-40B4-BE49-F238E27FC236}">
                <a16:creationId xmlns="" xmlns:a16="http://schemas.microsoft.com/office/drawing/2014/main" id="{B36A481A-77DE-4942-89BB-94A21FD863A4}"/>
              </a:ext>
            </a:extLst>
          </p:cNvPr>
          <p:cNvSpPr>
            <a:spLocks noGrp="1"/>
          </p:cNvSpPr>
          <p:nvPr>
            <p:ph idx="1"/>
          </p:nvPr>
        </p:nvSpPr>
        <p:spPr/>
        <p:txBody>
          <a:bodyPr/>
          <a:lstStyle/>
          <a:p>
            <a:r>
              <a:rPr lang="he-IL" dirty="0"/>
              <a:t>לאחר שמסתיימת מלחמת העולם השנייה והבריטים לא משנים את המדיניות שלהם לטובת היהודים ולא מבטלים את הגבלות הספר הלבן – הישוב היהודי כולו מתגייס למאבק במדיניות הבריטית</a:t>
            </a:r>
          </a:p>
          <a:p>
            <a:pPr lvl="1"/>
            <a:r>
              <a:rPr lang="he-IL" dirty="0"/>
              <a:t>בתחום ההתיישבות – נלמד על גוש עציון</a:t>
            </a:r>
          </a:p>
          <a:p>
            <a:pPr lvl="1"/>
            <a:r>
              <a:rPr lang="he-IL" dirty="0"/>
              <a:t>בתחום ההעפלה </a:t>
            </a:r>
          </a:p>
          <a:p>
            <a:pPr lvl="1"/>
            <a:r>
              <a:rPr lang="he-IL" dirty="0"/>
              <a:t>בתחום הצבאי – נלמד על התנועות הפורשות (אצ"ל ולח"י) ועל תנועת המרי העברי</a:t>
            </a:r>
          </a:p>
        </p:txBody>
      </p:sp>
    </p:spTree>
    <p:extLst>
      <p:ext uri="{BB962C8B-B14F-4D97-AF65-F5344CB8AC3E}">
        <p14:creationId xmlns:p14="http://schemas.microsoft.com/office/powerpoint/2010/main" val="4281486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1B691052-4ECC-4DF2-A157-9CCEFDBD65BB}"/>
              </a:ext>
            </a:extLst>
          </p:cNvPr>
          <p:cNvSpPr>
            <a:spLocks noGrp="1"/>
          </p:cNvSpPr>
          <p:nvPr>
            <p:ph type="title"/>
          </p:nvPr>
        </p:nvSpPr>
        <p:spPr/>
        <p:txBody>
          <a:bodyPr/>
          <a:lstStyle/>
          <a:p>
            <a:r>
              <a:rPr lang="he-IL" dirty="0"/>
              <a:t>ההתיישבות בגוש עציון</a:t>
            </a:r>
          </a:p>
        </p:txBody>
      </p:sp>
      <p:sp>
        <p:nvSpPr>
          <p:cNvPr id="5" name="מציין מיקום תוכן 4">
            <a:extLst>
              <a:ext uri="{FF2B5EF4-FFF2-40B4-BE49-F238E27FC236}">
                <a16:creationId xmlns="" xmlns:a16="http://schemas.microsoft.com/office/drawing/2014/main" id="{0146DDEA-201B-4A0F-BB4F-5ECD8A0B3646}"/>
              </a:ext>
            </a:extLst>
          </p:cNvPr>
          <p:cNvSpPr>
            <a:spLocks noGrp="1"/>
          </p:cNvSpPr>
          <p:nvPr>
            <p:ph idx="1"/>
          </p:nvPr>
        </p:nvSpPr>
        <p:spPr>
          <a:xfrm>
            <a:off x="1141412" y="2249487"/>
            <a:ext cx="9905999" cy="3896132"/>
          </a:xfrm>
        </p:spPr>
        <p:txBody>
          <a:bodyPr>
            <a:normAutofit/>
          </a:bodyPr>
          <a:lstStyle/>
          <a:p>
            <a:pPr algn="just"/>
            <a:r>
              <a:rPr lang="he-IL" dirty="0"/>
              <a:t>גוש עציון הוא חבל ארץ דרומית לירושלים. נעשו שני ניסיונות מוקדמים לעלות אליו, אך הם חרבו בפרעות הערבים (מגדל עדר – חרב במאורעות תרפ"ט/1929 ; קבוצת אל ההר – חרבה במרד הערבי הגדול </a:t>
            </a:r>
            <a:r>
              <a:rPr lang="he-IL" dirty="0" err="1"/>
              <a:t>בתרצ"ו</a:t>
            </a:r>
            <a:r>
              <a:rPr lang="he-IL" dirty="0"/>
              <a:t>/1936).</a:t>
            </a:r>
          </a:p>
          <a:p>
            <a:pPr algn="just"/>
            <a:r>
              <a:rPr lang="he-IL" dirty="0"/>
              <a:t>בשנות הארבעים קמים 4 ישובים: כפר עציון (1943), משואות יצחק (1945), עין צורים (1946) ורבדים (1947). שלושת הראשונים היו קיבוצים של תנועת הקיבוץ הדתי, בעוד רבדים היה ישוב של השומר הצעיר.</a:t>
            </a:r>
          </a:p>
          <a:p>
            <a:pPr algn="just"/>
            <a:r>
              <a:rPr lang="he-IL" dirty="0"/>
              <a:t>ההתיישבות למעשה התנגדה למדיניות הבריטית שמנעה מיהודים לרכוש אדמות וליישב אותן.</a:t>
            </a:r>
          </a:p>
        </p:txBody>
      </p:sp>
    </p:spTree>
    <p:extLst>
      <p:ext uri="{BB962C8B-B14F-4D97-AF65-F5344CB8AC3E}">
        <p14:creationId xmlns:p14="http://schemas.microsoft.com/office/powerpoint/2010/main" val="2267833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5E0271A-6F5B-4D41-83F6-AAE49258ED47}"/>
              </a:ext>
            </a:extLst>
          </p:cNvPr>
          <p:cNvSpPr>
            <a:spLocks noGrp="1"/>
          </p:cNvSpPr>
          <p:nvPr>
            <p:ph type="title"/>
          </p:nvPr>
        </p:nvSpPr>
        <p:spPr/>
        <p:txBody>
          <a:bodyPr/>
          <a:lstStyle/>
          <a:p>
            <a:r>
              <a:rPr lang="he-IL" dirty="0"/>
              <a:t>ההתיישבות בגוש עציון</a:t>
            </a:r>
          </a:p>
        </p:txBody>
      </p:sp>
      <p:sp>
        <p:nvSpPr>
          <p:cNvPr id="3" name="מציין מיקום תוכן 2">
            <a:extLst>
              <a:ext uri="{FF2B5EF4-FFF2-40B4-BE49-F238E27FC236}">
                <a16:creationId xmlns="" xmlns:a16="http://schemas.microsoft.com/office/drawing/2014/main" id="{634DB3A7-5FB5-4EED-A28D-293C86B333B0}"/>
              </a:ext>
            </a:extLst>
          </p:cNvPr>
          <p:cNvSpPr>
            <a:spLocks noGrp="1"/>
          </p:cNvSpPr>
          <p:nvPr>
            <p:ph idx="1"/>
          </p:nvPr>
        </p:nvSpPr>
        <p:spPr>
          <a:xfrm>
            <a:off x="797442" y="2249486"/>
            <a:ext cx="10802679" cy="3989995"/>
          </a:xfrm>
        </p:spPr>
        <p:txBody>
          <a:bodyPr/>
          <a:lstStyle/>
          <a:p>
            <a:pPr algn="just"/>
            <a:r>
              <a:rPr lang="he-IL" dirty="0"/>
              <a:t>המתיישבים עסקו בחקלאות ועבודות משק, וגם הקימו במקום בית הארחה.</a:t>
            </a:r>
          </a:p>
          <a:p>
            <a:pPr algn="just"/>
            <a:r>
              <a:rPr lang="he-IL" dirty="0"/>
              <a:t>לאחר הצעת החלוקה התברר שגוש עציון נמצא בשטח הערבי. עם תחילת קרבות מלחמת העצמאות ספגו יישובי הגוש התקפות רבות ועמדו בהן בגבורה. גוש עציון היווה את המגן של ירושלים מהצד הדרומי שלה ומנע מתגבורות ערביות לתקוף מדרום.</a:t>
            </a:r>
          </a:p>
          <a:p>
            <a:pPr algn="just"/>
            <a:r>
              <a:rPr lang="he-IL" dirty="0"/>
              <a:t>הישוב היה נצור במשך תקופה. מספר שיירות ניסו להגיע מירושלים ולהעביר אספקה וציוד, ביניהן: שיירת נבי דניאל (שהגיעה בשלום אך הותקפה בחזרה לירושלים) ושיירת </a:t>
            </a:r>
            <a:r>
              <a:rPr lang="he-IL" dirty="0" err="1"/>
              <a:t>הל"ה</a:t>
            </a:r>
            <a:r>
              <a:rPr lang="he-IL" dirty="0"/>
              <a:t> (35 לוחמים שנפלו בקרב גבורה ליד הכפר </a:t>
            </a:r>
            <a:r>
              <a:rPr lang="he-IL" dirty="0" err="1"/>
              <a:t>צוריף</a:t>
            </a:r>
            <a:r>
              <a:rPr lang="he-IL" dirty="0"/>
              <a:t>, בדרך לגוש עציון).</a:t>
            </a:r>
          </a:p>
        </p:txBody>
      </p:sp>
    </p:spTree>
    <p:extLst>
      <p:ext uri="{BB962C8B-B14F-4D97-AF65-F5344CB8AC3E}">
        <p14:creationId xmlns:p14="http://schemas.microsoft.com/office/powerpoint/2010/main" val="3131268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93801B0B-8A0F-495D-A67E-CAEADB6B5E6B}"/>
              </a:ext>
            </a:extLst>
          </p:cNvPr>
          <p:cNvSpPr>
            <a:spLocks noGrp="1"/>
          </p:cNvSpPr>
          <p:nvPr>
            <p:ph type="title"/>
          </p:nvPr>
        </p:nvSpPr>
        <p:spPr/>
        <p:txBody>
          <a:bodyPr/>
          <a:lstStyle/>
          <a:p>
            <a:r>
              <a:rPr lang="he-IL" dirty="0"/>
              <a:t>ההתיישבות בגוש עציון</a:t>
            </a:r>
          </a:p>
        </p:txBody>
      </p:sp>
      <p:sp>
        <p:nvSpPr>
          <p:cNvPr id="3" name="מציין מיקום תוכן 2">
            <a:extLst>
              <a:ext uri="{FF2B5EF4-FFF2-40B4-BE49-F238E27FC236}">
                <a16:creationId xmlns="" xmlns:a16="http://schemas.microsoft.com/office/drawing/2014/main" id="{D4F27017-9CCD-4131-AB3F-F456C1C5EC11}"/>
              </a:ext>
            </a:extLst>
          </p:cNvPr>
          <p:cNvSpPr>
            <a:spLocks noGrp="1"/>
          </p:cNvSpPr>
          <p:nvPr>
            <p:ph idx="1"/>
          </p:nvPr>
        </p:nvSpPr>
        <p:spPr/>
        <p:txBody>
          <a:bodyPr/>
          <a:lstStyle/>
          <a:p>
            <a:pPr algn="just"/>
            <a:r>
              <a:rPr lang="he-IL" dirty="0"/>
              <a:t>"מלכה נפלה" – יישובי גוש עציון נפלו ערב הקמת המדינה – בד' באייר תש"ח, במתקפה משולבת של כוחות לגיון ירדני עם כנופיות מקומיות. טבח נערך בלוחמי כפר עציון לאחר שנכנעו. רבים מלוחמי גוש עציון הלכו בשבי. </a:t>
            </a:r>
          </a:p>
          <a:p>
            <a:pPr algn="just"/>
            <a:r>
              <a:rPr lang="he-IL" dirty="0"/>
              <a:t>לאחר מלחמת ששת הימים חזרה ההתיישבות היהודית לגוש עציון.</a:t>
            </a:r>
          </a:p>
          <a:p>
            <a:pPr algn="just"/>
            <a:r>
              <a:rPr lang="he-IL" dirty="0"/>
              <a:t>נרחיב עוד על גוש עציון במסגרת תוכנית פר"ח על מלחמת העצמאות.</a:t>
            </a:r>
          </a:p>
          <a:p>
            <a:pPr algn="just"/>
            <a:endParaRPr lang="he-IL" dirty="0"/>
          </a:p>
        </p:txBody>
      </p:sp>
    </p:spTree>
    <p:extLst>
      <p:ext uri="{BB962C8B-B14F-4D97-AF65-F5344CB8AC3E}">
        <p14:creationId xmlns:p14="http://schemas.microsoft.com/office/powerpoint/2010/main" val="745243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001" y="214448"/>
            <a:ext cx="9905998" cy="1478570"/>
          </a:xfrm>
        </p:spPr>
        <p:txBody>
          <a:bodyPr>
            <a:normAutofit/>
          </a:bodyPr>
          <a:lstStyle/>
          <a:p>
            <a:pPr rtl="1">
              <a:lnSpc>
                <a:spcPct val="150000"/>
              </a:lnSpc>
            </a:pPr>
            <a:r>
              <a:rPr lang="he-IL" dirty="0"/>
              <a:t>המאבק בבריטים באמצעות העפלה</a:t>
            </a:r>
          </a:p>
        </p:txBody>
      </p:sp>
      <p:sp>
        <p:nvSpPr>
          <p:cNvPr id="3" name="מציין מיקום תוכן 2"/>
          <p:cNvSpPr>
            <a:spLocks noGrp="1"/>
          </p:cNvSpPr>
          <p:nvPr>
            <p:ph idx="1"/>
          </p:nvPr>
        </p:nvSpPr>
        <p:spPr>
          <a:xfrm>
            <a:off x="2222205" y="1509824"/>
            <a:ext cx="9452527" cy="4848446"/>
          </a:xfrm>
        </p:spPr>
        <p:txBody>
          <a:bodyPr>
            <a:noAutofit/>
          </a:bodyPr>
          <a:lstStyle/>
          <a:p>
            <a:pPr rtl="1">
              <a:lnSpc>
                <a:spcPct val="150000"/>
              </a:lnSpc>
            </a:pPr>
            <a:r>
              <a:rPr lang="he-IL" sz="2000" dirty="0"/>
              <a:t>אחת הבעיות לאחר המלחמה הייתה בעיית העקורים: כ-250 אלף ניצולי השואה שהיו על אדמת אירופה ביקשו להגיע לארץ ישראל ולשקם את חייהם. </a:t>
            </a:r>
          </a:p>
          <a:p>
            <a:pPr marL="0" indent="0" rtl="1">
              <a:lnSpc>
                <a:spcPct val="150000"/>
              </a:lnSpc>
              <a:buNone/>
            </a:pPr>
            <a:endParaRPr lang="he-IL" sz="2000" dirty="0"/>
          </a:p>
          <a:p>
            <a:pPr marL="0" indent="0" rtl="1">
              <a:lnSpc>
                <a:spcPct val="150000"/>
              </a:lnSpc>
              <a:buNone/>
            </a:pPr>
            <a:r>
              <a:rPr lang="he-IL" sz="2000" dirty="0"/>
              <a:t>הפתרון: </a:t>
            </a:r>
            <a:r>
              <a:rPr lang="he-IL" sz="2000" b="1" dirty="0"/>
              <a:t>הגברת העפלה בעלייה בלתי חוקית</a:t>
            </a:r>
          </a:p>
          <a:p>
            <a:pPr rtl="1">
              <a:lnSpc>
                <a:spcPct val="150000"/>
              </a:lnSpc>
            </a:pPr>
            <a:r>
              <a:rPr lang="he-IL" sz="2000" dirty="0"/>
              <a:t>בנוסף היו להעפלה שתי מטרות:</a:t>
            </a:r>
          </a:p>
          <a:p>
            <a:pPr marL="514350" indent="-514350">
              <a:lnSpc>
                <a:spcPct val="150000"/>
              </a:lnSpc>
              <a:buAutoNum type="arabicPeriod"/>
            </a:pPr>
            <a:r>
              <a:rPr lang="he-IL" sz="2000" dirty="0"/>
              <a:t>ההעפלה עזרה להגדיל את מספר היהודים בארץ.</a:t>
            </a:r>
          </a:p>
          <a:p>
            <a:pPr marL="514350" indent="-514350">
              <a:lnSpc>
                <a:spcPct val="150000"/>
              </a:lnSpc>
              <a:buAutoNum type="arabicPeriod"/>
            </a:pPr>
            <a:r>
              <a:rPr lang="he-IL" sz="2000" dirty="0"/>
              <a:t>ההעפלה פגעה בתדמית של הבריטים בעיני העולם והשפיעה על דעת הקהל העולמית לטובת ישראל.</a:t>
            </a:r>
          </a:p>
        </p:txBody>
      </p:sp>
      <p:pic>
        <p:nvPicPr>
          <p:cNvPr id="6" name="תמונה 5"/>
          <p:cNvPicPr>
            <a:picLocks noChangeAspect="1"/>
          </p:cNvPicPr>
          <p:nvPr/>
        </p:nvPicPr>
        <p:blipFill rotWithShape="1">
          <a:blip r:embed="rId2"/>
          <a:srcRect r="8224" b="-1"/>
          <a:stretch/>
        </p:blipFill>
        <p:spPr>
          <a:xfrm>
            <a:off x="0" y="0"/>
            <a:ext cx="2144211" cy="3386036"/>
          </a:xfrm>
          <a:prstGeom prst="rect">
            <a:avLst/>
          </a:prstGeom>
        </p:spPr>
      </p:pic>
      <p:pic>
        <p:nvPicPr>
          <p:cNvPr id="4" name="תמונה 3"/>
          <p:cNvPicPr>
            <a:picLocks noChangeAspect="1"/>
          </p:cNvPicPr>
          <p:nvPr/>
        </p:nvPicPr>
        <p:blipFill rotWithShape="1">
          <a:blip r:embed="rId3"/>
          <a:srcRect l="25524" r="27766" b="-1"/>
          <a:stretch/>
        </p:blipFill>
        <p:spPr>
          <a:xfrm>
            <a:off x="0" y="3471965"/>
            <a:ext cx="2151831" cy="3386036"/>
          </a:xfrm>
          <a:prstGeom prst="rect">
            <a:avLst/>
          </a:prstGeom>
        </p:spPr>
      </p:pic>
    </p:spTree>
    <p:extLst>
      <p:ext uri="{BB962C8B-B14F-4D97-AF65-F5344CB8AC3E}">
        <p14:creationId xmlns:p14="http://schemas.microsoft.com/office/powerpoint/2010/main" val="3332047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ctr">
            <a:normAutofit/>
          </a:bodyPr>
          <a:lstStyle/>
          <a:p>
            <a:pPr rtl="1">
              <a:lnSpc>
                <a:spcPct val="150000"/>
              </a:lnSpc>
            </a:pPr>
            <a:r>
              <a:rPr lang="he-IL" dirty="0"/>
              <a:t>הקשיים בהעפלה דרך הים</a:t>
            </a:r>
          </a:p>
        </p:txBody>
      </p:sp>
      <p:sp>
        <p:nvSpPr>
          <p:cNvPr id="7" name="מציין מיקום טקסט 6">
            <a:extLst>
              <a:ext uri="{FF2B5EF4-FFF2-40B4-BE49-F238E27FC236}">
                <a16:creationId xmlns="" xmlns:a16="http://schemas.microsoft.com/office/drawing/2014/main" id="{CD428787-A1F1-43BC-8F51-2C008FD721C1}"/>
              </a:ext>
            </a:extLst>
          </p:cNvPr>
          <p:cNvSpPr>
            <a:spLocks noGrp="1"/>
          </p:cNvSpPr>
          <p:nvPr>
            <p:ph type="body" idx="1"/>
          </p:nvPr>
        </p:nvSpPr>
        <p:spPr>
          <a:xfrm>
            <a:off x="1370019" y="1898609"/>
            <a:ext cx="4649783" cy="823912"/>
          </a:xfrm>
        </p:spPr>
        <p:txBody>
          <a:bodyPr/>
          <a:lstStyle/>
          <a:p>
            <a:r>
              <a:rPr lang="he-IL" b="1" dirty="0"/>
              <a:t>קשיים שהערימו הבריטים:</a:t>
            </a:r>
          </a:p>
        </p:txBody>
      </p:sp>
      <p:sp>
        <p:nvSpPr>
          <p:cNvPr id="3" name="מציין מיקום תוכן 2"/>
          <p:cNvSpPr>
            <a:spLocks noGrp="1"/>
          </p:cNvSpPr>
          <p:nvPr>
            <p:ph sz="half" idx="2"/>
          </p:nvPr>
        </p:nvSpPr>
        <p:spPr>
          <a:xfrm>
            <a:off x="329610" y="2805732"/>
            <a:ext cx="6687878" cy="3444361"/>
          </a:xfrm>
        </p:spPr>
        <p:txBody>
          <a:bodyPr>
            <a:noAutofit/>
          </a:bodyPr>
          <a:lstStyle/>
          <a:p>
            <a:pPr rtl="1">
              <a:lnSpc>
                <a:spcPct val="150000"/>
              </a:lnSpc>
            </a:pPr>
            <a:r>
              <a:rPr lang="he-IL" sz="1800" dirty="0"/>
              <a:t>הבריטים הפעילו מודיעין להקשות על רכישת ספינות וציוד ולאיתור מוקדם של האניות לפני יציאתן, הם דרשו מהמדינות למנוע את הפלגתן</a:t>
            </a:r>
          </a:p>
          <a:p>
            <a:pPr rtl="1">
              <a:lnSpc>
                <a:spcPct val="150000"/>
              </a:lnSpc>
            </a:pPr>
            <a:r>
              <a:rPr lang="he-IL" sz="1800" dirty="0"/>
              <a:t>אניות קרב ומטוסים חיפשו את האניות כדי למנוע את הגעתן לחוף, הרבה פעמים הם השתלטו בכוח על הספינה בלב ים</a:t>
            </a:r>
          </a:p>
          <a:p>
            <a:pPr rtl="1">
              <a:lnSpc>
                <a:spcPct val="150000"/>
              </a:lnSpc>
            </a:pPr>
            <a:r>
              <a:rPr lang="he-IL" sz="1800" dirty="0"/>
              <a:t>הבריטים הפעילו נשק חם נגד המעפילים, תפסו והעבירו אותם למחנות מעצר: בעתלית, ובהמשך בקפריסין. היו מקרים שהבריטים החזירו את המעפילים חזרה לאירופה כמו באוניית אקסודוס</a:t>
            </a:r>
          </a:p>
          <a:p>
            <a:pPr rtl="1">
              <a:lnSpc>
                <a:spcPct val="150000"/>
              </a:lnSpc>
            </a:pPr>
            <a:endParaRPr lang="he-IL" sz="1800" dirty="0"/>
          </a:p>
        </p:txBody>
      </p:sp>
      <p:sp>
        <p:nvSpPr>
          <p:cNvPr id="8" name="מציין מיקום טקסט 7">
            <a:extLst>
              <a:ext uri="{FF2B5EF4-FFF2-40B4-BE49-F238E27FC236}">
                <a16:creationId xmlns="" xmlns:a16="http://schemas.microsoft.com/office/drawing/2014/main" id="{A35B5779-28A0-4B65-8CF1-7D2577642468}"/>
              </a:ext>
            </a:extLst>
          </p:cNvPr>
          <p:cNvSpPr>
            <a:spLocks noGrp="1"/>
          </p:cNvSpPr>
          <p:nvPr>
            <p:ph type="body" sz="quarter" idx="3"/>
          </p:nvPr>
        </p:nvSpPr>
        <p:spPr>
          <a:xfrm>
            <a:off x="6924457" y="1898609"/>
            <a:ext cx="4646602" cy="823912"/>
          </a:xfrm>
        </p:spPr>
        <p:txBody>
          <a:bodyPr/>
          <a:lstStyle/>
          <a:p>
            <a:r>
              <a:rPr lang="he-IL" b="1" dirty="0"/>
              <a:t>קשיים פיזיים:</a:t>
            </a:r>
          </a:p>
        </p:txBody>
      </p:sp>
      <p:sp>
        <p:nvSpPr>
          <p:cNvPr id="9" name="מציין מיקום תוכן 8">
            <a:extLst>
              <a:ext uri="{FF2B5EF4-FFF2-40B4-BE49-F238E27FC236}">
                <a16:creationId xmlns="" xmlns:a16="http://schemas.microsoft.com/office/drawing/2014/main" id="{1D282E20-7469-4DA4-A79A-BE37076FB80B}"/>
              </a:ext>
            </a:extLst>
          </p:cNvPr>
          <p:cNvSpPr>
            <a:spLocks noGrp="1"/>
          </p:cNvSpPr>
          <p:nvPr>
            <p:ph sz="quarter" idx="4"/>
          </p:nvPr>
        </p:nvSpPr>
        <p:spPr>
          <a:xfrm>
            <a:off x="7400260" y="2805732"/>
            <a:ext cx="4295735" cy="2717801"/>
          </a:xfrm>
        </p:spPr>
        <p:txBody>
          <a:bodyPr>
            <a:normAutofit fontScale="77500" lnSpcReduction="20000"/>
          </a:bodyPr>
          <a:lstStyle/>
          <a:p>
            <a:pPr>
              <a:lnSpc>
                <a:spcPct val="150000"/>
              </a:lnSpc>
            </a:pPr>
            <a:r>
              <a:rPr lang="he-IL" dirty="0"/>
              <a:t>הספינות היו ישנות ורעועות ונשאו עליהן הרבה יותר אנשים ממה שהן יכולות</a:t>
            </a:r>
          </a:p>
          <a:p>
            <a:pPr>
              <a:lnSpc>
                <a:spcPct val="150000"/>
              </a:lnSpc>
            </a:pPr>
            <a:r>
              <a:rPr lang="he-IL" dirty="0"/>
              <a:t>המסע הימי היה מורכב וקשה גם לספינות רגילות, בוודאי לספינות עמוסות כל כך ולאנשים במצב בריאותי רעוע כל כך</a:t>
            </a:r>
          </a:p>
          <a:p>
            <a:pPr>
              <a:lnSpc>
                <a:spcPct val="150000"/>
              </a:lnSpc>
            </a:pPr>
            <a:r>
              <a:rPr lang="he-IL" dirty="0"/>
              <a:t>הצפיפות הרבה באוניות גרמה למחלות</a:t>
            </a:r>
          </a:p>
          <a:p>
            <a:endParaRPr lang="he-IL" dirty="0"/>
          </a:p>
        </p:txBody>
      </p:sp>
      <p:pic>
        <p:nvPicPr>
          <p:cNvPr id="4" name="תמונה 3"/>
          <p:cNvPicPr>
            <a:picLocks noChangeAspect="1"/>
          </p:cNvPicPr>
          <p:nvPr/>
        </p:nvPicPr>
        <p:blipFill rotWithShape="1">
          <a:blip r:embed="rId2"/>
          <a:srcRect t="24983" b="7460"/>
          <a:stretch/>
        </p:blipFill>
        <p:spPr>
          <a:xfrm>
            <a:off x="0" y="0"/>
            <a:ext cx="2894993" cy="1985566"/>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p:spPr>
      </p:pic>
      <p:pic>
        <p:nvPicPr>
          <p:cNvPr id="5" name="תמונה 4"/>
          <p:cNvPicPr>
            <a:picLocks noChangeAspect="1"/>
          </p:cNvPicPr>
          <p:nvPr/>
        </p:nvPicPr>
        <p:blipFill rotWithShape="1">
          <a:blip r:embed="rId3"/>
          <a:srcRect l="3042" r="-1" b="-1"/>
          <a:stretch/>
        </p:blipFill>
        <p:spPr>
          <a:xfrm flipH="1">
            <a:off x="3406146" y="0"/>
            <a:ext cx="2894985" cy="1985566"/>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p:spPr>
      </p:pic>
    </p:spTree>
    <p:extLst>
      <p:ext uri="{BB962C8B-B14F-4D97-AF65-F5344CB8AC3E}">
        <p14:creationId xmlns:p14="http://schemas.microsoft.com/office/powerpoint/2010/main" val="3149106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תוצאת תמונה עבור יהודי המזרח">
            <a:extLst>
              <a:ext uri="{FF2B5EF4-FFF2-40B4-BE49-F238E27FC236}">
                <a16:creationId xmlns="" xmlns:a16="http://schemas.microsoft.com/office/drawing/2014/main" id="{D3AF0FC6-FF3E-4201-B97E-619AF7343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17" r="7420"/>
          <a:stretch/>
        </p:blipFill>
        <p:spPr bwMode="auto">
          <a:xfrm>
            <a:off x="1024128" y="2084832"/>
            <a:ext cx="3674575" cy="402336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 xmlns:a16="http://schemas.microsoft.com/office/drawing/2014/main" id="{A4CA9CB0-63E8-4539-B1B1-020CCE7E1B72}"/>
              </a:ext>
            </a:extLst>
          </p:cNvPr>
          <p:cNvSpPr>
            <a:spLocks noGrp="1"/>
          </p:cNvSpPr>
          <p:nvPr>
            <p:ph type="title"/>
          </p:nvPr>
        </p:nvSpPr>
        <p:spPr/>
        <p:txBody>
          <a:bodyPr>
            <a:normAutofit/>
          </a:bodyPr>
          <a:lstStyle/>
          <a:p>
            <a:pPr algn="ctr"/>
            <a:r>
              <a:rPr lang="he-IL" b="1" dirty="0">
                <a:latin typeface="Guttman Aharoni" panose="02010401010101010101" pitchFamily="2" charset="-79"/>
                <a:cs typeface="Guttman Aharoni" panose="02010401010101010101" pitchFamily="2" charset="-79"/>
              </a:rPr>
              <a:t>העפלה מארצות האסלאם דרך היבשה</a:t>
            </a:r>
          </a:p>
        </p:txBody>
      </p:sp>
      <p:sp>
        <p:nvSpPr>
          <p:cNvPr id="3" name="מציין מיקום תוכן 2">
            <a:extLst>
              <a:ext uri="{FF2B5EF4-FFF2-40B4-BE49-F238E27FC236}">
                <a16:creationId xmlns="" xmlns:a16="http://schemas.microsoft.com/office/drawing/2014/main" id="{50DE1C58-A9C5-4000-85E5-542542EF9464}"/>
              </a:ext>
            </a:extLst>
          </p:cNvPr>
          <p:cNvSpPr>
            <a:spLocks noGrp="1"/>
          </p:cNvSpPr>
          <p:nvPr>
            <p:ph idx="1"/>
          </p:nvPr>
        </p:nvSpPr>
        <p:spPr>
          <a:xfrm>
            <a:off x="4942943" y="2097088"/>
            <a:ext cx="6104467" cy="4023360"/>
          </a:xfrm>
        </p:spPr>
        <p:txBody>
          <a:bodyPr>
            <a:normAutofit/>
          </a:bodyPr>
          <a:lstStyle/>
          <a:p>
            <a:pPr algn="just"/>
            <a:r>
              <a:rPr lang="he-IL" sz="2600" dirty="0">
                <a:latin typeface="Guttman Aharoni" panose="02010401010101010101" pitchFamily="2" charset="-79"/>
                <a:cs typeface="Guttman Aharoni" panose="02010401010101010101" pitchFamily="2" charset="-79"/>
              </a:rPr>
              <a:t>העלייה מארצות האסלאם התרחשה בהיקפים קטנים יותר מאשר ההעפלה מאירופה. היהודים שחיו בארצות האסלאם נאלצו להתארגן בחשאי כיוון שהשלטונות המקומיים התנגדו לעלייה לארץ ישראל. היציאה הייתה בקבוצות קטנות וחשאיות.</a:t>
            </a:r>
          </a:p>
          <a:p>
            <a:pPr marL="0" indent="0">
              <a:buNone/>
            </a:pPr>
            <a:endParaRPr lang="he-IL" sz="2600" dirty="0">
              <a:latin typeface="Guttman Aharoni" panose="02010401010101010101" pitchFamily="2" charset="-79"/>
              <a:cs typeface="Guttman Aharoni" panose="02010401010101010101" pitchFamily="2" charset="-79"/>
            </a:endParaRPr>
          </a:p>
        </p:txBody>
      </p:sp>
      <p:sp>
        <p:nvSpPr>
          <p:cNvPr id="4" name="מציין מיקום של מספר שקופית 3"/>
          <p:cNvSpPr>
            <a:spLocks noGrp="1"/>
          </p:cNvSpPr>
          <p:nvPr>
            <p:ph type="sldNum" sz="quarter" idx="12"/>
          </p:nvPr>
        </p:nvSpPr>
        <p:spPr/>
        <p:txBody>
          <a:bodyPr/>
          <a:lstStyle/>
          <a:p>
            <a:fld id="{71766878-3199-4EAB-94E7-2D6D11070E14}" type="slidenum">
              <a:rPr lang="en-US" smtClean="0"/>
              <a:t>46</a:t>
            </a:fld>
            <a:endParaRPr lang="en-US" dirty="0"/>
          </a:p>
        </p:txBody>
      </p:sp>
    </p:spTree>
    <p:extLst>
      <p:ext uri="{BB962C8B-B14F-4D97-AF65-F5344CB8AC3E}">
        <p14:creationId xmlns:p14="http://schemas.microsoft.com/office/powerpoint/2010/main" val="4157748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F2F1B7F-55E4-48F9-9481-2C760E4F464F}"/>
              </a:ext>
            </a:extLst>
          </p:cNvPr>
          <p:cNvSpPr>
            <a:spLocks noGrp="1"/>
          </p:cNvSpPr>
          <p:nvPr>
            <p:ph type="title"/>
          </p:nvPr>
        </p:nvSpPr>
        <p:spPr>
          <a:xfrm>
            <a:off x="1141412" y="31015"/>
            <a:ext cx="9905998" cy="1035786"/>
          </a:xfrm>
        </p:spPr>
        <p:txBody>
          <a:bodyPr/>
          <a:lstStyle/>
          <a:p>
            <a:pPr algn="ctr"/>
            <a:r>
              <a:rPr lang="he-IL" dirty="0"/>
              <a:t>תזכורת - המחתרות</a:t>
            </a:r>
          </a:p>
        </p:txBody>
      </p:sp>
      <p:sp>
        <p:nvSpPr>
          <p:cNvPr id="7" name="מציין מיקום טקסט 6">
            <a:extLst>
              <a:ext uri="{FF2B5EF4-FFF2-40B4-BE49-F238E27FC236}">
                <a16:creationId xmlns="" xmlns:a16="http://schemas.microsoft.com/office/drawing/2014/main" id="{BF6ADF37-8983-41FD-8D3C-DA4E5735969B}"/>
              </a:ext>
            </a:extLst>
          </p:cNvPr>
          <p:cNvSpPr>
            <a:spLocks noGrp="1"/>
          </p:cNvSpPr>
          <p:nvPr>
            <p:ph type="body" idx="1"/>
          </p:nvPr>
        </p:nvSpPr>
        <p:spPr/>
        <p:txBody>
          <a:bodyPr/>
          <a:lstStyle/>
          <a:p>
            <a:r>
              <a:rPr lang="he-IL" dirty="0"/>
              <a:t>לח"י </a:t>
            </a:r>
            <a:r>
              <a:rPr lang="he-IL" sz="1800" dirty="0"/>
              <a:t>(לוחמי חירות ישראל)</a:t>
            </a:r>
            <a:endParaRPr lang="he-IL" dirty="0"/>
          </a:p>
        </p:txBody>
      </p:sp>
      <p:sp>
        <p:nvSpPr>
          <p:cNvPr id="10" name="מציין מיקום טקסט 9">
            <a:extLst>
              <a:ext uri="{FF2B5EF4-FFF2-40B4-BE49-F238E27FC236}">
                <a16:creationId xmlns="" xmlns:a16="http://schemas.microsoft.com/office/drawing/2014/main" id="{36105D31-E5C9-41B1-9169-215008852EC2}"/>
              </a:ext>
            </a:extLst>
          </p:cNvPr>
          <p:cNvSpPr>
            <a:spLocks noGrp="1"/>
          </p:cNvSpPr>
          <p:nvPr>
            <p:ph type="body" sz="half" idx="15"/>
          </p:nvPr>
        </p:nvSpPr>
        <p:spPr>
          <a:xfrm>
            <a:off x="1127918" y="3360263"/>
            <a:ext cx="3208735" cy="2827886"/>
          </a:xfrm>
        </p:spPr>
        <p:txBody>
          <a:bodyPr/>
          <a:lstStyle/>
          <a:p>
            <a:pPr algn="just"/>
            <a:r>
              <a:rPr lang="he-IL" dirty="0"/>
              <a:t>התנועה הוקמה בשנת 1940, על רקע החלטת ההגנה והאצ"ל להפסיק את המאבק בבריטים בשל מלחמת העולם השנייה ולשתף איתם פעולה.</a:t>
            </a:r>
          </a:p>
          <a:p>
            <a:pPr algn="just"/>
            <a:r>
              <a:rPr lang="he-IL" dirty="0"/>
              <a:t>פורשי האצ"ל הקימו את </a:t>
            </a:r>
            <a:r>
              <a:rPr lang="he-IL" dirty="0" err="1"/>
              <a:t>הלח"י</a:t>
            </a:r>
            <a:r>
              <a:rPr lang="he-IL" dirty="0"/>
              <a:t> במטרה להמשיך את המאבק לסילוק הבריטים. הם ביצעו פעולות טרור ופגיעה בצבא הבריטי, התנקשו בדמויות צבאיות ופוליטיות בריטיות ופעלו בכל הדרכים לסילוק המנדט בריטי מהארץ.</a:t>
            </a:r>
          </a:p>
        </p:txBody>
      </p:sp>
      <p:sp>
        <p:nvSpPr>
          <p:cNvPr id="8" name="מציין מיקום טקסט 7">
            <a:extLst>
              <a:ext uri="{FF2B5EF4-FFF2-40B4-BE49-F238E27FC236}">
                <a16:creationId xmlns="" xmlns:a16="http://schemas.microsoft.com/office/drawing/2014/main" id="{61BB9BA0-05D9-4998-96C6-54279D4373FC}"/>
              </a:ext>
            </a:extLst>
          </p:cNvPr>
          <p:cNvSpPr>
            <a:spLocks noGrp="1"/>
          </p:cNvSpPr>
          <p:nvPr>
            <p:ph type="body" sz="quarter" idx="3"/>
          </p:nvPr>
        </p:nvSpPr>
        <p:spPr/>
        <p:txBody>
          <a:bodyPr/>
          <a:lstStyle/>
          <a:p>
            <a:r>
              <a:rPr lang="he-IL" dirty="0"/>
              <a:t>האצ"ל </a:t>
            </a:r>
            <a:r>
              <a:rPr lang="he-IL" sz="1800" dirty="0"/>
              <a:t>(ארגון צבאי לאומי)</a:t>
            </a:r>
            <a:endParaRPr lang="he-IL" dirty="0"/>
          </a:p>
        </p:txBody>
      </p:sp>
      <p:sp>
        <p:nvSpPr>
          <p:cNvPr id="11" name="מציין מיקום טקסט 10">
            <a:extLst>
              <a:ext uri="{FF2B5EF4-FFF2-40B4-BE49-F238E27FC236}">
                <a16:creationId xmlns="" xmlns:a16="http://schemas.microsoft.com/office/drawing/2014/main" id="{C4FC20CD-AB5D-42D3-8188-6ED87850C7EA}"/>
              </a:ext>
            </a:extLst>
          </p:cNvPr>
          <p:cNvSpPr>
            <a:spLocks noGrp="1"/>
          </p:cNvSpPr>
          <p:nvPr>
            <p:ph type="body" sz="half" idx="16"/>
          </p:nvPr>
        </p:nvSpPr>
        <p:spPr>
          <a:xfrm>
            <a:off x="4504213" y="3363435"/>
            <a:ext cx="3195830" cy="3016100"/>
          </a:xfrm>
        </p:spPr>
        <p:txBody>
          <a:bodyPr/>
          <a:lstStyle/>
          <a:p>
            <a:pPr algn="just"/>
            <a:r>
              <a:rPr lang="he-IL" dirty="0"/>
              <a:t>הוקם בשנת 1931 (לאחר מאורעות תרפ"ט) לאחר וויכוח בתוך ההגנה על דרך ההתמודדות ורצון להגיב אקטיבית לפעולות הערבים ולא להבליג. </a:t>
            </a:r>
          </a:p>
          <a:p>
            <a:pPr algn="just"/>
            <a:r>
              <a:rPr lang="he-IL" dirty="0"/>
              <a:t>פורשי ההגנה הקימו את האצ"ל והתחברו יותר למחנה האזרחי. הם יזמו מתקפות נגד הערבים ואף פעולות נקם וטרור.</a:t>
            </a:r>
          </a:p>
          <a:p>
            <a:pPr algn="just"/>
            <a:r>
              <a:rPr lang="he-IL" dirty="0"/>
              <a:t>נרדפו על ידי אנשי ההגנה בתקופת הסזון (1944/5), ואף הוסגרו לידי הבריטים בידי אנשי ההגנה.</a:t>
            </a:r>
          </a:p>
        </p:txBody>
      </p:sp>
      <p:sp>
        <p:nvSpPr>
          <p:cNvPr id="9" name="מציין מיקום טקסט 8">
            <a:extLst>
              <a:ext uri="{FF2B5EF4-FFF2-40B4-BE49-F238E27FC236}">
                <a16:creationId xmlns="" xmlns:a16="http://schemas.microsoft.com/office/drawing/2014/main" id="{01041B87-71B0-49AE-8152-0F9E9E5C46F6}"/>
              </a:ext>
            </a:extLst>
          </p:cNvPr>
          <p:cNvSpPr>
            <a:spLocks noGrp="1"/>
          </p:cNvSpPr>
          <p:nvPr>
            <p:ph type="body" sz="quarter" idx="13"/>
          </p:nvPr>
        </p:nvSpPr>
        <p:spPr/>
        <p:txBody>
          <a:bodyPr/>
          <a:lstStyle/>
          <a:p>
            <a:r>
              <a:rPr lang="he-IL" dirty="0"/>
              <a:t>ההגנה</a:t>
            </a:r>
          </a:p>
        </p:txBody>
      </p:sp>
      <p:sp>
        <p:nvSpPr>
          <p:cNvPr id="12" name="מציין מיקום טקסט 11">
            <a:extLst>
              <a:ext uri="{FF2B5EF4-FFF2-40B4-BE49-F238E27FC236}">
                <a16:creationId xmlns="" xmlns:a16="http://schemas.microsoft.com/office/drawing/2014/main" id="{4C2ABB1B-EA48-4900-A094-0B413D75353F}"/>
              </a:ext>
            </a:extLst>
          </p:cNvPr>
          <p:cNvSpPr>
            <a:spLocks noGrp="1"/>
          </p:cNvSpPr>
          <p:nvPr>
            <p:ph type="body" sz="half" idx="17"/>
          </p:nvPr>
        </p:nvSpPr>
        <p:spPr/>
        <p:txBody>
          <a:bodyPr>
            <a:normAutofit lnSpcReduction="10000"/>
          </a:bodyPr>
          <a:lstStyle/>
          <a:p>
            <a:pPr algn="just"/>
            <a:r>
              <a:rPr lang="he-IL" dirty="0"/>
              <a:t>הוקמה לאחר פרעות תר"פ (1920) כדי לסייע בהגנת הישוב היהודי.</a:t>
            </a:r>
          </a:p>
          <a:p>
            <a:pPr algn="just"/>
            <a:r>
              <a:rPr lang="he-IL" dirty="0"/>
              <a:t>הייתה קשורה למחנה הפועלי ולמפלגות הפועלים. המחתרת הגדולה ביותר.</a:t>
            </a:r>
          </a:p>
          <a:p>
            <a:pPr algn="just"/>
            <a:r>
              <a:rPr lang="he-IL" dirty="0"/>
              <a:t>האמינה באופן כללי בהבלגה ובהגנה, מיעטה ביוזמה של התקפות.</a:t>
            </a:r>
          </a:p>
          <a:p>
            <a:pPr algn="just"/>
            <a:r>
              <a:rPr lang="he-IL" dirty="0"/>
              <a:t>בשנות מלחמת העולם קבלה הכרה ועבדה בשיתוף פעולה עם הבריטים</a:t>
            </a:r>
          </a:p>
        </p:txBody>
      </p:sp>
      <p:pic>
        <p:nvPicPr>
          <p:cNvPr id="1026" name="Picture 2" descr="hamal.wcdn.co.il/v0/b/walla-hamal.appspot.com/o...">
            <a:extLst>
              <a:ext uri="{FF2B5EF4-FFF2-40B4-BE49-F238E27FC236}">
                <a16:creationId xmlns="" xmlns:a16="http://schemas.microsoft.com/office/drawing/2014/main" id="{D781D9BB-1BDE-4B9B-9431-CD37CF8A1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9926" y="1009970"/>
            <a:ext cx="991802" cy="1983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ארגון צבאי לאומי – ויקיפדיה">
            <a:extLst>
              <a:ext uri="{FF2B5EF4-FFF2-40B4-BE49-F238E27FC236}">
                <a16:creationId xmlns="" xmlns:a16="http://schemas.microsoft.com/office/drawing/2014/main" id="{4EA0BD11-E6F0-4EB9-925D-49CBB84BE3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583" y="1249459"/>
            <a:ext cx="1371471" cy="1744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חמי חרות ישראל – ויקיפדיה">
            <a:extLst>
              <a:ext uri="{FF2B5EF4-FFF2-40B4-BE49-F238E27FC236}">
                <a16:creationId xmlns="" xmlns:a16="http://schemas.microsoft.com/office/drawing/2014/main" id="{B61DADA1-8792-49CE-8DC3-63D3392C02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8837" y="1345499"/>
            <a:ext cx="1040347" cy="164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116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1374880D-78B7-4D85-A436-C8026CB513DF}"/>
              </a:ext>
            </a:extLst>
          </p:cNvPr>
          <p:cNvSpPr>
            <a:spLocks noGrp="1"/>
          </p:cNvSpPr>
          <p:nvPr>
            <p:ph type="title"/>
          </p:nvPr>
        </p:nvSpPr>
        <p:spPr/>
        <p:txBody>
          <a:bodyPr/>
          <a:lstStyle/>
          <a:p>
            <a:r>
              <a:rPr lang="he-IL" dirty="0"/>
              <a:t>תנועת המרי העברי</a:t>
            </a:r>
          </a:p>
        </p:txBody>
      </p:sp>
      <p:sp>
        <p:nvSpPr>
          <p:cNvPr id="3" name="מציין מיקום תוכן 2">
            <a:extLst>
              <a:ext uri="{FF2B5EF4-FFF2-40B4-BE49-F238E27FC236}">
                <a16:creationId xmlns="" xmlns:a16="http://schemas.microsoft.com/office/drawing/2014/main" id="{A416C310-8393-4383-8D04-F18FE61A2D6B}"/>
              </a:ext>
            </a:extLst>
          </p:cNvPr>
          <p:cNvSpPr>
            <a:spLocks noGrp="1"/>
          </p:cNvSpPr>
          <p:nvPr>
            <p:ph idx="1"/>
          </p:nvPr>
        </p:nvSpPr>
        <p:spPr/>
        <p:txBody>
          <a:bodyPr/>
          <a:lstStyle/>
          <a:p>
            <a:r>
              <a:rPr lang="he-IL" dirty="0"/>
              <a:t>נסיגת בריטניה מכל התחייבויותיה (למרות הסיוע של הישוב היהודי בזמן מלחמת העולם השנייה) הביאה להחלטה לנהל מאבק צבאי מולה. </a:t>
            </a:r>
          </a:p>
          <a:p>
            <a:endParaRPr lang="he-IL" dirty="0"/>
          </a:p>
          <a:p>
            <a:r>
              <a:rPr lang="he-IL" dirty="0"/>
              <a:t>החל מנובמבר 1945 ועד אוגוסט 1946 התקיים שיתוף פעולה בין שלושת ארגוני המחתרת (הגנה, אצ"ל ולח"י) במסגרת 'תנועת המרי העברי'. </a:t>
            </a:r>
          </a:p>
        </p:txBody>
      </p:sp>
    </p:spTree>
    <p:extLst>
      <p:ext uri="{BB962C8B-B14F-4D97-AF65-F5344CB8AC3E}">
        <p14:creationId xmlns:p14="http://schemas.microsoft.com/office/powerpoint/2010/main" val="2219588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8157ED4D-A62A-4916-8305-54F9E3AC5DF8}"/>
              </a:ext>
            </a:extLst>
          </p:cNvPr>
          <p:cNvSpPr>
            <a:spLocks noGrp="1"/>
          </p:cNvSpPr>
          <p:nvPr>
            <p:ph type="title"/>
          </p:nvPr>
        </p:nvSpPr>
        <p:spPr/>
        <p:txBody>
          <a:bodyPr/>
          <a:lstStyle/>
          <a:p>
            <a:r>
              <a:rPr lang="he-IL" dirty="0"/>
              <a:t>תנועת המרי העברי</a:t>
            </a:r>
          </a:p>
        </p:txBody>
      </p:sp>
      <p:sp>
        <p:nvSpPr>
          <p:cNvPr id="3" name="מציין מיקום תוכן 2">
            <a:extLst>
              <a:ext uri="{FF2B5EF4-FFF2-40B4-BE49-F238E27FC236}">
                <a16:creationId xmlns="" xmlns:a16="http://schemas.microsoft.com/office/drawing/2014/main" id="{760495F0-757D-4EBE-9A6C-9A33F098A536}"/>
              </a:ext>
            </a:extLst>
          </p:cNvPr>
          <p:cNvSpPr>
            <a:spLocks noGrp="1"/>
          </p:cNvSpPr>
          <p:nvPr>
            <p:ph idx="1"/>
          </p:nvPr>
        </p:nvSpPr>
        <p:spPr/>
        <p:txBody>
          <a:bodyPr/>
          <a:lstStyle/>
          <a:p>
            <a:pPr algn="just"/>
            <a:r>
              <a:rPr lang="he-IL" dirty="0"/>
              <a:t>פעולות "תנועת המרי" נשאו אופי סמלי וכן נבחרו יעדים בעלי חשיבות צבאית ופוליטית. ההתקפות על מתקני רכבת, בסיסי צבא, תחנות משטרה וכ"ו שיבשו את תפקוד המנדט הבריטי.</a:t>
            </a:r>
          </a:p>
          <a:p>
            <a:pPr algn="just"/>
            <a:endParaRPr lang="he-IL" dirty="0"/>
          </a:p>
          <a:p>
            <a:pPr algn="just"/>
            <a:r>
              <a:rPr lang="he-IL" dirty="0"/>
              <a:t>על פי הגדרתו של בן גוריון המלחמה צריכה להישאר במסגרת הומנית: מתקפה נקודתית, יעילה, ללא קורבנות חפים מפשע:</a:t>
            </a:r>
          </a:p>
          <a:p>
            <a:pPr lvl="1" algn="just"/>
            <a:r>
              <a:rPr lang="he-IL" dirty="0"/>
              <a:t>"אין אנו רואים בחייל, בשוטר, בפקיד הבריטי – אויב. האויב הוא המשטר, הספר הלבן."</a:t>
            </a:r>
          </a:p>
          <a:p>
            <a:pPr algn="just"/>
            <a:endParaRPr lang="he-IL" dirty="0"/>
          </a:p>
        </p:txBody>
      </p:sp>
    </p:spTree>
    <p:extLst>
      <p:ext uri="{BB962C8B-B14F-4D97-AF65-F5344CB8AC3E}">
        <p14:creationId xmlns:p14="http://schemas.microsoft.com/office/powerpoint/2010/main" val="217747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50E1E0F-3EFF-458B-8F79-76D9E652B0C4}"/>
              </a:ext>
            </a:extLst>
          </p:cNvPr>
          <p:cNvSpPr>
            <a:spLocks noGrp="1"/>
          </p:cNvSpPr>
          <p:nvPr>
            <p:ph type="title"/>
          </p:nvPr>
        </p:nvSpPr>
        <p:spPr/>
        <p:txBody>
          <a:bodyPr/>
          <a:lstStyle/>
          <a:p>
            <a:pPr algn="r"/>
            <a:r>
              <a:rPr lang="he-IL" dirty="0"/>
              <a:t>הישוב החדש</a:t>
            </a:r>
          </a:p>
        </p:txBody>
      </p:sp>
      <p:sp>
        <p:nvSpPr>
          <p:cNvPr id="6" name="מציין מיקום טקסט 5">
            <a:extLst>
              <a:ext uri="{FF2B5EF4-FFF2-40B4-BE49-F238E27FC236}">
                <a16:creationId xmlns="" xmlns:a16="http://schemas.microsoft.com/office/drawing/2014/main" id="{2048A378-E9D5-4FAA-B4C8-15A1DDE49BAD}"/>
              </a:ext>
            </a:extLst>
          </p:cNvPr>
          <p:cNvSpPr>
            <a:spLocks noGrp="1"/>
          </p:cNvSpPr>
          <p:nvPr>
            <p:ph type="body" sz="quarter" idx="3"/>
          </p:nvPr>
        </p:nvSpPr>
        <p:spPr>
          <a:xfrm>
            <a:off x="511390" y="546839"/>
            <a:ext cx="4718304" cy="576262"/>
          </a:xfrm>
        </p:spPr>
        <p:txBody>
          <a:bodyPr/>
          <a:lstStyle/>
          <a:p>
            <a:r>
              <a:rPr lang="he-IL" dirty="0"/>
              <a:t>העלייה הראשונה</a:t>
            </a:r>
          </a:p>
        </p:txBody>
      </p:sp>
      <p:sp>
        <p:nvSpPr>
          <p:cNvPr id="7" name="מציין מיקום תוכן 6">
            <a:extLst>
              <a:ext uri="{FF2B5EF4-FFF2-40B4-BE49-F238E27FC236}">
                <a16:creationId xmlns="" xmlns:a16="http://schemas.microsoft.com/office/drawing/2014/main" id="{C86F879D-06C5-4341-9860-D45EC427DB3B}"/>
              </a:ext>
            </a:extLst>
          </p:cNvPr>
          <p:cNvSpPr>
            <a:spLocks noGrp="1"/>
          </p:cNvSpPr>
          <p:nvPr>
            <p:ph sz="quarter" idx="4"/>
          </p:nvPr>
        </p:nvSpPr>
        <p:spPr>
          <a:xfrm>
            <a:off x="711200" y="2471102"/>
            <a:ext cx="10607040" cy="3840059"/>
          </a:xfrm>
        </p:spPr>
        <p:txBody>
          <a:bodyPr>
            <a:normAutofit lnSpcReduction="10000"/>
          </a:bodyPr>
          <a:lstStyle/>
          <a:p>
            <a:r>
              <a:rPr lang="he-IL" sz="2800" dirty="0">
                <a:cs typeface="+mj-cs"/>
              </a:rPr>
              <a:t>קשיי המושבות:</a:t>
            </a:r>
          </a:p>
          <a:p>
            <a:pPr lvl="1"/>
            <a:r>
              <a:rPr lang="he-IL" sz="2400" dirty="0">
                <a:cs typeface="+mj-cs"/>
              </a:rPr>
              <a:t>עוני, מצוקה (כל הכסף נגמר בקניית האדמה), חוסר ניסיון חקלאי, מלריה (קדחת הביצות) שחיסלה רבים, בעיות עם החוק </a:t>
            </a:r>
            <a:r>
              <a:rPr lang="he-IL" sz="2400" dirty="0" err="1">
                <a:cs typeface="+mj-cs"/>
              </a:rPr>
              <a:t>העו'תמני</a:t>
            </a:r>
            <a:r>
              <a:rPr lang="he-IL" sz="2400" dirty="0">
                <a:cs typeface="+mj-cs"/>
              </a:rPr>
              <a:t> ביחס לזרים, פגיעות של ערבים בשדות וביבול...</a:t>
            </a:r>
          </a:p>
          <a:p>
            <a:r>
              <a:rPr lang="he-IL" sz="2800" dirty="0">
                <a:cs typeface="+mj-cs"/>
              </a:rPr>
              <a:t>לעזרת המושבות נחלץ הברון רוטשילד שהשקיע סכומים רבים. למרות זאת המושבות לא הגיעו לעצמאות כלכלית...</a:t>
            </a:r>
          </a:p>
          <a:p>
            <a:r>
              <a:rPr lang="he-IL" sz="2800" dirty="0">
                <a:cs typeface="+mj-cs"/>
              </a:rPr>
              <a:t>בשנת 1900 הניהול הועבר לחברת </a:t>
            </a:r>
            <a:r>
              <a:rPr lang="he-IL" sz="2800" dirty="0" err="1">
                <a:cs typeface="+mj-cs"/>
              </a:rPr>
              <a:t>יק"א</a:t>
            </a:r>
            <a:r>
              <a:rPr lang="he-IL" sz="2800" dirty="0">
                <a:cs typeface="+mj-cs"/>
              </a:rPr>
              <a:t> שהצליחה במאמצים מרובים להעמיד את המושבות.</a:t>
            </a:r>
          </a:p>
        </p:txBody>
      </p:sp>
      <p:sp>
        <p:nvSpPr>
          <p:cNvPr id="11" name="מציין מיקום תוכן 6">
            <a:extLst>
              <a:ext uri="{FF2B5EF4-FFF2-40B4-BE49-F238E27FC236}">
                <a16:creationId xmlns="" xmlns:a16="http://schemas.microsoft.com/office/drawing/2014/main" id="{4ADFAF11-350C-4441-91CB-5F736C804FBB}"/>
              </a:ext>
            </a:extLst>
          </p:cNvPr>
          <p:cNvSpPr txBox="1">
            <a:spLocks/>
          </p:cNvSpPr>
          <p:nvPr/>
        </p:nvSpPr>
        <p:spPr>
          <a:xfrm>
            <a:off x="1295402" y="982133"/>
            <a:ext cx="4154422" cy="1496908"/>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dirty="0"/>
              <a:t>בין השנים 1882-1904</a:t>
            </a:r>
          </a:p>
          <a:p>
            <a:r>
              <a:rPr lang="he-IL" dirty="0"/>
              <a:t>סה"כ כ-60,000 עולים</a:t>
            </a:r>
          </a:p>
          <a:p>
            <a:r>
              <a:rPr lang="he-IL" dirty="0"/>
              <a:t>בעיקר מרוסיה, רומניה ותימן</a:t>
            </a:r>
          </a:p>
        </p:txBody>
      </p:sp>
    </p:spTree>
    <p:extLst>
      <p:ext uri="{BB962C8B-B14F-4D97-AF65-F5344CB8AC3E}">
        <p14:creationId xmlns:p14="http://schemas.microsoft.com/office/powerpoint/2010/main" val="1545623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A75B69A-57D2-4A6A-BC3B-89CC01B7762F}"/>
              </a:ext>
            </a:extLst>
          </p:cNvPr>
          <p:cNvSpPr>
            <a:spLocks noGrp="1"/>
          </p:cNvSpPr>
          <p:nvPr>
            <p:ph type="title"/>
          </p:nvPr>
        </p:nvSpPr>
        <p:spPr/>
        <p:txBody>
          <a:bodyPr/>
          <a:lstStyle/>
          <a:p>
            <a:pPr algn="ctr"/>
            <a:r>
              <a:rPr lang="he-IL" dirty="0"/>
              <a:t>דוגמאות לפעולות של תנועת המרי העברי</a:t>
            </a:r>
          </a:p>
        </p:txBody>
      </p:sp>
      <p:sp>
        <p:nvSpPr>
          <p:cNvPr id="3" name="מציין מיקום תוכן 2">
            <a:extLst>
              <a:ext uri="{FF2B5EF4-FFF2-40B4-BE49-F238E27FC236}">
                <a16:creationId xmlns="" xmlns:a16="http://schemas.microsoft.com/office/drawing/2014/main" id="{B195E924-8E52-4A74-9180-386CDB427B4E}"/>
              </a:ext>
            </a:extLst>
          </p:cNvPr>
          <p:cNvSpPr>
            <a:spLocks noGrp="1"/>
          </p:cNvSpPr>
          <p:nvPr>
            <p:ph idx="1"/>
          </p:nvPr>
        </p:nvSpPr>
        <p:spPr/>
        <p:txBody>
          <a:bodyPr>
            <a:normAutofit fontScale="92500" lnSpcReduction="10000"/>
          </a:bodyPr>
          <a:lstStyle/>
          <a:p>
            <a:r>
              <a:rPr lang="he-IL" dirty="0"/>
              <a:t>הפריצה למחנה עתלית</a:t>
            </a:r>
          </a:p>
          <a:p>
            <a:pPr lvl="1"/>
            <a:r>
              <a:rPr lang="he-IL" dirty="0"/>
              <a:t>פריצה למחנה המעצר ושחרור המעפילים שהיו כלואים שם</a:t>
            </a:r>
          </a:p>
          <a:p>
            <a:r>
              <a:rPr lang="he-IL" dirty="0"/>
              <a:t>ליל הרכבות</a:t>
            </a:r>
          </a:p>
          <a:p>
            <a:pPr lvl="1"/>
            <a:r>
              <a:rPr lang="he-IL" dirty="0"/>
              <a:t>פיצוץ מסילות הרכבת ברחבי הארץ במטרה לשבש את התנהלות הבריטים</a:t>
            </a:r>
          </a:p>
          <a:p>
            <a:r>
              <a:rPr lang="he-IL" dirty="0"/>
              <a:t>פגיעה בתחנת הרדאר בחיפה</a:t>
            </a:r>
          </a:p>
          <a:p>
            <a:pPr lvl="1"/>
            <a:r>
              <a:rPr lang="he-IL" dirty="0"/>
              <a:t>פיצוץ תחנת הרדאר שסייעה לאתר ולתפוס את ספינות המעפילים</a:t>
            </a:r>
          </a:p>
          <a:p>
            <a:r>
              <a:rPr lang="he-IL" dirty="0"/>
              <a:t>ליל הגשרים</a:t>
            </a:r>
          </a:p>
          <a:p>
            <a:pPr lvl="1"/>
            <a:r>
              <a:rPr lang="he-IL" dirty="0"/>
              <a:t>בלילה אחד פיצוץ של 11 גשרים שחיברו את ארץ ישראל עם הארצות השכנות</a:t>
            </a:r>
          </a:p>
        </p:txBody>
      </p:sp>
    </p:spTree>
    <p:extLst>
      <p:ext uri="{BB962C8B-B14F-4D97-AF65-F5344CB8AC3E}">
        <p14:creationId xmlns:p14="http://schemas.microsoft.com/office/powerpoint/2010/main" val="3366666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106BFE7D-9244-4928-A3E8-F8C4A3F890E7}"/>
              </a:ext>
            </a:extLst>
          </p:cNvPr>
          <p:cNvSpPr>
            <a:spLocks noGrp="1"/>
          </p:cNvSpPr>
          <p:nvPr>
            <p:ph type="title"/>
          </p:nvPr>
        </p:nvSpPr>
        <p:spPr/>
        <p:txBody>
          <a:bodyPr/>
          <a:lstStyle/>
          <a:p>
            <a:pPr algn="ctr"/>
            <a:r>
              <a:rPr lang="he-IL" dirty="0"/>
              <a:t>הסיבות המרכזיות לפירוק תנועת המרי העברי</a:t>
            </a:r>
          </a:p>
        </p:txBody>
      </p:sp>
      <p:sp>
        <p:nvSpPr>
          <p:cNvPr id="5" name="מציין מיקום טקסט 4">
            <a:extLst>
              <a:ext uri="{FF2B5EF4-FFF2-40B4-BE49-F238E27FC236}">
                <a16:creationId xmlns="" xmlns:a16="http://schemas.microsoft.com/office/drawing/2014/main" id="{C1254756-0A02-4CEA-B3A8-2CC30820F988}"/>
              </a:ext>
            </a:extLst>
          </p:cNvPr>
          <p:cNvSpPr>
            <a:spLocks noGrp="1"/>
          </p:cNvSpPr>
          <p:nvPr>
            <p:ph type="body" idx="1"/>
          </p:nvPr>
        </p:nvSpPr>
        <p:spPr>
          <a:xfrm>
            <a:off x="1370019" y="1717852"/>
            <a:ext cx="4649783" cy="823912"/>
          </a:xfrm>
        </p:spPr>
        <p:txBody>
          <a:bodyPr/>
          <a:lstStyle/>
          <a:p>
            <a:pPr algn="ctr"/>
            <a:r>
              <a:rPr lang="he-IL" b="1" dirty="0"/>
              <a:t>פיצוץ מלון המלך דוד</a:t>
            </a:r>
          </a:p>
        </p:txBody>
      </p:sp>
      <p:sp>
        <p:nvSpPr>
          <p:cNvPr id="6" name="מציין מיקום תוכן 5">
            <a:extLst>
              <a:ext uri="{FF2B5EF4-FFF2-40B4-BE49-F238E27FC236}">
                <a16:creationId xmlns="" xmlns:a16="http://schemas.microsoft.com/office/drawing/2014/main" id="{B1C1E027-97AF-4343-BD50-41B022010750}"/>
              </a:ext>
            </a:extLst>
          </p:cNvPr>
          <p:cNvSpPr>
            <a:spLocks noGrp="1"/>
          </p:cNvSpPr>
          <p:nvPr>
            <p:ph sz="half" idx="2"/>
          </p:nvPr>
        </p:nvSpPr>
        <p:spPr>
          <a:xfrm>
            <a:off x="524906" y="2828838"/>
            <a:ext cx="5494896" cy="3603850"/>
          </a:xfrm>
        </p:spPr>
        <p:txBody>
          <a:bodyPr>
            <a:normAutofit fontScale="85000" lnSpcReduction="20000"/>
          </a:bodyPr>
          <a:lstStyle/>
          <a:p>
            <a:pPr algn="just"/>
            <a:r>
              <a:rPr lang="he-IL" dirty="0"/>
              <a:t>לאחר השבת השחורה יצאו כוחות האצ"ל במסגרת תנועת המרי העברי בפעולה לפיצוץ מלון המלך דוד שהכיל משרדים של המנדט הבריטי.</a:t>
            </a:r>
          </a:p>
          <a:p>
            <a:pPr algn="just"/>
            <a:r>
              <a:rPr lang="he-IL" dirty="0"/>
              <a:t>בפעולה נהרגו עשרות אנשים כתוצאה מקריסת חלק מהמבנה (למרות שהארגון הזהיר על הפיצוץ מראש, אך זה נתפס כמתיחה) – ערבים, בריטים ויהודים נהרגו בפיצוץ.</a:t>
            </a:r>
          </a:p>
          <a:p>
            <a:pPr algn="just"/>
            <a:r>
              <a:rPr lang="he-IL" dirty="0"/>
              <a:t>ההגנה התנערה מהפעולה וטענה שהיא לא אושרה על ידם ונעשתה על דעת האצ"ל. זה סימל את סוף תנועת המרי העברי.</a:t>
            </a:r>
          </a:p>
        </p:txBody>
      </p:sp>
      <p:sp>
        <p:nvSpPr>
          <p:cNvPr id="7" name="מציין מיקום טקסט 6">
            <a:extLst>
              <a:ext uri="{FF2B5EF4-FFF2-40B4-BE49-F238E27FC236}">
                <a16:creationId xmlns="" xmlns:a16="http://schemas.microsoft.com/office/drawing/2014/main" id="{CF0D8A71-FFE9-4445-A4BE-800BD459D7FC}"/>
              </a:ext>
            </a:extLst>
          </p:cNvPr>
          <p:cNvSpPr>
            <a:spLocks noGrp="1"/>
          </p:cNvSpPr>
          <p:nvPr>
            <p:ph type="body" sz="quarter" idx="3"/>
          </p:nvPr>
        </p:nvSpPr>
        <p:spPr>
          <a:xfrm>
            <a:off x="6400808" y="1717851"/>
            <a:ext cx="4646602" cy="823912"/>
          </a:xfrm>
        </p:spPr>
        <p:txBody>
          <a:bodyPr/>
          <a:lstStyle/>
          <a:p>
            <a:pPr algn="ctr"/>
            <a:r>
              <a:rPr lang="he-IL" b="1" dirty="0"/>
              <a:t>"השבת השחורה"</a:t>
            </a:r>
          </a:p>
        </p:txBody>
      </p:sp>
      <p:sp>
        <p:nvSpPr>
          <p:cNvPr id="8" name="מציין מיקום תוכן 7">
            <a:extLst>
              <a:ext uri="{FF2B5EF4-FFF2-40B4-BE49-F238E27FC236}">
                <a16:creationId xmlns="" xmlns:a16="http://schemas.microsoft.com/office/drawing/2014/main" id="{DE77BF8E-B666-4BC3-9956-A765DC7F533E}"/>
              </a:ext>
            </a:extLst>
          </p:cNvPr>
          <p:cNvSpPr>
            <a:spLocks noGrp="1"/>
          </p:cNvSpPr>
          <p:nvPr>
            <p:ph sz="quarter" idx="4"/>
          </p:nvPr>
        </p:nvSpPr>
        <p:spPr>
          <a:xfrm>
            <a:off x="6400808" y="2828837"/>
            <a:ext cx="5491716" cy="2717801"/>
          </a:xfrm>
        </p:spPr>
        <p:txBody>
          <a:bodyPr>
            <a:normAutofit fontScale="92500" lnSpcReduction="20000"/>
          </a:bodyPr>
          <a:lstStyle/>
          <a:p>
            <a:pPr algn="just"/>
            <a:r>
              <a:rPr lang="he-IL" dirty="0"/>
              <a:t>ביוני 1946 פתחו הבריטים במבצע לדיכוי המחתרות היהודיות. הם עשו סגר על ערים רבות ומושבים, עצרו רבים מאוד, ביצעו חיפושים נרחבים והחרמת ציוד ונשק.</a:t>
            </a:r>
          </a:p>
          <a:p>
            <a:pPr algn="just"/>
            <a:r>
              <a:rPr lang="he-IL" dirty="0"/>
              <a:t>השבת השחורה גם הקשתה טכנית על הפעולה וגם הבהירה לישוב מה מסוגלים הבריטים לעשות אם יחליטו להיאבק בהם בכוח.</a:t>
            </a:r>
          </a:p>
        </p:txBody>
      </p:sp>
      <p:pic>
        <p:nvPicPr>
          <p:cNvPr id="9" name="Picture 8" descr="kingdvd2">
            <a:extLst>
              <a:ext uri="{FF2B5EF4-FFF2-40B4-BE49-F238E27FC236}">
                <a16:creationId xmlns="" xmlns:a16="http://schemas.microsoft.com/office/drawing/2014/main" id="{CFCD8E5F-BCCB-4BDF-AD1E-6E6978968A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809" r="4" b="1263"/>
          <a:stretch/>
        </p:blipFill>
        <p:spPr>
          <a:xfrm>
            <a:off x="0" y="425312"/>
            <a:ext cx="2189224" cy="241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51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 xmlns:a16="http://schemas.microsoft.com/office/drawing/2014/main" id="{849AEA8D-83F4-45C5-A09B-5264AB338ABB}"/>
              </a:ext>
            </a:extLst>
          </p:cNvPr>
          <p:cNvSpPr>
            <a:spLocks noGrp="1"/>
          </p:cNvSpPr>
          <p:nvPr>
            <p:ph type="title"/>
          </p:nvPr>
        </p:nvSpPr>
        <p:spPr/>
        <p:txBody>
          <a:bodyPr/>
          <a:lstStyle/>
          <a:p>
            <a:r>
              <a:rPr lang="he-IL" dirty="0"/>
              <a:t>לאחר פירוק התנועה</a:t>
            </a:r>
          </a:p>
        </p:txBody>
      </p:sp>
      <p:sp>
        <p:nvSpPr>
          <p:cNvPr id="8" name="מציין מיקום תוכן 7">
            <a:extLst>
              <a:ext uri="{FF2B5EF4-FFF2-40B4-BE49-F238E27FC236}">
                <a16:creationId xmlns="" xmlns:a16="http://schemas.microsoft.com/office/drawing/2014/main" id="{A2717CC1-5BD4-48C9-88A9-86A622E901B1}"/>
              </a:ext>
            </a:extLst>
          </p:cNvPr>
          <p:cNvSpPr>
            <a:spLocks noGrp="1"/>
          </p:cNvSpPr>
          <p:nvPr>
            <p:ph idx="1"/>
          </p:nvPr>
        </p:nvSpPr>
        <p:spPr/>
        <p:txBody>
          <a:bodyPr/>
          <a:lstStyle/>
          <a:p>
            <a:r>
              <a:rPr lang="he-IL" dirty="0"/>
              <a:t>לאחר פיצוץ מלון המלך דוד חזרה ההגנה ל'מאבק צמוד' – מאבק במדיניות העלייה והתיישבות, אך נמנעה מהמשך המאבק הצבאי.</a:t>
            </a:r>
          </a:p>
          <a:p>
            <a:r>
              <a:rPr lang="he-IL" dirty="0"/>
              <a:t>האצ"ל </a:t>
            </a:r>
            <a:r>
              <a:rPr lang="he-IL" dirty="0" err="1"/>
              <a:t>והלח"י</a:t>
            </a:r>
            <a:r>
              <a:rPr lang="he-IL" dirty="0"/>
              <a:t> לעומת זאת המשיכו ב'מאבק רצוף' ונאבקו בכל הדרכים והחזיתות כדי לגרש את הבריטים, כולל בפעולות צבאיות. </a:t>
            </a:r>
          </a:p>
          <a:p>
            <a:pPr lvl="1"/>
            <a:r>
              <a:rPr lang="he-IL" dirty="0"/>
              <a:t>הבריטים בשלב זה החלו להיאבק קשות במחתרות האלה והחלו להוציא להורג פעילים שלהן. </a:t>
            </a:r>
          </a:p>
          <a:p>
            <a:pPr lvl="1"/>
            <a:r>
              <a:rPr lang="he-IL" dirty="0"/>
              <a:t>האצ"ל בתגובה פרץ לכלא עכו כדי לשחרר אסירים שלו, וחטף (ותלה בסוף) שני סרג'נטים בריטים כדי למנוע את הוצאתם להורג של אנשיהם.</a:t>
            </a:r>
          </a:p>
        </p:txBody>
      </p:sp>
    </p:spTree>
    <p:extLst>
      <p:ext uri="{BB962C8B-B14F-4D97-AF65-F5344CB8AC3E}">
        <p14:creationId xmlns:p14="http://schemas.microsoft.com/office/powerpoint/2010/main" val="3188301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A6854FB-9C7F-4DA5-87EC-D609936200CB}"/>
              </a:ext>
            </a:extLst>
          </p:cNvPr>
          <p:cNvSpPr>
            <a:spLocks noGrp="1"/>
          </p:cNvSpPr>
          <p:nvPr>
            <p:ph type="title"/>
          </p:nvPr>
        </p:nvSpPr>
        <p:spPr/>
        <p:txBody>
          <a:bodyPr/>
          <a:lstStyle/>
          <a:p>
            <a:r>
              <a:rPr lang="he-IL" dirty="0"/>
              <a:t>סיום המנדט הבריטי בארץ</a:t>
            </a:r>
          </a:p>
        </p:txBody>
      </p:sp>
      <p:sp>
        <p:nvSpPr>
          <p:cNvPr id="3" name="מציין מיקום טקסט 2">
            <a:extLst>
              <a:ext uri="{FF2B5EF4-FFF2-40B4-BE49-F238E27FC236}">
                <a16:creationId xmlns="" xmlns:a16="http://schemas.microsoft.com/office/drawing/2014/main" id="{413089CF-4881-48E7-9228-BE61B616EEF8}"/>
              </a:ext>
            </a:extLst>
          </p:cNvPr>
          <p:cNvSpPr>
            <a:spLocks noGrp="1"/>
          </p:cNvSpPr>
          <p:nvPr>
            <p:ph type="body" idx="1"/>
          </p:nvPr>
        </p:nvSpPr>
        <p:spPr/>
        <p:txBody>
          <a:bodyPr>
            <a:normAutofit/>
          </a:bodyPr>
          <a:lstStyle/>
          <a:p>
            <a:r>
              <a:rPr lang="he-IL" sz="2400" dirty="0"/>
              <a:t>העברת המנדט לאו"ם והצעת החלוקה 1947</a:t>
            </a:r>
          </a:p>
          <a:p>
            <a:endParaRPr lang="he-IL" sz="2400" dirty="0"/>
          </a:p>
        </p:txBody>
      </p:sp>
    </p:spTree>
    <p:extLst>
      <p:ext uri="{BB962C8B-B14F-4D97-AF65-F5344CB8AC3E}">
        <p14:creationId xmlns:p14="http://schemas.microsoft.com/office/powerpoint/2010/main" val="1567958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808074" y="618518"/>
            <a:ext cx="10473069" cy="1478570"/>
          </a:xfrm>
        </p:spPr>
        <p:txBody>
          <a:bodyPr>
            <a:normAutofit/>
          </a:bodyPr>
          <a:lstStyle/>
          <a:p>
            <a:pPr algn="ctr" eaLnBrk="1" hangingPunct="1"/>
            <a:r>
              <a:rPr lang="he-IL" altLang="he-IL" dirty="0"/>
              <a:t>אז למה בריטניה מחליטה להעביר את שאלת ארץ ישראל לאו"ם?</a:t>
            </a:r>
            <a:endParaRPr lang="en-US" altLang="he-IL" dirty="0"/>
          </a:p>
        </p:txBody>
      </p:sp>
      <p:sp>
        <p:nvSpPr>
          <p:cNvPr id="2" name="מציין מיקום תוכן 1">
            <a:extLst>
              <a:ext uri="{FF2B5EF4-FFF2-40B4-BE49-F238E27FC236}">
                <a16:creationId xmlns="" xmlns:a16="http://schemas.microsoft.com/office/drawing/2014/main" id="{5B06FF09-6EC2-4CFF-B780-A00762209EBA}"/>
              </a:ext>
            </a:extLst>
          </p:cNvPr>
          <p:cNvSpPr>
            <a:spLocks noGrp="1"/>
          </p:cNvSpPr>
          <p:nvPr>
            <p:ph idx="1"/>
          </p:nvPr>
        </p:nvSpPr>
        <p:spPr/>
        <p:txBody>
          <a:bodyPr>
            <a:normAutofit fontScale="92500"/>
          </a:bodyPr>
          <a:lstStyle/>
          <a:p>
            <a:pPr marL="457200" indent="-457200" algn="just">
              <a:buFont typeface="+mj-lt"/>
              <a:buAutoNum type="arabicPeriod"/>
            </a:pPr>
            <a:r>
              <a:rPr lang="he-IL" sz="2800" dirty="0"/>
              <a:t>בריטניה לא הצליחה לפתור את שאלת א"י ולשפר את המצב כאן כפי שהתחייב בכתב המנדט </a:t>
            </a:r>
          </a:p>
          <a:p>
            <a:pPr marL="457200" indent="-457200" algn="just">
              <a:buFont typeface="+mj-lt"/>
              <a:buAutoNum type="arabicPeriod"/>
            </a:pPr>
            <a:r>
              <a:rPr lang="he-IL" sz="2800" dirty="0"/>
              <a:t>פעולות המרי העברי והטרור של האצ"ל </a:t>
            </a:r>
            <a:r>
              <a:rPr lang="he-IL" sz="2800" dirty="0" err="1"/>
              <a:t>והלח"י</a:t>
            </a:r>
            <a:r>
              <a:rPr lang="he-IL" sz="2800" dirty="0"/>
              <a:t> מיררו את חיי הבריטים וחייב אותם להחזיק באזור צבא גדול שעלה כסף רב וגם נפגעים</a:t>
            </a:r>
          </a:p>
          <a:p>
            <a:pPr marL="457200" indent="-457200" algn="just">
              <a:buFont typeface="+mj-lt"/>
              <a:buAutoNum type="arabicPeriod"/>
            </a:pPr>
            <a:r>
              <a:rPr lang="he-IL" sz="2800" dirty="0"/>
              <a:t>סגירת שערי א"י בפני המעפילים וניצולי השואה הצטיירה רע מאוד בדעת הקהל העולמית. זה פגע מבחינה דיפלומטית ובינלאומית &gt;&gt;&gt;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B5C69911-D663-496B-8924-82995ECA1BE7}"/>
              </a:ext>
            </a:extLst>
          </p:cNvPr>
          <p:cNvSpPr>
            <a:spLocks noGrp="1"/>
          </p:cNvSpPr>
          <p:nvPr>
            <p:ph type="title"/>
          </p:nvPr>
        </p:nvSpPr>
        <p:spPr/>
        <p:txBody>
          <a:bodyPr/>
          <a:lstStyle/>
          <a:p>
            <a:r>
              <a:rPr lang="he-IL" dirty="0"/>
              <a:t>המאבק בעלייה לארץ</a:t>
            </a:r>
          </a:p>
        </p:txBody>
      </p:sp>
      <p:pic>
        <p:nvPicPr>
          <p:cNvPr id="7" name="מציין מיקום תוכן 6"/>
          <p:cNvPicPr>
            <a:picLocks noGrp="1" noChangeAspect="1"/>
          </p:cNvPicPr>
          <p:nvPr>
            <p:ph idx="1"/>
          </p:nvPr>
        </p:nvPicPr>
        <p:blipFill>
          <a:blip r:embed="rId2"/>
          <a:stretch>
            <a:fillRect/>
          </a:stretch>
        </p:blipFill>
        <p:spPr>
          <a:xfrm>
            <a:off x="0" y="0"/>
            <a:ext cx="3540642" cy="2533708"/>
          </a:xfrm>
          <a:prstGeom prst="rect">
            <a:avLst/>
          </a:prstGeom>
        </p:spPr>
      </p:pic>
      <p:sp>
        <p:nvSpPr>
          <p:cNvPr id="10" name="מציין מיקום תוכן 9"/>
          <p:cNvSpPr>
            <a:spLocks noGrp="1"/>
          </p:cNvSpPr>
          <p:nvPr>
            <p:ph sz="half" idx="4294967295"/>
          </p:nvPr>
        </p:nvSpPr>
        <p:spPr>
          <a:xfrm>
            <a:off x="1141413" y="2657996"/>
            <a:ext cx="10260602" cy="3332594"/>
          </a:xfrm>
        </p:spPr>
        <p:txBody>
          <a:bodyPr>
            <a:normAutofit/>
          </a:bodyPr>
          <a:lstStyle/>
          <a:p>
            <a:pPr algn="just"/>
            <a:r>
              <a:rPr lang="he-IL" b="0" dirty="0"/>
              <a:t>ניצולי השואה המשיכו לסבול במחנות העקורים ובריטניה סגרה את שערי א"י בפניהם. </a:t>
            </a:r>
            <a:r>
              <a:rPr lang="he-IL" dirty="0"/>
              <a:t>למשל בתמונה זו ממחנה המעצר בעתלית – שנראית בדעת הקהל העולמית כאילו הבריטים השיבו את ניצולי השואה אל תוך המחנות מהם ברחו</a:t>
            </a:r>
          </a:p>
          <a:p>
            <a:pPr algn="just"/>
            <a:r>
              <a:rPr lang="he-IL" dirty="0"/>
              <a:t>פרשת ספינת המעפילים 'אקסודוס' הייתה אולי המשמעותית מכל, כאשר הבריטים תפסו בכוח רב ספינת מעפילים (לעיני נציגי האו"ם בארץ) והשיבו את ניצולי השואה חזרה למחנות באירופה. כל זה לווה בפרסום בינלאומי רב, שהוציא רע מאוד את הבריטים והבהיר כמה צריך להקים מדינה ליהודים</a:t>
            </a:r>
          </a:p>
          <a:p>
            <a:pPr algn="just"/>
            <a:endParaRPr lang="he-IL" b="0" dirty="0"/>
          </a:p>
        </p:txBody>
      </p:sp>
    </p:spTree>
    <p:extLst>
      <p:ext uri="{BB962C8B-B14F-4D97-AF65-F5344CB8AC3E}">
        <p14:creationId xmlns:p14="http://schemas.microsoft.com/office/powerpoint/2010/main" val="2146065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1141412" y="188912"/>
            <a:ext cx="9905998" cy="1478570"/>
          </a:xfrm>
        </p:spPr>
        <p:txBody>
          <a:bodyPr/>
          <a:lstStyle/>
          <a:p>
            <a:pPr algn="ctr" eaLnBrk="1" hangingPunct="1"/>
            <a:r>
              <a:rPr lang="he-IL" altLang="he-IL" dirty="0"/>
              <a:t>הדיון בעצרת הכללית של האו"ם על שאלת ארץ ישראל</a:t>
            </a:r>
            <a:endParaRPr lang="en-US" altLang="he-IL" dirty="0"/>
          </a:p>
        </p:txBody>
      </p:sp>
      <p:sp>
        <p:nvSpPr>
          <p:cNvPr id="2" name="מציין מיקום תוכן 1">
            <a:extLst>
              <a:ext uri="{FF2B5EF4-FFF2-40B4-BE49-F238E27FC236}">
                <a16:creationId xmlns="" xmlns:a16="http://schemas.microsoft.com/office/drawing/2014/main" id="{66536E8A-0330-43C8-A783-C0FD71C03397}"/>
              </a:ext>
            </a:extLst>
          </p:cNvPr>
          <p:cNvSpPr>
            <a:spLocks noGrp="1"/>
          </p:cNvSpPr>
          <p:nvPr>
            <p:ph idx="1"/>
          </p:nvPr>
        </p:nvSpPr>
        <p:spPr>
          <a:xfrm>
            <a:off x="873733" y="1809563"/>
            <a:ext cx="10441356" cy="3541714"/>
          </a:xfrm>
        </p:spPr>
        <p:txBody>
          <a:bodyPr/>
          <a:lstStyle/>
          <a:p>
            <a:r>
              <a:rPr lang="he-IL" altLang="he-IL" dirty="0"/>
              <a:t>הוחלט על הקמת וועדת האו"ם המיוחדת לארץ ישראל, ובקיצור  אונסקו"פ (</a:t>
            </a:r>
            <a:r>
              <a:rPr lang="en-US" altLang="he-IL" dirty="0"/>
              <a:t>UNSCOP</a:t>
            </a:r>
            <a:r>
              <a:rPr lang="he-IL" altLang="he-IL" dirty="0"/>
              <a:t>). </a:t>
            </a:r>
          </a:p>
          <a:p>
            <a:r>
              <a:rPr lang="he-IL" altLang="he-IL" dirty="0"/>
              <a:t>על הועדה הוטל לחקור את בעיית ארץ ישראל ואת בעיית הפליטים היהודים באירופה ולהציע פתרון לשאלת ארץ ישראל.</a:t>
            </a:r>
          </a:p>
          <a:p>
            <a:r>
              <a:rPr lang="he-IL" altLang="he-IL" dirty="0"/>
              <a:t>הועדה סיירה במחנות העקורים באירופה ולאחר מכן בארץ ישראל בשנת 1947 ונפגשה עם נציגים יהודים, בריטים וערבים.</a:t>
            </a:r>
            <a:endParaRPr lang="en-US" altLang="he-IL" dirty="0"/>
          </a:p>
          <a:p>
            <a:endParaRPr lang="he-IL" dirty="0"/>
          </a:p>
        </p:txBody>
      </p:sp>
      <p:sp>
        <p:nvSpPr>
          <p:cNvPr id="10244" name="Rectangle 4"/>
          <p:cNvSpPr>
            <a:spLocks noChangeArrowheads="1"/>
          </p:cNvSpPr>
          <p:nvPr/>
        </p:nvSpPr>
        <p:spPr bwMode="auto">
          <a:xfrm>
            <a:off x="1703389" y="1268414"/>
            <a:ext cx="8785225"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he-IL" sz="3600" dirty="0">
              <a:cs typeface="David" panose="020E0502060401010101" pitchFamily="34" charset="-79"/>
            </a:endParaRPr>
          </a:p>
        </p:txBody>
      </p:sp>
      <p:sp>
        <p:nvSpPr>
          <p:cNvPr id="10245" name="Rectangle 5"/>
          <p:cNvSpPr>
            <a:spLocks noChangeArrowheads="1"/>
          </p:cNvSpPr>
          <p:nvPr/>
        </p:nvSpPr>
        <p:spPr bwMode="auto">
          <a:xfrm>
            <a:off x="1522411" y="4930589"/>
            <a:ext cx="914400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he-IL" sz="3200" b="1" dirty="0">
                <a:solidFill>
                  <a:schemeClr val="accent2"/>
                </a:solidFill>
                <a:cs typeface="David" panose="020E0502060401010101" pitchFamily="34" charset="-79"/>
              </a:rPr>
              <a:t>UNSCOP – United Nation Special Committee of Palestine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771D0580-9E59-4D7B-9F28-898947AEBD3D}"/>
              </a:ext>
            </a:extLst>
          </p:cNvPr>
          <p:cNvSpPr>
            <a:spLocks noGrp="1"/>
          </p:cNvSpPr>
          <p:nvPr>
            <p:ph type="title"/>
          </p:nvPr>
        </p:nvSpPr>
        <p:spPr/>
        <p:txBody>
          <a:bodyPr/>
          <a:lstStyle/>
          <a:p>
            <a:pPr algn="ctr"/>
            <a:r>
              <a:rPr lang="he-IL" dirty="0"/>
              <a:t>עמדות הצדדים</a:t>
            </a:r>
          </a:p>
        </p:txBody>
      </p:sp>
      <p:sp>
        <p:nvSpPr>
          <p:cNvPr id="4" name="מציין מיקום טקסט 3">
            <a:extLst>
              <a:ext uri="{FF2B5EF4-FFF2-40B4-BE49-F238E27FC236}">
                <a16:creationId xmlns="" xmlns:a16="http://schemas.microsoft.com/office/drawing/2014/main" id="{60A685BF-D29D-4DD9-BC06-5BA335ED6633}"/>
              </a:ext>
            </a:extLst>
          </p:cNvPr>
          <p:cNvSpPr>
            <a:spLocks noGrp="1"/>
          </p:cNvSpPr>
          <p:nvPr>
            <p:ph type="body" idx="1"/>
          </p:nvPr>
        </p:nvSpPr>
        <p:spPr/>
        <p:txBody>
          <a:bodyPr/>
          <a:lstStyle/>
          <a:p>
            <a:pPr algn="ctr"/>
            <a:r>
              <a:rPr lang="he-IL" b="1" dirty="0"/>
              <a:t>הצד הערבי</a:t>
            </a:r>
          </a:p>
        </p:txBody>
      </p:sp>
      <p:sp>
        <p:nvSpPr>
          <p:cNvPr id="5" name="מציין מיקום תוכן 4">
            <a:extLst>
              <a:ext uri="{FF2B5EF4-FFF2-40B4-BE49-F238E27FC236}">
                <a16:creationId xmlns="" xmlns:a16="http://schemas.microsoft.com/office/drawing/2014/main" id="{F5BA514F-BE39-4F63-9A69-8787BB76A4BE}"/>
              </a:ext>
            </a:extLst>
          </p:cNvPr>
          <p:cNvSpPr>
            <a:spLocks noGrp="1"/>
          </p:cNvSpPr>
          <p:nvPr>
            <p:ph sz="half" idx="2"/>
          </p:nvPr>
        </p:nvSpPr>
        <p:spPr>
          <a:xfrm>
            <a:off x="1141410" y="3073397"/>
            <a:ext cx="5386981" cy="3423096"/>
          </a:xfrm>
        </p:spPr>
        <p:txBody>
          <a:bodyPr>
            <a:normAutofit/>
          </a:bodyPr>
          <a:lstStyle/>
          <a:p>
            <a:pPr algn="just"/>
            <a:r>
              <a:rPr lang="he-IL" dirty="0"/>
              <a:t>ערביי הארץ החרימו את הועדה ולא נפגשו איתה בכלל בטענה שהיא מוטה לצד היהודי.</a:t>
            </a:r>
          </a:p>
          <a:p>
            <a:pPr algn="just"/>
            <a:r>
              <a:rPr lang="he-IL" dirty="0"/>
              <a:t>נציגים מארצות ערב נפגשו עם הועדה והבהירו שהם מתנגדים להקמת כל מדינה יהודית ושהקמה של מדינה כזו תוביל למלחמה כוללת באזור ולהשמדתה.</a:t>
            </a:r>
          </a:p>
        </p:txBody>
      </p:sp>
      <p:sp>
        <p:nvSpPr>
          <p:cNvPr id="6" name="מציין מיקום טקסט 5">
            <a:extLst>
              <a:ext uri="{FF2B5EF4-FFF2-40B4-BE49-F238E27FC236}">
                <a16:creationId xmlns="" xmlns:a16="http://schemas.microsoft.com/office/drawing/2014/main" id="{CF03BF47-E99B-4DD9-ACAD-BEBE48126606}"/>
              </a:ext>
            </a:extLst>
          </p:cNvPr>
          <p:cNvSpPr>
            <a:spLocks noGrp="1"/>
          </p:cNvSpPr>
          <p:nvPr>
            <p:ph type="body" sz="quarter" idx="3"/>
          </p:nvPr>
        </p:nvSpPr>
        <p:spPr>
          <a:xfrm>
            <a:off x="6757000" y="2249485"/>
            <a:ext cx="4290410" cy="823912"/>
          </a:xfrm>
        </p:spPr>
        <p:txBody>
          <a:bodyPr/>
          <a:lstStyle/>
          <a:p>
            <a:pPr algn="ctr"/>
            <a:r>
              <a:rPr lang="he-IL" b="1" dirty="0"/>
              <a:t>הצד היהודי</a:t>
            </a:r>
          </a:p>
        </p:txBody>
      </p:sp>
      <p:sp>
        <p:nvSpPr>
          <p:cNvPr id="7" name="מציין מיקום תוכן 6">
            <a:extLst>
              <a:ext uri="{FF2B5EF4-FFF2-40B4-BE49-F238E27FC236}">
                <a16:creationId xmlns="" xmlns:a16="http://schemas.microsoft.com/office/drawing/2014/main" id="{02A544BC-3A36-4FE6-8C24-423BCFEA9F76}"/>
              </a:ext>
            </a:extLst>
          </p:cNvPr>
          <p:cNvSpPr>
            <a:spLocks noGrp="1"/>
          </p:cNvSpPr>
          <p:nvPr>
            <p:ph sz="quarter" idx="4"/>
          </p:nvPr>
        </p:nvSpPr>
        <p:spPr>
          <a:xfrm>
            <a:off x="7208874" y="3073397"/>
            <a:ext cx="3838536" cy="2717801"/>
          </a:xfrm>
        </p:spPr>
        <p:txBody>
          <a:bodyPr>
            <a:normAutofit lnSpcReduction="10000"/>
          </a:bodyPr>
          <a:lstStyle/>
          <a:p>
            <a:pPr algn="just"/>
            <a:r>
              <a:rPr lang="he-IL" dirty="0"/>
              <a:t>יש להקים מדינה יהודית, כפי שנקבע בהצהרת בלפור ובכתב המנדט.</a:t>
            </a:r>
          </a:p>
          <a:p>
            <a:pPr algn="just"/>
            <a:r>
              <a:rPr lang="he-IL" dirty="0"/>
              <a:t>הישוב היהודי הוכיח לכל אורך הדרך שהוא ראוי לאמון ולמדינה.</a:t>
            </a:r>
          </a:p>
        </p:txBody>
      </p:sp>
    </p:spTree>
    <p:extLst>
      <p:ext uri="{BB962C8B-B14F-4D97-AF65-F5344CB8AC3E}">
        <p14:creationId xmlns:p14="http://schemas.microsoft.com/office/powerpoint/2010/main" val="3768684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D6DA74E-7613-4C13-AD93-D583631D701D}"/>
              </a:ext>
            </a:extLst>
          </p:cNvPr>
          <p:cNvSpPr>
            <a:spLocks noGrp="1"/>
          </p:cNvSpPr>
          <p:nvPr>
            <p:ph type="title"/>
          </p:nvPr>
        </p:nvSpPr>
        <p:spPr/>
        <p:txBody>
          <a:bodyPr/>
          <a:lstStyle/>
          <a:p>
            <a:r>
              <a:rPr lang="he-IL" dirty="0"/>
              <a:t>המלצות הועדה – חלוקת הארץ</a:t>
            </a:r>
          </a:p>
        </p:txBody>
      </p:sp>
      <p:sp>
        <p:nvSpPr>
          <p:cNvPr id="3" name="מציין מיקום תוכן 2"/>
          <p:cNvSpPr>
            <a:spLocks noGrp="1"/>
          </p:cNvSpPr>
          <p:nvPr>
            <p:ph sz="half" idx="1"/>
          </p:nvPr>
        </p:nvSpPr>
        <p:spPr>
          <a:xfrm>
            <a:off x="3406147" y="1946153"/>
            <a:ext cx="7951197" cy="4581339"/>
          </a:xfrm>
        </p:spPr>
        <p:txBody>
          <a:bodyPr>
            <a:normAutofit/>
          </a:bodyPr>
          <a:lstStyle/>
          <a:p>
            <a:pPr marL="457200" indent="-457200" algn="just">
              <a:buFont typeface="+mj-lt"/>
              <a:buAutoNum type="arabicPeriod"/>
            </a:pPr>
            <a:r>
              <a:rPr lang="he-IL" altLang="he-IL" sz="2600" b="0" dirty="0"/>
              <a:t>יש</a:t>
            </a:r>
            <a:r>
              <a:rPr lang="he-IL" altLang="he-IL" sz="2600" b="0" dirty="0">
                <a:solidFill>
                  <a:srgbClr val="FF0000"/>
                </a:solidFill>
              </a:rPr>
              <a:t> לבטל את המנדט הבריטי </a:t>
            </a:r>
            <a:r>
              <a:rPr lang="he-IL" altLang="he-IL" sz="2600" b="0" dirty="0"/>
              <a:t>על ארץ ישראל ולהעביר בהקדם את השלטון על הארץ לידי התושבים המקומיים</a:t>
            </a:r>
          </a:p>
          <a:p>
            <a:pPr marL="457200" indent="-457200" algn="just">
              <a:buFont typeface="+mj-lt"/>
              <a:buAutoNum type="arabicPeriod"/>
            </a:pPr>
            <a:r>
              <a:rPr lang="he-IL" altLang="he-IL" sz="2600" b="0" dirty="0"/>
              <a:t>יש</a:t>
            </a:r>
            <a:r>
              <a:rPr lang="he-IL" altLang="he-IL" sz="2600" b="0" dirty="0">
                <a:solidFill>
                  <a:srgbClr val="FF0000"/>
                </a:solidFill>
              </a:rPr>
              <a:t> לחלק את הארץ </a:t>
            </a:r>
            <a:r>
              <a:rPr lang="he-IL" altLang="he-IL" sz="2600" b="0" dirty="0"/>
              <a:t>בין שתי מסגרות מדיניות: יהודית וערבית, כמפורט במפה</a:t>
            </a:r>
            <a:endParaRPr lang="en-US" altLang="he-IL" sz="2600" b="0" dirty="0"/>
          </a:p>
          <a:p>
            <a:pPr marL="457200" indent="-457200" algn="just">
              <a:buFont typeface="+mj-lt"/>
              <a:buAutoNum type="arabicPeriod"/>
            </a:pPr>
            <a:r>
              <a:rPr lang="he-IL" altLang="he-IL" sz="2600" b="0" dirty="0"/>
              <a:t>יש להבטיח כי לאחר המעבר לעצמאות תישאר </a:t>
            </a:r>
            <a:r>
              <a:rPr lang="he-IL" altLang="he-IL" sz="2600" b="0" dirty="0">
                <a:solidFill>
                  <a:srgbClr val="FF0000"/>
                </a:solidFill>
              </a:rPr>
              <a:t>האחדות הכלכלית של הארץ</a:t>
            </a:r>
            <a:r>
              <a:rPr lang="he-IL" altLang="he-IL" sz="2600" b="0" dirty="0"/>
              <a:t>, למרות חלוקתה בין היהודים והערבים </a:t>
            </a:r>
            <a:endParaRPr lang="en-US" altLang="he-IL" sz="2600" b="0" dirty="0"/>
          </a:p>
          <a:p>
            <a:pPr algn="just"/>
            <a:endParaRPr lang="he-IL" sz="2600" b="0" dirty="0"/>
          </a:p>
        </p:txBody>
      </p:sp>
      <p:pic>
        <p:nvPicPr>
          <p:cNvPr id="6" name="Picture 2" descr="http://www.orianit2.edu-negev.gov.il/mekifvas/sites/homepage/class5/Images/caf%20tet.jpg">
            <a:extLst>
              <a:ext uri="{FF2B5EF4-FFF2-40B4-BE49-F238E27FC236}">
                <a16:creationId xmlns="" xmlns:a16="http://schemas.microsoft.com/office/drawing/2014/main" id="{D5EF0F53-5C09-445B-BD15-A5F101F8158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4912" y="481443"/>
            <a:ext cx="2711302" cy="5895114"/>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 xmlns:a16="http://schemas.microsoft.com/office/drawing/2014/main" id="{99FD548D-B4FD-4063-917D-02885F1A2778}"/>
              </a:ext>
            </a:extLst>
          </p:cNvPr>
          <p:cNvSpPr txBox="1"/>
          <p:nvPr/>
        </p:nvSpPr>
        <p:spPr>
          <a:xfrm>
            <a:off x="4029740" y="6018028"/>
            <a:ext cx="7327604" cy="461665"/>
          </a:xfrm>
          <a:prstGeom prst="rect">
            <a:avLst/>
          </a:prstGeom>
          <a:noFill/>
        </p:spPr>
        <p:txBody>
          <a:bodyPr wrap="square" rtlCol="1">
            <a:spAutoFit/>
          </a:bodyPr>
          <a:lstStyle/>
          <a:p>
            <a:pPr algn="ctr"/>
            <a:r>
              <a:rPr lang="he-IL" sz="2400" dirty="0"/>
              <a:t>פעם ראשונה שיש הצעה בינלאומית לריבונות ישראלית בארץ!</a:t>
            </a:r>
          </a:p>
        </p:txBody>
      </p:sp>
    </p:spTree>
    <p:extLst>
      <p:ext uri="{BB962C8B-B14F-4D97-AF65-F5344CB8AC3E}">
        <p14:creationId xmlns:p14="http://schemas.microsoft.com/office/powerpoint/2010/main" val="2099452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 xmlns:a16="http://schemas.microsoft.com/office/drawing/2014/main" id="{80194F35-E16D-42D0-99EC-25CCC0298775}"/>
              </a:ext>
            </a:extLst>
          </p:cNvPr>
          <p:cNvSpPr>
            <a:spLocks noGrp="1"/>
          </p:cNvSpPr>
          <p:nvPr>
            <p:ph type="title"/>
          </p:nvPr>
        </p:nvSpPr>
        <p:spPr/>
        <p:txBody>
          <a:bodyPr/>
          <a:lstStyle/>
          <a:p>
            <a:pPr algn="ctr"/>
            <a:r>
              <a:rPr lang="he-IL" dirty="0"/>
              <a:t>התגובות להצעת החלוקה</a:t>
            </a:r>
          </a:p>
        </p:txBody>
      </p:sp>
      <p:sp>
        <p:nvSpPr>
          <p:cNvPr id="6" name="מציין מיקום טקסט 5">
            <a:extLst>
              <a:ext uri="{FF2B5EF4-FFF2-40B4-BE49-F238E27FC236}">
                <a16:creationId xmlns="" xmlns:a16="http://schemas.microsoft.com/office/drawing/2014/main" id="{C6E3F758-C360-4499-8396-8F1DE84867C1}"/>
              </a:ext>
            </a:extLst>
          </p:cNvPr>
          <p:cNvSpPr>
            <a:spLocks noGrp="1"/>
          </p:cNvSpPr>
          <p:nvPr>
            <p:ph type="body" idx="1"/>
          </p:nvPr>
        </p:nvSpPr>
        <p:spPr/>
        <p:txBody>
          <a:bodyPr/>
          <a:lstStyle/>
          <a:p>
            <a:r>
              <a:rPr lang="he-IL" dirty="0"/>
              <a:t>הצד הבריטי</a:t>
            </a:r>
          </a:p>
        </p:txBody>
      </p:sp>
      <p:sp>
        <p:nvSpPr>
          <p:cNvPr id="9" name="מציין מיקום טקסט 8">
            <a:extLst>
              <a:ext uri="{FF2B5EF4-FFF2-40B4-BE49-F238E27FC236}">
                <a16:creationId xmlns="" xmlns:a16="http://schemas.microsoft.com/office/drawing/2014/main" id="{C6B3AE5D-C2EE-4E9A-9BD8-940A92A9AAC7}"/>
              </a:ext>
            </a:extLst>
          </p:cNvPr>
          <p:cNvSpPr>
            <a:spLocks noGrp="1"/>
          </p:cNvSpPr>
          <p:nvPr>
            <p:ph type="body" sz="half" idx="15"/>
          </p:nvPr>
        </p:nvSpPr>
        <p:spPr/>
        <p:txBody>
          <a:bodyPr>
            <a:normAutofit/>
          </a:bodyPr>
          <a:lstStyle/>
          <a:p>
            <a:pPr algn="just"/>
            <a:r>
              <a:rPr lang="he-IL" sz="2000" dirty="0"/>
              <a:t>התאכזבו מתוכנית החלוקה שהוצעה, והודיעו שיעזבו את הארץ עד 15/05/1948</a:t>
            </a:r>
          </a:p>
        </p:txBody>
      </p:sp>
      <p:sp>
        <p:nvSpPr>
          <p:cNvPr id="7" name="מציין מיקום טקסט 6">
            <a:extLst>
              <a:ext uri="{FF2B5EF4-FFF2-40B4-BE49-F238E27FC236}">
                <a16:creationId xmlns="" xmlns:a16="http://schemas.microsoft.com/office/drawing/2014/main" id="{31C3192C-B276-4517-95CA-E1F4D4004FA5}"/>
              </a:ext>
            </a:extLst>
          </p:cNvPr>
          <p:cNvSpPr>
            <a:spLocks noGrp="1"/>
          </p:cNvSpPr>
          <p:nvPr>
            <p:ph type="body" sz="quarter" idx="3"/>
          </p:nvPr>
        </p:nvSpPr>
        <p:spPr/>
        <p:txBody>
          <a:bodyPr/>
          <a:lstStyle/>
          <a:p>
            <a:r>
              <a:rPr lang="he-IL" dirty="0"/>
              <a:t>הצד הערבי</a:t>
            </a:r>
          </a:p>
        </p:txBody>
      </p:sp>
      <p:sp>
        <p:nvSpPr>
          <p:cNvPr id="10" name="מציין מיקום טקסט 9">
            <a:extLst>
              <a:ext uri="{FF2B5EF4-FFF2-40B4-BE49-F238E27FC236}">
                <a16:creationId xmlns="" xmlns:a16="http://schemas.microsoft.com/office/drawing/2014/main" id="{CCFA5D2F-C519-4F4D-B907-48673F1AC13B}"/>
              </a:ext>
            </a:extLst>
          </p:cNvPr>
          <p:cNvSpPr>
            <a:spLocks noGrp="1"/>
          </p:cNvSpPr>
          <p:nvPr>
            <p:ph type="body" sz="half" idx="16"/>
          </p:nvPr>
        </p:nvSpPr>
        <p:spPr/>
        <p:txBody>
          <a:bodyPr>
            <a:normAutofit/>
          </a:bodyPr>
          <a:lstStyle/>
          <a:p>
            <a:pPr algn="just"/>
            <a:r>
              <a:rPr lang="he-IL" sz="2000" dirty="0"/>
              <a:t>דחו את ההצעה והודיעו שילחמו בכל הכוח במדינה היהודית אם תקום</a:t>
            </a:r>
          </a:p>
        </p:txBody>
      </p:sp>
      <p:sp>
        <p:nvSpPr>
          <p:cNvPr id="8" name="מציין מיקום טקסט 7">
            <a:extLst>
              <a:ext uri="{FF2B5EF4-FFF2-40B4-BE49-F238E27FC236}">
                <a16:creationId xmlns="" xmlns:a16="http://schemas.microsoft.com/office/drawing/2014/main" id="{889B193B-2EE7-4F6E-9564-82A566F553BC}"/>
              </a:ext>
            </a:extLst>
          </p:cNvPr>
          <p:cNvSpPr>
            <a:spLocks noGrp="1"/>
          </p:cNvSpPr>
          <p:nvPr>
            <p:ph type="body" sz="quarter" idx="13"/>
          </p:nvPr>
        </p:nvSpPr>
        <p:spPr/>
        <p:txBody>
          <a:bodyPr/>
          <a:lstStyle/>
          <a:p>
            <a:r>
              <a:rPr lang="he-IL" dirty="0"/>
              <a:t>הצד היהודי</a:t>
            </a:r>
          </a:p>
        </p:txBody>
      </p:sp>
      <p:sp>
        <p:nvSpPr>
          <p:cNvPr id="11" name="מציין מיקום טקסט 10">
            <a:extLst>
              <a:ext uri="{FF2B5EF4-FFF2-40B4-BE49-F238E27FC236}">
                <a16:creationId xmlns="" xmlns:a16="http://schemas.microsoft.com/office/drawing/2014/main" id="{10440616-6695-4E6E-BC80-EEF19FD44406}"/>
              </a:ext>
            </a:extLst>
          </p:cNvPr>
          <p:cNvSpPr>
            <a:spLocks noGrp="1"/>
          </p:cNvSpPr>
          <p:nvPr>
            <p:ph type="body" sz="half" idx="17"/>
          </p:nvPr>
        </p:nvSpPr>
        <p:spPr/>
        <p:txBody>
          <a:bodyPr>
            <a:normAutofit/>
          </a:bodyPr>
          <a:lstStyle/>
          <a:p>
            <a:pPr algn="just"/>
            <a:r>
              <a:rPr lang="he-IL" sz="2000" dirty="0"/>
              <a:t>שמחו ואישרו את החלוקה, אך הודיעו שהם מתנגדים להפיכת ירושלים לבינלאומית</a:t>
            </a:r>
          </a:p>
        </p:txBody>
      </p:sp>
    </p:spTree>
    <p:extLst>
      <p:ext uri="{BB962C8B-B14F-4D97-AF65-F5344CB8AC3E}">
        <p14:creationId xmlns:p14="http://schemas.microsoft.com/office/powerpoint/2010/main" val="82441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50E1E0F-3EFF-458B-8F79-76D9E652B0C4}"/>
              </a:ext>
            </a:extLst>
          </p:cNvPr>
          <p:cNvSpPr>
            <a:spLocks noGrp="1"/>
          </p:cNvSpPr>
          <p:nvPr>
            <p:ph type="title"/>
          </p:nvPr>
        </p:nvSpPr>
        <p:spPr/>
        <p:txBody>
          <a:bodyPr/>
          <a:lstStyle/>
          <a:p>
            <a:pPr algn="r"/>
            <a:r>
              <a:rPr lang="he-IL" dirty="0"/>
              <a:t>הישוב החדש</a:t>
            </a:r>
          </a:p>
        </p:txBody>
      </p:sp>
      <p:sp>
        <p:nvSpPr>
          <p:cNvPr id="4" name="מציין מיקום טקסט 3">
            <a:extLst>
              <a:ext uri="{FF2B5EF4-FFF2-40B4-BE49-F238E27FC236}">
                <a16:creationId xmlns="" xmlns:a16="http://schemas.microsoft.com/office/drawing/2014/main" id="{22BD6C84-52DE-409B-A263-488E32C92FB9}"/>
              </a:ext>
            </a:extLst>
          </p:cNvPr>
          <p:cNvSpPr>
            <a:spLocks noGrp="1"/>
          </p:cNvSpPr>
          <p:nvPr>
            <p:ph type="body" idx="1"/>
          </p:nvPr>
        </p:nvSpPr>
        <p:spPr>
          <a:xfrm>
            <a:off x="1127758" y="520380"/>
            <a:ext cx="3057146" cy="576262"/>
          </a:xfrm>
        </p:spPr>
        <p:txBody>
          <a:bodyPr/>
          <a:lstStyle/>
          <a:p>
            <a:r>
              <a:rPr lang="he-IL" dirty="0"/>
              <a:t>העלייה השנייה</a:t>
            </a:r>
          </a:p>
        </p:txBody>
      </p:sp>
      <p:sp>
        <p:nvSpPr>
          <p:cNvPr id="5" name="מציין מיקום תוכן 4">
            <a:extLst>
              <a:ext uri="{FF2B5EF4-FFF2-40B4-BE49-F238E27FC236}">
                <a16:creationId xmlns="" xmlns:a16="http://schemas.microsoft.com/office/drawing/2014/main" id="{EEA3C2C6-84A0-489D-9ACC-0FCE1409ADDE}"/>
              </a:ext>
            </a:extLst>
          </p:cNvPr>
          <p:cNvSpPr>
            <a:spLocks noGrp="1"/>
          </p:cNvSpPr>
          <p:nvPr>
            <p:ph sz="half" idx="2"/>
          </p:nvPr>
        </p:nvSpPr>
        <p:spPr>
          <a:xfrm>
            <a:off x="650240" y="982133"/>
            <a:ext cx="3534664" cy="1537548"/>
          </a:xfrm>
        </p:spPr>
        <p:txBody>
          <a:bodyPr>
            <a:normAutofit fontScale="92500" lnSpcReduction="10000"/>
          </a:bodyPr>
          <a:lstStyle/>
          <a:p>
            <a:r>
              <a:rPr lang="he-IL" dirty="0"/>
              <a:t>1904-1914</a:t>
            </a:r>
          </a:p>
          <a:p>
            <a:r>
              <a:rPr lang="he-IL" dirty="0"/>
              <a:t>כ-35,000 עולים</a:t>
            </a:r>
          </a:p>
          <a:p>
            <a:r>
              <a:rPr lang="he-IL" dirty="0"/>
              <a:t>בעיקר מרוסיה ומעט מתימן</a:t>
            </a:r>
          </a:p>
        </p:txBody>
      </p:sp>
      <p:sp>
        <p:nvSpPr>
          <p:cNvPr id="8" name="מציין מיקום תוכן 4">
            <a:extLst>
              <a:ext uri="{FF2B5EF4-FFF2-40B4-BE49-F238E27FC236}">
                <a16:creationId xmlns="" xmlns:a16="http://schemas.microsoft.com/office/drawing/2014/main" id="{433B0300-0C1C-4E15-9872-732AB59A6294}"/>
              </a:ext>
            </a:extLst>
          </p:cNvPr>
          <p:cNvSpPr txBox="1">
            <a:spLocks/>
          </p:cNvSpPr>
          <p:nvPr/>
        </p:nvSpPr>
        <p:spPr>
          <a:xfrm>
            <a:off x="1127758" y="2760186"/>
            <a:ext cx="9768840" cy="2632605"/>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sz="2800" dirty="0"/>
              <a:t>חלק ניכר מהעולים בעלייה השנייה דמו אמנם באופיים לרוב אנשי העלייה הראשונה, כלומר: היו שומרי מצוות בעת עלייתם, בעלי משפחות, בעלי הון פרטי, והתיישבו בעיקר בערים. </a:t>
            </a:r>
          </a:p>
          <a:p>
            <a:r>
              <a:rPr lang="he-IL" sz="2800" dirty="0"/>
              <a:t>אך הקבוצה הבולטת בעלייה השנייה, זו שהטביעה חותם על היישוב החדש, הייתה של </a:t>
            </a:r>
            <a:r>
              <a:rPr lang="he-IL" sz="2800" b="1" dirty="0"/>
              <a:t>הצעירים הסוציאליסטים</a:t>
            </a:r>
            <a:r>
              <a:rPr lang="he-IL" sz="2800" dirty="0"/>
              <a:t>. </a:t>
            </a:r>
          </a:p>
        </p:txBody>
      </p:sp>
    </p:spTree>
    <p:extLst>
      <p:ext uri="{BB962C8B-B14F-4D97-AF65-F5344CB8AC3E}">
        <p14:creationId xmlns:p14="http://schemas.microsoft.com/office/powerpoint/2010/main" val="1084369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a:extLst>
              <a:ext uri="{FF2B5EF4-FFF2-40B4-BE49-F238E27FC236}">
                <a16:creationId xmlns="" xmlns:a16="http://schemas.microsoft.com/office/drawing/2014/main" id="{E6B645A8-0998-477B-9A4C-24956FCA4890}"/>
              </a:ext>
            </a:extLst>
          </p:cNvPr>
          <p:cNvSpPr>
            <a:spLocks noGrp="1"/>
          </p:cNvSpPr>
          <p:nvPr>
            <p:ph type="title"/>
          </p:nvPr>
        </p:nvSpPr>
        <p:spPr/>
        <p:txBody>
          <a:bodyPr/>
          <a:lstStyle/>
          <a:p>
            <a:r>
              <a:rPr lang="he-IL" dirty="0"/>
              <a:t>ההצבעה באו"ם</a:t>
            </a:r>
          </a:p>
        </p:txBody>
      </p:sp>
      <p:sp>
        <p:nvSpPr>
          <p:cNvPr id="10" name="מציין מיקום תוכן 9">
            <a:extLst>
              <a:ext uri="{FF2B5EF4-FFF2-40B4-BE49-F238E27FC236}">
                <a16:creationId xmlns="" xmlns:a16="http://schemas.microsoft.com/office/drawing/2014/main" id="{8DD62339-BBE2-455F-812A-6FB28ED8F0CB}"/>
              </a:ext>
            </a:extLst>
          </p:cNvPr>
          <p:cNvSpPr>
            <a:spLocks noGrp="1"/>
          </p:cNvSpPr>
          <p:nvPr>
            <p:ph idx="1"/>
          </p:nvPr>
        </p:nvSpPr>
        <p:spPr>
          <a:xfrm>
            <a:off x="1141412" y="2097088"/>
            <a:ext cx="9905999" cy="3541714"/>
          </a:xfrm>
        </p:spPr>
        <p:txBody>
          <a:bodyPr/>
          <a:lstStyle/>
          <a:p>
            <a:r>
              <a:rPr lang="he-IL" dirty="0"/>
              <a:t>עצרת האו"ם התכנסה בתאריך 29/11/1947 ("כ"ט בנובמבר") כדי להצביע האם לקבל את המלצות הועדה ואת תוכנית החלוקה.</a:t>
            </a:r>
          </a:p>
          <a:p>
            <a:r>
              <a:rPr lang="he-IL" dirty="0"/>
              <a:t>שתי המעצמות הגדולות תמכו בהצעה (מאורע נדיר אז):</a:t>
            </a:r>
          </a:p>
          <a:p>
            <a:pPr lvl="1"/>
            <a:r>
              <a:rPr lang="he-IL" dirty="0"/>
              <a:t>בריה"מ כנראה סברה שהמדינה תקום עם אופי סוציאליסטי ותצטרף לגוש הקומוניסטי העולמי</a:t>
            </a:r>
          </a:p>
          <a:p>
            <a:pPr lvl="1"/>
            <a:r>
              <a:rPr lang="he-IL" dirty="0"/>
              <a:t>ארה"ב העריכה שהמדינה תהיה דמוקרטיה חופשית, וגם דאגו למצב היהודים במחנות הפליטים, וגם היו יהודים אמריקאים רבים שלחצו לתמוך בהצעה</a:t>
            </a:r>
          </a:p>
          <a:p>
            <a:r>
              <a:rPr lang="he-IL" dirty="0"/>
              <a:t>ההצעה התקבלה &gt;</a:t>
            </a:r>
          </a:p>
        </p:txBody>
      </p:sp>
      <p:pic>
        <p:nvPicPr>
          <p:cNvPr id="11" name="Picture 6" descr="ANd9GcQbovRGiGXRdegvFZIfhLmwWWGgkwKxJ-eQlXYPch6sORPcEj4Z0D4VK40f">
            <a:extLst>
              <a:ext uri="{FF2B5EF4-FFF2-40B4-BE49-F238E27FC236}">
                <a16:creationId xmlns="" xmlns:a16="http://schemas.microsoft.com/office/drawing/2014/main" id="{C8D6FA3D-AA63-4A47-9156-DF47CFC2B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99" y="4997946"/>
            <a:ext cx="5418617" cy="18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135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 xmlns:a16="http://schemas.microsoft.com/office/drawing/2014/main" id="{09159510-B237-4F5A-84A2-48155BC7A4D1}"/>
              </a:ext>
            </a:extLst>
          </p:cNvPr>
          <p:cNvSpPr>
            <a:spLocks noGrp="1"/>
          </p:cNvSpPr>
          <p:nvPr>
            <p:ph type="title"/>
          </p:nvPr>
        </p:nvSpPr>
        <p:spPr/>
        <p:txBody>
          <a:bodyPr/>
          <a:lstStyle/>
          <a:p>
            <a:r>
              <a:rPr lang="he-IL" dirty="0"/>
              <a:t>אחרי ההצבעה</a:t>
            </a:r>
          </a:p>
        </p:txBody>
      </p:sp>
      <p:sp>
        <p:nvSpPr>
          <p:cNvPr id="8" name="מציין מיקום תוכן 7">
            <a:extLst>
              <a:ext uri="{FF2B5EF4-FFF2-40B4-BE49-F238E27FC236}">
                <a16:creationId xmlns="" xmlns:a16="http://schemas.microsoft.com/office/drawing/2014/main" id="{1991A050-D9AE-419B-8D50-49102CA9C07C}"/>
              </a:ext>
            </a:extLst>
          </p:cNvPr>
          <p:cNvSpPr>
            <a:spLocks noGrp="1"/>
          </p:cNvSpPr>
          <p:nvPr>
            <p:ph idx="1"/>
          </p:nvPr>
        </p:nvSpPr>
        <p:spPr/>
        <p:txBody>
          <a:bodyPr>
            <a:normAutofit/>
          </a:bodyPr>
          <a:lstStyle/>
          <a:p>
            <a:pPr algn="just"/>
            <a:r>
              <a:rPr lang="he-IL" sz="2800" dirty="0"/>
              <a:t>הישוב היהודי שמח וחגג ברחובות בעקבות ההצבעה באו"ם, בעוד הערבים איימו כי "קו החלוקה יהיה קו של אש ודם".</a:t>
            </a:r>
          </a:p>
          <a:p>
            <a:pPr algn="just"/>
            <a:endParaRPr lang="he-IL" sz="2800" dirty="0"/>
          </a:p>
          <a:p>
            <a:pPr algn="just"/>
            <a:r>
              <a:rPr lang="he-IL" sz="2800" dirty="0"/>
              <a:t>כבר למחרת (30/11/1947) ירו הערבים על אוטובוס יהודי ורצחו כמה נוסעים, ובכך פתחו למעשה את קרבות מלחמת העצמאות (במהלכה גם הוקמה מדינת ישראל).</a:t>
            </a:r>
          </a:p>
        </p:txBody>
      </p:sp>
    </p:spTree>
    <p:extLst>
      <p:ext uri="{BB962C8B-B14F-4D97-AF65-F5344CB8AC3E}">
        <p14:creationId xmlns:p14="http://schemas.microsoft.com/office/powerpoint/2010/main" val="3637857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0EC98596-95BF-43F9-B7D3-A1FC3B3D68A1}"/>
              </a:ext>
            </a:extLst>
          </p:cNvPr>
          <p:cNvSpPr>
            <a:spLocks noGrp="1"/>
          </p:cNvSpPr>
          <p:nvPr>
            <p:ph type="title"/>
          </p:nvPr>
        </p:nvSpPr>
        <p:spPr/>
        <p:txBody>
          <a:bodyPr/>
          <a:lstStyle/>
          <a:p>
            <a:r>
              <a:rPr lang="he-IL" dirty="0"/>
              <a:t>מלחמת העצמאות</a:t>
            </a:r>
          </a:p>
        </p:txBody>
      </p:sp>
      <p:sp>
        <p:nvSpPr>
          <p:cNvPr id="3" name="כותרת משנה 2">
            <a:extLst>
              <a:ext uri="{FF2B5EF4-FFF2-40B4-BE49-F238E27FC236}">
                <a16:creationId xmlns="" xmlns:a16="http://schemas.microsoft.com/office/drawing/2014/main" id="{1B8FC8CD-C125-4B13-8156-FD59C4BF4A54}"/>
              </a:ext>
            </a:extLst>
          </p:cNvPr>
          <p:cNvSpPr>
            <a:spLocks noGrp="1"/>
          </p:cNvSpPr>
          <p:nvPr>
            <p:ph type="body" idx="1"/>
          </p:nvPr>
        </p:nvSpPr>
        <p:spPr/>
        <p:txBody>
          <a:bodyPr>
            <a:normAutofit/>
          </a:bodyPr>
          <a:lstStyle/>
          <a:p>
            <a:endParaRPr lang="he-IL" sz="2800" dirty="0">
              <a:solidFill>
                <a:schemeClr val="bg1"/>
              </a:solidFill>
            </a:endParaRPr>
          </a:p>
        </p:txBody>
      </p:sp>
    </p:spTree>
    <p:extLst>
      <p:ext uri="{BB962C8B-B14F-4D97-AF65-F5344CB8AC3E}">
        <p14:creationId xmlns:p14="http://schemas.microsoft.com/office/powerpoint/2010/main" val="58887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6FEA9A1-5787-44A4-9A8A-9C954375306D}"/>
              </a:ext>
            </a:extLst>
          </p:cNvPr>
          <p:cNvSpPr>
            <a:spLocks noGrp="1"/>
          </p:cNvSpPr>
          <p:nvPr>
            <p:ph type="title"/>
          </p:nvPr>
        </p:nvSpPr>
        <p:spPr/>
        <p:txBody>
          <a:bodyPr/>
          <a:lstStyle/>
          <a:p>
            <a:r>
              <a:rPr lang="he-IL" dirty="0"/>
              <a:t>רקע למלחמת העצמאות</a:t>
            </a:r>
          </a:p>
        </p:txBody>
      </p:sp>
      <p:sp>
        <p:nvSpPr>
          <p:cNvPr id="3" name="מציין מיקום תוכן 2">
            <a:extLst>
              <a:ext uri="{FF2B5EF4-FFF2-40B4-BE49-F238E27FC236}">
                <a16:creationId xmlns="" xmlns:a16="http://schemas.microsoft.com/office/drawing/2014/main" id="{FDC0EB48-D4F6-42A6-BDCA-EA3C259A8DA0}"/>
              </a:ext>
            </a:extLst>
          </p:cNvPr>
          <p:cNvSpPr>
            <a:spLocks noGrp="1"/>
          </p:cNvSpPr>
          <p:nvPr>
            <p:ph idx="1"/>
          </p:nvPr>
        </p:nvSpPr>
        <p:spPr/>
        <p:txBody>
          <a:bodyPr/>
          <a:lstStyle/>
          <a:p>
            <a:r>
              <a:rPr lang="he-IL" dirty="0"/>
              <a:t>זמן: 30/11/1947 – 20/07/1949 </a:t>
            </a:r>
          </a:p>
          <a:p>
            <a:r>
              <a:rPr lang="he-IL" dirty="0"/>
              <a:t>כ-6,000 הרוגים בצד היהודי (!)</a:t>
            </a:r>
          </a:p>
          <a:p>
            <a:r>
              <a:rPr lang="he-IL" dirty="0"/>
              <a:t>מטרות:</a:t>
            </a:r>
          </a:p>
          <a:p>
            <a:pPr marL="0" indent="0">
              <a:buNone/>
            </a:pPr>
            <a:endParaRPr lang="he-IL" dirty="0"/>
          </a:p>
        </p:txBody>
      </p:sp>
      <p:graphicFrame>
        <p:nvGraphicFramePr>
          <p:cNvPr id="4" name="טבלה 4">
            <a:extLst>
              <a:ext uri="{FF2B5EF4-FFF2-40B4-BE49-F238E27FC236}">
                <a16:creationId xmlns="" xmlns:a16="http://schemas.microsoft.com/office/drawing/2014/main" id="{E6B59633-02D4-4224-8AB5-9F59B04ACFF3}"/>
              </a:ext>
            </a:extLst>
          </p:cNvPr>
          <p:cNvGraphicFramePr>
            <a:graphicFrameLocks noGrp="1"/>
          </p:cNvGraphicFramePr>
          <p:nvPr>
            <p:extLst>
              <p:ext uri="{D42A27DB-BD31-4B8C-83A1-F6EECF244321}">
                <p14:modId xmlns:p14="http://schemas.microsoft.com/office/powerpoint/2010/main" val="1929877493"/>
              </p:ext>
            </p:extLst>
          </p:nvPr>
        </p:nvGraphicFramePr>
        <p:xfrm>
          <a:off x="2030411" y="4020344"/>
          <a:ext cx="8128000" cy="1645920"/>
        </p:xfrm>
        <a:graphic>
          <a:graphicData uri="http://schemas.openxmlformats.org/drawingml/2006/table">
            <a:tbl>
              <a:tblPr rtl="1" firstRow="1" bandRow="1">
                <a:tableStyleId>{21E4AEA4-8DFA-4A89-87EB-49C32662AFE0}</a:tableStyleId>
              </a:tblPr>
              <a:tblGrid>
                <a:gridCol w="4064000">
                  <a:extLst>
                    <a:ext uri="{9D8B030D-6E8A-4147-A177-3AD203B41FA5}">
                      <a16:colId xmlns="" xmlns:a16="http://schemas.microsoft.com/office/drawing/2014/main" val="42745721"/>
                    </a:ext>
                  </a:extLst>
                </a:gridCol>
                <a:gridCol w="4064000">
                  <a:extLst>
                    <a:ext uri="{9D8B030D-6E8A-4147-A177-3AD203B41FA5}">
                      <a16:colId xmlns="" xmlns:a16="http://schemas.microsoft.com/office/drawing/2014/main" val="1965808737"/>
                    </a:ext>
                  </a:extLst>
                </a:gridCol>
              </a:tblGrid>
              <a:tr h="370840">
                <a:tc>
                  <a:txBody>
                    <a:bodyPr/>
                    <a:lstStyle/>
                    <a:p>
                      <a:pPr algn="ctr" rtl="1"/>
                      <a:r>
                        <a:rPr lang="he-IL" sz="2400" dirty="0"/>
                        <a:t>יהודים</a:t>
                      </a:r>
                    </a:p>
                  </a:txBody>
                  <a:tcPr/>
                </a:tc>
                <a:tc>
                  <a:txBody>
                    <a:bodyPr/>
                    <a:lstStyle/>
                    <a:p>
                      <a:pPr algn="ctr" rtl="1"/>
                      <a:r>
                        <a:rPr lang="he-IL" sz="2400" dirty="0"/>
                        <a:t>ערבים</a:t>
                      </a:r>
                    </a:p>
                  </a:txBody>
                  <a:tcPr/>
                </a:tc>
                <a:extLst>
                  <a:ext uri="{0D108BD9-81ED-4DB2-BD59-A6C34878D82A}">
                    <a16:rowId xmlns="" xmlns:a16="http://schemas.microsoft.com/office/drawing/2014/main" val="2331851525"/>
                  </a:ext>
                </a:extLst>
              </a:tr>
              <a:tr h="370840">
                <a:tc>
                  <a:txBody>
                    <a:bodyPr/>
                    <a:lstStyle/>
                    <a:p>
                      <a:pPr rtl="1"/>
                      <a:r>
                        <a:rPr lang="he-IL" sz="2400" dirty="0"/>
                        <a:t>הקמת מדינה יהודית ע"פ החלטת האו"ם בכ"ט בנובמבר</a:t>
                      </a:r>
                    </a:p>
                  </a:txBody>
                  <a:tcPr/>
                </a:tc>
                <a:tc>
                  <a:txBody>
                    <a:bodyPr/>
                    <a:lstStyle/>
                    <a:p>
                      <a:pPr rtl="1"/>
                      <a:r>
                        <a:rPr lang="he-IL" sz="2400" dirty="0"/>
                        <a:t>לא לאפשר לתוכנית החלוקה להתממש ולמנוע בכוח הקמת מדינה יהודית</a:t>
                      </a:r>
                    </a:p>
                  </a:txBody>
                  <a:tcPr/>
                </a:tc>
                <a:extLst>
                  <a:ext uri="{0D108BD9-81ED-4DB2-BD59-A6C34878D82A}">
                    <a16:rowId xmlns="" xmlns:a16="http://schemas.microsoft.com/office/drawing/2014/main" val="258571549"/>
                  </a:ext>
                </a:extLst>
              </a:tr>
            </a:tbl>
          </a:graphicData>
        </a:graphic>
      </p:graphicFrame>
      <p:pic>
        <p:nvPicPr>
          <p:cNvPr id="1026" name="Picture 2" descr="תוצאת תמונה עבור סמל מלחמת העצמאות">
            <a:extLst>
              <a:ext uri="{FF2B5EF4-FFF2-40B4-BE49-F238E27FC236}">
                <a16:creationId xmlns="" xmlns:a16="http://schemas.microsoft.com/office/drawing/2014/main" id="{69F2E13B-7C94-46BB-B276-72FA422E4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44798"/>
            <a:ext cx="4465296" cy="1078541"/>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 xmlns:a16="http://schemas.microsoft.com/office/drawing/2014/main" id="{0E2F9A53-CDAF-4A08-8C25-5A172259438F}"/>
              </a:ext>
            </a:extLst>
          </p:cNvPr>
          <p:cNvSpPr txBox="1"/>
          <p:nvPr/>
        </p:nvSpPr>
        <p:spPr>
          <a:xfrm>
            <a:off x="1226916" y="2083443"/>
            <a:ext cx="3784922" cy="369332"/>
          </a:xfrm>
          <a:prstGeom prst="rect">
            <a:avLst/>
          </a:prstGeom>
          <a:noFill/>
        </p:spPr>
        <p:txBody>
          <a:bodyPr wrap="square" rtlCol="1">
            <a:spAutoFit/>
          </a:bodyPr>
          <a:lstStyle/>
          <a:p>
            <a:pPr algn="ctr"/>
            <a:r>
              <a:rPr lang="he-IL" dirty="0"/>
              <a:t>עיטור מלחמת העצמאות</a:t>
            </a:r>
          </a:p>
        </p:txBody>
      </p:sp>
    </p:spTree>
    <p:extLst>
      <p:ext uri="{BB962C8B-B14F-4D97-AF65-F5344CB8AC3E}">
        <p14:creationId xmlns:p14="http://schemas.microsoft.com/office/powerpoint/2010/main" val="3657722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3FE01C6-7E1D-4852-81B2-2E4A348F2C22}"/>
              </a:ext>
            </a:extLst>
          </p:cNvPr>
          <p:cNvSpPr>
            <a:spLocks noGrp="1"/>
          </p:cNvSpPr>
          <p:nvPr>
            <p:ph type="title"/>
          </p:nvPr>
        </p:nvSpPr>
        <p:spPr>
          <a:xfrm>
            <a:off x="838200" y="18255"/>
            <a:ext cx="10515600" cy="1325563"/>
          </a:xfrm>
        </p:spPr>
        <p:txBody>
          <a:bodyPr/>
          <a:lstStyle/>
          <a:p>
            <a:r>
              <a:rPr lang="he-IL" dirty="0"/>
              <a:t>שלבי המלחמה</a:t>
            </a:r>
          </a:p>
        </p:txBody>
      </p:sp>
      <p:pic>
        <p:nvPicPr>
          <p:cNvPr id="4" name="Picture 4" descr="tarshim milhemet azmaut">
            <a:extLst>
              <a:ext uri="{FF2B5EF4-FFF2-40B4-BE49-F238E27FC236}">
                <a16:creationId xmlns="" xmlns:a16="http://schemas.microsoft.com/office/drawing/2014/main" id="{B4B0723C-5677-4E09-B4D8-B759BCB7C1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53331"/>
            <a:ext cx="105155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 xmlns:a16="http://schemas.microsoft.com/office/drawing/2014/main" id="{BE3B402D-0C23-4075-AAFE-9E13E23CAE50}"/>
              </a:ext>
            </a:extLst>
          </p:cNvPr>
          <p:cNvSpPr/>
          <p:nvPr/>
        </p:nvSpPr>
        <p:spPr>
          <a:xfrm>
            <a:off x="838200" y="1250810"/>
            <a:ext cx="3826397" cy="4351337"/>
          </a:xfrm>
          <a:prstGeom prst="rect">
            <a:avLst/>
          </a:prstGeom>
          <a:solidFill>
            <a:schemeClr val="accent1">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 xmlns:a16="http://schemas.microsoft.com/office/drawing/2014/main" id="{E1E449E9-7D2A-4C9D-B622-29BAA33F67CF}"/>
              </a:ext>
            </a:extLst>
          </p:cNvPr>
          <p:cNvSpPr/>
          <p:nvPr/>
        </p:nvSpPr>
        <p:spPr>
          <a:xfrm>
            <a:off x="4692570" y="1253331"/>
            <a:ext cx="6523298" cy="4351337"/>
          </a:xfrm>
          <a:prstGeom prst="rect">
            <a:avLst/>
          </a:prstGeom>
          <a:solidFill>
            <a:srgbClr val="7030A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 xmlns:a16="http://schemas.microsoft.com/office/drawing/2014/main" id="{47E6A19B-5855-405E-BAE8-1787C8B49777}"/>
              </a:ext>
            </a:extLst>
          </p:cNvPr>
          <p:cNvSpPr/>
          <p:nvPr/>
        </p:nvSpPr>
        <p:spPr>
          <a:xfrm>
            <a:off x="1705811" y="1343818"/>
            <a:ext cx="201850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5400" b="1" cap="none" spc="0" dirty="0">
                <a:ln/>
                <a:solidFill>
                  <a:schemeClr val="accent4"/>
                </a:solidFill>
                <a:effectLst/>
              </a:rPr>
              <a:t>שלב א</a:t>
            </a:r>
          </a:p>
        </p:txBody>
      </p:sp>
      <p:sp>
        <p:nvSpPr>
          <p:cNvPr id="8" name="מלבן 7">
            <a:extLst>
              <a:ext uri="{FF2B5EF4-FFF2-40B4-BE49-F238E27FC236}">
                <a16:creationId xmlns="" xmlns:a16="http://schemas.microsoft.com/office/drawing/2014/main" id="{645D91E7-AABA-4FBA-9A8C-E4C15AD5AAD2}"/>
              </a:ext>
            </a:extLst>
          </p:cNvPr>
          <p:cNvSpPr/>
          <p:nvPr/>
        </p:nvSpPr>
        <p:spPr>
          <a:xfrm>
            <a:off x="5990696" y="1343818"/>
            <a:ext cx="201850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5400" b="1" cap="none" spc="0" dirty="0">
                <a:ln/>
                <a:solidFill>
                  <a:schemeClr val="accent4"/>
                </a:solidFill>
                <a:effectLst/>
              </a:rPr>
              <a:t>שלב ב</a:t>
            </a:r>
          </a:p>
        </p:txBody>
      </p:sp>
      <p:sp>
        <p:nvSpPr>
          <p:cNvPr id="9" name="מלבן 8">
            <a:extLst>
              <a:ext uri="{FF2B5EF4-FFF2-40B4-BE49-F238E27FC236}">
                <a16:creationId xmlns="" xmlns:a16="http://schemas.microsoft.com/office/drawing/2014/main" id="{1DC3C96F-D023-4D5F-AE2B-0F9736A2F537}"/>
              </a:ext>
            </a:extLst>
          </p:cNvPr>
          <p:cNvSpPr/>
          <p:nvPr/>
        </p:nvSpPr>
        <p:spPr>
          <a:xfrm>
            <a:off x="1728082" y="5514182"/>
            <a:ext cx="2074607" cy="1200329"/>
          </a:xfrm>
          <a:prstGeom prst="rect">
            <a:avLst/>
          </a:prstGeom>
          <a:noFill/>
        </p:spPr>
        <p:txBody>
          <a:bodyPr wrap="none" lIns="91440" tIns="45720" rIns="91440" bIns="45720">
            <a:spAutoFit/>
          </a:bodyPr>
          <a:lstStyle/>
          <a:p>
            <a:pPr algn="ctr"/>
            <a:r>
              <a:rPr lang="he-IL" sz="3600" b="0" cap="none" spc="0" dirty="0">
                <a:ln w="0"/>
                <a:solidFill>
                  <a:schemeClr val="accent1"/>
                </a:solidFill>
                <a:effectLst>
                  <a:outerShdw blurRad="38100" dist="25400" dir="5400000" algn="ctr" rotWithShape="0">
                    <a:srgbClr val="6E747A">
                      <a:alpha val="43000"/>
                    </a:srgbClr>
                  </a:outerShdw>
                </a:effectLst>
              </a:rPr>
              <a:t>"המלחמה </a:t>
            </a:r>
          </a:p>
          <a:p>
            <a:pPr algn="ctr"/>
            <a:r>
              <a:rPr lang="he-IL" sz="3600" b="0" cap="none" spc="0" dirty="0">
                <a:ln w="0"/>
                <a:solidFill>
                  <a:schemeClr val="accent1"/>
                </a:solidFill>
                <a:effectLst>
                  <a:outerShdw blurRad="38100" dist="25400" dir="5400000" algn="ctr" rotWithShape="0">
                    <a:srgbClr val="6E747A">
                      <a:alpha val="43000"/>
                    </a:srgbClr>
                  </a:outerShdw>
                </a:effectLst>
              </a:rPr>
              <a:t>הפנימית"</a:t>
            </a:r>
          </a:p>
        </p:txBody>
      </p:sp>
    </p:spTree>
    <p:extLst>
      <p:ext uri="{BB962C8B-B14F-4D97-AF65-F5344CB8AC3E}">
        <p14:creationId xmlns:p14="http://schemas.microsoft.com/office/powerpoint/2010/main" val="10340061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5808F99-CF3B-4121-BADB-426A26157D01}"/>
              </a:ext>
            </a:extLst>
          </p:cNvPr>
          <p:cNvSpPr>
            <a:spLocks noGrp="1"/>
          </p:cNvSpPr>
          <p:nvPr>
            <p:ph type="title"/>
          </p:nvPr>
        </p:nvSpPr>
        <p:spPr/>
        <p:txBody>
          <a:bodyPr/>
          <a:lstStyle/>
          <a:p>
            <a:r>
              <a:rPr lang="he-IL" dirty="0"/>
              <a:t>שלב א' במלחמת העצמאות</a:t>
            </a:r>
          </a:p>
        </p:txBody>
      </p:sp>
      <p:sp>
        <p:nvSpPr>
          <p:cNvPr id="3" name="מציין מיקום תוכן 2">
            <a:extLst>
              <a:ext uri="{FF2B5EF4-FFF2-40B4-BE49-F238E27FC236}">
                <a16:creationId xmlns="" xmlns:a16="http://schemas.microsoft.com/office/drawing/2014/main" id="{D036891A-C7D2-4C9E-9084-9D8229A654BA}"/>
              </a:ext>
            </a:extLst>
          </p:cNvPr>
          <p:cNvSpPr>
            <a:spLocks noGrp="1"/>
          </p:cNvSpPr>
          <p:nvPr>
            <p:ph idx="1"/>
          </p:nvPr>
        </p:nvSpPr>
        <p:spPr>
          <a:xfrm>
            <a:off x="4851399" y="1825625"/>
            <a:ext cx="6827457" cy="4667250"/>
          </a:xfrm>
        </p:spPr>
        <p:txBody>
          <a:bodyPr>
            <a:normAutofit/>
          </a:bodyPr>
          <a:lstStyle/>
          <a:p>
            <a:r>
              <a:rPr lang="he-IL" dirty="0"/>
              <a:t>הבריטים שולטים בארץ אך לא מתערבים הרבה בלחימה ומתמקדים בפינוי הכוחות שלהם.</a:t>
            </a:r>
          </a:p>
          <a:p>
            <a:r>
              <a:rPr lang="he-IL" dirty="0"/>
              <a:t>הצדדים הלוחמים: "המלחמה הפנימית"</a:t>
            </a:r>
          </a:p>
          <a:p>
            <a:endParaRPr lang="he-IL" dirty="0"/>
          </a:p>
          <a:p>
            <a:endParaRPr lang="he-IL" dirty="0"/>
          </a:p>
          <a:p>
            <a:pPr algn="just"/>
            <a:r>
              <a:rPr lang="he-IL" dirty="0"/>
              <a:t>צבאות ערב לא פלשו בשלב זה (בגלל נוכחות הבריטים ובגלל הגבלות העלייה על היהודים שעדיין בתוקף). כל הלוחמים היו אזרחי המנדט הבריטי בארץ, בתוספת מתנדבים ערבים מהאזור.</a:t>
            </a:r>
          </a:p>
          <a:p>
            <a:pPr marL="0" indent="0">
              <a:buNone/>
            </a:pPr>
            <a:endParaRPr lang="he-IL" dirty="0"/>
          </a:p>
        </p:txBody>
      </p:sp>
      <p:pic>
        <p:nvPicPr>
          <p:cNvPr id="4" name="Picture 4" descr="tarshim milhemet azmaut">
            <a:extLst>
              <a:ext uri="{FF2B5EF4-FFF2-40B4-BE49-F238E27FC236}">
                <a16:creationId xmlns="" xmlns:a16="http://schemas.microsoft.com/office/drawing/2014/main" id="{BE887333-C5B1-41F9-A0A6-DDFD26F12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63502"/>
          <a:stretch/>
        </p:blipFill>
        <p:spPr bwMode="auto">
          <a:xfrm>
            <a:off x="203200" y="200450"/>
            <a:ext cx="46481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טבלה 5">
            <a:extLst>
              <a:ext uri="{FF2B5EF4-FFF2-40B4-BE49-F238E27FC236}">
                <a16:creationId xmlns="" xmlns:a16="http://schemas.microsoft.com/office/drawing/2014/main" id="{7B28361B-5164-4226-A064-B8E2B56B049A}"/>
              </a:ext>
            </a:extLst>
          </p:cNvPr>
          <p:cNvGraphicFramePr>
            <a:graphicFrameLocks noGrp="1"/>
          </p:cNvGraphicFramePr>
          <p:nvPr>
            <p:extLst>
              <p:ext uri="{D42A27DB-BD31-4B8C-83A1-F6EECF244321}">
                <p14:modId xmlns:p14="http://schemas.microsoft.com/office/powerpoint/2010/main" val="693542198"/>
              </p:ext>
            </p:extLst>
          </p:nvPr>
        </p:nvGraphicFramePr>
        <p:xfrm>
          <a:off x="5186261" y="3304195"/>
          <a:ext cx="6386654" cy="741680"/>
        </p:xfrm>
        <a:graphic>
          <a:graphicData uri="http://schemas.openxmlformats.org/drawingml/2006/table">
            <a:tbl>
              <a:tblPr rtl="1" firstRow="1" bandRow="1">
                <a:tableStyleId>{21E4AEA4-8DFA-4A89-87EB-49C32662AFE0}</a:tableStyleId>
              </a:tblPr>
              <a:tblGrid>
                <a:gridCol w="3193327">
                  <a:extLst>
                    <a:ext uri="{9D8B030D-6E8A-4147-A177-3AD203B41FA5}">
                      <a16:colId xmlns="" xmlns:a16="http://schemas.microsoft.com/office/drawing/2014/main" val="3423422334"/>
                    </a:ext>
                  </a:extLst>
                </a:gridCol>
                <a:gridCol w="3193327">
                  <a:extLst>
                    <a:ext uri="{9D8B030D-6E8A-4147-A177-3AD203B41FA5}">
                      <a16:colId xmlns="" xmlns:a16="http://schemas.microsoft.com/office/drawing/2014/main" val="1316267878"/>
                    </a:ext>
                  </a:extLst>
                </a:gridCol>
              </a:tblGrid>
              <a:tr h="370840">
                <a:tc>
                  <a:txBody>
                    <a:bodyPr/>
                    <a:lstStyle/>
                    <a:p>
                      <a:pPr algn="ctr" rtl="1"/>
                      <a:r>
                        <a:rPr lang="he-IL" dirty="0"/>
                        <a:t>הצד היהודי</a:t>
                      </a:r>
                    </a:p>
                  </a:txBody>
                  <a:tcPr/>
                </a:tc>
                <a:tc>
                  <a:txBody>
                    <a:bodyPr/>
                    <a:lstStyle/>
                    <a:p>
                      <a:pPr algn="ctr" rtl="1"/>
                      <a:r>
                        <a:rPr lang="he-IL" dirty="0"/>
                        <a:t>הצד הערבי</a:t>
                      </a:r>
                    </a:p>
                  </a:txBody>
                  <a:tcPr/>
                </a:tc>
                <a:extLst>
                  <a:ext uri="{0D108BD9-81ED-4DB2-BD59-A6C34878D82A}">
                    <a16:rowId xmlns="" xmlns:a16="http://schemas.microsoft.com/office/drawing/2014/main" val="1567876006"/>
                  </a:ext>
                </a:extLst>
              </a:tr>
              <a:tr h="370840">
                <a:tc>
                  <a:txBody>
                    <a:bodyPr/>
                    <a:lstStyle/>
                    <a:p>
                      <a:pPr rtl="1"/>
                      <a:r>
                        <a:rPr lang="he-IL" dirty="0"/>
                        <a:t>המחתרות השונות</a:t>
                      </a:r>
                    </a:p>
                  </a:txBody>
                  <a:tcPr/>
                </a:tc>
                <a:tc>
                  <a:txBody>
                    <a:bodyPr/>
                    <a:lstStyle/>
                    <a:p>
                      <a:pPr rtl="1"/>
                      <a:r>
                        <a:rPr lang="he-IL" dirty="0"/>
                        <a:t>כנופיות ערבים מקומיות</a:t>
                      </a:r>
                    </a:p>
                  </a:txBody>
                  <a:tcPr/>
                </a:tc>
                <a:extLst>
                  <a:ext uri="{0D108BD9-81ED-4DB2-BD59-A6C34878D82A}">
                    <a16:rowId xmlns="" xmlns:a16="http://schemas.microsoft.com/office/drawing/2014/main" val="1256083885"/>
                  </a:ext>
                </a:extLst>
              </a:tr>
            </a:tbl>
          </a:graphicData>
        </a:graphic>
      </p:graphicFrame>
    </p:spTree>
    <p:extLst>
      <p:ext uri="{BB962C8B-B14F-4D97-AF65-F5344CB8AC3E}">
        <p14:creationId xmlns:p14="http://schemas.microsoft.com/office/powerpoint/2010/main" val="350898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5808F99-CF3B-4121-BADB-426A26157D01}"/>
              </a:ext>
            </a:extLst>
          </p:cNvPr>
          <p:cNvSpPr>
            <a:spLocks noGrp="1"/>
          </p:cNvSpPr>
          <p:nvPr>
            <p:ph type="title"/>
          </p:nvPr>
        </p:nvSpPr>
        <p:spPr/>
        <p:txBody>
          <a:bodyPr/>
          <a:lstStyle/>
          <a:p>
            <a:r>
              <a:rPr lang="he-IL" dirty="0"/>
              <a:t>שלב א' במלחמת העצמאות</a:t>
            </a:r>
          </a:p>
        </p:txBody>
      </p:sp>
      <p:sp>
        <p:nvSpPr>
          <p:cNvPr id="3" name="מציין מיקום תוכן 2">
            <a:extLst>
              <a:ext uri="{FF2B5EF4-FFF2-40B4-BE49-F238E27FC236}">
                <a16:creationId xmlns="" xmlns:a16="http://schemas.microsoft.com/office/drawing/2014/main" id="{D036891A-C7D2-4C9E-9084-9D8229A654BA}"/>
              </a:ext>
            </a:extLst>
          </p:cNvPr>
          <p:cNvSpPr>
            <a:spLocks noGrp="1"/>
          </p:cNvSpPr>
          <p:nvPr>
            <p:ph idx="1"/>
          </p:nvPr>
        </p:nvSpPr>
        <p:spPr>
          <a:xfrm>
            <a:off x="4851399" y="1825625"/>
            <a:ext cx="6827457" cy="2726162"/>
          </a:xfrm>
        </p:spPr>
        <p:txBody>
          <a:bodyPr>
            <a:normAutofit lnSpcReduction="10000"/>
          </a:bodyPr>
          <a:lstStyle/>
          <a:p>
            <a:pPr marL="0" indent="0">
              <a:buNone/>
            </a:pPr>
            <a:r>
              <a:rPr lang="he-IL" dirty="0"/>
              <a:t>מאפייני הלחימה:</a:t>
            </a:r>
          </a:p>
          <a:p>
            <a:r>
              <a:rPr lang="he-IL" dirty="0"/>
              <a:t>לחימה בערים מעורבות</a:t>
            </a:r>
          </a:p>
          <a:p>
            <a:r>
              <a:rPr lang="he-IL" dirty="0"/>
              <a:t>ישובים מבודדים</a:t>
            </a:r>
          </a:p>
          <a:p>
            <a:r>
              <a:rPr lang="he-IL" dirty="0"/>
              <a:t>המאבק בדרכים</a:t>
            </a:r>
          </a:p>
          <a:p>
            <a:r>
              <a:rPr lang="he-IL" dirty="0"/>
              <a:t>המצור על ירושלים</a:t>
            </a:r>
          </a:p>
        </p:txBody>
      </p:sp>
      <p:pic>
        <p:nvPicPr>
          <p:cNvPr id="4" name="Picture 4" descr="tarshim milhemet azmaut">
            <a:extLst>
              <a:ext uri="{FF2B5EF4-FFF2-40B4-BE49-F238E27FC236}">
                <a16:creationId xmlns="" xmlns:a16="http://schemas.microsoft.com/office/drawing/2014/main" id="{BE887333-C5B1-41F9-A0A6-DDFD26F12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63502"/>
          <a:stretch/>
        </p:blipFill>
        <p:spPr bwMode="auto">
          <a:xfrm>
            <a:off x="203200" y="200450"/>
            <a:ext cx="46481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a:extLst>
              <a:ext uri="{FF2B5EF4-FFF2-40B4-BE49-F238E27FC236}">
                <a16:creationId xmlns="" xmlns:a16="http://schemas.microsoft.com/office/drawing/2014/main" id="{C5D5E291-8D52-4C3D-BE21-64AA1A9287FF}"/>
              </a:ext>
            </a:extLst>
          </p:cNvPr>
          <p:cNvSpPr/>
          <p:nvPr/>
        </p:nvSpPr>
        <p:spPr>
          <a:xfrm>
            <a:off x="203201" y="200450"/>
            <a:ext cx="3292354" cy="4351337"/>
          </a:xfrm>
          <a:prstGeom prst="rect">
            <a:avLst/>
          </a:prstGeom>
          <a:solidFill>
            <a:srgbClr val="00B05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12700">
                <a:solidFill>
                  <a:schemeClr val="accent5"/>
                </a:solidFill>
                <a:prstDash val="solid"/>
              </a:ln>
              <a:pattFill prst="ltDnDiag">
                <a:fgClr>
                  <a:schemeClr val="accent5">
                    <a:lumMod val="60000"/>
                    <a:lumOff val="40000"/>
                  </a:schemeClr>
                </a:fgClr>
                <a:bgClr>
                  <a:schemeClr val="bg1"/>
                </a:bgClr>
              </a:pattFill>
            </a:endParaRPr>
          </a:p>
        </p:txBody>
      </p:sp>
      <p:sp>
        <p:nvSpPr>
          <p:cNvPr id="7" name="מלבן 6">
            <a:extLst>
              <a:ext uri="{FF2B5EF4-FFF2-40B4-BE49-F238E27FC236}">
                <a16:creationId xmlns="" xmlns:a16="http://schemas.microsoft.com/office/drawing/2014/main" id="{6B7FA64F-5172-441F-B216-D9D73B60F126}"/>
              </a:ext>
            </a:extLst>
          </p:cNvPr>
          <p:cNvSpPr/>
          <p:nvPr/>
        </p:nvSpPr>
        <p:spPr>
          <a:xfrm>
            <a:off x="3495555" y="200450"/>
            <a:ext cx="1355844" cy="4351337"/>
          </a:xfrm>
          <a:prstGeom prst="rect">
            <a:avLst/>
          </a:prstGeom>
          <a:solidFill>
            <a:srgbClr val="00B0F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 xmlns:a16="http://schemas.microsoft.com/office/drawing/2014/main" id="{119D372B-98F6-44E3-802F-5B04C7567A47}"/>
              </a:ext>
            </a:extLst>
          </p:cNvPr>
          <p:cNvSpPr/>
          <p:nvPr/>
        </p:nvSpPr>
        <p:spPr>
          <a:xfrm>
            <a:off x="1234466" y="365123"/>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א</a:t>
            </a:r>
          </a:p>
        </p:txBody>
      </p:sp>
      <p:sp>
        <p:nvSpPr>
          <p:cNvPr id="9" name="מלבן 8">
            <a:extLst>
              <a:ext uri="{FF2B5EF4-FFF2-40B4-BE49-F238E27FC236}">
                <a16:creationId xmlns="" xmlns:a16="http://schemas.microsoft.com/office/drawing/2014/main" id="{FE283EC4-6B47-47E6-A57C-5BF13A87E669}"/>
              </a:ext>
            </a:extLst>
          </p:cNvPr>
          <p:cNvSpPr/>
          <p:nvPr/>
        </p:nvSpPr>
        <p:spPr>
          <a:xfrm>
            <a:off x="3578003" y="365124"/>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ב</a:t>
            </a:r>
          </a:p>
        </p:txBody>
      </p:sp>
      <p:sp>
        <p:nvSpPr>
          <p:cNvPr id="10" name="מציין מיקום תוכן 2">
            <a:extLst>
              <a:ext uri="{FF2B5EF4-FFF2-40B4-BE49-F238E27FC236}">
                <a16:creationId xmlns="" xmlns:a16="http://schemas.microsoft.com/office/drawing/2014/main" id="{10E7286C-7FFA-4E7C-9069-DF50742D9C95}"/>
              </a:ext>
            </a:extLst>
          </p:cNvPr>
          <p:cNvSpPr txBox="1">
            <a:spLocks/>
          </p:cNvSpPr>
          <p:nvPr/>
        </p:nvSpPr>
        <p:spPr>
          <a:xfrm>
            <a:off x="147899" y="4389218"/>
            <a:ext cx="11896202" cy="2022634"/>
          </a:xfrm>
          <a:prstGeom prst="rect">
            <a:avLst/>
          </a:prstGeom>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he-IL" dirty="0"/>
              <a:t>ניתן לחלק את שלב א' עצמו לשני חלקים:</a:t>
            </a:r>
          </a:p>
          <a:p>
            <a:pPr>
              <a:lnSpc>
                <a:spcPct val="150000"/>
              </a:lnSpc>
            </a:pPr>
            <a:r>
              <a:rPr lang="he-IL" dirty="0"/>
              <a:t>חלק א: נובמבר 47 עד מרץ 48 – יוזמה ערבית, הישוב היהודי מתגונן, מתמגן ומנסה שיירות</a:t>
            </a:r>
          </a:p>
          <a:p>
            <a:pPr>
              <a:lnSpc>
                <a:spcPct val="150000"/>
              </a:lnSpc>
            </a:pPr>
            <a:r>
              <a:rPr lang="he-IL" dirty="0"/>
              <a:t>חלב ב: אפריל 47 עד 14 במאי 48 – חודש וחצי של יוזמה יהודית וסדרת הצלחות צבאיות</a:t>
            </a:r>
          </a:p>
          <a:p>
            <a:pPr>
              <a:lnSpc>
                <a:spcPct val="150000"/>
              </a:lnSpc>
            </a:pPr>
            <a:endParaRPr lang="he-IL" dirty="0"/>
          </a:p>
        </p:txBody>
      </p:sp>
    </p:spTree>
    <p:extLst>
      <p:ext uri="{BB962C8B-B14F-4D97-AF65-F5344CB8AC3E}">
        <p14:creationId xmlns:p14="http://schemas.microsoft.com/office/powerpoint/2010/main" val="20412499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09064AC-C280-4231-9A8F-25CA54F62BFF}"/>
              </a:ext>
            </a:extLst>
          </p:cNvPr>
          <p:cNvSpPr>
            <a:spLocks noGrp="1"/>
          </p:cNvSpPr>
          <p:nvPr>
            <p:ph type="title"/>
          </p:nvPr>
        </p:nvSpPr>
        <p:spPr>
          <a:xfrm>
            <a:off x="838200" y="22225"/>
            <a:ext cx="10515600" cy="1325563"/>
          </a:xfrm>
        </p:spPr>
        <p:txBody>
          <a:bodyPr/>
          <a:lstStyle/>
          <a:p>
            <a:pPr algn="ctr"/>
            <a:r>
              <a:rPr lang="he-IL" dirty="0"/>
              <a:t>סיכום הכוחות הלוחמים – שלב א במלחמה</a:t>
            </a:r>
          </a:p>
        </p:txBody>
      </p:sp>
      <p:pic>
        <p:nvPicPr>
          <p:cNvPr id="4" name="מציין מיקום תוכן 3">
            <a:extLst>
              <a:ext uri="{FF2B5EF4-FFF2-40B4-BE49-F238E27FC236}">
                <a16:creationId xmlns="" xmlns:a16="http://schemas.microsoft.com/office/drawing/2014/main" id="{C7023CD3-D448-4B89-8D52-0446A677EA28}"/>
              </a:ext>
            </a:extLst>
          </p:cNvPr>
          <p:cNvPicPr>
            <a:picLocks noGrp="1" noChangeAspect="1"/>
          </p:cNvPicPr>
          <p:nvPr>
            <p:ph idx="1"/>
          </p:nvPr>
        </p:nvPicPr>
        <p:blipFill>
          <a:blip r:embed="rId2"/>
          <a:stretch>
            <a:fillRect/>
          </a:stretch>
        </p:blipFill>
        <p:spPr>
          <a:xfrm>
            <a:off x="2200757" y="1111855"/>
            <a:ext cx="7790485" cy="5361970"/>
          </a:xfrm>
          <a:prstGeom prst="rect">
            <a:avLst/>
          </a:prstGeom>
        </p:spPr>
      </p:pic>
    </p:spTree>
    <p:extLst>
      <p:ext uri="{BB962C8B-B14F-4D97-AF65-F5344CB8AC3E}">
        <p14:creationId xmlns:p14="http://schemas.microsoft.com/office/powerpoint/2010/main" val="1652183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09064AC-C280-4231-9A8F-25CA54F62BFF}"/>
              </a:ext>
            </a:extLst>
          </p:cNvPr>
          <p:cNvSpPr>
            <a:spLocks noGrp="1"/>
          </p:cNvSpPr>
          <p:nvPr>
            <p:ph type="title"/>
          </p:nvPr>
        </p:nvSpPr>
        <p:spPr>
          <a:xfrm>
            <a:off x="1143001" y="212118"/>
            <a:ext cx="9905998" cy="1478570"/>
          </a:xfrm>
        </p:spPr>
        <p:txBody>
          <a:bodyPr/>
          <a:lstStyle/>
          <a:p>
            <a:pPr algn="ctr"/>
            <a:r>
              <a:rPr lang="he-IL" dirty="0"/>
              <a:t>יתרונות וחסרונות – שלב א</a:t>
            </a:r>
          </a:p>
        </p:txBody>
      </p:sp>
      <p:graphicFrame>
        <p:nvGraphicFramePr>
          <p:cNvPr id="6" name="טבלה 6">
            <a:extLst>
              <a:ext uri="{FF2B5EF4-FFF2-40B4-BE49-F238E27FC236}">
                <a16:creationId xmlns="" xmlns:a16="http://schemas.microsoft.com/office/drawing/2014/main" id="{33C93B9A-17A1-4670-9DF4-4DA842385925}"/>
              </a:ext>
            </a:extLst>
          </p:cNvPr>
          <p:cNvGraphicFramePr>
            <a:graphicFrameLocks noGrp="1"/>
          </p:cNvGraphicFramePr>
          <p:nvPr>
            <p:ph idx="1"/>
          </p:nvPr>
        </p:nvGraphicFramePr>
        <p:xfrm>
          <a:off x="838203" y="1690688"/>
          <a:ext cx="10515597" cy="4450080"/>
        </p:xfrm>
        <a:graphic>
          <a:graphicData uri="http://schemas.openxmlformats.org/drawingml/2006/table">
            <a:tbl>
              <a:tblPr rtl="1" firstRow="1" bandRow="1">
                <a:tableStyleId>{21E4AEA4-8DFA-4A89-87EB-49C32662AFE0}</a:tableStyleId>
              </a:tblPr>
              <a:tblGrid>
                <a:gridCol w="1047750">
                  <a:extLst>
                    <a:ext uri="{9D8B030D-6E8A-4147-A177-3AD203B41FA5}">
                      <a16:colId xmlns="" xmlns:a16="http://schemas.microsoft.com/office/drawing/2014/main" val="2003457999"/>
                    </a:ext>
                  </a:extLst>
                </a:gridCol>
                <a:gridCol w="4648200">
                  <a:extLst>
                    <a:ext uri="{9D8B030D-6E8A-4147-A177-3AD203B41FA5}">
                      <a16:colId xmlns="" xmlns:a16="http://schemas.microsoft.com/office/drawing/2014/main" val="669908048"/>
                    </a:ext>
                  </a:extLst>
                </a:gridCol>
                <a:gridCol w="4819647">
                  <a:extLst>
                    <a:ext uri="{9D8B030D-6E8A-4147-A177-3AD203B41FA5}">
                      <a16:colId xmlns="" xmlns:a16="http://schemas.microsoft.com/office/drawing/2014/main" val="1958558738"/>
                    </a:ext>
                  </a:extLst>
                </a:gridCol>
              </a:tblGrid>
              <a:tr h="370840">
                <a:tc>
                  <a:txBody>
                    <a:bodyPr/>
                    <a:lstStyle/>
                    <a:p>
                      <a:pPr rtl="1"/>
                      <a:endParaRPr lang="he-IL" sz="2000" dirty="0"/>
                    </a:p>
                  </a:txBody>
                  <a:tcPr/>
                </a:tc>
                <a:tc>
                  <a:txBody>
                    <a:bodyPr/>
                    <a:lstStyle/>
                    <a:p>
                      <a:pPr algn="ctr" rtl="1"/>
                      <a:r>
                        <a:rPr lang="he-IL" sz="2000" dirty="0"/>
                        <a:t>הכוח הערבי</a:t>
                      </a:r>
                    </a:p>
                  </a:txBody>
                  <a:tcPr/>
                </a:tc>
                <a:tc>
                  <a:txBody>
                    <a:bodyPr/>
                    <a:lstStyle/>
                    <a:p>
                      <a:pPr algn="ctr" rtl="1"/>
                      <a:r>
                        <a:rPr lang="he-IL" sz="2000" dirty="0"/>
                        <a:t>הכוח היהודי</a:t>
                      </a:r>
                    </a:p>
                  </a:txBody>
                  <a:tcPr/>
                </a:tc>
                <a:extLst>
                  <a:ext uri="{0D108BD9-81ED-4DB2-BD59-A6C34878D82A}">
                    <a16:rowId xmlns="" xmlns:a16="http://schemas.microsoft.com/office/drawing/2014/main" val="2815631894"/>
                  </a:ext>
                </a:extLst>
              </a:tr>
              <a:tr h="370840">
                <a:tc>
                  <a:txBody>
                    <a:bodyPr/>
                    <a:lstStyle/>
                    <a:p>
                      <a:pPr algn="ctr" rtl="1"/>
                      <a:r>
                        <a:rPr lang="he-IL" sz="2000" b="1" dirty="0"/>
                        <a:t>יתרונות</a:t>
                      </a:r>
                    </a:p>
                  </a:txBody>
                  <a:tcPr anchor="ctr"/>
                </a:tc>
                <a:tc>
                  <a:txBody>
                    <a:bodyPr/>
                    <a:lstStyle/>
                    <a:p>
                      <a:pPr rtl="1"/>
                      <a:r>
                        <a:rPr lang="he-IL" sz="2000" dirty="0"/>
                        <a:t>לכוח הערבי הייתה יכולת לרכז כוחות גדולים להתקפה נקודתית</a:t>
                      </a:r>
                    </a:p>
                    <a:p>
                      <a:pPr rtl="1"/>
                      <a:endParaRPr lang="he-IL" sz="2000" dirty="0"/>
                    </a:p>
                    <a:p>
                      <a:pPr rtl="1"/>
                      <a:r>
                        <a:rPr lang="he-IL" sz="2000" dirty="0"/>
                        <a:t>לכוח הערבי היה עורף גיאוגרפי: מדינות ערב סיפקו לו נשק ולוחמים</a:t>
                      </a:r>
                    </a:p>
                    <a:p>
                      <a:pPr rtl="1"/>
                      <a:endParaRPr lang="he-IL" sz="2000" dirty="0"/>
                    </a:p>
                    <a:p>
                      <a:pPr rtl="1"/>
                      <a:r>
                        <a:rPr lang="he-IL" sz="2000" dirty="0"/>
                        <a:t>הכוח הערבי נהנה מחופש תנועה רב, והכפרים הערביים היו פזורים לאורך צירים רבים וחשובים בא"י.</a:t>
                      </a:r>
                    </a:p>
                    <a:p>
                      <a:pPr rtl="1"/>
                      <a:endParaRPr lang="he-IL" sz="2000" dirty="0"/>
                    </a:p>
                    <a:p>
                      <a:pPr rtl="1"/>
                      <a:r>
                        <a:rPr lang="he-IL" sz="2000" dirty="0"/>
                        <a:t>האוכלוסייה הערבית (לוחמים ואזרחים) מנתה כ-1,300,000 איש.</a:t>
                      </a:r>
                    </a:p>
                  </a:txBody>
                  <a:tcPr/>
                </a:tc>
                <a:tc>
                  <a:txBody>
                    <a:bodyPr/>
                    <a:lstStyle/>
                    <a:p>
                      <a:pPr rtl="1"/>
                      <a:r>
                        <a:rPr lang="he-IL" sz="2000" dirty="0"/>
                        <a:t>לאנשי הישוב היהודי הייתה מוטיבציה אדירה להתגייס למאבק.</a:t>
                      </a:r>
                    </a:p>
                    <a:p>
                      <a:pPr rtl="1"/>
                      <a:endParaRPr lang="he-IL" sz="2000" dirty="0"/>
                    </a:p>
                    <a:p>
                      <a:pPr rtl="1"/>
                      <a:r>
                        <a:rPr lang="he-IL" sz="2000" dirty="0"/>
                        <a:t>ליהודים הייתה מנהיגות ברורה ורוב אנשי הישוב קיבלו את מרותה.</a:t>
                      </a:r>
                    </a:p>
                    <a:p>
                      <a:pPr rtl="1"/>
                      <a:endParaRPr lang="he-IL" sz="2000" dirty="0"/>
                    </a:p>
                    <a:p>
                      <a:pPr rtl="1"/>
                      <a:r>
                        <a:rPr lang="he-IL" sz="2000" dirty="0"/>
                        <a:t>לישוב היהודי היה גרעין של צבא עם ניסיון צבאי ופיקודי.</a:t>
                      </a:r>
                    </a:p>
                    <a:p>
                      <a:pPr rtl="1"/>
                      <a:endParaRPr lang="he-IL" sz="2000" dirty="0"/>
                    </a:p>
                    <a:p>
                      <a:pPr rtl="1"/>
                      <a:r>
                        <a:rPr lang="he-IL" sz="2000" dirty="0"/>
                        <a:t>לישוב היהודי היה מערך ארגוני מפותח יחסית בשל ההכנות הרבות שנעשו בתקופת המנדט לקראת הקמת מדינה עצמאית. במערך זה היו מערכות חינוך, בריאות, גביית כספים וכד'</a:t>
                      </a:r>
                    </a:p>
                  </a:txBody>
                  <a:tcPr/>
                </a:tc>
                <a:extLst>
                  <a:ext uri="{0D108BD9-81ED-4DB2-BD59-A6C34878D82A}">
                    <a16:rowId xmlns="" xmlns:a16="http://schemas.microsoft.com/office/drawing/2014/main" val="1944281984"/>
                  </a:ext>
                </a:extLst>
              </a:tr>
            </a:tbl>
          </a:graphicData>
        </a:graphic>
      </p:graphicFrame>
    </p:spTree>
    <p:extLst>
      <p:ext uri="{BB962C8B-B14F-4D97-AF65-F5344CB8AC3E}">
        <p14:creationId xmlns:p14="http://schemas.microsoft.com/office/powerpoint/2010/main" val="603002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09064AC-C280-4231-9A8F-25CA54F62BFF}"/>
              </a:ext>
            </a:extLst>
          </p:cNvPr>
          <p:cNvSpPr>
            <a:spLocks noGrp="1"/>
          </p:cNvSpPr>
          <p:nvPr>
            <p:ph type="title"/>
          </p:nvPr>
        </p:nvSpPr>
        <p:spPr>
          <a:xfrm>
            <a:off x="1143001" y="212118"/>
            <a:ext cx="9905998" cy="1478570"/>
          </a:xfrm>
        </p:spPr>
        <p:txBody>
          <a:bodyPr/>
          <a:lstStyle/>
          <a:p>
            <a:pPr algn="ctr"/>
            <a:r>
              <a:rPr lang="he-IL" dirty="0"/>
              <a:t>יתרונות וחסרונות – שלב א</a:t>
            </a:r>
          </a:p>
        </p:txBody>
      </p:sp>
      <p:graphicFrame>
        <p:nvGraphicFramePr>
          <p:cNvPr id="6" name="טבלה 6">
            <a:extLst>
              <a:ext uri="{FF2B5EF4-FFF2-40B4-BE49-F238E27FC236}">
                <a16:creationId xmlns="" xmlns:a16="http://schemas.microsoft.com/office/drawing/2014/main" id="{33C93B9A-17A1-4670-9DF4-4DA842385925}"/>
              </a:ext>
            </a:extLst>
          </p:cNvPr>
          <p:cNvGraphicFramePr>
            <a:graphicFrameLocks noGrp="1"/>
          </p:cNvGraphicFramePr>
          <p:nvPr>
            <p:ph idx="1"/>
          </p:nvPr>
        </p:nvGraphicFramePr>
        <p:xfrm>
          <a:off x="838203" y="1690688"/>
          <a:ext cx="10515597" cy="4572000"/>
        </p:xfrm>
        <a:graphic>
          <a:graphicData uri="http://schemas.openxmlformats.org/drawingml/2006/table">
            <a:tbl>
              <a:tblPr rtl="1" firstRow="1" bandRow="1">
                <a:tableStyleId>{21E4AEA4-8DFA-4A89-87EB-49C32662AFE0}</a:tableStyleId>
              </a:tblPr>
              <a:tblGrid>
                <a:gridCol w="1047750">
                  <a:extLst>
                    <a:ext uri="{9D8B030D-6E8A-4147-A177-3AD203B41FA5}">
                      <a16:colId xmlns="" xmlns:a16="http://schemas.microsoft.com/office/drawing/2014/main" val="2003457999"/>
                    </a:ext>
                  </a:extLst>
                </a:gridCol>
                <a:gridCol w="3581400">
                  <a:extLst>
                    <a:ext uri="{9D8B030D-6E8A-4147-A177-3AD203B41FA5}">
                      <a16:colId xmlns="" xmlns:a16="http://schemas.microsoft.com/office/drawing/2014/main" val="669908048"/>
                    </a:ext>
                  </a:extLst>
                </a:gridCol>
                <a:gridCol w="5886447">
                  <a:extLst>
                    <a:ext uri="{9D8B030D-6E8A-4147-A177-3AD203B41FA5}">
                      <a16:colId xmlns="" xmlns:a16="http://schemas.microsoft.com/office/drawing/2014/main" val="1958558738"/>
                    </a:ext>
                  </a:extLst>
                </a:gridCol>
              </a:tblGrid>
              <a:tr h="370840">
                <a:tc>
                  <a:txBody>
                    <a:bodyPr/>
                    <a:lstStyle/>
                    <a:p>
                      <a:pPr rtl="1"/>
                      <a:endParaRPr lang="he-IL" sz="2400" dirty="0"/>
                    </a:p>
                  </a:txBody>
                  <a:tcPr/>
                </a:tc>
                <a:tc>
                  <a:txBody>
                    <a:bodyPr/>
                    <a:lstStyle/>
                    <a:p>
                      <a:pPr algn="ctr" rtl="1"/>
                      <a:r>
                        <a:rPr lang="he-IL" sz="2400" dirty="0"/>
                        <a:t>הכוח הערבי</a:t>
                      </a:r>
                    </a:p>
                  </a:txBody>
                  <a:tcPr/>
                </a:tc>
                <a:tc>
                  <a:txBody>
                    <a:bodyPr/>
                    <a:lstStyle/>
                    <a:p>
                      <a:pPr algn="ctr" rtl="1"/>
                      <a:r>
                        <a:rPr lang="he-IL" sz="2400" dirty="0"/>
                        <a:t>הכוח היהודי</a:t>
                      </a:r>
                    </a:p>
                  </a:txBody>
                  <a:tcPr/>
                </a:tc>
                <a:extLst>
                  <a:ext uri="{0D108BD9-81ED-4DB2-BD59-A6C34878D82A}">
                    <a16:rowId xmlns="" xmlns:a16="http://schemas.microsoft.com/office/drawing/2014/main" val="2815631894"/>
                  </a:ext>
                </a:extLst>
              </a:tr>
              <a:tr h="370840">
                <a:tc>
                  <a:txBody>
                    <a:bodyPr/>
                    <a:lstStyle/>
                    <a:p>
                      <a:pPr algn="ctr" rtl="1"/>
                      <a:r>
                        <a:rPr lang="he-IL" sz="2000" b="1" dirty="0"/>
                        <a:t>חסרונות / נקודות החולשה</a:t>
                      </a:r>
                    </a:p>
                  </a:txBody>
                  <a:tcPr anchor="ctr"/>
                </a:tc>
                <a:tc>
                  <a:txBody>
                    <a:bodyPr/>
                    <a:lstStyle/>
                    <a:p>
                      <a:pPr rtl="1"/>
                      <a:r>
                        <a:rPr lang="he-IL" sz="2400" dirty="0"/>
                        <a:t>החברה הערבית לא הייתה מגובשת</a:t>
                      </a:r>
                    </a:p>
                    <a:p>
                      <a:pPr rtl="1"/>
                      <a:endParaRPr lang="he-IL" sz="2400" dirty="0"/>
                    </a:p>
                    <a:p>
                      <a:pPr rtl="1"/>
                      <a:r>
                        <a:rPr lang="he-IL" sz="2400" dirty="0"/>
                        <a:t>המנהיגות של הערבים הייתה מפוצלת וחסרת יכולת לאכוף את סמכותה על האוכלוסייה הערבית</a:t>
                      </a:r>
                    </a:p>
                    <a:p>
                      <a:pPr rtl="1"/>
                      <a:endParaRPr lang="he-IL" sz="2400" dirty="0"/>
                    </a:p>
                    <a:p>
                      <a:pPr rtl="1"/>
                      <a:r>
                        <a:rPr lang="he-IL" sz="2400" dirty="0"/>
                        <a:t>ללוחמים הערבים לא היה ניסיון צבאי</a:t>
                      </a:r>
                    </a:p>
                  </a:txBody>
                  <a:tcPr/>
                </a:tc>
                <a:tc>
                  <a:txBody>
                    <a:bodyPr/>
                    <a:lstStyle/>
                    <a:p>
                      <a:pPr rtl="1"/>
                      <a:r>
                        <a:rPr lang="he-IL" sz="2400" dirty="0"/>
                        <a:t>הערבים שלטו ברוב עורקי התחבורה, והערים המרכזיות היהודיות היו בטווח האש שלהם.</a:t>
                      </a:r>
                    </a:p>
                    <a:p>
                      <a:pPr rtl="1"/>
                      <a:endParaRPr lang="he-IL" sz="2400" dirty="0"/>
                    </a:p>
                    <a:p>
                      <a:pPr rtl="1"/>
                      <a:r>
                        <a:rPr lang="he-IL" sz="2400" dirty="0"/>
                        <a:t>לא היה רצף טריטוריאלי, וישובים יהודיים רבים היו מנותקים או בסכנת ניתוק.</a:t>
                      </a:r>
                    </a:p>
                    <a:p>
                      <a:pPr rtl="1"/>
                      <a:endParaRPr lang="he-IL" sz="2400" dirty="0"/>
                    </a:p>
                    <a:p>
                      <a:pPr rtl="1"/>
                      <a:r>
                        <a:rPr lang="he-IL" sz="2400" dirty="0"/>
                        <a:t>נמלי האוויר והים היו חסומים בפני הבאת נשק וסיוע אחר.</a:t>
                      </a:r>
                    </a:p>
                    <a:p>
                      <a:pPr rtl="1"/>
                      <a:endParaRPr lang="he-IL" sz="2400" dirty="0"/>
                    </a:p>
                    <a:p>
                      <a:pPr rtl="1"/>
                      <a:r>
                        <a:rPr lang="he-IL" sz="2400" dirty="0"/>
                        <a:t>האוכלוסייה היהודית (לוחמים ואזרחים) מנתה כ-600,000 נפש.</a:t>
                      </a:r>
                    </a:p>
                  </a:txBody>
                  <a:tcPr/>
                </a:tc>
                <a:extLst>
                  <a:ext uri="{0D108BD9-81ED-4DB2-BD59-A6C34878D82A}">
                    <a16:rowId xmlns="" xmlns:a16="http://schemas.microsoft.com/office/drawing/2014/main" val="1944281984"/>
                  </a:ext>
                </a:extLst>
              </a:tr>
            </a:tbl>
          </a:graphicData>
        </a:graphic>
      </p:graphicFrame>
    </p:spTree>
    <p:extLst>
      <p:ext uri="{BB962C8B-B14F-4D97-AF65-F5344CB8AC3E}">
        <p14:creationId xmlns:p14="http://schemas.microsoft.com/office/powerpoint/2010/main" val="70686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 xmlns:a16="http://schemas.microsoft.com/office/drawing/2014/main" id="{5A7C6FA9-C58A-43FB-8F14-868AB993CB73}"/>
              </a:ext>
            </a:extLst>
          </p:cNvPr>
          <p:cNvSpPr>
            <a:spLocks noGrp="1"/>
          </p:cNvSpPr>
          <p:nvPr>
            <p:ph type="title"/>
          </p:nvPr>
        </p:nvSpPr>
        <p:spPr/>
        <p:txBody>
          <a:bodyPr/>
          <a:lstStyle/>
          <a:p>
            <a:r>
              <a:rPr lang="he-IL" dirty="0"/>
              <a:t>הצעירים הסוציאליסטים</a:t>
            </a:r>
          </a:p>
        </p:txBody>
      </p:sp>
      <p:sp>
        <p:nvSpPr>
          <p:cNvPr id="8" name="מציין מיקום תוכן 7">
            <a:extLst>
              <a:ext uri="{FF2B5EF4-FFF2-40B4-BE49-F238E27FC236}">
                <a16:creationId xmlns="" xmlns:a16="http://schemas.microsoft.com/office/drawing/2014/main" id="{BC61FBD5-1B69-488B-B04D-50F42E33D9B0}"/>
              </a:ext>
            </a:extLst>
          </p:cNvPr>
          <p:cNvSpPr>
            <a:spLocks noGrp="1"/>
          </p:cNvSpPr>
          <p:nvPr>
            <p:ph idx="1"/>
          </p:nvPr>
        </p:nvSpPr>
        <p:spPr>
          <a:xfrm>
            <a:off x="1295400" y="2556932"/>
            <a:ext cx="9921240" cy="3318936"/>
          </a:xfrm>
        </p:spPr>
        <p:txBody>
          <a:bodyPr>
            <a:normAutofit fontScale="92500" lnSpcReduction="20000"/>
          </a:bodyPr>
          <a:lstStyle/>
          <a:p>
            <a:r>
              <a:rPr lang="he-IL" sz="2800" dirty="0"/>
              <a:t>רובם היו גברים </a:t>
            </a:r>
            <a:r>
              <a:rPr lang="he-IL" sz="2800" u="sng" dirty="0"/>
              <a:t>חילונים</a:t>
            </a:r>
            <a:r>
              <a:rPr lang="he-IL" sz="2800" dirty="0"/>
              <a:t> (שהגיעו מבתים דתיים אך עברו תהליך חילון), רווקים, חסרי הון פרטי. הם שללו את היהדות הגלותיות ושאפו לבנות דמות 'יהודי חדש' – ציוני, יצרני, סוציאליסט ודובר עברית.</a:t>
            </a:r>
          </a:p>
          <a:p>
            <a:r>
              <a:rPr lang="he-IL" sz="2800" dirty="0"/>
              <a:t>האמינו בערכי </a:t>
            </a:r>
            <a:r>
              <a:rPr lang="he-IL" sz="2800" u="sng" dirty="0"/>
              <a:t>הסוציאליזם</a:t>
            </a:r>
            <a:r>
              <a:rPr lang="he-IL" sz="2800" dirty="0"/>
              <a:t> – רצו לייסד בארץ מעמד פועלים ודרשו תנאים הולמים לפועלים. רצו שוויון ושיתופיות בכל תחומי החיים.</a:t>
            </a:r>
          </a:p>
          <a:p>
            <a:r>
              <a:rPr lang="he-IL" sz="2800" dirty="0"/>
              <a:t>קידשו את ערך העבודה. העריכו </a:t>
            </a:r>
            <a:r>
              <a:rPr lang="he-IL" sz="2800" u="sng" dirty="0"/>
              <a:t>עבודת כפיים</a:t>
            </a:r>
            <a:r>
              <a:rPr lang="he-IL" sz="2800" dirty="0"/>
              <a:t>, במיוחד חקלאות ועבודת האדמה. ראו בעבודה ערך עצמאי נוסף על התועלת הפרקטית.</a:t>
            </a:r>
          </a:p>
        </p:txBody>
      </p:sp>
    </p:spTree>
    <p:extLst>
      <p:ext uri="{BB962C8B-B14F-4D97-AF65-F5344CB8AC3E}">
        <p14:creationId xmlns:p14="http://schemas.microsoft.com/office/powerpoint/2010/main" val="3276188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0F086499-004B-431F-B29F-4E57BEB6F717}"/>
              </a:ext>
            </a:extLst>
          </p:cNvPr>
          <p:cNvSpPr>
            <a:spLocks noGrp="1"/>
          </p:cNvSpPr>
          <p:nvPr>
            <p:ph type="title"/>
          </p:nvPr>
        </p:nvSpPr>
        <p:spPr/>
        <p:txBody>
          <a:bodyPr/>
          <a:lstStyle/>
          <a:p>
            <a:r>
              <a:rPr lang="he-IL" dirty="0"/>
              <a:t>המצב בירושלים</a:t>
            </a:r>
          </a:p>
        </p:txBody>
      </p:sp>
      <p:sp>
        <p:nvSpPr>
          <p:cNvPr id="3" name="מציין מיקום תוכן 2">
            <a:extLst>
              <a:ext uri="{FF2B5EF4-FFF2-40B4-BE49-F238E27FC236}">
                <a16:creationId xmlns="" xmlns:a16="http://schemas.microsoft.com/office/drawing/2014/main" id="{00E09449-D836-4E42-A90C-0E7DB616A32A}"/>
              </a:ext>
            </a:extLst>
          </p:cNvPr>
          <p:cNvSpPr>
            <a:spLocks noGrp="1"/>
          </p:cNvSpPr>
          <p:nvPr>
            <p:ph idx="1"/>
          </p:nvPr>
        </p:nvSpPr>
        <p:spPr>
          <a:xfrm>
            <a:off x="838200" y="1690688"/>
            <a:ext cx="10515600" cy="4765180"/>
          </a:xfrm>
        </p:spPr>
        <p:txBody>
          <a:bodyPr>
            <a:normAutofit/>
          </a:bodyPr>
          <a:lstStyle/>
          <a:p>
            <a:pPr algn="just"/>
            <a:r>
              <a:rPr lang="he-IL" dirty="0"/>
              <a:t>ירושלים כעיר מעורבת שגם נמצאת בעומק השטח הערבי סובלת מבעיות אספקה חמורות. האזרחים סובלים מרעב וממחסור בכל המצרכים הבסיסיים... הרעב והצמא בתקופה זו מונצחים גם בשירים וסיפורים.</a:t>
            </a:r>
          </a:p>
          <a:p>
            <a:pPr algn="just"/>
            <a:r>
              <a:rPr lang="he-IL" dirty="0"/>
              <a:t>המאבק על 'הדרך לירושלים' היה אחד המרכזיים בשלב שזה של המלחמה. שיירות רבות ניסו להעביר אספקה מהמרכז לירושלים. באזור שורש, הראל ולטרון (על תוואי כביש 1 היום) היו מארבים רבים של ערבים שפעם אחר פעם פגעו בשיירות. השיר 'באב אל ואד' (=שער הגיא) גם נכתב על שיירות אלו, ועד היום ניתן לראות בכביש 1 שלדים של משוריינים שניסו להבקיע את הדרך.</a:t>
            </a:r>
          </a:p>
          <a:p>
            <a:pPr algn="just"/>
            <a:r>
              <a:rPr lang="he-IL" dirty="0"/>
              <a:t>מצב קשה זה הוביל בהמשך להחלטה להפעיל את תוכנית ד'.</a:t>
            </a:r>
          </a:p>
        </p:txBody>
      </p:sp>
      <p:pic>
        <p:nvPicPr>
          <p:cNvPr id="4" name="מדיה מקוונת 3" title="ￗﾩￗﾙￗﾨ ￗﾢￗﾓ - ￗﾧￗﾨￗﾑ ￗﾔￗﾨￗﾐￗﾜ - ￗﾗￗﾙￗﾙￗﾝ ￗﾗￗﾤￗﾨ | ￗﾒￗﾙￗﾑￗﾡￗﾕￗﾟ, ￗﾧￗﾞￗﾤ, ￗﾒￗﾕￗﾨￗﾓￗﾕￗﾟ | ￗﾑￗﾑￗﾙￗﾦￗﾕￗﾢ ￗﾩￗﾜￗﾙￗﾩￗﾙￗﾙￗﾪ ￗﾒￗﾩￗﾨ ￗﾔￗﾙￗﾨￗﾧￗﾕￗﾟ - Krav Har'el">
            <a:hlinkClick r:id="" action="ppaction://media"/>
            <a:extLst>
              <a:ext uri="{FF2B5EF4-FFF2-40B4-BE49-F238E27FC236}">
                <a16:creationId xmlns="" xmlns:a16="http://schemas.microsoft.com/office/drawing/2014/main" id="{13B67950-BAE4-43E7-85C7-E44779FF270C}"/>
              </a:ext>
            </a:extLst>
          </p:cNvPr>
          <p:cNvPicPr>
            <a:picLocks noRot="1" noChangeAspect="1"/>
          </p:cNvPicPr>
          <p:nvPr>
            <a:videoFile r:link="rId1"/>
          </p:nvPr>
        </p:nvPicPr>
        <p:blipFill>
          <a:blip r:embed="rId3"/>
          <a:stretch>
            <a:fillRect/>
          </a:stretch>
        </p:blipFill>
        <p:spPr>
          <a:xfrm>
            <a:off x="0" y="0"/>
            <a:ext cx="2656013" cy="1494007"/>
          </a:xfrm>
          <a:prstGeom prst="rect">
            <a:avLst/>
          </a:prstGeom>
        </p:spPr>
      </p:pic>
      <p:sp>
        <p:nvSpPr>
          <p:cNvPr id="5" name="חץ: ימינה 4">
            <a:extLst>
              <a:ext uri="{FF2B5EF4-FFF2-40B4-BE49-F238E27FC236}">
                <a16:creationId xmlns="" xmlns:a16="http://schemas.microsoft.com/office/drawing/2014/main" id="{3FC41DB5-A3E6-4108-8E02-4DEC373FB8FE}"/>
              </a:ext>
            </a:extLst>
          </p:cNvPr>
          <p:cNvSpPr/>
          <p:nvPr/>
        </p:nvSpPr>
        <p:spPr>
          <a:xfrm flipH="1">
            <a:off x="2687911" y="-5010"/>
            <a:ext cx="3755420" cy="1597358"/>
          </a:xfrm>
          <a:prstGeom prst="rightArrow">
            <a:avLst>
              <a:gd name="adj1" fmla="val 77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spc="50" dirty="0">
                <a:ln w="0"/>
                <a:solidFill>
                  <a:schemeClr val="bg2"/>
                </a:solidFill>
                <a:effectLst>
                  <a:innerShdw blurRad="63500" dist="50800" dir="13500000">
                    <a:srgbClr val="000000">
                      <a:alpha val="50000"/>
                    </a:srgbClr>
                  </a:innerShdw>
                </a:effectLst>
              </a:rPr>
              <a:t>השיר 'קרב הראל’ שמתאר את המצב הקשה בשיירות, את הנפגעים הרבים, אך גם את הנחישות והדבקות המטרה</a:t>
            </a:r>
          </a:p>
        </p:txBody>
      </p:sp>
    </p:spTree>
    <p:extLst>
      <p:ext uri="{BB962C8B-B14F-4D97-AF65-F5344CB8AC3E}">
        <p14:creationId xmlns:p14="http://schemas.microsoft.com/office/powerpoint/2010/main" val="103350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B7E5723-01A9-4A81-9907-47891E6F007D}"/>
              </a:ext>
            </a:extLst>
          </p:cNvPr>
          <p:cNvSpPr>
            <a:spLocks noGrp="1"/>
          </p:cNvSpPr>
          <p:nvPr>
            <p:ph type="title"/>
          </p:nvPr>
        </p:nvSpPr>
        <p:spPr>
          <a:xfrm>
            <a:off x="1143000" y="331439"/>
            <a:ext cx="9905998" cy="1478570"/>
          </a:xfrm>
        </p:spPr>
        <p:txBody>
          <a:bodyPr/>
          <a:lstStyle/>
          <a:p>
            <a:pPr algn="ctr"/>
            <a:r>
              <a:rPr lang="he-IL" dirty="0"/>
              <a:t>רקע להחלטה לשנות טקטיקה (תוכנית ד')</a:t>
            </a:r>
          </a:p>
        </p:txBody>
      </p:sp>
      <p:sp>
        <p:nvSpPr>
          <p:cNvPr id="3" name="מציין מיקום תוכן 2">
            <a:extLst>
              <a:ext uri="{FF2B5EF4-FFF2-40B4-BE49-F238E27FC236}">
                <a16:creationId xmlns="" xmlns:a16="http://schemas.microsoft.com/office/drawing/2014/main" id="{B1DFC408-03DE-4E16-9A32-DFEE784F3BF3}"/>
              </a:ext>
            </a:extLst>
          </p:cNvPr>
          <p:cNvSpPr>
            <a:spLocks noGrp="1"/>
          </p:cNvSpPr>
          <p:nvPr>
            <p:ph idx="1"/>
          </p:nvPr>
        </p:nvSpPr>
        <p:spPr>
          <a:xfrm>
            <a:off x="797443" y="1690688"/>
            <a:ext cx="10600660" cy="4351338"/>
          </a:xfrm>
        </p:spPr>
        <p:txBody>
          <a:bodyPr>
            <a:normAutofit fontScale="92500" lnSpcReduction="20000"/>
          </a:bodyPr>
          <a:lstStyle/>
          <a:p>
            <a:pPr algn="just"/>
            <a:r>
              <a:rPr lang="he-IL" sz="3600" dirty="0"/>
              <a:t>חודש מרץ 1948 היה חודש קשה עבור היישוב אשר עמד בסכנה קיומית לקראת עזיבת הבריטים את הארץ במאי שנה זו. הישוב היהודי נחל כישלונות רבים:</a:t>
            </a:r>
          </a:p>
          <a:p>
            <a:pPr lvl="1" algn="just"/>
            <a:r>
              <a:rPr lang="he-IL" sz="3200" dirty="0"/>
              <a:t>הן בתחום הביטחוני- הכישלון הצבאי של שיטת השיירות, </a:t>
            </a:r>
          </a:p>
          <a:p>
            <a:pPr lvl="1" algn="just"/>
            <a:r>
              <a:rPr lang="he-IL" sz="3200" dirty="0"/>
              <a:t>והן בתחום המדיני- בו נסוגה ארה"ב מתמיכתה מתוכנית החלוקה נוכח האלימות והפגיעות הקשות שספג הישוב היהודי. </a:t>
            </a:r>
          </a:p>
          <a:p>
            <a:pPr algn="just"/>
            <a:r>
              <a:rPr lang="he-IL" sz="3600" dirty="0"/>
              <a:t>נוכח זה הבין הישוב כי עליו ליצור שינוי אסטרטגי מהותי ולהתחיל ליזום וגם לתקוף = תוכנית ד'.</a:t>
            </a:r>
          </a:p>
        </p:txBody>
      </p:sp>
    </p:spTree>
    <p:extLst>
      <p:ext uri="{BB962C8B-B14F-4D97-AF65-F5344CB8AC3E}">
        <p14:creationId xmlns:p14="http://schemas.microsoft.com/office/powerpoint/2010/main" val="25153885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0EECDFE-B32E-4303-9552-31ED5CBF1A6B}"/>
              </a:ext>
            </a:extLst>
          </p:cNvPr>
          <p:cNvSpPr>
            <a:spLocks noGrp="1"/>
          </p:cNvSpPr>
          <p:nvPr>
            <p:ph type="title"/>
          </p:nvPr>
        </p:nvSpPr>
        <p:spPr/>
        <p:txBody>
          <a:bodyPr/>
          <a:lstStyle/>
          <a:p>
            <a:r>
              <a:rPr lang="he-IL" dirty="0"/>
              <a:t>מבצע נחשון</a:t>
            </a:r>
          </a:p>
        </p:txBody>
      </p:sp>
      <p:sp>
        <p:nvSpPr>
          <p:cNvPr id="3" name="מציין מיקום תוכן 2">
            <a:extLst>
              <a:ext uri="{FF2B5EF4-FFF2-40B4-BE49-F238E27FC236}">
                <a16:creationId xmlns="" xmlns:a16="http://schemas.microsoft.com/office/drawing/2014/main" id="{D77D2BD2-6588-4A3E-A33D-67B4EFFD7B44}"/>
              </a:ext>
            </a:extLst>
          </p:cNvPr>
          <p:cNvSpPr>
            <a:spLocks noGrp="1"/>
          </p:cNvSpPr>
          <p:nvPr>
            <p:ph idx="1"/>
          </p:nvPr>
        </p:nvSpPr>
        <p:spPr/>
        <p:txBody>
          <a:bodyPr/>
          <a:lstStyle/>
          <a:p>
            <a:pPr algn="just"/>
            <a:r>
              <a:rPr lang="he-IL" dirty="0"/>
              <a:t>מבצע נחשון - כחלק מתוכנית ד' החליטה הנהגת היישוב לצאת למבצע לפריצת הדרך המובילה לירושלים ולחידוש אספקת המזון והציוד הנדרש לתושבי העיר היהודים והסרת המצור מעל העיר. השם שנבחר למבצע הוא "מבצע נחשון".</a:t>
            </a:r>
          </a:p>
          <a:p>
            <a:pPr algn="just"/>
            <a:r>
              <a:rPr lang="he-IL" dirty="0"/>
              <a:t>במסגרת המבצע כבשו את האזורים ששולטים על הדרך לירושלים וכך העבירו אספקה רבה לעיר. אך לאחר מכן האזור נפל שוב לידי הערבים.</a:t>
            </a:r>
          </a:p>
          <a:p>
            <a:pPr algn="just"/>
            <a:r>
              <a:rPr lang="he-IL" dirty="0"/>
              <a:t>תוכנית ד' התמקדה בכיבוש אזורים שהובטחו בחלוקה לצד היהודי, שחרור דרכים חשובות, חבירה לישובים מבודדים והסרת המצור השם והעברות של ציוד ואספקה.</a:t>
            </a:r>
          </a:p>
        </p:txBody>
      </p:sp>
      <p:sp>
        <p:nvSpPr>
          <p:cNvPr id="4" name="לחצן פעולה: ריק 3">
            <a:hlinkClick r:id="rId2" highlightClick="1"/>
            <a:extLst>
              <a:ext uri="{FF2B5EF4-FFF2-40B4-BE49-F238E27FC236}">
                <a16:creationId xmlns="" xmlns:a16="http://schemas.microsoft.com/office/drawing/2014/main" id="{7FAA6EA2-3932-4589-87BF-71C2411841DF}"/>
              </a:ext>
            </a:extLst>
          </p:cNvPr>
          <p:cNvSpPr/>
          <p:nvPr/>
        </p:nvSpPr>
        <p:spPr>
          <a:xfrm>
            <a:off x="106326" y="187843"/>
            <a:ext cx="1871330" cy="129717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ln w="6600">
                  <a:solidFill>
                    <a:schemeClr val="accent2"/>
                  </a:solidFill>
                  <a:prstDash val="solid"/>
                </a:ln>
                <a:solidFill>
                  <a:srgbClr val="FFFFFF"/>
                </a:solidFill>
                <a:effectLst>
                  <a:outerShdw dist="38100" dir="2700000" algn="tl" rotWithShape="0">
                    <a:schemeClr val="accent2"/>
                  </a:outerShdw>
                </a:effectLst>
              </a:rPr>
              <a:t>סרטון על תוכנית ד'</a:t>
            </a:r>
          </a:p>
        </p:txBody>
      </p:sp>
    </p:spTree>
    <p:extLst>
      <p:ext uri="{BB962C8B-B14F-4D97-AF65-F5344CB8AC3E}">
        <p14:creationId xmlns:p14="http://schemas.microsoft.com/office/powerpoint/2010/main" val="24807369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5808F99-CF3B-4121-BADB-426A26157D01}"/>
              </a:ext>
            </a:extLst>
          </p:cNvPr>
          <p:cNvSpPr>
            <a:spLocks noGrp="1"/>
          </p:cNvSpPr>
          <p:nvPr>
            <p:ph type="title"/>
          </p:nvPr>
        </p:nvSpPr>
        <p:spPr>
          <a:xfrm>
            <a:off x="4851398" y="365125"/>
            <a:ext cx="6502401" cy="1325563"/>
          </a:xfrm>
        </p:spPr>
        <p:txBody>
          <a:bodyPr/>
          <a:lstStyle/>
          <a:p>
            <a:r>
              <a:rPr lang="he-IL" dirty="0"/>
              <a:t>זוכרים את החלוקה הפנימית של שלב א'?</a:t>
            </a:r>
          </a:p>
        </p:txBody>
      </p:sp>
      <p:sp>
        <p:nvSpPr>
          <p:cNvPr id="3" name="מציין מיקום תוכן 2">
            <a:extLst>
              <a:ext uri="{FF2B5EF4-FFF2-40B4-BE49-F238E27FC236}">
                <a16:creationId xmlns="" xmlns:a16="http://schemas.microsoft.com/office/drawing/2014/main" id="{D036891A-C7D2-4C9E-9084-9D8229A654BA}"/>
              </a:ext>
            </a:extLst>
          </p:cNvPr>
          <p:cNvSpPr>
            <a:spLocks noGrp="1"/>
          </p:cNvSpPr>
          <p:nvPr>
            <p:ph idx="1"/>
          </p:nvPr>
        </p:nvSpPr>
        <p:spPr>
          <a:xfrm>
            <a:off x="5034021" y="1663056"/>
            <a:ext cx="6827457" cy="2726162"/>
          </a:xfrm>
        </p:spPr>
        <p:txBody>
          <a:bodyPr>
            <a:normAutofit fontScale="92500" lnSpcReduction="10000"/>
          </a:bodyPr>
          <a:lstStyle/>
          <a:p>
            <a:pPr marL="0" indent="0" algn="just">
              <a:buNone/>
            </a:pPr>
            <a:r>
              <a:rPr lang="he-IL" dirty="0"/>
              <a:t>אפשר ממש לראות בעיניים מתי מתחילה תוכנית ד'...</a:t>
            </a:r>
          </a:p>
          <a:p>
            <a:pPr marL="0" indent="0" algn="just">
              <a:buNone/>
            </a:pPr>
            <a:r>
              <a:rPr lang="he-IL" dirty="0"/>
              <a:t>שימו לב לשיירות שנופלות במרץ, ואז למבצע נחשון שמסמן את תחילת היוזמה היהודית ומביא אחריו עוד כיבושים רבים ושיפור כללי במצב עד קום המדינה.</a:t>
            </a:r>
          </a:p>
          <a:p>
            <a:pPr marL="0" indent="0" algn="just">
              <a:buNone/>
            </a:pPr>
            <a:r>
              <a:rPr lang="he-IL" dirty="0"/>
              <a:t>בתוכנית ד' הצליחו לחבר את רוב החלקים הנפרדים של הישוב היהודי לרצף אחד...</a:t>
            </a:r>
          </a:p>
        </p:txBody>
      </p:sp>
      <p:pic>
        <p:nvPicPr>
          <p:cNvPr id="4" name="Picture 4" descr="tarshim milhemet azmaut">
            <a:extLst>
              <a:ext uri="{FF2B5EF4-FFF2-40B4-BE49-F238E27FC236}">
                <a16:creationId xmlns="" xmlns:a16="http://schemas.microsoft.com/office/drawing/2014/main" id="{BE887333-C5B1-41F9-A0A6-DDFD26F12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63502"/>
          <a:stretch/>
        </p:blipFill>
        <p:spPr bwMode="auto">
          <a:xfrm>
            <a:off x="203200" y="200450"/>
            <a:ext cx="46481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a:extLst>
              <a:ext uri="{FF2B5EF4-FFF2-40B4-BE49-F238E27FC236}">
                <a16:creationId xmlns="" xmlns:a16="http://schemas.microsoft.com/office/drawing/2014/main" id="{C5D5E291-8D52-4C3D-BE21-64AA1A9287FF}"/>
              </a:ext>
            </a:extLst>
          </p:cNvPr>
          <p:cNvSpPr/>
          <p:nvPr/>
        </p:nvSpPr>
        <p:spPr>
          <a:xfrm>
            <a:off x="203201" y="200450"/>
            <a:ext cx="3292354" cy="4351337"/>
          </a:xfrm>
          <a:prstGeom prst="rect">
            <a:avLst/>
          </a:prstGeom>
          <a:solidFill>
            <a:srgbClr val="00B05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 xmlns:a16="http://schemas.microsoft.com/office/drawing/2014/main" id="{6B7FA64F-5172-441F-B216-D9D73B60F126}"/>
              </a:ext>
            </a:extLst>
          </p:cNvPr>
          <p:cNvSpPr/>
          <p:nvPr/>
        </p:nvSpPr>
        <p:spPr>
          <a:xfrm>
            <a:off x="3495555" y="200450"/>
            <a:ext cx="1355844" cy="4351337"/>
          </a:xfrm>
          <a:prstGeom prst="rect">
            <a:avLst/>
          </a:prstGeom>
          <a:solidFill>
            <a:srgbClr val="00B0F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 xmlns:a16="http://schemas.microsoft.com/office/drawing/2014/main" id="{119D372B-98F6-44E3-802F-5B04C7567A47}"/>
              </a:ext>
            </a:extLst>
          </p:cNvPr>
          <p:cNvSpPr/>
          <p:nvPr/>
        </p:nvSpPr>
        <p:spPr>
          <a:xfrm>
            <a:off x="1234466" y="365123"/>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א</a:t>
            </a:r>
          </a:p>
        </p:txBody>
      </p:sp>
      <p:sp>
        <p:nvSpPr>
          <p:cNvPr id="9" name="מלבן 8">
            <a:extLst>
              <a:ext uri="{FF2B5EF4-FFF2-40B4-BE49-F238E27FC236}">
                <a16:creationId xmlns="" xmlns:a16="http://schemas.microsoft.com/office/drawing/2014/main" id="{FE283EC4-6B47-47E6-A57C-5BF13A87E669}"/>
              </a:ext>
            </a:extLst>
          </p:cNvPr>
          <p:cNvSpPr/>
          <p:nvPr/>
        </p:nvSpPr>
        <p:spPr>
          <a:xfrm>
            <a:off x="3578003" y="365124"/>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ב</a:t>
            </a:r>
          </a:p>
        </p:txBody>
      </p:sp>
      <p:sp>
        <p:nvSpPr>
          <p:cNvPr id="10" name="מציין מיקום תוכן 2">
            <a:extLst>
              <a:ext uri="{FF2B5EF4-FFF2-40B4-BE49-F238E27FC236}">
                <a16:creationId xmlns="" xmlns:a16="http://schemas.microsoft.com/office/drawing/2014/main" id="{10E7286C-7FFA-4E7C-9069-DF50742D9C95}"/>
              </a:ext>
            </a:extLst>
          </p:cNvPr>
          <p:cNvSpPr txBox="1">
            <a:spLocks/>
          </p:cNvSpPr>
          <p:nvPr/>
        </p:nvSpPr>
        <p:spPr>
          <a:xfrm>
            <a:off x="147899" y="4389218"/>
            <a:ext cx="11896202" cy="2022634"/>
          </a:xfrm>
          <a:prstGeom prst="rect">
            <a:avLst/>
          </a:prstGeom>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he-IL" dirty="0"/>
              <a:t>ניתן לחלק את שלב א' לשני חלקים:</a:t>
            </a:r>
          </a:p>
          <a:p>
            <a:pPr>
              <a:lnSpc>
                <a:spcPct val="150000"/>
              </a:lnSpc>
            </a:pPr>
            <a:r>
              <a:rPr lang="he-IL" dirty="0"/>
              <a:t>חלק א: נובמבר 47 עד מרץ 48 – יוזמה ערבית, הישוב היהודי מתגונן, מתמגן ומנסה שיירות</a:t>
            </a:r>
          </a:p>
          <a:p>
            <a:pPr>
              <a:lnSpc>
                <a:spcPct val="150000"/>
              </a:lnSpc>
            </a:pPr>
            <a:r>
              <a:rPr lang="he-IL" dirty="0"/>
              <a:t>חלב ב: אפריל 47 עד 14 במאי 48 – חודש וחצי של יוזמה יהודית וסדרת הצלחות צבאיות</a:t>
            </a:r>
          </a:p>
          <a:p>
            <a:pPr>
              <a:lnSpc>
                <a:spcPct val="150000"/>
              </a:lnSpc>
            </a:pPr>
            <a:endParaRPr lang="he-IL" dirty="0"/>
          </a:p>
        </p:txBody>
      </p:sp>
    </p:spTree>
    <p:extLst>
      <p:ext uri="{BB962C8B-B14F-4D97-AF65-F5344CB8AC3E}">
        <p14:creationId xmlns:p14="http://schemas.microsoft.com/office/powerpoint/2010/main" val="8153433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BC16C7E-1DEC-43BF-BA27-D71A8B3159C7}"/>
              </a:ext>
            </a:extLst>
          </p:cNvPr>
          <p:cNvSpPr>
            <a:spLocks noGrp="1"/>
          </p:cNvSpPr>
          <p:nvPr>
            <p:ph type="title"/>
          </p:nvPr>
        </p:nvSpPr>
        <p:spPr/>
        <p:txBody>
          <a:bodyPr/>
          <a:lstStyle/>
          <a:p>
            <a:pPr algn="ctr"/>
            <a:r>
              <a:rPr lang="he-IL" dirty="0"/>
              <a:t>גוש עציון במלחמת העצמאות</a:t>
            </a:r>
          </a:p>
        </p:txBody>
      </p:sp>
      <p:sp>
        <p:nvSpPr>
          <p:cNvPr id="3" name="מציין מיקום תוכן 2">
            <a:extLst>
              <a:ext uri="{FF2B5EF4-FFF2-40B4-BE49-F238E27FC236}">
                <a16:creationId xmlns="" xmlns:a16="http://schemas.microsoft.com/office/drawing/2014/main" id="{0F510CC7-F04E-4990-AB99-88739C41B31C}"/>
              </a:ext>
            </a:extLst>
          </p:cNvPr>
          <p:cNvSpPr>
            <a:spLocks noGrp="1"/>
          </p:cNvSpPr>
          <p:nvPr>
            <p:ph idx="1"/>
          </p:nvPr>
        </p:nvSpPr>
        <p:spPr>
          <a:xfrm>
            <a:off x="1141413" y="2097088"/>
            <a:ext cx="9905999" cy="3989995"/>
          </a:xfrm>
        </p:spPr>
        <p:txBody>
          <a:bodyPr/>
          <a:lstStyle/>
          <a:p>
            <a:pPr algn="just"/>
            <a:r>
              <a:rPr lang="he-IL" dirty="0"/>
              <a:t>כפי שלמדנו, גוש עציון ישב דרומית לירושלים והגן על העיר מדרום בזמן המלחמה. אך הגוש נפל במתקפה גדולה בתאריך 14/05/1948, יום לפני הקמת המדינה. רבים נטבחו אחרי הכניעה ורבים נלקחו בשבי.</a:t>
            </a:r>
          </a:p>
          <a:p>
            <a:pPr algn="just"/>
            <a:r>
              <a:rPr lang="he-IL" dirty="0"/>
              <a:t>בקרבות גוש עציון היה מספר גבוה של לוחמות, וגם של ניצולי שואה ונצר אחרון (=ניצולי שואה שנותרו יחידים ממשפחתם). 22 לוחמות נפלו בקרב האחרון וזה הכי הרבה במערכות ישראל. </a:t>
            </a:r>
          </a:p>
          <a:p>
            <a:pPr algn="just"/>
            <a:r>
              <a:rPr lang="he-IL" dirty="0"/>
              <a:t>ניצולי השואה שלחמו שם חשו שליחות מיוחדת להיאבק על שטחים בארץ ישראל וחלקם סירבו להתפנות: "אני עם להיות פליטה גמרתי" (מתוך הסרט)</a:t>
            </a:r>
          </a:p>
        </p:txBody>
      </p:sp>
      <p:sp>
        <p:nvSpPr>
          <p:cNvPr id="5" name="מלבן 4">
            <a:hlinkClick r:id="rId2"/>
            <a:extLst>
              <a:ext uri="{FF2B5EF4-FFF2-40B4-BE49-F238E27FC236}">
                <a16:creationId xmlns="" xmlns:a16="http://schemas.microsoft.com/office/drawing/2014/main" id="{85E3066A-1A95-44BD-A823-50925F27A4BF}"/>
              </a:ext>
            </a:extLst>
          </p:cNvPr>
          <p:cNvSpPr/>
          <p:nvPr/>
        </p:nvSpPr>
        <p:spPr>
          <a:xfrm>
            <a:off x="2364158" y="0"/>
            <a:ext cx="1761275" cy="7868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t>קישור לכתבה על יתומי גוש עציון</a:t>
            </a:r>
          </a:p>
        </p:txBody>
      </p:sp>
      <p:sp>
        <p:nvSpPr>
          <p:cNvPr id="6" name="מלבן 5">
            <a:hlinkClick r:id="rId3"/>
            <a:extLst>
              <a:ext uri="{FF2B5EF4-FFF2-40B4-BE49-F238E27FC236}">
                <a16:creationId xmlns="" xmlns:a16="http://schemas.microsoft.com/office/drawing/2014/main" id="{C1C7DA88-83DB-4F35-8425-B1476E836702}"/>
              </a:ext>
            </a:extLst>
          </p:cNvPr>
          <p:cNvSpPr/>
          <p:nvPr/>
        </p:nvSpPr>
        <p:spPr>
          <a:xfrm>
            <a:off x="0" y="0"/>
            <a:ext cx="1761275" cy="7868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he-IL" dirty="0"/>
              <a:t>קישור לטריילר – כפר עציון</a:t>
            </a:r>
          </a:p>
        </p:txBody>
      </p:sp>
    </p:spTree>
    <p:extLst>
      <p:ext uri="{BB962C8B-B14F-4D97-AF65-F5344CB8AC3E}">
        <p14:creationId xmlns:p14="http://schemas.microsoft.com/office/powerpoint/2010/main" val="16469058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BC16C7E-1DEC-43BF-BA27-D71A8B3159C7}"/>
              </a:ext>
            </a:extLst>
          </p:cNvPr>
          <p:cNvSpPr>
            <a:spLocks noGrp="1"/>
          </p:cNvSpPr>
          <p:nvPr>
            <p:ph type="title"/>
          </p:nvPr>
        </p:nvSpPr>
        <p:spPr/>
        <p:txBody>
          <a:bodyPr/>
          <a:lstStyle/>
          <a:p>
            <a:pPr algn="ctr"/>
            <a:r>
              <a:rPr lang="he-IL" dirty="0"/>
              <a:t>גוש עציון במלחמת העצמאות - טריילר</a:t>
            </a:r>
          </a:p>
        </p:txBody>
      </p:sp>
      <p:sp>
        <p:nvSpPr>
          <p:cNvPr id="5" name="מלבן 4">
            <a:hlinkClick r:id="rId2"/>
            <a:extLst>
              <a:ext uri="{FF2B5EF4-FFF2-40B4-BE49-F238E27FC236}">
                <a16:creationId xmlns="" xmlns:a16="http://schemas.microsoft.com/office/drawing/2014/main" id="{85E3066A-1A95-44BD-A823-50925F27A4BF}"/>
              </a:ext>
            </a:extLst>
          </p:cNvPr>
          <p:cNvSpPr/>
          <p:nvPr/>
        </p:nvSpPr>
        <p:spPr>
          <a:xfrm>
            <a:off x="2364158" y="0"/>
            <a:ext cx="1761275" cy="7868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t>קישור לכתבה על יתומי גוש עציון</a:t>
            </a:r>
          </a:p>
        </p:txBody>
      </p:sp>
      <p:sp>
        <p:nvSpPr>
          <p:cNvPr id="6" name="מלבן 5">
            <a:hlinkClick r:id="rId3"/>
            <a:extLst>
              <a:ext uri="{FF2B5EF4-FFF2-40B4-BE49-F238E27FC236}">
                <a16:creationId xmlns="" xmlns:a16="http://schemas.microsoft.com/office/drawing/2014/main" id="{C1C7DA88-83DB-4F35-8425-B1476E836702}"/>
              </a:ext>
            </a:extLst>
          </p:cNvPr>
          <p:cNvSpPr/>
          <p:nvPr/>
        </p:nvSpPr>
        <p:spPr>
          <a:xfrm>
            <a:off x="0" y="0"/>
            <a:ext cx="1761275" cy="7868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he-IL" dirty="0"/>
              <a:t>קישור לטריילר – כפר עציון</a:t>
            </a:r>
          </a:p>
        </p:txBody>
      </p:sp>
      <p:pic>
        <p:nvPicPr>
          <p:cNvPr id="8" name="מציין מיקום תוכן 7">
            <a:extLst>
              <a:ext uri="{FF2B5EF4-FFF2-40B4-BE49-F238E27FC236}">
                <a16:creationId xmlns="" xmlns:a16="http://schemas.microsoft.com/office/drawing/2014/main" id="{78E0C9BC-9B14-47AD-AFFB-D54991AA836A}"/>
              </a:ext>
            </a:extLst>
          </p:cNvPr>
          <p:cNvPicPr>
            <a:picLocks noGrp="1" noChangeAspect="1"/>
          </p:cNvPicPr>
          <p:nvPr>
            <p:ph idx="1"/>
          </p:nvPr>
        </p:nvPicPr>
        <p:blipFill>
          <a:blip r:embed="rId4"/>
          <a:stretch>
            <a:fillRect/>
          </a:stretch>
        </p:blipFill>
        <p:spPr>
          <a:xfrm>
            <a:off x="2628321" y="1758421"/>
            <a:ext cx="6935358" cy="4777691"/>
          </a:xfrm>
          <a:prstGeom prst="rect">
            <a:avLst/>
          </a:prstGeom>
        </p:spPr>
      </p:pic>
    </p:spTree>
    <p:extLst>
      <p:ext uri="{BB962C8B-B14F-4D97-AF65-F5344CB8AC3E}">
        <p14:creationId xmlns:p14="http://schemas.microsoft.com/office/powerpoint/2010/main" val="3230801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80E92487-7558-4333-A610-2789AB53C172}"/>
              </a:ext>
            </a:extLst>
          </p:cNvPr>
          <p:cNvSpPr>
            <a:spLocks noGrp="1"/>
          </p:cNvSpPr>
          <p:nvPr>
            <p:ph type="title"/>
          </p:nvPr>
        </p:nvSpPr>
        <p:spPr/>
        <p:txBody>
          <a:bodyPr/>
          <a:lstStyle/>
          <a:p>
            <a:r>
              <a:rPr lang="he-IL" dirty="0"/>
              <a:t>הוויכוח על הקמת המדינה</a:t>
            </a:r>
          </a:p>
        </p:txBody>
      </p:sp>
      <p:sp>
        <p:nvSpPr>
          <p:cNvPr id="3" name="מציין מיקום תוכן 2">
            <a:extLst>
              <a:ext uri="{FF2B5EF4-FFF2-40B4-BE49-F238E27FC236}">
                <a16:creationId xmlns="" xmlns:a16="http://schemas.microsoft.com/office/drawing/2014/main" id="{0BF1E0AB-4281-4991-A120-DE4AD26F7EE1}"/>
              </a:ext>
            </a:extLst>
          </p:cNvPr>
          <p:cNvSpPr>
            <a:spLocks noGrp="1"/>
          </p:cNvSpPr>
          <p:nvPr>
            <p:ph idx="1"/>
          </p:nvPr>
        </p:nvSpPr>
        <p:spPr/>
        <p:txBody>
          <a:bodyPr/>
          <a:lstStyle/>
          <a:p>
            <a:pPr algn="just"/>
            <a:r>
              <a:rPr lang="he-IL" dirty="0"/>
              <a:t>במהלך מלחמת העצמאות עלה חשש שלא נכון להקים עכשיו את המדינה:</a:t>
            </a:r>
          </a:p>
          <a:p>
            <a:pPr lvl="1" algn="just"/>
            <a:r>
              <a:rPr lang="he-IL" dirty="0"/>
              <a:t>מבחינה צבאית – היה ברור שמדינות ערב יפלשו למדינה הצעירה ויהיה מאוד קשה לשרוד.</a:t>
            </a:r>
          </a:p>
          <a:p>
            <a:pPr lvl="1" algn="just"/>
            <a:r>
              <a:rPr lang="he-IL" dirty="0"/>
              <a:t>מבחינה מדינית – ארה"ב חששה מהמצב, נסוגה מהתמיכה בהקמת המדינה ורצתה להקים שלטון בינלאומי זמני באזור.</a:t>
            </a:r>
          </a:p>
          <a:p>
            <a:pPr algn="just"/>
            <a:r>
              <a:rPr lang="he-IL" dirty="0"/>
              <a:t>בן גוריון לחץ להקים בכל זאת את המדינה, פעל להשגת רוב במנהלת העם וההצבעה עברה בסוף על חודו של קול.</a:t>
            </a:r>
          </a:p>
        </p:txBody>
      </p:sp>
      <p:sp>
        <p:nvSpPr>
          <p:cNvPr id="6" name="לחצן פעולה: וידאו 5">
            <a:hlinkClick r:id="rId2" highlightClick="1"/>
            <a:extLst>
              <a:ext uri="{FF2B5EF4-FFF2-40B4-BE49-F238E27FC236}">
                <a16:creationId xmlns="" xmlns:a16="http://schemas.microsoft.com/office/drawing/2014/main" id="{BB478D75-FA3D-4230-9EEB-E3E4D8268391}"/>
              </a:ext>
            </a:extLst>
          </p:cNvPr>
          <p:cNvSpPr/>
          <p:nvPr/>
        </p:nvSpPr>
        <p:spPr>
          <a:xfrm>
            <a:off x="0" y="-44264"/>
            <a:ext cx="2011680" cy="132556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b="1" dirty="0">
                <a:ln w="6600">
                  <a:solidFill>
                    <a:schemeClr val="accent2"/>
                  </a:solidFill>
                  <a:prstDash val="solid"/>
                </a:ln>
                <a:solidFill>
                  <a:srgbClr val="FFFFFF"/>
                </a:solidFill>
                <a:effectLst>
                  <a:outerShdw dist="38100" dir="2700000" algn="tl" rotWithShape="0">
                    <a:schemeClr val="accent2"/>
                  </a:outerShdw>
                </a:effectLst>
              </a:rPr>
              <a:t>סרטון - הוויכוח על הכרזת המדינה</a:t>
            </a:r>
          </a:p>
        </p:txBody>
      </p:sp>
    </p:spTree>
    <p:extLst>
      <p:ext uri="{BB962C8B-B14F-4D97-AF65-F5344CB8AC3E}">
        <p14:creationId xmlns:p14="http://schemas.microsoft.com/office/powerpoint/2010/main" val="33421495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E7C7AE02-1068-4AF4-AA2C-2A2EEDFBB173}"/>
              </a:ext>
            </a:extLst>
          </p:cNvPr>
          <p:cNvSpPr>
            <a:spLocks noGrp="1"/>
          </p:cNvSpPr>
          <p:nvPr>
            <p:ph type="title"/>
          </p:nvPr>
        </p:nvSpPr>
        <p:spPr/>
        <p:txBody>
          <a:bodyPr/>
          <a:lstStyle/>
          <a:p>
            <a:r>
              <a:rPr lang="he-IL" dirty="0"/>
              <a:t>טקס הקמת המדינה</a:t>
            </a:r>
          </a:p>
        </p:txBody>
      </p:sp>
      <p:sp>
        <p:nvSpPr>
          <p:cNvPr id="3" name="מציין מיקום תוכן 2">
            <a:extLst>
              <a:ext uri="{FF2B5EF4-FFF2-40B4-BE49-F238E27FC236}">
                <a16:creationId xmlns="" xmlns:a16="http://schemas.microsoft.com/office/drawing/2014/main" id="{57C01158-AD94-41AF-B109-C551A008B989}"/>
              </a:ext>
            </a:extLst>
          </p:cNvPr>
          <p:cNvSpPr>
            <a:spLocks noGrp="1"/>
          </p:cNvSpPr>
          <p:nvPr>
            <p:ph idx="1"/>
          </p:nvPr>
        </p:nvSpPr>
        <p:spPr/>
        <p:txBody>
          <a:bodyPr>
            <a:normAutofit fontScale="92500" lnSpcReduction="10000"/>
          </a:bodyPr>
          <a:lstStyle/>
          <a:p>
            <a:pPr algn="just"/>
            <a:r>
              <a:rPr lang="he-IL" dirty="0"/>
              <a:t>המנדט הבריטי פג בלילה שבין שישי לשבת, ולכן טקס ההכרזה הוקדם ליום שישי בשעה 16:00 – ה' באייר תש"ח, 14/05/1948</a:t>
            </a:r>
          </a:p>
          <a:p>
            <a:pPr algn="just"/>
            <a:r>
              <a:rPr lang="he-IL" dirty="0"/>
              <a:t>בטקס שנערך בתל אביב (גם בשל הקרבות שנערכו בירושלים ואולי גם בשל המורכבות הבינלאומית עם מעמדה של העיר) הקריא בן גוריון את מגילת העצמאות שבה הציג את הזכות ההיסטורית של העם היהודי על הארץ, את ההצדקה החוקית להקמת המדינה, את העקרונות שילוו את המדינה החדשה וגם קרא לשלום עם כל שכנותיה של מדינת ישראל. לאחר מכן חתמו מנהיגי התנועה על המגילה</a:t>
            </a:r>
          </a:p>
          <a:p>
            <a:pPr algn="just"/>
            <a:r>
              <a:rPr lang="he-IL" dirty="0"/>
              <a:t>הרב מימון ברך שהחיינו על המעמד והמדינה החדשה</a:t>
            </a:r>
          </a:p>
        </p:txBody>
      </p:sp>
      <p:sp>
        <p:nvSpPr>
          <p:cNvPr id="4" name="לחצן פעולה: וידאו 3">
            <a:hlinkClick r:id="rId2" highlightClick="1"/>
            <a:extLst>
              <a:ext uri="{FF2B5EF4-FFF2-40B4-BE49-F238E27FC236}">
                <a16:creationId xmlns="" xmlns:a16="http://schemas.microsoft.com/office/drawing/2014/main" id="{029DB8CC-0A76-4360-9D92-71B99602E7AC}"/>
              </a:ext>
            </a:extLst>
          </p:cNvPr>
          <p:cNvSpPr/>
          <p:nvPr/>
        </p:nvSpPr>
        <p:spPr>
          <a:xfrm>
            <a:off x="0" y="0"/>
            <a:ext cx="1828800" cy="131843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ln w="6600">
                  <a:solidFill>
                    <a:schemeClr val="accent2"/>
                  </a:solidFill>
                  <a:prstDash val="solid"/>
                </a:ln>
                <a:solidFill>
                  <a:srgbClr val="FFFFFF"/>
                </a:solidFill>
                <a:effectLst>
                  <a:outerShdw dist="38100" dir="2700000" algn="tl" rotWithShape="0">
                    <a:schemeClr val="accent2"/>
                  </a:outerShdw>
                </a:effectLst>
              </a:rPr>
              <a:t>סרטון – טקס הקמת המדינה</a:t>
            </a:r>
          </a:p>
        </p:txBody>
      </p:sp>
    </p:spTree>
    <p:extLst>
      <p:ext uri="{BB962C8B-B14F-4D97-AF65-F5344CB8AC3E}">
        <p14:creationId xmlns:p14="http://schemas.microsoft.com/office/powerpoint/2010/main" val="2315656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87D81C09-DDB5-4F53-A4B4-1B88574E4634}"/>
              </a:ext>
            </a:extLst>
          </p:cNvPr>
          <p:cNvSpPr>
            <a:spLocks noGrp="1"/>
          </p:cNvSpPr>
          <p:nvPr>
            <p:ph type="title"/>
          </p:nvPr>
        </p:nvSpPr>
        <p:spPr/>
        <p:txBody>
          <a:bodyPr/>
          <a:lstStyle/>
          <a:p>
            <a:r>
              <a:rPr lang="he-IL" dirty="0"/>
              <a:t>לאחר ההכרזה על הקמת המדינה</a:t>
            </a:r>
          </a:p>
        </p:txBody>
      </p:sp>
      <p:sp>
        <p:nvSpPr>
          <p:cNvPr id="3" name="מציין מיקום תוכן 2">
            <a:extLst>
              <a:ext uri="{FF2B5EF4-FFF2-40B4-BE49-F238E27FC236}">
                <a16:creationId xmlns="" xmlns:a16="http://schemas.microsoft.com/office/drawing/2014/main" id="{34B1EA61-EC85-4460-B19D-6948BE70A73A}"/>
              </a:ext>
            </a:extLst>
          </p:cNvPr>
          <p:cNvSpPr>
            <a:spLocks noGrp="1"/>
          </p:cNvSpPr>
          <p:nvPr>
            <p:ph idx="1"/>
          </p:nvPr>
        </p:nvSpPr>
        <p:spPr>
          <a:xfrm>
            <a:off x="1141412" y="2098802"/>
            <a:ext cx="9905999" cy="4140680"/>
          </a:xfrm>
        </p:spPr>
        <p:txBody>
          <a:bodyPr>
            <a:normAutofit/>
          </a:bodyPr>
          <a:lstStyle/>
          <a:p>
            <a:pPr algn="just"/>
            <a:r>
              <a:rPr lang="he-IL" dirty="0"/>
              <a:t>מיד לאחר ההכרזה על הקמת המדינה החל שלב ב' במלחמה כאשר צבאות ערב פלשו לשטח המדינה החדשה והמצב הידרדר באופן קשה בכל החזיתות. </a:t>
            </a:r>
          </a:p>
          <a:p>
            <a:pPr algn="just"/>
            <a:r>
              <a:rPr lang="he-IL" dirty="0"/>
              <a:t>בצד הישראלי הוחלט להקים את צה"ל – צבא ההגנה לישראל, והעלייה נפתחה לקליטת עולים רבים. חלק גדול מהעולים לא זכו לזמן קליטה ונשלחו ישר לחזית או לסיוע אחר במאמץ המלחמתי</a:t>
            </a:r>
          </a:p>
          <a:p>
            <a:pPr algn="just"/>
            <a:r>
              <a:rPr lang="he-IL" dirty="0"/>
              <a:t>עולים חדשים אלה, יחד עם מתנדבים יהודים מרחבי העולם ומשלוחי נשק (שהושגו בדרכים מורכבות) היו בין הגורמים לניצחון שהושג בסופו של דבר במלחמה</a:t>
            </a:r>
          </a:p>
        </p:txBody>
      </p:sp>
    </p:spTree>
    <p:extLst>
      <p:ext uri="{BB962C8B-B14F-4D97-AF65-F5344CB8AC3E}">
        <p14:creationId xmlns:p14="http://schemas.microsoft.com/office/powerpoint/2010/main" val="8906828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8650C14-5AF8-4CA1-B1DC-3E75D1A1FD5D}"/>
              </a:ext>
            </a:extLst>
          </p:cNvPr>
          <p:cNvSpPr>
            <a:spLocks noGrp="1"/>
          </p:cNvSpPr>
          <p:nvPr>
            <p:ph type="title"/>
          </p:nvPr>
        </p:nvSpPr>
        <p:spPr/>
        <p:txBody>
          <a:bodyPr/>
          <a:lstStyle/>
          <a:p>
            <a:pPr algn="just"/>
            <a:r>
              <a:rPr lang="he-IL" dirty="0"/>
              <a:t>תוצאות המלחמה</a:t>
            </a:r>
          </a:p>
        </p:txBody>
      </p:sp>
      <p:sp>
        <p:nvSpPr>
          <p:cNvPr id="3" name="מציין מיקום תוכן 2">
            <a:extLst>
              <a:ext uri="{FF2B5EF4-FFF2-40B4-BE49-F238E27FC236}">
                <a16:creationId xmlns="" xmlns:a16="http://schemas.microsoft.com/office/drawing/2014/main" id="{C4A9EE4D-D15F-48BD-B4E0-F307720BC34C}"/>
              </a:ext>
            </a:extLst>
          </p:cNvPr>
          <p:cNvSpPr>
            <a:spLocks noGrp="1"/>
          </p:cNvSpPr>
          <p:nvPr>
            <p:ph idx="1"/>
          </p:nvPr>
        </p:nvSpPr>
        <p:spPr>
          <a:xfrm>
            <a:off x="3057702" y="1752776"/>
            <a:ext cx="8208609" cy="4486706"/>
          </a:xfrm>
        </p:spPr>
        <p:txBody>
          <a:bodyPr>
            <a:normAutofit fontScale="92500"/>
          </a:bodyPr>
          <a:lstStyle/>
          <a:p>
            <a:pPr algn="just"/>
            <a:r>
              <a:rPr lang="he-IL" dirty="0"/>
              <a:t>ניצחון צבאי ישראלי והרחבת שטח המדינה מעבר לתוכנית החלוקה, אובדן מזרח ירושלים ויו"ש. ירושלים מחולקת באמצע בין ירדן לישראל. כ-6,000 הרוגים ישראלים.</a:t>
            </a:r>
          </a:p>
          <a:p>
            <a:pPr algn="just"/>
            <a:r>
              <a:rPr lang="he-IL" dirty="0"/>
              <a:t>'בעיית הפליטים הערבים' – ערבים רבים ברחו (או הוברחו, ויכוח היסטורי) מבתיהם עם הגיע צה"ל ונותרו פליטים בארצות הערביות הסובבות. על פי רוב הם לא נקלטו שם ונותרו חסרי מעמד במחנות פליטים במצב ירוד במיוחד. בעיה זו נוכחת עד היום במרחב, והדרישה ל'זכות השיבה' לבתיהם (או לבתי ההורים או הסבים אפילו) נוכחת בכל דיון...</a:t>
            </a:r>
          </a:p>
          <a:p>
            <a:pPr algn="just"/>
            <a:r>
              <a:rPr lang="he-IL" dirty="0"/>
              <a:t>גם יהודי ארצות ערב סבלו מרדיפות ועלו ברובם לארץ בשנים הראשונות. נדבר על כך בהמשך.</a:t>
            </a:r>
          </a:p>
        </p:txBody>
      </p:sp>
      <p:pic>
        <p:nvPicPr>
          <p:cNvPr id="1026" name="Picture 2" descr="הסכמי שביתת הנשק לאחר מלחמת העצמאות - היסטוריה באמי&quot;ת-עתידים">
            <a:extLst>
              <a:ext uri="{FF2B5EF4-FFF2-40B4-BE49-F238E27FC236}">
                <a16:creationId xmlns="" xmlns:a16="http://schemas.microsoft.com/office/drawing/2014/main" id="{03C02826-7250-4F67-8EBF-5C50175DC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99" y="581025"/>
            <a:ext cx="2638425"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9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 xmlns:a16="http://schemas.microsoft.com/office/drawing/2014/main" id="{5A7C6FA9-C58A-43FB-8F14-868AB993CB73}"/>
              </a:ext>
            </a:extLst>
          </p:cNvPr>
          <p:cNvSpPr>
            <a:spLocks noGrp="1"/>
          </p:cNvSpPr>
          <p:nvPr>
            <p:ph type="title"/>
          </p:nvPr>
        </p:nvSpPr>
        <p:spPr>
          <a:xfrm>
            <a:off x="1295402" y="839892"/>
            <a:ext cx="9601196" cy="1303867"/>
          </a:xfrm>
        </p:spPr>
        <p:txBody>
          <a:bodyPr>
            <a:normAutofit/>
          </a:bodyPr>
          <a:lstStyle/>
          <a:p>
            <a:r>
              <a:rPr lang="he-IL" dirty="0"/>
              <a:t>הצעירים הסוציאליסטים</a:t>
            </a:r>
            <a:br>
              <a:rPr lang="he-IL" dirty="0"/>
            </a:br>
            <a:r>
              <a:rPr lang="he-IL" sz="3600" u="sng" dirty="0"/>
              <a:t>פעולות למימוש השקפת עולמם:</a:t>
            </a:r>
          </a:p>
        </p:txBody>
      </p:sp>
      <p:sp>
        <p:nvSpPr>
          <p:cNvPr id="8" name="מציין מיקום תוכן 7">
            <a:extLst>
              <a:ext uri="{FF2B5EF4-FFF2-40B4-BE49-F238E27FC236}">
                <a16:creationId xmlns="" xmlns:a16="http://schemas.microsoft.com/office/drawing/2014/main" id="{BC61FBD5-1B69-488B-B04D-50F42E33D9B0}"/>
              </a:ext>
            </a:extLst>
          </p:cNvPr>
          <p:cNvSpPr>
            <a:spLocks noGrp="1"/>
          </p:cNvSpPr>
          <p:nvPr>
            <p:ph idx="1"/>
          </p:nvPr>
        </p:nvSpPr>
        <p:spPr>
          <a:xfrm>
            <a:off x="81280" y="2204719"/>
            <a:ext cx="12009120" cy="4572001"/>
          </a:xfrm>
          <a:solidFill>
            <a:schemeClr val="accent6">
              <a:lumMod val="40000"/>
              <a:lumOff val="60000"/>
            </a:schemeClr>
          </a:solidFill>
        </p:spPr>
        <p:txBody>
          <a:bodyPr>
            <a:normAutofit fontScale="77500" lnSpcReduction="20000"/>
          </a:bodyPr>
          <a:lstStyle/>
          <a:p>
            <a:pPr algn="just"/>
            <a:r>
              <a:rPr lang="he-IL" sz="3200" u="sng" dirty="0"/>
              <a:t>כיבוש העבודה </a:t>
            </a:r>
            <a:r>
              <a:rPr lang="he-IL" sz="3200" dirty="0"/>
              <a:t>– מאבק נגד העסקת פועלים ערבים במושבות ותמיכה בעבודה עברית</a:t>
            </a:r>
          </a:p>
          <a:p>
            <a:pPr algn="just"/>
            <a:r>
              <a:rPr lang="he-IL" sz="3200" u="sng" dirty="0"/>
              <a:t>כיבוש השמירה </a:t>
            </a:r>
            <a:r>
              <a:rPr lang="he-IL" sz="3200" dirty="0"/>
              <a:t>– מאבק לשמירה יהודית במושבות (ארגון 'בר גיורא' ו'השומר')</a:t>
            </a:r>
          </a:p>
          <a:p>
            <a:pPr algn="just"/>
            <a:r>
              <a:rPr lang="he-IL" sz="3200" u="sng" dirty="0"/>
              <a:t>התיישבות שיתופית </a:t>
            </a:r>
            <a:r>
              <a:rPr lang="he-IL" sz="3200" dirty="0"/>
              <a:t>– 'הקבוצה' (בהמשך 'קיבוץ'). צורת חיים שיתופית לחלוטין. הקרקע הייתה לאומיות הכלכלה שיתופית לגמרי. ההחלטות התקבלו באספת חברים, חדר אוכל משותף ועוד...</a:t>
            </a:r>
          </a:p>
          <a:p>
            <a:pPr algn="just"/>
            <a:r>
              <a:rPr lang="he-IL" sz="3200" u="sng" dirty="0"/>
              <a:t>מאבק על השפה העברית </a:t>
            </a:r>
            <a:r>
              <a:rPr lang="he-IL" sz="3200" dirty="0"/>
              <a:t>– נאבקו להשלטת העברית (אליעזר בן יהודה מהעלייה הראשונה, מלחמת השפות – 1913). הקימו מערכת חינוך עצמאית בלי מעורבות זרה בשפה העברית.</a:t>
            </a:r>
          </a:p>
          <a:p>
            <a:pPr algn="just"/>
            <a:r>
              <a:rPr lang="he-IL" sz="3200" u="sng" dirty="0"/>
              <a:t>פעילות פוליטית </a:t>
            </a:r>
            <a:r>
              <a:rPr lang="he-IL" sz="3200" dirty="0"/>
              <a:t>– הקמת מפלגות (פועלי ציון 1906, הפועל הצעיר 1905). המפלגות כיוונו את חבריהן לעבודה ודאגו לצורכיהם. רבים ממובילי המפלגות יהיו מובילי הפוליטיקה הישראלית בהמשך.</a:t>
            </a:r>
          </a:p>
        </p:txBody>
      </p:sp>
    </p:spTree>
    <p:extLst>
      <p:ext uri="{BB962C8B-B14F-4D97-AF65-F5344CB8AC3E}">
        <p14:creationId xmlns:p14="http://schemas.microsoft.com/office/powerpoint/2010/main" val="4076900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2A45DB99-D3D2-4753-AB29-D69710734315}"/>
              </a:ext>
            </a:extLst>
          </p:cNvPr>
          <p:cNvSpPr>
            <a:spLocks noGrp="1"/>
          </p:cNvSpPr>
          <p:nvPr>
            <p:ph type="ctrTitle"/>
          </p:nvPr>
        </p:nvSpPr>
        <p:spPr/>
        <p:txBody>
          <a:bodyPr/>
          <a:lstStyle/>
          <a:p>
            <a:r>
              <a:rPr lang="he-IL" dirty="0"/>
              <a:t>עלייה והתיישבות</a:t>
            </a:r>
          </a:p>
        </p:txBody>
      </p:sp>
      <p:sp>
        <p:nvSpPr>
          <p:cNvPr id="5" name="כותרת משנה 4">
            <a:extLst>
              <a:ext uri="{FF2B5EF4-FFF2-40B4-BE49-F238E27FC236}">
                <a16:creationId xmlns="" xmlns:a16="http://schemas.microsoft.com/office/drawing/2014/main" id="{1B3A1B9F-23FA-4B5D-8E2E-265604DC03A5}"/>
              </a:ext>
            </a:extLst>
          </p:cNvPr>
          <p:cNvSpPr>
            <a:spLocks noGrp="1"/>
          </p:cNvSpPr>
          <p:nvPr>
            <p:ph type="subTitle" idx="1"/>
          </p:nvPr>
        </p:nvSpPr>
        <p:spPr/>
        <p:txBody>
          <a:bodyPr/>
          <a:lstStyle/>
          <a:p>
            <a:r>
              <a:rPr lang="he-IL" dirty="0">
                <a:solidFill>
                  <a:schemeClr val="bg1"/>
                </a:solidFill>
              </a:rPr>
              <a:t>אתגרים במדינת ישראל הצעירה</a:t>
            </a:r>
          </a:p>
        </p:txBody>
      </p:sp>
    </p:spTree>
    <p:extLst>
      <p:ext uri="{BB962C8B-B14F-4D97-AF65-F5344CB8AC3E}">
        <p14:creationId xmlns:p14="http://schemas.microsoft.com/office/powerpoint/2010/main" val="38456047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BDF22FC6-F2FC-40E5-B86A-A7A4E1614AD0}"/>
              </a:ext>
            </a:extLst>
          </p:cNvPr>
          <p:cNvSpPr>
            <a:spLocks noGrp="1"/>
          </p:cNvSpPr>
          <p:nvPr>
            <p:ph type="title"/>
          </p:nvPr>
        </p:nvSpPr>
        <p:spPr>
          <a:xfrm>
            <a:off x="1559102" y="562074"/>
            <a:ext cx="9905998" cy="1478570"/>
          </a:xfrm>
        </p:spPr>
        <p:txBody>
          <a:bodyPr/>
          <a:lstStyle/>
          <a:p>
            <a:r>
              <a:rPr lang="he-IL" dirty="0"/>
              <a:t>העליות הגדולות (עמ' 340-342)</a:t>
            </a:r>
          </a:p>
        </p:txBody>
      </p:sp>
      <p:sp>
        <p:nvSpPr>
          <p:cNvPr id="3" name="מציין מיקום תוכן 2">
            <a:extLst>
              <a:ext uri="{FF2B5EF4-FFF2-40B4-BE49-F238E27FC236}">
                <a16:creationId xmlns="" xmlns:a16="http://schemas.microsoft.com/office/drawing/2014/main" id="{05297E39-EE31-463B-9082-639D759CA146}"/>
              </a:ext>
            </a:extLst>
          </p:cNvPr>
          <p:cNvSpPr>
            <a:spLocks noGrp="1"/>
          </p:cNvSpPr>
          <p:nvPr>
            <p:ph idx="1"/>
          </p:nvPr>
        </p:nvSpPr>
        <p:spPr>
          <a:xfrm>
            <a:off x="1141412" y="2249487"/>
            <a:ext cx="9820099" cy="4241624"/>
          </a:xfrm>
        </p:spPr>
        <p:txBody>
          <a:bodyPr>
            <a:normAutofit fontScale="92500" lnSpcReduction="10000"/>
          </a:bodyPr>
          <a:lstStyle/>
          <a:p>
            <a:r>
              <a:rPr lang="he-IL" sz="2800" dirty="0"/>
              <a:t>עם הקמת מדינת ישראל בוטלו כל המגבלות על העלייה שהיו בזמן המנדט והשערים נפתחו. עוד במהלך מלחמת העצמאות עלו עולים רבים.</a:t>
            </a:r>
          </a:p>
          <a:p>
            <a:r>
              <a:rPr lang="he-IL" sz="2800" dirty="0"/>
              <a:t>חלק מהעולים הגיעו ממחנות המעצר של הבריטים (כמו בקפריסין).</a:t>
            </a:r>
          </a:p>
          <a:p>
            <a:r>
              <a:rPr lang="he-IL" sz="2800" dirty="0"/>
              <a:t>קבוצה גדולה עלתה מפולין, ובכלל מאזור אירופה. עולים אלו היו ניצולי שואה שישבו במחנות העקורים או בארצות שונות ושעם פתיחת השערים עלו.</a:t>
            </a:r>
          </a:p>
          <a:p>
            <a:r>
              <a:rPr lang="he-IL" sz="2800" dirty="0"/>
              <a:t>ברומניה למשל היה שליט עריץ ואכזר שהקשה על האזרחים ואפשר יציאה לזמן קצר. מעל 100,000 עולים ניצלו זאת לעלות.</a:t>
            </a:r>
          </a:p>
        </p:txBody>
      </p:sp>
      <p:pic>
        <p:nvPicPr>
          <p:cNvPr id="5" name="תמונה 4">
            <a:extLst>
              <a:ext uri="{FF2B5EF4-FFF2-40B4-BE49-F238E27FC236}">
                <a16:creationId xmlns="" xmlns:a16="http://schemas.microsoft.com/office/drawing/2014/main" id="{1D345F7E-A1CB-424D-A476-7480C90A273A}"/>
              </a:ext>
            </a:extLst>
          </p:cNvPr>
          <p:cNvPicPr>
            <a:picLocks noChangeAspect="1"/>
          </p:cNvPicPr>
          <p:nvPr/>
        </p:nvPicPr>
        <p:blipFill>
          <a:blip r:embed="rId2"/>
          <a:stretch>
            <a:fillRect/>
          </a:stretch>
        </p:blipFill>
        <p:spPr>
          <a:xfrm>
            <a:off x="104977" y="55170"/>
            <a:ext cx="5989434" cy="2118118"/>
          </a:xfrm>
          <a:prstGeom prst="rect">
            <a:avLst/>
          </a:prstGeom>
        </p:spPr>
      </p:pic>
    </p:spTree>
    <p:extLst>
      <p:ext uri="{BB962C8B-B14F-4D97-AF65-F5344CB8AC3E}">
        <p14:creationId xmlns:p14="http://schemas.microsoft.com/office/powerpoint/2010/main" val="39628025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BDF22FC6-F2FC-40E5-B86A-A7A4E1614AD0}"/>
              </a:ext>
            </a:extLst>
          </p:cNvPr>
          <p:cNvSpPr>
            <a:spLocks noGrp="1"/>
          </p:cNvSpPr>
          <p:nvPr>
            <p:ph type="title"/>
          </p:nvPr>
        </p:nvSpPr>
        <p:spPr/>
        <p:txBody>
          <a:bodyPr/>
          <a:lstStyle/>
          <a:p>
            <a:r>
              <a:rPr lang="he-IL" dirty="0"/>
              <a:t>העליות הגדולות</a:t>
            </a:r>
          </a:p>
        </p:txBody>
      </p:sp>
      <p:sp>
        <p:nvSpPr>
          <p:cNvPr id="3" name="מציין מיקום תוכן 2">
            <a:extLst>
              <a:ext uri="{FF2B5EF4-FFF2-40B4-BE49-F238E27FC236}">
                <a16:creationId xmlns="" xmlns:a16="http://schemas.microsoft.com/office/drawing/2014/main" id="{05297E39-EE31-463B-9082-639D759CA146}"/>
              </a:ext>
            </a:extLst>
          </p:cNvPr>
          <p:cNvSpPr>
            <a:spLocks noGrp="1"/>
          </p:cNvSpPr>
          <p:nvPr>
            <p:ph idx="1"/>
          </p:nvPr>
        </p:nvSpPr>
        <p:spPr>
          <a:xfrm>
            <a:off x="947295" y="2384954"/>
            <a:ext cx="10294232" cy="4241624"/>
          </a:xfrm>
        </p:spPr>
        <p:txBody>
          <a:bodyPr>
            <a:normAutofit/>
          </a:bodyPr>
          <a:lstStyle/>
          <a:p>
            <a:r>
              <a:rPr lang="he-IL" dirty="0"/>
              <a:t>מתימן עלו מעל 50,000 (מבצע על כנפי נשרים') ומעירק מעל 120,000 (מבצע 'עזרא ונחמיה') – בדרך כלל מדינות ערב התייחסו באופן רע מאוד ליהודים שישבו שם, במיוחד לנוכח התעצמות הציונות ומדינת ישראל והניצחון במלחמת העצמאות. הם סבלו מרדיפות ואפליה. יהודים רבים חיפשו דרך לצאת לאור היחס השלילי. גם כאשר התאפשר להם לצאת זה בדרך כלל היה בלי הרכוש שלהם שנותר מאחור.</a:t>
            </a:r>
          </a:p>
          <a:p>
            <a:r>
              <a:rPr lang="he-IL" dirty="0"/>
              <a:t>העליות הגדולות 'חיסלו' קהילות יהודיות רבות שישבו לפעמים אלפי שנים במקומם, אך בעקבות הדרדרות היחס עלו באופן מלא ולא נותרו כמעט יהודים מאחור.</a:t>
            </a:r>
          </a:p>
          <a:p>
            <a:endParaRPr lang="he-IL" dirty="0"/>
          </a:p>
        </p:txBody>
      </p:sp>
      <p:pic>
        <p:nvPicPr>
          <p:cNvPr id="5" name="תמונה 4">
            <a:extLst>
              <a:ext uri="{FF2B5EF4-FFF2-40B4-BE49-F238E27FC236}">
                <a16:creationId xmlns="" xmlns:a16="http://schemas.microsoft.com/office/drawing/2014/main" id="{1D345F7E-A1CB-424D-A476-7480C90A273A}"/>
              </a:ext>
            </a:extLst>
          </p:cNvPr>
          <p:cNvPicPr>
            <a:picLocks noChangeAspect="1"/>
          </p:cNvPicPr>
          <p:nvPr/>
        </p:nvPicPr>
        <p:blipFill>
          <a:blip r:embed="rId2"/>
          <a:stretch>
            <a:fillRect/>
          </a:stretch>
        </p:blipFill>
        <p:spPr>
          <a:xfrm>
            <a:off x="104977" y="55170"/>
            <a:ext cx="5989434" cy="2118118"/>
          </a:xfrm>
          <a:prstGeom prst="rect">
            <a:avLst/>
          </a:prstGeom>
        </p:spPr>
      </p:pic>
    </p:spTree>
    <p:extLst>
      <p:ext uri="{BB962C8B-B14F-4D97-AF65-F5344CB8AC3E}">
        <p14:creationId xmlns:p14="http://schemas.microsoft.com/office/powerpoint/2010/main" val="498939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BDF22FC6-F2FC-40E5-B86A-A7A4E1614AD0}"/>
              </a:ext>
            </a:extLst>
          </p:cNvPr>
          <p:cNvSpPr>
            <a:spLocks noGrp="1"/>
          </p:cNvSpPr>
          <p:nvPr>
            <p:ph type="title"/>
          </p:nvPr>
        </p:nvSpPr>
        <p:spPr/>
        <p:txBody>
          <a:bodyPr/>
          <a:lstStyle/>
          <a:p>
            <a:r>
              <a:rPr lang="he-IL" dirty="0"/>
              <a:t>העליות הגדולות</a:t>
            </a:r>
          </a:p>
        </p:txBody>
      </p:sp>
      <p:sp>
        <p:nvSpPr>
          <p:cNvPr id="3" name="מציין מיקום תוכן 2">
            <a:extLst>
              <a:ext uri="{FF2B5EF4-FFF2-40B4-BE49-F238E27FC236}">
                <a16:creationId xmlns="" xmlns:a16="http://schemas.microsoft.com/office/drawing/2014/main" id="{05297E39-EE31-463B-9082-639D759CA146}"/>
              </a:ext>
            </a:extLst>
          </p:cNvPr>
          <p:cNvSpPr>
            <a:spLocks noGrp="1"/>
          </p:cNvSpPr>
          <p:nvPr>
            <p:ph idx="1"/>
          </p:nvPr>
        </p:nvSpPr>
        <p:spPr>
          <a:xfrm>
            <a:off x="947295" y="2384954"/>
            <a:ext cx="10294232" cy="4241624"/>
          </a:xfrm>
        </p:spPr>
        <p:txBody>
          <a:bodyPr>
            <a:normAutofit fontScale="92500" lnSpcReduction="10000"/>
          </a:bodyPr>
          <a:lstStyle/>
          <a:p>
            <a:r>
              <a:rPr lang="he-IL" dirty="0"/>
              <a:t>דוגמאות לעליות חירום (שבהן העלו קהילות שלמות בשל סכנה שנשקפה להם) ניתן למצוא בעליית יהודי מרוקו באמצע שנות החמישים, בעקבות סיום השלטון הצרפתי שם, או העלייה מהונגריה בעקבות דיכוי של המשטר הסובייטי שם.</a:t>
            </a:r>
          </a:p>
          <a:p>
            <a:r>
              <a:rPr lang="he-IL" dirty="0"/>
              <a:t>העלייה הגדולה הייתה יוצאת דופן במספריה. היא גם יצרה מורכבויות רבות וגררה את ישראל הצעירה לשנות עוני ולתקופת צנע. </a:t>
            </a:r>
          </a:p>
          <a:p>
            <a:pPr lvl="1"/>
            <a:r>
              <a:rPr lang="he-IL" dirty="0"/>
              <a:t>עם הקמת המדינה גרו בה כ-650,000 יהודים</a:t>
            </a:r>
          </a:p>
          <a:p>
            <a:pPr lvl="1"/>
            <a:r>
              <a:rPr lang="he-IL" dirty="0"/>
              <a:t>בשנים 1948-1951 עלו כ-700,000 עולים</a:t>
            </a:r>
          </a:p>
          <a:p>
            <a:pPr lvl="1"/>
            <a:r>
              <a:rPr lang="he-IL" dirty="0"/>
              <a:t>בשנים 1952-1964 כ-600,000 עולים נוספים</a:t>
            </a:r>
          </a:p>
          <a:p>
            <a:r>
              <a:rPr lang="he-IL" dirty="0"/>
              <a:t>הוקמו 'מעברות' לקליטת העולים, אך התנאים בהם היו במקרים רבים קשים ביותר, ונשמעו טענות על אפליה על רקע עדתי (בין אשכנזים לספרדים)</a:t>
            </a:r>
          </a:p>
          <a:p>
            <a:endParaRPr lang="he-IL" dirty="0"/>
          </a:p>
        </p:txBody>
      </p:sp>
      <p:pic>
        <p:nvPicPr>
          <p:cNvPr id="6" name="תמונה 5">
            <a:extLst>
              <a:ext uri="{FF2B5EF4-FFF2-40B4-BE49-F238E27FC236}">
                <a16:creationId xmlns="" xmlns:a16="http://schemas.microsoft.com/office/drawing/2014/main" id="{D04271BE-1CE3-4749-87E1-2FBE00CEC733}"/>
              </a:ext>
            </a:extLst>
          </p:cNvPr>
          <p:cNvPicPr>
            <a:picLocks noChangeAspect="1"/>
          </p:cNvPicPr>
          <p:nvPr/>
        </p:nvPicPr>
        <p:blipFill>
          <a:blip r:embed="rId2"/>
          <a:stretch>
            <a:fillRect/>
          </a:stretch>
        </p:blipFill>
        <p:spPr>
          <a:xfrm>
            <a:off x="227828" y="231422"/>
            <a:ext cx="6001588" cy="2076740"/>
          </a:xfrm>
          <a:prstGeom prst="rect">
            <a:avLst/>
          </a:prstGeom>
        </p:spPr>
      </p:pic>
    </p:spTree>
    <p:extLst>
      <p:ext uri="{BB962C8B-B14F-4D97-AF65-F5344CB8AC3E}">
        <p14:creationId xmlns:p14="http://schemas.microsoft.com/office/powerpoint/2010/main" val="6054275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8FC856A5-BA9D-4997-88BC-24AA120B665A}"/>
              </a:ext>
            </a:extLst>
          </p:cNvPr>
          <p:cNvSpPr>
            <a:spLocks noGrp="1"/>
          </p:cNvSpPr>
          <p:nvPr>
            <p:ph type="title"/>
          </p:nvPr>
        </p:nvSpPr>
        <p:spPr/>
        <p:txBody>
          <a:bodyPr/>
          <a:lstStyle/>
          <a:p>
            <a:r>
              <a:rPr lang="he-IL" dirty="0"/>
              <a:t>'כור ההיתוך' – מדיניות קליטת הגירה</a:t>
            </a:r>
          </a:p>
        </p:txBody>
      </p:sp>
      <p:sp>
        <p:nvSpPr>
          <p:cNvPr id="3" name="מציין מיקום תוכן 2">
            <a:extLst>
              <a:ext uri="{FF2B5EF4-FFF2-40B4-BE49-F238E27FC236}">
                <a16:creationId xmlns="" xmlns:a16="http://schemas.microsoft.com/office/drawing/2014/main" id="{0775C0B2-92B5-4BEB-8712-78F2F548D0CB}"/>
              </a:ext>
            </a:extLst>
          </p:cNvPr>
          <p:cNvSpPr>
            <a:spLocks noGrp="1"/>
          </p:cNvSpPr>
          <p:nvPr>
            <p:ph idx="1"/>
          </p:nvPr>
        </p:nvSpPr>
        <p:spPr>
          <a:xfrm>
            <a:off x="1141412" y="4662655"/>
            <a:ext cx="9905999" cy="2052902"/>
          </a:xfrm>
        </p:spPr>
        <p:txBody>
          <a:bodyPr>
            <a:normAutofit/>
          </a:bodyPr>
          <a:lstStyle/>
          <a:p>
            <a:pPr algn="just"/>
            <a:r>
              <a:rPr lang="he-IL" dirty="0"/>
              <a:t>במדינת ישראל נוצר מצב יוצא דופן בו העולים עלו במספרם על הגרעין הקולט, וגם המגוון התרבותי היה שונה מאוד, כאשר העולים היו בעיקר 'ספרדים' (עולים מארצות האסלאם) מסורתיים, בעוד התרבות השלטת בקרב המקומיים הייתה אירופאית ועל פי רוב חילונית.</a:t>
            </a:r>
          </a:p>
        </p:txBody>
      </p:sp>
      <p:pic>
        <p:nvPicPr>
          <p:cNvPr id="5" name="תמונה 4">
            <a:extLst>
              <a:ext uri="{FF2B5EF4-FFF2-40B4-BE49-F238E27FC236}">
                <a16:creationId xmlns="" xmlns:a16="http://schemas.microsoft.com/office/drawing/2014/main" id="{954DCDB0-DC5E-4D2C-BA30-ECC8753CF552}"/>
              </a:ext>
            </a:extLst>
          </p:cNvPr>
          <p:cNvPicPr>
            <a:picLocks noChangeAspect="1"/>
          </p:cNvPicPr>
          <p:nvPr/>
        </p:nvPicPr>
        <p:blipFill>
          <a:blip r:embed="rId2"/>
          <a:stretch>
            <a:fillRect/>
          </a:stretch>
        </p:blipFill>
        <p:spPr>
          <a:xfrm>
            <a:off x="193606" y="202367"/>
            <a:ext cx="3496163" cy="4353533"/>
          </a:xfrm>
          <a:prstGeom prst="rect">
            <a:avLst/>
          </a:prstGeom>
        </p:spPr>
      </p:pic>
      <p:sp>
        <p:nvSpPr>
          <p:cNvPr id="6" name="מציין מיקום תוכן 2">
            <a:extLst>
              <a:ext uri="{FF2B5EF4-FFF2-40B4-BE49-F238E27FC236}">
                <a16:creationId xmlns="" xmlns:a16="http://schemas.microsoft.com/office/drawing/2014/main" id="{02DD0117-AF5A-412D-8DF4-B50614CDED95}"/>
              </a:ext>
            </a:extLst>
          </p:cNvPr>
          <p:cNvSpPr txBox="1">
            <a:spLocks/>
          </p:cNvSpPr>
          <p:nvPr/>
        </p:nvSpPr>
        <p:spPr>
          <a:xfrm>
            <a:off x="3780080" y="1825978"/>
            <a:ext cx="7357642" cy="3541714"/>
          </a:xfrm>
          <a:prstGeom prst="rect">
            <a:avLst/>
          </a:prstGeom>
        </p:spPr>
        <p:txBody>
          <a:bodyPr vert="horz" lIns="91440" tIns="45720" rIns="91440" bIns="45720" rtlCol="0">
            <a:normAutofit/>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he-IL" dirty="0"/>
              <a:t>מדיניות כור ההיתוך מבקשת לגבש את העולים והחברה לדמות אחת של 'צבר': צעיר, חלוץ, עובד (עדיף חקלאי), מיישב את הארץ, לוחם, נכון להקריב למען הכלל... לצורך התאמה זו על העולה להשיל מעליו את התרבות הקודמת שלו (שפה, מנהגים, דת, פולקלור ועוד) ולהתמסר לישראליות החדשה.</a:t>
            </a:r>
          </a:p>
        </p:txBody>
      </p:sp>
    </p:spTree>
    <p:extLst>
      <p:ext uri="{BB962C8B-B14F-4D97-AF65-F5344CB8AC3E}">
        <p14:creationId xmlns:p14="http://schemas.microsoft.com/office/powerpoint/2010/main" val="13672446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8FC856A5-BA9D-4997-88BC-24AA120B665A}"/>
              </a:ext>
            </a:extLst>
          </p:cNvPr>
          <p:cNvSpPr>
            <a:spLocks noGrp="1"/>
          </p:cNvSpPr>
          <p:nvPr>
            <p:ph type="title"/>
          </p:nvPr>
        </p:nvSpPr>
        <p:spPr/>
        <p:txBody>
          <a:bodyPr/>
          <a:lstStyle/>
          <a:p>
            <a:r>
              <a:rPr lang="he-IL" dirty="0"/>
              <a:t>'כור ההיתוך' – מדיניות קליטת הגירה</a:t>
            </a:r>
          </a:p>
        </p:txBody>
      </p:sp>
      <p:sp>
        <p:nvSpPr>
          <p:cNvPr id="3" name="מציין מיקום תוכן 2">
            <a:extLst>
              <a:ext uri="{FF2B5EF4-FFF2-40B4-BE49-F238E27FC236}">
                <a16:creationId xmlns="" xmlns:a16="http://schemas.microsoft.com/office/drawing/2014/main" id="{0775C0B2-92B5-4BEB-8712-78F2F548D0CB}"/>
              </a:ext>
            </a:extLst>
          </p:cNvPr>
          <p:cNvSpPr>
            <a:spLocks noGrp="1"/>
          </p:cNvSpPr>
          <p:nvPr>
            <p:ph idx="1"/>
          </p:nvPr>
        </p:nvSpPr>
        <p:spPr>
          <a:xfrm>
            <a:off x="778933" y="1998134"/>
            <a:ext cx="10769599" cy="4481688"/>
          </a:xfrm>
        </p:spPr>
        <p:txBody>
          <a:bodyPr>
            <a:normAutofit fontScale="92500" lnSpcReduction="10000"/>
          </a:bodyPr>
          <a:lstStyle/>
          <a:p>
            <a:pPr algn="just"/>
            <a:r>
              <a:rPr lang="he-IL" dirty="0"/>
              <a:t>המטרה של מדיניות כור ההיתוך הייתה כפולה:</a:t>
            </a:r>
          </a:p>
          <a:p>
            <a:pPr lvl="1" algn="just"/>
            <a:r>
              <a:rPr lang="he-IL" dirty="0"/>
              <a:t>חשש שמדינת ישראל לא תצליח ליצור חברה מאוחדת, חזקה והומוגנית, אלא בליל קבוצות שונות בעלות תרבויות שונות בלי קשר ביניהן. כדי לגבש את הקבוצות לחברה אחת השתמשו במדיניות זו.</a:t>
            </a:r>
          </a:p>
          <a:p>
            <a:pPr lvl="1" algn="just"/>
            <a:r>
              <a:rPr lang="he-IL" dirty="0"/>
              <a:t>חשש מפני 'השתלטות תרבותית' של העולים החדשים על אופי המדינה היהודית, ורצון להגן על התרבות שהתפתחה עד אז במדינה (רוב העולים לפני קום המדינה היו אשכנזים מארצות אירופה, בעוד אחרי קום המדינה רובם היו ספרדים שעלו מארצות האסלאם).</a:t>
            </a:r>
          </a:p>
          <a:p>
            <a:pPr algn="just"/>
            <a:r>
              <a:rPr lang="he-IL" dirty="0"/>
              <a:t>מדיניות כור ההיתוך הובילה להתמרמרות רבה ולתחושה של מחיקת תרבות וראיית תרבות אחת כנעלה על אחרת. מאבק חריף נסוב סביב החינוך שהועבר במעברו לילדי העולים וניסה 'להתאים' את ילדי העולים לתרבות החדשה. </a:t>
            </a:r>
          </a:p>
          <a:p>
            <a:pPr algn="just"/>
            <a:r>
              <a:rPr lang="he-IL" dirty="0"/>
              <a:t>עד היום צה"ל נחשב לכלי חשוב בכור ההיתוך הישראלי, וכשער כניסה לחברה הישראלית וליצירת חברה שנשענת על עקרונות משותפים.</a:t>
            </a:r>
          </a:p>
        </p:txBody>
      </p:sp>
    </p:spTree>
    <p:extLst>
      <p:ext uri="{BB962C8B-B14F-4D97-AF65-F5344CB8AC3E}">
        <p14:creationId xmlns:p14="http://schemas.microsoft.com/office/powerpoint/2010/main" val="359540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1A2B7EF3-7A5E-4613-8BB1-188BD5FC34FB}"/>
              </a:ext>
            </a:extLst>
          </p:cNvPr>
          <p:cNvSpPr>
            <a:spLocks noGrp="1"/>
          </p:cNvSpPr>
          <p:nvPr>
            <p:ph type="title"/>
          </p:nvPr>
        </p:nvSpPr>
        <p:spPr/>
        <p:txBody>
          <a:bodyPr/>
          <a:lstStyle/>
          <a:p>
            <a:pPr algn="r"/>
            <a:r>
              <a:rPr lang="he-IL" dirty="0"/>
              <a:t>גלי העלייה מתימן</a:t>
            </a:r>
          </a:p>
        </p:txBody>
      </p:sp>
      <p:sp>
        <p:nvSpPr>
          <p:cNvPr id="7" name="מציין מיקום תוכן 6">
            <a:extLst>
              <a:ext uri="{FF2B5EF4-FFF2-40B4-BE49-F238E27FC236}">
                <a16:creationId xmlns="" xmlns:a16="http://schemas.microsoft.com/office/drawing/2014/main" id="{C8357518-614B-4A27-A6E7-8F86005AEBC0}"/>
              </a:ext>
            </a:extLst>
          </p:cNvPr>
          <p:cNvSpPr>
            <a:spLocks noGrp="1"/>
          </p:cNvSpPr>
          <p:nvPr>
            <p:ph idx="1"/>
          </p:nvPr>
        </p:nvSpPr>
        <p:spPr>
          <a:xfrm>
            <a:off x="609600" y="2475652"/>
            <a:ext cx="10972799" cy="3823548"/>
          </a:xfrm>
        </p:spPr>
        <p:txBody>
          <a:bodyPr>
            <a:normAutofit fontScale="92500" lnSpcReduction="10000"/>
          </a:bodyPr>
          <a:lstStyle/>
          <a:p>
            <a:r>
              <a:rPr lang="he-IL" dirty="0"/>
              <a:t>הגל הראשון: 1881-1908, תרמ"ב-תרס"ח. עליית 'אעלה </a:t>
            </a:r>
            <a:r>
              <a:rPr lang="he-IL" dirty="0" err="1"/>
              <a:t>בתמ"ר</a:t>
            </a:r>
            <a:r>
              <a:rPr lang="he-IL" dirty="0"/>
              <a:t>' </a:t>
            </a:r>
          </a:p>
          <a:p>
            <a:pPr lvl="1"/>
            <a:r>
              <a:rPr lang="he-IL" dirty="0"/>
              <a:t>עלייה מתוך אמונה משיחית יחד עם גזירות חדשות של השלטון נגד היהודים.</a:t>
            </a:r>
          </a:p>
          <a:p>
            <a:pPr lvl="1"/>
            <a:r>
              <a:rPr lang="he-IL" dirty="0"/>
              <a:t>סבלו מקשיים נוראיים וייחודיים – העדות בארץ לא הכירו בהם בבואם בגלל ייחודיותם ומנהגיהם, הם סבלו מעוני ומצוקת דיור. זה גרם להם להסתגר בתוך עצמם בקהילות סגורות.</a:t>
            </a:r>
          </a:p>
          <a:p>
            <a:r>
              <a:rPr lang="he-IL" dirty="0"/>
              <a:t>הגל השני: 1912-3</a:t>
            </a:r>
          </a:p>
          <a:p>
            <a:pPr lvl="1"/>
            <a:r>
              <a:rPr lang="he-IL" dirty="0"/>
              <a:t>גם סבלו מיחס שלילי ומאחוז תמותה גבוה. </a:t>
            </a:r>
          </a:p>
          <a:p>
            <a:pPr lvl="1"/>
            <a:r>
              <a:rPr lang="he-IL" dirty="0"/>
              <a:t>הקימו שכונות וישובים לתימנים בלבד: מחנה יהודה בפתח תקווה, </a:t>
            </a:r>
            <a:r>
              <a:rPr lang="he-IL" dirty="0" err="1"/>
              <a:t>נחליאל</a:t>
            </a:r>
            <a:r>
              <a:rPr lang="he-IL" dirty="0"/>
              <a:t> בחדרה, שכונות בזיכרון-יעקב ויבנאל.</a:t>
            </a:r>
          </a:p>
          <a:p>
            <a:pPr lvl="1"/>
            <a:r>
              <a:rPr lang="he-IL" dirty="0"/>
              <a:t>מוסדות החינוך שלהם היו נפרדים ולימדו במתכונת בה למדו בתימן. זו עוד עדות שהם לא הצליחו להתערות בארץ כמו עדות אחרות.</a:t>
            </a:r>
          </a:p>
        </p:txBody>
      </p:sp>
      <p:pic>
        <p:nvPicPr>
          <p:cNvPr id="9218" name="Picture 2" descr="תוצאת תמונה עבור אעלה בתמר">
            <a:extLst>
              <a:ext uri="{FF2B5EF4-FFF2-40B4-BE49-F238E27FC236}">
                <a16:creationId xmlns="" xmlns:a16="http://schemas.microsoft.com/office/drawing/2014/main" id="{B0F30D46-C140-4A12-BFEC-6F0B993D8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853"/>
            <a:ext cx="4409212" cy="288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96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עגל">
  <a:themeElements>
    <a:clrScheme name="התאמה אישית 1">
      <a:dk1>
        <a:sysClr val="windowText" lastClr="000000"/>
      </a:dk1>
      <a:lt1>
        <a:srgbClr val="000000"/>
      </a:lt1>
      <a:dk2>
        <a:srgbClr val="0F6FC6"/>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מעגל">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עגל">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40119</TotalTime>
  <Words>6101</Words>
  <Application>Microsoft Office PowerPoint</Application>
  <PresentationFormat>מסך רחב</PresentationFormat>
  <Paragraphs>512</Paragraphs>
  <Slides>85</Slides>
  <Notes>0</Notes>
  <HiddenSlides>0</HiddenSlides>
  <MMClips>1</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85</vt:i4>
      </vt:variant>
    </vt:vector>
  </HeadingPairs>
  <TitlesOfParts>
    <vt:vector size="95" baseType="lpstr">
      <vt:lpstr>Arial</vt:lpstr>
      <vt:lpstr>Calibri</vt:lpstr>
      <vt:lpstr>David</vt:lpstr>
      <vt:lpstr>Gisha</vt:lpstr>
      <vt:lpstr>Guttman Aharoni</vt:lpstr>
      <vt:lpstr>Times New Roman</vt:lpstr>
      <vt:lpstr>Trebuchet MS</vt:lpstr>
      <vt:lpstr>Tw Cen MT</vt:lpstr>
      <vt:lpstr>Wingdings</vt:lpstr>
      <vt:lpstr>מעגל</vt:lpstr>
      <vt:lpstr>ספר שלישי –  השיבה לציון</vt:lpstr>
      <vt:lpstr>הישוב החדש (מונח)</vt:lpstr>
      <vt:lpstr>הישוב החדש - מאפיינים</vt:lpstr>
      <vt:lpstr>הישוב החדש</vt:lpstr>
      <vt:lpstr>הישוב החדש</vt:lpstr>
      <vt:lpstr>הישוב החדש</vt:lpstr>
      <vt:lpstr>הצעירים הסוציאליסטים</vt:lpstr>
      <vt:lpstr>הצעירים הסוציאליסטים פעולות למימוש השקפת עולמם:</vt:lpstr>
      <vt:lpstr>גלי העלייה מתימן</vt:lpstr>
      <vt:lpstr>סוגיות בשאלת אופיו של הישוב</vt:lpstr>
      <vt:lpstr>פולמוס השמיטה תרמ"ח 1888 עמ' 76-78 בספר</vt:lpstr>
      <vt:lpstr>פולמוס השמיטה תרמ"ח – היתר המכירה עמ' 76-78 בספר</vt:lpstr>
      <vt:lpstr>מסע הרבנים למושבות – 1913 (תרע"ד) </vt:lpstr>
      <vt:lpstr>מסע הרבנים למושבות – 1913 (תרע"ד)</vt:lpstr>
      <vt:lpstr>המעבר למנדט הבריטי</vt:lpstr>
      <vt:lpstr>הצהרת בלפור:</vt:lpstr>
      <vt:lpstr>הצהרת בלפור</vt:lpstr>
      <vt:lpstr>מצגת של PowerPoint</vt:lpstr>
      <vt:lpstr>הצהרת בלפור- ניתוח התוכן (הסייגים)</vt:lpstr>
      <vt:lpstr>מצגת של PowerPoint</vt:lpstr>
      <vt:lpstr>זהויות ערביות טרום מלחמת העולם הראשונה</vt:lpstr>
      <vt:lpstr>"סוריה הגדולה"</vt:lpstr>
      <vt:lpstr>הגוש הדתי וחלוציות</vt:lpstr>
      <vt:lpstr>הגוש הדתי: המזרחי והפועל המזרחי</vt:lpstr>
      <vt:lpstr>תנועת הפועל המזרחי</vt:lpstr>
      <vt:lpstr>התפיסות הרעיוניות של תנועת הפועל המזרחי</vt:lpstr>
      <vt:lpstr>עליות הפועל המזרחי</vt:lpstr>
      <vt:lpstr>המרד הערבי הגדול</vt:lpstr>
      <vt:lpstr>מצגת של PowerPoint</vt:lpstr>
      <vt:lpstr>מצגת של PowerPoint</vt:lpstr>
      <vt:lpstr>מצגת של PowerPoint</vt:lpstr>
      <vt:lpstr>מצגת של PowerPoint</vt:lpstr>
      <vt:lpstr>תגובת הבריטים למרד</vt:lpstr>
      <vt:lpstr>בתחילת גל הפרעות השלישי (1936), מוקמת ועדת חקירה בריטית: ועדת פיל שעסקה בעניינים הבאים:</vt:lpstr>
      <vt:lpstr>מסקנות ועדת פיל</vt:lpstr>
      <vt:lpstr>התגובות להצעת החלוקה של וועדת פיל</vt:lpstr>
      <vt:lpstr>הפרהוד – פרעות בעירק</vt:lpstr>
      <vt:lpstr>הפרהוד – פרעות בעירק</vt:lpstr>
      <vt:lpstr>מדינה בדרך</vt:lpstr>
      <vt:lpstr>דרכי המאבק השונות במדיניות הבריטים לאחר מלחמת העולם</vt:lpstr>
      <vt:lpstr>ההתיישבות בגוש עציון</vt:lpstr>
      <vt:lpstr>ההתיישבות בגוש עציון</vt:lpstr>
      <vt:lpstr>ההתיישבות בגוש עציון</vt:lpstr>
      <vt:lpstr>המאבק בבריטים באמצעות העפלה</vt:lpstr>
      <vt:lpstr>הקשיים בהעפלה דרך הים</vt:lpstr>
      <vt:lpstr>העפלה מארצות האסלאם דרך היבשה</vt:lpstr>
      <vt:lpstr>תזכורת - המחתרות</vt:lpstr>
      <vt:lpstr>תנועת המרי העברי</vt:lpstr>
      <vt:lpstr>תנועת המרי העברי</vt:lpstr>
      <vt:lpstr>דוגמאות לפעולות של תנועת המרי העברי</vt:lpstr>
      <vt:lpstr>הסיבות המרכזיות לפירוק תנועת המרי העברי</vt:lpstr>
      <vt:lpstr>לאחר פירוק התנועה</vt:lpstr>
      <vt:lpstr>סיום המנדט הבריטי בארץ</vt:lpstr>
      <vt:lpstr>אז למה בריטניה מחליטה להעביר את שאלת ארץ ישראל לאו"ם?</vt:lpstr>
      <vt:lpstr>המאבק בעלייה לארץ</vt:lpstr>
      <vt:lpstr>הדיון בעצרת הכללית של האו"ם על שאלת ארץ ישראל</vt:lpstr>
      <vt:lpstr>עמדות הצדדים</vt:lpstr>
      <vt:lpstr>המלצות הועדה – חלוקת הארץ</vt:lpstr>
      <vt:lpstr>התגובות להצעת החלוקה</vt:lpstr>
      <vt:lpstr>ההצבעה באו"ם</vt:lpstr>
      <vt:lpstr>אחרי ההצבעה</vt:lpstr>
      <vt:lpstr>מלחמת העצמאות</vt:lpstr>
      <vt:lpstr>רקע למלחמת העצמאות</vt:lpstr>
      <vt:lpstr>שלבי המלחמה</vt:lpstr>
      <vt:lpstr>שלב א' במלחמת העצמאות</vt:lpstr>
      <vt:lpstr>שלב א' במלחמת העצמאות</vt:lpstr>
      <vt:lpstr>סיכום הכוחות הלוחמים – שלב א במלחמה</vt:lpstr>
      <vt:lpstr>יתרונות וחסרונות – שלב א</vt:lpstr>
      <vt:lpstr>יתרונות וחסרונות – שלב א</vt:lpstr>
      <vt:lpstr>המצב בירושלים</vt:lpstr>
      <vt:lpstr>רקע להחלטה לשנות טקטיקה (תוכנית ד')</vt:lpstr>
      <vt:lpstr>מבצע נחשון</vt:lpstr>
      <vt:lpstr>זוכרים את החלוקה הפנימית של שלב א'?</vt:lpstr>
      <vt:lpstr>גוש עציון במלחמת העצמאות</vt:lpstr>
      <vt:lpstr>גוש עציון במלחמת העצמאות - טריילר</vt:lpstr>
      <vt:lpstr>הוויכוח על הקמת המדינה</vt:lpstr>
      <vt:lpstr>טקס הקמת המדינה</vt:lpstr>
      <vt:lpstr>לאחר ההכרזה על הקמת המדינה</vt:lpstr>
      <vt:lpstr>תוצאות המלחמה</vt:lpstr>
      <vt:lpstr>עלייה והתיישבות</vt:lpstr>
      <vt:lpstr>העליות הגדולות (עמ' 340-342)</vt:lpstr>
      <vt:lpstr>העליות הגדולות</vt:lpstr>
      <vt:lpstr>העליות הגדולות</vt:lpstr>
      <vt:lpstr>'כור ההיתוך' – מדיניות קליטת הגירה</vt:lpstr>
      <vt:lpstr>'כור ההיתוך' – מדיניות קליטת הגירה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שני –  חורבן וגבורה נאציזם ושואה</dc:title>
  <dc:creator>USER</dc:creator>
  <cp:lastModifiedBy>Ronit</cp:lastModifiedBy>
  <cp:revision>127</cp:revision>
  <dcterms:created xsi:type="dcterms:W3CDTF">2020-03-31T19:30:05Z</dcterms:created>
  <dcterms:modified xsi:type="dcterms:W3CDTF">2025-01-17T05:59:10Z</dcterms:modified>
</cp:coreProperties>
</file>