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autoCompressPictures="0">
  <p:sldMasterIdLst>
    <p:sldMasterId id="2147483648" r:id="rId1"/>
  </p:sldMasterIdLst>
  <p:sldIdLst>
    <p:sldId id="256" r:id="rId2"/>
    <p:sldId id="257" r:id="rId3"/>
    <p:sldId id="258" r:id="rId4"/>
    <p:sldId id="259" r:id="rId5"/>
    <p:sldId id="260" r:id="rId6"/>
    <p:sldId id="261" r:id="rId7"/>
    <p:sldId id="263" r:id="rId8"/>
    <p:sldId id="264" r:id="rId9"/>
    <p:sldId id="265" r:id="rId10"/>
    <p:sldId id="266" r:id="rId11"/>
    <p:sldId id="267" r:id="rId12"/>
    <p:sldId id="262" r:id="rId13"/>
    <p:sldId id="268" r:id="rId14"/>
    <p:sldId id="270" r:id="rId15"/>
    <p:sldId id="2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0FBDD1-14B5-4256-9882-8E8095141894}" v="1" dt="2020-12-07T19:34:04.6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53" d="100"/>
          <a:sy n="53" d="100"/>
        </p:scale>
        <p:origin x="703"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נעמי עיני" userId="4ffd0b8735338106" providerId="LiveId" clId="{17AB1A15-7208-4771-8749-2A6D3D9D9DED}"/>
    <pc:docChg chg="addSld delSld modSld">
      <pc:chgData name="נעמי עיני" userId="4ffd0b8735338106" providerId="LiveId" clId="{17AB1A15-7208-4771-8749-2A6D3D9D9DED}" dt="2020-07-19T19:32:03.076" v="9" actId="2696"/>
      <pc:docMkLst>
        <pc:docMk/>
      </pc:docMkLst>
      <pc:sldChg chg="add del">
        <pc:chgData name="נעמי עיני" userId="4ffd0b8735338106" providerId="LiveId" clId="{17AB1A15-7208-4771-8749-2A6D3D9D9DED}" dt="2020-07-19T19:26:18.542" v="5" actId="2696"/>
        <pc:sldMkLst>
          <pc:docMk/>
          <pc:sldMk cId="134887173" sldId="271"/>
        </pc:sldMkLst>
      </pc:sldChg>
      <pc:sldChg chg="add del">
        <pc:chgData name="נעמי עיני" userId="4ffd0b8735338106" providerId="LiveId" clId="{17AB1A15-7208-4771-8749-2A6D3D9D9DED}" dt="2020-07-19T19:27:37.715" v="7" actId="2696"/>
        <pc:sldMkLst>
          <pc:docMk/>
          <pc:sldMk cId="408576841" sldId="271"/>
        </pc:sldMkLst>
      </pc:sldChg>
      <pc:sldChg chg="add del">
        <pc:chgData name="נעמי עיני" userId="4ffd0b8735338106" providerId="LiveId" clId="{17AB1A15-7208-4771-8749-2A6D3D9D9DED}" dt="2020-07-19T19:18:47.576" v="3" actId="2696"/>
        <pc:sldMkLst>
          <pc:docMk/>
          <pc:sldMk cId="598480428" sldId="271"/>
        </pc:sldMkLst>
      </pc:sldChg>
      <pc:sldChg chg="add del">
        <pc:chgData name="נעמי עיני" userId="4ffd0b8735338106" providerId="LiveId" clId="{17AB1A15-7208-4771-8749-2A6D3D9D9DED}" dt="2020-07-19T19:32:03.076" v="9" actId="2696"/>
        <pc:sldMkLst>
          <pc:docMk/>
          <pc:sldMk cId="2237752956" sldId="271"/>
        </pc:sldMkLst>
      </pc:sldChg>
      <pc:sldChg chg="add del">
        <pc:chgData name="נעמי עיני" userId="4ffd0b8735338106" providerId="LiveId" clId="{17AB1A15-7208-4771-8749-2A6D3D9D9DED}" dt="2020-07-19T19:16:43.458" v="1" actId="2696"/>
        <pc:sldMkLst>
          <pc:docMk/>
          <pc:sldMk cId="3776256173" sldId="271"/>
        </pc:sldMkLst>
      </pc:sldChg>
    </pc:docChg>
  </pc:docChgLst>
  <pc:docChgLst>
    <pc:chgData name="נעמי עיני" userId="4ffd0b8735338106" providerId="LiveId" clId="{3D0FBDD1-14B5-4256-9882-8E8095141894}"/>
    <pc:docChg chg="modSld sldOrd">
      <pc:chgData name="נעמי עיני" userId="4ffd0b8735338106" providerId="LiveId" clId="{3D0FBDD1-14B5-4256-9882-8E8095141894}" dt="2020-12-07T19:34:11.096" v="2"/>
      <pc:docMkLst>
        <pc:docMk/>
      </pc:docMkLst>
      <pc:sldChg chg="ord">
        <pc:chgData name="נעמי עיני" userId="4ffd0b8735338106" providerId="LiveId" clId="{3D0FBDD1-14B5-4256-9882-8E8095141894}" dt="2020-12-07T19:34:11.096" v="2"/>
        <pc:sldMkLst>
          <pc:docMk/>
          <pc:sldMk cId="205055426" sldId="265"/>
        </pc:sldMkLst>
      </pc:sldChg>
      <pc:sldChg chg="modSp">
        <pc:chgData name="נעמי עיני" userId="4ffd0b8735338106" providerId="LiveId" clId="{3D0FBDD1-14B5-4256-9882-8E8095141894}" dt="2020-12-07T19:34:04.629" v="0" actId="20577"/>
        <pc:sldMkLst>
          <pc:docMk/>
          <pc:sldMk cId="2848072674" sldId="266"/>
        </pc:sldMkLst>
        <pc:graphicFrameChg chg="mod">
          <ac:chgData name="נעמי עיני" userId="4ffd0b8735338106" providerId="LiveId" clId="{3D0FBDD1-14B5-4256-9882-8E8095141894}" dt="2020-12-07T19:34:04.629" v="0" actId="20577"/>
          <ac:graphicFrameMkLst>
            <pc:docMk/>
            <pc:sldMk cId="2848072674" sldId="266"/>
            <ac:graphicFrameMk id="6" creationId="{9DA943E2-595A-4247-9858-FA4DE21AD56B}"/>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A1B96B65-24F4-48EC-9CBB-7559750CE550}"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55FE9265-A418-449D-9EDA-D7305FF81B88}">
      <dgm:prSet custT="1"/>
      <dgm:spPr/>
      <dgm:t>
        <a:bodyPr/>
        <a:lstStyle/>
        <a:p>
          <a:pPr>
            <a:defRPr cap="all"/>
          </a:pPr>
          <a:r>
            <a:rPr lang="he-IL" sz="2400" dirty="0"/>
            <a:t>מחקרים מצביעים על קיומו של קשר בין מצב כלכלי ותחושת מסוגלות עצמית.</a:t>
          </a:r>
          <a:endParaRPr lang="en-US" sz="2400" dirty="0"/>
        </a:p>
      </dgm:t>
    </dgm:pt>
    <dgm:pt modelId="{967BB026-12AE-424D-98D2-E69C227C6F19}" type="parTrans" cxnId="{8B7385ED-105E-48B6-ABBD-08A74E6E7C45}">
      <dgm:prSet/>
      <dgm:spPr/>
      <dgm:t>
        <a:bodyPr/>
        <a:lstStyle/>
        <a:p>
          <a:endParaRPr lang="en-US"/>
        </a:p>
      </dgm:t>
    </dgm:pt>
    <dgm:pt modelId="{C1499104-07B0-4904-8108-A7E85AE2CD3E}" type="sibTrans" cxnId="{8B7385ED-105E-48B6-ABBD-08A74E6E7C45}">
      <dgm:prSet/>
      <dgm:spPr/>
      <dgm:t>
        <a:bodyPr/>
        <a:lstStyle/>
        <a:p>
          <a:endParaRPr lang="en-US"/>
        </a:p>
      </dgm:t>
    </dgm:pt>
    <dgm:pt modelId="{A93A9838-FFD4-423D-9259-707C59F44105}">
      <dgm:prSet custT="1"/>
      <dgm:spPr/>
      <dgm:t>
        <a:bodyPr/>
        <a:lstStyle/>
        <a:p>
          <a:pPr>
            <a:defRPr cap="all"/>
          </a:pPr>
          <a:r>
            <a:rPr lang="he-IL" sz="2400" dirty="0"/>
            <a:t>למסוגלות עצמית יש השפעה מנבאת לביצוע האקדמי. </a:t>
          </a:r>
          <a:endParaRPr lang="en-US" sz="2400" dirty="0"/>
        </a:p>
      </dgm:t>
    </dgm:pt>
    <dgm:pt modelId="{C0770A45-A3DA-435A-9A99-41A8EEFAFFF2}" type="parTrans" cxnId="{98A025DB-F8CD-43CB-B580-B273343F5701}">
      <dgm:prSet/>
      <dgm:spPr/>
      <dgm:t>
        <a:bodyPr/>
        <a:lstStyle/>
        <a:p>
          <a:endParaRPr lang="en-US"/>
        </a:p>
      </dgm:t>
    </dgm:pt>
    <dgm:pt modelId="{E9B2B02F-CBDF-4EA1-A8F1-C425ADBE5E9B}" type="sibTrans" cxnId="{98A025DB-F8CD-43CB-B580-B273343F5701}">
      <dgm:prSet/>
      <dgm:spPr/>
      <dgm:t>
        <a:bodyPr/>
        <a:lstStyle/>
        <a:p>
          <a:endParaRPr lang="en-US"/>
        </a:p>
      </dgm:t>
    </dgm:pt>
    <dgm:pt modelId="{0085D292-54FA-47F7-B806-E7DCAEFD1062}" type="pres">
      <dgm:prSet presAssocID="{A1B96B65-24F4-48EC-9CBB-7559750CE550}" presName="root" presStyleCnt="0">
        <dgm:presLayoutVars>
          <dgm:dir/>
          <dgm:resizeHandles val="exact"/>
        </dgm:presLayoutVars>
      </dgm:prSet>
      <dgm:spPr/>
    </dgm:pt>
    <dgm:pt modelId="{89AAECFE-B87C-4C05-90A2-1786F30BA5DB}" type="pres">
      <dgm:prSet presAssocID="{55FE9265-A418-449D-9EDA-D7305FF81B88}" presName="compNode" presStyleCnt="0"/>
      <dgm:spPr/>
    </dgm:pt>
    <dgm:pt modelId="{F2B9DD54-BD9F-42EE-8AD3-2C562DCCC03D}" type="pres">
      <dgm:prSet presAssocID="{55FE9265-A418-449D-9EDA-D7305FF81B88}" presName="iconBgRect" presStyleLbl="bgShp" presStyleIdx="0" presStyleCnt="2" custScaleY="98899"/>
      <dgm:spPr/>
    </dgm:pt>
    <dgm:pt modelId="{6E5004B3-7E7C-4BD3-BE4B-E4FB54673E3F}" type="pres">
      <dgm:prSet presAssocID="{55FE9265-A418-449D-9EDA-D7305FF81B8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B3B33491-80B4-4F36-A740-4DF71C79345B}" type="pres">
      <dgm:prSet presAssocID="{55FE9265-A418-449D-9EDA-D7305FF81B88}" presName="spaceRect" presStyleCnt="0"/>
      <dgm:spPr/>
    </dgm:pt>
    <dgm:pt modelId="{496F27BA-D3AE-428F-A098-F23C62386E2C}" type="pres">
      <dgm:prSet presAssocID="{55FE9265-A418-449D-9EDA-D7305FF81B88}" presName="textRect" presStyleLbl="revTx" presStyleIdx="0" presStyleCnt="2">
        <dgm:presLayoutVars>
          <dgm:chMax val="1"/>
          <dgm:chPref val="1"/>
        </dgm:presLayoutVars>
      </dgm:prSet>
      <dgm:spPr/>
    </dgm:pt>
    <dgm:pt modelId="{90536033-4D77-4435-A6CC-3046F349B9C9}" type="pres">
      <dgm:prSet presAssocID="{C1499104-07B0-4904-8108-A7E85AE2CD3E}" presName="sibTrans" presStyleCnt="0"/>
      <dgm:spPr/>
    </dgm:pt>
    <dgm:pt modelId="{7D8D678F-5249-41D6-8B6A-16E824DF3753}" type="pres">
      <dgm:prSet presAssocID="{A93A9838-FFD4-423D-9259-707C59F44105}" presName="compNode" presStyleCnt="0"/>
      <dgm:spPr/>
    </dgm:pt>
    <dgm:pt modelId="{2D371C9B-EDF5-4D31-9438-5EE1446271E8}" type="pres">
      <dgm:prSet presAssocID="{A93A9838-FFD4-423D-9259-707C59F44105}" presName="iconBgRect" presStyleLbl="bgShp" presStyleIdx="1" presStyleCnt="2"/>
      <dgm:spPr/>
    </dgm:pt>
    <dgm:pt modelId="{A3CA54A0-5E69-4E9F-9794-E9C905663106}" type="pres">
      <dgm:prSet presAssocID="{A93A9838-FFD4-423D-9259-707C59F4410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145A51FB-4814-42FB-8A5B-C181C28A6F90}" type="pres">
      <dgm:prSet presAssocID="{A93A9838-FFD4-423D-9259-707C59F44105}" presName="spaceRect" presStyleCnt="0"/>
      <dgm:spPr/>
    </dgm:pt>
    <dgm:pt modelId="{F22C2DA2-4764-44D9-92E4-726729A20740}" type="pres">
      <dgm:prSet presAssocID="{A93A9838-FFD4-423D-9259-707C59F44105}" presName="textRect" presStyleLbl="revTx" presStyleIdx="1" presStyleCnt="2">
        <dgm:presLayoutVars>
          <dgm:chMax val="1"/>
          <dgm:chPref val="1"/>
        </dgm:presLayoutVars>
      </dgm:prSet>
      <dgm:spPr/>
    </dgm:pt>
  </dgm:ptLst>
  <dgm:cxnLst>
    <dgm:cxn modelId="{C77E8E3F-D206-4116-892E-E19F415FA9F3}" type="presOf" srcId="{A1B96B65-24F4-48EC-9CBB-7559750CE550}" destId="{0085D292-54FA-47F7-B806-E7DCAEFD1062}" srcOrd="0" destOrd="0" presId="urn:microsoft.com/office/officeart/2018/5/layout/IconCircleLabelList"/>
    <dgm:cxn modelId="{BFE4E249-C044-416F-BECB-A544F4C6F26E}" type="presOf" srcId="{55FE9265-A418-449D-9EDA-D7305FF81B88}" destId="{496F27BA-D3AE-428F-A098-F23C62386E2C}" srcOrd="0" destOrd="0" presId="urn:microsoft.com/office/officeart/2018/5/layout/IconCircleLabelList"/>
    <dgm:cxn modelId="{17E8E69A-EA66-4D83-920B-2C0BDB7E046D}" type="presOf" srcId="{A93A9838-FFD4-423D-9259-707C59F44105}" destId="{F22C2DA2-4764-44D9-92E4-726729A20740}" srcOrd="0" destOrd="0" presId="urn:microsoft.com/office/officeart/2018/5/layout/IconCircleLabelList"/>
    <dgm:cxn modelId="{98A025DB-F8CD-43CB-B580-B273343F5701}" srcId="{A1B96B65-24F4-48EC-9CBB-7559750CE550}" destId="{A93A9838-FFD4-423D-9259-707C59F44105}" srcOrd="1" destOrd="0" parTransId="{C0770A45-A3DA-435A-9A99-41A8EEFAFFF2}" sibTransId="{E9B2B02F-CBDF-4EA1-A8F1-C425ADBE5E9B}"/>
    <dgm:cxn modelId="{8B7385ED-105E-48B6-ABBD-08A74E6E7C45}" srcId="{A1B96B65-24F4-48EC-9CBB-7559750CE550}" destId="{55FE9265-A418-449D-9EDA-D7305FF81B88}" srcOrd="0" destOrd="0" parTransId="{967BB026-12AE-424D-98D2-E69C227C6F19}" sibTransId="{C1499104-07B0-4904-8108-A7E85AE2CD3E}"/>
    <dgm:cxn modelId="{03A574BE-EB2E-40A0-BB15-67AA3547C9FE}" type="presParOf" srcId="{0085D292-54FA-47F7-B806-E7DCAEFD1062}" destId="{89AAECFE-B87C-4C05-90A2-1786F30BA5DB}" srcOrd="0" destOrd="0" presId="urn:microsoft.com/office/officeart/2018/5/layout/IconCircleLabelList"/>
    <dgm:cxn modelId="{757A2248-912E-4EFA-A5C3-CE39F86591BB}" type="presParOf" srcId="{89AAECFE-B87C-4C05-90A2-1786F30BA5DB}" destId="{F2B9DD54-BD9F-42EE-8AD3-2C562DCCC03D}" srcOrd="0" destOrd="0" presId="urn:microsoft.com/office/officeart/2018/5/layout/IconCircleLabelList"/>
    <dgm:cxn modelId="{E2878336-393A-4162-BA5F-9090D97414A6}" type="presParOf" srcId="{89AAECFE-B87C-4C05-90A2-1786F30BA5DB}" destId="{6E5004B3-7E7C-4BD3-BE4B-E4FB54673E3F}" srcOrd="1" destOrd="0" presId="urn:microsoft.com/office/officeart/2018/5/layout/IconCircleLabelList"/>
    <dgm:cxn modelId="{1B53A585-9F6D-4ECA-A9D7-E96DC6DD90C8}" type="presParOf" srcId="{89AAECFE-B87C-4C05-90A2-1786F30BA5DB}" destId="{B3B33491-80B4-4F36-A740-4DF71C79345B}" srcOrd="2" destOrd="0" presId="urn:microsoft.com/office/officeart/2018/5/layout/IconCircleLabelList"/>
    <dgm:cxn modelId="{FE65634E-2B44-4D33-8404-E0DD5F409B0A}" type="presParOf" srcId="{89AAECFE-B87C-4C05-90A2-1786F30BA5DB}" destId="{496F27BA-D3AE-428F-A098-F23C62386E2C}" srcOrd="3" destOrd="0" presId="urn:microsoft.com/office/officeart/2018/5/layout/IconCircleLabelList"/>
    <dgm:cxn modelId="{C9D39A8A-0BB7-4AC2-B5B1-907B1D305102}" type="presParOf" srcId="{0085D292-54FA-47F7-B806-E7DCAEFD1062}" destId="{90536033-4D77-4435-A6CC-3046F349B9C9}" srcOrd="1" destOrd="0" presId="urn:microsoft.com/office/officeart/2018/5/layout/IconCircleLabelList"/>
    <dgm:cxn modelId="{704C9AFC-646A-47BC-A6A0-452DD9A95770}" type="presParOf" srcId="{0085D292-54FA-47F7-B806-E7DCAEFD1062}" destId="{7D8D678F-5249-41D6-8B6A-16E824DF3753}" srcOrd="2" destOrd="0" presId="urn:microsoft.com/office/officeart/2018/5/layout/IconCircleLabelList"/>
    <dgm:cxn modelId="{1E379452-DDF2-4D45-8C68-2B0529713F46}" type="presParOf" srcId="{7D8D678F-5249-41D6-8B6A-16E824DF3753}" destId="{2D371C9B-EDF5-4D31-9438-5EE1446271E8}" srcOrd="0" destOrd="0" presId="urn:microsoft.com/office/officeart/2018/5/layout/IconCircleLabelList"/>
    <dgm:cxn modelId="{AD24AF0D-10C8-4C18-A772-A9E1C4B03704}" type="presParOf" srcId="{7D8D678F-5249-41D6-8B6A-16E824DF3753}" destId="{A3CA54A0-5E69-4E9F-9794-E9C905663106}" srcOrd="1" destOrd="0" presId="urn:microsoft.com/office/officeart/2018/5/layout/IconCircleLabelList"/>
    <dgm:cxn modelId="{02B2ACDE-9336-4405-A143-F42F0BA7B69F}" type="presParOf" srcId="{7D8D678F-5249-41D6-8B6A-16E824DF3753}" destId="{145A51FB-4814-42FB-8A5B-C181C28A6F90}" srcOrd="2" destOrd="0" presId="urn:microsoft.com/office/officeart/2018/5/layout/IconCircleLabelList"/>
    <dgm:cxn modelId="{0F68B286-856D-4E8D-A7C9-63FC2F937EF6}" type="presParOf" srcId="{7D8D678F-5249-41D6-8B6A-16E824DF3753}" destId="{F22C2DA2-4764-44D9-92E4-726729A2074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9DD54-BD9F-42EE-8AD3-2C562DCCC03D}">
      <dsp:nvSpPr>
        <dsp:cNvPr id="0" name=""/>
        <dsp:cNvSpPr/>
      </dsp:nvSpPr>
      <dsp:spPr>
        <a:xfrm>
          <a:off x="2063850" y="279055"/>
          <a:ext cx="2196000" cy="214791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5004B3-7E7C-4BD3-BE4B-E4FB54673E3F}">
      <dsp:nvSpPr>
        <dsp:cNvPr id="0" name=""/>
        <dsp:cNvSpPr/>
      </dsp:nvSpPr>
      <dsp:spPr>
        <a:xfrm>
          <a:off x="2531850" y="723011"/>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96F27BA-D3AE-428F-A098-F23C62386E2C}">
      <dsp:nvSpPr>
        <dsp:cNvPr id="0" name=""/>
        <dsp:cNvSpPr/>
      </dsp:nvSpPr>
      <dsp:spPr>
        <a:xfrm>
          <a:off x="1361850" y="3122922"/>
          <a:ext cx="360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he-IL" sz="2400" kern="1200" dirty="0"/>
            <a:t>מחקרים מצביעים על קיומו של קשר בין מצב כלכלי ותחושת מסוגלות עצמית.</a:t>
          </a:r>
          <a:endParaRPr lang="en-US" sz="2400" kern="1200" dirty="0"/>
        </a:p>
      </dsp:txBody>
      <dsp:txXfrm>
        <a:off x="1361850" y="3122922"/>
        <a:ext cx="3600000" cy="990000"/>
      </dsp:txXfrm>
    </dsp:sp>
    <dsp:sp modelId="{2D371C9B-EDF5-4D31-9438-5EE1446271E8}">
      <dsp:nvSpPr>
        <dsp:cNvPr id="0" name=""/>
        <dsp:cNvSpPr/>
      </dsp:nvSpPr>
      <dsp:spPr>
        <a:xfrm>
          <a:off x="6293850" y="260988"/>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CA54A0-5E69-4E9F-9794-E9C905663106}">
      <dsp:nvSpPr>
        <dsp:cNvPr id="0" name=""/>
        <dsp:cNvSpPr/>
      </dsp:nvSpPr>
      <dsp:spPr>
        <a:xfrm>
          <a:off x="6761850" y="728988"/>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22C2DA2-4764-44D9-92E4-726729A20740}">
      <dsp:nvSpPr>
        <dsp:cNvPr id="0" name=""/>
        <dsp:cNvSpPr/>
      </dsp:nvSpPr>
      <dsp:spPr>
        <a:xfrm>
          <a:off x="5591850" y="3140989"/>
          <a:ext cx="360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he-IL" sz="2400" kern="1200" dirty="0"/>
            <a:t>למסוגלות עצמית יש השפעה מנבאת לביצוע האקדמי. </a:t>
          </a:r>
          <a:endParaRPr lang="en-US" sz="2400" kern="1200" dirty="0"/>
        </a:p>
      </dsp:txBody>
      <dsp:txXfrm>
        <a:off x="5591850" y="3140989"/>
        <a:ext cx="3600000" cy="99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r">
              <a:defRPr sz="2400" b="0"/>
            </a:lvl1pPr>
          </a:lstStyle>
          <a:p>
            <a:r>
              <a:rPr lang="he-IL"/>
              <a:t>לחץ כדי לערוך סגנון כותרת של תבנית בסיס</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he-IL"/>
              <a:t>לחץ על הסמל כדי להוסיף תמונה</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18C79C5D-2A6F-F04D-97DA-BEF2467B64E4}" type="datetimeFigureOut">
              <a:rPr lang="en-US" dirty="0"/>
              <a:pPr/>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r">
              <a:defRPr sz="4200" b="1"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8DFA1846-DA80-1C48-A609-854EA85C59AD}" type="datetimeFigureOut">
              <a:rPr lang="en-US" dirty="0"/>
              <a:pPr/>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he-IL"/>
              <a:t>לחץ כדי לערוך סגנון כותרת של תבנית בסיס</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he-IL"/>
              <a:t>ערוך סגנונות טקסט של תבנית בסיס</a:t>
            </a:r>
          </a:p>
        </p:txBody>
      </p:sp>
      <p:sp>
        <p:nvSpPr>
          <p:cNvPr id="2" name="Date Placeholder 1"/>
          <p:cNvSpPr>
            <a:spLocks noGrp="1"/>
          </p:cNvSpPr>
          <p:nvPr>
            <p:ph type="dt" sz="half" idx="10"/>
          </p:nvPr>
        </p:nvSpPr>
        <p:spPr/>
        <p:txBody>
          <a:bodyPr/>
          <a:lstStyle/>
          <a:p>
            <a:fld id="{FBF54567-0DE4-3F47-BF90-CB84690072F9}" type="datetimeFigureOut">
              <a:rPr lang="en-US" dirty="0"/>
              <a:pPr/>
              <a:t>12/7/2020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8DFA1846-DA80-1C48-A609-854EA85C59AD}" type="datetimeFigureOut">
              <a:rPr lang="en-US" dirty="0"/>
              <a:pPr/>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r">
              <a:defRPr sz="2000" b="1"/>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D0DF5E60-9974-AC48-9591-99C2BB44B7CF}" type="datetimeFigureOut">
              <a:rPr lang="en-US" dirty="0"/>
              <a:pPr/>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r">
              <a:defRPr sz="2400" b="0"/>
            </a:lvl1pPr>
          </a:lstStyle>
          <a:p>
            <a:r>
              <a:rPr lang="he-IL"/>
              <a:t>לחץ כדי לערוך סגנון כותרת של תבנית בסיס</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he-IL"/>
              <a:t>לחץ על הסמל כדי להוסיף תמונה</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12/7/2020</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r">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12/7/2020</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r" defTabSz="457200" rtl="1" eaLnBrk="1" latinLnBrk="0" hangingPunct="1">
        <a:spcBef>
          <a:spcPct val="0"/>
        </a:spcBef>
        <a:buNone/>
        <a:defRPr sz="4000" b="1" kern="1200">
          <a:solidFill>
            <a:srgbClr val="FEFEFE"/>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r" defTabSz="457200" rtl="1"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r" defTabSz="457200" rtl="1"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r" defTabSz="457200" rtl="1"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r" defTabSz="457200" rtl="1"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r" defTabSz="457200" rtl="1"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r" defTabSz="457200" rtl="1"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r" defTabSz="457200" rtl="1"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r" defTabSz="457200" rtl="1"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aomieini1@gmail.com" TargetMode="External"/><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רוכבת אופניים מקצועית רוכבת על אופניים">
            <a:extLst>
              <a:ext uri="{FF2B5EF4-FFF2-40B4-BE49-F238E27FC236}">
                <a16:creationId xmlns:a16="http://schemas.microsoft.com/office/drawing/2014/main" id="{5ED9F91F-49DB-44D0-9803-AD0B4843B2A2}"/>
              </a:ext>
            </a:extLst>
          </p:cNvPr>
          <p:cNvPicPr>
            <a:picLocks noChangeAspect="1"/>
          </p:cNvPicPr>
          <p:nvPr/>
        </p:nvPicPr>
        <p:blipFill rotWithShape="1">
          <a:blip r:embed="rId2"/>
          <a:srcRect l="7419" t="23391" r="1672"/>
          <a:stretch/>
        </p:blipFill>
        <p:spPr>
          <a:xfrm>
            <a:off x="20" y="10"/>
            <a:ext cx="12191980" cy="6857989"/>
          </a:xfrm>
          <a:prstGeom prst="rect">
            <a:avLst/>
          </a:prstGeom>
        </p:spPr>
      </p:pic>
      <p:sp>
        <p:nvSpPr>
          <p:cNvPr id="10" name="Freeform 6">
            <a:extLst>
              <a:ext uri="{FF2B5EF4-FFF2-40B4-BE49-F238E27FC236}">
                <a16:creationId xmlns:a16="http://schemas.microsoft.com/office/drawing/2014/main" id="{9D1A3D83-39F0-4366-BB12-3C5732003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06897" y="29356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כותרת 1">
            <a:extLst>
              <a:ext uri="{FF2B5EF4-FFF2-40B4-BE49-F238E27FC236}">
                <a16:creationId xmlns:a16="http://schemas.microsoft.com/office/drawing/2014/main" id="{7343D917-CB10-4FBA-B532-40D55DBEB5A2}"/>
              </a:ext>
            </a:extLst>
          </p:cNvPr>
          <p:cNvSpPr>
            <a:spLocks noGrp="1"/>
          </p:cNvSpPr>
          <p:nvPr>
            <p:ph type="ctrTitle"/>
          </p:nvPr>
        </p:nvSpPr>
        <p:spPr>
          <a:xfrm>
            <a:off x="5723467" y="3251199"/>
            <a:ext cx="5706533" cy="1947929"/>
          </a:xfrm>
        </p:spPr>
        <p:txBody>
          <a:bodyPr>
            <a:normAutofit/>
          </a:bodyPr>
          <a:lstStyle/>
          <a:p>
            <a:r>
              <a:rPr lang="he-IL" sz="4000"/>
              <a:t>מוטיבציה ומסוגלות עצמית</a:t>
            </a:r>
          </a:p>
        </p:txBody>
      </p:sp>
      <p:sp>
        <p:nvSpPr>
          <p:cNvPr id="3" name="כותרת משנה 2">
            <a:extLst>
              <a:ext uri="{FF2B5EF4-FFF2-40B4-BE49-F238E27FC236}">
                <a16:creationId xmlns:a16="http://schemas.microsoft.com/office/drawing/2014/main" id="{D5237B51-2301-4E5E-A90E-BEF91FF089CE}"/>
              </a:ext>
            </a:extLst>
          </p:cNvPr>
          <p:cNvSpPr>
            <a:spLocks noGrp="1"/>
          </p:cNvSpPr>
          <p:nvPr>
            <p:ph type="subTitle" idx="1"/>
          </p:nvPr>
        </p:nvSpPr>
        <p:spPr>
          <a:xfrm>
            <a:off x="5723467" y="5196177"/>
            <a:ext cx="5706534" cy="417223"/>
          </a:xfrm>
        </p:spPr>
        <p:txBody>
          <a:bodyPr>
            <a:normAutofit/>
          </a:bodyPr>
          <a:lstStyle/>
          <a:p>
            <a:r>
              <a:rPr lang="en-US" b="1" dirty="0">
                <a:hlinkClick r:id="rId3">
                  <a:extLst>
                    <a:ext uri="{A12FA001-AC4F-418D-AE19-62706E023703}">
                      <ahyp:hlinkClr xmlns:ahyp="http://schemas.microsoft.com/office/drawing/2018/hyperlinkcolor" val="tx"/>
                    </a:ext>
                  </a:extLst>
                </a:hlinkClick>
              </a:rPr>
              <a:t>naomieini1@gmail.com</a:t>
            </a:r>
            <a:r>
              <a:rPr lang="he-IL" b="1" dirty="0"/>
              <a:t> </a:t>
            </a:r>
            <a:r>
              <a:rPr lang="he-IL" dirty="0"/>
              <a:t>נעמי (יפה) עיני</a:t>
            </a:r>
            <a:endParaRPr lang="he-IL"/>
          </a:p>
        </p:txBody>
      </p:sp>
    </p:spTree>
    <p:extLst>
      <p:ext uri="{BB962C8B-B14F-4D97-AF65-F5344CB8AC3E}">
        <p14:creationId xmlns:p14="http://schemas.microsoft.com/office/powerpoint/2010/main" val="3771161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1F98D83-A5BD-4122-ABC9-836C1BAE7C4B}"/>
              </a:ext>
            </a:extLst>
          </p:cNvPr>
          <p:cNvSpPr>
            <a:spLocks noGrp="1"/>
          </p:cNvSpPr>
          <p:nvPr>
            <p:ph type="title"/>
          </p:nvPr>
        </p:nvSpPr>
        <p:spPr>
          <a:xfrm>
            <a:off x="810000" y="447188"/>
            <a:ext cx="10571998" cy="970450"/>
          </a:xfrm>
        </p:spPr>
        <p:txBody>
          <a:bodyPr>
            <a:normAutofit/>
          </a:bodyPr>
          <a:lstStyle/>
          <a:p>
            <a:r>
              <a:rPr lang="he-IL" dirty="0"/>
              <a:t>מסוגלות עצמית והיזון חוזר:</a:t>
            </a:r>
          </a:p>
        </p:txBody>
      </p:sp>
      <p:graphicFrame>
        <p:nvGraphicFramePr>
          <p:cNvPr id="6" name="מציין מיקום תוכן 2">
            <a:extLst>
              <a:ext uri="{FF2B5EF4-FFF2-40B4-BE49-F238E27FC236}">
                <a16:creationId xmlns:a16="http://schemas.microsoft.com/office/drawing/2014/main" id="{9DA943E2-595A-4247-9858-FA4DE21AD56B}"/>
              </a:ext>
            </a:extLst>
          </p:cNvPr>
          <p:cNvGraphicFramePr>
            <a:graphicFrameLocks noGrp="1"/>
          </p:cNvGraphicFramePr>
          <p:nvPr>
            <p:ph idx="1"/>
            <p:extLst>
              <p:ext uri="{D42A27DB-BD31-4B8C-83A1-F6EECF244321}">
                <p14:modId xmlns:p14="http://schemas.microsoft.com/office/powerpoint/2010/main" val="2927354915"/>
              </p:ext>
            </p:extLst>
          </p:nvPr>
        </p:nvGraphicFramePr>
        <p:xfrm>
          <a:off x="819150" y="2194560"/>
          <a:ext cx="10553700" cy="4391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8072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כותרת 1">
            <a:extLst>
              <a:ext uri="{FF2B5EF4-FFF2-40B4-BE49-F238E27FC236}">
                <a16:creationId xmlns:a16="http://schemas.microsoft.com/office/drawing/2014/main" id="{F847C70D-B184-4041-BC85-829C70465F6B}"/>
              </a:ext>
            </a:extLst>
          </p:cNvPr>
          <p:cNvSpPr>
            <a:spLocks noGrp="1"/>
          </p:cNvSpPr>
          <p:nvPr>
            <p:ph type="title"/>
          </p:nvPr>
        </p:nvSpPr>
        <p:spPr>
          <a:xfrm>
            <a:off x="451515" y="1734857"/>
            <a:ext cx="3765483" cy="3388287"/>
          </a:xfrm>
        </p:spPr>
        <p:txBody>
          <a:bodyPr anchor="ctr">
            <a:normAutofit/>
          </a:bodyPr>
          <a:lstStyle/>
          <a:p>
            <a:r>
              <a:rPr lang="he-IL" dirty="0"/>
              <a:t>משה רבינו ומסוגלת עצמית</a:t>
            </a:r>
          </a:p>
        </p:txBody>
      </p:sp>
      <p:sp>
        <p:nvSpPr>
          <p:cNvPr id="3" name="מציין מיקום תוכן 2">
            <a:extLst>
              <a:ext uri="{FF2B5EF4-FFF2-40B4-BE49-F238E27FC236}">
                <a16:creationId xmlns:a16="http://schemas.microsoft.com/office/drawing/2014/main" id="{A07A2258-E0E0-4DD7-9C7F-C902AB55A431}"/>
              </a:ext>
            </a:extLst>
          </p:cNvPr>
          <p:cNvSpPr>
            <a:spLocks noGrp="1"/>
          </p:cNvSpPr>
          <p:nvPr>
            <p:ph idx="1"/>
          </p:nvPr>
        </p:nvSpPr>
        <p:spPr>
          <a:xfrm>
            <a:off x="5556552" y="457199"/>
            <a:ext cx="5816734" cy="6229349"/>
          </a:xfrm>
          <a:effectLst/>
        </p:spPr>
        <p:txBody>
          <a:bodyPr>
            <a:normAutofit/>
          </a:bodyPr>
          <a:lstStyle/>
          <a:p>
            <a:pPr>
              <a:lnSpc>
                <a:spcPct val="90000"/>
              </a:lnSpc>
            </a:pPr>
            <a:r>
              <a:rPr lang="he-IL" sz="2000" dirty="0"/>
              <a:t>"וַיַּ֤עַן מֹשֶׁה֙ וַיֹּ֔אמֶר וְהֵן֙ </a:t>
            </a:r>
            <a:r>
              <a:rPr lang="he-IL" sz="2000" dirty="0" err="1"/>
              <a:t>לֹֽא־יַאֲמִ֣ינו</a:t>
            </a:r>
            <a:r>
              <a:rPr lang="he-IL" sz="2000" dirty="0"/>
              <a:t>ּ לִ֔י וְלֹ֥א יִשְׁמְע֖וּ בְּקֹלִ֑י כִּ֣י יֹֽאמְר֔וּ </a:t>
            </a:r>
            <a:r>
              <a:rPr lang="he-IL" sz="2000" dirty="0" err="1"/>
              <a:t>לֹֽא־נִרְאָ֥ה</a:t>
            </a:r>
            <a:r>
              <a:rPr lang="he-IL" sz="2000" dirty="0"/>
              <a:t> אֵלֶ֖יךָ ה'׃ וַיֹּ֧אמֶר אֵלָ֛יו ה' מזה (</a:t>
            </a:r>
            <a:r>
              <a:rPr lang="he-IL" sz="2000" dirty="0" err="1"/>
              <a:t>מַה־זֶּ֣ה</a:t>
            </a:r>
            <a:r>
              <a:rPr lang="he-IL" sz="2000" dirty="0"/>
              <a:t>) בְיָדֶ֑ךָ וַיֹּ֖אמֶר מַטֶּֽה׃ ג וַיֹּ֨אמֶר֙ הַשְׁלִיכֵ֣הוּ אַ֔רְצָה </a:t>
            </a:r>
            <a:r>
              <a:rPr lang="he-IL" sz="2000" dirty="0" err="1"/>
              <a:t>וַיַּשְׁלִכֵ֥הו</a:t>
            </a:r>
            <a:r>
              <a:rPr lang="he-IL" sz="2000" dirty="0"/>
              <a:t>ּ אַ֖רְצָה וַיְהִ֣י לְנָחָ֑שׁ </a:t>
            </a:r>
            <a:r>
              <a:rPr lang="he-IL" sz="2000" dirty="0" err="1"/>
              <a:t>וַיָּ֥נָס</a:t>
            </a:r>
            <a:r>
              <a:rPr lang="he-IL" sz="2000" dirty="0"/>
              <a:t> מֹשֶׁ֖ה מִפָּנָֽיו׃ וַיֹּ֤אמֶר ה' </a:t>
            </a:r>
            <a:r>
              <a:rPr lang="he-IL" sz="2000" dirty="0" err="1"/>
              <a:t>אֶל־מֹשֶׁ֔ה</a:t>
            </a:r>
            <a:r>
              <a:rPr lang="he-IL" sz="2000" dirty="0"/>
              <a:t> שְׁלַח֙ יָֽדְךָ֔ וֶֽאֱחֹ֖ז בִּזְנָב֑וֹ וַיִּשְׁלַ֤ח יָדוֹ֙ וַיַּ֣חֲזֶק בּ֔וֹ וַיְהִ֥י לְמַטֶּ֖ה בְּכַפּֽוֹ׃ ... וַיֹּאמֶר֩ ה' ל֜וֹ ע֗וֹד </a:t>
            </a:r>
            <a:r>
              <a:rPr lang="he-IL" sz="2000" dirty="0" err="1"/>
              <a:t>הָֽבֵא־נָ֤א</a:t>
            </a:r>
            <a:r>
              <a:rPr lang="he-IL" sz="2000" dirty="0"/>
              <a:t> יָֽדְךָ֙ בְּחֵיקֶ֔ךָ וַיָּבֵ֥א יָד֖וֹ בְּחֵיק֑וֹ וַיּ֣וֹצִאָ֔הּ וְהִנֵּ֥ה יָד֖וֹ מְצֹרַ֥עַת כַּשָּֽׁלֶג וַיֹּ֗אמֶר הָשֵׁ֤ב יָֽדְךָ֙ </a:t>
            </a:r>
            <a:r>
              <a:rPr lang="he-IL" sz="2000" dirty="0" err="1"/>
              <a:t>אֶל־חֵיקֶ֔ך</a:t>
            </a:r>
            <a:r>
              <a:rPr lang="he-IL" sz="2000" dirty="0"/>
              <a:t>ָ וַיָּ֥שֶׁב יָד֖וֹ </a:t>
            </a:r>
            <a:r>
              <a:rPr lang="he-IL" sz="2000" dirty="0" err="1"/>
              <a:t>אֶל־חֵיק֑ו</a:t>
            </a:r>
            <a:r>
              <a:rPr lang="he-IL" sz="2000" dirty="0"/>
              <a:t>ֹ וַיּֽוֹצִאָהּ֙ מֵֽחֵיק֔וֹ </a:t>
            </a:r>
            <a:r>
              <a:rPr lang="he-IL" sz="2000" dirty="0" err="1"/>
              <a:t>וְהִנֵּה־שָׁ֖בָה</a:t>
            </a:r>
            <a:r>
              <a:rPr lang="he-IL" sz="2000" dirty="0"/>
              <a:t> כִּבְשָׂרֽוֹ... יַיֹּ֨אמֶר מֹשֶׁ֣ה אֶל־ה' בִּ֣י אֲדֹנָי֒ לֹא֩ אִ֨ישׁ דְּבָרִ֜ים אָנֹ֗כִי גַּ֤ם מִתְּמוֹל֙ גַּ֣ם מִשִּׁלְשֹׁ֔ם גַּ֛ם מֵאָ֥ז דַּבֶּרְךָ֖ </a:t>
            </a:r>
            <a:r>
              <a:rPr lang="he-IL" sz="2000" dirty="0" err="1"/>
              <a:t>אֶל־עַבְדֶּ֑ך</a:t>
            </a:r>
            <a:r>
              <a:rPr lang="he-IL" sz="2000" dirty="0"/>
              <a:t>ָ כִּ֧י כְבַד־פֶּ֛ה וּכְבַ֥ד לָשׁ֖וֹן אָנֹֽכִי׃ ... וְעַתָּ֖ה לֵ֑ךְ וְאָֽנֹכִי֙ אֶֽהְיֶ֣ה </a:t>
            </a:r>
            <a:r>
              <a:rPr lang="he-IL" sz="2000" dirty="0" err="1"/>
              <a:t>עִם־פִּ֔יך</a:t>
            </a:r>
            <a:r>
              <a:rPr lang="he-IL" sz="2000" dirty="0"/>
              <a:t>ָ </a:t>
            </a:r>
            <a:r>
              <a:rPr lang="he-IL" sz="2000" dirty="0" err="1"/>
              <a:t>וְהֽוֹרֵיתִ֖יך</a:t>
            </a:r>
            <a:r>
              <a:rPr lang="he-IL" sz="2000" dirty="0"/>
              <a:t>ָ אֲשֶׁ֥ר תְּדַבֵּֽר" </a:t>
            </a:r>
          </a:p>
          <a:p>
            <a:pPr>
              <a:lnSpc>
                <a:spcPct val="90000"/>
              </a:lnSpc>
            </a:pPr>
            <a:r>
              <a:rPr lang="he-IL" sz="2000" dirty="0"/>
              <a:t>"וַיָּבֹ֨א מֹשֶׁ֤ה וְאַֽהֲרֹן֙ </a:t>
            </a:r>
            <a:r>
              <a:rPr lang="he-IL" sz="2000" dirty="0" err="1"/>
              <a:t>אֶל־פַּרְעֹ֔ה</a:t>
            </a:r>
            <a:r>
              <a:rPr lang="he-IL" sz="2000" dirty="0"/>
              <a:t> וַיַּ֣עֲשׂוּ כֵ֔ן כַּֽאֲשֶׁ֖ר </a:t>
            </a:r>
            <a:r>
              <a:rPr lang="he-IL" sz="2000" dirty="0" err="1"/>
              <a:t>צִוָּ֣ה</a:t>
            </a:r>
            <a:r>
              <a:rPr lang="he-IL" sz="2000" dirty="0"/>
              <a:t> ה' וַיַּשְׁלֵ֨ךְ אַֽהֲרֹ֜ן </a:t>
            </a:r>
            <a:r>
              <a:rPr lang="he-IL" sz="2000" dirty="0" err="1"/>
              <a:t>אֶת־מַטֵּ֗הו</a:t>
            </a:r>
            <a:r>
              <a:rPr lang="he-IL" sz="2000" dirty="0"/>
              <a:t>ּ לִפְנֵ֥י פַרְעֹ֛ה וְלִפְנֵ֥י עֲבָדָ֖יו וַיְהִ֥י לְתַנִּֽין׃ וַיִּקְרָא֙ </a:t>
            </a:r>
            <a:r>
              <a:rPr lang="he-IL" sz="2000" dirty="0" err="1"/>
              <a:t>גַּם־פַּרְעֹ֔ה</a:t>
            </a:r>
            <a:r>
              <a:rPr lang="he-IL" sz="2000" dirty="0"/>
              <a:t> לַֽחֲכָמִ֖ים וְלַֽמְכַשְּׁפִ֑ים וַיַּֽעֲשׂ֨וּ </a:t>
            </a:r>
            <a:r>
              <a:rPr lang="he-IL" sz="2000" dirty="0" err="1"/>
              <a:t>גַם־הֵ֜ם</a:t>
            </a:r>
            <a:r>
              <a:rPr lang="he-IL" sz="2000" dirty="0"/>
              <a:t> </a:t>
            </a:r>
            <a:r>
              <a:rPr lang="he-IL" sz="2000" dirty="0" err="1"/>
              <a:t>חַרְטֻמֵּ֥י</a:t>
            </a:r>
            <a:r>
              <a:rPr lang="he-IL" sz="2000" dirty="0"/>
              <a:t> מִצְרַ֛יִם בְּלַֽהֲטֵיהֶ֖ם כֵּֽן׃ וַיַּשְׁלִ֨יכוּ֙ אִ֣ישׁ מַטֵּ֔הוּ וַיִּֽהְי֖וּ לְתַנִּינִ֑ם וַיִּבְלַ֥ע </a:t>
            </a:r>
            <a:r>
              <a:rPr lang="he-IL" sz="2000" dirty="0" err="1"/>
              <a:t>מַטֵּֽה־אַהֲרֹ֖ן</a:t>
            </a:r>
            <a:r>
              <a:rPr lang="he-IL" sz="2000" dirty="0"/>
              <a:t> </a:t>
            </a:r>
            <a:r>
              <a:rPr lang="he-IL" sz="2000" dirty="0" err="1"/>
              <a:t>אֶת־מַטֹּתָֽם</a:t>
            </a:r>
            <a:r>
              <a:rPr lang="he-IL" sz="2000" dirty="0"/>
              <a:t>"</a:t>
            </a:r>
          </a:p>
          <a:p>
            <a:pPr>
              <a:lnSpc>
                <a:spcPct val="90000"/>
              </a:lnSpc>
            </a:pPr>
            <a:r>
              <a:rPr lang="he-IL" sz="2000" dirty="0"/>
              <a:t>וַיֹּ֨אמֶר מֹשֶׁ֣ה </a:t>
            </a:r>
            <a:r>
              <a:rPr lang="he-IL" sz="2000" dirty="0" err="1"/>
              <a:t>אֶל־הָעָם</a:t>
            </a:r>
            <a:r>
              <a:rPr lang="he-IL" sz="2000" dirty="0"/>
              <a:t>֮ </a:t>
            </a:r>
            <a:r>
              <a:rPr lang="he-IL" sz="2000" dirty="0" err="1"/>
              <a:t>אַל־תִּירָאו</a:t>
            </a:r>
            <a:r>
              <a:rPr lang="he-IL" sz="2000" dirty="0"/>
              <a:t>ּ֒ הִֽתְיַצְּב֗וּ וּרְאוּ֙ </a:t>
            </a:r>
            <a:r>
              <a:rPr lang="he-IL" sz="2000" dirty="0" err="1"/>
              <a:t>אֶת־יְשׁוּעַ֣ת</a:t>
            </a:r>
            <a:r>
              <a:rPr lang="he-IL" sz="2000" dirty="0"/>
              <a:t> ה' </a:t>
            </a:r>
            <a:r>
              <a:rPr lang="he-IL" sz="2000" dirty="0" err="1"/>
              <a:t>אֲשֶׁר־יַֽעֲשֶׂ֥ה</a:t>
            </a:r>
            <a:r>
              <a:rPr lang="he-IL" sz="2000" dirty="0"/>
              <a:t> לָכֶ֖ם הַיּ֑וֹם כִּ֗י אֲשֶׁ֨ר רְאִיתֶ֤ם </a:t>
            </a:r>
            <a:r>
              <a:rPr lang="he-IL" sz="2000" dirty="0" err="1"/>
              <a:t>אֶת־מִצְרַ֨יִם</a:t>
            </a:r>
            <a:r>
              <a:rPr lang="he-IL" sz="2000" dirty="0"/>
              <a:t>֙ הַיּ֔וֹם לֹ֥א תֹסִ֛פוּ </a:t>
            </a:r>
            <a:r>
              <a:rPr lang="he-IL" sz="2000" dirty="0" err="1"/>
              <a:t>לִרְאֹתָ֥ם</a:t>
            </a:r>
            <a:r>
              <a:rPr lang="he-IL" sz="2000" dirty="0"/>
              <a:t> ע֖וֹד </a:t>
            </a:r>
            <a:r>
              <a:rPr lang="he-IL" sz="2000" dirty="0" err="1"/>
              <a:t>עַד־עוֹלָֽם</a:t>
            </a:r>
            <a:r>
              <a:rPr lang="he-IL" sz="2000" dirty="0"/>
              <a:t>׃ ה' יִלָּחֵ֣ם לָכֶ֑ם וְאַתֶּ֖ם תַּֽחֲרִשֽׁוּן" (שמות ב'- י"ד)</a:t>
            </a:r>
          </a:p>
          <a:p>
            <a:pPr>
              <a:lnSpc>
                <a:spcPct val="90000"/>
              </a:lnSpc>
            </a:pPr>
            <a:endParaRPr lang="he-IL" sz="1400" dirty="0"/>
          </a:p>
        </p:txBody>
      </p:sp>
    </p:spTree>
    <p:extLst>
      <p:ext uri="{BB962C8B-B14F-4D97-AF65-F5344CB8AC3E}">
        <p14:creationId xmlns:p14="http://schemas.microsoft.com/office/powerpoint/2010/main" val="1834525585"/>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EC5A38-CC84-4C84-96BB-A9395ED22900}"/>
              </a:ext>
            </a:extLst>
          </p:cNvPr>
          <p:cNvSpPr>
            <a:spLocks noGrp="1"/>
          </p:cNvSpPr>
          <p:nvPr>
            <p:ph type="title"/>
          </p:nvPr>
        </p:nvSpPr>
        <p:spPr/>
        <p:txBody>
          <a:bodyPr/>
          <a:lstStyle/>
          <a:p>
            <a:r>
              <a:rPr lang="he-IL" dirty="0"/>
              <a:t>מוטיבציה בסיעוד - תרגיל</a:t>
            </a:r>
          </a:p>
        </p:txBody>
      </p:sp>
      <p:sp>
        <p:nvSpPr>
          <p:cNvPr id="3" name="מציין מיקום תוכן 2">
            <a:extLst>
              <a:ext uri="{FF2B5EF4-FFF2-40B4-BE49-F238E27FC236}">
                <a16:creationId xmlns:a16="http://schemas.microsoft.com/office/drawing/2014/main" id="{4659634D-97F5-4B04-9238-3DE63824066D}"/>
              </a:ext>
            </a:extLst>
          </p:cNvPr>
          <p:cNvSpPr>
            <a:spLocks noGrp="1"/>
          </p:cNvSpPr>
          <p:nvPr>
            <p:ph idx="1"/>
          </p:nvPr>
        </p:nvSpPr>
        <p:spPr>
          <a:xfrm>
            <a:off x="5114924" y="2257425"/>
            <a:ext cx="6258361" cy="3601373"/>
          </a:xfrm>
        </p:spPr>
        <p:txBody>
          <a:bodyPr>
            <a:normAutofit/>
          </a:bodyPr>
          <a:lstStyle/>
          <a:p>
            <a:r>
              <a:rPr lang="he-IL" sz="3600" dirty="0"/>
              <a:t>כיצד ניתן להגביר מוטיבציה בקרב מטופלים? כיצד ניתן לעשות זאת בקרב צוותים רפואיים?</a:t>
            </a:r>
          </a:p>
          <a:p>
            <a:r>
              <a:rPr lang="he-IL" sz="3600" dirty="0"/>
              <a:t>ניעזר בפירמידת הצרכים ובתיאורית המסוגלות העצמית.  </a:t>
            </a:r>
          </a:p>
        </p:txBody>
      </p:sp>
      <p:pic>
        <p:nvPicPr>
          <p:cNvPr id="5" name="גרפיקה 4" descr="סטטוסקופ">
            <a:extLst>
              <a:ext uri="{FF2B5EF4-FFF2-40B4-BE49-F238E27FC236}">
                <a16:creationId xmlns:a16="http://schemas.microsoft.com/office/drawing/2014/main" id="{37CF8B5F-F7D2-4D55-97D2-DAE9143698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8715" y="2057400"/>
            <a:ext cx="2896035" cy="3801398"/>
          </a:xfrm>
          <a:prstGeom prst="rect">
            <a:avLst/>
          </a:prstGeom>
        </p:spPr>
      </p:pic>
    </p:spTree>
    <p:extLst>
      <p:ext uri="{BB962C8B-B14F-4D97-AF65-F5344CB8AC3E}">
        <p14:creationId xmlns:p14="http://schemas.microsoft.com/office/powerpoint/2010/main" val="3127098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CC579DC-BFFC-4A9B-A120-95F773DC4CD3}"/>
              </a:ext>
            </a:extLst>
          </p:cNvPr>
          <p:cNvSpPr>
            <a:spLocks noGrp="1"/>
          </p:cNvSpPr>
          <p:nvPr>
            <p:ph type="title"/>
          </p:nvPr>
        </p:nvSpPr>
        <p:spPr>
          <a:xfrm>
            <a:off x="5157788" y="447188"/>
            <a:ext cx="6443662" cy="970450"/>
          </a:xfrm>
        </p:spPr>
        <p:txBody>
          <a:bodyPr/>
          <a:lstStyle/>
          <a:p>
            <a:r>
              <a:rPr lang="he-IL" dirty="0"/>
              <a:t>אמצעים להגברת מוטיבציה</a:t>
            </a:r>
          </a:p>
        </p:txBody>
      </p:sp>
      <p:sp>
        <p:nvSpPr>
          <p:cNvPr id="3" name="מציין מיקום תוכן 2">
            <a:extLst>
              <a:ext uri="{FF2B5EF4-FFF2-40B4-BE49-F238E27FC236}">
                <a16:creationId xmlns:a16="http://schemas.microsoft.com/office/drawing/2014/main" id="{6955E772-83BD-464F-A478-483E11FC4939}"/>
              </a:ext>
            </a:extLst>
          </p:cNvPr>
          <p:cNvSpPr>
            <a:spLocks noGrp="1"/>
          </p:cNvSpPr>
          <p:nvPr>
            <p:ph idx="1"/>
          </p:nvPr>
        </p:nvSpPr>
        <p:spPr/>
        <p:txBody>
          <a:bodyPr>
            <a:normAutofit fontScale="92500" lnSpcReduction="10000"/>
          </a:bodyPr>
          <a:lstStyle/>
          <a:p>
            <a:r>
              <a:rPr lang="he-IL" sz="2800" dirty="0"/>
              <a:t>קשב, לעצמי, לאחר. </a:t>
            </a:r>
          </a:p>
          <a:p>
            <a:r>
              <a:rPr lang="he-IL" sz="2800" dirty="0"/>
              <a:t>זיהוי וסיפוק הצרכים הפיסיים והנפשיים</a:t>
            </a:r>
          </a:p>
          <a:p>
            <a:r>
              <a:rPr lang="he-IL" sz="2800" dirty="0"/>
              <a:t>פיתוח תחושת מסוגלות עצמית</a:t>
            </a:r>
          </a:p>
          <a:p>
            <a:r>
              <a:rPr lang="he-IL" sz="2800" dirty="0"/>
              <a:t>ניסוח/ הצבת אתגר חיצוני בר השגה</a:t>
            </a:r>
          </a:p>
          <a:p>
            <a:r>
              <a:rPr lang="he-IL" sz="2800" dirty="0"/>
              <a:t>תיאום ציפיות</a:t>
            </a:r>
          </a:p>
          <a:p>
            <a:r>
              <a:rPr lang="he-IL" sz="2800" dirty="0"/>
              <a:t>הפיכת האתגר מחיצוני לפנימי  </a:t>
            </a:r>
          </a:p>
          <a:p>
            <a:r>
              <a:rPr lang="he-IL" sz="2800" dirty="0"/>
              <a:t>מתן גמול חיצוני על הצלחה</a:t>
            </a:r>
          </a:p>
        </p:txBody>
      </p:sp>
      <p:pic>
        <p:nvPicPr>
          <p:cNvPr id="4" name="תמונה 3">
            <a:extLst>
              <a:ext uri="{FF2B5EF4-FFF2-40B4-BE49-F238E27FC236}">
                <a16:creationId xmlns:a16="http://schemas.microsoft.com/office/drawing/2014/main" id="{DE01F018-9333-48F3-916D-ABBFB0B06105}"/>
              </a:ext>
            </a:extLst>
          </p:cNvPr>
          <p:cNvPicPr>
            <a:picLocks noChangeAspect="1"/>
          </p:cNvPicPr>
          <p:nvPr/>
        </p:nvPicPr>
        <p:blipFill>
          <a:blip r:embed="rId2"/>
          <a:stretch>
            <a:fillRect/>
          </a:stretch>
        </p:blipFill>
        <p:spPr>
          <a:xfrm>
            <a:off x="250674" y="742950"/>
            <a:ext cx="4721375" cy="5667862"/>
          </a:xfrm>
          <a:prstGeom prst="rect">
            <a:avLst/>
          </a:prstGeom>
        </p:spPr>
      </p:pic>
    </p:spTree>
    <p:extLst>
      <p:ext uri="{BB962C8B-B14F-4D97-AF65-F5344CB8AC3E}">
        <p14:creationId xmlns:p14="http://schemas.microsoft.com/office/powerpoint/2010/main" val="3404079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רוכבת אופניים מקצועית רוכבת על אופניים">
            <a:extLst>
              <a:ext uri="{FF2B5EF4-FFF2-40B4-BE49-F238E27FC236}">
                <a16:creationId xmlns:a16="http://schemas.microsoft.com/office/drawing/2014/main" id="{5ED9F91F-49DB-44D0-9803-AD0B4843B2A2}"/>
              </a:ext>
            </a:extLst>
          </p:cNvPr>
          <p:cNvPicPr>
            <a:picLocks noChangeAspect="1"/>
          </p:cNvPicPr>
          <p:nvPr/>
        </p:nvPicPr>
        <p:blipFill rotWithShape="1">
          <a:blip r:embed="rId4"/>
          <a:srcRect l="7419" t="23391" r="1672"/>
          <a:stretch/>
        </p:blipFill>
        <p:spPr>
          <a:xfrm>
            <a:off x="20" y="0"/>
            <a:ext cx="12191980" cy="6857989"/>
          </a:xfrm>
          <a:prstGeom prst="rect">
            <a:avLst/>
          </a:prstGeom>
        </p:spPr>
      </p:pic>
      <p:sp>
        <p:nvSpPr>
          <p:cNvPr id="10" name="Freeform 6">
            <a:extLst>
              <a:ext uri="{FF2B5EF4-FFF2-40B4-BE49-F238E27FC236}">
                <a16:creationId xmlns:a16="http://schemas.microsoft.com/office/drawing/2014/main" id="{9D1A3D83-39F0-4366-BB12-3C5732003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06897" y="29356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pic>
        <p:nvPicPr>
          <p:cNvPr id="4" name="סיפור הצפרדע - למי אתם מקשיבים! סירטון מוטיבציה חזק!!">
            <a:hlinkClick r:id="" action="ppaction://media"/>
            <a:extLst>
              <a:ext uri="{FF2B5EF4-FFF2-40B4-BE49-F238E27FC236}">
                <a16:creationId xmlns:a16="http://schemas.microsoft.com/office/drawing/2014/main" id="{A514009B-BB84-4765-94C2-D927880E7C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43575" y="3251199"/>
            <a:ext cx="5815013" cy="2286000"/>
          </a:xfrm>
          <a:prstGeom prst="rect">
            <a:avLst/>
          </a:prstGeom>
        </p:spPr>
      </p:pic>
    </p:spTree>
    <p:extLst>
      <p:ext uri="{BB962C8B-B14F-4D97-AF65-F5344CB8AC3E}">
        <p14:creationId xmlns:p14="http://schemas.microsoft.com/office/powerpoint/2010/main" val="30078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8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0" name="Rectangle 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E48B80F8-1335-4B4F-AA0C-8D1E64B9B669}"/>
              </a:ext>
            </a:extLst>
          </p:cNvPr>
          <p:cNvSpPr>
            <a:spLocks noGrp="1"/>
          </p:cNvSpPr>
          <p:nvPr>
            <p:ph type="title"/>
          </p:nvPr>
        </p:nvSpPr>
        <p:spPr>
          <a:xfrm>
            <a:off x="965199" y="885433"/>
            <a:ext cx="3335339" cy="3022257"/>
          </a:xfrm>
          <a:effectLst/>
        </p:spPr>
        <p:txBody>
          <a:bodyPr vert="horz" lIns="91440" tIns="45720" rIns="91440" bIns="45720" rtlCol="0" anchor="b">
            <a:normAutofit/>
          </a:bodyPr>
          <a:lstStyle/>
          <a:p>
            <a:pPr algn="ctr" rtl="0"/>
            <a:r>
              <a:rPr lang="en-US" sz="7200" dirty="0" err="1">
                <a:solidFill>
                  <a:schemeClr val="tx1"/>
                </a:solidFill>
              </a:rPr>
              <a:t>תובנות</a:t>
            </a:r>
            <a:endParaRPr lang="en-US" sz="7200" dirty="0">
              <a:solidFill>
                <a:schemeClr val="tx1"/>
              </a:solidFill>
            </a:endParaRPr>
          </a:p>
        </p:txBody>
      </p:sp>
      <p:sp>
        <p:nvSpPr>
          <p:cNvPr id="3" name="מציין מיקום תוכן 2">
            <a:extLst>
              <a:ext uri="{FF2B5EF4-FFF2-40B4-BE49-F238E27FC236}">
                <a16:creationId xmlns:a16="http://schemas.microsoft.com/office/drawing/2014/main" id="{560DF543-6CCF-4564-8C5E-B8BC9B1BB0E6}"/>
              </a:ext>
            </a:extLst>
          </p:cNvPr>
          <p:cNvSpPr>
            <a:spLocks noGrp="1"/>
          </p:cNvSpPr>
          <p:nvPr>
            <p:ph idx="1"/>
          </p:nvPr>
        </p:nvSpPr>
        <p:spPr>
          <a:xfrm>
            <a:off x="414339" y="4033164"/>
            <a:ext cx="3714750" cy="1181206"/>
          </a:xfrm>
          <a:effectLst/>
        </p:spPr>
        <p:txBody>
          <a:bodyPr vert="horz" lIns="91440" tIns="45720" rIns="91440" bIns="45720" rtlCol="0" anchor="t">
            <a:noAutofit/>
          </a:bodyPr>
          <a:lstStyle/>
          <a:p>
            <a:pPr marL="0" indent="0" algn="ctr" rtl="0">
              <a:buNone/>
            </a:pPr>
            <a:r>
              <a:rPr lang="en-US" sz="3600" dirty="0" err="1"/>
              <a:t>תודה</a:t>
            </a:r>
            <a:r>
              <a:rPr lang="en-US" sz="3600" dirty="0"/>
              <a:t> </a:t>
            </a:r>
            <a:r>
              <a:rPr lang="en-US" sz="3600" dirty="0" err="1"/>
              <a:t>על</a:t>
            </a:r>
            <a:r>
              <a:rPr lang="en-US" sz="3600" dirty="0"/>
              <a:t> </a:t>
            </a:r>
            <a:r>
              <a:rPr lang="en-US" sz="3600" dirty="0" err="1"/>
              <a:t>ההקשבה</a:t>
            </a:r>
            <a:endParaRPr lang="en-US" sz="3600" dirty="0"/>
          </a:p>
        </p:txBody>
      </p:sp>
      <p:sp>
        <p:nvSpPr>
          <p:cNvPr id="12" name="Freeform: Shape 1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5" name="תמונה 4" descr="אישה שמחה בגשם">
            <a:extLst>
              <a:ext uri="{FF2B5EF4-FFF2-40B4-BE49-F238E27FC236}">
                <a16:creationId xmlns:a16="http://schemas.microsoft.com/office/drawing/2014/main" id="{65358C11-8691-4F43-A9A0-285AF0F1A5A9}"/>
              </a:ext>
            </a:extLst>
          </p:cNvPr>
          <p:cNvPicPr>
            <a:picLocks noChangeAspect="1"/>
          </p:cNvPicPr>
          <p:nvPr/>
        </p:nvPicPr>
        <p:blipFill>
          <a:blip r:embed="rId2"/>
          <a:stretch>
            <a:fillRect/>
          </a:stretch>
        </p:blipFill>
        <p:spPr>
          <a:xfrm>
            <a:off x="5472113" y="0"/>
            <a:ext cx="6719887" cy="6858000"/>
          </a:xfrm>
          <a:prstGeom prst="rect">
            <a:avLst/>
          </a:prstGeom>
        </p:spPr>
      </p:pic>
    </p:spTree>
    <p:extLst>
      <p:ext uri="{BB962C8B-B14F-4D97-AF65-F5344CB8AC3E}">
        <p14:creationId xmlns:p14="http://schemas.microsoft.com/office/powerpoint/2010/main" val="4240954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7D26C8-96ED-46E3-BD94-C1608C54C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3">
            <a:extLst>
              <a:ext uri="{FF2B5EF4-FFF2-40B4-BE49-F238E27FC236}">
                <a16:creationId xmlns:a16="http://schemas.microsoft.com/office/drawing/2014/main" id="{13EEA0A9-F720-41ED-8EBA-2A10A664F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כותרת 1">
            <a:extLst>
              <a:ext uri="{FF2B5EF4-FFF2-40B4-BE49-F238E27FC236}">
                <a16:creationId xmlns:a16="http://schemas.microsoft.com/office/drawing/2014/main" id="{E6C7DDCE-BFE0-4231-865C-3D841F7751CE}"/>
              </a:ext>
            </a:extLst>
          </p:cNvPr>
          <p:cNvSpPr>
            <a:spLocks noGrp="1"/>
          </p:cNvSpPr>
          <p:nvPr>
            <p:ph type="title"/>
          </p:nvPr>
        </p:nvSpPr>
        <p:spPr>
          <a:xfrm>
            <a:off x="810001" y="447188"/>
            <a:ext cx="3413084" cy="1559412"/>
          </a:xfrm>
        </p:spPr>
        <p:txBody>
          <a:bodyPr>
            <a:normAutofit/>
          </a:bodyPr>
          <a:lstStyle/>
          <a:p>
            <a:r>
              <a:rPr lang="he-IL" dirty="0"/>
              <a:t>מהי מוטיבציה?</a:t>
            </a:r>
          </a:p>
        </p:txBody>
      </p:sp>
      <p:sp>
        <p:nvSpPr>
          <p:cNvPr id="3" name="מציין מיקום תוכן 2">
            <a:extLst>
              <a:ext uri="{FF2B5EF4-FFF2-40B4-BE49-F238E27FC236}">
                <a16:creationId xmlns:a16="http://schemas.microsoft.com/office/drawing/2014/main" id="{85C3CDDE-B2E8-4A30-88CD-73062AD49D79}"/>
              </a:ext>
            </a:extLst>
          </p:cNvPr>
          <p:cNvSpPr>
            <a:spLocks noGrp="1"/>
          </p:cNvSpPr>
          <p:nvPr>
            <p:ph idx="1"/>
          </p:nvPr>
        </p:nvSpPr>
        <p:spPr>
          <a:xfrm>
            <a:off x="818713" y="2413000"/>
            <a:ext cx="3404372" cy="3632200"/>
          </a:xfrm>
        </p:spPr>
        <p:txBody>
          <a:bodyPr>
            <a:normAutofit/>
          </a:bodyPr>
          <a:lstStyle/>
          <a:p>
            <a:r>
              <a:rPr lang="he-IL" sz="3200" dirty="0"/>
              <a:t>מוטיבציה = הנעה.  </a:t>
            </a:r>
          </a:p>
          <a:p>
            <a:r>
              <a:rPr lang="he-IL" sz="3200" dirty="0"/>
              <a:t>הנעה: "הבאה לידי תנועה, הזזה" (מילון אבן שושן)</a:t>
            </a:r>
          </a:p>
        </p:txBody>
      </p:sp>
      <p:sp>
        <p:nvSpPr>
          <p:cNvPr id="13" name="Rounded Rectangle 17">
            <a:extLst>
              <a:ext uri="{FF2B5EF4-FFF2-40B4-BE49-F238E27FC236}">
                <a16:creationId xmlns:a16="http://schemas.microsoft.com/office/drawing/2014/main" id="{03B27569-6089-4DC0-93E0-F3F6E1E93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תמונה 3">
            <a:extLst>
              <a:ext uri="{FF2B5EF4-FFF2-40B4-BE49-F238E27FC236}">
                <a16:creationId xmlns:a16="http://schemas.microsoft.com/office/drawing/2014/main" id="{9CAE6ACB-111A-421C-A2E6-1F0FA50B603D}"/>
              </a:ext>
            </a:extLst>
          </p:cNvPr>
          <p:cNvPicPr>
            <a:picLocks noChangeAspect="1"/>
          </p:cNvPicPr>
          <p:nvPr/>
        </p:nvPicPr>
        <p:blipFill rotWithShape="1">
          <a:blip r:embed="rId2"/>
          <a:srcRect l="1501" r="25248" b="-2"/>
          <a:stretch/>
        </p:blipFill>
        <p:spPr>
          <a:xfrm>
            <a:off x="5603706" y="1258529"/>
            <a:ext cx="5638853" cy="4330205"/>
          </a:xfrm>
          <a:prstGeom prst="rect">
            <a:avLst/>
          </a:prstGeom>
        </p:spPr>
      </p:pic>
    </p:spTree>
    <p:extLst>
      <p:ext uri="{BB962C8B-B14F-4D97-AF65-F5344CB8AC3E}">
        <p14:creationId xmlns:p14="http://schemas.microsoft.com/office/powerpoint/2010/main" val="2869861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7F7BEA0-5B6A-48D6-93EE-ED24D177ACEC}"/>
              </a:ext>
            </a:extLst>
          </p:cNvPr>
          <p:cNvPicPr>
            <a:picLocks noChangeAspect="1"/>
          </p:cNvPicPr>
          <p:nvPr/>
        </p:nvPicPr>
        <p:blipFill rotWithShape="1">
          <a:blip r:embed="rId2">
            <a:duotone>
              <a:schemeClr val="accent1">
                <a:shade val="45000"/>
                <a:satMod val="135000"/>
              </a:schemeClr>
              <a:prstClr val="white"/>
            </a:duotone>
          </a:blip>
          <a:srcRect l="4167" r="27629" b="1"/>
          <a:stretch/>
        </p:blipFill>
        <p:spPr>
          <a:xfrm>
            <a:off x="6108700" y="-1"/>
            <a:ext cx="6094450" cy="6858001"/>
          </a:xfrm>
          <a:prstGeom prst="rect">
            <a:avLst/>
          </a:prstGeom>
        </p:spPr>
      </p:pic>
      <p:sp>
        <p:nvSpPr>
          <p:cNvPr id="9"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09CB8A56-B7E4-400E-91E2-56DC7DD56996}"/>
              </a:ext>
            </a:extLst>
          </p:cNvPr>
          <p:cNvSpPr>
            <a:spLocks noGrp="1"/>
          </p:cNvSpPr>
          <p:nvPr>
            <p:ph type="title"/>
          </p:nvPr>
        </p:nvSpPr>
        <p:spPr>
          <a:xfrm>
            <a:off x="810000" y="447188"/>
            <a:ext cx="5070100" cy="1559412"/>
          </a:xfrm>
        </p:spPr>
        <p:txBody>
          <a:bodyPr>
            <a:normAutofit/>
          </a:bodyPr>
          <a:lstStyle/>
          <a:p>
            <a:r>
              <a:rPr lang="he-IL" dirty="0"/>
              <a:t>מדוע חשובה המוטיבציה? </a:t>
            </a:r>
          </a:p>
        </p:txBody>
      </p:sp>
      <p:sp>
        <p:nvSpPr>
          <p:cNvPr id="3" name="מציין מיקום תוכן 2">
            <a:extLst>
              <a:ext uri="{FF2B5EF4-FFF2-40B4-BE49-F238E27FC236}">
                <a16:creationId xmlns:a16="http://schemas.microsoft.com/office/drawing/2014/main" id="{446C0F81-3ADF-4F66-A234-87A629FA59E5}"/>
              </a:ext>
            </a:extLst>
          </p:cNvPr>
          <p:cNvSpPr>
            <a:spLocks noGrp="1"/>
          </p:cNvSpPr>
          <p:nvPr>
            <p:ph idx="1"/>
          </p:nvPr>
        </p:nvSpPr>
        <p:spPr>
          <a:xfrm>
            <a:off x="818712" y="2413000"/>
            <a:ext cx="5055923" cy="3632200"/>
          </a:xfrm>
        </p:spPr>
        <p:txBody>
          <a:bodyPr>
            <a:normAutofit/>
          </a:bodyPr>
          <a:lstStyle/>
          <a:p>
            <a:r>
              <a:rPr lang="he-IL" sz="3200" dirty="0"/>
              <a:t>הנחת היסוד בדבר חשיבות המוטיבציה (הרצון) היא שבלעדיה, אין לחיינו סיכוי או ערך כלשהו.</a:t>
            </a:r>
          </a:p>
          <a:p>
            <a:r>
              <a:rPr lang="he-IL" sz="3200" dirty="0"/>
              <a:t>שאלה: מה אנו רוצים מהחיים? </a:t>
            </a:r>
          </a:p>
        </p:txBody>
      </p:sp>
    </p:spTree>
    <p:extLst>
      <p:ext uri="{BB962C8B-B14F-4D97-AF65-F5344CB8AC3E}">
        <p14:creationId xmlns:p14="http://schemas.microsoft.com/office/powerpoint/2010/main" val="2555117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79277119-B941-4A45-9322-FA2BC135D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DFDB457D-F372-428B-A10D-41080EF93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7554995"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כותרת 1">
            <a:extLst>
              <a:ext uri="{FF2B5EF4-FFF2-40B4-BE49-F238E27FC236}">
                <a16:creationId xmlns:a16="http://schemas.microsoft.com/office/drawing/2014/main" id="{25EB6D19-C7B6-448E-B8E9-9FEFF1EC2E3B}"/>
              </a:ext>
            </a:extLst>
          </p:cNvPr>
          <p:cNvSpPr>
            <a:spLocks noGrp="1"/>
          </p:cNvSpPr>
          <p:nvPr>
            <p:ph type="title"/>
          </p:nvPr>
        </p:nvSpPr>
        <p:spPr>
          <a:xfrm>
            <a:off x="8134349" y="1819275"/>
            <a:ext cx="3606137" cy="4222087"/>
          </a:xfrm>
        </p:spPr>
        <p:txBody>
          <a:bodyPr vert="horz" lIns="91440" tIns="45720" rIns="91440" bIns="45720" rtlCol="0" anchor="t">
            <a:normAutofit/>
          </a:bodyPr>
          <a:lstStyle/>
          <a:p>
            <a:pPr algn="l" rtl="0"/>
            <a:r>
              <a:rPr lang="en-US" sz="4400"/>
              <a:t>פרמידת הצרכים של מאסלו</a:t>
            </a:r>
          </a:p>
        </p:txBody>
      </p:sp>
      <p:pic>
        <p:nvPicPr>
          <p:cNvPr id="4" name="מציין מיקום תוכן 3">
            <a:extLst>
              <a:ext uri="{FF2B5EF4-FFF2-40B4-BE49-F238E27FC236}">
                <a16:creationId xmlns:a16="http://schemas.microsoft.com/office/drawing/2014/main" id="{F412E16F-15DB-4509-B157-BC4B3572E880}"/>
              </a:ext>
            </a:extLst>
          </p:cNvPr>
          <p:cNvPicPr>
            <a:picLocks noGrp="1" noChangeAspect="1"/>
          </p:cNvPicPr>
          <p:nvPr>
            <p:ph idx="1"/>
          </p:nvPr>
        </p:nvPicPr>
        <p:blipFill>
          <a:blip r:embed="rId3"/>
          <a:stretch>
            <a:fillRect/>
          </a:stretch>
        </p:blipFill>
        <p:spPr>
          <a:xfrm>
            <a:off x="692985" y="643467"/>
            <a:ext cx="6169024" cy="5397896"/>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1051135504"/>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64E67-6F59-4D8D-8E5F-8245B0FEA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3">
            <a:extLst>
              <a:ext uri="{FF2B5EF4-FFF2-40B4-BE49-F238E27FC236}">
                <a16:creationId xmlns:a16="http://schemas.microsoft.com/office/drawing/2014/main" id="{158E1C6E-D299-4F5D-B15B-155EBF7F6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כותרת 1">
            <a:extLst>
              <a:ext uri="{FF2B5EF4-FFF2-40B4-BE49-F238E27FC236}">
                <a16:creationId xmlns:a16="http://schemas.microsoft.com/office/drawing/2014/main" id="{FD9AE63C-D034-4742-B7E8-2BCFAF8AD208}"/>
              </a:ext>
            </a:extLst>
          </p:cNvPr>
          <p:cNvSpPr>
            <a:spLocks noGrp="1"/>
          </p:cNvSpPr>
          <p:nvPr>
            <p:ph type="title"/>
          </p:nvPr>
        </p:nvSpPr>
        <p:spPr>
          <a:xfrm>
            <a:off x="451514" y="457201"/>
            <a:ext cx="3575737" cy="772675"/>
          </a:xfrm>
        </p:spPr>
        <p:txBody>
          <a:bodyPr anchor="b">
            <a:normAutofit fontScale="90000"/>
          </a:bodyPr>
          <a:lstStyle/>
          <a:p>
            <a:pPr algn="ctr"/>
            <a:r>
              <a:rPr lang="he-IL" sz="3200" dirty="0">
                <a:solidFill>
                  <a:srgbClr val="FFFFFF"/>
                </a:solidFill>
              </a:rPr>
              <a:t>סוגי מוטיבציה (הנעה)</a:t>
            </a:r>
          </a:p>
        </p:txBody>
      </p:sp>
      <p:sp>
        <p:nvSpPr>
          <p:cNvPr id="3" name="מציין מיקום תוכן 2">
            <a:extLst>
              <a:ext uri="{FF2B5EF4-FFF2-40B4-BE49-F238E27FC236}">
                <a16:creationId xmlns:a16="http://schemas.microsoft.com/office/drawing/2014/main" id="{941FB9CE-4DE2-4185-8619-796027D82EF4}"/>
              </a:ext>
            </a:extLst>
          </p:cNvPr>
          <p:cNvSpPr>
            <a:spLocks noGrp="1"/>
          </p:cNvSpPr>
          <p:nvPr>
            <p:ph idx="1"/>
          </p:nvPr>
        </p:nvSpPr>
        <p:spPr>
          <a:xfrm>
            <a:off x="451514" y="1615440"/>
            <a:ext cx="3575737" cy="5008880"/>
          </a:xfrm>
        </p:spPr>
        <p:txBody>
          <a:bodyPr>
            <a:normAutofit fontScale="85000" lnSpcReduction="10000"/>
          </a:bodyPr>
          <a:lstStyle/>
          <a:p>
            <a:r>
              <a:rPr lang="he-IL" sz="2400" dirty="0">
                <a:solidFill>
                  <a:srgbClr val="FFFFFF"/>
                </a:solidFill>
              </a:rPr>
              <a:t>מוטיבציה חיצונית- התנהגות הנעתית שמטרתה להשיג גמול קונקרטי במובנו הרחב  ( כולל הערכה , עמדה  מכובדת , השגת חברים ועוד ) או להימנע  מעונש. במקרים שונים היא מלווה בתחושה של חוסר שחש ה"עצמי". </a:t>
            </a:r>
          </a:p>
          <a:p>
            <a:endParaRPr lang="he-IL" sz="2400" dirty="0">
              <a:solidFill>
                <a:srgbClr val="FFFFFF"/>
              </a:solidFill>
            </a:endParaRPr>
          </a:p>
          <a:p>
            <a:r>
              <a:rPr lang="he-IL" sz="2400" dirty="0">
                <a:solidFill>
                  <a:srgbClr val="FFFFFF"/>
                </a:solidFill>
              </a:rPr>
              <a:t>מוטיבציה פנימית - התנהגות רצונית המלווה בתחושה של חירות ואוטונומיה. ניתן להגדירה במונחי העניין שהמטלה מעוררת או במונחי סיפוק שהאדם מפיק מביצועה. </a:t>
            </a:r>
          </a:p>
          <a:p>
            <a:endParaRPr lang="he-IL" sz="1600" dirty="0">
              <a:solidFill>
                <a:srgbClr val="FFFFFF"/>
              </a:solidFill>
            </a:endParaRPr>
          </a:p>
          <a:p>
            <a:endParaRPr lang="he-IL" sz="1600" dirty="0">
              <a:solidFill>
                <a:srgbClr val="FFFFFF"/>
              </a:solidFill>
            </a:endParaRPr>
          </a:p>
        </p:txBody>
      </p:sp>
      <p:pic>
        <p:nvPicPr>
          <p:cNvPr id="5" name="תמונה 4" descr="בז נוחת">
            <a:extLst>
              <a:ext uri="{FF2B5EF4-FFF2-40B4-BE49-F238E27FC236}">
                <a16:creationId xmlns:a16="http://schemas.microsoft.com/office/drawing/2014/main" id="{3AC55874-2D28-48F0-BCAF-C8EBB1530594}"/>
              </a:ext>
            </a:extLst>
          </p:cNvPr>
          <p:cNvPicPr>
            <a:picLocks noChangeAspect="1"/>
          </p:cNvPicPr>
          <p:nvPr/>
        </p:nvPicPr>
        <p:blipFill>
          <a:blip r:embed="rId2"/>
          <a:stretch>
            <a:fillRect/>
          </a:stretch>
        </p:blipFill>
        <p:spPr>
          <a:xfrm>
            <a:off x="5280790" y="1187818"/>
            <a:ext cx="6267743" cy="4183718"/>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45065276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61843A70-A62B-46BB-A2DC-1D3AC4B988F9}"/>
              </a:ext>
            </a:extLst>
          </p:cNvPr>
          <p:cNvPicPr>
            <a:picLocks noChangeAspect="1"/>
          </p:cNvPicPr>
          <p:nvPr/>
        </p:nvPicPr>
        <p:blipFill rotWithShape="1">
          <a:blip r:embed="rId2">
            <a:duotone>
              <a:schemeClr val="accent1">
                <a:shade val="45000"/>
                <a:satMod val="135000"/>
              </a:schemeClr>
              <a:prstClr val="white"/>
            </a:duotone>
          </a:blip>
          <a:srcRect l="12623" r="28057" b="-2"/>
          <a:stretch/>
        </p:blipFill>
        <p:spPr>
          <a:xfrm>
            <a:off x="6108700" y="-1"/>
            <a:ext cx="6094450" cy="6858001"/>
          </a:xfrm>
          <a:prstGeom prst="rect">
            <a:avLst/>
          </a:prstGeom>
        </p:spPr>
      </p:pic>
      <p:sp>
        <p:nvSpPr>
          <p:cNvPr id="9"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BA3AF273-1B4F-49D4-BBEB-9263F3683234}"/>
              </a:ext>
            </a:extLst>
          </p:cNvPr>
          <p:cNvSpPr>
            <a:spLocks noGrp="1"/>
          </p:cNvSpPr>
          <p:nvPr>
            <p:ph type="title"/>
          </p:nvPr>
        </p:nvSpPr>
        <p:spPr>
          <a:xfrm>
            <a:off x="810000" y="447188"/>
            <a:ext cx="5070100" cy="944732"/>
          </a:xfrm>
        </p:spPr>
        <p:txBody>
          <a:bodyPr>
            <a:normAutofit/>
          </a:bodyPr>
          <a:lstStyle/>
          <a:p>
            <a:r>
              <a:rPr lang="he-IL" dirty="0"/>
              <a:t>מסוגלות עצמית</a:t>
            </a:r>
          </a:p>
        </p:txBody>
      </p:sp>
      <p:sp>
        <p:nvSpPr>
          <p:cNvPr id="3" name="מציין מיקום תוכן 2">
            <a:extLst>
              <a:ext uri="{FF2B5EF4-FFF2-40B4-BE49-F238E27FC236}">
                <a16:creationId xmlns:a16="http://schemas.microsoft.com/office/drawing/2014/main" id="{45127205-1858-40B8-8770-42B7AAA81066}"/>
              </a:ext>
            </a:extLst>
          </p:cNvPr>
          <p:cNvSpPr>
            <a:spLocks noGrp="1"/>
          </p:cNvSpPr>
          <p:nvPr>
            <p:ph idx="1"/>
          </p:nvPr>
        </p:nvSpPr>
        <p:spPr>
          <a:xfrm>
            <a:off x="818712" y="1839108"/>
            <a:ext cx="5055923" cy="4206092"/>
          </a:xfrm>
        </p:spPr>
        <p:txBody>
          <a:bodyPr>
            <a:normAutofit fontScale="92500" lnSpcReduction="10000"/>
          </a:bodyPr>
          <a:lstStyle/>
          <a:p>
            <a:r>
              <a:rPr lang="he-IL" sz="2800" dirty="0"/>
              <a:t>מסוגלות עצמית </a:t>
            </a:r>
            <a:r>
              <a:rPr lang="en-US" sz="2800" dirty="0"/>
              <a:t>self  efficacy) - </a:t>
            </a:r>
            <a:r>
              <a:rPr lang="he-IL" sz="2800" dirty="0"/>
              <a:t>) תפיסתו של הפרט לגבי יכולתו לבצע התנהגות שתביא לתוצאה מסוימת (אלברט בנדורה 1977). </a:t>
            </a:r>
          </a:p>
          <a:p>
            <a:r>
              <a:rPr lang="he-IL" sz="2800" dirty="0"/>
              <a:t>תפישת המסוגלות  נוגעת לאמונתו של האדם ביכולתו, מעבר  להשתייכותו התרבותית  או ליכולותיו האינטלקטואליות.      </a:t>
            </a:r>
          </a:p>
          <a:p>
            <a:r>
              <a:rPr lang="he-IL" sz="2800" dirty="0"/>
              <a:t>לתפיסת המסוגלות העצמית יש השפעות התנהגותיות ורגשיות. </a:t>
            </a:r>
          </a:p>
          <a:p>
            <a:endParaRPr lang="he-IL" dirty="0"/>
          </a:p>
        </p:txBody>
      </p:sp>
    </p:spTree>
    <p:extLst>
      <p:ext uri="{BB962C8B-B14F-4D97-AF65-F5344CB8AC3E}">
        <p14:creationId xmlns:p14="http://schemas.microsoft.com/office/powerpoint/2010/main" val="1495420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56E7EC6-7E7E-4FE5-A725-7E4B46B21BC8}"/>
              </a:ext>
            </a:extLst>
          </p:cNvPr>
          <p:cNvSpPr>
            <a:spLocks noGrp="1"/>
          </p:cNvSpPr>
          <p:nvPr>
            <p:ph type="title"/>
          </p:nvPr>
        </p:nvSpPr>
        <p:spPr/>
        <p:txBody>
          <a:bodyPr/>
          <a:lstStyle/>
          <a:p>
            <a:r>
              <a:rPr lang="he-IL" dirty="0"/>
              <a:t>תפישת המסוגלות העצמית תתבטא ב:</a:t>
            </a:r>
          </a:p>
        </p:txBody>
      </p:sp>
      <p:sp>
        <p:nvSpPr>
          <p:cNvPr id="3" name="מציין מיקום תוכן 2">
            <a:extLst>
              <a:ext uri="{FF2B5EF4-FFF2-40B4-BE49-F238E27FC236}">
                <a16:creationId xmlns:a16="http://schemas.microsoft.com/office/drawing/2014/main" id="{24ADAD38-C7D0-4024-AF24-F89B281F14F9}"/>
              </a:ext>
            </a:extLst>
          </p:cNvPr>
          <p:cNvSpPr>
            <a:spLocks noGrp="1"/>
          </p:cNvSpPr>
          <p:nvPr>
            <p:ph idx="1"/>
          </p:nvPr>
        </p:nvSpPr>
        <p:spPr>
          <a:xfrm>
            <a:off x="0" y="2540000"/>
            <a:ext cx="12273280" cy="4318001"/>
          </a:xfrm>
          <a:noFill/>
          <a:effectLst>
            <a:outerShdw dir="14400000">
              <a:srgbClr val="000000">
                <a:alpha val="0"/>
              </a:srgbClr>
            </a:outerShdw>
          </a:effectLst>
        </p:spPr>
        <p:txBody>
          <a:bodyPr>
            <a:normAutofit lnSpcReduction="10000"/>
          </a:bodyPr>
          <a:lstStyle/>
          <a:p>
            <a:r>
              <a:rPr lang="he-IL" sz="2400" dirty="0">
                <a:solidFill>
                  <a:schemeClr val="bg1">
                    <a:lumMod val="85000"/>
                    <a:lumOff val="15000"/>
                  </a:schemeClr>
                </a:solidFill>
              </a:rPr>
              <a:t>א.	בחירות  שיעשה במהלך חייו - אתגרים אליהם יתגייס. </a:t>
            </a:r>
          </a:p>
          <a:p>
            <a:r>
              <a:rPr lang="he-IL" sz="2400" dirty="0">
                <a:solidFill>
                  <a:schemeClr val="bg1">
                    <a:lumMod val="85000"/>
                    <a:lumOff val="15000"/>
                  </a:schemeClr>
                </a:solidFill>
              </a:rPr>
              <a:t>ב.	אומדן הקושי של אתגרים שונים הניצבים בפניו.</a:t>
            </a:r>
          </a:p>
          <a:p>
            <a:r>
              <a:rPr lang="he-IL" sz="2400" dirty="0">
                <a:solidFill>
                  <a:schemeClr val="bg1">
                    <a:lumMod val="85000"/>
                    <a:lumOff val="15000"/>
                  </a:schemeClr>
                </a:solidFill>
              </a:rPr>
              <a:t>ג.	המידה בה ישקיע מאמצים ונחישות להתמודד.</a:t>
            </a:r>
          </a:p>
          <a:p>
            <a:r>
              <a:rPr lang="he-IL" sz="2400" dirty="0">
                <a:solidFill>
                  <a:schemeClr val="bg1">
                    <a:lumMod val="85000"/>
                    <a:lumOff val="15000"/>
                  </a:schemeClr>
                </a:solidFill>
              </a:rPr>
              <a:t>ד.	תוצאות ההשקעה </a:t>
            </a:r>
          </a:p>
          <a:p>
            <a:r>
              <a:rPr lang="he-IL" sz="2400" dirty="0">
                <a:solidFill>
                  <a:schemeClr val="bg1">
                    <a:lumMod val="85000"/>
                    <a:lumOff val="15000"/>
                  </a:schemeClr>
                </a:solidFill>
              </a:rPr>
              <a:t>ה.	האופן בו יעריך את מה שהשיג (יחוס פנימי/חיצוני). </a:t>
            </a:r>
          </a:p>
          <a:p>
            <a:pPr marL="0" indent="0">
              <a:buNone/>
            </a:pPr>
            <a:endParaRPr lang="he-IL" sz="2400" dirty="0">
              <a:solidFill>
                <a:schemeClr val="bg1">
                  <a:lumMod val="85000"/>
                  <a:lumOff val="15000"/>
                </a:schemeClr>
              </a:solidFill>
            </a:endParaRPr>
          </a:p>
          <a:p>
            <a:pPr marL="0" indent="0">
              <a:buNone/>
            </a:pPr>
            <a:r>
              <a:rPr lang="he-IL" sz="2400" dirty="0">
                <a:solidFill>
                  <a:schemeClr val="bg1">
                    <a:lumMod val="85000"/>
                    <a:lumOff val="15000"/>
                  </a:schemeClr>
                </a:solidFill>
              </a:rPr>
              <a:t>בניסוח הפוך-  אנשים המטילים ספק ביכולתם, ייטו להשקיע מאמץ מועט, לוותר במהירות, אם/כאשר ייתקלו בקשיים, ויחושו חרדה ועוררות רגשית שלילית במצבים שלתפיסתם אין להם את היכולת להתמודד אתם.</a:t>
            </a:r>
          </a:p>
          <a:p>
            <a:endParaRPr lang="he-IL" dirty="0"/>
          </a:p>
        </p:txBody>
      </p:sp>
    </p:spTree>
    <p:extLst>
      <p:ext uri="{BB962C8B-B14F-4D97-AF65-F5344CB8AC3E}">
        <p14:creationId xmlns:p14="http://schemas.microsoft.com/office/powerpoint/2010/main" val="4228161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83E72A8-0805-43A9-9780-1C1810B9E71F}"/>
              </a:ext>
            </a:extLst>
          </p:cNvPr>
          <p:cNvSpPr>
            <a:spLocks noGrp="1"/>
          </p:cNvSpPr>
          <p:nvPr>
            <p:ph type="title"/>
          </p:nvPr>
        </p:nvSpPr>
        <p:spPr>
          <a:xfrm>
            <a:off x="810000" y="447188"/>
            <a:ext cx="10571998" cy="970450"/>
          </a:xfrm>
        </p:spPr>
        <p:txBody>
          <a:bodyPr>
            <a:normAutofit/>
          </a:bodyPr>
          <a:lstStyle/>
          <a:p>
            <a:r>
              <a:rPr lang="he-IL" dirty="0"/>
              <a:t>ארבעה מקורות לתחושת המסוגלות העצמית: </a:t>
            </a:r>
          </a:p>
        </p:txBody>
      </p:sp>
      <p:sp>
        <p:nvSpPr>
          <p:cNvPr id="3" name="מציין מיקום תוכן 2">
            <a:extLst>
              <a:ext uri="{FF2B5EF4-FFF2-40B4-BE49-F238E27FC236}">
                <a16:creationId xmlns:a16="http://schemas.microsoft.com/office/drawing/2014/main" id="{C759768F-32C5-411C-B0EB-5DD4E8291603}"/>
              </a:ext>
            </a:extLst>
          </p:cNvPr>
          <p:cNvSpPr>
            <a:spLocks noGrp="1"/>
          </p:cNvSpPr>
          <p:nvPr>
            <p:ph idx="1"/>
          </p:nvPr>
        </p:nvSpPr>
        <p:spPr>
          <a:xfrm>
            <a:off x="271463" y="2257424"/>
            <a:ext cx="7746470" cy="4600575"/>
          </a:xfrm>
        </p:spPr>
        <p:txBody>
          <a:bodyPr>
            <a:normAutofit/>
          </a:bodyPr>
          <a:lstStyle/>
          <a:p>
            <a:r>
              <a:rPr lang="he-IL" sz="2400" dirty="0"/>
              <a:t> </a:t>
            </a:r>
            <a:r>
              <a:rPr lang="he-IL" sz="2800" dirty="0"/>
              <a:t>התנסות בהשלמת משימות - התנסות בעבר שהסתיימה בהצלחה, מעלה את תחושת המסוגלות העצמית, ואילו כישלון קודם מפחית את תחושת המסוגלות.</a:t>
            </a:r>
          </a:p>
          <a:p>
            <a:r>
              <a:rPr lang="he-IL" sz="2800" dirty="0"/>
              <a:t> צפייה באחרים (למידה ממודל) - כאשר האדם רואה אחרים מבצעים מטלה דומה בהצלחה, עולה תחושת המסוגלות שלו לבצע מטלה כזו בעצמו. כל זאת בתנאי שהאדם מעריך את יכולותיו של האחר במשימות מסוג זה, כדומות לשלו.</a:t>
            </a:r>
          </a:p>
          <a:p>
            <a:endParaRPr lang="he-IL" dirty="0"/>
          </a:p>
        </p:txBody>
      </p:sp>
      <p:pic>
        <p:nvPicPr>
          <p:cNvPr id="5" name="גרפיקה 4" descr="דלק">
            <a:extLst>
              <a:ext uri="{FF2B5EF4-FFF2-40B4-BE49-F238E27FC236}">
                <a16:creationId xmlns:a16="http://schemas.microsoft.com/office/drawing/2014/main" id="{C445C5A1-B06F-47D0-926E-A1ECFB1311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66138" y="2814638"/>
            <a:ext cx="2913062" cy="2913062"/>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1741159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264E67-6F59-4D8D-8E5F-8245B0FEA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3">
            <a:extLst>
              <a:ext uri="{FF2B5EF4-FFF2-40B4-BE49-F238E27FC236}">
                <a16:creationId xmlns:a16="http://schemas.microsoft.com/office/drawing/2014/main" id="{158E1C6E-D299-4F5D-B15B-155EBF7F6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3" name="מציין מיקום תוכן 2">
            <a:extLst>
              <a:ext uri="{FF2B5EF4-FFF2-40B4-BE49-F238E27FC236}">
                <a16:creationId xmlns:a16="http://schemas.microsoft.com/office/drawing/2014/main" id="{EFC399E9-CABB-43CB-BE95-8915D8CCDEB5}"/>
              </a:ext>
            </a:extLst>
          </p:cNvPr>
          <p:cNvSpPr>
            <a:spLocks noGrp="1"/>
          </p:cNvSpPr>
          <p:nvPr>
            <p:ph idx="1"/>
          </p:nvPr>
        </p:nvSpPr>
        <p:spPr>
          <a:xfrm>
            <a:off x="294640" y="416560"/>
            <a:ext cx="4027251" cy="6339840"/>
          </a:xfrm>
        </p:spPr>
        <p:txBody>
          <a:bodyPr>
            <a:normAutofit/>
          </a:bodyPr>
          <a:lstStyle/>
          <a:p>
            <a:endParaRPr lang="he-IL" sz="2000" dirty="0">
              <a:solidFill>
                <a:srgbClr val="FFFFFF"/>
              </a:solidFill>
            </a:endParaRPr>
          </a:p>
          <a:p>
            <a:r>
              <a:rPr lang="he-IL" sz="2000" dirty="0">
                <a:solidFill>
                  <a:srgbClr val="FFFFFF"/>
                </a:solidFill>
              </a:rPr>
              <a:t>שכנוע מילולי - כאשר אדם אחר מנסה לשכנע את הפרט ומביע את דעתו כי לפרט יש יכולת גבוהה להצליח, תחושת המסוגלות העצמית של הפרט עולה. השכנוע המילולי יעיל רק כאשר האדם המשכנע הוא קרוב ומשמעותי עבור המשוכנע (למשל הורים), או כשהוא נתפס כבקיא בתחום של המטלה.</a:t>
            </a:r>
          </a:p>
          <a:p>
            <a:r>
              <a:rPr lang="he-IL" sz="2000" dirty="0">
                <a:solidFill>
                  <a:srgbClr val="FFFFFF"/>
                </a:solidFill>
              </a:rPr>
              <a:t>עוררות רגשית - עוררות רגשית גבוהה, כגון תחושת מתח נפשי, גורמת לאדם לשינויים פיזיולוגיים של תחושת אי נוחות, שמורידה את תפיסת המסוגלות העצמית. לעומת זאת, תחושת רוגע תורמת ליצירת תחושת מסוגלות גבוהה.</a:t>
            </a:r>
          </a:p>
          <a:p>
            <a:endParaRPr lang="he-IL" sz="1500" dirty="0">
              <a:solidFill>
                <a:srgbClr val="FFFFFF"/>
              </a:solidFill>
            </a:endParaRPr>
          </a:p>
        </p:txBody>
      </p:sp>
      <p:pic>
        <p:nvPicPr>
          <p:cNvPr id="5" name="גרפיקה 4" descr="לב">
            <a:extLst>
              <a:ext uri="{FF2B5EF4-FFF2-40B4-BE49-F238E27FC236}">
                <a16:creationId xmlns:a16="http://schemas.microsoft.com/office/drawing/2014/main" id="{21D0903C-32C8-4746-9AC9-A0D0043F6F98}"/>
              </a:ext>
            </a:extLst>
          </p:cNvPr>
          <p:cNvPicPr>
            <a:picLocks noChangeAspect="1"/>
          </p:cNvPicPr>
          <p:nvPr/>
        </p:nvPicPr>
        <p:blipFill>
          <a:blip r:embed="rId2">
            <a:duotone>
              <a:schemeClr val="accent1">
                <a:shade val="45000"/>
                <a:satMod val="135000"/>
              </a:schemeClr>
              <a:prstClr val="white"/>
            </a:duotone>
            <a:extLst>
              <a:ext uri="{96DAC541-7B7A-43D3-8B79-37D633B846F1}">
                <asvg:svgBlip xmlns:asvg="http://schemas.microsoft.com/office/drawing/2016/SVG/main" r:embed="rId3"/>
              </a:ext>
            </a:extLst>
          </a:blip>
          <a:stretch>
            <a:fillRect/>
          </a:stretch>
        </p:blipFill>
        <p:spPr>
          <a:xfrm>
            <a:off x="6004561" y="643467"/>
            <a:ext cx="5046312" cy="5272421"/>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05055426"/>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ראוי לציטוט">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otalTime>3461</TotalTime>
  <Words>773</Words>
  <Application>Microsoft Office PowerPoint</Application>
  <PresentationFormat>מסך רחב</PresentationFormat>
  <Paragraphs>51</Paragraphs>
  <Slides>15</Slides>
  <Notes>0</Notes>
  <HiddenSlides>0</HiddenSlides>
  <MMClips>1</MMClips>
  <ScaleCrop>false</ScaleCrop>
  <HeadingPairs>
    <vt:vector size="6" baseType="variant">
      <vt:variant>
        <vt:lpstr>גופנים בשימוש</vt:lpstr>
      </vt:variant>
      <vt:variant>
        <vt:i4>2</vt:i4>
      </vt:variant>
      <vt:variant>
        <vt:lpstr>ערכת נושא</vt:lpstr>
      </vt:variant>
      <vt:variant>
        <vt:i4>1</vt:i4>
      </vt:variant>
      <vt:variant>
        <vt:lpstr>כותרות שקופיות</vt:lpstr>
      </vt:variant>
      <vt:variant>
        <vt:i4>15</vt:i4>
      </vt:variant>
    </vt:vector>
  </HeadingPairs>
  <TitlesOfParts>
    <vt:vector size="18" baseType="lpstr">
      <vt:lpstr>Century Gothic</vt:lpstr>
      <vt:lpstr>Wingdings 2</vt:lpstr>
      <vt:lpstr>ראוי לציטוט</vt:lpstr>
      <vt:lpstr>מוטיבציה ומסוגלות עצמית</vt:lpstr>
      <vt:lpstr>מהי מוטיבציה?</vt:lpstr>
      <vt:lpstr>מדוע חשובה המוטיבציה? </vt:lpstr>
      <vt:lpstr>פרמידת הצרכים של מאסלו</vt:lpstr>
      <vt:lpstr>סוגי מוטיבציה (הנעה)</vt:lpstr>
      <vt:lpstr>מסוגלות עצמית</vt:lpstr>
      <vt:lpstr>תפישת המסוגלות העצמית תתבטא ב:</vt:lpstr>
      <vt:lpstr>ארבעה מקורות לתחושת המסוגלות העצמית: </vt:lpstr>
      <vt:lpstr>מצגת של PowerPoint‏</vt:lpstr>
      <vt:lpstr>מסוגלות עצמית והיזון חוזר:</vt:lpstr>
      <vt:lpstr>משה רבינו ומסוגלת עצמית</vt:lpstr>
      <vt:lpstr>מוטיבציה בסיעוד - תרגיל</vt:lpstr>
      <vt:lpstr>אמצעים להגברת מוטיבציה</vt:lpstr>
      <vt:lpstr>מצגת של PowerPoint‏</vt:lpstr>
      <vt:lpstr>תובנות</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מוטיבציה ומסוגלות עצמית</dc:title>
  <dc:creator>נעמי עיני</dc:creator>
  <cp:lastModifiedBy>נעמי</cp:lastModifiedBy>
  <cp:revision>3</cp:revision>
  <dcterms:created xsi:type="dcterms:W3CDTF">2020-05-19T16:46:00Z</dcterms:created>
  <dcterms:modified xsi:type="dcterms:W3CDTF">2020-12-07T19:34:31Z</dcterms:modified>
</cp:coreProperties>
</file>