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9" r:id="rId2"/>
  </p:sldMasterIdLst>
  <p:notesMasterIdLst>
    <p:notesMasterId r:id="rId25"/>
  </p:notesMasterIdLst>
  <p:sldIdLst>
    <p:sldId id="304" r:id="rId3"/>
    <p:sldId id="262" r:id="rId4"/>
    <p:sldId id="285" r:id="rId5"/>
    <p:sldId id="286" r:id="rId6"/>
    <p:sldId id="287" r:id="rId7"/>
    <p:sldId id="288" r:id="rId8"/>
    <p:sldId id="289" r:id="rId9"/>
    <p:sldId id="303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5" r:id="rId24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נעמה כהן-לוז" initials="נכ" lastIdx="1" clrIdx="0">
    <p:extLst>
      <p:ext uri="{19B8F6BF-5375-455C-9EA6-DF929625EA0E}">
        <p15:presenceInfo xmlns:p15="http://schemas.microsoft.com/office/powerpoint/2012/main" userId="68c1ffb43d9e2c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5E7"/>
    <a:srgbClr val="B9A67C"/>
    <a:srgbClr val="FFD67D"/>
    <a:srgbClr val="F5E1BC"/>
    <a:srgbClr val="D2EFFF"/>
    <a:srgbClr val="D8D8D8"/>
    <a:srgbClr val="FD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34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י"ב/תשרי/תשפ"א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dTVAhhid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8994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https://www.youtube.com/watch?v=C6dTVAhhids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6" name="Google Shape;9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877273ab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877273ab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783d194e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783d194e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03cc857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03cc857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42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05911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66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8615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הצגת סר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1463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44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26" y="964352"/>
            <a:ext cx="8482071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1465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12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3857" y="978202"/>
            <a:ext cx="5394619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1969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165" y="978202"/>
            <a:ext cx="5394619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47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2323" y="1030563"/>
            <a:ext cx="5394619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281" y="1030562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281" y="3932962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36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499" y="1073695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499" y="3976095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288" y="1073695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288" y="3976095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661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 userDrawn="1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body" idx="2"/>
          </p:nvPr>
        </p:nvSpPr>
        <p:spPr>
          <a:xfrm>
            <a:off x="515206" y="1059388"/>
            <a:ext cx="11158547" cy="481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68261" lvl="0" indent="-26826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309" lvl="1" indent="-38096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463" lvl="2" indent="-342866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617" lvl="3" indent="-330167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771" lvl="4" indent="-330167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2926" lvl="5" indent="-330167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080" lvl="6" indent="-330167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234" lvl="7" indent="-330167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389" lvl="8" indent="-330167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2549437" y="213094"/>
            <a:ext cx="912431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8"/>
          <p:cNvSpPr/>
          <p:nvPr/>
        </p:nvSpPr>
        <p:spPr>
          <a:xfrm>
            <a:off x="9663546" y="5699022"/>
            <a:ext cx="4766080" cy="3576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6" name="Google Shape;36;p38"/>
          <p:cNvSpPr/>
          <p:nvPr/>
        </p:nvSpPr>
        <p:spPr>
          <a:xfrm>
            <a:off x="-260528" y="181684"/>
            <a:ext cx="2598562" cy="21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7" name="Google Shape;37;p38"/>
          <p:cNvSpPr/>
          <p:nvPr/>
        </p:nvSpPr>
        <p:spPr>
          <a:xfrm>
            <a:off x="-488761" y="468418"/>
            <a:ext cx="2969013" cy="3696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Google Shape;38;p38"/>
          <p:cNvSpPr/>
          <p:nvPr/>
        </p:nvSpPr>
        <p:spPr>
          <a:xfrm>
            <a:off x="9008918" y="6104087"/>
            <a:ext cx="3755211" cy="674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5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059387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439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90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1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304087"/>
            <a:ext cx="3245977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6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7" y="369916"/>
            <a:ext cx="130126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6" y="1396871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155858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5870969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0413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1" y="3734824"/>
            <a:ext cx="12190412" cy="720000"/>
          </a:xfrm>
        </p:spPr>
        <p:txBody>
          <a:bodyPr anchor="ctr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8156" y="87233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30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 marL="536575" indent="0">
              <a:tabLst>
                <a:tab pos="11658600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7" y="1195757"/>
            <a:ext cx="8030917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18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י"ב/תשרי/תשפ"א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8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  <a:sym typeface="Arial"/>
              </a:rPr>
              <a:pPr defTabSz="914309">
                <a:defRPr/>
              </a:pPr>
              <a:t>י"ב/תשרי/תשפ"א</a:t>
            </a:fld>
            <a:endParaRPr lang="he-IL">
              <a:solidFill>
                <a:srgbClr val="002060">
                  <a:tint val="75000"/>
                </a:srgbClr>
              </a:solidFill>
              <a:sym typeface="Arial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9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endParaRPr lang="he-IL">
              <a:solidFill>
                <a:srgbClr val="002060">
                  <a:tint val="75000"/>
                </a:srgbClr>
              </a:solidFill>
              <a:sym typeface="Arial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  <a:sym typeface="Arial"/>
              </a:rPr>
              <a:pPr defTabSz="914309">
                <a:defRPr/>
              </a:pPr>
              <a:t>‹#›</a:t>
            </a:fld>
            <a:endParaRPr lang="he-IL">
              <a:solidFill>
                <a:srgbClr val="002060">
                  <a:tint val="75000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90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6dTVAhhids?feature=oembed" TargetMode="External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hyperlink" Target="https://docs.google.com/forms/d/1DDwqS8aZyUi7dpGlKJsnlZ9imOQ9UfeXmWsMYJJMFeo/edi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l.brainpop.com/category_9/subcategory_362/subjects_470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l.brainpop.com/category_9/subcategory_362/subjects_470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85" y="1593907"/>
            <a:ext cx="10079341" cy="3368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8554" y="431464"/>
            <a:ext cx="6791802" cy="553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309">
              <a:defRPr/>
            </a:pPr>
            <a:r>
              <a:rPr lang="he-IL" sz="3000" b="1" dirty="0">
                <a:solidFill>
                  <a:srgbClr val="002060">
                    <a:lumMod val="90000"/>
                    <a:lumOff val="1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אזרחות – חט"ב</a:t>
            </a:r>
          </a:p>
        </p:txBody>
      </p:sp>
    </p:spTree>
    <p:extLst>
      <p:ext uri="{BB962C8B-B14F-4D97-AF65-F5344CB8AC3E}">
        <p14:creationId xmlns:p14="http://schemas.microsoft.com/office/powerpoint/2010/main" val="19534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/>
          <p:nvPr/>
        </p:nvSpPr>
        <p:spPr>
          <a:xfrm>
            <a:off x="2668439" y="1006101"/>
            <a:ext cx="6853534" cy="8648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3600" b="1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כל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תושבי המדינה, חייבים לציית לחוקי המדינה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8386741" y="2092710"/>
            <a:ext cx="2270464" cy="82285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sz="2400" b="1">
                <a:solidFill>
                  <a:schemeClr val="bg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אזרחים</a:t>
            </a:r>
            <a:endParaRPr sz="2400" b="1">
              <a:solidFill>
                <a:schemeClr val="bg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7847973" y="4511944"/>
            <a:ext cx="3348000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000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נהנים מזכויות  האזרח</a:t>
            </a:r>
            <a:endParaRPr sz="2000" dirty="0">
              <a:solidFill>
                <a:schemeClr val="lt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7847973" y="3087690"/>
            <a:ext cx="3348000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000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חייבים למלא את החובות</a:t>
            </a:r>
            <a:endParaRPr sz="2000" dirty="0">
              <a:solidFill>
                <a:schemeClr val="lt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4864571" y="2092709"/>
            <a:ext cx="3348000" cy="8228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000">
                <a:solidFill>
                  <a:srgbClr val="1E4E79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זכויות האזרח רחבות יותר</a:t>
            </a:r>
            <a:endParaRPr sz="2000">
              <a:solidFill>
                <a:srgbClr val="1E4E79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7847973" y="3799817"/>
            <a:ext cx="3348000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000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חייבים לגלות נאמנות למדינה</a:t>
            </a:r>
            <a:endParaRPr sz="2000" dirty="0">
              <a:solidFill>
                <a:schemeClr val="lt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pic>
        <p:nvPicPr>
          <p:cNvPr id="452" name="Google Shape;452;p23"/>
          <p:cNvPicPr preferRelativeResize="0"/>
          <p:nvPr/>
        </p:nvPicPr>
        <p:blipFill rotWithShape="1">
          <a:blip r:embed="rId3"/>
          <a:stretch/>
        </p:blipFill>
        <p:spPr>
          <a:xfrm>
            <a:off x="326086" y="2087452"/>
            <a:ext cx="4187996" cy="365458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7555775-025A-471D-8110-1B5C97A4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אוכלוסיית מדינה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/>
      <p:bldP spid="449" grpId="0" animBg="1"/>
      <p:bldP spid="4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"/>
          <p:cNvSpPr/>
          <p:nvPr/>
        </p:nvSpPr>
        <p:spPr>
          <a:xfrm>
            <a:off x="5204368" y="308519"/>
            <a:ext cx="2270464" cy="82285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sz="2400" b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תושבים קבועים</a:t>
            </a:r>
            <a:endParaRPr sz="2400" b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110837" y="1131372"/>
            <a:ext cx="11776362" cy="17847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אדם שמרכז חייו בישראל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זכאי לאזרחות ישראלית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אך התגלתה בעיה כלשהי המונעת מן המדינה לתת לו אותה או שסירב לקבלה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לדוגמא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חלק מערביי מזרח ירושלים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חלק מהדרוזים תושבי רמת הגולן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2000" dirty="0"/>
          </a:p>
        </p:txBody>
      </p:sp>
      <p:sp>
        <p:nvSpPr>
          <p:cNvPr id="516" name="Google Shape;516;p24"/>
          <p:cNvSpPr/>
          <p:nvPr/>
        </p:nvSpPr>
        <p:spPr>
          <a:xfrm>
            <a:off x="1071418" y="4433511"/>
            <a:ext cx="9716654" cy="118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3200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זכאים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כמעט לכל הזכויות המגיעות לאזרחים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en-US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/>
            </a:r>
            <a:br>
              <a:rPr lang="en-US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למעט הזכות לבחור ולהיבחר לכנסת והזכות לדרכון ישראלי </a:t>
            </a:r>
            <a:endParaRPr sz="2000" dirty="0"/>
          </a:p>
        </p:txBody>
      </p:sp>
      <p:sp>
        <p:nvSpPr>
          <p:cNvPr id="517" name="Google Shape;517;p24"/>
          <p:cNvSpPr/>
          <p:nvPr/>
        </p:nvSpPr>
        <p:spPr>
          <a:xfrm>
            <a:off x="3814618" y="3076651"/>
            <a:ext cx="6973454" cy="118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3200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חייבים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בכל החובות שהמדינה מטילה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en-US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/>
            </a:r>
            <a:br>
              <a:rPr lang="en-US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ובכלל זה גיוס לצה"ל ותשלום מסים</a:t>
            </a:r>
            <a:endParaRPr sz="24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/>
      <p:bldP spid="5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25" descr="אוסטרל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5" descr="אוקראינה הסובייטית (1937-1949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5" descr="אורוגווא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5" descr="איסלנד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5" descr="אקוודור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5" descr="ארצות הברית (48 כוכבים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5" descr="בוליבי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5" descr="בלארוס הסובייטית (1937-שנות הארבעים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5" descr="בלגיה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5" descr="ברזיל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5" descr="ברית המועצות (1923-1955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5" descr="גואטמלה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5" descr="הרפובליקה הדומיניקנית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5" descr="דנמרק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5" descr="דרום אפריקה (1928-1994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5" descr="האיטי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5" descr="הולנד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5" descr="ונצואלה (1930)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5" descr="לוקסמבורג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5" descr="ליבריה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5" descr="נורווג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5" descr="ניו זילנד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5" descr="ניקרגואה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5" descr="פולין (1928-1980)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5" descr="הפיליפינים (1946-1985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5" descr="פנמה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5" descr="פרגוואי (1842-1954)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5" descr="פרו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5" descr="צ'כוסלובקיה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5" descr="צרפת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5" descr="קוסטה ריקה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5" descr="קנדה (1921-1957)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5" descr="שוודיה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5" descr="איראן 1925-196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5" descr="אפגניסטן (1930-1973)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5" descr="הודו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5" descr="טורקיה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5" descr="יוון 182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5" descr="לבנון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5" descr="מצרים (1922-1958)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5" descr="סוריה (193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5" descr="עיראק (1921-1959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5" descr="ערב הסעודית (1938-1973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5" descr="פקיסטן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5" descr="קובה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5" descr="תימן (1927-1962)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5" descr="ארגנטינה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5" descr="אתיופיה (1897–1975)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5" descr="הממלכה המאוחדת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5" descr="הונדורס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5" descr="יוגוסלביה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5" descr="מקסיקו (1934-1968)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5" descr="הרפובליקה הסינית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5" descr="צ'ילה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5" descr="אל סלוודור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5" descr="קולומביה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5" descr="תאילנד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5"/>
          <p:cNvSpPr/>
          <p:nvPr/>
        </p:nvSpPr>
        <p:spPr>
          <a:xfrm>
            <a:off x="4275941" y="500174"/>
            <a:ext cx="3638530" cy="82285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תושבים ארעיים </a:t>
            </a:r>
            <a:r>
              <a:rPr lang="he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(</a:t>
            </a: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זמניים</a:t>
            </a:r>
            <a:r>
              <a:rPr lang="he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)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580" name="Google Shape;580;p25"/>
          <p:cNvSpPr/>
          <p:nvPr/>
        </p:nvSpPr>
        <p:spPr>
          <a:xfrm>
            <a:off x="2799147" y="1503680"/>
            <a:ext cx="7794962" cy="17843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אדם המתגורר בישראל אך </a:t>
            </a:r>
            <a:r>
              <a:rPr lang="iw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ea typeface="Varela Round"/>
                <a:cs typeface="Varela Round"/>
                <a:sym typeface="Varela Round"/>
              </a:rPr>
              <a:t>לא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הפך לתושב קבע</a:t>
            </a:r>
            <a:endParaRPr lang="he-IL"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ומחזיק ברישיון שהייה לתקופה מוגדרת מראש 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3195782" y="3711477"/>
            <a:ext cx="7156065" cy="7928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sz="3200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זכאי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לזכויות מסוימות בביטוח הלאומי 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26" descr="אוסטרל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6" descr="אוקראינה הסובייטית (1937-1949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6" descr="אורוגווא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6" descr="איסלנד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6" descr="אקוודור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6" descr="ארצות הברית (48 כוכבים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6" descr="בוליבי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6" descr="בלארוס הסובייטית (1937-שנות הארבעים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6" descr="בלגיה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6" descr="ברזיל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6" descr="ברית המועצות (1923-1955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6" descr="גואטמלה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6" descr="הרפובליקה הדומיניקנית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6" descr="דנמרק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6" descr="דרום אפריקה (1928-1994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6" descr="האיטי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6" descr="הולנד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6" descr="ונצואלה (1930)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6" descr="לוקסמבורג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6" descr="ליבריה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6" descr="נורווג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6" descr="ניו זילנד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6" descr="ניקרגואה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6" descr="פולין (1928-1980)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6" descr="הפיליפינים (1946-1985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6" descr="פנמה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6" descr="פרגוואי (1842-1954)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6" descr="פרו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6" descr="צ'כוסלובקיה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6" descr="צרפת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6" descr="קוסטה ריקה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6" descr="קנדה (1921-1957)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6" descr="שוודיה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6" descr="איראן 1925-196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6" descr="אפגניסטן (1930-1973)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6" descr="הודו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6" descr="טורקיה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6" descr="יוון 182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6" descr="לבנון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6" descr="מצרים (1922-1958)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6" descr="סוריה (193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6" descr="עיראק (1921-1959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6" descr="ערב הסעודית (1938-1973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6" descr="פקיסטן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6" descr="קובה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6" descr="תימן (1927-1962)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6" descr="ארגנטינה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6" descr="אתיופיה (1897–1975)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6" descr="הממלכה המאוחדת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6" descr="הונדורס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6" descr="יוגוסלביה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6" descr="מקסיקו (1934-1968)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6" descr="הרפובליקה הסינית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6" descr="צ'ילה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6" descr="אל סלוודור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6" descr="קולומביה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6" descr="תאילנד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6"/>
          <p:cNvSpPr/>
          <p:nvPr/>
        </p:nvSpPr>
        <p:spPr>
          <a:xfrm>
            <a:off x="2870922" y="906573"/>
            <a:ext cx="6522529" cy="144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</a:t>
            </a:r>
            <a:r>
              <a:rPr lang="iw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תייר- </a:t>
            </a:r>
            <a:r>
              <a:rPr lang="he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</a:t>
            </a:r>
            <a:r>
              <a:rPr lang="iw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לא</a:t>
            </a:r>
            <a:r>
              <a:rPr lang="iw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נכלל באוכלוסיית המדינה</a:t>
            </a:r>
            <a:endParaRPr sz="32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644" name="Google Shape;644;p26"/>
          <p:cNvSpPr/>
          <p:nvPr/>
        </p:nvSpPr>
        <p:spPr>
          <a:xfrm>
            <a:off x="2833942" y="2869218"/>
            <a:ext cx="6522529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אדם שמבקש להיכנס לישראל לשם ביקור או לכל מטרה אחרת המצריכה שהות קצרה בלבד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27" descr="אוסטרל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27" descr="אוקראינה הסובייטית (1937-1949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27" descr="אורוגווא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7" descr="איסלנד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7" descr="אקוודור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7" descr="ארצות הברית (48 כוכבים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7" descr="בוליבי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7" descr="בלארוס הסובייטית (1937-שנות הארבעים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7" descr="בלגיה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7" descr="ברזיל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7" descr="ברית המועצות (1923-1955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7" descr="גואטמלה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7" descr="הרפובליקה הדומיניקנית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7" descr="דנמרק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7" descr="דרום אפריקה (1928-1994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7" descr="האיטי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7" descr="הולנד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7" descr="ונצואלה (1930)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7" descr="לוקסמבורג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7" descr="ליבריה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7" descr="נורווג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27" descr="ניו זילנד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7" descr="ניקרגואה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7" descr="פולין (1928-1980)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7" descr="הפיליפינים (1946-1985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7" descr="פנמה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27" descr="פרגוואי (1842-1954)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27" descr="פרו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7" descr="צ'כוסלובקיה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7" descr="צרפת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27" descr="קוסטה ריקה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7" descr="קנדה (1921-1957)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7" descr="שוודיה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7" descr="איראן 1925-196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7" descr="אפגניסטן (1930-1973)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7" descr="הודו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7" descr="טורקיה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7" descr="יוון 182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7" descr="לבנון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7" descr="מצרים (1922-1958)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7" descr="סוריה (193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7" descr="עיראק (1921-1959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7" descr="ערב הסעודית (1938-1973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7" descr="פקיסטן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7" descr="קובה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7" descr="תימן (1927-1962)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7" descr="ארגנטינה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7" descr="אתיופיה (1897–1975)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7" descr="הממלכה המאוחדת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7" descr="הונדורס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27" descr="יוגוסלביה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27" descr="מקסיקו (1934-1968)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27" descr="הרפובליקה הסינית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7" descr="צ'ילה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7" descr="אל סלוודור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7" descr="קולומביה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7" descr="תאילנד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27"/>
          <p:cNvSpPr/>
          <p:nvPr/>
        </p:nvSpPr>
        <p:spPr>
          <a:xfrm>
            <a:off x="1" y="1197882"/>
            <a:ext cx="12071926" cy="1741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גוף המנהל את ענייני המדינה כלפי פנים וכלפי חוץ ויש בידיו הסמכות להטיל את מרותו על האוכלוסייה ועל שטחה של המדינה</a:t>
            </a:r>
            <a:endParaRPr sz="28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</p:txBody>
      </p:sp>
      <p:pic>
        <p:nvPicPr>
          <p:cNvPr id="708" name="Google Shape;708;p27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4149380" y="2939845"/>
            <a:ext cx="3891653" cy="29163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E16A28E-B0CC-4CA2-A698-D2CF768F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שלטון</a:t>
            </a:r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8"/>
          <p:cNvSpPr/>
          <p:nvPr/>
        </p:nvSpPr>
        <p:spPr>
          <a:xfrm>
            <a:off x="6206942" y="2250252"/>
            <a:ext cx="576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מורכב ממערכת של עקרונות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כללים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חוקים ומוסדות הקובעים את סדרי השלטון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223471" y="2250252"/>
            <a:ext cx="576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הגוף האחראי לניהול החיים במדינה ולאכיפת החוק והסדר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הכולל את כל מוסדות השלטון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6206942" y="3942725"/>
            <a:ext cx="5760000" cy="10800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צורת משטר לדוגמא:</a:t>
            </a:r>
            <a:endParaRPr sz="2400" dirty="0">
              <a:solidFill>
                <a:srgbClr val="1C4587"/>
              </a:solidFill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</a:pPr>
            <a:r>
              <a:rPr lang="iw-IL" sz="2400" dirty="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 משטר דמוקרטי</a:t>
            </a:r>
            <a:r>
              <a:rPr lang="he-IL" sz="2400" dirty="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400" dirty="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 משטר דיקטטורי</a:t>
            </a:r>
            <a:endParaRPr sz="2400" dirty="0">
              <a:solidFill>
                <a:srgbClr val="1C4587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223471" y="3942725"/>
            <a:ext cx="5760000" cy="10800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לדוגמא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מוסד הנשיאות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ממשלה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בית הנבחרים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מערכת בתי המשפט</a:t>
            </a:r>
            <a:endParaRPr sz="24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3471" y="1277779"/>
            <a:ext cx="180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32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sz="3200" b="1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שלטון</a:t>
            </a:r>
            <a:endParaRPr sz="3200" b="1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8186942" y="1277779"/>
            <a:ext cx="180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3200" b="1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משטר</a:t>
            </a:r>
            <a:endParaRPr sz="3200" b="1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47DC6E6-D60E-43D1-AD69-3A00AEF1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מה ההבדל בין שלטון ומשטר?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 animBg="1"/>
      <p:bldP spid="772" grpId="0" animBg="1"/>
      <p:bldP spid="773" grpId="0" animBg="1"/>
      <p:bldP spid="7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9"/>
          <p:cNvSpPr/>
          <p:nvPr/>
        </p:nvSpPr>
        <p:spPr>
          <a:xfrm>
            <a:off x="1810627" y="1070232"/>
            <a:ext cx="10233590" cy="61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מדינה עצמאית שהשלטון בה מנהל את ענייני הפנים וענייני החוץ של המדינה </a:t>
            </a:r>
            <a:endParaRPr sz="2400" dirty="0"/>
          </a:p>
        </p:txBody>
      </p:sp>
      <p:sp>
        <p:nvSpPr>
          <p:cNvPr id="840" name="Google Shape;840;p29"/>
          <p:cNvSpPr/>
          <p:nvPr/>
        </p:nvSpPr>
        <p:spPr>
          <a:xfrm>
            <a:off x="4031226" y="1957076"/>
            <a:ext cx="8012991" cy="61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סמכות זו של השלטון חלה על האוכלוסייה ועל שטח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4031227" y="2843920"/>
            <a:ext cx="801299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ביטויים לריבונות בענייני פנים</a:t>
            </a:r>
            <a:r>
              <a:rPr lang="he-IL" sz="2400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sz="2400" u="sng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חקיקת חוקים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גביית מיסים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גיוס צבא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חיבור המנון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הטבעת מטבעות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קביעת דגל.</a:t>
            </a:r>
            <a:endParaRPr sz="2400" dirty="0"/>
          </a:p>
        </p:txBody>
      </p:sp>
      <p:sp>
        <p:nvSpPr>
          <p:cNvPr id="842" name="Google Shape;842;p29"/>
          <p:cNvSpPr/>
          <p:nvPr/>
        </p:nvSpPr>
        <p:spPr>
          <a:xfrm>
            <a:off x="4100945" y="4558763"/>
            <a:ext cx="7943272" cy="12601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אינה תלויה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בגורם חיצוני לצורך קיומה הפיזי והכלכלי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הגנה על גבולותיה ושמירה על הסדר הציבורי ושלטון החוק.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6DE1C64-D673-4367-9CB8-AD976DEE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ריבונות - עצמאות</a:t>
            </a:r>
            <a:endParaRPr lang="he-IL" dirty="0"/>
          </a:p>
        </p:txBody>
      </p:sp>
      <p:pic>
        <p:nvPicPr>
          <p:cNvPr id="1026" name="Picture 2" descr="זיקוקי דינור">
            <a:extLst>
              <a:ext uri="{FF2B5EF4-FFF2-40B4-BE49-F238E27FC236}">
                <a16:creationId xmlns:a16="http://schemas.microsoft.com/office/drawing/2014/main" id="{99AEC0D3-D993-4B03-9827-C98020BB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8" y="1957076"/>
            <a:ext cx="3587495" cy="21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" grpId="0" animBg="1"/>
      <p:bldP spid="840" grpId="0" animBg="1"/>
      <p:bldP spid="841" grpId="0" animBg="1"/>
      <p:bldP spid="8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0"/>
          <p:cNvSpPr/>
          <p:nvPr/>
        </p:nvSpPr>
        <p:spPr>
          <a:xfrm>
            <a:off x="2495206" y="1266481"/>
            <a:ext cx="7200000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2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r>
              <a:rPr lang="iw-IL" sz="2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קבלה של המדינה</a:t>
            </a:r>
            <a:r>
              <a:rPr lang="iw-IL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על-ידי מדינות אחרות המכירות בריבונותה</a:t>
            </a:r>
            <a:endParaRPr sz="2200" dirty="0"/>
          </a:p>
        </p:txBody>
      </p:sp>
      <p:sp>
        <p:nvSpPr>
          <p:cNvPr id="907" name="Google Shape;907;p30"/>
          <p:cNvSpPr/>
          <p:nvPr/>
        </p:nvSpPr>
        <p:spPr>
          <a:xfrm>
            <a:off x="2495206" y="3411716"/>
            <a:ext cx="7200000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2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ההכרה הנרחבת ביותר היא קבלת המדינה כחברה באו"ם</a:t>
            </a:r>
            <a:endParaRPr sz="2200" dirty="0"/>
          </a:p>
        </p:txBody>
      </p:sp>
      <p:sp>
        <p:nvSpPr>
          <p:cNvPr id="908" name="Google Shape;908;p30"/>
          <p:cNvSpPr/>
          <p:nvPr/>
        </p:nvSpPr>
        <p:spPr>
          <a:xfrm>
            <a:off x="2495206" y="2159098"/>
            <a:ext cx="7200000" cy="10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קבלה זו באה לכדי </a:t>
            </a:r>
            <a:r>
              <a:rPr lang="iw-IL" sz="2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cs typeface="Varela Round"/>
                <a:sym typeface="Varela Round"/>
              </a:rPr>
              <a:t>מימוש בקשרים 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דיפלומטיים</a:t>
            </a:r>
            <a:r>
              <a:rPr lang="he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כלכליים</a:t>
            </a:r>
            <a:r>
              <a:rPr lang="he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תרבותיים ואחרים </a:t>
            </a:r>
            <a:r>
              <a:rPr lang="iw-IL" sz="2200" b="1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בין </a:t>
            </a:r>
            <a:r>
              <a:rPr lang="iw-IL" sz="2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cs typeface="Varela Round"/>
                <a:sym typeface="Varela Round"/>
              </a:rPr>
              <a:t>המדינה למדינות אחרות</a:t>
            </a:r>
            <a:endParaRPr sz="2200" b="1" dirty="0">
              <a:solidFill>
                <a:schemeClr val="accent2">
                  <a:lumMod val="40000"/>
                  <a:lumOff val="60000"/>
                </a:schemeClr>
              </a:solidFill>
              <a:latin typeface="Varela Round"/>
              <a:cs typeface="Varela Round"/>
            </a:endParaRPr>
          </a:p>
        </p:txBody>
      </p:sp>
      <p:pic>
        <p:nvPicPr>
          <p:cNvPr id="909" name="Google Shape;9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8870" y="4676743"/>
            <a:ext cx="2396336" cy="19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578" y="4572565"/>
            <a:ext cx="2278628" cy="19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30"/>
          <p:cNvSpPr/>
          <p:nvPr/>
        </p:nvSpPr>
        <p:spPr>
          <a:xfrm>
            <a:off x="342182" y="4264133"/>
            <a:ext cx="2024860" cy="30772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13" tIns="45694" rIns="91413" bIns="45694" anchor="t" anchorCtr="0">
            <a:spAutoFit/>
          </a:bodyPr>
          <a:lstStyle/>
          <a:p>
            <a:pPr algn="ctr"/>
            <a:r>
              <a:rPr lang="iw-IL" sz="1400" b="1" dirty="0">
                <a:solidFill>
                  <a:srgbClr val="493B29"/>
                </a:solidFill>
                <a:latin typeface="Varela Round" panose="00000500000000000000" pitchFamily="2" charset="-79"/>
                <a:ea typeface="Anton"/>
                <a:cs typeface="Varela Round" panose="00000500000000000000" pitchFamily="2" charset="-79"/>
                <a:sym typeface="Anton"/>
              </a:rPr>
              <a:t>ארגון האומות המאוחדות</a:t>
            </a:r>
            <a:endParaRPr sz="1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12" name="Google Shape;912;p30"/>
          <p:cNvSpPr/>
          <p:nvPr/>
        </p:nvSpPr>
        <p:spPr>
          <a:xfrm>
            <a:off x="7530294" y="4368311"/>
            <a:ext cx="1933488" cy="30772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13" tIns="45694" rIns="91413" bIns="45694" anchor="t" anchorCtr="0">
            <a:spAutoFit/>
          </a:bodyPr>
          <a:lstStyle/>
          <a:p>
            <a:pPr algn="ctr"/>
            <a:r>
              <a:rPr lang="iw-IL" sz="1400" b="1" dirty="0">
                <a:solidFill>
                  <a:srgbClr val="493B29"/>
                </a:solidFill>
                <a:latin typeface="Varela Round" panose="00000500000000000000" pitchFamily="2" charset="-79"/>
                <a:ea typeface="Anton"/>
                <a:cs typeface="Varela Round" panose="00000500000000000000" pitchFamily="2" charset="-79"/>
                <a:sym typeface="Anton"/>
              </a:rPr>
              <a:t>כיצד מכריזים</a:t>
            </a:r>
            <a:r>
              <a:rPr lang="he-IL" sz="1400" b="1" dirty="0">
                <a:solidFill>
                  <a:srgbClr val="493B29"/>
                </a:solidFill>
                <a:latin typeface="Varela Round" panose="00000500000000000000" pitchFamily="2" charset="-79"/>
                <a:ea typeface="Anton"/>
                <a:cs typeface="Varela Round" panose="00000500000000000000" pitchFamily="2" charset="-79"/>
                <a:sym typeface="Anton"/>
              </a:rPr>
              <a:t> </a:t>
            </a:r>
            <a:r>
              <a:rPr lang="iw-IL" sz="1400" b="1" dirty="0">
                <a:solidFill>
                  <a:srgbClr val="493B29"/>
                </a:solidFill>
                <a:latin typeface="Varela Round" panose="00000500000000000000" pitchFamily="2" charset="-79"/>
                <a:ea typeface="Anton"/>
                <a:cs typeface="Varela Round" panose="00000500000000000000" pitchFamily="2" charset="-79"/>
                <a:sym typeface="Anton"/>
              </a:rPr>
              <a:t>על מדינה</a:t>
            </a:r>
            <a:endParaRPr sz="1400" b="1" dirty="0">
              <a:solidFill>
                <a:srgbClr val="493B29"/>
              </a:solidFill>
              <a:latin typeface="Varela Round" panose="00000500000000000000" pitchFamily="2" charset="-79"/>
              <a:ea typeface="Anton"/>
              <a:cs typeface="Varela Round" panose="00000500000000000000" pitchFamily="2" charset="-79"/>
              <a:sym typeface="Anton"/>
            </a:endParaRPr>
          </a:p>
        </p:txBody>
      </p:sp>
      <p:pic>
        <p:nvPicPr>
          <p:cNvPr id="913" name="Google Shape;913;p30"/>
          <p:cNvPicPr preferRelativeResize="0"/>
          <p:nvPr/>
        </p:nvPicPr>
        <p:blipFill rotWithShape="1">
          <a:blip r:embed="rId5"/>
          <a:stretch/>
        </p:blipFill>
        <p:spPr>
          <a:xfrm>
            <a:off x="106669" y="122063"/>
            <a:ext cx="1734206" cy="217797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D3612D5-407C-4592-B7DA-B74364D2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הכרה בינלאומית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" grpId="0" animBg="1"/>
      <p:bldP spid="907" grpId="0" animBg="1"/>
      <p:bldP spid="9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3B84E8-D222-4A89-ADE3-92E882E2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מאמצע היער ועד לב הים / כאן 11</a:t>
            </a:r>
          </a:p>
        </p:txBody>
      </p:sp>
      <p:pic>
        <p:nvPicPr>
          <p:cNvPr id="3" name="מדיה מקוונת 2" title="ￗﾞￗﾐￗﾞￗﾦￗﾢ ￗﾔￗﾙￗﾢￗﾨ ￗﾕￗﾢￗﾓ ￗﾜￗﾑ ￗﾔￗﾙￗﾝ: ￗﾔￗﾐￗﾠￗﾩￗﾙￗﾝ ￗﾩￗﾠￗﾞￗﾐￗﾡ ￗﾜￗﾔￗﾝ ￗﾕￗﾔￗﾧￗﾙￗﾞￗﾕ ￗﾞￗﾓￗﾙￗﾠￗﾔ ￗﾞￗﾩￗﾜￗﾔￗﾝ">
            <a:hlinkClick r:id="" action="ppaction://media"/>
            <a:extLst>
              <a:ext uri="{FF2B5EF4-FFF2-40B4-BE49-F238E27FC236}">
                <a16:creationId xmlns:a16="http://schemas.microsoft.com/office/drawing/2014/main" id="{415EC1E4-6033-4C2C-A67C-05F92438E7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3970" y="1022277"/>
            <a:ext cx="9002473" cy="506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6537DA44-0764-4A02-97FB-92119CD9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02C1B93-99DB-46EC-9420-0B956DFB2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sz="2800" b="1" dirty="0"/>
              <a:t>בחרו באחת המשימות וענו על השאלות הבאות: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e-IL" sz="2800" b="1" dirty="0"/>
              <a:t>משימה ראשונה - להקים מדינה וירטואלית.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e-IL" sz="2800" b="1" dirty="0"/>
              <a:t>משימה שניה - בחרו מדינה וחקרו את מרכיביה.</a:t>
            </a: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722D283-96E2-4EE3-BC4E-617E26943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630757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מהי מדינה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וגבולות מדינת ישראל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419724"/>
            <a:ext cx="10872000" cy="720000"/>
          </a:xfrm>
        </p:spPr>
        <p:txBody>
          <a:bodyPr/>
          <a:lstStyle/>
          <a:p>
            <a:r>
              <a:rPr lang="he-IL" dirty="0"/>
              <a:t>אזרחות, חט"ב כיתות ט'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96921" y="4375832"/>
            <a:ext cx="10872000" cy="720000"/>
          </a:xfrm>
        </p:spPr>
        <p:txBody>
          <a:bodyPr/>
          <a:lstStyle/>
          <a:p>
            <a:r>
              <a:rPr lang="he-IL" dirty="0"/>
              <a:t>שם המורה: אלה גבאי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A9DBE2-E85E-450D-8048-54AA547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4A24BB4-3357-4A55-A0FC-BD9820ED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06" y="920459"/>
            <a:ext cx="11160000" cy="468000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העניקו שם למדינה שאתם הולכים להקי</a:t>
            </a:r>
            <a:r>
              <a:rPr lang="he-IL" dirty="0">
                <a:latin typeface="Varela Round"/>
                <a:ea typeface="Varela Round"/>
                <a:cs typeface="Varela Round"/>
                <a:sym typeface="Varela Round"/>
              </a:rPr>
              <a:t>ם</a:t>
            </a: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lang="he-IL" dirty="0"/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תארו  את שטחה של המדינה שהקמתם:</a:t>
            </a:r>
            <a:r>
              <a:rPr lang="en-US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/>
            </a:r>
            <a:br>
              <a:rPr lang="en-US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כולל קשר לים, אם יש, אקלים מסוים, נהרות, הרים, גודל וכל פרט שימחיש.</a:t>
            </a:r>
            <a:endParaRPr lang="he-IL" dirty="0"/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תארו את אוכלוסייתה: הקבוצות המרכיבות אותה, אחידות מול שונות, רוב מול מיעוט </a:t>
            </a:r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תארו את סוג המשטר בה ופרטים, כגון: גופי השלטון השונים</a:t>
            </a:r>
            <a:endParaRPr lang="he-IL" dirty="0"/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קבעו כיצד תגיב המדינה על פגיעה בריבונותה, רצוי שתי דוגמאות שונות. </a:t>
            </a:r>
            <a:r>
              <a:rPr lang="en-US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/>
            </a:r>
            <a:br>
              <a:rPr lang="en-US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הציגו חוק אחד שנחקק לאחרונה במדינה.</a:t>
            </a:r>
            <a:endParaRPr lang="he-IL" dirty="0"/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צרו: דגל, סמל, מטבע, תלבושת אופיינית, מנהג, מאכלים עממיים </a:t>
            </a:r>
          </a:p>
          <a:p>
            <a:pPr marL="571454" indent="-457200">
              <a:buClr>
                <a:schemeClr val="dk1"/>
              </a:buClr>
              <a:buFont typeface="+mj-lt"/>
              <a:buAutoNum type="arabicPeriod"/>
            </a:pPr>
            <a:r>
              <a:rPr lang="he-IL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הציגו את התוצר סופי על </a:t>
            </a:r>
            <a:r>
              <a:rPr lang="he-IL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פאדלט</a:t>
            </a:r>
            <a:r>
              <a:rPr lang="he-IL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או בשיעור מקוון סינכרוני בזום</a:t>
            </a:r>
          </a:p>
        </p:txBody>
      </p:sp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F860C35E-8576-4A04-B452-E467B19A4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" y="3535757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מה למדנו?</a:t>
            </a:r>
          </a:p>
        </p:txBody>
      </p:sp>
      <p:sp>
        <p:nvSpPr>
          <p:cNvPr id="992" name="Google Shape;992;p34"/>
          <p:cNvSpPr>
            <a:spLocks noGrp="1"/>
          </p:cNvSpPr>
          <p:nvPr>
            <p:ph idx="1"/>
          </p:nvPr>
        </p:nvSpPr>
        <p:spPr>
          <a:xfrm>
            <a:off x="1186752" y="1195757"/>
            <a:ext cx="9816909" cy="4680000"/>
          </a:xfrm>
        </p:spPr>
        <p:txBody>
          <a:bodyPr>
            <a:normAutofit/>
          </a:bodyPr>
          <a:lstStyle/>
          <a:p>
            <a:r>
              <a:rPr lang="he-IL" sz="2600" dirty="0"/>
              <a:t>מדינה היא ארגון חברתי שיש בו שלטון השולט על אוכלוסייה היושבת בשטח מוגדר. </a:t>
            </a:r>
          </a:p>
          <a:p>
            <a:r>
              <a:rPr lang="he-IL" sz="2600" dirty="0"/>
              <a:t>לשלטון יש עצמאות לנהל את ענייני הפנים והחוץ של המדינה. </a:t>
            </a:r>
          </a:p>
          <a:p>
            <a:r>
              <a:rPr lang="he-IL" sz="2600" dirty="0"/>
              <a:t>למדינה יש הכרה בינלאומית של מדינות וארגונים. </a:t>
            </a:r>
          </a:p>
          <a:p>
            <a:r>
              <a:rPr lang="he-IL" sz="2600" dirty="0"/>
              <a:t>במדינה מתגוררים אנשים בעלי מעמד שונה: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he-IL" sz="2600" dirty="0"/>
              <a:t>אזרח, תושב קבוע , תושב זמני.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מבדק: סיכום החומר הנלמד</a:t>
            </a:r>
            <a:endParaRPr lang="he-IL" dirty="0"/>
          </a:p>
        </p:txBody>
      </p:sp>
      <p:pic>
        <p:nvPicPr>
          <p:cNvPr id="4" name="מציין מיקום תוכן 3" descr="&lt;strong&gt;מבדק&lt;/strong&gt; סיכום - ספר בראשית - ימי הבריאה - משימת סיכום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0" y="1471930"/>
            <a:ext cx="3760629" cy="3825189"/>
          </a:xfrm>
        </p:spPr>
      </p:pic>
    </p:spTree>
    <p:extLst>
      <p:ext uri="{BB962C8B-B14F-4D97-AF65-F5344CB8AC3E}">
        <p14:creationId xmlns:p14="http://schemas.microsoft.com/office/powerpoint/2010/main" val="18837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EED1CF-44CE-4886-8CD6-1361E6510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he-IL" dirty="0"/>
              <a:t>חלק א': </a:t>
            </a:r>
            <a:br>
              <a:rPr lang="he-IL" dirty="0"/>
            </a:br>
            <a:r>
              <a:rPr lang="he-IL" dirty="0"/>
              <a:t>מהי מדינה</a:t>
            </a:r>
          </a:p>
        </p:txBody>
      </p:sp>
    </p:spTree>
    <p:extLst>
      <p:ext uri="{BB962C8B-B14F-4D97-AF65-F5344CB8AC3E}">
        <p14:creationId xmlns:p14="http://schemas.microsoft.com/office/powerpoint/2010/main" val="341805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169682" y="1282047"/>
            <a:ext cx="11924907" cy="11876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ארגון חברתי של בני אדם שגרים בשטח </a:t>
            </a:r>
            <a:r>
              <a:rPr lang="iw-IL" sz="2800" dirty="0" smtClean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מוגדר</a:t>
            </a:r>
            <a:r>
              <a:rPr lang="he-IL" sz="2800" dirty="0" smtClean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ש</a:t>
            </a:r>
            <a:r>
              <a:rPr lang="iw-IL" sz="2800" dirty="0" smtClean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יש ב</a:t>
            </a:r>
            <a:r>
              <a:rPr lang="he-IL" sz="2800" dirty="0" smtClean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ו שלטון.</a:t>
            </a:r>
          </a:p>
        </p:txBody>
      </p:sp>
      <p:sp>
        <p:nvSpPr>
          <p:cNvPr id="180" name="Google Shape;180;p18"/>
          <p:cNvSpPr/>
          <p:nvPr/>
        </p:nvSpPr>
        <p:spPr>
          <a:xfrm>
            <a:off x="169682" y="4481880"/>
            <a:ext cx="11924907" cy="12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המטרה של אנשים במדינה היא </a:t>
            </a:r>
            <a:r>
              <a:rPr lang="iw-IL" sz="2800" dirty="0" smtClean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לקדם </a:t>
            </a: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האינטרסים שלהם בשטח שלהם</a:t>
            </a:r>
            <a:endParaRPr sz="28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169682" y="2722259"/>
            <a:ext cx="11924907" cy="12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solidFill>
                  <a:schemeClr val="lt1"/>
                </a:solidFill>
                <a:cs typeface="Varela Round"/>
                <a:sym typeface="Varela Round"/>
              </a:rPr>
              <a:t>השלטון מספק לבני האדם צרכים כמו הגנה </a:t>
            </a:r>
            <a:r>
              <a:rPr lang="he-IL" sz="2800" dirty="0" smtClean="0">
                <a:solidFill>
                  <a:schemeClr val="lt1"/>
                </a:solidFill>
                <a:cs typeface="Varela Round"/>
                <a:sym typeface="Varela Round"/>
              </a:rPr>
              <a:t>ובטחון,</a:t>
            </a:r>
            <a:r>
              <a:rPr lang="iw-IL" sz="2800" dirty="0" smtClean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גידול </a:t>
            </a: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והתפתחות</a:t>
            </a:r>
            <a:r>
              <a:rPr lang="he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קידום התרבות וחיזוק הערכים</a:t>
            </a:r>
            <a:endParaRPr sz="2400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383ED1E-0F23-4676-B715-A0C6D7B4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מדינה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תנאים הכרחיים לקיום מדינה</a:t>
            </a:r>
          </a:p>
        </p:txBody>
      </p:sp>
      <p:sp>
        <p:nvSpPr>
          <p:cNvPr id="186" name="Google Shape;186;p19"/>
          <p:cNvSpPr>
            <a:spLocks noGrp="1"/>
          </p:cNvSpPr>
          <p:nvPr>
            <p:ph idx="1"/>
          </p:nvPr>
        </p:nvSpPr>
        <p:spPr>
          <a:xfrm>
            <a:off x="515206" y="1195757"/>
            <a:ext cx="9208897" cy="4680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2800" dirty="0"/>
              <a:t>שטח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/>
              <a:t>אוכלוסייה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/>
              <a:t>שלטון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/>
              <a:t>ריבונות / עצמאות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/>
              <a:t>הכרה בינלאומית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/>
          <p:nvPr/>
        </p:nvSpPr>
        <p:spPr>
          <a:xfrm>
            <a:off x="1325206" y="1168010"/>
            <a:ext cx="9540000" cy="19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שטחים אלה מוגדרים או מתוחמים באמצעות </a:t>
            </a:r>
            <a:endParaRPr lang="he-IL" sz="24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  <a:p>
            <a:pPr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גבול פיזי טבעי כמו הר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 נהר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י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ם </a:t>
            </a:r>
            <a:r>
              <a:rPr lang="iw-IL" sz="2400" dirty="0" smtClean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או</a:t>
            </a:r>
            <a:r>
              <a:rPr lang="he-IL" sz="2400" dirty="0" smtClean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 גבול</a:t>
            </a:r>
            <a:r>
              <a:rPr lang="iw-IL" sz="2400" dirty="0" smtClean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מלאכותי כמו </a:t>
            </a:r>
            <a:r>
              <a:rPr lang="iw-IL" sz="2400" dirty="0" smtClean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גדר</a:t>
            </a:r>
            <a:r>
              <a:rPr lang="he-IL" sz="2400" dirty="0" smtClean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iw-IL" sz="2400" dirty="0" smtClean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או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הבנות והסכמים בינלאומיים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מלחמות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כיבוש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היפרדות של מדינות</a:t>
            </a:r>
            <a:endParaRPr sz="24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325206" y="3439907"/>
            <a:ext cx="954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בעלות על טריטוריה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: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שטחים השייכים למדינה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המדינה זכאית להחליט ולקבל החלטות ולנהל את המדינה </a:t>
            </a:r>
            <a:endParaRPr sz="24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A53848C-DCFC-4061-B903-FB1E9EBC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טריטוריה - שטח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/>
          <p:nvPr/>
        </p:nvSpPr>
        <p:spPr>
          <a:xfrm>
            <a:off x="6920934" y="1570771"/>
            <a:ext cx="4405828" cy="2655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800" b="1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שטח ימי </a:t>
            </a:r>
            <a:endParaRPr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כולל מים טריטוריאליים ומקורות מים תוך מדינתיים</a:t>
            </a:r>
            <a:r>
              <a:rPr lang="he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כגון</a:t>
            </a:r>
            <a:r>
              <a:rPr lang="he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: </a:t>
            </a:r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נהרות ואגמים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17" name="Google Shape;317;p21" descr="גבולות מדינת ישראל – ויקיפד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799" y="1171818"/>
            <a:ext cx="4644407" cy="451436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1"/>
          <p:cNvSpPr/>
          <p:nvPr/>
        </p:nvSpPr>
        <p:spPr>
          <a:xfrm>
            <a:off x="151411" y="6365477"/>
            <a:ext cx="7183453" cy="30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l" rtl="0"/>
            <a:r>
              <a:rPr lang="iw-IL" sz="1600" u="sng" dirty="0">
                <a:solidFill>
                  <a:schemeClr val="bg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https://il.brainpop.com/category_9/subcategory_362/subjects_4706/</a:t>
            </a:r>
            <a:endParaRPr sz="1600" dirty="0">
              <a:solidFill>
                <a:schemeClr val="bg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3204CD4-BC89-438C-94D7-53FB8682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ym typeface="Varela Round"/>
              </a:rPr>
              <a:t>טריטוריה - שטח מוגדר</a:t>
            </a:r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A5E8AE1A-DA6E-41A9-AEBC-E885B9BC33E1}"/>
              </a:ext>
            </a:extLst>
          </p:cNvPr>
          <p:cNvCxnSpPr/>
          <p:nvPr/>
        </p:nvCxnSpPr>
        <p:spPr>
          <a:xfrm flipH="1">
            <a:off x="5114925" y="2725993"/>
            <a:ext cx="237172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2EDCCB6-AB19-4CDE-B015-54C0643C2F53}"/>
              </a:ext>
            </a:extLst>
          </p:cNvPr>
          <p:cNvCxnSpPr>
            <a:cxnSpLocks/>
          </p:cNvCxnSpPr>
          <p:nvPr/>
        </p:nvCxnSpPr>
        <p:spPr>
          <a:xfrm flipH="1" flipV="1">
            <a:off x="5667375" y="3810000"/>
            <a:ext cx="214312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/>
          <p:nvPr/>
        </p:nvSpPr>
        <p:spPr>
          <a:xfrm>
            <a:off x="6956653" y="1619654"/>
            <a:ext cx="5115274" cy="13960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/>
            <a:r>
              <a:rPr lang="iw-IL" sz="2800" b="1" dirty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שטח יבשתי</a:t>
            </a:r>
            <a:endParaRPr lang="he-IL" sz="2800" b="1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/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ובכלל זה גם שטחים לא רציפים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6956653" y="3688950"/>
            <a:ext cx="5115274" cy="13960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/>
            <a:r>
              <a:rPr lang="iw-IL" sz="2800" b="1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אוויר</a:t>
            </a:r>
            <a:endParaRPr lang="he-IL" sz="2400" b="1" dirty="0">
              <a:solidFill>
                <a:schemeClr val="lt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algn="ctr"/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 שטח אווירי בתחום האטמוספירה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009" y="1133167"/>
            <a:ext cx="6361944" cy="45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1"/>
          <p:cNvSpPr/>
          <p:nvPr/>
        </p:nvSpPr>
        <p:spPr>
          <a:xfrm>
            <a:off x="151411" y="6365477"/>
            <a:ext cx="7183453" cy="30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l" rtl="0"/>
            <a:r>
              <a:rPr lang="iw-IL" sz="1600" u="sng" dirty="0">
                <a:solidFill>
                  <a:schemeClr val="bg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https://il.brainpop.com/category_9/subcategory_362/subjects_4706/</a:t>
            </a:r>
            <a:endParaRPr sz="1600" dirty="0">
              <a:solidFill>
                <a:schemeClr val="bg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3204CD4-BC89-438C-94D7-53FB8682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ym typeface="Varela Round"/>
              </a:rPr>
              <a:t>טריטוריה - שטח מוגדר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89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/>
          <p:nvPr/>
        </p:nvSpPr>
        <p:spPr>
          <a:xfrm>
            <a:off x="3525842" y="177594"/>
            <a:ext cx="5992057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0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64656" y="933094"/>
            <a:ext cx="12125757" cy="156922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כל האנשים</a:t>
            </a:r>
            <a:r>
              <a:rPr lang="he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,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שיש להם אזרחות במדינה ולרוב גרים בתחום המדינה באופן רצוף וקבוע.</a:t>
            </a:r>
            <a:endParaRPr sz="2400" dirty="0">
              <a:solidFill>
                <a:srgbClr val="002060"/>
              </a:solidFill>
              <a:latin typeface="Varela Round"/>
              <a:cs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3200" b="1" dirty="0">
                <a:solidFill>
                  <a:srgbClr val="FF0000"/>
                </a:solidFill>
                <a:latin typeface="Varela Round"/>
                <a:cs typeface="Varela Round"/>
                <a:sym typeface="Varela Round"/>
              </a:rPr>
              <a:t>זכרו! </a:t>
            </a:r>
            <a:r>
              <a:rPr lang="he-IL" sz="3200" b="1" dirty="0">
                <a:solidFill>
                  <a:srgbClr val="FF0000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תיירים אינם חלק מהאוכלוסייה במדינה.</a:t>
            </a:r>
            <a:endParaRPr sz="2400" dirty="0">
              <a:solidFill>
                <a:srgbClr val="002060"/>
              </a:solidFill>
              <a:latin typeface="Varela Round"/>
              <a:cs typeface="Varela Round"/>
            </a:endParaRPr>
          </a:p>
        </p:txBody>
      </p:sp>
      <p:pic>
        <p:nvPicPr>
          <p:cNvPr id="383" name="Google Shape;38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916" y="2651860"/>
            <a:ext cx="6758514" cy="4028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82DC34E-BCBF-4D02-A4D9-55C68695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אוכלוסייה</a:t>
            </a:r>
            <a:endParaRPr lang="he-I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572</Words>
  <Application>Microsoft Office PowerPoint</Application>
  <PresentationFormat>מותאם אישית</PresentationFormat>
  <Paragraphs>94</Paragraphs>
  <Slides>22</Slides>
  <Notes>20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Anton</vt:lpstr>
      <vt:lpstr>Arial</vt:lpstr>
      <vt:lpstr>Calibri</vt:lpstr>
      <vt:lpstr>Times New Roman</vt:lpstr>
      <vt:lpstr>Varela Round</vt:lpstr>
      <vt:lpstr>ערכת נושא Office</vt:lpstr>
      <vt:lpstr>1_ערכת נושא Office</vt:lpstr>
      <vt:lpstr>מצגת של PowerPoint‏</vt:lpstr>
      <vt:lpstr>מהי מדינה  וגבולות מדינת ישראל</vt:lpstr>
      <vt:lpstr>חלק א':  מהי מדינה</vt:lpstr>
      <vt:lpstr>מדינה</vt:lpstr>
      <vt:lpstr>תנאים הכרחיים לקיום מדינה</vt:lpstr>
      <vt:lpstr>טריטוריה - שטח</vt:lpstr>
      <vt:lpstr>טריטוריה - שטח מוגדר</vt:lpstr>
      <vt:lpstr>טריטוריה - שטח מוגדר</vt:lpstr>
      <vt:lpstr>אוכלוסייה</vt:lpstr>
      <vt:lpstr>אוכלוסיית מדינה</vt:lpstr>
      <vt:lpstr>מצגת של PowerPoint‏</vt:lpstr>
      <vt:lpstr>מצגת של PowerPoint‏</vt:lpstr>
      <vt:lpstr>מצגת של PowerPoint‏</vt:lpstr>
      <vt:lpstr>שלטון</vt:lpstr>
      <vt:lpstr>מה ההבדל בין שלטון ומשטר?</vt:lpstr>
      <vt:lpstr>ריבונות - עצמאות</vt:lpstr>
      <vt:lpstr>הכרה בינלאומית</vt:lpstr>
      <vt:lpstr>מאמצע היער ועד לב הים / כאן 11</vt:lpstr>
      <vt:lpstr>משימה</vt:lpstr>
      <vt:lpstr>משימה</vt:lpstr>
      <vt:lpstr>מה למדנו?</vt:lpstr>
      <vt:lpstr>מבדק: סיכום החומר הנלמד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Bar</cp:lastModifiedBy>
  <cp:revision>102</cp:revision>
  <dcterms:created xsi:type="dcterms:W3CDTF">2020-03-15T19:13:03Z</dcterms:created>
  <dcterms:modified xsi:type="dcterms:W3CDTF">2020-09-30T18:37:26Z</dcterms:modified>
</cp:coreProperties>
</file>