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281" r:id="rId6"/>
    <p:sldId id="266" r:id="rId7"/>
    <p:sldId id="270" r:id="rId8"/>
    <p:sldId id="276" r:id="rId9"/>
    <p:sldId id="284" r:id="rId10"/>
    <p:sldId id="256" r:id="rId11"/>
    <p:sldId id="259" r:id="rId12"/>
    <p:sldId id="257" r:id="rId13"/>
    <p:sldId id="258" r:id="rId14"/>
    <p:sldId id="261" r:id="rId15"/>
    <p:sldId id="262" r:id="rId16"/>
    <p:sldId id="260" r:id="rId17"/>
    <p:sldId id="263" r:id="rId18"/>
    <p:sldId id="282" r:id="rId19"/>
    <p:sldId id="265" r:id="rId20"/>
    <p:sldId id="283" r:id="rId21"/>
    <p:sldId id="285" r:id="rId22"/>
  </p:sldIdLst>
  <p:sldSz cx="12188825" cy="6858000"/>
  <p:notesSz cx="6858000" cy="9144000"/>
  <p:defaultTextStyle>
    <a:defPPr algn="r" rtl="1">
      <a:defRPr lang="he-il"/>
    </a:defPPr>
    <a:lvl1pPr marL="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534" y="-165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55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0F375E-5978-4BCD-9E39-9AF66CE7586D}" type="datetime8">
              <a:rPr lang="he-IL" smtClean="0"/>
              <a:pPr/>
              <a:t>19 אוקטובר 20</a:t>
            </a:fld>
            <a:endParaRPr lang="he-IL" dirty="0"/>
          </a:p>
        </p:txBody>
      </p:sp>
      <p:sp>
        <p:nvSpPr>
          <p:cNvPr id="8" name="מציין מיקום של כותרת תחתונה 5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9" name="מציין מיקום של מספר שקופית 6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796F01-7154-41E0-B48B-A6921757531A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0F375E-5978-4BCD-9E39-9AF66CE7586D}" type="datetime8">
              <a:rPr lang="he-IL" smtClean="0"/>
              <a:pPr/>
              <a:t>19 אוקטובר 20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796F01-7154-41E0-B48B-A6921757531A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60949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1218987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82848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243797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304746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421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4251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94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361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1812" y="1498601"/>
            <a:ext cx="7008574" cy="3298825"/>
          </a:xfrm>
        </p:spPr>
        <p:txBody>
          <a:bodyPr rtlCol="1">
            <a:normAutofit/>
          </a:bodyPr>
          <a:lstStyle>
            <a:lvl1pPr algn="r" rtl="1">
              <a:lnSpc>
                <a:spcPct val="90000"/>
              </a:lnSpc>
              <a:defRPr sz="540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31812" y="4927600"/>
            <a:ext cx="7008574" cy="124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157354" cy="1397000"/>
          </a:xfrm>
        </p:spPr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836612" y="1701800"/>
            <a:ext cx="10157354" cy="4470400"/>
          </a:xfrm>
        </p:spPr>
        <p:txBody>
          <a:bodyPr vert="eaVert"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9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571936" y="274638"/>
            <a:ext cx="1422030" cy="5897561"/>
          </a:xfrm>
        </p:spPr>
        <p:txBody>
          <a:bodyPr vert="eaVert"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836612" y="274638"/>
            <a:ext cx="8532178" cy="5897561"/>
          </a:xfrm>
        </p:spPr>
        <p:txBody>
          <a:bodyPr vert="eaVert"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9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157354" cy="1397000"/>
          </a:xfrm>
        </p:spPr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6612" y="1701800"/>
            <a:ext cx="10157354" cy="4470400"/>
          </a:xfrm>
        </p:spPr>
        <p:txBody>
          <a:bodyPr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9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0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94212" y="4445000"/>
            <a:ext cx="7008574" cy="1930400"/>
          </a:xfrm>
        </p:spPr>
        <p:txBody>
          <a:bodyPr rtlCol="1" anchor="t">
            <a:normAutofit/>
          </a:bodyPr>
          <a:lstStyle>
            <a:lvl1pPr algn="r" rtl="1">
              <a:defRPr sz="5400" b="0" cap="none" baseline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494212" y="3124200"/>
            <a:ext cx="7008574" cy="1296987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r" rtl="1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r" rtl="1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r" rtl="1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r" rtl="1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r" rtl="1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r" rtl="1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r" rtl="1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157354" cy="1397000"/>
          </a:xfrm>
        </p:spPr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6612" y="1701800"/>
            <a:ext cx="4977104" cy="4470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800"/>
            </a:lvl4pPr>
            <a:lvl5pPr marL="2011328" algn="r" rtl="1">
              <a:defRPr sz="1800"/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16862" y="1701800"/>
            <a:ext cx="4977104" cy="4470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800"/>
            </a:lvl4pPr>
            <a:lvl5pPr marL="2011328" algn="r" rtl="1">
              <a:defRPr sz="1800"/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10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1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2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157354" cy="1397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40675" y="1608836"/>
            <a:ext cx="4973041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1"/>
            </a:lvl1pPr>
            <a:lvl2pPr marL="609493" indent="0" algn="r" rtl="1">
              <a:buNone/>
              <a:defRPr sz="2700" b="1"/>
            </a:lvl2pPr>
            <a:lvl3pPr marL="1218987" indent="0" algn="r" rtl="1">
              <a:buNone/>
              <a:defRPr sz="2400" b="1"/>
            </a:lvl3pPr>
            <a:lvl4pPr marL="1828480" indent="0" algn="r" rtl="1">
              <a:buNone/>
              <a:defRPr sz="2100" b="1"/>
            </a:lvl4pPr>
            <a:lvl5pPr marL="2437973" indent="0" algn="r" rtl="1">
              <a:buNone/>
              <a:defRPr sz="2100" b="1"/>
            </a:lvl5pPr>
            <a:lvl6pPr marL="3047467" indent="0" algn="r" rtl="1">
              <a:buNone/>
              <a:defRPr sz="2100" b="1"/>
            </a:lvl6pPr>
            <a:lvl7pPr marL="3656960" indent="0" algn="r" rtl="1">
              <a:buNone/>
              <a:defRPr sz="2100" b="1"/>
            </a:lvl7pPr>
            <a:lvl8pPr marL="4266453" indent="0" algn="r" rtl="1">
              <a:buNone/>
              <a:defRPr sz="2100" b="1"/>
            </a:lvl8pPr>
            <a:lvl9pPr marL="4875947" indent="0" algn="r" rtl="1">
              <a:buNone/>
              <a:defRPr sz="21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6612" y="2209800"/>
            <a:ext cx="4977104" cy="39624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800"/>
            </a:lvl3pPr>
            <a:lvl4pPr algn="r" rtl="1">
              <a:defRPr sz="1800"/>
            </a:lvl4pPr>
            <a:lvl5pPr marL="2011328" algn="r" rtl="1">
              <a:defRPr sz="1800"/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020925" y="1608836"/>
            <a:ext cx="4973041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1"/>
            </a:lvl1pPr>
            <a:lvl2pPr marL="609493" indent="0" algn="r" rtl="1">
              <a:buNone/>
              <a:defRPr sz="2700" b="1"/>
            </a:lvl2pPr>
            <a:lvl3pPr marL="1218987" indent="0" algn="r" rtl="1">
              <a:buNone/>
              <a:defRPr sz="2400" b="1"/>
            </a:lvl3pPr>
            <a:lvl4pPr marL="1828480" indent="0" algn="r" rtl="1">
              <a:buNone/>
              <a:defRPr sz="2100" b="1"/>
            </a:lvl4pPr>
            <a:lvl5pPr marL="2437973" indent="0" algn="r" rtl="1">
              <a:buNone/>
              <a:defRPr sz="2100" b="1"/>
            </a:lvl5pPr>
            <a:lvl6pPr marL="3047467" indent="0" algn="r" rtl="1">
              <a:buNone/>
              <a:defRPr sz="2100" b="1"/>
            </a:lvl6pPr>
            <a:lvl7pPr marL="3656960" indent="0" algn="r" rtl="1">
              <a:buNone/>
              <a:defRPr sz="2100" b="1"/>
            </a:lvl7pPr>
            <a:lvl8pPr marL="4266453" indent="0" algn="r" rtl="1">
              <a:buNone/>
              <a:defRPr sz="2100" b="1"/>
            </a:lvl8pPr>
            <a:lvl9pPr marL="4875947" indent="0" algn="r" rtl="1">
              <a:buNone/>
              <a:defRPr sz="21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016862" y="2209800"/>
            <a:ext cx="4977104" cy="39624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800"/>
            </a:lvl3pPr>
            <a:lvl4pPr algn="r" rtl="1">
              <a:defRPr sz="1800"/>
            </a:lvl4pPr>
            <a:lvl5pPr marL="2011328" algn="r" rtl="1">
              <a:defRPr sz="1800"/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12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3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4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157354" cy="1397000"/>
          </a:xfrm>
        </p:spPr>
        <p:txBody>
          <a:bodyPr rtlCol="1"/>
          <a:lstStyle/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79485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32812" y="1701800"/>
            <a:ext cx="3351927" cy="2844800"/>
          </a:xfrm>
        </p:spPr>
        <p:txBody>
          <a:bodyPr rtlCol="1" anchor="b">
            <a:normAutofit/>
          </a:bodyPr>
          <a:lstStyle>
            <a:lvl1pPr algn="r" rtl="1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87353" y="482600"/>
            <a:ext cx="6805427" cy="58928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532812" y="4648200"/>
            <a:ext cx="3351927" cy="17272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r" rtl="1">
              <a:buNone/>
              <a:defRPr sz="1600"/>
            </a:lvl2pPr>
            <a:lvl3pPr marL="1218987" indent="0" algn="r" rtl="1">
              <a:buNone/>
              <a:defRPr sz="1300"/>
            </a:lvl3pPr>
            <a:lvl4pPr marL="1828480" indent="0" algn="r" rtl="1">
              <a:buNone/>
              <a:defRPr sz="1200"/>
            </a:lvl4pPr>
            <a:lvl5pPr marL="2437973" indent="0" algn="r" rtl="1">
              <a:buNone/>
              <a:defRPr sz="1200"/>
            </a:lvl5pPr>
            <a:lvl6pPr marL="3047467" indent="0" algn="r" rtl="1">
              <a:buNone/>
              <a:defRPr sz="1200"/>
            </a:lvl6pPr>
            <a:lvl7pPr marL="3656960" indent="0" algn="r" rtl="1">
              <a:buNone/>
              <a:defRPr sz="1200"/>
            </a:lvl7pPr>
            <a:lvl8pPr marL="4266453" indent="0" algn="r" rtl="1">
              <a:buNone/>
              <a:defRPr sz="1200"/>
            </a:lvl8pPr>
            <a:lvl9pPr marL="4875947" indent="0" algn="r" rtl="1">
              <a:buNone/>
              <a:defRPr sz="12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1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790430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2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1957533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05933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1" anchor="b">
            <a:normAutofit/>
          </a:bodyPr>
          <a:lstStyle>
            <a:lvl1pPr algn="r" rtl="1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r" rtl="1">
              <a:buNone/>
              <a:defRPr sz="3700"/>
            </a:lvl2pPr>
            <a:lvl3pPr marL="1218987" indent="0" algn="r" rtl="1">
              <a:buNone/>
              <a:defRPr sz="3200"/>
            </a:lvl3pPr>
            <a:lvl4pPr marL="1828480" indent="0" algn="r" rtl="1">
              <a:buNone/>
              <a:defRPr sz="2700"/>
            </a:lvl4pPr>
            <a:lvl5pPr marL="2437973" indent="0" algn="r" rtl="1">
              <a:buNone/>
              <a:defRPr sz="2700"/>
            </a:lvl5pPr>
            <a:lvl6pPr marL="3047467" indent="0" algn="r" rtl="1">
              <a:buNone/>
              <a:defRPr sz="2700"/>
            </a:lvl6pPr>
            <a:lvl7pPr marL="3656960" indent="0" algn="r" rtl="1">
              <a:buNone/>
              <a:defRPr sz="2700"/>
            </a:lvl7pPr>
            <a:lvl8pPr marL="4266453" indent="0" algn="r" rtl="1">
              <a:buNone/>
              <a:defRPr sz="2700"/>
            </a:lvl8pPr>
            <a:lvl9pPr marL="4875947" indent="0" algn="r" rtl="1">
              <a:buNone/>
              <a:defRPr sz="27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r" rtl="1">
              <a:buNone/>
              <a:defRPr sz="1600"/>
            </a:lvl2pPr>
            <a:lvl3pPr marL="1218987" indent="0" algn="r" rtl="1">
              <a:buNone/>
              <a:defRPr sz="1300"/>
            </a:lvl3pPr>
            <a:lvl4pPr marL="1828480" indent="0" algn="r" rtl="1">
              <a:buNone/>
              <a:defRPr sz="1200"/>
            </a:lvl4pPr>
            <a:lvl5pPr marL="2437973" indent="0" algn="r" rtl="1">
              <a:buNone/>
              <a:defRPr sz="1200"/>
            </a:lvl5pPr>
            <a:lvl6pPr marL="3047467" indent="0" algn="r" rtl="1">
              <a:buNone/>
              <a:defRPr sz="1200"/>
            </a:lvl6pPr>
            <a:lvl7pPr marL="3656960" indent="0" algn="r" rtl="1">
              <a:buNone/>
              <a:defRPr sz="1200"/>
            </a:lvl7pPr>
            <a:lvl8pPr marL="4266453" indent="0" algn="r" rtl="1">
              <a:buNone/>
              <a:defRPr sz="1200"/>
            </a:lvl8pPr>
            <a:lvl9pPr marL="4875947" indent="0" algn="r" rtl="1">
              <a:buNone/>
              <a:defRPr sz="12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1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2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1" anchor="b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6612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1">
            <a:normAutofit/>
          </a:bodyPr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6612" y="6400801"/>
            <a:ext cx="11088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003715" y="6400801"/>
            <a:ext cx="6217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252115" y="6400801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87FA629-A31D-4216-9ECF-300552ED3A1C}" type="datetime8">
              <a:rPr lang="he-IL" smtClean="0"/>
              <a:pPr/>
              <a:t>19 אוקטובר 20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>
            <a:normAutofit/>
          </a:bodyPr>
          <a:lstStyle/>
          <a:p>
            <a:pPr rtl="1"/>
            <a:r>
              <a:rPr lang="he-IL" sz="6000" dirty="0">
                <a:cs typeface="Shalt" pitchFamily="2" charset="-79"/>
              </a:rPr>
              <a:t>מה זה היסטוריה?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r>
              <a:rPr lang="he-IL" dirty="0"/>
              <a:t>מבוא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8885BC-23CB-4915-9F6C-175772D1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B9AC01-EF22-42F2-ACEC-E12A8D3A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024" y="540110"/>
            <a:ext cx="9600774" cy="3449714"/>
          </a:xfrm>
        </p:spPr>
        <p:txBody>
          <a:bodyPr/>
          <a:lstStyle/>
          <a:p>
            <a:pPr marL="0" indent="0" algn="ctr">
              <a:buNone/>
            </a:pPr>
            <a:r>
              <a:rPr lang="he-IL" sz="5998" b="1" dirty="0">
                <a:solidFill>
                  <a:srgbClr val="00B0F0"/>
                </a:solidFill>
                <a:latin typeface="Noot" pitchFamily="50" charset="-79"/>
                <a:cs typeface="Noot" pitchFamily="50" charset="-79"/>
              </a:rPr>
              <a:t>הקמת המדינה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6582B86-B11A-4C73-B11A-48B45C2B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75" y="2194829"/>
            <a:ext cx="5707680" cy="35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E597EB-0862-4FCB-87CA-C0D6C384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9CBC4A-99AA-4B42-AB98-4EEEB859915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74419">
            <a:off x="3398788" y="965850"/>
            <a:ext cx="7552706" cy="3571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5998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הקמת מפעל חדש בנתיבות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A639060-C36B-47A8-A337-B7EC1799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71" y="2600541"/>
            <a:ext cx="5369579" cy="28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3F6AE5-1142-4925-B8C9-2F6CE46B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965086-E5B9-4DAA-AB37-6137FB21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60" y="502020"/>
            <a:ext cx="10969311" cy="344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6598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הקמת העיר תל-אביב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288477D-A351-41EB-9017-E00CEA1D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540" y="2118027"/>
            <a:ext cx="5204056" cy="34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1CEDE07-5E1D-4914-A214-5D5ED39A3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2085271"/>
            <a:ext cx="6784796" cy="451497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AE3B507-A4BA-46A6-AB19-2C7511AF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4B091E3-62D0-4D8F-A256-0040C83FE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850" y="721038"/>
            <a:ext cx="9600774" cy="3449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7198" b="1" dirty="0" err="1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מגיפת</a:t>
            </a:r>
            <a:r>
              <a:rPr lang="he-IL" sz="7198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 הקורונה</a:t>
            </a:r>
          </a:p>
        </p:txBody>
      </p:sp>
    </p:spTree>
    <p:extLst>
      <p:ext uri="{BB962C8B-B14F-4D97-AF65-F5344CB8AC3E}">
        <p14:creationId xmlns:p14="http://schemas.microsoft.com/office/powerpoint/2010/main" val="42194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751AD4-4A38-46DA-A899-B923573C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80B176-F5D9-472A-8FC9-E0F6EFCEA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5998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שחרור החטוף גלעד שליט מידי החמאס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290C04B-F902-47C2-8469-8D324A76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49" y="4247937"/>
            <a:ext cx="2856756" cy="15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AD5FB65-93C2-406F-A4DA-170EA93D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116" y="3010010"/>
            <a:ext cx="4442027" cy="304278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3CC35D2-040F-41B1-B9E2-D84E3ACE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7E0C9A-A5A9-4FD2-9D41-DF726DE6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770533"/>
            <a:ext cx="10157354" cy="4470400"/>
          </a:xfrm>
        </p:spPr>
        <p:txBody>
          <a:bodyPr/>
          <a:lstStyle/>
          <a:p>
            <a:pPr marL="0" indent="0" algn="ctr">
              <a:buNone/>
            </a:pPr>
            <a:r>
              <a:rPr lang="he-IL" sz="5998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צביעת מדרכות העיר בצבע כחול </a:t>
            </a:r>
          </a:p>
        </p:txBody>
      </p:sp>
    </p:spTree>
    <p:extLst>
      <p:ext uri="{BB962C8B-B14F-4D97-AF65-F5344CB8AC3E}">
        <p14:creationId xmlns:p14="http://schemas.microsoft.com/office/powerpoint/2010/main" val="8172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216B2E-4A2F-4697-B340-5BE55192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E1AE455-A9B1-4F04-810C-9A4DAD82431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369752">
            <a:off x="-391426" y="2450543"/>
            <a:ext cx="9600774" cy="3449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7198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המצאת הפלאפון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0328DCF-BFE3-495B-9F06-41B24B97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715" y="1059146"/>
            <a:ext cx="2756769" cy="47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60142D9-E071-4C0A-BB05-00E82C2B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52" y="171219"/>
            <a:ext cx="4323224" cy="5771727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43B5C11-7D93-42AA-8DAF-71BE8F61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343FF4-5310-424B-A85A-6356501D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42946"/>
            <a:ext cx="12169352" cy="344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בניית בית כנסת ראשון בעיר הבירה </a:t>
            </a:r>
          </a:p>
        </p:txBody>
      </p:sp>
    </p:spTree>
    <p:extLst>
      <p:ext uri="{BB962C8B-B14F-4D97-AF65-F5344CB8AC3E}">
        <p14:creationId xmlns:p14="http://schemas.microsoft.com/office/powerpoint/2010/main" val="1222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B6C4CC-BADC-49D6-A13F-BAA123C9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8800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ולסיום-</a:t>
            </a:r>
            <a:r>
              <a:rPr lang="he-IL" sz="8800" dirty="0"/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1781B0-F504-419E-AE61-482231BB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8" y="2204864"/>
            <a:ext cx="10157354" cy="4470400"/>
          </a:xfrm>
        </p:spPr>
        <p:txBody>
          <a:bodyPr/>
          <a:lstStyle/>
          <a:p>
            <a:r>
              <a:rPr lang="en-US" dirty="0"/>
              <a:t>https://forms.gle/H3JPitXA8hJxvdeEA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42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279012-9E79-4283-B433-F0809114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000" dirty="0">
                <a:cs typeface="Shalt" pitchFamily="2" charset="-79"/>
              </a:rPr>
              <a:t>מהי היסטוריה: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EDA24E7-04A2-4E53-A8F9-A44674C4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הִיסְטוֹרְיָה היא מחקר אירועי העבר</a:t>
            </a:r>
          </a:p>
          <a:p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המילה האנגלית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“Story" </a:t>
            </a:r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סיפור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ההיסטוריונים משתמשים במקורות רבים, כולל מסמכים כתובים או מודפסים, ראיונות וארכאולוגיה.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088DF66-697D-4AFC-80E3-42C9A5205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4437112"/>
            <a:ext cx="6095558" cy="21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6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4132" y="4589440"/>
            <a:ext cx="8352928" cy="2007912"/>
          </a:xfrm>
        </p:spPr>
        <p:txBody>
          <a:bodyPr rtlCol="1">
            <a:noAutofit/>
          </a:bodyPr>
          <a:lstStyle/>
          <a:p>
            <a:pPr rtl="1"/>
            <a:r>
              <a:rPr lang="he-IL" sz="4400" dirty="0">
                <a:cs typeface="Dybbuk" panose="00000400000000000000" pitchFamily="2" charset="-79"/>
              </a:rPr>
              <a:t>   בואו נפתח ונסתכל מה יש בה...    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502124" y="3124201"/>
            <a:ext cx="8000662" cy="1168896"/>
          </a:xfrm>
        </p:spPr>
        <p:txBody>
          <a:bodyPr rtlCol="1"/>
          <a:lstStyle/>
          <a:p>
            <a:pPr rtl="1"/>
            <a:r>
              <a:rPr lang="he-IL" dirty="0">
                <a:cs typeface="Dybbuk" panose="00000400000000000000" pitchFamily="2" charset="-79"/>
              </a:rPr>
              <a:t>    זוהי שקית הזבל של השכנה שלי – טוריה היס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9F65A2B-6A32-49C4-9469-739A5850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90" y="260648"/>
            <a:ext cx="3360418" cy="3312368"/>
          </a:xfrm>
          <a:prstGeom prst="rect">
            <a:avLst/>
          </a:prstGeom>
        </p:spPr>
      </p:pic>
      <p:pic>
        <p:nvPicPr>
          <p:cNvPr id="1028" name="Picture 4" descr="מרכיב ה&quot;פדיחה&quot; בקבלת החלטות – כן ואולי לא">
            <a:extLst>
              <a:ext uri="{FF2B5EF4-FFF2-40B4-BE49-F238E27FC236}">
                <a16:creationId xmlns:a16="http://schemas.microsoft.com/office/drawing/2014/main" id="{F65FB1C0-5582-451E-8516-2937F4B5B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6796" r="24217"/>
          <a:stretch/>
        </p:blipFill>
        <p:spPr bwMode="auto">
          <a:xfrm>
            <a:off x="7062395" y="5309521"/>
            <a:ext cx="1872208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F187BDF-A7E8-4FF6-BEF3-2E9E3F922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0"/>
          <a:stretch/>
        </p:blipFill>
        <p:spPr>
          <a:xfrm>
            <a:off x="8974732" y="404665"/>
            <a:ext cx="1800200" cy="115212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A37622B-A038-4248-BE45-9C41E45A2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20" y="386183"/>
            <a:ext cx="1445146" cy="144514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983B713-D8AE-4723-84B8-0519CDC182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68" r="23916"/>
          <a:stretch/>
        </p:blipFill>
        <p:spPr>
          <a:xfrm>
            <a:off x="10198868" y="3625135"/>
            <a:ext cx="792088" cy="150541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69F5A1E-7C56-429B-BF1E-848BA5684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08" y="2924944"/>
            <a:ext cx="2143125" cy="21431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11CA558-413C-4152-9623-96116093C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662" y="2961491"/>
            <a:ext cx="2466975" cy="18478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1494386-46CE-4DD5-8151-B8419531C3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076" y="476672"/>
            <a:ext cx="2857500" cy="16002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3A6BBD6-11E0-4A91-8915-57D7953C6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750" y="476672"/>
            <a:ext cx="2857500" cy="16002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602ADBE-3299-45CA-9837-DAC4059D6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4872" y="503141"/>
            <a:ext cx="2857500" cy="16002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439C730-4B0C-487D-A34B-153B9FA43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8546" y="476672"/>
            <a:ext cx="2857500" cy="16002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20B0CB0-E289-4F4C-8284-B516A74C45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465" t="2667" r="3216" b="9632"/>
          <a:stretch/>
        </p:blipFill>
        <p:spPr>
          <a:xfrm>
            <a:off x="837829" y="2845182"/>
            <a:ext cx="2143125" cy="144514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60F5733F-1CB0-4656-9E36-4C7E195524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0639" y="5068069"/>
            <a:ext cx="1703613" cy="170361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B74DD81-387F-44C5-B335-847DA163DD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1717" y="5227445"/>
            <a:ext cx="1837546" cy="149112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2397386-7791-4CE7-A625-9A5889F9B5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4852" y="1789031"/>
            <a:ext cx="1603865" cy="1603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31F01D9-9975-4ED2-92DE-F673725041A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717" t="9509" r="20325"/>
          <a:stretch/>
        </p:blipFill>
        <p:spPr>
          <a:xfrm>
            <a:off x="1053851" y="4881845"/>
            <a:ext cx="1440161" cy="1491124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5DCE8682-10C8-4637-958F-B1798F9A0B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0982" y="1377042"/>
            <a:ext cx="1342480" cy="13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>
            <a:off x="836612" y="76200"/>
            <a:ext cx="10946432" cy="1048544"/>
          </a:xfrm>
        </p:spPr>
        <p:txBody>
          <a:bodyPr rtlCol="1"/>
          <a:lstStyle/>
          <a:p>
            <a:pPr rtl="1"/>
            <a:r>
              <a:rPr lang="he-IL" dirty="0">
                <a:cs typeface="Shalt" pitchFamily="2" charset="-79"/>
              </a:rPr>
              <a:t>בואו נחשוב, מה ניתן ללמוד עליה?</a:t>
            </a:r>
          </a:p>
        </p:txBody>
      </p: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14D6495C-E900-430F-8E0C-87C442B97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05702"/>
              </p:ext>
            </p:extLst>
          </p:nvPr>
        </p:nvGraphicFramePr>
        <p:xfrm>
          <a:off x="937165" y="1040750"/>
          <a:ext cx="10730406" cy="54874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05715">
                  <a:extLst>
                    <a:ext uri="{9D8B030D-6E8A-4147-A177-3AD203B41FA5}">
                      <a16:colId xmlns:a16="http://schemas.microsoft.com/office/drawing/2014/main" val="2820601105"/>
                    </a:ext>
                  </a:extLst>
                </a:gridCol>
                <a:gridCol w="9324691">
                  <a:extLst>
                    <a:ext uri="{9D8B030D-6E8A-4147-A177-3AD203B41FA5}">
                      <a16:colId xmlns:a16="http://schemas.microsoft.com/office/drawing/2014/main" val="755378930"/>
                    </a:ext>
                  </a:extLst>
                </a:gridCol>
              </a:tblGrid>
              <a:tr h="457290"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החפץ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/>
                        <a:t>מה ניתן להסיק על דמותה?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81308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אולי בעלה עובד באבטחה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41128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יש לה הרבה חדרים בבית – היא חששנית. יש לה מה להסתיר...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204951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יש לה ילדה / נכדה קטנה בגיל שנתיים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24951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היא אוהבת פרחים יפים, אולי היה לה יום נישואין, אולי היא קנתה לשבת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49779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יש לה הרבה כסף. יש לה קשרים. היא מבינה בטכנולוגיה חיה בשנת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24942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מדליקה נרות. </a:t>
                      </a:r>
                      <a:r>
                        <a:rPr lang="he-IL" dirty="0" err="1"/>
                        <a:t>יהודיה</a:t>
                      </a:r>
                      <a:r>
                        <a:rPr lang="he-IL" dirty="0"/>
                        <a:t>. אוהבת מסורת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91387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אישה מבולגנת / אין לה ערך לכסף /  אין לה כרטיס אשראי.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94493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יש לה משפחה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81651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היא מתפללת באופן קבוע / אישה מאמינה / דתיה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802807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היא מגונדרת. יש לה הרבה כסף. בזבזנית?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28298"/>
                  </a:ext>
                </a:extLst>
              </a:tr>
              <a:tr h="45729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היא אוהבת את ההורים שלה. היא אוהבת את בעלה /משפחתית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60076"/>
                  </a:ext>
                </a:extLst>
              </a:tr>
            </a:tbl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id="{57CDF15C-A78D-4081-8BEF-996D087C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962" y="1612798"/>
            <a:ext cx="676646" cy="36004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8686A7D-B0D5-4934-8912-0F5C899C8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65" y="1972838"/>
            <a:ext cx="537046" cy="4415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308BA42-336C-41F2-AC39-7539376BE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896" y="2441732"/>
            <a:ext cx="560809" cy="41956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639BA35-B1E4-4238-ADD8-F19497AF7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6921" y="2876087"/>
            <a:ext cx="419568" cy="41956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6B1A80CB-A0BD-4029-B552-D9C9D017E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840" y="3322615"/>
            <a:ext cx="655730" cy="44150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5860E98-DA8A-4E96-A882-F20E7F123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9540" y="3821347"/>
            <a:ext cx="527320" cy="427462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F31C6898-D208-423C-A7AF-FF35AFC0A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7038" y="4255702"/>
            <a:ext cx="850523" cy="41956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984ADD6F-49A8-4FB0-9793-5D61F9423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2595" y="4702664"/>
            <a:ext cx="524159" cy="54192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A11C3646-321B-4958-9E37-AA6A5D2F2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0187" y="5183892"/>
            <a:ext cx="492620" cy="49262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A3907F52-ECBC-4F57-8328-530453586D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3977" y="5631694"/>
            <a:ext cx="419568" cy="419568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A69CBA9C-D63D-4B52-87DB-0711785D77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78863" y="6064116"/>
            <a:ext cx="503842" cy="5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7D83E2-6CA5-4E23-AF59-D8AF367A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47105"/>
            <a:ext cx="10157354" cy="1397000"/>
          </a:xfrm>
        </p:spPr>
        <p:txBody>
          <a:bodyPr>
            <a:normAutofit fontScale="90000"/>
          </a:bodyPr>
          <a:lstStyle/>
          <a:p>
            <a:pPr marL="0" marR="0" lvl="0" indent="0" defTabSz="1218987" rtl="1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tabLst/>
              <a:defRPr/>
            </a:pPr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Shalt" pitchFamily="2" charset="-79"/>
              </a:rPr>
              <a:t>עכשיו בואו נסתכל עליכן.... </a:t>
            </a:r>
            <a:b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Shalt" pitchFamily="2" charset="-79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8F5DBFE-3A1C-4FD2-B2ED-337E5E6C6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4400" dirty="0">
                <a:latin typeface="Guttman Yad-Brush" panose="02010401010101010101" pitchFamily="2" charset="-79"/>
                <a:cs typeface="Dybbuk" panose="00000400000000000000" pitchFamily="2" charset="-79"/>
              </a:rPr>
              <a:t>מוכנות? </a:t>
            </a:r>
          </a:p>
          <a:p>
            <a:pPr marL="0" indent="0">
              <a:buNone/>
            </a:pPr>
            <a:r>
              <a:rPr lang="he-IL" sz="3200" dirty="0"/>
              <a:t>גשו לחדר שלכן והביאו משם-</a:t>
            </a:r>
          </a:p>
          <a:p>
            <a:pPr marL="457200" indent="-457200">
              <a:buAutoNum type="arabicPeriod"/>
            </a:pPr>
            <a:r>
              <a:rPr lang="he-IL" sz="3200" dirty="0"/>
              <a:t>משהו שמזמן כבר היה צריך להיות בפח.</a:t>
            </a:r>
          </a:p>
          <a:p>
            <a:pPr marL="457200" indent="-457200">
              <a:buAutoNum type="arabicPeriod"/>
            </a:pPr>
            <a:r>
              <a:rPr lang="he-IL" sz="3200" dirty="0"/>
              <a:t>משהו שניתן ללמוד ממנו עליכן.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1DC701C-A03B-4F48-9605-7E600F05E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3437359"/>
            <a:ext cx="3091036" cy="30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36DF93-3659-42A6-B86A-BD4DDB71B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820" y="5085184"/>
            <a:ext cx="6864558" cy="1354609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he-IL" sz="54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Noot" pitchFamily="50" charset="-79"/>
                <a:cs typeface="Noot" pitchFamily="50" charset="-79"/>
              </a:rPr>
              <a:t>האם יזכרו את האירוע בעוד 200 שנה? </a:t>
            </a:r>
            <a:endParaRPr lang="he-IL" dirty="0">
              <a:latin typeface="Noot" pitchFamily="50" charset="-79"/>
              <a:cs typeface="Noot" pitchFamily="50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69C8EF4-EEE3-45D1-9A28-2D58F922E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04" y="3429000"/>
            <a:ext cx="7008574" cy="1244600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0F6F8A2-BF72-44D5-8BFE-137E3DFFD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00" y="1052736"/>
            <a:ext cx="2328257" cy="32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3C752FE-DAEE-4908-BA40-AE5D365F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22" y="1704143"/>
            <a:ext cx="9600774" cy="3449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5998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החלפת המנורות בשכונה  מאור צהוב לאור לבן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46E7648-DBAC-4A4A-AC66-0DE1A5AB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28" y="3627352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89E581-A0B4-4CEA-BFAE-30C6152A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ED55A21-18B5-4AFE-8A1A-B40DC90E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025" y="1704143"/>
            <a:ext cx="9600774" cy="3449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5998" b="1" dirty="0">
                <a:solidFill>
                  <a:srgbClr val="FFC000"/>
                </a:solidFill>
                <a:latin typeface="Noot" pitchFamily="50" charset="-79"/>
                <a:cs typeface="Noot" pitchFamily="50" charset="-79"/>
              </a:rPr>
              <a:t>פטירתו של הרב עובדיה יוסף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EFEEE94-E1A5-4C5D-822F-C2080B5F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405" y="3814842"/>
            <a:ext cx="4128013" cy="26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ספרים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26139_TF02787940.potx" id="{EAEC92E8-EABF-4D43-8B2C-4773992C19C6}" vid="{0AB3B247-53F2-46CC-A72B-45CB000DCCE2}"/>
    </a:ext>
  </a:extLst>
</a:theme>
</file>

<file path=ppt/theme/theme2.xml><?xml version="1.0" encoding="utf-8"?>
<a:theme xmlns:a="http://schemas.openxmlformats.org/drawingml/2006/main" name="ערכת נושא של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כחולה בעיצוב ערימת ספרים (מסך רחב)</Template>
  <TotalTime>240</TotalTime>
  <Words>266</Words>
  <Application>Microsoft Office PowerPoint</Application>
  <PresentationFormat>מותאם אישית</PresentationFormat>
  <Paragraphs>44</Paragraphs>
  <Slides>18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Century Gothic</vt:lpstr>
      <vt:lpstr>Guttman Yad-Brush</vt:lpstr>
      <vt:lpstr>Noot</vt:lpstr>
      <vt:lpstr>Tahoma</vt:lpstr>
      <vt:lpstr>ספרים 16x9</vt:lpstr>
      <vt:lpstr>מה זה היסטוריה?</vt:lpstr>
      <vt:lpstr>מהי היסטוריה:</vt:lpstr>
      <vt:lpstr>   בואו נפתח ונסתכל מה יש בה...     </vt:lpstr>
      <vt:lpstr>מצגת של PowerPoint‏</vt:lpstr>
      <vt:lpstr>בואו נחשוב, מה ניתן ללמוד עליה?</vt:lpstr>
      <vt:lpstr>עכשיו בואו נסתכל עליכן....  </vt:lpstr>
      <vt:lpstr>האם יזכרו את האירוע בעוד 200 שנה?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ולסיום-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זה היסטוריה?</dc:title>
  <dc:creator>‏‏משתמש Windows</dc:creator>
  <cp:lastModifiedBy>‏‏משתמש Windows</cp:lastModifiedBy>
  <cp:revision>13</cp:revision>
  <dcterms:created xsi:type="dcterms:W3CDTF">2020-10-18T21:01:15Z</dcterms:created>
  <dcterms:modified xsi:type="dcterms:W3CDTF">2020-10-19T08:29:42Z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