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9"/>
  </p:notesMasterIdLst>
  <p:sldIdLst>
    <p:sldId id="256" r:id="rId2"/>
    <p:sldId id="257" r:id="rId3"/>
    <p:sldId id="267" r:id="rId4"/>
    <p:sldId id="258" r:id="rId5"/>
    <p:sldId id="259" r:id="rId6"/>
    <p:sldId id="260" r:id="rId7"/>
    <p:sldId id="261" r:id="rId8"/>
    <p:sldId id="262" r:id="rId9"/>
    <p:sldId id="263" r:id="rId10"/>
    <p:sldId id="264" r:id="rId11"/>
    <p:sldId id="265" r:id="rId12"/>
    <p:sldId id="266" r:id="rId13"/>
    <p:sldId id="270" r:id="rId14"/>
    <p:sldId id="271" r:id="rId15"/>
    <p:sldId id="277" r:id="rId16"/>
    <p:sldId id="275" r:id="rId17"/>
    <p:sldId id="276" r:id="rId18"/>
    <p:sldId id="279" r:id="rId19"/>
    <p:sldId id="280" r:id="rId20"/>
    <p:sldId id="281" r:id="rId21"/>
    <p:sldId id="282" r:id="rId22"/>
    <p:sldId id="283" r:id="rId23"/>
    <p:sldId id="284" r:id="rId24"/>
    <p:sldId id="274" r:id="rId25"/>
    <p:sldId id="278" r:id="rId26"/>
    <p:sldId id="272" r:id="rId27"/>
    <p:sldId id="285" r:id="rId28"/>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snapToGrid="0">
      <p:cViewPr varScale="1">
        <p:scale>
          <a:sx n="74" d="100"/>
          <a:sy n="74" d="100"/>
        </p:scale>
        <p:origin x="73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13F4CBF1-881D-4E7E-84F4-A1A57E9F8C3E}" type="datetimeFigureOut">
              <a:rPr lang="he-IL" smtClean="0"/>
              <a:t>כ"ד/סיון/תש"פ</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DE61E38C-0398-4007-8FDB-B77EBA278D58}" type="slidenum">
              <a:rPr lang="he-IL" smtClean="0"/>
              <a:t>‹#›</a:t>
            </a:fld>
            <a:endParaRPr lang="he-IL"/>
          </a:p>
        </p:txBody>
      </p:sp>
    </p:spTree>
    <p:extLst>
      <p:ext uri="{BB962C8B-B14F-4D97-AF65-F5344CB8AC3E}">
        <p14:creationId xmlns:p14="http://schemas.microsoft.com/office/powerpoint/2010/main" val="229323674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עמ' שער –</a:t>
            </a:r>
            <a:r>
              <a:rPr lang="he-IL" baseline="0" dirty="0" smtClean="0"/>
              <a:t> אין העברת שקופיות אוטומטית, כדי להשאיר זמן לדיון על כל שקופית או לחילופין, לאפשר דילוג על שקופית – החלפת שקופיות תתבצע בלחיצה.</a:t>
            </a:r>
            <a:endParaRPr lang="he-IL" dirty="0"/>
          </a:p>
        </p:txBody>
      </p:sp>
      <p:sp>
        <p:nvSpPr>
          <p:cNvPr id="4" name="מציין מיקום של מספר שקופית 3"/>
          <p:cNvSpPr>
            <a:spLocks noGrp="1"/>
          </p:cNvSpPr>
          <p:nvPr>
            <p:ph type="sldNum" sz="quarter" idx="10"/>
          </p:nvPr>
        </p:nvSpPr>
        <p:spPr/>
        <p:txBody>
          <a:bodyPr/>
          <a:lstStyle/>
          <a:p>
            <a:fld id="{DE61E38C-0398-4007-8FDB-B77EBA278D58}" type="slidenum">
              <a:rPr lang="he-IL" smtClean="0"/>
              <a:t>1</a:t>
            </a:fld>
            <a:endParaRPr lang="he-IL"/>
          </a:p>
        </p:txBody>
      </p:sp>
    </p:spTree>
    <p:extLst>
      <p:ext uri="{BB962C8B-B14F-4D97-AF65-F5344CB8AC3E}">
        <p14:creationId xmlns:p14="http://schemas.microsoft.com/office/powerpoint/2010/main" val="4224045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dirty="0" smtClean="0"/>
              <a:t>מימין: </a:t>
            </a:r>
            <a:r>
              <a:rPr lang="he-IL" sz="1200" b="0" i="0" kern="1200" dirty="0" smtClean="0">
                <a:solidFill>
                  <a:schemeClr val="tx1"/>
                </a:solidFill>
                <a:effectLst/>
                <a:latin typeface="+mn-lt"/>
                <a:ea typeface="+mn-ea"/>
                <a:cs typeface="+mn-cs"/>
              </a:rPr>
              <a:t>דוש - </a:t>
            </a:r>
            <a:r>
              <a:rPr lang="he-IL" sz="1200" b="0" i="0" kern="1200" dirty="0" err="1" smtClean="0">
                <a:solidFill>
                  <a:schemeClr val="tx1"/>
                </a:solidFill>
                <a:effectLst/>
                <a:latin typeface="+mn-lt"/>
                <a:ea typeface="+mn-ea"/>
                <a:cs typeface="+mn-cs"/>
              </a:rPr>
              <a:t>קריאל</a:t>
            </a:r>
            <a:r>
              <a:rPr lang="he-IL" sz="1200" b="0" i="0" kern="1200" dirty="0" smtClean="0">
                <a:solidFill>
                  <a:schemeClr val="tx1"/>
                </a:solidFill>
                <a:effectLst/>
                <a:latin typeface="+mn-lt"/>
                <a:ea typeface="+mn-ea"/>
                <a:cs typeface="+mn-cs"/>
              </a:rPr>
              <a:t> </a:t>
            </a:r>
            <a:r>
              <a:rPr lang="he-IL" sz="1200" b="0" i="0" kern="1200" dirty="0" err="1" smtClean="0">
                <a:solidFill>
                  <a:schemeClr val="tx1"/>
                </a:solidFill>
                <a:effectLst/>
                <a:latin typeface="+mn-lt"/>
                <a:ea typeface="+mn-ea"/>
                <a:cs typeface="+mn-cs"/>
              </a:rPr>
              <a:t>גרדוש</a:t>
            </a:r>
            <a:r>
              <a:rPr lang="he-IL" sz="1200" b="0" i="0" kern="1200" baseline="0" dirty="0" smtClean="0">
                <a:solidFill>
                  <a:schemeClr val="tx1"/>
                </a:solidFill>
                <a:effectLst/>
                <a:latin typeface="+mn-lt"/>
                <a:ea typeface="+mn-ea"/>
                <a:cs typeface="+mn-cs"/>
              </a:rPr>
              <a:t> </a:t>
            </a:r>
            <a:r>
              <a:rPr lang="he-IL" sz="1200" b="1" i="0" kern="1200" dirty="0" smtClean="0">
                <a:solidFill>
                  <a:schemeClr val="tx1"/>
                </a:solidFill>
                <a:effectLst/>
                <a:latin typeface="+mn-lt"/>
                <a:ea typeface="+mn-ea"/>
                <a:cs typeface="+mn-cs"/>
              </a:rPr>
              <a:t>ישראל מגויסת וממתינה </a:t>
            </a:r>
            <a:r>
              <a:rPr lang="he-IL" sz="1200" b="1" i="0" kern="1200" dirty="0" err="1" smtClean="0">
                <a:solidFill>
                  <a:schemeClr val="tx1"/>
                </a:solidFill>
                <a:effectLst/>
                <a:latin typeface="+mn-lt"/>
                <a:ea typeface="+mn-ea"/>
                <a:cs typeface="+mn-cs"/>
              </a:rPr>
              <a:t>לפיתרון</a:t>
            </a:r>
            <a:r>
              <a:rPr lang="he-IL" sz="1200" b="1" i="0" kern="1200" dirty="0" smtClean="0">
                <a:solidFill>
                  <a:schemeClr val="tx1"/>
                </a:solidFill>
                <a:effectLst/>
                <a:latin typeface="+mn-lt"/>
                <a:ea typeface="+mn-ea"/>
                <a:cs typeface="+mn-cs"/>
              </a:rPr>
              <a:t> דיפלומטי</a:t>
            </a:r>
            <a:r>
              <a:rPr lang="he-IL" sz="1200" b="1" i="0" kern="1200" baseline="0" dirty="0" smtClean="0">
                <a:solidFill>
                  <a:schemeClr val="tx1"/>
                </a:solidFill>
                <a:effectLst/>
                <a:latin typeface="+mn-lt"/>
                <a:ea typeface="+mn-ea"/>
                <a:cs typeface="+mn-cs"/>
              </a:rPr>
              <a:t> </a:t>
            </a:r>
            <a:r>
              <a:rPr lang="he-IL" sz="1200" b="0" i="0" kern="1200" dirty="0" smtClean="0">
                <a:solidFill>
                  <a:schemeClr val="tx1"/>
                </a:solidFill>
                <a:effectLst/>
                <a:latin typeface="+mn-lt"/>
                <a:ea typeface="+mn-ea"/>
                <a:cs typeface="+mn-cs"/>
              </a:rPr>
              <a:t>פורסם בעיתון מעריב 4.6.1967 </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kern="1200" dirty="0" smtClean="0">
                <a:solidFill>
                  <a:schemeClr val="tx1"/>
                </a:solidFill>
                <a:effectLst/>
                <a:latin typeface="+mn-lt"/>
                <a:ea typeface="+mn-ea"/>
                <a:cs typeface="+mn-cs"/>
              </a:rPr>
              <a:t>משמאל: דוש – התעלמות אומות העולם ואדישותן</a:t>
            </a:r>
            <a:r>
              <a:rPr lang="he-IL" sz="1200" b="0" i="0" kern="1200" baseline="0" dirty="0" smtClean="0">
                <a:solidFill>
                  <a:schemeClr val="tx1"/>
                </a:solidFill>
                <a:effectLst/>
                <a:latin typeface="+mn-lt"/>
                <a:ea typeface="+mn-ea"/>
                <a:cs typeface="+mn-cs"/>
              </a:rPr>
              <a:t> לנוכח מצוקת ישראל.</a:t>
            </a:r>
            <a:endParaRPr lang="he-IL" sz="1200" b="0" i="0" kern="1200" dirty="0" smtClean="0">
              <a:solidFill>
                <a:schemeClr val="tx1"/>
              </a:solidFill>
              <a:effectLst/>
              <a:latin typeface="+mn-lt"/>
              <a:ea typeface="+mn-ea"/>
              <a:cs typeface="+mn-cs"/>
            </a:endParaRPr>
          </a:p>
          <a:p>
            <a:endParaRPr lang="he-IL" dirty="0"/>
          </a:p>
        </p:txBody>
      </p:sp>
      <p:sp>
        <p:nvSpPr>
          <p:cNvPr id="4" name="מציין מיקום של מספר שקופית 3"/>
          <p:cNvSpPr>
            <a:spLocks noGrp="1"/>
          </p:cNvSpPr>
          <p:nvPr>
            <p:ph type="sldNum" sz="quarter" idx="10"/>
          </p:nvPr>
        </p:nvSpPr>
        <p:spPr/>
        <p:txBody>
          <a:bodyPr/>
          <a:lstStyle/>
          <a:p>
            <a:fld id="{DE61E38C-0398-4007-8FDB-B77EBA278D58}" type="slidenum">
              <a:rPr lang="he-IL" smtClean="0"/>
              <a:t>11</a:t>
            </a:fld>
            <a:endParaRPr lang="he-IL"/>
          </a:p>
        </p:txBody>
      </p:sp>
    </p:spTree>
    <p:extLst>
      <p:ext uri="{BB962C8B-B14F-4D97-AF65-F5344CB8AC3E}">
        <p14:creationId xmlns:p14="http://schemas.microsoft.com/office/powerpoint/2010/main" val="1898719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דוש – </a:t>
            </a:r>
            <a:r>
              <a:rPr lang="he-IL" b="1" dirty="0" smtClean="0"/>
              <a:t>אמברגו נשק </a:t>
            </a:r>
            <a:r>
              <a:rPr lang="he-IL" dirty="0" smtClean="0"/>
              <a:t>– סירוב אומות העולם לחמש את ישראל.</a:t>
            </a:r>
          </a:p>
        </p:txBody>
      </p:sp>
      <p:sp>
        <p:nvSpPr>
          <p:cNvPr id="4" name="מציין מיקום של מספר שקופית 3"/>
          <p:cNvSpPr>
            <a:spLocks noGrp="1"/>
          </p:cNvSpPr>
          <p:nvPr>
            <p:ph type="sldNum" sz="quarter" idx="10"/>
          </p:nvPr>
        </p:nvSpPr>
        <p:spPr/>
        <p:txBody>
          <a:bodyPr/>
          <a:lstStyle/>
          <a:p>
            <a:fld id="{DE61E38C-0398-4007-8FDB-B77EBA278D58}" type="slidenum">
              <a:rPr lang="he-IL" smtClean="0"/>
              <a:t>12</a:t>
            </a:fld>
            <a:endParaRPr lang="he-IL"/>
          </a:p>
        </p:txBody>
      </p:sp>
    </p:spTree>
    <p:extLst>
      <p:ext uri="{BB962C8B-B14F-4D97-AF65-F5344CB8AC3E}">
        <p14:creationId xmlns:p14="http://schemas.microsoft.com/office/powerpoint/2010/main" val="1904957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מתכוננים למלחמה:</a:t>
            </a:r>
            <a:r>
              <a:rPr lang="he-IL" baseline="0" dirty="0" smtClean="0"/>
              <a:t> </a:t>
            </a:r>
            <a:r>
              <a:rPr lang="he-IL" dirty="0" smtClean="0"/>
              <a:t>התגייסות העורף לעבודות ביצורים - בעיקר נשים</a:t>
            </a:r>
            <a:r>
              <a:rPr lang="he-IL" baseline="0" dirty="0" smtClean="0"/>
              <a:t> וילדים, מכיוון שרוב הגברים היו </a:t>
            </a:r>
            <a:r>
              <a:rPr lang="he-IL" baseline="0" dirty="0" err="1" smtClean="0"/>
              <a:t>מגוייסים</a:t>
            </a:r>
            <a:r>
              <a:rPr lang="he-IL" baseline="0" dirty="0" smtClean="0"/>
              <a:t>.</a:t>
            </a:r>
            <a:endParaRPr lang="he-IL" dirty="0"/>
          </a:p>
        </p:txBody>
      </p:sp>
      <p:sp>
        <p:nvSpPr>
          <p:cNvPr id="4" name="מציין מיקום של מספר שקופית 3"/>
          <p:cNvSpPr>
            <a:spLocks noGrp="1"/>
          </p:cNvSpPr>
          <p:nvPr>
            <p:ph type="sldNum" sz="quarter" idx="10"/>
          </p:nvPr>
        </p:nvSpPr>
        <p:spPr/>
        <p:txBody>
          <a:bodyPr/>
          <a:lstStyle/>
          <a:p>
            <a:fld id="{DE61E38C-0398-4007-8FDB-B77EBA278D58}" type="slidenum">
              <a:rPr lang="he-IL" smtClean="0"/>
              <a:t>13</a:t>
            </a:fld>
            <a:endParaRPr lang="he-IL"/>
          </a:p>
        </p:txBody>
      </p:sp>
    </p:spTree>
    <p:extLst>
      <p:ext uri="{BB962C8B-B14F-4D97-AF65-F5344CB8AC3E}">
        <p14:creationId xmlns:p14="http://schemas.microsoft.com/office/powerpoint/2010/main" val="345231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he-IL" dirty="0" smtClean="0"/>
              <a:t>הקמת ממשלת אחדות ומינוי משה דיין לשר הביטחון.</a:t>
            </a:r>
          </a:p>
          <a:p>
            <a:endParaRPr lang="he-IL" dirty="0"/>
          </a:p>
        </p:txBody>
      </p:sp>
      <p:sp>
        <p:nvSpPr>
          <p:cNvPr id="4" name="מציין מיקום של מספר שקופית 3"/>
          <p:cNvSpPr>
            <a:spLocks noGrp="1"/>
          </p:cNvSpPr>
          <p:nvPr>
            <p:ph type="sldNum" sz="quarter" idx="10"/>
          </p:nvPr>
        </p:nvSpPr>
        <p:spPr/>
        <p:txBody>
          <a:bodyPr/>
          <a:lstStyle/>
          <a:p>
            <a:fld id="{DE61E38C-0398-4007-8FDB-B77EBA278D58}" type="slidenum">
              <a:rPr lang="he-IL" smtClean="0"/>
              <a:t>14</a:t>
            </a:fld>
            <a:endParaRPr lang="he-IL"/>
          </a:p>
        </p:txBody>
      </p:sp>
    </p:spTree>
    <p:extLst>
      <p:ext uri="{BB962C8B-B14F-4D97-AF65-F5344CB8AC3E}">
        <p14:creationId xmlns:p14="http://schemas.microsoft.com/office/powerpoint/2010/main" val="62285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DE61E38C-0398-4007-8FDB-B77EBA278D58}" type="slidenum">
              <a:rPr lang="he-IL" smtClean="0"/>
              <a:t>15</a:t>
            </a:fld>
            <a:endParaRPr lang="he-IL"/>
          </a:p>
        </p:txBody>
      </p:sp>
    </p:spTree>
    <p:extLst>
      <p:ext uri="{BB962C8B-B14F-4D97-AF65-F5344CB8AC3E}">
        <p14:creationId xmlns:p14="http://schemas.microsoft.com/office/powerpoint/2010/main" val="3974196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המעבר למתקפה</a:t>
            </a:r>
            <a:endParaRPr lang="he-IL" dirty="0"/>
          </a:p>
        </p:txBody>
      </p:sp>
      <p:sp>
        <p:nvSpPr>
          <p:cNvPr id="4" name="מציין מיקום של מספר שקופית 3"/>
          <p:cNvSpPr>
            <a:spLocks noGrp="1"/>
          </p:cNvSpPr>
          <p:nvPr>
            <p:ph type="sldNum" sz="quarter" idx="10"/>
          </p:nvPr>
        </p:nvSpPr>
        <p:spPr/>
        <p:txBody>
          <a:bodyPr/>
          <a:lstStyle/>
          <a:p>
            <a:fld id="{DE61E38C-0398-4007-8FDB-B77EBA278D58}" type="slidenum">
              <a:rPr lang="he-IL" smtClean="0"/>
              <a:t>16</a:t>
            </a:fld>
            <a:endParaRPr lang="he-IL"/>
          </a:p>
        </p:txBody>
      </p:sp>
    </p:spTree>
    <p:extLst>
      <p:ext uri="{BB962C8B-B14F-4D97-AF65-F5344CB8AC3E}">
        <p14:creationId xmlns:p14="http://schemas.microsoft.com/office/powerpoint/2010/main" val="276419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טבלה להמחשת העליונות</a:t>
            </a:r>
            <a:r>
              <a:rPr lang="he-IL" baseline="0" dirty="0" smtClean="0"/>
              <a:t> הצבאית של צבאות ערב</a:t>
            </a:r>
            <a:endParaRPr lang="he-IL" dirty="0"/>
          </a:p>
        </p:txBody>
      </p:sp>
      <p:sp>
        <p:nvSpPr>
          <p:cNvPr id="4" name="מציין מיקום של מספר שקופית 3"/>
          <p:cNvSpPr>
            <a:spLocks noGrp="1"/>
          </p:cNvSpPr>
          <p:nvPr>
            <p:ph type="sldNum" sz="quarter" idx="10"/>
          </p:nvPr>
        </p:nvSpPr>
        <p:spPr/>
        <p:txBody>
          <a:bodyPr/>
          <a:lstStyle/>
          <a:p>
            <a:fld id="{DE61E38C-0398-4007-8FDB-B77EBA278D58}" type="slidenum">
              <a:rPr lang="he-IL" smtClean="0"/>
              <a:t>17</a:t>
            </a:fld>
            <a:endParaRPr lang="he-IL"/>
          </a:p>
        </p:txBody>
      </p:sp>
    </p:spTree>
    <p:extLst>
      <p:ext uri="{BB962C8B-B14F-4D97-AF65-F5344CB8AC3E}">
        <p14:creationId xmlns:p14="http://schemas.microsoft.com/office/powerpoint/2010/main" val="342284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מהלך המלחמה – אירועים בציר הזמן</a:t>
            </a:r>
            <a:endParaRPr lang="he-IL" dirty="0"/>
          </a:p>
        </p:txBody>
      </p:sp>
      <p:sp>
        <p:nvSpPr>
          <p:cNvPr id="4" name="מציין מיקום של מספר שקופית 3"/>
          <p:cNvSpPr>
            <a:spLocks noGrp="1"/>
          </p:cNvSpPr>
          <p:nvPr>
            <p:ph type="sldNum" sz="quarter" idx="10"/>
          </p:nvPr>
        </p:nvSpPr>
        <p:spPr/>
        <p:txBody>
          <a:bodyPr/>
          <a:lstStyle/>
          <a:p>
            <a:fld id="{DE61E38C-0398-4007-8FDB-B77EBA278D58}" type="slidenum">
              <a:rPr lang="he-IL" smtClean="0"/>
              <a:t>18</a:t>
            </a:fld>
            <a:endParaRPr lang="he-IL"/>
          </a:p>
        </p:txBody>
      </p:sp>
    </p:spTree>
    <p:extLst>
      <p:ext uri="{BB962C8B-B14F-4D97-AF65-F5344CB8AC3E}">
        <p14:creationId xmlns:p14="http://schemas.microsoft.com/office/powerpoint/2010/main" val="3052873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dirty="0" smtClean="0"/>
              <a:t>מהלך המלחמה – אירועים בציר הזמן</a:t>
            </a:r>
          </a:p>
          <a:p>
            <a:endParaRPr lang="he-IL" dirty="0"/>
          </a:p>
        </p:txBody>
      </p:sp>
      <p:sp>
        <p:nvSpPr>
          <p:cNvPr id="4" name="מציין מיקום של מספר שקופית 3"/>
          <p:cNvSpPr>
            <a:spLocks noGrp="1"/>
          </p:cNvSpPr>
          <p:nvPr>
            <p:ph type="sldNum" sz="quarter" idx="10"/>
          </p:nvPr>
        </p:nvSpPr>
        <p:spPr/>
        <p:txBody>
          <a:bodyPr/>
          <a:lstStyle/>
          <a:p>
            <a:fld id="{DE61E38C-0398-4007-8FDB-B77EBA278D58}" type="slidenum">
              <a:rPr lang="he-IL" smtClean="0"/>
              <a:t>19</a:t>
            </a:fld>
            <a:endParaRPr lang="he-IL"/>
          </a:p>
        </p:txBody>
      </p:sp>
    </p:spTree>
    <p:extLst>
      <p:ext uri="{BB962C8B-B14F-4D97-AF65-F5344CB8AC3E}">
        <p14:creationId xmlns:p14="http://schemas.microsoft.com/office/powerpoint/2010/main" val="2320165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dirty="0" smtClean="0"/>
              <a:t>מהלך המלחמה – אירועים בציר הזמן</a:t>
            </a:r>
          </a:p>
          <a:p>
            <a:endParaRPr lang="he-IL" dirty="0"/>
          </a:p>
        </p:txBody>
      </p:sp>
      <p:sp>
        <p:nvSpPr>
          <p:cNvPr id="4" name="מציין מיקום של מספר שקופית 3"/>
          <p:cNvSpPr>
            <a:spLocks noGrp="1"/>
          </p:cNvSpPr>
          <p:nvPr>
            <p:ph type="sldNum" sz="quarter" idx="10"/>
          </p:nvPr>
        </p:nvSpPr>
        <p:spPr/>
        <p:txBody>
          <a:bodyPr/>
          <a:lstStyle/>
          <a:p>
            <a:fld id="{DE61E38C-0398-4007-8FDB-B77EBA278D58}" type="slidenum">
              <a:rPr lang="he-IL" smtClean="0"/>
              <a:t>20</a:t>
            </a:fld>
            <a:endParaRPr lang="he-IL"/>
          </a:p>
        </p:txBody>
      </p:sp>
    </p:spTree>
    <p:extLst>
      <p:ext uri="{BB962C8B-B14F-4D97-AF65-F5344CB8AC3E}">
        <p14:creationId xmlns:p14="http://schemas.microsoft.com/office/powerpoint/2010/main" val="4155195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סרטון אנימציה – תקציר כרונולוגי של מלחמת</a:t>
            </a:r>
            <a:r>
              <a:rPr lang="he-IL" baseline="0" dirty="0" smtClean="0"/>
              <a:t> ששת הימים, גורמים, מהלך ותוצאות.</a:t>
            </a:r>
            <a:endParaRPr lang="he-IL" dirty="0"/>
          </a:p>
        </p:txBody>
      </p:sp>
      <p:sp>
        <p:nvSpPr>
          <p:cNvPr id="4" name="מציין מיקום של מספר שקופית 3"/>
          <p:cNvSpPr>
            <a:spLocks noGrp="1"/>
          </p:cNvSpPr>
          <p:nvPr>
            <p:ph type="sldNum" sz="quarter" idx="10"/>
          </p:nvPr>
        </p:nvSpPr>
        <p:spPr/>
        <p:txBody>
          <a:bodyPr/>
          <a:lstStyle/>
          <a:p>
            <a:fld id="{DE61E38C-0398-4007-8FDB-B77EBA278D58}" type="slidenum">
              <a:rPr lang="he-IL" smtClean="0"/>
              <a:t>2</a:t>
            </a:fld>
            <a:endParaRPr lang="he-IL"/>
          </a:p>
        </p:txBody>
      </p:sp>
    </p:spTree>
    <p:extLst>
      <p:ext uri="{BB962C8B-B14F-4D97-AF65-F5344CB8AC3E}">
        <p14:creationId xmlns:p14="http://schemas.microsoft.com/office/powerpoint/2010/main" val="1885966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dirty="0" smtClean="0"/>
              <a:t>מהלך המלחמה – אירועים בציר הזמן</a:t>
            </a:r>
          </a:p>
          <a:p>
            <a:endParaRPr lang="he-IL" dirty="0"/>
          </a:p>
        </p:txBody>
      </p:sp>
      <p:sp>
        <p:nvSpPr>
          <p:cNvPr id="4" name="מציין מיקום של מספר שקופית 3"/>
          <p:cNvSpPr>
            <a:spLocks noGrp="1"/>
          </p:cNvSpPr>
          <p:nvPr>
            <p:ph type="sldNum" sz="quarter" idx="10"/>
          </p:nvPr>
        </p:nvSpPr>
        <p:spPr/>
        <p:txBody>
          <a:bodyPr/>
          <a:lstStyle/>
          <a:p>
            <a:fld id="{DE61E38C-0398-4007-8FDB-B77EBA278D58}" type="slidenum">
              <a:rPr lang="he-IL" smtClean="0"/>
              <a:t>21</a:t>
            </a:fld>
            <a:endParaRPr lang="he-IL"/>
          </a:p>
        </p:txBody>
      </p:sp>
    </p:spTree>
    <p:extLst>
      <p:ext uri="{BB962C8B-B14F-4D97-AF65-F5344CB8AC3E}">
        <p14:creationId xmlns:p14="http://schemas.microsoft.com/office/powerpoint/2010/main" val="3845440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dirty="0" smtClean="0"/>
              <a:t>מהלך המלחמה – אירועים בציר הזמן</a:t>
            </a:r>
          </a:p>
          <a:p>
            <a:endParaRPr lang="he-IL" dirty="0"/>
          </a:p>
        </p:txBody>
      </p:sp>
      <p:sp>
        <p:nvSpPr>
          <p:cNvPr id="4" name="מציין מיקום של מספר שקופית 3"/>
          <p:cNvSpPr>
            <a:spLocks noGrp="1"/>
          </p:cNvSpPr>
          <p:nvPr>
            <p:ph type="sldNum" sz="quarter" idx="10"/>
          </p:nvPr>
        </p:nvSpPr>
        <p:spPr/>
        <p:txBody>
          <a:bodyPr/>
          <a:lstStyle/>
          <a:p>
            <a:fld id="{DE61E38C-0398-4007-8FDB-B77EBA278D58}" type="slidenum">
              <a:rPr lang="he-IL" smtClean="0"/>
              <a:t>22</a:t>
            </a:fld>
            <a:endParaRPr lang="he-IL"/>
          </a:p>
        </p:txBody>
      </p:sp>
    </p:spTree>
    <p:extLst>
      <p:ext uri="{BB962C8B-B14F-4D97-AF65-F5344CB8AC3E}">
        <p14:creationId xmlns:p14="http://schemas.microsoft.com/office/powerpoint/2010/main" val="3882623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dirty="0" smtClean="0"/>
              <a:t>מהלך המלחמה – אירועים בציר הזמן</a:t>
            </a:r>
          </a:p>
          <a:p>
            <a:endParaRPr lang="he-IL" dirty="0"/>
          </a:p>
        </p:txBody>
      </p:sp>
      <p:sp>
        <p:nvSpPr>
          <p:cNvPr id="4" name="מציין מיקום של מספר שקופית 3"/>
          <p:cNvSpPr>
            <a:spLocks noGrp="1"/>
          </p:cNvSpPr>
          <p:nvPr>
            <p:ph type="sldNum" sz="quarter" idx="10"/>
          </p:nvPr>
        </p:nvSpPr>
        <p:spPr/>
        <p:txBody>
          <a:bodyPr/>
          <a:lstStyle/>
          <a:p>
            <a:fld id="{DE61E38C-0398-4007-8FDB-B77EBA278D58}" type="slidenum">
              <a:rPr lang="he-IL" smtClean="0"/>
              <a:t>23</a:t>
            </a:fld>
            <a:endParaRPr lang="he-IL"/>
          </a:p>
        </p:txBody>
      </p:sp>
    </p:spTree>
    <p:extLst>
      <p:ext uri="{BB962C8B-B14F-4D97-AF65-F5344CB8AC3E}">
        <p14:creationId xmlns:p14="http://schemas.microsoft.com/office/powerpoint/2010/main" val="2742052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תוצאות והישגים</a:t>
            </a:r>
            <a:endParaRPr lang="he-IL" dirty="0"/>
          </a:p>
        </p:txBody>
      </p:sp>
      <p:sp>
        <p:nvSpPr>
          <p:cNvPr id="4" name="מציין מיקום של מספר שקופית 3"/>
          <p:cNvSpPr>
            <a:spLocks noGrp="1"/>
          </p:cNvSpPr>
          <p:nvPr>
            <p:ph type="sldNum" sz="quarter" idx="10"/>
          </p:nvPr>
        </p:nvSpPr>
        <p:spPr/>
        <p:txBody>
          <a:bodyPr/>
          <a:lstStyle/>
          <a:p>
            <a:fld id="{DE61E38C-0398-4007-8FDB-B77EBA278D58}" type="slidenum">
              <a:rPr lang="he-IL" smtClean="0"/>
              <a:t>24</a:t>
            </a:fld>
            <a:endParaRPr lang="he-IL"/>
          </a:p>
        </p:txBody>
      </p:sp>
    </p:spTree>
    <p:extLst>
      <p:ext uri="{BB962C8B-B14F-4D97-AF65-F5344CB8AC3E}">
        <p14:creationId xmlns:p14="http://schemas.microsoft.com/office/powerpoint/2010/main" val="2044132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עיתונות בארץ – שיכרון הניצחון הופך את החרדה הקיומית לתחושת אופוריה...</a:t>
            </a:r>
            <a:endParaRPr lang="he-IL" dirty="0"/>
          </a:p>
        </p:txBody>
      </p:sp>
      <p:sp>
        <p:nvSpPr>
          <p:cNvPr id="4" name="מציין מיקום של מספר שקופית 3"/>
          <p:cNvSpPr>
            <a:spLocks noGrp="1"/>
          </p:cNvSpPr>
          <p:nvPr>
            <p:ph type="sldNum" sz="quarter" idx="10"/>
          </p:nvPr>
        </p:nvSpPr>
        <p:spPr/>
        <p:txBody>
          <a:bodyPr/>
          <a:lstStyle/>
          <a:p>
            <a:fld id="{DE61E38C-0398-4007-8FDB-B77EBA278D58}" type="slidenum">
              <a:rPr lang="he-IL" smtClean="0"/>
              <a:t>25</a:t>
            </a:fld>
            <a:endParaRPr lang="he-IL"/>
          </a:p>
        </p:txBody>
      </p:sp>
    </p:spTree>
    <p:extLst>
      <p:ext uri="{BB962C8B-B14F-4D97-AF65-F5344CB8AC3E}">
        <p14:creationId xmlns:p14="http://schemas.microsoft.com/office/powerpoint/2010/main" val="2532000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עדות</a:t>
            </a:r>
            <a:r>
              <a:rPr lang="he-IL" baseline="0" dirty="0" smtClean="0"/>
              <a:t> מרגשת</a:t>
            </a:r>
            <a:r>
              <a:rPr lang="he-IL" dirty="0" smtClean="0"/>
              <a:t> של קצין </a:t>
            </a:r>
            <a:r>
              <a:rPr lang="he-IL" dirty="0" err="1" smtClean="0"/>
              <a:t>מרמה"ג</a:t>
            </a:r>
            <a:r>
              <a:rPr lang="he-IL" dirty="0" smtClean="0"/>
              <a:t>.</a:t>
            </a:r>
            <a:endParaRPr lang="he-IL" dirty="0"/>
          </a:p>
        </p:txBody>
      </p:sp>
      <p:sp>
        <p:nvSpPr>
          <p:cNvPr id="4" name="מציין מיקום של מספר שקופית 3"/>
          <p:cNvSpPr>
            <a:spLocks noGrp="1"/>
          </p:cNvSpPr>
          <p:nvPr>
            <p:ph type="sldNum" sz="quarter" idx="10"/>
          </p:nvPr>
        </p:nvSpPr>
        <p:spPr/>
        <p:txBody>
          <a:bodyPr/>
          <a:lstStyle/>
          <a:p>
            <a:fld id="{DE61E38C-0398-4007-8FDB-B77EBA278D58}" type="slidenum">
              <a:rPr lang="he-IL" smtClean="0"/>
              <a:t>26</a:t>
            </a:fld>
            <a:endParaRPr lang="he-IL"/>
          </a:p>
        </p:txBody>
      </p:sp>
    </p:spTree>
    <p:extLst>
      <p:ext uri="{BB962C8B-B14F-4D97-AF65-F5344CB8AC3E}">
        <p14:creationId xmlns:p14="http://schemas.microsoft.com/office/powerpoint/2010/main" val="1655127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smtClean="0"/>
          </a:p>
          <a:p>
            <a:endParaRPr lang="he-IL" dirty="0"/>
          </a:p>
        </p:txBody>
      </p:sp>
      <p:sp>
        <p:nvSpPr>
          <p:cNvPr id="4" name="מציין מיקום של מספר שקופית 3"/>
          <p:cNvSpPr>
            <a:spLocks noGrp="1"/>
          </p:cNvSpPr>
          <p:nvPr>
            <p:ph type="sldNum" sz="quarter" idx="10"/>
          </p:nvPr>
        </p:nvSpPr>
        <p:spPr/>
        <p:txBody>
          <a:bodyPr/>
          <a:lstStyle/>
          <a:p>
            <a:fld id="{DE61E38C-0398-4007-8FDB-B77EBA278D58}" type="slidenum">
              <a:rPr lang="he-IL" smtClean="0"/>
              <a:t>27</a:t>
            </a:fld>
            <a:endParaRPr lang="he-IL"/>
          </a:p>
        </p:txBody>
      </p:sp>
    </p:spTree>
    <p:extLst>
      <p:ext uri="{BB962C8B-B14F-4D97-AF65-F5344CB8AC3E}">
        <p14:creationId xmlns:p14="http://schemas.microsoft.com/office/powerpoint/2010/main" val="3427854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נאצר בועט ביהודי (ישראל) אל תוך הים בעזרת מדינות ערב.</a:t>
            </a:r>
          </a:p>
          <a:p>
            <a:r>
              <a:rPr lang="he-IL" dirty="0" smtClean="0"/>
              <a:t>לבנון, 25 במאי 1967.</a:t>
            </a:r>
            <a:endParaRPr lang="he-IL" dirty="0"/>
          </a:p>
        </p:txBody>
      </p:sp>
      <p:sp>
        <p:nvSpPr>
          <p:cNvPr id="4" name="מציין מיקום של מספר שקופית 3"/>
          <p:cNvSpPr>
            <a:spLocks noGrp="1"/>
          </p:cNvSpPr>
          <p:nvPr>
            <p:ph type="sldNum" sz="quarter" idx="10"/>
          </p:nvPr>
        </p:nvSpPr>
        <p:spPr/>
        <p:txBody>
          <a:bodyPr/>
          <a:lstStyle/>
          <a:p>
            <a:fld id="{DE61E38C-0398-4007-8FDB-B77EBA278D58}" type="slidenum">
              <a:rPr lang="he-IL" smtClean="0"/>
              <a:t>4</a:t>
            </a:fld>
            <a:endParaRPr lang="he-IL"/>
          </a:p>
        </p:txBody>
      </p:sp>
    </p:spTree>
    <p:extLst>
      <p:ext uri="{BB962C8B-B14F-4D97-AF65-F5344CB8AC3E}">
        <p14:creationId xmlns:p14="http://schemas.microsoft.com/office/powerpoint/2010/main" val="311560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מימין: "צוואר הבקבוק - מיצרי טיראן"</a:t>
            </a:r>
            <a:r>
              <a:rPr lang="he-IL" baseline="0" dirty="0" smtClean="0"/>
              <a:t> </a:t>
            </a:r>
            <a:r>
              <a:rPr lang="he-IL" dirty="0" smtClean="0"/>
              <a:t>מצרים, 29 במאי 1967.</a:t>
            </a:r>
          </a:p>
          <a:p>
            <a:r>
              <a:rPr lang="he-IL" dirty="0" smtClean="0"/>
              <a:t>משמאל: </a:t>
            </a:r>
            <a:r>
              <a:rPr lang="he-IL" sz="1200" b="0" i="0" kern="1200" dirty="0" smtClean="0">
                <a:solidFill>
                  <a:schemeClr val="tx1"/>
                </a:solidFill>
                <a:effectLst/>
                <a:latin typeface="+mn-lt"/>
                <a:ea typeface="+mn-ea"/>
                <a:cs typeface="+mn-cs"/>
              </a:rPr>
              <a:t>"הציונים </a:t>
            </a:r>
            <a:r>
              <a:rPr lang="he-IL" sz="1200" b="0" i="0" kern="1200" dirty="0" err="1" smtClean="0">
                <a:solidFill>
                  <a:schemeClr val="tx1"/>
                </a:solidFill>
                <a:effectLst/>
                <a:latin typeface="+mn-lt"/>
                <a:ea typeface="+mn-ea"/>
                <a:cs typeface="+mn-cs"/>
              </a:rPr>
              <a:t>לגיהנום</a:t>
            </a:r>
            <a:r>
              <a:rPr lang="he-IL" sz="1200" b="0" i="0" kern="1200" dirty="0" smtClean="0">
                <a:solidFill>
                  <a:schemeClr val="tx1"/>
                </a:solidFill>
                <a:effectLst/>
                <a:latin typeface="+mn-lt"/>
                <a:ea typeface="+mn-ea"/>
                <a:cs typeface="+mn-cs"/>
              </a:rPr>
              <a:t>"</a:t>
            </a:r>
            <a:r>
              <a:rPr lang="he-IL" sz="1200" b="0" i="0" kern="1200" baseline="0" dirty="0" smtClean="0">
                <a:solidFill>
                  <a:schemeClr val="tx1"/>
                </a:solidFill>
                <a:effectLst/>
                <a:latin typeface="+mn-lt"/>
                <a:ea typeface="+mn-ea"/>
                <a:cs typeface="+mn-cs"/>
              </a:rPr>
              <a:t> </a:t>
            </a:r>
            <a:r>
              <a:rPr lang="he-IL" sz="1200" b="0" i="0" kern="1200" dirty="0" smtClean="0">
                <a:solidFill>
                  <a:schemeClr val="tx1"/>
                </a:solidFill>
                <a:effectLst/>
                <a:latin typeface="+mn-lt"/>
                <a:ea typeface="+mn-ea"/>
                <a:cs typeface="+mn-cs"/>
              </a:rPr>
              <a:t>עיתון סורי, 30 במאי 1967.</a:t>
            </a:r>
            <a:endParaRPr lang="he-IL" dirty="0"/>
          </a:p>
        </p:txBody>
      </p:sp>
      <p:sp>
        <p:nvSpPr>
          <p:cNvPr id="4" name="מציין מיקום של מספר שקופית 3"/>
          <p:cNvSpPr>
            <a:spLocks noGrp="1"/>
          </p:cNvSpPr>
          <p:nvPr>
            <p:ph type="sldNum" sz="quarter" idx="10"/>
          </p:nvPr>
        </p:nvSpPr>
        <p:spPr/>
        <p:txBody>
          <a:bodyPr/>
          <a:lstStyle/>
          <a:p>
            <a:fld id="{DE61E38C-0398-4007-8FDB-B77EBA278D58}" type="slidenum">
              <a:rPr lang="he-IL" smtClean="0"/>
              <a:t>5</a:t>
            </a:fld>
            <a:endParaRPr lang="he-IL"/>
          </a:p>
        </p:txBody>
      </p:sp>
    </p:spTree>
    <p:extLst>
      <p:ext uri="{BB962C8B-B14F-4D97-AF65-F5344CB8AC3E}">
        <p14:creationId xmlns:p14="http://schemas.microsoft.com/office/powerpoint/2010/main" val="1798276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מימין: </a:t>
            </a:r>
            <a:r>
              <a:rPr lang="he-IL" sz="1200" b="0" i="0" kern="1200" dirty="0" smtClean="0">
                <a:solidFill>
                  <a:schemeClr val="tx1"/>
                </a:solidFill>
                <a:effectLst/>
                <a:latin typeface="+mn-lt"/>
                <a:ea typeface="+mn-ea"/>
                <a:cs typeface="+mn-cs"/>
              </a:rPr>
              <a:t>שמונה מדינות ערביות כתותחים מכוונים אל ישראל: סודאן, אלג'יריה, האיחוד הערבי (מצרים), ערב הסעודית, ירדן, עיראק, סוריה, ולבנון.</a:t>
            </a:r>
            <a:r>
              <a:rPr lang="he-IL" sz="1200" b="0" i="0" kern="1200" baseline="0" dirty="0" smtClean="0">
                <a:solidFill>
                  <a:schemeClr val="tx1"/>
                </a:solidFill>
                <a:effectLst/>
                <a:latin typeface="+mn-lt"/>
                <a:ea typeface="+mn-ea"/>
                <a:cs typeface="+mn-cs"/>
              </a:rPr>
              <a:t> </a:t>
            </a:r>
            <a:r>
              <a:rPr lang="he-IL" sz="1200" b="0" i="0" kern="1200" dirty="0" smtClean="0">
                <a:solidFill>
                  <a:schemeClr val="tx1"/>
                </a:solidFill>
                <a:effectLst/>
                <a:latin typeface="+mn-lt"/>
                <a:ea typeface="+mn-ea"/>
                <a:cs typeface="+mn-cs"/>
              </a:rPr>
              <a:t>עיתון מביירות, 31 במאי 1967.</a:t>
            </a:r>
          </a:p>
          <a:p>
            <a:r>
              <a:rPr lang="he-IL" sz="1200" b="0" i="0" kern="1200" dirty="0" smtClean="0">
                <a:solidFill>
                  <a:schemeClr val="tx1"/>
                </a:solidFill>
                <a:effectLst/>
                <a:latin typeface="+mn-lt"/>
                <a:ea typeface="+mn-ea"/>
                <a:cs typeface="+mn-cs"/>
              </a:rPr>
              <a:t>משמאל: צבאות מצרים, ירדן, סוריה ולבנון. ביירות 31 במאי 1967.</a:t>
            </a:r>
            <a:endParaRPr lang="he-IL" dirty="0"/>
          </a:p>
        </p:txBody>
      </p:sp>
      <p:sp>
        <p:nvSpPr>
          <p:cNvPr id="4" name="מציין מיקום של מספר שקופית 3"/>
          <p:cNvSpPr>
            <a:spLocks noGrp="1"/>
          </p:cNvSpPr>
          <p:nvPr>
            <p:ph type="sldNum" sz="quarter" idx="10"/>
          </p:nvPr>
        </p:nvSpPr>
        <p:spPr/>
        <p:txBody>
          <a:bodyPr/>
          <a:lstStyle/>
          <a:p>
            <a:fld id="{DE61E38C-0398-4007-8FDB-B77EBA278D58}" type="slidenum">
              <a:rPr lang="he-IL" smtClean="0"/>
              <a:t>6</a:t>
            </a:fld>
            <a:endParaRPr lang="he-IL"/>
          </a:p>
        </p:txBody>
      </p:sp>
    </p:spTree>
    <p:extLst>
      <p:ext uri="{BB962C8B-B14F-4D97-AF65-F5344CB8AC3E}">
        <p14:creationId xmlns:p14="http://schemas.microsoft.com/office/powerpoint/2010/main" val="1003404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נשיא מצרים נאצר, והרמטכ"ל עבד אל </a:t>
            </a:r>
            <a:r>
              <a:rPr lang="he-IL" dirty="0" err="1" smtClean="0"/>
              <a:t>עאמר</a:t>
            </a:r>
            <a:r>
              <a:rPr lang="he-IL" dirty="0" smtClean="0"/>
              <a:t> (מימין) עם טייסים מצריים בבסיס חיל האוויר המצרי באבו </a:t>
            </a:r>
            <a:r>
              <a:rPr lang="he-IL" dirty="0" err="1" smtClean="0"/>
              <a:t>צוויר</a:t>
            </a:r>
            <a:r>
              <a:rPr lang="he-IL" dirty="0" smtClean="0"/>
              <a:t> שממערב לתעלה, 22 במאי 1967, כשבועיים לפני פרוץ המלחמה. התמונה משדרת את היהירות והזחיחות</a:t>
            </a:r>
            <a:r>
              <a:rPr lang="he-IL" baseline="0" dirty="0" smtClean="0"/>
              <a:t> בקרב הצבא המצרי בימי טרום המלחמה.</a:t>
            </a:r>
            <a:endParaRPr lang="he-IL" dirty="0"/>
          </a:p>
        </p:txBody>
      </p:sp>
      <p:sp>
        <p:nvSpPr>
          <p:cNvPr id="4" name="מציין מיקום של מספר שקופית 3"/>
          <p:cNvSpPr>
            <a:spLocks noGrp="1"/>
          </p:cNvSpPr>
          <p:nvPr>
            <p:ph type="sldNum" sz="quarter" idx="10"/>
          </p:nvPr>
        </p:nvSpPr>
        <p:spPr/>
        <p:txBody>
          <a:bodyPr/>
          <a:lstStyle/>
          <a:p>
            <a:fld id="{DE61E38C-0398-4007-8FDB-B77EBA278D58}" type="slidenum">
              <a:rPr lang="he-IL" smtClean="0"/>
              <a:t>7</a:t>
            </a:fld>
            <a:endParaRPr lang="he-IL"/>
          </a:p>
        </p:txBody>
      </p:sp>
    </p:spTree>
    <p:extLst>
      <p:ext uri="{BB962C8B-B14F-4D97-AF65-F5344CB8AC3E}">
        <p14:creationId xmlns:p14="http://schemas.microsoft.com/office/powerpoint/2010/main" val="663468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dirty="0" smtClean="0"/>
              <a:t>מימין: דוש - </a:t>
            </a:r>
            <a:r>
              <a:rPr lang="he-IL" dirty="0" err="1" smtClean="0"/>
              <a:t>קריאל</a:t>
            </a:r>
            <a:r>
              <a:rPr lang="he-IL" dirty="0" smtClean="0"/>
              <a:t> </a:t>
            </a:r>
            <a:r>
              <a:rPr lang="he-IL" dirty="0" err="1" smtClean="0"/>
              <a:t>גרדוש</a:t>
            </a:r>
            <a:r>
              <a:rPr lang="he-IL" baseline="0" dirty="0" smtClean="0"/>
              <a:t> </a:t>
            </a:r>
            <a:r>
              <a:rPr lang="he-IL" b="1" dirty="0" smtClean="0"/>
              <a:t>צעד אחרי צעד - בעזרת ברית המועצות</a:t>
            </a:r>
            <a:r>
              <a:rPr lang="he-IL" dirty="0" smtClean="0"/>
              <a:t> פורסם בעיתון מעריב 24.5.1967</a:t>
            </a:r>
          </a:p>
          <a:p>
            <a:r>
              <a:rPr lang="he-IL" dirty="0" smtClean="0"/>
              <a:t>משמאל: </a:t>
            </a:r>
            <a:r>
              <a:rPr lang="he-IL" sz="1200" b="0" i="0" kern="1200" dirty="0" err="1" smtClean="0">
                <a:solidFill>
                  <a:schemeClr val="tx1"/>
                </a:solidFill>
                <a:effectLst/>
                <a:latin typeface="+mn-lt"/>
                <a:ea typeface="+mn-ea"/>
                <a:cs typeface="+mn-cs"/>
              </a:rPr>
              <a:t>בי.וי.די</a:t>
            </a:r>
            <a:r>
              <a:rPr lang="he-IL" sz="1200" b="0" i="0" kern="1200" dirty="0" smtClean="0">
                <a:solidFill>
                  <a:schemeClr val="tx1"/>
                </a:solidFill>
                <a:effectLst/>
                <a:latin typeface="+mn-lt"/>
                <a:ea typeface="+mn-ea"/>
                <a:cs typeface="+mn-cs"/>
              </a:rPr>
              <a:t> וולט, המבורג</a:t>
            </a:r>
            <a:r>
              <a:rPr lang="he-IL" sz="1200" b="0" i="0" kern="1200" baseline="0" dirty="0" smtClean="0">
                <a:solidFill>
                  <a:schemeClr val="tx1"/>
                </a:solidFill>
                <a:effectLst/>
                <a:latin typeface="+mn-lt"/>
                <a:ea typeface="+mn-ea"/>
                <a:cs typeface="+mn-cs"/>
              </a:rPr>
              <a:t> </a:t>
            </a:r>
            <a:r>
              <a:rPr lang="he-IL" sz="1200" b="1" i="0" kern="1200" dirty="0" smtClean="0">
                <a:solidFill>
                  <a:schemeClr val="tx1"/>
                </a:solidFill>
                <a:effectLst/>
                <a:latin typeface="+mn-lt"/>
                <a:ea typeface="+mn-ea"/>
                <a:cs typeface="+mn-cs"/>
              </a:rPr>
              <a:t>גרמניה המזרחית מחמשת את מצרים</a:t>
            </a:r>
            <a:r>
              <a:rPr lang="he-IL" sz="1200" b="0" i="0" kern="1200" baseline="0" dirty="0" smtClean="0">
                <a:solidFill>
                  <a:schemeClr val="tx1"/>
                </a:solidFill>
                <a:effectLst/>
                <a:latin typeface="+mn-lt"/>
                <a:ea typeface="+mn-ea"/>
                <a:cs typeface="+mn-cs"/>
              </a:rPr>
              <a:t> </a:t>
            </a:r>
            <a:r>
              <a:rPr lang="he-IL" sz="1200" b="0" i="0" kern="1200" dirty="0" smtClean="0">
                <a:solidFill>
                  <a:schemeClr val="tx1"/>
                </a:solidFill>
                <a:effectLst/>
                <a:latin typeface="+mn-lt"/>
                <a:ea typeface="+mn-ea"/>
                <a:cs typeface="+mn-cs"/>
              </a:rPr>
              <a:t>פורסם בעיתון דבר 22.5.1967</a:t>
            </a:r>
            <a:endParaRPr lang="he-IL" dirty="0" smtClean="0"/>
          </a:p>
          <a:p>
            <a:endParaRPr lang="he-IL" dirty="0"/>
          </a:p>
        </p:txBody>
      </p:sp>
      <p:sp>
        <p:nvSpPr>
          <p:cNvPr id="4" name="מציין מיקום של מספר שקופית 3"/>
          <p:cNvSpPr>
            <a:spLocks noGrp="1"/>
          </p:cNvSpPr>
          <p:nvPr>
            <p:ph type="sldNum" sz="quarter" idx="10"/>
          </p:nvPr>
        </p:nvSpPr>
        <p:spPr/>
        <p:txBody>
          <a:bodyPr/>
          <a:lstStyle/>
          <a:p>
            <a:fld id="{DE61E38C-0398-4007-8FDB-B77EBA278D58}" type="slidenum">
              <a:rPr lang="he-IL" smtClean="0"/>
              <a:t>8</a:t>
            </a:fld>
            <a:endParaRPr lang="he-IL"/>
          </a:p>
        </p:txBody>
      </p:sp>
    </p:spTree>
    <p:extLst>
      <p:ext uri="{BB962C8B-B14F-4D97-AF65-F5344CB8AC3E}">
        <p14:creationId xmlns:p14="http://schemas.microsoft.com/office/powerpoint/2010/main" val="3886060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מימין: דוש - </a:t>
            </a:r>
            <a:r>
              <a:rPr lang="he-IL" dirty="0" err="1" smtClean="0"/>
              <a:t>קריאל</a:t>
            </a:r>
            <a:r>
              <a:rPr lang="he-IL" dirty="0" smtClean="0"/>
              <a:t> </a:t>
            </a:r>
            <a:r>
              <a:rPr lang="he-IL" dirty="0" err="1" smtClean="0"/>
              <a:t>גרדוש</a:t>
            </a:r>
            <a:r>
              <a:rPr lang="he-IL" baseline="0" dirty="0" smtClean="0"/>
              <a:t> </a:t>
            </a:r>
            <a:r>
              <a:rPr lang="he-IL" b="1" dirty="0" smtClean="0"/>
              <a:t>גפרור אחד מספיק </a:t>
            </a:r>
            <a:r>
              <a:rPr lang="he-IL" dirty="0" smtClean="0"/>
              <a:t>פורסם בעיתון מעריב 19.5.1967</a:t>
            </a:r>
          </a:p>
          <a:p>
            <a:r>
              <a:rPr lang="he-IL" dirty="0" smtClean="0"/>
              <a:t>משמאל: </a:t>
            </a:r>
            <a:r>
              <a:rPr lang="he-IL" sz="1200" b="0" i="0" kern="1200" dirty="0" smtClean="0">
                <a:solidFill>
                  <a:schemeClr val="tx1"/>
                </a:solidFill>
                <a:effectLst/>
                <a:latin typeface="+mn-lt"/>
                <a:ea typeface="+mn-ea"/>
                <a:cs typeface="+mn-cs"/>
              </a:rPr>
              <a:t>דוש- </a:t>
            </a:r>
            <a:r>
              <a:rPr lang="he-IL" sz="1200" b="0" i="0" kern="1200" dirty="0" err="1" smtClean="0">
                <a:solidFill>
                  <a:schemeClr val="tx1"/>
                </a:solidFill>
                <a:effectLst/>
                <a:latin typeface="+mn-lt"/>
                <a:ea typeface="+mn-ea"/>
                <a:cs typeface="+mn-cs"/>
              </a:rPr>
              <a:t>קריאל</a:t>
            </a:r>
            <a:r>
              <a:rPr lang="he-IL" sz="1200" b="0" i="0" kern="1200" dirty="0" smtClean="0">
                <a:solidFill>
                  <a:schemeClr val="tx1"/>
                </a:solidFill>
                <a:effectLst/>
                <a:latin typeface="+mn-lt"/>
                <a:ea typeface="+mn-ea"/>
                <a:cs typeface="+mn-cs"/>
              </a:rPr>
              <a:t> </a:t>
            </a:r>
            <a:r>
              <a:rPr lang="he-IL" sz="1200" b="0" i="0" kern="1200" dirty="0" err="1" smtClean="0">
                <a:solidFill>
                  <a:schemeClr val="tx1"/>
                </a:solidFill>
                <a:effectLst/>
                <a:latin typeface="+mn-lt"/>
                <a:ea typeface="+mn-ea"/>
                <a:cs typeface="+mn-cs"/>
              </a:rPr>
              <a:t>גרדוש</a:t>
            </a:r>
            <a:r>
              <a:rPr lang="he-IL" sz="1200" b="0" i="0" kern="1200" baseline="0" dirty="0" smtClean="0">
                <a:solidFill>
                  <a:schemeClr val="tx1"/>
                </a:solidFill>
                <a:effectLst/>
                <a:latin typeface="+mn-lt"/>
                <a:ea typeface="+mn-ea"/>
                <a:cs typeface="+mn-cs"/>
              </a:rPr>
              <a:t> </a:t>
            </a:r>
            <a:r>
              <a:rPr lang="he-IL" sz="1200" b="1" i="0" kern="1200" dirty="0" smtClean="0">
                <a:solidFill>
                  <a:schemeClr val="tx1"/>
                </a:solidFill>
                <a:effectLst/>
                <a:latin typeface="+mn-lt"/>
                <a:ea typeface="+mn-ea"/>
                <a:cs typeface="+mn-cs"/>
              </a:rPr>
              <a:t>אתה מביא מפתח? ישראל מחכה לפתרון להסגר המצרי על מיצרי טיראן</a:t>
            </a:r>
            <a:r>
              <a:rPr lang="he-IL" sz="1200" b="0" i="0" kern="1200" baseline="0" dirty="0" smtClean="0">
                <a:solidFill>
                  <a:schemeClr val="tx1"/>
                </a:solidFill>
                <a:effectLst/>
                <a:latin typeface="+mn-lt"/>
                <a:ea typeface="+mn-ea"/>
                <a:cs typeface="+mn-cs"/>
              </a:rPr>
              <a:t> </a:t>
            </a:r>
            <a:r>
              <a:rPr lang="he-IL" sz="1200" b="0" i="0" kern="1200" dirty="0" smtClean="0">
                <a:solidFill>
                  <a:schemeClr val="tx1"/>
                </a:solidFill>
                <a:effectLst/>
                <a:latin typeface="+mn-lt"/>
                <a:ea typeface="+mn-ea"/>
                <a:cs typeface="+mn-cs"/>
              </a:rPr>
              <a:t>פורסם בעיתון מעריב 28.5.1967 </a:t>
            </a:r>
            <a:endParaRPr lang="he-IL" dirty="0"/>
          </a:p>
        </p:txBody>
      </p:sp>
      <p:sp>
        <p:nvSpPr>
          <p:cNvPr id="4" name="מציין מיקום של מספר שקופית 3"/>
          <p:cNvSpPr>
            <a:spLocks noGrp="1"/>
          </p:cNvSpPr>
          <p:nvPr>
            <p:ph type="sldNum" sz="quarter" idx="10"/>
          </p:nvPr>
        </p:nvSpPr>
        <p:spPr/>
        <p:txBody>
          <a:bodyPr/>
          <a:lstStyle/>
          <a:p>
            <a:fld id="{DE61E38C-0398-4007-8FDB-B77EBA278D58}" type="slidenum">
              <a:rPr lang="he-IL" smtClean="0"/>
              <a:t>9</a:t>
            </a:fld>
            <a:endParaRPr lang="he-IL"/>
          </a:p>
        </p:txBody>
      </p:sp>
    </p:spTree>
    <p:extLst>
      <p:ext uri="{BB962C8B-B14F-4D97-AF65-F5344CB8AC3E}">
        <p14:creationId xmlns:p14="http://schemas.microsoft.com/office/powerpoint/2010/main" val="1342234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מימין: </a:t>
            </a:r>
            <a:r>
              <a:rPr lang="he-IL" sz="1200" b="0" i="0" kern="1200" dirty="0" smtClean="0">
                <a:solidFill>
                  <a:schemeClr val="tx1"/>
                </a:solidFill>
                <a:effectLst/>
                <a:latin typeface="+mn-lt"/>
                <a:ea typeface="+mn-ea"/>
                <a:cs typeface="+mn-cs"/>
              </a:rPr>
              <a:t>דוש - </a:t>
            </a:r>
            <a:r>
              <a:rPr lang="he-IL" sz="1200" b="0" i="0" kern="1200" dirty="0" err="1" smtClean="0">
                <a:solidFill>
                  <a:schemeClr val="tx1"/>
                </a:solidFill>
                <a:effectLst/>
                <a:latin typeface="+mn-lt"/>
                <a:ea typeface="+mn-ea"/>
                <a:cs typeface="+mn-cs"/>
              </a:rPr>
              <a:t>קריאל</a:t>
            </a:r>
            <a:r>
              <a:rPr lang="he-IL" sz="1200" b="0" i="0" kern="1200" dirty="0" smtClean="0">
                <a:solidFill>
                  <a:schemeClr val="tx1"/>
                </a:solidFill>
                <a:effectLst/>
                <a:latin typeface="+mn-lt"/>
                <a:ea typeface="+mn-ea"/>
                <a:cs typeface="+mn-cs"/>
              </a:rPr>
              <a:t> </a:t>
            </a:r>
            <a:r>
              <a:rPr lang="he-IL" sz="1200" b="0" i="0" kern="1200" dirty="0" err="1" smtClean="0">
                <a:solidFill>
                  <a:schemeClr val="tx1"/>
                </a:solidFill>
                <a:effectLst/>
                <a:latin typeface="+mn-lt"/>
                <a:ea typeface="+mn-ea"/>
                <a:cs typeface="+mn-cs"/>
              </a:rPr>
              <a:t>גרדוש</a:t>
            </a:r>
            <a:r>
              <a:rPr lang="he-IL" sz="1200" b="0" i="0" kern="1200" baseline="0" dirty="0" smtClean="0">
                <a:solidFill>
                  <a:schemeClr val="tx1"/>
                </a:solidFill>
                <a:effectLst/>
                <a:latin typeface="+mn-lt"/>
                <a:ea typeface="+mn-ea"/>
                <a:cs typeface="+mn-cs"/>
              </a:rPr>
              <a:t> ,השעון לוחץ ואשכול מתנדנד בין בעד ונגד ומהסס להחליט.</a:t>
            </a:r>
            <a:endParaRPr lang="he-IL" sz="1200" b="0" i="0" kern="1200" dirty="0" smtClean="0">
              <a:solidFill>
                <a:schemeClr val="tx1"/>
              </a:solidFill>
              <a:effectLst/>
              <a:latin typeface="+mn-lt"/>
              <a:ea typeface="+mn-ea"/>
              <a:cs typeface="+mn-cs"/>
            </a:endParaRPr>
          </a:p>
          <a:p>
            <a:r>
              <a:rPr lang="he-IL" sz="1200" b="0" i="0" kern="1200" dirty="0" smtClean="0">
                <a:solidFill>
                  <a:schemeClr val="tx1"/>
                </a:solidFill>
                <a:effectLst/>
                <a:latin typeface="+mn-lt"/>
                <a:ea typeface="+mn-ea"/>
                <a:cs typeface="+mn-cs"/>
              </a:rPr>
              <a:t>משמאל: דוש – </a:t>
            </a:r>
            <a:r>
              <a:rPr lang="he-IL" sz="1200" b="1" i="0" kern="1200" dirty="0" smtClean="0">
                <a:solidFill>
                  <a:schemeClr val="tx1"/>
                </a:solidFill>
                <a:effectLst/>
                <a:latin typeface="+mn-lt"/>
                <a:ea typeface="+mn-ea"/>
                <a:cs typeface="+mn-cs"/>
              </a:rPr>
              <a:t>לא בוער </a:t>
            </a:r>
            <a:r>
              <a:rPr lang="he-IL" sz="1200" b="0" i="0" kern="1200" dirty="0" smtClean="0">
                <a:solidFill>
                  <a:schemeClr val="tx1"/>
                </a:solidFill>
                <a:effectLst/>
                <a:latin typeface="+mn-lt"/>
                <a:ea typeface="+mn-ea"/>
                <a:cs typeface="+mn-cs"/>
              </a:rPr>
              <a:t>- צה"ל בהמתנה לאישור הממשלה.</a:t>
            </a:r>
            <a:endParaRPr lang="he-IL" dirty="0"/>
          </a:p>
        </p:txBody>
      </p:sp>
      <p:sp>
        <p:nvSpPr>
          <p:cNvPr id="4" name="מציין מיקום של מספר שקופית 3"/>
          <p:cNvSpPr>
            <a:spLocks noGrp="1"/>
          </p:cNvSpPr>
          <p:nvPr>
            <p:ph type="sldNum" sz="quarter" idx="10"/>
          </p:nvPr>
        </p:nvSpPr>
        <p:spPr/>
        <p:txBody>
          <a:bodyPr/>
          <a:lstStyle/>
          <a:p>
            <a:fld id="{DE61E38C-0398-4007-8FDB-B77EBA278D58}" type="slidenum">
              <a:rPr lang="he-IL" smtClean="0"/>
              <a:t>10</a:t>
            </a:fld>
            <a:endParaRPr lang="he-IL"/>
          </a:p>
        </p:txBody>
      </p:sp>
    </p:spTree>
    <p:extLst>
      <p:ext uri="{BB962C8B-B14F-4D97-AF65-F5344CB8AC3E}">
        <p14:creationId xmlns:p14="http://schemas.microsoft.com/office/powerpoint/2010/main" val="416839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E709663C-C01A-4338-B1C3-239AA26D80DB}" type="datetimeFigureOut">
              <a:rPr lang="he-IL" smtClean="0"/>
              <a:t>כ"ד/סיון/תש"פ</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2B59B1A-BFA0-4B3D-B230-621F907C9BCE}" type="slidenum">
              <a:rPr lang="he-IL" smtClean="0"/>
              <a:t>‹#›</a:t>
            </a:fld>
            <a:endParaRPr lang="he-IL"/>
          </a:p>
        </p:txBody>
      </p:sp>
    </p:spTree>
    <p:extLst>
      <p:ext uri="{BB962C8B-B14F-4D97-AF65-F5344CB8AC3E}">
        <p14:creationId xmlns:p14="http://schemas.microsoft.com/office/powerpoint/2010/main" val="826250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E709663C-C01A-4338-B1C3-239AA26D80DB}" type="datetimeFigureOut">
              <a:rPr lang="he-IL" smtClean="0"/>
              <a:t>כ"ד/סיון/תש"פ</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2B59B1A-BFA0-4B3D-B230-621F907C9BCE}" type="slidenum">
              <a:rPr lang="he-IL" smtClean="0"/>
              <a:t>‹#›</a:t>
            </a:fld>
            <a:endParaRPr lang="he-IL"/>
          </a:p>
        </p:txBody>
      </p:sp>
    </p:spTree>
    <p:extLst>
      <p:ext uri="{BB962C8B-B14F-4D97-AF65-F5344CB8AC3E}">
        <p14:creationId xmlns:p14="http://schemas.microsoft.com/office/powerpoint/2010/main" val="4150035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E709663C-C01A-4338-B1C3-239AA26D80DB}" type="datetimeFigureOut">
              <a:rPr lang="he-IL" smtClean="0"/>
              <a:t>כ"ד/סיון/תש"פ</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2B59B1A-BFA0-4B3D-B230-621F907C9BCE}" type="slidenum">
              <a:rPr lang="he-IL" smtClean="0"/>
              <a:t>‹#›</a:t>
            </a:fld>
            <a:endParaRPr lang="he-IL"/>
          </a:p>
        </p:txBody>
      </p:sp>
    </p:spTree>
    <p:extLst>
      <p:ext uri="{BB962C8B-B14F-4D97-AF65-F5344CB8AC3E}">
        <p14:creationId xmlns:p14="http://schemas.microsoft.com/office/powerpoint/2010/main" val="2194183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E709663C-C01A-4338-B1C3-239AA26D80DB}" type="datetimeFigureOut">
              <a:rPr lang="he-IL" smtClean="0"/>
              <a:t>כ"ד/סיון/תש"פ</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2B59B1A-BFA0-4B3D-B230-621F907C9BCE}" type="slidenum">
              <a:rPr lang="he-IL" smtClean="0"/>
              <a:t>‹#›</a:t>
            </a:fld>
            <a:endParaRPr lang="he-IL"/>
          </a:p>
        </p:txBody>
      </p:sp>
    </p:spTree>
    <p:extLst>
      <p:ext uri="{BB962C8B-B14F-4D97-AF65-F5344CB8AC3E}">
        <p14:creationId xmlns:p14="http://schemas.microsoft.com/office/powerpoint/2010/main" val="1909697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E709663C-C01A-4338-B1C3-239AA26D80DB}" type="datetimeFigureOut">
              <a:rPr lang="he-IL" smtClean="0"/>
              <a:t>כ"ד/סיון/תש"פ</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22B59B1A-BFA0-4B3D-B230-621F907C9BCE}" type="slidenum">
              <a:rPr lang="he-IL" smtClean="0"/>
              <a:t>‹#›</a:t>
            </a:fld>
            <a:endParaRPr lang="he-IL"/>
          </a:p>
        </p:txBody>
      </p:sp>
    </p:spTree>
    <p:extLst>
      <p:ext uri="{BB962C8B-B14F-4D97-AF65-F5344CB8AC3E}">
        <p14:creationId xmlns:p14="http://schemas.microsoft.com/office/powerpoint/2010/main" val="3006337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838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72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E709663C-C01A-4338-B1C3-239AA26D80DB}" type="datetimeFigureOut">
              <a:rPr lang="he-IL" smtClean="0"/>
              <a:t>כ"ד/סיון/תש"פ</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22B59B1A-BFA0-4B3D-B230-621F907C9BCE}" type="slidenum">
              <a:rPr lang="he-IL" smtClean="0"/>
              <a:t>‹#›</a:t>
            </a:fld>
            <a:endParaRPr lang="he-IL"/>
          </a:p>
        </p:txBody>
      </p:sp>
    </p:spTree>
    <p:extLst>
      <p:ext uri="{BB962C8B-B14F-4D97-AF65-F5344CB8AC3E}">
        <p14:creationId xmlns:p14="http://schemas.microsoft.com/office/powerpoint/2010/main" val="2266716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E709663C-C01A-4338-B1C3-239AA26D80DB}" type="datetimeFigureOut">
              <a:rPr lang="he-IL" smtClean="0"/>
              <a:t>כ"ד/סיון/תש"פ</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22B59B1A-BFA0-4B3D-B230-621F907C9BCE}" type="slidenum">
              <a:rPr lang="he-IL" smtClean="0"/>
              <a:t>‹#›</a:t>
            </a:fld>
            <a:endParaRPr lang="he-IL"/>
          </a:p>
        </p:txBody>
      </p:sp>
    </p:spTree>
    <p:extLst>
      <p:ext uri="{BB962C8B-B14F-4D97-AF65-F5344CB8AC3E}">
        <p14:creationId xmlns:p14="http://schemas.microsoft.com/office/powerpoint/2010/main" val="1844328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E709663C-C01A-4338-B1C3-239AA26D80DB}" type="datetimeFigureOut">
              <a:rPr lang="he-IL" smtClean="0"/>
              <a:t>כ"ד/סיון/תש"פ</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22B59B1A-BFA0-4B3D-B230-621F907C9BCE}" type="slidenum">
              <a:rPr lang="he-IL" smtClean="0"/>
              <a:t>‹#›</a:t>
            </a:fld>
            <a:endParaRPr lang="he-IL"/>
          </a:p>
        </p:txBody>
      </p:sp>
    </p:spTree>
    <p:extLst>
      <p:ext uri="{BB962C8B-B14F-4D97-AF65-F5344CB8AC3E}">
        <p14:creationId xmlns:p14="http://schemas.microsoft.com/office/powerpoint/2010/main" val="4177045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E709663C-C01A-4338-B1C3-239AA26D80DB}" type="datetimeFigureOut">
              <a:rPr lang="he-IL" smtClean="0"/>
              <a:t>כ"ד/סיון/תש"פ</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22B59B1A-BFA0-4B3D-B230-621F907C9BCE}" type="slidenum">
              <a:rPr lang="he-IL" smtClean="0"/>
              <a:t>‹#›</a:t>
            </a:fld>
            <a:endParaRPr lang="he-IL"/>
          </a:p>
        </p:txBody>
      </p:sp>
    </p:spTree>
    <p:extLst>
      <p:ext uri="{BB962C8B-B14F-4D97-AF65-F5344CB8AC3E}">
        <p14:creationId xmlns:p14="http://schemas.microsoft.com/office/powerpoint/2010/main" val="4158440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E709663C-C01A-4338-B1C3-239AA26D80DB}" type="datetimeFigureOut">
              <a:rPr lang="he-IL" smtClean="0"/>
              <a:t>כ"ד/סיון/תש"פ</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22B59B1A-BFA0-4B3D-B230-621F907C9BCE}" type="slidenum">
              <a:rPr lang="he-IL" smtClean="0"/>
              <a:t>‹#›</a:t>
            </a:fld>
            <a:endParaRPr lang="he-IL"/>
          </a:p>
        </p:txBody>
      </p:sp>
    </p:spTree>
    <p:extLst>
      <p:ext uri="{BB962C8B-B14F-4D97-AF65-F5344CB8AC3E}">
        <p14:creationId xmlns:p14="http://schemas.microsoft.com/office/powerpoint/2010/main" val="327139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E709663C-C01A-4338-B1C3-239AA26D80DB}" type="datetimeFigureOut">
              <a:rPr lang="he-IL" smtClean="0"/>
              <a:t>כ"ד/סיון/תש"פ</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22B59B1A-BFA0-4B3D-B230-621F907C9BCE}" type="slidenum">
              <a:rPr lang="he-IL" smtClean="0"/>
              <a:t>‹#›</a:t>
            </a:fld>
            <a:endParaRPr lang="he-IL"/>
          </a:p>
        </p:txBody>
      </p:sp>
    </p:spTree>
    <p:extLst>
      <p:ext uri="{BB962C8B-B14F-4D97-AF65-F5344CB8AC3E}">
        <p14:creationId xmlns:p14="http://schemas.microsoft.com/office/powerpoint/2010/main" val="3034066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709663C-C01A-4338-B1C3-239AA26D80DB}" type="datetimeFigureOut">
              <a:rPr lang="he-IL" smtClean="0"/>
              <a:t>כ"ד/סיון/תש"פ</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2B59B1A-BFA0-4B3D-B230-621F907C9BCE}" type="slidenum">
              <a:rPr lang="he-IL" smtClean="0"/>
              <a:t>‹#›</a:t>
            </a:fld>
            <a:endParaRPr lang="he-IL"/>
          </a:p>
        </p:txBody>
      </p:sp>
    </p:spTree>
    <p:extLst>
      <p:ext uri="{BB962C8B-B14F-4D97-AF65-F5344CB8AC3E}">
        <p14:creationId xmlns:p14="http://schemas.microsoft.com/office/powerpoint/2010/main" val="273162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495300"/>
            <a:ext cx="7620000" cy="5867400"/>
          </a:xfrm>
          <a:prstGeom prst="rect">
            <a:avLst/>
          </a:prstGeom>
        </p:spPr>
      </p:pic>
    </p:spTree>
    <p:extLst>
      <p:ext uri="{BB962C8B-B14F-4D97-AF65-F5344CB8AC3E}">
        <p14:creationId xmlns:p14="http://schemas.microsoft.com/office/powerpoint/2010/main" val="3909936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79763" y="54350"/>
            <a:ext cx="10515600" cy="1325563"/>
          </a:xfrm>
        </p:spPr>
        <p:txBody>
          <a:bodyPr/>
          <a:lstStyle/>
          <a:p>
            <a:pPr algn="ctr"/>
            <a:r>
              <a:rPr lang="he-IL" dirty="0" smtClean="0"/>
              <a:t>תקופת ההמתנה </a:t>
            </a:r>
            <a:r>
              <a:rPr lang="he-IL" sz="2800" dirty="0" smtClean="0"/>
              <a:t>העיתונות בישראל:</a:t>
            </a:r>
            <a:endParaRPr lang="he-IL" sz="2800" dirty="0"/>
          </a:p>
        </p:txBody>
      </p:sp>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9763" y="2302625"/>
            <a:ext cx="5291863" cy="367110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90854" y="1379913"/>
            <a:ext cx="5146964" cy="3863600"/>
          </a:xfrm>
          <a:prstGeom prst="rect">
            <a:avLst/>
          </a:prstGeom>
        </p:spPr>
      </p:pic>
    </p:spTree>
    <p:extLst>
      <p:ext uri="{BB962C8B-B14F-4D97-AF65-F5344CB8AC3E}">
        <p14:creationId xmlns:p14="http://schemas.microsoft.com/office/powerpoint/2010/main" val="22022344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79763" y="54350"/>
            <a:ext cx="10515600" cy="1325563"/>
          </a:xfrm>
        </p:spPr>
        <p:txBody>
          <a:bodyPr/>
          <a:lstStyle/>
          <a:p>
            <a:pPr algn="ctr"/>
            <a:r>
              <a:rPr lang="he-IL" dirty="0" smtClean="0"/>
              <a:t>תקופת ההמתנה </a:t>
            </a:r>
            <a:r>
              <a:rPr lang="he-IL" sz="2800" dirty="0" smtClean="0"/>
              <a:t>העיתונות בישראל:</a:t>
            </a:r>
            <a:endParaRPr lang="he-IL" sz="2800" dirty="0"/>
          </a:p>
        </p:txBody>
      </p:sp>
      <p:pic>
        <p:nvPicPr>
          <p:cNvPr id="6" name="תמונה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08313" y="1379913"/>
            <a:ext cx="5094126" cy="3782897"/>
          </a:xfrm>
          <a:prstGeom prst="rect">
            <a:avLst/>
          </a:prstGeom>
        </p:spPr>
      </p:pic>
      <p:pic>
        <p:nvPicPr>
          <p:cNvPr id="7" name="תמונה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9763" y="2189308"/>
            <a:ext cx="5603576" cy="3845732"/>
          </a:xfrm>
          <a:prstGeom prst="rect">
            <a:avLst/>
          </a:prstGeom>
        </p:spPr>
      </p:pic>
    </p:spTree>
    <p:extLst>
      <p:ext uri="{BB962C8B-B14F-4D97-AF65-F5344CB8AC3E}">
        <p14:creationId xmlns:p14="http://schemas.microsoft.com/office/powerpoint/2010/main" val="1987978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79763" y="54350"/>
            <a:ext cx="10515600" cy="1325563"/>
          </a:xfrm>
        </p:spPr>
        <p:txBody>
          <a:bodyPr/>
          <a:lstStyle/>
          <a:p>
            <a:pPr algn="ctr"/>
            <a:r>
              <a:rPr lang="he-IL" dirty="0" smtClean="0"/>
              <a:t>תקופת ההמתנה </a:t>
            </a:r>
            <a:r>
              <a:rPr lang="he-IL" sz="2800" dirty="0" smtClean="0"/>
              <a:t>העיתונות בישראל:</a:t>
            </a:r>
            <a:endParaRPr lang="he-IL" sz="2800" dirty="0"/>
          </a:p>
        </p:txBody>
      </p:sp>
      <p:pic>
        <p:nvPicPr>
          <p:cNvPr id="3" name="תמונה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53894" y="1097281"/>
            <a:ext cx="3441469" cy="4497185"/>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9763" y="2103120"/>
            <a:ext cx="6247621" cy="4661809"/>
          </a:xfrm>
          <a:prstGeom prst="rect">
            <a:avLst/>
          </a:prstGeom>
        </p:spPr>
      </p:pic>
    </p:spTree>
    <p:extLst>
      <p:ext uri="{BB962C8B-B14F-4D97-AF65-F5344CB8AC3E}">
        <p14:creationId xmlns:p14="http://schemas.microsoft.com/office/powerpoint/2010/main" val="6849987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79763" y="54350"/>
            <a:ext cx="10515600" cy="1325563"/>
          </a:xfrm>
        </p:spPr>
        <p:txBody>
          <a:bodyPr/>
          <a:lstStyle/>
          <a:p>
            <a:pPr algn="ctr"/>
            <a:r>
              <a:rPr lang="he-IL" dirty="0" smtClean="0"/>
              <a:t>תקופת ההמתנה </a:t>
            </a:r>
            <a:r>
              <a:rPr lang="he-IL" sz="2800" dirty="0" smtClean="0"/>
              <a:t>העיתונות בישראל:</a:t>
            </a:r>
            <a:endParaRPr lang="he-IL" sz="2800" dirty="0"/>
          </a:p>
        </p:txBody>
      </p:sp>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10404" y="1379913"/>
            <a:ext cx="5181761" cy="2324100"/>
          </a:xfrm>
          <a:prstGeom prst="rect">
            <a:avLst/>
          </a:prstGeom>
        </p:spPr>
      </p:pic>
      <p:pic>
        <p:nvPicPr>
          <p:cNvPr id="5" name="תמונה 4"/>
          <p:cNvPicPr>
            <a:picLocks noChangeAspect="1"/>
          </p:cNvPicPr>
          <p:nvPr/>
        </p:nvPicPr>
        <p:blipFill>
          <a:blip r:embed="rId4"/>
          <a:stretch>
            <a:fillRect/>
          </a:stretch>
        </p:blipFill>
        <p:spPr>
          <a:xfrm>
            <a:off x="6394263" y="3939785"/>
            <a:ext cx="3705094" cy="2341619"/>
          </a:xfrm>
          <a:prstGeom prst="rect">
            <a:avLst/>
          </a:prstGeom>
        </p:spPr>
      </p:pic>
      <p:pic>
        <p:nvPicPr>
          <p:cNvPr id="6" name="תמונה 5"/>
          <p:cNvPicPr>
            <a:picLocks noChangeAspect="1"/>
          </p:cNvPicPr>
          <p:nvPr/>
        </p:nvPicPr>
        <p:blipFill>
          <a:blip r:embed="rId5"/>
          <a:stretch>
            <a:fillRect/>
          </a:stretch>
        </p:blipFill>
        <p:spPr>
          <a:xfrm>
            <a:off x="2210404" y="3939786"/>
            <a:ext cx="3518825" cy="2341618"/>
          </a:xfrm>
          <a:prstGeom prst="rect">
            <a:avLst/>
          </a:prstGeom>
        </p:spPr>
      </p:pic>
      <p:pic>
        <p:nvPicPr>
          <p:cNvPr id="7" name="תמונה 6"/>
          <p:cNvPicPr>
            <a:picLocks noChangeAspect="1"/>
          </p:cNvPicPr>
          <p:nvPr/>
        </p:nvPicPr>
        <p:blipFill>
          <a:blip r:embed="rId6"/>
          <a:stretch>
            <a:fillRect/>
          </a:stretch>
        </p:blipFill>
        <p:spPr>
          <a:xfrm>
            <a:off x="8127682" y="1379913"/>
            <a:ext cx="1971675" cy="2324100"/>
          </a:xfrm>
          <a:prstGeom prst="rect">
            <a:avLst/>
          </a:prstGeom>
        </p:spPr>
      </p:pic>
    </p:spTree>
    <p:extLst>
      <p:ext uri="{BB962C8B-B14F-4D97-AF65-F5344CB8AC3E}">
        <p14:creationId xmlns:p14="http://schemas.microsoft.com/office/powerpoint/2010/main" val="15368028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1"/>
          <p:cNvSpPr>
            <a:spLocks noGrp="1"/>
          </p:cNvSpPr>
          <p:nvPr>
            <p:ph type="title"/>
          </p:nvPr>
        </p:nvSpPr>
        <p:spPr>
          <a:xfrm>
            <a:off x="879763" y="54350"/>
            <a:ext cx="10515600" cy="1325563"/>
          </a:xfrm>
        </p:spPr>
        <p:txBody>
          <a:bodyPr/>
          <a:lstStyle/>
          <a:p>
            <a:pPr algn="ctr"/>
            <a:r>
              <a:rPr lang="he-IL" dirty="0" smtClean="0"/>
              <a:t>תקופת ההמתנה </a:t>
            </a:r>
            <a:r>
              <a:rPr lang="he-IL" sz="2800" dirty="0" smtClean="0"/>
              <a:t>העיתונות בישראל:</a:t>
            </a:r>
            <a:endParaRPr lang="he-IL" sz="2800" dirty="0"/>
          </a:p>
        </p:txBody>
      </p:sp>
      <p:pic>
        <p:nvPicPr>
          <p:cNvPr id="8" name="תמונה 7"/>
          <p:cNvPicPr>
            <a:picLocks noChangeAspect="1"/>
          </p:cNvPicPr>
          <p:nvPr/>
        </p:nvPicPr>
        <p:blipFill>
          <a:blip r:embed="rId3"/>
          <a:stretch>
            <a:fillRect/>
          </a:stretch>
        </p:blipFill>
        <p:spPr>
          <a:xfrm>
            <a:off x="1777344" y="1379913"/>
            <a:ext cx="8720437" cy="4984606"/>
          </a:xfrm>
          <a:prstGeom prst="rect">
            <a:avLst/>
          </a:prstGeom>
        </p:spPr>
      </p:pic>
    </p:spTree>
    <p:extLst>
      <p:ext uri="{BB962C8B-B14F-4D97-AF65-F5344CB8AC3E}">
        <p14:creationId xmlns:p14="http://schemas.microsoft.com/office/powerpoint/2010/main" val="987883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31520" y="603019"/>
            <a:ext cx="10622280" cy="1546802"/>
          </a:xfrm>
        </p:spPr>
        <p:txBody>
          <a:bodyPr>
            <a:noAutofit/>
          </a:bodyPr>
          <a:lstStyle/>
          <a:p>
            <a:r>
              <a:rPr lang="he-IL" sz="2800" b="1" dirty="0" smtClean="0"/>
              <a:t>"בשעה 07:45, 5 ביוני 1967, נתתי את הפקודה 'סדין אדום' לכל מפקדי האוגדות והכוחות העצמאיים, פקודה שנתנה את האות לתחילת המלחמה על עצם קיומה של מדינת ישראל..."</a:t>
            </a:r>
            <a:r>
              <a:rPr lang="he-IL" sz="2800" dirty="0" smtClean="0"/>
              <a:t/>
            </a:r>
            <a:br>
              <a:rPr lang="he-IL" sz="2800" dirty="0" smtClean="0"/>
            </a:br>
            <a:endParaRPr lang="he-IL" sz="2800" dirty="0"/>
          </a:p>
        </p:txBody>
      </p:sp>
      <p:sp>
        <p:nvSpPr>
          <p:cNvPr id="3" name="מציין מיקום תוכן 2"/>
          <p:cNvSpPr>
            <a:spLocks noGrp="1"/>
          </p:cNvSpPr>
          <p:nvPr>
            <p:ph idx="1"/>
          </p:nvPr>
        </p:nvSpPr>
        <p:spPr>
          <a:xfrm>
            <a:off x="838200" y="2149821"/>
            <a:ext cx="10515600" cy="4351338"/>
          </a:xfrm>
        </p:spPr>
        <p:txBody>
          <a:bodyPr>
            <a:normAutofit/>
          </a:bodyPr>
          <a:lstStyle/>
          <a:p>
            <a:pPr marL="0" indent="0">
              <a:buNone/>
            </a:pPr>
            <a:r>
              <a:rPr lang="he-IL" dirty="0" smtClean="0">
                <a:latin typeface="David" panose="020E0502060401010101" pitchFamily="34" charset="-79"/>
                <a:cs typeface="David" panose="020E0502060401010101" pitchFamily="34" charset="-79"/>
              </a:rPr>
              <a:t>כך נפתח ספרו האוטוביוגרפי של אלוף פיקוד הדרום, שייקה גביש, מפקד החזית בסיני במלחמת ששת הימים. </a:t>
            </a:r>
            <a:r>
              <a:rPr lang="en-US" dirty="0" smtClean="0">
                <a:latin typeface="David" panose="020E0502060401010101" pitchFamily="34" charset="-79"/>
                <a:cs typeface="David" panose="020E0502060401010101" pitchFamily="34" charset="-79"/>
              </a:rPr>
              <a:t/>
            </a:r>
            <a:br>
              <a:rPr lang="en-US" dirty="0" smtClean="0">
                <a:latin typeface="David" panose="020E0502060401010101" pitchFamily="34" charset="-79"/>
                <a:cs typeface="David" panose="020E0502060401010101" pitchFamily="34" charset="-79"/>
              </a:rPr>
            </a:br>
            <a:r>
              <a:rPr lang="he-IL" dirty="0" smtClean="0">
                <a:latin typeface="David" panose="020E0502060401010101" pitchFamily="34" charset="-79"/>
                <a:cs typeface="David" panose="020E0502060401010101" pitchFamily="34" charset="-79"/>
              </a:rPr>
              <a:t>"סדין אדום" היה שם הקוד לתחילת המתקפה בדרום ולמהלכי הקרב, שהפתיע את הדיוויזיות של הצבא המצרי שנערכו במדבר סיני. </a:t>
            </a:r>
            <a:r>
              <a:rPr lang="en-US" dirty="0" smtClean="0">
                <a:latin typeface="David" panose="020E0502060401010101" pitchFamily="34" charset="-79"/>
                <a:cs typeface="David" panose="020E0502060401010101" pitchFamily="34" charset="-79"/>
              </a:rPr>
              <a:t/>
            </a:r>
            <a:br>
              <a:rPr lang="en-US" dirty="0" smtClean="0">
                <a:latin typeface="David" panose="020E0502060401010101" pitchFamily="34" charset="-79"/>
                <a:cs typeface="David" panose="020E0502060401010101" pitchFamily="34" charset="-79"/>
              </a:rPr>
            </a:br>
            <a:r>
              <a:rPr lang="he-IL" dirty="0" smtClean="0">
                <a:latin typeface="David" panose="020E0502060401010101" pitchFamily="34" charset="-79"/>
                <a:cs typeface="David" panose="020E0502060401010101" pitchFamily="34" charset="-79"/>
              </a:rPr>
              <a:t>בתום ארבעה ימי לחימה חנו כוחות צה"ל על גדות תעלת סואץ, ומברק זה נשלח על ידי מפקד החזית, האלוף גביש, אל הרמטכ"ל יצחק רבין: </a:t>
            </a:r>
            <a:r>
              <a:rPr lang="en-US" dirty="0" smtClean="0">
                <a:latin typeface="David" panose="020E0502060401010101" pitchFamily="34" charset="-79"/>
                <a:cs typeface="David" panose="020E0502060401010101" pitchFamily="34" charset="-79"/>
              </a:rPr>
              <a:t/>
            </a:r>
            <a:br>
              <a:rPr lang="en-US" dirty="0" smtClean="0">
                <a:latin typeface="David" panose="020E0502060401010101" pitchFamily="34" charset="-79"/>
                <a:cs typeface="David" panose="020E0502060401010101" pitchFamily="34" charset="-79"/>
              </a:rPr>
            </a:br>
            <a:r>
              <a:rPr lang="he-IL" dirty="0" smtClean="0">
                <a:latin typeface="David" panose="020E0502060401010101" pitchFamily="34" charset="-79"/>
                <a:cs typeface="David" panose="020E0502060401010101" pitchFamily="34" charset="-79"/>
              </a:rPr>
              <a:t>"מאושר להודיע כי כל כוחותינו חונים על גדות תעלת סואץ וים סוף. ברכותי לך ולצה"ל".</a:t>
            </a:r>
            <a:endParaRPr lang="he-IL"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3625777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מההמתנה למלחמה: "סדין אדום" ותחילת מבצע מוקד.</a:t>
            </a:r>
            <a:endParaRPr lang="he-IL" dirty="0"/>
          </a:p>
        </p:txBody>
      </p:sp>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94574" y="2116888"/>
            <a:ext cx="3659226" cy="4478827"/>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200" y="2116888"/>
            <a:ext cx="6325947" cy="4362449"/>
          </a:xfrm>
          <a:prstGeom prst="rect">
            <a:avLst/>
          </a:prstGeom>
        </p:spPr>
      </p:pic>
    </p:spTree>
    <p:extLst>
      <p:ext uri="{BB962C8B-B14F-4D97-AF65-F5344CB8AC3E}">
        <p14:creationId xmlns:p14="http://schemas.microsoft.com/office/powerpoint/2010/main" val="29431688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latin typeface="David" panose="020E0502060401010101" pitchFamily="34" charset="-79"/>
                <a:cs typeface="David" panose="020E0502060401010101" pitchFamily="34" charset="-79"/>
              </a:rPr>
              <a:t>טבלת יחסי הכוחות עם פרוץ המלחמה</a:t>
            </a:r>
            <a:endParaRPr lang="he-IL" dirty="0">
              <a:latin typeface="David" panose="020E0502060401010101" pitchFamily="34" charset="-79"/>
              <a:cs typeface="David" panose="020E0502060401010101" pitchFamily="34" charset="-79"/>
            </a:endParaRPr>
          </a:p>
        </p:txBody>
      </p:sp>
      <p:pic>
        <p:nvPicPr>
          <p:cNvPr id="5" name="תמונה 4"/>
          <p:cNvPicPr>
            <a:picLocks noChangeAspect="1"/>
          </p:cNvPicPr>
          <p:nvPr/>
        </p:nvPicPr>
        <p:blipFill>
          <a:blip r:embed="rId3"/>
          <a:stretch>
            <a:fillRect/>
          </a:stretch>
        </p:blipFill>
        <p:spPr>
          <a:xfrm>
            <a:off x="1447800" y="1690688"/>
            <a:ext cx="9296400" cy="4295775"/>
          </a:xfrm>
          <a:prstGeom prst="rect">
            <a:avLst/>
          </a:prstGeom>
        </p:spPr>
      </p:pic>
    </p:spTree>
    <p:extLst>
      <p:ext uri="{BB962C8B-B14F-4D97-AF65-F5344CB8AC3E}">
        <p14:creationId xmlns:p14="http://schemas.microsoft.com/office/powerpoint/2010/main" val="11777504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5 יוני 1967 - היום הראשון למלחמה</a:t>
            </a:r>
            <a:endParaRPr lang="he-IL" dirty="0"/>
          </a:p>
        </p:txBody>
      </p:sp>
      <p:sp>
        <p:nvSpPr>
          <p:cNvPr id="3" name="TextBox 2"/>
          <p:cNvSpPr txBox="1"/>
          <p:nvPr/>
        </p:nvSpPr>
        <p:spPr>
          <a:xfrm>
            <a:off x="721129" y="1690688"/>
            <a:ext cx="10749742" cy="923330"/>
          </a:xfrm>
          <a:prstGeom prst="rect">
            <a:avLst/>
          </a:prstGeom>
          <a:noFill/>
        </p:spPr>
        <p:txBody>
          <a:bodyPr wrap="square" rtlCol="1">
            <a:spAutoFit/>
          </a:bodyPr>
          <a:lstStyle/>
          <a:p>
            <a:r>
              <a:rPr lang="he-IL" dirty="0" smtClean="0">
                <a:latin typeface="David" panose="020E0502060401010101" pitchFamily="34" charset="-79"/>
                <a:cs typeface="David" panose="020E0502060401010101" pitchFamily="34" charset="-79"/>
              </a:rPr>
              <a:t>המלחמה נפתחה במבצע מוקד - בו תקף חיל האוויר </a:t>
            </a:r>
            <a:r>
              <a:rPr lang="he-IL" dirty="0" err="1" smtClean="0">
                <a:latin typeface="David" panose="020E0502060401010101" pitchFamily="34" charset="-79"/>
                <a:cs typeface="David" panose="020E0502060401010101" pitchFamily="34" charset="-79"/>
              </a:rPr>
              <a:t>הישראל</a:t>
            </a:r>
            <a:r>
              <a:rPr lang="he-IL" dirty="0" smtClean="0">
                <a:latin typeface="David" panose="020E0502060401010101" pitchFamily="34" charset="-79"/>
                <a:cs typeface="David" panose="020E0502060401010101" pitchFamily="34" charset="-79"/>
              </a:rPr>
              <a:t> את בסיסי חיל האוויר של מצרים סוריה וירדן,  סה"כ הושמדו תוך כ3 שעות 451 מטוסי אויב!. לאחר שחיל האוויר המצרי שותק, החלו טנקים של צה"ל להיכנס לחצי האי סיני, והעמיקו כ-50 קילומטרים פנימה. </a:t>
            </a:r>
            <a:endParaRPr lang="he-IL" dirty="0">
              <a:latin typeface="David" panose="020E0502060401010101" pitchFamily="34" charset="-79"/>
              <a:cs typeface="David" panose="020E0502060401010101" pitchFamily="34" charset="-79"/>
            </a:endParaRPr>
          </a:p>
        </p:txBody>
      </p:sp>
      <p:pic>
        <p:nvPicPr>
          <p:cNvPr id="6" name="תמונה 5"/>
          <p:cNvPicPr>
            <a:picLocks noChangeAspect="1"/>
          </p:cNvPicPr>
          <p:nvPr/>
        </p:nvPicPr>
        <p:blipFill>
          <a:blip r:embed="rId3"/>
          <a:stretch>
            <a:fillRect/>
          </a:stretch>
        </p:blipFill>
        <p:spPr>
          <a:xfrm>
            <a:off x="3236681" y="2880533"/>
            <a:ext cx="6200775" cy="3524250"/>
          </a:xfrm>
          <a:prstGeom prst="rect">
            <a:avLst/>
          </a:prstGeom>
        </p:spPr>
      </p:pic>
    </p:spTree>
    <p:extLst>
      <p:ext uri="{BB962C8B-B14F-4D97-AF65-F5344CB8AC3E}">
        <p14:creationId xmlns:p14="http://schemas.microsoft.com/office/powerpoint/2010/main" val="38585983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6 יוני 1967 - היום השני למלחמה</a:t>
            </a:r>
            <a:endParaRPr lang="he-IL" dirty="0"/>
          </a:p>
        </p:txBody>
      </p:sp>
      <p:sp>
        <p:nvSpPr>
          <p:cNvPr id="3" name="TextBox 2"/>
          <p:cNvSpPr txBox="1"/>
          <p:nvPr/>
        </p:nvSpPr>
        <p:spPr>
          <a:xfrm>
            <a:off x="721129" y="1690688"/>
            <a:ext cx="10749742" cy="646331"/>
          </a:xfrm>
          <a:prstGeom prst="rect">
            <a:avLst/>
          </a:prstGeom>
          <a:noFill/>
        </p:spPr>
        <p:txBody>
          <a:bodyPr wrap="square" rtlCol="1">
            <a:spAutoFit/>
          </a:bodyPr>
          <a:lstStyle/>
          <a:p>
            <a:r>
              <a:rPr lang="he-IL" dirty="0" smtClean="0">
                <a:latin typeface="David" panose="020E0502060401010101" pitchFamily="34" charset="-79"/>
                <a:cs typeface="David" panose="020E0502060401010101" pitchFamily="34" charset="-79"/>
              </a:rPr>
              <a:t>ביום השני למלחמה נכבשה רצועת עזה, כוחות צה"ל כיתרו את ירושלים העתיקה. בקרב הקרקעי לכיבוש הגדה המערבית נכבשו קלקיליה, ג'נין ולטרון.  בלילה שבין ה-5 ל-6 ביוני התנהל קרב בגבעת התחמושת, בקרב נהרגו 37 לוחמים.</a:t>
            </a:r>
            <a:endParaRPr lang="he-IL" dirty="0">
              <a:latin typeface="David" panose="020E0502060401010101" pitchFamily="34" charset="-79"/>
              <a:cs typeface="David" panose="020E0502060401010101" pitchFamily="34" charset="-79"/>
            </a:endParaRPr>
          </a:p>
        </p:txBody>
      </p:sp>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7025" y="2545108"/>
            <a:ext cx="6069850" cy="4049586"/>
          </a:xfrm>
          <a:prstGeom prst="rect">
            <a:avLst/>
          </a:prstGeom>
        </p:spPr>
      </p:pic>
    </p:spTree>
    <p:extLst>
      <p:ext uri="{BB962C8B-B14F-4D97-AF65-F5344CB8AC3E}">
        <p14:creationId xmlns:p14="http://schemas.microsoft.com/office/powerpoint/2010/main" val="37348606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a:blip r:embed="rId5"/>
          <a:stretch>
            <a:fillRect/>
          </a:stretch>
        </p:blipFill>
        <p:spPr>
          <a:xfrm>
            <a:off x="1500187" y="842962"/>
            <a:ext cx="9191625" cy="5172075"/>
          </a:xfrm>
          <a:prstGeom prst="rect">
            <a:avLst/>
          </a:prstGeom>
        </p:spPr>
      </p:pic>
      <p:pic>
        <p:nvPicPr>
          <p:cNvPr id="8" name="מלחמת ששת הימים - באנימציה">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907065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7 יוני 1967 - היום השלישי למלחמה</a:t>
            </a:r>
            <a:endParaRPr lang="he-IL" dirty="0"/>
          </a:p>
        </p:txBody>
      </p:sp>
      <p:sp>
        <p:nvSpPr>
          <p:cNvPr id="3" name="TextBox 2"/>
          <p:cNvSpPr txBox="1"/>
          <p:nvPr/>
        </p:nvSpPr>
        <p:spPr>
          <a:xfrm>
            <a:off x="721129" y="1690688"/>
            <a:ext cx="10749742" cy="923330"/>
          </a:xfrm>
          <a:prstGeom prst="rect">
            <a:avLst/>
          </a:prstGeom>
          <a:noFill/>
        </p:spPr>
        <p:txBody>
          <a:bodyPr wrap="square" rtlCol="1">
            <a:spAutoFit/>
          </a:bodyPr>
          <a:lstStyle/>
          <a:p>
            <a:r>
              <a:rPr lang="he-IL" dirty="0" smtClean="0">
                <a:latin typeface="David" panose="020E0502060401010101" pitchFamily="34" charset="-79"/>
                <a:cs typeface="David" panose="020E0502060401010101" pitchFamily="34" charset="-79"/>
              </a:rPr>
              <a:t>ביום השלישי שוחררה העיר העתיקה, והצנחנים הכריזו "הר הבית בידינו". צה"ל התקדם במהירות בחצי האי סיני וכבש את קדמתו. נכבשו שארם א-שייח ומיצרי טיראן, והמיצרים נפתחו למעבר ספינות ישראליות. במקביל שוחרר גוש עציון ונכבשו כל ערי השטחים - רמאללה, חברון, בית לחם, טול כרם, קלקיליה ושכם.</a:t>
            </a:r>
            <a:endParaRPr lang="he-IL" dirty="0">
              <a:latin typeface="David" panose="020E0502060401010101" pitchFamily="34" charset="-79"/>
              <a:cs typeface="David" panose="020E0502060401010101" pitchFamily="34" charset="-79"/>
            </a:endParaRPr>
          </a:p>
        </p:txBody>
      </p:sp>
      <p:pic>
        <p:nvPicPr>
          <p:cNvPr id="6" name="תמונה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8691" y="2805207"/>
            <a:ext cx="6894617" cy="3878223"/>
          </a:xfrm>
          <a:prstGeom prst="rect">
            <a:avLst/>
          </a:prstGeom>
        </p:spPr>
      </p:pic>
    </p:spTree>
    <p:extLst>
      <p:ext uri="{BB962C8B-B14F-4D97-AF65-F5344CB8AC3E}">
        <p14:creationId xmlns:p14="http://schemas.microsoft.com/office/powerpoint/2010/main" val="21584657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8 יוני 1967 - היום הרביעי למלחמה</a:t>
            </a:r>
            <a:endParaRPr lang="he-IL" dirty="0"/>
          </a:p>
        </p:txBody>
      </p:sp>
      <p:sp>
        <p:nvSpPr>
          <p:cNvPr id="3" name="TextBox 2"/>
          <p:cNvSpPr txBox="1"/>
          <p:nvPr/>
        </p:nvSpPr>
        <p:spPr>
          <a:xfrm>
            <a:off x="1645920" y="1677267"/>
            <a:ext cx="8760922" cy="646331"/>
          </a:xfrm>
          <a:prstGeom prst="rect">
            <a:avLst/>
          </a:prstGeom>
          <a:noFill/>
        </p:spPr>
        <p:txBody>
          <a:bodyPr wrap="square" rtlCol="1">
            <a:spAutoFit/>
          </a:bodyPr>
          <a:lstStyle/>
          <a:p>
            <a:r>
              <a:rPr lang="he-IL" dirty="0" smtClean="0">
                <a:latin typeface="David" panose="020E0502060401010101" pitchFamily="34" charset="-79"/>
                <a:cs typeface="David" panose="020E0502060401010101" pitchFamily="34" charset="-79"/>
              </a:rPr>
              <a:t>ביום הרביעי למלחמה הגיעו כוחות צה"ל לתעלת סואץ, בכך השלים את השתלטותו על חצי האי סיני, </a:t>
            </a:r>
            <a:r>
              <a:rPr lang="en-US" dirty="0" smtClean="0">
                <a:latin typeface="David" panose="020E0502060401010101" pitchFamily="34" charset="-79"/>
                <a:cs typeface="David" panose="020E0502060401010101" pitchFamily="34" charset="-79"/>
              </a:rPr>
              <a:t/>
            </a:r>
            <a:br>
              <a:rPr lang="en-US" dirty="0" smtClean="0">
                <a:latin typeface="David" panose="020E0502060401010101" pitchFamily="34" charset="-79"/>
                <a:cs typeface="David" panose="020E0502060401010101" pitchFamily="34" charset="-79"/>
              </a:rPr>
            </a:br>
            <a:r>
              <a:rPr lang="he-IL" dirty="0" smtClean="0">
                <a:latin typeface="David" panose="020E0502060401010101" pitchFamily="34" charset="-79"/>
                <a:cs typeface="David" panose="020E0502060401010101" pitchFamily="34" charset="-79"/>
              </a:rPr>
              <a:t>ומצרים וירדן הסכימו להפסקת אש.</a:t>
            </a:r>
            <a:endParaRPr lang="he-IL" dirty="0">
              <a:latin typeface="David" panose="020E0502060401010101" pitchFamily="34" charset="-79"/>
              <a:cs typeface="David" panose="020E0502060401010101" pitchFamily="34" charset="-79"/>
            </a:endParaRPr>
          </a:p>
        </p:txBody>
      </p:sp>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7595" y="2617815"/>
            <a:ext cx="8685689" cy="3866111"/>
          </a:xfrm>
          <a:prstGeom prst="rect">
            <a:avLst/>
          </a:prstGeom>
        </p:spPr>
      </p:pic>
    </p:spTree>
    <p:extLst>
      <p:ext uri="{BB962C8B-B14F-4D97-AF65-F5344CB8AC3E}">
        <p14:creationId xmlns:p14="http://schemas.microsoft.com/office/powerpoint/2010/main" val="2251759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9 יוני 1967 - היום החמישי למלחמה</a:t>
            </a:r>
            <a:endParaRPr lang="he-IL" dirty="0"/>
          </a:p>
        </p:txBody>
      </p:sp>
      <p:sp>
        <p:nvSpPr>
          <p:cNvPr id="3" name="TextBox 2"/>
          <p:cNvSpPr txBox="1"/>
          <p:nvPr/>
        </p:nvSpPr>
        <p:spPr>
          <a:xfrm>
            <a:off x="1645920" y="1535951"/>
            <a:ext cx="8760922" cy="646331"/>
          </a:xfrm>
          <a:prstGeom prst="rect">
            <a:avLst/>
          </a:prstGeom>
          <a:noFill/>
        </p:spPr>
        <p:txBody>
          <a:bodyPr wrap="square" rtlCol="1">
            <a:spAutoFit/>
          </a:bodyPr>
          <a:lstStyle/>
          <a:p>
            <a:r>
              <a:rPr lang="he-IL" dirty="0"/>
              <a:t>ביום החמישי למלחמה חיל האוויר תקף בסוריה כדי למנוע מהכוחות הסוריים להגיע לרמה. תוך הפגזות כבדות של הסוריים על יישובים ישראליים, צה"ל החל בכיבוש רמת הגולן.</a:t>
            </a:r>
          </a:p>
        </p:txBody>
      </p:sp>
      <p:pic>
        <p:nvPicPr>
          <p:cNvPr id="5" name="תמונה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9039" y="2323598"/>
            <a:ext cx="5954684" cy="4253346"/>
          </a:xfrm>
          <a:prstGeom prst="rect">
            <a:avLst/>
          </a:prstGeom>
        </p:spPr>
      </p:pic>
    </p:spTree>
    <p:extLst>
      <p:ext uri="{BB962C8B-B14F-4D97-AF65-F5344CB8AC3E}">
        <p14:creationId xmlns:p14="http://schemas.microsoft.com/office/powerpoint/2010/main" val="14797554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10 יוני 1967 - היום השישי למלחמה</a:t>
            </a:r>
            <a:endParaRPr lang="he-IL" dirty="0"/>
          </a:p>
        </p:txBody>
      </p:sp>
      <p:sp>
        <p:nvSpPr>
          <p:cNvPr id="3" name="TextBox 2"/>
          <p:cNvSpPr txBox="1"/>
          <p:nvPr/>
        </p:nvSpPr>
        <p:spPr>
          <a:xfrm>
            <a:off x="1645920" y="1535951"/>
            <a:ext cx="8760922" cy="923330"/>
          </a:xfrm>
          <a:prstGeom prst="rect">
            <a:avLst/>
          </a:prstGeom>
          <a:noFill/>
        </p:spPr>
        <p:txBody>
          <a:bodyPr wrap="square" rtlCol="1">
            <a:spAutoFit/>
          </a:bodyPr>
          <a:lstStyle/>
          <a:p>
            <a:r>
              <a:rPr lang="he-IL" dirty="0" smtClean="0"/>
              <a:t>ביום השישי למלחמה לחיילים הסורים ניתנה פקודת נסיגה מהמוצבים, וצה"ל כבש את </a:t>
            </a:r>
            <a:r>
              <a:rPr lang="he-IL" dirty="0" err="1" smtClean="0"/>
              <a:t>קונייטרה</a:t>
            </a:r>
            <a:r>
              <a:rPr lang="he-IL" dirty="0" smtClean="0"/>
              <a:t>, מסעדה וכל רמת הגולן. אחרי סיום כיבוש רמת הגולן, הוכרזה הפסקת אש גם עם סוריה, ובכך, אחרי שישה ימי לחימה בשלוש חזיתות, תמה המלחמה.</a:t>
            </a:r>
            <a:endParaRPr lang="he-IL" dirty="0"/>
          </a:p>
        </p:txBody>
      </p:sp>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22895" y="2527070"/>
            <a:ext cx="3146210" cy="4088476"/>
          </a:xfrm>
          <a:prstGeom prst="rect">
            <a:avLst/>
          </a:prstGeom>
        </p:spPr>
      </p:pic>
    </p:spTree>
    <p:extLst>
      <p:ext uri="{BB962C8B-B14F-4D97-AF65-F5344CB8AC3E}">
        <p14:creationId xmlns:p14="http://schemas.microsoft.com/office/powerpoint/2010/main" val="23924813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13697" y="-297"/>
            <a:ext cx="7364606" cy="6858594"/>
          </a:xfrm>
          <a:prstGeom prst="rect">
            <a:avLst/>
          </a:prstGeom>
        </p:spPr>
      </p:pic>
    </p:spTree>
    <p:extLst>
      <p:ext uri="{BB962C8B-B14F-4D97-AF65-F5344CB8AC3E}">
        <p14:creationId xmlns:p14="http://schemas.microsoft.com/office/powerpoint/2010/main" val="25740220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5334" y="166297"/>
            <a:ext cx="4512798" cy="3359772"/>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756" y="166297"/>
            <a:ext cx="4512798" cy="3331931"/>
          </a:xfrm>
          <a:prstGeom prst="rect">
            <a:avLst/>
          </a:prstGeom>
        </p:spPr>
      </p:pic>
      <p:pic>
        <p:nvPicPr>
          <p:cNvPr id="6" name="תמונה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18803" y="3584258"/>
            <a:ext cx="3753350" cy="3211848"/>
          </a:xfrm>
          <a:prstGeom prst="rect">
            <a:avLst/>
          </a:prstGeom>
        </p:spPr>
      </p:pic>
    </p:spTree>
    <p:extLst>
      <p:ext uri="{BB962C8B-B14F-4D97-AF65-F5344CB8AC3E}">
        <p14:creationId xmlns:p14="http://schemas.microsoft.com/office/powerpoint/2010/main" val="41732365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1"/>
          <p:cNvSpPr>
            <a:spLocks noGrp="1"/>
          </p:cNvSpPr>
          <p:nvPr>
            <p:ph type="title"/>
          </p:nvPr>
        </p:nvSpPr>
        <p:spPr>
          <a:xfrm>
            <a:off x="860367" y="0"/>
            <a:ext cx="10515600" cy="1113905"/>
          </a:xfrm>
        </p:spPr>
        <p:txBody>
          <a:bodyPr/>
          <a:lstStyle/>
          <a:p>
            <a:pPr algn="ctr"/>
            <a:r>
              <a:rPr lang="he-IL" dirty="0" smtClean="0"/>
              <a:t>יהודה אריאל, קצין בגזרה הצפונית מספר:</a:t>
            </a:r>
            <a:endParaRPr lang="he-IL" sz="2800" dirty="0"/>
          </a:p>
        </p:txBody>
      </p:sp>
      <p:sp>
        <p:nvSpPr>
          <p:cNvPr id="2" name="TextBox 1"/>
          <p:cNvSpPr txBox="1"/>
          <p:nvPr/>
        </p:nvSpPr>
        <p:spPr>
          <a:xfrm>
            <a:off x="199505" y="1113904"/>
            <a:ext cx="11787448" cy="5078313"/>
          </a:xfrm>
          <a:prstGeom prst="rect">
            <a:avLst/>
          </a:prstGeom>
          <a:noFill/>
        </p:spPr>
        <p:txBody>
          <a:bodyPr wrap="square" rtlCol="1">
            <a:spAutoFit/>
          </a:bodyPr>
          <a:lstStyle/>
          <a:p>
            <a:r>
              <a:rPr lang="he-IL" dirty="0" smtClean="0"/>
              <a:t>והנה נשמע האות המיוחד של ״קול ישראל״. משה חובב מכריז: ״הכותל בידינו, העיר העתיקה נכבשה, אף שיש פה ושם עוד כמה כיסי התנגדות. שידור ישיר מהכותל, כפי שנקלט בבוקר...״ עתה כולנו שומעים את מוטה גור מכריז ״הר הבית בידינו!״, ומיד אחר כך ברכת ״שהחיינו וקיימנו והגיענו לזמן הזה״ ותקיעת שופר. שטף דמעות, החונקות את הגרון, פרץ ללא מעצור. התביישנו להביט איש בפני עמיתיו, אף שידענו שכולם בוכים. מישהו פלט אנחה. כולנו נשמנו בכבדות. איש לא זז ממקומו. איתן טלפן שנית אל ביתו. ״מרים, שמעת?״, והיא, מצדו השני של הקו פרצה בבכי. איתן סיפר לה, שגם כאן, במפקדתו, כל הגברים, אף החזקים ביותר, בוכים. הוא הבטיח להגיע עוד באותו ערב הביתה, גם אם לדקות ספורות. אחרים ביקשו אף הם לטלפן הביתה. ביקשתי רשות לנסוע הביתה, להיות עם משפחתי ברגע גדול זה. איתן הסכים, כי כל עוד לא עולים על הגולן, אין לצפות לאירועים מיוחדים </a:t>
            </a:r>
            <a:r>
              <a:rPr lang="he-IL" dirty="0" err="1" smtClean="0"/>
              <a:t>בגיזרה</a:t>
            </a:r>
            <a:r>
              <a:rPr lang="he-IL" dirty="0" smtClean="0"/>
              <a:t> הצפונית... הילדים פתחו לי את הדלת. בחדר הגדול, באחת הפינות, דלקה מנורה בת 30 ואט. נשקתי לרעייתי ולילדים. הרדיו פעל כל הזמן. על פני בת-שבע זלגו דמעות ללא מעצור. הילדים התרגשו מאוד והזדהו עם אימם. עתה, בפגישה </a:t>
            </a:r>
            <a:r>
              <a:rPr lang="he-IL" dirty="0" err="1" smtClean="0"/>
              <a:t>עימהם</a:t>
            </a:r>
            <a:r>
              <a:rPr lang="he-IL" dirty="0" smtClean="0"/>
              <a:t>, נפרץ גם אצלי סכר הדמעות. הסברתי לילדים מה ההתרגשות עם שובנו לכותל לאחר 29 שנה, על הנס שאירע לנו, אשר בקושי מתקבל על הדעת. הוספתי, כי אל להם להתבייש בדמעות. סיפרתי להם מה התרחש בחדר המבצעים, שם ישבנו שישה מפקדים, לוחמים מנוסים וקשוחים, וכולנו בכינו. חשבתי לעצמי, שאין מדובר ברגש הנובע </a:t>
            </a:r>
            <a:r>
              <a:rPr lang="he-IL" dirty="0" err="1" smtClean="0"/>
              <a:t>מהיותנו</a:t>
            </a:r>
            <a:r>
              <a:rPr lang="he-IL" dirty="0" smtClean="0"/>
              <a:t> יהודים שומרי מסורת, בני משפחה דתית; שהרי כולם ״נשברו״, עד אחרון היהודים, אפילו אלה המכנים את עצמם כופרים. כעבור זמן מה, כשקיבלנו מכתבים מידידים וקרובים מחו״ל, התברר לנו כי יהודים בכל רחבי העולם הזילו דמעות. הם לא הבינו בדיוק למה, אך תפסו וחוו שדם יהודי זורם בעורקיהם. זו הייתה הפעם הראשונה שעמדתי על פירושו של מושג ידוע באידיש: ״א </a:t>
            </a:r>
            <a:r>
              <a:rPr lang="he-IL" dirty="0" err="1" smtClean="0"/>
              <a:t>פינקטעלע</a:t>
            </a:r>
            <a:r>
              <a:rPr lang="he-IL" dirty="0" smtClean="0"/>
              <a:t> </a:t>
            </a:r>
            <a:r>
              <a:rPr lang="he-IL" dirty="0" err="1" smtClean="0"/>
              <a:t>ייד</a:t>
            </a:r>
            <a:r>
              <a:rPr lang="he-IL" dirty="0" smtClean="0"/>
              <a:t>״, כלומר, ״הנקודה היהודית״. מעולם לא ראינו שהיא מופיעה בהיקף כזה. היו כבר התרגשויות </a:t>
            </a:r>
            <a:r>
              <a:rPr lang="he-IL" dirty="0" err="1" smtClean="0"/>
              <a:t>במיפגשים</a:t>
            </a:r>
            <a:r>
              <a:rPr lang="he-IL" dirty="0" smtClean="0"/>
              <a:t> עם שארית הפליטה אחרי תום מלחמת העולם השנייה; חשנו שמחת לב הכרוכה בעצב בכ״ט בנובמבר 1947 , שעה שהצביעו באו״ם על הקמת מדינה יהודית; ידענו שכמו בכל לידה, גם לידת מדינת ישראל תהיה כואבת וטבולה בדם; ראינו בקיבוץ הגלויות כאן בארץ, ונימי הלב רעדו. אבל טרם ראינו דמעות שלא ניתן </a:t>
            </a:r>
            <a:r>
              <a:rPr lang="he-IL" dirty="0" err="1" smtClean="0"/>
              <a:t>לעוצרן</a:t>
            </a:r>
            <a:r>
              <a:rPr lang="he-IL" dirty="0" smtClean="0"/>
              <a:t>, כמעיין המתגבר...</a:t>
            </a:r>
            <a:endParaRPr lang="he-IL" dirty="0"/>
          </a:p>
        </p:txBody>
      </p:sp>
    </p:spTree>
    <p:extLst>
      <p:ext uri="{BB962C8B-B14F-4D97-AF65-F5344CB8AC3E}">
        <p14:creationId xmlns:p14="http://schemas.microsoft.com/office/powerpoint/2010/main" val="24428053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3003" y="124691"/>
            <a:ext cx="7596273" cy="2426418"/>
          </a:xfrm>
          <a:prstGeom prst="rect">
            <a:avLst/>
          </a:prstGeom>
        </p:spPr>
      </p:pic>
      <p:pic>
        <p:nvPicPr>
          <p:cNvPr id="9" name="תמונה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112" y="2772258"/>
            <a:ext cx="2681004" cy="4008034"/>
          </a:xfrm>
          <a:prstGeom prst="rect">
            <a:avLst/>
          </a:prstGeom>
        </p:spPr>
      </p:pic>
      <p:pic>
        <p:nvPicPr>
          <p:cNvPr id="11" name="תמונה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82313" y="3714995"/>
            <a:ext cx="4685000" cy="3065298"/>
          </a:xfrm>
          <a:prstGeom prst="rect">
            <a:avLst/>
          </a:prstGeom>
        </p:spPr>
      </p:pic>
      <p:pic>
        <p:nvPicPr>
          <p:cNvPr id="12" name="תמונה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112" y="140382"/>
            <a:ext cx="4293441" cy="2410727"/>
          </a:xfrm>
          <a:prstGeom prst="rect">
            <a:avLst/>
          </a:prstGeom>
        </p:spPr>
      </p:pic>
      <p:pic>
        <p:nvPicPr>
          <p:cNvPr id="13" name="תמונה 12"/>
          <p:cNvPicPr>
            <a:picLocks noChangeAspect="1"/>
          </p:cNvPicPr>
          <p:nvPr/>
        </p:nvPicPr>
        <p:blipFill rotWithShape="1">
          <a:blip r:embed="rId7" cstate="email">
            <a:extLst>
              <a:ext uri="{28A0092B-C50C-407E-A947-70E740481C1C}">
                <a14:useLocalDpi xmlns:a14="http://schemas.microsoft.com/office/drawing/2010/main"/>
              </a:ext>
            </a:extLst>
          </a:blip>
          <a:srcRect l="5054" t="1848" r="8074" b="2013"/>
          <a:stretch/>
        </p:blipFill>
        <p:spPr>
          <a:xfrm>
            <a:off x="7523017" y="3714994"/>
            <a:ext cx="4516259" cy="3065298"/>
          </a:xfrm>
          <a:prstGeom prst="rect">
            <a:avLst/>
          </a:prstGeom>
        </p:spPr>
      </p:pic>
    </p:spTree>
    <p:extLst>
      <p:ext uri="{BB962C8B-B14F-4D97-AF65-F5344CB8AC3E}">
        <p14:creationId xmlns:p14="http://schemas.microsoft.com/office/powerpoint/2010/main" val="24035743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6000" u="sng" dirty="0" smtClean="0">
                <a:latin typeface="David" panose="020E0502060401010101" pitchFamily="34" charset="-79"/>
                <a:cs typeface="David" panose="020E0502060401010101" pitchFamily="34" charset="-79"/>
              </a:rPr>
              <a:t>תקופת ההמתנה (15/5/67 – 5/6/67)</a:t>
            </a:r>
            <a:endParaRPr lang="he-IL" sz="6000" u="sng" dirty="0">
              <a:latin typeface="David" panose="020E0502060401010101" pitchFamily="34" charset="-79"/>
              <a:cs typeface="David" panose="020E0502060401010101" pitchFamily="34" charset="-79"/>
            </a:endParaRPr>
          </a:p>
        </p:txBody>
      </p:sp>
      <p:sp>
        <p:nvSpPr>
          <p:cNvPr id="3" name="מציין מיקום תוכן 2"/>
          <p:cNvSpPr>
            <a:spLocks noGrp="1"/>
          </p:cNvSpPr>
          <p:nvPr>
            <p:ph idx="1"/>
          </p:nvPr>
        </p:nvSpPr>
        <p:spPr>
          <a:xfrm>
            <a:off x="838200" y="1690688"/>
            <a:ext cx="10515600" cy="4351338"/>
          </a:xfrm>
        </p:spPr>
        <p:txBody>
          <a:bodyPr/>
          <a:lstStyle/>
          <a:p>
            <a:pPr marL="0" indent="0">
              <a:buNone/>
            </a:pPr>
            <a:r>
              <a:rPr lang="he-IL" dirty="0" smtClean="0">
                <a:latin typeface="David" panose="020E0502060401010101" pitchFamily="34" charset="-79"/>
                <a:cs typeface="David" panose="020E0502060401010101" pitchFamily="34" charset="-79"/>
              </a:rPr>
              <a:t>פרק זמן של כשלושה שבועות שקדם למלחמת ששת הימים. </a:t>
            </a:r>
            <a:r>
              <a:rPr lang="en-US" dirty="0" smtClean="0">
                <a:latin typeface="David" panose="020E0502060401010101" pitchFamily="34" charset="-79"/>
                <a:cs typeface="David" panose="020E0502060401010101" pitchFamily="34" charset="-79"/>
              </a:rPr>
              <a:t/>
            </a:r>
            <a:br>
              <a:rPr lang="en-US" dirty="0" smtClean="0">
                <a:latin typeface="David" panose="020E0502060401010101" pitchFamily="34" charset="-79"/>
                <a:cs typeface="David" panose="020E0502060401010101" pitchFamily="34" charset="-79"/>
              </a:rPr>
            </a:br>
            <a:r>
              <a:rPr lang="he-IL" dirty="0" smtClean="0">
                <a:latin typeface="David" panose="020E0502060401010101" pitchFamily="34" charset="-79"/>
                <a:cs typeface="David" panose="020E0502060401010101" pitchFamily="34" charset="-79"/>
              </a:rPr>
              <a:t>באמצע מאי 1967 החלו איומים של מצרים ובעקבותיה גם של סוריה וירדן על ישראל, במשך כמה שבועות ביקשה ממשלת ישראל לפתור את המשבר בדרכים דיפלומטיות, ובמקביל הכינה את הצבא למלחמה. </a:t>
            </a:r>
            <a:r>
              <a:rPr lang="en-US" dirty="0" smtClean="0">
                <a:latin typeface="David" panose="020E0502060401010101" pitchFamily="34" charset="-79"/>
                <a:cs typeface="David" panose="020E0502060401010101" pitchFamily="34" charset="-79"/>
              </a:rPr>
              <a:t/>
            </a:r>
            <a:br>
              <a:rPr lang="en-US" dirty="0" smtClean="0">
                <a:latin typeface="David" panose="020E0502060401010101" pitchFamily="34" charset="-79"/>
                <a:cs typeface="David" panose="020E0502060401010101" pitchFamily="34" charset="-79"/>
              </a:rPr>
            </a:br>
            <a:r>
              <a:rPr lang="he-IL" dirty="0" smtClean="0">
                <a:latin typeface="David" panose="020E0502060401010101" pitchFamily="34" charset="-79"/>
                <a:cs typeface="David" panose="020E0502060401010101" pitchFamily="34" charset="-79"/>
              </a:rPr>
              <a:t>לנוכח האיום ובשל הכוננות הגוברת התפתחה בארץ תחושה של חרדה קיומית עמוקה ואי אמון בשלטון. </a:t>
            </a:r>
            <a:r>
              <a:rPr lang="en-US" dirty="0" smtClean="0">
                <a:latin typeface="David" panose="020E0502060401010101" pitchFamily="34" charset="-79"/>
                <a:cs typeface="David" panose="020E0502060401010101" pitchFamily="34" charset="-79"/>
              </a:rPr>
              <a:t/>
            </a:r>
            <a:br>
              <a:rPr lang="en-US" dirty="0" smtClean="0">
                <a:latin typeface="David" panose="020E0502060401010101" pitchFamily="34" charset="-79"/>
                <a:cs typeface="David" panose="020E0502060401010101" pitchFamily="34" charset="-79"/>
              </a:rPr>
            </a:br>
            <a:r>
              <a:rPr lang="he-IL" dirty="0" smtClean="0">
                <a:latin typeface="David" panose="020E0502060401010101" pitchFamily="34" charset="-79"/>
                <a:cs typeface="David" panose="020E0502060401010101" pitchFamily="34" charset="-79"/>
              </a:rPr>
              <a:t>תקופה זו הסתיימה עם פרוץ המלחמה </a:t>
            </a:r>
            <a:r>
              <a:rPr lang="he-IL" dirty="0" smtClean="0">
                <a:latin typeface="David" panose="020E0502060401010101" pitchFamily="34" charset="-79"/>
                <a:cs typeface="David" panose="020E0502060401010101" pitchFamily="34" charset="-79"/>
              </a:rPr>
              <a:t>ב 5 ביוני 1967.</a:t>
            </a:r>
            <a:endParaRPr lang="he-IL" dirty="0">
              <a:latin typeface="David" panose="020E0502060401010101" pitchFamily="34" charset="-79"/>
              <a:cs typeface="David" panose="020E0502060401010101" pitchFamily="34" charset="-79"/>
            </a:endParaRPr>
          </a:p>
        </p:txBody>
      </p:sp>
      <p:pic>
        <p:nvPicPr>
          <p:cNvPr id="5" name="תמונה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347" y="3785362"/>
            <a:ext cx="1645141" cy="3072638"/>
          </a:xfrm>
          <a:prstGeom prst="rect">
            <a:avLst/>
          </a:prstGeom>
        </p:spPr>
      </p:pic>
    </p:spTree>
    <p:extLst>
      <p:ext uri="{BB962C8B-B14F-4D97-AF65-F5344CB8AC3E}">
        <p14:creationId xmlns:p14="http://schemas.microsoft.com/office/powerpoint/2010/main" val="23561470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70976"/>
            <a:ext cx="10515600" cy="1325563"/>
          </a:xfrm>
        </p:spPr>
        <p:txBody>
          <a:bodyPr/>
          <a:lstStyle/>
          <a:p>
            <a:pPr algn="ctr"/>
            <a:r>
              <a:rPr lang="he-IL" dirty="0" smtClean="0"/>
              <a:t>תקופת ההמתנה </a:t>
            </a:r>
            <a:r>
              <a:rPr lang="he-IL" sz="2800" dirty="0" smtClean="0"/>
              <a:t>בעיתונות הערבית:</a:t>
            </a:r>
            <a:endParaRPr lang="he-IL" sz="2800" dirty="0"/>
          </a:p>
        </p:txBody>
      </p:sp>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06046" y="1163782"/>
            <a:ext cx="7379908" cy="5310692"/>
          </a:xfrm>
          <a:prstGeom prst="rect">
            <a:avLst/>
          </a:prstGeom>
        </p:spPr>
      </p:pic>
    </p:spTree>
    <p:extLst>
      <p:ext uri="{BB962C8B-B14F-4D97-AF65-F5344CB8AC3E}">
        <p14:creationId xmlns:p14="http://schemas.microsoft.com/office/powerpoint/2010/main" val="18598163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79763" y="54350"/>
            <a:ext cx="10515600" cy="1325563"/>
          </a:xfrm>
        </p:spPr>
        <p:txBody>
          <a:bodyPr/>
          <a:lstStyle/>
          <a:p>
            <a:pPr algn="ctr"/>
            <a:r>
              <a:rPr lang="he-IL" dirty="0" smtClean="0"/>
              <a:t>תקופת ההמתנה </a:t>
            </a:r>
            <a:r>
              <a:rPr lang="he-IL" sz="2800" dirty="0" smtClean="0"/>
              <a:t>בעיתונות הערבית:</a:t>
            </a:r>
            <a:endParaRPr lang="he-IL" sz="2800" dirty="0"/>
          </a:p>
        </p:txBody>
      </p:sp>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54764" y="955144"/>
            <a:ext cx="3133466" cy="5699453"/>
          </a:xfrm>
          <a:prstGeom prst="rect">
            <a:avLst/>
          </a:prstGeom>
        </p:spPr>
      </p:pic>
      <p:pic>
        <p:nvPicPr>
          <p:cNvPr id="4" name="תמונה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13772" y="955144"/>
            <a:ext cx="4033859" cy="5699453"/>
          </a:xfrm>
          <a:prstGeom prst="rect">
            <a:avLst/>
          </a:prstGeom>
        </p:spPr>
      </p:pic>
    </p:spTree>
    <p:extLst>
      <p:ext uri="{BB962C8B-B14F-4D97-AF65-F5344CB8AC3E}">
        <p14:creationId xmlns:p14="http://schemas.microsoft.com/office/powerpoint/2010/main" val="14149226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79763" y="54350"/>
            <a:ext cx="10515600" cy="1325563"/>
          </a:xfrm>
        </p:spPr>
        <p:txBody>
          <a:bodyPr/>
          <a:lstStyle/>
          <a:p>
            <a:pPr algn="ctr"/>
            <a:r>
              <a:rPr lang="he-IL" dirty="0" smtClean="0"/>
              <a:t>תקופת ההמתנה </a:t>
            </a:r>
            <a:r>
              <a:rPr lang="he-IL" sz="2800" dirty="0" smtClean="0"/>
              <a:t>בעיתונות הערבית:</a:t>
            </a:r>
            <a:endParaRPr lang="he-IL" sz="2800" dirty="0"/>
          </a:p>
        </p:txBody>
      </p:sp>
      <p:pic>
        <p:nvPicPr>
          <p:cNvPr id="5" name="תמונה 4"/>
          <p:cNvPicPr>
            <a:picLocks noChangeAspect="1"/>
          </p:cNvPicPr>
          <p:nvPr/>
        </p:nvPicPr>
        <p:blipFill>
          <a:blip r:embed="rId3"/>
          <a:stretch>
            <a:fillRect/>
          </a:stretch>
        </p:blipFill>
        <p:spPr>
          <a:xfrm>
            <a:off x="6852398" y="1379913"/>
            <a:ext cx="4542965" cy="3308464"/>
          </a:xfrm>
          <a:prstGeom prst="rect">
            <a:avLst/>
          </a:prstGeom>
        </p:spPr>
      </p:pic>
      <p:pic>
        <p:nvPicPr>
          <p:cNvPr id="6" name="תמונה 5"/>
          <p:cNvPicPr>
            <a:picLocks noChangeAspect="1"/>
          </p:cNvPicPr>
          <p:nvPr/>
        </p:nvPicPr>
        <p:blipFill>
          <a:blip r:embed="rId4"/>
          <a:stretch>
            <a:fillRect/>
          </a:stretch>
        </p:blipFill>
        <p:spPr>
          <a:xfrm>
            <a:off x="879763" y="2402378"/>
            <a:ext cx="5830319" cy="3042459"/>
          </a:xfrm>
          <a:prstGeom prst="rect">
            <a:avLst/>
          </a:prstGeom>
        </p:spPr>
      </p:pic>
    </p:spTree>
    <p:extLst>
      <p:ext uri="{BB962C8B-B14F-4D97-AF65-F5344CB8AC3E}">
        <p14:creationId xmlns:p14="http://schemas.microsoft.com/office/powerpoint/2010/main" val="25877307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79763" y="54350"/>
            <a:ext cx="10515600" cy="1325563"/>
          </a:xfrm>
        </p:spPr>
        <p:txBody>
          <a:bodyPr/>
          <a:lstStyle/>
          <a:p>
            <a:pPr algn="ctr"/>
            <a:r>
              <a:rPr lang="he-IL" dirty="0" smtClean="0"/>
              <a:t>תקופת ההמתנה </a:t>
            </a:r>
            <a:r>
              <a:rPr lang="he-IL" sz="2800" dirty="0" smtClean="0"/>
              <a:t>בעיתונות הערבית:</a:t>
            </a:r>
            <a:endParaRPr lang="he-IL" sz="2800" dirty="0"/>
          </a:p>
        </p:txBody>
      </p:sp>
      <p:pic>
        <p:nvPicPr>
          <p:cNvPr id="3" name="תמונה 2"/>
          <p:cNvPicPr>
            <a:picLocks noChangeAspect="1"/>
          </p:cNvPicPr>
          <p:nvPr/>
        </p:nvPicPr>
        <p:blipFill>
          <a:blip r:embed="rId3"/>
          <a:stretch>
            <a:fillRect/>
          </a:stretch>
        </p:blipFill>
        <p:spPr>
          <a:xfrm>
            <a:off x="2579975" y="1652933"/>
            <a:ext cx="7115175" cy="4200525"/>
          </a:xfrm>
          <a:prstGeom prst="rect">
            <a:avLst/>
          </a:prstGeom>
        </p:spPr>
      </p:pic>
    </p:spTree>
    <p:extLst>
      <p:ext uri="{BB962C8B-B14F-4D97-AF65-F5344CB8AC3E}">
        <p14:creationId xmlns:p14="http://schemas.microsoft.com/office/powerpoint/2010/main" val="33556888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79763" y="54350"/>
            <a:ext cx="10515600" cy="1325563"/>
          </a:xfrm>
        </p:spPr>
        <p:txBody>
          <a:bodyPr/>
          <a:lstStyle/>
          <a:p>
            <a:pPr algn="ctr"/>
            <a:r>
              <a:rPr lang="he-IL" dirty="0" smtClean="0"/>
              <a:t>תקופת ההמתנה </a:t>
            </a:r>
            <a:r>
              <a:rPr lang="he-IL" sz="2800" dirty="0" smtClean="0"/>
              <a:t>העיתונות בישראל:</a:t>
            </a:r>
            <a:endParaRPr lang="he-IL" sz="2800" dirty="0"/>
          </a:p>
        </p:txBody>
      </p:sp>
      <p:pic>
        <p:nvPicPr>
          <p:cNvPr id="5" name="תמונה 4"/>
          <p:cNvPicPr>
            <a:picLocks noChangeAspect="1"/>
          </p:cNvPicPr>
          <p:nvPr/>
        </p:nvPicPr>
        <p:blipFill>
          <a:blip r:embed="rId3"/>
          <a:stretch>
            <a:fillRect/>
          </a:stretch>
        </p:blipFill>
        <p:spPr>
          <a:xfrm>
            <a:off x="879763" y="2069869"/>
            <a:ext cx="5076825" cy="4581525"/>
          </a:xfrm>
          <a:prstGeom prst="rect">
            <a:avLst/>
          </a:prstGeom>
        </p:spPr>
      </p:pic>
      <p:pic>
        <p:nvPicPr>
          <p:cNvPr id="6" name="תמונה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8942" y="1379913"/>
            <a:ext cx="5046422" cy="3890356"/>
          </a:xfrm>
          <a:prstGeom prst="rect">
            <a:avLst/>
          </a:prstGeom>
        </p:spPr>
      </p:pic>
    </p:spTree>
    <p:extLst>
      <p:ext uri="{BB962C8B-B14F-4D97-AF65-F5344CB8AC3E}">
        <p14:creationId xmlns:p14="http://schemas.microsoft.com/office/powerpoint/2010/main" val="23575638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79763" y="54350"/>
            <a:ext cx="10515600" cy="1325563"/>
          </a:xfrm>
        </p:spPr>
        <p:txBody>
          <a:bodyPr/>
          <a:lstStyle/>
          <a:p>
            <a:pPr algn="ctr"/>
            <a:r>
              <a:rPr lang="he-IL" dirty="0" smtClean="0"/>
              <a:t>תקופת ההמתנה </a:t>
            </a:r>
            <a:r>
              <a:rPr lang="he-IL" sz="2800" dirty="0" smtClean="0"/>
              <a:t>העיתונות בישראל:</a:t>
            </a:r>
            <a:endParaRPr lang="he-IL" sz="2800" dirty="0"/>
          </a:p>
        </p:txBody>
      </p:sp>
      <p:pic>
        <p:nvPicPr>
          <p:cNvPr id="6" name="תמונה 5"/>
          <p:cNvPicPr>
            <a:picLocks noChangeAspect="1"/>
          </p:cNvPicPr>
          <p:nvPr/>
        </p:nvPicPr>
        <p:blipFill>
          <a:blip r:embed="rId3"/>
          <a:stretch>
            <a:fillRect/>
          </a:stretch>
        </p:blipFill>
        <p:spPr>
          <a:xfrm>
            <a:off x="879763" y="2177936"/>
            <a:ext cx="4563954" cy="3891828"/>
          </a:xfrm>
          <a:prstGeom prst="rect">
            <a:avLst/>
          </a:prstGeom>
        </p:spPr>
      </p:pic>
      <p:pic>
        <p:nvPicPr>
          <p:cNvPr id="7" name="תמונה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13229" y="1379913"/>
            <a:ext cx="4682134" cy="3920068"/>
          </a:xfrm>
          <a:prstGeom prst="rect">
            <a:avLst/>
          </a:prstGeom>
        </p:spPr>
      </p:pic>
    </p:spTree>
    <p:extLst>
      <p:ext uri="{BB962C8B-B14F-4D97-AF65-F5344CB8AC3E}">
        <p14:creationId xmlns:p14="http://schemas.microsoft.com/office/powerpoint/2010/main" val="1721331289"/>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1582</TotalTime>
  <Words>1280</Words>
  <Application>Microsoft Office PowerPoint</Application>
  <PresentationFormat>מסך רחב</PresentationFormat>
  <Paragraphs>89</Paragraphs>
  <Slides>27</Slides>
  <Notes>26</Notes>
  <HiddenSlides>0</HiddenSlides>
  <MMClips>1</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27</vt:i4>
      </vt:variant>
    </vt:vector>
  </HeadingPairs>
  <TitlesOfParts>
    <vt:vector size="33" baseType="lpstr">
      <vt:lpstr>Arial</vt:lpstr>
      <vt:lpstr>Calibri</vt:lpstr>
      <vt:lpstr>Calibri Light</vt:lpstr>
      <vt:lpstr>David</vt:lpstr>
      <vt:lpstr>Times New Roman</vt:lpstr>
      <vt:lpstr>ערכת נושא Office</vt:lpstr>
      <vt:lpstr>מצגת של PowerPoint</vt:lpstr>
      <vt:lpstr>מצגת של PowerPoint</vt:lpstr>
      <vt:lpstr>תקופת ההמתנה (15/5/67 – 5/6/67)</vt:lpstr>
      <vt:lpstr>תקופת ההמתנה בעיתונות הערבית:</vt:lpstr>
      <vt:lpstr>תקופת ההמתנה בעיתונות הערבית:</vt:lpstr>
      <vt:lpstr>תקופת ההמתנה בעיתונות הערבית:</vt:lpstr>
      <vt:lpstr>תקופת ההמתנה בעיתונות הערבית:</vt:lpstr>
      <vt:lpstr>תקופת ההמתנה העיתונות בישראל:</vt:lpstr>
      <vt:lpstr>תקופת ההמתנה העיתונות בישראל:</vt:lpstr>
      <vt:lpstr>תקופת ההמתנה העיתונות בישראל:</vt:lpstr>
      <vt:lpstr>תקופת ההמתנה העיתונות בישראל:</vt:lpstr>
      <vt:lpstr>תקופת ההמתנה העיתונות בישראל:</vt:lpstr>
      <vt:lpstr>תקופת ההמתנה העיתונות בישראל:</vt:lpstr>
      <vt:lpstr>תקופת ההמתנה העיתונות בישראל:</vt:lpstr>
      <vt:lpstr>"בשעה 07:45, 5 ביוני 1967, נתתי את הפקודה 'סדין אדום' לכל מפקדי האוגדות והכוחות העצמאיים, פקודה שנתנה את האות לתחילת המלחמה על עצם קיומה של מדינת ישראל..." </vt:lpstr>
      <vt:lpstr>מההמתנה למלחמה: "סדין אדום" ותחילת מבצע מוקד.</vt:lpstr>
      <vt:lpstr>טבלת יחסי הכוחות עם פרוץ המלחמה</vt:lpstr>
      <vt:lpstr>5 יוני 1967 - היום הראשון למלחמה</vt:lpstr>
      <vt:lpstr>6 יוני 1967 - היום השני למלחמה</vt:lpstr>
      <vt:lpstr>7 יוני 1967 - היום השלישי למלחמה</vt:lpstr>
      <vt:lpstr>8 יוני 1967 - היום הרביעי למלחמה</vt:lpstr>
      <vt:lpstr>9 יוני 1967 - היום החמישי למלחמה</vt:lpstr>
      <vt:lpstr>10 יוני 1967 - היום השישי למלחמה</vt:lpstr>
      <vt:lpstr>מצגת של PowerPoint</vt:lpstr>
      <vt:lpstr>מצגת של PowerPoint</vt:lpstr>
      <vt:lpstr>יהודה אריאל, קצין בגזרה הצפונית מספר:</vt:lpstr>
      <vt:lpstr>מצגת של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User</dc:creator>
  <cp:lastModifiedBy>User</cp:lastModifiedBy>
  <cp:revision>67</cp:revision>
  <dcterms:created xsi:type="dcterms:W3CDTF">2019-12-25T10:45:50Z</dcterms:created>
  <dcterms:modified xsi:type="dcterms:W3CDTF">2020-06-15T23:25:50Z</dcterms:modified>
</cp:coreProperties>
</file>