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8" r:id="rId1"/>
  </p:sldMasterIdLst>
  <p:sldIdLst>
    <p:sldId id="256" r:id="rId2"/>
    <p:sldId id="257" r:id="rId3"/>
    <p:sldId id="258" r:id="rId4"/>
    <p:sldId id="259" r:id="rId5"/>
    <p:sldId id="260" r:id="rId6"/>
    <p:sldId id="261" r:id="rId7"/>
    <p:sldId id="265" r:id="rId8"/>
    <p:sldId id="264" r:id="rId9"/>
    <p:sldId id="266" r:id="rId10"/>
    <p:sldId id="267" r:id="rId11"/>
    <p:sldId id="268"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143780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310876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330318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424057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70282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15869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146792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18567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167169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15169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9534348-40EF-4114-A197-A97586541CF7}" type="datetimeFigureOut">
              <a:rPr lang="he-IL" smtClean="0"/>
              <a:t>כ'/תמוז/תשע"ז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048417E-6C59-4743-8ECF-9845AF67809E}" type="slidenum">
              <a:rPr lang="he-IL" smtClean="0"/>
              <a:t>‹#›</a:t>
            </a:fld>
            <a:endParaRPr lang="he-IL"/>
          </a:p>
        </p:txBody>
      </p:sp>
    </p:spTree>
    <p:extLst>
      <p:ext uri="{BB962C8B-B14F-4D97-AF65-F5344CB8AC3E}">
        <p14:creationId xmlns:p14="http://schemas.microsoft.com/office/powerpoint/2010/main" val="9829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534348-40EF-4114-A197-A97586541CF7}" type="datetimeFigureOut">
              <a:rPr lang="he-IL" smtClean="0"/>
              <a:t>כ'/תמוז/תשע"ז</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048417E-6C59-4743-8ECF-9845AF67809E}" type="slidenum">
              <a:rPr lang="he-IL" smtClean="0"/>
              <a:t>‹#›</a:t>
            </a:fld>
            <a:endParaRPr lang="he-IL"/>
          </a:p>
        </p:txBody>
      </p:sp>
    </p:spTree>
    <p:extLst>
      <p:ext uri="{BB962C8B-B14F-4D97-AF65-F5344CB8AC3E}">
        <p14:creationId xmlns:p14="http://schemas.microsoft.com/office/powerpoint/2010/main" val="171959957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26975" y="1357404"/>
            <a:ext cx="9144000" cy="1245327"/>
          </a:xfrm>
        </p:spPr>
        <p:txBody>
          <a:bodyPr>
            <a:normAutofit fontScale="90000"/>
          </a:bodyPr>
          <a:lstStyle/>
          <a:p>
            <a:r>
              <a:rPr lang="he-IL" dirty="0" smtClean="0"/>
              <a:t>העלייה הראשונה</a:t>
            </a:r>
            <a:br>
              <a:rPr lang="he-IL" dirty="0" smtClean="0"/>
            </a:br>
            <a:r>
              <a:rPr lang="he-IL" sz="4900" dirty="0" smtClean="0"/>
              <a:t>1882 - 1904</a:t>
            </a:r>
            <a:endParaRPr lang="he-IL" sz="4900" dirty="0"/>
          </a:p>
        </p:txBody>
      </p:sp>
      <p:pic>
        <p:nvPicPr>
          <p:cNvPr id="5" name="תמונה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17637" y="2864991"/>
            <a:ext cx="4696590" cy="2969903"/>
          </a:xfrm>
          <a:prstGeom prst="rect">
            <a:avLst/>
          </a:prstGeom>
        </p:spPr>
      </p:pic>
      <p:pic>
        <p:nvPicPr>
          <p:cNvPr id="8" name="תמונה 7"/>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7383723" y="2864990"/>
            <a:ext cx="4579620" cy="2969903"/>
          </a:xfrm>
          <a:prstGeom prst="rect">
            <a:avLst/>
          </a:prstGeom>
        </p:spPr>
      </p:pic>
      <p:pic>
        <p:nvPicPr>
          <p:cNvPr id="10" name="תמונה 9"/>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4826817" y="2913513"/>
            <a:ext cx="2744317" cy="2872855"/>
          </a:xfrm>
          <a:prstGeom prst="rect">
            <a:avLst/>
          </a:prstGeom>
        </p:spPr>
      </p:pic>
    </p:spTree>
    <p:extLst>
      <p:ext uri="{BB962C8B-B14F-4D97-AF65-F5344CB8AC3E}">
        <p14:creationId xmlns:p14="http://schemas.microsoft.com/office/powerpoint/2010/main" val="47050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383650" y="4026940"/>
            <a:ext cx="3322608" cy="2755631"/>
          </a:xfrm>
          <a:prstGeom prst="rect">
            <a:avLst/>
          </a:prstGeom>
        </p:spPr>
      </p:pic>
      <p:graphicFrame>
        <p:nvGraphicFramePr>
          <p:cNvPr id="4" name="טבלה 3"/>
          <p:cNvGraphicFramePr>
            <a:graphicFrameLocks noGrp="1"/>
          </p:cNvGraphicFramePr>
          <p:nvPr>
            <p:extLst>
              <p:ext uri="{D42A27DB-BD31-4B8C-83A1-F6EECF244321}">
                <p14:modId xmlns:p14="http://schemas.microsoft.com/office/powerpoint/2010/main" val="3615256124"/>
              </p:ext>
            </p:extLst>
          </p:nvPr>
        </p:nvGraphicFramePr>
        <p:xfrm>
          <a:off x="4439193" y="770058"/>
          <a:ext cx="3227980" cy="3383952"/>
        </p:xfrm>
        <a:graphic>
          <a:graphicData uri="http://schemas.openxmlformats.org/drawingml/2006/table">
            <a:tbl>
              <a:tblPr rtl="1" firstRow="1" bandRow="1">
                <a:tableStyleId>{7DF18680-E054-41AD-8BC1-D1AEF772440D}</a:tableStyleId>
              </a:tblPr>
              <a:tblGrid>
                <a:gridCol w="1613990"/>
                <a:gridCol w="1613990"/>
              </a:tblGrid>
              <a:tr h="563992">
                <a:tc>
                  <a:txBody>
                    <a:bodyPr/>
                    <a:lstStyle/>
                    <a:p>
                      <a:pPr algn="ctr" rtl="1"/>
                      <a:r>
                        <a:rPr lang="he-IL" sz="2400" dirty="0" smtClean="0"/>
                        <a:t>שנה</a:t>
                      </a:r>
                      <a:endParaRPr lang="he-IL" sz="2400" dirty="0"/>
                    </a:p>
                  </a:txBody>
                  <a:tcPr/>
                </a:tc>
                <a:tc>
                  <a:txBody>
                    <a:bodyPr/>
                    <a:lstStyle/>
                    <a:p>
                      <a:pPr algn="ctr" rtl="1"/>
                      <a:r>
                        <a:rPr lang="he-IL" sz="2400" dirty="0" smtClean="0"/>
                        <a:t>אומדן</a:t>
                      </a:r>
                      <a:endParaRPr lang="he-IL" sz="2400" dirty="0"/>
                    </a:p>
                  </a:txBody>
                  <a:tcPr/>
                </a:tc>
              </a:tr>
              <a:tr h="563992">
                <a:tc>
                  <a:txBody>
                    <a:bodyPr/>
                    <a:lstStyle/>
                    <a:p>
                      <a:pPr algn="ctr" rtl="1"/>
                      <a:r>
                        <a:rPr lang="he-IL" sz="2400" dirty="0" smtClean="0"/>
                        <a:t>1870</a:t>
                      </a:r>
                      <a:endParaRPr lang="he-IL" sz="2400" dirty="0"/>
                    </a:p>
                  </a:txBody>
                  <a:tcPr/>
                </a:tc>
                <a:tc>
                  <a:txBody>
                    <a:bodyPr/>
                    <a:lstStyle/>
                    <a:p>
                      <a:pPr algn="ctr" rtl="1"/>
                      <a:r>
                        <a:rPr lang="he-IL" sz="2400" dirty="0" smtClean="0"/>
                        <a:t>18,000</a:t>
                      </a:r>
                      <a:endParaRPr lang="he-IL" sz="2400" dirty="0"/>
                    </a:p>
                  </a:txBody>
                  <a:tcPr/>
                </a:tc>
              </a:tr>
              <a:tr h="563992">
                <a:tc>
                  <a:txBody>
                    <a:bodyPr/>
                    <a:lstStyle/>
                    <a:p>
                      <a:pPr algn="ctr" rtl="1"/>
                      <a:r>
                        <a:rPr lang="he-IL" sz="2400" dirty="0" smtClean="0"/>
                        <a:t>1880</a:t>
                      </a:r>
                      <a:endParaRPr lang="he-IL" sz="2400" dirty="0"/>
                    </a:p>
                  </a:txBody>
                  <a:tcPr/>
                </a:tc>
                <a:tc>
                  <a:txBody>
                    <a:bodyPr/>
                    <a:lstStyle/>
                    <a:p>
                      <a:pPr algn="ctr" rtl="1"/>
                      <a:r>
                        <a:rPr lang="he-IL" sz="2400" dirty="0" smtClean="0"/>
                        <a:t>27,000</a:t>
                      </a:r>
                      <a:endParaRPr lang="he-IL" sz="2400" dirty="0"/>
                    </a:p>
                  </a:txBody>
                  <a:tcPr/>
                </a:tc>
              </a:tr>
              <a:tr h="563992">
                <a:tc>
                  <a:txBody>
                    <a:bodyPr/>
                    <a:lstStyle/>
                    <a:p>
                      <a:pPr algn="ctr" rtl="1"/>
                      <a:r>
                        <a:rPr lang="he-IL" sz="2400" dirty="0" smtClean="0"/>
                        <a:t>1890</a:t>
                      </a:r>
                      <a:endParaRPr lang="he-IL" sz="2400" dirty="0"/>
                    </a:p>
                  </a:txBody>
                  <a:tcPr/>
                </a:tc>
                <a:tc>
                  <a:txBody>
                    <a:bodyPr/>
                    <a:lstStyle/>
                    <a:p>
                      <a:pPr algn="ctr" rtl="1"/>
                      <a:r>
                        <a:rPr lang="he-IL" sz="2400" dirty="0" smtClean="0"/>
                        <a:t>40,000</a:t>
                      </a:r>
                      <a:endParaRPr lang="he-IL" sz="2400" dirty="0"/>
                    </a:p>
                  </a:txBody>
                  <a:tcPr/>
                </a:tc>
              </a:tr>
              <a:tr h="563992">
                <a:tc>
                  <a:txBody>
                    <a:bodyPr/>
                    <a:lstStyle/>
                    <a:p>
                      <a:pPr algn="ctr" rtl="1"/>
                      <a:r>
                        <a:rPr lang="he-IL" sz="2400" dirty="0" smtClean="0"/>
                        <a:t>1900</a:t>
                      </a:r>
                      <a:endParaRPr lang="he-IL" sz="2400" dirty="0"/>
                    </a:p>
                  </a:txBody>
                  <a:tcPr/>
                </a:tc>
                <a:tc>
                  <a:txBody>
                    <a:bodyPr/>
                    <a:lstStyle/>
                    <a:p>
                      <a:pPr algn="ctr" rtl="1"/>
                      <a:r>
                        <a:rPr lang="he-IL" sz="2400" dirty="0" smtClean="0"/>
                        <a:t>56,000</a:t>
                      </a:r>
                      <a:endParaRPr lang="he-IL" sz="2400" dirty="0"/>
                    </a:p>
                  </a:txBody>
                  <a:tcPr/>
                </a:tc>
              </a:tr>
              <a:tr h="563992">
                <a:tc>
                  <a:txBody>
                    <a:bodyPr/>
                    <a:lstStyle/>
                    <a:p>
                      <a:pPr algn="ctr" rtl="1"/>
                      <a:r>
                        <a:rPr lang="he-IL" sz="2400" dirty="0" smtClean="0"/>
                        <a:t>1914</a:t>
                      </a:r>
                      <a:endParaRPr lang="he-IL" sz="2400" dirty="0"/>
                    </a:p>
                  </a:txBody>
                  <a:tcPr/>
                </a:tc>
                <a:tc>
                  <a:txBody>
                    <a:bodyPr/>
                    <a:lstStyle/>
                    <a:p>
                      <a:pPr algn="ctr" rtl="1"/>
                      <a:r>
                        <a:rPr lang="he-IL" sz="2400" dirty="0" smtClean="0"/>
                        <a:t>85,000</a:t>
                      </a:r>
                      <a:endParaRPr lang="he-IL" sz="2400" dirty="0"/>
                    </a:p>
                  </a:txBody>
                  <a:tcPr/>
                </a:tc>
              </a:tr>
            </a:tbl>
          </a:graphicData>
        </a:graphic>
      </p:graphicFrame>
      <p:sp>
        <p:nvSpPr>
          <p:cNvPr id="5" name="מלבן 4"/>
          <p:cNvSpPr/>
          <p:nvPr/>
        </p:nvSpPr>
        <p:spPr>
          <a:xfrm>
            <a:off x="3005183" y="-34836"/>
            <a:ext cx="6096000" cy="830997"/>
          </a:xfrm>
          <a:prstGeom prst="rect">
            <a:avLst/>
          </a:prstGeom>
        </p:spPr>
        <p:txBody>
          <a:bodyPr>
            <a:spAutoFit/>
          </a:bodyPr>
          <a:lstStyle/>
          <a:p>
            <a:pPr algn="ctr"/>
            <a:r>
              <a:rPr lang="he-IL" sz="2400" dirty="0" smtClean="0"/>
              <a:t>האוכלוסייה היהודית בא"י</a:t>
            </a:r>
          </a:p>
          <a:p>
            <a:pPr algn="ctr"/>
            <a:r>
              <a:rPr lang="he-IL" sz="2400" dirty="0" smtClean="0"/>
              <a:t>בתקופת העלייה הראשונה</a:t>
            </a:r>
            <a:endParaRPr lang="he-IL" sz="2400" dirty="0"/>
          </a:p>
        </p:txBody>
      </p:sp>
      <p:pic>
        <p:nvPicPr>
          <p:cNvPr id="6" name="תמונה 5"/>
          <p:cNvPicPr>
            <a:picLocks noChangeAspect="1"/>
          </p:cNvPicPr>
          <p:nvPr/>
        </p:nvPicPr>
        <p:blipFill>
          <a:blip r:embed="rId3"/>
          <a:stretch>
            <a:fillRect/>
          </a:stretch>
        </p:blipFill>
        <p:spPr>
          <a:xfrm>
            <a:off x="0" y="-8709"/>
            <a:ext cx="4298053" cy="6858594"/>
          </a:xfrm>
          <a:prstGeom prst="rect">
            <a:avLst/>
          </a:prstGeom>
        </p:spPr>
      </p:pic>
      <p:pic>
        <p:nvPicPr>
          <p:cNvPr id="7" name="תמונה 6"/>
          <p:cNvPicPr>
            <a:picLocks noChangeAspect="1"/>
          </p:cNvPicPr>
          <p:nvPr/>
        </p:nvPicPr>
        <p:blipFill>
          <a:blip r:embed="rId4"/>
          <a:stretch>
            <a:fillRect/>
          </a:stretch>
        </p:blipFill>
        <p:spPr>
          <a:xfrm>
            <a:off x="7845593" y="4029594"/>
            <a:ext cx="4163527" cy="2828406"/>
          </a:xfrm>
          <a:prstGeom prst="rect">
            <a:avLst/>
          </a:prstGeom>
        </p:spPr>
      </p:pic>
      <p:pic>
        <p:nvPicPr>
          <p:cNvPr id="10" name="תמונה 9"/>
          <p:cNvPicPr>
            <a:picLocks noChangeAspect="1"/>
          </p:cNvPicPr>
          <p:nvPr/>
        </p:nvPicPr>
        <p:blipFill>
          <a:blip r:embed="rId5"/>
          <a:stretch>
            <a:fillRect/>
          </a:stretch>
        </p:blipFill>
        <p:spPr>
          <a:xfrm>
            <a:off x="7935248" y="571571"/>
            <a:ext cx="3984216" cy="2929113"/>
          </a:xfrm>
          <a:prstGeom prst="rect">
            <a:avLst/>
          </a:prstGeom>
        </p:spPr>
      </p:pic>
      <p:sp>
        <p:nvSpPr>
          <p:cNvPr id="11" name="TextBox 10"/>
          <p:cNvSpPr txBox="1"/>
          <p:nvPr/>
        </p:nvSpPr>
        <p:spPr>
          <a:xfrm>
            <a:off x="9353008" y="226427"/>
            <a:ext cx="2516777" cy="369332"/>
          </a:xfrm>
          <a:prstGeom prst="rect">
            <a:avLst/>
          </a:prstGeom>
          <a:noFill/>
        </p:spPr>
        <p:txBody>
          <a:bodyPr wrap="square" rtlCol="1">
            <a:spAutoFit/>
          </a:bodyPr>
          <a:lstStyle/>
          <a:p>
            <a:r>
              <a:rPr lang="he-IL" dirty="0" smtClean="0">
                <a:latin typeface="Guttman Yad-Brush" panose="02010401010101010101" pitchFamily="2" charset="-79"/>
                <a:cs typeface="Guttman Yad-Brush" panose="02010401010101010101" pitchFamily="2" charset="-79"/>
              </a:rPr>
              <a:t>דור חדש נולד...</a:t>
            </a:r>
            <a:endParaRPr lang="he-IL" dirty="0">
              <a:latin typeface="Guttman Yad-Brush" panose="02010401010101010101" pitchFamily="2" charset="-79"/>
              <a:cs typeface="Guttman Yad-Brush" panose="02010401010101010101" pitchFamily="2" charset="-79"/>
            </a:endParaRPr>
          </a:p>
        </p:txBody>
      </p:sp>
      <p:sp>
        <p:nvSpPr>
          <p:cNvPr id="13" name="TextBox 12"/>
          <p:cNvSpPr txBox="1"/>
          <p:nvPr/>
        </p:nvSpPr>
        <p:spPr>
          <a:xfrm>
            <a:off x="9266648" y="3661162"/>
            <a:ext cx="2603137" cy="369332"/>
          </a:xfrm>
          <a:prstGeom prst="rect">
            <a:avLst/>
          </a:prstGeom>
          <a:noFill/>
        </p:spPr>
        <p:txBody>
          <a:bodyPr wrap="square" rtlCol="1">
            <a:spAutoFit/>
          </a:bodyPr>
          <a:lstStyle/>
          <a:p>
            <a:r>
              <a:rPr lang="he-IL" dirty="0" smtClean="0">
                <a:latin typeface="Guttman Yad-Brush" panose="02010401010101010101" pitchFamily="2" charset="-79"/>
                <a:cs typeface="Guttman Yad-Brush" panose="02010401010101010101" pitchFamily="2" charset="-79"/>
              </a:rPr>
              <a:t>בארץ ישנה חדשה...</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979949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96092" y="3161232"/>
            <a:ext cx="11573690" cy="3474720"/>
          </a:xfrm>
        </p:spPr>
        <p:txBody>
          <a:bodyPr/>
          <a:lstStyle/>
          <a:p>
            <a:pPr marL="0" indent="0" algn="ctr">
              <a:buNone/>
            </a:pPr>
            <a:r>
              <a:rPr lang="he-IL" dirty="0" smtClean="0">
                <a:latin typeface="Guttman Yad-Brush" panose="02010401010101010101" pitchFamily="2" charset="-79"/>
              </a:rPr>
              <a:t>בשיעורים הקודמים סקרנו את העליות </a:t>
            </a:r>
            <a:r>
              <a:rPr lang="he-IL" b="1" dirty="0" smtClean="0">
                <a:latin typeface="Guttman Yad-Brush" panose="02010401010101010101" pitchFamily="2" charset="-79"/>
              </a:rPr>
              <a:t>שקדמו</a:t>
            </a:r>
            <a:r>
              <a:rPr lang="he-IL" dirty="0" smtClean="0">
                <a:latin typeface="Guttman Yad-Brush" panose="02010401010101010101" pitchFamily="2" charset="-79"/>
              </a:rPr>
              <a:t> לעלייה הראשונה, </a:t>
            </a:r>
          </a:p>
          <a:p>
            <a:pPr marL="0" indent="0" algn="ctr">
              <a:buNone/>
            </a:pPr>
            <a:r>
              <a:rPr lang="he-IL" dirty="0" smtClean="0">
                <a:latin typeface="Guttman Yad-Brush" panose="02010401010101010101" pitchFamily="2" charset="-79"/>
              </a:rPr>
              <a:t>(עליית החסידים תלמידי המגיד, ועליית הפרושים תלמידי הגר"א).</a:t>
            </a:r>
          </a:p>
          <a:p>
            <a:pPr marL="0" indent="0" algn="ctr">
              <a:buNone/>
            </a:pPr>
            <a:endParaRPr lang="he-IL" dirty="0" smtClean="0">
              <a:latin typeface="Guttman Yad-Brush" panose="02010401010101010101" pitchFamily="2" charset="-79"/>
              <a:cs typeface="Guttman Yad-Brush" panose="02010401010101010101" pitchFamily="2" charset="-79"/>
            </a:endParaRPr>
          </a:p>
          <a:p>
            <a:pPr marL="0" indent="0" algn="ctr">
              <a:buNone/>
            </a:pPr>
            <a:r>
              <a:rPr lang="he-IL" dirty="0" smtClean="0">
                <a:latin typeface="Guttman Yad-Brush" panose="02010401010101010101" pitchFamily="2" charset="-79"/>
                <a:cs typeface="Guttman Yad-Brush" panose="02010401010101010101" pitchFamily="2" charset="-79"/>
              </a:rPr>
              <a:t>אז אם העלייה הראשונה היא לא העלייה הראשונה, </a:t>
            </a:r>
          </a:p>
          <a:p>
            <a:pPr marL="0" indent="0" algn="ctr">
              <a:buNone/>
            </a:pPr>
            <a:r>
              <a:rPr lang="he-IL" dirty="0" smtClean="0">
                <a:latin typeface="Guttman Yad-Brush" panose="02010401010101010101" pitchFamily="2" charset="-79"/>
                <a:cs typeface="Guttman Yad-Brush" panose="02010401010101010101" pitchFamily="2" charset="-79"/>
              </a:rPr>
              <a:t>מדוע היא נקראת העלייה הראשונה???</a:t>
            </a:r>
          </a:p>
          <a:p>
            <a:pPr marL="0" indent="0" algn="ctr">
              <a:buNone/>
            </a:pPr>
            <a:endParaRPr lang="he-IL" dirty="0"/>
          </a:p>
        </p:txBody>
      </p:sp>
      <p:pic>
        <p:nvPicPr>
          <p:cNvPr id="4" name="תמונה 3"/>
          <p:cNvPicPr>
            <a:picLocks noChangeAspect="1"/>
          </p:cNvPicPr>
          <p:nvPr/>
        </p:nvPicPr>
        <p:blipFill>
          <a:blip r:embed="rId2"/>
          <a:stretch>
            <a:fillRect/>
          </a:stretch>
        </p:blipFill>
        <p:spPr>
          <a:xfrm>
            <a:off x="5172891" y="646581"/>
            <a:ext cx="1820091" cy="2199276"/>
          </a:xfrm>
          <a:prstGeom prst="rect">
            <a:avLst/>
          </a:prstGeom>
        </p:spPr>
      </p:pic>
    </p:spTree>
    <p:extLst>
      <p:ext uri="{BB962C8B-B14F-4D97-AF65-F5344CB8AC3E}">
        <p14:creationId xmlns:p14="http://schemas.microsoft.com/office/powerpoint/2010/main" val="104921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"עליית האיכרים"</a:t>
            </a:r>
            <a:endParaRPr lang="he-IL" dirty="0"/>
          </a:p>
        </p:txBody>
      </p:sp>
      <p:sp>
        <p:nvSpPr>
          <p:cNvPr id="3" name="מציין מיקום תוכן 2"/>
          <p:cNvSpPr>
            <a:spLocks noGrp="1"/>
          </p:cNvSpPr>
          <p:nvPr>
            <p:ph idx="1"/>
          </p:nvPr>
        </p:nvSpPr>
        <p:spPr>
          <a:xfrm>
            <a:off x="838200" y="937351"/>
            <a:ext cx="10515600" cy="4351338"/>
          </a:xfrm>
        </p:spPr>
        <p:txBody>
          <a:bodyPr/>
          <a:lstStyle/>
          <a:p>
            <a:r>
              <a:rPr lang="he-IL" dirty="0"/>
              <a:t>העלייה הראשונה היא </a:t>
            </a:r>
            <a:r>
              <a:rPr lang="he-IL" dirty="0" smtClean="0"/>
              <a:t>גלי </a:t>
            </a:r>
            <a:r>
              <a:rPr lang="he-IL" dirty="0"/>
              <a:t>העלייה משנת תרמ"ב (1882), עד שנת תרס"ד (1904). בראשית התקופה מנתה האוכלוסייה היהודית בארץ ישראל </a:t>
            </a:r>
            <a:r>
              <a:rPr lang="he-IL"/>
              <a:t>כ-26,000 </a:t>
            </a:r>
            <a:r>
              <a:rPr lang="he-IL" smtClean="0"/>
              <a:t>נפש, </a:t>
            </a:r>
            <a:r>
              <a:rPr lang="he-IL" dirty="0" smtClean="0"/>
              <a:t>במשך </a:t>
            </a:r>
            <a:r>
              <a:rPr lang="he-IL" dirty="0"/>
              <a:t>התקופה </a:t>
            </a:r>
            <a:r>
              <a:rPr lang="he-IL" dirty="0" smtClean="0"/>
              <a:t>נוספו אליה </a:t>
            </a:r>
            <a:r>
              <a:rPr lang="he-IL" dirty="0"/>
              <a:t>עולים </a:t>
            </a:r>
            <a:r>
              <a:rPr lang="he-IL" dirty="0" smtClean="0"/>
              <a:t>רבים </a:t>
            </a:r>
            <a:r>
              <a:rPr lang="he-IL" dirty="0"/>
              <a:t>ממגוון מדינות ביבשות אירופה, </a:t>
            </a:r>
            <a:r>
              <a:rPr lang="he-IL"/>
              <a:t>אפריקה </a:t>
            </a:r>
            <a:r>
              <a:rPr lang="he-IL" smtClean="0"/>
              <a:t>ואסיה, בסיומה </a:t>
            </a:r>
            <a:r>
              <a:rPr lang="he-IL" dirty="0"/>
              <a:t>נאמדה האוכלוסייה היהודית בארץ כ-55,000 נפש. </a:t>
            </a:r>
          </a:p>
          <a:p>
            <a:r>
              <a:rPr lang="he-IL" dirty="0"/>
              <a:t>עלייה זו מכונה גם בשם "עליית האיכרים" בשל </a:t>
            </a:r>
            <a:r>
              <a:rPr lang="he-IL" dirty="0" smtClean="0"/>
              <a:t>צורת ההתיישבות </a:t>
            </a:r>
            <a:r>
              <a:rPr lang="he-IL" dirty="0"/>
              <a:t>החקלאית שייסדה </a:t>
            </a:r>
            <a:r>
              <a:rPr lang="he-IL" dirty="0" smtClean="0"/>
              <a:t>בארץ (המושבות).</a:t>
            </a:r>
            <a:endParaRPr lang="he-IL" dirty="0"/>
          </a:p>
          <a:p>
            <a:pPr marL="0" indent="0">
              <a:buNone/>
            </a:pPr>
            <a:endParaRPr lang="he-IL" dirty="0"/>
          </a:p>
        </p:txBody>
      </p:sp>
      <p:pic>
        <p:nvPicPr>
          <p:cNvPr id="8" name="תמונה 7"/>
          <p:cNvPicPr>
            <a:picLocks noChangeAspect="1"/>
          </p:cNvPicPr>
          <p:nvPr/>
        </p:nvPicPr>
        <p:blipFill>
          <a:blip r:embed="rId2"/>
          <a:stretch>
            <a:fillRect/>
          </a:stretch>
        </p:blipFill>
        <p:spPr>
          <a:xfrm>
            <a:off x="313503" y="4003558"/>
            <a:ext cx="3665116" cy="2742632"/>
          </a:xfrm>
          <a:prstGeom prst="rect">
            <a:avLst/>
          </a:prstGeom>
        </p:spPr>
      </p:pic>
      <p:pic>
        <p:nvPicPr>
          <p:cNvPr id="4" name="תמונה 3"/>
          <p:cNvPicPr>
            <a:picLocks noChangeAspect="1"/>
          </p:cNvPicPr>
          <p:nvPr/>
        </p:nvPicPr>
        <p:blipFill>
          <a:blip r:embed="rId3"/>
          <a:stretch>
            <a:fillRect/>
          </a:stretch>
        </p:blipFill>
        <p:spPr>
          <a:xfrm>
            <a:off x="8213381" y="4003556"/>
            <a:ext cx="3730345" cy="2742633"/>
          </a:xfrm>
          <a:prstGeom prst="rect">
            <a:avLst/>
          </a:prstGeom>
        </p:spPr>
      </p:pic>
      <p:pic>
        <p:nvPicPr>
          <p:cNvPr id="7" name="תמונה 6"/>
          <p:cNvPicPr>
            <a:picLocks noChangeAspect="1"/>
          </p:cNvPicPr>
          <p:nvPr/>
        </p:nvPicPr>
        <p:blipFill>
          <a:blip r:embed="rId4"/>
          <a:stretch>
            <a:fillRect/>
          </a:stretch>
        </p:blipFill>
        <p:spPr>
          <a:xfrm>
            <a:off x="4255770" y="4003556"/>
            <a:ext cx="3680460" cy="2735251"/>
          </a:xfrm>
          <a:prstGeom prst="rect">
            <a:avLst/>
          </a:prstGeom>
        </p:spPr>
      </p:pic>
    </p:spTree>
    <p:extLst>
      <p:ext uri="{BB962C8B-B14F-4D97-AF65-F5344CB8AC3E}">
        <p14:creationId xmlns:p14="http://schemas.microsoft.com/office/powerpoint/2010/main" val="76223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גורמים לעלייה:</a:t>
            </a:r>
            <a:endParaRPr lang="he-IL" dirty="0"/>
          </a:p>
        </p:txBody>
      </p:sp>
      <p:sp>
        <p:nvSpPr>
          <p:cNvPr id="3" name="מציין מיקום תוכן 2"/>
          <p:cNvSpPr>
            <a:spLocks noGrp="1"/>
          </p:cNvSpPr>
          <p:nvPr>
            <p:ph idx="1"/>
          </p:nvPr>
        </p:nvSpPr>
        <p:spPr>
          <a:xfrm>
            <a:off x="381740" y="937350"/>
            <a:ext cx="10972060" cy="5720901"/>
          </a:xfrm>
        </p:spPr>
        <p:txBody>
          <a:bodyPr>
            <a:normAutofit lnSpcReduction="10000"/>
          </a:bodyPr>
          <a:lstStyle/>
          <a:p>
            <a:pPr marL="0" indent="0">
              <a:buNone/>
            </a:pPr>
            <a:r>
              <a:rPr lang="he-IL" dirty="0" smtClean="0"/>
              <a:t>1. </a:t>
            </a:r>
            <a:r>
              <a:rPr lang="he-IL" smtClean="0"/>
              <a:t>גילויי אנטישמיות</a:t>
            </a:r>
            <a:r>
              <a:rPr lang="he-IL" dirty="0" smtClean="0"/>
              <a:t>: "סופות בנגב" – הזעזוע שעוררו הפרעות, וגזירות "חוקי מאי" </a:t>
            </a:r>
            <a:r>
              <a:rPr lang="he-IL" dirty="0" smtClean="0"/>
              <a:t>גורמים </a:t>
            </a:r>
            <a:r>
              <a:rPr lang="he-IL" dirty="0" smtClean="0"/>
              <a:t>ליציאה המונית של יהודים מרוסיה, אך רק </a:t>
            </a:r>
            <a:r>
              <a:rPr lang="he-IL" dirty="0" smtClean="0"/>
              <a:t>אחוזים בודדים מהמהגרים פונים לכיוון ארץ </a:t>
            </a:r>
            <a:r>
              <a:rPr lang="he-IL" dirty="0" smtClean="0"/>
              <a:t>ישראל.</a:t>
            </a:r>
          </a:p>
          <a:p>
            <a:pPr marL="0" indent="0">
              <a:buNone/>
            </a:pPr>
            <a:r>
              <a:rPr lang="he-IL" dirty="0" smtClean="0"/>
              <a:t>2. התעוררות המשכילים היהודים – אכזבתם של המשכילים היהודים במזרח אירופה מן הרדיפות ומסקנתם כי לא ניתן למצוא פתרון לבעיית היהודים בגולה.</a:t>
            </a:r>
          </a:p>
          <a:p>
            <a:pPr marL="0" indent="0">
              <a:buNone/>
            </a:pPr>
            <a:r>
              <a:rPr lang="he-IL" dirty="0" smtClean="0"/>
              <a:t>3. </a:t>
            </a:r>
            <a:r>
              <a:rPr lang="he-IL" dirty="0" smtClean="0"/>
              <a:t>מניעים לאומיים – הקונגרס הציוני הראשון, פעילות "חיבת </a:t>
            </a:r>
            <a:r>
              <a:rPr lang="he-IL" dirty="0" smtClean="0"/>
              <a:t>ציון</a:t>
            </a:r>
            <a:r>
              <a:rPr lang="he-IL" dirty="0" smtClean="0"/>
              <a:t>", ועידת קטוביץ, </a:t>
            </a:r>
            <a:r>
              <a:rPr lang="he-IL" dirty="0" smtClean="0"/>
              <a:t>הקמת אגודת ביל"ו ופרסום ספרו של פינסקר, "אוטואמנציפציה</a:t>
            </a:r>
            <a:r>
              <a:rPr lang="he-IL" dirty="0" smtClean="0"/>
              <a:t>". כל אלו דוחפים לעלייה </a:t>
            </a:r>
            <a:r>
              <a:rPr lang="he-IL" dirty="0"/>
              <a:t>והתיישבות חקלאית יצרנית מתוך שאיפה להקים בעתיד מדינה יהודית בארץ ישראל.</a:t>
            </a:r>
          </a:p>
          <a:p>
            <a:pPr marL="0" indent="0">
              <a:buNone/>
            </a:pPr>
            <a:r>
              <a:rPr lang="he-IL" dirty="0" smtClean="0"/>
              <a:t>4</a:t>
            </a:r>
            <a:r>
              <a:rPr lang="he-IL" dirty="0" smtClean="0"/>
              <a:t>. </a:t>
            </a:r>
            <a:r>
              <a:rPr lang="he-IL" dirty="0"/>
              <a:t>מניעים דתיים- הרבה מן העולים, מעבר לגילויי האנטישמיות והתעוררות לאומנית, מצטרפים לגלי העלייה לארץ מתוך אידיאולוגיה דתית.</a:t>
            </a:r>
          </a:p>
          <a:p>
            <a:pPr marL="0" indent="0">
              <a:buNone/>
            </a:pPr>
            <a:r>
              <a:rPr lang="he-IL" dirty="0"/>
              <a:t>5. שמועות על רכישת קרקעות ע"י יהודים – בתימן הופצו שמועות שעשירי היהודים עומדים לרכוש את ארץ הקודש ולחלק את האדמות ליהודים וכי השלטונות התורכיים מתירים את העלייה. </a:t>
            </a:r>
          </a:p>
          <a:p>
            <a:pPr marL="0" indent="0">
              <a:buNone/>
            </a:pPr>
            <a:endParaRPr lang="he-IL" dirty="0"/>
          </a:p>
        </p:txBody>
      </p:sp>
    </p:spTree>
    <p:extLst>
      <p:ext uri="{BB962C8B-B14F-4D97-AF65-F5344CB8AC3E}">
        <p14:creationId xmlns:p14="http://schemas.microsoft.com/office/powerpoint/2010/main" val="47696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מאפייני העולים:</a:t>
            </a:r>
            <a:endParaRPr lang="he-IL" dirty="0"/>
          </a:p>
        </p:txBody>
      </p:sp>
      <p:sp>
        <p:nvSpPr>
          <p:cNvPr id="3" name="מציין מיקום תוכן 2"/>
          <p:cNvSpPr>
            <a:spLocks noGrp="1"/>
          </p:cNvSpPr>
          <p:nvPr>
            <p:ph idx="1"/>
          </p:nvPr>
        </p:nvSpPr>
        <p:spPr>
          <a:xfrm>
            <a:off x="381740" y="937350"/>
            <a:ext cx="10972060" cy="5720901"/>
          </a:xfrm>
        </p:spPr>
        <p:txBody>
          <a:bodyPr>
            <a:normAutofit/>
          </a:bodyPr>
          <a:lstStyle/>
          <a:p>
            <a:pPr lvl="0"/>
            <a:r>
              <a:rPr lang="he-IL" sz="2400" dirty="0" smtClean="0"/>
              <a:t>שומרי </a:t>
            </a:r>
            <a:r>
              <a:rPr lang="he-IL" sz="2400" dirty="0"/>
              <a:t>מסורת ודתיים, בעלי תודעה לאומית חזקה ברוח הציונות המעשית.</a:t>
            </a:r>
            <a:endParaRPr lang="en-US" sz="2400" dirty="0"/>
          </a:p>
          <a:p>
            <a:pPr lvl="0"/>
            <a:r>
              <a:rPr lang="he-IL" sz="2400" dirty="0"/>
              <a:t>גילאי 40-30, בעלי משפחות.</a:t>
            </a:r>
            <a:endParaRPr lang="en-US" sz="2400" dirty="0"/>
          </a:p>
          <a:p>
            <a:pPr lvl="0"/>
            <a:r>
              <a:rPr lang="he-IL" sz="2400" dirty="0"/>
              <a:t>מצב </a:t>
            </a:r>
            <a:r>
              <a:rPr lang="he-IL" sz="2400" dirty="0" smtClean="0"/>
              <a:t>סוציו-אקונומי: בורגנים (בני ערים ועיירות) </a:t>
            </a:r>
            <a:r>
              <a:rPr lang="he-IL" sz="2400" dirty="0"/>
              <a:t>בני המעמד הבינוני, רובם בעלי מלאכה וסוחרים זעירים.</a:t>
            </a:r>
            <a:endParaRPr lang="en-US" sz="2400" dirty="0"/>
          </a:p>
          <a:p>
            <a:pPr lvl="0"/>
            <a:r>
              <a:rPr lang="he-IL" sz="2400" dirty="0"/>
              <a:t>ארצות </a:t>
            </a:r>
            <a:r>
              <a:rPr lang="he-IL" sz="2400" dirty="0" smtClean="0"/>
              <a:t>מוצא: </a:t>
            </a:r>
            <a:r>
              <a:rPr lang="he-IL" sz="2400" dirty="0"/>
              <a:t>רוסיה, פולין, רומניה ותימן.</a:t>
            </a:r>
            <a:endParaRPr lang="en-US" sz="2400" dirty="0"/>
          </a:p>
          <a:p>
            <a:pPr marL="0" indent="0">
              <a:buNone/>
            </a:pPr>
            <a:r>
              <a:rPr lang="he-IL" sz="2400" dirty="0" smtClean="0"/>
              <a:t>חריגים </a:t>
            </a:r>
            <a:r>
              <a:rPr lang="he-IL" sz="2400" dirty="0"/>
              <a:t>בנוף המאפיינים היו בני </a:t>
            </a:r>
            <a:r>
              <a:rPr lang="he-IL" sz="2400" dirty="0" smtClean="0"/>
              <a:t>תנועת ביל"ו, שמנתה כ 50 חברים רובם גברים, </a:t>
            </a:r>
            <a:r>
              <a:rPr lang="he-IL" sz="2400" dirty="0"/>
              <a:t>צעירים, רווקים, חילונים ומשכילים </a:t>
            </a:r>
            <a:r>
              <a:rPr lang="he-IL" sz="2400" dirty="0" smtClean="0"/>
              <a:t>שהקימו </a:t>
            </a:r>
            <a:r>
              <a:rPr lang="he-IL" sz="2400" dirty="0"/>
              <a:t>את המושבה גדרה וניהלו אורח חיים שיתופי סוציאליסטי. </a:t>
            </a:r>
            <a:endParaRPr lang="he-IL" sz="2400" dirty="0" smtClean="0"/>
          </a:p>
        </p:txBody>
      </p:sp>
      <p:pic>
        <p:nvPicPr>
          <p:cNvPr id="5" name="תמונה 4"/>
          <p:cNvPicPr>
            <a:picLocks noChangeAspect="1"/>
          </p:cNvPicPr>
          <p:nvPr/>
        </p:nvPicPr>
        <p:blipFill>
          <a:blip r:embed="rId2"/>
          <a:stretch>
            <a:fillRect/>
          </a:stretch>
        </p:blipFill>
        <p:spPr>
          <a:xfrm>
            <a:off x="2687326" y="4276661"/>
            <a:ext cx="3236590" cy="2328832"/>
          </a:xfrm>
          <a:prstGeom prst="rect">
            <a:avLst/>
          </a:prstGeom>
        </p:spPr>
      </p:pic>
      <p:pic>
        <p:nvPicPr>
          <p:cNvPr id="6" name="תמונה 5"/>
          <p:cNvPicPr>
            <a:picLocks noChangeAspect="1"/>
          </p:cNvPicPr>
          <p:nvPr/>
        </p:nvPicPr>
        <p:blipFill>
          <a:blip r:embed="rId3"/>
          <a:stretch>
            <a:fillRect/>
          </a:stretch>
        </p:blipFill>
        <p:spPr>
          <a:xfrm>
            <a:off x="222058" y="4309669"/>
            <a:ext cx="2358509" cy="2295824"/>
          </a:xfrm>
          <a:prstGeom prst="rect">
            <a:avLst/>
          </a:prstGeom>
        </p:spPr>
      </p:pic>
      <p:pic>
        <p:nvPicPr>
          <p:cNvPr id="8" name="תמונה 7"/>
          <p:cNvPicPr>
            <a:picLocks noChangeAspect="1"/>
          </p:cNvPicPr>
          <p:nvPr/>
        </p:nvPicPr>
        <p:blipFill>
          <a:blip r:embed="rId4"/>
          <a:stretch>
            <a:fillRect/>
          </a:stretch>
        </p:blipFill>
        <p:spPr>
          <a:xfrm>
            <a:off x="9747224" y="4261747"/>
            <a:ext cx="2302209" cy="2302209"/>
          </a:xfrm>
          <a:prstGeom prst="rect">
            <a:avLst/>
          </a:prstGeom>
        </p:spPr>
      </p:pic>
      <p:pic>
        <p:nvPicPr>
          <p:cNvPr id="11" name="תמונה 10"/>
          <p:cNvPicPr>
            <a:picLocks noChangeAspect="1"/>
          </p:cNvPicPr>
          <p:nvPr/>
        </p:nvPicPr>
        <p:blipFill>
          <a:blip r:embed="rId5"/>
          <a:stretch>
            <a:fillRect/>
          </a:stretch>
        </p:blipFill>
        <p:spPr>
          <a:xfrm>
            <a:off x="6030675" y="4276661"/>
            <a:ext cx="3609145" cy="2255716"/>
          </a:xfrm>
          <a:prstGeom prst="rect">
            <a:avLst/>
          </a:prstGeom>
        </p:spPr>
      </p:pic>
    </p:spTree>
    <p:extLst>
      <p:ext uri="{BB962C8B-B14F-4D97-AF65-F5344CB8AC3E}">
        <p14:creationId xmlns:p14="http://schemas.microsoft.com/office/powerpoint/2010/main" val="337813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מטרות העלייה:</a:t>
            </a:r>
            <a:endParaRPr lang="he-IL" dirty="0"/>
          </a:p>
        </p:txBody>
      </p:sp>
      <p:sp>
        <p:nvSpPr>
          <p:cNvPr id="3" name="מציין מיקום תוכן 2"/>
          <p:cNvSpPr>
            <a:spLocks noGrp="1"/>
          </p:cNvSpPr>
          <p:nvPr>
            <p:ph idx="1"/>
          </p:nvPr>
        </p:nvSpPr>
        <p:spPr>
          <a:xfrm>
            <a:off x="381740" y="937350"/>
            <a:ext cx="10972060" cy="5720901"/>
          </a:xfrm>
        </p:spPr>
        <p:txBody>
          <a:bodyPr>
            <a:normAutofit/>
          </a:bodyPr>
          <a:lstStyle/>
          <a:p>
            <a:r>
              <a:rPr lang="he-IL" dirty="0"/>
              <a:t>אנשי העלייה הראשונה הבדילו עצמם מן היישוב הישן בארץ בשאיפתם ליצור חברה יהודית המבוססת על עבודה יצרנית ודגלו בכיבוש הקרקע דרך קניית אדמות הארץ והקמת מושבות בה.</a:t>
            </a:r>
            <a:endParaRPr lang="en-US" dirty="0"/>
          </a:p>
          <a:p>
            <a:r>
              <a:rPr lang="he-IL" dirty="0"/>
              <a:t>גאולת קרקעות – רכישת אדמות להתיישבות בכל רחבי הארץ מתוך אמונה שכיבוש הקרקע יקבע את שטחו העתידי של הבית הלאומי היהודי בא"י.</a:t>
            </a:r>
            <a:endParaRPr lang="en-US" dirty="0"/>
          </a:p>
          <a:p>
            <a:r>
              <a:rPr lang="he-IL" dirty="0"/>
              <a:t>החלת השפה העברית כשפה מדוברת ביישוב העברי.</a:t>
            </a:r>
            <a:endParaRPr lang="en-US" dirty="0"/>
          </a:p>
        </p:txBody>
      </p:sp>
      <p:pic>
        <p:nvPicPr>
          <p:cNvPr id="4" name="תמונה 3"/>
          <p:cNvPicPr>
            <a:picLocks noChangeAspect="1"/>
          </p:cNvPicPr>
          <p:nvPr/>
        </p:nvPicPr>
        <p:blipFill>
          <a:blip r:embed="rId2"/>
          <a:stretch>
            <a:fillRect/>
          </a:stretch>
        </p:blipFill>
        <p:spPr>
          <a:xfrm>
            <a:off x="767091" y="3407809"/>
            <a:ext cx="2742463" cy="3135032"/>
          </a:xfrm>
          <a:prstGeom prst="rect">
            <a:avLst/>
          </a:prstGeom>
        </p:spPr>
      </p:pic>
      <p:pic>
        <p:nvPicPr>
          <p:cNvPr id="5" name="תמונה 4"/>
          <p:cNvPicPr>
            <a:picLocks noChangeAspect="1"/>
          </p:cNvPicPr>
          <p:nvPr/>
        </p:nvPicPr>
        <p:blipFill>
          <a:blip r:embed="rId3"/>
          <a:stretch>
            <a:fillRect/>
          </a:stretch>
        </p:blipFill>
        <p:spPr>
          <a:xfrm>
            <a:off x="4011350" y="3886754"/>
            <a:ext cx="2791873" cy="2698810"/>
          </a:xfrm>
          <a:prstGeom prst="rect">
            <a:avLst/>
          </a:prstGeom>
        </p:spPr>
      </p:pic>
      <p:pic>
        <p:nvPicPr>
          <p:cNvPr id="7" name="תמונה 6"/>
          <p:cNvPicPr>
            <a:picLocks noChangeAspect="1"/>
          </p:cNvPicPr>
          <p:nvPr/>
        </p:nvPicPr>
        <p:blipFill>
          <a:blip r:embed="rId4"/>
          <a:stretch>
            <a:fillRect/>
          </a:stretch>
        </p:blipFill>
        <p:spPr>
          <a:xfrm>
            <a:off x="7224944" y="3814067"/>
            <a:ext cx="3792245" cy="2844184"/>
          </a:xfrm>
          <a:prstGeom prst="rect">
            <a:avLst/>
          </a:prstGeom>
        </p:spPr>
      </p:pic>
    </p:spTree>
    <p:extLst>
      <p:ext uri="{BB962C8B-B14F-4D97-AF65-F5344CB8AC3E}">
        <p14:creationId xmlns:p14="http://schemas.microsoft.com/office/powerpoint/2010/main" val="146459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 קשיים ואתגרים:</a:t>
            </a:r>
            <a:endParaRPr lang="he-IL" dirty="0"/>
          </a:p>
        </p:txBody>
      </p:sp>
      <p:sp>
        <p:nvSpPr>
          <p:cNvPr id="3" name="מציין מיקום תוכן 2"/>
          <p:cNvSpPr>
            <a:spLocks noGrp="1"/>
          </p:cNvSpPr>
          <p:nvPr>
            <p:ph idx="1"/>
          </p:nvPr>
        </p:nvSpPr>
        <p:spPr>
          <a:xfrm>
            <a:off x="381740" y="937350"/>
            <a:ext cx="10972060" cy="5720901"/>
          </a:xfrm>
        </p:spPr>
        <p:txBody>
          <a:bodyPr>
            <a:normAutofit fontScale="92500"/>
          </a:bodyPr>
          <a:lstStyle/>
          <a:p>
            <a:r>
              <a:rPr lang="he-IL" dirty="0" smtClean="0"/>
              <a:t>תנאי </a:t>
            </a:r>
            <a:r>
              <a:rPr lang="he-IL" dirty="0"/>
              <a:t>אקלים קשים ומחלות - </a:t>
            </a:r>
            <a:r>
              <a:rPr lang="he-IL" dirty="0" smtClean="0"/>
              <a:t>החום </a:t>
            </a:r>
            <a:r>
              <a:rPr lang="he-IL" dirty="0"/>
              <a:t>הארץ הישראלי לעומת הקור במז' אירופה, </a:t>
            </a:r>
            <a:r>
              <a:rPr lang="he-IL" dirty="0" smtClean="0"/>
              <a:t>יתושי </a:t>
            </a:r>
            <a:r>
              <a:rPr lang="he-IL" dirty="0"/>
              <a:t>האנופלס שהתרבו בשטחים הלא מיושבים, וקדחת הביצות (מלריה) שהפיצו.</a:t>
            </a:r>
            <a:endParaRPr lang="en-US" dirty="0"/>
          </a:p>
          <a:p>
            <a:r>
              <a:rPr lang="he-IL" dirty="0" smtClean="0"/>
              <a:t>היעדר </a:t>
            </a:r>
            <a:r>
              <a:rPr lang="he-IL" dirty="0"/>
              <a:t>ידע ונסיון חקלאי </a:t>
            </a:r>
            <a:r>
              <a:rPr lang="he-IL" dirty="0" smtClean="0"/>
              <a:t>בסיסי - </a:t>
            </a:r>
            <a:r>
              <a:rPr lang="he-IL" dirty="0"/>
              <a:t>התמודדות קשה עם אדמות טרשים וביצות וחוסר מיומנות בעבודה פיזית.</a:t>
            </a:r>
            <a:endParaRPr lang="en-US" dirty="0"/>
          </a:p>
          <a:p>
            <a:r>
              <a:rPr lang="he-IL" dirty="0" smtClean="0"/>
              <a:t>מצוקה </a:t>
            </a:r>
            <a:r>
              <a:rPr lang="he-IL" dirty="0"/>
              <a:t>כלכלית - היישוב הישן נהנה מכספי "החלוקה", אנשי העליות לא </a:t>
            </a:r>
            <a:r>
              <a:rPr lang="he-IL" dirty="0" smtClean="0"/>
              <a:t>נהנו ממנו.</a:t>
            </a:r>
            <a:endParaRPr lang="en-US" dirty="0"/>
          </a:p>
          <a:p>
            <a:r>
              <a:rPr lang="he-IL" dirty="0" smtClean="0"/>
              <a:t>אלימות</a:t>
            </a:r>
            <a:r>
              <a:rPr lang="he-IL" dirty="0"/>
              <a:t>, שוד וביזה מצד ערביי הארץ והתנכלות </a:t>
            </a:r>
            <a:r>
              <a:rPr lang="he-IL" dirty="0" smtClean="0"/>
              <a:t>מצד </a:t>
            </a:r>
            <a:r>
              <a:rPr lang="he-IL" dirty="0"/>
              <a:t>השלטון העות'מני שהתייחס בעוינות ובהגבלה לעלייה ולהתיישבות.</a:t>
            </a:r>
            <a:endParaRPr lang="en-US" dirty="0"/>
          </a:p>
          <a:p>
            <a:r>
              <a:rPr lang="he-IL" dirty="0" smtClean="0"/>
              <a:t>מחלוקת אידיאולוגית </a:t>
            </a:r>
            <a:r>
              <a:rPr lang="he-IL" dirty="0"/>
              <a:t>עם אנשי היישוב הישן בשל התפתחות רעיון הלאומיות היהודית, "דחיקת הקץ" שבשאיפה להקמת ריבונות עברית בארץ ישראל, ובשל ניגודי התפיסה שבין החיים על כספי החלוקה לבין הגשמת הרעיון של עלייה יצרנית השואפת להתקיים בכוחות עצמה.</a:t>
            </a:r>
            <a:endParaRPr lang="en-US" dirty="0"/>
          </a:p>
          <a:p>
            <a:r>
              <a:rPr lang="he-IL" dirty="0" smtClean="0"/>
              <a:t>מעצם </a:t>
            </a:r>
            <a:r>
              <a:rPr lang="he-IL" dirty="0"/>
              <a:t>היותם מהגרים סבלו החלוצים גם מבדידות וגעגועים בשל הניתוק מהקהילה ומהמשפחה.</a:t>
            </a:r>
            <a:endParaRPr lang="en-US" dirty="0"/>
          </a:p>
        </p:txBody>
      </p:sp>
    </p:spTree>
    <p:extLst>
      <p:ext uri="{BB962C8B-B14F-4D97-AF65-F5344CB8AC3E}">
        <p14:creationId xmlns:p14="http://schemas.microsoft.com/office/powerpoint/2010/main" val="1068120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a:t>הברון אברהם בנימין אדמונד ג'יימס דה רוטשילד</a:t>
            </a:r>
            <a:r>
              <a:rPr lang="he-IL" dirty="0" smtClean="0"/>
              <a:t>:</a:t>
            </a:r>
            <a:endParaRPr lang="he-IL" dirty="0"/>
          </a:p>
        </p:txBody>
      </p:sp>
      <p:sp>
        <p:nvSpPr>
          <p:cNvPr id="3" name="מציין מיקום תוכן 2"/>
          <p:cNvSpPr>
            <a:spLocks noGrp="1"/>
          </p:cNvSpPr>
          <p:nvPr>
            <p:ph idx="1"/>
          </p:nvPr>
        </p:nvSpPr>
        <p:spPr>
          <a:xfrm>
            <a:off x="522515" y="1114697"/>
            <a:ext cx="9420496" cy="5689873"/>
          </a:xfrm>
        </p:spPr>
        <p:txBody>
          <a:bodyPr>
            <a:normAutofit/>
          </a:bodyPr>
          <a:lstStyle/>
          <a:p>
            <a:r>
              <a:rPr lang="he-IL" sz="2400" dirty="0"/>
              <a:t>לאחר שנקלעו המושבות למשבר כלכלי חריף עד </a:t>
            </a:r>
            <a:r>
              <a:rPr lang="he-IL" sz="2400" dirty="0" smtClean="0"/>
              <a:t>כדי חשש </a:t>
            </a:r>
            <a:r>
              <a:rPr lang="he-IL" sz="2400" dirty="0"/>
              <a:t>כבד להתפזרות המתיישבים ולפירוק </a:t>
            </a:r>
            <a:r>
              <a:rPr lang="he-IL" sz="2400" dirty="0" smtClean="0"/>
              <a:t>המושבות</a:t>
            </a:r>
            <a:r>
              <a:rPr lang="en-US" sz="2400" dirty="0" smtClean="0"/>
              <a:t>.</a:t>
            </a:r>
            <a:r>
              <a:rPr lang="he-IL" sz="2400" dirty="0" smtClean="0"/>
              <a:t> </a:t>
            </a:r>
            <a:r>
              <a:rPr lang="he-IL" sz="2400" dirty="0"/>
              <a:t>נחלץ לעזרתן </a:t>
            </a:r>
            <a:r>
              <a:rPr lang="he-IL" sz="2400" dirty="0" smtClean="0"/>
              <a:t>מצרפת הברון </a:t>
            </a:r>
            <a:r>
              <a:rPr lang="he-IL" sz="2400" dirty="0"/>
              <a:t>רוטשילד, שבתחילה נמנע מפרסום שמו בפומבי ולכן זכה לכינוי "הנדיב </a:t>
            </a:r>
            <a:r>
              <a:rPr lang="he-IL" sz="2400" dirty="0" smtClean="0"/>
              <a:t>הידוע".</a:t>
            </a:r>
            <a:r>
              <a:rPr lang="en-US" sz="2400" dirty="0" smtClean="0"/>
              <a:t> </a:t>
            </a:r>
            <a:endParaRPr lang="he-IL" sz="2400" dirty="0" smtClean="0"/>
          </a:p>
          <a:p>
            <a:r>
              <a:rPr lang="he-IL" sz="2400" dirty="0" smtClean="0"/>
              <a:t>מתוך </a:t>
            </a:r>
            <a:r>
              <a:rPr lang="he-IL" sz="2400" dirty="0"/>
              <a:t>אמונה שפתרון בעיית היהודים טמון ביישוב א"י, </a:t>
            </a:r>
            <a:r>
              <a:rPr lang="he-IL" sz="2400" dirty="0" smtClean="0"/>
              <a:t>ובהשראת </a:t>
            </a:r>
            <a:r>
              <a:rPr lang="he-IL" sz="2400" dirty="0"/>
              <a:t>רבו צדוק הכהן, החל רוטשילד ברכישת קרקעות בהיקף נרחב, תמיכה חודשית קבועה </a:t>
            </a:r>
            <a:r>
              <a:rPr lang="he-IL" sz="2400" dirty="0" smtClean="0"/>
              <a:t>במושבות, הקמת מושבות חקלאיות חדשות, מימון </a:t>
            </a:r>
            <a:r>
              <a:rPr lang="he-IL" sz="2400" dirty="0"/>
              <a:t>שירותי-הבריאות, החינוך והדת, </a:t>
            </a:r>
            <a:r>
              <a:rPr lang="he-IL" sz="2400" dirty="0" smtClean="0"/>
              <a:t>הכשרת מדריכים חקלאיים למושבות, הקמת ענף היין, משי, </a:t>
            </a:r>
            <a:r>
              <a:rPr lang="he-IL" sz="2400" smtClean="0"/>
              <a:t>בושם ועוד.</a:t>
            </a:r>
            <a:endParaRPr lang="en-US" sz="2400" dirty="0"/>
          </a:p>
          <a:p>
            <a:r>
              <a:rPr lang="he-IL" sz="2400" dirty="0" smtClean="0"/>
              <a:t>על-מנת </a:t>
            </a:r>
            <a:r>
              <a:rPr lang="he-IL" sz="2400" dirty="0"/>
              <a:t>לפקח על תרומותיו בארץ, מינה רוטשילד פקידים לניהול המושבות, הפקידים שילמו לאיכרים את קצבאותיהם, כאשר גודל התשלום היה תלוי בגודל המשפחה ולא בתפוקה החקלאית של האיכר. </a:t>
            </a:r>
            <a:endParaRPr lang="en-US" sz="2400" dirty="0"/>
          </a:p>
          <a:p>
            <a:r>
              <a:rPr lang="he-IL" sz="2400" dirty="0"/>
              <a:t>חיי המותרות שניהלו הפקידים </a:t>
            </a:r>
            <a:r>
              <a:rPr lang="he-IL" sz="2400" dirty="0" smtClean="0"/>
              <a:t>ויחסם למתיישבים</a:t>
            </a:r>
            <a:r>
              <a:rPr lang="he-IL" sz="2400" dirty="0"/>
              <a:t>, גרמה למתח רב </a:t>
            </a:r>
            <a:r>
              <a:rPr lang="he-IL" sz="2400" dirty="0" smtClean="0"/>
              <a:t>בינם </a:t>
            </a:r>
            <a:r>
              <a:rPr lang="he-IL" sz="2400" dirty="0"/>
              <a:t>לבין המושבות. בשנת 1901 העביר הברון את המושבות הראשונות לידי חברת יק"א והוסיף כספים </a:t>
            </a:r>
            <a:r>
              <a:rPr lang="he-IL" sz="2400" dirty="0" smtClean="0"/>
              <a:t>להמשך </a:t>
            </a:r>
            <a:r>
              <a:rPr lang="he-IL" sz="2400" dirty="0"/>
              <a:t>פעילות, פיתוח והרחבת יישובים </a:t>
            </a:r>
            <a:r>
              <a:rPr lang="he-IL" sz="2400" dirty="0" smtClean="0"/>
              <a:t>חדשים. במקביל </a:t>
            </a:r>
            <a:r>
              <a:rPr lang="he-IL" sz="2400" dirty="0"/>
              <a:t>ביטל את שיטת הפקידות לאחר שהבין כי תלות המושבות בו לא תסתיים אם לא תהיינה עצמאיות.</a:t>
            </a:r>
            <a:endParaRPr lang="en-US" sz="2400" dirty="0"/>
          </a:p>
        </p:txBody>
      </p:sp>
      <p:pic>
        <p:nvPicPr>
          <p:cNvPr id="4" name="תמונה 3"/>
          <p:cNvPicPr>
            <a:picLocks noChangeAspect="1"/>
          </p:cNvPicPr>
          <p:nvPr/>
        </p:nvPicPr>
        <p:blipFill>
          <a:blip r:embed="rId2"/>
          <a:stretch>
            <a:fillRect/>
          </a:stretch>
        </p:blipFill>
        <p:spPr>
          <a:xfrm>
            <a:off x="10052032" y="1210491"/>
            <a:ext cx="1932005" cy="2151017"/>
          </a:xfrm>
          <a:prstGeom prst="rect">
            <a:avLst/>
          </a:prstGeom>
        </p:spPr>
      </p:pic>
      <p:pic>
        <p:nvPicPr>
          <p:cNvPr id="6" name="תמונה 5"/>
          <p:cNvPicPr>
            <a:picLocks noChangeAspect="1"/>
          </p:cNvPicPr>
          <p:nvPr/>
        </p:nvPicPr>
        <p:blipFill>
          <a:blip r:embed="rId3"/>
          <a:stretch>
            <a:fillRect/>
          </a:stretch>
        </p:blipFill>
        <p:spPr>
          <a:xfrm>
            <a:off x="10239705" y="4426132"/>
            <a:ext cx="1556658" cy="1981201"/>
          </a:xfrm>
          <a:prstGeom prst="rect">
            <a:avLst/>
          </a:prstGeom>
        </p:spPr>
      </p:pic>
    </p:spTree>
    <p:extLst>
      <p:ext uri="{BB962C8B-B14F-4D97-AF65-F5344CB8AC3E}">
        <p14:creationId xmlns:p14="http://schemas.microsoft.com/office/powerpoint/2010/main" val="282875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אעלה בתמ"ר - העלייה מתימן:</a:t>
            </a:r>
            <a:endParaRPr lang="he-IL" dirty="0"/>
          </a:p>
        </p:txBody>
      </p:sp>
      <p:sp>
        <p:nvSpPr>
          <p:cNvPr id="3" name="מציין מיקום תוכן 2"/>
          <p:cNvSpPr>
            <a:spLocks noGrp="1"/>
          </p:cNvSpPr>
          <p:nvPr>
            <p:ph idx="1"/>
          </p:nvPr>
        </p:nvSpPr>
        <p:spPr>
          <a:xfrm>
            <a:off x="381740" y="937350"/>
            <a:ext cx="10972060" cy="5720901"/>
          </a:xfrm>
        </p:spPr>
        <p:txBody>
          <a:bodyPr>
            <a:normAutofit/>
          </a:bodyPr>
          <a:lstStyle/>
          <a:p>
            <a:r>
              <a:rPr lang="he-IL" sz="2400" dirty="0" smtClean="0"/>
              <a:t>עלייה </a:t>
            </a:r>
            <a:r>
              <a:rPr lang="he-IL" sz="2400" dirty="0"/>
              <a:t>זו שמיוחסת לשנות העלייה הראשונה, מנתה כ 2500 נפש וכונתה בפי העולים: אעלה בתמ"ר (מונח מושאל משיר השירים, ומתייחס לשנת תרמ"ב). עליית התימנים לא נבעה ממניעים לאומניים אלא מתוך אמונה דתית </a:t>
            </a:r>
            <a:r>
              <a:rPr lang="he-IL" sz="2400" dirty="0" smtClean="0"/>
              <a:t>עמוקה, ערגה </a:t>
            </a:r>
            <a:r>
              <a:rPr lang="he-IL" sz="2400" dirty="0"/>
              <a:t>לארץ </a:t>
            </a:r>
            <a:r>
              <a:rPr lang="he-IL" sz="2400" dirty="0" smtClean="0"/>
              <a:t>הקודש, גזירות של שלטון האימאמים בתימן ושמועות </a:t>
            </a:r>
            <a:r>
              <a:rPr lang="he-IL" sz="2400" dirty="0"/>
              <a:t>שהגיעו לתימן אודות רכישת אדמות עבור יהודים בארץ ישראל.</a:t>
            </a:r>
            <a:endParaRPr lang="en-US" sz="2400" dirty="0"/>
          </a:p>
          <a:p>
            <a:r>
              <a:rPr lang="he-IL" sz="2400" dirty="0"/>
              <a:t>המפגש בין עולי תימן בראשית התקופה לבין היישוב הישן התאפיין בתחושות קשות. חלק מאנשי היישוב הישן גילו כלפיהם ניכור וחשדנות. עולי תימן סבלו משני קשיים עיקריים: דיור ופרנסה. חלק מעולי תימן הגיעו לירושלים וחלקם התיישב ביפו, אך הניכור והקשיים הרבים גרמו להם להסתגר בתוך עצמם בשכונות שהתבססו על טהרת יהודי תימן.</a:t>
            </a:r>
            <a:endParaRPr lang="en-US" sz="2400" dirty="0"/>
          </a:p>
          <a:p>
            <a:r>
              <a:rPr lang="he-IL" sz="2400" dirty="0"/>
              <a:t>איש היישוב הישן החסיד ר' ישראל דב פרומקין, עורך העיתון 'חבצלת' ארגן קרן 'להצלת נדחי ישראל' על מנת לסייע להם להקים משכני קבע. </a:t>
            </a:r>
            <a:r>
              <a:rPr lang="he-IL" sz="2400" dirty="0" smtClean="0"/>
              <a:t>                                            העולים </a:t>
            </a:r>
            <a:r>
              <a:rPr lang="he-IL" sz="2400" dirty="0"/>
              <a:t>מתימן לא בחלו באף עבודה פיזית: </a:t>
            </a:r>
            <a:r>
              <a:rPr lang="he-IL" sz="2400" dirty="0" smtClean="0"/>
              <a:t>                                                               הם </a:t>
            </a:r>
            <a:r>
              <a:rPr lang="he-IL" sz="2400" dirty="0"/>
              <a:t>עסקו בענף </a:t>
            </a:r>
            <a:r>
              <a:rPr lang="he-IL" sz="2400" dirty="0" smtClean="0"/>
              <a:t>הבניין, בחקלאות במושבות, בצורפות ועוד.</a:t>
            </a:r>
          </a:p>
          <a:p>
            <a:endParaRPr lang="en-US" sz="2400" dirty="0"/>
          </a:p>
        </p:txBody>
      </p:sp>
      <p:pic>
        <p:nvPicPr>
          <p:cNvPr id="4" name="תמונה 3"/>
          <p:cNvPicPr>
            <a:picLocks noChangeAspect="1"/>
          </p:cNvPicPr>
          <p:nvPr/>
        </p:nvPicPr>
        <p:blipFill>
          <a:blip r:embed="rId2"/>
          <a:stretch>
            <a:fillRect/>
          </a:stretch>
        </p:blipFill>
        <p:spPr>
          <a:xfrm>
            <a:off x="597084" y="4278788"/>
            <a:ext cx="3443695" cy="2513898"/>
          </a:xfrm>
          <a:prstGeom prst="rect">
            <a:avLst/>
          </a:prstGeom>
        </p:spPr>
      </p:pic>
      <p:pic>
        <p:nvPicPr>
          <p:cNvPr id="5" name="תמונה 4"/>
          <p:cNvPicPr>
            <a:picLocks noChangeAspect="1"/>
          </p:cNvPicPr>
          <p:nvPr/>
        </p:nvPicPr>
        <p:blipFill>
          <a:blip r:embed="rId3"/>
          <a:stretch>
            <a:fillRect/>
          </a:stretch>
        </p:blipFill>
        <p:spPr>
          <a:xfrm>
            <a:off x="4824238" y="5325836"/>
            <a:ext cx="3114675" cy="1466850"/>
          </a:xfrm>
          <a:prstGeom prst="rect">
            <a:avLst/>
          </a:prstGeom>
        </p:spPr>
      </p:pic>
      <p:pic>
        <p:nvPicPr>
          <p:cNvPr id="6" name="תמונה 5"/>
          <p:cNvPicPr>
            <a:picLocks noChangeAspect="1"/>
          </p:cNvPicPr>
          <p:nvPr/>
        </p:nvPicPr>
        <p:blipFill>
          <a:blip r:embed="rId4"/>
          <a:stretch>
            <a:fillRect/>
          </a:stretch>
        </p:blipFill>
        <p:spPr>
          <a:xfrm>
            <a:off x="8743127" y="5300545"/>
            <a:ext cx="2247084" cy="1471113"/>
          </a:xfrm>
          <a:prstGeom prst="rect">
            <a:avLst/>
          </a:prstGeom>
        </p:spPr>
      </p:pic>
    </p:spTree>
    <p:extLst>
      <p:ext uri="{BB962C8B-B14F-4D97-AF65-F5344CB8AC3E}">
        <p14:creationId xmlns:p14="http://schemas.microsoft.com/office/powerpoint/2010/main" val="266951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48046"/>
            <a:ext cx="10515600" cy="966651"/>
          </a:xfrm>
        </p:spPr>
        <p:txBody>
          <a:bodyPr/>
          <a:lstStyle/>
          <a:p>
            <a:pPr algn="ctr"/>
            <a:r>
              <a:rPr lang="he-IL" dirty="0" smtClean="0"/>
              <a:t>סיכום והישגים:</a:t>
            </a:r>
            <a:endParaRPr lang="he-IL" dirty="0"/>
          </a:p>
        </p:txBody>
      </p:sp>
      <p:sp>
        <p:nvSpPr>
          <p:cNvPr id="3" name="מציין מיקום תוכן 2"/>
          <p:cNvSpPr>
            <a:spLocks noGrp="1"/>
          </p:cNvSpPr>
          <p:nvPr>
            <p:ph idx="1"/>
          </p:nvPr>
        </p:nvSpPr>
        <p:spPr>
          <a:xfrm>
            <a:off x="381740" y="937350"/>
            <a:ext cx="10972060" cy="5720901"/>
          </a:xfrm>
        </p:spPr>
        <p:txBody>
          <a:bodyPr>
            <a:normAutofit lnSpcReduction="10000"/>
          </a:bodyPr>
          <a:lstStyle/>
          <a:p>
            <a:r>
              <a:rPr lang="he-IL" sz="2600" dirty="0" smtClean="0"/>
              <a:t>1. דמוגרפיה: מספר היהודים בא"י הכפיל את עצמו ואף יותר ע"י עלייה זו.</a:t>
            </a:r>
          </a:p>
          <a:p>
            <a:r>
              <a:rPr lang="he-IL" sz="2600" dirty="0" smtClean="0"/>
              <a:t>2. גאולת קרקעות: אנשי העלייה הראשונה הקימו 28 מושבות וחוות חקלאיות,    </a:t>
            </a:r>
            <a:r>
              <a:rPr lang="he-IL" sz="2000" dirty="0" smtClean="0"/>
              <a:t>(ארבע נוספות הוקמו באדמות חורן בדרום סוריה, אך ננטשו ונבזזו ב 1898 והופקעו ע"י סוריה ב 1944</a:t>
            </a:r>
            <a:r>
              <a:rPr lang="he-IL" sz="2600" dirty="0" smtClean="0"/>
              <a:t>), וכמות האדמות בבעלות יהודית אף היא גדלה ביותר מכפליים בעקבות רכישות הברון רוטשילד.</a:t>
            </a:r>
          </a:p>
          <a:p>
            <a:r>
              <a:rPr lang="he-IL" sz="2600" dirty="0" smtClean="0"/>
              <a:t>3. </a:t>
            </a:r>
            <a:r>
              <a:rPr lang="he-IL" sz="2600" dirty="0"/>
              <a:t>הבסיס להתיישבות </a:t>
            </a:r>
            <a:r>
              <a:rPr lang="he-IL" sz="2600" dirty="0" smtClean="0"/>
              <a:t>חקלאית: </a:t>
            </a:r>
            <a:r>
              <a:rPr lang="he-IL" sz="2600" dirty="0"/>
              <a:t>המושבות הניחו את הבסיס להתיישבות חקלאית יהודית בא"י דבר שתרם בהמשך לעצמאות הכלכלית היהודית והיווה חידוש ביחס לישוב הישן.</a:t>
            </a:r>
          </a:p>
          <a:p>
            <a:r>
              <a:rPr lang="he-IL" sz="2600" dirty="0" smtClean="0"/>
              <a:t>4. </a:t>
            </a:r>
            <a:r>
              <a:rPr lang="he-IL" sz="2600" dirty="0"/>
              <a:t>ראשית האוטונומיה היהודית </a:t>
            </a:r>
            <a:r>
              <a:rPr lang="he-IL" sz="2600" dirty="0" smtClean="0"/>
              <a:t>הלאומית: </a:t>
            </a:r>
            <a:r>
              <a:rPr lang="he-IL" sz="2600" dirty="0"/>
              <a:t>המושבות נוהלו ע"י ועד של המושבה שהוכר ע"י הפקידים והשלטון כנציג המושבה וכך החלה למעשה לצמוח הנהגה יהודית מוכרת.</a:t>
            </a:r>
          </a:p>
          <a:p>
            <a:r>
              <a:rPr lang="he-IL" sz="2600" dirty="0" smtClean="0"/>
              <a:t>5</a:t>
            </a:r>
            <a:r>
              <a:rPr lang="he-IL" sz="2600" dirty="0"/>
              <a:t>. חינוך </a:t>
            </a:r>
            <a:r>
              <a:rPr lang="he-IL" sz="2600" dirty="0" smtClean="0"/>
              <a:t>לאומי: </a:t>
            </a:r>
            <a:r>
              <a:rPr lang="he-IL" sz="2600" dirty="0"/>
              <a:t>על אף התרבות הצרפתית במושבות התפתח חינוך יהודי לאומי לצד לימודי הקודש. בכמה מהמושבות שפת הלימוד הייתה  עברית.</a:t>
            </a:r>
          </a:p>
          <a:p>
            <a:r>
              <a:rPr lang="he-IL" sz="2600" dirty="0" smtClean="0"/>
              <a:t>6. השפה העברית: אליעזר בן יהודה מייסד את וועד הלשון ואת עיתון "הצבי" ונלחם למיסוד העברית כשפה רשמית, מקים את "הבית העברי הראשון".</a:t>
            </a:r>
          </a:p>
        </p:txBody>
      </p:sp>
    </p:spTree>
    <p:extLst>
      <p:ext uri="{BB962C8B-B14F-4D97-AF65-F5344CB8AC3E}">
        <p14:creationId xmlns:p14="http://schemas.microsoft.com/office/powerpoint/2010/main" val="124648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3163</TotalTime>
  <Words>1091</Words>
  <Application>Microsoft Office PowerPoint</Application>
  <PresentationFormat>מסך רחב</PresentationFormat>
  <Paragraphs>64</Paragraphs>
  <Slides>11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Calibri</vt:lpstr>
      <vt:lpstr>Calibri Light</vt:lpstr>
      <vt:lpstr>Guttman Yad-Brush</vt:lpstr>
      <vt:lpstr>Times New Roman</vt:lpstr>
      <vt:lpstr>ערכת נושא Office</vt:lpstr>
      <vt:lpstr>העלייה הראשונה 1882 - 1904</vt:lpstr>
      <vt:lpstr>"עליית האיכרים"</vt:lpstr>
      <vt:lpstr>גורמים לעלייה:</vt:lpstr>
      <vt:lpstr>מאפייני העולים:</vt:lpstr>
      <vt:lpstr>מטרות העלייה:</vt:lpstr>
      <vt:lpstr> קשיים ואתגרים:</vt:lpstr>
      <vt:lpstr>הברון אברהם בנימין אדמונד ג'יימס דה רוטשילד:</vt:lpstr>
      <vt:lpstr>אעלה בתמ"ר - העלייה מתימן:</vt:lpstr>
      <vt:lpstr>סיכום והישגים:</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88</cp:revision>
  <dcterms:created xsi:type="dcterms:W3CDTF">2017-07-11T23:32:17Z</dcterms:created>
  <dcterms:modified xsi:type="dcterms:W3CDTF">2017-07-14T11:11:55Z</dcterms:modified>
</cp:coreProperties>
</file>