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56" r:id="rId3"/>
    <p:sldId id="276" r:id="rId4"/>
    <p:sldId id="263" r:id="rId5"/>
    <p:sldId id="270" r:id="rId6"/>
    <p:sldId id="271" r:id="rId7"/>
    <p:sldId id="278" r:id="rId8"/>
    <p:sldId id="277" r:id="rId9"/>
    <p:sldId id="272" r:id="rId10"/>
    <p:sldId id="273" r:id="rId11"/>
    <p:sldId id="268" r:id="rId12"/>
    <p:sldId id="265" r:id="rId13"/>
    <p:sldId id="274" r:id="rId14"/>
    <p:sldId id="269" r:id="rId15"/>
    <p:sldId id="264" r:id="rId16"/>
    <p:sldId id="266" r:id="rId17"/>
    <p:sldId id="260" r:id="rId18"/>
    <p:sldId id="261"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68" d="100"/>
          <a:sy n="68" d="100"/>
        </p:scale>
        <p:origin x="5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106FF97-5009-4F77-B899-0A6A1FD02594}" type="datetimeFigureOut">
              <a:rPr lang="en-US" smtClean="0"/>
              <a:t>7/25/2023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C707655-9E70-4110-812C-E0DA9D3750F5}"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614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6106FF97-5009-4F77-B899-0A6A1FD02594}"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07655-9E70-4110-812C-E0DA9D3750F5}" type="slidenum">
              <a:rPr lang="en-US" smtClean="0"/>
              <a:t>‹#›</a:t>
            </a:fld>
            <a:endParaRPr lang="en-US"/>
          </a:p>
        </p:txBody>
      </p:sp>
    </p:spTree>
    <p:extLst>
      <p:ext uri="{BB962C8B-B14F-4D97-AF65-F5344CB8AC3E}">
        <p14:creationId xmlns:p14="http://schemas.microsoft.com/office/powerpoint/2010/main" val="2949760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6106FF97-5009-4F77-B899-0A6A1FD02594}"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07655-9E70-4110-812C-E0DA9D3750F5}" type="slidenum">
              <a:rPr lang="en-US" smtClean="0"/>
              <a:t>‹#›</a:t>
            </a:fld>
            <a:endParaRPr lang="en-US"/>
          </a:p>
        </p:txBody>
      </p:sp>
    </p:spTree>
    <p:extLst>
      <p:ext uri="{BB962C8B-B14F-4D97-AF65-F5344CB8AC3E}">
        <p14:creationId xmlns:p14="http://schemas.microsoft.com/office/powerpoint/2010/main" val="418938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6106FF97-5009-4F77-B899-0A6A1FD02594}"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07655-9E70-4110-812C-E0DA9D3750F5}" type="slidenum">
              <a:rPr lang="en-US" smtClean="0"/>
              <a:t>‹#›</a:t>
            </a:fld>
            <a:endParaRPr lang="en-US"/>
          </a:p>
        </p:txBody>
      </p:sp>
    </p:spTree>
    <p:extLst>
      <p:ext uri="{BB962C8B-B14F-4D97-AF65-F5344CB8AC3E}">
        <p14:creationId xmlns:p14="http://schemas.microsoft.com/office/powerpoint/2010/main" val="2913648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6106FF97-5009-4F77-B899-0A6A1FD02594}"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07655-9E70-4110-812C-E0DA9D3750F5}"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05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6106FF97-5009-4F77-B899-0A6A1FD02594}"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07655-9E70-4110-812C-E0DA9D3750F5}" type="slidenum">
              <a:rPr lang="en-US" smtClean="0"/>
              <a:t>‹#›</a:t>
            </a:fld>
            <a:endParaRPr lang="en-US"/>
          </a:p>
        </p:txBody>
      </p:sp>
    </p:spTree>
    <p:extLst>
      <p:ext uri="{BB962C8B-B14F-4D97-AF65-F5344CB8AC3E}">
        <p14:creationId xmlns:p14="http://schemas.microsoft.com/office/powerpoint/2010/main" val="2082130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6106FF97-5009-4F77-B899-0A6A1FD02594}" type="datetimeFigureOut">
              <a:rPr lang="en-US" smtClean="0"/>
              <a:t>7/25/2023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07655-9E70-4110-812C-E0DA9D3750F5}" type="slidenum">
              <a:rPr lang="en-US" smtClean="0"/>
              <a:t>‹#›</a:t>
            </a:fld>
            <a:endParaRPr lang="en-US"/>
          </a:p>
        </p:txBody>
      </p:sp>
    </p:spTree>
    <p:extLst>
      <p:ext uri="{BB962C8B-B14F-4D97-AF65-F5344CB8AC3E}">
        <p14:creationId xmlns:p14="http://schemas.microsoft.com/office/powerpoint/2010/main" val="318453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106FF97-5009-4F77-B899-0A6A1FD02594}" type="datetimeFigureOut">
              <a:rPr lang="en-US" smtClean="0"/>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07655-9E70-4110-812C-E0DA9D3750F5}" type="slidenum">
              <a:rPr lang="en-US" smtClean="0"/>
              <a:t>‹#›</a:t>
            </a:fld>
            <a:endParaRPr lang="en-US"/>
          </a:p>
        </p:txBody>
      </p:sp>
    </p:spTree>
    <p:extLst>
      <p:ext uri="{BB962C8B-B14F-4D97-AF65-F5344CB8AC3E}">
        <p14:creationId xmlns:p14="http://schemas.microsoft.com/office/powerpoint/2010/main" val="66087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6FF97-5009-4F77-B899-0A6A1FD02594}" type="datetimeFigureOut">
              <a:rPr lang="en-US" smtClean="0"/>
              <a:t>7/25/2023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07655-9E70-4110-812C-E0DA9D3750F5}" type="slidenum">
              <a:rPr lang="en-US" smtClean="0"/>
              <a:t>‹#›</a:t>
            </a:fld>
            <a:endParaRPr lang="en-US"/>
          </a:p>
        </p:txBody>
      </p:sp>
    </p:spTree>
    <p:extLst>
      <p:ext uri="{BB962C8B-B14F-4D97-AF65-F5344CB8AC3E}">
        <p14:creationId xmlns:p14="http://schemas.microsoft.com/office/powerpoint/2010/main" val="385858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6106FF97-5009-4F77-B899-0A6A1FD02594}"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07655-9E70-4110-812C-E0DA9D3750F5}" type="slidenum">
              <a:rPr lang="en-US" smtClean="0"/>
              <a:t>‹#›</a:t>
            </a:fld>
            <a:endParaRPr lang="en-US"/>
          </a:p>
        </p:txBody>
      </p:sp>
    </p:spTree>
    <p:extLst>
      <p:ext uri="{BB962C8B-B14F-4D97-AF65-F5344CB8AC3E}">
        <p14:creationId xmlns:p14="http://schemas.microsoft.com/office/powerpoint/2010/main" val="280093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6106FF97-5009-4F77-B899-0A6A1FD02594}"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07655-9E70-4110-812C-E0DA9D3750F5}" type="slidenum">
              <a:rPr lang="en-US" smtClean="0"/>
              <a:t>‹#›</a:t>
            </a:fld>
            <a:endParaRPr lang="en-US"/>
          </a:p>
        </p:txBody>
      </p:sp>
    </p:spTree>
    <p:extLst>
      <p:ext uri="{BB962C8B-B14F-4D97-AF65-F5344CB8AC3E}">
        <p14:creationId xmlns:p14="http://schemas.microsoft.com/office/powerpoint/2010/main" val="399232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106FF97-5009-4F77-B899-0A6A1FD02594}" type="datetimeFigureOut">
              <a:rPr lang="en-US" smtClean="0"/>
              <a:t>7/25/2023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C707655-9E70-4110-812C-E0DA9D3750F5}" type="slidenum">
              <a:rPr lang="en-US" smtClean="0"/>
              <a:t>‹#›</a:t>
            </a:fld>
            <a:endParaRPr lang="en-US"/>
          </a:p>
        </p:txBody>
      </p:sp>
    </p:spTree>
    <p:extLst>
      <p:ext uri="{BB962C8B-B14F-4D97-AF65-F5344CB8AC3E}">
        <p14:creationId xmlns:p14="http://schemas.microsoft.com/office/powerpoint/2010/main" val="3527143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r" defTabSz="914400" rtl="1"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maze.com/@AOICTQZZ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sLkTaC79tt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sLkTaC79tt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shironet.mako.co.il/artist?type=lyrics&amp;lang=1&amp;prfid=3698&amp;wrkid=1171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kaCBC850QO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kaCBC850QO8" TargetMode="External"/><Relationship Id="rId3" Type="http://schemas.openxmlformats.org/officeDocument/2006/relationships/hyperlink" Target="https://citizenship.cet.ac.il/ShowItem.aspx?ItemID=5ef3361d-af01-4a15-83d2-9e75cd800029&amp;lang=HEB" TargetMode="External"/><Relationship Id="rId7" Type="http://schemas.openxmlformats.org/officeDocument/2006/relationships/hyperlink" Target="https://www.youtube.com/watch?v=J5KFLHWUwCU" TargetMode="External"/><Relationship Id="rId2" Type="http://schemas.openxmlformats.org/officeDocument/2006/relationships/hyperlink" Target="https://sites.google.com/site/ezrachutt/classroom-pictures/assignments/yswdwthmdynh-sltwn" TargetMode="External"/><Relationship Id="rId1" Type="http://schemas.openxmlformats.org/officeDocument/2006/relationships/slideLayout" Target="../slideLayouts/slideLayout2.xml"/><Relationship Id="rId6" Type="http://schemas.openxmlformats.org/officeDocument/2006/relationships/hyperlink" Target="https://citizenship.cet.ac.il/ShowItem.aspx?ItemID=274fd922-50ce-4219-8f9a-6fcf9bd48791&amp;lang=HEB" TargetMode="External"/><Relationship Id="rId5" Type="http://schemas.openxmlformats.org/officeDocument/2006/relationships/hyperlink" Target="https://www.haaretz.co.il/news/health/1.934619" TargetMode="External"/><Relationship Id="rId4" Type="http://schemas.openxmlformats.org/officeDocument/2006/relationships/hyperlink" Target="http://lautmaneduforum.org.il/wp-content/uploads/2018/12/civic.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meyda.education.gov.il/files/noar/338.pdf" TargetMode="External"/><Relationship Id="rId2" Type="http://schemas.openxmlformats.org/officeDocument/2006/relationships/hyperlink" Target="http://ezkef.weebly.com/1489150014931490" TargetMode="External"/><Relationship Id="rId1" Type="http://schemas.openxmlformats.org/officeDocument/2006/relationships/slideLayout" Target="../slideLayouts/slideLayout2.xml"/><Relationship Id="rId5" Type="http://schemas.openxmlformats.org/officeDocument/2006/relationships/hyperlink" Target="https://www.google.com/search?q=%D7%9C%D7%9E%D7%94+%D7%A6%D7%A8%D7%99%D7%9A+%D7%9C%D7%9C%D7%9E%D7%95%D7%93+%D7%90%D7%96%D7%A8%D7%97%D7%95%D7%AA&amp;sxsrf=ALeKk01oeC5F7kW2tc4e9AUHQU4CFqiGnA:1598897313011&amp;ei=oTxNX6Umh_GTBbmtnagB&amp;start=10&amp;sa=N&amp;ved=2ahUKEwjl-v7ShMbrAhWH-KQKHblWBxUQ8tMDegQIDBA2&amp;biw=1366&amp;bih=625" TargetMode="External"/><Relationship Id="rId4" Type="http://schemas.openxmlformats.org/officeDocument/2006/relationships/hyperlink" Target="https://www.kidum.com/bagrut/p/15/%D7%91%D7%92%D7%A8%D7%95%D7%AA-%D7%91%D7%90%D7%96%D7%A8%D7%97%D7%95%D7%A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gm.org.il/home_page.aspx?page=igm_item,284083" TargetMode="External"/><Relationship Id="rId2" Type="http://schemas.openxmlformats.org/officeDocument/2006/relationships/hyperlink" Target="https://www.edunow.org.il/category/citizenship-lesson" TargetMode="External"/><Relationship Id="rId1" Type="http://schemas.openxmlformats.org/officeDocument/2006/relationships/slideLayout" Target="../slideLayouts/slideLayout2.xml"/><Relationship Id="rId6" Type="http://schemas.openxmlformats.org/officeDocument/2006/relationships/hyperlink" Target="https://www.themarker.com/career/1.2107200" TargetMode="External"/><Relationship Id="rId5" Type="http://schemas.openxmlformats.org/officeDocument/2006/relationships/hyperlink" Target="https://www.emaze.com/@AOICTQZZO" TargetMode="External"/><Relationship Id="rId4" Type="http://schemas.openxmlformats.org/officeDocument/2006/relationships/hyperlink" Target="https://mida.org.il/2017/06/01/%D7%91%D7%97%D7%99%D7%A0%D7%AA-%D7%94%D7%91%D7%92%D7%A8%D7%95%D7%AA-%D7%91%D7%90%D7%96%D7%A8%D7%97%D7%95%D7%AA-%D7%A6%D7%99%D7%95%D7%9F-%D7%A0%D7%9B%D7%A9%D7%9C-%D7%9C%D7%9E%D7%A9%D7%A8%D7%9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1958009" y="291548"/>
            <a:ext cx="8094084" cy="6070564"/>
          </a:xfrm>
          <a:prstGeom prst="rect">
            <a:avLst/>
          </a:prstGeom>
        </p:spPr>
      </p:pic>
    </p:spTree>
    <p:extLst>
      <p:ext uri="{BB962C8B-B14F-4D97-AF65-F5344CB8AC3E}">
        <p14:creationId xmlns:p14="http://schemas.microsoft.com/office/powerpoint/2010/main" val="1948062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840358" y="994008"/>
            <a:ext cx="6427948" cy="1189629"/>
          </a:xfrm>
        </p:spPr>
        <p:txBody>
          <a:bodyPr>
            <a:normAutofit fontScale="90000"/>
          </a:bodyPr>
          <a:lstStyle/>
          <a:p>
            <a:r>
              <a:rPr lang="he-IL" dirty="0"/>
              <a:t>  </a:t>
            </a:r>
            <a:r>
              <a:rPr lang="he-IL" b="1" dirty="0"/>
              <a:t>קראו את הקטע הבא </a:t>
            </a:r>
            <a:r>
              <a:rPr lang="he-IL" b="1" dirty="0" smtClean="0"/>
              <a:t>וענו: </a:t>
            </a:r>
            <a:endParaRPr lang="he-IL" b="1" dirty="0"/>
          </a:p>
        </p:txBody>
      </p:sp>
      <p:pic>
        <p:nvPicPr>
          <p:cNvPr id="4" name="מציין מיקום תוכן 3"/>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195368" y="2579328"/>
            <a:ext cx="2271712" cy="4038600"/>
          </a:xfrm>
        </p:spPr>
      </p:pic>
      <p:sp>
        <p:nvSpPr>
          <p:cNvPr id="5" name="כותרת 1"/>
          <p:cNvSpPr txBox="1">
            <a:spLocks/>
          </p:cNvSpPr>
          <p:nvPr/>
        </p:nvSpPr>
        <p:spPr>
          <a:xfrm>
            <a:off x="2206487" y="1588823"/>
            <a:ext cx="9333141" cy="44342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lgn="r" rtl="1">
              <a:buAutoNum type="arabicPeriod"/>
            </a:pPr>
            <a:r>
              <a:rPr lang="he-IL" sz="3600" b="1" dirty="0" smtClean="0"/>
              <a:t>מהן </a:t>
            </a:r>
            <a:r>
              <a:rPr lang="he-IL" sz="3600" b="1" dirty="0"/>
              <a:t>טענותיהן של כל אחד מהצדדים? </a:t>
            </a:r>
          </a:p>
          <a:p>
            <a:pPr marL="742950" indent="-742950" algn="r" rtl="1">
              <a:buAutoNum type="arabicPeriod"/>
            </a:pPr>
            <a:r>
              <a:rPr lang="he-IL" sz="3600" b="1" dirty="0"/>
              <a:t>מה דעתכם/דעתכן? </a:t>
            </a:r>
          </a:p>
          <a:p>
            <a:pPr marL="742950" indent="-742950" algn="r" rtl="1">
              <a:buAutoNum type="arabicPeriod"/>
            </a:pPr>
            <a:r>
              <a:rPr lang="he-IL" sz="3600" b="1" dirty="0"/>
              <a:t>האם הנושא קשור </a:t>
            </a:r>
            <a:r>
              <a:rPr lang="he-IL" sz="3600" b="1" dirty="0" smtClean="0"/>
              <a:t>למקצוע </a:t>
            </a:r>
            <a:r>
              <a:rPr lang="he-IL" sz="3600" b="1" dirty="0"/>
              <a:t>אזרחות? נמקו </a:t>
            </a:r>
          </a:p>
          <a:p>
            <a:pPr marL="742950" indent="-742950" algn="r" rtl="1">
              <a:buAutoNum type="arabicPeriod"/>
            </a:pPr>
            <a:r>
              <a:rPr lang="he-IL" sz="3600" b="1" dirty="0"/>
              <a:t> למה צריך ללמוד אזרחות???</a:t>
            </a:r>
          </a:p>
        </p:txBody>
      </p:sp>
    </p:spTree>
    <p:extLst>
      <p:ext uri="{BB962C8B-B14F-4D97-AF65-F5344CB8AC3E}">
        <p14:creationId xmlns:p14="http://schemas.microsoft.com/office/powerpoint/2010/main" val="140145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סרטון למה צריך ללמוד אזרחות</a:t>
            </a:r>
          </a:p>
        </p:txBody>
      </p:sp>
      <p:sp>
        <p:nvSpPr>
          <p:cNvPr id="3" name="מציין מיקום תוכן 2"/>
          <p:cNvSpPr>
            <a:spLocks noGrp="1"/>
          </p:cNvSpPr>
          <p:nvPr>
            <p:ph idx="1"/>
          </p:nvPr>
        </p:nvSpPr>
        <p:spPr/>
        <p:txBody>
          <a:bodyPr/>
          <a:lstStyle/>
          <a:p>
            <a:r>
              <a:rPr lang="en-US" dirty="0">
                <a:hlinkClick r:id="rId2"/>
              </a:rPr>
              <a:t>https://www.emaze.com/@AOICTQZZO</a:t>
            </a:r>
            <a:r>
              <a:rPr lang="he-IL" dirty="0"/>
              <a:t> </a:t>
            </a:r>
          </a:p>
        </p:txBody>
      </p:sp>
    </p:spTree>
    <p:extLst>
      <p:ext uri="{BB962C8B-B14F-4D97-AF65-F5344CB8AC3E}">
        <p14:creationId xmlns:p14="http://schemas.microsoft.com/office/powerpoint/2010/main" val="3326732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43000" y="1184744"/>
            <a:ext cx="9875520" cy="389614"/>
          </a:xfrm>
        </p:spPr>
        <p:txBody>
          <a:bodyPr>
            <a:normAutofit fontScale="90000"/>
          </a:bodyPr>
          <a:lstStyle/>
          <a:p>
            <a:pPr algn="r"/>
            <a:r>
              <a:rPr lang="he-IL" sz="4000" kern="1800" dirty="0"/>
              <a:t/>
            </a:r>
            <a:br>
              <a:rPr lang="he-IL" sz="4000" kern="1800" dirty="0"/>
            </a:br>
            <a:r>
              <a:rPr lang="he-IL" sz="4000" kern="1800" dirty="0">
                <a:hlinkClick r:id="rId2"/>
              </a:rPr>
              <a:t>דמוקרטיה/</a:t>
            </a:r>
            <a:r>
              <a:rPr lang="he-IL" sz="4000" b="1" u="sng" dirty="0">
                <a:hlinkClick r:id="rId2"/>
              </a:rPr>
              <a:t>קזבלן</a:t>
            </a:r>
            <a:r>
              <a:rPr lang="he-IL" sz="4000" kern="1800" dirty="0"/>
              <a:t/>
            </a:r>
            <a:br>
              <a:rPr lang="he-IL" sz="4000" kern="1800" dirty="0"/>
            </a:br>
            <a:r>
              <a:rPr lang="en-US" sz="4000" dirty="0"/>
              <a:t> </a:t>
            </a:r>
            <a:br>
              <a:rPr lang="en-US" sz="4000" dirty="0"/>
            </a:br>
            <a:r>
              <a:rPr lang="he-IL" sz="2700" dirty="0"/>
              <a:t>קראו את מילות השיר (ניתן גם לשמוע באמצעות הקישור) וענו כיצד בא לידי ביטוי עיקרון הדמוקרטיה בשיר</a:t>
            </a:r>
            <a:r>
              <a:rPr lang="en-US" sz="4000" dirty="0">
                <a:latin typeface="Calibri" panose="020F0502020204030204" pitchFamily="34" charset="0"/>
                <a:ea typeface="Calibri" panose="020F0502020204030204" pitchFamily="34" charset="0"/>
                <a:cs typeface="Arial" panose="020B0604020202020204" pitchFamily="34" charset="0"/>
              </a:rPr>
              <a:t/>
            </a:r>
            <a:br>
              <a:rPr lang="en-US" sz="4000" dirty="0">
                <a:latin typeface="Calibri" panose="020F0502020204030204" pitchFamily="34" charset="0"/>
                <a:ea typeface="Calibri" panose="020F0502020204030204" pitchFamily="34" charset="0"/>
                <a:cs typeface="Arial" panose="020B0604020202020204" pitchFamily="34" charset="0"/>
              </a:rPr>
            </a:br>
            <a:endParaRPr lang="he-IL" dirty="0"/>
          </a:p>
        </p:txBody>
      </p:sp>
      <p:sp>
        <p:nvSpPr>
          <p:cNvPr id="5" name="מציין מיקום תוכן 4"/>
          <p:cNvSpPr>
            <a:spLocks noGrp="1"/>
          </p:cNvSpPr>
          <p:nvPr>
            <p:ph idx="1"/>
          </p:nvPr>
        </p:nvSpPr>
        <p:spPr>
          <a:xfrm>
            <a:off x="411123" y="2039833"/>
            <a:ext cx="11241642" cy="4260239"/>
          </a:xfrm>
        </p:spPr>
        <p:txBody>
          <a:bodyPr>
            <a:normAutofit fontScale="25000" lnSpcReduction="20000"/>
          </a:bodyPr>
          <a:lstStyle/>
          <a:p>
            <a:pPr algn="r" rtl="1"/>
            <a:r>
              <a:rPr lang="en-US" dirty="0"/>
              <a:t/>
            </a:r>
            <a:br>
              <a:rPr lang="en-US" dirty="0"/>
            </a:br>
            <a:r>
              <a:rPr lang="en-US" dirty="0"/>
              <a:t/>
            </a:r>
            <a:br>
              <a:rPr lang="en-US" dirty="0"/>
            </a:br>
            <a:r>
              <a:rPr lang="en-US" dirty="0"/>
              <a:t/>
            </a:r>
            <a:br>
              <a:rPr lang="en-US" dirty="0"/>
            </a:br>
            <a:r>
              <a:rPr lang="he-IL" sz="7200" b="1" u="sng" dirty="0"/>
              <a:t>בית א               </a:t>
            </a:r>
            <a:r>
              <a:rPr lang="he-IL" sz="7200" b="1" dirty="0"/>
              <a:t>                     </a:t>
            </a:r>
            <a:r>
              <a:rPr lang="he-IL" sz="7200" b="1" u="sng" dirty="0"/>
              <a:t>    בית ב'                                                       </a:t>
            </a:r>
            <a:r>
              <a:rPr lang="en-US" dirty="0"/>
              <a:t/>
            </a:r>
            <a:br>
              <a:rPr lang="en-US" dirty="0"/>
            </a:br>
            <a:r>
              <a:rPr lang="he-IL" sz="8000" dirty="0"/>
              <a:t>הדמוקרטיה היא שוויון </a:t>
            </a:r>
            <a:r>
              <a:rPr lang="en-US" sz="8000" dirty="0"/>
              <a:t/>
            </a:r>
            <a:br>
              <a:rPr lang="en-US" sz="8000" dirty="0"/>
            </a:br>
            <a:r>
              <a:rPr lang="he-IL" sz="8000" dirty="0"/>
              <a:t>בין עני לבעל הון </a:t>
            </a:r>
            <a:r>
              <a:rPr lang="en-US" sz="8000" dirty="0"/>
              <a:t/>
            </a:r>
            <a:br>
              <a:rPr lang="en-US" sz="8000" dirty="0"/>
            </a:br>
            <a:r>
              <a:rPr lang="he-IL" sz="8000" dirty="0"/>
              <a:t>אבל צריך עוד לברר </a:t>
            </a:r>
            <a:r>
              <a:rPr lang="en-US" sz="8000" dirty="0"/>
              <a:t/>
            </a:r>
            <a:br>
              <a:rPr lang="en-US" sz="8000" dirty="0"/>
            </a:br>
            <a:r>
              <a:rPr lang="he-IL" sz="8000" dirty="0"/>
              <a:t>מדוע יש שווים יותר </a:t>
            </a:r>
            <a:r>
              <a:rPr lang="en-US" sz="8000" dirty="0"/>
              <a:t/>
            </a:r>
            <a:br>
              <a:rPr lang="en-US" sz="8000" dirty="0"/>
            </a:br>
            <a:r>
              <a:rPr lang="he-IL" sz="8000" dirty="0"/>
              <a:t>דמו </a:t>
            </a:r>
            <a:r>
              <a:rPr lang="he-IL" sz="8000" dirty="0" err="1"/>
              <a:t>דמו</a:t>
            </a:r>
            <a:r>
              <a:rPr lang="he-IL" sz="8000" dirty="0"/>
              <a:t> דמוקרטיה</a:t>
            </a:r>
            <a:r>
              <a:rPr lang="en-US" sz="8000" dirty="0"/>
              <a:t>... </a:t>
            </a:r>
            <a:br>
              <a:rPr lang="en-US" sz="8000" dirty="0"/>
            </a:br>
            <a:r>
              <a:rPr lang="he-IL" sz="8000" dirty="0"/>
              <a:t>אם יש לך תלונה קשה </a:t>
            </a:r>
            <a:r>
              <a:rPr lang="en-US" sz="8000" dirty="0"/>
              <a:t/>
            </a:r>
            <a:br>
              <a:rPr lang="en-US" sz="8000" dirty="0"/>
            </a:br>
            <a:r>
              <a:rPr lang="he-IL" sz="8000" dirty="0"/>
              <a:t>אל תגלה זאת לאישה </a:t>
            </a:r>
            <a:r>
              <a:rPr lang="en-US" sz="8000" dirty="0"/>
              <a:t/>
            </a:r>
            <a:br>
              <a:rPr lang="en-US" sz="8000" dirty="0"/>
            </a:br>
            <a:r>
              <a:rPr lang="he-IL" sz="8000" dirty="0"/>
              <a:t>אל תערער על זה החוק</a:t>
            </a:r>
            <a:r>
              <a:rPr lang="en-US" sz="8000" dirty="0"/>
              <a:t>, </a:t>
            </a:r>
            <a:br>
              <a:rPr lang="en-US" sz="8000" dirty="0"/>
            </a:br>
            <a:r>
              <a:rPr lang="he-IL" sz="8000" dirty="0"/>
              <a:t>באופן דמוקרטי שתוק</a:t>
            </a:r>
            <a:r>
              <a:rPr lang="en-US" sz="8000" dirty="0"/>
              <a:t>! </a:t>
            </a:r>
            <a:br>
              <a:rPr lang="en-US" sz="8000" dirty="0"/>
            </a:br>
            <a:r>
              <a:rPr lang="he-IL" sz="8000" b="1" dirty="0"/>
              <a:t>דמו </a:t>
            </a:r>
            <a:r>
              <a:rPr lang="he-IL" sz="8000" b="1" dirty="0" err="1"/>
              <a:t>דמו</a:t>
            </a:r>
            <a:r>
              <a:rPr lang="he-IL" sz="8000" b="1" dirty="0"/>
              <a:t> דמוקרטיה</a:t>
            </a:r>
            <a:r>
              <a:rPr lang="en-US" sz="8000" b="1" dirty="0"/>
              <a:t>... </a:t>
            </a:r>
            <a:r>
              <a:rPr lang="en-US" sz="8000" dirty="0"/>
              <a:t/>
            </a:r>
            <a:br>
              <a:rPr lang="en-US" sz="8000" dirty="0"/>
            </a:br>
            <a:r>
              <a:rPr lang="he-IL" sz="8000" dirty="0">
                <a:solidFill>
                  <a:srgbClr val="000000"/>
                </a:solidFill>
                <a:latin typeface="Arial" panose="020B0604020202020204" pitchFamily="34" charset="0"/>
                <a:ea typeface="Times New Roman" panose="02020603050405020304" pitchFamily="18" charset="0"/>
              </a:rPr>
              <a:t>הספרדים אצלנו רוב </a:t>
            </a:r>
            <a:r>
              <a:rPr lang="en-US" sz="8000" dirty="0">
                <a:solidFill>
                  <a:srgbClr val="000000"/>
                </a:solidFill>
                <a:latin typeface="Arial" panose="020B0604020202020204" pitchFamily="34" charset="0"/>
                <a:ea typeface="Times New Roman" panose="02020603050405020304" pitchFamily="18" charset="0"/>
              </a:rPr>
              <a:t/>
            </a:r>
            <a:br>
              <a:rPr lang="en-US" sz="8000" dirty="0">
                <a:solidFill>
                  <a:srgbClr val="000000"/>
                </a:solidFill>
                <a:latin typeface="Arial" panose="020B0604020202020204" pitchFamily="34" charset="0"/>
                <a:ea typeface="Times New Roman" panose="02020603050405020304" pitchFamily="18" charset="0"/>
              </a:rPr>
            </a:br>
            <a:r>
              <a:rPr lang="he-IL" sz="8000" dirty="0">
                <a:solidFill>
                  <a:srgbClr val="000000"/>
                </a:solidFill>
                <a:latin typeface="Arial" panose="020B0604020202020204" pitchFamily="34" charset="0"/>
                <a:ea typeface="Times New Roman" panose="02020603050405020304" pitchFamily="18" charset="0"/>
              </a:rPr>
              <a:t>אך מי יושב אצלנו טוב </a:t>
            </a:r>
            <a:r>
              <a:rPr lang="en-US" sz="8000" dirty="0">
                <a:solidFill>
                  <a:srgbClr val="000000"/>
                </a:solidFill>
                <a:latin typeface="Arial" panose="020B0604020202020204" pitchFamily="34" charset="0"/>
                <a:ea typeface="Times New Roman" panose="02020603050405020304" pitchFamily="18" charset="0"/>
              </a:rPr>
              <a:t/>
            </a:r>
            <a:br>
              <a:rPr lang="en-US" sz="8000" dirty="0">
                <a:solidFill>
                  <a:srgbClr val="000000"/>
                </a:solidFill>
                <a:latin typeface="Arial" panose="020B0604020202020204" pitchFamily="34" charset="0"/>
                <a:ea typeface="Times New Roman" panose="02020603050405020304" pitchFamily="18" charset="0"/>
              </a:rPr>
            </a:br>
            <a:r>
              <a:rPr lang="he-IL" sz="8000" dirty="0">
                <a:solidFill>
                  <a:srgbClr val="000000"/>
                </a:solidFill>
                <a:latin typeface="Arial" panose="020B0604020202020204" pitchFamily="34" charset="0"/>
                <a:ea typeface="Times New Roman" panose="02020603050405020304" pitchFamily="18" charset="0"/>
              </a:rPr>
              <a:t>האשכנזים וזה לא צחוק </a:t>
            </a:r>
            <a:r>
              <a:rPr lang="en-US" sz="8000" dirty="0">
                <a:solidFill>
                  <a:srgbClr val="000000"/>
                </a:solidFill>
                <a:latin typeface="Arial" panose="020B0604020202020204" pitchFamily="34" charset="0"/>
                <a:ea typeface="Times New Roman" panose="02020603050405020304" pitchFamily="18" charset="0"/>
              </a:rPr>
              <a:t/>
            </a:r>
            <a:br>
              <a:rPr lang="en-US" sz="8000" dirty="0">
                <a:solidFill>
                  <a:srgbClr val="000000"/>
                </a:solidFill>
                <a:latin typeface="Arial" panose="020B0604020202020204" pitchFamily="34" charset="0"/>
                <a:ea typeface="Times New Roman" panose="02020603050405020304" pitchFamily="18" charset="0"/>
              </a:rPr>
            </a:br>
            <a:r>
              <a:rPr lang="he-IL" sz="8000" dirty="0">
                <a:solidFill>
                  <a:srgbClr val="000000"/>
                </a:solidFill>
                <a:latin typeface="Arial" panose="020B0604020202020204" pitchFamily="34" charset="0"/>
                <a:ea typeface="Times New Roman" panose="02020603050405020304" pitchFamily="18" charset="0"/>
              </a:rPr>
              <a:t>כי הם המציאו את החוק </a:t>
            </a:r>
            <a:r>
              <a:rPr lang="en-US" sz="8000" dirty="0"/>
              <a:t/>
            </a:r>
            <a:br>
              <a:rPr lang="en-US" sz="8000" dirty="0"/>
            </a:br>
            <a:r>
              <a:rPr lang="he-IL" sz="8000" b="1" dirty="0"/>
              <a:t>דמו </a:t>
            </a:r>
            <a:r>
              <a:rPr lang="he-IL" sz="8000" b="1" dirty="0" err="1"/>
              <a:t>דמו</a:t>
            </a:r>
            <a:r>
              <a:rPr lang="he-IL" sz="8000" b="1" dirty="0"/>
              <a:t> דמוקרטיה</a:t>
            </a:r>
            <a:r>
              <a:rPr lang="en-US" sz="8000" b="1" dirty="0"/>
              <a:t>... </a:t>
            </a:r>
            <a:r>
              <a:rPr lang="en-US" sz="8000" dirty="0"/>
              <a:t/>
            </a:r>
            <a:br>
              <a:rPr lang="en-US" sz="8000" dirty="0"/>
            </a:br>
            <a:r>
              <a:rPr lang="en-US" sz="8000" dirty="0"/>
              <a:t/>
            </a:r>
            <a:br>
              <a:rPr lang="en-US" sz="8000" dirty="0"/>
            </a:br>
            <a:endParaRPr lang="he-IL" sz="8000" dirty="0"/>
          </a:p>
        </p:txBody>
      </p:sp>
      <p:sp>
        <p:nvSpPr>
          <p:cNvPr id="7" name="מלבן 6"/>
          <p:cNvSpPr/>
          <p:nvPr/>
        </p:nvSpPr>
        <p:spPr>
          <a:xfrm>
            <a:off x="3329379" y="2545198"/>
            <a:ext cx="2921978" cy="3754874"/>
          </a:xfrm>
          <a:prstGeom prst="rect">
            <a:avLst/>
          </a:prstGeom>
        </p:spPr>
        <p:txBody>
          <a:bodyPr wrap="square">
            <a:spAutoFit/>
          </a:bodyPr>
          <a:lstStyle/>
          <a:p>
            <a:r>
              <a:rPr lang="he-IL" sz="2000" b="1" u="sng" dirty="0"/>
              <a:t>בית ג  </a:t>
            </a:r>
            <a:r>
              <a:rPr lang="he-IL" sz="2000" dirty="0"/>
              <a:t>                   </a:t>
            </a:r>
          </a:p>
          <a:p>
            <a:r>
              <a:rPr lang="he-IL" sz="2000" dirty="0"/>
              <a:t>בדמוקרטיה מה שטוב </a:t>
            </a:r>
          </a:p>
          <a:p>
            <a:r>
              <a:rPr lang="he-IL" sz="2000" dirty="0"/>
              <a:t>קלל אותה יום יום ברחוב </a:t>
            </a:r>
          </a:p>
          <a:p>
            <a:r>
              <a:rPr lang="he-IL" sz="2000" dirty="0"/>
              <a:t>היא לא תשמע ולא תאמר </a:t>
            </a:r>
          </a:p>
          <a:p>
            <a:r>
              <a:rPr lang="he-IL" sz="2000" dirty="0"/>
              <a:t>גם אם תצעק פה עד מחר </a:t>
            </a:r>
          </a:p>
          <a:p>
            <a:r>
              <a:rPr lang="he-IL" sz="2000" b="1" dirty="0"/>
              <a:t>דמו </a:t>
            </a:r>
            <a:r>
              <a:rPr lang="he-IL" sz="2000" b="1" dirty="0" err="1"/>
              <a:t>דמו</a:t>
            </a:r>
            <a:r>
              <a:rPr lang="he-IL" sz="2000" b="1" dirty="0"/>
              <a:t> דמוקרטיה...</a:t>
            </a:r>
            <a:r>
              <a:rPr lang="he-IL" sz="2000" dirty="0"/>
              <a:t> </a:t>
            </a:r>
          </a:p>
          <a:p>
            <a:r>
              <a:rPr lang="he-IL" sz="2000" dirty="0"/>
              <a:t>זה שבשטח פה שולט, </a:t>
            </a:r>
          </a:p>
          <a:p>
            <a:r>
              <a:rPr lang="he-IL" sz="2000" dirty="0"/>
              <a:t>משטר וסדר בהחלט </a:t>
            </a:r>
          </a:p>
          <a:p>
            <a:r>
              <a:rPr lang="he-IL" sz="2000" dirty="0"/>
              <a:t>לכל אדם שלא מבין </a:t>
            </a:r>
          </a:p>
          <a:p>
            <a:r>
              <a:rPr lang="he-IL" sz="2000" dirty="0"/>
              <a:t>כאן מדברת הסכין </a:t>
            </a:r>
          </a:p>
          <a:p>
            <a:r>
              <a:rPr lang="he-IL" sz="2000" b="1" dirty="0"/>
              <a:t>דמו </a:t>
            </a:r>
            <a:r>
              <a:rPr lang="he-IL" sz="2000" b="1" dirty="0" err="1"/>
              <a:t>דמו</a:t>
            </a:r>
            <a:r>
              <a:rPr lang="he-IL" sz="2000" b="1" dirty="0"/>
              <a:t> דמוקרטיה... </a:t>
            </a:r>
          </a:p>
          <a:p>
            <a:endParaRPr lang="he-IL" dirty="0"/>
          </a:p>
        </p:txBody>
      </p:sp>
      <p:sp>
        <p:nvSpPr>
          <p:cNvPr id="8" name="מלבן 7"/>
          <p:cNvSpPr/>
          <p:nvPr/>
        </p:nvSpPr>
        <p:spPr>
          <a:xfrm>
            <a:off x="595991" y="2043850"/>
            <a:ext cx="2546839" cy="5176161"/>
          </a:xfrm>
          <a:prstGeom prst="rect">
            <a:avLst/>
          </a:prstGeom>
        </p:spPr>
        <p:txBody>
          <a:bodyPr wrap="square">
            <a:spAutoFit/>
          </a:bodyPr>
          <a:lstStyle/>
          <a:p>
            <a:pPr algn="r" rtl="1">
              <a:lnSpc>
                <a:spcPct val="107000"/>
              </a:lnSpc>
              <a:spcAft>
                <a:spcPts val="800"/>
              </a:spcAft>
            </a:pPr>
            <a:r>
              <a:rPr lang="he-IL" b="1" u="sng" dirty="0">
                <a:latin typeface="Calibri" panose="020F0502020204030204" pitchFamily="34" charset="0"/>
                <a:ea typeface="Calibri" panose="020F0502020204030204" pitchFamily="34" charset="0"/>
              </a:rPr>
              <a:t>בית ד</a:t>
            </a:r>
          </a:p>
          <a:p>
            <a:pPr algn="r" rtl="1">
              <a:lnSpc>
                <a:spcPct val="107000"/>
              </a:lnSpc>
              <a:spcAft>
                <a:spcPts val="800"/>
              </a:spcAft>
            </a:pPr>
            <a:r>
              <a:rPr lang="he-IL" dirty="0">
                <a:latin typeface="Calibri" panose="020F0502020204030204" pitchFamily="34" charset="0"/>
                <a:ea typeface="Calibri" panose="020F0502020204030204" pitchFamily="34" charset="0"/>
              </a:rPr>
              <a:t>הדמוקרטיה היא קידמה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latin typeface="Calibri" panose="020F0502020204030204" pitchFamily="34" charset="0"/>
                <a:ea typeface="Calibri" panose="020F0502020204030204" pitchFamily="34" charset="0"/>
              </a:rPr>
              <a:t>אשר דורכת במקומה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latin typeface="Calibri" panose="020F0502020204030204" pitchFamily="34" charset="0"/>
                <a:ea typeface="Calibri" panose="020F0502020204030204" pitchFamily="34" charset="0"/>
              </a:rPr>
              <a:t>ותגלה אם רק תביט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latin typeface="Calibri" panose="020F0502020204030204" pitchFamily="34" charset="0"/>
                <a:ea typeface="Calibri" panose="020F0502020204030204" pitchFamily="34" charset="0"/>
              </a:rPr>
              <a:t>הולכת היא אחורנית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b="1" dirty="0">
                <a:latin typeface="Calibri" panose="020F0502020204030204" pitchFamily="34" charset="0"/>
                <a:ea typeface="Calibri" panose="020F0502020204030204" pitchFamily="34" charset="0"/>
              </a:rPr>
              <a:t>דמו </a:t>
            </a:r>
            <a:r>
              <a:rPr lang="he-IL" b="1" dirty="0" err="1">
                <a:latin typeface="Calibri" panose="020F0502020204030204" pitchFamily="34" charset="0"/>
                <a:ea typeface="Calibri" panose="020F0502020204030204" pitchFamily="34" charset="0"/>
              </a:rPr>
              <a:t>דמו</a:t>
            </a:r>
            <a:r>
              <a:rPr lang="he-IL" b="1" dirty="0">
                <a:latin typeface="Calibri" panose="020F0502020204030204" pitchFamily="34" charset="0"/>
                <a:ea typeface="Calibri" panose="020F0502020204030204" pitchFamily="34" charset="0"/>
              </a:rPr>
              <a:t> דמוקרטיה... </a:t>
            </a:r>
            <a:endParaRPr lang="en-US" b="1"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latin typeface="Calibri" panose="020F0502020204030204" pitchFamily="34" charset="0"/>
                <a:ea typeface="Calibri" panose="020F0502020204030204" pitchFamily="34" charset="0"/>
              </a:rPr>
              <a:t>בדמוקרטיה יש מזון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latin typeface="Calibri" panose="020F0502020204030204" pitchFamily="34" charset="0"/>
                <a:ea typeface="Calibri" panose="020F0502020204030204" pitchFamily="34" charset="0"/>
              </a:rPr>
              <a:t>תמיד למי שיש ממון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latin typeface="Calibri" panose="020F0502020204030204" pitchFamily="34" charset="0"/>
                <a:ea typeface="Calibri" panose="020F0502020204030204" pitchFamily="34" charset="0"/>
              </a:rPr>
              <a:t>באופן דמוקרטי רב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latin typeface="Calibri" panose="020F0502020204030204" pitchFamily="34" charset="0"/>
                <a:ea typeface="Calibri" panose="020F0502020204030204" pitchFamily="34" charset="0"/>
              </a:rPr>
              <a:t>אפשר לגווע ברעב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b="1" dirty="0">
                <a:latin typeface="Calibri" panose="020F0502020204030204" pitchFamily="34" charset="0"/>
                <a:ea typeface="Calibri" panose="020F0502020204030204" pitchFamily="34" charset="0"/>
              </a:rPr>
              <a:t>דמו </a:t>
            </a:r>
            <a:r>
              <a:rPr lang="he-IL" b="1" dirty="0" err="1">
                <a:latin typeface="Calibri" panose="020F0502020204030204" pitchFamily="34" charset="0"/>
                <a:ea typeface="Calibri" panose="020F0502020204030204" pitchFamily="34" charset="0"/>
              </a:rPr>
              <a:t>דמו</a:t>
            </a:r>
            <a:r>
              <a:rPr lang="he-IL" b="1" dirty="0">
                <a:latin typeface="Calibri" panose="020F0502020204030204" pitchFamily="34" charset="0"/>
                <a:ea typeface="Calibri" panose="020F0502020204030204" pitchFamily="34" charset="0"/>
              </a:rPr>
              <a:t> דמוקרטיה... </a:t>
            </a:r>
            <a:endParaRPr lang="en-US" b="1"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p:txBody>
      </p:sp>
      <p:sp>
        <p:nvSpPr>
          <p:cNvPr id="9" name="מלבן 8"/>
          <p:cNvSpPr/>
          <p:nvPr/>
        </p:nvSpPr>
        <p:spPr>
          <a:xfrm>
            <a:off x="6437906" y="2686752"/>
            <a:ext cx="3048001" cy="1754326"/>
          </a:xfrm>
          <a:prstGeom prst="rect">
            <a:avLst/>
          </a:prstGeom>
        </p:spPr>
        <p:txBody>
          <a:bodyPr wrap="square">
            <a:spAutoFit/>
          </a:bodyPr>
          <a:lstStyle/>
          <a:p>
            <a:r>
              <a:rPr lang="he-IL" dirty="0">
                <a:solidFill>
                  <a:srgbClr val="000000"/>
                </a:solidFill>
                <a:ea typeface="Times New Roman" panose="02020603050405020304" pitchFamily="18" charset="0"/>
              </a:rPr>
              <a:t>הדמוקרטיה זה משרד </a:t>
            </a:r>
            <a:r>
              <a:rPr lang="en-US" dirty="0">
                <a:solidFill>
                  <a:srgbClr val="000000"/>
                </a:solidFill>
                <a:latin typeface="Arial" panose="020B0604020202020204" pitchFamily="34" charset="0"/>
                <a:ea typeface="Times New Roman" panose="02020603050405020304" pitchFamily="18" charset="0"/>
              </a:rPr>
              <a:t/>
            </a:r>
            <a:br>
              <a:rPr lang="en-US" dirty="0">
                <a:solidFill>
                  <a:srgbClr val="000000"/>
                </a:solidFill>
                <a:latin typeface="Arial" panose="020B0604020202020204" pitchFamily="34" charset="0"/>
                <a:ea typeface="Times New Roman" panose="02020603050405020304" pitchFamily="18" charset="0"/>
              </a:rPr>
            </a:br>
            <a:r>
              <a:rPr lang="he-IL" dirty="0">
                <a:solidFill>
                  <a:srgbClr val="000000"/>
                </a:solidFill>
                <a:latin typeface="Arial" panose="020B0604020202020204" pitchFamily="34" charset="0"/>
                <a:ea typeface="Times New Roman" panose="02020603050405020304" pitchFamily="18" charset="0"/>
              </a:rPr>
              <a:t>ששם יושב פקיד נחמד </a:t>
            </a:r>
            <a:r>
              <a:rPr lang="en-US" dirty="0">
                <a:solidFill>
                  <a:srgbClr val="000000"/>
                </a:solidFill>
                <a:latin typeface="Arial" panose="020B0604020202020204" pitchFamily="34" charset="0"/>
                <a:ea typeface="Times New Roman" panose="02020603050405020304" pitchFamily="18" charset="0"/>
              </a:rPr>
              <a:t/>
            </a:r>
            <a:br>
              <a:rPr lang="en-US" dirty="0">
                <a:solidFill>
                  <a:srgbClr val="000000"/>
                </a:solidFill>
                <a:latin typeface="Arial" panose="020B0604020202020204" pitchFamily="34" charset="0"/>
                <a:ea typeface="Times New Roman" panose="02020603050405020304" pitchFamily="18" charset="0"/>
              </a:rPr>
            </a:br>
            <a:r>
              <a:rPr lang="he-IL" dirty="0">
                <a:solidFill>
                  <a:srgbClr val="000000"/>
                </a:solidFill>
                <a:latin typeface="Arial" panose="020B0604020202020204" pitchFamily="34" charset="0"/>
                <a:ea typeface="Times New Roman" panose="02020603050405020304" pitchFamily="18" charset="0"/>
              </a:rPr>
              <a:t>למי שבא תמיד יאמר </a:t>
            </a:r>
            <a:r>
              <a:rPr lang="en-US" dirty="0">
                <a:solidFill>
                  <a:srgbClr val="000000"/>
                </a:solidFill>
                <a:latin typeface="Arial" panose="020B0604020202020204" pitchFamily="34" charset="0"/>
                <a:ea typeface="Times New Roman" panose="02020603050405020304" pitchFamily="18" charset="0"/>
              </a:rPr>
              <a:t/>
            </a:r>
            <a:br>
              <a:rPr lang="en-US" dirty="0">
                <a:solidFill>
                  <a:srgbClr val="000000"/>
                </a:solidFill>
                <a:latin typeface="Arial" panose="020B0604020202020204" pitchFamily="34" charset="0"/>
                <a:ea typeface="Times New Roman" panose="02020603050405020304" pitchFamily="18" charset="0"/>
              </a:rPr>
            </a:br>
            <a:r>
              <a:rPr lang="en-US" dirty="0">
                <a:solidFill>
                  <a:srgbClr val="000000"/>
                </a:solidFill>
                <a:latin typeface="Arial" panose="020B0604020202020204" pitchFamily="34" charset="0"/>
                <a:ea typeface="Times New Roman" panose="02020603050405020304" pitchFamily="18" charset="0"/>
              </a:rPr>
              <a:t>"</a:t>
            </a:r>
            <a:r>
              <a:rPr lang="he-IL" dirty="0">
                <a:solidFill>
                  <a:srgbClr val="000000"/>
                </a:solidFill>
                <a:latin typeface="Arial" panose="020B0604020202020204" pitchFamily="34" charset="0"/>
                <a:ea typeface="Times New Roman" panose="02020603050405020304" pitchFamily="18" charset="0"/>
              </a:rPr>
              <a:t>אולי חבוב תבוא מחר</a:t>
            </a:r>
            <a:r>
              <a:rPr lang="en-US" dirty="0">
                <a:solidFill>
                  <a:srgbClr val="000000"/>
                </a:solidFill>
                <a:latin typeface="Arial" panose="020B0604020202020204" pitchFamily="34" charset="0"/>
                <a:ea typeface="Times New Roman" panose="02020603050405020304" pitchFamily="18" charset="0"/>
              </a:rPr>
              <a:t>" </a:t>
            </a:r>
            <a:br>
              <a:rPr lang="en-US" dirty="0">
                <a:solidFill>
                  <a:srgbClr val="000000"/>
                </a:solidFill>
                <a:latin typeface="Arial" panose="020B0604020202020204" pitchFamily="34" charset="0"/>
                <a:ea typeface="Times New Roman" panose="02020603050405020304" pitchFamily="18" charset="0"/>
              </a:rPr>
            </a:br>
            <a:r>
              <a:rPr lang="en-US" dirty="0">
                <a:solidFill>
                  <a:srgbClr val="000000"/>
                </a:solidFill>
                <a:latin typeface="Arial" panose="020B0604020202020204" pitchFamily="34" charset="0"/>
                <a:ea typeface="Times New Roman" panose="02020603050405020304" pitchFamily="18" charset="0"/>
              </a:rPr>
              <a:t/>
            </a:r>
            <a:br>
              <a:rPr lang="en-US" dirty="0">
                <a:solidFill>
                  <a:srgbClr val="000000"/>
                </a:solidFill>
                <a:latin typeface="Arial" panose="020B0604020202020204" pitchFamily="34" charset="0"/>
                <a:ea typeface="Times New Roman" panose="02020603050405020304" pitchFamily="18" charset="0"/>
              </a:rPr>
            </a:br>
            <a:r>
              <a:rPr lang="he-IL" b="1" dirty="0">
                <a:solidFill>
                  <a:srgbClr val="000000"/>
                </a:solidFill>
                <a:latin typeface="Arial" panose="020B0604020202020204" pitchFamily="34" charset="0"/>
                <a:ea typeface="Times New Roman" panose="02020603050405020304" pitchFamily="18" charset="0"/>
              </a:rPr>
              <a:t>דמו </a:t>
            </a:r>
            <a:r>
              <a:rPr lang="he-IL" b="1" dirty="0" err="1">
                <a:solidFill>
                  <a:srgbClr val="000000"/>
                </a:solidFill>
                <a:latin typeface="Arial" panose="020B0604020202020204" pitchFamily="34" charset="0"/>
                <a:ea typeface="Times New Roman" panose="02020603050405020304" pitchFamily="18" charset="0"/>
              </a:rPr>
              <a:t>דמו</a:t>
            </a:r>
            <a:r>
              <a:rPr lang="he-IL" b="1" dirty="0">
                <a:solidFill>
                  <a:srgbClr val="000000"/>
                </a:solidFill>
                <a:latin typeface="Arial" panose="020B0604020202020204" pitchFamily="34" charset="0"/>
                <a:ea typeface="Times New Roman" panose="02020603050405020304" pitchFamily="18" charset="0"/>
              </a:rPr>
              <a:t> דמוקרטיה</a:t>
            </a:r>
            <a:endParaRPr lang="he-IL" b="1" dirty="0"/>
          </a:p>
        </p:txBody>
      </p:sp>
    </p:spTree>
    <p:extLst>
      <p:ext uri="{BB962C8B-B14F-4D97-AF65-F5344CB8AC3E}">
        <p14:creationId xmlns:p14="http://schemas.microsoft.com/office/powerpoint/2010/main" val="143770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xEl>
                                              <p:pRg st="6" end="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xEl>
                                              <p:pRg st="7" end="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
                                            <p:txEl>
                                              <p:pRg st="9" end="9"/>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43000" y="1184744"/>
            <a:ext cx="9875520" cy="389614"/>
          </a:xfrm>
        </p:spPr>
        <p:txBody>
          <a:bodyPr>
            <a:normAutofit fontScale="90000"/>
          </a:bodyPr>
          <a:lstStyle/>
          <a:p>
            <a:pPr algn="r"/>
            <a:r>
              <a:rPr lang="he-IL" sz="4000" kern="1800" dirty="0"/>
              <a:t/>
            </a:r>
            <a:br>
              <a:rPr lang="he-IL" sz="4000" kern="1800" dirty="0"/>
            </a:br>
            <a:r>
              <a:rPr lang="he-IL" sz="4000" kern="1800" dirty="0">
                <a:hlinkClick r:id="rId2"/>
              </a:rPr>
              <a:t>דמוקרטיה/</a:t>
            </a:r>
            <a:r>
              <a:rPr lang="he-IL" sz="4000" b="1" u="sng" dirty="0">
                <a:hlinkClick r:id="rId2"/>
              </a:rPr>
              <a:t>קזבלן</a:t>
            </a:r>
            <a:r>
              <a:rPr lang="he-IL" sz="4000" kern="1800" dirty="0"/>
              <a:t/>
            </a:r>
            <a:br>
              <a:rPr lang="he-IL" sz="4000" kern="1800" dirty="0"/>
            </a:br>
            <a:r>
              <a:rPr lang="en-US" sz="4000" dirty="0"/>
              <a:t> </a:t>
            </a:r>
            <a:br>
              <a:rPr lang="en-US" sz="4000" dirty="0"/>
            </a:br>
            <a:r>
              <a:rPr lang="he-IL" sz="2700" dirty="0"/>
              <a:t>קראו את מילות השיר (ניתן גם לשמוע באמצעות הקישור) וענו כיצד בא לידי ביטוי עיקרון </a:t>
            </a:r>
            <a:r>
              <a:rPr lang="he-IL" sz="2700"/>
              <a:t>הדמוקרטיה </a:t>
            </a:r>
            <a:r>
              <a:rPr lang="he-IL" sz="2700" smtClean="0"/>
              <a:t>בשיר</a:t>
            </a:r>
            <a:br>
              <a:rPr lang="he-IL" sz="2700" smtClean="0"/>
            </a:br>
            <a:r>
              <a:rPr lang="en-US" sz="4000" dirty="0">
                <a:latin typeface="Calibri" panose="020F0502020204030204" pitchFamily="34" charset="0"/>
                <a:ea typeface="Calibri" panose="020F0502020204030204" pitchFamily="34" charset="0"/>
                <a:cs typeface="Arial" panose="020B0604020202020204" pitchFamily="34" charset="0"/>
              </a:rPr>
              <a:t/>
            </a:r>
            <a:br>
              <a:rPr lang="en-US" sz="4000" dirty="0">
                <a:latin typeface="Calibri" panose="020F0502020204030204" pitchFamily="34" charset="0"/>
                <a:ea typeface="Calibri" panose="020F0502020204030204" pitchFamily="34" charset="0"/>
                <a:cs typeface="Arial" panose="020B0604020202020204" pitchFamily="34" charset="0"/>
              </a:rPr>
            </a:br>
            <a:endParaRPr lang="he-IL" dirty="0"/>
          </a:p>
        </p:txBody>
      </p:sp>
      <p:sp>
        <p:nvSpPr>
          <p:cNvPr id="5" name="מציין מיקום תוכן 4"/>
          <p:cNvSpPr>
            <a:spLocks noGrp="1"/>
          </p:cNvSpPr>
          <p:nvPr>
            <p:ph idx="1"/>
          </p:nvPr>
        </p:nvSpPr>
        <p:spPr>
          <a:xfrm>
            <a:off x="411123" y="2039833"/>
            <a:ext cx="11241642" cy="4260239"/>
          </a:xfrm>
        </p:spPr>
        <p:txBody>
          <a:bodyPr>
            <a:normAutofit fontScale="25000" lnSpcReduction="20000"/>
          </a:bodyPr>
          <a:lstStyle/>
          <a:p>
            <a:pPr algn="r" rtl="1"/>
            <a:r>
              <a:rPr lang="en-US" dirty="0"/>
              <a:t/>
            </a:r>
            <a:br>
              <a:rPr lang="en-US" dirty="0"/>
            </a:br>
            <a:r>
              <a:rPr lang="en-US" dirty="0"/>
              <a:t/>
            </a:r>
            <a:br>
              <a:rPr lang="en-US" dirty="0"/>
            </a:br>
            <a:r>
              <a:rPr lang="en-US" dirty="0"/>
              <a:t/>
            </a:r>
            <a:br>
              <a:rPr lang="en-US" dirty="0"/>
            </a:br>
            <a:r>
              <a:rPr lang="he-IL" sz="7200" b="1" u="sng" dirty="0"/>
              <a:t>בית א               </a:t>
            </a:r>
            <a:r>
              <a:rPr lang="he-IL" sz="7200" b="1" dirty="0"/>
              <a:t>                     </a:t>
            </a:r>
            <a:r>
              <a:rPr lang="he-IL" sz="7200" b="1" u="sng" dirty="0"/>
              <a:t>    בית ב'                                                       </a:t>
            </a:r>
            <a:r>
              <a:rPr lang="en-US" dirty="0"/>
              <a:t/>
            </a:r>
            <a:br>
              <a:rPr lang="en-US" dirty="0"/>
            </a:br>
            <a:r>
              <a:rPr lang="he-IL" sz="8000" dirty="0"/>
              <a:t>הדמוקרטיה היא שוויון </a:t>
            </a:r>
            <a:r>
              <a:rPr lang="en-US" sz="8000" dirty="0"/>
              <a:t/>
            </a:r>
            <a:br>
              <a:rPr lang="en-US" sz="8000" dirty="0"/>
            </a:br>
            <a:r>
              <a:rPr lang="he-IL" sz="8000" dirty="0"/>
              <a:t>בין עני לבעל הון </a:t>
            </a:r>
            <a:r>
              <a:rPr lang="en-US" sz="8000" dirty="0"/>
              <a:t/>
            </a:r>
            <a:br>
              <a:rPr lang="en-US" sz="8000" dirty="0"/>
            </a:br>
            <a:r>
              <a:rPr lang="he-IL" sz="8000" dirty="0"/>
              <a:t>אבל צריך עוד לברר </a:t>
            </a:r>
            <a:r>
              <a:rPr lang="en-US" sz="8000" dirty="0"/>
              <a:t/>
            </a:r>
            <a:br>
              <a:rPr lang="en-US" sz="8000" dirty="0"/>
            </a:br>
            <a:r>
              <a:rPr lang="he-IL" sz="8000" dirty="0"/>
              <a:t>מדוע יש שווים יותר </a:t>
            </a:r>
            <a:r>
              <a:rPr lang="en-US" sz="8000" dirty="0"/>
              <a:t/>
            </a:r>
            <a:br>
              <a:rPr lang="en-US" sz="8000" dirty="0"/>
            </a:br>
            <a:r>
              <a:rPr lang="he-IL" sz="8000" dirty="0"/>
              <a:t>דמו </a:t>
            </a:r>
            <a:r>
              <a:rPr lang="he-IL" sz="8000" dirty="0" err="1"/>
              <a:t>דמו</a:t>
            </a:r>
            <a:r>
              <a:rPr lang="he-IL" sz="8000" dirty="0"/>
              <a:t> דמוקרטיה</a:t>
            </a:r>
            <a:r>
              <a:rPr lang="en-US" sz="8000" dirty="0"/>
              <a:t>... </a:t>
            </a:r>
            <a:br>
              <a:rPr lang="en-US" sz="8000" dirty="0"/>
            </a:br>
            <a:r>
              <a:rPr lang="he-IL" sz="8000" dirty="0"/>
              <a:t>אם יש לך תלונה קשה </a:t>
            </a:r>
            <a:r>
              <a:rPr lang="en-US" sz="8000" dirty="0"/>
              <a:t/>
            </a:r>
            <a:br>
              <a:rPr lang="en-US" sz="8000" dirty="0"/>
            </a:br>
            <a:r>
              <a:rPr lang="he-IL" sz="8000" dirty="0"/>
              <a:t>אל תגלה זאת לאישה </a:t>
            </a:r>
            <a:r>
              <a:rPr lang="en-US" sz="8000" dirty="0"/>
              <a:t/>
            </a:r>
            <a:br>
              <a:rPr lang="en-US" sz="8000" dirty="0"/>
            </a:br>
            <a:r>
              <a:rPr lang="he-IL" sz="8000" dirty="0"/>
              <a:t>אל תערער על זה החוק</a:t>
            </a:r>
            <a:r>
              <a:rPr lang="en-US" sz="8000" dirty="0"/>
              <a:t>, </a:t>
            </a:r>
            <a:br>
              <a:rPr lang="en-US" sz="8000" dirty="0"/>
            </a:br>
            <a:r>
              <a:rPr lang="he-IL" sz="8000" dirty="0"/>
              <a:t>באופן דמוקרטי שתוק</a:t>
            </a:r>
            <a:r>
              <a:rPr lang="en-US" sz="8000" dirty="0"/>
              <a:t>! </a:t>
            </a:r>
            <a:br>
              <a:rPr lang="en-US" sz="8000" dirty="0"/>
            </a:br>
            <a:r>
              <a:rPr lang="he-IL" sz="8000" b="1" dirty="0"/>
              <a:t>דמו </a:t>
            </a:r>
            <a:r>
              <a:rPr lang="he-IL" sz="8000" b="1" dirty="0" err="1"/>
              <a:t>דמו</a:t>
            </a:r>
            <a:r>
              <a:rPr lang="he-IL" sz="8000" b="1" dirty="0"/>
              <a:t> דמוקרטיה</a:t>
            </a:r>
            <a:r>
              <a:rPr lang="en-US" sz="8000" b="1" dirty="0"/>
              <a:t>... </a:t>
            </a:r>
            <a:r>
              <a:rPr lang="en-US" sz="8000" dirty="0"/>
              <a:t/>
            </a:r>
            <a:br>
              <a:rPr lang="en-US" sz="8000" dirty="0"/>
            </a:br>
            <a:r>
              <a:rPr lang="he-IL" sz="8000" dirty="0">
                <a:solidFill>
                  <a:srgbClr val="000000"/>
                </a:solidFill>
                <a:latin typeface="Arial" panose="020B0604020202020204" pitchFamily="34" charset="0"/>
                <a:ea typeface="Times New Roman" panose="02020603050405020304" pitchFamily="18" charset="0"/>
              </a:rPr>
              <a:t>הספרדים אצלנו רוב </a:t>
            </a:r>
            <a:r>
              <a:rPr lang="en-US" sz="8000" dirty="0">
                <a:solidFill>
                  <a:srgbClr val="000000"/>
                </a:solidFill>
                <a:latin typeface="Arial" panose="020B0604020202020204" pitchFamily="34" charset="0"/>
                <a:ea typeface="Times New Roman" panose="02020603050405020304" pitchFamily="18" charset="0"/>
              </a:rPr>
              <a:t/>
            </a:r>
            <a:br>
              <a:rPr lang="en-US" sz="8000" dirty="0">
                <a:solidFill>
                  <a:srgbClr val="000000"/>
                </a:solidFill>
                <a:latin typeface="Arial" panose="020B0604020202020204" pitchFamily="34" charset="0"/>
                <a:ea typeface="Times New Roman" panose="02020603050405020304" pitchFamily="18" charset="0"/>
              </a:rPr>
            </a:br>
            <a:r>
              <a:rPr lang="he-IL" sz="8000" dirty="0">
                <a:solidFill>
                  <a:srgbClr val="000000"/>
                </a:solidFill>
                <a:latin typeface="Arial" panose="020B0604020202020204" pitchFamily="34" charset="0"/>
                <a:ea typeface="Times New Roman" panose="02020603050405020304" pitchFamily="18" charset="0"/>
              </a:rPr>
              <a:t>אך מי יושב אצלנו טוב </a:t>
            </a:r>
            <a:r>
              <a:rPr lang="en-US" sz="8000" dirty="0">
                <a:solidFill>
                  <a:srgbClr val="000000"/>
                </a:solidFill>
                <a:latin typeface="Arial" panose="020B0604020202020204" pitchFamily="34" charset="0"/>
                <a:ea typeface="Times New Roman" panose="02020603050405020304" pitchFamily="18" charset="0"/>
              </a:rPr>
              <a:t/>
            </a:r>
            <a:br>
              <a:rPr lang="en-US" sz="8000" dirty="0">
                <a:solidFill>
                  <a:srgbClr val="000000"/>
                </a:solidFill>
                <a:latin typeface="Arial" panose="020B0604020202020204" pitchFamily="34" charset="0"/>
                <a:ea typeface="Times New Roman" panose="02020603050405020304" pitchFamily="18" charset="0"/>
              </a:rPr>
            </a:br>
            <a:r>
              <a:rPr lang="he-IL" sz="8000" dirty="0">
                <a:solidFill>
                  <a:srgbClr val="000000"/>
                </a:solidFill>
                <a:latin typeface="Arial" panose="020B0604020202020204" pitchFamily="34" charset="0"/>
                <a:ea typeface="Times New Roman" panose="02020603050405020304" pitchFamily="18" charset="0"/>
              </a:rPr>
              <a:t>האשכנזים וזה לא צחוק </a:t>
            </a:r>
            <a:r>
              <a:rPr lang="en-US" sz="8000" dirty="0">
                <a:solidFill>
                  <a:srgbClr val="000000"/>
                </a:solidFill>
                <a:latin typeface="Arial" panose="020B0604020202020204" pitchFamily="34" charset="0"/>
                <a:ea typeface="Times New Roman" panose="02020603050405020304" pitchFamily="18" charset="0"/>
              </a:rPr>
              <a:t/>
            </a:r>
            <a:br>
              <a:rPr lang="en-US" sz="8000" dirty="0">
                <a:solidFill>
                  <a:srgbClr val="000000"/>
                </a:solidFill>
                <a:latin typeface="Arial" panose="020B0604020202020204" pitchFamily="34" charset="0"/>
                <a:ea typeface="Times New Roman" panose="02020603050405020304" pitchFamily="18" charset="0"/>
              </a:rPr>
            </a:br>
            <a:r>
              <a:rPr lang="he-IL" sz="8000" dirty="0">
                <a:solidFill>
                  <a:srgbClr val="000000"/>
                </a:solidFill>
                <a:latin typeface="Arial" panose="020B0604020202020204" pitchFamily="34" charset="0"/>
                <a:ea typeface="Times New Roman" panose="02020603050405020304" pitchFamily="18" charset="0"/>
              </a:rPr>
              <a:t>כי הם המציאו את החוק </a:t>
            </a:r>
            <a:r>
              <a:rPr lang="en-US" sz="8000" dirty="0"/>
              <a:t/>
            </a:r>
            <a:br>
              <a:rPr lang="en-US" sz="8000" dirty="0"/>
            </a:br>
            <a:r>
              <a:rPr lang="he-IL" sz="8000" b="1" dirty="0"/>
              <a:t>דמו </a:t>
            </a:r>
            <a:r>
              <a:rPr lang="he-IL" sz="8000" b="1" dirty="0" err="1"/>
              <a:t>דמו</a:t>
            </a:r>
            <a:r>
              <a:rPr lang="he-IL" sz="8000" b="1" dirty="0"/>
              <a:t> דמוקרטיה</a:t>
            </a:r>
            <a:r>
              <a:rPr lang="en-US" sz="8000" b="1" dirty="0"/>
              <a:t>... </a:t>
            </a:r>
            <a:r>
              <a:rPr lang="en-US" sz="8000" dirty="0"/>
              <a:t/>
            </a:r>
            <a:br>
              <a:rPr lang="en-US" sz="8000" dirty="0"/>
            </a:br>
            <a:r>
              <a:rPr lang="en-US" sz="8000" dirty="0"/>
              <a:t/>
            </a:r>
            <a:br>
              <a:rPr lang="en-US" sz="8000" dirty="0"/>
            </a:br>
            <a:endParaRPr lang="he-IL" sz="8000" dirty="0"/>
          </a:p>
        </p:txBody>
      </p:sp>
      <p:sp>
        <p:nvSpPr>
          <p:cNvPr id="7" name="מלבן 6"/>
          <p:cNvSpPr/>
          <p:nvPr/>
        </p:nvSpPr>
        <p:spPr>
          <a:xfrm>
            <a:off x="3329379" y="2545198"/>
            <a:ext cx="2921978" cy="3754874"/>
          </a:xfrm>
          <a:prstGeom prst="rect">
            <a:avLst/>
          </a:prstGeom>
        </p:spPr>
        <p:txBody>
          <a:bodyPr wrap="square">
            <a:spAutoFit/>
          </a:bodyPr>
          <a:lstStyle/>
          <a:p>
            <a:r>
              <a:rPr lang="he-IL" sz="2000" b="1" u="sng" dirty="0"/>
              <a:t>בית ג  </a:t>
            </a:r>
            <a:r>
              <a:rPr lang="he-IL" sz="2000" dirty="0"/>
              <a:t>                   </a:t>
            </a:r>
          </a:p>
          <a:p>
            <a:r>
              <a:rPr lang="he-IL" sz="2000" dirty="0"/>
              <a:t>בדמוקרטיה מה שטוב </a:t>
            </a:r>
          </a:p>
          <a:p>
            <a:r>
              <a:rPr lang="he-IL" sz="2000" dirty="0"/>
              <a:t>קלל אותה יום יום ברחוב </a:t>
            </a:r>
          </a:p>
          <a:p>
            <a:r>
              <a:rPr lang="he-IL" sz="2000" dirty="0"/>
              <a:t>היא לא תשמע ולא תאמר </a:t>
            </a:r>
          </a:p>
          <a:p>
            <a:r>
              <a:rPr lang="he-IL" sz="2000" dirty="0"/>
              <a:t>גם אם תצעק פה עד מחר </a:t>
            </a:r>
          </a:p>
          <a:p>
            <a:r>
              <a:rPr lang="he-IL" sz="2000" b="1" dirty="0"/>
              <a:t>דמו </a:t>
            </a:r>
            <a:r>
              <a:rPr lang="he-IL" sz="2000" b="1" dirty="0" err="1"/>
              <a:t>דמו</a:t>
            </a:r>
            <a:r>
              <a:rPr lang="he-IL" sz="2000" b="1" dirty="0"/>
              <a:t> דמוקרטיה...</a:t>
            </a:r>
            <a:r>
              <a:rPr lang="he-IL" sz="2000" dirty="0"/>
              <a:t> </a:t>
            </a:r>
          </a:p>
          <a:p>
            <a:r>
              <a:rPr lang="he-IL" sz="2000" dirty="0"/>
              <a:t>זה שבשטח פה שולט, </a:t>
            </a:r>
          </a:p>
          <a:p>
            <a:r>
              <a:rPr lang="he-IL" sz="2000" dirty="0"/>
              <a:t>משטר וסדר בהחלט </a:t>
            </a:r>
          </a:p>
          <a:p>
            <a:r>
              <a:rPr lang="he-IL" sz="2000" dirty="0"/>
              <a:t>לכל אדם שלא מבין </a:t>
            </a:r>
          </a:p>
          <a:p>
            <a:r>
              <a:rPr lang="he-IL" sz="2000" dirty="0"/>
              <a:t>כאן מדברת הסכין </a:t>
            </a:r>
          </a:p>
          <a:p>
            <a:r>
              <a:rPr lang="he-IL" sz="2000" b="1" dirty="0"/>
              <a:t>דמו </a:t>
            </a:r>
            <a:r>
              <a:rPr lang="he-IL" sz="2000" b="1" dirty="0" err="1"/>
              <a:t>דמו</a:t>
            </a:r>
            <a:r>
              <a:rPr lang="he-IL" sz="2000" b="1" dirty="0"/>
              <a:t> דמוקרטיה... </a:t>
            </a:r>
          </a:p>
          <a:p>
            <a:endParaRPr lang="he-IL" dirty="0"/>
          </a:p>
        </p:txBody>
      </p:sp>
      <p:sp>
        <p:nvSpPr>
          <p:cNvPr id="8" name="מלבן 7"/>
          <p:cNvSpPr/>
          <p:nvPr/>
        </p:nvSpPr>
        <p:spPr>
          <a:xfrm>
            <a:off x="595991" y="2043850"/>
            <a:ext cx="2546839" cy="5176161"/>
          </a:xfrm>
          <a:prstGeom prst="rect">
            <a:avLst/>
          </a:prstGeom>
        </p:spPr>
        <p:txBody>
          <a:bodyPr wrap="square">
            <a:spAutoFit/>
          </a:bodyPr>
          <a:lstStyle/>
          <a:p>
            <a:pPr algn="r" rtl="1">
              <a:lnSpc>
                <a:spcPct val="107000"/>
              </a:lnSpc>
              <a:spcAft>
                <a:spcPts val="800"/>
              </a:spcAft>
            </a:pPr>
            <a:r>
              <a:rPr lang="he-IL" b="1" u="sng" dirty="0">
                <a:latin typeface="Calibri" panose="020F0502020204030204" pitchFamily="34" charset="0"/>
                <a:ea typeface="Calibri" panose="020F0502020204030204" pitchFamily="34" charset="0"/>
              </a:rPr>
              <a:t>בית ד</a:t>
            </a:r>
          </a:p>
          <a:p>
            <a:pPr algn="r" rtl="1">
              <a:lnSpc>
                <a:spcPct val="107000"/>
              </a:lnSpc>
              <a:spcAft>
                <a:spcPts val="800"/>
              </a:spcAft>
            </a:pPr>
            <a:r>
              <a:rPr lang="he-IL" dirty="0">
                <a:latin typeface="Calibri" panose="020F0502020204030204" pitchFamily="34" charset="0"/>
                <a:ea typeface="Calibri" panose="020F0502020204030204" pitchFamily="34" charset="0"/>
              </a:rPr>
              <a:t>הדמוקרטיה היא קידמה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latin typeface="Calibri" panose="020F0502020204030204" pitchFamily="34" charset="0"/>
                <a:ea typeface="Calibri" panose="020F0502020204030204" pitchFamily="34" charset="0"/>
              </a:rPr>
              <a:t>אשר דורכת במקומה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latin typeface="Calibri" panose="020F0502020204030204" pitchFamily="34" charset="0"/>
                <a:ea typeface="Calibri" panose="020F0502020204030204" pitchFamily="34" charset="0"/>
              </a:rPr>
              <a:t>ותגלה אם רק תביט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latin typeface="Calibri" panose="020F0502020204030204" pitchFamily="34" charset="0"/>
                <a:ea typeface="Calibri" panose="020F0502020204030204" pitchFamily="34" charset="0"/>
              </a:rPr>
              <a:t>הולכת היא אחורנית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b="1" dirty="0">
                <a:latin typeface="Calibri" panose="020F0502020204030204" pitchFamily="34" charset="0"/>
                <a:ea typeface="Calibri" panose="020F0502020204030204" pitchFamily="34" charset="0"/>
              </a:rPr>
              <a:t>דמו </a:t>
            </a:r>
            <a:r>
              <a:rPr lang="he-IL" b="1" dirty="0" err="1">
                <a:latin typeface="Calibri" panose="020F0502020204030204" pitchFamily="34" charset="0"/>
                <a:ea typeface="Calibri" panose="020F0502020204030204" pitchFamily="34" charset="0"/>
              </a:rPr>
              <a:t>דמו</a:t>
            </a:r>
            <a:r>
              <a:rPr lang="he-IL" b="1" dirty="0">
                <a:latin typeface="Calibri" panose="020F0502020204030204" pitchFamily="34" charset="0"/>
                <a:ea typeface="Calibri" panose="020F0502020204030204" pitchFamily="34" charset="0"/>
              </a:rPr>
              <a:t> דמוקרטיה... </a:t>
            </a:r>
            <a:endParaRPr lang="en-US" b="1"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latin typeface="Calibri" panose="020F0502020204030204" pitchFamily="34" charset="0"/>
                <a:ea typeface="Calibri" panose="020F0502020204030204" pitchFamily="34" charset="0"/>
              </a:rPr>
              <a:t>בדמוקרטיה יש מזון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latin typeface="Calibri" panose="020F0502020204030204" pitchFamily="34" charset="0"/>
                <a:ea typeface="Calibri" panose="020F0502020204030204" pitchFamily="34" charset="0"/>
              </a:rPr>
              <a:t>תמיד למי שיש ממון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latin typeface="Calibri" panose="020F0502020204030204" pitchFamily="34" charset="0"/>
                <a:ea typeface="Calibri" panose="020F0502020204030204" pitchFamily="34" charset="0"/>
              </a:rPr>
              <a:t>באופן דמוקרטי רב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latin typeface="Calibri" panose="020F0502020204030204" pitchFamily="34" charset="0"/>
                <a:ea typeface="Calibri" panose="020F0502020204030204" pitchFamily="34" charset="0"/>
              </a:rPr>
              <a:t>אפשר לגווע ברעב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b="1" dirty="0">
                <a:latin typeface="Calibri" panose="020F0502020204030204" pitchFamily="34" charset="0"/>
                <a:ea typeface="Calibri" panose="020F0502020204030204" pitchFamily="34" charset="0"/>
              </a:rPr>
              <a:t>דמו </a:t>
            </a:r>
            <a:r>
              <a:rPr lang="he-IL" b="1" dirty="0" err="1">
                <a:latin typeface="Calibri" panose="020F0502020204030204" pitchFamily="34" charset="0"/>
                <a:ea typeface="Calibri" panose="020F0502020204030204" pitchFamily="34" charset="0"/>
              </a:rPr>
              <a:t>דמו</a:t>
            </a:r>
            <a:r>
              <a:rPr lang="he-IL" b="1" dirty="0">
                <a:latin typeface="Calibri" panose="020F0502020204030204" pitchFamily="34" charset="0"/>
                <a:ea typeface="Calibri" panose="020F0502020204030204" pitchFamily="34" charset="0"/>
              </a:rPr>
              <a:t> דמוקרטיה... </a:t>
            </a:r>
            <a:endParaRPr lang="en-US" b="1"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p:txBody>
      </p:sp>
      <p:sp>
        <p:nvSpPr>
          <p:cNvPr id="9" name="מלבן 8"/>
          <p:cNvSpPr/>
          <p:nvPr/>
        </p:nvSpPr>
        <p:spPr>
          <a:xfrm>
            <a:off x="6437906" y="2686752"/>
            <a:ext cx="3048001" cy="1754326"/>
          </a:xfrm>
          <a:prstGeom prst="rect">
            <a:avLst/>
          </a:prstGeom>
        </p:spPr>
        <p:txBody>
          <a:bodyPr wrap="square">
            <a:spAutoFit/>
          </a:bodyPr>
          <a:lstStyle/>
          <a:p>
            <a:r>
              <a:rPr lang="he-IL" dirty="0">
                <a:solidFill>
                  <a:srgbClr val="000000"/>
                </a:solidFill>
                <a:ea typeface="Times New Roman" panose="02020603050405020304" pitchFamily="18" charset="0"/>
              </a:rPr>
              <a:t>הדמוקרטיה זה משרד </a:t>
            </a:r>
            <a:r>
              <a:rPr lang="en-US" dirty="0">
                <a:solidFill>
                  <a:srgbClr val="000000"/>
                </a:solidFill>
                <a:latin typeface="Arial" panose="020B0604020202020204" pitchFamily="34" charset="0"/>
                <a:ea typeface="Times New Roman" panose="02020603050405020304" pitchFamily="18" charset="0"/>
              </a:rPr>
              <a:t/>
            </a:r>
            <a:br>
              <a:rPr lang="en-US" dirty="0">
                <a:solidFill>
                  <a:srgbClr val="000000"/>
                </a:solidFill>
                <a:latin typeface="Arial" panose="020B0604020202020204" pitchFamily="34" charset="0"/>
                <a:ea typeface="Times New Roman" panose="02020603050405020304" pitchFamily="18" charset="0"/>
              </a:rPr>
            </a:br>
            <a:r>
              <a:rPr lang="he-IL" dirty="0">
                <a:solidFill>
                  <a:srgbClr val="000000"/>
                </a:solidFill>
                <a:latin typeface="Arial" panose="020B0604020202020204" pitchFamily="34" charset="0"/>
                <a:ea typeface="Times New Roman" panose="02020603050405020304" pitchFamily="18" charset="0"/>
              </a:rPr>
              <a:t>ששם יושב פקיד נחמד </a:t>
            </a:r>
            <a:r>
              <a:rPr lang="en-US" dirty="0">
                <a:solidFill>
                  <a:srgbClr val="000000"/>
                </a:solidFill>
                <a:latin typeface="Arial" panose="020B0604020202020204" pitchFamily="34" charset="0"/>
                <a:ea typeface="Times New Roman" panose="02020603050405020304" pitchFamily="18" charset="0"/>
              </a:rPr>
              <a:t/>
            </a:r>
            <a:br>
              <a:rPr lang="en-US" dirty="0">
                <a:solidFill>
                  <a:srgbClr val="000000"/>
                </a:solidFill>
                <a:latin typeface="Arial" panose="020B0604020202020204" pitchFamily="34" charset="0"/>
                <a:ea typeface="Times New Roman" panose="02020603050405020304" pitchFamily="18" charset="0"/>
              </a:rPr>
            </a:br>
            <a:r>
              <a:rPr lang="he-IL" dirty="0">
                <a:solidFill>
                  <a:srgbClr val="000000"/>
                </a:solidFill>
                <a:latin typeface="Arial" panose="020B0604020202020204" pitchFamily="34" charset="0"/>
                <a:ea typeface="Times New Roman" panose="02020603050405020304" pitchFamily="18" charset="0"/>
              </a:rPr>
              <a:t>למי שבא תמיד יאמר </a:t>
            </a:r>
            <a:r>
              <a:rPr lang="en-US" dirty="0">
                <a:solidFill>
                  <a:srgbClr val="000000"/>
                </a:solidFill>
                <a:latin typeface="Arial" panose="020B0604020202020204" pitchFamily="34" charset="0"/>
                <a:ea typeface="Times New Roman" panose="02020603050405020304" pitchFamily="18" charset="0"/>
              </a:rPr>
              <a:t/>
            </a:r>
            <a:br>
              <a:rPr lang="en-US" dirty="0">
                <a:solidFill>
                  <a:srgbClr val="000000"/>
                </a:solidFill>
                <a:latin typeface="Arial" panose="020B0604020202020204" pitchFamily="34" charset="0"/>
                <a:ea typeface="Times New Roman" panose="02020603050405020304" pitchFamily="18" charset="0"/>
              </a:rPr>
            </a:br>
            <a:r>
              <a:rPr lang="en-US" dirty="0">
                <a:solidFill>
                  <a:srgbClr val="000000"/>
                </a:solidFill>
                <a:latin typeface="Arial" panose="020B0604020202020204" pitchFamily="34" charset="0"/>
                <a:ea typeface="Times New Roman" panose="02020603050405020304" pitchFamily="18" charset="0"/>
              </a:rPr>
              <a:t>"</a:t>
            </a:r>
            <a:r>
              <a:rPr lang="he-IL" dirty="0">
                <a:solidFill>
                  <a:srgbClr val="000000"/>
                </a:solidFill>
                <a:latin typeface="Arial" panose="020B0604020202020204" pitchFamily="34" charset="0"/>
                <a:ea typeface="Times New Roman" panose="02020603050405020304" pitchFamily="18" charset="0"/>
              </a:rPr>
              <a:t>אולי חבוב תבוא מחר</a:t>
            </a:r>
            <a:r>
              <a:rPr lang="en-US" dirty="0">
                <a:solidFill>
                  <a:srgbClr val="000000"/>
                </a:solidFill>
                <a:latin typeface="Arial" panose="020B0604020202020204" pitchFamily="34" charset="0"/>
                <a:ea typeface="Times New Roman" panose="02020603050405020304" pitchFamily="18" charset="0"/>
              </a:rPr>
              <a:t>" </a:t>
            </a:r>
            <a:br>
              <a:rPr lang="en-US" dirty="0">
                <a:solidFill>
                  <a:srgbClr val="000000"/>
                </a:solidFill>
                <a:latin typeface="Arial" panose="020B0604020202020204" pitchFamily="34" charset="0"/>
                <a:ea typeface="Times New Roman" panose="02020603050405020304" pitchFamily="18" charset="0"/>
              </a:rPr>
            </a:br>
            <a:r>
              <a:rPr lang="en-US" dirty="0">
                <a:solidFill>
                  <a:srgbClr val="000000"/>
                </a:solidFill>
                <a:latin typeface="Arial" panose="020B0604020202020204" pitchFamily="34" charset="0"/>
                <a:ea typeface="Times New Roman" panose="02020603050405020304" pitchFamily="18" charset="0"/>
              </a:rPr>
              <a:t/>
            </a:r>
            <a:br>
              <a:rPr lang="en-US" dirty="0">
                <a:solidFill>
                  <a:srgbClr val="000000"/>
                </a:solidFill>
                <a:latin typeface="Arial" panose="020B0604020202020204" pitchFamily="34" charset="0"/>
                <a:ea typeface="Times New Roman" panose="02020603050405020304" pitchFamily="18" charset="0"/>
              </a:rPr>
            </a:br>
            <a:r>
              <a:rPr lang="he-IL" b="1" dirty="0">
                <a:solidFill>
                  <a:srgbClr val="000000"/>
                </a:solidFill>
                <a:latin typeface="Arial" panose="020B0604020202020204" pitchFamily="34" charset="0"/>
                <a:ea typeface="Times New Roman" panose="02020603050405020304" pitchFamily="18" charset="0"/>
              </a:rPr>
              <a:t>דמו </a:t>
            </a:r>
            <a:r>
              <a:rPr lang="he-IL" b="1" dirty="0" err="1">
                <a:solidFill>
                  <a:srgbClr val="000000"/>
                </a:solidFill>
                <a:latin typeface="Arial" panose="020B0604020202020204" pitchFamily="34" charset="0"/>
                <a:ea typeface="Times New Roman" panose="02020603050405020304" pitchFamily="18" charset="0"/>
              </a:rPr>
              <a:t>דמו</a:t>
            </a:r>
            <a:r>
              <a:rPr lang="he-IL" b="1" dirty="0">
                <a:solidFill>
                  <a:srgbClr val="000000"/>
                </a:solidFill>
                <a:latin typeface="Arial" panose="020B0604020202020204" pitchFamily="34" charset="0"/>
                <a:ea typeface="Times New Roman" panose="02020603050405020304" pitchFamily="18" charset="0"/>
              </a:rPr>
              <a:t> דמוקרטיה</a:t>
            </a:r>
            <a:endParaRPr lang="he-IL" b="1" dirty="0"/>
          </a:p>
        </p:txBody>
      </p:sp>
    </p:spTree>
    <p:extLst>
      <p:ext uri="{BB962C8B-B14F-4D97-AF65-F5344CB8AC3E}">
        <p14:creationId xmlns:p14="http://schemas.microsoft.com/office/powerpoint/2010/main" val="201320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xEl>
                                              <p:pRg st="6" end="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xEl>
                                              <p:pRg st="7" end="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
                                            <p:txEl>
                                              <p:pRg st="9" end="9"/>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שירת הסטיקר (</a:t>
            </a:r>
            <a:r>
              <a:rPr lang="he-IL" b="1" dirty="0"/>
              <a:t>ייתכן והמילים יהיו קיצוניות מעט אבל זה טוב לעורר דיון)</a:t>
            </a:r>
            <a:endParaRPr lang="he-IL" dirty="0"/>
          </a:p>
        </p:txBody>
      </p:sp>
      <p:sp>
        <p:nvSpPr>
          <p:cNvPr id="3" name="מציין מיקום תוכן 2"/>
          <p:cNvSpPr>
            <a:spLocks noGrp="1"/>
          </p:cNvSpPr>
          <p:nvPr>
            <p:ph idx="1"/>
          </p:nvPr>
        </p:nvSpPr>
        <p:spPr/>
        <p:txBody>
          <a:bodyPr/>
          <a:lstStyle/>
          <a:p>
            <a:r>
              <a:rPr lang="en-US" dirty="0">
                <a:hlinkClick r:id="rId2"/>
              </a:rPr>
              <a:t>https://shironet.mako.co.il/artist?type=lyrics&amp;lang=1&amp;prfid=3698&amp;wrkid=11712</a:t>
            </a:r>
            <a:r>
              <a:rPr lang="he-IL" dirty="0"/>
              <a:t> </a:t>
            </a:r>
          </a:p>
        </p:txBody>
      </p:sp>
      <p:sp>
        <p:nvSpPr>
          <p:cNvPr id="4" name="כותרת 1"/>
          <p:cNvSpPr txBox="1">
            <a:spLocks/>
          </p:cNvSpPr>
          <p:nvPr/>
        </p:nvSpPr>
        <p:spPr>
          <a:xfrm>
            <a:off x="2068773" y="2974122"/>
            <a:ext cx="8944970" cy="228026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he-IL" dirty="0"/>
              <a:t>1.מה דעתכם/ דעתכן על מילות השיר</a:t>
            </a:r>
            <a:r>
              <a:rPr lang="he-IL" dirty="0" smtClean="0"/>
              <a:t>? פרטו</a:t>
            </a:r>
            <a:r>
              <a:rPr lang="he-IL" dirty="0"/>
              <a:t>.</a:t>
            </a:r>
          </a:p>
          <a:p>
            <a:pPr algn="r" rtl="1"/>
            <a:r>
              <a:rPr lang="he-IL" dirty="0"/>
              <a:t>2. האם   השיר מייצג את </a:t>
            </a:r>
            <a:r>
              <a:rPr lang="he-IL" b="1" dirty="0"/>
              <a:t>רוב החברה או חלק ממנה?</a:t>
            </a:r>
            <a:r>
              <a:rPr lang="he-IL" dirty="0"/>
              <a:t>                              </a:t>
            </a:r>
          </a:p>
        </p:txBody>
      </p:sp>
    </p:spTree>
    <p:extLst>
      <p:ext uri="{BB962C8B-B14F-4D97-AF65-F5344CB8AC3E}">
        <p14:creationId xmlns:p14="http://schemas.microsoft.com/office/powerpoint/2010/main" val="2548462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סליחה על השאלה "להיות אזרח"</a:t>
            </a:r>
          </a:p>
        </p:txBody>
      </p:sp>
      <p:sp>
        <p:nvSpPr>
          <p:cNvPr id="3" name="מציין מיקום תוכן 2"/>
          <p:cNvSpPr>
            <a:spLocks noGrp="1"/>
          </p:cNvSpPr>
          <p:nvPr>
            <p:ph idx="1"/>
          </p:nvPr>
        </p:nvSpPr>
        <p:spPr/>
        <p:txBody>
          <a:bodyPr/>
          <a:lstStyle/>
          <a:p>
            <a:r>
              <a:rPr lang="en-US" dirty="0"/>
              <a:t> </a:t>
            </a:r>
            <a:r>
              <a:rPr lang="en-US" dirty="0">
                <a:hlinkClick r:id="rId2"/>
              </a:rPr>
              <a:t>https://www.youtube.com/watch?v=kaCBC850QO8</a:t>
            </a:r>
            <a:r>
              <a:rPr lang="en-US" dirty="0"/>
              <a:t> </a:t>
            </a:r>
            <a:endParaRPr lang="he-IL" dirty="0"/>
          </a:p>
        </p:txBody>
      </p:sp>
    </p:spTree>
    <p:extLst>
      <p:ext uri="{BB962C8B-B14F-4D97-AF65-F5344CB8AC3E}">
        <p14:creationId xmlns:p14="http://schemas.microsoft.com/office/powerpoint/2010/main" val="2750484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מבנה הבגרות באזרחות</a:t>
            </a:r>
          </a:p>
        </p:txBody>
      </p:sp>
      <p:sp>
        <p:nvSpPr>
          <p:cNvPr id="3" name="מציין מיקום תוכן 2"/>
          <p:cNvSpPr>
            <a:spLocks noGrp="1"/>
          </p:cNvSpPr>
          <p:nvPr>
            <p:ph idx="1"/>
          </p:nvPr>
        </p:nvSpPr>
        <p:spPr>
          <a:xfrm>
            <a:off x="838200" y="1852002"/>
            <a:ext cx="10515600" cy="4351338"/>
          </a:xfrm>
        </p:spPr>
        <p:txBody>
          <a:bodyPr>
            <a:normAutofit/>
          </a:bodyPr>
          <a:lstStyle/>
          <a:p>
            <a:pPr algn="r" rtl="1"/>
            <a:r>
              <a:rPr lang="he-IL" dirty="0"/>
              <a:t>הבגרות באזרחות מורכבת מ-4 פרקים: </a:t>
            </a:r>
          </a:p>
          <a:p>
            <a:pPr algn="r" rtl="1"/>
            <a:r>
              <a:rPr lang="he-IL" dirty="0"/>
              <a:t>בפרק הראשון - אירועים (14 נקודות) - תצטרכו לענות על שאלה אחת מבין שתיים.</a:t>
            </a:r>
          </a:p>
          <a:p>
            <a:pPr algn="r" rtl="1"/>
            <a:r>
              <a:rPr lang="he-IL" dirty="0"/>
              <a:t>בפרק השני - ידע (40 נקודות) – תצטרכו לענות על ארבע מבין שבע שאלות.</a:t>
            </a:r>
          </a:p>
          <a:p>
            <a:pPr algn="r" rtl="1"/>
            <a:r>
              <a:rPr lang="he-IL" dirty="0"/>
              <a:t>בפרק השלישי - טקסט (24 נקודות) – תצטרכו לענות על שתיים מבין שלוש שאלות על הטקסט שיופיע בפרק.</a:t>
            </a:r>
          </a:p>
          <a:p>
            <a:pPr algn="r" rtl="1"/>
            <a:r>
              <a:rPr lang="he-IL" dirty="0"/>
              <a:t>בפרק הרביעי - חצאי אירועים (22 נקודות) - תצטרכו לענות על שני חצאי אירועים מבין ארבעה.</a:t>
            </a:r>
          </a:p>
          <a:p>
            <a:pPr algn="r" rtl="1"/>
            <a:r>
              <a:rPr lang="he-IL" dirty="0"/>
              <a:t>משך הבחינה הוא כשעתיים והשימוש בחומר עזר מכל סוג שהוא אסור.</a:t>
            </a:r>
          </a:p>
        </p:txBody>
      </p:sp>
    </p:spTree>
    <p:extLst>
      <p:ext uri="{BB962C8B-B14F-4D97-AF65-F5344CB8AC3E}">
        <p14:creationId xmlns:p14="http://schemas.microsoft.com/office/powerpoint/2010/main" val="2323188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8532-AB3A-4B81-AD02-278D2EA535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0951FB-3B1D-4BC1-9B15-09044E5FF1A4}"/>
              </a:ext>
            </a:extLst>
          </p:cNvPr>
          <p:cNvSpPr>
            <a:spLocks noGrp="1"/>
          </p:cNvSpPr>
          <p:nvPr>
            <p:ph idx="1"/>
          </p:nvPr>
        </p:nvSpPr>
        <p:spPr/>
        <p:txBody>
          <a:bodyPr>
            <a:normAutofit lnSpcReduction="10000"/>
          </a:bodyPr>
          <a:lstStyle/>
          <a:p>
            <a:r>
              <a:rPr lang="en-US" dirty="0">
                <a:hlinkClick r:id="rId2"/>
              </a:rPr>
              <a:t>https://sites.google.com/site/ezrachutt/classroom-pictures/assignments/yswdwthmdynh-sltwn</a:t>
            </a:r>
            <a:endParaRPr lang="he-IL" dirty="0"/>
          </a:p>
          <a:p>
            <a:r>
              <a:rPr lang="en-US" dirty="0">
                <a:hlinkClick r:id="rId3"/>
              </a:rPr>
              <a:t>https://citizenship.cet.ac.il/ShowItem.aspx?ItemID=5ef3361d-af01-4a15-83d2-9e75cd800029&amp;lang=HEB</a:t>
            </a:r>
            <a:endParaRPr lang="he-IL" dirty="0"/>
          </a:p>
          <a:p>
            <a:r>
              <a:rPr lang="en-US" dirty="0">
                <a:hlinkClick r:id="rId4"/>
              </a:rPr>
              <a:t>http://lautmaneduforum.org.il/wp-content/uploads/2018/12/civic.pdf</a:t>
            </a:r>
            <a:r>
              <a:rPr lang="he-IL" dirty="0"/>
              <a:t> </a:t>
            </a:r>
          </a:p>
          <a:p>
            <a:r>
              <a:rPr lang="en-US" dirty="0">
                <a:hlinkClick r:id="rId5"/>
              </a:rPr>
              <a:t>https://www.haaretz.co.il/news/health/1.934619</a:t>
            </a:r>
            <a:endParaRPr lang="he-IL" dirty="0"/>
          </a:p>
          <a:p>
            <a:r>
              <a:rPr lang="en-US" dirty="0">
                <a:hlinkClick r:id="rId6"/>
              </a:rPr>
              <a:t>https://citizenship.cet.ac.il/ShowItem.aspx?ItemID=274fd922-50ce-4219-8f9a-6fcf9bd48791&amp;lang=HEB</a:t>
            </a:r>
            <a:endParaRPr lang="he-IL" dirty="0"/>
          </a:p>
          <a:p>
            <a:r>
              <a:rPr lang="en-US" dirty="0">
                <a:hlinkClick r:id="rId7"/>
              </a:rPr>
              <a:t>https://www.youtube.com/watch?v=J5KFLHWUwCU</a:t>
            </a:r>
            <a:endParaRPr lang="he-IL" dirty="0"/>
          </a:p>
          <a:p>
            <a:r>
              <a:rPr lang="en-US" dirty="0">
                <a:hlinkClick r:id="rId8"/>
              </a:rPr>
              <a:t>https://www.youtube.com/watch?v=kaCBC850QO8</a:t>
            </a:r>
            <a:endParaRPr lang="en-US" dirty="0"/>
          </a:p>
        </p:txBody>
      </p:sp>
    </p:spTree>
    <p:extLst>
      <p:ext uri="{BB962C8B-B14F-4D97-AF65-F5344CB8AC3E}">
        <p14:creationId xmlns:p14="http://schemas.microsoft.com/office/powerpoint/2010/main" val="1307989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752AF-750A-4953-A1B8-8F3CA14BA4C2}"/>
              </a:ext>
            </a:extLst>
          </p:cNvPr>
          <p:cNvSpPr>
            <a:spLocks noGrp="1"/>
          </p:cNvSpPr>
          <p:nvPr>
            <p:ph type="title"/>
          </p:nvPr>
        </p:nvSpPr>
        <p:spPr>
          <a:xfrm>
            <a:off x="739726" y="829359"/>
            <a:ext cx="10515600" cy="1325563"/>
          </a:xfrm>
        </p:spPr>
        <p:txBody>
          <a:bodyPr/>
          <a:lstStyle/>
          <a:p>
            <a:endParaRPr lang="en-US"/>
          </a:p>
        </p:txBody>
      </p:sp>
      <p:sp>
        <p:nvSpPr>
          <p:cNvPr id="3" name="Content Placeholder 2">
            <a:extLst>
              <a:ext uri="{FF2B5EF4-FFF2-40B4-BE49-F238E27FC236}">
                <a16:creationId xmlns:a16="http://schemas.microsoft.com/office/drawing/2014/main" id="{D54085FE-54A2-4BB1-B23B-D73A111557EC}"/>
              </a:ext>
            </a:extLst>
          </p:cNvPr>
          <p:cNvSpPr>
            <a:spLocks noGrp="1"/>
          </p:cNvSpPr>
          <p:nvPr>
            <p:ph idx="1"/>
          </p:nvPr>
        </p:nvSpPr>
        <p:spPr/>
        <p:txBody>
          <a:bodyPr>
            <a:normAutofit/>
          </a:bodyPr>
          <a:lstStyle/>
          <a:p>
            <a:r>
              <a:rPr lang="en-US" dirty="0">
                <a:hlinkClick r:id="rId2"/>
              </a:rPr>
              <a:t>http://ezkef.weebly.com/1489150014931490</a:t>
            </a:r>
            <a:endParaRPr lang="he-IL" dirty="0"/>
          </a:p>
          <a:p>
            <a:r>
              <a:rPr lang="en-US" dirty="0">
                <a:hlinkClick r:id="rId3"/>
              </a:rPr>
              <a:t>https://meyda.education.gov.il/files/noar/338.pdf</a:t>
            </a:r>
            <a:endParaRPr lang="he-IL" dirty="0"/>
          </a:p>
          <a:p>
            <a:r>
              <a:rPr lang="en-US" dirty="0">
                <a:hlinkClick r:id="rId4"/>
              </a:rPr>
              <a:t>https://www.kidum.com/bagrut/p/15/%D7%91%D7%92%D7%A8%D7%95%D7%AA-%D7%91%D7%90%D7%96%D7%A8%D7%97%D7%95%D7%AA</a:t>
            </a:r>
            <a:endParaRPr lang="he-IL" dirty="0"/>
          </a:p>
          <a:p>
            <a:r>
              <a:rPr lang="en-US" dirty="0">
                <a:hlinkClick r:id="rId5"/>
              </a:rPr>
              <a:t>https://www.google.com/search?q=%D7%9C%D7%9E%D7%94+%D7%A6%D7%A8%D7%99%D7%9A+%D7%9C%D7%9C%D7%9E%D7%95%D7%93+%D7%90%D7%96%D7%A8%D7%97%D7%95%D7%AA&amp;sxsrf=ALeKk01oeC5F7kW2tc4e9AUHQU4CFqiGnA:1598897313011&amp;ei=oTxNX6Umh_GTBbmtnagB&amp;start=10&amp;sa=N&amp;ved=2ahUKEwjl-v7ShMbrAhWH-KQKHblWBxUQ8tMDegQIDBA2&amp;biw=1366&amp;bih=625</a:t>
            </a:r>
            <a:endParaRPr lang="en-US" dirty="0"/>
          </a:p>
        </p:txBody>
      </p:sp>
    </p:spTree>
    <p:extLst>
      <p:ext uri="{BB962C8B-B14F-4D97-AF65-F5344CB8AC3E}">
        <p14:creationId xmlns:p14="http://schemas.microsoft.com/office/powerpoint/2010/main" val="3246373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17B61-09C5-4612-A157-34C473CC6D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8C6C7F-F01B-439C-B5DB-943C351EA38B}"/>
              </a:ext>
            </a:extLst>
          </p:cNvPr>
          <p:cNvSpPr>
            <a:spLocks noGrp="1"/>
          </p:cNvSpPr>
          <p:nvPr>
            <p:ph idx="1"/>
          </p:nvPr>
        </p:nvSpPr>
        <p:spPr/>
        <p:txBody>
          <a:bodyPr>
            <a:normAutofit/>
          </a:bodyPr>
          <a:lstStyle/>
          <a:p>
            <a:r>
              <a:rPr lang="en-US" dirty="0">
                <a:hlinkClick r:id="rId2"/>
              </a:rPr>
              <a:t>https://www.edunow.org.il/category/citizenship-lesson</a:t>
            </a:r>
            <a:endParaRPr lang="he-IL" dirty="0"/>
          </a:p>
          <a:p>
            <a:r>
              <a:rPr lang="en-US" dirty="0">
                <a:hlinkClick r:id="rId3"/>
              </a:rPr>
              <a:t>https://www.igm.org.il/home_page.aspx?page=igm_item,284083</a:t>
            </a:r>
            <a:endParaRPr lang="he-IL" dirty="0"/>
          </a:p>
          <a:p>
            <a:r>
              <a:rPr lang="en-US" dirty="0">
                <a:hlinkClick r:id="rId4"/>
              </a:rPr>
              <a:t>https://mida.org.il/2017/06/01/%D7%91%D7%97%D7%99%D7%A0%D7%AA-%D7%94%D7%91%D7%92%D7%A8%D7%95%D7%AA-%D7%91%D7%90%D7%96%D7%A8%D7%97%D7%95%D7%AA-%D7%A6%D7%99%D7%95%D7%9F-%D7%A0%D7%9B%D7%A9%D7%9C-%D7%9C%D7%9E%D7%A9%D7%A8%D7%93/</a:t>
            </a:r>
            <a:r>
              <a:rPr lang="he-IL" dirty="0"/>
              <a:t> </a:t>
            </a:r>
          </a:p>
          <a:p>
            <a:r>
              <a:rPr lang="he-IL" dirty="0"/>
              <a:t> </a:t>
            </a:r>
            <a:r>
              <a:rPr lang="en-US" dirty="0">
                <a:hlinkClick r:id="rId5"/>
              </a:rPr>
              <a:t>https://www.emaze.com/@AOICTQZZO</a:t>
            </a:r>
            <a:endParaRPr lang="he-IL" dirty="0"/>
          </a:p>
          <a:p>
            <a:r>
              <a:rPr lang="en-US" dirty="0">
                <a:hlinkClick r:id="rId6"/>
              </a:rPr>
              <a:t>https://www.themarker.com/career/1.2107200</a:t>
            </a:r>
            <a:endParaRPr lang="en-US" dirty="0"/>
          </a:p>
        </p:txBody>
      </p:sp>
    </p:spTree>
    <p:extLst>
      <p:ext uri="{BB962C8B-B14F-4D97-AF65-F5344CB8AC3E}">
        <p14:creationId xmlns:p14="http://schemas.microsoft.com/office/powerpoint/2010/main" val="1344377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2A719-72BE-4F1C-AB26-AC145422A5E8}"/>
              </a:ext>
            </a:extLst>
          </p:cNvPr>
          <p:cNvSpPr>
            <a:spLocks noGrp="1"/>
          </p:cNvSpPr>
          <p:nvPr>
            <p:ph type="ctrTitle"/>
          </p:nvPr>
        </p:nvSpPr>
        <p:spPr>
          <a:xfrm>
            <a:off x="1524000" y="1122363"/>
            <a:ext cx="9144000" cy="1660594"/>
          </a:xfrm>
        </p:spPr>
        <p:txBody>
          <a:bodyPr>
            <a:normAutofit fontScale="90000"/>
          </a:bodyPr>
          <a:lstStyle/>
          <a:p>
            <a:r>
              <a:rPr lang="he-IL" dirty="0"/>
              <a:t>למה צריך ללמוד אזרחות????</a:t>
            </a:r>
            <a:endParaRPr lang="en-US" dirty="0"/>
          </a:p>
        </p:txBody>
      </p:sp>
      <p:pic>
        <p:nvPicPr>
          <p:cNvPr id="6" name="תמונה 5"/>
          <p:cNvPicPr>
            <a:picLocks noChangeAspect="1"/>
          </p:cNvPicPr>
          <p:nvPr/>
        </p:nvPicPr>
        <p:blipFill>
          <a:blip r:embed="rId2"/>
          <a:stretch>
            <a:fillRect/>
          </a:stretch>
        </p:blipFill>
        <p:spPr>
          <a:xfrm>
            <a:off x="7271238" y="3619500"/>
            <a:ext cx="2790825" cy="1638300"/>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728" y="3014122"/>
            <a:ext cx="4756272" cy="3366799"/>
          </a:xfrm>
          <a:prstGeom prst="rect">
            <a:avLst/>
          </a:prstGeom>
        </p:spPr>
      </p:pic>
      <p:sp>
        <p:nvSpPr>
          <p:cNvPr id="7" name="AutoShape 4" descr="פוסטר קטן סמל המדינה"/>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Tree>
    <p:extLst>
      <p:ext uri="{BB962C8B-B14F-4D97-AF65-F5344CB8AC3E}">
        <p14:creationId xmlns:p14="http://schemas.microsoft.com/office/powerpoint/2010/main" val="2966792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785190" y="1003853"/>
            <a:ext cx="10814807" cy="5374584"/>
          </a:xfrm>
          <a:prstGeom prst="rect">
            <a:avLst/>
          </a:prstGeom>
        </p:spPr>
      </p:pic>
    </p:spTree>
    <p:extLst>
      <p:ext uri="{BB962C8B-B14F-4D97-AF65-F5344CB8AC3E}">
        <p14:creationId xmlns:p14="http://schemas.microsoft.com/office/powerpoint/2010/main" val="75565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DDC38F-D058-455A-BE26-12880BB83401}"/>
              </a:ext>
            </a:extLst>
          </p:cNvPr>
          <p:cNvSpPr>
            <a:spLocks noGrp="1"/>
          </p:cNvSpPr>
          <p:nvPr>
            <p:ph idx="1"/>
          </p:nvPr>
        </p:nvSpPr>
        <p:spPr>
          <a:xfrm>
            <a:off x="838200" y="1579964"/>
            <a:ext cx="10515600" cy="4793539"/>
          </a:xfrm>
        </p:spPr>
        <p:txBody>
          <a:bodyPr>
            <a:normAutofit fontScale="77500" lnSpcReduction="20000"/>
          </a:bodyPr>
          <a:lstStyle/>
          <a:p>
            <a:pPr marL="0" indent="0" algn="just" rtl="1" fontAlgn="base">
              <a:buNone/>
            </a:pPr>
            <a:r>
              <a:rPr lang="he-IL" dirty="0"/>
              <a:t> </a:t>
            </a:r>
          </a:p>
          <a:p>
            <a:pPr fontAlgn="base">
              <a:buFont typeface="Wingdings" panose="05000000000000000000" pitchFamily="2" charset="2"/>
              <a:buChar char="§"/>
            </a:pPr>
            <a:r>
              <a:rPr lang="he-IL" sz="4900" dirty="0"/>
              <a:t>אנחנו לא </a:t>
            </a:r>
            <a:r>
              <a:rPr lang="he-IL" sz="4900" dirty="0" smtClean="0"/>
              <a:t>מלמדים </a:t>
            </a:r>
            <a:r>
              <a:rPr lang="he-IL" sz="4900" b="1" dirty="0" smtClean="0"/>
              <a:t>"לאזרחות</a:t>
            </a:r>
            <a:r>
              <a:rPr lang="he-IL" sz="4900" b="1" dirty="0" smtClean="0"/>
              <a:t>", </a:t>
            </a:r>
            <a:r>
              <a:rPr lang="he-IL" sz="4900" dirty="0" smtClean="0"/>
              <a:t>אנחנו </a:t>
            </a:r>
            <a:r>
              <a:rPr lang="he-IL" sz="4900" b="1" dirty="0" smtClean="0"/>
              <a:t>"מחנכים </a:t>
            </a:r>
            <a:r>
              <a:rPr lang="he-IL" sz="4900" b="1" dirty="0"/>
              <a:t>לאזרחות". </a:t>
            </a:r>
          </a:p>
          <a:p>
            <a:pPr marL="45720" indent="0" rtl="1" fontAlgn="base">
              <a:buNone/>
            </a:pPr>
            <a:r>
              <a:rPr lang="he-IL" sz="4900" b="1" dirty="0" smtClean="0"/>
              <a:t>      </a:t>
            </a:r>
            <a:r>
              <a:rPr lang="he-IL" sz="4900" b="1" dirty="0" smtClean="0"/>
              <a:t>דבר </a:t>
            </a:r>
            <a:r>
              <a:rPr lang="he-IL" sz="4900" b="1" dirty="0"/>
              <a:t>הדורש </a:t>
            </a:r>
            <a:r>
              <a:rPr lang="he-IL" sz="4900" dirty="0"/>
              <a:t>מאתנו יציאה מאזור הנוחות, אקטיביזם, שינוי תפיסה, הפעלת כל חושינו והקדשת כל משאבינו לחברה בה אנו חיים.</a:t>
            </a:r>
          </a:p>
          <a:p>
            <a:pPr algn="just" rtl="1" fontAlgn="base">
              <a:buFont typeface="Wingdings" panose="05000000000000000000" pitchFamily="2" charset="2"/>
              <a:buChar char="§"/>
            </a:pPr>
            <a:r>
              <a:rPr lang="he-IL" sz="4900" dirty="0"/>
              <a:t> כדי להצליח במשימה של "חינוך לאזרחות" התהליך חייב להתבצע בקבוצות, בדיונים, בהתנסות, התבוננות, ניתוח, העברת ביקורת ועשייה חברתית</a:t>
            </a:r>
            <a:endParaRPr lang="he-IL" sz="4900" b="1" dirty="0"/>
          </a:p>
          <a:p>
            <a:pPr algn="r" rtl="1"/>
            <a:endParaRPr lang="he-IL" dirty="0"/>
          </a:p>
          <a:p>
            <a:pPr algn="r" rtl="1"/>
            <a:endParaRPr lang="en-US" dirty="0"/>
          </a:p>
        </p:txBody>
      </p:sp>
    </p:spTree>
    <p:extLst>
      <p:ext uri="{BB962C8B-B14F-4D97-AF65-F5344CB8AC3E}">
        <p14:creationId xmlns:p14="http://schemas.microsoft.com/office/powerpoint/2010/main" val="3645041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143000" y="954157"/>
            <a:ext cx="9872871" cy="5141843"/>
          </a:xfrm>
        </p:spPr>
        <p:txBody>
          <a:bodyPr>
            <a:normAutofit fontScale="92500" lnSpcReduction="10000"/>
          </a:bodyPr>
          <a:lstStyle/>
          <a:p>
            <a:pPr algn="r" rtl="1" fontAlgn="base">
              <a:buFont typeface="Wingdings" panose="05000000000000000000" pitchFamily="2" charset="2"/>
              <a:buChar char="§"/>
            </a:pPr>
            <a:r>
              <a:rPr lang="he-IL" sz="3000" dirty="0"/>
              <a:t>לכל אורך ההיסטוריה בני האדם בנו והשתייכו לקבוצות חברתיות שונות. הקבוצה הגדולה שאנו כולנו משתייכים אליה היא </a:t>
            </a:r>
            <a:r>
              <a:rPr lang="he-IL" sz="3000" b="1" dirty="0"/>
              <a:t>המדינה.</a:t>
            </a:r>
            <a:r>
              <a:rPr lang="he-IL" sz="3000" dirty="0"/>
              <a:t> </a:t>
            </a:r>
          </a:p>
          <a:p>
            <a:pPr algn="r" rtl="1"/>
            <a:r>
              <a:rPr lang="he-IL" sz="3000" dirty="0"/>
              <a:t>מצד אחד, הישראלים ידועים כמתלוננים גדולים, מצד שני, אינם יודעים כיצד להתמודד עם התלונות? </a:t>
            </a:r>
          </a:p>
          <a:p>
            <a:pPr algn="r" rtl="1"/>
            <a:r>
              <a:rPr lang="he-IL" sz="3000" dirty="0"/>
              <a:t>האם התלונות שלנו מוצדקות?</a:t>
            </a:r>
          </a:p>
          <a:p>
            <a:pPr algn="r" rtl="1"/>
            <a:r>
              <a:rPr lang="he-IL" sz="3000" dirty="0"/>
              <a:t> על מה ועל מי להתלונן? מי אשם? האם לעשות?</a:t>
            </a:r>
          </a:p>
          <a:p>
            <a:pPr algn="r" rtl="1"/>
            <a:r>
              <a:rPr lang="he-IL" sz="3000" dirty="0"/>
              <a:t> מה לעשות? </a:t>
            </a:r>
          </a:p>
          <a:p>
            <a:pPr algn="r" rtl="1"/>
            <a:r>
              <a:rPr lang="he-IL" sz="3000" dirty="0"/>
              <a:t>כיצד לעשות? </a:t>
            </a:r>
          </a:p>
          <a:p>
            <a:pPr algn="r" rtl="1"/>
            <a:r>
              <a:rPr lang="he-IL" sz="3000" dirty="0"/>
              <a:t>כדי לדעת את התשובות לשאלות אילו אנו לומדים אזרחות. אז עדיין, אנחנו לא מתלוננים,  אבל </a:t>
            </a:r>
            <a:r>
              <a:rPr lang="he-IL" sz="3000" b="1" dirty="0"/>
              <a:t>עדיין</a:t>
            </a:r>
            <a:r>
              <a:rPr lang="he-IL" sz="3000" dirty="0"/>
              <a:t> לא מתעניינים למה ללמוד אזרחות? </a:t>
            </a:r>
          </a:p>
          <a:p>
            <a:pPr algn="r" rtl="1"/>
            <a:endParaRPr lang="he-IL" dirty="0"/>
          </a:p>
          <a:p>
            <a:endParaRPr lang="he-IL" dirty="0"/>
          </a:p>
        </p:txBody>
      </p:sp>
    </p:spTree>
    <p:extLst>
      <p:ext uri="{BB962C8B-B14F-4D97-AF65-F5344CB8AC3E}">
        <p14:creationId xmlns:p14="http://schemas.microsoft.com/office/powerpoint/2010/main" val="1344789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algn="just" rtl="1"/>
            <a:r>
              <a:rPr lang="he-IL" dirty="0"/>
              <a:t>המדינה והשלטון במדינה משפיע על חיינו, על כל אחד ואחת מאתנו. ילדים הולכים לבית הספר כל יום בבוקר, כתוצאה מחוק, כתוצאה מהחלטת השלטון. בכל קנייה שלנו אנו משלמים מס, מעבירים כספים לשלטון, הכביש שאנו נוסעים עליו, האוטובוסים, מתי יש חופש?</a:t>
            </a:r>
          </a:p>
          <a:p>
            <a:pPr algn="just" rtl="1"/>
            <a:r>
              <a:rPr lang="he-IL" dirty="0"/>
              <a:t> כל אלה הן דוגמאות כיצד האזרחות שלנו משפיעה עלינו, ובלימודי האזרחות נלמד כיצד גם לנו יש המון כוח ויכולת להשפיע כמעט על </a:t>
            </a:r>
            <a:r>
              <a:rPr lang="he-IL" dirty="0" err="1"/>
              <a:t>הכל</a:t>
            </a:r>
            <a:r>
              <a:rPr lang="he-IL" dirty="0"/>
              <a:t>. </a:t>
            </a:r>
          </a:p>
          <a:p>
            <a:pPr algn="just"/>
            <a:endParaRPr lang="he-IL" dirty="0"/>
          </a:p>
        </p:txBody>
      </p:sp>
    </p:spTree>
    <p:extLst>
      <p:ext uri="{BB962C8B-B14F-4D97-AF65-F5344CB8AC3E}">
        <p14:creationId xmlns:p14="http://schemas.microsoft.com/office/powerpoint/2010/main" val="175019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מהי </a:t>
            </a:r>
            <a:r>
              <a:rPr lang="he-IL" dirty="0" smtClean="0"/>
              <a:t>דמוקרטיה? </a:t>
            </a:r>
            <a:endParaRPr lang="he-IL" dirty="0"/>
          </a:p>
        </p:txBody>
      </p:sp>
      <p:sp>
        <p:nvSpPr>
          <p:cNvPr id="3" name="מציין מיקום תוכן 2"/>
          <p:cNvSpPr>
            <a:spLocks noGrp="1"/>
          </p:cNvSpPr>
          <p:nvPr>
            <p:ph idx="1"/>
          </p:nvPr>
        </p:nvSpPr>
        <p:spPr/>
        <p:txBody>
          <a:bodyPr/>
          <a:lstStyle/>
          <a:p>
            <a:pPr lvl="0"/>
            <a:r>
              <a:rPr lang="he-IL" dirty="0"/>
              <a:t>הדמוקרטיה היא צורת שלטון חדשה, שבניגוד לקודמותיה והחלופות שלה מעמידה את האדם במרכז. </a:t>
            </a:r>
          </a:p>
          <a:p>
            <a:pPr lvl="0"/>
            <a:r>
              <a:rPr lang="he-IL" dirty="0"/>
              <a:t>היא צורת שלטון המנסה לשמור על זכויות האדם ולתת לאזרחים להיות מעורבים בשלטון, (בניגוד לצורות שלטון אחרות). </a:t>
            </a:r>
          </a:p>
          <a:p>
            <a:pPr lvl="0"/>
            <a:r>
              <a:rPr lang="he-IL" dirty="0"/>
              <a:t>מאד חשוב שתלמדו כיצד להיות אזרחים במדינה דמוקרטית. שתבינו כיצד היא בנויה וגם תפתחו </a:t>
            </a:r>
            <a:r>
              <a:rPr lang="he-IL" b="1" dirty="0"/>
              <a:t>חשיבה ביקורתית</a:t>
            </a:r>
            <a:r>
              <a:rPr lang="he-IL" dirty="0"/>
              <a:t> על מה שנעשה במדינה. שתוכלו לנתח את המציאות במדינת ישראל. שתבינו את הערכים שעומדים מאחורי הדמוקרטיה. תבינו גם מהי אזרחות פעילה, </a:t>
            </a:r>
            <a:r>
              <a:rPr lang="he-IL" dirty="0">
                <a:solidFill>
                  <a:srgbClr val="FF0000"/>
                </a:solidFill>
              </a:rPr>
              <a:t>וכיצד האזרח הקטן יכול להשפיע על המדינה בה הוא חי</a:t>
            </a:r>
            <a:r>
              <a:rPr lang="he-IL" dirty="0" smtClean="0">
                <a:solidFill>
                  <a:srgbClr val="FF0000"/>
                </a:solidFill>
              </a:rPr>
              <a:t>.</a:t>
            </a:r>
          </a:p>
          <a:p>
            <a:pPr lvl="0"/>
            <a:endParaRPr lang="en-US" dirty="0">
              <a:solidFill>
                <a:srgbClr val="FF0000"/>
              </a:solidFill>
            </a:endParaRPr>
          </a:p>
        </p:txBody>
      </p:sp>
      <p:pic>
        <p:nvPicPr>
          <p:cNvPr id="4" name="Picture 2" descr="×ª××¦××ª ×ª××× ×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878" y="5148864"/>
            <a:ext cx="5400600" cy="143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595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143000" y="2912164"/>
            <a:ext cx="9799983" cy="3183835"/>
          </a:xfrm>
        </p:spPr>
        <p:txBody>
          <a:bodyPr>
            <a:normAutofit/>
          </a:bodyPr>
          <a:lstStyle/>
          <a:p>
            <a:pPr lvl="0"/>
            <a:r>
              <a:rPr lang="he-IL" sz="3600" dirty="0"/>
              <a:t>מדינת ישראל היא מדינה יהודית ודמוקרטית. לכן נלמד מהי דמוקרטיה, מהי מדינה יהודית, ואחר כך על השלטון במדינת ישראל. </a:t>
            </a:r>
          </a:p>
          <a:p>
            <a:pPr marL="0" lvl="0" indent="0">
              <a:buNone/>
            </a:pPr>
            <a:r>
              <a:rPr lang="he-IL" sz="3600" dirty="0"/>
              <a:t>  ולפני </a:t>
            </a:r>
            <a:r>
              <a:rPr lang="he-IL" sz="3600" dirty="0" err="1"/>
              <a:t>הכל</a:t>
            </a:r>
            <a:r>
              <a:rPr lang="he-IL" sz="3600" dirty="0"/>
              <a:t> – על המסמך המכונן(חשוב) של מדינת ישראל – הכרזת העצמאות. </a:t>
            </a:r>
            <a:endParaRPr lang="he-IL" sz="3600" dirty="0"/>
          </a:p>
        </p:txBody>
      </p:sp>
      <p:pic>
        <p:nvPicPr>
          <p:cNvPr id="4" name="Picture 2" descr="×ª××¦××ª ×ª××× × ×¢×××¨ ×××¨×××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777" y="474440"/>
            <a:ext cx="7848872"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92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07496" y="1113183"/>
            <a:ext cx="5817704" cy="1081538"/>
          </a:xfrm>
        </p:spPr>
        <p:txBody>
          <a:bodyPr/>
          <a:lstStyle/>
          <a:p>
            <a:pPr algn="ctr"/>
            <a:r>
              <a:rPr lang="he-IL" dirty="0"/>
              <a:t>מה אתם רואים בתמונה? </a:t>
            </a:r>
          </a:p>
        </p:txBody>
      </p:sp>
      <p:pic>
        <p:nvPicPr>
          <p:cNvPr id="4" name="מציין מיקום תוכן 3"/>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536714" y="250328"/>
            <a:ext cx="3558208" cy="6325704"/>
          </a:xfrm>
        </p:spPr>
      </p:pic>
    </p:spTree>
    <p:extLst>
      <p:ext uri="{BB962C8B-B14F-4D97-AF65-F5344CB8AC3E}">
        <p14:creationId xmlns:p14="http://schemas.microsoft.com/office/powerpoint/2010/main" val="229013008"/>
      </p:ext>
    </p:extLst>
  </p:cSld>
  <p:clrMapOvr>
    <a:masterClrMapping/>
  </p:clrMapOvr>
</p:sld>
</file>

<file path=ppt/theme/theme1.xml><?xml version="1.0" encoding="utf-8"?>
<a:theme xmlns:a="http://schemas.openxmlformats.org/drawingml/2006/main" name="בסיס">
  <a:themeElements>
    <a:clrScheme name="בסיס">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בסיס">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בסיס">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TM03457444[[fn=בסיס]]</Template>
  <TotalTime>413</TotalTime>
  <Words>724</Words>
  <Application>Microsoft Office PowerPoint</Application>
  <PresentationFormat>מסך רחב</PresentationFormat>
  <Paragraphs>111</Paragraphs>
  <Slides>19</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19</vt:i4>
      </vt:variant>
    </vt:vector>
  </HeadingPairs>
  <TitlesOfParts>
    <vt:vector size="26" baseType="lpstr">
      <vt:lpstr>Arial</vt:lpstr>
      <vt:lpstr>Calibri</vt:lpstr>
      <vt:lpstr>Corbel</vt:lpstr>
      <vt:lpstr>Gisha</vt:lpstr>
      <vt:lpstr>Times New Roman</vt:lpstr>
      <vt:lpstr>Wingdings</vt:lpstr>
      <vt:lpstr>בסיס</vt:lpstr>
      <vt:lpstr>מצגת של PowerPoint‏</vt:lpstr>
      <vt:lpstr>למה צריך ללמוד אזרחות????</vt:lpstr>
      <vt:lpstr>מצגת של PowerPoint‏</vt:lpstr>
      <vt:lpstr>מצגת של PowerPoint‏</vt:lpstr>
      <vt:lpstr>מצגת של PowerPoint‏</vt:lpstr>
      <vt:lpstr>מצגת של PowerPoint‏</vt:lpstr>
      <vt:lpstr>מהי דמוקרטיה? </vt:lpstr>
      <vt:lpstr>מצגת של PowerPoint‏</vt:lpstr>
      <vt:lpstr>מה אתם רואים בתמונה? </vt:lpstr>
      <vt:lpstr>  קראו את הקטע הבא וענו: </vt:lpstr>
      <vt:lpstr>סרטון למה צריך ללמוד אזרחות</vt:lpstr>
      <vt:lpstr> דמוקרטיה/קזבלן   קראו את מילות השיר (ניתן גם לשמוע באמצעות הקישור) וענו כיצד בא לידי ביטוי עיקרון הדמוקרטיה בשיר </vt:lpstr>
      <vt:lpstr> דמוקרטיה/קזבלן   קראו את מילות השיר (ניתן גם לשמוע באמצעות הקישור) וענו כיצד בא לידי ביטוי עיקרון הדמוקרטיה בשיר  </vt:lpstr>
      <vt:lpstr>שירת הסטיקר (ייתכן והמילים יהיו קיצוניות מעט אבל זה טוב לעורר דיון)</vt:lpstr>
      <vt:lpstr>סליחה על השאלה "להיות אזרח"</vt:lpstr>
      <vt:lpstr>מבנה הבגרות באזרחות</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למה צריך ללמוד אזרחות</dc:title>
  <dc:creator>user</dc:creator>
  <cp:lastModifiedBy>בת שבע אלפסי</cp:lastModifiedBy>
  <cp:revision>26</cp:revision>
  <dcterms:created xsi:type="dcterms:W3CDTF">2020-08-31T18:09:40Z</dcterms:created>
  <dcterms:modified xsi:type="dcterms:W3CDTF">2023-07-25T15:41:08Z</dcterms:modified>
</cp:coreProperties>
</file>