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3" r:id="rId3"/>
    <p:sldId id="256" r:id="rId4"/>
    <p:sldId id="268" r:id="rId5"/>
    <p:sldId id="263" r:id="rId6"/>
    <p:sldId id="270" r:id="rId7"/>
    <p:sldId id="271" r:id="rId8"/>
    <p:sldId id="265" r:id="rId9"/>
    <p:sldId id="269" r:id="rId10"/>
    <p:sldId id="264" r:id="rId11"/>
    <p:sldId id="266" r:id="rId12"/>
    <p:sldId id="260" r:id="rId13"/>
    <p:sldId id="261" r:id="rId14"/>
    <p:sldId id="2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5C7D4-A43D-4929-9FB2-0DBCB448A1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DE3E1B5-E5F1-4136-AE37-835D41E8DB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640367-8E95-49A7-BD61-3AF1507464A6}"/>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5" name="Footer Placeholder 4">
            <a:extLst>
              <a:ext uri="{FF2B5EF4-FFF2-40B4-BE49-F238E27FC236}">
                <a16:creationId xmlns:a16="http://schemas.microsoft.com/office/drawing/2014/main" id="{DA79E193-B391-46C5-85B9-7C85FC7A64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F3A9DD-16AE-4924-B822-DEA4C0ACC145}"/>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4149302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580D6-0E86-4F95-83AB-7DF40C1020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72AA29-2EF0-416B-93F2-3E32B48D76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E51C99-8409-46AA-A5C1-C17C90AA8034}"/>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5" name="Footer Placeholder 4">
            <a:extLst>
              <a:ext uri="{FF2B5EF4-FFF2-40B4-BE49-F238E27FC236}">
                <a16:creationId xmlns:a16="http://schemas.microsoft.com/office/drawing/2014/main" id="{9D04E5AF-F635-4BDC-8F4D-A3F73C5F4A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568EAA-46CC-43E0-A89D-05CF96A44D61}"/>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1960316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181B45-AC73-4825-87CA-CFC7D32AE60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80FC47-F0AE-44B6-8079-696314B470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4D65A-D649-451B-942D-51A15DBF6054}"/>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5" name="Footer Placeholder 4">
            <a:extLst>
              <a:ext uri="{FF2B5EF4-FFF2-40B4-BE49-F238E27FC236}">
                <a16:creationId xmlns:a16="http://schemas.microsoft.com/office/drawing/2014/main" id="{2469D548-8662-4E89-B8D2-DF8CE9B74D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9BD2CD-864F-420B-9435-254B6D0E7C37}"/>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3402251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A39E5-684E-4674-ADBA-8901EA5B02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548DCA-601F-4A09-AE35-F8E838B6733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411412-32AC-4223-BA5A-0B669C174BF9}"/>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5" name="Footer Placeholder 4">
            <a:extLst>
              <a:ext uri="{FF2B5EF4-FFF2-40B4-BE49-F238E27FC236}">
                <a16:creationId xmlns:a16="http://schemas.microsoft.com/office/drawing/2014/main" id="{9F129DB4-9747-4B88-A80C-2A156B3868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7B1987-8BCD-4B87-BC91-ED5A42813890}"/>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5445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E64E-3DB0-49A9-890E-A41BC40607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C2C0AF-0605-4CB3-8BEE-C65394993F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E4C135-5BAA-4C79-9D61-F203391A3B56}"/>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5" name="Footer Placeholder 4">
            <a:extLst>
              <a:ext uri="{FF2B5EF4-FFF2-40B4-BE49-F238E27FC236}">
                <a16:creationId xmlns:a16="http://schemas.microsoft.com/office/drawing/2014/main" id="{956E351B-1F79-470E-B382-31DDFD75BF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B3410-143B-4D29-9C60-8F4DAFEA04CB}"/>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1451421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3D4A1-F0F0-48B9-9643-9978E8EF75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5F39D1-481E-40E9-9C98-DE1C1198A1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28A177-FE73-4B80-9817-5FD71FC076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870C46-E4F7-4719-9B01-27A073DCCF7A}"/>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6" name="Footer Placeholder 5">
            <a:extLst>
              <a:ext uri="{FF2B5EF4-FFF2-40B4-BE49-F238E27FC236}">
                <a16:creationId xmlns:a16="http://schemas.microsoft.com/office/drawing/2014/main" id="{ED275680-AEC4-4FEB-B8E4-23B8CE7A54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934AEF-53DF-4B97-ACA6-6474068EECC6}"/>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322544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1474D-9EBD-4543-93F6-61790B0618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BF1F6A-447A-4A79-B1DA-E3657F2DC9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9EF49B-09D7-40D7-AE74-5FCBF398B9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885F01-5FD2-470C-A20C-E9945FBAA8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86B805-41EC-4FAB-9FB2-4A75060D30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B0BA1C-58A5-4C39-B94A-DE68A0DC9704}"/>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8" name="Footer Placeholder 7">
            <a:extLst>
              <a:ext uri="{FF2B5EF4-FFF2-40B4-BE49-F238E27FC236}">
                <a16:creationId xmlns:a16="http://schemas.microsoft.com/office/drawing/2014/main" id="{CF4682CF-5A68-4200-8DBE-DE1C371036F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43164C-C5BD-4ECF-971F-3C436BD08DF0}"/>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3164720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F07DA-8569-4C43-9546-277028CA26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5190E7-6D8D-4122-9514-76969C434F34}"/>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4" name="Footer Placeholder 3">
            <a:extLst>
              <a:ext uri="{FF2B5EF4-FFF2-40B4-BE49-F238E27FC236}">
                <a16:creationId xmlns:a16="http://schemas.microsoft.com/office/drawing/2014/main" id="{A9AB9CC2-167A-4709-A5D9-742406B0B0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0840A3-C55D-4521-ABD5-B9645D17BB3A}"/>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1500301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EF6407-2F80-44F7-A63D-EA550766DB65}"/>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3" name="Footer Placeholder 2">
            <a:extLst>
              <a:ext uri="{FF2B5EF4-FFF2-40B4-BE49-F238E27FC236}">
                <a16:creationId xmlns:a16="http://schemas.microsoft.com/office/drawing/2014/main" id="{74A3B75E-0FE9-46D8-9CAC-B55C3CFF39F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8A48B4B-7358-4A9A-9386-DA9A7A9BEE3D}"/>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3076601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992A4-C357-4EAD-BB09-50690424D8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17431D-5C59-4053-8E74-B7452B08CD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2BD926-7149-4D60-B44E-F22F720DC5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D902AB-7F8C-45C0-9A74-E429B26D41C7}"/>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6" name="Footer Placeholder 5">
            <a:extLst>
              <a:ext uri="{FF2B5EF4-FFF2-40B4-BE49-F238E27FC236}">
                <a16:creationId xmlns:a16="http://schemas.microsoft.com/office/drawing/2014/main" id="{95BA2CD5-0C36-478F-8B28-BA620A570C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844881-9DCC-4948-A9AA-646BE4F232F9}"/>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3438062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C48ED-D1A8-43EB-8DF0-6A9B5D14BE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B79477E-DBDA-472C-97A4-40B083BE85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56969A-8949-46AE-B01B-E62E23973B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D86CCD-CFC4-4F0B-9B11-18B101E2005F}"/>
              </a:ext>
            </a:extLst>
          </p:cNvPr>
          <p:cNvSpPr>
            <a:spLocks noGrp="1"/>
          </p:cNvSpPr>
          <p:nvPr>
            <p:ph type="dt" sz="half" idx="10"/>
          </p:nvPr>
        </p:nvSpPr>
        <p:spPr/>
        <p:txBody>
          <a:bodyPr/>
          <a:lstStyle/>
          <a:p>
            <a:fld id="{6106FF97-5009-4F77-B899-0A6A1FD02594}" type="datetimeFigureOut">
              <a:rPr lang="en-US" smtClean="0"/>
              <a:t>9/3/2022</a:t>
            </a:fld>
            <a:endParaRPr lang="en-US"/>
          </a:p>
        </p:txBody>
      </p:sp>
      <p:sp>
        <p:nvSpPr>
          <p:cNvPr id="6" name="Footer Placeholder 5">
            <a:extLst>
              <a:ext uri="{FF2B5EF4-FFF2-40B4-BE49-F238E27FC236}">
                <a16:creationId xmlns:a16="http://schemas.microsoft.com/office/drawing/2014/main" id="{2C770070-450A-4A7D-9863-3080D33DE8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B3ED76-2BB9-4C4A-9B2B-215FB25EDB3F}"/>
              </a:ext>
            </a:extLst>
          </p:cNvPr>
          <p:cNvSpPr>
            <a:spLocks noGrp="1"/>
          </p:cNvSpPr>
          <p:nvPr>
            <p:ph type="sldNum" sz="quarter" idx="12"/>
          </p:nvPr>
        </p:nvSpPr>
        <p:spPr/>
        <p:txBody>
          <a:bodyPr/>
          <a:lstStyle/>
          <a:p>
            <a:fld id="{8C707655-9E70-4110-812C-E0DA9D3750F5}" type="slidenum">
              <a:rPr lang="en-US" smtClean="0"/>
              <a:t>‹#›</a:t>
            </a:fld>
            <a:endParaRPr lang="en-US"/>
          </a:p>
        </p:txBody>
      </p:sp>
    </p:spTree>
    <p:extLst>
      <p:ext uri="{BB962C8B-B14F-4D97-AF65-F5344CB8AC3E}">
        <p14:creationId xmlns:p14="http://schemas.microsoft.com/office/powerpoint/2010/main" val="2436346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889029-0394-43E1-B8E0-22AFB96E01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E73BCA-F129-4B78-AA8A-A02F6B4907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DF8978-8486-4D78-A3EF-BF73D9134E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06FF97-5009-4F77-B899-0A6A1FD02594}" type="datetimeFigureOut">
              <a:rPr lang="en-US" smtClean="0"/>
              <a:t>9/3/2022</a:t>
            </a:fld>
            <a:endParaRPr lang="en-US"/>
          </a:p>
        </p:txBody>
      </p:sp>
      <p:sp>
        <p:nvSpPr>
          <p:cNvPr id="5" name="Footer Placeholder 4">
            <a:extLst>
              <a:ext uri="{FF2B5EF4-FFF2-40B4-BE49-F238E27FC236}">
                <a16:creationId xmlns:a16="http://schemas.microsoft.com/office/drawing/2014/main" id="{7328C192-E432-4433-9194-F76165E6D8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77F153-3ACB-474F-A2C4-E9F886A01C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07655-9E70-4110-812C-E0DA9D3750F5}" type="slidenum">
              <a:rPr lang="en-US" smtClean="0"/>
              <a:t>‹#›</a:t>
            </a:fld>
            <a:endParaRPr lang="en-US"/>
          </a:p>
        </p:txBody>
      </p:sp>
    </p:spTree>
    <p:extLst>
      <p:ext uri="{BB962C8B-B14F-4D97-AF65-F5344CB8AC3E}">
        <p14:creationId xmlns:p14="http://schemas.microsoft.com/office/powerpoint/2010/main" val="2188116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kaCBC850QO8"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youtube.com/watch?v=kaCBC850QO8" TargetMode="External"/><Relationship Id="rId3" Type="http://schemas.openxmlformats.org/officeDocument/2006/relationships/hyperlink" Target="https://citizenship.cet.ac.il/ShowItem.aspx?ItemID=5ef3361d-af01-4a15-83d2-9e75cd800029&amp;lang=HEB" TargetMode="External"/><Relationship Id="rId7" Type="http://schemas.openxmlformats.org/officeDocument/2006/relationships/hyperlink" Target="https://www.youtube.com/watch?v=J5KFLHWUwCU" TargetMode="External"/><Relationship Id="rId2" Type="http://schemas.openxmlformats.org/officeDocument/2006/relationships/hyperlink" Target="https://sites.google.com/site/ezrachutt/classroom-pictures/assignments/yswdwthmdynh-sltwn" TargetMode="External"/><Relationship Id="rId1" Type="http://schemas.openxmlformats.org/officeDocument/2006/relationships/slideLayout" Target="../slideLayouts/slideLayout2.xml"/><Relationship Id="rId6" Type="http://schemas.openxmlformats.org/officeDocument/2006/relationships/hyperlink" Target="https://citizenship.cet.ac.il/ShowItem.aspx?ItemID=274fd922-50ce-4219-8f9a-6fcf9bd48791&amp;lang=HEB" TargetMode="External"/><Relationship Id="rId5" Type="http://schemas.openxmlformats.org/officeDocument/2006/relationships/hyperlink" Target="https://www.haaretz.co.il/news/health/1.934619" TargetMode="External"/><Relationship Id="rId4" Type="http://schemas.openxmlformats.org/officeDocument/2006/relationships/hyperlink" Target="http://lautmaneduforum.org.il/wp-content/uploads/2018/12/civic.pdf"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meyda.education.gov.il/files/noar/338.pdf" TargetMode="External"/><Relationship Id="rId2" Type="http://schemas.openxmlformats.org/officeDocument/2006/relationships/hyperlink" Target="http://ezkef.weebly.com/1489150014931490" TargetMode="External"/><Relationship Id="rId1" Type="http://schemas.openxmlformats.org/officeDocument/2006/relationships/slideLayout" Target="../slideLayouts/slideLayout2.xml"/><Relationship Id="rId5" Type="http://schemas.openxmlformats.org/officeDocument/2006/relationships/hyperlink" Target="https://www.google.com/search?q=%D7%9C%D7%9E%D7%94+%D7%A6%D7%A8%D7%99%D7%9A+%D7%9C%D7%9C%D7%9E%D7%95%D7%93+%D7%90%D7%96%D7%A8%D7%97%D7%95%D7%AA&amp;sxsrf=ALeKk01oeC5F7kW2tc4e9AUHQU4CFqiGnA:1598897313011&amp;ei=oTxNX6Umh_GTBbmtnagB&amp;start=10&amp;sa=N&amp;ved=2ahUKEwjl-v7ShMbrAhWH-KQKHblWBxUQ8tMDegQIDBA2&amp;biw=1366&amp;bih=625" TargetMode="External"/><Relationship Id="rId4" Type="http://schemas.openxmlformats.org/officeDocument/2006/relationships/hyperlink" Target="https://www.kidum.com/bagrut/p/15/%D7%91%D7%92%D7%A8%D7%95%D7%AA-%D7%91%D7%90%D7%96%D7%A8%D7%97%D7%95%D7%AA"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igm.org.il/home_page.aspx?page=igm_item,284083" TargetMode="External"/><Relationship Id="rId2" Type="http://schemas.openxmlformats.org/officeDocument/2006/relationships/hyperlink" Target="https://www.edunow.org.il/category/citizenship-lesson" TargetMode="External"/><Relationship Id="rId1" Type="http://schemas.openxmlformats.org/officeDocument/2006/relationships/slideLayout" Target="../slideLayouts/slideLayout2.xml"/><Relationship Id="rId6" Type="http://schemas.openxmlformats.org/officeDocument/2006/relationships/hyperlink" Target="https://www.themarker.com/career/1.2107200" TargetMode="External"/><Relationship Id="rId5" Type="http://schemas.openxmlformats.org/officeDocument/2006/relationships/hyperlink" Target="https://www.emaze.com/@AOICTQZZO" TargetMode="External"/><Relationship Id="rId4" Type="http://schemas.openxmlformats.org/officeDocument/2006/relationships/hyperlink" Target="https://mida.org.il/2017/06/01/%D7%91%D7%97%D7%99%D7%A0%D7%AA-%D7%94%D7%91%D7%92%D7%A8%D7%95%D7%AA-%D7%91%D7%90%D7%96%D7%A8%D7%97%D7%95%D7%AA-%D7%A6%D7%99%D7%95%D7%9F-%D7%A0%D7%9B%D7%A9%D7%9C-%D7%9C%D7%9E%D7%A9%D7%A8%D7%9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ze.com/@AOICTQZZ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sLkTaC79tt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hironet.mako.co.il/artist?type=lyrics&amp;lang=1&amp;prfid=3698&amp;wrkid=1171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מציין מיקום תוכן 3"/>
          <p:cNvPicPr>
            <a:picLocks noGrp="1" noChangeAspect="1"/>
          </p:cNvPicPr>
          <p:nvPr>
            <p:ph idx="1"/>
          </p:nvPr>
        </p:nvPicPr>
        <p:blipFill rotWithShape="1">
          <a:blip r:embed="rId2">
            <a:extLst>
              <a:ext uri="{28A0092B-C50C-407E-A947-70E740481C1C}">
                <a14:useLocalDpi xmlns:a14="http://schemas.microsoft.com/office/drawing/2010/main" val="0"/>
              </a:ext>
            </a:extLst>
          </a:blip>
          <a:srcRect b="66191"/>
          <a:stretch/>
        </p:blipFill>
        <p:spPr>
          <a:xfrm>
            <a:off x="774090" y="813724"/>
            <a:ext cx="10643819" cy="6397546"/>
          </a:xfrm>
        </p:spPr>
      </p:pic>
      <p:sp>
        <p:nvSpPr>
          <p:cNvPr id="2" name="כותרת 1"/>
          <p:cNvSpPr>
            <a:spLocks noGrp="1"/>
          </p:cNvSpPr>
          <p:nvPr>
            <p:ph type="title"/>
          </p:nvPr>
        </p:nvSpPr>
        <p:spPr>
          <a:xfrm>
            <a:off x="838200" y="0"/>
            <a:ext cx="10515600" cy="1081538"/>
          </a:xfrm>
        </p:spPr>
        <p:txBody>
          <a:bodyPr/>
          <a:lstStyle/>
          <a:p>
            <a:pPr algn="ctr"/>
            <a:r>
              <a:rPr lang="he-IL" dirty="0"/>
              <a:t>מה אתם רואים בתמונה? </a:t>
            </a:r>
          </a:p>
        </p:txBody>
      </p:sp>
    </p:spTree>
    <p:extLst>
      <p:ext uri="{BB962C8B-B14F-4D97-AF65-F5344CB8AC3E}">
        <p14:creationId xmlns:p14="http://schemas.microsoft.com/office/powerpoint/2010/main" val="229013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סליחה על השאלה "להיות אזרח"</a:t>
            </a:r>
          </a:p>
        </p:txBody>
      </p:sp>
      <p:sp>
        <p:nvSpPr>
          <p:cNvPr id="3" name="מציין מיקום תוכן 2"/>
          <p:cNvSpPr>
            <a:spLocks noGrp="1"/>
          </p:cNvSpPr>
          <p:nvPr>
            <p:ph idx="1"/>
          </p:nvPr>
        </p:nvSpPr>
        <p:spPr/>
        <p:txBody>
          <a:bodyPr/>
          <a:lstStyle/>
          <a:p>
            <a:r>
              <a:rPr lang="en-US" dirty="0"/>
              <a:t> </a:t>
            </a:r>
            <a:r>
              <a:rPr lang="en-US" dirty="0">
                <a:hlinkClick r:id="rId2"/>
              </a:rPr>
              <a:t>https://www.youtube.com/watch?v=kaCBC850QO8</a:t>
            </a:r>
            <a:r>
              <a:rPr lang="en-US" dirty="0"/>
              <a:t> </a:t>
            </a:r>
            <a:endParaRPr lang="he-IL" dirty="0"/>
          </a:p>
        </p:txBody>
      </p:sp>
    </p:spTree>
    <p:extLst>
      <p:ext uri="{BB962C8B-B14F-4D97-AF65-F5344CB8AC3E}">
        <p14:creationId xmlns:p14="http://schemas.microsoft.com/office/powerpoint/2010/main" val="2750484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מבנה הבגרות באזרחות</a:t>
            </a:r>
          </a:p>
        </p:txBody>
      </p:sp>
      <p:sp>
        <p:nvSpPr>
          <p:cNvPr id="3" name="מציין מיקום תוכן 2"/>
          <p:cNvSpPr>
            <a:spLocks noGrp="1"/>
          </p:cNvSpPr>
          <p:nvPr>
            <p:ph idx="1"/>
          </p:nvPr>
        </p:nvSpPr>
        <p:spPr>
          <a:xfrm>
            <a:off x="838200" y="1852002"/>
            <a:ext cx="10515600" cy="4351338"/>
          </a:xfrm>
        </p:spPr>
        <p:txBody>
          <a:bodyPr>
            <a:normAutofit lnSpcReduction="10000"/>
          </a:bodyPr>
          <a:lstStyle/>
          <a:p>
            <a:pPr algn="r" rtl="1"/>
            <a:r>
              <a:rPr lang="he-IL" dirty="0"/>
              <a:t>הבגרות באזרחות מורכבת מ-4 פרקים: </a:t>
            </a:r>
          </a:p>
          <a:p>
            <a:pPr algn="r" rtl="1"/>
            <a:r>
              <a:rPr lang="he-IL" dirty="0"/>
              <a:t>בפרק הראשון - אירועים (14 נקודות) - תצטרכו לענות על שאלה אחת מבין שתיים.</a:t>
            </a:r>
          </a:p>
          <a:p>
            <a:pPr algn="r" rtl="1"/>
            <a:r>
              <a:rPr lang="he-IL" dirty="0"/>
              <a:t>בפרק השני - ידע (40 נקודות) – תצטרכו לענות על ארבע מבין שבע שאלות.</a:t>
            </a:r>
          </a:p>
          <a:p>
            <a:pPr algn="r" rtl="1"/>
            <a:r>
              <a:rPr lang="he-IL" dirty="0"/>
              <a:t>בפרק השלישי - טקסט (24 נקודות) – תצטרכו לענות על שתיים מבין שלוש שאלות על הטקסט שיופיע בפרק.</a:t>
            </a:r>
          </a:p>
          <a:p>
            <a:pPr algn="r" rtl="1"/>
            <a:r>
              <a:rPr lang="he-IL" dirty="0"/>
              <a:t>בפרק הרביעי - חצאי אירועים (22 נקודות) - תצטרכו לענות על שני חצאי אירועים מבין ארבעה.</a:t>
            </a:r>
          </a:p>
          <a:p>
            <a:pPr algn="r" rtl="1"/>
            <a:r>
              <a:rPr lang="he-IL" dirty="0"/>
              <a:t>משך הבחינה הוא כשעתיים והשימוש בחומר עזר מכל סוג שהוא אסור.</a:t>
            </a:r>
          </a:p>
        </p:txBody>
      </p:sp>
    </p:spTree>
    <p:extLst>
      <p:ext uri="{BB962C8B-B14F-4D97-AF65-F5344CB8AC3E}">
        <p14:creationId xmlns:p14="http://schemas.microsoft.com/office/powerpoint/2010/main" val="2323188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B8532-AB3A-4B81-AD02-278D2EA535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90951FB-3B1D-4BC1-9B15-09044E5FF1A4}"/>
              </a:ext>
            </a:extLst>
          </p:cNvPr>
          <p:cNvSpPr>
            <a:spLocks noGrp="1"/>
          </p:cNvSpPr>
          <p:nvPr>
            <p:ph idx="1"/>
          </p:nvPr>
        </p:nvSpPr>
        <p:spPr/>
        <p:txBody>
          <a:bodyPr>
            <a:normAutofit fontScale="92500" lnSpcReduction="10000"/>
          </a:bodyPr>
          <a:lstStyle/>
          <a:p>
            <a:r>
              <a:rPr lang="en-US" dirty="0">
                <a:hlinkClick r:id="rId2"/>
              </a:rPr>
              <a:t>https://sites.google.com/site/ezrachutt/classroom-pictures/assignments/yswdwthmdynh-sltwn</a:t>
            </a:r>
            <a:endParaRPr lang="he-IL" dirty="0"/>
          </a:p>
          <a:p>
            <a:r>
              <a:rPr lang="en-US" dirty="0">
                <a:hlinkClick r:id="rId3"/>
              </a:rPr>
              <a:t>https://citizenship.cet.ac.il/ShowItem.aspx?ItemID=5ef3361d-af01-4a15-83d2-9e75cd800029&amp;lang=HEB</a:t>
            </a:r>
            <a:endParaRPr lang="he-IL" dirty="0"/>
          </a:p>
          <a:p>
            <a:r>
              <a:rPr lang="en-US" dirty="0">
                <a:hlinkClick r:id="rId4"/>
              </a:rPr>
              <a:t>http://lautmaneduforum.org.il/wp-content/uploads/2018/12/civic.pdf</a:t>
            </a:r>
            <a:r>
              <a:rPr lang="he-IL" dirty="0"/>
              <a:t> </a:t>
            </a:r>
          </a:p>
          <a:p>
            <a:r>
              <a:rPr lang="en-US" dirty="0">
                <a:hlinkClick r:id="rId5"/>
              </a:rPr>
              <a:t>https://www.haaretz.co.il/news/health/1.934619</a:t>
            </a:r>
            <a:endParaRPr lang="he-IL" dirty="0"/>
          </a:p>
          <a:p>
            <a:r>
              <a:rPr lang="en-US" dirty="0">
                <a:hlinkClick r:id="rId6"/>
              </a:rPr>
              <a:t>https://citizenship.cet.ac.il/ShowItem.aspx?ItemID=274fd922-50ce-4219-8f9a-6fcf9bd48791&amp;lang=HEB</a:t>
            </a:r>
            <a:endParaRPr lang="he-IL" dirty="0"/>
          </a:p>
          <a:p>
            <a:r>
              <a:rPr lang="en-US" dirty="0">
                <a:hlinkClick r:id="rId7"/>
              </a:rPr>
              <a:t>https://www.youtube.com/watch?v=J5KFLHWUwCU</a:t>
            </a:r>
            <a:endParaRPr lang="he-IL" dirty="0"/>
          </a:p>
          <a:p>
            <a:r>
              <a:rPr lang="en-US" dirty="0">
                <a:hlinkClick r:id="rId8"/>
              </a:rPr>
              <a:t>https://www.youtube.com/watch?v=kaCBC850QO8</a:t>
            </a:r>
            <a:endParaRPr lang="en-US" dirty="0"/>
          </a:p>
        </p:txBody>
      </p:sp>
    </p:spTree>
    <p:extLst>
      <p:ext uri="{BB962C8B-B14F-4D97-AF65-F5344CB8AC3E}">
        <p14:creationId xmlns:p14="http://schemas.microsoft.com/office/powerpoint/2010/main" val="1307989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752AF-750A-4953-A1B8-8F3CA14BA4C2}"/>
              </a:ext>
            </a:extLst>
          </p:cNvPr>
          <p:cNvSpPr>
            <a:spLocks noGrp="1"/>
          </p:cNvSpPr>
          <p:nvPr>
            <p:ph type="title"/>
          </p:nvPr>
        </p:nvSpPr>
        <p:spPr>
          <a:xfrm>
            <a:off x="739726" y="829359"/>
            <a:ext cx="10515600" cy="1325563"/>
          </a:xfrm>
        </p:spPr>
        <p:txBody>
          <a:bodyPr/>
          <a:lstStyle/>
          <a:p>
            <a:endParaRPr lang="en-US"/>
          </a:p>
        </p:txBody>
      </p:sp>
      <p:sp>
        <p:nvSpPr>
          <p:cNvPr id="3" name="Content Placeholder 2">
            <a:extLst>
              <a:ext uri="{FF2B5EF4-FFF2-40B4-BE49-F238E27FC236}">
                <a16:creationId xmlns:a16="http://schemas.microsoft.com/office/drawing/2014/main" id="{D54085FE-54A2-4BB1-B23B-D73A111557EC}"/>
              </a:ext>
            </a:extLst>
          </p:cNvPr>
          <p:cNvSpPr>
            <a:spLocks noGrp="1"/>
          </p:cNvSpPr>
          <p:nvPr>
            <p:ph idx="1"/>
          </p:nvPr>
        </p:nvSpPr>
        <p:spPr/>
        <p:txBody>
          <a:bodyPr>
            <a:normAutofit lnSpcReduction="10000"/>
          </a:bodyPr>
          <a:lstStyle/>
          <a:p>
            <a:r>
              <a:rPr lang="en-US" dirty="0">
                <a:hlinkClick r:id="rId2"/>
              </a:rPr>
              <a:t>http://ezkef.weebly.com/1489150014931490</a:t>
            </a:r>
            <a:endParaRPr lang="he-IL" dirty="0"/>
          </a:p>
          <a:p>
            <a:r>
              <a:rPr lang="en-US" dirty="0">
                <a:hlinkClick r:id="rId3"/>
              </a:rPr>
              <a:t>https://meyda.education.gov.il/files/noar/338.pdf</a:t>
            </a:r>
            <a:endParaRPr lang="he-IL" dirty="0"/>
          </a:p>
          <a:p>
            <a:r>
              <a:rPr lang="en-US" dirty="0">
                <a:hlinkClick r:id="rId4"/>
              </a:rPr>
              <a:t>https://www.kidum.com/bagrut/p/15/%D7%91%D7%92%D7%A8%D7%95%D7%AA-%D7%91%D7%90%D7%96%D7%A8%D7%97%D7%95%D7%AA</a:t>
            </a:r>
            <a:endParaRPr lang="he-IL" dirty="0"/>
          </a:p>
          <a:p>
            <a:r>
              <a:rPr lang="en-US" dirty="0">
                <a:hlinkClick r:id="rId5"/>
              </a:rPr>
              <a:t>https://www.google.com/search?q=%D7%9C%D7%9E%D7%94+%D7%A6%D7%A8%D7%99%D7%9A+%D7%9C%D7%9C%D7%9E%D7%95%D7%93+%D7%90%D7%96%D7%A8%D7%97%D7%95%D7%AA&amp;sxsrf=ALeKk01oeC5F7kW2tc4e9AUHQU4CFqiGnA:1598897313011&amp;ei=oTxNX6Umh_GTBbmtnagB&amp;start=10&amp;sa=N&amp;ved=2ahUKEwjl-v7ShMbrAhWH-KQKHblWBxUQ8tMDegQIDBA2&amp;biw=1366&amp;bih=625</a:t>
            </a:r>
            <a:endParaRPr lang="en-US" dirty="0"/>
          </a:p>
        </p:txBody>
      </p:sp>
    </p:spTree>
    <p:extLst>
      <p:ext uri="{BB962C8B-B14F-4D97-AF65-F5344CB8AC3E}">
        <p14:creationId xmlns:p14="http://schemas.microsoft.com/office/powerpoint/2010/main" val="3246373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17B61-09C5-4612-A157-34C473CC6DB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58C6C7F-F01B-439C-B5DB-943C351EA38B}"/>
              </a:ext>
            </a:extLst>
          </p:cNvPr>
          <p:cNvSpPr>
            <a:spLocks noGrp="1"/>
          </p:cNvSpPr>
          <p:nvPr>
            <p:ph idx="1"/>
          </p:nvPr>
        </p:nvSpPr>
        <p:spPr/>
        <p:txBody>
          <a:bodyPr>
            <a:normAutofit lnSpcReduction="10000"/>
          </a:bodyPr>
          <a:lstStyle/>
          <a:p>
            <a:r>
              <a:rPr lang="en-US" dirty="0">
                <a:hlinkClick r:id="rId2"/>
              </a:rPr>
              <a:t>https://www.edunow.org.il/category/citizenship-lesson</a:t>
            </a:r>
            <a:endParaRPr lang="he-IL" dirty="0"/>
          </a:p>
          <a:p>
            <a:r>
              <a:rPr lang="en-US" dirty="0">
                <a:hlinkClick r:id="rId3"/>
              </a:rPr>
              <a:t>https://www.igm.org.il/home_page.aspx?page=igm_item,284083</a:t>
            </a:r>
            <a:endParaRPr lang="he-IL" dirty="0"/>
          </a:p>
          <a:p>
            <a:r>
              <a:rPr lang="en-US" dirty="0">
                <a:hlinkClick r:id="rId4"/>
              </a:rPr>
              <a:t>https://mida.org.il/2017/06/01/%D7%91%D7%97%D7%99%D7%A0%D7%AA-%D7%94%D7%91%D7%92%D7%A8%D7%95%D7%AA-%D7%91%D7%90%D7%96%D7%A8%D7%97%D7%95%D7%AA-%D7%A6%D7%99%D7%95%D7%9F-%D7%A0%D7%9B%D7%A9%D7%9C-%D7%9C%D7%9E%D7%A9%D7%A8%D7%93/</a:t>
            </a:r>
            <a:r>
              <a:rPr lang="he-IL" dirty="0"/>
              <a:t> </a:t>
            </a:r>
          </a:p>
          <a:p>
            <a:r>
              <a:rPr lang="he-IL" dirty="0"/>
              <a:t> </a:t>
            </a:r>
            <a:r>
              <a:rPr lang="en-US" dirty="0">
                <a:hlinkClick r:id="rId5"/>
              </a:rPr>
              <a:t>https://www.emaze.com/@AOICTQZZO</a:t>
            </a:r>
            <a:endParaRPr lang="he-IL" dirty="0"/>
          </a:p>
          <a:p>
            <a:r>
              <a:rPr lang="en-US" dirty="0">
                <a:hlinkClick r:id="rId6"/>
              </a:rPr>
              <a:t>https://www.themarker.com/career/1.2107200</a:t>
            </a:r>
            <a:endParaRPr lang="en-US" dirty="0"/>
          </a:p>
        </p:txBody>
      </p:sp>
    </p:spTree>
    <p:extLst>
      <p:ext uri="{BB962C8B-B14F-4D97-AF65-F5344CB8AC3E}">
        <p14:creationId xmlns:p14="http://schemas.microsoft.com/office/powerpoint/2010/main" val="1344377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36728" y="365126"/>
            <a:ext cx="3357351" cy="1189629"/>
          </a:xfrm>
        </p:spPr>
        <p:txBody>
          <a:bodyPr>
            <a:normAutofit fontScale="90000"/>
          </a:bodyPr>
          <a:lstStyle/>
          <a:p>
            <a:r>
              <a:rPr lang="he-IL" dirty="0"/>
              <a:t>  </a:t>
            </a:r>
            <a:r>
              <a:rPr lang="he-IL" b="1" dirty="0"/>
              <a:t>קראו את הקטע הבא וענו </a:t>
            </a:r>
          </a:p>
        </p:txBody>
      </p:sp>
      <p:pic>
        <p:nvPicPr>
          <p:cNvPr id="4" name="מציין מיקום תוכן 3"/>
          <p:cNvPicPr>
            <a:picLocks noGrp="1" noChangeAspect="1"/>
          </p:cNvPicPr>
          <p:nvPr>
            <p:ph idx="1"/>
          </p:nvPr>
        </p:nvPicPr>
        <p:blipFill rotWithShape="1">
          <a:blip r:embed="rId2">
            <a:extLst>
              <a:ext uri="{28A0092B-C50C-407E-A947-70E740481C1C}">
                <a14:useLocalDpi xmlns:a14="http://schemas.microsoft.com/office/drawing/2010/main" val="0"/>
              </a:ext>
            </a:extLst>
          </a:blip>
          <a:srcRect l="654" t="21401"/>
          <a:stretch/>
        </p:blipFill>
        <p:spPr>
          <a:xfrm>
            <a:off x="4336007" y="1317008"/>
            <a:ext cx="8618777" cy="5540992"/>
          </a:xfrm>
        </p:spPr>
      </p:pic>
      <p:sp>
        <p:nvSpPr>
          <p:cNvPr id="5" name="כותרת 1"/>
          <p:cNvSpPr txBox="1">
            <a:spLocks/>
          </p:cNvSpPr>
          <p:nvPr/>
        </p:nvSpPr>
        <p:spPr>
          <a:xfrm>
            <a:off x="313898" y="1554755"/>
            <a:ext cx="4496937" cy="3385735"/>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e-IL" b="1" dirty="0"/>
              <a:t>קראו את הקטע הבא וענו:</a:t>
            </a:r>
          </a:p>
          <a:p>
            <a:pPr marL="742950" indent="-742950">
              <a:buAutoNum type="arabicPeriod"/>
            </a:pPr>
            <a:r>
              <a:rPr lang="he-IL" b="1" dirty="0"/>
              <a:t>מהן טענותיהן של כל אחד מהצדדים? </a:t>
            </a:r>
          </a:p>
          <a:p>
            <a:pPr marL="742950" indent="-742950">
              <a:buAutoNum type="arabicPeriod"/>
            </a:pPr>
            <a:r>
              <a:rPr lang="he-IL" b="1" dirty="0"/>
              <a:t>מה דעתכם/דעתכן? </a:t>
            </a:r>
          </a:p>
          <a:p>
            <a:pPr marL="742950" indent="-742950">
              <a:buAutoNum type="arabicPeriod"/>
            </a:pPr>
            <a:r>
              <a:rPr lang="he-IL" b="1" dirty="0"/>
              <a:t>האם הנושא קשור ל מקצוע אזרחות? נמקו </a:t>
            </a:r>
          </a:p>
          <a:p>
            <a:pPr marL="742950" indent="-742950">
              <a:buAutoNum type="arabicPeriod"/>
            </a:pPr>
            <a:r>
              <a:rPr lang="he-IL" b="1" dirty="0"/>
              <a:t> למה צריך ללמוד אזרחות???</a:t>
            </a:r>
          </a:p>
        </p:txBody>
      </p:sp>
    </p:spTree>
    <p:extLst>
      <p:ext uri="{BB962C8B-B14F-4D97-AF65-F5344CB8AC3E}">
        <p14:creationId xmlns:p14="http://schemas.microsoft.com/office/powerpoint/2010/main" val="140145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2A719-72BE-4F1C-AB26-AC145422A5E8}"/>
              </a:ext>
            </a:extLst>
          </p:cNvPr>
          <p:cNvSpPr>
            <a:spLocks noGrp="1"/>
          </p:cNvSpPr>
          <p:nvPr>
            <p:ph type="ctrTitle"/>
          </p:nvPr>
        </p:nvSpPr>
        <p:spPr/>
        <p:txBody>
          <a:bodyPr/>
          <a:lstStyle/>
          <a:p>
            <a:r>
              <a:rPr lang="he-IL" dirty="0"/>
              <a:t>למה צריך ללמוד אזרחות????</a:t>
            </a:r>
            <a:endParaRPr lang="en-US" dirty="0"/>
          </a:p>
        </p:txBody>
      </p:sp>
      <p:pic>
        <p:nvPicPr>
          <p:cNvPr id="6" name="תמונה 5"/>
          <p:cNvPicPr>
            <a:picLocks noChangeAspect="1"/>
          </p:cNvPicPr>
          <p:nvPr/>
        </p:nvPicPr>
        <p:blipFill>
          <a:blip r:embed="rId2"/>
          <a:stretch>
            <a:fillRect/>
          </a:stretch>
        </p:blipFill>
        <p:spPr>
          <a:xfrm>
            <a:off x="7271238" y="3619500"/>
            <a:ext cx="2790825" cy="1638300"/>
          </a:xfrm>
          <a:prstGeom prst="rect">
            <a:avLst/>
          </a:prstGeom>
        </p:spPr>
      </p:pic>
      <p:sp>
        <p:nvSpPr>
          <p:cNvPr id="3" name="Subtitle 2">
            <a:extLst>
              <a:ext uri="{FF2B5EF4-FFF2-40B4-BE49-F238E27FC236}">
                <a16:creationId xmlns:a16="http://schemas.microsoft.com/office/drawing/2014/main" id="{FDD61827-D276-4638-BBA0-06D0BE5F8B02}"/>
              </a:ext>
            </a:extLst>
          </p:cNvPr>
          <p:cNvSpPr>
            <a:spLocks noGrp="1"/>
          </p:cNvSpPr>
          <p:nvPr>
            <p:ph type="subTitle" idx="1"/>
          </p:nvPr>
        </p:nvSpPr>
        <p:spPr/>
        <p:txBody>
          <a:bodyPr/>
          <a:lstStyle/>
          <a:p>
            <a:endParaRPr lang="en-US" dirty="0"/>
          </a:p>
        </p:txBody>
      </p:sp>
      <p:pic>
        <p:nvPicPr>
          <p:cNvPr id="4" name="תמונה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9728" y="3491201"/>
            <a:ext cx="4756272" cy="3366799"/>
          </a:xfrm>
          <a:prstGeom prst="rect">
            <a:avLst/>
          </a:prstGeom>
        </p:spPr>
      </p:pic>
      <p:sp>
        <p:nvSpPr>
          <p:cNvPr id="7" name="AutoShape 4" descr="פוסטר קטן סמל המדינה"/>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e-IL"/>
          </a:p>
        </p:txBody>
      </p:sp>
    </p:spTree>
    <p:extLst>
      <p:ext uri="{BB962C8B-B14F-4D97-AF65-F5344CB8AC3E}">
        <p14:creationId xmlns:p14="http://schemas.microsoft.com/office/powerpoint/2010/main" val="2966792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סרטון למה צריך ללמוד אזרחות</a:t>
            </a:r>
          </a:p>
        </p:txBody>
      </p:sp>
      <p:sp>
        <p:nvSpPr>
          <p:cNvPr id="3" name="מציין מיקום תוכן 2"/>
          <p:cNvSpPr>
            <a:spLocks noGrp="1"/>
          </p:cNvSpPr>
          <p:nvPr>
            <p:ph idx="1"/>
          </p:nvPr>
        </p:nvSpPr>
        <p:spPr/>
        <p:txBody>
          <a:bodyPr/>
          <a:lstStyle/>
          <a:p>
            <a:r>
              <a:rPr lang="en-US" dirty="0">
                <a:hlinkClick r:id="rId2"/>
              </a:rPr>
              <a:t>https://www.emaze.com/@AOICTQZZO</a:t>
            </a:r>
            <a:r>
              <a:rPr lang="he-IL" dirty="0"/>
              <a:t> </a:t>
            </a:r>
          </a:p>
        </p:txBody>
      </p:sp>
    </p:spTree>
    <p:extLst>
      <p:ext uri="{BB962C8B-B14F-4D97-AF65-F5344CB8AC3E}">
        <p14:creationId xmlns:p14="http://schemas.microsoft.com/office/powerpoint/2010/main" val="3326732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86E2A-27D2-45DF-9E65-835DDA88A2FD}"/>
              </a:ext>
            </a:extLst>
          </p:cNvPr>
          <p:cNvSpPr>
            <a:spLocks noGrp="1"/>
          </p:cNvSpPr>
          <p:nvPr>
            <p:ph type="title"/>
          </p:nvPr>
        </p:nvSpPr>
        <p:spPr/>
        <p:txBody>
          <a:bodyPr/>
          <a:lstStyle/>
          <a:p>
            <a:pPr algn="r" rtl="1"/>
            <a:r>
              <a:rPr lang="he-IL" b="1" u="sng" dirty="0"/>
              <a:t>למה ללמוד אזרחות?</a:t>
            </a:r>
            <a:endParaRPr lang="en-US" b="1" u="sng" dirty="0"/>
          </a:p>
        </p:txBody>
      </p:sp>
      <p:sp>
        <p:nvSpPr>
          <p:cNvPr id="3" name="Content Placeholder 2">
            <a:extLst>
              <a:ext uri="{FF2B5EF4-FFF2-40B4-BE49-F238E27FC236}">
                <a16:creationId xmlns:a16="http://schemas.microsoft.com/office/drawing/2014/main" id="{2EDDC38F-D058-455A-BE26-12880BB83401}"/>
              </a:ext>
            </a:extLst>
          </p:cNvPr>
          <p:cNvSpPr>
            <a:spLocks noGrp="1"/>
          </p:cNvSpPr>
          <p:nvPr>
            <p:ph idx="1"/>
          </p:nvPr>
        </p:nvSpPr>
        <p:spPr>
          <a:xfrm>
            <a:off x="838200" y="1579964"/>
            <a:ext cx="10515600" cy="4793539"/>
          </a:xfrm>
        </p:spPr>
        <p:txBody>
          <a:bodyPr>
            <a:normAutofit fontScale="85000" lnSpcReduction="10000"/>
          </a:bodyPr>
          <a:lstStyle/>
          <a:p>
            <a:pPr marL="0" indent="0" algn="just" rtl="1" fontAlgn="base">
              <a:buNone/>
            </a:pPr>
            <a:r>
              <a:rPr lang="he-IL" dirty="0"/>
              <a:t> </a:t>
            </a:r>
          </a:p>
          <a:p>
            <a:pPr algn="just" rtl="1" fontAlgn="base">
              <a:buFont typeface="Wingdings" panose="05000000000000000000" pitchFamily="2" charset="2"/>
              <a:buChar char="§"/>
            </a:pPr>
            <a:r>
              <a:rPr lang="he-IL" sz="4900" dirty="0"/>
              <a:t>אנחנו לא מלמדים </a:t>
            </a:r>
            <a:r>
              <a:rPr lang="he-IL" sz="4900" b="1" dirty="0"/>
              <a:t>" לאזרחות", </a:t>
            </a:r>
            <a:r>
              <a:rPr lang="he-IL" sz="4900" dirty="0"/>
              <a:t>אנחנו </a:t>
            </a:r>
            <a:r>
              <a:rPr lang="he-IL" sz="4900" b="1" dirty="0"/>
              <a:t>"מחנכים לאזרחות" דבר הדורש </a:t>
            </a:r>
            <a:r>
              <a:rPr lang="he-IL" sz="4900" dirty="0"/>
              <a:t>מאתנו יציאה מאזור הנוחות, אקטיביזם, שינוי תפיסה, הפעלת כל חושינו והקדשת כל משאבינו לחברה בה אנו חיים.</a:t>
            </a:r>
          </a:p>
          <a:p>
            <a:pPr algn="just" rtl="1" fontAlgn="base">
              <a:buFont typeface="Wingdings" panose="05000000000000000000" pitchFamily="2" charset="2"/>
              <a:buChar char="§"/>
            </a:pPr>
            <a:r>
              <a:rPr lang="he-IL" sz="4900" dirty="0"/>
              <a:t> כדי להצליח במשימה של "חינוך לאזרחות" התהליך חייב להתבצע בקבוצות, בדיונים, בהתנסות, התבוננות, ניתוח, העברת ביקורת ועשייה חברתית</a:t>
            </a:r>
            <a:endParaRPr lang="he-IL" sz="4900" b="1" dirty="0"/>
          </a:p>
          <a:p>
            <a:pPr algn="r" rtl="1"/>
            <a:endParaRPr lang="he-IL" dirty="0"/>
          </a:p>
          <a:p>
            <a:pPr algn="r" rtl="1"/>
            <a:endParaRPr lang="en-US" dirty="0"/>
          </a:p>
        </p:txBody>
      </p:sp>
    </p:spTree>
    <p:extLst>
      <p:ext uri="{BB962C8B-B14F-4D97-AF65-F5344CB8AC3E}">
        <p14:creationId xmlns:p14="http://schemas.microsoft.com/office/powerpoint/2010/main" val="3645041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normAutofit lnSpcReduction="10000"/>
          </a:bodyPr>
          <a:lstStyle/>
          <a:p>
            <a:pPr algn="r" rtl="1" fontAlgn="base">
              <a:buFont typeface="Wingdings" panose="05000000000000000000" pitchFamily="2" charset="2"/>
              <a:buChar char="§"/>
            </a:pPr>
            <a:r>
              <a:rPr lang="he-IL" dirty="0"/>
              <a:t>לכל אורך ההיסטוריה בני האדם בנו והשתייכו לקבוצות חברתיות שונות. הקבוצה הגדולה שאנו כולנו משתייכים אליה היא </a:t>
            </a:r>
            <a:r>
              <a:rPr lang="he-IL" b="1" dirty="0"/>
              <a:t>המדינה.</a:t>
            </a:r>
            <a:r>
              <a:rPr lang="he-IL" dirty="0"/>
              <a:t> </a:t>
            </a:r>
          </a:p>
          <a:p>
            <a:pPr algn="r" rtl="1"/>
            <a:r>
              <a:rPr lang="he-IL" dirty="0"/>
              <a:t>מצד אחד, הישראלים ידועים כמתלוננים גדולים, מצד שני, אינם יודעים כיצד להתמודד עם התלונות? </a:t>
            </a:r>
          </a:p>
          <a:p>
            <a:pPr algn="r" rtl="1"/>
            <a:r>
              <a:rPr lang="he-IL" dirty="0"/>
              <a:t>האם התלונות שלנו מוצדקות?</a:t>
            </a:r>
          </a:p>
          <a:p>
            <a:pPr algn="r" rtl="1"/>
            <a:r>
              <a:rPr lang="he-IL" dirty="0"/>
              <a:t> על מה ועל מי להתלונן? מי אשם? האם לעשות?</a:t>
            </a:r>
          </a:p>
          <a:p>
            <a:pPr algn="r" rtl="1"/>
            <a:r>
              <a:rPr lang="he-IL" dirty="0"/>
              <a:t> מה לעשות? </a:t>
            </a:r>
          </a:p>
          <a:p>
            <a:pPr algn="r" rtl="1"/>
            <a:r>
              <a:rPr lang="he-IL" dirty="0"/>
              <a:t>כיצד לעשות? </a:t>
            </a:r>
          </a:p>
          <a:p>
            <a:pPr algn="r" rtl="1"/>
            <a:r>
              <a:rPr lang="he-IL" dirty="0"/>
              <a:t>כדי לדעת את התשובות לשאלות אילו אנו לומדים אזרחות. אז עדיין, אנחנו לא מתלוננים,  אבל </a:t>
            </a:r>
            <a:r>
              <a:rPr lang="he-IL" b="1" dirty="0"/>
              <a:t>עדיין</a:t>
            </a:r>
            <a:r>
              <a:rPr lang="he-IL" dirty="0"/>
              <a:t> לא מתעניינים למה ללמוד אזרחות? </a:t>
            </a:r>
          </a:p>
          <a:p>
            <a:pPr algn="r" rtl="1"/>
            <a:endParaRPr lang="he-IL" dirty="0"/>
          </a:p>
          <a:p>
            <a:endParaRPr lang="he-IL" dirty="0"/>
          </a:p>
        </p:txBody>
      </p:sp>
    </p:spTree>
    <p:extLst>
      <p:ext uri="{BB962C8B-B14F-4D97-AF65-F5344CB8AC3E}">
        <p14:creationId xmlns:p14="http://schemas.microsoft.com/office/powerpoint/2010/main" val="1344789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normAutofit/>
          </a:bodyPr>
          <a:lstStyle/>
          <a:p>
            <a:pPr algn="just" rtl="1"/>
            <a:r>
              <a:rPr lang="he-IL" dirty="0"/>
              <a:t>המדינה והשלטון במדינה משפיע על חיינו, על כל אחד ואחת מאתנו. ילדים הולכים לבית הספר כל יום בבוקר, כתוצאה מחוק, כתוצאה מהחלטת השלטון. בכל קנייה שלנו אנו משלמים מס, מעבירים כספים לשלטון, הכביש שאנו נוסעים עליו, האוטובוסים, מתי יש חופש?</a:t>
            </a:r>
          </a:p>
          <a:p>
            <a:pPr algn="just" rtl="1"/>
            <a:r>
              <a:rPr lang="he-IL" dirty="0"/>
              <a:t> כל אלה הן דוגמאות כיצד האזרחות שלנו משפיעה עלינו, ובלימודי האזרחות נלמד כיצד גם לנו יש המון כוח ויכולת להשפיע כמעט על </a:t>
            </a:r>
            <a:r>
              <a:rPr lang="he-IL" dirty="0" err="1"/>
              <a:t>הכל</a:t>
            </a:r>
            <a:r>
              <a:rPr lang="he-IL" dirty="0"/>
              <a:t>. </a:t>
            </a:r>
          </a:p>
          <a:p>
            <a:pPr algn="just"/>
            <a:endParaRPr lang="he-IL" dirty="0"/>
          </a:p>
        </p:txBody>
      </p:sp>
    </p:spTree>
    <p:extLst>
      <p:ext uri="{BB962C8B-B14F-4D97-AF65-F5344CB8AC3E}">
        <p14:creationId xmlns:p14="http://schemas.microsoft.com/office/powerpoint/2010/main" val="175019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algn="r"/>
            <a:br>
              <a:rPr lang="he-IL" sz="4000" kern="1800" dirty="0"/>
            </a:br>
            <a:r>
              <a:rPr lang="he-IL" sz="4000" kern="1800" dirty="0">
                <a:hlinkClick r:id="rId2"/>
              </a:rPr>
              <a:t>דמוקרטיה/</a:t>
            </a:r>
            <a:r>
              <a:rPr lang="he-IL" sz="4000" b="1" u="sng" dirty="0">
                <a:hlinkClick r:id="rId2"/>
              </a:rPr>
              <a:t>קזבלן</a:t>
            </a:r>
            <a:br>
              <a:rPr lang="he-IL" sz="4000" kern="1800" dirty="0"/>
            </a:br>
            <a:r>
              <a:rPr lang="en-US" sz="4000" dirty="0"/>
              <a:t> </a:t>
            </a:r>
            <a:br>
              <a:rPr lang="en-US" sz="4000" dirty="0"/>
            </a:br>
            <a:r>
              <a:rPr lang="he-IL" sz="4000" dirty="0"/>
              <a:t>קראו את מילות השיר (ניתן גם לשמוע באמצעות הקישור) וענו כיצד בא לידי ביטוי עיקרון הדמוקרטיה בשיר</a:t>
            </a:r>
            <a:br>
              <a:rPr lang="en-US" sz="4000" dirty="0">
                <a:latin typeface="Calibri" panose="020F0502020204030204" pitchFamily="34" charset="0"/>
                <a:ea typeface="Calibri" panose="020F0502020204030204" pitchFamily="34" charset="0"/>
                <a:cs typeface="Arial" panose="020B0604020202020204" pitchFamily="34" charset="0"/>
              </a:rPr>
            </a:br>
            <a:endParaRPr lang="he-IL" dirty="0"/>
          </a:p>
        </p:txBody>
      </p:sp>
      <p:sp>
        <p:nvSpPr>
          <p:cNvPr id="5" name="מציין מיקום תוכן 4"/>
          <p:cNvSpPr>
            <a:spLocks noGrp="1"/>
          </p:cNvSpPr>
          <p:nvPr>
            <p:ph idx="1"/>
          </p:nvPr>
        </p:nvSpPr>
        <p:spPr>
          <a:xfrm>
            <a:off x="838199" y="1916723"/>
            <a:ext cx="10802815" cy="4260239"/>
          </a:xfrm>
        </p:spPr>
        <p:txBody>
          <a:bodyPr>
            <a:normAutofit fontScale="25000" lnSpcReduction="20000"/>
          </a:bodyPr>
          <a:lstStyle/>
          <a:p>
            <a:pPr algn="r" rtl="1"/>
            <a:br>
              <a:rPr lang="en-US" dirty="0"/>
            </a:br>
            <a:br>
              <a:rPr lang="en-US" dirty="0"/>
            </a:br>
            <a:br>
              <a:rPr lang="en-US" dirty="0"/>
            </a:br>
            <a:r>
              <a:rPr lang="he-IL" sz="7200" b="1" u="sng" dirty="0"/>
              <a:t>בית א               </a:t>
            </a:r>
            <a:r>
              <a:rPr lang="he-IL" sz="7200" b="1" dirty="0"/>
              <a:t>                     </a:t>
            </a:r>
            <a:r>
              <a:rPr lang="he-IL" sz="7200" b="1" u="sng" dirty="0"/>
              <a:t>    בית ב'                                                       </a:t>
            </a:r>
            <a:br>
              <a:rPr lang="en-US" dirty="0"/>
            </a:br>
            <a:r>
              <a:rPr lang="he-IL" sz="8000" dirty="0"/>
              <a:t>הדמוקרטיה היא שוויון </a:t>
            </a:r>
            <a:br>
              <a:rPr lang="en-US" sz="8000" dirty="0"/>
            </a:br>
            <a:r>
              <a:rPr lang="he-IL" sz="8000" dirty="0"/>
              <a:t>בין עני לבעל הון </a:t>
            </a:r>
            <a:br>
              <a:rPr lang="en-US" sz="8000" dirty="0"/>
            </a:br>
            <a:r>
              <a:rPr lang="he-IL" sz="8000" dirty="0"/>
              <a:t>אבל צריך עוד לברר </a:t>
            </a:r>
            <a:br>
              <a:rPr lang="en-US" sz="8000" dirty="0"/>
            </a:br>
            <a:r>
              <a:rPr lang="he-IL" sz="8000" dirty="0"/>
              <a:t>מדוע יש שווים יותר </a:t>
            </a:r>
            <a:br>
              <a:rPr lang="en-US" sz="8000" dirty="0"/>
            </a:br>
            <a:r>
              <a:rPr lang="he-IL" sz="8000" dirty="0"/>
              <a:t>דמו </a:t>
            </a:r>
            <a:r>
              <a:rPr lang="he-IL" sz="8000" dirty="0" err="1"/>
              <a:t>דמו</a:t>
            </a:r>
            <a:r>
              <a:rPr lang="he-IL" sz="8000" dirty="0"/>
              <a:t> דמוקרטיה</a:t>
            </a:r>
            <a:r>
              <a:rPr lang="en-US" sz="8000" dirty="0"/>
              <a:t>... </a:t>
            </a:r>
            <a:br>
              <a:rPr lang="en-US" sz="8000" dirty="0"/>
            </a:br>
            <a:r>
              <a:rPr lang="he-IL" sz="8000" dirty="0"/>
              <a:t>אם יש לך תלונה קשה </a:t>
            </a:r>
            <a:br>
              <a:rPr lang="en-US" sz="8000" dirty="0"/>
            </a:br>
            <a:r>
              <a:rPr lang="he-IL" sz="8000" dirty="0"/>
              <a:t>אל תגלה זאת לאישה </a:t>
            </a:r>
            <a:br>
              <a:rPr lang="en-US" sz="8000" dirty="0"/>
            </a:br>
            <a:r>
              <a:rPr lang="he-IL" sz="8000" dirty="0"/>
              <a:t>אל תערער על זה החוק</a:t>
            </a:r>
            <a:r>
              <a:rPr lang="en-US" sz="8000" dirty="0"/>
              <a:t>, </a:t>
            </a:r>
            <a:br>
              <a:rPr lang="en-US" sz="8000" dirty="0"/>
            </a:br>
            <a:r>
              <a:rPr lang="he-IL" sz="8000" dirty="0"/>
              <a:t>באופן דמוקרטי שתוק</a:t>
            </a:r>
            <a:r>
              <a:rPr lang="en-US" sz="8000" dirty="0"/>
              <a:t>! </a:t>
            </a:r>
            <a:br>
              <a:rPr lang="en-US" sz="8000" dirty="0"/>
            </a:br>
            <a:r>
              <a:rPr lang="he-IL" sz="8000" b="1" dirty="0"/>
              <a:t>דמו </a:t>
            </a:r>
            <a:r>
              <a:rPr lang="he-IL" sz="8000" b="1" dirty="0" err="1"/>
              <a:t>דמו</a:t>
            </a:r>
            <a:r>
              <a:rPr lang="he-IL" sz="8000" b="1" dirty="0"/>
              <a:t> דמוקרטיה</a:t>
            </a:r>
            <a:r>
              <a:rPr lang="en-US" sz="8000" b="1" dirty="0"/>
              <a:t>... </a:t>
            </a:r>
            <a:br>
              <a:rPr lang="en-US" sz="8000" dirty="0"/>
            </a:br>
            <a:r>
              <a:rPr lang="he-IL" sz="8000" dirty="0">
                <a:solidFill>
                  <a:srgbClr val="000000"/>
                </a:solidFill>
                <a:latin typeface="Arial" panose="020B0604020202020204" pitchFamily="34" charset="0"/>
                <a:ea typeface="Times New Roman" panose="02020603050405020304" pitchFamily="18" charset="0"/>
              </a:rPr>
              <a:t>הספרדים אצלנו רוב </a:t>
            </a:r>
            <a:br>
              <a:rPr lang="en-US" sz="8000" dirty="0">
                <a:solidFill>
                  <a:srgbClr val="000000"/>
                </a:solidFill>
                <a:latin typeface="Arial" panose="020B0604020202020204" pitchFamily="34" charset="0"/>
                <a:ea typeface="Times New Roman" panose="02020603050405020304" pitchFamily="18" charset="0"/>
              </a:rPr>
            </a:br>
            <a:r>
              <a:rPr lang="he-IL" sz="8000" dirty="0">
                <a:solidFill>
                  <a:srgbClr val="000000"/>
                </a:solidFill>
                <a:latin typeface="Arial" panose="020B0604020202020204" pitchFamily="34" charset="0"/>
                <a:ea typeface="Times New Roman" panose="02020603050405020304" pitchFamily="18" charset="0"/>
              </a:rPr>
              <a:t>אך מי יושב אצלנו טוב </a:t>
            </a:r>
            <a:br>
              <a:rPr lang="en-US" sz="8000" dirty="0">
                <a:solidFill>
                  <a:srgbClr val="000000"/>
                </a:solidFill>
                <a:latin typeface="Arial" panose="020B0604020202020204" pitchFamily="34" charset="0"/>
                <a:ea typeface="Times New Roman" panose="02020603050405020304" pitchFamily="18" charset="0"/>
              </a:rPr>
            </a:br>
            <a:r>
              <a:rPr lang="he-IL" sz="8000" dirty="0">
                <a:solidFill>
                  <a:srgbClr val="000000"/>
                </a:solidFill>
                <a:latin typeface="Arial" panose="020B0604020202020204" pitchFamily="34" charset="0"/>
                <a:ea typeface="Times New Roman" panose="02020603050405020304" pitchFamily="18" charset="0"/>
              </a:rPr>
              <a:t>האשכנזים וזה לא צחוק </a:t>
            </a:r>
            <a:br>
              <a:rPr lang="en-US" sz="8000" dirty="0">
                <a:solidFill>
                  <a:srgbClr val="000000"/>
                </a:solidFill>
                <a:latin typeface="Arial" panose="020B0604020202020204" pitchFamily="34" charset="0"/>
                <a:ea typeface="Times New Roman" panose="02020603050405020304" pitchFamily="18" charset="0"/>
              </a:rPr>
            </a:br>
            <a:r>
              <a:rPr lang="he-IL" sz="8000" dirty="0">
                <a:solidFill>
                  <a:srgbClr val="000000"/>
                </a:solidFill>
                <a:latin typeface="Arial" panose="020B0604020202020204" pitchFamily="34" charset="0"/>
                <a:ea typeface="Times New Roman" panose="02020603050405020304" pitchFamily="18" charset="0"/>
              </a:rPr>
              <a:t>כי הם המציאו את החוק </a:t>
            </a:r>
            <a:br>
              <a:rPr lang="en-US" sz="8000" dirty="0"/>
            </a:br>
            <a:r>
              <a:rPr lang="he-IL" sz="8000" b="1" dirty="0"/>
              <a:t>דמו </a:t>
            </a:r>
            <a:r>
              <a:rPr lang="he-IL" sz="8000" b="1" dirty="0" err="1"/>
              <a:t>דמו</a:t>
            </a:r>
            <a:r>
              <a:rPr lang="he-IL" sz="8000" b="1" dirty="0"/>
              <a:t> דמוקרטיה</a:t>
            </a:r>
            <a:r>
              <a:rPr lang="en-US" sz="8000" b="1" dirty="0"/>
              <a:t>... </a:t>
            </a:r>
            <a:br>
              <a:rPr lang="en-US" sz="8000" dirty="0"/>
            </a:br>
            <a:br>
              <a:rPr lang="en-US" sz="8000" dirty="0"/>
            </a:br>
            <a:endParaRPr lang="he-IL" sz="8000" dirty="0"/>
          </a:p>
        </p:txBody>
      </p:sp>
      <p:sp>
        <p:nvSpPr>
          <p:cNvPr id="7" name="מלבן 6"/>
          <p:cNvSpPr/>
          <p:nvPr/>
        </p:nvSpPr>
        <p:spPr>
          <a:xfrm>
            <a:off x="3174022" y="2057399"/>
            <a:ext cx="2921978" cy="3754874"/>
          </a:xfrm>
          <a:prstGeom prst="rect">
            <a:avLst/>
          </a:prstGeom>
        </p:spPr>
        <p:txBody>
          <a:bodyPr wrap="square">
            <a:spAutoFit/>
          </a:bodyPr>
          <a:lstStyle/>
          <a:p>
            <a:r>
              <a:rPr lang="he-IL" sz="2000" b="1" u="sng" dirty="0"/>
              <a:t>בית ג  </a:t>
            </a:r>
            <a:r>
              <a:rPr lang="he-IL" sz="2000" dirty="0"/>
              <a:t>                   </a:t>
            </a:r>
          </a:p>
          <a:p>
            <a:r>
              <a:rPr lang="he-IL" sz="2000" dirty="0"/>
              <a:t>בדמוקרטיה מה שטוב </a:t>
            </a:r>
          </a:p>
          <a:p>
            <a:r>
              <a:rPr lang="he-IL" sz="2000" dirty="0"/>
              <a:t>קלל אותה יום יום ברחוב </a:t>
            </a:r>
          </a:p>
          <a:p>
            <a:r>
              <a:rPr lang="he-IL" sz="2000" dirty="0"/>
              <a:t>היא לא תשמע ולא תאמר </a:t>
            </a:r>
          </a:p>
          <a:p>
            <a:r>
              <a:rPr lang="he-IL" sz="2000" dirty="0"/>
              <a:t>גם אם תצעק פה עד מחר </a:t>
            </a:r>
          </a:p>
          <a:p>
            <a:r>
              <a:rPr lang="he-IL" sz="2000" b="1" dirty="0"/>
              <a:t>דמו </a:t>
            </a:r>
            <a:r>
              <a:rPr lang="he-IL" sz="2000" b="1" dirty="0" err="1"/>
              <a:t>דמו</a:t>
            </a:r>
            <a:r>
              <a:rPr lang="he-IL" sz="2000" b="1" dirty="0"/>
              <a:t> דמוקרטיה...</a:t>
            </a:r>
            <a:r>
              <a:rPr lang="he-IL" sz="2000" dirty="0"/>
              <a:t> </a:t>
            </a:r>
          </a:p>
          <a:p>
            <a:r>
              <a:rPr lang="he-IL" sz="2000" dirty="0"/>
              <a:t>זה שבשטח פה שולט, </a:t>
            </a:r>
          </a:p>
          <a:p>
            <a:r>
              <a:rPr lang="he-IL" sz="2000" dirty="0"/>
              <a:t>משטר וסדר בהחלט </a:t>
            </a:r>
          </a:p>
          <a:p>
            <a:r>
              <a:rPr lang="he-IL" sz="2000" dirty="0"/>
              <a:t>לכל אדם שלא מבין </a:t>
            </a:r>
          </a:p>
          <a:p>
            <a:r>
              <a:rPr lang="he-IL" sz="2000" dirty="0"/>
              <a:t>כאן מדברת הסכין </a:t>
            </a:r>
          </a:p>
          <a:p>
            <a:r>
              <a:rPr lang="he-IL" sz="2000" b="1" dirty="0"/>
              <a:t>דמו </a:t>
            </a:r>
            <a:r>
              <a:rPr lang="he-IL" sz="2000" b="1" dirty="0" err="1"/>
              <a:t>דמו</a:t>
            </a:r>
            <a:r>
              <a:rPr lang="he-IL" sz="2000" b="1" dirty="0"/>
              <a:t> דמוקרטיה... </a:t>
            </a:r>
          </a:p>
          <a:p>
            <a:endParaRPr lang="he-IL" dirty="0"/>
          </a:p>
        </p:txBody>
      </p:sp>
      <p:sp>
        <p:nvSpPr>
          <p:cNvPr id="8" name="מלבן 7"/>
          <p:cNvSpPr/>
          <p:nvPr/>
        </p:nvSpPr>
        <p:spPr>
          <a:xfrm>
            <a:off x="363414" y="2057399"/>
            <a:ext cx="2546839" cy="5176161"/>
          </a:xfrm>
          <a:prstGeom prst="rect">
            <a:avLst/>
          </a:prstGeom>
        </p:spPr>
        <p:txBody>
          <a:bodyPr wrap="square">
            <a:spAutoFit/>
          </a:bodyPr>
          <a:lstStyle/>
          <a:p>
            <a:pPr algn="r" rtl="1">
              <a:lnSpc>
                <a:spcPct val="107000"/>
              </a:lnSpc>
              <a:spcAft>
                <a:spcPts val="800"/>
              </a:spcAft>
            </a:pPr>
            <a:r>
              <a:rPr lang="he-IL" b="1" u="sng" dirty="0">
                <a:latin typeface="Calibri" panose="020F0502020204030204" pitchFamily="34" charset="0"/>
                <a:ea typeface="Calibri" panose="020F0502020204030204" pitchFamily="34" charset="0"/>
              </a:rPr>
              <a:t>בית ד</a:t>
            </a:r>
          </a:p>
          <a:p>
            <a:pPr algn="r" rtl="1">
              <a:lnSpc>
                <a:spcPct val="107000"/>
              </a:lnSpc>
              <a:spcAft>
                <a:spcPts val="800"/>
              </a:spcAft>
            </a:pPr>
            <a:r>
              <a:rPr lang="he-IL" dirty="0">
                <a:latin typeface="Calibri" panose="020F0502020204030204" pitchFamily="34" charset="0"/>
                <a:ea typeface="Calibri" panose="020F0502020204030204" pitchFamily="34" charset="0"/>
              </a:rPr>
              <a:t>הדמוקרטיה היא קידמה </a:t>
            </a:r>
            <a:endParaRPr lang="en-US"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dirty="0">
                <a:latin typeface="Calibri" panose="020F0502020204030204" pitchFamily="34" charset="0"/>
                <a:ea typeface="Calibri" panose="020F0502020204030204" pitchFamily="34" charset="0"/>
              </a:rPr>
              <a:t>אשר דורכת במקומה </a:t>
            </a:r>
            <a:endParaRPr lang="en-US"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dirty="0">
                <a:latin typeface="Calibri" panose="020F0502020204030204" pitchFamily="34" charset="0"/>
                <a:ea typeface="Calibri" panose="020F0502020204030204" pitchFamily="34" charset="0"/>
              </a:rPr>
              <a:t>ותגלה אם רק תביט </a:t>
            </a:r>
            <a:endParaRPr lang="en-US"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dirty="0">
                <a:latin typeface="Calibri" panose="020F0502020204030204" pitchFamily="34" charset="0"/>
                <a:ea typeface="Calibri" panose="020F0502020204030204" pitchFamily="34" charset="0"/>
              </a:rPr>
              <a:t>הולכת היא אחורנית </a:t>
            </a:r>
            <a:endParaRPr lang="en-US"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b="1" dirty="0">
                <a:latin typeface="Calibri" panose="020F0502020204030204" pitchFamily="34" charset="0"/>
                <a:ea typeface="Calibri" panose="020F0502020204030204" pitchFamily="34" charset="0"/>
              </a:rPr>
              <a:t>דמו </a:t>
            </a:r>
            <a:r>
              <a:rPr lang="he-IL" b="1" dirty="0" err="1">
                <a:latin typeface="Calibri" panose="020F0502020204030204" pitchFamily="34" charset="0"/>
                <a:ea typeface="Calibri" panose="020F0502020204030204" pitchFamily="34" charset="0"/>
              </a:rPr>
              <a:t>דמו</a:t>
            </a:r>
            <a:r>
              <a:rPr lang="he-IL" b="1" dirty="0">
                <a:latin typeface="Calibri" panose="020F0502020204030204" pitchFamily="34" charset="0"/>
                <a:ea typeface="Calibri" panose="020F0502020204030204" pitchFamily="34" charset="0"/>
              </a:rPr>
              <a:t> דמוקרטיה... </a:t>
            </a:r>
            <a:endParaRPr lang="en-US" b="1"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dirty="0">
                <a:latin typeface="Calibri" panose="020F0502020204030204" pitchFamily="34" charset="0"/>
                <a:ea typeface="Calibri" panose="020F0502020204030204" pitchFamily="34" charset="0"/>
              </a:rPr>
              <a:t>בדמוקרטיה יש מזון </a:t>
            </a:r>
            <a:endParaRPr lang="en-US"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dirty="0">
                <a:latin typeface="Calibri" panose="020F0502020204030204" pitchFamily="34" charset="0"/>
                <a:ea typeface="Calibri" panose="020F0502020204030204" pitchFamily="34" charset="0"/>
              </a:rPr>
              <a:t>תמיד למי שיש ממון </a:t>
            </a:r>
            <a:endParaRPr lang="en-US"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dirty="0">
                <a:latin typeface="Calibri" panose="020F0502020204030204" pitchFamily="34" charset="0"/>
                <a:ea typeface="Calibri" panose="020F0502020204030204" pitchFamily="34" charset="0"/>
              </a:rPr>
              <a:t>באופן דמוקרטי רב </a:t>
            </a:r>
            <a:endParaRPr lang="en-US"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dirty="0">
                <a:latin typeface="Calibri" panose="020F0502020204030204" pitchFamily="34" charset="0"/>
                <a:ea typeface="Calibri" panose="020F0502020204030204" pitchFamily="34" charset="0"/>
              </a:rPr>
              <a:t>אפשר לגווע ברעב </a:t>
            </a:r>
            <a:endParaRPr lang="en-US"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he-IL" b="1" dirty="0">
                <a:latin typeface="Calibri" panose="020F0502020204030204" pitchFamily="34" charset="0"/>
                <a:ea typeface="Calibri" panose="020F0502020204030204" pitchFamily="34" charset="0"/>
              </a:rPr>
              <a:t>דמו </a:t>
            </a:r>
            <a:r>
              <a:rPr lang="he-IL" b="1" dirty="0" err="1">
                <a:latin typeface="Calibri" panose="020F0502020204030204" pitchFamily="34" charset="0"/>
                <a:ea typeface="Calibri" panose="020F0502020204030204" pitchFamily="34" charset="0"/>
              </a:rPr>
              <a:t>דמו</a:t>
            </a:r>
            <a:r>
              <a:rPr lang="he-IL" b="1" dirty="0">
                <a:latin typeface="Calibri" panose="020F0502020204030204" pitchFamily="34" charset="0"/>
                <a:ea typeface="Calibri" panose="020F0502020204030204" pitchFamily="34" charset="0"/>
              </a:rPr>
              <a:t> דמוקרטיה... </a:t>
            </a:r>
            <a:endParaRPr lang="en-US" b="1"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a:t>
            </a:r>
          </a:p>
          <a:p>
            <a:pPr algn="r" rtl="1">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a:t>
            </a:r>
          </a:p>
        </p:txBody>
      </p:sp>
      <p:sp>
        <p:nvSpPr>
          <p:cNvPr id="9" name="מלבן 8"/>
          <p:cNvSpPr/>
          <p:nvPr/>
        </p:nvSpPr>
        <p:spPr>
          <a:xfrm>
            <a:off x="6096000" y="2292516"/>
            <a:ext cx="3048001" cy="1754326"/>
          </a:xfrm>
          <a:prstGeom prst="rect">
            <a:avLst/>
          </a:prstGeom>
        </p:spPr>
        <p:txBody>
          <a:bodyPr wrap="square">
            <a:spAutoFit/>
          </a:bodyPr>
          <a:lstStyle/>
          <a:p>
            <a:r>
              <a:rPr lang="he-IL" dirty="0">
                <a:solidFill>
                  <a:srgbClr val="000000"/>
                </a:solidFill>
                <a:ea typeface="Times New Roman" panose="02020603050405020304" pitchFamily="18" charset="0"/>
              </a:rPr>
              <a:t>הדמוקרטיה זה משרד </a:t>
            </a:r>
            <a:br>
              <a:rPr lang="en-US" dirty="0">
                <a:solidFill>
                  <a:srgbClr val="000000"/>
                </a:solidFill>
                <a:latin typeface="Arial" panose="020B0604020202020204" pitchFamily="34" charset="0"/>
                <a:ea typeface="Times New Roman" panose="02020603050405020304" pitchFamily="18" charset="0"/>
              </a:rPr>
            </a:br>
            <a:r>
              <a:rPr lang="he-IL" dirty="0">
                <a:solidFill>
                  <a:srgbClr val="000000"/>
                </a:solidFill>
                <a:latin typeface="Arial" panose="020B0604020202020204" pitchFamily="34" charset="0"/>
                <a:ea typeface="Times New Roman" panose="02020603050405020304" pitchFamily="18" charset="0"/>
              </a:rPr>
              <a:t>ששם יושב פקיד נחמד </a:t>
            </a:r>
            <a:br>
              <a:rPr lang="en-US" dirty="0">
                <a:solidFill>
                  <a:srgbClr val="000000"/>
                </a:solidFill>
                <a:latin typeface="Arial" panose="020B0604020202020204" pitchFamily="34" charset="0"/>
                <a:ea typeface="Times New Roman" panose="02020603050405020304" pitchFamily="18" charset="0"/>
              </a:rPr>
            </a:br>
            <a:r>
              <a:rPr lang="he-IL" dirty="0">
                <a:solidFill>
                  <a:srgbClr val="000000"/>
                </a:solidFill>
                <a:latin typeface="Arial" panose="020B0604020202020204" pitchFamily="34" charset="0"/>
                <a:ea typeface="Times New Roman" panose="02020603050405020304" pitchFamily="18" charset="0"/>
              </a:rPr>
              <a:t>למי שבא תמיד יאמר </a:t>
            </a:r>
            <a:br>
              <a:rPr lang="en-US" dirty="0">
                <a:solidFill>
                  <a:srgbClr val="000000"/>
                </a:solidFill>
                <a:latin typeface="Arial" panose="020B0604020202020204" pitchFamily="34" charset="0"/>
                <a:ea typeface="Times New Roman" panose="02020603050405020304" pitchFamily="18" charset="0"/>
              </a:rPr>
            </a:br>
            <a:r>
              <a:rPr lang="en-US" dirty="0">
                <a:solidFill>
                  <a:srgbClr val="000000"/>
                </a:solidFill>
                <a:latin typeface="Arial" panose="020B0604020202020204" pitchFamily="34" charset="0"/>
                <a:ea typeface="Times New Roman" panose="02020603050405020304" pitchFamily="18" charset="0"/>
              </a:rPr>
              <a:t>"</a:t>
            </a:r>
            <a:r>
              <a:rPr lang="he-IL" dirty="0">
                <a:solidFill>
                  <a:srgbClr val="000000"/>
                </a:solidFill>
                <a:latin typeface="Arial" panose="020B0604020202020204" pitchFamily="34" charset="0"/>
                <a:ea typeface="Times New Roman" panose="02020603050405020304" pitchFamily="18" charset="0"/>
              </a:rPr>
              <a:t>אולי חבוב תבוא מחר</a:t>
            </a:r>
            <a:r>
              <a:rPr lang="en-US" dirty="0">
                <a:solidFill>
                  <a:srgbClr val="000000"/>
                </a:solidFill>
                <a:latin typeface="Arial" panose="020B0604020202020204" pitchFamily="34" charset="0"/>
                <a:ea typeface="Times New Roman" panose="02020603050405020304" pitchFamily="18" charset="0"/>
              </a:rPr>
              <a:t>" </a:t>
            </a:r>
            <a:br>
              <a:rPr lang="en-US" dirty="0">
                <a:solidFill>
                  <a:srgbClr val="000000"/>
                </a:solidFill>
                <a:latin typeface="Arial" panose="020B0604020202020204" pitchFamily="34" charset="0"/>
                <a:ea typeface="Times New Roman" panose="02020603050405020304" pitchFamily="18" charset="0"/>
              </a:rPr>
            </a:br>
            <a:br>
              <a:rPr lang="en-US" dirty="0">
                <a:solidFill>
                  <a:srgbClr val="000000"/>
                </a:solidFill>
                <a:latin typeface="Arial" panose="020B0604020202020204" pitchFamily="34" charset="0"/>
                <a:ea typeface="Times New Roman" panose="02020603050405020304" pitchFamily="18" charset="0"/>
              </a:rPr>
            </a:br>
            <a:r>
              <a:rPr lang="he-IL" b="1" dirty="0">
                <a:solidFill>
                  <a:srgbClr val="000000"/>
                </a:solidFill>
                <a:latin typeface="Arial" panose="020B0604020202020204" pitchFamily="34" charset="0"/>
                <a:ea typeface="Times New Roman" panose="02020603050405020304" pitchFamily="18" charset="0"/>
              </a:rPr>
              <a:t>דמו </a:t>
            </a:r>
            <a:r>
              <a:rPr lang="he-IL" b="1" dirty="0" err="1">
                <a:solidFill>
                  <a:srgbClr val="000000"/>
                </a:solidFill>
                <a:latin typeface="Arial" panose="020B0604020202020204" pitchFamily="34" charset="0"/>
                <a:ea typeface="Times New Roman" panose="02020603050405020304" pitchFamily="18" charset="0"/>
              </a:rPr>
              <a:t>דמו</a:t>
            </a:r>
            <a:r>
              <a:rPr lang="he-IL" b="1" dirty="0">
                <a:solidFill>
                  <a:srgbClr val="000000"/>
                </a:solidFill>
                <a:latin typeface="Arial" panose="020B0604020202020204" pitchFamily="34" charset="0"/>
                <a:ea typeface="Times New Roman" panose="02020603050405020304" pitchFamily="18" charset="0"/>
              </a:rPr>
              <a:t> דמוקרטיה</a:t>
            </a:r>
            <a:endParaRPr lang="he-IL" b="1" dirty="0"/>
          </a:p>
        </p:txBody>
      </p:sp>
    </p:spTree>
    <p:extLst>
      <p:ext uri="{BB962C8B-B14F-4D97-AF65-F5344CB8AC3E}">
        <p14:creationId xmlns:p14="http://schemas.microsoft.com/office/powerpoint/2010/main" val="1437708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xEl>
                                              <p:pRg st="0" end="0"/>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8">
                                            <p:txEl>
                                              <p:pRg st="2" end="2"/>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8">
                                            <p:txEl>
                                              <p:pRg st="3" end="3"/>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
                                            <p:txEl>
                                              <p:pRg st="4" end="4"/>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8">
                                            <p:txEl>
                                              <p:pRg st="5" end="5"/>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8">
                                            <p:txEl>
                                              <p:pRg st="6" end="6"/>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
                                            <p:txEl>
                                              <p:pRg st="7" end="7"/>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8">
                                            <p:txEl>
                                              <p:pRg st="8" end="8"/>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8">
                                            <p:txEl>
                                              <p:pRg st="9" end="9"/>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שירת הסטיקר (</a:t>
            </a:r>
            <a:r>
              <a:rPr lang="he-IL" b="1" dirty="0"/>
              <a:t>ייתכן והמילים יהיו קיצוניות מעט אבל זה טוב לעורר דיון)</a:t>
            </a:r>
            <a:endParaRPr lang="he-IL" dirty="0"/>
          </a:p>
        </p:txBody>
      </p:sp>
      <p:sp>
        <p:nvSpPr>
          <p:cNvPr id="3" name="מציין מיקום תוכן 2"/>
          <p:cNvSpPr>
            <a:spLocks noGrp="1"/>
          </p:cNvSpPr>
          <p:nvPr>
            <p:ph idx="1"/>
          </p:nvPr>
        </p:nvSpPr>
        <p:spPr/>
        <p:txBody>
          <a:bodyPr/>
          <a:lstStyle/>
          <a:p>
            <a:r>
              <a:rPr lang="en-US" dirty="0">
                <a:hlinkClick r:id="rId2"/>
              </a:rPr>
              <a:t>https://shironet.mako.co.il/artist?type=lyrics&amp;lang=1&amp;prfid=3698&amp;wrkid=11712</a:t>
            </a:r>
            <a:r>
              <a:rPr lang="he-IL" dirty="0"/>
              <a:t> </a:t>
            </a:r>
          </a:p>
        </p:txBody>
      </p:sp>
      <p:sp>
        <p:nvSpPr>
          <p:cNvPr id="4" name="כותרת 1"/>
          <p:cNvSpPr txBox="1">
            <a:spLocks/>
          </p:cNvSpPr>
          <p:nvPr/>
        </p:nvSpPr>
        <p:spPr>
          <a:xfrm>
            <a:off x="2068773" y="2974122"/>
            <a:ext cx="8944970" cy="22802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he-IL" dirty="0"/>
              <a:t>1.מה דעתכם/ דעתכן על מילות </a:t>
            </a:r>
            <a:r>
              <a:rPr lang="he-IL" dirty="0" err="1"/>
              <a:t>השיר?פרטו</a:t>
            </a:r>
            <a:r>
              <a:rPr lang="he-IL" dirty="0"/>
              <a:t>.</a:t>
            </a:r>
          </a:p>
          <a:p>
            <a:pPr algn="r" rtl="1"/>
            <a:r>
              <a:rPr lang="he-IL" dirty="0"/>
              <a:t>2. האם   השיר מייצג את </a:t>
            </a:r>
            <a:r>
              <a:rPr lang="he-IL" b="1" dirty="0"/>
              <a:t>רוב החברה או חלק ממנה?</a:t>
            </a:r>
            <a:r>
              <a:rPr lang="he-IL" dirty="0"/>
              <a:t>                              </a:t>
            </a:r>
          </a:p>
        </p:txBody>
      </p:sp>
    </p:spTree>
    <p:extLst>
      <p:ext uri="{BB962C8B-B14F-4D97-AF65-F5344CB8AC3E}">
        <p14:creationId xmlns:p14="http://schemas.microsoft.com/office/powerpoint/2010/main" val="25484620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TotalTime>
  <Words>1120</Words>
  <Application>Microsoft Office PowerPoint</Application>
  <PresentationFormat>מסך רחב</PresentationFormat>
  <Paragraphs>79</Paragraphs>
  <Slides>14</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14</vt:i4>
      </vt:variant>
    </vt:vector>
  </HeadingPairs>
  <TitlesOfParts>
    <vt:vector size="19" baseType="lpstr">
      <vt:lpstr>Arial</vt:lpstr>
      <vt:lpstr>Calibri</vt:lpstr>
      <vt:lpstr>Calibri Light</vt:lpstr>
      <vt:lpstr>Wingdings</vt:lpstr>
      <vt:lpstr>Office Theme</vt:lpstr>
      <vt:lpstr>מה אתם רואים בתמונה? </vt:lpstr>
      <vt:lpstr>  קראו את הקטע הבא וענו </vt:lpstr>
      <vt:lpstr>למה צריך ללמוד אזרחות????</vt:lpstr>
      <vt:lpstr>סרטון למה צריך ללמוד אזרחות</vt:lpstr>
      <vt:lpstr>למה ללמוד אזרחות?</vt:lpstr>
      <vt:lpstr>מצגת של PowerPoint‏</vt:lpstr>
      <vt:lpstr>מצגת של PowerPoint‏</vt:lpstr>
      <vt:lpstr> דמוקרטיה/קזבלן   קראו את מילות השיר (ניתן גם לשמוע באמצעות הקישור) וענו כיצד בא לידי ביטוי עיקרון הדמוקרטיה בשיר </vt:lpstr>
      <vt:lpstr>שירת הסטיקר (ייתכן והמילים יהיו קיצוניות מעט אבל זה טוב לעורר דיון)</vt:lpstr>
      <vt:lpstr>סליחה על השאלה "להיות אזרח"</vt:lpstr>
      <vt:lpstr>מבנה הבגרות באזרחות</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למה צריך ללמוד אזרחות</dc:title>
  <dc:creator>user</dc:creator>
  <cp:lastModifiedBy>טל ברוך</cp:lastModifiedBy>
  <cp:revision>20</cp:revision>
  <dcterms:created xsi:type="dcterms:W3CDTF">2020-08-31T18:09:40Z</dcterms:created>
  <dcterms:modified xsi:type="dcterms:W3CDTF">2022-09-03T05:52:16Z</dcterms:modified>
</cp:coreProperties>
</file>