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0" r:id="rId3"/>
    <p:sldId id="258" r:id="rId4"/>
    <p:sldId id="257" r:id="rId5"/>
    <p:sldId id="267" r:id="rId6"/>
    <p:sldId id="259" r:id="rId7"/>
    <p:sldId id="261" r:id="rId8"/>
    <p:sldId id="271" r:id="rId9"/>
    <p:sldId id="275" r:id="rId10"/>
    <p:sldId id="274" r:id="rId11"/>
    <p:sldId id="272" r:id="rId12"/>
    <p:sldId id="263" r:id="rId13"/>
    <p:sldId id="266" r:id="rId14"/>
    <p:sldId id="264" r:id="rId15"/>
    <p:sldId id="265" r:id="rId16"/>
    <p:sldId id="26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DD41008-A07F-4E9B-A628-CDDEA5D8DE73}" v="23" dt="2024-01-11T18:30:57.1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81" autoAdjust="0"/>
    <p:restoredTop sz="94660"/>
  </p:normalViewPr>
  <p:slideViewPr>
    <p:cSldViewPr snapToGrid="0">
      <p:cViewPr varScale="1">
        <p:scale>
          <a:sx n="86" d="100"/>
          <a:sy n="86" d="100"/>
        </p:scale>
        <p:origin x="57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326D6-C34B-4595-9DCD-5137C496B9CB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8D0E8-3C30-45C1-9377-5A5845EE7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5390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326D6-C34B-4595-9DCD-5137C496B9CB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8D0E8-3C30-45C1-9377-5A5845EE7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63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326D6-C34B-4595-9DCD-5137C496B9CB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8D0E8-3C30-45C1-9377-5A5845EE7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833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326D6-C34B-4595-9DCD-5137C496B9CB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8D0E8-3C30-45C1-9377-5A5845EE7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190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326D6-C34B-4595-9DCD-5137C496B9CB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8D0E8-3C30-45C1-9377-5A5845EE7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853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326D6-C34B-4595-9DCD-5137C496B9CB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8D0E8-3C30-45C1-9377-5A5845EE7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408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326D6-C34B-4595-9DCD-5137C496B9CB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8D0E8-3C30-45C1-9377-5A5845EE7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044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326D6-C34B-4595-9DCD-5137C496B9CB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8D0E8-3C30-45C1-9377-5A5845EE7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179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326D6-C34B-4595-9DCD-5137C496B9CB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8D0E8-3C30-45C1-9377-5A5845EE7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417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326D6-C34B-4595-9DCD-5137C496B9CB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8D0E8-3C30-45C1-9377-5A5845EE7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1463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326D6-C34B-4595-9DCD-5137C496B9CB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8D0E8-3C30-45C1-9377-5A5845EE7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311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2326D6-C34B-4595-9DCD-5137C496B9CB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18D0E8-3C30-45C1-9377-5A5845EE7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159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12 Best Beaches in Italy | Celebrity Cruis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627017"/>
            <a:ext cx="9144000" cy="1820500"/>
          </a:xfrm>
        </p:spPr>
        <p:txBody>
          <a:bodyPr/>
          <a:lstStyle/>
          <a:p>
            <a:r>
              <a:rPr lang="he-IL" b="1" dirty="0"/>
              <a:t>ליברטסלנד </a:t>
            </a:r>
            <a:br>
              <a:rPr lang="en-US" b="1" dirty="0"/>
            </a:br>
            <a:r>
              <a:rPr lang="en-US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Libertasland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5124140"/>
            <a:ext cx="9144000" cy="308994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r>
              <a:rPr lang="he-IL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שמות חברי הקבוצה: ליאור </a:t>
            </a:r>
            <a:r>
              <a:rPr lang="he-IL" b="1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צנטנר</a:t>
            </a:r>
            <a:r>
              <a:rPr lang="he-IL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, מאיה </a:t>
            </a:r>
            <a:r>
              <a:rPr lang="he-IL" b="1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גוסט</a:t>
            </a:r>
            <a:r>
              <a:rPr lang="he-IL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, טל </a:t>
            </a:r>
            <a:r>
              <a:rPr lang="he-IL" b="1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פלדבלום</a:t>
            </a:r>
            <a:r>
              <a:rPr lang="he-IL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, עדי </a:t>
            </a:r>
            <a:r>
              <a:rPr lang="he-IL" b="1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אלבצאו</a:t>
            </a:r>
            <a:r>
              <a:rPr lang="he-IL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ונועה רגב</a:t>
            </a:r>
            <a:endParaRPr lang="en-US" b="1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4850674" y="2447517"/>
            <a:ext cx="409305" cy="95753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7141028" y="2447517"/>
            <a:ext cx="592183" cy="870857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157584" y="3436402"/>
            <a:ext cx="1088571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he-IL" b="1" dirty="0">
                <a:solidFill>
                  <a:schemeClr val="bg1"/>
                </a:solidFill>
              </a:rPr>
              <a:t>חופש בלטינית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270377" y="3405051"/>
            <a:ext cx="1107270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he-IL" b="1" dirty="0">
                <a:solidFill>
                  <a:schemeClr val="bg1"/>
                </a:solidFill>
              </a:rPr>
              <a:t>ארץ באנגלית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164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762" y="72614"/>
            <a:ext cx="10515600" cy="1325563"/>
          </a:xfrm>
        </p:spPr>
        <p:txBody>
          <a:bodyPr/>
          <a:lstStyle/>
          <a:p>
            <a:pPr algn="ctr"/>
            <a:r>
              <a:rPr lang="he-IL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מטבע - פלייר</a:t>
            </a:r>
            <a:endParaRPr lang="en-US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r">
              <a:buNone/>
            </a:pPr>
            <a:endParaRPr lang="he-IL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indent="0" algn="r">
              <a:buNone/>
            </a:pPr>
            <a:endParaRPr lang="he-IL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indent="0" algn="r">
              <a:buNone/>
            </a:pPr>
            <a:endParaRPr lang="he-IL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8" name="AutoShape 6">
            <a:extLst>
              <a:ext uri="{FF2B5EF4-FFF2-40B4-BE49-F238E27FC236}">
                <a16:creationId xmlns:a16="http://schemas.microsoft.com/office/drawing/2014/main" id="{A1AAEE43-C04C-48C8-9669-2D6C39DC798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pic>
        <p:nvPicPr>
          <p:cNvPr id="10" name="תמונה 9">
            <a:extLst>
              <a:ext uri="{FF2B5EF4-FFF2-40B4-BE49-F238E27FC236}">
                <a16:creationId xmlns:a16="http://schemas.microsoft.com/office/drawing/2014/main" id="{00360524-9B69-4685-ACA0-CFF12E32E1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85" r="272" b="22853"/>
          <a:stretch/>
        </p:blipFill>
        <p:spPr>
          <a:xfrm>
            <a:off x="8217085" y="2094748"/>
            <a:ext cx="3665173" cy="3747846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2024E259-C3E2-4FAC-9179-AF71DBB7A8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" r="1671"/>
          <a:stretch/>
        </p:blipFill>
        <p:spPr>
          <a:xfrm>
            <a:off x="317975" y="1612968"/>
            <a:ext cx="3539834" cy="4356464"/>
          </a:xfrm>
          <a:prstGeom prst="rect">
            <a:avLst/>
          </a:prstGeom>
        </p:spPr>
      </p:pic>
      <p:pic>
        <p:nvPicPr>
          <p:cNvPr id="4" name="תמונה 3" descr="תמונה שמכילה ציפור, אומנות, טקסט, ינשוף&#10;&#10;התיאור נוצר באופן אוטומטי">
            <a:extLst>
              <a:ext uri="{FF2B5EF4-FFF2-40B4-BE49-F238E27FC236}">
                <a16:creationId xmlns:a16="http://schemas.microsoft.com/office/drawing/2014/main" id="{A456211A-AF7A-D9CF-CF80-2B40042F39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66" t="21168" r="5610" b="21898"/>
          <a:stretch/>
        </p:blipFill>
        <p:spPr>
          <a:xfrm>
            <a:off x="4269204" y="2805363"/>
            <a:ext cx="3663183" cy="2342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639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מלבן 7">
            <a:extLst>
              <a:ext uri="{FF2B5EF4-FFF2-40B4-BE49-F238E27FC236}">
                <a16:creationId xmlns:a16="http://schemas.microsoft.com/office/drawing/2014/main" id="{76DC93EB-EA03-4E29-9BB4-4F61F4FC4EEC}"/>
              </a:ext>
            </a:extLst>
          </p:cNvPr>
          <p:cNvSpPr/>
          <p:nvPr/>
        </p:nvSpPr>
        <p:spPr>
          <a:xfrm>
            <a:off x="718764" y="365125"/>
            <a:ext cx="10754472" cy="604939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מקומות קדושים </a:t>
            </a:r>
            <a:endParaRPr lang="en-US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2F46B8F3-20C3-4CA1-B405-109DC56A6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0824" y="1465851"/>
            <a:ext cx="3260456" cy="204353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B6E9BF84-09BB-4766-911C-2FF530100436}"/>
              </a:ext>
            </a:extLst>
          </p:cNvPr>
          <p:cNvSpPr txBox="1"/>
          <p:nvPr/>
        </p:nvSpPr>
        <p:spPr>
          <a:xfrm>
            <a:off x="8245013" y="4512234"/>
            <a:ext cx="2752078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b="1" dirty="0"/>
              <a:t>ארמון המלכה </a:t>
            </a:r>
            <a:r>
              <a:rPr lang="he-IL" b="1" dirty="0" err="1"/>
              <a:t>פלרייה</a:t>
            </a:r>
            <a:r>
              <a:rPr lang="he-IL" b="1" dirty="0"/>
              <a:t> </a:t>
            </a:r>
          </a:p>
          <a:p>
            <a:pPr algn="ctr"/>
            <a:r>
              <a:rPr lang="he-IL" dirty="0"/>
              <a:t>מקום עלייה לרגל לאנשי הדת המקומית- מסמל את עליית דתם לשלטון</a:t>
            </a:r>
          </a:p>
        </p:txBody>
      </p:sp>
      <p:pic>
        <p:nvPicPr>
          <p:cNvPr id="11" name="תמונה 10">
            <a:extLst>
              <a:ext uri="{FF2B5EF4-FFF2-40B4-BE49-F238E27FC236}">
                <a16:creationId xmlns:a16="http://schemas.microsoft.com/office/drawing/2014/main" id="{FBCE59A1-B0D9-471B-8F92-E3EAB11A8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0364" y="3934039"/>
            <a:ext cx="3560412" cy="222863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BE7E919A-8D2B-44A5-858D-F3B303AC2716}"/>
              </a:ext>
            </a:extLst>
          </p:cNvPr>
          <p:cNvSpPr txBox="1"/>
          <p:nvPr/>
        </p:nvSpPr>
        <p:spPr>
          <a:xfrm>
            <a:off x="4794481" y="1694619"/>
            <a:ext cx="2831977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b="1" dirty="0"/>
              <a:t>עיירת  </a:t>
            </a:r>
            <a:r>
              <a:rPr lang="he-IL" b="1" dirty="0" err="1"/>
              <a:t>ג'וזאפה</a:t>
            </a:r>
            <a:endParaRPr lang="he-IL" b="1" dirty="0"/>
          </a:p>
          <a:p>
            <a:pPr algn="ctr"/>
            <a:r>
              <a:rPr lang="he-IL" dirty="0"/>
              <a:t>העיירה שהקימו ראשוני המהגרים האיטליה לאי</a:t>
            </a:r>
          </a:p>
          <a:p>
            <a:pPr algn="ctr"/>
            <a:r>
              <a:rPr lang="he-IL" dirty="0"/>
              <a:t>העיירה קרויה על שם המנהיג הראשון של </a:t>
            </a:r>
            <a:r>
              <a:rPr lang="he-IL" dirty="0" err="1"/>
              <a:t>הליברטסויים</a:t>
            </a:r>
            <a:r>
              <a:rPr lang="he-IL" dirty="0"/>
              <a:t> ובעתיד מלכם הראשון</a:t>
            </a:r>
          </a:p>
        </p:txBody>
      </p:sp>
      <p:pic>
        <p:nvPicPr>
          <p:cNvPr id="13" name="תמונה 12">
            <a:extLst>
              <a:ext uri="{FF2B5EF4-FFF2-40B4-BE49-F238E27FC236}">
                <a16:creationId xmlns:a16="http://schemas.microsoft.com/office/drawing/2014/main" id="{3B3EA49E-52B2-4DEF-8C27-13BA87276C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481" y="1401479"/>
            <a:ext cx="3260456" cy="217227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4" name="תיבת טקסט 13">
            <a:extLst>
              <a:ext uri="{FF2B5EF4-FFF2-40B4-BE49-F238E27FC236}">
                <a16:creationId xmlns:a16="http://schemas.microsoft.com/office/drawing/2014/main" id="{AB8D585A-B5E2-4C2C-B5F5-747B61476D5B}"/>
              </a:ext>
            </a:extLst>
          </p:cNvPr>
          <p:cNvSpPr txBox="1"/>
          <p:nvPr/>
        </p:nvSpPr>
        <p:spPr>
          <a:xfrm>
            <a:off x="1336600" y="4060208"/>
            <a:ext cx="2439192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b="1" dirty="0"/>
              <a:t>חוף ההכתרה</a:t>
            </a:r>
          </a:p>
          <a:p>
            <a:pPr algn="ctr"/>
            <a:r>
              <a:rPr lang="he-IL" dirty="0"/>
              <a:t>אחד החופים אליו הגיעו המהגרים </a:t>
            </a:r>
            <a:r>
              <a:rPr lang="he-IL" dirty="0" err="1"/>
              <a:t>לליברטסלנד</a:t>
            </a:r>
            <a:r>
              <a:rPr lang="he-IL" dirty="0"/>
              <a:t>.</a:t>
            </a:r>
          </a:p>
          <a:p>
            <a:pPr algn="ctr"/>
            <a:r>
              <a:rPr lang="he-IL" dirty="0"/>
              <a:t>על חוף זה מבוצעות ההכתרות למשפחת המלוכה</a:t>
            </a:r>
          </a:p>
        </p:txBody>
      </p:sp>
    </p:spTree>
    <p:extLst>
      <p:ext uri="{BB962C8B-B14F-4D97-AF65-F5344CB8AC3E}">
        <p14:creationId xmlns:p14="http://schemas.microsoft.com/office/powerpoint/2010/main" val="331170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1" y="449020"/>
            <a:ext cx="10946674" cy="58516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שפה</a:t>
            </a:r>
            <a:endParaRPr lang="en-US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r">
              <a:buNone/>
            </a:pPr>
            <a:r>
              <a:rPr lang="he-IL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למדינה שתי שפות רשמיות:</a:t>
            </a:r>
          </a:p>
          <a:p>
            <a:pPr marL="0" indent="0" algn="r">
              <a:buNone/>
            </a:pPr>
            <a:r>
              <a:rPr lang="he-IL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לטינית שמדוברת על ידי המבוגרים בעיקר, וליברטסית שמדוברת על ידי הצעירים.</a:t>
            </a:r>
          </a:p>
          <a:p>
            <a:pPr marL="0" indent="0" algn="r">
              <a:buNone/>
            </a:pPr>
            <a:endParaRPr lang="he-IL" dirty="0"/>
          </a:p>
          <a:p>
            <a:pPr marL="0" indent="0" algn="r">
              <a:buNone/>
            </a:pPr>
            <a:r>
              <a:rPr lang="he-IL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מילים נפוצות:</a:t>
            </a:r>
          </a:p>
          <a:p>
            <a:pPr marL="0" indent="0" algn="r">
              <a:buNone/>
            </a:pPr>
            <a:r>
              <a:rPr lang="he-IL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בוקר טוב: </a:t>
            </a:r>
            <a:r>
              <a:rPr lang="he-IL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לפריתו</a:t>
            </a:r>
            <a:r>
              <a:rPr lang="he-IL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he-IL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מוקו</a:t>
            </a:r>
            <a:endParaRPr lang="he-IL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indent="0" algn="r">
              <a:buNone/>
            </a:pPr>
            <a:r>
              <a:rPr lang="he-IL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ערב טוב: </a:t>
            </a:r>
            <a:r>
              <a:rPr lang="he-IL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פרונטה</a:t>
            </a:r>
            <a:r>
              <a:rPr lang="he-IL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he-IL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מוקו</a:t>
            </a:r>
            <a:endParaRPr lang="he-IL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indent="0" algn="r">
              <a:buNone/>
            </a:pPr>
            <a:r>
              <a:rPr lang="he-IL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שלום: טוק</a:t>
            </a:r>
          </a:p>
          <a:p>
            <a:pPr marL="0" indent="0" algn="r">
              <a:buNone/>
            </a:pPr>
            <a:r>
              <a:rPr lang="he-IL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כן: סל</a:t>
            </a:r>
          </a:p>
          <a:p>
            <a:pPr marL="0" indent="0" algn="r">
              <a:buNone/>
            </a:pPr>
            <a:r>
              <a:rPr lang="he-IL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לא: </a:t>
            </a:r>
            <a:r>
              <a:rPr lang="he-IL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רו</a:t>
            </a:r>
            <a:endParaRPr lang="he-IL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802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057" y="298365"/>
            <a:ext cx="11068594" cy="62312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המנון</a:t>
            </a:r>
            <a:endParaRPr lang="en-US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he-IL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בואו אלינו למדינת החופש (חופש!)</a:t>
            </a:r>
          </a:p>
          <a:p>
            <a:pPr marL="0" indent="0" algn="ctr">
              <a:buNone/>
            </a:pPr>
            <a:r>
              <a:rPr lang="he-IL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כל יום מרגיש כמו אגדה</a:t>
            </a:r>
          </a:p>
          <a:p>
            <a:pPr marL="0" indent="0" algn="ctr">
              <a:buNone/>
            </a:pPr>
            <a:r>
              <a:rPr lang="he-IL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בואו אלינו למדינת החופש (חופש!)</a:t>
            </a:r>
          </a:p>
          <a:p>
            <a:pPr marL="0" indent="0" algn="ctr">
              <a:buNone/>
            </a:pPr>
            <a:r>
              <a:rPr lang="he-IL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ותהיו חלק מהאומה</a:t>
            </a:r>
          </a:p>
          <a:p>
            <a:pPr marL="0" indent="0" algn="ctr">
              <a:buNone/>
            </a:pPr>
            <a:r>
              <a:rPr lang="he-IL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בואו אלינו למדינת החופש (חופש!)</a:t>
            </a:r>
          </a:p>
          <a:p>
            <a:pPr marL="0" indent="0" algn="ctr">
              <a:buNone/>
            </a:pPr>
            <a:r>
              <a:rPr lang="he-IL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אנחנו פה בשבילך</a:t>
            </a:r>
          </a:p>
          <a:p>
            <a:pPr marL="0" indent="0" algn="ctr">
              <a:buNone/>
            </a:pPr>
            <a:r>
              <a:rPr lang="he-IL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ליברטסלנד</a:t>
            </a:r>
            <a:endParaRPr lang="en-US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https://www.youtube.com/watch?v=sCKDlAZrFJM</a:t>
            </a:r>
          </a:p>
        </p:txBody>
      </p:sp>
    </p:spTree>
    <p:extLst>
      <p:ext uri="{BB962C8B-B14F-4D97-AF65-F5344CB8AC3E}">
        <p14:creationId xmlns:p14="http://schemas.microsoft.com/office/powerpoint/2010/main" val="324159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635" y="365125"/>
            <a:ext cx="10990730" cy="61822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מזג אוויר</a:t>
            </a:r>
            <a:endParaRPr lang="en-US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851750"/>
            <a:ext cx="10515600" cy="4351338"/>
          </a:xfrm>
        </p:spPr>
        <p:txBody>
          <a:bodyPr/>
          <a:lstStyle/>
          <a:p>
            <a:pPr marL="0" indent="0" algn="r">
              <a:buNone/>
            </a:pPr>
            <a:r>
              <a:rPr lang="he-IL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מזג האוויר בקיץ נע בין 25-30 ומזג האוויר בחורף נע בין 10-23</a:t>
            </a:r>
            <a:endParaRPr lang="en-US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3534" y="2882537"/>
            <a:ext cx="4865984" cy="3238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558569"/>
      </p:ext>
    </p:extLst>
  </p:cSld>
  <p:clrMapOvr>
    <a:masterClrMapping/>
  </p:clrMapOvr>
  <p:transition spd="slow">
    <p:comb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17926"/>
            <a:ext cx="10684135" cy="60098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מאכל לאומי</a:t>
            </a:r>
            <a:endParaRPr lang="en-US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>
              <a:buNone/>
            </a:pPr>
            <a:r>
              <a:rPr lang="he-IL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קוליפטו</a:t>
            </a:r>
            <a:r>
              <a:rPr lang="he-IL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הוא המאכל הלאומי- סרטנים המבושלים ברוטב מסורתי שמוכן מיונים שחורות טחונות בתיבול שמן זית וחול ים</a:t>
            </a:r>
            <a:endParaRPr lang="en-US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4551" y="2994495"/>
            <a:ext cx="5520145" cy="3102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41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44,688 Colorful Background Illustrations &amp;amp; Clip Art - iSto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52960" cy="6891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2377" y="2019346"/>
            <a:ext cx="9144000" cy="2387600"/>
          </a:xfrm>
          <a:noFill/>
        </p:spPr>
        <p:txBody>
          <a:bodyPr/>
          <a:lstStyle/>
          <a:p>
            <a:r>
              <a:rPr lang="he-IL" sz="16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הסוף</a:t>
            </a:r>
            <a:endParaRPr lang="en-US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9752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337454"/>
            <a:ext cx="11216640" cy="61830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83177"/>
            <a:ext cx="10515600" cy="1325563"/>
          </a:xfrm>
        </p:spPr>
        <p:txBody>
          <a:bodyPr/>
          <a:lstStyle/>
          <a:p>
            <a:pPr algn="ctr"/>
            <a:r>
              <a:rPr lang="he-IL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ליברטסלנד במהלך השנים</a:t>
            </a:r>
            <a:endParaRPr lang="en-US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" name="מלבן: פינות מעוגלות 3">
            <a:extLst>
              <a:ext uri="{FF2B5EF4-FFF2-40B4-BE49-F238E27FC236}">
                <a16:creationId xmlns:a16="http://schemas.microsoft.com/office/drawing/2014/main" id="{E5D91820-99CA-4110-BE86-F0F570908312}"/>
              </a:ext>
            </a:extLst>
          </p:cNvPr>
          <p:cNvSpPr/>
          <p:nvPr/>
        </p:nvSpPr>
        <p:spPr>
          <a:xfrm>
            <a:off x="6419622" y="2832256"/>
            <a:ext cx="2226365" cy="119348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dirty="0"/>
              <a:t>נכבשו פעם נוספת על ידי האיטלקים</a:t>
            </a:r>
          </a:p>
        </p:txBody>
      </p:sp>
      <p:sp>
        <p:nvSpPr>
          <p:cNvPr id="6" name="מלבן: פינות מעוגלות 5">
            <a:extLst>
              <a:ext uri="{FF2B5EF4-FFF2-40B4-BE49-F238E27FC236}">
                <a16:creationId xmlns:a16="http://schemas.microsoft.com/office/drawing/2014/main" id="{4F44670C-3C6D-4A7D-876F-C2F541530489}"/>
              </a:ext>
            </a:extLst>
          </p:cNvPr>
          <p:cNvSpPr/>
          <p:nvPr/>
        </p:nvSpPr>
        <p:spPr>
          <a:xfrm>
            <a:off x="3652257" y="2832256"/>
            <a:ext cx="2226365" cy="119348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dirty="0"/>
              <a:t>קבלת עצמאות על ידי האו"ם</a:t>
            </a:r>
          </a:p>
        </p:txBody>
      </p:sp>
      <p:sp>
        <p:nvSpPr>
          <p:cNvPr id="7" name="מלבן: פינות מעוגלות 6">
            <a:extLst>
              <a:ext uri="{FF2B5EF4-FFF2-40B4-BE49-F238E27FC236}">
                <a16:creationId xmlns:a16="http://schemas.microsoft.com/office/drawing/2014/main" id="{4CCD460D-D45A-4096-B8D3-24C15AD44281}"/>
              </a:ext>
            </a:extLst>
          </p:cNvPr>
          <p:cNvSpPr/>
          <p:nvPr/>
        </p:nvSpPr>
        <p:spPr>
          <a:xfrm>
            <a:off x="849798" y="2832256"/>
            <a:ext cx="2226365" cy="119348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dirty="0" err="1"/>
              <a:t>ליברטסלנד</a:t>
            </a:r>
            <a:r>
              <a:rPr lang="he-IL" dirty="0"/>
              <a:t>  מדינה ליברלית, שופעת תיירים ומהווה בית ל1.4 מיליון תושבים</a:t>
            </a:r>
          </a:p>
        </p:txBody>
      </p:sp>
      <p:sp>
        <p:nvSpPr>
          <p:cNvPr id="8" name="מלבן: פינות מעוגלות 7">
            <a:extLst>
              <a:ext uri="{FF2B5EF4-FFF2-40B4-BE49-F238E27FC236}">
                <a16:creationId xmlns:a16="http://schemas.microsoft.com/office/drawing/2014/main" id="{FC9EE9DF-5F8D-411C-B662-01B6DAFE81C4}"/>
              </a:ext>
            </a:extLst>
          </p:cNvPr>
          <p:cNvSpPr/>
          <p:nvPr/>
        </p:nvSpPr>
        <p:spPr>
          <a:xfrm>
            <a:off x="9115837" y="2832256"/>
            <a:ext cx="2226365" cy="119348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dirty="0"/>
              <a:t>7 כפרים מאיטליה בורחים לאי לא מיושב בשביל להקים דת חדשה</a:t>
            </a:r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35A4C23B-0AB6-4943-B688-CC3120102A06}"/>
              </a:ext>
            </a:extLst>
          </p:cNvPr>
          <p:cNvSpPr txBox="1"/>
          <p:nvPr/>
        </p:nvSpPr>
        <p:spPr>
          <a:xfrm>
            <a:off x="9520029" y="4208462"/>
            <a:ext cx="141798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/>
              <a:t>612 לספירה</a:t>
            </a:r>
          </a:p>
        </p:txBody>
      </p:sp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A2EAA1CE-1FB3-40F6-8E90-296A441705DD}"/>
              </a:ext>
            </a:extLst>
          </p:cNvPr>
          <p:cNvSpPr txBox="1"/>
          <p:nvPr/>
        </p:nvSpPr>
        <p:spPr>
          <a:xfrm>
            <a:off x="6803934" y="4208462"/>
            <a:ext cx="173046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/>
              <a:t>1014 לספירה</a:t>
            </a:r>
          </a:p>
        </p:txBody>
      </p:sp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80BD052C-2513-4B8A-88EE-7D71DFB01F64}"/>
              </a:ext>
            </a:extLst>
          </p:cNvPr>
          <p:cNvSpPr txBox="1"/>
          <p:nvPr/>
        </p:nvSpPr>
        <p:spPr>
          <a:xfrm>
            <a:off x="3923275" y="4176440"/>
            <a:ext cx="161142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/>
              <a:t>1900 לספירה</a:t>
            </a:r>
          </a:p>
        </p:txBody>
      </p:sp>
      <p:sp>
        <p:nvSpPr>
          <p:cNvPr id="14" name="תיבת טקסט 13">
            <a:extLst>
              <a:ext uri="{FF2B5EF4-FFF2-40B4-BE49-F238E27FC236}">
                <a16:creationId xmlns:a16="http://schemas.microsoft.com/office/drawing/2014/main" id="{6F6F132F-6ADD-461E-8A6B-E9EEC2263158}"/>
              </a:ext>
            </a:extLst>
          </p:cNvPr>
          <p:cNvSpPr txBox="1"/>
          <p:nvPr/>
        </p:nvSpPr>
        <p:spPr>
          <a:xfrm>
            <a:off x="1752908" y="4208462"/>
            <a:ext cx="67586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/>
              <a:t>היום</a:t>
            </a:r>
          </a:p>
        </p:txBody>
      </p:sp>
      <p:sp>
        <p:nvSpPr>
          <p:cNvPr id="15" name="חץ: שמאלה 14">
            <a:extLst>
              <a:ext uri="{FF2B5EF4-FFF2-40B4-BE49-F238E27FC236}">
                <a16:creationId xmlns:a16="http://schemas.microsoft.com/office/drawing/2014/main" id="{12D0A9EA-FD0F-4D90-8D4D-43096FD4F6B4}"/>
              </a:ext>
            </a:extLst>
          </p:cNvPr>
          <p:cNvSpPr/>
          <p:nvPr/>
        </p:nvSpPr>
        <p:spPr>
          <a:xfrm>
            <a:off x="8724670" y="3130627"/>
            <a:ext cx="312483" cy="596743"/>
          </a:xfrm>
          <a:prstGeom prst="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6" name="חץ: שמאלה 15">
            <a:extLst>
              <a:ext uri="{FF2B5EF4-FFF2-40B4-BE49-F238E27FC236}">
                <a16:creationId xmlns:a16="http://schemas.microsoft.com/office/drawing/2014/main" id="{F1C182FE-0D34-4744-A6A0-3DAC6B9CC96C}"/>
              </a:ext>
            </a:extLst>
          </p:cNvPr>
          <p:cNvSpPr/>
          <p:nvPr/>
        </p:nvSpPr>
        <p:spPr>
          <a:xfrm>
            <a:off x="5957305" y="3130626"/>
            <a:ext cx="336648" cy="596743"/>
          </a:xfrm>
          <a:prstGeom prst="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7" name="חץ: שמאלה 16">
            <a:extLst>
              <a:ext uri="{FF2B5EF4-FFF2-40B4-BE49-F238E27FC236}">
                <a16:creationId xmlns:a16="http://schemas.microsoft.com/office/drawing/2014/main" id="{F9931A09-B70A-4AA2-AE4F-ADF7DB762EE9}"/>
              </a:ext>
            </a:extLst>
          </p:cNvPr>
          <p:cNvSpPr/>
          <p:nvPr/>
        </p:nvSpPr>
        <p:spPr>
          <a:xfrm>
            <a:off x="3182406" y="3130624"/>
            <a:ext cx="391167" cy="596743"/>
          </a:xfrm>
          <a:prstGeom prst="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241172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/>
      <p:bldP spid="10" grpId="0"/>
      <p:bldP spid="11" grpId="0"/>
      <p:bldP spid="14" grpId="0"/>
      <p:bldP spid="15" grpId="0" animBg="1"/>
      <p:bldP spid="16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8801" y="1616037"/>
            <a:ext cx="2395227" cy="670606"/>
          </a:xfrm>
        </p:spPr>
        <p:txBody>
          <a:bodyPr/>
          <a:lstStyle/>
          <a:p>
            <a:pPr algn="ctr"/>
            <a:r>
              <a:rPr lang="he-IL" sz="40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שטח</a:t>
            </a:r>
            <a:endParaRPr lang="en-US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11508" y="2286643"/>
            <a:ext cx="3769811" cy="2511864"/>
          </a:xfrm>
        </p:spPr>
        <p:txBody>
          <a:bodyPr/>
          <a:lstStyle/>
          <a:p>
            <a:pPr algn="r"/>
            <a:r>
              <a:rPr lang="he-IL" sz="20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המדינה ממוקמת על אי לחופי הים התיכון בין איטליה, צרפת וספרד.</a:t>
            </a:r>
          </a:p>
          <a:p>
            <a:pPr algn="r"/>
            <a:r>
              <a:rPr lang="he-IL" sz="20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השטח הוא מישורי והררי ונמצאים בו שלושה הרי געש פעילים.</a:t>
            </a:r>
          </a:p>
          <a:p>
            <a:pPr algn="r"/>
            <a:r>
              <a:rPr lang="he-IL" sz="20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ההר הגבוה במדינה מתנשא לגובה כ600 מטר ומסביבו ישנם כ10 אגמים.  </a:t>
            </a:r>
            <a:endParaRPr lang="en-US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3809">
            <a:off x="8010758" y="378827"/>
            <a:ext cx="3849352" cy="19246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98" y="4636376"/>
            <a:ext cx="7096554" cy="20323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11" y="506804"/>
            <a:ext cx="3338164" cy="22184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12546">
            <a:off x="8763988" y="3632822"/>
            <a:ext cx="2615361" cy="21924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1200003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"/>
          <a:stretch/>
        </p:blipFill>
        <p:spPr>
          <a:xfrm>
            <a:off x="0" y="0"/>
            <a:ext cx="12192000" cy="6883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941864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937" y="474943"/>
            <a:ext cx="10798629" cy="58293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דת</a:t>
            </a:r>
            <a:endParaRPr lang="en-US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>
              <a:buNone/>
            </a:pPr>
            <a:r>
              <a:rPr lang="he-IL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הדת הנפוצה במדינה היא </a:t>
            </a:r>
            <a:r>
              <a:rPr lang="he-IL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ליברטסו</a:t>
            </a:r>
            <a:r>
              <a:rPr lang="he-IL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, הדת שהקימו האנשים שברחו מהכפרים לפני כ1000 שנה.</a:t>
            </a:r>
          </a:p>
          <a:p>
            <a:pPr marL="0" indent="0" algn="r">
              <a:buNone/>
            </a:pPr>
            <a:endParaRPr lang="he-IL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indent="0" algn="r">
              <a:buNone/>
            </a:pPr>
            <a:r>
              <a:rPr lang="he-IL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65% </a:t>
            </a:r>
            <a:r>
              <a:rPr lang="he-IL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ליברטסויים</a:t>
            </a:r>
            <a:endParaRPr lang="he-IL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indent="0" algn="r">
              <a:buNone/>
            </a:pPr>
            <a:r>
              <a:rPr lang="he-IL">
                <a:latin typeface="Segoe UI Semilight" panose="020B0402040204020203" pitchFamily="34" charset="0"/>
                <a:cs typeface="Segoe UI Semilight" panose="020B0402040204020203" pitchFamily="34" charset="0"/>
              </a:rPr>
              <a:t>30% </a:t>
            </a:r>
            <a:r>
              <a:rPr lang="he-IL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נוצרים</a:t>
            </a:r>
          </a:p>
          <a:p>
            <a:pPr marL="0" indent="0" algn="r">
              <a:buNone/>
            </a:pPr>
            <a:r>
              <a:rPr lang="he-IL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5% חסרי דת</a:t>
            </a:r>
          </a:p>
        </p:txBody>
      </p:sp>
    </p:spTree>
    <p:extLst>
      <p:ext uri="{BB962C8B-B14F-4D97-AF65-F5344CB8AC3E}">
        <p14:creationId xmlns:p14="http://schemas.microsoft.com/office/powerpoint/2010/main" val="38385427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17" y="452845"/>
            <a:ext cx="10981509" cy="60263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e-IL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אוכלוסייה</a:t>
            </a:r>
            <a:endParaRPr lang="en-US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>
              <a:buNone/>
            </a:pPr>
            <a:r>
              <a:rPr lang="he-IL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האוכלוסייה מונה כ- 1.4 מיליון תושבים</a:t>
            </a:r>
          </a:p>
          <a:p>
            <a:pPr marL="0" indent="0" algn="r">
              <a:buNone/>
            </a:pPr>
            <a:r>
              <a:rPr lang="he-IL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40% איטלקים במקור</a:t>
            </a:r>
            <a:r>
              <a:rPr lang="en-US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 </a:t>
            </a:r>
            <a:endParaRPr lang="he-IL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indent="0" algn="r">
              <a:buNone/>
            </a:pPr>
            <a:r>
              <a:rPr lang="he-IL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30% צרפתים במקור</a:t>
            </a:r>
          </a:p>
          <a:p>
            <a:pPr marL="0" indent="0" algn="r">
              <a:buNone/>
            </a:pPr>
            <a:r>
              <a:rPr lang="he-IL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20% ספרדים במקור</a:t>
            </a:r>
          </a:p>
          <a:p>
            <a:pPr marL="0" indent="0" algn="r">
              <a:buNone/>
            </a:pPr>
            <a:r>
              <a:rPr lang="he-IL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10% ילדי </a:t>
            </a:r>
            <a:r>
              <a:rPr lang="he-IL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ליברטסלנד</a:t>
            </a:r>
            <a:r>
              <a:rPr lang="he-IL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(ילידי האי מלפני ההגירה)</a:t>
            </a:r>
          </a:p>
          <a:p>
            <a:pPr marL="0" indent="0" algn="r">
              <a:buNone/>
            </a:pPr>
            <a:endParaRPr lang="he-IL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indent="0" algn="r">
              <a:buNone/>
            </a:pPr>
            <a:r>
              <a:rPr lang="he-IL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לאנשים שנולדו באיטליה, צרפת וספרד מותר להגר למדינה ולהפוך לאזרחיה לכן הם רוב תושביה.</a:t>
            </a:r>
          </a:p>
        </p:txBody>
      </p:sp>
    </p:spTree>
    <p:extLst>
      <p:ext uri="{BB962C8B-B14F-4D97-AF65-F5344CB8AC3E}">
        <p14:creationId xmlns:p14="http://schemas.microsoft.com/office/powerpoint/2010/main" val="33284620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Yellow Color, Codes and Facts – HTML Color Cod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764" y="365125"/>
            <a:ext cx="10754472" cy="6049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שלטון, ריבונות </a:t>
            </a:r>
            <a:endParaRPr lang="en-US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r">
              <a:buNone/>
            </a:pPr>
            <a:r>
              <a:rPr lang="he-IL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במדינה מתנהלת מונרכיה חוקתית והמדינה היא רב לאומית</a:t>
            </a:r>
          </a:p>
          <a:p>
            <a:pPr marL="0" indent="0" algn="r">
              <a:buNone/>
            </a:pPr>
            <a:endParaRPr lang="he-IL" dirty="0"/>
          </a:p>
          <a:p>
            <a:pPr marL="0" indent="0" algn="r">
              <a:buNone/>
            </a:pPr>
            <a:r>
              <a:rPr lang="he-IL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שם המלכה: </a:t>
            </a:r>
            <a:r>
              <a:rPr lang="he-IL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פלרייה השנייה</a:t>
            </a:r>
          </a:p>
          <a:p>
            <a:pPr marL="0" indent="0" algn="r">
              <a:buNone/>
            </a:pPr>
            <a:r>
              <a:rPr lang="he-IL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ראש הממשלה:</a:t>
            </a:r>
            <a:r>
              <a:rPr lang="he-IL" dirty="0"/>
              <a:t> </a:t>
            </a:r>
            <a:r>
              <a:rPr lang="he-IL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גסטון אלחנדרו</a:t>
            </a:r>
          </a:p>
          <a:p>
            <a:pPr marL="0" indent="0" algn="r">
              <a:buNone/>
            </a:pPr>
            <a:endParaRPr lang="he-IL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indent="0" algn="r">
              <a:buNone/>
            </a:pPr>
            <a:endParaRPr lang="he-IL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indent="0" algn="r">
              <a:buNone/>
            </a:pPr>
            <a:endParaRPr lang="he-IL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cxnSp>
        <p:nvCxnSpPr>
          <p:cNvPr id="5" name="מחבר חץ ישר 4">
            <a:extLst>
              <a:ext uri="{FF2B5EF4-FFF2-40B4-BE49-F238E27FC236}">
                <a16:creationId xmlns:a16="http://schemas.microsoft.com/office/drawing/2014/main" id="{2FD62F65-7C4E-489D-A7D5-2967372F2B29}"/>
              </a:ext>
            </a:extLst>
          </p:cNvPr>
          <p:cNvCxnSpPr/>
          <p:nvPr/>
        </p:nvCxnSpPr>
        <p:spPr>
          <a:xfrm>
            <a:off x="3400148" y="2352583"/>
            <a:ext cx="0" cy="85225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21B3261D-2AFE-4F36-9E36-2B31564F10C1}"/>
              </a:ext>
            </a:extLst>
          </p:cNvPr>
          <p:cNvSpPr txBox="1"/>
          <p:nvPr/>
        </p:nvSpPr>
        <p:spPr>
          <a:xfrm>
            <a:off x="1824361" y="3365406"/>
            <a:ext cx="3151573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en-US" dirty="0"/>
              <a:t> </a:t>
            </a:r>
            <a:r>
              <a:rPr lang="he-IL" dirty="0" err="1"/>
              <a:t>ליברטסויים</a:t>
            </a:r>
            <a:r>
              <a:rPr lang="he-IL" dirty="0"/>
              <a:t>, נוצריים, אתאיסטים</a:t>
            </a:r>
          </a:p>
        </p:txBody>
      </p:sp>
    </p:spTree>
    <p:extLst>
      <p:ext uri="{BB962C8B-B14F-4D97-AF65-F5344CB8AC3E}">
        <p14:creationId xmlns:p14="http://schemas.microsoft.com/office/powerpoint/2010/main" val="3228568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מלבן 5">
            <a:extLst>
              <a:ext uri="{FF2B5EF4-FFF2-40B4-BE49-F238E27FC236}">
                <a16:creationId xmlns:a16="http://schemas.microsoft.com/office/drawing/2014/main" id="{9D20C18C-CA0D-4708-85E9-A43DEF78BD26}"/>
              </a:ext>
            </a:extLst>
          </p:cNvPr>
          <p:cNvSpPr/>
          <p:nvPr/>
        </p:nvSpPr>
        <p:spPr>
          <a:xfrm>
            <a:off x="719091" y="365125"/>
            <a:ext cx="10750859" cy="604939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הסמל והדגל</a:t>
            </a:r>
            <a:r>
              <a:rPr lang="en-US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r">
              <a:buNone/>
            </a:pPr>
            <a:endParaRPr lang="he-IL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indent="0" algn="r">
              <a:buNone/>
            </a:pPr>
            <a:endParaRPr lang="he-IL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indent="0" algn="r">
              <a:buNone/>
            </a:pPr>
            <a:endParaRPr lang="he-IL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FDE417F5-0B58-4C8D-A4AF-F2DD1950D0AC}"/>
              </a:ext>
            </a:extLst>
          </p:cNvPr>
          <p:cNvSpPr txBox="1"/>
          <p:nvPr/>
        </p:nvSpPr>
        <p:spPr>
          <a:xfrm>
            <a:off x="7050157" y="1646803"/>
            <a:ext cx="3886489" cy="470898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400" b="1" dirty="0"/>
              <a:t>הסמל:</a:t>
            </a:r>
          </a:p>
          <a:p>
            <a:pPr algn="ctr"/>
            <a:r>
              <a:rPr lang="he-IL" sz="2400" b="1" dirty="0"/>
              <a:t> </a:t>
            </a:r>
            <a:r>
              <a:rPr lang="he-IL" sz="2400" dirty="0"/>
              <a:t>הסמל של </a:t>
            </a:r>
            <a:r>
              <a:rPr lang="he-IL" sz="2400" dirty="0" err="1"/>
              <a:t>ליברטסלנד</a:t>
            </a:r>
            <a:r>
              <a:rPr lang="he-IL" sz="2400" dirty="0"/>
              <a:t> כולל במרכזו יונה לבנה המבטאת את החופש והשלום בה המדינה דוגלת.</a:t>
            </a:r>
          </a:p>
          <a:p>
            <a:pPr algn="ctr"/>
            <a:r>
              <a:rPr lang="he-IL" sz="2400" dirty="0"/>
              <a:t>חופש זה בא לידי ביטוי בריבוי הדתות במדינה והזכויות השוות לכל אזרח במדינה דמוקרטית.</a:t>
            </a:r>
          </a:p>
          <a:p>
            <a:pPr algn="ctr"/>
            <a:r>
              <a:rPr lang="he-IL" sz="2400" dirty="0"/>
              <a:t>בנוסף </a:t>
            </a:r>
            <a:r>
              <a:rPr lang="he-IL" sz="2400" dirty="0" err="1"/>
              <a:t>ליברטסלנד</a:t>
            </a:r>
            <a:r>
              <a:rPr lang="he-IL" sz="2400" dirty="0"/>
              <a:t> הינה מדינה שוכנת שלום וניטרלית.</a:t>
            </a:r>
          </a:p>
          <a:p>
            <a:pPr algn="ctr"/>
            <a:endParaRPr lang="he-IL" sz="2000" dirty="0"/>
          </a:p>
          <a:p>
            <a:pPr algn="ctr"/>
            <a:endParaRPr lang="he-IL" sz="2000" dirty="0"/>
          </a:p>
          <a:p>
            <a:pPr algn="ctr"/>
            <a:endParaRPr lang="he-IL" sz="2000" b="1" dirty="0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64FA5034-68C6-4A5C-A1BF-8F6B45E911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5930" y="1415000"/>
            <a:ext cx="3810330" cy="458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55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מלבן 5">
            <a:extLst>
              <a:ext uri="{FF2B5EF4-FFF2-40B4-BE49-F238E27FC236}">
                <a16:creationId xmlns:a16="http://schemas.microsoft.com/office/drawing/2014/main" id="{9D20C18C-CA0D-4708-85E9-A43DEF78BD26}"/>
              </a:ext>
            </a:extLst>
          </p:cNvPr>
          <p:cNvSpPr/>
          <p:nvPr/>
        </p:nvSpPr>
        <p:spPr>
          <a:xfrm>
            <a:off x="719091" y="365125"/>
            <a:ext cx="10750859" cy="604939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הסמל והדגל</a:t>
            </a:r>
            <a:r>
              <a:rPr lang="en-US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r">
              <a:buNone/>
            </a:pPr>
            <a:endParaRPr lang="he-IL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indent="0" algn="r">
              <a:buNone/>
            </a:pPr>
            <a:endParaRPr lang="he-IL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indent="0" algn="r">
              <a:buNone/>
            </a:pPr>
            <a:endParaRPr lang="he-IL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FDE417F5-0B58-4C8D-A4AF-F2DD1950D0AC}"/>
              </a:ext>
            </a:extLst>
          </p:cNvPr>
          <p:cNvSpPr txBox="1"/>
          <p:nvPr/>
        </p:nvSpPr>
        <p:spPr>
          <a:xfrm>
            <a:off x="6520069" y="1496994"/>
            <a:ext cx="4532244" cy="378565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endParaRPr lang="he-IL" sz="2400" dirty="0"/>
          </a:p>
          <a:p>
            <a:pPr algn="ctr"/>
            <a:r>
              <a:rPr lang="he-IL" sz="2400" b="1" dirty="0"/>
              <a:t>הדגל: </a:t>
            </a:r>
          </a:p>
          <a:p>
            <a:pPr algn="ctr"/>
            <a:r>
              <a:rPr lang="he-IL" sz="2400" dirty="0"/>
              <a:t>מורכב משלושה צבעים- בורדו, כחול וטורקיז. אלו הצבעים שמזוהים עם בית המלוכה של </a:t>
            </a:r>
            <a:r>
              <a:rPr lang="he-IL" sz="2400" dirty="0" err="1"/>
              <a:t>ליברטסלנד</a:t>
            </a:r>
            <a:r>
              <a:rPr lang="he-IL" sz="2400" dirty="0"/>
              <a:t> שהגיע מדגל הקבוצה מאיטליה שברחה לאי המבודד.</a:t>
            </a:r>
          </a:p>
          <a:p>
            <a:pPr algn="ctr"/>
            <a:r>
              <a:rPr lang="he-IL" sz="2400" dirty="0"/>
              <a:t>על הדגל ניתן לראות יונה שחורה, אחד המאכלים הנפוצים ביותר במדינה.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AC3AF2C8-A679-4157-A8B8-8D4FFA1217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9687" y="1825625"/>
            <a:ext cx="5230821" cy="376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8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3175</TotalTime>
  <Words>462</Words>
  <Application>Microsoft Office PowerPoint</Application>
  <PresentationFormat>מסך רחב</PresentationFormat>
  <Paragraphs>87</Paragraphs>
  <Slides>16</Slides>
  <Notes>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6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16</vt:i4>
      </vt:variant>
    </vt:vector>
  </HeadingPairs>
  <TitlesOfParts>
    <vt:vector size="23" baseType="lpstr">
      <vt:lpstr>Aharoni</vt:lpstr>
      <vt:lpstr>Arial</vt:lpstr>
      <vt:lpstr>Calibri</vt:lpstr>
      <vt:lpstr>Calibri Light</vt:lpstr>
      <vt:lpstr>Segoe UI Semibold</vt:lpstr>
      <vt:lpstr>Segoe UI Semilight</vt:lpstr>
      <vt:lpstr>Office Theme</vt:lpstr>
      <vt:lpstr>ליברטסלנד  Libertasland</vt:lpstr>
      <vt:lpstr>ליברטסלנד במהלך השנים</vt:lpstr>
      <vt:lpstr>שטח</vt:lpstr>
      <vt:lpstr>מצגת של PowerPoint‏</vt:lpstr>
      <vt:lpstr>דת</vt:lpstr>
      <vt:lpstr>אוכלוסייה</vt:lpstr>
      <vt:lpstr>שלטון, ריבונות </vt:lpstr>
      <vt:lpstr>הסמל והדגל </vt:lpstr>
      <vt:lpstr>הסמל והדגל </vt:lpstr>
      <vt:lpstr>מטבע - פלייר</vt:lpstr>
      <vt:lpstr>מקומות קדושים </vt:lpstr>
      <vt:lpstr>שפה</vt:lpstr>
      <vt:lpstr>המנון</vt:lpstr>
      <vt:lpstr>מזג אוויר</vt:lpstr>
      <vt:lpstr>מאכל לאומי</vt:lpstr>
      <vt:lpstr>הסוף</vt:lpstr>
    </vt:vector>
  </TitlesOfParts>
  <Company>Caesarstone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ליברטסלנד  Libertasland</dc:title>
  <dc:creator>user</dc:creator>
  <cp:lastModifiedBy>Student Tech3</cp:lastModifiedBy>
  <cp:revision>47</cp:revision>
  <dcterms:created xsi:type="dcterms:W3CDTF">2021-10-28T13:49:00Z</dcterms:created>
  <dcterms:modified xsi:type="dcterms:W3CDTF">2024-01-22T11:12:14Z</dcterms:modified>
</cp:coreProperties>
</file>