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118" d="100"/>
          <a:sy n="118" d="100"/>
        </p:scale>
        <p:origin x="2286" y="-1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750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828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830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414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292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481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478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649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074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146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124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B0AED-536E-43DC-AB2D-72830D819E39}" type="datetimeFigureOut">
              <a:rPr lang="he-IL" smtClean="0"/>
              <a:t>ו'/אדר א/תשפ"ב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01C6D-5DF6-4901-AE7D-75887B4190F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516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טבלה 9">
            <a:extLst>
              <a:ext uri="{FF2B5EF4-FFF2-40B4-BE49-F238E27FC236}">
                <a16:creationId xmlns:a16="http://schemas.microsoft.com/office/drawing/2014/main" id="{34B3F588-94DF-4190-B30F-B15B61D9A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587541"/>
              </p:ext>
            </p:extLst>
          </p:nvPr>
        </p:nvGraphicFramePr>
        <p:xfrm>
          <a:off x="59378" y="799672"/>
          <a:ext cx="6739243" cy="11381487"/>
        </p:xfrm>
        <a:graphic>
          <a:graphicData uri="http://schemas.openxmlformats.org/drawingml/2006/table">
            <a:tbl>
              <a:tblPr rtl="1"/>
              <a:tblGrid>
                <a:gridCol w="962749">
                  <a:extLst>
                    <a:ext uri="{9D8B030D-6E8A-4147-A177-3AD203B41FA5}">
                      <a16:colId xmlns:a16="http://schemas.microsoft.com/office/drawing/2014/main" val="2566732770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517198171"/>
                    </a:ext>
                  </a:extLst>
                </a:gridCol>
                <a:gridCol w="964800">
                  <a:extLst>
                    <a:ext uri="{9D8B030D-6E8A-4147-A177-3AD203B41FA5}">
                      <a16:colId xmlns:a16="http://schemas.microsoft.com/office/drawing/2014/main" val="2526979767"/>
                    </a:ext>
                  </a:extLst>
                </a:gridCol>
                <a:gridCol w="960698">
                  <a:extLst>
                    <a:ext uri="{9D8B030D-6E8A-4147-A177-3AD203B41FA5}">
                      <a16:colId xmlns:a16="http://schemas.microsoft.com/office/drawing/2014/main" val="2378991068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807902932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2909212407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2143672222"/>
                    </a:ext>
                  </a:extLst>
                </a:gridCol>
              </a:tblGrid>
              <a:tr h="728677"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ראשון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שני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שלישי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רביעי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חמישי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שישי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שבת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023105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כח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שבט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30 ינואר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יום פתיחת המחצית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כט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שבט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31 ינואר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ל שבט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 פברואר</a:t>
                      </a: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ראש חודש</a:t>
                      </a: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א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0" lang="en-US" sz="1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</a:br>
                      <a:br>
                        <a:rPr kumimoji="0" lang="en-US" sz="1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</a:br>
                      <a:br>
                        <a:rPr kumimoji="0" lang="en-US" sz="1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</a:b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  <a:t>ראש חודש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+mn-cs"/>
                        </a:rPr>
                        <a:t>מבחן בלשון</a:t>
                      </a:r>
                      <a:endParaRPr lang="he-IL" sz="10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+mn-cs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3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ג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4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ד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5 פברואר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תרומה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547103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ה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6 פברואר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מבחן באנגלית</a:t>
                      </a:r>
                      <a:endParaRPr lang="he-IL" sz="105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ו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7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ז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8 פברואר</a:t>
                      </a: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ח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9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10 פברואר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הגשת הערכה חלופית בתנ"ך</a:t>
                      </a:r>
                      <a:endParaRPr lang="he-IL" sz="105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11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יא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12 פברואר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תצווה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212753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יב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13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יג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14 פברואר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סיור –מגמת ביולוגיה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יד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15 פברואר</a:t>
                      </a: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פורים קטן</a:t>
                      </a: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טו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16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17 פברואר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מבחן והגשת עבודה במחשבת</a:t>
                      </a:r>
                      <a:endParaRPr lang="he-IL" sz="105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18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יח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19 פברואר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כי תישא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114084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יט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20 פברואר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מבחן במתמטיקה</a:t>
                      </a:r>
                      <a:endParaRPr lang="he-IL" sz="105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21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כא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22 פברואר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כב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23 פברואר</a:t>
                      </a: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כג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24 פברואר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מיני מתכונת בתושב"ע-לקט</a:t>
                      </a:r>
                      <a:endParaRPr kumimoji="0" lang="he-IL" sz="105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כד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25 פברואר</a:t>
                      </a: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כה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26 פברואר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ויקהל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423634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כו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27 פברואר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28 פברואר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כח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 מרץ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7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מתכונת בספרות</a:t>
                      </a: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כט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 מרץ</a:t>
                      </a: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ל אדר א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3 מרץ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ראש חודש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הפיכה-</a:t>
                      </a: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י'א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uttman Yad-Brush" panose="02010401010101010101" pitchFamily="2" charset="-79"/>
                        <a:cs typeface="Guttman Yad-Brush" panose="02010401010101010101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א אדר ב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4 מרץ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ראש חודש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uttman Yad-Brush" panose="02010401010101010101" pitchFamily="2" charset="-79"/>
                        <a:cs typeface="Guttman Yad-Brush" panose="02010401010101010101" pitchFamily="2" charset="-79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 אדר ב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5 מרץ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פקודי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86669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ג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6 מרץ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ד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7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9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ההכתרה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ה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8 מרץ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ו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9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הדמייה ל</a:t>
                      </a:r>
                      <a:r>
                        <a:rPr kumimoji="0" lang="en-US" sz="8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cobe</a:t>
                      </a:r>
                      <a:endParaRPr kumimoji="0" lang="he-IL" sz="8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ז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10 מרץ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ח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11 מרץ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 אדר ב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12 מרץ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ויקרא</a:t>
                      </a: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שבת זכור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396741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13 מרץ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יא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14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יב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           </a:t>
                      </a: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15 מרץ</a:t>
                      </a:r>
                      <a:endParaRPr kumimoji="0" lang="he-IL" sz="11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אולפיזמון</a:t>
                      </a:r>
                      <a:endParaRPr kumimoji="0" lang="he-IL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יג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16 מרץ</a:t>
                      </a: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תענית אסתר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יד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17 מרץ</a:t>
                      </a: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פורים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טו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18 מרץ</a:t>
                      </a: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שושן פורים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טז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19 מרץ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צו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389821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יז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20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בגרות בספרות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יח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21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יט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22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23 מרץ</a:t>
                      </a:r>
                      <a:endParaRPr kumimoji="0" lang="en-US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7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מתכונת-ומבחנים מגמות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כא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24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</a:t>
                      </a:r>
                      <a:r>
                        <a:rPr kumimoji="0" lang="he-IL" sz="800" b="1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בחנ"ג</a:t>
                      </a: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י'א1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כב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25 מרץ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כג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26 מרץ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שמיני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685388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כד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27 מרץ</a:t>
                      </a:r>
                      <a:endParaRPr kumimoji="0" lang="en-US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בלשון-1</a:t>
                      </a:r>
                      <a:endParaRPr kumimoji="0" lang="en-US" sz="7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כה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28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כו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29 מרץ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כז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30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-</a:t>
                      </a:r>
                      <a:r>
                        <a:rPr kumimoji="0" lang="en-US" sz="7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Cobenc</a:t>
                      </a: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מתכונות  ומבחנים-מגמות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1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  <a:t>אסיפת</a:t>
                      </a:r>
                      <a:r>
                        <a:rPr kumimoji="0" lang="he-IL" sz="10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  <a:t> הורים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כח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31 מרץ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בחנוך גופני יא2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כט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אדר ב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א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uttman Yad-Brush" panose="02010401010101010101" pitchFamily="2" charset="-79"/>
                          <a:cs typeface="Guttman Yad-Brush" panose="02010401010101010101" pitchFamily="2" charset="-79"/>
                        </a:rPr>
                        <a:t>ראש חודש</a:t>
                      </a:r>
                      <a:endParaRPr lang="he-IL" sz="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 אפריל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תזריע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12921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 אפריל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באנגלית-</a:t>
                      </a:r>
                      <a:r>
                        <a:rPr kumimoji="0" lang="en-US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</a:t>
                      </a:r>
                      <a:endParaRPr kumimoji="0" lang="he-IL" sz="105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ג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4 אפריל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ד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5 אפריל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במתמטיקה-1</a:t>
                      </a:r>
                      <a:endParaRPr kumimoji="0" lang="he-IL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ה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6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ו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7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ז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8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ח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9 אפריל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מצורע</a:t>
                      </a: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(שבת הגדול)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34455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ט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10 אפריל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11 אפריל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יא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12 אפריל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יב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13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יג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14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יד ניסן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15 אפריל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טו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16 אפריל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פסח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(שבת חוה"מ)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863509"/>
                  </a:ext>
                </a:extLst>
              </a:tr>
            </a:tbl>
          </a:graphicData>
        </a:graphic>
      </p:graphicFrame>
      <p:sp>
        <p:nvSpPr>
          <p:cNvPr id="11" name="Control 13">
            <a:extLst>
              <a:ext uri="{FF2B5EF4-FFF2-40B4-BE49-F238E27FC236}">
                <a16:creationId xmlns:a16="http://schemas.microsoft.com/office/drawing/2014/main" id="{B7D79F0C-1D9A-4F50-87A0-0A36C88419A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990600" y="3875088"/>
            <a:ext cx="6950075" cy="98758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6CD92AEE-2D1E-400C-8A2F-2B0226CED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2700" y="47607"/>
            <a:ext cx="4953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בס“ד</a:t>
            </a: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0501F287-1295-451E-B144-DD645CBF9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59" y="333357"/>
            <a:ext cx="643048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Comix No2 CLM" panose="02000603000000000000" pitchFamily="2" charset="-79"/>
              </a:rPr>
              <a:t>לוח מבחנים – כיתה יא1,2 מחצית ב תשפ</a:t>
            </a:r>
            <a:r>
              <a:rPr kumimoji="0" lang="he-IL" altLang="he-IL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uttman Yad-Brush" panose="02010401010101010101" pitchFamily="2" charset="-79"/>
                <a:cs typeface="Guttman Yad-Brush" panose="02010401010101010101" pitchFamily="2" charset="-79"/>
              </a:rPr>
              <a:t>“</a:t>
            </a:r>
            <a:r>
              <a:rPr kumimoji="0" lang="he-IL" altLang="he-IL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Comix No2 CLM" panose="02000603000000000000" pitchFamily="2" charset="-79"/>
              </a:rPr>
              <a:t>ב</a:t>
            </a:r>
            <a:endParaRPr kumimoji="0" lang="he-IL" altLang="he-I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תמונה 14">
            <a:extLst>
              <a:ext uri="{FF2B5EF4-FFF2-40B4-BE49-F238E27FC236}">
                <a16:creationId xmlns:a16="http://schemas.microsoft.com/office/drawing/2014/main" id="{5EE5F132-F0AD-43A6-BB72-94E6722D3E5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14934" y="1546642"/>
            <a:ext cx="514066" cy="514066"/>
          </a:xfrm>
          <a:prstGeom prst="rect">
            <a:avLst/>
          </a:prstGeom>
        </p:spPr>
      </p:pic>
      <p:pic>
        <p:nvPicPr>
          <p:cNvPr id="17" name="תמונה 16" descr="תמונה שמכילה טקסט&#10;&#10;התיאור נוצר באופן אוטומטי">
            <a:extLst>
              <a:ext uri="{FF2B5EF4-FFF2-40B4-BE49-F238E27FC236}">
                <a16:creationId xmlns:a16="http://schemas.microsoft.com/office/drawing/2014/main" id="{5AE42BFE-67CB-4F4B-BF68-D0C62D5CAE7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80112" y="7321224"/>
            <a:ext cx="495238" cy="495238"/>
          </a:xfrm>
          <a:prstGeom prst="rect">
            <a:avLst/>
          </a:prstGeom>
        </p:spPr>
      </p:pic>
      <p:pic>
        <p:nvPicPr>
          <p:cNvPr id="23" name="תמונה 22">
            <a:extLst>
              <a:ext uri="{FF2B5EF4-FFF2-40B4-BE49-F238E27FC236}">
                <a16:creationId xmlns:a16="http://schemas.microsoft.com/office/drawing/2014/main" id="{F74839F8-D403-47F0-868F-179AC32386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0600" y="5316987"/>
            <a:ext cx="514066" cy="514066"/>
          </a:xfrm>
          <a:prstGeom prst="rect">
            <a:avLst/>
          </a:prstGeom>
        </p:spPr>
      </p:pic>
      <p:sp>
        <p:nvSpPr>
          <p:cNvPr id="18" name="Text Box 16">
            <a:extLst>
              <a:ext uri="{FF2B5EF4-FFF2-40B4-BE49-F238E27FC236}">
                <a16:creationId xmlns:a16="http://schemas.microsoft.com/office/drawing/2014/main" id="{A6556F25-F81A-4B2B-8917-C92AD2317257}"/>
              </a:ext>
            </a:extLst>
          </p:cNvPr>
          <p:cNvSpPr txBox="1">
            <a:spLocks noChangeArrowheads="1"/>
          </p:cNvSpPr>
          <p:nvPr/>
        </p:nvSpPr>
        <p:spPr bwMode="auto">
          <a:xfrm rot="-1190292">
            <a:off x="1054118" y="11285307"/>
            <a:ext cx="61912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Guttman Yad-Brush" panose="02010401010101010101" pitchFamily="2" charset="-79"/>
              </a:rPr>
              <a:t>ערב פסח</a:t>
            </a: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42" name="Picture 18">
            <a:extLst>
              <a:ext uri="{FF2B5EF4-FFF2-40B4-BE49-F238E27FC236}">
                <a16:creationId xmlns:a16="http://schemas.microsoft.com/office/drawing/2014/main" id="{0C1ABFE0-8DCF-4B36-B1A0-674D705D3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4" y="11178578"/>
            <a:ext cx="465436" cy="348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48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טבלה 9">
            <a:extLst>
              <a:ext uri="{FF2B5EF4-FFF2-40B4-BE49-F238E27FC236}">
                <a16:creationId xmlns:a16="http://schemas.microsoft.com/office/drawing/2014/main" id="{34B3F588-94DF-4190-B30F-B15B61D9A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244443"/>
              </p:ext>
            </p:extLst>
          </p:nvPr>
        </p:nvGraphicFramePr>
        <p:xfrm>
          <a:off x="75938" y="-600568"/>
          <a:ext cx="6706124" cy="11279799"/>
        </p:xfrm>
        <a:graphic>
          <a:graphicData uri="http://schemas.openxmlformats.org/drawingml/2006/table">
            <a:tbl>
              <a:tblPr rtl="1"/>
              <a:tblGrid>
                <a:gridCol w="892278">
                  <a:extLst>
                    <a:ext uri="{9D8B030D-6E8A-4147-A177-3AD203B41FA5}">
                      <a16:colId xmlns:a16="http://schemas.microsoft.com/office/drawing/2014/main" val="2566732770"/>
                    </a:ext>
                  </a:extLst>
                </a:gridCol>
                <a:gridCol w="1000101">
                  <a:extLst>
                    <a:ext uri="{9D8B030D-6E8A-4147-A177-3AD203B41FA5}">
                      <a16:colId xmlns:a16="http://schemas.microsoft.com/office/drawing/2014/main" val="517198171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2526979767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2378991068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807902932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2909212407"/>
                    </a:ext>
                  </a:extLst>
                </a:gridCol>
                <a:gridCol w="962749">
                  <a:extLst>
                    <a:ext uri="{9D8B030D-6E8A-4147-A177-3AD203B41FA5}">
                      <a16:colId xmlns:a16="http://schemas.microsoft.com/office/drawing/2014/main" val="2143672222"/>
                    </a:ext>
                  </a:extLst>
                </a:gridCol>
              </a:tblGrid>
              <a:tr h="728677"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ראשון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שני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שלישי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רביעי</a:t>
                      </a:r>
                      <a:endParaRPr lang="he-IL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חמישי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שישי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600" b="1" kern="1400" dirty="0">
                          <a:ln w="9525" cap="flat" cmpd="sng">
                            <a:solidFill>
                              <a:srgbClr val="FFFFFF"/>
                            </a:solidFill>
                            <a:prstDash val="solid"/>
                            <a:round/>
                          </a:ln>
                          <a:solidFill>
                            <a:srgbClr val="000000"/>
                          </a:solidFill>
                          <a:effectLst>
                            <a:outerShdw blurRad="12700" dist="38100" dir="2700000" algn="tl">
                              <a:srgbClr val="808080"/>
                            </a:outerShdw>
                          </a:effectLst>
                          <a:latin typeface="Times New Roman" panose="02020603050405020304" pitchFamily="18" charset="0"/>
                          <a:cs typeface="Rimona Black"/>
                        </a:rPr>
                        <a:t>שבת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023105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17 אפריל</a:t>
                      </a:r>
                    </a:p>
                    <a:p>
                      <a:pPr marL="0"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א </a:t>
                      </a: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דחוה“מ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18 אפריל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ב </a:t>
                      </a:r>
                      <a:r>
                        <a:rPr kumimoji="0" lang="he-IL" sz="800" b="1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דחוה“מ</a:t>
                      </a:r>
                      <a:endParaRPr kumimoji="0" lang="he-IL" sz="9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יח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19 אפריל</a:t>
                      </a:r>
                    </a:p>
                    <a:p>
                      <a:pPr marL="0"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ג </a:t>
                      </a: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דחוה“מ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יט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20 אפריל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ד </a:t>
                      </a: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דחוה“מ</a:t>
                      </a:r>
                      <a:endParaRPr lang="he-IL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21 אפריל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ה </a:t>
                      </a:r>
                      <a:r>
                        <a:rPr lang="he-IL" sz="9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דחוה“מ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כא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22 אפריל</a:t>
                      </a:r>
                    </a:p>
                    <a:p>
                      <a:pPr marL="0" marR="0" indent="0" algn="ctr" defTabSz="6858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שביעי של פסח</a:t>
                      </a: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כב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23 אפריל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אסרו חג</a:t>
                      </a: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אחרי מות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547103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כג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24 אפריל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כד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25 אפריל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כה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26 אפריל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בגרות בתקשורת</a:t>
                      </a: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כו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27 אפריל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מתכונת באנגלית-2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28 אפריל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יום השואה והגבורה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e-IL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כח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29 אפריל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כט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30 אפריל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קדושים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212753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ל ניסן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 מאי   </a:t>
                      </a: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  <a:t>ראש חודש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מתכונת במתמטיקה-2</a:t>
                      </a:r>
                      <a:endParaRPr kumimoji="0" lang="he-IL" sz="1050" b="0" i="0" u="none" strike="noStrike" kern="14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א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 מאי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  <a:t>ראש חודש</a:t>
                      </a:r>
                      <a:endParaRPr kumimoji="0" lang="he-IL" sz="105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uttman Yad-Brush" panose="02010401010101010101" pitchFamily="2" charset="-79"/>
                        <a:ea typeface="+mn-ea"/>
                        <a:cs typeface="Guttman Yad-Brush" panose="02010401010101010101" pitchFamily="2" charset="-79"/>
                      </a:endParaRP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3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מבחן באזרחות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ג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4 מאי</a:t>
                      </a:r>
                    </a:p>
                    <a:p>
                      <a:pPr marL="0" marR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יום </a:t>
                      </a:r>
                      <a:r>
                        <a:rPr lang="he-IL" sz="9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הזכרון</a:t>
                      </a: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 לחללי צה"ל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ד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5 מאי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9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יום העצמאות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ה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6 מאי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ו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7 מאי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אמור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114084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ז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8 מאי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ח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9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בגרות באנגלית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10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בגרות באנגלית</a:t>
                      </a: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11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מתכונת</a:t>
                      </a: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</a:t>
                      </a:r>
                      <a:r>
                        <a:rPr lang="he-IL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בלשון-2</a:t>
                      </a: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יא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12 מאי</a:t>
                      </a: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יב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13 מאי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יג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14 מאי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בהר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423634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יד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15 מאי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bKtifa"/>
                        <a:ea typeface="+mn-ea"/>
                        <a:cs typeface="Guttman Yad-Brush" panose="02010401010101010101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פסח שני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טו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16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בגרות במתמטיקה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טז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17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בגרות במתמטיקה</a:t>
                      </a: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יז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18 מאי</a:t>
                      </a:r>
                      <a:endParaRPr lang="he-IL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יח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19 מאי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bKtifa"/>
                        <a:ea typeface="+mn-ea"/>
                        <a:cs typeface="Guttman Yad-Brush" panose="02010401010101010101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ל"ג בעומר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יט</a:t>
                      </a: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7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20 מאי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21 מאי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בחוקותי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86669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כא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22 מאי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בהיסטוריה-1-משימת סיכום באר</a:t>
                      </a:r>
                      <a:endParaRPr kumimoji="0" lang="he-IL" sz="105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כב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23 מאי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כג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24 מאי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בתושב"ע-לקט</a:t>
                      </a:r>
                      <a:endParaRPr kumimoji="0" lang="he-IL" sz="105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כד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25 מאי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כה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26</a:t>
                      </a:r>
                      <a:r>
                        <a:rPr kumimoji="0" lang="he-IL" sz="7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מאי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 בלשון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כו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27 מאי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הגשת הערכה חלופית במחשבת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כז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28 מאי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במדבר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396741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כח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29 מאי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uttman Yad-Brush" panose="02010401010101010101" pitchFamily="2" charset="-79"/>
                          <a:ea typeface="+mn-ea"/>
                          <a:cs typeface="Guttman Yad-Brush" panose="02010401010101010101" pitchFamily="2" charset="-79"/>
                        </a:rPr>
                        <a:t>יום ירושלים</a:t>
                      </a:r>
                      <a:endParaRPr kumimoji="0" lang="he-IL" sz="105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uttman Yad-Brush" panose="02010401010101010101" pitchFamily="2" charset="-79"/>
                        <a:ea typeface="+mn-ea"/>
                        <a:cs typeface="Guttman Yad-Brush" panose="02010401010101010101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כט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אייר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30 מאי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 בכימיה ובע"פ-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ביולוגיה 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FbKtifa"/>
                          <a:cs typeface="+mn-cs"/>
                        </a:rPr>
                        <a:t>מתכונת בהיסטוריה-2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א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31 מאי  </a:t>
                      </a: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ראש חודש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8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5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9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בתנ"ך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8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5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ג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הגשת הערכה חלופית-מחשבת</a:t>
                      </a:r>
                      <a:endParaRPr kumimoji="0" lang="en-US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ד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מתכונת מחשבת הגבר</a:t>
                      </a: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ה סיוון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4 יוני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נשא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389821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ו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5 יוני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800" b="1" kern="14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bKtifa"/>
                        <a:ea typeface="+mn-ea"/>
                        <a:cs typeface="Guttman Yad-Brush" panose="02010401010101010101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שבועות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ז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6 יוני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FbKtifa"/>
                        <a:ea typeface="+mn-ea"/>
                        <a:cs typeface="Guttman Yad-Brush" panose="02010401010101010101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bKtifa"/>
                          <a:ea typeface="+mn-ea"/>
                          <a:cs typeface="Guttman Yad-Brush" panose="02010401010101010101" pitchFamily="2" charset="-79"/>
                        </a:rPr>
                        <a:t>אסרו חג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ח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7 יוני</a:t>
                      </a:r>
                      <a:endParaRPr kumimoji="0" lang="he-IL" sz="800" b="1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 בתושב"ע-לקט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ט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8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9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 בהיסטוריה ומשימת סיכום שנתיים-באר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יא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10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יב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11 יוני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בהעלותך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685388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יג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12 יוני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יד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13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 מחשבת-הגבר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טו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14 יוני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טז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15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יז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16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בגרות בתנ"ך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יח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17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יט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18 יוני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שלח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12921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19 יוני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800" b="1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תנ"ך הגבר-בגרות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כא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20 יוני</a:t>
                      </a: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תעודות!!!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e-IL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כב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21 יוני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כג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22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כד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23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כה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24 יוני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כו</a:t>
                      </a: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25 יוני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קרח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34455"/>
                  </a:ext>
                </a:extLst>
              </a:tr>
              <a:tr h="935199"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כז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 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26 יוני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כח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27 יוני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כט</a:t>
                      </a: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28 יוני</a:t>
                      </a:r>
                      <a:endParaRPr kumimoji="0" lang="he-IL" sz="10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ל סיוון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29 יוני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7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ראש חודש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א תמוז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30 יוני</a:t>
                      </a: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7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bKtifa"/>
                          <a:cs typeface="Guttman Yad-Brush" panose="02010401010101010101" pitchFamily="2" charset="-79"/>
                        </a:rPr>
                        <a:t>ראש חודש</a:t>
                      </a:r>
                      <a:endParaRPr lang="he-IL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7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x No2 CLM" panose="02000603000000000000" pitchFamily="2" charset="-79"/>
                        <a:ea typeface="+mn-ea"/>
                        <a:cs typeface="Comix No2 CLM" panose="02000603000000000000" pitchFamily="2" charset="-79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0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ב תמוז</a:t>
                      </a:r>
                    </a:p>
                    <a:p>
                      <a:pPr marL="0" marR="0" lvl="0" indent="0" algn="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7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x No2 CLM" panose="02000603000000000000" pitchFamily="2" charset="-79"/>
                          <a:ea typeface="+mn-ea"/>
                          <a:cs typeface="Comix No2 CLM" panose="02000603000000000000" pitchFamily="2" charset="-79"/>
                        </a:rPr>
                        <a:t>1 יולי</a:t>
                      </a: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0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ג תמוז</a:t>
                      </a:r>
                    </a:p>
                    <a:p>
                      <a:pPr marR="0" indent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x No2 CLM" panose="02000603000000000000" pitchFamily="2" charset="-79"/>
                          <a:cs typeface="Comix No2 CLM" panose="02000603000000000000" pitchFamily="2" charset="-79"/>
                        </a:rPr>
                        <a:t>2 יולי</a:t>
                      </a:r>
                      <a:endParaRPr lang="he-IL" sz="105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x No2 CLM" panose="02000603000000000000" pitchFamily="2" charset="-79"/>
                        <a:cs typeface="Comix No2 CLM" panose="02000603000000000000" pitchFamily="2" charset="-79"/>
                      </a:endParaRPr>
                    </a:p>
                    <a:p>
                      <a:pPr marL="0" marR="0" lvl="0" indent="0" algn="ctr" defTabSz="6858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800" b="1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Guttman-Soncino"/>
                        </a:rPr>
                        <a:t>חקת</a:t>
                      </a:r>
                      <a:endParaRPr lang="he-IL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Guttman-Soncino"/>
                      </a:endParaRPr>
                    </a:p>
                    <a:p>
                      <a:pPr marL="0" marR="0" indent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28652" marR="28652" marT="28652" marB="2865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863509"/>
                  </a:ext>
                </a:extLst>
              </a:tr>
            </a:tbl>
          </a:graphicData>
        </a:graphic>
      </p:graphicFrame>
      <p:sp>
        <p:nvSpPr>
          <p:cNvPr id="2" name="WordArt 2">
            <a:extLst>
              <a:ext uri="{FF2B5EF4-FFF2-40B4-BE49-F238E27FC236}">
                <a16:creationId xmlns:a16="http://schemas.microsoft.com/office/drawing/2014/main" id="{5B6C05A5-F430-4BF8-A4AC-EB25382163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11564" y="11327542"/>
            <a:ext cx="555307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>
              <a:buNone/>
            </a:pPr>
            <a:r>
              <a:rPr lang="he-IL" sz="4800" b="1" kern="10" spc="0" dirty="0">
                <a:ln w="19050">
                  <a:solidFill>
                    <a:srgbClr val="A6A6A6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50800" dir="5400000" sy="-100000" rotWithShape="0">
                    <a:srgbClr val="DBE5F1">
                      <a:alpha val="50000"/>
                    </a:srgbClr>
                  </a:outerShdw>
                </a:effectLst>
                <a:latin typeface="Comix No2 CLM" panose="02000603000000000000" pitchFamily="2" charset="-79"/>
                <a:cs typeface="Comix No2 CLM" panose="02000603000000000000" pitchFamily="2" charset="-79"/>
              </a:rPr>
              <a:t>קיץ בריא וחופשה מהנה!</a:t>
            </a:r>
          </a:p>
        </p:txBody>
      </p:sp>
      <p:pic>
        <p:nvPicPr>
          <p:cNvPr id="14" name="תמונה 13">
            <a:extLst>
              <a:ext uri="{FF2B5EF4-FFF2-40B4-BE49-F238E27FC236}">
                <a16:creationId xmlns:a16="http://schemas.microsoft.com/office/drawing/2014/main" id="{3B0041EC-8794-4BC1-AF9B-5CDF23E06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78" y="11187718"/>
            <a:ext cx="976702" cy="955921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46F156F3-ACEC-4F97-B550-60EDA6F0A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80" y="902367"/>
            <a:ext cx="504762" cy="285714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E8240098-2495-4763-8BC3-9323B8BEC90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8004" y="1644524"/>
            <a:ext cx="352381" cy="495238"/>
          </a:xfrm>
          <a:prstGeom prst="rect">
            <a:avLst/>
          </a:prstGeom>
        </p:spPr>
      </p:pic>
      <p:pic>
        <p:nvPicPr>
          <p:cNvPr id="19" name="תמונה 18">
            <a:extLst>
              <a:ext uri="{FF2B5EF4-FFF2-40B4-BE49-F238E27FC236}">
                <a16:creationId xmlns:a16="http://schemas.microsoft.com/office/drawing/2014/main" id="{7871EA94-441B-4079-B2A1-E02E45BFE06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76619" y="2586010"/>
            <a:ext cx="352381" cy="495238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CC8DF4FC-8085-432D-BAD6-0194308AA1E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98004" y="2657439"/>
            <a:ext cx="504762" cy="352381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9A14D103-F659-4CFF-90C0-2A99636AF19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98004" y="4069482"/>
            <a:ext cx="447619" cy="438095"/>
          </a:xfrm>
          <a:prstGeom prst="rect">
            <a:avLst/>
          </a:prstGeom>
        </p:spPr>
      </p:pic>
      <p:pic>
        <p:nvPicPr>
          <p:cNvPr id="21" name="תמונה 20">
            <a:extLst>
              <a:ext uri="{FF2B5EF4-FFF2-40B4-BE49-F238E27FC236}">
                <a16:creationId xmlns:a16="http://schemas.microsoft.com/office/drawing/2014/main" id="{6FA66737-0BC7-4F0D-95CF-BBE3635F00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5826" y="4079006"/>
            <a:ext cx="476190" cy="428571"/>
          </a:xfrm>
          <a:prstGeom prst="rect">
            <a:avLst/>
          </a:prstGeom>
        </p:spPr>
      </p:pic>
      <p:pic>
        <p:nvPicPr>
          <p:cNvPr id="24" name="תמונה 23">
            <a:extLst>
              <a:ext uri="{FF2B5EF4-FFF2-40B4-BE49-F238E27FC236}">
                <a16:creationId xmlns:a16="http://schemas.microsoft.com/office/drawing/2014/main" id="{C38AF38B-4AA3-4EA4-9876-DA36E6DF7CD2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89134" y="6984983"/>
            <a:ext cx="457143" cy="457143"/>
          </a:xfrm>
          <a:prstGeom prst="rect">
            <a:avLst/>
          </a:prstGeom>
        </p:spPr>
      </p:pic>
      <p:pic>
        <p:nvPicPr>
          <p:cNvPr id="25" name="תמונה 24">
            <a:extLst>
              <a:ext uri="{FF2B5EF4-FFF2-40B4-BE49-F238E27FC236}">
                <a16:creationId xmlns:a16="http://schemas.microsoft.com/office/drawing/2014/main" id="{680F5C0B-81E8-45A7-97C5-28C5E095B9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03419" y="5896237"/>
            <a:ext cx="428571" cy="2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4445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5210</TotalTime>
  <Words>953</Words>
  <Application>Microsoft Office PowerPoint</Application>
  <PresentationFormat>מסך רחב</PresentationFormat>
  <Paragraphs>447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Comix No2 CLM</vt:lpstr>
      <vt:lpstr>FbKtifa</vt:lpstr>
      <vt:lpstr>Guttman Yad-Brush</vt:lpstr>
      <vt:lpstr>Times New Roman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איילת גרינץ</dc:creator>
  <cp:lastModifiedBy>חגי</cp:lastModifiedBy>
  <cp:revision>102</cp:revision>
  <cp:lastPrinted>2022-02-01T10:11:13Z</cp:lastPrinted>
  <dcterms:created xsi:type="dcterms:W3CDTF">2022-01-22T23:37:49Z</dcterms:created>
  <dcterms:modified xsi:type="dcterms:W3CDTF">2022-02-07T20:20:05Z</dcterms:modified>
</cp:coreProperties>
</file>