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362" r:id="rId2"/>
    <p:sldId id="363"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44" autoAdjust="0"/>
    <p:restoredTop sz="94660"/>
  </p:normalViewPr>
  <p:slideViewPr>
    <p:cSldViewPr snapToGrid="0">
      <p:cViewPr varScale="1">
        <p:scale>
          <a:sx n="75" d="100"/>
          <a:sy n="75" d="100"/>
        </p:scale>
        <p:origin x="3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10/7/2020</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י"ט/תשרי/תשפ"א</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10/7/2020</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תמונה 5" descr="Different Nationalities, Children, Human, Globe">
            <a:extLst>
              <a:ext uri="{FF2B5EF4-FFF2-40B4-BE49-F238E27FC236}">
                <a16:creationId xmlns:a16="http://schemas.microsoft.com/office/drawing/2014/main" xmlns="" id="{8084E48B-3FA6-4FBF-B635-8A81077D98AF}"/>
              </a:ext>
            </a:extLst>
          </p:cNvPr>
          <p:cNvPicPr/>
          <p:nvPr/>
        </p:nvPicPr>
        <p:blipFill rotWithShape="1">
          <a:blip r:embed="rId2">
            <a:extLst>
              <a:ext uri="{28A0092B-C50C-407E-A947-70E740481C1C}">
                <a14:useLocalDpi xmlns:a14="http://schemas.microsoft.com/office/drawing/2010/main" val="0"/>
              </a:ext>
            </a:extLst>
          </a:blip>
          <a:srcRect t="14773"/>
          <a:stretch/>
        </p:blipFill>
        <p:spPr bwMode="auto">
          <a:xfrm>
            <a:off x="-3047" y="10"/>
            <a:ext cx="12191999" cy="6857990"/>
          </a:xfrm>
          <a:prstGeom prst="rect">
            <a:avLst/>
          </a:prstGeom>
          <a:noFill/>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35E67598-85D8-4817-9701-EA7F422239C3}"/>
              </a:ext>
            </a:extLst>
          </p:cNvPr>
          <p:cNvSpPr>
            <a:spLocks noGrp="1"/>
          </p:cNvSpPr>
          <p:nvPr>
            <p:ph type="ctrTitle"/>
          </p:nvPr>
        </p:nvSpPr>
        <p:spPr>
          <a:xfrm>
            <a:off x="643466" y="1322616"/>
            <a:ext cx="10905059" cy="2651204"/>
          </a:xfrm>
          <a:effectLst>
            <a:outerShdw blurRad="50800" dist="38100" dir="2700000" algn="tl" rotWithShape="0">
              <a:prstClr val="black">
                <a:alpha val="40000"/>
              </a:prstClr>
            </a:outerShdw>
          </a:effectLst>
        </p:spPr>
        <p:txBody>
          <a:bodyPr>
            <a:normAutofit/>
          </a:bodyPr>
          <a:lstStyle/>
          <a:p>
            <a:pPr algn="ctr"/>
            <a:r>
              <a:rPr lang="he-IL" sz="11500" b="1" dirty="0">
                <a:solidFill>
                  <a:schemeClr val="bg1"/>
                </a:solidFill>
                <a:effectLst>
                  <a:outerShdw blurRad="38100" dist="38100" dir="2700000" algn="tl">
                    <a:srgbClr val="000000">
                      <a:alpha val="43137"/>
                    </a:srgbClr>
                  </a:outerShdw>
                </a:effectLst>
              </a:rPr>
              <a:t>לאומיות</a:t>
            </a:r>
          </a:p>
        </p:txBody>
      </p:sp>
      <p:cxnSp>
        <p:nvCxnSpPr>
          <p:cNvPr id="13" name="Straight Connector 12">
            <a:extLst>
              <a:ext uri="{FF2B5EF4-FFF2-40B4-BE49-F238E27FC236}">
                <a16:creationId xmlns:a16="http://schemas.microsoft.com/office/drawing/2014/main" xmlns=""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7209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2392AE2-B94C-428B-9E22-A3E6809E2749}"/>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a:t>לאומיות אתנית-תרבותית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97F24"/>
          </a:solidFill>
          <a:ln w="38100" cap="rnd">
            <a:solidFill>
              <a:srgbClr val="B97F2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236B099-05C7-4A8A-93BA-15E0B8199FFF}"/>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השאיפה המשותפת של בני לאום לשלטון עצמי, במסגרת מדינה ריבונית / לאוטונומיה בתוך מדינה.</a:t>
            </a:r>
            <a:endParaRPr lang="en-US" sz="2500" i="1" dirty="0"/>
          </a:p>
          <a:p>
            <a:pPr algn="r" rtl="1">
              <a:lnSpc>
                <a:spcPct val="100000"/>
              </a:lnSpc>
            </a:pPr>
            <a:r>
              <a:rPr lang="he-IL" sz="2500" dirty="0"/>
              <a:t>מבוססת על יסודות אתניים - תרבותיים משותפים כמו: שפה, מוצא, תרבות, היסטוריה ולפעמים דת. </a:t>
            </a:r>
            <a:endParaRPr lang="en-US" sz="2500" i="1" dirty="0"/>
          </a:p>
          <a:p>
            <a:pPr algn="r">
              <a:lnSpc>
                <a:spcPct val="100000"/>
              </a:lnSpc>
            </a:pPr>
            <a:endParaRPr lang="he-IL" sz="2500" dirty="0"/>
          </a:p>
        </p:txBody>
      </p:sp>
      <p:pic>
        <p:nvPicPr>
          <p:cNvPr id="3074" name="Picture 2" descr="Brandenburg Gate, Germany">
            <a:extLst>
              <a:ext uri="{FF2B5EF4-FFF2-40B4-BE49-F238E27FC236}">
                <a16:creationId xmlns:a16="http://schemas.microsoft.com/office/drawing/2014/main" xmlns="" id="{27616ED0-07D9-4627-91BB-949CAE849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00" r="1729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4344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FB2AE12-B69C-4C3F-BF41-4F64DDA9ADB7}"/>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a:t>לאומיות פוליטית-אזרחית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FB46A"/>
          </a:solidFill>
          <a:ln w="38100" cap="rnd">
            <a:solidFill>
              <a:srgbClr val="DFB46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89447AE-8024-4FF2-A41F-F5E764EF2A35}"/>
              </a:ext>
            </a:extLst>
          </p:cNvPr>
          <p:cNvSpPr>
            <a:spLocks noGrp="1"/>
          </p:cNvSpPr>
          <p:nvPr>
            <p:ph idx="1"/>
          </p:nvPr>
        </p:nvSpPr>
        <p:spPr>
          <a:xfrm>
            <a:off x="234892" y="2872899"/>
            <a:ext cx="4907559" cy="3787960"/>
          </a:xfrm>
        </p:spPr>
        <p:txBody>
          <a:bodyPr>
            <a:normAutofit lnSpcReduction="10000"/>
          </a:bodyPr>
          <a:lstStyle/>
          <a:p>
            <a:pPr algn="r" rtl="1">
              <a:lnSpc>
                <a:spcPct val="100000"/>
              </a:lnSpc>
            </a:pPr>
            <a:r>
              <a:rPr lang="he-IL" sz="2800" dirty="0"/>
              <a:t>השאיפה המשותפת לבני לאום לשלטון עצמי, במסגרת מדינה ריבונית / אוטונומיה בתוך מדינה.</a:t>
            </a:r>
            <a:endParaRPr lang="en-US" sz="2800" i="1" dirty="0"/>
          </a:p>
          <a:p>
            <a:pPr algn="r" rtl="1">
              <a:lnSpc>
                <a:spcPct val="100000"/>
              </a:lnSpc>
            </a:pPr>
            <a:r>
              <a:rPr lang="he-IL" sz="2800" dirty="0"/>
              <a:t>השאיפה מבוססת על יסודות פוליטיים, כמו: שותפות / רצון משותף לחיות באותה מדינה או באותה מסגרת פוליטית, ובקידום יחד ערכים ונורמות משותפים - תפיסה של "טוב משותף".</a:t>
            </a:r>
            <a:endParaRPr lang="en-US" sz="2800" i="1" dirty="0"/>
          </a:p>
          <a:p>
            <a:pPr algn="r">
              <a:lnSpc>
                <a:spcPct val="100000"/>
              </a:lnSpc>
            </a:pPr>
            <a:endParaRPr lang="he-IL" sz="2800" dirty="0"/>
          </a:p>
        </p:txBody>
      </p:sp>
      <p:pic>
        <p:nvPicPr>
          <p:cNvPr id="4098" name="Picture 2" descr="person holding us a flag standing on rock near lake during daytime">
            <a:extLst>
              <a:ext uri="{FF2B5EF4-FFF2-40B4-BE49-F238E27FC236}">
                <a16:creationId xmlns:a16="http://schemas.microsoft.com/office/drawing/2014/main" xmlns="" id="{E0BC01E6-E61D-4057-B9CB-D6307A9F3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4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328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5E90153-B509-43F4-A256-0FEDC92294D1}"/>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a:t>מדינת לאום אתנית - תרבותית </a:t>
            </a:r>
            <a:endParaRPr lang="he-IL" sz="6100"/>
          </a:p>
        </p:txBody>
      </p:sp>
      <p:sp>
        <p:nvSpPr>
          <p:cNvPr id="8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C90CD"/>
          </a:solidFill>
          <a:ln w="38100" cap="rnd">
            <a:solidFill>
              <a:srgbClr val="5C90C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2C51E82-2072-4454-8643-FDFE92DAC0F9}"/>
              </a:ext>
            </a:extLst>
          </p:cNvPr>
          <p:cNvSpPr>
            <a:spLocks noGrp="1"/>
          </p:cNvSpPr>
          <p:nvPr>
            <p:ph idx="1"/>
          </p:nvPr>
        </p:nvSpPr>
        <p:spPr>
          <a:xfrm>
            <a:off x="4815281" y="2706624"/>
            <a:ext cx="7231309" cy="4002304"/>
          </a:xfrm>
        </p:spPr>
        <p:txBody>
          <a:bodyPr>
            <a:normAutofit lnSpcReduction="10000"/>
          </a:bodyPr>
          <a:lstStyle/>
          <a:p>
            <a:pPr algn="r" rtl="1">
              <a:lnSpc>
                <a:spcPct val="100000"/>
              </a:lnSpc>
            </a:pPr>
            <a:r>
              <a:rPr lang="he-IL" sz="2400" dirty="0"/>
              <a:t>מדינה המזוהה ברמה הקולקטיבית (כלל-אזרחית) עם </a:t>
            </a:r>
            <a:r>
              <a:rPr lang="he-IL" sz="2400" b="1" dirty="0"/>
              <a:t>לאום אתני-תרבותי אחד</a:t>
            </a:r>
            <a:r>
              <a:rPr lang="he-IL" sz="2400" dirty="0"/>
              <a:t>, ומבטאת את זכותו להגדרה עצמית לאומית. </a:t>
            </a:r>
            <a:endParaRPr lang="en-US" sz="2400" i="1" dirty="0"/>
          </a:p>
          <a:p>
            <a:pPr algn="r" rtl="1">
              <a:lnSpc>
                <a:spcPct val="100000"/>
              </a:lnSpc>
            </a:pPr>
            <a:r>
              <a:rPr lang="he-IL" sz="2400" dirty="0"/>
              <a:t>חלק מהסמלים, המועדים, החוקים ומוסדות המדינה, </a:t>
            </a:r>
            <a:r>
              <a:rPr lang="he-IL" sz="2400" b="1" dirty="0"/>
              <a:t>נותנים ביטוי ליסודות האתניים התרבותיים</a:t>
            </a:r>
            <a:r>
              <a:rPr lang="he-IL" sz="2400" dirty="0"/>
              <a:t> (מוצא, שפה, תרבות, היסטוריה, ולפעמים גם דת), של קבוצת </a:t>
            </a:r>
            <a:r>
              <a:rPr lang="he-IL" sz="2400" u="sng" dirty="0"/>
              <a:t>הרוב הלאומי</a:t>
            </a:r>
            <a:r>
              <a:rPr lang="he-IL" sz="2400" dirty="0"/>
              <a:t>. </a:t>
            </a:r>
            <a:endParaRPr lang="en-US" sz="2400" i="1" dirty="0"/>
          </a:p>
          <a:p>
            <a:pPr algn="r" rtl="1">
              <a:lnSpc>
                <a:spcPct val="100000"/>
              </a:lnSpc>
            </a:pPr>
            <a:r>
              <a:rPr lang="he-IL" sz="2400" dirty="0"/>
              <a:t>אבל קיימים גם יסודות פוליטיים-תרבותיים-ערכיים משותפים לכלל אזרחי המדינה (רצון משותף לחיות באותה מדינה ולקדם יחד ערכים ונורמות משותפים / תפיסה של "טוב משותף").</a:t>
            </a:r>
            <a:endParaRPr lang="en-US" sz="2400" i="1" dirty="0"/>
          </a:p>
          <a:p>
            <a:pPr algn="r">
              <a:lnSpc>
                <a:spcPct val="100000"/>
              </a:lnSpc>
            </a:pPr>
            <a:endParaRPr lang="he-IL" sz="2400" dirty="0"/>
          </a:p>
        </p:txBody>
      </p:sp>
      <p:pic>
        <p:nvPicPr>
          <p:cNvPr id="5132" name="Picture 12" descr="blue and white flag under cloudy sky during daytime">
            <a:extLst>
              <a:ext uri="{FF2B5EF4-FFF2-40B4-BE49-F238E27FC236}">
                <a16:creationId xmlns:a16="http://schemas.microsoft.com/office/drawing/2014/main" xmlns="" id="{2A879FAC-E8D4-4070-B667-8B23F152A8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0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523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AA82F6D-3302-4768-9570-DB67785B4EE4}"/>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מדינה דו-לאומית</a:t>
            </a:r>
          </a:p>
        </p:txBody>
      </p:sp>
      <p:sp>
        <p:nvSpPr>
          <p:cNvPr id="614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DE910"/>
          </a:solidFill>
          <a:ln w="38100" cap="rnd">
            <a:solidFill>
              <a:srgbClr val="FDE91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F768C7E-C9BC-4FDE-81A5-12FF7D51E443}"/>
              </a:ext>
            </a:extLst>
          </p:cNvPr>
          <p:cNvSpPr>
            <a:spLocks noGrp="1"/>
          </p:cNvSpPr>
          <p:nvPr>
            <p:ph idx="1"/>
          </p:nvPr>
        </p:nvSpPr>
        <p:spPr>
          <a:xfrm>
            <a:off x="234892" y="2713333"/>
            <a:ext cx="5478011" cy="3985101"/>
          </a:xfrm>
        </p:spPr>
        <p:txBody>
          <a:bodyPr>
            <a:normAutofit fontScale="92500" lnSpcReduction="10000"/>
          </a:bodyPr>
          <a:lstStyle/>
          <a:p>
            <a:pPr algn="r" rtl="1">
              <a:lnSpc>
                <a:spcPct val="100000"/>
              </a:lnSpc>
            </a:pPr>
            <a:r>
              <a:rPr lang="he-IL" sz="2400" dirty="0"/>
              <a:t>מדינה המזוהה ברמה הקולקטיבית (הכלל-אזרחית) </a:t>
            </a:r>
            <a:r>
              <a:rPr lang="he-IL" sz="2400" u="sng" dirty="0"/>
              <a:t>עם שני לאומים אתניים שונים</a:t>
            </a:r>
            <a:r>
              <a:rPr lang="he-IL" sz="2400" dirty="0"/>
              <a:t>, ומבטאת את זכותם להגדרה עצמית לאומית. </a:t>
            </a:r>
            <a:endParaRPr lang="en-US" sz="2400" i="1" dirty="0"/>
          </a:p>
          <a:p>
            <a:pPr algn="r" rtl="1">
              <a:lnSpc>
                <a:spcPct val="100000"/>
              </a:lnSpc>
            </a:pPr>
            <a:r>
              <a:rPr lang="he-IL" sz="2400" dirty="0"/>
              <a:t>חלק מהסמלים, המועדים, החוקים ומוסדות המדינה </a:t>
            </a:r>
            <a:r>
              <a:rPr lang="he-IL" sz="2400" u="sng" dirty="0"/>
              <a:t>מבטאים את היסודות האתניים התרבותיים של שני הלאומים</a:t>
            </a:r>
            <a:r>
              <a:rPr lang="he-IL" sz="2400" dirty="0"/>
              <a:t> הדומיננטיים במדינה.</a:t>
            </a:r>
            <a:endParaRPr lang="en-US" sz="2400" i="1" dirty="0"/>
          </a:p>
          <a:p>
            <a:pPr algn="r" rtl="1">
              <a:lnSpc>
                <a:spcPct val="100000"/>
              </a:lnSpc>
            </a:pPr>
            <a:r>
              <a:rPr lang="he-IL" sz="2400" dirty="0"/>
              <a:t>אבל קיימים גם יסודות פוליטיים-תרבותיים-ערכיים משותפים לכלל אזרחי המדינה (רצון משותף לחיות באותה מדינה ולקדם יחד ערכים ונורמות משותפים / תפיסה של "טוב משותף"), המגבשים את שני הלאומים.</a:t>
            </a:r>
            <a:endParaRPr lang="en-US" sz="2400" i="1" dirty="0"/>
          </a:p>
        </p:txBody>
      </p:sp>
      <p:pic>
        <p:nvPicPr>
          <p:cNvPr id="6146" name="Picture 2" descr="Belgium, Country, Europe, Flag, Borders, Map, Nation">
            <a:extLst>
              <a:ext uri="{FF2B5EF4-FFF2-40B4-BE49-F238E27FC236}">
                <a16:creationId xmlns:a16="http://schemas.microsoft.com/office/drawing/2014/main" xmlns="" id="{DD4F8BAE-4006-446E-BB82-9ADEAE4C10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2" r="7488" b="-2"/>
          <a:stretch/>
        </p:blipFill>
        <p:spPr bwMode="auto">
          <a:xfrm>
            <a:off x="531017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5941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55285EA-1F52-416D-947F-29BABF5C0AC1}"/>
              </a:ext>
            </a:extLst>
          </p:cNvPr>
          <p:cNvSpPr>
            <a:spLocks noGrp="1"/>
          </p:cNvSpPr>
          <p:nvPr>
            <p:ph type="title"/>
          </p:nvPr>
        </p:nvSpPr>
        <p:spPr>
          <a:xfrm>
            <a:off x="5297762" y="329184"/>
            <a:ext cx="6251110" cy="1783080"/>
          </a:xfrm>
        </p:spPr>
        <p:txBody>
          <a:bodyPr anchor="b">
            <a:normAutofit/>
          </a:bodyPr>
          <a:lstStyle/>
          <a:p>
            <a:r>
              <a:rPr lang="he-IL" sz="6700"/>
              <a:t>מדינה רב לאומית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1B00"/>
          </a:solidFill>
          <a:ln w="38100" cap="rnd">
            <a:solidFill>
              <a:srgbClr val="FF1B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35FCBEB-8B15-40A0-AC2C-E8DBD7E305DF}"/>
              </a:ext>
            </a:extLst>
          </p:cNvPr>
          <p:cNvSpPr>
            <a:spLocks noGrp="1"/>
          </p:cNvSpPr>
          <p:nvPr>
            <p:ph idx="1"/>
          </p:nvPr>
        </p:nvSpPr>
        <p:spPr>
          <a:xfrm>
            <a:off x="5297762" y="2706624"/>
            <a:ext cx="6251110" cy="3483864"/>
          </a:xfrm>
        </p:spPr>
        <p:txBody>
          <a:bodyPr>
            <a:normAutofit/>
          </a:bodyPr>
          <a:lstStyle/>
          <a:p>
            <a:pPr rtl="1">
              <a:lnSpc>
                <a:spcPct val="100000"/>
              </a:lnSpc>
            </a:pPr>
            <a:r>
              <a:rPr lang="he-IL" sz="2200"/>
              <a:t>מדינה המזוהה ברמה הקולקטיבית (כלל-אזרחית) עם </a:t>
            </a:r>
            <a:r>
              <a:rPr lang="he-IL" sz="2200" u="sng"/>
              <a:t>מספר לאומים אתניים דומיננטיים</a:t>
            </a:r>
            <a:r>
              <a:rPr lang="he-IL" sz="2200"/>
              <a:t> במדינה. </a:t>
            </a:r>
            <a:endParaRPr lang="en-US" sz="2200" i="1"/>
          </a:p>
          <a:p>
            <a:pPr rtl="1">
              <a:lnSpc>
                <a:spcPct val="100000"/>
              </a:lnSpc>
            </a:pPr>
            <a:r>
              <a:rPr lang="he-IL" sz="2200"/>
              <a:t>הסמלים, המועדים, החוקים ומוסדות המדינה </a:t>
            </a:r>
            <a:r>
              <a:rPr lang="he-IL" sz="2200" u="sng"/>
              <a:t>נותנים ביטוי ליסודות האתניים והתרבותיים של כל הלאומים</a:t>
            </a:r>
            <a:r>
              <a:rPr lang="he-IL" sz="2200"/>
              <a:t> הדומיננטיים במדינה. </a:t>
            </a:r>
            <a:endParaRPr lang="en-US" sz="2200" i="1"/>
          </a:p>
          <a:p>
            <a:pPr rtl="1">
              <a:lnSpc>
                <a:spcPct val="100000"/>
              </a:lnSpc>
            </a:pPr>
            <a:r>
              <a:rPr lang="he-IL" sz="2200"/>
              <a:t>אבל קיימים גם יסודות פוליטיים- תרבותיים-ערכיים משותפים לכלל אזרחי המדינה (רצון משותף לחיות באותה מדינה ולקדם יחד ערכים ונורמות משותפים / תפיסה של "טוב משותף") המגבשים את כלל הלאומים.</a:t>
            </a:r>
            <a:endParaRPr lang="en-US" sz="2200" i="1"/>
          </a:p>
          <a:p>
            <a:pPr>
              <a:lnSpc>
                <a:spcPct val="100000"/>
              </a:lnSpc>
            </a:pPr>
            <a:endParaRPr lang="he-IL" sz="2200"/>
          </a:p>
        </p:txBody>
      </p:sp>
      <p:pic>
        <p:nvPicPr>
          <p:cNvPr id="7170" name="Picture 2" descr="Switzerland, Country, Europe, Flag, Borders, Map">
            <a:extLst>
              <a:ext uri="{FF2B5EF4-FFF2-40B4-BE49-F238E27FC236}">
                <a16:creationId xmlns:a16="http://schemas.microsoft.com/office/drawing/2014/main" xmlns="" id="{B80ACBCB-6EEA-41CD-8894-589C9808A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37" r="2813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192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CA41163-15D2-41E6-A1E5-45DBBA52E470}"/>
              </a:ext>
            </a:extLst>
          </p:cNvPr>
          <p:cNvSpPr>
            <a:spLocks noGrp="1"/>
          </p:cNvSpPr>
          <p:nvPr>
            <p:ph type="title"/>
          </p:nvPr>
        </p:nvSpPr>
        <p:spPr>
          <a:xfrm>
            <a:off x="5297762" y="329184"/>
            <a:ext cx="6251110" cy="1783080"/>
          </a:xfrm>
        </p:spPr>
        <p:txBody>
          <a:bodyPr anchor="b">
            <a:normAutofit/>
          </a:bodyPr>
          <a:lstStyle/>
          <a:p>
            <a:pPr>
              <a:lnSpc>
                <a:spcPct val="90000"/>
              </a:lnSpc>
            </a:pPr>
            <a:r>
              <a:rPr lang="he-IL" sz="5000" b="1"/>
              <a:t>מדינת לאום פוליטית/כלל אזרחיה </a:t>
            </a:r>
            <a:endParaRPr lang="he-IL" sz="5000"/>
          </a:p>
        </p:txBody>
      </p:sp>
      <p:sp>
        <p:nvSpPr>
          <p:cNvPr id="819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60034"/>
          </a:solidFill>
          <a:ln w="38100" cap="rnd">
            <a:solidFill>
              <a:srgbClr val="D6003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AAFD734-D069-49A5-94A7-ABA2B2BE0E8B}"/>
              </a:ext>
            </a:extLst>
          </p:cNvPr>
          <p:cNvSpPr>
            <a:spLocks noGrp="1"/>
          </p:cNvSpPr>
          <p:nvPr>
            <p:ph idx="1"/>
          </p:nvPr>
        </p:nvSpPr>
        <p:spPr>
          <a:xfrm>
            <a:off x="4848837" y="2706624"/>
            <a:ext cx="7113863" cy="4002304"/>
          </a:xfrm>
        </p:spPr>
        <p:txBody>
          <a:bodyPr>
            <a:normAutofit/>
          </a:bodyPr>
          <a:lstStyle/>
          <a:p>
            <a:pPr algn="r" rtl="1">
              <a:lnSpc>
                <a:spcPct val="100000"/>
              </a:lnSpc>
            </a:pPr>
            <a:r>
              <a:rPr lang="he-IL" sz="2800" dirty="0"/>
              <a:t>מדינה שמגדירה את </a:t>
            </a:r>
            <a:r>
              <a:rPr lang="he-IL" sz="2800" u="sng" dirty="0"/>
              <a:t>השייכות הלאומית על בסיס האזרחות בלבד </a:t>
            </a:r>
            <a:r>
              <a:rPr lang="he-IL" sz="2800" dirty="0"/>
              <a:t>והיא ניטראלית מבחינה אתנית (חפיפה בין לאומיות לאזרחות). </a:t>
            </a:r>
            <a:endParaRPr lang="en-US" sz="2800" i="1" dirty="0"/>
          </a:p>
          <a:p>
            <a:pPr algn="r" rtl="1">
              <a:lnSpc>
                <a:spcPct val="100000"/>
              </a:lnSpc>
            </a:pPr>
            <a:r>
              <a:rPr lang="he-IL" sz="2800" u="sng" dirty="0"/>
              <a:t>הסמלים, המועדים, החוקים ומוסדות המדינה אמורים לבטא יסודות המשותפים לכל האזרחים במדינה [ולא יסודות אתניים].</a:t>
            </a:r>
            <a:endParaRPr lang="en-US" sz="2800" i="1" dirty="0"/>
          </a:p>
          <a:p>
            <a:pPr algn="r" rtl="1">
              <a:lnSpc>
                <a:spcPct val="100000"/>
              </a:lnSpc>
            </a:pPr>
            <a:r>
              <a:rPr lang="he-IL" sz="2800" dirty="0"/>
              <a:t>היסודות הפוליטיים משקפים ערכים משותפים לכלל אזרחי המדינה.</a:t>
            </a:r>
            <a:endParaRPr lang="en-US" sz="2800" i="1" dirty="0"/>
          </a:p>
          <a:p>
            <a:pPr algn="r">
              <a:lnSpc>
                <a:spcPct val="100000"/>
              </a:lnSpc>
            </a:pPr>
            <a:endParaRPr lang="he-IL" sz="2800" dirty="0"/>
          </a:p>
        </p:txBody>
      </p:sp>
      <p:pic>
        <p:nvPicPr>
          <p:cNvPr id="8194" name="Picture 2" descr="America, Art, Borders, Cartography, Country, Flag">
            <a:extLst>
              <a:ext uri="{FF2B5EF4-FFF2-40B4-BE49-F238E27FC236}">
                <a16:creationId xmlns:a16="http://schemas.microsoft.com/office/drawing/2014/main" xmlns="" id="{24887A25-CCD6-4BC9-8DF9-8B0C40C77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99" r="2423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695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D03212E-21E1-4A00-AA1D-402849008362}"/>
              </a:ext>
            </a:extLst>
          </p:cNvPr>
          <p:cNvSpPr>
            <a:spLocks noGrp="1"/>
          </p:cNvSpPr>
          <p:nvPr>
            <p:ph type="title"/>
          </p:nvPr>
        </p:nvSpPr>
        <p:spPr>
          <a:xfrm>
            <a:off x="5297762" y="329184"/>
            <a:ext cx="6251110" cy="1783080"/>
          </a:xfrm>
        </p:spPr>
        <p:txBody>
          <a:bodyPr anchor="b">
            <a:normAutofit/>
          </a:bodyPr>
          <a:lstStyle/>
          <a:p>
            <a:r>
              <a:rPr lang="he-IL" sz="7200"/>
              <a:t>מדינה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F2B12"/>
          </a:solidFill>
          <a:ln w="38100" cap="rnd">
            <a:solidFill>
              <a:srgbClr val="8F2B1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04B9620-A6ED-4447-96DD-F22D8EEBCB32}"/>
              </a:ext>
            </a:extLst>
          </p:cNvPr>
          <p:cNvSpPr>
            <a:spLocks noGrp="1"/>
          </p:cNvSpPr>
          <p:nvPr>
            <p:ph idx="1"/>
          </p:nvPr>
        </p:nvSpPr>
        <p:spPr>
          <a:xfrm>
            <a:off x="5297762" y="2706624"/>
            <a:ext cx="6251110" cy="3822192"/>
          </a:xfrm>
        </p:spPr>
        <p:txBody>
          <a:bodyPr>
            <a:normAutofit fontScale="92500"/>
          </a:bodyPr>
          <a:lstStyle/>
          <a:p>
            <a:pPr algn="r" rtl="1"/>
            <a:r>
              <a:rPr lang="he-IL" dirty="0"/>
              <a:t>מדינה היא ארגון חברתי שכולל שלטון על אוכלוסייה שמתגוררת בשטח מוגדר. השלטון במדינה זו הוא הקובע את המדיניות באופן עצמאי. מוסדות בינלאומיים מכירים בקיומה הריבוני של מדינה זו.</a:t>
            </a:r>
          </a:p>
          <a:p>
            <a:pPr algn="r" rtl="1"/>
            <a:r>
              <a:rPr lang="he-IL" dirty="0"/>
              <a:t>מה התנאים לקיומה של מדינה ריבונית?</a:t>
            </a:r>
          </a:p>
        </p:txBody>
      </p:sp>
      <p:pic>
        <p:nvPicPr>
          <p:cNvPr id="7170" name="Picture 2" descr="map of Australia">
            <a:extLst>
              <a:ext uri="{FF2B5EF4-FFF2-40B4-BE49-F238E27FC236}">
                <a16:creationId xmlns:a16="http://schemas.microsoft.com/office/drawing/2014/main" xmlns="" id="{92364EA1-7EDE-4B1B-A7C4-C8DF7CBC5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48" r="3112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203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3DDF741-98FE-44EF-8B29-0DE8D847DF9C}"/>
              </a:ext>
            </a:extLst>
          </p:cNvPr>
          <p:cNvSpPr>
            <a:spLocks noGrp="1"/>
          </p:cNvSpPr>
          <p:nvPr>
            <p:ph type="title"/>
          </p:nvPr>
        </p:nvSpPr>
        <p:spPr>
          <a:xfrm>
            <a:off x="640080" y="325369"/>
            <a:ext cx="4368602" cy="1956841"/>
          </a:xfrm>
        </p:spPr>
        <p:txBody>
          <a:bodyPr anchor="b">
            <a:normAutofit/>
          </a:bodyPr>
          <a:lstStyle/>
          <a:p>
            <a:r>
              <a:rPr lang="he-IL" sz="6600" dirty="0"/>
              <a:t>שטח</a:t>
            </a:r>
          </a:p>
        </p:txBody>
      </p:sp>
      <p:sp>
        <p:nvSpPr>
          <p:cNvPr id="819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36754"/>
          </a:solidFill>
          <a:ln w="38100" cap="rnd">
            <a:solidFill>
              <a:srgbClr val="B3675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69C6070-C7C8-446F-BD5F-A797D582B921}"/>
              </a:ext>
            </a:extLst>
          </p:cNvPr>
          <p:cNvSpPr>
            <a:spLocks noGrp="1"/>
          </p:cNvSpPr>
          <p:nvPr>
            <p:ph idx="1"/>
          </p:nvPr>
        </p:nvSpPr>
        <p:spPr>
          <a:xfrm>
            <a:off x="640080" y="2872899"/>
            <a:ext cx="4243589" cy="3320668"/>
          </a:xfrm>
        </p:spPr>
        <p:txBody>
          <a:bodyPr>
            <a:normAutofit/>
          </a:bodyPr>
          <a:lstStyle/>
          <a:p>
            <a:pPr marL="0" indent="0" algn="r" rtl="1">
              <a:lnSpc>
                <a:spcPct val="100000"/>
              </a:lnSpc>
              <a:buNone/>
            </a:pPr>
            <a:r>
              <a:rPr lang="he-IL" sz="2700" dirty="0"/>
              <a:t>שטח מדינה כולל את הגבולות המוגדרים שלה, ובתוכם: האדמה, האוויר, תת-הקרקע והים (כולל הימים, הנהרות והמים). שטח זה מוגדר ע"י המדינה ומסומן לרוב במפות בינלאומיות. </a:t>
            </a:r>
            <a:endParaRPr lang="en-US" sz="2700" dirty="0"/>
          </a:p>
        </p:txBody>
      </p:sp>
      <p:pic>
        <p:nvPicPr>
          <p:cNvPr id="8194" name="Picture 2" descr="aerial view photography of city beside body of water">
            <a:extLst>
              <a:ext uri="{FF2B5EF4-FFF2-40B4-BE49-F238E27FC236}">
                <a16:creationId xmlns:a16="http://schemas.microsoft.com/office/drawing/2014/main" xmlns="" id="{B22618E9-3C34-4B5D-980F-EDA512A6C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7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7695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9A47D7B-C5F3-4DB9-AE20-67610017F8DC}"/>
              </a:ext>
            </a:extLst>
          </p:cNvPr>
          <p:cNvSpPr>
            <a:spLocks noGrp="1"/>
          </p:cNvSpPr>
          <p:nvPr>
            <p:ph type="title"/>
          </p:nvPr>
        </p:nvSpPr>
        <p:spPr>
          <a:xfrm>
            <a:off x="640080" y="325369"/>
            <a:ext cx="4368602" cy="1956841"/>
          </a:xfrm>
        </p:spPr>
        <p:txBody>
          <a:bodyPr anchor="b">
            <a:normAutofit/>
          </a:bodyPr>
          <a:lstStyle/>
          <a:p>
            <a:r>
              <a:rPr lang="he-IL" sz="6600"/>
              <a:t>אוכלוסייה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FE43E"/>
          </a:solidFill>
          <a:ln w="38100" cap="rnd">
            <a:solidFill>
              <a:srgbClr val="DFE43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0408F5-9EBC-43ED-B614-CA52FBA49FF5}"/>
              </a:ext>
            </a:extLst>
          </p:cNvPr>
          <p:cNvSpPr>
            <a:spLocks noGrp="1"/>
          </p:cNvSpPr>
          <p:nvPr>
            <p:ph idx="1"/>
          </p:nvPr>
        </p:nvSpPr>
        <p:spPr>
          <a:xfrm>
            <a:off x="640080" y="2872899"/>
            <a:ext cx="4243589" cy="3320668"/>
          </a:xfrm>
        </p:spPr>
        <p:txBody>
          <a:bodyPr>
            <a:normAutofit/>
          </a:bodyPr>
          <a:lstStyle/>
          <a:p>
            <a:pPr marL="0" indent="0" algn="r" rtl="1">
              <a:buNone/>
            </a:pPr>
            <a:r>
              <a:rPr lang="he-IL" dirty="0"/>
              <a:t>אנשים היושבים באופן קבוע ושגרים בדרך קבע בשטח המדינה. המדינה קובעת את התנאים לקבלת אזרחות</a:t>
            </a:r>
          </a:p>
        </p:txBody>
      </p:sp>
      <p:pic>
        <p:nvPicPr>
          <p:cNvPr id="9218" name="Picture 2" descr="people walking on pedestrian lane during daytime">
            <a:extLst>
              <a:ext uri="{FF2B5EF4-FFF2-40B4-BE49-F238E27FC236}">
                <a16:creationId xmlns:a16="http://schemas.microsoft.com/office/drawing/2014/main" xmlns="" id="{7C1B8019-DE54-4071-B56E-0F9AA6EA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6" r="2409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72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3ACB5CC-BA25-4E76-939B-2155C12B3554}"/>
              </a:ext>
            </a:extLst>
          </p:cNvPr>
          <p:cNvSpPr>
            <a:spLocks noGrp="1"/>
          </p:cNvSpPr>
          <p:nvPr>
            <p:ph type="title"/>
          </p:nvPr>
        </p:nvSpPr>
        <p:spPr>
          <a:xfrm>
            <a:off x="640080" y="325369"/>
            <a:ext cx="4368602" cy="1956841"/>
          </a:xfrm>
        </p:spPr>
        <p:txBody>
          <a:bodyPr anchor="b">
            <a:normAutofit/>
          </a:bodyPr>
          <a:lstStyle/>
          <a:p>
            <a:r>
              <a:rPr lang="he-IL" sz="6600"/>
              <a:t>שלטון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ECFD"/>
          </a:solidFill>
          <a:ln w="38100" cap="rnd">
            <a:solidFill>
              <a:srgbClr val="95EC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19B071-BEF4-4D6B-95DA-F37B5186129E}"/>
              </a:ext>
            </a:extLst>
          </p:cNvPr>
          <p:cNvSpPr>
            <a:spLocks noGrp="1"/>
          </p:cNvSpPr>
          <p:nvPr>
            <p:ph idx="1"/>
          </p:nvPr>
        </p:nvSpPr>
        <p:spPr>
          <a:xfrm>
            <a:off x="640080" y="2872899"/>
            <a:ext cx="4243589" cy="3320668"/>
          </a:xfrm>
        </p:spPr>
        <p:txBody>
          <a:bodyPr>
            <a:normAutofit/>
          </a:bodyPr>
          <a:lstStyle/>
          <a:p>
            <a:pPr marL="0" indent="0" algn="r" rtl="1">
              <a:buNone/>
            </a:pPr>
            <a:r>
              <a:rPr lang="he-IL" sz="3000" dirty="0"/>
              <a:t>גוף מוסדי, המנהל ומסדיר את ענייני המדינה. לשלטון הסמכות הבלעדית להפעיל כוח על אוכלוסייה שנמצאת בשטח המדינה</a:t>
            </a:r>
          </a:p>
        </p:txBody>
      </p:sp>
      <p:pic>
        <p:nvPicPr>
          <p:cNvPr id="10242" name="Picture 2" descr="group of people sitting on chairs">
            <a:extLst>
              <a:ext uri="{FF2B5EF4-FFF2-40B4-BE49-F238E27FC236}">
                <a16:creationId xmlns:a16="http://schemas.microsoft.com/office/drawing/2014/main" xmlns="" id="{A9713CD1-9FF6-4C60-AAE2-4CB9328ED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r="130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733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E57157F-C835-414A-8BBF-BC18CA023E1E}"/>
              </a:ext>
            </a:extLst>
          </p:cNvPr>
          <p:cNvSpPr>
            <a:spLocks noGrp="1"/>
          </p:cNvSpPr>
          <p:nvPr>
            <p:ph type="title"/>
          </p:nvPr>
        </p:nvSpPr>
        <p:spPr>
          <a:xfrm>
            <a:off x="7034585" y="703293"/>
            <a:ext cx="4584921" cy="1949815"/>
          </a:xfrm>
        </p:spPr>
        <p:txBody>
          <a:bodyPr anchor="b">
            <a:normAutofit/>
          </a:bodyPr>
          <a:lstStyle/>
          <a:p>
            <a:r>
              <a:rPr lang="he-IL" sz="6000"/>
              <a:t>ריבונות</a:t>
            </a:r>
          </a:p>
        </p:txBody>
      </p:sp>
      <p:pic>
        <p:nvPicPr>
          <p:cNvPr id="11" name="Picture 4" descr="נתניהו בישיבת הממשלה: &quot;קשה לנהל את הישיבות&quot; | כאן">
            <a:extLst>
              <a:ext uri="{FF2B5EF4-FFF2-40B4-BE49-F238E27FC236}">
                <a16:creationId xmlns:a16="http://schemas.microsoft.com/office/drawing/2014/main" xmlns="" id="{213FE28B-D9C9-46B4-BEB5-80B8A5E661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28" r="12708"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9CD59"/>
          </a:solidFill>
          <a:ln w="38100" cap="rnd">
            <a:solidFill>
              <a:srgbClr val="C9CD5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E86F4FA-6D20-4428-9DDC-B7078E05F26C}"/>
              </a:ext>
            </a:extLst>
          </p:cNvPr>
          <p:cNvSpPr>
            <a:spLocks noGrp="1"/>
          </p:cNvSpPr>
          <p:nvPr>
            <p:ph idx="1"/>
          </p:nvPr>
        </p:nvSpPr>
        <p:spPr>
          <a:xfrm>
            <a:off x="7034585" y="3164618"/>
            <a:ext cx="4584921" cy="3021497"/>
          </a:xfrm>
        </p:spPr>
        <p:txBody>
          <a:bodyPr anchor="t">
            <a:normAutofit/>
          </a:bodyPr>
          <a:lstStyle/>
          <a:p>
            <a:pPr marL="0" indent="0" algn="r" rtl="1">
              <a:buNone/>
            </a:pPr>
            <a:r>
              <a:rPr lang="he-IL" dirty="0"/>
              <a:t>יכולתו של השלטון לנהל את ענייני הפנים והחוץ כרצונו, ללא התערבות של גורמים חיצוניים או כפיפות אליהם.</a:t>
            </a:r>
            <a:endParaRPr lang="en-US" dirty="0"/>
          </a:p>
          <a:p>
            <a:pPr algn="r" rtl="1"/>
            <a:endParaRPr lang="he-IL" dirty="0"/>
          </a:p>
        </p:txBody>
      </p:sp>
    </p:spTree>
    <p:extLst>
      <p:ext uri="{BB962C8B-B14F-4D97-AF65-F5344CB8AC3E}">
        <p14:creationId xmlns:p14="http://schemas.microsoft.com/office/powerpoint/2010/main" val="36184874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5D7981E-12FD-4755-8A65-B559C2FCEAB1}"/>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הכרה בינלאומית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C4786"/>
          </a:solidFill>
          <a:ln w="38100" cap="rnd">
            <a:solidFill>
              <a:srgbClr val="EC478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8B5A989-3E44-4CB4-8FBE-000D346246BA}"/>
              </a:ext>
            </a:extLst>
          </p:cNvPr>
          <p:cNvSpPr>
            <a:spLocks noGrp="1"/>
          </p:cNvSpPr>
          <p:nvPr>
            <p:ph idx="1"/>
          </p:nvPr>
        </p:nvSpPr>
        <p:spPr>
          <a:xfrm>
            <a:off x="184558" y="2872899"/>
            <a:ext cx="4699111" cy="3802472"/>
          </a:xfrm>
        </p:spPr>
        <p:txBody>
          <a:bodyPr>
            <a:normAutofit/>
          </a:bodyPr>
          <a:lstStyle/>
          <a:p>
            <a:pPr algn="r" rtl="1">
              <a:lnSpc>
                <a:spcPct val="100000"/>
              </a:lnSpc>
            </a:pPr>
            <a:r>
              <a:rPr lang="he-IL" sz="2400" dirty="0"/>
              <a:t>הכרה בריבונותה של המדינה ע"י מדינות בעולם וע"י גופים בינלאומיים רשמיים, נותנת למדינה מעמד משפטי בעל זכויות וחובות במשפט הבינלאומי. הכרה זו באה לידי ביטוי בכיבוד גבולות המדינה ע"י אחרים, בחברות באו"ם, בייצוג במוסדות בינלאומיים ובקשרים דיפלומטיים וכלכליים אחרים (קיים ויכוח האם הגדרה בינ"ל היא הכרחית).</a:t>
            </a:r>
          </a:p>
        </p:txBody>
      </p:sp>
      <p:pic>
        <p:nvPicPr>
          <p:cNvPr id="12290" name="Picture 2" descr="flags on green grass field near brown concrete building during daytime">
            <a:extLst>
              <a:ext uri="{FF2B5EF4-FFF2-40B4-BE49-F238E27FC236}">
                <a16:creationId xmlns:a16="http://schemas.microsoft.com/office/drawing/2014/main" xmlns="" id="{3EF2FD83-E060-4FD5-A756-62C2A1C60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9" r="897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093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4139DD6-E153-4A63-8DB9-A85D6B66D573}"/>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קבוצה אתנית</a:t>
            </a:r>
          </a:p>
        </p:txBody>
      </p:sp>
      <p:sp>
        <p:nvSpPr>
          <p:cNvPr id="12"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1F908"/>
          </a:solidFill>
          <a:ln w="38100" cap="rnd">
            <a:solidFill>
              <a:srgbClr val="F1F90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3CAB710-27F3-4263-A184-0EE7183708EE}"/>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קבוצה שיש לה יסודות אתניים - תרבותיים משותפים, כמו: מוצא, שפה, היסטוריה, תרבות, לעתים גם דת </a:t>
            </a:r>
            <a:r>
              <a:rPr lang="he-IL" sz="2700" dirty="0" err="1"/>
              <a:t>וכו</a:t>
            </a:r>
            <a:r>
              <a:rPr lang="he-IL" sz="2700" dirty="0"/>
              <a:t>'.</a:t>
            </a:r>
            <a:endParaRPr lang="en-US" sz="2700" i="1" dirty="0"/>
          </a:p>
          <a:p>
            <a:pPr algn="r" rtl="1">
              <a:lnSpc>
                <a:spcPct val="100000"/>
              </a:lnSpc>
            </a:pPr>
            <a:r>
              <a:rPr lang="he-IL" sz="2700" dirty="0"/>
              <a:t>היא אינה שואפת בהכרח להגדרה עצמית או לריבונות.</a:t>
            </a:r>
            <a:endParaRPr lang="en-US" sz="2700" i="1" dirty="0"/>
          </a:p>
          <a:p>
            <a:pPr algn="r">
              <a:lnSpc>
                <a:spcPct val="100000"/>
              </a:lnSpc>
            </a:pPr>
            <a:endParaRPr lang="he-IL" sz="2700" dirty="0"/>
          </a:p>
        </p:txBody>
      </p:sp>
      <p:pic>
        <p:nvPicPr>
          <p:cNvPr id="5" name="Picture 4" descr="פורום חדשות ישראלי">
            <a:extLst>
              <a:ext uri="{FF2B5EF4-FFF2-40B4-BE49-F238E27FC236}">
                <a16:creationId xmlns:a16="http://schemas.microsoft.com/office/drawing/2014/main" xmlns="" id="{DFAE877D-3353-4777-9BC8-03CF1067AC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0" r="1916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869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6EC1D5B-8A36-49D4-8B1A-AF6A7B542648}"/>
              </a:ext>
            </a:extLst>
          </p:cNvPr>
          <p:cNvSpPr>
            <a:spLocks noGrp="1"/>
          </p:cNvSpPr>
          <p:nvPr>
            <p:ph type="title"/>
          </p:nvPr>
        </p:nvSpPr>
        <p:spPr>
          <a:xfrm>
            <a:off x="640080" y="325369"/>
            <a:ext cx="4368602" cy="1956841"/>
          </a:xfrm>
        </p:spPr>
        <p:txBody>
          <a:bodyPr anchor="b">
            <a:normAutofit/>
          </a:bodyPr>
          <a:lstStyle/>
          <a:p>
            <a:r>
              <a:rPr lang="he-IL" sz="6600"/>
              <a:t>לאום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47F66"/>
          </a:solidFill>
          <a:ln w="38100" cap="rnd">
            <a:solidFill>
              <a:srgbClr val="E47F6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16955AB-5992-471E-8C76-9F04B5C70BC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קבוצה שיש לה יסודות משותפים (אתניים תרבותיים או יסודות פוליטיים). </a:t>
            </a:r>
            <a:endParaRPr lang="en-US" sz="2700" i="1" dirty="0"/>
          </a:p>
          <a:p>
            <a:pPr algn="r" rtl="1">
              <a:lnSpc>
                <a:spcPct val="100000"/>
              </a:lnSpc>
            </a:pPr>
            <a:r>
              <a:rPr lang="he-IL" sz="2700" dirty="0"/>
              <a:t>לקבוצה זו מדינה ריבונית או אוטונומיה (שלטון עצמי) בתוך מדינה קיימת או שהיא שואפת לאחת מאלה.</a:t>
            </a:r>
            <a:endParaRPr lang="en-US" sz="2700" i="1" dirty="0"/>
          </a:p>
          <a:p>
            <a:pPr algn="r">
              <a:lnSpc>
                <a:spcPct val="100000"/>
              </a:lnSpc>
            </a:pPr>
            <a:endParaRPr lang="he-IL" sz="2700" dirty="0"/>
          </a:p>
        </p:txBody>
      </p:sp>
      <p:pic>
        <p:nvPicPr>
          <p:cNvPr id="2050" name="Picture 2" descr="man painting assorted flags on concrete pavement during daytime">
            <a:extLst>
              <a:ext uri="{FF2B5EF4-FFF2-40B4-BE49-F238E27FC236}">
                <a16:creationId xmlns:a16="http://schemas.microsoft.com/office/drawing/2014/main" xmlns="" id="{B6F9BFAF-6EB7-4A84-89B8-86670DCE3A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112" r="-1" b="12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843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27</TotalTime>
  <Words>613</Words>
  <Application>Microsoft Office PowerPoint</Application>
  <PresentationFormat>מסך רחב</PresentationFormat>
  <Paragraphs>42</Paragraphs>
  <Slides>15</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15</vt:i4>
      </vt:variant>
    </vt:vector>
  </HeadingPairs>
  <TitlesOfParts>
    <vt:vector size="19" baseType="lpstr">
      <vt:lpstr>Arial</vt:lpstr>
      <vt:lpstr>Modern Love</vt:lpstr>
      <vt:lpstr>The Hand</vt:lpstr>
      <vt:lpstr>SketchyVTI</vt:lpstr>
      <vt:lpstr>לאומיות</vt:lpstr>
      <vt:lpstr>מדינה</vt:lpstr>
      <vt:lpstr>שטח</vt:lpstr>
      <vt:lpstr>אוכלוסייה</vt:lpstr>
      <vt:lpstr>שלטון</vt:lpstr>
      <vt:lpstr>ריבונות</vt:lpstr>
      <vt:lpstr>הכרה בינלאומית</vt:lpstr>
      <vt:lpstr>קבוצה אתנית</vt:lpstr>
      <vt:lpstr>לאום</vt:lpstr>
      <vt:lpstr>לאומיות אתנית-תרבותית</vt:lpstr>
      <vt:lpstr>לאומיות פוליטית-אזרחית</vt:lpstr>
      <vt:lpstr>מדינת לאום אתנית - תרבותית </vt:lpstr>
      <vt:lpstr>מדינה דו-לאומית</vt:lpstr>
      <vt:lpstr>מדינה רב לאומית</vt:lpstr>
      <vt:lpstr>מדינת לאום פוליטית/כלל אזרחיה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7</cp:revision>
  <dcterms:created xsi:type="dcterms:W3CDTF">2020-07-27T09:03:44Z</dcterms:created>
  <dcterms:modified xsi:type="dcterms:W3CDTF">2020-10-07T11:27:55Z</dcterms:modified>
</cp:coreProperties>
</file>