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9"/>
  </p:notesMasterIdLst>
  <p:sldIdLst>
    <p:sldId id="256" r:id="rId2"/>
    <p:sldId id="267" r:id="rId3"/>
    <p:sldId id="259" r:id="rId4"/>
    <p:sldId id="260" r:id="rId5"/>
    <p:sldId id="257" r:id="rId6"/>
    <p:sldId id="271" r:id="rId7"/>
    <p:sldId id="258" r:id="rId8"/>
    <p:sldId id="261" r:id="rId9"/>
    <p:sldId id="262" r:id="rId10"/>
    <p:sldId id="263" r:id="rId11"/>
    <p:sldId id="266" r:id="rId12"/>
    <p:sldId id="264" r:id="rId13"/>
    <p:sldId id="265" r:id="rId14"/>
    <p:sldId id="269" r:id="rId15"/>
    <p:sldId id="268" r:id="rId16"/>
    <p:sldId id="270" r:id="rId17"/>
    <p:sldId id="272" r:id="rId1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ter" initials="E" lastIdx="1" clrIdx="0"/>
  <p:cmAuthor id="1" name="comclassna"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1577" autoAdjust="0"/>
  </p:normalViewPr>
  <p:slideViewPr>
    <p:cSldViewPr>
      <p:cViewPr>
        <p:scale>
          <a:sx n="66" d="100"/>
          <a:sy n="66" d="100"/>
        </p:scale>
        <p:origin x="-2934" y="-9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67A1B9-F204-416D-91EF-D19A03B7B9BE}" type="datetimeFigureOut">
              <a:rPr lang="en-US" smtClean="0"/>
              <a:t>12/27/2015</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31843-8F87-46AA-B6CE-BC275A5A8DBB}" type="slidenum">
              <a:rPr lang="en-US" smtClean="0"/>
              <a:t>‹#›</a:t>
            </a:fld>
            <a:endParaRPr lang="en-US"/>
          </a:p>
        </p:txBody>
      </p:sp>
    </p:spTree>
    <p:extLst>
      <p:ext uri="{BB962C8B-B14F-4D97-AF65-F5344CB8AC3E}">
        <p14:creationId xmlns:p14="http://schemas.microsoft.com/office/powerpoint/2010/main" val="32687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B331843-8F87-46AA-B6CE-BC275A5A8DBB}" type="slidenum">
              <a:rPr lang="en-US" smtClean="0"/>
              <a:t>4</a:t>
            </a:fld>
            <a:endParaRPr lang="en-US"/>
          </a:p>
        </p:txBody>
      </p:sp>
    </p:spTree>
    <p:extLst>
      <p:ext uri="{BB962C8B-B14F-4D97-AF65-F5344CB8AC3E}">
        <p14:creationId xmlns:p14="http://schemas.microsoft.com/office/powerpoint/2010/main" val="284282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0A1EBFA7-C86B-4084-935D-CBC9E92B85B3}" type="datetimeFigureOut">
              <a:rPr lang="he-IL" smtClean="0"/>
              <a:pPr/>
              <a:t>ט"ו/טבת/תשע"ו</a:t>
            </a:fld>
            <a:endParaRPr lang="he-IL"/>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CFA76372-BA9D-4C93-969E-7794B111948F}"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0A1EBFA7-C86B-4084-935D-CBC9E92B85B3}" type="datetimeFigureOut">
              <a:rPr lang="he-IL" smtClean="0"/>
              <a:pPr/>
              <a:t>ט"ו/טבת/תשע"ו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A76372-BA9D-4C93-969E-7794B111948F}"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0A1EBFA7-C86B-4084-935D-CBC9E92B85B3}" type="datetimeFigureOut">
              <a:rPr lang="he-IL" smtClean="0"/>
              <a:pPr/>
              <a:t>ט"ו/טבת/תשע"ו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FA76372-BA9D-4C93-969E-7794B111948F}"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4"/>
          </p:nvPr>
        </p:nvSpPr>
        <p:spPr/>
        <p:txBody>
          <a:bodyPr rtlCol="0"/>
          <a:lstStyle/>
          <a:p>
            <a:fld id="{0A1EBFA7-C86B-4084-935D-CBC9E92B85B3}" type="datetimeFigureOut">
              <a:rPr lang="he-IL" smtClean="0"/>
              <a:pPr/>
              <a:t>ט"ו/טבת/תשע"ו</a:t>
            </a:fld>
            <a:endParaRPr lang="he-IL"/>
          </a:p>
        </p:txBody>
      </p:sp>
      <p:sp>
        <p:nvSpPr>
          <p:cNvPr id="9" name="מציין מיקום של מספר שקופית 8"/>
          <p:cNvSpPr>
            <a:spLocks noGrp="1"/>
          </p:cNvSpPr>
          <p:nvPr>
            <p:ph type="sldNum" sz="quarter" idx="15"/>
          </p:nvPr>
        </p:nvSpPr>
        <p:spPr/>
        <p:txBody>
          <a:bodyPr rtlCol="0"/>
          <a:lstStyle/>
          <a:p>
            <a:fld id="{CFA76372-BA9D-4C93-969E-7794B111948F}" type="slidenum">
              <a:rPr lang="he-IL" smtClean="0"/>
              <a:pPr/>
              <a:t>‹#›</a:t>
            </a:fld>
            <a:endParaRPr lang="he-IL"/>
          </a:p>
        </p:txBody>
      </p:sp>
      <p:sp>
        <p:nvSpPr>
          <p:cNvPr id="10" name="מציין מיקום של כותרת תחתונה 9"/>
          <p:cNvSpPr>
            <a:spLocks noGrp="1"/>
          </p:cNvSpPr>
          <p:nvPr>
            <p:ph type="ftr" sz="quarter" idx="16"/>
          </p:nvPr>
        </p:nvSpPr>
        <p:spPr/>
        <p:txBody>
          <a:bodyPr rtlCol="0"/>
          <a:lstStyle/>
          <a:p>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0A1EBFA7-C86B-4084-935D-CBC9E92B85B3}" type="datetimeFigureOut">
              <a:rPr lang="he-IL" smtClean="0"/>
              <a:pPr/>
              <a:t>ט"ו/טבת/תשע"ו</a:t>
            </a:fld>
            <a:endParaRPr lang="he-IL"/>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CFA76372-BA9D-4C93-969E-7794B111948F}"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0A1EBFA7-C86B-4084-935D-CBC9E92B85B3}" type="datetimeFigureOut">
              <a:rPr lang="he-IL" smtClean="0"/>
              <a:pPr/>
              <a:t>ט"ו/טבת/תשע"ו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FA76372-BA9D-4C93-969E-7794B111948F}" type="slidenum">
              <a:rPr lang="he-IL" smtClean="0"/>
              <a:pPr/>
              <a:t>‹#›</a:t>
            </a:fld>
            <a:endParaRPr lang="he-IL"/>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smtClean="0"/>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0A1EBFA7-C86B-4084-935D-CBC9E92B85B3}" type="datetimeFigureOut">
              <a:rPr lang="he-IL" smtClean="0"/>
              <a:pPr/>
              <a:t>ט"ו/טבת/תשע"ו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FA76372-BA9D-4C93-969E-7794B111948F}" type="slidenum">
              <a:rPr lang="he-IL" smtClean="0"/>
              <a:pPr/>
              <a:t>‹#›</a:t>
            </a:fld>
            <a:endParaRPr lang="he-IL"/>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0A1EBFA7-C86B-4084-935D-CBC9E92B85B3}" type="datetimeFigureOut">
              <a:rPr lang="he-IL" smtClean="0"/>
              <a:pPr/>
              <a:t>ט"ו/טבת/תשע"ו</a:t>
            </a:fld>
            <a:endParaRPr lang="he-IL"/>
          </a:p>
        </p:txBody>
      </p:sp>
      <p:sp>
        <p:nvSpPr>
          <p:cNvPr id="7" name="מציין מיקום של מספר שקופית 6"/>
          <p:cNvSpPr>
            <a:spLocks noGrp="1"/>
          </p:cNvSpPr>
          <p:nvPr>
            <p:ph type="sldNum" sz="quarter" idx="11"/>
          </p:nvPr>
        </p:nvSpPr>
        <p:spPr/>
        <p:txBody>
          <a:bodyPr rtlCol="0"/>
          <a:lstStyle/>
          <a:p>
            <a:fld id="{CFA76372-BA9D-4C93-969E-7794B111948F}" type="slidenum">
              <a:rPr lang="he-IL" smtClean="0"/>
              <a:pPr/>
              <a:t>‹#›</a:t>
            </a:fld>
            <a:endParaRPr lang="he-IL"/>
          </a:p>
        </p:txBody>
      </p:sp>
      <p:sp>
        <p:nvSpPr>
          <p:cNvPr id="8" name="מציין מיקום של כותרת תחתונה 7"/>
          <p:cNvSpPr>
            <a:spLocks noGrp="1"/>
          </p:cNvSpPr>
          <p:nvPr>
            <p:ph type="ftr" sz="quarter" idx="12"/>
          </p:nvPr>
        </p:nvSpPr>
        <p:spPr/>
        <p:txBody>
          <a:bodyPr rtlCol="0"/>
          <a:lstStyle/>
          <a:p>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A1EBFA7-C86B-4084-935D-CBC9E92B85B3}" type="datetimeFigureOut">
              <a:rPr lang="he-IL" smtClean="0"/>
              <a:pPr/>
              <a:t>ט"ו/טבת/תשע"ו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FA76372-BA9D-4C93-969E-7794B111948F}"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4"/>
          </p:nvPr>
        </p:nvSpPr>
        <p:spPr/>
        <p:txBody>
          <a:bodyPr rtlCol="0"/>
          <a:lstStyle/>
          <a:p>
            <a:fld id="{0A1EBFA7-C86B-4084-935D-CBC9E92B85B3}" type="datetimeFigureOut">
              <a:rPr lang="he-IL" smtClean="0"/>
              <a:pPr/>
              <a:t>ט"ו/טבת/תשע"ו</a:t>
            </a:fld>
            <a:endParaRPr lang="he-IL"/>
          </a:p>
        </p:txBody>
      </p:sp>
      <p:sp>
        <p:nvSpPr>
          <p:cNvPr id="22" name="מציין מיקום של מספר שקופית 21"/>
          <p:cNvSpPr>
            <a:spLocks noGrp="1"/>
          </p:cNvSpPr>
          <p:nvPr>
            <p:ph type="sldNum" sz="quarter" idx="15"/>
          </p:nvPr>
        </p:nvSpPr>
        <p:spPr/>
        <p:txBody>
          <a:bodyPr rtlCol="0"/>
          <a:lstStyle/>
          <a:p>
            <a:fld id="{CFA76372-BA9D-4C93-969E-7794B111948F}" type="slidenum">
              <a:rPr lang="he-IL" smtClean="0"/>
              <a:pPr/>
              <a:t>‹#›</a:t>
            </a:fld>
            <a:endParaRPr lang="he-IL"/>
          </a:p>
        </p:txBody>
      </p:sp>
      <p:sp>
        <p:nvSpPr>
          <p:cNvPr id="23" name="מציין מיקום של כותרת תחתונה 22"/>
          <p:cNvSpPr>
            <a:spLocks noGrp="1"/>
          </p:cNvSpPr>
          <p:nvPr>
            <p:ph type="ftr" sz="quarter" idx="16"/>
          </p:nvPr>
        </p:nvSpPr>
        <p:spPr/>
        <p:txBody>
          <a:bodyPr rtlCol="0"/>
          <a:lstStyle/>
          <a:p>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ציין מיקום של תאריך 16"/>
          <p:cNvSpPr>
            <a:spLocks noGrp="1"/>
          </p:cNvSpPr>
          <p:nvPr>
            <p:ph type="dt" sz="half" idx="10"/>
          </p:nvPr>
        </p:nvSpPr>
        <p:spPr/>
        <p:txBody>
          <a:bodyPr rtlCol="0"/>
          <a:lstStyle/>
          <a:p>
            <a:fld id="{0A1EBFA7-C86B-4084-935D-CBC9E92B85B3}" type="datetimeFigureOut">
              <a:rPr lang="he-IL" smtClean="0"/>
              <a:pPr/>
              <a:t>ט"ו/טבת/תשע"ו</a:t>
            </a:fld>
            <a:endParaRPr lang="he-IL"/>
          </a:p>
        </p:txBody>
      </p:sp>
      <p:sp>
        <p:nvSpPr>
          <p:cNvPr id="18" name="מציין מיקום של מספר שקופית 17"/>
          <p:cNvSpPr>
            <a:spLocks noGrp="1"/>
          </p:cNvSpPr>
          <p:nvPr>
            <p:ph type="sldNum" sz="quarter" idx="11"/>
          </p:nvPr>
        </p:nvSpPr>
        <p:spPr/>
        <p:txBody>
          <a:bodyPr rtlCol="0"/>
          <a:lstStyle/>
          <a:p>
            <a:fld id="{CFA76372-BA9D-4C93-969E-7794B111948F}" type="slidenum">
              <a:rPr lang="he-IL" smtClean="0"/>
              <a:pPr/>
              <a:t>‹#›</a:t>
            </a:fld>
            <a:endParaRPr lang="he-IL"/>
          </a:p>
        </p:txBody>
      </p:sp>
      <p:sp>
        <p:nvSpPr>
          <p:cNvPr id="21" name="מציין מיקום של כותרת תחתונה 20"/>
          <p:cNvSpPr>
            <a:spLocks noGrp="1"/>
          </p:cNvSpPr>
          <p:nvPr>
            <p:ph type="ftr" sz="quarter" idx="12"/>
          </p:nvPr>
        </p:nvSpPr>
        <p:spPr/>
        <p:txBody>
          <a:bodyPr rtlCol="0"/>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A1EBFA7-C86B-4084-935D-CBC9E92B85B3}" type="datetimeFigureOut">
              <a:rPr lang="he-IL" smtClean="0"/>
              <a:pPr/>
              <a:t>ט"ו/טבת/תשע"ו</a:t>
            </a:fld>
            <a:endParaRPr lang="he-IL"/>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A76372-BA9D-4C93-969E-7794B111948F}" type="slidenum">
              <a:rPr lang="he-IL" smtClean="0"/>
              <a:pPr/>
              <a:t>‹#›</a:t>
            </a:fld>
            <a:endParaRPr lang="he-I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8492" y="806847"/>
            <a:ext cx="7772400" cy="1470025"/>
          </a:xfrm>
        </p:spPr>
        <p:txBody>
          <a:bodyPr>
            <a:normAutofit/>
          </a:bodyPr>
          <a:lstStyle/>
          <a:p>
            <a:r>
              <a:rPr lang="he-IL" sz="6600" dirty="0" smtClean="0">
                <a:ln w="28575">
                  <a:solidFill>
                    <a:schemeClr val="tx1">
                      <a:lumMod val="75000"/>
                    </a:schemeClr>
                  </a:solidFill>
                </a:ln>
                <a:solidFill>
                  <a:schemeClr val="bg2">
                    <a:lumMod val="65000"/>
                    <a:lumOff val="35000"/>
                  </a:schemeClr>
                </a:solidFill>
              </a:rPr>
              <a:t>כציפור נמלטה</a:t>
            </a:r>
            <a:endParaRPr lang="he-IL" sz="6600" dirty="0">
              <a:ln w="28575">
                <a:solidFill>
                  <a:schemeClr val="tx1">
                    <a:lumMod val="75000"/>
                  </a:schemeClr>
                </a:solidFill>
              </a:ln>
              <a:solidFill>
                <a:schemeClr val="bg2">
                  <a:lumMod val="65000"/>
                  <a:lumOff val="35000"/>
                </a:schemeClr>
              </a:solidFill>
            </a:endParaRPr>
          </a:p>
        </p:txBody>
      </p:sp>
      <p:sp>
        <p:nvSpPr>
          <p:cNvPr id="3" name="כותרת משנה 2"/>
          <p:cNvSpPr>
            <a:spLocks noGrp="1"/>
          </p:cNvSpPr>
          <p:nvPr>
            <p:ph type="subTitle" idx="1"/>
          </p:nvPr>
        </p:nvSpPr>
        <p:spPr>
          <a:xfrm>
            <a:off x="1763688" y="2564904"/>
            <a:ext cx="6400800" cy="1129680"/>
          </a:xfrm>
        </p:spPr>
        <p:txBody>
          <a:bodyPr>
            <a:normAutofit/>
          </a:bodyPr>
          <a:lstStyle/>
          <a:p>
            <a:r>
              <a:rPr lang="he-IL" sz="2000" dirty="0" smtClean="0">
                <a:solidFill>
                  <a:schemeClr val="tx1">
                    <a:lumMod val="85000"/>
                  </a:schemeClr>
                </a:solidFill>
              </a:rPr>
              <a:t>סיפור בריחתה הניסי של שרה גודמן</a:t>
            </a:r>
            <a:endParaRPr lang="he-IL" sz="2000" dirty="0">
              <a:solidFill>
                <a:schemeClr val="tx1">
                  <a:lumMod val="85000"/>
                </a:schemeClr>
              </a:solidFill>
            </a:endParaRPr>
          </a:p>
        </p:txBody>
      </p:sp>
      <p:pic>
        <p:nvPicPr>
          <p:cNvPr id="4" name="תמונה 3" descr="‫שרה גודמן1.pptx - Microsoft PowerPoint Online - Google Chrome‬"/>
          <p:cNvPicPr>
            <a:picLocks noChangeAspect="1"/>
          </p:cNvPicPr>
          <p:nvPr/>
        </p:nvPicPr>
        <p:blipFill rotWithShape="1">
          <a:blip r:embed="rId2" cstate="print">
            <a:extLst>
              <a:ext uri="{28A0092B-C50C-407E-A947-70E740481C1C}">
                <a14:useLocalDpi xmlns:a14="http://schemas.microsoft.com/office/drawing/2010/main" val="0"/>
              </a:ext>
            </a:extLst>
          </a:blip>
          <a:srcRect l="46923" t="26066" r="35812" b="20501"/>
          <a:stretch/>
        </p:blipFill>
        <p:spPr>
          <a:xfrm>
            <a:off x="6660232" y="2276872"/>
            <a:ext cx="1754120" cy="2160240"/>
          </a:xfrm>
          <a:prstGeom prst="rect">
            <a:avLst/>
          </a:prstGeom>
          <a:ln>
            <a:noFill/>
          </a:ln>
          <a:effectLst>
            <a:outerShdw blurRad="292100" dist="139700" dir="2700000" algn="tl" rotWithShape="0">
              <a:srgbClr val="333333">
                <a:alpha val="65000"/>
              </a:srgbClr>
            </a:outerShdw>
          </a:effectLst>
        </p:spPr>
      </p:pic>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t="10288" b="9162"/>
          <a:stretch/>
        </p:blipFill>
        <p:spPr>
          <a:xfrm>
            <a:off x="6660232" y="4653136"/>
            <a:ext cx="1735563" cy="2016224"/>
          </a:xfrm>
          <a:prstGeom prst="rect">
            <a:avLst/>
          </a:prstGeom>
          <a:ln>
            <a:noFill/>
          </a:ln>
          <a:effectLst>
            <a:outerShdw blurRad="292100" dist="139700" dir="2700000" algn="tl" rotWithShape="0">
              <a:srgbClr val="333333">
                <a:alpha val="65000"/>
              </a:srgbClr>
            </a:outerShdw>
          </a:effectLst>
        </p:spPr>
      </p:pic>
      <p:pic>
        <p:nvPicPr>
          <p:cNvPr id="6" name="תמונה 5" descr="‫שרה גודמן1.pptx - Microsoft PowerPoint Onlin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51795" t="26901" r="31453" b="31001"/>
          <a:stretch/>
        </p:blipFill>
        <p:spPr>
          <a:xfrm>
            <a:off x="6660232" y="188640"/>
            <a:ext cx="1800201" cy="1944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325391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a:t>
            </a:r>
            <a:endParaRPr lang="en-US" dirty="0"/>
          </a:p>
        </p:txBody>
      </p:sp>
      <p:sp>
        <p:nvSpPr>
          <p:cNvPr id="3" name="מציין מיקום תוכן 2"/>
          <p:cNvSpPr>
            <a:spLocks noGrp="1"/>
          </p:cNvSpPr>
          <p:nvPr>
            <p:ph sz="quarter" idx="1"/>
          </p:nvPr>
        </p:nvSpPr>
        <p:spPr>
          <a:xfrm>
            <a:off x="755576" y="476672"/>
            <a:ext cx="7467600" cy="4873752"/>
          </a:xfrm>
        </p:spPr>
        <p:txBody>
          <a:bodyPr/>
          <a:lstStyle/>
          <a:p>
            <a:pPr algn="r">
              <a:buNone/>
            </a:pPr>
            <a:r>
              <a:rPr lang="he-IL" dirty="0" smtClean="0"/>
              <a:t>כשאימה שומעת על כך היא מיד יוצאת מן הבית ומגיעה למקום בו עצרו את בעלה, אך למרות הפצרותיה הם לא מוכנים לשחררו, בעקבות כך האם מגלה אחריות ויוזמה ומחליטה לשלוח את בנותיה סוזן ושרה אל מחוץ לגרמניה.</a:t>
            </a:r>
          </a:p>
          <a:p>
            <a:pPr algn="r">
              <a:buNone/>
            </a:pPr>
            <a:endParaRPr lang="en-US" dirty="0"/>
          </a:p>
        </p:txBody>
      </p:sp>
      <p:sp>
        <p:nvSpPr>
          <p:cNvPr id="4" name="מציין מיקום תוכן 2"/>
          <p:cNvSpPr txBox="1">
            <a:spLocks/>
          </p:cNvSpPr>
          <p:nvPr/>
        </p:nvSpPr>
        <p:spPr>
          <a:xfrm>
            <a:off x="755576" y="1984248"/>
            <a:ext cx="7467600" cy="4873752"/>
          </a:xfrm>
          <a:prstGeom prst="rect">
            <a:avLst/>
          </a:prstGeom>
        </p:spPr>
        <p:txBody>
          <a:bodyPr vert="horz">
            <a:normAutofit/>
          </a:bodyPr>
          <a:lstStyle/>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he-IL" sz="2400" b="0" i="0" u="none" strike="noStrike" kern="1200" cap="none" spc="0" normalizeH="0" baseline="0" noProof="0" dirty="0" smtClean="0">
                <a:ln>
                  <a:noFill/>
                </a:ln>
                <a:solidFill>
                  <a:schemeClr val="tx1"/>
                </a:solidFill>
                <a:effectLst/>
                <a:uLnTx/>
                <a:uFillTx/>
                <a:latin typeface="+mn-lt"/>
                <a:ea typeface="+mn-ea"/>
                <a:cs typeface="+mn-cs"/>
              </a:rPr>
              <a:t>אימה</a:t>
            </a:r>
            <a:r>
              <a:rPr kumimoji="0" lang="he-IL" sz="2400" b="0" i="0" u="none" strike="noStrike" kern="1200" cap="none" spc="0" normalizeH="0" noProof="0" dirty="0" smtClean="0">
                <a:ln>
                  <a:noFill/>
                </a:ln>
                <a:solidFill>
                  <a:schemeClr val="tx1"/>
                </a:solidFill>
                <a:effectLst/>
                <a:uLnTx/>
                <a:uFillTx/>
                <a:latin typeface="+mn-lt"/>
                <a:ea typeface="+mn-ea"/>
                <a:cs typeface="+mn-cs"/>
              </a:rPr>
              <a:t> מגייסת את המטפלת לשם כך </a:t>
            </a:r>
            <a:r>
              <a:rPr kumimoji="0" lang="he-IL" sz="2400" b="0" i="0" u="none" strike="noStrike" kern="1200" cap="none" spc="0" normalizeH="0" baseline="0" noProof="0" dirty="0" smtClean="0">
                <a:ln>
                  <a:noFill/>
                </a:ln>
                <a:solidFill>
                  <a:schemeClr val="tx1"/>
                </a:solidFill>
                <a:effectLst/>
                <a:uLnTx/>
                <a:uFillTx/>
                <a:latin typeface="+mn-lt"/>
                <a:ea typeface="+mn-ea"/>
                <a:cs typeface="+mn-cs"/>
              </a:rPr>
              <a:t>הן משיגות דרכונים של בנות משפחת פישר, ובתוך זמן קצר המטפלת לוקחת את סוזן ואת שרה, והן נוסעות יחד ברכבת לכיוון בלגיה.</a:t>
            </a:r>
          </a:p>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he-IL" sz="2400" b="0" i="0" u="none" strike="noStrike" kern="1200" cap="none" spc="0" normalizeH="0" baseline="0" noProof="0" dirty="0" smtClean="0">
                <a:ln>
                  <a:noFill/>
                </a:ln>
                <a:solidFill>
                  <a:schemeClr val="tx1"/>
                </a:solidFill>
                <a:effectLst/>
                <a:uLnTx/>
                <a:uFillTx/>
                <a:latin typeface="+mn-lt"/>
                <a:ea typeface="+mn-ea"/>
                <a:cs typeface="+mn-cs"/>
              </a:rPr>
              <a:t>סוזן אחותה שהייתה אז בת 6 חוותה טראומה, מכיוון שהיא נלקחה מן הוריה והייתה צריכה להיפרד מהם ולנסוע למקום מנוכר לה יחד עם המטפלת.</a:t>
            </a:r>
          </a:p>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he-IL" sz="2400" noProof="0" dirty="0" smtClean="0"/>
              <a:t>האם מנסה לשחרר את בעלה וזה מתאפשר לה לאחר זמן ממושך,בליווי </a:t>
            </a:r>
          </a:p>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he-IL" sz="2400" noProof="0" dirty="0" smtClean="0"/>
              <a:t>שוחד, בגלל שלאביה לא היה דרכון גרמני הם נאלצים לנסוע מתחת לקרון הרכבת (נתלו על הברזלים שבתחתית הרכבת) , וכך מגיעים </a:t>
            </a:r>
            <a:r>
              <a:rPr lang="he-IL" sz="2400" dirty="0" smtClean="0"/>
              <a:t>בדרך זו </a:t>
            </a:r>
            <a:r>
              <a:rPr lang="he-IL" sz="2400" noProof="0" dirty="0" smtClean="0"/>
              <a:t>למקום בגרמניה, משם נלקחים ע"י נהג משאיות נצלן ורודף בצע לעבר בלגיה אל בנותיהן.</a:t>
            </a:r>
          </a:p>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he-IL"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0"/>
            <a:ext cx="7467600" cy="1143000"/>
          </a:xfrm>
        </p:spPr>
        <p:txBody>
          <a:bodyPr>
            <a:normAutofit/>
          </a:bodyPr>
          <a:lstStyle/>
          <a:p>
            <a:pPr algn="ctr"/>
            <a:r>
              <a:rPr lang="he-IL" sz="5400" dirty="0" smtClean="0"/>
              <a:t>האיחוד</a:t>
            </a:r>
            <a:endParaRPr lang="en-US" sz="5400" dirty="0"/>
          </a:p>
        </p:txBody>
      </p:sp>
      <p:sp>
        <p:nvSpPr>
          <p:cNvPr id="3" name="מציין מיקום תוכן 2"/>
          <p:cNvSpPr>
            <a:spLocks noGrp="1"/>
          </p:cNvSpPr>
          <p:nvPr>
            <p:ph sz="quarter" idx="1"/>
          </p:nvPr>
        </p:nvSpPr>
        <p:spPr>
          <a:xfrm>
            <a:off x="539552" y="1196752"/>
            <a:ext cx="7467600" cy="4873752"/>
          </a:xfrm>
        </p:spPr>
        <p:txBody>
          <a:bodyPr/>
          <a:lstStyle/>
          <a:p>
            <a:pPr algn="r">
              <a:buNone/>
            </a:pPr>
            <a:r>
              <a:rPr lang="he-IL" dirty="0" smtClean="0"/>
              <a:t>לבסוף הם נפגשו כעבור ארבעה חודשים:</a:t>
            </a:r>
          </a:p>
          <a:p>
            <a:pPr algn="r">
              <a:buNone/>
            </a:pPr>
            <a:r>
              <a:rPr lang="he-IL" dirty="0" smtClean="0">
                <a:solidFill>
                  <a:srgbClr val="FF0000"/>
                </a:solidFill>
              </a:rPr>
              <a:t>"איני זוכרת הרבה, אבל ממה שאמרו לי תחילה לא זיהינו אותם, אבל כאשר זיהינו- התחיל בכי, אחותי בכתה, </a:t>
            </a:r>
            <a:r>
              <a:rPr lang="he-IL" dirty="0" err="1" smtClean="0">
                <a:solidFill>
                  <a:srgbClr val="FF0000"/>
                </a:solidFill>
              </a:rPr>
              <a:t>אמא</a:t>
            </a:r>
            <a:r>
              <a:rPr lang="he-IL" dirty="0" smtClean="0">
                <a:solidFill>
                  <a:srgbClr val="FF0000"/>
                </a:solidFill>
              </a:rPr>
              <a:t> בכתה, אני בכיתי. ורק אבא עמד בשקט בצד ובאותו הרגע הבטיח לעצמו בלב שתי החלטות. הראשונה- לעולם לא ניפרד שוב, והשנייה- נברח מכל מקום שהגרמנים ייכנסו אליו, לא נהיה עוד תחת שליטת הנאצים"</a:t>
            </a:r>
          </a:p>
          <a:p>
            <a:pPr algn="r">
              <a:buNone/>
            </a:pPr>
            <a:r>
              <a:rPr lang="he-IL" dirty="0" smtClean="0"/>
              <a:t>מאז הם ברחו דרך כמה מקומות נוספים, ביניהם: צרפת,ספרד,פורטוגל,  קובה וארה"ב. בכל אחת מהמדינות היו חוויות שונות וקשיי התאקלמות שונים- אך מעבר לקשיים, ולמחסור באוכל, במים, בתנאים נוחים, הם נשארו תמיד ביחד כמשפחה, וזה מה שעשה את כל ההבדל.</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43408"/>
            <a:ext cx="7467600" cy="836712"/>
          </a:xfrm>
        </p:spPr>
        <p:txBody>
          <a:bodyPr/>
          <a:lstStyle/>
          <a:p>
            <a:pPr algn="r" rtl="1"/>
            <a:r>
              <a:rPr lang="he-IL" dirty="0" smtClean="0">
                <a:solidFill>
                  <a:schemeClr val="accent4">
                    <a:lumMod val="40000"/>
                    <a:lumOff val="60000"/>
                  </a:schemeClr>
                </a:solidFill>
              </a:rPr>
              <a:t>מקרה משמעותי שני- הבריחה מפורטוגל לקובה</a:t>
            </a:r>
            <a:endParaRPr lang="en-US" dirty="0">
              <a:solidFill>
                <a:schemeClr val="accent4">
                  <a:lumMod val="40000"/>
                  <a:lumOff val="60000"/>
                </a:schemeClr>
              </a:solidFill>
            </a:endParaRPr>
          </a:p>
        </p:txBody>
      </p:sp>
      <p:sp>
        <p:nvSpPr>
          <p:cNvPr id="5" name="מציין מיקום תוכן 4"/>
          <p:cNvSpPr>
            <a:spLocks noGrp="1"/>
          </p:cNvSpPr>
          <p:nvPr>
            <p:ph sz="quarter" idx="1"/>
          </p:nvPr>
        </p:nvSpPr>
        <p:spPr>
          <a:xfrm>
            <a:off x="467544" y="620688"/>
            <a:ext cx="7467600" cy="4873752"/>
          </a:xfrm>
        </p:spPr>
        <p:txBody>
          <a:bodyPr/>
          <a:lstStyle/>
          <a:p>
            <a:pPr algn="r">
              <a:buNone/>
            </a:pPr>
            <a:r>
              <a:rPr lang="he-IL" dirty="0" smtClean="0"/>
              <a:t>לאחר שעד כה ברחו דרך ארבע מדינות,המשפחה החליטה כי מוטב לצאת מן אירופה לאזור יותר בטוח.</a:t>
            </a:r>
          </a:p>
          <a:p>
            <a:pPr algn="r">
              <a:buNone/>
            </a:pPr>
            <a:r>
              <a:rPr lang="he-IL" dirty="0" smtClean="0"/>
              <a:t>באותו הזמן כמעט אף מדינה לא אפשרה ליהודים להגר לשטחה, ולכן אחרי ריצה בין שגרירויות שונות לבסוף הצליח אביה מרדכי להשיג </a:t>
            </a:r>
          </a:p>
          <a:p>
            <a:pPr algn="r">
              <a:buNone/>
            </a:pPr>
            <a:r>
              <a:rPr lang="he-IL" dirty="0" smtClean="0"/>
              <a:t>אשרת הגירה לקובה, שאפשרה ליהודים להיכנס לשטחה.</a:t>
            </a:r>
          </a:p>
          <a:p>
            <a:pPr algn="r">
              <a:buNone/>
            </a:pPr>
            <a:r>
              <a:rPr lang="he-IL" dirty="0" smtClean="0"/>
              <a:t>המשפחה התארגנה ועשתה את כל הסידורים, אך כשהגיעו למעגן לפתע הודיעו לאבא שלה שהמקומות האלו תפוסים,והוא הבין שרימו אותו במכירת הכרטיסים.</a:t>
            </a:r>
            <a:endParaRPr lang="en-US" dirty="0"/>
          </a:p>
        </p:txBody>
      </p:sp>
      <p:sp>
        <p:nvSpPr>
          <p:cNvPr id="6" name="TextBox 5"/>
          <p:cNvSpPr txBox="1"/>
          <p:nvPr/>
        </p:nvSpPr>
        <p:spPr>
          <a:xfrm>
            <a:off x="323528" y="3811012"/>
            <a:ext cx="7632848" cy="3046988"/>
          </a:xfrm>
          <a:prstGeom prst="rect">
            <a:avLst/>
          </a:prstGeom>
          <a:noFill/>
        </p:spPr>
        <p:txBody>
          <a:bodyPr wrap="square" rtlCol="0">
            <a:spAutoFit/>
          </a:bodyPr>
          <a:lstStyle/>
          <a:p>
            <a:r>
              <a:rPr lang="he-IL" sz="2400" dirty="0" smtClean="0"/>
              <a:t>אך הוא לא התייאש ובסוף לאחרי שנעזר בקרובי משפחה הצליח לרכוש כרטיסים להפלגה הבאה (שנודע כעבור זמן קצר שהייתה האחרונה שפליגה מפורטוגל לקובה בדרך חוקית), וכעבור כמה שבועות המשפחה הצעירה הפליגה בדרכה לאי קובה.</a:t>
            </a:r>
          </a:p>
          <a:p>
            <a:r>
              <a:rPr lang="he-IL" sz="2400" dirty="0" smtClean="0"/>
              <a:t>כאשר הגיעו לקובה הגיעה לאוזנם בשורה,</a:t>
            </a:r>
          </a:p>
          <a:p>
            <a:r>
              <a:rPr lang="he-IL" sz="2400" dirty="0" smtClean="0">
                <a:solidFill>
                  <a:srgbClr val="FF0000"/>
                </a:solidFill>
              </a:rPr>
              <a:t>האוניה שאלמלא היו מרמים אותם הם היו שטים בה</a:t>
            </a:r>
          </a:p>
          <a:p>
            <a:r>
              <a:rPr lang="he-IL" sz="2400" dirty="0" smtClean="0">
                <a:solidFill>
                  <a:srgbClr val="FF0000"/>
                </a:solidFill>
              </a:rPr>
              <a:t>טובעה בים ע"י הטורפדו הגרמני עם כל האנשים ועם כל תכולתה,ואף לא שרד אדם אחד.</a:t>
            </a:r>
            <a:endParaRPr lang="en-US" sz="2400" dirty="0">
              <a:solidFill>
                <a:srgbClr val="FF0000"/>
              </a:solidFill>
            </a:endParaRPr>
          </a:p>
        </p:txBody>
      </p:sp>
      <p:pic>
        <p:nvPicPr>
          <p:cNvPr id="1026" name="Picture 2" descr="C:\Users\Ester\Downloads\IMG_20151220_192724.jpg"/>
          <p:cNvPicPr>
            <a:picLocks noChangeAspect="1" noChangeArrowheads="1"/>
          </p:cNvPicPr>
          <p:nvPr/>
        </p:nvPicPr>
        <p:blipFill>
          <a:blip r:embed="rId2" cstate="print"/>
          <a:srcRect l="18112" t="7602" r="37001"/>
          <a:stretch>
            <a:fillRect/>
          </a:stretch>
        </p:blipFill>
        <p:spPr bwMode="auto">
          <a:xfrm rot="5400000">
            <a:off x="1975676" y="-599412"/>
            <a:ext cx="4616584" cy="7200800"/>
          </a:xfrm>
          <a:prstGeom prst="rect">
            <a:avLst/>
          </a:prstGeom>
          <a:noFill/>
        </p:spPr>
      </p:pic>
      <p:sp>
        <p:nvSpPr>
          <p:cNvPr id="7" name="TextBox 6"/>
          <p:cNvSpPr txBox="1"/>
          <p:nvPr/>
        </p:nvSpPr>
        <p:spPr>
          <a:xfrm>
            <a:off x="971600" y="4653136"/>
            <a:ext cx="3456384" cy="400110"/>
          </a:xfrm>
          <a:prstGeom prst="rect">
            <a:avLst/>
          </a:prstGeom>
          <a:noFill/>
          <a:ln w="38100">
            <a:solidFill>
              <a:schemeClr val="bg1"/>
            </a:solidFill>
          </a:ln>
        </p:spPr>
        <p:txBody>
          <a:bodyPr wrap="square" rtlCol="0">
            <a:spAutoFit/>
          </a:bodyPr>
          <a:lstStyle/>
          <a:p>
            <a:r>
              <a:rPr lang="he-IL" sz="2000" dirty="0" smtClean="0">
                <a:solidFill>
                  <a:srgbClr val="FF0000"/>
                </a:solidFill>
              </a:rPr>
              <a:t>האוניה בה הפליגו לקובה</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99792" y="0"/>
            <a:ext cx="8763744" cy="854968"/>
          </a:xfrm>
        </p:spPr>
        <p:txBody>
          <a:bodyPr>
            <a:normAutofit/>
          </a:bodyPr>
          <a:lstStyle/>
          <a:p>
            <a:r>
              <a:rPr lang="he-IL" sz="4400" dirty="0" smtClean="0"/>
              <a:t>עלייתה לארץ</a:t>
            </a:r>
            <a:endParaRPr lang="en-US" sz="4400" dirty="0"/>
          </a:p>
        </p:txBody>
      </p:sp>
      <p:sp>
        <p:nvSpPr>
          <p:cNvPr id="3" name="מציין מיקום תוכן 2"/>
          <p:cNvSpPr>
            <a:spLocks noGrp="1"/>
          </p:cNvSpPr>
          <p:nvPr>
            <p:ph sz="quarter" idx="1"/>
          </p:nvPr>
        </p:nvSpPr>
        <p:spPr>
          <a:xfrm>
            <a:off x="395536" y="1220760"/>
            <a:ext cx="8075240" cy="5637240"/>
          </a:xfrm>
        </p:spPr>
        <p:txBody>
          <a:bodyPr>
            <a:normAutofit/>
          </a:bodyPr>
          <a:lstStyle/>
          <a:p>
            <a:pPr algn="r">
              <a:buNone/>
            </a:pPr>
            <a:r>
              <a:rPr lang="he-IL" dirty="0" smtClean="0"/>
              <a:t>לבסוף, הגיעה המשפחה לארצות הברית לאחר כמה שנים בקובה.</a:t>
            </a:r>
          </a:p>
          <a:p>
            <a:pPr algn="r">
              <a:buNone/>
            </a:pPr>
            <a:r>
              <a:rPr lang="he-IL" dirty="0" smtClean="0"/>
              <a:t>בארה"ב שרה גדלה וכשהייתה נערה הצטרפה לתנועת בני עקיבא, מה   שהניע אותה לדבוק באידיאולוגיה הציונית, ולממש אותה בכך שעלתה לארץ בשנת- 1955 בגיל 19, דרך גרעין בני עקיבא, והתיישבה בקיבוץ שלוחות שבצפון, בהמשך הכירה שם את בעלה (זכרונו לברכה) ונישאה לו. </a:t>
            </a:r>
          </a:p>
          <a:p>
            <a:pPr algn="r">
              <a:buNone/>
            </a:pPr>
            <a:r>
              <a:rPr lang="he-IL" dirty="0" smtClean="0"/>
              <a:t>כששאלנו אותה, "מה לדעתך התפקיד שלך בתקומת עם ישראל וארץ ישראל?", היא ענתה בהצביעה על תמונות של נכדיה שעל הקיר:</a:t>
            </a:r>
          </a:p>
          <a:p>
            <a:pPr algn="r">
              <a:buNone/>
            </a:pPr>
            <a:r>
              <a:rPr lang="he-IL" dirty="0" smtClean="0">
                <a:solidFill>
                  <a:srgbClr val="FF0000"/>
                </a:solidFill>
              </a:rPr>
              <a:t> "אני הקמתי משפחה, תסתכלו, כולם בארץ, כולם דתיים, כולם עובדים, אין קיצוניים לימין ולשמאל, זה נס. כל שבוע מתחתנים, מביאים ילדים,עושים דברים טובים. הבת שלי עובדת סוציאלית שעובדת עם נוער בסיכון בירושלים, הבן שלי יונה בבני עקיבא, נכד עורכת דין. אז כן, עבדנו והקמנו משפחה, עשיתי התנדבות פעמים רבות ואני מאוד פעילה, ואני מרגישה שזה החלק שלי בתקומת עם היהודי"</a:t>
            </a:r>
            <a:endParaRPr lang="en-US" dirty="0">
              <a:solidFill>
                <a:srgbClr val="FF0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5" t="2800" r="10000" b="8964"/>
          <a:stretch>
            <a:fillRect/>
          </a:stretch>
        </p:blipFill>
        <p:spPr bwMode="auto">
          <a:xfrm>
            <a:off x="4644008" y="0"/>
            <a:ext cx="4499992" cy="3573016"/>
          </a:xfrm>
          <a:prstGeom prst="rect">
            <a:avLst/>
          </a:prstGeom>
          <a:noFill/>
          <a:ln w="381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Ester\Downloads\IMG_20151220_195434.jpg"/>
          <p:cNvPicPr>
            <a:picLocks noChangeAspect="1" noChangeArrowheads="1"/>
          </p:cNvPicPr>
          <p:nvPr/>
        </p:nvPicPr>
        <p:blipFill>
          <a:blip r:embed="rId3" cstate="print"/>
          <a:srcRect/>
          <a:stretch>
            <a:fillRect/>
          </a:stretch>
        </p:blipFill>
        <p:spPr bwMode="auto">
          <a:xfrm>
            <a:off x="4644008" y="3573016"/>
            <a:ext cx="4499993" cy="3284984"/>
          </a:xfrm>
          <a:prstGeom prst="rect">
            <a:avLst/>
          </a:prstGeom>
          <a:noFill/>
          <a:ln w="38100">
            <a:solidFill>
              <a:schemeClr val="bg1"/>
            </a:solid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685" t="3124" r="9807" b="13592"/>
          <a:stretch>
            <a:fillRect/>
          </a:stretch>
        </p:blipFill>
        <p:spPr bwMode="auto">
          <a:xfrm>
            <a:off x="0" y="0"/>
            <a:ext cx="4644008" cy="3573016"/>
          </a:xfrm>
          <a:prstGeom prst="rect">
            <a:avLst/>
          </a:prstGeom>
          <a:noFill/>
          <a:ln w="381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Ester\Downloads\IMG-20151222-WA0043.jpg"/>
          <p:cNvPicPr>
            <a:picLocks noChangeAspect="1" noChangeArrowheads="1"/>
          </p:cNvPicPr>
          <p:nvPr/>
        </p:nvPicPr>
        <p:blipFill>
          <a:blip r:embed="rId5" cstate="print"/>
          <a:srcRect l="18900" t="7000" r="16526" b="16001"/>
          <a:stretch>
            <a:fillRect/>
          </a:stretch>
        </p:blipFill>
        <p:spPr bwMode="auto">
          <a:xfrm>
            <a:off x="1" y="3573016"/>
            <a:ext cx="4644008" cy="3284984"/>
          </a:xfrm>
          <a:prstGeom prst="rect">
            <a:avLst/>
          </a:prstGeom>
          <a:noFill/>
          <a:ln w="38100">
            <a:solidFill>
              <a:schemeClr val="bg1"/>
            </a:solidFill>
          </a:ln>
        </p:spPr>
      </p:pic>
      <p:sp>
        <p:nvSpPr>
          <p:cNvPr id="8" name="TextBox 7"/>
          <p:cNvSpPr txBox="1"/>
          <p:nvPr/>
        </p:nvSpPr>
        <p:spPr>
          <a:xfrm>
            <a:off x="5004048" y="6021288"/>
            <a:ext cx="3384376" cy="646331"/>
          </a:xfrm>
          <a:prstGeom prst="rect">
            <a:avLst/>
          </a:prstGeom>
          <a:noFill/>
          <a:ln w="28575">
            <a:solidFill>
              <a:schemeClr val="bg1"/>
            </a:solidFill>
          </a:ln>
        </p:spPr>
        <p:txBody>
          <a:bodyPr wrap="square" rtlCol="0">
            <a:spAutoFit/>
          </a:bodyPr>
          <a:lstStyle/>
          <a:p>
            <a:r>
              <a:rPr lang="he-IL" dirty="0" smtClean="0">
                <a:solidFill>
                  <a:srgbClr val="002060"/>
                </a:solidFill>
              </a:rPr>
              <a:t>קיר תמונות שיש לשרה בבית, עם תמונות משפחתיות משמעותיות.</a:t>
            </a:r>
            <a:endParaRPr lang="en-US" dirty="0">
              <a:solidFill>
                <a:srgbClr val="002060"/>
              </a:solidFill>
            </a:endParaRPr>
          </a:p>
        </p:txBody>
      </p:sp>
      <p:sp>
        <p:nvSpPr>
          <p:cNvPr id="9" name="TextBox 8"/>
          <p:cNvSpPr txBox="1"/>
          <p:nvPr/>
        </p:nvSpPr>
        <p:spPr>
          <a:xfrm>
            <a:off x="2195736" y="3068960"/>
            <a:ext cx="1800200" cy="369332"/>
          </a:xfrm>
          <a:prstGeom prst="rect">
            <a:avLst/>
          </a:prstGeom>
          <a:noFill/>
          <a:ln w="28575">
            <a:solidFill>
              <a:schemeClr val="bg1"/>
            </a:solidFill>
          </a:ln>
        </p:spPr>
        <p:txBody>
          <a:bodyPr wrap="square" rtlCol="0">
            <a:spAutoFit/>
          </a:bodyPr>
          <a:lstStyle/>
          <a:p>
            <a:r>
              <a:rPr lang="he-IL" dirty="0" smtClean="0"/>
              <a:t>שרה,הדסה וסוזן</a:t>
            </a:r>
            <a:endParaRPr lang="en-US" dirty="0"/>
          </a:p>
        </p:txBody>
      </p:sp>
      <p:sp>
        <p:nvSpPr>
          <p:cNvPr id="10" name="TextBox 9"/>
          <p:cNvSpPr txBox="1"/>
          <p:nvPr/>
        </p:nvSpPr>
        <p:spPr>
          <a:xfrm>
            <a:off x="5372472" y="3077344"/>
            <a:ext cx="3384376" cy="369332"/>
          </a:xfrm>
          <a:prstGeom prst="rect">
            <a:avLst/>
          </a:prstGeom>
          <a:noFill/>
          <a:ln w="28575">
            <a:solidFill>
              <a:schemeClr val="bg1"/>
            </a:solidFill>
          </a:ln>
        </p:spPr>
        <p:txBody>
          <a:bodyPr wrap="square" rtlCol="0">
            <a:spAutoFit/>
          </a:bodyPr>
          <a:lstStyle/>
          <a:p>
            <a:r>
              <a:rPr lang="he-IL" dirty="0" smtClean="0">
                <a:solidFill>
                  <a:srgbClr val="002060"/>
                </a:solidFill>
              </a:rPr>
              <a:t>משפחתה של שרה- ילדיה,נכדיה ואף ניניה</a:t>
            </a:r>
            <a:endParaRPr lang="en-US" dirty="0">
              <a:solidFill>
                <a:srgbClr val="002060"/>
              </a:solidFill>
            </a:endParaRPr>
          </a:p>
        </p:txBody>
      </p:sp>
      <p:sp>
        <p:nvSpPr>
          <p:cNvPr id="11" name="TextBox 10"/>
          <p:cNvSpPr txBox="1"/>
          <p:nvPr/>
        </p:nvSpPr>
        <p:spPr>
          <a:xfrm>
            <a:off x="251520" y="5445224"/>
            <a:ext cx="4176464" cy="1200329"/>
          </a:xfrm>
          <a:prstGeom prst="rect">
            <a:avLst/>
          </a:prstGeom>
          <a:noFill/>
          <a:ln w="28575">
            <a:solidFill>
              <a:schemeClr val="bg1"/>
            </a:solidFill>
          </a:ln>
        </p:spPr>
        <p:txBody>
          <a:bodyPr wrap="square" rtlCol="0">
            <a:spAutoFit/>
          </a:bodyPr>
          <a:lstStyle/>
          <a:p>
            <a:r>
              <a:rPr lang="he-IL" dirty="0" smtClean="0">
                <a:ln w="3175">
                  <a:solidFill>
                    <a:srgbClr val="002060"/>
                  </a:solidFill>
                </a:ln>
                <a:solidFill>
                  <a:schemeClr val="bg1"/>
                </a:solidFill>
              </a:rPr>
              <a:t>תמונה שהכינו לשרה המשפחה לציון 40 שנה מעלייתה לארץ, בה מצולמות תמונות משפחתיות מטיולים מגוונים בארץ תחת הכיתוב "בשנת תשל"ד עלו לישראל ומאז לא מפסיקים לטייל"</a:t>
            </a:r>
            <a:endParaRPr lang="en-US" dirty="0">
              <a:ln w="3175">
                <a:solidFill>
                  <a:srgbClr val="002060"/>
                </a:solidFill>
              </a:l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6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ox(in)">
                                      <p:cBhvr>
                                        <p:cTn id="13" dur="500"/>
                                        <p:tgtEl>
                                          <p:spTgt spid="2051"/>
                                        </p:tgtEl>
                                      </p:cBhvr>
                                    </p:animEffect>
                                  </p:childTnLst>
                                </p:cTn>
                              </p:par>
                              <p:par>
                                <p:cTn id="14" presetID="4" presetClass="entr" presetSubtype="16"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box(in)">
                                      <p:cBhvr>
                                        <p:cTn id="16" dur="500"/>
                                        <p:tgtEl>
                                          <p:spTgt spid="205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20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0"/>
            <a:ext cx="7560840" cy="638944"/>
          </a:xfrm>
        </p:spPr>
        <p:txBody>
          <a:bodyPr/>
          <a:lstStyle/>
          <a:p>
            <a:pPr algn="r"/>
            <a:r>
              <a:rPr lang="he-IL" dirty="0" smtClean="0"/>
              <a:t>כתבה בעיתון "ניו יורק טיימס" אודות ליל הבדולח</a:t>
            </a:r>
            <a:endParaRPr lang="en-US" dirty="0"/>
          </a:p>
        </p:txBody>
      </p:sp>
      <p:sp>
        <p:nvSpPr>
          <p:cNvPr id="4" name="TextBox 3"/>
          <p:cNvSpPr txBox="1"/>
          <p:nvPr/>
        </p:nvSpPr>
        <p:spPr>
          <a:xfrm>
            <a:off x="611560" y="692696"/>
            <a:ext cx="4128684" cy="6186309"/>
          </a:xfrm>
          <a:prstGeom prst="rect">
            <a:avLst/>
          </a:prstGeom>
          <a:noFill/>
        </p:spPr>
        <p:txBody>
          <a:bodyPr wrap="square" rtlCol="1">
            <a:spAutoFit/>
          </a:bodyPr>
          <a:lstStyle/>
          <a:p>
            <a:r>
              <a:rPr lang="he-IL" dirty="0" smtClean="0"/>
              <a:t>המקור שהבאנו הוא תמונה של כתבת השער שהתפרסמה בניו </a:t>
            </a:r>
            <a:r>
              <a:rPr lang="he-IL" dirty="0"/>
              <a:t>יורק </a:t>
            </a:r>
            <a:r>
              <a:rPr lang="he-IL" dirty="0" smtClean="0"/>
              <a:t>(העיתון </a:t>
            </a:r>
            <a:r>
              <a:rPr lang="he-IL" dirty="0"/>
              <a:t>הרשמי של ניו </a:t>
            </a:r>
            <a:r>
              <a:rPr lang="he-IL" dirty="0" smtClean="0"/>
              <a:t>יורק) בתאריך 10.11 לאחר ליל הבדולח. כותרת הכתבה היא "הנאצים ניפצו ,</a:t>
            </a:r>
            <a:r>
              <a:rPr lang="he-IL" dirty="0" smtClean="0"/>
              <a:t>בזזו ושרפו </a:t>
            </a:r>
            <a:r>
              <a:rPr lang="he-IL" dirty="0" smtClean="0"/>
              <a:t>חנויות יהודיות ובתי כנסת עד </a:t>
            </a:r>
            <a:r>
              <a:rPr lang="he-IL" dirty="0" err="1" smtClean="0"/>
              <a:t>שגובלס</a:t>
            </a:r>
            <a:r>
              <a:rPr lang="he-IL" dirty="0" smtClean="0"/>
              <a:t> </a:t>
            </a:r>
            <a:r>
              <a:rPr lang="he-IL" dirty="0" smtClean="0"/>
              <a:t>קורא </a:t>
            </a:r>
            <a:r>
              <a:rPr lang="he-IL" dirty="0" smtClean="0"/>
              <a:t>להם לעצור".</a:t>
            </a:r>
          </a:p>
          <a:p>
            <a:r>
              <a:rPr lang="he-IL" dirty="0" smtClean="0"/>
              <a:t>את התמונה מצאנו כאשר חיפשנו מקורות הקשורים לליל הבדולח, בגוגל תמונות.</a:t>
            </a:r>
          </a:p>
          <a:p>
            <a:r>
              <a:rPr lang="he-IL" dirty="0" smtClean="0"/>
              <a:t>הקשר בין המקור לעדות הוא שהמקור מתאר את ליל הבדולח הנוראי שארע ב1938 והביע את האנטישמיות הנוראה שהגיעה עם הכיבוש הנאצי, הכתבה מתארת בצורה מדויקת את מעשי הגרמנים המזעזעים שכללו בזיזה שריפה וניתוץ עסקים, בתי כנסת וסמלים יהודיים.</a:t>
            </a:r>
          </a:p>
          <a:p>
            <a:r>
              <a:rPr lang="he-IL" dirty="0" smtClean="0"/>
              <a:t>הקשר לעדות הוא בכך ששרה גודמן בילדותה נכחה בליל הבדולח( אע"פ שאינה זוכרת זאת) ויש בעדותה כמה עדויות מבני המשפחה אודות אותו ערב בו הם היו מעורבים והיו כקורבנות לאנטישמיות הנאצית,  אביה נעצר וחנותו נבזזה וניצתה ע"י הגרמנים.</a:t>
            </a:r>
          </a:p>
          <a:p>
            <a:r>
              <a:rPr lang="he-IL" dirty="0" smtClean="0"/>
              <a:t>ולכן בחרנו במקור זה שמתאר בצורה מדויקת מה ארע שם, באירוע שמשפחתה של שרה הייתה קשורה אליו בצורה ישירה.</a:t>
            </a:r>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052736"/>
            <a:ext cx="3312368" cy="466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40244" y="6010458"/>
            <a:ext cx="3888432" cy="646331"/>
          </a:xfrm>
          <a:prstGeom prst="rect">
            <a:avLst/>
          </a:prstGeom>
          <a:solidFill>
            <a:srgbClr val="FF0000"/>
          </a:solidFill>
        </p:spPr>
        <p:txBody>
          <a:bodyPr wrap="square" rtlCol="1">
            <a:spAutoFit/>
          </a:bodyPr>
          <a:lstStyle/>
          <a:p>
            <a:r>
              <a:rPr lang="he-IL" dirty="0" smtClean="0"/>
              <a:t>כתבת שער ב</a:t>
            </a:r>
            <a:r>
              <a:rPr lang="en-US" dirty="0" smtClean="0"/>
              <a:t> "New York Times”</a:t>
            </a:r>
            <a:r>
              <a:rPr lang="he-IL" dirty="0" smtClean="0"/>
              <a:t>שהתפרסמה בבוקר ה10.11.1938</a:t>
            </a:r>
            <a:endParaRPr lang="he-IL" dirty="0"/>
          </a:p>
        </p:txBody>
      </p:sp>
    </p:spTree>
  </p:cSld>
  <p:clrMapOvr>
    <a:masterClrMapping/>
  </p:clrMapOvr>
  <mc:AlternateContent xmlns:mc="http://schemas.openxmlformats.org/markup-compatibility/2006">
    <mc:Choice xmlns:p14="http://schemas.microsoft.com/office/powerpoint/2010/main" Requires="p14">
      <p:transition spd="slow" p14:dur="2750">
        <p14:doors dir="vert"/>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04048" y="0"/>
            <a:ext cx="1872208" cy="450304"/>
          </a:xfrm>
        </p:spPr>
        <p:txBody>
          <a:bodyPr>
            <a:normAutofit fontScale="90000"/>
          </a:bodyPr>
          <a:lstStyle/>
          <a:p>
            <a:r>
              <a:rPr lang="he-IL" sz="2400" dirty="0" smtClean="0">
                <a:solidFill>
                  <a:srgbClr val="FF0000"/>
                </a:solidFill>
              </a:rPr>
              <a:t>רפלקציה אישית :</a:t>
            </a:r>
            <a:endParaRPr lang="en-US" sz="2400" dirty="0">
              <a:solidFill>
                <a:srgbClr val="FF0000"/>
              </a:solidFill>
            </a:endParaRPr>
          </a:p>
        </p:txBody>
      </p:sp>
      <p:sp>
        <p:nvSpPr>
          <p:cNvPr id="3" name="מציין מיקום תוכן 2"/>
          <p:cNvSpPr>
            <a:spLocks noGrp="1"/>
          </p:cNvSpPr>
          <p:nvPr>
            <p:ph sz="quarter" idx="1"/>
          </p:nvPr>
        </p:nvSpPr>
        <p:spPr>
          <a:xfrm>
            <a:off x="683568" y="620688"/>
            <a:ext cx="7920880" cy="7056784"/>
          </a:xfrm>
        </p:spPr>
        <p:txBody>
          <a:bodyPr>
            <a:noAutofit/>
          </a:bodyPr>
          <a:lstStyle/>
          <a:p>
            <a:pPr algn="r">
              <a:buNone/>
            </a:pPr>
            <a:r>
              <a:rPr lang="he-IL" sz="1800" dirty="0" smtClean="0">
                <a:solidFill>
                  <a:srgbClr val="FF0000"/>
                </a:solidFill>
              </a:rPr>
              <a:t>אסתר: </a:t>
            </a:r>
            <a:r>
              <a:rPr lang="he-IL" sz="1800" dirty="0" smtClean="0"/>
              <a:t>כאשר קיבלנו את המשימה תחילה, התבוננתי בשאלות ולא ידעתי כיצד אוכל להתמודד איתן, הרגשתי שזו משימה קשה ואולי אפילו כמעט בלתי אפשרית. אבל כאשר אני ועדי התחלנו את העבודה  התחלתי יותר להבין מה מצופה מאיתנו, ואיך אני אוכל להוציא מעבודה זו את המיטב.</a:t>
            </a:r>
          </a:p>
          <a:p>
            <a:pPr algn="r">
              <a:buNone/>
            </a:pPr>
            <a:r>
              <a:rPr lang="he-IL" sz="1800" dirty="0" smtClean="0"/>
              <a:t>מצאנו את שרה גודמן לאחר מאמצי חיפוש רבים, וכשהגענו לראיון הבאנו שמצאנו אישה מקסימה, עם שמחת חיים ועוצמה. בסופו של התהליך אני יכולה לומר: הייתה עבודה מדהימה, נהניתי מכל רגע , ואני מרגישה שלמדתי ממנה המון דברים אודות ההיסטוריה,הזהות היהודית שלי,עוצמה נשית ועוד.</a:t>
            </a:r>
          </a:p>
          <a:p>
            <a:pPr algn="r">
              <a:buNone/>
            </a:pPr>
            <a:endParaRPr lang="he-IL" sz="1800" dirty="0" smtClean="0"/>
          </a:p>
          <a:p>
            <a:pPr algn="r">
              <a:buNone/>
            </a:pPr>
            <a:r>
              <a:rPr lang="he-IL" sz="1800" dirty="0" smtClean="0">
                <a:solidFill>
                  <a:srgbClr val="FF0000"/>
                </a:solidFill>
              </a:rPr>
              <a:t>.</a:t>
            </a:r>
            <a:endParaRPr lang="en-US" sz="1800" dirty="0">
              <a:solidFill>
                <a:srgbClr val="FF0000"/>
              </a:solidFill>
            </a:endParaRPr>
          </a:p>
        </p:txBody>
      </p:sp>
      <p:sp>
        <p:nvSpPr>
          <p:cNvPr id="5" name="מציין מיקום תוכן 2"/>
          <p:cNvSpPr txBox="1">
            <a:spLocks/>
          </p:cNvSpPr>
          <p:nvPr/>
        </p:nvSpPr>
        <p:spPr>
          <a:xfrm>
            <a:off x="827584" y="2348880"/>
            <a:ext cx="7776864" cy="4729736"/>
          </a:xfrm>
          <a:prstGeom prst="rect">
            <a:avLst/>
          </a:prstGeom>
        </p:spPr>
        <p:txBody>
          <a:bodyPr vert="horz">
            <a:noAutofit/>
          </a:bodyPr>
          <a:lstStyle/>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he-IL" b="0" i="0" u="none" strike="noStrike" kern="1200" cap="none" spc="0" normalizeH="0" baseline="0" noProof="0" dirty="0" smtClean="0">
                <a:ln>
                  <a:noFill/>
                </a:ln>
                <a:effectLst/>
                <a:uLnTx/>
                <a:uFillTx/>
                <a:latin typeface="+mn-lt"/>
                <a:ea typeface="+mn-ea"/>
                <a:cs typeface="+mn-cs"/>
              </a:rPr>
              <a:t>למרות הקושי של העבודה והאתגר שהציבה לנו- אני מרגישה שהפקנו ממנה את המיטב.</a:t>
            </a:r>
          </a:p>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he-IL" b="0" i="0" u="none" strike="noStrike" kern="1200" cap="none" spc="0" normalizeH="0" baseline="0" noProof="0" dirty="0" smtClean="0">
                <a:ln>
                  <a:noFill/>
                </a:ln>
                <a:effectLst/>
                <a:uLnTx/>
                <a:uFillTx/>
                <a:latin typeface="+mn-lt"/>
                <a:ea typeface="+mn-ea"/>
                <a:cs typeface="+mn-cs"/>
              </a:rPr>
              <a:t>למדנו בזכות הראיון ותכנון הראיון הרבה דברים אודות העבר שלנו,למדנו מהראיון על ערכים רבים, הראיון הדגיש לנו איך אפילו בתקופות שקל להישבר בהן צריך למצוא את הכוח להלחם ולא .להישבר</a:t>
            </a:r>
          </a:p>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he-IL" b="0" i="0" u="none" strike="noStrike" kern="1200" cap="none" spc="0" normalizeH="0" baseline="0" noProof="0" dirty="0" smtClean="0">
                <a:ln>
                  <a:noFill/>
                </a:ln>
                <a:effectLst/>
                <a:uLnTx/>
                <a:uFillTx/>
                <a:latin typeface="+mn-lt"/>
                <a:ea typeface="+mn-ea"/>
                <a:cs typeface="+mn-cs"/>
              </a:rPr>
              <a:t>נושא נוסף ששרה גודמן שמה דגש עליו הוא עוצמת האישה, בראיון היא ציינה כל פעם איך </a:t>
            </a:r>
            <a:r>
              <a:rPr kumimoji="0" lang="he-IL" b="0" i="0" u="none" strike="noStrike" kern="1200" cap="none" spc="0" normalizeH="0" baseline="0" noProof="0" dirty="0" err="1" smtClean="0">
                <a:ln>
                  <a:noFill/>
                </a:ln>
                <a:effectLst/>
                <a:uLnTx/>
                <a:uFillTx/>
                <a:latin typeface="+mn-lt"/>
                <a:ea typeface="+mn-ea"/>
                <a:cs typeface="+mn-cs"/>
              </a:rPr>
              <a:t>אמא</a:t>
            </a:r>
            <a:r>
              <a:rPr kumimoji="0" lang="he-IL" b="0" i="0" u="none" strike="noStrike" kern="1200" cap="none" spc="0" normalizeH="0" baseline="0" noProof="0" dirty="0" smtClean="0">
                <a:ln>
                  <a:noFill/>
                </a:ln>
                <a:effectLst/>
                <a:uLnTx/>
                <a:uFillTx/>
                <a:latin typeface="+mn-lt"/>
                <a:ea typeface="+mn-ea"/>
                <a:cs typeface="+mn-cs"/>
              </a:rPr>
              <a:t> שלה למרות שבעלה נעצר במקום להישבר היא גילתה כוחות נפש עצומים ולקחה אחריות וחשבה על משפחתה ואזרה אומץ ושלחה את בנותיה וכך יכול להיות שמשפחתה ניצלה, בזכות היוזמה שלה.</a:t>
            </a:r>
            <a:r>
              <a:rPr kumimoji="0" lang="he-IL" b="0" i="0" u="none" strike="noStrike" kern="1200" cap="none" spc="0" normalizeH="0" noProof="0" dirty="0" smtClean="0">
                <a:ln>
                  <a:noFill/>
                </a:ln>
                <a:effectLst/>
                <a:uLnTx/>
                <a:uFillTx/>
                <a:latin typeface="+mn-lt"/>
                <a:ea typeface="+mn-ea"/>
                <a:cs typeface="+mn-cs"/>
              </a:rPr>
              <a:t> </a:t>
            </a:r>
            <a:r>
              <a:rPr kumimoji="0" lang="he-IL" b="0" i="0" u="none" strike="noStrike" kern="1200" cap="none" spc="0" normalizeH="0" baseline="0" noProof="0" dirty="0" smtClean="0">
                <a:ln>
                  <a:noFill/>
                </a:ln>
                <a:effectLst/>
                <a:uLnTx/>
                <a:uFillTx/>
                <a:latin typeface="+mn-lt"/>
                <a:ea typeface="+mn-ea"/>
                <a:cs typeface="+mn-cs"/>
              </a:rPr>
              <a:t>גם לאומנת שהבריחה אותן תפקיד בסיפור, אותה האומנת ידעה כי יכולות הן להיתפס ובמעשה זה של ההברחה סיכנה את חייה בשביל 2 בנות שאף לא הכירה מספיק לעומק, וגם כאן ניתן לראות את העוצמה הנשית בכל שלב בסיפור.</a:t>
            </a:r>
          </a:p>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he-IL" b="0" i="0" u="none" strike="noStrike" kern="1200" cap="none" spc="0" normalizeH="0" baseline="0" noProof="0" dirty="0" smtClean="0">
                <a:ln>
                  <a:noFill/>
                </a:ln>
                <a:effectLst/>
                <a:uLnTx/>
                <a:uFillTx/>
                <a:latin typeface="+mn-lt"/>
                <a:ea typeface="+mn-ea"/>
                <a:cs typeface="+mn-cs"/>
              </a:rPr>
              <a:t>הספר ששרה כתבה "כציפור נמלטה" הוצג בתערוכה ביד ושם , מהות התערוכה היה " דמות האישה בשואה" מכיוון שהסיפור שלה מכיל את מקומה של האישה בשואה ואת העוצמה שלה.</a:t>
            </a:r>
          </a:p>
          <a:p>
            <a:pPr marL="274320" marR="0" lvl="0" indent="-274320" algn="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he-IL" b="0" i="0" u="none" strike="noStrike" kern="1200" cap="none" spc="0" normalizeH="0" baseline="0" noProof="0" dirty="0" smtClean="0">
                <a:ln>
                  <a:noFill/>
                </a:ln>
                <a:effectLst/>
                <a:uLnTx/>
                <a:uFillTx/>
                <a:latin typeface="+mn-lt"/>
                <a:ea typeface="+mn-ea"/>
                <a:cs typeface="+mn-cs"/>
              </a:rPr>
              <a:t> מהעבודה כקבוצה למדנו על איך גם אנו בתור נשים יכולות לחולל דברים עצומים, כי יש בנו את הכוח.</a:t>
            </a:r>
            <a:endParaRPr kumimoji="0" lang="en-US" b="0" i="0" u="none" strike="noStrike" kern="1200" cap="none" spc="0" normalizeH="0" baseline="0" noProof="0" dirty="0">
              <a:ln>
                <a:noFill/>
              </a:ln>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000">
        <p14:shred/>
        <p:sndAc>
          <p:stSnd>
            <p:snd r:embed="rId2" name="type.wav"/>
          </p:stSnd>
        </p:sndAc>
      </p:transition>
    </mc:Choice>
    <mc:Fallback>
      <p:transition spd="slow">
        <p:fade/>
        <p:sndAc>
          <p:stSnd>
            <p:snd r:embed="rId2" name="typ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467544" y="260648"/>
            <a:ext cx="8280920" cy="3312368"/>
          </a:xfrm>
        </p:spPr>
        <p:txBody>
          <a:bodyPr>
            <a:noAutofit/>
          </a:bodyPr>
          <a:lstStyle/>
          <a:p>
            <a:pPr algn="r">
              <a:buNone/>
            </a:pPr>
            <a:r>
              <a:rPr lang="he-IL" sz="1800" dirty="0" smtClean="0">
                <a:solidFill>
                  <a:srgbClr val="FF0000"/>
                </a:solidFill>
              </a:rPr>
              <a:t>עדי:</a:t>
            </a:r>
          </a:p>
          <a:p>
            <a:pPr algn="r">
              <a:buNone/>
            </a:pPr>
            <a:r>
              <a:rPr lang="he-IL" sz="1800" dirty="0" smtClean="0"/>
              <a:t>שנודע לי על העבודה שעלינו לעשות הייתי קצת לחוצה, לא ידעתי איך זה ילך ומה בדיוק צריך לעשות , ציפיתי  שיהיה קצת מביך וממש מסובך לעשות את העבודה </a:t>
            </a:r>
            <a:br>
              <a:rPr lang="he-IL" sz="1800" dirty="0" smtClean="0"/>
            </a:br>
            <a:r>
              <a:rPr lang="he-IL" sz="1800" dirty="0" smtClean="0"/>
              <a:t>חששתי שלא נמצא את השאלות הנכונות ושהשיחה לא תתקדם לכיוון הנכון , ושיהיה שתיקה .מביכה והשיחה  תתקדם למקומות לא רצויים</a:t>
            </a:r>
            <a:br>
              <a:rPr lang="he-IL" sz="1800" dirty="0" smtClean="0"/>
            </a:br>
            <a:r>
              <a:rPr lang="he-IL" sz="1800" dirty="0" smtClean="0"/>
              <a:t>התכוננתי למפגש עם הניצולה על ידי הכנת שאלות לשאול , ולימוד המקומות שבהן ביקרה(לפי המידע הראשוני שלקחנו) כדי להבין יותר.</a:t>
            </a:r>
            <a:br>
              <a:rPr lang="he-IL" sz="1800" dirty="0" smtClean="0"/>
            </a:br>
            <a:r>
              <a:rPr lang="he-IL" sz="1800" dirty="0" smtClean="0"/>
              <a:t>כששמעתי את העדות היו המון רגעים שממש הופתעתי מהסיפורים שקרו , למשל שהיה גם בארצות הברית המון אנטישמיות ועל כל הניסים שקרו למשפחה של שרה (המון)</a:t>
            </a:r>
            <a:br>
              <a:rPr lang="he-IL" sz="1800" dirty="0" smtClean="0"/>
            </a:br>
            <a:r>
              <a:rPr lang="he-IL" sz="1800" dirty="0" smtClean="0"/>
              <a:t>למדתי שצריך להעריך כל דבר בחיים שלנו , שיש לנו אוכל מים ומשפחה , שיש לנו אפשרות לגשת לבתי חולים וללמוד בבית ספר להסתפק במועט , לא לקחת כל דבר כמובן מאליו</a:t>
            </a:r>
            <a:br>
              <a:rPr lang="he-IL" sz="1800" dirty="0" smtClean="0"/>
            </a:br>
            <a:r>
              <a:rPr lang="he-IL" sz="1800" dirty="0" smtClean="0"/>
              <a:t>ובמיוחד להאמין.  </a:t>
            </a:r>
            <a:br>
              <a:rPr lang="he-IL" sz="1800" dirty="0" smtClean="0"/>
            </a:br>
            <a:r>
              <a:rPr lang="he-IL" sz="1800" dirty="0" smtClean="0"/>
              <a:t>אני מאוד מרוצה מהעבודה שיצאה לנו ואני חושבת שעשינו את זה הכי טוב שאנחנו יכולות</a:t>
            </a:r>
            <a:br>
              <a:rPr lang="he-IL" sz="1800" dirty="0" smtClean="0"/>
            </a:br>
            <a:r>
              <a:rPr lang="he-IL" sz="1800" dirty="0" smtClean="0"/>
              <a:t>אני מאוד ממליצה על דרך זאת כדרך לימודים כי מצד אחד זה משמח את הניצולים לדעת שאנשים מתעניינים בסיפור שלהם , בדרך בה הם עברו את זה ושאנשים לא שוכחים מה שקרה.</a:t>
            </a:r>
            <a:br>
              <a:rPr lang="he-IL" sz="1800" dirty="0" smtClean="0"/>
            </a:br>
            <a:r>
              <a:rPr lang="he-IL" sz="1800" dirty="0" smtClean="0"/>
              <a:t>בנוסף המידע משנה את כל התודעה של אנשים לגבי החיים גורם להעריך יותר , לראות מה באמת יכול </a:t>
            </a:r>
            <a:r>
              <a:rPr lang="en-US" sz="1800" dirty="0" smtClean="0"/>
              <a:t>.</a:t>
            </a:r>
            <a:r>
              <a:rPr lang="he-IL" sz="1800" dirty="0" smtClean="0"/>
              <a:t>לקרות בעולם</a:t>
            </a:r>
            <a:br>
              <a:rPr lang="he-IL" sz="1800" dirty="0" smtClean="0"/>
            </a:br>
            <a:r>
              <a:rPr lang="he-IL" sz="1800" dirty="0" smtClean="0"/>
              <a:t>ולדעתי זה  נחקק בזיכרון יותר חזק מאשר ללמוד בכיתה על החומר או לשמוע ממישהו שעבר את זה. </a:t>
            </a:r>
            <a:br>
              <a:rPr lang="he-IL" sz="1800" dirty="0" smtClean="0"/>
            </a:br>
            <a:endParaRPr lang="en-US" sz="1800" dirty="0"/>
          </a:p>
        </p:txBody>
      </p:sp>
    </p:spTree>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71800" y="-387424"/>
            <a:ext cx="7467600" cy="1143000"/>
          </a:xfrm>
        </p:spPr>
        <p:txBody>
          <a:bodyPr>
            <a:normAutofit/>
          </a:bodyPr>
          <a:lstStyle/>
          <a:p>
            <a:r>
              <a:rPr lang="he-IL" sz="3200" dirty="0" smtClean="0">
                <a:solidFill>
                  <a:srgbClr val="FFC000"/>
                </a:solidFill>
              </a:rPr>
              <a:t>ביבליוגרפיה ותודות:</a:t>
            </a:r>
            <a:endParaRPr lang="he-IL" sz="3200" dirty="0">
              <a:solidFill>
                <a:srgbClr val="FFC000"/>
              </a:solidFill>
            </a:endParaRPr>
          </a:p>
        </p:txBody>
      </p:sp>
      <p:sp>
        <p:nvSpPr>
          <p:cNvPr id="3" name="מציין מיקום תוכן 2"/>
          <p:cNvSpPr>
            <a:spLocks noGrp="1"/>
          </p:cNvSpPr>
          <p:nvPr>
            <p:ph sz="quarter" idx="1"/>
          </p:nvPr>
        </p:nvSpPr>
        <p:spPr>
          <a:xfrm>
            <a:off x="478160" y="1077867"/>
            <a:ext cx="7467600" cy="4873752"/>
          </a:xfrm>
        </p:spPr>
        <p:txBody>
          <a:bodyPr>
            <a:normAutofit/>
          </a:bodyPr>
          <a:lstStyle/>
          <a:p>
            <a:pPr algn="r" rtl="1"/>
            <a:r>
              <a:rPr lang="he-IL" sz="1800" dirty="0" smtClean="0"/>
              <a:t>העדות- מפיה של שרה גודמן.</a:t>
            </a:r>
          </a:p>
          <a:p>
            <a:pPr algn="r" rtl="1"/>
            <a:r>
              <a:rPr lang="he-IL" sz="1800" dirty="0" smtClean="0"/>
              <a:t>פרטים נוספים- מן הספר "כציפור נמלטה" שמספר את סיפור משפחת </a:t>
            </a:r>
            <a:r>
              <a:rPr lang="he-IL" sz="1800" dirty="0" err="1" smtClean="0"/>
              <a:t>לוסטינג</a:t>
            </a:r>
            <a:r>
              <a:rPr lang="he-IL" sz="1800" dirty="0" smtClean="0"/>
              <a:t> בשואה.</a:t>
            </a:r>
          </a:p>
          <a:p>
            <a:pPr algn="r" rtl="1"/>
            <a:r>
              <a:rPr lang="he-IL" sz="1800" dirty="0" smtClean="0"/>
              <a:t>פרטים על ליל הבדולח, ועל חוקי נירנברג- סיכומים קצרים מאתר </a:t>
            </a:r>
            <a:r>
              <a:rPr lang="he-IL" sz="1800" dirty="0" err="1" smtClean="0"/>
              <a:t>טקסטולוגיה</a:t>
            </a:r>
            <a:r>
              <a:rPr lang="he-IL" sz="1800" dirty="0" smtClean="0"/>
              <a:t>.</a:t>
            </a:r>
          </a:p>
          <a:p>
            <a:pPr algn="r" rtl="1"/>
            <a:r>
              <a:rPr lang="he-IL" sz="1800" dirty="0" smtClean="0"/>
              <a:t>תמונות- </a:t>
            </a:r>
            <a:r>
              <a:rPr lang="en-US" sz="1800" dirty="0" smtClean="0"/>
              <a:t>Google photos</a:t>
            </a:r>
          </a:p>
          <a:p>
            <a:pPr marL="0" indent="0" algn="ctr" rtl="1">
              <a:buNone/>
            </a:pPr>
            <a:r>
              <a:rPr lang="he-IL" sz="1800" dirty="0" smtClean="0">
                <a:solidFill>
                  <a:srgbClr val="FF0000"/>
                </a:solidFill>
              </a:rPr>
              <a:t>תודות:</a:t>
            </a:r>
          </a:p>
          <a:p>
            <a:pPr marL="0" indent="0" algn="r" rtl="1">
              <a:buNone/>
            </a:pPr>
            <a:r>
              <a:rPr lang="he-IL" sz="1800" dirty="0" smtClean="0"/>
              <a:t>רצינו להודות מכל הלב לשרה </a:t>
            </a:r>
            <a:r>
              <a:rPr lang="he-IL" sz="1800" dirty="0" err="1" smtClean="0"/>
              <a:t>לוסטינג</a:t>
            </a:r>
            <a:r>
              <a:rPr lang="he-IL" sz="1800" dirty="0" smtClean="0"/>
              <a:t> גודמן, את אישה נפלאה. קיבלת אותנו </a:t>
            </a:r>
            <a:r>
              <a:rPr lang="he-IL" sz="1800" dirty="0" err="1" smtClean="0"/>
              <a:t>בזורועות</a:t>
            </a:r>
            <a:r>
              <a:rPr lang="he-IL" sz="1800" dirty="0" smtClean="0"/>
              <a:t> פתוחות וסיפרת לנו בשמחה ובעניין את סיפורך.</a:t>
            </a:r>
          </a:p>
          <a:p>
            <a:pPr marL="0" indent="0" algn="r" rtl="1">
              <a:buNone/>
            </a:pPr>
            <a:r>
              <a:rPr lang="he-IL" sz="1800" dirty="0" smtClean="0"/>
              <a:t>הייתה לנו חוויה בלתי נשכחת.</a:t>
            </a:r>
          </a:p>
          <a:p>
            <a:pPr marL="0" indent="0" algn="r" rtl="1">
              <a:buNone/>
            </a:pPr>
            <a:r>
              <a:rPr lang="he-IL" sz="1800" dirty="0" smtClean="0"/>
              <a:t>תודה למורה תמר על עזרה בעבודה.</a:t>
            </a:r>
          </a:p>
          <a:p>
            <a:pPr marL="0" indent="0" algn="r" rtl="1">
              <a:buNone/>
            </a:pPr>
            <a:r>
              <a:rPr lang="he-IL" sz="1800" dirty="0" smtClean="0"/>
              <a:t>ולצוות בית האבות בית ברט שלמרות שנדנדנו להם, התקשרו לשרה וקישרו ביננו במסירות.</a:t>
            </a:r>
            <a:endParaRPr lang="he-IL" sz="1800" dirty="0"/>
          </a:p>
        </p:txBody>
      </p:sp>
      <p:sp>
        <p:nvSpPr>
          <p:cNvPr id="4" name="TextBox 3"/>
          <p:cNvSpPr txBox="1"/>
          <p:nvPr/>
        </p:nvSpPr>
        <p:spPr>
          <a:xfrm>
            <a:off x="2699792" y="677757"/>
            <a:ext cx="3024336" cy="369332"/>
          </a:xfrm>
          <a:prstGeom prst="rect">
            <a:avLst/>
          </a:prstGeom>
          <a:noFill/>
        </p:spPr>
        <p:txBody>
          <a:bodyPr wrap="square" rtlCol="1">
            <a:spAutoFit/>
          </a:bodyPr>
          <a:lstStyle/>
          <a:p>
            <a:r>
              <a:rPr lang="he-IL" dirty="0" smtClean="0">
                <a:solidFill>
                  <a:srgbClr val="FF0000"/>
                </a:solidFill>
              </a:rPr>
              <a:t>ביבליוגרפיה- רשימת מקורות</a:t>
            </a:r>
            <a:endParaRPr lang="he-IL"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991" y="4653136"/>
            <a:ext cx="25479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900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מחבר ישר 5"/>
          <p:cNvCxnSpPr/>
          <p:nvPr/>
        </p:nvCxnSpPr>
        <p:spPr>
          <a:xfrm>
            <a:off x="0" y="1916832"/>
            <a:ext cx="9144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8244408" y="2060848"/>
            <a:ext cx="899592" cy="1477328"/>
          </a:xfrm>
          <a:prstGeom prst="rect">
            <a:avLst/>
          </a:prstGeom>
          <a:noFill/>
        </p:spPr>
        <p:txBody>
          <a:bodyPr wrap="square" rtlCol="0">
            <a:spAutoFit/>
          </a:bodyPr>
          <a:lstStyle/>
          <a:p>
            <a:r>
              <a:rPr lang="en-US" dirty="0" smtClean="0">
                <a:solidFill>
                  <a:srgbClr val="00B0F0"/>
                </a:solidFill>
              </a:rPr>
              <a:t>1930</a:t>
            </a:r>
          </a:p>
          <a:p>
            <a:r>
              <a:rPr lang="he-IL" dirty="0" smtClean="0">
                <a:solidFill>
                  <a:srgbClr val="00B0F0"/>
                </a:solidFill>
              </a:rPr>
              <a:t>חתונתם של מקס </a:t>
            </a:r>
            <a:r>
              <a:rPr lang="he-IL" dirty="0" err="1" smtClean="0">
                <a:solidFill>
                  <a:srgbClr val="00B0F0"/>
                </a:solidFill>
              </a:rPr>
              <a:t>והינדה</a:t>
            </a:r>
            <a:r>
              <a:rPr lang="he-IL" dirty="0" smtClean="0">
                <a:solidFill>
                  <a:srgbClr val="00B0F0"/>
                </a:solidFill>
              </a:rPr>
              <a:t> (הוריהם)</a:t>
            </a:r>
            <a:endParaRPr lang="en-US" dirty="0">
              <a:solidFill>
                <a:srgbClr val="00B0F0"/>
              </a:solidFill>
            </a:endParaRPr>
          </a:p>
        </p:txBody>
      </p:sp>
      <p:sp>
        <p:nvSpPr>
          <p:cNvPr id="10" name="TextBox 9"/>
          <p:cNvSpPr txBox="1"/>
          <p:nvPr/>
        </p:nvSpPr>
        <p:spPr>
          <a:xfrm>
            <a:off x="7308304" y="2132856"/>
            <a:ext cx="792088" cy="1200329"/>
          </a:xfrm>
          <a:prstGeom prst="rect">
            <a:avLst/>
          </a:prstGeom>
          <a:noFill/>
        </p:spPr>
        <p:txBody>
          <a:bodyPr wrap="square" rtlCol="0">
            <a:spAutoFit/>
          </a:bodyPr>
          <a:lstStyle/>
          <a:p>
            <a:r>
              <a:rPr lang="he-IL" dirty="0" smtClean="0">
                <a:solidFill>
                  <a:srgbClr val="0070C0"/>
                </a:solidFill>
              </a:rPr>
              <a:t>1932</a:t>
            </a:r>
          </a:p>
          <a:p>
            <a:r>
              <a:rPr lang="he-IL" dirty="0" smtClean="0">
                <a:solidFill>
                  <a:srgbClr val="0070C0"/>
                </a:solidFill>
              </a:rPr>
              <a:t>לידתה של </a:t>
            </a:r>
            <a:r>
              <a:rPr lang="he-IL" dirty="0" err="1" smtClean="0">
                <a:solidFill>
                  <a:srgbClr val="0070C0"/>
                </a:solidFill>
              </a:rPr>
              <a:t>סוזאן</a:t>
            </a:r>
            <a:r>
              <a:rPr lang="he-IL" dirty="0" smtClean="0">
                <a:solidFill>
                  <a:srgbClr val="0070C0"/>
                </a:solidFill>
              </a:rPr>
              <a:t> </a:t>
            </a:r>
            <a:endParaRPr lang="en-US" dirty="0">
              <a:solidFill>
                <a:srgbClr val="0070C0"/>
              </a:solidFill>
            </a:endParaRPr>
          </a:p>
        </p:txBody>
      </p:sp>
      <p:sp>
        <p:nvSpPr>
          <p:cNvPr id="11" name="TextBox 10"/>
          <p:cNvSpPr txBox="1"/>
          <p:nvPr/>
        </p:nvSpPr>
        <p:spPr>
          <a:xfrm>
            <a:off x="6156176" y="2060848"/>
            <a:ext cx="1152128" cy="1754326"/>
          </a:xfrm>
          <a:prstGeom prst="rect">
            <a:avLst/>
          </a:prstGeom>
          <a:noFill/>
        </p:spPr>
        <p:txBody>
          <a:bodyPr wrap="square" rtlCol="0">
            <a:spAutoFit/>
          </a:bodyPr>
          <a:lstStyle/>
          <a:p>
            <a:r>
              <a:rPr lang="he-IL" dirty="0" smtClean="0">
                <a:solidFill>
                  <a:srgbClr val="0070C0"/>
                </a:solidFill>
              </a:rPr>
              <a:t>1936</a:t>
            </a:r>
          </a:p>
          <a:p>
            <a:r>
              <a:rPr lang="he-IL" dirty="0" smtClean="0">
                <a:solidFill>
                  <a:srgbClr val="0070C0"/>
                </a:solidFill>
              </a:rPr>
              <a:t>לידה של שרה (ניצולת השואה אשר ראיינו)</a:t>
            </a:r>
            <a:endParaRPr lang="en-US" dirty="0">
              <a:solidFill>
                <a:srgbClr val="0070C0"/>
              </a:solidFill>
            </a:endParaRPr>
          </a:p>
        </p:txBody>
      </p:sp>
      <p:sp>
        <p:nvSpPr>
          <p:cNvPr id="12" name="TextBox 11"/>
          <p:cNvSpPr txBox="1"/>
          <p:nvPr/>
        </p:nvSpPr>
        <p:spPr>
          <a:xfrm>
            <a:off x="5436096" y="2060848"/>
            <a:ext cx="1008112" cy="1200329"/>
          </a:xfrm>
          <a:prstGeom prst="rect">
            <a:avLst/>
          </a:prstGeom>
          <a:noFill/>
        </p:spPr>
        <p:txBody>
          <a:bodyPr wrap="square" rtlCol="0">
            <a:spAutoFit/>
          </a:bodyPr>
          <a:lstStyle/>
          <a:p>
            <a:r>
              <a:rPr lang="he-IL" dirty="0" smtClean="0">
                <a:solidFill>
                  <a:srgbClr val="FFFF00"/>
                </a:solidFill>
              </a:rPr>
              <a:t>1938,</a:t>
            </a:r>
          </a:p>
          <a:p>
            <a:r>
              <a:rPr lang="he-IL" dirty="0" smtClean="0">
                <a:solidFill>
                  <a:srgbClr val="FFFF00"/>
                </a:solidFill>
              </a:rPr>
              <a:t>נובמבר-ליל הבדולח</a:t>
            </a:r>
            <a:endParaRPr lang="en-US" dirty="0">
              <a:solidFill>
                <a:srgbClr val="FFFF00"/>
              </a:solidFill>
            </a:endParaRPr>
          </a:p>
        </p:txBody>
      </p:sp>
      <p:sp>
        <p:nvSpPr>
          <p:cNvPr id="13" name="TextBox 12"/>
          <p:cNvSpPr txBox="1"/>
          <p:nvPr/>
        </p:nvSpPr>
        <p:spPr>
          <a:xfrm>
            <a:off x="4067944" y="2060848"/>
            <a:ext cx="1512168" cy="1477328"/>
          </a:xfrm>
          <a:prstGeom prst="rect">
            <a:avLst/>
          </a:prstGeom>
          <a:noFill/>
        </p:spPr>
        <p:txBody>
          <a:bodyPr wrap="square" rtlCol="0">
            <a:spAutoFit/>
          </a:bodyPr>
          <a:lstStyle/>
          <a:p>
            <a:r>
              <a:rPr lang="he-IL" dirty="0" smtClean="0">
                <a:solidFill>
                  <a:srgbClr val="00B050"/>
                </a:solidFill>
              </a:rPr>
              <a:t>1938 </a:t>
            </a:r>
          </a:p>
          <a:p>
            <a:r>
              <a:rPr lang="he-IL" dirty="0" smtClean="0">
                <a:solidFill>
                  <a:srgbClr val="00B050"/>
                </a:solidFill>
              </a:rPr>
              <a:t>נובמבר- </a:t>
            </a:r>
          </a:p>
          <a:p>
            <a:r>
              <a:rPr lang="he-IL" dirty="0" smtClean="0">
                <a:solidFill>
                  <a:srgbClr val="00B050"/>
                </a:solidFill>
              </a:rPr>
              <a:t>שרה וסוזאן מוברחות </a:t>
            </a:r>
          </a:p>
          <a:p>
            <a:r>
              <a:rPr lang="he-IL" dirty="0" smtClean="0">
                <a:solidFill>
                  <a:srgbClr val="00B050"/>
                </a:solidFill>
              </a:rPr>
              <a:t>לבלגיה</a:t>
            </a:r>
            <a:endParaRPr lang="en-US" dirty="0">
              <a:solidFill>
                <a:srgbClr val="00B050"/>
              </a:solidFill>
            </a:endParaRPr>
          </a:p>
        </p:txBody>
      </p:sp>
      <p:sp>
        <p:nvSpPr>
          <p:cNvPr id="14" name="TextBox 13"/>
          <p:cNvSpPr txBox="1"/>
          <p:nvPr/>
        </p:nvSpPr>
        <p:spPr>
          <a:xfrm>
            <a:off x="3059832" y="2060848"/>
            <a:ext cx="1512168" cy="1754326"/>
          </a:xfrm>
          <a:prstGeom prst="rect">
            <a:avLst/>
          </a:prstGeom>
          <a:noFill/>
        </p:spPr>
        <p:txBody>
          <a:bodyPr wrap="square" rtlCol="0">
            <a:spAutoFit/>
          </a:bodyPr>
          <a:lstStyle/>
          <a:p>
            <a:r>
              <a:rPr lang="he-IL" dirty="0" smtClean="0">
                <a:solidFill>
                  <a:srgbClr val="FFFF00"/>
                </a:solidFill>
              </a:rPr>
              <a:t>1939</a:t>
            </a:r>
          </a:p>
          <a:p>
            <a:r>
              <a:rPr lang="he-IL" dirty="0" smtClean="0">
                <a:solidFill>
                  <a:srgbClr val="FFFF00"/>
                </a:solidFill>
              </a:rPr>
              <a:t> מרץ</a:t>
            </a:r>
          </a:p>
          <a:p>
            <a:r>
              <a:rPr lang="he-IL" dirty="0" smtClean="0">
                <a:solidFill>
                  <a:srgbClr val="FFFF00"/>
                </a:solidFill>
              </a:rPr>
              <a:t>הוריה של שרה מגיעים לבלגיה גם הם. איחוד משפחתי</a:t>
            </a:r>
            <a:endParaRPr lang="en-US" dirty="0">
              <a:solidFill>
                <a:srgbClr val="FFFF00"/>
              </a:solidFill>
            </a:endParaRPr>
          </a:p>
        </p:txBody>
      </p:sp>
      <p:sp>
        <p:nvSpPr>
          <p:cNvPr id="15" name="TextBox 14"/>
          <p:cNvSpPr txBox="1"/>
          <p:nvPr/>
        </p:nvSpPr>
        <p:spPr>
          <a:xfrm>
            <a:off x="2339752" y="2132856"/>
            <a:ext cx="1008112" cy="1477328"/>
          </a:xfrm>
          <a:prstGeom prst="rect">
            <a:avLst/>
          </a:prstGeom>
          <a:noFill/>
        </p:spPr>
        <p:txBody>
          <a:bodyPr wrap="square" rtlCol="0">
            <a:spAutoFit/>
          </a:bodyPr>
          <a:lstStyle/>
          <a:p>
            <a:r>
              <a:rPr lang="he-IL" dirty="0" smtClean="0">
                <a:solidFill>
                  <a:srgbClr val="00B050"/>
                </a:solidFill>
              </a:rPr>
              <a:t>1940 מרץ המשפחה נמלטת לצרפת</a:t>
            </a:r>
            <a:endParaRPr lang="en-US" dirty="0">
              <a:solidFill>
                <a:srgbClr val="00B050"/>
              </a:solidFill>
            </a:endParaRPr>
          </a:p>
        </p:txBody>
      </p:sp>
      <p:sp>
        <p:nvSpPr>
          <p:cNvPr id="16" name="TextBox 15"/>
          <p:cNvSpPr txBox="1"/>
          <p:nvPr/>
        </p:nvSpPr>
        <p:spPr>
          <a:xfrm>
            <a:off x="1115616" y="2132856"/>
            <a:ext cx="1440160" cy="2031325"/>
          </a:xfrm>
          <a:prstGeom prst="rect">
            <a:avLst/>
          </a:prstGeom>
          <a:noFill/>
        </p:spPr>
        <p:txBody>
          <a:bodyPr wrap="square" rtlCol="0">
            <a:spAutoFit/>
          </a:bodyPr>
          <a:lstStyle/>
          <a:p>
            <a:r>
              <a:rPr lang="he-IL" dirty="0" smtClean="0">
                <a:solidFill>
                  <a:srgbClr val="00B050"/>
                </a:solidFill>
              </a:rPr>
              <a:t>1940 </a:t>
            </a:r>
          </a:p>
          <a:p>
            <a:r>
              <a:rPr lang="he-IL" dirty="0" smtClean="0">
                <a:solidFill>
                  <a:srgbClr val="00B050"/>
                </a:solidFill>
              </a:rPr>
              <a:t>ספטמבר. משפחה נמלטת ממש לפני כיבוש צרפת-לספרד ואח"כ לפורטוגל</a:t>
            </a:r>
            <a:endParaRPr lang="en-US" dirty="0">
              <a:solidFill>
                <a:srgbClr val="00B050"/>
              </a:solidFill>
            </a:endParaRPr>
          </a:p>
        </p:txBody>
      </p:sp>
      <p:sp>
        <p:nvSpPr>
          <p:cNvPr id="17" name="TextBox 16"/>
          <p:cNvSpPr txBox="1"/>
          <p:nvPr/>
        </p:nvSpPr>
        <p:spPr>
          <a:xfrm>
            <a:off x="395536" y="2132856"/>
            <a:ext cx="936104" cy="1477328"/>
          </a:xfrm>
          <a:prstGeom prst="rect">
            <a:avLst/>
          </a:prstGeom>
          <a:noFill/>
        </p:spPr>
        <p:txBody>
          <a:bodyPr wrap="square" rtlCol="0">
            <a:spAutoFit/>
          </a:bodyPr>
          <a:lstStyle/>
          <a:p>
            <a:r>
              <a:rPr lang="he-IL" dirty="0" smtClean="0">
                <a:solidFill>
                  <a:srgbClr val="FFFF00"/>
                </a:solidFill>
              </a:rPr>
              <a:t>1941 יוני- המשפחה מגיעה לקובה</a:t>
            </a:r>
          </a:p>
        </p:txBody>
      </p:sp>
      <p:cxnSp>
        <p:nvCxnSpPr>
          <p:cNvPr id="19" name="מחבר ישר 18"/>
          <p:cNvCxnSpPr/>
          <p:nvPr/>
        </p:nvCxnSpPr>
        <p:spPr>
          <a:xfrm>
            <a:off x="10332640" y="1916832"/>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a:off x="0" y="4365104"/>
            <a:ext cx="9144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8172400" y="4509120"/>
            <a:ext cx="971600" cy="1200329"/>
          </a:xfrm>
          <a:prstGeom prst="rect">
            <a:avLst/>
          </a:prstGeom>
          <a:noFill/>
        </p:spPr>
        <p:txBody>
          <a:bodyPr wrap="square" rtlCol="0">
            <a:spAutoFit/>
          </a:bodyPr>
          <a:lstStyle/>
          <a:p>
            <a:r>
              <a:rPr lang="he-IL" dirty="0" smtClean="0">
                <a:solidFill>
                  <a:srgbClr val="0070C0"/>
                </a:solidFill>
              </a:rPr>
              <a:t>1941 יוני-יולי. לידתה של הדסה</a:t>
            </a:r>
            <a:endParaRPr lang="en-US" dirty="0">
              <a:solidFill>
                <a:srgbClr val="0070C0"/>
              </a:solidFill>
            </a:endParaRPr>
          </a:p>
        </p:txBody>
      </p:sp>
      <p:sp>
        <p:nvSpPr>
          <p:cNvPr id="22" name="TextBox 21"/>
          <p:cNvSpPr txBox="1"/>
          <p:nvPr/>
        </p:nvSpPr>
        <p:spPr>
          <a:xfrm>
            <a:off x="7236296" y="4509120"/>
            <a:ext cx="1008112" cy="1200329"/>
          </a:xfrm>
          <a:prstGeom prst="rect">
            <a:avLst/>
          </a:prstGeom>
          <a:noFill/>
        </p:spPr>
        <p:txBody>
          <a:bodyPr wrap="square" rtlCol="0">
            <a:spAutoFit/>
          </a:bodyPr>
          <a:lstStyle/>
          <a:p>
            <a:r>
              <a:rPr lang="he-IL" dirty="0" smtClean="0">
                <a:solidFill>
                  <a:srgbClr val="00B050"/>
                </a:solidFill>
              </a:rPr>
              <a:t>1945</a:t>
            </a:r>
          </a:p>
          <a:p>
            <a:r>
              <a:rPr lang="he-IL" dirty="0" smtClean="0">
                <a:solidFill>
                  <a:srgbClr val="00B050"/>
                </a:solidFill>
              </a:rPr>
              <a:t>המשפחה מגיעה לארה"ב</a:t>
            </a:r>
            <a:endParaRPr lang="en-US" dirty="0">
              <a:solidFill>
                <a:srgbClr val="00B050"/>
              </a:solidFill>
            </a:endParaRPr>
          </a:p>
        </p:txBody>
      </p:sp>
      <p:sp>
        <p:nvSpPr>
          <p:cNvPr id="23" name="TextBox 22"/>
          <p:cNvSpPr txBox="1"/>
          <p:nvPr/>
        </p:nvSpPr>
        <p:spPr>
          <a:xfrm>
            <a:off x="6228184" y="4509120"/>
            <a:ext cx="1080120" cy="1200329"/>
          </a:xfrm>
          <a:prstGeom prst="rect">
            <a:avLst/>
          </a:prstGeom>
          <a:noFill/>
        </p:spPr>
        <p:txBody>
          <a:bodyPr wrap="square" rtlCol="0">
            <a:spAutoFit/>
          </a:bodyPr>
          <a:lstStyle/>
          <a:p>
            <a:r>
              <a:rPr lang="he-IL" dirty="0" smtClean="0">
                <a:solidFill>
                  <a:srgbClr val="FFFF00"/>
                </a:solidFill>
              </a:rPr>
              <a:t>1955 אוקטובר</a:t>
            </a:r>
          </a:p>
          <a:p>
            <a:r>
              <a:rPr lang="he-IL" dirty="0" smtClean="0">
                <a:solidFill>
                  <a:srgbClr val="FFFF00"/>
                </a:solidFill>
              </a:rPr>
              <a:t>שרה עולה לארץ</a:t>
            </a:r>
            <a:endParaRPr lang="en-US" dirty="0">
              <a:solidFill>
                <a:srgbClr val="FFFF00"/>
              </a:solidFill>
            </a:endParaRPr>
          </a:p>
        </p:txBody>
      </p:sp>
      <p:cxnSp>
        <p:nvCxnSpPr>
          <p:cNvPr id="25" name="מחבר ישר 24"/>
          <p:cNvCxnSpPr/>
          <p:nvPr/>
        </p:nvCxnSpPr>
        <p:spPr>
          <a:xfrm>
            <a:off x="8820472" y="184482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a:xfrm>
            <a:off x="7884368" y="184482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a:off x="6156176" y="184482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a:off x="7092280" y="184482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a:off x="9396536" y="2492896"/>
            <a:ext cx="33536" cy="17755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a:off x="5292080" y="184482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a:off x="4283968" y="184482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3131840" y="184482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מחבר ישר 43"/>
          <p:cNvCxnSpPr/>
          <p:nvPr/>
        </p:nvCxnSpPr>
        <p:spPr>
          <a:xfrm>
            <a:off x="2195736" y="184482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a:xfrm>
            <a:off x="1115616" y="184482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a:xfrm>
            <a:off x="8820472" y="4293096"/>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a:off x="7956376" y="4293096"/>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a:xfrm>
            <a:off x="9972600" y="2204864"/>
            <a:ext cx="171128" cy="1356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a:off x="6948264" y="4293096"/>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475656" y="188640"/>
            <a:ext cx="4320480" cy="830997"/>
          </a:xfrm>
          <a:prstGeom prst="rect">
            <a:avLst/>
          </a:prstGeom>
          <a:noFill/>
        </p:spPr>
        <p:txBody>
          <a:bodyPr wrap="square" rtlCol="0">
            <a:spAutoFit/>
          </a:bodyPr>
          <a:lstStyle/>
          <a:p>
            <a:r>
              <a:rPr lang="he-IL" sz="4800" dirty="0" smtClean="0">
                <a:solidFill>
                  <a:srgbClr val="FF0000"/>
                </a:solidFill>
              </a:rPr>
              <a:t>ציר זמן</a:t>
            </a:r>
            <a:endParaRPr lang="en-US" sz="4800" dirty="0">
              <a:solidFill>
                <a:srgbClr val="FF0000"/>
              </a:solidFill>
            </a:endParaRPr>
          </a:p>
        </p:txBody>
      </p:sp>
      <p:sp>
        <p:nvSpPr>
          <p:cNvPr id="54" name="TextBox 53"/>
          <p:cNvSpPr txBox="1"/>
          <p:nvPr/>
        </p:nvSpPr>
        <p:spPr>
          <a:xfrm>
            <a:off x="323528" y="5805264"/>
            <a:ext cx="2664296" cy="923330"/>
          </a:xfrm>
          <a:prstGeom prst="rect">
            <a:avLst/>
          </a:prstGeom>
          <a:noFill/>
        </p:spPr>
        <p:txBody>
          <a:bodyPr wrap="square" rtlCol="0">
            <a:spAutoFit/>
          </a:bodyPr>
          <a:lstStyle/>
          <a:p>
            <a:r>
              <a:rPr lang="he-IL" dirty="0" smtClean="0"/>
              <a:t>לידה</a:t>
            </a:r>
          </a:p>
          <a:p>
            <a:r>
              <a:rPr lang="he-IL" dirty="0" smtClean="0"/>
              <a:t>בריחה</a:t>
            </a:r>
          </a:p>
          <a:p>
            <a:r>
              <a:rPr lang="he-IL" dirty="0" smtClean="0"/>
              <a:t>אירוע משמעותי</a:t>
            </a:r>
            <a:endParaRPr lang="en-US" dirty="0"/>
          </a:p>
        </p:txBody>
      </p:sp>
      <p:cxnSp>
        <p:nvCxnSpPr>
          <p:cNvPr id="55" name="מחבר ישר 54"/>
          <p:cNvCxnSpPr/>
          <p:nvPr/>
        </p:nvCxnSpPr>
        <p:spPr>
          <a:xfrm>
            <a:off x="10692680" y="2924944"/>
            <a:ext cx="0" cy="216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מחבר ישר 55"/>
          <p:cNvCxnSpPr/>
          <p:nvPr/>
        </p:nvCxnSpPr>
        <p:spPr>
          <a:xfrm>
            <a:off x="2123728" y="5949280"/>
            <a:ext cx="21602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מחבר ישר 58"/>
          <p:cNvCxnSpPr/>
          <p:nvPr/>
        </p:nvCxnSpPr>
        <p:spPr>
          <a:xfrm>
            <a:off x="1403648" y="6525344"/>
            <a:ext cx="216024"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a:off x="2123728" y="6237312"/>
            <a:ext cx="216024"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מלבן 64"/>
          <p:cNvSpPr/>
          <p:nvPr/>
        </p:nvSpPr>
        <p:spPr>
          <a:xfrm>
            <a:off x="971600" y="5805264"/>
            <a:ext cx="230425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500">
        <p14:conveyor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solidFill>
                  <a:srgbClr val="FF0000"/>
                </a:solidFill>
              </a:rPr>
              <a:t>משפחתה של שרה:</a:t>
            </a:r>
            <a:endParaRPr lang="en-US" dirty="0">
              <a:solidFill>
                <a:srgbClr val="FF0000"/>
              </a:solidFill>
            </a:endParaRPr>
          </a:p>
        </p:txBody>
      </p:sp>
      <p:sp>
        <p:nvSpPr>
          <p:cNvPr id="3" name="מציין מיקום תוכן 2"/>
          <p:cNvSpPr>
            <a:spLocks noGrp="1"/>
          </p:cNvSpPr>
          <p:nvPr>
            <p:ph sz="quarter" idx="1"/>
          </p:nvPr>
        </p:nvSpPr>
        <p:spPr/>
        <p:txBody>
          <a:bodyPr/>
          <a:lstStyle/>
          <a:p>
            <a:pPr algn="ctr">
              <a:buNone/>
            </a:pPr>
            <a:r>
              <a:rPr lang="he-IL" dirty="0" smtClean="0"/>
              <a:t>אביה שהגיע לגרמניה מפולין ומקצועו היה חייט, התחתן עם אימה של </a:t>
            </a:r>
          </a:p>
          <a:p>
            <a:pPr algn="ctr">
              <a:buNone/>
            </a:pPr>
            <a:r>
              <a:rPr lang="he-IL" dirty="0" smtClean="0"/>
              <a:t>שרה בגרמניה והם השתקעו בעיר </a:t>
            </a:r>
            <a:r>
              <a:rPr lang="he-IL" dirty="0" err="1" smtClean="0"/>
              <a:t>דורטמונד</a:t>
            </a:r>
            <a:r>
              <a:rPr lang="he-IL" dirty="0" smtClean="0"/>
              <a:t>, ופתחו עסק בעיר.</a:t>
            </a:r>
          </a:p>
          <a:p>
            <a:pPr algn="ctr">
              <a:buNone/>
            </a:pPr>
            <a:r>
              <a:rPr lang="he-IL" dirty="0" smtClean="0"/>
              <a:t>ב1932 נולדה אחותה סוזן,הבכורה.</a:t>
            </a:r>
          </a:p>
          <a:p>
            <a:pPr algn="ctr">
              <a:buNone/>
            </a:pPr>
            <a:r>
              <a:rPr lang="he-IL" dirty="0" smtClean="0"/>
              <a:t>וב1936 נולדה שרה.</a:t>
            </a:r>
          </a:p>
          <a:p>
            <a:pPr algn="ctr">
              <a:buNone/>
            </a:pPr>
            <a:r>
              <a:rPr lang="he-IL" dirty="0" smtClean="0"/>
              <a:t>בהמשך,כשימלטו תיוולד אחותם הצעירה הדסה.</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4035" t="7017" r="10526" b="25146"/>
          <a:stretch>
            <a:fillRect/>
          </a:stretch>
        </p:blipFill>
        <p:spPr bwMode="auto">
          <a:xfrm>
            <a:off x="2555776" y="4005064"/>
            <a:ext cx="309634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5877272"/>
            <a:ext cx="1800200" cy="646331"/>
          </a:xfrm>
          <a:prstGeom prst="rect">
            <a:avLst/>
          </a:prstGeom>
          <a:noFill/>
        </p:spPr>
        <p:txBody>
          <a:bodyPr wrap="square" rtlCol="0">
            <a:spAutoFit/>
          </a:bodyPr>
          <a:lstStyle/>
          <a:p>
            <a:r>
              <a:rPr lang="en-US" dirty="0" smtClean="0"/>
              <a:t>1947/8</a:t>
            </a:r>
            <a:r>
              <a:rPr lang="he-IL" dirty="0" smtClean="0"/>
              <a:t>-המשפחה בסיום הלחימה</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250">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אימה של שרה- </a:t>
            </a:r>
            <a:endParaRPr lang="en-US" dirty="0"/>
          </a:p>
        </p:txBody>
      </p:sp>
      <p:pic>
        <p:nvPicPr>
          <p:cNvPr id="4"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72638" cy="3429479"/>
          </a:xfrm>
          <a:prstGeom prst="rect">
            <a:avLst/>
          </a:prstGeom>
          <a:noFill/>
          <a:ln w="381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w="3810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84984"/>
            <a:ext cx="9144000" cy="3573016"/>
          </a:xfrm>
          <a:prstGeom prst="rect">
            <a:avLst/>
          </a:prstGeom>
          <a:noFill/>
          <a:ln w="57150">
            <a:solidFill>
              <a:schemeClr val="bg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1751" y="2743781"/>
            <a:ext cx="3218950" cy="369332"/>
          </a:xfrm>
          <a:prstGeom prst="rect">
            <a:avLst/>
          </a:prstGeom>
          <a:solidFill>
            <a:schemeClr val="bg1"/>
          </a:solidFill>
        </p:spPr>
        <p:txBody>
          <a:bodyPr wrap="square" rtlCol="1">
            <a:spAutoFit/>
          </a:bodyPr>
          <a:lstStyle/>
          <a:p>
            <a:r>
              <a:rPr lang="he-IL" dirty="0" smtClean="0">
                <a:solidFill>
                  <a:srgbClr val="FF0000"/>
                </a:solidFill>
              </a:rPr>
              <a:t>1924- </a:t>
            </a:r>
            <a:r>
              <a:rPr lang="he-IL" dirty="0" err="1" smtClean="0">
                <a:solidFill>
                  <a:srgbClr val="FF0000"/>
                </a:solidFill>
              </a:rPr>
              <a:t>אמא</a:t>
            </a:r>
            <a:r>
              <a:rPr lang="he-IL" dirty="0" smtClean="0">
                <a:solidFill>
                  <a:srgbClr val="FF0000"/>
                </a:solidFill>
              </a:rPr>
              <a:t> של שרה ומשפחתה</a:t>
            </a:r>
            <a:endParaRPr lang="he-IL" dirty="0">
              <a:solidFill>
                <a:srgbClr val="FF0000"/>
              </a:solidFill>
            </a:endParaRPr>
          </a:p>
        </p:txBody>
      </p:sp>
      <p:sp>
        <p:nvSpPr>
          <p:cNvPr id="9" name="TextBox 8"/>
          <p:cNvSpPr txBox="1"/>
          <p:nvPr/>
        </p:nvSpPr>
        <p:spPr>
          <a:xfrm>
            <a:off x="5004048" y="2743781"/>
            <a:ext cx="3218950" cy="369332"/>
          </a:xfrm>
          <a:prstGeom prst="rect">
            <a:avLst/>
          </a:prstGeom>
          <a:solidFill>
            <a:schemeClr val="bg1"/>
          </a:solidFill>
        </p:spPr>
        <p:txBody>
          <a:bodyPr wrap="square" rtlCol="1">
            <a:spAutoFit/>
          </a:bodyPr>
          <a:lstStyle/>
          <a:p>
            <a:r>
              <a:rPr lang="he-IL" dirty="0" smtClean="0">
                <a:solidFill>
                  <a:srgbClr val="FF0000"/>
                </a:solidFill>
              </a:rPr>
              <a:t>1924- אבא ודודתי לאה</a:t>
            </a:r>
            <a:endParaRPr lang="he-IL" dirty="0">
              <a:solidFill>
                <a:srgbClr val="FF0000"/>
              </a:solidFill>
            </a:endParaRPr>
          </a:p>
        </p:txBody>
      </p:sp>
      <p:sp>
        <p:nvSpPr>
          <p:cNvPr id="10" name="TextBox 9"/>
          <p:cNvSpPr txBox="1"/>
          <p:nvPr/>
        </p:nvSpPr>
        <p:spPr>
          <a:xfrm>
            <a:off x="1691680" y="6165304"/>
            <a:ext cx="5760639" cy="369332"/>
          </a:xfrm>
          <a:prstGeom prst="rect">
            <a:avLst/>
          </a:prstGeom>
          <a:solidFill>
            <a:schemeClr val="bg1"/>
          </a:solidFill>
        </p:spPr>
        <p:txBody>
          <a:bodyPr wrap="square" rtlCol="1">
            <a:spAutoFit/>
          </a:bodyPr>
          <a:lstStyle/>
          <a:p>
            <a:r>
              <a:rPr lang="he-IL" dirty="0" smtClean="0">
                <a:solidFill>
                  <a:srgbClr val="FF0000"/>
                </a:solidFill>
              </a:rPr>
              <a:t>1929- מסיבת האירוסין של הוריה של שרה-</a:t>
            </a:r>
            <a:r>
              <a:rPr lang="he-IL" dirty="0" err="1" smtClean="0">
                <a:solidFill>
                  <a:srgbClr val="FF0000"/>
                </a:solidFill>
              </a:rPr>
              <a:t>הינדה</a:t>
            </a:r>
            <a:r>
              <a:rPr lang="he-IL" dirty="0" smtClean="0">
                <a:solidFill>
                  <a:srgbClr val="FF0000"/>
                </a:solidFill>
              </a:rPr>
              <a:t> ומרדכי, פולין</a:t>
            </a:r>
            <a:endParaRPr lang="he-IL" dirty="0">
              <a:solidFill>
                <a:srgbClr val="FF0000"/>
              </a:solidFill>
            </a:endParaRPr>
          </a:p>
        </p:txBody>
      </p:sp>
      <p:sp>
        <p:nvSpPr>
          <p:cNvPr id="7" name="מלבן 6"/>
          <p:cNvSpPr/>
          <p:nvPr/>
        </p:nvSpPr>
        <p:spPr>
          <a:xfrm>
            <a:off x="683568" y="5877272"/>
            <a:ext cx="1008112" cy="657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mc:AlternateContent xmlns:mc="http://schemas.openxmlformats.org/markup-compatibility/2006">
    <mc:Choice xmlns:p14="http://schemas.microsoft.com/office/powerpoint/2010/main" Requires="p14">
      <p:transition spd="slow" p14:dur="2250">
        <p14:flip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ui.org.il/music/wp-content/uploads/2014/01/mapaEurope2.jpg"/>
          <p:cNvPicPr>
            <a:picLocks noChangeAspect="1" noChangeArrowheads="1"/>
          </p:cNvPicPr>
          <p:nvPr/>
        </p:nvPicPr>
        <p:blipFill>
          <a:blip r:embed="rId3" cstate="print"/>
          <a:srcRect/>
          <a:stretch>
            <a:fillRect/>
          </a:stretch>
        </p:blipFill>
        <p:spPr bwMode="auto">
          <a:xfrm>
            <a:off x="-684584" y="-315416"/>
            <a:ext cx="10888392" cy="8261382"/>
          </a:xfrm>
          <a:prstGeom prst="rect">
            <a:avLst/>
          </a:prstGeom>
          <a:noFill/>
        </p:spPr>
      </p:pic>
      <p:sp>
        <p:nvSpPr>
          <p:cNvPr id="2" name="כותרת 1"/>
          <p:cNvSpPr>
            <a:spLocks noGrp="1"/>
          </p:cNvSpPr>
          <p:nvPr>
            <p:ph type="title"/>
          </p:nvPr>
        </p:nvSpPr>
        <p:spPr/>
        <p:txBody>
          <a:bodyPr/>
          <a:lstStyle/>
          <a:p>
            <a:endParaRPr lang="en-US" dirty="0"/>
          </a:p>
        </p:txBody>
      </p:sp>
      <p:sp>
        <p:nvSpPr>
          <p:cNvPr id="3" name="מציין מיקום תוכן 2"/>
          <p:cNvSpPr>
            <a:spLocks noGrp="1"/>
          </p:cNvSpPr>
          <p:nvPr>
            <p:ph sz="quarter" idx="1"/>
          </p:nvPr>
        </p:nvSpPr>
        <p:spPr>
          <a:xfrm>
            <a:off x="457200" y="1412776"/>
            <a:ext cx="7643192" cy="5061176"/>
          </a:xfrm>
        </p:spPr>
        <p:txBody>
          <a:bodyPr/>
          <a:lstStyle/>
          <a:p>
            <a:endParaRPr lang="en-US" dirty="0"/>
          </a:p>
        </p:txBody>
      </p:sp>
      <p:sp>
        <p:nvSpPr>
          <p:cNvPr id="5" name="אליפסה 4"/>
          <p:cNvSpPr/>
          <p:nvPr/>
        </p:nvSpPr>
        <p:spPr>
          <a:xfrm>
            <a:off x="2411760" y="2924944"/>
            <a:ext cx="1872208" cy="17281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9552" y="1052736"/>
            <a:ext cx="2808312" cy="584775"/>
          </a:xfrm>
          <a:prstGeom prst="rect">
            <a:avLst/>
          </a:prstGeom>
          <a:solidFill>
            <a:schemeClr val="bg1"/>
          </a:solidFill>
        </p:spPr>
        <p:txBody>
          <a:bodyPr wrap="square" rtlCol="0">
            <a:spAutoFit/>
          </a:bodyPr>
          <a:lstStyle/>
          <a:p>
            <a:r>
              <a:rPr lang="he-IL" sz="3200" b="1" dirty="0" smtClean="0">
                <a:solidFill>
                  <a:srgbClr val="FF0000"/>
                </a:solidFill>
              </a:rPr>
              <a:t>  כאן </a:t>
            </a:r>
            <a:r>
              <a:rPr lang="he-IL" sz="3200" b="1" dirty="0" err="1" smtClean="0">
                <a:solidFill>
                  <a:srgbClr val="FF0000"/>
                </a:solidFill>
              </a:rPr>
              <a:t>הכל</a:t>
            </a:r>
            <a:r>
              <a:rPr lang="he-IL" sz="3200" b="1" dirty="0" smtClean="0">
                <a:solidFill>
                  <a:srgbClr val="FF0000"/>
                </a:solidFill>
              </a:rPr>
              <a:t> התחיל</a:t>
            </a:r>
            <a:endParaRPr lang="en-US" sz="3200" b="1" dirty="0">
              <a:solidFill>
                <a:srgbClr val="FF0000"/>
              </a:solidFill>
            </a:endParaRPr>
          </a:p>
        </p:txBody>
      </p:sp>
      <p:cxnSp>
        <p:nvCxnSpPr>
          <p:cNvPr id="8" name="מחבר חץ ישר 7"/>
          <p:cNvCxnSpPr/>
          <p:nvPr/>
        </p:nvCxnSpPr>
        <p:spPr>
          <a:xfrm>
            <a:off x="1907704" y="1844824"/>
            <a:ext cx="936104"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71800" y="3933056"/>
            <a:ext cx="1080120" cy="369332"/>
          </a:xfrm>
          <a:prstGeom prst="rect">
            <a:avLst/>
          </a:prstGeom>
          <a:solidFill>
            <a:srgbClr val="FF0000"/>
          </a:solidFill>
        </p:spPr>
        <p:txBody>
          <a:bodyPr wrap="square" rtlCol="0">
            <a:spAutoFit/>
          </a:bodyPr>
          <a:lstStyle/>
          <a:p>
            <a:pPr>
              <a:buFont typeface="Wingdings" pitchFamily="2" charset="2"/>
              <a:buChar char="§"/>
            </a:pPr>
            <a:r>
              <a:rPr lang="he-IL" dirty="0" err="1" smtClean="0">
                <a:solidFill>
                  <a:schemeClr val="bg1"/>
                </a:solidFill>
              </a:rPr>
              <a:t>דורטמונד</a:t>
            </a:r>
            <a:endParaRPr 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ripple/>
        <p:sndAc>
          <p:stSnd>
            <p:snd r:embed="rId2" name="whoosh.wav"/>
          </p:stSnd>
        </p:sndAc>
      </p:transition>
    </mc:Choice>
    <mc:Fallback>
      <p:transition spd="slow">
        <p:fade/>
        <p:sndAc>
          <p:stSnd>
            <p:snd r:embed="rId2" name="whoosh.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129377" y="-60761"/>
            <a:ext cx="4928263"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חץ שמאלה 3"/>
          <p:cNvSpPr/>
          <p:nvPr/>
        </p:nvSpPr>
        <p:spPr>
          <a:xfrm>
            <a:off x="6376786" y="3832163"/>
            <a:ext cx="293317" cy="31230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חץ שמאלה 4"/>
          <p:cNvSpPr/>
          <p:nvPr/>
        </p:nvSpPr>
        <p:spPr>
          <a:xfrm rot="17443003">
            <a:off x="5738982" y="4127986"/>
            <a:ext cx="660321" cy="24431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שמאלה 5"/>
          <p:cNvSpPr/>
          <p:nvPr/>
        </p:nvSpPr>
        <p:spPr>
          <a:xfrm>
            <a:off x="5197193" y="5792207"/>
            <a:ext cx="288032" cy="30749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שמאלה 9"/>
          <p:cNvSpPr/>
          <p:nvPr/>
        </p:nvSpPr>
        <p:spPr>
          <a:xfrm rot="18482583">
            <a:off x="5274177" y="5104144"/>
            <a:ext cx="913575" cy="27492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8"/>
            <a:ext cx="4139952" cy="686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חץ שמאלה 6"/>
          <p:cNvSpPr/>
          <p:nvPr/>
        </p:nvSpPr>
        <p:spPr>
          <a:xfrm rot="676789">
            <a:off x="2472634" y="5613203"/>
            <a:ext cx="2592288" cy="2143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שמאלה 7"/>
          <p:cNvSpPr/>
          <p:nvPr/>
        </p:nvSpPr>
        <p:spPr>
          <a:xfrm rot="3587522">
            <a:off x="1502294" y="4589523"/>
            <a:ext cx="1008112"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5485224" y="116114"/>
            <a:ext cx="3268007" cy="646331"/>
          </a:xfrm>
          <a:prstGeom prst="rect">
            <a:avLst/>
          </a:prstGeom>
          <a:solidFill>
            <a:srgbClr val="FF0000"/>
          </a:solidFill>
        </p:spPr>
        <p:txBody>
          <a:bodyPr wrap="square" rtlCol="1">
            <a:spAutoFit/>
          </a:bodyPr>
          <a:lstStyle/>
          <a:p>
            <a:r>
              <a:rPr lang="he-IL" dirty="0" smtClean="0"/>
              <a:t>יבשת אירופה</a:t>
            </a:r>
          </a:p>
          <a:p>
            <a:r>
              <a:rPr lang="he-IL" dirty="0" smtClean="0"/>
              <a:t>גרמניה-בלגיה-צרפת-ספרד-פורטוגל</a:t>
            </a:r>
            <a:endParaRPr lang="he-IL" dirty="0"/>
          </a:p>
        </p:txBody>
      </p:sp>
      <p:sp>
        <p:nvSpPr>
          <p:cNvPr id="16" name="TextBox 15"/>
          <p:cNvSpPr txBox="1"/>
          <p:nvPr/>
        </p:nvSpPr>
        <p:spPr>
          <a:xfrm>
            <a:off x="899592" y="116632"/>
            <a:ext cx="2552595" cy="646331"/>
          </a:xfrm>
          <a:prstGeom prst="rect">
            <a:avLst/>
          </a:prstGeom>
          <a:solidFill>
            <a:srgbClr val="FF0000"/>
          </a:solidFill>
        </p:spPr>
        <p:txBody>
          <a:bodyPr wrap="square" rtlCol="1">
            <a:spAutoFit/>
          </a:bodyPr>
          <a:lstStyle/>
          <a:p>
            <a:pPr algn="ctr"/>
            <a:r>
              <a:rPr lang="he-IL" dirty="0" smtClean="0"/>
              <a:t>יבשת צפון אמריקה</a:t>
            </a:r>
          </a:p>
          <a:p>
            <a:pPr algn="ctr"/>
            <a:r>
              <a:rPr lang="he-IL" dirty="0" smtClean="0"/>
              <a:t>קובה-ארה"ב</a:t>
            </a:r>
            <a:endParaRPr lang="he-IL" dirty="0"/>
          </a:p>
        </p:txBody>
      </p:sp>
      <p:sp>
        <p:nvSpPr>
          <p:cNvPr id="2" name="TextBox 1"/>
          <p:cNvSpPr txBox="1"/>
          <p:nvPr/>
        </p:nvSpPr>
        <p:spPr>
          <a:xfrm>
            <a:off x="3724822" y="249005"/>
            <a:ext cx="1587358" cy="369332"/>
          </a:xfrm>
          <a:prstGeom prst="rect">
            <a:avLst/>
          </a:prstGeom>
          <a:solidFill>
            <a:srgbClr val="7030A0"/>
          </a:solidFill>
        </p:spPr>
        <p:txBody>
          <a:bodyPr wrap="square" rtlCol="1">
            <a:spAutoFit/>
          </a:bodyPr>
          <a:lstStyle/>
          <a:p>
            <a:r>
              <a:rPr lang="he-IL" dirty="0" smtClean="0"/>
              <a:t>מסלול ההמלטות</a:t>
            </a:r>
            <a:endParaRPr lang="he-IL" dirty="0"/>
          </a:p>
        </p:txBody>
      </p:sp>
    </p:spTree>
    <p:extLst>
      <p:ext uri="{BB962C8B-B14F-4D97-AF65-F5344CB8AC3E}">
        <p14:creationId xmlns:p14="http://schemas.microsoft.com/office/powerpoint/2010/main" val="2239216222"/>
      </p:ext>
    </p:extLst>
  </p:cSld>
  <p:clrMapOvr>
    <a:masterClrMapping/>
  </p:clrMapOvr>
  <mc:AlternateContent xmlns:mc="http://schemas.openxmlformats.org/markup-compatibility/2006">
    <mc:Choice xmlns:p14="http://schemas.microsoft.com/office/powerpoint/2010/main" Requires="p14">
      <p:transition spd="slow" p14:dur="1750">
        <p14:switch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5085184"/>
            <a:ext cx="7467600" cy="1440160"/>
          </a:xfrm>
        </p:spPr>
        <p:txBody>
          <a:bodyPr>
            <a:noAutofit/>
          </a:bodyPr>
          <a:lstStyle/>
          <a:p>
            <a:pPr algn="r" rtl="1"/>
            <a:r>
              <a:rPr lang="he-IL" sz="2400" dirty="0" smtClean="0">
                <a:solidFill>
                  <a:srgbClr val="FFFF00"/>
                </a:solidFill>
              </a:rPr>
              <a:t>השפעות הכיבוש הנאצי על משפחתה של שרה:</a:t>
            </a:r>
            <a:r>
              <a:rPr lang="he-IL" sz="2400" dirty="0" smtClean="0"/>
              <a:t/>
            </a:r>
            <a:br>
              <a:rPr lang="he-IL" sz="2400" dirty="0" smtClean="0"/>
            </a:br>
            <a:r>
              <a:rPr lang="he-IL" sz="2400" dirty="0" smtClean="0"/>
              <a:t>1. היא נולדה לא בבתי חולים אלא בבית, מכיוון שכבר אז ב1936 בעקבות </a:t>
            </a:r>
            <a:r>
              <a:rPr lang="he-IL" sz="2400" dirty="0" smtClean="0">
                <a:solidFill>
                  <a:srgbClr val="FF0000"/>
                </a:solidFill>
              </a:rPr>
              <a:t>חוקי נירנברג </a:t>
            </a:r>
            <a:r>
              <a:rPr lang="he-IL" sz="2400" dirty="0" smtClean="0"/>
              <a:t>חלה הוקעה של יהודים ממקומות ציבוריים ביניהם בתי חולים.</a:t>
            </a:r>
            <a:br>
              <a:rPr lang="he-IL" sz="2400" dirty="0" smtClean="0"/>
            </a:br>
            <a:r>
              <a:rPr lang="he-IL" sz="2400" dirty="0" smtClean="0"/>
              <a:t>2.בגיל 6 אחותה סוזן סולקה מבית הספר.</a:t>
            </a:r>
            <a:br>
              <a:rPr lang="he-IL" sz="2400" dirty="0" smtClean="0"/>
            </a:br>
            <a:r>
              <a:rPr lang="he-IL" sz="2400" dirty="0" smtClean="0"/>
              <a:t>  מה שגרם לה לטראומה ראשונית, מכיוון שסולקה בלא סיבה ורק בגלל שהינה יהודיה.</a:t>
            </a:r>
            <a:endParaRPr lang="en-US" sz="2400" dirty="0"/>
          </a:p>
        </p:txBody>
      </p:sp>
      <p:pic>
        <p:nvPicPr>
          <p:cNvPr id="15362" name="Picture 2" descr="http://www.dortmund.de/media/bilder_1/pool/__projektseiten/stadtarchiv/20_jahrhundert_bis_heute/unterm_hakenkreuz/Hissen_der_Hakenkreuzfahne_am_Dortmunder_Rathaus_lb.jpg"/>
          <p:cNvPicPr>
            <a:picLocks noChangeAspect="1" noChangeArrowheads="1"/>
          </p:cNvPicPr>
          <p:nvPr/>
        </p:nvPicPr>
        <p:blipFill>
          <a:blip r:embed="rId2" cstate="print"/>
          <a:srcRect/>
          <a:stretch>
            <a:fillRect/>
          </a:stretch>
        </p:blipFill>
        <p:spPr bwMode="auto">
          <a:xfrm>
            <a:off x="3203848" y="836712"/>
            <a:ext cx="4926001" cy="3096344"/>
          </a:xfrm>
          <a:prstGeom prst="rect">
            <a:avLst/>
          </a:prstGeom>
          <a:noFill/>
        </p:spPr>
      </p:pic>
      <p:sp>
        <p:nvSpPr>
          <p:cNvPr id="9" name="TextBox 8"/>
          <p:cNvSpPr txBox="1"/>
          <p:nvPr/>
        </p:nvSpPr>
        <p:spPr>
          <a:xfrm>
            <a:off x="2771800" y="188640"/>
            <a:ext cx="5472608" cy="523220"/>
          </a:xfrm>
          <a:prstGeom prst="rect">
            <a:avLst/>
          </a:prstGeom>
          <a:noFill/>
        </p:spPr>
        <p:txBody>
          <a:bodyPr wrap="square" rtlCol="0">
            <a:spAutoFit/>
          </a:bodyPr>
          <a:lstStyle/>
          <a:p>
            <a:r>
              <a:rPr lang="he-IL" sz="2800" dirty="0" smtClean="0"/>
              <a:t>עיר מולדתה של שרה: </a:t>
            </a:r>
            <a:r>
              <a:rPr lang="he-IL" sz="2800" dirty="0" err="1" smtClean="0"/>
              <a:t>דורטמונד</a:t>
            </a:r>
            <a:r>
              <a:rPr lang="he-IL" sz="2800" dirty="0" smtClean="0"/>
              <a:t>, גרמניה</a:t>
            </a:r>
            <a:endParaRPr lang="en-US" sz="2800" dirty="0"/>
          </a:p>
        </p:txBody>
      </p:sp>
      <p:sp>
        <p:nvSpPr>
          <p:cNvPr id="5" name="TextBox 4"/>
          <p:cNvSpPr txBox="1"/>
          <p:nvPr/>
        </p:nvSpPr>
        <p:spPr>
          <a:xfrm>
            <a:off x="0" y="836712"/>
            <a:ext cx="2952328" cy="3416320"/>
          </a:xfrm>
          <a:prstGeom prst="rect">
            <a:avLst/>
          </a:prstGeom>
          <a:noFill/>
        </p:spPr>
        <p:txBody>
          <a:bodyPr wrap="square" rtlCol="0">
            <a:spAutoFit/>
          </a:bodyPr>
          <a:lstStyle/>
          <a:p>
            <a:r>
              <a:rPr lang="he-IL" dirty="0" smtClean="0">
                <a:solidFill>
                  <a:srgbClr val="FF0000"/>
                </a:solidFill>
              </a:rPr>
              <a:t>חוקי נירנברג- חוקים שנחקקו בשנת חוקי נירנברג הוכיחו שגרמניה הופכת למדינה </a:t>
            </a:r>
            <a:r>
              <a:rPr lang="he-IL" dirty="0" err="1" smtClean="0">
                <a:solidFill>
                  <a:srgbClr val="FF0000"/>
                </a:solidFill>
              </a:rPr>
              <a:t>פולקיסטית</a:t>
            </a:r>
            <a:r>
              <a:rPr lang="he-IL" dirty="0" smtClean="0">
                <a:solidFill>
                  <a:srgbClr val="FF0000"/>
                </a:solidFill>
              </a:rPr>
              <a:t> (מי שלא גרמני לא שייך).</a:t>
            </a:r>
          </a:p>
          <a:p>
            <a:r>
              <a:rPr lang="he-IL" dirty="0" smtClean="0">
                <a:solidFill>
                  <a:srgbClr val="FF0000"/>
                </a:solidFill>
              </a:rPr>
              <a:t>החוקים הגדירו את מקומם ומעמדם של היהודים, הם לא יכלו להתגונן משפטית ולא נחשבו לחלק מהרייך.</a:t>
            </a:r>
          </a:p>
          <a:p>
            <a:r>
              <a:rPr lang="he-IL" dirty="0" err="1" smtClean="0">
                <a:solidFill>
                  <a:srgbClr val="FF0000"/>
                </a:solidFill>
              </a:rPr>
              <a:t>היטלר</a:t>
            </a:r>
            <a:r>
              <a:rPr lang="he-IL" dirty="0" smtClean="0">
                <a:solidFill>
                  <a:srgbClr val="FF0000"/>
                </a:solidFill>
              </a:rPr>
              <a:t> הכריז שהחוקים יפתרו סופית את בעיית היהודים ולכן רבים חשבו שהעניין הוסדר. הם לא ידעו שזה שלב נוסף לפני פגיעה פיזית.</a:t>
            </a:r>
          </a:p>
          <a:p>
            <a:endParaRPr lang="en-US" dirty="0">
              <a:solidFill>
                <a:srgbClr val="FF0000"/>
              </a:solidFill>
            </a:endParaRPr>
          </a:p>
        </p:txBody>
      </p:sp>
      <p:sp>
        <p:nvSpPr>
          <p:cNvPr id="6" name="TextBox 5"/>
          <p:cNvSpPr txBox="1"/>
          <p:nvPr/>
        </p:nvSpPr>
        <p:spPr>
          <a:xfrm>
            <a:off x="1187624" y="2420888"/>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2000"/>
                                        <p:tgtEl>
                                          <p:spTgt spid="5"/>
                                        </p:tgtEl>
                                        <p:attrNameLst>
                                          <p:attrName>ppt_x</p:attrName>
                                        </p:attrNameLst>
                                      </p:cBhvr>
                                      <p:tavLst>
                                        <p:tav tm="0">
                                          <p:val>
                                            <p:strVal val="ppt_x"/>
                                          </p:val>
                                        </p:tav>
                                        <p:tav tm="100000">
                                          <p:val>
                                            <p:strVal val="ppt_x"/>
                                          </p:val>
                                        </p:tav>
                                      </p:tavLst>
                                    </p:anim>
                                    <p:anim calcmode="lin" valueType="num">
                                      <p:cBhvr additive="base">
                                        <p:cTn id="13" dur="2000"/>
                                        <p:tgtEl>
                                          <p:spTgt spid="5"/>
                                        </p:tgtEl>
                                        <p:attrNameLst>
                                          <p:attrName>ppt_y</p:attrName>
                                        </p:attrNameLst>
                                      </p:cBhvr>
                                      <p:tavLst>
                                        <p:tav tm="0">
                                          <p:val>
                                            <p:strVal val="ppt_y"/>
                                          </p:val>
                                        </p:tav>
                                        <p:tav tm="100000">
                                          <p:val>
                                            <p:strVal val="1+ppt_h/2"/>
                                          </p:val>
                                        </p:tav>
                                      </p:tavLst>
                                    </p:anim>
                                    <p:set>
                                      <p:cBhvr>
                                        <p:cTn id="1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סיפור משמעותי ראשון</a:t>
            </a:r>
            <a:endParaRPr lang="en-US" dirty="0"/>
          </a:p>
        </p:txBody>
      </p:sp>
      <p:sp>
        <p:nvSpPr>
          <p:cNvPr id="3" name="מציין מיקום תוכן 2"/>
          <p:cNvSpPr>
            <a:spLocks noGrp="1"/>
          </p:cNvSpPr>
          <p:nvPr>
            <p:ph sz="quarter" idx="1"/>
          </p:nvPr>
        </p:nvSpPr>
        <p:spPr>
          <a:xfrm>
            <a:off x="4932040" y="1556792"/>
            <a:ext cx="3754760" cy="576064"/>
          </a:xfrm>
        </p:spPr>
        <p:txBody>
          <a:bodyPr>
            <a:noAutofit/>
          </a:bodyPr>
          <a:lstStyle/>
          <a:p>
            <a:pPr>
              <a:buNone/>
            </a:pPr>
            <a:r>
              <a:rPr lang="he-IL" sz="5400" dirty="0" smtClean="0">
                <a:solidFill>
                  <a:srgbClr val="FFFF00"/>
                </a:solidFill>
              </a:rPr>
              <a:t>ליל הבדולח</a:t>
            </a:r>
            <a:endParaRPr lang="en-US" sz="5400" dirty="0">
              <a:solidFill>
                <a:srgbClr val="FFFF00"/>
              </a:solidFill>
            </a:endParaRPr>
          </a:p>
        </p:txBody>
      </p:sp>
      <p:pic>
        <p:nvPicPr>
          <p:cNvPr id="16386" name="Picture 2" descr="https://upload.wikimedia.org/wikipedia/commons/0/06/The_day_after_Kristallnacht.jpg"/>
          <p:cNvPicPr>
            <a:picLocks noChangeAspect="1" noChangeArrowheads="1"/>
          </p:cNvPicPr>
          <p:nvPr/>
        </p:nvPicPr>
        <p:blipFill>
          <a:blip r:embed="rId3" cstate="print"/>
          <a:srcRect/>
          <a:stretch>
            <a:fillRect/>
          </a:stretch>
        </p:blipFill>
        <p:spPr bwMode="auto">
          <a:xfrm>
            <a:off x="179512" y="2276872"/>
            <a:ext cx="3816424" cy="3024336"/>
          </a:xfrm>
          <a:prstGeom prst="rect">
            <a:avLst/>
          </a:prstGeom>
          <a:noFill/>
          <a:ln w="57150">
            <a:solidFill>
              <a:schemeClr val="tx1"/>
            </a:solidFill>
          </a:ln>
        </p:spPr>
      </p:pic>
      <p:pic>
        <p:nvPicPr>
          <p:cNvPr id="16388" name="Picture 4" descr="http://lib.cet.ac.il/storage/items/15700_15799/0000015720/15720-M.jpg"/>
          <p:cNvPicPr>
            <a:picLocks noChangeAspect="1" noChangeArrowheads="1"/>
          </p:cNvPicPr>
          <p:nvPr/>
        </p:nvPicPr>
        <p:blipFill>
          <a:blip r:embed="rId4" cstate="print"/>
          <a:srcRect/>
          <a:stretch>
            <a:fillRect/>
          </a:stretch>
        </p:blipFill>
        <p:spPr bwMode="auto">
          <a:xfrm>
            <a:off x="179512" y="0"/>
            <a:ext cx="1695450" cy="2276475"/>
          </a:xfrm>
          <a:prstGeom prst="rect">
            <a:avLst/>
          </a:prstGeom>
          <a:noFill/>
          <a:ln w="57150">
            <a:solidFill>
              <a:schemeClr val="tx1"/>
            </a:solidFill>
          </a:ln>
        </p:spPr>
      </p:pic>
      <p:pic>
        <p:nvPicPr>
          <p:cNvPr id="16390" name="Picture 6" descr="http://img.mako.co.il/2013/11/02/418662pic_C.jpg"/>
          <p:cNvPicPr>
            <a:picLocks noChangeAspect="1" noChangeArrowheads="1"/>
          </p:cNvPicPr>
          <p:nvPr/>
        </p:nvPicPr>
        <p:blipFill>
          <a:blip r:embed="rId5" cstate="print"/>
          <a:srcRect/>
          <a:stretch>
            <a:fillRect/>
          </a:stretch>
        </p:blipFill>
        <p:spPr bwMode="auto">
          <a:xfrm>
            <a:off x="1835696" y="0"/>
            <a:ext cx="2160240" cy="2313206"/>
          </a:xfrm>
          <a:prstGeom prst="rect">
            <a:avLst/>
          </a:prstGeom>
          <a:noFill/>
          <a:ln w="38100">
            <a:solidFill>
              <a:schemeClr val="tx1"/>
            </a:solidFill>
          </a:ln>
        </p:spPr>
      </p:pic>
      <p:pic>
        <p:nvPicPr>
          <p:cNvPr id="16392" name="Picture 8" descr="http://maki.org.il/he/wp-content/uploads/2013/11/2013-11-11_192913.jpg"/>
          <p:cNvPicPr>
            <a:picLocks noChangeAspect="1" noChangeArrowheads="1"/>
          </p:cNvPicPr>
          <p:nvPr/>
        </p:nvPicPr>
        <p:blipFill>
          <a:blip r:embed="rId6" cstate="print"/>
          <a:srcRect/>
          <a:stretch>
            <a:fillRect/>
          </a:stretch>
        </p:blipFill>
        <p:spPr bwMode="auto">
          <a:xfrm>
            <a:off x="179512" y="5229200"/>
            <a:ext cx="3816424" cy="1628800"/>
          </a:xfrm>
          <a:prstGeom prst="rect">
            <a:avLst/>
          </a:prstGeom>
          <a:noFill/>
          <a:ln w="38100">
            <a:solidFill>
              <a:schemeClr val="tx1"/>
            </a:solidFill>
          </a:ln>
        </p:spPr>
      </p:pic>
      <p:sp>
        <p:nvSpPr>
          <p:cNvPr id="8" name="TextBox 7"/>
          <p:cNvSpPr txBox="1"/>
          <p:nvPr/>
        </p:nvSpPr>
        <p:spPr>
          <a:xfrm>
            <a:off x="4716016" y="2564904"/>
            <a:ext cx="3096344" cy="3785652"/>
          </a:xfrm>
          <a:prstGeom prst="rect">
            <a:avLst/>
          </a:prstGeom>
          <a:noFill/>
        </p:spPr>
        <p:txBody>
          <a:bodyPr wrap="square" rtlCol="0">
            <a:spAutoFit/>
          </a:bodyPr>
          <a:lstStyle/>
          <a:p>
            <a:r>
              <a:rPr lang="he-IL" sz="1600" dirty="0" smtClean="0"/>
              <a:t>בלילה שבין ה-9 ל-10 בנובמבר 1938 התחוללו פרעות "ליל הבדולח"  שכללו פגיעות ביהודים וסמליהם. </a:t>
            </a:r>
            <a:br>
              <a:rPr lang="he-IL" sz="1600" dirty="0" smtClean="0"/>
            </a:br>
            <a:r>
              <a:rPr lang="he-IL" sz="1600" dirty="0" smtClean="0"/>
              <a:t>במהלך ליל הבדולח עשרות מבנים של יהודים הושמדו ביניהם: בתי כנסת, דירות וחנויות, חלונות הראווה נופצו (מכאן השם "ליל הבדולח"). 91 יהודים נהרגו ואלפים נעצרו ונשלחו למחנות.</a:t>
            </a:r>
            <a:br>
              <a:rPr lang="he-IL" sz="1600" dirty="0" smtClean="0"/>
            </a:br>
            <a:r>
              <a:rPr lang="he-IL" sz="1600" dirty="0" smtClean="0"/>
              <a:t>לליל הבדולח היו 4 מטרות: ללבות את הזעם נגד היהודים, להרחיק את היהודים מהתחומים הכלכליים שעסקו בהם, להעשיר את קופת המדינה ולהאיץ את קצב ההגירה שלהם.</a:t>
            </a:r>
            <a:br>
              <a:rPr lang="he-IL" sz="1600" dirty="0" smtClean="0"/>
            </a:br>
            <a:r>
              <a:rPr lang="he-IL" sz="1600" dirty="0" smtClean="0"/>
              <a:t>הנאצים הציגו את המאורעות כתגובה ספונטנית על רצח הדיפלומט בפריז.</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2000">
        <p:sndAc>
          <p:stSnd>
            <p:snd r:embed="rId2" name="explode.wav"/>
          </p:stSnd>
        </p:sndAc>
      </p:transition>
    </mc:Choice>
    <mc:Fallback>
      <p:transition spd="slow">
        <p:sndAc>
          <p:stSnd>
            <p:snd r:embed="rId2" name="explod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0"/>
            <a:ext cx="7467600" cy="1143000"/>
          </a:xfrm>
        </p:spPr>
        <p:txBody>
          <a:bodyPr/>
          <a:lstStyle/>
          <a:p>
            <a:r>
              <a:rPr lang="he-IL" dirty="0" smtClean="0"/>
              <a:t>ליל </a:t>
            </a:r>
            <a:r>
              <a:rPr lang="he-IL" sz="3200" dirty="0" smtClean="0"/>
              <a:t>הבדולח-1938</a:t>
            </a:r>
            <a:endParaRPr lang="en-US" dirty="0"/>
          </a:p>
        </p:txBody>
      </p:sp>
      <p:sp>
        <p:nvSpPr>
          <p:cNvPr id="3" name="מציין מיקום תוכן 2"/>
          <p:cNvSpPr>
            <a:spLocks noGrp="1"/>
          </p:cNvSpPr>
          <p:nvPr>
            <p:ph sz="quarter" idx="1"/>
          </p:nvPr>
        </p:nvSpPr>
        <p:spPr/>
        <p:txBody>
          <a:bodyPr/>
          <a:lstStyle/>
          <a:p>
            <a:pPr algn="r" rtl="1">
              <a:buNone/>
            </a:pPr>
            <a:r>
              <a:rPr lang="he-IL" dirty="0" smtClean="0"/>
              <a:t>ב10.11 באמצע הלילה אחותה סוזן שומעת קולות המולה מן הרחוב, ומזעיקה את ההורים שלה כמעט מיד.</a:t>
            </a:r>
          </a:p>
          <a:p>
            <a:pPr algn="r" rtl="1">
              <a:buNone/>
            </a:pPr>
            <a:r>
              <a:rPr lang="he-IL" dirty="0" smtClean="0"/>
              <a:t>אבא שלה יורד עם בגדי לילה ומעיל לבית העסק שלהם שנמצא מתחת לבניין, הוא רואה כי הגרמנים ניפצו לו את החנות, הציתו אותה והרסו לגמרי את בית העסק.</a:t>
            </a:r>
          </a:p>
          <a:p>
            <a:pPr algn="r" rtl="1">
              <a:buNone/>
            </a:pPr>
            <a:r>
              <a:rPr lang="he-IL" dirty="0" smtClean="0"/>
              <a:t>שוטרים גרמנים מפילים אותו במורד המדרגות, אך המעיל מגן עליו והוא לא נפגע בגופו, באותו הלילה הוא נלקח למעצר ולמחנה קרוב לבית.</a:t>
            </a:r>
          </a:p>
          <a:p>
            <a:pPr algn="r" rtl="1">
              <a:buNone/>
            </a:pPr>
            <a:r>
              <a:rPr lang="he-IL" dirty="0" smtClean="0"/>
              <a:t>                           </a:t>
            </a:r>
          </a:p>
          <a:p>
            <a:pPr algn="r" rtl="1">
              <a:buNone/>
            </a:pPr>
            <a:r>
              <a:rPr lang="he-IL" dirty="0" smtClean="0"/>
              <a:t>                                 </a:t>
            </a:r>
            <a:r>
              <a:rPr lang="he-IL" sz="3200" dirty="0" smtClean="0">
                <a:solidFill>
                  <a:srgbClr val="FFFF00"/>
                </a:solidFill>
              </a:rPr>
              <a:t>רק משום היותו יהודי.</a:t>
            </a:r>
            <a:endParaRPr lang="en-US"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over dir="r"/>
      </p:transition>
    </mc:Choice>
    <mc:Fallback>
      <p:transition spd="slow">
        <p:cover dir="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גווני אפור">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חלון">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3031</TotalTime>
  <Words>1579</Words>
  <Application>Microsoft Office PowerPoint</Application>
  <PresentationFormat>‫הצגה על המסך (4:3)</PresentationFormat>
  <Paragraphs>122</Paragraphs>
  <Slides>17</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17</vt:i4>
      </vt:variant>
    </vt:vector>
  </HeadingPairs>
  <TitlesOfParts>
    <vt:vector size="18" baseType="lpstr">
      <vt:lpstr>חלון</vt:lpstr>
      <vt:lpstr>כציפור נמלטה</vt:lpstr>
      <vt:lpstr>מצגת של PowerPoint</vt:lpstr>
      <vt:lpstr>משפחתה של שרה:</vt:lpstr>
      <vt:lpstr>אימה של שרה- </vt:lpstr>
      <vt:lpstr>מצגת של PowerPoint</vt:lpstr>
      <vt:lpstr>מצגת של PowerPoint</vt:lpstr>
      <vt:lpstr>השפעות הכיבוש הנאצי על משפחתה של שרה: 1. היא נולדה לא בבתי חולים אלא בבית, מכיוון שכבר אז ב1936 בעקבות חוקי נירנברג חלה הוקעה של יהודים ממקומות ציבוריים ביניהם בתי חולים. 2.בגיל 6 אחותה סוזן סולקה מבית הספר.   מה שגרם לה לטראומה ראשונית, מכיוון שסולקה בלא סיבה ורק בגלל שהינה יהודיה.</vt:lpstr>
      <vt:lpstr>סיפור משמעותי ראשון</vt:lpstr>
      <vt:lpstr>ליל הבדולח-1938</vt:lpstr>
      <vt:lpstr>                </vt:lpstr>
      <vt:lpstr>האיחוד</vt:lpstr>
      <vt:lpstr>מקרה משמעותי שני- הבריחה מפורטוגל לקובה</vt:lpstr>
      <vt:lpstr>עלייתה לארץ</vt:lpstr>
      <vt:lpstr>כתבה בעיתון "ניו יורק טיימס" אודות ליל הבדולח</vt:lpstr>
      <vt:lpstr>רפלקציה אישית :</vt:lpstr>
      <vt:lpstr>מצגת של PowerPoint</vt:lpstr>
      <vt:lpstr>ביבליוגרפיה ותודות: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כציפור נמלטה</dc:title>
  <dc:creator>comclassna</dc:creator>
  <cp:lastModifiedBy>comclassna</cp:lastModifiedBy>
  <cp:revision>75</cp:revision>
  <dcterms:created xsi:type="dcterms:W3CDTF">2015-12-21T08:14:37Z</dcterms:created>
  <dcterms:modified xsi:type="dcterms:W3CDTF">2015-12-27T12:26:25Z</dcterms:modified>
</cp:coreProperties>
</file>