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76" r:id="rId1"/>
  </p:sldMasterIdLst>
  <p:notesMasterIdLst>
    <p:notesMasterId r:id="rId22"/>
  </p:notesMasterIdLst>
  <p:sldIdLst>
    <p:sldId id="256" r:id="rId2"/>
    <p:sldId id="283" r:id="rId3"/>
    <p:sldId id="276" r:id="rId4"/>
    <p:sldId id="284" r:id="rId5"/>
    <p:sldId id="287" r:id="rId6"/>
    <p:sldId id="298" r:id="rId7"/>
    <p:sldId id="288" r:id="rId8"/>
    <p:sldId id="289" r:id="rId9"/>
    <p:sldId id="297" r:id="rId10"/>
    <p:sldId id="292" r:id="rId11"/>
    <p:sldId id="291" r:id="rId12"/>
    <p:sldId id="299" r:id="rId13"/>
    <p:sldId id="300" r:id="rId14"/>
    <p:sldId id="293" r:id="rId15"/>
    <p:sldId id="294" r:id="rId16"/>
    <p:sldId id="285" r:id="rId17"/>
    <p:sldId id="301" r:id="rId18"/>
    <p:sldId id="290" r:id="rId19"/>
    <p:sldId id="296" r:id="rId20"/>
    <p:sldId id="286" r:id="rId21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94" d="100"/>
          <a:sy n="94" d="100"/>
        </p:scale>
        <p:origin x="-6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6509766F-EAA9-40B1-886C-D9F3CA3AA73B}" type="datetimeFigureOut">
              <a:rPr lang="he-IL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 smtClean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noProof="0" smtClean="0"/>
              <a:t>לחץ כדי לערוך סגנונות טקסט של תבנית בסיס</a:t>
            </a:r>
          </a:p>
          <a:p>
            <a:pPr lvl="1"/>
            <a:r>
              <a:rPr lang="he-IL" noProof="0" smtClean="0"/>
              <a:t>רמה שנייה</a:t>
            </a:r>
          </a:p>
          <a:p>
            <a:pPr lvl="2"/>
            <a:r>
              <a:rPr lang="he-IL" noProof="0" smtClean="0"/>
              <a:t>רמה שלישית</a:t>
            </a:r>
          </a:p>
          <a:p>
            <a:pPr lvl="3"/>
            <a:r>
              <a:rPr lang="he-IL" noProof="0" smtClean="0"/>
              <a:t>רמה רביעית</a:t>
            </a:r>
          </a:p>
          <a:p>
            <a:pPr lvl="4"/>
            <a:r>
              <a:rPr lang="he-IL" noProof="0" smtClean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pPr>
              <a:defRPr/>
            </a:pPr>
            <a:fld id="{B178454B-135F-4338-81B4-F57E3FF472F0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69260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smtClean="0"/>
          </a:p>
        </p:txBody>
      </p:sp>
      <p:sp>
        <p:nvSpPr>
          <p:cNvPr id="11268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E64FDC-3667-4525-BEED-AFB9CB46EC82}" type="slidenum">
              <a:rPr lang="he-IL" smtClean="0"/>
              <a:pPr/>
              <a:t>2</a:t>
            </a:fld>
            <a:endParaRPr lang="he-I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smtClean="0"/>
          </a:p>
        </p:txBody>
      </p:sp>
      <p:sp>
        <p:nvSpPr>
          <p:cNvPr id="10244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C9EC1F6-1406-4E70-9C73-F3174C0B3B85}" type="slidenum">
              <a:rPr lang="he-IL" smtClean="0"/>
              <a:pPr/>
              <a:t>3</a:t>
            </a:fld>
            <a:endParaRPr lang="he-I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36A4E0-EE16-4A1F-9C3C-A94A67EFA6C9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E42FF4-1C1F-46A0-B488-F40236454718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F9A218-D3CE-4964-BDF1-57FB5A7B21EC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0BC994-66BB-4716-8427-445E2838E618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B519A9-5627-419A-9B4C-D0A29D7124CD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13A9E-9B68-4C16-B756-0C47F1924228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446D9E-38C9-4A10-8128-CBBA7922A2A7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66A18-2E43-4B16-8301-4DDF0676971E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046CDB-201A-45CC-91D7-E78F75E264BA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0CFC03-32B2-48E9-BF28-02DB9ED691B7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2B2425-3A9A-4133-B29C-602F5DA7125A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87B80-C847-4A8A-866F-E38AB1C67444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76193A-C0DB-4A18-9879-FCDE9B4907F9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9EBB85-DB91-4C69-B47C-99551A412487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402641-7B85-44B7-935C-D1926CA27DF0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3290B7-1127-4139-94B6-B62A46C24F9C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AA4417-AFDB-4AC5-97B5-AC618C960F88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C569B-AD70-4F3B-8551-FBB59E20B0AF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5A95B3-00AD-444D-B781-7C6840A15793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BE4F2A4-6C56-40AC-9080-2807B11E745D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EC7F2B-075D-4348-80D7-4CE24DD96D88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FB0524-4B72-4E30-A637-C83D37965C23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5D143D-E4DD-43D8-9A62-F05ED7B7B250}" type="datetimeFigureOut">
              <a:rPr lang="he-IL" smtClean="0"/>
              <a:pPr>
                <a:defRPr/>
              </a:pPr>
              <a:t>ה'/כסלו/תשע"ו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1F31723-C4AE-42BC-9E91-F1890F244DD8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&#1512;&#1502;&#1494;&#1493;&#1512;%20-%20&#1508;&#1512;&#1493;&#1508;&#1497;&#1500;%20&#1499;&#1497;&#1514;&#1492;%20&#1502;&#1506;&#1493;&#1491;&#1499;&#1503;%20&#1497;&#1513;&#1497;&#1489;&#1492;%20&#1508;&#1491;&#1490;&#1493;&#1490;&#1497;&#1514;%20&#1502;&#1495;&#1510;&#1497;&#1514;%20&#1488;'%201).xl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ancoweiss.org.il/983/" TargetMode="External"/><Relationship Id="rId2" Type="http://schemas.openxmlformats.org/officeDocument/2006/relationships/hyperlink" Target="http://sheifa.co.il/59775/%D7%99%D7%A9%D7%99%D7%91%D7%95%D7%A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502;&#1513;&#1493;&#1489;%20&#1500;&#1489;&#1504;&#1493;&#1514;%20&#1500;&#1497;&#1513;&#1497;&#1489;&#1514;%20&#1492;&#1506;&#1512;&#1499;&#1492;-&#1502;&#1497;&#1499;&#1500;%20&#1511;'.doc" TargetMode="External"/><Relationship Id="rId2" Type="http://schemas.openxmlformats.org/officeDocument/2006/relationships/hyperlink" Target="../&#1496;&#1493;&#1508;&#1505;%20&#1502;&#1497;&#1500;&#1493;&#1497;%20&#1513;&#1500;%20&#1492;&#1489;&#1504;&#1493;&#1514;%20&#1500;&#1508;&#1504;&#1497;%20&#1497;&#1513;&#1497;&#1489;&#1514;%20&#1492;&#1492;&#1506;&#1512;&#1499;&#1492;.do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כותרת 1"/>
          <p:cNvSpPr>
            <a:spLocks noGrp="1"/>
          </p:cNvSpPr>
          <p:nvPr>
            <p:ph type="ctrTitle"/>
          </p:nvPr>
        </p:nvSpPr>
        <p:spPr>
          <a:xfrm>
            <a:off x="1043608" y="1700808"/>
            <a:ext cx="7776864" cy="2508448"/>
          </a:xfrm>
        </p:spPr>
        <p:txBody>
          <a:bodyPr>
            <a:normAutofit/>
          </a:bodyPr>
          <a:lstStyle/>
          <a:p>
            <a:pPr eaLnBrk="1" hangingPunct="1"/>
            <a:r>
              <a:rPr lang="he-IL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David" pitchFamily="2" charset="-79"/>
              </a:rPr>
              <a:t/>
            </a:r>
            <a:br>
              <a:rPr lang="he-IL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David" pitchFamily="2" charset="-79"/>
              </a:rPr>
            </a:br>
            <a:r>
              <a:rPr lang="he-IL" sz="8800" b="1" dirty="0" smtClean="0">
                <a:cs typeface="David" pitchFamily="2" charset="-79"/>
              </a:rPr>
              <a:t>ישיבת הערכה </a:t>
            </a:r>
          </a:p>
        </p:txBody>
      </p:sp>
      <p:sp>
        <p:nvSpPr>
          <p:cNvPr id="2" name="כותרת משנה 1"/>
          <p:cNvSpPr>
            <a:spLocks noGrp="1"/>
          </p:cNvSpPr>
          <p:nvPr>
            <p:ph type="subTitle" idx="1"/>
          </p:nvPr>
        </p:nvSpPr>
        <p:spPr>
          <a:xfrm>
            <a:off x="2411760" y="3861048"/>
            <a:ext cx="6368752" cy="1915616"/>
          </a:xfrm>
        </p:spPr>
        <p:txBody>
          <a:bodyPr/>
          <a:lstStyle/>
          <a:p>
            <a:endParaRPr lang="he-IL" b="1" dirty="0" smtClean="0"/>
          </a:p>
          <a:p>
            <a:endParaRPr lang="he-IL" b="1" dirty="0" smtClean="0"/>
          </a:p>
          <a:p>
            <a:endParaRPr lang="he-IL" b="1" dirty="0"/>
          </a:p>
          <a:p>
            <a:r>
              <a:rPr lang="he-IL" b="1" dirty="0" smtClean="0"/>
              <a:t>ערכה: איריס אליהו </a:t>
            </a:r>
            <a:endParaRPr lang="he-IL" b="1" dirty="0"/>
          </a:p>
        </p:txBody>
      </p:sp>
      <p:pic>
        <p:nvPicPr>
          <p:cNvPr id="2052" name="Picture 5" descr="C:\Documents and Settings\שרון\Local Settings\Temporary Internet Files\Content.IE5\T3KL7QFJ\MC90043386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4049688"/>
            <a:ext cx="259918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1956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99592" y="1124744"/>
            <a:ext cx="7520940" cy="35798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e-IL" sz="4400" b="1" dirty="0" smtClean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פתיחת הישיבה:</a:t>
            </a:r>
          </a:p>
          <a:p>
            <a:pPr marL="0" indent="0">
              <a:buNone/>
            </a:pPr>
            <a:endParaRPr lang="he-IL" sz="44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he-IL" sz="4000" dirty="0" smtClean="0">
                <a:solidFill>
                  <a:srgbClr val="00B0F0"/>
                </a:solidFill>
              </a:rPr>
              <a:t>הצגת </a:t>
            </a:r>
            <a:r>
              <a:rPr lang="he-IL" sz="4000" dirty="0">
                <a:solidFill>
                  <a:srgbClr val="00B0F0"/>
                </a:solidFill>
              </a:rPr>
              <a:t>נתונים בסיסיים </a:t>
            </a:r>
            <a:r>
              <a:rPr lang="he-IL" sz="4000" dirty="0" smtClean="0">
                <a:solidFill>
                  <a:srgbClr val="00B0F0"/>
                </a:solidFill>
              </a:rPr>
              <a:t>על הכיתה בכל דרך שתבחרי... </a:t>
            </a:r>
          </a:p>
        </p:txBody>
      </p:sp>
    </p:spTree>
    <p:extLst>
      <p:ext uri="{BB962C8B-B14F-4D97-AF65-F5344CB8AC3E}">
        <p14:creationId xmlns:p14="http://schemas.microsoft.com/office/powerpoint/2010/main" val="130286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התנהלות הישיבה</a:t>
            </a:r>
            <a:r>
              <a:rPr lang="he-IL" sz="4400" b="1" dirty="0" smtClean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ctr"/>
            <a:endParaRPr lang="he-IL" sz="4400" b="1" dirty="0">
              <a:solidFill>
                <a:srgbClr val="0070C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המחנכת היא האחראית להתנהלות הישיבה ולהמשך </a:t>
            </a:r>
            <a:r>
              <a:rPr lang="he-IL" sz="40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טיפול ומעקב. </a:t>
            </a:r>
            <a:endParaRPr lang="he-IL" sz="4000" dirty="0" smtClean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he-IL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38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95536" y="1100628"/>
            <a:ext cx="8352928" cy="3579849"/>
          </a:xfrm>
        </p:spPr>
        <p:txBody>
          <a:bodyPr/>
          <a:lstStyle/>
          <a:p>
            <a:endParaRPr lang="he-IL" dirty="0"/>
          </a:p>
          <a:p>
            <a:pPr algn="ctr"/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יש להקפיד על עמידה </a:t>
            </a:r>
            <a:r>
              <a:rPr lang="he-IL" sz="4000" dirty="0" err="1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בלו''ז</a:t>
            </a:r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שנקבע !!!</a:t>
            </a:r>
          </a:p>
          <a:p>
            <a:pPr algn="ctr"/>
            <a:endParaRPr lang="he-IL" sz="4000" dirty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מקרים מיוחדים ידונו בזמן אחר.</a:t>
            </a:r>
            <a:endParaRPr lang="he-IL" sz="4000" dirty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0945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69504" y="764704"/>
            <a:ext cx="83529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000" b="1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בישיבת ההערכה הראשונה  יש לעבור על כול התלמידות בכיתה ולציין </a:t>
            </a:r>
            <a:r>
              <a:rPr lang="he-IL" sz="4000" b="1" u="sng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בקצרה</a:t>
            </a:r>
            <a:r>
              <a:rPr lang="he-IL" sz="4000" b="1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he-IL" sz="4000" b="1" dirty="0" smtClean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4000" b="1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את </a:t>
            </a:r>
            <a:r>
              <a:rPr lang="he-IL" sz="4000" b="1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מצבן בתחום </a:t>
            </a:r>
            <a:endParaRPr lang="he-IL" sz="4000" b="1" dirty="0" smtClean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4000" b="1" dirty="0" smtClean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הלימודי</a:t>
            </a:r>
            <a:r>
              <a:rPr lang="he-IL" sz="4000" b="1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, </a:t>
            </a:r>
            <a:r>
              <a:rPr lang="he-IL" sz="4000" b="1" dirty="0">
                <a:solidFill>
                  <a:srgbClr val="FFC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החברתי</a:t>
            </a:r>
            <a:r>
              <a:rPr lang="he-IL" sz="4000" b="1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4000" b="1" dirty="0">
                <a:solidFill>
                  <a:srgbClr val="00B05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וההתנהגותי</a:t>
            </a:r>
            <a:r>
              <a:rPr lang="he-IL" sz="4000" b="1" dirty="0" smtClean="0">
                <a:solidFill>
                  <a:srgbClr val="00B05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ctr"/>
            <a:endParaRPr lang="he-IL" sz="4000" b="1" dirty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3200" b="1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המחנכת תסמן לעצמה מראש את התלמידות המורכבות יותר, עליהן יש להרחיב מעט את  הדיון</a:t>
            </a:r>
          </a:p>
        </p:txBody>
      </p:sp>
    </p:spTree>
    <p:extLst>
      <p:ext uri="{BB962C8B-B14F-4D97-AF65-F5344CB8AC3E}">
        <p14:creationId xmlns:p14="http://schemas.microsoft.com/office/powerpoint/2010/main" val="38647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endParaRPr lang="he-IL" sz="3200" dirty="0" smtClean="0">
              <a:solidFill>
                <a:srgbClr val="00B0F0"/>
              </a:solidFill>
            </a:endParaRPr>
          </a:p>
          <a:p>
            <a:r>
              <a:rPr lang="he-IL" sz="3200" dirty="0" smtClean="0">
                <a:solidFill>
                  <a:srgbClr val="00B0F0"/>
                </a:solidFill>
              </a:rPr>
              <a:t>תוך </a:t>
            </a:r>
            <a:r>
              <a:rPr lang="he-IL" sz="3200" dirty="0">
                <a:solidFill>
                  <a:srgbClr val="00B0F0"/>
                </a:solidFill>
              </a:rPr>
              <a:t>כדי דווח הנתונים מהצוות המקצועי הנוכח בישיבה, תמלא המנהלת / רכזת השכבה את </a:t>
            </a:r>
            <a:r>
              <a:rPr lang="he-IL" sz="3200" dirty="0" smtClean="0">
                <a:solidFill>
                  <a:srgbClr val="00B0F0"/>
                </a:solidFill>
              </a:rPr>
              <a:t>"טבלת הרמזור"</a:t>
            </a:r>
          </a:p>
          <a:p>
            <a:r>
              <a:rPr lang="he-IL" sz="3200" dirty="0" smtClean="0">
                <a:solidFill>
                  <a:srgbClr val="FF0000"/>
                </a:solidFill>
                <a:hlinkClick r:id="rId2" action="ppaction://hlinkfile"/>
              </a:rPr>
              <a:t>*</a:t>
            </a:r>
            <a:r>
              <a:rPr lang="he-IL" sz="2200" dirty="0" smtClean="0">
                <a:solidFill>
                  <a:srgbClr val="00B0F0"/>
                </a:solidFill>
                <a:hlinkClick r:id="rId2" action="ppaction://hlinkfile"/>
              </a:rPr>
              <a:t>רמזור - פרופיל כיתה מעודכן ישיבה פדגוגית מחצית א' 1).</a:t>
            </a:r>
            <a:r>
              <a:rPr lang="en-US" sz="2200" dirty="0" err="1" smtClean="0">
                <a:solidFill>
                  <a:srgbClr val="00B0F0"/>
                </a:solidFill>
                <a:hlinkClick r:id="rId2" action="ppaction://hlinkfile"/>
              </a:rPr>
              <a:t>xls</a:t>
            </a:r>
            <a:endParaRPr lang="he-IL" sz="2200" dirty="0" smtClean="0">
              <a:solidFill>
                <a:srgbClr val="00B0F0"/>
              </a:solidFill>
            </a:endParaRPr>
          </a:p>
          <a:p>
            <a:pPr algn="ctr"/>
            <a:r>
              <a:rPr lang="he-IL" sz="3200" dirty="0" smtClean="0"/>
              <a:t>הטבלה </a:t>
            </a:r>
            <a:r>
              <a:rPr lang="he-IL" sz="3200" dirty="0"/>
              <a:t>תינתן בסוף הישיבה למחנכת ותשמש מפה כיתתית חזותית -</a:t>
            </a:r>
            <a:r>
              <a:rPr lang="he-IL" sz="3200" dirty="0" smtClean="0"/>
              <a:t>סיכום </a:t>
            </a:r>
            <a:r>
              <a:rPr lang="he-IL" sz="3200" dirty="0"/>
              <a:t>והמלצות להמשך טיפול</a:t>
            </a:r>
          </a:p>
          <a:p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89670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3200" b="1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תכנון סדר התלמידות: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99592" y="1412776"/>
            <a:ext cx="7520940" cy="357984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רצוי </a:t>
            </a:r>
            <a:r>
              <a:rPr lang="he-IL" sz="32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להתחיל את הדיון בתלמידי האמצע, </a:t>
            </a:r>
            <a:endParaRPr lang="he-IL" sz="3200" dirty="0" smtClean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ctr">
              <a:buNone/>
            </a:pPr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2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אח"כ להתמקד בתלמידות  המאתגרות </a:t>
            </a:r>
            <a:endParaRPr lang="he-IL" sz="3200" dirty="0" smtClean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ctr">
              <a:buNone/>
            </a:pPr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ולבסוף </a:t>
            </a:r>
            <a:r>
              <a:rPr lang="he-IL" sz="32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לדון בתלמידות המתפקדות כראוי בכיתה.</a:t>
            </a:r>
          </a:p>
          <a:p>
            <a:pPr algn="ctr"/>
            <a:endParaRPr lang="he-IL" sz="3200" dirty="0"/>
          </a:p>
          <a:p>
            <a:pPr algn="ctr"/>
            <a:r>
              <a:rPr lang="he-IL" sz="3200" dirty="0"/>
              <a:t>אפשרות נוספת היא לעבור על הרשימה עפ"י סדר שמי, כאשר מקדישים מעט יותר זמן לתלמידות המאתגרות. 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7608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dirty="0"/>
              <a:t/>
            </a:r>
            <a:br>
              <a:rPr lang="he-IL" dirty="0"/>
            </a:br>
            <a:r>
              <a:rPr lang="he-IL" sz="4900" b="1" dirty="0" smtClean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לאחר הישיבה-מעקב </a:t>
            </a:r>
            <a:r>
              <a:rPr lang="he-IL" sz="4900" b="1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ויישום :</a:t>
            </a:r>
            <a:r>
              <a:rPr lang="he-IL" sz="4900" b="1" dirty="0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4900" b="1" dirty="0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he-IL" sz="4900" b="1" dirty="0">
              <a:solidFill>
                <a:schemeClr val="tx2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289698" y="908720"/>
            <a:ext cx="83529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e-IL" sz="2800" dirty="0">
              <a:solidFill>
                <a:srgbClr val="00B0F0"/>
              </a:solidFill>
            </a:endParaRPr>
          </a:p>
          <a:p>
            <a:endParaRPr lang="he-IL" sz="2800" dirty="0" smtClean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8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2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כשבוע לאחר </a:t>
            </a:r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ישיבת ההערכה תשב המחנכת עם רכזת שכבה/חטיבה, יועצת, מנהלת חט"ב/מנהלת תיכו</a:t>
            </a:r>
            <a:r>
              <a:rPr lang="he-IL" sz="32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ן</a:t>
            </a:r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להחלטות, סיכום ויישום של הדברים שעלו . </a:t>
            </a:r>
          </a:p>
          <a:p>
            <a:pPr algn="ctr"/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כול מחנכת דואגת שההמלצות מיושמות </a:t>
            </a:r>
            <a:r>
              <a:rPr lang="he-IL" sz="3200" dirty="0" err="1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ע''י</a:t>
            </a:r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הגורמים השונים.</a:t>
            </a:r>
          </a:p>
          <a:p>
            <a:pPr algn="ctr"/>
            <a:endParaRPr lang="he-IL" sz="3200" dirty="0" smtClean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he-IL" sz="3200" dirty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he-IL" sz="3200" dirty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59688" y="1772816"/>
            <a:ext cx="80447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2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חשוב לחזור ל"טבלת הרמזור"  </a:t>
            </a:r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ולסיכום,</a:t>
            </a:r>
          </a:p>
          <a:p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  <a:r>
              <a:rPr lang="he-IL" sz="32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לפני </a:t>
            </a:r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ישיבת הערכה </a:t>
            </a:r>
            <a:r>
              <a:rPr lang="he-IL" sz="32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הבאה על מנת לבדוק שאכן התבצעו הדברים </a:t>
            </a:r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שתוכננו</a:t>
            </a:r>
          </a:p>
          <a:p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את ישיבת ההערכה השנייה יש לפתוח </a:t>
            </a:r>
            <a:r>
              <a:rPr lang="he-IL" sz="32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בהתייחסות לעיקרי הדברים שנאמרו ולטיפול שנעשה בין הישיבה </a:t>
            </a:r>
            <a:r>
              <a:rPr lang="he-IL" sz="32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הראשונה לשנייה</a:t>
            </a:r>
            <a:endParaRPr lang="he-IL" sz="3200" dirty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980728"/>
            <a:ext cx="662473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b="1" dirty="0" smtClean="0">
                <a:solidFill>
                  <a:srgbClr val="0070C0"/>
                </a:solidFill>
              </a:rPr>
              <a:t>לקראת ישיבת ההערכה הבאה...</a:t>
            </a:r>
            <a:endParaRPr lang="he-IL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39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e-IL" sz="8000" dirty="0" smtClean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ctr">
              <a:buNone/>
            </a:pPr>
            <a:r>
              <a:rPr lang="he-IL" sz="8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בהצלחה רבה!!</a:t>
            </a:r>
            <a:endParaRPr lang="he-IL" sz="8000" dirty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7385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4422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e-IL" b="1" smtClean="0">
                <a:solidFill>
                  <a:srgbClr val="0070C0"/>
                </a:solidFill>
                <a:cs typeface="David" pitchFamily="2" charset="-79"/>
              </a:rPr>
              <a:t>נשמע מוכר?</a:t>
            </a:r>
            <a:r>
              <a:rPr lang="en-US" b="1" smtClean="0">
                <a:solidFill>
                  <a:srgbClr val="0070C0"/>
                </a:solidFill>
                <a:cs typeface="David" pitchFamily="2" charset="-79"/>
              </a:rPr>
              <a:t> </a:t>
            </a:r>
            <a:endParaRPr lang="he-IL" b="1" smtClean="0">
              <a:solidFill>
                <a:srgbClr val="0070C0"/>
              </a:solidFill>
              <a:cs typeface="David" pitchFamily="2" charset="-79"/>
            </a:endParaRPr>
          </a:p>
        </p:txBody>
      </p:sp>
      <p:sp>
        <p:nvSpPr>
          <p:cNvPr id="4099" name="מציין מיקום תוכן 2"/>
          <p:cNvSpPr>
            <a:spLocks noGrp="1"/>
          </p:cNvSpPr>
          <p:nvPr>
            <p:ph idx="1"/>
          </p:nvPr>
        </p:nvSpPr>
        <p:spPr>
          <a:xfrm>
            <a:off x="5364163" y="1357313"/>
            <a:ext cx="3322637" cy="4768850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None/>
            </a:pPr>
            <a:r>
              <a:rPr lang="he-IL" sz="1600" dirty="0" smtClean="0"/>
              <a:t>בשעת אחר צהריים מעייפת,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כשהארוחה לוחצת בסרעפת,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ריח </a:t>
            </a:r>
            <a:r>
              <a:rPr lang="he-IL" sz="1600" dirty="0" err="1" smtClean="0"/>
              <a:t>הסייאסטה</a:t>
            </a:r>
            <a:r>
              <a:rPr lang="he-IL" sz="1600" dirty="0" smtClean="0"/>
              <a:t> מהפנט ומרדים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וגון פנינו הולך ומאדים...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לתוך הנירוונה והקדושה הססגונית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פורצת לה הישיבה הפדגוגית.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 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זו דורשת תגובה </a:t>
            </a:r>
            <a:r>
              <a:rPr lang="he-IL" sz="1600" dirty="0" err="1" smtClean="0"/>
              <a:t>מיידית</a:t>
            </a:r>
            <a:r>
              <a:rPr lang="he-IL" sz="1600" dirty="0" smtClean="0"/>
              <a:t> ולוגית,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התייחסות רצינית וחשיבה אנלוגית.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וכך סביב שולחן נכנסים לעניינים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זורקים לאוויר מספרים וציונים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ומי שניחן  בכישרון ובחוש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מתבל את דבריו בפסיכולוגיה בגרוש: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"הילדה מדוכאת, יש לשלוח ליועצת,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הבית הרוס </a:t>
            </a:r>
            <a:r>
              <a:rPr lang="he-IL" sz="1600" dirty="0" err="1" smtClean="0"/>
              <a:t>והאמא</a:t>
            </a:r>
            <a:r>
              <a:rPr lang="he-IL" sz="1600" dirty="0" smtClean="0"/>
              <a:t> לוחצת,</a:t>
            </a:r>
            <a:endParaRPr lang="en-US" sz="1600" dirty="0" smtClean="0"/>
          </a:p>
          <a:p>
            <a:pPr>
              <a:buFont typeface="Arial" pitchFamily="34" charset="0"/>
              <a:buNone/>
            </a:pPr>
            <a:r>
              <a:rPr lang="he-IL" sz="1600" dirty="0" smtClean="0"/>
              <a:t>אולי היא מאוהבת, עליה זה משפיע,</a:t>
            </a:r>
            <a:endParaRPr lang="en-US" sz="1600" dirty="0" smtClean="0"/>
          </a:p>
        </p:txBody>
      </p:sp>
      <p:sp>
        <p:nvSpPr>
          <p:cNvPr id="5" name="מציין מיקום תוכן 2"/>
          <p:cNvSpPr txBox="1">
            <a:spLocks/>
          </p:cNvSpPr>
          <p:nvPr/>
        </p:nvSpPr>
        <p:spPr bwMode="auto">
          <a:xfrm>
            <a:off x="1116013" y="1214438"/>
            <a:ext cx="3527425" cy="476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endParaRPr lang="he-IL" sz="1400" dirty="0">
              <a:latin typeface="+mn-lt"/>
              <a:cs typeface="+mn-cs"/>
            </a:endParaRPr>
          </a:p>
          <a:p>
            <a:pPr>
              <a:buFont typeface="Arial" pitchFamily="34" charset="0"/>
              <a:buNone/>
              <a:defRPr/>
            </a:pPr>
            <a:r>
              <a:rPr lang="he-IL" sz="1500" b="1" dirty="0">
                <a:cs typeface="+mn-cs"/>
              </a:rPr>
              <a:t>עובדה, לשיעורים </a:t>
            </a:r>
            <a:r>
              <a:rPr lang="he-IL" sz="1500" b="1" dirty="0" smtClean="0">
                <a:cs typeface="+mn-cs"/>
              </a:rPr>
              <a:t>הפסיקה </a:t>
            </a:r>
            <a:r>
              <a:rPr lang="he-IL" sz="1500" b="1" dirty="0">
                <a:cs typeface="+mn-cs"/>
              </a:rPr>
              <a:t>להגיע"</a:t>
            </a:r>
            <a:endParaRPr lang="en-US" sz="1500" b="1" dirty="0">
              <a:cs typeface="+mn-cs"/>
            </a:endParaRPr>
          </a:p>
          <a:p>
            <a:pPr>
              <a:buFont typeface="Arial" pitchFamily="34" charset="0"/>
              <a:buNone/>
              <a:defRPr/>
            </a:pPr>
            <a:r>
              <a:rPr lang="he-IL" sz="1500" b="1" dirty="0">
                <a:cs typeface="+mn-cs"/>
              </a:rPr>
              <a:t>אמרות שפר ואמרות כנף</a:t>
            </a:r>
            <a:endParaRPr lang="en-US" sz="1500" b="1" dirty="0">
              <a:cs typeface="+mn-cs"/>
            </a:endParaRPr>
          </a:p>
          <a:p>
            <a:pPr>
              <a:buFont typeface="Arial" pitchFamily="34" charset="0"/>
              <a:buNone/>
              <a:defRPr/>
            </a:pPr>
            <a:r>
              <a:rPr lang="he-IL" sz="1500" b="1" dirty="0">
                <a:cs typeface="+mn-cs"/>
              </a:rPr>
              <a:t>נמסרות באוויר בלי ניד עפעף...</a:t>
            </a:r>
            <a:endParaRPr lang="en-US" sz="1500" b="1" dirty="0"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תסריט זה חוזר מספר פעמים בשנה,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ואין איש שואל "נו, מה השתנה?"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כי התחושה של בית חרושת וסרט נע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היא כמו תרגיל חילוק ובסוף המנה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מן משהו אוטומטי ומתסכל יותר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ולא נמצא לו גואלת, לא נמצא לו פותר.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 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וכך כל שנה וכל עונה </a:t>
            </a:r>
            <a:r>
              <a:rPr lang="he-IL" sz="1500" b="1" dirty="0" err="1">
                <a:latin typeface="+mn-lt"/>
                <a:cs typeface="+mn-cs"/>
              </a:rPr>
              <a:t>סמסטריאלית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חוזר התסריט של ישיבה פדגוגית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ואין הצעה ואין פתרון,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500" b="1" dirty="0">
                <a:latin typeface="+mn-lt"/>
                <a:cs typeface="+mn-cs"/>
              </a:rPr>
              <a:t>אין לו תחליף לזה הרעיון?</a:t>
            </a:r>
            <a:endParaRPr lang="en-US" sz="1500" b="1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600" dirty="0">
                <a:latin typeface="+mn-lt"/>
                <a:cs typeface="+mn-cs"/>
              </a:rPr>
              <a:t> </a:t>
            </a:r>
            <a:endParaRPr lang="en-US" sz="16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400" dirty="0">
                <a:latin typeface="+mn-lt"/>
                <a:cs typeface="+mn-cs"/>
              </a:rPr>
              <a:t> </a:t>
            </a:r>
            <a:endParaRPr lang="en-US" sz="14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000" dirty="0">
                <a:latin typeface="+mn-lt"/>
                <a:cs typeface="+mn-cs"/>
              </a:rPr>
              <a:t>מיכל טל, תיכון מקיף </a:t>
            </a:r>
            <a:r>
              <a:rPr lang="he-IL" sz="1000" dirty="0" err="1">
                <a:latin typeface="+mn-lt"/>
                <a:cs typeface="+mn-cs"/>
              </a:rPr>
              <a:t>ש"ש</a:t>
            </a:r>
            <a:r>
              <a:rPr lang="he-IL" sz="1000" dirty="0">
                <a:latin typeface="+mn-lt"/>
                <a:cs typeface="+mn-cs"/>
              </a:rPr>
              <a:t> שרת, נצרת עלית</a:t>
            </a:r>
            <a:endParaRPr lang="en-US" sz="10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000" dirty="0">
                <a:latin typeface="+mn-lt"/>
                <a:cs typeface="+mn-cs"/>
              </a:rPr>
              <a:t> </a:t>
            </a:r>
            <a:endParaRPr lang="en-US" sz="10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he-IL" sz="1400" dirty="0">
                <a:latin typeface="+mn-lt"/>
                <a:cs typeface="+mn-cs"/>
              </a:rPr>
              <a:t> </a:t>
            </a:r>
            <a:endParaRPr lang="en-US" sz="14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he-IL" sz="1400" dirty="0">
              <a:solidFill>
                <a:srgbClr val="00B0F0"/>
              </a:solidFill>
              <a:latin typeface="+mn-lt"/>
              <a:cs typeface="David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מציין מיקום תוכן 2"/>
          <p:cNvSpPr>
            <a:spLocks noGrp="1"/>
          </p:cNvSpPr>
          <p:nvPr>
            <p:ph idx="1"/>
          </p:nvPr>
        </p:nvSpPr>
        <p:spPr>
          <a:xfrm>
            <a:off x="323528" y="1600200"/>
            <a:ext cx="8352928" cy="4525963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he-IL" dirty="0" smtClean="0">
                <a:solidFill>
                  <a:srgbClr val="00B0F0"/>
                </a:solidFill>
                <a:cs typeface="David" pitchFamily="2" charset="-79"/>
              </a:rPr>
              <a:t>סיכום וחומרים נוספים ניתן למצוא באתר "שאיפה"</a:t>
            </a:r>
          </a:p>
          <a:p>
            <a:pPr>
              <a:buFont typeface="Arial" pitchFamily="34" charset="0"/>
              <a:buNone/>
            </a:pPr>
            <a:r>
              <a:rPr lang="en-US" sz="2000" dirty="0" smtClean="0">
                <a:cs typeface="David" pitchFamily="2" charset="-79"/>
                <a:hlinkClick r:id="rId2"/>
              </a:rPr>
              <a:t>http://sheifa.co.il/59775/%D7%99%D7%A9%D7%99%D7%91%D7%95%D7%AA</a:t>
            </a:r>
            <a:r>
              <a:rPr lang="he-IL" sz="2000" dirty="0" smtClean="0">
                <a:cs typeface="David" pitchFamily="2" charset="-79"/>
              </a:rPr>
              <a:t> </a:t>
            </a:r>
          </a:p>
          <a:p>
            <a:endParaRPr lang="he-IL" dirty="0" smtClean="0">
              <a:cs typeface="David" pitchFamily="2" charset="-79"/>
            </a:endParaRPr>
          </a:p>
          <a:p>
            <a:endParaRPr lang="he-IL" dirty="0" smtClean="0">
              <a:cs typeface="David" pitchFamily="2" charset="-79"/>
            </a:endParaRPr>
          </a:p>
          <a:p>
            <a:pPr>
              <a:buFont typeface="Arial" pitchFamily="34" charset="0"/>
              <a:buNone/>
            </a:pPr>
            <a:r>
              <a:rPr lang="he-IL" dirty="0" smtClean="0">
                <a:solidFill>
                  <a:srgbClr val="00B0F0"/>
                </a:solidFill>
                <a:cs typeface="David" pitchFamily="2" charset="-79"/>
              </a:rPr>
              <a:t>דפים וחומרים נוספים באתר </a:t>
            </a:r>
            <a:r>
              <a:rPr lang="he-IL" dirty="0" err="1" smtClean="0">
                <a:solidFill>
                  <a:srgbClr val="00B0F0"/>
                </a:solidFill>
                <a:cs typeface="David" pitchFamily="2" charset="-79"/>
              </a:rPr>
              <a:t>ברנקו</a:t>
            </a:r>
            <a:r>
              <a:rPr lang="he-IL" dirty="0" smtClean="0">
                <a:solidFill>
                  <a:srgbClr val="00B0F0"/>
                </a:solidFill>
                <a:cs typeface="David" pitchFamily="2" charset="-79"/>
              </a:rPr>
              <a:t> וייס</a:t>
            </a:r>
          </a:p>
          <a:p>
            <a:pPr>
              <a:buFont typeface="Arial" pitchFamily="34" charset="0"/>
              <a:buNone/>
            </a:pPr>
            <a:r>
              <a:rPr lang="en-US" sz="2400" dirty="0" smtClean="0">
                <a:cs typeface="David" pitchFamily="2" charset="-79"/>
                <a:hlinkClick r:id="rId3"/>
              </a:rPr>
              <a:t>http://www.brancoweiss.org.il/983/</a:t>
            </a:r>
            <a:r>
              <a:rPr lang="he-IL" sz="2400" dirty="0" smtClean="0">
                <a:cs typeface="David" pitchFamily="2" charset="-79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70C0"/>
                </a:solidFill>
                <a:cs typeface="David" pitchFamily="2" charset="-79"/>
              </a:rPr>
              <a:t> </a:t>
            </a:r>
            <a:endParaRPr lang="he-IL" b="1" dirty="0" smtClean="0">
              <a:solidFill>
                <a:srgbClr val="0070C0"/>
              </a:solidFill>
              <a:cs typeface="David" pitchFamily="2" charset="-79"/>
            </a:endParaRPr>
          </a:p>
        </p:txBody>
      </p:sp>
      <p:sp>
        <p:nvSpPr>
          <p:cNvPr id="3075" name="מציין מיקום תוכן 2"/>
          <p:cNvSpPr>
            <a:spLocks noGrp="1"/>
          </p:cNvSpPr>
          <p:nvPr>
            <p:ph idx="1"/>
          </p:nvPr>
        </p:nvSpPr>
        <p:spPr>
          <a:xfrm>
            <a:off x="214313" y="1357313"/>
            <a:ext cx="8472487" cy="476885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he-IL" sz="3600" dirty="0" smtClean="0">
                <a:solidFill>
                  <a:srgbClr val="00B0F0"/>
                </a:solidFill>
                <a:cs typeface="David" pitchFamily="2" charset="-79"/>
              </a:rPr>
              <a:t>האם אפשר לעשות זאת טוב יותר? יעיל יותר?</a:t>
            </a:r>
          </a:p>
          <a:p>
            <a:pPr eaLnBrk="1" hangingPunct="1">
              <a:buFont typeface="Arial" pitchFamily="34" charset="0"/>
              <a:buNone/>
            </a:pPr>
            <a:endParaRPr lang="he-IL" sz="3600" dirty="0" smtClean="0">
              <a:solidFill>
                <a:srgbClr val="00B0F0"/>
              </a:solidFill>
              <a:cs typeface="David" pitchFamily="2" charset="-79"/>
            </a:endParaRPr>
          </a:p>
        </p:txBody>
      </p:sp>
      <p:pic>
        <p:nvPicPr>
          <p:cNvPr id="3076" name="Picture 6" descr="http://c3.ort.org.il/InAttach/3c513aab-7c4f-4061-8a2e-aafd22885a32/2e898949-be03-492d-8920-af1f342077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180101"/>
            <a:ext cx="6167015" cy="3953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itchFamily="34" charset="0"/>
              <a:buNone/>
            </a:pPr>
            <a:r>
              <a:rPr lang="he-IL" sz="4000" b="1" dirty="0" smtClean="0">
                <a:solidFill>
                  <a:srgbClr val="0070C0"/>
                </a:solidFill>
                <a:cs typeface="David" pitchFamily="2" charset="-79"/>
              </a:rPr>
              <a:t>מה מטרת ישיבת ההערכה?</a:t>
            </a:r>
          </a:p>
        </p:txBody>
      </p:sp>
      <p:pic>
        <p:nvPicPr>
          <p:cNvPr id="5125" name="Picture 2" descr="http://www.pushup.co.il/files/user_pics/113200868494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796040"/>
            <a:ext cx="35718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מלבן 1"/>
          <p:cNvSpPr/>
          <p:nvPr/>
        </p:nvSpPr>
        <p:spPr>
          <a:xfrm>
            <a:off x="683568" y="2492896"/>
            <a:ext cx="7704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0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שיפור </a:t>
            </a:r>
            <a:r>
              <a:rPr lang="he-IL" sz="4000" dirty="0">
                <a:latin typeface="David" panose="020E0502060401010101" pitchFamily="34" charset="-79"/>
                <a:cs typeface="David" panose="020E0502060401010101" pitchFamily="34" charset="-79"/>
              </a:rPr>
              <a:t>המצב בכיתה </a:t>
            </a:r>
            <a:r>
              <a:rPr lang="he-IL" sz="4000" dirty="0" smtClean="0">
                <a:latin typeface="David" panose="020E0502060401010101" pitchFamily="34" charset="-79"/>
                <a:cs typeface="David" panose="020E0502060401010101" pitchFamily="34" charset="-79"/>
              </a:rPr>
              <a:t>כיחידה,</a:t>
            </a:r>
          </a:p>
          <a:p>
            <a:pPr algn="ctr"/>
            <a:r>
              <a:rPr lang="he-IL" sz="4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וקידום  התלמידות הלומדות </a:t>
            </a:r>
            <a:r>
              <a:rPr lang="he-IL" sz="4000" dirty="0">
                <a:latin typeface="David" panose="020E0502060401010101" pitchFamily="34" charset="-79"/>
                <a:cs typeface="David" panose="020E0502060401010101" pitchFamily="34" charset="-79"/>
              </a:rPr>
              <a:t>בכיתה.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16632"/>
            <a:ext cx="8321040" cy="6009531"/>
          </a:xfrm>
        </p:spPr>
        <p:txBody>
          <a:bodyPr/>
          <a:lstStyle/>
          <a:p>
            <a:endParaRPr lang="he-IL" dirty="0"/>
          </a:p>
          <a:p>
            <a:pPr marL="0" indent="0">
              <a:buNone/>
            </a:pPr>
            <a:r>
              <a:rPr lang="he-IL" sz="4400" dirty="0" smtClean="0">
                <a:latin typeface="David" panose="020E0502060401010101" pitchFamily="34" charset="-79"/>
                <a:cs typeface="David" panose="020E0502060401010101" pitchFamily="34" charset="-79"/>
              </a:rPr>
              <a:t>   </a:t>
            </a:r>
            <a:r>
              <a:rPr lang="he-IL" sz="4400" b="1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יעדים: </a:t>
            </a:r>
          </a:p>
          <a:p>
            <a:pPr marL="0" indent="0" algn="ctr">
              <a:buNone/>
            </a:pPr>
            <a:r>
              <a:rPr lang="he-IL" sz="4000" dirty="0" smtClean="0"/>
              <a:t>*</a:t>
            </a:r>
            <a:r>
              <a:rPr lang="he-IL" sz="3200" dirty="0" smtClean="0"/>
              <a:t> </a:t>
            </a:r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הצוות </a:t>
            </a:r>
            <a:r>
              <a:rPr lang="he-IL" sz="40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יקבל תמונה כוללת של מצב הכיתה </a:t>
            </a:r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באופן </a:t>
            </a:r>
            <a:r>
              <a:rPr lang="he-IL" sz="4000" u="sng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כללי</a:t>
            </a:r>
            <a:r>
              <a:rPr lang="he-IL" sz="40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ושל התלמידות  הלומדות  בה באופן </a:t>
            </a:r>
            <a:r>
              <a:rPr lang="he-IL" sz="4000" u="sng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פרטני</a:t>
            </a:r>
            <a:r>
              <a:rPr lang="he-IL" sz="40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</a:p>
          <a:p>
            <a:pPr marL="0" indent="0" algn="ctr">
              <a:buNone/>
            </a:pPr>
            <a:r>
              <a:rPr lang="he-IL" sz="4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*</a:t>
            </a:r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בעקבות הישיבה, תעשה </a:t>
            </a:r>
            <a:r>
              <a:rPr lang="he-IL" sz="40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חשיבה משותפת </a:t>
            </a:r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לקידום התלמידות.</a:t>
            </a:r>
            <a:endParaRPr lang="he-IL" sz="4000" dirty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3722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272588"/>
          </a:xfrm>
        </p:spPr>
        <p:txBody>
          <a:bodyPr>
            <a:normAutofit/>
          </a:bodyPr>
          <a:lstStyle/>
          <a:p>
            <a:pPr algn="ctr"/>
            <a:r>
              <a:rPr lang="he-IL" sz="4400" dirty="0" smtClean="0">
                <a:solidFill>
                  <a:srgbClr val="0070C0"/>
                </a:solidFill>
              </a:rPr>
              <a:t>איסוף נתונים מהתלמידות</a:t>
            </a:r>
            <a:endParaRPr lang="he-IL" sz="4400" dirty="0">
              <a:solidFill>
                <a:srgbClr val="0070C0"/>
              </a:solidFill>
            </a:endParaRPr>
          </a:p>
          <a:p>
            <a:pPr algn="ctr"/>
            <a:r>
              <a:rPr lang="he-IL" sz="4000" dirty="0" smtClean="0"/>
              <a:t>מומלץ לאסוף נתונים גם מהתלמידות</a:t>
            </a:r>
            <a:r>
              <a:rPr lang="he-IL" sz="4400" dirty="0" smtClean="0"/>
              <a:t>.</a:t>
            </a:r>
          </a:p>
          <a:p>
            <a:pPr algn="ctr"/>
            <a:r>
              <a:rPr lang="he-IL" sz="4000" dirty="0" smtClean="0">
                <a:solidFill>
                  <a:srgbClr val="FF0000"/>
                </a:solidFill>
              </a:rPr>
              <a:t>להלן סגנונות של טופסי דווח</a:t>
            </a:r>
          </a:p>
          <a:p>
            <a:r>
              <a:rPr lang="he-IL" sz="4000" dirty="0" smtClean="0">
                <a:solidFill>
                  <a:srgbClr val="FF0000"/>
                </a:solidFill>
              </a:rPr>
              <a:t> </a:t>
            </a:r>
            <a:r>
              <a:rPr lang="he-IL" sz="2200" dirty="0" smtClean="0">
                <a:solidFill>
                  <a:srgbClr val="FF0000"/>
                </a:solidFill>
              </a:rPr>
              <a:t>*</a:t>
            </a:r>
            <a:r>
              <a:rPr lang="he-IL" sz="2200" dirty="0" smtClean="0">
                <a:solidFill>
                  <a:srgbClr val="FF0000"/>
                </a:solidFill>
                <a:hlinkClick r:id="rId2" action="ppaction://hlinkfile"/>
              </a:rPr>
              <a:t>..\טופס מילוי של הבנות לפני ישיבת ההערכה.</a:t>
            </a:r>
            <a:r>
              <a:rPr lang="en-US" sz="2200" dirty="0" smtClean="0">
                <a:solidFill>
                  <a:srgbClr val="FF0000"/>
                </a:solidFill>
                <a:hlinkClick r:id="rId2" action="ppaction://hlinkfile"/>
              </a:rPr>
              <a:t>doc</a:t>
            </a:r>
            <a:endParaRPr lang="en-US" sz="2200" dirty="0" smtClean="0">
              <a:solidFill>
                <a:srgbClr val="FF0000"/>
              </a:solidFill>
            </a:endParaRPr>
          </a:p>
          <a:p>
            <a:r>
              <a:rPr lang="en-US" sz="2200" dirty="0" smtClean="0">
                <a:solidFill>
                  <a:srgbClr val="FF0000"/>
                </a:solidFill>
              </a:rPr>
              <a:t>*</a:t>
            </a:r>
            <a:r>
              <a:rPr lang="he-IL" sz="2200" dirty="0" smtClean="0">
                <a:solidFill>
                  <a:srgbClr val="FF0000"/>
                </a:solidFill>
                <a:hlinkClick r:id="rId3" action="ppaction://hlinkfile"/>
              </a:rPr>
              <a:t>משוב לבנות לישיבת הערכה-מיכל ק'.</a:t>
            </a:r>
            <a:r>
              <a:rPr lang="en-US" sz="2200" dirty="0" smtClean="0">
                <a:solidFill>
                  <a:srgbClr val="FF0000"/>
                </a:solidFill>
                <a:hlinkClick r:id="rId3" action="ppaction://hlinkfile"/>
              </a:rPr>
              <a:t>doc</a:t>
            </a:r>
            <a:endParaRPr lang="he-IL" sz="2200" dirty="0" smtClean="0">
              <a:solidFill>
                <a:srgbClr val="FF0000"/>
              </a:solidFill>
            </a:endParaRPr>
          </a:p>
          <a:p>
            <a:endParaRPr lang="he-IL" sz="2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65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e-IL" dirty="0"/>
          </a:p>
          <a:p>
            <a:pPr marL="0" indent="0" algn="ctr"/>
            <a:r>
              <a:rPr lang="he-IL" sz="4400" u="sng" dirty="0">
                <a:latin typeface="David" panose="020E0502060401010101" pitchFamily="34" charset="-79"/>
                <a:cs typeface="David" panose="020E0502060401010101" pitchFamily="34" charset="-79"/>
              </a:rPr>
              <a:t>לקראת </a:t>
            </a:r>
            <a:r>
              <a:rPr lang="he-IL" sz="44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ישיבת הערכה אפקטיבית</a:t>
            </a:r>
          </a:p>
          <a:p>
            <a:pPr marL="0" indent="0" algn="ctr"/>
            <a:r>
              <a:rPr lang="he-IL" sz="4400" dirty="0" smtClean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4400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איסוף </a:t>
            </a:r>
            <a:r>
              <a:rPr lang="he-IL" sz="4400" b="1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נתונים </a:t>
            </a:r>
            <a:endParaRPr lang="he-IL" sz="4000" dirty="0" smtClean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על המחנכת  לדרוש מהמורים המקצועיים את הציונים </a:t>
            </a:r>
            <a:r>
              <a:rPr lang="he-IL" sz="4000" u="sng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והערות המעקב </a:t>
            </a:r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עד </a:t>
            </a:r>
            <a:r>
              <a:rPr lang="he-IL" sz="40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3 ימים לפני תאריך הישיבה </a:t>
            </a:r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ולרכז </a:t>
            </a:r>
            <a:r>
              <a:rPr lang="he-IL" sz="4000" dirty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אותם לקראת הדיון </a:t>
            </a:r>
            <a:r>
              <a:rPr lang="he-IL" sz="4000" dirty="0" smtClean="0">
                <a:solidFill>
                  <a:srgbClr val="00B0F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בישיבה.</a:t>
            </a:r>
            <a:endParaRPr lang="he-IL" sz="32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3200" dirty="0" smtClean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3200" dirty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4000" dirty="0">
              <a:solidFill>
                <a:srgbClr val="00B0F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8420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sz="4400" dirty="0" smtClean="0">
                <a:solidFill>
                  <a:srgbClr val="0070C0"/>
                </a:solidFill>
              </a:rPr>
              <a:t>מיפוי כיתה</a:t>
            </a:r>
            <a:endParaRPr lang="he-IL" sz="4400" dirty="0">
              <a:solidFill>
                <a:srgbClr val="0070C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pPr algn="ctr"/>
            <a:endParaRPr lang="he-IL" sz="4000" dirty="0" smtClean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4000" dirty="0" smtClean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המלצה </a:t>
            </a:r>
            <a:r>
              <a:rPr lang="he-IL" sz="40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למיפוי כיתתי מקדים, </a:t>
            </a:r>
            <a:endParaRPr lang="he-IL" sz="4000" dirty="0" smtClean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4000" dirty="0" smtClean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40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ממיכל </a:t>
            </a:r>
            <a:r>
              <a:rPr lang="he-IL" sz="4000" dirty="0" err="1" smtClean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קופרמן</a:t>
            </a:r>
            <a:endParaRPr lang="he-IL" sz="4000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7602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692696"/>
            <a:ext cx="8136904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859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וויות">
  <a:themeElements>
    <a:clrScheme name="זוויות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זוויות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ווי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466</TotalTime>
  <Words>487</Words>
  <Application>Microsoft Office PowerPoint</Application>
  <PresentationFormat>‫הצגה על המסך (4:3)</PresentationFormat>
  <Paragraphs>111</Paragraphs>
  <Slides>20</Slides>
  <Notes>2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20</vt:i4>
      </vt:variant>
    </vt:vector>
  </HeadingPairs>
  <TitlesOfParts>
    <vt:vector size="21" baseType="lpstr">
      <vt:lpstr>זוויות</vt:lpstr>
      <vt:lpstr> ישיבת הערכה </vt:lpstr>
      <vt:lpstr>נשמע מוכר? </vt:lpstr>
      <vt:lpstr> </vt:lpstr>
      <vt:lpstr>מצגת של PowerPoint</vt:lpstr>
      <vt:lpstr>מצגת של PowerPoint</vt:lpstr>
      <vt:lpstr>מצגת של PowerPoint</vt:lpstr>
      <vt:lpstr>מצגת של PowerPoint</vt:lpstr>
      <vt:lpstr>מיפוי כיתה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תכנון סדר התלמידות:</vt:lpstr>
      <vt:lpstr> לאחר הישיבה-מעקב ויישום : </vt:lpstr>
      <vt:lpstr>מצגת של PowerPoint</vt:lpstr>
      <vt:lpstr>מצגת של PowerPoint</vt:lpstr>
      <vt:lpstr>מצגת של PowerPoint</vt:lpstr>
      <vt:lpstr>מצגת של PowerPoint</vt:lpstr>
    </vt:vector>
  </TitlesOfParts>
  <Company>חליבה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מפגש מנהלים  בת ים, מפגש ראשון</dc:title>
  <dc:creator>אלי</dc:creator>
  <cp:lastModifiedBy>Iris Eliyaho</cp:lastModifiedBy>
  <cp:revision>63</cp:revision>
  <dcterms:created xsi:type="dcterms:W3CDTF">2012-10-13T16:36:40Z</dcterms:created>
  <dcterms:modified xsi:type="dcterms:W3CDTF">2015-11-17T15:07:12Z</dcterms:modified>
</cp:coreProperties>
</file>