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4" r:id="rId3"/>
    <p:sldId id="258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5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5B115-B985-42C5-8785-F6AFB21EEC97}" v="126" dt="2019-10-30T08:00:36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6CE7D5-CF57-46EF-B807-FDD0502418D4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0752176C-AB52-4935-BE32-59A0824F0182}"/>
              </a:ext>
            </a:extLst>
          </p:cNvPr>
          <p:cNvSpPr/>
          <p:nvPr userDrawn="1"/>
        </p:nvSpPr>
        <p:spPr>
          <a:xfrm>
            <a:off x="86497" y="99454"/>
            <a:ext cx="11986054" cy="6721474"/>
          </a:xfrm>
          <a:prstGeom prst="roundRect">
            <a:avLst/>
          </a:prstGeom>
          <a:noFill/>
          <a:ln w="203200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4fhqCSdLQ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1wLtAXDgq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qAP9c2hJ6k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לאומיות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B5403C9-DA0A-4241-B2E3-95987D54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u="sng" dirty="0"/>
              <a:t>דגמי הלאומיות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7613F66-C467-4832-843C-074A321AA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9750" y="2916195"/>
            <a:ext cx="4833551" cy="1458097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e-IL" sz="4400" dirty="0"/>
              <a:t>לאומיות ליברלית אזרחית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646015B7-CFF0-4EB6-8BDB-3826572B8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750" y="2916195"/>
            <a:ext cx="4833551" cy="1458097"/>
          </a:xfr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e-IL" sz="4400" dirty="0"/>
              <a:t>לאומיות אתנית היסטורית</a:t>
            </a:r>
          </a:p>
        </p:txBody>
      </p:sp>
    </p:spTree>
    <p:extLst>
      <p:ext uri="{BB962C8B-B14F-4D97-AF65-F5344CB8AC3E}">
        <p14:creationId xmlns:p14="http://schemas.microsoft.com/office/powerpoint/2010/main" val="335790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D2379E05-8385-4708-ACB7-E1CC07DFA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u="sng" dirty="0"/>
              <a:t>לאומיות אתנית היסטורית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AC2FC8C-F2C5-46C9-8785-1A0B274F1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477"/>
            <a:ext cx="10515600" cy="5032375"/>
          </a:xfrm>
        </p:spPr>
        <p:txBody>
          <a:bodyPr>
            <a:normAutofit/>
          </a:bodyPr>
          <a:lstStyle/>
          <a:p>
            <a:r>
              <a:rPr lang="he-IL" sz="3200" dirty="0"/>
              <a:t>קבוצת אנשים בעלת היסטוריה משותפת.</a:t>
            </a:r>
          </a:p>
          <a:p>
            <a:r>
              <a:rPr lang="he-IL" sz="3200" dirty="0"/>
              <a:t>מבוססת על מרכיבים משותפים רבים (לא תמיד הכול מתקיים):</a:t>
            </a:r>
          </a:p>
          <a:p>
            <a:pPr lvl="1"/>
            <a:r>
              <a:rPr lang="he-IL" sz="2800" dirty="0"/>
              <a:t>עבר, היסטוריה</a:t>
            </a:r>
          </a:p>
          <a:p>
            <a:pPr lvl="1"/>
            <a:r>
              <a:rPr lang="he-IL" sz="2800" dirty="0"/>
              <a:t>מוצא</a:t>
            </a:r>
          </a:p>
          <a:p>
            <a:pPr lvl="1"/>
            <a:r>
              <a:rPr lang="he-IL" sz="2800" dirty="0"/>
              <a:t>שפה</a:t>
            </a:r>
          </a:p>
          <a:p>
            <a:pPr lvl="1"/>
            <a:r>
              <a:rPr lang="he-IL" sz="2800" dirty="0"/>
              <a:t>מנהגים ותרבות</a:t>
            </a:r>
          </a:p>
          <a:p>
            <a:pPr lvl="1"/>
            <a:r>
              <a:rPr lang="he-IL" sz="2800" dirty="0"/>
              <a:t>קרבת דם</a:t>
            </a:r>
          </a:p>
          <a:p>
            <a:pPr lvl="1"/>
            <a:r>
              <a:rPr lang="he-IL" sz="2800" dirty="0"/>
              <a:t>דת</a:t>
            </a:r>
          </a:p>
          <a:p>
            <a:pPr lvl="1"/>
            <a:r>
              <a:rPr lang="he-IL" sz="2800" dirty="0"/>
              <a:t>מולדת (טריטוריה)</a:t>
            </a:r>
          </a:p>
          <a:p>
            <a:r>
              <a:rPr lang="he-IL" sz="3200" dirty="0"/>
              <a:t>דוגמה: מדינת ישראל, גרמניה (שהתאחדה במאה ה-19)...</a:t>
            </a:r>
          </a:p>
          <a:p>
            <a:pPr lvl="1"/>
            <a:endParaRPr lang="he-IL" sz="2800" dirty="0"/>
          </a:p>
          <a:p>
            <a:pPr lvl="1"/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1344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20C9E6-60E7-4331-8A26-A3B9B074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u="sng" dirty="0"/>
              <a:t>לאומיות ליברלית אזרחית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6068845-4D32-4A0F-828C-414BD373E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e-IL" sz="3600" dirty="0"/>
              <a:t>קבוצת אנשים שמתחברת דרך ערכים ואידיאולוגיה משותפים.</a:t>
            </a:r>
          </a:p>
          <a:p>
            <a:pPr algn="just"/>
            <a:r>
              <a:rPr lang="he-IL" sz="3600" dirty="0"/>
              <a:t>תפיסה זו דוגלת </a:t>
            </a:r>
            <a:r>
              <a:rPr lang="he-IL" sz="3600" dirty="0" err="1"/>
              <a:t>בדר"כ</a:t>
            </a:r>
            <a:r>
              <a:rPr lang="he-IL" sz="3600" dirty="0"/>
              <a:t> מקדשת ערכים של נאורות, שוויון, חירות ודמוקרטיה.</a:t>
            </a:r>
          </a:p>
          <a:p>
            <a:pPr algn="just"/>
            <a:r>
              <a:rPr lang="he-IL" sz="3600" dirty="0"/>
              <a:t>האומה נוצרת מיחידים שבחרו להצטרף לאומה מתוך רצון להקים מדינת לאום ריבונית, בחברת אנשים שחולקים </a:t>
            </a:r>
            <a:r>
              <a:rPr lang="he-IL" sz="3600" dirty="0" err="1"/>
              <a:t>איתו</a:t>
            </a:r>
            <a:r>
              <a:rPr lang="he-IL" sz="3600" dirty="0"/>
              <a:t> ערכים משותפים.</a:t>
            </a:r>
          </a:p>
          <a:p>
            <a:pPr algn="just"/>
            <a:r>
              <a:rPr lang="he-IL" sz="3600" dirty="0"/>
              <a:t>דוגמה: ארצות הברית.</a:t>
            </a:r>
          </a:p>
        </p:txBody>
      </p:sp>
    </p:spTree>
    <p:extLst>
      <p:ext uri="{BB962C8B-B14F-4D97-AF65-F5344CB8AC3E}">
        <p14:creationId xmlns:p14="http://schemas.microsoft.com/office/powerpoint/2010/main" val="151977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6DBDAD-0AB9-40EE-8E99-84F64A68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u="sng" dirty="0"/>
              <a:t>היחס למיעוטים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4AE9306-D31C-4ED4-8DF3-C9A19E9C7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לאומיות ליברלית אזרחית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BE2FD44-2C3C-4767-A473-96E454EB1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4192286"/>
          </a:xfrm>
        </p:spPr>
        <p:txBody>
          <a:bodyPr>
            <a:normAutofit/>
          </a:bodyPr>
          <a:lstStyle/>
          <a:p>
            <a:pPr algn="just"/>
            <a:r>
              <a:rPr lang="he-IL" sz="3200" dirty="0"/>
              <a:t>במדינה בה החיבור הוא בין יחידים שחוברים יחד מתוך שותפות ערכית – אין מיעוטים מוגדרים. כל אדם מוזמן להצטרף לכלל כל עוד יקבל על עצמו את ערכי המדינה. במדינה כזו היחס אמור להיות סובלני ומכיל יותר, והפערים מורגשים פחות.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AA9521DF-4468-41CC-BEAD-4E6BA9D7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לאומיות אתנית היסטורית</a:t>
            </a:r>
          </a:p>
        </p:txBody>
      </p:sp>
      <p:sp>
        <p:nvSpPr>
          <p:cNvPr id="7" name="מציין מיקום תוכן 6">
            <a:extLst>
              <a:ext uri="{FF2B5EF4-FFF2-40B4-BE49-F238E27FC236}">
                <a16:creationId xmlns:a16="http://schemas.microsoft.com/office/drawing/2014/main" id="{33D5A052-D0D0-4651-90FA-04BB7A120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5514" y="2505074"/>
            <a:ext cx="4929874" cy="4192287"/>
          </a:xfrm>
        </p:spPr>
        <p:txBody>
          <a:bodyPr>
            <a:normAutofit/>
          </a:bodyPr>
          <a:lstStyle/>
          <a:p>
            <a:pPr algn="just"/>
            <a:r>
              <a:rPr lang="he-IL" sz="3200" dirty="0"/>
              <a:t>יש חשש ליחס רע ובעייתי. במדינה בה החיבור בין האנשים מתבסס על שותפות דם/דת/תרבות/שפה/ועוד – מיעוט שחורג מהכלל במאפיין מסוים מתבלט מאוד ועשוי לסבול מיחס עוין ולעיתים מאפליה ממוסדת. </a:t>
            </a:r>
          </a:p>
        </p:txBody>
      </p:sp>
    </p:spTree>
    <p:extLst>
      <p:ext uri="{BB962C8B-B14F-4D97-AF65-F5344CB8AC3E}">
        <p14:creationId xmlns:p14="http://schemas.microsoft.com/office/powerpoint/2010/main" val="17100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07FC-78D4-4256-8A1D-4169510F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4501" y="365125"/>
            <a:ext cx="2579299" cy="1325563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חוק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הלאום</a:t>
            </a:r>
            <a:endParaRPr lang="en-US" dirty="0" err="1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1C81B65-EF06-42F4-B345-5AE577B19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69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4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62BB96-EB4B-4996-BE9A-613590DE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הגדרת הלאומיות ומטרתה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956452-BBCE-4F2A-ABB4-AC95EB957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3600" dirty="0"/>
              <a:t>הלאומיות מדגישה את עובדת היותה של כל אומה בעלת מאפיינים מיוחדים. </a:t>
            </a:r>
          </a:p>
          <a:p>
            <a:pPr algn="ctr" rtl="1"/>
            <a:r>
              <a:rPr lang="he-IL" sz="3600" dirty="0"/>
              <a:t>הלאומיות מבקשת לאפשר לכל לאום קיום מדינה ריבונית (עצמאית) משלו, בה תהיה לו יכולת למשול בה ללא התערבות גורם חיצוני. </a:t>
            </a:r>
          </a:p>
          <a:p>
            <a:pPr algn="ctr" rtl="1"/>
            <a:r>
              <a:rPr lang="he-IL" sz="3600" dirty="0"/>
              <a:t>האומה מגדירה את עצמה על ידי עיצוב אופייה של המדינה לפי רצונה.</a:t>
            </a:r>
          </a:p>
        </p:txBody>
      </p:sp>
    </p:spTree>
    <p:extLst>
      <p:ext uri="{BB962C8B-B14F-4D97-AF65-F5344CB8AC3E}">
        <p14:creationId xmlns:p14="http://schemas.microsoft.com/office/powerpoint/2010/main" val="71483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4284-607A-4A03-A251-D0700AF0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6867614-C408-48EA-A4FB-7CEA9B565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66" y="4787360"/>
            <a:ext cx="1363334" cy="1705515"/>
          </a:xfrm>
          <a:prstGeom prst="rect">
            <a:avLst/>
          </a:prstGeom>
        </p:spPr>
      </p:pic>
      <p:pic>
        <p:nvPicPr>
          <p:cNvPr id="5" name="Picture 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23D48C9-9252-4727-969C-21CF6934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678" y="641964"/>
            <a:ext cx="2743200" cy="1995678"/>
          </a:xfrm>
          <a:prstGeom prst="rect">
            <a:avLst/>
          </a:prstGeom>
        </p:spPr>
      </p:pic>
      <p:pic>
        <p:nvPicPr>
          <p:cNvPr id="7" name="Picture 7" descr="A drawing of a face&#10;&#10;Description generated with high confidence">
            <a:extLst>
              <a:ext uri="{FF2B5EF4-FFF2-40B4-BE49-F238E27FC236}">
                <a16:creationId xmlns:a16="http://schemas.microsoft.com/office/drawing/2014/main" id="{6FFFCDE2-5666-48AE-A3F6-4C6F8B746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174" y="1033732"/>
            <a:ext cx="2484408" cy="1656272"/>
          </a:xfrm>
          <a:prstGeom prst="rect">
            <a:avLst/>
          </a:prstGeom>
        </p:spPr>
      </p:pic>
      <p:pic>
        <p:nvPicPr>
          <p:cNvPr id="9" name="Picture 9" descr="A picture containing toy&#10;&#10;Description generated with very high confidence">
            <a:extLst>
              <a:ext uri="{FF2B5EF4-FFF2-40B4-BE49-F238E27FC236}">
                <a16:creationId xmlns:a16="http://schemas.microsoft.com/office/drawing/2014/main" id="{BA3AD90B-F82E-4762-BE84-C315F118B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7683" y="2759245"/>
            <a:ext cx="2369389" cy="2259661"/>
          </a:xfrm>
          <a:prstGeom prst="rect">
            <a:avLst/>
          </a:prstGeom>
        </p:spPr>
      </p:pic>
      <p:pic>
        <p:nvPicPr>
          <p:cNvPr id="11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F042295-B089-415E-B7C2-018B7EFCF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65125"/>
            <a:ext cx="1752669" cy="21299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F44AAE-DE50-4512-ABBA-543697809476}"/>
              </a:ext>
            </a:extLst>
          </p:cNvPr>
          <p:cNvSpPr txBox="1"/>
          <p:nvPr/>
        </p:nvSpPr>
        <p:spPr>
          <a:xfrm>
            <a:off x="4019909" y="4149306"/>
            <a:ext cx="974785" cy="46166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ישראל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4E8174-AC13-44D4-9BE8-879A76BABE60}"/>
              </a:ext>
            </a:extLst>
          </p:cNvPr>
          <p:cNvSpPr txBox="1"/>
          <p:nvPr/>
        </p:nvSpPr>
        <p:spPr>
          <a:xfrm>
            <a:off x="6621312" y="3343275"/>
            <a:ext cx="989163" cy="46166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סוריה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28FC4-6DD2-4EAE-96A5-BE4AE30BCD41}"/>
              </a:ext>
            </a:extLst>
          </p:cNvPr>
          <p:cNvSpPr txBox="1"/>
          <p:nvPr/>
        </p:nvSpPr>
        <p:spPr>
          <a:xfrm>
            <a:off x="2321583" y="5829659"/>
            <a:ext cx="902899" cy="46166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נפאל</a:t>
            </a:r>
            <a:endParaRPr lang="en-US"/>
          </a:p>
        </p:txBody>
      </p:sp>
      <p:pic>
        <p:nvPicPr>
          <p:cNvPr id="16" name="Picture 16" descr="A picture containing food, flower&#10;&#10;Description generated with very high confidence">
            <a:extLst>
              <a:ext uri="{FF2B5EF4-FFF2-40B4-BE49-F238E27FC236}">
                <a16:creationId xmlns:a16="http://schemas.microsoft.com/office/drawing/2014/main" id="{3AE3D08E-B382-4992-9017-234D6B879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2061" y="4377665"/>
            <a:ext cx="2139351" cy="1768897"/>
          </a:xfrm>
          <a:prstGeom prst="rect">
            <a:avLst/>
          </a:prstGeom>
        </p:spPr>
      </p:pic>
      <p:pic>
        <p:nvPicPr>
          <p:cNvPr id="18" name="Picture 18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997B7550-42F3-403E-A54B-000BE64843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245" y="5262113"/>
            <a:ext cx="1952446" cy="12956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86FFF4B-FB03-46FD-AB8A-E2393AA05F7F}"/>
              </a:ext>
            </a:extLst>
          </p:cNvPr>
          <p:cNvSpPr txBox="1"/>
          <p:nvPr/>
        </p:nvSpPr>
        <p:spPr>
          <a:xfrm>
            <a:off x="2867024" y="1932497"/>
            <a:ext cx="1147314" cy="461665"/>
          </a:xfrm>
          <a:prstGeom prst="rect">
            <a:avLst/>
          </a:prstGeom>
          <a:solidFill>
            <a:schemeClr val="bg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/>
              <a:t>רוסיה</a:t>
            </a:r>
            <a:endParaRPr lang="en-US"/>
          </a:p>
        </p:txBody>
      </p:sp>
      <p:pic>
        <p:nvPicPr>
          <p:cNvPr id="21" name="Picture 21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106BCFA2-FD69-4D8C-B4E3-4273DA87CE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118" y="2908996"/>
            <a:ext cx="1578635" cy="18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0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99737F-36A5-43C0-AF25-357AE152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B96B74-7099-4C0F-8B64-1E780585E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081" y="1099694"/>
            <a:ext cx="2485719" cy="13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F09C8A4-CA31-492E-B7FD-603EB56BA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920" y="365125"/>
            <a:ext cx="1816809" cy="181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3427912-1BA0-4FB3-8388-7718DB6AF5DE}"/>
              </a:ext>
            </a:extLst>
          </p:cNvPr>
          <p:cNvSpPr txBox="1"/>
          <p:nvPr/>
        </p:nvSpPr>
        <p:spPr>
          <a:xfrm>
            <a:off x="5720315" y="4986669"/>
            <a:ext cx="1998921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ארצות הברית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398B16A-84BF-4E67-B018-C0B200D4A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58" y="5531514"/>
            <a:ext cx="1538177" cy="96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352EC25-D683-469A-B491-25359DB1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95" y="790083"/>
            <a:ext cx="1708889" cy="18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AEEF85A-002B-45FF-A018-67F3BBF65797}"/>
              </a:ext>
            </a:extLst>
          </p:cNvPr>
          <p:cNvSpPr txBox="1"/>
          <p:nvPr/>
        </p:nvSpPr>
        <p:spPr>
          <a:xfrm>
            <a:off x="3593804" y="3044724"/>
            <a:ext cx="11164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שוודיה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E719D00F-8395-426D-B2DB-D77DDA7E1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0" y="3722948"/>
            <a:ext cx="1922937" cy="109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7071A1E-E831-4602-8572-119688CC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283" y="4450197"/>
            <a:ext cx="1846670" cy="181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5D515CBF-38AD-4428-BDBE-A5AA6D2A0E63}"/>
              </a:ext>
            </a:extLst>
          </p:cNvPr>
          <p:cNvSpPr txBox="1"/>
          <p:nvPr/>
        </p:nvSpPr>
        <p:spPr>
          <a:xfrm>
            <a:off x="6475225" y="3744435"/>
            <a:ext cx="11164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איראן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C6019928-FC46-45E5-B462-3D717FF9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48" y="1760808"/>
            <a:ext cx="1949302" cy="136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512E4981-DFD9-4FF2-AC76-FD4813A2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807" y="4529502"/>
            <a:ext cx="1998921" cy="200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BB490325-3CDB-4F6D-8307-A5BB74D84B57}"/>
              </a:ext>
            </a:extLst>
          </p:cNvPr>
          <p:cNvSpPr txBox="1"/>
          <p:nvPr/>
        </p:nvSpPr>
        <p:spPr>
          <a:xfrm>
            <a:off x="9021283" y="3125700"/>
            <a:ext cx="11164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ברזיל</a:t>
            </a:r>
          </a:p>
        </p:txBody>
      </p:sp>
    </p:spTree>
    <p:extLst>
      <p:ext uri="{BB962C8B-B14F-4D97-AF65-F5344CB8AC3E}">
        <p14:creationId xmlns:p14="http://schemas.microsoft.com/office/powerpoint/2010/main" val="247282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D9D669-29C4-4821-AA78-ADAF7C10D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זהה את הצליל</a:t>
            </a:r>
          </a:p>
        </p:txBody>
      </p:sp>
      <p:sp>
        <p:nvSpPr>
          <p:cNvPr id="6" name="לחצן פעולה: צליל 5">
            <a:hlinkClick r:id="rId3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16EF1353-0AEE-4B9A-9BD5-05E9BA1D25BF}"/>
              </a:ext>
            </a:extLst>
          </p:cNvPr>
          <p:cNvSpPr/>
          <p:nvPr/>
        </p:nvSpPr>
        <p:spPr>
          <a:xfrm>
            <a:off x="2668772" y="2833576"/>
            <a:ext cx="2488019" cy="200955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5214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לחצן פעולה: צליל 1">
            <a:hlinkClick r:id="rId3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44701F73-05E2-42C1-8B17-7FE9DA480338}"/>
              </a:ext>
            </a:extLst>
          </p:cNvPr>
          <p:cNvSpPr/>
          <p:nvPr/>
        </p:nvSpPr>
        <p:spPr>
          <a:xfrm>
            <a:off x="2594344" y="3710763"/>
            <a:ext cx="2286000" cy="171184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A168858B-78FB-4887-8477-9ED2A2EFD8A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זהה את הצליל</a:t>
            </a:r>
          </a:p>
        </p:txBody>
      </p:sp>
    </p:spTree>
    <p:extLst>
      <p:ext uri="{BB962C8B-B14F-4D97-AF65-F5344CB8AC3E}">
        <p14:creationId xmlns:p14="http://schemas.microsoft.com/office/powerpoint/2010/main" val="132337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לחצן פעולה: צליל 1">
            <a:hlinkClick r:id="rId3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BFF875F3-3C6D-4516-8AA8-238D6EAB53DB}"/>
              </a:ext>
            </a:extLst>
          </p:cNvPr>
          <p:cNvSpPr/>
          <p:nvPr/>
        </p:nvSpPr>
        <p:spPr>
          <a:xfrm>
            <a:off x="3040912" y="2923953"/>
            <a:ext cx="2392325" cy="18925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06C06151-9E2D-4242-8BF6-688078D08BB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/>
              <a:t>זהה את הצליל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452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C032B6E-FE03-40CA-BB66-1AC0C3E5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he-IL" sz="5400" u="sng" dirty="0"/>
              <a:t>סמלי לאומיות - להעצמת התודעה הלאומית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2EB9119-409A-4B7D-B3C2-6E55AB85F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557" y="1825625"/>
            <a:ext cx="5943600" cy="4351338"/>
          </a:xfrm>
        </p:spPr>
        <p:txBody>
          <a:bodyPr numCol="1">
            <a:normAutofit/>
          </a:bodyPr>
          <a:lstStyle/>
          <a:p>
            <a:pPr algn="r"/>
            <a:r>
              <a:rPr lang="he-IL" sz="4800" dirty="0"/>
              <a:t>זיכרון קולקטיבי</a:t>
            </a:r>
          </a:p>
          <a:p>
            <a:pPr algn="r"/>
            <a:r>
              <a:rPr lang="he-IL" sz="4800" dirty="0"/>
              <a:t>דמויות מופת חשובות</a:t>
            </a:r>
          </a:p>
          <a:p>
            <a:pPr algn="r"/>
            <a:r>
              <a:rPr lang="he-IL" sz="4800" dirty="0"/>
              <a:t>פולקלור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4CE41859-0F3D-459E-BCF1-2CE36AFE58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e-IL" sz="4800" dirty="0"/>
              <a:t>דגל</a:t>
            </a:r>
          </a:p>
          <a:p>
            <a:r>
              <a:rPr lang="he-IL" sz="4800" dirty="0"/>
              <a:t>סמל</a:t>
            </a:r>
          </a:p>
          <a:p>
            <a:r>
              <a:rPr lang="he-IL" sz="4800" dirty="0"/>
              <a:t>המנון </a:t>
            </a:r>
          </a:p>
          <a:p>
            <a:r>
              <a:rPr lang="he-IL" sz="4800" dirty="0"/>
              <a:t>ימי חג לאומיים</a:t>
            </a:r>
          </a:p>
        </p:txBody>
      </p:sp>
    </p:spTree>
    <p:extLst>
      <p:ext uri="{BB962C8B-B14F-4D97-AF65-F5344CB8AC3E}">
        <p14:creationId xmlns:p14="http://schemas.microsoft.com/office/powerpoint/2010/main" val="6220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59301D-989F-49D6-975D-8C61EABF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5400" u="sng" dirty="0"/>
              <a:t>לאומנות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7DEE642-F0C5-4BA0-BD81-D39AA4E40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3600" dirty="0"/>
              <a:t>לאומיות קיצונית</a:t>
            </a:r>
          </a:p>
          <a:p>
            <a:r>
              <a:rPr lang="he-IL" sz="3600" dirty="0"/>
              <a:t>ערך הלאומיות דוחה ערכים אחרים (למשל: חירות ושוויון)</a:t>
            </a:r>
          </a:p>
          <a:p>
            <a:r>
              <a:rPr lang="he-IL" sz="3600" dirty="0"/>
              <a:t>יחס שלילי למיעוטים, לעיתים גם למדינות אחרות</a:t>
            </a:r>
          </a:p>
          <a:p>
            <a:r>
              <a:rPr lang="he-IL" sz="3600" dirty="0"/>
              <a:t>מתקשר למונח 'פאשיזם'</a:t>
            </a:r>
          </a:p>
        </p:txBody>
      </p:sp>
    </p:spTree>
    <p:extLst>
      <p:ext uri="{BB962C8B-B14F-4D97-AF65-F5344CB8AC3E}">
        <p14:creationId xmlns:p14="http://schemas.microsoft.com/office/powerpoint/2010/main" val="212362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731</TotalTime>
  <Words>310</Words>
  <Application>Microsoft Office PowerPoint</Application>
  <PresentationFormat>מסך רחב</PresentationFormat>
  <Paragraphs>54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לאומיות</vt:lpstr>
      <vt:lpstr>הגדרת הלאומיות ומטרתה</vt:lpstr>
      <vt:lpstr>מצגת של PowerPoint‏</vt:lpstr>
      <vt:lpstr>מצגת של PowerPoint‏</vt:lpstr>
      <vt:lpstr>זהה את הצליל</vt:lpstr>
      <vt:lpstr>מצגת של PowerPoint‏</vt:lpstr>
      <vt:lpstr>מצגת של PowerPoint‏</vt:lpstr>
      <vt:lpstr>סמלי לאומיות - להעצמת התודעה הלאומית</vt:lpstr>
      <vt:lpstr>לאומנות</vt:lpstr>
      <vt:lpstr>דגמי הלאומיות</vt:lpstr>
      <vt:lpstr>לאומיות אתנית היסטורית</vt:lpstr>
      <vt:lpstr>לאומיות ליברלית אזרחית</vt:lpstr>
      <vt:lpstr>היחס למיעוטים</vt:lpstr>
      <vt:lpstr>חוק הלאום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53</cp:revision>
  <dcterms:created xsi:type="dcterms:W3CDTF">2013-07-15T20:26:40Z</dcterms:created>
  <dcterms:modified xsi:type="dcterms:W3CDTF">2019-10-31T07:17:49Z</dcterms:modified>
</cp:coreProperties>
</file>