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47"/>
  </p:notesMasterIdLst>
  <p:sldIdLst>
    <p:sldId id="256" r:id="rId2"/>
    <p:sldId id="324" r:id="rId3"/>
    <p:sldId id="347" r:id="rId4"/>
    <p:sldId id="334" r:id="rId5"/>
    <p:sldId id="327" r:id="rId6"/>
    <p:sldId id="326" r:id="rId7"/>
    <p:sldId id="328" r:id="rId8"/>
    <p:sldId id="329" r:id="rId9"/>
    <p:sldId id="330" r:id="rId10"/>
    <p:sldId id="259" r:id="rId11"/>
    <p:sldId id="260" r:id="rId12"/>
    <p:sldId id="332" r:id="rId13"/>
    <p:sldId id="331" r:id="rId14"/>
    <p:sldId id="333" r:id="rId15"/>
    <p:sldId id="258" r:id="rId16"/>
    <p:sldId id="261" r:id="rId17"/>
    <p:sldId id="263" r:id="rId18"/>
    <p:sldId id="339" r:id="rId19"/>
    <p:sldId id="266" r:id="rId20"/>
    <p:sldId id="267" r:id="rId21"/>
    <p:sldId id="340" r:id="rId22"/>
    <p:sldId id="270" r:id="rId23"/>
    <p:sldId id="272" r:id="rId24"/>
    <p:sldId id="273" r:id="rId25"/>
    <p:sldId id="275" r:id="rId26"/>
    <p:sldId id="277" r:id="rId27"/>
    <p:sldId id="279" r:id="rId28"/>
    <p:sldId id="281" r:id="rId29"/>
    <p:sldId id="282" r:id="rId30"/>
    <p:sldId id="341" r:id="rId31"/>
    <p:sldId id="335" r:id="rId32"/>
    <p:sldId id="338" r:id="rId33"/>
    <p:sldId id="284" r:id="rId34"/>
    <p:sldId id="344" r:id="rId35"/>
    <p:sldId id="343" r:id="rId36"/>
    <p:sldId id="286" r:id="rId37"/>
    <p:sldId id="287" r:id="rId38"/>
    <p:sldId id="288" r:id="rId39"/>
    <p:sldId id="345" r:id="rId40"/>
    <p:sldId id="336" r:id="rId41"/>
    <p:sldId id="337" r:id="rId42"/>
    <p:sldId id="346" r:id="rId43"/>
    <p:sldId id="325" r:id="rId44"/>
    <p:sldId id="322" r:id="rId45"/>
    <p:sldId id="342" r:id="rId46"/>
  </p:sldIdLst>
  <p:sldSz cx="12192000" cy="6858000"/>
  <p:notesSz cx="9144000" cy="6858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90" d="100"/>
          <a:sy n="90"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CE786-0F7E-4A64-B9DE-127783C6557E}" type="doc">
      <dgm:prSet loTypeId="urn:microsoft.com/office/officeart/2005/8/layout/pyramid1" loCatId="pyramid" qsTypeId="urn:microsoft.com/office/officeart/2005/8/quickstyle/simple1" qsCatId="simple" csTypeId="urn:microsoft.com/office/officeart/2005/8/colors/accent2_3" csCatId="accent2" phldr="1"/>
      <dgm:spPr/>
    </dgm:pt>
    <dgm:pt modelId="{1D11D307-59DB-4C43-9622-B2333FEDCAD7}">
      <dgm:prSet phldrT="[טקסט]" custT="1"/>
      <dgm:spPr/>
      <dgm:t>
        <a:bodyPr/>
        <a:lstStyle/>
        <a:p>
          <a:pPr rtl="1"/>
          <a:r>
            <a:rPr lang="he-IL" sz="4000" dirty="0"/>
            <a:t>צעדות המוות</a:t>
          </a:r>
        </a:p>
      </dgm:t>
    </dgm:pt>
    <dgm:pt modelId="{1C1B30D9-FAA1-4CFF-A910-982C91663081}" type="parTrans" cxnId="{1F402697-CCBE-4145-82BA-29CA790F1A46}">
      <dgm:prSet/>
      <dgm:spPr/>
      <dgm:t>
        <a:bodyPr/>
        <a:lstStyle/>
        <a:p>
          <a:pPr rtl="1"/>
          <a:endParaRPr lang="he-IL"/>
        </a:p>
      </dgm:t>
    </dgm:pt>
    <dgm:pt modelId="{42E51F90-094B-4E41-972A-C9D0691FC066}" type="sibTrans" cxnId="{1F402697-CCBE-4145-82BA-29CA790F1A46}">
      <dgm:prSet/>
      <dgm:spPr/>
      <dgm:t>
        <a:bodyPr/>
        <a:lstStyle/>
        <a:p>
          <a:pPr rtl="1"/>
          <a:endParaRPr lang="he-IL"/>
        </a:p>
      </dgm:t>
    </dgm:pt>
    <dgm:pt modelId="{BE263C73-5A9A-43E6-A10C-052419531AA6}">
      <dgm:prSet phldrT="[טקסט]"/>
      <dgm:spPr/>
      <dgm:t>
        <a:bodyPr/>
        <a:lstStyle/>
        <a:p>
          <a:pPr rtl="1"/>
          <a:r>
            <a:rPr lang="he-IL" dirty="0"/>
            <a:t>משאיות החנק</a:t>
          </a:r>
        </a:p>
      </dgm:t>
    </dgm:pt>
    <dgm:pt modelId="{B81ADCC3-7E0E-476F-AB5C-44878D92D3F4}" type="parTrans" cxnId="{EEF1FB3D-DAA1-47BA-9DAE-575C46944F10}">
      <dgm:prSet/>
      <dgm:spPr/>
      <dgm:t>
        <a:bodyPr/>
        <a:lstStyle/>
        <a:p>
          <a:pPr rtl="1"/>
          <a:endParaRPr lang="he-IL"/>
        </a:p>
      </dgm:t>
    </dgm:pt>
    <dgm:pt modelId="{79453BD5-CE15-4BFC-BB33-AF5C70946B73}" type="sibTrans" cxnId="{EEF1FB3D-DAA1-47BA-9DAE-575C46944F10}">
      <dgm:prSet/>
      <dgm:spPr/>
      <dgm:t>
        <a:bodyPr/>
        <a:lstStyle/>
        <a:p>
          <a:pPr rtl="1"/>
          <a:endParaRPr lang="he-IL"/>
        </a:p>
      </dgm:t>
    </dgm:pt>
    <dgm:pt modelId="{25DD0B11-16DB-4541-AFF9-84DE6764EAF2}">
      <dgm:prSet phldrT="[טקסט]"/>
      <dgm:spPr/>
      <dgm:t>
        <a:bodyPr/>
        <a:lstStyle/>
        <a:p>
          <a:pPr rtl="1"/>
          <a:r>
            <a:rPr lang="he-IL" dirty="0"/>
            <a:t>בורות הירי</a:t>
          </a:r>
        </a:p>
      </dgm:t>
    </dgm:pt>
    <dgm:pt modelId="{0CF12912-AC19-4970-93C7-F30842CB1B8E}" type="parTrans" cxnId="{ECC56AC6-3EB7-4876-B8E1-8D9DD099F645}">
      <dgm:prSet/>
      <dgm:spPr/>
      <dgm:t>
        <a:bodyPr/>
        <a:lstStyle/>
        <a:p>
          <a:pPr rtl="1"/>
          <a:endParaRPr lang="he-IL"/>
        </a:p>
      </dgm:t>
    </dgm:pt>
    <dgm:pt modelId="{98F5D0AC-E201-457C-85BA-67C6709DCCA8}" type="sibTrans" cxnId="{ECC56AC6-3EB7-4876-B8E1-8D9DD099F645}">
      <dgm:prSet/>
      <dgm:spPr/>
      <dgm:t>
        <a:bodyPr/>
        <a:lstStyle/>
        <a:p>
          <a:pPr rtl="1"/>
          <a:endParaRPr lang="he-IL"/>
        </a:p>
      </dgm:t>
    </dgm:pt>
    <dgm:pt modelId="{8225FBCA-6FFF-41DC-B97F-C332CF2AEC68}">
      <dgm:prSet/>
      <dgm:spPr/>
      <dgm:t>
        <a:bodyPr/>
        <a:lstStyle/>
        <a:p>
          <a:pPr rtl="1"/>
          <a:r>
            <a:rPr lang="he-IL" dirty="0"/>
            <a:t>השמדה בגז</a:t>
          </a:r>
        </a:p>
      </dgm:t>
    </dgm:pt>
    <dgm:pt modelId="{85D469EA-2574-48B6-A2D3-B7543D5AE3B4}" type="parTrans" cxnId="{2A42E761-62E4-49A4-A9A6-4B4CE548F269}">
      <dgm:prSet/>
      <dgm:spPr/>
      <dgm:t>
        <a:bodyPr/>
        <a:lstStyle/>
        <a:p>
          <a:pPr rtl="1"/>
          <a:endParaRPr lang="he-IL"/>
        </a:p>
      </dgm:t>
    </dgm:pt>
    <dgm:pt modelId="{A33168A7-0A4C-4869-96E3-82F70BA5F6B6}" type="sibTrans" cxnId="{2A42E761-62E4-49A4-A9A6-4B4CE548F269}">
      <dgm:prSet/>
      <dgm:spPr/>
      <dgm:t>
        <a:bodyPr/>
        <a:lstStyle/>
        <a:p>
          <a:pPr rtl="1"/>
          <a:endParaRPr lang="he-IL"/>
        </a:p>
      </dgm:t>
    </dgm:pt>
    <dgm:pt modelId="{99199FB3-6335-45A6-8AA7-BD87C2B3DDAB}" type="pres">
      <dgm:prSet presAssocID="{FE1CE786-0F7E-4A64-B9DE-127783C6557E}" presName="Name0" presStyleCnt="0">
        <dgm:presLayoutVars>
          <dgm:dir/>
          <dgm:animLvl val="lvl"/>
          <dgm:resizeHandles val="exact"/>
        </dgm:presLayoutVars>
      </dgm:prSet>
      <dgm:spPr/>
    </dgm:pt>
    <dgm:pt modelId="{20FEDD7A-F66F-444A-95FE-79F3BFECD75A}" type="pres">
      <dgm:prSet presAssocID="{1D11D307-59DB-4C43-9622-B2333FEDCAD7}" presName="Name8" presStyleCnt="0"/>
      <dgm:spPr/>
    </dgm:pt>
    <dgm:pt modelId="{AAB265EF-E2F1-4E0E-BDF1-E48EF2B9AFED}" type="pres">
      <dgm:prSet presAssocID="{1D11D307-59DB-4C43-9622-B2333FEDCAD7}" presName="level" presStyleLbl="node1" presStyleIdx="0" presStyleCnt="4">
        <dgm:presLayoutVars>
          <dgm:chMax val="1"/>
          <dgm:bulletEnabled val="1"/>
        </dgm:presLayoutVars>
      </dgm:prSet>
      <dgm:spPr/>
    </dgm:pt>
    <dgm:pt modelId="{C267E8CA-E7CE-40EA-B8F0-DF52019CBD21}" type="pres">
      <dgm:prSet presAssocID="{1D11D307-59DB-4C43-9622-B2333FEDCAD7}" presName="levelTx" presStyleLbl="revTx" presStyleIdx="0" presStyleCnt="0">
        <dgm:presLayoutVars>
          <dgm:chMax val="1"/>
          <dgm:bulletEnabled val="1"/>
        </dgm:presLayoutVars>
      </dgm:prSet>
      <dgm:spPr/>
    </dgm:pt>
    <dgm:pt modelId="{6B4DA73F-8325-43EE-A7CC-FC683DB7E5DB}" type="pres">
      <dgm:prSet presAssocID="{8225FBCA-6FFF-41DC-B97F-C332CF2AEC68}" presName="Name8" presStyleCnt="0"/>
      <dgm:spPr/>
    </dgm:pt>
    <dgm:pt modelId="{C8A47A62-DBA1-47AE-A8B9-AE78F224116C}" type="pres">
      <dgm:prSet presAssocID="{8225FBCA-6FFF-41DC-B97F-C332CF2AEC68}" presName="level" presStyleLbl="node1" presStyleIdx="1" presStyleCnt="4">
        <dgm:presLayoutVars>
          <dgm:chMax val="1"/>
          <dgm:bulletEnabled val="1"/>
        </dgm:presLayoutVars>
      </dgm:prSet>
      <dgm:spPr/>
    </dgm:pt>
    <dgm:pt modelId="{C33FE05A-1C44-4487-9BEB-2114DF1F4313}" type="pres">
      <dgm:prSet presAssocID="{8225FBCA-6FFF-41DC-B97F-C332CF2AEC68}" presName="levelTx" presStyleLbl="revTx" presStyleIdx="0" presStyleCnt="0">
        <dgm:presLayoutVars>
          <dgm:chMax val="1"/>
          <dgm:bulletEnabled val="1"/>
        </dgm:presLayoutVars>
      </dgm:prSet>
      <dgm:spPr/>
    </dgm:pt>
    <dgm:pt modelId="{ACA09540-EE50-445E-B187-586A43780844}" type="pres">
      <dgm:prSet presAssocID="{BE263C73-5A9A-43E6-A10C-052419531AA6}" presName="Name8" presStyleCnt="0"/>
      <dgm:spPr/>
    </dgm:pt>
    <dgm:pt modelId="{B9BD41B6-08C1-43A9-A11E-EB98848B6BA3}" type="pres">
      <dgm:prSet presAssocID="{BE263C73-5A9A-43E6-A10C-052419531AA6}" presName="level" presStyleLbl="node1" presStyleIdx="2" presStyleCnt="4">
        <dgm:presLayoutVars>
          <dgm:chMax val="1"/>
          <dgm:bulletEnabled val="1"/>
        </dgm:presLayoutVars>
      </dgm:prSet>
      <dgm:spPr/>
    </dgm:pt>
    <dgm:pt modelId="{2CC0D12F-4EC5-403B-9FC7-550A58542B7C}" type="pres">
      <dgm:prSet presAssocID="{BE263C73-5A9A-43E6-A10C-052419531AA6}" presName="levelTx" presStyleLbl="revTx" presStyleIdx="0" presStyleCnt="0">
        <dgm:presLayoutVars>
          <dgm:chMax val="1"/>
          <dgm:bulletEnabled val="1"/>
        </dgm:presLayoutVars>
      </dgm:prSet>
      <dgm:spPr/>
    </dgm:pt>
    <dgm:pt modelId="{D4153F6E-2B88-4A04-9064-7C0D090EF2AA}" type="pres">
      <dgm:prSet presAssocID="{25DD0B11-16DB-4541-AFF9-84DE6764EAF2}" presName="Name8" presStyleCnt="0"/>
      <dgm:spPr/>
    </dgm:pt>
    <dgm:pt modelId="{CCA92E79-0FFC-41D9-A65E-3C14F712B720}" type="pres">
      <dgm:prSet presAssocID="{25DD0B11-16DB-4541-AFF9-84DE6764EAF2}" presName="level" presStyleLbl="node1" presStyleIdx="3" presStyleCnt="4">
        <dgm:presLayoutVars>
          <dgm:chMax val="1"/>
          <dgm:bulletEnabled val="1"/>
        </dgm:presLayoutVars>
      </dgm:prSet>
      <dgm:spPr/>
    </dgm:pt>
    <dgm:pt modelId="{04175125-4FD4-4A43-83DC-22789DEF972D}" type="pres">
      <dgm:prSet presAssocID="{25DD0B11-16DB-4541-AFF9-84DE6764EAF2}" presName="levelTx" presStyleLbl="revTx" presStyleIdx="0" presStyleCnt="0">
        <dgm:presLayoutVars>
          <dgm:chMax val="1"/>
          <dgm:bulletEnabled val="1"/>
        </dgm:presLayoutVars>
      </dgm:prSet>
      <dgm:spPr/>
    </dgm:pt>
  </dgm:ptLst>
  <dgm:cxnLst>
    <dgm:cxn modelId="{F464B80E-0082-4090-863D-B2320E601199}" type="presOf" srcId="{25DD0B11-16DB-4541-AFF9-84DE6764EAF2}" destId="{CCA92E79-0FFC-41D9-A65E-3C14F712B720}" srcOrd="0" destOrd="0" presId="urn:microsoft.com/office/officeart/2005/8/layout/pyramid1"/>
    <dgm:cxn modelId="{9273561A-779F-405A-8FE8-E2EE62BBAAF6}" type="presOf" srcId="{8225FBCA-6FFF-41DC-B97F-C332CF2AEC68}" destId="{C8A47A62-DBA1-47AE-A8B9-AE78F224116C}" srcOrd="0" destOrd="0" presId="urn:microsoft.com/office/officeart/2005/8/layout/pyramid1"/>
    <dgm:cxn modelId="{41B8981F-F40C-4DFA-93DC-D2CFBA9F7AD9}" type="presOf" srcId="{1D11D307-59DB-4C43-9622-B2333FEDCAD7}" destId="{C267E8CA-E7CE-40EA-B8F0-DF52019CBD21}" srcOrd="1" destOrd="0" presId="urn:microsoft.com/office/officeart/2005/8/layout/pyramid1"/>
    <dgm:cxn modelId="{EEF1FB3D-DAA1-47BA-9DAE-575C46944F10}" srcId="{FE1CE786-0F7E-4A64-B9DE-127783C6557E}" destId="{BE263C73-5A9A-43E6-A10C-052419531AA6}" srcOrd="2" destOrd="0" parTransId="{B81ADCC3-7E0E-476F-AB5C-44878D92D3F4}" sibTransId="{79453BD5-CE15-4BFC-BB33-AF5C70946B73}"/>
    <dgm:cxn modelId="{2A42E761-62E4-49A4-A9A6-4B4CE548F269}" srcId="{FE1CE786-0F7E-4A64-B9DE-127783C6557E}" destId="{8225FBCA-6FFF-41DC-B97F-C332CF2AEC68}" srcOrd="1" destOrd="0" parTransId="{85D469EA-2574-48B6-A2D3-B7543D5AE3B4}" sibTransId="{A33168A7-0A4C-4869-96E3-82F70BA5F6B6}"/>
    <dgm:cxn modelId="{74B28264-5426-4D17-A130-77E4CBAD6DC2}" type="presOf" srcId="{25DD0B11-16DB-4541-AFF9-84DE6764EAF2}" destId="{04175125-4FD4-4A43-83DC-22789DEF972D}" srcOrd="1" destOrd="0" presId="urn:microsoft.com/office/officeart/2005/8/layout/pyramid1"/>
    <dgm:cxn modelId="{1F402697-CCBE-4145-82BA-29CA790F1A46}" srcId="{FE1CE786-0F7E-4A64-B9DE-127783C6557E}" destId="{1D11D307-59DB-4C43-9622-B2333FEDCAD7}" srcOrd="0" destOrd="0" parTransId="{1C1B30D9-FAA1-4CFF-A910-982C91663081}" sibTransId="{42E51F90-094B-4E41-972A-C9D0691FC066}"/>
    <dgm:cxn modelId="{FCBCC7B8-B06E-4346-A696-6B6C127FB899}" type="presOf" srcId="{1D11D307-59DB-4C43-9622-B2333FEDCAD7}" destId="{AAB265EF-E2F1-4E0E-BDF1-E48EF2B9AFED}" srcOrd="0" destOrd="0" presId="urn:microsoft.com/office/officeart/2005/8/layout/pyramid1"/>
    <dgm:cxn modelId="{D28DCBC0-BA5A-4BB2-8446-0D84C6CA9473}" type="presOf" srcId="{FE1CE786-0F7E-4A64-B9DE-127783C6557E}" destId="{99199FB3-6335-45A6-8AA7-BD87C2B3DDAB}" srcOrd="0" destOrd="0" presId="urn:microsoft.com/office/officeart/2005/8/layout/pyramid1"/>
    <dgm:cxn modelId="{ECC56AC6-3EB7-4876-B8E1-8D9DD099F645}" srcId="{FE1CE786-0F7E-4A64-B9DE-127783C6557E}" destId="{25DD0B11-16DB-4541-AFF9-84DE6764EAF2}" srcOrd="3" destOrd="0" parTransId="{0CF12912-AC19-4970-93C7-F30842CB1B8E}" sibTransId="{98F5D0AC-E201-457C-85BA-67C6709DCCA8}"/>
    <dgm:cxn modelId="{1BACEAD5-4CFE-4249-8624-8886866F5741}" type="presOf" srcId="{8225FBCA-6FFF-41DC-B97F-C332CF2AEC68}" destId="{C33FE05A-1C44-4487-9BEB-2114DF1F4313}" srcOrd="1" destOrd="0" presId="urn:microsoft.com/office/officeart/2005/8/layout/pyramid1"/>
    <dgm:cxn modelId="{3A34B7E7-C030-4EB4-9D23-AD1E69073FEC}" type="presOf" srcId="{BE263C73-5A9A-43E6-A10C-052419531AA6}" destId="{B9BD41B6-08C1-43A9-A11E-EB98848B6BA3}" srcOrd="0" destOrd="0" presId="urn:microsoft.com/office/officeart/2005/8/layout/pyramid1"/>
    <dgm:cxn modelId="{1C352BFF-DFF8-4D9D-B3C6-834BA1E01CB6}" type="presOf" srcId="{BE263C73-5A9A-43E6-A10C-052419531AA6}" destId="{2CC0D12F-4EC5-403B-9FC7-550A58542B7C}" srcOrd="1" destOrd="0" presId="urn:microsoft.com/office/officeart/2005/8/layout/pyramid1"/>
    <dgm:cxn modelId="{347377D1-71F9-42C6-AECC-C898AD372B17}" type="presParOf" srcId="{99199FB3-6335-45A6-8AA7-BD87C2B3DDAB}" destId="{20FEDD7A-F66F-444A-95FE-79F3BFECD75A}" srcOrd="0" destOrd="0" presId="urn:microsoft.com/office/officeart/2005/8/layout/pyramid1"/>
    <dgm:cxn modelId="{A28FC813-0357-4E8D-A688-7B2E38B23206}" type="presParOf" srcId="{20FEDD7A-F66F-444A-95FE-79F3BFECD75A}" destId="{AAB265EF-E2F1-4E0E-BDF1-E48EF2B9AFED}" srcOrd="0" destOrd="0" presId="urn:microsoft.com/office/officeart/2005/8/layout/pyramid1"/>
    <dgm:cxn modelId="{59CA7A6E-B336-4C14-8397-8E4D669CAA87}" type="presParOf" srcId="{20FEDD7A-F66F-444A-95FE-79F3BFECD75A}" destId="{C267E8CA-E7CE-40EA-B8F0-DF52019CBD21}" srcOrd="1" destOrd="0" presId="urn:microsoft.com/office/officeart/2005/8/layout/pyramid1"/>
    <dgm:cxn modelId="{689B4000-05C2-469D-B558-7B44B0D73ADF}" type="presParOf" srcId="{99199FB3-6335-45A6-8AA7-BD87C2B3DDAB}" destId="{6B4DA73F-8325-43EE-A7CC-FC683DB7E5DB}" srcOrd="1" destOrd="0" presId="urn:microsoft.com/office/officeart/2005/8/layout/pyramid1"/>
    <dgm:cxn modelId="{DEDB456E-C09E-47C7-AAEA-1B201E5AB613}" type="presParOf" srcId="{6B4DA73F-8325-43EE-A7CC-FC683DB7E5DB}" destId="{C8A47A62-DBA1-47AE-A8B9-AE78F224116C}" srcOrd="0" destOrd="0" presId="urn:microsoft.com/office/officeart/2005/8/layout/pyramid1"/>
    <dgm:cxn modelId="{11363FD1-7929-4767-981C-6BD689E1C6F7}" type="presParOf" srcId="{6B4DA73F-8325-43EE-A7CC-FC683DB7E5DB}" destId="{C33FE05A-1C44-4487-9BEB-2114DF1F4313}" srcOrd="1" destOrd="0" presId="urn:microsoft.com/office/officeart/2005/8/layout/pyramid1"/>
    <dgm:cxn modelId="{875A5F34-88F6-49A6-8982-9963B6CFDC67}" type="presParOf" srcId="{99199FB3-6335-45A6-8AA7-BD87C2B3DDAB}" destId="{ACA09540-EE50-445E-B187-586A43780844}" srcOrd="2" destOrd="0" presId="urn:microsoft.com/office/officeart/2005/8/layout/pyramid1"/>
    <dgm:cxn modelId="{4284E0E3-53DF-47FF-9E10-30E85E8B4CD9}" type="presParOf" srcId="{ACA09540-EE50-445E-B187-586A43780844}" destId="{B9BD41B6-08C1-43A9-A11E-EB98848B6BA3}" srcOrd="0" destOrd="0" presId="urn:microsoft.com/office/officeart/2005/8/layout/pyramid1"/>
    <dgm:cxn modelId="{3D86771E-A706-4688-8328-E9179C51155B}" type="presParOf" srcId="{ACA09540-EE50-445E-B187-586A43780844}" destId="{2CC0D12F-4EC5-403B-9FC7-550A58542B7C}" srcOrd="1" destOrd="0" presId="urn:microsoft.com/office/officeart/2005/8/layout/pyramid1"/>
    <dgm:cxn modelId="{E1AB02E0-6446-40AD-80AC-8A15F8CD9F9A}" type="presParOf" srcId="{99199FB3-6335-45A6-8AA7-BD87C2B3DDAB}" destId="{D4153F6E-2B88-4A04-9064-7C0D090EF2AA}" srcOrd="3" destOrd="0" presId="urn:microsoft.com/office/officeart/2005/8/layout/pyramid1"/>
    <dgm:cxn modelId="{EC191817-9249-4E25-AD71-E47E6A14691B}" type="presParOf" srcId="{D4153F6E-2B88-4A04-9064-7C0D090EF2AA}" destId="{CCA92E79-0FFC-41D9-A65E-3C14F712B720}" srcOrd="0" destOrd="0" presId="urn:microsoft.com/office/officeart/2005/8/layout/pyramid1"/>
    <dgm:cxn modelId="{B5850E08-ED07-48A0-A121-431FF5AFA7DD}" type="presParOf" srcId="{D4153F6E-2B88-4A04-9064-7C0D090EF2AA}" destId="{04175125-4FD4-4A43-83DC-22789DEF972D}"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265EF-E2F1-4E0E-BDF1-E48EF2B9AFED}">
      <dsp:nvSpPr>
        <dsp:cNvPr id="0" name=""/>
        <dsp:cNvSpPr/>
      </dsp:nvSpPr>
      <dsp:spPr>
        <a:xfrm>
          <a:off x="2461021" y="0"/>
          <a:ext cx="1640681" cy="1364324"/>
        </a:xfrm>
        <a:prstGeom prst="trapezoid">
          <a:avLst>
            <a:gd name="adj" fmla="val 60128"/>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rtl="1">
            <a:lnSpc>
              <a:spcPct val="90000"/>
            </a:lnSpc>
            <a:spcBef>
              <a:spcPct val="0"/>
            </a:spcBef>
            <a:spcAft>
              <a:spcPct val="35000"/>
            </a:spcAft>
            <a:buNone/>
          </a:pPr>
          <a:r>
            <a:rPr lang="he-IL" sz="4000" kern="1200" dirty="0"/>
            <a:t>צעדות המוות</a:t>
          </a:r>
        </a:p>
      </dsp:txBody>
      <dsp:txXfrm>
        <a:off x="2461021" y="0"/>
        <a:ext cx="1640681" cy="1364324"/>
      </dsp:txXfrm>
    </dsp:sp>
    <dsp:sp modelId="{C8A47A62-DBA1-47AE-A8B9-AE78F224116C}">
      <dsp:nvSpPr>
        <dsp:cNvPr id="0" name=""/>
        <dsp:cNvSpPr/>
      </dsp:nvSpPr>
      <dsp:spPr>
        <a:xfrm>
          <a:off x="1640681" y="1364324"/>
          <a:ext cx="3281362" cy="1364324"/>
        </a:xfrm>
        <a:prstGeom prst="trapezoid">
          <a:avLst>
            <a:gd name="adj" fmla="val 60128"/>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rtl="1">
            <a:lnSpc>
              <a:spcPct val="90000"/>
            </a:lnSpc>
            <a:spcBef>
              <a:spcPct val="0"/>
            </a:spcBef>
            <a:spcAft>
              <a:spcPct val="35000"/>
            </a:spcAft>
            <a:buNone/>
          </a:pPr>
          <a:r>
            <a:rPr lang="he-IL" sz="4700" kern="1200" dirty="0"/>
            <a:t>השמדה בגז</a:t>
          </a:r>
        </a:p>
      </dsp:txBody>
      <dsp:txXfrm>
        <a:off x="2214919" y="1364324"/>
        <a:ext cx="2132885" cy="1364324"/>
      </dsp:txXfrm>
    </dsp:sp>
    <dsp:sp modelId="{B9BD41B6-08C1-43A9-A11E-EB98848B6BA3}">
      <dsp:nvSpPr>
        <dsp:cNvPr id="0" name=""/>
        <dsp:cNvSpPr/>
      </dsp:nvSpPr>
      <dsp:spPr>
        <a:xfrm>
          <a:off x="820340" y="2728648"/>
          <a:ext cx="4922043" cy="1364324"/>
        </a:xfrm>
        <a:prstGeom prst="trapezoid">
          <a:avLst>
            <a:gd name="adj" fmla="val 60128"/>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rtl="1">
            <a:lnSpc>
              <a:spcPct val="90000"/>
            </a:lnSpc>
            <a:spcBef>
              <a:spcPct val="0"/>
            </a:spcBef>
            <a:spcAft>
              <a:spcPct val="35000"/>
            </a:spcAft>
            <a:buNone/>
          </a:pPr>
          <a:r>
            <a:rPr lang="he-IL" sz="4700" kern="1200" dirty="0"/>
            <a:t>משאיות החנק</a:t>
          </a:r>
        </a:p>
      </dsp:txBody>
      <dsp:txXfrm>
        <a:off x="1681698" y="2728648"/>
        <a:ext cx="3199328" cy="1364324"/>
      </dsp:txXfrm>
    </dsp:sp>
    <dsp:sp modelId="{CCA92E79-0FFC-41D9-A65E-3C14F712B720}">
      <dsp:nvSpPr>
        <dsp:cNvPr id="0" name=""/>
        <dsp:cNvSpPr/>
      </dsp:nvSpPr>
      <dsp:spPr>
        <a:xfrm>
          <a:off x="0" y="4092972"/>
          <a:ext cx="6562725" cy="1364324"/>
        </a:xfrm>
        <a:prstGeom prst="trapezoid">
          <a:avLst>
            <a:gd name="adj" fmla="val 60128"/>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marL="0" lvl="0" indent="0" algn="ctr" defTabSz="2089150" rtl="1">
            <a:lnSpc>
              <a:spcPct val="90000"/>
            </a:lnSpc>
            <a:spcBef>
              <a:spcPct val="0"/>
            </a:spcBef>
            <a:spcAft>
              <a:spcPct val="35000"/>
            </a:spcAft>
            <a:buNone/>
          </a:pPr>
          <a:r>
            <a:rPr lang="he-IL" sz="4700" kern="1200" dirty="0"/>
            <a:t>בורות הירי</a:t>
          </a:r>
        </a:p>
      </dsp:txBody>
      <dsp:txXfrm>
        <a:off x="1148476" y="4092972"/>
        <a:ext cx="4265771" cy="13643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5181600" y="0"/>
            <a:ext cx="3962400" cy="34409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2117" y="0"/>
            <a:ext cx="3962400" cy="344091"/>
          </a:xfrm>
          <a:prstGeom prst="rect">
            <a:avLst/>
          </a:prstGeom>
        </p:spPr>
        <p:txBody>
          <a:bodyPr vert="horz" lIns="91440" tIns="45720" rIns="91440" bIns="45720" rtlCol="1"/>
          <a:lstStyle>
            <a:lvl1pPr algn="l">
              <a:defRPr sz="1200"/>
            </a:lvl1pPr>
          </a:lstStyle>
          <a:p>
            <a:fld id="{8357B64B-8C85-4E1F-97EA-43EFD53EC049}" type="datetimeFigureOut">
              <a:rPr lang="he-IL" smtClean="0"/>
              <a:t>ו'/טבת/תשע"ט</a:t>
            </a:fld>
            <a:endParaRPr lang="he-IL"/>
          </a:p>
        </p:txBody>
      </p:sp>
      <p:sp>
        <p:nvSpPr>
          <p:cNvPr id="4" name="מציין מיקום של תמונת שקופית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914400" y="3300412"/>
            <a:ext cx="7315200" cy="2700338"/>
          </a:xfrm>
          <a:prstGeom prst="rect">
            <a:avLst/>
          </a:prstGeom>
        </p:spPr>
        <p:txBody>
          <a:bodyPr vert="horz" lIns="91440" tIns="45720" rIns="91440" bIns="45720" rtlCol="1"/>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5181600" y="6513910"/>
            <a:ext cx="3962400" cy="34409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2117" y="6513910"/>
            <a:ext cx="3962400" cy="344090"/>
          </a:xfrm>
          <a:prstGeom prst="rect">
            <a:avLst/>
          </a:prstGeom>
        </p:spPr>
        <p:txBody>
          <a:bodyPr vert="horz" lIns="91440" tIns="45720" rIns="91440" bIns="45720" rtlCol="1" anchor="b"/>
          <a:lstStyle>
            <a:lvl1pPr algn="l">
              <a:defRPr sz="1200"/>
            </a:lvl1pPr>
          </a:lstStyle>
          <a:p>
            <a:fld id="{35023DA1-8D1E-4E53-84B4-ED5A9DDD0B59}" type="slidenum">
              <a:rPr lang="he-IL" smtClean="0"/>
              <a:t>‹#›</a:t>
            </a:fld>
            <a:endParaRPr lang="he-IL"/>
          </a:p>
        </p:txBody>
      </p:sp>
    </p:spTree>
    <p:extLst>
      <p:ext uri="{BB962C8B-B14F-4D97-AF65-F5344CB8AC3E}">
        <p14:creationId xmlns:p14="http://schemas.microsoft.com/office/powerpoint/2010/main" val="45443064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79224739-2DC2-4893-BD72-B332D8AC8C6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1987" name="Rectangle 2">
            <a:extLst>
              <a:ext uri="{FF2B5EF4-FFF2-40B4-BE49-F238E27FC236}">
                <a16:creationId xmlns:a16="http://schemas.microsoft.com/office/drawing/2014/main" id="{C6FD266B-CA94-4C55-93ED-CBC2F40DEFE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A641FDF1-A50D-4B64-9CD0-493D6B53493E}"/>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7347" name="Rectangle 2">
            <a:extLst>
              <a:ext uri="{FF2B5EF4-FFF2-40B4-BE49-F238E27FC236}">
                <a16:creationId xmlns:a16="http://schemas.microsoft.com/office/drawing/2014/main" id="{1FF427C4-60EF-4C44-9480-DF2914E00706}"/>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93E8CEA8-EAB0-4FD6-9CF1-BE42CFF92ABB}"/>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9395" name="Rectangle 2">
            <a:extLst>
              <a:ext uri="{FF2B5EF4-FFF2-40B4-BE49-F238E27FC236}">
                <a16:creationId xmlns:a16="http://schemas.microsoft.com/office/drawing/2014/main" id="{85E7AA52-BE8C-45DB-8D68-4D86FA1524D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09EB7AF0-38D3-4B3E-8FD5-042177F43E6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1443" name="Rectangle 2">
            <a:extLst>
              <a:ext uri="{FF2B5EF4-FFF2-40B4-BE49-F238E27FC236}">
                <a16:creationId xmlns:a16="http://schemas.microsoft.com/office/drawing/2014/main" id="{CB911C2A-DB0A-4C6F-B38A-8DCCADD6A649}"/>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57B0690A-B41D-43DE-9026-3B6992BBCD52}"/>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3491" name="Rectangle 2">
            <a:extLst>
              <a:ext uri="{FF2B5EF4-FFF2-40B4-BE49-F238E27FC236}">
                <a16:creationId xmlns:a16="http://schemas.microsoft.com/office/drawing/2014/main" id="{C75343E1-5B50-44B5-8531-52710A094824}"/>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11DCBEAE-A096-42AB-A3F5-99BFD3801207}"/>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5539" name="Rectangle 2">
            <a:extLst>
              <a:ext uri="{FF2B5EF4-FFF2-40B4-BE49-F238E27FC236}">
                <a16:creationId xmlns:a16="http://schemas.microsoft.com/office/drawing/2014/main" id="{AC45E699-79CF-4C71-BB1C-78FCFD4BC050}"/>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479C5D2F-3C69-4E9A-BA72-62D1A8BE50D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6563" name="Rectangle 2">
            <a:extLst>
              <a:ext uri="{FF2B5EF4-FFF2-40B4-BE49-F238E27FC236}">
                <a16:creationId xmlns:a16="http://schemas.microsoft.com/office/drawing/2014/main" id="{BE63B1E6-A3D9-44F5-9B72-954BD674E658}"/>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a:extLst>
              <a:ext uri="{FF2B5EF4-FFF2-40B4-BE49-F238E27FC236}">
                <a16:creationId xmlns:a16="http://schemas.microsoft.com/office/drawing/2014/main" id="{F12C1C53-5DEF-419A-BF4A-B7444CD41EEC}"/>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8611" name="Rectangle 2">
            <a:extLst>
              <a:ext uri="{FF2B5EF4-FFF2-40B4-BE49-F238E27FC236}">
                <a16:creationId xmlns:a16="http://schemas.microsoft.com/office/drawing/2014/main" id="{4E2C3DC7-E513-4562-8074-E5483BC0FA2F}"/>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9E6F3B4A-A00C-4981-A0EA-0DE1EBFE5F97}"/>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70659" name="Rectangle 2">
            <a:extLst>
              <a:ext uri="{FF2B5EF4-FFF2-40B4-BE49-F238E27FC236}">
                <a16:creationId xmlns:a16="http://schemas.microsoft.com/office/drawing/2014/main" id="{341C9BA1-E0B7-43B6-AA86-62ECC0A31142}"/>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291491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a:extLst>
              <a:ext uri="{FF2B5EF4-FFF2-40B4-BE49-F238E27FC236}">
                <a16:creationId xmlns:a16="http://schemas.microsoft.com/office/drawing/2014/main" id="{9E6F3B4A-A00C-4981-A0EA-0DE1EBFE5F97}"/>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70659" name="Rectangle 2">
            <a:extLst>
              <a:ext uri="{FF2B5EF4-FFF2-40B4-BE49-F238E27FC236}">
                <a16:creationId xmlns:a16="http://schemas.microsoft.com/office/drawing/2014/main" id="{341C9BA1-E0B7-43B6-AA86-62ECC0A31142}"/>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
            <a:extLst>
              <a:ext uri="{FF2B5EF4-FFF2-40B4-BE49-F238E27FC236}">
                <a16:creationId xmlns:a16="http://schemas.microsoft.com/office/drawing/2014/main" id="{49CB3154-33CE-4EE6-B8ED-C9CE571B5EC8}"/>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71683" name="Rectangle 2">
            <a:extLst>
              <a:ext uri="{FF2B5EF4-FFF2-40B4-BE49-F238E27FC236}">
                <a16:creationId xmlns:a16="http://schemas.microsoft.com/office/drawing/2014/main" id="{CC1149CD-DAA6-4A47-8C1D-A95383BFF392}"/>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13F488D9-9F7A-4400-9BA6-20FF6415280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3011" name="Rectangle 2">
            <a:extLst>
              <a:ext uri="{FF2B5EF4-FFF2-40B4-BE49-F238E27FC236}">
                <a16:creationId xmlns:a16="http://schemas.microsoft.com/office/drawing/2014/main" id="{20921E1D-8E01-42CD-83EB-D049F763D198}"/>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CF0A9BC7-892E-46AF-B46A-D288B24A9B8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72707" name="Rectangle 2">
            <a:extLst>
              <a:ext uri="{FF2B5EF4-FFF2-40B4-BE49-F238E27FC236}">
                <a16:creationId xmlns:a16="http://schemas.microsoft.com/office/drawing/2014/main" id="{A45DE1F7-D554-4B56-B2C2-3E50CEE773B1}"/>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DA6F2171-472E-4F6B-8709-06A0D839CCE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4035" name="Rectangle 2">
            <a:extLst>
              <a:ext uri="{FF2B5EF4-FFF2-40B4-BE49-F238E27FC236}">
                <a16:creationId xmlns:a16="http://schemas.microsoft.com/office/drawing/2014/main" id="{4C6CB1EA-340B-4EE8-8AFB-71BD30827448}"/>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0619EFEC-3D1A-4E9B-8320-CDD726CD29A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5059" name="Rectangle 2">
            <a:extLst>
              <a:ext uri="{FF2B5EF4-FFF2-40B4-BE49-F238E27FC236}">
                <a16:creationId xmlns:a16="http://schemas.microsoft.com/office/drawing/2014/main" id="{475051B3-C6DF-4822-A05B-97E3FB826F0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94CB3E41-1C90-42A9-9362-E4E2C11E4378}"/>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7107" name="Rectangle 2">
            <a:extLst>
              <a:ext uri="{FF2B5EF4-FFF2-40B4-BE49-F238E27FC236}">
                <a16:creationId xmlns:a16="http://schemas.microsoft.com/office/drawing/2014/main" id="{440DD992-BA2D-41A1-A091-8DC4D1254C8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CE8F3861-46BA-4C17-8665-7344954E791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0179" name="Rectangle 2">
            <a:extLst>
              <a:ext uri="{FF2B5EF4-FFF2-40B4-BE49-F238E27FC236}">
                <a16:creationId xmlns:a16="http://schemas.microsoft.com/office/drawing/2014/main" id="{41B38C28-00F3-4EE6-8B81-67CC6E65F1FF}"/>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BF4466FE-6210-46CD-8DC9-B12F0688BBB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1203" name="Rectangle 2">
            <a:extLst>
              <a:ext uri="{FF2B5EF4-FFF2-40B4-BE49-F238E27FC236}">
                <a16:creationId xmlns:a16="http://schemas.microsoft.com/office/drawing/2014/main" id="{94706A4F-082E-4E17-AABA-50CF2CEB163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a16="http://schemas.microsoft.com/office/drawing/2014/main" id="{05F03194-ED6D-4139-A3EC-314B62FBE1F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4275" name="Rectangle 2">
            <a:extLst>
              <a:ext uri="{FF2B5EF4-FFF2-40B4-BE49-F238E27FC236}">
                <a16:creationId xmlns:a16="http://schemas.microsoft.com/office/drawing/2014/main" id="{58F5F9E0-7D64-4855-B079-14842BA59CEC}"/>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8CC7E8FE-3FA9-4B85-914C-97F00FDE9D39}"/>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6323" name="Rectangle 2">
            <a:extLst>
              <a:ext uri="{FF2B5EF4-FFF2-40B4-BE49-F238E27FC236}">
                <a16:creationId xmlns:a16="http://schemas.microsoft.com/office/drawing/2014/main" id="{6524F0A1-141D-4993-A67E-8AD7F0B1EDA5}"/>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FBA6EC4-E86B-4926-95ED-D07461027E4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E250691-7506-47EE-926F-D62C673E6D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7A232BE-1C3C-4E9B-A200-DF7CAFA57CA6}"/>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5" name="מציין מיקום של כותרת תחתונה 4">
            <a:extLst>
              <a:ext uri="{FF2B5EF4-FFF2-40B4-BE49-F238E27FC236}">
                <a16:creationId xmlns:a16="http://schemas.microsoft.com/office/drawing/2014/main" id="{9CD8C40E-025E-4225-8E40-3C0D5B3A3DC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90C86AC-284D-4FC1-9EC5-DF84B7C6693A}"/>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2518579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BA1B52-B1D1-4B1A-BAA9-F828904678B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4A0FF6D-3CB1-469D-9F3E-F627D709647C}"/>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FC8BDCE-2FB8-41F4-9A01-3E0FCC8540B8}"/>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5" name="מציין מיקום של כותרת תחתונה 4">
            <a:extLst>
              <a:ext uri="{FF2B5EF4-FFF2-40B4-BE49-F238E27FC236}">
                <a16:creationId xmlns:a16="http://schemas.microsoft.com/office/drawing/2014/main" id="{1E645C76-D8DF-42FD-8335-0B8C9D32F75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6AF52B02-9378-4DEA-A662-EBFB36448886}"/>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2424172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E40B3F3-BE78-4FB2-9BB4-7BCB4CEF82EA}"/>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CA726657-C32A-45AE-95ED-662ABB902B6E}"/>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13B2C68-1CB8-4EEB-B945-F472254FD769}"/>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5" name="מציין מיקום של כותרת תחתונה 4">
            <a:extLst>
              <a:ext uri="{FF2B5EF4-FFF2-40B4-BE49-F238E27FC236}">
                <a16:creationId xmlns:a16="http://schemas.microsoft.com/office/drawing/2014/main" id="{DBEFA224-843B-4B2C-8579-B71F62E72A6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322C50F-D294-4D48-AA31-813B8CC9C31F}"/>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988037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128588"/>
            <a:ext cx="10970684" cy="1433512"/>
          </a:xfr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1" y="1600201"/>
            <a:ext cx="5382684"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195484" y="1600201"/>
            <a:ext cx="5384800"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3">
            <a:extLst>
              <a:ext uri="{FF2B5EF4-FFF2-40B4-BE49-F238E27FC236}">
                <a16:creationId xmlns:a16="http://schemas.microsoft.com/office/drawing/2014/main" id="{B7F03F6E-A968-421F-BA70-E2AD656ED40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a16="http://schemas.microsoft.com/office/drawing/2014/main" id="{E55C2363-B768-4024-B87B-5BA1D40AC385}"/>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8CE72631-3D96-4E3D-BD57-F9D18D5E9E7F}"/>
              </a:ext>
            </a:extLst>
          </p:cNvPr>
          <p:cNvSpPr>
            <a:spLocks noGrp="1" noChangeArrowheads="1"/>
          </p:cNvSpPr>
          <p:nvPr>
            <p:ph type="sldNum" idx="12"/>
          </p:nvPr>
        </p:nvSpPr>
        <p:spPr>
          <a:ln/>
        </p:spPr>
        <p:txBody>
          <a:bodyPr/>
          <a:lstStyle>
            <a:lvl1pPr>
              <a:defRPr/>
            </a:lvl1pPr>
          </a:lstStyle>
          <a:p>
            <a:fld id="{2315B06E-06F2-4371-994B-981C126541EB}" type="slidenum">
              <a:rPr lang="he-IL" altLang="he-IL"/>
              <a:pPr/>
              <a:t>‹#›</a:t>
            </a:fld>
            <a:endParaRPr lang="en-US" altLang="he-IL"/>
          </a:p>
        </p:txBody>
      </p:sp>
    </p:spTree>
    <p:extLst>
      <p:ext uri="{BB962C8B-B14F-4D97-AF65-F5344CB8AC3E}">
        <p14:creationId xmlns:p14="http://schemas.microsoft.com/office/powerpoint/2010/main" val="3306091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F2F2AE-57A0-4CD3-97D8-92AB0595964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2DD446-48B6-4BD7-8B82-667572C9A8B6}"/>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70A9A4C-3C1C-4A6E-B72A-EC393D63888A}"/>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5" name="מציין מיקום של כותרת תחתונה 4">
            <a:extLst>
              <a:ext uri="{FF2B5EF4-FFF2-40B4-BE49-F238E27FC236}">
                <a16:creationId xmlns:a16="http://schemas.microsoft.com/office/drawing/2014/main" id="{11491716-812F-4238-8CE1-9772AB71496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CA41472-C218-409A-B28C-BFCA96916EA2}"/>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238508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58308B-55FD-4664-9777-DB3AB1B3796B}"/>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346DA2D-3500-43FD-A741-D746CA641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6D1219C7-35E4-42C2-9AE2-476B7B30B7B6}"/>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5" name="מציין מיקום של כותרת תחתונה 4">
            <a:extLst>
              <a:ext uri="{FF2B5EF4-FFF2-40B4-BE49-F238E27FC236}">
                <a16:creationId xmlns:a16="http://schemas.microsoft.com/office/drawing/2014/main" id="{2FBBA364-1CEF-415D-960B-70C10023E7D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96A02DA-48DE-42B4-8A7E-D2CDAA08139F}"/>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390277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684B51-5295-42B1-A475-A2D07F5FEB0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EFA9357-E3D9-4056-86A0-423A4F9534E0}"/>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BC3565A2-519A-4FD5-A00E-F77C67F1B28A}"/>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73DF3745-632D-436E-B543-C53F51C30AC2}"/>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6" name="מציין מיקום של כותרת תחתונה 5">
            <a:extLst>
              <a:ext uri="{FF2B5EF4-FFF2-40B4-BE49-F238E27FC236}">
                <a16:creationId xmlns:a16="http://schemas.microsoft.com/office/drawing/2014/main" id="{1EBD35D9-6B94-42CC-B082-71FDE23E3BC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C7D04EF-C779-4EAC-8AF8-487556CB0669}"/>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3673501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755A42-0096-483A-BC96-02DB8F1EAB0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0A80B612-5D82-4702-8400-3103049E69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8D0B521-E800-401F-BADC-AD385C7EC1B3}"/>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CC0342F1-8F0F-497F-B955-77A576A6F7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08FDB8AE-F751-4272-A282-319622AEC33C}"/>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7ECFF52-DDAF-4DD1-9961-2CC9B5F4AEA3}"/>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8" name="מציין מיקום של כותרת תחתונה 7">
            <a:extLst>
              <a:ext uri="{FF2B5EF4-FFF2-40B4-BE49-F238E27FC236}">
                <a16:creationId xmlns:a16="http://schemas.microsoft.com/office/drawing/2014/main" id="{BA45F92C-CFE2-4054-9850-81CEBD6D9C5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688A8DA4-E8FB-479D-BA67-C89040A7ACED}"/>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233013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7D5E133-11E7-4AAC-AF78-A9C7F820A4D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B1030DB-0B72-415F-ADA6-97DE466B06D5}"/>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4" name="מציין מיקום של כותרת תחתונה 3">
            <a:extLst>
              <a:ext uri="{FF2B5EF4-FFF2-40B4-BE49-F238E27FC236}">
                <a16:creationId xmlns:a16="http://schemas.microsoft.com/office/drawing/2014/main" id="{39B6E13C-CADC-45A9-9786-D7EB719E016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DBAF0653-286E-42BC-8551-473B45BCC002}"/>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3489295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68E20C88-ADCF-4152-A729-AD302B77BB1A}"/>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3" name="מציין מיקום של כותרת תחתונה 2">
            <a:extLst>
              <a:ext uri="{FF2B5EF4-FFF2-40B4-BE49-F238E27FC236}">
                <a16:creationId xmlns:a16="http://schemas.microsoft.com/office/drawing/2014/main" id="{26BE8D2E-8D46-4C04-84A4-BD5471D2557F}"/>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8D0A58AE-56A6-4160-BA22-08300AD58F53}"/>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1553489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C24171-865C-43A8-9597-F846E291A08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3B4DE2B-A60A-4958-89BA-CB92E3C933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D699A9A-77B7-4F10-B4C0-BB753DD9E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EFEFBF12-F0C8-4DE0-BF1F-8532019DC81A}"/>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6" name="מציין מיקום של כותרת תחתונה 5">
            <a:extLst>
              <a:ext uri="{FF2B5EF4-FFF2-40B4-BE49-F238E27FC236}">
                <a16:creationId xmlns:a16="http://schemas.microsoft.com/office/drawing/2014/main" id="{F026ACB3-6804-4658-A712-E14EC38F3AD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C019C490-032E-4B98-AAAF-2F92AC986DFD}"/>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2323132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996E00B-6E9E-4D6B-918C-0B19057101D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18EFDC0-E66F-4736-9FFE-04472A30C8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0213C0D9-C4BA-42FC-899B-05B6802FA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998920DB-02E0-439E-9065-1A1D56C9A6F7}"/>
              </a:ext>
            </a:extLst>
          </p:cNvPr>
          <p:cNvSpPr>
            <a:spLocks noGrp="1"/>
          </p:cNvSpPr>
          <p:nvPr>
            <p:ph type="dt" sz="half" idx="10"/>
          </p:nvPr>
        </p:nvSpPr>
        <p:spPr/>
        <p:txBody>
          <a:bodyPr/>
          <a:lstStyle/>
          <a:p>
            <a:fld id="{73676040-A9B3-4E7E-B3EC-A4F6F258A1CE}" type="datetimeFigureOut">
              <a:rPr lang="he-IL" smtClean="0"/>
              <a:t>ו'/טבת/תשע"ט</a:t>
            </a:fld>
            <a:endParaRPr lang="he-IL"/>
          </a:p>
        </p:txBody>
      </p:sp>
      <p:sp>
        <p:nvSpPr>
          <p:cNvPr id="6" name="מציין מיקום של כותרת תחתונה 5">
            <a:extLst>
              <a:ext uri="{FF2B5EF4-FFF2-40B4-BE49-F238E27FC236}">
                <a16:creationId xmlns:a16="http://schemas.microsoft.com/office/drawing/2014/main" id="{89896B5C-D543-4EBC-A86A-EF91DEB2E541}"/>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F9B40B6-78E2-459D-ACDC-18E643AAA77B}"/>
              </a:ext>
            </a:extLst>
          </p:cNvPr>
          <p:cNvSpPr>
            <a:spLocks noGrp="1"/>
          </p:cNvSpPr>
          <p:nvPr>
            <p:ph type="sldNum" sz="quarter" idx="12"/>
          </p:nvPr>
        </p:nvSpPr>
        <p:spPr/>
        <p:txBody>
          <a:bodyPr/>
          <a:lstStyle/>
          <a:p>
            <a:fld id="{EA4A0ED4-4DAF-465B-9F98-640CF56CC8BF}" type="slidenum">
              <a:rPr lang="he-IL" smtClean="0"/>
              <a:t>‹#›</a:t>
            </a:fld>
            <a:endParaRPr lang="he-IL"/>
          </a:p>
        </p:txBody>
      </p:sp>
    </p:spTree>
    <p:extLst>
      <p:ext uri="{BB962C8B-B14F-4D97-AF65-F5344CB8AC3E}">
        <p14:creationId xmlns:p14="http://schemas.microsoft.com/office/powerpoint/2010/main" val="2872784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D4C4F0BD-624C-4C9C-83D1-F9C3F1993444}"/>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394CDEE-4135-4BF2-B647-304A23A8974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379146B-B3ED-4A45-A0FD-FA898C8772FD}"/>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3676040-A9B3-4E7E-B3EC-A4F6F258A1CE}" type="datetimeFigureOut">
              <a:rPr lang="he-IL" smtClean="0"/>
              <a:t>ו'/טבת/תשע"ט</a:t>
            </a:fld>
            <a:endParaRPr lang="he-IL"/>
          </a:p>
        </p:txBody>
      </p:sp>
      <p:sp>
        <p:nvSpPr>
          <p:cNvPr id="5" name="מציין מיקום של כותרת תחתונה 4">
            <a:extLst>
              <a:ext uri="{FF2B5EF4-FFF2-40B4-BE49-F238E27FC236}">
                <a16:creationId xmlns:a16="http://schemas.microsoft.com/office/drawing/2014/main" id="{5B48EE8D-2A40-411B-8232-B6E7FF94E2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FCE8C16-6465-48BD-838F-16235D3A61A2}"/>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A4A0ED4-4DAF-465B-9F98-640CF56CC8BF}" type="slidenum">
              <a:rPr lang="he-IL" smtClean="0"/>
              <a:t>‹#›</a:t>
            </a:fld>
            <a:endParaRPr lang="he-IL"/>
          </a:p>
        </p:txBody>
      </p:sp>
    </p:spTree>
    <p:extLst>
      <p:ext uri="{BB962C8B-B14F-4D97-AF65-F5344CB8AC3E}">
        <p14:creationId xmlns:p14="http://schemas.microsoft.com/office/powerpoint/2010/main" val="298780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BvnXx9rbhH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19.xml"/><Relationship Id="rId7" Type="http://schemas.openxmlformats.org/officeDocument/2006/relationships/diagramLayout" Target="../diagrams/layout1.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slide" Target="slide33.xml"/><Relationship Id="rId10" Type="http://schemas.microsoft.com/office/2007/relationships/diagramDrawing" Target="../diagrams/drawing1.xml"/><Relationship Id="rId4" Type="http://schemas.openxmlformats.org/officeDocument/2006/relationships/slide" Target="slide22.xml"/><Relationship Id="rId9" Type="http://schemas.openxmlformats.org/officeDocument/2006/relationships/diagramColors" Target="../diagrams/colors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RgnYGOpSBMI"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w.youtube.com/watch?v=RgnYGOpSBMI" TargetMode="External"/><Relationship Id="rId3" Type="http://schemas.openxmlformats.org/officeDocument/2006/relationships/hyperlink" Target="https://www.youtube.com/watch?v=BvnXx9rbhHg&amp;index=4&amp;list=PLd6RA59c6qhI2pBZzKqb6FY95_km8GXP0" TargetMode="External"/><Relationship Id="rId7" Type="http://schemas.openxmlformats.org/officeDocument/2006/relationships/hyperlink" Target="https://toldotofakim.cet.ac.il/ShowItem.aspx?ItemID=24238fe7-8ace-45a4-87dc-ba15b913753f&amp;lang=HEB" TargetMode="External"/><Relationship Id="rId2" Type="http://schemas.openxmlformats.org/officeDocument/2006/relationships/hyperlink" Target="https://www.youtube.com/watch?v=P6QXvPD98JM&amp;list=PLd6RA59c6qhI2pBZzKqb6FY95_km8GXP0&amp;index=1" TargetMode="External"/><Relationship Id="rId1" Type="http://schemas.openxmlformats.org/officeDocument/2006/relationships/slideLayout" Target="../slideLayouts/slideLayout2.xml"/><Relationship Id="rId6" Type="http://schemas.openxmlformats.org/officeDocument/2006/relationships/hyperlink" Target="https://toldotofakim.cet.ac.il/ShowItem.aspx?ItemID=c188a317-7bc2-488b-83b7-a68b5b233246&amp;lang=HEB" TargetMode="External"/><Relationship Id="rId5" Type="http://schemas.openxmlformats.org/officeDocument/2006/relationships/hyperlink" Target="https://toldotofakim.cet.ac.il/ShowItem.aspx?ItemID=632869cc-f261-4e2e-b44d-fb6106d24d83&amp;lang=HEB" TargetMode="External"/><Relationship Id="rId4" Type="http://schemas.openxmlformats.org/officeDocument/2006/relationships/hyperlink" Target="https://toldotofakim.cet.ac.il/ShowItem.aspx?ItemID=5094f84b-2fff-4d8f-92ba-d4faef769604&amp;lang=HEB" TargetMode="External"/><Relationship Id="rId9" Type="http://schemas.openxmlformats.org/officeDocument/2006/relationships/hyperlink" Target="https://www.youtube.com/watch?v=MP10mbqjQMQ"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MP10mbqjQMQ?start=283"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P6QXvPD98J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9.xml"/><Relationship Id="rId1" Type="http://schemas.openxmlformats.org/officeDocument/2006/relationships/slideLayout" Target="../slideLayouts/slideLayout5.xml"/><Relationship Id="rId4" Type="http://schemas.openxmlformats.org/officeDocument/2006/relationships/slide" Target="slide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50819A-BA3B-49B2-9625-A679F80EE630}"/>
              </a:ext>
            </a:extLst>
          </p:cNvPr>
          <p:cNvSpPr>
            <a:spLocks noGrp="1"/>
          </p:cNvSpPr>
          <p:nvPr>
            <p:ph type="ctrTitle"/>
          </p:nvPr>
        </p:nvSpPr>
        <p:spPr/>
        <p:txBody>
          <a:bodyPr/>
          <a:lstStyle/>
          <a:p>
            <a:r>
              <a:rPr lang="he-IL" dirty="0"/>
              <a:t>השואה</a:t>
            </a:r>
          </a:p>
        </p:txBody>
      </p:sp>
      <p:sp>
        <p:nvSpPr>
          <p:cNvPr id="3" name="כותרת משנה 2">
            <a:extLst>
              <a:ext uri="{FF2B5EF4-FFF2-40B4-BE49-F238E27FC236}">
                <a16:creationId xmlns:a16="http://schemas.microsoft.com/office/drawing/2014/main" id="{36237DE4-36C3-4ED0-8C70-0B16995F89E5}"/>
              </a:ext>
            </a:extLst>
          </p:cNvPr>
          <p:cNvSpPr>
            <a:spLocks noGrp="1"/>
          </p:cNvSpPr>
          <p:nvPr>
            <p:ph type="subTitle" idx="1"/>
          </p:nvPr>
        </p:nvSpPr>
        <p:spPr/>
        <p:txBody>
          <a:bodyPr>
            <a:normAutofit/>
          </a:bodyPr>
          <a:lstStyle/>
          <a:p>
            <a:r>
              <a:rPr lang="he-IL" sz="2800" dirty="0"/>
              <a:t>הפעולות נגד היהודים (במקביל לאירועי מלחמת העולם השנייה)</a:t>
            </a:r>
          </a:p>
        </p:txBody>
      </p:sp>
      <p:sp>
        <p:nvSpPr>
          <p:cNvPr id="4" name="מלבן 3">
            <a:extLst>
              <a:ext uri="{FF2B5EF4-FFF2-40B4-BE49-F238E27FC236}">
                <a16:creationId xmlns:a16="http://schemas.microsoft.com/office/drawing/2014/main" id="{886F3F13-4DB1-4BCC-8C10-311FB9F5AF90}"/>
              </a:ext>
            </a:extLst>
          </p:cNvPr>
          <p:cNvSpPr/>
          <p:nvPr/>
        </p:nvSpPr>
        <p:spPr>
          <a:xfrm>
            <a:off x="5971607" y="3244334"/>
            <a:ext cx="248786" cy="369332"/>
          </a:xfrm>
          <a:prstGeom prst="rect">
            <a:avLst/>
          </a:prstGeom>
        </p:spPr>
        <p:txBody>
          <a:bodyPr wrap="none">
            <a:spAutoFit/>
          </a:bodyPr>
          <a:lstStyle/>
          <a:p>
            <a:r>
              <a:rPr lang="he-IL" b="0" dirty="0">
                <a:effectLst/>
              </a:rPr>
              <a:t> </a:t>
            </a:r>
            <a:endParaRPr lang="he-IL" dirty="0"/>
          </a:p>
        </p:txBody>
      </p:sp>
      <p:pic>
        <p:nvPicPr>
          <p:cNvPr id="1026" name="Picture 2" descr="×ª××¦××ª ×ª××× × ×¢×××¨ ××× × ×¨××××">
            <a:extLst>
              <a:ext uri="{FF2B5EF4-FFF2-40B4-BE49-F238E27FC236}">
                <a16:creationId xmlns:a16="http://schemas.microsoft.com/office/drawing/2014/main" id="{39B15341-1869-4217-A6F8-EE509DDDF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1"/>
            <a:ext cx="5163977" cy="3337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06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3E427A-1DF7-4370-B5DE-0BF0C3D07290}"/>
              </a:ext>
            </a:extLst>
          </p:cNvPr>
          <p:cNvSpPr>
            <a:spLocks noGrp="1"/>
          </p:cNvSpPr>
          <p:nvPr>
            <p:ph type="title"/>
          </p:nvPr>
        </p:nvSpPr>
        <p:spPr/>
        <p:txBody>
          <a:bodyPr/>
          <a:lstStyle/>
          <a:p>
            <a:r>
              <a:rPr lang="he-IL" dirty="0"/>
              <a:t>הקשר הנסיבתי</a:t>
            </a:r>
          </a:p>
        </p:txBody>
      </p:sp>
      <p:sp>
        <p:nvSpPr>
          <p:cNvPr id="3" name="מציין מיקום תוכן 2">
            <a:extLst>
              <a:ext uri="{FF2B5EF4-FFF2-40B4-BE49-F238E27FC236}">
                <a16:creationId xmlns:a16="http://schemas.microsoft.com/office/drawing/2014/main" id="{519AA0B3-3DE2-4BCE-8A53-934935CBA148}"/>
              </a:ext>
            </a:extLst>
          </p:cNvPr>
          <p:cNvSpPr>
            <a:spLocks noGrp="1"/>
          </p:cNvSpPr>
          <p:nvPr>
            <p:ph sz="half" idx="2"/>
          </p:nvPr>
        </p:nvSpPr>
        <p:spPr/>
        <p:txBody>
          <a:bodyPr>
            <a:normAutofit fontScale="85000" lnSpcReduction="20000"/>
          </a:bodyPr>
          <a:lstStyle/>
          <a:p>
            <a:pPr algn="just"/>
            <a:r>
              <a:rPr lang="he-IL" altLang="he-IL" b="1" dirty="0"/>
              <a:t>המרחק מגרמניה והיחס לעמים הסלאבים: </a:t>
            </a:r>
            <a:r>
              <a:rPr lang="he-IL" altLang="he-IL" dirty="0"/>
              <a:t>שטחי מזרח אירופה נתפסו על ידי הגרמנים כשטחים בהם חיה </a:t>
            </a:r>
            <a:r>
              <a:rPr lang="he-IL" altLang="he-IL" dirty="0" err="1"/>
              <a:t>אוכלוסיה</a:t>
            </a:r>
            <a:r>
              <a:rPr lang="he-IL" altLang="he-IL" dirty="0"/>
              <a:t> בלתי מתורבתת ונחותה. בשטחים אלו אין, לדעתם, לקיים מלחמה על פי הכללים או להתחשב בערכי מוסר. </a:t>
            </a:r>
          </a:p>
          <a:p>
            <a:pPr algn="just"/>
            <a:r>
              <a:rPr lang="he-IL" altLang="he-IL" dirty="0"/>
              <a:t>המרחק מגרמניה נתפס גם כמאפשר ביצוע של פעולות שהאוכלוסייה האזרחית הגרמנית לא תוכל לקבלן. מתוך תחושה זו החלו חיילים גרמנים להוציא להורג אזרחים רבים, ובפרט יהודים, בראשית המבצע. מאוחר יותר הפכה ההשמדה למדיניות הרשמית</a:t>
            </a:r>
            <a:r>
              <a:rPr lang="en-US" altLang="he-IL" dirty="0"/>
              <a:t>.</a:t>
            </a:r>
            <a:r>
              <a:rPr lang="he-IL" altLang="he-IL" dirty="0"/>
              <a:t>‏</a:t>
            </a:r>
            <a:endParaRPr lang="en-US" altLang="he-IL" dirty="0"/>
          </a:p>
          <a:p>
            <a:endParaRPr lang="he-IL" dirty="0"/>
          </a:p>
        </p:txBody>
      </p:sp>
      <p:sp>
        <p:nvSpPr>
          <p:cNvPr id="4" name="מציין מיקום טקסט 3">
            <a:extLst>
              <a:ext uri="{FF2B5EF4-FFF2-40B4-BE49-F238E27FC236}">
                <a16:creationId xmlns:a16="http://schemas.microsoft.com/office/drawing/2014/main" id="{ED24F317-76F4-407F-B0C2-2AE8B2193BDC}"/>
              </a:ext>
            </a:extLst>
          </p:cNvPr>
          <p:cNvSpPr>
            <a:spLocks noGrp="1"/>
          </p:cNvSpPr>
          <p:nvPr>
            <p:ph type="body" sz="quarter" idx="3"/>
          </p:nvPr>
        </p:nvSpPr>
        <p:spPr>
          <a:xfrm>
            <a:off x="785129" y="1564204"/>
            <a:ext cx="10621741" cy="823912"/>
          </a:xfrm>
        </p:spPr>
        <p:txBody>
          <a:bodyPr>
            <a:normAutofit/>
          </a:bodyPr>
          <a:lstStyle/>
          <a:p>
            <a:r>
              <a:rPr lang="he-IL" altLang="he-IL" u="sng" dirty="0">
                <a:solidFill>
                  <a:srgbClr val="CC0000"/>
                </a:solidFill>
              </a:rPr>
              <a:t>הקשר הנסיבתי:</a:t>
            </a:r>
            <a:r>
              <a:rPr lang="he-IL" altLang="he-IL" dirty="0"/>
              <a:t> על פי הסבר זה התנאים המיוחדים של מזרח אירופה הובילו את הגרמנים לראשית השמדת היהודים</a:t>
            </a:r>
            <a:r>
              <a:rPr lang="en-US" altLang="he-IL" dirty="0"/>
              <a:t>:</a:t>
            </a:r>
            <a:r>
              <a:rPr lang="he-IL" altLang="he-IL" dirty="0"/>
              <a:t>‏</a:t>
            </a:r>
            <a:endParaRPr lang="en-US" altLang="he-IL" dirty="0"/>
          </a:p>
        </p:txBody>
      </p:sp>
      <p:sp>
        <p:nvSpPr>
          <p:cNvPr id="5" name="מציין מיקום תוכן 4">
            <a:extLst>
              <a:ext uri="{FF2B5EF4-FFF2-40B4-BE49-F238E27FC236}">
                <a16:creationId xmlns:a16="http://schemas.microsoft.com/office/drawing/2014/main" id="{CD490E57-B976-47BB-BBED-DD9951F1E6FD}"/>
              </a:ext>
            </a:extLst>
          </p:cNvPr>
          <p:cNvSpPr>
            <a:spLocks noGrp="1"/>
          </p:cNvSpPr>
          <p:nvPr>
            <p:ph sz="quarter" idx="4"/>
          </p:nvPr>
        </p:nvSpPr>
        <p:spPr/>
        <p:txBody>
          <a:bodyPr>
            <a:normAutofit fontScale="85000" lnSpcReduction="20000"/>
          </a:bodyPr>
          <a:lstStyle/>
          <a:p>
            <a:pPr algn="just"/>
            <a:endParaRPr lang="he-IL" altLang="he-IL" b="1" dirty="0"/>
          </a:p>
          <a:p>
            <a:pPr algn="just"/>
            <a:r>
              <a:rPr lang="he-IL" altLang="he-IL" b="1" dirty="0"/>
              <a:t>כמות היהודים בברית המועצות:</a:t>
            </a:r>
            <a:r>
              <a:rPr lang="he-IL" altLang="he-IL" dirty="0"/>
              <a:t> בברית המועצות חיו כחמישה מיליון יהודים, רובם </a:t>
            </a:r>
            <a:r>
              <a:rPr lang="he-IL" altLang="he-IL" dirty="0" err="1"/>
              <a:t>באיזורים</a:t>
            </a:r>
            <a:r>
              <a:rPr lang="he-IL" altLang="he-IL" dirty="0"/>
              <a:t> המערביים, פתרון הכליאה בגטאות וההגירה נתפס כבלתי מעשי מול מיליונים רבים של יהודים</a:t>
            </a:r>
            <a:r>
              <a:rPr lang="en-US" altLang="he-IL" dirty="0"/>
              <a:t>.</a:t>
            </a:r>
            <a:r>
              <a:rPr lang="he-IL" altLang="he-IL" dirty="0"/>
              <a:t>‏ </a:t>
            </a:r>
          </a:p>
          <a:p>
            <a:pPr algn="just"/>
            <a:r>
              <a:rPr lang="he-IL" altLang="he-IL" dirty="0"/>
              <a:t>בנוסף הרצח דרש פחות כוחות ומאמץ ביחס לריכוז היהודים – וכוח זה נדרש למלחמה הקשה בברית המועצות.</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6CA43A58-E4E1-4228-8658-D3AFE0EF6E1A}"/>
              </a:ext>
            </a:extLst>
          </p:cNvPr>
          <p:cNvSpPr>
            <a:spLocks noGrp="1" noChangeArrowheads="1"/>
          </p:cNvSpPr>
          <p:nvPr>
            <p:ph type="title"/>
          </p:nvPr>
        </p:nvSpPr>
        <p:spPr>
          <a:xfrm>
            <a:off x="1981200" y="273051"/>
            <a:ext cx="8229600" cy="1236663"/>
          </a:xfrm>
        </p:spPr>
        <p:txBody>
          <a:bodyPr/>
          <a:lstStyle/>
          <a:p>
            <a:pPr eaLnBrk="1" hangingPunct="1"/>
            <a:r>
              <a:rPr lang="he-IL" altLang="he-IL" dirty="0"/>
              <a:t>הקשר הפונקציונלי</a:t>
            </a:r>
          </a:p>
        </p:txBody>
      </p:sp>
      <p:sp>
        <p:nvSpPr>
          <p:cNvPr id="6147" name="Rectangle 2">
            <a:extLst>
              <a:ext uri="{FF2B5EF4-FFF2-40B4-BE49-F238E27FC236}">
                <a16:creationId xmlns:a16="http://schemas.microsoft.com/office/drawing/2014/main" id="{7BD2DDE9-6242-4BF3-84AB-BCE9B0A738C0}"/>
              </a:ext>
            </a:extLst>
          </p:cNvPr>
          <p:cNvSpPr>
            <a:spLocks noGrp="1" noChangeArrowheads="1"/>
          </p:cNvSpPr>
          <p:nvPr>
            <p:ph type="body" idx="1"/>
          </p:nvPr>
        </p:nvSpPr>
        <p:spPr>
          <a:xfrm>
            <a:off x="233362" y="1337472"/>
            <a:ext cx="11725275" cy="2524918"/>
          </a:xfrm>
        </p:spPr>
        <p:txBody>
          <a:bodyPr>
            <a:normAutofit fontScale="92500" lnSpcReduction="10000"/>
          </a:bodyPr>
          <a:lstStyle/>
          <a:p>
            <a:pPr algn="just">
              <a:spcBef>
                <a:spcPts val="600"/>
              </a:spcBef>
              <a:buClr>
                <a:srgbClr val="CC0000"/>
              </a:buClr>
            </a:pPr>
            <a:r>
              <a:rPr lang="he-IL" altLang="he-IL" b="1" u="sng" dirty="0">
                <a:solidFill>
                  <a:srgbClr val="CC0000"/>
                </a:solidFill>
              </a:rPr>
              <a:t>הקשר הפונקציונלי:</a:t>
            </a:r>
            <a:r>
              <a:rPr lang="he-IL" altLang="he-IL" b="1" dirty="0"/>
              <a:t> </a:t>
            </a:r>
            <a:r>
              <a:rPr lang="he-IL" altLang="he-IL" dirty="0"/>
              <a:t>על פי תיאוריה זו, השמדת היהודים לא תוכננה לפרטים לפני המבצע אלא והתפתחה בהתאם ליוזמות מקומיות של יחידות מסוימות ורק בהמשך הפכה למדיניות כללית. </a:t>
            </a:r>
          </a:p>
          <a:p>
            <a:pPr algn="just">
              <a:spcBef>
                <a:spcPts val="600"/>
              </a:spcBef>
              <a:buClr>
                <a:srgbClr val="CC0000"/>
              </a:buClr>
            </a:pPr>
            <a:r>
              <a:rPr lang="he-IL" altLang="he-IL" dirty="0"/>
              <a:t>לפני המבצע הכשירו הנאצים יחידות מיוחדות לטיפול במתנגדים בקרב האוכלוסייה הכבושה. היהודים נתפסו כאויב כזה ולכן עם כיבוש השטחים החלו מפקדים בזירות השונות להוציא להורג יהודים. מדיניות מקומית זו הפכה בהמשך למדיניות כללית של גרמניה באירופה כולה</a:t>
            </a:r>
            <a:r>
              <a:rPr lang="en-US" altLang="he-IL" dirty="0"/>
              <a:t>.</a:t>
            </a:r>
            <a:r>
              <a:rPr lang="he-IL" altLang="he-IL" sz="3200" dirty="0"/>
              <a:t>‏</a:t>
            </a:r>
            <a:endParaRPr lang="en-US" altLang="he-IL" sz="3200" dirty="0"/>
          </a:p>
          <a:p>
            <a:pPr algn="just">
              <a:spcBef>
                <a:spcPts val="600"/>
              </a:spcBef>
              <a:buNone/>
            </a:pPr>
            <a:endParaRPr lang="en-US" altLang="he-IL" sz="2400" dirty="0"/>
          </a:p>
          <a:p>
            <a:pPr algn="just">
              <a:spcBef>
                <a:spcPts val="600"/>
              </a:spcBef>
              <a:buNone/>
            </a:pPr>
            <a:endParaRPr lang="en-US" altLang="he-IL" sz="2400" dirty="0"/>
          </a:p>
          <a:p>
            <a:pPr algn="just">
              <a:spcBef>
                <a:spcPts val="600"/>
              </a:spcBef>
              <a:buNone/>
            </a:pPr>
            <a:endParaRPr lang="en-US" altLang="he-IL" sz="2400" dirty="0"/>
          </a:p>
        </p:txBody>
      </p:sp>
      <p:sp>
        <p:nvSpPr>
          <p:cNvPr id="6148" name="AutoShape 3">
            <a:extLst>
              <a:ext uri="{FF2B5EF4-FFF2-40B4-BE49-F238E27FC236}">
                <a16:creationId xmlns:a16="http://schemas.microsoft.com/office/drawing/2014/main" id="{E385047E-E32E-48B1-B4AF-F1AC742DDA65}"/>
              </a:ext>
            </a:extLst>
          </p:cNvPr>
          <p:cNvSpPr>
            <a:spLocks noChangeArrowheads="1"/>
          </p:cNvSpPr>
          <p:nvPr/>
        </p:nvSpPr>
        <p:spPr bwMode="auto">
          <a:xfrm>
            <a:off x="7824789" y="3933825"/>
            <a:ext cx="2663825" cy="2376488"/>
          </a:xfrm>
          <a:prstGeom prst="leftArrowCallout">
            <a:avLst>
              <a:gd name="adj1" fmla="val 25000"/>
              <a:gd name="adj2" fmla="val 25000"/>
              <a:gd name="adj3" fmla="val 18682"/>
              <a:gd name="adj4" fmla="val 66667"/>
            </a:avLst>
          </a:prstGeom>
          <a:solidFill>
            <a:srgbClr val="BBE0E3"/>
          </a:solidFill>
          <a:ln w="9360">
            <a:solidFill>
              <a:srgbClr val="00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ctr" eaLnBrk="1" hangingPunct="1"/>
            <a:r>
              <a:rPr lang="he-IL" altLang="he-IL" b="1" dirty="0">
                <a:solidFill>
                  <a:srgbClr val="000000"/>
                </a:solidFill>
              </a:rPr>
              <a:t>לפני הפלישה</a:t>
            </a:r>
            <a:endParaRPr lang="en-US" altLang="he-IL" b="1" dirty="0">
              <a:solidFill>
                <a:srgbClr val="000000"/>
              </a:solidFill>
            </a:endParaRPr>
          </a:p>
          <a:p>
            <a:pPr algn="ctr" eaLnBrk="1" hangingPunct="1"/>
            <a:r>
              <a:rPr lang="en-US" altLang="he-IL" b="1" dirty="0">
                <a:solidFill>
                  <a:srgbClr val="000000"/>
                </a:solidFill>
              </a:rPr>
              <a:t> </a:t>
            </a:r>
            <a:r>
              <a:rPr lang="he-IL" altLang="he-IL" b="1" dirty="0">
                <a:solidFill>
                  <a:srgbClr val="000000"/>
                </a:solidFill>
              </a:rPr>
              <a:t>לברית  המועצות</a:t>
            </a:r>
            <a:endParaRPr lang="en-US" altLang="he-IL" b="1" dirty="0">
              <a:solidFill>
                <a:srgbClr val="000000"/>
              </a:solidFill>
            </a:endParaRPr>
          </a:p>
          <a:p>
            <a:pPr algn="ctr" eaLnBrk="1" hangingPunct="1"/>
            <a:r>
              <a:rPr lang="he-IL" altLang="he-IL" b="1" dirty="0">
                <a:solidFill>
                  <a:srgbClr val="000000"/>
                </a:solidFill>
              </a:rPr>
              <a:t>הכשירו הנאצים</a:t>
            </a:r>
            <a:endParaRPr lang="en-US" altLang="he-IL" b="1" dirty="0">
              <a:solidFill>
                <a:srgbClr val="000000"/>
              </a:solidFill>
            </a:endParaRPr>
          </a:p>
          <a:p>
            <a:pPr algn="ctr" eaLnBrk="1" hangingPunct="1"/>
            <a:r>
              <a:rPr lang="he-IL" altLang="he-IL" b="1" dirty="0">
                <a:solidFill>
                  <a:srgbClr val="000000"/>
                </a:solidFill>
              </a:rPr>
              <a:t>יחידות מיוחדות</a:t>
            </a:r>
            <a:endParaRPr lang="en-US" altLang="he-IL" b="1" dirty="0">
              <a:solidFill>
                <a:srgbClr val="000000"/>
              </a:solidFill>
            </a:endParaRPr>
          </a:p>
          <a:p>
            <a:pPr algn="ctr" eaLnBrk="1" hangingPunct="1"/>
            <a:r>
              <a:rPr lang="he-IL" altLang="he-IL" b="1" dirty="0">
                <a:solidFill>
                  <a:srgbClr val="000000"/>
                </a:solidFill>
              </a:rPr>
              <a:t>לחיסול הגורמים</a:t>
            </a:r>
            <a:endParaRPr lang="en-US" altLang="he-IL" b="1" dirty="0">
              <a:solidFill>
                <a:srgbClr val="000000"/>
              </a:solidFill>
            </a:endParaRPr>
          </a:p>
          <a:p>
            <a:pPr algn="ctr" eaLnBrk="1" hangingPunct="1"/>
            <a:r>
              <a:rPr lang="he-IL" altLang="he-IL" b="1" dirty="0" err="1">
                <a:solidFill>
                  <a:srgbClr val="000000"/>
                </a:solidFill>
              </a:rPr>
              <a:t>העויינים</a:t>
            </a:r>
            <a:r>
              <a:rPr lang="he-IL" altLang="he-IL" b="1" dirty="0">
                <a:solidFill>
                  <a:srgbClr val="000000"/>
                </a:solidFill>
              </a:rPr>
              <a:t> לגרמניה</a:t>
            </a:r>
            <a:endParaRPr lang="en-US" altLang="he-IL" b="1" dirty="0">
              <a:solidFill>
                <a:srgbClr val="000000"/>
              </a:solidFill>
            </a:endParaRPr>
          </a:p>
          <a:p>
            <a:pPr algn="ctr" eaLnBrk="1" hangingPunct="1"/>
            <a:r>
              <a:rPr lang="he-IL" altLang="he-IL" b="1" dirty="0">
                <a:solidFill>
                  <a:srgbClr val="000000"/>
                </a:solidFill>
              </a:rPr>
              <a:t>בקרב האוכלוסיות</a:t>
            </a:r>
            <a:endParaRPr lang="en-US" altLang="he-IL" b="1" dirty="0">
              <a:solidFill>
                <a:srgbClr val="000000"/>
              </a:solidFill>
            </a:endParaRPr>
          </a:p>
          <a:p>
            <a:pPr algn="ctr" eaLnBrk="1" hangingPunct="1"/>
            <a:r>
              <a:rPr lang="he-IL" altLang="he-IL" b="1" dirty="0">
                <a:solidFill>
                  <a:srgbClr val="000000"/>
                </a:solidFill>
              </a:rPr>
              <a:t>הכבושות</a:t>
            </a:r>
            <a:endParaRPr lang="en-US" altLang="he-IL" b="1" dirty="0">
              <a:solidFill>
                <a:srgbClr val="000000"/>
              </a:solidFill>
            </a:endParaRPr>
          </a:p>
          <a:p>
            <a:pPr algn="ctr" eaLnBrk="1" hangingPunct="1"/>
            <a:endParaRPr lang="en-US" altLang="he-IL" b="1" dirty="0">
              <a:solidFill>
                <a:srgbClr val="000000"/>
              </a:solidFill>
            </a:endParaRPr>
          </a:p>
        </p:txBody>
      </p:sp>
      <p:sp>
        <p:nvSpPr>
          <p:cNvPr id="6149" name="AutoShape 4">
            <a:extLst>
              <a:ext uri="{FF2B5EF4-FFF2-40B4-BE49-F238E27FC236}">
                <a16:creationId xmlns:a16="http://schemas.microsoft.com/office/drawing/2014/main" id="{E6FA80BF-F765-4646-89F9-477E067ECB62}"/>
              </a:ext>
            </a:extLst>
          </p:cNvPr>
          <p:cNvSpPr>
            <a:spLocks noChangeArrowheads="1"/>
          </p:cNvSpPr>
          <p:nvPr/>
        </p:nvSpPr>
        <p:spPr bwMode="auto">
          <a:xfrm>
            <a:off x="5519739" y="3933825"/>
            <a:ext cx="2232025" cy="2376488"/>
          </a:xfrm>
          <a:prstGeom prst="leftArrowCallout">
            <a:avLst>
              <a:gd name="adj1" fmla="val 26618"/>
              <a:gd name="adj2" fmla="val 26618"/>
              <a:gd name="adj3" fmla="val 16667"/>
              <a:gd name="adj4" fmla="val 66667"/>
            </a:avLst>
          </a:prstGeom>
          <a:solidFill>
            <a:srgbClr val="BBE0E3"/>
          </a:solidFill>
          <a:ln w="9360">
            <a:solidFill>
              <a:srgbClr val="00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ctr" eaLnBrk="1" hangingPunct="1"/>
            <a:r>
              <a:rPr lang="he-IL" altLang="he-IL" b="1">
                <a:solidFill>
                  <a:srgbClr val="000000"/>
                </a:solidFill>
              </a:rPr>
              <a:t>לאחר הפלישה</a:t>
            </a:r>
            <a:endParaRPr lang="en-US" altLang="he-IL" b="1">
              <a:solidFill>
                <a:srgbClr val="000000"/>
              </a:solidFill>
            </a:endParaRPr>
          </a:p>
          <a:p>
            <a:pPr algn="ctr" eaLnBrk="1" hangingPunct="1"/>
            <a:r>
              <a:rPr lang="he-IL" altLang="he-IL" b="1">
                <a:solidFill>
                  <a:srgbClr val="000000"/>
                </a:solidFill>
              </a:rPr>
              <a:t>יחידות הרצח</a:t>
            </a:r>
            <a:endParaRPr lang="en-US" altLang="he-IL" b="1">
              <a:solidFill>
                <a:srgbClr val="000000"/>
              </a:solidFill>
            </a:endParaRPr>
          </a:p>
          <a:p>
            <a:pPr algn="ctr" eaLnBrk="1" hangingPunct="1"/>
            <a:r>
              <a:rPr lang="he-IL" altLang="he-IL" b="1">
                <a:solidFill>
                  <a:srgbClr val="000000"/>
                </a:solidFill>
              </a:rPr>
              <a:t>מזהות את</a:t>
            </a:r>
            <a:endParaRPr lang="en-US" altLang="he-IL" b="1">
              <a:solidFill>
                <a:srgbClr val="000000"/>
              </a:solidFill>
            </a:endParaRPr>
          </a:p>
          <a:p>
            <a:pPr algn="ctr" eaLnBrk="1" hangingPunct="1"/>
            <a:r>
              <a:rPr lang="he-IL" altLang="he-IL" b="1">
                <a:solidFill>
                  <a:srgbClr val="000000"/>
                </a:solidFill>
              </a:rPr>
              <a:t>היהודים  כגורם</a:t>
            </a:r>
            <a:endParaRPr lang="en-US" altLang="he-IL" b="1">
              <a:solidFill>
                <a:srgbClr val="000000"/>
              </a:solidFill>
            </a:endParaRPr>
          </a:p>
          <a:p>
            <a:pPr algn="ctr" eaLnBrk="1" hangingPunct="1"/>
            <a:r>
              <a:rPr lang="he-IL" altLang="he-IL" b="1">
                <a:solidFill>
                  <a:srgbClr val="000000"/>
                </a:solidFill>
              </a:rPr>
              <a:t>עויין – על פי</a:t>
            </a:r>
            <a:endParaRPr lang="en-US" altLang="he-IL" b="1">
              <a:solidFill>
                <a:srgbClr val="000000"/>
              </a:solidFill>
            </a:endParaRPr>
          </a:p>
          <a:p>
            <a:pPr algn="ctr" eaLnBrk="1" hangingPunct="1"/>
            <a:r>
              <a:rPr lang="he-IL" altLang="he-IL" b="1">
                <a:solidFill>
                  <a:srgbClr val="000000"/>
                </a:solidFill>
              </a:rPr>
              <a:t>האידיאולוגיה</a:t>
            </a:r>
            <a:endParaRPr lang="en-US" altLang="he-IL" b="1">
              <a:solidFill>
                <a:srgbClr val="000000"/>
              </a:solidFill>
            </a:endParaRPr>
          </a:p>
          <a:p>
            <a:pPr algn="ctr" eaLnBrk="1" hangingPunct="1"/>
            <a:r>
              <a:rPr lang="he-IL" altLang="he-IL" b="1">
                <a:solidFill>
                  <a:srgbClr val="000000"/>
                </a:solidFill>
              </a:rPr>
              <a:t>הנאצית</a:t>
            </a:r>
            <a:endParaRPr lang="en-US" altLang="he-IL" b="1">
              <a:solidFill>
                <a:srgbClr val="000000"/>
              </a:solidFill>
            </a:endParaRPr>
          </a:p>
          <a:p>
            <a:pPr algn="ctr" eaLnBrk="1" hangingPunct="1"/>
            <a:endParaRPr lang="en-US" altLang="he-IL" b="1">
              <a:solidFill>
                <a:srgbClr val="000000"/>
              </a:solidFill>
            </a:endParaRPr>
          </a:p>
        </p:txBody>
      </p:sp>
      <p:sp>
        <p:nvSpPr>
          <p:cNvPr id="6150" name="AutoShape 5">
            <a:extLst>
              <a:ext uri="{FF2B5EF4-FFF2-40B4-BE49-F238E27FC236}">
                <a16:creationId xmlns:a16="http://schemas.microsoft.com/office/drawing/2014/main" id="{EFE8FDB2-164C-44E0-BDD3-629C39C4A5F8}"/>
              </a:ext>
            </a:extLst>
          </p:cNvPr>
          <p:cNvSpPr>
            <a:spLocks noChangeArrowheads="1"/>
          </p:cNvSpPr>
          <p:nvPr/>
        </p:nvSpPr>
        <p:spPr bwMode="auto">
          <a:xfrm>
            <a:off x="3359151" y="3862389"/>
            <a:ext cx="2017713" cy="2376487"/>
          </a:xfrm>
          <a:prstGeom prst="leftArrowCallout">
            <a:avLst>
              <a:gd name="adj1" fmla="val 29445"/>
              <a:gd name="adj2" fmla="val 29445"/>
              <a:gd name="adj3" fmla="val 16667"/>
              <a:gd name="adj4" fmla="val 66667"/>
            </a:avLst>
          </a:prstGeom>
          <a:solidFill>
            <a:srgbClr val="BBE0E3"/>
          </a:solidFill>
          <a:ln w="9360">
            <a:solidFill>
              <a:srgbClr val="000000"/>
            </a:solidFill>
            <a:miter lim="800000"/>
            <a:headEnd/>
            <a:tailEnd/>
          </a:ln>
        </p:spPr>
        <p:txBody>
          <a:bodyPr wrap="none" anchor="ctr"/>
          <a:lstStyle/>
          <a:p>
            <a:endParaRPr lang="he-IL" altLang="he-IL"/>
          </a:p>
        </p:txBody>
      </p:sp>
      <p:sp>
        <p:nvSpPr>
          <p:cNvPr id="6151" name="Rectangle 6">
            <a:extLst>
              <a:ext uri="{FF2B5EF4-FFF2-40B4-BE49-F238E27FC236}">
                <a16:creationId xmlns:a16="http://schemas.microsoft.com/office/drawing/2014/main" id="{5E8A6DD1-DFCC-45A2-BD69-8F60992005B5}"/>
              </a:ext>
            </a:extLst>
          </p:cNvPr>
          <p:cNvSpPr>
            <a:spLocks noChangeArrowheads="1"/>
          </p:cNvSpPr>
          <p:nvPr/>
        </p:nvSpPr>
        <p:spPr bwMode="auto">
          <a:xfrm>
            <a:off x="1847851" y="3862389"/>
            <a:ext cx="1368425" cy="2376487"/>
          </a:xfrm>
          <a:prstGeom prst="rect">
            <a:avLst/>
          </a:prstGeom>
          <a:solidFill>
            <a:srgbClr val="BBE0E3"/>
          </a:solidFill>
          <a:ln w="9360">
            <a:solidFill>
              <a:srgbClr val="000000"/>
            </a:solidFill>
            <a:miter lim="800000"/>
            <a:headEnd/>
            <a:tailEnd/>
          </a:ln>
        </p:spPr>
        <p:txBody>
          <a:bodyPr wrap="none" lIns="90000" tIns="46800" rIns="90000" bIns="46800"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algn="ctr" eaLnBrk="1" hangingPunct="1"/>
            <a:r>
              <a:rPr lang="he-IL" altLang="he-IL" b="1">
                <a:solidFill>
                  <a:srgbClr val="000000"/>
                </a:solidFill>
              </a:rPr>
              <a:t>השמדת</a:t>
            </a:r>
            <a:endParaRPr lang="en-US" altLang="he-IL" b="1">
              <a:solidFill>
                <a:srgbClr val="000000"/>
              </a:solidFill>
            </a:endParaRPr>
          </a:p>
          <a:p>
            <a:pPr algn="ctr" eaLnBrk="1" hangingPunct="1"/>
            <a:r>
              <a:rPr lang="en-US" altLang="he-IL" b="1">
                <a:solidFill>
                  <a:srgbClr val="000000"/>
                </a:solidFill>
              </a:rPr>
              <a:t> </a:t>
            </a:r>
            <a:r>
              <a:rPr lang="he-IL" altLang="he-IL" b="1">
                <a:solidFill>
                  <a:srgbClr val="000000"/>
                </a:solidFill>
              </a:rPr>
              <a:t>היהודים</a:t>
            </a:r>
            <a:endParaRPr lang="en-US" altLang="he-IL" b="1">
              <a:solidFill>
                <a:srgbClr val="000000"/>
              </a:solidFill>
            </a:endParaRPr>
          </a:p>
          <a:p>
            <a:pPr algn="ctr" eaLnBrk="1" hangingPunct="1"/>
            <a:r>
              <a:rPr lang="he-IL" altLang="he-IL" b="1">
                <a:solidFill>
                  <a:srgbClr val="000000"/>
                </a:solidFill>
              </a:rPr>
              <a:t>הופכת</a:t>
            </a:r>
            <a:endParaRPr lang="en-US" altLang="he-IL" b="1">
              <a:solidFill>
                <a:srgbClr val="000000"/>
              </a:solidFill>
            </a:endParaRPr>
          </a:p>
          <a:p>
            <a:pPr algn="ctr" eaLnBrk="1" hangingPunct="1"/>
            <a:r>
              <a:rPr lang="he-IL" altLang="he-IL" b="1">
                <a:solidFill>
                  <a:srgbClr val="000000"/>
                </a:solidFill>
              </a:rPr>
              <a:t>למדיניות</a:t>
            </a:r>
            <a:endParaRPr lang="en-US" altLang="he-IL" b="1">
              <a:solidFill>
                <a:srgbClr val="000000"/>
              </a:solidFill>
            </a:endParaRPr>
          </a:p>
          <a:p>
            <a:pPr algn="ctr" eaLnBrk="1" hangingPunct="1"/>
            <a:r>
              <a:rPr lang="he-IL" altLang="he-IL" b="1">
                <a:solidFill>
                  <a:srgbClr val="000000"/>
                </a:solidFill>
              </a:rPr>
              <a:t>גרמנית כללית</a:t>
            </a:r>
            <a:endParaRPr lang="en-US" altLang="he-IL" b="1">
              <a:solidFill>
                <a:srgbClr val="000000"/>
              </a:solidFill>
            </a:endParaRPr>
          </a:p>
        </p:txBody>
      </p:sp>
      <p:sp>
        <p:nvSpPr>
          <p:cNvPr id="6152" name="Rectangle 7">
            <a:extLst>
              <a:ext uri="{FF2B5EF4-FFF2-40B4-BE49-F238E27FC236}">
                <a16:creationId xmlns:a16="http://schemas.microsoft.com/office/drawing/2014/main" id="{E3AB1F58-816B-4470-BDCB-575AB34F0DEA}"/>
              </a:ext>
            </a:extLst>
          </p:cNvPr>
          <p:cNvSpPr>
            <a:spLocks noChangeArrowheads="1"/>
          </p:cNvSpPr>
          <p:nvPr/>
        </p:nvSpPr>
        <p:spPr bwMode="auto">
          <a:xfrm>
            <a:off x="839788" y="3933825"/>
            <a:ext cx="4572001"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eaLnBrk="1" hangingPunct="1"/>
            <a:r>
              <a:rPr lang="en-US" altLang="he-IL" b="1">
                <a:solidFill>
                  <a:srgbClr val="000000"/>
                </a:solidFill>
              </a:rPr>
              <a:t> </a:t>
            </a:r>
            <a:r>
              <a:rPr lang="he-IL" altLang="he-IL" b="1">
                <a:solidFill>
                  <a:srgbClr val="000000"/>
                </a:solidFill>
              </a:rPr>
              <a:t>היחידות</a:t>
            </a:r>
            <a:endParaRPr lang="en-US" altLang="he-IL" b="1">
              <a:solidFill>
                <a:srgbClr val="000000"/>
              </a:solidFill>
            </a:endParaRPr>
          </a:p>
          <a:p>
            <a:pPr eaLnBrk="1" hangingPunct="1"/>
            <a:r>
              <a:rPr lang="en-US" altLang="he-IL" b="1">
                <a:solidFill>
                  <a:srgbClr val="000000"/>
                </a:solidFill>
              </a:rPr>
              <a:t> </a:t>
            </a:r>
            <a:r>
              <a:rPr lang="he-IL" altLang="he-IL" b="1">
                <a:solidFill>
                  <a:srgbClr val="000000"/>
                </a:solidFill>
              </a:rPr>
              <a:t>מתחילות</a:t>
            </a:r>
            <a:endParaRPr lang="en-US" altLang="he-IL" b="1">
              <a:solidFill>
                <a:srgbClr val="000000"/>
              </a:solidFill>
            </a:endParaRPr>
          </a:p>
          <a:p>
            <a:pPr eaLnBrk="1" hangingPunct="1"/>
            <a:r>
              <a:rPr lang="he-IL" altLang="he-IL" b="1">
                <a:solidFill>
                  <a:srgbClr val="000000"/>
                </a:solidFill>
              </a:rPr>
              <a:t>לרצוח יהודים</a:t>
            </a:r>
            <a:endParaRPr lang="en-US" altLang="he-IL" b="1">
              <a:solidFill>
                <a:srgbClr val="000000"/>
              </a:solidFill>
            </a:endParaRPr>
          </a:p>
          <a:p>
            <a:pPr eaLnBrk="1" hangingPunct="1"/>
            <a:r>
              <a:rPr lang="he-IL" altLang="he-IL" b="1" u="sng">
                <a:solidFill>
                  <a:srgbClr val="000000"/>
                </a:solidFill>
              </a:rPr>
              <a:t>ביוזמתן</a:t>
            </a:r>
            <a:endParaRPr lang="en-US" altLang="he-IL" b="1" u="sng">
              <a:solidFill>
                <a:srgbClr val="000000"/>
              </a:solidFill>
            </a:endParaRPr>
          </a:p>
          <a:p>
            <a:pPr eaLnBrk="1" hangingPunct="1"/>
            <a:r>
              <a:rPr lang="he-IL" altLang="he-IL" b="1">
                <a:solidFill>
                  <a:srgbClr val="000000"/>
                </a:solidFill>
              </a:rPr>
              <a:t>בשטחים הכבושים</a:t>
            </a:r>
            <a:endParaRPr lang="en-US" altLang="he-IL" b="1">
              <a:solidFill>
                <a:srgbClr val="000000"/>
              </a:solidFill>
            </a:endParaRPr>
          </a:p>
          <a:p>
            <a:pPr eaLnBrk="1" hangingPunct="1"/>
            <a:endParaRPr lang="en-US" altLang="he-IL" b="1">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DAAD2C4-CC69-4ED9-B13F-5FFF375631F1}"/>
              </a:ext>
            </a:extLst>
          </p:cNvPr>
          <p:cNvSpPr>
            <a:spLocks noGrp="1"/>
          </p:cNvSpPr>
          <p:nvPr>
            <p:ph type="title"/>
          </p:nvPr>
        </p:nvSpPr>
        <p:spPr/>
        <p:txBody>
          <a:bodyPr/>
          <a:lstStyle/>
          <a:p>
            <a:r>
              <a:rPr lang="he-IL" b="1" dirty="0"/>
              <a:t>דף מלווה לסרטון – הפתרון הסופי</a:t>
            </a:r>
            <a:endParaRPr lang="he-IL" dirty="0"/>
          </a:p>
        </p:txBody>
      </p:sp>
      <p:sp>
        <p:nvSpPr>
          <p:cNvPr id="3" name="מציין מיקום תוכן 2">
            <a:extLst>
              <a:ext uri="{FF2B5EF4-FFF2-40B4-BE49-F238E27FC236}">
                <a16:creationId xmlns:a16="http://schemas.microsoft.com/office/drawing/2014/main" id="{09DC8669-6897-4DF0-A4D1-A7E0A845438E}"/>
              </a:ext>
            </a:extLst>
          </p:cNvPr>
          <p:cNvSpPr>
            <a:spLocks noGrp="1"/>
          </p:cNvSpPr>
          <p:nvPr>
            <p:ph sz="half" idx="1"/>
          </p:nvPr>
        </p:nvSpPr>
        <p:spPr>
          <a:xfrm>
            <a:off x="293077" y="1825624"/>
            <a:ext cx="5726723" cy="4774467"/>
          </a:xfrm>
        </p:spPr>
        <p:txBody>
          <a:bodyPr>
            <a:normAutofit fontScale="77500" lnSpcReduction="20000"/>
          </a:bodyPr>
          <a:lstStyle/>
          <a:p>
            <a:pPr lvl="0"/>
            <a:r>
              <a:rPr lang="he-IL" dirty="0"/>
              <a:t>סמן בריבוע את שלושת מחנות ההשמדה הראשונים (אחרי חלמנו), ובמשולש את המחנה הגדול ביותר:</a:t>
            </a:r>
            <a:endParaRPr lang="en-US" dirty="0"/>
          </a:p>
          <a:p>
            <a:pPr lvl="1"/>
            <a:r>
              <a:rPr lang="he-IL" dirty="0"/>
              <a:t>סוביבור</a:t>
            </a:r>
            <a:endParaRPr lang="en-US" dirty="0"/>
          </a:p>
          <a:p>
            <a:pPr lvl="1"/>
            <a:r>
              <a:rPr lang="he-IL" dirty="0"/>
              <a:t>טרבלינקה</a:t>
            </a:r>
            <a:endParaRPr lang="en-US" dirty="0"/>
          </a:p>
          <a:p>
            <a:pPr lvl="1"/>
            <a:r>
              <a:rPr lang="he-IL" dirty="0"/>
              <a:t>אושוויץ-</a:t>
            </a:r>
            <a:r>
              <a:rPr lang="he-IL" dirty="0" err="1"/>
              <a:t>ברקנאו</a:t>
            </a:r>
            <a:endParaRPr lang="en-US" dirty="0"/>
          </a:p>
          <a:p>
            <a:pPr lvl="1"/>
            <a:r>
              <a:rPr lang="he-IL" dirty="0"/>
              <a:t>מיידנק</a:t>
            </a:r>
            <a:endParaRPr lang="en-US" dirty="0"/>
          </a:p>
          <a:p>
            <a:pPr lvl="1"/>
            <a:r>
              <a:rPr lang="he-IL" dirty="0" err="1"/>
              <a:t>בלז'ץ</a:t>
            </a:r>
            <a:endParaRPr lang="en-US" dirty="0"/>
          </a:p>
          <a:p>
            <a:pPr lvl="0"/>
            <a:r>
              <a:rPr lang="he-IL" dirty="0"/>
              <a:t>מה זה סלקציה? _____________________________________________________.</a:t>
            </a:r>
            <a:endParaRPr lang="en-US" dirty="0"/>
          </a:p>
          <a:p>
            <a:pPr lvl="0"/>
            <a:r>
              <a:rPr lang="he-IL" dirty="0"/>
              <a:t>מי ערך את הסלקציה באושוויץ? ___________________________________________.</a:t>
            </a:r>
            <a:endParaRPr lang="en-US" dirty="0"/>
          </a:p>
          <a:p>
            <a:pPr lvl="0"/>
            <a:r>
              <a:rPr lang="he-IL" dirty="0"/>
              <a:t>כמה יהודים נרצחו במחנות ההשמדה בשנים 1942-1943? _________________________. </a:t>
            </a:r>
            <a:endParaRPr lang="en-US" dirty="0"/>
          </a:p>
          <a:p>
            <a:endParaRPr lang="he-IL" dirty="0"/>
          </a:p>
        </p:txBody>
      </p:sp>
      <p:sp>
        <p:nvSpPr>
          <p:cNvPr id="4" name="מציין מיקום תוכן 3">
            <a:extLst>
              <a:ext uri="{FF2B5EF4-FFF2-40B4-BE49-F238E27FC236}">
                <a16:creationId xmlns:a16="http://schemas.microsoft.com/office/drawing/2014/main" id="{5133F78B-800D-4A8A-8E98-A46DDC632B36}"/>
              </a:ext>
            </a:extLst>
          </p:cNvPr>
          <p:cNvSpPr>
            <a:spLocks noGrp="1"/>
          </p:cNvSpPr>
          <p:nvPr>
            <p:ph sz="half" idx="2"/>
          </p:nvPr>
        </p:nvSpPr>
        <p:spPr>
          <a:xfrm>
            <a:off x="6172199" y="1825625"/>
            <a:ext cx="5574323" cy="4667250"/>
          </a:xfrm>
        </p:spPr>
        <p:txBody>
          <a:bodyPr>
            <a:normAutofit fontScale="77500" lnSpcReduction="20000"/>
          </a:bodyPr>
          <a:lstStyle/>
          <a:p>
            <a:pPr lvl="0"/>
            <a:r>
              <a:rPr lang="he-IL" dirty="0"/>
              <a:t>מתי מתחיל רצח היהודים? ________________________________.</a:t>
            </a:r>
            <a:endParaRPr lang="en-US" dirty="0"/>
          </a:p>
          <a:p>
            <a:pPr lvl="0"/>
            <a:r>
              <a:rPr lang="he-IL" dirty="0"/>
              <a:t>כמה יהודים היו תחת שלטון הגרמנים בנקודת זמן זו? ____________________.</a:t>
            </a:r>
            <a:endParaRPr lang="en-US" dirty="0"/>
          </a:p>
          <a:p>
            <a:pPr lvl="0"/>
            <a:r>
              <a:rPr lang="he-IL" dirty="0"/>
              <a:t>סדר את שלבי ההשמדה בסדר כרונולוגי (מה שנמצא בסרטון):</a:t>
            </a:r>
            <a:endParaRPr lang="en-US" dirty="0"/>
          </a:p>
          <a:p>
            <a:pPr lvl="1"/>
            <a:r>
              <a:rPr lang="he-IL" dirty="0"/>
              <a:t>____ משאיות גז – חנק</a:t>
            </a:r>
            <a:endParaRPr lang="en-US" dirty="0"/>
          </a:p>
          <a:p>
            <a:pPr lvl="1"/>
            <a:r>
              <a:rPr lang="he-IL" dirty="0"/>
              <a:t>____ בורות ירי</a:t>
            </a:r>
            <a:endParaRPr lang="en-US" dirty="0"/>
          </a:p>
          <a:p>
            <a:pPr lvl="1"/>
            <a:r>
              <a:rPr lang="he-IL" dirty="0"/>
              <a:t>____ צעדות המוות</a:t>
            </a:r>
            <a:endParaRPr lang="en-US" dirty="0"/>
          </a:p>
          <a:p>
            <a:pPr lvl="1"/>
            <a:r>
              <a:rPr lang="he-IL" dirty="0"/>
              <a:t>____ מחנות השמדה בתאי גזים</a:t>
            </a:r>
            <a:endParaRPr lang="en-US" dirty="0"/>
          </a:p>
          <a:p>
            <a:pPr lvl="0"/>
            <a:r>
              <a:rPr lang="he-IL" dirty="0"/>
              <a:t>מתי התרחשה ועידת ואנזה? ______________________________.</a:t>
            </a:r>
            <a:endParaRPr lang="en-US" dirty="0"/>
          </a:p>
          <a:p>
            <a:pPr lvl="0"/>
            <a:r>
              <a:rPr lang="he-IL" dirty="0"/>
              <a:t>באיזה מספר יהודים עסקה הועדה בדיונים על הפתרון הסופי? ____________________.</a:t>
            </a:r>
            <a:endParaRPr lang="en-US" dirty="0"/>
          </a:p>
          <a:p>
            <a:endParaRPr lang="he-IL" dirty="0"/>
          </a:p>
        </p:txBody>
      </p:sp>
    </p:spTree>
    <p:extLst>
      <p:ext uri="{BB962C8B-B14F-4D97-AF65-F5344CB8AC3E}">
        <p14:creationId xmlns:p14="http://schemas.microsoft.com/office/powerpoint/2010/main" val="1471567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9007100-5A08-4D5A-A89A-70A5ECCCD399}"/>
              </a:ext>
            </a:extLst>
          </p:cNvPr>
          <p:cNvSpPr>
            <a:spLocks noGrp="1"/>
          </p:cNvSpPr>
          <p:nvPr>
            <p:ph type="title"/>
          </p:nvPr>
        </p:nvSpPr>
        <p:spPr>
          <a:xfrm>
            <a:off x="838200" y="0"/>
            <a:ext cx="10515600" cy="597877"/>
          </a:xfrm>
        </p:spPr>
        <p:txBody>
          <a:bodyPr>
            <a:normAutofit fontScale="90000"/>
          </a:bodyPr>
          <a:lstStyle/>
          <a:p>
            <a:pPr algn="ctr"/>
            <a:r>
              <a:rPr lang="he-IL" dirty="0"/>
              <a:t>הפתרון הסופי</a:t>
            </a:r>
          </a:p>
        </p:txBody>
      </p:sp>
      <p:pic>
        <p:nvPicPr>
          <p:cNvPr id="4" name="מדיה מקוונת 3">
            <a:hlinkClick r:id="" action="ppaction://media"/>
            <a:extLst>
              <a:ext uri="{FF2B5EF4-FFF2-40B4-BE49-F238E27FC236}">
                <a16:creationId xmlns:a16="http://schemas.microsoft.com/office/drawing/2014/main" id="{E612C7E4-C345-433B-AC58-C69BC7E8B57F}"/>
              </a:ext>
            </a:extLst>
          </p:cNvPr>
          <p:cNvPicPr>
            <a:picLocks noGrp="1" noRot="1" noChangeAspect="1"/>
          </p:cNvPicPr>
          <p:nvPr>
            <p:ph idx="1"/>
            <a:videoFile r:link="rId1"/>
          </p:nvPr>
        </p:nvPicPr>
        <p:blipFill>
          <a:blip r:embed="rId3"/>
          <a:stretch>
            <a:fillRect/>
          </a:stretch>
        </p:blipFill>
        <p:spPr>
          <a:xfrm>
            <a:off x="531446" y="597877"/>
            <a:ext cx="11129108" cy="6260123"/>
          </a:xfrm>
          <a:prstGeom prst="rect">
            <a:avLst/>
          </a:prstGeom>
        </p:spPr>
      </p:pic>
    </p:spTree>
    <p:extLst>
      <p:ext uri="{BB962C8B-B14F-4D97-AF65-F5344CB8AC3E}">
        <p14:creationId xmlns:p14="http://schemas.microsoft.com/office/powerpoint/2010/main" val="4125365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1C757FF-E7C4-492E-8BBB-67F60A79D3CA}"/>
              </a:ext>
            </a:extLst>
          </p:cNvPr>
          <p:cNvSpPr>
            <a:spLocks noGrp="1"/>
          </p:cNvSpPr>
          <p:nvPr>
            <p:ph type="title"/>
          </p:nvPr>
        </p:nvSpPr>
        <p:spPr/>
        <p:txBody>
          <a:bodyPr/>
          <a:lstStyle/>
          <a:p>
            <a:r>
              <a:rPr lang="he-IL" b="1" dirty="0"/>
              <a:t>דף מלווה לסרטון – הפתרון הסופי, תשובון</a:t>
            </a:r>
            <a:endParaRPr lang="he-IL" dirty="0"/>
          </a:p>
        </p:txBody>
      </p:sp>
      <p:sp>
        <p:nvSpPr>
          <p:cNvPr id="3" name="מציין מיקום תוכן 2">
            <a:extLst>
              <a:ext uri="{FF2B5EF4-FFF2-40B4-BE49-F238E27FC236}">
                <a16:creationId xmlns:a16="http://schemas.microsoft.com/office/drawing/2014/main" id="{DD86BC48-DAEB-440B-905A-4CBD5E58CFBC}"/>
              </a:ext>
            </a:extLst>
          </p:cNvPr>
          <p:cNvSpPr>
            <a:spLocks noGrp="1"/>
          </p:cNvSpPr>
          <p:nvPr>
            <p:ph sz="half" idx="1"/>
          </p:nvPr>
        </p:nvSpPr>
        <p:spPr>
          <a:xfrm>
            <a:off x="105508" y="1825624"/>
            <a:ext cx="5914292" cy="4667251"/>
          </a:xfrm>
        </p:spPr>
        <p:txBody>
          <a:bodyPr>
            <a:normAutofit fontScale="92500" lnSpcReduction="20000"/>
          </a:bodyPr>
          <a:lstStyle/>
          <a:p>
            <a:pPr lvl="0"/>
            <a:r>
              <a:rPr lang="he-IL" dirty="0"/>
              <a:t>סמן </a:t>
            </a:r>
            <a:r>
              <a:rPr lang="he-IL" b="1" dirty="0">
                <a:ln w="22225">
                  <a:solidFill>
                    <a:schemeClr val="accent2"/>
                  </a:solidFill>
                  <a:prstDash val="solid"/>
                </a:ln>
                <a:solidFill>
                  <a:schemeClr val="accent2">
                    <a:lumMod val="40000"/>
                    <a:lumOff val="60000"/>
                  </a:schemeClr>
                </a:solidFill>
              </a:rPr>
              <a:t>בריבוע</a:t>
            </a:r>
            <a:r>
              <a:rPr lang="he-IL" dirty="0"/>
              <a:t> את שלושת מחנות ההשמדה הראשונים (אחרי חלמנו), </a:t>
            </a:r>
            <a:r>
              <a:rPr lang="he-IL"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ובמשולש</a:t>
            </a:r>
            <a:r>
              <a:rPr lang="he-IL" dirty="0"/>
              <a:t> את המחנה הגדול ביותר:</a:t>
            </a:r>
            <a:endParaRPr lang="en-US" dirty="0"/>
          </a:p>
          <a:p>
            <a:pPr lvl="1"/>
            <a:r>
              <a:rPr lang="he-IL" b="1" dirty="0">
                <a:ln w="22225">
                  <a:solidFill>
                    <a:schemeClr val="accent2"/>
                  </a:solidFill>
                  <a:prstDash val="solid"/>
                </a:ln>
                <a:solidFill>
                  <a:schemeClr val="accent2">
                    <a:lumMod val="40000"/>
                    <a:lumOff val="60000"/>
                  </a:schemeClr>
                </a:solidFill>
              </a:rPr>
              <a:t>סוביבור</a:t>
            </a:r>
            <a:endParaRPr lang="en-US" b="1" dirty="0">
              <a:ln w="22225">
                <a:solidFill>
                  <a:schemeClr val="accent2"/>
                </a:solidFill>
                <a:prstDash val="solid"/>
              </a:ln>
              <a:solidFill>
                <a:schemeClr val="accent2">
                  <a:lumMod val="40000"/>
                  <a:lumOff val="60000"/>
                </a:schemeClr>
              </a:solidFill>
            </a:endParaRPr>
          </a:p>
          <a:p>
            <a:pPr lvl="1"/>
            <a:r>
              <a:rPr lang="he-IL" b="1" dirty="0">
                <a:ln w="22225">
                  <a:solidFill>
                    <a:schemeClr val="accent2"/>
                  </a:solidFill>
                  <a:prstDash val="solid"/>
                </a:ln>
                <a:solidFill>
                  <a:schemeClr val="accent2">
                    <a:lumMod val="40000"/>
                    <a:lumOff val="60000"/>
                  </a:schemeClr>
                </a:solidFill>
              </a:rPr>
              <a:t>טרבלינקה</a:t>
            </a:r>
            <a:endParaRPr lang="en-US" b="1" dirty="0">
              <a:ln w="22225">
                <a:solidFill>
                  <a:schemeClr val="accent2"/>
                </a:solidFill>
                <a:prstDash val="solid"/>
              </a:ln>
              <a:solidFill>
                <a:schemeClr val="accent2">
                  <a:lumMod val="40000"/>
                  <a:lumOff val="60000"/>
                </a:schemeClr>
              </a:solidFill>
            </a:endParaRPr>
          </a:p>
          <a:p>
            <a:pPr lvl="1"/>
            <a:r>
              <a:rPr lang="he-IL"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אושוויץ-</a:t>
            </a:r>
            <a:r>
              <a:rPr lang="he-IL"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ברקנאו</a:t>
            </a:r>
            <a:endPar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a:p>
            <a:pPr lvl="1"/>
            <a:r>
              <a:rPr lang="he-IL" dirty="0"/>
              <a:t>מיידנק</a:t>
            </a:r>
            <a:endParaRPr lang="en-US" dirty="0"/>
          </a:p>
          <a:p>
            <a:pPr lvl="1"/>
            <a:r>
              <a:rPr lang="he-IL" b="1" dirty="0" err="1">
                <a:ln w="22225">
                  <a:solidFill>
                    <a:schemeClr val="accent2"/>
                  </a:solidFill>
                  <a:prstDash val="solid"/>
                </a:ln>
                <a:solidFill>
                  <a:schemeClr val="accent2">
                    <a:lumMod val="40000"/>
                    <a:lumOff val="60000"/>
                  </a:schemeClr>
                </a:solidFill>
              </a:rPr>
              <a:t>בלז'ץ</a:t>
            </a:r>
            <a:endParaRPr lang="en-US" dirty="0"/>
          </a:p>
          <a:p>
            <a:pPr lvl="0"/>
            <a:r>
              <a:rPr lang="he-IL" dirty="0"/>
              <a:t>מה זה סלקציה? </a:t>
            </a:r>
            <a:r>
              <a:rPr lang="he-IL" dirty="0">
                <a:latin typeface="Aharoni" panose="02010803020104030203" pitchFamily="2" charset="-79"/>
                <a:cs typeface="Aharoni" panose="02010803020104030203" pitchFamily="2" charset="-79"/>
              </a:rPr>
              <a:t>מיון היהודים המגיעים להשמדה או לעבודה.</a:t>
            </a:r>
            <a:endParaRPr lang="en-US" dirty="0">
              <a:latin typeface="Aharoni" panose="02010803020104030203" pitchFamily="2" charset="-79"/>
              <a:cs typeface="Aharoni" panose="02010803020104030203" pitchFamily="2" charset="-79"/>
            </a:endParaRPr>
          </a:p>
          <a:p>
            <a:pPr lvl="0"/>
            <a:r>
              <a:rPr lang="he-IL" dirty="0"/>
              <a:t>מי ערך את הסלקציה באושוויץ? </a:t>
            </a:r>
            <a:r>
              <a:rPr lang="he-IL" dirty="0">
                <a:latin typeface="Aharoni" panose="02010803020104030203" pitchFamily="2" charset="-79"/>
                <a:cs typeface="Aharoni" panose="02010803020104030203" pitchFamily="2" charset="-79"/>
              </a:rPr>
              <a:t>ד"ר יוזף מנגלה</a:t>
            </a:r>
            <a:endParaRPr lang="en-US" dirty="0">
              <a:latin typeface="Aharoni" panose="02010803020104030203" pitchFamily="2" charset="-79"/>
              <a:cs typeface="Aharoni" panose="02010803020104030203" pitchFamily="2" charset="-79"/>
            </a:endParaRPr>
          </a:p>
          <a:p>
            <a:pPr lvl="0"/>
            <a:r>
              <a:rPr lang="he-IL" dirty="0"/>
              <a:t>כמה יהודים נרצחו במחנות ההשמדה בשנים 1942-1943? </a:t>
            </a:r>
            <a:r>
              <a:rPr lang="he-IL" dirty="0">
                <a:latin typeface="Aharoni" panose="02010803020104030203" pitchFamily="2" charset="-79"/>
                <a:cs typeface="Aharoni" panose="02010803020104030203" pitchFamily="2" charset="-79"/>
              </a:rPr>
              <a:t>3.5 מיליון.</a:t>
            </a:r>
            <a:endParaRPr lang="en-US" dirty="0">
              <a:latin typeface="Aharoni" panose="02010803020104030203" pitchFamily="2" charset="-79"/>
              <a:cs typeface="Aharoni" panose="02010803020104030203" pitchFamily="2" charset="-79"/>
            </a:endParaRPr>
          </a:p>
          <a:p>
            <a:endParaRPr lang="he-IL" dirty="0"/>
          </a:p>
        </p:txBody>
      </p:sp>
      <p:sp>
        <p:nvSpPr>
          <p:cNvPr id="4" name="מציין מיקום תוכן 3">
            <a:extLst>
              <a:ext uri="{FF2B5EF4-FFF2-40B4-BE49-F238E27FC236}">
                <a16:creationId xmlns:a16="http://schemas.microsoft.com/office/drawing/2014/main" id="{B9342372-FC2D-4D61-B658-13F6C4A39205}"/>
              </a:ext>
            </a:extLst>
          </p:cNvPr>
          <p:cNvSpPr>
            <a:spLocks noGrp="1"/>
          </p:cNvSpPr>
          <p:nvPr>
            <p:ph sz="half" idx="2"/>
          </p:nvPr>
        </p:nvSpPr>
        <p:spPr>
          <a:xfrm>
            <a:off x="6172200" y="1825625"/>
            <a:ext cx="5797062" cy="4667250"/>
          </a:xfrm>
        </p:spPr>
        <p:txBody>
          <a:bodyPr>
            <a:normAutofit fontScale="92500" lnSpcReduction="20000"/>
          </a:bodyPr>
          <a:lstStyle/>
          <a:p>
            <a:pPr lvl="0"/>
            <a:r>
              <a:rPr lang="he-IL" dirty="0"/>
              <a:t>מתי מתחיל רצח היהודים? </a:t>
            </a:r>
            <a:r>
              <a:rPr lang="he-IL" dirty="0">
                <a:latin typeface="Aharoni" panose="02010803020104030203" pitchFamily="2" charset="-79"/>
                <a:cs typeface="Aharoni" panose="02010803020104030203" pitchFamily="2" charset="-79"/>
              </a:rPr>
              <a:t>יוני 1941, עם פתיחת מבצע </a:t>
            </a:r>
            <a:r>
              <a:rPr lang="he-IL" dirty="0" err="1">
                <a:latin typeface="Aharoni" panose="02010803020104030203" pitchFamily="2" charset="-79"/>
                <a:cs typeface="Aharoni" panose="02010803020104030203" pitchFamily="2" charset="-79"/>
              </a:rPr>
              <a:t>ברברוסה</a:t>
            </a:r>
            <a:r>
              <a:rPr lang="he-IL" dirty="0">
                <a:latin typeface="Aharoni" panose="02010803020104030203" pitchFamily="2" charset="-79"/>
                <a:cs typeface="Aharoni" panose="02010803020104030203" pitchFamily="2" charset="-79"/>
              </a:rPr>
              <a:t> – הפלישה לברית המועצות.</a:t>
            </a:r>
            <a:endParaRPr lang="en-US" dirty="0">
              <a:latin typeface="Aharoni" panose="02010803020104030203" pitchFamily="2" charset="-79"/>
              <a:cs typeface="Aharoni" panose="02010803020104030203" pitchFamily="2" charset="-79"/>
            </a:endParaRPr>
          </a:p>
          <a:p>
            <a:pPr lvl="0"/>
            <a:r>
              <a:rPr lang="he-IL" dirty="0"/>
              <a:t>כמה יהודים היו תחת שלטון הגרמנים בנקודת זמן זו? </a:t>
            </a:r>
            <a:r>
              <a:rPr lang="he-IL" dirty="0">
                <a:latin typeface="Aharoni" panose="02010803020104030203" pitchFamily="2" charset="-79"/>
                <a:cs typeface="Aharoni" panose="02010803020104030203" pitchFamily="2" charset="-79"/>
              </a:rPr>
              <a:t>כ-6 מיליון יהודים</a:t>
            </a:r>
            <a:endParaRPr lang="en-US" dirty="0">
              <a:latin typeface="Aharoni" panose="02010803020104030203" pitchFamily="2" charset="-79"/>
              <a:cs typeface="Aharoni" panose="02010803020104030203" pitchFamily="2" charset="-79"/>
            </a:endParaRPr>
          </a:p>
          <a:p>
            <a:pPr lvl="0"/>
            <a:r>
              <a:rPr lang="he-IL" dirty="0"/>
              <a:t>סדר את שלבי ההשמדה בסדר כרונולוגי (מה שנמצא בסרטון):</a:t>
            </a:r>
            <a:endParaRPr lang="en-US" dirty="0"/>
          </a:p>
          <a:p>
            <a:pPr lvl="1"/>
            <a:r>
              <a:rPr lang="he-IL" dirty="0">
                <a:latin typeface="Aharoni" panose="02010803020104030203" pitchFamily="2" charset="-79"/>
                <a:cs typeface="Aharoni" panose="02010803020104030203" pitchFamily="2" charset="-79"/>
              </a:rPr>
              <a:t>2</a:t>
            </a:r>
            <a:r>
              <a:rPr lang="he-IL" dirty="0"/>
              <a:t>_____ משאיות גז – חנק</a:t>
            </a:r>
            <a:endParaRPr lang="en-US" dirty="0"/>
          </a:p>
          <a:p>
            <a:pPr lvl="1"/>
            <a:r>
              <a:rPr lang="he-IL" dirty="0">
                <a:latin typeface="Aharoni" panose="02010803020104030203" pitchFamily="2" charset="-79"/>
                <a:cs typeface="Aharoni" panose="02010803020104030203" pitchFamily="2" charset="-79"/>
              </a:rPr>
              <a:t>1</a:t>
            </a:r>
            <a:r>
              <a:rPr lang="he-IL" dirty="0"/>
              <a:t>_____ בורות ירי</a:t>
            </a:r>
            <a:endParaRPr lang="en-US" dirty="0"/>
          </a:p>
          <a:p>
            <a:pPr lvl="1"/>
            <a:r>
              <a:rPr lang="he-IL" dirty="0">
                <a:latin typeface="Aharoni" panose="02010803020104030203" pitchFamily="2" charset="-79"/>
                <a:cs typeface="Aharoni" panose="02010803020104030203" pitchFamily="2" charset="-79"/>
              </a:rPr>
              <a:t>4</a:t>
            </a:r>
            <a:r>
              <a:rPr lang="he-IL" dirty="0"/>
              <a:t>_____ צעדות המוות</a:t>
            </a:r>
            <a:endParaRPr lang="en-US" dirty="0"/>
          </a:p>
          <a:p>
            <a:pPr lvl="1"/>
            <a:r>
              <a:rPr lang="he-IL" dirty="0">
                <a:latin typeface="Aharoni" panose="02010803020104030203" pitchFamily="2" charset="-79"/>
                <a:cs typeface="Aharoni" panose="02010803020104030203" pitchFamily="2" charset="-79"/>
              </a:rPr>
              <a:t>3</a:t>
            </a:r>
            <a:r>
              <a:rPr lang="he-IL" dirty="0"/>
              <a:t>_____ מחנות השמדה בתאי גזים</a:t>
            </a:r>
            <a:endParaRPr lang="en-US" dirty="0"/>
          </a:p>
          <a:p>
            <a:pPr lvl="0"/>
            <a:r>
              <a:rPr lang="he-IL" dirty="0"/>
              <a:t>מתי התרחשה ועידת ואנזה? </a:t>
            </a:r>
            <a:r>
              <a:rPr lang="he-IL" dirty="0">
                <a:latin typeface="Aharoni" panose="02010803020104030203" pitchFamily="2" charset="-79"/>
                <a:cs typeface="Aharoni" panose="02010803020104030203" pitchFamily="2" charset="-79"/>
              </a:rPr>
              <a:t>7 בינואר 1942</a:t>
            </a:r>
            <a:endParaRPr lang="en-US" dirty="0">
              <a:latin typeface="Aharoni" panose="02010803020104030203" pitchFamily="2" charset="-79"/>
              <a:cs typeface="Aharoni" panose="02010803020104030203" pitchFamily="2" charset="-79"/>
            </a:endParaRPr>
          </a:p>
          <a:p>
            <a:r>
              <a:rPr lang="he-IL" dirty="0"/>
              <a:t>באיזה מספר יהודים עסקה הועדה בדיונים על הפתרון הסופי? </a:t>
            </a:r>
            <a:r>
              <a:rPr lang="he-IL" dirty="0">
                <a:latin typeface="Aharoni" panose="02010803020104030203" pitchFamily="2" charset="-79"/>
                <a:cs typeface="Aharoni" panose="02010803020104030203" pitchFamily="2" charset="-79"/>
              </a:rPr>
              <a:t>11 מיליון</a:t>
            </a:r>
            <a:endParaRPr lang="en-US" dirty="0">
              <a:latin typeface="Aharoni" panose="02010803020104030203" pitchFamily="2" charset="-79"/>
              <a:cs typeface="Aharoni" panose="02010803020104030203" pitchFamily="2" charset="-79"/>
            </a:endParaRPr>
          </a:p>
          <a:p>
            <a:endParaRPr lang="he-IL" dirty="0"/>
          </a:p>
        </p:txBody>
      </p:sp>
    </p:spTree>
    <p:extLst>
      <p:ext uri="{BB962C8B-B14F-4D97-AF65-F5344CB8AC3E}">
        <p14:creationId xmlns:p14="http://schemas.microsoft.com/office/powerpoint/2010/main" val="3232488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4581170-EF42-40D5-B9A7-0C581265E3B1}"/>
              </a:ext>
            </a:extLst>
          </p:cNvPr>
          <p:cNvSpPr>
            <a:spLocks noGrp="1"/>
          </p:cNvSpPr>
          <p:nvPr>
            <p:ph type="title"/>
          </p:nvPr>
        </p:nvSpPr>
        <p:spPr/>
        <p:txBody>
          <a:bodyPr/>
          <a:lstStyle/>
          <a:p>
            <a:r>
              <a:rPr lang="he-IL" dirty="0"/>
              <a:t>שלבי ההשמדה</a:t>
            </a:r>
          </a:p>
        </p:txBody>
      </p:sp>
      <p:sp>
        <p:nvSpPr>
          <p:cNvPr id="3" name="מציין מיקום תוכן 2">
            <a:extLst>
              <a:ext uri="{FF2B5EF4-FFF2-40B4-BE49-F238E27FC236}">
                <a16:creationId xmlns:a16="http://schemas.microsoft.com/office/drawing/2014/main" id="{BF06E56B-21DE-469D-8092-ACEDD5069D56}"/>
              </a:ext>
            </a:extLst>
          </p:cNvPr>
          <p:cNvSpPr>
            <a:spLocks noGrp="1"/>
          </p:cNvSpPr>
          <p:nvPr>
            <p:ph idx="1"/>
          </p:nvPr>
        </p:nvSpPr>
        <p:spPr/>
        <p:txBody>
          <a:bodyPr>
            <a:normAutofit/>
          </a:bodyPr>
          <a:lstStyle/>
          <a:p>
            <a:pPr marL="514350" indent="-514350">
              <a:buFont typeface="+mj-lt"/>
              <a:buAutoNum type="arabicParenR"/>
            </a:pPr>
            <a:r>
              <a:rPr lang="he-IL" sz="4000" dirty="0">
                <a:hlinkClick r:id="rId2" action="ppaction://hlinksldjump"/>
              </a:rPr>
              <a:t>בורות הירי</a:t>
            </a:r>
            <a:endParaRPr lang="he-IL" sz="4000" dirty="0"/>
          </a:p>
          <a:p>
            <a:pPr marL="514350" indent="-514350">
              <a:buFont typeface="+mj-lt"/>
              <a:buAutoNum type="arabicParenR"/>
            </a:pPr>
            <a:r>
              <a:rPr lang="he-IL" sz="4000" dirty="0">
                <a:hlinkClick r:id="rId3" action="ppaction://hlinksldjump"/>
              </a:rPr>
              <a:t>משאיות חנק</a:t>
            </a:r>
            <a:endParaRPr lang="he-IL" sz="4000" dirty="0"/>
          </a:p>
          <a:p>
            <a:pPr marL="514350" indent="-514350">
              <a:buFont typeface="+mj-lt"/>
              <a:buAutoNum type="arabicParenR"/>
            </a:pPr>
            <a:r>
              <a:rPr lang="he-IL" sz="4000" dirty="0">
                <a:hlinkClick r:id="rId4" action="ppaction://hlinksldjump"/>
              </a:rPr>
              <a:t>השמדה בגז</a:t>
            </a:r>
            <a:endParaRPr lang="he-IL" sz="4000" dirty="0"/>
          </a:p>
          <a:p>
            <a:pPr marL="514350" indent="-514350">
              <a:buFont typeface="+mj-lt"/>
              <a:buAutoNum type="arabicParenR"/>
            </a:pPr>
            <a:r>
              <a:rPr lang="he-IL" sz="4000" dirty="0">
                <a:hlinkClick r:id="rId5" action="ppaction://hlinksldjump"/>
              </a:rPr>
              <a:t>צעדות המוות</a:t>
            </a:r>
            <a:endParaRPr lang="he-IL" sz="4000" dirty="0"/>
          </a:p>
        </p:txBody>
      </p:sp>
      <p:graphicFrame>
        <p:nvGraphicFramePr>
          <p:cNvPr id="4" name="דיאגרמה 3">
            <a:extLst>
              <a:ext uri="{FF2B5EF4-FFF2-40B4-BE49-F238E27FC236}">
                <a16:creationId xmlns:a16="http://schemas.microsoft.com/office/drawing/2014/main" id="{26EC32EB-4393-4C33-8065-C5F5697A1B96}"/>
              </a:ext>
            </a:extLst>
          </p:cNvPr>
          <p:cNvGraphicFramePr/>
          <p:nvPr>
            <p:extLst>
              <p:ext uri="{D42A27DB-BD31-4B8C-83A1-F6EECF244321}">
                <p14:modId xmlns:p14="http://schemas.microsoft.com/office/powerpoint/2010/main" val="1805811696"/>
              </p:ext>
            </p:extLst>
          </p:nvPr>
        </p:nvGraphicFramePr>
        <p:xfrm>
          <a:off x="381000" y="719666"/>
          <a:ext cx="6562725" cy="54572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59970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131C4F31-B259-41B3-ADBA-9F0E2F453342}"/>
              </a:ext>
            </a:extLst>
          </p:cNvPr>
          <p:cNvSpPr>
            <a:spLocks noGrp="1" noChangeArrowheads="1"/>
          </p:cNvSpPr>
          <p:nvPr>
            <p:ph type="title"/>
          </p:nvPr>
        </p:nvSpPr>
        <p:spPr>
          <a:xfrm>
            <a:off x="0" y="0"/>
            <a:ext cx="30861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dirty="0">
                <a:solidFill>
                  <a:srgbClr val="333399"/>
                </a:solidFill>
              </a:rPr>
              <a:t>בורות הירי</a:t>
            </a:r>
            <a:endParaRPr lang="en-US" altLang="he-IL" b="1" dirty="0">
              <a:solidFill>
                <a:srgbClr val="333399"/>
              </a:solidFill>
            </a:endParaRPr>
          </a:p>
        </p:txBody>
      </p:sp>
      <p:sp>
        <p:nvSpPr>
          <p:cNvPr id="7171" name="Rectangle 2">
            <a:extLst>
              <a:ext uri="{FF2B5EF4-FFF2-40B4-BE49-F238E27FC236}">
                <a16:creationId xmlns:a16="http://schemas.microsoft.com/office/drawing/2014/main" id="{374AB129-A974-4B5E-B08A-6E8CD384F648}"/>
              </a:ext>
            </a:extLst>
          </p:cNvPr>
          <p:cNvSpPr>
            <a:spLocks noGrp="1" noChangeArrowheads="1"/>
          </p:cNvSpPr>
          <p:nvPr>
            <p:ph type="body" idx="1"/>
          </p:nvPr>
        </p:nvSpPr>
        <p:spPr>
          <a:xfrm>
            <a:off x="5772500" y="0"/>
            <a:ext cx="6419499" cy="4127991"/>
          </a:xfrm>
        </p:spPr>
        <p:txBody>
          <a:bodyPr/>
          <a:lstStyle/>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פלישת הגרמנים לברית המועצות התחילו להתארגן גטאות גם בשטחים שנכבשו. תוך חודשים ספורים חוסלו הגטאות באמצעות שיטה שנקראה "בורות הירי</a:t>
            </a:r>
            <a:r>
              <a:rPr lang="en-US" altLang="he-IL" sz="2000" dirty="0"/>
              <a:t>".</a:t>
            </a:r>
            <a:r>
              <a:rPr lang="he-IL" altLang="he-IL" dirty="0"/>
              <a:t>‏</a:t>
            </a:r>
            <a:endParaRPr lang="en-US" altLang="he-IL" sz="2000" dirty="0"/>
          </a:p>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כיבוש </a:t>
            </a:r>
            <a:r>
              <a:rPr lang="he-IL" altLang="he-IL" sz="2000" dirty="0" err="1"/>
              <a:t>האיזור</a:t>
            </a:r>
            <a:r>
              <a:rPr lang="he-IL" altLang="he-IL" sz="2000" dirty="0"/>
              <a:t> נכנסו אנשי "עוצבות המבצע" (</a:t>
            </a:r>
            <a:r>
              <a:rPr lang="he-IL" altLang="he-IL" sz="2000" dirty="0" err="1"/>
              <a:t>אייזנצגרופן</a:t>
            </a:r>
            <a:r>
              <a:rPr lang="he-IL" altLang="he-IL" sz="2000" dirty="0"/>
              <a:t>) ריכזו את היהודים והוציאו אותם מהעיר, לרוב בטענה שהם נשלחים לעבודה</a:t>
            </a:r>
            <a:r>
              <a:rPr lang="en-US" altLang="he-IL" sz="2000" dirty="0"/>
              <a:t>.</a:t>
            </a:r>
            <a:r>
              <a:rPr lang="he-IL" altLang="he-IL" dirty="0"/>
              <a:t>‏</a:t>
            </a:r>
            <a:endParaRPr lang="en-US" altLang="he-IL" dirty="0"/>
          </a:p>
        </p:txBody>
      </p:sp>
      <p:pic>
        <p:nvPicPr>
          <p:cNvPr id="7172" name="Picture 3">
            <a:extLst>
              <a:ext uri="{FF2B5EF4-FFF2-40B4-BE49-F238E27FC236}">
                <a16:creationId xmlns:a16="http://schemas.microsoft.com/office/drawing/2014/main" id="{3856127F-A8E6-4979-8657-0C545AAAE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2007381"/>
            <a:ext cx="4867275" cy="42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a16="http://schemas.microsoft.com/office/drawing/2014/main" id="{551DC56B-173C-47BC-8B4F-EBF898E0DE9E}"/>
              </a:ext>
            </a:extLst>
          </p:cNvPr>
          <p:cNvSpPr txBox="1">
            <a:spLocks noChangeArrowheads="1"/>
          </p:cNvSpPr>
          <p:nvPr/>
        </p:nvSpPr>
        <p:spPr>
          <a:xfrm>
            <a:off x="57944" y="4177693"/>
            <a:ext cx="6954043" cy="2346931"/>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היהודים הובלו לבורות או לתעלות, לעיתים הם נאלצו לחפור בעצמם את הבורות. היהודים הועמדו על סף הבור, חולקו לקבוצות, הופשטו ונורו. עובדי כפייה יהודים או זרים כיסו את הבורות לאחר הטבח</a:t>
            </a:r>
            <a:r>
              <a:rPr lang="en-US" sz="2800" dirty="0"/>
              <a:t>.</a:t>
            </a:r>
            <a:r>
              <a:rPr lang="he-IL" sz="3200" dirty="0"/>
              <a:t>‏</a:t>
            </a:r>
            <a:endParaRPr lang="en-US" sz="3200" dirty="0"/>
          </a:p>
        </p:txBody>
      </p:sp>
      <p:grpSp>
        <p:nvGrpSpPr>
          <p:cNvPr id="6" name="Group 2">
            <a:extLst>
              <a:ext uri="{FF2B5EF4-FFF2-40B4-BE49-F238E27FC236}">
                <a16:creationId xmlns:a16="http://schemas.microsoft.com/office/drawing/2014/main" id="{29225C21-4FEF-4A64-897A-09DFBA47AE29}"/>
              </a:ext>
            </a:extLst>
          </p:cNvPr>
          <p:cNvGrpSpPr>
            <a:grpSpLocks/>
          </p:cNvGrpSpPr>
          <p:nvPr/>
        </p:nvGrpSpPr>
        <p:grpSpPr bwMode="auto">
          <a:xfrm>
            <a:off x="238125" y="948128"/>
            <a:ext cx="5532438" cy="3178175"/>
            <a:chOff x="431" y="164"/>
            <a:chExt cx="2856" cy="1849"/>
          </a:xfrm>
        </p:grpSpPr>
        <p:pic>
          <p:nvPicPr>
            <p:cNvPr id="7" name="Picture 3">
              <a:extLst>
                <a:ext uri="{FF2B5EF4-FFF2-40B4-BE49-F238E27FC236}">
                  <a16:creationId xmlns:a16="http://schemas.microsoft.com/office/drawing/2014/main" id="{C37DA789-5802-4AA2-98D0-501A52307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Text Box 4">
              <a:extLst>
                <a:ext uri="{FF2B5EF4-FFF2-40B4-BE49-F238E27FC236}">
                  <a16:creationId xmlns:a16="http://schemas.microsoft.com/office/drawing/2014/main" id="{225D6454-9DE3-4626-BA9C-DAD8A73C97BF}"/>
                </a:ext>
              </a:extLst>
            </p:cNvPr>
            <p:cNvSpPr txBox="1">
              <a:spLocks noChangeArrowheads="1"/>
            </p:cNvSpPr>
            <p:nvPr/>
          </p:nvSpPr>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88D4CC1-1E84-4B81-B681-208899E0B3FF}"/>
              </a:ext>
            </a:extLst>
          </p:cNvPr>
          <p:cNvSpPr>
            <a:spLocks noGrp="1"/>
          </p:cNvSpPr>
          <p:nvPr>
            <p:ph type="title"/>
          </p:nvPr>
        </p:nvSpPr>
        <p:spPr>
          <a:xfrm>
            <a:off x="839788" y="365125"/>
            <a:ext cx="10515600" cy="796925"/>
          </a:xfrm>
        </p:spPr>
        <p:txBody>
          <a:bodyPr/>
          <a:lstStyle/>
          <a:p>
            <a:r>
              <a:rPr lang="he-IL" dirty="0"/>
              <a:t>בורות ירי מרכזיים</a:t>
            </a:r>
          </a:p>
        </p:txBody>
      </p:sp>
      <p:sp>
        <p:nvSpPr>
          <p:cNvPr id="10241" name="Rectangle 1">
            <a:extLst>
              <a:ext uri="{FF2B5EF4-FFF2-40B4-BE49-F238E27FC236}">
                <a16:creationId xmlns:a16="http://schemas.microsoft.com/office/drawing/2014/main" id="{8A7AEE49-007A-44F9-A972-47B47839AC67}"/>
              </a:ext>
            </a:extLst>
          </p:cNvPr>
          <p:cNvSpPr>
            <a:spLocks noGrp="1" noChangeArrowheads="1"/>
          </p:cNvSpPr>
          <p:nvPr>
            <p:ph type="body" idx="1"/>
          </p:nvPr>
        </p:nvSpPr>
        <p:spPr>
          <a:xfrm>
            <a:off x="86416" y="1495425"/>
            <a:ext cx="5911159" cy="1009650"/>
          </a:xfrm>
        </p:spPr>
        <p:txBody>
          <a:bodyPr anchor="t">
            <a:normAutofit fontScale="77500" lnSpcReduction="20000"/>
          </a:bodyPr>
          <a:lstStyle/>
          <a:p>
            <a:pPr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b="0" dirty="0"/>
              <a:t>בטבח מפורסם נוסף שהתרחש ביער </a:t>
            </a:r>
            <a:r>
              <a:rPr lang="he-IL" sz="3200" b="0" u="sng" dirty="0" err="1"/>
              <a:t>פונאר</a:t>
            </a:r>
            <a:r>
              <a:rPr lang="he-IL" sz="3200" b="0" dirty="0"/>
              <a:t>, הסמוך </a:t>
            </a:r>
            <a:r>
              <a:rPr lang="he-IL" sz="3200" b="0" dirty="0" err="1"/>
              <a:t>לוילנה</a:t>
            </a:r>
            <a:r>
              <a:rPr lang="he-IL" sz="3200" b="0" dirty="0"/>
              <a:t>, הוצאו להורג בדצמבר 1941 למעלה משלושים אלף מיהודי וילנה</a:t>
            </a:r>
            <a:r>
              <a:rPr lang="en-US" sz="3200" b="0" dirty="0"/>
              <a:t>.</a:t>
            </a:r>
          </a:p>
        </p:txBody>
      </p:sp>
      <p:sp>
        <p:nvSpPr>
          <p:cNvPr id="4" name="מציין מיקום טקסט 3">
            <a:extLst>
              <a:ext uri="{FF2B5EF4-FFF2-40B4-BE49-F238E27FC236}">
                <a16:creationId xmlns:a16="http://schemas.microsoft.com/office/drawing/2014/main" id="{0C113CB3-3AB7-4C34-8DE5-AB5CDF344C03}"/>
              </a:ext>
            </a:extLst>
          </p:cNvPr>
          <p:cNvSpPr>
            <a:spLocks noGrp="1"/>
          </p:cNvSpPr>
          <p:nvPr>
            <p:ph type="body" sz="quarter" idx="3"/>
          </p:nvPr>
        </p:nvSpPr>
        <p:spPr>
          <a:xfrm>
            <a:off x="6172200" y="1352550"/>
            <a:ext cx="5772150" cy="1152525"/>
          </a:xfrm>
        </p:spPr>
        <p:txBody>
          <a:bodyPr>
            <a:normAutofit fontScale="77500" lnSpcReduction="20000"/>
          </a:bodyPr>
          <a:lstStyle/>
          <a:p>
            <a:r>
              <a:rPr lang="he-IL" sz="3100" b="0" dirty="0"/>
              <a:t>אחד</a:t>
            </a:r>
            <a:r>
              <a:rPr lang="he-IL" b="0" dirty="0"/>
              <a:t> </a:t>
            </a:r>
            <a:r>
              <a:rPr lang="he-IL" sz="3100" b="0" dirty="0"/>
              <a:t>מאירועי הטבח הגדולים והידועים במלחמה היה הטבח </a:t>
            </a:r>
            <a:r>
              <a:rPr lang="he-IL" sz="3100" b="0" u="sng" dirty="0" err="1"/>
              <a:t>בבאבי</a:t>
            </a:r>
            <a:r>
              <a:rPr lang="he-IL" sz="3100" b="0" u="sng" dirty="0"/>
              <a:t> </a:t>
            </a:r>
            <a:r>
              <a:rPr lang="he-IL" sz="3100" b="0" u="sng" dirty="0" err="1"/>
              <a:t>יאר</a:t>
            </a:r>
            <a:r>
              <a:rPr lang="he-IL" sz="3100" b="0" u="sng" dirty="0"/>
              <a:t> </a:t>
            </a:r>
            <a:r>
              <a:rPr lang="he-IL" sz="3100" b="0" dirty="0"/>
              <a:t>שבאוקראינה, שם נרצחו למעלה משלושים אלף יהודים ביומיים בספטמבר 1941</a:t>
            </a:r>
            <a:r>
              <a:rPr lang="en-US" sz="3100" b="0" dirty="0"/>
              <a:t>.</a:t>
            </a:r>
            <a:r>
              <a:rPr lang="he-IL" sz="3100" b="0" dirty="0"/>
              <a:t>‏</a:t>
            </a:r>
            <a:endParaRPr lang="en-US" sz="3100" b="0" dirty="0"/>
          </a:p>
        </p:txBody>
      </p:sp>
      <p:pic>
        <p:nvPicPr>
          <p:cNvPr id="8" name="Picture 2">
            <a:extLst>
              <a:ext uri="{FF2B5EF4-FFF2-40B4-BE49-F238E27FC236}">
                <a16:creationId xmlns:a16="http://schemas.microsoft.com/office/drawing/2014/main" id="{66B909B9-516F-4C35-955E-24B556084F0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75884" y="2566820"/>
            <a:ext cx="5368466" cy="36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id="{60A60CF9-B39B-44C9-B7B2-B6EF4769D52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6671" y="2566820"/>
            <a:ext cx="5911160" cy="35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EEFA20D1-F619-4F81-95C9-FC821FDB6918}"/>
              </a:ext>
            </a:extLst>
          </p:cNvPr>
          <p:cNvSpPr>
            <a:spLocks noGrp="1"/>
          </p:cNvSpPr>
          <p:nvPr>
            <p:ph type="title"/>
          </p:nvPr>
        </p:nvSpPr>
        <p:spPr/>
        <p:txBody>
          <a:bodyPr/>
          <a:lstStyle/>
          <a:p>
            <a:r>
              <a:rPr lang="he-IL" dirty="0"/>
              <a:t>מטלה</a:t>
            </a:r>
          </a:p>
        </p:txBody>
      </p:sp>
      <p:sp>
        <p:nvSpPr>
          <p:cNvPr id="8" name="מציין מיקום תוכן 7">
            <a:extLst>
              <a:ext uri="{FF2B5EF4-FFF2-40B4-BE49-F238E27FC236}">
                <a16:creationId xmlns:a16="http://schemas.microsoft.com/office/drawing/2014/main" id="{5A70E2BC-94E6-414C-81A8-F3652752F62B}"/>
              </a:ext>
            </a:extLst>
          </p:cNvPr>
          <p:cNvSpPr>
            <a:spLocks noGrp="1"/>
          </p:cNvSpPr>
          <p:nvPr>
            <p:ph idx="1"/>
          </p:nvPr>
        </p:nvSpPr>
        <p:spPr/>
        <p:txBody>
          <a:bodyPr>
            <a:normAutofit/>
          </a:bodyPr>
          <a:lstStyle/>
          <a:p>
            <a:r>
              <a:rPr lang="he-IL" sz="7200" dirty="0"/>
              <a:t>קראו את העדות על בורות הירי בעמוד 106 בספר וענו על השאלות שאחריה</a:t>
            </a:r>
          </a:p>
        </p:txBody>
      </p:sp>
    </p:spTree>
    <p:extLst>
      <p:ext uri="{BB962C8B-B14F-4D97-AF65-F5344CB8AC3E}">
        <p14:creationId xmlns:p14="http://schemas.microsoft.com/office/powerpoint/2010/main" val="1649375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78D6E121-A21A-47BE-AFBA-C939784C0EFC}"/>
              </a:ext>
            </a:extLst>
          </p:cNvPr>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a:solidFill>
                  <a:srgbClr val="333399"/>
                </a:solidFill>
              </a:rPr>
              <a:t>משאיות הגז</a:t>
            </a:r>
            <a:endParaRPr lang="en-US" altLang="he-IL" b="1">
              <a:solidFill>
                <a:srgbClr val="333399"/>
              </a:solidFill>
            </a:endParaRPr>
          </a:p>
        </p:txBody>
      </p:sp>
      <p:sp>
        <p:nvSpPr>
          <p:cNvPr id="12291" name="Rectangle 2">
            <a:extLst>
              <a:ext uri="{FF2B5EF4-FFF2-40B4-BE49-F238E27FC236}">
                <a16:creationId xmlns:a16="http://schemas.microsoft.com/office/drawing/2014/main" id="{B83D707E-0733-4467-8E6A-AA91F1CEB75D}"/>
              </a:ext>
            </a:extLst>
          </p:cNvPr>
          <p:cNvSpPr>
            <a:spLocks noGrp="1" noChangeArrowheads="1"/>
          </p:cNvSpPr>
          <p:nvPr>
            <p:ph type="body" idx="1"/>
          </p:nvPr>
        </p:nvSpPr>
        <p:spPr>
          <a:xfrm>
            <a:off x="6861878" y="1412876"/>
            <a:ext cx="5101522" cy="4810125"/>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לקראת סוף שנת 1941 החלו הנאצים להשתמש בשיטת רצח חדשה – משאיות גז לחנק.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שיטת בורות הירי התבררה  כלא מוצלחת מכמה טעמים:</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היא הייתה יקרה מידי ואיטית ודרשה הקצאה של כוחות גדולים מצד הגרמנים. </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בנוסף, חיילי</a:t>
            </a:r>
            <a:r>
              <a:rPr lang="en-US" altLang="he-IL" b="1" dirty="0"/>
              <a:t> S.S. </a:t>
            </a:r>
            <a:r>
              <a:rPr lang="he-IL" altLang="he-IL" b="1" dirty="0"/>
              <a:t>התלוננו על נזק נפשי בעקבות החוויות הקשות של שיטת בורות הירי</a:t>
            </a:r>
            <a:r>
              <a:rPr lang="en-US" altLang="he-IL" b="1" dirty="0"/>
              <a:t>.</a:t>
            </a:r>
            <a:r>
              <a:rPr lang="he-IL" altLang="he-IL" sz="2800" dirty="0"/>
              <a:t>‏</a:t>
            </a:r>
            <a:endParaRPr lang="en-US" altLang="he-IL" sz="2800" dirty="0"/>
          </a:p>
        </p:txBody>
      </p:sp>
      <p:pic>
        <p:nvPicPr>
          <p:cNvPr id="12292" name="Picture 3">
            <a:extLst>
              <a:ext uri="{FF2B5EF4-FFF2-40B4-BE49-F238E27FC236}">
                <a16:creationId xmlns:a16="http://schemas.microsoft.com/office/drawing/2014/main" id="{DBDED9C9-4A16-4618-BE61-54916F923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2876"/>
            <a:ext cx="663327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AA47F56-FEB2-4465-A7AD-6EBF2A5695B6}"/>
              </a:ext>
            </a:extLst>
          </p:cNvPr>
          <p:cNvSpPr>
            <a:spLocks noGrp="1"/>
          </p:cNvSpPr>
          <p:nvPr>
            <p:ph type="title"/>
          </p:nvPr>
        </p:nvSpPr>
        <p:spPr>
          <a:xfrm>
            <a:off x="838200" y="365125"/>
            <a:ext cx="10515600" cy="1325563"/>
          </a:xfrm>
        </p:spPr>
        <p:txBody>
          <a:bodyPr/>
          <a:lstStyle/>
          <a:p>
            <a:r>
              <a:rPr lang="he-IL" dirty="0"/>
              <a:t>תחילת המלחמה: 1939-1941 באזורים הכבושים</a:t>
            </a:r>
          </a:p>
        </p:txBody>
      </p:sp>
      <p:sp>
        <p:nvSpPr>
          <p:cNvPr id="3" name="מציין מיקום תוכן 2">
            <a:extLst>
              <a:ext uri="{FF2B5EF4-FFF2-40B4-BE49-F238E27FC236}">
                <a16:creationId xmlns:a16="http://schemas.microsoft.com/office/drawing/2014/main" id="{6DEC946F-2817-4116-82B2-9A2048115A64}"/>
              </a:ext>
            </a:extLst>
          </p:cNvPr>
          <p:cNvSpPr>
            <a:spLocks noGrp="1"/>
          </p:cNvSpPr>
          <p:nvPr>
            <p:ph idx="1"/>
          </p:nvPr>
        </p:nvSpPr>
        <p:spPr/>
        <p:txBody>
          <a:bodyPr/>
          <a:lstStyle/>
          <a:p>
            <a:r>
              <a:rPr lang="he-IL" dirty="0"/>
              <a:t>השפלת היהודים והתעללות</a:t>
            </a:r>
          </a:p>
          <a:p>
            <a:r>
              <a:rPr lang="he-IL" dirty="0"/>
              <a:t>עבודות כפייה</a:t>
            </a:r>
          </a:p>
          <a:p>
            <a:r>
              <a:rPr lang="he-IL" dirty="0"/>
              <a:t>'אגרת הבזק' – הקמת הגטאות</a:t>
            </a:r>
          </a:p>
          <a:p>
            <a:r>
              <a:rPr lang="he-IL" dirty="0"/>
              <a:t>החרמת הרכוש היהודי</a:t>
            </a:r>
          </a:p>
        </p:txBody>
      </p:sp>
    </p:spTree>
    <p:extLst>
      <p:ext uri="{BB962C8B-B14F-4D97-AF65-F5344CB8AC3E}">
        <p14:creationId xmlns:p14="http://schemas.microsoft.com/office/powerpoint/2010/main" val="307662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19D2A835-3299-4577-9557-6109EF139DAA}"/>
              </a:ext>
            </a:extLst>
          </p:cNvPr>
          <p:cNvSpPr>
            <a:spLocks noGrp="1" noChangeArrowheads="1"/>
          </p:cNvSpPr>
          <p:nvPr>
            <p:ph type="body"/>
          </p:nvPr>
        </p:nvSpPr>
        <p:spPr>
          <a:xfrm>
            <a:off x="133352" y="40821"/>
            <a:ext cx="12001497" cy="1220028"/>
          </a:xfrm>
        </p:spPr>
        <p:txBody>
          <a:bodyPr numCol="2" anchor="t">
            <a:noAutofit/>
          </a:bodyPr>
          <a:lstStyle/>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הוכנסו לתא המטען של המשאיות וננעלו בתוכו. המשאית החלה לנסוע וצינור שהותקן במשאית הזרים את גז הפליטה לתוך תא המטען. </a:t>
            </a:r>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נחנקו מהגז הרעיל. המשאית פרקו את הגופות ועובדי כפיה שרפו את הגופות</a:t>
            </a:r>
            <a:r>
              <a:rPr lang="en-US" sz="1900" b="1" dirty="0"/>
              <a:t>.</a:t>
            </a:r>
            <a:r>
              <a:rPr lang="he-IL" sz="1900" dirty="0"/>
              <a:t>‏</a:t>
            </a:r>
            <a:endParaRPr lang="he-IL" sz="1900" b="1" dirty="0"/>
          </a:p>
          <a:p>
            <a:pPr marL="341313" indent="-341313">
              <a:lnSpc>
                <a:spcPct val="100000"/>
              </a:lnSpc>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במזרח אירופה הפעילו "עוצבות המבצע" (</a:t>
            </a:r>
            <a:r>
              <a:rPr lang="he-IL" sz="1900" b="1" dirty="0" err="1"/>
              <a:t>אייזנצגרופן</a:t>
            </a:r>
            <a:r>
              <a:rPr lang="he-IL" sz="1900" b="1" dirty="0"/>
              <a:t>) כ-120 משאיות כאלו</a:t>
            </a:r>
            <a:r>
              <a:rPr lang="en-US" sz="1900" b="1" dirty="0"/>
              <a:t>.</a:t>
            </a:r>
            <a:r>
              <a:rPr lang="he-IL" sz="1900" dirty="0"/>
              <a:t>‏</a:t>
            </a:r>
            <a:endParaRPr lang="en-US" sz="1900"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p:txBody>
      </p:sp>
      <p:pic>
        <p:nvPicPr>
          <p:cNvPr id="13315" name="Picture 2">
            <a:extLst>
              <a:ext uri="{FF2B5EF4-FFF2-40B4-BE49-F238E27FC236}">
                <a16:creationId xmlns:a16="http://schemas.microsoft.com/office/drawing/2014/main" id="{61EC4827-1797-4212-9FB9-966ED18AC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029" y="1000621"/>
            <a:ext cx="5416061" cy="406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מלבן 1">
            <a:extLst>
              <a:ext uri="{FF2B5EF4-FFF2-40B4-BE49-F238E27FC236}">
                <a16:creationId xmlns:a16="http://schemas.microsoft.com/office/drawing/2014/main" id="{E3B2328E-6C64-4C43-BA64-F01E5A526494}"/>
              </a:ext>
            </a:extLst>
          </p:cNvPr>
          <p:cNvSpPr/>
          <p:nvPr/>
        </p:nvSpPr>
        <p:spPr>
          <a:xfrm>
            <a:off x="133352" y="4977664"/>
            <a:ext cx="12058648" cy="1969770"/>
          </a:xfrm>
          <a:prstGeom prst="rect">
            <a:avLst/>
          </a:prstGeom>
        </p:spPr>
        <p:txBody>
          <a:bodyPr wrap="square">
            <a:spAutoFit/>
          </a:bodyPr>
          <a:lstStyle/>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altLang="he-IL" sz="2800" b="1" dirty="0"/>
              <a:t>בדצמבר 1941 הקימו הנאצים את מחנה ההשמדה הראשון -  </a:t>
            </a:r>
            <a:r>
              <a:rPr lang="he-IL" altLang="he-IL" sz="2800" b="1" u="sng" dirty="0"/>
              <a:t>מחנה חלמנו </a:t>
            </a:r>
            <a:r>
              <a:rPr lang="he-IL" altLang="he-IL" sz="2800" b="1" dirty="0"/>
              <a:t>בפולין. למחנה שפעל כשמונה חודשים פונו כמאתיים אלף יהודים מהסביבה</a:t>
            </a:r>
            <a:r>
              <a:rPr lang="en-US" altLang="he-IL" sz="2800" b="1" dirty="0"/>
              <a:t>.</a:t>
            </a:r>
            <a:r>
              <a:rPr lang="he-IL" altLang="he-IL" sz="2800" dirty="0"/>
              <a:t>‏</a:t>
            </a:r>
          </a:p>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sz="2800" b="1" dirty="0"/>
              <a:t>במחנה הופעלו שלוש משאיות גז, אליהן נדחקו היהודים  שהגיעו אל המחנה</a:t>
            </a:r>
            <a:r>
              <a:rPr lang="en-US" sz="2800" b="1" dirty="0"/>
              <a:t>.</a:t>
            </a:r>
            <a:r>
              <a:rPr lang="he-IL" sz="2800" dirty="0"/>
              <a:t>‏</a:t>
            </a:r>
            <a:endParaRPr lang="en-US" sz="2800" dirty="0"/>
          </a:p>
          <a:p>
            <a:pPr marL="341313" indent="-341313" algn="just">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800" dirty="0"/>
          </a:p>
        </p:txBody>
      </p:sp>
      <p:pic>
        <p:nvPicPr>
          <p:cNvPr id="5" name="Picture 3">
            <a:extLst>
              <a:ext uri="{FF2B5EF4-FFF2-40B4-BE49-F238E27FC236}">
                <a16:creationId xmlns:a16="http://schemas.microsoft.com/office/drawing/2014/main" id="{9730F0DF-DE78-41FD-87ED-F1C81AEA0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09" y="1292715"/>
            <a:ext cx="5838092" cy="37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1089059-CFE2-4496-AE43-2C903C784326}"/>
              </a:ext>
            </a:extLst>
          </p:cNvPr>
          <p:cNvSpPr>
            <a:spLocks noGrp="1"/>
          </p:cNvSpPr>
          <p:nvPr>
            <p:ph type="title"/>
          </p:nvPr>
        </p:nvSpPr>
        <p:spPr/>
        <p:txBody>
          <a:bodyPr/>
          <a:lstStyle/>
          <a:p>
            <a:r>
              <a:rPr lang="he-IL" dirty="0"/>
              <a:t>ועידת ואנזה</a:t>
            </a:r>
          </a:p>
        </p:txBody>
      </p:sp>
      <p:sp>
        <p:nvSpPr>
          <p:cNvPr id="3" name="מציין מיקום תוכן 2">
            <a:extLst>
              <a:ext uri="{FF2B5EF4-FFF2-40B4-BE49-F238E27FC236}">
                <a16:creationId xmlns:a16="http://schemas.microsoft.com/office/drawing/2014/main" id="{72EA533B-66B8-48F7-8D79-0AA571BC036F}"/>
              </a:ext>
            </a:extLst>
          </p:cNvPr>
          <p:cNvSpPr>
            <a:spLocks noGrp="1"/>
          </p:cNvSpPr>
          <p:nvPr>
            <p:ph idx="1"/>
          </p:nvPr>
        </p:nvSpPr>
        <p:spPr/>
        <p:txBody>
          <a:bodyPr>
            <a:normAutofit fontScale="92500"/>
          </a:bodyPr>
          <a:lstStyle/>
          <a:p>
            <a:r>
              <a:rPr lang="he-IL" dirty="0"/>
              <a:t>ועידה שהתקיימה ב-7 בינואר 1942, בוילה </a:t>
            </a:r>
            <a:r>
              <a:rPr lang="he-IL" dirty="0" err="1"/>
              <a:t>בואנזה</a:t>
            </a:r>
            <a:r>
              <a:rPr lang="he-IL" dirty="0"/>
              <a:t>, סמוך לברלין.</a:t>
            </a:r>
          </a:p>
          <a:p>
            <a:r>
              <a:rPr lang="he-IL" dirty="0"/>
              <a:t>בזמן זה תהליך ההשמדה בבורות ירי ובמשאיות כבר היה בעיצומו.</a:t>
            </a:r>
          </a:p>
          <a:p>
            <a:r>
              <a:rPr lang="he-IL" dirty="0"/>
              <a:t>הועידה ניסתה לייעל ולסדר את תהליך הפתרון הסופי והשמדת היהודים (ועידה זו לא קבעה שיש לחסל את כל היהודים – עניין זה כנראה הוחלט קודם).</a:t>
            </a:r>
          </a:p>
          <a:p>
            <a:r>
              <a:rPr lang="he-IL" dirty="0"/>
              <a:t>אחד המסמכים שנמצאו בהקשר של ועידה זו הוא רשימה מספרית של היהודים באירופה שהוכנה לקראת הועידה – בארצות שכבר נכבשו ושעוד לא. הסך הכולל של היהודים שעליהם אמור לחול הפתרון הסופי באירופה לפי מסמך זה הוא 11 מיליון. </a:t>
            </a:r>
          </a:p>
          <a:p>
            <a:r>
              <a:rPr lang="he-IL" dirty="0"/>
              <a:t>לאחר ועידה זו הוקמו מחנות ההשמדה שהתחילו להשמיד בצורה שיטתית ובעזרת הגז ציקלון </a:t>
            </a:r>
            <a:r>
              <a:rPr lang="en-US" dirty="0"/>
              <a:t>B</a:t>
            </a:r>
            <a:r>
              <a:rPr lang="he-IL" dirty="0"/>
              <a:t> ('מבצע </a:t>
            </a:r>
            <a:r>
              <a:rPr lang="he-IL" dirty="0" err="1"/>
              <a:t>ריינהרד</a:t>
            </a:r>
            <a:r>
              <a:rPr lang="he-IL" dirty="0"/>
              <a:t>').</a:t>
            </a:r>
          </a:p>
        </p:txBody>
      </p:sp>
    </p:spTree>
    <p:extLst>
      <p:ext uri="{BB962C8B-B14F-4D97-AF65-F5344CB8AC3E}">
        <p14:creationId xmlns:p14="http://schemas.microsoft.com/office/powerpoint/2010/main" val="3453651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79B72CCD-79B1-4188-A673-99FB554A1307}"/>
              </a:ext>
            </a:extLst>
          </p:cNvPr>
          <p:cNvSpPr>
            <a:spLocks noGrp="1" noChangeArrowheads="1"/>
          </p:cNvSpPr>
          <p:nvPr>
            <p:ph type="title"/>
          </p:nvPr>
        </p:nvSpPr>
        <p:spPr>
          <a:xfrm>
            <a:off x="2016369" y="39276"/>
            <a:ext cx="6424246"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השמדה בגז</a:t>
            </a:r>
            <a:endParaRPr lang="en-US" altLang="he-IL" dirty="0">
              <a:solidFill>
                <a:srgbClr val="333399"/>
              </a:solidFill>
            </a:endParaRPr>
          </a:p>
        </p:txBody>
      </p:sp>
      <p:sp>
        <p:nvSpPr>
          <p:cNvPr id="16387" name="Rectangle 2">
            <a:extLst>
              <a:ext uri="{FF2B5EF4-FFF2-40B4-BE49-F238E27FC236}">
                <a16:creationId xmlns:a16="http://schemas.microsoft.com/office/drawing/2014/main" id="{345DA2BE-B1C5-4191-BD13-CCE9A02FB104}"/>
              </a:ext>
            </a:extLst>
          </p:cNvPr>
          <p:cNvSpPr>
            <a:spLocks noGrp="1" noChangeArrowheads="1"/>
          </p:cNvSpPr>
          <p:nvPr>
            <p:ph type="body" idx="1"/>
          </p:nvPr>
        </p:nvSpPr>
        <p:spPr>
          <a:xfrm>
            <a:off x="8546124" y="1182275"/>
            <a:ext cx="3352800" cy="5230247"/>
          </a:xfrm>
        </p:spPr>
        <p:txBody>
          <a:bodyPr>
            <a:normAutofit/>
          </a:bodyPr>
          <a:lstStyle/>
          <a:p>
            <a:pPr marL="0" indent="0" algn="just">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3600" dirty="0"/>
              <a:t>בנובמבר 1941 התקבלה החלטה על השמדת יהודי הגנרל </a:t>
            </a:r>
            <a:r>
              <a:rPr lang="he-IL" altLang="he-IL" sz="3600" dirty="0" err="1"/>
              <a:t>גוברנמן</a:t>
            </a:r>
            <a:r>
              <a:rPr lang="he-IL" altLang="he-IL" sz="3600" dirty="0"/>
              <a:t> – שטחי פולין שלא סופחו לרייך הגרמני. באזור זה חיו כשניים וחצי מיליון יהודים שרוכזו בגטאות</a:t>
            </a:r>
            <a:r>
              <a:rPr lang="en-US" altLang="he-IL" sz="3600" dirty="0"/>
              <a:t>.</a:t>
            </a:r>
            <a:r>
              <a:rPr lang="he-IL" altLang="he-IL" sz="3600" dirty="0"/>
              <a:t>‏</a:t>
            </a:r>
            <a:endParaRPr lang="en-US" altLang="he-IL" sz="3600" dirty="0"/>
          </a:p>
        </p:txBody>
      </p:sp>
      <p:pic>
        <p:nvPicPr>
          <p:cNvPr id="16388" name="Picture 3">
            <a:extLst>
              <a:ext uri="{FF2B5EF4-FFF2-40B4-BE49-F238E27FC236}">
                <a16:creationId xmlns:a16="http://schemas.microsoft.com/office/drawing/2014/main" id="{E77B1CEA-2D65-4C38-A7AC-B3548403E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5" y="1100214"/>
            <a:ext cx="7939210" cy="52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09702380-8050-4E21-8520-0AF23D6C8980}"/>
              </a:ext>
            </a:extLst>
          </p:cNvPr>
          <p:cNvSpPr>
            <a:spLocks noGrp="1" noChangeArrowheads="1"/>
          </p:cNvSpPr>
          <p:nvPr>
            <p:ph type="body"/>
          </p:nvPr>
        </p:nvSpPr>
        <p:spPr>
          <a:xfrm>
            <a:off x="2160587" y="0"/>
            <a:ext cx="8229600" cy="4525962"/>
          </a:xfrm>
        </p:spPr>
        <p:txBody>
          <a:bodyPr anchor="t"/>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במבצע </a:t>
            </a:r>
            <a:r>
              <a:rPr lang="he-IL" sz="3200" dirty="0" err="1"/>
              <a:t>ריינהרד</a:t>
            </a:r>
            <a:r>
              <a:rPr lang="he-IL" sz="3200" dirty="0"/>
              <a:t>, לצורך השמדת היהודים הוקמו שלושה מחנות השמדה: טרבלינקה, </a:t>
            </a:r>
            <a:r>
              <a:rPr lang="he-IL" sz="3200" dirty="0" err="1"/>
              <a:t>בלז'ץ</a:t>
            </a:r>
            <a:r>
              <a:rPr lang="he-IL" sz="3200" dirty="0"/>
              <a:t> וסוביבור</a:t>
            </a:r>
            <a:r>
              <a:rPr lang="en-US" sz="3200" dirty="0"/>
              <a:t>.</a:t>
            </a:r>
            <a:r>
              <a:rPr lang="he-IL" sz="3200" dirty="0"/>
              <a:t>‏</a:t>
            </a:r>
            <a:endParaRPr lang="en-US" sz="3200" dirty="0"/>
          </a:p>
        </p:txBody>
      </p:sp>
      <p:grpSp>
        <p:nvGrpSpPr>
          <p:cNvPr id="18435" name="Group 2">
            <a:extLst>
              <a:ext uri="{FF2B5EF4-FFF2-40B4-BE49-F238E27FC236}">
                <a16:creationId xmlns:a16="http://schemas.microsoft.com/office/drawing/2014/main" id="{FFA4B41A-ADE5-42A6-B4AC-CE49B12A0F4F}"/>
              </a:ext>
            </a:extLst>
          </p:cNvPr>
          <p:cNvGrpSpPr>
            <a:grpSpLocks/>
          </p:cNvGrpSpPr>
          <p:nvPr/>
        </p:nvGrpSpPr>
        <p:grpSpPr bwMode="auto">
          <a:xfrm>
            <a:off x="2527544" y="948838"/>
            <a:ext cx="6506674" cy="3939686"/>
            <a:chOff x="657" y="1026"/>
            <a:chExt cx="4671" cy="3083"/>
          </a:xfrm>
        </p:grpSpPr>
        <p:pic>
          <p:nvPicPr>
            <p:cNvPr id="18436" name="Picture 3">
              <a:extLst>
                <a:ext uri="{FF2B5EF4-FFF2-40B4-BE49-F238E27FC236}">
                  <a16:creationId xmlns:a16="http://schemas.microsoft.com/office/drawing/2014/main" id="{365B8554-7D71-456F-AA12-72B5F336D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 y="1026"/>
              <a:ext cx="4672"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7" name="Rectangle 4">
              <a:extLst>
                <a:ext uri="{FF2B5EF4-FFF2-40B4-BE49-F238E27FC236}">
                  <a16:creationId xmlns:a16="http://schemas.microsoft.com/office/drawing/2014/main" id="{6EFAB6AC-A37A-44AA-8947-01C337CD7617}"/>
                </a:ext>
              </a:extLst>
            </p:cNvPr>
            <p:cNvSpPr>
              <a:spLocks noChangeArrowheads="1"/>
            </p:cNvSpPr>
            <p:nvPr/>
          </p:nvSpPr>
          <p:spPr bwMode="auto">
            <a:xfrm>
              <a:off x="4799" y="2592"/>
              <a:ext cx="385" cy="343"/>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sp>
          <p:nvSpPr>
            <p:cNvPr id="18438" name="Rectangle 5">
              <a:extLst>
                <a:ext uri="{FF2B5EF4-FFF2-40B4-BE49-F238E27FC236}">
                  <a16:creationId xmlns:a16="http://schemas.microsoft.com/office/drawing/2014/main" id="{ABC0F33C-6D3C-4227-8385-6F39DF560DDE}"/>
                </a:ext>
              </a:extLst>
            </p:cNvPr>
            <p:cNvSpPr>
              <a:spLocks noChangeArrowheads="1"/>
            </p:cNvSpPr>
            <p:nvPr/>
          </p:nvSpPr>
          <p:spPr bwMode="auto">
            <a:xfrm>
              <a:off x="3980" y="1760"/>
              <a:ext cx="674" cy="294"/>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sp>
          <p:nvSpPr>
            <p:cNvPr id="18439" name="Rectangle 6">
              <a:extLst>
                <a:ext uri="{FF2B5EF4-FFF2-40B4-BE49-F238E27FC236}">
                  <a16:creationId xmlns:a16="http://schemas.microsoft.com/office/drawing/2014/main" id="{D5F932AB-6B24-4D1E-9FB7-4AEA0CAD52F0}"/>
                </a:ext>
              </a:extLst>
            </p:cNvPr>
            <p:cNvSpPr>
              <a:spLocks noChangeArrowheads="1"/>
            </p:cNvSpPr>
            <p:nvPr/>
          </p:nvSpPr>
          <p:spPr bwMode="auto">
            <a:xfrm>
              <a:off x="4366" y="2103"/>
              <a:ext cx="674" cy="195"/>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grpSp>
      <p:sp>
        <p:nvSpPr>
          <p:cNvPr id="8" name="Rectangle 1">
            <a:extLst>
              <a:ext uri="{FF2B5EF4-FFF2-40B4-BE49-F238E27FC236}">
                <a16:creationId xmlns:a16="http://schemas.microsoft.com/office/drawing/2014/main" id="{DCAE004C-24F7-4643-BAA1-2FF6F893E772}"/>
              </a:ext>
            </a:extLst>
          </p:cNvPr>
          <p:cNvSpPr txBox="1">
            <a:spLocks noChangeArrowheads="1"/>
          </p:cNvSpPr>
          <p:nvPr/>
        </p:nvSpPr>
        <p:spPr>
          <a:xfrm>
            <a:off x="-81328" y="3661631"/>
            <a:ext cx="2608872" cy="4525962"/>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האחריות על מבצע </a:t>
            </a:r>
            <a:r>
              <a:rPr lang="he-IL" sz="3200" dirty="0" err="1"/>
              <a:t>ריינהרד</a:t>
            </a:r>
            <a:r>
              <a:rPr lang="he-IL" sz="3200" dirty="0"/>
              <a:t> המבצע הוטלה על מפקד הגנרל </a:t>
            </a:r>
            <a:r>
              <a:rPr lang="he-IL" sz="3200" dirty="0" err="1"/>
              <a:t>גוברנמן</a:t>
            </a:r>
            <a:r>
              <a:rPr lang="he-IL" sz="3200" dirty="0"/>
              <a:t> – </a:t>
            </a:r>
            <a:r>
              <a:rPr lang="he-IL" sz="3200" dirty="0" err="1"/>
              <a:t>אודליו</a:t>
            </a:r>
            <a:r>
              <a:rPr lang="he-IL" sz="3200" dirty="0"/>
              <a:t> </a:t>
            </a:r>
            <a:r>
              <a:rPr lang="he-IL" sz="3200" dirty="0" err="1"/>
              <a:t>גלובוצניק</a:t>
            </a:r>
            <a:r>
              <a:rPr lang="en-US" sz="3200" dirty="0"/>
              <a:t>.</a:t>
            </a:r>
            <a:r>
              <a:rPr lang="he-IL" sz="3200" dirty="0"/>
              <a:t>‏</a:t>
            </a:r>
            <a:endParaRPr lang="en-US" sz="3200" dirty="0"/>
          </a:p>
        </p:txBody>
      </p:sp>
      <p:pic>
        <p:nvPicPr>
          <p:cNvPr id="9" name="Picture 2">
            <a:extLst>
              <a:ext uri="{FF2B5EF4-FFF2-40B4-BE49-F238E27FC236}">
                <a16:creationId xmlns:a16="http://schemas.microsoft.com/office/drawing/2014/main" id="{833BBFE6-0F15-42D8-AB36-6277206DD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58" y="274638"/>
            <a:ext cx="2222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3">
            <a:extLst>
              <a:ext uri="{FF2B5EF4-FFF2-40B4-BE49-F238E27FC236}">
                <a16:creationId xmlns:a16="http://schemas.microsoft.com/office/drawing/2014/main" id="{DE8AE27F-FF52-47D8-AB6A-870AA9C20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6314" y="3979130"/>
            <a:ext cx="2009090" cy="275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 name="Text Box 4">
            <a:extLst>
              <a:ext uri="{FF2B5EF4-FFF2-40B4-BE49-F238E27FC236}">
                <a16:creationId xmlns:a16="http://schemas.microsoft.com/office/drawing/2014/main" id="{E087F5BA-6F67-4D5E-A268-EDBD87E26DA4}"/>
              </a:ext>
            </a:extLst>
          </p:cNvPr>
          <p:cNvSpPr txBox="1">
            <a:spLocks noChangeArrowheads="1"/>
          </p:cNvSpPr>
          <p:nvPr/>
        </p:nvSpPr>
        <p:spPr bwMode="auto">
          <a:xfrm>
            <a:off x="2334357" y="5607011"/>
            <a:ext cx="744195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eaLnBrk="1" hangingPunct="1"/>
            <a:r>
              <a:rPr lang="he-IL" altLang="he-IL" sz="2400" dirty="0">
                <a:solidFill>
                  <a:srgbClr val="000000"/>
                </a:solidFill>
              </a:rPr>
              <a:t>המבצע נקרא על שם מפקד שירותי </a:t>
            </a:r>
            <a:r>
              <a:rPr lang="he-IL" altLang="he-IL" sz="2400" dirty="0" err="1">
                <a:solidFill>
                  <a:srgbClr val="000000"/>
                </a:solidFill>
              </a:rPr>
              <a:t>הבטחון</a:t>
            </a:r>
            <a:r>
              <a:rPr lang="he-IL" altLang="he-IL" sz="2400" dirty="0">
                <a:solidFill>
                  <a:srgbClr val="000000"/>
                </a:solidFill>
              </a:rPr>
              <a:t> הגרמנים – </a:t>
            </a:r>
            <a:r>
              <a:rPr lang="he-IL" altLang="he-IL" sz="2400" dirty="0" err="1">
                <a:solidFill>
                  <a:srgbClr val="000000"/>
                </a:solidFill>
              </a:rPr>
              <a:t>ריינהרד</a:t>
            </a:r>
            <a:r>
              <a:rPr lang="he-IL" altLang="he-IL" sz="2400" dirty="0">
                <a:solidFill>
                  <a:srgbClr val="000000"/>
                </a:solidFill>
              </a:rPr>
              <a:t> </a:t>
            </a:r>
            <a:r>
              <a:rPr lang="he-IL" altLang="he-IL" sz="2400" dirty="0" err="1">
                <a:solidFill>
                  <a:srgbClr val="000000"/>
                </a:solidFill>
              </a:rPr>
              <a:t>היידריך</a:t>
            </a:r>
            <a:r>
              <a:rPr lang="he-IL" altLang="he-IL" sz="2400" dirty="0">
                <a:solidFill>
                  <a:srgbClr val="000000"/>
                </a:solidFill>
              </a:rPr>
              <a:t> (מחבר איגרת הבזק), שנהרג במאי </a:t>
            </a:r>
            <a:r>
              <a:rPr lang="en-US" altLang="he-IL" sz="2400" dirty="0">
                <a:solidFill>
                  <a:srgbClr val="000000"/>
                </a:solidFill>
              </a:rPr>
              <a:t> 1942 </a:t>
            </a:r>
            <a:r>
              <a:rPr lang="he-IL" altLang="he-IL" sz="2400" dirty="0">
                <a:solidFill>
                  <a:srgbClr val="000000"/>
                </a:solidFill>
              </a:rPr>
              <a:t>בצ'כיה</a:t>
            </a:r>
            <a:r>
              <a:rPr lang="en-US" altLang="he-IL" sz="2400" dirty="0">
                <a:solidFill>
                  <a:srgbClr val="000000"/>
                </a:solidFill>
              </a:rPr>
              <a:t>.</a:t>
            </a:r>
            <a:r>
              <a:rPr lang="he-IL" altLang="he-IL" sz="1400" dirty="0">
                <a:solidFill>
                  <a:srgbClr val="000000"/>
                </a:solidFill>
              </a:rPr>
              <a:t>‏</a:t>
            </a:r>
            <a:endParaRPr lang="en-US" altLang="he-IL" sz="1400" dirty="0">
              <a:solidFill>
                <a:srgbClr val="000000"/>
              </a:solidFill>
            </a:endParaRPr>
          </a:p>
        </p:txBody>
      </p:sp>
      <p:sp>
        <p:nvSpPr>
          <p:cNvPr id="17" name="Rectangle 1">
            <a:extLst>
              <a:ext uri="{FF2B5EF4-FFF2-40B4-BE49-F238E27FC236}">
                <a16:creationId xmlns:a16="http://schemas.microsoft.com/office/drawing/2014/main" id="{0A08FD28-8198-4B84-AB24-43D9FAD195D5}"/>
              </a:ext>
            </a:extLst>
          </p:cNvPr>
          <p:cNvSpPr txBox="1">
            <a:spLocks noChangeArrowheads="1"/>
          </p:cNvSpPr>
          <p:nvPr/>
        </p:nvSpPr>
        <p:spPr>
          <a:xfrm>
            <a:off x="9035611" y="1503145"/>
            <a:ext cx="3044531" cy="1143000"/>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a:solidFill>
                  <a:srgbClr val="333399"/>
                </a:solidFill>
              </a:rPr>
              <a:t>השמדה בגז - מבצע ריינהרד</a:t>
            </a:r>
            <a:endParaRPr lang="en-US" altLang="he-IL" dirty="0">
              <a:solidFill>
                <a:srgbClr val="333399"/>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154560-ADD9-454A-A273-E8F3A70922E6}"/>
              </a:ext>
            </a:extLst>
          </p:cNvPr>
          <p:cNvSpPr>
            <a:spLocks noGrp="1"/>
          </p:cNvSpPr>
          <p:nvPr>
            <p:ph type="title"/>
          </p:nvPr>
        </p:nvSpPr>
        <p:spPr/>
        <p:txBody>
          <a:bodyPr/>
          <a:lstStyle/>
          <a:p>
            <a:endParaRPr lang="he-IL" dirty="0"/>
          </a:p>
        </p:txBody>
      </p:sp>
      <p:sp>
        <p:nvSpPr>
          <p:cNvPr id="20481" name="Rectangle 1">
            <a:extLst>
              <a:ext uri="{FF2B5EF4-FFF2-40B4-BE49-F238E27FC236}">
                <a16:creationId xmlns:a16="http://schemas.microsoft.com/office/drawing/2014/main" id="{7B62238C-54E4-40E6-BB33-9B65D23723D0}"/>
              </a:ext>
            </a:extLst>
          </p:cNvPr>
          <p:cNvSpPr>
            <a:spLocks noGrp="1" noChangeArrowheads="1"/>
          </p:cNvSpPr>
          <p:nvPr>
            <p:ph type="body" idx="1"/>
          </p:nvPr>
        </p:nvSpPr>
        <p:spPr>
          <a:xfrm>
            <a:off x="467170" y="832338"/>
            <a:ext cx="5530406" cy="1672737"/>
          </a:xfrm>
        </p:spPr>
        <p:txBody>
          <a:bodyPr anchor="t">
            <a:normAutofit fontScale="92500"/>
          </a:bodyPr>
          <a:lstStyle/>
          <a:p>
            <a:pPr marL="341313" indent="-341313"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בדרך כלל נאמר ליהודים כי הם נשלחים לעבודה במזרח אירופה. כאשר הם הגיעו למחנות הם נשלחו לתאי גזים בטענה כי מדובר במקלחות</a:t>
            </a:r>
            <a:r>
              <a:rPr lang="en-US" sz="2800" dirty="0"/>
              <a:t>.</a:t>
            </a:r>
            <a:r>
              <a:rPr lang="he-IL" sz="3200" dirty="0"/>
              <a:t>‏</a:t>
            </a:r>
            <a:endParaRPr lang="en-US" sz="3200"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dirty="0"/>
          </a:p>
        </p:txBody>
      </p:sp>
      <p:sp>
        <p:nvSpPr>
          <p:cNvPr id="4" name="מציין מיקום טקסט 3">
            <a:extLst>
              <a:ext uri="{FF2B5EF4-FFF2-40B4-BE49-F238E27FC236}">
                <a16:creationId xmlns:a16="http://schemas.microsoft.com/office/drawing/2014/main" id="{44AB742F-07EE-493D-BEBF-0F3014D2D861}"/>
              </a:ext>
            </a:extLst>
          </p:cNvPr>
          <p:cNvSpPr>
            <a:spLocks noGrp="1"/>
          </p:cNvSpPr>
          <p:nvPr>
            <p:ph type="body" sz="quarter" idx="3"/>
          </p:nvPr>
        </p:nvSpPr>
        <p:spPr>
          <a:xfrm>
            <a:off x="6172200" y="726831"/>
            <a:ext cx="5773616" cy="1778244"/>
          </a:xfrm>
        </p:spPr>
        <p:txBody>
          <a:bodyPr>
            <a:normAutofit fontScale="92500"/>
          </a:bodyPr>
          <a:lstStyle/>
          <a:p>
            <a:pPr algn="just"/>
            <a:r>
              <a:rPr lang="he-IL" dirty="0"/>
              <a:t>היהודים שפונו מכל שטחי הגנרל </a:t>
            </a:r>
            <a:r>
              <a:rPr lang="he-IL" dirty="0" err="1"/>
              <a:t>גוברנמן</a:t>
            </a:r>
            <a:r>
              <a:rPr lang="he-IL" dirty="0"/>
              <a:t> הגיעו למחנות ברכבות. במחנות אלו לא נתקיימה סלקציה מכיוון שהיהודים לא יועדו לעבודה אלא להשמדה בלבד</a:t>
            </a:r>
            <a:r>
              <a:rPr lang="en-US" dirty="0"/>
              <a:t>.</a:t>
            </a:r>
            <a:r>
              <a:rPr lang="he-IL" sz="2800" dirty="0"/>
              <a:t>‏</a:t>
            </a:r>
            <a:endParaRPr lang="en-US" sz="2800" dirty="0"/>
          </a:p>
        </p:txBody>
      </p:sp>
      <p:pic>
        <p:nvPicPr>
          <p:cNvPr id="8" name="Picture 2">
            <a:extLst>
              <a:ext uri="{FF2B5EF4-FFF2-40B4-BE49-F238E27FC236}">
                <a16:creationId xmlns:a16="http://schemas.microsoft.com/office/drawing/2014/main" id="{6DB10D2D-1326-4013-95EE-66D3D942964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51216" y="2505075"/>
            <a:ext cx="5994600" cy="388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id="{D80AE61B-2005-4953-A7BE-1A80A6B80C1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46184" y="2505075"/>
            <a:ext cx="5530407"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7039DD25-9647-460A-800C-49031FF7BA70}"/>
              </a:ext>
            </a:extLst>
          </p:cNvPr>
          <p:cNvSpPr>
            <a:spLocks noGrp="1" noChangeArrowheads="1"/>
          </p:cNvSpPr>
          <p:nvPr>
            <p:ph type="body" idx="1"/>
          </p:nvPr>
        </p:nvSpPr>
        <p:spPr/>
        <p:txBody>
          <a:bodyPr anchor="t">
            <a:normAutofit fontScale="85000" lnSpcReduction="20000"/>
          </a:bodyPr>
          <a:lstStyle/>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3200" dirty="0"/>
          </a:p>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תנורי משרפות</a:t>
            </a:r>
            <a:endParaRPr lang="en-US" sz="3200" dirty="0"/>
          </a:p>
        </p:txBody>
      </p:sp>
      <p:sp>
        <p:nvSpPr>
          <p:cNvPr id="4" name="מציין מיקום טקסט 3">
            <a:extLst>
              <a:ext uri="{FF2B5EF4-FFF2-40B4-BE49-F238E27FC236}">
                <a16:creationId xmlns:a16="http://schemas.microsoft.com/office/drawing/2014/main" id="{46CEF01D-F834-4809-B9E6-26B2D5722377}"/>
              </a:ext>
            </a:extLst>
          </p:cNvPr>
          <p:cNvSpPr>
            <a:spLocks noGrp="1"/>
          </p:cNvSpPr>
          <p:nvPr>
            <p:ph type="body" sz="quarter" idx="3"/>
          </p:nvPr>
        </p:nvSpPr>
        <p:spPr>
          <a:xfrm>
            <a:off x="6172200" y="561487"/>
            <a:ext cx="5758112" cy="1943588"/>
          </a:xfrm>
        </p:spPr>
        <p:txBody>
          <a:bodyPr>
            <a:noAutofit/>
          </a:bodyPr>
          <a:lstStyle/>
          <a:p>
            <a:pPr marL="457200" indent="-457200" algn="just">
              <a:buFont typeface="Arial" panose="020B0604020202020204" pitchFamily="34" charset="0"/>
              <a:buChar char="•"/>
            </a:pPr>
            <a:r>
              <a:rPr lang="he-IL" sz="2800" dirty="0"/>
              <a:t>בתחילת המבצע לא נשרפו הגופות אלא נקברו בקברי המונים, לאחר שהתברר שהקבורה היא תהליך מסורבל ואיטי עברו הגרמנים לשריפת הגופות</a:t>
            </a:r>
            <a:r>
              <a:rPr lang="en-US" sz="2800" dirty="0"/>
              <a:t>.</a:t>
            </a:r>
            <a:r>
              <a:rPr lang="he-IL" sz="2800" dirty="0"/>
              <a:t>‏</a:t>
            </a:r>
            <a:endParaRPr lang="en-US" sz="2800" dirty="0"/>
          </a:p>
        </p:txBody>
      </p:sp>
      <p:pic>
        <p:nvPicPr>
          <p:cNvPr id="8" name="Picture 2">
            <a:extLst>
              <a:ext uri="{FF2B5EF4-FFF2-40B4-BE49-F238E27FC236}">
                <a16:creationId xmlns:a16="http://schemas.microsoft.com/office/drawing/2014/main" id="{E1774672-8BC9-4DE5-80DC-1A36225C0EA3}"/>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94427" y="2644225"/>
            <a:ext cx="5758112" cy="365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a16="http://schemas.microsoft.com/office/drawing/2014/main" id="{FAA165BC-4639-4CBC-B024-60A725D5E79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69964" y="2644225"/>
            <a:ext cx="5827610" cy="384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0AE67279-93BE-4680-A9D8-7EBB6EA879F0}"/>
              </a:ext>
            </a:extLst>
          </p:cNvPr>
          <p:cNvSpPr>
            <a:spLocks noGrp="1" noChangeArrowheads="1"/>
          </p:cNvSpPr>
          <p:nvPr>
            <p:ph type="title"/>
          </p:nvPr>
        </p:nvSpPr>
        <p:spPr>
          <a:xfrm>
            <a:off x="-125606" y="-79609"/>
            <a:ext cx="6221606" cy="1143000"/>
          </a:xfrm>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מחנות אושוויץ-בירקנאו </a:t>
            </a:r>
            <a:r>
              <a:rPr lang="he-IL" altLang="he-IL" dirty="0" err="1">
                <a:solidFill>
                  <a:srgbClr val="333399"/>
                </a:solidFill>
              </a:rPr>
              <a:t>ומידאנק</a:t>
            </a:r>
            <a:endParaRPr lang="en-US" altLang="he-IL" dirty="0">
              <a:solidFill>
                <a:srgbClr val="333399"/>
              </a:solidFill>
            </a:endParaRPr>
          </a:p>
        </p:txBody>
      </p:sp>
      <p:sp>
        <p:nvSpPr>
          <p:cNvPr id="23555" name="Rectangle 2">
            <a:extLst>
              <a:ext uri="{FF2B5EF4-FFF2-40B4-BE49-F238E27FC236}">
                <a16:creationId xmlns:a16="http://schemas.microsoft.com/office/drawing/2014/main" id="{E9FB9F0D-1D7B-4B53-8651-D6FCBDFAF348}"/>
              </a:ext>
            </a:extLst>
          </p:cNvPr>
          <p:cNvSpPr>
            <a:spLocks noGrp="1" noChangeArrowheads="1"/>
          </p:cNvSpPr>
          <p:nvPr>
            <p:ph type="body" idx="1"/>
          </p:nvPr>
        </p:nvSpPr>
        <p:spPr>
          <a:xfrm>
            <a:off x="7195923" y="47355"/>
            <a:ext cx="5021766" cy="4525962"/>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לאחר קבלת ההחלטה על השמדת כל יהודי אירופה התקבלה החלטה להקים מחנה מוות מרכזי. הנאצים בחרו במחנה אושוויץ-בירקנאו. לאושוויץ הגיעו יהודים מכל אירופה הכבושה. בדרך כלל במסע שנמשך ימים בקרונות משא</a:t>
            </a:r>
            <a:r>
              <a:rPr lang="en-US" altLang="he-IL" sz="2300" dirty="0"/>
              <a:t>.</a:t>
            </a:r>
            <a:r>
              <a:rPr lang="he-IL" altLang="he-IL" sz="2300" dirty="0"/>
              <a:t>‏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בדומה לניסיון להסוות אושוויץ למחנה השמדה לצד עבודה הכשירו הנאצים אגף השמדה במחנה </a:t>
            </a:r>
            <a:r>
              <a:rPr lang="he-IL" altLang="he-IL" sz="2300" dirty="0" err="1"/>
              <a:t>מידאנק</a:t>
            </a:r>
            <a:r>
              <a:rPr lang="en-US" altLang="he-IL" sz="2300" dirty="0"/>
              <a:t>.</a:t>
            </a:r>
          </a:p>
        </p:txBody>
      </p:sp>
      <p:pic>
        <p:nvPicPr>
          <p:cNvPr id="23556" name="Picture 3">
            <a:extLst>
              <a:ext uri="{FF2B5EF4-FFF2-40B4-BE49-F238E27FC236}">
                <a16:creationId xmlns:a16="http://schemas.microsoft.com/office/drawing/2014/main" id="{1C9BB4C2-DF98-4140-98BD-3ABE75B1A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23" y="3248586"/>
            <a:ext cx="4888532" cy="340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a16="http://schemas.microsoft.com/office/drawing/2014/main" id="{A0AF10C5-3D14-44ED-9EC7-7AA43BF30C14}"/>
              </a:ext>
            </a:extLst>
          </p:cNvPr>
          <p:cNvSpPr txBox="1">
            <a:spLocks noChangeArrowheads="1"/>
          </p:cNvSpPr>
          <p:nvPr/>
        </p:nvSpPr>
        <p:spPr>
          <a:xfrm>
            <a:off x="605204" y="984057"/>
            <a:ext cx="5274528" cy="5360988"/>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6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400" b="1" dirty="0"/>
              <a:t>לאחר הגעתם הגיעו היהודים לסלקציה שנערכה על ידי רופאים גרמנים, בממוצע רק אחד מתוך חמישה יהודים נשלח לעבודה. יהודי שנשלח לעבודה נותר בחיים בדרך כלל שבועות ספורים עד שנשלח להשמדה</a:t>
            </a:r>
            <a:r>
              <a:rPr lang="en-US" sz="2400" b="1" dirty="0"/>
              <a:t>.</a:t>
            </a:r>
            <a:r>
              <a:rPr lang="he-IL" sz="3200" dirty="0"/>
              <a:t>‏</a:t>
            </a:r>
            <a:endParaRPr lang="en-US" sz="3200" dirty="0"/>
          </a:p>
        </p:txBody>
      </p:sp>
      <p:pic>
        <p:nvPicPr>
          <p:cNvPr id="6" name="Picture 2">
            <a:extLst>
              <a:ext uri="{FF2B5EF4-FFF2-40B4-BE49-F238E27FC236}">
                <a16:creationId xmlns:a16="http://schemas.microsoft.com/office/drawing/2014/main" id="{9987DE42-A770-49DF-A363-0EC46D8BB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 y="2828887"/>
            <a:ext cx="570706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3F0B72CA-E9CB-4D95-98E5-52C3E50627CF}"/>
              </a:ext>
            </a:extLst>
          </p:cNvPr>
          <p:cNvSpPr>
            <a:spLocks noGrp="1" noChangeArrowheads="1"/>
          </p:cNvSpPr>
          <p:nvPr>
            <p:ph type="body"/>
          </p:nvPr>
        </p:nvSpPr>
        <p:spPr>
          <a:xfrm>
            <a:off x="4800600" y="188914"/>
            <a:ext cx="5543550" cy="4454525"/>
          </a:xfrm>
        </p:spPr>
        <p:txBody>
          <a:bodyPr anchor="t"/>
          <a:lstStyle/>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באושוויץ השתמשו הנאצים בגז חדש אותו פיתחה התעשייה הכימית הגרמנית – ציקלון</a:t>
            </a:r>
            <a:r>
              <a:rPr lang="en-US" sz="2800" dirty="0"/>
              <a:t> B. </a:t>
            </a:r>
            <a:r>
              <a:rPr lang="he-IL" sz="2800" dirty="0"/>
              <a:t>גז זה היה קטלני וזול מהגזים בהם נעשה שימוש לפני כן</a:t>
            </a:r>
            <a:r>
              <a:rPr lang="en-US" sz="2800" dirty="0"/>
              <a:t>.</a:t>
            </a:r>
            <a:r>
              <a:rPr lang="he-IL" sz="3200" dirty="0"/>
              <a:t>‏</a:t>
            </a:r>
            <a:endParaRPr lang="en-US" sz="3200" dirty="0"/>
          </a:p>
        </p:txBody>
      </p:sp>
      <p:pic>
        <p:nvPicPr>
          <p:cNvPr id="25603" name="Picture 2">
            <a:extLst>
              <a:ext uri="{FF2B5EF4-FFF2-40B4-BE49-F238E27FC236}">
                <a16:creationId xmlns:a16="http://schemas.microsoft.com/office/drawing/2014/main" id="{DB0D3D58-45E3-4BC5-820A-74F0219EF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781300"/>
            <a:ext cx="5545138"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4" name="Picture 3">
            <a:extLst>
              <a:ext uri="{FF2B5EF4-FFF2-40B4-BE49-F238E27FC236}">
                <a16:creationId xmlns:a16="http://schemas.microsoft.com/office/drawing/2014/main" id="{F16D0B0B-156D-420C-89F0-A0AFDAAC1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333376"/>
            <a:ext cx="296545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8D1B49CC-8086-4B40-A688-7D14CD7EA96F}"/>
              </a:ext>
            </a:extLst>
          </p:cNvPr>
          <p:cNvSpPr>
            <a:spLocks noGrp="1" noChangeArrowheads="1"/>
          </p:cNvSpPr>
          <p:nvPr>
            <p:ph type="body"/>
          </p:nvPr>
        </p:nvSpPr>
        <p:spPr>
          <a:xfrm>
            <a:off x="1992314" y="188913"/>
            <a:ext cx="3754437" cy="5505450"/>
          </a:xfrm>
        </p:spPr>
        <p:txBody>
          <a:bodyPr anchor="t"/>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a:t>לפני השמדתם הופשטו היהודים מכל החפצים שעליהם, הופשטו ושיערם גולח</a:t>
            </a:r>
            <a:r>
              <a:rPr lang="en-US" sz="3200"/>
              <a:t>.</a:t>
            </a:r>
            <a:r>
              <a:rPr lang="he-IL" sz="3200"/>
              <a:t>‏</a:t>
            </a:r>
            <a:endParaRPr lang="en-US" sz="3200"/>
          </a:p>
        </p:txBody>
      </p:sp>
      <p:pic>
        <p:nvPicPr>
          <p:cNvPr id="27651" name="Picture 2">
            <a:extLst>
              <a:ext uri="{FF2B5EF4-FFF2-40B4-BE49-F238E27FC236}">
                <a16:creationId xmlns:a16="http://schemas.microsoft.com/office/drawing/2014/main" id="{B1D0C4D6-B0F5-42A9-AC83-5A4FDA4CE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2781300"/>
            <a:ext cx="40338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2" name="Picture 3">
            <a:extLst>
              <a:ext uri="{FF2B5EF4-FFF2-40B4-BE49-F238E27FC236}">
                <a16:creationId xmlns:a16="http://schemas.microsoft.com/office/drawing/2014/main" id="{9A569725-2216-45FC-9989-D4A1F29C5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7900" y="260350"/>
            <a:ext cx="46101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3" name="Picture 4">
            <a:extLst>
              <a:ext uri="{FF2B5EF4-FFF2-40B4-BE49-F238E27FC236}">
                <a16:creationId xmlns:a16="http://schemas.microsoft.com/office/drawing/2014/main" id="{39C27A83-6F0A-4499-ABDA-44F67E741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464" y="3644901"/>
            <a:ext cx="4033837"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02302959-C962-4237-BADC-6AB4D9176C1D}"/>
              </a:ext>
            </a:extLst>
          </p:cNvPr>
          <p:cNvSpPr>
            <a:spLocks noGrp="1" noChangeArrowheads="1"/>
          </p:cNvSpPr>
          <p:nvPr>
            <p:ph type="body"/>
          </p:nvPr>
        </p:nvSpPr>
        <p:spPr>
          <a:xfrm>
            <a:off x="3962400" y="208620"/>
            <a:ext cx="8229600" cy="5360988"/>
          </a:xfrm>
        </p:spPr>
        <p:txBody>
          <a:bodyPr anchor="t"/>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לאחר שהוצאו להורג, נאספו הגופות על ידי אנשי הזונדרקומנדו (יהודים שעבדו בשירות הנאצים) ונאספו למשרפות</a:t>
            </a:r>
            <a:r>
              <a:rPr lang="en-US" sz="3200" dirty="0"/>
              <a:t>.</a:t>
            </a:r>
            <a:r>
              <a:rPr lang="he-IL" sz="3200" dirty="0"/>
              <a:t>‏</a:t>
            </a:r>
            <a:endParaRPr lang="en-US" sz="3200" dirty="0"/>
          </a:p>
        </p:txBody>
      </p:sp>
      <p:pic>
        <p:nvPicPr>
          <p:cNvPr id="28675" name="Picture 2">
            <a:extLst>
              <a:ext uri="{FF2B5EF4-FFF2-40B4-BE49-F238E27FC236}">
                <a16:creationId xmlns:a16="http://schemas.microsoft.com/office/drawing/2014/main" id="{B681A487-F1C8-4CC6-ADC3-00BE8A4FF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3025" y="1617837"/>
            <a:ext cx="70389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 name="Rectangle 1">
            <a:extLst>
              <a:ext uri="{FF2B5EF4-FFF2-40B4-BE49-F238E27FC236}">
                <a16:creationId xmlns:a16="http://schemas.microsoft.com/office/drawing/2014/main" id="{C6D5F50F-958B-4A71-B290-268389B98BDD}"/>
              </a:ext>
            </a:extLst>
          </p:cNvPr>
          <p:cNvSpPr txBox="1">
            <a:spLocks noChangeArrowheads="1"/>
          </p:cNvSpPr>
          <p:nvPr/>
        </p:nvSpPr>
        <p:spPr>
          <a:xfrm>
            <a:off x="4547840" y="4505093"/>
            <a:ext cx="3096320" cy="2352907"/>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לעיתים עקב תקלה במשרפות נשרפו גופות היהודים בשטח הפתוח</a:t>
            </a:r>
            <a:r>
              <a:rPr lang="en-US" sz="3200" dirty="0"/>
              <a:t>.</a:t>
            </a:r>
            <a:r>
              <a:rPr lang="he-IL" sz="3200" dirty="0"/>
              <a:t>‏</a:t>
            </a:r>
            <a:endParaRPr lang="en-US" sz="3200" dirty="0"/>
          </a:p>
        </p:txBody>
      </p:sp>
      <p:pic>
        <p:nvPicPr>
          <p:cNvPr id="5" name="Picture 2">
            <a:extLst>
              <a:ext uri="{FF2B5EF4-FFF2-40B4-BE49-F238E27FC236}">
                <a16:creationId xmlns:a16="http://schemas.microsoft.com/office/drawing/2014/main" id="{682C31DC-C604-42E3-A5B9-F76249F34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57" y="1166155"/>
            <a:ext cx="4183062"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F0DF3F1-A1A2-44C2-842C-CAAE7AF2F3A5}"/>
              </a:ext>
            </a:extLst>
          </p:cNvPr>
          <p:cNvSpPr>
            <a:spLocks noGrp="1"/>
          </p:cNvSpPr>
          <p:nvPr>
            <p:ph type="title"/>
          </p:nvPr>
        </p:nvSpPr>
        <p:spPr/>
        <p:txBody>
          <a:bodyPr/>
          <a:lstStyle/>
          <a:p>
            <a:r>
              <a:rPr lang="he-IL" dirty="0"/>
              <a:t>למה כיבוש פולין הוביל להחרפת הצעדים נגד היהודים?</a:t>
            </a:r>
          </a:p>
        </p:txBody>
      </p:sp>
      <p:sp>
        <p:nvSpPr>
          <p:cNvPr id="3" name="מציין מיקום תוכן 2">
            <a:extLst>
              <a:ext uri="{FF2B5EF4-FFF2-40B4-BE49-F238E27FC236}">
                <a16:creationId xmlns:a16="http://schemas.microsoft.com/office/drawing/2014/main" id="{51A8402F-CB47-4550-865E-638552623F62}"/>
              </a:ext>
            </a:extLst>
          </p:cNvPr>
          <p:cNvSpPr>
            <a:spLocks noGrp="1"/>
          </p:cNvSpPr>
          <p:nvPr>
            <p:ph idx="1"/>
          </p:nvPr>
        </p:nvSpPr>
        <p:spPr/>
        <p:txBody>
          <a:bodyPr>
            <a:normAutofit fontScale="92500" lnSpcReduction="20000"/>
          </a:bodyPr>
          <a:lstStyle/>
          <a:p>
            <a:r>
              <a:rPr lang="he-IL" dirty="0"/>
              <a:t>מימוש האידאולוגיה הנאצית בתחום מרחב מחיה הוביל לחיזוק האידיאולוגיה גם בתחומי תורת הגזע (הייתה גם פעילות הסברתית אידיאולוגית על הערכים הנאצים לקראת המלחמה)</a:t>
            </a:r>
          </a:p>
          <a:p>
            <a:r>
              <a:rPr lang="he-IL" dirty="0"/>
              <a:t>הנאצים פגשו לראשונה יהודים בלבוש ובסגנון מסורתי, בדומה לדמויות היהודים בתעמולה הנאצית.</a:t>
            </a:r>
          </a:p>
          <a:p>
            <a:r>
              <a:rPr lang="he-IL" dirty="0"/>
              <a:t>בתוך זוועות המלחמה יותר קל להסתיר ולטשטש מעשים נוראיים שנעשים במקומות אלה. המלחמה מאפשרת ליצור מסך עשן כך שהעולם פחות ישים לב למתרחש.</a:t>
            </a:r>
          </a:p>
          <a:p>
            <a:r>
              <a:rPr lang="he-IL" dirty="0"/>
              <a:t>המלחמה משחררת יצרים אלימים אצל החיילים. מי שמתרגל לרצוח בזמן הקרבות לא יהיה קשה בעיניו לעשות זוועות פחותות יותר.</a:t>
            </a:r>
          </a:p>
          <a:p>
            <a:r>
              <a:rPr lang="he-IL" dirty="0"/>
              <a:t>בזמן המלחמה לגרמניה כבר פחות אכפת מדעת העולם. הסנקציות כבר פחות משפיעות עליה ומאיימות עליה (חוץ מזה שככל הנראה את כל הלחץ שניתן להפעיל עליהם יפעילו ממילא בגלל עצם המלחמה – גם בלי קשר ליהודים).</a:t>
            </a:r>
          </a:p>
        </p:txBody>
      </p:sp>
    </p:spTree>
    <p:extLst>
      <p:ext uri="{BB962C8B-B14F-4D97-AF65-F5344CB8AC3E}">
        <p14:creationId xmlns:p14="http://schemas.microsoft.com/office/powerpoint/2010/main" val="4408875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D8A1B64F-D018-43DC-A87B-563DD35FD5AB}"/>
              </a:ext>
            </a:extLst>
          </p:cNvPr>
          <p:cNvSpPr>
            <a:spLocks noGrp="1"/>
          </p:cNvSpPr>
          <p:nvPr>
            <p:ph type="title"/>
          </p:nvPr>
        </p:nvSpPr>
        <p:spPr/>
        <p:txBody>
          <a:bodyPr/>
          <a:lstStyle/>
          <a:p>
            <a:endParaRPr lang="he-IL" dirty="0"/>
          </a:p>
        </p:txBody>
      </p:sp>
      <p:sp>
        <p:nvSpPr>
          <p:cNvPr id="9" name="מציין מיקום טקסט 8">
            <a:extLst>
              <a:ext uri="{FF2B5EF4-FFF2-40B4-BE49-F238E27FC236}">
                <a16:creationId xmlns:a16="http://schemas.microsoft.com/office/drawing/2014/main" id="{DB34789E-8E9F-4A74-B0B4-5AC84FB12BC4}"/>
              </a:ext>
            </a:extLst>
          </p:cNvPr>
          <p:cNvSpPr>
            <a:spLocks noGrp="1"/>
          </p:cNvSpPr>
          <p:nvPr>
            <p:ph type="body" sz="half" idx="2"/>
          </p:nvPr>
        </p:nvSpPr>
        <p:spPr>
          <a:xfrm>
            <a:off x="316523" y="2057400"/>
            <a:ext cx="5591907" cy="4343400"/>
          </a:xfrm>
        </p:spPr>
        <p:txBody>
          <a:bodyPr>
            <a:normAutofit/>
          </a:bodyPr>
          <a:lstStyle/>
          <a:p>
            <a:pPr marL="342900" indent="-342900">
              <a:buFont typeface="Arial" panose="020B0604020202020204" pitchFamily="34" charset="0"/>
              <a:buChar char="•"/>
            </a:pPr>
            <a:r>
              <a:rPr lang="he-IL" sz="2400" dirty="0"/>
              <a:t>השילוחים למחנות ההשמדה היו ממקומות מרוחקים מאוד (במיוחד לאושוויץ – כמסומן במפה).</a:t>
            </a:r>
          </a:p>
          <a:p>
            <a:pPr marL="342900" indent="-342900">
              <a:buFont typeface="Arial" panose="020B0604020202020204" pitchFamily="34" charset="0"/>
              <a:buChar char="•"/>
            </a:pPr>
            <a:r>
              <a:rPr lang="he-IL" sz="2400" dirty="0"/>
              <a:t>השילוחים היו בדרך כלל במסגרת 'אקציות' ('מבצע' בגרמנית) – מבצעי ריכוז יהודים ושילוחם מהגטאות למחנות הריכוז וההשמדה.</a:t>
            </a:r>
          </a:p>
          <a:p>
            <a:pPr marL="342900" indent="-342900">
              <a:buFont typeface="Arial" panose="020B0604020202020204" pitchFamily="34" charset="0"/>
              <a:buChar char="•"/>
            </a:pPr>
            <a:r>
              <a:rPr lang="he-IL" sz="2400" dirty="0"/>
              <a:t>מי שהיה אחראי לריכוז היהודים,</a:t>
            </a:r>
            <a:br>
              <a:rPr lang="en-US" sz="2400" dirty="0"/>
            </a:br>
            <a:r>
              <a:rPr lang="he-IL" sz="2400" dirty="0"/>
              <a:t>העברתם למחנות והשתלטות </a:t>
            </a:r>
            <a:br>
              <a:rPr lang="en-US" sz="2400" dirty="0"/>
            </a:br>
            <a:r>
              <a:rPr lang="he-IL" sz="2400" dirty="0"/>
              <a:t>על רכושם היה אדולף אייכמן.</a:t>
            </a:r>
          </a:p>
        </p:txBody>
      </p:sp>
      <p:pic>
        <p:nvPicPr>
          <p:cNvPr id="5122" name="Picture 2" descr="××©×××××× ××××©××××¥">
            <a:extLst>
              <a:ext uri="{FF2B5EF4-FFF2-40B4-BE49-F238E27FC236}">
                <a16:creationId xmlns:a16="http://schemas.microsoft.com/office/drawing/2014/main" id="{EFA4E067-5331-4F0B-B985-53A3FD26315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08431" y="135057"/>
            <a:ext cx="6189785" cy="65887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 ××××××">
            <a:extLst>
              <a:ext uri="{FF2B5EF4-FFF2-40B4-BE49-F238E27FC236}">
                <a16:creationId xmlns:a16="http://schemas.microsoft.com/office/drawing/2014/main" id="{B22D65ED-810B-42B1-87F3-846B696E3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84" y="4647783"/>
            <a:ext cx="15525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057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EEA74BB-022C-43E9-93FB-AAC07FE34357}"/>
              </a:ext>
            </a:extLst>
          </p:cNvPr>
          <p:cNvSpPr>
            <a:spLocks noGrp="1"/>
          </p:cNvSpPr>
          <p:nvPr>
            <p:ph type="title"/>
          </p:nvPr>
        </p:nvSpPr>
        <p:spPr/>
        <p:txBody>
          <a:bodyPr/>
          <a:lstStyle/>
          <a:p>
            <a:r>
              <a:rPr lang="he-IL" dirty="0"/>
              <a:t>מטלה</a:t>
            </a:r>
          </a:p>
        </p:txBody>
      </p:sp>
      <p:sp>
        <p:nvSpPr>
          <p:cNvPr id="9" name="מציין מיקום תוכן 8">
            <a:extLst>
              <a:ext uri="{FF2B5EF4-FFF2-40B4-BE49-F238E27FC236}">
                <a16:creationId xmlns:a16="http://schemas.microsoft.com/office/drawing/2014/main" id="{76C6F50F-556B-45EA-9ACE-CBAB0A8EBAFB}"/>
              </a:ext>
            </a:extLst>
          </p:cNvPr>
          <p:cNvSpPr>
            <a:spLocks noGrp="1"/>
          </p:cNvSpPr>
          <p:nvPr>
            <p:ph sz="half" idx="2"/>
          </p:nvPr>
        </p:nvSpPr>
        <p:spPr>
          <a:xfrm>
            <a:off x="6787662" y="1825624"/>
            <a:ext cx="4865076" cy="4797913"/>
          </a:xfrm>
        </p:spPr>
        <p:txBody>
          <a:bodyPr>
            <a:normAutofit/>
          </a:bodyPr>
          <a:lstStyle/>
          <a:p>
            <a:pPr marL="0" indent="0">
              <a:buNone/>
            </a:pPr>
            <a:r>
              <a:rPr lang="he-IL" sz="3200" dirty="0"/>
              <a:t>התבוננו במפה </a:t>
            </a:r>
            <a:r>
              <a:rPr lang="he-IL" dirty="0"/>
              <a:t>(גם אצלכם בספר – עמ' 110) </a:t>
            </a:r>
            <a:r>
              <a:rPr lang="he-IL" sz="3200" dirty="0"/>
              <a:t>ונסו להגדיר:</a:t>
            </a:r>
          </a:p>
          <a:p>
            <a:r>
              <a:rPr lang="he-IL" sz="3200" dirty="0"/>
              <a:t>באיזה אזור בעיקר היו בורות ירי וטבח המוני?</a:t>
            </a:r>
          </a:p>
          <a:p>
            <a:r>
              <a:rPr lang="he-IL" sz="3200" dirty="0"/>
              <a:t>באיזה אזור בעיקר היו מחנות ההשמדה?</a:t>
            </a:r>
          </a:p>
          <a:p>
            <a:r>
              <a:rPr lang="he-IL" sz="3200" dirty="0"/>
              <a:t>היכן הושמדו יותר יהודים – </a:t>
            </a:r>
            <a:r>
              <a:rPr lang="he-IL" sz="3200" u="sng" dirty="0"/>
              <a:t>מזרח / מערב</a:t>
            </a:r>
            <a:r>
              <a:rPr lang="he-IL" sz="3200" dirty="0"/>
              <a:t> אירופה? נסו לשער למה.</a:t>
            </a:r>
          </a:p>
        </p:txBody>
      </p:sp>
      <p:pic>
        <p:nvPicPr>
          <p:cNvPr id="2050" name="Picture 2" descr="××× ××ª ××¨×××× ××××©×××, ×××××¨× ××× ×××× × ×©× ××××××">
            <a:extLst>
              <a:ext uri="{FF2B5EF4-FFF2-40B4-BE49-F238E27FC236}">
                <a16:creationId xmlns:a16="http://schemas.microsoft.com/office/drawing/2014/main" id="{8C3BF5BE-D781-497B-A721-4CB5B1142BA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
            <a:ext cx="65872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88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EEA74BB-022C-43E9-93FB-AAC07FE34357}"/>
              </a:ext>
            </a:extLst>
          </p:cNvPr>
          <p:cNvSpPr>
            <a:spLocks noGrp="1"/>
          </p:cNvSpPr>
          <p:nvPr>
            <p:ph type="title"/>
          </p:nvPr>
        </p:nvSpPr>
        <p:spPr>
          <a:xfrm>
            <a:off x="838200" y="365126"/>
            <a:ext cx="10515600" cy="910782"/>
          </a:xfrm>
        </p:spPr>
        <p:txBody>
          <a:bodyPr/>
          <a:lstStyle/>
          <a:p>
            <a:r>
              <a:rPr lang="he-IL" dirty="0"/>
              <a:t>מטלה - תשובון</a:t>
            </a:r>
          </a:p>
        </p:txBody>
      </p:sp>
      <p:sp>
        <p:nvSpPr>
          <p:cNvPr id="9" name="מציין מיקום תוכן 8">
            <a:extLst>
              <a:ext uri="{FF2B5EF4-FFF2-40B4-BE49-F238E27FC236}">
                <a16:creationId xmlns:a16="http://schemas.microsoft.com/office/drawing/2014/main" id="{76C6F50F-556B-45EA-9ACE-CBAB0A8EBAFB}"/>
              </a:ext>
            </a:extLst>
          </p:cNvPr>
          <p:cNvSpPr>
            <a:spLocks noGrp="1"/>
          </p:cNvSpPr>
          <p:nvPr>
            <p:ph sz="half" idx="2"/>
          </p:nvPr>
        </p:nvSpPr>
        <p:spPr>
          <a:xfrm>
            <a:off x="6787662" y="1403498"/>
            <a:ext cx="5076092" cy="5454502"/>
          </a:xfrm>
        </p:spPr>
        <p:txBody>
          <a:bodyPr>
            <a:normAutofit fontScale="92500" lnSpcReduction="20000"/>
          </a:bodyPr>
          <a:lstStyle/>
          <a:p>
            <a:r>
              <a:rPr lang="he-IL" sz="3200" dirty="0"/>
              <a:t>באיזה אזור בעיקר היו בורות ירי וטבח המוני?</a:t>
            </a:r>
          </a:p>
          <a:p>
            <a:pPr lvl="1"/>
            <a:r>
              <a:rPr lang="he-IL" sz="2800" dirty="0">
                <a:latin typeface="Aharoni" panose="02010803020104030203" pitchFamily="2" charset="-79"/>
                <a:cs typeface="Aharoni" panose="02010803020104030203" pitchFamily="2" charset="-79"/>
              </a:rPr>
              <a:t>בעיקר בשטחי ברית המועצות שנכבשו. זה היה תחילת ההשמדה בבורות ירי וזה נעשה בעיקר בשטחים שממש נכבשו אז.</a:t>
            </a:r>
          </a:p>
          <a:p>
            <a:r>
              <a:rPr lang="he-IL" sz="3200" dirty="0"/>
              <a:t>באיזה אזור בעיקר היו מחנות ההשמדה?</a:t>
            </a:r>
          </a:p>
          <a:p>
            <a:pPr lvl="1"/>
            <a:r>
              <a:rPr lang="he-IL" sz="2800" dirty="0">
                <a:latin typeface="Aharoni" panose="02010803020104030203" pitchFamily="2" charset="-79"/>
                <a:cs typeface="Aharoni" panose="02010803020104030203" pitchFamily="2" charset="-79"/>
              </a:rPr>
              <a:t>הגנרל </a:t>
            </a:r>
            <a:r>
              <a:rPr lang="he-IL" sz="2800" dirty="0" err="1">
                <a:latin typeface="Aharoni" panose="02010803020104030203" pitchFamily="2" charset="-79"/>
                <a:cs typeface="Aharoni" panose="02010803020104030203" pitchFamily="2" charset="-79"/>
              </a:rPr>
              <a:t>גוברנמן</a:t>
            </a:r>
            <a:r>
              <a:rPr lang="he-IL" sz="2800" dirty="0">
                <a:latin typeface="Aharoni" panose="02010803020104030203" pitchFamily="2" charset="-79"/>
                <a:cs typeface="Aharoni" panose="02010803020104030203" pitchFamily="2" charset="-79"/>
              </a:rPr>
              <a:t> – אזור רחוק ולא ממש מסופח לגרמניה, עם המון יהודים מקומיים יחסית.</a:t>
            </a:r>
          </a:p>
          <a:p>
            <a:r>
              <a:rPr lang="he-IL" sz="3200" dirty="0"/>
              <a:t>היכן הושמדו יותר יהודים – </a:t>
            </a:r>
            <a:r>
              <a:rPr lang="he-IL" sz="3200" u="sng" dirty="0"/>
              <a:t>מזרח </a:t>
            </a:r>
            <a:r>
              <a:rPr lang="he-IL" sz="3200" dirty="0"/>
              <a:t>/ </a:t>
            </a:r>
            <a:r>
              <a:rPr lang="he-IL" sz="3200" strike="sngStrike" dirty="0"/>
              <a:t>מערב</a:t>
            </a:r>
            <a:r>
              <a:rPr lang="he-IL" sz="3200" dirty="0"/>
              <a:t> אירופה? נסו לשער למה.</a:t>
            </a:r>
          </a:p>
          <a:p>
            <a:pPr lvl="1"/>
            <a:r>
              <a:rPr lang="he-IL" sz="2800" dirty="0">
                <a:latin typeface="Aharoni" panose="02010803020104030203" pitchFamily="2" charset="-79"/>
                <a:cs typeface="Aharoni" panose="02010803020104030203" pitchFamily="2" charset="-79"/>
              </a:rPr>
              <a:t>זה גם קשור ליחס הגרמנים לעמים הנכבשים בכל מקום.</a:t>
            </a:r>
          </a:p>
        </p:txBody>
      </p:sp>
      <p:pic>
        <p:nvPicPr>
          <p:cNvPr id="2050" name="Picture 2" descr="××× ××ª ××¨×××× ××××©×××, ×××××¨× ××× ×××× × ×©× ××××××">
            <a:extLst>
              <a:ext uri="{FF2B5EF4-FFF2-40B4-BE49-F238E27FC236}">
                <a16:creationId xmlns:a16="http://schemas.microsoft.com/office/drawing/2014/main" id="{8C3BF5BE-D781-497B-A721-4CB5B1142BA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
            <a:ext cx="658728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35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a:extLst>
              <a:ext uri="{FF2B5EF4-FFF2-40B4-BE49-F238E27FC236}">
                <a16:creationId xmlns:a16="http://schemas.microsoft.com/office/drawing/2014/main" id="{27A7CD14-933E-4678-952B-9D695FD1CA17}"/>
              </a:ext>
            </a:extLst>
          </p:cNvPr>
          <p:cNvSpPr>
            <a:spLocks noGrp="1" noChangeArrowheads="1"/>
          </p:cNvSpPr>
          <p:nvPr>
            <p:ph type="title"/>
          </p:nvPr>
        </p:nvSpPr>
        <p:spPr>
          <a:xfrm>
            <a:off x="1992313" y="0"/>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a:solidFill>
                  <a:srgbClr val="333399"/>
                </a:solidFill>
              </a:rPr>
              <a:t>צעדות המוות</a:t>
            </a:r>
            <a:endParaRPr lang="en-US" altLang="he-IL">
              <a:solidFill>
                <a:srgbClr val="333399"/>
              </a:solidFill>
            </a:endParaRPr>
          </a:p>
        </p:txBody>
      </p:sp>
      <p:sp>
        <p:nvSpPr>
          <p:cNvPr id="30723" name="Rectangle 2">
            <a:extLst>
              <a:ext uri="{FF2B5EF4-FFF2-40B4-BE49-F238E27FC236}">
                <a16:creationId xmlns:a16="http://schemas.microsoft.com/office/drawing/2014/main" id="{D5F2C1BA-4A62-49BF-8D07-D5371CCED262}"/>
              </a:ext>
            </a:extLst>
          </p:cNvPr>
          <p:cNvSpPr>
            <a:spLocks noGrp="1" noChangeArrowheads="1"/>
          </p:cNvSpPr>
          <p:nvPr>
            <p:ph type="body" idx="1"/>
          </p:nvPr>
        </p:nvSpPr>
        <p:spPr>
          <a:xfrm>
            <a:off x="6553200" y="840399"/>
            <a:ext cx="5638800" cy="4525963"/>
          </a:xfrm>
        </p:spPr>
        <p:txBody>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400" dirty="0"/>
              <a:t>בנובמבר 1944 עם התקרבות כוחות הצבא האדום לפולין הוחלט להפסיק את ההוצאה להורג בגז. אולם גם אז לא הניחו הנאצים ליהודים שנותרו בחיים. הם </a:t>
            </a:r>
            <a:r>
              <a:rPr lang="he-IL" altLang="he-IL" sz="2400" dirty="0" err="1"/>
              <a:t>אירגנו</a:t>
            </a:r>
            <a:r>
              <a:rPr lang="he-IL" altLang="he-IL" sz="2400" dirty="0"/>
              <a:t> אותם בשיירות והובילו אותם ברגל לגרמניה ואוסטריה</a:t>
            </a:r>
            <a:r>
              <a:rPr lang="en-US" altLang="he-IL" sz="2400" dirty="0"/>
              <a:t>.</a:t>
            </a:r>
            <a:r>
              <a:rPr lang="he-IL" altLang="he-IL" dirty="0"/>
              <a:t>‏</a:t>
            </a:r>
            <a:endParaRPr lang="en-US" altLang="he-IL" dirty="0"/>
          </a:p>
        </p:txBody>
      </p:sp>
      <p:pic>
        <p:nvPicPr>
          <p:cNvPr id="30724" name="Picture 3">
            <a:extLst>
              <a:ext uri="{FF2B5EF4-FFF2-40B4-BE49-F238E27FC236}">
                <a16:creationId xmlns:a16="http://schemas.microsoft.com/office/drawing/2014/main" id="{B8478323-66F2-4EF5-9D71-16FD95980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567" y="3001352"/>
            <a:ext cx="5303837" cy="366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 name="Picture 2">
            <a:extLst>
              <a:ext uri="{FF2B5EF4-FFF2-40B4-BE49-F238E27FC236}">
                <a16:creationId xmlns:a16="http://schemas.microsoft.com/office/drawing/2014/main" id="{96FB230E-08FA-4A62-8E0D-3A69A7AF6C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570" y="98120"/>
            <a:ext cx="5976938"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מלבן 2">
            <a:extLst>
              <a:ext uri="{FF2B5EF4-FFF2-40B4-BE49-F238E27FC236}">
                <a16:creationId xmlns:a16="http://schemas.microsoft.com/office/drawing/2014/main" id="{574B3B37-7079-46DA-B9D4-E746FF0F5B7F}"/>
              </a:ext>
            </a:extLst>
          </p:cNvPr>
          <p:cNvSpPr/>
          <p:nvPr/>
        </p:nvSpPr>
        <p:spPr>
          <a:xfrm>
            <a:off x="105508" y="4109231"/>
            <a:ext cx="6096000" cy="2086725"/>
          </a:xfrm>
          <a:prstGeom prst="rect">
            <a:avLst/>
          </a:prstGeom>
        </p:spPr>
        <p:txBody>
          <a:bodyPr>
            <a:spAutoFit/>
          </a:bodyPr>
          <a:lstStyle/>
          <a:p>
            <a:pPr marL="341313" lvl="0" indent="-341313" algn="just">
              <a:lnSpc>
                <a:spcPct val="90000"/>
              </a:lnSpc>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solidFill>
                  <a:prstClr val="black"/>
                </a:solidFill>
                <a:latin typeface="Calibri Light" panose="020F0302020204030204"/>
                <a:ea typeface="+mj-ea"/>
                <a:cs typeface="Times New Roman" panose="02020603050405020304" pitchFamily="18" charset="0"/>
              </a:rPr>
              <a:t>בצעדות המוות, שהתקיימו רובן בחורף 1944-1945, סבלו היהודים מתנאים בלתי אנושיים ומהתעללות מצד השומרים. בצעדות המוות, שנמשכו עד ימיה האחרונים של המלחמה, נרצחו כרבע מיליון יהודים</a:t>
            </a:r>
            <a:r>
              <a:rPr lang="en-US" sz="2800" dirty="0">
                <a:solidFill>
                  <a:prstClr val="black"/>
                </a:solidFill>
                <a:latin typeface="Calibri Light" panose="020F0302020204030204"/>
                <a:ea typeface="+mj-ea"/>
                <a:cs typeface="+mj-cs"/>
              </a:rPr>
              <a:t>.</a:t>
            </a:r>
            <a:r>
              <a:rPr lang="he-IL" sz="3200" dirty="0">
                <a:solidFill>
                  <a:prstClr val="black"/>
                </a:solidFill>
                <a:latin typeface="Calibri Light" panose="020F0302020204030204"/>
                <a:ea typeface="+mj-ea"/>
                <a:cs typeface="Times New Roman" panose="02020603050405020304" pitchFamily="18" charset="0"/>
              </a:rPr>
              <a:t>‏</a:t>
            </a:r>
            <a:endParaRPr lang="en-US" sz="3200" dirty="0">
              <a:solidFill>
                <a:prstClr val="black"/>
              </a:solidFill>
              <a:latin typeface="Calibri Light" panose="020F0302020204030204"/>
              <a:ea typeface="+mj-ea"/>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FB9A82E-F4B8-4976-A90D-4BDC20BC330B}"/>
              </a:ext>
            </a:extLst>
          </p:cNvPr>
          <p:cNvSpPr>
            <a:spLocks noGrp="1"/>
          </p:cNvSpPr>
          <p:nvPr>
            <p:ph type="title"/>
          </p:nvPr>
        </p:nvSpPr>
        <p:spPr>
          <a:xfrm>
            <a:off x="838199" y="0"/>
            <a:ext cx="10515600" cy="485111"/>
          </a:xfrm>
        </p:spPr>
        <p:txBody>
          <a:bodyPr>
            <a:normAutofit fontScale="90000"/>
          </a:bodyPr>
          <a:lstStyle/>
          <a:p>
            <a:pPr algn="ctr"/>
            <a:r>
              <a:rPr lang="he-IL" dirty="0"/>
              <a:t>שחרור מחנה ריכוז</a:t>
            </a:r>
          </a:p>
        </p:txBody>
      </p:sp>
      <p:pic>
        <p:nvPicPr>
          <p:cNvPr id="4" name="מדיה מקוונת 3">
            <a:hlinkClick r:id="" action="ppaction://media"/>
            <a:extLst>
              <a:ext uri="{FF2B5EF4-FFF2-40B4-BE49-F238E27FC236}">
                <a16:creationId xmlns:a16="http://schemas.microsoft.com/office/drawing/2014/main" id="{73291808-32A7-4C6D-8CDF-0198AF492ABB}"/>
              </a:ext>
            </a:extLst>
          </p:cNvPr>
          <p:cNvPicPr>
            <a:picLocks noGrp="1" noRot="1" noChangeAspect="1"/>
          </p:cNvPicPr>
          <p:nvPr>
            <p:ph idx="1"/>
            <a:videoFile r:link="rId1"/>
          </p:nvPr>
        </p:nvPicPr>
        <p:blipFill>
          <a:blip r:embed="rId3"/>
          <a:stretch>
            <a:fillRect/>
          </a:stretch>
        </p:blipFill>
        <p:spPr>
          <a:xfrm>
            <a:off x="431209" y="485111"/>
            <a:ext cx="11329581" cy="6372889"/>
          </a:xfrm>
          <a:prstGeom prst="rect">
            <a:avLst/>
          </a:prstGeom>
        </p:spPr>
      </p:pic>
    </p:spTree>
    <p:extLst>
      <p:ext uri="{BB962C8B-B14F-4D97-AF65-F5344CB8AC3E}">
        <p14:creationId xmlns:p14="http://schemas.microsoft.com/office/powerpoint/2010/main" val="37276834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7738F1A9-2323-4CCF-B5D3-6BAF71BD634E}"/>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sz="4000" b="1" dirty="0">
                <a:solidFill>
                  <a:srgbClr val="363E8A"/>
                </a:solidFill>
              </a:rPr>
              <a:t>מה ניתן ללמוד מהשלבים השונים בתהליך ההשמדה</a:t>
            </a:r>
            <a:r>
              <a:rPr lang="en-US" altLang="he-IL" sz="4000" b="1" dirty="0">
                <a:solidFill>
                  <a:srgbClr val="363E8A"/>
                </a:solidFill>
              </a:rPr>
              <a:t>?</a:t>
            </a:r>
            <a:br>
              <a:rPr lang="en-US" altLang="he-IL" sz="4000" b="1" dirty="0">
                <a:solidFill>
                  <a:srgbClr val="363E8A"/>
                </a:solidFill>
              </a:rPr>
            </a:br>
            <a:endParaRPr lang="en-US" altLang="he-IL" sz="4000" b="1" dirty="0">
              <a:solidFill>
                <a:srgbClr val="363E8A"/>
              </a:solidFill>
            </a:endParaRPr>
          </a:p>
        </p:txBody>
      </p:sp>
      <p:sp>
        <p:nvSpPr>
          <p:cNvPr id="2" name="מציין מיקום תוכן 1">
            <a:extLst>
              <a:ext uri="{FF2B5EF4-FFF2-40B4-BE49-F238E27FC236}">
                <a16:creationId xmlns:a16="http://schemas.microsoft.com/office/drawing/2014/main" id="{20B77E2A-570E-4CE7-B2C4-27F08D2A31B1}"/>
              </a:ext>
            </a:extLst>
          </p:cNvPr>
          <p:cNvSpPr>
            <a:spLocks noGrp="1"/>
          </p:cNvSpPr>
          <p:nvPr>
            <p:ph sz="half" idx="2"/>
          </p:nvPr>
        </p:nvSpPr>
        <p:spPr>
          <a:xfrm>
            <a:off x="8899451" y="2699369"/>
            <a:ext cx="2667000" cy="3233041"/>
          </a:xfrm>
        </p:spPr>
        <p:txBody>
          <a:bodyPr>
            <a:normAutofit/>
          </a:bodyPr>
          <a:lstStyle/>
          <a:p>
            <a:pPr marL="0" indent="0" algn="ctr">
              <a:buNone/>
            </a:pPr>
            <a:r>
              <a:rPr lang="he-IL" altLang="he-IL" sz="4400" b="1" dirty="0"/>
              <a:t>א. תיעוש וייעול של הרצח</a:t>
            </a:r>
            <a:endParaRPr lang="en-US" altLang="he-IL" sz="4400" dirty="0"/>
          </a:p>
          <a:p>
            <a:pPr algn="ctr"/>
            <a:endParaRPr lang="he-IL" sz="4400" dirty="0"/>
          </a:p>
        </p:txBody>
      </p:sp>
      <p:sp>
        <p:nvSpPr>
          <p:cNvPr id="5" name="מציין מיקום תוכן 1">
            <a:extLst>
              <a:ext uri="{FF2B5EF4-FFF2-40B4-BE49-F238E27FC236}">
                <a16:creationId xmlns:a16="http://schemas.microsoft.com/office/drawing/2014/main" id="{75680874-B9D1-4835-A357-570C3AE28CD1}"/>
              </a:ext>
            </a:extLst>
          </p:cNvPr>
          <p:cNvSpPr txBox="1">
            <a:spLocks/>
          </p:cNvSpPr>
          <p:nvPr/>
        </p:nvSpPr>
        <p:spPr>
          <a:xfrm>
            <a:off x="4992418" y="2699370"/>
            <a:ext cx="2667000" cy="3233041"/>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altLang="he-IL" sz="4400" b="1" dirty="0"/>
              <a:t>ב. הרחקה של רוצח ונרצח</a:t>
            </a:r>
            <a:endParaRPr lang="en-US" altLang="he-IL" sz="4400" dirty="0"/>
          </a:p>
          <a:p>
            <a:pPr algn="ctr"/>
            <a:endParaRPr lang="he-IL" sz="4400" dirty="0"/>
          </a:p>
        </p:txBody>
      </p:sp>
      <p:sp>
        <p:nvSpPr>
          <p:cNvPr id="6" name="מציין מיקום תוכן 1">
            <a:extLst>
              <a:ext uri="{FF2B5EF4-FFF2-40B4-BE49-F238E27FC236}">
                <a16:creationId xmlns:a16="http://schemas.microsoft.com/office/drawing/2014/main" id="{03BEB2BF-8121-40AA-A694-BA50E81E386D}"/>
              </a:ext>
            </a:extLst>
          </p:cNvPr>
          <p:cNvSpPr txBox="1">
            <a:spLocks/>
          </p:cNvSpPr>
          <p:nvPr/>
        </p:nvSpPr>
        <p:spPr>
          <a:xfrm>
            <a:off x="1085385" y="2699369"/>
            <a:ext cx="2667000" cy="3233041"/>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e-IL" altLang="he-IL" sz="4400" b="1" dirty="0"/>
              <a:t>ג. הרחבה גיאוגרפית של מבצע ההשמדה</a:t>
            </a:r>
            <a:endParaRPr lang="en-US" altLang="he-IL" sz="4400" dirty="0"/>
          </a:p>
          <a:p>
            <a:pPr algn="ctr"/>
            <a:endParaRPr lang="he-IL" sz="4400" dirty="0"/>
          </a:p>
        </p:txBody>
      </p:sp>
    </p:spTree>
    <p:extLst>
      <p:ext uri="{BB962C8B-B14F-4D97-AF65-F5344CB8AC3E}">
        <p14:creationId xmlns:p14="http://schemas.microsoft.com/office/powerpoint/2010/main" val="3617794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a:extLst>
              <a:ext uri="{FF2B5EF4-FFF2-40B4-BE49-F238E27FC236}">
                <a16:creationId xmlns:a16="http://schemas.microsoft.com/office/drawing/2014/main" id="{7738F1A9-2323-4CCF-B5D3-6BAF71BD634E}"/>
              </a:ext>
            </a:extLst>
          </p:cNvPr>
          <p:cNvSpPr>
            <a:spLocks noGrp="1" noChangeArrowheads="1"/>
          </p:cNvSpPr>
          <p:nvPr>
            <p:ph type="title"/>
          </p:nvPr>
        </p:nvSpPr>
        <p:spPr>
          <a:xfrm>
            <a:off x="1992312" y="14288"/>
            <a:ext cx="9256935" cy="1357312"/>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sz="4000" b="1" dirty="0"/>
              <a:t>א. תיעוש וייעול של הרצח</a:t>
            </a:r>
            <a:endParaRPr lang="en-US" altLang="he-IL" sz="4000" b="1" dirty="0">
              <a:solidFill>
                <a:srgbClr val="363E8A"/>
              </a:solidFill>
            </a:endParaRPr>
          </a:p>
        </p:txBody>
      </p:sp>
      <p:sp>
        <p:nvSpPr>
          <p:cNvPr id="32771" name="Rectangle 2">
            <a:extLst>
              <a:ext uri="{FF2B5EF4-FFF2-40B4-BE49-F238E27FC236}">
                <a16:creationId xmlns:a16="http://schemas.microsoft.com/office/drawing/2014/main" id="{60A7008E-BC32-4319-91F7-075612B30B7F}"/>
              </a:ext>
            </a:extLst>
          </p:cNvPr>
          <p:cNvSpPr>
            <a:spLocks noGrp="1" noChangeArrowheads="1"/>
          </p:cNvSpPr>
          <p:nvPr>
            <p:ph type="body" idx="1"/>
          </p:nvPr>
        </p:nvSpPr>
        <p:spPr>
          <a:xfrm>
            <a:off x="1339702" y="1600201"/>
            <a:ext cx="10015870" cy="4924425"/>
          </a:xfrm>
        </p:spPr>
        <p:txBody>
          <a:bodyPr/>
          <a:lstStyle/>
          <a:p>
            <a:pPr algn="just">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altLang="he-IL" dirty="0"/>
              <a:t>בראשית ביצוע 'הפתרון הסופי' נעשתה רציחת היהודים באופן פשוט יחסית: יחידות צבאיות שנכנסו למקומות הישוב של היהודים וירו בהם בנשקם האישי. </a:t>
            </a:r>
          </a:p>
          <a:p>
            <a:pPr algn="just">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altLang="he-IL" dirty="0"/>
              <a:t>אולם עם התקדמות התהליך הפך הרצח למסודר, התארגנה מערכת מסודרת של רישום והובלה של היהודים למחנות. היהודים נוצלו במידת האפשר בעבודה ורכושם נבזז באופן מאורגן. </a:t>
            </a:r>
          </a:p>
          <a:p>
            <a:pPr algn="just">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altLang="he-IL" dirty="0"/>
              <a:t>בהדרגה פיתחו הנאצים שיטות לרצח המוני בעלות נמוכה באמצעות גז. באמצעות עובדים יהודים ומשתפי פעולה מקומיים חסכו הנאצים כוח אדם גרמני שהיה נחוץ במלחמה. </a:t>
            </a:r>
          </a:p>
          <a:p>
            <a:pPr algn="just">
              <a:lnSpc>
                <a:spcPct val="80000"/>
              </a:lnSpc>
              <a:spcBef>
                <a:spcPts val="7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altLang="he-IL" dirty="0"/>
              <a:t>באמצעות מחנות ההשמדה הצליחו הנאצים להסתיר את הרצח, מהלך שהקל עליהם את הובלת היהודים והשמדתם. תהליך זה הגיע לשיאו במחנה ההשמדה באושוויץ שהיה למעשה מפעל למוות</a:t>
            </a:r>
            <a:r>
              <a:rPr lang="en-US" altLang="he-IL" dirty="0"/>
              <a:t>.</a:t>
            </a:r>
            <a:r>
              <a:rPr lang="he-IL" altLang="he-IL" dirty="0"/>
              <a:t>‏</a:t>
            </a:r>
            <a:endParaRPr lang="en-US" alt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14EC3C93-752F-4BB3-9BF9-4B9DE6F8A908}"/>
              </a:ext>
            </a:extLst>
          </p:cNvPr>
          <p:cNvSpPr>
            <a:spLocks noGrp="1" noChangeArrowheads="1"/>
          </p:cNvSpPr>
          <p:nvPr>
            <p:ph type="body" idx="1"/>
          </p:nvPr>
        </p:nvSpPr>
        <p:spPr>
          <a:xfrm>
            <a:off x="1169581" y="1828800"/>
            <a:ext cx="10185991" cy="4297364"/>
          </a:xfrm>
        </p:spPr>
        <p:txBody>
          <a:bodyPr>
            <a:normAutofit lnSpcReduction="10000"/>
          </a:bodyPr>
          <a:lstStyle/>
          <a:p>
            <a:pPr algn="just" eaLnBrk="1" hangingPunct="1">
              <a:lnSpc>
                <a:spcPct val="90000"/>
              </a:lnSpc>
              <a:buFont typeface="Arial" panose="020B0604020202020204" pitchFamily="34" charset="0"/>
              <a:buChar char="•"/>
            </a:pPr>
            <a:r>
              <a:rPr lang="he-IL" altLang="he-IL" sz="3200" dirty="0"/>
              <a:t>בעוד שבשיטת בורות הירי התקיים מגע ישיר בין הרוצח והנרצח, ניתן לזהות, עם התקדמות 'הפתרון הסופי', תהליך של הרחקה של הרוצחים מהנרצחים. </a:t>
            </a:r>
          </a:p>
          <a:p>
            <a:pPr algn="just" eaLnBrk="1" hangingPunct="1">
              <a:lnSpc>
                <a:spcPct val="90000"/>
              </a:lnSpc>
              <a:buFont typeface="Arial" panose="020B0604020202020204" pitchFamily="34" charset="0"/>
              <a:buChar char="•"/>
            </a:pPr>
            <a:r>
              <a:rPr lang="he-IL" altLang="he-IL" sz="3200" dirty="0"/>
              <a:t>למרות אכזריותם, התלוננו רבים מבין החיילים הנאצים על הנזק שנגרם להם וביקשו לעבור לתפקידים אחרים. גם המפקדים התלוננו כי חייליהם סובלים מנזק פסיכולוגי קשה כתוצאה מהחוויות הקשות. </a:t>
            </a:r>
          </a:p>
          <a:p>
            <a:pPr algn="just" eaLnBrk="1" hangingPunct="1">
              <a:lnSpc>
                <a:spcPct val="90000"/>
              </a:lnSpc>
              <a:buFont typeface="Arial" panose="020B0604020202020204" pitchFamily="34" charset="0"/>
              <a:buChar char="•"/>
            </a:pPr>
            <a:r>
              <a:rPr lang="he-IL" altLang="he-IL" sz="3200" dirty="0"/>
              <a:t>במחנות ההשמדה הוכנסו הנרצחים לתא אטום, שרק פתח קטן היה בו ודרכו הוחדר הגז. הטיפול בגופות, </a:t>
            </a:r>
            <a:r>
              <a:rPr lang="he-IL" altLang="he-IL" sz="3200" dirty="0" err="1"/>
              <a:t>פינויין</a:t>
            </a:r>
            <a:r>
              <a:rPr lang="he-IL" altLang="he-IL" sz="3200" dirty="0"/>
              <a:t> ושריפתן הייתה באחריות האסירים היהודים</a:t>
            </a:r>
            <a:r>
              <a:rPr lang="en-US" altLang="he-IL" sz="3200" dirty="0"/>
              <a:t>.</a:t>
            </a:r>
            <a:r>
              <a:rPr lang="he-IL" altLang="he-IL" sz="3200" dirty="0"/>
              <a:t>‏</a:t>
            </a:r>
            <a:endParaRPr lang="en-US" altLang="he-IL" sz="3200" dirty="0"/>
          </a:p>
        </p:txBody>
      </p:sp>
      <p:sp>
        <p:nvSpPr>
          <p:cNvPr id="4" name="Rectangle 1">
            <a:extLst>
              <a:ext uri="{FF2B5EF4-FFF2-40B4-BE49-F238E27FC236}">
                <a16:creationId xmlns:a16="http://schemas.microsoft.com/office/drawing/2014/main" id="{EAB632B9-478B-46C2-AFC6-EF6AB2D9A5D1}"/>
              </a:ext>
            </a:extLst>
          </p:cNvPr>
          <p:cNvSpPr>
            <a:spLocks noGrp="1" noChangeArrowheads="1"/>
          </p:cNvSpPr>
          <p:nvPr>
            <p:ph type="title"/>
          </p:nvPr>
        </p:nvSpPr>
        <p:spPr>
          <a:xfrm>
            <a:off x="1992312" y="14288"/>
            <a:ext cx="9256935" cy="1357312"/>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sz="4000" b="1" dirty="0"/>
              <a:t>ב. הרחקה של הרוצח והנרצח</a:t>
            </a:r>
            <a:r>
              <a:rPr lang="he-IL" altLang="he-IL" sz="4000" dirty="0"/>
              <a:t> </a:t>
            </a:r>
            <a:endParaRPr lang="en-US" altLang="he-IL" sz="4000" b="1" dirty="0">
              <a:solidFill>
                <a:srgbClr val="363E8A"/>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a:extLst>
              <a:ext uri="{FF2B5EF4-FFF2-40B4-BE49-F238E27FC236}">
                <a16:creationId xmlns:a16="http://schemas.microsoft.com/office/drawing/2014/main" id="{A73D48EE-7A11-42B6-A2BE-CB889BFB2E95}"/>
              </a:ext>
            </a:extLst>
          </p:cNvPr>
          <p:cNvSpPr>
            <a:spLocks noGrp="1" noChangeArrowheads="1"/>
          </p:cNvSpPr>
          <p:nvPr>
            <p:ph type="body" idx="1"/>
          </p:nvPr>
        </p:nvSpPr>
        <p:spPr>
          <a:xfrm>
            <a:off x="1412487" y="2041450"/>
            <a:ext cx="9422089" cy="4283943"/>
          </a:xfrm>
        </p:spPr>
        <p:txBody>
          <a:bodyPr>
            <a:normAutofit/>
          </a:bodyPr>
          <a:lstStyle/>
          <a:p>
            <a:pPr algn="just" eaLnBrk="1" hangingPunct="1">
              <a:buFont typeface="Arial" panose="020B0604020202020204" pitchFamily="34" charset="0"/>
              <a:buChar char="•"/>
            </a:pPr>
            <a:r>
              <a:rPr lang="he-IL" altLang="he-IL" sz="3200" dirty="0"/>
              <a:t>בשנת 1941 החלה השמדת היהודים. היהודים הראשונים הושמדו בשטחי ברית המועצות הכבושים. </a:t>
            </a:r>
          </a:p>
          <a:p>
            <a:pPr algn="just" eaLnBrk="1" hangingPunct="1">
              <a:buFont typeface="Arial" panose="020B0604020202020204" pitchFamily="34" charset="0"/>
              <a:buChar char="•"/>
            </a:pPr>
            <a:r>
              <a:rPr lang="he-IL" altLang="he-IL" sz="3200" dirty="0"/>
              <a:t>מאוחר יותר, עם הקמת מחנות ההשמדה הראשונים, החלה השמדתם של יהודי פולין. </a:t>
            </a:r>
          </a:p>
          <a:p>
            <a:pPr algn="just" eaLnBrk="1" hangingPunct="1">
              <a:buFont typeface="Arial" panose="020B0604020202020204" pitchFamily="34" charset="0"/>
              <a:buChar char="•"/>
            </a:pPr>
            <a:r>
              <a:rPr lang="he-IL" altLang="he-IL" sz="3200" dirty="0"/>
              <a:t>לאחר ועידת ואנזה החל מבצע ההשמדה של יהדות אירופה כולה. יהודים מכל רחבי אירופה הובלו למחנות בפולין, רובם הגדול הושמד במחנה ההשמדה המרכזי – אושוויץ בירקנאו</a:t>
            </a:r>
            <a:r>
              <a:rPr lang="en-US" altLang="he-IL" sz="3200" dirty="0"/>
              <a:t>.</a:t>
            </a:r>
            <a:r>
              <a:rPr lang="he-IL" altLang="he-IL" sz="3200" dirty="0"/>
              <a:t>‏</a:t>
            </a:r>
            <a:endParaRPr lang="en-US" altLang="he-IL" sz="3200" dirty="0"/>
          </a:p>
        </p:txBody>
      </p:sp>
      <p:sp>
        <p:nvSpPr>
          <p:cNvPr id="6" name="Rectangle 1">
            <a:extLst>
              <a:ext uri="{FF2B5EF4-FFF2-40B4-BE49-F238E27FC236}">
                <a16:creationId xmlns:a16="http://schemas.microsoft.com/office/drawing/2014/main" id="{D423A232-FC8D-45DA-B0B7-8E9BCB332177}"/>
              </a:ext>
            </a:extLst>
          </p:cNvPr>
          <p:cNvSpPr>
            <a:spLocks noGrp="1" noChangeArrowheads="1"/>
          </p:cNvSpPr>
          <p:nvPr>
            <p:ph type="title"/>
          </p:nvPr>
        </p:nvSpPr>
        <p:spPr>
          <a:xfrm>
            <a:off x="1992312" y="14288"/>
            <a:ext cx="9256935" cy="1357312"/>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sz="4000" b="1" dirty="0"/>
              <a:t>ג. הרחבה גיאוגרפית של מבצע ההשמדה </a:t>
            </a:r>
            <a:endParaRPr lang="en-US" altLang="he-IL" sz="4000" b="1" dirty="0">
              <a:solidFill>
                <a:srgbClr val="363E8A"/>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357480B-337E-4114-8ACF-1AFF8A1B3C16}"/>
              </a:ext>
            </a:extLst>
          </p:cNvPr>
          <p:cNvSpPr>
            <a:spLocks noGrp="1"/>
          </p:cNvSpPr>
          <p:nvPr>
            <p:ph type="title"/>
          </p:nvPr>
        </p:nvSpPr>
        <p:spPr/>
        <p:txBody>
          <a:bodyPr/>
          <a:lstStyle/>
          <a:p>
            <a:r>
              <a:rPr lang="he-IL" dirty="0"/>
              <a:t>השואה בצפון אפריקה (עמ' 126-127)</a:t>
            </a:r>
          </a:p>
        </p:txBody>
      </p:sp>
      <p:sp>
        <p:nvSpPr>
          <p:cNvPr id="3" name="מציין מיקום תוכן 2">
            <a:extLst>
              <a:ext uri="{FF2B5EF4-FFF2-40B4-BE49-F238E27FC236}">
                <a16:creationId xmlns:a16="http://schemas.microsoft.com/office/drawing/2014/main" id="{F9556B2E-87A9-4DFD-830D-1FAC72270DA9}"/>
              </a:ext>
            </a:extLst>
          </p:cNvPr>
          <p:cNvSpPr>
            <a:spLocks noGrp="1"/>
          </p:cNvSpPr>
          <p:nvPr>
            <p:ph idx="1"/>
          </p:nvPr>
        </p:nvSpPr>
        <p:spPr>
          <a:xfrm>
            <a:off x="244549" y="1520457"/>
            <a:ext cx="11663916" cy="5061092"/>
          </a:xfrm>
        </p:spPr>
        <p:txBody>
          <a:bodyPr>
            <a:normAutofit lnSpcReduction="10000"/>
          </a:bodyPr>
          <a:lstStyle/>
          <a:p>
            <a:r>
              <a:rPr lang="he-IL" dirty="0"/>
              <a:t>חלק ממדינות צפון אפריקה היו בשליטת איטליה (לוב)</a:t>
            </a:r>
            <a:r>
              <a:rPr lang="en-US" dirty="0"/>
              <a:t> </a:t>
            </a:r>
            <a:r>
              <a:rPr lang="he-IL" dirty="0"/>
              <a:t>או צרפת שנכבשה (מרוקו, אלג'יר) וחלק מהמדינות נכבשו במהלך המלחמה ע"י הגרמנים עצמם (תוניסיה). </a:t>
            </a:r>
          </a:p>
          <a:p>
            <a:r>
              <a:rPr lang="he-IL" dirty="0"/>
              <a:t>בחלק מהמדינות החלו לחוקק חוקים מפלים ומשפילים נגד היהודים. באלג'יר שללו מהיהודים את האזרחות הצרפתית שלהם. </a:t>
            </a:r>
          </a:p>
          <a:p>
            <a:r>
              <a:rPr lang="he-IL" dirty="0"/>
              <a:t>היהודים בחלק מהאזורים חויבו לשים סימון מזהה עליהם. </a:t>
            </a:r>
          </a:p>
          <a:p>
            <a:r>
              <a:rPr lang="he-IL" dirty="0"/>
              <a:t>בלוב הוקמו בשנת 1942 מחנות עבודה שבהם מתו מאות יהודים מתשישות ומחלות. 400 יהודים גם גורשו לאיטליה ומשם למחנות ברגן בלזן </a:t>
            </a:r>
            <a:r>
              <a:rPr lang="he-IL" dirty="0" err="1"/>
              <a:t>ואינסטברוק</a:t>
            </a:r>
            <a:r>
              <a:rPr lang="he-IL" dirty="0"/>
              <a:t> – שם רובם מתו.</a:t>
            </a:r>
          </a:p>
          <a:p>
            <a:r>
              <a:rPr lang="he-IL" dirty="0"/>
              <a:t>אנחנו רואים שהיו צעדים ראשונים לבידוד היהודים והשפלתם וכן הקמת מחנות עבודה (בדומה למהלכים שראינו בגרמניה בשנות השלושים) – אך מעבר לזה לא נעשו צעדים ליישום כולל של הפתרון הסופי ולא הוקם בצפון אפריקה מחנה השמדה. יהדות צפון אפריקה ניצלה מהשמדה ככל הנראה בעקבות המרחק שלה, התקדמות המלחמה והפסד הגרמנים באל </a:t>
            </a:r>
            <a:r>
              <a:rPr lang="he-IL" dirty="0" err="1"/>
              <a:t>עלמיין</a:t>
            </a:r>
            <a:r>
              <a:rPr lang="he-IL" dirty="0"/>
              <a:t> לפני שהספיקו לארגן את מבצע ההשמדה.</a:t>
            </a:r>
          </a:p>
        </p:txBody>
      </p:sp>
      <p:sp>
        <p:nvSpPr>
          <p:cNvPr id="4" name="TextBox 3">
            <a:extLst>
              <a:ext uri="{FF2B5EF4-FFF2-40B4-BE49-F238E27FC236}">
                <a16:creationId xmlns:a16="http://schemas.microsoft.com/office/drawing/2014/main" id="{B40B868F-29E6-42D3-A8CA-EF17EC13DDEC}"/>
              </a:ext>
            </a:extLst>
          </p:cNvPr>
          <p:cNvSpPr txBox="1"/>
          <p:nvPr/>
        </p:nvSpPr>
        <p:spPr>
          <a:xfrm>
            <a:off x="283534" y="365125"/>
            <a:ext cx="3182679" cy="923330"/>
          </a:xfrm>
          <a:prstGeom prst="rect">
            <a:avLst/>
          </a:prstGeom>
          <a:noFill/>
          <a:ln>
            <a:solidFill>
              <a:schemeClr val="tx1"/>
            </a:solidFill>
          </a:ln>
        </p:spPr>
        <p:txBody>
          <a:bodyPr wrap="square" rtlCol="1">
            <a:spAutoFit/>
          </a:bodyPr>
          <a:lstStyle/>
          <a:p>
            <a:r>
              <a:rPr lang="he-IL" b="1" u="sng" dirty="0"/>
              <a:t>נרצחים</a:t>
            </a:r>
            <a:r>
              <a:rPr lang="he-IL" dirty="0"/>
              <a:t> (ע"פ הטבלה בעמ' 129):</a:t>
            </a:r>
          </a:p>
          <a:p>
            <a:pPr marL="285750" indent="-285750">
              <a:buFont typeface="Arial" panose="020B0604020202020204" pitchFamily="34" charset="0"/>
              <a:buChar char="•"/>
            </a:pPr>
            <a:r>
              <a:rPr lang="he-IL" dirty="0"/>
              <a:t>לוב – 712</a:t>
            </a:r>
          </a:p>
          <a:p>
            <a:pPr marL="285750" indent="-285750">
              <a:buFont typeface="Arial" panose="020B0604020202020204" pitchFamily="34" charset="0"/>
              <a:buChar char="•"/>
            </a:pPr>
            <a:r>
              <a:rPr lang="he-IL" dirty="0"/>
              <a:t>תוניסיה - 260</a:t>
            </a:r>
          </a:p>
        </p:txBody>
      </p:sp>
    </p:spTree>
    <p:extLst>
      <p:ext uri="{BB962C8B-B14F-4D97-AF65-F5344CB8AC3E}">
        <p14:creationId xmlns:p14="http://schemas.microsoft.com/office/powerpoint/2010/main" val="215486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DE437E4-A028-4789-9FC5-07B323501162}"/>
              </a:ext>
            </a:extLst>
          </p:cNvPr>
          <p:cNvSpPr>
            <a:spLocks noGrp="1"/>
          </p:cNvSpPr>
          <p:nvPr>
            <p:ph type="title"/>
          </p:nvPr>
        </p:nvSpPr>
        <p:spPr/>
        <p:txBody>
          <a:bodyPr/>
          <a:lstStyle/>
          <a:p>
            <a:r>
              <a:rPr lang="he-IL" dirty="0"/>
              <a:t>מטלה</a:t>
            </a:r>
          </a:p>
        </p:txBody>
      </p:sp>
      <p:sp>
        <p:nvSpPr>
          <p:cNvPr id="3" name="מציין מיקום תוכן 2">
            <a:extLst>
              <a:ext uri="{FF2B5EF4-FFF2-40B4-BE49-F238E27FC236}">
                <a16:creationId xmlns:a16="http://schemas.microsoft.com/office/drawing/2014/main" id="{90BCC216-B290-4779-95A2-2394B657EBCC}"/>
              </a:ext>
            </a:extLst>
          </p:cNvPr>
          <p:cNvSpPr>
            <a:spLocks noGrp="1"/>
          </p:cNvSpPr>
          <p:nvPr>
            <p:ph idx="1"/>
          </p:nvPr>
        </p:nvSpPr>
        <p:spPr/>
        <p:txBody>
          <a:bodyPr>
            <a:normAutofit/>
          </a:bodyPr>
          <a:lstStyle/>
          <a:p>
            <a:r>
              <a:rPr lang="he-IL" sz="8000" dirty="0"/>
              <a:t>קרא את 'אגרת הבזק' בעמ' 96-97 בספר וענה על השאלות שאחריה</a:t>
            </a:r>
          </a:p>
        </p:txBody>
      </p:sp>
    </p:spTree>
    <p:extLst>
      <p:ext uri="{BB962C8B-B14F-4D97-AF65-F5344CB8AC3E}">
        <p14:creationId xmlns:p14="http://schemas.microsoft.com/office/powerpoint/2010/main" val="4017016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D9B99DD6-8E6E-4A75-8507-81761CC9B20C}"/>
              </a:ext>
            </a:extLst>
          </p:cNvPr>
          <p:cNvSpPr>
            <a:spLocks noGrp="1"/>
          </p:cNvSpPr>
          <p:nvPr>
            <p:ph type="title"/>
          </p:nvPr>
        </p:nvSpPr>
        <p:spPr>
          <a:xfrm>
            <a:off x="839788" y="457200"/>
            <a:ext cx="2940135" cy="1600200"/>
          </a:xfrm>
        </p:spPr>
        <p:txBody>
          <a:bodyPr>
            <a:normAutofit fontScale="90000"/>
          </a:bodyPr>
          <a:lstStyle/>
          <a:p>
            <a:pPr algn="ctr"/>
            <a:r>
              <a:rPr lang="he-IL" sz="4000" dirty="0"/>
              <a:t>אומדן מספר היהודים שנספו בשואה</a:t>
            </a:r>
          </a:p>
        </p:txBody>
      </p:sp>
      <p:pic>
        <p:nvPicPr>
          <p:cNvPr id="3074" name="Picture 2" descr="××××× ××¡×¤×¨ ××××××× ×©× ×¡×¤× ××©×××">
            <a:extLst>
              <a:ext uri="{FF2B5EF4-FFF2-40B4-BE49-F238E27FC236}">
                <a16:creationId xmlns:a16="http://schemas.microsoft.com/office/drawing/2014/main" id="{6438C497-DFA5-4AA8-B513-EB100AB75FC6}"/>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7253" b="7253"/>
          <a:stretch>
            <a:fillRect/>
          </a:stretch>
        </p:blipFill>
        <p:spPr bwMode="auto">
          <a:xfrm>
            <a:off x="3779924" y="140677"/>
            <a:ext cx="8328989" cy="6576645"/>
          </a:xfrm>
          <a:prstGeom prst="rect">
            <a:avLst/>
          </a:prstGeom>
          <a:noFill/>
          <a:extLst>
            <a:ext uri="{909E8E84-426E-40DD-AFC4-6F175D3DCCD1}">
              <a14:hiddenFill xmlns:a14="http://schemas.microsoft.com/office/drawing/2010/main">
                <a:solidFill>
                  <a:srgbClr val="FFFFFF"/>
                </a:solidFill>
              </a14:hiddenFill>
            </a:ext>
          </a:extLst>
        </p:spPr>
      </p:pic>
      <p:sp>
        <p:nvSpPr>
          <p:cNvPr id="8" name="מציין מיקום טקסט 7">
            <a:extLst>
              <a:ext uri="{FF2B5EF4-FFF2-40B4-BE49-F238E27FC236}">
                <a16:creationId xmlns:a16="http://schemas.microsoft.com/office/drawing/2014/main" id="{AD05DC69-9F28-4271-B94F-E460E8C1AFE8}"/>
              </a:ext>
            </a:extLst>
          </p:cNvPr>
          <p:cNvSpPr>
            <a:spLocks noGrp="1"/>
          </p:cNvSpPr>
          <p:nvPr>
            <p:ph type="body" sz="half" idx="2"/>
          </p:nvPr>
        </p:nvSpPr>
        <p:spPr>
          <a:xfrm>
            <a:off x="351692" y="2373922"/>
            <a:ext cx="3036277" cy="4343399"/>
          </a:xfrm>
        </p:spPr>
        <p:txBody>
          <a:bodyPr>
            <a:normAutofit/>
          </a:bodyPr>
          <a:lstStyle/>
          <a:p>
            <a:pPr algn="ctr"/>
            <a:r>
              <a:rPr lang="he-IL" sz="2400" dirty="0"/>
              <a:t>נסו לבחון את ההבדלים בין המדינות השונות וכן את ההבדלים בין מזרח למערב אירופה.</a:t>
            </a:r>
          </a:p>
          <a:p>
            <a:pPr algn="ctr"/>
            <a:endParaRPr lang="he-IL" sz="2400" dirty="0"/>
          </a:p>
          <a:p>
            <a:pPr algn="ctr"/>
            <a:r>
              <a:rPr lang="he-IL" sz="2400" dirty="0"/>
              <a:t>מה לדעתכם היו הגורמים שתרמו להשמדת היהודים במדינות מסוימות והקשו על השמדתם באחרות?</a:t>
            </a:r>
          </a:p>
        </p:txBody>
      </p:sp>
    </p:spTree>
    <p:extLst>
      <p:ext uri="{BB962C8B-B14F-4D97-AF65-F5344CB8AC3E}">
        <p14:creationId xmlns:p14="http://schemas.microsoft.com/office/powerpoint/2010/main" val="3406410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BB0FA5B-E5B2-4EB4-AF7B-E273B7ADBED0}"/>
              </a:ext>
            </a:extLst>
          </p:cNvPr>
          <p:cNvSpPr>
            <a:spLocks noGrp="1"/>
          </p:cNvSpPr>
          <p:nvPr>
            <p:ph type="title"/>
          </p:nvPr>
        </p:nvSpPr>
        <p:spPr>
          <a:xfrm>
            <a:off x="0" y="457200"/>
            <a:ext cx="3833447" cy="1600200"/>
          </a:xfrm>
        </p:spPr>
        <p:txBody>
          <a:bodyPr>
            <a:normAutofit fontScale="90000"/>
          </a:bodyPr>
          <a:lstStyle/>
          <a:p>
            <a:pPr algn="ctr"/>
            <a:r>
              <a:rPr lang="he-IL" dirty="0"/>
              <a:t>העשרה: הגורמים שהשפיעו על מידת יישום הפתרון הסופי במדינות השונות</a:t>
            </a:r>
          </a:p>
        </p:txBody>
      </p:sp>
      <p:sp>
        <p:nvSpPr>
          <p:cNvPr id="4" name="מציין מיקום טקסט 3">
            <a:extLst>
              <a:ext uri="{FF2B5EF4-FFF2-40B4-BE49-F238E27FC236}">
                <a16:creationId xmlns:a16="http://schemas.microsoft.com/office/drawing/2014/main" id="{741EF1BA-2C97-4575-9D40-DF0A472DFC28}"/>
              </a:ext>
            </a:extLst>
          </p:cNvPr>
          <p:cNvSpPr>
            <a:spLocks noGrp="1"/>
          </p:cNvSpPr>
          <p:nvPr>
            <p:ph type="body" sz="half" idx="2"/>
          </p:nvPr>
        </p:nvSpPr>
        <p:spPr>
          <a:xfrm>
            <a:off x="117232" y="2614246"/>
            <a:ext cx="3716216" cy="3254742"/>
          </a:xfrm>
        </p:spPr>
        <p:txBody>
          <a:bodyPr>
            <a:normAutofit/>
          </a:bodyPr>
          <a:lstStyle/>
          <a:p>
            <a:r>
              <a:rPr lang="he-IL" sz="3600" dirty="0"/>
              <a:t>בכל גורם:</a:t>
            </a:r>
          </a:p>
          <a:p>
            <a:pPr marL="571500" indent="-571500">
              <a:buFont typeface="Arial" panose="020B0604020202020204" pitchFamily="34" charset="0"/>
              <a:buChar char="•"/>
            </a:pPr>
            <a:r>
              <a:rPr lang="he-IL" sz="3600" dirty="0"/>
              <a:t>התכלת = הטבת מצב היהודים</a:t>
            </a:r>
          </a:p>
          <a:p>
            <a:pPr marL="571500" indent="-571500">
              <a:buFont typeface="Arial" panose="020B0604020202020204" pitchFamily="34" charset="0"/>
              <a:buChar char="•"/>
            </a:pPr>
            <a:r>
              <a:rPr lang="he-IL" sz="3600" dirty="0"/>
              <a:t>האפור = הרעת מצב היהודים</a:t>
            </a:r>
          </a:p>
        </p:txBody>
      </p:sp>
      <p:pic>
        <p:nvPicPr>
          <p:cNvPr id="4098" name="Picture 2" descr="××××¨××× ×©××©×¤××¢× ×¢× ××××ª ××××©×× ×©× ">
            <a:extLst>
              <a:ext uri="{FF2B5EF4-FFF2-40B4-BE49-F238E27FC236}">
                <a16:creationId xmlns:a16="http://schemas.microsoft.com/office/drawing/2014/main" id="{BEDD749A-0A34-4597-B458-E67808D2459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0808" b="10808"/>
          <a:stretch>
            <a:fillRect/>
          </a:stretch>
        </p:blipFill>
        <p:spPr bwMode="auto">
          <a:xfrm>
            <a:off x="3952473" y="222281"/>
            <a:ext cx="8122296" cy="6413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046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39C3BFEC-B7E8-4546-8D99-80976E4AD354}"/>
              </a:ext>
            </a:extLst>
          </p:cNvPr>
          <p:cNvSpPr>
            <a:spLocks noGrp="1"/>
          </p:cNvSpPr>
          <p:nvPr>
            <p:ph type="title"/>
          </p:nvPr>
        </p:nvSpPr>
        <p:spPr/>
        <p:txBody>
          <a:bodyPr/>
          <a:lstStyle/>
          <a:p>
            <a:r>
              <a:rPr lang="he-IL" dirty="0"/>
              <a:t>חסידי אומות העולם</a:t>
            </a:r>
          </a:p>
        </p:txBody>
      </p:sp>
      <p:sp>
        <p:nvSpPr>
          <p:cNvPr id="6" name="מציין מיקום תוכן 5">
            <a:extLst>
              <a:ext uri="{FF2B5EF4-FFF2-40B4-BE49-F238E27FC236}">
                <a16:creationId xmlns:a16="http://schemas.microsoft.com/office/drawing/2014/main" id="{73441EC8-E9D6-4D37-A57E-0A020B8F6D68}"/>
              </a:ext>
            </a:extLst>
          </p:cNvPr>
          <p:cNvSpPr>
            <a:spLocks noGrp="1"/>
          </p:cNvSpPr>
          <p:nvPr>
            <p:ph idx="1"/>
          </p:nvPr>
        </p:nvSpPr>
        <p:spPr>
          <a:xfrm>
            <a:off x="838200" y="1825625"/>
            <a:ext cx="10515600" cy="4351338"/>
          </a:xfrm>
        </p:spPr>
        <p:txBody>
          <a:bodyPr>
            <a:normAutofit fontScale="92500" lnSpcReduction="10000"/>
          </a:bodyPr>
          <a:lstStyle/>
          <a:p>
            <a:pPr marL="0" indent="0">
              <a:buNone/>
            </a:pPr>
            <a:r>
              <a:rPr lang="he-IL" b="1" dirty="0"/>
              <a:t>מטלה: </a:t>
            </a:r>
            <a:r>
              <a:rPr lang="he-IL" dirty="0"/>
              <a:t>לאורך כל תקופת השואה נמצאו בקרב העמים חסידי אומות העולם שפעלו למען הצלת יהודים. </a:t>
            </a:r>
          </a:p>
          <a:p>
            <a:r>
              <a:rPr lang="he-IL" dirty="0"/>
              <a:t>בחרו חסיד אומות עולם אחד (מעמ' 134-137), והסבירו מדוע בחרתם דווקא בדמות זאת. </a:t>
            </a:r>
          </a:p>
          <a:p>
            <a:r>
              <a:rPr lang="he-IL" dirty="0"/>
              <a:t>הציגו את הדמות בה בחרתם: הזמן, המקום, ופעולת ההצלה שלה.</a:t>
            </a:r>
            <a:endParaRPr lang="en-US" dirty="0"/>
          </a:p>
          <a:p>
            <a:pPr lvl="0"/>
            <a:r>
              <a:rPr lang="he-IL" dirty="0"/>
              <a:t>עם מה לדעתכם התמודדה הדמות שבחרתם כאשר ניסתה להציל יהודים?</a:t>
            </a:r>
            <a:endParaRPr lang="en-US" dirty="0"/>
          </a:p>
          <a:p>
            <a:pPr lvl="0"/>
            <a:r>
              <a:rPr lang="he-IL" dirty="0"/>
              <a:t>אילו תכונות אופי לדעתכם צריך אדם על מנת להתמודד עם קשיים אלו? הציגו לפחות שלוש תכונות, בססו את הדברים על הידע מחומר הלימוד ומידע כללי.</a:t>
            </a:r>
            <a:endParaRPr lang="en-US" dirty="0"/>
          </a:p>
          <a:p>
            <a:pPr lvl="0"/>
            <a:r>
              <a:rPr lang="he-IL" dirty="0"/>
              <a:t>הציגו את הדילמה שעמדה בפני חסיד אומות העולם בבואו להציל יהודים. כיצד במציאות כיום ניתן להדגים את הדילמה המתוארת? מה לדעתכם תהיה ההכרעה הטובה ביותר? נמקו.</a:t>
            </a:r>
            <a:endParaRPr lang="en-US" dirty="0"/>
          </a:p>
          <a:p>
            <a:endParaRPr lang="he-IL" dirty="0"/>
          </a:p>
        </p:txBody>
      </p:sp>
      <p:sp>
        <p:nvSpPr>
          <p:cNvPr id="7" name="מלבן 6">
            <a:extLst>
              <a:ext uri="{FF2B5EF4-FFF2-40B4-BE49-F238E27FC236}">
                <a16:creationId xmlns:a16="http://schemas.microsoft.com/office/drawing/2014/main" id="{02403341-C3AE-4EED-B2F8-CE745CA44E87}"/>
              </a:ext>
            </a:extLst>
          </p:cNvPr>
          <p:cNvSpPr/>
          <p:nvPr/>
        </p:nvSpPr>
        <p:spPr>
          <a:xfrm>
            <a:off x="300319" y="504686"/>
            <a:ext cx="4270721" cy="523220"/>
          </a:xfrm>
          <a:prstGeom prst="rect">
            <a:avLst/>
          </a:prstGeom>
        </p:spPr>
        <p:txBody>
          <a:bodyPr wrap="none">
            <a:spAutoFit/>
          </a:bodyPr>
          <a:lstStyle/>
          <a:p>
            <a:r>
              <a:rPr lang="he-IL" sz="2800" b="1" dirty="0"/>
              <a:t>מושג</a:t>
            </a:r>
            <a:r>
              <a:rPr lang="he-IL" sz="2800" dirty="0"/>
              <a:t>: דנמרק (עמ' 133-134)</a:t>
            </a:r>
          </a:p>
        </p:txBody>
      </p:sp>
    </p:spTree>
    <p:extLst>
      <p:ext uri="{BB962C8B-B14F-4D97-AF65-F5344CB8AC3E}">
        <p14:creationId xmlns:p14="http://schemas.microsoft.com/office/powerpoint/2010/main" val="41452273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2402A24-1614-4222-86BD-DAAD0FEB2AC9}"/>
              </a:ext>
            </a:extLst>
          </p:cNvPr>
          <p:cNvSpPr>
            <a:spLocks noGrp="1"/>
          </p:cNvSpPr>
          <p:nvPr>
            <p:ph type="title"/>
          </p:nvPr>
        </p:nvSpPr>
        <p:spPr/>
        <p:txBody>
          <a:bodyPr/>
          <a:lstStyle/>
          <a:p>
            <a:r>
              <a:rPr lang="he-IL" dirty="0"/>
              <a:t>סרטונים </a:t>
            </a:r>
          </a:p>
        </p:txBody>
      </p:sp>
      <p:sp>
        <p:nvSpPr>
          <p:cNvPr id="3" name="מציין מיקום תוכן 2">
            <a:extLst>
              <a:ext uri="{FF2B5EF4-FFF2-40B4-BE49-F238E27FC236}">
                <a16:creationId xmlns:a16="http://schemas.microsoft.com/office/drawing/2014/main" id="{8D7B54F1-790C-4562-A640-12B95B0F3622}"/>
              </a:ext>
            </a:extLst>
          </p:cNvPr>
          <p:cNvSpPr>
            <a:spLocks noGrp="1"/>
          </p:cNvSpPr>
          <p:nvPr>
            <p:ph idx="1"/>
          </p:nvPr>
        </p:nvSpPr>
        <p:spPr/>
        <p:txBody>
          <a:bodyPr/>
          <a:lstStyle/>
          <a:p>
            <a:r>
              <a:rPr lang="he-IL" dirty="0"/>
              <a:t>רואים היסטוריה:  </a:t>
            </a:r>
            <a:r>
              <a:rPr lang="he-IL" dirty="0">
                <a:hlinkClick r:id="rId2"/>
              </a:rPr>
              <a:t>הגטאות בפולין </a:t>
            </a:r>
            <a:r>
              <a:rPr lang="he-IL" dirty="0"/>
              <a:t>| </a:t>
            </a:r>
            <a:r>
              <a:rPr lang="he-IL" dirty="0">
                <a:hlinkClick r:id="rId3"/>
              </a:rPr>
              <a:t>הפתרון הסופי </a:t>
            </a:r>
            <a:r>
              <a:rPr lang="he-IL" dirty="0"/>
              <a:t> | </a:t>
            </a:r>
            <a:r>
              <a:rPr lang="he-IL" dirty="0">
                <a:hlinkClick r:id="rId4"/>
              </a:rPr>
              <a:t>הפתרון הסופי בהונגריה וצעדות המוות </a:t>
            </a:r>
            <a:r>
              <a:rPr lang="he-IL" dirty="0"/>
              <a:t>| </a:t>
            </a:r>
            <a:r>
              <a:rPr lang="he-IL" dirty="0">
                <a:hlinkClick r:id="rId5"/>
              </a:rPr>
              <a:t>חסידי אומות העולם</a:t>
            </a:r>
            <a:r>
              <a:rPr lang="he-IL" dirty="0"/>
              <a:t> | </a:t>
            </a:r>
            <a:r>
              <a:rPr lang="he-IL" dirty="0">
                <a:hlinkClick r:id="rId6"/>
              </a:rPr>
              <a:t>הישוב היהודי בארץ ישראל בתקופת השואה</a:t>
            </a:r>
            <a:r>
              <a:rPr lang="he-IL" dirty="0"/>
              <a:t> (העשרה) | </a:t>
            </a:r>
            <a:r>
              <a:rPr lang="he-IL" dirty="0">
                <a:hlinkClick r:id="rId7"/>
              </a:rPr>
              <a:t>בעלות הברית והשואה </a:t>
            </a:r>
            <a:r>
              <a:rPr lang="he-IL" dirty="0"/>
              <a:t>(העשרה)</a:t>
            </a:r>
          </a:p>
          <a:p>
            <a:endParaRPr lang="he-IL" dirty="0"/>
          </a:p>
          <a:p>
            <a:r>
              <a:rPr lang="he-IL" dirty="0"/>
              <a:t>שחרור מחנה ריכוז (מהסדרה 'אחים לנשק') – </a:t>
            </a:r>
            <a:r>
              <a:rPr lang="he-IL" dirty="0">
                <a:hlinkClick r:id="rId8"/>
              </a:rPr>
              <a:t>חלק א</a:t>
            </a:r>
            <a:r>
              <a:rPr lang="he-IL" dirty="0"/>
              <a:t> , </a:t>
            </a:r>
            <a:r>
              <a:rPr lang="he-IL" dirty="0">
                <a:hlinkClick r:id="rId9"/>
              </a:rPr>
              <a:t>חלק ב</a:t>
            </a:r>
            <a:r>
              <a:rPr lang="he-IL" dirty="0"/>
              <a:t> – קשה לצפייה, חשוב!</a:t>
            </a:r>
          </a:p>
          <a:p>
            <a:pPr marL="0" indent="0">
              <a:buNone/>
            </a:pPr>
            <a:endParaRPr lang="he-IL" dirty="0"/>
          </a:p>
        </p:txBody>
      </p:sp>
    </p:spTree>
    <p:extLst>
      <p:ext uri="{BB962C8B-B14F-4D97-AF65-F5344CB8AC3E}">
        <p14:creationId xmlns:p14="http://schemas.microsoft.com/office/powerpoint/2010/main" val="2011320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95C97C-C9E2-4164-BE39-75FB8EF72E6B}"/>
              </a:ext>
            </a:extLst>
          </p:cNvPr>
          <p:cNvSpPr>
            <a:spLocks noGrp="1"/>
          </p:cNvSpPr>
          <p:nvPr>
            <p:ph type="title"/>
          </p:nvPr>
        </p:nvSpPr>
        <p:spPr/>
        <p:txBody>
          <a:bodyPr/>
          <a:lstStyle/>
          <a:p>
            <a:endParaRPr lang="he-IL"/>
          </a:p>
        </p:txBody>
      </p:sp>
      <p:pic>
        <p:nvPicPr>
          <p:cNvPr id="8" name="מדיה מקוונת 7">
            <a:hlinkClick r:id="" action="ppaction://media"/>
            <a:extLst>
              <a:ext uri="{FF2B5EF4-FFF2-40B4-BE49-F238E27FC236}">
                <a16:creationId xmlns:a16="http://schemas.microsoft.com/office/drawing/2014/main" id="{A1103BB8-C0E4-42E4-A839-73965B7F732B}"/>
              </a:ext>
            </a:extLst>
          </p:cNvPr>
          <p:cNvPicPr>
            <a:picLocks noGrp="1" noRot="1" noChangeAspect="1"/>
          </p:cNvPicPr>
          <p:nvPr>
            <p:ph idx="1"/>
            <a:videoFile r:link="rId1"/>
          </p:nvPr>
        </p:nvPicPr>
        <p:blipFill>
          <a:blip r:embed="rId3"/>
          <a:stretch>
            <a:fillRect/>
          </a:stretch>
        </p:blipFill>
        <p:spPr>
          <a:xfrm>
            <a:off x="403523" y="453963"/>
            <a:ext cx="11384954" cy="6404037"/>
          </a:xfrm>
          <a:prstGeom prst="rect">
            <a:avLst/>
          </a:prstGeom>
        </p:spPr>
      </p:pic>
      <p:sp>
        <p:nvSpPr>
          <p:cNvPr id="9" name="כותרת 1">
            <a:extLst>
              <a:ext uri="{FF2B5EF4-FFF2-40B4-BE49-F238E27FC236}">
                <a16:creationId xmlns:a16="http://schemas.microsoft.com/office/drawing/2014/main" id="{FC455DAC-F20E-4787-BF86-111AE109B4BD}"/>
              </a:ext>
            </a:extLst>
          </p:cNvPr>
          <p:cNvSpPr txBox="1">
            <a:spLocks/>
          </p:cNvSpPr>
          <p:nvPr/>
        </p:nvSpPr>
        <p:spPr>
          <a:xfrm>
            <a:off x="838200" y="0"/>
            <a:ext cx="10515600" cy="597877"/>
          </a:xfrm>
          <a:prstGeom prst="rect">
            <a:avLst/>
          </a:prstGeom>
        </p:spPr>
        <p:txBody>
          <a:bodyPr vert="horz" lIns="91440" tIns="45720" rIns="91440" bIns="45720" rtlCol="1" anchor="ctr">
            <a:normAutofit fontScale="900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he-IL" dirty="0"/>
              <a:t>שחרור המחנות (הטיפול בגופות)</a:t>
            </a:r>
          </a:p>
        </p:txBody>
      </p:sp>
    </p:spTree>
    <p:extLst>
      <p:ext uri="{BB962C8B-B14F-4D97-AF65-F5344CB8AC3E}">
        <p14:creationId xmlns:p14="http://schemas.microsoft.com/office/powerpoint/2010/main" val="1048278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a16="http://schemas.microsoft.com/office/drawing/2014/main" id="{F8539251-9975-43B8-A84F-12F7484A73F7}"/>
              </a:ext>
            </a:extLst>
          </p:cNvPr>
          <p:cNvSpPr>
            <a:spLocks noGrp="1"/>
          </p:cNvSpPr>
          <p:nvPr>
            <p:ph type="title"/>
          </p:nvPr>
        </p:nvSpPr>
        <p:spPr>
          <a:xfrm>
            <a:off x="932517" y="-443767"/>
            <a:ext cx="6861622" cy="1325563"/>
          </a:xfrm>
        </p:spPr>
        <p:txBody>
          <a:bodyPr>
            <a:normAutofit/>
          </a:bodyPr>
          <a:lstStyle/>
          <a:p>
            <a:r>
              <a:rPr lang="he-IL" sz="2800" dirty="0"/>
              <a:t>(נתן אלתרמן, הטור השביעי)</a:t>
            </a:r>
          </a:p>
        </p:txBody>
      </p:sp>
      <p:pic>
        <p:nvPicPr>
          <p:cNvPr id="9" name="מציין מיקום תוכן 8">
            <a:extLst>
              <a:ext uri="{FF2B5EF4-FFF2-40B4-BE49-F238E27FC236}">
                <a16:creationId xmlns:a16="http://schemas.microsoft.com/office/drawing/2014/main" id="{0A68A8B2-C819-4F2B-9354-999A7EE1EBD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b="43840"/>
          <a:stretch/>
        </p:blipFill>
        <p:spPr>
          <a:xfrm>
            <a:off x="7828673" y="0"/>
            <a:ext cx="4332848" cy="5416062"/>
          </a:xfrm>
          <a:prstGeom prst="rect">
            <a:avLst/>
          </a:prstGeom>
        </p:spPr>
      </p:pic>
      <p:pic>
        <p:nvPicPr>
          <p:cNvPr id="10" name="מציין מיקום תוכן 9">
            <a:extLst>
              <a:ext uri="{FF2B5EF4-FFF2-40B4-BE49-F238E27FC236}">
                <a16:creationId xmlns:a16="http://schemas.microsoft.com/office/drawing/2014/main" id="{CD8F1757-4D79-4A0B-9EAE-80FBA7AC4AC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59248" y="519662"/>
            <a:ext cx="3753913" cy="6338338"/>
          </a:xfrm>
          <a:prstGeom prst="rect">
            <a:avLst/>
          </a:prstGeom>
        </p:spPr>
      </p:pic>
      <p:pic>
        <p:nvPicPr>
          <p:cNvPr id="11" name="מציין מיקום תוכן 8">
            <a:extLst>
              <a:ext uri="{FF2B5EF4-FFF2-40B4-BE49-F238E27FC236}">
                <a16:creationId xmlns:a16="http://schemas.microsoft.com/office/drawing/2014/main" id="{4BAB8A30-E172-433E-93AE-28998D3EE551}"/>
              </a:ext>
            </a:extLst>
          </p:cNvPr>
          <p:cNvPicPr>
            <a:picLocks noChangeAspect="1"/>
          </p:cNvPicPr>
          <p:nvPr/>
        </p:nvPicPr>
        <p:blipFill rotWithShape="1">
          <a:blip r:embed="rId2">
            <a:extLst>
              <a:ext uri="{28A0092B-C50C-407E-A947-70E740481C1C}">
                <a14:useLocalDpi xmlns:a14="http://schemas.microsoft.com/office/drawing/2010/main" val="0"/>
              </a:ext>
            </a:extLst>
          </a:blip>
          <a:srcRect l="14285" t="55616" b="3705"/>
          <a:stretch/>
        </p:blipFill>
        <p:spPr>
          <a:xfrm>
            <a:off x="4042012" y="1939237"/>
            <a:ext cx="4107975" cy="4339401"/>
          </a:xfrm>
          <a:prstGeom prst="rect">
            <a:avLst/>
          </a:prstGeom>
        </p:spPr>
      </p:pic>
    </p:spTree>
    <p:extLst>
      <p:ext uri="{BB962C8B-B14F-4D97-AF65-F5344CB8AC3E}">
        <p14:creationId xmlns:p14="http://schemas.microsoft.com/office/powerpoint/2010/main" val="137274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AC9BB2-5F44-4D23-82B6-DDAE1DEEA840}"/>
              </a:ext>
            </a:extLst>
          </p:cNvPr>
          <p:cNvSpPr>
            <a:spLocks noGrp="1"/>
          </p:cNvSpPr>
          <p:nvPr>
            <p:ph type="title"/>
          </p:nvPr>
        </p:nvSpPr>
        <p:spPr/>
        <p:txBody>
          <a:bodyPr>
            <a:normAutofit/>
          </a:bodyPr>
          <a:lstStyle/>
          <a:p>
            <a:r>
              <a:rPr lang="he-IL" b="1" dirty="0"/>
              <a:t>דף מלווה לסרטון: רואים היסטוריה – </a:t>
            </a:r>
            <a:br>
              <a:rPr lang="en-US" b="1" dirty="0"/>
            </a:br>
            <a:r>
              <a:rPr lang="he-IL" b="1" dirty="0"/>
              <a:t>הגטאות בפולין</a:t>
            </a:r>
            <a:endParaRPr lang="he-IL" dirty="0"/>
          </a:p>
        </p:txBody>
      </p:sp>
      <p:sp>
        <p:nvSpPr>
          <p:cNvPr id="4" name="מציין מיקום תוכן 3">
            <a:extLst>
              <a:ext uri="{FF2B5EF4-FFF2-40B4-BE49-F238E27FC236}">
                <a16:creationId xmlns:a16="http://schemas.microsoft.com/office/drawing/2014/main" id="{1527EB0D-89D4-4820-B5D5-BB5AE53B7D44}"/>
              </a:ext>
            </a:extLst>
          </p:cNvPr>
          <p:cNvSpPr>
            <a:spLocks noGrp="1"/>
          </p:cNvSpPr>
          <p:nvPr>
            <p:ph sz="half" idx="1"/>
          </p:nvPr>
        </p:nvSpPr>
        <p:spPr>
          <a:xfrm>
            <a:off x="292100" y="1825625"/>
            <a:ext cx="5092700" cy="4351338"/>
          </a:xfrm>
        </p:spPr>
        <p:txBody>
          <a:bodyPr>
            <a:normAutofit fontScale="70000" lnSpcReduction="20000"/>
          </a:bodyPr>
          <a:lstStyle/>
          <a:p>
            <a:r>
              <a:rPr lang="he-IL" dirty="0"/>
              <a:t>מי ניסח את עיקרון 'קדושת החיים'? _____________________.</a:t>
            </a:r>
          </a:p>
          <a:p>
            <a:pPr lvl="0"/>
            <a:r>
              <a:rPr lang="he-IL" dirty="0"/>
              <a:t>איזה ביטויים לקדושת החיים מבוטאים בסרטון? </a:t>
            </a:r>
            <a:br>
              <a:rPr lang="en-US" dirty="0"/>
            </a:br>
            <a:r>
              <a:rPr lang="he-IL" dirty="0"/>
              <a:t>(סמן וי)</a:t>
            </a:r>
            <a:endParaRPr lang="en-US" dirty="0"/>
          </a:p>
          <a:p>
            <a:pPr lvl="1"/>
            <a:r>
              <a:rPr lang="he-IL" dirty="0"/>
              <a:t>מערכת חינוך (</a:t>
            </a:r>
            <a:r>
              <a:rPr lang="he-IL" dirty="0" err="1"/>
              <a:t>יאנוש</a:t>
            </a:r>
            <a:r>
              <a:rPr lang="he-IL" dirty="0"/>
              <a:t> </a:t>
            </a:r>
            <a:r>
              <a:rPr lang="he-IL" dirty="0" err="1"/>
              <a:t>קורצ'אק</a:t>
            </a:r>
            <a:r>
              <a:rPr lang="he-IL" dirty="0"/>
              <a:t>) 	___</a:t>
            </a:r>
            <a:endParaRPr lang="en-US" dirty="0"/>
          </a:p>
          <a:p>
            <a:pPr lvl="1"/>
            <a:r>
              <a:rPr lang="he-IL" dirty="0"/>
              <a:t>בתי חולים ומרפאות		___</a:t>
            </a:r>
            <a:endParaRPr lang="en-US" dirty="0"/>
          </a:p>
          <a:p>
            <a:pPr lvl="1"/>
            <a:r>
              <a:rPr lang="he-IL" dirty="0"/>
              <a:t>מרידות בגרמנים 		___</a:t>
            </a:r>
            <a:endParaRPr lang="en-US" dirty="0"/>
          </a:p>
          <a:p>
            <a:pPr lvl="1"/>
            <a:r>
              <a:rPr lang="he-IL" dirty="0"/>
              <a:t>אוכל לנזקקים			___</a:t>
            </a:r>
            <a:endParaRPr lang="en-US" dirty="0"/>
          </a:p>
          <a:p>
            <a:pPr lvl="1"/>
            <a:r>
              <a:rPr lang="he-IL" dirty="0"/>
              <a:t>הקרבת החיים למען קידוש השם 	___</a:t>
            </a:r>
            <a:endParaRPr lang="en-US" dirty="0"/>
          </a:p>
          <a:p>
            <a:pPr lvl="1"/>
            <a:r>
              <a:rPr lang="he-IL" dirty="0"/>
              <a:t>דאגה ליתומים		___</a:t>
            </a:r>
            <a:endParaRPr lang="en-US" dirty="0"/>
          </a:p>
          <a:p>
            <a:pPr lvl="1"/>
            <a:r>
              <a:rPr lang="he-IL" dirty="0"/>
              <a:t>אמירת שמע ישראל לפני המיתה	___</a:t>
            </a:r>
            <a:endParaRPr lang="en-US" dirty="0"/>
          </a:p>
          <a:p>
            <a:pPr lvl="1"/>
            <a:r>
              <a:rPr lang="he-IL" dirty="0"/>
              <a:t>חיי תרבות (הצגות, הרצאות וכד')	___</a:t>
            </a:r>
            <a:endParaRPr lang="en-US" dirty="0"/>
          </a:p>
          <a:p>
            <a:pPr lvl="1"/>
            <a:r>
              <a:rPr lang="he-IL" dirty="0"/>
              <a:t>חיי דת 			___</a:t>
            </a:r>
          </a:p>
          <a:p>
            <a:r>
              <a:rPr lang="he-IL" dirty="0"/>
              <a:t>כמה גטאות המשיכו להתקיים עד סוף המלחמה? ____________.</a:t>
            </a:r>
            <a:endParaRPr lang="en-US" dirty="0"/>
          </a:p>
          <a:p>
            <a:endParaRPr lang="he-IL" dirty="0"/>
          </a:p>
        </p:txBody>
      </p:sp>
      <p:sp>
        <p:nvSpPr>
          <p:cNvPr id="5" name="מציין מיקום תוכן 4">
            <a:extLst>
              <a:ext uri="{FF2B5EF4-FFF2-40B4-BE49-F238E27FC236}">
                <a16:creationId xmlns:a16="http://schemas.microsoft.com/office/drawing/2014/main" id="{B83154A6-37D8-4B89-AA76-F05E28F15F64}"/>
              </a:ext>
            </a:extLst>
          </p:cNvPr>
          <p:cNvSpPr>
            <a:spLocks noGrp="1"/>
          </p:cNvSpPr>
          <p:nvPr>
            <p:ph sz="half" idx="2"/>
          </p:nvPr>
        </p:nvSpPr>
        <p:spPr>
          <a:xfrm>
            <a:off x="6172202" y="1825624"/>
            <a:ext cx="5727698" cy="5032376"/>
          </a:xfrm>
        </p:spPr>
        <p:txBody>
          <a:bodyPr>
            <a:noAutofit/>
          </a:bodyPr>
          <a:lstStyle/>
          <a:p>
            <a:pPr lvl="0"/>
            <a:r>
              <a:rPr lang="he-IL" sz="1900" dirty="0"/>
              <a:t>כמה יהודים חיו בפולין לפני המלחמה? __________ .</a:t>
            </a:r>
          </a:p>
          <a:p>
            <a:pPr lvl="0"/>
            <a:r>
              <a:rPr lang="he-IL" sz="1900" dirty="0"/>
              <a:t>וכמה תחת שלטון גרמניה לאחר הכיבוש? ________ .</a:t>
            </a:r>
            <a:endParaRPr lang="en-US" sz="1900" dirty="0"/>
          </a:p>
          <a:p>
            <a:pPr lvl="0">
              <a:lnSpc>
                <a:spcPct val="170000"/>
              </a:lnSpc>
            </a:pPr>
            <a:r>
              <a:rPr lang="he-IL" sz="1900" dirty="0"/>
              <a:t>היהודים בפולין נראו </a:t>
            </a:r>
            <a:r>
              <a:rPr lang="he-IL" sz="1900" b="1" u="sng" dirty="0"/>
              <a:t>יותר/פחות</a:t>
            </a:r>
            <a:r>
              <a:rPr lang="he-IL" sz="1900" u="sng" dirty="0"/>
              <a:t> </a:t>
            </a:r>
            <a:r>
              <a:rPr lang="he-IL" sz="1900" dirty="0"/>
              <a:t>דומים לתיאורים של היהודים בתעמולה הנאצית מאשר היהודים בגרמניה.</a:t>
            </a:r>
            <a:endParaRPr lang="en-US" sz="1900" dirty="0"/>
          </a:p>
          <a:p>
            <a:pPr lvl="0"/>
            <a:r>
              <a:rPr lang="he-IL" sz="1900" dirty="0"/>
              <a:t>מה לא היה רשום באגרת הבזק? (בחר תשובה נכונה)</a:t>
            </a:r>
            <a:endParaRPr lang="en-US" sz="1900" dirty="0"/>
          </a:p>
          <a:p>
            <a:pPr lvl="1"/>
            <a:r>
              <a:rPr lang="he-IL" sz="1900" dirty="0"/>
              <a:t>יש לרכז את היהודים מהכפרים אל העיירות הגדולות</a:t>
            </a:r>
            <a:endParaRPr lang="en-US" sz="1900" dirty="0"/>
          </a:p>
          <a:p>
            <a:pPr lvl="1"/>
            <a:r>
              <a:rPr lang="he-IL" sz="1900" dirty="0"/>
              <a:t>יש להקים מרכזי יהודים בסמיכות לפסי רכבת וצמתים</a:t>
            </a:r>
            <a:endParaRPr lang="en-US" sz="1900" dirty="0"/>
          </a:p>
          <a:p>
            <a:pPr lvl="1"/>
            <a:r>
              <a:rPr lang="he-IL" sz="1900" dirty="0"/>
              <a:t>יש להתחיל השמדה שיטתית של היהודים ברחבי </a:t>
            </a:r>
            <a:r>
              <a:rPr lang="he-IL" sz="1900" dirty="0" err="1"/>
              <a:t>הגנרלגוברמן</a:t>
            </a:r>
            <a:endParaRPr lang="en-US" sz="1900" dirty="0"/>
          </a:p>
          <a:p>
            <a:pPr lvl="1"/>
            <a:r>
              <a:rPr lang="he-IL" sz="1900" dirty="0"/>
              <a:t>יש להקים מועצות יהודים – יודנראט</a:t>
            </a:r>
            <a:endParaRPr lang="en-US" sz="1900" dirty="0"/>
          </a:p>
          <a:p>
            <a:pPr lvl="0"/>
            <a:r>
              <a:rPr lang="he-IL" sz="1900" dirty="0"/>
              <a:t>מה היה המצב בתוך הגטאות? __________________________________.</a:t>
            </a:r>
            <a:endParaRPr lang="en-US" sz="1900" dirty="0"/>
          </a:p>
        </p:txBody>
      </p:sp>
    </p:spTree>
    <p:extLst>
      <p:ext uri="{BB962C8B-B14F-4D97-AF65-F5344CB8AC3E}">
        <p14:creationId xmlns:p14="http://schemas.microsoft.com/office/powerpoint/2010/main" val="4218757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27C8ACE-40C7-4D33-B547-947727FC7B84}"/>
              </a:ext>
            </a:extLst>
          </p:cNvPr>
          <p:cNvSpPr>
            <a:spLocks noGrp="1"/>
          </p:cNvSpPr>
          <p:nvPr>
            <p:ph type="title"/>
          </p:nvPr>
        </p:nvSpPr>
        <p:spPr>
          <a:xfrm>
            <a:off x="838199" y="-134937"/>
            <a:ext cx="10515600" cy="947738"/>
          </a:xfrm>
        </p:spPr>
        <p:txBody>
          <a:bodyPr/>
          <a:lstStyle/>
          <a:p>
            <a:pPr algn="ctr"/>
            <a:r>
              <a:rPr lang="he-IL" dirty="0"/>
              <a:t>הגטאות בפולין</a:t>
            </a:r>
          </a:p>
        </p:txBody>
      </p:sp>
      <p:pic>
        <p:nvPicPr>
          <p:cNvPr id="4" name="מדיה מקוונת 3">
            <a:hlinkClick r:id="" action="ppaction://media"/>
            <a:extLst>
              <a:ext uri="{FF2B5EF4-FFF2-40B4-BE49-F238E27FC236}">
                <a16:creationId xmlns:a16="http://schemas.microsoft.com/office/drawing/2014/main" id="{405AF38E-1162-4D2D-A378-EE83FCB98CF9}"/>
              </a:ext>
            </a:extLst>
          </p:cNvPr>
          <p:cNvPicPr>
            <a:picLocks noGrp="1" noRot="1" noChangeAspect="1"/>
          </p:cNvPicPr>
          <p:nvPr>
            <p:ph idx="1"/>
            <a:videoFile r:link="rId1"/>
          </p:nvPr>
        </p:nvPicPr>
        <p:blipFill>
          <a:blip r:embed="rId3"/>
          <a:stretch>
            <a:fillRect/>
          </a:stretch>
        </p:blipFill>
        <p:spPr>
          <a:xfrm>
            <a:off x="548216" y="616744"/>
            <a:ext cx="11095567" cy="6241256"/>
          </a:xfrm>
          <a:prstGeom prst="rect">
            <a:avLst/>
          </a:prstGeom>
        </p:spPr>
      </p:pic>
    </p:spTree>
    <p:extLst>
      <p:ext uri="{BB962C8B-B14F-4D97-AF65-F5344CB8AC3E}">
        <p14:creationId xmlns:p14="http://schemas.microsoft.com/office/powerpoint/2010/main" val="132777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AC9BB2-5F44-4D23-82B6-DDAE1DEEA840}"/>
              </a:ext>
            </a:extLst>
          </p:cNvPr>
          <p:cNvSpPr>
            <a:spLocks noGrp="1"/>
          </p:cNvSpPr>
          <p:nvPr>
            <p:ph type="title"/>
          </p:nvPr>
        </p:nvSpPr>
        <p:spPr/>
        <p:txBody>
          <a:bodyPr>
            <a:normAutofit/>
          </a:bodyPr>
          <a:lstStyle/>
          <a:p>
            <a:r>
              <a:rPr lang="he-IL" b="1" dirty="0"/>
              <a:t>דף מלווה לסרטון: רואים היסטוריה – </a:t>
            </a:r>
            <a:br>
              <a:rPr lang="en-US" b="1" dirty="0"/>
            </a:br>
            <a:r>
              <a:rPr lang="he-IL" b="1" dirty="0"/>
              <a:t>הגטאות בפולין - תשובון</a:t>
            </a:r>
            <a:endParaRPr lang="he-IL" dirty="0"/>
          </a:p>
        </p:txBody>
      </p:sp>
      <p:sp>
        <p:nvSpPr>
          <p:cNvPr id="4" name="מציין מיקום תוכן 3">
            <a:extLst>
              <a:ext uri="{FF2B5EF4-FFF2-40B4-BE49-F238E27FC236}">
                <a16:creationId xmlns:a16="http://schemas.microsoft.com/office/drawing/2014/main" id="{1527EB0D-89D4-4820-B5D5-BB5AE53B7D44}"/>
              </a:ext>
            </a:extLst>
          </p:cNvPr>
          <p:cNvSpPr>
            <a:spLocks noGrp="1"/>
          </p:cNvSpPr>
          <p:nvPr>
            <p:ph sz="half" idx="1"/>
          </p:nvPr>
        </p:nvSpPr>
        <p:spPr>
          <a:xfrm>
            <a:off x="292100" y="1825624"/>
            <a:ext cx="5092700" cy="4905375"/>
          </a:xfrm>
        </p:spPr>
        <p:txBody>
          <a:bodyPr>
            <a:normAutofit fontScale="70000" lnSpcReduction="20000"/>
          </a:bodyPr>
          <a:lstStyle/>
          <a:p>
            <a:pPr>
              <a:lnSpc>
                <a:spcPct val="170000"/>
              </a:lnSpc>
            </a:pPr>
            <a:r>
              <a:rPr lang="he-IL" dirty="0"/>
              <a:t>מי ניסח את עיקרון 'קדושת החיים'? </a:t>
            </a:r>
            <a:br>
              <a:rPr lang="en-US" dirty="0"/>
            </a:br>
            <a:r>
              <a:rPr lang="he-IL" u="sng" dirty="0"/>
              <a:t>__</a:t>
            </a:r>
            <a:r>
              <a:rPr lang="he-IL" u="sng" dirty="0">
                <a:latin typeface="Guttman Kav" panose="02010401010101010101" pitchFamily="2" charset="-79"/>
                <a:cs typeface="Guttman Kav" panose="02010401010101010101" pitchFamily="2" charset="-79"/>
              </a:rPr>
              <a:t>הרב יצחק </a:t>
            </a:r>
            <a:r>
              <a:rPr lang="he-IL" u="sng" dirty="0" err="1">
                <a:latin typeface="Guttman Kav" panose="02010401010101010101" pitchFamily="2" charset="-79"/>
                <a:cs typeface="Guttman Kav" panose="02010401010101010101" pitchFamily="2" charset="-79"/>
              </a:rPr>
              <a:t>ניסנבוים</a:t>
            </a:r>
            <a:r>
              <a:rPr lang="he-IL" u="sng" dirty="0">
                <a:latin typeface="Guttman Kav" panose="02010401010101010101" pitchFamily="2" charset="-79"/>
                <a:cs typeface="Guttman Kav" panose="02010401010101010101" pitchFamily="2" charset="-79"/>
              </a:rPr>
              <a:t>_</a:t>
            </a:r>
            <a:r>
              <a:rPr lang="he-IL" u="sng" dirty="0"/>
              <a:t>__.</a:t>
            </a:r>
          </a:p>
          <a:p>
            <a:pPr lvl="0"/>
            <a:r>
              <a:rPr lang="he-IL" dirty="0"/>
              <a:t>איזה ביטויים לקדושת החיים מבוטאים בסרטון? </a:t>
            </a:r>
            <a:br>
              <a:rPr lang="en-US" dirty="0"/>
            </a:br>
            <a:r>
              <a:rPr lang="he-IL" dirty="0"/>
              <a:t>(סמן וי)</a:t>
            </a:r>
            <a:endParaRPr lang="en-US" dirty="0"/>
          </a:p>
          <a:p>
            <a:pPr lvl="1"/>
            <a:r>
              <a:rPr lang="he-IL" b="1" dirty="0"/>
              <a:t>מערכת חינוך (</a:t>
            </a:r>
            <a:r>
              <a:rPr lang="he-IL" b="1" dirty="0" err="1"/>
              <a:t>יאנוש</a:t>
            </a:r>
            <a:r>
              <a:rPr lang="he-IL" b="1" dirty="0"/>
              <a:t> </a:t>
            </a:r>
            <a:r>
              <a:rPr lang="he-IL" b="1" dirty="0" err="1"/>
              <a:t>קורצ'אק</a:t>
            </a:r>
            <a:r>
              <a:rPr lang="he-IL" b="1" dirty="0"/>
              <a:t>) 	_</a:t>
            </a:r>
            <a:r>
              <a:rPr lang="he-IL" b="1" u="sng" dirty="0">
                <a:sym typeface="Wingdings" panose="05000000000000000000" pitchFamily="2" charset="2"/>
              </a:rPr>
              <a:t></a:t>
            </a:r>
            <a:r>
              <a:rPr lang="he-IL" b="1" dirty="0"/>
              <a:t>_</a:t>
            </a:r>
            <a:endParaRPr lang="en-US" b="1" dirty="0"/>
          </a:p>
          <a:p>
            <a:pPr lvl="1"/>
            <a:r>
              <a:rPr lang="he-IL" b="1" dirty="0"/>
              <a:t>בתי חולים ומרפאות		 _</a:t>
            </a:r>
            <a:r>
              <a:rPr lang="he-IL" b="1" u="sng" dirty="0">
                <a:sym typeface="Wingdings" panose="05000000000000000000" pitchFamily="2" charset="2"/>
              </a:rPr>
              <a:t></a:t>
            </a:r>
            <a:r>
              <a:rPr lang="he-IL" b="1" dirty="0"/>
              <a:t>_</a:t>
            </a:r>
            <a:endParaRPr lang="en-US" b="1" dirty="0"/>
          </a:p>
          <a:p>
            <a:pPr lvl="1"/>
            <a:r>
              <a:rPr lang="he-IL" dirty="0"/>
              <a:t>מרידות בגרמנים 		___</a:t>
            </a:r>
            <a:endParaRPr lang="en-US" dirty="0"/>
          </a:p>
          <a:p>
            <a:pPr lvl="1"/>
            <a:r>
              <a:rPr lang="he-IL" b="1" dirty="0"/>
              <a:t>אוכל לנזקקים		 _</a:t>
            </a:r>
            <a:r>
              <a:rPr lang="he-IL" b="1" u="sng" dirty="0">
                <a:sym typeface="Wingdings" panose="05000000000000000000" pitchFamily="2" charset="2"/>
              </a:rPr>
              <a:t></a:t>
            </a:r>
            <a:r>
              <a:rPr lang="he-IL" b="1" dirty="0"/>
              <a:t>_</a:t>
            </a:r>
            <a:endParaRPr lang="en-US" b="1" dirty="0"/>
          </a:p>
          <a:p>
            <a:pPr lvl="1"/>
            <a:r>
              <a:rPr lang="he-IL" dirty="0"/>
              <a:t>הקרבת החיים למען קידוש השם 	___</a:t>
            </a:r>
            <a:endParaRPr lang="en-US" dirty="0"/>
          </a:p>
          <a:p>
            <a:pPr lvl="1"/>
            <a:r>
              <a:rPr lang="he-IL" b="1" dirty="0"/>
              <a:t>דאגה ליתומים		 _</a:t>
            </a:r>
            <a:r>
              <a:rPr lang="he-IL" b="1" u="sng" dirty="0">
                <a:sym typeface="Wingdings" panose="05000000000000000000" pitchFamily="2" charset="2"/>
              </a:rPr>
              <a:t></a:t>
            </a:r>
            <a:r>
              <a:rPr lang="he-IL" b="1" dirty="0"/>
              <a:t>_</a:t>
            </a:r>
            <a:endParaRPr lang="en-US" b="1" dirty="0"/>
          </a:p>
          <a:p>
            <a:pPr lvl="1"/>
            <a:r>
              <a:rPr lang="he-IL" dirty="0"/>
              <a:t>אמירת שמע ישראל לפני המיתה	___</a:t>
            </a:r>
            <a:endParaRPr lang="en-US" dirty="0"/>
          </a:p>
          <a:p>
            <a:pPr lvl="1"/>
            <a:r>
              <a:rPr lang="he-IL" b="1" dirty="0"/>
              <a:t>חיי תרבות (הצגות, הרצאות וכד')	 _</a:t>
            </a:r>
            <a:r>
              <a:rPr lang="he-IL" b="1" u="sng" dirty="0">
                <a:sym typeface="Wingdings" panose="05000000000000000000" pitchFamily="2" charset="2"/>
              </a:rPr>
              <a:t></a:t>
            </a:r>
            <a:r>
              <a:rPr lang="he-IL" b="1" dirty="0"/>
              <a:t>_</a:t>
            </a:r>
            <a:endParaRPr lang="en-US" b="1" dirty="0"/>
          </a:p>
          <a:p>
            <a:pPr lvl="1"/>
            <a:r>
              <a:rPr lang="he-IL" b="1" dirty="0"/>
              <a:t>חיי דת 			 _</a:t>
            </a:r>
            <a:r>
              <a:rPr lang="he-IL" b="1" u="sng" dirty="0">
                <a:sym typeface="Wingdings" panose="05000000000000000000" pitchFamily="2" charset="2"/>
              </a:rPr>
              <a:t></a:t>
            </a:r>
            <a:r>
              <a:rPr lang="he-IL" b="1" dirty="0"/>
              <a:t>_</a:t>
            </a:r>
          </a:p>
          <a:p>
            <a:pPr>
              <a:lnSpc>
                <a:spcPct val="170000"/>
              </a:lnSpc>
            </a:pPr>
            <a:r>
              <a:rPr lang="he-IL" dirty="0"/>
              <a:t>כמה גטאות המשיכו להתקיים עד סוף המלחמה? </a:t>
            </a:r>
            <a:r>
              <a:rPr lang="he-IL" dirty="0">
                <a:latin typeface="Guttman Kav" panose="02010401010101010101" pitchFamily="2" charset="-79"/>
                <a:cs typeface="Guttman Kav" panose="02010401010101010101" pitchFamily="2" charset="-79"/>
              </a:rPr>
              <a:t>_____</a:t>
            </a:r>
            <a:r>
              <a:rPr lang="he-IL" u="sng" dirty="0">
                <a:latin typeface="Guttman Kav" panose="02010401010101010101" pitchFamily="2" charset="-79"/>
                <a:cs typeface="Guttman Kav" panose="02010401010101010101" pitchFamily="2" charset="-79"/>
              </a:rPr>
              <a:t>0</a:t>
            </a:r>
            <a:r>
              <a:rPr lang="he-IL" dirty="0">
                <a:latin typeface="Guttman Kav" panose="02010401010101010101" pitchFamily="2" charset="-79"/>
                <a:cs typeface="Guttman Kav" panose="02010401010101010101" pitchFamily="2" charset="-79"/>
              </a:rPr>
              <a:t>_______.</a:t>
            </a:r>
            <a:endParaRPr lang="en-US" dirty="0">
              <a:cs typeface="Guttman Kav" panose="02010401010101010101" pitchFamily="2" charset="-79"/>
            </a:endParaRPr>
          </a:p>
          <a:p>
            <a:endParaRPr lang="he-IL" dirty="0"/>
          </a:p>
        </p:txBody>
      </p:sp>
      <p:sp>
        <p:nvSpPr>
          <p:cNvPr id="5" name="מציין מיקום תוכן 4">
            <a:extLst>
              <a:ext uri="{FF2B5EF4-FFF2-40B4-BE49-F238E27FC236}">
                <a16:creationId xmlns:a16="http://schemas.microsoft.com/office/drawing/2014/main" id="{B83154A6-37D8-4B89-AA76-F05E28F15F64}"/>
              </a:ext>
            </a:extLst>
          </p:cNvPr>
          <p:cNvSpPr>
            <a:spLocks noGrp="1"/>
          </p:cNvSpPr>
          <p:nvPr>
            <p:ph sz="half" idx="2"/>
          </p:nvPr>
        </p:nvSpPr>
        <p:spPr>
          <a:xfrm>
            <a:off x="5867400" y="1825624"/>
            <a:ext cx="6032500" cy="5032376"/>
          </a:xfrm>
        </p:spPr>
        <p:txBody>
          <a:bodyPr>
            <a:noAutofit/>
          </a:bodyPr>
          <a:lstStyle/>
          <a:p>
            <a:pPr lvl="0"/>
            <a:r>
              <a:rPr lang="he-IL" sz="1900" dirty="0"/>
              <a:t>כמה יהודים חיו בפולין לפני המלחמה? </a:t>
            </a:r>
            <a:r>
              <a:rPr lang="he-IL" sz="1900" u="sng" dirty="0"/>
              <a:t>__</a:t>
            </a:r>
            <a:r>
              <a:rPr lang="he-IL" sz="1800" u="sng" dirty="0">
                <a:latin typeface="Guttman Kav" panose="02010401010101010101" pitchFamily="2" charset="-79"/>
                <a:cs typeface="Guttman Kav" panose="02010401010101010101" pitchFamily="2" charset="-79"/>
              </a:rPr>
              <a:t>כ-2 מיליון</a:t>
            </a:r>
            <a:r>
              <a:rPr lang="he-IL" sz="1900" u="sng" dirty="0"/>
              <a:t>___ </a:t>
            </a:r>
            <a:r>
              <a:rPr lang="he-IL" sz="1900" dirty="0"/>
              <a:t>.</a:t>
            </a:r>
          </a:p>
          <a:p>
            <a:pPr lvl="0"/>
            <a:r>
              <a:rPr lang="he-IL" sz="1900" dirty="0"/>
              <a:t>וכמה תחת שלטון גרמניה לאחר הכיבוש? </a:t>
            </a:r>
            <a:r>
              <a:rPr lang="he-IL" sz="1900" dirty="0">
                <a:latin typeface="Guttman Kav" panose="02010401010101010101" pitchFamily="2" charset="-79"/>
                <a:cs typeface="Guttman Kav" panose="02010401010101010101" pitchFamily="2" charset="-79"/>
              </a:rPr>
              <a:t>_</a:t>
            </a:r>
            <a:r>
              <a:rPr lang="he-IL" sz="1900" u="sng" dirty="0">
                <a:latin typeface="Guttman Kav" panose="02010401010101010101" pitchFamily="2" charset="-79"/>
                <a:cs typeface="Guttman Kav" panose="02010401010101010101" pitchFamily="2" charset="-79"/>
              </a:rPr>
              <a:t>_3 מיליון</a:t>
            </a:r>
            <a:r>
              <a:rPr lang="he-IL" sz="1900" u="sng" dirty="0"/>
              <a:t>__ </a:t>
            </a:r>
            <a:r>
              <a:rPr lang="he-IL" sz="1900" dirty="0"/>
              <a:t>.</a:t>
            </a:r>
            <a:endParaRPr lang="en-US" sz="1900" dirty="0"/>
          </a:p>
          <a:p>
            <a:pPr lvl="0">
              <a:lnSpc>
                <a:spcPct val="170000"/>
              </a:lnSpc>
            </a:pPr>
            <a:r>
              <a:rPr lang="he-IL" sz="1900" dirty="0"/>
              <a:t>היהודים בפולין נראו </a:t>
            </a:r>
            <a:r>
              <a:rPr lang="he-IL" sz="1900" b="1" u="sng" dirty="0">
                <a:solidFill>
                  <a:srgbClr val="FF0000"/>
                </a:solidFill>
                <a:latin typeface="Guttman Kav" panose="02010401010101010101" pitchFamily="2" charset="-79"/>
                <a:cs typeface="Guttman Kav" panose="02010401010101010101" pitchFamily="2" charset="-79"/>
              </a:rPr>
              <a:t>יותר</a:t>
            </a:r>
            <a:r>
              <a:rPr lang="he-IL" sz="1900" b="1" u="sng" dirty="0"/>
              <a:t>/</a:t>
            </a:r>
            <a:r>
              <a:rPr lang="he-IL" sz="1900" dirty="0"/>
              <a:t>פחות דומים לתיאורים של היהודים בתעמולה הנאצית מאשר היהודים בגרמניה.</a:t>
            </a:r>
            <a:endParaRPr lang="en-US" sz="1900" dirty="0"/>
          </a:p>
          <a:p>
            <a:pPr lvl="0"/>
            <a:r>
              <a:rPr lang="he-IL" sz="1900" dirty="0"/>
              <a:t>מה לא היה רשום באגרת הבזק? (בחר תשובה נכונה)</a:t>
            </a:r>
            <a:endParaRPr lang="en-US" sz="1900" dirty="0"/>
          </a:p>
          <a:p>
            <a:pPr lvl="1"/>
            <a:r>
              <a:rPr lang="he-IL" sz="1900" dirty="0"/>
              <a:t>יש לרכז את היהודים מהכפרים אל העיירות הגדולות</a:t>
            </a:r>
            <a:endParaRPr lang="en-US" sz="1900" dirty="0"/>
          </a:p>
          <a:p>
            <a:pPr lvl="1"/>
            <a:r>
              <a:rPr lang="he-IL" sz="1900" dirty="0"/>
              <a:t>יש להקים מרכזי יהודים בסמיכות לפסי רכבת וצמתים</a:t>
            </a:r>
            <a:endParaRPr lang="en-US" sz="1900" dirty="0"/>
          </a:p>
          <a:p>
            <a:pPr lvl="1"/>
            <a:r>
              <a:rPr lang="he-IL" sz="1900" u="sng" dirty="0">
                <a:solidFill>
                  <a:srgbClr val="FF0000"/>
                </a:solidFill>
                <a:latin typeface="Guttman Kav" panose="02010401010101010101" pitchFamily="2" charset="-79"/>
                <a:cs typeface="Guttman Kav" panose="02010401010101010101" pitchFamily="2" charset="-79"/>
              </a:rPr>
              <a:t>יש להתחיל השמדה שיטתית של היהודים ברחבי </a:t>
            </a:r>
            <a:r>
              <a:rPr lang="he-IL" sz="1900" u="sng" dirty="0" err="1">
                <a:solidFill>
                  <a:srgbClr val="FF0000"/>
                </a:solidFill>
                <a:latin typeface="Guttman Kav" panose="02010401010101010101" pitchFamily="2" charset="-79"/>
                <a:cs typeface="Guttman Kav" panose="02010401010101010101" pitchFamily="2" charset="-79"/>
              </a:rPr>
              <a:t>הגנרלגוברמן</a:t>
            </a:r>
            <a:endParaRPr lang="en-US" sz="1900" u="sng" dirty="0">
              <a:solidFill>
                <a:srgbClr val="FF0000"/>
              </a:solidFill>
              <a:cs typeface="Guttman Kav" panose="02010401010101010101" pitchFamily="2" charset="-79"/>
            </a:endParaRPr>
          </a:p>
          <a:p>
            <a:pPr lvl="1"/>
            <a:r>
              <a:rPr lang="he-IL" sz="1900" dirty="0"/>
              <a:t>יש להקים מועצות יהודים – יודנראט</a:t>
            </a:r>
            <a:endParaRPr lang="en-US" sz="1900" dirty="0"/>
          </a:p>
          <a:p>
            <a:pPr lvl="0"/>
            <a:r>
              <a:rPr lang="he-IL" sz="1900" dirty="0"/>
              <a:t>מה היה המצב בתוך הגטאות? </a:t>
            </a:r>
            <a:r>
              <a:rPr lang="he-IL" sz="1900" u="sng" dirty="0">
                <a:latin typeface="Guttman Kav" panose="02010401010101010101" pitchFamily="2" charset="-79"/>
                <a:cs typeface="Guttman Kav" panose="02010401010101010101" pitchFamily="2" charset="-79"/>
              </a:rPr>
              <a:t>צפיפות, עוני, רעב, מחלות</a:t>
            </a:r>
            <a:r>
              <a:rPr lang="he-IL" sz="1900" u="sng" dirty="0"/>
              <a:t>.</a:t>
            </a:r>
            <a:endParaRPr lang="en-US" sz="1900" u="sng" dirty="0"/>
          </a:p>
        </p:txBody>
      </p:sp>
    </p:spTree>
    <p:extLst>
      <p:ext uri="{BB962C8B-B14F-4D97-AF65-F5344CB8AC3E}">
        <p14:creationId xmlns:p14="http://schemas.microsoft.com/office/powerpoint/2010/main" val="1041015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a16="http://schemas.microsoft.com/office/drawing/2014/main" id="{A2861049-F8F0-4E66-8A72-EFCC256FA0EF}"/>
              </a:ext>
            </a:extLst>
          </p:cNvPr>
          <p:cNvSpPr>
            <a:spLocks noGrp="1"/>
          </p:cNvSpPr>
          <p:nvPr>
            <p:ph type="title"/>
          </p:nvPr>
        </p:nvSpPr>
        <p:spPr/>
        <p:txBody>
          <a:bodyPr/>
          <a:lstStyle/>
          <a:p>
            <a:r>
              <a:rPr lang="he-IL" dirty="0"/>
              <a:t>'הפתרון הסופי' – 1941-1945</a:t>
            </a:r>
          </a:p>
        </p:txBody>
      </p:sp>
      <p:sp>
        <p:nvSpPr>
          <p:cNvPr id="9" name="מציין מיקום טקסט 8">
            <a:extLst>
              <a:ext uri="{FF2B5EF4-FFF2-40B4-BE49-F238E27FC236}">
                <a16:creationId xmlns:a16="http://schemas.microsoft.com/office/drawing/2014/main" id="{466AA8F3-DD16-4C0F-8CA5-E5DCE468A49C}"/>
              </a:ext>
            </a:extLst>
          </p:cNvPr>
          <p:cNvSpPr>
            <a:spLocks noGrp="1"/>
          </p:cNvSpPr>
          <p:nvPr>
            <p:ph type="body" sz="quarter" idx="3"/>
          </p:nvPr>
        </p:nvSpPr>
        <p:spPr>
          <a:xfrm>
            <a:off x="836612" y="1681163"/>
            <a:ext cx="11217276" cy="823912"/>
          </a:xfrm>
        </p:spPr>
        <p:txBody>
          <a:bodyPr/>
          <a:lstStyle/>
          <a:p>
            <a:pPr algn="ctr"/>
            <a:r>
              <a:rPr lang="he-IL" dirty="0"/>
              <a:t>עם תחילת 'מבצע </a:t>
            </a:r>
            <a:r>
              <a:rPr lang="he-IL" dirty="0" err="1"/>
              <a:t>ברברוסה</a:t>
            </a:r>
            <a:r>
              <a:rPr lang="he-IL" dirty="0"/>
              <a:t>' (הפלישה לברית המועצות ביוני, שנת 1941)</a:t>
            </a:r>
            <a:r>
              <a:rPr lang="en-US" dirty="0"/>
              <a:t> </a:t>
            </a:r>
            <a:r>
              <a:rPr lang="he-IL" dirty="0"/>
              <a:t>התחילה השמדת היהודים בפועל. כמה סיבות ניתנו לקשר בין מבצע </a:t>
            </a:r>
            <a:r>
              <a:rPr lang="he-IL" dirty="0" err="1"/>
              <a:t>ברברוסה</a:t>
            </a:r>
            <a:r>
              <a:rPr lang="he-IL" dirty="0"/>
              <a:t> לתחילת הפתרון הסופי:</a:t>
            </a:r>
          </a:p>
        </p:txBody>
      </p:sp>
      <p:sp>
        <p:nvSpPr>
          <p:cNvPr id="10" name="מציין מיקום תוכן 9">
            <a:extLst>
              <a:ext uri="{FF2B5EF4-FFF2-40B4-BE49-F238E27FC236}">
                <a16:creationId xmlns:a16="http://schemas.microsoft.com/office/drawing/2014/main" id="{652460AD-EA50-4335-ABE1-6DD83826B570}"/>
              </a:ext>
            </a:extLst>
          </p:cNvPr>
          <p:cNvSpPr>
            <a:spLocks noGrp="1"/>
          </p:cNvSpPr>
          <p:nvPr>
            <p:ph sz="quarter" idx="4"/>
          </p:nvPr>
        </p:nvSpPr>
        <p:spPr>
          <a:xfrm>
            <a:off x="8801100" y="2505075"/>
            <a:ext cx="3252788" cy="3684588"/>
          </a:xfrm>
        </p:spPr>
        <p:txBody>
          <a:bodyPr>
            <a:normAutofit/>
          </a:bodyPr>
          <a:lstStyle/>
          <a:p>
            <a:pPr algn="ctr"/>
            <a:endParaRPr lang="he-IL" sz="4800" dirty="0"/>
          </a:p>
          <a:p>
            <a:pPr algn="ctr"/>
            <a:r>
              <a:rPr lang="he-IL" sz="4800" dirty="0">
                <a:hlinkClick r:id="rId2" action="ppaction://hlinksldjump"/>
              </a:rPr>
              <a:t>הקשר האידיאולוגי </a:t>
            </a:r>
            <a:endParaRPr lang="he-IL" sz="4800" dirty="0"/>
          </a:p>
        </p:txBody>
      </p:sp>
      <p:sp>
        <p:nvSpPr>
          <p:cNvPr id="11" name="מציין מיקום טקסט 8">
            <a:extLst>
              <a:ext uri="{FF2B5EF4-FFF2-40B4-BE49-F238E27FC236}">
                <a16:creationId xmlns:a16="http://schemas.microsoft.com/office/drawing/2014/main" id="{D170A7F7-9D85-44E3-9ABD-2D7B8DDFB264}"/>
              </a:ext>
            </a:extLst>
          </p:cNvPr>
          <p:cNvSpPr txBox="1">
            <a:spLocks/>
          </p:cNvSpPr>
          <p:nvPr/>
        </p:nvSpPr>
        <p:spPr>
          <a:xfrm>
            <a:off x="5257800" y="1681163"/>
            <a:ext cx="3252788"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he-IL"/>
          </a:p>
        </p:txBody>
      </p:sp>
      <p:sp>
        <p:nvSpPr>
          <p:cNvPr id="12" name="מציין מיקום תוכן 9">
            <a:extLst>
              <a:ext uri="{FF2B5EF4-FFF2-40B4-BE49-F238E27FC236}">
                <a16:creationId xmlns:a16="http://schemas.microsoft.com/office/drawing/2014/main" id="{704F36CA-9F8A-45EE-BE44-2CB948F77D91}"/>
              </a:ext>
            </a:extLst>
          </p:cNvPr>
          <p:cNvSpPr txBox="1">
            <a:spLocks/>
          </p:cNvSpPr>
          <p:nvPr/>
        </p:nvSpPr>
        <p:spPr>
          <a:xfrm>
            <a:off x="5257800"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a:p>
        </p:txBody>
      </p:sp>
      <p:sp>
        <p:nvSpPr>
          <p:cNvPr id="13" name="מציין מיקום תוכן 9">
            <a:extLst>
              <a:ext uri="{FF2B5EF4-FFF2-40B4-BE49-F238E27FC236}">
                <a16:creationId xmlns:a16="http://schemas.microsoft.com/office/drawing/2014/main" id="{8BB330E8-B941-4629-8948-17B640A00BFD}"/>
              </a:ext>
            </a:extLst>
          </p:cNvPr>
          <p:cNvSpPr txBox="1">
            <a:spLocks/>
          </p:cNvSpPr>
          <p:nvPr/>
        </p:nvSpPr>
        <p:spPr>
          <a:xfrm>
            <a:off x="4469606"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4" name="מציין מיקום תוכן 9">
            <a:extLst>
              <a:ext uri="{FF2B5EF4-FFF2-40B4-BE49-F238E27FC236}">
                <a16:creationId xmlns:a16="http://schemas.microsoft.com/office/drawing/2014/main" id="{E5939FE2-B630-496F-A0AE-C7302E7D4C90}"/>
              </a:ext>
            </a:extLst>
          </p:cNvPr>
          <p:cNvSpPr txBox="1">
            <a:spLocks/>
          </p:cNvSpPr>
          <p:nvPr/>
        </p:nvSpPr>
        <p:spPr>
          <a:xfrm>
            <a:off x="233362"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5" name="מציין מיקום תוכן 9">
            <a:extLst>
              <a:ext uri="{FF2B5EF4-FFF2-40B4-BE49-F238E27FC236}">
                <a16:creationId xmlns:a16="http://schemas.microsoft.com/office/drawing/2014/main" id="{1D886071-C884-4A4D-B69A-C2B6967A5341}"/>
              </a:ext>
            </a:extLst>
          </p:cNvPr>
          <p:cNvSpPr txBox="1">
            <a:spLocks/>
          </p:cNvSpPr>
          <p:nvPr/>
        </p:nvSpPr>
        <p:spPr>
          <a:xfrm>
            <a:off x="4863703"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sz="4800" dirty="0"/>
          </a:p>
          <a:p>
            <a:pPr algn="ctr"/>
            <a:r>
              <a:rPr lang="he-IL" sz="4800" dirty="0">
                <a:hlinkClick r:id="rId3" action="ppaction://hlinksldjump"/>
              </a:rPr>
              <a:t>הקשר הנסיבתי </a:t>
            </a:r>
            <a:endParaRPr lang="he-IL" sz="4800" dirty="0"/>
          </a:p>
        </p:txBody>
      </p:sp>
      <p:sp>
        <p:nvSpPr>
          <p:cNvPr id="16" name="מציין מיקום תוכן 9">
            <a:extLst>
              <a:ext uri="{FF2B5EF4-FFF2-40B4-BE49-F238E27FC236}">
                <a16:creationId xmlns:a16="http://schemas.microsoft.com/office/drawing/2014/main" id="{98F1BD1E-8712-4930-9CC5-2F7204114B99}"/>
              </a:ext>
            </a:extLst>
          </p:cNvPr>
          <p:cNvSpPr txBox="1">
            <a:spLocks/>
          </p:cNvSpPr>
          <p:nvPr/>
        </p:nvSpPr>
        <p:spPr>
          <a:xfrm>
            <a:off x="382772" y="2505075"/>
            <a:ext cx="3469509"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he-IL" sz="4800" dirty="0"/>
          </a:p>
          <a:p>
            <a:pPr algn="ctr"/>
            <a:r>
              <a:rPr lang="he-IL" sz="4800" dirty="0">
                <a:hlinkClick r:id="rId4" action="ppaction://hlinksldjump"/>
              </a:rPr>
              <a:t>הקשר הפונקציונלי </a:t>
            </a:r>
            <a:endParaRPr lang="he-IL" sz="4800" dirty="0"/>
          </a:p>
        </p:txBody>
      </p:sp>
    </p:spTree>
    <p:extLst>
      <p:ext uri="{BB962C8B-B14F-4D97-AF65-F5344CB8AC3E}">
        <p14:creationId xmlns:p14="http://schemas.microsoft.com/office/powerpoint/2010/main" val="4002745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5EE6FE2F-F373-4149-A442-390D0BA06988}"/>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t>הקשר</a:t>
            </a:r>
            <a:r>
              <a:rPr lang="he-IL" altLang="he-IL" sz="2800" b="1" dirty="0">
                <a:solidFill>
                  <a:srgbClr val="333399"/>
                </a:solidFill>
              </a:rPr>
              <a:t> </a:t>
            </a:r>
            <a:r>
              <a:rPr lang="he-IL" altLang="he-IL" dirty="0"/>
              <a:t>האידיאולוגי</a:t>
            </a:r>
            <a:endParaRPr lang="en-US" altLang="he-IL" dirty="0"/>
          </a:p>
        </p:txBody>
      </p:sp>
      <p:sp>
        <p:nvSpPr>
          <p:cNvPr id="4099" name="Rectangle 2">
            <a:extLst>
              <a:ext uri="{FF2B5EF4-FFF2-40B4-BE49-F238E27FC236}">
                <a16:creationId xmlns:a16="http://schemas.microsoft.com/office/drawing/2014/main" id="{DA228856-62E6-46EF-B4D2-1DE43319918B}"/>
              </a:ext>
            </a:extLst>
          </p:cNvPr>
          <p:cNvSpPr>
            <a:spLocks noGrp="1" noChangeArrowheads="1"/>
          </p:cNvSpPr>
          <p:nvPr>
            <p:ph type="body" idx="1"/>
          </p:nvPr>
        </p:nvSpPr>
        <p:spPr/>
        <p:txBody>
          <a:bodyPr>
            <a:normAutofit lnSpcReduction="10000"/>
          </a:bodyPr>
          <a:lstStyle/>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p:txBody>
      </p:sp>
      <p:sp>
        <p:nvSpPr>
          <p:cNvPr id="2" name="מציין מיקום תוכן 1">
            <a:extLst>
              <a:ext uri="{FF2B5EF4-FFF2-40B4-BE49-F238E27FC236}">
                <a16:creationId xmlns:a16="http://schemas.microsoft.com/office/drawing/2014/main" id="{4A1A85E6-C99D-44B0-8E86-42F016D496EB}"/>
              </a:ext>
            </a:extLst>
          </p:cNvPr>
          <p:cNvSpPr>
            <a:spLocks noGrp="1"/>
          </p:cNvSpPr>
          <p:nvPr>
            <p:ph sz="half" idx="2"/>
          </p:nvPr>
        </p:nvSpPr>
        <p:spPr>
          <a:xfrm>
            <a:off x="839788" y="2849525"/>
            <a:ext cx="5157787" cy="3880884"/>
          </a:xfrm>
        </p:spPr>
        <p:txBody>
          <a:bodyPr>
            <a:normAutofit fontScale="92500"/>
          </a:bodyPr>
          <a:lstStyle/>
          <a:p>
            <a:pPr algn="just"/>
            <a:r>
              <a:rPr lang="he-IL" altLang="he-IL" b="1" dirty="0"/>
              <a:t>סילוק המשטר היהודי הבולשביקי: הנאצים טענו כי היהודים עומדים מאחורי אויבותיה של גרמניה: הדמוקרטיות המערביות והמשטר הבולשביקי-קומוניסטי בברית המועצות. </a:t>
            </a:r>
          </a:p>
          <a:p>
            <a:pPr algn="just"/>
            <a:r>
              <a:rPr lang="he-IL" altLang="he-IL" b="1" dirty="0"/>
              <a:t>הלחימה בברית המועצות נתפסה כחלק מהמאבק באויבה הגדול של גרמניה הנאצית: היהודי הבינלאומי, אותו יש להשמיד</a:t>
            </a:r>
            <a:r>
              <a:rPr lang="en-US" altLang="he-IL" b="1" dirty="0"/>
              <a:t>.</a:t>
            </a:r>
            <a:r>
              <a:rPr lang="he-IL" altLang="he-IL" dirty="0"/>
              <a:t>‏</a:t>
            </a:r>
            <a:endParaRPr lang="en-US" altLang="he-IL" dirty="0"/>
          </a:p>
          <a:p>
            <a:endParaRPr lang="he-IL" dirty="0"/>
          </a:p>
        </p:txBody>
      </p:sp>
      <p:sp>
        <p:nvSpPr>
          <p:cNvPr id="3" name="מציין מיקום טקסט 2">
            <a:extLst>
              <a:ext uri="{FF2B5EF4-FFF2-40B4-BE49-F238E27FC236}">
                <a16:creationId xmlns:a16="http://schemas.microsoft.com/office/drawing/2014/main" id="{2C129564-F003-48E6-B34E-B76513FC6475}"/>
              </a:ext>
            </a:extLst>
          </p:cNvPr>
          <p:cNvSpPr>
            <a:spLocks noGrp="1"/>
          </p:cNvSpPr>
          <p:nvPr>
            <p:ph type="body" sz="quarter" idx="3"/>
          </p:nvPr>
        </p:nvSpPr>
        <p:spPr>
          <a:xfrm>
            <a:off x="1307805" y="1681163"/>
            <a:ext cx="10047583" cy="823912"/>
          </a:xfrm>
        </p:spPr>
        <p:txBody>
          <a:bodyPr>
            <a:normAutofit lnSpcReduction="10000"/>
          </a:bodyPr>
          <a:lstStyle/>
          <a:p>
            <a:r>
              <a:rPr lang="he-IL" altLang="he-IL" sz="2800" u="sng" dirty="0">
                <a:solidFill>
                  <a:srgbClr val="CC0000"/>
                </a:solidFill>
              </a:rPr>
              <a:t>הקשר האידיאולוגי:</a:t>
            </a:r>
            <a:r>
              <a:rPr lang="he-IL" altLang="he-IL" sz="2800" dirty="0"/>
              <a:t> עם פלישתם לברית המועצות, הנאצים הגדירו את מטרות המבצע על פי עקרונות האידיאולוגיה הנאצית</a:t>
            </a:r>
            <a:r>
              <a:rPr lang="en-US" altLang="he-IL" sz="2800" dirty="0"/>
              <a:t>:</a:t>
            </a:r>
            <a:r>
              <a:rPr lang="he-IL" altLang="he-IL" sz="2800" dirty="0"/>
              <a:t>‏</a:t>
            </a:r>
            <a:endParaRPr lang="en-US" altLang="he-IL" sz="2800" dirty="0"/>
          </a:p>
        </p:txBody>
      </p:sp>
      <p:sp>
        <p:nvSpPr>
          <p:cNvPr id="4" name="מציין מיקום תוכן 3">
            <a:extLst>
              <a:ext uri="{FF2B5EF4-FFF2-40B4-BE49-F238E27FC236}">
                <a16:creationId xmlns:a16="http://schemas.microsoft.com/office/drawing/2014/main" id="{D3BD192B-6322-40C2-B3F0-8AB747572621}"/>
              </a:ext>
            </a:extLst>
          </p:cNvPr>
          <p:cNvSpPr>
            <a:spLocks noGrp="1"/>
          </p:cNvSpPr>
          <p:nvPr>
            <p:ph sz="quarter" idx="4"/>
          </p:nvPr>
        </p:nvSpPr>
        <p:spPr>
          <a:xfrm>
            <a:off x="6172200" y="2849525"/>
            <a:ext cx="5183188" cy="3340137"/>
          </a:xfrm>
        </p:spPr>
        <p:txBody>
          <a:bodyPr>
            <a:normAutofit fontScale="92500"/>
          </a:bodyPr>
          <a:lstStyle/>
          <a:p>
            <a:pPr algn="just"/>
            <a:r>
              <a:rPr lang="he-IL" altLang="he-IL" b="1" dirty="0"/>
              <a:t>כיבוש </a:t>
            </a:r>
            <a:r>
              <a:rPr lang="he-IL" altLang="he-IL" b="1" u="sng" dirty="0"/>
              <a:t>'מרחב מחיה' </a:t>
            </a:r>
            <a:r>
              <a:rPr lang="he-IL" altLang="he-IL" b="1" dirty="0"/>
              <a:t>לגזע הארי: על פי תפיסת 'הסדר החדש' באירופה ראו הנאצים במזרח אירופה 'מרחב מחיה' הנחוץ לעם הגרמני. לפי תפיסה זו יש לשעבד את הגזע הסלאבי ולהשמיד את היהודים</a:t>
            </a:r>
            <a:r>
              <a:rPr lang="en-US" altLang="he-IL" b="1" dirty="0"/>
              <a:t>.</a:t>
            </a:r>
            <a:r>
              <a:rPr lang="he-IL" altLang="he-IL" dirty="0"/>
              <a:t>‏</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99752</TotalTime>
  <Words>2769</Words>
  <Application>Microsoft Office PowerPoint</Application>
  <PresentationFormat>מסך רחב</PresentationFormat>
  <Paragraphs>274</Paragraphs>
  <Slides>45</Slides>
  <Notes>20</Notes>
  <HiddenSlides>0</HiddenSlides>
  <MMClips>4</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45</vt:i4>
      </vt:variant>
    </vt:vector>
  </HeadingPairs>
  <TitlesOfParts>
    <vt:vector size="51" baseType="lpstr">
      <vt:lpstr>Aharoni</vt:lpstr>
      <vt:lpstr>Arial</vt:lpstr>
      <vt:lpstr>Calibri</vt:lpstr>
      <vt:lpstr>Calibri Light</vt:lpstr>
      <vt:lpstr>Guttman Kav</vt:lpstr>
      <vt:lpstr>ערכת נושא Office</vt:lpstr>
      <vt:lpstr>השואה</vt:lpstr>
      <vt:lpstr>תחילת המלחמה: 1939-1941 באזורים הכבושים</vt:lpstr>
      <vt:lpstr>למה כיבוש פולין הוביל להחרפת הצעדים נגד היהודים?</vt:lpstr>
      <vt:lpstr>מטלה</vt:lpstr>
      <vt:lpstr>דף מלווה לסרטון: רואים היסטוריה –  הגטאות בפולין</vt:lpstr>
      <vt:lpstr>הגטאות בפולין</vt:lpstr>
      <vt:lpstr>דף מלווה לסרטון: רואים היסטוריה –  הגטאות בפולין - תשובון</vt:lpstr>
      <vt:lpstr>'הפתרון הסופי' – 1941-1945</vt:lpstr>
      <vt:lpstr>הקשר האידיאולוגי</vt:lpstr>
      <vt:lpstr>הקשר הנסיבתי</vt:lpstr>
      <vt:lpstr>הקשר הפונקציונלי</vt:lpstr>
      <vt:lpstr>דף מלווה לסרטון – הפתרון הסופי</vt:lpstr>
      <vt:lpstr>הפתרון הסופי</vt:lpstr>
      <vt:lpstr>דף מלווה לסרטון – הפתרון הסופי, תשובון</vt:lpstr>
      <vt:lpstr>שלבי ההשמדה</vt:lpstr>
      <vt:lpstr>בורות הירי</vt:lpstr>
      <vt:lpstr>בורות ירי מרכזיים</vt:lpstr>
      <vt:lpstr>מטלה</vt:lpstr>
      <vt:lpstr>משאיות הגז</vt:lpstr>
      <vt:lpstr>מצגת של PowerPoint‏</vt:lpstr>
      <vt:lpstr>ועידת ואנזה</vt:lpstr>
      <vt:lpstr>השמדה בגז</vt:lpstr>
      <vt:lpstr>מצגת של PowerPoint‏</vt:lpstr>
      <vt:lpstr>מצגת של PowerPoint‏</vt:lpstr>
      <vt:lpstr>מצגת של PowerPoint‏</vt:lpstr>
      <vt:lpstr>מחנות אושוויץ-בירקנאו ומידאנק</vt:lpstr>
      <vt:lpstr>מצגת של PowerPoint‏</vt:lpstr>
      <vt:lpstr>מצגת של PowerPoint‏</vt:lpstr>
      <vt:lpstr>מצגת של PowerPoint‏</vt:lpstr>
      <vt:lpstr>מצגת של PowerPoint‏</vt:lpstr>
      <vt:lpstr>מטלה</vt:lpstr>
      <vt:lpstr>מטלה - תשובון</vt:lpstr>
      <vt:lpstr>צעדות המוות</vt:lpstr>
      <vt:lpstr>שחרור מחנה ריכוז</vt:lpstr>
      <vt:lpstr>מה ניתן ללמוד מהשלבים השונים בתהליך ההשמדה? </vt:lpstr>
      <vt:lpstr>א. תיעוש וייעול של הרצח</vt:lpstr>
      <vt:lpstr>ב. הרחקה של הרוצח והנרצח </vt:lpstr>
      <vt:lpstr>ג. הרחבה גיאוגרפית של מבצע ההשמדה </vt:lpstr>
      <vt:lpstr>השואה בצפון אפריקה (עמ' 126-127)</vt:lpstr>
      <vt:lpstr>אומדן מספר היהודים שנספו בשואה</vt:lpstr>
      <vt:lpstr>העשרה: הגורמים שהשפיעו על מידת יישום הפתרון הסופי במדינות השונות</vt:lpstr>
      <vt:lpstr>חסידי אומות העולם</vt:lpstr>
      <vt:lpstr>סרטונים </vt:lpstr>
      <vt:lpstr>מצגת של PowerPoint‏</vt:lpstr>
      <vt:lpstr>(נתן אלתרמן, הטור השביעי)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השואה</dc:title>
  <dc:creator>USER</dc:creator>
  <cp:lastModifiedBy>USER</cp:lastModifiedBy>
  <cp:revision>63</cp:revision>
  <cp:lastPrinted>2018-12-02T06:45:31Z</cp:lastPrinted>
  <dcterms:created xsi:type="dcterms:W3CDTF">2018-10-15T10:31:47Z</dcterms:created>
  <dcterms:modified xsi:type="dcterms:W3CDTF">2019-01-01T07:17:35Z</dcterms:modified>
</cp:coreProperties>
</file>