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5"/>
  </p:notesMasterIdLst>
  <p:sldIdLst>
    <p:sldId id="256" r:id="rId2"/>
    <p:sldId id="262" r:id="rId3"/>
    <p:sldId id="272" r:id="rId4"/>
    <p:sldId id="260" r:id="rId5"/>
    <p:sldId id="268" r:id="rId6"/>
    <p:sldId id="261" r:id="rId7"/>
    <p:sldId id="266" r:id="rId8"/>
    <p:sldId id="267" r:id="rId9"/>
    <p:sldId id="279" r:id="rId10"/>
    <p:sldId id="277" r:id="rId11"/>
    <p:sldId id="278" r:id="rId12"/>
    <p:sldId id="271" r:id="rId13"/>
    <p:sldId id="274" r:id="rId14"/>
    <p:sldId id="275" r:id="rId15"/>
    <p:sldId id="276" r:id="rId16"/>
    <p:sldId id="280" r:id="rId17"/>
    <p:sldId id="281" r:id="rId18"/>
    <p:sldId id="273" r:id="rId19"/>
    <p:sldId id="257" r:id="rId20"/>
    <p:sldId id="258" r:id="rId21"/>
    <p:sldId id="282" r:id="rId22"/>
    <p:sldId id="283" r:id="rId23"/>
    <p:sldId id="285" r:id="rId24"/>
    <p:sldId id="291" r:id="rId25"/>
    <p:sldId id="286" r:id="rId26"/>
    <p:sldId id="293" r:id="rId27"/>
    <p:sldId id="269" r:id="rId28"/>
    <p:sldId id="284" r:id="rId29"/>
    <p:sldId id="295" r:id="rId30"/>
    <p:sldId id="259" r:id="rId31"/>
    <p:sldId id="294" r:id="rId32"/>
    <p:sldId id="287" r:id="rId33"/>
    <p:sldId id="288" r:id="rId34"/>
    <p:sldId id="289" r:id="rId35"/>
    <p:sldId id="296" r:id="rId36"/>
    <p:sldId id="299" r:id="rId37"/>
    <p:sldId id="290" r:id="rId38"/>
    <p:sldId id="305" r:id="rId39"/>
    <p:sldId id="301" r:id="rId40"/>
    <p:sldId id="303" r:id="rId41"/>
    <p:sldId id="304" r:id="rId42"/>
    <p:sldId id="297" r:id="rId43"/>
    <p:sldId id="270" r:id="rId4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0" d="100"/>
          <a:sy n="90"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4104E05-1FC0-4F1B-95BF-215B9EC11C64}" type="datetimeFigureOut">
              <a:rPr lang="he-IL" smtClean="0"/>
              <a:t>ו'/טבת/תשע"ט</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838DDED-263E-4247-893F-7D79E6A6A681}" type="slidenum">
              <a:rPr lang="he-IL" smtClean="0"/>
              <a:t>‹#›</a:t>
            </a:fld>
            <a:endParaRPr lang="he-IL" dirty="0"/>
          </a:p>
        </p:txBody>
      </p:sp>
    </p:spTree>
    <p:extLst>
      <p:ext uri="{BB962C8B-B14F-4D97-AF65-F5344CB8AC3E}">
        <p14:creationId xmlns:p14="http://schemas.microsoft.com/office/powerpoint/2010/main" val="24009136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19fb15c1dbafeed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19fb15c1dbafeed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iw" b="1"/>
              <a:t>לעמוד על השקופית הראשונה במצגת, ללחוץ על "שקף" בסרגל, "שכפל את השקף", ואז להחליף במשבצות את נושא השאלה, הפתיח, התמונה, והשאלות. רצוי מאד להוסיף תשובות אם יש. אחר כך ננסה לערוך</a:t>
            </a:r>
            <a:r>
              <a:rPr lang="iw"/>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19fb15c1dbafeed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19fb15c1dbafeed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iw" b="1"/>
              <a:t>לעמוד על השקופית הראשונה במצגת, ללחוץ על "שקף" בסרגל, "שכפל את השקף", ואז להחליף במשבצות את נושא השאלה, הפתיח, התמונה, והשאלות. רצוי מאד להוסיף תשובות אם יש. אחר כך ננסה לערוך</a:t>
            </a:r>
            <a:r>
              <a:rPr lang="iw"/>
              <a:t>.</a:t>
            </a:r>
            <a:endParaRPr/>
          </a:p>
        </p:txBody>
      </p:sp>
    </p:spTree>
    <p:extLst>
      <p:ext uri="{BB962C8B-B14F-4D97-AF65-F5344CB8AC3E}">
        <p14:creationId xmlns:p14="http://schemas.microsoft.com/office/powerpoint/2010/main" val="259743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746EAE-F112-4F2C-8294-45E6965ECA4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8BD8877-3721-4D3C-863F-2609A7859E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292E1FB7-AB03-4903-80CB-7289E07CC27E}"/>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5" name="מציין מיקום של כותרת תחתונה 4">
            <a:extLst>
              <a:ext uri="{FF2B5EF4-FFF2-40B4-BE49-F238E27FC236}">
                <a16:creationId xmlns:a16="http://schemas.microsoft.com/office/drawing/2014/main" id="{61B101DF-1F6B-4C13-9C87-FD96C4F8071C}"/>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42E8FF67-6BD7-420F-92A4-621BEE873035}"/>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66599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218DDC-B4A8-4115-B888-C636D7E1F99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AEF8B25-51B4-4C1F-B92B-58881DCC8429}"/>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C9E0E5F-16D3-4E20-930B-067F6AC0D9FC}"/>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5" name="מציין מיקום של כותרת תחתונה 4">
            <a:extLst>
              <a:ext uri="{FF2B5EF4-FFF2-40B4-BE49-F238E27FC236}">
                <a16:creationId xmlns:a16="http://schemas.microsoft.com/office/drawing/2014/main" id="{4DF8B870-4C0A-4F4A-B188-9FFCBD28C62F}"/>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93EFE596-8B5F-49DD-83F3-7E5C28384D93}"/>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177534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CD385E9-D12C-4895-8B2F-82ED7FA40C5A}"/>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3B3327C-3817-4FB6-9BC6-7CCADA5A88C4}"/>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BE14996-2C33-454C-9B79-1B3AF3085141}"/>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5" name="מציין מיקום של כותרת תחתונה 4">
            <a:extLst>
              <a:ext uri="{FF2B5EF4-FFF2-40B4-BE49-F238E27FC236}">
                <a16:creationId xmlns:a16="http://schemas.microsoft.com/office/drawing/2014/main" id="{E589C6B2-2ABA-4147-A221-73F368028DA7}"/>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2BA564FC-9047-4F7A-8ABC-91B4732639E5}"/>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132838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C95E5C-FECC-435C-AF52-B1DDC187901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251E236-39C9-45E9-B1F1-96A6EE8791BA}"/>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8EC0EF4-252D-4C38-8F25-756BCA4C2090}"/>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5" name="מציין מיקום של כותרת תחתונה 4">
            <a:extLst>
              <a:ext uri="{FF2B5EF4-FFF2-40B4-BE49-F238E27FC236}">
                <a16:creationId xmlns:a16="http://schemas.microsoft.com/office/drawing/2014/main" id="{C2B85C7E-B9EC-471B-B936-6603C9047D30}"/>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3A1E24A6-941F-42C6-8966-BE35BDBF1E04}"/>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13194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CE9346-53A3-4CD7-8B48-DFE453F1B97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5C9DC4F-1122-4E03-B023-45E79FC6C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71678E75-31BB-42FC-8115-83499A043866}"/>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5" name="מציין מיקום של כותרת תחתונה 4">
            <a:extLst>
              <a:ext uri="{FF2B5EF4-FFF2-40B4-BE49-F238E27FC236}">
                <a16:creationId xmlns:a16="http://schemas.microsoft.com/office/drawing/2014/main" id="{75CACE4E-1626-4556-8068-6F4C44C3658B}"/>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A35ACCC8-6157-48B6-A84B-25DB39B8A06F}"/>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79670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B80201-4132-49D1-A296-5C178053D5C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2CBCB1E-855C-4698-9DBA-0A57572C18F3}"/>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464590D-EB09-4972-B454-09CA7C4DD79E}"/>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FC1814C-1825-4B66-90B4-02310809670B}"/>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6" name="מציין מיקום של כותרת תחתונה 5">
            <a:extLst>
              <a:ext uri="{FF2B5EF4-FFF2-40B4-BE49-F238E27FC236}">
                <a16:creationId xmlns:a16="http://schemas.microsoft.com/office/drawing/2014/main" id="{D2870684-86D6-481D-B87B-8F801E375FF4}"/>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D9155F9B-DF0B-43F9-990A-471465F7356B}"/>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288373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32BEBE-C785-4F35-BC9A-69F2C3C294C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25F8FF-3E5B-4817-8BD5-89AD688D1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D316D02E-0786-4222-BFE6-6A6E282CE245}"/>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C86F0F2F-E6F5-4FFA-89EB-9DCDD1413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AA9A7E01-A4E4-4FF5-91DD-86ADF2CAE1C1}"/>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2C46D19-2541-4153-B53A-622A8FFCFAF5}"/>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8" name="מציין מיקום של כותרת תחתונה 7">
            <a:extLst>
              <a:ext uri="{FF2B5EF4-FFF2-40B4-BE49-F238E27FC236}">
                <a16:creationId xmlns:a16="http://schemas.microsoft.com/office/drawing/2014/main" id="{485C061B-B7E9-4A88-ADB2-8DEAC3F53D04}"/>
              </a:ext>
            </a:extLst>
          </p:cNvPr>
          <p:cNvSpPr>
            <a:spLocks noGrp="1"/>
          </p:cNvSpPr>
          <p:nvPr>
            <p:ph type="ftr" sz="quarter" idx="11"/>
          </p:nvPr>
        </p:nvSpPr>
        <p:spPr/>
        <p:txBody>
          <a:bodyPr/>
          <a:lstStyle/>
          <a:p>
            <a:endParaRPr lang="he-IL" dirty="0"/>
          </a:p>
        </p:txBody>
      </p:sp>
      <p:sp>
        <p:nvSpPr>
          <p:cNvPr id="9" name="מציין מיקום של מספר שקופית 8">
            <a:extLst>
              <a:ext uri="{FF2B5EF4-FFF2-40B4-BE49-F238E27FC236}">
                <a16:creationId xmlns:a16="http://schemas.microsoft.com/office/drawing/2014/main" id="{56603E24-158E-43C1-802C-0585DC87F76D}"/>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126696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5A9CE8-935D-4B7A-8505-8E54BFB0615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820CB87-8AA0-4B00-9AE2-7D3A5BCABC91}"/>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4" name="מציין מיקום של כותרת תחתונה 3">
            <a:extLst>
              <a:ext uri="{FF2B5EF4-FFF2-40B4-BE49-F238E27FC236}">
                <a16:creationId xmlns:a16="http://schemas.microsoft.com/office/drawing/2014/main" id="{67834CDE-A821-4CE9-986B-7915FD43DCBC}"/>
              </a:ext>
            </a:extLst>
          </p:cNvPr>
          <p:cNvSpPr>
            <a:spLocks noGrp="1"/>
          </p:cNvSpPr>
          <p:nvPr>
            <p:ph type="ftr" sz="quarter" idx="11"/>
          </p:nvPr>
        </p:nvSpPr>
        <p:spPr/>
        <p:txBody>
          <a:bodyPr/>
          <a:lstStyle/>
          <a:p>
            <a:endParaRPr lang="he-IL" dirty="0"/>
          </a:p>
        </p:txBody>
      </p:sp>
      <p:sp>
        <p:nvSpPr>
          <p:cNvPr id="5" name="מציין מיקום של מספר שקופית 4">
            <a:extLst>
              <a:ext uri="{FF2B5EF4-FFF2-40B4-BE49-F238E27FC236}">
                <a16:creationId xmlns:a16="http://schemas.microsoft.com/office/drawing/2014/main" id="{598A314E-06A0-4E7B-B85B-D3E364AE08C3}"/>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352930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236EFC2-7125-4498-8C41-21AC7DBB50A6}"/>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3" name="מציין מיקום של כותרת תחתונה 2">
            <a:extLst>
              <a:ext uri="{FF2B5EF4-FFF2-40B4-BE49-F238E27FC236}">
                <a16:creationId xmlns:a16="http://schemas.microsoft.com/office/drawing/2014/main" id="{A62CDE7D-7CE7-488C-80B0-34FAC064D4F2}"/>
              </a:ext>
            </a:extLst>
          </p:cNvPr>
          <p:cNvSpPr>
            <a:spLocks noGrp="1"/>
          </p:cNvSpPr>
          <p:nvPr>
            <p:ph type="ftr" sz="quarter" idx="1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4FF6C0DD-0308-4823-BE93-499433A88E4D}"/>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209926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5421B2-A8DF-4469-9238-6382C029A65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4044AD3-B419-40C8-B8A4-2B44A212A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A07EE95-E5F8-4D3B-A6A3-8A27D21B0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26DC7067-C9A7-4182-911F-939FD3E38553}"/>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6" name="מציין מיקום של כותרת תחתונה 5">
            <a:extLst>
              <a:ext uri="{FF2B5EF4-FFF2-40B4-BE49-F238E27FC236}">
                <a16:creationId xmlns:a16="http://schemas.microsoft.com/office/drawing/2014/main" id="{33DD9736-BAF5-4879-96D4-036F190280E8}"/>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0EDA9419-4F84-4350-BF16-E2E766DACA34}"/>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289163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07BDBE-D4D7-4106-8491-167CBBAB894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80899C7-2AFD-45FC-9CDB-BC6A31ED1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a:extLst>
              <a:ext uri="{FF2B5EF4-FFF2-40B4-BE49-F238E27FC236}">
                <a16:creationId xmlns:a16="http://schemas.microsoft.com/office/drawing/2014/main" id="{D810A293-A3AE-4BF6-8ED6-389942DFB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966CDA5A-BEC1-4334-91FA-D7DBE0A4C8F5}"/>
              </a:ext>
            </a:extLst>
          </p:cNvPr>
          <p:cNvSpPr>
            <a:spLocks noGrp="1"/>
          </p:cNvSpPr>
          <p:nvPr>
            <p:ph type="dt" sz="half" idx="10"/>
          </p:nvPr>
        </p:nvSpPr>
        <p:spPr/>
        <p:txBody>
          <a:bodyPr/>
          <a:lstStyle/>
          <a:p>
            <a:fld id="{B1E0B323-8F0C-484F-9F43-536338EC9E0A}" type="datetimeFigureOut">
              <a:rPr lang="he-IL" smtClean="0"/>
              <a:t>ו'/טבת/תשע"ט</a:t>
            </a:fld>
            <a:endParaRPr lang="he-IL" dirty="0"/>
          </a:p>
        </p:txBody>
      </p:sp>
      <p:sp>
        <p:nvSpPr>
          <p:cNvPr id="6" name="מציין מיקום של כותרת תחתונה 5">
            <a:extLst>
              <a:ext uri="{FF2B5EF4-FFF2-40B4-BE49-F238E27FC236}">
                <a16:creationId xmlns:a16="http://schemas.microsoft.com/office/drawing/2014/main" id="{0E365A29-844D-4E7C-9BA2-BC0208A0CB25}"/>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67EA5E9B-C11B-4C8F-9EF4-F52B24B9ADCF}"/>
              </a:ext>
            </a:extLst>
          </p:cNvPr>
          <p:cNvSpPr>
            <a:spLocks noGrp="1"/>
          </p:cNvSpPr>
          <p:nvPr>
            <p:ph type="sldNum" sz="quarter" idx="12"/>
          </p:nvPr>
        </p:nvSpPr>
        <p:spPr/>
        <p:txBody>
          <a:bodyPr/>
          <a:lstStyle/>
          <a:p>
            <a:fld id="{65CBE90E-F100-4285-8292-EA0CA8DC23A4}" type="slidenum">
              <a:rPr lang="he-IL" smtClean="0"/>
              <a:t>‹#›</a:t>
            </a:fld>
            <a:endParaRPr lang="he-IL" dirty="0"/>
          </a:p>
        </p:txBody>
      </p:sp>
    </p:spTree>
    <p:extLst>
      <p:ext uri="{BB962C8B-B14F-4D97-AF65-F5344CB8AC3E}">
        <p14:creationId xmlns:p14="http://schemas.microsoft.com/office/powerpoint/2010/main" val="351421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B49EEBB-DF72-4A7B-85B3-2415DDC71A2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F75D787-51E3-4ACA-8C63-81EEFB35309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8A7B21F-2232-40D0-B02F-AFB5F291AB7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E0B323-8F0C-484F-9F43-536338EC9E0A}" type="datetimeFigureOut">
              <a:rPr lang="he-IL" smtClean="0"/>
              <a:t>ו'/טבת/תשע"ט</a:t>
            </a:fld>
            <a:endParaRPr lang="he-IL" dirty="0"/>
          </a:p>
        </p:txBody>
      </p:sp>
      <p:sp>
        <p:nvSpPr>
          <p:cNvPr id="5" name="מציין מיקום של כותרת תחתונה 4">
            <a:extLst>
              <a:ext uri="{FF2B5EF4-FFF2-40B4-BE49-F238E27FC236}">
                <a16:creationId xmlns:a16="http://schemas.microsoft.com/office/drawing/2014/main" id="{889053F5-7A98-4824-BFD4-70BE24D54E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a:extLst>
              <a:ext uri="{FF2B5EF4-FFF2-40B4-BE49-F238E27FC236}">
                <a16:creationId xmlns:a16="http://schemas.microsoft.com/office/drawing/2014/main" id="{DADA7B8B-B1CB-48B8-A8B1-90C48B0B133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5CBE90E-F100-4285-8292-EA0CA8DC23A4}" type="slidenum">
              <a:rPr lang="he-IL" smtClean="0"/>
              <a:t>‹#›</a:t>
            </a:fld>
            <a:endParaRPr lang="he-IL" dirty="0"/>
          </a:p>
        </p:txBody>
      </p:sp>
    </p:spTree>
    <p:extLst>
      <p:ext uri="{BB962C8B-B14F-4D97-AF65-F5344CB8AC3E}">
        <p14:creationId xmlns:p14="http://schemas.microsoft.com/office/powerpoint/2010/main" val="384582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FyPmVjLQuuQ" TargetMode="External"/><Relationship Id="rId4" Type="http://schemas.openxmlformats.org/officeDocument/2006/relationships/hyperlink" Target="https://www.youtube.com/watch?v=FyPmVjLQuuQ"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toldotofakim.cet.ac.il/ShowItem.aspx?ItemID=3c3a58d3-bba0-4a39-837b-7a29c6205573&amp;lang=HEB"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toldotofakim.cet.ac.il/ShowItem.aspx?ItemID=3c3a58d3-bba0-4a39-837b-7a29c6205573&amp;lang=HEB"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43.xml.rels><?xml version="1.0" encoding="UTF-8" standalone="yes"?>
<Relationships xmlns="http://schemas.openxmlformats.org/package/2006/relationships"><Relationship Id="rId8" Type="http://schemas.openxmlformats.org/officeDocument/2006/relationships/hyperlink" Target="https://www.youtube.com/watch?v=hnbkqqcanz0" TargetMode="External"/><Relationship Id="rId3" Type="http://schemas.openxmlformats.org/officeDocument/2006/relationships/hyperlink" Target="https://www.youtube.com/watch?v=_Y5gCaR6J9M" TargetMode="External"/><Relationship Id="rId7" Type="http://schemas.openxmlformats.org/officeDocument/2006/relationships/hyperlink" Target="https://toldotofakim.cet.ac.il/ShowItem.aspx?ItemID=3c3a58d3-bba0-4a39-837b-7a29c6205573&amp;lang=HEB" TargetMode="External"/><Relationship Id="rId12" Type="http://schemas.openxmlformats.org/officeDocument/2006/relationships/hyperlink" Target="https://news.walla.co.il/item/3208961" TargetMode="External"/><Relationship Id="rId2" Type="http://schemas.openxmlformats.org/officeDocument/2006/relationships/hyperlink" Target="https://www.youtube.com/watch?v=FyPmVjLQuuQ" TargetMode="External"/><Relationship Id="rId1" Type="http://schemas.openxmlformats.org/officeDocument/2006/relationships/slideLayout" Target="../slideLayouts/slideLayout2.xml"/><Relationship Id="rId6" Type="http://schemas.openxmlformats.org/officeDocument/2006/relationships/hyperlink" Target="https://toldotofakim.cet.ac.il/ShowItem.aspx?ItemID=3d6ebc91-3309-42e5-ba6a-d863ac23d03c&amp;lang=HEB" TargetMode="External"/><Relationship Id="rId11" Type="http://schemas.openxmlformats.org/officeDocument/2006/relationships/hyperlink" Target="https://www.haaretz.co.il/news/education/.premium-1.6767605" TargetMode="External"/><Relationship Id="rId5" Type="http://schemas.openxmlformats.org/officeDocument/2006/relationships/hyperlink" Target="https://toldotofakim.cet.ac.il/ShowItem.aspx?ItemID=052d044d-a530-440c-8f28-73585861edd2&amp;lang=HEB" TargetMode="External"/><Relationship Id="rId10" Type="http://schemas.openxmlformats.org/officeDocument/2006/relationships/hyperlink" Target="https://www.ynet.co.il/articles/0,7340,L-5431410,00.html" TargetMode="External"/><Relationship Id="rId4" Type="http://schemas.openxmlformats.org/officeDocument/2006/relationships/hyperlink" Target="https://www.youtube.com/watch?v=zXxJgI0z2-o" TargetMode="External"/><Relationship Id="rId9" Type="http://schemas.openxmlformats.org/officeDocument/2006/relationships/hyperlink" Target="https://www.maariv.co.il/news/israel/Article-67660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0721D7-1C81-42CA-B184-B5BA57DED217}"/>
              </a:ext>
            </a:extLst>
          </p:cNvPr>
          <p:cNvSpPr>
            <a:spLocks noGrp="1"/>
          </p:cNvSpPr>
          <p:nvPr>
            <p:ph type="ctrTitle"/>
          </p:nvPr>
        </p:nvSpPr>
        <p:spPr>
          <a:xfrm>
            <a:off x="1524000" y="1122363"/>
            <a:ext cx="9144000" cy="2387600"/>
          </a:xfrm>
        </p:spPr>
        <p:txBody>
          <a:bodyPr/>
          <a:lstStyle/>
          <a:p>
            <a:r>
              <a:rPr lang="he-IL" dirty="0"/>
              <a:t>התמודדות היהודים עם מציאות החיים בשואה</a:t>
            </a:r>
          </a:p>
        </p:txBody>
      </p:sp>
      <p:sp>
        <p:nvSpPr>
          <p:cNvPr id="3" name="כותרת משנה 2">
            <a:extLst>
              <a:ext uri="{FF2B5EF4-FFF2-40B4-BE49-F238E27FC236}">
                <a16:creationId xmlns:a16="http://schemas.microsoft.com/office/drawing/2014/main" id="{076F3C61-E862-454B-970E-B9B2277DF26D}"/>
              </a:ext>
            </a:extLst>
          </p:cNvPr>
          <p:cNvSpPr>
            <a:spLocks noGrp="1"/>
          </p:cNvSpPr>
          <p:nvPr>
            <p:ph type="subTitle" idx="1"/>
          </p:nvPr>
        </p:nvSpPr>
        <p:spPr/>
        <p:txBody>
          <a:bodyPr/>
          <a:lstStyle/>
          <a:p>
            <a:endParaRPr lang="he-IL" dirty="0"/>
          </a:p>
        </p:txBody>
      </p:sp>
      <p:pic>
        <p:nvPicPr>
          <p:cNvPr id="1026" name="Picture 2" descr="×ª××× × ×§×©××¨×">
            <a:extLst>
              <a:ext uri="{FF2B5EF4-FFF2-40B4-BE49-F238E27FC236}">
                <a16:creationId xmlns:a16="http://schemas.microsoft.com/office/drawing/2014/main" id="{6E89E397-B03F-4CC6-AE8E-C4AEB4EDE1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1073"/>
          <a:stretch/>
        </p:blipFill>
        <p:spPr bwMode="auto">
          <a:xfrm rot="2067748">
            <a:off x="-1461553" y="4306696"/>
            <a:ext cx="7398164" cy="2857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ª××× × ×§×©××¨×">
            <a:extLst>
              <a:ext uri="{FF2B5EF4-FFF2-40B4-BE49-F238E27FC236}">
                <a16:creationId xmlns:a16="http://schemas.microsoft.com/office/drawing/2014/main" id="{3BFCA51A-3541-42B5-A67C-AF64CAC17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34785">
            <a:off x="9789595" y="127590"/>
            <a:ext cx="29051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ª××¦××ª ×ª××× × ×¢×××¨ ×××× ×¦×××">
            <a:extLst>
              <a:ext uri="{FF2B5EF4-FFF2-40B4-BE49-F238E27FC236}">
                <a16:creationId xmlns:a16="http://schemas.microsoft.com/office/drawing/2014/main" id="{7B7855EF-A186-48A3-9D4A-FEE1E6727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7429">
            <a:off x="-546247" y="-187883"/>
            <a:ext cx="22479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ª××¦××ª ×ª××× × ×¢×××¨ ××¢×¤××××">
            <a:extLst>
              <a:ext uri="{FF2B5EF4-FFF2-40B4-BE49-F238E27FC236}">
                <a16:creationId xmlns:a16="http://schemas.microsoft.com/office/drawing/2014/main" id="{A5B386B8-F67F-4A98-ABC7-00D0C31C1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9312" y="4196622"/>
            <a:ext cx="2345690" cy="293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67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07875D-5770-4DED-860D-A4A4F81573D3}"/>
              </a:ext>
            </a:extLst>
          </p:cNvPr>
          <p:cNvSpPr>
            <a:spLocks noGrp="1"/>
          </p:cNvSpPr>
          <p:nvPr>
            <p:ph type="title"/>
          </p:nvPr>
        </p:nvSpPr>
        <p:spPr>
          <a:xfrm>
            <a:off x="8575288" y="117804"/>
            <a:ext cx="3616712" cy="5078664"/>
          </a:xfrm>
        </p:spPr>
        <p:txBody>
          <a:bodyPr>
            <a:normAutofit/>
          </a:bodyPr>
          <a:lstStyle/>
          <a:p>
            <a:r>
              <a:rPr lang="he-IL" dirty="0"/>
              <a:t>הפתק שכתב האדמו"ר </a:t>
            </a:r>
            <a:r>
              <a:rPr lang="he-IL" dirty="0" err="1"/>
              <a:t>מפיאסצנה</a:t>
            </a:r>
            <a:r>
              <a:rPr lang="he-IL" dirty="0"/>
              <a:t> יחד עם כתביו שהוטמנו בכד חלב (בארכיון 'עונג שבת') – ביידיש</a:t>
            </a:r>
          </a:p>
        </p:txBody>
      </p:sp>
      <p:pic>
        <p:nvPicPr>
          <p:cNvPr id="4" name="מציין מיקום תוכן 3">
            <a:extLst>
              <a:ext uri="{FF2B5EF4-FFF2-40B4-BE49-F238E27FC236}">
                <a16:creationId xmlns:a16="http://schemas.microsoft.com/office/drawing/2014/main" id="{805CB7FA-04C2-41AB-92B9-44C28526D959}"/>
              </a:ext>
            </a:extLst>
          </p:cNvPr>
          <p:cNvPicPr>
            <a:picLocks noGrp="1" noChangeAspect="1"/>
          </p:cNvPicPr>
          <p:nvPr>
            <p:ph idx="1"/>
          </p:nvPr>
        </p:nvPicPr>
        <p:blipFill>
          <a:blip r:embed="rId2"/>
          <a:stretch>
            <a:fillRect/>
          </a:stretch>
        </p:blipFill>
        <p:spPr>
          <a:xfrm>
            <a:off x="-1" y="-1"/>
            <a:ext cx="8715311" cy="6077415"/>
          </a:xfrm>
          <a:prstGeom prst="rect">
            <a:avLst/>
          </a:prstGeom>
        </p:spPr>
      </p:pic>
    </p:spTree>
    <p:extLst>
      <p:ext uri="{BB962C8B-B14F-4D97-AF65-F5344CB8AC3E}">
        <p14:creationId xmlns:p14="http://schemas.microsoft.com/office/powerpoint/2010/main" val="78640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07875D-5770-4DED-860D-A4A4F81573D3}"/>
              </a:ext>
            </a:extLst>
          </p:cNvPr>
          <p:cNvSpPr>
            <a:spLocks noGrp="1"/>
          </p:cNvSpPr>
          <p:nvPr>
            <p:ph type="title"/>
          </p:nvPr>
        </p:nvSpPr>
        <p:spPr>
          <a:xfrm>
            <a:off x="9462828" y="117804"/>
            <a:ext cx="2729172" cy="6740196"/>
          </a:xfrm>
        </p:spPr>
        <p:txBody>
          <a:bodyPr>
            <a:normAutofit/>
          </a:bodyPr>
          <a:lstStyle/>
          <a:p>
            <a:r>
              <a:rPr lang="he-IL" dirty="0"/>
              <a:t>הפתק שכתב האדמו"ר </a:t>
            </a:r>
            <a:r>
              <a:rPr lang="he-IL" dirty="0" err="1"/>
              <a:t>מפיאסצנה</a:t>
            </a:r>
            <a:r>
              <a:rPr lang="he-IL" dirty="0"/>
              <a:t> יחד עם כתביו שהוטמנו בכד חלב (בארכיון 'עונג שבת') – מתורגם</a:t>
            </a:r>
          </a:p>
        </p:txBody>
      </p:sp>
      <p:pic>
        <p:nvPicPr>
          <p:cNvPr id="6" name="מציין מיקום תוכן 5">
            <a:extLst>
              <a:ext uri="{FF2B5EF4-FFF2-40B4-BE49-F238E27FC236}">
                <a16:creationId xmlns:a16="http://schemas.microsoft.com/office/drawing/2014/main" id="{6AB1B9CC-1D8B-4B8D-88A9-E50C27E530FA}"/>
              </a:ext>
            </a:extLst>
          </p:cNvPr>
          <p:cNvPicPr>
            <a:picLocks noGrp="1" noChangeAspect="1"/>
          </p:cNvPicPr>
          <p:nvPr>
            <p:ph idx="1"/>
          </p:nvPr>
        </p:nvPicPr>
        <p:blipFill>
          <a:blip r:embed="rId2"/>
          <a:stretch>
            <a:fillRect/>
          </a:stretch>
        </p:blipFill>
        <p:spPr>
          <a:xfrm>
            <a:off x="-1" y="117804"/>
            <a:ext cx="9462829" cy="5809785"/>
          </a:xfrm>
          <a:prstGeom prst="rect">
            <a:avLst/>
          </a:prstGeom>
        </p:spPr>
      </p:pic>
      <p:sp>
        <p:nvSpPr>
          <p:cNvPr id="7" name="TextBox 6">
            <a:extLst>
              <a:ext uri="{FF2B5EF4-FFF2-40B4-BE49-F238E27FC236}">
                <a16:creationId xmlns:a16="http://schemas.microsoft.com/office/drawing/2014/main" id="{3C48BAC2-1D96-4D9E-B9FD-8B6F88A68203}"/>
              </a:ext>
            </a:extLst>
          </p:cNvPr>
          <p:cNvSpPr txBox="1"/>
          <p:nvPr/>
        </p:nvSpPr>
        <p:spPr>
          <a:xfrm>
            <a:off x="-1" y="5786089"/>
            <a:ext cx="9697005" cy="954107"/>
          </a:xfrm>
          <a:prstGeom prst="rect">
            <a:avLst/>
          </a:prstGeom>
          <a:noFill/>
          <a:ln>
            <a:solidFill>
              <a:schemeClr val="tx1"/>
            </a:solidFill>
          </a:ln>
        </p:spPr>
        <p:txBody>
          <a:bodyPr wrap="square" rtlCol="1">
            <a:spAutoFit/>
          </a:bodyPr>
          <a:lstStyle/>
          <a:p>
            <a:r>
              <a:rPr lang="he-IL" sz="2800" dirty="0"/>
              <a:t>שאלה: נסו לחשוב מה עומד בראשו של הרב כשכתב פתק זה. איזו אמונה פתק כזה מבטא? מה הכי חשוב בעיניו (לשרוד/להעביר הלאה)?</a:t>
            </a:r>
          </a:p>
        </p:txBody>
      </p:sp>
    </p:spTree>
    <p:extLst>
      <p:ext uri="{BB962C8B-B14F-4D97-AF65-F5344CB8AC3E}">
        <p14:creationId xmlns:p14="http://schemas.microsoft.com/office/powerpoint/2010/main" val="82538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D9C709F4-EB12-4AA7-9DC6-BD0D29D1BE67}"/>
              </a:ext>
            </a:extLst>
          </p:cNvPr>
          <p:cNvSpPr>
            <a:spLocks noGrp="1"/>
          </p:cNvSpPr>
          <p:nvPr>
            <p:ph type="title"/>
          </p:nvPr>
        </p:nvSpPr>
        <p:spPr/>
        <p:txBody>
          <a:bodyPr/>
          <a:lstStyle/>
          <a:p>
            <a:r>
              <a:rPr lang="he-IL" dirty="0"/>
              <a:t>יודנרט</a:t>
            </a:r>
          </a:p>
        </p:txBody>
      </p:sp>
      <p:sp>
        <p:nvSpPr>
          <p:cNvPr id="5" name="מציין מיקום טקסט 4">
            <a:extLst>
              <a:ext uri="{FF2B5EF4-FFF2-40B4-BE49-F238E27FC236}">
                <a16:creationId xmlns:a16="http://schemas.microsoft.com/office/drawing/2014/main" id="{DD232297-7E7B-4D22-9D8A-9B7E69B08CB0}"/>
              </a:ext>
            </a:extLst>
          </p:cNvPr>
          <p:cNvSpPr>
            <a:spLocks noGrp="1"/>
          </p:cNvSpPr>
          <p:nvPr>
            <p:ph type="body" idx="1"/>
          </p:nvPr>
        </p:nvSpPr>
        <p:spPr/>
        <p:txBody>
          <a:bodyPr/>
          <a:lstStyle/>
          <a:p>
            <a:endParaRPr lang="he-IL"/>
          </a:p>
        </p:txBody>
      </p:sp>
      <p:pic>
        <p:nvPicPr>
          <p:cNvPr id="3074" name="Picture 2" descr="×ª××¦××ª ×ª××× × ×¢×××¨ ×××× ×¦×××">
            <a:extLst>
              <a:ext uri="{FF2B5EF4-FFF2-40B4-BE49-F238E27FC236}">
                <a16:creationId xmlns:a16="http://schemas.microsoft.com/office/drawing/2014/main" id="{FDEB8C0B-89CA-4F9D-A112-2F197F1FE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7429">
            <a:off x="-546247" y="-187883"/>
            <a:ext cx="22479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7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C7375EB6-6065-459E-81C1-8E4FA54551D5}"/>
              </a:ext>
            </a:extLst>
          </p:cNvPr>
          <p:cNvSpPr>
            <a:spLocks noGrp="1"/>
          </p:cNvSpPr>
          <p:nvPr>
            <p:ph type="title"/>
          </p:nvPr>
        </p:nvSpPr>
        <p:spPr/>
        <p:txBody>
          <a:bodyPr/>
          <a:lstStyle/>
          <a:p>
            <a:r>
              <a:rPr lang="he-IL" dirty="0"/>
              <a:t>היודנרט</a:t>
            </a:r>
          </a:p>
        </p:txBody>
      </p:sp>
      <p:sp>
        <p:nvSpPr>
          <p:cNvPr id="5" name="מציין מיקום תוכן 4">
            <a:extLst>
              <a:ext uri="{FF2B5EF4-FFF2-40B4-BE49-F238E27FC236}">
                <a16:creationId xmlns:a16="http://schemas.microsoft.com/office/drawing/2014/main" id="{9EE0D1A1-F7E4-4BB0-BED7-4FD130744745}"/>
              </a:ext>
            </a:extLst>
          </p:cNvPr>
          <p:cNvSpPr>
            <a:spLocks noGrp="1"/>
          </p:cNvSpPr>
          <p:nvPr>
            <p:ph idx="1"/>
          </p:nvPr>
        </p:nvSpPr>
        <p:spPr/>
        <p:txBody>
          <a:bodyPr/>
          <a:lstStyle/>
          <a:p>
            <a:r>
              <a:rPr lang="he-IL" dirty="0"/>
              <a:t>יודנרט הם מנהיגי היהודים שמונו בעקבות אגרת הבזק. לעיתים המנהיגים נבחרו באמצעות בני הקהילה או ראשי הקהל היהודיים.</a:t>
            </a:r>
          </a:p>
          <a:p>
            <a:r>
              <a:rPr lang="he-IL" dirty="0"/>
              <a:t>תפקיד היודנרט והיקף השטח בו פעל היה שונה ממקום למקום, אבל באופן כללי היודנרט היו חוליה מקשרת בין הגרמנים ליהודים – קיבלו פקודות מהגרמנים והוציאו אותן לפועל (למשל: סימון התושבים, גיוס אנשים לפעולות כפייה ועוד).</a:t>
            </a:r>
          </a:p>
          <a:p>
            <a:r>
              <a:rPr lang="he-IL" dirty="0"/>
              <a:t>הם גם טיפלו בענייני הקהילה היהודית וצרכי האנשים (אספקת מזון, בריאות, סדר, חינוך ועוד).</a:t>
            </a:r>
          </a:p>
          <a:p>
            <a:r>
              <a:rPr lang="he-IL" dirty="0"/>
              <a:t>חלק מהיודנרט פעלו במסירות למען הקהילה היהודית, בעוד אחרים פחות התמסרו לטובת הציבור ולפעמים דאגו לקרוביהם ומעמדם.</a:t>
            </a:r>
          </a:p>
          <a:p>
            <a:endParaRPr lang="he-IL" dirty="0"/>
          </a:p>
        </p:txBody>
      </p:sp>
    </p:spTree>
    <p:extLst>
      <p:ext uri="{BB962C8B-B14F-4D97-AF65-F5344CB8AC3E}">
        <p14:creationId xmlns:p14="http://schemas.microsoft.com/office/powerpoint/2010/main" val="98571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D5AD5D-D904-4DDB-A6AA-A4927F7BFBDC}"/>
              </a:ext>
            </a:extLst>
          </p:cNvPr>
          <p:cNvSpPr>
            <a:spLocks noGrp="1"/>
          </p:cNvSpPr>
          <p:nvPr>
            <p:ph type="title"/>
          </p:nvPr>
        </p:nvSpPr>
        <p:spPr/>
        <p:txBody>
          <a:bodyPr/>
          <a:lstStyle/>
          <a:p>
            <a:r>
              <a:rPr lang="he-IL" dirty="0"/>
              <a:t>דילמות היודנרט</a:t>
            </a:r>
          </a:p>
        </p:txBody>
      </p:sp>
      <p:sp>
        <p:nvSpPr>
          <p:cNvPr id="3" name="מציין מיקום תוכן 2">
            <a:extLst>
              <a:ext uri="{FF2B5EF4-FFF2-40B4-BE49-F238E27FC236}">
                <a16:creationId xmlns:a16="http://schemas.microsoft.com/office/drawing/2014/main" id="{18688D5E-1467-43B9-9828-BF2A6D6C96B6}"/>
              </a:ext>
            </a:extLst>
          </p:cNvPr>
          <p:cNvSpPr>
            <a:spLocks noGrp="1"/>
          </p:cNvSpPr>
          <p:nvPr>
            <p:ph idx="1"/>
          </p:nvPr>
        </p:nvSpPr>
        <p:spPr/>
        <p:txBody>
          <a:bodyPr/>
          <a:lstStyle/>
          <a:p>
            <a:r>
              <a:rPr lang="he-IL" dirty="0"/>
              <a:t>דילמת קבלת המינוי</a:t>
            </a:r>
          </a:p>
          <a:p>
            <a:r>
              <a:rPr lang="he-IL" dirty="0"/>
              <a:t>האם הם עוזרים ליהודים או בעצם מנגנון סיוע לגרמנים?</a:t>
            </a:r>
          </a:p>
          <a:p>
            <a:endParaRPr lang="he-IL" dirty="0"/>
          </a:p>
          <a:p>
            <a:r>
              <a:rPr lang="he-IL" dirty="0"/>
              <a:t>שילוחים לעבודה והשמדה</a:t>
            </a:r>
          </a:p>
        </p:txBody>
      </p:sp>
    </p:spTree>
    <p:extLst>
      <p:ext uri="{BB962C8B-B14F-4D97-AF65-F5344CB8AC3E}">
        <p14:creationId xmlns:p14="http://schemas.microsoft.com/office/powerpoint/2010/main" val="191838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BCE52F-7768-4418-A08D-0729C9ED7DB1}"/>
              </a:ext>
            </a:extLst>
          </p:cNvPr>
          <p:cNvSpPr>
            <a:spLocks noGrp="1"/>
          </p:cNvSpPr>
          <p:nvPr>
            <p:ph type="title"/>
          </p:nvPr>
        </p:nvSpPr>
        <p:spPr/>
        <p:txBody>
          <a:bodyPr/>
          <a:lstStyle/>
          <a:p>
            <a:r>
              <a:rPr lang="he-IL" dirty="0"/>
              <a:t>דמות יודנרט – אדם </a:t>
            </a:r>
            <a:r>
              <a:rPr lang="he-IL" dirty="0" err="1"/>
              <a:t>צ'רניאקוב</a:t>
            </a:r>
            <a:endParaRPr lang="he-IL" dirty="0"/>
          </a:p>
        </p:txBody>
      </p:sp>
      <p:sp>
        <p:nvSpPr>
          <p:cNvPr id="3" name="מציין מיקום תוכן 2">
            <a:extLst>
              <a:ext uri="{FF2B5EF4-FFF2-40B4-BE49-F238E27FC236}">
                <a16:creationId xmlns:a16="http://schemas.microsoft.com/office/drawing/2014/main" id="{0F3BA2AF-2102-490B-888C-64F3B68970D5}"/>
              </a:ext>
            </a:extLst>
          </p:cNvPr>
          <p:cNvSpPr>
            <a:spLocks noGrp="1"/>
          </p:cNvSpPr>
          <p:nvPr>
            <p:ph idx="1"/>
          </p:nvPr>
        </p:nvSpPr>
        <p:spPr/>
        <p:txBody>
          <a:bodyPr/>
          <a:lstStyle/>
          <a:p>
            <a:r>
              <a:rPr lang="he-IL" dirty="0"/>
              <a:t>עם בריחת ראשי הקהילה היהודית מהגטו מונה לראש היודנרט בגטו ורשה. </a:t>
            </a:r>
          </a:p>
          <a:p>
            <a:r>
              <a:rPr lang="he-IL" dirty="0"/>
              <a:t>התמסר לניהול הגטו והקים מערכת לעזרה וטיפול בנזקקים ובצרכים השונים. </a:t>
            </a:r>
          </a:p>
          <a:p>
            <a:r>
              <a:rPr lang="he-IL" dirty="0"/>
              <a:t>נקט עמדה ליברלית ואפשר פעולות של הברחות מזון ופעילויות חשאיות. </a:t>
            </a:r>
          </a:p>
          <a:p>
            <a:r>
              <a:rPr lang="he-IL" dirty="0"/>
              <a:t>ביולי 1942 ציוו הגרמנים על </a:t>
            </a:r>
            <a:r>
              <a:rPr lang="he-IL" dirty="0" err="1"/>
              <a:t>צ'רניאקוב</a:t>
            </a:r>
            <a:r>
              <a:rPr lang="he-IL" dirty="0"/>
              <a:t> להכין רשימות של אלפי יהודים לצורך שילוחם לטרבלינקה. </a:t>
            </a:r>
            <a:r>
              <a:rPr lang="he-IL" dirty="0" err="1"/>
              <a:t>צ'רניאקוב</a:t>
            </a:r>
            <a:r>
              <a:rPr lang="he-IL" dirty="0"/>
              <a:t> סירב לשתף פעולה והתאבד.</a:t>
            </a:r>
          </a:p>
          <a:p>
            <a:endParaRPr lang="he-IL" dirty="0"/>
          </a:p>
          <a:p>
            <a:endParaRPr lang="he-IL" dirty="0"/>
          </a:p>
          <a:p>
            <a:endParaRPr lang="he-IL" dirty="0"/>
          </a:p>
        </p:txBody>
      </p:sp>
    </p:spTree>
    <p:extLst>
      <p:ext uri="{BB962C8B-B14F-4D97-AF65-F5344CB8AC3E}">
        <p14:creationId xmlns:p14="http://schemas.microsoft.com/office/powerpoint/2010/main" val="291779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032658-4E3A-4A6A-91E8-376263D12843}"/>
              </a:ext>
            </a:extLst>
          </p:cNvPr>
          <p:cNvSpPr>
            <a:spLocks noGrp="1"/>
          </p:cNvSpPr>
          <p:nvPr>
            <p:ph type="title"/>
          </p:nvPr>
        </p:nvSpPr>
        <p:spPr/>
        <p:txBody>
          <a:bodyPr/>
          <a:lstStyle/>
          <a:p>
            <a:r>
              <a:rPr lang="he-IL" dirty="0"/>
              <a:t>מטלה</a:t>
            </a:r>
          </a:p>
        </p:txBody>
      </p:sp>
      <p:sp>
        <p:nvSpPr>
          <p:cNvPr id="3" name="מציין מיקום תוכן 2">
            <a:extLst>
              <a:ext uri="{FF2B5EF4-FFF2-40B4-BE49-F238E27FC236}">
                <a16:creationId xmlns:a16="http://schemas.microsoft.com/office/drawing/2014/main" id="{58927900-AB73-43A8-858E-73DCD514FA0C}"/>
              </a:ext>
            </a:extLst>
          </p:cNvPr>
          <p:cNvSpPr>
            <a:spLocks noGrp="1"/>
          </p:cNvSpPr>
          <p:nvPr>
            <p:ph idx="1"/>
          </p:nvPr>
        </p:nvSpPr>
        <p:spPr/>
        <p:txBody>
          <a:bodyPr>
            <a:normAutofit fontScale="92500" lnSpcReduction="10000"/>
          </a:bodyPr>
          <a:lstStyle/>
          <a:p>
            <a:pPr algn="ctr"/>
            <a:r>
              <a:rPr lang="he-IL" sz="8800" dirty="0"/>
              <a:t>קרא את קטעי היומן של </a:t>
            </a:r>
            <a:r>
              <a:rPr lang="he-IL" sz="8800" dirty="0" err="1"/>
              <a:t>צ'רניאקוב</a:t>
            </a:r>
            <a:r>
              <a:rPr lang="he-IL" sz="8800" dirty="0"/>
              <a:t> (עמ' 151) וענה על השאלות שאחריהן</a:t>
            </a:r>
          </a:p>
        </p:txBody>
      </p:sp>
    </p:spTree>
    <p:extLst>
      <p:ext uri="{BB962C8B-B14F-4D97-AF65-F5344CB8AC3E}">
        <p14:creationId xmlns:p14="http://schemas.microsoft.com/office/powerpoint/2010/main" val="271896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32E7A6-CF2C-4182-A8A1-07E108C7B9E5}"/>
              </a:ext>
            </a:extLst>
          </p:cNvPr>
          <p:cNvSpPr>
            <a:spLocks noGrp="1"/>
          </p:cNvSpPr>
          <p:nvPr>
            <p:ph type="title"/>
          </p:nvPr>
        </p:nvSpPr>
        <p:spPr/>
        <p:txBody>
          <a:bodyPr/>
          <a:lstStyle/>
          <a:p>
            <a:endParaRPr lang="he-IL"/>
          </a:p>
        </p:txBody>
      </p:sp>
      <p:pic>
        <p:nvPicPr>
          <p:cNvPr id="1026" name="Picture 2" descr="××××ª ×¡×××× ×××©×××× ××× ×¦××¨××ª ××× ××× ××ª×§××¤×ª ××©×××">
            <a:extLst>
              <a:ext uri="{FF2B5EF4-FFF2-40B4-BE49-F238E27FC236}">
                <a16:creationId xmlns:a16="http://schemas.microsoft.com/office/drawing/2014/main" id="{28394AB4-813F-4D24-A337-EBC091963C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084634" cy="6868364"/>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79C2E7DC-492B-4547-B4CC-305BE2AAB41C}"/>
              </a:ext>
            </a:extLst>
          </p:cNvPr>
          <p:cNvSpPr/>
          <p:nvPr/>
        </p:nvSpPr>
        <p:spPr>
          <a:xfrm>
            <a:off x="0" y="445770"/>
            <a:ext cx="2542478" cy="6297930"/>
          </a:xfrm>
          <a:prstGeom prst="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b="1" dirty="0">
                <a:ln w="22225">
                  <a:solidFill>
                    <a:schemeClr val="accent2"/>
                  </a:solidFill>
                  <a:prstDash val="solid"/>
                </a:ln>
                <a:solidFill>
                  <a:schemeClr val="accent2">
                    <a:lumMod val="40000"/>
                    <a:lumOff val="60000"/>
                  </a:schemeClr>
                </a:solidFill>
              </a:rPr>
              <a:t>לא נלמד – לא בחומר</a:t>
            </a:r>
          </a:p>
        </p:txBody>
      </p:sp>
    </p:spTree>
    <p:extLst>
      <p:ext uri="{BB962C8B-B14F-4D97-AF65-F5344CB8AC3E}">
        <p14:creationId xmlns:p14="http://schemas.microsoft.com/office/powerpoint/2010/main" val="10856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4BD614-B266-46C8-A847-C030E409C04C}"/>
              </a:ext>
            </a:extLst>
          </p:cNvPr>
          <p:cNvSpPr>
            <a:spLocks noGrp="1"/>
          </p:cNvSpPr>
          <p:nvPr>
            <p:ph type="title"/>
          </p:nvPr>
        </p:nvSpPr>
        <p:spPr>
          <a:xfrm>
            <a:off x="831850" y="1709738"/>
            <a:ext cx="10515600" cy="2852737"/>
          </a:xfrm>
        </p:spPr>
        <p:txBody>
          <a:bodyPr/>
          <a:lstStyle/>
          <a:p>
            <a:r>
              <a:rPr lang="he-IL" dirty="0"/>
              <a:t>התנגדות חמושה</a:t>
            </a:r>
          </a:p>
        </p:txBody>
      </p:sp>
      <p:sp>
        <p:nvSpPr>
          <p:cNvPr id="3" name="מציין מיקום טקסט 2">
            <a:extLst>
              <a:ext uri="{FF2B5EF4-FFF2-40B4-BE49-F238E27FC236}">
                <a16:creationId xmlns:a16="http://schemas.microsoft.com/office/drawing/2014/main" id="{FFC64A6E-CF03-41F5-BF05-E49093F6600C}"/>
              </a:ext>
            </a:extLst>
          </p:cNvPr>
          <p:cNvSpPr>
            <a:spLocks noGrp="1"/>
          </p:cNvSpPr>
          <p:nvPr>
            <p:ph type="body" idx="1"/>
          </p:nvPr>
        </p:nvSpPr>
        <p:spPr/>
        <p:txBody>
          <a:bodyPr/>
          <a:lstStyle/>
          <a:p>
            <a:endParaRPr lang="he-IL"/>
          </a:p>
        </p:txBody>
      </p:sp>
      <p:pic>
        <p:nvPicPr>
          <p:cNvPr id="4" name="Picture 2" descr="×ª××× × ×§×©××¨×">
            <a:extLst>
              <a:ext uri="{FF2B5EF4-FFF2-40B4-BE49-F238E27FC236}">
                <a16:creationId xmlns:a16="http://schemas.microsoft.com/office/drawing/2014/main" id="{9E8FAE6A-2720-4F02-B78B-D184EEF197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1073"/>
          <a:stretch/>
        </p:blipFill>
        <p:spPr bwMode="auto">
          <a:xfrm rot="19984237">
            <a:off x="-1206370" y="-537912"/>
            <a:ext cx="7398164" cy="285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5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DE36DD-1FA0-4A3D-A556-7B21EFB9835D}"/>
              </a:ext>
            </a:extLst>
          </p:cNvPr>
          <p:cNvSpPr>
            <a:spLocks noGrp="1"/>
          </p:cNvSpPr>
          <p:nvPr>
            <p:ph type="title"/>
          </p:nvPr>
        </p:nvSpPr>
        <p:spPr/>
        <p:txBody>
          <a:bodyPr/>
          <a:lstStyle/>
          <a:p>
            <a:r>
              <a:rPr lang="he-IL" dirty="0"/>
              <a:t>התנגדות חמושה</a:t>
            </a:r>
          </a:p>
        </p:txBody>
      </p:sp>
      <p:sp>
        <p:nvSpPr>
          <p:cNvPr id="3" name="מציין מיקום תוכן 2">
            <a:extLst>
              <a:ext uri="{FF2B5EF4-FFF2-40B4-BE49-F238E27FC236}">
                <a16:creationId xmlns:a16="http://schemas.microsoft.com/office/drawing/2014/main" id="{BAF22107-A71D-4CF2-9A12-0266F6486553}"/>
              </a:ext>
            </a:extLst>
          </p:cNvPr>
          <p:cNvSpPr>
            <a:spLocks noGrp="1"/>
          </p:cNvSpPr>
          <p:nvPr>
            <p:ph idx="1"/>
          </p:nvPr>
        </p:nvSpPr>
        <p:spPr>
          <a:xfrm>
            <a:off x="838200" y="1825624"/>
            <a:ext cx="10515600" cy="4798459"/>
          </a:xfrm>
          <a:ln w="104775" cmpd="thinThick">
            <a:solidFill>
              <a:schemeClr val="tx1"/>
            </a:solidFill>
          </a:ln>
        </p:spPr>
        <p:txBody>
          <a:bodyPr>
            <a:normAutofit fontScale="77500" lnSpcReduction="20000"/>
          </a:bodyPr>
          <a:lstStyle/>
          <a:p>
            <a:pPr marL="0" indent="0">
              <a:buNone/>
            </a:pPr>
            <a:endParaRPr lang="he-IL" sz="100" b="1" dirty="0"/>
          </a:p>
          <a:p>
            <a:pPr marL="0" indent="0">
              <a:buNone/>
            </a:pPr>
            <a:r>
              <a:rPr lang="he-IL" sz="3000" b="1" dirty="0"/>
              <a:t>אל ניתן שיובילנו כצאן לטבח!</a:t>
            </a:r>
          </a:p>
          <a:p>
            <a:pPr marL="0" indent="0">
              <a:buNone/>
            </a:pPr>
            <a:r>
              <a:rPr lang="he-IL" sz="3000" dirty="0"/>
              <a:t>נוער יהודי, אל תיתן אמון במוליכים אותך שולל. משמונים אלף יהודים </a:t>
            </a:r>
            <a:r>
              <a:rPr lang="he-IL" sz="3000" dirty="0" err="1"/>
              <a:t>שב"ירושלים</a:t>
            </a:r>
            <a:r>
              <a:rPr lang="he-IL" sz="3000" dirty="0"/>
              <a:t> </a:t>
            </a:r>
            <a:r>
              <a:rPr lang="he-IL" sz="3000" dirty="0" err="1"/>
              <a:t>דליטא</a:t>
            </a:r>
            <a:r>
              <a:rPr lang="he-IL" sz="3000" dirty="0"/>
              <a:t>" שרדו אך עשרים אלף. לעינינו קרעו מאתנו את הורינו, אחינו, ואחיותינו.</a:t>
            </a:r>
          </a:p>
          <a:p>
            <a:pPr marL="0" indent="0">
              <a:buNone/>
            </a:pPr>
            <a:r>
              <a:rPr lang="he-IL" sz="3000" dirty="0"/>
              <a:t>היכן הם מאות הגברים שנחטפו לעבודה בידי ה"חוטפים" הליטאים?</a:t>
            </a:r>
            <a:br>
              <a:rPr lang="he-IL" sz="3000" dirty="0"/>
            </a:br>
            <a:r>
              <a:rPr lang="he-IL" sz="3000" dirty="0"/>
              <a:t>היכן הן הנשים הערומות והילדים, שהוצאו מאתנו בליל האימים של הפרובוקציה?</a:t>
            </a:r>
            <a:br>
              <a:rPr lang="he-IL" sz="3000" dirty="0"/>
            </a:br>
            <a:r>
              <a:rPr lang="he-IL" sz="3000" dirty="0"/>
              <a:t>היכן הם יהודי יום הכיפורים?</a:t>
            </a:r>
            <a:br>
              <a:rPr lang="he-IL" sz="3000" dirty="0"/>
            </a:br>
            <a:r>
              <a:rPr lang="he-IL" sz="3000" dirty="0"/>
              <a:t>היכן אחינו מהגטו השני?</a:t>
            </a:r>
            <a:br>
              <a:rPr lang="he-IL" sz="3000" dirty="0"/>
            </a:br>
            <a:r>
              <a:rPr lang="he-IL" sz="3000" dirty="0"/>
              <a:t>כל אשר הוצא משערי הגטו לא חזר עוד.</a:t>
            </a:r>
            <a:br>
              <a:rPr lang="he-IL" sz="3000" dirty="0"/>
            </a:br>
            <a:r>
              <a:rPr lang="he-IL" sz="3000" dirty="0"/>
              <a:t>כל דרכיו של הגסטאפו מובילות </a:t>
            </a:r>
            <a:r>
              <a:rPr lang="he-IL" sz="3000" dirty="0" err="1"/>
              <a:t>לפונאר</a:t>
            </a:r>
            <a:r>
              <a:rPr lang="he-IL" sz="3000" dirty="0"/>
              <a:t> - </a:t>
            </a:r>
            <a:r>
              <a:rPr lang="he-IL" sz="3000" dirty="0" err="1"/>
              <a:t>ופונאר</a:t>
            </a:r>
            <a:r>
              <a:rPr lang="he-IL" sz="3000" dirty="0"/>
              <a:t> היא מוות!</a:t>
            </a:r>
            <a:br>
              <a:rPr lang="he-IL" sz="3000" dirty="0"/>
            </a:br>
            <a:r>
              <a:rPr lang="he-IL" sz="3000" dirty="0"/>
              <a:t>המהססים! השליכו מעליכם כל אשליה. ילדיכם, בעליכן ונשיכם אינם עוד.</a:t>
            </a:r>
            <a:br>
              <a:rPr lang="he-IL" sz="3000" dirty="0"/>
            </a:br>
            <a:r>
              <a:rPr lang="he-IL" sz="3000" dirty="0" err="1"/>
              <a:t>פונאר</a:t>
            </a:r>
            <a:r>
              <a:rPr lang="he-IL" sz="3000" dirty="0"/>
              <a:t> אינה מחנה – שם נורו כולם.</a:t>
            </a:r>
            <a:br>
              <a:rPr lang="he-IL" sz="3000" dirty="0"/>
            </a:br>
            <a:r>
              <a:rPr lang="he-IL" sz="3000" dirty="0"/>
              <a:t>היטלר זומם להשמיד את כל יהודי אירופה. על יהודי ליטא הוטל להיות הראשונים בתור.</a:t>
            </a:r>
            <a:br>
              <a:rPr lang="he-IL" sz="3000" dirty="0"/>
            </a:br>
            <a:r>
              <a:rPr lang="he-IL" sz="3000" dirty="0"/>
              <a:t>אל נלך כצאן לטבח!</a:t>
            </a:r>
            <a:br>
              <a:rPr lang="he-IL" sz="3000" dirty="0"/>
            </a:br>
            <a:r>
              <a:rPr lang="he-IL" sz="3000" dirty="0"/>
              <a:t>נכון, חלשים אנו וחסרי-מגן, אולם התשובה היחידה לאויב היא התנגדות!</a:t>
            </a:r>
            <a:br>
              <a:rPr lang="he-IL" sz="3000" dirty="0"/>
            </a:br>
            <a:r>
              <a:rPr lang="he-IL" sz="3000" dirty="0"/>
              <a:t>אחים! מוטב ליפול כלוחמים בני-חורין מלחיות בחסד מרצחים.</a:t>
            </a:r>
            <a:br>
              <a:rPr lang="he-IL" sz="3000" dirty="0"/>
            </a:br>
            <a:r>
              <a:rPr lang="he-IL" sz="3000" dirty="0"/>
              <a:t>להתגונן! עד הנשימה האחרונה.</a:t>
            </a:r>
          </a:p>
          <a:p>
            <a:pPr algn="ctr"/>
            <a:r>
              <a:rPr lang="he-IL" sz="3000" dirty="0"/>
              <a:t>1   בינואר 1942,  וילנה בגטו.</a:t>
            </a:r>
          </a:p>
          <a:p>
            <a:endParaRPr lang="he-IL" dirty="0"/>
          </a:p>
        </p:txBody>
      </p:sp>
      <p:sp>
        <p:nvSpPr>
          <p:cNvPr id="4" name="מלבן 3">
            <a:extLst>
              <a:ext uri="{FF2B5EF4-FFF2-40B4-BE49-F238E27FC236}">
                <a16:creationId xmlns:a16="http://schemas.microsoft.com/office/drawing/2014/main" id="{8FABA228-3891-4783-BB86-7D4AE5B09388}"/>
              </a:ext>
            </a:extLst>
          </p:cNvPr>
          <p:cNvSpPr/>
          <p:nvPr/>
        </p:nvSpPr>
        <p:spPr>
          <a:xfrm>
            <a:off x="838200" y="1321356"/>
            <a:ext cx="10515600" cy="523220"/>
          </a:xfrm>
          <a:prstGeom prst="rect">
            <a:avLst/>
          </a:prstGeom>
        </p:spPr>
        <p:txBody>
          <a:bodyPr wrap="square">
            <a:spAutoFit/>
          </a:bodyPr>
          <a:lstStyle/>
          <a:p>
            <a:pPr algn="ctr"/>
            <a:r>
              <a:rPr lang="he-IL" sz="2800" b="1" u="sng" dirty="0"/>
              <a:t>כרוז שהוקרא באסיפת הנוער החלוצי בווילנה ב- 1 בינואר 1942 </a:t>
            </a:r>
          </a:p>
        </p:txBody>
      </p:sp>
      <p:sp>
        <p:nvSpPr>
          <p:cNvPr id="5" name="חץ: מחומש 4">
            <a:extLst>
              <a:ext uri="{FF2B5EF4-FFF2-40B4-BE49-F238E27FC236}">
                <a16:creationId xmlns:a16="http://schemas.microsoft.com/office/drawing/2014/main" id="{02BA3712-76AD-4B97-B9A8-8030F705F2E6}"/>
              </a:ext>
            </a:extLst>
          </p:cNvPr>
          <p:cNvSpPr/>
          <p:nvPr/>
        </p:nvSpPr>
        <p:spPr>
          <a:xfrm rot="5400000" flipV="1">
            <a:off x="-250031" y="250031"/>
            <a:ext cx="1321357" cy="821296"/>
          </a:xfrm>
          <a:prstGeom prst="homePlate">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sz="3200" dirty="0"/>
              <a:t>בעד</a:t>
            </a:r>
          </a:p>
        </p:txBody>
      </p:sp>
      <p:sp>
        <p:nvSpPr>
          <p:cNvPr id="6" name="חץ: מחומש 5">
            <a:extLst>
              <a:ext uri="{FF2B5EF4-FFF2-40B4-BE49-F238E27FC236}">
                <a16:creationId xmlns:a16="http://schemas.microsoft.com/office/drawing/2014/main" id="{3E674462-5458-4D38-99F4-4AF31080C255}"/>
              </a:ext>
            </a:extLst>
          </p:cNvPr>
          <p:cNvSpPr/>
          <p:nvPr/>
        </p:nvSpPr>
        <p:spPr>
          <a:xfrm rot="5400000" flipV="1">
            <a:off x="755809" y="250030"/>
            <a:ext cx="1321357" cy="821296"/>
          </a:xfrm>
          <a:prstGeom prst="homePlate">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4000" dirty="0"/>
              <a:t>נגד</a:t>
            </a:r>
          </a:p>
        </p:txBody>
      </p:sp>
    </p:spTree>
    <p:extLst>
      <p:ext uri="{BB962C8B-B14F-4D97-AF65-F5344CB8AC3E}">
        <p14:creationId xmlns:p14="http://schemas.microsoft.com/office/powerpoint/2010/main" val="419096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36B3A6-5D94-4CC6-87EA-3A19F1A29DA2}"/>
              </a:ext>
            </a:extLst>
          </p:cNvPr>
          <p:cNvSpPr>
            <a:spLocks noGrp="1"/>
          </p:cNvSpPr>
          <p:nvPr>
            <p:ph type="title"/>
          </p:nvPr>
        </p:nvSpPr>
        <p:spPr/>
        <p:txBody>
          <a:bodyPr/>
          <a:lstStyle/>
          <a:p>
            <a:r>
              <a:rPr lang="he-IL" dirty="0"/>
              <a:t>קריאה בספר</a:t>
            </a:r>
          </a:p>
        </p:txBody>
      </p:sp>
      <p:sp>
        <p:nvSpPr>
          <p:cNvPr id="3" name="מציין מיקום תוכן 2">
            <a:extLst>
              <a:ext uri="{FF2B5EF4-FFF2-40B4-BE49-F238E27FC236}">
                <a16:creationId xmlns:a16="http://schemas.microsoft.com/office/drawing/2014/main" id="{99E9C728-AB57-46D6-A8FB-5848C6BCF5BC}"/>
              </a:ext>
            </a:extLst>
          </p:cNvPr>
          <p:cNvSpPr>
            <a:spLocks noGrp="1"/>
          </p:cNvSpPr>
          <p:nvPr>
            <p:ph idx="1"/>
          </p:nvPr>
        </p:nvSpPr>
        <p:spPr/>
        <p:txBody>
          <a:bodyPr>
            <a:normAutofit/>
          </a:bodyPr>
          <a:lstStyle/>
          <a:p>
            <a:pPr algn="ctr"/>
            <a:r>
              <a:rPr lang="he-IL" sz="7200" dirty="0"/>
              <a:t>קראו את תיאורו של ויקטור פרנקל בפתח הפרק (עמ' 143) וחשבו על השאלה שלאחר הקטע</a:t>
            </a:r>
          </a:p>
        </p:txBody>
      </p:sp>
    </p:spTree>
    <p:extLst>
      <p:ext uri="{BB962C8B-B14F-4D97-AF65-F5344CB8AC3E}">
        <p14:creationId xmlns:p14="http://schemas.microsoft.com/office/powerpoint/2010/main" val="259036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0C4F6F-9DFD-46A9-A02D-7E72BC64D93A}"/>
              </a:ext>
            </a:extLst>
          </p:cNvPr>
          <p:cNvSpPr>
            <a:spLocks noGrp="1"/>
          </p:cNvSpPr>
          <p:nvPr>
            <p:ph type="title"/>
          </p:nvPr>
        </p:nvSpPr>
        <p:spPr/>
        <p:txBody>
          <a:bodyPr/>
          <a:lstStyle/>
          <a:p>
            <a:r>
              <a:rPr lang="he-IL" dirty="0"/>
              <a:t>התנגדות חמושה</a:t>
            </a:r>
          </a:p>
        </p:txBody>
      </p:sp>
      <p:sp>
        <p:nvSpPr>
          <p:cNvPr id="3" name="מציין מיקום תוכן 2">
            <a:extLst>
              <a:ext uri="{FF2B5EF4-FFF2-40B4-BE49-F238E27FC236}">
                <a16:creationId xmlns:a16="http://schemas.microsoft.com/office/drawing/2014/main" id="{5E39B5E5-89F8-409E-84E1-E07B0AA23340}"/>
              </a:ext>
            </a:extLst>
          </p:cNvPr>
          <p:cNvSpPr>
            <a:spLocks noGrp="1"/>
          </p:cNvSpPr>
          <p:nvPr>
            <p:ph sz="half" idx="1"/>
          </p:nvPr>
        </p:nvSpPr>
        <p:spPr>
          <a:xfrm>
            <a:off x="315433" y="1825625"/>
            <a:ext cx="5704367" cy="4883518"/>
          </a:xfrm>
        </p:spPr>
        <p:txBody>
          <a:bodyPr>
            <a:normAutofit fontScale="77500" lnSpcReduction="20000"/>
          </a:bodyPr>
          <a:lstStyle/>
          <a:p>
            <a:pPr algn="just"/>
            <a:r>
              <a:rPr lang="he-IL" dirty="0"/>
              <a:t>לא כדאי להתעסק עם פולנים. את זאת אומר אני למין היום הראשון, ועכשיו – על אחת כמה וכמה. שימו לב וראו את המתרחש אצל הפולנים, כיצד הם מוכרים איש את אחיו, וכמה יהודים הלכו </a:t>
            </a:r>
            <a:r>
              <a:rPr lang="he-IL" dirty="0" err="1"/>
              <a:t>לפונאר</a:t>
            </a:r>
            <a:r>
              <a:rPr lang="he-IL" dirty="0"/>
              <a:t> בגלל פולנים. אחרי כן </a:t>
            </a:r>
            <a:r>
              <a:rPr lang="he-IL" b="1" dirty="0" err="1"/>
              <a:t>הימלכו</a:t>
            </a:r>
            <a:r>
              <a:rPr lang="he-IL" b="1" dirty="0"/>
              <a:t> בדעתכם, אם אמנם כדאי הדבר</a:t>
            </a:r>
            <a:r>
              <a:rPr lang="he-IL" dirty="0"/>
              <a:t>. כל עוד הגטו הוא גטו, נעשה אנו – אלה הנושאים באחריות את כל מה שאפשר לעשות כדי שבגטו לא יקרה הדבר. כיום ערובה ליהודי כל משפחתו, ואם לא די בזה אטיל אני עצמי את האחריות על כל החדר, וגם אם זה לא יספיק, כל הדירה, ואפילו כל הבניין</a:t>
            </a:r>
            <a:r>
              <a:rPr lang="en-US" dirty="0"/>
              <a:t>.</a:t>
            </a:r>
          </a:p>
          <a:p>
            <a:pPr algn="just"/>
            <a:r>
              <a:rPr lang="he-IL" dirty="0"/>
              <a:t>אתם חייבים להשגיח איש על רעהו, ואם יימצאו חמומי מוח, </a:t>
            </a:r>
            <a:r>
              <a:rPr lang="he-IL" b="1" dirty="0"/>
              <a:t>מחובתכם להודיע למשטרה</a:t>
            </a:r>
            <a:r>
              <a:rPr lang="en-US" b="1" dirty="0"/>
              <a:t>. </a:t>
            </a:r>
            <a:r>
              <a:rPr lang="he-IL" b="1" dirty="0"/>
              <a:t>אין זאת מלשינות. מלשינות תהיה, אם אתם תחרישו ואנשים יסבלו</a:t>
            </a:r>
            <a:r>
              <a:rPr lang="en-US" b="1" dirty="0"/>
              <a:t>.</a:t>
            </a:r>
            <a:r>
              <a:rPr lang="he-IL" b="1" dirty="0"/>
              <a:t>..</a:t>
            </a:r>
            <a:endParaRPr lang="en-US" b="1" dirty="0"/>
          </a:p>
          <a:p>
            <a:pPr algn="just"/>
            <a:r>
              <a:rPr lang="he-IL" dirty="0"/>
              <a:t>תנו דעתכם וראו נא היכן אנו עומדים</a:t>
            </a:r>
            <a:r>
              <a:rPr lang="en-US" dirty="0"/>
              <a:t>!!!</a:t>
            </a:r>
          </a:p>
          <a:p>
            <a:pPr algn="just"/>
            <a:endParaRPr lang="he-IL" dirty="0"/>
          </a:p>
        </p:txBody>
      </p:sp>
      <p:sp>
        <p:nvSpPr>
          <p:cNvPr id="4" name="מציין מיקום תוכן 3">
            <a:extLst>
              <a:ext uri="{FF2B5EF4-FFF2-40B4-BE49-F238E27FC236}">
                <a16:creationId xmlns:a16="http://schemas.microsoft.com/office/drawing/2014/main" id="{E8D21471-DBEF-4501-8E82-744704820033}"/>
              </a:ext>
            </a:extLst>
          </p:cNvPr>
          <p:cNvSpPr>
            <a:spLocks noGrp="1"/>
          </p:cNvSpPr>
          <p:nvPr>
            <p:ph sz="half" idx="2"/>
          </p:nvPr>
        </p:nvSpPr>
        <p:spPr>
          <a:xfrm>
            <a:off x="6172199" y="1825624"/>
            <a:ext cx="5704367" cy="4883519"/>
          </a:xfrm>
        </p:spPr>
        <p:txBody>
          <a:bodyPr>
            <a:normAutofit fontScale="77500" lnSpcReduction="20000"/>
          </a:bodyPr>
          <a:lstStyle/>
          <a:p>
            <a:pPr algn="just"/>
            <a:r>
              <a:rPr lang="he-IL" dirty="0"/>
              <a:t>הזמנתי אתכם לכאן, גבירותי ורבותי, על מנת להשמיע באוזניכם את הדברים הבאים</a:t>
            </a:r>
            <a:r>
              <a:rPr lang="en-US" dirty="0"/>
              <a:t>:</a:t>
            </a:r>
          </a:p>
          <a:p>
            <a:pPr algn="just"/>
            <a:r>
              <a:rPr lang="he-IL" dirty="0"/>
              <a:t>הייתי בימים אלה בגסטאפו ושוחחתי עם ראש </a:t>
            </a:r>
            <a:r>
              <a:rPr lang="he-IL" dirty="0" err="1"/>
              <a:t>הס"ד</a:t>
            </a:r>
            <a:r>
              <a:rPr lang="he-IL" dirty="0"/>
              <a:t> בעניין אקדחים. חייב אני לומר לכם</a:t>
            </a:r>
            <a:r>
              <a:rPr lang="en-US" dirty="0"/>
              <a:t>, </a:t>
            </a:r>
            <a:r>
              <a:rPr lang="he-IL" dirty="0"/>
              <a:t>שאין הוא שוטה כלל. הוא אמר: "</a:t>
            </a:r>
            <a:r>
              <a:rPr lang="he-IL" b="1" dirty="0"/>
              <a:t>הגטו נחוץ מאוד מבחינה כלכלית</a:t>
            </a:r>
            <a:r>
              <a:rPr lang="he-IL" dirty="0"/>
              <a:t>, אבל אתם מסתכנים כמו טיפשים </a:t>
            </a:r>
            <a:r>
              <a:rPr lang="he-IL" b="1" dirty="0"/>
              <a:t>ואם תועמד שאלת הביטחון אמחק אתכם</a:t>
            </a:r>
            <a:r>
              <a:rPr lang="he-IL" dirty="0"/>
              <a:t>. ואפילו אם אתם כבר מסתכנים יהיו לכם 30</a:t>
            </a:r>
            <a:r>
              <a:rPr lang="en-US" dirty="0"/>
              <a:t>, 40, </a:t>
            </a:r>
            <a:r>
              <a:rPr lang="he-IL" dirty="0"/>
              <a:t>או 50 אקדחים – גם אז לא תוכלו להיוושע, אלא רק תחישו את אסונכם</a:t>
            </a:r>
            <a:r>
              <a:rPr lang="en-US" dirty="0"/>
              <a:t>".</a:t>
            </a:r>
          </a:p>
          <a:p>
            <a:pPr algn="just"/>
            <a:r>
              <a:rPr lang="he-IL" dirty="0"/>
              <a:t>לשם מה קראתי לכם? משום שהיום שוב אסרו יהודי בעבור מסחר באקדח. איני יודע עדיין כיצד יסתיים העניין. המקרה הקודם הסתיים בכי טוב, בשביל הגטו. אני יכול לומר לכם </a:t>
            </a:r>
            <a:r>
              <a:rPr lang="he-IL" b="1" dirty="0"/>
              <a:t>שאם הדבר יישנה יענישו אותנו בחומרה. ייתכן </a:t>
            </a:r>
            <a:r>
              <a:rPr lang="he-IL" b="1" dirty="0" err="1"/>
              <a:t>שיקחו</a:t>
            </a:r>
            <a:r>
              <a:rPr lang="he-IL" b="1" dirty="0"/>
              <a:t> את כולם מגיל 60 ומעלה, או ילדים</a:t>
            </a:r>
            <a:r>
              <a:rPr lang="en-US" dirty="0"/>
              <a:t>… </a:t>
            </a:r>
            <a:r>
              <a:rPr lang="he-IL" dirty="0"/>
              <a:t>עיינו בדבר והחליטו, אם אמנם כדאי כל זה!! הללו, שחושבים באופן שקול ובריא – להם יש רק תשובה אחת: אין הדבר כדאי</a:t>
            </a:r>
            <a:r>
              <a:rPr lang="en-US" dirty="0"/>
              <a:t>!!</a:t>
            </a:r>
          </a:p>
          <a:p>
            <a:pPr algn="just"/>
            <a:endParaRPr lang="he-IL" dirty="0"/>
          </a:p>
        </p:txBody>
      </p:sp>
      <p:sp>
        <p:nvSpPr>
          <p:cNvPr id="5" name="מלבן 4">
            <a:extLst>
              <a:ext uri="{FF2B5EF4-FFF2-40B4-BE49-F238E27FC236}">
                <a16:creationId xmlns:a16="http://schemas.microsoft.com/office/drawing/2014/main" id="{CED97128-D7ED-422D-93D9-4FC72223CD1D}"/>
              </a:ext>
            </a:extLst>
          </p:cNvPr>
          <p:cNvSpPr/>
          <p:nvPr/>
        </p:nvSpPr>
        <p:spPr>
          <a:xfrm>
            <a:off x="315433" y="1387181"/>
            <a:ext cx="11561133" cy="461665"/>
          </a:xfrm>
          <a:prstGeom prst="rect">
            <a:avLst/>
          </a:prstGeom>
        </p:spPr>
        <p:txBody>
          <a:bodyPr wrap="square">
            <a:spAutoFit/>
          </a:bodyPr>
          <a:lstStyle/>
          <a:p>
            <a:pPr algn="ctr"/>
            <a:r>
              <a:rPr lang="he-IL" sz="2400" b="1" u="sng" dirty="0"/>
              <a:t>נאומו של ראש גטו וילנה י' </a:t>
            </a:r>
            <a:r>
              <a:rPr lang="he-IL" sz="2400" b="1" u="sng" dirty="0" err="1"/>
              <a:t>גנס</a:t>
            </a:r>
            <a:r>
              <a:rPr lang="he-IL" sz="2400" b="1" u="sng" dirty="0"/>
              <a:t> באסיפת בריגדירים, מנהלים ושוטרים מיום 15 במאי 1943</a:t>
            </a:r>
            <a:endParaRPr lang="en-US" sz="2400" dirty="0"/>
          </a:p>
        </p:txBody>
      </p:sp>
      <p:sp>
        <p:nvSpPr>
          <p:cNvPr id="6" name="חץ: מחומש 5">
            <a:extLst>
              <a:ext uri="{FF2B5EF4-FFF2-40B4-BE49-F238E27FC236}">
                <a16:creationId xmlns:a16="http://schemas.microsoft.com/office/drawing/2014/main" id="{583D0038-DB9D-4070-A0BF-BD239BDC3E90}"/>
              </a:ext>
            </a:extLst>
          </p:cNvPr>
          <p:cNvSpPr/>
          <p:nvPr/>
        </p:nvSpPr>
        <p:spPr>
          <a:xfrm rot="5400000" flipV="1">
            <a:off x="-250031" y="250031"/>
            <a:ext cx="1321357" cy="821296"/>
          </a:xfrm>
          <a:prstGeom prst="homePlate">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3200" dirty="0"/>
              <a:t>בעד</a:t>
            </a:r>
          </a:p>
        </p:txBody>
      </p:sp>
      <p:sp>
        <p:nvSpPr>
          <p:cNvPr id="7" name="חץ: מחומש 6">
            <a:extLst>
              <a:ext uri="{FF2B5EF4-FFF2-40B4-BE49-F238E27FC236}">
                <a16:creationId xmlns:a16="http://schemas.microsoft.com/office/drawing/2014/main" id="{86B4595F-DDD3-4D32-B01C-7D9287F449E0}"/>
              </a:ext>
            </a:extLst>
          </p:cNvPr>
          <p:cNvSpPr/>
          <p:nvPr/>
        </p:nvSpPr>
        <p:spPr>
          <a:xfrm rot="5400000" flipV="1">
            <a:off x="755809" y="250030"/>
            <a:ext cx="1321357" cy="821296"/>
          </a:xfrm>
          <a:prstGeom prst="homePlate">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sz="4000" dirty="0"/>
              <a:t>נגד</a:t>
            </a:r>
          </a:p>
        </p:txBody>
      </p:sp>
    </p:spTree>
    <p:extLst>
      <p:ext uri="{BB962C8B-B14F-4D97-AF65-F5344CB8AC3E}">
        <p14:creationId xmlns:p14="http://schemas.microsoft.com/office/powerpoint/2010/main" val="4121139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5B88C9E7-EB23-47C6-BB32-22AE1856BAF5}"/>
              </a:ext>
            </a:extLst>
          </p:cNvPr>
          <p:cNvSpPr>
            <a:spLocks noGrp="1"/>
          </p:cNvSpPr>
          <p:nvPr>
            <p:ph type="title"/>
          </p:nvPr>
        </p:nvSpPr>
        <p:spPr>
          <a:xfrm>
            <a:off x="838200" y="35516"/>
            <a:ext cx="10515600" cy="1325563"/>
          </a:xfrm>
        </p:spPr>
        <p:txBody>
          <a:bodyPr/>
          <a:lstStyle/>
          <a:p>
            <a:pPr algn="ctr"/>
            <a:r>
              <a:rPr lang="he-IL" dirty="0"/>
              <a:t>בעד ונגד התנגדות חמושה בגטו</a:t>
            </a:r>
          </a:p>
        </p:txBody>
      </p:sp>
      <p:graphicFrame>
        <p:nvGraphicFramePr>
          <p:cNvPr id="7" name="מציין מיקום תוכן 6">
            <a:extLst>
              <a:ext uri="{FF2B5EF4-FFF2-40B4-BE49-F238E27FC236}">
                <a16:creationId xmlns:a16="http://schemas.microsoft.com/office/drawing/2014/main" id="{1F9C56C8-29AB-4037-A661-C4E6732AEDF8}"/>
              </a:ext>
            </a:extLst>
          </p:cNvPr>
          <p:cNvGraphicFramePr>
            <a:graphicFrameLocks noGrp="1"/>
          </p:cNvGraphicFramePr>
          <p:nvPr>
            <p:ph idx="1"/>
            <p:extLst>
              <p:ext uri="{D42A27DB-BD31-4B8C-83A1-F6EECF244321}">
                <p14:modId xmlns:p14="http://schemas.microsoft.com/office/powerpoint/2010/main" val="2961501743"/>
              </p:ext>
            </p:extLst>
          </p:nvPr>
        </p:nvGraphicFramePr>
        <p:xfrm>
          <a:off x="170121" y="1105786"/>
          <a:ext cx="11717079" cy="5471041"/>
        </p:xfrm>
        <a:graphic>
          <a:graphicData uri="http://schemas.openxmlformats.org/drawingml/2006/table">
            <a:tbl>
              <a:tblPr rtl="1" firstRow="1" firstCol="1" bandRow="1">
                <a:tableStyleId>{5C22544A-7EE6-4342-B048-85BDC9FD1C3A}</a:tableStyleId>
              </a:tblPr>
              <a:tblGrid>
                <a:gridCol w="2158409">
                  <a:extLst>
                    <a:ext uri="{9D8B030D-6E8A-4147-A177-3AD203B41FA5}">
                      <a16:colId xmlns:a16="http://schemas.microsoft.com/office/drawing/2014/main" val="3781918508"/>
                    </a:ext>
                  </a:extLst>
                </a:gridCol>
                <a:gridCol w="4779335">
                  <a:extLst>
                    <a:ext uri="{9D8B030D-6E8A-4147-A177-3AD203B41FA5}">
                      <a16:colId xmlns:a16="http://schemas.microsoft.com/office/drawing/2014/main" val="908120253"/>
                    </a:ext>
                  </a:extLst>
                </a:gridCol>
                <a:gridCol w="4779335">
                  <a:extLst>
                    <a:ext uri="{9D8B030D-6E8A-4147-A177-3AD203B41FA5}">
                      <a16:colId xmlns:a16="http://schemas.microsoft.com/office/drawing/2014/main" val="2238070944"/>
                    </a:ext>
                  </a:extLst>
                </a:gridCol>
              </a:tblGrid>
              <a:tr h="508710">
                <a:tc>
                  <a:txBody>
                    <a:bodyPr/>
                    <a:lstStyle/>
                    <a:p>
                      <a:pPr rtl="1"/>
                      <a:endParaRPr lang="he-IL" sz="2400" dirty="0"/>
                    </a:p>
                  </a:txBody>
                  <a:tcPr/>
                </a:tc>
                <a:tc>
                  <a:txBody>
                    <a:bodyPr/>
                    <a:lstStyle/>
                    <a:p>
                      <a:pPr algn="ctr" rtl="1"/>
                      <a:r>
                        <a:rPr lang="he-IL" sz="2400" dirty="0"/>
                        <a:t>בעד התנגדות חמושה</a:t>
                      </a:r>
                    </a:p>
                  </a:txBody>
                  <a:tcPr>
                    <a:solidFill>
                      <a:srgbClr val="00B050"/>
                    </a:solidFill>
                  </a:tcPr>
                </a:tc>
                <a:tc>
                  <a:txBody>
                    <a:bodyPr/>
                    <a:lstStyle/>
                    <a:p>
                      <a:pPr algn="ctr" rtl="1"/>
                      <a:r>
                        <a:rPr lang="he-IL" sz="2400" dirty="0"/>
                        <a:t>נגד התנגדות חמושה</a:t>
                      </a:r>
                    </a:p>
                  </a:txBody>
                  <a:tcPr>
                    <a:solidFill>
                      <a:srgbClr val="FF0000"/>
                    </a:solidFill>
                  </a:tcPr>
                </a:tc>
                <a:extLst>
                  <a:ext uri="{0D108BD9-81ED-4DB2-BD59-A6C34878D82A}">
                    <a16:rowId xmlns:a16="http://schemas.microsoft.com/office/drawing/2014/main" val="2509723545"/>
                  </a:ext>
                </a:extLst>
              </a:tr>
              <a:tr h="1254355">
                <a:tc>
                  <a:txBody>
                    <a:bodyPr/>
                    <a:lstStyle/>
                    <a:p>
                      <a:pPr algn="ctr" rtl="1"/>
                      <a:r>
                        <a:rPr lang="he-IL" sz="2400" dirty="0"/>
                        <a:t>מה ניתן להרוויח? למה כן?</a:t>
                      </a:r>
                    </a:p>
                  </a:txBody>
                  <a:tcPr/>
                </a:tc>
                <a:tc>
                  <a:txBody>
                    <a:bodyPr/>
                    <a:lstStyle/>
                    <a:p>
                      <a:pPr rtl="1"/>
                      <a:endParaRPr lang="he-IL" sz="2400" dirty="0"/>
                    </a:p>
                  </a:txBody>
                  <a:tcPr/>
                </a:tc>
                <a:tc>
                  <a:txBody>
                    <a:bodyPr/>
                    <a:lstStyle/>
                    <a:p>
                      <a:pPr rtl="1"/>
                      <a:endParaRPr lang="he-IL" sz="2400" dirty="0"/>
                    </a:p>
                  </a:txBody>
                  <a:tcPr/>
                </a:tc>
                <a:extLst>
                  <a:ext uri="{0D108BD9-81ED-4DB2-BD59-A6C34878D82A}">
                    <a16:rowId xmlns:a16="http://schemas.microsoft.com/office/drawing/2014/main" val="239012249"/>
                  </a:ext>
                </a:extLst>
              </a:tr>
              <a:tr h="1630661">
                <a:tc>
                  <a:txBody>
                    <a:bodyPr/>
                    <a:lstStyle/>
                    <a:p>
                      <a:pPr algn="ctr" rtl="1"/>
                      <a:r>
                        <a:rPr lang="he-IL" sz="2400" dirty="0"/>
                        <a:t>מה החשש? למה לא?</a:t>
                      </a:r>
                    </a:p>
                  </a:txBody>
                  <a:tcPr anchor="ctr"/>
                </a:tc>
                <a:tc>
                  <a:txBody>
                    <a:bodyPr/>
                    <a:lstStyle/>
                    <a:p>
                      <a:pPr rtl="1"/>
                      <a:endParaRPr lang="he-IL" sz="2400" dirty="0"/>
                    </a:p>
                  </a:txBody>
                  <a:tcPr/>
                </a:tc>
                <a:tc>
                  <a:txBody>
                    <a:bodyPr/>
                    <a:lstStyle/>
                    <a:p>
                      <a:pPr rtl="1"/>
                      <a:endParaRPr lang="he-IL" sz="2400" dirty="0"/>
                    </a:p>
                  </a:txBody>
                  <a:tcPr/>
                </a:tc>
                <a:extLst>
                  <a:ext uri="{0D108BD9-81ED-4DB2-BD59-A6C34878D82A}">
                    <a16:rowId xmlns:a16="http://schemas.microsoft.com/office/drawing/2014/main" val="4217782396"/>
                  </a:ext>
                </a:extLst>
              </a:tr>
              <a:tr h="125435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400" dirty="0"/>
                        <a:t>הסיכוי לחיים</a:t>
                      </a:r>
                    </a:p>
                  </a:txBody>
                  <a:tcPr anchor="ctr"/>
                </a:tc>
                <a:tc>
                  <a:txBody>
                    <a:bodyPr/>
                    <a:lstStyle/>
                    <a:p>
                      <a:pPr rtl="1"/>
                      <a:endParaRPr lang="he-IL" sz="2400" dirty="0"/>
                    </a:p>
                  </a:txBody>
                  <a:tcPr/>
                </a:tc>
                <a:tc>
                  <a:txBody>
                    <a:bodyPr/>
                    <a:lstStyle/>
                    <a:p>
                      <a:pPr rtl="1"/>
                      <a:endParaRPr lang="he-IL" sz="2400" dirty="0"/>
                    </a:p>
                  </a:txBody>
                  <a:tcPr/>
                </a:tc>
                <a:extLst>
                  <a:ext uri="{0D108BD9-81ED-4DB2-BD59-A6C34878D82A}">
                    <a16:rowId xmlns:a16="http://schemas.microsoft.com/office/drawing/2014/main" val="1133105411"/>
                  </a:ext>
                </a:extLst>
              </a:tr>
              <a:tr h="508710">
                <a:tc>
                  <a:txBody>
                    <a:bodyPr/>
                    <a:lstStyle/>
                    <a:p>
                      <a:pPr algn="ctr" rtl="1"/>
                      <a:r>
                        <a:rPr lang="he-IL" sz="2400" dirty="0"/>
                        <a:t>מי האוכלוסייה? (גיל/מעמד)</a:t>
                      </a:r>
                    </a:p>
                  </a:txBody>
                  <a:tcPr anchor="ctr"/>
                </a:tc>
                <a:tc>
                  <a:txBody>
                    <a:bodyPr/>
                    <a:lstStyle/>
                    <a:p>
                      <a:pPr rtl="1"/>
                      <a:endParaRPr lang="he-IL" sz="2400" dirty="0"/>
                    </a:p>
                  </a:txBody>
                  <a:tcPr/>
                </a:tc>
                <a:tc>
                  <a:txBody>
                    <a:bodyPr/>
                    <a:lstStyle/>
                    <a:p>
                      <a:pPr rtl="1"/>
                      <a:endParaRPr lang="he-IL" sz="2400" dirty="0"/>
                    </a:p>
                  </a:txBody>
                  <a:tcPr/>
                </a:tc>
                <a:extLst>
                  <a:ext uri="{0D108BD9-81ED-4DB2-BD59-A6C34878D82A}">
                    <a16:rowId xmlns:a16="http://schemas.microsoft.com/office/drawing/2014/main" val="3193988440"/>
                  </a:ext>
                </a:extLst>
              </a:tr>
            </a:tbl>
          </a:graphicData>
        </a:graphic>
      </p:graphicFrame>
    </p:spTree>
    <p:extLst>
      <p:ext uri="{BB962C8B-B14F-4D97-AF65-F5344CB8AC3E}">
        <p14:creationId xmlns:p14="http://schemas.microsoft.com/office/powerpoint/2010/main" val="3883330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5B88C9E7-EB23-47C6-BB32-22AE1856BAF5}"/>
              </a:ext>
            </a:extLst>
          </p:cNvPr>
          <p:cNvSpPr>
            <a:spLocks noGrp="1"/>
          </p:cNvSpPr>
          <p:nvPr>
            <p:ph type="title"/>
          </p:nvPr>
        </p:nvSpPr>
        <p:spPr>
          <a:xfrm>
            <a:off x="838200" y="35516"/>
            <a:ext cx="10515600" cy="1325563"/>
          </a:xfrm>
        </p:spPr>
        <p:txBody>
          <a:bodyPr/>
          <a:lstStyle/>
          <a:p>
            <a:pPr algn="ctr"/>
            <a:r>
              <a:rPr lang="he-IL" dirty="0"/>
              <a:t>תשובון</a:t>
            </a:r>
          </a:p>
        </p:txBody>
      </p:sp>
      <p:graphicFrame>
        <p:nvGraphicFramePr>
          <p:cNvPr id="7" name="מציין מיקום תוכן 6">
            <a:extLst>
              <a:ext uri="{FF2B5EF4-FFF2-40B4-BE49-F238E27FC236}">
                <a16:creationId xmlns:a16="http://schemas.microsoft.com/office/drawing/2014/main" id="{1F9C56C8-29AB-4037-A661-C4E6732AEDF8}"/>
              </a:ext>
            </a:extLst>
          </p:cNvPr>
          <p:cNvGraphicFramePr>
            <a:graphicFrameLocks noGrp="1"/>
          </p:cNvGraphicFramePr>
          <p:nvPr>
            <p:ph idx="1"/>
            <p:extLst>
              <p:ext uri="{D42A27DB-BD31-4B8C-83A1-F6EECF244321}">
                <p14:modId xmlns:p14="http://schemas.microsoft.com/office/powerpoint/2010/main" val="3934805049"/>
              </p:ext>
            </p:extLst>
          </p:nvPr>
        </p:nvGraphicFramePr>
        <p:xfrm>
          <a:off x="170121" y="1105786"/>
          <a:ext cx="11717079" cy="5471041"/>
        </p:xfrm>
        <a:graphic>
          <a:graphicData uri="http://schemas.openxmlformats.org/drawingml/2006/table">
            <a:tbl>
              <a:tblPr rtl="1" firstRow="1" firstCol="1" bandRow="1">
                <a:tableStyleId>{5C22544A-7EE6-4342-B048-85BDC9FD1C3A}</a:tableStyleId>
              </a:tblPr>
              <a:tblGrid>
                <a:gridCol w="2158409">
                  <a:extLst>
                    <a:ext uri="{9D8B030D-6E8A-4147-A177-3AD203B41FA5}">
                      <a16:colId xmlns:a16="http://schemas.microsoft.com/office/drawing/2014/main" val="3781918508"/>
                    </a:ext>
                  </a:extLst>
                </a:gridCol>
                <a:gridCol w="4779335">
                  <a:extLst>
                    <a:ext uri="{9D8B030D-6E8A-4147-A177-3AD203B41FA5}">
                      <a16:colId xmlns:a16="http://schemas.microsoft.com/office/drawing/2014/main" val="908120253"/>
                    </a:ext>
                  </a:extLst>
                </a:gridCol>
                <a:gridCol w="4779335">
                  <a:extLst>
                    <a:ext uri="{9D8B030D-6E8A-4147-A177-3AD203B41FA5}">
                      <a16:colId xmlns:a16="http://schemas.microsoft.com/office/drawing/2014/main" val="2238070944"/>
                    </a:ext>
                  </a:extLst>
                </a:gridCol>
              </a:tblGrid>
              <a:tr h="508710">
                <a:tc>
                  <a:txBody>
                    <a:bodyPr/>
                    <a:lstStyle/>
                    <a:p>
                      <a:pPr algn="ctr" rtl="1"/>
                      <a:endParaRPr lang="he-IL" sz="2400" b="1" dirty="0"/>
                    </a:p>
                  </a:txBody>
                  <a:tcPr anchor="ctr"/>
                </a:tc>
                <a:tc>
                  <a:txBody>
                    <a:bodyPr/>
                    <a:lstStyle/>
                    <a:p>
                      <a:pPr algn="ctr" rtl="1"/>
                      <a:r>
                        <a:rPr lang="he-IL" sz="2400" b="1" dirty="0"/>
                        <a:t>בעד התנגדות חמושה</a:t>
                      </a:r>
                    </a:p>
                  </a:txBody>
                  <a:tcPr anchor="ctr">
                    <a:solidFill>
                      <a:srgbClr val="00B050"/>
                    </a:solidFill>
                  </a:tcPr>
                </a:tc>
                <a:tc>
                  <a:txBody>
                    <a:bodyPr/>
                    <a:lstStyle/>
                    <a:p>
                      <a:pPr algn="ctr" rtl="1"/>
                      <a:r>
                        <a:rPr lang="he-IL" sz="2400" b="1" dirty="0"/>
                        <a:t>נגד התנגדות חמושה</a:t>
                      </a:r>
                    </a:p>
                  </a:txBody>
                  <a:tcPr anchor="ctr">
                    <a:solidFill>
                      <a:srgbClr val="FF0000"/>
                    </a:solidFill>
                  </a:tcPr>
                </a:tc>
                <a:extLst>
                  <a:ext uri="{0D108BD9-81ED-4DB2-BD59-A6C34878D82A}">
                    <a16:rowId xmlns:a16="http://schemas.microsoft.com/office/drawing/2014/main" val="2509723545"/>
                  </a:ext>
                </a:extLst>
              </a:tr>
              <a:tr h="1254355">
                <a:tc>
                  <a:txBody>
                    <a:bodyPr/>
                    <a:lstStyle/>
                    <a:p>
                      <a:pPr algn="ctr" rtl="1"/>
                      <a:r>
                        <a:rPr lang="he-IL" sz="2400" dirty="0"/>
                        <a:t>מה ניתן להרוויח? למה כן?</a:t>
                      </a:r>
                    </a:p>
                  </a:txBody>
                  <a:tcPr anchor="ctr"/>
                </a:tc>
                <a:tc>
                  <a:txBody>
                    <a:bodyPr/>
                    <a:lstStyle/>
                    <a:p>
                      <a:pPr algn="ctr" rtl="1"/>
                      <a:r>
                        <a:rPr lang="he-IL" sz="2400" dirty="0"/>
                        <a:t>מוות בכבוד, גאווה, מופת לדורות הבאים, פגיעה בנאצים ובפעולותיהם</a:t>
                      </a:r>
                    </a:p>
                  </a:txBody>
                  <a:tcPr anchor="ctr"/>
                </a:tc>
                <a:tc>
                  <a:txBody>
                    <a:bodyPr/>
                    <a:lstStyle/>
                    <a:p>
                      <a:pPr algn="ctr" rtl="1"/>
                      <a:r>
                        <a:rPr lang="he-IL" sz="2400" dirty="0"/>
                        <a:t>יש סיכוי לשרוד אם הגטו ימשיך מספיק זמן בלי בלגן, לחימה רק מסכנת את הכול</a:t>
                      </a:r>
                    </a:p>
                  </a:txBody>
                  <a:tcPr anchor="ctr"/>
                </a:tc>
                <a:extLst>
                  <a:ext uri="{0D108BD9-81ED-4DB2-BD59-A6C34878D82A}">
                    <a16:rowId xmlns:a16="http://schemas.microsoft.com/office/drawing/2014/main" val="239012249"/>
                  </a:ext>
                </a:extLst>
              </a:tr>
              <a:tr h="1630661">
                <a:tc>
                  <a:txBody>
                    <a:bodyPr/>
                    <a:lstStyle/>
                    <a:p>
                      <a:pPr algn="ctr" rtl="1"/>
                      <a:r>
                        <a:rPr lang="he-IL" sz="2400" dirty="0"/>
                        <a:t>מה החשש? למה לא?</a:t>
                      </a:r>
                    </a:p>
                  </a:txBody>
                  <a:tcPr anchor="ctr"/>
                </a:tc>
                <a:tc>
                  <a:txBody>
                    <a:bodyPr/>
                    <a:lstStyle/>
                    <a:p>
                      <a:pPr algn="ctr" rtl="1"/>
                      <a:r>
                        <a:rPr lang="he-IL" sz="2400" dirty="0"/>
                        <a:t>חיסול מהיר יותר של הגטו, מחסור בנשק ואמצעים, ענישה קולקטיבית (אם ימרדו או יברחו יענישו את שאר האנשים), דאגה למשפחה שמאחור</a:t>
                      </a:r>
                    </a:p>
                  </a:txBody>
                  <a:tcPr anchor="ctr"/>
                </a:tc>
                <a:tc>
                  <a:txBody>
                    <a:bodyPr/>
                    <a:lstStyle/>
                    <a:p>
                      <a:pPr algn="ctr" rtl="1"/>
                      <a:r>
                        <a:rPr lang="he-IL" sz="2400" dirty="0"/>
                        <a:t>אולי הגרמנים פשוט יחסלו את הגטו בלי קשר למעשי היהודים, אולי הציות רק מקל עליהם את העבודה והורג יותר בסך הכולל</a:t>
                      </a:r>
                    </a:p>
                  </a:txBody>
                  <a:tcPr anchor="ctr"/>
                </a:tc>
                <a:extLst>
                  <a:ext uri="{0D108BD9-81ED-4DB2-BD59-A6C34878D82A}">
                    <a16:rowId xmlns:a16="http://schemas.microsoft.com/office/drawing/2014/main" val="4217782396"/>
                  </a:ext>
                </a:extLst>
              </a:tr>
              <a:tr h="125435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400" dirty="0"/>
                        <a:t>הסיכוי לחיים</a:t>
                      </a:r>
                    </a:p>
                  </a:txBody>
                  <a:tcPr anchor="ctr"/>
                </a:tc>
                <a:tc>
                  <a:txBody>
                    <a:bodyPr/>
                    <a:lstStyle/>
                    <a:p>
                      <a:pPr algn="ctr" rtl="1"/>
                      <a:r>
                        <a:rPr lang="he-IL" sz="2400" dirty="0"/>
                        <a:t>ניתן אולי להציל מעטים דרך המרד, כאשר הימנעות עלולה להוביל לחיסול כולם</a:t>
                      </a:r>
                    </a:p>
                  </a:txBody>
                  <a:tcPr anchor="ctr"/>
                </a:tc>
                <a:tc>
                  <a:txBody>
                    <a:bodyPr/>
                    <a:lstStyle/>
                    <a:p>
                      <a:pPr algn="ctr" rtl="1"/>
                      <a:r>
                        <a:rPr lang="he-IL" sz="2400" dirty="0"/>
                        <a:t>ציות ועמידה ברצון הגרמנים עשויים להציל את אנשי הגטו ובטח להרוויח זמן עד חיסול הגטו</a:t>
                      </a:r>
                    </a:p>
                  </a:txBody>
                  <a:tcPr anchor="ctr"/>
                </a:tc>
                <a:extLst>
                  <a:ext uri="{0D108BD9-81ED-4DB2-BD59-A6C34878D82A}">
                    <a16:rowId xmlns:a16="http://schemas.microsoft.com/office/drawing/2014/main" val="1133105411"/>
                  </a:ext>
                </a:extLst>
              </a:tr>
              <a:tr h="508710">
                <a:tc>
                  <a:txBody>
                    <a:bodyPr/>
                    <a:lstStyle/>
                    <a:p>
                      <a:pPr algn="ctr" rtl="1"/>
                      <a:r>
                        <a:rPr lang="he-IL" sz="2400" dirty="0"/>
                        <a:t>מי האוכלוסייה? (גיל/מעמד)</a:t>
                      </a:r>
                    </a:p>
                  </a:txBody>
                  <a:tcPr anchor="ctr"/>
                </a:tc>
                <a:tc>
                  <a:txBody>
                    <a:bodyPr/>
                    <a:lstStyle/>
                    <a:p>
                      <a:pPr algn="ctr" rtl="1"/>
                      <a:r>
                        <a:rPr lang="he-IL" sz="2400" dirty="0"/>
                        <a:t>צעירים, פשוטי עם</a:t>
                      </a:r>
                    </a:p>
                  </a:txBody>
                  <a:tcPr anchor="ctr"/>
                </a:tc>
                <a:tc>
                  <a:txBody>
                    <a:bodyPr/>
                    <a:lstStyle/>
                    <a:p>
                      <a:pPr algn="ctr" rtl="1"/>
                      <a:r>
                        <a:rPr lang="he-IL" sz="2400" dirty="0"/>
                        <a:t>מבוגרים, הנהגה</a:t>
                      </a:r>
                    </a:p>
                  </a:txBody>
                  <a:tcPr anchor="ctr"/>
                </a:tc>
                <a:extLst>
                  <a:ext uri="{0D108BD9-81ED-4DB2-BD59-A6C34878D82A}">
                    <a16:rowId xmlns:a16="http://schemas.microsoft.com/office/drawing/2014/main" val="3193988440"/>
                  </a:ext>
                </a:extLst>
              </a:tr>
            </a:tbl>
          </a:graphicData>
        </a:graphic>
      </p:graphicFrame>
    </p:spTree>
    <p:extLst>
      <p:ext uri="{BB962C8B-B14F-4D97-AF65-F5344CB8AC3E}">
        <p14:creationId xmlns:p14="http://schemas.microsoft.com/office/powerpoint/2010/main" val="8148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8B4775-1BF3-4BB3-B3E8-AC1BE4E66C18}"/>
              </a:ext>
            </a:extLst>
          </p:cNvPr>
          <p:cNvSpPr>
            <a:spLocks noGrp="1"/>
          </p:cNvSpPr>
          <p:nvPr>
            <p:ph type="title"/>
          </p:nvPr>
        </p:nvSpPr>
        <p:spPr/>
        <p:txBody>
          <a:bodyPr/>
          <a:lstStyle/>
          <a:p>
            <a:r>
              <a:rPr lang="he-IL" dirty="0"/>
              <a:t>מרד גטו ורשה (עמ' 191-198)</a:t>
            </a:r>
          </a:p>
        </p:txBody>
      </p:sp>
      <p:sp>
        <p:nvSpPr>
          <p:cNvPr id="3" name="מציין מיקום תוכן 2">
            <a:extLst>
              <a:ext uri="{FF2B5EF4-FFF2-40B4-BE49-F238E27FC236}">
                <a16:creationId xmlns:a16="http://schemas.microsoft.com/office/drawing/2014/main" id="{B6C6F19E-1FA8-4DFA-8D44-B18DD2EE07F7}"/>
              </a:ext>
            </a:extLst>
          </p:cNvPr>
          <p:cNvSpPr>
            <a:spLocks noGrp="1"/>
          </p:cNvSpPr>
          <p:nvPr>
            <p:ph idx="1"/>
          </p:nvPr>
        </p:nvSpPr>
        <p:spPr/>
        <p:txBody>
          <a:bodyPr/>
          <a:lstStyle/>
          <a:p>
            <a:r>
              <a:rPr lang="he-IL" dirty="0"/>
              <a:t>ב-22 ביולי 1942, ערב תשעה באב, החלו הגרמנים בגירוש הגדול מגטו ורשה. אחרי גירוש זה נותרו פחות מ-60 אלף יהודים בגטו ושטחו צומצם משמעותית (-</a:t>
            </a:r>
            <a:r>
              <a:rPr lang="he-IL" dirty="0" err="1"/>
              <a:t>צ'רניאקוב</a:t>
            </a:r>
            <a:r>
              <a:rPr lang="he-IL" dirty="0"/>
              <a:t> התאבד לפני תחילת הגירוש).</a:t>
            </a:r>
          </a:p>
          <a:p>
            <a:r>
              <a:rPr lang="he-IL" dirty="0"/>
              <a:t>ב-18 בינואר 1943 פתחו הגרמנים באקציה נוספת. הנהגת המחתרת היהודית העריכה שמדובר בגירוש הסופי מן הגטו והגיבה בכוח (במה שמכונה בשם "המרד הקטן"). הגרמנים הפסיקו את הגירושים וזה עודד את היהודים לפנות לדרך של התנגדות חמושה.</a:t>
            </a:r>
          </a:p>
          <a:p>
            <a:r>
              <a:rPr lang="he-IL" dirty="0"/>
              <a:t>ב-19 באפריל 1943, ערב פסח, החלה אקציית החיסול (של הגטו), והארגונים המחתרתיים פתחו בהתנגדות כוללת.</a:t>
            </a:r>
          </a:p>
          <a:p>
            <a:pPr lvl="1"/>
            <a:endParaRPr lang="he-IL" dirty="0"/>
          </a:p>
        </p:txBody>
      </p:sp>
    </p:spTree>
    <p:extLst>
      <p:ext uri="{BB962C8B-B14F-4D97-AF65-F5344CB8AC3E}">
        <p14:creationId xmlns:p14="http://schemas.microsoft.com/office/powerpoint/2010/main" val="356184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8B4775-1BF3-4BB3-B3E8-AC1BE4E66C18}"/>
              </a:ext>
            </a:extLst>
          </p:cNvPr>
          <p:cNvSpPr>
            <a:spLocks noGrp="1"/>
          </p:cNvSpPr>
          <p:nvPr>
            <p:ph type="title"/>
          </p:nvPr>
        </p:nvSpPr>
        <p:spPr/>
        <p:txBody>
          <a:bodyPr/>
          <a:lstStyle/>
          <a:p>
            <a:r>
              <a:rPr lang="he-IL" dirty="0"/>
              <a:t>מרד גטו ורשה (עמ' 191-198)</a:t>
            </a:r>
          </a:p>
        </p:txBody>
      </p:sp>
      <p:sp>
        <p:nvSpPr>
          <p:cNvPr id="4" name="מציין מיקום טקסט 3">
            <a:extLst>
              <a:ext uri="{FF2B5EF4-FFF2-40B4-BE49-F238E27FC236}">
                <a16:creationId xmlns:a16="http://schemas.microsoft.com/office/drawing/2014/main" id="{C7438A51-04A4-4620-B4DD-03ECA8E79900}"/>
              </a:ext>
            </a:extLst>
          </p:cNvPr>
          <p:cNvSpPr>
            <a:spLocks noGrp="1"/>
          </p:cNvSpPr>
          <p:nvPr>
            <p:ph type="body" idx="1"/>
          </p:nvPr>
        </p:nvSpPr>
        <p:spPr>
          <a:xfrm>
            <a:off x="6096000" y="4064948"/>
            <a:ext cx="5157787" cy="823912"/>
          </a:xfrm>
        </p:spPr>
        <p:txBody>
          <a:bodyPr/>
          <a:lstStyle/>
          <a:p>
            <a:r>
              <a:rPr lang="he-IL" dirty="0" err="1"/>
              <a:t>אצ"י</a:t>
            </a:r>
            <a:r>
              <a:rPr lang="he-IL" dirty="0"/>
              <a:t> – הארגון הצבאי היהודי</a:t>
            </a:r>
          </a:p>
        </p:txBody>
      </p:sp>
      <p:sp>
        <p:nvSpPr>
          <p:cNvPr id="3" name="מציין מיקום תוכן 2">
            <a:extLst>
              <a:ext uri="{FF2B5EF4-FFF2-40B4-BE49-F238E27FC236}">
                <a16:creationId xmlns:a16="http://schemas.microsoft.com/office/drawing/2014/main" id="{B6C6F19E-1FA8-4DFA-8D44-B18DD2EE07F7}"/>
              </a:ext>
            </a:extLst>
          </p:cNvPr>
          <p:cNvSpPr>
            <a:spLocks noGrp="1"/>
          </p:cNvSpPr>
          <p:nvPr>
            <p:ph sz="half" idx="2"/>
          </p:nvPr>
        </p:nvSpPr>
        <p:spPr>
          <a:xfrm>
            <a:off x="7401135" y="4917320"/>
            <a:ext cx="4790865" cy="1940680"/>
          </a:xfrm>
        </p:spPr>
        <p:txBody>
          <a:bodyPr>
            <a:normAutofit/>
          </a:bodyPr>
          <a:lstStyle/>
          <a:p>
            <a:pPr lvl="1"/>
            <a:r>
              <a:rPr lang="he-IL" dirty="0" err="1"/>
              <a:t>פאבל</a:t>
            </a:r>
            <a:r>
              <a:rPr lang="he-IL" dirty="0"/>
              <a:t> פרנקל, דוד אפלבאום</a:t>
            </a:r>
          </a:p>
          <a:p>
            <a:pPr lvl="1"/>
            <a:r>
              <a:rPr lang="he-IL" dirty="0"/>
              <a:t>התנועה הרוויזיוניסטית, בית"ר</a:t>
            </a:r>
          </a:p>
          <a:p>
            <a:pPr lvl="1"/>
            <a:r>
              <a:rPr lang="he-IL" dirty="0"/>
              <a:t>המפקדה ברחוב </a:t>
            </a:r>
            <a:r>
              <a:rPr lang="he-IL" dirty="0" err="1"/>
              <a:t>מוראנובסקי</a:t>
            </a:r>
            <a:r>
              <a:rPr lang="he-IL" dirty="0"/>
              <a:t> 7</a:t>
            </a:r>
          </a:p>
        </p:txBody>
      </p:sp>
      <p:sp>
        <p:nvSpPr>
          <p:cNvPr id="5" name="מציין מיקום טקסט 4">
            <a:extLst>
              <a:ext uri="{FF2B5EF4-FFF2-40B4-BE49-F238E27FC236}">
                <a16:creationId xmlns:a16="http://schemas.microsoft.com/office/drawing/2014/main" id="{48880837-C0BF-4401-820F-29DC88A3176E}"/>
              </a:ext>
            </a:extLst>
          </p:cNvPr>
          <p:cNvSpPr>
            <a:spLocks noGrp="1"/>
          </p:cNvSpPr>
          <p:nvPr>
            <p:ph type="body" sz="quarter" idx="3"/>
          </p:nvPr>
        </p:nvSpPr>
        <p:spPr/>
        <p:txBody>
          <a:bodyPr/>
          <a:lstStyle/>
          <a:p>
            <a:r>
              <a:rPr lang="he-IL" dirty="0" err="1"/>
              <a:t>אי"ל</a:t>
            </a:r>
            <a:r>
              <a:rPr lang="he-IL" dirty="0"/>
              <a:t> – הארגון היהודי הלוחם</a:t>
            </a:r>
          </a:p>
        </p:txBody>
      </p:sp>
      <p:sp>
        <p:nvSpPr>
          <p:cNvPr id="6" name="מציין מיקום תוכן 5">
            <a:extLst>
              <a:ext uri="{FF2B5EF4-FFF2-40B4-BE49-F238E27FC236}">
                <a16:creationId xmlns:a16="http://schemas.microsoft.com/office/drawing/2014/main" id="{5DA71C55-E029-492A-A08A-FF6A167CE327}"/>
              </a:ext>
            </a:extLst>
          </p:cNvPr>
          <p:cNvSpPr>
            <a:spLocks noGrp="1"/>
          </p:cNvSpPr>
          <p:nvPr>
            <p:ph sz="quarter" idx="4"/>
          </p:nvPr>
        </p:nvSpPr>
        <p:spPr>
          <a:xfrm>
            <a:off x="7302710" y="2619375"/>
            <a:ext cx="4790865" cy="1727994"/>
          </a:xfrm>
        </p:spPr>
        <p:txBody>
          <a:bodyPr>
            <a:normAutofit/>
          </a:bodyPr>
          <a:lstStyle/>
          <a:p>
            <a:pPr lvl="1"/>
            <a:r>
              <a:rPr lang="he-IL" dirty="0"/>
              <a:t>מרדכי </a:t>
            </a:r>
            <a:r>
              <a:rPr lang="he-IL" dirty="0" err="1"/>
              <a:t>אנילביץ</a:t>
            </a:r>
            <a:r>
              <a:rPr lang="he-IL" dirty="0"/>
              <a:t>', מרק </a:t>
            </a:r>
            <a:r>
              <a:rPr lang="he-IL" dirty="0" err="1"/>
              <a:t>אדלמן</a:t>
            </a:r>
            <a:endParaRPr lang="he-IL" dirty="0"/>
          </a:p>
          <a:p>
            <a:pPr lvl="1"/>
            <a:r>
              <a:rPr lang="he-IL" dirty="0"/>
              <a:t>השומר הצעיר, עקיבא, דרור, (</a:t>
            </a:r>
            <a:r>
              <a:rPr lang="he-IL" dirty="0" err="1"/>
              <a:t>הבונד</a:t>
            </a:r>
            <a:r>
              <a:rPr lang="he-IL" dirty="0"/>
              <a:t>)</a:t>
            </a:r>
          </a:p>
          <a:p>
            <a:pPr lvl="1"/>
            <a:r>
              <a:rPr lang="he-IL" dirty="0"/>
              <a:t>המפקדה ברחוב מילה 18</a:t>
            </a:r>
          </a:p>
          <a:p>
            <a:endParaRPr lang="he-IL" dirty="0"/>
          </a:p>
        </p:txBody>
      </p:sp>
      <p:pic>
        <p:nvPicPr>
          <p:cNvPr id="6146" name="Picture 2" descr="https://upload.wikimedia.org/wikipedia/he/d/d5/Warsawghettomap.jpg">
            <a:extLst>
              <a:ext uri="{FF2B5EF4-FFF2-40B4-BE49-F238E27FC236}">
                <a16:creationId xmlns:a16="http://schemas.microsoft.com/office/drawing/2014/main" id="{7A3DBB7E-A872-477A-9F8B-C58B3BC47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830"/>
            <a:ext cx="7404311" cy="485907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מחבר חץ ישר 7">
            <a:extLst>
              <a:ext uri="{FF2B5EF4-FFF2-40B4-BE49-F238E27FC236}">
                <a16:creationId xmlns:a16="http://schemas.microsoft.com/office/drawing/2014/main" id="{2DF87344-1DD0-48AF-9AB7-9144FC3C6337}"/>
              </a:ext>
            </a:extLst>
          </p:cNvPr>
          <p:cNvCxnSpPr>
            <a:cxnSpLocks/>
          </p:cNvCxnSpPr>
          <p:nvPr/>
        </p:nvCxnSpPr>
        <p:spPr>
          <a:xfrm>
            <a:off x="2030819" y="1605516"/>
            <a:ext cx="1562986" cy="12759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מציין מיקום תוכן 5">
            <a:extLst>
              <a:ext uri="{FF2B5EF4-FFF2-40B4-BE49-F238E27FC236}">
                <a16:creationId xmlns:a16="http://schemas.microsoft.com/office/drawing/2014/main" id="{56B93538-A290-4083-9694-9D7E350908DD}"/>
              </a:ext>
            </a:extLst>
          </p:cNvPr>
          <p:cNvSpPr txBox="1">
            <a:spLocks/>
          </p:cNvSpPr>
          <p:nvPr/>
        </p:nvSpPr>
        <p:spPr>
          <a:xfrm>
            <a:off x="170121" y="817166"/>
            <a:ext cx="1860698" cy="110066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400" dirty="0"/>
              <a:t>שטח הגטו עם פרוץ המרד</a:t>
            </a:r>
          </a:p>
        </p:txBody>
      </p:sp>
    </p:spTree>
    <p:extLst>
      <p:ext uri="{BB962C8B-B14F-4D97-AF65-F5344CB8AC3E}">
        <p14:creationId xmlns:p14="http://schemas.microsoft.com/office/powerpoint/2010/main" val="1146850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5C20BA-6574-4181-917E-A3AE1B2E35C1}"/>
              </a:ext>
            </a:extLst>
          </p:cNvPr>
          <p:cNvSpPr>
            <a:spLocks noGrp="1"/>
          </p:cNvSpPr>
          <p:nvPr>
            <p:ph type="title"/>
          </p:nvPr>
        </p:nvSpPr>
        <p:spPr/>
        <p:txBody>
          <a:bodyPr/>
          <a:lstStyle/>
          <a:p>
            <a:r>
              <a:rPr lang="he-IL" dirty="0"/>
              <a:t>מרד גטו ורשה (עמ' 191-198)</a:t>
            </a:r>
          </a:p>
        </p:txBody>
      </p:sp>
      <p:sp>
        <p:nvSpPr>
          <p:cNvPr id="7" name="מציין מיקום תוכן 6">
            <a:extLst>
              <a:ext uri="{FF2B5EF4-FFF2-40B4-BE49-F238E27FC236}">
                <a16:creationId xmlns:a16="http://schemas.microsoft.com/office/drawing/2014/main" id="{21BDE76C-F858-40AC-A429-9EF50E4D7D35}"/>
              </a:ext>
            </a:extLst>
          </p:cNvPr>
          <p:cNvSpPr>
            <a:spLocks noGrp="1"/>
          </p:cNvSpPr>
          <p:nvPr>
            <p:ph idx="1"/>
          </p:nvPr>
        </p:nvSpPr>
        <p:spPr/>
        <p:txBody>
          <a:bodyPr/>
          <a:lstStyle/>
          <a:p>
            <a:r>
              <a:rPr lang="he-IL" dirty="0"/>
              <a:t>לפני המרידה הקימו מערכת מסועפת של בונקרים, תעלות, מחילות – הכול מתחת לקרקע ומתחת לבתים.</a:t>
            </a:r>
          </a:p>
          <a:p>
            <a:r>
              <a:rPr lang="he-IL" dirty="0"/>
              <a:t>הנאצים הופתעו מהמרידה ולא הצליחו ממש לדכא אותה ביעילות. לצורך דיכוי המרד נשלח במיוחד הקצין הנאצי </a:t>
            </a:r>
            <a:r>
              <a:rPr lang="he-IL" dirty="0" err="1"/>
              <a:t>יורגן</a:t>
            </a:r>
            <a:r>
              <a:rPr lang="he-IL" dirty="0"/>
              <a:t> </a:t>
            </a:r>
            <a:r>
              <a:rPr lang="he-IL" dirty="0" err="1"/>
              <a:t>שטרופ</a:t>
            </a:r>
            <a:r>
              <a:rPr lang="he-IL" dirty="0"/>
              <a:t> לפקד על הכוחות. הנאצים מתחילים לשרוף את בתי הגטו וכך הורגים את היהודים המתחבאים או מכריחים אותם לצאת החוצה. </a:t>
            </a:r>
          </a:p>
          <a:p>
            <a:r>
              <a:rPr lang="he-IL" dirty="0"/>
              <a:t>הקרבות החלו בזמן שהנאצים ניסו לערוך את האקציה הסופית (19/04/1943) ונמשכו כמה שבועות! (16/05/1943) עד פיצוץ בית הכנסת הגדול של ורשה כסמל לחיסול הגטו. </a:t>
            </a:r>
          </a:p>
        </p:txBody>
      </p:sp>
    </p:spTree>
    <p:extLst>
      <p:ext uri="{BB962C8B-B14F-4D97-AF65-F5344CB8AC3E}">
        <p14:creationId xmlns:p14="http://schemas.microsoft.com/office/powerpoint/2010/main" val="101570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5C20BA-6574-4181-917E-A3AE1B2E35C1}"/>
              </a:ext>
            </a:extLst>
          </p:cNvPr>
          <p:cNvSpPr>
            <a:spLocks noGrp="1"/>
          </p:cNvSpPr>
          <p:nvPr>
            <p:ph type="title"/>
          </p:nvPr>
        </p:nvSpPr>
        <p:spPr>
          <a:xfrm>
            <a:off x="1676400" y="-351416"/>
            <a:ext cx="10515600" cy="1325563"/>
          </a:xfrm>
        </p:spPr>
        <p:txBody>
          <a:bodyPr/>
          <a:lstStyle/>
          <a:p>
            <a:r>
              <a:rPr lang="he-IL" dirty="0"/>
              <a:t>מרד גטו ורשה (עמ' 191-198)</a:t>
            </a:r>
          </a:p>
        </p:txBody>
      </p:sp>
      <p:pic>
        <p:nvPicPr>
          <p:cNvPr id="7170" name="Picture 2" descr="https://upload.wikimedia.org/wikipedia/commons/thumb/b/b5/Stroop_Report_-_Warsaw_Ghetto_Uprising_-_26552.jpg/1024px-Stroop_Report_-_Warsaw_Ghetto_Uprising_-_26552.jpg">
            <a:extLst>
              <a:ext uri="{FF2B5EF4-FFF2-40B4-BE49-F238E27FC236}">
                <a16:creationId xmlns:a16="http://schemas.microsoft.com/office/drawing/2014/main" id="{E2C7EB4C-408D-4964-AE1F-B9DE3DD3D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3" y="-73606"/>
            <a:ext cx="4570044" cy="334280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upload.wikimedia.org/wikipedia/commons/thumb/a/a8/Stroop_Report_-_Warsaw_Ghetto_Uprising_-_26568.jpg/1024px-Stroop_Report_-_Warsaw_Ghetto_Uprising_-_26568.jpg">
            <a:extLst>
              <a:ext uri="{FF2B5EF4-FFF2-40B4-BE49-F238E27FC236}">
                <a16:creationId xmlns:a16="http://schemas.microsoft.com/office/drawing/2014/main" id="{44E912C5-986D-42AC-89A7-F4D7B8481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164" y="558788"/>
            <a:ext cx="4985008" cy="369957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upload.wikimedia.org/wikipedia/commons/thumb/9/9a/Warsaw_Ghetto_destroyed_by_Germans%2C_1945.jpg/1920px-Warsaw_Ghetto_destroyed_by_Germans%2C_1945.jpg">
            <a:extLst>
              <a:ext uri="{FF2B5EF4-FFF2-40B4-BE49-F238E27FC236}">
                <a16:creationId xmlns:a16="http://schemas.microsoft.com/office/drawing/2014/main" id="{CF323A20-4EA0-4B38-B8AD-AC7EDF338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3" y="4551941"/>
            <a:ext cx="12192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troop Report - Warsaw Ghetto Uprising 06b.jpg">
            <a:extLst>
              <a:ext uri="{FF2B5EF4-FFF2-40B4-BE49-F238E27FC236}">
                <a16:creationId xmlns:a16="http://schemas.microsoft.com/office/drawing/2014/main" id="{4F4E627C-1208-4B18-84D9-56342542D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93" y="1732625"/>
            <a:ext cx="4570044" cy="32444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59FCB4-5228-4138-AD36-B6B444907F6B}"/>
              </a:ext>
            </a:extLst>
          </p:cNvPr>
          <p:cNvSpPr txBox="1"/>
          <p:nvPr/>
        </p:nvSpPr>
        <p:spPr>
          <a:xfrm>
            <a:off x="9303" y="3269196"/>
            <a:ext cx="2000250" cy="369332"/>
          </a:xfrm>
          <a:prstGeom prst="rect">
            <a:avLst/>
          </a:prstGeom>
          <a:noFill/>
        </p:spPr>
        <p:txBody>
          <a:bodyPr wrap="square" rtlCol="1">
            <a:spAutoFit/>
          </a:bodyPr>
          <a:lstStyle/>
          <a:p>
            <a:r>
              <a:rPr lang="he-IL" dirty="0"/>
              <a:t>הבערת הגטו  </a:t>
            </a:r>
            <a:r>
              <a:rPr lang="he-IL" dirty="0">
                <a:sym typeface="Wingdings" panose="05000000000000000000" pitchFamily="2" charset="2"/>
              </a:rPr>
              <a:t></a:t>
            </a:r>
            <a:endParaRPr lang="he-IL" dirty="0"/>
          </a:p>
        </p:txBody>
      </p:sp>
      <p:sp>
        <p:nvSpPr>
          <p:cNvPr id="9" name="TextBox 8">
            <a:extLst>
              <a:ext uri="{FF2B5EF4-FFF2-40B4-BE49-F238E27FC236}">
                <a16:creationId xmlns:a16="http://schemas.microsoft.com/office/drawing/2014/main" id="{6DF608F0-712F-495B-95AF-028CC3B36B2A}"/>
              </a:ext>
            </a:extLst>
          </p:cNvPr>
          <p:cNvSpPr txBox="1"/>
          <p:nvPr/>
        </p:nvSpPr>
        <p:spPr>
          <a:xfrm>
            <a:off x="9303" y="3905610"/>
            <a:ext cx="2679404" cy="646331"/>
          </a:xfrm>
          <a:prstGeom prst="rect">
            <a:avLst/>
          </a:prstGeom>
          <a:noFill/>
        </p:spPr>
        <p:txBody>
          <a:bodyPr wrap="square" rtlCol="1">
            <a:spAutoFit/>
          </a:bodyPr>
          <a:lstStyle/>
          <a:p>
            <a:r>
              <a:rPr lang="he-IL" dirty="0"/>
              <a:t>מראה הגטו החרב – תמונה בערך משנת 1950!  </a:t>
            </a:r>
            <a:r>
              <a:rPr lang="he-IL" dirty="0">
                <a:sym typeface="Wingdings" panose="05000000000000000000" pitchFamily="2" charset="2"/>
              </a:rPr>
              <a:t></a:t>
            </a:r>
            <a:endParaRPr lang="he-IL" dirty="0"/>
          </a:p>
        </p:txBody>
      </p:sp>
      <p:sp>
        <p:nvSpPr>
          <p:cNvPr id="10" name="TextBox 9">
            <a:extLst>
              <a:ext uri="{FF2B5EF4-FFF2-40B4-BE49-F238E27FC236}">
                <a16:creationId xmlns:a16="http://schemas.microsoft.com/office/drawing/2014/main" id="{0813E6E6-EBD4-48CD-B730-FC6E3C931039}"/>
              </a:ext>
            </a:extLst>
          </p:cNvPr>
          <p:cNvSpPr txBox="1"/>
          <p:nvPr/>
        </p:nvSpPr>
        <p:spPr>
          <a:xfrm>
            <a:off x="4474501" y="578796"/>
            <a:ext cx="2805903" cy="1200329"/>
          </a:xfrm>
          <a:prstGeom prst="rect">
            <a:avLst/>
          </a:prstGeom>
          <a:noFill/>
        </p:spPr>
        <p:txBody>
          <a:bodyPr wrap="square" rtlCol="1">
            <a:spAutoFit/>
          </a:bodyPr>
          <a:lstStyle/>
          <a:p>
            <a:pPr algn="ctr"/>
            <a:r>
              <a:rPr lang="he-IL" dirty="0"/>
              <a:t>אחת התמונות המפורסמות של השואה: יהודים שהתחבאו יוצאים מהמחבוא ונכנעים בפני החיילים הגרמנים </a:t>
            </a:r>
            <a:r>
              <a:rPr lang="he-IL" dirty="0">
                <a:sym typeface="Wingdings" panose="05000000000000000000" pitchFamily="2" charset="2"/>
              </a:rPr>
              <a:t></a:t>
            </a:r>
            <a:endParaRPr lang="he-IL" dirty="0"/>
          </a:p>
        </p:txBody>
      </p:sp>
      <p:sp>
        <p:nvSpPr>
          <p:cNvPr id="11" name="TextBox 10">
            <a:extLst>
              <a:ext uri="{FF2B5EF4-FFF2-40B4-BE49-F238E27FC236}">
                <a16:creationId xmlns:a16="http://schemas.microsoft.com/office/drawing/2014/main" id="{FAA087F9-AB3B-4A56-8324-11FB606B4614}"/>
              </a:ext>
            </a:extLst>
          </p:cNvPr>
          <p:cNvSpPr txBox="1"/>
          <p:nvPr/>
        </p:nvSpPr>
        <p:spPr>
          <a:xfrm>
            <a:off x="8431619" y="4220487"/>
            <a:ext cx="3413051" cy="369332"/>
          </a:xfrm>
          <a:prstGeom prst="rect">
            <a:avLst/>
          </a:prstGeom>
          <a:noFill/>
        </p:spPr>
        <p:txBody>
          <a:bodyPr wrap="square" rtlCol="1">
            <a:spAutoFit/>
          </a:bodyPr>
          <a:lstStyle/>
          <a:p>
            <a:r>
              <a:rPr lang="he-IL" dirty="0"/>
              <a:t>אדם קופץ מהבית בעקבות האש  </a:t>
            </a:r>
            <a:r>
              <a:rPr lang="he-IL" dirty="0">
                <a:sym typeface="Wingdings" panose="05000000000000000000" pitchFamily="2" charset="2"/>
              </a:rPr>
              <a:t></a:t>
            </a:r>
            <a:endParaRPr lang="he-IL" dirty="0"/>
          </a:p>
        </p:txBody>
      </p:sp>
    </p:spTree>
    <p:extLst>
      <p:ext uri="{BB962C8B-B14F-4D97-AF65-F5344CB8AC3E}">
        <p14:creationId xmlns:p14="http://schemas.microsoft.com/office/powerpoint/2010/main" val="313973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44BAFFEF-F345-42FE-BF61-C852B423F631}"/>
              </a:ext>
            </a:extLst>
          </p:cNvPr>
          <p:cNvSpPr>
            <a:spLocks noGrp="1"/>
          </p:cNvSpPr>
          <p:nvPr>
            <p:ph type="title"/>
          </p:nvPr>
        </p:nvSpPr>
        <p:spPr>
          <a:xfrm>
            <a:off x="838200" y="1"/>
            <a:ext cx="10515600" cy="548640"/>
          </a:xfrm>
        </p:spPr>
        <p:txBody>
          <a:bodyPr>
            <a:normAutofit fontScale="90000"/>
          </a:bodyPr>
          <a:lstStyle/>
          <a:p>
            <a:pPr algn="ctr"/>
            <a:r>
              <a:rPr lang="he-IL" dirty="0"/>
              <a:t>האם לאפשר לחימה / בריחה? ובאיזה מחיר?</a:t>
            </a:r>
          </a:p>
        </p:txBody>
      </p:sp>
      <p:pic>
        <p:nvPicPr>
          <p:cNvPr id="7" name="מדיה מקוונת 6">
            <a:hlinkClick r:id="" action="ppaction://media"/>
            <a:extLst>
              <a:ext uri="{FF2B5EF4-FFF2-40B4-BE49-F238E27FC236}">
                <a16:creationId xmlns:a16="http://schemas.microsoft.com/office/drawing/2014/main" id="{F0867F5B-DB2C-4B81-9F33-F0A0B2459ECE}"/>
              </a:ext>
            </a:extLst>
          </p:cNvPr>
          <p:cNvPicPr>
            <a:picLocks noGrp="1" noRot="1" noChangeAspect="1"/>
          </p:cNvPicPr>
          <p:nvPr>
            <p:ph idx="1"/>
            <a:videoFile r:link="rId1"/>
          </p:nvPr>
        </p:nvPicPr>
        <p:blipFill>
          <a:blip r:embed="rId3"/>
          <a:stretch>
            <a:fillRect/>
          </a:stretch>
        </p:blipFill>
        <p:spPr>
          <a:xfrm>
            <a:off x="487682" y="548641"/>
            <a:ext cx="11216636" cy="6309359"/>
          </a:xfrm>
          <a:prstGeom prst="rect">
            <a:avLst/>
          </a:prstGeom>
        </p:spPr>
      </p:pic>
      <p:sp>
        <p:nvSpPr>
          <p:cNvPr id="8" name="TextBox 7">
            <a:hlinkClick r:id="rId4"/>
            <a:extLst>
              <a:ext uri="{FF2B5EF4-FFF2-40B4-BE49-F238E27FC236}">
                <a16:creationId xmlns:a16="http://schemas.microsoft.com/office/drawing/2014/main" id="{28E685AE-2D83-4BC5-BF6B-294A20585F76}"/>
              </a:ext>
            </a:extLst>
          </p:cNvPr>
          <p:cNvSpPr txBox="1"/>
          <p:nvPr/>
        </p:nvSpPr>
        <p:spPr>
          <a:xfrm>
            <a:off x="0" y="0"/>
            <a:ext cx="731520" cy="369332"/>
          </a:xfrm>
          <a:prstGeom prst="rect">
            <a:avLst/>
          </a:prstGeom>
          <a:solidFill>
            <a:schemeClr val="accent1">
              <a:lumMod val="20000"/>
              <a:lumOff val="80000"/>
            </a:schemeClr>
          </a:solidFill>
        </p:spPr>
        <p:txBody>
          <a:bodyPr wrap="square" rtlCol="1">
            <a:spAutoFit/>
          </a:bodyPr>
          <a:lstStyle/>
          <a:p>
            <a:r>
              <a:rPr lang="he-IL" dirty="0"/>
              <a:t>קישור</a:t>
            </a:r>
          </a:p>
        </p:txBody>
      </p:sp>
    </p:spTree>
    <p:extLst>
      <p:ext uri="{BB962C8B-B14F-4D97-AF65-F5344CB8AC3E}">
        <p14:creationId xmlns:p14="http://schemas.microsoft.com/office/powerpoint/2010/main" val="2408949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9CABD79-85D3-4DB6-AFE4-3A4B47A06DE4}"/>
              </a:ext>
            </a:extLst>
          </p:cNvPr>
          <p:cNvSpPr>
            <a:spLocks noGrp="1"/>
          </p:cNvSpPr>
          <p:nvPr>
            <p:ph type="title"/>
          </p:nvPr>
        </p:nvSpPr>
        <p:spPr/>
        <p:txBody>
          <a:bodyPr/>
          <a:lstStyle/>
          <a:p>
            <a:r>
              <a:rPr lang="he-IL" dirty="0"/>
              <a:t>המרד במחנות ההשמדה</a:t>
            </a:r>
          </a:p>
        </p:txBody>
      </p:sp>
      <p:sp>
        <p:nvSpPr>
          <p:cNvPr id="7" name="מציין מיקום טקסט 6">
            <a:extLst>
              <a:ext uri="{FF2B5EF4-FFF2-40B4-BE49-F238E27FC236}">
                <a16:creationId xmlns:a16="http://schemas.microsoft.com/office/drawing/2014/main" id="{9BE1E5A1-EE99-4588-9914-5006226C5F02}"/>
              </a:ext>
            </a:extLst>
          </p:cNvPr>
          <p:cNvSpPr>
            <a:spLocks noGrp="1"/>
          </p:cNvSpPr>
          <p:nvPr>
            <p:ph type="body" sz="quarter" idx="3"/>
          </p:nvPr>
        </p:nvSpPr>
        <p:spPr>
          <a:xfrm>
            <a:off x="8091377" y="1690688"/>
            <a:ext cx="3933862" cy="823912"/>
          </a:xfrm>
        </p:spPr>
        <p:txBody>
          <a:bodyPr/>
          <a:lstStyle/>
          <a:p>
            <a:r>
              <a:rPr lang="he-IL" dirty="0"/>
              <a:t>טרבלינקה</a:t>
            </a:r>
          </a:p>
        </p:txBody>
      </p:sp>
      <p:sp>
        <p:nvSpPr>
          <p:cNvPr id="8" name="מציין מיקום תוכן 7">
            <a:extLst>
              <a:ext uri="{FF2B5EF4-FFF2-40B4-BE49-F238E27FC236}">
                <a16:creationId xmlns:a16="http://schemas.microsoft.com/office/drawing/2014/main" id="{A4D08E1B-7E71-4036-9EA7-5F1F2D7D7CF0}"/>
              </a:ext>
            </a:extLst>
          </p:cNvPr>
          <p:cNvSpPr>
            <a:spLocks noGrp="1"/>
          </p:cNvSpPr>
          <p:nvPr>
            <p:ph sz="quarter" idx="4"/>
          </p:nvPr>
        </p:nvSpPr>
        <p:spPr>
          <a:xfrm>
            <a:off x="8559209" y="2514600"/>
            <a:ext cx="3466030" cy="3684588"/>
          </a:xfrm>
        </p:spPr>
        <p:txBody>
          <a:bodyPr/>
          <a:lstStyle/>
          <a:p>
            <a:pPr algn="just"/>
            <a:r>
              <a:rPr lang="he-IL" dirty="0"/>
              <a:t>באוגוסט 1943 אספו האסירים היהודים נשק וחומרי תבערה, העלו את המחנה באש וכ-200 ברחו (כ-70 גם שרדו את המלחמה).</a:t>
            </a:r>
          </a:p>
        </p:txBody>
      </p:sp>
      <p:sp>
        <p:nvSpPr>
          <p:cNvPr id="9" name="מציין מיקום טקסט 6">
            <a:extLst>
              <a:ext uri="{FF2B5EF4-FFF2-40B4-BE49-F238E27FC236}">
                <a16:creationId xmlns:a16="http://schemas.microsoft.com/office/drawing/2014/main" id="{35097B96-0A79-413C-9FD1-163056AD8CAE}"/>
              </a:ext>
            </a:extLst>
          </p:cNvPr>
          <p:cNvSpPr txBox="1">
            <a:spLocks/>
          </p:cNvSpPr>
          <p:nvPr/>
        </p:nvSpPr>
        <p:spPr>
          <a:xfrm>
            <a:off x="3934046" y="1690688"/>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he-IL"/>
          </a:p>
        </p:txBody>
      </p:sp>
      <p:sp>
        <p:nvSpPr>
          <p:cNvPr id="10" name="מציין מיקום תוכן 7">
            <a:extLst>
              <a:ext uri="{FF2B5EF4-FFF2-40B4-BE49-F238E27FC236}">
                <a16:creationId xmlns:a16="http://schemas.microsoft.com/office/drawing/2014/main" id="{E2027055-DD0C-4A29-9BEA-4A9A49E89766}"/>
              </a:ext>
            </a:extLst>
          </p:cNvPr>
          <p:cNvSpPr txBox="1">
            <a:spLocks/>
          </p:cNvSpPr>
          <p:nvPr/>
        </p:nvSpPr>
        <p:spPr>
          <a:xfrm>
            <a:off x="3934046" y="2514600"/>
            <a:ext cx="3933862"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a:p>
        </p:txBody>
      </p:sp>
      <p:sp>
        <p:nvSpPr>
          <p:cNvPr id="11" name="מציין מיקום טקסט 6">
            <a:extLst>
              <a:ext uri="{FF2B5EF4-FFF2-40B4-BE49-F238E27FC236}">
                <a16:creationId xmlns:a16="http://schemas.microsoft.com/office/drawing/2014/main" id="{27B7960B-B83C-45DE-A21F-DA5A2EBB6BE8}"/>
              </a:ext>
            </a:extLst>
          </p:cNvPr>
          <p:cNvSpPr txBox="1">
            <a:spLocks/>
          </p:cNvSpPr>
          <p:nvPr/>
        </p:nvSpPr>
        <p:spPr>
          <a:xfrm>
            <a:off x="21449" y="1690688"/>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he-IL" dirty="0"/>
              <a:t>אושוויץ-בירקנאו</a:t>
            </a:r>
          </a:p>
        </p:txBody>
      </p:sp>
      <p:sp>
        <p:nvSpPr>
          <p:cNvPr id="12" name="מציין מיקום תוכן 7">
            <a:extLst>
              <a:ext uri="{FF2B5EF4-FFF2-40B4-BE49-F238E27FC236}">
                <a16:creationId xmlns:a16="http://schemas.microsoft.com/office/drawing/2014/main" id="{C37375F5-BAAB-4D40-8678-2889F5CF7595}"/>
              </a:ext>
            </a:extLst>
          </p:cNvPr>
          <p:cNvSpPr txBox="1">
            <a:spLocks/>
          </p:cNvSpPr>
          <p:nvPr/>
        </p:nvSpPr>
        <p:spPr>
          <a:xfrm>
            <a:off x="255181" y="2514600"/>
            <a:ext cx="3700130" cy="3684588"/>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e-IL" dirty="0"/>
              <a:t>הזונדרקומנדו (</a:t>
            </a:r>
            <a:r>
              <a:rPr lang="he-IL" dirty="0" err="1"/>
              <a:t>שורפי</a:t>
            </a:r>
            <a:r>
              <a:rPr lang="he-IL" dirty="0"/>
              <a:t> הגופות היהודיים) תכננו לפוצץ את המשרפות באמצעות חומר נפץ. </a:t>
            </a:r>
          </a:p>
          <a:p>
            <a:pPr algn="just"/>
            <a:r>
              <a:rPr lang="he-IL" dirty="0"/>
              <a:t>באוקטובר 1944 הם הצליחו להעלות באש משרפה אחת מתוך שלוש שלא חזרה לשימוש עד סוף המלחמה.</a:t>
            </a:r>
          </a:p>
        </p:txBody>
      </p:sp>
      <p:sp>
        <p:nvSpPr>
          <p:cNvPr id="13" name="מציין מיקום טקסט 6">
            <a:extLst>
              <a:ext uri="{FF2B5EF4-FFF2-40B4-BE49-F238E27FC236}">
                <a16:creationId xmlns:a16="http://schemas.microsoft.com/office/drawing/2014/main" id="{D103ACBB-F2D8-4A36-A278-2E9A5789BF02}"/>
              </a:ext>
            </a:extLst>
          </p:cNvPr>
          <p:cNvSpPr txBox="1">
            <a:spLocks/>
          </p:cNvSpPr>
          <p:nvPr/>
        </p:nvSpPr>
        <p:spPr>
          <a:xfrm>
            <a:off x="4051005" y="1677195"/>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he-IL" dirty="0"/>
              <a:t>סוביבור</a:t>
            </a:r>
          </a:p>
        </p:txBody>
      </p:sp>
      <p:sp>
        <p:nvSpPr>
          <p:cNvPr id="14" name="מציין מיקום תוכן 7">
            <a:extLst>
              <a:ext uri="{FF2B5EF4-FFF2-40B4-BE49-F238E27FC236}">
                <a16:creationId xmlns:a16="http://schemas.microsoft.com/office/drawing/2014/main" id="{07167DC5-D61C-43C1-AA1F-85A891516E0B}"/>
              </a:ext>
            </a:extLst>
          </p:cNvPr>
          <p:cNvSpPr txBox="1">
            <a:spLocks/>
          </p:cNvSpPr>
          <p:nvPr/>
        </p:nvSpPr>
        <p:spPr>
          <a:xfrm>
            <a:off x="4380613" y="2501107"/>
            <a:ext cx="3604253"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e-IL" dirty="0"/>
              <a:t>באוקטובר 1943 השתלטו יהודים על מחסני הנשק, הרגו עשרה חיילים גרמנים ופרצו את שערי המחנה. חלק הצליחו לברוח ולהתחבא ביער.</a:t>
            </a:r>
          </a:p>
        </p:txBody>
      </p:sp>
    </p:spTree>
    <p:extLst>
      <p:ext uri="{BB962C8B-B14F-4D97-AF65-F5344CB8AC3E}">
        <p14:creationId xmlns:p14="http://schemas.microsoft.com/office/powerpoint/2010/main" val="342327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1">
            <a:extLst>
              <a:ext uri="{FF2B5EF4-FFF2-40B4-BE49-F238E27FC236}">
                <a16:creationId xmlns:a16="http://schemas.microsoft.com/office/drawing/2014/main" id="{8CFA11CE-D390-4FD5-BE28-314B0FA19227}"/>
              </a:ext>
            </a:extLst>
          </p:cNvPr>
          <p:cNvSpPr>
            <a:spLocks noGrp="1"/>
          </p:cNvSpPr>
          <p:nvPr>
            <p:ph type="title"/>
          </p:nvPr>
        </p:nvSpPr>
        <p:spPr/>
        <p:txBody>
          <a:bodyPr/>
          <a:lstStyle/>
          <a:p>
            <a:r>
              <a:rPr lang="he-IL" dirty="0"/>
              <a:t>המרידה ביער (עם הפרטיזנים)</a:t>
            </a:r>
          </a:p>
        </p:txBody>
      </p:sp>
      <p:sp>
        <p:nvSpPr>
          <p:cNvPr id="13" name="מציין מיקום תוכן 12">
            <a:extLst>
              <a:ext uri="{FF2B5EF4-FFF2-40B4-BE49-F238E27FC236}">
                <a16:creationId xmlns:a16="http://schemas.microsoft.com/office/drawing/2014/main" id="{F90C47FC-4959-4F83-ACAA-FEAB84992BAA}"/>
              </a:ext>
            </a:extLst>
          </p:cNvPr>
          <p:cNvSpPr>
            <a:spLocks noGrp="1"/>
          </p:cNvSpPr>
          <p:nvPr>
            <p:ph idx="1"/>
          </p:nvPr>
        </p:nvSpPr>
        <p:spPr/>
        <p:txBody>
          <a:bodyPr/>
          <a:lstStyle/>
          <a:p>
            <a:r>
              <a:rPr lang="he-IL" dirty="0"/>
              <a:t>היו יהודים שברחו אל היערות וניסו למרוד שם בהצטרפות לפרטיזנים מקומיים (חשוב להדגיש שזו אופציה שלא הייתה אפשרית בכל המקומות שהיו רחוקים מיערות ומקומות מסתור).</a:t>
            </a:r>
          </a:p>
          <a:p>
            <a:r>
              <a:rPr lang="he-IL" dirty="0"/>
              <a:t>חיים אלו היו חיים של בריחה תמידית, הסתתרות, סביבה מסוכנת ובלתי ידועה כלל, מציאות חיים חדשה ושונה לחלוטין מכל המוכר והידוע, קור, רעב... רבים גם מאנשים אלו לא שרדו את המלחמה.</a:t>
            </a:r>
          </a:p>
          <a:p>
            <a:r>
              <a:rPr lang="he-IL" dirty="0"/>
              <a:t>לפעמים נתקלו היהודים שברחו באנטישמיות של הפרטיזנים, ואפילו היו מקרים של יהודים שנרצחו על ידי פרטיזנים בגלל אנטישמיות.</a:t>
            </a:r>
          </a:p>
        </p:txBody>
      </p:sp>
    </p:spTree>
    <p:extLst>
      <p:ext uri="{BB962C8B-B14F-4D97-AF65-F5344CB8AC3E}">
        <p14:creationId xmlns:p14="http://schemas.microsoft.com/office/powerpoint/2010/main" val="155872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80D3B4F-38A5-4C65-A0BA-874A13C72AB3}"/>
              </a:ext>
            </a:extLst>
          </p:cNvPr>
          <p:cNvSpPr>
            <a:spLocks noGrp="1"/>
          </p:cNvSpPr>
          <p:nvPr>
            <p:ph type="title"/>
          </p:nvPr>
        </p:nvSpPr>
        <p:spPr/>
        <p:txBody>
          <a:bodyPr/>
          <a:lstStyle/>
          <a:p>
            <a:r>
              <a:rPr lang="he-IL" dirty="0"/>
              <a:t>קידוש החיים</a:t>
            </a:r>
          </a:p>
        </p:txBody>
      </p:sp>
      <p:sp>
        <p:nvSpPr>
          <p:cNvPr id="5" name="מציין מיקום טקסט 4">
            <a:extLst>
              <a:ext uri="{FF2B5EF4-FFF2-40B4-BE49-F238E27FC236}">
                <a16:creationId xmlns:a16="http://schemas.microsoft.com/office/drawing/2014/main" id="{E8AB17CE-8C4C-4093-91FF-37611A93C0D5}"/>
              </a:ext>
            </a:extLst>
          </p:cNvPr>
          <p:cNvSpPr>
            <a:spLocks noGrp="1"/>
          </p:cNvSpPr>
          <p:nvPr>
            <p:ph type="body" idx="1"/>
          </p:nvPr>
        </p:nvSpPr>
        <p:spPr/>
        <p:txBody>
          <a:bodyPr/>
          <a:lstStyle/>
          <a:p>
            <a:endParaRPr lang="he-IL" dirty="0"/>
          </a:p>
        </p:txBody>
      </p:sp>
      <p:pic>
        <p:nvPicPr>
          <p:cNvPr id="4098" name="Picture 2" descr="×ª××× × ×§×©××¨×">
            <a:extLst>
              <a:ext uri="{FF2B5EF4-FFF2-40B4-BE49-F238E27FC236}">
                <a16:creationId xmlns:a16="http://schemas.microsoft.com/office/drawing/2014/main" id="{D9CC4B68-068A-4F88-9ADE-A82AA4BCC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34785">
            <a:off x="9789595" y="127590"/>
            <a:ext cx="290512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09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752819D-B0FF-4C27-A3AE-B4B22476BE67}"/>
              </a:ext>
            </a:extLst>
          </p:cNvPr>
          <p:cNvSpPr>
            <a:spLocks noGrp="1"/>
          </p:cNvSpPr>
          <p:nvPr>
            <p:ph type="title"/>
          </p:nvPr>
        </p:nvSpPr>
        <p:spPr/>
        <p:txBody>
          <a:bodyPr/>
          <a:lstStyle/>
          <a:p>
            <a:r>
              <a:rPr lang="he-IL" dirty="0"/>
              <a:t>מטלה</a:t>
            </a:r>
          </a:p>
        </p:txBody>
      </p:sp>
      <p:graphicFrame>
        <p:nvGraphicFramePr>
          <p:cNvPr id="7" name="מציין מיקום תוכן 6">
            <a:extLst>
              <a:ext uri="{FF2B5EF4-FFF2-40B4-BE49-F238E27FC236}">
                <a16:creationId xmlns:a16="http://schemas.microsoft.com/office/drawing/2014/main" id="{21CCFD3B-BEF5-4DE7-95A9-51E8964088F4}"/>
              </a:ext>
            </a:extLst>
          </p:cNvPr>
          <p:cNvGraphicFramePr>
            <a:graphicFrameLocks noGrp="1"/>
          </p:cNvGraphicFramePr>
          <p:nvPr>
            <p:ph idx="1"/>
            <p:extLst>
              <p:ext uri="{D42A27DB-BD31-4B8C-83A1-F6EECF244321}">
                <p14:modId xmlns:p14="http://schemas.microsoft.com/office/powerpoint/2010/main" val="534085822"/>
              </p:ext>
            </p:extLst>
          </p:nvPr>
        </p:nvGraphicFramePr>
        <p:xfrm>
          <a:off x="248247" y="289845"/>
          <a:ext cx="8608674" cy="5623431"/>
        </p:xfrm>
        <a:graphic>
          <a:graphicData uri="http://schemas.openxmlformats.org/drawingml/2006/table">
            <a:tbl>
              <a:tblPr rtl="1" firstRow="1" firstCol="1" bandRow="1">
                <a:tableStyleId>{8799B23B-EC83-4686-B30A-512413B5E67A}</a:tableStyleId>
              </a:tblPr>
              <a:tblGrid>
                <a:gridCol w="2869558">
                  <a:extLst>
                    <a:ext uri="{9D8B030D-6E8A-4147-A177-3AD203B41FA5}">
                      <a16:colId xmlns:a16="http://schemas.microsoft.com/office/drawing/2014/main" val="1173115915"/>
                    </a:ext>
                  </a:extLst>
                </a:gridCol>
                <a:gridCol w="2869558">
                  <a:extLst>
                    <a:ext uri="{9D8B030D-6E8A-4147-A177-3AD203B41FA5}">
                      <a16:colId xmlns:a16="http://schemas.microsoft.com/office/drawing/2014/main" val="1719996951"/>
                    </a:ext>
                  </a:extLst>
                </a:gridCol>
                <a:gridCol w="2869558">
                  <a:extLst>
                    <a:ext uri="{9D8B030D-6E8A-4147-A177-3AD203B41FA5}">
                      <a16:colId xmlns:a16="http://schemas.microsoft.com/office/drawing/2014/main" val="238643657"/>
                    </a:ext>
                  </a:extLst>
                </a:gridCol>
              </a:tblGrid>
              <a:tr h="601255">
                <a:tc>
                  <a:txBody>
                    <a:bodyPr/>
                    <a:lstStyle/>
                    <a:p>
                      <a:pPr algn="ctr" rtl="1">
                        <a:lnSpc>
                          <a:spcPct val="130000"/>
                        </a:lnSpc>
                        <a:spcAft>
                          <a:spcPts val="800"/>
                        </a:spcAft>
                      </a:pPr>
                      <a:r>
                        <a:rPr lang="he-IL" sz="1800" dirty="0">
                          <a:effectLst/>
                        </a:rPr>
                        <a:t>הקשיים במרידה בגטו</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30000"/>
                        </a:lnSpc>
                        <a:spcAft>
                          <a:spcPts val="800"/>
                        </a:spcAft>
                      </a:pPr>
                      <a:r>
                        <a:rPr lang="he-IL" sz="1800" dirty="0">
                          <a:effectLst/>
                        </a:rPr>
                        <a:t>הקשיים במרידה ביער (פרטיזנים)</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30000"/>
                        </a:lnSpc>
                        <a:spcAft>
                          <a:spcPts val="800"/>
                        </a:spcAft>
                      </a:pPr>
                      <a:r>
                        <a:rPr lang="he-IL" sz="1800" dirty="0">
                          <a:effectLst/>
                        </a:rPr>
                        <a:t>הקשיים במרידה במחנות ההשמדה</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87596629"/>
                  </a:ext>
                </a:extLst>
              </a:tr>
              <a:tr h="4940806">
                <a:tc>
                  <a:txBody>
                    <a:bodyPr/>
                    <a:lstStyle/>
                    <a:p>
                      <a:pPr algn="ctr" rtl="1">
                        <a:lnSpc>
                          <a:spcPct val="130000"/>
                        </a:lnSpc>
                        <a:spcAft>
                          <a:spcPts val="800"/>
                        </a:spcAft>
                      </a:pPr>
                      <a:r>
                        <a:rPr lang="he-IL" sz="1800" dirty="0">
                          <a:effectLst/>
                        </a:rPr>
                        <a:t> </a:t>
                      </a:r>
                      <a:endParaRPr lang="en-US" sz="1800" dirty="0">
                        <a:effectLst/>
                      </a:endParaRPr>
                    </a:p>
                  </a:txBody>
                  <a:tcPr marL="68580" marR="68580" marT="0" marB="0"/>
                </a:tc>
                <a:tc>
                  <a:txBody>
                    <a:bodyPr/>
                    <a:lstStyle/>
                    <a:p>
                      <a:pPr algn="ctr" rtl="1">
                        <a:lnSpc>
                          <a:spcPct val="130000"/>
                        </a:lnSpc>
                        <a:spcAft>
                          <a:spcPts val="800"/>
                        </a:spcAft>
                      </a:pPr>
                      <a:r>
                        <a:rPr lang="he-IL" sz="1800" dirty="0">
                          <a:effectLst/>
                        </a:rPr>
                        <a:t> </a:t>
                      </a:r>
                    </a:p>
                  </a:txBody>
                  <a:tcPr marL="68580" marR="68580" marT="0" marB="0"/>
                </a:tc>
                <a:tc>
                  <a:txBody>
                    <a:bodyPr/>
                    <a:lstStyle/>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27998"/>
                  </a:ext>
                </a:extLst>
              </a:tr>
            </a:tbl>
          </a:graphicData>
        </a:graphic>
      </p:graphicFrame>
    </p:spTree>
    <p:extLst>
      <p:ext uri="{BB962C8B-B14F-4D97-AF65-F5344CB8AC3E}">
        <p14:creationId xmlns:p14="http://schemas.microsoft.com/office/powerpoint/2010/main" val="317743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752819D-B0FF-4C27-A3AE-B4B22476BE67}"/>
              </a:ext>
            </a:extLst>
          </p:cNvPr>
          <p:cNvSpPr>
            <a:spLocks noGrp="1"/>
          </p:cNvSpPr>
          <p:nvPr>
            <p:ph type="title"/>
          </p:nvPr>
        </p:nvSpPr>
        <p:spPr/>
        <p:txBody>
          <a:bodyPr/>
          <a:lstStyle/>
          <a:p>
            <a:r>
              <a:rPr lang="he-IL" dirty="0"/>
              <a:t>מטלה</a:t>
            </a:r>
          </a:p>
        </p:txBody>
      </p:sp>
      <p:graphicFrame>
        <p:nvGraphicFramePr>
          <p:cNvPr id="7" name="מציין מיקום תוכן 6">
            <a:extLst>
              <a:ext uri="{FF2B5EF4-FFF2-40B4-BE49-F238E27FC236}">
                <a16:creationId xmlns:a16="http://schemas.microsoft.com/office/drawing/2014/main" id="{21CCFD3B-BEF5-4DE7-95A9-51E8964088F4}"/>
              </a:ext>
            </a:extLst>
          </p:cNvPr>
          <p:cNvGraphicFramePr>
            <a:graphicFrameLocks noGrp="1"/>
          </p:cNvGraphicFramePr>
          <p:nvPr>
            <p:ph idx="1"/>
            <p:extLst/>
          </p:nvPr>
        </p:nvGraphicFramePr>
        <p:xfrm>
          <a:off x="248247" y="289845"/>
          <a:ext cx="8608674" cy="6202426"/>
        </p:xfrm>
        <a:graphic>
          <a:graphicData uri="http://schemas.openxmlformats.org/drawingml/2006/table">
            <a:tbl>
              <a:tblPr rtl="1" firstRow="1" firstCol="1" bandRow="1">
                <a:tableStyleId>{8799B23B-EC83-4686-B30A-512413B5E67A}</a:tableStyleId>
              </a:tblPr>
              <a:tblGrid>
                <a:gridCol w="2869558">
                  <a:extLst>
                    <a:ext uri="{9D8B030D-6E8A-4147-A177-3AD203B41FA5}">
                      <a16:colId xmlns:a16="http://schemas.microsoft.com/office/drawing/2014/main" val="1173115915"/>
                    </a:ext>
                  </a:extLst>
                </a:gridCol>
                <a:gridCol w="2869558">
                  <a:extLst>
                    <a:ext uri="{9D8B030D-6E8A-4147-A177-3AD203B41FA5}">
                      <a16:colId xmlns:a16="http://schemas.microsoft.com/office/drawing/2014/main" val="1719996951"/>
                    </a:ext>
                  </a:extLst>
                </a:gridCol>
                <a:gridCol w="2869558">
                  <a:extLst>
                    <a:ext uri="{9D8B030D-6E8A-4147-A177-3AD203B41FA5}">
                      <a16:colId xmlns:a16="http://schemas.microsoft.com/office/drawing/2014/main" val="238643657"/>
                    </a:ext>
                  </a:extLst>
                </a:gridCol>
              </a:tblGrid>
              <a:tr h="601255">
                <a:tc>
                  <a:txBody>
                    <a:bodyPr/>
                    <a:lstStyle/>
                    <a:p>
                      <a:pPr algn="ctr" rtl="1">
                        <a:lnSpc>
                          <a:spcPct val="130000"/>
                        </a:lnSpc>
                        <a:spcAft>
                          <a:spcPts val="800"/>
                        </a:spcAft>
                      </a:pPr>
                      <a:r>
                        <a:rPr lang="he-IL" sz="1800" dirty="0">
                          <a:effectLst/>
                        </a:rPr>
                        <a:t>הקשיים במרידה בגטו</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30000"/>
                        </a:lnSpc>
                        <a:spcAft>
                          <a:spcPts val="800"/>
                        </a:spcAft>
                      </a:pPr>
                      <a:r>
                        <a:rPr lang="he-IL" sz="1800" dirty="0">
                          <a:effectLst/>
                        </a:rPr>
                        <a:t>הקשיים במרידה ביער (פרטיזנים)</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30000"/>
                        </a:lnSpc>
                        <a:spcAft>
                          <a:spcPts val="800"/>
                        </a:spcAft>
                      </a:pPr>
                      <a:r>
                        <a:rPr lang="he-IL" sz="1800" dirty="0">
                          <a:effectLst/>
                        </a:rPr>
                        <a:t>הקשיים במרידה במחנות ההשמדה</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87596629"/>
                  </a:ext>
                </a:extLst>
              </a:tr>
              <a:tr h="4940806">
                <a:tc>
                  <a:txBody>
                    <a:bodyPr/>
                    <a:lstStyle/>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b="0" dirty="0">
                          <a:effectLst/>
                        </a:rPr>
                        <a:t> חוסר ודאות, חשש מחיסול הגטו בעקבות המעשים, לחץ ציבורי, דאגה למשפחות, מחסור בנשק ואמצעים... </a:t>
                      </a:r>
                      <a:endParaRPr lang="en-US" sz="1800" b="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30000"/>
                        </a:lnSpc>
                        <a:spcAft>
                          <a:spcPts val="800"/>
                        </a:spcAft>
                      </a:pPr>
                      <a:r>
                        <a:rPr lang="he-IL" sz="1800" dirty="0">
                          <a:effectLst/>
                        </a:rPr>
                        <a:t> </a:t>
                      </a:r>
                    </a:p>
                    <a:p>
                      <a:pPr algn="ctr" rtl="1">
                        <a:lnSpc>
                          <a:spcPct val="130000"/>
                        </a:lnSpc>
                        <a:spcAft>
                          <a:spcPts val="800"/>
                        </a:spcAft>
                      </a:pPr>
                      <a:r>
                        <a:rPr lang="he-IL" sz="1800" dirty="0">
                          <a:effectLst/>
                          <a:latin typeface="Calibri" panose="020F0502020204030204" pitchFamily="34" charset="0"/>
                          <a:ea typeface="Times New Roman" panose="02020603050405020304" pitchFamily="18" charset="0"/>
                          <a:cs typeface="Arial" panose="020B0604020202020204" pitchFamily="34" charset="0"/>
                        </a:rPr>
                        <a:t>קור, רעב, חוסר ודאות, סביבה זרה ולא מוכרת, בריחה מתמדת, אנטישמיות מקומית...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תנאים קשים, חולשה, החלפה מרובה של העובדים, חוסר זמן ומשאבים לארגן מרד, מאמץ רב רק לצורכי הישרדות...</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endParaRPr>
                    </a:p>
                    <a:p>
                      <a:pPr algn="ctr" rtl="1">
                        <a:lnSpc>
                          <a:spcPct val="130000"/>
                        </a:lnSpc>
                        <a:spcAft>
                          <a:spcPts val="800"/>
                        </a:spcAft>
                      </a:pPr>
                      <a:r>
                        <a:rPr lang="he-IL" sz="1800" dirty="0">
                          <a:effectLst/>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27998"/>
                  </a:ext>
                </a:extLst>
              </a:tr>
            </a:tbl>
          </a:graphicData>
        </a:graphic>
      </p:graphicFrame>
    </p:spTree>
    <p:extLst>
      <p:ext uri="{BB962C8B-B14F-4D97-AF65-F5344CB8AC3E}">
        <p14:creationId xmlns:p14="http://schemas.microsoft.com/office/powerpoint/2010/main" val="2182860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0D70E39-FD05-4580-94E0-2A9CF9C2FE8E}"/>
              </a:ext>
            </a:extLst>
          </p:cNvPr>
          <p:cNvSpPr>
            <a:spLocks noGrp="1"/>
          </p:cNvSpPr>
          <p:nvPr>
            <p:ph type="title"/>
          </p:nvPr>
        </p:nvSpPr>
        <p:spPr/>
        <p:txBody>
          <a:bodyPr/>
          <a:lstStyle/>
          <a:p>
            <a:r>
              <a:rPr lang="he-IL" dirty="0"/>
              <a:t>שארית הפליטה</a:t>
            </a:r>
          </a:p>
        </p:txBody>
      </p:sp>
      <p:sp>
        <p:nvSpPr>
          <p:cNvPr id="5" name="מציין מיקום טקסט 4">
            <a:extLst>
              <a:ext uri="{FF2B5EF4-FFF2-40B4-BE49-F238E27FC236}">
                <a16:creationId xmlns:a16="http://schemas.microsoft.com/office/drawing/2014/main" id="{0F3E0E89-E12B-4F20-9E13-22B7D7A42417}"/>
              </a:ext>
            </a:extLst>
          </p:cNvPr>
          <p:cNvSpPr>
            <a:spLocks noGrp="1"/>
          </p:cNvSpPr>
          <p:nvPr>
            <p:ph type="body" idx="1"/>
          </p:nvPr>
        </p:nvSpPr>
        <p:spPr/>
        <p:txBody>
          <a:bodyPr/>
          <a:lstStyle/>
          <a:p>
            <a:endParaRPr lang="he-IL"/>
          </a:p>
        </p:txBody>
      </p:sp>
      <p:pic>
        <p:nvPicPr>
          <p:cNvPr id="2050" name="Picture 2" descr="×ª××¦××ª ×ª××× × ×¢×××¨ ××¢×¤××××">
            <a:extLst>
              <a:ext uri="{FF2B5EF4-FFF2-40B4-BE49-F238E27FC236}">
                <a16:creationId xmlns:a16="http://schemas.microsoft.com/office/drawing/2014/main" id="{9F4E8486-7267-4AC6-B418-FD50DF168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3798" y="4212011"/>
            <a:ext cx="2729504" cy="293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523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DAC12371-9165-45D1-AE6A-6D00150CD0EF}"/>
              </a:ext>
            </a:extLst>
          </p:cNvPr>
          <p:cNvSpPr>
            <a:spLocks noGrp="1"/>
          </p:cNvSpPr>
          <p:nvPr>
            <p:ph type="title"/>
          </p:nvPr>
        </p:nvSpPr>
        <p:spPr/>
        <p:txBody>
          <a:bodyPr/>
          <a:lstStyle/>
          <a:p>
            <a:r>
              <a:rPr lang="he-IL" dirty="0"/>
              <a:t>דף מלווה </a:t>
            </a:r>
            <a:r>
              <a:rPr lang="he-IL" dirty="0">
                <a:hlinkClick r:id="rId2"/>
              </a:rPr>
              <a:t>לסרטון</a:t>
            </a:r>
            <a:r>
              <a:rPr lang="he-IL" dirty="0"/>
              <a:t> – שארית הפליטה</a:t>
            </a:r>
          </a:p>
        </p:txBody>
      </p:sp>
      <p:sp>
        <p:nvSpPr>
          <p:cNvPr id="5" name="מציין מיקום תוכן 4">
            <a:extLst>
              <a:ext uri="{FF2B5EF4-FFF2-40B4-BE49-F238E27FC236}">
                <a16:creationId xmlns:a16="http://schemas.microsoft.com/office/drawing/2014/main" id="{CF64CF1C-F2EA-4C20-9AFB-7611A19A3C6A}"/>
              </a:ext>
            </a:extLst>
          </p:cNvPr>
          <p:cNvSpPr>
            <a:spLocks noGrp="1"/>
          </p:cNvSpPr>
          <p:nvPr>
            <p:ph sz="half" idx="1"/>
          </p:nvPr>
        </p:nvSpPr>
        <p:spPr/>
        <p:txBody>
          <a:bodyPr>
            <a:normAutofit fontScale="55000" lnSpcReduction="20000"/>
          </a:bodyPr>
          <a:lstStyle/>
          <a:p>
            <a:pPr marL="0" indent="0">
              <a:buNone/>
            </a:pPr>
            <a:r>
              <a:rPr lang="he-IL" dirty="0"/>
              <a:t>פוגרום </a:t>
            </a:r>
            <a:r>
              <a:rPr lang="he-IL" dirty="0" err="1"/>
              <a:t>קיילצה</a:t>
            </a:r>
            <a:r>
              <a:rPr lang="he-IL" dirty="0"/>
              <a:t>: </a:t>
            </a:r>
          </a:p>
          <a:p>
            <a:pPr lvl="1"/>
            <a:r>
              <a:rPr lang="he-IL" dirty="0"/>
              <a:t>כמה יהודים חזרו </a:t>
            </a:r>
            <a:r>
              <a:rPr lang="he-IL" dirty="0" err="1"/>
              <a:t>לקיילצה</a:t>
            </a:r>
            <a:r>
              <a:rPr lang="he-IL" dirty="0"/>
              <a:t> אחרי המלחמה? ________ </a:t>
            </a:r>
          </a:p>
          <a:p>
            <a:pPr lvl="1"/>
            <a:r>
              <a:rPr lang="he-IL" dirty="0"/>
              <a:t>באיזה שנה התרחש הפוגרום? ____________ </a:t>
            </a:r>
          </a:p>
          <a:p>
            <a:pPr lvl="1"/>
            <a:r>
              <a:rPr lang="he-IL" dirty="0"/>
              <a:t>כמה יהודים נרצחו בו? __________ </a:t>
            </a:r>
          </a:p>
          <a:p>
            <a:pPr marL="0" indent="0">
              <a:buNone/>
            </a:pPr>
            <a:endParaRPr lang="he-IL" dirty="0"/>
          </a:p>
          <a:p>
            <a:pPr marL="0" indent="0">
              <a:buNone/>
            </a:pPr>
            <a:r>
              <a:rPr lang="he-IL" dirty="0"/>
              <a:t>מי לא הרכיבו את 'שארית הפליטה'? (הקף)</a:t>
            </a:r>
          </a:p>
          <a:p>
            <a:r>
              <a:rPr lang="he-IL" dirty="0"/>
              <a:t>א.	ילדים שהוחבאו בזמן המלחמה אצל משפחות לא יהודיות</a:t>
            </a:r>
          </a:p>
          <a:p>
            <a:r>
              <a:rPr lang="he-IL" dirty="0"/>
              <a:t>ב.	יהודי ארץ ישראל טרום המלחמה</a:t>
            </a:r>
          </a:p>
          <a:p>
            <a:r>
              <a:rPr lang="he-IL" dirty="0"/>
              <a:t>ג.	</a:t>
            </a:r>
            <a:r>
              <a:rPr lang="he-IL" dirty="0" err="1"/>
              <a:t>שורדי</a:t>
            </a:r>
            <a:r>
              <a:rPr lang="he-IL" dirty="0"/>
              <a:t> המחנות וצעדות המוות</a:t>
            </a:r>
          </a:p>
          <a:p>
            <a:r>
              <a:rPr lang="he-IL" dirty="0"/>
              <a:t>ד.	יהודים שנלחמו כחלק מהפרטיזנים או התחבאו</a:t>
            </a:r>
          </a:p>
          <a:p>
            <a:endParaRPr lang="he-IL" dirty="0"/>
          </a:p>
          <a:p>
            <a:r>
              <a:rPr lang="he-IL" dirty="0"/>
              <a:t>מה היו התנאים במחנות העקורים (=ריכוז)? ____________________________________</a:t>
            </a:r>
          </a:p>
          <a:p>
            <a:r>
              <a:rPr lang="he-IL" dirty="0"/>
              <a:t>אילו פעילויות אורגנו במחנות העקורים? _______________________________________</a:t>
            </a:r>
          </a:p>
          <a:p>
            <a:endParaRPr lang="he-IL" dirty="0"/>
          </a:p>
          <a:p>
            <a:endParaRPr lang="he-IL" dirty="0"/>
          </a:p>
        </p:txBody>
      </p:sp>
      <p:sp>
        <p:nvSpPr>
          <p:cNvPr id="12" name="מציין מיקום תוכן 11">
            <a:extLst>
              <a:ext uri="{FF2B5EF4-FFF2-40B4-BE49-F238E27FC236}">
                <a16:creationId xmlns:a16="http://schemas.microsoft.com/office/drawing/2014/main" id="{F8A2F81C-644A-43D0-BAC5-57F62BDBBBDC}"/>
              </a:ext>
            </a:extLst>
          </p:cNvPr>
          <p:cNvSpPr>
            <a:spLocks noGrp="1"/>
          </p:cNvSpPr>
          <p:nvPr>
            <p:ph sz="half" idx="2"/>
          </p:nvPr>
        </p:nvSpPr>
        <p:spPr/>
        <p:txBody>
          <a:bodyPr>
            <a:normAutofit fontScale="55000" lnSpcReduction="20000"/>
          </a:bodyPr>
          <a:lstStyle/>
          <a:p>
            <a:r>
              <a:rPr lang="he-IL" dirty="0"/>
              <a:t>אילו מקומות היו בין היעדים של שארית הפליטה? (סמן )</a:t>
            </a:r>
          </a:p>
          <a:p>
            <a:r>
              <a:rPr lang="he-IL" dirty="0"/>
              <a:t> </a:t>
            </a:r>
          </a:p>
          <a:p>
            <a:r>
              <a:rPr lang="he-IL" dirty="0"/>
              <a:t>א.	ארה"ב	___</a:t>
            </a:r>
          </a:p>
          <a:p>
            <a:r>
              <a:rPr lang="he-IL" dirty="0"/>
              <a:t>ב.	הודו	___</a:t>
            </a:r>
          </a:p>
          <a:p>
            <a:r>
              <a:rPr lang="he-IL" dirty="0"/>
              <a:t>ג.	ישראל	___</a:t>
            </a:r>
          </a:p>
          <a:p>
            <a:r>
              <a:rPr lang="he-IL" dirty="0"/>
              <a:t>ד.	אוסטרליה ___</a:t>
            </a:r>
          </a:p>
          <a:p>
            <a:r>
              <a:rPr lang="he-IL" dirty="0"/>
              <a:t>ה.	ארצות ערב ___</a:t>
            </a:r>
          </a:p>
          <a:p>
            <a:r>
              <a:rPr lang="he-IL" dirty="0"/>
              <a:t>ו.	שוויץ 	___</a:t>
            </a:r>
          </a:p>
          <a:p>
            <a:r>
              <a:rPr lang="he-IL" dirty="0"/>
              <a:t>ז.	חזרה לבתיהם ___</a:t>
            </a:r>
          </a:p>
          <a:p>
            <a:r>
              <a:rPr lang="he-IL" dirty="0"/>
              <a:t>ח.	ברלין 	___</a:t>
            </a:r>
          </a:p>
          <a:p>
            <a:r>
              <a:rPr lang="he-IL" dirty="0"/>
              <a:t>ט.	רוסיה 	___</a:t>
            </a:r>
          </a:p>
          <a:p>
            <a:pPr marL="0" indent="0">
              <a:buNone/>
            </a:pPr>
            <a:endParaRPr lang="he-IL" dirty="0"/>
          </a:p>
          <a:p>
            <a:r>
              <a:rPr lang="he-IL" dirty="0"/>
              <a:t>•	מה גילו יהודים רבים שניסו לחזור לבתיהם? ___________________________________</a:t>
            </a:r>
          </a:p>
          <a:p>
            <a:pPr marL="0" indent="0">
              <a:buNone/>
            </a:pPr>
            <a:r>
              <a:rPr lang="he-IL" dirty="0"/>
              <a:t>	</a:t>
            </a:r>
          </a:p>
        </p:txBody>
      </p:sp>
    </p:spTree>
    <p:extLst>
      <p:ext uri="{BB962C8B-B14F-4D97-AF65-F5344CB8AC3E}">
        <p14:creationId xmlns:p14="http://schemas.microsoft.com/office/powerpoint/2010/main" val="312173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DAC12371-9165-45D1-AE6A-6D00150CD0EF}"/>
              </a:ext>
            </a:extLst>
          </p:cNvPr>
          <p:cNvSpPr>
            <a:spLocks noGrp="1"/>
          </p:cNvSpPr>
          <p:nvPr>
            <p:ph type="title"/>
          </p:nvPr>
        </p:nvSpPr>
        <p:spPr/>
        <p:txBody>
          <a:bodyPr/>
          <a:lstStyle/>
          <a:p>
            <a:r>
              <a:rPr lang="he-IL" dirty="0"/>
              <a:t>דף מלווה </a:t>
            </a:r>
            <a:r>
              <a:rPr lang="he-IL" dirty="0">
                <a:hlinkClick r:id="rId2"/>
              </a:rPr>
              <a:t>לסרטון</a:t>
            </a:r>
            <a:r>
              <a:rPr lang="he-IL" dirty="0"/>
              <a:t> – שארית הפליטה: תשובון</a:t>
            </a:r>
          </a:p>
        </p:txBody>
      </p:sp>
      <p:sp>
        <p:nvSpPr>
          <p:cNvPr id="5" name="מציין מיקום תוכן 4">
            <a:extLst>
              <a:ext uri="{FF2B5EF4-FFF2-40B4-BE49-F238E27FC236}">
                <a16:creationId xmlns:a16="http://schemas.microsoft.com/office/drawing/2014/main" id="{CF64CF1C-F2EA-4C20-9AFB-7611A19A3C6A}"/>
              </a:ext>
            </a:extLst>
          </p:cNvPr>
          <p:cNvSpPr>
            <a:spLocks noGrp="1"/>
          </p:cNvSpPr>
          <p:nvPr>
            <p:ph sz="half" idx="1"/>
          </p:nvPr>
        </p:nvSpPr>
        <p:spPr/>
        <p:txBody>
          <a:bodyPr>
            <a:normAutofit fontScale="55000" lnSpcReduction="20000"/>
          </a:bodyPr>
          <a:lstStyle/>
          <a:p>
            <a:pPr marL="0" indent="0">
              <a:buNone/>
            </a:pPr>
            <a:r>
              <a:rPr lang="he-IL" dirty="0"/>
              <a:t>פוגרום </a:t>
            </a:r>
            <a:r>
              <a:rPr lang="he-IL" dirty="0" err="1"/>
              <a:t>קיילצה</a:t>
            </a:r>
            <a:r>
              <a:rPr lang="he-IL" dirty="0"/>
              <a:t>: </a:t>
            </a:r>
          </a:p>
          <a:p>
            <a:pPr lvl="1"/>
            <a:r>
              <a:rPr lang="he-IL" dirty="0"/>
              <a:t>כמה יהודים חזרו </a:t>
            </a:r>
            <a:r>
              <a:rPr lang="he-IL" dirty="0" err="1"/>
              <a:t>לקיילצה</a:t>
            </a:r>
            <a:r>
              <a:rPr lang="he-IL" dirty="0"/>
              <a:t> אחרי המלחמה? </a:t>
            </a:r>
            <a:r>
              <a:rPr lang="he-IL" sz="2900" dirty="0">
                <a:latin typeface="Aharoni" panose="02010803020104030203" pitchFamily="2" charset="-79"/>
                <a:cs typeface="Aharoni" panose="02010803020104030203" pitchFamily="2" charset="-79"/>
              </a:rPr>
              <a:t>כ-200</a:t>
            </a:r>
          </a:p>
          <a:p>
            <a:pPr lvl="1"/>
            <a:r>
              <a:rPr lang="he-IL" dirty="0"/>
              <a:t>באיזה שנה התרחש הפוגרום? </a:t>
            </a:r>
            <a:r>
              <a:rPr lang="he-IL" sz="2900" dirty="0">
                <a:latin typeface="Aharoni" panose="02010803020104030203" pitchFamily="2" charset="-79"/>
                <a:cs typeface="Aharoni" panose="02010803020104030203" pitchFamily="2" charset="-79"/>
              </a:rPr>
              <a:t>1946</a:t>
            </a:r>
          </a:p>
          <a:p>
            <a:pPr lvl="1"/>
            <a:r>
              <a:rPr lang="he-IL" dirty="0"/>
              <a:t>כמה יהודים נרצחו בו? </a:t>
            </a:r>
            <a:r>
              <a:rPr lang="he-IL" sz="2900" dirty="0">
                <a:latin typeface="Aharoni" panose="02010803020104030203" pitchFamily="2" charset="-79"/>
                <a:cs typeface="Aharoni" panose="02010803020104030203" pitchFamily="2" charset="-79"/>
              </a:rPr>
              <a:t>42</a:t>
            </a:r>
          </a:p>
          <a:p>
            <a:pPr marL="0" indent="0">
              <a:buNone/>
            </a:pPr>
            <a:endParaRPr lang="he-IL" dirty="0"/>
          </a:p>
          <a:p>
            <a:pPr marL="0" indent="0">
              <a:buNone/>
            </a:pPr>
            <a:r>
              <a:rPr lang="he-IL" dirty="0"/>
              <a:t>מי לא הרכיבו את 'שארית הפליטה'? (הקף)</a:t>
            </a:r>
          </a:p>
          <a:p>
            <a:r>
              <a:rPr lang="he-IL" dirty="0"/>
              <a:t>א.	ילדים שהוחבאו בזמן המלחמה אצל משפחות לא יהודיות</a:t>
            </a:r>
          </a:p>
          <a:p>
            <a:r>
              <a:rPr lang="he-IL" b="1" u="sng" dirty="0"/>
              <a:t>ב.	יהודי ארץ ישראל טרום המלחמה</a:t>
            </a:r>
          </a:p>
          <a:p>
            <a:r>
              <a:rPr lang="he-IL" dirty="0"/>
              <a:t>ג.	</a:t>
            </a:r>
            <a:r>
              <a:rPr lang="he-IL" dirty="0" err="1"/>
              <a:t>שורדי</a:t>
            </a:r>
            <a:r>
              <a:rPr lang="he-IL" dirty="0"/>
              <a:t> המחנות וצעדות המוות</a:t>
            </a:r>
          </a:p>
          <a:p>
            <a:r>
              <a:rPr lang="he-IL" dirty="0"/>
              <a:t>ד.	יהודים שנלחמו כחלק מהפרטיזנים או התחבאו</a:t>
            </a:r>
          </a:p>
          <a:p>
            <a:endParaRPr lang="he-IL" dirty="0"/>
          </a:p>
          <a:p>
            <a:r>
              <a:rPr lang="he-IL" dirty="0"/>
              <a:t>מה היו התנאים במחנות העקורים (=ריכוז)? </a:t>
            </a:r>
          </a:p>
          <a:p>
            <a:pPr lvl="1"/>
            <a:r>
              <a:rPr lang="he-IL" sz="2900" dirty="0">
                <a:latin typeface="Aharoni" panose="02010803020104030203" pitchFamily="2" charset="-79"/>
                <a:cs typeface="Aharoni" panose="02010803020104030203" pitchFamily="2" charset="-79"/>
              </a:rPr>
              <a:t>צפיפות, בלי פרטיות, קושי, מחסור במשאבים מסוימים, תלוי בחסדי אחרים ובסיוע חיצוני, קושי בעצם השהייה במחנות ריכוז גרמניים...</a:t>
            </a:r>
          </a:p>
          <a:p>
            <a:r>
              <a:rPr lang="he-IL" dirty="0"/>
              <a:t>אילו פעילויות אורגנו במחנות העקורים? </a:t>
            </a:r>
          </a:p>
          <a:p>
            <a:pPr lvl="1"/>
            <a:r>
              <a:rPr lang="he-IL" sz="2900" dirty="0">
                <a:latin typeface="Aharoni" panose="02010803020104030203" pitchFamily="2" charset="-79"/>
                <a:cs typeface="Aharoni" panose="02010803020104030203" pitchFamily="2" charset="-79"/>
              </a:rPr>
              <a:t>פעילויות תרבות, חינוך, סעד, הכנות לעלייה לארץ.</a:t>
            </a:r>
            <a:endParaRPr lang="en-US" sz="2900" dirty="0">
              <a:latin typeface="Aharoni" panose="02010803020104030203" pitchFamily="2" charset="-79"/>
              <a:cs typeface="Aharoni" panose="02010803020104030203" pitchFamily="2" charset="-79"/>
            </a:endParaRPr>
          </a:p>
          <a:p>
            <a:endParaRPr lang="he-IL" dirty="0"/>
          </a:p>
          <a:p>
            <a:endParaRPr lang="he-IL" dirty="0"/>
          </a:p>
          <a:p>
            <a:endParaRPr lang="he-IL" dirty="0"/>
          </a:p>
        </p:txBody>
      </p:sp>
      <p:sp>
        <p:nvSpPr>
          <p:cNvPr id="12" name="מציין מיקום תוכן 11">
            <a:extLst>
              <a:ext uri="{FF2B5EF4-FFF2-40B4-BE49-F238E27FC236}">
                <a16:creationId xmlns:a16="http://schemas.microsoft.com/office/drawing/2014/main" id="{F8A2F81C-644A-43D0-BAC5-57F62BDBBBDC}"/>
              </a:ext>
            </a:extLst>
          </p:cNvPr>
          <p:cNvSpPr>
            <a:spLocks noGrp="1"/>
          </p:cNvSpPr>
          <p:nvPr>
            <p:ph sz="half" idx="2"/>
          </p:nvPr>
        </p:nvSpPr>
        <p:spPr/>
        <p:txBody>
          <a:bodyPr>
            <a:normAutofit fontScale="55000" lnSpcReduction="20000"/>
          </a:bodyPr>
          <a:lstStyle/>
          <a:p>
            <a:r>
              <a:rPr lang="he-IL" dirty="0"/>
              <a:t>אילו מקומות היו בין היעדים של שארית הפליטה? (סמן )</a:t>
            </a:r>
          </a:p>
          <a:p>
            <a:r>
              <a:rPr lang="he-IL" dirty="0"/>
              <a:t> </a:t>
            </a:r>
          </a:p>
          <a:p>
            <a:r>
              <a:rPr lang="he-IL" b="1" u="sng" dirty="0"/>
              <a:t>א.	ארה"ב	___</a:t>
            </a:r>
          </a:p>
          <a:p>
            <a:r>
              <a:rPr lang="he-IL" dirty="0"/>
              <a:t>ב.	הודו	___</a:t>
            </a:r>
          </a:p>
          <a:p>
            <a:r>
              <a:rPr lang="he-IL" b="1" u="sng" dirty="0"/>
              <a:t>ג.	ישראל	___</a:t>
            </a:r>
          </a:p>
          <a:p>
            <a:r>
              <a:rPr lang="he-IL" b="1" u="sng" dirty="0"/>
              <a:t>ד.	אוסטרליה ___</a:t>
            </a:r>
          </a:p>
          <a:p>
            <a:r>
              <a:rPr lang="he-IL" dirty="0"/>
              <a:t>ה.	ארצות ערב ___</a:t>
            </a:r>
          </a:p>
          <a:p>
            <a:r>
              <a:rPr lang="he-IL" dirty="0"/>
              <a:t>ו.	שוויץ 	___</a:t>
            </a:r>
          </a:p>
          <a:p>
            <a:r>
              <a:rPr lang="he-IL" b="1" u="sng" dirty="0"/>
              <a:t>ז.	חזרה לבתיהם ___</a:t>
            </a:r>
          </a:p>
          <a:p>
            <a:r>
              <a:rPr lang="he-IL" dirty="0"/>
              <a:t>ח.	ברלין 	___</a:t>
            </a:r>
          </a:p>
          <a:p>
            <a:r>
              <a:rPr lang="he-IL" dirty="0"/>
              <a:t>ט.	רוסיה 	___</a:t>
            </a:r>
          </a:p>
          <a:p>
            <a:pPr marL="0" indent="0">
              <a:buNone/>
            </a:pPr>
            <a:endParaRPr lang="he-IL" dirty="0"/>
          </a:p>
          <a:p>
            <a:r>
              <a:rPr lang="he-IL" dirty="0"/>
              <a:t>מה גילו יהודים רבים שניסו לחזור לבתיהם? </a:t>
            </a:r>
          </a:p>
          <a:p>
            <a:pPr lvl="1"/>
            <a:r>
              <a:rPr lang="he-IL" sz="2900" dirty="0">
                <a:latin typeface="Aharoni" panose="02010803020104030203" pitchFamily="2" charset="-79"/>
                <a:cs typeface="Aharoni" panose="02010803020104030203" pitchFamily="2" charset="-79"/>
              </a:rPr>
              <a:t>רכוש נשדד, בתים נתפסו, בתים נהרסו, גילויי אנטישמיות</a:t>
            </a:r>
          </a:p>
          <a:p>
            <a:pPr marL="0" indent="0">
              <a:buNone/>
            </a:pPr>
            <a:r>
              <a:rPr lang="he-IL" dirty="0"/>
              <a:t>	</a:t>
            </a:r>
          </a:p>
        </p:txBody>
      </p:sp>
    </p:spTree>
    <p:extLst>
      <p:ext uri="{BB962C8B-B14F-4D97-AF65-F5344CB8AC3E}">
        <p14:creationId xmlns:p14="http://schemas.microsoft.com/office/powerpoint/2010/main" val="2030646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4FABFF6-A391-4434-A8C8-DA95487E4B9E}"/>
              </a:ext>
            </a:extLst>
          </p:cNvPr>
          <p:cNvSpPr>
            <a:spLocks noGrp="1"/>
          </p:cNvSpPr>
          <p:nvPr>
            <p:ph type="title"/>
          </p:nvPr>
        </p:nvSpPr>
        <p:spPr/>
        <p:txBody>
          <a:bodyPr/>
          <a:lstStyle/>
          <a:p>
            <a:r>
              <a:rPr lang="he-IL" dirty="0"/>
              <a:t>שאלה בסגנון בגרות</a:t>
            </a:r>
          </a:p>
        </p:txBody>
      </p:sp>
      <p:sp>
        <p:nvSpPr>
          <p:cNvPr id="3" name="מציין מיקום תוכן 2">
            <a:extLst>
              <a:ext uri="{FF2B5EF4-FFF2-40B4-BE49-F238E27FC236}">
                <a16:creationId xmlns:a16="http://schemas.microsoft.com/office/drawing/2014/main" id="{23E0D4B3-199A-4F15-BBF9-F719E66E86F6}"/>
              </a:ext>
            </a:extLst>
          </p:cNvPr>
          <p:cNvSpPr>
            <a:spLocks noGrp="1"/>
          </p:cNvSpPr>
          <p:nvPr>
            <p:ph idx="1"/>
          </p:nvPr>
        </p:nvSpPr>
        <p:spPr/>
        <p:txBody>
          <a:bodyPr>
            <a:normAutofit/>
          </a:bodyPr>
          <a:lstStyle/>
          <a:p>
            <a:pPr marL="0" indent="0" algn="just" fontAlgn="base">
              <a:buNone/>
            </a:pPr>
            <a:r>
              <a:rPr lang="he-IL" sz="3600" u="sng" dirty="0"/>
              <a:t>הצג</a:t>
            </a:r>
            <a:r>
              <a:rPr lang="he-IL" sz="3600" dirty="0"/>
              <a:t> שני קשיים איתם התמודדות ניצולי השואה לאחר השחרור, </a:t>
            </a:r>
            <a:r>
              <a:rPr lang="he-IL" sz="3600" u="sng" dirty="0"/>
              <a:t>ותאר</a:t>
            </a:r>
            <a:r>
              <a:rPr lang="he-IL" sz="3600" dirty="0"/>
              <a:t> כיצד הפעילות במחנות העקורים היוותה מענה לקשיים אלו. </a:t>
            </a:r>
          </a:p>
          <a:p>
            <a:pPr marL="0" indent="0" algn="just" fontAlgn="base">
              <a:buNone/>
            </a:pPr>
            <a:r>
              <a:rPr lang="he-IL" sz="3600" dirty="0"/>
              <a:t>בתשובתך התייחס לשני תחומים שונים.</a:t>
            </a:r>
          </a:p>
        </p:txBody>
      </p:sp>
    </p:spTree>
    <p:extLst>
      <p:ext uri="{BB962C8B-B14F-4D97-AF65-F5344CB8AC3E}">
        <p14:creationId xmlns:p14="http://schemas.microsoft.com/office/powerpoint/2010/main" val="2664157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4FABFF6-A391-4434-A8C8-DA95487E4B9E}"/>
              </a:ext>
            </a:extLst>
          </p:cNvPr>
          <p:cNvSpPr>
            <a:spLocks noGrp="1"/>
          </p:cNvSpPr>
          <p:nvPr>
            <p:ph type="title"/>
          </p:nvPr>
        </p:nvSpPr>
        <p:spPr>
          <a:xfrm>
            <a:off x="838200" y="0"/>
            <a:ext cx="10515600" cy="1325563"/>
          </a:xfrm>
        </p:spPr>
        <p:txBody>
          <a:bodyPr>
            <a:normAutofit fontScale="90000"/>
          </a:bodyPr>
          <a:lstStyle/>
          <a:p>
            <a:r>
              <a:rPr lang="he-IL" dirty="0"/>
              <a:t>תשובה:</a:t>
            </a:r>
            <a:r>
              <a:rPr lang="he-IL" sz="2700" dirty="0"/>
              <a:t> הצג שני קשיים איתם התמודדות ניצולי השואה לאחר השחרור, ותאר כיצד הפעילות במחנות העקורים היוותה מענה לקשיים אלו. בתשובתך התייחס לשני תחומים שונים.</a:t>
            </a:r>
            <a:endParaRPr lang="he-IL" dirty="0"/>
          </a:p>
        </p:txBody>
      </p:sp>
      <p:sp>
        <p:nvSpPr>
          <p:cNvPr id="3" name="מציין מיקום תוכן 2">
            <a:extLst>
              <a:ext uri="{FF2B5EF4-FFF2-40B4-BE49-F238E27FC236}">
                <a16:creationId xmlns:a16="http://schemas.microsoft.com/office/drawing/2014/main" id="{23E0D4B3-199A-4F15-BBF9-F719E66E86F6}"/>
              </a:ext>
            </a:extLst>
          </p:cNvPr>
          <p:cNvSpPr>
            <a:spLocks noGrp="1"/>
          </p:cNvSpPr>
          <p:nvPr>
            <p:ph idx="1"/>
          </p:nvPr>
        </p:nvSpPr>
        <p:spPr>
          <a:xfrm>
            <a:off x="838200" y="1499191"/>
            <a:ext cx="10857614" cy="5263116"/>
          </a:xfrm>
        </p:spPr>
        <p:txBody>
          <a:bodyPr>
            <a:normAutofit fontScale="85000" lnSpcReduction="20000"/>
          </a:bodyPr>
          <a:lstStyle/>
          <a:p>
            <a:pPr marL="0" indent="0">
              <a:buNone/>
            </a:pPr>
            <a:r>
              <a:rPr lang="he-IL" b="1" u="sng" dirty="0"/>
              <a:t>הקשיים:</a:t>
            </a:r>
          </a:p>
          <a:p>
            <a:pPr fontAlgn="base"/>
            <a:r>
              <a:rPr lang="he-IL" u="sng" dirty="0"/>
              <a:t>תחום רפואי/פיזי</a:t>
            </a:r>
            <a:r>
              <a:rPr lang="he-IL" dirty="0"/>
              <a:t>: נזקים גופניים משנות עינוי של רעב ומחלות</a:t>
            </a:r>
          </a:p>
          <a:p>
            <a:pPr fontAlgn="base"/>
            <a:r>
              <a:rPr lang="he-IL" u="sng" dirty="0"/>
              <a:t>תחום רגשי/ נפשי</a:t>
            </a:r>
            <a:r>
              <a:rPr lang="he-IL" dirty="0"/>
              <a:t>: קשיים נפשיים לאחר החיים שהיו מלאות במוות, אכזריות, אבדן קרובים, בריחה ועוד בדידות.</a:t>
            </a:r>
          </a:p>
          <a:p>
            <a:pPr fontAlgn="base"/>
            <a:r>
              <a:rPr lang="he-IL" u="sng" dirty="0"/>
              <a:t>תחום מגורים</a:t>
            </a:r>
            <a:r>
              <a:rPr lang="he-IL" dirty="0"/>
              <a:t>: לא היה להם לאן ללכת, בתיהם נתפסו, נתקלו באנטישמיות בחזרתם לארצות המוצא/ברחבי אירופה, נאסר עליהם לעלות לארץ (מגבלות הספר הלבן)</a:t>
            </a:r>
          </a:p>
          <a:p>
            <a:pPr fontAlgn="base"/>
            <a:r>
              <a:rPr lang="he-IL" u="sng" dirty="0"/>
              <a:t>תחום כלכלי</a:t>
            </a:r>
            <a:r>
              <a:rPr lang="he-IL" dirty="0"/>
              <a:t>: לא </a:t>
            </a:r>
            <a:r>
              <a:rPr lang="he-IL" dirty="0" err="1"/>
              <a:t>היתה</a:t>
            </a:r>
            <a:r>
              <a:rPr lang="he-IL" dirty="0"/>
              <a:t> להם פרנסה (לחלק אין מקצוע-נתפסו בגיל צעיר לידי הנאצי ולא קנו השכלה, לחלק המקצוע קשור במקום המגורים שאיננו…), אבדן רכוש שלא הוחזר</a:t>
            </a:r>
          </a:p>
          <a:p>
            <a:pPr marL="0" indent="0">
              <a:buNone/>
            </a:pPr>
            <a:endParaRPr lang="he-IL" b="1" u="sng" dirty="0"/>
          </a:p>
          <a:p>
            <a:pPr marL="0" indent="0">
              <a:buNone/>
            </a:pPr>
            <a:r>
              <a:rPr lang="he-IL" b="1" u="sng" dirty="0"/>
              <a:t>מחנות העקורים היוו מענה כי:</a:t>
            </a:r>
          </a:p>
          <a:p>
            <a:pPr fontAlgn="base"/>
            <a:r>
              <a:rPr lang="he-IL" u="sng" dirty="0"/>
              <a:t>תחום רפואי/פיזי</a:t>
            </a:r>
            <a:r>
              <a:rPr lang="he-IL" dirty="0"/>
              <a:t>: ניתן במחנות טיפול רפואי, מזון</a:t>
            </a:r>
          </a:p>
          <a:p>
            <a:pPr fontAlgn="base"/>
            <a:r>
              <a:rPr lang="he-IL" u="sng" dirty="0"/>
              <a:t>תחום רגשי</a:t>
            </a:r>
            <a:r>
              <a:rPr lang="he-IL" dirty="0"/>
              <a:t>: חיי תרבות במחנות העקורים-עיתונים, תיאטרון, חידוש חיי הדת-רבנים צבאיים של בעלות הברית הביאו תשמישי קדושה, מערכת חינוך, פעילויות ציוניות והכנה לעלייה...</a:t>
            </a:r>
          </a:p>
          <a:p>
            <a:pPr fontAlgn="base"/>
            <a:r>
              <a:rPr lang="he-IL" dirty="0"/>
              <a:t>[לגבי </a:t>
            </a:r>
            <a:r>
              <a:rPr lang="he-IL" u="sng" dirty="0"/>
              <a:t>מגורים-</a:t>
            </a:r>
            <a:r>
              <a:rPr lang="he-IL" dirty="0"/>
              <a:t> ניתן להם מקום ללון ולחיות </a:t>
            </a:r>
            <a:r>
              <a:rPr lang="he-IL" dirty="0" err="1"/>
              <a:t>בנתיים</a:t>
            </a:r>
            <a:r>
              <a:rPr lang="he-IL" dirty="0"/>
              <a:t>, אם כי </a:t>
            </a:r>
            <a:r>
              <a:rPr lang="he-IL" dirty="0" err="1"/>
              <a:t>היתה</a:t>
            </a:r>
            <a:r>
              <a:rPr lang="he-IL" dirty="0"/>
              <a:t> שם צפיפות איומה, חוסר פרטיות, נוחות… חצי פתרון.]</a:t>
            </a:r>
          </a:p>
          <a:p>
            <a:endParaRPr lang="he-IL" dirty="0"/>
          </a:p>
        </p:txBody>
      </p:sp>
    </p:spTree>
    <p:extLst>
      <p:ext uri="{BB962C8B-B14F-4D97-AF65-F5344CB8AC3E}">
        <p14:creationId xmlns:p14="http://schemas.microsoft.com/office/powerpoint/2010/main" val="3301784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B9CF05D-A96E-414F-85F6-9552C1B81A8C}"/>
              </a:ext>
            </a:extLst>
          </p:cNvPr>
          <p:cNvSpPr>
            <a:spLocks noGrp="1"/>
          </p:cNvSpPr>
          <p:nvPr>
            <p:ph type="title"/>
          </p:nvPr>
        </p:nvSpPr>
        <p:spPr/>
        <p:txBody>
          <a:bodyPr/>
          <a:lstStyle/>
          <a:p>
            <a:endParaRPr lang="he-IL"/>
          </a:p>
        </p:txBody>
      </p:sp>
      <p:pic>
        <p:nvPicPr>
          <p:cNvPr id="4098" name="Picture 2" descr="×ª×¨×©×× ××¡×××× ××××× × ×××××¨× ×©× ×©××¨××ª ××¤××××">
            <a:extLst>
              <a:ext uri="{FF2B5EF4-FFF2-40B4-BE49-F238E27FC236}">
                <a16:creationId xmlns:a16="http://schemas.microsoft.com/office/drawing/2014/main" id="{BACB0FBD-6372-4F56-BC30-B8B2D3BFF5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700" y="0"/>
            <a:ext cx="11286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84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0C2B53-4D59-427D-B671-59905D35DBE4}"/>
              </a:ext>
            </a:extLst>
          </p:cNvPr>
          <p:cNvSpPr>
            <a:spLocks noGrp="1"/>
          </p:cNvSpPr>
          <p:nvPr>
            <p:ph type="title"/>
          </p:nvPr>
        </p:nvSpPr>
        <p:spPr/>
        <p:txBody>
          <a:bodyPr/>
          <a:lstStyle/>
          <a:p>
            <a:r>
              <a:rPr lang="he-IL" dirty="0"/>
              <a:t>אקסודוס 1947 – יציאת אירופה תש"ז</a:t>
            </a:r>
          </a:p>
        </p:txBody>
      </p:sp>
      <p:sp>
        <p:nvSpPr>
          <p:cNvPr id="3" name="מציין מיקום תוכן 2">
            <a:extLst>
              <a:ext uri="{FF2B5EF4-FFF2-40B4-BE49-F238E27FC236}">
                <a16:creationId xmlns:a16="http://schemas.microsoft.com/office/drawing/2014/main" id="{57C17F71-1312-4A14-94C6-AC9CF9E35715}"/>
              </a:ext>
            </a:extLst>
          </p:cNvPr>
          <p:cNvSpPr>
            <a:spLocks noGrp="1"/>
          </p:cNvSpPr>
          <p:nvPr>
            <p:ph idx="1"/>
          </p:nvPr>
        </p:nvSpPr>
        <p:spPr>
          <a:xfrm>
            <a:off x="838200" y="1825624"/>
            <a:ext cx="10515600" cy="4947315"/>
          </a:xfrm>
        </p:spPr>
        <p:txBody>
          <a:bodyPr>
            <a:normAutofit fontScale="92500" lnSpcReduction="20000"/>
          </a:bodyPr>
          <a:lstStyle/>
          <a:p>
            <a:r>
              <a:rPr lang="he-IL" dirty="0"/>
              <a:t>ספינת מעפילים שיצאה ב-11/07/1947 מצרפת לישראל </a:t>
            </a:r>
            <a:br>
              <a:rPr lang="en-US" dirty="0"/>
            </a:br>
            <a:r>
              <a:rPr lang="he-IL" dirty="0"/>
              <a:t>עם 4,500 יהודים. הספינה כותרה </a:t>
            </a:r>
            <a:r>
              <a:rPr lang="he-IL" dirty="0" err="1"/>
              <a:t>ע"יכוחות</a:t>
            </a:r>
            <a:r>
              <a:rPr lang="he-IL" dirty="0"/>
              <a:t> בריטים </a:t>
            </a:r>
            <a:br>
              <a:rPr lang="en-US" dirty="0"/>
            </a:br>
            <a:r>
              <a:rPr lang="he-IL" dirty="0"/>
              <a:t>שהשתלטו עליה בכוח (עם הרוגים ופצועים בספינה).</a:t>
            </a:r>
          </a:p>
          <a:p>
            <a:r>
              <a:rPr lang="he-IL" dirty="0"/>
              <a:t>בנמל חיפה נאבקו המעפילים וסירבו לרדת מהספינה. </a:t>
            </a:r>
            <a:br>
              <a:rPr lang="en-US" dirty="0"/>
            </a:br>
            <a:r>
              <a:rPr lang="he-IL" dirty="0"/>
              <a:t>כוחות גדולים וכוח רב השקיעו הבריטים בהורדתם </a:t>
            </a:r>
            <a:br>
              <a:rPr lang="en-US" dirty="0"/>
            </a:br>
            <a:r>
              <a:rPr lang="he-IL" dirty="0"/>
              <a:t>והעברתם ל-3 ספינות גירוש. התמונות של החיילים הבריטים שנאבקים בניצולי שואה כחושים שנלחמו בכל כוחם נצרבו בזיכרון העולמי וסייעו בדעת הקהל האוהדת ביחס להקמת מדינה ליהודים (בקהל היו נציגים ממשלחת האו"ם לארץ).</a:t>
            </a:r>
          </a:p>
          <a:p>
            <a:pPr algn="just"/>
            <a:r>
              <a:rPr lang="he-IL" dirty="0"/>
              <a:t>הבריטים החליטו לגרש אותם לאירופה (ולא לקפריסין כמו עד אז). הם החזירו אותם לצרפת, אך הצרפתים לא שיתפו פעולה וסירבו לאפשר הורדה בכוח של הנוסעים אלא רק ירידה מרצון. המעפילים נותרו על הספינות מספר שבועות עד שהבריטים נאלצו להשיט אותם לגרמניה ולשכן אותם במחנה עקורים/ריכוז שהיה בשליטה בריטית. התמונות של בריטים שמחזירים ניצולי שואה אל המחנות שמהם ברחו יצרו לחץ על בריטניה וסייעו מאוחר יותר בהבאת הסוגיה היהודית להצבעה באו"ם ובהחלטה על הקמת מדינת ישראל.</a:t>
            </a:r>
          </a:p>
        </p:txBody>
      </p:sp>
      <p:pic>
        <p:nvPicPr>
          <p:cNvPr id="1026" name="Picture 2" descr="×¡×¤×× ×ª ×××¢×¤×××× &quot;××¦×××ª ×××¨××¤× ×ª×©&quot;× - ××§×¡××××¡ 1947&quot;">
            <a:extLst>
              <a:ext uri="{FF2B5EF4-FFF2-40B4-BE49-F238E27FC236}">
                <a16:creationId xmlns:a16="http://schemas.microsoft.com/office/drawing/2014/main" id="{1856E0BD-384D-417C-BC8E-F56A02C74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5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82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889118-9AAB-4744-B497-3DC3AAC40EDA}"/>
              </a:ext>
            </a:extLst>
          </p:cNvPr>
          <p:cNvSpPr>
            <a:spLocks noGrp="1"/>
          </p:cNvSpPr>
          <p:nvPr>
            <p:ph type="title"/>
          </p:nvPr>
        </p:nvSpPr>
        <p:spPr/>
        <p:txBody>
          <a:bodyPr/>
          <a:lstStyle/>
          <a:p>
            <a:r>
              <a:rPr lang="he-IL" dirty="0"/>
              <a:t>העשרה</a:t>
            </a:r>
          </a:p>
        </p:txBody>
      </p:sp>
      <p:sp>
        <p:nvSpPr>
          <p:cNvPr id="3" name="מציין מיקום טקסט 2">
            <a:extLst>
              <a:ext uri="{FF2B5EF4-FFF2-40B4-BE49-F238E27FC236}">
                <a16:creationId xmlns:a16="http://schemas.microsoft.com/office/drawing/2014/main" id="{FE349C02-4A42-4AC8-B9CD-78E1ED04BB3E}"/>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407574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56E494-AC27-431B-822C-A81150FC9FFA}"/>
              </a:ext>
            </a:extLst>
          </p:cNvPr>
          <p:cNvSpPr>
            <a:spLocks noGrp="1"/>
          </p:cNvSpPr>
          <p:nvPr>
            <p:ph type="title"/>
          </p:nvPr>
        </p:nvSpPr>
        <p:spPr/>
        <p:txBody>
          <a:bodyPr/>
          <a:lstStyle/>
          <a:p>
            <a:r>
              <a:rPr lang="he-IL" dirty="0"/>
              <a:t>ערך קידוש החיים</a:t>
            </a:r>
          </a:p>
        </p:txBody>
      </p:sp>
      <p:sp>
        <p:nvSpPr>
          <p:cNvPr id="3" name="מציין מיקום תוכן 2">
            <a:extLst>
              <a:ext uri="{FF2B5EF4-FFF2-40B4-BE49-F238E27FC236}">
                <a16:creationId xmlns:a16="http://schemas.microsoft.com/office/drawing/2014/main" id="{ADEE5C36-231E-4B64-826B-5FD61569BF04}"/>
              </a:ext>
            </a:extLst>
          </p:cNvPr>
          <p:cNvSpPr>
            <a:spLocks noGrp="1"/>
          </p:cNvSpPr>
          <p:nvPr>
            <p:ph idx="1"/>
          </p:nvPr>
        </p:nvSpPr>
        <p:spPr/>
        <p:txBody>
          <a:bodyPr>
            <a:normAutofit/>
          </a:bodyPr>
          <a:lstStyle/>
          <a:p>
            <a:pPr algn="just"/>
            <a:r>
              <a:rPr lang="he-IL" sz="4000" dirty="0"/>
              <a:t>"</a:t>
            </a:r>
            <a:r>
              <a:rPr lang="he-IL" sz="4000" b="1" dirty="0"/>
              <a:t>זוהי שעה של קידוש החיים ולא של קידוש ה' במוות. לפנים דרשו אויבים את הנשמה, והיהודי הקריב את גופו על קידוש ה' </a:t>
            </a:r>
            <a:r>
              <a:rPr lang="he-IL" sz="3200" b="1" dirty="0"/>
              <a:t>[כלומר, הוא שמר דווקא על מה שביקשו האויבים ליטול ממנו], </a:t>
            </a:r>
            <a:r>
              <a:rPr lang="he-IL" sz="4000" b="1" dirty="0"/>
              <a:t>עתה הצורר דורש את הגוף היהודי, וחובה על היהודי להגן עליו, לשמור על חייו."                                                                   </a:t>
            </a:r>
          </a:p>
          <a:p>
            <a:pPr algn="l"/>
            <a:r>
              <a:rPr lang="he-IL" sz="3600" b="1" dirty="0"/>
              <a:t>הרב יצחק </a:t>
            </a:r>
            <a:r>
              <a:rPr lang="he-IL" sz="3600" b="1" dirty="0" err="1"/>
              <a:t>ניסנבוים</a:t>
            </a:r>
            <a:r>
              <a:rPr lang="he-IL" sz="3600" b="1" dirty="0"/>
              <a:t> הי"ד. גטו ורשה</a:t>
            </a:r>
            <a:endParaRPr lang="en-US" sz="3600" dirty="0"/>
          </a:p>
          <a:p>
            <a:pPr algn="l"/>
            <a:endParaRPr lang="he-IL" sz="4000" dirty="0"/>
          </a:p>
        </p:txBody>
      </p:sp>
    </p:spTree>
    <p:extLst>
      <p:ext uri="{BB962C8B-B14F-4D97-AF65-F5344CB8AC3E}">
        <p14:creationId xmlns:p14="http://schemas.microsoft.com/office/powerpoint/2010/main" val="2390967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4638BFBB-6FEC-446B-9DBA-2EC5B4B73E68}"/>
              </a:ext>
            </a:extLst>
          </p:cNvPr>
          <p:cNvPicPr>
            <a:picLocks noChangeAspect="1"/>
          </p:cNvPicPr>
          <p:nvPr/>
        </p:nvPicPr>
        <p:blipFill rotWithShape="1">
          <a:blip r:embed="rId2">
            <a:extLst>
              <a:ext uri="{28A0092B-C50C-407E-A947-70E740481C1C}">
                <a14:useLocalDpi xmlns:a14="http://schemas.microsoft.com/office/drawing/2010/main" val="0"/>
              </a:ext>
            </a:extLst>
          </a:blip>
          <a:srcRect b="36279"/>
          <a:stretch/>
        </p:blipFill>
        <p:spPr>
          <a:xfrm>
            <a:off x="8418822" y="1434017"/>
            <a:ext cx="3773178" cy="5386769"/>
          </a:xfrm>
          <a:prstGeom prst="rect">
            <a:avLst/>
          </a:prstGeom>
        </p:spPr>
      </p:pic>
      <p:pic>
        <p:nvPicPr>
          <p:cNvPr id="7" name="תמונה 6">
            <a:extLst>
              <a:ext uri="{FF2B5EF4-FFF2-40B4-BE49-F238E27FC236}">
                <a16:creationId xmlns:a16="http://schemas.microsoft.com/office/drawing/2014/main" id="{B230B5CC-39A7-4D0D-B6FB-C25C2FC974A0}"/>
              </a:ext>
            </a:extLst>
          </p:cNvPr>
          <p:cNvPicPr>
            <a:picLocks noChangeAspect="1"/>
          </p:cNvPicPr>
          <p:nvPr/>
        </p:nvPicPr>
        <p:blipFill rotWithShape="1">
          <a:blip r:embed="rId3">
            <a:extLst>
              <a:ext uri="{28A0092B-C50C-407E-A947-70E740481C1C}">
                <a14:useLocalDpi xmlns:a14="http://schemas.microsoft.com/office/drawing/2010/main" val="0"/>
              </a:ext>
            </a:extLst>
          </a:blip>
          <a:srcRect t="22791"/>
          <a:stretch/>
        </p:blipFill>
        <p:spPr>
          <a:xfrm>
            <a:off x="106326" y="381438"/>
            <a:ext cx="3583005" cy="6317074"/>
          </a:xfrm>
          <a:prstGeom prst="rect">
            <a:avLst/>
          </a:prstGeom>
        </p:spPr>
      </p:pic>
      <p:pic>
        <p:nvPicPr>
          <p:cNvPr id="10" name="תמונה 9">
            <a:extLst>
              <a:ext uri="{FF2B5EF4-FFF2-40B4-BE49-F238E27FC236}">
                <a16:creationId xmlns:a16="http://schemas.microsoft.com/office/drawing/2014/main" id="{7358CD8B-CFE7-4FB0-854A-447CBC3EE344}"/>
              </a:ext>
            </a:extLst>
          </p:cNvPr>
          <p:cNvPicPr>
            <a:picLocks noChangeAspect="1"/>
          </p:cNvPicPr>
          <p:nvPr/>
        </p:nvPicPr>
        <p:blipFill rotWithShape="1">
          <a:blip r:embed="rId2">
            <a:extLst>
              <a:ext uri="{28A0092B-C50C-407E-A947-70E740481C1C}">
                <a14:useLocalDpi xmlns:a14="http://schemas.microsoft.com/office/drawing/2010/main" val="0"/>
              </a:ext>
            </a:extLst>
          </a:blip>
          <a:srcRect l="31053" t="63721"/>
          <a:stretch/>
        </p:blipFill>
        <p:spPr>
          <a:xfrm>
            <a:off x="4043921" y="101009"/>
            <a:ext cx="3607376" cy="4252798"/>
          </a:xfrm>
          <a:prstGeom prst="rect">
            <a:avLst/>
          </a:prstGeom>
        </p:spPr>
      </p:pic>
      <p:pic>
        <p:nvPicPr>
          <p:cNvPr id="11" name="תמונה 10">
            <a:extLst>
              <a:ext uri="{FF2B5EF4-FFF2-40B4-BE49-F238E27FC236}">
                <a16:creationId xmlns:a16="http://schemas.microsoft.com/office/drawing/2014/main" id="{B116641E-2935-4CB7-8478-B776274AA403}"/>
              </a:ext>
            </a:extLst>
          </p:cNvPr>
          <p:cNvPicPr>
            <a:picLocks noChangeAspect="1"/>
          </p:cNvPicPr>
          <p:nvPr/>
        </p:nvPicPr>
        <p:blipFill rotWithShape="1">
          <a:blip r:embed="rId3">
            <a:extLst>
              <a:ext uri="{28A0092B-C50C-407E-A947-70E740481C1C}">
                <a14:useLocalDpi xmlns:a14="http://schemas.microsoft.com/office/drawing/2010/main" val="0"/>
              </a:ext>
            </a:extLst>
          </a:blip>
          <a:srcRect l="9491" r="9489" b="77829"/>
          <a:stretch/>
        </p:blipFill>
        <p:spPr>
          <a:xfrm>
            <a:off x="4043921" y="4353807"/>
            <a:ext cx="3607376" cy="2254103"/>
          </a:xfrm>
          <a:prstGeom prst="rect">
            <a:avLst/>
          </a:prstGeom>
        </p:spPr>
      </p:pic>
      <p:sp>
        <p:nvSpPr>
          <p:cNvPr id="12" name="כותרת 1">
            <a:extLst>
              <a:ext uri="{FF2B5EF4-FFF2-40B4-BE49-F238E27FC236}">
                <a16:creationId xmlns:a16="http://schemas.microsoft.com/office/drawing/2014/main" id="{8E19A63A-6BB0-4ABD-83C9-06FC5A4600AB}"/>
              </a:ext>
            </a:extLst>
          </p:cNvPr>
          <p:cNvSpPr txBox="1">
            <a:spLocks/>
          </p:cNvSpPr>
          <p:nvPr/>
        </p:nvSpPr>
        <p:spPr>
          <a:xfrm>
            <a:off x="8176437" y="223284"/>
            <a:ext cx="3434375" cy="1655061"/>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שיקום באירופה? </a:t>
            </a:r>
          </a:p>
          <a:p>
            <a:pPr algn="ctr"/>
            <a:r>
              <a:rPr lang="he-IL" sz="2800" dirty="0"/>
              <a:t>אלתרמן</a:t>
            </a:r>
          </a:p>
        </p:txBody>
      </p:sp>
    </p:spTree>
    <p:extLst>
      <p:ext uri="{BB962C8B-B14F-4D97-AF65-F5344CB8AC3E}">
        <p14:creationId xmlns:p14="http://schemas.microsoft.com/office/powerpoint/2010/main" val="956208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44BA1C95-57DB-40C3-A5F0-3F5EE1C27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9783"/>
            <a:ext cx="5893027" cy="4768217"/>
          </a:xfrm>
          <a:prstGeom prst="rect">
            <a:avLst/>
          </a:prstGeom>
        </p:spPr>
      </p:pic>
      <p:pic>
        <p:nvPicPr>
          <p:cNvPr id="9" name="תמונה 8">
            <a:extLst>
              <a:ext uri="{FF2B5EF4-FFF2-40B4-BE49-F238E27FC236}">
                <a16:creationId xmlns:a16="http://schemas.microsoft.com/office/drawing/2014/main" id="{CBDFE30E-AB0A-459B-9CA6-7352B8E19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466" y="0"/>
            <a:ext cx="7259534" cy="2328530"/>
          </a:xfrm>
          <a:prstGeom prst="rect">
            <a:avLst/>
          </a:prstGeom>
        </p:spPr>
      </p:pic>
    </p:spTree>
    <p:extLst>
      <p:ext uri="{BB962C8B-B14F-4D97-AF65-F5344CB8AC3E}">
        <p14:creationId xmlns:p14="http://schemas.microsoft.com/office/powerpoint/2010/main" val="135876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0337D4-17D4-466C-83BD-E36721231A6C}"/>
              </a:ext>
            </a:extLst>
          </p:cNvPr>
          <p:cNvSpPr>
            <a:spLocks noGrp="1"/>
          </p:cNvSpPr>
          <p:nvPr>
            <p:ph type="title"/>
          </p:nvPr>
        </p:nvSpPr>
        <p:spPr>
          <a:xfrm>
            <a:off x="125642" y="365125"/>
            <a:ext cx="2610802" cy="1878345"/>
          </a:xfrm>
        </p:spPr>
        <p:txBody>
          <a:bodyPr>
            <a:normAutofit/>
          </a:bodyPr>
          <a:lstStyle/>
          <a:p>
            <a:pPr algn="ctr"/>
            <a:r>
              <a:rPr lang="he-IL" dirty="0"/>
              <a:t>שיקום באירופה?</a:t>
            </a:r>
            <a:br>
              <a:rPr lang="he-IL" dirty="0"/>
            </a:br>
            <a:r>
              <a:rPr lang="he-IL" sz="2400" dirty="0"/>
              <a:t>אלתרמן</a:t>
            </a:r>
            <a:endParaRPr lang="he-IL" dirty="0"/>
          </a:p>
        </p:txBody>
      </p:sp>
      <p:pic>
        <p:nvPicPr>
          <p:cNvPr id="5" name="מציין מיקום תוכן 4">
            <a:extLst>
              <a:ext uri="{FF2B5EF4-FFF2-40B4-BE49-F238E27FC236}">
                <a16:creationId xmlns:a16="http://schemas.microsoft.com/office/drawing/2014/main" id="{E119AEF1-F102-4E71-9562-D948CDD63E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53247"/>
            <a:ext cx="2610802" cy="4351338"/>
          </a:xfrm>
        </p:spPr>
      </p:pic>
      <p:pic>
        <p:nvPicPr>
          <p:cNvPr id="7" name="תמונה 6">
            <a:extLst>
              <a:ext uri="{FF2B5EF4-FFF2-40B4-BE49-F238E27FC236}">
                <a16:creationId xmlns:a16="http://schemas.microsoft.com/office/drawing/2014/main" id="{1BDBFEB3-C706-449C-8A71-63606EE02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901" y="0"/>
            <a:ext cx="2895600" cy="6858000"/>
          </a:xfrm>
          <a:prstGeom prst="rect">
            <a:avLst/>
          </a:prstGeom>
        </p:spPr>
      </p:pic>
      <p:pic>
        <p:nvPicPr>
          <p:cNvPr id="9" name="תמונה 8">
            <a:extLst>
              <a:ext uri="{FF2B5EF4-FFF2-40B4-BE49-F238E27FC236}">
                <a16:creationId xmlns:a16="http://schemas.microsoft.com/office/drawing/2014/main" id="{E33C74B7-4420-4410-9A82-984FF787C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444" y="0"/>
            <a:ext cx="2888815" cy="6858000"/>
          </a:xfrm>
          <a:prstGeom prst="rect">
            <a:avLst/>
          </a:prstGeom>
        </p:spPr>
      </p:pic>
      <p:pic>
        <p:nvPicPr>
          <p:cNvPr id="11" name="תמונה 10">
            <a:extLst>
              <a:ext uri="{FF2B5EF4-FFF2-40B4-BE49-F238E27FC236}">
                <a16:creationId xmlns:a16="http://schemas.microsoft.com/office/drawing/2014/main" id="{BE211AE8-3D19-44DC-81AA-366482E4F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2144" y="0"/>
            <a:ext cx="3419856" cy="6858000"/>
          </a:xfrm>
          <a:prstGeom prst="rect">
            <a:avLst/>
          </a:prstGeom>
        </p:spPr>
      </p:pic>
    </p:spTree>
    <p:extLst>
      <p:ext uri="{BB962C8B-B14F-4D97-AF65-F5344CB8AC3E}">
        <p14:creationId xmlns:p14="http://schemas.microsoft.com/office/powerpoint/2010/main" val="4278185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6159CE-DE6A-4954-948A-01B4518F688A}"/>
              </a:ext>
            </a:extLst>
          </p:cNvPr>
          <p:cNvSpPr>
            <a:spLocks noGrp="1"/>
          </p:cNvSpPr>
          <p:nvPr>
            <p:ph type="title"/>
          </p:nvPr>
        </p:nvSpPr>
        <p:spPr/>
        <p:txBody>
          <a:bodyPr/>
          <a:lstStyle/>
          <a:p>
            <a:r>
              <a:rPr lang="he-IL" dirty="0"/>
              <a:t>קישורים וסרטונים</a:t>
            </a:r>
          </a:p>
        </p:txBody>
      </p:sp>
      <p:sp>
        <p:nvSpPr>
          <p:cNvPr id="3" name="מציין מיקום תוכן 2">
            <a:extLst>
              <a:ext uri="{FF2B5EF4-FFF2-40B4-BE49-F238E27FC236}">
                <a16:creationId xmlns:a16="http://schemas.microsoft.com/office/drawing/2014/main" id="{0731C679-0304-4670-9D15-B9E0E6AD20DD}"/>
              </a:ext>
            </a:extLst>
          </p:cNvPr>
          <p:cNvSpPr>
            <a:spLocks noGrp="1"/>
          </p:cNvSpPr>
          <p:nvPr>
            <p:ph idx="1"/>
          </p:nvPr>
        </p:nvSpPr>
        <p:spPr/>
        <p:txBody>
          <a:bodyPr/>
          <a:lstStyle/>
          <a:p>
            <a:r>
              <a:rPr lang="he-IL" dirty="0"/>
              <a:t>דילמה – </a:t>
            </a:r>
            <a:r>
              <a:rPr lang="he-IL" dirty="0">
                <a:hlinkClick r:id="rId2"/>
              </a:rPr>
              <a:t>להקריב אלפים מול מעטים?</a:t>
            </a:r>
            <a:endParaRPr lang="he-IL" dirty="0"/>
          </a:p>
          <a:p>
            <a:r>
              <a:rPr lang="he-IL" dirty="0"/>
              <a:t>דילמה – </a:t>
            </a:r>
            <a:r>
              <a:rPr lang="he-IL" dirty="0">
                <a:hlinkClick r:id="rId3"/>
              </a:rPr>
              <a:t>בחירת נרצחים </a:t>
            </a:r>
            <a:r>
              <a:rPr lang="he-IL" dirty="0"/>
              <a:t>(הפלישה לסוביבור) ; </a:t>
            </a:r>
            <a:r>
              <a:rPr lang="he-IL" dirty="0">
                <a:hlinkClick r:id="rId4"/>
              </a:rPr>
              <a:t>חלקי עם כתוביות</a:t>
            </a:r>
            <a:endParaRPr lang="he-IL" dirty="0"/>
          </a:p>
          <a:p>
            <a:r>
              <a:rPr lang="he-IL" dirty="0"/>
              <a:t>רואים היסטוריה – </a:t>
            </a:r>
            <a:r>
              <a:rPr lang="he-IL" dirty="0">
                <a:hlinkClick r:id="rId5"/>
              </a:rPr>
              <a:t>המרד בגטאות</a:t>
            </a:r>
            <a:r>
              <a:rPr lang="he-IL" dirty="0"/>
              <a:t> |</a:t>
            </a:r>
            <a:r>
              <a:rPr lang="en-US" dirty="0"/>
              <a:t> </a:t>
            </a:r>
            <a:r>
              <a:rPr lang="he-IL" dirty="0">
                <a:hlinkClick r:id="rId6"/>
              </a:rPr>
              <a:t>הפרטיזנים היהודים</a:t>
            </a:r>
            <a:r>
              <a:rPr lang="he-IL" dirty="0"/>
              <a:t> | </a:t>
            </a:r>
            <a:r>
              <a:rPr lang="he-IL" dirty="0">
                <a:hlinkClick r:id="rId7"/>
              </a:rPr>
              <a:t>שארית הפליטה והעקורים</a:t>
            </a:r>
            <a:endParaRPr lang="he-IL" dirty="0"/>
          </a:p>
          <a:p>
            <a:r>
              <a:rPr lang="he-IL" dirty="0">
                <a:hlinkClick r:id="rId8"/>
              </a:rPr>
              <a:t>קטע קצר </a:t>
            </a:r>
            <a:r>
              <a:rPr lang="he-IL" dirty="0"/>
              <a:t>על אקסודוס עם צילומים משם</a:t>
            </a:r>
          </a:p>
          <a:p>
            <a:r>
              <a:rPr lang="he-IL" dirty="0"/>
              <a:t>כתבות: </a:t>
            </a:r>
            <a:r>
              <a:rPr lang="he-IL" dirty="0">
                <a:hlinkClick r:id="rId9"/>
              </a:rPr>
              <a:t>מעריב</a:t>
            </a:r>
            <a:r>
              <a:rPr lang="he-IL" dirty="0"/>
              <a:t>, </a:t>
            </a:r>
            <a:r>
              <a:rPr lang="he-IL" dirty="0">
                <a:hlinkClick r:id="rId10"/>
              </a:rPr>
              <a:t>ידיעות</a:t>
            </a:r>
            <a:r>
              <a:rPr lang="he-IL" dirty="0"/>
              <a:t>, </a:t>
            </a:r>
            <a:r>
              <a:rPr lang="he-IL" dirty="0">
                <a:hlinkClick r:id="rId11"/>
              </a:rPr>
              <a:t>הארץ</a:t>
            </a:r>
            <a:r>
              <a:rPr lang="he-IL" dirty="0"/>
              <a:t>, </a:t>
            </a:r>
            <a:r>
              <a:rPr lang="he-IL" dirty="0">
                <a:hlinkClick r:id="rId12"/>
              </a:rPr>
              <a:t>וואלה</a:t>
            </a:r>
            <a:r>
              <a:rPr lang="he-IL" dirty="0"/>
              <a:t>  – מות אחרון הלוחמים בגטו ורשה, שמחה (</a:t>
            </a:r>
            <a:r>
              <a:rPr lang="he-IL" dirty="0" err="1"/>
              <a:t>קאז'יק</a:t>
            </a:r>
            <a:r>
              <a:rPr lang="he-IL" dirty="0"/>
              <a:t>) רותם, דצמבר 2018</a:t>
            </a:r>
          </a:p>
        </p:txBody>
      </p:sp>
    </p:spTree>
    <p:extLst>
      <p:ext uri="{BB962C8B-B14F-4D97-AF65-F5344CB8AC3E}">
        <p14:creationId xmlns:p14="http://schemas.microsoft.com/office/powerpoint/2010/main" val="422806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AA1404-463D-4A64-84E6-192ADDA88606}"/>
              </a:ext>
            </a:extLst>
          </p:cNvPr>
          <p:cNvSpPr>
            <a:spLocks noGrp="1"/>
          </p:cNvSpPr>
          <p:nvPr>
            <p:ph type="title"/>
          </p:nvPr>
        </p:nvSpPr>
        <p:spPr/>
        <p:txBody>
          <a:bodyPr/>
          <a:lstStyle/>
          <a:p>
            <a:r>
              <a:rPr lang="he-IL" dirty="0"/>
              <a:t>קידוש החיים</a:t>
            </a:r>
          </a:p>
        </p:txBody>
      </p:sp>
      <p:sp>
        <p:nvSpPr>
          <p:cNvPr id="3" name="מציין מיקום תוכן 2">
            <a:extLst>
              <a:ext uri="{FF2B5EF4-FFF2-40B4-BE49-F238E27FC236}">
                <a16:creationId xmlns:a16="http://schemas.microsoft.com/office/drawing/2014/main" id="{DFD2439C-A17F-4147-8206-4E35A1AFF568}"/>
              </a:ext>
            </a:extLst>
          </p:cNvPr>
          <p:cNvSpPr>
            <a:spLocks noGrp="1"/>
          </p:cNvSpPr>
          <p:nvPr>
            <p:ph idx="1"/>
          </p:nvPr>
        </p:nvSpPr>
        <p:spPr/>
        <p:txBody>
          <a:bodyPr>
            <a:normAutofit/>
          </a:bodyPr>
          <a:lstStyle/>
          <a:p>
            <a:pPr marL="514350" indent="-514350">
              <a:buFont typeface="+mj-lt"/>
              <a:buAutoNum type="arabicPeriod"/>
            </a:pPr>
            <a:r>
              <a:rPr lang="he-IL" sz="4800" dirty="0" err="1"/>
              <a:t>איבערלייבן</a:t>
            </a:r>
            <a:r>
              <a:rPr lang="he-IL" sz="4800" dirty="0"/>
              <a:t> – לשרוד!</a:t>
            </a:r>
          </a:p>
          <a:p>
            <a:pPr marL="514350" indent="-514350">
              <a:buFont typeface="+mj-lt"/>
              <a:buAutoNum type="arabicPeriod"/>
            </a:pPr>
            <a:r>
              <a:rPr lang="he-IL" sz="4800" dirty="0"/>
              <a:t>לשמור על צלם אנוש, לחיות חיים מלאים, ערכיים, משמעותיים, תורמים...</a:t>
            </a:r>
          </a:p>
        </p:txBody>
      </p:sp>
    </p:spTree>
    <p:extLst>
      <p:ext uri="{BB962C8B-B14F-4D97-AF65-F5344CB8AC3E}">
        <p14:creationId xmlns:p14="http://schemas.microsoft.com/office/powerpoint/2010/main" val="268070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A52EB0-B4CA-496C-9362-D28CF4CED100}"/>
              </a:ext>
            </a:extLst>
          </p:cNvPr>
          <p:cNvSpPr>
            <a:spLocks noGrp="1"/>
          </p:cNvSpPr>
          <p:nvPr>
            <p:ph type="title"/>
          </p:nvPr>
        </p:nvSpPr>
        <p:spPr/>
        <p:txBody>
          <a:bodyPr/>
          <a:lstStyle/>
          <a:p>
            <a:r>
              <a:rPr lang="he-IL" dirty="0"/>
              <a:t>קידוש החיים = גם שמירה על ערכים וצלם אנוש</a:t>
            </a:r>
          </a:p>
        </p:txBody>
      </p:sp>
      <p:sp>
        <p:nvSpPr>
          <p:cNvPr id="3" name="מציין מיקום תוכן 2">
            <a:extLst>
              <a:ext uri="{FF2B5EF4-FFF2-40B4-BE49-F238E27FC236}">
                <a16:creationId xmlns:a16="http://schemas.microsoft.com/office/drawing/2014/main" id="{39D884FB-5BB5-456F-8A99-580B2CF60649}"/>
              </a:ext>
            </a:extLst>
          </p:cNvPr>
          <p:cNvSpPr>
            <a:spLocks noGrp="1"/>
          </p:cNvSpPr>
          <p:nvPr>
            <p:ph idx="1"/>
          </p:nvPr>
        </p:nvSpPr>
        <p:spPr/>
        <p:txBody>
          <a:bodyPr>
            <a:normAutofit/>
          </a:bodyPr>
          <a:lstStyle/>
          <a:p>
            <a:r>
              <a:rPr lang="he-IL" sz="3600" dirty="0"/>
              <a:t>פעילויות עזרה וסעד</a:t>
            </a:r>
          </a:p>
          <a:p>
            <a:r>
              <a:rPr lang="he-IL" sz="3600" dirty="0"/>
              <a:t>פעילויות חינוך ותרבות</a:t>
            </a:r>
          </a:p>
          <a:p>
            <a:r>
              <a:rPr lang="he-IL" sz="3600" dirty="0"/>
              <a:t>לימוד תורה, קיום מצוות</a:t>
            </a:r>
          </a:p>
          <a:p>
            <a:r>
              <a:rPr lang="he-IL" sz="3600" dirty="0"/>
              <a:t>פנייה אל רבנים </a:t>
            </a:r>
            <a:r>
              <a:rPr lang="he-IL" sz="3600" dirty="0" err="1"/>
              <a:t>בשו"ת</a:t>
            </a:r>
            <a:endParaRPr lang="he-IL" sz="3600" dirty="0"/>
          </a:p>
        </p:txBody>
      </p:sp>
    </p:spTree>
    <p:extLst>
      <p:ext uri="{BB962C8B-B14F-4D97-AF65-F5344CB8AC3E}">
        <p14:creationId xmlns:p14="http://schemas.microsoft.com/office/powerpoint/2010/main" val="310601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ctrTitle"/>
          </p:nvPr>
        </p:nvSpPr>
        <p:spPr>
          <a:xfrm>
            <a:off x="-240030" y="785739"/>
            <a:ext cx="6118260" cy="1544800"/>
          </a:xfrm>
          <a:prstGeom prst="rect">
            <a:avLst/>
          </a:prstGeom>
        </p:spPr>
        <p:txBody>
          <a:bodyPr spcFirstLastPara="1" vert="horz" wrap="square" lIns="121900" tIns="121900" rIns="121900" bIns="121900" rtlCol="1" anchor="b" anchorCtr="0">
            <a:noAutofit/>
          </a:bodyPr>
          <a:lstStyle/>
          <a:p>
            <a:pPr algn="r">
              <a:lnSpc>
                <a:spcPct val="115000"/>
              </a:lnSpc>
              <a:spcBef>
                <a:spcPts val="0"/>
              </a:spcBef>
            </a:pPr>
            <a:r>
              <a:rPr lang="iw" sz="2400" b="1" dirty="0">
                <a:latin typeface="David"/>
                <a:ea typeface="David"/>
                <a:cs typeface="David"/>
                <a:sym typeface="David"/>
              </a:rPr>
              <a:t>"קידוש החיים"</a:t>
            </a:r>
            <a:endParaRPr sz="2400" b="1" dirty="0">
              <a:latin typeface="David"/>
              <a:ea typeface="David"/>
              <a:cs typeface="David"/>
              <a:sym typeface="David"/>
            </a:endParaRPr>
          </a:p>
          <a:p>
            <a:pPr algn="r">
              <a:lnSpc>
                <a:spcPct val="115000"/>
              </a:lnSpc>
              <a:spcBef>
                <a:spcPts val="0"/>
              </a:spcBef>
            </a:pPr>
            <a:r>
              <a:rPr lang="iw" sz="2400" dirty="0">
                <a:latin typeface="David"/>
                <a:ea typeface="David"/>
                <a:cs typeface="David"/>
                <a:sym typeface="David"/>
              </a:rPr>
              <a:t>בנספח לשאלה זו מוצגים שני תצלומים הקשורים למושג "קידוש החיים" מתקופת השואה. </a:t>
            </a:r>
            <a:endParaRPr sz="2400" dirty="0">
              <a:latin typeface="David"/>
              <a:ea typeface="David"/>
              <a:cs typeface="David"/>
              <a:sym typeface="David"/>
            </a:endParaRPr>
          </a:p>
          <a:p>
            <a:pPr algn="r">
              <a:lnSpc>
                <a:spcPct val="115000"/>
              </a:lnSpc>
              <a:spcBef>
                <a:spcPts val="0"/>
              </a:spcBef>
            </a:pPr>
            <a:r>
              <a:rPr lang="iw" sz="2400" dirty="0">
                <a:latin typeface="David"/>
                <a:ea typeface="David"/>
                <a:cs typeface="David"/>
                <a:sym typeface="David"/>
              </a:rPr>
              <a:t>התבונן בשני התצלומים, וענה על שני הסעיפים א-ב. </a:t>
            </a:r>
            <a:endParaRPr sz="2400" dirty="0">
              <a:latin typeface="David"/>
              <a:ea typeface="David"/>
              <a:cs typeface="David"/>
              <a:sym typeface="David"/>
            </a:endParaRPr>
          </a:p>
          <a:p>
            <a:pPr algn="r">
              <a:spcBef>
                <a:spcPts val="0"/>
              </a:spcBef>
            </a:pPr>
            <a:endParaRPr sz="2400" dirty="0">
              <a:latin typeface="David"/>
              <a:ea typeface="David"/>
              <a:cs typeface="David"/>
              <a:sym typeface="David"/>
            </a:endParaRPr>
          </a:p>
        </p:txBody>
      </p:sp>
      <p:sp>
        <p:nvSpPr>
          <p:cNvPr id="139" name="Google Shape;139;p23"/>
          <p:cNvSpPr txBox="1"/>
          <p:nvPr/>
        </p:nvSpPr>
        <p:spPr>
          <a:xfrm>
            <a:off x="3486151" y="5279580"/>
            <a:ext cx="8521064" cy="1801018"/>
          </a:xfrm>
          <a:prstGeom prst="rect">
            <a:avLst/>
          </a:prstGeom>
          <a:noFill/>
          <a:ln>
            <a:noFill/>
          </a:ln>
        </p:spPr>
        <p:txBody>
          <a:bodyPr spcFirstLastPara="1" wrap="square" lIns="121900" tIns="121900" rIns="121900" bIns="121900" anchor="ctr" anchorCtr="0">
            <a:noAutofit/>
          </a:bodyPr>
          <a:lstStyle/>
          <a:p>
            <a:pPr>
              <a:buClr>
                <a:schemeClr val="dk1"/>
              </a:buClr>
              <a:buSzPts val="1100"/>
            </a:pPr>
            <a:endParaRPr sz="2400" dirty="0">
              <a:solidFill>
                <a:schemeClr val="dk1"/>
              </a:solidFill>
              <a:latin typeface="David"/>
              <a:ea typeface="David"/>
              <a:cs typeface="David"/>
              <a:sym typeface="David"/>
            </a:endParaRPr>
          </a:p>
          <a:p>
            <a:pPr>
              <a:buClr>
                <a:schemeClr val="dk1"/>
              </a:buClr>
              <a:buSzPts val="1100"/>
            </a:pPr>
            <a:r>
              <a:rPr lang="he-IL" sz="2400" dirty="0">
                <a:solidFill>
                  <a:schemeClr val="dk1"/>
                </a:solidFill>
                <a:latin typeface="David"/>
                <a:cs typeface="David"/>
                <a:sym typeface="David"/>
              </a:rPr>
              <a:t>ב. </a:t>
            </a:r>
            <a:r>
              <a:rPr lang="he-IL" sz="2400" b="1" dirty="0">
                <a:solidFill>
                  <a:schemeClr val="dk1"/>
                </a:solidFill>
                <a:latin typeface="David"/>
                <a:cs typeface="David"/>
                <a:sym typeface="David"/>
              </a:rPr>
              <a:t>הצג</a:t>
            </a:r>
            <a:r>
              <a:rPr lang="he-IL" sz="2400" dirty="0">
                <a:solidFill>
                  <a:schemeClr val="dk1"/>
                </a:solidFill>
                <a:latin typeface="David"/>
                <a:cs typeface="David"/>
                <a:sym typeface="David"/>
              </a:rPr>
              <a:t> שני קשיים בתקופת השוֹאה שעִמם נאלצו רבנים להתמודד בבואם לענות על שאלות שהופנו אליהם: (קושי אחד — 6 נק' , קושי שני — 4 נק')</a:t>
            </a:r>
          </a:p>
          <a:p>
            <a:pPr>
              <a:buClr>
                <a:schemeClr val="dk1"/>
              </a:buClr>
              <a:buSzPts val="1100"/>
            </a:pPr>
            <a:endParaRPr sz="2400" dirty="0">
              <a:solidFill>
                <a:schemeClr val="dk1"/>
              </a:solidFill>
              <a:latin typeface="David"/>
              <a:ea typeface="David"/>
              <a:cs typeface="David"/>
              <a:sym typeface="David"/>
            </a:endParaRPr>
          </a:p>
          <a:p>
            <a:pPr>
              <a:buClr>
                <a:schemeClr val="dk1"/>
              </a:buClr>
              <a:buSzPts val="1100"/>
            </a:pPr>
            <a:endParaRPr sz="2400" b="1" dirty="0">
              <a:solidFill>
                <a:schemeClr val="dk1"/>
              </a:solidFill>
              <a:latin typeface="David"/>
              <a:ea typeface="David"/>
              <a:cs typeface="David"/>
              <a:sym typeface="David"/>
            </a:endParaRPr>
          </a:p>
        </p:txBody>
      </p:sp>
      <p:pic>
        <p:nvPicPr>
          <p:cNvPr id="140" name="Google Shape;140;p23"/>
          <p:cNvPicPr preferRelativeResize="0"/>
          <p:nvPr/>
        </p:nvPicPr>
        <p:blipFill>
          <a:blip r:embed="rId3">
            <a:alphaModFix/>
          </a:blip>
          <a:stretch>
            <a:fillRect/>
          </a:stretch>
        </p:blipFill>
        <p:spPr>
          <a:xfrm>
            <a:off x="5878230" y="0"/>
            <a:ext cx="6313770" cy="3978471"/>
          </a:xfrm>
          <a:prstGeom prst="rect">
            <a:avLst/>
          </a:prstGeom>
          <a:noFill/>
          <a:ln>
            <a:noFill/>
          </a:ln>
        </p:spPr>
      </p:pic>
      <p:pic>
        <p:nvPicPr>
          <p:cNvPr id="141" name="Google Shape;141;p23"/>
          <p:cNvPicPr preferRelativeResize="0"/>
          <p:nvPr/>
        </p:nvPicPr>
        <p:blipFill>
          <a:blip r:embed="rId4">
            <a:alphaModFix/>
          </a:blip>
          <a:stretch>
            <a:fillRect/>
          </a:stretch>
        </p:blipFill>
        <p:spPr>
          <a:xfrm>
            <a:off x="151800" y="2496304"/>
            <a:ext cx="2649821" cy="3796867"/>
          </a:xfrm>
          <a:prstGeom prst="rect">
            <a:avLst/>
          </a:prstGeom>
          <a:noFill/>
          <a:ln>
            <a:noFill/>
          </a:ln>
        </p:spPr>
      </p:pic>
      <p:sp>
        <p:nvSpPr>
          <p:cNvPr id="4" name="מלבן 3">
            <a:extLst>
              <a:ext uri="{FF2B5EF4-FFF2-40B4-BE49-F238E27FC236}">
                <a16:creationId xmlns:a16="http://schemas.microsoft.com/office/drawing/2014/main" id="{4C1D42E0-C200-4315-9F5E-802FAF190884}"/>
              </a:ext>
            </a:extLst>
          </p:cNvPr>
          <p:cNvSpPr/>
          <p:nvPr/>
        </p:nvSpPr>
        <p:spPr>
          <a:xfrm>
            <a:off x="3126810" y="2505670"/>
            <a:ext cx="2751420" cy="923330"/>
          </a:xfrm>
          <a:prstGeom prst="rect">
            <a:avLst/>
          </a:prstGeom>
        </p:spPr>
        <p:txBody>
          <a:bodyPr wrap="square">
            <a:spAutoFit/>
          </a:bodyPr>
          <a:lstStyle/>
          <a:p>
            <a:r>
              <a:rPr lang="iw" dirty="0">
                <a:latin typeface="David"/>
                <a:ea typeface="David"/>
                <a:cs typeface="David"/>
                <a:sym typeface="David"/>
              </a:rPr>
              <a:t>בתמונה א- </a:t>
            </a:r>
            <a:r>
              <a:rPr lang="iw" dirty="0">
                <a:solidFill>
                  <a:srgbClr val="1D2129"/>
                </a:solidFill>
                <a:highlight>
                  <a:srgbClr val="FFFFFF"/>
                </a:highlight>
                <a:latin typeface="David"/>
                <a:ea typeface="David"/>
                <a:cs typeface="David"/>
                <a:sym typeface="David"/>
              </a:rPr>
              <a:t>הקונצרט "הציוני" שהתקיים בגטו קובנה בכ"א בתמוז תש"ג</a:t>
            </a:r>
            <a:endParaRPr lang="he-IL" dirty="0"/>
          </a:p>
        </p:txBody>
      </p:sp>
      <p:sp>
        <p:nvSpPr>
          <p:cNvPr id="5" name="מלבן 4">
            <a:extLst>
              <a:ext uri="{FF2B5EF4-FFF2-40B4-BE49-F238E27FC236}">
                <a16:creationId xmlns:a16="http://schemas.microsoft.com/office/drawing/2014/main" id="{3286B04D-1DD6-4C63-88ED-DD73D9A86BBA}"/>
              </a:ext>
            </a:extLst>
          </p:cNvPr>
          <p:cNvSpPr/>
          <p:nvPr/>
        </p:nvSpPr>
        <p:spPr>
          <a:xfrm>
            <a:off x="0" y="6211669"/>
            <a:ext cx="3569501" cy="646331"/>
          </a:xfrm>
          <a:prstGeom prst="rect">
            <a:avLst/>
          </a:prstGeom>
        </p:spPr>
        <p:txBody>
          <a:bodyPr wrap="square">
            <a:spAutoFit/>
          </a:bodyPr>
          <a:lstStyle/>
          <a:p>
            <a:pPr algn="l"/>
            <a:r>
              <a:rPr lang="iw" dirty="0">
                <a:solidFill>
                  <a:srgbClr val="1D2129"/>
                </a:solidFill>
                <a:highlight>
                  <a:srgbClr val="FFFFFF"/>
                </a:highlight>
                <a:latin typeface="David"/>
                <a:ea typeface="David"/>
                <a:cs typeface="David"/>
                <a:sym typeface="David"/>
              </a:rPr>
              <a:t>בתמונה ב'- </a:t>
            </a:r>
            <a:r>
              <a:rPr lang="iw" dirty="0">
                <a:latin typeface="David"/>
                <a:ea typeface="David"/>
                <a:cs typeface="David"/>
                <a:sym typeface="David"/>
              </a:rPr>
              <a:t>אלי ופלורי אשר ביום חתונתם , אמסטרדם, הולנד, 14.06.1942</a:t>
            </a:r>
            <a:endParaRPr lang="he-IL" dirty="0"/>
          </a:p>
        </p:txBody>
      </p:sp>
      <p:sp>
        <p:nvSpPr>
          <p:cNvPr id="7" name="מלבן 6">
            <a:extLst>
              <a:ext uri="{FF2B5EF4-FFF2-40B4-BE49-F238E27FC236}">
                <a16:creationId xmlns:a16="http://schemas.microsoft.com/office/drawing/2014/main" id="{89ABE67D-4558-485E-9AEE-7DF851DF7768}"/>
              </a:ext>
            </a:extLst>
          </p:cNvPr>
          <p:cNvSpPr/>
          <p:nvPr/>
        </p:nvSpPr>
        <p:spPr>
          <a:xfrm>
            <a:off x="2953421" y="4275756"/>
            <a:ext cx="9053793" cy="1200329"/>
          </a:xfrm>
          <a:prstGeom prst="rect">
            <a:avLst/>
          </a:prstGeom>
        </p:spPr>
        <p:txBody>
          <a:bodyPr wrap="square">
            <a:spAutoFit/>
          </a:bodyPr>
          <a:lstStyle/>
          <a:p>
            <a:pPr lvl="0" algn="just">
              <a:buClr>
                <a:prstClr val="black"/>
              </a:buClr>
              <a:buSzPts val="1100"/>
            </a:pPr>
            <a:r>
              <a:rPr lang="he-IL" sz="2400" b="1" dirty="0">
                <a:solidFill>
                  <a:prstClr val="black"/>
                </a:solidFill>
                <a:latin typeface="David"/>
                <a:ea typeface="David"/>
                <a:cs typeface="David"/>
                <a:sym typeface="David"/>
              </a:rPr>
              <a:t>א. הצג</a:t>
            </a:r>
            <a:r>
              <a:rPr lang="he-IL" sz="2400" dirty="0">
                <a:solidFill>
                  <a:prstClr val="black"/>
                </a:solidFill>
                <a:latin typeface="David"/>
                <a:ea typeface="David"/>
                <a:cs typeface="David"/>
                <a:sym typeface="David"/>
              </a:rPr>
              <a:t> מהו ערך "קידוש החיים", </a:t>
            </a:r>
            <a:r>
              <a:rPr lang="he-IL" sz="2400" b="1" dirty="0">
                <a:solidFill>
                  <a:prstClr val="black"/>
                </a:solidFill>
                <a:latin typeface="David"/>
                <a:ea typeface="David"/>
                <a:cs typeface="David"/>
                <a:sym typeface="David"/>
              </a:rPr>
              <a:t>והסבר</a:t>
            </a:r>
            <a:r>
              <a:rPr lang="he-IL" sz="2400" dirty="0">
                <a:solidFill>
                  <a:prstClr val="black"/>
                </a:solidFill>
                <a:latin typeface="David"/>
                <a:ea typeface="David"/>
                <a:cs typeface="David"/>
                <a:sym typeface="David"/>
              </a:rPr>
              <a:t> את חשיבותו בתקופת השואה. </a:t>
            </a:r>
            <a:r>
              <a:rPr lang="he-IL" sz="2400" b="1" dirty="0">
                <a:solidFill>
                  <a:prstClr val="black"/>
                </a:solidFill>
                <a:latin typeface="David"/>
                <a:ea typeface="David"/>
                <a:cs typeface="David"/>
                <a:sym typeface="David"/>
              </a:rPr>
              <a:t>הסבר</a:t>
            </a:r>
            <a:r>
              <a:rPr lang="he-IL" sz="2400" dirty="0">
                <a:solidFill>
                  <a:prstClr val="black"/>
                </a:solidFill>
                <a:latin typeface="David"/>
                <a:ea typeface="David"/>
                <a:cs typeface="David"/>
                <a:sym typeface="David"/>
              </a:rPr>
              <a:t> מדוע כל אחד משני התצלומים קשור לערך של "קידוש החיים" בתקופת השואה. התייחס לכל תצלום בנפרד. (10 נק')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3"/>
          <p:cNvSpPr txBox="1">
            <a:spLocks noGrp="1"/>
          </p:cNvSpPr>
          <p:nvPr>
            <p:ph type="subTitle" idx="1"/>
          </p:nvPr>
        </p:nvSpPr>
        <p:spPr>
          <a:xfrm>
            <a:off x="2687521" y="-80010"/>
            <a:ext cx="9466779" cy="6857933"/>
          </a:xfrm>
          <a:prstGeom prst="rect">
            <a:avLst/>
          </a:prstGeom>
        </p:spPr>
        <p:txBody>
          <a:bodyPr spcFirstLastPara="1" vert="horz" wrap="square" lIns="121900" tIns="121900" rIns="121900" bIns="121900" rtlCol="1" anchor="t" anchorCtr="0">
            <a:noAutofit/>
          </a:bodyPr>
          <a:lstStyle/>
          <a:p>
            <a:pPr algn="r">
              <a:spcBef>
                <a:spcPts val="0"/>
              </a:spcBef>
            </a:pPr>
            <a:r>
              <a:rPr lang="iw" sz="2000" b="1" dirty="0">
                <a:solidFill>
                  <a:schemeClr val="dk1"/>
                </a:solidFill>
              </a:rPr>
              <a:t>תשובה:</a:t>
            </a:r>
            <a:endParaRPr sz="2000" b="1" dirty="0">
              <a:solidFill>
                <a:schemeClr val="dk1"/>
              </a:solidFill>
            </a:endParaRPr>
          </a:p>
          <a:p>
            <a:pPr algn="r">
              <a:lnSpc>
                <a:spcPct val="115000"/>
              </a:lnSpc>
              <a:spcBef>
                <a:spcPts val="0"/>
              </a:spcBef>
              <a:buClr>
                <a:schemeClr val="dk1"/>
              </a:buClr>
              <a:buSzPts val="1100"/>
            </a:pPr>
            <a:r>
              <a:rPr lang="iw" sz="2000" b="1" dirty="0">
                <a:solidFill>
                  <a:schemeClr val="dk1"/>
                </a:solidFill>
              </a:rPr>
              <a:t>א. הצג מהו ערך קידוש החיים: הערך- (3 נק')</a:t>
            </a:r>
            <a:endParaRPr lang="he-IL" sz="2000" b="1" dirty="0">
              <a:solidFill>
                <a:schemeClr val="dk1"/>
              </a:solidFill>
            </a:endParaRPr>
          </a:p>
          <a:p>
            <a:pPr lvl="1" algn="r">
              <a:lnSpc>
                <a:spcPct val="115000"/>
              </a:lnSpc>
              <a:spcBef>
                <a:spcPts val="0"/>
              </a:spcBef>
              <a:buClr>
                <a:schemeClr val="dk1"/>
              </a:buClr>
              <a:buSzPts val="1100"/>
            </a:pPr>
            <a:r>
              <a:rPr lang="iw" sz="1600" dirty="0">
                <a:solidFill>
                  <a:schemeClr val="dk1"/>
                </a:solidFill>
                <a:latin typeface="Aharoni" panose="02010803020104030203" pitchFamily="2" charset="-79"/>
                <a:cs typeface="Aharoni" panose="02010803020104030203" pitchFamily="2" charset="-79"/>
              </a:rPr>
              <a:t>קידוש החיים משמעו </a:t>
            </a:r>
            <a:r>
              <a:rPr lang="iw" sz="1600" u="sng" dirty="0">
                <a:solidFill>
                  <a:schemeClr val="dk1"/>
                </a:solidFill>
                <a:latin typeface="Aharoni" panose="02010803020104030203" pitchFamily="2" charset="-79"/>
                <a:cs typeface="Aharoni" panose="02010803020104030203" pitchFamily="2" charset="-79"/>
              </a:rPr>
              <a:t>גם</a:t>
            </a:r>
            <a:r>
              <a:rPr lang="iw" sz="1600" dirty="0">
                <a:solidFill>
                  <a:schemeClr val="dk1"/>
                </a:solidFill>
                <a:latin typeface="Aharoni" panose="02010803020104030203" pitchFamily="2" charset="-79"/>
                <a:cs typeface="Aharoni" panose="02010803020104030203" pitchFamily="2" charset="-79"/>
              </a:rPr>
              <a:t> המאבק על עצם החיים עצמם, </a:t>
            </a:r>
            <a:r>
              <a:rPr lang="iw" sz="1600" u="sng" dirty="0">
                <a:solidFill>
                  <a:schemeClr val="dk1"/>
                </a:solidFill>
                <a:latin typeface="Aharoni" panose="02010803020104030203" pitchFamily="2" charset="-79"/>
                <a:cs typeface="Aharoni" panose="02010803020104030203" pitchFamily="2" charset="-79"/>
              </a:rPr>
              <a:t>וגם</a:t>
            </a:r>
            <a:r>
              <a:rPr lang="iw" sz="1600" dirty="0">
                <a:solidFill>
                  <a:schemeClr val="dk1"/>
                </a:solidFill>
                <a:latin typeface="Aharoni" panose="02010803020104030203" pitchFamily="2" charset="-79"/>
                <a:cs typeface="Aharoni" panose="02010803020104030203" pitchFamily="2" charset="-79"/>
              </a:rPr>
              <a:t> הניסיון לשמור על דרך החיים הקודמת: תרבות / </a:t>
            </a:r>
            <a:br>
              <a:rPr lang="en-US" sz="1600" dirty="0">
                <a:solidFill>
                  <a:schemeClr val="dk1"/>
                </a:solidFill>
                <a:latin typeface="Aharoni" panose="02010803020104030203" pitchFamily="2" charset="-79"/>
                <a:cs typeface="Aharoni" panose="02010803020104030203" pitchFamily="2" charset="-79"/>
              </a:rPr>
            </a:br>
            <a:r>
              <a:rPr lang="iw" sz="1600" dirty="0">
                <a:solidFill>
                  <a:schemeClr val="dk1"/>
                </a:solidFill>
                <a:latin typeface="Aharoni" panose="02010803020104030203" pitchFamily="2" charset="-79"/>
                <a:cs typeface="Aharoni" panose="02010803020104030203" pitchFamily="2" charset="-79"/>
              </a:rPr>
              <a:t>מוסר / אנושיות / זהות יהודית.</a:t>
            </a:r>
            <a:endParaRPr sz="1600" dirty="0">
              <a:solidFill>
                <a:schemeClr val="dk1"/>
              </a:solidFill>
              <a:latin typeface="Aharoni" panose="02010803020104030203" pitchFamily="2" charset="-79"/>
              <a:cs typeface="Aharoni" panose="02010803020104030203" pitchFamily="2" charset="-79"/>
            </a:endParaRPr>
          </a:p>
          <a:p>
            <a:pPr algn="r">
              <a:lnSpc>
                <a:spcPct val="115000"/>
              </a:lnSpc>
              <a:spcBef>
                <a:spcPts val="0"/>
              </a:spcBef>
              <a:buClr>
                <a:schemeClr val="dk1"/>
              </a:buClr>
              <a:buSzPts val="1100"/>
            </a:pPr>
            <a:r>
              <a:rPr lang="iw" sz="2000" b="1" dirty="0">
                <a:solidFill>
                  <a:schemeClr val="dk1"/>
                </a:solidFill>
              </a:rPr>
              <a:t>הסבר את החשיבות של ערך זה דווקא בתקופת השוֹאה: ההסבר- (3 נק')</a:t>
            </a:r>
            <a:endParaRPr sz="2000" b="1" dirty="0">
              <a:solidFill>
                <a:schemeClr val="dk1"/>
              </a:solidFill>
            </a:endParaRPr>
          </a:p>
          <a:p>
            <a:pPr lvl="1" algn="r">
              <a:lnSpc>
                <a:spcPct val="115000"/>
              </a:lnSpc>
              <a:spcBef>
                <a:spcPts val="0"/>
              </a:spcBef>
              <a:buClr>
                <a:schemeClr val="dk1"/>
              </a:buClr>
              <a:buSzPts val="1100"/>
            </a:pPr>
            <a:r>
              <a:rPr lang="iw" sz="1600" dirty="0">
                <a:solidFill>
                  <a:schemeClr val="dk1"/>
                </a:solidFill>
                <a:latin typeface="Aharoni" panose="02010803020104030203" pitchFamily="2" charset="-79"/>
                <a:cs typeface="Aharoni" panose="02010803020104030203" pitchFamily="2" charset="-79"/>
              </a:rPr>
              <a:t>הנאצים שאפו גם להכחיד את הקיום היהודי הפיזי, וגם להרוס את צלם האנוש.</a:t>
            </a:r>
            <a:endParaRPr sz="1600" dirty="0">
              <a:solidFill>
                <a:schemeClr val="dk1"/>
              </a:solidFill>
              <a:latin typeface="Aharoni" panose="02010803020104030203" pitchFamily="2" charset="-79"/>
              <a:cs typeface="Aharoni" panose="02010803020104030203" pitchFamily="2" charset="-79"/>
            </a:endParaRPr>
          </a:p>
          <a:p>
            <a:pPr algn="r">
              <a:lnSpc>
                <a:spcPct val="115000"/>
              </a:lnSpc>
              <a:spcBef>
                <a:spcPts val="0"/>
              </a:spcBef>
              <a:buClr>
                <a:schemeClr val="dk1"/>
              </a:buClr>
              <a:buSzPts val="1100"/>
            </a:pPr>
            <a:r>
              <a:rPr lang="iw" sz="2000" b="1" dirty="0">
                <a:solidFill>
                  <a:schemeClr val="dk1"/>
                </a:solidFill>
              </a:rPr>
              <a:t>הסבר מדוע כל אחד מהתצלומים קשור לערך "קידוש החיים" בתק' השואה: </a:t>
            </a:r>
            <a:endParaRPr sz="2000" b="1" dirty="0">
              <a:solidFill>
                <a:schemeClr val="dk1"/>
              </a:solidFill>
            </a:endParaRPr>
          </a:p>
          <a:p>
            <a:pPr algn="r">
              <a:lnSpc>
                <a:spcPct val="115000"/>
              </a:lnSpc>
              <a:spcBef>
                <a:spcPts val="0"/>
              </a:spcBef>
              <a:buClr>
                <a:schemeClr val="dk1"/>
              </a:buClr>
              <a:buSzPts val="1100"/>
            </a:pPr>
            <a:r>
              <a:rPr lang="iw" sz="2000" b="1" dirty="0">
                <a:solidFill>
                  <a:schemeClr val="dk1"/>
                </a:solidFill>
              </a:rPr>
              <a:t>בתצלום הראשון-הסבר הקשר של התצלום הראשון-( 2 נק'), </a:t>
            </a:r>
            <a:endParaRPr sz="2000" b="1" dirty="0">
              <a:solidFill>
                <a:schemeClr val="dk1"/>
              </a:solidFill>
            </a:endParaRPr>
          </a:p>
          <a:p>
            <a:pPr lvl="1" algn="r">
              <a:lnSpc>
                <a:spcPct val="115000"/>
              </a:lnSpc>
              <a:spcBef>
                <a:spcPts val="0"/>
              </a:spcBef>
              <a:buClr>
                <a:schemeClr val="dk1"/>
              </a:buClr>
              <a:buSzPts val="1100"/>
            </a:pPr>
            <a:r>
              <a:rPr lang="he-IL" sz="1600" dirty="0">
                <a:solidFill>
                  <a:schemeClr val="dk1"/>
                </a:solidFill>
                <a:latin typeface="Aharoni" panose="02010803020104030203" pitchFamily="2" charset="-79"/>
                <a:cs typeface="Aharoni" panose="02010803020104030203" pitchFamily="2" charset="-79"/>
              </a:rPr>
              <a:t>בתצלום רואים קונצרט שבו ניגנו בכלי נגינה. בנוסף נראה שהכותרת הציונית מעידה על מעורבות ערכית מסוימת של התנועה הציונית ושאיפת השיבה לארץ ישראל. זה קשור לקידוש החיים כי על פי ערך זה יש לחתור להמשיך בדרך חיים של ערכים, של מעורבות, של עשייה וגם של תרבות. </a:t>
            </a:r>
            <a:endParaRPr sz="1600" dirty="0">
              <a:solidFill>
                <a:schemeClr val="dk1"/>
              </a:solidFill>
              <a:latin typeface="Aharoni" panose="02010803020104030203" pitchFamily="2" charset="-79"/>
              <a:cs typeface="Aharoni" panose="02010803020104030203" pitchFamily="2" charset="-79"/>
            </a:endParaRPr>
          </a:p>
          <a:p>
            <a:pPr algn="r">
              <a:lnSpc>
                <a:spcPct val="115000"/>
              </a:lnSpc>
              <a:spcBef>
                <a:spcPts val="0"/>
              </a:spcBef>
              <a:buClr>
                <a:schemeClr val="dk1"/>
              </a:buClr>
              <a:buSzPts val="1100"/>
            </a:pPr>
            <a:r>
              <a:rPr lang="iw" sz="2000" b="1" dirty="0">
                <a:solidFill>
                  <a:schemeClr val="dk1"/>
                </a:solidFill>
              </a:rPr>
              <a:t>בתצלום השני-הסבר הקשר של התצלום השני- ( 2 נק')</a:t>
            </a:r>
            <a:endParaRPr sz="2000" b="1" dirty="0">
              <a:solidFill>
                <a:schemeClr val="dk1"/>
              </a:solidFill>
            </a:endParaRPr>
          </a:p>
          <a:p>
            <a:pPr lvl="1" algn="just">
              <a:lnSpc>
                <a:spcPct val="115000"/>
              </a:lnSpc>
              <a:spcBef>
                <a:spcPts val="0"/>
              </a:spcBef>
              <a:buClr>
                <a:schemeClr val="dk1"/>
              </a:buClr>
              <a:buSzPts val="1100"/>
            </a:pPr>
            <a:r>
              <a:rPr lang="he-IL" sz="1600" dirty="0">
                <a:solidFill>
                  <a:schemeClr val="dk1"/>
                </a:solidFill>
                <a:latin typeface="Aharoni" panose="02010803020104030203" pitchFamily="2" charset="-79"/>
                <a:cs typeface="Aharoni" panose="02010803020104030203" pitchFamily="2" charset="-79"/>
              </a:rPr>
              <a:t>בתצלום השני רואים חתונה יהודית בתוך הגטו. זה קשור לקידוש החיים כי על פי ערך זה יש להמשיך בחיים 'נורמליים' ככל האפשר, להמשיך להתחתן ואפילו להוליד ילדים ולא להיכנע לניסיון הנאצי לחסל את העם היהודי – פיזית ורוחנית. היו מי שאמרו שכנראה חתונה ממין זה היא מיותרת ובזבוז בסיטואציה שבה כולם הולכים למות, אבל ההתעקשות להמשיך לחיות חיים מלאים היא חלק מקידוש החיים.</a:t>
            </a:r>
            <a:endParaRPr sz="1600" dirty="0">
              <a:solidFill>
                <a:schemeClr val="dk1"/>
              </a:solidFill>
              <a:latin typeface="Aharoni" panose="02010803020104030203" pitchFamily="2" charset="-79"/>
              <a:cs typeface="Aharoni" panose="02010803020104030203" pitchFamily="2" charset="-79"/>
            </a:endParaRPr>
          </a:p>
          <a:p>
            <a:pPr algn="r">
              <a:lnSpc>
                <a:spcPct val="115000"/>
              </a:lnSpc>
              <a:spcBef>
                <a:spcPts val="0"/>
              </a:spcBef>
              <a:buClr>
                <a:schemeClr val="dk1"/>
              </a:buClr>
              <a:buSzPts val="1100"/>
            </a:pPr>
            <a:r>
              <a:rPr lang="iw" sz="2000" b="1" dirty="0">
                <a:solidFill>
                  <a:schemeClr val="dk1"/>
                </a:solidFill>
              </a:rPr>
              <a:t>ב. הצג קשיים בתקופת השוֹאה שעִמם נאלצו רבנים להתמודד בבואם לענות על שאלות שהופנו אליהם: קושי אחד — 6 נק' , קושי שני — 4 נק'</a:t>
            </a:r>
            <a:endParaRPr sz="2000" b="1" dirty="0">
              <a:solidFill>
                <a:schemeClr val="dk1"/>
              </a:solidFill>
            </a:endParaRPr>
          </a:p>
          <a:p>
            <a:pPr lvl="1" algn="r">
              <a:lnSpc>
                <a:spcPct val="115000"/>
              </a:lnSpc>
              <a:spcBef>
                <a:spcPts val="0"/>
              </a:spcBef>
              <a:buClr>
                <a:schemeClr val="dk1"/>
              </a:buClr>
              <a:buSzPts val="1100"/>
            </a:pPr>
            <a:r>
              <a:rPr lang="iw" sz="1600" dirty="0">
                <a:solidFill>
                  <a:schemeClr val="dk1"/>
                </a:solidFill>
                <a:latin typeface="Aharoni" panose="02010803020104030203" pitchFamily="2" charset="-79"/>
                <a:cs typeface="Aharoni" panose="02010803020104030203" pitchFamily="2" charset="-79"/>
              </a:rPr>
              <a:t>— הרבנים נאלצו לפסוק בדיני נפשות ממש (עניינים של חיים ומוות).</a:t>
            </a:r>
            <a:endParaRPr sz="1600" dirty="0">
              <a:solidFill>
                <a:schemeClr val="dk1"/>
              </a:solidFill>
              <a:latin typeface="Aharoni" panose="02010803020104030203" pitchFamily="2" charset="-79"/>
              <a:cs typeface="Aharoni" panose="02010803020104030203" pitchFamily="2" charset="-79"/>
            </a:endParaRPr>
          </a:p>
          <a:p>
            <a:pPr lvl="1" algn="r">
              <a:lnSpc>
                <a:spcPct val="115000"/>
              </a:lnSpc>
              <a:spcBef>
                <a:spcPts val="0"/>
              </a:spcBef>
              <a:buClr>
                <a:schemeClr val="dk1"/>
              </a:buClr>
              <a:buSzPts val="1100"/>
            </a:pPr>
            <a:r>
              <a:rPr lang="iw" sz="1600" dirty="0">
                <a:solidFill>
                  <a:schemeClr val="dk1"/>
                </a:solidFill>
                <a:latin typeface="Aharoni" panose="02010803020104030203" pitchFamily="2" charset="-79"/>
                <a:cs typeface="Aharoni" panose="02010803020104030203" pitchFamily="2" charset="-79"/>
              </a:rPr>
              <a:t>— לא תמיד היו לרבנים ספרי הלכה מתאימים / אפשרות להתייעץ עם רבנים נוספים על פסיקתם.</a:t>
            </a:r>
            <a:endParaRPr sz="1600" dirty="0">
              <a:solidFill>
                <a:schemeClr val="dk1"/>
              </a:solidFill>
              <a:latin typeface="Aharoni" panose="02010803020104030203" pitchFamily="2" charset="-79"/>
              <a:cs typeface="Aharoni" panose="02010803020104030203" pitchFamily="2" charset="-79"/>
            </a:endParaRPr>
          </a:p>
          <a:p>
            <a:pPr lvl="1" algn="r">
              <a:lnSpc>
                <a:spcPct val="115000"/>
              </a:lnSpc>
              <a:spcBef>
                <a:spcPts val="0"/>
              </a:spcBef>
              <a:buClr>
                <a:schemeClr val="dk1"/>
              </a:buClr>
              <a:buSzPts val="1100"/>
            </a:pPr>
            <a:r>
              <a:rPr lang="iw" sz="1600" dirty="0">
                <a:solidFill>
                  <a:schemeClr val="dk1"/>
                </a:solidFill>
                <a:latin typeface="Aharoni" panose="02010803020104030203" pitchFamily="2" charset="-79"/>
                <a:cs typeface="Aharoni" panose="02010803020104030203" pitchFamily="2" charset="-79"/>
              </a:rPr>
              <a:t>— הם עסקו בפסיקה הלכתית כשהם שרויים במצב של רעב / מתח / קשיים פיזיים ונפשיים.</a:t>
            </a:r>
            <a:endParaRPr sz="1600" dirty="0">
              <a:solidFill>
                <a:schemeClr val="dk1"/>
              </a:solidFill>
              <a:latin typeface="Aharoni" panose="02010803020104030203" pitchFamily="2" charset="-79"/>
              <a:cs typeface="Aharoni" panose="02010803020104030203" pitchFamily="2" charset="-79"/>
            </a:endParaRPr>
          </a:p>
          <a:p>
            <a:pPr lvl="1" algn="r">
              <a:lnSpc>
                <a:spcPct val="115000"/>
              </a:lnSpc>
              <a:spcBef>
                <a:spcPts val="0"/>
              </a:spcBef>
              <a:buClr>
                <a:schemeClr val="dk1"/>
              </a:buClr>
              <a:buSzPts val="1100"/>
            </a:pPr>
            <a:r>
              <a:rPr lang="iw" sz="1600" dirty="0">
                <a:solidFill>
                  <a:schemeClr val="dk1"/>
                </a:solidFill>
                <a:latin typeface="Aharoni" panose="02010803020104030203" pitchFamily="2" charset="-79"/>
                <a:cs typeface="Aharoni" panose="02010803020104030203" pitchFamily="2" charset="-79"/>
              </a:rPr>
              <a:t>— לעתים קרובות היה עליהם לפסוק באופן מיידי.</a:t>
            </a:r>
            <a:endParaRPr sz="1600" dirty="0">
              <a:solidFill>
                <a:schemeClr val="dk1"/>
              </a:solidFill>
              <a:latin typeface="Aharoni" panose="02010803020104030203" pitchFamily="2" charset="-79"/>
              <a:cs typeface="Aharoni" panose="02010803020104030203" pitchFamily="2" charset="-79"/>
            </a:endParaRPr>
          </a:p>
        </p:txBody>
      </p:sp>
      <p:pic>
        <p:nvPicPr>
          <p:cNvPr id="140" name="Google Shape;140;p23"/>
          <p:cNvPicPr preferRelativeResize="0"/>
          <p:nvPr/>
        </p:nvPicPr>
        <p:blipFill>
          <a:blip r:embed="rId3">
            <a:alphaModFix/>
          </a:blip>
          <a:stretch>
            <a:fillRect/>
          </a:stretch>
        </p:blipFill>
        <p:spPr>
          <a:xfrm>
            <a:off x="0" y="0"/>
            <a:ext cx="4032128" cy="2451533"/>
          </a:xfrm>
          <a:prstGeom prst="rect">
            <a:avLst/>
          </a:prstGeom>
          <a:noFill/>
          <a:ln>
            <a:noFill/>
          </a:ln>
        </p:spPr>
      </p:pic>
      <p:pic>
        <p:nvPicPr>
          <p:cNvPr id="141" name="Google Shape;141;p23"/>
          <p:cNvPicPr preferRelativeResize="0"/>
          <p:nvPr/>
        </p:nvPicPr>
        <p:blipFill>
          <a:blip r:embed="rId4">
            <a:alphaModFix/>
          </a:blip>
          <a:stretch>
            <a:fillRect/>
          </a:stretch>
        </p:blipFill>
        <p:spPr>
          <a:xfrm>
            <a:off x="37700" y="2756299"/>
            <a:ext cx="2649821" cy="3796867"/>
          </a:xfrm>
          <a:prstGeom prst="rect">
            <a:avLst/>
          </a:prstGeom>
          <a:noFill/>
          <a:ln>
            <a:noFill/>
          </a:ln>
        </p:spPr>
      </p:pic>
    </p:spTree>
    <p:extLst>
      <p:ext uri="{BB962C8B-B14F-4D97-AF65-F5344CB8AC3E}">
        <p14:creationId xmlns:p14="http://schemas.microsoft.com/office/powerpoint/2010/main" val="114796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BFBBCD-4683-409C-9755-EF75BBBD9D6C}"/>
              </a:ext>
            </a:extLst>
          </p:cNvPr>
          <p:cNvSpPr>
            <a:spLocks noGrp="1"/>
          </p:cNvSpPr>
          <p:nvPr>
            <p:ph type="title"/>
          </p:nvPr>
        </p:nvSpPr>
        <p:spPr/>
        <p:txBody>
          <a:bodyPr/>
          <a:lstStyle/>
          <a:p>
            <a:r>
              <a:rPr lang="he-IL" b="1" dirty="0"/>
              <a:t>האדמו"ר </a:t>
            </a:r>
            <a:r>
              <a:rPr lang="he-IL" b="1" dirty="0" err="1"/>
              <a:t>מפיאסצנה</a:t>
            </a:r>
            <a:r>
              <a:rPr lang="he-IL" b="1" dirty="0"/>
              <a:t> (עמ' 164) - מטלה</a:t>
            </a:r>
            <a:endParaRPr lang="he-IL" dirty="0"/>
          </a:p>
        </p:txBody>
      </p:sp>
      <p:sp>
        <p:nvSpPr>
          <p:cNvPr id="3" name="מציין מיקום תוכן 2">
            <a:extLst>
              <a:ext uri="{FF2B5EF4-FFF2-40B4-BE49-F238E27FC236}">
                <a16:creationId xmlns:a16="http://schemas.microsoft.com/office/drawing/2014/main" id="{844FA7A9-835D-4C17-BCFF-C37DF958133C}"/>
              </a:ext>
            </a:extLst>
          </p:cNvPr>
          <p:cNvSpPr>
            <a:spLocks noGrp="1"/>
          </p:cNvSpPr>
          <p:nvPr>
            <p:ph idx="1"/>
          </p:nvPr>
        </p:nvSpPr>
        <p:spPr/>
        <p:txBody>
          <a:bodyPr>
            <a:normAutofit fontScale="77500" lnSpcReduction="20000"/>
          </a:bodyPr>
          <a:lstStyle/>
          <a:p>
            <a:r>
              <a:rPr lang="he-IL" dirty="0"/>
              <a:t>מתי נולד ונפטר? ____________________________________________________________.</a:t>
            </a:r>
            <a:endParaRPr lang="en-US" dirty="0"/>
          </a:p>
          <a:p>
            <a:r>
              <a:rPr lang="he-IL" dirty="0"/>
              <a:t>מה עשה לאחר פרוץ המלחמה? ____________________________________________________________</a:t>
            </a:r>
            <a:br>
              <a:rPr lang="he-IL" dirty="0"/>
            </a:br>
            <a:endParaRPr lang="en-US" dirty="0"/>
          </a:p>
          <a:p>
            <a:r>
              <a:rPr lang="he-IL" dirty="0"/>
              <a:t>אילו שני ספרים מפורסמים חיבר? </a:t>
            </a:r>
            <a:endParaRPr lang="en-US" dirty="0"/>
          </a:p>
          <a:p>
            <a:pPr lvl="0"/>
            <a:r>
              <a:rPr lang="he-IL" dirty="0"/>
              <a:t>_________________________________________</a:t>
            </a:r>
            <a:endParaRPr lang="en-US" dirty="0"/>
          </a:p>
          <a:p>
            <a:pPr lvl="0"/>
            <a:r>
              <a:rPr lang="he-IL" dirty="0"/>
              <a:t>_________________________________________</a:t>
            </a:r>
            <a:endParaRPr lang="en-US" dirty="0"/>
          </a:p>
          <a:p>
            <a:r>
              <a:rPr lang="he-IL" dirty="0"/>
              <a:t>קראו את הדרשות שנשא, וכתבו איך ניסה לעודד ולחזק את האנשים? </a:t>
            </a:r>
            <a:br>
              <a:rPr lang="he-IL" dirty="0"/>
            </a:br>
            <a:r>
              <a:rPr lang="he-IL" dirty="0"/>
              <a:t>________________________________________________________________________________________________________________________________</a:t>
            </a:r>
          </a:p>
          <a:p>
            <a:r>
              <a:rPr lang="he-IL" dirty="0"/>
              <a:t>מה היה סופו? ________________________________________________________________</a:t>
            </a:r>
            <a:endParaRPr lang="en-US" dirty="0"/>
          </a:p>
          <a:p>
            <a:endParaRPr lang="he-IL" dirty="0"/>
          </a:p>
        </p:txBody>
      </p:sp>
    </p:spTree>
    <p:extLst>
      <p:ext uri="{BB962C8B-B14F-4D97-AF65-F5344CB8AC3E}">
        <p14:creationId xmlns:p14="http://schemas.microsoft.com/office/powerpoint/2010/main" val="283218610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41724</TotalTime>
  <Words>2173</Words>
  <Application>Microsoft Office PowerPoint</Application>
  <PresentationFormat>מסך רחב</PresentationFormat>
  <Paragraphs>272</Paragraphs>
  <Slides>43</Slides>
  <Notes>2</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43</vt:i4>
      </vt:variant>
    </vt:vector>
  </HeadingPairs>
  <TitlesOfParts>
    <vt:vector size="49" baseType="lpstr">
      <vt:lpstr>Aharoni</vt:lpstr>
      <vt:lpstr>Arial</vt:lpstr>
      <vt:lpstr>Calibri</vt:lpstr>
      <vt:lpstr>Calibri Light</vt:lpstr>
      <vt:lpstr>David</vt:lpstr>
      <vt:lpstr>ערכת נושא Office</vt:lpstr>
      <vt:lpstr>התמודדות היהודים עם מציאות החיים בשואה</vt:lpstr>
      <vt:lpstr>קריאה בספר</vt:lpstr>
      <vt:lpstr>קידוש החיים</vt:lpstr>
      <vt:lpstr>ערך קידוש החיים</vt:lpstr>
      <vt:lpstr>קידוש החיים</vt:lpstr>
      <vt:lpstr>קידוש החיים = גם שמירה על ערכים וצלם אנוש</vt:lpstr>
      <vt:lpstr>"קידוש החיים" בנספח לשאלה זו מוצגים שני תצלומים הקשורים למושג "קידוש החיים" מתקופת השואה.  התבונן בשני התצלומים, וענה על שני הסעיפים א-ב.  </vt:lpstr>
      <vt:lpstr>מצגת של PowerPoint‏</vt:lpstr>
      <vt:lpstr>האדמו"ר מפיאסצנה (עמ' 164) - מטלה</vt:lpstr>
      <vt:lpstr>הפתק שכתב האדמו"ר מפיאסצנה יחד עם כתביו שהוטמנו בכד חלב (בארכיון 'עונג שבת') – ביידיש</vt:lpstr>
      <vt:lpstr>הפתק שכתב האדמו"ר מפיאסצנה יחד עם כתביו שהוטמנו בכד חלב (בארכיון 'עונג שבת') – מתורגם</vt:lpstr>
      <vt:lpstr>יודנרט</vt:lpstr>
      <vt:lpstr>היודנרט</vt:lpstr>
      <vt:lpstr>דילמות היודנרט</vt:lpstr>
      <vt:lpstr>דמות יודנרט – אדם צ'רניאקוב</vt:lpstr>
      <vt:lpstr>מטלה</vt:lpstr>
      <vt:lpstr>מצגת של PowerPoint‏</vt:lpstr>
      <vt:lpstr>התנגדות חמושה</vt:lpstr>
      <vt:lpstr>התנגדות חמושה</vt:lpstr>
      <vt:lpstr>התנגדות חמושה</vt:lpstr>
      <vt:lpstr>בעד ונגד התנגדות חמושה בגטו</vt:lpstr>
      <vt:lpstr>תשובון</vt:lpstr>
      <vt:lpstr>מרד גטו ורשה (עמ' 191-198)</vt:lpstr>
      <vt:lpstr>מרד גטו ורשה (עמ' 191-198)</vt:lpstr>
      <vt:lpstr>מרד גטו ורשה (עמ' 191-198)</vt:lpstr>
      <vt:lpstr>מרד גטו ורשה (עמ' 191-198)</vt:lpstr>
      <vt:lpstr>האם לאפשר לחימה / בריחה? ובאיזה מחיר?</vt:lpstr>
      <vt:lpstr>המרד במחנות ההשמדה</vt:lpstr>
      <vt:lpstr>המרידה ביער (עם הפרטיזנים)</vt:lpstr>
      <vt:lpstr>מטלה</vt:lpstr>
      <vt:lpstr>מטלה</vt:lpstr>
      <vt:lpstr>שארית הפליטה</vt:lpstr>
      <vt:lpstr>דף מלווה לסרטון – שארית הפליטה</vt:lpstr>
      <vt:lpstr>דף מלווה לסרטון – שארית הפליטה: תשובון</vt:lpstr>
      <vt:lpstr>שאלה בסגנון בגרות</vt:lpstr>
      <vt:lpstr>תשובה: הצג שני קשיים איתם התמודדות ניצולי השואה לאחר השחרור, ותאר כיצד הפעילות במחנות העקורים היוותה מענה לקשיים אלו. בתשובתך התייחס לשני תחומים שונים.</vt:lpstr>
      <vt:lpstr>מצגת של PowerPoint‏</vt:lpstr>
      <vt:lpstr>אקסודוס 1947 – יציאת אירופה תש"ז</vt:lpstr>
      <vt:lpstr>העשרה</vt:lpstr>
      <vt:lpstr>מצגת של PowerPoint‏</vt:lpstr>
      <vt:lpstr>מצגת של PowerPoint‏</vt:lpstr>
      <vt:lpstr>שיקום באירופה? אלתרמן</vt:lpstr>
      <vt:lpstr>קישורים וסרטונים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חיי היהודים בשואה</dc:title>
  <dc:creator>USER</dc:creator>
  <cp:lastModifiedBy>USER</cp:lastModifiedBy>
  <cp:revision>67</cp:revision>
  <cp:lastPrinted>2018-12-12T09:22:12Z</cp:lastPrinted>
  <dcterms:created xsi:type="dcterms:W3CDTF">2018-11-20T06:59:18Z</dcterms:created>
  <dcterms:modified xsi:type="dcterms:W3CDTF">2018-12-23T17:21:40Z</dcterms:modified>
</cp:coreProperties>
</file>