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9" r:id="rId6"/>
    <p:sldId id="272" r:id="rId7"/>
    <p:sldId id="263" r:id="rId8"/>
    <p:sldId id="261" r:id="rId9"/>
    <p:sldId id="273" r:id="rId10"/>
    <p:sldId id="262" r:id="rId11"/>
    <p:sldId id="260" r:id="rId12"/>
    <p:sldId id="264" r:id="rId13"/>
    <p:sldId id="265" r:id="rId14"/>
    <p:sldId id="266" r:id="rId15"/>
    <p:sldId id="267" r:id="rId16"/>
    <p:sldId id="268" r:id="rId17"/>
    <p:sldId id="269" r:id="rId18"/>
    <p:sldId id="271" r:id="rId19"/>
    <p:sldId id="270" r:id="rId20"/>
  </p:sldIdLst>
  <p:sldSz cx="12192000" cy="6858000"/>
  <p:notesSz cx="6858000" cy="9144000"/>
  <p:defaultTextStyle>
    <a:defPPr algn="r" rtl="1">
      <a:defRPr lang="he-il"/>
    </a:defPPr>
    <a:lvl1pPr marL="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4572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5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DA727452-B6D3-4203-B3F6-F29B31EFF884}" type="datetime1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כ"ו/טבת/תשפ"א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A75DC4F1-CC00-4E21-8F9B-51DE3107EA3A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173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9C5DAE5-E290-406C-A10F-6CA04E6852D1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6D563E5-3F3B-4F78-9C71-DC2608869805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036846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algn="l" rtl="1"/>
            <a:fld id="{56D563E5-3F3B-4F78-9C71-DC2608869805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he-I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391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>
          <a:xfrm flipH="1">
            <a:off x="-6350" y="3175"/>
            <a:ext cx="12198350" cy="6875463"/>
            <a:chOff x="0" y="3175"/>
            <a:chExt cx="12198350" cy="6875463"/>
          </a:xfrm>
        </p:grpSpPr>
        <p:sp>
          <p:nvSpPr>
            <p:cNvPr id="11" name="צורה חופשית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צורה חופשית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צורה חופשית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475481" y="6442524"/>
            <a:ext cx="27432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34A17E4-F4B9-4178-8DF1-0249E96BB4B0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4044990" y="6442524"/>
            <a:ext cx="41148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8970190" y="6442524"/>
            <a:ext cx="2755378" cy="365125"/>
          </a:xfrm>
        </p:spPr>
        <p:txBody>
          <a:bodyPr rtlCol="1" anchor="ctr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EF9944-A4F6-4C59-AEBD-678D6480B8EA}" type="slidenum">
              <a:rPr lang="he-IL" noProof="0" smtClean="0"/>
              <a:pPr/>
              <a:t>‹#›</a:t>
            </a:fld>
            <a:endParaRPr lang="he-IL" noProof="0"/>
          </a:p>
        </p:txBody>
      </p:sp>
      <p:sp>
        <p:nvSpPr>
          <p:cNvPr id="68" name="צורה חופשית 57"/>
          <p:cNvSpPr/>
          <p:nvPr/>
        </p:nvSpPr>
        <p:spPr bwMode="auto">
          <a:xfrm flipH="1">
            <a:off x="7735888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 rtlCol="1"/>
          <a:lstStyle/>
          <a:p>
            <a:pPr algn="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" name="קבוצה 8" title="הצורה של גורם שמכיל טקסט"/>
          <p:cNvGrpSpPr/>
          <p:nvPr/>
        </p:nvGrpSpPr>
        <p:grpSpPr>
          <a:xfrm flipH="1">
            <a:off x="-3513" y="467784"/>
            <a:ext cx="4875213" cy="5922963"/>
            <a:chOff x="7320300" y="467784"/>
            <a:chExt cx="4875213" cy="5922963"/>
          </a:xfrm>
        </p:grpSpPr>
        <p:sp>
          <p:nvSpPr>
            <p:cNvPr id="231" name="צורה חופשית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צורה חופשית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מחבר ישר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 flipH="1">
            <a:off x="477570" y="1023867"/>
            <a:ext cx="3793678" cy="3349641"/>
          </a:xfrm>
        </p:spPr>
        <p:txBody>
          <a:bodyPr rtlCol="1" anchor="t">
            <a:normAutofit/>
          </a:bodyPr>
          <a:lstStyle>
            <a:lvl1pPr algn="r" rtl="1">
              <a:lnSpc>
                <a:spcPct val="105000"/>
              </a:lnSpc>
              <a:defRPr sz="3900" baseline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flipH="1">
            <a:off x="477570" y="4945377"/>
            <a:ext cx="3793678" cy="1037760"/>
          </a:xfrm>
        </p:spPr>
        <p:txBody>
          <a:bodyPr rtlCol="1" anchor="t">
            <a:normAutofit/>
          </a:bodyPr>
          <a:lstStyle>
            <a:lvl1pPr marL="0" indent="0" algn="r" rtl="1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 sz="2000"/>
            </a:lvl2pPr>
            <a:lvl3pPr marL="914400" indent="0" algn="ctr" rtl="1">
              <a:buNone/>
              <a:defRPr sz="1800"/>
            </a:lvl3pPr>
            <a:lvl4pPr marL="1371600" indent="0" algn="ctr" rtl="1">
              <a:buNone/>
              <a:defRPr sz="1600"/>
            </a:lvl4pPr>
            <a:lvl5pPr marL="1828800" indent="0" algn="ctr" rtl="1">
              <a:buNone/>
              <a:defRPr sz="1600"/>
            </a:lvl5pPr>
            <a:lvl6pPr marL="2286000" indent="0" algn="ctr" rtl="1">
              <a:buNone/>
              <a:defRPr sz="1600"/>
            </a:lvl6pPr>
            <a:lvl7pPr marL="2743200" indent="0" algn="ctr" rtl="1">
              <a:buNone/>
              <a:defRPr sz="1600"/>
            </a:lvl7pPr>
            <a:lvl8pPr marL="3200400" indent="0" algn="ctr" rtl="1">
              <a:buNone/>
              <a:defRPr sz="1600"/>
            </a:lvl8pPr>
            <a:lvl9pPr marL="3657600" indent="0" algn="ctr" rtl="1">
              <a:buNone/>
              <a:defRPr sz="1600"/>
            </a:lvl9pPr>
          </a:lstStyle>
          <a:p>
            <a:pPr rtl="1"/>
            <a:r>
              <a:rPr lang="he-IL" noProof="0"/>
              <a:t>לחץ כדי לערוך סגנון כותרת משנה של תבנית בסיס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29" y="568345"/>
            <a:ext cx="8770571" cy="1560716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487729" y="2438400"/>
            <a:ext cx="8770571" cy="3651504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AA35E33-0386-4E78-9ECF-F67F64C257DA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 title="נוצה"/>
          <p:cNvGrpSpPr/>
          <p:nvPr/>
        </p:nvGrpSpPr>
        <p:grpSpPr>
          <a:xfrm flipH="1">
            <a:off x="8295307" y="362425"/>
            <a:ext cx="3495979" cy="6204388"/>
            <a:chOff x="400714" y="362425"/>
            <a:chExt cx="3495979" cy="6204388"/>
          </a:xfrm>
        </p:grpSpPr>
        <p:sp>
          <p:nvSpPr>
            <p:cNvPr id="25" name="צורה חופשית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צורה חופשית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 flipH="1">
            <a:off x="1342409" y="507037"/>
            <a:ext cx="1571626" cy="5339932"/>
          </a:xfrm>
        </p:spPr>
        <p:txBody>
          <a:bodyPr vert="vert270"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  <a:endParaRPr lang="he-IL" noProof="0" dirty="0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3298723" y="524373"/>
            <a:ext cx="5959577" cy="5322596"/>
          </a:xfrm>
        </p:spPr>
        <p:txBody>
          <a:bodyPr vert="vert270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  <a:endParaRPr lang="he-IL" noProof="0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408039" y="6296615"/>
            <a:ext cx="2505996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F3C2D6A9-2890-4584-B992-8261DCAE3F69}" type="datetime1">
              <a:rPr lang="he-IL" smtClean="0"/>
              <a:pPr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298724" y="6296615"/>
            <a:ext cx="5959577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rot="16200000" flipH="1">
            <a:off x="-1925910" y="2853201"/>
            <a:ext cx="5383267" cy="604269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FAEF9944-A4F6-4C59-AEBD-678D6480B8EA}" type="slidenum">
              <a:rPr lang="he-IL" noProof="0" smtClean="0"/>
              <a:pPr/>
              <a:t>‹#›</a:t>
            </a:fld>
            <a:endParaRPr lang="he-IL" noProof="0"/>
          </a:p>
        </p:txBody>
      </p:sp>
      <p:cxnSp>
        <p:nvCxnSpPr>
          <p:cNvPr id="7" name="מחבר ישר 6" title="שורת כלל"/>
          <p:cNvCxnSpPr>
            <a:cxnSpLocks/>
          </p:cNvCxnSpPr>
          <p:nvPr/>
        </p:nvCxnSpPr>
        <p:spPr>
          <a:xfrm flipH="1">
            <a:off x="3080418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29" y="568345"/>
            <a:ext cx="8770571" cy="1560716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487729" y="2438400"/>
            <a:ext cx="8770571" cy="3651504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0F191C6C-F23D-45C0-AFE9-59782947B552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צורה חופשית 5" title="רקע של נוצות"/>
          <p:cNvSpPr>
            <a:spLocks noEditPoints="1"/>
          </p:cNvSpPr>
          <p:nvPr/>
        </p:nvSpPr>
        <p:spPr bwMode="auto">
          <a:xfrm flipH="1">
            <a:off x="-8615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rtlCol="1"/>
          <a:lstStyle/>
          <a:p>
            <a:pPr algn="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" name="קבוצה 8" title="הצורה של גורם שמכיל טקסט"/>
          <p:cNvGrpSpPr/>
          <p:nvPr/>
        </p:nvGrpSpPr>
        <p:grpSpPr>
          <a:xfrm flipH="1">
            <a:off x="2452687" y="1262063"/>
            <a:ext cx="7286625" cy="4333875"/>
            <a:chOff x="2452688" y="1262063"/>
            <a:chExt cx="7286625" cy="4333875"/>
          </a:xfrm>
        </p:grpSpPr>
        <p:sp>
          <p:nvSpPr>
            <p:cNvPr id="175" name="צורה חופשית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צורה חופשית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מחבר ישר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464057" y="6296730"/>
            <a:ext cx="2743200" cy="365125"/>
          </a:xfrm>
        </p:spPr>
        <p:txBody>
          <a:bodyPr rtlCol="1"/>
          <a:lstStyle>
            <a:lvl1pPr algn="l" rtl="1">
              <a:defRPr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1DA56BD-ECB9-4B41-B261-A898131BF66F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4036290" y="6296730"/>
            <a:ext cx="4114800" cy="365125"/>
          </a:xfrm>
        </p:spPr>
        <p:txBody>
          <a:bodyPr rtlCol="1"/>
          <a:lstStyle>
            <a:lvl1pPr algn="ctr" rtl="1">
              <a:defRPr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8946382" y="6296730"/>
            <a:ext cx="2781542" cy="365125"/>
          </a:xfrm>
        </p:spPr>
        <p:txBody>
          <a:bodyPr rtlCol="1" anchor="ctr"/>
          <a:lstStyle>
            <a:lvl1pPr algn="r" rtl="1">
              <a:defRPr sz="120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EF9944-A4F6-4C59-AEBD-678D6480B8EA}" type="slidenum">
              <a:rPr lang="he-IL" noProof="0" smtClean="0"/>
              <a:pPr/>
              <a:t>‹#›</a:t>
            </a:fld>
            <a:endParaRPr lang="he-IL" noProof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3169975" y="1830579"/>
            <a:ext cx="5859724" cy="1841715"/>
          </a:xfrm>
        </p:spPr>
        <p:txBody>
          <a:bodyPr rtlCol="1" anchor="t">
            <a:normAutofit/>
          </a:bodyPr>
          <a:lstStyle>
            <a:lvl1pPr algn="ctr" rtl="1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3810942" y="4176131"/>
            <a:ext cx="4566474" cy="1038807"/>
          </a:xfrm>
        </p:spPr>
        <p:txBody>
          <a:bodyPr rtlCol="1">
            <a:normAutofit/>
          </a:bodyPr>
          <a:lstStyle>
            <a:lvl1pPr marL="0" indent="0" algn="ctr" rtl="1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29" y="568345"/>
            <a:ext cx="8770571" cy="1560716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 flipH="1">
            <a:off x="5097781" y="2438399"/>
            <a:ext cx="4160520" cy="3657601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 flipH="1">
            <a:off x="487729" y="2438399"/>
            <a:ext cx="4160520" cy="3657601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2860E7FA-A27D-4571-B8FC-2D850B6CC842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29" y="566928"/>
            <a:ext cx="8770573" cy="1563624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5097781" y="2456408"/>
            <a:ext cx="4160520" cy="823912"/>
          </a:xfrm>
        </p:spPr>
        <p:txBody>
          <a:bodyPr rtlCol="1" anchor="b"/>
          <a:lstStyle>
            <a:lvl1pPr marL="0" indent="0" algn="r" rtl="1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 flipH="1">
            <a:off x="5097781" y="3316639"/>
            <a:ext cx="4160520" cy="2779361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 flipH="1">
            <a:off x="487729" y="2456408"/>
            <a:ext cx="4160520" cy="823912"/>
          </a:xfrm>
        </p:spPr>
        <p:txBody>
          <a:bodyPr rtlCol="1" anchor="b"/>
          <a:lstStyle>
            <a:lvl1pPr marL="0" indent="0" algn="r" rtl="1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 flipH="1">
            <a:off x="487729" y="3316639"/>
            <a:ext cx="4160520" cy="2779361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01D7F203-CFDA-43B3-9F13-053BAA1C22FB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29" y="568345"/>
            <a:ext cx="8770571" cy="1560716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D6EA28C7-A2C1-44E9-A9EC-E64C141473DA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קבוצה 4" title="נוצות"/>
          <p:cNvGrpSpPr/>
          <p:nvPr/>
        </p:nvGrpSpPr>
        <p:grpSpPr>
          <a:xfrm flipH="1">
            <a:off x="8295307" y="362425"/>
            <a:ext cx="3495979" cy="6204388"/>
            <a:chOff x="400714" y="362425"/>
            <a:chExt cx="3495979" cy="6204388"/>
          </a:xfrm>
        </p:grpSpPr>
        <p:sp>
          <p:nvSpPr>
            <p:cNvPr id="6" name="צורה חופשית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צורה חופשית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 flipH="1">
            <a:off x="487729" y="6296615"/>
            <a:ext cx="27432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CE08D42-DEBB-439F-9A28-27A0E4177BA2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 flipH="1">
            <a:off x="3590926" y="6296615"/>
            <a:ext cx="566737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he-IL" noProof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 flipH="1">
            <a:off x="9794653" y="723328"/>
            <a:ext cx="1884348" cy="604269"/>
          </a:xfrm>
        </p:spPr>
        <p:txBody>
          <a:bodyPr rtlCol="1"/>
          <a:lstStyle>
            <a:lvl1pPr algn="l" rtl="1">
              <a:defRPr/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צורה חופשית 15" title="נוצה"/>
          <p:cNvSpPr>
            <a:spLocks noEditPoints="1"/>
          </p:cNvSpPr>
          <p:nvPr/>
        </p:nvSpPr>
        <p:spPr bwMode="auto">
          <a:xfrm rot="19552666">
            <a:off x="210098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  <p:txBody>
          <a:bodyPr rtlCol="1"/>
          <a:lstStyle/>
          <a:p>
            <a:pPr algn="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7797" y="1503907"/>
            <a:ext cx="3227715" cy="1687924"/>
          </a:xfrm>
        </p:spPr>
        <p:txBody>
          <a:bodyPr rtlCol="1" anchor="b">
            <a:normAutofit/>
          </a:bodyPr>
          <a:lstStyle>
            <a:lvl1pPr algn="r" rtl="1">
              <a:lnSpc>
                <a:spcPct val="104000"/>
              </a:lnSpc>
              <a:defRPr sz="3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4107230" y="441414"/>
            <a:ext cx="7597040" cy="5654586"/>
          </a:xfrm>
        </p:spPr>
        <p:txBody>
          <a:bodyPr rtlCol="1"/>
          <a:lstStyle>
            <a:lvl1pPr algn="r" rtl="1"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487797" y="3223803"/>
            <a:ext cx="3227715" cy="2872197"/>
          </a:xfrm>
        </p:spPr>
        <p:txBody>
          <a:bodyPr rtlCol="1"/>
          <a:lstStyle>
            <a:lvl1pPr marL="0" indent="0" algn="r" rtl="1">
              <a:spcBef>
                <a:spcPts val="14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487730" y="6286500"/>
            <a:ext cx="3227715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F1A2056-6184-4E54-8F40-E4120E91AB8D}" type="datetime1">
              <a:rPr lang="he-IL" noProof="0" smtClean="0"/>
              <a:t>כ"ו/טבת/תשפ"א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4107230" y="6286500"/>
            <a:ext cx="759704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487797" y="373604"/>
            <a:ext cx="3227715" cy="816481"/>
          </a:xfrm>
        </p:spPr>
        <p:txBody>
          <a:bodyPr rtlCol="1" anchor="t"/>
          <a:lstStyle>
            <a:lvl1pPr algn="r" rtl="1">
              <a:defRPr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צורה חופשית 15" title="נוצה"/>
          <p:cNvSpPr>
            <a:spLocks noEditPoints="1"/>
          </p:cNvSpPr>
          <p:nvPr/>
        </p:nvSpPr>
        <p:spPr bwMode="auto">
          <a:xfrm rot="19552666">
            <a:off x="210098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  <p:txBody>
          <a:bodyPr rtlCol="1"/>
          <a:lstStyle/>
          <a:p>
            <a:pPr algn="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484887" y="1503910"/>
            <a:ext cx="3230625" cy="1687924"/>
          </a:xfrm>
        </p:spPr>
        <p:txBody>
          <a:bodyPr rtlCol="1" anchor="b">
            <a:noAutofit/>
          </a:bodyPr>
          <a:lstStyle>
            <a:lvl1pPr algn="r" rtl="1">
              <a:lnSpc>
                <a:spcPct val="104000"/>
              </a:lnSpc>
              <a:defRPr sz="3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 noChangeAspect="1"/>
          </p:cNvSpPr>
          <p:nvPr>
            <p:ph type="pic" idx="1"/>
          </p:nvPr>
        </p:nvSpPr>
        <p:spPr>
          <a:xfrm flipH="1">
            <a:off x="4089349" y="0"/>
            <a:ext cx="8102651" cy="6857999"/>
          </a:xfrm>
        </p:spPr>
        <p:txBody>
          <a:bodyPr rtlCol="1" anchor="t"/>
          <a:lstStyle>
            <a:lvl1pPr marL="0" indent="0" algn="r" rtl="1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he-IL" noProof="0"/>
              <a:t>לחץ על הסמל כדי להוסיף תמונה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487680" y="3223806"/>
            <a:ext cx="3227832" cy="2872194"/>
          </a:xfrm>
        </p:spPr>
        <p:txBody>
          <a:bodyPr rtlCol="1"/>
          <a:lstStyle>
            <a:lvl1pPr marL="0" indent="0" algn="r" rtl="1">
              <a:spcBef>
                <a:spcPts val="1400"/>
              </a:spcBef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400"/>
            </a:lvl2pPr>
            <a:lvl3pPr marL="914400" indent="0" algn="r" rtl="1">
              <a:buNone/>
              <a:defRPr sz="1200"/>
            </a:lvl3pPr>
            <a:lvl4pPr marL="1371600" indent="0" algn="r" rtl="1">
              <a:buNone/>
              <a:defRPr sz="1000"/>
            </a:lvl4pPr>
            <a:lvl5pPr marL="1828800" indent="0" algn="r" rtl="1">
              <a:buNone/>
              <a:defRPr sz="1000"/>
            </a:lvl5pPr>
            <a:lvl6pPr marL="2286000" indent="0" algn="r" rtl="1">
              <a:buNone/>
              <a:defRPr sz="1000"/>
            </a:lvl6pPr>
            <a:lvl7pPr marL="2743200" indent="0" algn="r" rtl="1">
              <a:buNone/>
              <a:defRPr sz="1000"/>
            </a:lvl7pPr>
            <a:lvl8pPr marL="3200400" indent="0" algn="r" rtl="1">
              <a:buNone/>
              <a:defRPr sz="1000"/>
            </a:lvl8pPr>
            <a:lvl9pPr marL="3657600" indent="0" algn="r" rtl="1">
              <a:buNone/>
              <a:defRPr sz="1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487680" y="6291072"/>
            <a:ext cx="3227832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963A57C-49F6-4F0C-910A-E7E2C9D4E461}" type="datetime1">
              <a:rPr lang="he-IL" noProof="0" smtClean="0"/>
              <a:t>כ"ו/טבת/תשפ"א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4105605" y="6291072"/>
            <a:ext cx="7598664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487680" y="373607"/>
            <a:ext cx="3227832" cy="816482"/>
          </a:xfrm>
        </p:spPr>
        <p:txBody>
          <a:bodyPr rtlCol="1" anchor="t"/>
          <a:lstStyle>
            <a:lvl1pPr algn="r" rtl="1">
              <a:defRPr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EF9944-A4F6-4C59-AEBD-678D6480B8EA}" type="slidenum">
              <a:rPr lang="he-IL" noProof="0" smtClean="0"/>
              <a:pPr/>
              <a:t>‹#›</a:t>
            </a:fld>
            <a:endParaRPr lang="he-IL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קבוצה 6" title="נוצות"/>
          <p:cNvGrpSpPr/>
          <p:nvPr/>
        </p:nvGrpSpPr>
        <p:grpSpPr>
          <a:xfrm flipH="1">
            <a:off x="8295307" y="362425"/>
            <a:ext cx="3495979" cy="6204388"/>
            <a:chOff x="400714" y="362425"/>
            <a:chExt cx="3495979" cy="6204388"/>
          </a:xfrm>
        </p:grpSpPr>
        <p:sp>
          <p:nvSpPr>
            <p:cNvPr id="12" name="צורה חופשית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צורה חופשית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 flipH="1">
            <a:off x="487729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1" anchor="t">
            <a:normAutofit/>
          </a:bodyPr>
          <a:lstStyle/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487729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 flipH="1">
            <a:off x="487729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008BDA6-77A0-473E-85DF-116BC2462BE8}" type="datetime1">
              <a:rPr lang="he-IL" smtClean="0"/>
              <a:pPr/>
              <a:t>כ"ו/טבת/תשפ"א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 flipH="1">
            <a:off x="3590926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 flipH="1">
            <a:off x="9794653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EF9944-A4F6-4C59-AEBD-678D6480B8EA}" type="slidenum">
              <a:rPr lang="he-IL" smtClean="0"/>
              <a:pPr/>
              <a:t>‹#›</a:t>
            </a:fld>
            <a:endParaRPr lang="he-IL" dirty="0"/>
          </a:p>
        </p:txBody>
      </p:sp>
      <p:cxnSp>
        <p:nvCxnSpPr>
          <p:cNvPr id="9" name="מחבר ישר 8" title="שורת כלל"/>
          <p:cNvCxnSpPr>
            <a:cxnSpLocks/>
          </p:cNvCxnSpPr>
          <p:nvPr/>
        </p:nvCxnSpPr>
        <p:spPr>
          <a:xfrm flipH="1">
            <a:off x="487729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1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200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400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601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2801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60020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92024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r" defTabSz="914400" rtl="1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s://create.kahoot.it/details/9b51002e-00ce-4365-914c-2582a98bc1bb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מלבן 50">
            <a:extLst>
              <a:ext uri="{FF2B5EF4-FFF2-40B4-BE49-F238E27FC236}">
                <a16:creationId xmlns:a16="http://schemas.microsoft.com/office/drawing/2014/main" id="{36E27C40-104A-4C05-A382-21A40999A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3" name="קבוצה 52">
            <a:extLst>
              <a:ext uri="{FF2B5EF4-FFF2-40B4-BE49-F238E27FC236}">
                <a16:creationId xmlns:a16="http://schemas.microsoft.com/office/drawing/2014/main" id="{C1D78633-7222-4BD8-9B43-C5A3FE3FB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350" y="3175"/>
            <a:ext cx="12198350" cy="6875463"/>
            <a:chOff x="-6350" y="3175"/>
            <a:chExt cx="12198350" cy="6875463"/>
          </a:xfrm>
        </p:grpSpPr>
        <p:sp>
          <p:nvSpPr>
            <p:cNvPr id="54" name="צורה חופשית 5">
              <a:extLst>
                <a:ext uri="{FF2B5EF4-FFF2-40B4-BE49-F238E27FC236}">
                  <a16:creationId xmlns:a16="http://schemas.microsoft.com/office/drawing/2014/main" id="{64A62ED5-69F8-4A9A-959F-BDFA4CB00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rtlCol="1"/>
            <a:lstStyle/>
            <a:p>
              <a:pPr algn="r" rtl="1"/>
              <a:endParaRPr lang="he-I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צורה חופשית 9">
              <a:extLst>
                <a:ext uri="{FF2B5EF4-FFF2-40B4-BE49-F238E27FC236}">
                  <a16:creationId xmlns:a16="http://schemas.microsoft.com/office/drawing/2014/main" id="{1E1E0581-3B45-45FA-909D-956C5BA8C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rtlCol="1"/>
            <a:lstStyle/>
            <a:p>
              <a:pPr algn="r" rtl="1"/>
              <a:endParaRPr lang="he-I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צורה חופשית 13">
              <a:extLst>
                <a:ext uri="{FF2B5EF4-FFF2-40B4-BE49-F238E27FC236}">
                  <a16:creationId xmlns:a16="http://schemas.microsoft.com/office/drawing/2014/main" id="{05474103-4A93-4198-B2FA-45EC74FD52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-635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rtlCol="1"/>
            <a:lstStyle/>
            <a:p>
              <a:pPr algn="r" rtl="1"/>
              <a:endParaRPr lang="he-I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8" name="קבוצה 57">
            <a:extLst>
              <a:ext uri="{FF2B5EF4-FFF2-40B4-BE49-F238E27FC236}">
                <a16:creationId xmlns:a16="http://schemas.microsoft.com/office/drawing/2014/main" id="{AD746CED-0567-4DF8-AB5A-955539059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52687" y="1262063"/>
            <a:ext cx="7286625" cy="4333875"/>
            <a:chOff x="2452687" y="1262063"/>
            <a:chExt cx="7286625" cy="4333875"/>
          </a:xfrm>
        </p:grpSpPr>
        <p:sp useBgFill="1">
          <p:nvSpPr>
            <p:cNvPr id="59" name="צורה חופשית 159">
              <a:extLst>
                <a:ext uri="{FF2B5EF4-FFF2-40B4-BE49-F238E27FC236}">
                  <a16:creationId xmlns:a16="http://schemas.microsoft.com/office/drawing/2014/main" id="{ADA5E076-A7C5-4275-A6C5-D0949C89B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2452687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ln w="0">
              <a:noFill/>
              <a:prstDash val="solid"/>
              <a:round/>
              <a:headEnd/>
              <a:tailEnd/>
            </a:ln>
          </p:spPr>
          <p:txBody>
            <a:bodyPr rtlCol="1"/>
            <a:lstStyle/>
            <a:p>
              <a:pPr algn="r" rtl="1"/>
              <a:endParaRPr lang="he-I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צורה חופשית 164">
              <a:extLst>
                <a:ext uri="{FF2B5EF4-FFF2-40B4-BE49-F238E27FC236}">
                  <a16:creationId xmlns:a16="http://schemas.microsoft.com/office/drawing/2014/main" id="{8DA0B687-0059-4D26-A341-3533C07D8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>
              <a:off x="2643187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tx2">
                <a:lumMod val="75000"/>
                <a:lumOff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1"/>
            <a:lstStyle/>
            <a:p>
              <a:pPr algn="r" rtl="1"/>
              <a:endParaRPr lang="he-IL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61" name="מחבר ישר 60">
              <a:extLst>
                <a:ext uri="{FF2B5EF4-FFF2-40B4-BE49-F238E27FC236}">
                  <a16:creationId xmlns:a16="http://schemas.microsoft.com/office/drawing/2014/main" id="{B3CFF822-5B88-4257-86DB-464E3C75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465AC2A1-33AB-498F-9481-456EE428A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3168878" y="1830579"/>
            <a:ext cx="5860821" cy="1829015"/>
          </a:xfrm>
        </p:spPr>
        <p:txBody>
          <a:bodyPr rtlCol="1" anchor="ctr">
            <a:normAutofit fontScale="90000"/>
          </a:bodyPr>
          <a:lstStyle/>
          <a:p>
            <a:pPr algn="ctr"/>
            <a:r>
              <a:rPr lang="he-I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חזרה מהירה לקראת מבחן בנושא "נאציזם, מלחמת העולם </a:t>
            </a:r>
            <a:r>
              <a:rPr lang="he-IL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השניה</a:t>
            </a:r>
            <a:r>
              <a:rPr lang="he-I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ושואה"</a:t>
            </a:r>
            <a:endParaRPr lang="he-IL" dirty="0">
              <a:solidFill>
                <a:schemeClr val="tx2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44B152B-31E5-418B-BA48-A3361253F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3168878" y="4176130"/>
            <a:ext cx="5860821" cy="926103"/>
          </a:xfrm>
        </p:spPr>
        <p:txBody>
          <a:bodyPr rtlCol="1">
            <a:normAutofit/>
          </a:bodyPr>
          <a:lstStyle/>
          <a:p>
            <a:pPr algn="ctr" rtl="1"/>
            <a:r>
              <a:rPr lang="he-IL">
                <a:solidFill>
                  <a:schemeClr val="tx2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 Dolor Amet</a:t>
            </a:r>
          </a:p>
        </p:txBody>
      </p:sp>
    </p:spTree>
    <p:extLst>
      <p:ext uri="{BB962C8B-B14F-4D97-AF65-F5344CB8AC3E}">
        <p14:creationId xmlns:p14="http://schemas.microsoft.com/office/powerpoint/2010/main" val="1074360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67206C-8651-4836-A0F0-B49B5DEED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1940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CF9205B-6E45-473C-A3FC-6302D549A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C36AA039-9F04-424B-B028-D1180A2F9E10}"/>
              </a:ext>
            </a:extLst>
          </p:cNvPr>
          <p:cNvSpPr/>
          <p:nvPr/>
        </p:nvSpPr>
        <p:spPr>
          <a:xfrm>
            <a:off x="834888" y="2528224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כיבוש מדינות מערב </a:t>
            </a:r>
            <a:r>
              <a:rPr lang="he-IL" dirty="0" err="1"/>
              <a:t>גרמניה:דנמרק</a:t>
            </a:r>
            <a:r>
              <a:rPr lang="he-IL" dirty="0"/>
              <a:t> נורבגיה הולנד בלגיה וצרפת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הבליץ על בריטניה</a:t>
            </a:r>
          </a:p>
        </p:txBody>
      </p:sp>
      <p:sp>
        <p:nvSpPr>
          <p:cNvPr id="5" name="משולש שווה-שוקיים 4">
            <a:extLst>
              <a:ext uri="{FF2B5EF4-FFF2-40B4-BE49-F238E27FC236}">
                <a16:creationId xmlns:a16="http://schemas.microsoft.com/office/drawing/2014/main" id="{8045B2DB-B8EA-49FA-B160-C3EFEE1EF137}"/>
              </a:ext>
            </a:extLst>
          </p:cNvPr>
          <p:cNvSpPr/>
          <p:nvPr/>
        </p:nvSpPr>
        <p:spPr>
          <a:xfrm>
            <a:off x="5117942" y="4222905"/>
            <a:ext cx="2782957" cy="237214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מקומות:</a:t>
            </a:r>
          </a:p>
          <a:p>
            <a:pPr algn="ctr"/>
            <a:r>
              <a:rPr lang="he-IL" dirty="0"/>
              <a:t>הקמת גטאות לודז' וורשה</a:t>
            </a:r>
          </a:p>
        </p:txBody>
      </p:sp>
      <p:pic>
        <p:nvPicPr>
          <p:cNvPr id="6" name="Picture 2" descr="Untitled">
            <a:extLst>
              <a:ext uri="{FF2B5EF4-FFF2-40B4-BE49-F238E27FC236}">
                <a16:creationId xmlns:a16="http://schemas.microsoft.com/office/drawing/2014/main" id="{FC4DBD91-A622-4259-B834-8938A0315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29" y="2380852"/>
            <a:ext cx="1026432" cy="61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1E8127B3-A56C-44D3-AABA-B4CBBC260C2D}"/>
              </a:ext>
            </a:extLst>
          </p:cNvPr>
          <p:cNvSpPr/>
          <p:nvPr/>
        </p:nvSpPr>
        <p:spPr>
          <a:xfrm>
            <a:off x="8640417" y="3224452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אדם </a:t>
            </a:r>
            <a:r>
              <a:rPr lang="he-IL" dirty="0" err="1"/>
              <a:t>צרינקוב</a:t>
            </a:r>
            <a:r>
              <a:rPr lang="he-IL" dirty="0"/>
              <a:t>- ראש היודנראט ורשה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/>
              <a:t>האדמור</a:t>
            </a:r>
            <a:r>
              <a:rPr lang="he-IL" dirty="0"/>
              <a:t> </a:t>
            </a:r>
            <a:r>
              <a:rPr lang="he-IL" dirty="0" err="1"/>
              <a:t>מפיאסצ'נה</a:t>
            </a:r>
            <a:endParaRPr lang="he-IL" dirty="0"/>
          </a:p>
        </p:txBody>
      </p:sp>
      <p:sp>
        <p:nvSpPr>
          <p:cNvPr id="8" name="ענן 7">
            <a:extLst>
              <a:ext uri="{FF2B5EF4-FFF2-40B4-BE49-F238E27FC236}">
                <a16:creationId xmlns:a16="http://schemas.microsoft.com/office/drawing/2014/main" id="{9F71C9E5-5D15-498D-81A5-48A70D877EDB}"/>
              </a:ext>
            </a:extLst>
          </p:cNvPr>
          <p:cNvSpPr/>
          <p:nvPr/>
        </p:nvSpPr>
        <p:spPr>
          <a:xfrm>
            <a:off x="166365" y="4554210"/>
            <a:ext cx="3392556" cy="1709531"/>
          </a:xfrm>
          <a:prstGeom prst="clou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אידיאולוגיות/ תפיסות עולם:</a:t>
            </a:r>
          </a:p>
          <a:p>
            <a:pPr algn="ctr"/>
            <a:r>
              <a:rPr lang="he-IL" dirty="0"/>
              <a:t>חידוש המושג "קידוש השם"</a:t>
            </a:r>
          </a:p>
        </p:txBody>
      </p:sp>
      <p:sp>
        <p:nvSpPr>
          <p:cNvPr id="9" name="מלבן: פינה מקופלת 8">
            <a:extLst>
              <a:ext uri="{FF2B5EF4-FFF2-40B4-BE49-F238E27FC236}">
                <a16:creationId xmlns:a16="http://schemas.microsoft.com/office/drawing/2014/main" id="{D3698413-AFB0-4765-A08A-6B58F8ED4618}"/>
              </a:ext>
            </a:extLst>
          </p:cNvPr>
          <p:cNvSpPr/>
          <p:nvPr/>
        </p:nvSpPr>
        <p:spPr>
          <a:xfrm>
            <a:off x="4464800" y="1658426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שואת יהודי צפון אפריקה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התמודדות יהודית בגטאות- </a:t>
            </a: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השרדות</a:t>
            </a: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 והברחות, חינוך, תרבות ורוח</a:t>
            </a:r>
          </a:p>
        </p:txBody>
      </p:sp>
    </p:spTree>
    <p:extLst>
      <p:ext uri="{BB962C8B-B14F-4D97-AF65-F5344CB8AC3E}">
        <p14:creationId xmlns:p14="http://schemas.microsoft.com/office/powerpoint/2010/main" val="303625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6B15DB-522C-47D4-8C99-E43F44DB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1941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1816187-B9E8-4702-A9C6-4F99324F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4C139575-248E-4694-AB7B-C8C8672A5AA5}"/>
              </a:ext>
            </a:extLst>
          </p:cNvPr>
          <p:cNvSpPr/>
          <p:nvPr/>
        </p:nvSpPr>
        <p:spPr>
          <a:xfrm>
            <a:off x="487729" y="2367601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algn="ctr"/>
            <a:r>
              <a:rPr lang="he-IL" dirty="0"/>
              <a:t>מבצע </a:t>
            </a:r>
            <a:r>
              <a:rPr lang="he-IL" dirty="0" err="1"/>
              <a:t>ברברוסה</a:t>
            </a:r>
            <a:r>
              <a:rPr lang="he-IL" dirty="0"/>
              <a:t>- פלישה לבריה"מ</a:t>
            </a:r>
          </a:p>
          <a:p>
            <a:pPr algn="ctr"/>
            <a:r>
              <a:rPr lang="he-IL" dirty="0"/>
              <a:t>הקפה יפנית על פרל </a:t>
            </a:r>
            <a:r>
              <a:rPr lang="he-IL" dirty="0" err="1"/>
              <a:t>הרבור</a:t>
            </a:r>
            <a:endParaRPr lang="he-IL" dirty="0"/>
          </a:p>
        </p:txBody>
      </p:sp>
      <p:sp>
        <p:nvSpPr>
          <p:cNvPr id="5" name="מלבן: פינה מקופלת 4">
            <a:extLst>
              <a:ext uri="{FF2B5EF4-FFF2-40B4-BE49-F238E27FC236}">
                <a16:creationId xmlns:a16="http://schemas.microsoft.com/office/drawing/2014/main" id="{6BEC673F-E4FB-4A4D-BD56-1EDAA7FD9C72}"/>
              </a:ext>
            </a:extLst>
          </p:cNvPr>
          <p:cNvSpPr/>
          <p:nvPr/>
        </p:nvSpPr>
        <p:spPr>
          <a:xfrm>
            <a:off x="4873014" y="2159922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רצח המוני בבורות הירי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טלאי צהוב בגרמניה- שילוחים לפולין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תחילת המתה בגז</a:t>
            </a:r>
          </a:p>
        </p:txBody>
      </p:sp>
      <p:pic>
        <p:nvPicPr>
          <p:cNvPr id="6" name="Picture 2" descr="Untitled">
            <a:extLst>
              <a:ext uri="{FF2B5EF4-FFF2-40B4-BE49-F238E27FC236}">
                <a16:creationId xmlns:a16="http://schemas.microsoft.com/office/drawing/2014/main" id="{5576B89D-0D69-437A-937D-C5CCDFE35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813" y="2059281"/>
            <a:ext cx="1026432" cy="61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43DEA0BC-77C9-43BE-B276-227B44152131}"/>
              </a:ext>
            </a:extLst>
          </p:cNvPr>
          <p:cNvSpPr/>
          <p:nvPr/>
        </p:nvSpPr>
        <p:spPr>
          <a:xfrm>
            <a:off x="8805594" y="3646617"/>
            <a:ext cx="2782957" cy="237214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מקומות:</a:t>
            </a:r>
          </a:p>
          <a:p>
            <a:pPr algn="ctr"/>
            <a:r>
              <a:rPr lang="he-IL" dirty="0" err="1"/>
              <a:t>פונאר</a:t>
            </a:r>
            <a:endParaRPr lang="he-IL" dirty="0"/>
          </a:p>
          <a:p>
            <a:pPr algn="ctr"/>
            <a:r>
              <a:rPr lang="he-IL" dirty="0"/>
              <a:t>באבי- </a:t>
            </a:r>
            <a:r>
              <a:rPr lang="he-IL" dirty="0" err="1"/>
              <a:t>יאר</a:t>
            </a:r>
            <a:endParaRPr lang="he-IL" dirty="0"/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A205D002-D943-4179-8FEC-A61736BDCC8D}"/>
              </a:ext>
            </a:extLst>
          </p:cNvPr>
          <p:cNvSpPr/>
          <p:nvPr/>
        </p:nvSpPr>
        <p:spPr>
          <a:xfrm>
            <a:off x="2525480" y="4594147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</a:t>
            </a:r>
          </a:p>
          <a:p>
            <a:pPr algn="ctr"/>
            <a:r>
              <a:rPr lang="he-IL" dirty="0" err="1"/>
              <a:t>היידריך</a:t>
            </a:r>
            <a:r>
              <a:rPr lang="he-IL" dirty="0"/>
              <a:t> (משרד הביטחון)</a:t>
            </a:r>
          </a:p>
          <a:p>
            <a:pPr algn="ctr"/>
            <a:r>
              <a:rPr lang="he-IL" dirty="0" err="1"/>
              <a:t>איינזצגרופן</a:t>
            </a:r>
            <a:r>
              <a:rPr lang="he-IL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69413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BF15C2C-488C-4C14-9557-B0867FF6B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1942</a:t>
            </a:r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63A653CF-ABC0-4440-94C2-A4E5739D574C}"/>
              </a:ext>
            </a:extLst>
          </p:cNvPr>
          <p:cNvSpPr/>
          <p:nvPr/>
        </p:nvSpPr>
        <p:spPr>
          <a:xfrm>
            <a:off x="2157503" y="2341096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algn="ctr"/>
            <a:r>
              <a:rPr lang="he-IL" dirty="0"/>
              <a:t>וועידת ואנזה- הוצאה לפועל של הפתרון הסופי</a:t>
            </a:r>
          </a:p>
          <a:p>
            <a:pPr algn="ctr"/>
            <a:r>
              <a:rPr lang="he-IL" dirty="0"/>
              <a:t>- מחצית שניה- קרב אל </a:t>
            </a:r>
            <a:r>
              <a:rPr lang="he-IL" dirty="0" err="1"/>
              <a:t>עלמיין</a:t>
            </a:r>
            <a:endParaRPr lang="he-IL" dirty="0"/>
          </a:p>
        </p:txBody>
      </p:sp>
      <p:pic>
        <p:nvPicPr>
          <p:cNvPr id="3074" name="Picture 2" descr="בריטניה">
            <a:extLst>
              <a:ext uri="{FF2B5EF4-FFF2-40B4-BE49-F238E27FC236}">
                <a16:creationId xmlns:a16="http://schemas.microsoft.com/office/drawing/2014/main" id="{BF76F057-675B-41B2-9A24-C4720DC07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395" y="3017680"/>
            <a:ext cx="1189798" cy="594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שולש שווה-שוקיים 5">
            <a:extLst>
              <a:ext uri="{FF2B5EF4-FFF2-40B4-BE49-F238E27FC236}">
                <a16:creationId xmlns:a16="http://schemas.microsoft.com/office/drawing/2014/main" id="{3DF5E6B0-21BD-4D5F-BE56-016F9C42A4B6}"/>
              </a:ext>
            </a:extLst>
          </p:cNvPr>
          <p:cNvSpPr/>
          <p:nvPr/>
        </p:nvSpPr>
        <p:spPr>
          <a:xfrm>
            <a:off x="7988054" y="2129061"/>
            <a:ext cx="2782957" cy="237214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מבצע </a:t>
            </a:r>
            <a:r>
              <a:rPr lang="he-IL" dirty="0" err="1"/>
              <a:t>ריינהרד</a:t>
            </a:r>
            <a:r>
              <a:rPr lang="he-IL" dirty="0"/>
              <a:t>- הקמת מחנות השמדה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22CFD86F-8D5B-4FEC-B56C-568E75F720E0}"/>
              </a:ext>
            </a:extLst>
          </p:cNvPr>
          <p:cNvSpPr/>
          <p:nvPr/>
        </p:nvSpPr>
        <p:spPr>
          <a:xfrm>
            <a:off x="4566315" y="4501200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</a:t>
            </a:r>
          </a:p>
          <a:p>
            <a:pPr algn="ctr"/>
            <a:r>
              <a:rPr lang="he-IL" dirty="0" err="1"/>
              <a:t>היידריך</a:t>
            </a:r>
            <a:endParaRPr lang="he-IL" dirty="0"/>
          </a:p>
          <a:p>
            <a:pPr algn="ctr"/>
            <a:r>
              <a:rPr lang="he-IL" dirty="0"/>
              <a:t>אייכמן</a:t>
            </a:r>
          </a:p>
        </p:txBody>
      </p:sp>
    </p:spTree>
    <p:extLst>
      <p:ext uri="{BB962C8B-B14F-4D97-AF65-F5344CB8AC3E}">
        <p14:creationId xmlns:p14="http://schemas.microsoft.com/office/powerpoint/2010/main" val="171405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CF9E95-9E0E-46B2-AD53-5C055FCD4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1943</a:t>
            </a:r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9370D378-A4C5-4CC2-9783-6A5B9F98551E}"/>
              </a:ext>
            </a:extLst>
          </p:cNvPr>
          <p:cNvSpPr/>
          <p:nvPr/>
        </p:nvSpPr>
        <p:spPr>
          <a:xfrm>
            <a:off x="3641745" y="2915479"/>
            <a:ext cx="3448167" cy="2322708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algn="ctr"/>
            <a:r>
              <a:rPr lang="he-IL" dirty="0"/>
              <a:t>קרב סטלינגרד- בלימת הנאצים ונקודת מפנה</a:t>
            </a:r>
          </a:p>
        </p:txBody>
      </p:sp>
      <p:pic>
        <p:nvPicPr>
          <p:cNvPr id="7170" name="Picture 2" descr="דגל ברית המועצות – ויקיפדיה">
            <a:extLst>
              <a:ext uri="{FF2B5EF4-FFF2-40B4-BE49-F238E27FC236}">
                <a16:creationId xmlns:a16="http://schemas.microsoft.com/office/drawing/2014/main" id="{355400F6-26E5-4F9E-80B8-415C01E2F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39833"/>
            <a:ext cx="1156666" cy="57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274647F6-CEE7-4A89-BE01-56EEE71D9319}"/>
              </a:ext>
            </a:extLst>
          </p:cNvPr>
          <p:cNvSpPr/>
          <p:nvPr/>
        </p:nvSpPr>
        <p:spPr>
          <a:xfrm>
            <a:off x="8163043" y="2625904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</a:t>
            </a:r>
          </a:p>
          <a:p>
            <a:pPr algn="ctr"/>
            <a:r>
              <a:rPr lang="he-IL" dirty="0"/>
              <a:t>חסידי אומות העולם- הגדרה</a:t>
            </a:r>
          </a:p>
        </p:txBody>
      </p:sp>
    </p:spTree>
    <p:extLst>
      <p:ext uri="{BB962C8B-B14F-4D97-AF65-F5344CB8AC3E}">
        <p14:creationId xmlns:p14="http://schemas.microsoft.com/office/powerpoint/2010/main" val="2517933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DC11CD8-9CF5-4399-A19B-45321F3E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1944</a:t>
            </a:r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93EE813C-69BA-4261-ABFE-BE43E3085237}"/>
              </a:ext>
            </a:extLst>
          </p:cNvPr>
          <p:cNvSpPr/>
          <p:nvPr/>
        </p:nvSpPr>
        <p:spPr>
          <a:xfrm>
            <a:off x="4126473" y="3356531"/>
            <a:ext cx="3314735" cy="259482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שחרור שטחי בריה"מ והתקדמות בעלות הברית לעבר גרמניה</a:t>
            </a:r>
          </a:p>
        </p:txBody>
      </p:sp>
      <p:pic>
        <p:nvPicPr>
          <p:cNvPr id="6146" name="Picture 2" descr="דגל ברית המועצות – ויקיפדיה">
            <a:extLst>
              <a:ext uri="{FF2B5EF4-FFF2-40B4-BE49-F238E27FC236}">
                <a16:creationId xmlns:a16="http://schemas.microsoft.com/office/drawing/2014/main" id="{52CCE050-1B6E-410B-994E-9284F83CC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915" y="3648199"/>
            <a:ext cx="1493082" cy="74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645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646177F-A32F-41AB-9662-59F8BE4C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1945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1E228F9-C94C-47CC-8C3A-BE4C407F6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לבן: פינה מקופלת 3">
            <a:extLst>
              <a:ext uri="{FF2B5EF4-FFF2-40B4-BE49-F238E27FC236}">
                <a16:creationId xmlns:a16="http://schemas.microsoft.com/office/drawing/2014/main" id="{3AEAF44B-F251-4FDB-8F0E-9B7F78FDD635}"/>
              </a:ext>
            </a:extLst>
          </p:cNvPr>
          <p:cNvSpPr/>
          <p:nvPr/>
        </p:nvSpPr>
        <p:spPr>
          <a:xfrm>
            <a:off x="4873014" y="2937036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צעדות המוות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התאבדות היטלר ימ"ש</a:t>
            </a:r>
          </a:p>
          <a:p>
            <a:pPr algn="ctr"/>
            <a:endParaRPr lang="he-IL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טרפז 4">
            <a:extLst>
              <a:ext uri="{FF2B5EF4-FFF2-40B4-BE49-F238E27FC236}">
                <a16:creationId xmlns:a16="http://schemas.microsoft.com/office/drawing/2014/main" id="{CA4FEA5E-56F3-47A7-99CB-3C254CB0B5A8}"/>
              </a:ext>
            </a:extLst>
          </p:cNvPr>
          <p:cNvSpPr/>
          <p:nvPr/>
        </p:nvSpPr>
        <p:spPr>
          <a:xfrm>
            <a:off x="487729" y="2705633"/>
            <a:ext cx="3314735" cy="259482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פצצת האטום כניעת יפן</a:t>
            </a:r>
          </a:p>
        </p:txBody>
      </p:sp>
      <p:pic>
        <p:nvPicPr>
          <p:cNvPr id="6" name="Picture 4" descr="דגל ארצות הברית – ויקיפדיה">
            <a:extLst>
              <a:ext uri="{FF2B5EF4-FFF2-40B4-BE49-F238E27FC236}">
                <a16:creationId xmlns:a16="http://schemas.microsoft.com/office/drawing/2014/main" id="{AF332037-488B-4CB0-A633-F429635E4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8" y="4948641"/>
            <a:ext cx="1419802" cy="74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808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47EF84-E83B-4459-8F37-FF8F19BC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9218" name="Picture 2" descr="1,418 יום עם מצלמה: היהודי שתיעד את החזית המזרחית במלחמת העולם השנייה">
            <a:extLst>
              <a:ext uri="{FF2B5EF4-FFF2-40B4-BE49-F238E27FC236}">
                <a16:creationId xmlns:a16="http://schemas.microsoft.com/office/drawing/2014/main" id="{93E7174A-69E6-4F46-B716-62C2E44D5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124" y="400879"/>
            <a:ext cx="3752125" cy="20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פצצת ביקוע גרעיני – ויקיפדיה">
            <a:extLst>
              <a:ext uri="{FF2B5EF4-FFF2-40B4-BE49-F238E27FC236}">
                <a16:creationId xmlns:a16="http://schemas.microsoft.com/office/drawing/2014/main" id="{52F640F7-4DF4-4305-94E2-208BAE812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729" y="429014"/>
            <a:ext cx="2365810" cy="282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>
            <a:extLst>
              <a:ext uri="{FF2B5EF4-FFF2-40B4-BE49-F238E27FC236}">
                <a16:creationId xmlns:a16="http://schemas.microsoft.com/office/drawing/2014/main" id="{2E6BDAF8-E845-476F-A33D-D41B6E0A519E}"/>
              </a:ext>
            </a:extLst>
          </p:cNvPr>
          <p:cNvSpPr/>
          <p:nvPr/>
        </p:nvSpPr>
        <p:spPr>
          <a:xfrm>
            <a:off x="487729" y="550565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dirty="0">
                <a:hlinkClick r:id="rId4"/>
              </a:rPr>
              <a:t>https://create.kahoot.it/details/9b51002e-00ce-4365-914c-2582a98bc1bb</a:t>
            </a:r>
            <a:endParaRPr lang="he-IL" dirty="0"/>
          </a:p>
          <a:p>
            <a:pPr algn="ctr"/>
            <a:endParaRPr lang="he-IL" dirty="0"/>
          </a:p>
        </p:txBody>
      </p:sp>
      <p:pic>
        <p:nvPicPr>
          <p:cNvPr id="9222" name="Picture 6" descr="האימה חוזרת: &quot;מיין קאמפף&quot; מככב באמזון">
            <a:extLst>
              <a:ext uri="{FF2B5EF4-FFF2-40B4-BE49-F238E27FC236}">
                <a16:creationId xmlns:a16="http://schemas.microsoft.com/office/drawing/2014/main" id="{A01A911A-2EAD-4B36-ACDB-B8D06410D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3228310"/>
            <a:ext cx="2571626" cy="3328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חרם אחד באפריל 1933 – ויקיפדיה">
            <a:extLst>
              <a:ext uri="{FF2B5EF4-FFF2-40B4-BE49-F238E27FC236}">
                <a16:creationId xmlns:a16="http://schemas.microsoft.com/office/drawing/2014/main" id="{E72E0CF4-398F-4A03-9BA6-AB51C4960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028" y="2951922"/>
            <a:ext cx="3204326" cy="20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אולימפיאדת ברלין (1936) – ויקיפדיה">
            <a:extLst>
              <a:ext uri="{FF2B5EF4-FFF2-40B4-BE49-F238E27FC236}">
                <a16:creationId xmlns:a16="http://schemas.microsoft.com/office/drawing/2014/main" id="{04621067-DA70-4755-93F7-3308E2BDC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854566"/>
            <a:ext cx="23717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תוכנית T4 - אותנסיה – ויקיפדיה">
            <a:extLst>
              <a:ext uri="{FF2B5EF4-FFF2-40B4-BE49-F238E27FC236}">
                <a16:creationId xmlns:a16="http://schemas.microsoft.com/office/drawing/2014/main" id="{3DCA1129-8C71-4A35-B941-E4A3E2349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804" y="2922105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84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341EDE-BE15-4031-96B8-960ADB5AE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מסע כרונולוגי בעקבות החומר</a:t>
            </a:r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28B612C9-F78B-42D7-B70D-9CB2227034E6}"/>
              </a:ext>
            </a:extLst>
          </p:cNvPr>
          <p:cNvSpPr/>
          <p:nvPr/>
        </p:nvSpPr>
        <p:spPr>
          <a:xfrm>
            <a:off x="8616514" y="1974574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</a:t>
            </a:r>
          </a:p>
        </p:txBody>
      </p:sp>
      <p:sp>
        <p:nvSpPr>
          <p:cNvPr id="5" name="משושה 4">
            <a:extLst>
              <a:ext uri="{FF2B5EF4-FFF2-40B4-BE49-F238E27FC236}">
                <a16:creationId xmlns:a16="http://schemas.microsoft.com/office/drawing/2014/main" id="{4E2D4AF4-24C9-4019-A6D8-C76D8E7D588D}"/>
              </a:ext>
            </a:extLst>
          </p:cNvPr>
          <p:cNvSpPr/>
          <p:nvPr/>
        </p:nvSpPr>
        <p:spPr>
          <a:xfrm>
            <a:off x="5022574" y="2129061"/>
            <a:ext cx="2855843" cy="1873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חקיקה נאצית</a:t>
            </a:r>
          </a:p>
        </p:txBody>
      </p:sp>
      <p:sp>
        <p:nvSpPr>
          <p:cNvPr id="6" name="טרפז 5">
            <a:extLst>
              <a:ext uri="{FF2B5EF4-FFF2-40B4-BE49-F238E27FC236}">
                <a16:creationId xmlns:a16="http://schemas.microsoft.com/office/drawing/2014/main" id="{95041F7A-A7AC-4599-971E-D44ABC31B422}"/>
              </a:ext>
            </a:extLst>
          </p:cNvPr>
          <p:cNvSpPr/>
          <p:nvPr/>
        </p:nvSpPr>
        <p:spPr>
          <a:xfrm>
            <a:off x="487729" y="2367601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</a:t>
            </a:r>
          </a:p>
        </p:txBody>
      </p:sp>
      <p:sp>
        <p:nvSpPr>
          <p:cNvPr id="8" name="ענן 7">
            <a:extLst>
              <a:ext uri="{FF2B5EF4-FFF2-40B4-BE49-F238E27FC236}">
                <a16:creationId xmlns:a16="http://schemas.microsoft.com/office/drawing/2014/main" id="{4EC6F2BF-0B11-453B-98CA-38EA7D5139E5}"/>
              </a:ext>
            </a:extLst>
          </p:cNvPr>
          <p:cNvSpPr/>
          <p:nvPr/>
        </p:nvSpPr>
        <p:spPr>
          <a:xfrm>
            <a:off x="166365" y="4554210"/>
            <a:ext cx="3392556" cy="1709531"/>
          </a:xfrm>
          <a:prstGeom prst="clou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אידיאולוגיות/ תפיסות עולם</a:t>
            </a: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53F45DF7-EB91-4B87-B837-78026D14D0D7}"/>
              </a:ext>
            </a:extLst>
          </p:cNvPr>
          <p:cNvSpPr/>
          <p:nvPr/>
        </p:nvSpPr>
        <p:spPr>
          <a:xfrm>
            <a:off x="9409043" y="4770783"/>
            <a:ext cx="2517914" cy="1709531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מקומות</a:t>
            </a:r>
          </a:p>
        </p:txBody>
      </p:sp>
      <p:sp>
        <p:nvSpPr>
          <p:cNvPr id="10" name="מלבן: פינה מקופלת 9">
            <a:extLst>
              <a:ext uri="{FF2B5EF4-FFF2-40B4-BE49-F238E27FC236}">
                <a16:creationId xmlns:a16="http://schemas.microsoft.com/office/drawing/2014/main" id="{EBCCF78F-8EC5-4CF4-A44E-2548F0A2F25D}"/>
              </a:ext>
            </a:extLst>
          </p:cNvPr>
          <p:cNvSpPr/>
          <p:nvPr/>
        </p:nvSpPr>
        <p:spPr>
          <a:xfrm>
            <a:off x="4359965" y="4315670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</a:t>
            </a:r>
          </a:p>
        </p:txBody>
      </p:sp>
    </p:spTree>
    <p:extLst>
      <p:ext uri="{BB962C8B-B14F-4D97-AF65-F5344CB8AC3E}">
        <p14:creationId xmlns:p14="http://schemas.microsoft.com/office/powerpoint/2010/main" val="8556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C7B8E4F-5BD4-458C-AD56-0A23C3DA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1919-1932</a:t>
            </a:r>
          </a:p>
        </p:txBody>
      </p:sp>
      <p:sp>
        <p:nvSpPr>
          <p:cNvPr id="4" name="טרפז 3">
            <a:extLst>
              <a:ext uri="{FF2B5EF4-FFF2-40B4-BE49-F238E27FC236}">
                <a16:creationId xmlns:a16="http://schemas.microsoft.com/office/drawing/2014/main" id="{7FBE33C2-1288-4610-8579-446E4D703839}"/>
              </a:ext>
            </a:extLst>
          </p:cNvPr>
          <p:cNvSpPr/>
          <p:nvPr/>
        </p:nvSpPr>
        <p:spPr>
          <a:xfrm>
            <a:off x="487729" y="2367601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מרד </a:t>
            </a:r>
            <a:r>
              <a:rPr lang="he-IL" dirty="0" err="1"/>
              <a:t>הסרטיפיקסטים</a:t>
            </a:r>
            <a:endParaRPr lang="he-IL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כשלון "פוטש מרתף הבירה"- היטלר נשלח לכלא</a:t>
            </a:r>
          </a:p>
        </p:txBody>
      </p:sp>
      <p:sp>
        <p:nvSpPr>
          <p:cNvPr id="5" name="מלבן: פינה מקופלת 4">
            <a:extLst>
              <a:ext uri="{FF2B5EF4-FFF2-40B4-BE49-F238E27FC236}">
                <a16:creationId xmlns:a16="http://schemas.microsoft.com/office/drawing/2014/main" id="{9205D20F-98EC-4FC5-AFF3-F5AF7086821E}"/>
              </a:ext>
            </a:extLst>
          </p:cNvPr>
          <p:cNvSpPr/>
          <p:nvPr/>
        </p:nvSpPr>
        <p:spPr>
          <a:xfrm>
            <a:off x="4227444" y="2500122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הקמת רפובליקת </a:t>
            </a: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וויאמר</a:t>
            </a:r>
            <a:endParaRPr lang="he-IL" dirty="0">
              <a:solidFill>
                <a:schemeClr val="tx2">
                  <a:lumMod val="1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היטלר מקים את המפלגה הנאצית (מפלגת קצה בינתיים)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29- משבר כלכלי עולמי (מתחיל בארה"ב) גרמניה במשבר עמוק</a:t>
            </a:r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1FD491F6-5593-44D2-89B8-298D3B3FD560}"/>
              </a:ext>
            </a:extLst>
          </p:cNvPr>
          <p:cNvSpPr/>
          <p:nvPr/>
        </p:nvSpPr>
        <p:spPr>
          <a:xfrm>
            <a:off x="8815297" y="1791660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קבוצות:</a:t>
            </a:r>
          </a:p>
          <a:p>
            <a:pPr algn="ctr"/>
            <a:r>
              <a:rPr lang="he-IL" dirty="0" err="1"/>
              <a:t>היידנבורג</a:t>
            </a:r>
            <a:r>
              <a:rPr lang="he-IL" dirty="0"/>
              <a:t>- ראש ממשלת גרמניה</a:t>
            </a:r>
          </a:p>
          <a:p>
            <a:pPr algn="ctr"/>
            <a:r>
              <a:rPr lang="he-IL" dirty="0"/>
              <a:t>הקמת ה</a:t>
            </a:r>
            <a:r>
              <a:rPr lang="en-US" dirty="0"/>
              <a:t>SA </a:t>
            </a:r>
          </a:p>
          <a:p>
            <a:pPr algn="ctr"/>
            <a:r>
              <a:rPr lang="he-IL" dirty="0"/>
              <a:t>הקמת ה</a:t>
            </a:r>
            <a:r>
              <a:rPr lang="en-US" dirty="0"/>
              <a:t>SS</a:t>
            </a:r>
          </a:p>
          <a:p>
            <a:pPr algn="ctr"/>
            <a:r>
              <a:rPr lang="he-IL" dirty="0" err="1"/>
              <a:t>היימלר</a:t>
            </a:r>
            <a:r>
              <a:rPr lang="he-IL" dirty="0"/>
              <a:t> עומד בראש</a:t>
            </a:r>
          </a:p>
        </p:txBody>
      </p:sp>
      <p:sp>
        <p:nvSpPr>
          <p:cNvPr id="7" name="ענן 6">
            <a:extLst>
              <a:ext uri="{FF2B5EF4-FFF2-40B4-BE49-F238E27FC236}">
                <a16:creationId xmlns:a16="http://schemas.microsoft.com/office/drawing/2014/main" id="{DB40538B-8B8F-4B42-B4D4-EEC9BF08623E}"/>
              </a:ext>
            </a:extLst>
          </p:cNvPr>
          <p:cNvSpPr/>
          <p:nvPr/>
        </p:nvSpPr>
        <p:spPr>
          <a:xfrm>
            <a:off x="166365" y="4554210"/>
            <a:ext cx="3392556" cy="1709531"/>
          </a:xfrm>
          <a:prstGeom prst="clou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אידיאולוגיות/ תפיסות עולם:</a:t>
            </a:r>
          </a:p>
          <a:p>
            <a:pPr algn="ctr"/>
            <a:r>
              <a:rPr lang="he-IL" dirty="0"/>
              <a:t>היטלר מחבר את המיין </a:t>
            </a:r>
            <a:r>
              <a:rPr lang="he-IL" dirty="0" err="1"/>
              <a:t>קמפאף</a:t>
            </a:r>
            <a:r>
              <a:rPr lang="he-IL" dirty="0"/>
              <a:t> מהכלא.</a:t>
            </a:r>
          </a:p>
        </p:txBody>
      </p:sp>
    </p:spTree>
    <p:extLst>
      <p:ext uri="{BB962C8B-B14F-4D97-AF65-F5344CB8AC3E}">
        <p14:creationId xmlns:p14="http://schemas.microsoft.com/office/powerpoint/2010/main" val="30647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A51F8F-3382-474C-BACC-EB965499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רקע כללי</a:t>
            </a:r>
          </a:p>
        </p:txBody>
      </p:sp>
      <p:sp>
        <p:nvSpPr>
          <p:cNvPr id="4" name="ענן 3">
            <a:extLst>
              <a:ext uri="{FF2B5EF4-FFF2-40B4-BE49-F238E27FC236}">
                <a16:creationId xmlns:a16="http://schemas.microsoft.com/office/drawing/2014/main" id="{164BFA38-A791-4CF7-9A1A-3E44FBC239EA}"/>
              </a:ext>
            </a:extLst>
          </p:cNvPr>
          <p:cNvSpPr/>
          <p:nvPr/>
        </p:nvSpPr>
        <p:spPr>
          <a:xfrm>
            <a:off x="1306052" y="2065780"/>
            <a:ext cx="9229426" cy="4024124"/>
          </a:xfrm>
          <a:prstGeom prst="clou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u="sng" dirty="0"/>
              <a:t>אידיאולוגיות/ תפיסות עולם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sz="2800" dirty="0"/>
              <a:t>שנאת ישראל המסורתית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sz="2800" dirty="0"/>
              <a:t>אנטישמיות מודרנית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sz="2800" dirty="0"/>
              <a:t>אנטישמיות נאצית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sz="2800" dirty="0"/>
              <a:t>תורת הגזע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sz="2800" dirty="0"/>
              <a:t>(לא סגורה על ההבדלים? לכי לעמ' 19 בספר)</a:t>
            </a:r>
          </a:p>
        </p:txBody>
      </p:sp>
      <p:pic>
        <p:nvPicPr>
          <p:cNvPr id="1026" name="Picture 2" descr="Gallery by shanyru on emaze">
            <a:extLst>
              <a:ext uri="{FF2B5EF4-FFF2-40B4-BE49-F238E27FC236}">
                <a16:creationId xmlns:a16="http://schemas.microsoft.com/office/drawing/2014/main" id="{FE7BE576-AA1A-40A7-95CC-6D338B689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365" y="1472990"/>
            <a:ext cx="3045436" cy="325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377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218FD5-9FA9-46E4-8384-3B1D1DB2A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1933 – עליית היטלר לשלטון</a:t>
            </a:r>
          </a:p>
        </p:txBody>
      </p:sp>
      <p:sp>
        <p:nvSpPr>
          <p:cNvPr id="4" name="משושה 3">
            <a:extLst>
              <a:ext uri="{FF2B5EF4-FFF2-40B4-BE49-F238E27FC236}">
                <a16:creationId xmlns:a16="http://schemas.microsoft.com/office/drawing/2014/main" id="{88844576-31F8-430F-8434-B734B8FCD7AD}"/>
              </a:ext>
            </a:extLst>
          </p:cNvPr>
          <p:cNvSpPr/>
          <p:nvPr/>
        </p:nvSpPr>
        <p:spPr>
          <a:xfrm>
            <a:off x="0" y="2274834"/>
            <a:ext cx="3511826" cy="377427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חקיקה נאצית: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חוק ההסמכה, האחדה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יום החרם- חרם כלכלי נגד היהודים.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חוק החזרת הפקידות המקצועית על כנה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גזירת השחיטה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(חוק למניעת צאצאים פגומים מבחינה תורשתית)</a:t>
            </a:r>
          </a:p>
          <a:p>
            <a:pPr algn="ctr"/>
            <a:endParaRPr lang="he-IL" dirty="0"/>
          </a:p>
        </p:txBody>
      </p:sp>
      <p:sp>
        <p:nvSpPr>
          <p:cNvPr id="5" name="מלבן: פינה מקופלת 4">
            <a:extLst>
              <a:ext uri="{FF2B5EF4-FFF2-40B4-BE49-F238E27FC236}">
                <a16:creationId xmlns:a16="http://schemas.microsoft.com/office/drawing/2014/main" id="{A9A8BE42-9ED5-415D-B075-CD0E6EAFF9DC}"/>
              </a:ext>
            </a:extLst>
          </p:cNvPr>
          <p:cNvSpPr/>
          <p:nvPr/>
        </p:nvSpPr>
        <p:spPr>
          <a:xfrm>
            <a:off x="4000855" y="1866636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עליית היטלר לשלטון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שריפת </a:t>
            </a: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הרייכסטאג</a:t>
            </a: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, צו-חירום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בעקבות חוק ההסמכה, והאחדה מעבר למשטר טוטליטרי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שריפת הספרים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אריזציה</a:t>
            </a: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 ובידוד חברתי</a:t>
            </a:r>
          </a:p>
        </p:txBody>
      </p:sp>
      <p:sp>
        <p:nvSpPr>
          <p:cNvPr id="6" name="ענן 5">
            <a:extLst>
              <a:ext uri="{FF2B5EF4-FFF2-40B4-BE49-F238E27FC236}">
                <a16:creationId xmlns:a16="http://schemas.microsoft.com/office/drawing/2014/main" id="{4996B3BB-F740-450A-B808-233EA57711A2}"/>
              </a:ext>
            </a:extLst>
          </p:cNvPr>
          <p:cNvSpPr/>
          <p:nvPr/>
        </p:nvSpPr>
        <p:spPr>
          <a:xfrm>
            <a:off x="8680174" y="1010294"/>
            <a:ext cx="3392556" cy="2529080"/>
          </a:xfrm>
          <a:prstGeom prst="clou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אידיאולוגיות/ תפיסות עולם:</a:t>
            </a:r>
          </a:p>
          <a:p>
            <a:pPr algn="ctr"/>
            <a:r>
              <a:rPr lang="he-IL" dirty="0"/>
              <a:t>הטמעת האידיאולוגיה הנאצית דרך החינוך (והתעמולה)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F7DC43DD-F247-41ED-B2A6-238629A2F54B}"/>
              </a:ext>
            </a:extLst>
          </p:cNvPr>
          <p:cNvSpPr/>
          <p:nvPr/>
        </p:nvSpPr>
        <p:spPr>
          <a:xfrm>
            <a:off x="8616517" y="3708609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ס"א- יום החרם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/>
              <a:t>גבלס</a:t>
            </a:r>
            <a:r>
              <a:rPr lang="he-IL" dirty="0"/>
              <a:t> ימ"ש- יוזם שריפת הספרים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איינשטיין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הגסטאפו- משטרה חשאית נאצית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2FAAB3E3-6750-46BF-961F-11F275FAE4E3}"/>
              </a:ext>
            </a:extLst>
          </p:cNvPr>
          <p:cNvSpPr/>
          <p:nvPr/>
        </p:nvSpPr>
        <p:spPr>
          <a:xfrm>
            <a:off x="262378" y="6049107"/>
            <a:ext cx="6498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כלכלי- חברתי- תרבותי</a:t>
            </a: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B61710A6-112D-4A78-8421-A4C4ED300B02}"/>
              </a:ext>
            </a:extLst>
          </p:cNvPr>
          <p:cNvSpPr/>
          <p:nvPr/>
        </p:nvSpPr>
        <p:spPr>
          <a:xfrm>
            <a:off x="5181599" y="4250395"/>
            <a:ext cx="2517914" cy="1709531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דכאו- מחנה הריכוז הראשון</a:t>
            </a:r>
          </a:p>
        </p:txBody>
      </p:sp>
    </p:spTree>
    <p:extLst>
      <p:ext uri="{BB962C8B-B14F-4D97-AF65-F5344CB8AC3E}">
        <p14:creationId xmlns:p14="http://schemas.microsoft.com/office/powerpoint/2010/main" val="7387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8A31697-40A9-4335-A330-B25F1A6D4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1934</a:t>
            </a:r>
          </a:p>
        </p:txBody>
      </p:sp>
      <p:sp>
        <p:nvSpPr>
          <p:cNvPr id="4" name="משושה 3">
            <a:extLst>
              <a:ext uri="{FF2B5EF4-FFF2-40B4-BE49-F238E27FC236}">
                <a16:creationId xmlns:a16="http://schemas.microsoft.com/office/drawing/2014/main" id="{1FDB6D96-43B8-4C6D-BC98-EDA2A1E1983B}"/>
              </a:ext>
            </a:extLst>
          </p:cNvPr>
          <p:cNvSpPr/>
          <p:nvPr/>
        </p:nvSpPr>
        <p:spPr>
          <a:xfrm>
            <a:off x="344556" y="2751913"/>
            <a:ext cx="2855843" cy="1873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חקיקה נאצית:</a:t>
            </a:r>
          </a:p>
          <a:p>
            <a:pPr algn="ctr"/>
            <a:r>
              <a:rPr lang="he-IL" dirty="0"/>
              <a:t>חוק למניעת צאצאים פגומים (טוהר הגזע)</a:t>
            </a:r>
          </a:p>
          <a:p>
            <a:pPr algn="ctr"/>
            <a:endParaRPr lang="he-IL" dirty="0"/>
          </a:p>
        </p:txBody>
      </p:sp>
      <p:sp>
        <p:nvSpPr>
          <p:cNvPr id="5" name="מלבן: פינה מקופלת 4">
            <a:extLst>
              <a:ext uri="{FF2B5EF4-FFF2-40B4-BE49-F238E27FC236}">
                <a16:creationId xmlns:a16="http://schemas.microsoft.com/office/drawing/2014/main" id="{2F4380CF-731B-4607-8315-0D45B1A8FA4C}"/>
              </a:ext>
            </a:extLst>
          </p:cNvPr>
          <p:cNvSpPr/>
          <p:nvPr/>
        </p:nvSpPr>
        <p:spPr>
          <a:xfrm>
            <a:off x="4306957" y="2365514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הסכם אי התקפה גרמניה ופולין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ליל הסכינים הארוכות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מינוי היטלר  לפיהרר (רוה"מ ונשיא)</a:t>
            </a:r>
          </a:p>
        </p:txBody>
      </p:sp>
    </p:spTree>
    <p:extLst>
      <p:ext uri="{BB962C8B-B14F-4D97-AF65-F5344CB8AC3E}">
        <p14:creationId xmlns:p14="http://schemas.microsoft.com/office/powerpoint/2010/main" val="272687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C670DF9-CF10-454E-810E-235197BE1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1935/36</a:t>
            </a:r>
          </a:p>
        </p:txBody>
      </p:sp>
      <p:sp>
        <p:nvSpPr>
          <p:cNvPr id="4" name="משושה 3">
            <a:extLst>
              <a:ext uri="{FF2B5EF4-FFF2-40B4-BE49-F238E27FC236}">
                <a16:creationId xmlns:a16="http://schemas.microsoft.com/office/drawing/2014/main" id="{BEBC0561-DB4D-4A95-8261-F212ABF6F78C}"/>
              </a:ext>
            </a:extLst>
          </p:cNvPr>
          <p:cNvSpPr/>
          <p:nvPr/>
        </p:nvSpPr>
        <p:spPr>
          <a:xfrm>
            <a:off x="4873014" y="2855844"/>
            <a:ext cx="2855843" cy="1873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חקיקה נאצית: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חוקי </a:t>
            </a:r>
            <a:r>
              <a:rPr lang="he-IL" dirty="0" err="1"/>
              <a:t>נינברג</a:t>
            </a:r>
            <a:r>
              <a:rPr lang="he-IL" dirty="0"/>
              <a:t>- </a:t>
            </a:r>
          </a:p>
          <a:p>
            <a:pPr algn="ctr"/>
            <a:r>
              <a:rPr lang="he-IL" dirty="0"/>
              <a:t>"</a:t>
            </a:r>
            <a:r>
              <a:rPr lang="he-IL" dirty="0" err="1"/>
              <a:t>מישלינג</a:t>
            </a:r>
            <a:r>
              <a:rPr lang="he-IL" dirty="0"/>
              <a:t>"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/>
              <a:t>אריזציה</a:t>
            </a:r>
            <a:endParaRPr lang="he-IL" dirty="0"/>
          </a:p>
        </p:txBody>
      </p:sp>
      <p:sp>
        <p:nvSpPr>
          <p:cNvPr id="5" name="מלבן: פינה מקופלת 4">
            <a:extLst>
              <a:ext uri="{FF2B5EF4-FFF2-40B4-BE49-F238E27FC236}">
                <a16:creationId xmlns:a16="http://schemas.microsoft.com/office/drawing/2014/main" id="{CACD3B4E-DEAF-4D66-919C-F9FBD552924C}"/>
              </a:ext>
            </a:extLst>
          </p:cNvPr>
          <p:cNvSpPr/>
          <p:nvPr/>
        </p:nvSpPr>
        <p:spPr>
          <a:xfrm>
            <a:off x="487729" y="2712157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 </a:t>
            </a:r>
          </a:p>
          <a:p>
            <a:pPr algn="ctr"/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אולמפיאדת</a:t>
            </a: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 ברלין</a:t>
            </a:r>
          </a:p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תחילת הפרת הסכם ורסאי (כניסה גרמנית לחבל הריין)</a:t>
            </a:r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EB6C76BF-62E1-4CA5-A08E-42CAED453CF7}"/>
              </a:ext>
            </a:extLst>
          </p:cNvPr>
          <p:cNvSpPr/>
          <p:nvPr/>
        </p:nvSpPr>
        <p:spPr>
          <a:xfrm>
            <a:off x="8483992" y="2451652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קבוצות:</a:t>
            </a:r>
          </a:p>
          <a:p>
            <a:pPr algn="ctr"/>
            <a:r>
              <a:rPr lang="he-IL" dirty="0"/>
              <a:t>אייכמן- ראש המחלקה לענייני יהודים בגסטאפו (משטרה חשאית נאצית)</a:t>
            </a:r>
          </a:p>
        </p:txBody>
      </p:sp>
    </p:spTree>
    <p:extLst>
      <p:ext uri="{BB962C8B-B14F-4D97-AF65-F5344CB8AC3E}">
        <p14:creationId xmlns:p14="http://schemas.microsoft.com/office/powerpoint/2010/main" val="251702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460458-D493-4138-95F2-20F31BB0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1938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DC70E73-074C-493A-B36D-1EF3F9D38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לבן: פינה מקופלת 3">
            <a:extLst>
              <a:ext uri="{FF2B5EF4-FFF2-40B4-BE49-F238E27FC236}">
                <a16:creationId xmlns:a16="http://schemas.microsoft.com/office/drawing/2014/main" id="{E3BDE1B8-2311-41FC-BAF6-3ECA5F1E820B}"/>
              </a:ext>
            </a:extLst>
          </p:cNvPr>
          <p:cNvSpPr/>
          <p:nvPr/>
        </p:nvSpPr>
        <p:spPr>
          <a:xfrm>
            <a:off x="4509407" y="2438400"/>
            <a:ext cx="4190290" cy="2363426"/>
          </a:xfrm>
          <a:prstGeom prst="foldedCorner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אירועים כללים: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ליל הבדולח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גירוש </a:t>
            </a: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זיבונשיין</a:t>
            </a:r>
            <a:endParaRPr lang="he-IL" dirty="0">
              <a:solidFill>
                <a:schemeClr val="tx2">
                  <a:lumMod val="1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הקצת "סימון היהודים"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>
                <a:solidFill>
                  <a:schemeClr val="tx2">
                    <a:lumMod val="10000"/>
                  </a:schemeClr>
                </a:solidFill>
              </a:rPr>
              <a:t>אריזציה</a:t>
            </a:r>
            <a:r>
              <a:rPr lang="he-IL" dirty="0">
                <a:solidFill>
                  <a:schemeClr val="tx2">
                    <a:lumMod val="10000"/>
                  </a:schemeClr>
                </a:solidFill>
              </a:rPr>
              <a:t> כפויה</a:t>
            </a:r>
          </a:p>
        </p:txBody>
      </p:sp>
      <p:sp>
        <p:nvSpPr>
          <p:cNvPr id="5" name="טרפז 4">
            <a:extLst>
              <a:ext uri="{FF2B5EF4-FFF2-40B4-BE49-F238E27FC236}">
                <a16:creationId xmlns:a16="http://schemas.microsoft.com/office/drawing/2014/main" id="{CE88B718-D268-4D7E-8203-AB0E11AA9451}"/>
              </a:ext>
            </a:extLst>
          </p:cNvPr>
          <p:cNvSpPr/>
          <p:nvPr/>
        </p:nvSpPr>
        <p:spPr>
          <a:xfrm>
            <a:off x="487729" y="2690640"/>
            <a:ext cx="3154018" cy="1948069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וועידת איוואן-ועידה בינ"ל לפתרון בעיית הפליטים היהודים.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אנשלוס- סיפוח אוסטריה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סיפוח- חבל </a:t>
            </a:r>
            <a:r>
              <a:rPr lang="he-IL" dirty="0" err="1"/>
              <a:t>הסודטים</a:t>
            </a:r>
            <a:endParaRPr lang="he-IL" dirty="0"/>
          </a:p>
          <a:p>
            <a:pPr algn="ctr"/>
            <a:endParaRPr lang="he-IL" dirty="0"/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88353ADD-E006-4DEE-9286-2672BDB191E4}"/>
              </a:ext>
            </a:extLst>
          </p:cNvPr>
          <p:cNvSpPr/>
          <p:nvPr/>
        </p:nvSpPr>
        <p:spPr>
          <a:xfrm>
            <a:off x="8945218" y="2438400"/>
            <a:ext cx="3087756" cy="21845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דמויות/ קבוצות: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אייכמן- ראש המחלקה לענייני יהודים בגסטאפו (משטרה חשאית נאצית)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הרשל </a:t>
            </a:r>
            <a:r>
              <a:rPr lang="he-IL" dirty="0" err="1"/>
              <a:t>גרינשפן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8136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829F183-81D7-48E8-8F2F-A1D21BFF9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1939- פרוץ המלחמה</a:t>
            </a:r>
          </a:p>
        </p:txBody>
      </p:sp>
      <p:sp>
        <p:nvSpPr>
          <p:cNvPr id="4" name="משושה 3">
            <a:extLst>
              <a:ext uri="{FF2B5EF4-FFF2-40B4-BE49-F238E27FC236}">
                <a16:creationId xmlns:a16="http://schemas.microsoft.com/office/drawing/2014/main" id="{4FCBA4BC-1B04-415B-B2EC-229DB774B258}"/>
              </a:ext>
            </a:extLst>
          </p:cNvPr>
          <p:cNvSpPr/>
          <p:nvPr/>
        </p:nvSpPr>
        <p:spPr>
          <a:xfrm>
            <a:off x="1086678" y="2855844"/>
            <a:ext cx="2855843" cy="18730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חקיקה נאצית: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 err="1"/>
              <a:t>אותונסיה</a:t>
            </a:r>
            <a:endParaRPr lang="he-IL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איגרת הבזק- ריכוז היהודים הקמת גטאות, יודנראט</a:t>
            </a:r>
          </a:p>
        </p:txBody>
      </p:sp>
      <p:sp>
        <p:nvSpPr>
          <p:cNvPr id="5" name="טרפז 4">
            <a:extLst>
              <a:ext uri="{FF2B5EF4-FFF2-40B4-BE49-F238E27FC236}">
                <a16:creationId xmlns:a16="http://schemas.microsoft.com/office/drawing/2014/main" id="{CED95F27-C64E-42D1-836E-1ADBC07DDC4B}"/>
              </a:ext>
            </a:extLst>
          </p:cNvPr>
          <p:cNvSpPr/>
          <p:nvPr/>
        </p:nvSpPr>
        <p:spPr>
          <a:xfrm>
            <a:off x="4873014" y="2926692"/>
            <a:ext cx="3154018" cy="2745238"/>
          </a:xfrm>
          <a:prstGeom prst="trapezoid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קרבות/ וועידות: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הסכם </a:t>
            </a:r>
            <a:r>
              <a:rPr lang="he-IL" dirty="0" err="1"/>
              <a:t>ריבנטרופ-מולטוב</a:t>
            </a:r>
            <a:r>
              <a:rPr lang="he-IL" dirty="0"/>
              <a:t> (שבוע לפני המלחמה)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e-IL" dirty="0"/>
              <a:t>פלישה לפולין </a:t>
            </a:r>
            <a:r>
              <a:rPr lang="he-IL" dirty="0" err="1"/>
              <a:t>בליצקריג</a:t>
            </a:r>
            <a:r>
              <a:rPr lang="he-IL" dirty="0"/>
              <a:t>- פתיחת המלחמה</a:t>
            </a:r>
          </a:p>
        </p:txBody>
      </p:sp>
      <p:pic>
        <p:nvPicPr>
          <p:cNvPr id="2050" name="Picture 2" descr="Untitled">
            <a:extLst>
              <a:ext uri="{FF2B5EF4-FFF2-40B4-BE49-F238E27FC236}">
                <a16:creationId xmlns:a16="http://schemas.microsoft.com/office/drawing/2014/main" id="{F5400A09-E792-4424-9842-145851FB5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878" y="3349328"/>
            <a:ext cx="1026432" cy="61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54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נוצתי&#10;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5258_TF11309028.potx" id="{EDCB16D8-534C-4C89-81DC-E98DB72ACB44}" vid="{F2C0F83B-3FAB-4447-94EB-EC824E897190}"/>
    </a:ext>
  </a:extLst>
</a:theme>
</file>

<file path=ppt/theme/theme2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B8899B-5794-42FB-9137-8220A73767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9290C9-6505-4B77-B628-A44276CB9D8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728C3E1-D10B-4426-B05E-8E1CAFF03C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עיצוב נוצות</Template>
  <TotalTime>606</TotalTime>
  <Words>574</Words>
  <Application>Microsoft Office PowerPoint</Application>
  <PresentationFormat>מסך רחב</PresentationFormat>
  <Paragraphs>142</Paragraphs>
  <Slides>16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1" baseType="lpstr">
      <vt:lpstr>Arial</vt:lpstr>
      <vt:lpstr>Calibri</vt:lpstr>
      <vt:lpstr>Corbel</vt:lpstr>
      <vt:lpstr>Tahoma</vt:lpstr>
      <vt:lpstr>נוצתי
</vt:lpstr>
      <vt:lpstr>חזרה מהירה לקראת מבחן בנושא "נאציזם, מלחמת העולם השניה ושואה"</vt:lpstr>
      <vt:lpstr>מסע כרונולוגי בעקבות החומר</vt:lpstr>
      <vt:lpstr>1919-1932</vt:lpstr>
      <vt:lpstr>רקע כללי</vt:lpstr>
      <vt:lpstr>1933 – עליית היטלר לשלטון</vt:lpstr>
      <vt:lpstr>1934</vt:lpstr>
      <vt:lpstr>1935/36</vt:lpstr>
      <vt:lpstr>1938</vt:lpstr>
      <vt:lpstr>1939- פרוץ המלחמה</vt:lpstr>
      <vt:lpstr>1940</vt:lpstr>
      <vt:lpstr>1941</vt:lpstr>
      <vt:lpstr>1942</vt:lpstr>
      <vt:lpstr>1943</vt:lpstr>
      <vt:lpstr>1944</vt:lpstr>
      <vt:lpstr>1945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חזרה מהירה לקראת מבחן בנושא "נאציזם, מלחמת העולם השניה ושואה"</dc:title>
  <dc:creator>שרה שפריר</dc:creator>
  <cp:lastModifiedBy>שרה שפריר</cp:lastModifiedBy>
  <cp:revision>12</cp:revision>
  <dcterms:created xsi:type="dcterms:W3CDTF">2021-01-10T10:56:09Z</dcterms:created>
  <dcterms:modified xsi:type="dcterms:W3CDTF">2021-01-10T21:02:30Z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