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7"/>
  </p:notesMasterIdLst>
  <p:handoutMasterIdLst>
    <p:handoutMasterId r:id="rId18"/>
  </p:handoutMasterIdLst>
  <p:sldIdLst>
    <p:sldId id="256" r:id="rId2"/>
    <p:sldId id="257" r:id="rId3"/>
    <p:sldId id="258" r:id="rId4"/>
    <p:sldId id="261" r:id="rId5"/>
    <p:sldId id="262" r:id="rId6"/>
    <p:sldId id="263" r:id="rId7"/>
    <p:sldId id="267" r:id="rId8"/>
    <p:sldId id="268" r:id="rId9"/>
    <p:sldId id="264" r:id="rId10"/>
    <p:sldId id="269" r:id="rId11"/>
    <p:sldId id="265" r:id="rId12"/>
    <p:sldId id="266" r:id="rId13"/>
    <p:sldId id="260" r:id="rId14"/>
    <p:sldId id="270" r:id="rId15"/>
    <p:sldId id="271" r:id="rId16"/>
  </p:sldIdLst>
  <p:sldSz cx="12192000" cy="6858000"/>
  <p:notesSz cx="6669088" cy="99266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8B524F-FF1D-42AD-AE42-532495CEB92B}" v="1" dt="2020-11-17T08:33:43.6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ehuda Finn" userId="712bf723e1c48967" providerId="LiveId" clId="{7E8B524F-FF1D-42AD-AE42-532495CEB92B}"/>
    <pc:docChg chg="modSld">
      <pc:chgData name="Yehuda Finn" userId="712bf723e1c48967" providerId="LiveId" clId="{7E8B524F-FF1D-42AD-AE42-532495CEB92B}" dt="2020-11-17T08:33:43.643" v="0"/>
      <pc:docMkLst>
        <pc:docMk/>
      </pc:docMkLst>
      <pc:sldChg chg="modTransition">
        <pc:chgData name="Yehuda Finn" userId="712bf723e1c48967" providerId="LiveId" clId="{7E8B524F-FF1D-42AD-AE42-532495CEB92B}" dt="2020-11-17T08:33:43.643" v="0"/>
        <pc:sldMkLst>
          <pc:docMk/>
          <pc:sldMk cId="679095370" sldId="26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F17628-67DE-4377-93C5-3A19DCDBBD65}"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pPr rtl="1"/>
          <a:endParaRPr lang="he-IL"/>
        </a:p>
      </dgm:t>
    </dgm:pt>
    <dgm:pt modelId="{9F7F0B60-191E-4D25-A274-B1551AB52673}">
      <dgm:prSet phldrT="[Text]"/>
      <dgm:spPr/>
      <dgm:t>
        <a:bodyPr/>
        <a:lstStyle/>
        <a:p>
          <a:pPr rtl="1"/>
          <a:r>
            <a:rPr lang="he-IL" dirty="0" err="1">
              <a:solidFill>
                <a:schemeClr val="bg1"/>
              </a:solidFill>
            </a:rPr>
            <a:t>ויקם</a:t>
          </a:r>
          <a:r>
            <a:rPr lang="he-IL" dirty="0">
              <a:solidFill>
                <a:schemeClr val="bg1"/>
              </a:solidFill>
            </a:rPr>
            <a:t> מלך חדש על מצרים אשר לא ידע את יוסף</a:t>
          </a:r>
        </a:p>
      </dgm:t>
    </dgm:pt>
    <dgm:pt modelId="{CA775BF2-4DBC-454E-81B0-4D47C63BB093}" type="parTrans" cxnId="{AEE90813-F9A5-4369-876E-F02D3D21BA01}">
      <dgm:prSet/>
      <dgm:spPr/>
      <dgm:t>
        <a:bodyPr/>
        <a:lstStyle/>
        <a:p>
          <a:pPr rtl="1"/>
          <a:endParaRPr lang="he-IL"/>
        </a:p>
      </dgm:t>
    </dgm:pt>
    <dgm:pt modelId="{7C43E97E-D308-44EC-B9A4-0859E6D36CC8}" type="sibTrans" cxnId="{AEE90813-F9A5-4369-876E-F02D3D21BA01}">
      <dgm:prSet/>
      <dgm:spPr/>
      <dgm:t>
        <a:bodyPr/>
        <a:lstStyle/>
        <a:p>
          <a:pPr rtl="1"/>
          <a:endParaRPr lang="he-IL"/>
        </a:p>
      </dgm:t>
    </dgm:pt>
    <dgm:pt modelId="{7E99EC0D-8764-48D1-963B-7CBD9ED22AAD}">
      <dgm:prSet phldrT="[Text]"/>
      <dgm:spPr>
        <a:ln>
          <a:solidFill>
            <a:schemeClr val="tx1">
              <a:alpha val="90000"/>
            </a:schemeClr>
          </a:solidFill>
        </a:ln>
      </dgm:spPr>
      <dgm:t>
        <a:bodyPr/>
        <a:lstStyle/>
        <a:p>
          <a:pPr rtl="1"/>
          <a:r>
            <a:rPr lang="he-IL" dirty="0" err="1"/>
            <a:t>שנתחדשו</a:t>
          </a:r>
          <a:r>
            <a:rPr lang="he-IL" dirty="0"/>
            <a:t> גזרותיו</a:t>
          </a:r>
        </a:p>
      </dgm:t>
    </dgm:pt>
    <dgm:pt modelId="{C5C31E89-B77A-4265-B749-55BE5D53E5C2}" type="parTrans" cxnId="{172DBE73-6554-4C75-B963-701E46A436D7}">
      <dgm:prSet/>
      <dgm:spPr/>
      <dgm:t>
        <a:bodyPr/>
        <a:lstStyle/>
        <a:p>
          <a:pPr rtl="1"/>
          <a:endParaRPr lang="he-IL"/>
        </a:p>
      </dgm:t>
    </dgm:pt>
    <dgm:pt modelId="{D39E23A5-6302-4F48-A3DE-C6237CD49E20}" type="sibTrans" cxnId="{172DBE73-6554-4C75-B963-701E46A436D7}">
      <dgm:prSet/>
      <dgm:spPr/>
      <dgm:t>
        <a:bodyPr/>
        <a:lstStyle/>
        <a:p>
          <a:pPr rtl="1"/>
          <a:endParaRPr lang="he-IL"/>
        </a:p>
      </dgm:t>
    </dgm:pt>
    <dgm:pt modelId="{2F2230FA-BD32-4F3A-BF81-F1C0D38C9D61}">
      <dgm:prSet phldrT="[Text]"/>
      <dgm:spPr>
        <a:ln>
          <a:solidFill>
            <a:schemeClr val="tx1">
              <a:alpha val="90000"/>
            </a:schemeClr>
          </a:solidFill>
        </a:ln>
      </dgm:spPr>
      <dgm:t>
        <a:bodyPr/>
        <a:lstStyle/>
        <a:p>
          <a:pPr rtl="1"/>
          <a:r>
            <a:rPr lang="he-IL" dirty="0"/>
            <a:t>חדש ממש</a:t>
          </a:r>
        </a:p>
      </dgm:t>
    </dgm:pt>
    <dgm:pt modelId="{7917D3BE-299C-4789-96A4-3A665B8AF521}" type="parTrans" cxnId="{904E862E-CAC1-4C9D-BBAC-18A4D5FEE8E4}">
      <dgm:prSet/>
      <dgm:spPr/>
      <dgm:t>
        <a:bodyPr/>
        <a:lstStyle/>
        <a:p>
          <a:pPr rtl="1"/>
          <a:endParaRPr lang="he-IL"/>
        </a:p>
      </dgm:t>
    </dgm:pt>
    <dgm:pt modelId="{B0E0B184-8A13-4C56-91E6-40F897D3CDB9}" type="sibTrans" cxnId="{904E862E-CAC1-4C9D-BBAC-18A4D5FEE8E4}">
      <dgm:prSet/>
      <dgm:spPr/>
      <dgm:t>
        <a:bodyPr/>
        <a:lstStyle/>
        <a:p>
          <a:pPr rtl="1"/>
          <a:endParaRPr lang="he-IL"/>
        </a:p>
      </dgm:t>
    </dgm:pt>
    <dgm:pt modelId="{D5C8725F-FC97-45BE-9826-FB05F136BF44}">
      <dgm:prSet phldrT="[Text]"/>
      <dgm:spPr/>
      <dgm:t>
        <a:bodyPr/>
        <a:lstStyle/>
        <a:p>
          <a:pPr rtl="1"/>
          <a:r>
            <a:rPr lang="he-IL" dirty="0"/>
            <a:t>"אשר לא ידע את יוסף" – </a:t>
          </a:r>
          <a:r>
            <a:rPr lang="he-IL"/>
            <a:t>עשה עצמו כאילו לא ידע</a:t>
          </a:r>
          <a:endParaRPr lang="he-IL" dirty="0"/>
        </a:p>
      </dgm:t>
    </dgm:pt>
    <dgm:pt modelId="{666BB6D2-E915-4D5F-B8EE-EC7D92EBE14D}" type="parTrans" cxnId="{969FA77B-109D-4702-917F-FC0CE9663482}">
      <dgm:prSet/>
      <dgm:spPr/>
      <dgm:t>
        <a:bodyPr/>
        <a:lstStyle/>
        <a:p>
          <a:pPr rtl="1"/>
          <a:endParaRPr lang="he-IL"/>
        </a:p>
      </dgm:t>
    </dgm:pt>
    <dgm:pt modelId="{C422D966-5FF7-4118-8394-AF0B81EBE283}" type="sibTrans" cxnId="{969FA77B-109D-4702-917F-FC0CE9663482}">
      <dgm:prSet/>
      <dgm:spPr/>
      <dgm:t>
        <a:bodyPr/>
        <a:lstStyle/>
        <a:p>
          <a:pPr rtl="1"/>
          <a:endParaRPr lang="he-IL"/>
        </a:p>
      </dgm:t>
    </dgm:pt>
    <dgm:pt modelId="{BE1059AB-9E69-4F52-8E80-260141220F33}">
      <dgm:prSet phldrT="[Text]"/>
      <dgm:spPr>
        <a:ln>
          <a:solidFill>
            <a:schemeClr val="tx1">
              <a:alpha val="90000"/>
            </a:schemeClr>
          </a:solidFill>
        </a:ln>
      </dgm:spPr>
      <dgm:t>
        <a:bodyPr/>
        <a:lstStyle/>
        <a:p>
          <a:pPr rtl="1"/>
          <a:r>
            <a:rPr lang="he-IL" dirty="0"/>
            <a:t>עשה עצמו</a:t>
          </a:r>
        </a:p>
      </dgm:t>
    </dgm:pt>
    <dgm:pt modelId="{681BC65E-952F-4F22-8A4F-EFF48EB2DECF}" type="parTrans" cxnId="{3CAD8F1E-65FC-4BF6-A862-AF8C5957E550}">
      <dgm:prSet/>
      <dgm:spPr/>
      <dgm:t>
        <a:bodyPr/>
        <a:lstStyle/>
        <a:p>
          <a:pPr rtl="1"/>
          <a:endParaRPr lang="he-IL"/>
        </a:p>
      </dgm:t>
    </dgm:pt>
    <dgm:pt modelId="{5B3A4617-514B-4DA3-A84A-607665546EC1}" type="sibTrans" cxnId="{3CAD8F1E-65FC-4BF6-A862-AF8C5957E550}">
      <dgm:prSet/>
      <dgm:spPr/>
      <dgm:t>
        <a:bodyPr/>
        <a:lstStyle/>
        <a:p>
          <a:pPr rtl="1"/>
          <a:endParaRPr lang="he-IL"/>
        </a:p>
      </dgm:t>
    </dgm:pt>
    <dgm:pt modelId="{0D6ED5B3-C9D2-4A91-B2E1-C652DB16338E}">
      <dgm:prSet phldrT="[Text]"/>
      <dgm:spPr>
        <a:ln>
          <a:solidFill>
            <a:schemeClr val="tx1">
              <a:alpha val="90000"/>
            </a:schemeClr>
          </a:solidFill>
        </a:ln>
      </dgm:spPr>
      <dgm:t>
        <a:bodyPr/>
        <a:lstStyle/>
        <a:p>
          <a:pPr rtl="1"/>
          <a:r>
            <a:rPr lang="he-IL" dirty="0"/>
            <a:t>אין מצב שלא שמע על יוסף</a:t>
          </a:r>
        </a:p>
      </dgm:t>
    </dgm:pt>
    <dgm:pt modelId="{9070C5BB-0EFD-4747-A3BF-33E6EFBEFDDC}" type="parTrans" cxnId="{5E3686A3-A177-4941-B1F5-0A221604F590}">
      <dgm:prSet/>
      <dgm:spPr/>
      <dgm:t>
        <a:bodyPr/>
        <a:lstStyle/>
        <a:p>
          <a:pPr rtl="1"/>
          <a:endParaRPr lang="he-IL"/>
        </a:p>
      </dgm:t>
    </dgm:pt>
    <dgm:pt modelId="{D2087539-F7F3-464E-A2AC-E15FD560EC81}" type="sibTrans" cxnId="{5E3686A3-A177-4941-B1F5-0A221604F590}">
      <dgm:prSet/>
      <dgm:spPr/>
      <dgm:t>
        <a:bodyPr/>
        <a:lstStyle/>
        <a:p>
          <a:pPr rtl="1"/>
          <a:endParaRPr lang="he-IL"/>
        </a:p>
      </dgm:t>
    </dgm:pt>
    <dgm:pt modelId="{E0E8C5D4-02B4-45B7-A1AD-574AEE6C6A14}" type="pres">
      <dgm:prSet presAssocID="{29F17628-67DE-4377-93C5-3A19DCDBBD65}" presName="Name0" presStyleCnt="0">
        <dgm:presLayoutVars>
          <dgm:dir/>
          <dgm:animLvl val="lvl"/>
          <dgm:resizeHandles val="exact"/>
        </dgm:presLayoutVars>
      </dgm:prSet>
      <dgm:spPr/>
    </dgm:pt>
    <dgm:pt modelId="{D744B85F-DBA0-477F-A0C4-854F25C34D3B}" type="pres">
      <dgm:prSet presAssocID="{D5C8725F-FC97-45BE-9826-FB05F136BF44}" presName="boxAndChildren" presStyleCnt="0"/>
      <dgm:spPr/>
    </dgm:pt>
    <dgm:pt modelId="{3BCBAEBE-8095-42D3-B4F4-6D11CDC033A1}" type="pres">
      <dgm:prSet presAssocID="{D5C8725F-FC97-45BE-9826-FB05F136BF44}" presName="parentTextBox" presStyleLbl="node1" presStyleIdx="0" presStyleCnt="2"/>
      <dgm:spPr/>
    </dgm:pt>
    <dgm:pt modelId="{566A6A9C-F3F8-469C-970A-87FB5A4F4021}" type="pres">
      <dgm:prSet presAssocID="{D5C8725F-FC97-45BE-9826-FB05F136BF44}" presName="entireBox" presStyleLbl="node1" presStyleIdx="0" presStyleCnt="2"/>
      <dgm:spPr/>
    </dgm:pt>
    <dgm:pt modelId="{6026640F-3BB1-46E6-AFEF-FCFBBB77DCA4}" type="pres">
      <dgm:prSet presAssocID="{D5C8725F-FC97-45BE-9826-FB05F136BF44}" presName="descendantBox" presStyleCnt="0"/>
      <dgm:spPr/>
    </dgm:pt>
    <dgm:pt modelId="{EA2E5352-7B01-41AD-8F9A-BF8BFD7C1875}" type="pres">
      <dgm:prSet presAssocID="{BE1059AB-9E69-4F52-8E80-260141220F33}" presName="childTextBox" presStyleLbl="fgAccFollowNode1" presStyleIdx="0" presStyleCnt="4">
        <dgm:presLayoutVars>
          <dgm:bulletEnabled val="1"/>
        </dgm:presLayoutVars>
      </dgm:prSet>
      <dgm:spPr/>
    </dgm:pt>
    <dgm:pt modelId="{F2860A31-206C-403E-A9E9-B5DC088FA130}" type="pres">
      <dgm:prSet presAssocID="{0D6ED5B3-C9D2-4A91-B2E1-C652DB16338E}" presName="childTextBox" presStyleLbl="fgAccFollowNode1" presStyleIdx="1" presStyleCnt="4">
        <dgm:presLayoutVars>
          <dgm:bulletEnabled val="1"/>
        </dgm:presLayoutVars>
      </dgm:prSet>
      <dgm:spPr/>
    </dgm:pt>
    <dgm:pt modelId="{ACAF0A96-AD5C-4923-941B-75700B9CA5A7}" type="pres">
      <dgm:prSet presAssocID="{7C43E97E-D308-44EC-B9A4-0859E6D36CC8}" presName="sp" presStyleCnt="0"/>
      <dgm:spPr/>
    </dgm:pt>
    <dgm:pt modelId="{330B371D-5E1F-4996-B162-8A95C7316731}" type="pres">
      <dgm:prSet presAssocID="{9F7F0B60-191E-4D25-A274-B1551AB52673}" presName="arrowAndChildren" presStyleCnt="0"/>
      <dgm:spPr/>
    </dgm:pt>
    <dgm:pt modelId="{A72FB8A2-9502-4D17-AF32-7C9577789F60}" type="pres">
      <dgm:prSet presAssocID="{9F7F0B60-191E-4D25-A274-B1551AB52673}" presName="parentTextArrow" presStyleLbl="node1" presStyleIdx="0" presStyleCnt="2"/>
      <dgm:spPr/>
    </dgm:pt>
    <dgm:pt modelId="{0D75E318-1346-46E8-A9CC-1E252A2BBA1F}" type="pres">
      <dgm:prSet presAssocID="{9F7F0B60-191E-4D25-A274-B1551AB52673}" presName="arrow" presStyleLbl="node1" presStyleIdx="1" presStyleCnt="2" custLinFactNeighborX="10300" custLinFactNeighborY="2345"/>
      <dgm:spPr/>
    </dgm:pt>
    <dgm:pt modelId="{D0556529-9367-4697-819C-F99E2EBD50F8}" type="pres">
      <dgm:prSet presAssocID="{9F7F0B60-191E-4D25-A274-B1551AB52673}" presName="descendantArrow" presStyleCnt="0"/>
      <dgm:spPr/>
    </dgm:pt>
    <dgm:pt modelId="{518BBB7E-EED1-489E-B4B5-6FDCD773AC21}" type="pres">
      <dgm:prSet presAssocID="{7E99EC0D-8764-48D1-963B-7CBD9ED22AAD}" presName="childTextArrow" presStyleLbl="fgAccFollowNode1" presStyleIdx="2" presStyleCnt="4">
        <dgm:presLayoutVars>
          <dgm:bulletEnabled val="1"/>
        </dgm:presLayoutVars>
      </dgm:prSet>
      <dgm:spPr/>
    </dgm:pt>
    <dgm:pt modelId="{CE632C12-7FA3-496D-B865-3B8BFD3E1DBA}" type="pres">
      <dgm:prSet presAssocID="{2F2230FA-BD32-4F3A-BF81-F1C0D38C9D61}" presName="childTextArrow" presStyleLbl="fgAccFollowNode1" presStyleIdx="3" presStyleCnt="4">
        <dgm:presLayoutVars>
          <dgm:bulletEnabled val="1"/>
        </dgm:presLayoutVars>
      </dgm:prSet>
      <dgm:spPr/>
    </dgm:pt>
  </dgm:ptLst>
  <dgm:cxnLst>
    <dgm:cxn modelId="{D1133A06-2CBA-4064-971D-24CA14AC0FAA}" type="presOf" srcId="{D5C8725F-FC97-45BE-9826-FB05F136BF44}" destId="{566A6A9C-F3F8-469C-970A-87FB5A4F4021}" srcOrd="1" destOrd="0" presId="urn:microsoft.com/office/officeart/2005/8/layout/process4"/>
    <dgm:cxn modelId="{AEE90813-F9A5-4369-876E-F02D3D21BA01}" srcId="{29F17628-67DE-4377-93C5-3A19DCDBBD65}" destId="{9F7F0B60-191E-4D25-A274-B1551AB52673}" srcOrd="0" destOrd="0" parTransId="{CA775BF2-4DBC-454E-81B0-4D47C63BB093}" sibTransId="{7C43E97E-D308-44EC-B9A4-0859E6D36CC8}"/>
    <dgm:cxn modelId="{3CAD8F1E-65FC-4BF6-A862-AF8C5957E550}" srcId="{D5C8725F-FC97-45BE-9826-FB05F136BF44}" destId="{BE1059AB-9E69-4F52-8E80-260141220F33}" srcOrd="0" destOrd="0" parTransId="{681BC65E-952F-4F22-8A4F-EFF48EB2DECF}" sibTransId="{5B3A4617-514B-4DA3-A84A-607665546EC1}"/>
    <dgm:cxn modelId="{904E862E-CAC1-4C9D-BBAC-18A4D5FEE8E4}" srcId="{9F7F0B60-191E-4D25-A274-B1551AB52673}" destId="{2F2230FA-BD32-4F3A-BF81-F1C0D38C9D61}" srcOrd="1" destOrd="0" parTransId="{7917D3BE-299C-4789-96A4-3A665B8AF521}" sibTransId="{B0E0B184-8A13-4C56-91E6-40F897D3CDB9}"/>
    <dgm:cxn modelId="{9F2BA569-95BB-453A-9571-B6175F2DE5A0}" type="presOf" srcId="{9F7F0B60-191E-4D25-A274-B1551AB52673}" destId="{0D75E318-1346-46E8-A9CC-1E252A2BBA1F}" srcOrd="1" destOrd="0" presId="urn:microsoft.com/office/officeart/2005/8/layout/process4"/>
    <dgm:cxn modelId="{8C011370-597B-4BB6-B37A-AB48AB310EBE}" type="presOf" srcId="{9F7F0B60-191E-4D25-A274-B1551AB52673}" destId="{A72FB8A2-9502-4D17-AF32-7C9577789F60}" srcOrd="0" destOrd="0" presId="urn:microsoft.com/office/officeart/2005/8/layout/process4"/>
    <dgm:cxn modelId="{172DBE73-6554-4C75-B963-701E46A436D7}" srcId="{9F7F0B60-191E-4D25-A274-B1551AB52673}" destId="{7E99EC0D-8764-48D1-963B-7CBD9ED22AAD}" srcOrd="0" destOrd="0" parTransId="{C5C31E89-B77A-4265-B749-55BE5D53E5C2}" sibTransId="{D39E23A5-6302-4F48-A3DE-C6237CD49E20}"/>
    <dgm:cxn modelId="{969FA77B-109D-4702-917F-FC0CE9663482}" srcId="{29F17628-67DE-4377-93C5-3A19DCDBBD65}" destId="{D5C8725F-FC97-45BE-9826-FB05F136BF44}" srcOrd="1" destOrd="0" parTransId="{666BB6D2-E915-4D5F-B8EE-EC7D92EBE14D}" sibTransId="{C422D966-5FF7-4118-8394-AF0B81EBE283}"/>
    <dgm:cxn modelId="{695FD795-553D-439B-A3F6-E881DB09F522}" type="presOf" srcId="{2F2230FA-BD32-4F3A-BF81-F1C0D38C9D61}" destId="{CE632C12-7FA3-496D-B865-3B8BFD3E1DBA}" srcOrd="0" destOrd="0" presId="urn:microsoft.com/office/officeart/2005/8/layout/process4"/>
    <dgm:cxn modelId="{DE43189D-4E59-4D21-A45D-C31A725ECD2F}" type="presOf" srcId="{D5C8725F-FC97-45BE-9826-FB05F136BF44}" destId="{3BCBAEBE-8095-42D3-B4F4-6D11CDC033A1}" srcOrd="0" destOrd="0" presId="urn:microsoft.com/office/officeart/2005/8/layout/process4"/>
    <dgm:cxn modelId="{5E3686A3-A177-4941-B1F5-0A221604F590}" srcId="{D5C8725F-FC97-45BE-9826-FB05F136BF44}" destId="{0D6ED5B3-C9D2-4A91-B2E1-C652DB16338E}" srcOrd="1" destOrd="0" parTransId="{9070C5BB-0EFD-4747-A3BF-33E6EFBEFDDC}" sibTransId="{D2087539-F7F3-464E-A2AC-E15FD560EC81}"/>
    <dgm:cxn modelId="{7F6D0EBB-7DF1-4B4C-951B-B599A1FA1BA4}" type="presOf" srcId="{29F17628-67DE-4377-93C5-3A19DCDBBD65}" destId="{E0E8C5D4-02B4-45B7-A1AD-574AEE6C6A14}" srcOrd="0" destOrd="0" presId="urn:microsoft.com/office/officeart/2005/8/layout/process4"/>
    <dgm:cxn modelId="{811BA0C3-ADEB-41BA-8B72-95DA394E1A8C}" type="presOf" srcId="{7E99EC0D-8764-48D1-963B-7CBD9ED22AAD}" destId="{518BBB7E-EED1-489E-B4B5-6FDCD773AC21}" srcOrd="0" destOrd="0" presId="urn:microsoft.com/office/officeart/2005/8/layout/process4"/>
    <dgm:cxn modelId="{5B5192D8-725B-4841-BAD9-4DE9E9F94C78}" type="presOf" srcId="{BE1059AB-9E69-4F52-8E80-260141220F33}" destId="{EA2E5352-7B01-41AD-8F9A-BF8BFD7C1875}" srcOrd="0" destOrd="0" presId="urn:microsoft.com/office/officeart/2005/8/layout/process4"/>
    <dgm:cxn modelId="{0CBD9BFF-0C40-4A84-9023-FAE07FC03499}" type="presOf" srcId="{0D6ED5B3-C9D2-4A91-B2E1-C652DB16338E}" destId="{F2860A31-206C-403E-A9E9-B5DC088FA130}" srcOrd="0" destOrd="0" presId="urn:microsoft.com/office/officeart/2005/8/layout/process4"/>
    <dgm:cxn modelId="{3DE2EB96-898C-4895-BEA1-3ACE64DB891D}" type="presParOf" srcId="{E0E8C5D4-02B4-45B7-A1AD-574AEE6C6A14}" destId="{D744B85F-DBA0-477F-A0C4-854F25C34D3B}" srcOrd="0" destOrd="0" presId="urn:microsoft.com/office/officeart/2005/8/layout/process4"/>
    <dgm:cxn modelId="{A43A5956-B9B5-4223-95C9-EB65DC8A87DC}" type="presParOf" srcId="{D744B85F-DBA0-477F-A0C4-854F25C34D3B}" destId="{3BCBAEBE-8095-42D3-B4F4-6D11CDC033A1}" srcOrd="0" destOrd="0" presId="urn:microsoft.com/office/officeart/2005/8/layout/process4"/>
    <dgm:cxn modelId="{21998A2F-91E4-4186-9635-9ADC4FCB1095}" type="presParOf" srcId="{D744B85F-DBA0-477F-A0C4-854F25C34D3B}" destId="{566A6A9C-F3F8-469C-970A-87FB5A4F4021}" srcOrd="1" destOrd="0" presId="urn:microsoft.com/office/officeart/2005/8/layout/process4"/>
    <dgm:cxn modelId="{FC6641A3-25BC-4F7C-8472-D95C0FC53735}" type="presParOf" srcId="{D744B85F-DBA0-477F-A0C4-854F25C34D3B}" destId="{6026640F-3BB1-46E6-AFEF-FCFBBB77DCA4}" srcOrd="2" destOrd="0" presId="urn:microsoft.com/office/officeart/2005/8/layout/process4"/>
    <dgm:cxn modelId="{8677A048-88E4-4F6D-9D0D-CDDCE4E1D706}" type="presParOf" srcId="{6026640F-3BB1-46E6-AFEF-FCFBBB77DCA4}" destId="{EA2E5352-7B01-41AD-8F9A-BF8BFD7C1875}" srcOrd="0" destOrd="0" presId="urn:microsoft.com/office/officeart/2005/8/layout/process4"/>
    <dgm:cxn modelId="{3DDFA62C-3803-4426-984A-73C05613A3EC}" type="presParOf" srcId="{6026640F-3BB1-46E6-AFEF-FCFBBB77DCA4}" destId="{F2860A31-206C-403E-A9E9-B5DC088FA130}" srcOrd="1" destOrd="0" presId="urn:microsoft.com/office/officeart/2005/8/layout/process4"/>
    <dgm:cxn modelId="{C0795BE4-A252-49E1-8010-CE22D34F04D5}" type="presParOf" srcId="{E0E8C5D4-02B4-45B7-A1AD-574AEE6C6A14}" destId="{ACAF0A96-AD5C-4923-941B-75700B9CA5A7}" srcOrd="1" destOrd="0" presId="urn:microsoft.com/office/officeart/2005/8/layout/process4"/>
    <dgm:cxn modelId="{D78A7896-D63B-4959-AE31-8CC9D404480F}" type="presParOf" srcId="{E0E8C5D4-02B4-45B7-A1AD-574AEE6C6A14}" destId="{330B371D-5E1F-4996-B162-8A95C7316731}" srcOrd="2" destOrd="0" presId="urn:microsoft.com/office/officeart/2005/8/layout/process4"/>
    <dgm:cxn modelId="{779BD77C-7979-4DB2-857B-9F11F50F9110}" type="presParOf" srcId="{330B371D-5E1F-4996-B162-8A95C7316731}" destId="{A72FB8A2-9502-4D17-AF32-7C9577789F60}" srcOrd="0" destOrd="0" presId="urn:microsoft.com/office/officeart/2005/8/layout/process4"/>
    <dgm:cxn modelId="{8B199616-C938-4A1C-A614-7E5AC46904C7}" type="presParOf" srcId="{330B371D-5E1F-4996-B162-8A95C7316731}" destId="{0D75E318-1346-46E8-A9CC-1E252A2BBA1F}" srcOrd="1" destOrd="0" presId="urn:microsoft.com/office/officeart/2005/8/layout/process4"/>
    <dgm:cxn modelId="{4B084D4A-9EE7-4BC8-8C46-988F9BF72FF7}" type="presParOf" srcId="{330B371D-5E1F-4996-B162-8A95C7316731}" destId="{D0556529-9367-4697-819C-F99E2EBD50F8}" srcOrd="2" destOrd="0" presId="urn:microsoft.com/office/officeart/2005/8/layout/process4"/>
    <dgm:cxn modelId="{EC93CE62-A6B4-4355-A656-8005457A4BA8}" type="presParOf" srcId="{D0556529-9367-4697-819C-F99E2EBD50F8}" destId="{518BBB7E-EED1-489E-B4B5-6FDCD773AC21}" srcOrd="0" destOrd="0" presId="urn:microsoft.com/office/officeart/2005/8/layout/process4"/>
    <dgm:cxn modelId="{2868D636-1A7E-47F9-B44B-40E27F19A8E8}" type="presParOf" srcId="{D0556529-9367-4697-819C-F99E2EBD50F8}" destId="{CE632C12-7FA3-496D-B865-3B8BFD3E1DBA}"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A6A9C-F3F8-469C-970A-87FB5A4F4021}">
      <dsp:nvSpPr>
        <dsp:cNvPr id="0" name=""/>
        <dsp:cNvSpPr/>
      </dsp:nvSpPr>
      <dsp:spPr>
        <a:xfrm>
          <a:off x="0" y="3028550"/>
          <a:ext cx="7662929" cy="198705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rtl="1">
            <a:lnSpc>
              <a:spcPct val="90000"/>
            </a:lnSpc>
            <a:spcBef>
              <a:spcPct val="0"/>
            </a:spcBef>
            <a:spcAft>
              <a:spcPct val="35000"/>
            </a:spcAft>
            <a:buNone/>
          </a:pPr>
          <a:r>
            <a:rPr lang="he-IL" sz="2900" kern="1200" dirty="0"/>
            <a:t>"אשר לא ידע את יוסף" – </a:t>
          </a:r>
          <a:r>
            <a:rPr lang="he-IL" sz="2900" kern="1200"/>
            <a:t>עשה עצמו כאילו לא ידע</a:t>
          </a:r>
          <a:endParaRPr lang="he-IL" sz="2900" kern="1200" dirty="0"/>
        </a:p>
      </dsp:txBody>
      <dsp:txXfrm>
        <a:off x="0" y="3028550"/>
        <a:ext cx="7662929" cy="1073010"/>
      </dsp:txXfrm>
    </dsp:sp>
    <dsp:sp modelId="{EA2E5352-7B01-41AD-8F9A-BF8BFD7C1875}">
      <dsp:nvSpPr>
        <dsp:cNvPr id="0" name=""/>
        <dsp:cNvSpPr/>
      </dsp:nvSpPr>
      <dsp:spPr>
        <a:xfrm>
          <a:off x="0" y="4061820"/>
          <a:ext cx="3831464" cy="914046"/>
        </a:xfrm>
        <a:prstGeom prst="rect">
          <a:avLst/>
        </a:prstGeom>
        <a:solidFill>
          <a:schemeClr val="accent1">
            <a:alpha val="90000"/>
            <a:tint val="40000"/>
            <a:hueOff val="0"/>
            <a:satOff val="0"/>
            <a:lumOff val="0"/>
            <a:alphaOff val="0"/>
          </a:schemeClr>
        </a:solidFill>
        <a:ln w="15875" cap="rnd"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marL="0" lvl="0" indent="0" algn="ctr" defTabSz="1377950" rtl="1">
            <a:lnSpc>
              <a:spcPct val="90000"/>
            </a:lnSpc>
            <a:spcBef>
              <a:spcPct val="0"/>
            </a:spcBef>
            <a:spcAft>
              <a:spcPct val="35000"/>
            </a:spcAft>
            <a:buNone/>
          </a:pPr>
          <a:r>
            <a:rPr lang="he-IL" sz="3100" kern="1200" dirty="0"/>
            <a:t>עשה עצמו</a:t>
          </a:r>
        </a:p>
      </dsp:txBody>
      <dsp:txXfrm>
        <a:off x="0" y="4061820"/>
        <a:ext cx="3831464" cy="914046"/>
      </dsp:txXfrm>
    </dsp:sp>
    <dsp:sp modelId="{F2860A31-206C-403E-A9E9-B5DC088FA130}">
      <dsp:nvSpPr>
        <dsp:cNvPr id="0" name=""/>
        <dsp:cNvSpPr/>
      </dsp:nvSpPr>
      <dsp:spPr>
        <a:xfrm>
          <a:off x="3831464" y="4061820"/>
          <a:ext cx="3831464" cy="914046"/>
        </a:xfrm>
        <a:prstGeom prst="rect">
          <a:avLst/>
        </a:prstGeom>
        <a:solidFill>
          <a:schemeClr val="accent1">
            <a:alpha val="90000"/>
            <a:tint val="40000"/>
            <a:hueOff val="0"/>
            <a:satOff val="0"/>
            <a:lumOff val="0"/>
            <a:alphaOff val="0"/>
          </a:schemeClr>
        </a:solidFill>
        <a:ln w="15875" cap="rnd"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marL="0" lvl="0" indent="0" algn="ctr" defTabSz="1377950" rtl="1">
            <a:lnSpc>
              <a:spcPct val="90000"/>
            </a:lnSpc>
            <a:spcBef>
              <a:spcPct val="0"/>
            </a:spcBef>
            <a:spcAft>
              <a:spcPct val="35000"/>
            </a:spcAft>
            <a:buNone/>
          </a:pPr>
          <a:r>
            <a:rPr lang="he-IL" sz="3100" kern="1200" dirty="0"/>
            <a:t>אין מצב שלא שמע על יוסף</a:t>
          </a:r>
        </a:p>
      </dsp:txBody>
      <dsp:txXfrm>
        <a:off x="3831464" y="4061820"/>
        <a:ext cx="3831464" cy="914046"/>
      </dsp:txXfrm>
    </dsp:sp>
    <dsp:sp modelId="{0D75E318-1346-46E8-A9CC-1E252A2BBA1F}">
      <dsp:nvSpPr>
        <dsp:cNvPr id="0" name=""/>
        <dsp:cNvSpPr/>
      </dsp:nvSpPr>
      <dsp:spPr>
        <a:xfrm rot="10800000">
          <a:off x="0" y="73928"/>
          <a:ext cx="7662929" cy="3056094"/>
        </a:xfrm>
        <a:prstGeom prst="upArrowCallou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rtl="1">
            <a:lnSpc>
              <a:spcPct val="90000"/>
            </a:lnSpc>
            <a:spcBef>
              <a:spcPct val="0"/>
            </a:spcBef>
            <a:spcAft>
              <a:spcPct val="35000"/>
            </a:spcAft>
            <a:buNone/>
          </a:pPr>
          <a:r>
            <a:rPr lang="he-IL" sz="2900" kern="1200" dirty="0" err="1">
              <a:solidFill>
                <a:schemeClr val="bg1"/>
              </a:solidFill>
            </a:rPr>
            <a:t>ויקם</a:t>
          </a:r>
          <a:r>
            <a:rPr lang="he-IL" sz="2900" kern="1200" dirty="0">
              <a:solidFill>
                <a:schemeClr val="bg1"/>
              </a:solidFill>
            </a:rPr>
            <a:t> מלך חדש על מצרים אשר לא ידע את יוסף</a:t>
          </a:r>
        </a:p>
      </dsp:txBody>
      <dsp:txXfrm rot="-10800000">
        <a:off x="0" y="73928"/>
        <a:ext cx="7662929" cy="1072689"/>
      </dsp:txXfrm>
    </dsp:sp>
    <dsp:sp modelId="{518BBB7E-EED1-489E-B4B5-6FDCD773AC21}">
      <dsp:nvSpPr>
        <dsp:cNvPr id="0" name=""/>
        <dsp:cNvSpPr/>
      </dsp:nvSpPr>
      <dsp:spPr>
        <a:xfrm>
          <a:off x="0" y="1074951"/>
          <a:ext cx="3831464" cy="913772"/>
        </a:xfrm>
        <a:prstGeom prst="rect">
          <a:avLst/>
        </a:prstGeom>
        <a:solidFill>
          <a:schemeClr val="accent1">
            <a:alpha val="90000"/>
            <a:tint val="40000"/>
            <a:hueOff val="0"/>
            <a:satOff val="0"/>
            <a:lumOff val="0"/>
            <a:alphaOff val="0"/>
          </a:schemeClr>
        </a:solidFill>
        <a:ln w="15875" cap="rnd"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marL="0" lvl="0" indent="0" algn="ctr" defTabSz="1377950" rtl="1">
            <a:lnSpc>
              <a:spcPct val="90000"/>
            </a:lnSpc>
            <a:spcBef>
              <a:spcPct val="0"/>
            </a:spcBef>
            <a:spcAft>
              <a:spcPct val="35000"/>
            </a:spcAft>
            <a:buNone/>
          </a:pPr>
          <a:r>
            <a:rPr lang="he-IL" sz="3100" kern="1200" dirty="0" err="1"/>
            <a:t>שנתחדשו</a:t>
          </a:r>
          <a:r>
            <a:rPr lang="he-IL" sz="3100" kern="1200" dirty="0"/>
            <a:t> גזרותיו</a:t>
          </a:r>
        </a:p>
      </dsp:txBody>
      <dsp:txXfrm>
        <a:off x="0" y="1074951"/>
        <a:ext cx="3831464" cy="913772"/>
      </dsp:txXfrm>
    </dsp:sp>
    <dsp:sp modelId="{CE632C12-7FA3-496D-B865-3B8BFD3E1DBA}">
      <dsp:nvSpPr>
        <dsp:cNvPr id="0" name=""/>
        <dsp:cNvSpPr/>
      </dsp:nvSpPr>
      <dsp:spPr>
        <a:xfrm>
          <a:off x="3831464" y="1074951"/>
          <a:ext cx="3831464" cy="913772"/>
        </a:xfrm>
        <a:prstGeom prst="rect">
          <a:avLst/>
        </a:prstGeom>
        <a:solidFill>
          <a:schemeClr val="accent1">
            <a:alpha val="90000"/>
            <a:tint val="40000"/>
            <a:hueOff val="0"/>
            <a:satOff val="0"/>
            <a:lumOff val="0"/>
            <a:alphaOff val="0"/>
          </a:schemeClr>
        </a:solidFill>
        <a:ln w="15875" cap="rnd"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marL="0" lvl="0" indent="0" algn="ctr" defTabSz="1377950" rtl="1">
            <a:lnSpc>
              <a:spcPct val="90000"/>
            </a:lnSpc>
            <a:spcBef>
              <a:spcPct val="0"/>
            </a:spcBef>
            <a:spcAft>
              <a:spcPct val="35000"/>
            </a:spcAft>
            <a:buNone/>
          </a:pPr>
          <a:r>
            <a:rPr lang="he-IL" sz="3100" kern="1200" dirty="0"/>
            <a:t>חדש ממש</a:t>
          </a:r>
        </a:p>
      </dsp:txBody>
      <dsp:txXfrm>
        <a:off x="3831464" y="1074951"/>
        <a:ext cx="3831464" cy="9137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150" y="0"/>
            <a:ext cx="2889938" cy="498056"/>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sz="quarter" idx="1"/>
          </p:nvPr>
        </p:nvSpPr>
        <p:spPr>
          <a:xfrm>
            <a:off x="1544" y="0"/>
            <a:ext cx="2889938" cy="498056"/>
          </a:xfrm>
          <a:prstGeom prst="rect">
            <a:avLst/>
          </a:prstGeom>
        </p:spPr>
        <p:txBody>
          <a:bodyPr vert="horz" lIns="91440" tIns="45720" rIns="91440" bIns="45720" rtlCol="1"/>
          <a:lstStyle>
            <a:lvl1pPr algn="l">
              <a:defRPr sz="1200"/>
            </a:lvl1pPr>
          </a:lstStyle>
          <a:p>
            <a:fld id="{7C9FE5B0-3963-4A6A-BC7C-0DA6D1437455}" type="datetimeFigureOut">
              <a:rPr lang="he-IL" smtClean="0"/>
              <a:t>א'/כסלו/תשפ"א</a:t>
            </a:fld>
            <a:endParaRPr lang="he-IL"/>
          </a:p>
        </p:txBody>
      </p:sp>
      <p:sp>
        <p:nvSpPr>
          <p:cNvPr id="4" name="Footer Placeholder 3"/>
          <p:cNvSpPr>
            <a:spLocks noGrp="1"/>
          </p:cNvSpPr>
          <p:nvPr>
            <p:ph type="ftr" sz="quarter" idx="2"/>
          </p:nvPr>
        </p:nvSpPr>
        <p:spPr>
          <a:xfrm>
            <a:off x="3779150" y="9428584"/>
            <a:ext cx="2889938" cy="498055"/>
          </a:xfrm>
          <a:prstGeom prst="rect">
            <a:avLst/>
          </a:prstGeom>
        </p:spPr>
        <p:txBody>
          <a:bodyPr vert="horz" lIns="91440" tIns="45720" rIns="91440" bIns="45720" rtlCol="1" anchor="b"/>
          <a:lstStyle>
            <a:lvl1pPr algn="r">
              <a:defRPr sz="1200"/>
            </a:lvl1pPr>
          </a:lstStyle>
          <a:p>
            <a:endParaRPr lang="he-IL"/>
          </a:p>
        </p:txBody>
      </p:sp>
      <p:sp>
        <p:nvSpPr>
          <p:cNvPr id="5" name="Slide Number Placeholder 4"/>
          <p:cNvSpPr>
            <a:spLocks noGrp="1"/>
          </p:cNvSpPr>
          <p:nvPr>
            <p:ph type="sldNum" sz="quarter" idx="3"/>
          </p:nvPr>
        </p:nvSpPr>
        <p:spPr>
          <a:xfrm>
            <a:off x="1544" y="9428584"/>
            <a:ext cx="2889938" cy="498055"/>
          </a:xfrm>
          <a:prstGeom prst="rect">
            <a:avLst/>
          </a:prstGeom>
        </p:spPr>
        <p:txBody>
          <a:bodyPr vert="horz" lIns="91440" tIns="45720" rIns="91440" bIns="45720" rtlCol="1" anchor="b"/>
          <a:lstStyle>
            <a:lvl1pPr algn="l">
              <a:defRPr sz="1200"/>
            </a:lvl1pPr>
          </a:lstStyle>
          <a:p>
            <a:fld id="{7FBCE3EA-7C76-490E-950A-FA3A2D99FAFB}" type="slidenum">
              <a:rPr lang="he-IL" smtClean="0"/>
              <a:t>‹#›</a:t>
            </a:fld>
            <a:endParaRPr lang="he-IL"/>
          </a:p>
        </p:txBody>
      </p:sp>
    </p:spTree>
    <p:extLst>
      <p:ext uri="{BB962C8B-B14F-4D97-AF65-F5344CB8AC3E}">
        <p14:creationId xmlns:p14="http://schemas.microsoft.com/office/powerpoint/2010/main" val="311740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150" y="0"/>
            <a:ext cx="2889938" cy="498056"/>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44" y="0"/>
            <a:ext cx="2889938" cy="498056"/>
          </a:xfrm>
          <a:prstGeom prst="rect">
            <a:avLst/>
          </a:prstGeom>
        </p:spPr>
        <p:txBody>
          <a:bodyPr vert="horz" lIns="91440" tIns="45720" rIns="91440" bIns="45720" rtlCol="1"/>
          <a:lstStyle>
            <a:lvl1pPr algn="l">
              <a:defRPr sz="1200"/>
            </a:lvl1pPr>
          </a:lstStyle>
          <a:p>
            <a:fld id="{03F84E3C-D08E-4AD3-BFBD-0A7A34AB1B03}" type="datetimeFigureOut">
              <a:rPr lang="he-IL" smtClean="0"/>
              <a:t>א'/כסלו/תשפ"א</a:t>
            </a:fld>
            <a:endParaRPr lang="he-IL"/>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779150" y="9428584"/>
            <a:ext cx="2889938" cy="498055"/>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44" y="9428584"/>
            <a:ext cx="2889938" cy="498055"/>
          </a:xfrm>
          <a:prstGeom prst="rect">
            <a:avLst/>
          </a:prstGeom>
        </p:spPr>
        <p:txBody>
          <a:bodyPr vert="horz" lIns="91440" tIns="45720" rIns="91440" bIns="45720" rtlCol="1" anchor="b"/>
          <a:lstStyle>
            <a:lvl1pPr algn="l">
              <a:defRPr sz="1200"/>
            </a:lvl1pPr>
          </a:lstStyle>
          <a:p>
            <a:fld id="{3B44E905-6075-479F-98A9-5B56735BF17F}" type="slidenum">
              <a:rPr lang="he-IL" smtClean="0"/>
              <a:t>‹#›</a:t>
            </a:fld>
            <a:endParaRPr lang="he-IL"/>
          </a:p>
        </p:txBody>
      </p:sp>
    </p:spTree>
    <p:extLst>
      <p:ext uri="{BB962C8B-B14F-4D97-AF65-F5344CB8AC3E}">
        <p14:creationId xmlns:p14="http://schemas.microsoft.com/office/powerpoint/2010/main" val="25062376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0E2F87BB-2795-4EAD-92DC-C4E8AD9BA739}" type="slidenum">
              <a:rPr lang="he-IL" smtClean="0"/>
              <a:t>7</a:t>
            </a:fld>
            <a:endParaRPr lang="he-IL"/>
          </a:p>
        </p:txBody>
      </p:sp>
    </p:spTree>
    <p:extLst>
      <p:ext uri="{BB962C8B-B14F-4D97-AF65-F5344CB8AC3E}">
        <p14:creationId xmlns:p14="http://schemas.microsoft.com/office/powerpoint/2010/main" val="4119085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C24E39-293C-4515-9B92-ACC4258CBB88}" type="datetimeFigureOut">
              <a:rPr lang="he-IL" smtClean="0"/>
              <a:t>א'/כסלו/תשפ"א</a:t>
            </a:fld>
            <a:endParaRPr lang="he-IL"/>
          </a:p>
        </p:txBody>
      </p:sp>
      <p:sp>
        <p:nvSpPr>
          <p:cNvPr id="5" name="Footer Placeholder 4"/>
          <p:cNvSpPr>
            <a:spLocks noGrp="1"/>
          </p:cNvSpPr>
          <p:nvPr>
            <p:ph type="ftr" sz="quarter" idx="11"/>
          </p:nvPr>
        </p:nvSpPr>
        <p:spPr/>
        <p:txBody>
          <a:bodyPr/>
          <a:lstStyle/>
          <a:p>
            <a:endParaRPr lang="he-I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887624A-BDC4-43DA-9B76-BC4D30952BE6}" type="slidenum">
              <a:rPr lang="he-IL" smtClean="0"/>
              <a:t>‹#›</a:t>
            </a:fld>
            <a:endParaRPr lang="he-IL"/>
          </a:p>
        </p:txBody>
      </p:sp>
    </p:spTree>
    <p:extLst>
      <p:ext uri="{BB962C8B-B14F-4D97-AF65-F5344CB8AC3E}">
        <p14:creationId xmlns:p14="http://schemas.microsoft.com/office/powerpoint/2010/main" val="3657279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C24E39-293C-4515-9B92-ACC4258CBB88}" type="datetimeFigureOut">
              <a:rPr lang="he-IL" smtClean="0"/>
              <a:t>א'/כסלו/תשפ"א</a:t>
            </a:fld>
            <a:endParaRPr lang="he-IL"/>
          </a:p>
        </p:txBody>
      </p:sp>
      <p:sp>
        <p:nvSpPr>
          <p:cNvPr id="5" name="Footer Placeholder 4"/>
          <p:cNvSpPr>
            <a:spLocks noGrp="1"/>
          </p:cNvSpPr>
          <p:nvPr>
            <p:ph type="ftr" sz="quarter" idx="11"/>
          </p:nvPr>
        </p:nvSpPr>
        <p:spPr/>
        <p:txBody>
          <a:bodyPr/>
          <a:lstStyle/>
          <a:p>
            <a:endParaRPr lang="he-I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887624A-BDC4-43DA-9B76-BC4D30952BE6}" type="slidenum">
              <a:rPr lang="he-IL" smtClean="0"/>
              <a:t>‹#›</a:t>
            </a:fld>
            <a:endParaRPr lang="he-IL"/>
          </a:p>
        </p:txBody>
      </p:sp>
    </p:spTree>
    <p:extLst>
      <p:ext uri="{BB962C8B-B14F-4D97-AF65-F5344CB8AC3E}">
        <p14:creationId xmlns:p14="http://schemas.microsoft.com/office/powerpoint/2010/main" val="1428083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C24E39-293C-4515-9B92-ACC4258CBB88}" type="datetimeFigureOut">
              <a:rPr lang="he-IL" smtClean="0"/>
              <a:t>א'/כסלו/תשפ"א</a:t>
            </a:fld>
            <a:endParaRPr lang="he-IL"/>
          </a:p>
        </p:txBody>
      </p:sp>
      <p:sp>
        <p:nvSpPr>
          <p:cNvPr id="5" name="Footer Placeholder 4"/>
          <p:cNvSpPr>
            <a:spLocks noGrp="1"/>
          </p:cNvSpPr>
          <p:nvPr>
            <p:ph type="ftr" sz="quarter" idx="11"/>
          </p:nvPr>
        </p:nvSpPr>
        <p:spPr/>
        <p:txBody>
          <a:bodyPr/>
          <a:lstStyle/>
          <a:p>
            <a:endParaRPr lang="he-I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887624A-BDC4-43DA-9B76-BC4D30952BE6}" type="slidenum">
              <a:rPr lang="he-IL" smtClean="0"/>
              <a:t>‹#›</a:t>
            </a:fld>
            <a:endParaRPr lang="he-I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96082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0C24E39-293C-4515-9B92-ACC4258CBB88}" type="datetimeFigureOut">
              <a:rPr lang="he-IL" smtClean="0"/>
              <a:t>א'/כסלו/תשפ"א</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887624A-BDC4-43DA-9B76-BC4D30952BE6}" type="slidenum">
              <a:rPr lang="he-IL" smtClean="0"/>
              <a:t>‹#›</a:t>
            </a:fld>
            <a:endParaRPr lang="he-IL"/>
          </a:p>
        </p:txBody>
      </p:sp>
    </p:spTree>
    <p:extLst>
      <p:ext uri="{BB962C8B-B14F-4D97-AF65-F5344CB8AC3E}">
        <p14:creationId xmlns:p14="http://schemas.microsoft.com/office/powerpoint/2010/main" val="2084629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0C24E39-293C-4515-9B92-ACC4258CBB88}" type="datetimeFigureOut">
              <a:rPr lang="he-IL" smtClean="0"/>
              <a:t>א'/כסלו/תשפ"א</a:t>
            </a:fld>
            <a:endParaRPr lang="he-IL"/>
          </a:p>
        </p:txBody>
      </p:sp>
      <p:sp>
        <p:nvSpPr>
          <p:cNvPr id="6" name="Footer Placeholder 5"/>
          <p:cNvSpPr>
            <a:spLocks noGrp="1"/>
          </p:cNvSpPr>
          <p:nvPr>
            <p:ph type="ftr" sz="quarter" idx="11"/>
          </p:nvPr>
        </p:nvSpPr>
        <p:spPr/>
        <p:txBody>
          <a:bodyPr/>
          <a:lstStyle/>
          <a:p>
            <a:endParaRPr lang="he-I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887624A-BDC4-43DA-9B76-BC4D30952BE6}" type="slidenum">
              <a:rPr lang="he-IL" smtClean="0"/>
              <a:t>‹#›</a:t>
            </a:fld>
            <a:endParaRPr lang="he-I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4399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0C24E39-293C-4515-9B92-ACC4258CBB88}" type="datetimeFigureOut">
              <a:rPr lang="he-IL" smtClean="0"/>
              <a:t>א'/כסלו/תשפ"א</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887624A-BDC4-43DA-9B76-BC4D30952BE6}" type="slidenum">
              <a:rPr lang="he-IL" smtClean="0"/>
              <a:t>‹#›</a:t>
            </a:fld>
            <a:endParaRPr lang="he-IL"/>
          </a:p>
        </p:txBody>
      </p:sp>
    </p:spTree>
    <p:extLst>
      <p:ext uri="{BB962C8B-B14F-4D97-AF65-F5344CB8AC3E}">
        <p14:creationId xmlns:p14="http://schemas.microsoft.com/office/powerpoint/2010/main" val="1983779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24E39-293C-4515-9B92-ACC4258CBB88}" type="datetimeFigureOut">
              <a:rPr lang="he-IL" smtClean="0"/>
              <a:t>א'/כסלו/תשפ"א</a:t>
            </a:fld>
            <a:endParaRPr lang="he-IL"/>
          </a:p>
        </p:txBody>
      </p:sp>
      <p:sp>
        <p:nvSpPr>
          <p:cNvPr id="5" name="Footer Placeholder 4"/>
          <p:cNvSpPr>
            <a:spLocks noGrp="1"/>
          </p:cNvSpPr>
          <p:nvPr>
            <p:ph type="ftr" sz="quarter" idx="11"/>
          </p:nvPr>
        </p:nvSpPr>
        <p:spPr/>
        <p:txBody>
          <a:bodyPr/>
          <a:lstStyle/>
          <a:p>
            <a:endParaRPr lang="he-I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887624A-BDC4-43DA-9B76-BC4D30952BE6}" type="slidenum">
              <a:rPr lang="he-IL" smtClean="0"/>
              <a:t>‹#›</a:t>
            </a:fld>
            <a:endParaRPr lang="he-IL"/>
          </a:p>
        </p:txBody>
      </p:sp>
    </p:spTree>
    <p:extLst>
      <p:ext uri="{BB962C8B-B14F-4D97-AF65-F5344CB8AC3E}">
        <p14:creationId xmlns:p14="http://schemas.microsoft.com/office/powerpoint/2010/main" val="1109349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24E39-293C-4515-9B92-ACC4258CBB88}" type="datetimeFigureOut">
              <a:rPr lang="he-IL" smtClean="0"/>
              <a:t>א'/כסלו/תשפ"א</a:t>
            </a:fld>
            <a:endParaRPr lang="he-IL"/>
          </a:p>
        </p:txBody>
      </p:sp>
      <p:sp>
        <p:nvSpPr>
          <p:cNvPr id="5" name="Footer Placeholder 4"/>
          <p:cNvSpPr>
            <a:spLocks noGrp="1"/>
          </p:cNvSpPr>
          <p:nvPr>
            <p:ph type="ftr" sz="quarter" idx="11"/>
          </p:nvPr>
        </p:nvSpPr>
        <p:spPr/>
        <p:txBody>
          <a:bodyPr/>
          <a:lstStyle/>
          <a:p>
            <a:endParaRPr lang="he-I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887624A-BDC4-43DA-9B76-BC4D30952BE6}" type="slidenum">
              <a:rPr lang="he-IL" smtClean="0"/>
              <a:t>‹#›</a:t>
            </a:fld>
            <a:endParaRPr lang="he-IL"/>
          </a:p>
        </p:txBody>
      </p:sp>
    </p:spTree>
    <p:extLst>
      <p:ext uri="{BB962C8B-B14F-4D97-AF65-F5344CB8AC3E}">
        <p14:creationId xmlns:p14="http://schemas.microsoft.com/office/powerpoint/2010/main" val="3964403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24E39-293C-4515-9B92-ACC4258CBB88}" type="datetimeFigureOut">
              <a:rPr lang="he-IL" smtClean="0"/>
              <a:t>א'/כסלו/תשפ"א</a:t>
            </a:fld>
            <a:endParaRPr lang="he-IL"/>
          </a:p>
        </p:txBody>
      </p:sp>
      <p:sp>
        <p:nvSpPr>
          <p:cNvPr id="5" name="Footer Placeholder 4"/>
          <p:cNvSpPr>
            <a:spLocks noGrp="1"/>
          </p:cNvSpPr>
          <p:nvPr>
            <p:ph type="ftr" sz="quarter" idx="11"/>
          </p:nvPr>
        </p:nvSpPr>
        <p:spPr/>
        <p:txBody>
          <a:bodyPr/>
          <a:lstStyle/>
          <a:p>
            <a:endParaRPr lang="he-I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887624A-BDC4-43DA-9B76-BC4D30952BE6}" type="slidenum">
              <a:rPr lang="he-IL" smtClean="0"/>
              <a:t>‹#›</a:t>
            </a:fld>
            <a:endParaRPr lang="he-IL"/>
          </a:p>
        </p:txBody>
      </p:sp>
    </p:spTree>
    <p:extLst>
      <p:ext uri="{BB962C8B-B14F-4D97-AF65-F5344CB8AC3E}">
        <p14:creationId xmlns:p14="http://schemas.microsoft.com/office/powerpoint/2010/main" val="969783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C24E39-293C-4515-9B92-ACC4258CBB88}" type="datetimeFigureOut">
              <a:rPr lang="he-IL" smtClean="0"/>
              <a:t>א'/כסלו/תשפ"א</a:t>
            </a:fld>
            <a:endParaRPr lang="he-IL"/>
          </a:p>
        </p:txBody>
      </p:sp>
      <p:sp>
        <p:nvSpPr>
          <p:cNvPr id="5" name="Footer Placeholder 4"/>
          <p:cNvSpPr>
            <a:spLocks noGrp="1"/>
          </p:cNvSpPr>
          <p:nvPr>
            <p:ph type="ftr" sz="quarter" idx="11"/>
          </p:nvPr>
        </p:nvSpPr>
        <p:spPr/>
        <p:txBody>
          <a:bodyPr/>
          <a:lstStyle/>
          <a:p>
            <a:endParaRPr lang="he-I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887624A-BDC4-43DA-9B76-BC4D30952BE6}" type="slidenum">
              <a:rPr lang="he-IL" smtClean="0"/>
              <a:t>‹#›</a:t>
            </a:fld>
            <a:endParaRPr lang="he-IL"/>
          </a:p>
        </p:txBody>
      </p:sp>
    </p:spTree>
    <p:extLst>
      <p:ext uri="{BB962C8B-B14F-4D97-AF65-F5344CB8AC3E}">
        <p14:creationId xmlns:p14="http://schemas.microsoft.com/office/powerpoint/2010/main" val="2045499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C24E39-293C-4515-9B92-ACC4258CBB88}" type="datetimeFigureOut">
              <a:rPr lang="he-IL" smtClean="0"/>
              <a:t>א'/כסלו/תשפ"א</a:t>
            </a:fld>
            <a:endParaRPr lang="he-IL"/>
          </a:p>
        </p:txBody>
      </p:sp>
      <p:sp>
        <p:nvSpPr>
          <p:cNvPr id="6" name="Footer Placeholder 5"/>
          <p:cNvSpPr>
            <a:spLocks noGrp="1"/>
          </p:cNvSpPr>
          <p:nvPr>
            <p:ph type="ftr" sz="quarter" idx="11"/>
          </p:nvPr>
        </p:nvSpPr>
        <p:spPr/>
        <p:txBody>
          <a:bodyPr/>
          <a:lstStyle/>
          <a:p>
            <a:endParaRPr lang="he-I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887624A-BDC4-43DA-9B76-BC4D30952BE6}" type="slidenum">
              <a:rPr lang="he-IL" smtClean="0"/>
              <a:t>‹#›</a:t>
            </a:fld>
            <a:endParaRPr lang="he-IL"/>
          </a:p>
        </p:txBody>
      </p:sp>
    </p:spTree>
    <p:extLst>
      <p:ext uri="{BB962C8B-B14F-4D97-AF65-F5344CB8AC3E}">
        <p14:creationId xmlns:p14="http://schemas.microsoft.com/office/powerpoint/2010/main" val="4112927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C24E39-293C-4515-9B92-ACC4258CBB88}" type="datetimeFigureOut">
              <a:rPr lang="he-IL" smtClean="0"/>
              <a:t>א'/כסלו/תשפ"א</a:t>
            </a:fld>
            <a:endParaRPr lang="he-IL"/>
          </a:p>
        </p:txBody>
      </p:sp>
      <p:sp>
        <p:nvSpPr>
          <p:cNvPr id="8" name="Footer Placeholder 7"/>
          <p:cNvSpPr>
            <a:spLocks noGrp="1"/>
          </p:cNvSpPr>
          <p:nvPr>
            <p:ph type="ftr" sz="quarter" idx="11"/>
          </p:nvPr>
        </p:nvSpPr>
        <p:spPr/>
        <p:txBody>
          <a:bodyPr/>
          <a:lstStyle/>
          <a:p>
            <a:endParaRPr lang="he-I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887624A-BDC4-43DA-9B76-BC4D30952BE6}" type="slidenum">
              <a:rPr lang="he-IL" smtClean="0"/>
              <a:t>‹#›</a:t>
            </a:fld>
            <a:endParaRPr lang="he-IL"/>
          </a:p>
        </p:txBody>
      </p:sp>
    </p:spTree>
    <p:extLst>
      <p:ext uri="{BB962C8B-B14F-4D97-AF65-F5344CB8AC3E}">
        <p14:creationId xmlns:p14="http://schemas.microsoft.com/office/powerpoint/2010/main" val="569098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C24E39-293C-4515-9B92-ACC4258CBB88}" type="datetimeFigureOut">
              <a:rPr lang="he-IL" smtClean="0"/>
              <a:t>א'/כסלו/תשפ"א</a:t>
            </a:fld>
            <a:endParaRPr lang="he-IL"/>
          </a:p>
        </p:txBody>
      </p:sp>
      <p:sp>
        <p:nvSpPr>
          <p:cNvPr id="4" name="Footer Placeholder 3"/>
          <p:cNvSpPr>
            <a:spLocks noGrp="1"/>
          </p:cNvSpPr>
          <p:nvPr>
            <p:ph type="ftr" sz="quarter" idx="11"/>
          </p:nvPr>
        </p:nvSpPr>
        <p:spPr/>
        <p:txBody>
          <a:bodyPr/>
          <a:lstStyle/>
          <a:p>
            <a:endParaRPr lang="he-I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887624A-BDC4-43DA-9B76-BC4D30952BE6}" type="slidenum">
              <a:rPr lang="he-IL" smtClean="0"/>
              <a:t>‹#›</a:t>
            </a:fld>
            <a:endParaRPr lang="he-IL"/>
          </a:p>
        </p:txBody>
      </p:sp>
    </p:spTree>
    <p:extLst>
      <p:ext uri="{BB962C8B-B14F-4D97-AF65-F5344CB8AC3E}">
        <p14:creationId xmlns:p14="http://schemas.microsoft.com/office/powerpoint/2010/main" val="79373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24E39-293C-4515-9B92-ACC4258CBB88}" type="datetimeFigureOut">
              <a:rPr lang="he-IL" smtClean="0"/>
              <a:t>א'/כסלו/תשפ"א</a:t>
            </a:fld>
            <a:endParaRPr lang="he-IL"/>
          </a:p>
        </p:txBody>
      </p:sp>
      <p:sp>
        <p:nvSpPr>
          <p:cNvPr id="3" name="Footer Placeholder 2"/>
          <p:cNvSpPr>
            <a:spLocks noGrp="1"/>
          </p:cNvSpPr>
          <p:nvPr>
            <p:ph type="ftr" sz="quarter" idx="11"/>
          </p:nvPr>
        </p:nvSpPr>
        <p:spPr/>
        <p:txBody>
          <a:bodyPr/>
          <a:lstStyle/>
          <a:p>
            <a:endParaRPr lang="he-I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887624A-BDC4-43DA-9B76-BC4D30952BE6}" type="slidenum">
              <a:rPr lang="he-IL" smtClean="0"/>
              <a:t>‹#›</a:t>
            </a:fld>
            <a:endParaRPr lang="he-IL"/>
          </a:p>
        </p:txBody>
      </p:sp>
    </p:spTree>
    <p:extLst>
      <p:ext uri="{BB962C8B-B14F-4D97-AF65-F5344CB8AC3E}">
        <p14:creationId xmlns:p14="http://schemas.microsoft.com/office/powerpoint/2010/main" val="276783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C24E39-293C-4515-9B92-ACC4258CBB88}" type="datetimeFigureOut">
              <a:rPr lang="he-IL" smtClean="0"/>
              <a:t>א'/כסלו/תשפ"א</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887624A-BDC4-43DA-9B76-BC4D30952BE6}" type="slidenum">
              <a:rPr lang="he-IL" smtClean="0"/>
              <a:t>‹#›</a:t>
            </a:fld>
            <a:endParaRPr lang="he-IL"/>
          </a:p>
        </p:txBody>
      </p:sp>
    </p:spTree>
    <p:extLst>
      <p:ext uri="{BB962C8B-B14F-4D97-AF65-F5344CB8AC3E}">
        <p14:creationId xmlns:p14="http://schemas.microsoft.com/office/powerpoint/2010/main" val="2677083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C24E39-293C-4515-9B92-ACC4258CBB88}" type="datetimeFigureOut">
              <a:rPr lang="he-IL" smtClean="0"/>
              <a:t>א'/כסלו/תשפ"א</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887624A-BDC4-43DA-9B76-BC4D30952BE6}" type="slidenum">
              <a:rPr lang="he-IL" smtClean="0"/>
              <a:t>‹#›</a:t>
            </a:fld>
            <a:endParaRPr lang="he-IL"/>
          </a:p>
        </p:txBody>
      </p:sp>
    </p:spTree>
    <p:extLst>
      <p:ext uri="{BB962C8B-B14F-4D97-AF65-F5344CB8AC3E}">
        <p14:creationId xmlns:p14="http://schemas.microsoft.com/office/powerpoint/2010/main" val="60605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0C24E39-293C-4515-9B92-ACC4258CBB88}" type="datetimeFigureOut">
              <a:rPr lang="he-IL" smtClean="0"/>
              <a:t>א'/כסלו/תשפ"א</a:t>
            </a:fld>
            <a:endParaRPr lang="he-I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887624A-BDC4-43DA-9B76-BC4D30952BE6}" type="slidenum">
              <a:rPr lang="he-IL" smtClean="0"/>
              <a:t>‹#›</a:t>
            </a:fld>
            <a:endParaRPr lang="he-IL"/>
          </a:p>
        </p:txBody>
      </p:sp>
    </p:spTree>
    <p:extLst>
      <p:ext uri="{BB962C8B-B14F-4D97-AF65-F5344CB8AC3E}">
        <p14:creationId xmlns:p14="http://schemas.microsoft.com/office/powerpoint/2010/main" val="1190012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2543" y="1020650"/>
            <a:ext cx="8915399" cy="2262781"/>
          </a:xfrm>
        </p:spPr>
        <p:txBody>
          <a:bodyPr/>
          <a:lstStyle/>
          <a:p>
            <a:pPr algn="ctr"/>
            <a:r>
              <a:rPr lang="he-IL" dirty="0"/>
              <a:t>חזרה למבחן פרקים א-ד</a:t>
            </a:r>
          </a:p>
        </p:txBody>
      </p:sp>
    </p:spTree>
    <p:extLst>
      <p:ext uri="{BB962C8B-B14F-4D97-AF65-F5344CB8AC3E}">
        <p14:creationId xmlns:p14="http://schemas.microsoft.com/office/powerpoint/2010/main" val="2465080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82979849"/>
              </p:ext>
            </p:extLst>
          </p:nvPr>
        </p:nvGraphicFramePr>
        <p:xfrm>
          <a:off x="1854558" y="128789"/>
          <a:ext cx="9427335" cy="6357213"/>
        </p:xfrm>
        <a:graphic>
          <a:graphicData uri="http://schemas.openxmlformats.org/drawingml/2006/table">
            <a:tbl>
              <a:tblPr rtl="1" firstRow="1" firstCol="1" bandRow="1">
                <a:tableStyleId>{5C22544A-7EE6-4342-B048-85BDC9FD1C3A}</a:tableStyleId>
              </a:tblPr>
              <a:tblGrid>
                <a:gridCol w="440724">
                  <a:extLst>
                    <a:ext uri="{9D8B030D-6E8A-4147-A177-3AD203B41FA5}">
                      <a16:colId xmlns:a16="http://schemas.microsoft.com/office/drawing/2014/main" val="20000"/>
                    </a:ext>
                  </a:extLst>
                </a:gridCol>
                <a:gridCol w="1534024">
                  <a:extLst>
                    <a:ext uri="{9D8B030D-6E8A-4147-A177-3AD203B41FA5}">
                      <a16:colId xmlns:a16="http://schemas.microsoft.com/office/drawing/2014/main" val="20001"/>
                    </a:ext>
                  </a:extLst>
                </a:gridCol>
                <a:gridCol w="1643819">
                  <a:extLst>
                    <a:ext uri="{9D8B030D-6E8A-4147-A177-3AD203B41FA5}">
                      <a16:colId xmlns:a16="http://schemas.microsoft.com/office/drawing/2014/main" val="20002"/>
                    </a:ext>
                  </a:extLst>
                </a:gridCol>
                <a:gridCol w="1644592">
                  <a:extLst>
                    <a:ext uri="{9D8B030D-6E8A-4147-A177-3AD203B41FA5}">
                      <a16:colId xmlns:a16="http://schemas.microsoft.com/office/drawing/2014/main" val="20003"/>
                    </a:ext>
                  </a:extLst>
                </a:gridCol>
                <a:gridCol w="1643819">
                  <a:extLst>
                    <a:ext uri="{9D8B030D-6E8A-4147-A177-3AD203B41FA5}">
                      <a16:colId xmlns:a16="http://schemas.microsoft.com/office/drawing/2014/main" val="20004"/>
                    </a:ext>
                  </a:extLst>
                </a:gridCol>
                <a:gridCol w="2520357">
                  <a:extLst>
                    <a:ext uri="{9D8B030D-6E8A-4147-A177-3AD203B41FA5}">
                      <a16:colId xmlns:a16="http://schemas.microsoft.com/office/drawing/2014/main" val="20005"/>
                    </a:ext>
                  </a:extLst>
                </a:gridCol>
              </a:tblGrid>
              <a:tr h="798490">
                <a:tc>
                  <a:txBody>
                    <a:bodyPr/>
                    <a:lstStyle/>
                    <a:p>
                      <a:pPr marL="457200" algn="r" rtl="1">
                        <a:lnSpc>
                          <a:spcPct val="115000"/>
                        </a:lnSpc>
                        <a:spcAft>
                          <a:spcPts val="0"/>
                        </a:spcAft>
                        <a:tabLst>
                          <a:tab pos="1485265" algn="r"/>
                        </a:tabLst>
                      </a:pPr>
                      <a:r>
                        <a:rPr lang="he-IL" sz="1100" b="1" dirty="0">
                          <a:effectLst/>
                        </a:rPr>
                        <a:t>פסוקים</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52802" marR="52802" marT="0" marB="0"/>
                </a:tc>
                <a:tc>
                  <a:txBody>
                    <a:bodyPr/>
                    <a:lstStyle/>
                    <a:p>
                      <a:pPr marL="457200" algn="r" rtl="1">
                        <a:lnSpc>
                          <a:spcPct val="115000"/>
                        </a:lnSpc>
                        <a:spcAft>
                          <a:spcPts val="0"/>
                        </a:spcAft>
                        <a:tabLst>
                          <a:tab pos="1485265" algn="r"/>
                        </a:tabLst>
                      </a:pPr>
                      <a:r>
                        <a:rPr lang="he-IL" sz="1100" b="1" dirty="0">
                          <a:effectLst/>
                        </a:rPr>
                        <a:t>מקום ההתרחשות</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52802" marR="52802" marT="0" marB="0"/>
                </a:tc>
                <a:tc>
                  <a:txBody>
                    <a:bodyPr/>
                    <a:lstStyle/>
                    <a:p>
                      <a:pPr marL="457200" algn="r" rtl="1">
                        <a:lnSpc>
                          <a:spcPct val="115000"/>
                        </a:lnSpc>
                        <a:spcAft>
                          <a:spcPts val="0"/>
                        </a:spcAft>
                      </a:pPr>
                      <a:r>
                        <a:rPr lang="he-IL" sz="1600" b="1" dirty="0">
                          <a:effectLst/>
                        </a:rPr>
                        <a:t>מי המעורבים</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52802" marR="52802" marT="0" marB="0"/>
                </a:tc>
                <a:tc>
                  <a:txBody>
                    <a:bodyPr/>
                    <a:lstStyle/>
                    <a:p>
                      <a:pPr marL="457200" algn="r" rtl="1">
                        <a:lnSpc>
                          <a:spcPct val="115000"/>
                        </a:lnSpc>
                        <a:spcAft>
                          <a:spcPts val="0"/>
                        </a:spcAft>
                      </a:pPr>
                      <a:r>
                        <a:rPr lang="he-IL" sz="1100" b="1">
                          <a:effectLst/>
                        </a:rPr>
                        <a:t>המניע להתערבות</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52802" marR="52802" marT="0" marB="0"/>
                </a:tc>
                <a:tc>
                  <a:txBody>
                    <a:bodyPr/>
                    <a:lstStyle/>
                    <a:p>
                      <a:pPr marL="457200" algn="r" rtl="1">
                        <a:lnSpc>
                          <a:spcPct val="115000"/>
                        </a:lnSpc>
                        <a:spcAft>
                          <a:spcPts val="0"/>
                        </a:spcAft>
                      </a:pPr>
                      <a:r>
                        <a:rPr lang="he-IL" sz="1100" b="1" dirty="0">
                          <a:effectLst/>
                        </a:rPr>
                        <a:t>תוכן התערבותו של משה</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52802" marR="52802" marT="0" marB="0"/>
                </a:tc>
                <a:tc>
                  <a:txBody>
                    <a:bodyPr/>
                    <a:lstStyle/>
                    <a:p>
                      <a:pPr marL="457200" algn="r" rtl="1">
                        <a:lnSpc>
                          <a:spcPct val="115000"/>
                        </a:lnSpc>
                        <a:spcAft>
                          <a:spcPts val="0"/>
                        </a:spcAft>
                      </a:pPr>
                      <a:r>
                        <a:rPr lang="he-IL" sz="1100" b="1" dirty="0">
                          <a:effectLst/>
                        </a:rPr>
                        <a:t>תוצאה</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52802" marR="52802" marT="0" marB="0"/>
                </a:tc>
                <a:extLst>
                  <a:ext uri="{0D108BD9-81ED-4DB2-BD59-A6C34878D82A}">
                    <a16:rowId xmlns:a16="http://schemas.microsoft.com/office/drawing/2014/main" val="10000"/>
                  </a:ext>
                </a:extLst>
              </a:tr>
              <a:tr h="968930">
                <a:tc>
                  <a:txBody>
                    <a:bodyPr/>
                    <a:lstStyle/>
                    <a:p>
                      <a:pPr marL="89535" algn="r" rtl="1">
                        <a:lnSpc>
                          <a:spcPct val="115000"/>
                        </a:lnSpc>
                        <a:spcAft>
                          <a:spcPts val="0"/>
                        </a:spcAft>
                      </a:pPr>
                      <a:r>
                        <a:rPr lang="he-IL" sz="1600" b="1">
                          <a:effectLst/>
                        </a:rPr>
                        <a:t>יא- יב</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52802" marR="52802" marT="0" marB="0"/>
                </a:tc>
                <a:tc>
                  <a:txBody>
                    <a:bodyPr/>
                    <a:lstStyle/>
                    <a:p>
                      <a:pPr marL="457200" algn="r" rtl="1">
                        <a:lnSpc>
                          <a:spcPct val="115000"/>
                        </a:lnSpc>
                        <a:spcAft>
                          <a:spcPts val="0"/>
                        </a:spcAft>
                      </a:pPr>
                      <a:r>
                        <a:rPr lang="he-IL" sz="1600" b="1">
                          <a:effectLst/>
                        </a:rPr>
                        <a:t>מצרים</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52802" marR="52802" marT="0" marB="0"/>
                </a:tc>
                <a:tc>
                  <a:txBody>
                    <a:bodyPr/>
                    <a:lstStyle/>
                    <a:p>
                      <a:pPr marL="457200" algn="r" rtl="1">
                        <a:lnSpc>
                          <a:spcPct val="115000"/>
                        </a:lnSpc>
                        <a:spcAft>
                          <a:spcPts val="0"/>
                        </a:spcAft>
                      </a:pPr>
                      <a:r>
                        <a:rPr lang="he-IL" sz="1600" b="1">
                          <a:effectLst/>
                        </a:rPr>
                        <a:t>מצרי- עברי</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52802" marR="52802" marT="0" marB="0"/>
                </a:tc>
                <a:tc>
                  <a:txBody>
                    <a:bodyPr/>
                    <a:lstStyle/>
                    <a:p>
                      <a:pPr marL="457200" algn="r" rtl="1">
                        <a:lnSpc>
                          <a:spcPct val="115000"/>
                        </a:lnSpc>
                        <a:spcAft>
                          <a:spcPts val="0"/>
                        </a:spcAft>
                      </a:pPr>
                      <a:r>
                        <a:rPr lang="he-IL" sz="1600" b="1">
                          <a:effectLst/>
                        </a:rPr>
                        <a:t>המצרי מכה עברי</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52802" marR="52802" marT="0" marB="0"/>
                </a:tc>
                <a:tc>
                  <a:txBody>
                    <a:bodyPr/>
                    <a:lstStyle/>
                    <a:p>
                      <a:pPr marL="457200" algn="r" rtl="1">
                        <a:lnSpc>
                          <a:spcPct val="115000"/>
                        </a:lnSpc>
                        <a:spcAft>
                          <a:spcPts val="0"/>
                        </a:spcAft>
                      </a:pPr>
                      <a:r>
                        <a:rPr lang="he-IL" sz="1600" b="1" dirty="0">
                          <a:effectLst/>
                        </a:rPr>
                        <a:t>הריגת המצרי</a:t>
                      </a:r>
                      <a:endParaRPr lang="en-US" sz="1600" b="1" dirty="0">
                        <a:effectLst/>
                      </a:endParaRPr>
                    </a:p>
                    <a:p>
                      <a:pPr marL="457200" algn="r" rtl="1">
                        <a:lnSpc>
                          <a:spcPct val="115000"/>
                        </a:lnSpc>
                        <a:spcAft>
                          <a:spcPts val="0"/>
                        </a:spcAft>
                      </a:pPr>
                      <a:r>
                        <a:rPr lang="he-IL" sz="1600" b="1" dirty="0">
                          <a:effectLst/>
                        </a:rPr>
                        <a:t>מגן על העברי</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52802" marR="52802" marT="0" marB="0"/>
                </a:tc>
                <a:tc>
                  <a:txBody>
                    <a:bodyPr/>
                    <a:lstStyle/>
                    <a:p>
                      <a:pPr marL="457200" algn="r" rtl="1">
                        <a:lnSpc>
                          <a:spcPct val="115000"/>
                        </a:lnSpc>
                        <a:spcAft>
                          <a:spcPts val="0"/>
                        </a:spcAft>
                      </a:pPr>
                      <a:r>
                        <a:rPr lang="he-IL" sz="1600" b="1">
                          <a:effectLst/>
                        </a:rPr>
                        <a:t>וַיִּטְמְנֵהוּ בַּחוֹל</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52802" marR="52802" marT="0" marB="0"/>
                </a:tc>
                <a:extLst>
                  <a:ext uri="{0D108BD9-81ED-4DB2-BD59-A6C34878D82A}">
                    <a16:rowId xmlns:a16="http://schemas.microsoft.com/office/drawing/2014/main" val="10001"/>
                  </a:ext>
                </a:extLst>
              </a:tr>
              <a:tr h="2354049">
                <a:tc>
                  <a:txBody>
                    <a:bodyPr/>
                    <a:lstStyle/>
                    <a:p>
                      <a:pPr algn="r" rtl="1">
                        <a:lnSpc>
                          <a:spcPct val="115000"/>
                        </a:lnSpc>
                        <a:spcAft>
                          <a:spcPts val="0"/>
                        </a:spcAft>
                      </a:pPr>
                      <a:r>
                        <a:rPr lang="he-IL" sz="1600" b="1">
                          <a:effectLst/>
                        </a:rPr>
                        <a:t>יג- טו</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52802" marR="52802" marT="0" marB="0"/>
                </a:tc>
                <a:tc>
                  <a:txBody>
                    <a:bodyPr/>
                    <a:lstStyle/>
                    <a:p>
                      <a:pPr marL="457200" algn="r" rtl="1">
                        <a:lnSpc>
                          <a:spcPct val="115000"/>
                        </a:lnSpc>
                        <a:spcAft>
                          <a:spcPts val="0"/>
                        </a:spcAft>
                      </a:pPr>
                      <a:r>
                        <a:rPr lang="he-IL" sz="1600" b="1">
                          <a:effectLst/>
                        </a:rPr>
                        <a:t>מצרים</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52802" marR="52802" marT="0" marB="0"/>
                </a:tc>
                <a:tc>
                  <a:txBody>
                    <a:bodyPr/>
                    <a:lstStyle/>
                    <a:p>
                      <a:pPr marL="457200" algn="r" rtl="1">
                        <a:lnSpc>
                          <a:spcPct val="115000"/>
                        </a:lnSpc>
                        <a:spcAft>
                          <a:spcPts val="0"/>
                        </a:spcAft>
                      </a:pPr>
                      <a:r>
                        <a:rPr lang="he-IL" sz="1600" b="1">
                          <a:effectLst/>
                        </a:rPr>
                        <a:t>עברי- עברי</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52802" marR="52802" marT="0" marB="0"/>
                </a:tc>
                <a:tc>
                  <a:txBody>
                    <a:bodyPr/>
                    <a:lstStyle/>
                    <a:p>
                      <a:pPr marL="457200" algn="r" rtl="1">
                        <a:lnSpc>
                          <a:spcPct val="115000"/>
                        </a:lnSpc>
                        <a:spcAft>
                          <a:spcPts val="0"/>
                        </a:spcAft>
                      </a:pPr>
                      <a:r>
                        <a:rPr lang="he-IL" sz="1600" b="1" dirty="0">
                          <a:effectLst/>
                        </a:rPr>
                        <a:t>שני העברים נצים, רבים</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52802" marR="52802" marT="0" marB="0"/>
                </a:tc>
                <a:tc>
                  <a:txBody>
                    <a:bodyPr/>
                    <a:lstStyle/>
                    <a:p>
                      <a:pPr marL="457200" algn="r" rtl="1">
                        <a:lnSpc>
                          <a:spcPct val="115000"/>
                        </a:lnSpc>
                        <a:spcAft>
                          <a:spcPts val="0"/>
                        </a:spcAft>
                      </a:pPr>
                      <a:r>
                        <a:rPr lang="he-IL" sz="1600" b="1">
                          <a:effectLst/>
                        </a:rPr>
                        <a:t>"רשע, למה תכה רעך?"</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52802" marR="52802" marT="0" marB="0"/>
                </a:tc>
                <a:tc>
                  <a:txBody>
                    <a:bodyPr/>
                    <a:lstStyle/>
                    <a:p>
                      <a:pPr marL="342900" lvl="0" indent="-342900" algn="r" rtl="1">
                        <a:lnSpc>
                          <a:spcPct val="115000"/>
                        </a:lnSpc>
                        <a:spcAft>
                          <a:spcPts val="0"/>
                        </a:spcAft>
                        <a:buFont typeface="+mj-lt"/>
                        <a:buAutoNum type="arabicPeriod"/>
                      </a:pPr>
                      <a:r>
                        <a:rPr lang="he-IL" sz="1600" b="1">
                          <a:effectLst/>
                        </a:rPr>
                        <a:t>וַיֹּאמֶר מִי שָׂמְךָ לְאִישׁ שַׂר וְשֹׁפֵט עָלֵינוּ?</a:t>
                      </a:r>
                      <a:endParaRPr lang="en-US" sz="1600" b="1">
                        <a:effectLst/>
                      </a:endParaRPr>
                    </a:p>
                    <a:p>
                      <a:pPr marL="342900" lvl="0" indent="-342900" algn="r" rtl="1">
                        <a:lnSpc>
                          <a:spcPct val="115000"/>
                        </a:lnSpc>
                        <a:spcAft>
                          <a:spcPts val="0"/>
                        </a:spcAft>
                        <a:buFont typeface="+mj-lt"/>
                        <a:buAutoNum type="arabicPeriod"/>
                      </a:pPr>
                      <a:r>
                        <a:rPr lang="he-IL" sz="1600" b="1">
                          <a:effectLst/>
                        </a:rPr>
                        <a:t> הַלְהָרְגֵנִי אַתָּה אֹמֵר כַּאֲשֶׁר הָרַגְתָּ אֶת-הַמִּצְרִי?</a:t>
                      </a:r>
                      <a:endParaRPr lang="en-US" sz="1600" b="1">
                        <a:effectLst/>
                      </a:endParaRPr>
                    </a:p>
                    <a:p>
                      <a:pPr marL="342900" lvl="0" indent="-342900" algn="r" rtl="1">
                        <a:lnSpc>
                          <a:spcPct val="115000"/>
                        </a:lnSpc>
                        <a:spcAft>
                          <a:spcPts val="0"/>
                        </a:spcAft>
                        <a:buFont typeface="+mj-lt"/>
                        <a:buAutoNum type="arabicPeriod"/>
                      </a:pPr>
                      <a:r>
                        <a:rPr lang="he-IL" sz="1600" b="1">
                          <a:effectLst/>
                        </a:rPr>
                        <a:t>בריחת משה כי "נוֹדַע הַדָּבָר</a:t>
                      </a:r>
                      <a:r>
                        <a:rPr lang="en-US" sz="1600" b="1">
                          <a:effectLst/>
                        </a:rPr>
                        <a:t>"</a:t>
                      </a:r>
                      <a:r>
                        <a:rPr lang="he-IL" sz="1600" b="1">
                          <a:effectLst/>
                        </a:rPr>
                        <a:t>.</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52802" marR="52802" marT="0" marB="0"/>
                </a:tc>
                <a:extLst>
                  <a:ext uri="{0D108BD9-81ED-4DB2-BD59-A6C34878D82A}">
                    <a16:rowId xmlns:a16="http://schemas.microsoft.com/office/drawing/2014/main" val="10002"/>
                  </a:ext>
                </a:extLst>
              </a:tr>
              <a:tr h="1753612">
                <a:tc>
                  <a:txBody>
                    <a:bodyPr/>
                    <a:lstStyle/>
                    <a:p>
                      <a:pPr algn="r" rtl="1">
                        <a:lnSpc>
                          <a:spcPct val="115000"/>
                        </a:lnSpc>
                        <a:spcAft>
                          <a:spcPts val="0"/>
                        </a:spcAft>
                      </a:pPr>
                      <a:r>
                        <a:rPr lang="he-IL" sz="1600" b="1">
                          <a:effectLst/>
                        </a:rPr>
                        <a:t>טו-כ</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52802" marR="52802" marT="0" marB="0"/>
                </a:tc>
                <a:tc>
                  <a:txBody>
                    <a:bodyPr/>
                    <a:lstStyle/>
                    <a:p>
                      <a:pPr marL="457200" algn="r" rtl="1">
                        <a:lnSpc>
                          <a:spcPct val="115000"/>
                        </a:lnSpc>
                        <a:spcAft>
                          <a:spcPts val="0"/>
                        </a:spcAft>
                      </a:pPr>
                      <a:r>
                        <a:rPr lang="he-IL" sz="1600" b="1">
                          <a:effectLst/>
                        </a:rPr>
                        <a:t>מדיין</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52802" marR="52802" marT="0" marB="0"/>
                </a:tc>
                <a:tc>
                  <a:txBody>
                    <a:bodyPr/>
                    <a:lstStyle/>
                    <a:p>
                      <a:pPr marL="457200" algn="r" rtl="1">
                        <a:lnSpc>
                          <a:spcPct val="115000"/>
                        </a:lnSpc>
                        <a:spcAft>
                          <a:spcPts val="0"/>
                        </a:spcAft>
                      </a:pPr>
                      <a:r>
                        <a:rPr lang="he-IL" sz="1600" b="1">
                          <a:effectLst/>
                        </a:rPr>
                        <a:t>הרועים והבנות</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52802" marR="52802" marT="0" marB="0"/>
                </a:tc>
                <a:tc>
                  <a:txBody>
                    <a:bodyPr/>
                    <a:lstStyle/>
                    <a:p>
                      <a:pPr marL="457200" algn="r" rtl="1">
                        <a:lnSpc>
                          <a:spcPct val="115000"/>
                        </a:lnSpc>
                        <a:spcAft>
                          <a:spcPts val="0"/>
                        </a:spcAft>
                      </a:pPr>
                      <a:r>
                        <a:rPr lang="he-IL" sz="1600" b="1">
                          <a:effectLst/>
                        </a:rPr>
                        <a:t>הרועים גירשו את הבנות (ולא איפשרו להן להשקות את הצאן)</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52802" marR="52802" marT="0" marB="0"/>
                </a:tc>
                <a:tc>
                  <a:txBody>
                    <a:bodyPr/>
                    <a:lstStyle/>
                    <a:p>
                      <a:pPr marL="457200" algn="r" rtl="1">
                        <a:lnSpc>
                          <a:spcPct val="115000"/>
                        </a:lnSpc>
                        <a:spcAft>
                          <a:spcPts val="0"/>
                        </a:spcAft>
                      </a:pPr>
                      <a:r>
                        <a:rPr lang="he-IL" sz="1600" b="1">
                          <a:effectLst/>
                        </a:rPr>
                        <a:t>"וַיּוֹשִׁעָן וַיַּשְׁקְ אֶת-צֹאנָם</a:t>
                      </a:r>
                      <a:r>
                        <a:rPr lang="en-US" sz="1600" b="1">
                          <a:effectLst/>
                        </a:rPr>
                        <a:t>"</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52802" marR="52802" marT="0" marB="0"/>
                </a:tc>
                <a:tc>
                  <a:txBody>
                    <a:bodyPr/>
                    <a:lstStyle/>
                    <a:p>
                      <a:pPr marL="318770" algn="r" rtl="1">
                        <a:lnSpc>
                          <a:spcPct val="115000"/>
                        </a:lnSpc>
                        <a:spcAft>
                          <a:spcPts val="0"/>
                        </a:spcAft>
                      </a:pPr>
                      <a:r>
                        <a:rPr lang="he-IL" sz="1600" b="1" dirty="0">
                          <a:effectLst/>
                        </a:rPr>
                        <a:t>מוזמן לבית יתרו</a:t>
                      </a:r>
                      <a:endParaRPr lang="en-US" sz="1600" b="1" dirty="0">
                        <a:effectLst/>
                      </a:endParaRPr>
                    </a:p>
                    <a:p>
                      <a:pPr marL="318770" algn="r" rtl="1">
                        <a:lnSpc>
                          <a:spcPct val="115000"/>
                        </a:lnSpc>
                        <a:spcAft>
                          <a:spcPts val="0"/>
                        </a:spcAft>
                      </a:pPr>
                      <a:r>
                        <a:rPr lang="he-IL" sz="1600" b="1" dirty="0">
                          <a:effectLst/>
                        </a:rPr>
                        <a:t>(נושא את בתו)</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52802" marR="52802"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97476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3106505" y="546107"/>
            <a:ext cx="6854761" cy="769441"/>
          </a:xfrm>
          <a:prstGeom prst="rect">
            <a:avLst/>
          </a:prstGeom>
          <a:noFill/>
        </p:spPr>
        <p:txBody>
          <a:bodyPr wrap="none" lIns="91440" tIns="45720" rIns="91440" bIns="45720">
            <a:spAutoFit/>
          </a:bodyPr>
          <a:lstStyle/>
          <a:p>
            <a:pPr algn="ctr"/>
            <a:r>
              <a:rPr lang="he-IL" sz="4400" dirty="0">
                <a:ln w="0"/>
                <a:solidFill>
                  <a:schemeClr val="accent1"/>
                </a:solidFill>
                <a:effectLst>
                  <a:outerShdw blurRad="38100" dist="25400" dir="5400000" algn="ctr" rotWithShape="0">
                    <a:srgbClr val="6E747A">
                      <a:alpha val="43000"/>
                    </a:srgbClr>
                  </a:outerShdw>
                </a:effectLst>
              </a:rPr>
              <a:t>פרק ב פסוקים </a:t>
            </a:r>
            <a:r>
              <a:rPr lang="he-IL" sz="4400" dirty="0" err="1">
                <a:ln w="0"/>
                <a:solidFill>
                  <a:schemeClr val="accent1"/>
                </a:solidFill>
                <a:effectLst>
                  <a:outerShdw blurRad="38100" dist="25400" dir="5400000" algn="ctr" rotWithShape="0">
                    <a:srgbClr val="6E747A">
                      <a:alpha val="43000"/>
                    </a:srgbClr>
                  </a:outerShdw>
                </a:effectLst>
              </a:rPr>
              <a:t>כג</a:t>
            </a:r>
            <a:r>
              <a:rPr lang="he-IL" sz="4400" dirty="0">
                <a:ln w="0"/>
                <a:solidFill>
                  <a:schemeClr val="accent1"/>
                </a:solidFill>
                <a:effectLst>
                  <a:outerShdw blurRad="38100" dist="25400" dir="5400000" algn="ctr" rotWithShape="0">
                    <a:srgbClr val="6E747A">
                      <a:alpha val="43000"/>
                    </a:srgbClr>
                  </a:outerShdw>
                </a:effectLst>
              </a:rPr>
              <a:t>-כה: המהפך</a:t>
            </a:r>
            <a:endParaRPr lang="en-US" sz="4400" b="0" cap="none" spc="0" dirty="0">
              <a:ln w="0"/>
              <a:solidFill>
                <a:schemeClr val="accent1"/>
              </a:solidFill>
              <a:effectLst>
                <a:outerShdw blurRad="38100" dist="25400" dir="5400000" algn="ctr" rotWithShape="0">
                  <a:srgbClr val="6E747A">
                    <a:alpha val="43000"/>
                  </a:srgbClr>
                </a:outerShdw>
              </a:effectLst>
            </a:endParaRPr>
          </a:p>
        </p:txBody>
      </p:sp>
      <p:sp>
        <p:nvSpPr>
          <p:cNvPr id="3" name="TextBox 2"/>
          <p:cNvSpPr txBox="1"/>
          <p:nvPr/>
        </p:nvSpPr>
        <p:spPr>
          <a:xfrm>
            <a:off x="2668623" y="1700012"/>
            <a:ext cx="7943568" cy="4401205"/>
          </a:xfrm>
          <a:prstGeom prst="rect">
            <a:avLst/>
          </a:prstGeom>
          <a:noFill/>
        </p:spPr>
        <p:txBody>
          <a:bodyPr wrap="square" rtlCol="0">
            <a:spAutoFit/>
          </a:bodyPr>
          <a:lstStyle/>
          <a:p>
            <a:r>
              <a:rPr lang="he-IL" sz="2800" dirty="0"/>
              <a:t>עם ישראל נאנחים מן העבודה וקוראים אל "</a:t>
            </a:r>
            <a:r>
              <a:rPr lang="he-IL" sz="2800" dirty="0" err="1"/>
              <a:t>האלקים</a:t>
            </a:r>
            <a:r>
              <a:rPr lang="he-IL" sz="2800" dirty="0"/>
              <a:t>" פעם ראשונה, אשר זוכר אותם ויודע אותם.</a:t>
            </a:r>
          </a:p>
          <a:p>
            <a:endParaRPr lang="he-IL" sz="2800" dirty="0"/>
          </a:p>
          <a:p>
            <a:r>
              <a:rPr lang="he-IL" sz="2800" dirty="0"/>
              <a:t>"</a:t>
            </a:r>
            <a:r>
              <a:rPr lang="he-IL" sz="2800" b="1" dirty="0"/>
              <a:t>וירא</a:t>
            </a:r>
            <a:r>
              <a:rPr lang="he-IL" sz="2800" dirty="0"/>
              <a:t> </a:t>
            </a:r>
            <a:r>
              <a:rPr lang="he-IL" sz="2800" dirty="0" err="1"/>
              <a:t>אלקים</a:t>
            </a:r>
            <a:r>
              <a:rPr lang="he-IL" sz="2800" dirty="0"/>
              <a:t> את בני ישראל </a:t>
            </a:r>
            <a:r>
              <a:rPr lang="he-IL" sz="2800" b="1" dirty="0"/>
              <a:t>וידע</a:t>
            </a:r>
            <a:r>
              <a:rPr lang="he-IL" sz="2800" dirty="0"/>
              <a:t> </a:t>
            </a:r>
            <a:r>
              <a:rPr lang="he-IL" sz="2800" dirty="0" err="1"/>
              <a:t>אלקים</a:t>
            </a:r>
            <a:r>
              <a:rPr lang="he-IL" sz="2800" dirty="0"/>
              <a:t>"</a:t>
            </a:r>
          </a:p>
          <a:p>
            <a:endParaRPr lang="he-IL" sz="2800" dirty="0"/>
          </a:p>
          <a:p>
            <a:r>
              <a:rPr lang="he-IL" sz="2800" dirty="0"/>
              <a:t>אבן עזרא: ראה את החמס הגלוי שהיו עושים המצרים לבני ישראל וידע גם את מה שתכננו לעשות בסתר.</a:t>
            </a:r>
          </a:p>
          <a:p>
            <a:endParaRPr lang="he-IL" sz="2800" dirty="0"/>
          </a:p>
          <a:p>
            <a:r>
              <a:rPr lang="he-IL" sz="2800" dirty="0"/>
              <a:t>רש"י [ורמב"ן מסכים]: ראה הקב"ה את צרת עם ישראל ונתן עליהם עין ולא התעלם מהם</a:t>
            </a:r>
            <a:endParaRPr lang="en-US" sz="2800" dirty="0"/>
          </a:p>
        </p:txBody>
      </p:sp>
    </p:spTree>
    <p:extLst>
      <p:ext uri="{BB962C8B-B14F-4D97-AF65-F5344CB8AC3E}">
        <p14:creationId xmlns:p14="http://schemas.microsoft.com/office/powerpoint/2010/main" val="67909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8815" y="610501"/>
            <a:ext cx="4796506" cy="923330"/>
          </a:xfrm>
          <a:prstGeom prst="rect">
            <a:avLst/>
          </a:prstGeom>
          <a:noFill/>
        </p:spPr>
        <p:txBody>
          <a:bodyPr wrap="none" lIns="91440" tIns="45720" rIns="91440" bIns="45720">
            <a:spAutoFit/>
          </a:bodyPr>
          <a:lstStyle/>
          <a:p>
            <a:pPr algn="ctr"/>
            <a:r>
              <a:rPr lang="he-IL" sz="5400" b="0" cap="none" spc="0" dirty="0">
                <a:ln w="0"/>
                <a:solidFill>
                  <a:schemeClr val="accent1"/>
                </a:solidFill>
                <a:effectLst>
                  <a:outerShdw blurRad="38100" dist="25400" dir="5400000" algn="ctr" rotWithShape="0">
                    <a:srgbClr val="6E747A">
                      <a:alpha val="43000"/>
                    </a:srgbClr>
                  </a:outerShdw>
                </a:effectLst>
              </a:rPr>
              <a:t>פרק ג – משה וה'</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3" name="TextBox 2"/>
          <p:cNvSpPr txBox="1"/>
          <p:nvPr/>
        </p:nvSpPr>
        <p:spPr>
          <a:xfrm>
            <a:off x="2112135" y="1751527"/>
            <a:ext cx="9749308" cy="4524315"/>
          </a:xfrm>
          <a:prstGeom prst="rect">
            <a:avLst/>
          </a:prstGeom>
          <a:noFill/>
        </p:spPr>
        <p:txBody>
          <a:bodyPr wrap="square" rtlCol="0">
            <a:spAutoFit/>
          </a:bodyPr>
          <a:lstStyle/>
          <a:p>
            <a:pPr marL="285750" indent="-285750">
              <a:buFont typeface="Arial" panose="020B0604020202020204" pitchFamily="34" charset="0"/>
              <a:buChar char="•"/>
            </a:pPr>
            <a:r>
              <a:rPr lang="he-IL" sz="2400" b="1" dirty="0"/>
              <a:t>"ומשה היה רועה את צאן יתרו חתנו כהן מדין וינהג את הצאן אחר </a:t>
            </a:r>
            <a:r>
              <a:rPr lang="he-IL" sz="2400" b="1" dirty="0" err="1"/>
              <a:t>המדבר,ויבא</a:t>
            </a:r>
            <a:r>
              <a:rPr lang="he-IL" sz="2400" b="1" dirty="0"/>
              <a:t> עד הר </a:t>
            </a:r>
            <a:r>
              <a:rPr lang="he-IL" sz="2400" b="1" dirty="0" err="1"/>
              <a:t>האלקים</a:t>
            </a:r>
            <a:r>
              <a:rPr lang="he-IL" sz="2400" b="1" dirty="0"/>
              <a:t> חורבה"</a:t>
            </a:r>
            <a:br>
              <a:rPr lang="en-US" sz="2400" b="1" dirty="0"/>
            </a:br>
            <a:r>
              <a:rPr lang="he-IL" sz="2400" dirty="0"/>
              <a:t>רש"י: להתרחק מן הגזל. דגש: אחר המדבר-מקום הפקר.</a:t>
            </a:r>
            <a:br>
              <a:rPr lang="en-US" sz="2400" dirty="0"/>
            </a:br>
            <a:r>
              <a:rPr lang="he-IL" sz="2400" dirty="0" err="1"/>
              <a:t>ספורנו</a:t>
            </a:r>
            <a:r>
              <a:rPr lang="he-IL" sz="2400" dirty="0"/>
              <a:t>: להתבודד. דגש: עד הר </a:t>
            </a:r>
            <a:r>
              <a:rPr lang="he-IL" sz="2400" dirty="0" err="1"/>
              <a:t>האלקים</a:t>
            </a:r>
            <a:r>
              <a:rPr lang="he-IL" sz="2400" dirty="0"/>
              <a:t> חורבה.</a:t>
            </a:r>
          </a:p>
          <a:p>
            <a:pPr marL="285750" indent="-285750">
              <a:buFont typeface="Arial" panose="020B0604020202020204" pitchFamily="34" charset="0"/>
              <a:buChar char="•"/>
            </a:pPr>
            <a:endParaRPr lang="he-IL" sz="2400" dirty="0"/>
          </a:p>
          <a:p>
            <a:pPr marL="285750" indent="-285750">
              <a:buFont typeface="Arial" panose="020B0604020202020204" pitchFamily="34" charset="0"/>
              <a:buChar char="•"/>
            </a:pPr>
            <a:r>
              <a:rPr lang="he-IL" sz="2400" b="1" dirty="0"/>
              <a:t>למה דווקא סנה?</a:t>
            </a:r>
            <a:br>
              <a:rPr lang="en-US" sz="2400" dirty="0"/>
            </a:br>
            <a:r>
              <a:rPr lang="he-IL" sz="2400" dirty="0"/>
              <a:t>רש"י: הסנה קוצני וה' מראה למשה שהוא שרוי יחד עם </a:t>
            </a:r>
            <a:r>
              <a:rPr lang="he-IL" sz="2400" dirty="0" err="1"/>
              <a:t>עם</a:t>
            </a:r>
            <a:r>
              <a:rPr lang="he-IL" sz="2400" dirty="0"/>
              <a:t> ישראל בצערם.</a:t>
            </a:r>
            <a:br>
              <a:rPr lang="en-US" sz="2400" dirty="0"/>
            </a:br>
            <a:r>
              <a:rPr lang="he-IL" sz="2400" dirty="0"/>
              <a:t>מדרש רבה: הסנה אינו חשוב וקטן, ה' מראה למשה שהוא נמצא בכל מקום ומראה לו בעזרת הסנה שכמו שהסנה איננו אֻכַּל כך גם עם ישראל לא "יאכל" על ידי המצרים.</a:t>
            </a:r>
          </a:p>
          <a:p>
            <a:pPr marL="285750" indent="-285750">
              <a:buFont typeface="Arial" panose="020B0604020202020204" pitchFamily="34" charset="0"/>
              <a:buChar char="•"/>
            </a:pPr>
            <a:endParaRPr lang="he-IL" sz="2400" dirty="0"/>
          </a:p>
          <a:p>
            <a:pPr marL="285750" indent="-285750">
              <a:buFont typeface="Arial" panose="020B0604020202020204" pitchFamily="34" charset="0"/>
              <a:buChar char="•"/>
            </a:pPr>
            <a:endParaRPr lang="en-US" sz="2400" b="1" dirty="0"/>
          </a:p>
        </p:txBody>
      </p:sp>
    </p:spTree>
    <p:extLst>
      <p:ext uri="{BB962C8B-B14F-4D97-AF65-F5344CB8AC3E}">
        <p14:creationId xmlns:p14="http://schemas.microsoft.com/office/powerpoint/2010/main" val="256721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47961956"/>
              </p:ext>
            </p:extLst>
          </p:nvPr>
        </p:nvGraphicFramePr>
        <p:xfrm>
          <a:off x="0" y="0"/>
          <a:ext cx="12192000" cy="6764185"/>
        </p:xfrm>
        <a:graphic>
          <a:graphicData uri="http://schemas.openxmlformats.org/drawingml/2006/table">
            <a:tbl>
              <a:tblPr rtl="1" firstRow="1" firstCol="1" bandRow="1">
                <a:tableStyleId>{5C22544A-7EE6-4342-B048-85BDC9FD1C3A}</a:tableStyleId>
              </a:tblPr>
              <a:tblGrid>
                <a:gridCol w="306027">
                  <a:extLst>
                    <a:ext uri="{9D8B030D-6E8A-4147-A177-3AD203B41FA5}">
                      <a16:colId xmlns:a16="http://schemas.microsoft.com/office/drawing/2014/main" val="20000"/>
                    </a:ext>
                  </a:extLst>
                </a:gridCol>
                <a:gridCol w="1017955">
                  <a:extLst>
                    <a:ext uri="{9D8B030D-6E8A-4147-A177-3AD203B41FA5}">
                      <a16:colId xmlns:a16="http://schemas.microsoft.com/office/drawing/2014/main" val="20001"/>
                    </a:ext>
                  </a:extLst>
                </a:gridCol>
                <a:gridCol w="2826941">
                  <a:extLst>
                    <a:ext uri="{9D8B030D-6E8A-4147-A177-3AD203B41FA5}">
                      <a16:colId xmlns:a16="http://schemas.microsoft.com/office/drawing/2014/main" val="20002"/>
                    </a:ext>
                  </a:extLst>
                </a:gridCol>
                <a:gridCol w="1205710">
                  <a:extLst>
                    <a:ext uri="{9D8B030D-6E8A-4147-A177-3AD203B41FA5}">
                      <a16:colId xmlns:a16="http://schemas.microsoft.com/office/drawing/2014/main" val="20003"/>
                    </a:ext>
                  </a:extLst>
                </a:gridCol>
                <a:gridCol w="4874050">
                  <a:extLst>
                    <a:ext uri="{9D8B030D-6E8A-4147-A177-3AD203B41FA5}">
                      <a16:colId xmlns:a16="http://schemas.microsoft.com/office/drawing/2014/main" val="20004"/>
                    </a:ext>
                  </a:extLst>
                </a:gridCol>
                <a:gridCol w="1961317">
                  <a:extLst>
                    <a:ext uri="{9D8B030D-6E8A-4147-A177-3AD203B41FA5}">
                      <a16:colId xmlns:a16="http://schemas.microsoft.com/office/drawing/2014/main" val="20005"/>
                    </a:ext>
                  </a:extLst>
                </a:gridCol>
              </a:tblGrid>
              <a:tr h="467071">
                <a:tc>
                  <a:txBody>
                    <a:bodyPr/>
                    <a:lstStyle/>
                    <a:p>
                      <a:pPr algn="ctr" rtl="1">
                        <a:lnSpc>
                          <a:spcPct val="150000"/>
                        </a:lnSpc>
                        <a:spcAft>
                          <a:spcPts val="0"/>
                        </a:spcAft>
                      </a:pPr>
                      <a:r>
                        <a:rPr lang="he-IL" sz="1400" dirty="0">
                          <a:effectLst/>
                        </a:rPr>
                        <a:t>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tc gridSpan="5">
                  <a:txBody>
                    <a:bodyPr/>
                    <a:lstStyle/>
                    <a:p>
                      <a:pPr algn="ctr" rtl="1">
                        <a:lnSpc>
                          <a:spcPct val="150000"/>
                        </a:lnSpc>
                        <a:spcAft>
                          <a:spcPts val="0"/>
                        </a:spcAft>
                      </a:pPr>
                      <a:r>
                        <a:rPr lang="he-IL" sz="1600" dirty="0">
                          <a:effectLst/>
                        </a:rPr>
                        <a:t>הייעוד הכללי, הטלת השליחות:  "וְעַתָּה לְכָה וְאֶשְׁלָחֲךָ אֶל-פַּרְעֹה וְהוֹצֵא אֶת-עַמִּי בְנֵי-יִשְׂרָאֵל מִמִּצְרָיִם"</a:t>
                      </a:r>
                      <a:r>
                        <a:rPr lang="en-US" sz="1600" dirty="0">
                          <a:effectLst/>
                        </a:rPr>
                        <a:t>:</a:t>
                      </a:r>
                      <a:r>
                        <a:rPr lang="he-IL" sz="1600" dirty="0">
                          <a:effectLst/>
                        </a:rPr>
                        <a:t> (ג', י)</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10000"/>
                  </a:ext>
                </a:extLst>
              </a:tr>
              <a:tr h="248574">
                <a:tc>
                  <a:txBody>
                    <a:bodyPr/>
                    <a:lstStyle/>
                    <a:p>
                      <a:pPr algn="ctr" rtl="1">
                        <a:lnSpc>
                          <a:spcPct val="150000"/>
                        </a:lnSpc>
                        <a:spcAft>
                          <a:spcPts val="0"/>
                        </a:spcAft>
                      </a:pPr>
                      <a:r>
                        <a:rPr lang="he-IL" sz="1400">
                          <a:effectLst/>
                        </a:rPr>
                        <a:t> </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tc>
                  <a:txBody>
                    <a:bodyPr/>
                    <a:lstStyle/>
                    <a:p>
                      <a:pPr algn="ctr" rtl="1">
                        <a:lnSpc>
                          <a:spcPct val="150000"/>
                        </a:lnSpc>
                        <a:spcAft>
                          <a:spcPts val="0"/>
                        </a:spcAft>
                      </a:pPr>
                      <a:r>
                        <a:rPr lang="he-IL" sz="1600">
                          <a:effectLst/>
                        </a:rPr>
                        <a:t> </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tc>
                  <a:txBody>
                    <a:bodyPr/>
                    <a:lstStyle/>
                    <a:p>
                      <a:pPr algn="ctr" rtl="1">
                        <a:lnSpc>
                          <a:spcPct val="150000"/>
                        </a:lnSpc>
                        <a:spcAft>
                          <a:spcPts val="0"/>
                        </a:spcAft>
                      </a:pPr>
                      <a:r>
                        <a:rPr lang="he-IL" sz="1600" dirty="0">
                          <a:effectLst/>
                        </a:rPr>
                        <a:t>טענות משה</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tc>
                  <a:txBody>
                    <a:bodyPr/>
                    <a:lstStyle/>
                    <a:p>
                      <a:pPr algn="ctr" rtl="1">
                        <a:lnSpc>
                          <a:spcPct val="150000"/>
                        </a:lnSpc>
                        <a:spcAft>
                          <a:spcPts val="0"/>
                        </a:spcAft>
                      </a:pP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tc>
                  <a:txBody>
                    <a:bodyPr/>
                    <a:lstStyle/>
                    <a:p>
                      <a:pPr algn="ctr" rtl="1">
                        <a:lnSpc>
                          <a:spcPct val="150000"/>
                        </a:lnSpc>
                        <a:spcAft>
                          <a:spcPts val="0"/>
                        </a:spcAft>
                      </a:pPr>
                      <a:r>
                        <a:rPr lang="he-IL" sz="1600" dirty="0">
                          <a:effectLst/>
                        </a:rPr>
                        <a:t>תשובות הקב"ה</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tc>
                  <a:txBody>
                    <a:bodyPr/>
                    <a:lstStyle/>
                    <a:p>
                      <a:pPr algn="ctr" rtl="1">
                        <a:lnSpc>
                          <a:spcPct val="150000"/>
                        </a:lnSpc>
                        <a:spcAft>
                          <a:spcPts val="0"/>
                        </a:spcAft>
                      </a:pPr>
                      <a:r>
                        <a:rPr lang="he-IL" sz="1600">
                          <a:effectLst/>
                        </a:rPr>
                        <a:t> </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extLst>
                  <a:ext uri="{0D108BD9-81ED-4DB2-BD59-A6C34878D82A}">
                    <a16:rowId xmlns:a16="http://schemas.microsoft.com/office/drawing/2014/main" val="10001"/>
                  </a:ext>
                </a:extLst>
              </a:tr>
              <a:tr h="1014779">
                <a:tc>
                  <a:txBody>
                    <a:bodyPr/>
                    <a:lstStyle/>
                    <a:p>
                      <a:pPr algn="ctr" rtl="1">
                        <a:lnSpc>
                          <a:spcPct val="150000"/>
                        </a:lnSpc>
                        <a:spcAft>
                          <a:spcPts val="0"/>
                        </a:spcAft>
                      </a:pPr>
                      <a:r>
                        <a:rPr lang="he-IL" sz="1400">
                          <a:effectLst/>
                        </a:rPr>
                        <a:t>א. </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tc>
                  <a:txBody>
                    <a:bodyPr/>
                    <a:lstStyle/>
                    <a:p>
                      <a:pPr algn="ctr" rtl="1">
                        <a:lnSpc>
                          <a:spcPct val="150000"/>
                        </a:lnSpc>
                        <a:spcAft>
                          <a:spcPts val="0"/>
                        </a:spcAft>
                      </a:pPr>
                      <a:r>
                        <a:rPr lang="he-IL" sz="1400">
                          <a:effectLst/>
                        </a:rPr>
                        <a:t>שאלה על עצם השליחות והתאמתו לה</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tc>
                  <a:txBody>
                    <a:bodyPr/>
                    <a:lstStyle/>
                    <a:p>
                      <a:pPr algn="ctr" rtl="1">
                        <a:lnSpc>
                          <a:spcPct val="150000"/>
                        </a:lnSpc>
                        <a:spcAft>
                          <a:spcPts val="0"/>
                        </a:spcAft>
                      </a:pPr>
                      <a:r>
                        <a:rPr lang="he-IL" sz="1600" dirty="0">
                          <a:effectLst/>
                        </a:rPr>
                        <a:t>"</a:t>
                      </a:r>
                      <a:r>
                        <a:rPr lang="en-US" sz="1600" dirty="0">
                          <a:effectLst/>
                        </a:rPr>
                        <a:t> </a:t>
                      </a:r>
                      <a:r>
                        <a:rPr lang="he-IL" sz="1600" dirty="0">
                          <a:effectLst/>
                        </a:rPr>
                        <a:t>וַיֹּאמֶר משֶׁה </a:t>
                      </a:r>
                      <a:r>
                        <a:rPr lang="he-IL" sz="1600" dirty="0" err="1">
                          <a:effectLst/>
                        </a:rPr>
                        <a:t>אֶל-הָאֱלֹקים</a:t>
                      </a:r>
                      <a:r>
                        <a:rPr lang="he-IL" sz="1600" dirty="0">
                          <a:effectLst/>
                        </a:rPr>
                        <a:t> מִי</a:t>
                      </a:r>
                      <a:endParaRPr lang="en-US" sz="1400" dirty="0">
                        <a:effectLst/>
                      </a:endParaRPr>
                    </a:p>
                    <a:p>
                      <a:pPr algn="ctr" rtl="1">
                        <a:lnSpc>
                          <a:spcPct val="150000"/>
                        </a:lnSpc>
                        <a:spcAft>
                          <a:spcPts val="0"/>
                        </a:spcAft>
                      </a:pPr>
                      <a:r>
                        <a:rPr lang="he-IL" sz="1600" dirty="0">
                          <a:effectLst/>
                        </a:rPr>
                        <a:t> אָנֹכִי כִּי אֵלֵךְ אֶל-פַּרְעֹה וְכִי אוֹצִיא אֶת-בְּנֵי יִשְׂרָאֵל מִמִּצְרָיִם". (יא)</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tc>
                  <a:txBody>
                    <a:bodyPr/>
                    <a:lstStyle/>
                    <a:p>
                      <a:pPr algn="ctr" rtl="1">
                        <a:lnSpc>
                          <a:spcPct val="150000"/>
                        </a:lnSpc>
                        <a:spcAft>
                          <a:spcPts val="0"/>
                        </a:spcAft>
                      </a:pPr>
                      <a:r>
                        <a:rPr lang="he-IL" sz="1600" dirty="0">
                          <a:effectLst/>
                          <a:latin typeface="Calibri" panose="020F0502020204030204" pitchFamily="34" charset="0"/>
                          <a:ea typeface="Times New Roman" panose="02020603050405020304" pitchFamily="18" charset="0"/>
                          <a:cs typeface="+mn-cs"/>
                        </a:rPr>
                        <a:t>אישי</a:t>
                      </a:r>
                      <a:endParaRPr lang="en-US" sz="1600" dirty="0">
                        <a:effectLst/>
                        <a:latin typeface="Calibri" panose="020F0502020204030204" pitchFamily="34" charset="0"/>
                        <a:ea typeface="Times New Roman" panose="02020603050405020304" pitchFamily="18" charset="0"/>
                        <a:cs typeface="+mn-cs"/>
                      </a:endParaRPr>
                    </a:p>
                  </a:txBody>
                  <a:tcPr marL="46636" marR="46636" marT="0" marB="0"/>
                </a:tc>
                <a:tc>
                  <a:txBody>
                    <a:bodyPr/>
                    <a:lstStyle/>
                    <a:p>
                      <a:pPr algn="ctr" rtl="1">
                        <a:lnSpc>
                          <a:spcPct val="150000"/>
                        </a:lnSpc>
                        <a:spcAft>
                          <a:spcPts val="0"/>
                        </a:spcAft>
                      </a:pPr>
                      <a:endParaRPr lang="en-US" sz="1400">
                        <a:effectLst/>
                      </a:endParaRPr>
                    </a:p>
                    <a:p>
                      <a:pPr algn="ctr" rtl="1">
                        <a:lnSpc>
                          <a:spcPct val="115000"/>
                        </a:lnSpc>
                        <a:spcAft>
                          <a:spcPts val="1000"/>
                        </a:spcAft>
                      </a:pPr>
                      <a:r>
                        <a:rPr lang="he-IL" sz="1400">
                          <a:effectLst/>
                        </a:rPr>
                        <a:t>פרק ג'</a:t>
                      </a:r>
                      <a:endParaRPr lang="en-US" sz="1400">
                        <a:effectLst/>
                      </a:endParaRPr>
                    </a:p>
                    <a:p>
                      <a:pPr algn="ctr" rtl="1">
                        <a:lnSpc>
                          <a:spcPct val="150000"/>
                        </a:lnSpc>
                        <a:spcAft>
                          <a:spcPts val="0"/>
                        </a:spcAft>
                      </a:pPr>
                      <a:r>
                        <a:rPr lang="he-IL" sz="1600">
                          <a:effectLst/>
                        </a:rPr>
                        <a:t>"</a:t>
                      </a:r>
                      <a:r>
                        <a:rPr lang="en-US" sz="1600">
                          <a:effectLst/>
                        </a:rPr>
                        <a:t> </a:t>
                      </a:r>
                      <a:r>
                        <a:rPr lang="he-IL" sz="1600">
                          <a:effectLst/>
                        </a:rPr>
                        <a:t>וַיֹּאמֶר כִּי-אֶהְיֶה עִמָּךְ</a:t>
                      </a:r>
                      <a:r>
                        <a:rPr lang="en-US" sz="1400">
                          <a:effectLst/>
                        </a:rPr>
                        <a:t> </a:t>
                      </a:r>
                      <a:r>
                        <a:rPr lang="he-IL" sz="1600">
                          <a:effectLst/>
                        </a:rPr>
                        <a:t> וְזֶה-לְּךָ הָאוֹת כִּי אָנֹכִי שְׁלַחְתִּיךָ". (יב)</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tc>
                  <a:txBody>
                    <a:bodyPr/>
                    <a:lstStyle/>
                    <a:p>
                      <a:pPr algn="ctr" rtl="1">
                        <a:lnSpc>
                          <a:spcPct val="150000"/>
                        </a:lnSpc>
                        <a:spcAft>
                          <a:spcPts val="0"/>
                        </a:spcAft>
                      </a:pPr>
                      <a:r>
                        <a:rPr lang="he-IL" sz="1400">
                          <a:effectLst/>
                        </a:rPr>
                        <a:t>הבטחת גיבוי ותוספת עידוד</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extLst>
                  <a:ext uri="{0D108BD9-81ED-4DB2-BD59-A6C34878D82A}">
                    <a16:rowId xmlns:a16="http://schemas.microsoft.com/office/drawing/2014/main" val="10002"/>
                  </a:ext>
                </a:extLst>
              </a:tr>
              <a:tr h="994296">
                <a:tc>
                  <a:txBody>
                    <a:bodyPr/>
                    <a:lstStyle/>
                    <a:p>
                      <a:pPr algn="ctr" rtl="1">
                        <a:lnSpc>
                          <a:spcPct val="150000"/>
                        </a:lnSpc>
                        <a:spcAft>
                          <a:spcPts val="0"/>
                        </a:spcAft>
                      </a:pPr>
                      <a:r>
                        <a:rPr lang="he-IL" sz="1400">
                          <a:effectLst/>
                        </a:rPr>
                        <a:t>ב. </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tc>
                  <a:txBody>
                    <a:bodyPr/>
                    <a:lstStyle/>
                    <a:p>
                      <a:pPr algn="ctr" rtl="1">
                        <a:lnSpc>
                          <a:spcPct val="150000"/>
                        </a:lnSpc>
                        <a:spcAft>
                          <a:spcPts val="0"/>
                        </a:spcAft>
                      </a:pPr>
                      <a:r>
                        <a:rPr lang="he-IL" sz="1400">
                          <a:effectLst/>
                        </a:rPr>
                        <a:t>שאלת הבהרה מתבקשת</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tc>
                  <a:txBody>
                    <a:bodyPr/>
                    <a:lstStyle/>
                    <a:p>
                      <a:pPr algn="ctr" rtl="1">
                        <a:lnSpc>
                          <a:spcPct val="150000"/>
                        </a:lnSpc>
                        <a:spcAft>
                          <a:spcPts val="0"/>
                        </a:spcAft>
                      </a:pPr>
                      <a:r>
                        <a:rPr lang="he-IL" sz="1600">
                          <a:effectLst/>
                        </a:rPr>
                        <a:t>"הִנֵּה אָנֹכִי בָא אֶל-בְּנֵי יִשְׂרָאֵל וְאָמַרְתִּי לָהֶם אֱלֹקי אֲבוֹתֵיכֶם שְׁלָחַנִי אֲלֵיכֶם וְאָמְרוּ-לִי מַה-שְּׁמוֹ מָה אֹמַר אֲלֵהֶם" (יג)</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tc>
                  <a:txBody>
                    <a:bodyPr/>
                    <a:lstStyle/>
                    <a:p>
                      <a:pPr algn="ctr" rtl="1">
                        <a:lnSpc>
                          <a:spcPct val="150000"/>
                        </a:lnSpc>
                        <a:spcAft>
                          <a:spcPts val="0"/>
                        </a:spcAft>
                      </a:pPr>
                      <a:r>
                        <a:rPr lang="he-IL" sz="1600" dirty="0">
                          <a:effectLst/>
                          <a:latin typeface="Calibri" panose="020F0502020204030204" pitchFamily="34" charset="0"/>
                          <a:ea typeface="Times New Roman" panose="02020603050405020304" pitchFamily="18" charset="0"/>
                          <a:cs typeface="+mn-cs"/>
                        </a:rPr>
                        <a:t>לאומי</a:t>
                      </a:r>
                      <a:endParaRPr lang="en-US" sz="1600" dirty="0">
                        <a:effectLst/>
                        <a:latin typeface="Calibri" panose="020F0502020204030204" pitchFamily="34" charset="0"/>
                        <a:ea typeface="Times New Roman" panose="02020603050405020304" pitchFamily="18" charset="0"/>
                        <a:cs typeface="+mn-cs"/>
                      </a:endParaRPr>
                    </a:p>
                  </a:txBody>
                  <a:tcPr marL="46636" marR="46636" marT="0" marB="0"/>
                </a:tc>
                <a:tc>
                  <a:txBody>
                    <a:bodyPr/>
                    <a:lstStyle/>
                    <a:p>
                      <a:pPr algn="ctr" rtl="1">
                        <a:lnSpc>
                          <a:spcPct val="150000"/>
                        </a:lnSpc>
                        <a:spcAft>
                          <a:spcPts val="0"/>
                        </a:spcAft>
                      </a:pPr>
                      <a:r>
                        <a:rPr lang="he-IL" sz="1600" dirty="0">
                          <a:effectLst/>
                        </a:rPr>
                        <a:t>"כֹּה תֹאמַר לִבְנֵי יִשְׂרָאֵל אֶהְיֶה שְׁלָחַנִי אֲלֵיכֶם</a:t>
                      </a:r>
                      <a:r>
                        <a:rPr lang="en-US" sz="1600" dirty="0">
                          <a:effectLst/>
                        </a:rPr>
                        <a:t>"</a:t>
                      </a:r>
                      <a:r>
                        <a:rPr lang="he-IL" sz="1600" dirty="0">
                          <a:effectLst/>
                        </a:rPr>
                        <a:t>(יד)</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tc>
                  <a:txBody>
                    <a:bodyPr/>
                    <a:lstStyle/>
                    <a:p>
                      <a:pPr algn="ctr" rtl="1">
                        <a:lnSpc>
                          <a:spcPct val="150000"/>
                        </a:lnSpc>
                        <a:spcAft>
                          <a:spcPts val="0"/>
                        </a:spcAft>
                      </a:pPr>
                      <a:r>
                        <a:rPr lang="he-IL" sz="1400">
                          <a:effectLst/>
                        </a:rPr>
                        <a:t>תשובה מפורטת לשאלה</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extLst>
                  <a:ext uri="{0D108BD9-81ED-4DB2-BD59-A6C34878D82A}">
                    <a16:rowId xmlns:a16="http://schemas.microsoft.com/office/drawing/2014/main" val="10003"/>
                  </a:ext>
                </a:extLst>
              </a:tr>
              <a:tr h="1220928">
                <a:tc>
                  <a:txBody>
                    <a:bodyPr/>
                    <a:lstStyle/>
                    <a:p>
                      <a:pPr algn="ctr" rtl="1">
                        <a:lnSpc>
                          <a:spcPct val="150000"/>
                        </a:lnSpc>
                        <a:spcAft>
                          <a:spcPts val="0"/>
                        </a:spcAft>
                      </a:pPr>
                      <a:r>
                        <a:rPr lang="he-IL" sz="1400" dirty="0">
                          <a:effectLst/>
                        </a:rPr>
                        <a:t>ג.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tc>
                  <a:txBody>
                    <a:bodyPr/>
                    <a:lstStyle/>
                    <a:p>
                      <a:pPr algn="ctr" rtl="1">
                        <a:lnSpc>
                          <a:spcPct val="150000"/>
                        </a:lnSpc>
                        <a:spcAft>
                          <a:spcPts val="0"/>
                        </a:spcAft>
                      </a:pPr>
                      <a:r>
                        <a:rPr lang="he-IL" sz="1200" dirty="0">
                          <a:effectLst/>
                        </a:rPr>
                        <a:t>חשש מתגובת ישראל (בניגוד להבטחת ה')</a:t>
                      </a: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tc>
                  <a:txBody>
                    <a:bodyPr/>
                    <a:lstStyle/>
                    <a:p>
                      <a:pPr algn="ctr" rtl="1">
                        <a:lnSpc>
                          <a:spcPct val="150000"/>
                        </a:lnSpc>
                        <a:spcAft>
                          <a:spcPts val="0"/>
                        </a:spcAft>
                      </a:pPr>
                      <a:r>
                        <a:rPr lang="he-IL" sz="1600">
                          <a:effectLst/>
                        </a:rPr>
                        <a:t>"וְהֵן לֹא-יַאֲמִינוּ לִי</a:t>
                      </a:r>
                      <a:endParaRPr lang="en-US" sz="1400">
                        <a:effectLst/>
                      </a:endParaRPr>
                    </a:p>
                    <a:p>
                      <a:pPr algn="ctr" rtl="1">
                        <a:lnSpc>
                          <a:spcPct val="150000"/>
                        </a:lnSpc>
                        <a:spcAft>
                          <a:spcPts val="0"/>
                        </a:spcAft>
                      </a:pPr>
                      <a:r>
                        <a:rPr lang="he-IL" sz="1600">
                          <a:effectLst/>
                        </a:rPr>
                        <a:t> וְלֹא יִשְׁמְעוּ בְּקֹלִי כִּי יֹאמְרוּ </a:t>
                      </a:r>
                      <a:endParaRPr lang="en-US" sz="1400">
                        <a:effectLst/>
                      </a:endParaRPr>
                    </a:p>
                    <a:p>
                      <a:pPr algn="ctr" rtl="1">
                        <a:lnSpc>
                          <a:spcPct val="150000"/>
                        </a:lnSpc>
                        <a:spcAft>
                          <a:spcPts val="0"/>
                        </a:spcAft>
                      </a:pPr>
                      <a:r>
                        <a:rPr lang="he-IL" sz="1600">
                          <a:effectLst/>
                        </a:rPr>
                        <a:t>לֹא-נִרְאָה אֵלֶיךָ ה'</a:t>
                      </a:r>
                      <a:r>
                        <a:rPr lang="en-US" sz="1600">
                          <a:effectLst/>
                        </a:rPr>
                        <a:t>:" </a:t>
                      </a:r>
                      <a:r>
                        <a:rPr lang="he-IL" sz="1600">
                          <a:effectLst/>
                        </a:rPr>
                        <a:t> (א)</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tc>
                  <a:txBody>
                    <a:bodyPr/>
                    <a:lstStyle/>
                    <a:p>
                      <a:pPr algn="ctr" rtl="1">
                        <a:lnSpc>
                          <a:spcPct val="150000"/>
                        </a:lnSpc>
                        <a:spcAft>
                          <a:spcPts val="0"/>
                        </a:spcAft>
                      </a:pPr>
                      <a:r>
                        <a:rPr lang="he-IL" sz="1600" dirty="0">
                          <a:effectLst/>
                          <a:latin typeface="Calibri" panose="020F0502020204030204" pitchFamily="34" charset="0"/>
                          <a:ea typeface="Times New Roman" panose="02020603050405020304" pitchFamily="18" charset="0"/>
                          <a:cs typeface="+mn-cs"/>
                        </a:rPr>
                        <a:t>לאומי</a:t>
                      </a:r>
                      <a:endParaRPr lang="en-US" sz="1600" dirty="0">
                        <a:effectLst/>
                        <a:latin typeface="Calibri" panose="020F0502020204030204" pitchFamily="34" charset="0"/>
                        <a:ea typeface="Times New Roman" panose="02020603050405020304" pitchFamily="18" charset="0"/>
                        <a:cs typeface="+mn-cs"/>
                      </a:endParaRPr>
                    </a:p>
                  </a:txBody>
                  <a:tcPr marL="46636" marR="46636" marT="0" marB="0"/>
                </a:tc>
                <a:tc>
                  <a:txBody>
                    <a:bodyPr/>
                    <a:lstStyle/>
                    <a:p>
                      <a:pPr algn="ctr" rtl="1">
                        <a:lnSpc>
                          <a:spcPct val="150000"/>
                        </a:lnSpc>
                        <a:spcAft>
                          <a:spcPts val="0"/>
                        </a:spcAft>
                      </a:pPr>
                      <a:endParaRPr lang="en-US" sz="1400" dirty="0">
                        <a:effectLst/>
                      </a:endParaRPr>
                    </a:p>
                    <a:p>
                      <a:pPr algn="ctr" rtl="1"/>
                      <a:r>
                        <a:rPr lang="he-IL" sz="1600" dirty="0">
                          <a:effectLst/>
                        </a:rPr>
                        <a:t>מתן האותות (ב- ט)</a:t>
                      </a:r>
                      <a:r>
                        <a:rPr lang="en-US" sz="1400" dirty="0">
                          <a:effectLst/>
                        </a:rPr>
                        <a:t> </a:t>
                      </a:r>
                      <a:endParaRPr lang="en-US" sz="1400" dirty="0">
                        <a:effectLst/>
                        <a:latin typeface="Calibri" panose="020F0502020204030204" pitchFamily="34" charset="0"/>
                      </a:endParaRPr>
                    </a:p>
                  </a:txBody>
                  <a:tcPr marL="46636" marR="46636" marT="0" marB="0"/>
                </a:tc>
                <a:tc>
                  <a:txBody>
                    <a:bodyPr/>
                    <a:lstStyle/>
                    <a:p>
                      <a:pPr algn="ctr" rtl="1">
                        <a:lnSpc>
                          <a:spcPct val="150000"/>
                        </a:lnSpc>
                        <a:spcAft>
                          <a:spcPts val="0"/>
                        </a:spcAft>
                      </a:pPr>
                      <a:r>
                        <a:rPr lang="he-IL" sz="1400">
                          <a:effectLst/>
                        </a:rPr>
                        <a:t>מענה לחששות תוך נזיפה מרומזת </a:t>
                      </a:r>
                      <a:endParaRPr lang="en-US" sz="1400">
                        <a:effectLst/>
                      </a:endParaRPr>
                    </a:p>
                    <a:p>
                      <a:pPr algn="ctr" rtl="1">
                        <a:lnSpc>
                          <a:spcPct val="150000"/>
                        </a:lnSpc>
                        <a:spcAft>
                          <a:spcPts val="0"/>
                        </a:spcAft>
                      </a:pPr>
                      <a:r>
                        <a:rPr lang="he-IL" sz="1400">
                          <a:effectLst/>
                        </a:rPr>
                        <a:t>(רש"י ד', ג, ו)</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extLst>
                  <a:ext uri="{0D108BD9-81ED-4DB2-BD59-A6C34878D82A}">
                    <a16:rowId xmlns:a16="http://schemas.microsoft.com/office/drawing/2014/main" val="10004"/>
                  </a:ext>
                </a:extLst>
              </a:tr>
              <a:tr h="1230354">
                <a:tc>
                  <a:txBody>
                    <a:bodyPr/>
                    <a:lstStyle/>
                    <a:p>
                      <a:pPr algn="ctr" rtl="1">
                        <a:lnSpc>
                          <a:spcPct val="150000"/>
                        </a:lnSpc>
                        <a:spcAft>
                          <a:spcPts val="0"/>
                        </a:spcAft>
                      </a:pPr>
                      <a:r>
                        <a:rPr lang="he-IL" sz="1400">
                          <a:effectLst/>
                        </a:rPr>
                        <a:t>ד.</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tc>
                  <a:txBody>
                    <a:bodyPr/>
                    <a:lstStyle/>
                    <a:p>
                      <a:pPr algn="ctr" rtl="1">
                        <a:lnSpc>
                          <a:spcPct val="150000"/>
                        </a:lnSpc>
                        <a:spcAft>
                          <a:spcPts val="0"/>
                        </a:spcAft>
                      </a:pPr>
                      <a:r>
                        <a:rPr lang="he-IL" sz="1200" dirty="0">
                          <a:effectLst/>
                        </a:rPr>
                        <a:t>חשש אישי (בניגוד למינויו בידי ה' לשליחות)</a:t>
                      </a: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tc>
                  <a:txBody>
                    <a:bodyPr/>
                    <a:lstStyle/>
                    <a:p>
                      <a:pPr algn="ctr" rtl="1">
                        <a:lnSpc>
                          <a:spcPct val="150000"/>
                        </a:lnSpc>
                        <a:spcAft>
                          <a:spcPts val="0"/>
                        </a:spcAft>
                      </a:pPr>
                      <a:r>
                        <a:rPr lang="he-IL" sz="1400" dirty="0">
                          <a:effectLst/>
                        </a:rPr>
                        <a:t>" לֹא אִישׁ דְּבָרִים אָנֹכִי גַּם מִתְּמוֹל גַּם מִשִּׁלְשֹׁם גַּם מֵאָז דַּבֶּרְךָ אֶל-עַבְדֶּךָ כִּי כְבַד-פֶּה וּכְבַד לָשׁוֹן אָנֹכִי"</a:t>
                      </a:r>
                      <a:r>
                        <a:rPr lang="en-US" sz="1400" dirty="0">
                          <a:effectLst/>
                        </a:rPr>
                        <a:t>: </a:t>
                      </a:r>
                      <a:r>
                        <a:rPr lang="he-IL" sz="1400" dirty="0">
                          <a:effectLst/>
                        </a:rPr>
                        <a:t> (י)</a:t>
                      </a:r>
                      <a:br>
                        <a:rPr lang="en-US" sz="1600" dirty="0">
                          <a:effectLst/>
                        </a:rPr>
                      </a:b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tc>
                  <a:txBody>
                    <a:bodyPr/>
                    <a:lstStyle/>
                    <a:p>
                      <a:pPr algn="ctr" rtl="1">
                        <a:lnSpc>
                          <a:spcPct val="150000"/>
                        </a:lnSpc>
                        <a:spcAft>
                          <a:spcPts val="0"/>
                        </a:spcAft>
                      </a:pPr>
                      <a:r>
                        <a:rPr lang="he-IL" sz="1600" dirty="0">
                          <a:effectLst/>
                          <a:latin typeface="Calibri" panose="020F0502020204030204" pitchFamily="34" charset="0"/>
                          <a:ea typeface="Times New Roman" panose="02020603050405020304" pitchFamily="18" charset="0"/>
                          <a:cs typeface="+mn-cs"/>
                        </a:rPr>
                        <a:t>אישי</a:t>
                      </a:r>
                      <a:endParaRPr lang="en-US" sz="1600" dirty="0">
                        <a:effectLst/>
                        <a:latin typeface="Calibri" panose="020F0502020204030204" pitchFamily="34" charset="0"/>
                        <a:ea typeface="Times New Roman" panose="02020603050405020304" pitchFamily="18" charset="0"/>
                        <a:cs typeface="+mn-cs"/>
                      </a:endParaRPr>
                    </a:p>
                  </a:txBody>
                  <a:tcPr marL="46636" marR="46636" marT="0" marB="0"/>
                </a:tc>
                <a:tc>
                  <a:txBody>
                    <a:bodyPr/>
                    <a:lstStyle/>
                    <a:p>
                      <a:pPr algn="ctr" rtl="1">
                        <a:lnSpc>
                          <a:spcPct val="150000"/>
                        </a:lnSpc>
                        <a:spcAft>
                          <a:spcPts val="0"/>
                        </a:spcAft>
                      </a:pPr>
                      <a:r>
                        <a:rPr lang="he-IL" sz="1600">
                          <a:effectLst/>
                        </a:rPr>
                        <a:t>" מִי שָׂם פֶּה לָאָדָם אוֹ מִי-יָשׂוּם אִלֵּם אוֹ חֵרֵשׁ אוֹ פִקֵּחַ אוֹ עִוֵּר הֲלֹא אָנֹכִי ה'</a:t>
                      </a:r>
                      <a:r>
                        <a:rPr lang="en-US" sz="1600">
                          <a:effectLst/>
                        </a:rPr>
                        <a:t>: </a:t>
                      </a:r>
                      <a:br>
                        <a:rPr lang="en-US" sz="1600">
                          <a:effectLst/>
                        </a:rPr>
                      </a:br>
                      <a:r>
                        <a:rPr lang="en-US" sz="1600">
                          <a:effectLst/>
                        </a:rPr>
                        <a:t> </a:t>
                      </a:r>
                      <a:r>
                        <a:rPr lang="he-IL" sz="1600">
                          <a:effectLst/>
                        </a:rPr>
                        <a:t>וְעַתָּה לֵךְ וְאָנֹכִי אֶהְיֶה עִם-פִּיךָ..." (יא- יב)</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tc>
                  <a:txBody>
                    <a:bodyPr/>
                    <a:lstStyle/>
                    <a:p>
                      <a:pPr algn="ctr" rtl="1">
                        <a:lnSpc>
                          <a:spcPct val="150000"/>
                        </a:lnSpc>
                        <a:spcAft>
                          <a:spcPts val="0"/>
                        </a:spcAft>
                      </a:pPr>
                      <a:r>
                        <a:rPr lang="he-IL" sz="1400">
                          <a:effectLst/>
                        </a:rPr>
                        <a:t>סתירת טענות משה ודרישה חוזרת בתקיפות</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extLst>
                  <a:ext uri="{0D108BD9-81ED-4DB2-BD59-A6C34878D82A}">
                    <a16:rowId xmlns:a16="http://schemas.microsoft.com/office/drawing/2014/main" val="10005"/>
                  </a:ext>
                </a:extLst>
              </a:tr>
              <a:tr h="830574">
                <a:tc>
                  <a:txBody>
                    <a:bodyPr/>
                    <a:lstStyle/>
                    <a:p>
                      <a:pPr algn="ctr" rtl="1">
                        <a:lnSpc>
                          <a:spcPct val="150000"/>
                        </a:lnSpc>
                        <a:spcAft>
                          <a:spcPts val="0"/>
                        </a:spcAft>
                      </a:pPr>
                      <a:r>
                        <a:rPr lang="he-IL" sz="1400">
                          <a:effectLst/>
                        </a:rPr>
                        <a:t>ה.</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tc>
                  <a:txBody>
                    <a:bodyPr/>
                    <a:lstStyle/>
                    <a:p>
                      <a:pPr algn="ctr" rtl="1">
                        <a:lnSpc>
                          <a:spcPct val="150000"/>
                        </a:lnSpc>
                        <a:spcAft>
                          <a:spcPts val="0"/>
                        </a:spcAft>
                      </a:pPr>
                      <a:r>
                        <a:rPr lang="he-IL" sz="1200" dirty="0">
                          <a:effectLst/>
                        </a:rPr>
                        <a:t>סירוב בלתי מנומק</a:t>
                      </a: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tc>
                  <a:txBody>
                    <a:bodyPr/>
                    <a:lstStyle/>
                    <a:p>
                      <a:pPr algn="ctr" rtl="1">
                        <a:lnSpc>
                          <a:spcPct val="150000"/>
                        </a:lnSpc>
                        <a:spcAft>
                          <a:spcPts val="0"/>
                        </a:spcAft>
                      </a:pPr>
                      <a:r>
                        <a:rPr lang="he-IL" sz="1600" dirty="0">
                          <a:effectLst/>
                        </a:rPr>
                        <a:t>"שְׁלַח-נָא בְּיַד-תִּשְׁלָח</a:t>
                      </a:r>
                      <a:r>
                        <a:rPr lang="en-US" sz="1600" dirty="0">
                          <a:effectLst/>
                        </a:rPr>
                        <a:t>:" </a:t>
                      </a:r>
                      <a:r>
                        <a:rPr lang="he-IL" sz="1600" dirty="0">
                          <a:effectLst/>
                        </a:rPr>
                        <a:t> (</a:t>
                      </a:r>
                      <a:r>
                        <a:rPr lang="he-IL" sz="1600" dirty="0" err="1">
                          <a:effectLst/>
                        </a:rPr>
                        <a:t>יג</a:t>
                      </a:r>
                      <a:r>
                        <a:rPr lang="he-IL" sz="1600" dirty="0">
                          <a:effectLst/>
                        </a:rPr>
                        <a:t>)</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tc>
                  <a:txBody>
                    <a:bodyPr/>
                    <a:lstStyle/>
                    <a:p>
                      <a:pPr algn="ctr" rtl="1">
                        <a:lnSpc>
                          <a:spcPct val="150000"/>
                        </a:lnSpc>
                        <a:spcAft>
                          <a:spcPts val="0"/>
                        </a:spcAft>
                      </a:pPr>
                      <a:r>
                        <a:rPr lang="he-IL" sz="1600" dirty="0">
                          <a:effectLst/>
                          <a:latin typeface="Calibri" panose="020F0502020204030204" pitchFamily="34" charset="0"/>
                          <a:ea typeface="Times New Roman" panose="02020603050405020304" pitchFamily="18" charset="0"/>
                          <a:cs typeface="+mn-cs"/>
                        </a:rPr>
                        <a:t>אישי</a:t>
                      </a:r>
                      <a:endParaRPr lang="en-US" sz="1600" dirty="0">
                        <a:effectLst/>
                        <a:latin typeface="Calibri" panose="020F0502020204030204" pitchFamily="34" charset="0"/>
                        <a:ea typeface="Times New Roman" panose="02020603050405020304" pitchFamily="18" charset="0"/>
                        <a:cs typeface="+mn-cs"/>
                      </a:endParaRPr>
                    </a:p>
                  </a:txBody>
                  <a:tcPr marL="46636" marR="46636" marT="0" marB="0"/>
                </a:tc>
                <a:tc>
                  <a:txBody>
                    <a:bodyPr/>
                    <a:lstStyle/>
                    <a:p>
                      <a:pPr algn="ctr" rtl="1">
                        <a:lnSpc>
                          <a:spcPct val="150000"/>
                        </a:lnSpc>
                        <a:spcAft>
                          <a:spcPts val="0"/>
                        </a:spcAft>
                      </a:pPr>
                      <a:r>
                        <a:rPr lang="he-IL" sz="1600" dirty="0">
                          <a:effectLst/>
                        </a:rPr>
                        <a:t>"</a:t>
                      </a:r>
                      <a:r>
                        <a:rPr lang="he-IL" sz="1600" dirty="0" err="1">
                          <a:effectLst/>
                        </a:rPr>
                        <a:t>וַיִּחַר-אַף</a:t>
                      </a:r>
                      <a:r>
                        <a:rPr lang="he-IL" sz="1600" dirty="0">
                          <a:effectLst/>
                        </a:rPr>
                        <a:t> ה' בְּמשֶׁה..."</a:t>
                      </a:r>
                      <a:endParaRPr lang="en-US" sz="1400" dirty="0">
                        <a:effectLst/>
                      </a:endParaRPr>
                    </a:p>
                    <a:p>
                      <a:pPr algn="ctr" rtl="1">
                        <a:lnSpc>
                          <a:spcPct val="150000"/>
                        </a:lnSpc>
                        <a:spcAft>
                          <a:spcPts val="0"/>
                        </a:spcAft>
                      </a:pPr>
                      <a:r>
                        <a:rPr lang="he-IL" sz="1600" dirty="0">
                          <a:effectLst/>
                        </a:rPr>
                        <a:t>(וצירוף אהרן לשליחות (יד- </a:t>
                      </a:r>
                      <a:r>
                        <a:rPr lang="he-IL" sz="1600" dirty="0" err="1">
                          <a:effectLst/>
                        </a:rPr>
                        <a:t>טז</a:t>
                      </a:r>
                      <a:r>
                        <a:rPr lang="he-IL" sz="1600" dirty="0">
                          <a:effectLst/>
                        </a:rPr>
                        <a:t>)</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tc>
                  <a:txBody>
                    <a:bodyPr/>
                    <a:lstStyle/>
                    <a:p>
                      <a:pPr algn="ctr" rtl="1">
                        <a:lnSpc>
                          <a:spcPct val="150000"/>
                        </a:lnSpc>
                        <a:spcAft>
                          <a:spcPts val="0"/>
                        </a:spcAft>
                      </a:pPr>
                      <a:r>
                        <a:rPr lang="he-IL" sz="1400" dirty="0">
                          <a:effectLst/>
                        </a:rPr>
                        <a:t>חרון אף, נזיפה וענישה</a:t>
                      </a:r>
                      <a:endParaRPr lang="en-US" sz="1400" dirty="0">
                        <a:effectLst/>
                      </a:endParaRPr>
                    </a:p>
                    <a:p>
                      <a:pPr algn="ctr" rtl="1">
                        <a:lnSpc>
                          <a:spcPct val="150000"/>
                        </a:lnSpc>
                        <a:spcAft>
                          <a:spcPts val="0"/>
                        </a:spcAft>
                      </a:pPr>
                      <a:r>
                        <a:rPr lang="he-IL" sz="1400" dirty="0">
                          <a:effectLst/>
                        </a:rPr>
                        <a:t>(רש"י לפסוק יד)</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46636" marR="46636"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41138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65572149"/>
              </p:ext>
            </p:extLst>
          </p:nvPr>
        </p:nvGraphicFramePr>
        <p:xfrm>
          <a:off x="2032002" y="719665"/>
          <a:ext cx="9224133" cy="5423558"/>
        </p:xfrm>
        <a:graphic>
          <a:graphicData uri="http://schemas.openxmlformats.org/drawingml/2006/table">
            <a:tbl>
              <a:tblPr rtl="1" firstRow="1" bandRow="1">
                <a:tableStyleId>{5C22544A-7EE6-4342-B048-85BDC9FD1C3A}</a:tableStyleId>
              </a:tblPr>
              <a:tblGrid>
                <a:gridCol w="3074711">
                  <a:extLst>
                    <a:ext uri="{9D8B030D-6E8A-4147-A177-3AD203B41FA5}">
                      <a16:colId xmlns:a16="http://schemas.microsoft.com/office/drawing/2014/main" val="20000"/>
                    </a:ext>
                  </a:extLst>
                </a:gridCol>
                <a:gridCol w="3074711">
                  <a:extLst>
                    <a:ext uri="{9D8B030D-6E8A-4147-A177-3AD203B41FA5}">
                      <a16:colId xmlns:a16="http://schemas.microsoft.com/office/drawing/2014/main" val="20001"/>
                    </a:ext>
                  </a:extLst>
                </a:gridCol>
                <a:gridCol w="3074711">
                  <a:extLst>
                    <a:ext uri="{9D8B030D-6E8A-4147-A177-3AD203B41FA5}">
                      <a16:colId xmlns:a16="http://schemas.microsoft.com/office/drawing/2014/main" val="20002"/>
                    </a:ext>
                  </a:extLst>
                </a:gridCol>
              </a:tblGrid>
              <a:tr h="590031">
                <a:tc>
                  <a:txBody>
                    <a:bodyPr/>
                    <a:lstStyle/>
                    <a:p>
                      <a:pPr rtl="1"/>
                      <a:r>
                        <a:rPr lang="he-IL" sz="2400" dirty="0"/>
                        <a:t>האות</a:t>
                      </a:r>
                    </a:p>
                  </a:txBody>
                  <a:tcPr/>
                </a:tc>
                <a:tc>
                  <a:txBody>
                    <a:bodyPr/>
                    <a:lstStyle/>
                    <a:p>
                      <a:pPr rtl="1"/>
                      <a:r>
                        <a:rPr lang="he-IL" sz="2400" dirty="0"/>
                        <a:t>הרמז למשה</a:t>
                      </a:r>
                    </a:p>
                  </a:txBody>
                  <a:tcPr/>
                </a:tc>
                <a:tc>
                  <a:txBody>
                    <a:bodyPr/>
                    <a:lstStyle/>
                    <a:p>
                      <a:pPr rtl="1"/>
                      <a:r>
                        <a:rPr lang="he-IL" sz="2400" dirty="0"/>
                        <a:t>הרמז לעם ישראל</a:t>
                      </a:r>
                    </a:p>
                  </a:txBody>
                  <a:tcPr/>
                </a:tc>
                <a:extLst>
                  <a:ext uri="{0D108BD9-81ED-4DB2-BD59-A6C34878D82A}">
                    <a16:rowId xmlns:a16="http://schemas.microsoft.com/office/drawing/2014/main" val="10000"/>
                  </a:ext>
                </a:extLst>
              </a:tr>
              <a:tr h="1018411">
                <a:tc>
                  <a:txBody>
                    <a:bodyPr/>
                    <a:lstStyle/>
                    <a:p>
                      <a:pPr rtl="1"/>
                      <a:r>
                        <a:rPr lang="he-IL" sz="2400" dirty="0"/>
                        <a:t>מטה נהפך לנחש</a:t>
                      </a:r>
                    </a:p>
                  </a:txBody>
                  <a:tcPr/>
                </a:tc>
                <a:tc>
                  <a:txBody>
                    <a:bodyPr/>
                    <a:lstStyle/>
                    <a:p>
                      <a:pPr rtl="1"/>
                      <a:r>
                        <a:rPr lang="he-IL" sz="2400" dirty="0"/>
                        <a:t>דיבר לשון הרע על עם ישראל</a:t>
                      </a:r>
                    </a:p>
                  </a:txBody>
                  <a:tcPr/>
                </a:tc>
                <a:tc>
                  <a:txBody>
                    <a:bodyPr/>
                    <a:lstStyle/>
                    <a:p>
                      <a:pPr rtl="1"/>
                      <a:r>
                        <a:rPr lang="he-IL" sz="2400" dirty="0"/>
                        <a:t>פרעה</a:t>
                      </a:r>
                      <a:r>
                        <a:rPr lang="he-IL" sz="2400" baseline="0" dirty="0"/>
                        <a:t> הנמשל לנחש-עתיד הקב"ה להכותו</a:t>
                      </a:r>
                      <a:endParaRPr lang="he-IL" sz="2400" dirty="0"/>
                    </a:p>
                  </a:txBody>
                  <a:tcPr/>
                </a:tc>
                <a:extLst>
                  <a:ext uri="{0D108BD9-81ED-4DB2-BD59-A6C34878D82A}">
                    <a16:rowId xmlns:a16="http://schemas.microsoft.com/office/drawing/2014/main" val="10001"/>
                  </a:ext>
                </a:extLst>
              </a:tr>
              <a:tr h="1907558">
                <a:tc>
                  <a:txBody>
                    <a:bodyPr/>
                    <a:lstStyle/>
                    <a:p>
                      <a:pPr rtl="1"/>
                      <a:r>
                        <a:rPr lang="he-IL" sz="2400" dirty="0"/>
                        <a:t>יד מצורעת</a:t>
                      </a:r>
                    </a:p>
                  </a:txBody>
                  <a:tcPr/>
                </a:tc>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he-IL" sz="2400" dirty="0"/>
                        <a:t>דיבר לשון הרע על עם ישראל</a:t>
                      </a:r>
                    </a:p>
                    <a:p>
                      <a:pPr rtl="1"/>
                      <a:endParaRPr lang="he-IL" sz="2400" dirty="0"/>
                    </a:p>
                  </a:txBody>
                  <a:tcPr/>
                </a:tc>
                <a:tc>
                  <a:txBody>
                    <a:bodyPr/>
                    <a:lstStyle/>
                    <a:p>
                      <a:pPr rtl="1"/>
                      <a:r>
                        <a:rPr lang="he-IL" sz="2400" dirty="0"/>
                        <a:t>כמו</a:t>
                      </a:r>
                      <a:r>
                        <a:rPr lang="he-IL" sz="2400" baseline="0" dirty="0"/>
                        <a:t> שניתן להיטהר מהצרעת הטמאה כך עם ישראל יטהר מהמצרים הטמאים.</a:t>
                      </a:r>
                      <a:endParaRPr lang="he-IL" sz="2400" dirty="0"/>
                    </a:p>
                  </a:txBody>
                  <a:tcPr/>
                </a:tc>
                <a:extLst>
                  <a:ext uri="{0D108BD9-81ED-4DB2-BD59-A6C34878D82A}">
                    <a16:rowId xmlns:a16="http://schemas.microsoft.com/office/drawing/2014/main" val="10002"/>
                  </a:ext>
                </a:extLst>
              </a:tr>
              <a:tr h="1907558">
                <a:tc>
                  <a:txBody>
                    <a:bodyPr/>
                    <a:lstStyle/>
                    <a:p>
                      <a:pPr rtl="1"/>
                      <a:r>
                        <a:rPr lang="he-IL" sz="2400" dirty="0"/>
                        <a:t>מים נהפכים לדם</a:t>
                      </a:r>
                    </a:p>
                  </a:txBody>
                  <a:tcPr/>
                </a:tc>
                <a:tc>
                  <a:txBody>
                    <a:bodyPr/>
                    <a:lstStyle/>
                    <a:p>
                      <a:pPr rtl="1"/>
                      <a:r>
                        <a:rPr lang="he-IL" sz="2400" dirty="0"/>
                        <a:t>עתיד ללקות במים כשלעם ישראל לא יהיה מה לשתות, בגלל שדיבר עליהם לשון הרע</a:t>
                      </a:r>
                    </a:p>
                  </a:txBody>
                  <a:tcPr/>
                </a:tc>
                <a:tc>
                  <a:txBody>
                    <a:bodyPr/>
                    <a:lstStyle/>
                    <a:p>
                      <a:pPr rtl="1"/>
                      <a:r>
                        <a:rPr lang="he-IL" sz="2400" dirty="0"/>
                        <a:t>המכה הראשונה במצרים תהיה דם</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6464973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4645" y="437882"/>
            <a:ext cx="9826793" cy="5355312"/>
          </a:xfrm>
          <a:prstGeom prst="rect">
            <a:avLst/>
          </a:prstGeom>
          <a:noFill/>
        </p:spPr>
        <p:txBody>
          <a:bodyPr wrap="none" rtlCol="1">
            <a:spAutoFit/>
          </a:bodyPr>
          <a:lstStyle/>
          <a:p>
            <a:r>
              <a:rPr lang="he-IL" b="1" dirty="0"/>
              <a:t>טענה 4: </a:t>
            </a:r>
            <a:r>
              <a:rPr lang="he-IL" dirty="0"/>
              <a:t>אני מגמגם – כבד פה וכבד לשון אנכי.</a:t>
            </a:r>
            <a:br>
              <a:rPr lang="en-US" dirty="0"/>
            </a:br>
            <a:r>
              <a:rPr lang="he-IL" b="1" dirty="0"/>
              <a:t>מדוע ה' לא ריפא את משה?</a:t>
            </a:r>
          </a:p>
          <a:p>
            <a:r>
              <a:rPr lang="he-IL" dirty="0"/>
              <a:t>רמב"ן: משה לא התפלל לה' וביקש שירפא אותו.</a:t>
            </a:r>
          </a:p>
          <a:p>
            <a:r>
              <a:rPr lang="he-IL" dirty="0"/>
              <a:t>שמות רבה: כדי לזכור את הנס שקרה למשה כשהושיט ידו לגחלים ואכל במקום לזהב.</a:t>
            </a:r>
          </a:p>
          <a:p>
            <a:endParaRPr lang="he-IL" dirty="0"/>
          </a:p>
          <a:p>
            <a:r>
              <a:rPr lang="he-IL" b="1" dirty="0"/>
              <a:t>מדוע משה לא התפלל?</a:t>
            </a:r>
            <a:br>
              <a:rPr lang="en-US" b="1" dirty="0"/>
            </a:br>
            <a:r>
              <a:rPr lang="he-IL" dirty="0"/>
              <a:t>משה היה עניו ולא רצה לקבל עליו את השליחות ולכן לא התפלל בכדי שתהיה לו עוד טענה לסרב לשליחות.</a:t>
            </a:r>
            <a:endParaRPr lang="he-IL" b="1" dirty="0"/>
          </a:p>
          <a:p>
            <a:endParaRPr lang="he-IL" b="1" dirty="0"/>
          </a:p>
          <a:p>
            <a:r>
              <a:rPr lang="he-IL" b="1" dirty="0"/>
              <a:t>טענה 5: </a:t>
            </a:r>
            <a:r>
              <a:rPr lang="he-IL" dirty="0"/>
              <a:t>"שלח נא ביד תשלח"</a:t>
            </a:r>
          </a:p>
          <a:p>
            <a:r>
              <a:rPr lang="he-IL" dirty="0"/>
              <a:t>רש"י 1: שלח ביד מי שאתה רגיל לשלוח = אהרן.</a:t>
            </a:r>
          </a:p>
          <a:p>
            <a:r>
              <a:rPr lang="he-IL" dirty="0"/>
              <a:t>רשי 2: שלח ביד מישהו שעתיד להיכנס לארץ ואל תשלח אותי שלא אזכה להיכנס לארץ ישראל</a:t>
            </a:r>
          </a:p>
          <a:p>
            <a:endParaRPr lang="he-IL" dirty="0"/>
          </a:p>
          <a:p>
            <a:r>
              <a:rPr lang="he-IL" b="1" dirty="0"/>
              <a:t>תגובת ה': </a:t>
            </a:r>
            <a:r>
              <a:rPr lang="he-IL" dirty="0"/>
              <a:t>כעס.</a:t>
            </a:r>
          </a:p>
          <a:p>
            <a:endParaRPr lang="he-IL" dirty="0"/>
          </a:p>
          <a:p>
            <a:r>
              <a:rPr lang="he-IL" b="1" dirty="0"/>
              <a:t>האם בכעס היה גם עונש?</a:t>
            </a:r>
          </a:p>
          <a:p>
            <a:r>
              <a:rPr lang="he-IL" dirty="0"/>
              <a:t>ר' יהושע בן </a:t>
            </a:r>
            <a:r>
              <a:rPr lang="he-IL" dirty="0" err="1"/>
              <a:t>קרחה</a:t>
            </a:r>
            <a:r>
              <a:rPr lang="he-IL" dirty="0"/>
              <a:t>: לא.</a:t>
            </a:r>
          </a:p>
          <a:p>
            <a:r>
              <a:rPr lang="he-IL" dirty="0"/>
              <a:t>ר' יוסי: כן. העונש היה שאהרן נהיה כהן במקום משה.</a:t>
            </a:r>
          </a:p>
          <a:p>
            <a:r>
              <a:rPr lang="he-IL" dirty="0" err="1"/>
              <a:t>רשב"ם</a:t>
            </a:r>
            <a:r>
              <a:rPr lang="he-IL" dirty="0"/>
              <a:t>: כן. העונש היה שמשה נהיה צולע.</a:t>
            </a:r>
          </a:p>
          <a:p>
            <a:pPr marL="285750" indent="-285750">
              <a:buFont typeface="Arial" panose="020B0604020202020204" pitchFamily="34" charset="0"/>
              <a:buChar char="•"/>
            </a:pPr>
            <a:endParaRPr lang="he-IL" dirty="0"/>
          </a:p>
        </p:txBody>
      </p:sp>
    </p:spTree>
    <p:extLst>
      <p:ext uri="{BB962C8B-B14F-4D97-AF65-F5344CB8AC3E}">
        <p14:creationId xmlns:p14="http://schemas.microsoft.com/office/powerpoint/2010/main" val="188864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down)">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wipe(down)">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wipe(down)">
                                      <p:cBhvr>
                                        <p:cTn id="42" dur="500"/>
                                        <p:tgtEl>
                                          <p:spTgt spid="2">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animEffect transition="in" filter="wipe(down)">
                                      <p:cBhvr>
                                        <p:cTn id="47" dur="500"/>
                                        <p:tgtEl>
                                          <p:spTgt spid="2">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
                                            <p:txEl>
                                              <p:pRg st="13" end="13"/>
                                            </p:txEl>
                                          </p:spTgt>
                                        </p:tgtEl>
                                        <p:attrNameLst>
                                          <p:attrName>style.visibility</p:attrName>
                                        </p:attrNameLst>
                                      </p:cBhvr>
                                      <p:to>
                                        <p:strVal val="visible"/>
                                      </p:to>
                                    </p:set>
                                    <p:animEffect transition="in" filter="wipe(down)">
                                      <p:cBhvr>
                                        <p:cTn id="52" dur="500"/>
                                        <p:tgtEl>
                                          <p:spTgt spid="2">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
                                            <p:txEl>
                                              <p:pRg st="14" end="14"/>
                                            </p:txEl>
                                          </p:spTgt>
                                        </p:tgtEl>
                                        <p:attrNameLst>
                                          <p:attrName>style.visibility</p:attrName>
                                        </p:attrNameLst>
                                      </p:cBhvr>
                                      <p:to>
                                        <p:strVal val="visible"/>
                                      </p:to>
                                    </p:set>
                                    <p:animEffect transition="in" filter="wipe(down)">
                                      <p:cBhvr>
                                        <p:cTn id="57" dur="500"/>
                                        <p:tgtEl>
                                          <p:spTgt spid="2">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
                                            <p:txEl>
                                              <p:pRg st="15" end="15"/>
                                            </p:txEl>
                                          </p:spTgt>
                                        </p:tgtEl>
                                        <p:attrNameLst>
                                          <p:attrName>style.visibility</p:attrName>
                                        </p:attrNameLst>
                                      </p:cBhvr>
                                      <p:to>
                                        <p:strVal val="visible"/>
                                      </p:to>
                                    </p:set>
                                    <p:animEffect transition="in" filter="wipe(down)">
                                      <p:cBhvr>
                                        <p:cTn id="62"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2691" y="1326524"/>
            <a:ext cx="7113431" cy="4616648"/>
          </a:xfrm>
          <a:prstGeom prst="rect">
            <a:avLst/>
          </a:prstGeom>
        </p:spPr>
        <p:txBody>
          <a:bodyPr wrap="square">
            <a:spAutoFit/>
          </a:bodyPr>
          <a:lstStyle/>
          <a:p>
            <a:pPr marL="342900" lvl="0" indent="-342900">
              <a:lnSpc>
                <a:spcPct val="150000"/>
              </a:lnSpc>
              <a:buFont typeface="Symbol" panose="05050102010706020507" pitchFamily="18" charset="2"/>
              <a:buChar char=""/>
            </a:pPr>
            <a:r>
              <a:rPr lang="he-IL" sz="2800" dirty="0">
                <a:effectLst/>
                <a:latin typeface="Arial" panose="020B0604020202020204" pitchFamily="34" charset="0"/>
                <a:ea typeface="Times New Roman" panose="02020603050405020304" pitchFamily="18" charset="0"/>
                <a:cs typeface="David" panose="020E0502060401010101" pitchFamily="34" charset="-79"/>
              </a:rPr>
              <a:t>בספר שמות- הגלות הראשונה והגאולה הראשונה.</a:t>
            </a:r>
            <a:endParaRPr lang="en-US" dirty="0">
              <a:effectLst/>
              <a:latin typeface="Arial" panose="020B0604020202020204" pitchFamily="34" charset="0"/>
              <a:ea typeface="Times New Roman" panose="02020603050405020304" pitchFamily="18" charset="0"/>
              <a:cs typeface="David" panose="020E0502060401010101" pitchFamily="34" charset="-79"/>
            </a:endParaRPr>
          </a:p>
          <a:p>
            <a:pPr marL="342900" lvl="0" indent="-342900">
              <a:lnSpc>
                <a:spcPct val="150000"/>
              </a:lnSpc>
              <a:buFont typeface="Symbol" panose="05050102010706020507" pitchFamily="18" charset="2"/>
              <a:buChar char=""/>
            </a:pPr>
            <a:r>
              <a:rPr lang="he-IL" sz="2800" dirty="0">
                <a:effectLst/>
                <a:latin typeface="Arial" panose="020B0604020202020204" pitchFamily="34" charset="0"/>
                <a:ea typeface="Times New Roman" panose="02020603050405020304" pitchFamily="18" charset="0"/>
                <a:cs typeface="David" panose="020E0502060401010101" pitchFamily="34" charset="-79"/>
              </a:rPr>
              <a:t>עיקר הגאולה היא לא ביציאת מצרים אלא בעליית עם ישראל למדרגת האבות.</a:t>
            </a:r>
            <a:endParaRPr lang="en-US" dirty="0">
              <a:effectLst/>
              <a:latin typeface="Arial" panose="020B0604020202020204" pitchFamily="34" charset="0"/>
              <a:ea typeface="Times New Roman" panose="02020603050405020304" pitchFamily="18" charset="0"/>
              <a:cs typeface="David" panose="020E0502060401010101" pitchFamily="34" charset="-79"/>
            </a:endParaRPr>
          </a:p>
          <a:p>
            <a:pPr marL="342900" lvl="0" indent="-342900">
              <a:lnSpc>
                <a:spcPct val="150000"/>
              </a:lnSpc>
              <a:buFont typeface="Symbol" panose="05050102010706020507" pitchFamily="18" charset="2"/>
              <a:buChar char=""/>
            </a:pPr>
            <a:r>
              <a:rPr lang="he-IL" sz="2800" dirty="0">
                <a:effectLst/>
                <a:latin typeface="Arial" panose="020B0604020202020204" pitchFamily="34" charset="0"/>
                <a:ea typeface="Times New Roman" panose="02020603050405020304" pitchFamily="18" charset="0"/>
                <a:cs typeface="David" panose="020E0502060401010101" pitchFamily="34" charset="-79"/>
              </a:rPr>
              <a:t>הגעה למדרגת האבות מתבצעת רק במעמד הר סיני ובהקמת המשכן שהוא השראת שכינה קבועה בעם.</a:t>
            </a:r>
            <a:endParaRPr lang="en-US" dirty="0">
              <a:effectLst/>
              <a:latin typeface="Arial" panose="020B0604020202020204" pitchFamily="34" charset="0"/>
              <a:ea typeface="Times New Roman" panose="02020603050405020304" pitchFamily="18" charset="0"/>
              <a:cs typeface="David" panose="020E0502060401010101" pitchFamily="34" charset="-79"/>
            </a:endParaRPr>
          </a:p>
          <a:p>
            <a:pPr marL="342900" lvl="0" indent="-342900">
              <a:lnSpc>
                <a:spcPct val="150000"/>
              </a:lnSpc>
              <a:buFont typeface="Symbol" panose="05050102010706020507" pitchFamily="18" charset="2"/>
              <a:buChar char=""/>
            </a:pPr>
            <a:r>
              <a:rPr lang="he-IL" sz="2800" dirty="0">
                <a:effectLst/>
                <a:latin typeface="Arial" panose="020B0604020202020204" pitchFamily="34" charset="0"/>
                <a:ea typeface="Times New Roman" panose="02020603050405020304" pitchFamily="18" charset="0"/>
                <a:cs typeface="David" panose="020E0502060401010101" pitchFamily="34" charset="-79"/>
              </a:rPr>
              <a:t>תהליך הגאולה מסתיים בהשראת השכינה בישראל בפרק האחרון של הספר.</a:t>
            </a:r>
            <a:endParaRPr lang="en-US" dirty="0">
              <a:effectLst/>
              <a:latin typeface="Arial" panose="020B0604020202020204" pitchFamily="34" charset="0"/>
              <a:ea typeface="Times New Roman" panose="02020603050405020304" pitchFamily="18" charset="0"/>
              <a:cs typeface="David" panose="020E0502060401010101" pitchFamily="34" charset="-79"/>
            </a:endParaRPr>
          </a:p>
        </p:txBody>
      </p:sp>
      <p:sp>
        <p:nvSpPr>
          <p:cNvPr id="3" name="Rectangle 2"/>
          <p:cNvSpPr/>
          <p:nvPr/>
        </p:nvSpPr>
        <p:spPr>
          <a:xfrm>
            <a:off x="2901736" y="403194"/>
            <a:ext cx="6654386" cy="923330"/>
          </a:xfrm>
          <a:prstGeom prst="rect">
            <a:avLst/>
          </a:prstGeom>
          <a:noFill/>
        </p:spPr>
        <p:txBody>
          <a:bodyPr wrap="none" lIns="91440" tIns="45720" rIns="91440" bIns="45720">
            <a:spAutoFit/>
          </a:bodyPr>
          <a:lstStyle/>
          <a:p>
            <a:pPr algn="ctr"/>
            <a:r>
              <a:rPr lang="he-IL" sz="5400" b="0" cap="none" spc="0" dirty="0">
                <a:ln w="0"/>
                <a:solidFill>
                  <a:schemeClr val="accent1"/>
                </a:solidFill>
                <a:effectLst>
                  <a:outerShdw blurRad="38100" dist="25400" dir="5400000" algn="ctr" rotWithShape="0">
                    <a:srgbClr val="6E747A">
                      <a:alpha val="43000"/>
                    </a:srgbClr>
                  </a:outerShdw>
                </a:effectLst>
              </a:rPr>
              <a:t>עיקרי הדברים מהרמב"ן</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50723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anim calcmode="lin" valueType="num">
                                      <p:cBhvr>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3048" y="1619497"/>
            <a:ext cx="7817476" cy="4616648"/>
          </a:xfrm>
          <a:prstGeom prst="rect">
            <a:avLst/>
          </a:prstGeom>
        </p:spPr>
        <p:txBody>
          <a:bodyPr wrap="square">
            <a:spAutoFit/>
          </a:bodyPr>
          <a:lstStyle/>
          <a:p>
            <a:pPr marL="342900" lvl="0" indent="-342900">
              <a:lnSpc>
                <a:spcPct val="150000"/>
              </a:lnSpc>
              <a:buFont typeface="Symbol" panose="05050102010706020507" pitchFamily="18" charset="2"/>
              <a:buChar char=""/>
            </a:pPr>
            <a:r>
              <a:rPr lang="he-IL" sz="2800" dirty="0">
                <a:effectLst/>
                <a:latin typeface="Arial" panose="020B0604020202020204" pitchFamily="34" charset="0"/>
                <a:ea typeface="Times New Roman" panose="02020603050405020304" pitchFamily="18" charset="0"/>
                <a:cs typeface="David" panose="020E0502060401010101" pitchFamily="34" charset="-79"/>
              </a:rPr>
              <a:t>ספר שמות נקרא על ידי בעל הלכות גדולות "הספר השני" ובכך הוא מסמל את היות הספר המשך בריאת העולם. ספר בראשית הוא החלק הראשון של בריאת העולם וספר שמות הוא החלק השני של הבריאה.</a:t>
            </a:r>
            <a:endParaRPr lang="en-US" dirty="0">
              <a:effectLst/>
              <a:latin typeface="Arial" panose="020B0604020202020204" pitchFamily="34" charset="0"/>
              <a:ea typeface="Times New Roman" panose="02020603050405020304" pitchFamily="18" charset="0"/>
              <a:cs typeface="David" panose="020E0502060401010101" pitchFamily="34" charset="-79"/>
            </a:endParaRPr>
          </a:p>
          <a:p>
            <a:pPr marL="342900" lvl="0" indent="-342900">
              <a:lnSpc>
                <a:spcPct val="150000"/>
              </a:lnSpc>
              <a:buFont typeface="Symbol" panose="05050102010706020507" pitchFamily="18" charset="2"/>
              <a:buChar char=""/>
            </a:pPr>
            <a:r>
              <a:rPr lang="he-IL" sz="2800" dirty="0">
                <a:effectLst/>
                <a:latin typeface="Arial" panose="020B0604020202020204" pitchFamily="34" charset="0"/>
                <a:ea typeface="Times New Roman" panose="02020603050405020304" pitchFamily="18" charset="0"/>
                <a:cs typeface="David" panose="020E0502060401010101" pitchFamily="34" charset="-79"/>
              </a:rPr>
              <a:t>עם ישראל הוא תכלית בריאת העולם.</a:t>
            </a:r>
            <a:endParaRPr lang="en-US" dirty="0">
              <a:effectLst/>
              <a:latin typeface="Arial" panose="020B0604020202020204" pitchFamily="34" charset="0"/>
              <a:ea typeface="Times New Roman" panose="02020603050405020304" pitchFamily="18" charset="0"/>
              <a:cs typeface="David" panose="020E0502060401010101" pitchFamily="34" charset="-79"/>
            </a:endParaRPr>
          </a:p>
          <a:p>
            <a:pPr marL="342900" lvl="0" indent="-342900">
              <a:lnSpc>
                <a:spcPct val="150000"/>
              </a:lnSpc>
              <a:buFont typeface="Symbol" panose="05050102010706020507" pitchFamily="18" charset="2"/>
              <a:buChar char=""/>
            </a:pPr>
            <a:r>
              <a:rPr lang="he-IL" sz="2800" dirty="0">
                <a:effectLst/>
                <a:latin typeface="Arial" panose="020B0604020202020204" pitchFamily="34" charset="0"/>
                <a:ea typeface="Times New Roman" panose="02020603050405020304" pitchFamily="18" charset="0"/>
                <a:cs typeface="David" panose="020E0502060401010101" pitchFamily="34" charset="-79"/>
              </a:rPr>
              <a:t>לכן, בריאת העולם מושלמת רק כשעם ישראל נוצר, וזה קורה בספר שמות.</a:t>
            </a:r>
            <a:endParaRPr lang="en-US" dirty="0">
              <a:effectLst/>
              <a:latin typeface="Arial" panose="020B0604020202020204" pitchFamily="34" charset="0"/>
              <a:ea typeface="Times New Roman" panose="02020603050405020304" pitchFamily="18" charset="0"/>
              <a:cs typeface="David" panose="020E0502060401010101" pitchFamily="34" charset="-79"/>
            </a:endParaRPr>
          </a:p>
        </p:txBody>
      </p:sp>
      <p:sp>
        <p:nvSpPr>
          <p:cNvPr id="3" name="Rectangle 2"/>
          <p:cNvSpPr/>
          <p:nvPr/>
        </p:nvSpPr>
        <p:spPr>
          <a:xfrm>
            <a:off x="2119420" y="438589"/>
            <a:ext cx="8622874" cy="923330"/>
          </a:xfrm>
          <a:prstGeom prst="rect">
            <a:avLst/>
          </a:prstGeom>
          <a:noFill/>
        </p:spPr>
        <p:txBody>
          <a:bodyPr wrap="none" lIns="91440" tIns="45720" rIns="91440" bIns="45720">
            <a:spAutoFit/>
          </a:bodyPr>
          <a:lstStyle/>
          <a:p>
            <a:pPr algn="ctr"/>
            <a:r>
              <a:rPr lang="he-IL" sz="5400" b="0" cap="none" spc="0" dirty="0">
                <a:ln w="0"/>
                <a:solidFill>
                  <a:schemeClr val="accent1"/>
                </a:solidFill>
                <a:effectLst>
                  <a:outerShdw blurRad="38100" dist="25400" dir="5400000" algn="ctr" rotWithShape="0">
                    <a:srgbClr val="6E747A">
                      <a:alpha val="43000"/>
                    </a:srgbClr>
                  </a:outerShdw>
                </a:effectLst>
              </a:rPr>
              <a:t>עיקרי דברי </a:t>
            </a:r>
            <a:r>
              <a:rPr lang="he-IL" sz="5400" b="0" cap="none" spc="0" dirty="0" err="1">
                <a:ln w="0"/>
                <a:solidFill>
                  <a:schemeClr val="accent1"/>
                </a:solidFill>
                <a:effectLst>
                  <a:outerShdw blurRad="38100" dist="25400" dir="5400000" algn="ctr" rotWithShape="0">
                    <a:srgbClr val="6E747A">
                      <a:alpha val="43000"/>
                    </a:srgbClr>
                  </a:outerShdw>
                </a:effectLst>
              </a:rPr>
              <a:t>הנצי"ב</a:t>
            </a:r>
            <a:r>
              <a:rPr lang="he-IL" sz="5400" b="0" cap="none" spc="0" dirty="0">
                <a:ln w="0"/>
                <a:solidFill>
                  <a:schemeClr val="accent1"/>
                </a:solidFill>
                <a:effectLst>
                  <a:outerShdw blurRad="38100" dist="25400" dir="5400000" algn="ctr" rotWithShape="0">
                    <a:srgbClr val="6E747A">
                      <a:alpha val="43000"/>
                    </a:srgbClr>
                  </a:outerShdw>
                </a:effectLst>
              </a:rPr>
              <a:t> </a:t>
            </a:r>
            <a:r>
              <a:rPr lang="he-IL" sz="5400" b="0" cap="none" spc="0" dirty="0" err="1">
                <a:ln w="0"/>
                <a:solidFill>
                  <a:schemeClr val="accent1"/>
                </a:solidFill>
                <a:effectLst>
                  <a:outerShdw blurRad="38100" dist="25400" dir="5400000" algn="ctr" rotWithShape="0">
                    <a:srgbClr val="6E747A">
                      <a:alpha val="43000"/>
                    </a:srgbClr>
                  </a:outerShdw>
                </a:effectLst>
              </a:rPr>
              <a:t>בהעמק</a:t>
            </a:r>
            <a:r>
              <a:rPr lang="he-IL" sz="5400" b="0" cap="none" spc="0" dirty="0">
                <a:ln w="0"/>
                <a:solidFill>
                  <a:schemeClr val="accent1"/>
                </a:solidFill>
                <a:effectLst>
                  <a:outerShdw blurRad="38100" dist="25400" dir="5400000" algn="ctr" rotWithShape="0">
                    <a:srgbClr val="6E747A">
                      <a:alpha val="43000"/>
                    </a:srgbClr>
                  </a:outerShdw>
                </a:effectLst>
              </a:rPr>
              <a:t> דבר</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25740546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anim calcmode="lin" valueType="num">
                                      <p:cBhvr>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90163" y="256026"/>
          <a:ext cx="8678931" cy="6295544"/>
        </p:xfrm>
        <a:graphic>
          <a:graphicData uri="http://schemas.openxmlformats.org/drawingml/2006/table">
            <a:tbl>
              <a:tblPr rtl="1" firstRow="1" bandRow="1">
                <a:tableStyleId>{5C22544A-7EE6-4342-B048-85BDC9FD1C3A}</a:tableStyleId>
              </a:tblPr>
              <a:tblGrid>
                <a:gridCol w="2892977">
                  <a:extLst>
                    <a:ext uri="{9D8B030D-6E8A-4147-A177-3AD203B41FA5}">
                      <a16:colId xmlns:a16="http://schemas.microsoft.com/office/drawing/2014/main" val="20000"/>
                    </a:ext>
                  </a:extLst>
                </a:gridCol>
                <a:gridCol w="2892977">
                  <a:extLst>
                    <a:ext uri="{9D8B030D-6E8A-4147-A177-3AD203B41FA5}">
                      <a16:colId xmlns:a16="http://schemas.microsoft.com/office/drawing/2014/main" val="20001"/>
                    </a:ext>
                  </a:extLst>
                </a:gridCol>
                <a:gridCol w="2892977">
                  <a:extLst>
                    <a:ext uri="{9D8B030D-6E8A-4147-A177-3AD203B41FA5}">
                      <a16:colId xmlns:a16="http://schemas.microsoft.com/office/drawing/2014/main" val="20002"/>
                    </a:ext>
                  </a:extLst>
                </a:gridCol>
              </a:tblGrid>
              <a:tr h="568221">
                <a:tc>
                  <a:txBody>
                    <a:bodyPr/>
                    <a:lstStyle/>
                    <a:p>
                      <a:pPr algn="ctr" rtl="1"/>
                      <a:endParaRPr lang="he-IL" dirty="0"/>
                    </a:p>
                  </a:txBody>
                  <a:tcPr/>
                </a:tc>
                <a:tc>
                  <a:txBody>
                    <a:bodyPr/>
                    <a:lstStyle/>
                    <a:p>
                      <a:pPr algn="ctr" rtl="1"/>
                      <a:r>
                        <a:rPr lang="he-IL" dirty="0"/>
                        <a:t>בראשית</a:t>
                      </a:r>
                    </a:p>
                    <a:p>
                      <a:pPr algn="ctr" rtl="1"/>
                      <a:r>
                        <a:rPr lang="he-IL" dirty="0"/>
                        <a:t>מו</a:t>
                      </a:r>
                    </a:p>
                  </a:txBody>
                  <a:tcPr/>
                </a:tc>
                <a:tc>
                  <a:txBody>
                    <a:bodyPr/>
                    <a:lstStyle/>
                    <a:p>
                      <a:pPr algn="ctr" rtl="1"/>
                      <a:r>
                        <a:rPr lang="he-IL" dirty="0"/>
                        <a:t>שמות </a:t>
                      </a:r>
                    </a:p>
                    <a:p>
                      <a:pPr algn="ctr" rtl="1"/>
                      <a:r>
                        <a:rPr lang="he-IL" dirty="0"/>
                        <a:t>א</a:t>
                      </a:r>
                    </a:p>
                  </a:txBody>
                  <a:tcPr/>
                </a:tc>
                <a:extLst>
                  <a:ext uri="{0D108BD9-81ED-4DB2-BD59-A6C34878D82A}">
                    <a16:rowId xmlns:a16="http://schemas.microsoft.com/office/drawing/2014/main" val="10000"/>
                  </a:ext>
                </a:extLst>
              </a:tr>
              <a:tr h="1593204">
                <a:tc>
                  <a:txBody>
                    <a:bodyPr/>
                    <a:lstStyle/>
                    <a:p>
                      <a:pPr algn="ctr" rtl="1"/>
                      <a:endParaRPr lang="he-IL" dirty="0"/>
                    </a:p>
                    <a:p>
                      <a:pPr algn="ctr" rtl="1"/>
                      <a:endParaRPr lang="he-IL" dirty="0"/>
                    </a:p>
                  </a:txBody>
                  <a:tcPr/>
                </a:tc>
                <a:tc>
                  <a:txBody>
                    <a:bodyPr/>
                    <a:lstStyle/>
                    <a:p>
                      <a:pPr algn="ctr" rtl="1"/>
                      <a:endParaRPr lang="he-IL" dirty="0">
                        <a:solidFill>
                          <a:schemeClr val="tx1"/>
                        </a:solidFill>
                      </a:endParaRPr>
                    </a:p>
                  </a:txBody>
                  <a:tcPr/>
                </a:tc>
                <a:tc>
                  <a:txBody>
                    <a:bodyPr/>
                    <a:lstStyle/>
                    <a:p>
                      <a:pPr algn="ctr" rtl="1"/>
                      <a:endParaRPr lang="he-IL" dirty="0"/>
                    </a:p>
                  </a:txBody>
                  <a:tcPr/>
                </a:tc>
                <a:extLst>
                  <a:ext uri="{0D108BD9-81ED-4DB2-BD59-A6C34878D82A}">
                    <a16:rowId xmlns:a16="http://schemas.microsoft.com/office/drawing/2014/main" val="10001"/>
                  </a:ext>
                </a:extLst>
              </a:tr>
              <a:tr h="2469056">
                <a:tc>
                  <a:txBody>
                    <a:bodyPr/>
                    <a:lstStyle/>
                    <a:p>
                      <a:pPr algn="ctr" rtl="1"/>
                      <a:endParaRPr lang="he-IL" sz="1800" b="1" i="0" kern="1200" dirty="0">
                        <a:solidFill>
                          <a:schemeClr val="dk1"/>
                        </a:solidFill>
                        <a:effectLst/>
                        <a:latin typeface="+mn-lt"/>
                        <a:ea typeface="+mn-ea"/>
                        <a:cs typeface="+mn-cs"/>
                      </a:endParaRPr>
                    </a:p>
                    <a:p>
                      <a:pPr algn="ctr" rtl="1"/>
                      <a:endParaRPr lang="he-IL" sz="1800" b="1" i="0" kern="1200" dirty="0">
                        <a:solidFill>
                          <a:schemeClr val="dk1"/>
                        </a:solidFill>
                        <a:effectLst/>
                        <a:latin typeface="+mn-lt"/>
                        <a:ea typeface="+mn-ea"/>
                        <a:cs typeface="+mn-cs"/>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800" b="0" i="0" kern="1200" dirty="0">
                        <a:solidFill>
                          <a:schemeClr val="dk1"/>
                        </a:solidFill>
                        <a:effectLst/>
                        <a:latin typeface="+mn-lt"/>
                        <a:ea typeface="+mn-ea"/>
                        <a:cs typeface="+mn-cs"/>
                      </a:endParaRPr>
                    </a:p>
                  </a:txBody>
                  <a:tcPr/>
                </a:tc>
                <a:tc>
                  <a:txBody>
                    <a:bodyPr/>
                    <a:lstStyle/>
                    <a:p>
                      <a:pPr algn="ctr" rtl="1"/>
                      <a:endParaRPr lang="he-IL" dirty="0"/>
                    </a:p>
                    <a:p>
                      <a:pPr algn="ctr" rtl="1"/>
                      <a:endParaRPr lang="he-IL" dirty="0"/>
                    </a:p>
                  </a:txBody>
                  <a:tcPr/>
                </a:tc>
                <a:extLst>
                  <a:ext uri="{0D108BD9-81ED-4DB2-BD59-A6C34878D82A}">
                    <a16:rowId xmlns:a16="http://schemas.microsoft.com/office/drawing/2014/main" val="10002"/>
                  </a:ext>
                </a:extLst>
              </a:tr>
              <a:tr h="1593204">
                <a:tc>
                  <a:txBody>
                    <a:bodyPr/>
                    <a:lstStyle/>
                    <a:p>
                      <a:pPr algn="ctr" rtl="1"/>
                      <a:endParaRPr lang="he-IL" sz="1800" b="1" i="0" kern="1200" dirty="0">
                        <a:solidFill>
                          <a:schemeClr val="dk1"/>
                        </a:solidFill>
                        <a:effectLst/>
                        <a:latin typeface="+mn-lt"/>
                        <a:ea typeface="+mn-ea"/>
                        <a:cs typeface="+mn-cs"/>
                      </a:endParaRPr>
                    </a:p>
                  </a:txBody>
                  <a:tcPr/>
                </a:tc>
                <a:tc>
                  <a:txBody>
                    <a:bodyPr/>
                    <a:lstStyle/>
                    <a:p>
                      <a:pPr algn="ctr" rtl="1"/>
                      <a:endParaRPr lang="he-IL" sz="1800" b="0" i="0" kern="1200" dirty="0">
                        <a:solidFill>
                          <a:schemeClr val="dk1"/>
                        </a:solidFill>
                        <a:effectLst/>
                        <a:latin typeface="+mn-lt"/>
                        <a:ea typeface="+mn-ea"/>
                        <a:cs typeface="+mn-cs"/>
                      </a:endParaRPr>
                    </a:p>
                  </a:txBody>
                  <a:tcPr/>
                </a:tc>
                <a:tc>
                  <a:txBody>
                    <a:bodyPr/>
                    <a:lstStyle/>
                    <a:p>
                      <a:pPr algn="ctr" rtl="1"/>
                      <a:endParaRPr lang="he-IL" dirty="0"/>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7997780" y="1468192"/>
            <a:ext cx="1983347" cy="369332"/>
          </a:xfrm>
          <a:prstGeom prst="rect">
            <a:avLst/>
          </a:prstGeom>
          <a:noFill/>
        </p:spPr>
        <p:txBody>
          <a:bodyPr wrap="square" rtlCol="1">
            <a:spAutoFit/>
          </a:bodyPr>
          <a:lstStyle/>
          <a:p>
            <a:pPr algn="ctr"/>
            <a:r>
              <a:rPr lang="he-IL" b="1" dirty="0"/>
              <a:t>הירידה</a:t>
            </a:r>
            <a:r>
              <a:rPr lang="he-IL" b="1" baseline="0" dirty="0"/>
              <a:t> למצרים</a:t>
            </a:r>
            <a:endParaRPr lang="he-IL" b="1" dirty="0"/>
          </a:p>
        </p:txBody>
      </p:sp>
      <p:sp>
        <p:nvSpPr>
          <p:cNvPr id="4" name="TextBox 3"/>
          <p:cNvSpPr txBox="1"/>
          <p:nvPr/>
        </p:nvSpPr>
        <p:spPr>
          <a:xfrm>
            <a:off x="4739425" y="960361"/>
            <a:ext cx="2756079" cy="1477328"/>
          </a:xfrm>
          <a:prstGeom prst="rect">
            <a:avLst/>
          </a:prstGeom>
          <a:noFill/>
        </p:spPr>
        <p:txBody>
          <a:bodyPr wrap="square" rtlCol="1">
            <a:spAutoFit/>
          </a:bodyPr>
          <a:lstStyle/>
          <a:p>
            <a:pPr algn="ctr"/>
            <a:endParaRPr lang="he-IL" dirty="0"/>
          </a:p>
          <a:p>
            <a:pPr algn="ctr"/>
            <a:r>
              <a:rPr lang="he-IL" dirty="0"/>
              <a:t> וְאֵלֶּה שְׁמות בְּנֵי יִשְׂרָאֵל</a:t>
            </a:r>
            <a:r>
              <a:rPr lang="he-IL" b="1" dirty="0"/>
              <a:t>   </a:t>
            </a:r>
            <a:r>
              <a:rPr lang="he-IL" dirty="0"/>
              <a:t> הַבָּאִים מִצְרַיְמָה</a:t>
            </a:r>
            <a:r>
              <a:rPr lang="he-IL" b="1" dirty="0"/>
              <a:t> </a:t>
            </a:r>
            <a:r>
              <a:rPr lang="he-IL" dirty="0"/>
              <a:t>יַעֲקב וּבָנָיו.</a:t>
            </a:r>
            <a:endParaRPr lang="he-IL" dirty="0">
              <a:solidFill>
                <a:schemeClr val="tx1"/>
              </a:solidFill>
            </a:endParaRPr>
          </a:p>
          <a:p>
            <a:endParaRPr lang="he-IL" dirty="0"/>
          </a:p>
        </p:txBody>
      </p:sp>
      <p:sp>
        <p:nvSpPr>
          <p:cNvPr id="5" name="TextBox 4"/>
          <p:cNvSpPr txBox="1"/>
          <p:nvPr/>
        </p:nvSpPr>
        <p:spPr>
          <a:xfrm>
            <a:off x="1918953" y="1197735"/>
            <a:ext cx="2498502" cy="1200329"/>
          </a:xfrm>
          <a:prstGeom prst="rect">
            <a:avLst/>
          </a:prstGeom>
          <a:noFill/>
        </p:spPr>
        <p:txBody>
          <a:bodyPr wrap="square" rtlCol="1">
            <a:spAutoFit/>
          </a:bodyPr>
          <a:lstStyle/>
          <a:p>
            <a:pPr algn="ctr"/>
            <a:r>
              <a:rPr lang="he-IL" dirty="0"/>
              <a:t>וְאֵלֶּה שְׁמוֹת בְּנֵי יִשְׂרָאֵל הַבָּאִים מִצְרָיְמָה אֵת יַעֲקֹב אִישׁ וּבֵיתוֹ בָּאוּ: </a:t>
            </a:r>
          </a:p>
          <a:p>
            <a:pPr algn="ctr"/>
            <a:endParaRPr lang="he-IL" dirty="0"/>
          </a:p>
        </p:txBody>
      </p:sp>
      <p:sp>
        <p:nvSpPr>
          <p:cNvPr id="6" name="TextBox 5"/>
          <p:cNvSpPr txBox="1"/>
          <p:nvPr/>
        </p:nvSpPr>
        <p:spPr>
          <a:xfrm>
            <a:off x="4739425" y="2537138"/>
            <a:ext cx="2756079" cy="2356834"/>
          </a:xfrm>
          <a:prstGeom prst="rect">
            <a:avLst/>
          </a:prstGeom>
          <a:noFill/>
        </p:spPr>
        <p:txBody>
          <a:bodyPr wrap="square" rtlCol="1">
            <a:spAutoFit/>
          </a:bodyPr>
          <a:lstStyle/>
          <a:p>
            <a:pPr algn="ctr"/>
            <a:r>
              <a:rPr lang="he-IL" dirty="0">
                <a:solidFill>
                  <a:schemeClr val="dk1"/>
                </a:solidFill>
              </a:rPr>
              <a:t>כָּל הַנֶּפֶשׁ הַבָּאָה לְיַעֲקֹב מִצְרַיְמָה יֹצְאֵי יְרֵכוֹ מִלְּבַד נְשֵׁי בְנֵי יַעֲקֹב כָּל נֶפֶשׁ שִׁשִּׁים וָשֵׁשׁ: וּבְנֵי יוֹסֵף אֲשֶׁר יֻלַּד לוֹ בְמִצְרַיִם נֶפֶשׁ שְׁנָיִם כָּל הַנֶּפֶשׁ לְבֵית יַעֲקֹב הַבָּאָה מִצְרַיְמָה שִׁבְעִים:  </a:t>
            </a:r>
            <a:endParaRPr lang="he-IL" dirty="0"/>
          </a:p>
          <a:p>
            <a:pPr algn="ctr"/>
            <a:endParaRPr lang="he-IL" dirty="0"/>
          </a:p>
        </p:txBody>
      </p:sp>
      <p:sp>
        <p:nvSpPr>
          <p:cNvPr id="7" name="TextBox 6"/>
          <p:cNvSpPr txBox="1"/>
          <p:nvPr/>
        </p:nvSpPr>
        <p:spPr>
          <a:xfrm>
            <a:off x="1918953" y="2833352"/>
            <a:ext cx="2498502" cy="1200329"/>
          </a:xfrm>
          <a:prstGeom prst="rect">
            <a:avLst/>
          </a:prstGeom>
          <a:noFill/>
        </p:spPr>
        <p:txBody>
          <a:bodyPr wrap="square" rtlCol="1">
            <a:spAutoFit/>
          </a:bodyPr>
          <a:lstStyle/>
          <a:p>
            <a:pPr algn="ctr"/>
            <a:r>
              <a:rPr lang="he-IL" dirty="0"/>
              <a:t>וַיְהִי כָּל נֶפֶשׁ יֹצְאֵי יֶרֶךְ יַעֲקֹב שִׁבְעִים נָפֶשׁ וְיוֹסֵף הָיָה בְמִצְרָיִם: </a:t>
            </a:r>
          </a:p>
          <a:p>
            <a:pPr algn="ctr"/>
            <a:endParaRPr lang="he-IL" dirty="0"/>
          </a:p>
        </p:txBody>
      </p:sp>
      <p:sp>
        <p:nvSpPr>
          <p:cNvPr id="8" name="TextBox 7"/>
          <p:cNvSpPr txBox="1"/>
          <p:nvPr/>
        </p:nvSpPr>
        <p:spPr>
          <a:xfrm>
            <a:off x="8113690" y="2962141"/>
            <a:ext cx="1867437" cy="1197735"/>
          </a:xfrm>
          <a:prstGeom prst="rect">
            <a:avLst/>
          </a:prstGeom>
          <a:noFill/>
        </p:spPr>
        <p:txBody>
          <a:bodyPr wrap="square" rtlCol="1">
            <a:spAutoFit/>
          </a:bodyPr>
          <a:lstStyle/>
          <a:p>
            <a:pPr algn="ctr"/>
            <a:r>
              <a:rPr lang="he-IL" b="1" dirty="0">
                <a:solidFill>
                  <a:schemeClr val="dk1"/>
                </a:solidFill>
              </a:rPr>
              <a:t>שמות</a:t>
            </a:r>
            <a:br>
              <a:rPr lang="he-IL" b="1" dirty="0"/>
            </a:br>
            <a:r>
              <a:rPr lang="he-IL" b="1" dirty="0">
                <a:solidFill>
                  <a:schemeClr val="dk1"/>
                </a:solidFill>
              </a:rPr>
              <a:t>היורדים</a:t>
            </a:r>
            <a:br>
              <a:rPr lang="he-IL" b="1" dirty="0"/>
            </a:br>
            <a:r>
              <a:rPr lang="he-IL" b="1" dirty="0">
                <a:solidFill>
                  <a:schemeClr val="dk1"/>
                </a:solidFill>
              </a:rPr>
              <a:t>ומספרם</a:t>
            </a:r>
            <a:endParaRPr lang="he-IL" b="1" dirty="0"/>
          </a:p>
          <a:p>
            <a:pPr algn="ctr"/>
            <a:endParaRPr lang="he-IL" dirty="0"/>
          </a:p>
        </p:txBody>
      </p:sp>
      <p:sp>
        <p:nvSpPr>
          <p:cNvPr id="9" name="TextBox 8"/>
          <p:cNvSpPr txBox="1"/>
          <p:nvPr/>
        </p:nvSpPr>
        <p:spPr>
          <a:xfrm>
            <a:off x="7997780" y="5409127"/>
            <a:ext cx="1841679" cy="646331"/>
          </a:xfrm>
          <a:prstGeom prst="rect">
            <a:avLst/>
          </a:prstGeom>
          <a:noFill/>
        </p:spPr>
        <p:txBody>
          <a:bodyPr wrap="square" rtlCol="1">
            <a:spAutoFit/>
          </a:bodyPr>
          <a:lstStyle/>
          <a:p>
            <a:pPr algn="ctr"/>
            <a:r>
              <a:rPr lang="he-IL" b="1" dirty="0">
                <a:solidFill>
                  <a:schemeClr val="dk1"/>
                </a:solidFill>
              </a:rPr>
              <a:t>מות יוסף</a:t>
            </a:r>
            <a:endParaRPr lang="he-IL" b="1" dirty="0"/>
          </a:p>
          <a:p>
            <a:pPr algn="ctr"/>
            <a:endParaRPr lang="he-IL" dirty="0"/>
          </a:p>
        </p:txBody>
      </p:sp>
      <p:sp>
        <p:nvSpPr>
          <p:cNvPr id="10" name="TextBox 9"/>
          <p:cNvSpPr txBox="1"/>
          <p:nvPr/>
        </p:nvSpPr>
        <p:spPr>
          <a:xfrm>
            <a:off x="5203064" y="5132127"/>
            <a:ext cx="1828800" cy="1200329"/>
          </a:xfrm>
          <a:prstGeom prst="rect">
            <a:avLst/>
          </a:prstGeom>
          <a:noFill/>
        </p:spPr>
        <p:txBody>
          <a:bodyPr wrap="square" rtlCol="1">
            <a:spAutoFit/>
          </a:bodyPr>
          <a:lstStyle/>
          <a:p>
            <a:pPr algn="ctr"/>
            <a:r>
              <a:rPr lang="he-IL" dirty="0">
                <a:solidFill>
                  <a:schemeClr val="dk1"/>
                </a:solidFill>
              </a:rPr>
              <a:t>וַיָּמָת יוסֵף בֶּן מֵאָה וָעֶשֶׂר שָׁנִים...</a:t>
            </a:r>
            <a:endParaRPr lang="he-IL" dirty="0"/>
          </a:p>
          <a:p>
            <a:pPr algn="ctr"/>
            <a:endParaRPr lang="he-IL" dirty="0"/>
          </a:p>
        </p:txBody>
      </p:sp>
      <p:sp>
        <p:nvSpPr>
          <p:cNvPr id="11" name="TextBox 10"/>
          <p:cNvSpPr txBox="1"/>
          <p:nvPr/>
        </p:nvSpPr>
        <p:spPr>
          <a:xfrm>
            <a:off x="2498500" y="5119248"/>
            <a:ext cx="1738648" cy="1200329"/>
          </a:xfrm>
          <a:prstGeom prst="rect">
            <a:avLst/>
          </a:prstGeom>
          <a:noFill/>
        </p:spPr>
        <p:txBody>
          <a:bodyPr wrap="square" rtlCol="1">
            <a:spAutoFit/>
          </a:bodyPr>
          <a:lstStyle/>
          <a:p>
            <a:pPr algn="ctr"/>
            <a:r>
              <a:rPr lang="he-IL" dirty="0"/>
              <a:t>וַיָּמָת יוֹסֵף וְכָל אֶחָיו וְכֹל הַדּוֹר הַהוּא: </a:t>
            </a:r>
          </a:p>
          <a:p>
            <a:pPr algn="ctr"/>
            <a:endParaRPr lang="he-IL" dirty="0"/>
          </a:p>
        </p:txBody>
      </p:sp>
    </p:spTree>
    <p:extLst>
      <p:ext uri="{BB962C8B-B14F-4D97-AF65-F5344CB8AC3E}">
        <p14:creationId xmlns:p14="http://schemas.microsoft.com/office/powerpoint/2010/main" val="1974305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831" y="1487442"/>
            <a:ext cx="5030415" cy="2677656"/>
          </a:xfrm>
          <a:prstGeom prst="rect">
            <a:avLst/>
          </a:prstGeom>
        </p:spPr>
        <p:txBody>
          <a:bodyPr wrap="square">
            <a:spAutoFit/>
          </a:bodyPr>
          <a:lstStyle/>
          <a:p>
            <a:pPr algn="ctr"/>
            <a:r>
              <a:rPr lang="he-IL" sz="2800" b="1" u="sng" dirty="0" err="1"/>
              <a:t>רשב"ם</a:t>
            </a:r>
            <a:r>
              <a:rPr lang="he-IL" sz="2800" b="1" u="sng" dirty="0"/>
              <a:t> שמות פרק א</a:t>
            </a:r>
          </a:p>
          <a:p>
            <a:pPr algn="ctr"/>
            <a:r>
              <a:rPr lang="he-IL" sz="2800" b="1" dirty="0"/>
              <a:t>מפני שרוצה לפרש ולומר ובני ישראל פרו וישרצו וגו', </a:t>
            </a:r>
            <a:r>
              <a:rPr lang="he-IL" sz="2800" dirty="0"/>
              <a:t>הוצרך לכפול ולומר, בביאתם למצרים לא היו אלא שבעים, ואחר מות הדור ההוא פרו וישרצו. </a:t>
            </a:r>
          </a:p>
        </p:txBody>
      </p:sp>
      <p:sp>
        <p:nvSpPr>
          <p:cNvPr id="3" name="Rectangle 2"/>
          <p:cNvSpPr/>
          <p:nvPr/>
        </p:nvSpPr>
        <p:spPr>
          <a:xfrm>
            <a:off x="3047676" y="410224"/>
            <a:ext cx="6507141" cy="1077218"/>
          </a:xfrm>
          <a:prstGeom prst="rect">
            <a:avLst/>
          </a:prstGeom>
          <a:noFill/>
        </p:spPr>
        <p:txBody>
          <a:bodyPr wrap="square" lIns="91440" tIns="45720" rIns="91440" bIns="45720">
            <a:spAutoFit/>
          </a:bodyPr>
          <a:lstStyle/>
          <a:p>
            <a:pPr algn="ctr"/>
            <a:r>
              <a:rPr lang="he-IL" sz="3200" b="0" cap="none" spc="0" dirty="0">
                <a:ln w="0"/>
                <a:solidFill>
                  <a:schemeClr val="accent1"/>
                </a:solidFill>
                <a:effectLst>
                  <a:outerShdw blurRad="38100" dist="19050" dir="2700000" algn="tl" rotWithShape="0">
                    <a:schemeClr val="dk1">
                      <a:alpha val="40000"/>
                    </a:schemeClr>
                  </a:outerShdw>
                </a:effectLst>
              </a:rPr>
              <a:t>מדוע התורה חוזרת ומונה </a:t>
            </a:r>
          </a:p>
          <a:p>
            <a:pPr algn="ctr"/>
            <a:r>
              <a:rPr lang="he-IL" sz="3200" b="0" cap="none" spc="0" dirty="0">
                <a:ln w="0"/>
                <a:solidFill>
                  <a:schemeClr val="accent1"/>
                </a:solidFill>
                <a:effectLst>
                  <a:outerShdw blurRad="38100" dist="19050" dir="2700000" algn="tl" rotWithShape="0">
                    <a:schemeClr val="dk1">
                      <a:alpha val="40000"/>
                    </a:schemeClr>
                  </a:outerShdw>
                </a:effectLst>
              </a:rPr>
              <a:t>את ירידת בני ישראל למצרים?</a:t>
            </a:r>
            <a:endParaRPr lang="en-US" sz="3200" b="0" cap="none" spc="0" dirty="0">
              <a:ln w="0"/>
              <a:solidFill>
                <a:schemeClr val="accent1"/>
              </a:solidFill>
              <a:effectLst>
                <a:outerShdw blurRad="38100" dist="19050" dir="2700000" algn="tl" rotWithShape="0">
                  <a:schemeClr val="dk1">
                    <a:alpha val="40000"/>
                  </a:schemeClr>
                </a:outerShdw>
              </a:effectLst>
            </a:endParaRPr>
          </a:p>
        </p:txBody>
      </p:sp>
      <p:sp>
        <p:nvSpPr>
          <p:cNvPr id="4" name="Rectangle 3"/>
          <p:cNvSpPr/>
          <p:nvPr/>
        </p:nvSpPr>
        <p:spPr>
          <a:xfrm>
            <a:off x="6895890" y="1487442"/>
            <a:ext cx="5145856" cy="2246769"/>
          </a:xfrm>
          <a:prstGeom prst="rect">
            <a:avLst/>
          </a:prstGeom>
        </p:spPr>
        <p:txBody>
          <a:bodyPr wrap="square">
            <a:spAutoFit/>
          </a:bodyPr>
          <a:lstStyle/>
          <a:p>
            <a:pPr algn="ctr"/>
            <a:r>
              <a:rPr lang="he-IL" sz="2800" b="1" u="sng" dirty="0"/>
              <a:t>רשי שמות פרק א</a:t>
            </a:r>
          </a:p>
          <a:p>
            <a:pPr algn="ctr"/>
            <a:r>
              <a:rPr lang="he-IL" sz="2800" dirty="0"/>
              <a:t>אע"פ </a:t>
            </a:r>
            <a:r>
              <a:rPr lang="he-IL" sz="2800" dirty="0" err="1"/>
              <a:t>שמנאן</a:t>
            </a:r>
            <a:r>
              <a:rPr lang="he-IL" sz="2800" dirty="0"/>
              <a:t> בחייהן </a:t>
            </a:r>
            <a:r>
              <a:rPr lang="he-IL" sz="2800" dirty="0" err="1"/>
              <a:t>בשמותן</a:t>
            </a:r>
            <a:r>
              <a:rPr lang="he-IL" sz="2800" dirty="0"/>
              <a:t>, חזר </a:t>
            </a:r>
            <a:r>
              <a:rPr lang="he-IL" sz="2800" dirty="0" err="1"/>
              <a:t>ומנאן</a:t>
            </a:r>
            <a:r>
              <a:rPr lang="he-IL" sz="2800" dirty="0"/>
              <a:t> במיתתן, </a:t>
            </a:r>
            <a:r>
              <a:rPr lang="he-IL" sz="2800" b="1" dirty="0"/>
              <a:t>להודיע חיבתן </a:t>
            </a:r>
            <a:r>
              <a:rPr lang="he-IL" sz="2800" dirty="0"/>
              <a:t>שנמשלו לכוכבים, שמוציאן ומכניסן במספר </a:t>
            </a:r>
            <a:r>
              <a:rPr lang="he-IL" sz="2800" dirty="0" err="1"/>
              <a:t>ובשמותם</a:t>
            </a:r>
            <a:r>
              <a:rPr lang="he-IL" sz="2800" dirty="0"/>
              <a:t>.. </a:t>
            </a:r>
          </a:p>
        </p:txBody>
      </p:sp>
      <p:sp>
        <p:nvSpPr>
          <p:cNvPr id="5" name="TextBox 4"/>
          <p:cNvSpPr txBox="1"/>
          <p:nvPr/>
        </p:nvSpPr>
        <p:spPr>
          <a:xfrm>
            <a:off x="2034511" y="4656259"/>
            <a:ext cx="3503054" cy="923330"/>
          </a:xfrm>
          <a:prstGeom prst="rect">
            <a:avLst/>
          </a:prstGeom>
          <a:noFill/>
          <a:ln w="12700">
            <a:solidFill>
              <a:schemeClr val="tx1"/>
            </a:solidFill>
          </a:ln>
        </p:spPr>
        <p:txBody>
          <a:bodyPr wrap="square" rtlCol="1">
            <a:spAutoFit/>
          </a:bodyPr>
          <a:lstStyle/>
          <a:p>
            <a:r>
              <a:rPr lang="he-IL" dirty="0"/>
              <a:t>פסוקים א-ה הם הקדמה לפסוק ז "ובני ישראל פרו וישרצו </a:t>
            </a:r>
            <a:r>
              <a:rPr lang="he-IL" dirty="0" err="1"/>
              <a:t>ויבו</a:t>
            </a:r>
            <a:r>
              <a:rPr lang="he-IL" dirty="0"/>
              <a:t> ויעצמו במאוד מאוד.."</a:t>
            </a:r>
          </a:p>
        </p:txBody>
      </p:sp>
      <p:sp>
        <p:nvSpPr>
          <p:cNvPr id="6" name="TextBox 5"/>
          <p:cNvSpPr txBox="1"/>
          <p:nvPr/>
        </p:nvSpPr>
        <p:spPr>
          <a:xfrm>
            <a:off x="7614260" y="4042602"/>
            <a:ext cx="3503054" cy="1200329"/>
          </a:xfrm>
          <a:prstGeom prst="rect">
            <a:avLst/>
          </a:prstGeom>
          <a:noFill/>
          <a:ln w="12700">
            <a:solidFill>
              <a:schemeClr val="tx1"/>
            </a:solidFill>
          </a:ln>
        </p:spPr>
        <p:txBody>
          <a:bodyPr wrap="square" rtlCol="1">
            <a:spAutoFit/>
          </a:bodyPr>
          <a:lstStyle/>
          <a:p>
            <a:r>
              <a:rPr lang="he-IL" dirty="0"/>
              <a:t>פסוקים א-ה הם יחידה בנפרד המדגישה את אהבת ה' לעם ישראל, דבר זה חשוב מאוד בהתחשב בסבל שימצא אותם עוד מעט.</a:t>
            </a:r>
          </a:p>
        </p:txBody>
      </p:sp>
      <p:sp>
        <p:nvSpPr>
          <p:cNvPr id="7" name="TextBox 6"/>
          <p:cNvSpPr txBox="1"/>
          <p:nvPr/>
        </p:nvSpPr>
        <p:spPr>
          <a:xfrm>
            <a:off x="7614260" y="5744505"/>
            <a:ext cx="3503054" cy="646331"/>
          </a:xfrm>
          <a:prstGeom prst="rect">
            <a:avLst/>
          </a:prstGeom>
          <a:noFill/>
          <a:ln w="12700">
            <a:solidFill>
              <a:schemeClr val="tx1"/>
            </a:solidFill>
          </a:ln>
        </p:spPr>
        <p:txBody>
          <a:bodyPr wrap="square" rtlCol="1">
            <a:spAutoFit/>
          </a:bodyPr>
          <a:lstStyle/>
          <a:p>
            <a:r>
              <a:rPr lang="he-IL" dirty="0"/>
              <a:t>דווקא עכשיו חשוב להדגיש את אהבת ה' לעם ישראל</a:t>
            </a:r>
          </a:p>
        </p:txBody>
      </p:sp>
    </p:spTree>
    <p:extLst>
      <p:ext uri="{BB962C8B-B14F-4D97-AF65-F5344CB8AC3E}">
        <p14:creationId xmlns:p14="http://schemas.microsoft.com/office/powerpoint/2010/main" val="1498049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61078896"/>
              </p:ext>
            </p:extLst>
          </p:nvPr>
        </p:nvGraphicFramePr>
        <p:xfrm>
          <a:off x="2833352" y="669701"/>
          <a:ext cx="7662929" cy="5017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612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0D75E318-1346-46E8-A9CC-1E252A2BBA1F}"/>
                                            </p:graphicEl>
                                          </p:spTgt>
                                        </p:tgtEl>
                                        <p:attrNameLst>
                                          <p:attrName>style.visibility</p:attrName>
                                        </p:attrNameLst>
                                      </p:cBhvr>
                                      <p:to>
                                        <p:strVal val="visible"/>
                                      </p:to>
                                    </p:set>
                                    <p:animEffect transition="in" filter="fade">
                                      <p:cBhvr>
                                        <p:cTn id="7" dur="1000"/>
                                        <p:tgtEl>
                                          <p:spTgt spid="4">
                                            <p:graphicEl>
                                              <a:dgm id="{0D75E318-1346-46E8-A9CC-1E252A2BBA1F}"/>
                                            </p:graphicEl>
                                          </p:spTgt>
                                        </p:tgtEl>
                                      </p:cBhvr>
                                    </p:animEffect>
                                    <p:anim calcmode="lin" valueType="num">
                                      <p:cBhvr>
                                        <p:cTn id="8" dur="1000" fill="hold"/>
                                        <p:tgtEl>
                                          <p:spTgt spid="4">
                                            <p:graphicEl>
                                              <a:dgm id="{0D75E318-1346-46E8-A9CC-1E252A2BBA1F}"/>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0D75E318-1346-46E8-A9CC-1E252A2BBA1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518BBB7E-EED1-489E-B4B5-6FDCD773AC21}"/>
                                            </p:graphicEl>
                                          </p:spTgt>
                                        </p:tgtEl>
                                        <p:attrNameLst>
                                          <p:attrName>style.visibility</p:attrName>
                                        </p:attrNameLst>
                                      </p:cBhvr>
                                      <p:to>
                                        <p:strVal val="visible"/>
                                      </p:to>
                                    </p:set>
                                    <p:animEffect transition="in" filter="fade">
                                      <p:cBhvr>
                                        <p:cTn id="14" dur="1000"/>
                                        <p:tgtEl>
                                          <p:spTgt spid="4">
                                            <p:graphicEl>
                                              <a:dgm id="{518BBB7E-EED1-489E-B4B5-6FDCD773AC21}"/>
                                            </p:graphicEl>
                                          </p:spTgt>
                                        </p:tgtEl>
                                      </p:cBhvr>
                                    </p:animEffect>
                                    <p:anim calcmode="lin" valueType="num">
                                      <p:cBhvr>
                                        <p:cTn id="15" dur="1000" fill="hold"/>
                                        <p:tgtEl>
                                          <p:spTgt spid="4">
                                            <p:graphicEl>
                                              <a:dgm id="{518BBB7E-EED1-489E-B4B5-6FDCD773AC21}"/>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518BBB7E-EED1-489E-B4B5-6FDCD773AC21}"/>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CE632C12-7FA3-496D-B865-3B8BFD3E1DBA}"/>
                                            </p:graphicEl>
                                          </p:spTgt>
                                        </p:tgtEl>
                                        <p:attrNameLst>
                                          <p:attrName>style.visibility</p:attrName>
                                        </p:attrNameLst>
                                      </p:cBhvr>
                                      <p:to>
                                        <p:strVal val="visible"/>
                                      </p:to>
                                    </p:set>
                                    <p:animEffect transition="in" filter="fade">
                                      <p:cBhvr>
                                        <p:cTn id="21" dur="1000"/>
                                        <p:tgtEl>
                                          <p:spTgt spid="4">
                                            <p:graphicEl>
                                              <a:dgm id="{CE632C12-7FA3-496D-B865-3B8BFD3E1DBA}"/>
                                            </p:graphicEl>
                                          </p:spTgt>
                                        </p:tgtEl>
                                      </p:cBhvr>
                                    </p:animEffect>
                                    <p:anim calcmode="lin" valueType="num">
                                      <p:cBhvr>
                                        <p:cTn id="22" dur="1000" fill="hold"/>
                                        <p:tgtEl>
                                          <p:spTgt spid="4">
                                            <p:graphicEl>
                                              <a:dgm id="{CE632C12-7FA3-496D-B865-3B8BFD3E1DBA}"/>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CE632C12-7FA3-496D-B865-3B8BFD3E1DBA}"/>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566A6A9C-F3F8-469C-970A-87FB5A4F4021}"/>
                                            </p:graphicEl>
                                          </p:spTgt>
                                        </p:tgtEl>
                                        <p:attrNameLst>
                                          <p:attrName>style.visibility</p:attrName>
                                        </p:attrNameLst>
                                      </p:cBhvr>
                                      <p:to>
                                        <p:strVal val="visible"/>
                                      </p:to>
                                    </p:set>
                                    <p:animEffect transition="in" filter="fade">
                                      <p:cBhvr>
                                        <p:cTn id="28" dur="1000"/>
                                        <p:tgtEl>
                                          <p:spTgt spid="4">
                                            <p:graphicEl>
                                              <a:dgm id="{566A6A9C-F3F8-469C-970A-87FB5A4F4021}"/>
                                            </p:graphicEl>
                                          </p:spTgt>
                                        </p:tgtEl>
                                      </p:cBhvr>
                                    </p:animEffect>
                                    <p:anim calcmode="lin" valueType="num">
                                      <p:cBhvr>
                                        <p:cTn id="29" dur="1000" fill="hold"/>
                                        <p:tgtEl>
                                          <p:spTgt spid="4">
                                            <p:graphicEl>
                                              <a:dgm id="{566A6A9C-F3F8-469C-970A-87FB5A4F4021}"/>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566A6A9C-F3F8-469C-970A-87FB5A4F4021}"/>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EA2E5352-7B01-41AD-8F9A-BF8BFD7C1875}"/>
                                            </p:graphicEl>
                                          </p:spTgt>
                                        </p:tgtEl>
                                        <p:attrNameLst>
                                          <p:attrName>style.visibility</p:attrName>
                                        </p:attrNameLst>
                                      </p:cBhvr>
                                      <p:to>
                                        <p:strVal val="visible"/>
                                      </p:to>
                                    </p:set>
                                    <p:animEffect transition="in" filter="fade">
                                      <p:cBhvr>
                                        <p:cTn id="35" dur="1000"/>
                                        <p:tgtEl>
                                          <p:spTgt spid="4">
                                            <p:graphicEl>
                                              <a:dgm id="{EA2E5352-7B01-41AD-8F9A-BF8BFD7C1875}"/>
                                            </p:graphicEl>
                                          </p:spTgt>
                                        </p:tgtEl>
                                      </p:cBhvr>
                                    </p:animEffect>
                                    <p:anim calcmode="lin" valueType="num">
                                      <p:cBhvr>
                                        <p:cTn id="36" dur="1000" fill="hold"/>
                                        <p:tgtEl>
                                          <p:spTgt spid="4">
                                            <p:graphicEl>
                                              <a:dgm id="{EA2E5352-7B01-41AD-8F9A-BF8BFD7C1875}"/>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EA2E5352-7B01-41AD-8F9A-BF8BFD7C1875}"/>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F2860A31-206C-403E-A9E9-B5DC088FA130}"/>
                                            </p:graphicEl>
                                          </p:spTgt>
                                        </p:tgtEl>
                                        <p:attrNameLst>
                                          <p:attrName>style.visibility</p:attrName>
                                        </p:attrNameLst>
                                      </p:cBhvr>
                                      <p:to>
                                        <p:strVal val="visible"/>
                                      </p:to>
                                    </p:set>
                                    <p:animEffect transition="in" filter="fade">
                                      <p:cBhvr>
                                        <p:cTn id="42" dur="1000"/>
                                        <p:tgtEl>
                                          <p:spTgt spid="4">
                                            <p:graphicEl>
                                              <a:dgm id="{F2860A31-206C-403E-A9E9-B5DC088FA130}"/>
                                            </p:graphicEl>
                                          </p:spTgt>
                                        </p:tgtEl>
                                      </p:cBhvr>
                                    </p:animEffect>
                                    <p:anim calcmode="lin" valueType="num">
                                      <p:cBhvr>
                                        <p:cTn id="43" dur="1000" fill="hold"/>
                                        <p:tgtEl>
                                          <p:spTgt spid="4">
                                            <p:graphicEl>
                                              <a:dgm id="{F2860A31-206C-403E-A9E9-B5DC088FA130}"/>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F2860A31-206C-403E-A9E9-B5DC088FA13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915177" y="533439"/>
            <a:ext cx="4005328" cy="954107"/>
          </a:xfrm>
          <a:prstGeom prst="rect">
            <a:avLst/>
          </a:prstGeom>
          <a:noFill/>
          <a:ln>
            <a:solidFill>
              <a:schemeClr val="accent1"/>
            </a:solidFill>
          </a:ln>
        </p:spPr>
        <p:txBody>
          <a:bodyPr wrap="square" rtlCol="1">
            <a:spAutoFit/>
          </a:bodyPr>
          <a:lstStyle/>
          <a:p>
            <a:pPr algn="ctr"/>
            <a:r>
              <a:rPr lang="he-IL" sz="2800" dirty="0"/>
              <a:t>החשש: ריבוי עם ישראל והשתלטותם על מצרים</a:t>
            </a:r>
          </a:p>
        </p:txBody>
      </p:sp>
      <p:sp>
        <p:nvSpPr>
          <p:cNvPr id="7" name="TextBox 6"/>
          <p:cNvSpPr txBox="1"/>
          <p:nvPr/>
        </p:nvSpPr>
        <p:spPr>
          <a:xfrm>
            <a:off x="5261019" y="3929198"/>
            <a:ext cx="1609861" cy="584775"/>
          </a:xfrm>
          <a:prstGeom prst="rect">
            <a:avLst/>
          </a:prstGeom>
          <a:noFill/>
        </p:spPr>
        <p:txBody>
          <a:bodyPr wrap="square" rtlCol="1">
            <a:spAutoFit/>
          </a:bodyPr>
          <a:lstStyle/>
          <a:p>
            <a:pPr algn="ctr"/>
            <a:r>
              <a:rPr lang="he-IL" sz="3200" dirty="0">
                <a:solidFill>
                  <a:srgbClr val="7030A0"/>
                </a:solidFill>
              </a:rPr>
              <a:t>התכנית</a:t>
            </a:r>
          </a:p>
        </p:txBody>
      </p:sp>
      <p:sp>
        <p:nvSpPr>
          <p:cNvPr id="8" name="TextBox 7"/>
          <p:cNvSpPr txBox="1"/>
          <p:nvPr/>
        </p:nvSpPr>
        <p:spPr>
          <a:xfrm>
            <a:off x="8216722" y="3786388"/>
            <a:ext cx="1326524" cy="923330"/>
          </a:xfrm>
          <a:prstGeom prst="rect">
            <a:avLst/>
          </a:prstGeom>
          <a:noFill/>
        </p:spPr>
        <p:txBody>
          <a:bodyPr wrap="square" rtlCol="1">
            <a:spAutoFit/>
          </a:bodyPr>
          <a:lstStyle/>
          <a:p>
            <a:pPr algn="ctr"/>
            <a:r>
              <a:rPr lang="he-IL" b="1" dirty="0">
                <a:solidFill>
                  <a:srgbClr val="0070C0"/>
                </a:solidFill>
              </a:rPr>
              <a:t>עינויים ועבודת פרך</a:t>
            </a:r>
          </a:p>
        </p:txBody>
      </p:sp>
      <p:sp>
        <p:nvSpPr>
          <p:cNvPr id="9" name="TextBox 8"/>
          <p:cNvSpPr txBox="1"/>
          <p:nvPr/>
        </p:nvSpPr>
        <p:spPr>
          <a:xfrm>
            <a:off x="3013656" y="4014672"/>
            <a:ext cx="901521" cy="646331"/>
          </a:xfrm>
          <a:prstGeom prst="rect">
            <a:avLst/>
          </a:prstGeom>
          <a:noFill/>
        </p:spPr>
        <p:txBody>
          <a:bodyPr wrap="square" rtlCol="1">
            <a:spAutoFit/>
          </a:bodyPr>
          <a:lstStyle/>
          <a:p>
            <a:pPr algn="ctr"/>
            <a:r>
              <a:rPr lang="he-IL" b="1" dirty="0">
                <a:solidFill>
                  <a:srgbClr val="0070C0"/>
                </a:solidFill>
              </a:rPr>
              <a:t>הריגת הבנים</a:t>
            </a:r>
          </a:p>
        </p:txBody>
      </p:sp>
      <p:sp>
        <p:nvSpPr>
          <p:cNvPr id="10" name="TextBox 9"/>
          <p:cNvSpPr txBox="1"/>
          <p:nvPr/>
        </p:nvSpPr>
        <p:spPr>
          <a:xfrm>
            <a:off x="9543246" y="4698815"/>
            <a:ext cx="1893194" cy="1200329"/>
          </a:xfrm>
          <a:prstGeom prst="rect">
            <a:avLst/>
          </a:prstGeom>
          <a:noFill/>
        </p:spPr>
        <p:txBody>
          <a:bodyPr wrap="square" rtlCol="1">
            <a:spAutoFit/>
          </a:bodyPr>
          <a:lstStyle/>
          <a:p>
            <a:pPr algn="ctr"/>
            <a:r>
              <a:rPr lang="he-IL" dirty="0">
                <a:solidFill>
                  <a:srgbClr val="00B050"/>
                </a:solidFill>
              </a:rPr>
              <a:t>סמוי: שרי מיסים.</a:t>
            </a:r>
          </a:p>
          <a:p>
            <a:pPr algn="ctr"/>
            <a:r>
              <a:rPr lang="he-IL" dirty="0">
                <a:solidFill>
                  <a:srgbClr val="00B050"/>
                </a:solidFill>
              </a:rPr>
              <a:t>כל תושב חדש צריך לשלם מיסים</a:t>
            </a:r>
          </a:p>
        </p:txBody>
      </p:sp>
      <p:sp>
        <p:nvSpPr>
          <p:cNvPr id="11" name="TextBox 10"/>
          <p:cNvSpPr txBox="1"/>
          <p:nvPr/>
        </p:nvSpPr>
        <p:spPr>
          <a:xfrm>
            <a:off x="6729211" y="4698814"/>
            <a:ext cx="1893194" cy="923330"/>
          </a:xfrm>
          <a:prstGeom prst="rect">
            <a:avLst/>
          </a:prstGeom>
          <a:noFill/>
        </p:spPr>
        <p:txBody>
          <a:bodyPr wrap="square" rtlCol="1">
            <a:spAutoFit/>
          </a:bodyPr>
          <a:lstStyle/>
          <a:p>
            <a:pPr algn="ctr"/>
            <a:r>
              <a:rPr lang="he-IL" dirty="0">
                <a:solidFill>
                  <a:srgbClr val="FF0000"/>
                </a:solidFill>
              </a:rPr>
              <a:t>גלוי: "ויעבידו מצרים את בני ישראל בפרך"</a:t>
            </a:r>
          </a:p>
        </p:txBody>
      </p:sp>
      <p:sp>
        <p:nvSpPr>
          <p:cNvPr id="12" name="TextBox 11"/>
          <p:cNvSpPr txBox="1"/>
          <p:nvPr/>
        </p:nvSpPr>
        <p:spPr>
          <a:xfrm>
            <a:off x="3808927" y="4709718"/>
            <a:ext cx="1893194" cy="923330"/>
          </a:xfrm>
          <a:prstGeom prst="rect">
            <a:avLst/>
          </a:prstGeom>
          <a:noFill/>
        </p:spPr>
        <p:txBody>
          <a:bodyPr wrap="square" rtlCol="1">
            <a:spAutoFit/>
          </a:bodyPr>
          <a:lstStyle/>
          <a:p>
            <a:pPr algn="ctr"/>
            <a:r>
              <a:rPr lang="he-IL" dirty="0">
                <a:solidFill>
                  <a:srgbClr val="00B050"/>
                </a:solidFill>
              </a:rPr>
              <a:t>סמוי: ציווי </a:t>
            </a:r>
            <a:r>
              <a:rPr lang="he-IL" b="1" dirty="0">
                <a:solidFill>
                  <a:srgbClr val="00B050"/>
                </a:solidFill>
              </a:rPr>
              <a:t>למיילדות</a:t>
            </a:r>
            <a:r>
              <a:rPr lang="he-IL" dirty="0">
                <a:solidFill>
                  <a:srgbClr val="00B050"/>
                </a:solidFill>
              </a:rPr>
              <a:t> להמית כל בן שנולד</a:t>
            </a:r>
          </a:p>
        </p:txBody>
      </p:sp>
      <p:sp>
        <p:nvSpPr>
          <p:cNvPr id="13" name="TextBox 12"/>
          <p:cNvSpPr txBox="1"/>
          <p:nvPr/>
        </p:nvSpPr>
        <p:spPr>
          <a:xfrm>
            <a:off x="843567" y="4698815"/>
            <a:ext cx="1938270" cy="1200329"/>
          </a:xfrm>
          <a:prstGeom prst="rect">
            <a:avLst/>
          </a:prstGeom>
          <a:noFill/>
        </p:spPr>
        <p:txBody>
          <a:bodyPr wrap="square" rtlCol="1">
            <a:spAutoFit/>
          </a:bodyPr>
          <a:lstStyle/>
          <a:p>
            <a:pPr algn="ctr"/>
            <a:r>
              <a:rPr lang="he-IL" dirty="0">
                <a:solidFill>
                  <a:srgbClr val="FF0000"/>
                </a:solidFill>
              </a:rPr>
              <a:t>גלוי: "ויצו פרעה לכל עמו </a:t>
            </a:r>
            <a:r>
              <a:rPr lang="he-IL" dirty="0" err="1">
                <a:solidFill>
                  <a:srgbClr val="FF0000"/>
                </a:solidFill>
              </a:rPr>
              <a:t>לאמר</a:t>
            </a:r>
            <a:r>
              <a:rPr lang="he-IL" dirty="0">
                <a:solidFill>
                  <a:srgbClr val="FF0000"/>
                </a:solidFill>
              </a:rPr>
              <a:t> כל הבן הילוד </a:t>
            </a:r>
            <a:r>
              <a:rPr lang="he-IL" dirty="0" err="1">
                <a:solidFill>
                  <a:srgbClr val="FF0000"/>
                </a:solidFill>
              </a:rPr>
              <a:t>היאורה</a:t>
            </a:r>
            <a:r>
              <a:rPr lang="he-IL" dirty="0">
                <a:solidFill>
                  <a:srgbClr val="FF0000"/>
                </a:solidFill>
              </a:rPr>
              <a:t> תשליכוהו"</a:t>
            </a:r>
          </a:p>
        </p:txBody>
      </p:sp>
      <p:sp>
        <p:nvSpPr>
          <p:cNvPr id="16" name="TextBox 15"/>
          <p:cNvSpPr txBox="1"/>
          <p:nvPr/>
        </p:nvSpPr>
        <p:spPr>
          <a:xfrm>
            <a:off x="4034308" y="6049954"/>
            <a:ext cx="4221051" cy="369332"/>
          </a:xfrm>
          <a:prstGeom prst="rect">
            <a:avLst/>
          </a:prstGeom>
          <a:noFill/>
        </p:spPr>
        <p:txBody>
          <a:bodyPr wrap="square" rtlCol="1">
            <a:spAutoFit/>
          </a:bodyPr>
          <a:lstStyle/>
          <a:p>
            <a:r>
              <a:rPr lang="he-IL" dirty="0"/>
              <a:t>פרק ב: מענה בני </a:t>
            </a:r>
            <a:r>
              <a:rPr lang="he-IL" dirty="0" err="1"/>
              <a:t>ישראת</a:t>
            </a:r>
            <a:r>
              <a:rPr lang="he-IL" dirty="0"/>
              <a:t> לתכניות פרעה</a:t>
            </a:r>
          </a:p>
        </p:txBody>
      </p:sp>
    </p:spTree>
    <p:extLst>
      <p:ext uri="{BB962C8B-B14F-4D97-AF65-F5344CB8AC3E}">
        <p14:creationId xmlns:p14="http://schemas.microsoft.com/office/powerpoint/2010/main" val="311046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ox(in)">
                                      <p:cBhvr>
                                        <p:cTn id="30" dur="175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32"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out)">
                                      <p:cBhvr>
                                        <p:cTn id="35" dur="175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ox(in)">
                                      <p:cBhvr>
                                        <p:cTn id="40" dur="175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32"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ircle(out)">
                                      <p:cBhvr>
                                        <p:cTn id="45" dur="175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P spid="11" grpId="0"/>
      <p:bldP spid="12" grpId="0"/>
      <p:bldP spid="1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1637" y="669701"/>
            <a:ext cx="8242479" cy="584775"/>
          </a:xfrm>
          <a:prstGeom prst="rect">
            <a:avLst/>
          </a:prstGeom>
          <a:noFill/>
        </p:spPr>
        <p:txBody>
          <a:bodyPr wrap="square" rtlCol="1">
            <a:spAutoFit/>
          </a:bodyPr>
          <a:lstStyle/>
          <a:p>
            <a:pPr algn="ctr"/>
            <a:r>
              <a:rPr lang="he-IL" sz="3200" dirty="0"/>
              <a:t>האם תכניתו של פרעה הצליחה?</a:t>
            </a:r>
          </a:p>
        </p:txBody>
      </p:sp>
      <p:sp>
        <p:nvSpPr>
          <p:cNvPr id="3" name="TextBox 2"/>
          <p:cNvSpPr txBox="1"/>
          <p:nvPr/>
        </p:nvSpPr>
        <p:spPr>
          <a:xfrm>
            <a:off x="7933386" y="1524727"/>
            <a:ext cx="3258354" cy="523220"/>
          </a:xfrm>
          <a:prstGeom prst="rect">
            <a:avLst/>
          </a:prstGeom>
          <a:noFill/>
        </p:spPr>
        <p:txBody>
          <a:bodyPr wrap="square" rtlCol="1">
            <a:spAutoFit/>
          </a:bodyPr>
          <a:lstStyle/>
          <a:p>
            <a:pPr algn="ctr"/>
            <a:r>
              <a:rPr lang="he-IL" sz="2800" dirty="0">
                <a:solidFill>
                  <a:srgbClr val="00B0F0"/>
                </a:solidFill>
              </a:rPr>
              <a:t>גזירת השעבוד</a:t>
            </a:r>
          </a:p>
        </p:txBody>
      </p:sp>
      <p:sp>
        <p:nvSpPr>
          <p:cNvPr id="4" name="TextBox 3"/>
          <p:cNvSpPr txBox="1"/>
          <p:nvPr/>
        </p:nvSpPr>
        <p:spPr>
          <a:xfrm>
            <a:off x="8087933" y="2318198"/>
            <a:ext cx="2704564" cy="1569660"/>
          </a:xfrm>
          <a:prstGeom prst="rect">
            <a:avLst/>
          </a:prstGeom>
          <a:noFill/>
        </p:spPr>
        <p:txBody>
          <a:bodyPr wrap="square" rtlCol="1">
            <a:spAutoFit/>
          </a:bodyPr>
          <a:lstStyle/>
          <a:p>
            <a:r>
              <a:rPr lang="he-IL" sz="3200" dirty="0"/>
              <a:t>"וכאשר יענו אותו כן </a:t>
            </a:r>
            <a:r>
              <a:rPr lang="he-IL" sz="3200" b="1" dirty="0"/>
              <a:t>ירבה</a:t>
            </a:r>
            <a:r>
              <a:rPr lang="he-IL" sz="3200" dirty="0"/>
              <a:t> כן יפרוץ"</a:t>
            </a:r>
          </a:p>
        </p:txBody>
      </p:sp>
      <p:sp>
        <p:nvSpPr>
          <p:cNvPr id="7" name="Rectangle 6"/>
          <p:cNvSpPr/>
          <p:nvPr/>
        </p:nvSpPr>
        <p:spPr>
          <a:xfrm>
            <a:off x="1921637" y="1563364"/>
            <a:ext cx="2084225" cy="523220"/>
          </a:xfrm>
          <a:prstGeom prst="rect">
            <a:avLst/>
          </a:prstGeom>
        </p:spPr>
        <p:txBody>
          <a:bodyPr wrap="none">
            <a:spAutoFit/>
          </a:bodyPr>
          <a:lstStyle/>
          <a:p>
            <a:pPr algn="ctr"/>
            <a:r>
              <a:rPr lang="he-IL" sz="2800" dirty="0">
                <a:solidFill>
                  <a:srgbClr val="00B0F0"/>
                </a:solidFill>
              </a:rPr>
              <a:t>גזירת הבנים</a:t>
            </a:r>
          </a:p>
        </p:txBody>
      </p:sp>
      <p:sp>
        <p:nvSpPr>
          <p:cNvPr id="8" name="TextBox 7"/>
          <p:cNvSpPr txBox="1"/>
          <p:nvPr/>
        </p:nvSpPr>
        <p:spPr>
          <a:xfrm>
            <a:off x="891859" y="2133532"/>
            <a:ext cx="4143780" cy="1569660"/>
          </a:xfrm>
          <a:prstGeom prst="rect">
            <a:avLst/>
          </a:prstGeom>
          <a:noFill/>
        </p:spPr>
        <p:txBody>
          <a:bodyPr wrap="square" rtlCol="1">
            <a:spAutoFit/>
          </a:bodyPr>
          <a:lstStyle/>
          <a:p>
            <a:pPr algn="ctr"/>
            <a:r>
              <a:rPr lang="he-IL" sz="3200" dirty="0"/>
              <a:t>"וייטב אלוקים למיילדות </a:t>
            </a:r>
            <a:r>
              <a:rPr lang="he-IL" sz="3200" b="1" dirty="0" err="1"/>
              <a:t>וירב</a:t>
            </a:r>
            <a:r>
              <a:rPr lang="he-IL" sz="3200" dirty="0"/>
              <a:t> העם ויעצמו מאוד"</a:t>
            </a:r>
          </a:p>
        </p:txBody>
      </p:sp>
      <p:sp>
        <p:nvSpPr>
          <p:cNvPr id="10" name="TextBox 9"/>
          <p:cNvSpPr txBox="1"/>
          <p:nvPr/>
        </p:nvSpPr>
        <p:spPr>
          <a:xfrm>
            <a:off x="11114464" y="4597759"/>
            <a:ext cx="540914" cy="1200329"/>
          </a:xfrm>
          <a:prstGeom prst="rect">
            <a:avLst/>
          </a:prstGeom>
          <a:noFill/>
        </p:spPr>
        <p:txBody>
          <a:bodyPr wrap="square" rtlCol="1">
            <a:spAutoFit/>
          </a:bodyPr>
          <a:lstStyle/>
          <a:p>
            <a:r>
              <a:rPr lang="he-IL" dirty="0"/>
              <a:t>ג</a:t>
            </a:r>
          </a:p>
          <a:p>
            <a:r>
              <a:rPr lang="he-IL" dirty="0"/>
              <a:t>ל</a:t>
            </a:r>
          </a:p>
          <a:p>
            <a:r>
              <a:rPr lang="he-IL" dirty="0"/>
              <a:t>ו</a:t>
            </a:r>
          </a:p>
          <a:p>
            <a:r>
              <a:rPr lang="he-IL" dirty="0"/>
              <a:t>י</a:t>
            </a:r>
          </a:p>
        </p:txBody>
      </p:sp>
      <p:sp>
        <p:nvSpPr>
          <p:cNvPr id="11" name="TextBox 10"/>
          <p:cNvSpPr txBox="1"/>
          <p:nvPr/>
        </p:nvSpPr>
        <p:spPr>
          <a:xfrm>
            <a:off x="10921283" y="2318198"/>
            <a:ext cx="540914" cy="1200329"/>
          </a:xfrm>
          <a:prstGeom prst="rect">
            <a:avLst/>
          </a:prstGeom>
          <a:noFill/>
        </p:spPr>
        <p:txBody>
          <a:bodyPr wrap="square" rtlCol="1">
            <a:spAutoFit/>
          </a:bodyPr>
          <a:lstStyle/>
          <a:p>
            <a:r>
              <a:rPr lang="he-IL" dirty="0"/>
              <a:t>ס</a:t>
            </a:r>
          </a:p>
          <a:p>
            <a:r>
              <a:rPr lang="he-IL" dirty="0"/>
              <a:t>מ</a:t>
            </a:r>
          </a:p>
          <a:p>
            <a:r>
              <a:rPr lang="he-IL" dirty="0"/>
              <a:t>ו</a:t>
            </a:r>
          </a:p>
          <a:p>
            <a:r>
              <a:rPr lang="he-IL" dirty="0"/>
              <a:t>י</a:t>
            </a:r>
          </a:p>
        </p:txBody>
      </p:sp>
      <p:cxnSp>
        <p:nvCxnSpPr>
          <p:cNvPr id="13" name="Straight Arrow Connector 12"/>
          <p:cNvCxnSpPr/>
          <p:nvPr/>
        </p:nvCxnSpPr>
        <p:spPr>
          <a:xfrm flipH="1" flipV="1">
            <a:off x="4572000" y="2133532"/>
            <a:ext cx="4636395" cy="2605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0071279" y="4082603"/>
            <a:ext cx="1043185" cy="772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963749" y="3887858"/>
            <a:ext cx="0" cy="452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437603" y="4524846"/>
            <a:ext cx="2704564" cy="1569660"/>
          </a:xfrm>
          <a:prstGeom prst="rect">
            <a:avLst/>
          </a:prstGeom>
          <a:noFill/>
        </p:spPr>
        <p:txBody>
          <a:bodyPr wrap="square" rtlCol="1">
            <a:spAutoFit/>
          </a:bodyPr>
          <a:lstStyle/>
          <a:p>
            <a:r>
              <a:rPr lang="he-IL" sz="3200" dirty="0"/>
              <a:t>"וכאשר יענו אותו כן </a:t>
            </a:r>
            <a:r>
              <a:rPr lang="he-IL" sz="3200" b="1" dirty="0"/>
              <a:t>ירבה</a:t>
            </a:r>
            <a:r>
              <a:rPr lang="he-IL" sz="3200" dirty="0"/>
              <a:t> כן יפרוץ"</a:t>
            </a:r>
          </a:p>
        </p:txBody>
      </p:sp>
    </p:spTree>
    <p:extLst>
      <p:ext uri="{BB962C8B-B14F-4D97-AF65-F5344CB8AC3E}">
        <p14:creationId xmlns:p14="http://schemas.microsoft.com/office/powerpoint/2010/main" val="3067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3031"/>
            <a:ext cx="8525814" cy="523220"/>
          </a:xfrm>
          <a:prstGeom prst="rect">
            <a:avLst/>
          </a:prstGeom>
          <a:noFill/>
        </p:spPr>
        <p:txBody>
          <a:bodyPr wrap="square" rtlCol="1">
            <a:spAutoFit/>
          </a:bodyPr>
          <a:lstStyle/>
          <a:p>
            <a:r>
              <a:rPr lang="he-IL" sz="2800" dirty="0">
                <a:solidFill>
                  <a:schemeClr val="accent1"/>
                </a:solidFill>
              </a:rPr>
              <a:t>פרק ב – משה הדמות</a:t>
            </a:r>
          </a:p>
        </p:txBody>
      </p:sp>
      <p:sp>
        <p:nvSpPr>
          <p:cNvPr id="3" name="TextBox 2"/>
          <p:cNvSpPr txBox="1"/>
          <p:nvPr/>
        </p:nvSpPr>
        <p:spPr>
          <a:xfrm>
            <a:off x="1481070" y="626251"/>
            <a:ext cx="9865218" cy="6524863"/>
          </a:xfrm>
          <a:prstGeom prst="rect">
            <a:avLst/>
          </a:prstGeom>
          <a:noFill/>
        </p:spPr>
        <p:txBody>
          <a:bodyPr wrap="square" rtlCol="1">
            <a:spAutoFit/>
          </a:bodyPr>
          <a:lstStyle/>
          <a:p>
            <a:pPr marL="285750" indent="-285750">
              <a:buFont typeface="Arial" panose="020B0604020202020204" pitchFamily="34" charset="0"/>
              <a:buChar char="•"/>
            </a:pPr>
            <a:r>
              <a:rPr lang="he-IL" sz="2200" b="1" dirty="0"/>
              <a:t>וילך איש מבית לוי </a:t>
            </a:r>
            <a:r>
              <a:rPr lang="he-IL" sz="2200" dirty="0"/>
              <a:t>– הלך בעצת בתו בטענה שהוא גוזר גם על הנקבות. גזרת הבנים לא משיגה את מטרתה.</a:t>
            </a:r>
          </a:p>
          <a:p>
            <a:endParaRPr lang="he-IL" sz="2200" dirty="0"/>
          </a:p>
          <a:p>
            <a:pPr marL="285750" indent="-285750">
              <a:buFont typeface="Arial" panose="020B0604020202020204" pitchFamily="34" charset="0"/>
              <a:buChar char="•"/>
            </a:pPr>
            <a:r>
              <a:rPr lang="he-IL" sz="2200" b="1" dirty="0"/>
              <a:t>"</a:t>
            </a:r>
            <a:r>
              <a:rPr lang="he-IL" sz="2200" b="1" dirty="0" err="1"/>
              <a:t>ותרא</a:t>
            </a:r>
            <a:r>
              <a:rPr lang="he-IL" sz="2200" b="1" dirty="0"/>
              <a:t> אותו כי טוב הוא": </a:t>
            </a:r>
            <a:r>
              <a:rPr lang="he-IL" sz="2200" dirty="0"/>
              <a:t>כל </a:t>
            </a:r>
            <a:r>
              <a:rPr lang="he-IL" sz="2200" dirty="0" err="1"/>
              <a:t>אמא</a:t>
            </a:r>
            <a:r>
              <a:rPr lang="he-IL" sz="2200" dirty="0"/>
              <a:t> אומרת על בנה שהוא טוב. </a:t>
            </a:r>
            <a:br>
              <a:rPr lang="en-US" sz="2200" dirty="0"/>
            </a:br>
            <a:r>
              <a:rPr lang="he-IL" sz="2200" dirty="0"/>
              <a:t>רמב"ן ראתה בו טוב מיוחד וחשבה/קיוותה שיקרה לו נס. </a:t>
            </a:r>
            <a:br>
              <a:rPr lang="en-US" sz="2200" dirty="0"/>
            </a:br>
            <a:r>
              <a:rPr lang="he-IL" sz="2200" dirty="0" err="1"/>
              <a:t>רשב"ם</a:t>
            </a:r>
            <a:r>
              <a:rPr lang="he-IL" sz="2200" dirty="0"/>
              <a:t>: משה נולד בסוף ששה חדשים ויצא מושלם.</a:t>
            </a:r>
            <a:br>
              <a:rPr lang="en-US" sz="2200" dirty="0"/>
            </a:br>
            <a:endParaRPr lang="he-IL" sz="2200" dirty="0"/>
          </a:p>
          <a:p>
            <a:pPr marL="285750" indent="-285750">
              <a:buFont typeface="Arial" panose="020B0604020202020204" pitchFamily="34" charset="0"/>
              <a:buChar char="•"/>
            </a:pPr>
            <a:r>
              <a:rPr lang="he-IL" sz="2200" b="1" dirty="0"/>
              <a:t>"ולא יכלה עוד הצפינו": </a:t>
            </a:r>
            <a:br>
              <a:rPr lang="en-US" sz="2200" b="1" dirty="0"/>
            </a:br>
            <a:r>
              <a:rPr lang="he-IL" sz="2200" dirty="0"/>
              <a:t>רש"י הגיע סוף תשעה חדשים והמצרים באים לבדוק. </a:t>
            </a:r>
            <a:br>
              <a:rPr lang="en-US" sz="2200" dirty="0"/>
            </a:br>
            <a:r>
              <a:rPr lang="he-IL" sz="2200" dirty="0"/>
              <a:t>אבן עזרא: השכנים ודאי יתחילו לשמוע את משה בוכה וילשינו עליהם.</a:t>
            </a:r>
            <a:br>
              <a:rPr lang="en-US" sz="2200" dirty="0"/>
            </a:br>
            <a:endParaRPr lang="he-IL" sz="2200" dirty="0"/>
          </a:p>
          <a:p>
            <a:pPr marL="285750" indent="-285750">
              <a:buFont typeface="Arial" panose="020B0604020202020204" pitchFamily="34" charset="0"/>
              <a:buChar char="•"/>
            </a:pPr>
            <a:r>
              <a:rPr lang="he-IL" sz="2200" b="1" dirty="0"/>
              <a:t>השם משה: </a:t>
            </a:r>
            <a:r>
              <a:rPr lang="he-IL" sz="2200" dirty="0"/>
              <a:t>יותר מתאים לקרואה בשם המלמד שנמשה מן המים, אך בכך שקראה לו בתיה משה יש קריאת כיוון שתפקידו בעולם למשות אנשים כמו שהוא עצמו נמשה מן המים.</a:t>
            </a:r>
          </a:p>
          <a:p>
            <a:endParaRPr lang="he-IL" sz="2200" b="1" dirty="0"/>
          </a:p>
          <a:p>
            <a:pPr marL="285750" indent="-285750">
              <a:buFont typeface="Arial" panose="020B0604020202020204" pitchFamily="34" charset="0"/>
              <a:buChar char="•"/>
            </a:pPr>
            <a:r>
              <a:rPr lang="he-IL" sz="2200" b="1" dirty="0"/>
              <a:t>"ויגדל הילד ותביאהו לבת פרעה... ויהי בימים ההם ויגדל משה ויצא אל אחיו"</a:t>
            </a:r>
            <a:br>
              <a:rPr lang="en-US" sz="2200" dirty="0"/>
            </a:br>
            <a:r>
              <a:rPr lang="he-IL" sz="2200" dirty="0"/>
              <a:t>רש"י: אחד לקומה [גדילה פיזית] ואחד לגדולה-פרעה מינהו על ביתו.</a:t>
            </a:r>
            <a:br>
              <a:rPr lang="en-US" sz="2200" dirty="0"/>
            </a:br>
            <a:r>
              <a:rPr lang="he-IL" sz="2200" dirty="0"/>
              <a:t>רמב"ן: גדל ונהיה מבוגר, וגדל גם בדעה (חכמה) שלו ונהיה "איש דעת".</a:t>
            </a:r>
          </a:p>
          <a:p>
            <a:pPr marL="285750" indent="-285750">
              <a:buFont typeface="Arial" panose="020B0604020202020204" pitchFamily="34" charset="0"/>
              <a:buChar char="•"/>
            </a:pPr>
            <a:endParaRPr lang="he-IL" sz="2200" dirty="0"/>
          </a:p>
        </p:txBody>
      </p:sp>
    </p:spTree>
    <p:extLst>
      <p:ext uri="{BB962C8B-B14F-4D97-AF65-F5344CB8AC3E}">
        <p14:creationId xmlns:p14="http://schemas.microsoft.com/office/powerpoint/2010/main" val="11797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2470</TotalTime>
  <Words>1430</Words>
  <Application>Microsoft Office PowerPoint</Application>
  <PresentationFormat>מסך רחב</PresentationFormat>
  <Paragraphs>186</Paragraphs>
  <Slides>15</Slides>
  <Notes>1</Notes>
  <HiddenSlides>1</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15</vt:i4>
      </vt:variant>
    </vt:vector>
  </HeadingPairs>
  <TitlesOfParts>
    <vt:vector size="21" baseType="lpstr">
      <vt:lpstr>Arial</vt:lpstr>
      <vt:lpstr>Calibri</vt:lpstr>
      <vt:lpstr>Century Gothic</vt:lpstr>
      <vt:lpstr>Symbol</vt:lpstr>
      <vt:lpstr>Wingdings 3</vt:lpstr>
      <vt:lpstr>Wisp</vt:lpstr>
      <vt:lpstr>חזרה למבחן פרקים א-ד</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חזרה למבחן פרקים א-ד</dc:title>
  <dc:creator>Yehuda Finn</dc:creator>
  <cp:lastModifiedBy>Yehuda Finn</cp:lastModifiedBy>
  <cp:revision>24</cp:revision>
  <cp:lastPrinted>2019-11-18T13:50:52Z</cp:lastPrinted>
  <dcterms:created xsi:type="dcterms:W3CDTF">2019-11-12T09:16:00Z</dcterms:created>
  <dcterms:modified xsi:type="dcterms:W3CDTF">2020-11-17T08:33:53Z</dcterms:modified>
</cp:coreProperties>
</file>