
<file path=[Content_Types].xml><?xml version="1.0" encoding="utf-8"?>
<Types xmlns="http://schemas.openxmlformats.org/package/2006/content-types">
  <Default Extension="bmp" ContentType="image/bmp"/>
  <Default Extension="emf" ContentType="image/x-emf"/>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80" r:id="rId1"/>
    <p:sldMasterId id="2147483798" r:id="rId2"/>
  </p:sldMasterIdLst>
  <p:notesMasterIdLst>
    <p:notesMasterId r:id="rId25"/>
  </p:notesMasterIdLst>
  <p:sldIdLst>
    <p:sldId id="370" r:id="rId3"/>
    <p:sldId id="375" r:id="rId4"/>
    <p:sldId id="376" r:id="rId5"/>
    <p:sldId id="378" r:id="rId6"/>
    <p:sldId id="377" r:id="rId7"/>
    <p:sldId id="379" r:id="rId8"/>
    <p:sldId id="256" r:id="rId9"/>
    <p:sldId id="261" r:id="rId10"/>
    <p:sldId id="262" r:id="rId11"/>
    <p:sldId id="381" r:id="rId12"/>
    <p:sldId id="380" r:id="rId13"/>
    <p:sldId id="372" r:id="rId14"/>
    <p:sldId id="386" r:id="rId15"/>
    <p:sldId id="373" r:id="rId16"/>
    <p:sldId id="374" r:id="rId17"/>
    <p:sldId id="263" r:id="rId18"/>
    <p:sldId id="264" r:id="rId19"/>
    <p:sldId id="390" r:id="rId20"/>
    <p:sldId id="383" r:id="rId21"/>
    <p:sldId id="388" r:id="rId22"/>
    <p:sldId id="389" r:id="rId23"/>
    <p:sldId id="38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67783" autoAdjust="0"/>
  </p:normalViewPr>
  <p:slideViewPr>
    <p:cSldViewPr>
      <p:cViewPr varScale="1">
        <p:scale>
          <a:sx n="88" d="100"/>
          <a:sy n="88" d="100"/>
        </p:scale>
        <p:origin x="86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08T11:17:14.6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2845 0,'-352'18,"305"-12,1 2,-43 13,17-3,47-14,-1-1,1-1,-1-1,-22-3,16 0,1 2,0 2,-1 1,-7 1,-27-1,-3-1,-27 13,68-10,-1 0,0-2,-16-1,-382-2,409-1,0-1,1-1,-1 0,-7-4,5 2,0 1,0 1,-5 0,-30 3,36 0,0 0,0-1,1-1,-14-3,3 0,0 2,-1 1,0 1,1 1,-6 3,-33-1,13-4,34 0,0 1,1 2,-1 0,1 1,-10 2,19-1,0 1,1 0,-1 1,1 0,0 1,0 0,1 1,-1-1,1 2,1-1,0 2,0-1,0 1,-1 3,5-8,1 0,-1-1,0 1,0-1,0 0,0 0,0-1,-1 1,1-1,-1 0,1 0,-4 1,-23 11,30-14,0 0,0 1,0-1,0 0,1 1,-1-1,0 1,0-1,0 1,1 0,-1-1,0 1,0 0,1 0,-1-1,1 1,-1 0,1 0,-1 0,1 0,0 0,-1 0,1 0,0 0,-1 0,1 0,0-1,0 1,0 0,0 0,0 0,0 0,0 0,1 0,-1 0,0 0,1 0,-1 0,0 0,1 0,-1 0,1 0,-1-1,1 1,-1 0,1 0,0 0,-1-1,1 1,0-1,0 1,0 0,-1-1,2 1,2 2,0 0,0 0,1 0,0-1,-1 0,1 0,0 0,0 0,0-1,1 1,52 3,0-2,55-4,-28-1,54 2,507 11,-290 4,-323-12,0 1,-1 2,0 1,6 4,-13-5,0-1,1-1,0-1,15 0,106-4,-54-1,115 3,210-3,-346-3,8-4,-29 2,1 2,0 3,3 2,9 4,196 5,-156-14,-75 2,0 1,0 1,1 2,-1 1,0 1,3 2,24 4,1-2,0-3,1-3,-1-1,25-6,-44 2,28-7,-42 6,1 1,1 0,-1 2,0 2,6 0,-29 0,0 0,0 0,0 0,0 1,-1-1,1 1,0-1,0 1,-1-1,1 1,0 0,-1 0,1 0,-1 0,1 0,-1 0,1 1,-1-1,0 0,1 1,-1-1,0 1,0 0,0 0,0 0,0 1,-1-1,1 1,-1-1,0 1,0 0,0-1,0 1,0-1,0 1,-1-1,1 1,-1-1,0 1,-2 7,0-1,-1 0,0 0,-1 0,0-1,0 1,-1-1,-2 2,0 1,0 1,0 0,1 1,0-1,-3 12,-17 31,25-51,-27 45,-2-1,-22 26,31-44,18-24,0 0,0 0,-1 0,1-1,-1 1,0-1,-1 0,1-1,-1 1,0-1,0-1,0 1,-5 1,-16 6,13-5,-1 0,0 0,0-2,0 1,-1-2,1 0,-1-1,-15 0,-21-6,-48-9,47 6,-41-2,-225-6,260 10,-16-5,25 3,-1 2,-4 2,-144 2,1 10,-7 8,-18 1,-34-5,111-7,121-3,0 1,0 2,1 0,-1 1,2 2,-5 2,3-1,0-1,-1-1,0-1,0-2,-13 1,-11-1,-71 5,-1-5,-14-6,-167-5,282 4,0-1,0-1,-5-3,7 3,-1 0,1 1,0 0,-5 2,-45-3,-1-2,-5-5,-6 0,43 6,21 1,-1 2,0 0,1 1,-1 1,0 0,1 1,-6 2,19-2,0 0,0 0,0 1,0-1,0 1,1 0,-1 0,1 0,-1 0,1 1,0-1,0 1,0 0,0 0,1 0,-1 0,1 1,0-1,-1 1,2-1,-1 1,0 0,1 0,0 0,-1 0,2 0,-1 0,0 0,1 0,0 0,0 0,0 0,0 0,1 0,-1 0,1 0,0 0,0 0,1 0,-1 0,1-1,0 1,0 0,0-1,1 0,-1 1,1-1,-1 0,1 0,0 0,0-1,1 1,-1-1,4 2,3 2,0-1,1 0,0 0,0-2,0 1,0-1,0-1,11 1,24 2,29-1,-43-3,236 13,267 7,-181-14,-23 0,-208-8,130 2,-228 2,0 1,-1 1,15 4,-12-1,0-3,25 3,27 0,-22-2,1-2,0-2,8-4,-22-4,0-2,0-2,40-16,-17 6,4 2,1 3,0 4,57-2,220 5,-326 8,39 1,-30 1,-1-2,1-1,0-2,-1-1,12-3,-1-2,0 3,39-2,-30 4,39-9,31-4,-89 13,3 1,29 3,-58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B93BC95-5A08-402A-8E7F-DA68AE58F264}" type="datetimeFigureOut">
              <a:rPr lang="he-IL" smtClean="0"/>
              <a:t>י"א/טבת/תש"פ</a:t>
            </a:fld>
            <a:endParaRPr lang="he-IL"/>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6F7F84B-BC19-4369-AF5C-6799199ECE6F}" type="slidenum">
              <a:rPr lang="he-IL" smtClean="0"/>
              <a:t>‹#›</a:t>
            </a:fld>
            <a:endParaRPr lang="he-IL"/>
          </a:p>
        </p:txBody>
      </p:sp>
    </p:spTree>
    <p:extLst>
      <p:ext uri="{BB962C8B-B14F-4D97-AF65-F5344CB8AC3E}">
        <p14:creationId xmlns:p14="http://schemas.microsoft.com/office/powerpoint/2010/main" val="280533509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he.wikipedia.org/wiki/%D7%93%D7%9E%D7%95%D7%A7%D7%A8%D7%98%D7%99%D7%94" TargetMode="External"/><Relationship Id="rId13" Type="http://schemas.openxmlformats.org/officeDocument/2006/relationships/hyperlink" Target="https://he.wikipedia.org/wiki/%D7%9E%D7%93%D7%99%D7%A0%D7%95%D7%AA_%D7%A2%D7%A8%D7%91" TargetMode="External"/><Relationship Id="rId18" Type="http://schemas.openxmlformats.org/officeDocument/2006/relationships/hyperlink" Target="https://he.wikipedia.org/wiki/%D7%94%D7%9C%D7%91%D7%A0%D7%AA_%D7%9B%D7%A1%D7%A4%D7%99%D7%9D" TargetMode="External"/><Relationship Id="rId26" Type="http://schemas.openxmlformats.org/officeDocument/2006/relationships/hyperlink" Target="https://he.wikipedia.org/wiki/%D7%A9%D7%A8_%D7%94%D7%9E%D7%A9%D7%A4%D7%98%D7%99%D7%9D" TargetMode="External"/><Relationship Id="rId3" Type="http://schemas.openxmlformats.org/officeDocument/2006/relationships/hyperlink" Target="https://he.wikipedia.org/wiki/%D7%9B%D7%9C%D7%90" TargetMode="External"/><Relationship Id="rId21" Type="http://schemas.openxmlformats.org/officeDocument/2006/relationships/hyperlink" Target="https://he.wikipedia.org/wiki/%D7%A8%D7%9E%D7%98%D7%9B%22%D7%9C" TargetMode="External"/><Relationship Id="rId7" Type="http://schemas.openxmlformats.org/officeDocument/2006/relationships/hyperlink" Target="https://he.wikipedia.org/wiki/%D7%9E%D7%93%D7%99%D7%A0%D7%94" TargetMode="External"/><Relationship Id="rId12" Type="http://schemas.openxmlformats.org/officeDocument/2006/relationships/hyperlink" Target="https://he.wikipedia.org/wiki/%D7%93%D7%A8%D7%95%D7%9D_%D7%90%D7%A4%D7%A8%D7%99%D7%A7%D7%94" TargetMode="External"/><Relationship Id="rId17" Type="http://schemas.openxmlformats.org/officeDocument/2006/relationships/hyperlink" Target="https://he.wikipedia.org/wiki/%D7%98%D7%A8%D7%95%D7%A8" TargetMode="External"/><Relationship Id="rId25" Type="http://schemas.openxmlformats.org/officeDocument/2006/relationships/hyperlink" Target="https://he.wikipedia.org/wiki/%D7%91%D7%99%D7%AA_%D7%9E%D7%A9%D7%A4%D7%98_%D7%9E%D7%97%D7%95%D7%96%D7%99" TargetMode="External"/><Relationship Id="rId2" Type="http://schemas.openxmlformats.org/officeDocument/2006/relationships/slide" Target="../slides/slide17.xml"/><Relationship Id="rId16" Type="http://schemas.openxmlformats.org/officeDocument/2006/relationships/hyperlink" Target="https://he.wikipedia.org/wiki/%D7%97%D7%95%D7%A7_%D7%94%D7%A4%D7%98%D7%A8%D7%99%D7%95%D7%98" TargetMode="External"/><Relationship Id="rId20" Type="http://schemas.openxmlformats.org/officeDocument/2006/relationships/hyperlink" Target="https://he.wikipedia.org/wiki/%D7%A6%D7%95" TargetMode="External"/><Relationship Id="rId1" Type="http://schemas.openxmlformats.org/officeDocument/2006/relationships/notesMaster" Target="../notesMasters/notesMaster1.xml"/><Relationship Id="rId6" Type="http://schemas.openxmlformats.org/officeDocument/2006/relationships/hyperlink" Target="https://he.wikipedia.org/wiki/%D7%97%D7%95%D7%A7" TargetMode="External"/><Relationship Id="rId11" Type="http://schemas.openxmlformats.org/officeDocument/2006/relationships/hyperlink" Target="https://he.wikipedia.org/wiki/%D7%A2%D7%A6%D7%A8%D7%AA_%D7%94%D7%90%D7%95%22%D7%9D" TargetMode="External"/><Relationship Id="rId24" Type="http://schemas.openxmlformats.org/officeDocument/2006/relationships/hyperlink" Target="https://he.wikipedia.org/wiki/%D7%91%D7%99%D7%AA_%D7%94%D7%9E%D7%A9%D7%A4%D7%98_%D7%94%D7%A2%D7%9C%D7%99%D7%95%D7%9F" TargetMode="External"/><Relationship Id="rId5" Type="http://schemas.openxmlformats.org/officeDocument/2006/relationships/hyperlink" Target="https://he.wikipedia.org/wiki/%D7%9E%D7%A2%D7%A6%D7%A8_%D7%9E%D7%A0%D7%94%D7%9C%D7%99#cite_note-1" TargetMode="External"/><Relationship Id="rId15" Type="http://schemas.openxmlformats.org/officeDocument/2006/relationships/hyperlink" Target="https://he.wikipedia.org/wiki/%D7%90%D7%A8%D7%A6%D7%95%D7%AA_%D7%94%D7%91%D7%A8%D7%99%D7%AA" TargetMode="External"/><Relationship Id="rId23" Type="http://schemas.openxmlformats.org/officeDocument/2006/relationships/hyperlink" Target="https://he.wikipedia.org/wiki/%D7%91%D7%93%D7%9C%D7%AA%D7%99%D7%99%D7%9D_%D7%A1%D7%92%D7%95%D7%A8%D7%95%D7%AA" TargetMode="External"/><Relationship Id="rId10" Type="http://schemas.openxmlformats.org/officeDocument/2006/relationships/hyperlink" Target="https://he.wikipedia.org/wiki/%D7%94%D7%A1%D7%9B%D7%A1%D7%95%D7%9A_%D7%94%D7%99%D7%A9%D7%A8%D7%90%D7%9C%D7%99_%D7%A4%D7%9C%D7%A1%D7%98%D7%99%D7%A0%D7%99" TargetMode="External"/><Relationship Id="rId19" Type="http://schemas.openxmlformats.org/officeDocument/2006/relationships/hyperlink" Target="https://he.wikipedia.org/wiki/%D7%A9%D7%A8_%D7%94%D7%91%D7%99%D7%98%D7%97%D7%95%D7%9F" TargetMode="External"/><Relationship Id="rId4" Type="http://schemas.openxmlformats.org/officeDocument/2006/relationships/hyperlink" Target="https://he.wikipedia.org/wiki/%D7%9E%D7%A9%D7%A4%D7%98_(%D7%93%D7%99%D7%9F)" TargetMode="External"/><Relationship Id="rId9" Type="http://schemas.openxmlformats.org/officeDocument/2006/relationships/hyperlink" Target="https://he.wikipedia.org/wiki/%D7%90%D7%A8%D7%92%D7%95%D7%A0%D7%99_%D7%96%D7%9B%D7%95%D7%99%D7%95%D7%AA_%D7%90%D7%93%D7%9D" TargetMode="External"/><Relationship Id="rId14" Type="http://schemas.openxmlformats.org/officeDocument/2006/relationships/hyperlink" Target="https://he.wikipedia.org/wiki/%D7%A4%D7%99%D7%92%D7%95%D7%A2%D7%99_11_%D7%91%D7%A1%D7%A4%D7%98%D7%9E%D7%91%D7%A8" TargetMode="External"/><Relationship Id="rId22" Type="http://schemas.openxmlformats.org/officeDocument/2006/relationships/hyperlink" Target="https://he.wikipedia.org/wiki/%D7%91%D7%AA%D7%99_%D7%94%D7%9E%D7%A9%D7%A4%D7%98_%D7%91%D7%99%D7%A9%D7%A8%D7%90%D7%9C"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זכויות שמאפשרות את כללי המשחק הפוליטי הדמוקרטי</a:t>
            </a:r>
          </a:p>
          <a:p>
            <a:r>
              <a:rPr lang="he-IL" dirty="0"/>
              <a:t>בנוסף: חופש העיתונות</a:t>
            </a:r>
          </a:p>
          <a:p>
            <a:r>
              <a:rPr lang="he-IL" dirty="0"/>
              <a:t>עקרון מהמשפט המנהלי: שקיפות, חופש המידע. נדבר על זה בהמשך, כשנלמד על תקשורת ופוליטיקה בישראל</a:t>
            </a:r>
          </a:p>
          <a:p>
            <a:endParaRPr lang="he-IL" dirty="0"/>
          </a:p>
          <a:p>
            <a:r>
              <a:rPr lang="he-IL" dirty="0"/>
              <a:t>לאילו עקרונות / ערכים זה מתחבר?</a:t>
            </a:r>
          </a:p>
          <a:p>
            <a:r>
              <a:rPr lang="he-IL" dirty="0"/>
              <a:t>שלטון העם, הגבלת השלטון, ערך החירות (הפוליטית), ערך השוויון (הפוליטי)</a:t>
            </a:r>
          </a:p>
          <a:p>
            <a:endParaRPr lang="he-IL" dirty="0"/>
          </a:p>
          <a:p>
            <a:r>
              <a:rPr lang="he-IL" dirty="0"/>
              <a:t>קבוצות נאבקו על הזכויות האלה. באירופה, למשל, זכות הצבעה לנשים ניתנה בהדרגה (בשווייץ רק ב-1971).</a:t>
            </a:r>
          </a:p>
          <a:p>
            <a:endParaRPr lang="he-IL" dirty="0"/>
          </a:p>
          <a:p>
            <a:r>
              <a:rPr lang="he-IL" dirty="0"/>
              <a:t>מתי נשלול זכויות פוליטיות? האם יש מצבים שבהם לא נאפשר את הבסיס לדמוקרטיה – הזכות לבחור </a:t>
            </a:r>
            <a:r>
              <a:rPr lang="he-IL" dirty="0" err="1"/>
              <a:t>ולהבחר</a:t>
            </a:r>
            <a:r>
              <a:rPr lang="he-IL" dirty="0"/>
              <a:t>?</a:t>
            </a:r>
          </a:p>
          <a:p>
            <a:endParaRPr lang="he-IL" dirty="0"/>
          </a:p>
          <a:p>
            <a:r>
              <a:rPr lang="he-IL" dirty="0"/>
              <a:t>בג"ץ: "</a:t>
            </a:r>
            <a:r>
              <a:rPr lang="he-IL" sz="1200" b="0" i="0" kern="1200" dirty="0">
                <a:solidFill>
                  <a:schemeClr val="tx1"/>
                </a:solidFill>
                <a:effectLst/>
                <a:latin typeface="+mn-lt"/>
                <a:ea typeface="+mn-ea"/>
                <a:cs typeface="+mn-cs"/>
              </a:rPr>
              <a:t>שום משטר חופשי לא </a:t>
            </a:r>
            <a:r>
              <a:rPr lang="he-IL" sz="1200" b="0" i="0" kern="1200" dirty="0" err="1">
                <a:solidFill>
                  <a:schemeClr val="tx1"/>
                </a:solidFill>
                <a:effectLst/>
                <a:latin typeface="+mn-lt"/>
                <a:ea typeface="+mn-ea"/>
                <a:cs typeface="+mn-cs"/>
              </a:rPr>
              <a:t>יתן</a:t>
            </a:r>
            <a:r>
              <a:rPr lang="he-IL" sz="1200" b="0" i="0" kern="1200" dirty="0">
                <a:solidFill>
                  <a:schemeClr val="tx1"/>
                </a:solidFill>
                <a:effectLst/>
                <a:latin typeface="+mn-lt"/>
                <a:ea typeface="+mn-ea"/>
                <a:cs typeface="+mn-cs"/>
              </a:rPr>
              <a:t> את ידו והכרתו לתנועה החותרת תחת אותו משטר עצמו… לא פעם קרה בהיסטוריה של מדינות בעלות משטר דמוקרטי תקין, שקמו עליהן תנועות פשיסטיות וטוטליטריות למיניהן, והשתמשו בכל אותן הזכויות של חופש הדיבור, </a:t>
            </a:r>
            <a:r>
              <a:rPr lang="he-IL" sz="1200" b="0" i="0" kern="1200" dirty="0" err="1">
                <a:solidFill>
                  <a:schemeClr val="tx1"/>
                </a:solidFill>
                <a:effectLst/>
                <a:latin typeface="+mn-lt"/>
                <a:ea typeface="+mn-ea"/>
                <a:cs typeface="+mn-cs"/>
              </a:rPr>
              <a:t>העתונות</a:t>
            </a:r>
            <a:r>
              <a:rPr lang="he-IL" sz="1200" b="0" i="0" kern="1200" dirty="0">
                <a:solidFill>
                  <a:schemeClr val="tx1"/>
                </a:solidFill>
                <a:effectLst/>
                <a:latin typeface="+mn-lt"/>
                <a:ea typeface="+mn-ea"/>
                <a:cs typeface="+mn-cs"/>
              </a:rPr>
              <a:t> וההתאגדות, שהמדינה מעניקה להן, כדי לנהל את פעולתן ההרסנית בחסותן".</a:t>
            </a:r>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4CCA42D-9FF1-43C3-B892-D9E12FAEBD9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925027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kern="1200" dirty="0">
                <a:solidFill>
                  <a:schemeClr val="tx1"/>
                </a:solidFill>
                <a:effectLst/>
                <a:latin typeface="+mn-lt"/>
                <a:ea typeface="+mn-ea"/>
                <a:cs typeface="+mn-cs"/>
              </a:rPr>
              <a:t>מאיר שמגר מבין היטב כי חובה לפרש את החוק באופן מצומצם, אחרת הוא יאפשר פסילה של מפלגות רבות שמצען איננו דמוקרטי, כמו מפלגות חרדיות. </a:t>
            </a:r>
          </a:p>
          <a:p>
            <a:r>
              <a:rPr lang="he-IL" sz="1200" b="0" i="0" kern="1200" dirty="0">
                <a:solidFill>
                  <a:schemeClr val="tx1"/>
                </a:solidFill>
                <a:effectLst/>
                <a:latin typeface="+mn-lt"/>
                <a:ea typeface="+mn-ea"/>
                <a:cs typeface="+mn-cs"/>
              </a:rPr>
              <a:t>לכן מאיר שמגר קובע כי:</a:t>
            </a:r>
          </a:p>
          <a:p>
            <a:r>
              <a:rPr lang="he-IL" sz="1200" b="0" i="0" kern="1200" dirty="0">
                <a:solidFill>
                  <a:schemeClr val="tx1"/>
                </a:solidFill>
                <a:effectLst/>
                <a:latin typeface="+mn-lt"/>
                <a:ea typeface="+mn-ea"/>
                <a:cs typeface="+mn-cs"/>
              </a:rPr>
              <a:t>1. עילת הפסילה צריכה להיות יעד מרכזי ושליט במצעה או במעשיה של הרשימה; </a:t>
            </a:r>
          </a:p>
          <a:p>
            <a:r>
              <a:rPr lang="he-IL" sz="1200" b="0" i="0" kern="1200" dirty="0">
                <a:solidFill>
                  <a:schemeClr val="tx1"/>
                </a:solidFill>
                <a:effectLst/>
                <a:latin typeface="+mn-lt"/>
                <a:ea typeface="+mn-ea"/>
                <a:cs typeface="+mn-cs"/>
              </a:rPr>
              <a:t>2. היא מבקשת לפעול למען מימוש מטרותיה וההתמודדות בבחירות היא אמצעי לכך; </a:t>
            </a:r>
          </a:p>
          <a:p>
            <a:r>
              <a:rPr lang="he-IL" sz="1200" b="0" i="0" kern="1200" dirty="0">
                <a:solidFill>
                  <a:schemeClr val="tx1"/>
                </a:solidFill>
                <a:effectLst/>
                <a:latin typeface="+mn-lt"/>
                <a:ea typeface="+mn-ea"/>
                <a:cs typeface="+mn-cs"/>
              </a:rPr>
              <a:t>3. צריכות להיות ראיות משכנעות, ברורות וחד-משמעיות לכך כי קיימת עילת פסילה.</a:t>
            </a:r>
          </a:p>
          <a:p>
            <a:r>
              <a:rPr lang="he-IL" sz="1200" b="0" i="0" kern="1200" dirty="0">
                <a:solidFill>
                  <a:schemeClr val="tx1"/>
                </a:solidFill>
                <a:effectLst/>
                <a:latin typeface="+mn-lt"/>
                <a:ea typeface="+mn-ea"/>
                <a:cs typeface="+mn-cs"/>
              </a:rPr>
              <a:t> "</a:t>
            </a:r>
            <a:r>
              <a:rPr lang="he-IL" sz="1200" b="1" i="0" kern="1200" dirty="0">
                <a:solidFill>
                  <a:schemeClr val="tx1"/>
                </a:solidFill>
                <a:effectLst/>
                <a:latin typeface="+mn-lt"/>
                <a:ea typeface="+mn-ea"/>
                <a:cs typeface="+mn-cs"/>
              </a:rPr>
              <a:t>לכל אורך הבחינה, שמרכיביה העיקריים תוארו לעיל, יש לעולם לזכור, כי קיום החירויות עדיף על סיוגן</a:t>
            </a:r>
            <a:r>
              <a:rPr lang="he-IL" sz="1200" b="0" i="0" kern="1200" dirty="0">
                <a:solidFill>
                  <a:schemeClr val="tx1"/>
                </a:solidFill>
                <a:effectLst/>
                <a:latin typeface="+mn-lt"/>
                <a:ea typeface="+mn-ea"/>
                <a:cs typeface="+mn-cs"/>
              </a:rPr>
              <a:t>", כותב שמגר.</a:t>
            </a:r>
          </a:p>
          <a:p>
            <a:endParaRPr lang="he-IL" sz="1200" b="0" i="0" kern="1200" dirty="0">
              <a:solidFill>
                <a:schemeClr val="tx1"/>
              </a:solidFill>
              <a:effectLst/>
              <a:latin typeface="+mn-lt"/>
              <a:ea typeface="+mn-ea"/>
              <a:cs typeface="+mn-cs"/>
            </a:endParaRPr>
          </a:p>
          <a:p>
            <a:r>
              <a:rPr lang="he-IL" sz="1200" b="0" i="0" kern="1200" dirty="0">
                <a:solidFill>
                  <a:schemeClr val="tx1"/>
                </a:solidFill>
                <a:effectLst/>
                <a:latin typeface="+mn-lt"/>
                <a:ea typeface="+mn-ea"/>
                <a:cs typeface="+mn-cs"/>
              </a:rPr>
              <a:t>מה ההבדל בין סעיפי הפסילה?</a:t>
            </a:r>
          </a:p>
          <a:p>
            <a:endParaRPr lang="he-IL" sz="1200" b="0" i="0" kern="1200" dirty="0">
              <a:solidFill>
                <a:schemeClr val="tx1"/>
              </a:solidFill>
              <a:effectLst/>
              <a:latin typeface="+mn-lt"/>
              <a:ea typeface="+mn-ea"/>
              <a:cs typeface="+mn-cs"/>
            </a:endParaRPr>
          </a:p>
          <a:p>
            <a:r>
              <a:rPr lang="he-IL" sz="1200" b="0" i="0" kern="1200" dirty="0">
                <a:solidFill>
                  <a:schemeClr val="tx1"/>
                </a:solidFill>
                <a:effectLst/>
                <a:latin typeface="+mn-lt"/>
                <a:ea typeface="+mn-ea"/>
                <a:cs typeface="+mn-cs"/>
              </a:rPr>
              <a:t>בגרמניה מותר לפסול רשימה מלהתמודד.</a:t>
            </a:r>
          </a:p>
          <a:p>
            <a:r>
              <a:rPr lang="he-IL" sz="1200" b="0" i="0" kern="1200" dirty="0">
                <a:solidFill>
                  <a:schemeClr val="tx1"/>
                </a:solidFill>
                <a:effectLst/>
                <a:latin typeface="+mn-lt"/>
                <a:ea typeface="+mn-ea"/>
                <a:cs typeface="+mn-cs"/>
              </a:rPr>
              <a:t>בארה"ב ובבריטניה – לא. למה ההבדלים?</a:t>
            </a:r>
          </a:p>
        </p:txBody>
      </p:sp>
      <p:sp>
        <p:nvSpPr>
          <p:cNvPr id="4" name="מציין מיקום של מספר שקופית 3"/>
          <p:cNvSpPr>
            <a:spLocks noGrp="1"/>
          </p:cNvSpPr>
          <p:nvPr>
            <p:ph type="sldNum" sz="quarter" idx="10"/>
          </p:nvPr>
        </p:nvSpPr>
        <p:spPr/>
        <p:txBody>
          <a:bodyPr/>
          <a:lstStyle/>
          <a:p>
            <a:fld id="{36F7F84B-BC19-4369-AF5C-6799199ECE6F}" type="slidenum">
              <a:rPr lang="he-IL" smtClean="0"/>
              <a:t>9</a:t>
            </a:fld>
            <a:endParaRPr lang="he-IL"/>
          </a:p>
        </p:txBody>
      </p:sp>
    </p:spTree>
    <p:extLst>
      <p:ext uri="{BB962C8B-B14F-4D97-AF65-F5344CB8AC3E}">
        <p14:creationId xmlns:p14="http://schemas.microsoft.com/office/powerpoint/2010/main" val="1237036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אנקדוטה: נקבע בחוק עונש מלקות</a:t>
            </a:r>
          </a:p>
          <a:p>
            <a:endParaRPr lang="he-IL" dirty="0"/>
          </a:p>
          <a:p>
            <a:r>
              <a:rPr lang="he-IL" b="1" dirty="0"/>
              <a:t>אילו זכויות נפגעות?</a:t>
            </a:r>
          </a:p>
          <a:p>
            <a:r>
              <a:rPr lang="he-IL" dirty="0"/>
              <a:t>חופש התנועה</a:t>
            </a:r>
          </a:p>
          <a:p>
            <a:r>
              <a:rPr lang="he-IL" dirty="0"/>
              <a:t>חופש ההתאגדות</a:t>
            </a:r>
          </a:p>
          <a:p>
            <a:r>
              <a:rPr lang="he-IL" dirty="0"/>
              <a:t>חופש המידע</a:t>
            </a:r>
          </a:p>
          <a:p>
            <a:r>
              <a:rPr lang="he-IL" dirty="0"/>
              <a:t>חופש הביטוי</a:t>
            </a:r>
          </a:p>
          <a:p>
            <a:r>
              <a:rPr lang="he-IL" dirty="0"/>
              <a:t>הליך משפטי הוגן</a:t>
            </a:r>
          </a:p>
        </p:txBody>
      </p:sp>
      <p:sp>
        <p:nvSpPr>
          <p:cNvPr id="4" name="מציין מיקום של מספר שקופית 3"/>
          <p:cNvSpPr>
            <a:spLocks noGrp="1"/>
          </p:cNvSpPr>
          <p:nvPr>
            <p:ph type="sldNum" sz="quarter" idx="10"/>
          </p:nvPr>
        </p:nvSpPr>
        <p:spPr/>
        <p:txBody>
          <a:bodyPr/>
          <a:lstStyle/>
          <a:p>
            <a:fld id="{36F7F84B-BC19-4369-AF5C-6799199ECE6F}" type="slidenum">
              <a:rPr lang="he-IL" smtClean="0"/>
              <a:t>14</a:t>
            </a:fld>
            <a:endParaRPr lang="he-IL"/>
          </a:p>
        </p:txBody>
      </p:sp>
    </p:spTree>
    <p:extLst>
      <p:ext uri="{BB962C8B-B14F-4D97-AF65-F5344CB8AC3E}">
        <p14:creationId xmlns:p14="http://schemas.microsoft.com/office/powerpoint/2010/main" val="733949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לחבר לפיגועים של שבוע שעבר</a:t>
            </a:r>
          </a:p>
          <a:p>
            <a:endParaRPr lang="he-IL" dirty="0"/>
          </a:p>
          <a:p>
            <a:r>
              <a:rPr lang="he-IL" dirty="0"/>
              <a:t>חלק מהסעיפים שונו, אולם התקנות עדיין בתוקף</a:t>
            </a:r>
          </a:p>
        </p:txBody>
      </p:sp>
      <p:sp>
        <p:nvSpPr>
          <p:cNvPr id="4" name="מציין מיקום של מספר שקופית 3"/>
          <p:cNvSpPr>
            <a:spLocks noGrp="1"/>
          </p:cNvSpPr>
          <p:nvPr>
            <p:ph type="sldNum" sz="quarter" idx="10"/>
          </p:nvPr>
        </p:nvSpPr>
        <p:spPr/>
        <p:txBody>
          <a:bodyPr/>
          <a:lstStyle/>
          <a:p>
            <a:fld id="{36F7F84B-BC19-4369-AF5C-6799199ECE6F}" type="slidenum">
              <a:rPr lang="he-IL" smtClean="0"/>
              <a:t>16</a:t>
            </a:fld>
            <a:endParaRPr lang="he-IL"/>
          </a:p>
        </p:txBody>
      </p:sp>
    </p:spTree>
    <p:extLst>
      <p:ext uri="{BB962C8B-B14F-4D97-AF65-F5344CB8AC3E}">
        <p14:creationId xmlns:p14="http://schemas.microsoft.com/office/powerpoint/2010/main" val="2671483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מקור הסמכות בחוק סמכויות שעת חירום שנחקק ב1979, ושהחליף בנושא זה את התקנות לשעת חירום.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רוב הטרוריסטים בפיגועים באירופה היו "מוכרים לרשויות החוק". כלומר, היה עליהם מידע, אבל לא היו ראיות.</a:t>
            </a:r>
          </a:p>
          <a:p>
            <a:endParaRPr lang="he-IL" dirty="0"/>
          </a:p>
          <a:p>
            <a:r>
              <a:rPr lang="he-IL" sz="1200" b="0" i="0" kern="1200" dirty="0">
                <a:solidFill>
                  <a:schemeClr val="tx1"/>
                </a:solidFill>
                <a:effectLst/>
                <a:latin typeface="+mn-lt"/>
                <a:ea typeface="+mn-ea"/>
                <a:cs typeface="+mn-cs"/>
              </a:rPr>
              <a:t>השמת אדם בתנאי </a:t>
            </a:r>
            <a:r>
              <a:rPr lang="he-IL" sz="1200" b="0" i="0" u="none" strike="noStrike" kern="1200" dirty="0">
                <a:solidFill>
                  <a:schemeClr val="tx1"/>
                </a:solidFill>
                <a:effectLst/>
                <a:latin typeface="+mn-lt"/>
                <a:ea typeface="+mn-ea"/>
                <a:cs typeface="+mn-cs"/>
                <a:hlinkClick r:id="rId3" tooltip="כלא"/>
              </a:rPr>
              <a:t>כלא</a:t>
            </a:r>
            <a:r>
              <a:rPr lang="he-IL" sz="1200" b="0" i="0" kern="1200" dirty="0">
                <a:solidFill>
                  <a:schemeClr val="tx1"/>
                </a:solidFill>
                <a:effectLst/>
                <a:latin typeface="+mn-lt"/>
                <a:ea typeface="+mn-ea"/>
                <a:cs typeface="+mn-cs"/>
              </a:rPr>
              <a:t> ללא </a:t>
            </a:r>
            <a:r>
              <a:rPr lang="he-IL" sz="1200" b="0" i="0" u="none" strike="noStrike" kern="1200" dirty="0">
                <a:solidFill>
                  <a:schemeClr val="tx1"/>
                </a:solidFill>
                <a:effectLst/>
                <a:latin typeface="+mn-lt"/>
                <a:ea typeface="+mn-ea"/>
                <a:cs typeface="+mn-cs"/>
                <a:hlinkClick r:id="rId4" tooltip="משפט (דין)"/>
              </a:rPr>
              <a:t>משפט</a:t>
            </a:r>
            <a:r>
              <a:rPr lang="he-IL" sz="1200" b="0" i="0" kern="1200" dirty="0">
                <a:solidFill>
                  <a:schemeClr val="tx1"/>
                </a:solidFill>
                <a:effectLst/>
                <a:latin typeface="+mn-lt"/>
                <a:ea typeface="+mn-ea"/>
                <a:cs typeface="+mn-cs"/>
              </a:rPr>
              <a:t>, וללא אישום.</a:t>
            </a:r>
            <a:r>
              <a:rPr lang="he-IL" sz="1200" b="0" i="0" u="none" strike="noStrike" kern="1200" baseline="30000" dirty="0">
                <a:solidFill>
                  <a:schemeClr val="tx1"/>
                </a:solidFill>
                <a:effectLst/>
                <a:latin typeface="+mn-lt"/>
                <a:ea typeface="+mn-ea"/>
                <a:cs typeface="+mn-cs"/>
                <a:hlinkClick r:id="rId5"/>
              </a:rPr>
              <a:t>[1]</a:t>
            </a:r>
            <a:r>
              <a:rPr lang="he-IL" sz="1200" b="0" i="0" kern="1200" dirty="0">
                <a:solidFill>
                  <a:schemeClr val="tx1"/>
                </a:solidFill>
                <a:effectLst/>
                <a:latin typeface="+mn-lt"/>
                <a:ea typeface="+mn-ea"/>
                <a:cs typeface="+mn-cs"/>
              </a:rPr>
              <a:t> המעצר לא נועד לצורך חקירה או משפט ולא לצורך הגנה על העצור. מעצר מנהלי נעשה לרוב מטעמי ביטחון, בטענה כי העצור עלול לסכן את ביטחון המדינה. מעצר מנהלי מוגדר ב</a:t>
            </a:r>
            <a:r>
              <a:rPr lang="he-IL" sz="1200" b="0" i="0" u="none" strike="noStrike" kern="1200" dirty="0">
                <a:solidFill>
                  <a:schemeClr val="tx1"/>
                </a:solidFill>
                <a:effectLst/>
                <a:latin typeface="+mn-lt"/>
                <a:ea typeface="+mn-ea"/>
                <a:cs typeface="+mn-cs"/>
                <a:hlinkClick r:id="rId6" tooltip="חוק"/>
              </a:rPr>
              <a:t>חוק</a:t>
            </a:r>
            <a:r>
              <a:rPr lang="he-IL" sz="1200" b="0" i="0" kern="1200" dirty="0">
                <a:solidFill>
                  <a:schemeClr val="tx1"/>
                </a:solidFill>
                <a:effectLst/>
                <a:latin typeface="+mn-lt"/>
                <a:ea typeface="+mn-ea"/>
                <a:cs typeface="+mn-cs"/>
              </a:rPr>
              <a:t> בחלק מה</a:t>
            </a:r>
            <a:r>
              <a:rPr lang="he-IL" sz="1200" b="0" i="0" u="none" strike="noStrike" kern="1200" dirty="0">
                <a:solidFill>
                  <a:schemeClr val="tx1"/>
                </a:solidFill>
                <a:effectLst/>
                <a:latin typeface="+mn-lt"/>
                <a:ea typeface="+mn-ea"/>
                <a:cs typeface="+mn-cs"/>
                <a:hlinkClick r:id="rId7" tooltip="מדינה"/>
              </a:rPr>
              <a:t>מדינות</a:t>
            </a:r>
            <a:r>
              <a:rPr lang="he-IL" sz="1200" b="0" i="0" kern="1200" dirty="0">
                <a:solidFill>
                  <a:schemeClr val="tx1"/>
                </a:solidFill>
                <a:effectLst/>
                <a:latin typeface="+mn-lt"/>
                <a:ea typeface="+mn-ea"/>
                <a:cs typeface="+mn-cs"/>
              </a:rPr>
              <a:t> ה</a:t>
            </a:r>
            <a:r>
              <a:rPr lang="he-IL" sz="1200" b="0" i="0" u="none" strike="noStrike" kern="1200" dirty="0">
                <a:solidFill>
                  <a:schemeClr val="tx1"/>
                </a:solidFill>
                <a:effectLst/>
                <a:latin typeface="+mn-lt"/>
                <a:ea typeface="+mn-ea"/>
                <a:cs typeface="+mn-cs"/>
                <a:hlinkClick r:id="rId8" tooltip="דמוקרטיה"/>
              </a:rPr>
              <a:t>דמוקרטיות</a:t>
            </a:r>
            <a:r>
              <a:rPr lang="he-IL" sz="1200" b="0" i="0" kern="1200" dirty="0">
                <a:solidFill>
                  <a:schemeClr val="tx1"/>
                </a:solidFill>
                <a:effectLst/>
                <a:latin typeface="+mn-lt"/>
                <a:ea typeface="+mn-ea"/>
                <a:cs typeface="+mn-cs"/>
              </a:rPr>
              <a:t>, אולם בדרך כלל לא נעשה בו שימוש ו</a:t>
            </a:r>
            <a:r>
              <a:rPr lang="he-IL" sz="1200" b="0" i="0" u="none" strike="noStrike" kern="1200" dirty="0">
                <a:solidFill>
                  <a:schemeClr val="tx1"/>
                </a:solidFill>
                <a:effectLst/>
                <a:latin typeface="+mn-lt"/>
                <a:ea typeface="+mn-ea"/>
                <a:cs typeface="+mn-cs"/>
                <a:hlinkClick r:id="rId9" tooltip="ארגוני זכויות אדם"/>
              </a:rPr>
              <a:t>ארגוני זכויות אדם</a:t>
            </a:r>
            <a:r>
              <a:rPr lang="he-IL" sz="1200" b="0" i="0" kern="1200" dirty="0">
                <a:solidFill>
                  <a:schemeClr val="tx1"/>
                </a:solidFill>
                <a:effectLst/>
                <a:latin typeface="+mn-lt"/>
                <a:ea typeface="+mn-ea"/>
                <a:cs typeface="+mn-cs"/>
              </a:rPr>
              <a:t> מבקרים אותו תכופות בשל הפגיעה בזכות להליך משפטי הוגן ובשל הסכנה לניצולו לרעה.</a:t>
            </a:r>
          </a:p>
          <a:p>
            <a:r>
              <a:rPr lang="he-IL" sz="1200" b="0" i="0" kern="1200" dirty="0">
                <a:solidFill>
                  <a:schemeClr val="tx1"/>
                </a:solidFill>
                <a:effectLst/>
                <a:latin typeface="+mn-lt"/>
                <a:ea typeface="+mn-ea"/>
                <a:cs typeface="+mn-cs"/>
              </a:rPr>
              <a:t>על השימוש במעצר מנהלי בישראל במסגרת </a:t>
            </a:r>
            <a:r>
              <a:rPr lang="he-IL" sz="1200" b="0" i="0" u="none" strike="noStrike" kern="1200" dirty="0">
                <a:solidFill>
                  <a:schemeClr val="tx1"/>
                </a:solidFill>
                <a:effectLst/>
                <a:latin typeface="+mn-lt"/>
                <a:ea typeface="+mn-ea"/>
                <a:cs typeface="+mn-cs"/>
                <a:hlinkClick r:id="rId10" tooltip="הסכסוך הישראלי פלסטיני"/>
              </a:rPr>
              <a:t>הסכסוך הישראלי פלסטיני</a:t>
            </a:r>
            <a:r>
              <a:rPr lang="he-IL" sz="1200" b="0" i="0" kern="1200" dirty="0">
                <a:solidFill>
                  <a:schemeClr val="tx1"/>
                </a:solidFill>
                <a:effectLst/>
                <a:latin typeface="+mn-lt"/>
                <a:ea typeface="+mn-ea"/>
                <a:cs typeface="+mn-cs"/>
              </a:rPr>
              <a:t> ניטש ויכוח, והנושא עלה פעמים רבות לדיונים ב</a:t>
            </a:r>
            <a:r>
              <a:rPr lang="he-IL" sz="1200" b="0" i="0" u="none" strike="noStrike" kern="1200" dirty="0">
                <a:solidFill>
                  <a:schemeClr val="tx1"/>
                </a:solidFill>
                <a:effectLst/>
                <a:latin typeface="+mn-lt"/>
                <a:ea typeface="+mn-ea"/>
                <a:cs typeface="+mn-cs"/>
                <a:hlinkClick r:id="rId11" tooltip="עצרת האו&quot;ם"/>
              </a:rPr>
              <a:t>עצרת האו"ם</a:t>
            </a:r>
            <a:r>
              <a:rPr lang="he-IL" sz="1200" b="0" i="0" kern="1200" dirty="0">
                <a:solidFill>
                  <a:schemeClr val="tx1"/>
                </a:solidFill>
                <a:effectLst/>
                <a:latin typeface="+mn-lt"/>
                <a:ea typeface="+mn-ea"/>
                <a:cs typeface="+mn-cs"/>
              </a:rPr>
              <a:t> נוכח השימוש החוזר בו במדינות שונות כ</a:t>
            </a:r>
            <a:r>
              <a:rPr lang="he-IL" sz="1200" b="0" i="0" u="none" strike="noStrike" kern="1200" dirty="0">
                <a:solidFill>
                  <a:schemeClr val="tx1"/>
                </a:solidFill>
                <a:effectLst/>
                <a:latin typeface="+mn-lt"/>
                <a:ea typeface="+mn-ea"/>
                <a:cs typeface="+mn-cs"/>
                <a:hlinkClick r:id="rId12" tooltip="דרום אפריקה"/>
              </a:rPr>
              <a:t>דרום אפריקה</a:t>
            </a:r>
            <a:r>
              <a:rPr lang="he-IL" sz="1200" b="0" i="0" kern="1200" dirty="0">
                <a:solidFill>
                  <a:schemeClr val="tx1"/>
                </a:solidFill>
                <a:effectLst/>
                <a:latin typeface="+mn-lt"/>
                <a:ea typeface="+mn-ea"/>
                <a:cs typeface="+mn-cs"/>
              </a:rPr>
              <a:t> ו</a:t>
            </a:r>
            <a:r>
              <a:rPr lang="he-IL" sz="1200" b="0" i="0" u="none" strike="noStrike" kern="1200" dirty="0">
                <a:solidFill>
                  <a:schemeClr val="tx1"/>
                </a:solidFill>
                <a:effectLst/>
                <a:latin typeface="+mn-lt"/>
                <a:ea typeface="+mn-ea"/>
                <a:cs typeface="+mn-cs"/>
                <a:hlinkClick r:id="rId13" tooltip="מדינות ערב"/>
              </a:rPr>
              <a:t>מדינות ערב</a:t>
            </a:r>
            <a:r>
              <a:rPr lang="he-IL" sz="1200" b="0" i="0" kern="1200" dirty="0">
                <a:solidFill>
                  <a:schemeClr val="tx1"/>
                </a:solidFill>
                <a:effectLst/>
                <a:latin typeface="+mn-lt"/>
                <a:ea typeface="+mn-ea"/>
                <a:cs typeface="+mn-cs"/>
              </a:rPr>
              <a:t>. לאחר </a:t>
            </a:r>
            <a:r>
              <a:rPr lang="he-IL" sz="1200" b="0" i="0" u="none" strike="noStrike" kern="1200" dirty="0">
                <a:solidFill>
                  <a:schemeClr val="tx1"/>
                </a:solidFill>
                <a:effectLst/>
                <a:latin typeface="+mn-lt"/>
                <a:ea typeface="+mn-ea"/>
                <a:cs typeface="+mn-cs"/>
                <a:hlinkClick r:id="rId14" tooltip="פיגועי 11 בספטמבר"/>
              </a:rPr>
              <a:t>פיגועי 11 בספטמבר</a:t>
            </a:r>
            <a:r>
              <a:rPr lang="he-IL" sz="1200" b="0" i="0" kern="1200" dirty="0">
                <a:solidFill>
                  <a:schemeClr val="tx1"/>
                </a:solidFill>
                <a:effectLst/>
                <a:latin typeface="+mn-lt"/>
                <a:ea typeface="+mn-ea"/>
                <a:cs typeface="+mn-cs"/>
              </a:rPr>
              <a:t> נחקק ב</a:t>
            </a:r>
            <a:r>
              <a:rPr lang="he-IL" sz="1200" b="0" i="0" u="none" strike="noStrike" kern="1200" dirty="0">
                <a:solidFill>
                  <a:schemeClr val="tx1"/>
                </a:solidFill>
                <a:effectLst/>
                <a:latin typeface="+mn-lt"/>
                <a:ea typeface="+mn-ea"/>
                <a:cs typeface="+mn-cs"/>
                <a:hlinkClick r:id="rId15" tooltip="ארצות הברית"/>
              </a:rPr>
              <a:t>ארצות הברית</a:t>
            </a:r>
            <a:r>
              <a:rPr lang="he-IL" sz="1200" b="0" i="0" kern="1200" dirty="0">
                <a:solidFill>
                  <a:schemeClr val="tx1"/>
                </a:solidFill>
                <a:effectLst/>
                <a:latin typeface="+mn-lt"/>
                <a:ea typeface="+mn-ea"/>
                <a:cs typeface="+mn-cs"/>
              </a:rPr>
              <a:t> </a:t>
            </a:r>
            <a:r>
              <a:rPr lang="he-IL" sz="1200" b="0" i="0" u="none" strike="noStrike" kern="1200" dirty="0">
                <a:solidFill>
                  <a:schemeClr val="tx1"/>
                </a:solidFill>
                <a:effectLst/>
                <a:latin typeface="+mn-lt"/>
                <a:ea typeface="+mn-ea"/>
                <a:cs typeface="+mn-cs"/>
                <a:hlinkClick r:id="rId16" tooltip="חוק הפטריוט"/>
              </a:rPr>
              <a:t>חוק הפטריוט</a:t>
            </a:r>
            <a:r>
              <a:rPr lang="he-IL" sz="1200" b="0" i="0" kern="1200" dirty="0">
                <a:solidFill>
                  <a:schemeClr val="tx1"/>
                </a:solidFill>
                <a:effectLst/>
                <a:latin typeface="+mn-lt"/>
                <a:ea typeface="+mn-ea"/>
                <a:cs typeface="+mn-cs"/>
              </a:rPr>
              <a:t> המאפשר מעצר מנהלי של מי שמעורב </a:t>
            </a:r>
            <a:r>
              <a:rPr lang="he-IL" sz="1200" b="0" i="0" kern="1200" dirty="0" err="1">
                <a:solidFill>
                  <a:schemeClr val="tx1"/>
                </a:solidFill>
                <a:effectLst/>
                <a:latin typeface="+mn-lt"/>
                <a:ea typeface="+mn-ea"/>
                <a:cs typeface="+mn-cs"/>
              </a:rPr>
              <a:t>בפעילות</a:t>
            </a:r>
            <a:r>
              <a:rPr lang="he-IL" sz="1200" b="0" i="0" u="none" strike="noStrike" kern="1200" dirty="0" err="1">
                <a:solidFill>
                  <a:schemeClr val="tx1"/>
                </a:solidFill>
                <a:effectLst/>
                <a:latin typeface="+mn-lt"/>
                <a:ea typeface="+mn-ea"/>
                <a:cs typeface="+mn-cs"/>
                <a:hlinkClick r:id="rId17" tooltip="טרור"/>
              </a:rPr>
              <a:t>טרור</a:t>
            </a:r>
            <a:r>
              <a:rPr lang="he-IL" sz="1200" b="0" i="0" kern="1200" dirty="0">
                <a:solidFill>
                  <a:schemeClr val="tx1"/>
                </a:solidFill>
                <a:effectLst/>
                <a:latin typeface="+mn-lt"/>
                <a:ea typeface="+mn-ea"/>
                <a:cs typeface="+mn-cs"/>
              </a:rPr>
              <a:t> או </a:t>
            </a:r>
            <a:r>
              <a:rPr lang="he-IL" sz="1200" b="0" i="0" u="none" strike="noStrike" kern="1200" dirty="0">
                <a:solidFill>
                  <a:schemeClr val="tx1"/>
                </a:solidFill>
                <a:effectLst/>
                <a:latin typeface="+mn-lt"/>
                <a:ea typeface="+mn-ea"/>
                <a:cs typeface="+mn-cs"/>
                <a:hlinkClick r:id="rId18" tooltip="הלבנת כספים"/>
              </a:rPr>
              <a:t>הלבנת כספים</a:t>
            </a:r>
            <a:r>
              <a:rPr lang="he-IL" sz="1200" b="0" i="0" kern="1200" dirty="0">
                <a:solidFill>
                  <a:schemeClr val="tx1"/>
                </a:solidFill>
                <a:effectLst/>
                <a:latin typeface="+mn-lt"/>
                <a:ea typeface="+mn-ea"/>
                <a:cs typeface="+mn-cs"/>
              </a:rPr>
              <a:t>.</a:t>
            </a:r>
          </a:p>
          <a:p>
            <a:endParaRPr lang="he-IL" dirty="0"/>
          </a:p>
          <a:p>
            <a:r>
              <a:rPr lang="he-IL" sz="1200" b="0" i="0" kern="1200" dirty="0">
                <a:solidFill>
                  <a:schemeClr val="tx1"/>
                </a:solidFill>
                <a:effectLst/>
                <a:latin typeface="+mn-lt"/>
                <a:ea typeface="+mn-ea"/>
                <a:cs typeface="+mn-cs"/>
              </a:rPr>
              <a:t>ל</a:t>
            </a:r>
            <a:r>
              <a:rPr lang="he-IL" sz="1200" b="0" i="0" u="none" strike="noStrike" kern="1200" dirty="0">
                <a:solidFill>
                  <a:schemeClr val="tx1"/>
                </a:solidFill>
                <a:effectLst/>
                <a:latin typeface="+mn-lt"/>
                <a:ea typeface="+mn-ea"/>
                <a:cs typeface="+mn-cs"/>
                <a:hlinkClick r:id="rId19" tooltip="שר הביטחון"/>
              </a:rPr>
              <a:t>שר הביטחון</a:t>
            </a:r>
            <a:r>
              <a:rPr lang="he-IL" sz="1200" b="0" i="0" kern="1200" dirty="0">
                <a:solidFill>
                  <a:schemeClr val="tx1"/>
                </a:solidFill>
                <a:effectLst/>
                <a:latin typeface="+mn-lt"/>
                <a:ea typeface="+mn-ea"/>
                <a:cs typeface="+mn-cs"/>
              </a:rPr>
              <a:t> סמכות לעצור אדם לתקופה של עד שישה חודשים אם קיימת סבירות שאותו אדם פוגע בביטחון המדינה.</a:t>
            </a:r>
          </a:p>
          <a:p>
            <a:r>
              <a:rPr lang="he-IL" sz="1200" b="0" i="0" kern="1200" dirty="0">
                <a:solidFill>
                  <a:schemeClr val="tx1"/>
                </a:solidFill>
                <a:effectLst/>
                <a:latin typeface="+mn-lt"/>
                <a:ea typeface="+mn-ea"/>
                <a:cs typeface="+mn-cs"/>
              </a:rPr>
              <a:t>לשר הביטחון סמכות להאריך את </a:t>
            </a:r>
            <a:r>
              <a:rPr lang="he-IL" sz="1200" b="0" i="0" u="none" strike="noStrike" kern="1200" dirty="0">
                <a:solidFill>
                  <a:schemeClr val="tx1"/>
                </a:solidFill>
                <a:effectLst/>
                <a:latin typeface="+mn-lt"/>
                <a:ea typeface="+mn-ea"/>
                <a:cs typeface="+mn-cs"/>
                <a:hlinkClick r:id="rId20" tooltip="צו"/>
              </a:rPr>
              <a:t>צו</a:t>
            </a:r>
            <a:r>
              <a:rPr lang="he-IL" sz="1200" b="0" i="0" kern="1200" dirty="0">
                <a:solidFill>
                  <a:schemeClr val="tx1"/>
                </a:solidFill>
                <a:effectLst/>
                <a:latin typeface="+mn-lt"/>
                <a:ea typeface="+mn-ea"/>
                <a:cs typeface="+mn-cs"/>
              </a:rPr>
              <a:t> המעצר המנהלי.</a:t>
            </a:r>
          </a:p>
          <a:p>
            <a:r>
              <a:rPr lang="he-IL" sz="1200" b="0" i="0" kern="1200" dirty="0">
                <a:solidFill>
                  <a:schemeClr val="tx1"/>
                </a:solidFill>
                <a:effectLst/>
                <a:latin typeface="+mn-lt"/>
                <a:ea typeface="+mn-ea"/>
                <a:cs typeface="+mn-cs"/>
              </a:rPr>
              <a:t>ל</a:t>
            </a:r>
            <a:r>
              <a:rPr lang="he-IL" sz="1200" b="0" i="0" u="none" strike="noStrike" kern="1200" dirty="0">
                <a:solidFill>
                  <a:schemeClr val="tx1"/>
                </a:solidFill>
                <a:effectLst/>
                <a:latin typeface="+mn-lt"/>
                <a:ea typeface="+mn-ea"/>
                <a:cs typeface="+mn-cs"/>
                <a:hlinkClick r:id="rId21" tooltip="רמטכ&quot;ל"/>
              </a:rPr>
              <a:t>רמטכ"ל</a:t>
            </a:r>
            <a:r>
              <a:rPr lang="he-IL" sz="1200" b="0" i="0" kern="1200" dirty="0">
                <a:solidFill>
                  <a:schemeClr val="tx1"/>
                </a:solidFill>
                <a:effectLst/>
                <a:latin typeface="+mn-lt"/>
                <a:ea typeface="+mn-ea"/>
                <a:cs typeface="+mn-cs"/>
              </a:rPr>
              <a:t> סמכות לעצור אדם ל-48 שעות.</a:t>
            </a:r>
          </a:p>
          <a:p>
            <a:r>
              <a:rPr lang="he-IL" sz="1200" b="0" i="0" kern="1200" dirty="0">
                <a:solidFill>
                  <a:schemeClr val="tx1"/>
                </a:solidFill>
                <a:effectLst/>
                <a:latin typeface="+mn-lt"/>
                <a:ea typeface="+mn-ea"/>
                <a:cs typeface="+mn-cs"/>
              </a:rPr>
              <a:t>על מערכת האכיפה להביא את העצור למשפט תוך 48 שעות, אחרת ישוחרר העצור.</a:t>
            </a:r>
          </a:p>
          <a:p>
            <a:r>
              <a:rPr lang="he-IL" sz="1200" b="0" i="0" kern="1200" dirty="0">
                <a:solidFill>
                  <a:schemeClr val="tx1"/>
                </a:solidFill>
                <a:effectLst/>
                <a:latin typeface="+mn-lt"/>
                <a:ea typeface="+mn-ea"/>
                <a:cs typeface="+mn-cs"/>
              </a:rPr>
              <a:t>דיון בהליכי המעצר ב</a:t>
            </a:r>
            <a:r>
              <a:rPr lang="he-IL" sz="1200" b="0" i="0" u="none" strike="noStrike" kern="1200" dirty="0">
                <a:solidFill>
                  <a:schemeClr val="tx1"/>
                </a:solidFill>
                <a:effectLst/>
                <a:latin typeface="+mn-lt"/>
                <a:ea typeface="+mn-ea"/>
                <a:cs typeface="+mn-cs"/>
                <a:hlinkClick r:id="rId22" tooltip="בתי המשפט בישראל"/>
              </a:rPr>
              <a:t>בית המשפט</a:t>
            </a:r>
            <a:r>
              <a:rPr lang="he-IL" sz="1200" b="0" i="0" kern="1200" dirty="0">
                <a:solidFill>
                  <a:schemeClr val="tx1"/>
                </a:solidFill>
                <a:effectLst/>
                <a:latin typeface="+mn-lt"/>
                <a:ea typeface="+mn-ea"/>
                <a:cs typeface="+mn-cs"/>
              </a:rPr>
              <a:t> יהיו </a:t>
            </a:r>
            <a:r>
              <a:rPr lang="he-IL" sz="1200" b="0" i="0" u="none" strike="noStrike" kern="1200" dirty="0">
                <a:solidFill>
                  <a:schemeClr val="tx1"/>
                </a:solidFill>
                <a:effectLst/>
                <a:latin typeface="+mn-lt"/>
                <a:ea typeface="+mn-ea"/>
                <a:cs typeface="+mn-cs"/>
                <a:hlinkClick r:id="rId23" tooltip="בדלתיים סגורות"/>
              </a:rPr>
              <a:t>בדלתיים סגורות</a:t>
            </a:r>
            <a:r>
              <a:rPr lang="he-IL" sz="1200" b="0" i="0" kern="1200" dirty="0">
                <a:solidFill>
                  <a:schemeClr val="tx1"/>
                </a:solidFill>
                <a:effectLst/>
                <a:latin typeface="+mn-lt"/>
                <a:ea typeface="+mn-ea"/>
                <a:cs typeface="+mn-cs"/>
              </a:rPr>
              <a:t>.</a:t>
            </a:r>
          </a:p>
          <a:p>
            <a:r>
              <a:rPr lang="he-IL" sz="1200" b="0" i="0" kern="1200" dirty="0">
                <a:solidFill>
                  <a:schemeClr val="tx1"/>
                </a:solidFill>
                <a:effectLst/>
                <a:latin typeface="+mn-lt"/>
                <a:ea typeface="+mn-ea"/>
                <a:cs typeface="+mn-cs"/>
              </a:rPr>
              <a:t>ניתן לערער על המעצר בפני </a:t>
            </a:r>
            <a:r>
              <a:rPr lang="he-IL" sz="1200" b="0" i="0" u="none" strike="noStrike" kern="1200" dirty="0">
                <a:solidFill>
                  <a:schemeClr val="tx1"/>
                </a:solidFill>
                <a:effectLst/>
                <a:latin typeface="+mn-lt"/>
                <a:ea typeface="+mn-ea"/>
                <a:cs typeface="+mn-cs"/>
                <a:hlinkClick r:id="rId24" tooltip="בית המשפט העליון"/>
              </a:rPr>
              <a:t>בית המשפט העליון</a:t>
            </a:r>
            <a:r>
              <a:rPr lang="he-IL" sz="1200" b="0" i="0" kern="1200" dirty="0">
                <a:solidFill>
                  <a:schemeClr val="tx1"/>
                </a:solidFill>
                <a:effectLst/>
                <a:latin typeface="+mn-lt"/>
                <a:ea typeface="+mn-ea"/>
                <a:cs typeface="+mn-cs"/>
              </a:rPr>
              <a:t>.</a:t>
            </a:r>
          </a:p>
          <a:p>
            <a:r>
              <a:rPr lang="he-IL" sz="1200" b="0" i="0" kern="1200" dirty="0">
                <a:solidFill>
                  <a:schemeClr val="tx1"/>
                </a:solidFill>
                <a:effectLst/>
                <a:latin typeface="+mn-lt"/>
                <a:ea typeface="+mn-ea"/>
                <a:cs typeface="+mn-cs"/>
              </a:rPr>
              <a:t>ל</a:t>
            </a:r>
            <a:r>
              <a:rPr lang="he-IL" sz="1200" b="0" i="0" u="none" strike="noStrike" kern="1200" dirty="0">
                <a:solidFill>
                  <a:schemeClr val="tx1"/>
                </a:solidFill>
                <a:effectLst/>
                <a:latin typeface="+mn-lt"/>
                <a:ea typeface="+mn-ea"/>
                <a:cs typeface="+mn-cs"/>
                <a:hlinkClick r:id="rId25" tooltip="בית משפט מחוזי"/>
              </a:rPr>
              <a:t>שופט מחוזי</a:t>
            </a:r>
            <a:r>
              <a:rPr lang="he-IL" sz="1200" b="0" i="0" kern="1200" dirty="0">
                <a:solidFill>
                  <a:schemeClr val="tx1"/>
                </a:solidFill>
                <a:effectLst/>
                <a:latin typeface="+mn-lt"/>
                <a:ea typeface="+mn-ea"/>
                <a:cs typeface="+mn-cs"/>
              </a:rPr>
              <a:t> ישנה סמכות לבטל את צו המעצר אם הוכח שהמעצר לא היה מטעמים ביטחוניים.</a:t>
            </a:r>
          </a:p>
          <a:p>
            <a:r>
              <a:rPr lang="he-IL" sz="1200" b="0" i="0" kern="1200" dirty="0">
                <a:solidFill>
                  <a:schemeClr val="tx1"/>
                </a:solidFill>
                <a:effectLst/>
                <a:latin typeface="+mn-lt"/>
                <a:ea typeface="+mn-ea"/>
                <a:cs typeface="+mn-cs"/>
              </a:rPr>
              <a:t>סמכויות שר הביטחון לפי חוק זה אינן ניתנות להאצלה.</a:t>
            </a:r>
          </a:p>
          <a:p>
            <a:r>
              <a:rPr lang="he-IL" sz="1200" b="0" i="0" u="none" strike="noStrike" kern="1200" dirty="0">
                <a:solidFill>
                  <a:schemeClr val="tx1"/>
                </a:solidFill>
                <a:effectLst/>
                <a:latin typeface="+mn-lt"/>
                <a:ea typeface="+mn-ea"/>
                <a:cs typeface="+mn-cs"/>
                <a:hlinkClick r:id="rId26" tooltip="שר המשפטים"/>
              </a:rPr>
              <a:t>שר המשפטים</a:t>
            </a:r>
            <a:r>
              <a:rPr lang="he-IL" sz="1200" b="0" i="0" kern="1200" dirty="0">
                <a:solidFill>
                  <a:schemeClr val="tx1"/>
                </a:solidFill>
                <a:effectLst/>
                <a:latin typeface="+mn-lt"/>
                <a:ea typeface="+mn-ea"/>
                <a:cs typeface="+mn-cs"/>
              </a:rPr>
              <a:t> ממונה על ביצוע החוק.</a:t>
            </a:r>
          </a:p>
          <a:p>
            <a:endParaRPr lang="he-IL" sz="1200" b="0" i="0" kern="1200" dirty="0">
              <a:solidFill>
                <a:schemeClr val="tx1"/>
              </a:solidFill>
              <a:effectLst/>
              <a:latin typeface="+mn-lt"/>
              <a:ea typeface="+mn-ea"/>
              <a:cs typeface="+mn-cs"/>
            </a:endParaRPr>
          </a:p>
          <a:p>
            <a:r>
              <a:rPr lang="he-IL" sz="1200" b="0" i="0" kern="1200" dirty="0">
                <a:solidFill>
                  <a:schemeClr val="tx1"/>
                </a:solidFill>
                <a:effectLst/>
                <a:latin typeface="+mn-lt"/>
                <a:ea typeface="+mn-ea"/>
                <a:cs typeface="+mn-cs"/>
              </a:rPr>
              <a:t>בישראל כ-600 עצירים מנהליים. רובם פלסטינים. מיעוטם ערבים ישראלים.</a:t>
            </a:r>
          </a:p>
          <a:p>
            <a:r>
              <a:rPr lang="he-IL" sz="1200" b="0" i="0" kern="1200" dirty="0">
                <a:solidFill>
                  <a:schemeClr val="tx1"/>
                </a:solidFill>
                <a:effectLst/>
                <a:latin typeface="+mn-lt"/>
                <a:ea typeface="+mn-ea"/>
                <a:cs typeface="+mn-cs"/>
              </a:rPr>
              <a:t>גם אזרחים יהודים שנחשדו בטרור הושמו במעצר מנהלי.</a:t>
            </a:r>
          </a:p>
          <a:p>
            <a:endParaRPr lang="he-IL" dirty="0"/>
          </a:p>
        </p:txBody>
      </p:sp>
      <p:sp>
        <p:nvSpPr>
          <p:cNvPr id="4" name="מציין מיקום של מספר שקופית 3"/>
          <p:cNvSpPr>
            <a:spLocks noGrp="1"/>
          </p:cNvSpPr>
          <p:nvPr>
            <p:ph type="sldNum" sz="quarter" idx="10"/>
          </p:nvPr>
        </p:nvSpPr>
        <p:spPr/>
        <p:txBody>
          <a:bodyPr/>
          <a:lstStyle/>
          <a:p>
            <a:fld id="{36F7F84B-BC19-4369-AF5C-6799199ECE6F}" type="slidenum">
              <a:rPr lang="he-IL" smtClean="0"/>
              <a:t>17</a:t>
            </a:fld>
            <a:endParaRPr lang="he-IL"/>
          </a:p>
        </p:txBody>
      </p:sp>
    </p:spTree>
    <p:extLst>
      <p:ext uri="{BB962C8B-B14F-4D97-AF65-F5344CB8AC3E}">
        <p14:creationId xmlns:p14="http://schemas.microsoft.com/office/powerpoint/2010/main" val="2001644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36F7F84B-BC19-4369-AF5C-6799199ECE6F}" type="slidenum">
              <a:rPr lang="he-IL" smtClean="0"/>
              <a:t>19</a:t>
            </a:fld>
            <a:endParaRPr lang="he-IL"/>
          </a:p>
        </p:txBody>
      </p:sp>
    </p:spTree>
    <p:extLst>
      <p:ext uri="{BB962C8B-B14F-4D97-AF65-F5344CB8AC3E}">
        <p14:creationId xmlns:p14="http://schemas.microsoft.com/office/powerpoint/2010/main" val="230927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04AE42C-A522-4AAF-B012-DFBED0380FAE}" type="slidenum">
              <a:rPr lang="he-IL" smtClean="0"/>
              <a:pPr/>
              <a:t>‹#›</a:t>
            </a:fld>
            <a:endParaRPr lang="he-IL"/>
          </a:p>
        </p:txBody>
      </p:sp>
    </p:spTree>
    <p:extLst>
      <p:ext uri="{BB962C8B-B14F-4D97-AF65-F5344CB8AC3E}">
        <p14:creationId xmlns:p14="http://schemas.microsoft.com/office/powerpoint/2010/main" val="3447244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F04AE42C-A522-4AAF-B012-DFBED0380FAE}" type="slidenum">
              <a:rPr lang="he-IL" smtClean="0"/>
              <a:pPr/>
              <a:t>‹#›</a:t>
            </a:fld>
            <a:endParaRPr lang="he-IL"/>
          </a:p>
        </p:txBody>
      </p:sp>
    </p:spTree>
    <p:extLst>
      <p:ext uri="{BB962C8B-B14F-4D97-AF65-F5344CB8AC3E}">
        <p14:creationId xmlns:p14="http://schemas.microsoft.com/office/powerpoint/2010/main" val="1966289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F04AE42C-A522-4AAF-B012-DFBED0380FAE}" type="slidenum">
              <a:rPr lang="he-IL" smtClean="0"/>
              <a:pPr/>
              <a:t>‹#›</a:t>
            </a:fld>
            <a:endParaRPr lang="he-IL"/>
          </a:p>
        </p:txBody>
      </p:sp>
    </p:spTree>
    <p:extLst>
      <p:ext uri="{BB962C8B-B14F-4D97-AF65-F5344CB8AC3E}">
        <p14:creationId xmlns:p14="http://schemas.microsoft.com/office/powerpoint/2010/main" val="2356962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he-IL"/>
              <a:t>לחץ כדי לערוך סגנון כותרת של תבנית בסיס</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F04AE42C-A522-4AAF-B012-DFBED0380FAE}" type="slidenum">
              <a:rPr lang="he-IL" smtClean="0"/>
              <a:pPr/>
              <a:t>‹#›</a:t>
            </a:fld>
            <a:endParaRPr lang="he-IL"/>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33928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F04AE42C-A522-4AAF-B012-DFBED0380FAE}" type="slidenum">
              <a:rPr lang="he-IL" smtClean="0"/>
              <a:pPr/>
              <a:t>‹#›</a:t>
            </a:fld>
            <a:endParaRPr lang="he-IL"/>
          </a:p>
        </p:txBody>
      </p:sp>
    </p:spTree>
    <p:extLst>
      <p:ext uri="{BB962C8B-B14F-4D97-AF65-F5344CB8AC3E}">
        <p14:creationId xmlns:p14="http://schemas.microsoft.com/office/powerpoint/2010/main" val="831691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he-IL"/>
              <a:t>לחץ כדי לערוך סגנון כותרת של תבנית בסיס</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3" name="Date Placeholder 2"/>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F04AE42C-A522-4AAF-B012-DFBED0380FAE}" type="slidenum">
              <a:rPr lang="he-IL" smtClean="0"/>
              <a:pPr/>
              <a:t>‹#›</a:t>
            </a:fld>
            <a:endParaRPr lang="he-IL"/>
          </a:p>
        </p:txBody>
      </p:sp>
    </p:spTree>
    <p:extLst>
      <p:ext uri="{BB962C8B-B14F-4D97-AF65-F5344CB8AC3E}">
        <p14:creationId xmlns:p14="http://schemas.microsoft.com/office/powerpoint/2010/main" val="265413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he-IL"/>
              <a:t>לחץ כדי לערוך סגנון כותרת של תבנית בסיס</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3" name="Date Placeholder 2"/>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F04AE42C-A522-4AAF-B012-DFBED0380FAE}" type="slidenum">
              <a:rPr lang="he-IL" smtClean="0"/>
              <a:pPr/>
              <a:t>‹#›</a:t>
            </a:fld>
            <a:endParaRPr lang="he-IL"/>
          </a:p>
        </p:txBody>
      </p:sp>
    </p:spTree>
    <p:extLst>
      <p:ext uri="{BB962C8B-B14F-4D97-AF65-F5344CB8AC3E}">
        <p14:creationId xmlns:p14="http://schemas.microsoft.com/office/powerpoint/2010/main" val="3518413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04AE42C-A522-4AAF-B012-DFBED0380FAE}" type="slidenum">
              <a:rPr lang="he-IL" smtClean="0"/>
              <a:pPr/>
              <a:t>‹#›</a:t>
            </a:fld>
            <a:endParaRPr lang="he-IL"/>
          </a:p>
        </p:txBody>
      </p:sp>
    </p:spTree>
    <p:extLst>
      <p:ext uri="{BB962C8B-B14F-4D97-AF65-F5344CB8AC3E}">
        <p14:creationId xmlns:p14="http://schemas.microsoft.com/office/powerpoint/2010/main" val="2243404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04AE42C-A522-4AAF-B012-DFBED0380FAE}" type="slidenum">
              <a:rPr lang="he-IL" smtClean="0"/>
              <a:pPr/>
              <a:t>‹#›</a:t>
            </a:fld>
            <a:endParaRPr lang="he-IL"/>
          </a:p>
        </p:txBody>
      </p:sp>
    </p:spTree>
    <p:extLst>
      <p:ext uri="{BB962C8B-B14F-4D97-AF65-F5344CB8AC3E}">
        <p14:creationId xmlns:p14="http://schemas.microsoft.com/office/powerpoint/2010/main" val="2145018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143000" y="1122363"/>
            <a:ext cx="6858000" cy="2387600"/>
          </a:xfrm>
        </p:spPr>
        <p:txBody>
          <a:bodyPr anchor="b"/>
          <a:lstStyle>
            <a:lvl1pPr algn="ctr">
              <a:defRPr sz="4500"/>
            </a:lvl1pPr>
          </a:lstStyle>
          <a:p>
            <a:r>
              <a:rPr lang="he-IL" dirty="0"/>
              <a:t>לחץ כדי לערוך סגנון כותרת של תבנית בסיס</a:t>
            </a:r>
          </a:p>
        </p:txBody>
      </p:sp>
      <p:sp>
        <p:nvSpPr>
          <p:cNvPr id="3" name="כותרת משנה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9AC60C92-D497-4EDE-8447-3A9865E69B80}" type="datetime8">
              <a:rPr lang="he-IL" smtClean="0"/>
              <a:t>08 ינואר 20</a:t>
            </a:fld>
            <a:endParaRPr lang="he-IL" dirty="0"/>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DC322D2-3F11-4285-ABDD-58AFFEBAA958}" type="slidenum">
              <a:rPr lang="he-IL" smtClean="0"/>
              <a:t>‹#›</a:t>
            </a:fld>
            <a:endParaRPr lang="he-IL"/>
          </a:p>
        </p:txBody>
      </p:sp>
    </p:spTree>
    <p:extLst>
      <p:ext uri="{BB962C8B-B14F-4D97-AF65-F5344CB8AC3E}">
        <p14:creationId xmlns:p14="http://schemas.microsoft.com/office/powerpoint/2010/main" val="1372061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C350502-B461-41F6-9150-928337219285}" type="datetime8">
              <a:rPr lang="he-IL" smtClean="0"/>
              <a:t>08 ינואר 20</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lvl1pPr>
              <a:defRPr sz="1350" b="1">
                <a:solidFill>
                  <a:srgbClr val="008000"/>
                </a:solidFill>
              </a:defRPr>
            </a:lvl1pPr>
          </a:lstStyle>
          <a:p>
            <a:fld id="{5920A0A1-B3F9-48AE-82C4-AD3E94D302D0}" type="slidenum">
              <a:rPr lang="he-IL" smtClean="0"/>
              <a:pPr/>
              <a:t>‹#›</a:t>
            </a:fld>
            <a:endParaRPr lang="he-IL" dirty="0"/>
          </a:p>
        </p:txBody>
      </p:sp>
    </p:spTree>
    <p:extLst>
      <p:ext uri="{BB962C8B-B14F-4D97-AF65-F5344CB8AC3E}">
        <p14:creationId xmlns:p14="http://schemas.microsoft.com/office/powerpoint/2010/main" val="1380196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04AE42C-A522-4AAF-B012-DFBED0380FAE}" type="slidenum">
              <a:rPr lang="he-IL" smtClean="0"/>
              <a:pPr/>
              <a:t>‹#›</a:t>
            </a:fld>
            <a:endParaRPr lang="he-IL"/>
          </a:p>
        </p:txBody>
      </p:sp>
    </p:spTree>
    <p:extLst>
      <p:ext uri="{BB962C8B-B14F-4D97-AF65-F5344CB8AC3E}">
        <p14:creationId xmlns:p14="http://schemas.microsoft.com/office/powerpoint/2010/main" val="3923053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623888" y="1709739"/>
            <a:ext cx="7886700" cy="2852737"/>
          </a:xfrm>
        </p:spPr>
        <p:txBody>
          <a:bodyPr anchor="b"/>
          <a:lstStyle>
            <a:lvl1pPr>
              <a:defRPr sz="45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8077BFD9-8798-4C92-AEF6-E556A6D1BC7F}" type="datetime8">
              <a:rPr lang="he-IL" smtClean="0"/>
              <a:t>08 ינואר 20</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DC322D2-3F11-4285-ABDD-58AFFEBAA958}" type="slidenum">
              <a:rPr lang="he-IL" smtClean="0"/>
              <a:t>‹#›</a:t>
            </a:fld>
            <a:endParaRPr lang="he-IL"/>
          </a:p>
        </p:txBody>
      </p:sp>
    </p:spTree>
    <p:extLst>
      <p:ext uri="{BB962C8B-B14F-4D97-AF65-F5344CB8AC3E}">
        <p14:creationId xmlns:p14="http://schemas.microsoft.com/office/powerpoint/2010/main" val="3255390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628650" y="1825625"/>
            <a:ext cx="38862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29150" y="1825625"/>
            <a:ext cx="38862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48B0CFB2-9263-45CF-96D9-467BDE5A6AF9}" type="datetime8">
              <a:rPr lang="he-IL" smtClean="0"/>
              <a:t>08 ינואר 20</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DC322D2-3F11-4285-ABDD-58AFFEBAA958}" type="slidenum">
              <a:rPr lang="he-IL" smtClean="0"/>
              <a:t>‹#›</a:t>
            </a:fld>
            <a:endParaRPr lang="he-IL"/>
          </a:p>
        </p:txBody>
      </p:sp>
    </p:spTree>
    <p:extLst>
      <p:ext uri="{BB962C8B-B14F-4D97-AF65-F5344CB8AC3E}">
        <p14:creationId xmlns:p14="http://schemas.microsoft.com/office/powerpoint/2010/main" val="3045432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365126"/>
            <a:ext cx="78867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ערוך סגנונות טקסט של תבנית בסיס</a:t>
            </a:r>
          </a:p>
        </p:txBody>
      </p:sp>
      <p:sp>
        <p:nvSpPr>
          <p:cNvPr id="4" name="מציין מיקום תוכן 3"/>
          <p:cNvSpPr>
            <a:spLocks noGrp="1"/>
          </p:cNvSpPr>
          <p:nvPr>
            <p:ph sz="half" idx="2"/>
          </p:nvPr>
        </p:nvSpPr>
        <p:spPr>
          <a:xfrm>
            <a:off x="629842" y="2505075"/>
            <a:ext cx="3868340"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ערוך סגנונות טקסט של תבנית בסיס</a:t>
            </a:r>
          </a:p>
        </p:txBody>
      </p:sp>
      <p:sp>
        <p:nvSpPr>
          <p:cNvPr id="6" name="מציין מיקום תוכן 5"/>
          <p:cNvSpPr>
            <a:spLocks noGrp="1"/>
          </p:cNvSpPr>
          <p:nvPr>
            <p:ph sz="quarter" idx="4"/>
          </p:nvPr>
        </p:nvSpPr>
        <p:spPr>
          <a:xfrm>
            <a:off x="4629150" y="2505075"/>
            <a:ext cx="3887391"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73F4DA2B-B61B-4CED-A838-09365CFAC44D}" type="datetime8">
              <a:rPr lang="he-IL" smtClean="0"/>
              <a:t>08 ינואר 20</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DDC322D2-3F11-4285-ABDD-58AFFEBAA958}" type="slidenum">
              <a:rPr lang="he-IL" smtClean="0"/>
              <a:t>‹#›</a:t>
            </a:fld>
            <a:endParaRPr lang="he-IL"/>
          </a:p>
        </p:txBody>
      </p:sp>
    </p:spTree>
    <p:extLst>
      <p:ext uri="{BB962C8B-B14F-4D97-AF65-F5344CB8AC3E}">
        <p14:creationId xmlns:p14="http://schemas.microsoft.com/office/powerpoint/2010/main" val="2898908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1AB1DE30-4206-407C-9C9F-87893ABAC33A}" type="datetime8">
              <a:rPr lang="he-IL" smtClean="0"/>
              <a:t>08 ינואר 20</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DDC322D2-3F11-4285-ABDD-58AFFEBAA958}" type="slidenum">
              <a:rPr lang="he-IL" smtClean="0"/>
              <a:t>‹#›</a:t>
            </a:fld>
            <a:endParaRPr lang="he-IL"/>
          </a:p>
        </p:txBody>
      </p:sp>
    </p:spTree>
    <p:extLst>
      <p:ext uri="{BB962C8B-B14F-4D97-AF65-F5344CB8AC3E}">
        <p14:creationId xmlns:p14="http://schemas.microsoft.com/office/powerpoint/2010/main" val="2923675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28D35C5E-63B2-4E36-96F5-4FA8FF5342F7}" type="datetime8">
              <a:rPr lang="he-IL" smtClean="0"/>
              <a:t>08 ינואר 20</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DDC322D2-3F11-4285-ABDD-58AFFEBAA958}" type="slidenum">
              <a:rPr lang="he-IL" smtClean="0"/>
              <a:t>‹#›</a:t>
            </a:fld>
            <a:endParaRPr lang="he-IL"/>
          </a:p>
        </p:txBody>
      </p:sp>
    </p:spTree>
    <p:extLst>
      <p:ext uri="{BB962C8B-B14F-4D97-AF65-F5344CB8AC3E}">
        <p14:creationId xmlns:p14="http://schemas.microsoft.com/office/powerpoint/2010/main" val="3710905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2400"/>
            </a:lvl1pPr>
          </a:lstStyle>
          <a:p>
            <a:r>
              <a:rPr lang="he-IL"/>
              <a:t>לחץ כדי לערוך סגנון כותרת של תבנית בסיס</a:t>
            </a:r>
          </a:p>
        </p:txBody>
      </p:sp>
      <p:sp>
        <p:nvSpPr>
          <p:cNvPr id="3" name="מציין מיקום תוכן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a:t>ערוך סגנונות טקסט של תבנית בסיס</a:t>
            </a:r>
          </a:p>
        </p:txBody>
      </p:sp>
      <p:sp>
        <p:nvSpPr>
          <p:cNvPr id="5" name="מציין מיקום של תאריך 4"/>
          <p:cNvSpPr>
            <a:spLocks noGrp="1"/>
          </p:cNvSpPr>
          <p:nvPr>
            <p:ph type="dt" sz="half" idx="10"/>
          </p:nvPr>
        </p:nvSpPr>
        <p:spPr/>
        <p:txBody>
          <a:bodyPr/>
          <a:lstStyle/>
          <a:p>
            <a:fld id="{E6D80151-CF29-4979-8743-70BA4A848F87}" type="datetime8">
              <a:rPr lang="he-IL" smtClean="0"/>
              <a:t>08 ינואר 20</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DC322D2-3F11-4285-ABDD-58AFFEBAA958}" type="slidenum">
              <a:rPr lang="he-IL" smtClean="0"/>
              <a:t>‹#›</a:t>
            </a:fld>
            <a:endParaRPr lang="he-IL"/>
          </a:p>
        </p:txBody>
      </p:sp>
    </p:spTree>
    <p:extLst>
      <p:ext uri="{BB962C8B-B14F-4D97-AF65-F5344CB8AC3E}">
        <p14:creationId xmlns:p14="http://schemas.microsoft.com/office/powerpoint/2010/main" val="1620855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24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he-IL"/>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a:t>ערוך סגנונות טקסט של תבנית בסיס</a:t>
            </a:r>
          </a:p>
        </p:txBody>
      </p:sp>
      <p:sp>
        <p:nvSpPr>
          <p:cNvPr id="5" name="מציין מיקום של תאריך 4"/>
          <p:cNvSpPr>
            <a:spLocks noGrp="1"/>
          </p:cNvSpPr>
          <p:nvPr>
            <p:ph type="dt" sz="half" idx="10"/>
          </p:nvPr>
        </p:nvSpPr>
        <p:spPr/>
        <p:txBody>
          <a:bodyPr/>
          <a:lstStyle/>
          <a:p>
            <a:fld id="{4D9A677C-5CF7-4123-8157-5B8347484173}" type="datetime8">
              <a:rPr lang="he-IL" smtClean="0"/>
              <a:t>08 ינואר 20</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DC322D2-3F11-4285-ABDD-58AFFEBAA958}" type="slidenum">
              <a:rPr lang="he-IL" smtClean="0"/>
              <a:t>‹#›</a:t>
            </a:fld>
            <a:endParaRPr lang="he-IL"/>
          </a:p>
        </p:txBody>
      </p:sp>
    </p:spTree>
    <p:extLst>
      <p:ext uri="{BB962C8B-B14F-4D97-AF65-F5344CB8AC3E}">
        <p14:creationId xmlns:p14="http://schemas.microsoft.com/office/powerpoint/2010/main" val="2032968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EBA3E03-33D4-46DC-8492-0042F7011E4A}" type="datetime8">
              <a:rPr lang="he-IL" smtClean="0"/>
              <a:t>08 ינואר 20</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DC322D2-3F11-4285-ABDD-58AFFEBAA958}" type="slidenum">
              <a:rPr lang="he-IL" smtClean="0"/>
              <a:t>‹#›</a:t>
            </a:fld>
            <a:endParaRPr lang="he-IL"/>
          </a:p>
        </p:txBody>
      </p:sp>
    </p:spTree>
    <p:extLst>
      <p:ext uri="{BB962C8B-B14F-4D97-AF65-F5344CB8AC3E}">
        <p14:creationId xmlns:p14="http://schemas.microsoft.com/office/powerpoint/2010/main" val="498908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628650" y="365125"/>
            <a:ext cx="5800725" cy="5811838"/>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1F66BD8-E9A1-4512-9811-67BF6CEE49C0}" type="datetime8">
              <a:rPr lang="he-IL" smtClean="0"/>
              <a:t>08 ינואר 20</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DC322D2-3F11-4285-ABDD-58AFFEBAA958}" type="slidenum">
              <a:rPr lang="he-IL" smtClean="0"/>
              <a:t>‹#›</a:t>
            </a:fld>
            <a:endParaRPr lang="he-IL"/>
          </a:p>
        </p:txBody>
      </p:sp>
    </p:spTree>
    <p:extLst>
      <p:ext uri="{BB962C8B-B14F-4D97-AF65-F5344CB8AC3E}">
        <p14:creationId xmlns:p14="http://schemas.microsoft.com/office/powerpoint/2010/main" val="3409503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04AE42C-A522-4AAF-B012-DFBED0380FAE}" type="slidenum">
              <a:rPr lang="he-IL" smtClean="0"/>
              <a:pPr/>
              <a:t>‹#›</a:t>
            </a:fld>
            <a:endParaRPr lang="he-IL"/>
          </a:p>
        </p:txBody>
      </p:sp>
    </p:spTree>
    <p:extLst>
      <p:ext uri="{BB962C8B-B14F-4D97-AF65-F5344CB8AC3E}">
        <p14:creationId xmlns:p14="http://schemas.microsoft.com/office/powerpoint/2010/main" val="2574075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F04AE42C-A522-4AAF-B012-DFBED0380FAE}" type="slidenum">
              <a:rPr lang="he-IL" smtClean="0"/>
              <a:pPr/>
              <a:t>‹#›</a:t>
            </a:fld>
            <a:endParaRPr lang="he-IL"/>
          </a:p>
        </p:txBody>
      </p:sp>
    </p:spTree>
    <p:extLst>
      <p:ext uri="{BB962C8B-B14F-4D97-AF65-F5344CB8AC3E}">
        <p14:creationId xmlns:p14="http://schemas.microsoft.com/office/powerpoint/2010/main" val="415274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F04AE42C-A522-4AAF-B012-DFBED0380FAE}" type="slidenum">
              <a:rPr lang="he-IL" smtClean="0"/>
              <a:pPr/>
              <a:t>‹#›</a:t>
            </a:fld>
            <a:endParaRPr lang="he-IL"/>
          </a:p>
        </p:txBody>
      </p:sp>
    </p:spTree>
    <p:extLst>
      <p:ext uri="{BB962C8B-B14F-4D97-AF65-F5344CB8AC3E}">
        <p14:creationId xmlns:p14="http://schemas.microsoft.com/office/powerpoint/2010/main" val="823273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F04AE42C-A522-4AAF-B012-DFBED0380FAE}" type="slidenum">
              <a:rPr lang="he-IL" smtClean="0"/>
              <a:pPr/>
              <a:t>‹#›</a:t>
            </a:fld>
            <a:endParaRPr lang="he-IL"/>
          </a:p>
        </p:txBody>
      </p:sp>
    </p:spTree>
    <p:extLst>
      <p:ext uri="{BB962C8B-B14F-4D97-AF65-F5344CB8AC3E}">
        <p14:creationId xmlns:p14="http://schemas.microsoft.com/office/powerpoint/2010/main" val="3919874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F04AE42C-A522-4AAF-B012-DFBED0380FAE}" type="slidenum">
              <a:rPr lang="he-IL" smtClean="0"/>
              <a:pPr/>
              <a:t>‹#›</a:t>
            </a:fld>
            <a:endParaRPr lang="he-IL"/>
          </a:p>
        </p:txBody>
      </p:sp>
    </p:spTree>
    <p:extLst>
      <p:ext uri="{BB962C8B-B14F-4D97-AF65-F5344CB8AC3E}">
        <p14:creationId xmlns:p14="http://schemas.microsoft.com/office/powerpoint/2010/main" val="97337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F04AE42C-A522-4AAF-B012-DFBED0380FAE}" type="slidenum">
              <a:rPr lang="he-IL" smtClean="0"/>
              <a:pPr/>
              <a:t>‹#›</a:t>
            </a:fld>
            <a:endParaRPr lang="he-IL"/>
          </a:p>
        </p:txBody>
      </p:sp>
    </p:spTree>
    <p:extLst>
      <p:ext uri="{BB962C8B-B14F-4D97-AF65-F5344CB8AC3E}">
        <p14:creationId xmlns:p14="http://schemas.microsoft.com/office/powerpoint/2010/main" val="3339334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1E5F45A1-02D7-43FF-B1E0-17B42581C585}" type="datetimeFigureOut">
              <a:rPr lang="he-IL" smtClean="0"/>
              <a:pPr/>
              <a:t>י"א/טבת/תש"פ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F04AE42C-A522-4AAF-B012-DFBED0380FAE}" type="slidenum">
              <a:rPr lang="he-IL" smtClean="0"/>
              <a:pPr/>
              <a:t>‹#›</a:t>
            </a:fld>
            <a:endParaRPr lang="he-IL"/>
          </a:p>
        </p:txBody>
      </p:sp>
    </p:spTree>
    <p:extLst>
      <p:ext uri="{BB962C8B-B14F-4D97-AF65-F5344CB8AC3E}">
        <p14:creationId xmlns:p14="http://schemas.microsoft.com/office/powerpoint/2010/main" val="2141626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E5F45A1-02D7-43FF-B1E0-17B42581C585}" type="datetimeFigureOut">
              <a:rPr lang="he-IL" smtClean="0"/>
              <a:pPr/>
              <a:t>י"א/טבת/תש"פ</a:t>
            </a:fld>
            <a:endParaRPr lang="he-IL"/>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he-IL"/>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04AE42C-A522-4AAF-B012-DFBED0380FAE}" type="slidenum">
              <a:rPr lang="he-IL" smtClean="0"/>
              <a:pPr/>
              <a:t>‹#›</a:t>
            </a:fld>
            <a:endParaRPr lang="he-IL"/>
          </a:p>
        </p:txBody>
      </p:sp>
    </p:spTree>
    <p:extLst>
      <p:ext uri="{BB962C8B-B14F-4D97-AF65-F5344CB8AC3E}">
        <p14:creationId xmlns:p14="http://schemas.microsoft.com/office/powerpoint/2010/main" val="146362177"/>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ctr" defTabSz="457200" rtl="1"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06000" algn="r" defTabSz="457200" rtl="1"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r" defTabSz="457200" rtl="1"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r" defTabSz="457200" rtl="1"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cs typeface="+mn-cs"/>
              </a:defRPr>
            </a:lvl1pPr>
          </a:lstStyle>
          <a:p>
            <a:fld id="{F3D36FFD-5A12-40E5-BC7B-0C850CC07342}" type="datetime8">
              <a:rPr lang="he-IL" smtClean="0"/>
              <a:t>08 ינואר 20</a:t>
            </a:fld>
            <a:endParaRPr lang="he-IL" dirty="0"/>
          </a:p>
        </p:txBody>
      </p:sp>
      <p:sp>
        <p:nvSpPr>
          <p:cNvPr id="5" name="מציין מיקום של כותרת תחתונה 4"/>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cs typeface="+mn-cs"/>
              </a:defRPr>
            </a:lvl1pPr>
          </a:lstStyle>
          <a:p>
            <a:endParaRPr lang="he-IL"/>
          </a:p>
        </p:txBody>
      </p:sp>
      <p:sp>
        <p:nvSpPr>
          <p:cNvPr id="6" name="מציין מיקום של מספר שקופית 5"/>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cs typeface="+mn-cs"/>
              </a:defRPr>
            </a:lvl1pPr>
          </a:lstStyle>
          <a:p>
            <a:fld id="{DDC322D2-3F11-4285-ABDD-58AFFEBAA958}" type="slidenum">
              <a:rPr lang="he-IL" smtClean="0"/>
              <a:pPr/>
              <a:t>‹#›</a:t>
            </a:fld>
            <a:endParaRPr lang="he-IL" dirty="0"/>
          </a:p>
        </p:txBody>
      </p:sp>
    </p:spTree>
    <p:extLst>
      <p:ext uri="{BB962C8B-B14F-4D97-AF65-F5344CB8AC3E}">
        <p14:creationId xmlns:p14="http://schemas.microsoft.com/office/powerpoint/2010/main" val="285400994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hdr="0" ftr="0" dt="0"/>
  <p:txStyles>
    <p:titleStyle>
      <a:lvl1pPr algn="r" defTabSz="685800" rtl="1" eaLnBrk="1" latinLnBrk="0" hangingPunct="1">
        <a:lnSpc>
          <a:spcPct val="90000"/>
        </a:lnSpc>
        <a:spcBef>
          <a:spcPct val="0"/>
        </a:spcBef>
        <a:buNone/>
        <a:defRPr sz="3300" kern="1200">
          <a:solidFill>
            <a:schemeClr val="tx1"/>
          </a:solidFill>
          <a:latin typeface="+mj-lt"/>
          <a:ea typeface="+mj-ea"/>
          <a:cs typeface="+mn-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he-IL"/>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jpeg"/><Relationship Id="rId7" Type="http://schemas.microsoft.com/office/2017/06/relationships/model3d" Target="../media/model3d1.glb"/><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28.jpeg"/><Relationship Id="rId10" Type="http://schemas.openxmlformats.org/officeDocument/2006/relationships/image" Target="../media/image30.png"/><Relationship Id="rId4" Type="http://schemas.openxmlformats.org/officeDocument/2006/relationships/image" Target="../media/image14.jpeg"/><Relationship Id="rId9" Type="http://schemas.microsoft.com/office/2017/06/relationships/model3d" Target="../media/model3d2.glb"/></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H0ff5KjZ7v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idi.org.il/%D7%A1%D7%A4%D7%A8%D7%99%D7%9D-%D7%95%D7%9E%D7%90%D7%9E%D7%A8%D7%99%D7%9D/%D7%94%D7%95%D7%A6%D7%90%D7%94-%D7%9C%D7%90%D7%95%D7%A8/%D7%94%D7%A1%D7%A4%D7%A8%D7%99%D7%9D/%D7%9E%D7%97%D7%A7%D7%A8%D7%99-%D7%9E%D7%93%D7%99%D7%A0%D7%99%D7%95%D7%AA/%D7%AA%D7%A7%D7%A0%D7%95%D7%AA-%D7%94%D7%94%D7%92%D7%A0%D7%94-(%D7%A9%D7%A2%D7%AA-%D7%97%D7%99%D7%A8%D7%95%D7%9D)-1945/"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ynet.co.il/articles/0,7340,L-5426266,00.html" TargetMode="External"/><Relationship Id="rId5" Type="http://schemas.openxmlformats.org/officeDocument/2006/relationships/image" Target="../media/image2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hyperlink" Target="http://www.timesofisrael.com/no-reason-given-for-jewish-extremists-detention-say-parent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news.walla.co.il/item/2915989"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17/06/relationships/model3d" Target="../media/model3d2.glb"/><Relationship Id="rId3" Type="http://schemas.openxmlformats.org/officeDocument/2006/relationships/customXml" Target="../ink/ink1.xml"/><Relationship Id="rId7" Type="http://schemas.openxmlformats.org/officeDocument/2006/relationships/image" Target="../media/image10.png"/><Relationship Id="rId2" Type="http://schemas.openxmlformats.org/officeDocument/2006/relationships/image" Target="../media/image7.bmp"/><Relationship Id="rId1" Type="http://schemas.openxmlformats.org/officeDocument/2006/relationships/slideLayout" Target="../slideLayouts/slideLayout19.xml"/><Relationship Id="rId6" Type="http://schemas.microsoft.com/office/2017/06/relationships/model3d" Target="../media/model3d1.glb"/><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emf"/><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jpeg"/><Relationship Id="rId7" Type="http://schemas.microsoft.com/office/2017/06/relationships/model3d" Target="../media/model3d2.glb"/><Relationship Id="rId2" Type="http://schemas.openxmlformats.org/officeDocument/2006/relationships/image" Target="../media/image13.png"/><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10.png"/><Relationship Id="rId4" Type="http://schemas.microsoft.com/office/2017/06/relationships/model3d" Target="../media/model3d1.glb"/><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17/06/relationships/model3d" Target="../media/model3d2.glb"/><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19.xml"/><Relationship Id="rId6" Type="http://schemas.openxmlformats.org/officeDocument/2006/relationships/image" Target="../media/image10.png"/><Relationship Id="rId5" Type="http://schemas.microsoft.com/office/2017/06/relationships/model3d" Target="../media/model3d1.glb"/><Relationship Id="rId10"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png"/><Relationship Id="rId7" Type="http://schemas.microsoft.com/office/2017/06/relationships/model3d" Target="../media/model3d2.glb"/><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10.png"/><Relationship Id="rId10" Type="http://schemas.openxmlformats.org/officeDocument/2006/relationships/image" Target="../media/image20.png"/><Relationship Id="rId4" Type="http://schemas.microsoft.com/office/2017/06/relationships/model3d" Target="../media/model3d1.glb"/><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hyperlink" Target="https://1p1000w.wordpress.com/2010/02/23/%D7%93%D7%9E%D7%95%D7%A7%D7%A8%D7%98%D7%99%D7%94-%D7%9B%D7%9F-%D7%91%D7%98%D7%9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co.il/url?sa=i&amp;rct=j&amp;q=&amp;esrc=s&amp;source=images&amp;cd=&amp;cad=rja&amp;uact=8&amp;ved=0ahUKEwjk3bb4jMrJAhUIMhoKHZzcAKIQjRwIBw&amp;url=http://uri.mitkadem.co.il/files/elected/&amp;psig=AFQjCNF4lLRxJ0EF8ijWGWONApBRAYX9ng&amp;ust=1449589765440758" TargetMode="Externa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70"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33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כותרת 1">
            <a:extLst>
              <a:ext uri="{FF2B5EF4-FFF2-40B4-BE49-F238E27FC236}">
                <a16:creationId xmlns:a16="http://schemas.microsoft.com/office/drawing/2014/main" id="{93455B3F-0C02-4719-B732-482BD20366BC}"/>
              </a:ext>
            </a:extLst>
          </p:cNvPr>
          <p:cNvSpPr>
            <a:spLocks noGrp="1"/>
          </p:cNvSpPr>
          <p:nvPr>
            <p:ph type="title"/>
          </p:nvPr>
        </p:nvSpPr>
        <p:spPr>
          <a:xfrm>
            <a:off x="393192" y="4767072"/>
            <a:ext cx="4945641" cy="1625210"/>
          </a:xfrm>
        </p:spPr>
        <p:txBody>
          <a:bodyPr>
            <a:normAutofit/>
          </a:bodyPr>
          <a:lstStyle/>
          <a:p>
            <a:r>
              <a:rPr lang="he-IL" b="1">
                <a:solidFill>
                  <a:srgbClr val="FFFFFF"/>
                </a:solidFill>
              </a:rPr>
              <a:t>זכויות פוליטיות – זוכרים?</a:t>
            </a:r>
          </a:p>
        </p:txBody>
      </p:sp>
      <p:pic>
        <p:nvPicPr>
          <p:cNvPr id="36866" name="Picture 2" descr="×ª××¦××ª ×ª××× × ×¢×××¨ ×××××ª ×××××¨">
            <a:extLst>
              <a:ext uri="{FF2B5EF4-FFF2-40B4-BE49-F238E27FC236}">
                <a16:creationId xmlns:a16="http://schemas.microsoft.com/office/drawing/2014/main" id="{15F20EB3-5E03-4C78-A263-B00194E1C6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24" r="6824" b="-1"/>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מציין מיקום תוכן 2">
            <a:extLst>
              <a:ext uri="{FF2B5EF4-FFF2-40B4-BE49-F238E27FC236}">
                <a16:creationId xmlns:a16="http://schemas.microsoft.com/office/drawing/2014/main" id="{6C3880C8-09D6-4BBA-8D92-15DBFE5949B6}"/>
              </a:ext>
            </a:extLst>
          </p:cNvPr>
          <p:cNvSpPr>
            <a:spLocks noGrp="1"/>
          </p:cNvSpPr>
          <p:nvPr>
            <p:ph idx="1"/>
          </p:nvPr>
        </p:nvSpPr>
        <p:spPr>
          <a:xfrm>
            <a:off x="6021989" y="917725"/>
            <a:ext cx="2568554" cy="4852362"/>
          </a:xfrm>
        </p:spPr>
        <p:txBody>
          <a:bodyPr anchor="ctr">
            <a:normAutofit/>
          </a:bodyPr>
          <a:lstStyle/>
          <a:p>
            <a:pPr lvl="0"/>
            <a:r>
              <a:rPr lang="he-IL" sz="1400" dirty="0">
                <a:solidFill>
                  <a:srgbClr val="FFFFFF"/>
                </a:solidFill>
              </a:rPr>
              <a:t>זכויות פוליטיות הינן זכויות הקשורות לתחום הפוליטי/ שמאפשרות שותפות בניהול המסגרת המדינית. </a:t>
            </a:r>
            <a:br>
              <a:rPr lang="en-US" sz="1400" dirty="0">
                <a:solidFill>
                  <a:srgbClr val="FFFFFF"/>
                </a:solidFill>
              </a:rPr>
            </a:br>
            <a:r>
              <a:rPr lang="he-IL" sz="1400" dirty="0">
                <a:solidFill>
                  <a:srgbClr val="FFFFFF"/>
                </a:solidFill>
              </a:rPr>
              <a:t>(חלקן זכויות אזרח בלבד, וחלקן מבוססות על זכויות טבעיות של כל אדם)</a:t>
            </a:r>
            <a:br>
              <a:rPr lang="en-US" sz="1400" dirty="0">
                <a:solidFill>
                  <a:srgbClr val="FFFFFF"/>
                </a:solidFill>
              </a:rPr>
            </a:br>
            <a:endParaRPr lang="en-US" sz="1400" dirty="0">
              <a:solidFill>
                <a:srgbClr val="FFFFFF"/>
              </a:solidFill>
            </a:endParaRPr>
          </a:p>
          <a:p>
            <a:pPr lvl="0"/>
            <a:r>
              <a:rPr lang="he-IL" sz="1400" b="1" dirty="0">
                <a:solidFill>
                  <a:srgbClr val="FFFFFF"/>
                </a:solidFill>
              </a:rPr>
              <a:t>זכויות פוליטיות שהן זכויות אזרח </a:t>
            </a:r>
            <a:r>
              <a:rPr lang="he-IL" sz="1400" dirty="0">
                <a:solidFill>
                  <a:srgbClr val="FFFFFF"/>
                </a:solidFill>
              </a:rPr>
              <a:t>(מוענקות רק לאזרחי המדינה): </a:t>
            </a:r>
          </a:p>
          <a:p>
            <a:pPr lvl="1"/>
            <a:r>
              <a:rPr lang="he-IL" sz="1400" dirty="0">
                <a:solidFill>
                  <a:srgbClr val="FFFFFF"/>
                </a:solidFill>
              </a:rPr>
              <a:t>הזכות לבחור</a:t>
            </a:r>
          </a:p>
          <a:p>
            <a:pPr lvl="1"/>
            <a:r>
              <a:rPr lang="he-IL" sz="1400" dirty="0">
                <a:solidFill>
                  <a:srgbClr val="FFFFFF"/>
                </a:solidFill>
              </a:rPr>
              <a:t>הזכות להיבחר</a:t>
            </a:r>
          </a:p>
          <a:p>
            <a:pPr lvl="1"/>
            <a:r>
              <a:rPr lang="he-IL" sz="1400" dirty="0">
                <a:solidFill>
                  <a:srgbClr val="FFFFFF"/>
                </a:solidFill>
              </a:rPr>
              <a:t>הזכות להתארגן כמפלגה המתמודדת בבחירות</a:t>
            </a:r>
            <a:br>
              <a:rPr lang="en-US" sz="1400" dirty="0">
                <a:solidFill>
                  <a:srgbClr val="FFFFFF"/>
                </a:solidFill>
              </a:rPr>
            </a:br>
            <a:endParaRPr lang="en-US" sz="1400" dirty="0">
              <a:solidFill>
                <a:srgbClr val="FFFFFF"/>
              </a:solidFill>
            </a:endParaRPr>
          </a:p>
          <a:p>
            <a:r>
              <a:rPr lang="he-IL" sz="1400" b="1" dirty="0">
                <a:solidFill>
                  <a:srgbClr val="FFFFFF"/>
                </a:solidFill>
              </a:rPr>
              <a:t>זכויות פוליטיות הנובעות מזכויות טבעיות </a:t>
            </a:r>
            <a:r>
              <a:rPr lang="he-IL" sz="1400" dirty="0">
                <a:solidFill>
                  <a:srgbClr val="FFFFFF"/>
                </a:solidFill>
              </a:rPr>
              <a:t>(אינן מוגבלות לאזרחי המדינה): </a:t>
            </a:r>
          </a:p>
          <a:p>
            <a:pPr lvl="1"/>
            <a:r>
              <a:rPr lang="he-IL" sz="1400" dirty="0">
                <a:solidFill>
                  <a:srgbClr val="FFFFFF"/>
                </a:solidFill>
              </a:rPr>
              <a:t>חופש ההפגנה והמחאה </a:t>
            </a:r>
          </a:p>
          <a:p>
            <a:pPr lvl="1"/>
            <a:r>
              <a:rPr lang="he-IL" sz="1400" dirty="0">
                <a:solidFill>
                  <a:srgbClr val="FFFFFF"/>
                </a:solidFill>
              </a:rPr>
              <a:t>האפשרות לבקר את השלטון</a:t>
            </a:r>
          </a:p>
        </p:txBody>
      </p:sp>
      <p:sp>
        <p:nvSpPr>
          <p:cNvPr id="4" name="מציין מיקום של מספר שקופית 3"/>
          <p:cNvSpPr>
            <a:spLocks noGrp="1"/>
          </p:cNvSpPr>
          <p:nvPr>
            <p:ph type="sldNum" sz="quarter" idx="12"/>
          </p:nvPr>
        </p:nvSpPr>
        <p:spPr>
          <a:xfrm>
            <a:off x="7860293" y="6535157"/>
            <a:ext cx="730250" cy="274320"/>
          </a:xfrm>
        </p:spPr>
        <p:txBody>
          <a:bodyPr>
            <a:normAutofit/>
          </a:bodyPr>
          <a:lstStyle/>
          <a:p>
            <a:pPr algn="r" defTabSz="685800" rtl="1">
              <a:spcAft>
                <a:spcPts val="600"/>
              </a:spcAft>
            </a:pPr>
            <a:fld id="{5920A0A1-B3F9-48AE-82C4-AD3E94D302D0}" type="slidenum">
              <a:rPr lang="he-IL" sz="900">
                <a:solidFill>
                  <a:schemeClr val="tx1">
                    <a:lumMod val="50000"/>
                    <a:lumOff val="50000"/>
                  </a:schemeClr>
                </a:solidFill>
                <a:latin typeface="Calibri" panose="020F0502020204030204"/>
                <a:cs typeface="Arial" panose="020B0604020202020204" pitchFamily="34" charset="0"/>
              </a:rPr>
              <a:pPr algn="r" defTabSz="685800" rtl="1">
                <a:spcAft>
                  <a:spcPts val="600"/>
                </a:spcAft>
              </a:pPr>
              <a:t>1</a:t>
            </a:fld>
            <a:endParaRPr lang="he-IL" sz="900">
              <a:solidFill>
                <a:schemeClr val="tx1">
                  <a:lumMod val="50000"/>
                  <a:lumOff val="50000"/>
                </a:scheme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9572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nodeType="afterEffect">
                                  <p:stCondLst>
                                    <p:cond delay="25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0" fill="hold">
                            <p:stCondLst>
                              <p:cond delay="1250"/>
                            </p:stCondLst>
                            <p:childTnLst>
                              <p:par>
                                <p:cTn id="21" presetID="2" presetClass="entr" presetSubtype="1" fill="hold" nodeType="afterEffect">
                                  <p:stCondLst>
                                    <p:cond delay="25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5" fill="hold">
                            <p:stCondLst>
                              <p:cond delay="2000"/>
                            </p:stCondLst>
                            <p:childTnLst>
                              <p:par>
                                <p:cTn id="26" presetID="2" presetClass="entr" presetSubtype="1" fill="hold" nodeType="afterEffect">
                                  <p:stCondLst>
                                    <p:cond delay="25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par>
                          <p:cTn id="36" fill="hold">
                            <p:stCondLst>
                              <p:cond delay="500"/>
                            </p:stCondLst>
                            <p:childTnLst>
                              <p:par>
                                <p:cTn id="37" presetID="2" presetClass="entr" presetSubtype="1" fill="hold" nodeType="afterEffect">
                                  <p:stCondLst>
                                    <p:cond delay="25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par>
                          <p:cTn id="41" fill="hold">
                            <p:stCondLst>
                              <p:cond delay="1250"/>
                            </p:stCondLst>
                            <p:childTnLst>
                              <p:par>
                                <p:cTn id="42" presetID="2" presetClass="entr" presetSubtype="1" fill="hold" nodeType="afterEffect">
                                  <p:stCondLst>
                                    <p:cond delay="25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FAC9FD-BAD6-47B4-9C11-BE23CEAC7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14"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EAAC819-9741-47E7-9834-9A17319BA7BC}"/>
              </a:ext>
            </a:extLst>
          </p:cNvPr>
          <p:cNvSpPr>
            <a:spLocks noGrp="1"/>
          </p:cNvSpPr>
          <p:nvPr>
            <p:ph type="title"/>
          </p:nvPr>
        </p:nvSpPr>
        <p:spPr>
          <a:xfrm>
            <a:off x="521937" y="1078264"/>
            <a:ext cx="2567197" cy="4701473"/>
          </a:xfrm>
        </p:spPr>
        <p:txBody>
          <a:bodyPr>
            <a:normAutofit/>
          </a:bodyPr>
          <a:lstStyle/>
          <a:p>
            <a:pPr algn="r"/>
            <a:r>
              <a:rPr lang="he-IL" sz="3800" dirty="0">
                <a:solidFill>
                  <a:srgbClr val="FFFFFF"/>
                </a:solidFill>
              </a:rPr>
              <a:t>בג"צ</a:t>
            </a:r>
          </a:p>
        </p:txBody>
      </p:sp>
      <p:sp>
        <p:nvSpPr>
          <p:cNvPr id="3" name="מציין מיקום תוכן 2">
            <a:extLst>
              <a:ext uri="{FF2B5EF4-FFF2-40B4-BE49-F238E27FC236}">
                <a16:creationId xmlns:a16="http://schemas.microsoft.com/office/drawing/2014/main" id="{A03A254F-A076-4C8E-A2ED-D1CA5F6314C6}"/>
              </a:ext>
            </a:extLst>
          </p:cNvPr>
          <p:cNvSpPr>
            <a:spLocks noGrp="1"/>
          </p:cNvSpPr>
          <p:nvPr>
            <p:ph idx="1"/>
          </p:nvPr>
        </p:nvSpPr>
        <p:spPr>
          <a:xfrm>
            <a:off x="3835625" y="1078263"/>
            <a:ext cx="4588183" cy="4701474"/>
          </a:xfrm>
          <a:effectLst/>
        </p:spPr>
        <p:txBody>
          <a:bodyPr anchor="ctr">
            <a:normAutofit/>
          </a:bodyPr>
          <a:lstStyle/>
          <a:p>
            <a:r>
              <a:rPr lang="he-IL" dirty="0"/>
              <a:t>"</a:t>
            </a:r>
            <a:r>
              <a:rPr lang="he-IL" dirty="0">
                <a:effectLst/>
              </a:rPr>
              <a:t>שום משטר חופשי לא </a:t>
            </a:r>
            <a:r>
              <a:rPr lang="he-IL" dirty="0" err="1">
                <a:effectLst/>
              </a:rPr>
              <a:t>יתן</a:t>
            </a:r>
            <a:r>
              <a:rPr lang="he-IL" dirty="0">
                <a:effectLst/>
              </a:rPr>
              <a:t> את ידו והכרתו לתנועה החותרת תחת אותו משטר עצמו… לא פעם קרה בהיסטוריה של מדינות בעלות משטר דמוקרטי תקין, שקמו עליהן תנועות פשיסטיות וטוטליטריות למיניהן, והשתמשו בכל אותן הזכויות של חופש הדיבור, </a:t>
            </a:r>
            <a:r>
              <a:rPr lang="he-IL" dirty="0" err="1">
                <a:effectLst/>
              </a:rPr>
              <a:t>העתונות</a:t>
            </a:r>
            <a:r>
              <a:rPr lang="he-IL" dirty="0">
                <a:effectLst/>
              </a:rPr>
              <a:t> וההתאגדות, שהמדינה מעניקה להן, כדי לנהל את פעולתן ההרסנית בחסותן".</a:t>
            </a:r>
            <a:endParaRPr lang="he-IL" dirty="0"/>
          </a:p>
          <a:p>
            <a:endParaRPr lang="he-IL" dirty="0"/>
          </a:p>
        </p:txBody>
      </p:sp>
    </p:spTree>
    <p:extLst>
      <p:ext uri="{BB962C8B-B14F-4D97-AF65-F5344CB8AC3E}">
        <p14:creationId xmlns:p14="http://schemas.microsoft.com/office/powerpoint/2010/main" val="1048065040"/>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30C33B-0453-41D4-8528-362AC7B07ABC}"/>
              </a:ext>
            </a:extLst>
          </p:cNvPr>
          <p:cNvSpPr>
            <a:spLocks noGrp="1"/>
          </p:cNvSpPr>
          <p:nvPr>
            <p:ph type="title"/>
          </p:nvPr>
        </p:nvSpPr>
        <p:spPr>
          <a:xfrm>
            <a:off x="614084" y="609599"/>
            <a:ext cx="2501616" cy="1284941"/>
          </a:xfrm>
        </p:spPr>
        <p:txBody>
          <a:bodyPr>
            <a:noAutofit/>
          </a:bodyPr>
          <a:lstStyle/>
          <a:p>
            <a:pPr>
              <a:lnSpc>
                <a:spcPct val="90000"/>
              </a:lnSpc>
            </a:pPr>
            <a:r>
              <a:rPr lang="he" sz="2800" dirty="0"/>
              <a:t>מ</a:t>
            </a:r>
            <a:r>
              <a:rPr lang="he-IL" sz="2800" dirty="0"/>
              <a:t>ה לדעתכם פסק בסופו של דבר ביהמ"ש במקרים שהזכרנו?</a:t>
            </a:r>
          </a:p>
        </p:txBody>
      </p:sp>
      <p:sp>
        <p:nvSpPr>
          <p:cNvPr id="1030" name="Content Placeholder 1029">
            <a:extLst>
              <a:ext uri="{FF2B5EF4-FFF2-40B4-BE49-F238E27FC236}">
                <a16:creationId xmlns:a16="http://schemas.microsoft.com/office/drawing/2014/main" id="{AC92B504-1041-49AD-B4C8-B55D3C699CA7}"/>
              </a:ext>
            </a:extLst>
          </p:cNvPr>
          <p:cNvSpPr>
            <a:spLocks noGrp="1"/>
          </p:cNvSpPr>
          <p:nvPr>
            <p:ph idx="1"/>
          </p:nvPr>
        </p:nvSpPr>
        <p:spPr>
          <a:xfrm>
            <a:off x="614084" y="2067859"/>
            <a:ext cx="2483222" cy="3956423"/>
          </a:xfrm>
        </p:spPr>
        <p:txBody>
          <a:bodyPr anchor="t">
            <a:normAutofit/>
          </a:bodyPr>
          <a:lstStyle/>
          <a:p>
            <a:pPr>
              <a:buClr>
                <a:srgbClr val="4BA1AA"/>
              </a:buClr>
            </a:pPr>
            <a:endParaRPr lang="en-US" dirty="0"/>
          </a:p>
        </p:txBody>
      </p:sp>
      <p:cxnSp>
        <p:nvCxnSpPr>
          <p:cNvPr id="73" name="Straight Connector 72">
            <a:extLst>
              <a:ext uri="{FF2B5EF4-FFF2-40B4-BE49-F238E27FC236}">
                <a16:creationId xmlns:a16="http://schemas.microsoft.com/office/drawing/2014/main" id="{E8470FD2-B13A-4556-9D05-BC82BFE6BD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9729" y="20963"/>
            <a:ext cx="0" cy="685800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1026" name="Picture 2" descr="Image result for תנועת כך&quot;">
            <a:extLst>
              <a:ext uri="{FF2B5EF4-FFF2-40B4-BE49-F238E27FC236}">
                <a16:creationId xmlns:a16="http://schemas.microsoft.com/office/drawing/2014/main" id="{7C14847C-7FB9-4D58-965E-4BCA8D39D28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69206" y="903956"/>
            <a:ext cx="2109638" cy="1582228"/>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a:extLst>
              <a:ext uri="{FF2B5EF4-FFF2-40B4-BE49-F238E27FC236}">
                <a16:creationId xmlns:a16="http://schemas.microsoft.com/office/drawing/2014/main" id="{CC293A9F-F47C-4680-9EB8-022CD72975A3}"/>
              </a:ext>
            </a:extLst>
          </p:cNvPr>
          <p:cNvPicPr>
            <a:picLocks noChangeAspect="1"/>
          </p:cNvPicPr>
          <p:nvPr/>
        </p:nvPicPr>
        <p:blipFill rotWithShape="1">
          <a:blip r:embed="rId4"/>
          <a:srcRect t="11037" r="-1" b="19185"/>
          <a:stretch/>
        </p:blipFill>
        <p:spPr>
          <a:xfrm>
            <a:off x="6706668" y="616842"/>
            <a:ext cx="2057400" cy="2153396"/>
          </a:xfrm>
          <a:prstGeom prst="rect">
            <a:avLst/>
          </a:prstGeom>
        </p:spPr>
      </p:pic>
      <p:cxnSp>
        <p:nvCxnSpPr>
          <p:cNvPr id="75" name="Straight Connector 74">
            <a:extLst>
              <a:ext uri="{FF2B5EF4-FFF2-40B4-BE49-F238E27FC236}">
                <a16:creationId xmlns:a16="http://schemas.microsoft.com/office/drawing/2014/main" id="{83DCF570-5FFA-4422-B8A3-C28A303EF1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20859" y="3429000"/>
            <a:ext cx="5623560" cy="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8" name="מציין מיקום תוכן 7" descr="תמונה שמכילה אדם, מקורה, איש, לובש&#10;&#10;התיאור נוצר באופן אוטומטי">
            <a:extLst>
              <a:ext uri="{FF2B5EF4-FFF2-40B4-BE49-F238E27FC236}">
                <a16:creationId xmlns:a16="http://schemas.microsoft.com/office/drawing/2014/main" id="{F0FD903D-A2EE-46A9-B8FB-A4036A915A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4891" y="4126585"/>
            <a:ext cx="2089401" cy="2094637"/>
          </a:xfrm>
          <a:prstGeom prst="rect">
            <a:avLst/>
          </a:prstGeom>
        </p:spPr>
      </p:pic>
      <p:cxnSp>
        <p:nvCxnSpPr>
          <p:cNvPr id="77" name="Straight Connector 76">
            <a:extLst>
              <a:ext uri="{FF2B5EF4-FFF2-40B4-BE49-F238E27FC236}">
                <a16:creationId xmlns:a16="http://schemas.microsoft.com/office/drawing/2014/main" id="{8E32D90B-5FD5-41C6-B6BA-4C814B3076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32639" y="20963"/>
            <a:ext cx="0" cy="685800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5" name="תמונה 4">
            <a:extLst>
              <a:ext uri="{FF2B5EF4-FFF2-40B4-BE49-F238E27FC236}">
                <a16:creationId xmlns:a16="http://schemas.microsoft.com/office/drawing/2014/main" id="{9C831E1E-BA9C-498F-AF12-1C29D705C0BD}"/>
              </a:ext>
            </a:extLst>
          </p:cNvPr>
          <p:cNvPicPr>
            <a:picLocks noChangeAspect="1"/>
          </p:cNvPicPr>
          <p:nvPr/>
        </p:nvPicPr>
        <p:blipFill rotWithShape="1">
          <a:blip r:embed="rId6"/>
          <a:srcRect l="1221" r="3196" b="-5"/>
          <a:stretch/>
        </p:blipFill>
        <p:spPr>
          <a:xfrm>
            <a:off x="6841356" y="3928109"/>
            <a:ext cx="1788023" cy="2469627"/>
          </a:xfrm>
          <a:prstGeom prst="rect">
            <a:avLst/>
          </a:prstGeom>
        </p:spPr>
      </p:pic>
      <mc:AlternateContent xmlns:mc="http://schemas.openxmlformats.org/markup-compatibility/2006">
        <mc:Choice xmlns:am3d="http://schemas.microsoft.com/office/drawing/2017/model3d" Requires="am3d">
          <p:graphicFrame>
            <p:nvGraphicFramePr>
              <p:cNvPr id="14" name="מודל תלת-ממד 13" descr="Green checkmark">
                <a:extLst>
                  <a:ext uri="{FF2B5EF4-FFF2-40B4-BE49-F238E27FC236}">
                    <a16:creationId xmlns:a16="http://schemas.microsoft.com/office/drawing/2014/main" id="{530A2105-CBD2-40BF-95E6-EACCC5CE0C30}"/>
                  </a:ext>
                </a:extLst>
              </p:cNvPr>
              <p:cNvGraphicFramePr>
                <a:graphicFrameLocks noChangeAspect="1"/>
              </p:cNvGraphicFramePr>
              <p:nvPr>
                <p:extLst>
                  <p:ext uri="{D42A27DB-BD31-4B8C-83A1-F6EECF244321}">
                    <p14:modId xmlns:p14="http://schemas.microsoft.com/office/powerpoint/2010/main" val="4207317403"/>
                  </p:ext>
                </p:extLst>
              </p:nvPr>
            </p:nvGraphicFramePr>
            <p:xfrm>
              <a:off x="6729786" y="4341102"/>
              <a:ext cx="2097414" cy="1625758"/>
            </p:xfrm>
            <a:graphic>
              <a:graphicData uri="http://schemas.microsoft.com/office/drawing/2017/model3d">
                <am3d:model3d r:embed="rId7">
                  <am3d:spPr>
                    <a:xfrm>
                      <a:off x="0" y="0"/>
                      <a:ext cx="2097414" cy="1625758"/>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63475" ay="1790018" az="-31570"/>
                    <am3d:postTrans dx="0" dy="0" dz="0"/>
                  </am3d:trans>
                  <am3d:raster rName="Office3DRenderer" rVer="16.0.8326">
                    <am3d:blip r:embed="rId8"/>
                  </am3d:raster>
                  <am3d:objViewport viewportSz="27666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מודל תלת-ממד 13" descr="Green checkmark">
                <a:extLst>
                  <a:ext uri="{FF2B5EF4-FFF2-40B4-BE49-F238E27FC236}">
                    <a16:creationId xmlns:a16="http://schemas.microsoft.com/office/drawing/2014/main" id="{530A2105-CBD2-40BF-95E6-EACCC5CE0C30}"/>
                  </a:ext>
                </a:extLst>
              </p:cNvPr>
              <p:cNvPicPr>
                <a:picLocks noGrp="1" noRot="1" noChangeAspect="1" noMove="1" noResize="1" noEditPoints="1" noAdjustHandles="1" noChangeArrowheads="1" noChangeShapeType="1" noCrop="1"/>
              </p:cNvPicPr>
              <p:nvPr/>
            </p:nvPicPr>
            <p:blipFill>
              <a:blip r:embed="rId8"/>
              <a:stretch>
                <a:fillRect/>
              </a:stretch>
            </p:blipFill>
            <p:spPr>
              <a:xfrm>
                <a:off x="6729786" y="4341102"/>
                <a:ext cx="2097414" cy="162575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7" name="מודל תלת-ממד 16" descr="Green checkmark">
                <a:extLst>
                  <a:ext uri="{FF2B5EF4-FFF2-40B4-BE49-F238E27FC236}">
                    <a16:creationId xmlns:a16="http://schemas.microsoft.com/office/drawing/2014/main" id="{A89B72C9-04D6-4EA2-B1DE-8EF68493188B}"/>
                  </a:ext>
                </a:extLst>
              </p:cNvPr>
              <p:cNvGraphicFramePr>
                <a:graphicFrameLocks noChangeAspect="1"/>
              </p:cNvGraphicFramePr>
              <p:nvPr>
                <p:extLst>
                  <p:ext uri="{D42A27DB-BD31-4B8C-83A1-F6EECF244321}">
                    <p14:modId xmlns:p14="http://schemas.microsoft.com/office/powerpoint/2010/main" val="2973481107"/>
                  </p:ext>
                </p:extLst>
              </p:nvPr>
            </p:nvGraphicFramePr>
            <p:xfrm>
              <a:off x="3844502" y="4328285"/>
              <a:ext cx="2097414" cy="1625758"/>
            </p:xfrm>
            <a:graphic>
              <a:graphicData uri="http://schemas.microsoft.com/office/drawing/2017/model3d">
                <am3d:model3d r:embed="rId7">
                  <am3d:spPr>
                    <a:xfrm>
                      <a:off x="0" y="0"/>
                      <a:ext cx="2097414" cy="1625758"/>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63475" ay="1790018" az="-31570"/>
                    <am3d:postTrans dx="0" dy="0" dz="0"/>
                  </am3d:trans>
                  <am3d:raster rName="Office3DRenderer" rVer="16.0.8326">
                    <am3d:blip r:embed="rId8"/>
                  </am3d:raster>
                  <am3d:objViewport viewportSz="27666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מודל תלת-ממד 16" descr="Green checkmark">
                <a:extLst>
                  <a:ext uri="{FF2B5EF4-FFF2-40B4-BE49-F238E27FC236}">
                    <a16:creationId xmlns:a16="http://schemas.microsoft.com/office/drawing/2014/main" id="{A89B72C9-04D6-4EA2-B1DE-8EF68493188B}"/>
                  </a:ext>
                </a:extLst>
              </p:cNvPr>
              <p:cNvPicPr>
                <a:picLocks noGrp="1" noRot="1" noChangeAspect="1" noMove="1" noResize="1" noEditPoints="1" noAdjustHandles="1" noChangeArrowheads="1" noChangeShapeType="1" noCrop="1"/>
              </p:cNvPicPr>
              <p:nvPr/>
            </p:nvPicPr>
            <p:blipFill>
              <a:blip r:embed="rId8"/>
              <a:stretch>
                <a:fillRect/>
              </a:stretch>
            </p:blipFill>
            <p:spPr>
              <a:xfrm>
                <a:off x="3844502" y="4328285"/>
                <a:ext cx="2097414" cy="162575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9" name="מודל תלת-ממד 17" descr="Red X">
                <a:extLst>
                  <a:ext uri="{FF2B5EF4-FFF2-40B4-BE49-F238E27FC236}">
                    <a16:creationId xmlns:a16="http://schemas.microsoft.com/office/drawing/2014/main" id="{EBBA5D00-2DC5-4FFB-A833-71D72981C787}"/>
                  </a:ext>
                </a:extLst>
              </p:cNvPr>
              <p:cNvGraphicFramePr>
                <a:graphicFrameLocks noChangeAspect="1"/>
              </p:cNvGraphicFramePr>
              <p:nvPr>
                <p:extLst>
                  <p:ext uri="{D42A27DB-BD31-4B8C-83A1-F6EECF244321}">
                    <p14:modId xmlns:p14="http://schemas.microsoft.com/office/powerpoint/2010/main" val="3974193715"/>
                  </p:ext>
                </p:extLst>
              </p:nvPr>
            </p:nvGraphicFramePr>
            <p:xfrm>
              <a:off x="4191374" y="891404"/>
              <a:ext cx="1439620" cy="1472144"/>
            </p:xfrm>
            <a:graphic>
              <a:graphicData uri="http://schemas.microsoft.com/office/drawing/2017/model3d">
                <am3d:model3d r:embed="rId9">
                  <am3d:spPr>
                    <a:xfrm>
                      <a:off x="0" y="0"/>
                      <a:ext cx="1439620" cy="1472144"/>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10"/>
                  </am3d:raster>
                  <am3d:objViewport viewportSz="21595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מודל תלת-ממד 17" descr="Red X">
                <a:extLst>
                  <a:ext uri="{FF2B5EF4-FFF2-40B4-BE49-F238E27FC236}">
                    <a16:creationId xmlns:a16="http://schemas.microsoft.com/office/drawing/2014/main" id="{EBBA5D00-2DC5-4FFB-A833-71D72981C787}"/>
                  </a:ext>
                </a:extLst>
              </p:cNvPr>
              <p:cNvPicPr>
                <a:picLocks noGrp="1" noRot="1" noChangeAspect="1" noMove="1" noResize="1" noEditPoints="1" noAdjustHandles="1" noChangeArrowheads="1" noChangeShapeType="1" noCrop="1"/>
              </p:cNvPicPr>
              <p:nvPr/>
            </p:nvPicPr>
            <p:blipFill>
              <a:blip r:embed="rId10"/>
              <a:stretch>
                <a:fillRect/>
              </a:stretch>
            </p:blipFill>
            <p:spPr>
              <a:xfrm>
                <a:off x="4191374" y="891404"/>
                <a:ext cx="1439620" cy="14721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מודל תלת-ממד 17" descr="Red X">
                <a:extLst>
                  <a:ext uri="{FF2B5EF4-FFF2-40B4-BE49-F238E27FC236}">
                    <a16:creationId xmlns:a16="http://schemas.microsoft.com/office/drawing/2014/main" id="{63FF7D96-7F22-445B-9911-375509A42C23}"/>
                  </a:ext>
                </a:extLst>
              </p:cNvPr>
              <p:cNvGraphicFramePr>
                <a:graphicFrameLocks noChangeAspect="1"/>
              </p:cNvGraphicFramePr>
              <p:nvPr>
                <p:extLst>
                  <p:ext uri="{D42A27DB-BD31-4B8C-83A1-F6EECF244321}">
                    <p14:modId xmlns:p14="http://schemas.microsoft.com/office/powerpoint/2010/main" val="640974963"/>
                  </p:ext>
                </p:extLst>
              </p:nvPr>
            </p:nvGraphicFramePr>
            <p:xfrm>
              <a:off x="7003154" y="811577"/>
              <a:ext cx="1439620" cy="1472144"/>
            </p:xfrm>
            <a:graphic>
              <a:graphicData uri="http://schemas.microsoft.com/office/drawing/2017/model3d">
                <am3d:model3d r:embed="rId9">
                  <am3d:spPr>
                    <a:xfrm>
                      <a:off x="0" y="0"/>
                      <a:ext cx="1439620" cy="1472144"/>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10"/>
                  </am3d:raster>
                  <am3d:objViewport viewportSz="21595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מודל תלת-ממד 17" descr="Red X">
                <a:extLst>
                  <a:ext uri="{FF2B5EF4-FFF2-40B4-BE49-F238E27FC236}">
                    <a16:creationId xmlns:a16="http://schemas.microsoft.com/office/drawing/2014/main" id="{63FF7D96-7F22-445B-9911-375509A42C23}"/>
                  </a:ext>
                </a:extLst>
              </p:cNvPr>
              <p:cNvPicPr>
                <a:picLocks noGrp="1" noRot="1" noChangeAspect="1" noMove="1" noResize="1" noEditPoints="1" noAdjustHandles="1" noChangeArrowheads="1" noChangeShapeType="1" noCrop="1"/>
              </p:cNvPicPr>
              <p:nvPr/>
            </p:nvPicPr>
            <p:blipFill>
              <a:blip r:embed="rId10"/>
              <a:stretch>
                <a:fillRect/>
              </a:stretch>
            </p:blipFill>
            <p:spPr>
              <a:xfrm>
                <a:off x="7003154" y="811577"/>
                <a:ext cx="1439620" cy="1472144"/>
              </a:xfrm>
              <a:prstGeom prst="rect">
                <a:avLst/>
              </a:prstGeom>
            </p:spPr>
          </p:pic>
        </mc:Fallback>
      </mc:AlternateContent>
    </p:spTree>
    <p:extLst>
      <p:ext uri="{BB962C8B-B14F-4D97-AF65-F5344CB8AC3E}">
        <p14:creationId xmlns:p14="http://schemas.microsoft.com/office/powerpoint/2010/main" val="216154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CD60BB1-6944-4476-ADCE-5E4C5AB4F0CD}"/>
              </a:ext>
            </a:extLst>
          </p:cNvPr>
          <p:cNvSpPr>
            <a:spLocks noGrp="1"/>
          </p:cNvSpPr>
          <p:nvPr>
            <p:ph type="ctrTitle"/>
          </p:nvPr>
        </p:nvSpPr>
        <p:spPr/>
        <p:txBody>
          <a:bodyPr>
            <a:normAutofit/>
          </a:bodyPr>
          <a:lstStyle/>
          <a:p>
            <a:r>
              <a:rPr lang="he-IL" sz="5400" b="1" dirty="0"/>
              <a:t>בטחון ודמוקרטיה</a:t>
            </a:r>
          </a:p>
        </p:txBody>
      </p:sp>
      <p:sp>
        <p:nvSpPr>
          <p:cNvPr id="4" name="כותרת משנה 3">
            <a:extLst>
              <a:ext uri="{FF2B5EF4-FFF2-40B4-BE49-F238E27FC236}">
                <a16:creationId xmlns:a16="http://schemas.microsoft.com/office/drawing/2014/main" id="{AAEA11E4-6D69-490B-AD37-6E4DDEB6901A}"/>
              </a:ext>
            </a:extLst>
          </p:cNvPr>
          <p:cNvSpPr>
            <a:spLocks noGrp="1"/>
          </p:cNvSpPr>
          <p:nvPr>
            <p:ph type="subTitle" idx="1"/>
          </p:nvPr>
        </p:nvSpPr>
        <p:spPr/>
        <p:txBody>
          <a:bodyPr/>
          <a:lstStyle/>
          <a:p>
            <a:endParaRPr lang="he-IL"/>
          </a:p>
        </p:txBody>
      </p:sp>
    </p:spTree>
    <p:extLst>
      <p:ext uri="{BB962C8B-B14F-4D97-AF65-F5344CB8AC3E}">
        <p14:creationId xmlns:p14="http://schemas.microsoft.com/office/powerpoint/2010/main" val="525705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B797280A-FACC-48B9-AE83-3082ED98AD74}"/>
              </a:ext>
            </a:extLst>
          </p:cNvPr>
          <p:cNvSpPr>
            <a:spLocks noGrp="1"/>
          </p:cNvSpPr>
          <p:nvPr>
            <p:ph type="title"/>
          </p:nvPr>
        </p:nvSpPr>
        <p:spPr/>
        <p:txBody>
          <a:bodyPr/>
          <a:lstStyle/>
          <a:p>
            <a:r>
              <a:rPr lang="he-IL" dirty="0"/>
              <a:t>באיזו מדינה לדעתכם קיים חוק המאפשר לכלוא אדם ללא משפט, לפני שהוא ביצע את העבירה למשך 6 חודשים?</a:t>
            </a:r>
          </a:p>
        </p:txBody>
      </p:sp>
      <p:sp>
        <p:nvSpPr>
          <p:cNvPr id="5" name="מציין מיקום טקסט 4">
            <a:extLst>
              <a:ext uri="{FF2B5EF4-FFF2-40B4-BE49-F238E27FC236}">
                <a16:creationId xmlns:a16="http://schemas.microsoft.com/office/drawing/2014/main" id="{EB66EB3E-5CFC-454A-A7C4-DF98AA266E37}"/>
              </a:ext>
            </a:extLst>
          </p:cNvPr>
          <p:cNvSpPr>
            <a:spLocks noGrp="1"/>
          </p:cNvSpPr>
          <p:nvPr>
            <p:ph type="body" sz="half" idx="2"/>
          </p:nvPr>
        </p:nvSpPr>
        <p:spPr/>
        <p:txBody>
          <a:bodyPr/>
          <a:lstStyle/>
          <a:p>
            <a:endParaRPr lang="he-IL" dirty="0"/>
          </a:p>
        </p:txBody>
      </p:sp>
      <p:pic>
        <p:nvPicPr>
          <p:cNvPr id="2050" name="Picture 2" descr="Image result for דגל ישראל רקע שחור&quot;">
            <a:extLst>
              <a:ext uri="{FF2B5EF4-FFF2-40B4-BE49-F238E27FC236}">
                <a16:creationId xmlns:a16="http://schemas.microsoft.com/office/drawing/2014/main" id="{6D40EAE8-8C12-4E0E-87A8-49E1DA8E346D}"/>
              </a:ext>
            </a:extLst>
          </p:cNvPr>
          <p:cNvPicPr>
            <a:picLocks noChangeAspect="1" noChangeArrowheads="1"/>
          </p:cNvPicPr>
          <p:nvPr/>
        </p:nvPicPr>
        <p:blipFill rotWithShape="1">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l="20092" t="12854" r="7077" b="8011"/>
          <a:stretch/>
        </p:blipFill>
        <p:spPr bwMode="auto">
          <a:xfrm>
            <a:off x="3203848" y="3717032"/>
            <a:ext cx="2860890"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54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79A5FA7-C951-4F39-B794-5AE04E7F8D6E}"/>
              </a:ext>
            </a:extLst>
          </p:cNvPr>
          <p:cNvSpPr>
            <a:spLocks noGrp="1"/>
          </p:cNvSpPr>
          <p:nvPr>
            <p:ph type="title"/>
          </p:nvPr>
        </p:nvSpPr>
        <p:spPr>
          <a:xfrm>
            <a:off x="1431926" y="109906"/>
            <a:ext cx="7765322" cy="970450"/>
          </a:xfrm>
        </p:spPr>
        <p:txBody>
          <a:bodyPr/>
          <a:lstStyle/>
          <a:p>
            <a:r>
              <a:rPr lang="he-IL" b="1" dirty="0"/>
              <a:t>תקנות ההגנה (שעת חירום) 1945</a:t>
            </a:r>
          </a:p>
        </p:txBody>
      </p:sp>
      <p:sp>
        <p:nvSpPr>
          <p:cNvPr id="3" name="מציין מיקום תוכן 2">
            <a:extLst>
              <a:ext uri="{FF2B5EF4-FFF2-40B4-BE49-F238E27FC236}">
                <a16:creationId xmlns:a16="http://schemas.microsoft.com/office/drawing/2014/main" id="{80BB5380-4E39-4495-835F-96383E27071B}"/>
              </a:ext>
            </a:extLst>
          </p:cNvPr>
          <p:cNvSpPr>
            <a:spLocks noGrp="1"/>
          </p:cNvSpPr>
          <p:nvPr>
            <p:ph idx="1"/>
          </p:nvPr>
        </p:nvSpPr>
        <p:spPr>
          <a:xfrm>
            <a:off x="622613" y="1104764"/>
            <a:ext cx="8271156" cy="4515950"/>
          </a:xfrm>
        </p:spPr>
        <p:txBody>
          <a:bodyPr>
            <a:normAutofit fontScale="92500" lnSpcReduction="10000"/>
          </a:bodyPr>
          <a:lstStyle/>
          <a:p>
            <a:r>
              <a:rPr lang="he-IL" dirty="0"/>
              <a:t>נחקקו ע"י השלטון הבריטי</a:t>
            </a:r>
          </a:p>
          <a:p>
            <a:r>
              <a:rPr lang="he-IL" dirty="0"/>
              <a:t>המטרה: מאבק נגד המחתרות העבריות והערביות</a:t>
            </a:r>
          </a:p>
          <a:p>
            <a:r>
              <a:rPr lang="he-IL" b="1" dirty="0"/>
              <a:t>סמכויות רחבות לשלטון הבריטי</a:t>
            </a:r>
            <a:r>
              <a:rPr lang="he-IL" dirty="0"/>
              <a:t>:</a:t>
            </a:r>
          </a:p>
          <a:p>
            <a:pPr lvl="1"/>
            <a:r>
              <a:rPr lang="he-IL" dirty="0"/>
              <a:t>הגבלת חופש ההתאגדות</a:t>
            </a:r>
          </a:p>
          <a:p>
            <a:pPr lvl="1"/>
            <a:r>
              <a:rPr lang="he-IL" dirty="0"/>
              <a:t>הכרזה על "שטח צבאי סגור"</a:t>
            </a:r>
          </a:p>
          <a:p>
            <a:pPr lvl="1"/>
            <a:r>
              <a:rPr lang="he-IL" dirty="0"/>
              <a:t>מעצר מנהלי לתקופה ארוכה ללא משפט</a:t>
            </a:r>
          </a:p>
          <a:p>
            <a:pPr lvl="1"/>
            <a:r>
              <a:rPr lang="he-IL" dirty="0"/>
              <a:t>החרמת בתים והריסת בתים</a:t>
            </a:r>
          </a:p>
          <a:p>
            <a:pPr lvl="1"/>
            <a:r>
              <a:rPr lang="he-IL" dirty="0"/>
              <a:t>סמכות להגביל טלפונים ולקרא דואר פרטי</a:t>
            </a:r>
          </a:p>
          <a:p>
            <a:pPr lvl="1"/>
            <a:r>
              <a:rPr lang="he-IL" dirty="0"/>
              <a:t>סגירת עיתונים</a:t>
            </a:r>
          </a:p>
          <a:p>
            <a:pPr lvl="1"/>
            <a:r>
              <a:rPr lang="he-IL" dirty="0"/>
              <a:t>איסור לבישת מדים לשם הטעייה (עד מאסר עולם)</a:t>
            </a:r>
          </a:p>
          <a:p>
            <a:r>
              <a:rPr lang="he-IL" dirty="0"/>
              <a:t>היישוב היהודי מחה נגד תקנות ההגנה (שעת חירום) </a:t>
            </a:r>
            <a:br>
              <a:rPr lang="en-US" dirty="0"/>
            </a:br>
            <a:r>
              <a:rPr lang="he-IL" dirty="0"/>
              <a:t>והשווה אותן לחוקים נאציים</a:t>
            </a:r>
          </a:p>
        </p:txBody>
      </p:sp>
      <p:sp>
        <p:nvSpPr>
          <p:cNvPr id="4" name="מלבן 3">
            <a:hlinkClick r:id="rId3"/>
            <a:extLst>
              <a:ext uri="{FF2B5EF4-FFF2-40B4-BE49-F238E27FC236}">
                <a16:creationId xmlns:a16="http://schemas.microsoft.com/office/drawing/2014/main" id="{8042C962-A3D5-4655-B534-876D7183A108}"/>
              </a:ext>
            </a:extLst>
          </p:cNvPr>
          <p:cNvSpPr/>
          <p:nvPr/>
        </p:nvSpPr>
        <p:spPr>
          <a:xfrm>
            <a:off x="6981324" y="6148772"/>
            <a:ext cx="198316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"בשם האב"</a:t>
            </a:r>
          </a:p>
        </p:txBody>
      </p:sp>
      <p:pic>
        <p:nvPicPr>
          <p:cNvPr id="2054" name="Picture 6" descr="×ª××× × ×§×©××¨×">
            <a:extLst>
              <a:ext uri="{FF2B5EF4-FFF2-40B4-BE49-F238E27FC236}">
                <a16:creationId xmlns:a16="http://schemas.microsoft.com/office/drawing/2014/main" id="{004B4350-99AA-4A0E-A538-E0DEE5CBDF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437112"/>
            <a:ext cx="2820813" cy="207329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ing David Hotel Pool.jpg">
            <a:extLst>
              <a:ext uri="{FF2B5EF4-FFF2-40B4-BE49-F238E27FC236}">
                <a16:creationId xmlns:a16="http://schemas.microsoft.com/office/drawing/2014/main" id="{9E9D5248-6A71-4E73-8FA3-78265C8FFD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263254"/>
            <a:ext cx="3527882" cy="235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402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CD60BB1-6944-4476-ADCE-5E4C5AB4F0CD}"/>
              </a:ext>
            </a:extLst>
          </p:cNvPr>
          <p:cNvSpPr>
            <a:spLocks noGrp="1"/>
          </p:cNvSpPr>
          <p:nvPr>
            <p:ph type="title"/>
          </p:nvPr>
        </p:nvSpPr>
        <p:spPr>
          <a:xfrm>
            <a:off x="685346" y="609600"/>
            <a:ext cx="7765322" cy="5051648"/>
          </a:xfrm>
        </p:spPr>
        <p:txBody>
          <a:bodyPr>
            <a:normAutofit/>
          </a:bodyPr>
          <a:lstStyle/>
          <a:p>
            <a:pPr algn="r"/>
            <a:r>
              <a:rPr lang="he-IL" sz="4400" b="1" dirty="0"/>
              <a:t>1948: השלטון הבריטי מסתיים</a:t>
            </a:r>
            <a:br>
              <a:rPr lang="en-US" sz="4400" b="1" dirty="0"/>
            </a:br>
            <a:br>
              <a:rPr lang="he-IL" sz="4400" b="1" dirty="0"/>
            </a:br>
            <a:r>
              <a:rPr lang="he-IL" sz="4400" b="1" dirty="0"/>
              <a:t>מה עושים?</a:t>
            </a:r>
            <a:br>
              <a:rPr lang="he-IL" sz="4400" b="1" dirty="0"/>
            </a:br>
            <a:r>
              <a:rPr lang="he-IL" sz="4400" b="1" dirty="0"/>
              <a:t>משאירים את התקנות בתוקף ומשתמשים בהן נגד הערבים</a:t>
            </a:r>
          </a:p>
        </p:txBody>
      </p:sp>
    </p:spTree>
    <p:extLst>
      <p:ext uri="{BB962C8B-B14F-4D97-AF65-F5344CB8AC3E}">
        <p14:creationId xmlns:p14="http://schemas.microsoft.com/office/powerpoint/2010/main" val="4218716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141228" y="445368"/>
            <a:ext cx="7765322" cy="970450"/>
          </a:xfrm>
        </p:spPr>
        <p:txBody>
          <a:bodyPr>
            <a:normAutofit/>
          </a:bodyPr>
          <a:lstStyle/>
          <a:p>
            <a:pPr algn="r"/>
            <a:r>
              <a:rPr lang="he-IL" b="1" dirty="0"/>
              <a:t>תקנות לשעת חירום/ חקיקת חירום</a:t>
            </a:r>
          </a:p>
        </p:txBody>
      </p:sp>
      <p:sp>
        <p:nvSpPr>
          <p:cNvPr id="3" name="מציין מיקום תוכן 2"/>
          <p:cNvSpPr>
            <a:spLocks noGrp="1"/>
          </p:cNvSpPr>
          <p:nvPr>
            <p:ph idx="1"/>
          </p:nvPr>
        </p:nvSpPr>
        <p:spPr>
          <a:xfrm>
            <a:off x="301752" y="1527048"/>
            <a:ext cx="8627966" cy="4572000"/>
          </a:xfrm>
        </p:spPr>
        <p:txBody>
          <a:bodyPr>
            <a:normAutofit/>
          </a:bodyPr>
          <a:lstStyle/>
          <a:p>
            <a:pPr lvl="0"/>
            <a:r>
              <a:rPr lang="he-IL" dirty="0"/>
              <a:t>הממשלה מוסמכת להתקין תקנה לשעת חירום לטובת הגנת המדינה, ביטחון הצבור וקיום אספקה ושירותים חיוניים</a:t>
            </a:r>
            <a:endParaRPr lang="en-US" dirty="0"/>
          </a:p>
          <a:p>
            <a:pPr lvl="0"/>
            <a:r>
              <a:rPr lang="he-IL" dirty="0"/>
              <a:t>ייחודן בכך שאף שהן חקיקת משנה, הן יכולות לגבור על הוראות חוק (למעט חוקים חסינים כמו ח"י: כבוד האדם וחירותו, ח"י חופש העיסוק וח"י: הכנסת)</a:t>
            </a:r>
            <a:endParaRPr lang="en-US" dirty="0"/>
          </a:p>
          <a:p>
            <a:r>
              <a:rPr lang="he-IL" dirty="0"/>
              <a:t>לפי החוק בישראל ניתן להתקינן רק כאשר </a:t>
            </a:r>
          </a:p>
          <a:p>
            <a:pPr>
              <a:buNone/>
            </a:pPr>
            <a:r>
              <a:rPr lang="he-IL" dirty="0"/>
              <a:t>   מוכרז מצב חירום במדינה (ע"י הכנסת). </a:t>
            </a:r>
          </a:p>
          <a:p>
            <a:pPr>
              <a:buNone/>
            </a:pPr>
            <a:r>
              <a:rPr lang="he-IL" dirty="0"/>
              <a:t>   בפועל, מאז הקמת המדינה מוכרז בה על-ידי </a:t>
            </a:r>
          </a:p>
          <a:p>
            <a:pPr>
              <a:buNone/>
            </a:pPr>
            <a:r>
              <a:rPr lang="he-IL" dirty="0"/>
              <a:t>   הכנסת מצב חירום (ההכרזה מחודשת אחת לשנה).</a:t>
            </a:r>
          </a:p>
        </p:txBody>
      </p:sp>
      <p:pic>
        <p:nvPicPr>
          <p:cNvPr id="4" name="irc_mi" descr="http://www.idi.org.il/media/331033/16_b.jpg">
            <a:hlinkClick r:id="rId3"/>
          </p:cNvPr>
          <p:cNvPicPr/>
          <p:nvPr/>
        </p:nvPicPr>
        <p:blipFill>
          <a:blip r:embed="rId4" cstate="print"/>
          <a:srcRect/>
          <a:stretch>
            <a:fillRect/>
          </a:stretch>
        </p:blipFill>
        <p:spPr bwMode="auto">
          <a:xfrm>
            <a:off x="428596" y="3429000"/>
            <a:ext cx="2357454" cy="3214710"/>
          </a:xfrm>
          <a:prstGeom prst="rect">
            <a:avLst/>
          </a:prstGeom>
          <a:noFill/>
          <a:ln w="9525">
            <a:noFill/>
            <a:miter lim="800000"/>
            <a:headEnd/>
            <a:tailEnd/>
          </a:ln>
        </p:spPr>
      </p:pic>
      <p:pic>
        <p:nvPicPr>
          <p:cNvPr id="5" name="Picture 2" descr="×ª××¦××ª ×ª××× × ×¢×××¨ âªmemoryâ¬â">
            <a:extLst>
              <a:ext uri="{FF2B5EF4-FFF2-40B4-BE49-F238E27FC236}">
                <a16:creationId xmlns:a16="http://schemas.microsoft.com/office/drawing/2014/main" id="{5D077085-6F5B-4014-A9CF-A6D82395A51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892" t="15865" r="31029" b="11666"/>
          <a:stretch/>
        </p:blipFill>
        <p:spPr bwMode="auto">
          <a:xfrm>
            <a:off x="316864" y="260648"/>
            <a:ext cx="1086784" cy="1043940"/>
          </a:xfrm>
          <a:prstGeom prst="rect">
            <a:avLst/>
          </a:prstGeom>
          <a:noFill/>
          <a:extLst>
            <a:ext uri="{909E8E84-426E-40DD-AFC4-6F175D3DCCD1}">
              <a14:hiddenFill xmlns:a14="http://schemas.microsoft.com/office/drawing/2010/main">
                <a:solidFill>
                  <a:srgbClr val="FFFFFF"/>
                </a:solidFill>
              </a14:hiddenFill>
            </a:ext>
          </a:extLst>
        </p:spPr>
      </p:pic>
      <p:sp>
        <p:nvSpPr>
          <p:cNvPr id="6" name="מלבן 5">
            <a:hlinkClick r:id="rId6"/>
            <a:extLst>
              <a:ext uri="{FF2B5EF4-FFF2-40B4-BE49-F238E27FC236}">
                <a16:creationId xmlns:a16="http://schemas.microsoft.com/office/drawing/2014/main" id="{4AA54CC8-D7B7-45AD-8EAE-B6885F19ECF9}"/>
              </a:ext>
            </a:extLst>
          </p:cNvPr>
          <p:cNvSpPr/>
          <p:nvPr/>
        </p:nvSpPr>
        <p:spPr>
          <a:xfrm>
            <a:off x="6732240" y="5445224"/>
            <a:ext cx="198316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הריסת בית מחבל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dirty="0"/>
              <a:t>   מעצר מנהלי</a:t>
            </a:r>
          </a:p>
        </p:txBody>
      </p:sp>
      <p:sp>
        <p:nvSpPr>
          <p:cNvPr id="3" name="מציין מיקום תוכן 2"/>
          <p:cNvSpPr>
            <a:spLocks noGrp="1"/>
          </p:cNvSpPr>
          <p:nvPr>
            <p:ph idx="1"/>
          </p:nvPr>
        </p:nvSpPr>
        <p:spPr>
          <a:xfrm>
            <a:off x="3779912" y="1527048"/>
            <a:ext cx="5025760" cy="4572000"/>
          </a:xfrm>
        </p:spPr>
        <p:txBody>
          <a:bodyPr>
            <a:normAutofit/>
          </a:bodyPr>
          <a:lstStyle/>
          <a:p>
            <a:pPr lvl="0"/>
            <a:r>
              <a:rPr lang="he-IL" b="1" dirty="0"/>
              <a:t>מעצר מניעתי </a:t>
            </a:r>
            <a:r>
              <a:rPr lang="he-IL" b="1" dirty="0" err="1"/>
              <a:t>מיידי</a:t>
            </a:r>
            <a:r>
              <a:rPr lang="he-IL" b="1" dirty="0"/>
              <a:t> ללא הליך פלילי </a:t>
            </a:r>
            <a:r>
              <a:rPr lang="he-IL" dirty="0"/>
              <a:t>רגיל כנגד העצור</a:t>
            </a:r>
            <a:br>
              <a:rPr lang="en-US" dirty="0"/>
            </a:br>
            <a:r>
              <a:rPr lang="he-IL" dirty="0"/>
              <a:t>/ גם בלי שהוא מואשם בביצוע עבירה כלשהי (סמכותו של שר הביטחון להורות עליו).</a:t>
            </a:r>
            <a:endParaRPr lang="en-US" dirty="0"/>
          </a:p>
          <a:p>
            <a:pPr lvl="0"/>
            <a:r>
              <a:rPr lang="he-IL" dirty="0"/>
              <a:t>מטרתו למנוע פגיעה בביטחון הציבור/</a:t>
            </a:r>
            <a:br>
              <a:rPr lang="en-US" dirty="0"/>
            </a:br>
            <a:r>
              <a:rPr lang="he-IL" dirty="0"/>
              <a:t> בטחון המדינה.</a:t>
            </a:r>
            <a:endParaRPr lang="en-US" dirty="0"/>
          </a:p>
          <a:p>
            <a:r>
              <a:rPr lang="he-IL" dirty="0"/>
              <a:t>הליך הנתון לביקורת רבה בשל הפגיעה הקשה בזכויות ולכן חלות עליו הגבלות בחוק </a:t>
            </a:r>
            <a:br>
              <a:rPr lang="en-US" dirty="0"/>
            </a:br>
            <a:r>
              <a:rPr lang="he-IL" dirty="0"/>
              <a:t>(בסמכות שר הביטחון בלבד לבצע מעצר מנהלי לפרק זמן ארוך, תקף לתקופה של 6 חודשים וניתן להארכה).</a:t>
            </a:r>
          </a:p>
        </p:txBody>
      </p:sp>
      <p:pic>
        <p:nvPicPr>
          <p:cNvPr id="1026" name="Picture 2" descr="http://cdn.timesofisrael.com/uploads/2015/08/1_wa.jpg">
            <a:hlinkClick r:id="rId3"/>
          </p:cNvPr>
          <p:cNvPicPr>
            <a:picLocks noChangeAspect="1" noChangeArrowheads="1"/>
          </p:cNvPicPr>
          <p:nvPr/>
        </p:nvPicPr>
        <p:blipFill>
          <a:blip r:embed="rId4"/>
          <a:srcRect/>
          <a:stretch>
            <a:fillRect/>
          </a:stretch>
        </p:blipFill>
        <p:spPr bwMode="auto">
          <a:xfrm>
            <a:off x="0" y="428603"/>
            <a:ext cx="3500430" cy="5989625"/>
          </a:xfrm>
          <a:prstGeom prst="rect">
            <a:avLst/>
          </a:prstGeom>
          <a:noFill/>
        </p:spPr>
      </p:pic>
      <p:pic>
        <p:nvPicPr>
          <p:cNvPr id="5" name="Picture 2" descr="×ª××¦××ª ×ª××× × ×¢×××¨ âªmemoryâ¬â">
            <a:extLst>
              <a:ext uri="{FF2B5EF4-FFF2-40B4-BE49-F238E27FC236}">
                <a16:creationId xmlns:a16="http://schemas.microsoft.com/office/drawing/2014/main" id="{98A4DB59-4F0C-4870-9E6C-3076CEE4267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892" t="15865" r="31029" b="11666"/>
          <a:stretch/>
        </p:blipFill>
        <p:spPr bwMode="auto">
          <a:xfrm>
            <a:off x="3779912" y="392610"/>
            <a:ext cx="1086784" cy="1043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כותרת משנה 6">
            <a:extLst>
              <a:ext uri="{FF2B5EF4-FFF2-40B4-BE49-F238E27FC236}">
                <a16:creationId xmlns:a16="http://schemas.microsoft.com/office/drawing/2014/main" id="{C0A0FA2E-64A9-43D5-8B2D-2F754CB3F82E}"/>
              </a:ext>
            </a:extLst>
          </p:cNvPr>
          <p:cNvSpPr>
            <a:spLocks noGrp="1"/>
          </p:cNvSpPr>
          <p:nvPr>
            <p:ph type="subTitle" idx="1"/>
          </p:nvPr>
        </p:nvSpPr>
        <p:spPr>
          <a:xfrm>
            <a:off x="6613071" y="1257301"/>
            <a:ext cx="1837595" cy="4343399"/>
          </a:xfrm>
          <a:effectLst/>
        </p:spPr>
        <p:txBody>
          <a:bodyPr anchor="ctr">
            <a:normAutofit/>
          </a:bodyPr>
          <a:lstStyle/>
          <a:p>
            <a:pPr algn="l"/>
            <a:endParaRPr lang="he-IL"/>
          </a:p>
        </p:txBody>
      </p:sp>
      <p:sp useBgFill="1">
        <p:nvSpPr>
          <p:cNvPr id="17" name="Freeform: Shape 13">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289865"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A8F8D6E9-0CC0-4C2A-8A2D-0FD2360453B4}"/>
              </a:ext>
            </a:extLst>
          </p:cNvPr>
          <p:cNvSpPr>
            <a:spLocks noGrp="1"/>
          </p:cNvSpPr>
          <p:nvPr>
            <p:ph type="ctrTitle"/>
          </p:nvPr>
        </p:nvSpPr>
        <p:spPr>
          <a:xfrm>
            <a:off x="685346" y="1257301"/>
            <a:ext cx="5004649" cy="4343399"/>
          </a:xfrm>
        </p:spPr>
        <p:txBody>
          <a:bodyPr anchor="ctr">
            <a:normAutofit/>
          </a:bodyPr>
          <a:lstStyle/>
          <a:p>
            <a:r>
              <a:rPr lang="he-IL" dirty="0"/>
              <a:t>אילו זכויות אדם נפגעות במעצר מנהלי?</a:t>
            </a:r>
          </a:p>
        </p:txBody>
      </p:sp>
    </p:spTree>
    <p:extLst>
      <p:ext uri="{BB962C8B-B14F-4D97-AF65-F5344CB8AC3E}">
        <p14:creationId xmlns:p14="http://schemas.microsoft.com/office/powerpoint/2010/main" val="456977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711BD0D-6C10-417B-84E7-BD22CA2DEADC}"/>
              </a:ext>
            </a:extLst>
          </p:cNvPr>
          <p:cNvSpPr>
            <a:spLocks noGrp="1"/>
          </p:cNvSpPr>
          <p:nvPr>
            <p:ph type="title"/>
          </p:nvPr>
        </p:nvSpPr>
        <p:spPr/>
        <p:txBody>
          <a:bodyPr/>
          <a:lstStyle/>
          <a:p>
            <a:endParaRPr lang="he-IL"/>
          </a:p>
        </p:txBody>
      </p:sp>
      <p:pic>
        <p:nvPicPr>
          <p:cNvPr id="4" name="מציין מיקום תוכן 3">
            <a:extLst>
              <a:ext uri="{FF2B5EF4-FFF2-40B4-BE49-F238E27FC236}">
                <a16:creationId xmlns:a16="http://schemas.microsoft.com/office/drawing/2014/main" id="{01A59390-E30F-443B-B647-F2647C1AABAA}"/>
              </a:ext>
            </a:extLst>
          </p:cNvPr>
          <p:cNvPicPr>
            <a:picLocks noGrp="1" noChangeAspect="1"/>
          </p:cNvPicPr>
          <p:nvPr>
            <p:ph idx="1"/>
          </p:nvPr>
        </p:nvPicPr>
        <p:blipFill rotWithShape="1">
          <a:blip r:embed="rId3"/>
          <a:srcRect l="37865" t="15198" r="14460" b="52871"/>
          <a:stretch/>
        </p:blipFill>
        <p:spPr>
          <a:xfrm>
            <a:off x="1403648" y="1089889"/>
            <a:ext cx="6182924" cy="2588200"/>
          </a:xfrm>
          <a:prstGeom prst="rect">
            <a:avLst/>
          </a:prstGeom>
        </p:spPr>
      </p:pic>
      <p:sp>
        <p:nvSpPr>
          <p:cNvPr id="5" name="לחצן פעולה: קדימה או הבא 4">
            <a:hlinkClick r:id="rId4" highlightClick="1"/>
            <a:extLst>
              <a:ext uri="{FF2B5EF4-FFF2-40B4-BE49-F238E27FC236}">
                <a16:creationId xmlns:a16="http://schemas.microsoft.com/office/drawing/2014/main" id="{D7857BF1-6AB7-4ABA-9D54-08DFB4D1A624}"/>
              </a:ext>
            </a:extLst>
          </p:cNvPr>
          <p:cNvSpPr/>
          <p:nvPr/>
        </p:nvSpPr>
        <p:spPr>
          <a:xfrm>
            <a:off x="3851920" y="4581128"/>
            <a:ext cx="864096" cy="57606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652480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כותרת 9">
            <a:extLst>
              <a:ext uri="{FF2B5EF4-FFF2-40B4-BE49-F238E27FC236}">
                <a16:creationId xmlns:a16="http://schemas.microsoft.com/office/drawing/2014/main" id="{9E6F5168-A74B-4B74-B132-6792080B6322}"/>
              </a:ext>
            </a:extLst>
          </p:cNvPr>
          <p:cNvSpPr>
            <a:spLocks noGrp="1"/>
          </p:cNvSpPr>
          <p:nvPr>
            <p:ph type="ctrTitle"/>
          </p:nvPr>
        </p:nvSpPr>
        <p:spPr/>
        <p:txBody>
          <a:bodyPr/>
          <a:lstStyle/>
          <a:p>
            <a:r>
              <a:rPr lang="he" dirty="0"/>
              <a:t>אבל מה במקרה של....</a:t>
            </a:r>
            <a:endParaRPr lang="he-IL" dirty="0"/>
          </a:p>
        </p:txBody>
      </p:sp>
      <p:sp>
        <p:nvSpPr>
          <p:cNvPr id="9" name="מציין מיקום תוכן 8">
            <a:extLst>
              <a:ext uri="{FF2B5EF4-FFF2-40B4-BE49-F238E27FC236}">
                <a16:creationId xmlns:a16="http://schemas.microsoft.com/office/drawing/2014/main" id="{95879094-3A1E-4BE2-A6A4-4174FBB2A828}"/>
              </a:ext>
            </a:extLst>
          </p:cNvPr>
          <p:cNvSpPr>
            <a:spLocks noGrp="1"/>
          </p:cNvSpPr>
          <p:nvPr>
            <p:ph type="subTitle" idx="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34572DE2-D0ED-4A23-812F-ECA6EBC41520}"/>
              </a:ext>
            </a:extLst>
          </p:cNvPr>
          <p:cNvSpPr>
            <a:spLocks noGrp="1"/>
          </p:cNvSpPr>
          <p:nvPr>
            <p:ph type="sldNum" sz="quarter" idx="12"/>
          </p:nvPr>
        </p:nvSpPr>
        <p:spPr/>
        <p:txBody>
          <a:bodyPr vert="horz" lIns="91440" tIns="45720" rIns="91440" bIns="45720" rtlCol="0" anchor="ctr"/>
          <a:lstStyle/>
          <a:p>
            <a:pPr algn="r" defTabSz="914400">
              <a:spcAft>
                <a:spcPts val="600"/>
              </a:spcAft>
            </a:pPr>
            <a:fld id="{5920A0A1-B3F9-48AE-82C4-AD3E94D302D0}" type="slidenum">
              <a:rPr lang="en-US" sz="1200">
                <a:solidFill>
                  <a:srgbClr val="FFFFFF"/>
                </a:solidFill>
              </a:rPr>
              <a:pPr algn="r" defTabSz="914400">
                <a:spcAft>
                  <a:spcPts val="600"/>
                </a:spcAft>
              </a:pPr>
              <a:t>2</a:t>
            </a:fld>
            <a:endParaRPr lang="en-US" sz="1200">
              <a:solidFill>
                <a:srgbClr val="FFFFFF"/>
              </a:solidFill>
            </a:endParaRPr>
          </a:p>
        </p:txBody>
      </p:sp>
    </p:spTree>
    <p:extLst>
      <p:ext uri="{BB962C8B-B14F-4D97-AF65-F5344CB8AC3E}">
        <p14:creationId xmlns:p14="http://schemas.microsoft.com/office/powerpoint/2010/main" val="3145517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C5EF5BE0-DCDB-4965-B4DB-1F3EB6A459DC}"/>
              </a:ext>
            </a:extLst>
          </p:cNvPr>
          <p:cNvSpPr>
            <a:spLocks noGrp="1"/>
          </p:cNvSpPr>
          <p:nvPr>
            <p:ph type="title"/>
          </p:nvPr>
        </p:nvSpPr>
        <p:spPr/>
        <p:txBody>
          <a:bodyPr/>
          <a:lstStyle/>
          <a:p>
            <a:r>
              <a:rPr lang="he-IL" dirty="0"/>
              <a:t>מה דעתכם?</a:t>
            </a:r>
          </a:p>
        </p:txBody>
      </p:sp>
      <p:sp>
        <p:nvSpPr>
          <p:cNvPr id="5" name="מציין מיקום תוכן 4">
            <a:extLst>
              <a:ext uri="{FF2B5EF4-FFF2-40B4-BE49-F238E27FC236}">
                <a16:creationId xmlns:a16="http://schemas.microsoft.com/office/drawing/2014/main" id="{2930BDCF-8A67-4068-803C-8A8DAA226404}"/>
              </a:ext>
            </a:extLst>
          </p:cNvPr>
          <p:cNvSpPr>
            <a:spLocks noGrp="1"/>
          </p:cNvSpPr>
          <p:nvPr>
            <p:ph sz="half" idx="1"/>
          </p:nvPr>
        </p:nvSpPr>
        <p:spPr/>
        <p:txBody>
          <a:bodyPr/>
          <a:lstStyle/>
          <a:p>
            <a:endParaRPr lang="he-IL"/>
          </a:p>
        </p:txBody>
      </p:sp>
      <p:pic>
        <p:nvPicPr>
          <p:cNvPr id="7" name="מציין מיקום תוכן 6">
            <a:extLst>
              <a:ext uri="{FF2B5EF4-FFF2-40B4-BE49-F238E27FC236}">
                <a16:creationId xmlns:a16="http://schemas.microsoft.com/office/drawing/2014/main" id="{C0EF02AD-9341-4F8A-A127-F668E7E61789}"/>
              </a:ext>
            </a:extLst>
          </p:cNvPr>
          <p:cNvPicPr>
            <a:picLocks noGrp="1" noChangeAspect="1"/>
          </p:cNvPicPr>
          <p:nvPr>
            <p:ph sz="half" idx="2"/>
          </p:nvPr>
        </p:nvPicPr>
        <p:blipFill rotWithShape="1">
          <a:blip r:embed="rId2"/>
          <a:srcRect l="26312" t="22403" r="24384" b="44160"/>
          <a:stretch/>
        </p:blipFill>
        <p:spPr>
          <a:xfrm>
            <a:off x="539552" y="1751786"/>
            <a:ext cx="8439236" cy="3577142"/>
          </a:xfrm>
          <a:prstGeom prst="rect">
            <a:avLst/>
          </a:prstGeom>
        </p:spPr>
      </p:pic>
    </p:spTree>
    <p:extLst>
      <p:ext uri="{BB962C8B-B14F-4D97-AF65-F5344CB8AC3E}">
        <p14:creationId xmlns:p14="http://schemas.microsoft.com/office/powerpoint/2010/main" val="3802294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C8AAF42-8F02-46B7-9F4E-2D4F51CB580C}"/>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3EAB4D85-2CC4-40EF-874B-9F55626B00DB}"/>
              </a:ext>
            </a:extLst>
          </p:cNvPr>
          <p:cNvSpPr>
            <a:spLocks noGrp="1"/>
          </p:cNvSpPr>
          <p:nvPr>
            <p:ph sz="half" idx="1"/>
          </p:nvPr>
        </p:nvSpPr>
        <p:spPr/>
        <p:txBody>
          <a:bodyPr/>
          <a:lstStyle/>
          <a:p>
            <a:endParaRPr lang="he-IL"/>
          </a:p>
        </p:txBody>
      </p:sp>
      <p:sp>
        <p:nvSpPr>
          <p:cNvPr id="4" name="מציין מיקום תוכן 3">
            <a:extLst>
              <a:ext uri="{FF2B5EF4-FFF2-40B4-BE49-F238E27FC236}">
                <a16:creationId xmlns:a16="http://schemas.microsoft.com/office/drawing/2014/main" id="{8713B5A3-68F1-4A79-B553-CDB6E7407786}"/>
              </a:ext>
            </a:extLst>
          </p:cNvPr>
          <p:cNvSpPr>
            <a:spLocks noGrp="1"/>
          </p:cNvSpPr>
          <p:nvPr>
            <p:ph sz="half" idx="2"/>
          </p:nvPr>
        </p:nvSpPr>
        <p:spPr/>
        <p:txBody>
          <a:bodyPr/>
          <a:lstStyle/>
          <a:p>
            <a:endParaRPr lang="he-IL"/>
          </a:p>
        </p:txBody>
      </p:sp>
      <p:pic>
        <p:nvPicPr>
          <p:cNvPr id="5" name="תמונה 4">
            <a:extLst>
              <a:ext uri="{FF2B5EF4-FFF2-40B4-BE49-F238E27FC236}">
                <a16:creationId xmlns:a16="http://schemas.microsoft.com/office/drawing/2014/main" id="{1B42BE61-3798-4799-9E7E-79AEAEF17F87}"/>
              </a:ext>
            </a:extLst>
          </p:cNvPr>
          <p:cNvPicPr>
            <a:picLocks noChangeAspect="1"/>
          </p:cNvPicPr>
          <p:nvPr/>
        </p:nvPicPr>
        <p:blipFill rotWithShape="1">
          <a:blip r:embed="rId2"/>
          <a:srcRect l="49002" t="17647" r="26375" b="43700"/>
          <a:stretch/>
        </p:blipFill>
        <p:spPr>
          <a:xfrm>
            <a:off x="1979712" y="609600"/>
            <a:ext cx="5616624" cy="5510529"/>
          </a:xfrm>
          <a:prstGeom prst="rect">
            <a:avLst/>
          </a:prstGeom>
        </p:spPr>
      </p:pic>
    </p:spTree>
    <p:extLst>
      <p:ext uri="{BB962C8B-B14F-4D97-AF65-F5344CB8AC3E}">
        <p14:creationId xmlns:p14="http://schemas.microsoft.com/office/powerpoint/2010/main" val="3739064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ACC735-421A-4637-9318-893612023F81}"/>
              </a:ext>
            </a:extLst>
          </p:cNvPr>
          <p:cNvSpPr>
            <a:spLocks noGrp="1"/>
          </p:cNvSpPr>
          <p:nvPr>
            <p:ph type="title"/>
          </p:nvPr>
        </p:nvSpPr>
        <p:spPr>
          <a:xfrm>
            <a:off x="685346" y="609600"/>
            <a:ext cx="7765322" cy="970450"/>
          </a:xfrm>
        </p:spPr>
        <p:txBody>
          <a:bodyPr/>
          <a:lstStyle/>
          <a:p>
            <a:r>
              <a:rPr lang="he-IL"/>
              <a:t>דגש לגבי שאלת הבגרות</a:t>
            </a:r>
            <a:endParaRPr lang="he-IL" dirty="0"/>
          </a:p>
        </p:txBody>
      </p:sp>
      <p:sp>
        <p:nvSpPr>
          <p:cNvPr id="5" name="תיבת טקסט 4">
            <a:extLst>
              <a:ext uri="{FF2B5EF4-FFF2-40B4-BE49-F238E27FC236}">
                <a16:creationId xmlns:a16="http://schemas.microsoft.com/office/drawing/2014/main" id="{66388D0E-AEF3-464B-8132-B93F4D984204}"/>
              </a:ext>
            </a:extLst>
          </p:cNvPr>
          <p:cNvSpPr txBox="1"/>
          <p:nvPr/>
        </p:nvSpPr>
        <p:spPr>
          <a:xfrm>
            <a:off x="1111623" y="1700808"/>
            <a:ext cx="6912768" cy="2246769"/>
          </a:xfrm>
          <a:prstGeom prst="rect">
            <a:avLst/>
          </a:prstGeom>
          <a:solidFill>
            <a:srgbClr val="FFFF00"/>
          </a:solidFill>
        </p:spPr>
        <p:txBody>
          <a:bodyPr wrap="square" rtlCol="1">
            <a:spAutoFit/>
          </a:bodyPr>
          <a:lstStyle/>
          <a:p>
            <a:pPr algn="r"/>
            <a:r>
              <a:rPr lang="he-IL" sz="2800">
                <a:solidFill>
                  <a:schemeClr val="bg1"/>
                </a:solidFill>
              </a:rPr>
              <a:t>דמוקרטיה מתגוננת הוא עקרון העומד בפני עצמו </a:t>
            </a:r>
            <a:r>
              <a:rPr lang="he-IL" sz="2800" b="1">
                <a:solidFill>
                  <a:schemeClr val="bg1"/>
                </a:solidFill>
              </a:rPr>
              <a:t>ולא</a:t>
            </a:r>
            <a:r>
              <a:rPr lang="he-IL" sz="2800">
                <a:solidFill>
                  <a:schemeClr val="bg1"/>
                </a:solidFill>
              </a:rPr>
              <a:t> אחד מעקרונות הדמוקרטיה ולכן </a:t>
            </a:r>
            <a:r>
              <a:rPr lang="he-IL" sz="2800" b="1">
                <a:solidFill>
                  <a:schemeClr val="bg1"/>
                </a:solidFill>
              </a:rPr>
              <a:t>סיכוי גבוה שהוא</a:t>
            </a:r>
            <a:r>
              <a:rPr lang="he-IL" sz="2800">
                <a:solidFill>
                  <a:schemeClr val="bg1"/>
                </a:solidFill>
              </a:rPr>
              <a:t> </a:t>
            </a:r>
            <a:r>
              <a:rPr lang="he-IL" sz="2800" b="1">
                <a:solidFill>
                  <a:schemeClr val="bg1"/>
                </a:solidFill>
              </a:rPr>
              <a:t>לא </a:t>
            </a:r>
            <a:r>
              <a:rPr lang="he-IL" sz="2800">
                <a:solidFill>
                  <a:schemeClr val="bg1"/>
                </a:solidFill>
              </a:rPr>
              <a:t>יישאל כשאלת אירוע או חצי אירוע, אלא רק במסגרת הפרק השני (שאלות ידע פשוט) או הפרק השלישי (שאלות אנסין)</a:t>
            </a:r>
            <a:endParaRPr lang="he-IL" sz="2800" dirty="0">
              <a:solidFill>
                <a:schemeClr val="bg1"/>
              </a:solidFill>
            </a:endParaRPr>
          </a:p>
        </p:txBody>
      </p:sp>
      <p:sp>
        <p:nvSpPr>
          <p:cNvPr id="9" name="מלבן 8">
            <a:extLst>
              <a:ext uri="{FF2B5EF4-FFF2-40B4-BE49-F238E27FC236}">
                <a16:creationId xmlns:a16="http://schemas.microsoft.com/office/drawing/2014/main" id="{A9021CB1-1100-4F20-84DF-F2B81852E7DD}"/>
              </a:ext>
            </a:extLst>
          </p:cNvPr>
          <p:cNvSpPr/>
          <p:nvPr/>
        </p:nvSpPr>
        <p:spPr>
          <a:xfrm>
            <a:off x="1403648" y="4725145"/>
            <a:ext cx="6444208" cy="646331"/>
          </a:xfrm>
          <a:prstGeom prst="rect">
            <a:avLst/>
          </a:prstGeom>
        </p:spPr>
        <p:txBody>
          <a:bodyPr wrap="square">
            <a:spAutoFit/>
          </a:bodyPr>
          <a:lstStyle/>
          <a:p>
            <a:pPr algn="r" rtl="1"/>
            <a:r>
              <a:rPr lang="he-IL"/>
              <a:t>לדוגמא:</a:t>
            </a:r>
            <a:br>
              <a:rPr lang="en-US"/>
            </a:br>
            <a:r>
              <a:rPr lang="he-IL"/>
              <a:t>הסבר כיצד מהווה מעצר מנהלי פגיעה חמורה בזכויות הנעצר.</a:t>
            </a:r>
            <a:endParaRPr lang="he-IL" dirty="0"/>
          </a:p>
        </p:txBody>
      </p:sp>
    </p:spTree>
    <p:extLst>
      <p:ext uri="{BB962C8B-B14F-4D97-AF65-F5344CB8AC3E}">
        <p14:creationId xmlns:p14="http://schemas.microsoft.com/office/powerpoint/2010/main" val="405818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AF2A2E9-6B33-4597-8F57-E0C0B0C52070}"/>
              </a:ext>
            </a:extLst>
          </p:cNvPr>
          <p:cNvSpPr>
            <a:spLocks noGrp="1"/>
          </p:cNvSpPr>
          <p:nvPr>
            <p:ph type="title"/>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C82E5AAB-702B-49B4-A4DC-C98FCA21BBDD}"/>
              </a:ext>
            </a:extLst>
          </p:cNvPr>
          <p:cNvSpPr>
            <a:spLocks noGrp="1"/>
          </p:cNvSpPr>
          <p:nvPr>
            <p:ph type="sldNum" sz="quarter" idx="12"/>
          </p:nvPr>
        </p:nvSpPr>
        <p:spPr/>
        <p:txBody>
          <a:bodyPr/>
          <a:lstStyle/>
          <a:p>
            <a:fld id="{5920A0A1-B3F9-48AE-82C4-AD3E94D302D0}" type="slidenum">
              <a:rPr lang="he-IL" smtClean="0"/>
              <a:pPr/>
              <a:t>3</a:t>
            </a:fld>
            <a:endParaRPr lang="he-IL" dirty="0"/>
          </a:p>
        </p:txBody>
      </p:sp>
      <p:grpSp>
        <p:nvGrpSpPr>
          <p:cNvPr id="5" name="קבוצה 4">
            <a:extLst>
              <a:ext uri="{FF2B5EF4-FFF2-40B4-BE49-F238E27FC236}">
                <a16:creationId xmlns:a16="http://schemas.microsoft.com/office/drawing/2014/main" id="{228312B1-D0EB-4D5D-B0DC-BC7F7002A614}"/>
              </a:ext>
            </a:extLst>
          </p:cNvPr>
          <p:cNvGrpSpPr/>
          <p:nvPr/>
        </p:nvGrpSpPr>
        <p:grpSpPr>
          <a:xfrm>
            <a:off x="281397" y="549621"/>
            <a:ext cx="4650645" cy="3990093"/>
            <a:chOff x="281397" y="549621"/>
            <a:chExt cx="4650645" cy="3990093"/>
          </a:xfrm>
        </p:grpSpPr>
        <p:pic>
          <p:nvPicPr>
            <p:cNvPr id="7" name="תמונה 6">
              <a:extLst>
                <a:ext uri="{FF2B5EF4-FFF2-40B4-BE49-F238E27FC236}">
                  <a16:creationId xmlns:a16="http://schemas.microsoft.com/office/drawing/2014/main" id="{64B7F7DF-876F-43F4-A4A4-92074124D101}"/>
                </a:ext>
              </a:extLst>
            </p:cNvPr>
            <p:cNvPicPr>
              <a:picLocks noChangeAspect="1"/>
            </p:cNvPicPr>
            <p:nvPr/>
          </p:nvPicPr>
          <p:blipFill rotWithShape="1">
            <a:blip r:embed="rId2"/>
            <a:srcRect l="55170" t="12099" r="-193" b="26096"/>
            <a:stretch/>
          </p:blipFill>
          <p:spPr>
            <a:xfrm>
              <a:off x="281397" y="549621"/>
              <a:ext cx="4650645" cy="3990093"/>
            </a:xfrm>
            <a:prstGeom prst="rect">
              <a:avLst/>
            </a:prstGeom>
          </p:spPr>
        </p:pic>
        <mc:AlternateContent xmlns:mc="http://schemas.openxmlformats.org/markup-compatibility/2006">
          <mc:Choice xmlns:p14="http://schemas.microsoft.com/office/powerpoint/2010/main" Requires="p14">
            <p:contentPart p14:bwMode="auto" r:id="rId3">
              <p14:nvContentPartPr>
                <p14:cNvPr id="8" name="דיו 7">
                  <a:extLst>
                    <a:ext uri="{FF2B5EF4-FFF2-40B4-BE49-F238E27FC236}">
                      <a16:creationId xmlns:a16="http://schemas.microsoft.com/office/drawing/2014/main" id="{9146CAD8-FE7E-49F2-A24F-976630A8D4CC}"/>
                    </a:ext>
                  </a:extLst>
                </p14:cNvPr>
                <p14:cNvContentPartPr/>
                <p14:nvPr/>
              </p14:nvContentPartPr>
              <p14:xfrm>
                <a:off x="299866" y="3717032"/>
                <a:ext cx="1639372" cy="466616"/>
              </p14:xfrm>
            </p:contentPart>
          </mc:Choice>
          <mc:Fallback>
            <p:pic>
              <p:nvPicPr>
                <p:cNvPr id="8" name="דיו 7">
                  <a:extLst>
                    <a:ext uri="{FF2B5EF4-FFF2-40B4-BE49-F238E27FC236}">
                      <a16:creationId xmlns:a16="http://schemas.microsoft.com/office/drawing/2014/main" id="{9146CAD8-FE7E-49F2-A24F-976630A8D4CC}"/>
                    </a:ext>
                  </a:extLst>
                </p:cNvPr>
                <p:cNvPicPr/>
                <p:nvPr/>
              </p:nvPicPr>
              <p:blipFill>
                <a:blip r:embed="rId4"/>
                <a:stretch>
                  <a:fillRect/>
                </a:stretch>
              </p:blipFill>
              <p:spPr>
                <a:xfrm>
                  <a:off x="245868" y="3609102"/>
                  <a:ext cx="1747008" cy="682116"/>
                </a:xfrm>
                <a:prstGeom prst="rect">
                  <a:avLst/>
                </a:prstGeom>
              </p:spPr>
            </p:pic>
          </mc:Fallback>
        </mc:AlternateContent>
      </p:grpSp>
      <p:pic>
        <p:nvPicPr>
          <p:cNvPr id="10" name="מציין מיקום תוכן 6">
            <a:extLst>
              <a:ext uri="{FF2B5EF4-FFF2-40B4-BE49-F238E27FC236}">
                <a16:creationId xmlns:a16="http://schemas.microsoft.com/office/drawing/2014/main" id="{95BF8639-C40D-4926-A828-99ACBBDFACDB}"/>
              </a:ext>
            </a:extLst>
          </p:cNvPr>
          <p:cNvPicPr>
            <a:picLocks noGrp="1" noChangeAspect="1"/>
          </p:cNvPicPr>
          <p:nvPr>
            <p:ph idx="1"/>
          </p:nvPr>
        </p:nvPicPr>
        <p:blipFill rotWithShape="1">
          <a:blip r:embed="rId5"/>
          <a:srcRect l="37350" t="21415" r="38154" b="31643"/>
          <a:stretch/>
        </p:blipFill>
        <p:spPr>
          <a:xfrm>
            <a:off x="5150111" y="490142"/>
            <a:ext cx="3430785" cy="4109050"/>
          </a:xfrm>
          <a:prstGeom prst="rect">
            <a:avLst/>
          </a:prstGeom>
        </p:spPr>
      </p:pic>
      <p:sp>
        <p:nvSpPr>
          <p:cNvPr id="11" name="תיבת טקסט 10">
            <a:extLst>
              <a:ext uri="{FF2B5EF4-FFF2-40B4-BE49-F238E27FC236}">
                <a16:creationId xmlns:a16="http://schemas.microsoft.com/office/drawing/2014/main" id="{B06AF1F6-7B24-493D-8FF2-035A1BC2606F}"/>
              </a:ext>
            </a:extLst>
          </p:cNvPr>
          <p:cNvSpPr txBox="1"/>
          <p:nvPr/>
        </p:nvSpPr>
        <p:spPr>
          <a:xfrm>
            <a:off x="3657600" y="2514600"/>
            <a:ext cx="1828800" cy="1828800"/>
          </a:xfrm>
          <a:prstGeom prst="rect">
            <a:avLst/>
          </a:prstGeom>
          <a:noFill/>
        </p:spPr>
        <p:txBody>
          <a:bodyPr wrap="square" rtlCol="1">
            <a:spAutoFit/>
          </a:bodyPr>
          <a:lstStyle/>
          <a:p>
            <a:pPr algn="r"/>
            <a:endParaRPr lang="he-IL" dirty="0"/>
          </a:p>
        </p:txBody>
      </p:sp>
      <mc:AlternateContent xmlns:mc="http://schemas.openxmlformats.org/markup-compatibility/2006">
        <mc:Choice xmlns:am3d="http://schemas.microsoft.com/office/drawing/2017/model3d" Requires="am3d">
          <p:graphicFrame>
            <p:nvGraphicFramePr>
              <p:cNvPr id="13" name="מודל תלת-ממד 13" descr="Green checkmark">
                <a:extLst>
                  <a:ext uri="{FF2B5EF4-FFF2-40B4-BE49-F238E27FC236}">
                    <a16:creationId xmlns:a16="http://schemas.microsoft.com/office/drawing/2014/main" id="{EFC6E364-B54B-4CCE-AAC3-382F7C2DAA3A}"/>
                  </a:ext>
                </a:extLst>
              </p:cNvPr>
              <p:cNvGraphicFramePr>
                <a:graphicFrameLocks noChangeAspect="1"/>
              </p:cNvGraphicFramePr>
              <p:nvPr>
                <p:extLst>
                  <p:ext uri="{D42A27DB-BD31-4B8C-83A1-F6EECF244321}">
                    <p14:modId xmlns:p14="http://schemas.microsoft.com/office/powerpoint/2010/main" val="2500883513"/>
                  </p:ext>
                </p:extLst>
              </p:nvPr>
            </p:nvGraphicFramePr>
            <p:xfrm>
              <a:off x="6734291" y="4885365"/>
              <a:ext cx="2097415" cy="1625759"/>
            </p:xfrm>
            <a:graphic>
              <a:graphicData uri="http://schemas.microsoft.com/office/drawing/2017/model3d">
                <am3d:model3d r:embed="rId6">
                  <am3d:spPr>
                    <a:xfrm>
                      <a:off x="0" y="0"/>
                      <a:ext cx="2097415" cy="1625759"/>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63475" ay="1790018" az="-31570"/>
                    <am3d:postTrans dx="0" dy="0" dz="0"/>
                  </am3d:trans>
                  <am3d:raster rName="Office3DRenderer" rVer="16.0.8326">
                    <am3d:blip r:embed="rId7"/>
                  </am3d:raster>
                  <am3d:objViewport viewportSz="276664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מודל תלת-ממד 13" descr="Green checkmark">
                <a:extLst>
                  <a:ext uri="{FF2B5EF4-FFF2-40B4-BE49-F238E27FC236}">
                    <a16:creationId xmlns:a16="http://schemas.microsoft.com/office/drawing/2014/main" id="{EFC6E364-B54B-4CCE-AAC3-382F7C2DAA3A}"/>
                  </a:ext>
                </a:extLst>
              </p:cNvPr>
              <p:cNvPicPr>
                <a:picLocks noGrp="1" noRot="1" noChangeAspect="1" noMove="1" noResize="1" noEditPoints="1" noAdjustHandles="1" noChangeArrowheads="1" noChangeShapeType="1" noCrop="1"/>
              </p:cNvPicPr>
              <p:nvPr/>
            </p:nvPicPr>
            <p:blipFill>
              <a:blip r:embed="rId7"/>
              <a:stretch>
                <a:fillRect/>
              </a:stretch>
            </p:blipFill>
            <p:spPr>
              <a:xfrm>
                <a:off x="6734291" y="4885365"/>
                <a:ext cx="2097415" cy="162575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מודל תלת-ממד 17" descr="Red X">
                <a:extLst>
                  <a:ext uri="{FF2B5EF4-FFF2-40B4-BE49-F238E27FC236}">
                    <a16:creationId xmlns:a16="http://schemas.microsoft.com/office/drawing/2014/main" id="{9224832D-C920-4177-B3E7-7CCF1EB2B0BD}"/>
                  </a:ext>
                </a:extLst>
              </p:cNvPr>
              <p:cNvGraphicFramePr>
                <a:graphicFrameLocks noChangeAspect="1"/>
              </p:cNvGraphicFramePr>
              <p:nvPr>
                <p:extLst>
                  <p:ext uri="{D42A27DB-BD31-4B8C-83A1-F6EECF244321}">
                    <p14:modId xmlns:p14="http://schemas.microsoft.com/office/powerpoint/2010/main" val="2312429957"/>
                  </p:ext>
                </p:extLst>
              </p:nvPr>
            </p:nvGraphicFramePr>
            <p:xfrm>
              <a:off x="937540" y="4962172"/>
              <a:ext cx="1439619" cy="1472143"/>
            </p:xfrm>
            <a:graphic>
              <a:graphicData uri="http://schemas.microsoft.com/office/drawing/2017/model3d">
                <am3d:model3d r:embed="rId8">
                  <am3d:spPr>
                    <a:xfrm>
                      <a:off x="0" y="0"/>
                      <a:ext cx="1439619" cy="147214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9"/>
                  </am3d:raster>
                  <am3d:objViewport viewportSz="21595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מודל תלת-ממד 17" descr="Red X">
                <a:extLst>
                  <a:ext uri="{FF2B5EF4-FFF2-40B4-BE49-F238E27FC236}">
                    <a16:creationId xmlns:a16="http://schemas.microsoft.com/office/drawing/2014/main" id="{9224832D-C920-4177-B3E7-7CCF1EB2B0BD}"/>
                  </a:ext>
                </a:extLst>
              </p:cNvPr>
              <p:cNvPicPr>
                <a:picLocks noGrp="1" noRot="1" noChangeAspect="1" noMove="1" noResize="1" noEditPoints="1" noAdjustHandles="1" noChangeArrowheads="1" noChangeShapeType="1" noCrop="1"/>
              </p:cNvPicPr>
              <p:nvPr/>
            </p:nvPicPr>
            <p:blipFill>
              <a:blip r:embed="rId9"/>
              <a:stretch>
                <a:fillRect/>
              </a:stretch>
            </p:blipFill>
            <p:spPr>
              <a:xfrm>
                <a:off x="937540" y="4962172"/>
                <a:ext cx="1439619" cy="1472143"/>
              </a:xfrm>
              <a:prstGeom prst="rect">
                <a:avLst/>
              </a:prstGeom>
            </p:spPr>
          </p:pic>
        </mc:Fallback>
      </mc:AlternateContent>
      <p:pic>
        <p:nvPicPr>
          <p:cNvPr id="3" name="תמונה 2">
            <a:extLst>
              <a:ext uri="{FF2B5EF4-FFF2-40B4-BE49-F238E27FC236}">
                <a16:creationId xmlns:a16="http://schemas.microsoft.com/office/drawing/2014/main" id="{50CD59CB-31A8-4D57-B8EA-41D07E6F8963}"/>
              </a:ext>
            </a:extLst>
          </p:cNvPr>
          <p:cNvPicPr>
            <a:picLocks noChangeAspect="1"/>
          </p:cNvPicPr>
          <p:nvPr/>
        </p:nvPicPr>
        <p:blipFill>
          <a:blip r:embed="rId10"/>
          <a:stretch>
            <a:fillRect/>
          </a:stretch>
        </p:blipFill>
        <p:spPr>
          <a:xfrm>
            <a:off x="3191196" y="2558888"/>
            <a:ext cx="2796283" cy="4134426"/>
          </a:xfrm>
          <a:prstGeom prst="rect">
            <a:avLst/>
          </a:prstGeom>
        </p:spPr>
      </p:pic>
    </p:spTree>
    <p:extLst>
      <p:ext uri="{BB962C8B-B14F-4D97-AF65-F5344CB8AC3E}">
        <p14:creationId xmlns:p14="http://schemas.microsoft.com/office/powerpoint/2010/main" val="279346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כותרת 1">
            <a:extLst>
              <a:ext uri="{FF2B5EF4-FFF2-40B4-BE49-F238E27FC236}">
                <a16:creationId xmlns:a16="http://schemas.microsoft.com/office/drawing/2014/main" id="{8CD1E7CF-025F-4B45-9A3E-569776EB6AEB}"/>
              </a:ext>
            </a:extLst>
          </p:cNvPr>
          <p:cNvSpPr>
            <a:spLocks noGrp="1"/>
          </p:cNvSpPr>
          <p:nvPr>
            <p:ph type="title"/>
          </p:nvPr>
        </p:nvSpPr>
        <p:spPr>
          <a:xfrm>
            <a:off x="4976979" y="1459467"/>
            <a:ext cx="3733482" cy="1090538"/>
          </a:xfrm>
        </p:spPr>
        <p:txBody>
          <a:bodyPr/>
          <a:lstStyle/>
          <a:p>
            <a:endParaRPr lang="he-IL">
              <a:solidFill>
                <a:srgbClr val="000000"/>
              </a:solidFill>
            </a:endParaRPr>
          </a:p>
        </p:txBody>
      </p:sp>
      <p:sp>
        <p:nvSpPr>
          <p:cNvPr id="20"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1" name="תמונה 10">
            <a:extLst>
              <a:ext uri="{FF2B5EF4-FFF2-40B4-BE49-F238E27FC236}">
                <a16:creationId xmlns:a16="http://schemas.microsoft.com/office/drawing/2014/main" id="{AFBAB207-88BA-4CC1-BA11-2B01DC460132}"/>
              </a:ext>
            </a:extLst>
          </p:cNvPr>
          <p:cNvPicPr>
            <a:picLocks noChangeAspect="1"/>
          </p:cNvPicPr>
          <p:nvPr/>
        </p:nvPicPr>
        <p:blipFill rotWithShape="1">
          <a:blip r:embed="rId3">
            <a:alphaModFix/>
          </a:blip>
          <a:srcRect t="11037" r="-1" b="19185"/>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מציין מיקום תוכן 2">
            <a:extLst>
              <a:ext uri="{FF2B5EF4-FFF2-40B4-BE49-F238E27FC236}">
                <a16:creationId xmlns:a16="http://schemas.microsoft.com/office/drawing/2014/main" id="{31DEA86B-3343-40AA-91AB-11CD60828390}"/>
              </a:ext>
            </a:extLst>
          </p:cNvPr>
          <p:cNvSpPr>
            <a:spLocks noGrp="1"/>
          </p:cNvSpPr>
          <p:nvPr>
            <p:ph idx="1"/>
          </p:nvPr>
        </p:nvSpPr>
        <p:spPr>
          <a:xfrm>
            <a:off x="4974330" y="2673512"/>
            <a:ext cx="3733184" cy="2729467"/>
          </a:xfrm>
        </p:spPr>
        <p:style>
          <a:lnRef idx="2">
            <a:schemeClr val="accent2">
              <a:shade val="50000"/>
            </a:schemeClr>
          </a:lnRef>
          <a:fillRef idx="1">
            <a:schemeClr val="accent2"/>
          </a:fillRef>
          <a:effectRef idx="0">
            <a:schemeClr val="accent2"/>
          </a:effectRef>
          <a:fontRef idx="minor">
            <a:schemeClr val="lt1"/>
          </a:fontRef>
        </p:style>
        <p:txBody>
          <a:bodyPr anchor="ctr">
            <a:normAutofit/>
          </a:bodyPr>
          <a:lstStyle/>
          <a:p>
            <a:r>
              <a:rPr lang="he-IL" sz="1500" b="0" i="0" u="none" strike="noStrike">
                <a:solidFill>
                  <a:srgbClr val="000000"/>
                </a:solidFill>
                <a:effectLst/>
                <a:latin typeface="Arial" panose="020B0604020202020204" pitchFamily="34" charset="0"/>
              </a:rPr>
              <a:t>"מוחקים את עזה..בעזה אין חפים מפשע. מה זה מאתיים גיחות רק חמש עשרה הרוגים? אנחנו רוצים חמש עשרה גיחות עם אלפיים הרוגים. כל עזה בית קברות"</a:t>
            </a:r>
            <a:endParaRPr lang="he-IL" sz="1500">
              <a:solidFill>
                <a:srgbClr val="000000"/>
              </a:solidFill>
            </a:endParaRPr>
          </a:p>
        </p:txBody>
      </p:sp>
      <p:sp>
        <p:nvSpPr>
          <p:cNvPr id="4" name="מציין מיקום של מספר שקופית 3">
            <a:extLst>
              <a:ext uri="{FF2B5EF4-FFF2-40B4-BE49-F238E27FC236}">
                <a16:creationId xmlns:a16="http://schemas.microsoft.com/office/drawing/2014/main" id="{51FBC6AB-0192-4467-97FA-A312A0617B95}"/>
              </a:ext>
            </a:extLst>
          </p:cNvPr>
          <p:cNvSpPr>
            <a:spLocks noGrp="1"/>
          </p:cNvSpPr>
          <p:nvPr>
            <p:ph type="sldNum" sz="quarter" idx="12"/>
          </p:nvPr>
        </p:nvSpPr>
        <p:spPr>
          <a:xfrm>
            <a:off x="8119448" y="6337827"/>
            <a:ext cx="428046" cy="235550"/>
          </a:xfrm>
        </p:spPr>
        <p:txBody>
          <a:bodyPr/>
          <a:lstStyle/>
          <a:p>
            <a:pPr>
              <a:spcAft>
                <a:spcPts val="600"/>
              </a:spcAft>
            </a:pPr>
            <a:fld id="{5920A0A1-B3F9-48AE-82C4-AD3E94D302D0}" type="slidenum">
              <a:rPr lang="he-IL" sz="825">
                <a:solidFill>
                  <a:srgbClr val="898989"/>
                </a:solidFill>
              </a:rPr>
              <a:pPr>
                <a:spcAft>
                  <a:spcPts val="600"/>
                </a:spcAft>
              </a:pPr>
              <a:t>4</a:t>
            </a:fld>
            <a:endParaRPr lang="he-IL" sz="825">
              <a:solidFill>
                <a:srgbClr val="898989"/>
              </a:solidFill>
            </a:endParaRPr>
          </a:p>
        </p:txBody>
      </p:sp>
      <p:sp>
        <p:nvSpPr>
          <p:cNvPr id="5" name="תיבת טקסט 4">
            <a:extLst>
              <a:ext uri="{FF2B5EF4-FFF2-40B4-BE49-F238E27FC236}">
                <a16:creationId xmlns:a16="http://schemas.microsoft.com/office/drawing/2014/main" id="{20485054-A834-43ED-BF69-FE610A80B1ED}"/>
              </a:ext>
            </a:extLst>
          </p:cNvPr>
          <p:cNvSpPr txBox="1"/>
          <p:nvPr/>
        </p:nvSpPr>
        <p:spPr>
          <a:xfrm>
            <a:off x="3690055" y="289278"/>
            <a:ext cx="4950178" cy="210826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1">
            <a:spAutoFit/>
          </a:bodyPr>
          <a:lstStyle/>
          <a:p>
            <a:pPr algn="r">
              <a:spcAft>
                <a:spcPts val="600"/>
              </a:spcAft>
            </a:pPr>
            <a:r>
              <a:rPr lang="he-IL" b="0" i="0" u="none" strike="noStrike" dirty="0">
                <a:solidFill>
                  <a:srgbClr val="222222"/>
                </a:solidFill>
                <a:effectLst/>
                <a:latin typeface="Arial" panose="020B0604020202020204" pitchFamily="34" charset="0"/>
              </a:rPr>
              <a:t>על הממשלה לבצע 'תג מחיר' ולגרש את תושבי הכפר ממנו יצאו הרוצחים. יש להחריב את הכפר, ולבנות במקום דיור לזוגות צעירים, יוצאי צבא. [...] זו הדרך היחידה למנוע פעולות פרטיות של יהודים שצה"ל עסוק </a:t>
            </a:r>
            <a:r>
              <a:rPr lang="he-IL" b="0" i="0" u="none" strike="noStrike" dirty="0" err="1">
                <a:solidFill>
                  <a:srgbClr val="222222"/>
                </a:solidFill>
                <a:effectLst/>
                <a:latin typeface="Arial" panose="020B0604020202020204" pitchFamily="34" charset="0"/>
              </a:rPr>
              <a:t>כל־כך</a:t>
            </a:r>
            <a:r>
              <a:rPr lang="he-IL" b="0" i="0" u="none" strike="noStrike" dirty="0">
                <a:solidFill>
                  <a:srgbClr val="222222"/>
                </a:solidFill>
                <a:effectLst/>
                <a:latin typeface="Arial" panose="020B0604020202020204" pitchFamily="34" charset="0"/>
              </a:rPr>
              <a:t> במניעתן עד שזונחים את הטיפול בטרור ושולחים את כוחות </a:t>
            </a:r>
            <a:r>
              <a:rPr lang="he-IL" b="0" i="0" u="none" strike="noStrike" dirty="0" err="1">
                <a:solidFill>
                  <a:srgbClr val="222222"/>
                </a:solidFill>
                <a:effectLst/>
                <a:latin typeface="Arial" panose="020B0604020202020204" pitchFamily="34" charset="0"/>
              </a:rPr>
              <a:t>הבטחון</a:t>
            </a:r>
            <a:r>
              <a:rPr lang="he-IL" b="0" i="0" u="none" strike="noStrike" dirty="0">
                <a:solidFill>
                  <a:srgbClr val="222222"/>
                </a:solidFill>
                <a:effectLst/>
                <a:latin typeface="Arial" panose="020B0604020202020204" pitchFamily="34" charset="0"/>
              </a:rPr>
              <a:t> להתנכל ליהודים." </a:t>
            </a:r>
            <a:r>
              <a:rPr lang="he" b="0" i="0" u="none" strike="noStrike" dirty="0">
                <a:solidFill>
                  <a:srgbClr val="222222"/>
                </a:solidFill>
                <a:effectLst/>
                <a:latin typeface="Arial" panose="020B0604020202020204" pitchFamily="34" charset="0"/>
              </a:rPr>
              <a:t> </a:t>
            </a:r>
            <a:endParaRPr lang="he-IL" b="0" i="0" u="none" strike="noStrike">
              <a:solidFill>
                <a:srgbClr val="222222"/>
              </a:solidFill>
              <a:effectLst/>
              <a:latin typeface="Arial" panose="020B0604020202020204" pitchFamily="34" charset="0"/>
            </a:endParaRPr>
          </a:p>
          <a:p>
            <a:pPr algn="r">
              <a:spcAft>
                <a:spcPts val="600"/>
              </a:spcAft>
            </a:pPr>
            <a:endParaRPr lang="he-IL"/>
          </a:p>
        </p:txBody>
      </p:sp>
      <p:sp>
        <p:nvSpPr>
          <p:cNvPr id="8" name="תיבת טקסט 7">
            <a:extLst>
              <a:ext uri="{FF2B5EF4-FFF2-40B4-BE49-F238E27FC236}">
                <a16:creationId xmlns:a16="http://schemas.microsoft.com/office/drawing/2014/main" id="{B5D2F3C8-E5C1-4361-8555-CFDF713F47D4}"/>
              </a:ext>
            </a:extLst>
          </p:cNvPr>
          <p:cNvSpPr txBox="1"/>
          <p:nvPr/>
        </p:nvSpPr>
        <p:spPr>
          <a:xfrm>
            <a:off x="1228494" y="154629"/>
            <a:ext cx="2144888" cy="12003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r">
              <a:spcAft>
                <a:spcPts val="600"/>
              </a:spcAft>
            </a:pPr>
            <a:r>
              <a:rPr lang="he-IL" b="0" i="0" u="none" strike="noStrike" dirty="0">
                <a:solidFill>
                  <a:srgbClr val="222222"/>
                </a:solidFill>
                <a:effectLst/>
                <a:latin typeface="Arial" panose="020B0604020202020204" pitchFamily="34" charset="0"/>
              </a:rPr>
              <a:t>צריך להודות ביושר שהדמוקרטיה סותרת יסודות בסיסיים בציונות."</a:t>
            </a:r>
            <a:endParaRPr lang="he-IL" dirty="0"/>
          </a:p>
        </p:txBody>
      </p:sp>
      <mc:AlternateContent xmlns:mc="http://schemas.openxmlformats.org/markup-compatibility/2006" xmlns:am3d="http://schemas.microsoft.com/office/drawing/2017/model3d">
        <mc:Choice Requires="am3d">
          <p:graphicFrame>
            <p:nvGraphicFramePr>
              <p:cNvPr id="12" name="מודל תלת-ממד 13" descr="Green checkmark">
                <a:extLst>
                  <a:ext uri="{FF2B5EF4-FFF2-40B4-BE49-F238E27FC236}">
                    <a16:creationId xmlns:a16="http://schemas.microsoft.com/office/drawing/2014/main" id="{3E5E6E50-9C68-4CF2-9CD6-EF4B0EFE03F5}"/>
                  </a:ext>
                </a:extLst>
              </p:cNvPr>
              <p:cNvGraphicFramePr>
                <a:graphicFrameLocks noChangeAspect="1"/>
              </p:cNvGraphicFramePr>
              <p:nvPr>
                <p:extLst>
                  <p:ext uri="{D42A27DB-BD31-4B8C-83A1-F6EECF244321}">
                    <p14:modId xmlns:p14="http://schemas.microsoft.com/office/powerpoint/2010/main" val="1577446800"/>
                  </p:ext>
                </p:extLst>
              </p:nvPr>
            </p:nvGraphicFramePr>
            <p:xfrm>
              <a:off x="5544442" y="5015181"/>
              <a:ext cx="2097415" cy="1625759"/>
            </p:xfrm>
            <a:graphic>
              <a:graphicData uri="http://schemas.microsoft.com/office/drawing/2017/model3d">
                <am3d:model3d r:embed="rId4">
                  <am3d:spPr>
                    <a:xfrm>
                      <a:off x="0" y="0"/>
                      <a:ext cx="2097415" cy="1625759"/>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63475" ay="1790018" az="-31570"/>
                    <am3d:postTrans dx="0" dy="0" dz="0"/>
                  </am3d:trans>
                  <am3d:raster rName="Office3DRenderer" rVer="16.0.8326">
                    <am3d:blip r:embed="rId5"/>
                  </am3d:raster>
                  <am3d:objViewport viewportSz="276664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xmlns:p="http://schemas.openxmlformats.org/presentationml/2006/main">
            <p:nvPicPr>
              <p:cNvPr id="15" name="מודל תלת-ממד 13" descr="Green checkmark">
                <a:extLst xmlns:a="http://schemas.openxmlformats.org/drawingml/2006/main">
                  <a:ext uri="{FF2B5EF4-FFF2-40B4-BE49-F238E27FC236}">
                    <a16:creationId xmlns:a16="http://schemas.microsoft.com/office/drawing/2014/main" id="{34AABC17-F329-4AB5-B31B-C10BCAED25DF}"/>
                  </a:ext>
                </a:extLst>
              </p:cNvPr>
              <p:cNvPicPr>
                <a:picLocks xmlns:a="http://schemas.openxmlformats.org/drawingml/2006/main" noGrp="1" noRot="1" noChangeAspect="1" noMove="1" noResize="1" noEditPoints="1" noAdjustHandles="1" noChangeArrowheads="1" noChangeShapeType="1" noCrop="1"/>
              </p:cNvPicPr>
              <p:nvPr/>
            </p:nvPicPr>
            <p:blipFill>
              <a:blip xmlns:a="http://schemas.openxmlformats.org/drawingml/2006/main" xmlns:r="http://schemas.openxmlformats.org/officeDocument/2006/relationships" r:embed="rId6"/>
              <a:stretch xmlns:a="http://schemas.openxmlformats.org/drawingml/2006/main">
                <a:fillRect/>
              </a:stretch>
            </p:blipFill>
            <p:spPr>
              <a:xfrm xmlns:a="http://schemas.openxmlformats.org/drawingml/2006/main">
                <a:off x="5544442" y="5015181"/>
                <a:ext cx="2097415" cy="1625759"/>
              </a:xfrm>
              <a:prstGeom xmlns:a="http://schemas.openxmlformats.org/drawingml/2006/main" prst="rect">
                <a:avLst/>
              </a:prstGeom>
            </p:spPr>
          </p:pic>
        </mc:Fallback>
      </mc:AlternateContent>
      <mc:AlternateContent xmlns:mc="http://schemas.openxmlformats.org/markup-compatibility/2006" xmlns:am3d="http://schemas.microsoft.com/office/drawing/2017/model3d">
        <mc:Choice Requires="am3d">
          <p:graphicFrame>
            <p:nvGraphicFramePr>
              <p:cNvPr id="13" name="מודל תלת-ממד 17" descr="Red X">
                <a:extLst>
                  <a:ext uri="{FF2B5EF4-FFF2-40B4-BE49-F238E27FC236}">
                    <a16:creationId xmlns:a16="http://schemas.microsoft.com/office/drawing/2014/main" id="{925E61FB-2F19-444E-83BB-91BB9DE825D0}"/>
                  </a:ext>
                </a:extLst>
              </p:cNvPr>
              <p:cNvGraphicFramePr>
                <a:graphicFrameLocks noChangeAspect="1"/>
              </p:cNvGraphicFramePr>
              <p:nvPr>
                <p:extLst>
                  <p:ext uri="{D42A27DB-BD31-4B8C-83A1-F6EECF244321}">
                    <p14:modId xmlns:p14="http://schemas.microsoft.com/office/powerpoint/2010/main" val="3109514274"/>
                  </p:ext>
                </p:extLst>
              </p:nvPr>
            </p:nvGraphicFramePr>
            <p:xfrm>
              <a:off x="1862751" y="5168797"/>
              <a:ext cx="1439619" cy="1472143"/>
            </p:xfrm>
            <a:graphic>
              <a:graphicData uri="http://schemas.microsoft.com/office/drawing/2017/model3d">
                <am3d:model3d r:embed="rId7">
                  <am3d:spPr>
                    <a:xfrm>
                      <a:off x="0" y="0"/>
                      <a:ext cx="1439619" cy="147214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8"/>
                  </am3d:raster>
                  <am3d:objViewport viewportSz="21595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xmlns:p="http://schemas.openxmlformats.org/presentationml/2006/main">
            <p:nvPicPr>
              <p:cNvPr id="17" name="מודל תלת-ממד 17" descr="Red X">
                <a:extLst xmlns:a="http://schemas.openxmlformats.org/drawingml/2006/main">
                  <a:ext uri="{FF2B5EF4-FFF2-40B4-BE49-F238E27FC236}">
                    <a16:creationId xmlns:a16="http://schemas.microsoft.com/office/drawing/2014/main" id="{6DA37084-CAA8-479E-8674-A437760E0A45}"/>
                  </a:ext>
                </a:extLst>
              </p:cNvPr>
              <p:cNvPicPr>
                <a:picLocks xmlns:a="http://schemas.openxmlformats.org/drawingml/2006/main" noGrp="1" noRot="1" noChangeAspect="1" noMove="1" noResize="1" noEditPoints="1" noAdjustHandles="1" noChangeArrowheads="1" noChangeShapeType="1" noCrop="1"/>
              </p:cNvPicPr>
              <p:nvPr/>
            </p:nvPicPr>
            <p:blipFill>
              <a:blip xmlns:a="http://schemas.openxmlformats.org/drawingml/2006/main" xmlns:r="http://schemas.openxmlformats.org/officeDocument/2006/relationships" r:embed="rId9"/>
              <a:stretch xmlns:a="http://schemas.openxmlformats.org/drawingml/2006/main">
                <a:fillRect/>
              </a:stretch>
            </p:blipFill>
            <p:spPr>
              <a:xfrm xmlns:a="http://schemas.openxmlformats.org/drawingml/2006/main">
                <a:off x="1862751" y="5168797"/>
                <a:ext cx="1439619" cy="1472143"/>
              </a:xfrm>
              <a:prstGeom xmlns:a="http://schemas.openxmlformats.org/drawingml/2006/main" prst="rect">
                <a:avLst/>
              </a:prstGeom>
            </p:spPr>
          </p:pic>
        </mc:Fallback>
      </mc:AlternateContent>
    </p:spTree>
    <p:extLst>
      <p:ext uri="{BB962C8B-B14F-4D97-AF65-F5344CB8AC3E}">
        <p14:creationId xmlns:p14="http://schemas.microsoft.com/office/powerpoint/2010/main" val="330689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4E4BB0ED-B444-469C-9B0E-9F2D310DD05B}"/>
              </a:ext>
            </a:extLst>
          </p:cNvPr>
          <p:cNvPicPr>
            <a:picLocks noChangeAspect="1"/>
          </p:cNvPicPr>
          <p:nvPr/>
        </p:nvPicPr>
        <p:blipFill rotWithShape="1">
          <a:blip r:embed="rId2"/>
          <a:srcRect l="1221" r="3196" b="-5"/>
          <a:stretch/>
        </p:blipFill>
        <p:spPr>
          <a:xfrm>
            <a:off x="361459" y="536122"/>
            <a:ext cx="2646832" cy="3655818"/>
          </a:xfrm>
          <a:prstGeom prst="rect">
            <a:avLst/>
          </a:prstGeom>
        </p:spPr>
      </p:pic>
      <p:pic>
        <p:nvPicPr>
          <p:cNvPr id="6" name="תמונה 5">
            <a:extLst>
              <a:ext uri="{FF2B5EF4-FFF2-40B4-BE49-F238E27FC236}">
                <a16:creationId xmlns:a16="http://schemas.microsoft.com/office/drawing/2014/main" id="{05ECB922-24F8-4386-BB9D-71BAA030072E}"/>
              </a:ext>
            </a:extLst>
          </p:cNvPr>
          <p:cNvPicPr>
            <a:picLocks noChangeAspect="1"/>
          </p:cNvPicPr>
          <p:nvPr/>
        </p:nvPicPr>
        <p:blipFill rotWithShape="1">
          <a:blip r:embed="rId3"/>
          <a:srcRect t="1329" r="1" b="21325"/>
          <a:stretch/>
        </p:blipFill>
        <p:spPr>
          <a:xfrm>
            <a:off x="3249591" y="537529"/>
            <a:ext cx="2644818" cy="3653004"/>
          </a:xfrm>
          <a:prstGeom prst="rect">
            <a:avLst/>
          </a:prstGeom>
        </p:spPr>
      </p:pic>
      <p:pic>
        <p:nvPicPr>
          <p:cNvPr id="9" name="מציין מיקום תוכן 8">
            <a:extLst>
              <a:ext uri="{FF2B5EF4-FFF2-40B4-BE49-F238E27FC236}">
                <a16:creationId xmlns:a16="http://schemas.microsoft.com/office/drawing/2014/main" id="{D4D7180E-8936-49D0-8AE6-C643E9649A76}"/>
              </a:ext>
            </a:extLst>
          </p:cNvPr>
          <p:cNvPicPr>
            <a:picLocks noGrp="1" noChangeAspect="1"/>
          </p:cNvPicPr>
          <p:nvPr>
            <p:ph idx="1"/>
          </p:nvPr>
        </p:nvPicPr>
        <p:blipFill rotWithShape="1">
          <a:blip r:embed="rId4"/>
          <a:srcRect l="36664" t="26486" r="26316" b="3155"/>
          <a:stretch/>
        </p:blipFill>
        <p:spPr>
          <a:xfrm>
            <a:off x="6115050" y="780932"/>
            <a:ext cx="2665476" cy="3166198"/>
          </a:xfrm>
          <a:prstGeom prst="rect">
            <a:avLst/>
          </a:prstGeom>
        </p:spPr>
      </p:pic>
      <p:cxnSp>
        <p:nvCxnSpPr>
          <p:cNvPr id="19" name="Straight Connector 18">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5778706"/>
            <a:ext cx="6858000" cy="0"/>
          </a:xfrm>
          <a:prstGeom prst="line">
            <a:avLst/>
          </a:prstGeom>
          <a:ln w="19050">
            <a:solidFill>
              <a:srgbClr val="79BBFD"/>
            </a:solidFill>
          </a:ln>
        </p:spPr>
        <p:style>
          <a:lnRef idx="1">
            <a:schemeClr val="accent1"/>
          </a:lnRef>
          <a:fillRef idx="0">
            <a:schemeClr val="accent1"/>
          </a:fillRef>
          <a:effectRef idx="0">
            <a:schemeClr val="accent1"/>
          </a:effectRef>
          <a:fontRef idx="minor">
            <a:schemeClr val="tx1"/>
          </a:fontRef>
        </p:style>
      </p:cxnSp>
      <p:sp>
        <p:nvSpPr>
          <p:cNvPr id="4" name="מציין מיקום של מספר שקופית 3">
            <a:extLst>
              <a:ext uri="{FF2B5EF4-FFF2-40B4-BE49-F238E27FC236}">
                <a16:creationId xmlns:a16="http://schemas.microsoft.com/office/drawing/2014/main" id="{8B7E6E9C-A75B-4715-83C4-B4663ED47C1D}"/>
              </a:ext>
            </a:extLst>
          </p:cNvPr>
          <p:cNvSpPr>
            <a:spLocks noGrp="1"/>
          </p:cNvSpPr>
          <p:nvPr>
            <p:ph type="sldNum" sz="quarter" idx="12"/>
          </p:nvPr>
        </p:nvSpPr>
        <p:spPr>
          <a:xfrm>
            <a:off x="6457950" y="6356350"/>
            <a:ext cx="2057400" cy="365125"/>
          </a:xfrm>
        </p:spPr>
        <p:txBody>
          <a:bodyPr vert="horz" lIns="91440" tIns="45720" rIns="91440" bIns="45720" rtlCol="0" anchor="ctr"/>
          <a:lstStyle/>
          <a:p>
            <a:pPr algn="r" defTabSz="914400">
              <a:spcAft>
                <a:spcPts val="600"/>
              </a:spcAft>
            </a:pPr>
            <a:fld id="{5920A0A1-B3F9-48AE-82C4-AD3E94D302D0}" type="slidenum">
              <a:rPr lang="en-US" sz="1200" smtClean="0">
                <a:solidFill>
                  <a:schemeClr val="tx1">
                    <a:tint val="75000"/>
                  </a:schemeClr>
                </a:solidFill>
              </a:rPr>
              <a:pPr algn="r" defTabSz="914400">
                <a:spcAft>
                  <a:spcPts val="600"/>
                </a:spcAft>
              </a:pPr>
              <a:t>5</a:t>
            </a:fld>
            <a:endParaRPr lang="en-US" sz="1200">
              <a:solidFill>
                <a:schemeClr val="tx1">
                  <a:tint val="75000"/>
                </a:schemeClr>
              </a:solidFill>
            </a:endParaRPr>
          </a:p>
        </p:txBody>
      </p:sp>
      <mc:AlternateContent xmlns:mc="http://schemas.openxmlformats.org/markup-compatibility/2006" xmlns:am3d="http://schemas.microsoft.com/office/drawing/2017/model3d">
        <mc:Choice Requires="am3d">
          <p:graphicFrame>
            <p:nvGraphicFramePr>
              <p:cNvPr id="10" name="מודל תלת-ממד 13" descr="Green checkmark">
                <a:extLst>
                  <a:ext uri="{FF2B5EF4-FFF2-40B4-BE49-F238E27FC236}">
                    <a16:creationId xmlns:a16="http://schemas.microsoft.com/office/drawing/2014/main" id="{F7C066C8-35F7-4FFB-8278-F954C2898BCF}"/>
                  </a:ext>
                </a:extLst>
              </p:cNvPr>
              <p:cNvGraphicFramePr>
                <a:graphicFrameLocks noChangeAspect="1"/>
              </p:cNvGraphicFramePr>
              <p:nvPr>
                <p:extLst>
                  <p:ext uri="{D42A27DB-BD31-4B8C-83A1-F6EECF244321}">
                    <p14:modId xmlns:p14="http://schemas.microsoft.com/office/powerpoint/2010/main" val="2297265543"/>
                  </p:ext>
                </p:extLst>
              </p:nvPr>
            </p:nvGraphicFramePr>
            <p:xfrm>
              <a:off x="5614997" y="4768176"/>
              <a:ext cx="2097415" cy="1625759"/>
            </p:xfrm>
            <a:graphic>
              <a:graphicData uri="http://schemas.microsoft.com/office/drawing/2017/model3d">
                <am3d:model3d r:embed="rId5">
                  <am3d:spPr>
                    <a:xfrm>
                      <a:off x="0" y="0"/>
                      <a:ext cx="2097415" cy="1625759"/>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63475" ay="1790018" az="-31570"/>
                    <am3d:postTrans dx="0" dy="0" dz="0"/>
                  </am3d:trans>
                  <am3d:raster rName="Office3DRenderer" rVer="16.0.8326">
                    <am3d:blip r:embed="rId6"/>
                  </am3d:raster>
                  <am3d:objViewport viewportSz="276664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מודל תלת-ממד 13" descr="Green checkmark">
                <a:extLst>
                  <a:ext uri="{FF2B5EF4-FFF2-40B4-BE49-F238E27FC236}">
                    <a16:creationId xmlns:a16="http://schemas.microsoft.com/office/drawing/2014/main" id="{F7C066C8-35F7-4FFB-8278-F954C2898BCF}"/>
                  </a:ext>
                </a:extLst>
              </p:cNvPr>
              <p:cNvPicPr>
                <a:picLocks noGrp="1" noRot="1" noChangeAspect="1" noMove="1" noResize="1" noEditPoints="1" noAdjustHandles="1" noChangeArrowheads="1" noChangeShapeType="1" noCrop="1"/>
              </p:cNvPicPr>
              <p:nvPr/>
            </p:nvPicPr>
            <p:blipFill>
              <a:blip r:embed="rId7"/>
              <a:stretch>
                <a:fillRect/>
              </a:stretch>
            </p:blipFill>
            <p:spPr>
              <a:xfrm>
                <a:off x="5614997" y="4768176"/>
                <a:ext cx="2097415" cy="1625759"/>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1" name="מודל תלת-ממד 17" descr="Red X">
                <a:extLst>
                  <a:ext uri="{FF2B5EF4-FFF2-40B4-BE49-F238E27FC236}">
                    <a16:creationId xmlns:a16="http://schemas.microsoft.com/office/drawing/2014/main" id="{1A8FE702-CB5A-413A-A38A-55016208AF20}"/>
                  </a:ext>
                </a:extLst>
              </p:cNvPr>
              <p:cNvGraphicFramePr>
                <a:graphicFrameLocks noChangeAspect="1"/>
              </p:cNvGraphicFramePr>
              <p:nvPr>
                <p:extLst>
                  <p:ext uri="{D42A27DB-BD31-4B8C-83A1-F6EECF244321}">
                    <p14:modId xmlns:p14="http://schemas.microsoft.com/office/powerpoint/2010/main" val="1684321263"/>
                  </p:ext>
                </p:extLst>
              </p:nvPr>
            </p:nvGraphicFramePr>
            <p:xfrm>
              <a:off x="1883917" y="4768176"/>
              <a:ext cx="1439619" cy="1472143"/>
            </p:xfrm>
            <a:graphic>
              <a:graphicData uri="http://schemas.microsoft.com/office/drawing/2017/model3d">
                <am3d:model3d r:embed="rId8">
                  <am3d:spPr>
                    <a:xfrm>
                      <a:off x="0" y="0"/>
                      <a:ext cx="1439619" cy="147214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9"/>
                  </am3d:raster>
                  <am3d:objViewport viewportSz="21595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מודל תלת-ממד 17" descr="Red X">
                <a:extLst>
                  <a:ext uri="{FF2B5EF4-FFF2-40B4-BE49-F238E27FC236}">
                    <a16:creationId xmlns:a16="http://schemas.microsoft.com/office/drawing/2014/main" id="{1A8FE702-CB5A-413A-A38A-55016208AF20}"/>
                  </a:ext>
                </a:extLst>
              </p:cNvPr>
              <p:cNvPicPr>
                <a:picLocks noGrp="1" noRot="1" noChangeAspect="1" noMove="1" noResize="1" noEditPoints="1" noAdjustHandles="1" noChangeArrowheads="1" noChangeShapeType="1" noCrop="1"/>
              </p:cNvPicPr>
              <p:nvPr/>
            </p:nvPicPr>
            <p:blipFill>
              <a:blip r:embed="rId10"/>
              <a:stretch>
                <a:fillRect/>
              </a:stretch>
            </p:blipFill>
            <p:spPr>
              <a:xfrm>
                <a:off x="1883917" y="4768176"/>
                <a:ext cx="1439619" cy="1472143"/>
              </a:xfrm>
              <a:prstGeom prst="rect">
                <a:avLst/>
              </a:prstGeom>
            </p:spPr>
          </p:pic>
        </mc:Fallback>
      </mc:AlternateContent>
    </p:spTree>
    <p:extLst>
      <p:ext uri="{BB962C8B-B14F-4D97-AF65-F5344CB8AC3E}">
        <p14:creationId xmlns:p14="http://schemas.microsoft.com/office/powerpoint/2010/main" val="326893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A7D363C-F3A1-46E0-9C1F-1C723EE5C30F}"/>
              </a:ext>
            </a:extLst>
          </p:cNvPr>
          <p:cNvSpPr>
            <a:spLocks noGrp="1"/>
          </p:cNvSpPr>
          <p:nvPr>
            <p:ph type="title"/>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E8F19581-6382-4943-B101-580E48376739}"/>
              </a:ext>
            </a:extLst>
          </p:cNvPr>
          <p:cNvSpPr>
            <a:spLocks noGrp="1"/>
          </p:cNvSpPr>
          <p:nvPr>
            <p:ph type="sldNum" sz="quarter" idx="12"/>
          </p:nvPr>
        </p:nvSpPr>
        <p:spPr/>
        <p:txBody>
          <a:bodyPr/>
          <a:lstStyle/>
          <a:p>
            <a:fld id="{5920A0A1-B3F9-48AE-82C4-AD3E94D302D0}" type="slidenum">
              <a:rPr lang="he-IL" smtClean="0"/>
              <a:pPr/>
              <a:t>6</a:t>
            </a:fld>
            <a:endParaRPr lang="he-IL" dirty="0"/>
          </a:p>
        </p:txBody>
      </p:sp>
      <p:pic>
        <p:nvPicPr>
          <p:cNvPr id="5" name="תמונה 4">
            <a:extLst>
              <a:ext uri="{FF2B5EF4-FFF2-40B4-BE49-F238E27FC236}">
                <a16:creationId xmlns:a16="http://schemas.microsoft.com/office/drawing/2014/main" id="{79746521-FFF1-4E7B-8791-CF469875923C}"/>
              </a:ext>
            </a:extLst>
          </p:cNvPr>
          <p:cNvPicPr>
            <a:picLocks noChangeAspect="1"/>
          </p:cNvPicPr>
          <p:nvPr/>
        </p:nvPicPr>
        <p:blipFill rotWithShape="1">
          <a:blip r:embed="rId2"/>
          <a:srcRect r="2358" b="24535"/>
          <a:stretch/>
        </p:blipFill>
        <p:spPr>
          <a:xfrm>
            <a:off x="724369" y="1142861"/>
            <a:ext cx="3311409" cy="3429140"/>
          </a:xfrm>
          <a:prstGeom prst="rect">
            <a:avLst/>
          </a:prstGeom>
        </p:spPr>
      </p:pic>
      <p:pic>
        <p:nvPicPr>
          <p:cNvPr id="8" name="מציין מיקום תוכן 7">
            <a:extLst>
              <a:ext uri="{FF2B5EF4-FFF2-40B4-BE49-F238E27FC236}">
                <a16:creationId xmlns:a16="http://schemas.microsoft.com/office/drawing/2014/main" id="{7503D7A7-E24A-4FBD-96DC-7266D5F60A4D}"/>
              </a:ext>
            </a:extLst>
          </p:cNvPr>
          <p:cNvPicPr>
            <a:picLocks noGrp="1" noChangeAspect="1"/>
          </p:cNvPicPr>
          <p:nvPr>
            <p:ph idx="1"/>
          </p:nvPr>
        </p:nvPicPr>
        <p:blipFill rotWithShape="1">
          <a:blip r:embed="rId3"/>
          <a:srcRect l="37940" t="40739" r="10983" b="7860"/>
          <a:stretch/>
        </p:blipFill>
        <p:spPr>
          <a:xfrm>
            <a:off x="4863631" y="371887"/>
            <a:ext cx="3556000" cy="2236611"/>
          </a:xfrm>
          <a:prstGeom prst="rect">
            <a:avLst/>
          </a:prstGeom>
        </p:spPr>
      </p:pic>
      <mc:AlternateContent xmlns:mc="http://schemas.openxmlformats.org/markup-compatibility/2006" xmlns:am3d="http://schemas.microsoft.com/office/drawing/2017/model3d">
        <mc:Choice Requires="am3d">
          <p:graphicFrame>
            <p:nvGraphicFramePr>
              <p:cNvPr id="13" name="מודל תלת-ממד 13" descr="Green checkmark">
                <a:extLst>
                  <a:ext uri="{FF2B5EF4-FFF2-40B4-BE49-F238E27FC236}">
                    <a16:creationId xmlns:a16="http://schemas.microsoft.com/office/drawing/2014/main" id="{B8805938-BF09-4867-9902-A1CFD58AFF08}"/>
                  </a:ext>
                </a:extLst>
              </p:cNvPr>
              <p:cNvGraphicFramePr>
                <a:graphicFrameLocks noChangeAspect="1"/>
              </p:cNvGraphicFramePr>
              <p:nvPr>
                <p:extLst>
                  <p:ext uri="{D42A27DB-BD31-4B8C-83A1-F6EECF244321}">
                    <p14:modId xmlns:p14="http://schemas.microsoft.com/office/powerpoint/2010/main" val="1818796122"/>
                  </p:ext>
                </p:extLst>
              </p:nvPr>
            </p:nvGraphicFramePr>
            <p:xfrm>
              <a:off x="6031275" y="5267246"/>
              <a:ext cx="2097415" cy="1625759"/>
            </p:xfrm>
            <a:graphic>
              <a:graphicData uri="http://schemas.microsoft.com/office/drawing/2017/model3d">
                <am3d:model3d r:embed="rId4">
                  <am3d:spPr>
                    <a:xfrm>
                      <a:off x="0" y="0"/>
                      <a:ext cx="2097415" cy="1625759"/>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63475" ay="1790018" az="-31570"/>
                    <am3d:postTrans dx="0" dy="0" dz="0"/>
                  </am3d:trans>
                  <am3d:raster rName="Office3DRenderer" rVer="16.0.8326">
                    <am3d:blip r:embed="rId5"/>
                  </am3d:raster>
                  <am3d:objViewport viewportSz="276664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3" name="מודל תלת-ממד 13" descr="Green checkmark">
                <a:extLst>
                  <a:ext uri="{FF2B5EF4-FFF2-40B4-BE49-F238E27FC236}">
                    <a16:creationId xmlns:a16="http://schemas.microsoft.com/office/drawing/2014/main" id="{B8805938-BF09-4867-9902-A1CFD58AFF08}"/>
                  </a:ext>
                </a:extLst>
              </p:cNvPr>
              <p:cNvPicPr>
                <a:picLocks noGrp="1" noRot="1" noChangeAspect="1" noMove="1" noResize="1" noEditPoints="1" noAdjustHandles="1" noChangeArrowheads="1" noChangeShapeType="1" noCrop="1"/>
              </p:cNvPicPr>
              <p:nvPr/>
            </p:nvPicPr>
            <p:blipFill>
              <a:blip r:embed="rId6"/>
              <a:stretch>
                <a:fillRect/>
              </a:stretch>
            </p:blipFill>
            <p:spPr>
              <a:xfrm>
                <a:off x="6031275" y="5267246"/>
                <a:ext cx="2097415" cy="1625759"/>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5" name="מודל תלת-ממד 17" descr="Red X">
                <a:extLst>
                  <a:ext uri="{FF2B5EF4-FFF2-40B4-BE49-F238E27FC236}">
                    <a16:creationId xmlns:a16="http://schemas.microsoft.com/office/drawing/2014/main" id="{1D828A69-8D6B-4CB4-B17B-0A1EF170196B}"/>
                  </a:ext>
                </a:extLst>
              </p:cNvPr>
              <p:cNvGraphicFramePr>
                <a:graphicFrameLocks noChangeAspect="1"/>
              </p:cNvGraphicFramePr>
              <p:nvPr>
                <p:extLst>
                  <p:ext uri="{D42A27DB-BD31-4B8C-83A1-F6EECF244321}">
                    <p14:modId xmlns:p14="http://schemas.microsoft.com/office/powerpoint/2010/main" val="184849414"/>
                  </p:ext>
                </p:extLst>
              </p:nvPr>
            </p:nvGraphicFramePr>
            <p:xfrm>
              <a:off x="1966240" y="5344053"/>
              <a:ext cx="1439619" cy="1472143"/>
            </p:xfrm>
            <a:graphic>
              <a:graphicData uri="http://schemas.microsoft.com/office/drawing/2017/model3d">
                <am3d:model3d r:embed="rId7">
                  <am3d:spPr>
                    <a:xfrm>
                      <a:off x="0" y="0"/>
                      <a:ext cx="1439619" cy="147214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8"/>
                  </am3d:raster>
                  <am3d:objViewport viewportSz="21595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5" name="מודל תלת-ממד 17" descr="Red X">
                <a:extLst>
                  <a:ext uri="{FF2B5EF4-FFF2-40B4-BE49-F238E27FC236}">
                    <a16:creationId xmlns:a16="http://schemas.microsoft.com/office/drawing/2014/main" id="{1D828A69-8D6B-4CB4-B17B-0A1EF170196B}"/>
                  </a:ext>
                </a:extLst>
              </p:cNvPr>
              <p:cNvPicPr>
                <a:picLocks noGrp="1" noRot="1" noChangeAspect="1" noMove="1" noResize="1" noEditPoints="1" noAdjustHandles="1" noChangeArrowheads="1" noChangeShapeType="1" noCrop="1"/>
              </p:cNvPicPr>
              <p:nvPr/>
            </p:nvPicPr>
            <p:blipFill>
              <a:blip r:embed="rId9"/>
              <a:stretch>
                <a:fillRect/>
              </a:stretch>
            </p:blipFill>
            <p:spPr>
              <a:xfrm>
                <a:off x="1966240" y="5344053"/>
                <a:ext cx="1439619" cy="1472143"/>
              </a:xfrm>
              <a:prstGeom prst="rect">
                <a:avLst/>
              </a:prstGeom>
            </p:spPr>
          </p:pic>
        </mc:Fallback>
      </mc:AlternateContent>
      <p:pic>
        <p:nvPicPr>
          <p:cNvPr id="3" name="תמונה 2">
            <a:extLst>
              <a:ext uri="{FF2B5EF4-FFF2-40B4-BE49-F238E27FC236}">
                <a16:creationId xmlns:a16="http://schemas.microsoft.com/office/drawing/2014/main" id="{81C4888F-316F-4C51-8DFB-F908BEC7ED28}"/>
              </a:ext>
            </a:extLst>
          </p:cNvPr>
          <p:cNvPicPr>
            <a:picLocks noChangeAspect="1"/>
          </p:cNvPicPr>
          <p:nvPr/>
        </p:nvPicPr>
        <p:blipFill rotWithShape="1">
          <a:blip r:embed="rId10"/>
          <a:srcRect l="41338" t="31100" r="13750" b="29764"/>
          <a:stretch/>
        </p:blipFill>
        <p:spPr>
          <a:xfrm>
            <a:off x="4425939" y="2905214"/>
            <a:ext cx="4106788" cy="2236611"/>
          </a:xfrm>
          <a:prstGeom prst="rect">
            <a:avLst/>
          </a:prstGeom>
        </p:spPr>
      </p:pic>
    </p:spTree>
    <p:extLst>
      <p:ext uri="{BB962C8B-B14F-4D97-AF65-F5344CB8AC3E}">
        <p14:creationId xmlns:p14="http://schemas.microsoft.com/office/powerpoint/2010/main" val="4227210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כותרת 1"/>
          <p:cNvSpPr>
            <a:spLocks noGrp="1"/>
          </p:cNvSpPr>
          <p:nvPr>
            <p:ph type="ctrTitle"/>
          </p:nvPr>
        </p:nvSpPr>
        <p:spPr>
          <a:xfrm>
            <a:off x="1028019" y="4406537"/>
            <a:ext cx="7080026" cy="1088336"/>
          </a:xfrm>
        </p:spPr>
        <p:txBody>
          <a:bodyPr>
            <a:normAutofit/>
          </a:bodyPr>
          <a:lstStyle/>
          <a:p>
            <a:r>
              <a:rPr lang="he-IL" sz="4200" b="1" dirty="0"/>
              <a:t>דמוקרטיה מתגוננת</a:t>
            </a:r>
          </a:p>
        </p:txBody>
      </p:sp>
      <p:pic>
        <p:nvPicPr>
          <p:cNvPr id="73" name="Picture 72">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0" y="0"/>
            <a:ext cx="9144000" cy="4322278"/>
          </a:xfrm>
          <a:prstGeom prst="rect">
            <a:avLst/>
          </a:prstGeom>
        </p:spPr>
      </p:pic>
      <p:pic>
        <p:nvPicPr>
          <p:cNvPr id="129028" name="Picture 4" descr="https://1p1000w.files.wordpress.com/2010/02/d793d79ed795d7a7d7a8d798d799d794.jpg">
            <a:hlinkClick r:id="rId4"/>
          </p:cNvPr>
          <p:cNvPicPr>
            <a:picLocks noChangeAspect="1" noChangeArrowheads="1"/>
          </p:cNvPicPr>
          <p:nvPr/>
        </p:nvPicPr>
        <p:blipFill rotWithShape="1">
          <a:blip r:embed="rId5" cstate="print"/>
          <a:srcRect b="34796"/>
          <a:stretch/>
        </p:blipFill>
        <p:spPr bwMode="auto">
          <a:xfrm>
            <a:off x="20" y="-1"/>
            <a:ext cx="9149165" cy="4220682"/>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1752" y="228600"/>
            <a:ext cx="8534400" cy="914384"/>
          </a:xfrm>
        </p:spPr>
        <p:txBody>
          <a:bodyPr/>
          <a:lstStyle/>
          <a:p>
            <a:pPr algn="r"/>
            <a:r>
              <a:rPr lang="he-IL" b="1" dirty="0"/>
              <a:t>דמוקרטיה מתגוננת</a:t>
            </a:r>
          </a:p>
        </p:txBody>
      </p:sp>
      <p:sp>
        <p:nvSpPr>
          <p:cNvPr id="3" name="מציין מיקום תוכן 2"/>
          <p:cNvSpPr>
            <a:spLocks noGrp="1"/>
          </p:cNvSpPr>
          <p:nvPr>
            <p:ph idx="1"/>
          </p:nvPr>
        </p:nvSpPr>
        <p:spPr>
          <a:xfrm>
            <a:off x="301752" y="1643050"/>
            <a:ext cx="8503920" cy="4714908"/>
          </a:xfrm>
        </p:spPr>
        <p:txBody>
          <a:bodyPr>
            <a:normAutofit/>
          </a:bodyPr>
          <a:lstStyle/>
          <a:p>
            <a:pPr lvl="0"/>
            <a:r>
              <a:rPr lang="he-IL" b="1" dirty="0"/>
              <a:t>הגנה על המשטר הדמוקרטי</a:t>
            </a:r>
            <a:r>
              <a:rPr lang="he-IL" dirty="0"/>
              <a:t>, עקרונותיו ואופי המדינה (כללי משחק, ערכים דמוקרטים ואופי המדינה) </a:t>
            </a:r>
            <a:endParaRPr lang="en-US" dirty="0"/>
          </a:p>
          <a:p>
            <a:pPr lvl="0"/>
            <a:r>
              <a:rPr lang="he-IL" b="1" dirty="0"/>
              <a:t>מפני אדם או קבוצה שפועלים בזירה הציבורית תוך ניצול הכלים הדמוקרטיים על מנת לפגוע</a:t>
            </a:r>
            <a:r>
              <a:rPr lang="he-IL" dirty="0"/>
              <a:t>/ לחסל את המשטר הדמוקרטי או באופי המדינה</a:t>
            </a:r>
            <a:endParaRPr lang="en-US" dirty="0"/>
          </a:p>
          <a:p>
            <a:r>
              <a:rPr lang="he-IL" b="1" dirty="0"/>
              <a:t>במקרים בהם האיום ממשי - המדינה מתגוננת </a:t>
            </a:r>
          </a:p>
          <a:p>
            <a:pPr>
              <a:buNone/>
            </a:pPr>
            <a:r>
              <a:rPr lang="he-IL" b="1" dirty="0"/>
              <a:t>   על ידי שלילת הזכות </a:t>
            </a:r>
            <a:r>
              <a:rPr lang="he-IL" dirty="0"/>
              <a:t>להיבחר</a:t>
            </a:r>
            <a:br>
              <a:rPr lang="en-US" dirty="0"/>
            </a:br>
            <a:r>
              <a:rPr lang="he-IL" dirty="0"/>
              <a:t>/ להתארגן ולפעול מבחינה פוליטית</a:t>
            </a:r>
            <a:br>
              <a:rPr lang="en-US" dirty="0"/>
            </a:br>
            <a:r>
              <a:rPr lang="he-IL" dirty="0"/>
              <a:t>/ הגבלת חופש הביטוי </a:t>
            </a:r>
          </a:p>
        </p:txBody>
      </p:sp>
      <p:pic>
        <p:nvPicPr>
          <p:cNvPr id="6" name="Picture 2" descr="http://uri.mitkadem.co.il/files/elected/DemocratiaMitgonenet.jpg">
            <a:hlinkClick r:id="rId2"/>
          </p:cNvPr>
          <p:cNvPicPr>
            <a:picLocks noChangeAspect="1" noChangeArrowheads="1"/>
          </p:cNvPicPr>
          <p:nvPr/>
        </p:nvPicPr>
        <p:blipFill>
          <a:blip r:embed="rId3"/>
          <a:srcRect/>
          <a:stretch>
            <a:fillRect/>
          </a:stretch>
        </p:blipFill>
        <p:spPr bwMode="auto">
          <a:xfrm>
            <a:off x="214282" y="3643314"/>
            <a:ext cx="3286148" cy="2634155"/>
          </a:xfrm>
          <a:prstGeom prst="rect">
            <a:avLst/>
          </a:prstGeom>
          <a:noFill/>
        </p:spPr>
      </p:pic>
      <p:pic>
        <p:nvPicPr>
          <p:cNvPr id="5" name="Picture 2" descr="×ª××¦××ª ×ª××× × ×¢×××¨ âªmemoryâ¬â">
            <a:extLst>
              <a:ext uri="{FF2B5EF4-FFF2-40B4-BE49-F238E27FC236}">
                <a16:creationId xmlns:a16="http://schemas.microsoft.com/office/drawing/2014/main" id="{830E104F-B661-4591-9968-153F30C9983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92" t="15865" r="31029" b="11666"/>
          <a:stretch/>
        </p:blipFill>
        <p:spPr bwMode="auto">
          <a:xfrm>
            <a:off x="316864" y="260648"/>
            <a:ext cx="1086784" cy="1043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1752" y="228600"/>
            <a:ext cx="8534400" cy="1343012"/>
          </a:xfrm>
        </p:spPr>
        <p:txBody>
          <a:bodyPr>
            <a:normAutofit fontScale="90000"/>
          </a:bodyPr>
          <a:lstStyle/>
          <a:p>
            <a:pPr algn="r"/>
            <a:r>
              <a:rPr lang="he-IL" b="1" dirty="0"/>
              <a:t>דמוקרטיה מתגוננת בישראל</a:t>
            </a:r>
            <a:r>
              <a:rPr lang="en-US" b="1" dirty="0"/>
              <a:t> – </a:t>
            </a:r>
            <a:r>
              <a:rPr lang="he-IL" b="1" dirty="0"/>
              <a:t>חוק יסוד הכנסת</a:t>
            </a:r>
            <a:br>
              <a:rPr lang="en-US" b="1" dirty="0"/>
            </a:br>
            <a:r>
              <a:rPr lang="he-IL" b="1" dirty="0"/>
              <a:t> </a:t>
            </a:r>
          </a:p>
        </p:txBody>
      </p:sp>
      <p:pic>
        <p:nvPicPr>
          <p:cNvPr id="5" name="Picture 2" descr="×ª××¦××ª ×ª××× × ×¢×××¨ âªmemoryâ¬â">
            <a:extLst>
              <a:ext uri="{FF2B5EF4-FFF2-40B4-BE49-F238E27FC236}">
                <a16:creationId xmlns:a16="http://schemas.microsoft.com/office/drawing/2014/main" id="{AC63524E-411B-4A7E-8C53-034B295CFC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92" t="15865" r="31029" b="11666"/>
          <a:stretch/>
        </p:blipFill>
        <p:spPr bwMode="auto">
          <a:xfrm>
            <a:off x="316864" y="260648"/>
            <a:ext cx="1086784" cy="1043940"/>
          </a:xfrm>
          <a:prstGeom prst="rect">
            <a:avLst/>
          </a:prstGeom>
          <a:noFill/>
          <a:extLst>
            <a:ext uri="{909E8E84-426E-40DD-AFC4-6F175D3DCCD1}">
              <a14:hiddenFill xmlns:a14="http://schemas.microsoft.com/office/drawing/2010/main">
                <a:solidFill>
                  <a:srgbClr val="FFFFFF"/>
                </a:solidFill>
              </a14:hiddenFill>
            </a:ext>
          </a:extLst>
        </p:spPr>
      </p:pic>
      <p:sp>
        <p:nvSpPr>
          <p:cNvPr id="6" name="מציין מיקום תוכן 5">
            <a:extLst>
              <a:ext uri="{FF2B5EF4-FFF2-40B4-BE49-F238E27FC236}">
                <a16:creationId xmlns:a16="http://schemas.microsoft.com/office/drawing/2014/main" id="{C858EE45-3FA0-4D61-B9B1-CE0E9672B87A}"/>
              </a:ext>
            </a:extLst>
          </p:cNvPr>
          <p:cNvSpPr>
            <a:spLocks noGrp="1"/>
          </p:cNvSpPr>
          <p:nvPr>
            <p:ph idx="1"/>
          </p:nvPr>
        </p:nvSpPr>
        <p:spPr/>
        <p:txBody>
          <a:bodyPr/>
          <a:lstStyle/>
          <a:p>
            <a:endParaRPr lang="he-IL"/>
          </a:p>
        </p:txBody>
      </p:sp>
      <p:pic>
        <p:nvPicPr>
          <p:cNvPr id="7" name="תמונה 6">
            <a:extLst>
              <a:ext uri="{FF2B5EF4-FFF2-40B4-BE49-F238E27FC236}">
                <a16:creationId xmlns:a16="http://schemas.microsoft.com/office/drawing/2014/main" id="{EBA06E77-7502-40D2-BDF1-4FC1E9443603}"/>
              </a:ext>
            </a:extLst>
          </p:cNvPr>
          <p:cNvPicPr>
            <a:picLocks noChangeAspect="1"/>
          </p:cNvPicPr>
          <p:nvPr/>
        </p:nvPicPr>
        <p:blipFill rotWithShape="1">
          <a:blip r:embed="rId4"/>
          <a:srcRect l="7495" t="47480" r="17713" b="23541"/>
          <a:stretch/>
        </p:blipFill>
        <p:spPr>
          <a:xfrm>
            <a:off x="493549" y="2204864"/>
            <a:ext cx="8156902" cy="19753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צפחה">
  <a:themeElements>
    <a:clrScheme name="צפחה">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צפחה">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צפחה">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1275</Words>
  <Application>Microsoft Office PowerPoint</Application>
  <PresentationFormat>‫הצגה על המסך (4:3)</PresentationFormat>
  <Paragraphs>121</Paragraphs>
  <Slides>22</Slides>
  <Notes>6</Notes>
  <HiddenSlides>0</HiddenSlides>
  <MMClips>0</MMClips>
  <ScaleCrop>false</ScaleCrop>
  <HeadingPairs>
    <vt:vector size="6" baseType="variant">
      <vt:variant>
        <vt:lpstr>גופנים בשימוש</vt:lpstr>
      </vt:variant>
      <vt:variant>
        <vt:i4>5</vt:i4>
      </vt:variant>
      <vt:variant>
        <vt:lpstr>ערכת נושא</vt:lpstr>
      </vt:variant>
      <vt:variant>
        <vt:i4>2</vt:i4>
      </vt:variant>
      <vt:variant>
        <vt:lpstr>כותרות שקופיות</vt:lpstr>
      </vt:variant>
      <vt:variant>
        <vt:i4>22</vt:i4>
      </vt:variant>
    </vt:vector>
  </HeadingPairs>
  <TitlesOfParts>
    <vt:vector size="29" baseType="lpstr">
      <vt:lpstr>Arial</vt:lpstr>
      <vt:lpstr>Calibri</vt:lpstr>
      <vt:lpstr>Calibri Light</vt:lpstr>
      <vt:lpstr>Calisto MT</vt:lpstr>
      <vt:lpstr>Wingdings 2</vt:lpstr>
      <vt:lpstr>צפחה</vt:lpstr>
      <vt:lpstr>ערכת נושא Office</vt:lpstr>
      <vt:lpstr>זכויות פוליטיות – זוכרים?</vt:lpstr>
      <vt:lpstr>אבל מה במקרה של....</vt:lpstr>
      <vt:lpstr>מצגת של PowerPoint‏</vt:lpstr>
      <vt:lpstr>מצגת של PowerPoint‏</vt:lpstr>
      <vt:lpstr>מצגת של PowerPoint‏</vt:lpstr>
      <vt:lpstr>מצגת של PowerPoint‏</vt:lpstr>
      <vt:lpstr>דמוקרטיה מתגוננת</vt:lpstr>
      <vt:lpstr>דמוקרטיה מתגוננת</vt:lpstr>
      <vt:lpstr>דמוקרטיה מתגוננת בישראל – חוק יסוד הכנסת  </vt:lpstr>
      <vt:lpstr>בג"צ</vt:lpstr>
      <vt:lpstr>מה לדעתכם פסק בסופו של דבר ביהמ"ש במקרים שהזכרנו?</vt:lpstr>
      <vt:lpstr>בטחון ודמוקרטיה</vt:lpstr>
      <vt:lpstr>באיזו מדינה לדעתכם קיים חוק המאפשר לכלוא אדם ללא משפט, לפני שהוא ביצע את העבירה למשך 6 חודשים?</vt:lpstr>
      <vt:lpstr>תקנות ההגנה (שעת חירום) 1945</vt:lpstr>
      <vt:lpstr>1948: השלטון הבריטי מסתיים  מה עושים? משאירים את התקנות בתוקף ומשתמשים בהן נגד הערבים</vt:lpstr>
      <vt:lpstr>תקנות לשעת חירום/ חקיקת חירום</vt:lpstr>
      <vt:lpstr>   מעצר מנהלי</vt:lpstr>
      <vt:lpstr>אילו זכויות אדם נפגעות במעצר מנהלי?</vt:lpstr>
      <vt:lpstr>מצגת של PowerPoint‏</vt:lpstr>
      <vt:lpstr>מה דעתכם?</vt:lpstr>
      <vt:lpstr>מצגת של PowerPoint‏</vt:lpstr>
      <vt:lpstr>דגש לגבי שאלת הבגרות</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זכויות פוליטיות – זוכרים?</dc:title>
  <dc:creator>Doron Fridman</dc:creator>
  <cp:lastModifiedBy>Doron Fridman</cp:lastModifiedBy>
  <cp:revision>2</cp:revision>
  <dcterms:created xsi:type="dcterms:W3CDTF">2020-01-08T13:14:51Z</dcterms:created>
  <dcterms:modified xsi:type="dcterms:W3CDTF">2020-01-08T13:18:27Z</dcterms:modified>
</cp:coreProperties>
</file>