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7" r:id="rId3"/>
    <p:sldId id="257" r:id="rId4"/>
    <p:sldId id="258" r:id="rId5"/>
    <p:sldId id="259" r:id="rId6"/>
    <p:sldId id="260" r:id="rId7"/>
    <p:sldId id="261" r:id="rId8"/>
    <p:sldId id="265" r:id="rId9"/>
    <p:sldId id="262" r:id="rId10"/>
    <p:sldId id="264"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5" r:id="rId39"/>
    <p:sldId id="294" r:id="rId40"/>
    <p:sldId id="296" r:id="rId41"/>
    <p:sldId id="297" r:id="rId42"/>
    <p:sldId id="298" r:id="rId43"/>
    <p:sldId id="299" r:id="rId44"/>
    <p:sldId id="300" r:id="rId45"/>
    <p:sldId id="301" r:id="rId46"/>
    <p:sldId id="302" r:id="rId4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90" d="100"/>
          <a:sy n="90" d="100"/>
        </p:scale>
        <p:origin x="5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F1BB89B-ABCF-4B8E-BACA-DAF6EF8C4EE8}"/>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8ECCF2EE-9476-420C-8C3C-96AD882C5F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9AB1C66F-1454-4FED-AD20-0F775E3FE196}"/>
              </a:ext>
            </a:extLst>
          </p:cNvPr>
          <p:cNvSpPr>
            <a:spLocks noGrp="1"/>
          </p:cNvSpPr>
          <p:nvPr>
            <p:ph type="dt" sz="half" idx="10"/>
          </p:nvPr>
        </p:nvSpPr>
        <p:spPr/>
        <p:txBody>
          <a:bodyPr/>
          <a:lstStyle/>
          <a:p>
            <a:fld id="{2435CBF1-DB09-4A1E-82FA-9F875A6ACE9C}" type="datetimeFigureOut">
              <a:rPr lang="he-IL" smtClean="0"/>
              <a:t>י'/אדר א/תשפ"ד</a:t>
            </a:fld>
            <a:endParaRPr lang="he-IL"/>
          </a:p>
        </p:txBody>
      </p:sp>
      <p:sp>
        <p:nvSpPr>
          <p:cNvPr id="5" name="מציין מיקום של כותרת תחתונה 4">
            <a:extLst>
              <a:ext uri="{FF2B5EF4-FFF2-40B4-BE49-F238E27FC236}">
                <a16:creationId xmlns:a16="http://schemas.microsoft.com/office/drawing/2014/main" id="{ED125C75-F330-4DC0-B0B7-5BB32914C7C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D4DD837-651E-4310-B2C2-3D81C1335805}"/>
              </a:ext>
            </a:extLst>
          </p:cNvPr>
          <p:cNvSpPr>
            <a:spLocks noGrp="1"/>
          </p:cNvSpPr>
          <p:nvPr>
            <p:ph type="sldNum" sz="quarter" idx="12"/>
          </p:nvPr>
        </p:nvSpPr>
        <p:spPr/>
        <p:txBody>
          <a:bodyPr/>
          <a:lstStyle/>
          <a:p>
            <a:fld id="{ACE817B9-E067-416C-82F2-28B4A14D908F}" type="slidenum">
              <a:rPr lang="he-IL" smtClean="0"/>
              <a:t>‹#›</a:t>
            </a:fld>
            <a:endParaRPr lang="he-IL"/>
          </a:p>
        </p:txBody>
      </p:sp>
    </p:spTree>
    <p:extLst>
      <p:ext uri="{BB962C8B-B14F-4D97-AF65-F5344CB8AC3E}">
        <p14:creationId xmlns:p14="http://schemas.microsoft.com/office/powerpoint/2010/main" val="377992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38B2D5F-B955-4570-9B50-B573FD1A3E6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D68BDC32-B08D-4708-B183-71EC409D4791}"/>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6C13A1E-FBD5-4FB0-9E45-EDD78A21AE29}"/>
              </a:ext>
            </a:extLst>
          </p:cNvPr>
          <p:cNvSpPr>
            <a:spLocks noGrp="1"/>
          </p:cNvSpPr>
          <p:nvPr>
            <p:ph type="dt" sz="half" idx="10"/>
          </p:nvPr>
        </p:nvSpPr>
        <p:spPr/>
        <p:txBody>
          <a:bodyPr/>
          <a:lstStyle/>
          <a:p>
            <a:fld id="{2435CBF1-DB09-4A1E-82FA-9F875A6ACE9C}" type="datetimeFigureOut">
              <a:rPr lang="he-IL" smtClean="0"/>
              <a:t>י'/אדר א/תשפ"ד</a:t>
            </a:fld>
            <a:endParaRPr lang="he-IL"/>
          </a:p>
        </p:txBody>
      </p:sp>
      <p:sp>
        <p:nvSpPr>
          <p:cNvPr id="5" name="מציין מיקום של כותרת תחתונה 4">
            <a:extLst>
              <a:ext uri="{FF2B5EF4-FFF2-40B4-BE49-F238E27FC236}">
                <a16:creationId xmlns:a16="http://schemas.microsoft.com/office/drawing/2014/main" id="{E1D5D94D-C7E4-4B0E-95F6-CBE55614C32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EB9F4A4-3BA9-48E4-B18F-919F812BB503}"/>
              </a:ext>
            </a:extLst>
          </p:cNvPr>
          <p:cNvSpPr>
            <a:spLocks noGrp="1"/>
          </p:cNvSpPr>
          <p:nvPr>
            <p:ph type="sldNum" sz="quarter" idx="12"/>
          </p:nvPr>
        </p:nvSpPr>
        <p:spPr/>
        <p:txBody>
          <a:bodyPr/>
          <a:lstStyle/>
          <a:p>
            <a:fld id="{ACE817B9-E067-416C-82F2-28B4A14D908F}" type="slidenum">
              <a:rPr lang="he-IL" smtClean="0"/>
              <a:t>‹#›</a:t>
            </a:fld>
            <a:endParaRPr lang="he-IL"/>
          </a:p>
        </p:txBody>
      </p:sp>
    </p:spTree>
    <p:extLst>
      <p:ext uri="{BB962C8B-B14F-4D97-AF65-F5344CB8AC3E}">
        <p14:creationId xmlns:p14="http://schemas.microsoft.com/office/powerpoint/2010/main" val="3201239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67D9107E-F13D-4FB0-8702-D3992AD6879C}"/>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F0A52847-1D38-46AF-9448-881ABDC362B8}"/>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17FAA68-D580-40E3-9DB4-56A6E5CB922D}"/>
              </a:ext>
            </a:extLst>
          </p:cNvPr>
          <p:cNvSpPr>
            <a:spLocks noGrp="1"/>
          </p:cNvSpPr>
          <p:nvPr>
            <p:ph type="dt" sz="half" idx="10"/>
          </p:nvPr>
        </p:nvSpPr>
        <p:spPr/>
        <p:txBody>
          <a:bodyPr/>
          <a:lstStyle/>
          <a:p>
            <a:fld id="{2435CBF1-DB09-4A1E-82FA-9F875A6ACE9C}" type="datetimeFigureOut">
              <a:rPr lang="he-IL" smtClean="0"/>
              <a:t>י'/אדר א/תשפ"ד</a:t>
            </a:fld>
            <a:endParaRPr lang="he-IL"/>
          </a:p>
        </p:txBody>
      </p:sp>
      <p:sp>
        <p:nvSpPr>
          <p:cNvPr id="5" name="מציין מיקום של כותרת תחתונה 4">
            <a:extLst>
              <a:ext uri="{FF2B5EF4-FFF2-40B4-BE49-F238E27FC236}">
                <a16:creationId xmlns:a16="http://schemas.microsoft.com/office/drawing/2014/main" id="{C464C8C7-7208-4E9E-8416-8D4D02C2BCF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FE659B7-42C9-4C8C-90C6-5AA6B7052AC1}"/>
              </a:ext>
            </a:extLst>
          </p:cNvPr>
          <p:cNvSpPr>
            <a:spLocks noGrp="1"/>
          </p:cNvSpPr>
          <p:nvPr>
            <p:ph type="sldNum" sz="quarter" idx="12"/>
          </p:nvPr>
        </p:nvSpPr>
        <p:spPr/>
        <p:txBody>
          <a:bodyPr/>
          <a:lstStyle/>
          <a:p>
            <a:fld id="{ACE817B9-E067-416C-82F2-28B4A14D908F}" type="slidenum">
              <a:rPr lang="he-IL" smtClean="0"/>
              <a:t>‹#›</a:t>
            </a:fld>
            <a:endParaRPr lang="he-IL"/>
          </a:p>
        </p:txBody>
      </p:sp>
    </p:spTree>
    <p:extLst>
      <p:ext uri="{BB962C8B-B14F-4D97-AF65-F5344CB8AC3E}">
        <p14:creationId xmlns:p14="http://schemas.microsoft.com/office/powerpoint/2010/main" val="2310096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B5674E-DBA7-493C-BDDD-4722561B7E4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4845276-07DC-4939-AF98-92EF5C8F3D6B}"/>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23B88EF-19AB-4747-8D42-B720AD76BDF5}"/>
              </a:ext>
            </a:extLst>
          </p:cNvPr>
          <p:cNvSpPr>
            <a:spLocks noGrp="1"/>
          </p:cNvSpPr>
          <p:nvPr>
            <p:ph type="dt" sz="half" idx="10"/>
          </p:nvPr>
        </p:nvSpPr>
        <p:spPr/>
        <p:txBody>
          <a:bodyPr/>
          <a:lstStyle/>
          <a:p>
            <a:fld id="{2435CBF1-DB09-4A1E-82FA-9F875A6ACE9C}" type="datetimeFigureOut">
              <a:rPr lang="he-IL" smtClean="0"/>
              <a:t>י'/אדר א/תשפ"ד</a:t>
            </a:fld>
            <a:endParaRPr lang="he-IL"/>
          </a:p>
        </p:txBody>
      </p:sp>
      <p:sp>
        <p:nvSpPr>
          <p:cNvPr id="5" name="מציין מיקום של כותרת תחתונה 4">
            <a:extLst>
              <a:ext uri="{FF2B5EF4-FFF2-40B4-BE49-F238E27FC236}">
                <a16:creationId xmlns:a16="http://schemas.microsoft.com/office/drawing/2014/main" id="{AD0489BC-5187-49B2-A683-77CC25EA1F7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2380D50-67B2-4ACF-9F13-956964764607}"/>
              </a:ext>
            </a:extLst>
          </p:cNvPr>
          <p:cNvSpPr>
            <a:spLocks noGrp="1"/>
          </p:cNvSpPr>
          <p:nvPr>
            <p:ph type="sldNum" sz="quarter" idx="12"/>
          </p:nvPr>
        </p:nvSpPr>
        <p:spPr/>
        <p:txBody>
          <a:bodyPr/>
          <a:lstStyle/>
          <a:p>
            <a:fld id="{ACE817B9-E067-416C-82F2-28B4A14D908F}" type="slidenum">
              <a:rPr lang="he-IL" smtClean="0"/>
              <a:t>‹#›</a:t>
            </a:fld>
            <a:endParaRPr lang="he-IL"/>
          </a:p>
        </p:txBody>
      </p:sp>
    </p:spTree>
    <p:extLst>
      <p:ext uri="{BB962C8B-B14F-4D97-AF65-F5344CB8AC3E}">
        <p14:creationId xmlns:p14="http://schemas.microsoft.com/office/powerpoint/2010/main" val="950680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026187D-52D3-4A8C-94BA-DBC8401799A4}"/>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B88DFC3-771C-4114-91C9-B838F746F7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23890D94-8464-4AD5-920A-220938C1217E}"/>
              </a:ext>
            </a:extLst>
          </p:cNvPr>
          <p:cNvSpPr>
            <a:spLocks noGrp="1"/>
          </p:cNvSpPr>
          <p:nvPr>
            <p:ph type="dt" sz="half" idx="10"/>
          </p:nvPr>
        </p:nvSpPr>
        <p:spPr/>
        <p:txBody>
          <a:bodyPr/>
          <a:lstStyle/>
          <a:p>
            <a:fld id="{2435CBF1-DB09-4A1E-82FA-9F875A6ACE9C}" type="datetimeFigureOut">
              <a:rPr lang="he-IL" smtClean="0"/>
              <a:t>י'/אדר א/תשפ"ד</a:t>
            </a:fld>
            <a:endParaRPr lang="he-IL"/>
          </a:p>
        </p:txBody>
      </p:sp>
      <p:sp>
        <p:nvSpPr>
          <p:cNvPr id="5" name="מציין מיקום של כותרת תחתונה 4">
            <a:extLst>
              <a:ext uri="{FF2B5EF4-FFF2-40B4-BE49-F238E27FC236}">
                <a16:creationId xmlns:a16="http://schemas.microsoft.com/office/drawing/2014/main" id="{77ADB7BD-F0F1-49A9-BF58-755CE6C0413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3AAE281-4845-4886-A125-03FDC39323E3}"/>
              </a:ext>
            </a:extLst>
          </p:cNvPr>
          <p:cNvSpPr>
            <a:spLocks noGrp="1"/>
          </p:cNvSpPr>
          <p:nvPr>
            <p:ph type="sldNum" sz="quarter" idx="12"/>
          </p:nvPr>
        </p:nvSpPr>
        <p:spPr/>
        <p:txBody>
          <a:bodyPr/>
          <a:lstStyle/>
          <a:p>
            <a:fld id="{ACE817B9-E067-416C-82F2-28B4A14D908F}" type="slidenum">
              <a:rPr lang="he-IL" smtClean="0"/>
              <a:t>‹#›</a:t>
            </a:fld>
            <a:endParaRPr lang="he-IL"/>
          </a:p>
        </p:txBody>
      </p:sp>
    </p:spTree>
    <p:extLst>
      <p:ext uri="{BB962C8B-B14F-4D97-AF65-F5344CB8AC3E}">
        <p14:creationId xmlns:p14="http://schemas.microsoft.com/office/powerpoint/2010/main" val="1164874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562D028-4A7A-4E88-89F6-F7704584C71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1E09719-0AE0-4109-86D8-B2D7F7328284}"/>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E051ADE8-A624-497F-A26B-36A16129482A}"/>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8E10FA3B-D355-4011-87CB-7820A927FDAE}"/>
              </a:ext>
            </a:extLst>
          </p:cNvPr>
          <p:cNvSpPr>
            <a:spLocks noGrp="1"/>
          </p:cNvSpPr>
          <p:nvPr>
            <p:ph type="dt" sz="half" idx="10"/>
          </p:nvPr>
        </p:nvSpPr>
        <p:spPr/>
        <p:txBody>
          <a:bodyPr/>
          <a:lstStyle/>
          <a:p>
            <a:fld id="{2435CBF1-DB09-4A1E-82FA-9F875A6ACE9C}" type="datetimeFigureOut">
              <a:rPr lang="he-IL" smtClean="0"/>
              <a:t>י'/אדר א/תשפ"ד</a:t>
            </a:fld>
            <a:endParaRPr lang="he-IL"/>
          </a:p>
        </p:txBody>
      </p:sp>
      <p:sp>
        <p:nvSpPr>
          <p:cNvPr id="6" name="מציין מיקום של כותרת תחתונה 5">
            <a:extLst>
              <a:ext uri="{FF2B5EF4-FFF2-40B4-BE49-F238E27FC236}">
                <a16:creationId xmlns:a16="http://schemas.microsoft.com/office/drawing/2014/main" id="{965D86C2-B644-40C2-8C73-3CA238BDB38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6B4485EA-915E-41DD-BAAB-2A649820F9A9}"/>
              </a:ext>
            </a:extLst>
          </p:cNvPr>
          <p:cNvSpPr>
            <a:spLocks noGrp="1"/>
          </p:cNvSpPr>
          <p:nvPr>
            <p:ph type="sldNum" sz="quarter" idx="12"/>
          </p:nvPr>
        </p:nvSpPr>
        <p:spPr/>
        <p:txBody>
          <a:bodyPr/>
          <a:lstStyle/>
          <a:p>
            <a:fld id="{ACE817B9-E067-416C-82F2-28B4A14D908F}" type="slidenum">
              <a:rPr lang="he-IL" smtClean="0"/>
              <a:t>‹#›</a:t>
            </a:fld>
            <a:endParaRPr lang="he-IL"/>
          </a:p>
        </p:txBody>
      </p:sp>
    </p:spTree>
    <p:extLst>
      <p:ext uri="{BB962C8B-B14F-4D97-AF65-F5344CB8AC3E}">
        <p14:creationId xmlns:p14="http://schemas.microsoft.com/office/powerpoint/2010/main" val="53799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7C90E64-3B83-42DB-859B-A187D4C560F4}"/>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4E9B191-7E6B-4E74-B825-811C15B62D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68B556A5-89A3-4871-BC40-1ACF4458D761}"/>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0BFC056A-4DBD-46D1-BFBE-7A24232A29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BAE4557F-A4AD-4E33-9BA2-9797C3A705CC}"/>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5CCADE2C-1991-4BC6-BCF8-EDC680A50133}"/>
              </a:ext>
            </a:extLst>
          </p:cNvPr>
          <p:cNvSpPr>
            <a:spLocks noGrp="1"/>
          </p:cNvSpPr>
          <p:nvPr>
            <p:ph type="dt" sz="half" idx="10"/>
          </p:nvPr>
        </p:nvSpPr>
        <p:spPr/>
        <p:txBody>
          <a:bodyPr/>
          <a:lstStyle/>
          <a:p>
            <a:fld id="{2435CBF1-DB09-4A1E-82FA-9F875A6ACE9C}" type="datetimeFigureOut">
              <a:rPr lang="he-IL" smtClean="0"/>
              <a:t>י'/אדר א/תשפ"ד</a:t>
            </a:fld>
            <a:endParaRPr lang="he-IL"/>
          </a:p>
        </p:txBody>
      </p:sp>
      <p:sp>
        <p:nvSpPr>
          <p:cNvPr id="8" name="מציין מיקום של כותרת תחתונה 7">
            <a:extLst>
              <a:ext uri="{FF2B5EF4-FFF2-40B4-BE49-F238E27FC236}">
                <a16:creationId xmlns:a16="http://schemas.microsoft.com/office/drawing/2014/main" id="{A60F9939-ABFC-4512-AA11-FA73FFD0645B}"/>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F0AE5998-7497-4702-B84E-C80F80EF4970}"/>
              </a:ext>
            </a:extLst>
          </p:cNvPr>
          <p:cNvSpPr>
            <a:spLocks noGrp="1"/>
          </p:cNvSpPr>
          <p:nvPr>
            <p:ph type="sldNum" sz="quarter" idx="12"/>
          </p:nvPr>
        </p:nvSpPr>
        <p:spPr/>
        <p:txBody>
          <a:bodyPr/>
          <a:lstStyle/>
          <a:p>
            <a:fld id="{ACE817B9-E067-416C-82F2-28B4A14D908F}" type="slidenum">
              <a:rPr lang="he-IL" smtClean="0"/>
              <a:t>‹#›</a:t>
            </a:fld>
            <a:endParaRPr lang="he-IL"/>
          </a:p>
        </p:txBody>
      </p:sp>
    </p:spTree>
    <p:extLst>
      <p:ext uri="{BB962C8B-B14F-4D97-AF65-F5344CB8AC3E}">
        <p14:creationId xmlns:p14="http://schemas.microsoft.com/office/powerpoint/2010/main" val="3185045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6EACA21-ED7F-4BDC-BCE0-5037307C246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77F39ED9-6598-40BD-9B3B-2BF6FBD1E90E}"/>
              </a:ext>
            </a:extLst>
          </p:cNvPr>
          <p:cNvSpPr>
            <a:spLocks noGrp="1"/>
          </p:cNvSpPr>
          <p:nvPr>
            <p:ph type="dt" sz="half" idx="10"/>
          </p:nvPr>
        </p:nvSpPr>
        <p:spPr/>
        <p:txBody>
          <a:bodyPr/>
          <a:lstStyle/>
          <a:p>
            <a:fld id="{2435CBF1-DB09-4A1E-82FA-9F875A6ACE9C}" type="datetimeFigureOut">
              <a:rPr lang="he-IL" smtClean="0"/>
              <a:t>י'/אדר א/תשפ"ד</a:t>
            </a:fld>
            <a:endParaRPr lang="he-IL"/>
          </a:p>
        </p:txBody>
      </p:sp>
      <p:sp>
        <p:nvSpPr>
          <p:cNvPr id="4" name="מציין מיקום של כותרת תחתונה 3">
            <a:extLst>
              <a:ext uri="{FF2B5EF4-FFF2-40B4-BE49-F238E27FC236}">
                <a16:creationId xmlns:a16="http://schemas.microsoft.com/office/drawing/2014/main" id="{D23DFD12-DF94-4357-AC21-74D697B0C3AD}"/>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27A7F708-2A48-4DDB-85B4-AEA858A3A0CB}"/>
              </a:ext>
            </a:extLst>
          </p:cNvPr>
          <p:cNvSpPr>
            <a:spLocks noGrp="1"/>
          </p:cNvSpPr>
          <p:nvPr>
            <p:ph type="sldNum" sz="quarter" idx="12"/>
          </p:nvPr>
        </p:nvSpPr>
        <p:spPr/>
        <p:txBody>
          <a:bodyPr/>
          <a:lstStyle/>
          <a:p>
            <a:fld id="{ACE817B9-E067-416C-82F2-28B4A14D908F}" type="slidenum">
              <a:rPr lang="he-IL" smtClean="0"/>
              <a:t>‹#›</a:t>
            </a:fld>
            <a:endParaRPr lang="he-IL"/>
          </a:p>
        </p:txBody>
      </p:sp>
    </p:spTree>
    <p:extLst>
      <p:ext uri="{BB962C8B-B14F-4D97-AF65-F5344CB8AC3E}">
        <p14:creationId xmlns:p14="http://schemas.microsoft.com/office/powerpoint/2010/main" val="4102547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2417602-AC95-4030-A182-A541E09F70E9}"/>
              </a:ext>
            </a:extLst>
          </p:cNvPr>
          <p:cNvSpPr>
            <a:spLocks noGrp="1"/>
          </p:cNvSpPr>
          <p:nvPr>
            <p:ph type="dt" sz="half" idx="10"/>
          </p:nvPr>
        </p:nvSpPr>
        <p:spPr/>
        <p:txBody>
          <a:bodyPr/>
          <a:lstStyle/>
          <a:p>
            <a:fld id="{2435CBF1-DB09-4A1E-82FA-9F875A6ACE9C}" type="datetimeFigureOut">
              <a:rPr lang="he-IL" smtClean="0"/>
              <a:t>י'/אדר א/תשפ"ד</a:t>
            </a:fld>
            <a:endParaRPr lang="he-IL"/>
          </a:p>
        </p:txBody>
      </p:sp>
      <p:sp>
        <p:nvSpPr>
          <p:cNvPr id="3" name="מציין מיקום של כותרת תחתונה 2">
            <a:extLst>
              <a:ext uri="{FF2B5EF4-FFF2-40B4-BE49-F238E27FC236}">
                <a16:creationId xmlns:a16="http://schemas.microsoft.com/office/drawing/2014/main" id="{463E9EC1-3BF0-4F78-8ABA-CA972F10FE6C}"/>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6D2C45A0-5351-4981-B59B-1A263DE9EAD9}"/>
              </a:ext>
            </a:extLst>
          </p:cNvPr>
          <p:cNvSpPr>
            <a:spLocks noGrp="1"/>
          </p:cNvSpPr>
          <p:nvPr>
            <p:ph type="sldNum" sz="quarter" idx="12"/>
          </p:nvPr>
        </p:nvSpPr>
        <p:spPr/>
        <p:txBody>
          <a:bodyPr/>
          <a:lstStyle/>
          <a:p>
            <a:fld id="{ACE817B9-E067-416C-82F2-28B4A14D908F}" type="slidenum">
              <a:rPr lang="he-IL" smtClean="0"/>
              <a:t>‹#›</a:t>
            </a:fld>
            <a:endParaRPr lang="he-IL"/>
          </a:p>
        </p:txBody>
      </p:sp>
    </p:spTree>
    <p:extLst>
      <p:ext uri="{BB962C8B-B14F-4D97-AF65-F5344CB8AC3E}">
        <p14:creationId xmlns:p14="http://schemas.microsoft.com/office/powerpoint/2010/main" val="2950555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3EB0910-C3C3-4C6C-BC00-F0DC8A19BA4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E91F257-EF21-4A8B-8301-9009E18790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D2CC32EA-5861-491A-8073-06CC18E1D0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2D301CA-031C-428E-91B3-65FA126A12AD}"/>
              </a:ext>
            </a:extLst>
          </p:cNvPr>
          <p:cNvSpPr>
            <a:spLocks noGrp="1"/>
          </p:cNvSpPr>
          <p:nvPr>
            <p:ph type="dt" sz="half" idx="10"/>
          </p:nvPr>
        </p:nvSpPr>
        <p:spPr/>
        <p:txBody>
          <a:bodyPr/>
          <a:lstStyle/>
          <a:p>
            <a:fld id="{2435CBF1-DB09-4A1E-82FA-9F875A6ACE9C}" type="datetimeFigureOut">
              <a:rPr lang="he-IL" smtClean="0"/>
              <a:t>י'/אדר א/תשפ"ד</a:t>
            </a:fld>
            <a:endParaRPr lang="he-IL"/>
          </a:p>
        </p:txBody>
      </p:sp>
      <p:sp>
        <p:nvSpPr>
          <p:cNvPr id="6" name="מציין מיקום של כותרת תחתונה 5">
            <a:extLst>
              <a:ext uri="{FF2B5EF4-FFF2-40B4-BE49-F238E27FC236}">
                <a16:creationId xmlns:a16="http://schemas.microsoft.com/office/drawing/2014/main" id="{E3586187-9CBB-4980-B63B-8037C4946EB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3A1799C6-05C8-4F62-A65E-AE4FCF57B678}"/>
              </a:ext>
            </a:extLst>
          </p:cNvPr>
          <p:cNvSpPr>
            <a:spLocks noGrp="1"/>
          </p:cNvSpPr>
          <p:nvPr>
            <p:ph type="sldNum" sz="quarter" idx="12"/>
          </p:nvPr>
        </p:nvSpPr>
        <p:spPr/>
        <p:txBody>
          <a:bodyPr/>
          <a:lstStyle/>
          <a:p>
            <a:fld id="{ACE817B9-E067-416C-82F2-28B4A14D908F}" type="slidenum">
              <a:rPr lang="he-IL" smtClean="0"/>
              <a:t>‹#›</a:t>
            </a:fld>
            <a:endParaRPr lang="he-IL"/>
          </a:p>
        </p:txBody>
      </p:sp>
    </p:spTree>
    <p:extLst>
      <p:ext uri="{BB962C8B-B14F-4D97-AF65-F5344CB8AC3E}">
        <p14:creationId xmlns:p14="http://schemas.microsoft.com/office/powerpoint/2010/main" val="102914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824A64D-A931-40F3-81F6-472BC86ADF4D}"/>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6263862B-E552-4416-92BE-326272052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EC517982-91BF-49B6-A06A-9967B22D32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4B62891A-9CEF-44FD-B803-2F90B893F6F1}"/>
              </a:ext>
            </a:extLst>
          </p:cNvPr>
          <p:cNvSpPr>
            <a:spLocks noGrp="1"/>
          </p:cNvSpPr>
          <p:nvPr>
            <p:ph type="dt" sz="half" idx="10"/>
          </p:nvPr>
        </p:nvSpPr>
        <p:spPr/>
        <p:txBody>
          <a:bodyPr/>
          <a:lstStyle/>
          <a:p>
            <a:fld id="{2435CBF1-DB09-4A1E-82FA-9F875A6ACE9C}" type="datetimeFigureOut">
              <a:rPr lang="he-IL" smtClean="0"/>
              <a:t>י'/אדר א/תשפ"ד</a:t>
            </a:fld>
            <a:endParaRPr lang="he-IL"/>
          </a:p>
        </p:txBody>
      </p:sp>
      <p:sp>
        <p:nvSpPr>
          <p:cNvPr id="6" name="מציין מיקום של כותרת תחתונה 5">
            <a:extLst>
              <a:ext uri="{FF2B5EF4-FFF2-40B4-BE49-F238E27FC236}">
                <a16:creationId xmlns:a16="http://schemas.microsoft.com/office/drawing/2014/main" id="{219B627A-AF85-4EF6-9866-C022D468B15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5DE9A8E3-FC40-42BD-BB6D-9E6FD659BC04}"/>
              </a:ext>
            </a:extLst>
          </p:cNvPr>
          <p:cNvSpPr>
            <a:spLocks noGrp="1"/>
          </p:cNvSpPr>
          <p:nvPr>
            <p:ph type="sldNum" sz="quarter" idx="12"/>
          </p:nvPr>
        </p:nvSpPr>
        <p:spPr/>
        <p:txBody>
          <a:bodyPr/>
          <a:lstStyle/>
          <a:p>
            <a:fld id="{ACE817B9-E067-416C-82F2-28B4A14D908F}" type="slidenum">
              <a:rPr lang="he-IL" smtClean="0"/>
              <a:t>‹#›</a:t>
            </a:fld>
            <a:endParaRPr lang="he-IL"/>
          </a:p>
        </p:txBody>
      </p:sp>
    </p:spTree>
    <p:extLst>
      <p:ext uri="{BB962C8B-B14F-4D97-AF65-F5344CB8AC3E}">
        <p14:creationId xmlns:p14="http://schemas.microsoft.com/office/powerpoint/2010/main" val="1903819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69000"/>
          </a:schemeClr>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6BBBCDFF-3106-4BB7-972F-F0B674BF3339}"/>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5004B3E-D0D9-4A33-B053-0694E46FDC2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7B0D83A-A295-475E-92A5-330306DD7DD3}"/>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435CBF1-DB09-4A1E-82FA-9F875A6ACE9C}" type="datetimeFigureOut">
              <a:rPr lang="he-IL" smtClean="0"/>
              <a:t>י'/אדר א/תשפ"ד</a:t>
            </a:fld>
            <a:endParaRPr lang="he-IL"/>
          </a:p>
        </p:txBody>
      </p:sp>
      <p:sp>
        <p:nvSpPr>
          <p:cNvPr id="5" name="מציין מיקום של כותרת תחתונה 4">
            <a:extLst>
              <a:ext uri="{FF2B5EF4-FFF2-40B4-BE49-F238E27FC236}">
                <a16:creationId xmlns:a16="http://schemas.microsoft.com/office/drawing/2014/main" id="{B7618710-DCF5-4FCE-AEA5-F1EAED337D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D0E617FE-421E-43B9-8EA0-25D13AC25662}"/>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CE817B9-E067-416C-82F2-28B4A14D908F}" type="slidenum">
              <a:rPr lang="he-IL" smtClean="0"/>
              <a:t>‹#›</a:t>
            </a:fld>
            <a:endParaRPr lang="he-IL"/>
          </a:p>
        </p:txBody>
      </p:sp>
    </p:spTree>
    <p:extLst>
      <p:ext uri="{BB962C8B-B14F-4D97-AF65-F5344CB8AC3E}">
        <p14:creationId xmlns:p14="http://schemas.microsoft.com/office/powerpoint/2010/main" val="417889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daat.ac.il/encyclopedia/value.asp?id1=100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Exodus.18.1" TargetMode="External"/><Relationship Id="rId2" Type="http://schemas.openxmlformats.org/officeDocument/2006/relationships/hyperlink" Target="/Exodus.2.16"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Judges.4"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Deuteronomy.10"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hyperlink" Target="https://padlet.com/jonosh2/scw99w4uoo7dnoj1"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74F9876-B346-41E2-98A0-CBCF223AA4B9}"/>
              </a:ext>
            </a:extLst>
          </p:cNvPr>
          <p:cNvSpPr>
            <a:spLocks noGrp="1"/>
          </p:cNvSpPr>
          <p:nvPr>
            <p:ph type="ctrTitle"/>
          </p:nvPr>
        </p:nvSpPr>
        <p:spPr>
          <a:xfrm>
            <a:off x="1524000" y="3123028"/>
            <a:ext cx="9144000" cy="3410180"/>
          </a:xfrm>
        </p:spPr>
        <p:txBody>
          <a:bodyPr>
            <a:noAutofit/>
          </a:bodyPr>
          <a:lstStyle/>
          <a:p>
            <a:r>
              <a:rPr lang="he-IL" dirty="0">
                <a:solidFill>
                  <a:schemeClr val="accent2">
                    <a:lumMod val="75000"/>
                  </a:schemeClr>
                </a:solidFill>
                <a:latin typeface="FrankRuehl" panose="020E0503060101010101" pitchFamily="34" charset="-79"/>
                <a:cs typeface="FrankRuehl" panose="020E0503060101010101" pitchFamily="34" charset="-79"/>
              </a:rPr>
              <a:t>זכרתי לך חסד נעורייך </a:t>
            </a:r>
            <a:br>
              <a:rPr lang="he-IL" dirty="0">
                <a:solidFill>
                  <a:schemeClr val="accent2">
                    <a:lumMod val="75000"/>
                  </a:schemeClr>
                </a:solidFill>
                <a:latin typeface="FrankRuehl" panose="020E0503060101010101" pitchFamily="34" charset="-79"/>
                <a:cs typeface="FrankRuehl" panose="020E0503060101010101" pitchFamily="34" charset="-79"/>
              </a:rPr>
            </a:br>
            <a:r>
              <a:rPr lang="he-IL" dirty="0">
                <a:solidFill>
                  <a:schemeClr val="accent2">
                    <a:lumMod val="75000"/>
                  </a:schemeClr>
                </a:solidFill>
                <a:latin typeface="FrankRuehl" panose="020E0503060101010101" pitchFamily="34" charset="-79"/>
                <a:cs typeface="FrankRuehl" panose="020E0503060101010101" pitchFamily="34" charset="-79"/>
              </a:rPr>
              <a:t>אהבת </a:t>
            </a:r>
            <a:r>
              <a:rPr lang="he-IL" dirty="0" err="1">
                <a:solidFill>
                  <a:schemeClr val="accent2">
                    <a:lumMod val="75000"/>
                  </a:schemeClr>
                </a:solidFill>
                <a:latin typeface="FrankRuehl" panose="020E0503060101010101" pitchFamily="34" charset="-79"/>
                <a:cs typeface="FrankRuehl" panose="020E0503060101010101" pitchFamily="34" charset="-79"/>
              </a:rPr>
              <a:t>כלולתייך</a:t>
            </a:r>
            <a:r>
              <a:rPr lang="he-IL" dirty="0">
                <a:solidFill>
                  <a:schemeClr val="accent2">
                    <a:lumMod val="75000"/>
                  </a:schemeClr>
                </a:solidFill>
                <a:latin typeface="FrankRuehl" panose="020E0503060101010101" pitchFamily="34" charset="-79"/>
                <a:cs typeface="FrankRuehl" panose="020E0503060101010101" pitchFamily="34" charset="-79"/>
              </a:rPr>
              <a:t/>
            </a:r>
            <a:br>
              <a:rPr lang="he-IL" dirty="0">
                <a:solidFill>
                  <a:schemeClr val="accent2">
                    <a:lumMod val="75000"/>
                  </a:schemeClr>
                </a:solidFill>
                <a:latin typeface="FrankRuehl" panose="020E0503060101010101" pitchFamily="34" charset="-79"/>
                <a:cs typeface="FrankRuehl" panose="020E0503060101010101" pitchFamily="34" charset="-79"/>
              </a:rPr>
            </a:br>
            <a:r>
              <a:rPr lang="he-IL" dirty="0">
                <a:solidFill>
                  <a:schemeClr val="accent2">
                    <a:lumMod val="75000"/>
                  </a:schemeClr>
                </a:solidFill>
                <a:latin typeface="FrankRuehl" panose="020E0503060101010101" pitchFamily="34" charset="-79"/>
                <a:cs typeface="FrankRuehl" panose="020E0503060101010101" pitchFamily="34" charset="-79"/>
              </a:rPr>
              <a:t>לכתך אחרי במדבר </a:t>
            </a:r>
            <a:br>
              <a:rPr lang="he-IL" dirty="0">
                <a:solidFill>
                  <a:schemeClr val="accent2">
                    <a:lumMod val="75000"/>
                  </a:schemeClr>
                </a:solidFill>
                <a:latin typeface="FrankRuehl" panose="020E0503060101010101" pitchFamily="34" charset="-79"/>
                <a:cs typeface="FrankRuehl" panose="020E0503060101010101" pitchFamily="34" charset="-79"/>
              </a:rPr>
            </a:br>
            <a:r>
              <a:rPr lang="he-IL" dirty="0">
                <a:solidFill>
                  <a:schemeClr val="accent2">
                    <a:lumMod val="75000"/>
                  </a:schemeClr>
                </a:solidFill>
                <a:latin typeface="FrankRuehl" panose="020E0503060101010101" pitchFamily="34" charset="-79"/>
                <a:cs typeface="FrankRuehl" panose="020E0503060101010101" pitchFamily="34" charset="-79"/>
              </a:rPr>
              <a:t>בארץ לא זרועה </a:t>
            </a:r>
          </a:p>
        </p:txBody>
      </p:sp>
      <p:sp>
        <p:nvSpPr>
          <p:cNvPr id="3" name="כותרת משנה 2">
            <a:extLst>
              <a:ext uri="{FF2B5EF4-FFF2-40B4-BE49-F238E27FC236}">
                <a16:creationId xmlns:a16="http://schemas.microsoft.com/office/drawing/2014/main" id="{5D7CFCBE-586A-4994-ABC7-1D213DA73E97}"/>
              </a:ext>
            </a:extLst>
          </p:cNvPr>
          <p:cNvSpPr>
            <a:spLocks noGrp="1"/>
          </p:cNvSpPr>
          <p:nvPr>
            <p:ph type="subTitle" idx="1"/>
          </p:nvPr>
        </p:nvSpPr>
        <p:spPr>
          <a:xfrm>
            <a:off x="1524000" y="354163"/>
            <a:ext cx="9144000" cy="1655762"/>
          </a:xfrm>
        </p:spPr>
        <p:txBody>
          <a:bodyPr>
            <a:noAutofit/>
          </a:bodyPr>
          <a:lstStyle/>
          <a:p>
            <a:r>
              <a:rPr lang="he-IL" sz="7200" dirty="0">
                <a:solidFill>
                  <a:schemeClr val="accent1"/>
                </a:solidFill>
                <a:latin typeface="FrankRuehl" panose="020E0503060101010101" pitchFamily="34" charset="-79"/>
                <a:cs typeface="FrankRuehl" panose="020E0503060101010101" pitchFamily="34" charset="-79"/>
              </a:rPr>
              <a:t>פרק ט-י</a:t>
            </a:r>
          </a:p>
          <a:p>
            <a:r>
              <a:rPr lang="he-IL" sz="7200" dirty="0">
                <a:solidFill>
                  <a:schemeClr val="accent1"/>
                </a:solidFill>
                <a:latin typeface="FrankRuehl" panose="020E0503060101010101" pitchFamily="34" charset="-79"/>
                <a:cs typeface="FrankRuehl" panose="020E0503060101010101" pitchFamily="34" charset="-79"/>
              </a:rPr>
              <a:t>המסע לארץ ישראל</a:t>
            </a:r>
          </a:p>
        </p:txBody>
      </p:sp>
    </p:spTree>
    <p:extLst>
      <p:ext uri="{BB962C8B-B14F-4D97-AF65-F5344CB8AC3E}">
        <p14:creationId xmlns:p14="http://schemas.microsoft.com/office/powerpoint/2010/main" val="1542743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0FDA8A1-4B47-4F21-B327-A5937319C33A}"/>
              </a:ext>
            </a:extLst>
          </p:cNvPr>
          <p:cNvSpPr>
            <a:spLocks noGrp="1"/>
          </p:cNvSpPr>
          <p:nvPr>
            <p:ph type="title"/>
          </p:nvPr>
        </p:nvSpPr>
        <p:spPr/>
        <p:txBody>
          <a:bodyPr/>
          <a:lstStyle/>
          <a:p>
            <a:r>
              <a:rPr lang="he-IL" dirty="0">
                <a:solidFill>
                  <a:schemeClr val="accent1"/>
                </a:solidFill>
              </a:rPr>
              <a:t>חג סוכות – שמחת ההליכה אחרי ה'</a:t>
            </a:r>
          </a:p>
        </p:txBody>
      </p:sp>
      <p:sp>
        <p:nvSpPr>
          <p:cNvPr id="3" name="מציין מיקום תוכן 2">
            <a:extLst>
              <a:ext uri="{FF2B5EF4-FFF2-40B4-BE49-F238E27FC236}">
                <a16:creationId xmlns:a16="http://schemas.microsoft.com/office/drawing/2014/main" id="{28BBC02B-47B1-4E41-B2D6-BBDAA4D95334}"/>
              </a:ext>
            </a:extLst>
          </p:cNvPr>
          <p:cNvSpPr>
            <a:spLocks noGrp="1"/>
          </p:cNvSpPr>
          <p:nvPr>
            <p:ph idx="1"/>
          </p:nvPr>
        </p:nvSpPr>
        <p:spPr>
          <a:xfrm>
            <a:off x="838200" y="1891886"/>
            <a:ext cx="10515600" cy="4351338"/>
          </a:xfrm>
        </p:spPr>
        <p:txBody>
          <a:bodyPr>
            <a:normAutofit/>
          </a:bodyPr>
          <a:lstStyle/>
          <a:p>
            <a:pPr marL="0" indent="0">
              <a:lnSpc>
                <a:spcPct val="120000"/>
              </a:lnSpc>
              <a:buNone/>
            </a:pPr>
            <a:r>
              <a:rPr lang="he-IL" sz="2400" b="1" dirty="0">
                <a:latin typeface="FrankRuehl" panose="020E0503060101010101" pitchFamily="34" charset="-79"/>
                <a:cs typeface="FrankRuehl" panose="020E0503060101010101" pitchFamily="34" charset="-79"/>
              </a:rPr>
              <a:t>שפת אמת דברים לסוכות</a:t>
            </a:r>
          </a:p>
          <a:p>
            <a:pPr marL="0" indent="0">
              <a:lnSpc>
                <a:spcPct val="120000"/>
              </a:lnSpc>
              <a:buNone/>
            </a:pPr>
            <a:r>
              <a:rPr lang="he-IL" sz="2400" dirty="0" err="1">
                <a:latin typeface="FrankRuehl" panose="020E0503060101010101" pitchFamily="34" charset="-79"/>
                <a:cs typeface="FrankRuehl" panose="020E0503060101010101" pitchFamily="34" charset="-79"/>
              </a:rPr>
              <a:t>בזוה"ק</a:t>
            </a:r>
            <a:r>
              <a:rPr lang="he-IL" sz="2400" dirty="0">
                <a:latin typeface="FrankRuehl" panose="020E0503060101010101" pitchFamily="34" charset="-79"/>
                <a:cs typeface="FrankRuehl" panose="020E0503060101010101" pitchFamily="34" charset="-79"/>
              </a:rPr>
              <a:t> נקרא סוכה </a:t>
            </a:r>
            <a:r>
              <a:rPr lang="he-IL" sz="2400" dirty="0" err="1">
                <a:latin typeface="FrankRuehl" panose="020E0503060101010101" pitchFamily="34" charset="-79"/>
                <a:cs typeface="FrankRuehl" panose="020E0503060101010101" pitchFamily="34" charset="-79"/>
              </a:rPr>
              <a:t>צילא</a:t>
            </a:r>
            <a:r>
              <a:rPr lang="he-IL" sz="2400" dirty="0">
                <a:latin typeface="FrankRuehl" panose="020E0503060101010101" pitchFamily="34" charset="-79"/>
                <a:cs typeface="FrankRuehl" panose="020E0503060101010101" pitchFamily="34" charset="-79"/>
              </a:rPr>
              <a:t> </a:t>
            </a:r>
            <a:r>
              <a:rPr lang="he-IL" sz="2400" dirty="0" err="1">
                <a:latin typeface="FrankRuehl" panose="020E0503060101010101" pitchFamily="34" charset="-79"/>
                <a:cs typeface="FrankRuehl" panose="020E0503060101010101" pitchFamily="34" charset="-79"/>
              </a:rPr>
              <a:t>דמהימנותא</a:t>
            </a:r>
            <a:r>
              <a:rPr lang="he-IL" sz="2400" dirty="0">
                <a:latin typeface="FrankRuehl" panose="020E0503060101010101" pitchFamily="34" charset="-79"/>
                <a:cs typeface="FrankRuehl" panose="020E0503060101010101" pitchFamily="34" charset="-79"/>
              </a:rPr>
              <a:t>. כמ"ש זכרתי לך חסד נעוריך </a:t>
            </a:r>
            <a:r>
              <a:rPr lang="he-IL" sz="2400" dirty="0" err="1">
                <a:latin typeface="FrankRuehl" panose="020E0503060101010101" pitchFamily="34" charset="-79"/>
                <a:cs typeface="FrankRuehl" panose="020E0503060101010101" pitchFamily="34" charset="-79"/>
              </a:rPr>
              <a:t>כו</a:t>
            </a:r>
            <a:r>
              <a:rPr lang="he-IL" sz="2400" dirty="0">
                <a:latin typeface="FrankRuehl" panose="020E0503060101010101" pitchFamily="34" charset="-79"/>
                <a:cs typeface="FrankRuehl" panose="020E0503060101010101" pitchFamily="34" charset="-79"/>
              </a:rPr>
              <a:t>' לכתך אחרי במדבר </a:t>
            </a:r>
            <a:r>
              <a:rPr lang="he-IL" sz="2400" dirty="0" err="1">
                <a:latin typeface="FrankRuehl" panose="020E0503060101010101" pitchFamily="34" charset="-79"/>
                <a:cs typeface="FrankRuehl" panose="020E0503060101010101" pitchFamily="34" charset="-79"/>
              </a:rPr>
              <a:t>כו</a:t>
            </a:r>
            <a:r>
              <a:rPr lang="he-IL" sz="2400" dirty="0">
                <a:latin typeface="FrankRuehl" panose="020E0503060101010101" pitchFamily="34" charset="-79"/>
                <a:cs typeface="FrankRuehl" panose="020E0503060101010101" pitchFamily="34" charset="-79"/>
              </a:rPr>
              <a:t>'. וכמו כן בכל שנה אחר ר"ה </a:t>
            </a:r>
            <a:r>
              <a:rPr lang="he-IL" sz="2400" dirty="0" err="1">
                <a:latin typeface="FrankRuehl" panose="020E0503060101010101" pitchFamily="34" charset="-79"/>
                <a:cs typeface="FrankRuehl" panose="020E0503060101010101" pitchFamily="34" charset="-79"/>
              </a:rPr>
              <a:t>ויוהכ"פ</a:t>
            </a:r>
            <a:r>
              <a:rPr lang="he-IL" sz="2400" dirty="0">
                <a:latin typeface="FrankRuehl" panose="020E0503060101010101" pitchFamily="34" charset="-79"/>
                <a:cs typeface="FrankRuehl" panose="020E0503060101010101" pitchFamily="34" charset="-79"/>
              </a:rPr>
              <a:t> שאדם נפדה מחטאים ועונות נקרא גאולה. [ובימים הללו נעשה כל איש ישראל כקטן שנולד. והוא קטן הצריך </a:t>
            </a:r>
            <a:r>
              <a:rPr lang="he-IL" sz="2400" dirty="0" err="1">
                <a:latin typeface="FrankRuehl" panose="020E0503060101010101" pitchFamily="34" charset="-79"/>
                <a:cs typeface="FrankRuehl" panose="020E0503060101010101" pitchFamily="34" charset="-79"/>
              </a:rPr>
              <a:t>לאמו</a:t>
            </a:r>
            <a:r>
              <a:rPr lang="he-IL" sz="2400" dirty="0">
                <a:latin typeface="FrankRuehl" panose="020E0503060101010101" pitchFamily="34" charset="-79"/>
                <a:cs typeface="FrankRuehl" panose="020E0503060101010101" pitchFamily="34" charset="-79"/>
              </a:rPr>
              <a:t>. וכביכול הבורא </a:t>
            </a:r>
            <a:r>
              <a:rPr lang="he-IL" sz="2400" dirty="0" err="1">
                <a:latin typeface="FrankRuehl" panose="020E0503060101010101" pitchFamily="34" charset="-79"/>
                <a:cs typeface="FrankRuehl" panose="020E0503060101010101" pitchFamily="34" charset="-79"/>
              </a:rPr>
              <a:t>ית</a:t>
            </a:r>
            <a:r>
              <a:rPr lang="he-IL" sz="2400" dirty="0">
                <a:latin typeface="FrankRuehl" panose="020E0503060101010101" pitchFamily="34" charset="-79"/>
                <a:cs typeface="FrankRuehl" panose="020E0503060101010101" pitchFamily="34" charset="-79"/>
              </a:rPr>
              <a:t>' מנהיג אותנו באלה הימים כאם לבנים]. וצריך האדם להשליך עצמו על הבורא </a:t>
            </a:r>
            <a:r>
              <a:rPr lang="he-IL" sz="2400" dirty="0" err="1">
                <a:latin typeface="FrankRuehl" panose="020E0503060101010101" pitchFamily="34" charset="-79"/>
                <a:cs typeface="FrankRuehl" panose="020E0503060101010101" pitchFamily="34" charset="-79"/>
              </a:rPr>
              <a:t>ית</a:t>
            </a:r>
            <a:r>
              <a:rPr lang="he-IL" sz="2400" dirty="0">
                <a:latin typeface="FrankRuehl" panose="020E0503060101010101" pitchFamily="34" charset="-79"/>
                <a:cs typeface="FrankRuehl" panose="020E0503060101010101" pitchFamily="34" charset="-79"/>
              </a:rPr>
              <a:t>' להיות מבקש לצאת מן הבחירה ורשות עצמו רק למשוך אחר הנהגת הבורא כמו שהי' במדבר ה' הולך לפניהם </a:t>
            </a:r>
            <a:r>
              <a:rPr lang="he-IL" sz="2400" dirty="0" err="1">
                <a:latin typeface="FrankRuehl" panose="020E0503060101010101" pitchFamily="34" charset="-79"/>
                <a:cs typeface="FrankRuehl" panose="020E0503060101010101" pitchFamily="34" charset="-79"/>
              </a:rPr>
              <a:t>כו</a:t>
            </a:r>
            <a:r>
              <a:rPr lang="he-IL" sz="2400" dirty="0">
                <a:latin typeface="FrankRuehl" panose="020E0503060101010101" pitchFamily="34" charset="-79"/>
                <a:cs typeface="FrankRuehl" panose="020E0503060101010101" pitchFamily="34" charset="-79"/>
              </a:rPr>
              <a:t>'. ועל ידי התשוקה שחמדו לזה כמ"ש </a:t>
            </a:r>
            <a:r>
              <a:rPr lang="he-IL" sz="2400" dirty="0" err="1">
                <a:latin typeface="FrankRuehl" panose="020E0503060101010101" pitchFamily="34" charset="-79"/>
                <a:cs typeface="FrankRuehl" panose="020E0503060101010101" pitchFamily="34" charset="-79"/>
              </a:rPr>
              <a:t>בצלו</a:t>
            </a:r>
            <a:r>
              <a:rPr lang="he-IL" sz="2400" dirty="0">
                <a:latin typeface="FrankRuehl" panose="020E0503060101010101" pitchFamily="34" charset="-79"/>
                <a:cs typeface="FrankRuehl" panose="020E0503060101010101" pitchFamily="34" charset="-79"/>
              </a:rPr>
              <a:t> חמדתי וישבתי. משכני אחריך נרוצה. וכל זה מתקיים גם בימי הסוכות. שע"י שכבר נכשל האדם בעונות צריך להיות ירא לנפשו שלא יתקלקל שוב. וצריך לברוח תחת כנפיו </a:t>
            </a:r>
            <a:r>
              <a:rPr lang="he-IL" sz="2400" dirty="0" err="1">
                <a:latin typeface="FrankRuehl" panose="020E0503060101010101" pitchFamily="34" charset="-79"/>
                <a:cs typeface="FrankRuehl" panose="020E0503060101010101" pitchFamily="34" charset="-79"/>
              </a:rPr>
              <a:t>ית"ש</a:t>
            </a:r>
            <a:r>
              <a:rPr lang="he-IL" sz="2400" dirty="0">
                <a:latin typeface="FrankRuehl" panose="020E0503060101010101" pitchFamily="34" charset="-79"/>
                <a:cs typeface="FrankRuehl" panose="020E0503060101010101" pitchFamily="34" charset="-79"/>
              </a:rPr>
              <a:t>. וגם בעודנו בסוכה צריך לשוב בתשובה. וע"ז נאמר ישובו יושבי </a:t>
            </a:r>
            <a:r>
              <a:rPr lang="he-IL" sz="2400" dirty="0" err="1">
                <a:latin typeface="FrankRuehl" panose="020E0503060101010101" pitchFamily="34" charset="-79"/>
                <a:cs typeface="FrankRuehl" panose="020E0503060101010101" pitchFamily="34" charset="-79"/>
              </a:rPr>
              <a:t>בצלו</a:t>
            </a:r>
            <a:r>
              <a:rPr lang="he-IL" sz="2400" dirty="0">
                <a:latin typeface="FrankRuehl" panose="020E0503060101010101" pitchFamily="34" charset="-79"/>
                <a:cs typeface="FrankRuehl" panose="020E0503060101010101" pitchFamily="34" charset="-79"/>
              </a:rPr>
              <a:t>. וכמ"ש בס' קדושת לוי שבסוכות הוא תשובה מאהבה ע"ש. </a:t>
            </a:r>
          </a:p>
        </p:txBody>
      </p:sp>
    </p:spTree>
    <p:extLst>
      <p:ext uri="{BB962C8B-B14F-4D97-AF65-F5344CB8AC3E}">
        <p14:creationId xmlns:p14="http://schemas.microsoft.com/office/powerpoint/2010/main" val="1957847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0276244-B53C-465A-9516-DC925CE0F951}"/>
              </a:ext>
            </a:extLst>
          </p:cNvPr>
          <p:cNvSpPr>
            <a:spLocks noGrp="1"/>
          </p:cNvSpPr>
          <p:nvPr>
            <p:ph type="title"/>
          </p:nvPr>
        </p:nvSpPr>
        <p:spPr/>
        <p:txBody>
          <a:bodyPr>
            <a:normAutofit/>
          </a:bodyPr>
          <a:lstStyle/>
          <a:p>
            <a:pPr algn="ctr"/>
            <a:r>
              <a:rPr lang="he-IL" sz="6600" dirty="0">
                <a:solidFill>
                  <a:srgbClr val="0070C0"/>
                </a:solidFill>
              </a:rPr>
              <a:t>פרק י'</a:t>
            </a:r>
          </a:p>
        </p:txBody>
      </p:sp>
      <p:sp>
        <p:nvSpPr>
          <p:cNvPr id="3" name="מציין מיקום תוכן 2">
            <a:extLst>
              <a:ext uri="{FF2B5EF4-FFF2-40B4-BE49-F238E27FC236}">
                <a16:creationId xmlns:a16="http://schemas.microsoft.com/office/drawing/2014/main" id="{1C842218-0737-4D9F-9704-99EFD5385A93}"/>
              </a:ext>
            </a:extLst>
          </p:cNvPr>
          <p:cNvSpPr>
            <a:spLocks noGrp="1"/>
          </p:cNvSpPr>
          <p:nvPr>
            <p:ph idx="1"/>
          </p:nvPr>
        </p:nvSpPr>
        <p:spPr>
          <a:xfrm>
            <a:off x="838200" y="2607504"/>
            <a:ext cx="10515600" cy="1924740"/>
          </a:xfrm>
        </p:spPr>
        <p:txBody>
          <a:bodyPr>
            <a:normAutofit/>
          </a:bodyPr>
          <a:lstStyle/>
          <a:p>
            <a:pPr marL="0" indent="0" algn="ctr">
              <a:buNone/>
            </a:pPr>
            <a:r>
              <a:rPr lang="he-IL" sz="12000" dirty="0">
                <a:solidFill>
                  <a:srgbClr val="FF0000"/>
                </a:solidFill>
              </a:rPr>
              <a:t>החצוצרות</a:t>
            </a:r>
          </a:p>
        </p:txBody>
      </p:sp>
      <p:pic>
        <p:nvPicPr>
          <p:cNvPr id="1026" name="Picture 2" descr="החצוצרות של משה רבינו ושל בית המקדש - לימוד וערכים">
            <a:extLst>
              <a:ext uri="{FF2B5EF4-FFF2-40B4-BE49-F238E27FC236}">
                <a16:creationId xmlns:a16="http://schemas.microsoft.com/office/drawing/2014/main" id="{CEB9BDF5-AEFD-4F4C-BC78-A2C25C67F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56" y="426279"/>
            <a:ext cx="2105025" cy="21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777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CC5C4C7-1BCA-43EE-B6C1-9F681EFE0F20}"/>
              </a:ext>
            </a:extLst>
          </p:cNvPr>
          <p:cNvSpPr>
            <a:spLocks noGrp="1"/>
          </p:cNvSpPr>
          <p:nvPr>
            <p:ph type="title"/>
          </p:nvPr>
        </p:nvSpPr>
        <p:spPr/>
        <p:txBody>
          <a:bodyPr/>
          <a:lstStyle/>
          <a:p>
            <a:r>
              <a:rPr lang="he-IL" dirty="0"/>
              <a:t>במדבר י' - החצוצרות</a:t>
            </a:r>
          </a:p>
        </p:txBody>
      </p:sp>
      <p:sp>
        <p:nvSpPr>
          <p:cNvPr id="3" name="מציין מיקום תוכן 2">
            <a:extLst>
              <a:ext uri="{FF2B5EF4-FFF2-40B4-BE49-F238E27FC236}">
                <a16:creationId xmlns:a16="http://schemas.microsoft.com/office/drawing/2014/main" id="{6D257D53-0994-4EBA-85DB-E0AB10E6C817}"/>
              </a:ext>
            </a:extLst>
          </p:cNvPr>
          <p:cNvSpPr>
            <a:spLocks noGrp="1"/>
          </p:cNvSpPr>
          <p:nvPr>
            <p:ph idx="1"/>
          </p:nvPr>
        </p:nvSpPr>
        <p:spPr/>
        <p:txBody>
          <a:bodyPr>
            <a:normAutofit fontScale="77500" lnSpcReduction="20000"/>
          </a:bodyPr>
          <a:lstStyle/>
          <a:p>
            <a:pPr marL="0" indent="0">
              <a:lnSpc>
                <a:spcPct val="150000"/>
              </a:lnSpc>
              <a:buNone/>
            </a:pPr>
            <a:r>
              <a:rPr lang="he-IL" dirty="0"/>
              <a:t>(א) וַיְדַבֵּ֥ר יְהוָ֖ה </a:t>
            </a:r>
            <a:r>
              <a:rPr lang="he-IL" dirty="0" err="1"/>
              <a:t>אֶל־מֹשֶׁ֥ה</a:t>
            </a:r>
            <a:r>
              <a:rPr lang="he-IL" dirty="0"/>
              <a:t> </a:t>
            </a:r>
            <a:r>
              <a:rPr lang="he-IL" dirty="0" err="1"/>
              <a:t>לֵּאמֹֽר</a:t>
            </a:r>
            <a:r>
              <a:rPr lang="he-IL" dirty="0"/>
              <a:t>׃ (ב) עֲשֵׂ֣ה לְךָ֗ שְׁתֵּי֙ חֲצֽוֹצְרֹ֣ת כֶּ֔סֶף מִקְשָׁ֖ה תַּעֲשֶׂ֣ה אֹתָ֑ם וְהָי֤וּ לְךָ֙ לְמִקְרָ֣א הָֽעֵדָ֔ה וּלְמַסַּ֖ע </a:t>
            </a:r>
            <a:r>
              <a:rPr lang="he-IL" dirty="0" err="1"/>
              <a:t>אֶת־הַֽמַּחֲנֽוֹת</a:t>
            </a:r>
            <a:r>
              <a:rPr lang="he-IL" dirty="0"/>
              <a:t>׃ (ג) וְתָקְע֖וּ בָּהֵ֑ן וְנֽוֹעֲד֤וּ אֵלֶ֙יךָ֙ </a:t>
            </a:r>
            <a:r>
              <a:rPr lang="he-IL" dirty="0" err="1"/>
              <a:t>כָּל־הָ֣עֵדָ֔ה</a:t>
            </a:r>
            <a:r>
              <a:rPr lang="he-IL" dirty="0"/>
              <a:t> </a:t>
            </a:r>
            <a:r>
              <a:rPr lang="he-IL" dirty="0" err="1"/>
              <a:t>אֶל־פֶּ֖תַח</a:t>
            </a:r>
            <a:r>
              <a:rPr lang="he-IL" dirty="0"/>
              <a:t> אֹ֥הֶל מוֹעֵֽד׃ (ד) </a:t>
            </a:r>
            <a:r>
              <a:rPr lang="he-IL" dirty="0" err="1"/>
              <a:t>וְאִם־בְּאַחַ֖ת</a:t>
            </a:r>
            <a:r>
              <a:rPr lang="he-IL" dirty="0"/>
              <a:t> </a:t>
            </a:r>
            <a:r>
              <a:rPr lang="he-IL" dirty="0" smtClean="0"/>
              <a:t>יִתְקָ֑עוּ וְנוֹעֲד֤וּ אֵלֶ֙יךָ֙ הַנְּשִׂיאִ֔ים רָאשֵׁ֖י אַלְפֵ֥י יִשְׂרָאֵֽל׃ </a:t>
            </a:r>
            <a:r>
              <a:rPr lang="he-IL" dirty="0"/>
              <a:t>(ה) וּתְקַעְתֶּ֖ם תְּרוּעָ֑ה וְנָֽסְעוּ֙ הַֽמַּחֲנ֔וֹת הַחֹנִ֖ים קֵֽדְמָה׃ (ו) וּתְקַעְתֶּ֤ם תְּרוּעָה֙ שֵׁנִ֔ית וְנָֽסְעוּ֙ הַֽמַּחֲנ֔וֹת הַחֹנִ֖ים תֵּימָ֑נָה תְּרוּעָ֥ה יִתְקְע֖וּ </a:t>
            </a:r>
            <a:r>
              <a:rPr lang="he-IL" dirty="0" err="1"/>
              <a:t>לְמַסְעֵיהֶֽם</a:t>
            </a:r>
            <a:r>
              <a:rPr lang="he-IL" dirty="0"/>
              <a:t>׃ (ז) וּבְהַקְהִ֖יל </a:t>
            </a:r>
            <a:r>
              <a:rPr lang="he-IL" dirty="0" err="1"/>
              <a:t>אֶת־הַקָּהָ֑ל</a:t>
            </a:r>
            <a:r>
              <a:rPr lang="he-IL" dirty="0"/>
              <a:t> תִּתְקְע֖וּ וְלֹ֥א תָרִֽיעוּ׃ (ח) וּבְנֵ֤י אַהֲרֹן֙ </a:t>
            </a:r>
            <a:r>
              <a:rPr lang="he-IL" dirty="0" err="1"/>
              <a:t>הַכֹּ֣הֲנִ֔ים</a:t>
            </a:r>
            <a:r>
              <a:rPr lang="he-IL" dirty="0"/>
              <a:t> יִתְקְע֖וּ </a:t>
            </a:r>
            <a:r>
              <a:rPr lang="he-IL" dirty="0" err="1"/>
              <a:t>בַּֽחֲצֹצְר֑וֹת</a:t>
            </a:r>
            <a:r>
              <a:rPr lang="he-IL" dirty="0"/>
              <a:t> וְהָי֥וּ לָכֶ֛ם </a:t>
            </a:r>
            <a:r>
              <a:rPr lang="he-IL" dirty="0" err="1"/>
              <a:t>לְחֻקַּ֥ת</a:t>
            </a:r>
            <a:r>
              <a:rPr lang="he-IL" dirty="0"/>
              <a:t> עוֹלָ֖ם </a:t>
            </a:r>
            <a:r>
              <a:rPr lang="he-IL" dirty="0" err="1"/>
              <a:t>לְדֹרֹתֵיכֶֽם</a:t>
            </a:r>
            <a:r>
              <a:rPr lang="he-IL" dirty="0"/>
              <a:t>׃ (ט) </a:t>
            </a:r>
            <a:r>
              <a:rPr lang="he-IL" dirty="0" err="1"/>
              <a:t>וְכִֽי־תָבֹ֨או</a:t>
            </a:r>
            <a:r>
              <a:rPr lang="he-IL" dirty="0"/>
              <a:t>ּ מִלְחָמָ֜ה בְּאַרְצְכֶ֗ם </a:t>
            </a:r>
            <a:r>
              <a:rPr lang="he-IL" dirty="0" err="1"/>
              <a:t>עַל־הַצַּר</a:t>
            </a:r>
            <a:r>
              <a:rPr lang="he-IL" dirty="0"/>
              <a:t>֙ הַצֹּרֵ֣ר אֶתְכֶ֔ם וַהֲרֵעֹתֶ֖ם </a:t>
            </a:r>
            <a:r>
              <a:rPr lang="he-IL" dirty="0" err="1"/>
              <a:t>בַּחֲצֹצְר֑וֹת</a:t>
            </a:r>
            <a:r>
              <a:rPr lang="he-IL" dirty="0"/>
              <a:t> וֲנִזְכַּרְתֶּ֗ם לִפְנֵי֙ יְהוָ֣ה </a:t>
            </a:r>
            <a:r>
              <a:rPr lang="he-IL" dirty="0" err="1"/>
              <a:t>אֱלֹֽהֵיכֶ֔ם</a:t>
            </a:r>
            <a:r>
              <a:rPr lang="he-IL" dirty="0"/>
              <a:t> וְנוֹשַׁעְתֶּ֖ם מֵאֹיְבֵיכֶֽם׃ (י) וּבְי֨וֹם שִׂמְחַתְכֶ֥ם וּֽבְמוֹעֲדֵיכֶם֮ וּבְרָאשֵׁ֣י </a:t>
            </a:r>
            <a:r>
              <a:rPr lang="he-IL" dirty="0" err="1"/>
              <a:t>חָדְשֵׁיכֶם</a:t>
            </a:r>
            <a:r>
              <a:rPr lang="he-IL" dirty="0"/>
              <a:t>֒ וּתְקַעְתֶּ֣ם </a:t>
            </a:r>
            <a:r>
              <a:rPr lang="he-IL" dirty="0" err="1"/>
              <a:t>בַּחֲצֹֽצְרֹ֗ת</a:t>
            </a:r>
            <a:r>
              <a:rPr lang="he-IL" dirty="0"/>
              <a:t> עַ֚ל </a:t>
            </a:r>
            <a:r>
              <a:rPr lang="he-IL" dirty="0" err="1"/>
              <a:t>עֹלֹ֣תֵיכֶ֔ם</a:t>
            </a:r>
            <a:r>
              <a:rPr lang="he-IL" dirty="0"/>
              <a:t> וְעַ֖ל זִבְחֵ֣י </a:t>
            </a:r>
            <a:r>
              <a:rPr lang="he-IL" dirty="0" err="1"/>
              <a:t>שַׁלְמֵיכֶ֑ם</a:t>
            </a:r>
            <a:r>
              <a:rPr lang="he-IL" dirty="0"/>
              <a:t> וְהָי֨וּ לָכֶ֤ם </a:t>
            </a:r>
            <a:r>
              <a:rPr lang="he-IL" dirty="0" err="1"/>
              <a:t>לְזִכָּרוֹן</a:t>
            </a:r>
            <a:r>
              <a:rPr lang="he-IL" dirty="0"/>
              <a:t>֙ לִפְנֵ֣י </a:t>
            </a:r>
            <a:r>
              <a:rPr lang="he-IL" dirty="0" err="1"/>
              <a:t>אֱלֹֽהֵיכֶ֔ם</a:t>
            </a:r>
            <a:r>
              <a:rPr lang="he-IL" dirty="0"/>
              <a:t> אֲנִ֖י יְהוָ֥ה </a:t>
            </a:r>
            <a:r>
              <a:rPr lang="he-IL" dirty="0" err="1"/>
              <a:t>אֱלֹהֵיכֶֽם</a:t>
            </a:r>
            <a:r>
              <a:rPr lang="he-IL" dirty="0"/>
              <a:t>׃</a:t>
            </a:r>
          </a:p>
        </p:txBody>
      </p:sp>
    </p:spTree>
    <p:extLst>
      <p:ext uri="{BB962C8B-B14F-4D97-AF65-F5344CB8AC3E}">
        <p14:creationId xmlns:p14="http://schemas.microsoft.com/office/powerpoint/2010/main" val="1096687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399B734-A4E3-44BC-B885-D77B5FD20ABC}"/>
              </a:ext>
            </a:extLst>
          </p:cNvPr>
          <p:cNvSpPr>
            <a:spLocks noGrp="1"/>
          </p:cNvSpPr>
          <p:nvPr>
            <p:ph type="title"/>
          </p:nvPr>
        </p:nvSpPr>
        <p:spPr>
          <a:xfrm>
            <a:off x="838200" y="40983"/>
            <a:ext cx="10515600" cy="760290"/>
          </a:xfrm>
        </p:spPr>
        <p:txBody>
          <a:bodyPr>
            <a:normAutofit/>
          </a:bodyPr>
          <a:lstStyle/>
          <a:p>
            <a:r>
              <a:rPr lang="he-IL" sz="2400" dirty="0">
                <a:solidFill>
                  <a:srgbClr val="FF0000"/>
                </a:solidFill>
                <a:latin typeface="Guttman Yad-Brush" panose="02010401010101010101" pitchFamily="2" charset="-79"/>
                <a:cs typeface="Guttman Yad-Brush" panose="02010401010101010101" pitchFamily="2" charset="-79"/>
              </a:rPr>
              <a:t>השלם את הטבלה המסכמת את ההוראות הקשורות בחצוצרות:</a:t>
            </a:r>
          </a:p>
        </p:txBody>
      </p:sp>
      <p:graphicFrame>
        <p:nvGraphicFramePr>
          <p:cNvPr id="4" name="טבלה 4">
            <a:extLst>
              <a:ext uri="{FF2B5EF4-FFF2-40B4-BE49-F238E27FC236}">
                <a16:creationId xmlns:a16="http://schemas.microsoft.com/office/drawing/2014/main" id="{76B85EFE-2465-4368-839E-D17A430D7000}"/>
              </a:ext>
            </a:extLst>
          </p:cNvPr>
          <p:cNvGraphicFramePr>
            <a:graphicFrameLocks noGrp="1"/>
          </p:cNvGraphicFramePr>
          <p:nvPr>
            <p:ph idx="1"/>
            <p:extLst>
              <p:ext uri="{D42A27DB-BD31-4B8C-83A1-F6EECF244321}">
                <p14:modId xmlns:p14="http://schemas.microsoft.com/office/powerpoint/2010/main" val="3278871051"/>
              </p:ext>
            </p:extLst>
          </p:nvPr>
        </p:nvGraphicFramePr>
        <p:xfrm>
          <a:off x="0" y="603452"/>
          <a:ext cx="12191999" cy="4856480"/>
        </p:xfrm>
        <a:graphic>
          <a:graphicData uri="http://schemas.openxmlformats.org/drawingml/2006/table">
            <a:tbl>
              <a:tblPr rtl="1" firstRow="1" bandRow="1">
                <a:tableStyleId>{00A15C55-8517-42AA-B614-E9B94910E393}</a:tableStyleId>
              </a:tblPr>
              <a:tblGrid>
                <a:gridCol w="555911">
                  <a:extLst>
                    <a:ext uri="{9D8B030D-6E8A-4147-A177-3AD203B41FA5}">
                      <a16:colId xmlns:a16="http://schemas.microsoft.com/office/drawing/2014/main" val="1077896002"/>
                    </a:ext>
                  </a:extLst>
                </a:gridCol>
                <a:gridCol w="4320888">
                  <a:extLst>
                    <a:ext uri="{9D8B030D-6E8A-4147-A177-3AD203B41FA5}">
                      <a16:colId xmlns:a16="http://schemas.microsoft.com/office/drawing/2014/main" val="1803699236"/>
                    </a:ext>
                  </a:extLst>
                </a:gridCol>
                <a:gridCol w="2729811">
                  <a:extLst>
                    <a:ext uri="{9D8B030D-6E8A-4147-A177-3AD203B41FA5}">
                      <a16:colId xmlns:a16="http://schemas.microsoft.com/office/drawing/2014/main" val="254732287"/>
                    </a:ext>
                  </a:extLst>
                </a:gridCol>
                <a:gridCol w="2146989">
                  <a:extLst>
                    <a:ext uri="{9D8B030D-6E8A-4147-A177-3AD203B41FA5}">
                      <a16:colId xmlns:a16="http://schemas.microsoft.com/office/drawing/2014/main" val="521378126"/>
                    </a:ext>
                  </a:extLst>
                </a:gridCol>
                <a:gridCol w="2438400">
                  <a:extLst>
                    <a:ext uri="{9D8B030D-6E8A-4147-A177-3AD203B41FA5}">
                      <a16:colId xmlns:a16="http://schemas.microsoft.com/office/drawing/2014/main" val="2685559271"/>
                    </a:ext>
                  </a:extLst>
                </a:gridCol>
              </a:tblGrid>
              <a:tr h="370840">
                <a:tc>
                  <a:txBody>
                    <a:bodyPr/>
                    <a:lstStyle/>
                    <a:p>
                      <a:pPr rtl="1"/>
                      <a:endParaRPr lang="he-IL" dirty="0"/>
                    </a:p>
                  </a:txBody>
                  <a:tcPr/>
                </a:tc>
                <a:tc>
                  <a:txBody>
                    <a:bodyPr/>
                    <a:lstStyle/>
                    <a:p>
                      <a:pPr rtl="1"/>
                      <a:r>
                        <a:rPr lang="he-IL" dirty="0"/>
                        <a:t>ציטוט ההוראה</a:t>
                      </a:r>
                    </a:p>
                  </a:txBody>
                  <a:tcPr/>
                </a:tc>
                <a:tc>
                  <a:txBody>
                    <a:bodyPr/>
                    <a:lstStyle/>
                    <a:p>
                      <a:pPr rtl="1"/>
                      <a:r>
                        <a:rPr lang="he-IL" dirty="0"/>
                        <a:t>ציטוט משמעות ההוראה</a:t>
                      </a:r>
                    </a:p>
                  </a:txBody>
                  <a:tcPr/>
                </a:tc>
                <a:tc>
                  <a:txBody>
                    <a:bodyPr/>
                    <a:lstStyle/>
                    <a:p>
                      <a:pPr rtl="1"/>
                      <a:r>
                        <a:rPr lang="he-IL" dirty="0"/>
                        <a:t>ההוראה בלשונך</a:t>
                      </a:r>
                    </a:p>
                  </a:txBody>
                  <a:tcPr/>
                </a:tc>
                <a:tc>
                  <a:txBody>
                    <a:bodyPr/>
                    <a:lstStyle/>
                    <a:p>
                      <a:pPr rtl="1"/>
                      <a:r>
                        <a:rPr lang="he-IL" dirty="0"/>
                        <a:t>משמעותה בלשונך</a:t>
                      </a:r>
                    </a:p>
                  </a:txBody>
                  <a:tcPr/>
                </a:tc>
                <a:extLst>
                  <a:ext uri="{0D108BD9-81ED-4DB2-BD59-A6C34878D82A}">
                    <a16:rowId xmlns:a16="http://schemas.microsoft.com/office/drawing/2014/main" val="2465354945"/>
                  </a:ext>
                </a:extLst>
              </a:tr>
              <a:tr h="370840">
                <a:tc>
                  <a:txBody>
                    <a:bodyPr/>
                    <a:lstStyle/>
                    <a:p>
                      <a:pPr rtl="1"/>
                      <a:r>
                        <a:rPr lang="he-IL" dirty="0"/>
                        <a:t>1</a:t>
                      </a:r>
                    </a:p>
                  </a:txBody>
                  <a:tcPr/>
                </a:tc>
                <a:tc>
                  <a:txBody>
                    <a:bodyPr/>
                    <a:lstStyle/>
                    <a:p>
                      <a:pPr rtl="1"/>
                      <a:r>
                        <a:rPr lang="he-IL" dirty="0"/>
                        <a:t>וְתָקְע֖וּ בָּהֵ֑ן </a:t>
                      </a:r>
                    </a:p>
                  </a:txBody>
                  <a:tcPr/>
                </a:tc>
                <a:tc>
                  <a:txBody>
                    <a:bodyPr/>
                    <a:lstStyle/>
                    <a:p>
                      <a:pPr rtl="1"/>
                      <a:r>
                        <a:rPr lang="he-IL" dirty="0" smtClean="0"/>
                        <a:t>וְנֽוֹעֲד֤וּ אֵלֶ֙יךָ֙ </a:t>
                      </a:r>
                      <a:r>
                        <a:rPr lang="he-IL" dirty="0" err="1" smtClean="0"/>
                        <a:t>כָּל־הָ֣עֵדָ֔ה</a:t>
                      </a:r>
                      <a:r>
                        <a:rPr lang="he-IL" dirty="0" smtClean="0"/>
                        <a:t> </a:t>
                      </a:r>
                      <a:r>
                        <a:rPr lang="he-IL" dirty="0" err="1" smtClean="0"/>
                        <a:t>אֶל־פֶּ֖תַח</a:t>
                      </a:r>
                      <a:r>
                        <a:rPr lang="he-IL" dirty="0" smtClean="0"/>
                        <a:t> אֹ֥הֶל מוֹעֵֽד</a:t>
                      </a:r>
                      <a:endParaRPr lang="he-IL" dirty="0"/>
                    </a:p>
                  </a:txBody>
                  <a:tcPr/>
                </a:tc>
                <a:tc>
                  <a:txBody>
                    <a:bodyPr/>
                    <a:lstStyle/>
                    <a:p>
                      <a:pPr rtl="1"/>
                      <a:r>
                        <a:rPr lang="he-IL" dirty="0" smtClean="0"/>
                        <a:t>לתקוע בחצוצרות</a:t>
                      </a:r>
                      <a:endParaRPr lang="he-IL" dirty="0"/>
                    </a:p>
                  </a:txBody>
                  <a:tcPr/>
                </a:tc>
                <a:tc>
                  <a:txBody>
                    <a:bodyPr/>
                    <a:lstStyle/>
                    <a:p>
                      <a:pPr rtl="1"/>
                      <a:r>
                        <a:rPr lang="he-IL" dirty="0" smtClean="0"/>
                        <a:t>כל העם צריכים להיקהל אל פתח אוהל מועד</a:t>
                      </a:r>
                      <a:endParaRPr lang="he-IL" dirty="0"/>
                    </a:p>
                  </a:txBody>
                  <a:tcPr/>
                </a:tc>
                <a:extLst>
                  <a:ext uri="{0D108BD9-81ED-4DB2-BD59-A6C34878D82A}">
                    <a16:rowId xmlns:a16="http://schemas.microsoft.com/office/drawing/2014/main" val="1338291783"/>
                  </a:ext>
                </a:extLst>
              </a:tr>
              <a:tr h="370840">
                <a:tc>
                  <a:txBody>
                    <a:bodyPr/>
                    <a:lstStyle/>
                    <a:p>
                      <a:pPr rtl="1"/>
                      <a:r>
                        <a:rPr lang="he-IL" dirty="0"/>
                        <a:t>2</a:t>
                      </a:r>
                    </a:p>
                  </a:txBody>
                  <a:tcPr/>
                </a:tc>
                <a:tc>
                  <a:txBody>
                    <a:bodyPr/>
                    <a:lstStyle/>
                    <a:p>
                      <a:pPr rtl="1"/>
                      <a:r>
                        <a:rPr lang="he-IL" dirty="0" err="1" smtClean="0"/>
                        <a:t>וְאִם־בְּאַחַ֖ת</a:t>
                      </a:r>
                      <a:r>
                        <a:rPr lang="he-IL" dirty="0" smtClean="0"/>
                        <a:t> יִתְקָ֑עוּ </a:t>
                      </a:r>
                      <a:endParaRPr lang="he-IL" dirty="0"/>
                    </a:p>
                  </a:txBody>
                  <a:tcPr/>
                </a:tc>
                <a:tc>
                  <a:txBody>
                    <a:bodyPr/>
                    <a:lstStyle/>
                    <a:p>
                      <a:pPr rtl="1"/>
                      <a:r>
                        <a:rPr lang="he-IL" dirty="0" smtClean="0"/>
                        <a:t>וְנוֹעֲד֤וּ אֵלֶ֙יךָ֙ הַנְּשִׂיאִ֔ים רָאשֵׁ֖י אַלְפֵ֥י יִשְׂרָאֵֽל</a:t>
                      </a:r>
                      <a:endParaRPr lang="he-IL" dirty="0"/>
                    </a:p>
                  </a:txBody>
                  <a:tcPr/>
                </a:tc>
                <a:tc>
                  <a:txBody>
                    <a:bodyPr/>
                    <a:lstStyle/>
                    <a:p>
                      <a:pPr rtl="1"/>
                      <a:r>
                        <a:rPr lang="he-IL" dirty="0" smtClean="0"/>
                        <a:t>לתקוע בחצוצרה אחת</a:t>
                      </a:r>
                      <a:endParaRPr lang="he-IL" dirty="0"/>
                    </a:p>
                  </a:txBody>
                  <a:tcPr/>
                </a:tc>
                <a:tc>
                  <a:txBody>
                    <a:bodyPr/>
                    <a:lstStyle/>
                    <a:p>
                      <a:pPr rtl="1"/>
                      <a:r>
                        <a:rPr lang="he-IL" dirty="0" smtClean="0"/>
                        <a:t>הנשיאים צריכים להיקהל</a:t>
                      </a:r>
                      <a:r>
                        <a:rPr lang="he-IL" baseline="0" dirty="0" smtClean="0"/>
                        <a:t> </a:t>
                      </a:r>
                      <a:endParaRPr lang="he-IL" dirty="0"/>
                    </a:p>
                  </a:txBody>
                  <a:tcPr/>
                </a:tc>
                <a:extLst>
                  <a:ext uri="{0D108BD9-81ED-4DB2-BD59-A6C34878D82A}">
                    <a16:rowId xmlns:a16="http://schemas.microsoft.com/office/drawing/2014/main" val="3373019696"/>
                  </a:ext>
                </a:extLst>
              </a:tr>
              <a:tr h="370840">
                <a:tc>
                  <a:txBody>
                    <a:bodyPr/>
                    <a:lstStyle/>
                    <a:p>
                      <a:pPr rtl="1"/>
                      <a:r>
                        <a:rPr lang="he-IL" dirty="0"/>
                        <a:t>3</a:t>
                      </a:r>
                    </a:p>
                  </a:txBody>
                  <a:tcPr/>
                </a:tc>
                <a:tc>
                  <a:txBody>
                    <a:bodyPr/>
                    <a:lstStyle/>
                    <a:p>
                      <a:pPr rtl="1"/>
                      <a:r>
                        <a:rPr lang="he-IL" dirty="0" smtClean="0"/>
                        <a:t>וּתְקַעְתֶּ֖ם תְּרוּעָ֑ה </a:t>
                      </a:r>
                      <a:endParaRPr lang="he-IL" dirty="0"/>
                    </a:p>
                  </a:txBody>
                  <a:tcPr/>
                </a:tc>
                <a:tc>
                  <a:txBody>
                    <a:bodyPr/>
                    <a:lstStyle/>
                    <a:p>
                      <a:pPr rtl="1"/>
                      <a:r>
                        <a:rPr lang="he-IL" dirty="0"/>
                        <a:t>וְנָֽסְעוּ֙ הַֽמַּחֲנ֔וֹת הַחֹנִ֖ים קֵֽדְמָה׃</a:t>
                      </a:r>
                    </a:p>
                  </a:txBody>
                  <a:tcPr/>
                </a:tc>
                <a:tc>
                  <a:txBody>
                    <a:bodyPr/>
                    <a:lstStyle/>
                    <a:p>
                      <a:pPr rtl="1"/>
                      <a:r>
                        <a:rPr lang="he-IL" dirty="0" smtClean="0"/>
                        <a:t>לתקוע תרועה</a:t>
                      </a:r>
                      <a:endParaRPr lang="he-IL" dirty="0"/>
                    </a:p>
                  </a:txBody>
                  <a:tcPr/>
                </a:tc>
                <a:tc>
                  <a:txBody>
                    <a:bodyPr/>
                    <a:lstStyle/>
                    <a:p>
                      <a:pPr rtl="1"/>
                      <a:r>
                        <a:rPr lang="he-IL" dirty="0" smtClean="0"/>
                        <a:t>כל</a:t>
                      </a:r>
                      <a:r>
                        <a:rPr lang="he-IL" baseline="0" dirty="0" smtClean="0"/>
                        <a:t> המחנות צריכים להתחיל ללכת מזרחה</a:t>
                      </a:r>
                      <a:endParaRPr lang="he-IL" dirty="0"/>
                    </a:p>
                  </a:txBody>
                  <a:tcPr/>
                </a:tc>
                <a:extLst>
                  <a:ext uri="{0D108BD9-81ED-4DB2-BD59-A6C34878D82A}">
                    <a16:rowId xmlns:a16="http://schemas.microsoft.com/office/drawing/2014/main" val="3414539239"/>
                  </a:ext>
                </a:extLst>
              </a:tr>
              <a:tr h="370840">
                <a:tc>
                  <a:txBody>
                    <a:bodyPr/>
                    <a:lstStyle/>
                    <a:p>
                      <a:pPr rtl="1"/>
                      <a:r>
                        <a:rPr lang="he-IL" dirty="0"/>
                        <a:t>4</a:t>
                      </a:r>
                    </a:p>
                  </a:txBody>
                  <a:tcPr/>
                </a:tc>
                <a:tc>
                  <a:txBody>
                    <a:bodyPr/>
                    <a:lstStyle/>
                    <a:p>
                      <a:pPr rtl="1"/>
                      <a:r>
                        <a:rPr lang="he-IL" dirty="0" smtClean="0"/>
                        <a:t>וּתְקַעְתֶּ֤ם תְּרוּעָה֙ שֵׁנִ֔ית </a:t>
                      </a:r>
                      <a:endParaRPr lang="he-IL" dirty="0"/>
                    </a:p>
                  </a:txBody>
                  <a:tcPr/>
                </a:tc>
                <a:tc>
                  <a:txBody>
                    <a:bodyPr/>
                    <a:lstStyle/>
                    <a:p>
                      <a:pPr rtl="1"/>
                      <a:r>
                        <a:rPr lang="he-IL" dirty="0" smtClean="0"/>
                        <a:t>וְנָֽסְעוּ֙ הַֽמַּחֲנ֔וֹת הַחֹנִ֖ים תֵּימָ֑נָה</a:t>
                      </a:r>
                      <a:endParaRPr lang="he-IL" dirty="0"/>
                    </a:p>
                  </a:txBody>
                  <a:tcPr/>
                </a:tc>
                <a:tc>
                  <a:txBody>
                    <a:bodyPr/>
                    <a:lstStyle/>
                    <a:p>
                      <a:pPr rtl="1"/>
                      <a:r>
                        <a:rPr lang="he-IL" dirty="0" smtClean="0"/>
                        <a:t>תוקעים תרועה שנית</a:t>
                      </a:r>
                      <a:endParaRPr lang="he-IL" dirty="0"/>
                    </a:p>
                  </a:txBody>
                  <a:tcPr/>
                </a:tc>
                <a:tc>
                  <a:txBody>
                    <a:bodyPr/>
                    <a:lstStyle/>
                    <a:p>
                      <a:pPr rtl="1"/>
                      <a:r>
                        <a:rPr lang="he-IL" dirty="0" smtClean="0"/>
                        <a:t>כל המחנות צריכים</a:t>
                      </a:r>
                      <a:r>
                        <a:rPr lang="he-IL" baseline="0" dirty="0" smtClean="0"/>
                        <a:t> ללכת דרומה</a:t>
                      </a:r>
                      <a:endParaRPr lang="he-IL" dirty="0"/>
                    </a:p>
                  </a:txBody>
                  <a:tcPr/>
                </a:tc>
                <a:extLst>
                  <a:ext uri="{0D108BD9-81ED-4DB2-BD59-A6C34878D82A}">
                    <a16:rowId xmlns:a16="http://schemas.microsoft.com/office/drawing/2014/main" val="3017971518"/>
                  </a:ext>
                </a:extLst>
              </a:tr>
              <a:tr h="370840">
                <a:tc>
                  <a:txBody>
                    <a:bodyPr/>
                    <a:lstStyle/>
                    <a:p>
                      <a:pPr rtl="1"/>
                      <a:r>
                        <a:rPr lang="he-IL" dirty="0"/>
                        <a:t>5</a:t>
                      </a:r>
                    </a:p>
                  </a:txBody>
                  <a:tcPr/>
                </a:tc>
                <a:tc>
                  <a:txBody>
                    <a:bodyPr/>
                    <a:lstStyle/>
                    <a:p>
                      <a:pPr rtl="1"/>
                      <a:r>
                        <a:rPr lang="he-IL" dirty="0"/>
                        <a:t>וּבְהַקְהִ֖יל </a:t>
                      </a:r>
                      <a:r>
                        <a:rPr lang="he-IL" dirty="0" err="1"/>
                        <a:t>אֶת־הַקָּהָ֑ל</a:t>
                      </a:r>
                      <a:r>
                        <a:rPr lang="he-IL" dirty="0"/>
                        <a:t> </a:t>
                      </a:r>
                    </a:p>
                  </a:txBody>
                  <a:tcPr/>
                </a:tc>
                <a:tc>
                  <a:txBody>
                    <a:bodyPr/>
                    <a:lstStyle/>
                    <a:p>
                      <a:pPr rtl="1"/>
                      <a:r>
                        <a:rPr lang="he-IL" dirty="0" smtClean="0"/>
                        <a:t>תִּתְקְע֖וּ וְלֹ֥א תָרִֽיעוּ</a:t>
                      </a:r>
                      <a:endParaRPr lang="he-IL" dirty="0"/>
                    </a:p>
                  </a:txBody>
                  <a:tcPr/>
                </a:tc>
                <a:tc>
                  <a:txBody>
                    <a:bodyPr/>
                    <a:lstStyle/>
                    <a:p>
                      <a:pPr rtl="1"/>
                      <a:r>
                        <a:rPr lang="he-IL" dirty="0" smtClean="0"/>
                        <a:t>כשמקהלים את העם</a:t>
                      </a:r>
                      <a:endParaRPr lang="he-IL" dirty="0"/>
                    </a:p>
                  </a:txBody>
                  <a:tcPr/>
                </a:tc>
                <a:tc>
                  <a:txBody>
                    <a:bodyPr/>
                    <a:lstStyle/>
                    <a:p>
                      <a:pPr rtl="1"/>
                      <a:r>
                        <a:rPr lang="he-IL" dirty="0" smtClean="0"/>
                        <a:t>לתקוע ולא להריע</a:t>
                      </a:r>
                      <a:endParaRPr lang="he-IL" dirty="0"/>
                    </a:p>
                  </a:txBody>
                  <a:tcPr/>
                </a:tc>
                <a:extLst>
                  <a:ext uri="{0D108BD9-81ED-4DB2-BD59-A6C34878D82A}">
                    <a16:rowId xmlns:a16="http://schemas.microsoft.com/office/drawing/2014/main" val="360412262"/>
                  </a:ext>
                </a:extLst>
              </a:tr>
              <a:tr h="370840">
                <a:tc>
                  <a:txBody>
                    <a:bodyPr/>
                    <a:lstStyle/>
                    <a:p>
                      <a:pPr rtl="1"/>
                      <a:r>
                        <a:rPr lang="he-IL" dirty="0"/>
                        <a:t>6</a:t>
                      </a:r>
                    </a:p>
                  </a:txBody>
                  <a:tcPr/>
                </a:tc>
                <a:tc>
                  <a:txBody>
                    <a:bodyPr/>
                    <a:lstStyle/>
                    <a:p>
                      <a:pPr rtl="1"/>
                      <a:r>
                        <a:rPr lang="he-IL" dirty="0" err="1" smtClean="0"/>
                        <a:t>וְכִֽי־תָבֹ֨או</a:t>
                      </a:r>
                      <a:r>
                        <a:rPr lang="he-IL" dirty="0" smtClean="0"/>
                        <a:t>ּ מִלְחָמָ֜ה בְּאַרְצְכֶ֗ם </a:t>
                      </a:r>
                      <a:r>
                        <a:rPr lang="he-IL" dirty="0" err="1" smtClean="0"/>
                        <a:t>עַל־הַצַּר</a:t>
                      </a:r>
                      <a:r>
                        <a:rPr lang="he-IL" dirty="0" smtClean="0"/>
                        <a:t>֙ </a:t>
                      </a:r>
                      <a:r>
                        <a:rPr lang="he-IL" dirty="0" err="1" smtClean="0"/>
                        <a:t>הַצֹּרֵ֣ר</a:t>
                      </a:r>
                      <a:r>
                        <a:rPr lang="he-IL" dirty="0" smtClean="0"/>
                        <a:t> אֶתְכֶ֔ם וַהֲרֵעֹתֶ֖ם </a:t>
                      </a:r>
                      <a:r>
                        <a:rPr lang="he-IL" dirty="0" err="1" smtClean="0"/>
                        <a:t>בַּחֲצֹצְר֑וֹת</a:t>
                      </a:r>
                      <a:r>
                        <a:rPr lang="he-IL" dirty="0" smtClean="0"/>
                        <a:t> </a:t>
                      </a:r>
                      <a:endParaRPr lang="he-IL" dirty="0"/>
                    </a:p>
                  </a:txBody>
                  <a:tcPr/>
                </a:tc>
                <a:tc>
                  <a:txBody>
                    <a:bodyPr/>
                    <a:lstStyle/>
                    <a:p>
                      <a:pPr rtl="1"/>
                      <a:r>
                        <a:rPr lang="he-IL" dirty="0" smtClean="0"/>
                        <a:t>וֲנִזְכַּרְתֶּ֗ם לִפְנֵי֙ יְהוָ֣ה </a:t>
                      </a:r>
                      <a:r>
                        <a:rPr lang="he-IL" dirty="0" err="1" smtClean="0"/>
                        <a:t>אֱלֹֽהֵיכֶ֔ם</a:t>
                      </a:r>
                      <a:r>
                        <a:rPr lang="he-IL" dirty="0" smtClean="0"/>
                        <a:t> </a:t>
                      </a:r>
                      <a:endParaRPr lang="he-IL" dirty="0"/>
                    </a:p>
                  </a:txBody>
                  <a:tcPr/>
                </a:tc>
                <a:tc>
                  <a:txBody>
                    <a:bodyPr/>
                    <a:lstStyle/>
                    <a:p>
                      <a:pPr rtl="1"/>
                      <a:r>
                        <a:rPr lang="he-IL" dirty="0" smtClean="0"/>
                        <a:t>כשיש מלחמה להריע</a:t>
                      </a:r>
                      <a:r>
                        <a:rPr lang="he-IL" baseline="0" dirty="0" smtClean="0"/>
                        <a:t> בחצוצרות</a:t>
                      </a:r>
                      <a:endParaRPr lang="he-IL" dirty="0"/>
                    </a:p>
                  </a:txBody>
                  <a:tcPr/>
                </a:tc>
                <a:tc>
                  <a:txBody>
                    <a:bodyPr/>
                    <a:lstStyle/>
                    <a:p>
                      <a:pPr rtl="1"/>
                      <a:r>
                        <a:rPr lang="he-IL" dirty="0" smtClean="0"/>
                        <a:t>הקב"ה יזכור </a:t>
                      </a:r>
                      <a:r>
                        <a:rPr lang="he-IL" dirty="0" err="1" smtClean="0"/>
                        <a:t>אותכם</a:t>
                      </a:r>
                      <a:endParaRPr lang="he-IL" dirty="0"/>
                    </a:p>
                  </a:txBody>
                  <a:tcPr/>
                </a:tc>
                <a:extLst>
                  <a:ext uri="{0D108BD9-81ED-4DB2-BD59-A6C34878D82A}">
                    <a16:rowId xmlns:a16="http://schemas.microsoft.com/office/drawing/2014/main" val="2758867104"/>
                  </a:ext>
                </a:extLst>
              </a:tr>
              <a:tr h="370840">
                <a:tc>
                  <a:txBody>
                    <a:bodyPr/>
                    <a:lstStyle/>
                    <a:p>
                      <a:pPr rtl="1"/>
                      <a:r>
                        <a:rPr lang="he-IL" dirty="0"/>
                        <a:t>7</a:t>
                      </a:r>
                    </a:p>
                  </a:txBody>
                  <a:tcPr/>
                </a:tc>
                <a:tc>
                  <a:txBody>
                    <a:bodyPr/>
                    <a:lstStyle/>
                    <a:p>
                      <a:pPr rtl="1"/>
                      <a:r>
                        <a:rPr lang="he-IL" dirty="0" smtClean="0"/>
                        <a:t>וּבְי֨וֹם שִׂמְחַתְכֶ֥ם וּֽבְמוֹעֲדֵיכֶם֮ וּבְרָאשֵׁ֣י </a:t>
                      </a:r>
                      <a:r>
                        <a:rPr lang="he-IL" dirty="0" err="1" smtClean="0"/>
                        <a:t>חָדְשֵׁיכֶם</a:t>
                      </a:r>
                      <a:r>
                        <a:rPr lang="he-IL" dirty="0" smtClean="0"/>
                        <a:t>֒ וּתְקַעְתֶּ֣ם </a:t>
                      </a:r>
                      <a:r>
                        <a:rPr lang="he-IL" dirty="0" err="1" smtClean="0"/>
                        <a:t>בַּחֲצֹֽצְרֹ֗ת</a:t>
                      </a:r>
                      <a:r>
                        <a:rPr lang="he-IL" dirty="0" smtClean="0"/>
                        <a:t> עַ֚ל </a:t>
                      </a:r>
                      <a:r>
                        <a:rPr lang="he-IL" dirty="0" err="1" smtClean="0"/>
                        <a:t>עֹלֹ֣תֵיכֶ֔ם</a:t>
                      </a:r>
                      <a:r>
                        <a:rPr lang="he-IL" dirty="0" smtClean="0"/>
                        <a:t> וְעַ֖ל זִבְחֵ֣י </a:t>
                      </a:r>
                      <a:r>
                        <a:rPr lang="he-IL" dirty="0" err="1" smtClean="0"/>
                        <a:t>שַׁלְמֵיכֶ֑ם</a:t>
                      </a:r>
                      <a:endParaRPr lang="he-IL" dirty="0"/>
                    </a:p>
                  </a:txBody>
                  <a:tcPr/>
                </a:tc>
                <a:tc>
                  <a:txBody>
                    <a:bodyPr/>
                    <a:lstStyle/>
                    <a:p>
                      <a:pPr rtl="1"/>
                      <a:r>
                        <a:rPr lang="he-IL" dirty="0"/>
                        <a:t>וְהָי֨וּ לָכֶ֤ם </a:t>
                      </a:r>
                      <a:r>
                        <a:rPr lang="he-IL" dirty="0" err="1"/>
                        <a:t>לְזִכָּרוֹן</a:t>
                      </a:r>
                      <a:r>
                        <a:rPr lang="he-IL" dirty="0"/>
                        <a:t>֙ לִפְנֵ֣י </a:t>
                      </a:r>
                      <a:r>
                        <a:rPr lang="he-IL" dirty="0" err="1"/>
                        <a:t>אֱלֹֽהֵיכֶ֔ם</a:t>
                      </a:r>
                      <a:r>
                        <a:rPr lang="he-IL" dirty="0"/>
                        <a:t> </a:t>
                      </a:r>
                    </a:p>
                  </a:txBody>
                  <a:tcPr/>
                </a:tc>
                <a:tc>
                  <a:txBody>
                    <a:bodyPr/>
                    <a:lstStyle/>
                    <a:p>
                      <a:pPr rtl="1"/>
                      <a:r>
                        <a:rPr lang="he-IL" dirty="0" smtClean="0"/>
                        <a:t>בימי חג וראש חודש תוקעים בחצוצרות</a:t>
                      </a:r>
                      <a:endParaRPr lang="he-IL" dirty="0"/>
                    </a:p>
                  </a:txBody>
                  <a:tcPr/>
                </a:tc>
                <a:tc>
                  <a:txBody>
                    <a:bodyPr/>
                    <a:lstStyle/>
                    <a:p>
                      <a:pPr rtl="1"/>
                      <a:r>
                        <a:rPr lang="he-IL" dirty="0" smtClean="0"/>
                        <a:t>זה</a:t>
                      </a:r>
                      <a:r>
                        <a:rPr lang="he-IL" baseline="0" dirty="0" smtClean="0"/>
                        <a:t> יהיה לזיכרון לפני ה'</a:t>
                      </a:r>
                      <a:endParaRPr lang="he-IL" dirty="0"/>
                    </a:p>
                  </a:txBody>
                  <a:tcPr/>
                </a:tc>
                <a:extLst>
                  <a:ext uri="{0D108BD9-81ED-4DB2-BD59-A6C34878D82A}">
                    <a16:rowId xmlns:a16="http://schemas.microsoft.com/office/drawing/2014/main" val="2901312966"/>
                  </a:ext>
                </a:extLst>
              </a:tr>
            </a:tbl>
          </a:graphicData>
        </a:graphic>
      </p:graphicFrame>
      <p:sp>
        <p:nvSpPr>
          <p:cNvPr id="5" name="תיבת טקסט 4">
            <a:extLst>
              <a:ext uri="{FF2B5EF4-FFF2-40B4-BE49-F238E27FC236}">
                <a16:creationId xmlns:a16="http://schemas.microsoft.com/office/drawing/2014/main" id="{8826FDD8-406F-4A16-AA5F-1FA3D87E7A40}"/>
              </a:ext>
            </a:extLst>
          </p:cNvPr>
          <p:cNvSpPr txBox="1"/>
          <p:nvPr/>
        </p:nvSpPr>
        <p:spPr>
          <a:xfrm>
            <a:off x="838200" y="5817973"/>
            <a:ext cx="10515600" cy="923330"/>
          </a:xfrm>
          <a:prstGeom prst="rect">
            <a:avLst/>
          </a:prstGeom>
          <a:noFill/>
        </p:spPr>
        <p:txBody>
          <a:bodyPr wrap="square" rtlCol="1">
            <a:spAutoFit/>
          </a:bodyPr>
          <a:lstStyle/>
          <a:p>
            <a:r>
              <a:rPr lang="he-IL" dirty="0">
                <a:solidFill>
                  <a:srgbClr val="FF0000"/>
                </a:solidFill>
                <a:latin typeface="Guttman Yad-Brush" panose="02010401010101010101" pitchFamily="2" charset="-79"/>
                <a:cs typeface="Guttman Yad-Brush" panose="02010401010101010101" pitchFamily="2" charset="-79"/>
              </a:rPr>
              <a:t>מה ההבדל היסודי בין המקרים – 1-5 לבין שני המקרים </a:t>
            </a:r>
            <a:r>
              <a:rPr lang="he-IL" dirty="0" err="1">
                <a:solidFill>
                  <a:srgbClr val="FF0000"/>
                </a:solidFill>
                <a:latin typeface="Guttman Yad-Brush" panose="02010401010101010101" pitchFamily="2" charset="-79"/>
                <a:cs typeface="Guttman Yad-Brush" panose="02010401010101010101" pitchFamily="2" charset="-79"/>
              </a:rPr>
              <a:t>האחרנים</a:t>
            </a:r>
            <a:r>
              <a:rPr lang="he-IL" dirty="0">
                <a:solidFill>
                  <a:srgbClr val="FF0000"/>
                </a:solidFill>
                <a:latin typeface="Guttman Yad-Brush" panose="02010401010101010101" pitchFamily="2" charset="-79"/>
                <a:cs typeface="Guttman Yad-Brush" panose="02010401010101010101" pitchFamily="2" charset="-79"/>
              </a:rPr>
              <a:t>?</a:t>
            </a: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smtClean="0">
                <a:solidFill>
                  <a:srgbClr val="FF0000"/>
                </a:solidFill>
                <a:latin typeface="Guttman Drogolin" panose="02010401010101010101" pitchFamily="2" charset="-79"/>
                <a:cs typeface="Guttman Drogolin" panose="02010401010101010101" pitchFamily="2" charset="-79"/>
              </a:rPr>
              <a:t>חמשת המקרים הראשונים רלוונטיים רק למדבר והשניים האחרונים הם גם לארץ</a:t>
            </a:r>
            <a:endParaRPr lang="he-IL" dirty="0">
              <a:solidFill>
                <a:srgbClr val="FF0000"/>
              </a:solidFill>
              <a:latin typeface="Guttman Drogolin" panose="02010401010101010101" pitchFamily="2" charset="-79"/>
              <a:cs typeface="Guttman Drogolin" panose="02010401010101010101" pitchFamily="2" charset="-79"/>
            </a:endParaRPr>
          </a:p>
        </p:txBody>
      </p:sp>
    </p:spTree>
    <p:extLst>
      <p:ext uri="{BB962C8B-B14F-4D97-AF65-F5344CB8AC3E}">
        <p14:creationId xmlns:p14="http://schemas.microsoft.com/office/powerpoint/2010/main" val="1526016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7095FEA-FB9A-4553-A39B-F50A6DD72131}"/>
              </a:ext>
            </a:extLst>
          </p:cNvPr>
          <p:cNvSpPr>
            <a:spLocks noGrp="1"/>
          </p:cNvSpPr>
          <p:nvPr>
            <p:ph type="title"/>
          </p:nvPr>
        </p:nvSpPr>
        <p:spPr>
          <a:xfrm>
            <a:off x="725659" y="182745"/>
            <a:ext cx="10515600" cy="1013009"/>
          </a:xfrm>
        </p:spPr>
        <p:txBody>
          <a:bodyPr>
            <a:normAutofit/>
          </a:bodyPr>
          <a:lstStyle/>
          <a:p>
            <a:r>
              <a:rPr lang="he-IL" sz="5400" dirty="0">
                <a:solidFill>
                  <a:schemeClr val="accent5"/>
                </a:solidFill>
              </a:rPr>
              <a:t>תפקיד החצוצרות - במדבר</a:t>
            </a:r>
          </a:p>
        </p:txBody>
      </p:sp>
      <p:sp>
        <p:nvSpPr>
          <p:cNvPr id="3" name="מציין מיקום תוכן 2">
            <a:extLst>
              <a:ext uri="{FF2B5EF4-FFF2-40B4-BE49-F238E27FC236}">
                <a16:creationId xmlns:a16="http://schemas.microsoft.com/office/drawing/2014/main" id="{B98B851C-F850-4B3B-BE51-E7B73B317519}"/>
              </a:ext>
            </a:extLst>
          </p:cNvPr>
          <p:cNvSpPr>
            <a:spLocks noGrp="1"/>
          </p:cNvSpPr>
          <p:nvPr>
            <p:ph idx="1"/>
          </p:nvPr>
        </p:nvSpPr>
        <p:spPr>
          <a:xfrm>
            <a:off x="725659" y="1296578"/>
            <a:ext cx="10515600" cy="1603375"/>
          </a:xfrm>
        </p:spPr>
        <p:txBody>
          <a:bodyPr>
            <a:normAutofit/>
          </a:bodyPr>
          <a:lstStyle/>
          <a:p>
            <a:pPr marL="0" indent="0">
              <a:buNone/>
            </a:pPr>
            <a:r>
              <a:rPr lang="he-IL" sz="2000" dirty="0">
                <a:solidFill>
                  <a:srgbClr val="FF0000"/>
                </a:solidFill>
                <a:latin typeface="Guttman Yad-Brush" panose="02010401010101010101" pitchFamily="2" charset="-79"/>
                <a:cs typeface="Guttman Yad-Brush" panose="02010401010101010101" pitchFamily="2" charset="-79"/>
              </a:rPr>
              <a:t>אחד התפקידים של החצוצרות במדבר היה קשור להוראות הנסיעה. גם הענן, אותו מתארת התורה בפסוקים הקודמים, היה קשור לאותו תפקיד. </a:t>
            </a:r>
          </a:p>
          <a:p>
            <a:pPr marL="0" indent="0">
              <a:buNone/>
            </a:pPr>
            <a:r>
              <a:rPr lang="he-IL" sz="2000" dirty="0">
                <a:solidFill>
                  <a:srgbClr val="FF0000"/>
                </a:solidFill>
                <a:latin typeface="Guttman Yad-Brush" panose="02010401010101010101" pitchFamily="2" charset="-79"/>
                <a:cs typeface="Guttman Yad-Brush" panose="02010401010101010101" pitchFamily="2" charset="-79"/>
              </a:rPr>
              <a:t>מה אם כן היחס בין שני התפקידים הללו?</a:t>
            </a:r>
          </a:p>
          <a:p>
            <a:pPr marL="0" indent="0">
              <a:buNone/>
            </a:pPr>
            <a:r>
              <a:rPr lang="he-IL" sz="2000" dirty="0">
                <a:solidFill>
                  <a:srgbClr val="FF0000"/>
                </a:solidFill>
                <a:latin typeface="Guttman Yad-Brush" panose="02010401010101010101" pitchFamily="2" charset="-79"/>
                <a:cs typeface="Guttman Yad-Brush" panose="02010401010101010101" pitchFamily="2" charset="-79"/>
              </a:rPr>
              <a:t>עיין בדברי 'אור החיים':</a:t>
            </a:r>
          </a:p>
        </p:txBody>
      </p:sp>
      <p:sp>
        <p:nvSpPr>
          <p:cNvPr id="4" name="תיבת טקסט 3">
            <a:extLst>
              <a:ext uri="{FF2B5EF4-FFF2-40B4-BE49-F238E27FC236}">
                <a16:creationId xmlns:a16="http://schemas.microsoft.com/office/drawing/2014/main" id="{39BA234C-CEBC-4451-8EF4-9BBF1DD7A05F}"/>
              </a:ext>
            </a:extLst>
          </p:cNvPr>
          <p:cNvSpPr txBox="1"/>
          <p:nvPr/>
        </p:nvSpPr>
        <p:spPr>
          <a:xfrm>
            <a:off x="852267" y="2759276"/>
            <a:ext cx="9825111" cy="1938992"/>
          </a:xfrm>
          <a:prstGeom prst="rect">
            <a:avLst/>
          </a:prstGeom>
          <a:noFill/>
        </p:spPr>
        <p:txBody>
          <a:bodyPr wrap="square" rtlCol="1">
            <a:spAutoFit/>
          </a:bodyPr>
          <a:lstStyle/>
          <a:p>
            <a:r>
              <a:rPr lang="he-IL" sz="2400" dirty="0">
                <a:latin typeface="FrankRuehl" panose="020E0503060101010101" pitchFamily="34" charset="-79"/>
                <a:cs typeface="FrankRuehl" panose="020E0503060101010101" pitchFamily="34" charset="-79"/>
              </a:rPr>
              <a:t>אור החיים במדבר פרק י</a:t>
            </a:r>
          </a:p>
          <a:p>
            <a:pPr algn="just"/>
            <a:r>
              <a:rPr lang="he-IL" sz="2400" dirty="0">
                <a:latin typeface="FrankRuehl" panose="020E0503060101010101" pitchFamily="34" charset="-79"/>
                <a:cs typeface="FrankRuehl" panose="020E0503060101010101" pitchFamily="34" charset="-79"/>
              </a:rPr>
              <a:t>(ב) עשה לך וגו'. צריך לדעת למה הוצרך לחצוצרות למסע המחנות הלא עיני כל ישראל על הענן וכשיראוהו נוסע נוסעים, ואולי כי לצד שלא היו נוסעים יחד אלא יקדים דגל יהודה ואחריו בני גרשון נושאי המשכן ואחריו דגל ראובן </a:t>
            </a:r>
            <a:r>
              <a:rPr lang="he-IL" sz="2400" dirty="0" err="1">
                <a:latin typeface="FrankRuehl" panose="020E0503060101010101" pitchFamily="34" charset="-79"/>
                <a:cs typeface="FrankRuehl" panose="020E0503060101010101" pitchFamily="34" charset="-79"/>
              </a:rPr>
              <a:t>וכו</a:t>
            </a:r>
            <a:r>
              <a:rPr lang="he-IL" sz="2400" dirty="0">
                <a:latin typeface="FrankRuehl" panose="020E0503060101010101" pitchFamily="34" charset="-79"/>
                <a:cs typeface="FrankRuehl" panose="020E0503060101010101" pitchFamily="34" charset="-79"/>
              </a:rPr>
              <a:t>', לזה היה צריך לחצוצרות כדי שכל אחד ידע הזמן בדיוק שיסע בו בזה אחר זה</a:t>
            </a:r>
          </a:p>
        </p:txBody>
      </p:sp>
      <p:sp>
        <p:nvSpPr>
          <p:cNvPr id="5" name="תיבת טקסט 4">
            <a:extLst>
              <a:ext uri="{FF2B5EF4-FFF2-40B4-BE49-F238E27FC236}">
                <a16:creationId xmlns:a16="http://schemas.microsoft.com/office/drawing/2014/main" id="{A1361C15-EC7F-4453-8842-0E65AF42DF7D}"/>
              </a:ext>
            </a:extLst>
          </p:cNvPr>
          <p:cNvSpPr txBox="1"/>
          <p:nvPr/>
        </p:nvSpPr>
        <p:spPr>
          <a:xfrm>
            <a:off x="1026942" y="4698268"/>
            <a:ext cx="10411265" cy="2031325"/>
          </a:xfrm>
          <a:prstGeom prst="rect">
            <a:avLst/>
          </a:prstGeom>
          <a:noFill/>
        </p:spPr>
        <p:txBody>
          <a:bodyPr wrap="square" rtlCol="1">
            <a:spAutoFit/>
          </a:bodyPr>
          <a:lstStyle/>
          <a:p>
            <a:r>
              <a:rPr lang="he-IL" dirty="0">
                <a:solidFill>
                  <a:srgbClr val="FF0000"/>
                </a:solidFill>
                <a:latin typeface="Guttman Yad-Brush" panose="02010401010101010101" pitchFamily="2" charset="-79"/>
                <a:cs typeface="Guttman Yad-Brush" panose="02010401010101010101" pitchFamily="2" charset="-79"/>
              </a:rPr>
              <a:t>לדברי אור החיים, מה הדגש שנתנו החצוצרות לסדר הנסיעה, שלא היה בענן?</a:t>
            </a: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smtClean="0">
                <a:solidFill>
                  <a:srgbClr val="FF0000"/>
                </a:solidFill>
                <a:latin typeface="Guttman Frnew" panose="02010401010101010101" pitchFamily="2" charset="-79"/>
                <a:cs typeface="Guttman Frnew" panose="02010401010101010101" pitchFamily="2" charset="-79"/>
              </a:rPr>
              <a:t>מתי כל שבט צריכים לצאת.</a:t>
            </a:r>
            <a:endParaRPr lang="he-IL" dirty="0">
              <a:solidFill>
                <a:srgbClr val="FF0000"/>
              </a:solidFill>
              <a:latin typeface="Guttman Frnew" panose="02010401010101010101" pitchFamily="2" charset="-79"/>
              <a:cs typeface="Guttman Frnew"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a:solidFill>
                  <a:srgbClr val="FF0000"/>
                </a:solidFill>
                <a:latin typeface="Guttman Yad-Brush" panose="02010401010101010101" pitchFamily="2" charset="-79"/>
                <a:cs typeface="Guttman Yad-Brush" panose="02010401010101010101" pitchFamily="2" charset="-79"/>
              </a:rPr>
              <a:t>מדוע לדעתך יש בכך חשיבות?</a:t>
            </a: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smtClean="0">
                <a:solidFill>
                  <a:srgbClr val="FF0000"/>
                </a:solidFill>
                <a:latin typeface="Guttman Frank" panose="02010401010101010101" pitchFamily="2" charset="-79"/>
                <a:cs typeface="Guttman Frank" panose="02010401010101010101" pitchFamily="2" charset="-79"/>
              </a:rPr>
              <a:t>כדי שיהיה סדר במחנה כזה גדול ולא </a:t>
            </a:r>
            <a:r>
              <a:rPr lang="he-IL" dirty="0" err="1" smtClean="0">
                <a:solidFill>
                  <a:srgbClr val="FF0000"/>
                </a:solidFill>
                <a:latin typeface="Guttman Frank" panose="02010401010101010101" pitchFamily="2" charset="-79"/>
                <a:cs typeface="Guttman Frank" panose="02010401010101010101" pitchFamily="2" charset="-79"/>
              </a:rPr>
              <a:t>בלאגן</a:t>
            </a:r>
            <a:r>
              <a:rPr lang="he-IL" dirty="0" smtClean="0">
                <a:solidFill>
                  <a:srgbClr val="FF0000"/>
                </a:solidFill>
                <a:latin typeface="Guttman Frank" panose="02010401010101010101" pitchFamily="2" charset="-79"/>
                <a:cs typeface="Guttman Frank" panose="02010401010101010101" pitchFamily="2" charset="-79"/>
              </a:rPr>
              <a:t> אחד עצום.</a:t>
            </a:r>
            <a:endParaRPr lang="he-IL" dirty="0">
              <a:solidFill>
                <a:srgbClr val="FF0000"/>
              </a:solidFill>
              <a:latin typeface="Guttman Frank" panose="02010401010101010101" pitchFamily="2" charset="-79"/>
              <a:cs typeface="Guttman Frank" panose="02010401010101010101" pitchFamily="2" charset="-79"/>
            </a:endParaRPr>
          </a:p>
        </p:txBody>
      </p:sp>
    </p:spTree>
    <p:extLst>
      <p:ext uri="{BB962C8B-B14F-4D97-AF65-F5344CB8AC3E}">
        <p14:creationId xmlns:p14="http://schemas.microsoft.com/office/powerpoint/2010/main" val="2115855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356463DD-C54B-435C-A9FE-3282782187AA}"/>
              </a:ext>
            </a:extLst>
          </p:cNvPr>
          <p:cNvSpPr>
            <a:spLocks noGrp="1"/>
          </p:cNvSpPr>
          <p:nvPr>
            <p:ph idx="1"/>
          </p:nvPr>
        </p:nvSpPr>
        <p:spPr/>
        <p:txBody>
          <a:bodyPr>
            <a:normAutofit fontScale="92500" lnSpcReduction="20000"/>
          </a:bodyPr>
          <a:lstStyle/>
          <a:p>
            <a:pPr marL="0" indent="0">
              <a:buNone/>
            </a:pPr>
            <a:r>
              <a:rPr lang="he-IL" dirty="0">
                <a:latin typeface="Narkisim" panose="020E0502050101010101" pitchFamily="34" charset="-79"/>
                <a:cs typeface="Narkisim" panose="020E0502050101010101" pitchFamily="34" charset="-79"/>
              </a:rPr>
              <a:t>מדוע דווקא החצוצרות מהוות סימן ליציאה למסע? </a:t>
            </a:r>
          </a:p>
          <a:p>
            <a:pPr marL="0" indent="0">
              <a:buNone/>
            </a:pPr>
            <a:r>
              <a:rPr lang="he-IL" dirty="0">
                <a:latin typeface="Narkisim" panose="020E0502050101010101" pitchFamily="34" charset="-79"/>
                <a:cs typeface="Narkisim" panose="020E0502050101010101" pitchFamily="34" charset="-79"/>
              </a:rPr>
              <a:t>היציאה למסעות במדבר </a:t>
            </a:r>
            <a:r>
              <a:rPr lang="he-IL" dirty="0" err="1">
                <a:latin typeface="Narkisim" panose="020E0502050101010101" pitchFamily="34" charset="-79"/>
                <a:cs typeface="Narkisim" panose="020E0502050101010101" pitchFamily="34" charset="-79"/>
              </a:rPr>
              <a:t>היתה</a:t>
            </a:r>
            <a:r>
              <a:rPr lang="he-IL" dirty="0">
                <a:latin typeface="Narkisim" panose="020E0502050101010101" pitchFamily="34" charset="-79"/>
                <a:cs typeface="Narkisim" panose="020E0502050101010101" pitchFamily="34" charset="-79"/>
              </a:rPr>
              <a:t> כרוכה בסכנה. התקיעה בחצוצרות לפני הנסיעה </a:t>
            </a:r>
            <a:r>
              <a:rPr lang="he-IL" dirty="0" err="1">
                <a:latin typeface="Narkisim" panose="020E0502050101010101" pitchFamily="34" charset="-79"/>
                <a:cs typeface="Narkisim" panose="020E0502050101010101" pitchFamily="34" charset="-79"/>
              </a:rPr>
              <a:t>היתה</a:t>
            </a:r>
            <a:r>
              <a:rPr lang="he-IL" dirty="0">
                <a:latin typeface="Narkisim" panose="020E0502050101010101" pitchFamily="34" charset="-79"/>
                <a:cs typeface="Narkisim" panose="020E0502050101010101" pitchFamily="34" charset="-79"/>
              </a:rPr>
              <a:t> גם סוג של תפילה, שה' יגן על עם ישראל בדרך. חצוצרות, כמו שופר, מהוות סוג של פניה לה' בשעת היציאה לדרך, והודיה לה' כשבני ישראל מתכנסים לאחר המסע ובונים את המחנה. זיכרון לכך אנו מוצאים בהלכות השופר שבראש השנה</a:t>
            </a:r>
            <a:r>
              <a:rPr lang="en-US" dirty="0">
                <a:latin typeface="Narkisim" panose="020E0502050101010101" pitchFamily="34" charset="-79"/>
                <a:cs typeface="Narkisim" panose="020E0502050101010101" pitchFamily="34" charset="-79"/>
              </a:rPr>
              <a:t> </a:t>
            </a:r>
            <a:r>
              <a:rPr lang="he-IL" dirty="0">
                <a:latin typeface="Narkisim" panose="020E0502050101010101" pitchFamily="34" charset="-79"/>
                <a:cs typeface="Narkisim" panose="020E0502050101010101" pitchFamily="34" charset="-79"/>
              </a:rPr>
              <a:t>(שאת אופי הקולות שיש להשמיע בו לומדים חכמים מפרשה זו – פרשת החצוצרות). תקיעה ותרועה, אלו האופנים בהם אנו פונים לה' ביום </a:t>
            </a:r>
            <a:r>
              <a:rPr lang="he-IL" dirty="0" err="1">
                <a:latin typeface="Narkisim" panose="020E0502050101010101" pitchFamily="34" charset="-79"/>
                <a:cs typeface="Narkisim" panose="020E0502050101010101" pitchFamily="34" charset="-79"/>
              </a:rPr>
              <a:t>הזכרון</a:t>
            </a:r>
            <a:r>
              <a:rPr lang="he-IL" dirty="0">
                <a:latin typeface="Narkisim" panose="020E0502050101010101" pitchFamily="34" charset="-79"/>
                <a:cs typeface="Narkisim" panose="020E0502050101010101" pitchFamily="34" charset="-79"/>
              </a:rPr>
              <a:t> – "ונזכרתם לפני ה' א-</a:t>
            </a:r>
            <a:r>
              <a:rPr lang="he-IL" dirty="0" err="1">
                <a:latin typeface="Narkisim" panose="020E0502050101010101" pitchFamily="34" charset="-79"/>
                <a:cs typeface="Narkisim" panose="020E0502050101010101" pitchFamily="34" charset="-79"/>
              </a:rPr>
              <a:t>להיכם</a:t>
            </a:r>
            <a:r>
              <a:rPr lang="he-IL" dirty="0">
                <a:latin typeface="Narkisim" panose="020E0502050101010101" pitchFamily="34" charset="-79"/>
                <a:cs typeface="Narkisim" panose="020E0502050101010101" pitchFamily="34" charset="-79"/>
              </a:rPr>
              <a:t>".</a:t>
            </a:r>
          </a:p>
          <a:p>
            <a:pPr marL="0" indent="0">
              <a:buNone/>
            </a:pPr>
            <a:r>
              <a:rPr lang="he-IL" dirty="0">
                <a:latin typeface="Narkisim" panose="020E0502050101010101" pitchFamily="34" charset="-79"/>
                <a:cs typeface="Narkisim" panose="020E0502050101010101" pitchFamily="34" charset="-79"/>
              </a:rPr>
              <a:t>לפני המסע ואחריו – בני ישראל צריכים לפנות אל ה' בתפילה. </a:t>
            </a:r>
          </a:p>
          <a:p>
            <a:pPr marL="0" indent="0">
              <a:buNone/>
            </a:pPr>
            <a:endParaRPr lang="he-IL" dirty="0">
              <a:latin typeface="Narkisim" panose="020E0502050101010101" pitchFamily="34" charset="-79"/>
              <a:cs typeface="Narkisim" panose="020E0502050101010101" pitchFamily="34" charset="-79"/>
            </a:endParaRPr>
          </a:p>
          <a:p>
            <a:pPr marL="0" indent="0">
              <a:buNone/>
            </a:pPr>
            <a:r>
              <a:rPr lang="he-IL" b="1" dirty="0">
                <a:latin typeface="Narkisim" panose="020E0502050101010101" pitchFamily="34" charset="-79"/>
                <a:cs typeface="Narkisim" panose="020E0502050101010101" pitchFamily="34" charset="-79"/>
              </a:rPr>
              <a:t>הענן הורה לבני ישראל את הכיוון שיש ללכת אליו. החצוצרות מצטרפות אל הענן ומשמיעות פניה לה', כדי לכוון לא רק את הרגליים והמעשים לכיוון הנכון, אלא גם את הלב. </a:t>
            </a:r>
          </a:p>
        </p:txBody>
      </p:sp>
      <p:sp>
        <p:nvSpPr>
          <p:cNvPr id="4" name="כותרת 1">
            <a:extLst>
              <a:ext uri="{FF2B5EF4-FFF2-40B4-BE49-F238E27FC236}">
                <a16:creationId xmlns:a16="http://schemas.microsoft.com/office/drawing/2014/main" id="{4766FDC3-524F-467F-B872-23EB6F85021F}"/>
              </a:ext>
            </a:extLst>
          </p:cNvPr>
          <p:cNvSpPr>
            <a:spLocks noGrp="1"/>
          </p:cNvSpPr>
          <p:nvPr>
            <p:ph type="title"/>
          </p:nvPr>
        </p:nvSpPr>
        <p:spPr>
          <a:xfrm>
            <a:off x="838200" y="365125"/>
            <a:ext cx="10515600" cy="1325563"/>
          </a:xfrm>
        </p:spPr>
        <p:txBody>
          <a:bodyPr>
            <a:normAutofit/>
          </a:bodyPr>
          <a:lstStyle/>
          <a:p>
            <a:r>
              <a:rPr lang="he-IL" sz="5400" dirty="0">
                <a:solidFill>
                  <a:schemeClr val="accent5"/>
                </a:solidFill>
              </a:rPr>
              <a:t>למה דווקא חצוצרות?</a:t>
            </a:r>
          </a:p>
        </p:txBody>
      </p:sp>
    </p:spTree>
    <p:extLst>
      <p:ext uri="{BB962C8B-B14F-4D97-AF65-F5344CB8AC3E}">
        <p14:creationId xmlns:p14="http://schemas.microsoft.com/office/powerpoint/2010/main" val="2139913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08C2697-2B34-4B3B-B188-46B14F055925}"/>
              </a:ext>
            </a:extLst>
          </p:cNvPr>
          <p:cNvSpPr>
            <a:spLocks noGrp="1"/>
          </p:cNvSpPr>
          <p:nvPr>
            <p:ph type="title"/>
          </p:nvPr>
        </p:nvSpPr>
        <p:spPr>
          <a:xfrm>
            <a:off x="838200" y="-181680"/>
            <a:ext cx="10515600" cy="1325563"/>
          </a:xfrm>
        </p:spPr>
        <p:txBody>
          <a:bodyPr>
            <a:normAutofit/>
          </a:bodyPr>
          <a:lstStyle/>
          <a:p>
            <a:pPr algn="ctr"/>
            <a:r>
              <a:rPr lang="he-IL" sz="6000" dirty="0">
                <a:solidFill>
                  <a:srgbClr val="0070C0"/>
                </a:solidFill>
              </a:rPr>
              <a:t>חצוצרות - לדורות</a:t>
            </a:r>
          </a:p>
        </p:txBody>
      </p:sp>
      <p:sp>
        <p:nvSpPr>
          <p:cNvPr id="3" name="מציין מיקום תוכן 2">
            <a:extLst>
              <a:ext uri="{FF2B5EF4-FFF2-40B4-BE49-F238E27FC236}">
                <a16:creationId xmlns:a16="http://schemas.microsoft.com/office/drawing/2014/main" id="{1CAAA1A8-469B-455A-9477-63085556D177}"/>
              </a:ext>
            </a:extLst>
          </p:cNvPr>
          <p:cNvSpPr>
            <a:spLocks noGrp="1"/>
          </p:cNvSpPr>
          <p:nvPr>
            <p:ph idx="1"/>
          </p:nvPr>
        </p:nvSpPr>
        <p:spPr>
          <a:xfrm>
            <a:off x="838200" y="1143883"/>
            <a:ext cx="10515600" cy="565883"/>
          </a:xfrm>
        </p:spPr>
        <p:txBody>
          <a:bodyPr>
            <a:normAutofit/>
          </a:bodyPr>
          <a:lstStyle/>
          <a:p>
            <a:pPr marL="0" indent="0">
              <a:buNone/>
            </a:pPr>
            <a:r>
              <a:rPr lang="he-IL" sz="2000" dirty="0">
                <a:solidFill>
                  <a:srgbClr val="FF0000"/>
                </a:solidFill>
                <a:latin typeface="Guttman Yad-Brush" panose="02010401010101010101" pitchFamily="2" charset="-79"/>
                <a:cs typeface="Guttman Yad-Brush" panose="02010401010101010101" pitchFamily="2" charset="-79"/>
              </a:rPr>
              <a:t>עיינו בדברי הרמב"ם בפתיחה ל'הלכות תעניות':</a:t>
            </a:r>
          </a:p>
          <a:p>
            <a:pPr marL="0" indent="0">
              <a:buNone/>
            </a:pPr>
            <a:endParaRPr lang="he-IL" sz="2400" dirty="0"/>
          </a:p>
        </p:txBody>
      </p:sp>
      <p:sp>
        <p:nvSpPr>
          <p:cNvPr id="8" name="תיבת טקסט 7">
            <a:extLst>
              <a:ext uri="{FF2B5EF4-FFF2-40B4-BE49-F238E27FC236}">
                <a16:creationId xmlns:a16="http://schemas.microsoft.com/office/drawing/2014/main" id="{043071D6-B3B3-4A48-98A6-6811EE851ED7}"/>
              </a:ext>
            </a:extLst>
          </p:cNvPr>
          <p:cNvSpPr txBox="1"/>
          <p:nvPr/>
        </p:nvSpPr>
        <p:spPr>
          <a:xfrm>
            <a:off x="534572" y="1608298"/>
            <a:ext cx="10397197" cy="4893647"/>
          </a:xfrm>
          <a:prstGeom prst="rect">
            <a:avLst/>
          </a:prstGeom>
          <a:noFill/>
        </p:spPr>
        <p:txBody>
          <a:bodyPr wrap="square" rtlCol="1">
            <a:spAutoFit/>
          </a:bodyPr>
          <a:lstStyle/>
          <a:p>
            <a:r>
              <a:rPr lang="he-IL" sz="2400" dirty="0">
                <a:latin typeface="FrankRuehl" panose="020E0503060101010101" pitchFamily="34" charset="-79"/>
                <a:cs typeface="FrankRuehl" panose="020E0503060101010101" pitchFamily="34" charset="-79"/>
              </a:rPr>
              <a:t>מצות * עשה מן התורה לזעוק ולהריע בחצוצרות על כל צרה </a:t>
            </a:r>
            <a:r>
              <a:rPr lang="he-IL" sz="2400" dirty="0" err="1">
                <a:latin typeface="FrankRuehl" panose="020E0503060101010101" pitchFamily="34" charset="-79"/>
                <a:cs typeface="FrankRuehl" panose="020E0503060101010101" pitchFamily="34" charset="-79"/>
              </a:rPr>
              <a:t>שתבא</a:t>
            </a:r>
            <a:r>
              <a:rPr lang="he-IL" sz="2400" dirty="0">
                <a:latin typeface="FrankRuehl" panose="020E0503060101010101" pitchFamily="34" charset="-79"/>
                <a:cs typeface="FrankRuehl" panose="020E0503060101010101" pitchFamily="34" charset="-79"/>
              </a:rPr>
              <a:t> על הצבור, שנאמר +במדבר י'+ על הצר הצורר אתכם </a:t>
            </a:r>
            <a:r>
              <a:rPr lang="he-IL" sz="2400" dirty="0" err="1">
                <a:latin typeface="FrankRuehl" panose="020E0503060101010101" pitchFamily="34" charset="-79"/>
                <a:cs typeface="FrankRuehl" panose="020E0503060101010101" pitchFamily="34" charset="-79"/>
              </a:rPr>
              <a:t>והרעותם</a:t>
            </a:r>
            <a:r>
              <a:rPr lang="he-IL" sz="2400" dirty="0">
                <a:latin typeface="FrankRuehl" panose="020E0503060101010101" pitchFamily="34" charset="-79"/>
                <a:cs typeface="FrankRuehl" panose="020E0503060101010101" pitchFamily="34" charset="-79"/>
              </a:rPr>
              <a:t> בחצוצרות, כלומר כל דבר שייצר לכם כגון בצורת ודבר וארבה וכיוצא בהן זעקו עליהן והריעו. </a:t>
            </a:r>
          </a:p>
          <a:p>
            <a:r>
              <a:rPr lang="he-IL" sz="2400" dirty="0">
                <a:latin typeface="FrankRuehl" panose="020E0503060101010101" pitchFamily="34" charset="-79"/>
                <a:cs typeface="FrankRuehl" panose="020E0503060101010101" pitchFamily="34" charset="-79"/>
              </a:rPr>
              <a:t>ב. ודבר זה מדרכי התשובה הוא, שבזמן שתבוא צרה ויזעקו עליה ויריעו ידעו </a:t>
            </a:r>
            <a:r>
              <a:rPr lang="he-IL" sz="2400" dirty="0" err="1">
                <a:latin typeface="FrankRuehl" panose="020E0503060101010101" pitchFamily="34" charset="-79"/>
                <a:cs typeface="FrankRuehl" panose="020E0503060101010101" pitchFamily="34" charset="-79"/>
              </a:rPr>
              <a:t>הכל</a:t>
            </a:r>
            <a:r>
              <a:rPr lang="he-IL" sz="2400" dirty="0">
                <a:latin typeface="FrankRuehl" panose="020E0503060101010101" pitchFamily="34" charset="-79"/>
                <a:cs typeface="FrankRuehl" panose="020E0503060101010101" pitchFamily="34" charset="-79"/>
              </a:rPr>
              <a:t> שבגלל מעשיהם הרעים הורע להן ככתוב +ירמיהו ה'+ עונותיכם הטו וגו', וזה הוא שיגרום להם להסיר הצרה מעליהם. </a:t>
            </a:r>
          </a:p>
          <a:p>
            <a:r>
              <a:rPr lang="he-IL" sz="2400" dirty="0">
                <a:latin typeface="FrankRuehl" panose="020E0503060101010101" pitchFamily="34" charset="-79"/>
                <a:cs typeface="FrankRuehl" panose="020E0503060101010101" pitchFamily="34" charset="-79"/>
              </a:rPr>
              <a:t>ג. אבל אם לא יזעקו ולא יריעו אלא יאמרו דבר זה ממנהג העולם אירע לנו וצרה זו נקרה נקרית, הרי זו דרך אכזריות וגורמת להם להדבק במעשיהם הרעים, ותוסיף הצרה צרות אחרות, הוא שכתוב בתורה +ויקרא כ"ו+ והלכתם עמי בקרי והלכתי עמכם בחמת קרי, כלומר כשאביא עליכם צרה כדי שתשובו אם תאמרו שהוא קרי אוסיף לכם חמת אותו קרי. </a:t>
            </a:r>
          </a:p>
          <a:p>
            <a:r>
              <a:rPr lang="he-IL" sz="2400" dirty="0">
                <a:latin typeface="FrankRuehl" panose="020E0503060101010101" pitchFamily="34" charset="-79"/>
                <a:cs typeface="FrankRuehl" panose="020E0503060101010101" pitchFamily="34" charset="-79"/>
              </a:rPr>
              <a:t>ד. ומדברי סופרים להתענות על כל צרה שתבוא על הצבור עד </a:t>
            </a:r>
            <a:r>
              <a:rPr lang="he-IL" sz="2400" dirty="0" err="1">
                <a:latin typeface="FrankRuehl" panose="020E0503060101010101" pitchFamily="34" charset="-79"/>
                <a:cs typeface="FrankRuehl" panose="020E0503060101010101" pitchFamily="34" charset="-79"/>
              </a:rPr>
              <a:t>שירוחמו</a:t>
            </a:r>
            <a:r>
              <a:rPr lang="he-IL" sz="2400" dirty="0">
                <a:latin typeface="FrankRuehl" panose="020E0503060101010101" pitchFamily="34" charset="-79"/>
                <a:cs typeface="FrankRuehl" panose="020E0503060101010101" pitchFamily="34" charset="-79"/>
              </a:rPr>
              <a:t> מן השמים, ובימי התעניות האלו </a:t>
            </a:r>
            <a:r>
              <a:rPr lang="he-IL" sz="2400" dirty="0" err="1">
                <a:latin typeface="FrankRuehl" panose="020E0503060101010101" pitchFamily="34" charset="-79"/>
                <a:cs typeface="FrankRuehl" panose="020E0503060101010101" pitchFamily="34" charset="-79"/>
              </a:rPr>
              <a:t>זועקין</a:t>
            </a:r>
            <a:r>
              <a:rPr lang="he-IL" sz="2400" dirty="0">
                <a:latin typeface="FrankRuehl" panose="020E0503060101010101" pitchFamily="34" charset="-79"/>
                <a:cs typeface="FrankRuehl" panose="020E0503060101010101" pitchFamily="34" charset="-79"/>
              </a:rPr>
              <a:t> בתפלות ומתחננים </a:t>
            </a:r>
            <a:r>
              <a:rPr lang="he-IL" sz="2400" dirty="0" err="1">
                <a:latin typeface="FrankRuehl" panose="020E0503060101010101" pitchFamily="34" charset="-79"/>
                <a:cs typeface="FrankRuehl" panose="020E0503060101010101" pitchFamily="34" charset="-79"/>
              </a:rPr>
              <a:t>ומריעין</a:t>
            </a:r>
            <a:r>
              <a:rPr lang="he-IL" sz="2400" dirty="0">
                <a:latin typeface="FrankRuehl" panose="020E0503060101010101" pitchFamily="34" charset="-79"/>
                <a:cs typeface="FrankRuehl" panose="020E0503060101010101" pitchFamily="34" charset="-79"/>
              </a:rPr>
              <a:t> בחצוצרות בלבד, ואם היו במקדש </a:t>
            </a:r>
            <a:r>
              <a:rPr lang="he-IL" sz="2400" dirty="0" err="1">
                <a:latin typeface="FrankRuehl" panose="020E0503060101010101" pitchFamily="34" charset="-79"/>
                <a:cs typeface="FrankRuehl" panose="020E0503060101010101" pitchFamily="34" charset="-79"/>
              </a:rPr>
              <a:t>מריעין</a:t>
            </a:r>
            <a:r>
              <a:rPr lang="he-IL" sz="2400" dirty="0">
                <a:latin typeface="FrankRuehl" panose="020E0503060101010101" pitchFamily="34" charset="-79"/>
                <a:cs typeface="FrankRuehl" panose="020E0503060101010101" pitchFamily="34" charset="-79"/>
              </a:rPr>
              <a:t> בחצוצרות ובשופר, השופר מקצר והחצוצרות מאריכות, שמצות היום בחצוצרות, ואין </a:t>
            </a:r>
            <a:r>
              <a:rPr lang="he-IL" sz="2400" dirty="0" err="1">
                <a:latin typeface="FrankRuehl" panose="020E0503060101010101" pitchFamily="34" charset="-79"/>
                <a:cs typeface="FrankRuehl" panose="020E0503060101010101" pitchFamily="34" charset="-79"/>
              </a:rPr>
              <a:t>תוקעין</a:t>
            </a:r>
            <a:r>
              <a:rPr lang="he-IL" sz="2400" dirty="0">
                <a:latin typeface="FrankRuehl" panose="020E0503060101010101" pitchFamily="34" charset="-79"/>
                <a:cs typeface="FrankRuehl" panose="020E0503060101010101" pitchFamily="34" charset="-79"/>
              </a:rPr>
              <a:t> בחצוצרות ושופר כאחד אלא במקדש שנאמר +תהלים צ"ח+ בחצוצרות וקול שופר הריעו לפני המלך ה'.</a:t>
            </a:r>
          </a:p>
        </p:txBody>
      </p:sp>
    </p:spTree>
    <p:extLst>
      <p:ext uri="{BB962C8B-B14F-4D97-AF65-F5344CB8AC3E}">
        <p14:creationId xmlns:p14="http://schemas.microsoft.com/office/powerpoint/2010/main" val="258866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BA218356-C2CF-4713-8D5A-6617148FA4A7}"/>
              </a:ext>
            </a:extLst>
          </p:cNvPr>
          <p:cNvSpPr>
            <a:spLocks noGrp="1"/>
          </p:cNvSpPr>
          <p:nvPr>
            <p:ph idx="1"/>
          </p:nvPr>
        </p:nvSpPr>
        <p:spPr/>
        <p:txBody>
          <a:bodyPr>
            <a:normAutofit/>
          </a:bodyPr>
          <a:lstStyle/>
          <a:p>
            <a:pPr marL="0" indent="0">
              <a:buNone/>
            </a:pPr>
            <a:r>
              <a:rPr lang="he-IL" sz="2400" dirty="0">
                <a:solidFill>
                  <a:srgbClr val="FF0000"/>
                </a:solidFill>
                <a:latin typeface="Guttman Yad-Brush" panose="02010401010101010101" pitchFamily="2" charset="-79"/>
                <a:cs typeface="Guttman Yad-Brush" panose="02010401010101010101" pitchFamily="2" charset="-79"/>
              </a:rPr>
              <a:t>מדוע יש להריע בחצוצרות כשבאה צרה על הציבור?</a:t>
            </a:r>
          </a:p>
          <a:p>
            <a:pPr marL="0" indent="0">
              <a:buNone/>
            </a:pPr>
            <a:endParaRPr lang="he-IL" sz="2400" dirty="0">
              <a:solidFill>
                <a:srgbClr val="FF0000"/>
              </a:solidFill>
              <a:latin typeface="Guttman Yad-Brush" panose="02010401010101010101" pitchFamily="2" charset="-79"/>
              <a:cs typeface="Guttman Yad-Brush" panose="02010401010101010101" pitchFamily="2" charset="-79"/>
            </a:endParaRPr>
          </a:p>
          <a:p>
            <a:pPr marL="0" indent="0">
              <a:buNone/>
            </a:pPr>
            <a:r>
              <a:rPr lang="he-IL" sz="2400" dirty="0" smtClean="0">
                <a:solidFill>
                  <a:srgbClr val="FF0000"/>
                </a:solidFill>
                <a:latin typeface="Guttman Yad-Brush" panose="02010401010101010101" pitchFamily="2" charset="-79"/>
                <a:cs typeface="Guttman Yad-Brush" panose="02010401010101010101" pitchFamily="2" charset="-79"/>
              </a:rPr>
              <a:t>כדי שכולם ידעו שזה בגלל מעשיהם הרעים.</a:t>
            </a:r>
            <a:endParaRPr lang="he-IL" sz="2400" dirty="0">
              <a:solidFill>
                <a:srgbClr val="FF0000"/>
              </a:solidFill>
              <a:latin typeface="Guttman Yad-Brush" panose="02010401010101010101" pitchFamily="2" charset="-79"/>
              <a:cs typeface="Guttman Yad-Brush" panose="02010401010101010101" pitchFamily="2" charset="-79"/>
            </a:endParaRPr>
          </a:p>
          <a:p>
            <a:pPr marL="0" indent="0">
              <a:buNone/>
            </a:pPr>
            <a:endParaRPr lang="he-IL" sz="2400" dirty="0">
              <a:solidFill>
                <a:srgbClr val="FF0000"/>
              </a:solidFill>
              <a:latin typeface="Guttman Yad-Brush" panose="02010401010101010101" pitchFamily="2" charset="-79"/>
              <a:cs typeface="Guttman Yad-Brush" panose="02010401010101010101" pitchFamily="2" charset="-79"/>
            </a:endParaRPr>
          </a:p>
          <a:p>
            <a:pPr marL="0" indent="0">
              <a:buNone/>
            </a:pPr>
            <a:r>
              <a:rPr lang="he-IL" sz="2400" dirty="0">
                <a:solidFill>
                  <a:srgbClr val="FF0000"/>
                </a:solidFill>
                <a:latin typeface="Guttman Yad-Brush" panose="02010401010101010101" pitchFamily="2" charset="-79"/>
                <a:cs typeface="Guttman Yad-Brush" panose="02010401010101010101" pitchFamily="2" charset="-79"/>
              </a:rPr>
              <a:t>לדברי הרמב"ם, מה הסכנה במידה ובני ישראל לא מתפללים כשיש להם צרה?</a:t>
            </a:r>
          </a:p>
          <a:p>
            <a:pPr marL="0" indent="0">
              <a:buNone/>
            </a:pPr>
            <a:r>
              <a:rPr lang="he-IL" sz="2400" dirty="0">
                <a:solidFill>
                  <a:srgbClr val="FF0000"/>
                </a:solidFill>
                <a:latin typeface="Guttman Yad-Brush" panose="02010401010101010101" pitchFamily="2" charset="-79"/>
                <a:cs typeface="Guttman Yad-Brush" panose="02010401010101010101" pitchFamily="2" charset="-79"/>
              </a:rPr>
              <a:t> </a:t>
            </a:r>
          </a:p>
          <a:p>
            <a:pPr marL="0" indent="0">
              <a:buNone/>
            </a:pPr>
            <a:r>
              <a:rPr lang="he-IL" sz="2400" dirty="0" smtClean="0">
                <a:solidFill>
                  <a:srgbClr val="FF0000"/>
                </a:solidFill>
                <a:latin typeface="Guttman Yad-Brush" panose="02010401010101010101" pitchFamily="2" charset="-79"/>
                <a:cs typeface="Guttman Yad-Brush" panose="02010401010101010101" pitchFamily="2" charset="-79"/>
              </a:rPr>
              <a:t>זוהי דרך אכזריות וגורמת להם להמשיך במעשיהם הרעים, וכך מביאים עוד צרות.</a:t>
            </a:r>
            <a:endParaRPr lang="he-IL" sz="2400" dirty="0">
              <a:solidFill>
                <a:srgbClr val="FF0000"/>
              </a:solidFill>
              <a:latin typeface="Guttman Yad-Brush" panose="02010401010101010101" pitchFamily="2" charset="-79"/>
              <a:cs typeface="Guttman Yad-Brush" panose="02010401010101010101" pitchFamily="2" charset="-79"/>
            </a:endParaRPr>
          </a:p>
          <a:p>
            <a:pPr marL="0" indent="0">
              <a:buNone/>
            </a:pPr>
            <a:endParaRPr lang="he-IL" sz="2400" dirty="0">
              <a:solidFill>
                <a:srgbClr val="FF0000"/>
              </a:solidFill>
              <a:latin typeface="Guttman Yad-Brush" panose="02010401010101010101" pitchFamily="2" charset="-79"/>
              <a:cs typeface="Guttman Yad-Brush" panose="02010401010101010101" pitchFamily="2" charset="-79"/>
            </a:endParaRPr>
          </a:p>
          <a:p>
            <a:pPr marL="0" indent="0">
              <a:buNone/>
            </a:pPr>
            <a:endParaRPr lang="he-IL" sz="2400" dirty="0">
              <a:solidFill>
                <a:srgbClr val="FF0000"/>
              </a:solidFill>
              <a:latin typeface="Guttman Yad-Brush" panose="02010401010101010101" pitchFamily="2" charset="-79"/>
              <a:cs typeface="Guttman Yad-Brush" panose="02010401010101010101" pitchFamily="2" charset="-79"/>
            </a:endParaRPr>
          </a:p>
        </p:txBody>
      </p:sp>
      <p:sp>
        <p:nvSpPr>
          <p:cNvPr id="5" name="תיבת טקסט 4">
            <a:extLst>
              <a:ext uri="{FF2B5EF4-FFF2-40B4-BE49-F238E27FC236}">
                <a16:creationId xmlns:a16="http://schemas.microsoft.com/office/drawing/2014/main" id="{15DAE836-AA12-4014-A4FC-1A53598DDEB9}"/>
              </a:ext>
            </a:extLst>
          </p:cNvPr>
          <p:cNvSpPr txBox="1"/>
          <p:nvPr/>
        </p:nvSpPr>
        <p:spPr>
          <a:xfrm>
            <a:off x="2627142" y="369762"/>
            <a:ext cx="6098344" cy="1015663"/>
          </a:xfrm>
          <a:prstGeom prst="rect">
            <a:avLst/>
          </a:prstGeom>
          <a:noFill/>
        </p:spPr>
        <p:txBody>
          <a:bodyPr wrap="square">
            <a:spAutoFit/>
          </a:bodyPr>
          <a:lstStyle/>
          <a:p>
            <a:pPr algn="ctr"/>
            <a:r>
              <a:rPr lang="he-IL" sz="6000" dirty="0">
                <a:solidFill>
                  <a:srgbClr val="0070C0"/>
                </a:solidFill>
              </a:rPr>
              <a:t>חצוצרות - לדורות</a:t>
            </a:r>
            <a:endParaRPr lang="he-IL" sz="6000" dirty="0"/>
          </a:p>
        </p:txBody>
      </p:sp>
    </p:spTree>
    <p:extLst>
      <p:ext uri="{BB962C8B-B14F-4D97-AF65-F5344CB8AC3E}">
        <p14:creationId xmlns:p14="http://schemas.microsoft.com/office/powerpoint/2010/main" val="944020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06EB8B2-E146-44D2-97BA-9C27BDE5C38F}"/>
              </a:ext>
            </a:extLst>
          </p:cNvPr>
          <p:cNvSpPr>
            <a:spLocks noGrp="1"/>
          </p:cNvSpPr>
          <p:nvPr>
            <p:ph type="title"/>
          </p:nvPr>
        </p:nvSpPr>
        <p:spPr/>
        <p:txBody>
          <a:bodyPr>
            <a:normAutofit/>
          </a:bodyPr>
          <a:lstStyle/>
          <a:p>
            <a:pPr algn="ctr"/>
            <a:r>
              <a:rPr lang="he-IL" sz="5400" dirty="0">
                <a:solidFill>
                  <a:srgbClr val="0070C0"/>
                </a:solidFill>
              </a:rPr>
              <a:t>חצוצרות-  במסעות החיים</a:t>
            </a:r>
          </a:p>
        </p:txBody>
      </p:sp>
      <p:sp>
        <p:nvSpPr>
          <p:cNvPr id="3" name="מציין מיקום תוכן 2">
            <a:extLst>
              <a:ext uri="{FF2B5EF4-FFF2-40B4-BE49-F238E27FC236}">
                <a16:creationId xmlns:a16="http://schemas.microsoft.com/office/drawing/2014/main" id="{14F0E6E2-79DA-40FE-B039-A8F038CDB124}"/>
              </a:ext>
            </a:extLst>
          </p:cNvPr>
          <p:cNvSpPr>
            <a:spLocks noGrp="1"/>
          </p:cNvSpPr>
          <p:nvPr>
            <p:ph idx="1"/>
          </p:nvPr>
        </p:nvSpPr>
        <p:spPr>
          <a:xfrm>
            <a:off x="838200" y="1804359"/>
            <a:ext cx="10515600" cy="4351338"/>
          </a:xfrm>
        </p:spPr>
        <p:txBody>
          <a:bodyPr/>
          <a:lstStyle/>
          <a:p>
            <a:pPr marL="0" indent="0">
              <a:buNone/>
            </a:pPr>
            <a:r>
              <a:rPr lang="he-IL" dirty="0">
                <a:latin typeface="Narkisim" panose="020E0502050101010101" pitchFamily="34" charset="-79"/>
                <a:cs typeface="Narkisim" panose="020E0502050101010101" pitchFamily="34" charset="-79"/>
              </a:rPr>
              <a:t>החצוצרות </a:t>
            </a:r>
            <a:r>
              <a:rPr lang="he-IL" dirty="0" smtClean="0">
                <a:latin typeface="Narkisim" panose="020E0502050101010101" pitchFamily="34" charset="-79"/>
                <a:cs typeface="Narkisim" panose="020E0502050101010101" pitchFamily="34" charset="-79"/>
              </a:rPr>
              <a:t>מחדדות לנו את החשיבות של התפילה לה' בשעה שאנו הולכים </a:t>
            </a:r>
            <a:r>
              <a:rPr lang="he-IL" dirty="0">
                <a:latin typeface="Narkisim" panose="020E0502050101010101" pitchFamily="34" charset="-79"/>
                <a:cs typeface="Narkisim" panose="020E0502050101010101" pitchFamily="34" charset="-79"/>
              </a:rPr>
              <a:t>בדרכי החיים. לא מספיקה שמירת המצוות וההלכה, אלא יש צורך </a:t>
            </a:r>
            <a:r>
              <a:rPr lang="he-IL" dirty="0" smtClean="0">
                <a:latin typeface="Narkisim" panose="020E0502050101010101" pitchFamily="34" charset="-79"/>
                <a:cs typeface="Narkisim" panose="020E0502050101010101" pitchFamily="34" charset="-79"/>
              </a:rPr>
              <a:t>בתפילה </a:t>
            </a:r>
            <a:r>
              <a:rPr lang="he-IL" dirty="0">
                <a:latin typeface="Narkisim" panose="020E0502050101010101" pitchFamily="34" charset="-79"/>
                <a:cs typeface="Narkisim" panose="020E0502050101010101" pitchFamily="34" charset="-79"/>
              </a:rPr>
              <a:t>– הן כשיוצאים למסע, והן כשמגיעים אל המנוחה והנחלה.</a:t>
            </a:r>
          </a:p>
          <a:p>
            <a:pPr marL="0" indent="0">
              <a:buNone/>
            </a:pPr>
            <a:endParaRPr lang="he-IL" dirty="0">
              <a:latin typeface="Narkisim" panose="020E0502050101010101" pitchFamily="34" charset="-79"/>
              <a:cs typeface="Narkisim" panose="020E0502050101010101" pitchFamily="34" charset="-79"/>
            </a:endParaRPr>
          </a:p>
          <a:p>
            <a:pPr marL="0" indent="0">
              <a:buNone/>
            </a:pPr>
            <a:r>
              <a:rPr lang="he-IL" sz="2400" dirty="0">
                <a:solidFill>
                  <a:srgbClr val="FF0000"/>
                </a:solidFill>
                <a:latin typeface="Guttman Yad-Brush" panose="02010401010101010101" pitchFamily="2" charset="-79"/>
                <a:cs typeface="Guttman Yad-Brush" panose="02010401010101010101" pitchFamily="2" charset="-79"/>
              </a:rPr>
              <a:t>צרף למצגת שקופת נוספת, המכילה תמונה וסיפור הממחישים את כוחה של התפילה.</a:t>
            </a:r>
          </a:p>
          <a:p>
            <a:pPr marL="0" indent="0">
              <a:buNone/>
            </a:pPr>
            <a:endParaRPr lang="he-IL" dirty="0"/>
          </a:p>
        </p:txBody>
      </p:sp>
    </p:spTree>
    <p:extLst>
      <p:ext uri="{BB962C8B-B14F-4D97-AF65-F5344CB8AC3E}">
        <p14:creationId xmlns:p14="http://schemas.microsoft.com/office/powerpoint/2010/main" val="1445788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378540-A7A3-4EAE-8BF0-D32DD57803A9}"/>
              </a:ext>
            </a:extLst>
          </p:cNvPr>
          <p:cNvSpPr>
            <a:spLocks noGrp="1"/>
          </p:cNvSpPr>
          <p:nvPr>
            <p:ph type="title"/>
          </p:nvPr>
        </p:nvSpPr>
        <p:spPr/>
        <p:txBody>
          <a:bodyPr>
            <a:normAutofit/>
          </a:bodyPr>
          <a:lstStyle/>
          <a:p>
            <a:pPr algn="ctr"/>
            <a:r>
              <a:rPr lang="he-IL" sz="5400" dirty="0">
                <a:solidFill>
                  <a:srgbClr val="0070C0"/>
                </a:solidFill>
              </a:rPr>
              <a:t>כוחה  של תפילה – שקופית אישית</a:t>
            </a:r>
          </a:p>
        </p:txBody>
      </p:sp>
      <p:sp>
        <p:nvSpPr>
          <p:cNvPr id="7" name="TextBox 6"/>
          <p:cNvSpPr txBox="1"/>
          <p:nvPr/>
        </p:nvSpPr>
        <p:spPr>
          <a:xfrm>
            <a:off x="4316819" y="1467292"/>
            <a:ext cx="7666075" cy="4801314"/>
          </a:xfrm>
          <a:prstGeom prst="rect">
            <a:avLst/>
          </a:prstGeom>
          <a:noFill/>
        </p:spPr>
        <p:txBody>
          <a:bodyPr wrap="square" rtlCol="1">
            <a:spAutoFit/>
          </a:bodyPr>
          <a:lstStyle/>
          <a:p>
            <a:r>
              <a:rPr lang="he-IL" dirty="0"/>
              <a:t>לא כך </a:t>
            </a:r>
            <a:r>
              <a:rPr lang="he-IL" dirty="0" err="1"/>
              <a:t>תיכנן</a:t>
            </a:r>
            <a:r>
              <a:rPr lang="he-IL" dirty="0"/>
              <a:t> תלמיד הבעל שם טוב לבלות את היום הקדוש ביותר בשנה לעם היהודי, צום יום כיפור.</a:t>
            </a:r>
          </a:p>
          <a:p>
            <a:r>
              <a:rPr lang="he-IL" dirty="0"/>
              <a:t/>
            </a:r>
            <a:br>
              <a:rPr lang="he-IL" dirty="0"/>
            </a:br>
            <a:r>
              <a:rPr lang="he-IL" dirty="0"/>
              <a:t>הוא היה בדרכו אל העיר </a:t>
            </a:r>
            <a:r>
              <a:rPr lang="he-IL" dirty="0" err="1"/>
              <a:t>מז'יבוז</a:t>
            </a:r>
            <a:r>
              <a:rPr lang="he-IL" dirty="0"/>
              <a:t>', על-מנת לבלות את היום הקדוש יחד עם רבו, הבעל שם טוב. אחר הצהריים, שעות ספורות לפני תחילת הצום, במרחק קילומטרים ספורים ממחוז חפצו, הוא עצר בצד הדרך כדי להאכיל את סוסיו המורעבים במעט תבן ולהשקות אותם במים.</a:t>
            </a:r>
          </a:p>
          <a:p>
            <a:r>
              <a:rPr lang="he-IL" dirty="0"/>
              <a:t/>
            </a:r>
            <a:br>
              <a:rPr lang="he-IL" dirty="0"/>
            </a:br>
            <a:r>
              <a:rPr lang="he-IL" dirty="0" err="1"/>
              <a:t>טירחת</a:t>
            </a:r>
            <a:r>
              <a:rPr lang="he-IL" dirty="0"/>
              <a:t> הדרך הותירה עליו רושם, והוא עצם את עיניו לשעה קלה... שהפכה לשינה עמוקה. כשהוא פתח את עיניו כבר נראו כוכבים ברקיע. הצום החל!</a:t>
            </a:r>
          </a:p>
          <a:p>
            <a:r>
              <a:rPr lang="he-IL" dirty="0"/>
              <a:t/>
            </a:r>
            <a:br>
              <a:rPr lang="he-IL" dirty="0"/>
            </a:br>
            <a:r>
              <a:rPr lang="he-IL" dirty="0"/>
              <a:t>בלב שבור הוא נעמד באמצע השדה והחל להתפלל את תפילות היום בבכי ובדמעות שליש.</a:t>
            </a:r>
          </a:p>
          <a:p>
            <a:r>
              <a:rPr lang="he-IL" dirty="0"/>
              <a:t/>
            </a:r>
            <a:br>
              <a:rPr lang="he-IL" dirty="0"/>
            </a:br>
            <a:r>
              <a:rPr lang="he-IL" dirty="0"/>
              <a:t>עם תום הצום, כאשר הכוכבים נראו ברקיע, הוא מיהר לרתום את סוסיו ולנסוע אל </a:t>
            </a:r>
            <a:r>
              <a:rPr lang="he-IL" dirty="0" err="1"/>
              <a:t>מז'יבוז</a:t>
            </a:r>
            <a:r>
              <a:rPr lang="he-IL" dirty="0"/>
              <a:t>'. להפתעתו, קיבל אותו רבו בחיוך רחב ובפנים מאירות: "דע לך, כי תפילותיך העלו עמם את כל התפילות של העם הנמצא בשדות" </a:t>
            </a:r>
            <a:r>
              <a:rPr lang="he-IL" dirty="0" smtClean="0"/>
              <a:t>אמר לו.</a:t>
            </a:r>
            <a:endParaRPr lang="he-IL" dirty="0"/>
          </a:p>
        </p:txBody>
      </p:sp>
      <p:pic>
        <p:nvPicPr>
          <p:cNvPr id="10" name="תמונה 9"/>
          <p:cNvPicPr>
            <a:picLocks noChangeAspect="1"/>
          </p:cNvPicPr>
          <p:nvPr/>
        </p:nvPicPr>
        <p:blipFill>
          <a:blip r:embed="rId2"/>
          <a:stretch>
            <a:fillRect/>
          </a:stretch>
        </p:blipFill>
        <p:spPr>
          <a:xfrm>
            <a:off x="85060" y="1446027"/>
            <a:ext cx="4097412" cy="4884332"/>
          </a:xfrm>
          <a:prstGeom prst="rect">
            <a:avLst/>
          </a:prstGeom>
        </p:spPr>
      </p:pic>
    </p:spTree>
    <p:extLst>
      <p:ext uri="{BB962C8B-B14F-4D97-AF65-F5344CB8AC3E}">
        <p14:creationId xmlns:p14="http://schemas.microsoft.com/office/powerpoint/2010/main" val="1664769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2D16E19-CEC8-4CE1-9FC7-3187F51CD4B6}"/>
              </a:ext>
            </a:extLst>
          </p:cNvPr>
          <p:cNvSpPr>
            <a:spLocks noGrp="1"/>
          </p:cNvSpPr>
          <p:nvPr>
            <p:ph type="title"/>
          </p:nvPr>
        </p:nvSpPr>
        <p:spPr>
          <a:xfrm>
            <a:off x="957470" y="1981890"/>
            <a:ext cx="10515600" cy="1325563"/>
          </a:xfrm>
        </p:spPr>
        <p:txBody>
          <a:bodyPr>
            <a:noAutofit/>
          </a:bodyPr>
          <a:lstStyle/>
          <a:p>
            <a:pPr algn="ctr"/>
            <a:r>
              <a:rPr lang="he-IL" sz="9600" dirty="0">
                <a:solidFill>
                  <a:srgbClr val="0070C0"/>
                </a:solidFill>
              </a:rPr>
              <a:t>ההליכה בעקבות הענן</a:t>
            </a:r>
          </a:p>
        </p:txBody>
      </p:sp>
    </p:spTree>
    <p:extLst>
      <p:ext uri="{BB962C8B-B14F-4D97-AF65-F5344CB8AC3E}">
        <p14:creationId xmlns:p14="http://schemas.microsoft.com/office/powerpoint/2010/main" val="546237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4A29C0-FEE0-484C-9CB9-361453DE74F5}"/>
              </a:ext>
            </a:extLst>
          </p:cNvPr>
          <p:cNvSpPr>
            <a:spLocks noGrp="1"/>
          </p:cNvSpPr>
          <p:nvPr>
            <p:ph type="title"/>
          </p:nvPr>
        </p:nvSpPr>
        <p:spPr/>
        <p:txBody>
          <a:bodyPr>
            <a:normAutofit fontScale="90000"/>
          </a:bodyPr>
          <a:lstStyle/>
          <a:p>
            <a:pPr algn="ctr"/>
            <a:r>
              <a:rPr lang="he-IL" sz="9600" dirty="0">
                <a:solidFill>
                  <a:schemeClr val="accent1"/>
                </a:solidFill>
              </a:rPr>
              <a:t>פרק י'</a:t>
            </a:r>
          </a:p>
        </p:txBody>
      </p:sp>
      <p:sp>
        <p:nvSpPr>
          <p:cNvPr id="3" name="מציין מיקום תוכן 2">
            <a:extLst>
              <a:ext uri="{FF2B5EF4-FFF2-40B4-BE49-F238E27FC236}">
                <a16:creationId xmlns:a16="http://schemas.microsoft.com/office/drawing/2014/main" id="{8CB71E4B-4C4C-489B-8A1E-32F2022E1C7A}"/>
              </a:ext>
            </a:extLst>
          </p:cNvPr>
          <p:cNvSpPr>
            <a:spLocks noGrp="1"/>
          </p:cNvSpPr>
          <p:nvPr>
            <p:ph idx="1"/>
          </p:nvPr>
        </p:nvSpPr>
        <p:spPr>
          <a:xfrm>
            <a:off x="838200" y="2627312"/>
            <a:ext cx="10515600" cy="1603375"/>
          </a:xfrm>
        </p:spPr>
        <p:txBody>
          <a:bodyPr>
            <a:normAutofit/>
          </a:bodyPr>
          <a:lstStyle/>
          <a:p>
            <a:pPr marL="0" indent="0" algn="ctr">
              <a:buNone/>
            </a:pPr>
            <a:r>
              <a:rPr lang="he-IL" sz="9600" dirty="0">
                <a:solidFill>
                  <a:srgbClr val="FF3300"/>
                </a:solidFill>
              </a:rPr>
              <a:t>נשיאי השבטים</a:t>
            </a:r>
          </a:p>
        </p:txBody>
      </p:sp>
    </p:spTree>
    <p:extLst>
      <p:ext uri="{BB962C8B-B14F-4D97-AF65-F5344CB8AC3E}">
        <p14:creationId xmlns:p14="http://schemas.microsoft.com/office/powerpoint/2010/main" val="1685700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EC3096C-D2E8-4D07-B1E7-F887FB767500}"/>
              </a:ext>
            </a:extLst>
          </p:cNvPr>
          <p:cNvSpPr>
            <a:spLocks noGrp="1"/>
          </p:cNvSpPr>
          <p:nvPr>
            <p:ph type="title"/>
          </p:nvPr>
        </p:nvSpPr>
        <p:spPr>
          <a:xfrm>
            <a:off x="838200" y="117476"/>
            <a:ext cx="10515600" cy="692150"/>
          </a:xfrm>
        </p:spPr>
        <p:txBody>
          <a:bodyPr>
            <a:normAutofit/>
          </a:bodyPr>
          <a:lstStyle/>
          <a:p>
            <a:r>
              <a:rPr lang="he-IL" sz="3600" dirty="0"/>
              <a:t>במדבר י</a:t>
            </a:r>
          </a:p>
        </p:txBody>
      </p:sp>
      <p:sp>
        <p:nvSpPr>
          <p:cNvPr id="3" name="מציין מיקום תוכן 2">
            <a:extLst>
              <a:ext uri="{FF2B5EF4-FFF2-40B4-BE49-F238E27FC236}">
                <a16:creationId xmlns:a16="http://schemas.microsoft.com/office/drawing/2014/main" id="{550F9E68-2DCD-4D5C-AF21-4231CADA7E73}"/>
              </a:ext>
            </a:extLst>
          </p:cNvPr>
          <p:cNvSpPr>
            <a:spLocks noGrp="1"/>
          </p:cNvSpPr>
          <p:nvPr>
            <p:ph idx="1"/>
          </p:nvPr>
        </p:nvSpPr>
        <p:spPr>
          <a:xfrm>
            <a:off x="838200" y="809626"/>
            <a:ext cx="10515600" cy="4351338"/>
          </a:xfrm>
        </p:spPr>
        <p:txBody>
          <a:bodyPr>
            <a:noAutofit/>
          </a:bodyPr>
          <a:lstStyle/>
          <a:p>
            <a:pPr marL="0" indent="0">
              <a:lnSpc>
                <a:spcPct val="170000"/>
              </a:lnSpc>
              <a:buNone/>
            </a:pPr>
            <a:r>
              <a:rPr lang="he-IL" sz="2000" dirty="0">
                <a:latin typeface="FrankRuehl" panose="020E0503060101010101" pitchFamily="34" charset="-79"/>
                <a:cs typeface="FrankRuehl" panose="020E0503060101010101" pitchFamily="34" charset="-79"/>
              </a:rPr>
              <a:t>(יא) וַיְהִ֞י בַּשָּׁנָ֧ה הַשֵּׁנִ֛ית בַּחֹ֥דֶשׁ הַשֵּׁנִ֖י בְּעֶשְׂרִ֣ים בַּחֹ֑דֶשׁ נַעֲלָה֙ הֶֽעָנָ֔ן מֵעַ֖ל מִשְׁכַּ֥ן הָעֵדֻֽת׃ (</a:t>
            </a:r>
            <a:r>
              <a:rPr lang="he-IL" sz="2000" dirty="0" err="1">
                <a:latin typeface="FrankRuehl" panose="020E0503060101010101" pitchFamily="34" charset="-79"/>
                <a:cs typeface="FrankRuehl" panose="020E0503060101010101" pitchFamily="34" charset="-79"/>
              </a:rPr>
              <a:t>יב</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וַיִּסְע֧ו</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בְנֵֽי־יִשְׂרָאֵ֛ל</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לְמַסְעֵיהֶ֖ם</a:t>
            </a:r>
            <a:r>
              <a:rPr lang="he-IL" sz="2000" dirty="0">
                <a:latin typeface="FrankRuehl" panose="020E0503060101010101" pitchFamily="34" charset="-79"/>
                <a:cs typeface="FrankRuehl" panose="020E0503060101010101" pitchFamily="34" charset="-79"/>
              </a:rPr>
              <a:t> מִמִּדְבַּ֣ר סִינָ֑י וַיִּשְׁכֹּ֥ן הֶעָנָ֖ן בְּמִדְבַּ֥ר פָּארָֽן׃ (</a:t>
            </a:r>
            <a:r>
              <a:rPr lang="he-IL" sz="2000" dirty="0" err="1">
                <a:latin typeface="FrankRuehl" panose="020E0503060101010101" pitchFamily="34" charset="-79"/>
                <a:cs typeface="FrankRuehl" panose="020E0503060101010101" pitchFamily="34" charset="-79"/>
              </a:rPr>
              <a:t>יג</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וַיִּסְע֖ו</a:t>
            </a:r>
            <a:r>
              <a:rPr lang="he-IL" sz="2000" dirty="0">
                <a:latin typeface="FrankRuehl" panose="020E0503060101010101" pitchFamily="34" charset="-79"/>
                <a:cs typeface="FrankRuehl" panose="020E0503060101010101" pitchFamily="34" charset="-79"/>
              </a:rPr>
              <a:t>ּ בָּרִאשֹׁנָ֑ה עַל־פִּ֥י יְהוָ֖ה </a:t>
            </a:r>
            <a:r>
              <a:rPr lang="he-IL" sz="2000" dirty="0" err="1">
                <a:latin typeface="FrankRuehl" panose="020E0503060101010101" pitchFamily="34" charset="-79"/>
                <a:cs typeface="FrankRuehl" panose="020E0503060101010101" pitchFamily="34" charset="-79"/>
              </a:rPr>
              <a:t>בְּיַד־מֹשֶֽׁה</a:t>
            </a:r>
            <a:r>
              <a:rPr lang="he-IL" sz="2000" dirty="0">
                <a:latin typeface="FrankRuehl" panose="020E0503060101010101" pitchFamily="34" charset="-79"/>
                <a:cs typeface="FrankRuehl" panose="020E0503060101010101" pitchFamily="34" charset="-79"/>
              </a:rPr>
              <a:t>׃ </a:t>
            </a:r>
          </a:p>
          <a:p>
            <a:pPr marL="0" indent="0">
              <a:lnSpc>
                <a:spcPct val="170000"/>
              </a:lnSpc>
              <a:buNone/>
            </a:pPr>
            <a:r>
              <a:rPr lang="he-IL" sz="2000" dirty="0">
                <a:latin typeface="FrankRuehl" panose="020E0503060101010101" pitchFamily="34" charset="-79"/>
                <a:cs typeface="FrankRuehl" panose="020E0503060101010101" pitchFamily="34" charset="-79"/>
              </a:rPr>
              <a:t>(יד) </a:t>
            </a:r>
            <a:r>
              <a:rPr lang="he-IL" sz="2000" dirty="0" err="1">
                <a:latin typeface="FrankRuehl" panose="020E0503060101010101" pitchFamily="34" charset="-79"/>
                <a:cs typeface="FrankRuehl" panose="020E0503060101010101" pitchFamily="34" charset="-79"/>
              </a:rPr>
              <a:t>וַיִּסַּ֞ע</a:t>
            </a:r>
            <a:r>
              <a:rPr lang="he-IL" sz="2000" dirty="0">
                <a:latin typeface="FrankRuehl" panose="020E0503060101010101" pitchFamily="34" charset="-79"/>
                <a:cs typeface="FrankRuehl" panose="020E0503060101010101" pitchFamily="34" charset="-79"/>
              </a:rPr>
              <a:t> דֶּ֣גֶל מַחֲנֵ֧ה </a:t>
            </a:r>
            <a:r>
              <a:rPr lang="he-IL" sz="2000" dirty="0" err="1">
                <a:latin typeface="FrankRuehl" panose="020E0503060101010101" pitchFamily="34" charset="-79"/>
                <a:cs typeface="FrankRuehl" panose="020E0503060101010101" pitchFamily="34" charset="-79"/>
              </a:rPr>
              <a:t>בְנֵֽי־יְהוּדָ֛ה</a:t>
            </a:r>
            <a:r>
              <a:rPr lang="he-IL" sz="2000" dirty="0">
                <a:latin typeface="FrankRuehl" panose="020E0503060101010101" pitchFamily="34" charset="-79"/>
                <a:cs typeface="FrankRuehl" panose="020E0503060101010101" pitchFamily="34" charset="-79"/>
              </a:rPr>
              <a:t> בָּרִאשֹׁנָ֖ה </a:t>
            </a:r>
            <a:r>
              <a:rPr lang="he-IL" sz="2000" dirty="0" err="1">
                <a:latin typeface="FrankRuehl" panose="020E0503060101010101" pitchFamily="34" charset="-79"/>
                <a:cs typeface="FrankRuehl" panose="020E0503060101010101" pitchFamily="34" charset="-79"/>
              </a:rPr>
              <a:t>לְצִבְאֹתָ֑ם</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וְעַל־צְבָא֔ו</a:t>
            </a:r>
            <a:r>
              <a:rPr lang="he-IL" sz="2000" dirty="0">
                <a:latin typeface="FrankRuehl" panose="020E0503060101010101" pitchFamily="34" charset="-79"/>
                <a:cs typeface="FrankRuehl" panose="020E0503060101010101" pitchFamily="34" charset="-79"/>
              </a:rPr>
              <a:t>ֹ נַחְשׁ֖וֹן </a:t>
            </a:r>
            <a:r>
              <a:rPr lang="he-IL" sz="2000" dirty="0" err="1">
                <a:latin typeface="FrankRuehl" panose="020E0503060101010101" pitchFamily="34" charset="-79"/>
                <a:cs typeface="FrankRuehl" panose="020E0503060101010101" pitchFamily="34" charset="-79"/>
              </a:rPr>
              <a:t>בֶּן־עַמִּינָדָֽב</a:t>
            </a:r>
            <a:r>
              <a:rPr lang="he-IL" sz="2000" dirty="0">
                <a:latin typeface="FrankRuehl" panose="020E0503060101010101" pitchFamily="34" charset="-79"/>
                <a:cs typeface="FrankRuehl" panose="020E0503060101010101" pitchFamily="34" charset="-79"/>
              </a:rPr>
              <a:t>׃ (טו) </a:t>
            </a:r>
            <a:r>
              <a:rPr lang="he-IL" sz="2000" dirty="0" err="1">
                <a:latin typeface="FrankRuehl" panose="020E0503060101010101" pitchFamily="34" charset="-79"/>
                <a:cs typeface="FrankRuehl" panose="020E0503060101010101" pitchFamily="34" charset="-79"/>
              </a:rPr>
              <a:t>וְעַ֨ל־צְבָ֔א</a:t>
            </a:r>
            <a:r>
              <a:rPr lang="he-IL" sz="2000" dirty="0">
                <a:latin typeface="FrankRuehl" panose="020E0503060101010101" pitchFamily="34" charset="-79"/>
                <a:cs typeface="FrankRuehl" panose="020E0503060101010101" pitchFamily="34" charset="-79"/>
              </a:rPr>
              <a:t> מַטֵּ֖ה בְּנֵ֣י יִשָׂשכָ֑ר נְתַנְאֵ֖ל </a:t>
            </a:r>
            <a:r>
              <a:rPr lang="he-IL" sz="2000" dirty="0" err="1">
                <a:latin typeface="FrankRuehl" panose="020E0503060101010101" pitchFamily="34" charset="-79"/>
                <a:cs typeface="FrankRuehl" panose="020E0503060101010101" pitchFamily="34" charset="-79"/>
              </a:rPr>
              <a:t>בֶּן־צוּעָֽר</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טז</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וְעַ֨ל־צְבָ֔א</a:t>
            </a:r>
            <a:r>
              <a:rPr lang="he-IL" sz="2000" dirty="0">
                <a:latin typeface="FrankRuehl" panose="020E0503060101010101" pitchFamily="34" charset="-79"/>
                <a:cs typeface="FrankRuehl" panose="020E0503060101010101" pitchFamily="34" charset="-79"/>
              </a:rPr>
              <a:t> מַטֵּ֖ה בְּנֵ֣י </a:t>
            </a:r>
            <a:r>
              <a:rPr lang="he-IL" sz="2000" dirty="0" err="1">
                <a:latin typeface="FrankRuehl" panose="020E0503060101010101" pitchFamily="34" charset="-79"/>
                <a:cs typeface="FrankRuehl" panose="020E0503060101010101" pitchFamily="34" charset="-79"/>
              </a:rPr>
              <a:t>זְבוּלֻ֑ן</a:t>
            </a:r>
            <a:r>
              <a:rPr lang="he-IL" sz="2000" dirty="0">
                <a:latin typeface="FrankRuehl" panose="020E0503060101010101" pitchFamily="34" charset="-79"/>
                <a:cs typeface="FrankRuehl" panose="020E0503060101010101" pitchFamily="34" charset="-79"/>
              </a:rPr>
              <a:t> אֱלִיאָ֖ב </a:t>
            </a:r>
            <a:r>
              <a:rPr lang="he-IL" sz="2000" dirty="0" err="1">
                <a:latin typeface="FrankRuehl" panose="020E0503060101010101" pitchFamily="34" charset="-79"/>
                <a:cs typeface="FrankRuehl" panose="020E0503060101010101" pitchFamily="34" charset="-79"/>
              </a:rPr>
              <a:t>בֶּן־חֵלֽוֹן</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יז</a:t>
            </a:r>
            <a:r>
              <a:rPr lang="he-IL" sz="2000" dirty="0">
                <a:latin typeface="FrankRuehl" panose="020E0503060101010101" pitchFamily="34" charset="-79"/>
                <a:cs typeface="FrankRuehl" panose="020E0503060101010101" pitchFamily="34" charset="-79"/>
              </a:rPr>
              <a:t>) וְהוּרַ֖ד הַמִּשְׁכָּ֑ן וְנָסְע֤וּ </a:t>
            </a:r>
            <a:r>
              <a:rPr lang="he-IL" sz="2000" dirty="0" err="1">
                <a:latin typeface="FrankRuehl" panose="020E0503060101010101" pitchFamily="34" charset="-79"/>
                <a:cs typeface="FrankRuehl" panose="020E0503060101010101" pitchFamily="34" charset="-79"/>
              </a:rPr>
              <a:t>בְנֵֽי־גֵרְשׁוֹן</a:t>
            </a:r>
            <a:r>
              <a:rPr lang="he-IL" sz="2000" dirty="0">
                <a:latin typeface="FrankRuehl" panose="020E0503060101010101" pitchFamily="34" charset="-79"/>
                <a:cs typeface="FrankRuehl" panose="020E0503060101010101" pitchFamily="34" charset="-79"/>
              </a:rPr>
              <a:t>֙ וּבְנֵ֣י מְרָרִ֔י נֹשְׂאֵ֖י הַמִּשְׁכָּֽן׃ (ס) (</a:t>
            </a:r>
            <a:r>
              <a:rPr lang="he-IL" sz="2000" dirty="0" err="1">
                <a:latin typeface="FrankRuehl" panose="020E0503060101010101" pitchFamily="34" charset="-79"/>
                <a:cs typeface="FrankRuehl" panose="020E0503060101010101" pitchFamily="34" charset="-79"/>
              </a:rPr>
              <a:t>יח</a:t>
            </a:r>
            <a:r>
              <a:rPr lang="he-IL" sz="2000" dirty="0">
                <a:latin typeface="FrankRuehl" panose="020E0503060101010101" pitchFamily="34" charset="-79"/>
                <a:cs typeface="FrankRuehl" panose="020E0503060101010101" pitchFamily="34" charset="-79"/>
              </a:rPr>
              <a:t>) וְנָסַ֗ע דֶּ֛גֶל מַחֲנֵ֥ה רְאוּבֵ֖ן </a:t>
            </a:r>
            <a:r>
              <a:rPr lang="he-IL" sz="2000" dirty="0" err="1">
                <a:latin typeface="FrankRuehl" panose="020E0503060101010101" pitchFamily="34" charset="-79"/>
                <a:cs typeface="FrankRuehl" panose="020E0503060101010101" pitchFamily="34" charset="-79"/>
              </a:rPr>
              <a:t>לְצִבְאֹתָ֑ם</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וְעַל־צְבָא֔ו</a:t>
            </a:r>
            <a:r>
              <a:rPr lang="he-IL" sz="2000" dirty="0">
                <a:latin typeface="FrankRuehl" panose="020E0503060101010101" pitchFamily="34" charset="-79"/>
                <a:cs typeface="FrankRuehl" panose="020E0503060101010101" pitchFamily="34" charset="-79"/>
              </a:rPr>
              <a:t>ֹ אֱלִיצ֖וּר </a:t>
            </a:r>
            <a:r>
              <a:rPr lang="he-IL" sz="2000" dirty="0" err="1">
                <a:latin typeface="FrankRuehl" panose="020E0503060101010101" pitchFamily="34" charset="-79"/>
                <a:cs typeface="FrankRuehl" panose="020E0503060101010101" pitchFamily="34" charset="-79"/>
              </a:rPr>
              <a:t>בֶּן־שְׁדֵיאֽוּר</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יט</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וְעַ֨ל־צְבָ֔א</a:t>
            </a:r>
            <a:r>
              <a:rPr lang="he-IL" sz="2000" dirty="0">
                <a:latin typeface="FrankRuehl" panose="020E0503060101010101" pitchFamily="34" charset="-79"/>
                <a:cs typeface="FrankRuehl" panose="020E0503060101010101" pitchFamily="34" charset="-79"/>
              </a:rPr>
              <a:t> מַטֵּ֖ה בְּנֵ֣י שִׁמְע֑וֹן </a:t>
            </a:r>
            <a:r>
              <a:rPr lang="he-IL" sz="2000" dirty="0" err="1">
                <a:latin typeface="FrankRuehl" panose="020E0503060101010101" pitchFamily="34" charset="-79"/>
                <a:cs typeface="FrankRuehl" panose="020E0503060101010101" pitchFamily="34" charset="-79"/>
              </a:rPr>
              <a:t>שְׁלֻֽמִיאֵ֖ל</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בֶּן־צוּרִֽי</a:t>
            </a:r>
            <a:r>
              <a:rPr lang="he-IL" sz="2000" dirty="0">
                <a:latin typeface="FrankRuehl" panose="020E0503060101010101" pitchFamily="34" charset="-79"/>
                <a:cs typeface="FrankRuehl" panose="020E0503060101010101" pitchFamily="34" charset="-79"/>
              </a:rPr>
              <a:t> שַׁדָּֽי׃ (כ) </a:t>
            </a:r>
            <a:r>
              <a:rPr lang="he-IL" sz="2000" dirty="0" err="1">
                <a:latin typeface="FrankRuehl" panose="020E0503060101010101" pitchFamily="34" charset="-79"/>
                <a:cs typeface="FrankRuehl" panose="020E0503060101010101" pitchFamily="34" charset="-79"/>
              </a:rPr>
              <a:t>וְעַל־צְבָ֖א</a:t>
            </a:r>
            <a:r>
              <a:rPr lang="he-IL" sz="2000" dirty="0">
                <a:latin typeface="FrankRuehl" panose="020E0503060101010101" pitchFamily="34" charset="-79"/>
                <a:cs typeface="FrankRuehl" panose="020E0503060101010101" pitchFamily="34" charset="-79"/>
              </a:rPr>
              <a:t> מַטֵּ֣ה </a:t>
            </a:r>
            <a:r>
              <a:rPr lang="he-IL" sz="2000" dirty="0" err="1">
                <a:latin typeface="FrankRuehl" panose="020E0503060101010101" pitchFamily="34" charset="-79"/>
                <a:cs typeface="FrankRuehl" panose="020E0503060101010101" pitchFamily="34" charset="-79"/>
              </a:rPr>
              <a:t>בְנֵי־גָ֑ד</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אֶלְיָסָ֖ף</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בֶּן־דְּעוּאֵֽל</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כא</a:t>
            </a:r>
            <a:r>
              <a:rPr lang="he-IL" sz="2000" dirty="0">
                <a:latin typeface="FrankRuehl" panose="020E0503060101010101" pitchFamily="34" charset="-79"/>
                <a:cs typeface="FrankRuehl" panose="020E0503060101010101" pitchFamily="34" charset="-79"/>
              </a:rPr>
              <a:t>) וְנָסְעוּ֙ </a:t>
            </a:r>
            <a:r>
              <a:rPr lang="he-IL" sz="2000" dirty="0" err="1">
                <a:latin typeface="FrankRuehl" panose="020E0503060101010101" pitchFamily="34" charset="-79"/>
                <a:cs typeface="FrankRuehl" panose="020E0503060101010101" pitchFamily="34" charset="-79"/>
              </a:rPr>
              <a:t>הַקְּהָתִ֔ים</a:t>
            </a:r>
            <a:r>
              <a:rPr lang="he-IL" sz="2000" dirty="0">
                <a:latin typeface="FrankRuehl" panose="020E0503060101010101" pitchFamily="34" charset="-79"/>
                <a:cs typeface="FrankRuehl" panose="020E0503060101010101" pitchFamily="34" charset="-79"/>
              </a:rPr>
              <a:t> נֹשְׂאֵ֖י הַמִּקְדָּ֑שׁ וְהֵקִ֥ימוּ </a:t>
            </a:r>
            <a:r>
              <a:rPr lang="he-IL" sz="2000" dirty="0" err="1">
                <a:latin typeface="FrankRuehl" panose="020E0503060101010101" pitchFamily="34" charset="-79"/>
                <a:cs typeface="FrankRuehl" panose="020E0503060101010101" pitchFamily="34" charset="-79"/>
              </a:rPr>
              <a:t>אֶת־הַמִּשְׁכָּ֖ן</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עַד־בֹּאָֽם</a:t>
            </a:r>
            <a:r>
              <a:rPr lang="he-IL" sz="2000" dirty="0">
                <a:latin typeface="FrankRuehl" panose="020E0503060101010101" pitchFamily="34" charset="-79"/>
                <a:cs typeface="FrankRuehl" panose="020E0503060101010101" pitchFamily="34" charset="-79"/>
              </a:rPr>
              <a:t>׃ (ס) (</a:t>
            </a:r>
            <a:r>
              <a:rPr lang="he-IL" sz="2000" dirty="0" err="1">
                <a:latin typeface="FrankRuehl" panose="020E0503060101010101" pitchFamily="34" charset="-79"/>
                <a:cs typeface="FrankRuehl" panose="020E0503060101010101" pitchFamily="34" charset="-79"/>
              </a:rPr>
              <a:t>כב</a:t>
            </a:r>
            <a:r>
              <a:rPr lang="he-IL" sz="2000" dirty="0">
                <a:latin typeface="FrankRuehl" panose="020E0503060101010101" pitchFamily="34" charset="-79"/>
                <a:cs typeface="FrankRuehl" panose="020E0503060101010101" pitchFamily="34" charset="-79"/>
              </a:rPr>
              <a:t>) וְנָסַ֗ע דֶּ֛גֶל מַחֲנֵ֥ה </a:t>
            </a:r>
            <a:r>
              <a:rPr lang="he-IL" sz="2000" dirty="0" err="1">
                <a:latin typeface="FrankRuehl" panose="020E0503060101010101" pitchFamily="34" charset="-79"/>
                <a:cs typeface="FrankRuehl" panose="020E0503060101010101" pitchFamily="34" charset="-79"/>
              </a:rPr>
              <a:t>בְנֵֽי־אֶפְרַ֖יִם</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לְצִבְאֹתָ֑ם</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וְעַל־צְבָא֔ו</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אֱלִישָׁמָ֖ע</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בֶּן־עַמִּיהֽוּד</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כג</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וְעַ֨ל־צְבָ֔א</a:t>
            </a:r>
            <a:r>
              <a:rPr lang="he-IL" sz="2000" dirty="0">
                <a:latin typeface="FrankRuehl" panose="020E0503060101010101" pitchFamily="34" charset="-79"/>
                <a:cs typeface="FrankRuehl" panose="020E0503060101010101" pitchFamily="34" charset="-79"/>
              </a:rPr>
              <a:t> מַטֵּ֖ה בְּנֵ֣י מְנַשֶּׁ֑ה גַּמְלִיאֵ֖ל </a:t>
            </a:r>
            <a:r>
              <a:rPr lang="he-IL" sz="2000" dirty="0" err="1">
                <a:latin typeface="FrankRuehl" panose="020E0503060101010101" pitchFamily="34" charset="-79"/>
                <a:cs typeface="FrankRuehl" panose="020E0503060101010101" pitchFamily="34" charset="-79"/>
              </a:rPr>
              <a:t>בֶּן־פְּדָה־צֽוּר</a:t>
            </a:r>
            <a:r>
              <a:rPr lang="he-IL" sz="2000" dirty="0">
                <a:latin typeface="FrankRuehl" panose="020E0503060101010101" pitchFamily="34" charset="-79"/>
                <a:cs typeface="FrankRuehl" panose="020E0503060101010101" pitchFamily="34" charset="-79"/>
              </a:rPr>
              <a:t>׃ (כד) </a:t>
            </a:r>
            <a:r>
              <a:rPr lang="he-IL" sz="2000" dirty="0" err="1">
                <a:latin typeface="FrankRuehl" panose="020E0503060101010101" pitchFamily="34" charset="-79"/>
                <a:cs typeface="FrankRuehl" panose="020E0503060101010101" pitchFamily="34" charset="-79"/>
              </a:rPr>
              <a:t>וְעַ֨ל־צְבָ֔א</a:t>
            </a:r>
            <a:r>
              <a:rPr lang="he-IL" sz="2000" dirty="0">
                <a:latin typeface="FrankRuehl" panose="020E0503060101010101" pitchFamily="34" charset="-79"/>
                <a:cs typeface="FrankRuehl" panose="020E0503060101010101" pitchFamily="34" charset="-79"/>
              </a:rPr>
              <a:t> מַטֵּ֖ה בְּנֵ֣י בִנְיָמִ֑ן אֲבִידָ֖ן </a:t>
            </a:r>
            <a:r>
              <a:rPr lang="he-IL" sz="2000" dirty="0" err="1">
                <a:latin typeface="FrankRuehl" panose="020E0503060101010101" pitchFamily="34" charset="-79"/>
                <a:cs typeface="FrankRuehl" panose="020E0503060101010101" pitchFamily="34" charset="-79"/>
              </a:rPr>
              <a:t>בֶּן־גִּדְעוֹנִֽי</a:t>
            </a:r>
            <a:r>
              <a:rPr lang="he-IL" sz="2000" dirty="0">
                <a:latin typeface="FrankRuehl" panose="020E0503060101010101" pitchFamily="34" charset="-79"/>
                <a:cs typeface="FrankRuehl" panose="020E0503060101010101" pitchFamily="34" charset="-79"/>
              </a:rPr>
              <a:t>׃ (ס) (כה) וְנָסַ֗ע דֶּ֚גֶל מַחֲנֵ֣ה </a:t>
            </a:r>
            <a:r>
              <a:rPr lang="he-IL" sz="2000" dirty="0" err="1">
                <a:latin typeface="FrankRuehl" panose="020E0503060101010101" pitchFamily="34" charset="-79"/>
                <a:cs typeface="FrankRuehl" panose="020E0503060101010101" pitchFamily="34" charset="-79"/>
              </a:rPr>
              <a:t>בְנֵי־דָ֔ן</a:t>
            </a:r>
            <a:r>
              <a:rPr lang="he-IL" sz="2000" dirty="0">
                <a:latin typeface="FrankRuehl" panose="020E0503060101010101" pitchFamily="34" charset="-79"/>
                <a:cs typeface="FrankRuehl" panose="020E0503060101010101" pitchFamily="34" charset="-79"/>
              </a:rPr>
              <a:t> מְאַסֵּ֥ף </a:t>
            </a:r>
            <a:r>
              <a:rPr lang="he-IL" sz="2000" dirty="0" err="1">
                <a:latin typeface="FrankRuehl" panose="020E0503060101010101" pitchFamily="34" charset="-79"/>
                <a:cs typeface="FrankRuehl" panose="020E0503060101010101" pitchFamily="34" charset="-79"/>
              </a:rPr>
              <a:t>לְכָל־הַֽמַּחֲנֹ֖ת</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לְצִבְאֹתָ֑ם</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וְעַל־צְבָא֔ו</a:t>
            </a:r>
            <a:r>
              <a:rPr lang="he-IL" sz="2000" dirty="0">
                <a:latin typeface="FrankRuehl" panose="020E0503060101010101" pitchFamily="34" charset="-79"/>
                <a:cs typeface="FrankRuehl" panose="020E0503060101010101" pitchFamily="34" charset="-79"/>
              </a:rPr>
              <a:t>ֹ אֲחִיעֶ֖זֶר </a:t>
            </a:r>
            <a:r>
              <a:rPr lang="he-IL" sz="2000" dirty="0" err="1">
                <a:latin typeface="FrankRuehl" panose="020E0503060101010101" pitchFamily="34" charset="-79"/>
                <a:cs typeface="FrankRuehl" panose="020E0503060101010101" pitchFamily="34" charset="-79"/>
              </a:rPr>
              <a:t>בֶּן־עַמִּישַׁדָּֽי</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כו</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וְעַל־צְבָ֔א</a:t>
            </a:r>
            <a:r>
              <a:rPr lang="he-IL" sz="2000" dirty="0">
                <a:latin typeface="FrankRuehl" panose="020E0503060101010101" pitchFamily="34" charset="-79"/>
                <a:cs typeface="FrankRuehl" panose="020E0503060101010101" pitchFamily="34" charset="-79"/>
              </a:rPr>
              <a:t> מַטֵּ֖ה בְּנֵ֣י אָשֵׁ֑ר </a:t>
            </a:r>
            <a:r>
              <a:rPr lang="he-IL" sz="2000" dirty="0" err="1">
                <a:latin typeface="FrankRuehl" panose="020E0503060101010101" pitchFamily="34" charset="-79"/>
                <a:cs typeface="FrankRuehl" panose="020E0503060101010101" pitchFamily="34" charset="-79"/>
              </a:rPr>
              <a:t>פַּגְעִיאֵ֖ל</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בֶּן־עָכְרָֽן</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כז</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וְעַ֨ל־צְבָ֔א</a:t>
            </a:r>
            <a:r>
              <a:rPr lang="he-IL" sz="2000" dirty="0">
                <a:latin typeface="FrankRuehl" panose="020E0503060101010101" pitchFamily="34" charset="-79"/>
                <a:cs typeface="FrankRuehl" panose="020E0503060101010101" pitchFamily="34" charset="-79"/>
              </a:rPr>
              <a:t> מַטֵּ֖ה בְּנֵ֣י נַפְתָּלִ֑י </a:t>
            </a:r>
            <a:r>
              <a:rPr lang="he-IL" sz="2000" dirty="0" err="1">
                <a:latin typeface="FrankRuehl" panose="020E0503060101010101" pitchFamily="34" charset="-79"/>
                <a:cs typeface="FrankRuehl" panose="020E0503060101010101" pitchFamily="34" charset="-79"/>
              </a:rPr>
              <a:t>אֲחִירַ֖ע</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בֶּן־עֵינָֽן</a:t>
            </a:r>
            <a:r>
              <a:rPr lang="he-IL" sz="2000" dirty="0">
                <a:latin typeface="FrankRuehl" panose="020E0503060101010101" pitchFamily="34" charset="-79"/>
                <a:cs typeface="FrankRuehl" panose="020E0503060101010101" pitchFamily="34" charset="-79"/>
              </a:rPr>
              <a:t>׃ </a:t>
            </a:r>
          </a:p>
          <a:p>
            <a:pPr marL="0" indent="0">
              <a:lnSpc>
                <a:spcPct val="170000"/>
              </a:lnSpc>
              <a:buNone/>
            </a:pPr>
            <a:r>
              <a:rPr lang="he-IL" sz="2000" dirty="0">
                <a:latin typeface="FrankRuehl" panose="020E0503060101010101" pitchFamily="34" charset="-79"/>
                <a:cs typeface="FrankRuehl" panose="020E0503060101010101" pitchFamily="34" charset="-79"/>
              </a:rPr>
              <a:t>(</a:t>
            </a:r>
            <a:r>
              <a:rPr lang="he-IL" sz="2000" dirty="0" err="1">
                <a:latin typeface="FrankRuehl" panose="020E0503060101010101" pitchFamily="34" charset="-79"/>
                <a:cs typeface="FrankRuehl" panose="020E0503060101010101" pitchFamily="34" charset="-79"/>
              </a:rPr>
              <a:t>כח</a:t>
            </a:r>
            <a:r>
              <a:rPr lang="he-IL" sz="2000" dirty="0">
                <a:latin typeface="FrankRuehl" panose="020E0503060101010101" pitchFamily="34" charset="-79"/>
                <a:cs typeface="FrankRuehl" panose="020E0503060101010101" pitchFamily="34" charset="-79"/>
              </a:rPr>
              <a:t>) אֵ֛לֶּה מַסְעֵ֥י </a:t>
            </a:r>
            <a:r>
              <a:rPr lang="he-IL" sz="2000" dirty="0" err="1">
                <a:latin typeface="FrankRuehl" panose="020E0503060101010101" pitchFamily="34" charset="-79"/>
                <a:cs typeface="FrankRuehl" panose="020E0503060101010101" pitchFamily="34" charset="-79"/>
              </a:rPr>
              <a:t>בְנֵֽי־יִשְׂרָאֵ֖ל</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לְצִבְאֹתָ֑ם</a:t>
            </a:r>
            <a:r>
              <a:rPr lang="he-IL" sz="2000" dirty="0">
                <a:latin typeface="FrankRuehl" panose="020E0503060101010101" pitchFamily="34" charset="-79"/>
                <a:cs typeface="FrankRuehl" panose="020E0503060101010101" pitchFamily="34" charset="-79"/>
              </a:rPr>
              <a:t> </a:t>
            </a:r>
            <a:r>
              <a:rPr lang="he-IL" sz="2000" dirty="0" err="1">
                <a:latin typeface="FrankRuehl" panose="020E0503060101010101" pitchFamily="34" charset="-79"/>
                <a:cs typeface="FrankRuehl" panose="020E0503060101010101" pitchFamily="34" charset="-79"/>
              </a:rPr>
              <a:t>וַיִּסָּֽעו</a:t>
            </a:r>
            <a:r>
              <a:rPr lang="he-IL" sz="2000" dirty="0">
                <a:latin typeface="FrankRuehl" panose="020E0503060101010101" pitchFamily="34" charset="-79"/>
                <a:cs typeface="FrankRuehl" panose="020E0503060101010101" pitchFamily="34" charset="-79"/>
              </a:rPr>
              <a:t>ּ׃ </a:t>
            </a:r>
          </a:p>
        </p:txBody>
      </p:sp>
    </p:spTree>
    <p:extLst>
      <p:ext uri="{BB962C8B-B14F-4D97-AF65-F5344CB8AC3E}">
        <p14:creationId xmlns:p14="http://schemas.microsoft.com/office/powerpoint/2010/main" val="3429711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D528D61-DFE5-4D92-96D3-61ABB9234AD6}"/>
              </a:ext>
            </a:extLst>
          </p:cNvPr>
          <p:cNvSpPr>
            <a:spLocks noGrp="1"/>
          </p:cNvSpPr>
          <p:nvPr>
            <p:ph type="title"/>
          </p:nvPr>
        </p:nvSpPr>
        <p:spPr/>
        <p:txBody>
          <a:bodyPr/>
          <a:lstStyle/>
          <a:p>
            <a:r>
              <a:rPr lang="he-IL" dirty="0">
                <a:solidFill>
                  <a:schemeClr val="accent1"/>
                </a:solidFill>
              </a:rPr>
              <a:t>מדוע מוזכרים שמות הנשיאים?</a:t>
            </a:r>
          </a:p>
        </p:txBody>
      </p:sp>
      <p:sp>
        <p:nvSpPr>
          <p:cNvPr id="3" name="מציין מיקום תוכן 2">
            <a:extLst>
              <a:ext uri="{FF2B5EF4-FFF2-40B4-BE49-F238E27FC236}">
                <a16:creationId xmlns:a16="http://schemas.microsoft.com/office/drawing/2014/main" id="{173D7EBF-DD8A-4047-849E-6F898BDE6335}"/>
              </a:ext>
            </a:extLst>
          </p:cNvPr>
          <p:cNvSpPr>
            <a:spLocks noGrp="1"/>
          </p:cNvSpPr>
          <p:nvPr>
            <p:ph idx="1"/>
          </p:nvPr>
        </p:nvSpPr>
        <p:spPr/>
        <p:txBody>
          <a:bodyPr>
            <a:normAutofit/>
          </a:bodyPr>
          <a:lstStyle/>
          <a:p>
            <a:pPr marL="0" indent="0">
              <a:buNone/>
            </a:pPr>
            <a:r>
              <a:rPr lang="he-IL" dirty="0">
                <a:solidFill>
                  <a:srgbClr val="FF0000"/>
                </a:solidFill>
                <a:latin typeface="Narkisim" panose="020E0502050101010101" pitchFamily="34" charset="-79"/>
                <a:cs typeface="Narkisim" panose="020E0502050101010101" pitchFamily="34" charset="-79"/>
              </a:rPr>
              <a:t>ברגע המרגש הזה, שבו יוצאים בני ישראל למסע המוביל אותם מסיני לארץ ישראל, מביאה התורה רשימה של שמות נשיאי השבטים.</a:t>
            </a:r>
          </a:p>
          <a:p>
            <a:pPr marL="0" indent="0">
              <a:buNone/>
            </a:pPr>
            <a:r>
              <a:rPr lang="he-IL" dirty="0">
                <a:solidFill>
                  <a:srgbClr val="FF0000"/>
                </a:solidFill>
                <a:latin typeface="Narkisim" panose="020E0502050101010101" pitchFamily="34" charset="-79"/>
                <a:cs typeface="Narkisim" panose="020E0502050101010101" pitchFamily="34" charset="-79"/>
              </a:rPr>
              <a:t>מה ראתה התורה לעסוק בפרטים הללו כחלק מתיאור הרגעים המרגשים של היציאה לדרך?</a:t>
            </a:r>
          </a:p>
          <a:p>
            <a:pPr marL="0" indent="0">
              <a:buNone/>
            </a:pPr>
            <a:endParaRPr lang="he-IL" dirty="0">
              <a:solidFill>
                <a:srgbClr val="FF0000"/>
              </a:solidFill>
              <a:latin typeface="Narkisim" panose="020E0502050101010101" pitchFamily="34" charset="-79"/>
              <a:cs typeface="Narkisim" panose="020E0502050101010101" pitchFamily="34" charset="-79"/>
            </a:endParaRPr>
          </a:p>
          <a:p>
            <a:pPr marL="0" indent="0">
              <a:buNone/>
            </a:pPr>
            <a:r>
              <a:rPr lang="he-IL" dirty="0">
                <a:solidFill>
                  <a:srgbClr val="FF0000"/>
                </a:solidFill>
                <a:latin typeface="Narkisim" panose="020E0502050101010101" pitchFamily="34" charset="-79"/>
                <a:cs typeface="Narkisim" panose="020E0502050101010101" pitchFamily="34" charset="-79"/>
              </a:rPr>
              <a:t>התייחסות מעניינת לשאלה הזו נמצא בדברי הרמב"ן. נלמד את דברי הרמב"ן בתשומת לב על ידי כך שנחלק אותם למשפטים ונתבונן על כל משפט בפני עצמו.</a:t>
            </a:r>
          </a:p>
          <a:p>
            <a:pPr marL="0" indent="0">
              <a:buNone/>
            </a:pPr>
            <a:r>
              <a:rPr lang="he-IL" dirty="0">
                <a:solidFill>
                  <a:srgbClr val="FF0000"/>
                </a:solidFill>
                <a:latin typeface="Narkisim" panose="020E0502050101010101" pitchFamily="34" charset="-79"/>
                <a:cs typeface="Narkisim" panose="020E0502050101010101" pitchFamily="34" charset="-79"/>
              </a:rPr>
              <a:t>לפני הלימוד – נעסוק מעט בדמותו של המפרש הגדול והחשוב הזה – רמב"ן, רבם של ישראל, שנעסוק בו בהרחבה גם בהמשך השנה.</a:t>
            </a:r>
          </a:p>
        </p:txBody>
      </p:sp>
    </p:spTree>
    <p:extLst>
      <p:ext uri="{BB962C8B-B14F-4D97-AF65-F5344CB8AC3E}">
        <p14:creationId xmlns:p14="http://schemas.microsoft.com/office/powerpoint/2010/main" val="3693314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44DB26B-8FC6-4811-A32A-C8508F6A1724}"/>
              </a:ext>
            </a:extLst>
          </p:cNvPr>
          <p:cNvSpPr>
            <a:spLocks noGrp="1"/>
          </p:cNvSpPr>
          <p:nvPr>
            <p:ph type="title"/>
          </p:nvPr>
        </p:nvSpPr>
        <p:spPr>
          <a:xfrm>
            <a:off x="838200" y="212725"/>
            <a:ext cx="10515600" cy="1325563"/>
          </a:xfrm>
        </p:spPr>
        <p:txBody>
          <a:bodyPr/>
          <a:lstStyle/>
          <a:p>
            <a:r>
              <a:rPr lang="he-IL" dirty="0">
                <a:solidFill>
                  <a:schemeClr val="accent1"/>
                </a:solidFill>
              </a:rPr>
              <a:t>רמב"ן</a:t>
            </a:r>
          </a:p>
        </p:txBody>
      </p:sp>
      <p:sp>
        <p:nvSpPr>
          <p:cNvPr id="3" name="מציין מיקום תוכן 2">
            <a:extLst>
              <a:ext uri="{FF2B5EF4-FFF2-40B4-BE49-F238E27FC236}">
                <a16:creationId xmlns:a16="http://schemas.microsoft.com/office/drawing/2014/main" id="{8AC54A59-2ED3-404D-8C32-3CA57C7694DF}"/>
              </a:ext>
            </a:extLst>
          </p:cNvPr>
          <p:cNvSpPr>
            <a:spLocks noGrp="1"/>
          </p:cNvSpPr>
          <p:nvPr>
            <p:ph idx="1"/>
          </p:nvPr>
        </p:nvSpPr>
        <p:spPr>
          <a:xfrm>
            <a:off x="838200" y="1538288"/>
            <a:ext cx="10515600" cy="4351338"/>
          </a:xfrm>
        </p:spPr>
        <p:txBody>
          <a:bodyPr>
            <a:normAutofit fontScale="77500" lnSpcReduction="20000"/>
          </a:bodyPr>
          <a:lstStyle/>
          <a:p>
            <a:pPr marL="0" indent="0">
              <a:lnSpc>
                <a:spcPct val="150000"/>
              </a:lnSpc>
              <a:buNone/>
            </a:pPr>
            <a:r>
              <a:rPr lang="he-IL" sz="2000" dirty="0">
                <a:solidFill>
                  <a:srgbClr val="C00000"/>
                </a:solidFill>
                <a:latin typeface="Guttman Yad-Brush" panose="02010401010101010101" pitchFamily="2" charset="-79"/>
                <a:cs typeface="Guttman Yad-Brush" panose="02010401010101010101" pitchFamily="2" charset="-79"/>
              </a:rPr>
              <a:t>קראו את הסקירה הקצרה על דמותו של הרמב"ן </a:t>
            </a:r>
            <a:r>
              <a:rPr lang="he-IL" sz="2000" dirty="0">
                <a:solidFill>
                  <a:srgbClr val="C00000"/>
                </a:solidFill>
                <a:latin typeface="Guttman Yad-Brush" panose="02010401010101010101" pitchFamily="2" charset="-79"/>
                <a:cs typeface="Guttman Yad-Brush" panose="02010401010101010101" pitchFamily="2" charset="-79"/>
                <a:hlinkClick r:id="rId2">
                  <a:extLst>
                    <a:ext uri="{A12FA001-AC4F-418D-AE19-62706E023703}">
                      <ahyp:hlinkClr xmlns:ahyp="http://schemas.microsoft.com/office/drawing/2018/hyperlinkcolor" xmlns="" val="tx"/>
                    </a:ext>
                  </a:extLst>
                </a:hlinkClick>
              </a:rPr>
              <a:t>באנציקלופדיה דעת</a:t>
            </a:r>
            <a:endParaRPr lang="he-IL" sz="2000" dirty="0">
              <a:solidFill>
                <a:srgbClr val="C00000"/>
              </a:solidFill>
              <a:latin typeface="Guttman Yad-Brush" panose="02010401010101010101" pitchFamily="2" charset="-79"/>
              <a:cs typeface="Guttman Yad-Brush" panose="02010401010101010101" pitchFamily="2" charset="-79"/>
            </a:endParaRPr>
          </a:p>
          <a:p>
            <a:pPr marL="0" indent="0">
              <a:lnSpc>
                <a:spcPct val="150000"/>
              </a:lnSpc>
              <a:buNone/>
            </a:pPr>
            <a:r>
              <a:rPr lang="he-IL" sz="2000" dirty="0">
                <a:solidFill>
                  <a:srgbClr val="C00000"/>
                </a:solidFill>
                <a:latin typeface="Guttman Yad-Brush" panose="02010401010101010101" pitchFamily="2" charset="-79"/>
                <a:cs typeface="Guttman Yad-Brush" panose="02010401010101010101" pitchFamily="2" charset="-79"/>
              </a:rPr>
              <a:t>רמב"ן פעל בין השנים: </a:t>
            </a:r>
            <a:r>
              <a:rPr lang="he-IL" dirty="0"/>
              <a:t> </a:t>
            </a:r>
            <a:r>
              <a:rPr lang="he-IL" dirty="0" smtClean="0"/>
              <a:t>1194-1270</a:t>
            </a:r>
            <a:endParaRPr lang="he-IL" sz="2000" dirty="0">
              <a:solidFill>
                <a:srgbClr val="C00000"/>
              </a:solidFill>
              <a:latin typeface="Guttman Yad-Brush" panose="02010401010101010101" pitchFamily="2" charset="-79"/>
              <a:cs typeface="Guttman Yad-Brush" panose="02010401010101010101" pitchFamily="2" charset="-79"/>
            </a:endParaRPr>
          </a:p>
          <a:p>
            <a:pPr marL="0" indent="0">
              <a:lnSpc>
                <a:spcPct val="150000"/>
              </a:lnSpc>
              <a:buNone/>
            </a:pPr>
            <a:r>
              <a:rPr lang="he-IL" sz="2000" dirty="0">
                <a:solidFill>
                  <a:srgbClr val="C00000"/>
                </a:solidFill>
                <a:latin typeface="Guttman Yad-Brush" panose="02010401010101010101" pitchFamily="2" charset="-79"/>
                <a:cs typeface="Guttman Yad-Brush" panose="02010401010101010101" pitchFamily="2" charset="-79"/>
              </a:rPr>
              <a:t>בחר שני פרטים נוספים מעניינים בעיניך על דמותו של הרמב"ן.</a:t>
            </a:r>
          </a:p>
          <a:p>
            <a:pPr marL="0" indent="0">
              <a:lnSpc>
                <a:spcPct val="150000"/>
              </a:lnSpc>
              <a:buNone/>
            </a:pPr>
            <a:endParaRPr lang="he-IL" sz="2000" dirty="0">
              <a:solidFill>
                <a:srgbClr val="C00000"/>
              </a:solidFill>
              <a:latin typeface="Guttman Yad-Brush" panose="02010401010101010101" pitchFamily="2" charset="-79"/>
              <a:cs typeface="Guttman Yad-Brush" panose="02010401010101010101" pitchFamily="2" charset="-79"/>
            </a:endParaRPr>
          </a:p>
          <a:p>
            <a:pPr marL="0" indent="0">
              <a:lnSpc>
                <a:spcPct val="150000"/>
              </a:lnSpc>
              <a:buNone/>
            </a:pPr>
            <a:r>
              <a:rPr lang="he-IL" sz="2000" dirty="0">
                <a:solidFill>
                  <a:srgbClr val="C00000"/>
                </a:solidFill>
                <a:latin typeface="Guttman Yad-Brush" panose="02010401010101010101" pitchFamily="2" charset="-79"/>
                <a:cs typeface="Guttman Yad-Brush" panose="02010401010101010101" pitchFamily="2" charset="-79"/>
              </a:rPr>
              <a:t>1. </a:t>
            </a:r>
            <a:r>
              <a:rPr lang="he-IL" dirty="0"/>
              <a:t>למד אצל ר' נתן </a:t>
            </a:r>
            <a:r>
              <a:rPr lang="he-IL" dirty="0" err="1"/>
              <a:t>ב"ר</a:t>
            </a:r>
            <a:r>
              <a:rPr lang="he-IL" dirty="0"/>
              <a:t> מאיר </a:t>
            </a:r>
            <a:r>
              <a:rPr lang="he-IL" dirty="0" smtClean="0"/>
              <a:t>רפואה לצד לימוד התורה.</a:t>
            </a:r>
            <a:endParaRPr lang="he-IL" sz="2000" dirty="0">
              <a:solidFill>
                <a:srgbClr val="C00000"/>
              </a:solidFill>
              <a:latin typeface="Guttman Yad-Brush" panose="02010401010101010101" pitchFamily="2" charset="-79"/>
              <a:cs typeface="Guttman Yad-Brush" panose="02010401010101010101" pitchFamily="2" charset="-79"/>
            </a:endParaRPr>
          </a:p>
          <a:p>
            <a:pPr marL="0" indent="0">
              <a:lnSpc>
                <a:spcPct val="150000"/>
              </a:lnSpc>
              <a:buNone/>
            </a:pPr>
            <a:r>
              <a:rPr lang="he-IL" sz="2000" dirty="0">
                <a:solidFill>
                  <a:srgbClr val="C00000"/>
                </a:solidFill>
                <a:latin typeface="Guttman Yad-Brush" panose="02010401010101010101" pitchFamily="2" charset="-79"/>
                <a:cs typeface="Guttman Yad-Brush" panose="02010401010101010101" pitchFamily="2" charset="-79"/>
              </a:rPr>
              <a:t>2. </a:t>
            </a:r>
            <a:r>
              <a:rPr lang="he-IL" dirty="0" smtClean="0"/>
              <a:t>עלה לארץ ישאל בסוף ימיו.</a:t>
            </a:r>
            <a:endParaRPr lang="he-IL" sz="2000" dirty="0">
              <a:solidFill>
                <a:srgbClr val="C00000"/>
              </a:solidFill>
              <a:latin typeface="Guttman Yad-Brush" panose="02010401010101010101" pitchFamily="2" charset="-79"/>
              <a:cs typeface="Guttman Yad-Brush" panose="02010401010101010101" pitchFamily="2" charset="-79"/>
            </a:endParaRPr>
          </a:p>
          <a:p>
            <a:pPr marL="0" indent="0">
              <a:lnSpc>
                <a:spcPct val="150000"/>
              </a:lnSpc>
              <a:buNone/>
            </a:pPr>
            <a:endParaRPr lang="he-IL" sz="2000" dirty="0">
              <a:solidFill>
                <a:srgbClr val="C00000"/>
              </a:solidFill>
              <a:latin typeface="Guttman Yad-Brush" panose="02010401010101010101" pitchFamily="2" charset="-79"/>
              <a:cs typeface="Guttman Yad-Brush" panose="02010401010101010101" pitchFamily="2" charset="-79"/>
            </a:endParaRPr>
          </a:p>
          <a:p>
            <a:pPr marL="0" indent="0">
              <a:lnSpc>
                <a:spcPct val="150000"/>
              </a:lnSpc>
              <a:buNone/>
            </a:pPr>
            <a:r>
              <a:rPr lang="he-IL" sz="2000" dirty="0">
                <a:solidFill>
                  <a:srgbClr val="C00000"/>
                </a:solidFill>
                <a:latin typeface="Guttman Yad-Brush" panose="02010401010101010101" pitchFamily="2" charset="-79"/>
                <a:cs typeface="Guttman Yad-Brush" panose="02010401010101010101" pitchFamily="2" charset="-79"/>
              </a:rPr>
              <a:t>על אחד הפרטים שבחרת, חפש מידע נוסף באינטרנט, וכתוב בשקופית הבאה פיסקה בת 4-5 שורות המרחיבה על </a:t>
            </a:r>
            <a:r>
              <a:rPr lang="he-IL" sz="2000" dirty="0" err="1">
                <a:solidFill>
                  <a:srgbClr val="C00000"/>
                </a:solidFill>
                <a:latin typeface="Guttman Yad-Brush" panose="02010401010101010101" pitchFamily="2" charset="-79"/>
                <a:cs typeface="Guttman Yad-Brush" panose="02010401010101010101" pitchFamily="2" charset="-79"/>
              </a:rPr>
              <a:t>מימד</a:t>
            </a:r>
            <a:r>
              <a:rPr lang="he-IL" sz="2000" dirty="0">
                <a:solidFill>
                  <a:srgbClr val="C00000"/>
                </a:solidFill>
                <a:latin typeface="Guttman Yad-Brush" panose="02010401010101010101" pitchFamily="2" charset="-79"/>
                <a:cs typeface="Guttman Yad-Brush" panose="02010401010101010101" pitchFamily="2" charset="-79"/>
              </a:rPr>
              <a:t> זה הקשור לדמותו של הרמב"ן.</a:t>
            </a:r>
          </a:p>
        </p:txBody>
      </p:sp>
      <p:pic>
        <p:nvPicPr>
          <p:cNvPr id="1026" name="Picture 2" descr="אגרת ברכה עם תמונה של משה בן נחמן, רמב”ן">
            <a:extLst>
              <a:ext uri="{FF2B5EF4-FFF2-40B4-BE49-F238E27FC236}">
                <a16:creationId xmlns:a16="http://schemas.microsoft.com/office/drawing/2014/main" id="{C7A0A161-D4C6-4B96-BFFD-F9C2C4258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47700"/>
            <a:ext cx="1733550" cy="26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909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378540-A7A3-4EAE-8BF0-D32DD57803A9}"/>
              </a:ext>
            </a:extLst>
          </p:cNvPr>
          <p:cNvSpPr>
            <a:spLocks noGrp="1"/>
          </p:cNvSpPr>
          <p:nvPr>
            <p:ph type="title"/>
          </p:nvPr>
        </p:nvSpPr>
        <p:spPr>
          <a:xfrm>
            <a:off x="838200" y="346075"/>
            <a:ext cx="10515600" cy="1325563"/>
          </a:xfrm>
        </p:spPr>
        <p:txBody>
          <a:bodyPr>
            <a:normAutofit/>
          </a:bodyPr>
          <a:lstStyle/>
          <a:p>
            <a:pPr algn="ctr"/>
            <a:r>
              <a:rPr lang="he-IL" sz="5400" dirty="0">
                <a:solidFill>
                  <a:srgbClr val="0070C0"/>
                </a:solidFill>
              </a:rPr>
              <a:t>על הרמב"ן – שקופית אישית</a:t>
            </a:r>
          </a:p>
        </p:txBody>
      </p:sp>
      <p:pic>
        <p:nvPicPr>
          <p:cNvPr id="2050" name="Picture 2" descr="אגרת ברכה עם תמונה של משה בן נחמן, רמב”ן">
            <a:extLst>
              <a:ext uri="{FF2B5EF4-FFF2-40B4-BE49-F238E27FC236}">
                <a16:creationId xmlns:a16="http://schemas.microsoft.com/office/drawing/2014/main" id="{9D589F33-1D5E-4421-A8A6-2C8FF39497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985" y="677228"/>
            <a:ext cx="1733550" cy="26384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02958" y="2179674"/>
            <a:ext cx="9292856" cy="2308324"/>
          </a:xfrm>
          <a:prstGeom prst="rect">
            <a:avLst/>
          </a:prstGeom>
          <a:noFill/>
        </p:spPr>
        <p:txBody>
          <a:bodyPr wrap="square" rtlCol="1">
            <a:spAutoFit/>
          </a:bodyPr>
          <a:lstStyle/>
          <a:p>
            <a:r>
              <a:rPr lang="he-IL" dirty="0" smtClean="0"/>
              <a:t>הרמב"ן הגיע לארץ ישראל בשנת 1267 ככל הנראה דרך נפל עכו. חלק מהחוקרים אומרים שעלה בעקבות הוויכוח עם הנוצרים וחלק מהחוקרים תולים את עלייתו ברצונו ליישב את ארץ ישראל </a:t>
            </a:r>
            <a:r>
              <a:rPr lang="he-IL" dirty="0"/>
              <a:t>מתוך תפיסה שרק בארץ ישראל ניתן לקיים את המצוות </a:t>
            </a:r>
            <a:r>
              <a:rPr lang="he-IL" dirty="0" smtClean="0"/>
              <a:t>בשלמות,</a:t>
            </a:r>
            <a:r>
              <a:rPr lang="he-IL" baseline="30000" dirty="0"/>
              <a:t> </a:t>
            </a:r>
            <a:r>
              <a:rPr lang="he-IL" dirty="0" smtClean="0"/>
              <a:t>או </a:t>
            </a:r>
            <a:r>
              <a:rPr lang="he-IL" dirty="0"/>
              <a:t>מתוך חוויה מיסטית לעלות מ"ארץ של מטה" ל"ארץ של מעלה</a:t>
            </a:r>
            <a:r>
              <a:rPr lang="he-IL" dirty="0" smtClean="0"/>
              <a:t>". מנמל עכו</a:t>
            </a:r>
            <a:r>
              <a:rPr lang="he-IL" dirty="0"/>
              <a:t> נסע </a:t>
            </a:r>
            <a:r>
              <a:rPr lang="he-IL" dirty="0" smtClean="0"/>
              <a:t>לירושלים עיר הקודש</a:t>
            </a:r>
            <a:r>
              <a:rPr lang="he-IL" dirty="0"/>
              <a:t> ותיאר את מצבה </a:t>
            </a:r>
            <a:r>
              <a:rPr lang="he-IL" dirty="0" smtClean="0"/>
              <a:t>הרע והעצוב </a:t>
            </a:r>
            <a:r>
              <a:rPr lang="he-IL" dirty="0"/>
              <a:t>של </a:t>
            </a:r>
            <a:r>
              <a:rPr lang="he-IL" dirty="0" smtClean="0"/>
              <a:t>ירושלים. בירושלים אירגן קהילה ובנה בית כנסת. בזמן שהיה בירושלים הלך לבקר גם בקבר רחל, ובחברון. לאחר מכן חזר לעכו ומשם אבדו עקבותיו. </a:t>
            </a:r>
            <a:endParaRPr lang="he-IL" dirty="0"/>
          </a:p>
          <a:p>
            <a:r>
              <a:rPr lang="he-IL" dirty="0"/>
              <a:t/>
            </a:r>
            <a:br>
              <a:rPr lang="he-IL" dirty="0"/>
            </a:br>
            <a:endParaRPr lang="he-IL" dirty="0"/>
          </a:p>
        </p:txBody>
      </p:sp>
    </p:spTree>
    <p:extLst>
      <p:ext uri="{BB962C8B-B14F-4D97-AF65-F5344CB8AC3E}">
        <p14:creationId xmlns:p14="http://schemas.microsoft.com/office/powerpoint/2010/main" val="1447652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18CA5A3-2E8B-44E8-929F-E40FB8A0C128}"/>
              </a:ext>
            </a:extLst>
          </p:cNvPr>
          <p:cNvSpPr>
            <a:spLocks noGrp="1"/>
          </p:cNvSpPr>
          <p:nvPr>
            <p:ph type="title"/>
          </p:nvPr>
        </p:nvSpPr>
        <p:spPr/>
        <p:txBody>
          <a:bodyPr/>
          <a:lstStyle/>
          <a:p>
            <a:r>
              <a:rPr lang="he-IL" dirty="0">
                <a:solidFill>
                  <a:srgbClr val="0070C0"/>
                </a:solidFill>
              </a:rPr>
              <a:t>רמב"ן על פרשת הנשיאים</a:t>
            </a:r>
          </a:p>
        </p:txBody>
      </p:sp>
      <p:sp>
        <p:nvSpPr>
          <p:cNvPr id="3" name="מציין מיקום תוכן 2">
            <a:extLst>
              <a:ext uri="{FF2B5EF4-FFF2-40B4-BE49-F238E27FC236}">
                <a16:creationId xmlns:a16="http://schemas.microsoft.com/office/drawing/2014/main" id="{4DFE04C3-DA04-43E3-9980-9C6088857687}"/>
              </a:ext>
            </a:extLst>
          </p:cNvPr>
          <p:cNvSpPr>
            <a:spLocks noGrp="1"/>
          </p:cNvSpPr>
          <p:nvPr>
            <p:ph idx="1"/>
          </p:nvPr>
        </p:nvSpPr>
        <p:spPr>
          <a:xfrm>
            <a:off x="838200" y="1825625"/>
            <a:ext cx="10515600" cy="565150"/>
          </a:xfrm>
        </p:spPr>
        <p:txBody>
          <a:bodyPr/>
          <a:lstStyle/>
          <a:p>
            <a:pPr marL="0" indent="0">
              <a:buNone/>
            </a:pPr>
            <a:r>
              <a:rPr lang="he-IL" b="0" i="0" dirty="0">
                <a:solidFill>
                  <a:srgbClr val="202122"/>
                </a:solidFill>
                <a:effectLst/>
                <a:latin typeface="FrankRuehl" panose="020E0503060101010101" pitchFamily="34" charset="-79"/>
                <a:cs typeface="FrankRuehl" panose="020E0503060101010101" pitchFamily="34" charset="-79"/>
              </a:rPr>
              <a:t>"</a:t>
            </a:r>
            <a:r>
              <a:rPr lang="he-IL" b="0" i="0" dirty="0">
                <a:solidFill>
                  <a:srgbClr val="111155"/>
                </a:solidFill>
                <a:effectLst/>
                <a:latin typeface="FrankRuehl" panose="020E0503060101010101" pitchFamily="34" charset="-79"/>
                <a:cs typeface="FrankRuehl" panose="020E0503060101010101" pitchFamily="34" charset="-79"/>
              </a:rPr>
              <a:t>ועל צבאו נחשון בן עמינדב</a:t>
            </a:r>
            <a:r>
              <a:rPr lang="he-IL" b="0" i="0" dirty="0">
                <a:solidFill>
                  <a:srgbClr val="202122"/>
                </a:solidFill>
                <a:effectLst/>
                <a:latin typeface="FrankRuehl" panose="020E0503060101010101" pitchFamily="34" charset="-79"/>
                <a:cs typeface="FrankRuehl" panose="020E0503060101010101" pitchFamily="34" charset="-79"/>
              </a:rPr>
              <a:t>" - לא ידעתי למה יזכיר </a:t>
            </a:r>
            <a:r>
              <a:rPr lang="he-IL" b="0" i="0" dirty="0" err="1">
                <a:solidFill>
                  <a:srgbClr val="202122"/>
                </a:solidFill>
                <a:effectLst/>
                <a:latin typeface="FrankRuehl" panose="020E0503060101010101" pitchFamily="34" charset="-79"/>
                <a:cs typeface="FrankRuehl" panose="020E0503060101010101" pitchFamily="34" charset="-79"/>
              </a:rPr>
              <a:t>בכאן</a:t>
            </a:r>
            <a:r>
              <a:rPr lang="he-IL" b="0" i="0" dirty="0">
                <a:solidFill>
                  <a:srgbClr val="202122"/>
                </a:solidFill>
                <a:effectLst/>
                <a:latin typeface="FrankRuehl" panose="020E0503060101010101" pitchFamily="34" charset="-79"/>
                <a:cs typeface="FrankRuehl" panose="020E0503060101010101" pitchFamily="34" charset="-79"/>
              </a:rPr>
              <a:t> שם נשיאי הדגלים שכבר הזכיר זה</a:t>
            </a:r>
            <a:endParaRPr lang="he-IL" dirty="0">
              <a:latin typeface="FrankRuehl" panose="020E0503060101010101" pitchFamily="34" charset="-79"/>
              <a:cs typeface="FrankRuehl" panose="020E0503060101010101" pitchFamily="34" charset="-79"/>
            </a:endParaRPr>
          </a:p>
        </p:txBody>
      </p:sp>
      <p:sp>
        <p:nvSpPr>
          <p:cNvPr id="4" name="תיבת טקסט 3">
            <a:extLst>
              <a:ext uri="{FF2B5EF4-FFF2-40B4-BE49-F238E27FC236}">
                <a16:creationId xmlns:a16="http://schemas.microsoft.com/office/drawing/2014/main" id="{62887AF7-7D0D-467F-9CC4-6B9580D50CA1}"/>
              </a:ext>
            </a:extLst>
          </p:cNvPr>
          <p:cNvSpPr txBox="1"/>
          <p:nvPr/>
        </p:nvSpPr>
        <p:spPr>
          <a:xfrm>
            <a:off x="928687" y="2477295"/>
            <a:ext cx="10334625" cy="1231106"/>
          </a:xfrm>
          <a:prstGeom prst="rect">
            <a:avLst/>
          </a:prstGeom>
          <a:noFill/>
        </p:spPr>
        <p:txBody>
          <a:bodyPr wrap="square" rtlCol="1">
            <a:spAutoFit/>
          </a:bodyPr>
          <a:lstStyle/>
          <a:p>
            <a:r>
              <a:rPr lang="he-IL" dirty="0">
                <a:solidFill>
                  <a:srgbClr val="FF0000"/>
                </a:solidFill>
                <a:latin typeface="Guttman Yad-Brush" panose="02010401010101010101" pitchFamily="2" charset="-79"/>
                <a:cs typeface="Guttman Yad-Brush" panose="02010401010101010101" pitchFamily="2" charset="-79"/>
              </a:rPr>
              <a:t>היכן בספר במדבר כבר הוזכרו שמות הנשיאים? </a:t>
            </a:r>
            <a:r>
              <a:rPr lang="he-IL" sz="2000" dirty="0">
                <a:solidFill>
                  <a:srgbClr val="FF0000"/>
                </a:solidFill>
                <a:latin typeface="Guttman Yad-Brush" panose="02010401010101010101" pitchFamily="2" charset="-79"/>
                <a:cs typeface="Guttman Yad-Brush" panose="02010401010101010101" pitchFamily="2" charset="-79"/>
              </a:rPr>
              <a:t> </a:t>
            </a:r>
          </a:p>
          <a:p>
            <a:endParaRPr lang="he-IL" dirty="0"/>
          </a:p>
          <a:p>
            <a:r>
              <a:rPr lang="he-IL" dirty="0" smtClean="0"/>
              <a:t>בפרק ב'.</a:t>
            </a:r>
            <a:endParaRPr lang="he-IL" dirty="0"/>
          </a:p>
          <a:p>
            <a:endParaRPr lang="he-IL" dirty="0"/>
          </a:p>
        </p:txBody>
      </p:sp>
      <p:sp>
        <p:nvSpPr>
          <p:cNvPr id="5" name="מציין מיקום תוכן 2">
            <a:extLst>
              <a:ext uri="{FF2B5EF4-FFF2-40B4-BE49-F238E27FC236}">
                <a16:creationId xmlns:a16="http://schemas.microsoft.com/office/drawing/2014/main" id="{27199549-31B7-478C-AA71-672361DF40EC}"/>
              </a:ext>
            </a:extLst>
          </p:cNvPr>
          <p:cNvSpPr txBox="1">
            <a:spLocks/>
          </p:cNvSpPr>
          <p:nvPr/>
        </p:nvSpPr>
        <p:spPr>
          <a:xfrm>
            <a:off x="762000" y="3708401"/>
            <a:ext cx="10515600" cy="892174"/>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dirty="0">
                <a:latin typeface="FrankRuehl" panose="020E0503060101010101" pitchFamily="34" charset="-79"/>
                <a:cs typeface="FrankRuehl" panose="020E0503060101010101" pitchFamily="34" charset="-79"/>
              </a:rPr>
              <a:t> ואם תאמר לרמוז כי היו חיים כבר נרמז זה בפרשת הדגלים (לעיל ב ד) כי מיום </a:t>
            </a:r>
            <a:r>
              <a:rPr lang="he-IL" dirty="0" err="1">
                <a:latin typeface="FrankRuehl" panose="020E0503060101010101" pitchFamily="34" charset="-79"/>
                <a:cs typeface="FrankRuehl" panose="020E0503060101010101" pitchFamily="34" charset="-79"/>
              </a:rPr>
              <a:t>המנין</a:t>
            </a:r>
            <a:r>
              <a:rPr lang="he-IL" dirty="0">
                <a:latin typeface="FrankRuehl" panose="020E0503060101010101" pitchFamily="34" charset="-79"/>
                <a:cs typeface="FrankRuehl" panose="020E0503060101010101" pitchFamily="34" charset="-79"/>
              </a:rPr>
              <a:t> ועד עת המסע לא מת אחד מכל הפקודים </a:t>
            </a:r>
          </a:p>
        </p:txBody>
      </p:sp>
      <p:sp>
        <p:nvSpPr>
          <p:cNvPr id="7" name="תיבת טקסט 6">
            <a:extLst>
              <a:ext uri="{FF2B5EF4-FFF2-40B4-BE49-F238E27FC236}">
                <a16:creationId xmlns:a16="http://schemas.microsoft.com/office/drawing/2014/main" id="{CC10E1EF-4802-4EE5-86F9-8B88A413ADAC}"/>
              </a:ext>
            </a:extLst>
          </p:cNvPr>
          <p:cNvSpPr txBox="1"/>
          <p:nvPr/>
        </p:nvSpPr>
        <p:spPr>
          <a:xfrm>
            <a:off x="474133" y="4687095"/>
            <a:ext cx="10712979" cy="1754326"/>
          </a:xfrm>
          <a:prstGeom prst="rect">
            <a:avLst/>
          </a:prstGeom>
          <a:noFill/>
        </p:spPr>
        <p:txBody>
          <a:bodyPr wrap="square" rtlCol="1">
            <a:spAutoFit/>
          </a:bodyPr>
          <a:lstStyle/>
          <a:p>
            <a:r>
              <a:rPr lang="he-IL" dirty="0">
                <a:solidFill>
                  <a:srgbClr val="FF0000"/>
                </a:solidFill>
                <a:latin typeface="Guttman Yad-Brush" panose="02010401010101010101" pitchFamily="2" charset="-79"/>
                <a:cs typeface="Guttman Yad-Brush" panose="02010401010101010101" pitchFamily="2" charset="-79"/>
              </a:rPr>
              <a:t>מה האפשרות שמעלה הרמב"ן כתשובה לשאלתו</a:t>
            </a:r>
            <a:r>
              <a:rPr lang="he-IL" dirty="0" smtClean="0">
                <a:solidFill>
                  <a:srgbClr val="FF0000"/>
                </a:solidFill>
                <a:latin typeface="Guttman Yad-Brush" panose="02010401010101010101" pitchFamily="2" charset="-79"/>
                <a:cs typeface="Guttman Yad-Brush" panose="02010401010101010101" pitchFamily="2" charset="-79"/>
              </a:rPr>
              <a:t>? </a:t>
            </a:r>
            <a:r>
              <a:rPr lang="he-IL" dirty="0" smtClean="0"/>
              <a:t>שזה כדי לרמוז לנו כולם עדיין בחיים.</a:t>
            </a:r>
            <a:endParaRPr lang="he-IL" dirty="0"/>
          </a:p>
          <a:p>
            <a:endParaRPr lang="he-IL" dirty="0"/>
          </a:p>
          <a:p>
            <a:r>
              <a:rPr lang="he-IL" dirty="0">
                <a:solidFill>
                  <a:srgbClr val="FF0000"/>
                </a:solidFill>
                <a:latin typeface="Guttman Yad-Brush" panose="02010401010101010101" pitchFamily="2" charset="-79"/>
                <a:cs typeface="Guttman Yad-Brush" panose="02010401010101010101" pitchFamily="2" charset="-79"/>
              </a:rPr>
              <a:t>האם אתה מבין מתוך המקור שמצטט הרמב"ן מדוע נרמז שם כדבריו? (שאלה מאתגרת...)</a:t>
            </a: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smtClean="0"/>
              <a:t>כי </a:t>
            </a:r>
            <a:r>
              <a:rPr lang="he-IL" dirty="0"/>
              <a:t>כתוב "אלה פקודי בני </a:t>
            </a:r>
            <a:r>
              <a:rPr lang="he-IL" dirty="0" smtClean="0"/>
              <a:t>ישראל" </a:t>
            </a:r>
            <a:r>
              <a:rPr lang="he-IL" dirty="0" smtClean="0"/>
              <a:t>להגיד שכל הימים האלה לא נפקד מהם איש. </a:t>
            </a:r>
            <a:endParaRPr lang="he-IL" dirty="0"/>
          </a:p>
          <a:p>
            <a:endParaRPr lang="he-IL" dirty="0"/>
          </a:p>
        </p:txBody>
      </p:sp>
    </p:spTree>
    <p:extLst>
      <p:ext uri="{BB962C8B-B14F-4D97-AF65-F5344CB8AC3E}">
        <p14:creationId xmlns:p14="http://schemas.microsoft.com/office/powerpoint/2010/main" val="92675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BBAF2069-4E06-4A10-980A-A0F987B87E2B}"/>
              </a:ext>
            </a:extLst>
          </p:cNvPr>
          <p:cNvSpPr>
            <a:spLocks noGrp="1"/>
          </p:cNvSpPr>
          <p:nvPr>
            <p:ph type="body" idx="1"/>
          </p:nvPr>
        </p:nvSpPr>
        <p:spPr>
          <a:xfrm>
            <a:off x="747184" y="1005947"/>
            <a:ext cx="10515600" cy="1305453"/>
          </a:xfrm>
        </p:spPr>
        <p:txBody>
          <a:bodyPr>
            <a:normAutofit lnSpcReduction="10000"/>
          </a:bodyPr>
          <a:lstStyle/>
          <a:p>
            <a:r>
              <a:rPr lang="he-IL" b="0" i="0" dirty="0">
                <a:solidFill>
                  <a:srgbClr val="202122"/>
                </a:solidFill>
                <a:effectLst/>
                <a:latin typeface="FrankRuehl" panose="020E0503060101010101" pitchFamily="34" charset="-79"/>
                <a:cs typeface="FrankRuehl" panose="020E0503060101010101" pitchFamily="34" charset="-79"/>
              </a:rPr>
              <a:t>אולי בא הכתוב לומר שגם בלכתם בדרך ילך הנשיא בראש צבאו שיעשו </a:t>
            </a:r>
            <a:r>
              <a:rPr lang="he-IL" b="0" i="0" dirty="0" err="1">
                <a:solidFill>
                  <a:srgbClr val="202122"/>
                </a:solidFill>
                <a:effectLst/>
                <a:latin typeface="FrankRuehl" panose="020E0503060101010101" pitchFamily="34" charset="-79"/>
                <a:cs typeface="FrankRuehl" panose="020E0503060101010101" pitchFamily="34" charset="-79"/>
              </a:rPr>
              <a:t>מצותו</a:t>
            </a:r>
            <a:r>
              <a:rPr lang="he-IL" b="0" i="0" dirty="0">
                <a:solidFill>
                  <a:srgbClr val="202122"/>
                </a:solidFill>
                <a:effectLst/>
                <a:latin typeface="FrankRuehl" panose="020E0503060101010101" pitchFamily="34" charset="-79"/>
                <a:cs typeface="FrankRuehl" panose="020E0503060101010101" pitchFamily="34" charset="-79"/>
              </a:rPr>
              <a:t> וישכון כמלך בגדוד </a:t>
            </a:r>
          </a:p>
          <a:p>
            <a:r>
              <a:rPr lang="he-IL" b="0" i="0" dirty="0">
                <a:solidFill>
                  <a:srgbClr val="202122"/>
                </a:solidFill>
                <a:effectLst/>
                <a:latin typeface="FrankRuehl" panose="020E0503060101010101" pitchFamily="34" charset="-79"/>
                <a:cs typeface="FrankRuehl" panose="020E0503060101010101" pitchFamily="34" charset="-79"/>
              </a:rPr>
              <a:t>ולא ילכו כצאן אשר אין להם רועה </a:t>
            </a:r>
          </a:p>
          <a:p>
            <a:r>
              <a:rPr lang="he-IL" b="0" i="0" dirty="0">
                <a:solidFill>
                  <a:srgbClr val="202122"/>
                </a:solidFill>
                <a:effectLst/>
                <a:latin typeface="FrankRuehl" panose="020E0503060101010101" pitchFamily="34" charset="-79"/>
                <a:cs typeface="FrankRuehl" panose="020E0503060101010101" pitchFamily="34" charset="-79"/>
              </a:rPr>
              <a:t>ולא שימנו להם אחר לזה כאשר יעשו משוח מלחמה</a:t>
            </a:r>
            <a:endParaRPr lang="he-IL" dirty="0">
              <a:latin typeface="FrankRuehl" panose="020E0503060101010101" pitchFamily="34" charset="-79"/>
              <a:cs typeface="FrankRuehl" panose="020E0503060101010101" pitchFamily="34" charset="-79"/>
            </a:endParaRPr>
          </a:p>
        </p:txBody>
      </p:sp>
      <p:sp>
        <p:nvSpPr>
          <p:cNvPr id="4" name="כותרת 1">
            <a:extLst>
              <a:ext uri="{FF2B5EF4-FFF2-40B4-BE49-F238E27FC236}">
                <a16:creationId xmlns:a16="http://schemas.microsoft.com/office/drawing/2014/main" id="{DBCCE18C-0CD3-43A5-B3AE-DE64DE253BC5}"/>
              </a:ext>
            </a:extLst>
          </p:cNvPr>
          <p:cNvSpPr txBox="1">
            <a:spLocks/>
          </p:cNvSpPr>
          <p:nvPr/>
        </p:nvSpPr>
        <p:spPr>
          <a:xfrm>
            <a:off x="747184" y="210080"/>
            <a:ext cx="10515600" cy="564621"/>
          </a:xfrm>
          <a:prstGeom prst="rect">
            <a:avLst/>
          </a:prstGeom>
        </p:spPr>
        <p:txBody>
          <a:bodyPr vert="horz" lIns="91440" tIns="45720" rIns="91440" bIns="45720" rtlCol="1" anchor="b">
            <a:normAutofit fontScale="92500" lnSpcReduction="10000"/>
          </a:bodyPr>
          <a:lstStyle>
            <a:lvl1pPr algn="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4000" dirty="0">
                <a:solidFill>
                  <a:srgbClr val="0070C0"/>
                </a:solidFill>
              </a:rPr>
              <a:t>רמב"ן על פרשת הנשיאים</a:t>
            </a:r>
          </a:p>
        </p:txBody>
      </p:sp>
      <p:sp>
        <p:nvSpPr>
          <p:cNvPr id="5" name="תיבת טקסט 4">
            <a:extLst>
              <a:ext uri="{FF2B5EF4-FFF2-40B4-BE49-F238E27FC236}">
                <a16:creationId xmlns:a16="http://schemas.microsoft.com/office/drawing/2014/main" id="{D54753FC-0C2B-4F96-B78F-E71261494B16}"/>
              </a:ext>
            </a:extLst>
          </p:cNvPr>
          <p:cNvSpPr txBox="1"/>
          <p:nvPr/>
        </p:nvSpPr>
        <p:spPr>
          <a:xfrm>
            <a:off x="1380067" y="2650067"/>
            <a:ext cx="9882717" cy="2308324"/>
          </a:xfrm>
          <a:prstGeom prst="rect">
            <a:avLst/>
          </a:prstGeom>
          <a:noFill/>
        </p:spPr>
        <p:txBody>
          <a:bodyPr wrap="square" rtlCol="1">
            <a:spAutoFit/>
          </a:bodyPr>
          <a:lstStyle/>
          <a:p>
            <a:r>
              <a:rPr lang="he-IL" dirty="0">
                <a:solidFill>
                  <a:srgbClr val="FF0000"/>
                </a:solidFill>
                <a:latin typeface="Guttman Yad-Brush" panose="02010401010101010101" pitchFamily="2" charset="-79"/>
                <a:cs typeface="Guttman Yad-Brush" panose="02010401010101010101" pitchFamily="2" charset="-79"/>
              </a:rPr>
              <a:t>מדוע לדברי הרמב"ן מדגישה התורה את תפקידם של הנשיאים ואת שמותם?</a:t>
            </a:r>
          </a:p>
          <a:p>
            <a:endParaRPr lang="he-IL" dirty="0"/>
          </a:p>
          <a:p>
            <a:r>
              <a:rPr lang="he-IL" dirty="0" smtClean="0"/>
              <a:t>כדי שנדע שגם כשהולכים בדרך ילך הנשיא בראש ושיקשיבו לו.</a:t>
            </a:r>
            <a:endParaRPr lang="he-IL" dirty="0"/>
          </a:p>
          <a:p>
            <a:endParaRPr lang="he-IL" dirty="0"/>
          </a:p>
          <a:p>
            <a:endParaRPr lang="he-IL" dirty="0"/>
          </a:p>
          <a:p>
            <a:r>
              <a:rPr lang="he-IL" dirty="0">
                <a:solidFill>
                  <a:srgbClr val="FF0000"/>
                </a:solidFill>
                <a:latin typeface="Guttman Yad-Brush" panose="02010401010101010101" pitchFamily="2" charset="-79"/>
                <a:cs typeface="Guttman Yad-Brush" panose="02010401010101010101" pitchFamily="2" charset="-79"/>
              </a:rPr>
              <a:t>מה שולל הרמב"ן באמצעות </a:t>
            </a:r>
            <a:r>
              <a:rPr lang="he-IL" dirty="0" err="1">
                <a:solidFill>
                  <a:srgbClr val="FF0000"/>
                </a:solidFill>
                <a:latin typeface="Guttman Yad-Brush" panose="02010401010101010101" pitchFamily="2" charset="-79"/>
                <a:cs typeface="Guttman Yad-Brush" panose="02010401010101010101" pitchFamily="2" charset="-79"/>
              </a:rPr>
              <a:t>האיזכור</a:t>
            </a:r>
            <a:r>
              <a:rPr lang="he-IL" dirty="0">
                <a:solidFill>
                  <a:srgbClr val="FF0000"/>
                </a:solidFill>
                <a:latin typeface="Guttman Yad-Brush" panose="02010401010101010101" pitchFamily="2" charset="-79"/>
                <a:cs typeface="Guttman Yad-Brush" panose="02010401010101010101" pitchFamily="2" charset="-79"/>
              </a:rPr>
              <a:t> של 'כהן משוח מלחמה' (שאלת אתגר...)</a:t>
            </a:r>
          </a:p>
          <a:p>
            <a:endParaRPr lang="he-IL" dirty="0"/>
          </a:p>
          <a:p>
            <a:r>
              <a:rPr lang="he-IL" dirty="0" smtClean="0"/>
              <a:t>לשלול את זה שהנשיא זה רק למלחמה כמו כהן משוח מלחמה.</a:t>
            </a:r>
            <a:endParaRPr lang="he-IL" dirty="0"/>
          </a:p>
        </p:txBody>
      </p:sp>
    </p:spTree>
    <p:extLst>
      <p:ext uri="{BB962C8B-B14F-4D97-AF65-F5344CB8AC3E}">
        <p14:creationId xmlns:p14="http://schemas.microsoft.com/office/powerpoint/2010/main" val="434073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C2C2F13-D927-4688-B95B-067F27CD3D08}"/>
              </a:ext>
            </a:extLst>
          </p:cNvPr>
          <p:cNvSpPr>
            <a:spLocks noGrp="1"/>
          </p:cNvSpPr>
          <p:nvPr>
            <p:ph type="title"/>
          </p:nvPr>
        </p:nvSpPr>
        <p:spPr>
          <a:xfrm>
            <a:off x="321997" y="1286934"/>
            <a:ext cx="3598333" cy="914400"/>
          </a:xfrm>
        </p:spPr>
        <p:txBody>
          <a:bodyPr>
            <a:noAutofit/>
          </a:bodyPr>
          <a:lstStyle/>
          <a:p>
            <a:r>
              <a:rPr lang="he-IL" sz="1600" dirty="0">
                <a:solidFill>
                  <a:srgbClr val="FF0000"/>
                </a:solidFill>
                <a:latin typeface="Guttman Yad-Brush" panose="02010401010101010101" pitchFamily="2" charset="-79"/>
                <a:cs typeface="Guttman Yad-Brush" panose="02010401010101010101" pitchFamily="2" charset="-79"/>
              </a:rPr>
              <a:t>בחר תמונה הממחישה בעיניך את חשיבותם של מנהיגים ומדריכים עבור האדם </a:t>
            </a:r>
          </a:p>
        </p:txBody>
      </p:sp>
      <p:sp>
        <p:nvSpPr>
          <p:cNvPr id="3" name="מציין מיקום תוכן 2">
            <a:extLst>
              <a:ext uri="{FF2B5EF4-FFF2-40B4-BE49-F238E27FC236}">
                <a16:creationId xmlns:a16="http://schemas.microsoft.com/office/drawing/2014/main" id="{5F1E07C0-E623-42B1-8558-2895EA4CEB29}"/>
              </a:ext>
            </a:extLst>
          </p:cNvPr>
          <p:cNvSpPr>
            <a:spLocks noGrp="1"/>
          </p:cNvSpPr>
          <p:nvPr>
            <p:ph idx="1"/>
          </p:nvPr>
        </p:nvSpPr>
        <p:spPr>
          <a:xfrm>
            <a:off x="5030788" y="1168401"/>
            <a:ext cx="6172200" cy="5408612"/>
          </a:xfrm>
        </p:spPr>
        <p:txBody>
          <a:bodyPr>
            <a:normAutofit/>
          </a:bodyPr>
          <a:lstStyle/>
          <a:p>
            <a:pPr marL="0" indent="0" algn="just">
              <a:lnSpc>
                <a:spcPct val="150000"/>
              </a:lnSpc>
              <a:buNone/>
            </a:pPr>
            <a:r>
              <a:rPr lang="he-IL" sz="2000" dirty="0">
                <a:latin typeface="Narkisim" panose="020E0502050101010101" pitchFamily="34" charset="-79"/>
                <a:cs typeface="Narkisim" panose="020E0502050101010101" pitchFamily="34" charset="-79"/>
              </a:rPr>
              <a:t>בדברי הרמב"ן למדנו על המרכזיות של נשיאים. ביציאתם של בני ישראל למסע במדבר – מדגישה התורה שבראשם עומדים נשיאי השבטים, כל נשיא בשמו. למדנו שדבר ה' ומצוותו הנחו את בני ישראל באמצעות הענן. למדנו שבני ישראל פנו אל ה' בתפילה במהלך המסע, על ידי קול החצוצרות שהריעו ותקעו. כעת אנו לומדים שלא די בכך. יש צורך גם במנהיגים אנושיים הקרובים אל העם, שילוו אותם בדרכם. ההליכה שלנו במסעות החיים צריכה להיות מלווה גם בקשר עם מנהיגים אנושיים המהווים עבורנו השראה, כתובת להתייעצות ולפניה, הדרכה וסיוע. </a:t>
            </a:r>
          </a:p>
        </p:txBody>
      </p:sp>
      <p:sp>
        <p:nvSpPr>
          <p:cNvPr id="4" name="מציין מיקום טקסט 3">
            <a:extLst>
              <a:ext uri="{FF2B5EF4-FFF2-40B4-BE49-F238E27FC236}">
                <a16:creationId xmlns:a16="http://schemas.microsoft.com/office/drawing/2014/main" id="{F9CFD0A5-D42A-4EA1-A01A-4C44BDDEC4C7}"/>
              </a:ext>
            </a:extLst>
          </p:cNvPr>
          <p:cNvSpPr>
            <a:spLocks noGrp="1"/>
          </p:cNvSpPr>
          <p:nvPr>
            <p:ph type="body" sz="half" idx="2"/>
          </p:nvPr>
        </p:nvSpPr>
        <p:spPr>
          <a:xfrm>
            <a:off x="321996" y="2634678"/>
            <a:ext cx="3598333" cy="2936388"/>
          </a:xfrm>
          <a:ln>
            <a:solidFill>
              <a:schemeClr val="accent1"/>
            </a:solidFill>
          </a:ln>
        </p:spPr>
        <p:txBody>
          <a:bodyPr/>
          <a:lstStyle/>
          <a:p>
            <a:pPr algn="ctr"/>
            <a:endParaRPr lang="he-IL" dirty="0"/>
          </a:p>
          <a:p>
            <a:pPr algn="ctr"/>
            <a:endParaRPr lang="he-IL" dirty="0"/>
          </a:p>
          <a:p>
            <a:pPr algn="ctr"/>
            <a:endParaRPr lang="he-IL" dirty="0"/>
          </a:p>
          <a:p>
            <a:pPr algn="ctr"/>
            <a:endParaRPr lang="he-IL" dirty="0"/>
          </a:p>
          <a:p>
            <a:pPr algn="ctr"/>
            <a:r>
              <a:rPr lang="he-IL" dirty="0"/>
              <a:t> - הדבק כאן את התמונה - </a:t>
            </a:r>
          </a:p>
        </p:txBody>
      </p:sp>
      <p:sp>
        <p:nvSpPr>
          <p:cNvPr id="6" name="כותרת 1">
            <a:extLst>
              <a:ext uri="{FF2B5EF4-FFF2-40B4-BE49-F238E27FC236}">
                <a16:creationId xmlns:a16="http://schemas.microsoft.com/office/drawing/2014/main" id="{523A39A2-17D8-499C-A1DF-3546F982EF52}"/>
              </a:ext>
            </a:extLst>
          </p:cNvPr>
          <p:cNvSpPr txBox="1">
            <a:spLocks/>
          </p:cNvSpPr>
          <p:nvPr/>
        </p:nvSpPr>
        <p:spPr>
          <a:xfrm>
            <a:off x="747184" y="210080"/>
            <a:ext cx="10515600" cy="564621"/>
          </a:xfrm>
          <a:prstGeom prst="rect">
            <a:avLst/>
          </a:prstGeom>
        </p:spPr>
        <p:txBody>
          <a:bodyPr vert="horz" lIns="91440" tIns="45720" rIns="91440" bIns="45720" rtlCol="1" anchor="b">
            <a:normAutofit fontScale="92500" lnSpcReduction="10000"/>
          </a:bodyPr>
          <a:lstStyle>
            <a:lvl1pPr algn="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4000" dirty="0">
                <a:solidFill>
                  <a:srgbClr val="0070C0"/>
                </a:solidFill>
              </a:rPr>
              <a:t>סיכום – פרשת הנשיאים</a:t>
            </a:r>
          </a:p>
        </p:txBody>
      </p:sp>
      <p:pic>
        <p:nvPicPr>
          <p:cNvPr id="2050" name="Picture 2" descr="המנהל כמנהיג - אפשר ללמוד מנהיגות - שדות ישראל - למצוינות במנהיגות ועבודת  צוו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05" y="2498650"/>
            <a:ext cx="4548510" cy="273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156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DDB09716-B35A-41EE-876B-FE8626B12B57}"/>
              </a:ext>
            </a:extLst>
          </p:cNvPr>
          <p:cNvSpPr>
            <a:spLocks noGrp="1"/>
          </p:cNvSpPr>
          <p:nvPr>
            <p:ph idx="1"/>
          </p:nvPr>
        </p:nvSpPr>
        <p:spPr>
          <a:xfrm>
            <a:off x="1802296" y="987426"/>
            <a:ext cx="9553092" cy="907636"/>
          </a:xfrm>
        </p:spPr>
        <p:txBody>
          <a:bodyPr>
            <a:noAutofit/>
          </a:bodyPr>
          <a:lstStyle/>
          <a:p>
            <a:pPr marL="0" indent="0" algn="ctr">
              <a:buNone/>
            </a:pPr>
            <a:r>
              <a:rPr lang="he-IL" sz="8000" dirty="0">
                <a:solidFill>
                  <a:srgbClr val="FF0000"/>
                </a:solidFill>
              </a:rPr>
              <a:t>פרק י'</a:t>
            </a:r>
          </a:p>
        </p:txBody>
      </p:sp>
      <p:sp>
        <p:nvSpPr>
          <p:cNvPr id="4" name="מציין מיקום טקסט 3">
            <a:extLst>
              <a:ext uri="{FF2B5EF4-FFF2-40B4-BE49-F238E27FC236}">
                <a16:creationId xmlns:a16="http://schemas.microsoft.com/office/drawing/2014/main" id="{9529029D-E31D-441C-A561-8E177B40CDD2}"/>
              </a:ext>
            </a:extLst>
          </p:cNvPr>
          <p:cNvSpPr>
            <a:spLocks noGrp="1"/>
          </p:cNvSpPr>
          <p:nvPr>
            <p:ph type="body" sz="half" idx="2"/>
          </p:nvPr>
        </p:nvSpPr>
        <p:spPr>
          <a:xfrm>
            <a:off x="1802296" y="2955371"/>
            <a:ext cx="9435548" cy="1948071"/>
          </a:xfrm>
        </p:spPr>
        <p:txBody>
          <a:bodyPr>
            <a:normAutofit/>
          </a:bodyPr>
          <a:lstStyle/>
          <a:p>
            <a:pPr algn="ctr"/>
            <a:r>
              <a:rPr lang="he-IL" sz="9600" dirty="0">
                <a:solidFill>
                  <a:srgbClr val="0070C0"/>
                </a:solidFill>
              </a:rPr>
              <a:t>הפניה לחובב</a:t>
            </a:r>
          </a:p>
        </p:txBody>
      </p:sp>
    </p:spTree>
    <p:extLst>
      <p:ext uri="{BB962C8B-B14F-4D97-AF65-F5344CB8AC3E}">
        <p14:creationId xmlns:p14="http://schemas.microsoft.com/office/powerpoint/2010/main" val="689667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A82E4FE6-EC8D-48FD-A7A4-AA1C5D972C5E}"/>
              </a:ext>
            </a:extLst>
          </p:cNvPr>
          <p:cNvSpPr>
            <a:spLocks noGrp="1"/>
          </p:cNvSpPr>
          <p:nvPr>
            <p:ph type="title"/>
          </p:nvPr>
        </p:nvSpPr>
        <p:spPr>
          <a:xfrm>
            <a:off x="838200" y="378377"/>
            <a:ext cx="10515600" cy="1325563"/>
          </a:xfrm>
        </p:spPr>
        <p:txBody>
          <a:bodyPr>
            <a:normAutofit/>
          </a:bodyPr>
          <a:lstStyle/>
          <a:p>
            <a:r>
              <a:rPr lang="he-IL" sz="5400" dirty="0">
                <a:solidFill>
                  <a:srgbClr val="0070C0"/>
                </a:solidFill>
              </a:rPr>
              <a:t>הפניה לחובב</a:t>
            </a:r>
          </a:p>
        </p:txBody>
      </p:sp>
      <p:sp>
        <p:nvSpPr>
          <p:cNvPr id="6" name="מציין מיקום תוכן 5">
            <a:extLst>
              <a:ext uri="{FF2B5EF4-FFF2-40B4-BE49-F238E27FC236}">
                <a16:creationId xmlns:a16="http://schemas.microsoft.com/office/drawing/2014/main" id="{E02BD06E-9C8E-4CA9-B904-FC6B0771BF8E}"/>
              </a:ext>
            </a:extLst>
          </p:cNvPr>
          <p:cNvSpPr>
            <a:spLocks noGrp="1"/>
          </p:cNvSpPr>
          <p:nvPr>
            <p:ph idx="1"/>
          </p:nvPr>
        </p:nvSpPr>
        <p:spPr>
          <a:xfrm>
            <a:off x="838200" y="1807870"/>
            <a:ext cx="10515600" cy="4351338"/>
          </a:xfrm>
        </p:spPr>
        <p:txBody>
          <a:bodyPr>
            <a:normAutofit/>
          </a:bodyPr>
          <a:lstStyle/>
          <a:p>
            <a:pPr marL="0" indent="0" algn="just">
              <a:lnSpc>
                <a:spcPct val="150000"/>
              </a:lnSpc>
              <a:buNone/>
            </a:pPr>
            <a:r>
              <a:rPr lang="he-IL" dirty="0">
                <a:latin typeface="FrankRuehl" panose="020E0503060101010101" pitchFamily="34" charset="-79"/>
                <a:cs typeface="FrankRuehl" panose="020E0503060101010101" pitchFamily="34" charset="-79"/>
              </a:rPr>
              <a:t>(</a:t>
            </a:r>
            <a:r>
              <a:rPr lang="he-IL" dirty="0" err="1">
                <a:latin typeface="FrankRuehl" panose="020E0503060101010101" pitchFamily="34" charset="-79"/>
                <a:cs typeface="FrankRuehl" panose="020E0503060101010101" pitchFamily="34" charset="-79"/>
              </a:rPr>
              <a:t>כט</a:t>
            </a:r>
            <a:r>
              <a:rPr lang="he-IL" dirty="0">
                <a:latin typeface="FrankRuehl" panose="020E0503060101010101" pitchFamily="34" charset="-79"/>
                <a:cs typeface="FrankRuehl" panose="020E0503060101010101" pitchFamily="34" charset="-79"/>
              </a:rPr>
              <a:t>) וַיֹּ֣אמֶר מֹשֶׁ֗ה לְ֠חֹבָב </a:t>
            </a:r>
            <a:r>
              <a:rPr lang="he-IL" dirty="0" err="1">
                <a:latin typeface="FrankRuehl" panose="020E0503060101010101" pitchFamily="34" charset="-79"/>
                <a:cs typeface="FrankRuehl" panose="020E0503060101010101" pitchFamily="34" charset="-79"/>
              </a:rPr>
              <a:t>בֶּן־רְעוּאֵ֣ל</a:t>
            </a:r>
            <a:r>
              <a:rPr lang="he-IL" dirty="0">
                <a:latin typeface="FrankRuehl" panose="020E0503060101010101" pitchFamily="34" charset="-79"/>
                <a:cs typeface="FrankRuehl" panose="020E0503060101010101" pitchFamily="34" charset="-79"/>
              </a:rPr>
              <a:t> הַמִּדְיָנִי֘ חֹתֵ֣ן מֹשֶׁה֒ </a:t>
            </a:r>
            <a:r>
              <a:rPr lang="he-IL" dirty="0" err="1">
                <a:latin typeface="FrankRuehl" panose="020E0503060101010101" pitchFamily="34" charset="-79"/>
                <a:cs typeface="FrankRuehl" panose="020E0503060101010101" pitchFamily="34" charset="-79"/>
              </a:rPr>
              <a:t>נֹסְעִ֣ים</a:t>
            </a:r>
            <a:r>
              <a:rPr lang="he-IL" dirty="0">
                <a:latin typeface="FrankRuehl" panose="020E0503060101010101" pitchFamily="34" charset="-79"/>
                <a:cs typeface="FrankRuehl" panose="020E0503060101010101" pitchFamily="34" charset="-79"/>
              </a:rPr>
              <a:t>׀ אֲנַ֗חְנוּ </a:t>
            </a:r>
            <a:r>
              <a:rPr lang="he-IL" dirty="0" err="1">
                <a:latin typeface="FrankRuehl" panose="020E0503060101010101" pitchFamily="34" charset="-79"/>
                <a:cs typeface="FrankRuehl" panose="020E0503060101010101" pitchFamily="34" charset="-79"/>
              </a:rPr>
              <a:t>אֶל־הַמָּקוֹם</a:t>
            </a:r>
            <a:r>
              <a:rPr lang="he-IL" dirty="0">
                <a:latin typeface="FrankRuehl" panose="020E0503060101010101" pitchFamily="34" charset="-79"/>
                <a:cs typeface="FrankRuehl" panose="020E0503060101010101" pitchFamily="34" charset="-79"/>
              </a:rPr>
              <a:t>֙ אֲשֶׁ֣ר אָמַ֣ר </a:t>
            </a:r>
            <a:r>
              <a:rPr lang="he-IL" dirty="0" err="1">
                <a:latin typeface="FrankRuehl" panose="020E0503060101010101" pitchFamily="34" charset="-79"/>
                <a:cs typeface="FrankRuehl" panose="020E0503060101010101" pitchFamily="34" charset="-79"/>
              </a:rPr>
              <a:t>יְקֹוָ֔ק</a:t>
            </a:r>
            <a:r>
              <a:rPr lang="he-IL" dirty="0">
                <a:latin typeface="FrankRuehl" panose="020E0503060101010101" pitchFamily="34" charset="-79"/>
                <a:cs typeface="FrankRuehl" panose="020E0503060101010101" pitchFamily="34" charset="-79"/>
              </a:rPr>
              <a:t> אֹת֖וֹ אֶתֵּ֣ן לָכֶ֑ם לְכָ֤ה אִתָּ֙נוּ֙ וְהֵטַ֣בְנוּ לָ֔ךְ </a:t>
            </a:r>
            <a:r>
              <a:rPr lang="he-IL" dirty="0" err="1">
                <a:latin typeface="FrankRuehl" panose="020E0503060101010101" pitchFamily="34" charset="-79"/>
                <a:cs typeface="FrankRuehl" panose="020E0503060101010101" pitchFamily="34" charset="-79"/>
              </a:rPr>
              <a:t>כִּֽי־יְקֹוָ֥ק</a:t>
            </a:r>
            <a:r>
              <a:rPr lang="he-IL" dirty="0">
                <a:latin typeface="FrankRuehl" panose="020E0503060101010101" pitchFamily="34" charset="-79"/>
                <a:cs typeface="FrankRuehl" panose="020E0503060101010101" pitchFamily="34" charset="-79"/>
              </a:rPr>
              <a:t> </a:t>
            </a:r>
            <a:r>
              <a:rPr lang="he-IL" dirty="0" err="1">
                <a:latin typeface="FrankRuehl" panose="020E0503060101010101" pitchFamily="34" charset="-79"/>
                <a:cs typeface="FrankRuehl" panose="020E0503060101010101" pitchFamily="34" charset="-79"/>
              </a:rPr>
              <a:t>דִּבֶּר־ט֖וֹב</a:t>
            </a:r>
            <a:r>
              <a:rPr lang="he-IL" dirty="0">
                <a:latin typeface="FrankRuehl" panose="020E0503060101010101" pitchFamily="34" charset="-79"/>
                <a:cs typeface="FrankRuehl" panose="020E0503060101010101" pitchFamily="34" charset="-79"/>
              </a:rPr>
              <a:t> </a:t>
            </a:r>
            <a:r>
              <a:rPr lang="he-IL" dirty="0" err="1">
                <a:latin typeface="FrankRuehl" panose="020E0503060101010101" pitchFamily="34" charset="-79"/>
                <a:cs typeface="FrankRuehl" panose="020E0503060101010101" pitchFamily="34" charset="-79"/>
              </a:rPr>
              <a:t>עַל־יִשְׂרָאֵֽל</a:t>
            </a:r>
            <a:r>
              <a:rPr lang="he-IL" dirty="0">
                <a:latin typeface="FrankRuehl" panose="020E0503060101010101" pitchFamily="34" charset="-79"/>
                <a:cs typeface="FrankRuehl" panose="020E0503060101010101" pitchFamily="34" charset="-79"/>
              </a:rPr>
              <a:t>: (ל) וַיֹּ֥אמֶר אֵלָ֖יו לֹ֣א אֵלֵ֑ךְ כִּ֧י </a:t>
            </a:r>
            <a:r>
              <a:rPr lang="he-IL" dirty="0" err="1">
                <a:latin typeface="FrankRuehl" panose="020E0503060101010101" pitchFamily="34" charset="-79"/>
                <a:cs typeface="FrankRuehl" panose="020E0503060101010101" pitchFamily="34" charset="-79"/>
              </a:rPr>
              <a:t>אִם־אֶל־אַרְצִ֛י</a:t>
            </a:r>
            <a:r>
              <a:rPr lang="he-IL" dirty="0">
                <a:latin typeface="FrankRuehl" panose="020E0503060101010101" pitchFamily="34" charset="-79"/>
                <a:cs typeface="FrankRuehl" panose="020E0503060101010101" pitchFamily="34" charset="-79"/>
              </a:rPr>
              <a:t> </a:t>
            </a:r>
            <a:r>
              <a:rPr lang="he-IL" dirty="0" err="1">
                <a:latin typeface="FrankRuehl" panose="020E0503060101010101" pitchFamily="34" charset="-79"/>
                <a:cs typeface="FrankRuehl" panose="020E0503060101010101" pitchFamily="34" charset="-79"/>
              </a:rPr>
              <a:t>וְאֶל־מוֹלַדְתִּ֖י</a:t>
            </a:r>
            <a:r>
              <a:rPr lang="he-IL" dirty="0">
                <a:latin typeface="FrankRuehl" panose="020E0503060101010101" pitchFamily="34" charset="-79"/>
                <a:cs typeface="FrankRuehl" panose="020E0503060101010101" pitchFamily="34" charset="-79"/>
              </a:rPr>
              <a:t> אֵלֵֽךְ: (לא) וַיֹּ֕אמֶר </a:t>
            </a:r>
            <a:r>
              <a:rPr lang="he-IL" dirty="0" err="1">
                <a:latin typeface="FrankRuehl" panose="020E0503060101010101" pitchFamily="34" charset="-79"/>
                <a:cs typeface="FrankRuehl" panose="020E0503060101010101" pitchFamily="34" charset="-79"/>
              </a:rPr>
              <a:t>אַל־נָ֖א</a:t>
            </a:r>
            <a:r>
              <a:rPr lang="he-IL" dirty="0">
                <a:latin typeface="FrankRuehl" panose="020E0503060101010101" pitchFamily="34" charset="-79"/>
                <a:cs typeface="FrankRuehl" panose="020E0503060101010101" pitchFamily="34" charset="-79"/>
              </a:rPr>
              <a:t> </a:t>
            </a:r>
            <a:r>
              <a:rPr lang="he-IL" dirty="0" err="1">
                <a:latin typeface="FrankRuehl" panose="020E0503060101010101" pitchFamily="34" charset="-79"/>
                <a:cs typeface="FrankRuehl" panose="020E0503060101010101" pitchFamily="34" charset="-79"/>
              </a:rPr>
              <a:t>תַּעֲזֹ֣ב</a:t>
            </a:r>
            <a:r>
              <a:rPr lang="he-IL" dirty="0">
                <a:latin typeface="FrankRuehl" panose="020E0503060101010101" pitchFamily="34" charset="-79"/>
                <a:cs typeface="FrankRuehl" panose="020E0503060101010101" pitchFamily="34" charset="-79"/>
              </a:rPr>
              <a:t> אֹתָ֑נוּ כִּ֣י׀ עַל־כֵּ֣ן יָדַ֗עְתָּ </a:t>
            </a:r>
            <a:r>
              <a:rPr lang="he-IL" dirty="0" err="1">
                <a:latin typeface="FrankRuehl" panose="020E0503060101010101" pitchFamily="34" charset="-79"/>
                <a:cs typeface="FrankRuehl" panose="020E0503060101010101" pitchFamily="34" charset="-79"/>
              </a:rPr>
              <a:t>חֲנֹתֵ֙נו</a:t>
            </a:r>
            <a:r>
              <a:rPr lang="he-IL" dirty="0">
                <a:latin typeface="FrankRuehl" panose="020E0503060101010101" pitchFamily="34" charset="-79"/>
                <a:cs typeface="FrankRuehl" panose="020E0503060101010101" pitchFamily="34" charset="-79"/>
              </a:rPr>
              <a:t>ּ֙ בַּמִּדְבָּ֔ר וְהָיִ֥יתָ לָּ֖נוּ </a:t>
            </a:r>
            <a:r>
              <a:rPr lang="he-IL" dirty="0" err="1">
                <a:latin typeface="FrankRuehl" panose="020E0503060101010101" pitchFamily="34" charset="-79"/>
                <a:cs typeface="FrankRuehl" panose="020E0503060101010101" pitchFamily="34" charset="-79"/>
              </a:rPr>
              <a:t>לְעֵינָֽיִם</a:t>
            </a:r>
            <a:r>
              <a:rPr lang="he-IL" dirty="0">
                <a:latin typeface="FrankRuehl" panose="020E0503060101010101" pitchFamily="34" charset="-79"/>
                <a:cs typeface="FrankRuehl" panose="020E0503060101010101" pitchFamily="34" charset="-79"/>
              </a:rPr>
              <a:t>: (לב) וְהָיָ֖ה </a:t>
            </a:r>
            <a:r>
              <a:rPr lang="he-IL" dirty="0" err="1">
                <a:latin typeface="FrankRuehl" panose="020E0503060101010101" pitchFamily="34" charset="-79"/>
                <a:cs typeface="FrankRuehl" panose="020E0503060101010101" pitchFamily="34" charset="-79"/>
              </a:rPr>
              <a:t>כִּי־תֵלֵ֣ך</a:t>
            </a:r>
            <a:r>
              <a:rPr lang="he-IL" dirty="0">
                <a:latin typeface="FrankRuehl" panose="020E0503060101010101" pitchFamily="34" charset="-79"/>
                <a:cs typeface="FrankRuehl" panose="020E0503060101010101" pitchFamily="34" charset="-79"/>
              </a:rPr>
              <a:t>ְ עִמָּ֑נוּ וְהָיָ֣ה׀ הַטּ֣וֹב הַה֗וּא אֲשֶׁ֨ר יֵיטִ֧יב </a:t>
            </a:r>
            <a:r>
              <a:rPr lang="he-IL" dirty="0" err="1">
                <a:latin typeface="FrankRuehl" panose="020E0503060101010101" pitchFamily="34" charset="-79"/>
                <a:cs typeface="FrankRuehl" panose="020E0503060101010101" pitchFamily="34" charset="-79"/>
              </a:rPr>
              <a:t>יְקֹוָ֛ק</a:t>
            </a:r>
            <a:r>
              <a:rPr lang="he-IL" dirty="0">
                <a:latin typeface="FrankRuehl" panose="020E0503060101010101" pitchFamily="34" charset="-79"/>
                <a:cs typeface="FrankRuehl" panose="020E0503060101010101" pitchFamily="34" charset="-79"/>
              </a:rPr>
              <a:t> עִמָּ֖נוּ וְהֵטַ֥בְנוּ לָֽךְ: (לג) </a:t>
            </a:r>
            <a:r>
              <a:rPr lang="he-IL" dirty="0" err="1">
                <a:latin typeface="FrankRuehl" panose="020E0503060101010101" pitchFamily="34" charset="-79"/>
                <a:cs typeface="FrankRuehl" panose="020E0503060101010101" pitchFamily="34" charset="-79"/>
              </a:rPr>
              <a:t>וַיִּסְעו</a:t>
            </a:r>
            <a:r>
              <a:rPr lang="he-IL" dirty="0">
                <a:latin typeface="FrankRuehl" panose="020E0503060101010101" pitchFamily="34" charset="-79"/>
                <a:cs typeface="FrankRuehl" panose="020E0503060101010101" pitchFamily="34" charset="-79"/>
              </a:rPr>
              <a:t>ּ֙ מֵהַ֣ר </a:t>
            </a:r>
            <a:r>
              <a:rPr lang="he-IL" dirty="0" err="1">
                <a:latin typeface="FrankRuehl" panose="020E0503060101010101" pitchFamily="34" charset="-79"/>
                <a:cs typeface="FrankRuehl" panose="020E0503060101010101" pitchFamily="34" charset="-79"/>
              </a:rPr>
              <a:t>יְקֹוָ֔ק</a:t>
            </a:r>
            <a:r>
              <a:rPr lang="he-IL" dirty="0">
                <a:latin typeface="FrankRuehl" panose="020E0503060101010101" pitchFamily="34" charset="-79"/>
                <a:cs typeface="FrankRuehl" panose="020E0503060101010101" pitchFamily="34" charset="-79"/>
              </a:rPr>
              <a:t> דֶּ֖רֶךְ שְׁלֹ֣שֶׁת יָמִ֑ים וַאֲר֨וֹן </a:t>
            </a:r>
            <a:r>
              <a:rPr lang="he-IL" dirty="0" err="1">
                <a:latin typeface="FrankRuehl" panose="020E0503060101010101" pitchFamily="34" charset="-79"/>
                <a:cs typeface="FrankRuehl" panose="020E0503060101010101" pitchFamily="34" charset="-79"/>
              </a:rPr>
              <a:t>בְּרִית־יְקֹוָ֜ק</a:t>
            </a:r>
            <a:r>
              <a:rPr lang="he-IL" dirty="0">
                <a:latin typeface="FrankRuehl" panose="020E0503060101010101" pitchFamily="34" charset="-79"/>
                <a:cs typeface="FrankRuehl" panose="020E0503060101010101" pitchFamily="34" charset="-79"/>
              </a:rPr>
              <a:t> נֹסֵ֣עַ לִפְנֵיהֶ֗ם דֶּ֚רֶךְ שְׁלֹ֣שֶׁת יָמִ֔ים לָת֥וּר לָהֶ֖ם מְנוּחָֽה:(לד) וַעֲנַ֧ן </a:t>
            </a:r>
            <a:r>
              <a:rPr lang="he-IL" dirty="0" err="1">
                <a:latin typeface="FrankRuehl" panose="020E0503060101010101" pitchFamily="34" charset="-79"/>
                <a:cs typeface="FrankRuehl" panose="020E0503060101010101" pitchFamily="34" charset="-79"/>
              </a:rPr>
              <a:t>יְקֹוָ֛ק</a:t>
            </a:r>
            <a:r>
              <a:rPr lang="he-IL" dirty="0">
                <a:latin typeface="FrankRuehl" panose="020E0503060101010101" pitchFamily="34" charset="-79"/>
                <a:cs typeface="FrankRuehl" panose="020E0503060101010101" pitchFamily="34" charset="-79"/>
              </a:rPr>
              <a:t> עֲלֵיהֶ֖ם יוֹמָ֑ם בְּנָסְעָ֖ם </a:t>
            </a:r>
            <a:r>
              <a:rPr lang="he-IL" dirty="0" err="1">
                <a:latin typeface="FrankRuehl" panose="020E0503060101010101" pitchFamily="34" charset="-79"/>
                <a:cs typeface="FrankRuehl" panose="020E0503060101010101" pitchFamily="34" charset="-79"/>
              </a:rPr>
              <a:t>מִן־הַֽמַּחֲנֶֽה</a:t>
            </a:r>
            <a:r>
              <a:rPr lang="he-IL" dirty="0">
                <a:latin typeface="FrankRuehl" panose="020E0503060101010101" pitchFamily="34" charset="-79"/>
                <a:cs typeface="FrankRuehl" panose="020E0503060101010101" pitchFamily="34" charset="-79"/>
              </a:rPr>
              <a:t>: ס </a:t>
            </a:r>
          </a:p>
        </p:txBody>
      </p:sp>
    </p:spTree>
    <p:extLst>
      <p:ext uri="{BB962C8B-B14F-4D97-AF65-F5344CB8AC3E}">
        <p14:creationId xmlns:p14="http://schemas.microsoft.com/office/powerpoint/2010/main" val="1174962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C0AD559-327C-46E1-A397-16BA8DFE033D}"/>
              </a:ext>
            </a:extLst>
          </p:cNvPr>
          <p:cNvSpPr>
            <a:spLocks noGrp="1"/>
          </p:cNvSpPr>
          <p:nvPr>
            <p:ph type="title"/>
          </p:nvPr>
        </p:nvSpPr>
        <p:spPr/>
        <p:txBody>
          <a:bodyPr/>
          <a:lstStyle/>
          <a:p>
            <a:r>
              <a:rPr lang="he-IL" dirty="0">
                <a:cs typeface="+mn-cs"/>
              </a:rPr>
              <a:t>במדבר ט, טו-</a:t>
            </a:r>
            <a:r>
              <a:rPr lang="he-IL" dirty="0" err="1">
                <a:cs typeface="+mn-cs"/>
              </a:rPr>
              <a:t>כג</a:t>
            </a:r>
            <a:r>
              <a:rPr lang="he-IL" dirty="0">
                <a:cs typeface="+mn-cs"/>
              </a:rPr>
              <a:t>: ההליכה בעקבות הענן</a:t>
            </a:r>
          </a:p>
        </p:txBody>
      </p:sp>
      <p:sp>
        <p:nvSpPr>
          <p:cNvPr id="3" name="מציין מיקום תוכן 2">
            <a:extLst>
              <a:ext uri="{FF2B5EF4-FFF2-40B4-BE49-F238E27FC236}">
                <a16:creationId xmlns:a16="http://schemas.microsoft.com/office/drawing/2014/main" id="{02E5C4D8-C5D6-4EB3-BE25-77E3DBC6B90A}"/>
              </a:ext>
            </a:extLst>
          </p:cNvPr>
          <p:cNvSpPr>
            <a:spLocks noGrp="1"/>
          </p:cNvSpPr>
          <p:nvPr>
            <p:ph idx="1"/>
          </p:nvPr>
        </p:nvSpPr>
        <p:spPr>
          <a:xfrm>
            <a:off x="838200" y="2117173"/>
            <a:ext cx="10515600" cy="3011418"/>
          </a:xfrm>
        </p:spPr>
        <p:txBody>
          <a:bodyPr>
            <a:noAutofit/>
          </a:bodyPr>
          <a:lstStyle/>
          <a:p>
            <a:pPr marL="0" indent="0">
              <a:lnSpc>
                <a:spcPct val="120000"/>
              </a:lnSpc>
              <a:buNone/>
            </a:pPr>
            <a:r>
              <a:rPr lang="he-IL" sz="2200" dirty="0"/>
              <a:t>(טו) וּבְיוֹם֙ הָקִ֣ים </a:t>
            </a:r>
            <a:r>
              <a:rPr lang="he-IL" sz="2200" dirty="0" err="1"/>
              <a:t>אֶת־הַמִּשְׁכָּ֔ן</a:t>
            </a:r>
            <a:r>
              <a:rPr lang="he-IL" sz="2200" dirty="0"/>
              <a:t> כִּסָּ֤ה הֶֽעָנָן֙ </a:t>
            </a:r>
            <a:r>
              <a:rPr lang="he-IL" sz="2200" dirty="0" err="1"/>
              <a:t>אֶת־הַמִּשְׁכָּ֔ן</a:t>
            </a:r>
            <a:r>
              <a:rPr lang="he-IL" sz="2200" dirty="0"/>
              <a:t> לְאֹ֖הֶל הָעֵדֻ֑ת וּבָעֶ֜רֶב יִהְיֶ֧ה </a:t>
            </a:r>
            <a:r>
              <a:rPr lang="he-IL" sz="2200" dirty="0" err="1"/>
              <a:t>עַֽל־הַמִּשְׁכָּ֛ן</a:t>
            </a:r>
            <a:r>
              <a:rPr lang="he-IL" sz="2200" dirty="0"/>
              <a:t> </a:t>
            </a:r>
            <a:r>
              <a:rPr lang="he-IL" sz="2200" dirty="0" err="1"/>
              <a:t>כְּמַרְאֵה־אֵ֖ש</a:t>
            </a:r>
            <a:r>
              <a:rPr lang="he-IL" sz="2200" dirty="0"/>
              <a:t>ׁ </a:t>
            </a:r>
            <a:r>
              <a:rPr lang="he-IL" sz="2200" dirty="0" err="1"/>
              <a:t>עַד־בֹּֽקֶר</a:t>
            </a:r>
            <a:r>
              <a:rPr lang="he-IL" sz="2200" dirty="0"/>
              <a:t>׃ (</a:t>
            </a:r>
            <a:r>
              <a:rPr lang="he-IL" sz="2200" dirty="0" err="1"/>
              <a:t>טז</a:t>
            </a:r>
            <a:r>
              <a:rPr lang="he-IL" sz="2200" dirty="0"/>
              <a:t>) כֵּ֚ן יִהְיֶ֣ה תָמִ֔יד הֶעָנָ֖ן יְכַסֶּ֑נּוּ </a:t>
            </a:r>
            <a:r>
              <a:rPr lang="he-IL" sz="2200" dirty="0" err="1"/>
              <a:t>וּמַרְאֵה־אֵ֖ש</a:t>
            </a:r>
            <a:r>
              <a:rPr lang="he-IL" sz="2200" dirty="0"/>
              <a:t>ׁ לָֽיְלָה׃ (</a:t>
            </a:r>
            <a:r>
              <a:rPr lang="he-IL" sz="2200" dirty="0" err="1"/>
              <a:t>יז</a:t>
            </a:r>
            <a:r>
              <a:rPr lang="he-IL" sz="2200" dirty="0"/>
              <a:t>) וּלְפִ֞י </a:t>
            </a:r>
            <a:r>
              <a:rPr lang="he-IL" sz="2200" dirty="0" err="1"/>
              <a:t>הֵעָלֹ֤ת</a:t>
            </a:r>
            <a:r>
              <a:rPr lang="he-IL" sz="2200" dirty="0"/>
              <a:t> הֶֽעָנָן֙ מֵעַ֣ל הָאֹ֔הֶל וְאַ֣חֲרֵי־כֵ֔ן </a:t>
            </a:r>
            <a:r>
              <a:rPr lang="he-IL" sz="2200" dirty="0" err="1"/>
              <a:t>יִסְע֖ו</a:t>
            </a:r>
            <a:r>
              <a:rPr lang="he-IL" sz="2200" dirty="0"/>
              <a:t>ּ בְּנֵ֣י יִשְׂרָאֵ֑ל וּבִמְק֗וֹם אֲשֶׁ֤ר </a:t>
            </a:r>
            <a:r>
              <a:rPr lang="he-IL" sz="2200" dirty="0" err="1"/>
              <a:t>יִשְׁכָּן־שָׁם</a:t>
            </a:r>
            <a:r>
              <a:rPr lang="he-IL" sz="2200" dirty="0"/>
              <a:t>֙ הֶֽעָנָ֔ן שָׁ֥ם יַחֲנ֖וּ בְּנֵ֥י יִשְׂרָאֵֽל׃ (</a:t>
            </a:r>
            <a:r>
              <a:rPr lang="he-IL" sz="2200" dirty="0" err="1"/>
              <a:t>יח</a:t>
            </a:r>
            <a:r>
              <a:rPr lang="he-IL" sz="2200" dirty="0"/>
              <a:t>) עַל־פִּ֣י יְהוָ֗ה </a:t>
            </a:r>
            <a:r>
              <a:rPr lang="he-IL" sz="2200" dirty="0" err="1"/>
              <a:t>יִסְעו</a:t>
            </a:r>
            <a:r>
              <a:rPr lang="he-IL" sz="2200" dirty="0"/>
              <a:t>ּ֙ בְּנֵ֣י יִשְׂרָאֵ֔ל וְעַל־פִּ֥י יְהוָ֖ה יַחֲנ֑וּ </a:t>
            </a:r>
            <a:r>
              <a:rPr lang="he-IL" sz="2200" dirty="0" err="1"/>
              <a:t>כָּל־יְמֵ֗י</a:t>
            </a:r>
            <a:r>
              <a:rPr lang="he-IL" sz="2200" dirty="0"/>
              <a:t> אֲשֶׁ֨ר יִשְׁכֹּ֧ן הֶעָנָ֛ן </a:t>
            </a:r>
            <a:r>
              <a:rPr lang="he-IL" sz="2200" dirty="0" err="1"/>
              <a:t>עַל־הַמִּשְׁכָּ֖ן</a:t>
            </a:r>
            <a:r>
              <a:rPr lang="he-IL" sz="2200" dirty="0"/>
              <a:t> יַחֲנֽוּ׃ (</a:t>
            </a:r>
            <a:r>
              <a:rPr lang="he-IL" sz="2200" dirty="0" err="1"/>
              <a:t>יט</a:t>
            </a:r>
            <a:r>
              <a:rPr lang="he-IL" sz="2200" dirty="0"/>
              <a:t>) וּבְהַאֲרִ֧יךְ הֶֽעָנָ֛ן </a:t>
            </a:r>
            <a:r>
              <a:rPr lang="he-IL" sz="2200" dirty="0" err="1"/>
              <a:t>עַל־הַמִּשְׁכָּ֖ן</a:t>
            </a:r>
            <a:r>
              <a:rPr lang="he-IL" sz="2200" dirty="0"/>
              <a:t> יָמִ֣ים רַבִּ֑ים וְשָׁמְר֧וּ </a:t>
            </a:r>
            <a:r>
              <a:rPr lang="he-IL" sz="2200" dirty="0" err="1"/>
              <a:t>בְנֵי־יִשְׂרָאֵ֛ל</a:t>
            </a:r>
            <a:r>
              <a:rPr lang="he-IL" sz="2200" dirty="0"/>
              <a:t> </a:t>
            </a:r>
            <a:r>
              <a:rPr lang="he-IL" sz="2200" dirty="0" err="1"/>
              <a:t>אֶת־מִשְׁמֶ֥רֶת</a:t>
            </a:r>
            <a:r>
              <a:rPr lang="he-IL" sz="2200" dirty="0"/>
              <a:t> יְהוָ֖ה וְלֹ֥א </a:t>
            </a:r>
            <a:r>
              <a:rPr lang="he-IL" sz="2200" dirty="0" err="1"/>
              <a:t>יִסָּֽעו</a:t>
            </a:r>
            <a:r>
              <a:rPr lang="he-IL" sz="2200" dirty="0"/>
              <a:t>ּ׃ (כ) וְיֵ֞שׁ אֲשֶׁ֨ר יִהְיֶ֧ה הֶֽעָנָ֛ן יָמִ֥ים מִסְפָּ֖ר </a:t>
            </a:r>
            <a:r>
              <a:rPr lang="he-IL" sz="2200" dirty="0" err="1"/>
              <a:t>עַל־הַמִּשְׁכָּ֑ן</a:t>
            </a:r>
            <a:r>
              <a:rPr lang="he-IL" sz="2200" dirty="0"/>
              <a:t> עַל־פִּ֤י יְהוָה֙ יַחֲנ֔וּ וְעַל־פִּ֥י יְהוָ֖ה </a:t>
            </a:r>
            <a:r>
              <a:rPr lang="he-IL" sz="2200" dirty="0" err="1"/>
              <a:t>יִסָּֽעו</a:t>
            </a:r>
            <a:r>
              <a:rPr lang="he-IL" sz="2200" dirty="0"/>
              <a:t>ּ׃ (</a:t>
            </a:r>
            <a:r>
              <a:rPr lang="he-IL" sz="2200" dirty="0" err="1"/>
              <a:t>כא</a:t>
            </a:r>
            <a:r>
              <a:rPr lang="he-IL" sz="2200" dirty="0"/>
              <a:t>) וְיֵ֞שׁ </a:t>
            </a:r>
            <a:r>
              <a:rPr lang="he-IL" sz="2200" dirty="0" err="1"/>
              <a:t>אֲשֶׁר־יִהְיֶ֤ה</a:t>
            </a:r>
            <a:r>
              <a:rPr lang="he-IL" sz="2200" dirty="0"/>
              <a:t> הֶֽעָנָן֙ מֵעֶ֣רֶב </a:t>
            </a:r>
            <a:r>
              <a:rPr lang="he-IL" sz="2200" dirty="0" err="1"/>
              <a:t>עַד־בֹּ֔קֶר</a:t>
            </a:r>
            <a:r>
              <a:rPr lang="he-IL" sz="2200" dirty="0"/>
              <a:t> וְנַעֲלָ֧ה הֶֽעָנָ֛ן בַּבֹּ֖קֶר וְנָסָ֑עוּ א֚וֹ יוֹמָ֣ם וָלַ֔יְלָה וְנַעֲלָ֥ה הֶעָנָ֖ן וְנָסָֽעוּ׃ (</a:t>
            </a:r>
            <a:r>
              <a:rPr lang="he-IL" sz="2200" dirty="0" err="1"/>
              <a:t>כב</a:t>
            </a:r>
            <a:r>
              <a:rPr lang="he-IL" sz="2200" dirty="0"/>
              <a:t>) </a:t>
            </a:r>
            <a:r>
              <a:rPr lang="he-IL" sz="2200" dirty="0" err="1"/>
              <a:t>אֽוֹ־יֹמַ֜יִם</a:t>
            </a:r>
            <a:r>
              <a:rPr lang="he-IL" sz="2200" dirty="0"/>
              <a:t> </a:t>
            </a:r>
            <a:r>
              <a:rPr lang="he-IL" sz="2200" dirty="0" err="1"/>
              <a:t>אוֹ־חֹ֣דֶש</a:t>
            </a:r>
            <a:r>
              <a:rPr lang="he-IL" sz="2200" dirty="0"/>
              <a:t>ׁ </a:t>
            </a:r>
            <a:r>
              <a:rPr lang="he-IL" sz="2200" dirty="0" err="1"/>
              <a:t>אוֹ־יָמִ֗ים</a:t>
            </a:r>
            <a:r>
              <a:rPr lang="he-IL" sz="2200" dirty="0"/>
              <a:t> בְּהַאֲרִ֨יךְ הֶעָנָ֤ן </a:t>
            </a:r>
            <a:r>
              <a:rPr lang="he-IL" sz="2200" dirty="0" err="1"/>
              <a:t>עַל־הַמִּשְׁכָּן</a:t>
            </a:r>
            <a:r>
              <a:rPr lang="he-IL" sz="2200" dirty="0"/>
              <a:t>֙ לִשְׁכֹּ֣ן עָלָ֔יו יַחֲנ֥וּ </a:t>
            </a:r>
            <a:r>
              <a:rPr lang="he-IL" sz="2200" dirty="0" err="1"/>
              <a:t>בְנֵֽי־יִשְׂרָאֵ֖ל</a:t>
            </a:r>
            <a:r>
              <a:rPr lang="he-IL" sz="2200" dirty="0"/>
              <a:t> וְלֹ֣א </a:t>
            </a:r>
            <a:r>
              <a:rPr lang="he-IL" sz="2200" dirty="0" err="1"/>
              <a:t>יִסָּ֑עו</a:t>
            </a:r>
            <a:r>
              <a:rPr lang="he-IL" sz="2200" dirty="0"/>
              <a:t>ּ </a:t>
            </a:r>
            <a:r>
              <a:rPr lang="he-IL" sz="2200" dirty="0" err="1"/>
              <a:t>וּבְהֵעָלֹת֖ו</a:t>
            </a:r>
            <a:r>
              <a:rPr lang="he-IL" sz="2200" dirty="0"/>
              <a:t>ֹ </a:t>
            </a:r>
            <a:r>
              <a:rPr lang="he-IL" sz="2200" dirty="0" err="1"/>
              <a:t>יִסָּֽעו</a:t>
            </a:r>
            <a:r>
              <a:rPr lang="he-IL" sz="2200" dirty="0"/>
              <a:t>ּ׃ (</a:t>
            </a:r>
            <a:r>
              <a:rPr lang="he-IL" sz="2200" dirty="0" err="1"/>
              <a:t>כג</a:t>
            </a:r>
            <a:r>
              <a:rPr lang="he-IL" sz="2200" dirty="0"/>
              <a:t>) עַל־פִּ֤י יְהוָה֙ יַחֲנ֔וּ וְעַל־פִּ֥י יְהוָ֖ה </a:t>
            </a:r>
            <a:r>
              <a:rPr lang="he-IL" sz="2200" dirty="0" err="1"/>
              <a:t>יִסָּ֑עו</a:t>
            </a:r>
            <a:r>
              <a:rPr lang="he-IL" sz="2200" dirty="0"/>
              <a:t>ּ </a:t>
            </a:r>
            <a:r>
              <a:rPr lang="he-IL" sz="2200" dirty="0" err="1"/>
              <a:t>אֶת־מִשְׁמֶ֤רֶת</a:t>
            </a:r>
            <a:r>
              <a:rPr lang="he-IL" sz="2200" dirty="0"/>
              <a:t> יְהוָה֙ שָׁמָ֔רוּ עַל־פִּ֥י יְהוָ֖ה </a:t>
            </a:r>
            <a:r>
              <a:rPr lang="he-IL" sz="2200" dirty="0" err="1"/>
              <a:t>בְּיַד־מֹשֶֽׁה</a:t>
            </a:r>
            <a:r>
              <a:rPr lang="he-IL" sz="2200" dirty="0"/>
              <a:t>׃ (פ)</a:t>
            </a:r>
          </a:p>
        </p:txBody>
      </p:sp>
    </p:spTree>
    <p:extLst>
      <p:ext uri="{BB962C8B-B14F-4D97-AF65-F5344CB8AC3E}">
        <p14:creationId xmlns:p14="http://schemas.microsoft.com/office/powerpoint/2010/main" val="3727067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4125AE9-CD0D-47B2-B4FD-44C5F0C2DDC5}"/>
              </a:ext>
            </a:extLst>
          </p:cNvPr>
          <p:cNvSpPr>
            <a:spLocks noGrp="1"/>
          </p:cNvSpPr>
          <p:nvPr>
            <p:ph type="title"/>
          </p:nvPr>
        </p:nvSpPr>
        <p:spPr/>
        <p:txBody>
          <a:bodyPr/>
          <a:lstStyle/>
          <a:p>
            <a:r>
              <a:rPr lang="he-IL" dirty="0">
                <a:solidFill>
                  <a:schemeClr val="accent1"/>
                </a:solidFill>
              </a:rPr>
              <a:t>פירוש הרמב"ן</a:t>
            </a:r>
          </a:p>
        </p:txBody>
      </p:sp>
      <p:sp>
        <p:nvSpPr>
          <p:cNvPr id="3" name="מציין מיקום תוכן 2">
            <a:extLst>
              <a:ext uri="{FF2B5EF4-FFF2-40B4-BE49-F238E27FC236}">
                <a16:creationId xmlns:a16="http://schemas.microsoft.com/office/drawing/2014/main" id="{3E656D2B-5696-4C1E-8FC5-F8005DD8513A}"/>
              </a:ext>
            </a:extLst>
          </p:cNvPr>
          <p:cNvSpPr>
            <a:spLocks noGrp="1"/>
          </p:cNvSpPr>
          <p:nvPr>
            <p:ph idx="1"/>
          </p:nvPr>
        </p:nvSpPr>
        <p:spPr>
          <a:xfrm>
            <a:off x="838200" y="1825626"/>
            <a:ext cx="10515600" cy="828676"/>
          </a:xfrm>
        </p:spPr>
        <p:txBody>
          <a:bodyPr>
            <a:normAutofit/>
          </a:bodyPr>
          <a:lstStyle/>
          <a:p>
            <a:pPr marL="0" indent="0">
              <a:buNone/>
            </a:pPr>
            <a:r>
              <a:rPr lang="he-IL" sz="2000" dirty="0">
                <a:latin typeface="Narkisim" panose="020E0502050101010101" pitchFamily="34" charset="-79"/>
                <a:cs typeface="Narkisim" panose="020E0502050101010101" pitchFamily="34" charset="-79"/>
              </a:rPr>
              <a:t>כבסיס ללימוד בפשט, נלמד את פירוש רמב"ן. דברי הרמב"ן מובאים לפניכם מחולקים בצבעים, בהתאם לנושאים השונים בהם עוסק ברמב"ן בפירושו זה.</a:t>
            </a:r>
          </a:p>
        </p:txBody>
      </p:sp>
      <p:sp>
        <p:nvSpPr>
          <p:cNvPr id="4" name="מציין מיקום תוכן 2">
            <a:extLst>
              <a:ext uri="{FF2B5EF4-FFF2-40B4-BE49-F238E27FC236}">
                <a16:creationId xmlns:a16="http://schemas.microsoft.com/office/drawing/2014/main" id="{B4A0A4A2-B9CB-4ED4-AA9E-72E30EB325F6}"/>
              </a:ext>
            </a:extLst>
          </p:cNvPr>
          <p:cNvSpPr txBox="1">
            <a:spLocks/>
          </p:cNvSpPr>
          <p:nvPr/>
        </p:nvSpPr>
        <p:spPr>
          <a:xfrm>
            <a:off x="838200" y="2419350"/>
            <a:ext cx="10515600" cy="828675"/>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he-IL" dirty="0"/>
          </a:p>
        </p:txBody>
      </p:sp>
      <p:sp>
        <p:nvSpPr>
          <p:cNvPr id="5" name="תיבת טקסט 4">
            <a:extLst>
              <a:ext uri="{FF2B5EF4-FFF2-40B4-BE49-F238E27FC236}">
                <a16:creationId xmlns:a16="http://schemas.microsoft.com/office/drawing/2014/main" id="{79416B4C-78D5-4488-A537-BDB2B9B05ED8}"/>
              </a:ext>
            </a:extLst>
          </p:cNvPr>
          <p:cNvSpPr txBox="1"/>
          <p:nvPr/>
        </p:nvSpPr>
        <p:spPr>
          <a:xfrm>
            <a:off x="1533525" y="2654302"/>
            <a:ext cx="9820275" cy="3416320"/>
          </a:xfrm>
          <a:prstGeom prst="rect">
            <a:avLst/>
          </a:prstGeom>
          <a:noFill/>
        </p:spPr>
        <p:txBody>
          <a:bodyPr wrap="square" rtlCol="1">
            <a:spAutoFit/>
          </a:bodyPr>
          <a:lstStyle/>
          <a:p>
            <a:r>
              <a:rPr lang="he-IL" sz="2400" b="1" dirty="0">
                <a:solidFill>
                  <a:schemeClr val="accent1">
                    <a:lumMod val="75000"/>
                  </a:schemeClr>
                </a:solidFill>
                <a:latin typeface="FrankRuehl" panose="020E0503060101010101" pitchFamily="34" charset="-79"/>
                <a:cs typeface="FrankRuehl" panose="020E0503060101010101" pitchFamily="34" charset="-79"/>
              </a:rPr>
              <a:t>ויאמר משה לחבב</a:t>
            </a:r>
            <a:r>
              <a:rPr lang="he-IL" sz="2400" dirty="0">
                <a:solidFill>
                  <a:schemeClr val="accent1">
                    <a:lumMod val="75000"/>
                  </a:schemeClr>
                </a:solidFill>
                <a:latin typeface="FrankRuehl" panose="020E0503060101010101" pitchFamily="34" charset="-79"/>
                <a:cs typeface="FrankRuehl" panose="020E0503060101010101" pitchFamily="34" charset="-79"/>
              </a:rPr>
              <a:t> כבר פירשתי (</a:t>
            </a:r>
            <a:r>
              <a:rPr lang="he-IL" sz="2400" dirty="0">
                <a:solidFill>
                  <a:srgbClr val="0563C1"/>
                </a:solidFill>
                <a:latin typeface="FrankRuehl" panose="020E0503060101010101" pitchFamily="34" charset="-79"/>
                <a:cs typeface="FrankRuehl" panose="020E0503060101010101" pitchFamily="34" charset="-79"/>
                <a:hlinkClick r:id="rId2" action="ppaction://hlinkfile">
                  <a:extLst>
                    <a:ext uri="{A12FA001-AC4F-418D-AE19-62706E023703}">
                      <ahyp:hlinkClr xmlns:ahyp="http://schemas.microsoft.com/office/drawing/2018/hyperlinkcolor" xmlns="" val="tx"/>
                    </a:ext>
                  </a:extLst>
                </a:hlinkClick>
              </a:rPr>
              <a:t>שמות ב </a:t>
            </a:r>
            <a:r>
              <a:rPr lang="he-IL" sz="2400" dirty="0" err="1">
                <a:solidFill>
                  <a:schemeClr val="accent1">
                    <a:lumMod val="75000"/>
                  </a:schemeClr>
                </a:solidFill>
                <a:latin typeface="FrankRuehl" panose="020E0503060101010101" pitchFamily="34" charset="-79"/>
                <a:cs typeface="FrankRuehl" panose="020E0503060101010101" pitchFamily="34" charset="-79"/>
                <a:hlinkClick r:id="rId2" action="ppaction://hlinkfile">
                  <a:extLst>
                    <a:ext uri="{A12FA001-AC4F-418D-AE19-62706E023703}">
                      <ahyp:hlinkClr xmlns:ahyp="http://schemas.microsoft.com/office/drawing/2018/hyperlinkcolor" xmlns="" val="tx"/>
                    </a:ext>
                  </a:extLst>
                </a:hlinkClick>
              </a:rPr>
              <a:t>טז</a:t>
            </a:r>
            <a:r>
              <a:rPr lang="he-IL" sz="2400" dirty="0">
                <a:solidFill>
                  <a:schemeClr val="accent1">
                    <a:lumMod val="75000"/>
                  </a:schemeClr>
                </a:solidFill>
                <a:latin typeface="FrankRuehl" panose="020E0503060101010101" pitchFamily="34" charset="-79"/>
                <a:cs typeface="FrankRuehl" panose="020E0503060101010101" pitchFamily="34" charset="-79"/>
              </a:rPr>
              <a:t>) כי חובב שם חדש שקראו ליתרו כאשר שב לתורת ישראל כי זה דרך כל המתגייר כי לעבדיו יקרא שם אחר</a:t>
            </a:r>
          </a:p>
          <a:p>
            <a:r>
              <a:rPr lang="he-IL" sz="2400" dirty="0">
                <a:solidFill>
                  <a:schemeClr val="accent2">
                    <a:lumMod val="75000"/>
                  </a:schemeClr>
                </a:solidFill>
                <a:latin typeface="FrankRuehl" panose="020E0503060101010101" pitchFamily="34" charset="-79"/>
                <a:cs typeface="FrankRuehl" panose="020E0503060101010101" pitchFamily="34" charset="-79"/>
              </a:rPr>
              <a:t>והנה משה חילה פניו ללכת עמהם ואמר לו סתם 'והטבנו לך'. והוא חשב שיתנו לו מן השלל כסף וזהב ובגדים וצאן ובקר, ולא תהיה לו נחלה בתוכם. ועל כן לא היה חפץ וענה כי אם אל ארצי ואל מולדתי אלך כי שם לי נחלה ונכסים וכבוד</a:t>
            </a:r>
            <a:r>
              <a:rPr lang="he-IL" sz="2400" b="1" dirty="0">
                <a:solidFill>
                  <a:schemeClr val="accent2">
                    <a:lumMod val="75000"/>
                  </a:schemeClr>
                </a:solidFill>
                <a:latin typeface="FrankRuehl" panose="020E0503060101010101" pitchFamily="34" charset="-79"/>
                <a:cs typeface="FrankRuehl" panose="020E0503060101010101" pitchFamily="34" charset="-79"/>
              </a:rPr>
              <a:t>. אז אמר לו משה 'אל נא </a:t>
            </a:r>
            <a:r>
              <a:rPr lang="he-IL" sz="2400" b="1" dirty="0" err="1">
                <a:solidFill>
                  <a:schemeClr val="accent2">
                    <a:lumMod val="75000"/>
                  </a:schemeClr>
                </a:solidFill>
                <a:latin typeface="FrankRuehl" panose="020E0503060101010101" pitchFamily="34" charset="-79"/>
                <a:cs typeface="FrankRuehl" panose="020E0503060101010101" pitchFamily="34" charset="-79"/>
              </a:rPr>
              <a:t>תעזב</a:t>
            </a:r>
            <a:r>
              <a:rPr lang="he-IL" sz="2400" b="1" dirty="0">
                <a:solidFill>
                  <a:schemeClr val="accent2">
                    <a:lumMod val="75000"/>
                  </a:schemeClr>
                </a:solidFill>
                <a:latin typeface="FrankRuehl" panose="020E0503060101010101" pitchFamily="34" charset="-79"/>
                <a:cs typeface="FrankRuehl" panose="020E0503060101010101" pitchFamily="34" charset="-79"/>
              </a:rPr>
              <a:t> אתנו' כי מדעתך המדבר תהיה לנו </a:t>
            </a:r>
            <a:r>
              <a:rPr lang="he-IL" sz="2400" b="1" dirty="0" err="1">
                <a:solidFill>
                  <a:schemeClr val="accent2">
                    <a:lumMod val="75000"/>
                  </a:schemeClr>
                </a:solidFill>
                <a:latin typeface="FrankRuehl" panose="020E0503060101010101" pitchFamily="34" charset="-79"/>
                <a:cs typeface="FrankRuehl" panose="020E0503060101010101" pitchFamily="34" charset="-79"/>
              </a:rPr>
              <a:t>לעינים</a:t>
            </a:r>
            <a:r>
              <a:rPr lang="he-IL" sz="2400" b="1" dirty="0">
                <a:solidFill>
                  <a:schemeClr val="accent2">
                    <a:lumMod val="75000"/>
                  </a:schemeClr>
                </a:solidFill>
                <a:latin typeface="FrankRuehl" panose="020E0503060101010101" pitchFamily="34" charset="-79"/>
                <a:cs typeface="FrankRuehl" panose="020E0503060101010101" pitchFamily="34" charset="-79"/>
              </a:rPr>
              <a:t> בכבוש הארצות ותורנו הדרך אשר נעלה בה</a:t>
            </a:r>
            <a:r>
              <a:rPr lang="he-IL" sz="2400" dirty="0">
                <a:solidFill>
                  <a:schemeClr val="accent2">
                    <a:lumMod val="75000"/>
                  </a:schemeClr>
                </a:solidFill>
                <a:latin typeface="FrankRuehl" panose="020E0503060101010101" pitchFamily="34" charset="-79"/>
                <a:cs typeface="FrankRuehl" panose="020E0503060101010101" pitchFamily="34" charset="-79"/>
              </a:rPr>
              <a:t>, ומכל הטוב ההוא אשר ייטיב ה' לנו נטיב לך. רמז לתת לו אחוזה בארץ טובה בשכרו על טרחו ועזרתו אשר יעזרם בכבוש הארץ.</a:t>
            </a:r>
          </a:p>
          <a:p>
            <a:r>
              <a:rPr lang="he-IL" sz="2400" dirty="0">
                <a:solidFill>
                  <a:schemeClr val="accent6">
                    <a:lumMod val="75000"/>
                  </a:schemeClr>
                </a:solidFill>
                <a:latin typeface="FrankRuehl" panose="020E0503060101010101" pitchFamily="34" charset="-79"/>
                <a:cs typeface="FrankRuehl" panose="020E0503060101010101" pitchFamily="34" charset="-79"/>
              </a:rPr>
              <a:t>ועל דעתי כי נתרצה אליו בזה ועשה כן כאשר הזכרתי שם (</a:t>
            </a:r>
            <a:r>
              <a:rPr lang="he-IL" sz="2400" dirty="0">
                <a:solidFill>
                  <a:srgbClr val="0563C1"/>
                </a:solidFill>
                <a:latin typeface="FrankRuehl" panose="020E0503060101010101" pitchFamily="34" charset="-79"/>
                <a:cs typeface="FrankRuehl" panose="020E0503060101010101" pitchFamily="34" charset="-79"/>
                <a:hlinkClick r:id="rId3" action="ppaction://hlinkfile">
                  <a:extLst>
                    <a:ext uri="{A12FA001-AC4F-418D-AE19-62706E023703}">
                      <ahyp:hlinkClr xmlns:ahyp="http://schemas.microsoft.com/office/drawing/2018/hyperlinkcolor" xmlns="" val="tx"/>
                    </a:ext>
                  </a:extLst>
                </a:hlinkClick>
              </a:rPr>
              <a:t>שמות </a:t>
            </a:r>
            <a:r>
              <a:rPr lang="he-IL" sz="2400" dirty="0" err="1">
                <a:solidFill>
                  <a:srgbClr val="0563C1"/>
                </a:solidFill>
                <a:latin typeface="FrankRuehl" panose="020E0503060101010101" pitchFamily="34" charset="-79"/>
                <a:cs typeface="FrankRuehl" panose="020E0503060101010101" pitchFamily="34" charset="-79"/>
                <a:hlinkClick r:id="rId3" action="ppaction://hlinkfile">
                  <a:extLst>
                    <a:ext uri="{A12FA001-AC4F-418D-AE19-62706E023703}">
                      <ahyp:hlinkClr xmlns:ahyp="http://schemas.microsoft.com/office/drawing/2018/hyperlinkcolor" xmlns="" val="tx"/>
                    </a:ext>
                  </a:extLst>
                </a:hlinkClick>
              </a:rPr>
              <a:t>יח</a:t>
            </a:r>
            <a:r>
              <a:rPr lang="he-IL" sz="2400" dirty="0">
                <a:solidFill>
                  <a:schemeClr val="accent6">
                    <a:lumMod val="75000"/>
                  </a:schemeClr>
                </a:solidFill>
                <a:latin typeface="FrankRuehl" panose="020E0503060101010101" pitchFamily="34" charset="-79"/>
                <a:cs typeface="FrankRuehl" panose="020E0503060101010101" pitchFamily="34" charset="-79"/>
                <a:hlinkClick r:id="rId3" action="ppaction://hlinkfile">
                  <a:extLst>
                    <a:ext uri="{A12FA001-AC4F-418D-AE19-62706E023703}">
                      <ahyp:hlinkClr xmlns:ahyp="http://schemas.microsoft.com/office/drawing/2018/hyperlinkcolor" xmlns="" val="tx"/>
                    </a:ext>
                  </a:extLst>
                </a:hlinkClick>
              </a:rPr>
              <a:t> א</a:t>
            </a:r>
            <a:r>
              <a:rPr lang="he-IL" sz="2400" dirty="0">
                <a:solidFill>
                  <a:schemeClr val="accent6">
                    <a:lumMod val="75000"/>
                  </a:schemeClr>
                </a:solidFill>
                <a:latin typeface="FrankRuehl" panose="020E0503060101010101" pitchFamily="34" charset="-79"/>
                <a:cs typeface="FrankRuehl" panose="020E0503060101010101" pitchFamily="34" charset="-79"/>
              </a:rPr>
              <a:t>) וכך אמרו בירושלמי (בכורים פ"א </a:t>
            </a:r>
            <a:r>
              <a:rPr lang="he-IL" sz="2400" dirty="0" err="1">
                <a:solidFill>
                  <a:schemeClr val="accent6">
                    <a:lumMod val="75000"/>
                  </a:schemeClr>
                </a:solidFill>
                <a:latin typeface="FrankRuehl" panose="020E0503060101010101" pitchFamily="34" charset="-79"/>
                <a:cs typeface="FrankRuehl" panose="020E0503060101010101" pitchFamily="34" charset="-79"/>
              </a:rPr>
              <a:t>ה"ד</a:t>
            </a:r>
            <a:r>
              <a:rPr lang="he-IL" sz="2400" dirty="0">
                <a:solidFill>
                  <a:schemeClr val="accent6">
                    <a:lumMod val="75000"/>
                  </a:schemeClr>
                </a:solidFill>
                <a:latin typeface="FrankRuehl" panose="020E0503060101010101" pitchFamily="34" charset="-79"/>
                <a:cs typeface="FrankRuehl" panose="020E0503060101010101" pitchFamily="34" charset="-79"/>
              </a:rPr>
              <a:t>) בני קיני חותן משה </a:t>
            </a:r>
            <a:r>
              <a:rPr lang="he-IL" sz="2400" dirty="0" err="1">
                <a:solidFill>
                  <a:schemeClr val="accent6">
                    <a:lumMod val="75000"/>
                  </a:schemeClr>
                </a:solidFill>
                <a:latin typeface="FrankRuehl" panose="020E0503060101010101" pitchFamily="34" charset="-79"/>
                <a:cs typeface="FrankRuehl" panose="020E0503060101010101" pitchFamily="34" charset="-79"/>
              </a:rPr>
              <a:t>מביאין</a:t>
            </a:r>
            <a:r>
              <a:rPr lang="he-IL" sz="2400" dirty="0">
                <a:solidFill>
                  <a:schemeClr val="accent6">
                    <a:lumMod val="75000"/>
                  </a:schemeClr>
                </a:solidFill>
                <a:latin typeface="FrankRuehl" panose="020E0503060101010101" pitchFamily="34" charset="-79"/>
                <a:cs typeface="FrankRuehl" panose="020E0503060101010101" pitchFamily="34" charset="-79"/>
              </a:rPr>
              <a:t> וקורין </a:t>
            </a:r>
            <a:r>
              <a:rPr lang="he-IL" sz="2400" dirty="0" err="1">
                <a:solidFill>
                  <a:schemeClr val="accent6">
                    <a:lumMod val="75000"/>
                  </a:schemeClr>
                </a:solidFill>
                <a:latin typeface="FrankRuehl" panose="020E0503060101010101" pitchFamily="34" charset="-79"/>
                <a:cs typeface="FrankRuehl" panose="020E0503060101010101" pitchFamily="34" charset="-79"/>
              </a:rPr>
              <a:t>דכתיב</a:t>
            </a:r>
            <a:r>
              <a:rPr lang="he-IL" sz="2400" dirty="0">
                <a:solidFill>
                  <a:schemeClr val="accent6">
                    <a:lumMod val="75000"/>
                  </a:schemeClr>
                </a:solidFill>
                <a:latin typeface="FrankRuehl" panose="020E0503060101010101" pitchFamily="34" charset="-79"/>
                <a:cs typeface="FrankRuehl" panose="020E0503060101010101" pitchFamily="34" charset="-79"/>
              </a:rPr>
              <a:t> לכה אתנו והטבנו לך:</a:t>
            </a:r>
          </a:p>
        </p:txBody>
      </p:sp>
    </p:spTree>
    <p:extLst>
      <p:ext uri="{BB962C8B-B14F-4D97-AF65-F5344CB8AC3E}">
        <p14:creationId xmlns:p14="http://schemas.microsoft.com/office/powerpoint/2010/main" val="1433204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ADE8C46-96E2-4C7B-BAC0-1DF6945DA47F}"/>
              </a:ext>
            </a:extLst>
          </p:cNvPr>
          <p:cNvSpPr>
            <a:spLocks noGrp="1"/>
          </p:cNvSpPr>
          <p:nvPr>
            <p:ph type="title"/>
          </p:nvPr>
        </p:nvSpPr>
        <p:spPr/>
        <p:txBody>
          <a:bodyPr/>
          <a:lstStyle/>
          <a:p>
            <a:r>
              <a:rPr lang="he-IL" dirty="0">
                <a:solidFill>
                  <a:schemeClr val="accent1"/>
                </a:solidFill>
              </a:rPr>
              <a:t>חובב</a:t>
            </a:r>
          </a:p>
        </p:txBody>
      </p:sp>
      <p:sp>
        <p:nvSpPr>
          <p:cNvPr id="3" name="מציין מיקום תוכן 2">
            <a:extLst>
              <a:ext uri="{FF2B5EF4-FFF2-40B4-BE49-F238E27FC236}">
                <a16:creationId xmlns:a16="http://schemas.microsoft.com/office/drawing/2014/main" id="{A87C1383-D794-416B-BCAB-ADAD464415BA}"/>
              </a:ext>
            </a:extLst>
          </p:cNvPr>
          <p:cNvSpPr>
            <a:spLocks noGrp="1"/>
          </p:cNvSpPr>
          <p:nvPr>
            <p:ph idx="1"/>
          </p:nvPr>
        </p:nvSpPr>
        <p:spPr>
          <a:xfrm>
            <a:off x="838200" y="1825625"/>
            <a:ext cx="10515600" cy="3641725"/>
          </a:xfrm>
        </p:spPr>
        <p:txBody>
          <a:bodyPr>
            <a:normAutofit/>
          </a:bodyPr>
          <a:lstStyle/>
          <a:p>
            <a:pPr marL="0" indent="0">
              <a:buNone/>
            </a:pPr>
            <a:r>
              <a:rPr lang="he-IL" sz="1800" dirty="0">
                <a:solidFill>
                  <a:srgbClr val="FF0000"/>
                </a:solidFill>
                <a:latin typeface="Guttman Yad-Brush" panose="02010401010101010101" pitchFamily="2" charset="-79"/>
                <a:cs typeface="Guttman Yad-Brush" panose="02010401010101010101" pitchFamily="2" charset="-79"/>
              </a:rPr>
              <a:t>מיהו חובב ומדוע הוא נקרא בשם זה?</a:t>
            </a:r>
          </a:p>
          <a:p>
            <a:pPr marL="0" indent="0">
              <a:buNone/>
            </a:pPr>
            <a:r>
              <a:rPr lang="he-IL" sz="1800" dirty="0">
                <a:solidFill>
                  <a:srgbClr val="FF0000"/>
                </a:solidFill>
                <a:latin typeface="Guttman Yad-Brush" panose="02010401010101010101" pitchFamily="2" charset="-79"/>
                <a:cs typeface="Guttman Yad-Brush" panose="02010401010101010101" pitchFamily="2" charset="-79"/>
              </a:rPr>
              <a:t>ענה על פי רמב"ן ורש"י (מובא כאן למטה)!</a:t>
            </a:r>
          </a:p>
          <a:p>
            <a:pPr marL="0" indent="0">
              <a:buNone/>
            </a:pPr>
            <a:endParaRPr lang="he-IL" sz="1800" dirty="0">
              <a:solidFill>
                <a:srgbClr val="FF0000"/>
              </a:solidFill>
              <a:latin typeface="Guttman Yad-Brush" panose="02010401010101010101" pitchFamily="2" charset="-79"/>
              <a:cs typeface="Guttman Yad-Brush" panose="02010401010101010101" pitchFamily="2" charset="-79"/>
            </a:endParaRPr>
          </a:p>
          <a:p>
            <a:pPr marL="0" indent="0">
              <a:buNone/>
            </a:pPr>
            <a:r>
              <a:rPr lang="he-IL" sz="1800" dirty="0">
                <a:solidFill>
                  <a:srgbClr val="FF0000"/>
                </a:solidFill>
                <a:latin typeface="Guttman Yad-Brush" panose="02010401010101010101" pitchFamily="2" charset="-79"/>
                <a:cs typeface="Guttman Yad-Brush" panose="02010401010101010101" pitchFamily="2" charset="-79"/>
              </a:rPr>
              <a:t>חובב הוא ____________________________________________________________________</a:t>
            </a:r>
          </a:p>
          <a:p>
            <a:pPr marL="0" indent="0">
              <a:buNone/>
            </a:pPr>
            <a:r>
              <a:rPr lang="he-IL" sz="1800" dirty="0">
                <a:solidFill>
                  <a:srgbClr val="FF0000"/>
                </a:solidFill>
                <a:latin typeface="Guttman Yad-Brush" panose="02010401010101010101" pitchFamily="2" charset="-79"/>
                <a:cs typeface="Guttman Yad-Brush" panose="02010401010101010101" pitchFamily="2" charset="-79"/>
              </a:rPr>
              <a:t>מדוע הוא שינה את שמו? (רמב"ן)</a:t>
            </a:r>
          </a:p>
          <a:p>
            <a:pPr marL="0" indent="0">
              <a:buNone/>
            </a:pPr>
            <a:r>
              <a:rPr lang="he-IL" sz="1800" dirty="0">
                <a:latin typeface="Guttman Yad-Brush" panose="02010401010101010101" pitchFamily="2" charset="-79"/>
                <a:cs typeface="Guttman Yad-Brush" panose="02010401010101010101" pitchFamily="2" charset="-79"/>
              </a:rPr>
              <a:t>________________________________________________________________________________________________________________________________________________________________________________________________________________________________________________</a:t>
            </a:r>
          </a:p>
          <a:p>
            <a:pPr marL="0" indent="0">
              <a:buNone/>
            </a:pPr>
            <a:endParaRPr lang="he-IL" sz="1800" dirty="0">
              <a:latin typeface="Guttman Yad-Brush" panose="02010401010101010101" pitchFamily="2" charset="-79"/>
              <a:cs typeface="Guttman Yad-Brush" panose="02010401010101010101" pitchFamily="2" charset="-79"/>
            </a:endParaRPr>
          </a:p>
          <a:p>
            <a:pPr marL="0" indent="0">
              <a:buNone/>
            </a:pPr>
            <a:r>
              <a:rPr lang="he-IL" sz="1800" dirty="0">
                <a:solidFill>
                  <a:srgbClr val="FF0000"/>
                </a:solidFill>
                <a:latin typeface="Guttman Yad-Brush" panose="02010401010101010101" pitchFamily="2" charset="-79"/>
                <a:cs typeface="Guttman Yad-Brush" panose="02010401010101010101" pitchFamily="2" charset="-79"/>
              </a:rPr>
              <a:t>מה משמעות השם 'חובב'? (רש"י)</a:t>
            </a:r>
          </a:p>
          <a:p>
            <a:pPr marL="0" indent="0">
              <a:buNone/>
            </a:pPr>
            <a:r>
              <a:rPr lang="he-IL" sz="1800" dirty="0">
                <a:latin typeface="Guttman Yad-Brush" panose="02010401010101010101" pitchFamily="2" charset="-79"/>
                <a:cs typeface="Guttman Yad-Brush" panose="02010401010101010101" pitchFamily="2" charset="-79"/>
              </a:rPr>
              <a:t>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4" name="תיבת טקסט 3">
            <a:extLst>
              <a:ext uri="{FF2B5EF4-FFF2-40B4-BE49-F238E27FC236}">
                <a16:creationId xmlns:a16="http://schemas.microsoft.com/office/drawing/2014/main" id="{ED7EAAC1-B09F-4921-A811-9D4F1D6E2A1A}"/>
              </a:ext>
            </a:extLst>
          </p:cNvPr>
          <p:cNvSpPr txBox="1"/>
          <p:nvPr/>
        </p:nvSpPr>
        <p:spPr>
          <a:xfrm>
            <a:off x="762000" y="5391150"/>
            <a:ext cx="10591800" cy="1015663"/>
          </a:xfrm>
          <a:prstGeom prst="rect">
            <a:avLst/>
          </a:prstGeom>
          <a:noFill/>
        </p:spPr>
        <p:txBody>
          <a:bodyPr wrap="square" rtlCol="1">
            <a:spAutoFit/>
          </a:bodyPr>
          <a:lstStyle/>
          <a:p>
            <a:r>
              <a:rPr lang="he-IL" sz="2000" b="1" dirty="0">
                <a:latin typeface="FrankRuehl" panose="020E0503060101010101" pitchFamily="34" charset="-79"/>
                <a:cs typeface="FrankRuehl" panose="020E0503060101010101" pitchFamily="34" charset="-79"/>
              </a:rPr>
              <a:t>רש"י</a:t>
            </a:r>
          </a:p>
          <a:p>
            <a:r>
              <a:rPr lang="he-IL" sz="2000" b="1" dirty="0">
                <a:latin typeface="FrankRuehl" panose="020E0503060101010101" pitchFamily="34" charset="-79"/>
                <a:cs typeface="FrankRuehl" panose="020E0503060101010101" pitchFamily="34" charset="-79"/>
              </a:rPr>
              <a:t>חבב.</a:t>
            </a:r>
            <a:r>
              <a:rPr lang="he-IL" sz="2000" dirty="0">
                <a:latin typeface="FrankRuehl" panose="020E0503060101010101" pitchFamily="34" charset="-79"/>
                <a:cs typeface="FrankRuehl" panose="020E0503060101010101" pitchFamily="34" charset="-79"/>
              </a:rPr>
              <a:t> הוּא יִתְרוֹ שֶׁנֶּאֱמַר "מִבְּנֵי חֹבָב חֹתֵן מֹשֶׁה" (</a:t>
            </a:r>
            <a:r>
              <a:rPr lang="he-IL" sz="2000" dirty="0">
                <a:latin typeface="FrankRuehl" panose="020E0503060101010101" pitchFamily="34" charset="-79"/>
                <a:cs typeface="FrankRuehl" panose="020E0503060101010101" pitchFamily="34" charset="-79"/>
                <a:hlinkClick r:id="rId2" action="ppaction://hlinkfile"/>
              </a:rPr>
              <a:t>שופטים ד'</a:t>
            </a:r>
            <a:r>
              <a:rPr lang="he-IL" sz="2000" dirty="0">
                <a:latin typeface="FrankRuehl" panose="020E0503060101010101" pitchFamily="34" charset="-79"/>
                <a:cs typeface="FrankRuehl" panose="020E0503060101010101" pitchFamily="34" charset="-79"/>
              </a:rPr>
              <a:t>), וּמַה תַּ"ל "וַתָּבֹאנָה אֶל </a:t>
            </a:r>
            <a:r>
              <a:rPr lang="he-IL" sz="2000" dirty="0" err="1">
                <a:latin typeface="FrankRuehl" panose="020E0503060101010101" pitchFamily="34" charset="-79"/>
                <a:cs typeface="FrankRuehl" panose="020E0503060101010101" pitchFamily="34" charset="-79"/>
              </a:rPr>
              <a:t>רְעוּאֵל</a:t>
            </a:r>
            <a:r>
              <a:rPr lang="he-IL" sz="2000" dirty="0">
                <a:latin typeface="FrankRuehl" panose="020E0503060101010101" pitchFamily="34" charset="-79"/>
                <a:cs typeface="FrankRuehl" panose="020E0503060101010101" pitchFamily="34" charset="-79"/>
              </a:rPr>
              <a:t> אֲבִיהֶן"? מְלַמֵּד שֶׁהַתִּינוֹקוֹת קוֹרִין לַאֲבִי אֲבִיהֶן אַבָּא; וְשֵׁמוֹת הַרְבֵּה הָיוּ לוֹ, "יִתְרוֹ" עַל שֵׁם שֶׁיִּתֵּר פָּרָשָׁה אַחַת בַּתּוֹרָה, "חוֹבָב" עַל שֶׁחִבֵּב אֶת הַתּוֹרָה וְכוּ' (ספרי):</a:t>
            </a:r>
          </a:p>
        </p:txBody>
      </p:sp>
    </p:spTree>
    <p:extLst>
      <p:ext uri="{BB962C8B-B14F-4D97-AF65-F5344CB8AC3E}">
        <p14:creationId xmlns:p14="http://schemas.microsoft.com/office/powerpoint/2010/main" val="3635409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29E02AA-C90B-4EA6-90AD-BAE4D9684325}"/>
              </a:ext>
            </a:extLst>
          </p:cNvPr>
          <p:cNvSpPr>
            <a:spLocks noGrp="1"/>
          </p:cNvSpPr>
          <p:nvPr>
            <p:ph type="title"/>
          </p:nvPr>
        </p:nvSpPr>
        <p:spPr>
          <a:xfrm>
            <a:off x="838200" y="98425"/>
            <a:ext cx="10515600" cy="1325563"/>
          </a:xfrm>
        </p:spPr>
        <p:txBody>
          <a:bodyPr>
            <a:normAutofit/>
          </a:bodyPr>
          <a:lstStyle/>
          <a:p>
            <a:r>
              <a:rPr lang="he-IL" sz="5400" dirty="0">
                <a:solidFill>
                  <a:schemeClr val="accent1"/>
                </a:solidFill>
              </a:rPr>
              <a:t>והיית לנו לעיניים</a:t>
            </a:r>
          </a:p>
        </p:txBody>
      </p:sp>
      <p:sp>
        <p:nvSpPr>
          <p:cNvPr id="3" name="מציין מיקום תוכן 2">
            <a:extLst>
              <a:ext uri="{FF2B5EF4-FFF2-40B4-BE49-F238E27FC236}">
                <a16:creationId xmlns:a16="http://schemas.microsoft.com/office/drawing/2014/main" id="{91A8741A-6F8A-46AD-A779-450E29A5EAB0}"/>
              </a:ext>
            </a:extLst>
          </p:cNvPr>
          <p:cNvSpPr>
            <a:spLocks noGrp="1"/>
          </p:cNvSpPr>
          <p:nvPr>
            <p:ph idx="1"/>
          </p:nvPr>
        </p:nvSpPr>
        <p:spPr>
          <a:xfrm>
            <a:off x="838200" y="1423988"/>
            <a:ext cx="10515600" cy="5053814"/>
          </a:xfrm>
        </p:spPr>
        <p:txBody>
          <a:bodyPr>
            <a:normAutofit/>
          </a:bodyPr>
          <a:lstStyle/>
          <a:p>
            <a:pPr marL="0" indent="0">
              <a:buNone/>
            </a:pPr>
            <a:r>
              <a:rPr lang="he-IL" sz="1900" dirty="0">
                <a:solidFill>
                  <a:srgbClr val="FF0000"/>
                </a:solidFill>
                <a:latin typeface="Guttman Yad-Brush" panose="02010401010101010101" pitchFamily="2" charset="-79"/>
                <a:cs typeface="Guttman Yad-Brush" panose="02010401010101010101" pitchFamily="2" charset="-79"/>
              </a:rPr>
              <a:t>תמצית בקשתו של משה מחובב מנוסחת בתורה בלשון – 'והיית לנו לעיניים'.</a:t>
            </a:r>
          </a:p>
          <a:p>
            <a:pPr marL="0" indent="0">
              <a:buNone/>
            </a:pPr>
            <a:r>
              <a:rPr lang="he-IL" sz="1900" dirty="0">
                <a:solidFill>
                  <a:srgbClr val="FF0000"/>
                </a:solidFill>
                <a:latin typeface="Guttman Yad-Brush" panose="02010401010101010101" pitchFamily="2" charset="-79"/>
                <a:cs typeface="Guttman Yad-Brush" panose="02010401010101010101" pitchFamily="2" charset="-79"/>
              </a:rPr>
              <a:t>לדברי הרמב"ן (חזור לשקופית 30): מה משמעות בקשה זו?</a:t>
            </a:r>
          </a:p>
          <a:p>
            <a:pPr marL="0" indent="0">
              <a:buNone/>
            </a:pPr>
            <a:r>
              <a:rPr lang="he-IL" dirty="0"/>
              <a:t>___________________________________________________</a:t>
            </a:r>
          </a:p>
          <a:p>
            <a:pPr marL="0" indent="0">
              <a:buNone/>
            </a:pPr>
            <a:r>
              <a:rPr lang="he-IL" dirty="0"/>
              <a:t>____________________________________________________</a:t>
            </a:r>
          </a:p>
          <a:p>
            <a:pPr marL="0" indent="0">
              <a:buNone/>
            </a:pPr>
            <a:endParaRPr lang="he-IL" dirty="0"/>
          </a:p>
          <a:p>
            <a:pPr marL="0" indent="0">
              <a:buNone/>
            </a:pPr>
            <a:r>
              <a:rPr lang="he-IL" sz="1900" dirty="0">
                <a:solidFill>
                  <a:srgbClr val="FF0000"/>
                </a:solidFill>
                <a:latin typeface="Guttman Yad-Brush" panose="02010401010101010101" pitchFamily="2" charset="-79"/>
                <a:cs typeface="Guttman Yad-Brush" panose="02010401010101010101" pitchFamily="2" charset="-79"/>
              </a:rPr>
              <a:t>מדוע לדעתך היה בזה צורך מבחינת בני ישראל?</a:t>
            </a:r>
          </a:p>
          <a:p>
            <a:pPr marL="0" indent="0">
              <a:buNone/>
            </a:pPr>
            <a:r>
              <a:rPr lang="he-IL" dirty="0"/>
              <a:t>___________________________________________________</a:t>
            </a:r>
          </a:p>
          <a:p>
            <a:pPr marL="0" indent="0">
              <a:buNone/>
            </a:pPr>
            <a:r>
              <a:rPr lang="he-IL" dirty="0"/>
              <a:t>____________________________________________________</a:t>
            </a:r>
          </a:p>
          <a:p>
            <a:pPr marL="0" indent="0">
              <a:buNone/>
            </a:pPr>
            <a:endParaRPr lang="he-IL" dirty="0"/>
          </a:p>
          <a:p>
            <a:pPr marL="0" indent="0">
              <a:buNone/>
            </a:pPr>
            <a:endParaRPr lang="he-IL" dirty="0"/>
          </a:p>
          <a:p>
            <a:pPr marL="0" indent="0">
              <a:buNone/>
            </a:pPr>
            <a:endParaRPr lang="he-IL" dirty="0"/>
          </a:p>
        </p:txBody>
      </p:sp>
    </p:spTree>
    <p:extLst>
      <p:ext uri="{BB962C8B-B14F-4D97-AF65-F5344CB8AC3E}">
        <p14:creationId xmlns:p14="http://schemas.microsoft.com/office/powerpoint/2010/main" val="1639967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19DAAE-CD84-43DE-9DCB-860892DAB797}"/>
              </a:ext>
            </a:extLst>
          </p:cNvPr>
          <p:cNvSpPr>
            <a:spLocks noGrp="1"/>
          </p:cNvSpPr>
          <p:nvPr>
            <p:ph type="title"/>
          </p:nvPr>
        </p:nvSpPr>
        <p:spPr/>
        <p:txBody>
          <a:bodyPr>
            <a:normAutofit/>
          </a:bodyPr>
          <a:lstStyle/>
          <a:p>
            <a:r>
              <a:rPr lang="he-IL" sz="5400" dirty="0">
                <a:solidFill>
                  <a:schemeClr val="accent1"/>
                </a:solidFill>
              </a:rPr>
              <a:t>והיית לנו לעיניים (2)</a:t>
            </a:r>
          </a:p>
        </p:txBody>
      </p:sp>
      <p:sp>
        <p:nvSpPr>
          <p:cNvPr id="5" name="תיבת טקסט 4">
            <a:extLst>
              <a:ext uri="{FF2B5EF4-FFF2-40B4-BE49-F238E27FC236}">
                <a16:creationId xmlns:a16="http://schemas.microsoft.com/office/drawing/2014/main" id="{166D22DB-9557-49B2-B8F8-C9B9436F97E8}"/>
              </a:ext>
            </a:extLst>
          </p:cNvPr>
          <p:cNvSpPr txBox="1"/>
          <p:nvPr/>
        </p:nvSpPr>
        <p:spPr>
          <a:xfrm>
            <a:off x="838200" y="1690688"/>
            <a:ext cx="10610850" cy="1569660"/>
          </a:xfrm>
          <a:prstGeom prst="rect">
            <a:avLst/>
          </a:prstGeom>
          <a:noFill/>
        </p:spPr>
        <p:txBody>
          <a:bodyPr wrap="square" rtlCol="1">
            <a:spAutoFit/>
          </a:bodyPr>
          <a:lstStyle/>
          <a:p>
            <a:r>
              <a:rPr lang="he-IL" dirty="0">
                <a:solidFill>
                  <a:srgbClr val="FF0000"/>
                </a:solidFill>
                <a:latin typeface="Guttman Yad-Brush" panose="02010401010101010101" pitchFamily="2" charset="-79"/>
                <a:cs typeface="Guttman Yad-Brush" panose="02010401010101010101" pitchFamily="2" charset="-79"/>
              </a:rPr>
              <a:t>עיינו בפירוש רש"י:</a:t>
            </a:r>
          </a:p>
          <a:p>
            <a:endParaRPr lang="he-IL" dirty="0">
              <a:solidFill>
                <a:srgbClr val="FF0000"/>
              </a:solidFill>
              <a:latin typeface="Guttman Yad-Brush" panose="02010401010101010101" pitchFamily="2" charset="-79"/>
              <a:cs typeface="Guttman Yad-Brush" panose="02010401010101010101" pitchFamily="2" charset="-79"/>
            </a:endParaRPr>
          </a:p>
          <a:p>
            <a:pPr lvl="1"/>
            <a:r>
              <a:rPr lang="he-IL" sz="2000" b="1" dirty="0">
                <a:latin typeface="FrankRuehl" panose="020E0503060101010101" pitchFamily="34" charset="-79"/>
                <a:cs typeface="FrankRuehl" panose="020E0503060101010101" pitchFamily="34" charset="-79"/>
              </a:rPr>
              <a:t>והיית לנו </a:t>
            </a:r>
            <a:r>
              <a:rPr lang="he-IL" sz="2000" b="1" dirty="0" err="1">
                <a:latin typeface="FrankRuehl" panose="020E0503060101010101" pitchFamily="34" charset="-79"/>
                <a:cs typeface="FrankRuehl" panose="020E0503060101010101" pitchFamily="34" charset="-79"/>
              </a:rPr>
              <a:t>לעינים</a:t>
            </a:r>
            <a:r>
              <a:rPr lang="he-IL" sz="2000" b="1" dirty="0">
                <a:latin typeface="FrankRuehl" panose="020E0503060101010101" pitchFamily="34" charset="-79"/>
                <a:cs typeface="FrankRuehl" panose="020E0503060101010101" pitchFamily="34" charset="-79"/>
              </a:rPr>
              <a:t>.</a:t>
            </a:r>
            <a:r>
              <a:rPr lang="he-IL" sz="2000" dirty="0">
                <a:latin typeface="FrankRuehl" panose="020E0503060101010101" pitchFamily="34" charset="-79"/>
                <a:cs typeface="FrankRuehl" panose="020E0503060101010101" pitchFamily="34" charset="-79"/>
              </a:rPr>
              <a:t> לְשׁוֹן עָבָר, כְּתַרְגּוּמוֹ; </a:t>
            </a:r>
          </a:p>
          <a:p>
            <a:pPr lvl="1"/>
            <a:r>
              <a:rPr lang="he-IL" sz="2000" dirty="0">
                <a:latin typeface="FrankRuehl" panose="020E0503060101010101" pitchFamily="34" charset="-79"/>
                <a:cs typeface="FrankRuehl" panose="020E0503060101010101" pitchFamily="34" charset="-79"/>
              </a:rPr>
              <a:t>דָּבר אַחר: לְשׁוֹן עָתִיד — כָּל דָּבָר וְדָבָר שֶׁיִּתְעַלֵּם מֵעֵינֵינוּ, תִּהְיֶה מֵאִיר עֵינֵינוּ; </a:t>
            </a:r>
          </a:p>
          <a:p>
            <a:pPr lvl="1"/>
            <a:r>
              <a:rPr lang="he-IL" sz="2000" dirty="0">
                <a:latin typeface="FrankRuehl" panose="020E0503060101010101" pitchFamily="34" charset="-79"/>
                <a:cs typeface="FrankRuehl" panose="020E0503060101010101" pitchFamily="34" charset="-79"/>
              </a:rPr>
              <a:t>דָּבר אַחר: שֶׁתְּהֵא חָבִיב עָלֵינוּ כְּגַלְגַּל עֵינֵינוּ, שֶׁנֶּאֱמַר (</a:t>
            </a:r>
            <a:r>
              <a:rPr lang="he-IL" sz="2000" dirty="0">
                <a:latin typeface="FrankRuehl" panose="020E0503060101010101" pitchFamily="34" charset="-79"/>
                <a:cs typeface="FrankRuehl" panose="020E0503060101010101" pitchFamily="34" charset="-79"/>
                <a:hlinkClick r:id="rId2" action="ppaction://hlinkfile"/>
              </a:rPr>
              <a:t>דברים י'</a:t>
            </a:r>
            <a:r>
              <a:rPr lang="he-IL" sz="2000" dirty="0">
                <a:latin typeface="FrankRuehl" panose="020E0503060101010101" pitchFamily="34" charset="-79"/>
                <a:cs typeface="FrankRuehl" panose="020E0503060101010101" pitchFamily="34" charset="-79"/>
              </a:rPr>
              <a:t>) "וַאֲהַבְתֶּם אֶת הַגֵּר" (ספרי):</a:t>
            </a:r>
          </a:p>
        </p:txBody>
      </p:sp>
      <p:sp>
        <p:nvSpPr>
          <p:cNvPr id="7" name="תיבת טקסט 6">
            <a:extLst>
              <a:ext uri="{FF2B5EF4-FFF2-40B4-BE49-F238E27FC236}">
                <a16:creationId xmlns:a16="http://schemas.microsoft.com/office/drawing/2014/main" id="{0EF90973-F36B-4557-92DA-910CFF47B78D}"/>
              </a:ext>
            </a:extLst>
          </p:cNvPr>
          <p:cNvSpPr txBox="1"/>
          <p:nvPr/>
        </p:nvSpPr>
        <p:spPr>
          <a:xfrm>
            <a:off x="-57150" y="3630553"/>
            <a:ext cx="11506200" cy="3139321"/>
          </a:xfrm>
          <a:prstGeom prst="rect">
            <a:avLst/>
          </a:prstGeom>
          <a:noFill/>
        </p:spPr>
        <p:txBody>
          <a:bodyPr wrap="square" rtlCol="1">
            <a:spAutoFit/>
          </a:bodyPr>
          <a:lstStyle/>
          <a:p>
            <a:pPr marL="342900" indent="-342900">
              <a:buAutoNum type="arabicPeriod"/>
            </a:pPr>
            <a:r>
              <a:rPr lang="he-IL" dirty="0">
                <a:solidFill>
                  <a:srgbClr val="FF0000"/>
                </a:solidFill>
                <a:latin typeface="Guttman Yad-Brush" panose="02010401010101010101" pitchFamily="2" charset="-79"/>
                <a:cs typeface="Guttman Yad-Brush" panose="02010401010101010101" pitchFamily="2" charset="-79"/>
              </a:rPr>
              <a:t>מבין שלשת הפירושים של רש"י – באיזו דרך הלך הרמב"ן? </a:t>
            </a:r>
          </a:p>
          <a:p>
            <a:r>
              <a:rPr lang="he-IL" dirty="0">
                <a:solidFill>
                  <a:srgbClr val="FF0000"/>
                </a:solidFill>
                <a:latin typeface="Guttman Yad-Brush" panose="02010401010101010101" pitchFamily="2" charset="-79"/>
                <a:cs typeface="Guttman Yad-Brush" panose="02010401010101010101" pitchFamily="2" charset="-79"/>
              </a:rPr>
              <a:t>בדרך הפירוש הראשון, השני או השלישי?</a:t>
            </a: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a:solidFill>
                  <a:srgbClr val="FF0000"/>
                </a:solidFill>
                <a:latin typeface="Guttman Yad-Brush" panose="02010401010101010101" pitchFamily="2" charset="-79"/>
                <a:cs typeface="Guttman Yad-Brush" panose="02010401010101010101" pitchFamily="2" charset="-79"/>
              </a:rPr>
              <a:t>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342900" indent="-342900">
              <a:buAutoNum type="arabicPeriod"/>
            </a:pPr>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a:solidFill>
                  <a:srgbClr val="FF0000"/>
                </a:solidFill>
                <a:latin typeface="Guttman Yad-Brush" panose="02010401010101010101" pitchFamily="2" charset="-79"/>
                <a:cs typeface="Guttman Yad-Brush" panose="02010401010101010101" pitchFamily="2" charset="-79"/>
              </a:rPr>
              <a:t>2.  מדוע לדעתך לא הסתפק רש"י בפירוש זה, וראה לנכון להוסיף פירושים נוספים? איזה חיסרון אולי ראה רש"י בפירוש זה, או איזה רווח מיוחד ראה בפירוש אחר מבין השלשה?</a:t>
            </a:r>
          </a:p>
          <a:p>
            <a:endParaRPr lang="he-IL" dirty="0"/>
          </a:p>
          <a:p>
            <a:r>
              <a:rPr lang="he-IL" dirty="0">
                <a:solidFill>
                  <a:srgbClr val="FF0000"/>
                </a:solidFill>
                <a:latin typeface="Guttman Yad-Brush" panose="02010401010101010101" pitchFamily="2" charset="-79"/>
                <a:cs typeface="Guttman Yad-Brush" panose="02010401010101010101" pitchFamily="2" charset="-79"/>
              </a:rPr>
              <a:t>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he-IL" dirty="0"/>
          </a:p>
          <a:p>
            <a:endParaRPr lang="he-IL" dirty="0">
              <a:solidFill>
                <a:srgbClr val="FF0000"/>
              </a:solidFill>
            </a:endParaRPr>
          </a:p>
        </p:txBody>
      </p:sp>
    </p:spTree>
    <p:extLst>
      <p:ext uri="{BB962C8B-B14F-4D97-AF65-F5344CB8AC3E}">
        <p14:creationId xmlns:p14="http://schemas.microsoft.com/office/powerpoint/2010/main" val="3750550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CDD38A-002E-485C-BEDE-589D562F6C88}"/>
              </a:ext>
            </a:extLst>
          </p:cNvPr>
          <p:cNvSpPr>
            <a:spLocks noGrp="1"/>
          </p:cNvSpPr>
          <p:nvPr>
            <p:ph type="title"/>
          </p:nvPr>
        </p:nvSpPr>
        <p:spPr>
          <a:xfrm>
            <a:off x="992205" y="48639"/>
            <a:ext cx="10515600" cy="959364"/>
          </a:xfrm>
        </p:spPr>
        <p:txBody>
          <a:bodyPr>
            <a:normAutofit/>
          </a:bodyPr>
          <a:lstStyle/>
          <a:p>
            <a:r>
              <a:rPr lang="he-IL" sz="5400" dirty="0">
                <a:solidFill>
                  <a:schemeClr val="accent1"/>
                </a:solidFill>
              </a:rPr>
              <a:t>הטוב ההוא</a:t>
            </a:r>
          </a:p>
        </p:txBody>
      </p:sp>
      <p:sp>
        <p:nvSpPr>
          <p:cNvPr id="3" name="מציין מיקום תוכן 2">
            <a:extLst>
              <a:ext uri="{FF2B5EF4-FFF2-40B4-BE49-F238E27FC236}">
                <a16:creationId xmlns:a16="http://schemas.microsoft.com/office/drawing/2014/main" id="{5D128628-A3F7-479B-9821-E117B07B24F7}"/>
              </a:ext>
            </a:extLst>
          </p:cNvPr>
          <p:cNvSpPr>
            <a:spLocks noGrp="1"/>
          </p:cNvSpPr>
          <p:nvPr>
            <p:ph idx="1"/>
          </p:nvPr>
        </p:nvSpPr>
        <p:spPr>
          <a:xfrm>
            <a:off x="992205" y="1137419"/>
            <a:ext cx="10515600" cy="1889727"/>
          </a:xfrm>
        </p:spPr>
        <p:txBody>
          <a:bodyPr>
            <a:normAutofit/>
          </a:bodyPr>
          <a:lstStyle/>
          <a:p>
            <a:pPr marL="0" indent="0">
              <a:buNone/>
            </a:pPr>
            <a:r>
              <a:rPr lang="he-IL" sz="1800" dirty="0">
                <a:solidFill>
                  <a:srgbClr val="FF3300"/>
                </a:solidFill>
                <a:latin typeface="Guttman Yad-Brush" panose="02010401010101010101" pitchFamily="2" charset="-79"/>
                <a:cs typeface="Guttman Yad-Brush" panose="02010401010101010101" pitchFamily="2" charset="-79"/>
              </a:rPr>
              <a:t>לפי רמב"ן (שקופית 30):</a:t>
            </a:r>
          </a:p>
          <a:p>
            <a:pPr marL="0" indent="0">
              <a:buNone/>
            </a:pPr>
            <a:endParaRPr lang="he-IL" sz="1800" dirty="0">
              <a:solidFill>
                <a:srgbClr val="FF3300"/>
              </a:solidFill>
              <a:latin typeface="Guttman Yad-Brush" panose="02010401010101010101" pitchFamily="2" charset="-79"/>
              <a:cs typeface="Guttman Yad-Brush" panose="02010401010101010101" pitchFamily="2" charset="-79"/>
            </a:endParaRPr>
          </a:p>
          <a:p>
            <a:pPr marL="0" indent="0">
              <a:buNone/>
            </a:pPr>
            <a:r>
              <a:rPr lang="he-IL" sz="1800" dirty="0">
                <a:solidFill>
                  <a:srgbClr val="FF3300"/>
                </a:solidFill>
                <a:latin typeface="Guttman Yad-Brush" panose="02010401010101010101" pitchFamily="2" charset="-79"/>
                <a:cs typeface="Guttman Yad-Brush" panose="02010401010101010101" pitchFamily="2" charset="-79"/>
              </a:rPr>
              <a:t>מהו 'הטוב' שחובב הבין שמשה מציע לו בפעם הראשונה, ומהו ה'טוב' אותו הציע לו משה בפעם </a:t>
            </a:r>
            <a:r>
              <a:rPr lang="he-IL" sz="1800" dirty="0" err="1">
                <a:solidFill>
                  <a:srgbClr val="FF3300"/>
                </a:solidFill>
                <a:latin typeface="Guttman Yad-Brush" panose="02010401010101010101" pitchFamily="2" charset="-79"/>
                <a:cs typeface="Guttman Yad-Brush" panose="02010401010101010101" pitchFamily="2" charset="-79"/>
              </a:rPr>
              <a:t>השניה</a:t>
            </a:r>
            <a:r>
              <a:rPr lang="he-IL" sz="1800" dirty="0">
                <a:solidFill>
                  <a:srgbClr val="FF3300"/>
                </a:solidFill>
                <a:latin typeface="Guttman Yad-Brush" panose="02010401010101010101" pitchFamily="2" charset="-79"/>
                <a:cs typeface="Guttman Yad-Brush" panose="02010401010101010101" pitchFamily="2" charset="-79"/>
              </a:rPr>
              <a:t>?</a:t>
            </a:r>
          </a:p>
          <a:p>
            <a:pPr marL="0" indent="0">
              <a:buNone/>
            </a:pPr>
            <a:r>
              <a:rPr lang="he-IL" sz="1800" dirty="0">
                <a:solidFill>
                  <a:srgbClr val="FF3300"/>
                </a:solidFill>
                <a:latin typeface="Guttman Yad-Brush" panose="02010401010101010101" pitchFamily="2" charset="-79"/>
                <a:cs typeface="Guttman Yad-Brush" panose="02010401010101010101" pitchFamily="2" charset="-79"/>
              </a:rPr>
              <a:t>__________________________________________________________________________________________________________________________________________________________________________________________________________________________________________________________</a:t>
            </a:r>
          </a:p>
          <a:p>
            <a:pPr marL="0" indent="0">
              <a:buNone/>
            </a:pPr>
            <a:endParaRPr lang="he-IL" sz="1800" dirty="0">
              <a:solidFill>
                <a:srgbClr val="FF3300"/>
              </a:solidFill>
              <a:latin typeface="Guttman Yad-Brush" panose="02010401010101010101" pitchFamily="2" charset="-79"/>
              <a:cs typeface="Guttman Yad-Brush" panose="02010401010101010101" pitchFamily="2" charset="-79"/>
            </a:endParaRPr>
          </a:p>
          <a:p>
            <a:pPr marL="0" indent="0">
              <a:buNone/>
            </a:pPr>
            <a:endParaRPr lang="he-IL" sz="1800" dirty="0">
              <a:solidFill>
                <a:srgbClr val="FF3300"/>
              </a:solidFill>
              <a:latin typeface="Guttman Yad-Brush" panose="02010401010101010101" pitchFamily="2" charset="-79"/>
              <a:cs typeface="Guttman Yad-Brush" panose="02010401010101010101" pitchFamily="2" charset="-79"/>
            </a:endParaRPr>
          </a:p>
        </p:txBody>
      </p:sp>
      <p:sp>
        <p:nvSpPr>
          <p:cNvPr id="4" name="תיבת טקסט 3">
            <a:extLst>
              <a:ext uri="{FF2B5EF4-FFF2-40B4-BE49-F238E27FC236}">
                <a16:creationId xmlns:a16="http://schemas.microsoft.com/office/drawing/2014/main" id="{9DDC159F-D135-4520-BF3E-BA243D827561}"/>
              </a:ext>
            </a:extLst>
          </p:cNvPr>
          <p:cNvSpPr txBox="1"/>
          <p:nvPr/>
        </p:nvSpPr>
        <p:spPr>
          <a:xfrm>
            <a:off x="1395663" y="3090332"/>
            <a:ext cx="10112142" cy="1481046"/>
          </a:xfrm>
          <a:prstGeom prst="rect">
            <a:avLst/>
          </a:prstGeom>
          <a:noFill/>
        </p:spPr>
        <p:txBody>
          <a:bodyPr wrap="square" rtlCol="1">
            <a:spAutoFit/>
          </a:bodyPr>
          <a:lstStyle/>
          <a:p>
            <a:pPr algn="r" rtl="1">
              <a:lnSpc>
                <a:spcPct val="115000"/>
              </a:lnSpc>
              <a:spcAft>
                <a:spcPts val="1000"/>
              </a:spcAft>
            </a:pPr>
            <a:r>
              <a:rPr lang="he-IL" sz="1800" b="1" dirty="0">
                <a:effectLst/>
                <a:latin typeface="Calibri" panose="020F0502020204030204" pitchFamily="34" charset="0"/>
                <a:ea typeface="Calibri" panose="020F0502020204030204" pitchFamily="34" charset="0"/>
                <a:cs typeface="David" panose="020E0502060401010101" pitchFamily="34" charset="-79"/>
              </a:rPr>
              <a:t>מדרש משנת רבי אליעזר (פרשה טו)</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he-IL" sz="1800" dirty="0">
                <a:effectLst/>
                <a:latin typeface="Calibri" panose="020F0502020204030204" pitchFamily="34" charset="0"/>
                <a:ea typeface="Calibri" panose="020F0502020204030204" pitchFamily="34" charset="0"/>
                <a:cs typeface="David" panose="020E0502060401010101" pitchFamily="34" charset="-79"/>
              </a:rPr>
              <a:t>"ובסוף הבטיחו הקדוש ברוך הוא לעתיד לבוא, שנ' והיה כי תלך עמנו והיה הטוב ההוא:  זה בית המקדש, שנ' ההר הטוב הזה והלבנון. ד"א הטוב, זו התורה, שנ' כי לקח טוב נתתי לכם תורתי אל תעזבו. ד"א הטוב, זו מתן שכרן של צדיקים, שנ' מה רב טובך אשר צפנת </a:t>
            </a:r>
            <a:r>
              <a:rPr lang="he-IL" sz="1800" dirty="0" err="1">
                <a:effectLst/>
                <a:latin typeface="Calibri" panose="020F0502020204030204" pitchFamily="34" charset="0"/>
                <a:ea typeface="Calibri" panose="020F0502020204030204" pitchFamily="34" charset="0"/>
                <a:cs typeface="David" panose="020E0502060401010101" pitchFamily="34" charset="-79"/>
              </a:rPr>
              <a:t>ליראיך</a:t>
            </a:r>
            <a:r>
              <a:rPr lang="he-IL" sz="1800" dirty="0">
                <a:effectLst/>
                <a:latin typeface="Calibri" panose="020F0502020204030204" pitchFamily="34" charset="0"/>
                <a:ea typeface="Calibri" panose="020F0502020204030204" pitchFamily="34" charset="0"/>
                <a:cs typeface="David" panose="020E0502060401010101" pitchFamily="34" charset="-79"/>
              </a:rPr>
              <a:t> וגו'. הבטיחו שיש לבניו חלק בכל אלו."</a:t>
            </a:r>
            <a:endParaRPr lang="he-IL" dirty="0"/>
          </a:p>
        </p:txBody>
      </p:sp>
      <p:sp>
        <p:nvSpPr>
          <p:cNvPr id="5" name="תיבת טקסט 4">
            <a:extLst>
              <a:ext uri="{FF2B5EF4-FFF2-40B4-BE49-F238E27FC236}">
                <a16:creationId xmlns:a16="http://schemas.microsoft.com/office/drawing/2014/main" id="{3FCD82D2-0D2E-4AEC-ADDC-4B63705DFB3B}"/>
              </a:ext>
            </a:extLst>
          </p:cNvPr>
          <p:cNvSpPr txBox="1"/>
          <p:nvPr/>
        </p:nvSpPr>
        <p:spPr>
          <a:xfrm>
            <a:off x="1738163" y="4717414"/>
            <a:ext cx="9923646" cy="2129814"/>
          </a:xfrm>
          <a:prstGeom prst="rect">
            <a:avLst/>
          </a:prstGeom>
          <a:noFill/>
        </p:spPr>
        <p:txBody>
          <a:bodyPr wrap="square" rtlCol="1">
            <a:spAutoFit/>
          </a:bodyPr>
          <a:lstStyle/>
          <a:p>
            <a:pPr>
              <a:lnSpc>
                <a:spcPct val="70000"/>
              </a:lnSpc>
              <a:spcBef>
                <a:spcPts val="1000"/>
              </a:spcBef>
            </a:pPr>
            <a:r>
              <a:rPr lang="he-IL" sz="1700" dirty="0">
                <a:solidFill>
                  <a:srgbClr val="FF3300"/>
                </a:solidFill>
                <a:latin typeface="Guttman Yad-Brush" panose="02010401010101010101" pitchFamily="2" charset="-79"/>
                <a:cs typeface="Guttman Yad-Brush" panose="02010401010101010101" pitchFamily="2" charset="-79"/>
              </a:rPr>
              <a:t>מה ההבדל בין ה'טוב' שמתאר רמב"ן לבין ה'טוב' שבאפשרויות השונות שמופיעות במדרש?</a:t>
            </a:r>
          </a:p>
          <a:p>
            <a:pPr>
              <a:lnSpc>
                <a:spcPct val="70000"/>
              </a:lnSpc>
              <a:spcBef>
                <a:spcPts val="1000"/>
              </a:spcBef>
            </a:pPr>
            <a:endParaRPr lang="en-US" sz="1600" dirty="0">
              <a:solidFill>
                <a:srgbClr val="FF3300"/>
              </a:solidFill>
              <a:latin typeface="Guttman Yad-Brush" panose="02010401010101010101" pitchFamily="2" charset="-79"/>
              <a:cs typeface="Guttman Yad-Brush" panose="02010401010101010101" pitchFamily="2" charset="-79"/>
            </a:endParaRPr>
          </a:p>
          <a:p>
            <a:pPr>
              <a:lnSpc>
                <a:spcPct val="70000"/>
              </a:lnSpc>
              <a:spcBef>
                <a:spcPts val="1000"/>
              </a:spcBef>
            </a:pPr>
            <a:r>
              <a:rPr lang="he-IL" sz="1600" dirty="0">
                <a:solidFill>
                  <a:srgbClr val="FF3300"/>
                </a:solidFill>
                <a:latin typeface="Guttman Yad-Brush" panose="02010401010101010101" pitchFamily="2" charset="-79"/>
                <a:cs typeface="Guttman Yad-Brush" panose="02010401010101010101" pitchFamily="2" charset="-79"/>
              </a:rPr>
              <a:t>__________________________________________________________________________________________________________________________________________________________________________________________________________________________________________________________</a:t>
            </a:r>
            <a:endParaRPr lang="he-IL" sz="1700" dirty="0">
              <a:solidFill>
                <a:srgbClr val="FF3300"/>
              </a:solidFill>
              <a:latin typeface="Guttman Yad-Brush" panose="02010401010101010101" pitchFamily="2" charset="-79"/>
              <a:cs typeface="Guttman Yad-Brush" panose="02010401010101010101" pitchFamily="2" charset="-79"/>
            </a:endParaRPr>
          </a:p>
          <a:p>
            <a:pPr>
              <a:lnSpc>
                <a:spcPct val="70000"/>
              </a:lnSpc>
              <a:spcBef>
                <a:spcPts val="1000"/>
              </a:spcBef>
            </a:pPr>
            <a:endParaRPr lang="he-IL" sz="1700" dirty="0">
              <a:solidFill>
                <a:srgbClr val="FF3300"/>
              </a:solidFill>
              <a:latin typeface="Guttman Yad-Brush" panose="02010401010101010101" pitchFamily="2" charset="-79"/>
              <a:cs typeface="Guttman Yad-Brush" panose="02010401010101010101" pitchFamily="2" charset="-79"/>
            </a:endParaRPr>
          </a:p>
          <a:p>
            <a:pPr>
              <a:lnSpc>
                <a:spcPct val="70000"/>
              </a:lnSpc>
              <a:spcBef>
                <a:spcPts val="1000"/>
              </a:spcBef>
            </a:pPr>
            <a:r>
              <a:rPr lang="he-IL" sz="1700" dirty="0">
                <a:solidFill>
                  <a:srgbClr val="FF3300"/>
                </a:solidFill>
                <a:latin typeface="Guttman Yad-Brush" panose="02010401010101010101" pitchFamily="2" charset="-79"/>
                <a:cs typeface="Guttman Yad-Brush" panose="02010401010101010101" pitchFamily="2" charset="-79"/>
              </a:rPr>
              <a:t>נקוט עמדה: לאילו מכיווני הפרשנות אתה מרגיש קרוב יותר? מדוע?</a:t>
            </a:r>
            <a:r>
              <a:rPr lang="en-US" sz="1700" dirty="0">
                <a:solidFill>
                  <a:srgbClr val="FF3300"/>
                </a:solidFill>
                <a:latin typeface="Guttman Yad-Brush" panose="02010401010101010101" pitchFamily="2" charset="-79"/>
                <a:cs typeface="Guttman Yad-Brush" panose="02010401010101010101" pitchFamily="2" charset="-79"/>
              </a:rPr>
              <a:t> </a:t>
            </a:r>
            <a:endParaRPr lang="he-IL" sz="1700" dirty="0">
              <a:solidFill>
                <a:srgbClr val="FF3300"/>
              </a:solidFill>
              <a:latin typeface="Guttman Yad-Brush" panose="02010401010101010101" pitchFamily="2" charset="-79"/>
              <a:cs typeface="Guttman Yad-Brush" panose="02010401010101010101" pitchFamily="2" charset="-79"/>
            </a:endParaRPr>
          </a:p>
          <a:p>
            <a:pPr>
              <a:lnSpc>
                <a:spcPct val="70000"/>
              </a:lnSpc>
              <a:spcBef>
                <a:spcPts val="1000"/>
              </a:spcBef>
            </a:pPr>
            <a:endParaRPr lang="he-IL" sz="1700" dirty="0">
              <a:solidFill>
                <a:srgbClr val="FF3300"/>
              </a:solidFill>
              <a:latin typeface="Guttman Yad-Brush" panose="02010401010101010101" pitchFamily="2" charset="-79"/>
              <a:cs typeface="Guttman Yad-Brush" panose="02010401010101010101" pitchFamily="2" charset="-79"/>
            </a:endParaRPr>
          </a:p>
          <a:p>
            <a:pPr>
              <a:lnSpc>
                <a:spcPct val="70000"/>
              </a:lnSpc>
              <a:spcBef>
                <a:spcPts val="1000"/>
              </a:spcBef>
            </a:pPr>
            <a:r>
              <a:rPr lang="he-IL" sz="1600" dirty="0">
                <a:solidFill>
                  <a:srgbClr val="FF3300"/>
                </a:solidFill>
                <a:latin typeface="Guttman Yad-Brush" panose="02010401010101010101" pitchFamily="2" charset="-79"/>
                <a:cs typeface="Guttman Yad-Brush" panose="02010401010101010101" pitchFamily="2" charset="-79"/>
              </a:rPr>
              <a:t>__________________________________________________________________________________________________________________________________________________________________________________________________________________________________________________________</a:t>
            </a:r>
            <a:endParaRPr lang="he-IL" sz="1700" dirty="0">
              <a:solidFill>
                <a:srgbClr val="FF3300"/>
              </a:solidFill>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3377425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A87B6D6-20BD-490D-A807-741520A270AD}"/>
              </a:ext>
            </a:extLst>
          </p:cNvPr>
          <p:cNvSpPr>
            <a:spLocks noGrp="1"/>
          </p:cNvSpPr>
          <p:nvPr>
            <p:ph type="title"/>
          </p:nvPr>
        </p:nvSpPr>
        <p:spPr>
          <a:xfrm>
            <a:off x="838200" y="0"/>
            <a:ext cx="10515600" cy="1325563"/>
          </a:xfrm>
        </p:spPr>
        <p:txBody>
          <a:bodyPr/>
          <a:lstStyle/>
          <a:p>
            <a:r>
              <a:rPr lang="he-IL" dirty="0">
                <a:solidFill>
                  <a:schemeClr val="accent1"/>
                </a:solidFill>
              </a:rPr>
              <a:t>אז מה למדנו מתיאור 'הבקשה מחובב'?</a:t>
            </a:r>
          </a:p>
        </p:txBody>
      </p:sp>
      <p:sp>
        <p:nvSpPr>
          <p:cNvPr id="3" name="מציין מיקום תוכן 2">
            <a:extLst>
              <a:ext uri="{FF2B5EF4-FFF2-40B4-BE49-F238E27FC236}">
                <a16:creationId xmlns:a16="http://schemas.microsoft.com/office/drawing/2014/main" id="{406CBAE1-2B1A-4E88-818A-E6B284BE61E4}"/>
              </a:ext>
            </a:extLst>
          </p:cNvPr>
          <p:cNvSpPr>
            <a:spLocks noGrp="1"/>
          </p:cNvSpPr>
          <p:nvPr>
            <p:ph idx="1"/>
          </p:nvPr>
        </p:nvSpPr>
        <p:spPr>
          <a:xfrm>
            <a:off x="838200" y="1549667"/>
            <a:ext cx="10515600" cy="4943208"/>
          </a:xfrm>
        </p:spPr>
        <p:txBody>
          <a:bodyPr>
            <a:normAutofit fontScale="92500" lnSpcReduction="10000"/>
          </a:bodyPr>
          <a:lstStyle/>
          <a:p>
            <a:pPr marL="0" indent="0">
              <a:lnSpc>
                <a:spcPct val="130000"/>
              </a:lnSpc>
              <a:buNone/>
            </a:pPr>
            <a:r>
              <a:rPr lang="he-IL" sz="2400" dirty="0">
                <a:latin typeface="Narkisim" panose="020E0502050101010101" pitchFamily="34" charset="-79"/>
                <a:cs typeface="Narkisim" panose="020E0502050101010101" pitchFamily="34" charset="-79"/>
              </a:rPr>
              <a:t>משה פונה לחובב כדי ש'יהיה לעיניים' לבני ישראל במהלך הנסיעה במדבר. לפי הרמב"ן ואחרים, בני ישראל אינם מכירים את דרכי המדבר ונתיבותיו, והם מבקשים מיתרו שידריך אותם מתוך ניסיונו העשיר בתחום זה – ההיכרות עם המדבר.</a:t>
            </a:r>
          </a:p>
          <a:p>
            <a:pPr marL="0" indent="0">
              <a:lnSpc>
                <a:spcPct val="130000"/>
              </a:lnSpc>
              <a:buNone/>
            </a:pPr>
            <a:r>
              <a:rPr lang="he-IL" sz="2400" dirty="0">
                <a:latin typeface="Narkisim" panose="020E0502050101010101" pitchFamily="34" charset="-79"/>
                <a:cs typeface="Narkisim" panose="020E0502050101010101" pitchFamily="34" charset="-79"/>
              </a:rPr>
              <a:t>הענן והחצוצרות לימדו אותנו שבני ישראל הלכו במדבר על פי דבר ה', ומתוך קשר תפילה מתמיד עם ה'. שמות הנשיאים למדו אותנו את חשיבות ההנהגה האנושית הקרובה המלווה את בני ישראל בדרכם.</a:t>
            </a:r>
          </a:p>
          <a:p>
            <a:pPr marL="0" indent="0">
              <a:lnSpc>
                <a:spcPct val="130000"/>
              </a:lnSpc>
              <a:buNone/>
            </a:pPr>
            <a:r>
              <a:rPr lang="he-IL" sz="2400" dirty="0">
                <a:latin typeface="Narkisim" panose="020E0502050101010101" pitchFamily="34" charset="-79"/>
                <a:cs typeface="Narkisim" panose="020E0502050101010101" pitchFamily="34" charset="-79"/>
              </a:rPr>
              <a:t>מה מורה לנו התורה כשהיא מספרת לנו על הליווי של חובב?</a:t>
            </a:r>
          </a:p>
          <a:p>
            <a:pPr marL="0" indent="0">
              <a:lnSpc>
                <a:spcPct val="130000"/>
              </a:lnSpc>
              <a:buNone/>
            </a:pPr>
            <a:r>
              <a:rPr lang="he-IL" sz="2400" dirty="0">
                <a:latin typeface="Narkisim" panose="020E0502050101010101" pitchFamily="34" charset="-79"/>
                <a:cs typeface="Narkisim" panose="020E0502050101010101" pitchFamily="34" charset="-79"/>
              </a:rPr>
              <a:t>כשבני ישראל הולכים במסע, יש להם גם צורך בגורמים מקצועיים, בעלי ידע, שידריכו אותם בהתמודדויות השונות. דווקא יתרו, שאינו יהודי, יכול להוות דוגמא וסמל לחכמה שיש בעמים ולצורך </a:t>
            </a:r>
            <a:r>
              <a:rPr lang="he-IL" sz="2400" dirty="0" err="1">
                <a:latin typeface="Narkisim" panose="020E0502050101010101" pitchFamily="34" charset="-79"/>
                <a:cs typeface="Narkisim" panose="020E0502050101010101" pitchFamily="34" charset="-79"/>
              </a:rPr>
              <a:t>להשען</a:t>
            </a:r>
            <a:r>
              <a:rPr lang="he-IL" sz="2400" dirty="0">
                <a:latin typeface="Narkisim" panose="020E0502050101010101" pitchFamily="34" charset="-79"/>
                <a:cs typeface="Narkisim" panose="020E0502050101010101" pitchFamily="34" charset="-79"/>
              </a:rPr>
              <a:t> על החכמה הזו, לצד המרכיבים האחרים, כחלק ממסעות האומה ומסעות האדם בחייו. בכך, מהווה פרשיה זו השלמה לתיאור ההליכה של בני ישראל במדבר, המהווה לנו דגם לחיקוי במסעות החיים שלנו.</a:t>
            </a:r>
          </a:p>
        </p:txBody>
      </p:sp>
    </p:spTree>
    <p:extLst>
      <p:ext uri="{BB962C8B-B14F-4D97-AF65-F5344CB8AC3E}">
        <p14:creationId xmlns:p14="http://schemas.microsoft.com/office/powerpoint/2010/main" val="2403108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BEAB2DB-8285-4F0A-AF7D-8AC92918D1ED}"/>
              </a:ext>
            </a:extLst>
          </p:cNvPr>
          <p:cNvSpPr>
            <a:spLocks noGrp="1"/>
          </p:cNvSpPr>
          <p:nvPr>
            <p:ph type="title"/>
          </p:nvPr>
        </p:nvSpPr>
        <p:spPr>
          <a:xfrm>
            <a:off x="898759" y="86175"/>
            <a:ext cx="10515600" cy="1325563"/>
          </a:xfrm>
        </p:spPr>
        <p:txBody>
          <a:bodyPr/>
          <a:lstStyle/>
          <a:p>
            <a:r>
              <a:rPr lang="he-IL" dirty="0">
                <a:solidFill>
                  <a:schemeClr val="accent1"/>
                </a:solidFill>
              </a:rPr>
              <a:t>סיכום – השענות על גורמים מקצועיים</a:t>
            </a:r>
          </a:p>
        </p:txBody>
      </p:sp>
      <p:sp>
        <p:nvSpPr>
          <p:cNvPr id="3" name="מציין מיקום תוכן 2">
            <a:extLst>
              <a:ext uri="{FF2B5EF4-FFF2-40B4-BE49-F238E27FC236}">
                <a16:creationId xmlns:a16="http://schemas.microsoft.com/office/drawing/2014/main" id="{0937FCF2-9B26-4F20-8499-58BCB42A4183}"/>
              </a:ext>
            </a:extLst>
          </p:cNvPr>
          <p:cNvSpPr>
            <a:spLocks noGrp="1"/>
          </p:cNvSpPr>
          <p:nvPr>
            <p:ph idx="1"/>
          </p:nvPr>
        </p:nvSpPr>
        <p:spPr>
          <a:xfrm>
            <a:off x="898759" y="1411738"/>
            <a:ext cx="10515600" cy="1325563"/>
          </a:xfrm>
        </p:spPr>
        <p:txBody>
          <a:bodyPr>
            <a:normAutofit/>
          </a:bodyPr>
          <a:lstStyle/>
          <a:p>
            <a:pPr marL="0" indent="0">
              <a:buNone/>
            </a:pPr>
            <a:r>
              <a:rPr lang="he-IL" sz="2000" dirty="0">
                <a:latin typeface="Narkisim" panose="020E0502050101010101" pitchFamily="34" charset="-79"/>
                <a:cs typeface="Narkisim" panose="020E0502050101010101" pitchFamily="34" charset="-79"/>
              </a:rPr>
              <a:t>בתקופת הקורונה מורכבות הקשורה </a:t>
            </a:r>
            <a:r>
              <a:rPr lang="he-IL" sz="2000" dirty="0" err="1">
                <a:latin typeface="Narkisim" panose="020E0502050101010101" pitchFamily="34" charset="-79"/>
                <a:cs typeface="Narkisim" panose="020E0502050101010101" pitchFamily="34" charset="-79"/>
              </a:rPr>
              <a:t>בהשענות</a:t>
            </a:r>
            <a:r>
              <a:rPr lang="he-IL" sz="2000" dirty="0">
                <a:latin typeface="Narkisim" panose="020E0502050101010101" pitchFamily="34" charset="-79"/>
                <a:cs typeface="Narkisim" panose="020E0502050101010101" pitchFamily="34" charset="-79"/>
              </a:rPr>
              <a:t> על גורמים מקצועיים. אנשי תורה והלכה לפעמים מעצימים מאד את חשיבות הידע המקצועי, ולפעמים רואים בו משהו מאיים או </a:t>
            </a:r>
            <a:r>
              <a:rPr lang="he-IL" sz="2000" dirty="0" err="1">
                <a:latin typeface="Narkisim" panose="020E0502050101010101" pitchFamily="34" charset="-79"/>
                <a:cs typeface="Narkisim" panose="020E0502050101010101" pitchFamily="34" charset="-79"/>
              </a:rPr>
              <a:t>עויין</a:t>
            </a:r>
            <a:r>
              <a:rPr lang="he-IL" sz="2000" dirty="0">
                <a:latin typeface="Narkisim" panose="020E0502050101010101" pitchFamily="34" charset="-79"/>
                <a:cs typeface="Narkisim" panose="020E0502050101010101" pitchFamily="34" charset="-79"/>
              </a:rPr>
              <a:t> כלפי עולם הערכים התורני. </a:t>
            </a:r>
          </a:p>
          <a:p>
            <a:pPr marL="0" indent="0">
              <a:buNone/>
            </a:pPr>
            <a:r>
              <a:rPr lang="he-IL" sz="2000" dirty="0">
                <a:latin typeface="Narkisim" panose="020E0502050101010101" pitchFamily="34" charset="-79"/>
                <a:cs typeface="Narkisim" panose="020E0502050101010101" pitchFamily="34" charset="-79"/>
              </a:rPr>
              <a:t>בחר כתבה אחת מהאינטרנט העוסקת במערכת היחסים הזו שבין אנשי תורה לבין גורמים רפואיים מקצועיים. </a:t>
            </a:r>
          </a:p>
          <a:p>
            <a:pPr marL="0" indent="0">
              <a:buNone/>
            </a:pPr>
            <a:endParaRPr lang="he-IL" sz="2000" dirty="0">
              <a:latin typeface="Narkisim" panose="020E0502050101010101" pitchFamily="34" charset="-79"/>
              <a:cs typeface="Narkisim" panose="020E0502050101010101" pitchFamily="34" charset="-79"/>
            </a:endParaRPr>
          </a:p>
          <a:p>
            <a:pPr marL="0" indent="0">
              <a:buNone/>
            </a:pPr>
            <a:endParaRPr lang="he-IL" sz="2000" dirty="0">
              <a:latin typeface="Narkisim" panose="020E0502050101010101" pitchFamily="34" charset="-79"/>
              <a:cs typeface="Narkisim" panose="020E0502050101010101" pitchFamily="34" charset="-79"/>
            </a:endParaRPr>
          </a:p>
        </p:txBody>
      </p:sp>
      <p:sp>
        <p:nvSpPr>
          <p:cNvPr id="4" name="תיבת טקסט 3">
            <a:extLst>
              <a:ext uri="{FF2B5EF4-FFF2-40B4-BE49-F238E27FC236}">
                <a16:creationId xmlns:a16="http://schemas.microsoft.com/office/drawing/2014/main" id="{B4EBF7F3-B1EC-41A2-B03F-780A541A4BF7}"/>
              </a:ext>
            </a:extLst>
          </p:cNvPr>
          <p:cNvSpPr txBox="1"/>
          <p:nvPr/>
        </p:nvSpPr>
        <p:spPr>
          <a:xfrm>
            <a:off x="4135253" y="2720158"/>
            <a:ext cx="4042611" cy="923330"/>
          </a:xfrm>
          <a:prstGeom prst="rect">
            <a:avLst/>
          </a:prstGeom>
          <a:noFill/>
        </p:spPr>
        <p:txBody>
          <a:bodyPr wrap="square" rtlCol="1">
            <a:spAutoFit/>
          </a:bodyPr>
          <a:lstStyle/>
          <a:p>
            <a:r>
              <a:rPr lang="he-IL" dirty="0">
                <a:solidFill>
                  <a:srgbClr val="FF0000"/>
                </a:solidFill>
                <a:latin typeface="Guttman Yad-Brush" panose="02010401010101010101" pitchFamily="2" charset="-79"/>
                <a:cs typeface="Guttman Yad-Brush" panose="02010401010101010101" pitchFamily="2" charset="-79"/>
              </a:rPr>
              <a:t>העתק כאן את הקישור לכתבה </a:t>
            </a: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a:solidFill>
                  <a:srgbClr val="FF0000"/>
                </a:solidFill>
                <a:latin typeface="Guttman Yad-Brush" panose="02010401010101010101" pitchFamily="2" charset="-79"/>
                <a:cs typeface="Guttman Yad-Brush" panose="02010401010101010101" pitchFamily="2" charset="-79"/>
              </a:rPr>
              <a:t>____________________________________________________________________________________________</a:t>
            </a:r>
          </a:p>
        </p:txBody>
      </p:sp>
      <p:sp>
        <p:nvSpPr>
          <p:cNvPr id="5" name="תיבת טקסט 4">
            <a:extLst>
              <a:ext uri="{FF2B5EF4-FFF2-40B4-BE49-F238E27FC236}">
                <a16:creationId xmlns:a16="http://schemas.microsoft.com/office/drawing/2014/main" id="{72974D1A-6C42-418D-BD85-29ABB1946BF7}"/>
              </a:ext>
            </a:extLst>
          </p:cNvPr>
          <p:cNvSpPr txBox="1"/>
          <p:nvPr/>
        </p:nvSpPr>
        <p:spPr>
          <a:xfrm>
            <a:off x="439954" y="3797018"/>
            <a:ext cx="10629098" cy="3139321"/>
          </a:xfrm>
          <a:prstGeom prst="rect">
            <a:avLst/>
          </a:prstGeom>
          <a:noFill/>
        </p:spPr>
        <p:txBody>
          <a:bodyPr wrap="square" rtlCol="1">
            <a:spAutoFit/>
          </a:bodyPr>
          <a:lstStyle/>
          <a:p>
            <a:r>
              <a:rPr lang="he-IL" dirty="0">
                <a:solidFill>
                  <a:srgbClr val="FF0000"/>
                </a:solidFill>
                <a:latin typeface="Guttman Yad-Brush" panose="02010401010101010101" pitchFamily="2" charset="-79"/>
                <a:cs typeface="Guttman Yad-Brush" panose="02010401010101010101" pitchFamily="2" charset="-79"/>
              </a:rPr>
              <a:t>תאר במילה או שניים את היחס לגורמים המקצועיים כפי שמופיע בכתבה </a:t>
            </a:r>
          </a:p>
          <a:p>
            <a:r>
              <a:rPr lang="he-IL" dirty="0">
                <a:solidFill>
                  <a:srgbClr val="FF0000"/>
                </a:solidFill>
                <a:latin typeface="Guttman Yad-Brush" panose="02010401010101010101" pitchFamily="2" charset="-79"/>
                <a:cs typeface="Guttman Yad-Brush" panose="02010401010101010101" pitchFamily="2" charset="-79"/>
              </a:rPr>
              <a:t>(אמון </a:t>
            </a:r>
            <a:r>
              <a:rPr lang="en-US" dirty="0">
                <a:solidFill>
                  <a:srgbClr val="FF0000"/>
                </a:solidFill>
                <a:cs typeface="Guttman Yad-Brush" panose="02010401010101010101" pitchFamily="2" charset="-79"/>
              </a:rPr>
              <a:t>/</a:t>
            </a:r>
            <a:r>
              <a:rPr lang="he-IL" dirty="0">
                <a:solidFill>
                  <a:srgbClr val="FF0000"/>
                </a:solidFill>
                <a:latin typeface="Guttman Yad-Brush" panose="02010401010101010101" pitchFamily="2" charset="-79"/>
                <a:cs typeface="Guttman Yad-Brush" panose="02010401010101010101" pitchFamily="2" charset="-79"/>
              </a:rPr>
              <a:t> עוינות </a:t>
            </a:r>
            <a:r>
              <a:rPr lang="en-US" dirty="0">
                <a:solidFill>
                  <a:srgbClr val="FF0000"/>
                </a:solidFill>
                <a:cs typeface="Guttman Yad-Brush" panose="02010401010101010101" pitchFamily="2" charset="-79"/>
              </a:rPr>
              <a:t> /</a:t>
            </a:r>
            <a:r>
              <a:rPr lang="he-IL" dirty="0">
                <a:solidFill>
                  <a:srgbClr val="FF0000"/>
                </a:solidFill>
                <a:latin typeface="Guttman Yad-Brush" panose="02010401010101010101" pitchFamily="2" charset="-79"/>
                <a:cs typeface="Guttman Yad-Brush" panose="02010401010101010101" pitchFamily="2" charset="-79"/>
              </a:rPr>
              <a:t>השענות </a:t>
            </a:r>
            <a:r>
              <a:rPr lang="en-US" dirty="0">
                <a:solidFill>
                  <a:srgbClr val="FF0000"/>
                </a:solidFill>
                <a:cs typeface="Guttman Yad-Brush" panose="02010401010101010101" pitchFamily="2" charset="-79"/>
              </a:rPr>
              <a:t>/</a:t>
            </a:r>
            <a:r>
              <a:rPr lang="he-IL" dirty="0">
                <a:solidFill>
                  <a:srgbClr val="FF0000"/>
                </a:solidFill>
                <a:latin typeface="Guttman Yad-Brush" panose="02010401010101010101" pitchFamily="2" charset="-79"/>
                <a:cs typeface="Guttman Yad-Brush" panose="02010401010101010101" pitchFamily="2" charset="-79"/>
              </a:rPr>
              <a:t> איום)</a:t>
            </a:r>
          </a:p>
          <a:p>
            <a:endParaRPr lang="he-IL" dirty="0">
              <a:solidFill>
                <a:srgbClr val="FF0000"/>
              </a:solidFill>
              <a:latin typeface="Guttman Yad-Brush" panose="02010401010101010101" pitchFamily="2" charset="-79"/>
              <a:cs typeface="Guttman Yad-Brush" panose="02010401010101010101" pitchFamily="2" charset="-79"/>
            </a:endParaRPr>
          </a:p>
          <a:p>
            <a:r>
              <a:rPr lang="en-US" dirty="0">
                <a:solidFill>
                  <a:srgbClr val="FF0000"/>
                </a:solidFill>
                <a:latin typeface="Guttman Yad-Brush" panose="02010401010101010101" pitchFamily="2" charset="-79"/>
                <a:cs typeface="Guttman Yad-Brush" panose="02010401010101010101" pitchFamily="2" charset="-79"/>
              </a:rPr>
              <a:t>_______________________________________________________________________________________________</a:t>
            </a:r>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a:solidFill>
                  <a:srgbClr val="FF0000"/>
                </a:solidFill>
                <a:latin typeface="Guttman Yad-Brush" panose="02010401010101010101" pitchFamily="2" charset="-79"/>
                <a:cs typeface="Guttman Yad-Brush" panose="02010401010101010101" pitchFamily="2" charset="-79"/>
              </a:rPr>
              <a:t>מה דעתך על כך? האם אתה מזדהה עם היחס הזה או חושב אחרת? מדוע?</a:t>
            </a:r>
          </a:p>
          <a:p>
            <a:endParaRPr lang="en-US" dirty="0">
              <a:solidFill>
                <a:srgbClr val="FF0000"/>
              </a:solidFill>
              <a:latin typeface="Guttman Yad-Brush" panose="02010401010101010101" pitchFamily="2" charset="-79"/>
              <a:cs typeface="Guttman Yad-Brush" panose="02010401010101010101" pitchFamily="2" charset="-79"/>
            </a:endParaRPr>
          </a:p>
          <a:p>
            <a:r>
              <a:rPr lang="en-US" dirty="0">
                <a:solidFill>
                  <a:srgbClr val="FF0000"/>
                </a:solidFill>
                <a:latin typeface="Guttman Yad-Brush" panose="02010401010101010101" pitchFamily="2" charset="-79"/>
                <a:cs typeface="Guttman Yad-Brush" panose="02010401010101010101" pitchFamily="2" charset="-79"/>
              </a:rPr>
              <a:t>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r>
              <a:rPr lang="en-US" dirty="0">
                <a:solidFill>
                  <a:srgbClr val="FF0000"/>
                </a:solidFill>
                <a:latin typeface="Guttman Yad-Brush" panose="02010401010101010101" pitchFamily="2" charset="-79"/>
                <a:cs typeface="Guttman Yad-Brush" panose="02010401010101010101" pitchFamily="2" charset="-79"/>
              </a:rPr>
              <a:t>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579987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כותרת 1">
            <a:extLst>
              <a:ext uri="{FF2B5EF4-FFF2-40B4-BE49-F238E27FC236}">
                <a16:creationId xmlns:a16="http://schemas.microsoft.com/office/drawing/2014/main" id="{3F9952AC-32DA-47E7-A20F-10FCBDB2AA50}"/>
              </a:ext>
            </a:extLst>
          </p:cNvPr>
          <p:cNvSpPr txBox="1">
            <a:spLocks/>
          </p:cNvSpPr>
          <p:nvPr/>
        </p:nvSpPr>
        <p:spPr>
          <a:xfrm>
            <a:off x="838200" y="365125"/>
            <a:ext cx="10515600" cy="1325563"/>
          </a:xfrm>
          <a:prstGeom prst="rect">
            <a:avLst/>
          </a:prstGeom>
        </p:spPr>
        <p:txBody>
          <a:bodyPr>
            <a:normAutofit fontScale="97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sz="9600">
                <a:solidFill>
                  <a:schemeClr val="accent1"/>
                </a:solidFill>
              </a:rPr>
              <a:t>פרק י'</a:t>
            </a:r>
            <a:endParaRPr lang="he-IL" sz="9600" dirty="0">
              <a:solidFill>
                <a:schemeClr val="accent1"/>
              </a:solidFill>
            </a:endParaRPr>
          </a:p>
        </p:txBody>
      </p:sp>
      <p:sp>
        <p:nvSpPr>
          <p:cNvPr id="13" name="מציין מיקום תוכן 2">
            <a:extLst>
              <a:ext uri="{FF2B5EF4-FFF2-40B4-BE49-F238E27FC236}">
                <a16:creationId xmlns:a16="http://schemas.microsoft.com/office/drawing/2014/main" id="{13ECF1CA-A440-45AD-89A3-794BF875D101}"/>
              </a:ext>
            </a:extLst>
          </p:cNvPr>
          <p:cNvSpPr txBox="1">
            <a:spLocks/>
          </p:cNvSpPr>
          <p:nvPr/>
        </p:nvSpPr>
        <p:spPr>
          <a:xfrm>
            <a:off x="704021" y="2309260"/>
            <a:ext cx="10783957" cy="2686810"/>
          </a:xfrm>
          <a:prstGeom prst="rect">
            <a:avLst/>
          </a:prstGeom>
        </p:spPr>
        <p:txBody>
          <a:bodyPr>
            <a:normAutofit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e-IL" sz="9600" dirty="0">
                <a:solidFill>
                  <a:srgbClr val="FF3300"/>
                </a:solidFill>
              </a:rPr>
              <a:t>תפילת משה – </a:t>
            </a:r>
          </a:p>
          <a:p>
            <a:pPr marL="0" indent="0" algn="ctr">
              <a:buFont typeface="Arial" panose="020B0604020202020204" pitchFamily="34" charset="0"/>
              <a:buNone/>
            </a:pPr>
            <a:r>
              <a:rPr lang="he-IL" sz="9600" dirty="0">
                <a:solidFill>
                  <a:srgbClr val="FF3300"/>
                </a:solidFill>
              </a:rPr>
              <a:t>'ויהי </a:t>
            </a:r>
            <a:r>
              <a:rPr lang="he-IL" sz="9600" dirty="0" err="1">
                <a:solidFill>
                  <a:srgbClr val="FF3300"/>
                </a:solidFill>
              </a:rPr>
              <a:t>בנסע</a:t>
            </a:r>
            <a:r>
              <a:rPr lang="he-IL" sz="9600" dirty="0">
                <a:solidFill>
                  <a:srgbClr val="FF3300"/>
                </a:solidFill>
              </a:rPr>
              <a:t> הארון...'</a:t>
            </a:r>
          </a:p>
        </p:txBody>
      </p:sp>
    </p:spTree>
    <p:extLst>
      <p:ext uri="{BB962C8B-B14F-4D97-AF65-F5344CB8AC3E}">
        <p14:creationId xmlns:p14="http://schemas.microsoft.com/office/powerpoint/2010/main" val="1936966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B1E0C8F-6878-44F3-A19E-63BA682DEC56}"/>
              </a:ext>
            </a:extLst>
          </p:cNvPr>
          <p:cNvSpPr>
            <a:spLocks noGrp="1"/>
          </p:cNvSpPr>
          <p:nvPr>
            <p:ph type="title"/>
          </p:nvPr>
        </p:nvSpPr>
        <p:spPr/>
        <p:txBody>
          <a:bodyPr/>
          <a:lstStyle/>
          <a:p>
            <a:r>
              <a:rPr lang="he-IL" dirty="0">
                <a:solidFill>
                  <a:srgbClr val="00B0F0"/>
                </a:solidFill>
              </a:rPr>
              <a:t>תפילת משה – במדבר י'</a:t>
            </a:r>
          </a:p>
        </p:txBody>
      </p:sp>
      <p:sp>
        <p:nvSpPr>
          <p:cNvPr id="3" name="מציין מיקום תוכן 2">
            <a:extLst>
              <a:ext uri="{FF2B5EF4-FFF2-40B4-BE49-F238E27FC236}">
                <a16:creationId xmlns:a16="http://schemas.microsoft.com/office/drawing/2014/main" id="{A157AAC5-8C6C-4D93-B4C7-D944AA6794C7}"/>
              </a:ext>
            </a:extLst>
          </p:cNvPr>
          <p:cNvSpPr>
            <a:spLocks noGrp="1"/>
          </p:cNvSpPr>
          <p:nvPr>
            <p:ph idx="1"/>
          </p:nvPr>
        </p:nvSpPr>
        <p:spPr/>
        <p:txBody>
          <a:bodyPr>
            <a:normAutofit/>
          </a:bodyPr>
          <a:lstStyle/>
          <a:p>
            <a:pPr marL="0" indent="0">
              <a:buNone/>
            </a:pPr>
            <a:r>
              <a:rPr lang="he-IL" sz="3200" dirty="0">
                <a:latin typeface="FrankRuehl" panose="020E0503060101010101" pitchFamily="34" charset="-79"/>
                <a:cs typeface="FrankRuehl" panose="020E0503060101010101" pitchFamily="34" charset="-79"/>
              </a:rPr>
              <a:t>(לג) </a:t>
            </a:r>
            <a:r>
              <a:rPr lang="he-IL" sz="3200" dirty="0" err="1">
                <a:latin typeface="FrankRuehl" panose="020E0503060101010101" pitchFamily="34" charset="-79"/>
                <a:cs typeface="FrankRuehl" panose="020E0503060101010101" pitchFamily="34" charset="-79"/>
              </a:rPr>
              <a:t>וַיִּסְעו</a:t>
            </a:r>
            <a:r>
              <a:rPr lang="he-IL" sz="3200" dirty="0">
                <a:latin typeface="FrankRuehl" panose="020E0503060101010101" pitchFamily="34" charset="-79"/>
                <a:cs typeface="FrankRuehl" panose="020E0503060101010101" pitchFamily="34" charset="-79"/>
              </a:rPr>
              <a:t>ּ֙ מֵהַ֣ר ה' דֶּ֖רֶךְ שְׁלֹ֣שֶׁת יָמִ֑ים וַאֲר֨וֹן בְּרִית־ה' נֹסֵ֣עַ לִפְנֵיהֶ֗ם דֶּ֚רֶךְ שְׁלֹ֣שֶׁת יָמִ֔ים לָת֥וּר לָהֶ֖ם מְנוּחָֽה: (לד) וַעֲנַ֧ן ה' עֲלֵיהֶ֖ם יוֹמָ֑ם בְּנָסְעָ֖ם </a:t>
            </a:r>
            <a:r>
              <a:rPr lang="he-IL" sz="3200" dirty="0" err="1">
                <a:latin typeface="FrankRuehl" panose="020E0503060101010101" pitchFamily="34" charset="-79"/>
                <a:cs typeface="FrankRuehl" panose="020E0503060101010101" pitchFamily="34" charset="-79"/>
              </a:rPr>
              <a:t>מִן־הַֽמַּחֲנֶֽה</a:t>
            </a:r>
            <a:r>
              <a:rPr lang="he-IL" sz="3200" dirty="0">
                <a:latin typeface="FrankRuehl" panose="020E0503060101010101" pitchFamily="34" charset="-79"/>
                <a:cs typeface="FrankRuehl" panose="020E0503060101010101" pitchFamily="34" charset="-79"/>
              </a:rPr>
              <a:t>: ס</a:t>
            </a:r>
          </a:p>
          <a:p>
            <a:pPr marL="0" indent="0">
              <a:buNone/>
            </a:pPr>
            <a:endParaRPr lang="he-IL" sz="3200" dirty="0">
              <a:latin typeface="FrankRuehl" panose="020E0503060101010101" pitchFamily="34" charset="-79"/>
              <a:cs typeface="FrankRuehl" panose="020E0503060101010101" pitchFamily="34" charset="-79"/>
            </a:endParaRPr>
          </a:p>
          <a:p>
            <a:pPr marL="0" indent="0">
              <a:buNone/>
            </a:pPr>
            <a:r>
              <a:rPr lang="he-IL" sz="3200" dirty="0">
                <a:latin typeface="FrankRuehl" panose="020E0503060101010101" pitchFamily="34" charset="-79"/>
                <a:cs typeface="FrankRuehl" panose="020E0503060101010101" pitchFamily="34" charset="-79"/>
              </a:rPr>
              <a:t>(לה) וַיְהִ֛י </a:t>
            </a:r>
            <a:r>
              <a:rPr lang="he-IL" sz="3200" dirty="0" err="1">
                <a:latin typeface="FrankRuehl" panose="020E0503060101010101" pitchFamily="34" charset="-79"/>
                <a:cs typeface="FrankRuehl" panose="020E0503060101010101" pitchFamily="34" charset="-79"/>
              </a:rPr>
              <a:t>בִּנְסֹ֥ע</a:t>
            </a:r>
            <a:r>
              <a:rPr lang="he-IL" sz="3200" dirty="0">
                <a:latin typeface="FrankRuehl" panose="020E0503060101010101" pitchFamily="34" charset="-79"/>
                <a:cs typeface="FrankRuehl" panose="020E0503060101010101" pitchFamily="34" charset="-79"/>
              </a:rPr>
              <a:t>ַ הָאָרֹ֖ן וַיֹּ֣אמֶר מֹשֶׁ֑ה קוּמָ֣ה׀ ה' וְיָפֻ֙צוּ֙ אֹֽיְבֶ֔יךָ וְיָנֻ֥סוּ </a:t>
            </a:r>
            <a:r>
              <a:rPr lang="he-IL" sz="3200" dirty="0" err="1">
                <a:latin typeface="FrankRuehl" panose="020E0503060101010101" pitchFamily="34" charset="-79"/>
                <a:cs typeface="FrankRuehl" panose="020E0503060101010101" pitchFamily="34" charset="-79"/>
              </a:rPr>
              <a:t>מְשַׂנְאֶ֖יך</a:t>
            </a:r>
            <a:r>
              <a:rPr lang="he-IL" sz="3200" dirty="0">
                <a:latin typeface="FrankRuehl" panose="020E0503060101010101" pitchFamily="34" charset="-79"/>
                <a:cs typeface="FrankRuehl" panose="020E0503060101010101" pitchFamily="34" charset="-79"/>
              </a:rPr>
              <a:t>ָ מִפָּנֶֽיךָ: </a:t>
            </a:r>
          </a:p>
          <a:p>
            <a:pPr marL="0" indent="0">
              <a:buNone/>
            </a:pPr>
            <a:r>
              <a:rPr lang="he-IL" sz="3200" dirty="0">
                <a:latin typeface="FrankRuehl" panose="020E0503060101010101" pitchFamily="34" charset="-79"/>
                <a:cs typeface="FrankRuehl" panose="020E0503060101010101" pitchFamily="34" charset="-79"/>
              </a:rPr>
              <a:t>(לו) וּבְנֻחֹ֖ה יֹאמַ֑ר שׁוּבָ֣ה ה' רִֽבְב֖וֹת אַלְפֵ֥י יִשְׂרָאֵֽל: פ </a:t>
            </a:r>
          </a:p>
        </p:txBody>
      </p:sp>
    </p:spTree>
    <p:extLst>
      <p:ext uri="{BB962C8B-B14F-4D97-AF65-F5344CB8AC3E}">
        <p14:creationId xmlns:p14="http://schemas.microsoft.com/office/powerpoint/2010/main" val="2733817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4C37BF-C67D-4BF2-9E76-5AC2F738E133}"/>
              </a:ext>
            </a:extLst>
          </p:cNvPr>
          <p:cNvSpPr>
            <a:spLocks noGrp="1"/>
          </p:cNvSpPr>
          <p:nvPr>
            <p:ph type="title"/>
          </p:nvPr>
        </p:nvSpPr>
        <p:spPr/>
        <p:txBody>
          <a:bodyPr/>
          <a:lstStyle/>
          <a:p>
            <a:r>
              <a:rPr lang="he-IL" dirty="0">
                <a:solidFill>
                  <a:schemeClr val="accent1"/>
                </a:solidFill>
              </a:rPr>
              <a:t>הקדמה – תפילת משה</a:t>
            </a:r>
          </a:p>
        </p:txBody>
      </p:sp>
      <p:sp>
        <p:nvSpPr>
          <p:cNvPr id="3" name="מציין מיקום תוכן 2">
            <a:extLst>
              <a:ext uri="{FF2B5EF4-FFF2-40B4-BE49-F238E27FC236}">
                <a16:creationId xmlns:a16="http://schemas.microsoft.com/office/drawing/2014/main" id="{06F09E62-D841-4B65-9B9F-3089FF56713F}"/>
              </a:ext>
            </a:extLst>
          </p:cNvPr>
          <p:cNvSpPr>
            <a:spLocks noGrp="1"/>
          </p:cNvSpPr>
          <p:nvPr>
            <p:ph idx="1"/>
          </p:nvPr>
        </p:nvSpPr>
        <p:spPr>
          <a:xfrm>
            <a:off x="838200" y="1690688"/>
            <a:ext cx="10515600" cy="4705972"/>
          </a:xfrm>
        </p:spPr>
        <p:txBody>
          <a:bodyPr>
            <a:normAutofit fontScale="92500" lnSpcReduction="20000"/>
          </a:bodyPr>
          <a:lstStyle/>
          <a:p>
            <a:pPr marL="0" indent="0">
              <a:lnSpc>
                <a:spcPct val="150000"/>
              </a:lnSpc>
              <a:buNone/>
            </a:pPr>
            <a:r>
              <a:rPr lang="he-IL" sz="2400" dirty="0">
                <a:latin typeface="Narkisim" panose="020E0502050101010101" pitchFamily="34" charset="-79"/>
                <a:cs typeface="Narkisim" panose="020E0502050101010101" pitchFamily="34" charset="-79"/>
              </a:rPr>
              <a:t>בני ישראל נמצאים ברגעים מרגשים ומרוממים מאד, הם מתחילים במסע שאמור להוביל אותם לארץ ישראל. בסופו של דבר, חטאי העדה גרמו לעיכוב משמעותי במסע. אך בנקודת הזמן שבה אנו נמצאים המסע אמור להיות קצר, וממילא היציאה אליו היא אחת מנקודות השיא של התורה. </a:t>
            </a:r>
          </a:p>
          <a:p>
            <a:pPr marL="0" indent="0">
              <a:buNone/>
            </a:pPr>
            <a:r>
              <a:rPr lang="he-IL" sz="2400" dirty="0">
                <a:latin typeface="Narkisim" panose="020E0502050101010101" pitchFamily="34" charset="-79"/>
                <a:cs typeface="Narkisim" panose="020E0502050101010101" pitchFamily="34" charset="-79"/>
              </a:rPr>
              <a:t>ביטוי לרוממות הרגעים הללו, אנו רואים בתפילתו של משה ביציאה למסע ובחניה, שבה נעסוק בשיעור זה.</a:t>
            </a:r>
          </a:p>
          <a:p>
            <a:pPr marL="0" indent="0">
              <a:buNone/>
            </a:pPr>
            <a:r>
              <a:rPr lang="he-IL" sz="2400" dirty="0">
                <a:latin typeface="Narkisim" panose="020E0502050101010101" pitchFamily="34" charset="-79"/>
                <a:cs typeface="Narkisim" panose="020E0502050101010101" pitchFamily="34" charset="-79"/>
              </a:rPr>
              <a:t>משה אומר את התפילה הזו – 'בנסוע הארון', כלומר, בתחילת המסע. ארון ברית ה' הלך בראש מחנה ישראל בשעה שהם נסעו.</a:t>
            </a:r>
          </a:p>
          <a:p>
            <a:pPr marL="0" indent="0">
              <a:buNone/>
            </a:pPr>
            <a:r>
              <a:rPr lang="he-IL" sz="2400" dirty="0">
                <a:latin typeface="Narkisim" panose="020E0502050101010101" pitchFamily="34" charset="-79"/>
                <a:cs typeface="Narkisim" panose="020E0502050101010101" pitchFamily="34" charset="-79"/>
              </a:rPr>
              <a:t>כשחזרו ישראל אמר משה את חלקה השני של התפילה – 'ובנחה יאמר', כשהארון חזר למקומו בתום המסע. </a:t>
            </a:r>
          </a:p>
          <a:p>
            <a:pPr marL="0" indent="0">
              <a:buNone/>
            </a:pPr>
            <a:r>
              <a:rPr lang="he-IL" sz="2400" dirty="0">
                <a:latin typeface="Narkisim" panose="020E0502050101010101" pitchFamily="34" charset="-79"/>
                <a:cs typeface="Narkisim" panose="020E0502050101010101" pitchFamily="34" charset="-79"/>
              </a:rPr>
              <a:t>בזמן המסע מיקומו של הארון היה בראש המחנה, בזמן החניה מיקומו של הארון היה במרכז המחנה כשכל השבטים סובבים סביבו. </a:t>
            </a:r>
          </a:p>
          <a:p>
            <a:pPr marL="0" indent="0">
              <a:buNone/>
            </a:pPr>
            <a:r>
              <a:rPr lang="he-IL" sz="2400" dirty="0">
                <a:latin typeface="Narkisim" panose="020E0502050101010101" pitchFamily="34" charset="-79"/>
                <a:cs typeface="Narkisim" panose="020E0502050101010101" pitchFamily="34" charset="-79"/>
              </a:rPr>
              <a:t>את תפילותיו של משה אנו אומרים בכל פעם שאנו פותחים את ארון הקדש ומוציאים ממנו את התורה, עין 'יציאה למסע לפני העם', ובכל פעם שאנו מחזירים את התורה למקומה בארון הקדש, מעין חניה במקום מנוחתה.</a:t>
            </a:r>
          </a:p>
          <a:p>
            <a:pPr marL="0" indent="0">
              <a:buNone/>
            </a:pPr>
            <a:endParaRPr lang="he-IL" sz="2400" dirty="0">
              <a:latin typeface="Narkisim" panose="020E0502050101010101" pitchFamily="34" charset="-79"/>
              <a:cs typeface="Narkisim" panose="020E0502050101010101" pitchFamily="34" charset="-79"/>
            </a:endParaRPr>
          </a:p>
          <a:p>
            <a:pPr marL="0" indent="0">
              <a:buNone/>
            </a:pPr>
            <a:endParaRPr lang="he-IL" sz="2400" dirty="0">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2946419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64238F9-705C-448E-A08A-C9D972561E60}"/>
              </a:ext>
            </a:extLst>
          </p:cNvPr>
          <p:cNvSpPr>
            <a:spLocks noGrp="1"/>
          </p:cNvSpPr>
          <p:nvPr>
            <p:ph type="title"/>
          </p:nvPr>
        </p:nvSpPr>
        <p:spPr>
          <a:xfrm>
            <a:off x="838200" y="219351"/>
            <a:ext cx="10515600" cy="1325563"/>
          </a:xfrm>
        </p:spPr>
        <p:txBody>
          <a:bodyPr>
            <a:normAutofit/>
          </a:bodyPr>
          <a:lstStyle/>
          <a:p>
            <a:r>
              <a:rPr lang="he-IL" sz="6000" dirty="0">
                <a:solidFill>
                  <a:schemeClr val="accent1"/>
                </a:solidFill>
              </a:rPr>
              <a:t>פשט הפסוקים</a:t>
            </a:r>
          </a:p>
        </p:txBody>
      </p:sp>
      <p:sp>
        <p:nvSpPr>
          <p:cNvPr id="3" name="מציין מיקום תוכן 2">
            <a:extLst>
              <a:ext uri="{FF2B5EF4-FFF2-40B4-BE49-F238E27FC236}">
                <a16:creationId xmlns:a16="http://schemas.microsoft.com/office/drawing/2014/main" id="{5A129199-B3E2-454A-B47C-C7E9F1727BAC}"/>
              </a:ext>
            </a:extLst>
          </p:cNvPr>
          <p:cNvSpPr>
            <a:spLocks noGrp="1"/>
          </p:cNvSpPr>
          <p:nvPr>
            <p:ph idx="1"/>
          </p:nvPr>
        </p:nvSpPr>
        <p:spPr>
          <a:xfrm>
            <a:off x="838200" y="1878634"/>
            <a:ext cx="10515600" cy="4351338"/>
          </a:xfrm>
        </p:spPr>
        <p:txBody>
          <a:bodyPr/>
          <a:lstStyle/>
          <a:p>
            <a:pPr marL="0" indent="0">
              <a:buNone/>
            </a:pPr>
            <a:r>
              <a:rPr lang="he-IL" dirty="0">
                <a:solidFill>
                  <a:srgbClr val="FF0000"/>
                </a:solidFill>
                <a:latin typeface="Guttman Yad-Brush" panose="02010401010101010101" pitchFamily="2" charset="-79"/>
                <a:cs typeface="Guttman Yad-Brush" panose="02010401010101010101" pitchFamily="2" charset="-79"/>
              </a:rPr>
              <a:t>מה ה'מילה המנחה' הקיימת בקטע?</a:t>
            </a:r>
          </a:p>
          <a:p>
            <a:pPr marL="0" indent="0">
              <a:buNone/>
            </a:pPr>
            <a:endParaRPr lang="he-IL" dirty="0"/>
          </a:p>
          <a:p>
            <a:pPr marL="0" indent="0">
              <a:buNone/>
            </a:pPr>
            <a:r>
              <a:rPr lang="he-IL" dirty="0" smtClean="0"/>
              <a:t>הענן</a:t>
            </a:r>
            <a:endParaRPr lang="he-IL" dirty="0"/>
          </a:p>
          <a:p>
            <a:pPr marL="0" indent="0">
              <a:buNone/>
            </a:pPr>
            <a:endParaRPr lang="he-IL" dirty="0"/>
          </a:p>
          <a:p>
            <a:pPr marL="0" indent="0">
              <a:buNone/>
            </a:pPr>
            <a:r>
              <a:rPr lang="he-IL" dirty="0">
                <a:solidFill>
                  <a:srgbClr val="FF0000"/>
                </a:solidFill>
                <a:latin typeface="Guttman Yad-Brush" panose="02010401010101010101" pitchFamily="2" charset="-79"/>
                <a:cs typeface="Guttman Yad-Brush" panose="02010401010101010101" pitchFamily="2" charset="-79"/>
              </a:rPr>
              <a:t>איזה ביטוי מפתח חוזר בקטע 3 פעמים?</a:t>
            </a:r>
          </a:p>
          <a:p>
            <a:pPr marL="0" indent="0">
              <a:buNone/>
            </a:pPr>
            <a:endParaRPr lang="he-IL" dirty="0"/>
          </a:p>
          <a:p>
            <a:pPr marL="0" indent="0">
              <a:buNone/>
            </a:pPr>
            <a:r>
              <a:rPr lang="he-IL" dirty="0"/>
              <a:t>עַל־פִּ֤י יְהוָה֙ יַחֲנ֔וּ וְעַל־פִּ֥י יְהוָ֖ה </a:t>
            </a:r>
            <a:r>
              <a:rPr lang="he-IL" dirty="0" err="1"/>
              <a:t>יִסָּ֑עו</a:t>
            </a:r>
            <a:endParaRPr lang="he-IL" dirty="0"/>
          </a:p>
          <a:p>
            <a:pPr marL="0" indent="0">
              <a:buNone/>
            </a:pPr>
            <a:endParaRPr lang="he-IL" dirty="0"/>
          </a:p>
          <a:p>
            <a:pPr marL="0" indent="0">
              <a:buNone/>
            </a:pPr>
            <a:endParaRPr lang="he-IL" dirty="0"/>
          </a:p>
        </p:txBody>
      </p:sp>
    </p:spTree>
    <p:extLst>
      <p:ext uri="{BB962C8B-B14F-4D97-AF65-F5344CB8AC3E}">
        <p14:creationId xmlns:p14="http://schemas.microsoft.com/office/powerpoint/2010/main" val="27088342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1AE29AE-DDD5-4447-82B9-55E05A62E19D}"/>
              </a:ext>
            </a:extLst>
          </p:cNvPr>
          <p:cNvSpPr>
            <a:spLocks noGrp="1"/>
          </p:cNvSpPr>
          <p:nvPr>
            <p:ph type="title"/>
          </p:nvPr>
        </p:nvSpPr>
        <p:spPr/>
        <p:txBody>
          <a:bodyPr/>
          <a:lstStyle/>
          <a:p>
            <a:r>
              <a:rPr lang="he-IL" dirty="0"/>
              <a:t>עיון בפסוקים</a:t>
            </a:r>
          </a:p>
        </p:txBody>
      </p:sp>
      <p:sp>
        <p:nvSpPr>
          <p:cNvPr id="3" name="מציין מיקום תוכן 2">
            <a:extLst>
              <a:ext uri="{FF2B5EF4-FFF2-40B4-BE49-F238E27FC236}">
                <a16:creationId xmlns:a16="http://schemas.microsoft.com/office/drawing/2014/main" id="{58566669-529A-4B55-8D25-F5CE6EAE1314}"/>
              </a:ext>
            </a:extLst>
          </p:cNvPr>
          <p:cNvSpPr>
            <a:spLocks noGrp="1"/>
          </p:cNvSpPr>
          <p:nvPr>
            <p:ph idx="1"/>
          </p:nvPr>
        </p:nvSpPr>
        <p:spPr>
          <a:xfrm>
            <a:off x="2345634" y="1690688"/>
            <a:ext cx="7699513" cy="1847642"/>
          </a:xfrm>
        </p:spPr>
        <p:txBody>
          <a:bodyPr/>
          <a:lstStyle/>
          <a:p>
            <a:pPr marL="0" indent="0">
              <a:buNone/>
            </a:pPr>
            <a:r>
              <a:rPr lang="he-IL" b="1" i="0" dirty="0" err="1">
                <a:solidFill>
                  <a:srgbClr val="4F4F4F"/>
                </a:solidFill>
                <a:effectLst/>
                <a:latin typeface="FrankRuehl" panose="020E0503060101010101" pitchFamily="34" charset="-79"/>
                <a:cs typeface="FrankRuehl" panose="020E0503060101010101" pitchFamily="34" charset="-79"/>
              </a:rPr>
              <a:t>ספורנו</a:t>
            </a:r>
            <a:r>
              <a:rPr lang="he-IL" b="0" i="0" dirty="0">
                <a:solidFill>
                  <a:srgbClr val="4F4F4F"/>
                </a:solidFill>
                <a:effectLst/>
                <a:latin typeface="FrankRuehl" panose="020E0503060101010101" pitchFamily="34" charset="-79"/>
                <a:cs typeface="FrankRuehl" panose="020E0503060101010101" pitchFamily="34" charset="-79"/>
              </a:rPr>
              <a:t>: (לה) ויהי בנסוע הארון. ללכת </a:t>
            </a:r>
            <a:r>
              <a:rPr lang="he-IL" b="0" i="0" dirty="0" err="1">
                <a:solidFill>
                  <a:srgbClr val="4F4F4F"/>
                </a:solidFill>
                <a:effectLst/>
                <a:latin typeface="FrankRuehl" panose="020E0503060101010101" pitchFamily="34" charset="-79"/>
                <a:cs typeface="FrankRuehl" panose="020E0503060101010101" pitchFamily="34" charset="-79"/>
              </a:rPr>
              <a:t>ולהכנס</a:t>
            </a:r>
            <a:r>
              <a:rPr lang="he-IL" b="0" i="0" dirty="0">
                <a:solidFill>
                  <a:srgbClr val="4F4F4F"/>
                </a:solidFill>
                <a:effectLst/>
                <a:latin typeface="FrankRuehl" panose="020E0503060101010101" pitchFamily="34" charset="-79"/>
                <a:cs typeface="FrankRuehl" panose="020E0503060101010101" pitchFamily="34" charset="-79"/>
              </a:rPr>
              <a:t> לארץ ישראל:</a:t>
            </a:r>
          </a:p>
          <a:p>
            <a:pPr marL="0" indent="0">
              <a:buNone/>
            </a:pPr>
            <a:r>
              <a:rPr lang="he-IL" b="0" i="0" dirty="0">
                <a:solidFill>
                  <a:srgbClr val="4F4F4F"/>
                </a:solidFill>
                <a:effectLst/>
                <a:latin typeface="FrankRuehl" panose="020E0503060101010101" pitchFamily="34" charset="-79"/>
                <a:cs typeface="FrankRuehl" panose="020E0503060101010101" pitchFamily="34" charset="-79"/>
              </a:rPr>
              <a:t>קומה ה' ויפוצו איביך. כי אמנם לולא שלחו מרגלים היו נכנסים בזולת מלחמה שהיו האומות בורחים כעזובת החורש והאמיר אשר עזבו מפני בני ישראל (ישעיהו </a:t>
            </a:r>
            <a:r>
              <a:rPr lang="he-IL" b="0" i="0" dirty="0" err="1">
                <a:solidFill>
                  <a:srgbClr val="4F4F4F"/>
                </a:solidFill>
                <a:effectLst/>
                <a:latin typeface="FrankRuehl" panose="020E0503060101010101" pitchFamily="34" charset="-79"/>
                <a:cs typeface="FrankRuehl" panose="020E0503060101010101" pitchFamily="34" charset="-79"/>
              </a:rPr>
              <a:t>יז</a:t>
            </a:r>
            <a:r>
              <a:rPr lang="he-IL" b="0" i="0" dirty="0">
                <a:solidFill>
                  <a:srgbClr val="4F4F4F"/>
                </a:solidFill>
                <a:effectLst/>
                <a:latin typeface="FrankRuehl" panose="020E0503060101010101" pitchFamily="34" charset="-79"/>
                <a:cs typeface="FrankRuehl" panose="020E0503060101010101" pitchFamily="34" charset="-79"/>
              </a:rPr>
              <a:t>, ט):</a:t>
            </a:r>
          </a:p>
          <a:p>
            <a:pPr marL="0" indent="0">
              <a:buNone/>
            </a:pPr>
            <a:endParaRPr lang="he-IL" dirty="0"/>
          </a:p>
        </p:txBody>
      </p:sp>
      <p:sp>
        <p:nvSpPr>
          <p:cNvPr id="4" name="תיבת טקסט 3">
            <a:extLst>
              <a:ext uri="{FF2B5EF4-FFF2-40B4-BE49-F238E27FC236}">
                <a16:creationId xmlns:a16="http://schemas.microsoft.com/office/drawing/2014/main" id="{F2B451C1-688E-4590-B507-C9D0D494D256}"/>
              </a:ext>
            </a:extLst>
          </p:cNvPr>
          <p:cNvSpPr txBox="1"/>
          <p:nvPr/>
        </p:nvSpPr>
        <p:spPr>
          <a:xfrm>
            <a:off x="1179443" y="4055165"/>
            <a:ext cx="9978887" cy="2031325"/>
          </a:xfrm>
          <a:prstGeom prst="rect">
            <a:avLst/>
          </a:prstGeom>
          <a:noFill/>
        </p:spPr>
        <p:txBody>
          <a:bodyPr wrap="square" rtlCol="1">
            <a:spAutoFit/>
          </a:bodyPr>
          <a:lstStyle/>
          <a:p>
            <a:r>
              <a:rPr lang="he-IL" dirty="0">
                <a:solidFill>
                  <a:srgbClr val="FF0000"/>
                </a:solidFill>
                <a:latin typeface="Guttman Yad-Brush" panose="02010401010101010101" pitchFamily="2" charset="-79"/>
                <a:cs typeface="Guttman Yad-Brush" panose="02010401010101010101" pitchFamily="2" charset="-79"/>
              </a:rPr>
              <a:t>לפי </a:t>
            </a:r>
            <a:r>
              <a:rPr lang="he-IL" dirty="0" err="1">
                <a:solidFill>
                  <a:srgbClr val="FF0000"/>
                </a:solidFill>
                <a:latin typeface="Guttman Yad-Brush" panose="02010401010101010101" pitchFamily="2" charset="-79"/>
                <a:cs typeface="Guttman Yad-Brush" panose="02010401010101010101" pitchFamily="2" charset="-79"/>
              </a:rPr>
              <a:t>ספורנו</a:t>
            </a:r>
            <a:r>
              <a:rPr lang="he-IL" dirty="0">
                <a:solidFill>
                  <a:srgbClr val="FF0000"/>
                </a:solidFill>
                <a:latin typeface="Guttman Yad-Brush" panose="02010401010101010101" pitchFamily="2" charset="-79"/>
                <a:cs typeface="Guttman Yad-Brush" panose="02010401010101010101" pitchFamily="2" charset="-79"/>
              </a:rPr>
              <a:t> – מה המשמעות של העבודה שארון ה' היה יוצא לפני מחנה ישראל במסע? כיצד זה השפיע על המסע באופן מעשי?</a:t>
            </a:r>
          </a:p>
          <a:p>
            <a:endParaRPr lang="he-IL" dirty="0"/>
          </a:p>
          <a:p>
            <a:r>
              <a:rPr lang="he-IL" dirty="0"/>
              <a:t>_____________________________________________________________________________</a:t>
            </a:r>
          </a:p>
          <a:p>
            <a:endParaRPr lang="he-IL" dirty="0"/>
          </a:p>
          <a:p>
            <a:r>
              <a:rPr lang="he-IL" dirty="0"/>
              <a:t>_____________________________________________________________________________</a:t>
            </a:r>
          </a:p>
          <a:p>
            <a:endParaRPr lang="he-IL" dirty="0"/>
          </a:p>
        </p:txBody>
      </p:sp>
    </p:spTree>
    <p:extLst>
      <p:ext uri="{BB962C8B-B14F-4D97-AF65-F5344CB8AC3E}">
        <p14:creationId xmlns:p14="http://schemas.microsoft.com/office/powerpoint/2010/main" val="18491453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0347B44-7810-484C-B92F-4431F6EC8F50}"/>
              </a:ext>
            </a:extLst>
          </p:cNvPr>
          <p:cNvSpPr>
            <a:spLocks noGrp="1"/>
          </p:cNvSpPr>
          <p:nvPr>
            <p:ph type="title"/>
          </p:nvPr>
        </p:nvSpPr>
        <p:spPr>
          <a:xfrm>
            <a:off x="838200" y="195262"/>
            <a:ext cx="10515600" cy="1325563"/>
          </a:xfrm>
        </p:spPr>
        <p:txBody>
          <a:bodyPr/>
          <a:lstStyle/>
          <a:p>
            <a:r>
              <a:rPr lang="he-IL" dirty="0">
                <a:solidFill>
                  <a:srgbClr val="0070C0"/>
                </a:solidFill>
              </a:rPr>
              <a:t>תפילת משה – מדרש ספרי זוטא</a:t>
            </a:r>
          </a:p>
        </p:txBody>
      </p:sp>
      <p:sp>
        <p:nvSpPr>
          <p:cNvPr id="3" name="מציין מיקום תוכן 2">
            <a:extLst>
              <a:ext uri="{FF2B5EF4-FFF2-40B4-BE49-F238E27FC236}">
                <a16:creationId xmlns:a16="http://schemas.microsoft.com/office/drawing/2014/main" id="{ACCAF49A-2BB9-4DA8-BC40-C705F6E0B371}"/>
              </a:ext>
            </a:extLst>
          </p:cNvPr>
          <p:cNvSpPr>
            <a:spLocks noGrp="1"/>
          </p:cNvSpPr>
          <p:nvPr>
            <p:ph idx="1"/>
          </p:nvPr>
        </p:nvSpPr>
        <p:spPr>
          <a:xfrm>
            <a:off x="1152939" y="2868641"/>
            <a:ext cx="10116378" cy="3026440"/>
          </a:xfrm>
        </p:spPr>
        <p:txBody>
          <a:bodyPr>
            <a:noAutofit/>
          </a:bodyPr>
          <a:lstStyle/>
          <a:p>
            <a:pPr marL="0" indent="0" algn="just">
              <a:lnSpc>
                <a:spcPct val="120000"/>
              </a:lnSpc>
              <a:buNone/>
            </a:pPr>
            <a:r>
              <a:rPr lang="he-IL" sz="2200" b="1" dirty="0">
                <a:latin typeface="FrankRuehl" panose="020E0503060101010101" pitchFamily="34" charset="-79"/>
                <a:ea typeface="Calibri" panose="020F0502020204030204" pitchFamily="34" charset="0"/>
                <a:cs typeface="FrankRuehl" panose="020E0503060101010101" pitchFamily="34" charset="-79"/>
              </a:rPr>
              <a:t>חלק ראשון של המדרש – 'ויאמר משה': תפילת משה</a:t>
            </a:r>
          </a:p>
          <a:p>
            <a:pPr marL="0" indent="0" algn="just">
              <a:lnSpc>
                <a:spcPct val="120000"/>
              </a:lnSpc>
              <a:buNone/>
            </a:pPr>
            <a:r>
              <a:rPr lang="he-IL" sz="2200" dirty="0">
                <a:effectLst/>
                <a:latin typeface="FrankRuehl" panose="020E0503060101010101" pitchFamily="34" charset="-79"/>
                <a:ea typeface="Calibri" panose="020F0502020204030204" pitchFamily="34" charset="0"/>
                <a:cs typeface="FrankRuehl" panose="020E0503060101010101" pitchFamily="34" charset="-79"/>
              </a:rPr>
              <a:t>(לה). ויהי בנסוע הארון ויאמר משה, מלמד שהיו </a:t>
            </a:r>
            <a:r>
              <a:rPr lang="he-IL" sz="2200" dirty="0" err="1">
                <a:effectLst/>
                <a:latin typeface="FrankRuehl" panose="020E0503060101010101" pitchFamily="34" charset="-79"/>
                <a:ea typeface="Calibri" panose="020F0502020204030204" pitchFamily="34" charset="0"/>
                <a:cs typeface="FrankRuehl" panose="020E0503060101010101" pitchFamily="34" charset="-79"/>
              </a:rPr>
              <a:t>נוסעין</a:t>
            </a:r>
            <a:r>
              <a:rPr lang="he-IL" sz="2200" dirty="0">
                <a:effectLst/>
                <a:latin typeface="FrankRuehl" panose="020E0503060101010101" pitchFamily="34" charset="-79"/>
                <a:ea typeface="Calibri" panose="020F0502020204030204" pitchFamily="34" charset="0"/>
                <a:cs typeface="FrankRuehl" panose="020E0503060101010101" pitchFamily="34" charset="-79"/>
              </a:rPr>
              <a:t> על פי משה: </a:t>
            </a:r>
          </a:p>
          <a:p>
            <a:pPr marL="0" indent="0" algn="just">
              <a:lnSpc>
                <a:spcPct val="120000"/>
              </a:lnSpc>
              <a:buNone/>
            </a:pPr>
            <a:r>
              <a:rPr lang="he-IL" sz="2200" dirty="0">
                <a:effectLst/>
                <a:latin typeface="FrankRuehl" panose="020E0503060101010101" pitchFamily="34" charset="-79"/>
                <a:ea typeface="Calibri" panose="020F0502020204030204" pitchFamily="34" charset="0"/>
                <a:cs typeface="FrankRuehl" panose="020E0503060101010101" pitchFamily="34" charset="-79"/>
              </a:rPr>
              <a:t>כת' ויהי בנסוע הארון ויאמר משה ובנחה יאמר שובה </a:t>
            </a:r>
            <a:r>
              <a:rPr lang="he-IL" sz="2200" dirty="0" err="1">
                <a:effectLst/>
                <a:latin typeface="FrankRuehl" panose="020E0503060101010101" pitchFamily="34" charset="-79"/>
                <a:ea typeface="Calibri" panose="020F0502020204030204" pitchFamily="34" charset="0"/>
                <a:cs typeface="FrankRuehl" panose="020E0503060101010101" pitchFamily="34" charset="-79"/>
              </a:rPr>
              <a:t>י"י</a:t>
            </a:r>
            <a:r>
              <a:rPr lang="he-IL" sz="2200" dirty="0">
                <a:effectLst/>
                <a:latin typeface="FrankRuehl" panose="020E0503060101010101" pitchFamily="34" charset="-79"/>
                <a:ea typeface="Calibri" panose="020F0502020204030204" pitchFamily="34" charset="0"/>
                <a:cs typeface="FrankRuehl" panose="020E0503060101010101" pitchFamily="34" charset="-79"/>
              </a:rPr>
              <a:t> וכת' על פי </a:t>
            </a:r>
            <a:r>
              <a:rPr lang="he-IL" sz="2200" dirty="0" err="1">
                <a:effectLst/>
                <a:latin typeface="FrankRuehl" panose="020E0503060101010101" pitchFamily="34" charset="-79"/>
                <a:ea typeface="Calibri" panose="020F0502020204030204" pitchFamily="34" charset="0"/>
                <a:cs typeface="FrankRuehl" panose="020E0503060101010101" pitchFamily="34" charset="-79"/>
              </a:rPr>
              <a:t>י"י</a:t>
            </a:r>
            <a:r>
              <a:rPr lang="he-IL" sz="2200" dirty="0">
                <a:effectLst/>
                <a:latin typeface="FrankRuehl" panose="020E0503060101010101" pitchFamily="34" charset="-79"/>
                <a:ea typeface="Calibri" panose="020F0502020204030204" pitchFamily="34" charset="0"/>
                <a:cs typeface="FrankRuehl" panose="020E0503060101010101" pitchFamily="34" charset="-79"/>
              </a:rPr>
              <a:t> יחנו ועל פי </a:t>
            </a:r>
            <a:r>
              <a:rPr lang="he-IL" sz="2200" dirty="0" err="1">
                <a:effectLst/>
                <a:latin typeface="FrankRuehl" panose="020E0503060101010101" pitchFamily="34" charset="-79"/>
                <a:ea typeface="Calibri" panose="020F0502020204030204" pitchFamily="34" charset="0"/>
                <a:cs typeface="FrankRuehl" panose="020E0503060101010101" pitchFamily="34" charset="-79"/>
              </a:rPr>
              <a:t>י"י</a:t>
            </a:r>
            <a:r>
              <a:rPr lang="he-IL" sz="2200" dirty="0">
                <a:effectLst/>
                <a:latin typeface="FrankRuehl" panose="020E0503060101010101" pitchFamily="34" charset="-79"/>
                <a:ea typeface="Calibri" panose="020F0502020204030204" pitchFamily="34" charset="0"/>
                <a:cs typeface="FrankRuehl" panose="020E0503060101010101" pitchFamily="34" charset="-79"/>
              </a:rPr>
              <a:t> </a:t>
            </a:r>
            <a:r>
              <a:rPr lang="he-IL" sz="2200" dirty="0" err="1">
                <a:effectLst/>
                <a:latin typeface="FrankRuehl" panose="020E0503060101010101" pitchFamily="34" charset="-79"/>
                <a:ea typeface="Calibri" panose="020F0502020204030204" pitchFamily="34" charset="0"/>
                <a:cs typeface="FrankRuehl" panose="020E0503060101010101" pitchFamily="34" charset="-79"/>
              </a:rPr>
              <a:t>יסעו</a:t>
            </a:r>
            <a:r>
              <a:rPr lang="he-IL" sz="2200" dirty="0">
                <a:effectLst/>
                <a:latin typeface="FrankRuehl" panose="020E0503060101010101" pitchFamily="34" charset="-79"/>
                <a:ea typeface="Calibri" panose="020F0502020204030204" pitchFamily="34" charset="0"/>
                <a:cs typeface="FrankRuehl" panose="020E0503060101010101" pitchFamily="34" charset="-79"/>
              </a:rPr>
              <a:t> (במדבר ט </a:t>
            </a:r>
            <a:r>
              <a:rPr lang="he-IL" sz="2200" dirty="0" err="1">
                <a:effectLst/>
                <a:latin typeface="FrankRuehl" panose="020E0503060101010101" pitchFamily="34" charset="-79"/>
                <a:ea typeface="Calibri" panose="020F0502020204030204" pitchFamily="34" charset="0"/>
                <a:cs typeface="FrankRuehl" panose="020E0503060101010101" pitchFamily="34" charset="-79"/>
              </a:rPr>
              <a:t>כג</a:t>
            </a:r>
            <a:r>
              <a:rPr lang="he-IL" sz="2200" dirty="0">
                <a:effectLst/>
                <a:latin typeface="FrankRuehl" panose="020E0503060101010101" pitchFamily="34" charset="-79"/>
                <a:ea typeface="Calibri" panose="020F0502020204030204" pitchFamily="34" charset="0"/>
                <a:cs typeface="FrankRuehl" panose="020E0503060101010101" pitchFamily="34" charset="-79"/>
              </a:rPr>
              <a:t>) וכי היאך אפשר לקיים כל הכתובים הללו?!</a:t>
            </a:r>
          </a:p>
          <a:p>
            <a:pPr marL="0" indent="0" algn="just">
              <a:lnSpc>
                <a:spcPct val="120000"/>
              </a:lnSpc>
              <a:buNone/>
            </a:pPr>
            <a:r>
              <a:rPr lang="he-IL" sz="2200" dirty="0">
                <a:effectLst/>
                <a:latin typeface="FrankRuehl" panose="020E0503060101010101" pitchFamily="34" charset="-79"/>
                <a:ea typeface="Calibri" panose="020F0502020204030204" pitchFamily="34" charset="0"/>
                <a:cs typeface="FrankRuehl" panose="020E0503060101010101" pitchFamily="34" charset="-79"/>
              </a:rPr>
              <a:t>הא כיצד - בזמן שהיו </a:t>
            </a:r>
            <a:r>
              <a:rPr lang="he-IL" sz="2200" dirty="0" err="1">
                <a:effectLst/>
                <a:latin typeface="FrankRuehl" panose="020E0503060101010101" pitchFamily="34" charset="-79"/>
                <a:ea typeface="Calibri" panose="020F0502020204030204" pitchFamily="34" charset="0"/>
                <a:cs typeface="FrankRuehl" panose="020E0503060101010101" pitchFamily="34" charset="-79"/>
              </a:rPr>
              <a:t>נוסעין</a:t>
            </a:r>
            <a:r>
              <a:rPr lang="he-IL" sz="2200" dirty="0">
                <a:effectLst/>
                <a:latin typeface="FrankRuehl" panose="020E0503060101010101" pitchFamily="34" charset="-79"/>
                <a:ea typeface="Calibri" panose="020F0502020204030204" pitchFamily="34" charset="0"/>
                <a:cs typeface="FrankRuehl" panose="020E0503060101010101" pitchFamily="34" charset="-79"/>
              </a:rPr>
              <a:t> היה עמוד הענן נעקר ממקומו על פי המקום, ולא היה לו רשות להלוך עד שיאמר לו משה. נמצאת מקיים על פי </a:t>
            </a:r>
            <a:r>
              <a:rPr lang="he-IL" sz="2200" dirty="0" err="1">
                <a:effectLst/>
                <a:latin typeface="FrankRuehl" panose="020E0503060101010101" pitchFamily="34" charset="-79"/>
                <a:ea typeface="Calibri" panose="020F0502020204030204" pitchFamily="34" charset="0"/>
                <a:cs typeface="FrankRuehl" panose="020E0503060101010101" pitchFamily="34" charset="-79"/>
              </a:rPr>
              <a:t>י"י</a:t>
            </a:r>
            <a:r>
              <a:rPr lang="he-IL" sz="2200" dirty="0">
                <a:effectLst/>
                <a:latin typeface="FrankRuehl" panose="020E0503060101010101" pitchFamily="34" charset="-79"/>
                <a:ea typeface="Calibri" panose="020F0502020204030204" pitchFamily="34" charset="0"/>
                <a:cs typeface="FrankRuehl" panose="020E0503060101010101" pitchFamily="34" charset="-79"/>
              </a:rPr>
              <a:t> ועל פי משה. </a:t>
            </a:r>
          </a:p>
          <a:p>
            <a:pPr marL="0" indent="0" algn="just">
              <a:lnSpc>
                <a:spcPct val="120000"/>
              </a:lnSpc>
              <a:buNone/>
            </a:pPr>
            <a:r>
              <a:rPr lang="he-IL" sz="2200" dirty="0">
                <a:effectLst/>
                <a:latin typeface="FrankRuehl" panose="020E0503060101010101" pitchFamily="34" charset="-79"/>
                <a:ea typeface="Calibri" panose="020F0502020204030204" pitchFamily="34" charset="0"/>
                <a:cs typeface="FrankRuehl" panose="020E0503060101010101" pitchFamily="34" charset="-79"/>
              </a:rPr>
              <a:t>משל למה הדבר דומה למלך שאמר לעבדו הריני ישן לי עד שתעירני משנתי כך אמר הקדוש ברוך הוא איני מהלך עד שתאמר לי לך. </a:t>
            </a:r>
            <a:endParaRPr lang="en-US" sz="2200" dirty="0">
              <a:effectLst/>
              <a:latin typeface="FrankRuehl" panose="020E0503060101010101" pitchFamily="34" charset="-79"/>
              <a:ea typeface="Calibri" panose="020F0502020204030204" pitchFamily="34" charset="0"/>
              <a:cs typeface="FrankRuehl" panose="020E0503060101010101" pitchFamily="34" charset="-79"/>
            </a:endParaRPr>
          </a:p>
          <a:p>
            <a:pPr marL="0" indent="0" algn="just">
              <a:lnSpc>
                <a:spcPct val="120000"/>
              </a:lnSpc>
              <a:buNone/>
            </a:pPr>
            <a:endParaRPr lang="he-IL" sz="2200" b="0" i="0" dirty="0">
              <a:solidFill>
                <a:srgbClr val="4F4F4F"/>
              </a:solidFill>
              <a:effectLst/>
              <a:latin typeface="FrankRuehl" panose="020E0503060101010101" pitchFamily="34" charset="-79"/>
              <a:cs typeface="FrankRuehl" panose="020E0503060101010101" pitchFamily="34" charset="-79"/>
            </a:endParaRPr>
          </a:p>
        </p:txBody>
      </p:sp>
      <p:sp>
        <p:nvSpPr>
          <p:cNvPr id="5" name="תיבת טקסט 4">
            <a:extLst>
              <a:ext uri="{FF2B5EF4-FFF2-40B4-BE49-F238E27FC236}">
                <a16:creationId xmlns:a16="http://schemas.microsoft.com/office/drawing/2014/main" id="{544FC651-4DAD-4999-B05C-F60E24D914D5}"/>
              </a:ext>
            </a:extLst>
          </p:cNvPr>
          <p:cNvSpPr txBox="1"/>
          <p:nvPr/>
        </p:nvSpPr>
        <p:spPr>
          <a:xfrm>
            <a:off x="922682" y="1401555"/>
            <a:ext cx="10346635" cy="1323439"/>
          </a:xfrm>
          <a:prstGeom prst="rect">
            <a:avLst/>
          </a:prstGeom>
          <a:noFill/>
        </p:spPr>
        <p:txBody>
          <a:bodyPr wrap="square" rtlCol="1">
            <a:spAutoFit/>
          </a:bodyPr>
          <a:lstStyle/>
          <a:p>
            <a:r>
              <a:rPr lang="he-IL" sz="2000" dirty="0">
                <a:latin typeface="Narkisim" panose="020E0502050101010101" pitchFamily="34" charset="-79"/>
                <a:cs typeface="Narkisim" panose="020E0502050101010101" pitchFamily="34" charset="-79"/>
              </a:rPr>
              <a:t>את תפילת משה נלמד דרך עיניו של המדרש 'ספרי זוטא' – אחד ממדרשי ההלכה הקדומים שכתבו התנאים.</a:t>
            </a:r>
          </a:p>
          <a:p>
            <a:r>
              <a:rPr lang="he-IL" sz="2000" dirty="0">
                <a:latin typeface="Narkisim" panose="020E0502050101010101" pitchFamily="34" charset="-79"/>
                <a:cs typeface="Narkisim" panose="020E0502050101010101" pitchFamily="34" charset="-79"/>
              </a:rPr>
              <a:t>נחלק את המדרש לשלשה חלקים המתייחסים לשלשה קטעים בתפילות משה, ונדון במסרים שהמדרש מלמד אותנו</a:t>
            </a:r>
          </a:p>
          <a:p>
            <a:endParaRPr lang="he-IL" sz="2000" dirty="0">
              <a:latin typeface="Narkisim" panose="020E0502050101010101" pitchFamily="34" charset="-79"/>
              <a:cs typeface="Narkisim" panose="020E0502050101010101" pitchFamily="34" charset="-79"/>
            </a:endParaRPr>
          </a:p>
        </p:txBody>
      </p:sp>
    </p:spTree>
    <p:extLst>
      <p:ext uri="{BB962C8B-B14F-4D97-AF65-F5344CB8AC3E}">
        <p14:creationId xmlns:p14="http://schemas.microsoft.com/office/powerpoint/2010/main" val="7008784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4BEE326F-0C57-46A0-BA96-9C8FF964C83E}"/>
              </a:ext>
            </a:extLst>
          </p:cNvPr>
          <p:cNvSpPr txBox="1"/>
          <p:nvPr/>
        </p:nvSpPr>
        <p:spPr>
          <a:xfrm>
            <a:off x="1046922" y="573087"/>
            <a:ext cx="10098156" cy="8125301"/>
          </a:xfrm>
          <a:prstGeom prst="rect">
            <a:avLst/>
          </a:prstGeom>
          <a:noFill/>
        </p:spPr>
        <p:txBody>
          <a:bodyPr wrap="square" rtlCol="1">
            <a:spAutoFit/>
          </a:bodyPr>
          <a:lstStyle/>
          <a:p>
            <a:endParaRPr lang="he-IL" dirty="0">
              <a:solidFill>
                <a:srgbClr val="FF0000"/>
              </a:solidFill>
              <a:latin typeface="Guttman Yad-Brush" panose="02010401010101010101" pitchFamily="2" charset="-79"/>
              <a:cs typeface="Guttman Yad-Brush" panose="02010401010101010101" pitchFamily="2" charset="-79"/>
            </a:endParaRPr>
          </a:p>
          <a:p>
            <a:r>
              <a:rPr lang="he-IL" dirty="0">
                <a:solidFill>
                  <a:srgbClr val="FF0000"/>
                </a:solidFill>
                <a:latin typeface="Guttman Yad-Brush" panose="02010401010101010101" pitchFamily="2" charset="-79"/>
                <a:cs typeface="Guttman Yad-Brush" panose="02010401010101010101" pitchFamily="2" charset="-79"/>
              </a:rPr>
              <a:t>מה השאלה שמטרידה את המדרש?</a:t>
            </a:r>
          </a:p>
          <a:p>
            <a:endParaRPr lang="he-IL" dirty="0">
              <a:solidFill>
                <a:srgbClr val="FF0000"/>
              </a:solidFill>
              <a:latin typeface="Guttman Yad-Brush" panose="02010401010101010101" pitchFamily="2" charset="-79"/>
              <a:cs typeface="Guttman Yad-Brush" panose="02010401010101010101" pitchFamily="2" charset="-79"/>
            </a:endParaRPr>
          </a:p>
          <a:p>
            <a:r>
              <a:rPr lang="en-US" dirty="0">
                <a:solidFill>
                  <a:srgbClr val="FF0000"/>
                </a:solidFill>
                <a:cs typeface="Guttman Yad-Brush" panose="02010401010101010101" pitchFamily="2" charset="-79"/>
              </a:rPr>
              <a:t>____________________________________________________________________________________</a:t>
            </a:r>
            <a:endParaRPr lang="he-IL" dirty="0">
              <a:solidFill>
                <a:srgbClr val="FF0000"/>
              </a:solidFill>
              <a:latin typeface="Guttman Yad-Brush" panose="02010401010101010101" pitchFamily="2" charset="-79"/>
              <a:cs typeface="Guttman Yad-Brush" panose="02010401010101010101" pitchFamily="2" charset="-79"/>
            </a:endParaRPr>
          </a:p>
          <a:p>
            <a:endParaRPr lang="en-US" dirty="0">
              <a:solidFill>
                <a:srgbClr val="FF0000"/>
              </a:solidFill>
              <a:latin typeface="Guttman Yad-Brush" panose="02010401010101010101" pitchFamily="2" charset="-79"/>
              <a:cs typeface="Guttman Yad-Brush" panose="02010401010101010101" pitchFamily="2" charset="-79"/>
            </a:endParaRPr>
          </a:p>
          <a:p>
            <a:r>
              <a:rPr lang="he-IL" dirty="0">
                <a:solidFill>
                  <a:srgbClr val="FF0000"/>
                </a:solidFill>
                <a:latin typeface="Guttman Yad-Brush" panose="02010401010101010101" pitchFamily="2" charset="-79"/>
                <a:cs typeface="Guttman Yad-Brush" panose="02010401010101010101" pitchFamily="2" charset="-79"/>
              </a:rPr>
              <a:t>נסה להסביר את השאלה הזו בהרחבה ובהעמקה לאור מה שלמדנו על פרשיית הענן?</a:t>
            </a:r>
          </a:p>
          <a:p>
            <a:endParaRPr lang="en-US" dirty="0">
              <a:solidFill>
                <a:srgbClr val="FF0000"/>
              </a:solidFill>
              <a:cs typeface="Guttman Yad-Brush" panose="02010401010101010101" pitchFamily="2" charset="-79"/>
            </a:endParaRPr>
          </a:p>
          <a:p>
            <a:r>
              <a:rPr lang="en-US" dirty="0">
                <a:solidFill>
                  <a:srgbClr val="FF0000"/>
                </a:solidFill>
                <a:cs typeface="Guttman Yad-Brush" panose="02010401010101010101" pitchFamily="2" charset="-79"/>
              </a:rPr>
              <a:t>____________________________________________________________________________________</a:t>
            </a:r>
          </a:p>
          <a:p>
            <a:endParaRPr lang="he-IL" dirty="0">
              <a:solidFill>
                <a:srgbClr val="FF0000"/>
              </a:solidFill>
              <a:latin typeface="Guttman Yad-Brush" panose="02010401010101010101" pitchFamily="2" charset="-79"/>
              <a:cs typeface="Guttman Yad-Brush" panose="02010401010101010101" pitchFamily="2" charset="-79"/>
            </a:endParaRPr>
          </a:p>
          <a:p>
            <a:r>
              <a:rPr lang="en-US" dirty="0">
                <a:solidFill>
                  <a:srgbClr val="FF0000"/>
                </a:solidFill>
                <a:cs typeface="Guttman Yad-Brush" panose="02010401010101010101" pitchFamily="2" charset="-79"/>
              </a:rPr>
              <a:t>____________________________________________________________________________________</a:t>
            </a:r>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a:solidFill>
                  <a:srgbClr val="FF0000"/>
                </a:solidFill>
                <a:latin typeface="Guttman Yad-Brush" panose="02010401010101010101" pitchFamily="2" charset="-79"/>
                <a:cs typeface="Guttman Yad-Brush" panose="02010401010101010101" pitchFamily="2" charset="-79"/>
              </a:rPr>
              <a:t>הסבר את המילים 'נמצאת מקיים על פי ה' ועל פי משה'!</a:t>
            </a:r>
          </a:p>
          <a:p>
            <a:endParaRPr lang="he-IL" dirty="0">
              <a:solidFill>
                <a:srgbClr val="FF0000"/>
              </a:solidFill>
              <a:latin typeface="Guttman Yad-Brush" panose="02010401010101010101" pitchFamily="2" charset="-79"/>
              <a:cs typeface="Guttman Yad-Brush" panose="02010401010101010101" pitchFamily="2" charset="-79"/>
            </a:endParaRPr>
          </a:p>
          <a:p>
            <a:r>
              <a:rPr lang="en-US" dirty="0">
                <a:solidFill>
                  <a:srgbClr val="FF0000"/>
                </a:solidFill>
                <a:cs typeface="Guttman Yad-Brush" panose="02010401010101010101" pitchFamily="2" charset="-79"/>
              </a:rPr>
              <a:t>____________________________________________________________________________________</a:t>
            </a:r>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a:solidFill>
                  <a:srgbClr val="FF0000"/>
                </a:solidFill>
                <a:latin typeface="Guttman Yad-Brush" panose="02010401010101010101" pitchFamily="2" charset="-79"/>
                <a:cs typeface="Guttman Yad-Brush" panose="02010401010101010101" pitchFamily="2" charset="-79"/>
              </a:rPr>
              <a:t>הסבר במילים שלך: כיצד מתרץ המדרש את שאלתו?</a:t>
            </a:r>
          </a:p>
          <a:p>
            <a:endParaRPr lang="he-IL" dirty="0">
              <a:solidFill>
                <a:srgbClr val="FF0000"/>
              </a:solidFill>
              <a:latin typeface="Guttman Yad-Brush" panose="02010401010101010101" pitchFamily="2" charset="-79"/>
              <a:cs typeface="Guttman Yad-Brush" panose="02010401010101010101" pitchFamily="2" charset="-79"/>
            </a:endParaRPr>
          </a:p>
          <a:p>
            <a:r>
              <a:rPr lang="en-US" dirty="0">
                <a:solidFill>
                  <a:srgbClr val="FF0000"/>
                </a:solidFill>
                <a:cs typeface="Guttman Yad-Brush" panose="02010401010101010101" pitchFamily="2" charset="-79"/>
              </a:rPr>
              <a:t>____________________________________________________________________________________</a:t>
            </a:r>
          </a:p>
          <a:p>
            <a:endParaRPr lang="he-IL" dirty="0">
              <a:solidFill>
                <a:srgbClr val="FF0000"/>
              </a:solidFill>
              <a:latin typeface="Guttman Yad-Brush" panose="02010401010101010101" pitchFamily="2" charset="-79"/>
              <a:cs typeface="Guttman Yad-Brush" panose="02010401010101010101" pitchFamily="2" charset="-79"/>
            </a:endParaRPr>
          </a:p>
          <a:p>
            <a:r>
              <a:rPr lang="en-US" dirty="0">
                <a:solidFill>
                  <a:srgbClr val="FF0000"/>
                </a:solidFill>
                <a:cs typeface="Guttman Yad-Brush" panose="02010401010101010101" pitchFamily="2" charset="-79"/>
              </a:rPr>
              <a:t>____________________________________________________________________________________</a:t>
            </a:r>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27343905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FCF9E6FE-EC83-4ABE-A9BC-976AFF650E3A}"/>
              </a:ext>
            </a:extLst>
          </p:cNvPr>
          <p:cNvSpPr txBox="1"/>
          <p:nvPr/>
        </p:nvSpPr>
        <p:spPr>
          <a:xfrm>
            <a:off x="1252331" y="220175"/>
            <a:ext cx="9687339" cy="1631216"/>
          </a:xfrm>
          <a:prstGeom prst="rect">
            <a:avLst/>
          </a:prstGeom>
          <a:noFill/>
        </p:spPr>
        <p:txBody>
          <a:bodyPr wrap="square">
            <a:spAutoFit/>
          </a:bodyPr>
          <a:lstStyle/>
          <a:p>
            <a:pPr marL="0" indent="0" algn="just">
              <a:buNone/>
            </a:pPr>
            <a:r>
              <a:rPr lang="he-IL" sz="2800" dirty="0">
                <a:effectLst/>
                <a:latin typeface="Narkisim" panose="020E0502050101010101" pitchFamily="34" charset="-79"/>
                <a:ea typeface="Calibri" panose="020F0502020204030204" pitchFamily="34" charset="0"/>
                <a:cs typeface="Narkisim" panose="020E0502050101010101" pitchFamily="34" charset="-79"/>
              </a:rPr>
              <a:t>נחזור למשל המופיע במדרש:</a:t>
            </a:r>
            <a:endParaRPr lang="en-US" sz="2800" dirty="0">
              <a:effectLst/>
              <a:latin typeface="Narkisim" panose="020E0502050101010101" pitchFamily="34" charset="-79"/>
              <a:ea typeface="Calibri" panose="020F0502020204030204" pitchFamily="34" charset="0"/>
              <a:cs typeface="Narkisim" panose="020E0502050101010101" pitchFamily="34" charset="-79"/>
            </a:endParaRPr>
          </a:p>
          <a:p>
            <a:pPr marL="0" indent="0" algn="just">
              <a:buNone/>
            </a:pPr>
            <a:endParaRPr lang="en-US" sz="2400" dirty="0">
              <a:latin typeface="FrankRuehl" panose="020E0503060101010101" pitchFamily="34" charset="-79"/>
              <a:ea typeface="Calibri" panose="020F0502020204030204" pitchFamily="34" charset="0"/>
              <a:cs typeface="FrankRuehl" panose="020E0503060101010101" pitchFamily="34" charset="-79"/>
            </a:endParaRPr>
          </a:p>
          <a:p>
            <a:pPr marL="0" indent="0" algn="just">
              <a:buNone/>
            </a:pPr>
            <a:r>
              <a:rPr lang="he-IL" sz="2400" dirty="0">
                <a:effectLst/>
                <a:latin typeface="FrankRuehl" panose="020E0503060101010101" pitchFamily="34" charset="-79"/>
                <a:ea typeface="Calibri" panose="020F0502020204030204" pitchFamily="34" charset="0"/>
                <a:cs typeface="FrankRuehl" panose="020E0503060101010101" pitchFamily="34" charset="-79"/>
              </a:rPr>
              <a:t>משל למה הדבר דומה למלך שאמר לעבדו הריני ישן לי עד שתעירני משנתי כך אמר הקדוש ברוך הוא איני מהלך עד שתאמר לי לך. </a:t>
            </a:r>
            <a:endParaRPr lang="en-US" sz="2400" dirty="0">
              <a:effectLst/>
              <a:latin typeface="FrankRuehl" panose="020E0503060101010101" pitchFamily="34" charset="-79"/>
              <a:ea typeface="Calibri" panose="020F0502020204030204" pitchFamily="34" charset="0"/>
              <a:cs typeface="FrankRuehl" panose="020E0503060101010101" pitchFamily="34" charset="-79"/>
            </a:endParaRPr>
          </a:p>
        </p:txBody>
      </p:sp>
      <p:sp>
        <p:nvSpPr>
          <p:cNvPr id="4" name="תיבת טקסט 3">
            <a:extLst>
              <a:ext uri="{FF2B5EF4-FFF2-40B4-BE49-F238E27FC236}">
                <a16:creationId xmlns:a16="http://schemas.microsoft.com/office/drawing/2014/main" id="{39FD4EB0-5AA7-471E-8158-D6CED34251B6}"/>
              </a:ext>
            </a:extLst>
          </p:cNvPr>
          <p:cNvSpPr txBox="1"/>
          <p:nvPr/>
        </p:nvSpPr>
        <p:spPr>
          <a:xfrm>
            <a:off x="1583635" y="1696279"/>
            <a:ext cx="9356034" cy="5355312"/>
          </a:xfrm>
          <a:prstGeom prst="rect">
            <a:avLst/>
          </a:prstGeom>
          <a:noFill/>
        </p:spPr>
        <p:txBody>
          <a:bodyPr wrap="square" rtlCol="1">
            <a:spAutoFit/>
          </a:bodyPr>
          <a:lstStyle/>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a:solidFill>
                  <a:srgbClr val="FF0000"/>
                </a:solidFill>
                <a:latin typeface="Guttman Yad-Brush" panose="02010401010101010101" pitchFamily="2" charset="-79"/>
                <a:cs typeface="Guttman Yad-Brush" panose="02010401010101010101" pitchFamily="2" charset="-79"/>
              </a:rPr>
              <a:t>מדוע המלך אומר לעבדיו שיעירו אותו, מה זה מבטא על הקשר ביניהם? אילו אפשרויות אחרות היו למלך?</a:t>
            </a:r>
          </a:p>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r>
              <a:rPr lang="en-US" dirty="0">
                <a:solidFill>
                  <a:srgbClr val="FF0000"/>
                </a:solidFill>
                <a:cs typeface="Guttman Yad-Brush" panose="02010401010101010101" pitchFamily="2" charset="-79"/>
              </a:rPr>
              <a:t>________________________________________________________________________________</a:t>
            </a:r>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r>
              <a:rPr lang="en-US" dirty="0">
                <a:solidFill>
                  <a:srgbClr val="FF0000"/>
                </a:solidFill>
                <a:cs typeface="Guttman Yad-Brush" panose="02010401010101010101" pitchFamily="2" charset="-79"/>
              </a:rPr>
              <a:t>________________________________________________________________________________</a:t>
            </a:r>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r>
              <a:rPr lang="he-IL" dirty="0">
                <a:solidFill>
                  <a:srgbClr val="FF0000"/>
                </a:solidFill>
                <a:latin typeface="Guttman Yad-Brush" panose="02010401010101010101" pitchFamily="2" charset="-79"/>
                <a:cs typeface="Guttman Yad-Brush" panose="02010401010101010101" pitchFamily="2" charset="-79"/>
              </a:rPr>
              <a:t>לאור הבנתך את המשל: מה זה מבטא לגבי הנמשל – ארון ה' הנמצא במקומו בתוך המחנה, ומתחיל לנוע רק לאחר שמשה מתפלל?</a:t>
            </a:r>
          </a:p>
          <a:p>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r>
              <a:rPr lang="en-US" dirty="0">
                <a:solidFill>
                  <a:srgbClr val="FF0000"/>
                </a:solidFill>
                <a:cs typeface="Guttman Yad-Brush" panose="02010401010101010101" pitchFamily="2" charset="-79"/>
              </a:rPr>
              <a:t>________________________________________________________________________________</a:t>
            </a:r>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a:p>
            <a:r>
              <a:rPr lang="en-US" dirty="0">
                <a:solidFill>
                  <a:srgbClr val="FF0000"/>
                </a:solidFill>
                <a:cs typeface="Guttman Yad-Brush" panose="02010401010101010101" pitchFamily="2" charset="-79"/>
              </a:rPr>
              <a:t>________________________________________________________________________________</a:t>
            </a:r>
            <a:endParaRPr lang="he-IL" dirty="0">
              <a:solidFill>
                <a:srgbClr val="FF0000"/>
              </a:solidFill>
              <a:latin typeface="Guttman Yad-Brush" panose="02010401010101010101" pitchFamily="2" charset="-79"/>
              <a:cs typeface="Guttman Yad-Brush" panose="02010401010101010101" pitchFamily="2" charset="-79"/>
            </a:endParaRPr>
          </a:p>
          <a:p>
            <a:endParaRPr lang="he-IL" dirty="0">
              <a:solidFill>
                <a:srgbClr val="FF0000"/>
              </a:solidFill>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319673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7DB46F87-1A80-4FF2-AD90-75B8C0C2AFC7}"/>
              </a:ext>
            </a:extLst>
          </p:cNvPr>
          <p:cNvSpPr txBox="1"/>
          <p:nvPr/>
        </p:nvSpPr>
        <p:spPr>
          <a:xfrm>
            <a:off x="1470991" y="1564243"/>
            <a:ext cx="9740347" cy="5293757"/>
          </a:xfrm>
          <a:prstGeom prst="rect">
            <a:avLst/>
          </a:prstGeom>
          <a:noFill/>
        </p:spPr>
        <p:txBody>
          <a:bodyPr wrap="square" rtlCol="1">
            <a:spAutoFit/>
          </a:bodyPr>
          <a:lstStyle/>
          <a:p>
            <a:pPr algn="just"/>
            <a:r>
              <a:rPr lang="he-IL" sz="2000" dirty="0">
                <a:latin typeface="Narkisim" panose="020E0502050101010101" pitchFamily="34" charset="-79"/>
                <a:cs typeface="Narkisim" panose="020E0502050101010101" pitchFamily="34" charset="-79"/>
              </a:rPr>
              <a:t>ויפצו אויביך וינסו </a:t>
            </a:r>
            <a:r>
              <a:rPr lang="he-IL" sz="2000" dirty="0" err="1">
                <a:latin typeface="Narkisim" panose="020E0502050101010101" pitchFamily="34" charset="-79"/>
                <a:cs typeface="Narkisim" panose="020E0502050101010101" pitchFamily="34" charset="-79"/>
              </a:rPr>
              <a:t>משנאיך</a:t>
            </a:r>
            <a:r>
              <a:rPr lang="he-IL" sz="2000" dirty="0">
                <a:latin typeface="Narkisim" panose="020E0502050101010101" pitchFamily="34" charset="-79"/>
                <a:cs typeface="Narkisim" panose="020E0502050101010101" pitchFamily="34" charset="-79"/>
              </a:rPr>
              <a:t>, וכי מה הם כל גויי הארץ וכל ממלכות האדמה, </a:t>
            </a:r>
          </a:p>
          <a:p>
            <a:pPr algn="just"/>
            <a:r>
              <a:rPr lang="he-IL" sz="2000" dirty="0">
                <a:latin typeface="Narkisim" panose="020E0502050101010101" pitchFamily="34" charset="-79"/>
                <a:cs typeface="Narkisim" panose="020E0502050101010101" pitchFamily="34" charset="-79"/>
              </a:rPr>
              <a:t>שהם קרואים אויבים ושונאים למקום? </a:t>
            </a:r>
          </a:p>
          <a:p>
            <a:pPr algn="just"/>
            <a:endParaRPr lang="he-IL" sz="2000" dirty="0">
              <a:latin typeface="Narkisim" panose="020E0502050101010101" pitchFamily="34" charset="-79"/>
              <a:cs typeface="Narkisim" panose="020E0502050101010101" pitchFamily="34" charset="-79"/>
            </a:endParaRPr>
          </a:p>
          <a:p>
            <a:pPr algn="just"/>
            <a:r>
              <a:rPr lang="he-IL" sz="2000" dirty="0">
                <a:latin typeface="Narkisim" panose="020E0502050101010101" pitchFamily="34" charset="-79"/>
                <a:cs typeface="Narkisim" panose="020E0502050101010101" pitchFamily="34" charset="-79"/>
              </a:rPr>
              <a:t>אלא כל שהוא אויב ושונא לישראל כאלו הוא אויב ושונא למקום.</a:t>
            </a:r>
          </a:p>
          <a:p>
            <a:pPr algn="just"/>
            <a:r>
              <a:rPr lang="he-IL" sz="2000" dirty="0">
                <a:latin typeface="Narkisim" panose="020E0502050101010101" pitchFamily="34" charset="-79"/>
                <a:cs typeface="Narkisim" panose="020E0502050101010101" pitchFamily="34" charset="-79"/>
              </a:rPr>
              <a:t>וכן הוא אויבי המקום שנא' "ואיבתי את אויביך וצרתי את </a:t>
            </a:r>
            <a:r>
              <a:rPr lang="he-IL" sz="2000" dirty="0" err="1">
                <a:latin typeface="Narkisim" panose="020E0502050101010101" pitchFamily="34" charset="-79"/>
                <a:cs typeface="Narkisim" panose="020E0502050101010101" pitchFamily="34" charset="-79"/>
              </a:rPr>
              <a:t>צרריך</a:t>
            </a:r>
            <a:r>
              <a:rPr lang="he-IL" sz="2000" dirty="0">
                <a:latin typeface="Narkisim" panose="020E0502050101010101" pitchFamily="34" charset="-79"/>
                <a:cs typeface="Narkisim" panose="020E0502050101010101" pitchFamily="34" charset="-79"/>
              </a:rPr>
              <a:t>" (שם /שמות/ </a:t>
            </a:r>
            <a:r>
              <a:rPr lang="he-IL" sz="2000" dirty="0" err="1">
                <a:latin typeface="Narkisim" panose="020E0502050101010101" pitchFamily="34" charset="-79"/>
                <a:cs typeface="Narkisim" panose="020E0502050101010101" pitchFamily="34" charset="-79"/>
              </a:rPr>
              <a:t>כג</a:t>
            </a:r>
            <a:r>
              <a:rPr lang="he-IL" sz="2000" dirty="0">
                <a:latin typeface="Narkisim" panose="020E0502050101010101" pitchFamily="34" charset="-79"/>
                <a:cs typeface="Narkisim" panose="020E0502050101010101" pitchFamily="34" charset="-79"/>
              </a:rPr>
              <a:t> </a:t>
            </a:r>
            <a:r>
              <a:rPr lang="he-IL" sz="2000" dirty="0" err="1">
                <a:latin typeface="Narkisim" panose="020E0502050101010101" pitchFamily="34" charset="-79"/>
                <a:cs typeface="Narkisim" panose="020E0502050101010101" pitchFamily="34" charset="-79"/>
              </a:rPr>
              <a:t>כב</a:t>
            </a:r>
            <a:r>
              <a:rPr lang="he-IL" sz="2000" dirty="0">
                <a:latin typeface="Narkisim" panose="020E0502050101010101" pitchFamily="34" charset="-79"/>
                <a:cs typeface="Narkisim" panose="020E0502050101010101" pitchFamily="34" charset="-79"/>
              </a:rPr>
              <a:t>) ונאמר "ואברכה מברכיך ומקללך אאור (בראשית </a:t>
            </a:r>
            <a:r>
              <a:rPr lang="he-IL" sz="2000" dirty="0" err="1">
                <a:latin typeface="Narkisim" panose="020E0502050101010101" pitchFamily="34" charset="-79"/>
                <a:cs typeface="Narkisim" panose="020E0502050101010101" pitchFamily="34" charset="-79"/>
              </a:rPr>
              <a:t>יב</a:t>
            </a:r>
            <a:r>
              <a:rPr lang="he-IL" sz="2000" dirty="0">
                <a:latin typeface="Narkisim" panose="020E0502050101010101" pitchFamily="34" charset="-79"/>
                <a:cs typeface="Narkisim" panose="020E0502050101010101" pitchFamily="34" charset="-79"/>
              </a:rPr>
              <a:t> ג), ואומר הלא </a:t>
            </a:r>
            <a:r>
              <a:rPr lang="he-IL" sz="2000" dirty="0" err="1">
                <a:latin typeface="Narkisim" panose="020E0502050101010101" pitchFamily="34" charset="-79"/>
                <a:cs typeface="Narkisim" panose="020E0502050101010101" pitchFamily="34" charset="-79"/>
              </a:rPr>
              <a:t>משנאיך</a:t>
            </a:r>
            <a:r>
              <a:rPr lang="he-IL" sz="2000" dirty="0">
                <a:latin typeface="Narkisim" panose="020E0502050101010101" pitchFamily="34" charset="-79"/>
                <a:cs typeface="Narkisim" panose="020E0502050101010101" pitchFamily="34" charset="-79"/>
              </a:rPr>
              <a:t> </a:t>
            </a:r>
            <a:r>
              <a:rPr lang="he-IL" sz="2000" dirty="0" err="1">
                <a:latin typeface="Narkisim" panose="020E0502050101010101" pitchFamily="34" charset="-79"/>
                <a:cs typeface="Narkisim" panose="020E0502050101010101" pitchFamily="34" charset="-79"/>
              </a:rPr>
              <a:t>י"י</a:t>
            </a:r>
            <a:r>
              <a:rPr lang="he-IL" sz="2000" dirty="0">
                <a:latin typeface="Narkisim" panose="020E0502050101010101" pitchFamily="34" charset="-79"/>
                <a:cs typeface="Narkisim" panose="020E0502050101010101" pitchFamily="34" charset="-79"/>
              </a:rPr>
              <a:t> אשנא תכלית שנאה שנאתים (תהלים קלט </a:t>
            </a:r>
            <a:r>
              <a:rPr lang="he-IL" sz="2000" dirty="0" err="1">
                <a:latin typeface="Narkisim" panose="020E0502050101010101" pitchFamily="34" charset="-79"/>
                <a:cs typeface="Narkisim" panose="020E0502050101010101" pitchFamily="34" charset="-79"/>
              </a:rPr>
              <a:t>כא</a:t>
            </a:r>
            <a:r>
              <a:rPr lang="he-IL" sz="2000" dirty="0">
                <a:latin typeface="Narkisim" panose="020E0502050101010101" pitchFamily="34" charset="-79"/>
                <a:cs typeface="Narkisim" panose="020E0502050101010101" pitchFamily="34" charset="-79"/>
              </a:rPr>
              <a:t> - </a:t>
            </a:r>
            <a:r>
              <a:rPr lang="he-IL" sz="2000" dirty="0" err="1">
                <a:latin typeface="Narkisim" panose="020E0502050101010101" pitchFamily="34" charset="-79"/>
                <a:cs typeface="Narkisim" panose="020E0502050101010101" pitchFamily="34" charset="-79"/>
              </a:rPr>
              <a:t>כב</a:t>
            </a:r>
            <a:r>
              <a:rPr lang="he-IL" sz="2000" dirty="0">
                <a:latin typeface="Narkisim" panose="020E0502050101010101" pitchFamily="34" charset="-79"/>
                <a:cs typeface="Narkisim" panose="020E0502050101010101" pitchFamily="34" charset="-79"/>
              </a:rPr>
              <a:t>) </a:t>
            </a:r>
          </a:p>
          <a:p>
            <a:pPr algn="just"/>
            <a:endParaRPr lang="he-IL" sz="2000" dirty="0">
              <a:latin typeface="Narkisim" panose="020E0502050101010101" pitchFamily="34" charset="-79"/>
              <a:cs typeface="Narkisim" panose="020E0502050101010101" pitchFamily="34" charset="-79"/>
            </a:endParaRPr>
          </a:p>
          <a:p>
            <a:pPr algn="just"/>
            <a:r>
              <a:rPr lang="he-IL" sz="2000" dirty="0">
                <a:latin typeface="Narkisim" panose="020E0502050101010101" pitchFamily="34" charset="-79"/>
                <a:cs typeface="Narkisim" panose="020E0502050101010101" pitchFamily="34" charset="-79"/>
              </a:rPr>
              <a:t>ואומר בכל צרתם לו צר (ישעיה </a:t>
            </a:r>
            <a:r>
              <a:rPr lang="he-IL" sz="2000" dirty="0" err="1">
                <a:latin typeface="Narkisim" panose="020E0502050101010101" pitchFamily="34" charset="-79"/>
                <a:cs typeface="Narkisim" panose="020E0502050101010101" pitchFamily="34" charset="-79"/>
              </a:rPr>
              <a:t>סג</a:t>
            </a:r>
            <a:r>
              <a:rPr lang="he-IL" sz="2000" dirty="0">
                <a:latin typeface="Narkisim" panose="020E0502050101010101" pitchFamily="34" charset="-79"/>
                <a:cs typeface="Narkisim" panose="020E0502050101010101" pitchFamily="34" charset="-79"/>
              </a:rPr>
              <a:t> ט) אבל אין אתה יודע אם צר הוא לו ואם אינו צר לו כשהוא אומר עמו אנכי בצרה (תהלים צא טו) הא ידעת שכל זמן שישראל בצרה אף הקדש /הקדוש ברוך הוא/ כאלו עמהן בצרה.</a:t>
            </a:r>
          </a:p>
          <a:p>
            <a:pPr algn="just"/>
            <a:endParaRPr lang="he-IL" sz="2000" dirty="0">
              <a:latin typeface="Narkisim" panose="020E0502050101010101" pitchFamily="34" charset="-79"/>
              <a:cs typeface="Narkisim" panose="020E0502050101010101" pitchFamily="34" charset="-79"/>
            </a:endParaRPr>
          </a:p>
          <a:p>
            <a:pPr algn="just"/>
            <a:r>
              <a:rPr lang="he-IL" sz="2000" dirty="0">
                <a:latin typeface="Narkisim" panose="020E0502050101010101" pitchFamily="34" charset="-79"/>
                <a:cs typeface="Narkisim" panose="020E0502050101010101" pitchFamily="34" charset="-79"/>
              </a:rPr>
              <a:t>וכן את מוצא בשעה שהיו ישר' </a:t>
            </a:r>
            <a:r>
              <a:rPr lang="he-IL" sz="2000" dirty="0" err="1">
                <a:latin typeface="Narkisim" panose="020E0502050101010101" pitchFamily="34" charset="-79"/>
                <a:cs typeface="Narkisim" panose="020E0502050101010101" pitchFamily="34" charset="-79"/>
              </a:rPr>
              <a:t>משועבדין</a:t>
            </a:r>
            <a:r>
              <a:rPr lang="he-IL" sz="2000" dirty="0">
                <a:latin typeface="Narkisim" panose="020E0502050101010101" pitchFamily="34" charset="-79"/>
                <a:cs typeface="Narkisim" panose="020E0502050101010101" pitchFamily="34" charset="-79"/>
              </a:rPr>
              <a:t> במצרים לא נגלית שכינה על משה אלא מתוך הצער ומתוך הסנה וכן הוא אומר "ויראו את </a:t>
            </a:r>
            <a:r>
              <a:rPr lang="he-IL" sz="2000" dirty="0" err="1">
                <a:latin typeface="Narkisim" panose="020E0502050101010101" pitchFamily="34" charset="-79"/>
                <a:cs typeface="Narkisim" panose="020E0502050101010101" pitchFamily="34" charset="-79"/>
              </a:rPr>
              <a:t>אלהי</a:t>
            </a:r>
            <a:r>
              <a:rPr lang="he-IL" sz="2000" dirty="0">
                <a:latin typeface="Narkisim" panose="020E0502050101010101" pitchFamily="34" charset="-79"/>
                <a:cs typeface="Narkisim" panose="020E0502050101010101" pitchFamily="34" charset="-79"/>
              </a:rPr>
              <a:t> ישר' ותחת רגליו כמעשה לבנת הספיר" (שמות כד י) זכר ללבנים שהיו בניו עושים במצרים. אמר להם אתם הייתם משועבדים במצרים בלבנים של טיט ולפני </a:t>
            </a:r>
            <a:r>
              <a:rPr lang="he-IL" sz="2000" dirty="0" err="1">
                <a:latin typeface="Narkisim" panose="020E0502050101010101" pitchFamily="34" charset="-79"/>
                <a:cs typeface="Narkisim" panose="020E0502050101010101" pitchFamily="34" charset="-79"/>
              </a:rPr>
              <a:t>יהו</a:t>
            </a:r>
            <a:r>
              <a:rPr lang="he-IL" sz="2000" dirty="0">
                <a:latin typeface="Narkisim" panose="020E0502050101010101" pitchFamily="34" charset="-79"/>
                <a:cs typeface="Narkisim" panose="020E0502050101010101" pitchFamily="34" charset="-79"/>
              </a:rPr>
              <a:t> משועבדים בלבנים של ספיר. </a:t>
            </a:r>
          </a:p>
          <a:p>
            <a:pPr algn="just"/>
            <a:endParaRPr lang="he-IL" dirty="0"/>
          </a:p>
        </p:txBody>
      </p:sp>
      <p:sp>
        <p:nvSpPr>
          <p:cNvPr id="3" name="תיבת טקסט 2">
            <a:extLst>
              <a:ext uri="{FF2B5EF4-FFF2-40B4-BE49-F238E27FC236}">
                <a16:creationId xmlns:a16="http://schemas.microsoft.com/office/drawing/2014/main" id="{E94372B9-4D18-4C09-AD1F-5DE9C062C350}"/>
              </a:ext>
            </a:extLst>
          </p:cNvPr>
          <p:cNvSpPr txBox="1"/>
          <p:nvPr/>
        </p:nvSpPr>
        <p:spPr>
          <a:xfrm>
            <a:off x="1444485" y="596347"/>
            <a:ext cx="9793357" cy="523220"/>
          </a:xfrm>
          <a:prstGeom prst="rect">
            <a:avLst/>
          </a:prstGeom>
          <a:noFill/>
        </p:spPr>
        <p:txBody>
          <a:bodyPr wrap="square" rtlCol="1">
            <a:spAutoFit/>
          </a:bodyPr>
          <a:lstStyle/>
          <a:p>
            <a:r>
              <a:rPr lang="he-IL" sz="2800" dirty="0">
                <a:solidFill>
                  <a:schemeClr val="accent1"/>
                </a:solidFill>
              </a:rPr>
              <a:t>חלק שני של המדרש (ספרי זוטא):  "אויביך" - של מי הם אויבים?</a:t>
            </a:r>
          </a:p>
        </p:txBody>
      </p:sp>
    </p:spTree>
    <p:extLst>
      <p:ext uri="{BB962C8B-B14F-4D97-AF65-F5344CB8AC3E}">
        <p14:creationId xmlns:p14="http://schemas.microsoft.com/office/powerpoint/2010/main" val="6105337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CCC0BD78-EFBE-4369-86C2-455915B36842}"/>
              </a:ext>
            </a:extLst>
          </p:cNvPr>
          <p:cNvSpPr txBox="1"/>
          <p:nvPr/>
        </p:nvSpPr>
        <p:spPr>
          <a:xfrm>
            <a:off x="781878" y="1312729"/>
            <a:ext cx="10508974" cy="1785104"/>
          </a:xfrm>
          <a:prstGeom prst="rect">
            <a:avLst/>
          </a:prstGeom>
          <a:noFill/>
        </p:spPr>
        <p:txBody>
          <a:bodyPr wrap="square" rtlCol="1">
            <a:spAutoFit/>
          </a:bodyPr>
          <a:lstStyle/>
          <a:p>
            <a:r>
              <a:rPr lang="he-IL" sz="2000" dirty="0">
                <a:solidFill>
                  <a:srgbClr val="FF0000"/>
                </a:solidFill>
                <a:latin typeface="Guttman Yad-Brush" panose="02010401010101010101" pitchFamily="2" charset="-79"/>
                <a:cs typeface="Guttman Yad-Brush" panose="02010401010101010101" pitchFamily="2" charset="-79"/>
              </a:rPr>
              <a:t>מה השאלה הקשורה ללשון התורה, שאיתה מתמודד המדרש?</a:t>
            </a:r>
          </a:p>
          <a:p>
            <a:endParaRPr lang="he-IL" dirty="0"/>
          </a:p>
          <a:p>
            <a:pPr>
              <a:lnSpc>
                <a:spcPct val="150000"/>
              </a:lnSpc>
            </a:pPr>
            <a:r>
              <a:rPr lang="he-IL" dirty="0"/>
              <a:t>__________________________________________________________________________________________________________________________________________________________________</a:t>
            </a:r>
          </a:p>
          <a:p>
            <a:endParaRPr lang="he-IL" dirty="0"/>
          </a:p>
        </p:txBody>
      </p:sp>
      <p:sp>
        <p:nvSpPr>
          <p:cNvPr id="4" name="תיבת טקסט 3">
            <a:extLst>
              <a:ext uri="{FF2B5EF4-FFF2-40B4-BE49-F238E27FC236}">
                <a16:creationId xmlns:a16="http://schemas.microsoft.com/office/drawing/2014/main" id="{AEE07689-A211-4C10-BA72-24A249A53A67}"/>
              </a:ext>
            </a:extLst>
          </p:cNvPr>
          <p:cNvSpPr txBox="1"/>
          <p:nvPr/>
        </p:nvSpPr>
        <p:spPr>
          <a:xfrm>
            <a:off x="841513" y="2995927"/>
            <a:ext cx="10508974" cy="1754326"/>
          </a:xfrm>
          <a:prstGeom prst="rect">
            <a:avLst/>
          </a:prstGeom>
          <a:noFill/>
        </p:spPr>
        <p:txBody>
          <a:bodyPr wrap="square" rtlCol="1">
            <a:spAutoFit/>
          </a:bodyPr>
          <a:lstStyle/>
          <a:p>
            <a:r>
              <a:rPr lang="he-IL" dirty="0">
                <a:solidFill>
                  <a:srgbClr val="FF0000"/>
                </a:solidFill>
                <a:latin typeface="Guttman Yad-Brush" panose="02010401010101010101" pitchFamily="2" charset="-79"/>
                <a:cs typeface="Guttman Yad-Brush" panose="02010401010101010101" pitchFamily="2" charset="-79"/>
              </a:rPr>
              <a:t>התשובה של המדרש יוצרת זיהוי בין שני מושגים: מה הדמיון שיוצר המדרש?</a:t>
            </a:r>
          </a:p>
          <a:p>
            <a:endParaRPr lang="he-IL" dirty="0"/>
          </a:p>
          <a:p>
            <a:pPr>
              <a:lnSpc>
                <a:spcPct val="150000"/>
              </a:lnSpc>
            </a:pPr>
            <a:r>
              <a:rPr lang="he-IL" dirty="0"/>
              <a:t>__________________________________________________________________________________________________________________________________________________________________</a:t>
            </a:r>
          </a:p>
          <a:p>
            <a:endParaRPr lang="he-IL" dirty="0"/>
          </a:p>
        </p:txBody>
      </p:sp>
      <p:sp>
        <p:nvSpPr>
          <p:cNvPr id="6" name="תיבת טקסט 5">
            <a:extLst>
              <a:ext uri="{FF2B5EF4-FFF2-40B4-BE49-F238E27FC236}">
                <a16:creationId xmlns:a16="http://schemas.microsoft.com/office/drawing/2014/main" id="{FC46D64B-A2A8-486F-B1BF-493062FA4A68}"/>
              </a:ext>
            </a:extLst>
          </p:cNvPr>
          <p:cNvSpPr txBox="1"/>
          <p:nvPr/>
        </p:nvSpPr>
        <p:spPr>
          <a:xfrm>
            <a:off x="841513" y="4648346"/>
            <a:ext cx="10508974" cy="2092881"/>
          </a:xfrm>
          <a:prstGeom prst="rect">
            <a:avLst/>
          </a:prstGeom>
          <a:noFill/>
        </p:spPr>
        <p:txBody>
          <a:bodyPr wrap="square" rtlCol="1">
            <a:spAutoFit/>
          </a:bodyPr>
          <a:lstStyle/>
          <a:p>
            <a:r>
              <a:rPr lang="he-IL" dirty="0">
                <a:solidFill>
                  <a:srgbClr val="FF0000"/>
                </a:solidFill>
                <a:latin typeface="Guttman Yad-Brush" panose="02010401010101010101" pitchFamily="2" charset="-79"/>
                <a:cs typeface="Guttman Yad-Brush" panose="02010401010101010101" pitchFamily="2" charset="-79"/>
              </a:rPr>
              <a:t>בחר מובאה אחת המובאת במדרש, הממחישה את הרעיון שהוא בא ללמד. הסבר את הפסוק שהנידון ואת מה שמלמד המדרש מפסוק זה!</a:t>
            </a:r>
          </a:p>
          <a:p>
            <a:endParaRPr lang="he-IL" dirty="0"/>
          </a:p>
          <a:p>
            <a:pPr>
              <a:lnSpc>
                <a:spcPct val="150000"/>
              </a:lnSpc>
            </a:pPr>
            <a:r>
              <a:rPr lang="he-IL" dirty="0"/>
              <a:t>__________________________________________________________________________________________________________________________________________________________________</a:t>
            </a:r>
          </a:p>
          <a:p>
            <a:endParaRPr lang="he-IL" dirty="0"/>
          </a:p>
        </p:txBody>
      </p:sp>
      <p:sp>
        <p:nvSpPr>
          <p:cNvPr id="7" name="תיבת טקסט 6">
            <a:extLst>
              <a:ext uri="{FF2B5EF4-FFF2-40B4-BE49-F238E27FC236}">
                <a16:creationId xmlns:a16="http://schemas.microsoft.com/office/drawing/2014/main" id="{3A366311-DDB4-4506-B1A4-A2C73B58E682}"/>
              </a:ext>
            </a:extLst>
          </p:cNvPr>
          <p:cNvSpPr txBox="1"/>
          <p:nvPr/>
        </p:nvSpPr>
        <p:spPr>
          <a:xfrm>
            <a:off x="6440557" y="265043"/>
            <a:ext cx="4731026" cy="769441"/>
          </a:xfrm>
          <a:prstGeom prst="rect">
            <a:avLst/>
          </a:prstGeom>
          <a:noFill/>
        </p:spPr>
        <p:txBody>
          <a:bodyPr wrap="square" rtlCol="1">
            <a:spAutoFit/>
          </a:bodyPr>
          <a:lstStyle/>
          <a:p>
            <a:r>
              <a:rPr lang="he-IL" sz="4400" dirty="0">
                <a:solidFill>
                  <a:schemeClr val="accent1"/>
                </a:solidFill>
              </a:rPr>
              <a:t>עיון במדרש</a:t>
            </a:r>
          </a:p>
        </p:txBody>
      </p:sp>
    </p:spTree>
    <p:extLst>
      <p:ext uri="{BB962C8B-B14F-4D97-AF65-F5344CB8AC3E}">
        <p14:creationId xmlns:p14="http://schemas.microsoft.com/office/powerpoint/2010/main" val="24606541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3C5E2F31-CB00-463E-9292-D6665ED5F8E3}"/>
              </a:ext>
            </a:extLst>
          </p:cNvPr>
          <p:cNvSpPr txBox="1"/>
          <p:nvPr/>
        </p:nvSpPr>
        <p:spPr>
          <a:xfrm>
            <a:off x="1497496" y="874644"/>
            <a:ext cx="9422295" cy="6494085"/>
          </a:xfrm>
          <a:prstGeom prst="rect">
            <a:avLst/>
          </a:prstGeom>
          <a:noFill/>
        </p:spPr>
        <p:txBody>
          <a:bodyPr wrap="square" rtlCol="1">
            <a:spAutoFit/>
          </a:bodyPr>
          <a:lstStyle/>
          <a:p>
            <a:pPr algn="ctr"/>
            <a:r>
              <a:rPr lang="he-IL" sz="3200" dirty="0">
                <a:solidFill>
                  <a:schemeClr val="accent1"/>
                </a:solidFill>
                <a:latin typeface="Narkisim" panose="020E0502050101010101" pitchFamily="34" charset="-79"/>
              </a:rPr>
              <a:t>סיכום – תפילת משה </a:t>
            </a:r>
          </a:p>
          <a:p>
            <a:pPr algn="just"/>
            <a:endParaRPr lang="he-IL" sz="2400" dirty="0">
              <a:latin typeface="Narkisim" panose="020E0502050101010101" pitchFamily="34" charset="-79"/>
              <a:cs typeface="Narkisim" panose="020E0502050101010101" pitchFamily="34" charset="-79"/>
            </a:endParaRPr>
          </a:p>
          <a:p>
            <a:pPr algn="just"/>
            <a:r>
              <a:rPr lang="he-IL" sz="2400" dirty="0">
                <a:latin typeface="Narkisim" panose="020E0502050101010101" pitchFamily="34" charset="-79"/>
                <a:cs typeface="Narkisim" panose="020E0502050101010101" pitchFamily="34" charset="-79"/>
              </a:rPr>
              <a:t>המדרש חשף בפנינו מערכת יחסים מיוחדת מאד בין הקב"ה לבין עם ישראל, שמתבטא בתפילה של משה לפני ואחרי המסע. אם התחלנו את תיאור ההליכה במדבר בפרשיית הענן – שם למדנו שעם ישראל הולך בעקבות ה' בכל תנאי ובכל מצב, כאן אנו רואים שגם הקב"ה הולך איתנו, מתלווה אלינו ונמצא איתנו בכל תנאי ובכל מצב.</a:t>
            </a:r>
          </a:p>
          <a:p>
            <a:pPr algn="just"/>
            <a:endParaRPr lang="he-IL" sz="2400" dirty="0">
              <a:latin typeface="Narkisim" panose="020E0502050101010101" pitchFamily="34" charset="-79"/>
              <a:cs typeface="Narkisim" panose="020E0502050101010101" pitchFamily="34" charset="-79"/>
            </a:endParaRPr>
          </a:p>
          <a:p>
            <a:pPr algn="just"/>
            <a:r>
              <a:rPr lang="he-IL" sz="2400" dirty="0">
                <a:latin typeface="Narkisim" panose="020E0502050101010101" pitchFamily="34" charset="-79"/>
                <a:cs typeface="Narkisim" panose="020E0502050101010101" pitchFamily="34" charset="-79"/>
              </a:rPr>
              <a:t>בחר קטע מהתפילה, פסוק מהתנ"ך או מפיוט שאתה מכיר, המביע את הרעיון הזה של ההדדיות בין הקב"ה לבין עם ישראל. את המשפט שבחרת הדבק על לוח השעם המצורף, כך </a:t>
            </a:r>
            <a:r>
              <a:rPr lang="he-IL" sz="2400" dirty="0" err="1">
                <a:latin typeface="Narkisim" panose="020E0502050101010101" pitchFamily="34" charset="-79"/>
                <a:cs typeface="Narkisim" panose="020E0502050101010101" pitchFamily="34" charset="-79"/>
              </a:rPr>
              <a:t>שיווצר</a:t>
            </a:r>
            <a:r>
              <a:rPr lang="he-IL" sz="2400" dirty="0">
                <a:latin typeface="Narkisim" panose="020E0502050101010101" pitchFamily="34" charset="-79"/>
                <a:cs typeface="Narkisim" panose="020E0502050101010101" pitchFamily="34" charset="-79"/>
              </a:rPr>
              <a:t> לוח של משפטי אהבה וקשר בין הקב"ה ועם ישראל</a:t>
            </a:r>
          </a:p>
          <a:p>
            <a:pPr algn="just"/>
            <a:endParaRPr lang="he-IL" dirty="0"/>
          </a:p>
          <a:p>
            <a:pPr algn="ctr"/>
            <a:r>
              <a:rPr lang="en-US" dirty="0">
                <a:hlinkClick r:id="rId2"/>
              </a:rPr>
              <a:t>https://padlet.com/jonosh2/scw99w4uoo7dnoj1</a:t>
            </a:r>
            <a:endParaRPr lang="he-IL" dirty="0"/>
          </a:p>
          <a:p>
            <a:pPr algn="just"/>
            <a:endParaRPr lang="he-IL" dirty="0"/>
          </a:p>
          <a:p>
            <a:pPr algn="just"/>
            <a:endParaRPr lang="he-IL" dirty="0"/>
          </a:p>
          <a:p>
            <a:pPr algn="just"/>
            <a:endParaRPr lang="he-IL" u="sng" dirty="0"/>
          </a:p>
          <a:p>
            <a:pPr algn="just"/>
            <a:endParaRPr lang="he-IL" dirty="0"/>
          </a:p>
          <a:p>
            <a:pPr algn="just"/>
            <a:endParaRPr lang="he-IL" dirty="0"/>
          </a:p>
          <a:p>
            <a:pPr algn="just"/>
            <a:endParaRPr lang="he-IL" dirty="0"/>
          </a:p>
        </p:txBody>
      </p:sp>
    </p:spTree>
    <p:extLst>
      <p:ext uri="{BB962C8B-B14F-4D97-AF65-F5344CB8AC3E}">
        <p14:creationId xmlns:p14="http://schemas.microsoft.com/office/powerpoint/2010/main" val="229530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CE18677-D04E-4BAD-93F2-02ED3B844BB1}"/>
              </a:ext>
            </a:extLst>
          </p:cNvPr>
          <p:cNvSpPr>
            <a:spLocks noGrp="1"/>
          </p:cNvSpPr>
          <p:nvPr>
            <p:ph type="title"/>
          </p:nvPr>
        </p:nvSpPr>
        <p:spPr/>
        <p:txBody>
          <a:bodyPr>
            <a:normAutofit/>
          </a:bodyPr>
          <a:lstStyle/>
          <a:p>
            <a:r>
              <a:rPr lang="he-IL" sz="5400" dirty="0">
                <a:solidFill>
                  <a:schemeClr val="accent1"/>
                </a:solidFill>
              </a:rPr>
              <a:t>העמקה בפשט הפסוקים </a:t>
            </a:r>
          </a:p>
        </p:txBody>
      </p:sp>
      <p:sp>
        <p:nvSpPr>
          <p:cNvPr id="3" name="מציין מיקום תוכן 2">
            <a:extLst>
              <a:ext uri="{FF2B5EF4-FFF2-40B4-BE49-F238E27FC236}">
                <a16:creationId xmlns:a16="http://schemas.microsoft.com/office/drawing/2014/main" id="{947A3726-AAFB-48D7-9852-0633E03A9453}"/>
              </a:ext>
            </a:extLst>
          </p:cNvPr>
          <p:cNvSpPr>
            <a:spLocks noGrp="1"/>
          </p:cNvSpPr>
          <p:nvPr>
            <p:ph idx="1"/>
          </p:nvPr>
        </p:nvSpPr>
        <p:spPr>
          <a:xfrm>
            <a:off x="838200" y="1825625"/>
            <a:ext cx="10515600" cy="559766"/>
          </a:xfrm>
        </p:spPr>
        <p:txBody>
          <a:bodyPr/>
          <a:lstStyle/>
          <a:p>
            <a:pPr marL="0" indent="0">
              <a:buNone/>
            </a:pPr>
            <a:r>
              <a:rPr lang="he-IL" sz="1800" dirty="0">
                <a:solidFill>
                  <a:srgbClr val="FF0000"/>
                </a:solidFill>
                <a:latin typeface="Guttman Yad-Brush" panose="02010401010101010101" pitchFamily="2" charset="-79"/>
                <a:cs typeface="Guttman Yad-Brush" panose="02010401010101010101" pitchFamily="2" charset="-79"/>
              </a:rPr>
              <a:t>לאור הבנת המבנה של הקטע, חלק את הקטע לשלשה קטעים (באמצעות חלוקת שורות):</a:t>
            </a:r>
          </a:p>
          <a:p>
            <a:pPr marL="0" indent="0">
              <a:buNone/>
            </a:pPr>
            <a:endParaRPr lang="he-IL" dirty="0"/>
          </a:p>
        </p:txBody>
      </p:sp>
      <p:sp>
        <p:nvSpPr>
          <p:cNvPr id="4" name="תיבת טקסט 3">
            <a:extLst>
              <a:ext uri="{FF2B5EF4-FFF2-40B4-BE49-F238E27FC236}">
                <a16:creationId xmlns:a16="http://schemas.microsoft.com/office/drawing/2014/main" id="{6CC2058C-0B1C-4766-8806-7C22D425924E}"/>
              </a:ext>
            </a:extLst>
          </p:cNvPr>
          <p:cNvSpPr txBox="1"/>
          <p:nvPr/>
        </p:nvSpPr>
        <p:spPr>
          <a:xfrm>
            <a:off x="838200" y="2520328"/>
            <a:ext cx="10515600" cy="4493538"/>
          </a:xfrm>
          <a:prstGeom prst="rect">
            <a:avLst/>
          </a:prstGeom>
          <a:noFill/>
        </p:spPr>
        <p:txBody>
          <a:bodyPr wrap="square" rtlCol="1">
            <a:spAutoFit/>
          </a:bodyPr>
          <a:lstStyle/>
          <a:p>
            <a:r>
              <a:rPr lang="he-IL" sz="2200" dirty="0"/>
              <a:t>(טו) וּבְיוֹם֙ הָקִ֣ים </a:t>
            </a:r>
            <a:r>
              <a:rPr lang="he-IL" sz="2200" dirty="0" err="1"/>
              <a:t>אֶת־הַמִּשְׁכָּ֔ן</a:t>
            </a:r>
            <a:r>
              <a:rPr lang="he-IL" sz="2200" dirty="0"/>
              <a:t> כִּסָּ֤ה הֶֽעָנָן֙ </a:t>
            </a:r>
            <a:r>
              <a:rPr lang="he-IL" sz="2200" dirty="0" err="1"/>
              <a:t>אֶת־הַמִּשְׁכָּ֔ן</a:t>
            </a:r>
            <a:r>
              <a:rPr lang="he-IL" sz="2200" dirty="0"/>
              <a:t> לְאֹ֖הֶל הָעֵדֻ֑ת וּבָעֶ֜רֶב יִהְיֶ֧ה </a:t>
            </a:r>
            <a:r>
              <a:rPr lang="he-IL" sz="2200" dirty="0" err="1"/>
              <a:t>עַֽל־הַמִּשְׁכָּ֛ן</a:t>
            </a:r>
            <a:r>
              <a:rPr lang="he-IL" sz="2200" dirty="0"/>
              <a:t> </a:t>
            </a:r>
            <a:r>
              <a:rPr lang="he-IL" sz="2200" dirty="0" err="1"/>
              <a:t>כְּמַרְאֵה־אֵ֖ש</a:t>
            </a:r>
            <a:r>
              <a:rPr lang="he-IL" sz="2200" dirty="0"/>
              <a:t>ׁ </a:t>
            </a:r>
            <a:r>
              <a:rPr lang="he-IL" sz="2200" dirty="0" err="1"/>
              <a:t>עַד־בֹּֽקֶר</a:t>
            </a:r>
            <a:r>
              <a:rPr lang="he-IL" sz="2200" dirty="0"/>
              <a:t>׃ (</a:t>
            </a:r>
            <a:r>
              <a:rPr lang="he-IL" sz="2200" dirty="0" err="1"/>
              <a:t>טז</a:t>
            </a:r>
            <a:r>
              <a:rPr lang="he-IL" sz="2200" dirty="0"/>
              <a:t>) כֵּ֚ן יִהְיֶ֣ה תָמִ֔יד הֶעָנָ֖ן יְכַסֶּ֑נּוּ </a:t>
            </a:r>
            <a:r>
              <a:rPr lang="he-IL" sz="2200" dirty="0" err="1"/>
              <a:t>וּמַרְאֵה־אֵ֖ש</a:t>
            </a:r>
            <a:r>
              <a:rPr lang="he-IL" sz="2200" dirty="0"/>
              <a:t>ׁ לָֽיְלָה׃ (</a:t>
            </a:r>
            <a:r>
              <a:rPr lang="he-IL" sz="2200" dirty="0" err="1"/>
              <a:t>יז</a:t>
            </a:r>
            <a:r>
              <a:rPr lang="he-IL" sz="2200" dirty="0"/>
              <a:t>) וּלְפִ֞י </a:t>
            </a:r>
            <a:r>
              <a:rPr lang="he-IL" sz="2200" dirty="0" err="1"/>
              <a:t>הֵעָלֹ֤ת</a:t>
            </a:r>
            <a:r>
              <a:rPr lang="he-IL" sz="2200" dirty="0"/>
              <a:t> הֶֽעָנָן֙ מֵעַ֣ל הָאֹ֔הֶל וְאַ֣חֲרֵי־כֵ֔ן </a:t>
            </a:r>
            <a:r>
              <a:rPr lang="he-IL" sz="2200" dirty="0" err="1"/>
              <a:t>יִסְע֖ו</a:t>
            </a:r>
            <a:r>
              <a:rPr lang="he-IL" sz="2200" dirty="0"/>
              <a:t>ּ בְּנֵ֣י יִשְׂרָאֵ֑ל וּבִמְק֗וֹם אֲשֶׁ֤ר </a:t>
            </a:r>
            <a:r>
              <a:rPr lang="he-IL" sz="2200" dirty="0" err="1"/>
              <a:t>יִשְׁכָּן־שָׁם</a:t>
            </a:r>
            <a:r>
              <a:rPr lang="he-IL" sz="2200" dirty="0"/>
              <a:t>֙ הֶֽעָנָ֔ן שָׁ֥ם יַחֲנ֖וּ בְּנֵ֥י יִשְׂרָאֵֽל׃ (</a:t>
            </a:r>
            <a:r>
              <a:rPr lang="he-IL" sz="2200" dirty="0" err="1"/>
              <a:t>יח</a:t>
            </a:r>
            <a:r>
              <a:rPr lang="he-IL" sz="2200" dirty="0"/>
              <a:t>) עַל־פִּ֣י יְהוָ֗ה </a:t>
            </a:r>
            <a:r>
              <a:rPr lang="he-IL" sz="2200" dirty="0" err="1"/>
              <a:t>יִסְעו</a:t>
            </a:r>
            <a:r>
              <a:rPr lang="he-IL" sz="2200" dirty="0"/>
              <a:t>ּ֙ בְּנֵ֣י יִשְׂרָאֵ֔ל וְעַל־פִּ֥י יְהוָ֖ה יַחֲנ֑וּ </a:t>
            </a:r>
            <a:r>
              <a:rPr lang="he-IL" sz="2200" dirty="0" err="1"/>
              <a:t>כָּל־יְמֵ֗י</a:t>
            </a:r>
            <a:r>
              <a:rPr lang="he-IL" sz="2200" dirty="0"/>
              <a:t> אֲשֶׁ֨ר יִשְׁכֹּ֧ן הֶעָנָ֛ן </a:t>
            </a:r>
            <a:r>
              <a:rPr lang="he-IL" sz="2200" dirty="0" err="1"/>
              <a:t>עַל־הַמִּשְׁכָּ֖ן</a:t>
            </a:r>
            <a:r>
              <a:rPr lang="he-IL" sz="2200" dirty="0"/>
              <a:t> יַחֲנֽוּ</a:t>
            </a:r>
            <a:r>
              <a:rPr lang="he-IL" sz="2200" dirty="0" smtClean="0"/>
              <a:t>׃</a:t>
            </a:r>
          </a:p>
          <a:p>
            <a:r>
              <a:rPr lang="he-IL" sz="2200" dirty="0" smtClean="0"/>
              <a:t> </a:t>
            </a:r>
            <a:endParaRPr lang="he-IL" sz="2200" dirty="0"/>
          </a:p>
          <a:p>
            <a:r>
              <a:rPr lang="he-IL" sz="2200" dirty="0"/>
              <a:t>(</a:t>
            </a:r>
            <a:r>
              <a:rPr lang="he-IL" sz="2200" dirty="0" err="1"/>
              <a:t>יט</a:t>
            </a:r>
            <a:r>
              <a:rPr lang="he-IL" sz="2200" dirty="0"/>
              <a:t>) וּבְהַאֲרִ֧יךְ הֶֽעָנָ֛ן </a:t>
            </a:r>
            <a:r>
              <a:rPr lang="he-IL" sz="2200" dirty="0" err="1"/>
              <a:t>עַל־הַמִּשְׁכָּ֖ן</a:t>
            </a:r>
            <a:r>
              <a:rPr lang="he-IL" sz="2200" dirty="0"/>
              <a:t> יָמִ֣ים רַבִּ֑ים וְשָׁמְר֧וּ </a:t>
            </a:r>
            <a:r>
              <a:rPr lang="he-IL" sz="2200" dirty="0" err="1"/>
              <a:t>בְנֵי־יִשְׂרָאֵ֛ל</a:t>
            </a:r>
            <a:r>
              <a:rPr lang="he-IL" sz="2200" dirty="0"/>
              <a:t> </a:t>
            </a:r>
            <a:r>
              <a:rPr lang="he-IL" sz="2200" dirty="0" err="1"/>
              <a:t>אֶת־מִשְׁמֶ֥רֶת</a:t>
            </a:r>
            <a:r>
              <a:rPr lang="he-IL" sz="2200" dirty="0"/>
              <a:t> יְהוָ֖ה וְלֹ֥א </a:t>
            </a:r>
            <a:r>
              <a:rPr lang="he-IL" sz="2200" dirty="0" err="1"/>
              <a:t>יִסָּֽעו</a:t>
            </a:r>
            <a:r>
              <a:rPr lang="he-IL" sz="2200" dirty="0"/>
              <a:t>ּ׃ (כ) וְיֵ֞שׁ אֲשֶׁ֨ר יִהְיֶ֧ה הֶֽעָנָ֛ן יָמִ֥ים מִסְפָּ֖ר </a:t>
            </a:r>
            <a:r>
              <a:rPr lang="he-IL" sz="2200" dirty="0" err="1"/>
              <a:t>עַל־הַמִּשְׁכָּ֑ן</a:t>
            </a:r>
            <a:r>
              <a:rPr lang="he-IL" sz="2200" dirty="0"/>
              <a:t> עַל־פִּ֤י יְהוָה֙ יַחֲנ֔וּ וְעַל־פִּ֥י יְהוָ֖ה </a:t>
            </a:r>
            <a:r>
              <a:rPr lang="he-IL" sz="2200" dirty="0" err="1"/>
              <a:t>יִסָּֽעו</a:t>
            </a:r>
            <a:r>
              <a:rPr lang="he-IL" sz="2200" dirty="0"/>
              <a:t>ּ׃ </a:t>
            </a:r>
            <a:endParaRPr lang="he-IL" sz="2200" dirty="0" smtClean="0"/>
          </a:p>
          <a:p>
            <a:endParaRPr lang="he-IL" sz="2200" dirty="0"/>
          </a:p>
          <a:p>
            <a:r>
              <a:rPr lang="he-IL" sz="2200" dirty="0"/>
              <a:t>(</a:t>
            </a:r>
            <a:r>
              <a:rPr lang="he-IL" sz="2200" dirty="0" err="1"/>
              <a:t>כא</a:t>
            </a:r>
            <a:r>
              <a:rPr lang="he-IL" sz="2200" dirty="0"/>
              <a:t>) וְיֵ֞שׁ </a:t>
            </a:r>
            <a:r>
              <a:rPr lang="he-IL" sz="2200" dirty="0" err="1"/>
              <a:t>אֲשֶׁר־יִהְיֶ֤ה</a:t>
            </a:r>
            <a:r>
              <a:rPr lang="he-IL" sz="2200" dirty="0"/>
              <a:t> הֶֽעָנָן֙ מֵעֶ֣רֶב </a:t>
            </a:r>
            <a:r>
              <a:rPr lang="he-IL" sz="2200" dirty="0" err="1"/>
              <a:t>עַד־בֹּ֔קֶר</a:t>
            </a:r>
            <a:r>
              <a:rPr lang="he-IL" sz="2200" dirty="0"/>
              <a:t> וְנַעֲלָ֧ה הֶֽעָנָ֛ן בַּבֹּ֖קֶר וְנָסָ֑עוּ א֚וֹ יוֹמָ֣ם וָלַ֔יְלָה וְנַעֲלָ֥ה הֶעָנָ֖ן וְנָסָֽעוּ׃ (</a:t>
            </a:r>
            <a:r>
              <a:rPr lang="he-IL" sz="2200" dirty="0" err="1"/>
              <a:t>כב</a:t>
            </a:r>
            <a:r>
              <a:rPr lang="he-IL" sz="2200" dirty="0"/>
              <a:t>) </a:t>
            </a:r>
            <a:r>
              <a:rPr lang="he-IL" sz="2200" dirty="0" err="1"/>
              <a:t>אֽוֹ־יֹמַ֜יִם</a:t>
            </a:r>
            <a:r>
              <a:rPr lang="he-IL" sz="2200" dirty="0"/>
              <a:t> </a:t>
            </a:r>
            <a:r>
              <a:rPr lang="he-IL" sz="2200" dirty="0" err="1"/>
              <a:t>אוֹ־חֹ֣דֶש</a:t>
            </a:r>
            <a:r>
              <a:rPr lang="he-IL" sz="2200" dirty="0"/>
              <a:t>ׁ </a:t>
            </a:r>
            <a:r>
              <a:rPr lang="he-IL" sz="2200" dirty="0" err="1"/>
              <a:t>אוֹ־יָמִ֗ים</a:t>
            </a:r>
            <a:r>
              <a:rPr lang="he-IL" sz="2200" dirty="0"/>
              <a:t> בְּהַאֲרִ֨יךְ הֶעָנָ֤ן </a:t>
            </a:r>
            <a:r>
              <a:rPr lang="he-IL" sz="2200" dirty="0" err="1"/>
              <a:t>עַל־הַמִּשְׁכָּן</a:t>
            </a:r>
            <a:r>
              <a:rPr lang="he-IL" sz="2200" dirty="0"/>
              <a:t>֙ לִשְׁכֹּ֣ן עָלָ֔יו יַחֲנ֥וּ </a:t>
            </a:r>
            <a:r>
              <a:rPr lang="he-IL" sz="2200" dirty="0" err="1"/>
              <a:t>בְנֵֽי־יִשְׂרָאֵ֖ל</a:t>
            </a:r>
            <a:r>
              <a:rPr lang="he-IL" sz="2200" dirty="0"/>
              <a:t> וְלֹ֣א </a:t>
            </a:r>
            <a:r>
              <a:rPr lang="he-IL" sz="2200" dirty="0" err="1"/>
              <a:t>יִסָּ֑עו</a:t>
            </a:r>
            <a:r>
              <a:rPr lang="he-IL" sz="2200" dirty="0"/>
              <a:t>ּ </a:t>
            </a:r>
            <a:r>
              <a:rPr lang="he-IL" sz="2200" dirty="0" err="1"/>
              <a:t>וּבְהֵעָלֹת֖ו</a:t>
            </a:r>
            <a:r>
              <a:rPr lang="he-IL" sz="2200" dirty="0"/>
              <a:t>ֹ </a:t>
            </a:r>
            <a:r>
              <a:rPr lang="he-IL" sz="2200" dirty="0" err="1"/>
              <a:t>יִסָּֽעו</a:t>
            </a:r>
            <a:r>
              <a:rPr lang="he-IL" sz="2200" dirty="0"/>
              <a:t>ּ׃ (</a:t>
            </a:r>
            <a:r>
              <a:rPr lang="he-IL" sz="2200" dirty="0" err="1"/>
              <a:t>כג</a:t>
            </a:r>
            <a:r>
              <a:rPr lang="he-IL" sz="2200" dirty="0"/>
              <a:t>) עַל־פִּ֤י יְהוָה֙ יַחֲנ֔וּ וְעַל־פִּ֥י יְהוָ֖ה </a:t>
            </a:r>
            <a:r>
              <a:rPr lang="he-IL" sz="2200" dirty="0" err="1"/>
              <a:t>יִסָּ֑עו</a:t>
            </a:r>
            <a:r>
              <a:rPr lang="he-IL" sz="2200" dirty="0"/>
              <a:t>ּ </a:t>
            </a:r>
            <a:r>
              <a:rPr lang="he-IL" sz="2200" dirty="0" err="1"/>
              <a:t>אֶת־מִשְׁמֶ֤רֶת</a:t>
            </a:r>
            <a:r>
              <a:rPr lang="he-IL" sz="2200" dirty="0"/>
              <a:t> יְהוָה֙ שָׁמָ֔רוּ עַל־פִּ֥י יְהוָ֖ה </a:t>
            </a:r>
            <a:r>
              <a:rPr lang="he-IL" sz="2200" dirty="0" err="1"/>
              <a:t>בְּיַד־מֹשֶֽׁה</a:t>
            </a:r>
            <a:r>
              <a:rPr lang="he-IL" sz="2200" dirty="0"/>
              <a:t>׃ (פ)</a:t>
            </a:r>
          </a:p>
          <a:p>
            <a:endParaRPr lang="he-IL" sz="2200" dirty="0"/>
          </a:p>
        </p:txBody>
      </p:sp>
    </p:spTree>
    <p:extLst>
      <p:ext uri="{BB962C8B-B14F-4D97-AF65-F5344CB8AC3E}">
        <p14:creationId xmlns:p14="http://schemas.microsoft.com/office/powerpoint/2010/main" val="1223865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F7FF055-421A-433D-8A12-3A9138370CF4}"/>
              </a:ext>
            </a:extLst>
          </p:cNvPr>
          <p:cNvSpPr>
            <a:spLocks noGrp="1"/>
          </p:cNvSpPr>
          <p:nvPr>
            <p:ph type="title"/>
          </p:nvPr>
        </p:nvSpPr>
        <p:spPr/>
        <p:txBody>
          <a:bodyPr>
            <a:normAutofit/>
          </a:bodyPr>
          <a:lstStyle/>
          <a:p>
            <a:r>
              <a:rPr lang="he-IL" sz="6000" dirty="0">
                <a:solidFill>
                  <a:schemeClr val="accent1"/>
                </a:solidFill>
              </a:rPr>
              <a:t>תפקידי הענן</a:t>
            </a:r>
          </a:p>
        </p:txBody>
      </p:sp>
      <p:sp>
        <p:nvSpPr>
          <p:cNvPr id="3" name="מציין מיקום תוכן 2">
            <a:extLst>
              <a:ext uri="{FF2B5EF4-FFF2-40B4-BE49-F238E27FC236}">
                <a16:creationId xmlns:a16="http://schemas.microsoft.com/office/drawing/2014/main" id="{6B54E762-9C31-488F-9251-E25F49E96692}"/>
              </a:ext>
            </a:extLst>
          </p:cNvPr>
          <p:cNvSpPr>
            <a:spLocks noGrp="1"/>
          </p:cNvSpPr>
          <p:nvPr>
            <p:ph idx="1"/>
          </p:nvPr>
        </p:nvSpPr>
        <p:spPr>
          <a:xfrm>
            <a:off x="838200" y="1825625"/>
            <a:ext cx="10515600" cy="1964497"/>
          </a:xfrm>
        </p:spPr>
        <p:txBody>
          <a:bodyPr>
            <a:normAutofit/>
          </a:bodyPr>
          <a:lstStyle/>
          <a:p>
            <a:pPr marL="0" indent="0">
              <a:buNone/>
            </a:pPr>
            <a:r>
              <a:rPr lang="he-IL" sz="2000" dirty="0">
                <a:solidFill>
                  <a:srgbClr val="FF0000"/>
                </a:solidFill>
                <a:latin typeface="Guttman Yad-Brush" panose="02010401010101010101" pitchFamily="2" charset="-79"/>
                <a:cs typeface="Guttman Yad-Brush" panose="02010401010101010101" pitchFamily="2" charset="-79"/>
              </a:rPr>
              <a:t>לפי הפרשיה שלמדנו:</a:t>
            </a:r>
          </a:p>
          <a:p>
            <a:pPr marL="0" indent="0">
              <a:buNone/>
            </a:pPr>
            <a:r>
              <a:rPr lang="he-IL" sz="2000" dirty="0">
                <a:solidFill>
                  <a:srgbClr val="FF0000"/>
                </a:solidFill>
                <a:latin typeface="Guttman Yad-Brush" panose="02010401010101010101" pitchFamily="2" charset="-79"/>
                <a:cs typeface="Guttman Yad-Brush" panose="02010401010101010101" pitchFamily="2" charset="-79"/>
              </a:rPr>
              <a:t>מהם שני הדברים שהענן סימן לבני ישראל?</a:t>
            </a:r>
          </a:p>
          <a:p>
            <a:pPr marL="0" indent="0">
              <a:buNone/>
            </a:pPr>
            <a:endParaRPr lang="he-IL" dirty="0"/>
          </a:p>
          <a:p>
            <a:pPr marL="0" indent="0">
              <a:buNone/>
            </a:pPr>
            <a:r>
              <a:rPr lang="he-IL" dirty="0" smtClean="0"/>
              <a:t>מתי </a:t>
            </a:r>
            <a:r>
              <a:rPr lang="he-IL" dirty="0" err="1" smtClean="0"/>
              <a:t>לסוע</a:t>
            </a:r>
            <a:r>
              <a:rPr lang="he-IL" dirty="0" smtClean="0"/>
              <a:t> ומתי לחנות.</a:t>
            </a: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a:p>
            <a:pPr marL="0" indent="0">
              <a:buNone/>
            </a:pPr>
            <a:endParaRPr lang="he-IL" dirty="0"/>
          </a:p>
        </p:txBody>
      </p:sp>
      <p:sp>
        <p:nvSpPr>
          <p:cNvPr id="4" name="מציין מיקום תוכן 2">
            <a:extLst>
              <a:ext uri="{FF2B5EF4-FFF2-40B4-BE49-F238E27FC236}">
                <a16:creationId xmlns:a16="http://schemas.microsoft.com/office/drawing/2014/main" id="{D5FFB5F0-6180-436E-B2C0-0294CAB7A618}"/>
              </a:ext>
            </a:extLst>
          </p:cNvPr>
          <p:cNvSpPr txBox="1">
            <a:spLocks/>
          </p:cNvSpPr>
          <p:nvPr/>
        </p:nvSpPr>
        <p:spPr>
          <a:xfrm>
            <a:off x="838200" y="4124878"/>
            <a:ext cx="10515600" cy="2487957"/>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2000" dirty="0">
                <a:solidFill>
                  <a:srgbClr val="FF0000"/>
                </a:solidFill>
                <a:latin typeface="Guttman Yad-Brush" panose="02010401010101010101" pitchFamily="2" charset="-79"/>
                <a:cs typeface="Guttman Yad-Brush" panose="02010401010101010101" pitchFamily="2" charset="-79"/>
              </a:rPr>
              <a:t>עיינו בפרק י', פסוקים לג-לד, וברש"י לפסוק ל"ד שם.</a:t>
            </a:r>
          </a:p>
          <a:p>
            <a:pPr marL="0" indent="0">
              <a:buFont typeface="Arial" panose="020B0604020202020204" pitchFamily="34" charset="0"/>
              <a:buNone/>
            </a:pPr>
            <a:r>
              <a:rPr lang="he-IL" sz="2000" dirty="0">
                <a:solidFill>
                  <a:srgbClr val="FF0000"/>
                </a:solidFill>
                <a:latin typeface="Guttman Yad-Brush" panose="02010401010101010101" pitchFamily="2" charset="-79"/>
                <a:cs typeface="Guttman Yad-Brush" panose="02010401010101010101" pitchFamily="2" charset="-79"/>
              </a:rPr>
              <a:t>מה עוד עשה הענן לפי מדרש חכמים (שמביא רש"י) מעבר למה שמופיע בפסוקים שלנו?</a:t>
            </a:r>
          </a:p>
          <a:p>
            <a:pPr marL="0" indent="0">
              <a:buFont typeface="Arial" panose="020B0604020202020204" pitchFamily="34" charset="0"/>
              <a:buNone/>
            </a:pPr>
            <a:endParaRPr lang="he-IL" sz="2000" dirty="0">
              <a:latin typeface="Guttman Yad-Brush" panose="02010401010101010101" pitchFamily="2" charset="-79"/>
              <a:cs typeface="Guttman Yad-Brush" panose="02010401010101010101" pitchFamily="2" charset="-79"/>
            </a:endParaRPr>
          </a:p>
          <a:p>
            <a:pPr marL="0" indent="0">
              <a:buFont typeface="Arial" panose="020B0604020202020204" pitchFamily="34" charset="0"/>
              <a:buNone/>
            </a:pPr>
            <a:r>
              <a:rPr lang="he-IL" sz="2000" dirty="0" smtClean="0">
                <a:latin typeface="Guttman Yad-Brush" panose="02010401010101010101" pitchFamily="2" charset="-79"/>
                <a:cs typeface="Guttman Yad-Brush" panose="02010401010101010101" pitchFamily="2" charset="-79"/>
              </a:rPr>
              <a:t>הורג את הנחשים והעקרבים</a:t>
            </a:r>
            <a:endParaRPr lang="he-IL" sz="2000" dirty="0">
              <a:latin typeface="Guttman Yad-Brush" panose="02010401010101010101" pitchFamily="2" charset="-79"/>
              <a:cs typeface="Guttman Yad-Brush" panose="02010401010101010101" pitchFamily="2" charset="-79"/>
            </a:endParaRPr>
          </a:p>
          <a:p>
            <a:pPr marL="0" indent="0">
              <a:buFont typeface="Arial" panose="020B0604020202020204" pitchFamily="34" charset="0"/>
              <a:buNone/>
            </a:pPr>
            <a:endParaRPr lang="he-IL" sz="2000" dirty="0">
              <a:latin typeface="Guttman Yad-Brush" panose="02010401010101010101" pitchFamily="2" charset="-79"/>
              <a:cs typeface="Guttman Yad-Brush" panose="02010401010101010101" pitchFamily="2" charset="-79"/>
            </a:endParaRPr>
          </a:p>
          <a:p>
            <a:pPr marL="0" indent="0">
              <a:buFont typeface="Arial" panose="020B0604020202020204" pitchFamily="34" charset="0"/>
              <a:buNone/>
            </a:pPr>
            <a:endParaRPr lang="he-IL" sz="2000" dirty="0">
              <a:latin typeface="Guttman Yad-Brush" panose="02010401010101010101" pitchFamily="2" charset="-79"/>
              <a:cs typeface="Guttman Yad-Brush" panose="02010401010101010101" pitchFamily="2" charset="-79"/>
            </a:endParaRPr>
          </a:p>
          <a:p>
            <a:pPr marL="0" indent="0">
              <a:buFont typeface="Arial" panose="020B0604020202020204" pitchFamily="34" charset="0"/>
              <a:buNone/>
            </a:pPr>
            <a:endParaRPr lang="he-IL" sz="2000" dirty="0">
              <a:latin typeface="Guttman Yad-Brush" panose="02010401010101010101" pitchFamily="2" charset="-79"/>
              <a:cs typeface="Guttman Yad-Brush" panose="02010401010101010101" pitchFamily="2" charset="-79"/>
            </a:endParaRPr>
          </a:p>
          <a:p>
            <a:pPr marL="0" indent="0">
              <a:buFont typeface="Arial" panose="020B0604020202020204" pitchFamily="34" charset="0"/>
              <a:buNone/>
            </a:pPr>
            <a:endParaRPr lang="he-IL" sz="2000" dirty="0">
              <a:latin typeface="Guttman Yad-Brush" panose="02010401010101010101" pitchFamily="2" charset="-79"/>
              <a:cs typeface="Guttman Yad-Brush" panose="02010401010101010101" pitchFamily="2" charset="-79"/>
            </a:endParaRPr>
          </a:p>
          <a:p>
            <a:pPr marL="0" indent="0">
              <a:buFont typeface="Arial" panose="020B0604020202020204" pitchFamily="34" charset="0"/>
              <a:buNone/>
            </a:pPr>
            <a:endParaRPr lang="he-IL" sz="2000" dirty="0">
              <a:latin typeface="Guttman Yad-Brush" panose="02010401010101010101" pitchFamily="2" charset="-79"/>
              <a:cs typeface="Guttman Yad-Brush" panose="02010401010101010101" pitchFamily="2" charset="-79"/>
            </a:endParaRPr>
          </a:p>
          <a:p>
            <a:pPr marL="0" indent="0">
              <a:buFont typeface="Arial" panose="020B0604020202020204" pitchFamily="34" charset="0"/>
              <a:buNone/>
            </a:pPr>
            <a:endParaRPr lang="he-IL" sz="2000" dirty="0">
              <a:latin typeface="Guttman Yad-Brush" panose="02010401010101010101" pitchFamily="2" charset="-79"/>
              <a:cs typeface="Guttman Yad-Brush" panose="02010401010101010101" pitchFamily="2" charset="-79"/>
            </a:endParaRPr>
          </a:p>
          <a:p>
            <a:pPr marL="0" indent="0">
              <a:buFont typeface="Arial" panose="020B0604020202020204" pitchFamily="34" charset="0"/>
              <a:buNone/>
            </a:pPr>
            <a:endParaRPr lang="he-IL" sz="2000" dirty="0">
              <a:latin typeface="Guttman Yad-Brush" panose="02010401010101010101" pitchFamily="2" charset="-79"/>
              <a:cs typeface="Guttman Yad-Brush" panose="02010401010101010101" pitchFamily="2" charset="-79"/>
            </a:endParaRPr>
          </a:p>
          <a:p>
            <a:pPr marL="0" indent="0">
              <a:buFont typeface="Arial" panose="020B0604020202020204" pitchFamily="34" charset="0"/>
              <a:buNone/>
            </a:pPr>
            <a:endParaRPr lang="he-IL" sz="2000" dirty="0">
              <a:latin typeface="Guttman Yad-Brush" panose="02010401010101010101" pitchFamily="2" charset="-79"/>
              <a:cs typeface="Guttman Yad-Brush" panose="02010401010101010101" pitchFamily="2" charset="-79"/>
            </a:endParaRPr>
          </a:p>
          <a:p>
            <a:pPr marL="0" indent="0">
              <a:buFont typeface="Arial" panose="020B0604020202020204" pitchFamily="34" charset="0"/>
              <a:buNone/>
            </a:pPr>
            <a:endParaRPr lang="he-IL" sz="2000" dirty="0">
              <a:latin typeface="Guttman Yad-Brush" panose="02010401010101010101" pitchFamily="2" charset="-79"/>
              <a:cs typeface="Guttman Yad-Brush" panose="02010401010101010101" pitchFamily="2" charset="-79"/>
            </a:endParaRPr>
          </a:p>
          <a:p>
            <a:pPr marL="0" indent="0">
              <a:buFont typeface="Arial" panose="020B0604020202020204" pitchFamily="34" charset="0"/>
              <a:buNone/>
            </a:pPr>
            <a:endParaRPr lang="he-IL" sz="2000" dirty="0">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4269629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E05D8B8-B438-4161-8E83-42646FB77DA3}"/>
              </a:ext>
            </a:extLst>
          </p:cNvPr>
          <p:cNvSpPr>
            <a:spLocks noGrp="1"/>
          </p:cNvSpPr>
          <p:nvPr>
            <p:ph type="title"/>
          </p:nvPr>
        </p:nvSpPr>
        <p:spPr/>
        <p:txBody>
          <a:bodyPr/>
          <a:lstStyle/>
          <a:p>
            <a:r>
              <a:rPr lang="he-IL" dirty="0">
                <a:solidFill>
                  <a:schemeClr val="accent1"/>
                </a:solidFill>
              </a:rPr>
              <a:t>מה מלמדת אותנו התורה באמצעות 'סיפור על עננים'?</a:t>
            </a:r>
          </a:p>
        </p:txBody>
      </p:sp>
      <p:sp>
        <p:nvSpPr>
          <p:cNvPr id="3" name="מציין מיקום תוכן 2">
            <a:extLst>
              <a:ext uri="{FF2B5EF4-FFF2-40B4-BE49-F238E27FC236}">
                <a16:creationId xmlns:a16="http://schemas.microsoft.com/office/drawing/2014/main" id="{5ABF1EDE-244D-4AD7-AD11-D5283E34619C}"/>
              </a:ext>
            </a:extLst>
          </p:cNvPr>
          <p:cNvSpPr>
            <a:spLocks noGrp="1"/>
          </p:cNvSpPr>
          <p:nvPr>
            <p:ph idx="1"/>
          </p:nvPr>
        </p:nvSpPr>
        <p:spPr>
          <a:xfrm>
            <a:off x="838200" y="1690688"/>
            <a:ext cx="10515600" cy="4351338"/>
          </a:xfrm>
        </p:spPr>
        <p:txBody>
          <a:bodyPr>
            <a:normAutofit lnSpcReduction="10000"/>
          </a:bodyPr>
          <a:lstStyle/>
          <a:p>
            <a:pPr marL="0" indent="0">
              <a:buNone/>
            </a:pPr>
            <a:r>
              <a:rPr lang="he-IL" dirty="0">
                <a:latin typeface="FrankRuehl" panose="020E0503060101010101" pitchFamily="34" charset="-79"/>
                <a:cs typeface="FrankRuehl" panose="020E0503060101010101" pitchFamily="34" charset="-79"/>
              </a:rPr>
              <a:t> </a:t>
            </a:r>
            <a:r>
              <a:rPr lang="he-IL" b="1" dirty="0" err="1">
                <a:latin typeface="FrankRuehl" panose="020E0503060101010101" pitchFamily="34" charset="-79"/>
                <a:cs typeface="FrankRuehl" panose="020E0503060101010101" pitchFamily="34" charset="-79"/>
              </a:rPr>
              <a:t>ספורנו</a:t>
            </a:r>
            <a:r>
              <a:rPr lang="he-IL" dirty="0">
                <a:latin typeface="FrankRuehl" panose="020E0503060101010101" pitchFamily="34" charset="-79"/>
                <a:cs typeface="FrankRuehl" panose="020E0503060101010101" pitchFamily="34" charset="-79"/>
              </a:rPr>
              <a:t>:</a:t>
            </a:r>
          </a:p>
          <a:p>
            <a:pPr marL="0" indent="0">
              <a:buNone/>
            </a:pPr>
            <a:endParaRPr lang="he-IL" dirty="0">
              <a:latin typeface="FrankRuehl" panose="020E0503060101010101" pitchFamily="34" charset="-79"/>
              <a:cs typeface="FrankRuehl" panose="020E0503060101010101" pitchFamily="34" charset="-79"/>
            </a:endParaRPr>
          </a:p>
          <a:p>
            <a:pPr marL="0" indent="0">
              <a:buNone/>
            </a:pPr>
            <a:r>
              <a:rPr lang="he-IL" dirty="0">
                <a:latin typeface="FrankRuehl" panose="020E0503060101010101" pitchFamily="34" charset="-79"/>
                <a:cs typeface="FrankRuehl" panose="020E0503060101010101" pitchFamily="34" charset="-79"/>
              </a:rPr>
              <a:t>"ספר זכותן של ישראל על לכתם אחריו במדבר , </a:t>
            </a:r>
          </a:p>
          <a:p>
            <a:pPr marL="0" indent="0">
              <a:buNone/>
            </a:pPr>
            <a:r>
              <a:rPr lang="he-IL" dirty="0">
                <a:latin typeface="FrankRuehl" panose="020E0503060101010101" pitchFamily="34" charset="-79"/>
                <a:cs typeface="FrankRuehl" panose="020E0503060101010101" pitchFamily="34" charset="-79"/>
              </a:rPr>
              <a:t>ראשונה - שהיו חונים במקום אע"פ שהיה מקום תוהו . </a:t>
            </a:r>
          </a:p>
          <a:p>
            <a:pPr marL="0" indent="0">
              <a:buNone/>
            </a:pPr>
            <a:r>
              <a:rPr lang="he-IL" dirty="0">
                <a:latin typeface="FrankRuehl" panose="020E0503060101010101" pitchFamily="34" charset="-79"/>
                <a:cs typeface="FrankRuehl" panose="020E0503060101010101" pitchFamily="34" charset="-79"/>
              </a:rPr>
              <a:t>שנית - ממתינים זמן ארוך אע"פ שהיה מקום רע..</a:t>
            </a:r>
          </a:p>
          <a:p>
            <a:pPr marL="0" indent="0">
              <a:buNone/>
            </a:pPr>
            <a:r>
              <a:rPr lang="he-IL" dirty="0">
                <a:latin typeface="FrankRuehl" panose="020E0503060101010101" pitchFamily="34" charset="-79"/>
                <a:cs typeface="FrankRuehl" panose="020E0503060101010101" pitchFamily="34" charset="-79"/>
              </a:rPr>
              <a:t>שלישית - לפעמים </a:t>
            </a:r>
            <a:r>
              <a:rPr lang="he-IL" dirty="0" err="1">
                <a:latin typeface="FrankRuehl" panose="020E0503060101010101" pitchFamily="34" charset="-79"/>
                <a:cs typeface="FrankRuehl" panose="020E0503060101010101" pitchFamily="34" charset="-79"/>
              </a:rPr>
              <a:t>היתה</a:t>
            </a:r>
            <a:r>
              <a:rPr lang="he-IL" dirty="0">
                <a:latin typeface="FrankRuehl" panose="020E0503060101010101" pitchFamily="34" charset="-79"/>
                <a:cs typeface="FrankRuehl" panose="020E0503060101010101" pitchFamily="34" charset="-79"/>
              </a:rPr>
              <a:t> חניתם במקום נאות להם ולמקניהם . </a:t>
            </a:r>
          </a:p>
          <a:p>
            <a:pPr marL="0" indent="0">
              <a:buNone/>
            </a:pPr>
            <a:r>
              <a:rPr lang="he-IL" dirty="0">
                <a:latin typeface="FrankRuehl" panose="020E0503060101010101" pitchFamily="34" charset="-79"/>
                <a:cs typeface="FrankRuehl" panose="020E0503060101010101" pitchFamily="34" charset="-79"/>
              </a:rPr>
              <a:t>רביעית - </a:t>
            </a:r>
            <a:r>
              <a:rPr lang="he-IL" dirty="0" err="1">
                <a:latin typeface="FrankRuehl" panose="020E0503060101010101" pitchFamily="34" charset="-79"/>
                <a:cs typeface="FrankRuehl" panose="020E0503060101010101" pitchFamily="34" charset="-79"/>
              </a:rPr>
              <a:t>היתה</a:t>
            </a:r>
            <a:r>
              <a:rPr lang="he-IL" dirty="0">
                <a:latin typeface="FrankRuehl" panose="020E0503060101010101" pitchFamily="34" charset="-79"/>
                <a:cs typeface="FrankRuehl" panose="020E0503060101010101" pitchFamily="34" charset="-79"/>
              </a:rPr>
              <a:t> חניתם זמן בלתי משוער באופן שיהיה לילה בלבד . </a:t>
            </a:r>
          </a:p>
          <a:p>
            <a:pPr marL="0" indent="0">
              <a:buNone/>
            </a:pPr>
            <a:r>
              <a:rPr lang="he-IL" dirty="0">
                <a:latin typeface="FrankRuehl" panose="020E0503060101010101" pitchFamily="34" charset="-79"/>
                <a:cs typeface="FrankRuehl" panose="020E0503060101010101" pitchFamily="34" charset="-79"/>
              </a:rPr>
              <a:t>חמישית לא היה להם פנאי לסדר </a:t>
            </a:r>
            <a:r>
              <a:rPr lang="he-IL" dirty="0" err="1">
                <a:latin typeface="FrankRuehl" panose="020E0503060101010101" pitchFamily="34" charset="-79"/>
                <a:cs typeface="FrankRuehl" panose="020E0503060101010101" pitchFamily="34" charset="-79"/>
              </a:rPr>
              <a:t>עניניהם</a:t>
            </a:r>
            <a:r>
              <a:rPr lang="he-IL" dirty="0">
                <a:latin typeface="FrankRuehl" panose="020E0503060101010101" pitchFamily="34" charset="-79"/>
                <a:cs typeface="FrankRuehl" panose="020E0503060101010101" pitchFamily="34" charset="-79"/>
              </a:rPr>
              <a:t> , על פי ה' יחנו גם בזמן הקצר , ועל פי ה' </a:t>
            </a:r>
            <a:r>
              <a:rPr lang="he-IL" dirty="0" err="1">
                <a:latin typeface="FrankRuehl" panose="020E0503060101010101" pitchFamily="34" charset="-79"/>
                <a:cs typeface="FrankRuehl" panose="020E0503060101010101" pitchFamily="34" charset="-79"/>
              </a:rPr>
              <a:t>יסעו</a:t>
            </a:r>
            <a:r>
              <a:rPr lang="he-IL" dirty="0">
                <a:latin typeface="FrankRuehl" panose="020E0503060101010101" pitchFamily="34" charset="-79"/>
                <a:cs typeface="FrankRuehl" panose="020E0503060101010101" pitchFamily="34" charset="-79"/>
              </a:rPr>
              <a:t> בהעלות הענן גם אחר סדור </a:t>
            </a:r>
            <a:r>
              <a:rPr lang="he-IL" dirty="0" err="1">
                <a:latin typeface="FrankRuehl" panose="020E0503060101010101" pitchFamily="34" charset="-79"/>
                <a:cs typeface="FrankRuehl" panose="020E0503060101010101" pitchFamily="34" charset="-79"/>
              </a:rPr>
              <a:t>עניניהם</a:t>
            </a:r>
            <a:r>
              <a:rPr lang="he-IL" dirty="0">
                <a:latin typeface="FrankRuehl" panose="020E0503060101010101" pitchFamily="34" charset="-79"/>
                <a:cs typeface="FrankRuehl" panose="020E0503060101010101" pitchFamily="34" charset="-79"/>
              </a:rPr>
              <a:t>". </a:t>
            </a:r>
          </a:p>
        </p:txBody>
      </p:sp>
    </p:spTree>
    <p:extLst>
      <p:ext uri="{BB962C8B-B14F-4D97-AF65-F5344CB8AC3E}">
        <p14:creationId xmlns:p14="http://schemas.microsoft.com/office/powerpoint/2010/main" val="541711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2DE0098-309D-4D52-9FD0-45266673D24A}"/>
              </a:ext>
            </a:extLst>
          </p:cNvPr>
          <p:cNvSpPr>
            <a:spLocks noGrp="1"/>
          </p:cNvSpPr>
          <p:nvPr>
            <p:ph type="title"/>
          </p:nvPr>
        </p:nvSpPr>
        <p:spPr/>
        <p:txBody>
          <a:bodyPr>
            <a:normAutofit/>
          </a:bodyPr>
          <a:lstStyle/>
          <a:p>
            <a:r>
              <a:rPr lang="he-IL" sz="6000" dirty="0">
                <a:solidFill>
                  <a:schemeClr val="accent1"/>
                </a:solidFill>
              </a:rPr>
              <a:t>לימוד </a:t>
            </a:r>
            <a:r>
              <a:rPr lang="he-IL" sz="6000" dirty="0" err="1">
                <a:solidFill>
                  <a:schemeClr val="accent1"/>
                </a:solidFill>
              </a:rPr>
              <a:t>הספורנו</a:t>
            </a:r>
            <a:endParaRPr lang="he-IL" sz="6000" dirty="0">
              <a:solidFill>
                <a:schemeClr val="accent1"/>
              </a:solidFill>
            </a:endParaRPr>
          </a:p>
        </p:txBody>
      </p:sp>
      <p:sp>
        <p:nvSpPr>
          <p:cNvPr id="3" name="מציין מיקום תוכן 2">
            <a:extLst>
              <a:ext uri="{FF2B5EF4-FFF2-40B4-BE49-F238E27FC236}">
                <a16:creationId xmlns:a16="http://schemas.microsoft.com/office/drawing/2014/main" id="{298A61F9-1A12-40EC-B4B0-0E698098A278}"/>
              </a:ext>
            </a:extLst>
          </p:cNvPr>
          <p:cNvSpPr>
            <a:spLocks noGrp="1"/>
          </p:cNvSpPr>
          <p:nvPr>
            <p:ph idx="1"/>
          </p:nvPr>
        </p:nvSpPr>
        <p:spPr>
          <a:xfrm>
            <a:off x="981075" y="1868488"/>
            <a:ext cx="10515600" cy="4351338"/>
          </a:xfrm>
        </p:spPr>
        <p:txBody>
          <a:bodyPr>
            <a:normAutofit fontScale="92500" lnSpcReduction="20000"/>
          </a:bodyPr>
          <a:lstStyle/>
          <a:p>
            <a:pPr marL="0" indent="0">
              <a:buNone/>
            </a:pPr>
            <a:r>
              <a:rPr lang="he-IL" sz="2200" dirty="0">
                <a:solidFill>
                  <a:srgbClr val="FF0000"/>
                </a:solidFill>
                <a:latin typeface="Guttman Yad-Brush" panose="02010401010101010101" pitchFamily="2" charset="-79"/>
                <a:cs typeface="Guttman Yad-Brush" panose="02010401010101010101" pitchFamily="2" charset="-79"/>
              </a:rPr>
              <a:t>לפי </a:t>
            </a:r>
            <a:r>
              <a:rPr lang="he-IL" sz="2200" dirty="0" err="1">
                <a:solidFill>
                  <a:srgbClr val="FF0000"/>
                </a:solidFill>
                <a:latin typeface="Guttman Yad-Brush" panose="02010401010101010101" pitchFamily="2" charset="-79"/>
                <a:cs typeface="Guttman Yad-Brush" panose="02010401010101010101" pitchFamily="2" charset="-79"/>
              </a:rPr>
              <a:t>הספורנו</a:t>
            </a:r>
            <a:r>
              <a:rPr lang="he-IL" sz="2200" dirty="0">
                <a:solidFill>
                  <a:srgbClr val="FF0000"/>
                </a:solidFill>
                <a:latin typeface="Guttman Yad-Brush" panose="02010401010101010101" pitchFamily="2" charset="-79"/>
                <a:cs typeface="Guttman Yad-Brush" panose="02010401010101010101" pitchFamily="2" charset="-79"/>
              </a:rPr>
              <a:t>, מדוע מקטע זה לומדים אנו על 'זכותם של ישראל' (כתוב הסבר במשפט אחד)!</a:t>
            </a:r>
          </a:p>
          <a:p>
            <a:pPr marL="0" indent="0">
              <a:buNone/>
            </a:pPr>
            <a:endParaRPr lang="he-IL" dirty="0"/>
          </a:p>
          <a:p>
            <a:pPr marL="0" indent="0">
              <a:buNone/>
            </a:pPr>
            <a:r>
              <a:rPr lang="he-IL" dirty="0" smtClean="0"/>
              <a:t>כי היו הולכים </a:t>
            </a:r>
            <a:r>
              <a:rPr lang="he-IL" dirty="0" err="1" smtClean="0"/>
              <a:t>מייד</a:t>
            </a:r>
            <a:r>
              <a:rPr lang="he-IL" dirty="0" smtClean="0"/>
              <a:t> כשהענן התקדם (לפי דבר ה') למרות היה מקום שרצו להישאר או שרק הרגע חנו, והיו חונים כשהענן עוצר למרות שהמקום גרוע ונשארים שם גם זמן ארוך.</a:t>
            </a:r>
            <a:endParaRPr lang="he-IL" dirty="0"/>
          </a:p>
          <a:p>
            <a:pPr marL="0" indent="0">
              <a:buNone/>
            </a:pPr>
            <a:endParaRPr lang="he-IL" dirty="0"/>
          </a:p>
          <a:p>
            <a:pPr marL="0" indent="0">
              <a:buNone/>
            </a:pPr>
            <a:endParaRPr lang="he-IL" dirty="0"/>
          </a:p>
          <a:p>
            <a:pPr marL="0" indent="0">
              <a:buNone/>
            </a:pPr>
            <a:r>
              <a:rPr lang="he-IL" sz="2000" dirty="0">
                <a:solidFill>
                  <a:srgbClr val="FF0000"/>
                </a:solidFill>
                <a:latin typeface="Guttman Yad-Brush" panose="02010401010101010101" pitchFamily="2" charset="-79"/>
                <a:cs typeface="Guttman Yad-Brush" panose="02010401010101010101" pitchFamily="2" charset="-79"/>
              </a:rPr>
              <a:t>לפי הבנתך, מה רוצה התורה ללמד אותנו מתוך התיאור של הליכת בני ישראל בעקבות הענן? מה המסר שאנו צריכים לקחת מכך לחיינו?</a:t>
            </a:r>
          </a:p>
          <a:p>
            <a:pPr marL="0" indent="0">
              <a:buNone/>
            </a:pPr>
            <a:endParaRPr lang="he-IL" dirty="0"/>
          </a:p>
          <a:p>
            <a:pPr marL="0" indent="0">
              <a:buNone/>
            </a:pPr>
            <a:r>
              <a:rPr lang="he-IL" dirty="0" smtClean="0"/>
              <a:t>שאנחנו צריכים לעשות את ההלכה גם כשאנחנו לא מבינים ולא מתאים לנו לעשות את זה.</a:t>
            </a:r>
            <a:endParaRPr lang="he-IL" dirty="0"/>
          </a:p>
        </p:txBody>
      </p:sp>
    </p:spTree>
    <p:extLst>
      <p:ext uri="{BB962C8B-B14F-4D97-AF65-F5344CB8AC3E}">
        <p14:creationId xmlns:p14="http://schemas.microsoft.com/office/powerpoint/2010/main" val="3755059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950B7FB-B5AC-45FD-A677-C11D500C9A1B}"/>
              </a:ext>
            </a:extLst>
          </p:cNvPr>
          <p:cNvSpPr>
            <a:spLocks noGrp="1"/>
          </p:cNvSpPr>
          <p:nvPr>
            <p:ph type="title"/>
          </p:nvPr>
        </p:nvSpPr>
        <p:spPr>
          <a:xfrm>
            <a:off x="795338" y="0"/>
            <a:ext cx="10515600" cy="721553"/>
          </a:xfrm>
        </p:spPr>
        <p:txBody>
          <a:bodyPr>
            <a:noAutofit/>
          </a:bodyPr>
          <a:lstStyle/>
          <a:p>
            <a:r>
              <a:rPr lang="he-IL" sz="2800" dirty="0">
                <a:solidFill>
                  <a:srgbClr val="FF0000"/>
                </a:solidFill>
                <a:latin typeface="Guttman Yad-Brush" panose="02010401010101010101" pitchFamily="2" charset="-79"/>
                <a:cs typeface="Guttman Yad-Brush" panose="02010401010101010101" pitchFamily="2" charset="-79"/>
              </a:rPr>
              <a:t>זכותם של ישראל: מעקב אחרי הפסוקים לפי </a:t>
            </a:r>
            <a:r>
              <a:rPr lang="he-IL" sz="2800" dirty="0" err="1">
                <a:solidFill>
                  <a:srgbClr val="FF0000"/>
                </a:solidFill>
                <a:latin typeface="Guttman Yad-Brush" panose="02010401010101010101" pitchFamily="2" charset="-79"/>
                <a:cs typeface="Guttman Yad-Brush" panose="02010401010101010101" pitchFamily="2" charset="-79"/>
              </a:rPr>
              <a:t>הספורנו</a:t>
            </a:r>
            <a:endParaRPr lang="he-IL" sz="2800" dirty="0">
              <a:solidFill>
                <a:srgbClr val="FF0000"/>
              </a:solidFill>
              <a:latin typeface="Guttman Yad-Brush" panose="02010401010101010101" pitchFamily="2" charset="-79"/>
              <a:cs typeface="Guttman Yad-Brush" panose="02010401010101010101" pitchFamily="2" charset="-79"/>
            </a:endParaRPr>
          </a:p>
        </p:txBody>
      </p:sp>
      <p:graphicFrame>
        <p:nvGraphicFramePr>
          <p:cNvPr id="4" name="טבלה 4">
            <a:extLst>
              <a:ext uri="{FF2B5EF4-FFF2-40B4-BE49-F238E27FC236}">
                <a16:creationId xmlns:a16="http://schemas.microsoft.com/office/drawing/2014/main" id="{F3BA7677-9F54-4BE4-838D-251E6AA648DC}"/>
              </a:ext>
            </a:extLst>
          </p:cNvPr>
          <p:cNvGraphicFramePr>
            <a:graphicFrameLocks noGrp="1"/>
          </p:cNvGraphicFramePr>
          <p:nvPr>
            <p:ph idx="1"/>
            <p:extLst>
              <p:ext uri="{D42A27DB-BD31-4B8C-83A1-F6EECF244321}">
                <p14:modId xmlns:p14="http://schemas.microsoft.com/office/powerpoint/2010/main" val="2025829612"/>
              </p:ext>
            </p:extLst>
          </p:nvPr>
        </p:nvGraphicFramePr>
        <p:xfrm>
          <a:off x="995367" y="472871"/>
          <a:ext cx="10434633" cy="6385129"/>
        </p:xfrm>
        <a:graphic>
          <a:graphicData uri="http://schemas.openxmlformats.org/drawingml/2006/table">
            <a:tbl>
              <a:tblPr rtl="1" firstRow="1" bandRow="1">
                <a:tableStyleId>{5C22544A-7EE6-4342-B048-85BDC9FD1C3A}</a:tableStyleId>
              </a:tblPr>
              <a:tblGrid>
                <a:gridCol w="719971">
                  <a:extLst>
                    <a:ext uri="{9D8B030D-6E8A-4147-A177-3AD203B41FA5}">
                      <a16:colId xmlns:a16="http://schemas.microsoft.com/office/drawing/2014/main" val="1190440338"/>
                    </a:ext>
                  </a:extLst>
                </a:gridCol>
                <a:gridCol w="2958782">
                  <a:extLst>
                    <a:ext uri="{9D8B030D-6E8A-4147-A177-3AD203B41FA5}">
                      <a16:colId xmlns:a16="http://schemas.microsoft.com/office/drawing/2014/main" val="3852806337"/>
                    </a:ext>
                  </a:extLst>
                </a:gridCol>
                <a:gridCol w="3458486">
                  <a:extLst>
                    <a:ext uri="{9D8B030D-6E8A-4147-A177-3AD203B41FA5}">
                      <a16:colId xmlns:a16="http://schemas.microsoft.com/office/drawing/2014/main" val="2690821964"/>
                    </a:ext>
                  </a:extLst>
                </a:gridCol>
                <a:gridCol w="3297394">
                  <a:extLst>
                    <a:ext uri="{9D8B030D-6E8A-4147-A177-3AD203B41FA5}">
                      <a16:colId xmlns:a16="http://schemas.microsoft.com/office/drawing/2014/main" val="3953209366"/>
                    </a:ext>
                  </a:extLst>
                </a:gridCol>
              </a:tblGrid>
              <a:tr h="371478">
                <a:tc>
                  <a:txBody>
                    <a:bodyPr/>
                    <a:lstStyle/>
                    <a:p>
                      <a:pPr algn="ctr" rtl="1"/>
                      <a:endParaRPr lang="he-IL" dirty="0"/>
                    </a:p>
                  </a:txBody>
                  <a:tcPr/>
                </a:tc>
                <a:tc>
                  <a:txBody>
                    <a:bodyPr/>
                    <a:lstStyle/>
                    <a:p>
                      <a:pPr algn="ctr" rtl="1"/>
                      <a:r>
                        <a:rPr lang="he-IL" dirty="0"/>
                        <a:t>המילים מהתורה</a:t>
                      </a:r>
                    </a:p>
                  </a:txBody>
                  <a:tcPr/>
                </a:tc>
                <a:tc>
                  <a:txBody>
                    <a:bodyPr/>
                    <a:lstStyle/>
                    <a:p>
                      <a:pPr algn="ctr" rtl="1"/>
                      <a:r>
                        <a:rPr lang="he-IL" dirty="0"/>
                        <a:t>ההסבר של </a:t>
                      </a:r>
                      <a:r>
                        <a:rPr lang="he-IL" dirty="0" err="1"/>
                        <a:t>הספורנו</a:t>
                      </a:r>
                      <a:endParaRPr lang="he-IL" dirty="0"/>
                    </a:p>
                  </a:txBody>
                  <a:tcPr/>
                </a:tc>
                <a:tc>
                  <a:txBody>
                    <a:bodyPr/>
                    <a:lstStyle/>
                    <a:p>
                      <a:pPr algn="ctr" rtl="1"/>
                      <a:r>
                        <a:rPr lang="he-IL" dirty="0"/>
                        <a:t>הסבר קצר בלשונך</a:t>
                      </a:r>
                    </a:p>
                  </a:txBody>
                  <a:tcPr/>
                </a:tc>
                <a:extLst>
                  <a:ext uri="{0D108BD9-81ED-4DB2-BD59-A6C34878D82A}">
                    <a16:rowId xmlns:a16="http://schemas.microsoft.com/office/drawing/2014/main" val="2728691990"/>
                  </a:ext>
                </a:extLst>
              </a:tr>
              <a:tr h="928696">
                <a:tc>
                  <a:txBody>
                    <a:bodyPr/>
                    <a:lstStyle/>
                    <a:p>
                      <a:pPr rtl="1"/>
                      <a:r>
                        <a:rPr lang="he-IL" dirty="0"/>
                        <a:t>1</a:t>
                      </a:r>
                    </a:p>
                  </a:txBody>
                  <a:tcPr/>
                </a:tc>
                <a:tc>
                  <a:txBody>
                    <a:bodyPr/>
                    <a:lstStyle/>
                    <a:p>
                      <a:pPr rtl="1"/>
                      <a:r>
                        <a:rPr lang="he-IL" dirty="0" smtClean="0">
                          <a:cs typeface="+mn-cs"/>
                        </a:rPr>
                        <a:t>"במקום אשר ישכון שם הענן שם יחנו"</a:t>
                      </a:r>
                      <a:endParaRPr lang="he-IL" dirty="0">
                        <a:cs typeface="+mn-cs"/>
                      </a:endParaRPr>
                    </a:p>
                    <a:p>
                      <a:pPr rtl="1"/>
                      <a:endParaRPr lang="he-IL" dirty="0">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FrankRuehl" panose="020E0503060101010101" pitchFamily="34" charset="-79"/>
                          <a:cs typeface="+mn-cs"/>
                        </a:rPr>
                        <a:t>שהיו חונים במקום אע"פ שהיה מקום תוהו . </a:t>
                      </a:r>
                    </a:p>
                    <a:p>
                      <a:pPr rtl="1"/>
                      <a:endParaRPr lang="he-IL" dirty="0">
                        <a:cs typeface="+mn-cs"/>
                      </a:endParaRPr>
                    </a:p>
                  </a:txBody>
                  <a:tcPr/>
                </a:tc>
                <a:tc>
                  <a:txBody>
                    <a:bodyPr/>
                    <a:lstStyle/>
                    <a:p>
                      <a:pPr rtl="1"/>
                      <a:r>
                        <a:rPr lang="he-IL" dirty="0" smtClean="0">
                          <a:cs typeface="+mn-cs"/>
                        </a:rPr>
                        <a:t>כשהענן עצר הם היו חונים למרות שהמקום היה גרוע</a:t>
                      </a:r>
                      <a:endParaRPr lang="he-IL" dirty="0">
                        <a:cs typeface="+mn-cs"/>
                      </a:endParaRPr>
                    </a:p>
                  </a:txBody>
                  <a:tcPr/>
                </a:tc>
                <a:extLst>
                  <a:ext uri="{0D108BD9-81ED-4DB2-BD59-A6C34878D82A}">
                    <a16:rowId xmlns:a16="http://schemas.microsoft.com/office/drawing/2014/main" val="277967097"/>
                  </a:ext>
                </a:extLst>
              </a:tr>
              <a:tr h="1207305">
                <a:tc>
                  <a:txBody>
                    <a:bodyPr/>
                    <a:lstStyle/>
                    <a:p>
                      <a:pPr rtl="1"/>
                      <a:r>
                        <a:rPr lang="he-IL" dirty="0"/>
                        <a:t>2</a:t>
                      </a:r>
                    </a:p>
                  </a:txBody>
                  <a:tcPr/>
                </a:tc>
                <a:tc>
                  <a:txBody>
                    <a:bodyPr/>
                    <a:lstStyle/>
                    <a:p>
                      <a:pPr rtl="1"/>
                      <a:r>
                        <a:rPr lang="he-IL" dirty="0" smtClean="0">
                          <a:cs typeface="+mn-cs"/>
                        </a:rPr>
                        <a:t>"ושמרו בני ישראל את משמרת ה'"</a:t>
                      </a:r>
                      <a:endParaRPr lang="he-IL" dirty="0">
                        <a:cs typeface="+mn-cs"/>
                      </a:endParaRPr>
                    </a:p>
                    <a:p>
                      <a:pPr rtl="1"/>
                      <a:endParaRPr lang="he-IL" dirty="0">
                        <a:cs typeface="+mn-cs"/>
                      </a:endParaRPr>
                    </a:p>
                    <a:p>
                      <a:pPr rtl="1"/>
                      <a:endParaRPr lang="he-IL" dirty="0">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FrankRuehl" panose="020E0503060101010101" pitchFamily="34" charset="-79"/>
                          <a:cs typeface="+mn-cs"/>
                        </a:rPr>
                        <a:t>ממתינים זמן ארוך אע"פ שהיה מקום רע..</a:t>
                      </a:r>
                    </a:p>
                    <a:p>
                      <a:pPr rtl="1"/>
                      <a:endParaRPr lang="he-IL" dirty="0">
                        <a:cs typeface="+mn-cs"/>
                      </a:endParaRPr>
                    </a:p>
                  </a:txBody>
                  <a:tcPr/>
                </a:tc>
                <a:tc>
                  <a:txBody>
                    <a:bodyPr/>
                    <a:lstStyle/>
                    <a:p>
                      <a:pPr rtl="1"/>
                      <a:r>
                        <a:rPr lang="he-IL" dirty="0" smtClean="0">
                          <a:cs typeface="+mn-cs"/>
                        </a:rPr>
                        <a:t>היו חונים גם זמן ארוך אפילו שהמקומות היו גרועים</a:t>
                      </a:r>
                      <a:endParaRPr lang="he-IL" dirty="0">
                        <a:cs typeface="+mn-cs"/>
                      </a:endParaRPr>
                    </a:p>
                  </a:txBody>
                  <a:tcPr/>
                </a:tc>
                <a:extLst>
                  <a:ext uri="{0D108BD9-81ED-4DB2-BD59-A6C34878D82A}">
                    <a16:rowId xmlns:a16="http://schemas.microsoft.com/office/drawing/2014/main" val="1926612235"/>
                  </a:ext>
                </a:extLst>
              </a:tr>
              <a:tr h="1207305">
                <a:tc>
                  <a:txBody>
                    <a:bodyPr/>
                    <a:lstStyle/>
                    <a:p>
                      <a:pPr rtl="1"/>
                      <a:r>
                        <a:rPr lang="he-IL" dirty="0"/>
                        <a:t>3</a:t>
                      </a:r>
                    </a:p>
                  </a:txBody>
                  <a:tcPr/>
                </a:tc>
                <a:tc>
                  <a:txBody>
                    <a:bodyPr/>
                    <a:lstStyle/>
                    <a:p>
                      <a:pPr rtl="1"/>
                      <a:r>
                        <a:rPr lang="he-IL" dirty="0" smtClean="0">
                          <a:cs typeface="+mn-cs"/>
                        </a:rPr>
                        <a:t>"ויש אשר יהיה</a:t>
                      </a:r>
                      <a:r>
                        <a:rPr lang="he-IL" baseline="0" dirty="0" smtClean="0">
                          <a:cs typeface="+mn-cs"/>
                        </a:rPr>
                        <a:t> הענן ימים מספר"</a:t>
                      </a:r>
                      <a:endParaRPr lang="he-IL" dirty="0">
                        <a:cs typeface="+mn-cs"/>
                      </a:endParaRPr>
                    </a:p>
                    <a:p>
                      <a:pPr rtl="1"/>
                      <a:endParaRPr lang="he-IL" dirty="0">
                        <a:cs typeface="+mn-cs"/>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FrankRuehl" panose="020E0503060101010101" pitchFamily="34" charset="-79"/>
                          <a:cs typeface="+mn-cs"/>
                        </a:rPr>
                        <a:t>לפעמים </a:t>
                      </a:r>
                      <a:r>
                        <a:rPr lang="he-IL" dirty="0" err="1" smtClean="0">
                          <a:latin typeface="FrankRuehl" panose="020E0503060101010101" pitchFamily="34" charset="-79"/>
                          <a:cs typeface="+mn-cs"/>
                        </a:rPr>
                        <a:t>היתה</a:t>
                      </a:r>
                      <a:r>
                        <a:rPr lang="he-IL" dirty="0" smtClean="0">
                          <a:latin typeface="FrankRuehl" panose="020E0503060101010101" pitchFamily="34" charset="-79"/>
                          <a:cs typeface="+mn-cs"/>
                        </a:rPr>
                        <a:t> חניתם במקום נאות להם ולמקניהם ושם היה שוכן הענן ימים</a:t>
                      </a:r>
                      <a:r>
                        <a:rPr lang="he-IL" baseline="0" dirty="0" smtClean="0">
                          <a:latin typeface="FrankRuehl" panose="020E0503060101010101" pitchFamily="34" charset="-79"/>
                          <a:cs typeface="+mn-cs"/>
                        </a:rPr>
                        <a:t> מספר מכל מקום</a:t>
                      </a:r>
                      <a:r>
                        <a:rPr lang="he-IL" dirty="0" smtClean="0">
                          <a:latin typeface="FrankRuehl" panose="020E0503060101010101" pitchFamily="34" charset="-79"/>
                          <a:cs typeface="+mn-cs"/>
                        </a:rPr>
                        <a:t>. </a:t>
                      </a:r>
                    </a:p>
                    <a:p>
                      <a:pPr rtl="1"/>
                      <a:endParaRPr lang="he-IL" dirty="0">
                        <a:cs typeface="+mn-cs"/>
                      </a:endParaRPr>
                    </a:p>
                  </a:txBody>
                  <a:tcPr/>
                </a:tc>
                <a:tc>
                  <a:txBody>
                    <a:bodyPr/>
                    <a:lstStyle/>
                    <a:p>
                      <a:pPr rtl="1"/>
                      <a:r>
                        <a:rPr lang="he-IL" dirty="0" smtClean="0">
                          <a:cs typeface="+mn-cs"/>
                        </a:rPr>
                        <a:t>לפעמים חנו במקום טוב אבל הלכו משם אחרי כמה ימים</a:t>
                      </a:r>
                      <a:endParaRPr lang="he-IL" dirty="0">
                        <a:cs typeface="+mn-cs"/>
                      </a:endParaRPr>
                    </a:p>
                  </a:txBody>
                  <a:tcPr/>
                </a:tc>
                <a:extLst>
                  <a:ext uri="{0D108BD9-81ED-4DB2-BD59-A6C34878D82A}">
                    <a16:rowId xmlns:a16="http://schemas.microsoft.com/office/drawing/2014/main" val="1777517815"/>
                  </a:ext>
                </a:extLst>
              </a:tr>
              <a:tr h="1207305">
                <a:tc>
                  <a:txBody>
                    <a:bodyPr/>
                    <a:lstStyle/>
                    <a:p>
                      <a:pPr rtl="1"/>
                      <a:r>
                        <a:rPr lang="he-IL" dirty="0"/>
                        <a:t>4</a:t>
                      </a:r>
                    </a:p>
                  </a:txBody>
                  <a:tcPr/>
                </a:tc>
                <a:tc>
                  <a:txBody>
                    <a:bodyPr/>
                    <a:lstStyle/>
                    <a:p>
                      <a:pPr rtl="1"/>
                      <a:r>
                        <a:rPr lang="he-IL" dirty="0" smtClean="0"/>
                        <a:t>"ויש אשר יהיה הענן מערב עד בוקר"</a:t>
                      </a:r>
                      <a:endParaRPr lang="he-IL" dirty="0"/>
                    </a:p>
                    <a:p>
                      <a:pPr rtl="1"/>
                      <a:endParaRPr lang="he-IL" dirty="0"/>
                    </a:p>
                    <a:p>
                      <a:pPr rtl="1"/>
                      <a:endParaRPr lang="he-IL"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err="1" smtClean="0">
                          <a:latin typeface="FrankRuehl" panose="020E0503060101010101" pitchFamily="34" charset="-79"/>
                          <a:cs typeface="+mn-cs"/>
                        </a:rPr>
                        <a:t>היתה</a:t>
                      </a:r>
                      <a:r>
                        <a:rPr lang="he-IL" dirty="0" smtClean="0">
                          <a:latin typeface="FrankRuehl" panose="020E0503060101010101" pitchFamily="34" charset="-79"/>
                          <a:cs typeface="+mn-cs"/>
                        </a:rPr>
                        <a:t> חניתם זמן בלתי משוער באופן שיהיה לילה בלבד . </a:t>
                      </a:r>
                    </a:p>
                    <a:p>
                      <a:pPr rtl="1"/>
                      <a:endParaRPr lang="he-IL" dirty="0"/>
                    </a:p>
                  </a:txBody>
                  <a:tcPr/>
                </a:tc>
                <a:tc>
                  <a:txBody>
                    <a:bodyPr/>
                    <a:lstStyle/>
                    <a:p>
                      <a:pPr rtl="1"/>
                      <a:r>
                        <a:rPr lang="he-IL" dirty="0" smtClean="0"/>
                        <a:t>חנו לפעמים רק לילה אחד </a:t>
                      </a:r>
                      <a:r>
                        <a:rPr lang="he-IL" dirty="0" err="1" smtClean="0"/>
                        <a:t>ומייד</a:t>
                      </a:r>
                      <a:r>
                        <a:rPr lang="he-IL" dirty="0" smtClean="0"/>
                        <a:t> המשיכו</a:t>
                      </a:r>
                      <a:endParaRPr lang="he-IL" dirty="0"/>
                    </a:p>
                  </a:txBody>
                  <a:tcPr/>
                </a:tc>
                <a:extLst>
                  <a:ext uri="{0D108BD9-81ED-4DB2-BD59-A6C34878D82A}">
                    <a16:rowId xmlns:a16="http://schemas.microsoft.com/office/drawing/2014/main" val="243444759"/>
                  </a:ext>
                </a:extLst>
              </a:tr>
              <a:tr h="1207305">
                <a:tc>
                  <a:txBody>
                    <a:bodyPr/>
                    <a:lstStyle/>
                    <a:p>
                      <a:pPr rtl="1"/>
                      <a:r>
                        <a:rPr lang="he-IL" dirty="0"/>
                        <a:t>5</a:t>
                      </a:r>
                    </a:p>
                  </a:txBody>
                  <a:tcPr/>
                </a:tc>
                <a:tc>
                  <a:txBody>
                    <a:bodyPr/>
                    <a:lstStyle/>
                    <a:p>
                      <a:pPr rtl="1"/>
                      <a:r>
                        <a:rPr lang="he-IL" dirty="0" smtClean="0"/>
                        <a:t>"או </a:t>
                      </a:r>
                      <a:r>
                        <a:rPr lang="he-IL" dirty="0" err="1" smtClean="0"/>
                        <a:t>יומים</a:t>
                      </a:r>
                      <a:r>
                        <a:rPr lang="he-IL" dirty="0" smtClean="0"/>
                        <a:t> או חודש או ימים"</a:t>
                      </a:r>
                      <a:endParaRPr lang="he-IL" dirty="0"/>
                    </a:p>
                    <a:p>
                      <a:pPr rtl="1"/>
                      <a:endParaRPr lang="he-IL" dirty="0"/>
                    </a:p>
                    <a:p>
                      <a:pPr rtl="1"/>
                      <a:endParaRPr lang="he-IL" dirty="0"/>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smtClean="0">
                          <a:latin typeface="FrankRuehl" panose="020E0503060101010101" pitchFamily="34" charset="-79"/>
                          <a:cs typeface="+mn-cs"/>
                        </a:rPr>
                        <a:t>לא היה להם פנאי לסדר </a:t>
                      </a:r>
                      <a:r>
                        <a:rPr lang="he-IL" dirty="0" err="1" smtClean="0">
                          <a:latin typeface="FrankRuehl" panose="020E0503060101010101" pitchFamily="34" charset="-79"/>
                          <a:cs typeface="+mn-cs"/>
                        </a:rPr>
                        <a:t>עניניהם</a:t>
                      </a:r>
                      <a:r>
                        <a:rPr lang="he-IL" dirty="0" smtClean="0">
                          <a:latin typeface="FrankRuehl" panose="020E0503060101010101" pitchFamily="34" charset="-79"/>
                          <a:cs typeface="+mn-cs"/>
                        </a:rPr>
                        <a:t> , על פי ה' יחנו גם בזמן הקצר , ועל פי ה' </a:t>
                      </a:r>
                      <a:r>
                        <a:rPr lang="he-IL" dirty="0" err="1" smtClean="0">
                          <a:latin typeface="FrankRuehl" panose="020E0503060101010101" pitchFamily="34" charset="-79"/>
                          <a:cs typeface="+mn-cs"/>
                        </a:rPr>
                        <a:t>יסעו</a:t>
                      </a:r>
                      <a:r>
                        <a:rPr lang="he-IL" dirty="0" smtClean="0">
                          <a:latin typeface="FrankRuehl" panose="020E0503060101010101" pitchFamily="34" charset="-79"/>
                          <a:cs typeface="+mn-cs"/>
                        </a:rPr>
                        <a:t> בהעלות הענן גם אחר סדור </a:t>
                      </a:r>
                      <a:r>
                        <a:rPr lang="he-IL" dirty="0" err="1" smtClean="0">
                          <a:latin typeface="FrankRuehl" panose="020E0503060101010101" pitchFamily="34" charset="-79"/>
                          <a:cs typeface="+mn-cs"/>
                        </a:rPr>
                        <a:t>עניניהם</a:t>
                      </a:r>
                      <a:r>
                        <a:rPr lang="he-IL" dirty="0" smtClean="0">
                          <a:latin typeface="FrankRuehl" panose="020E0503060101010101" pitchFamily="34" charset="-79"/>
                          <a:cs typeface="+mn-cs"/>
                        </a:rPr>
                        <a:t>". </a:t>
                      </a:r>
                    </a:p>
                    <a:p>
                      <a:pPr rtl="1"/>
                      <a:endParaRPr lang="he-IL" dirty="0"/>
                    </a:p>
                  </a:txBody>
                  <a:tcPr/>
                </a:tc>
                <a:tc>
                  <a:txBody>
                    <a:bodyPr/>
                    <a:lstStyle/>
                    <a:p>
                      <a:pPr rtl="1"/>
                      <a:r>
                        <a:rPr lang="he-IL" dirty="0" smtClean="0"/>
                        <a:t>חנו זמן קצר ולא היה להם זמן לסדר את הכול לחניה ולפעמים</a:t>
                      </a:r>
                      <a:r>
                        <a:rPr lang="he-IL" baseline="0" dirty="0" smtClean="0"/>
                        <a:t> המשיכו גם כשסיימו להתארגן</a:t>
                      </a:r>
                      <a:endParaRPr lang="he-IL" dirty="0"/>
                    </a:p>
                  </a:txBody>
                  <a:tcPr/>
                </a:tc>
                <a:extLst>
                  <a:ext uri="{0D108BD9-81ED-4DB2-BD59-A6C34878D82A}">
                    <a16:rowId xmlns:a16="http://schemas.microsoft.com/office/drawing/2014/main" val="24229475"/>
                  </a:ext>
                </a:extLst>
              </a:tr>
            </a:tbl>
          </a:graphicData>
        </a:graphic>
      </p:graphicFrame>
    </p:spTree>
    <p:extLst>
      <p:ext uri="{BB962C8B-B14F-4D97-AF65-F5344CB8AC3E}">
        <p14:creationId xmlns:p14="http://schemas.microsoft.com/office/powerpoint/2010/main" val="3538344270"/>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2262</TotalTime>
  <Words>4846</Words>
  <Application>Microsoft Office PowerPoint</Application>
  <PresentationFormat>מסך רחב</PresentationFormat>
  <Paragraphs>422</Paragraphs>
  <Slides>46</Slides>
  <Notes>0</Notes>
  <HiddenSlides>0</HiddenSlides>
  <MMClips>0</MMClips>
  <ScaleCrop>false</ScaleCrop>
  <HeadingPairs>
    <vt:vector size="6" baseType="variant">
      <vt:variant>
        <vt:lpstr>גופנים בשימוש</vt:lpstr>
      </vt:variant>
      <vt:variant>
        <vt:i4>11</vt:i4>
      </vt:variant>
      <vt:variant>
        <vt:lpstr>ערכת נושא</vt:lpstr>
      </vt:variant>
      <vt:variant>
        <vt:i4>1</vt:i4>
      </vt:variant>
      <vt:variant>
        <vt:lpstr>כותרות שקופיות</vt:lpstr>
      </vt:variant>
      <vt:variant>
        <vt:i4>46</vt:i4>
      </vt:variant>
    </vt:vector>
  </HeadingPairs>
  <TitlesOfParts>
    <vt:vector size="58" baseType="lpstr">
      <vt:lpstr>Arial</vt:lpstr>
      <vt:lpstr>Calibri</vt:lpstr>
      <vt:lpstr>Calibri Light</vt:lpstr>
      <vt:lpstr>David</vt:lpstr>
      <vt:lpstr>FrankRuehl</vt:lpstr>
      <vt:lpstr>Guttman Drogolin</vt:lpstr>
      <vt:lpstr>Guttman Frank</vt:lpstr>
      <vt:lpstr>Guttman Frnew</vt:lpstr>
      <vt:lpstr>Guttman Yad-Brush</vt:lpstr>
      <vt:lpstr>Narkisim</vt:lpstr>
      <vt:lpstr>Times New Roman</vt:lpstr>
      <vt:lpstr>ערכת נושא Office</vt:lpstr>
      <vt:lpstr>זכרתי לך חסד נעורייך  אהבת כלולתייך לכתך אחרי במדבר  בארץ לא זרועה </vt:lpstr>
      <vt:lpstr>ההליכה בעקבות הענן</vt:lpstr>
      <vt:lpstr>במדבר ט, טו-כג: ההליכה בעקבות הענן</vt:lpstr>
      <vt:lpstr>פשט הפסוקים</vt:lpstr>
      <vt:lpstr>העמקה בפשט הפסוקים </vt:lpstr>
      <vt:lpstr>תפקידי הענן</vt:lpstr>
      <vt:lpstr>מה מלמדת אותנו התורה באמצעות 'סיפור על עננים'?</vt:lpstr>
      <vt:lpstr>לימוד הספורנו</vt:lpstr>
      <vt:lpstr>זכותם של ישראל: מעקב אחרי הפסוקים לפי הספורנו</vt:lpstr>
      <vt:lpstr>חג סוכות – שמחת ההליכה אחרי ה'</vt:lpstr>
      <vt:lpstr>פרק י'</vt:lpstr>
      <vt:lpstr>במדבר י' - החצוצרות</vt:lpstr>
      <vt:lpstr>השלם את הטבלה המסכמת את ההוראות הקשורות בחצוצרות:</vt:lpstr>
      <vt:lpstr>תפקיד החצוצרות - במדבר</vt:lpstr>
      <vt:lpstr>למה דווקא חצוצרות?</vt:lpstr>
      <vt:lpstr>חצוצרות - לדורות</vt:lpstr>
      <vt:lpstr>מצגת של PowerPoint‏</vt:lpstr>
      <vt:lpstr>חצוצרות-  במסעות החיים</vt:lpstr>
      <vt:lpstr>כוחה  של תפילה – שקופית אישית</vt:lpstr>
      <vt:lpstr>פרק י'</vt:lpstr>
      <vt:lpstr>במדבר י</vt:lpstr>
      <vt:lpstr>מדוע מוזכרים שמות הנשיאים?</vt:lpstr>
      <vt:lpstr>רמב"ן</vt:lpstr>
      <vt:lpstr>על הרמב"ן – שקופית אישית</vt:lpstr>
      <vt:lpstr>רמב"ן על פרשת הנשיאים</vt:lpstr>
      <vt:lpstr>מצגת של PowerPoint‏</vt:lpstr>
      <vt:lpstr>בחר תמונה הממחישה בעיניך את חשיבותם של מנהיגים ומדריכים עבור האדם </vt:lpstr>
      <vt:lpstr>מצגת של PowerPoint‏</vt:lpstr>
      <vt:lpstr>הפניה לחובב</vt:lpstr>
      <vt:lpstr>פירוש הרמב"ן</vt:lpstr>
      <vt:lpstr>חובב</vt:lpstr>
      <vt:lpstr>והיית לנו לעיניים</vt:lpstr>
      <vt:lpstr>והיית לנו לעיניים (2)</vt:lpstr>
      <vt:lpstr>הטוב ההוא</vt:lpstr>
      <vt:lpstr>אז מה למדנו מתיאור 'הבקשה מחובב'?</vt:lpstr>
      <vt:lpstr>סיכום – השענות על גורמים מקצועיים</vt:lpstr>
      <vt:lpstr>מצגת של PowerPoint‏</vt:lpstr>
      <vt:lpstr>תפילת משה – במדבר י'</vt:lpstr>
      <vt:lpstr>הקדמה – תפילת משה</vt:lpstr>
      <vt:lpstr>עיון בפסוקים</vt:lpstr>
      <vt:lpstr>תפילת משה – מדרש ספרי זוטא</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זכרתי לך חסד נעורייך  אהבת כלולתייך לכתך אחרי במדבר  בארץ לא זרועה</dc:title>
  <dc:creator>יהונתן</dc:creator>
  <cp:lastModifiedBy>חדר מחשבים</cp:lastModifiedBy>
  <cp:revision>68</cp:revision>
  <dcterms:created xsi:type="dcterms:W3CDTF">2020-09-29T05:28:14Z</dcterms:created>
  <dcterms:modified xsi:type="dcterms:W3CDTF">2024-02-19T12:49:12Z</dcterms:modified>
</cp:coreProperties>
</file>