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autoCompressPictures="0">
  <p:sldMasterIdLst>
    <p:sldMasterId id="2147483648" r:id="rId1"/>
  </p:sldMasterIdLst>
  <p:sldIdLst>
    <p:sldId id="256" r:id="rId2"/>
    <p:sldId id="304" r:id="rId3"/>
    <p:sldId id="296" r:id="rId4"/>
    <p:sldId id="295" r:id="rId5"/>
    <p:sldId id="317" r:id="rId6"/>
    <p:sldId id="303" r:id="rId7"/>
    <p:sldId id="315" r:id="rId8"/>
    <p:sldId id="270" r:id="rId9"/>
    <p:sldId id="272" r:id="rId10"/>
    <p:sldId id="257" r:id="rId11"/>
    <p:sldId id="258" r:id="rId12"/>
    <p:sldId id="259" r:id="rId13"/>
    <p:sldId id="260" r:id="rId14"/>
    <p:sldId id="262" r:id="rId15"/>
    <p:sldId id="271" r:id="rId16"/>
    <p:sldId id="261" r:id="rId17"/>
    <p:sldId id="266" r:id="rId18"/>
    <p:sldId id="263" r:id="rId19"/>
    <p:sldId id="273" r:id="rId20"/>
    <p:sldId id="264" r:id="rId21"/>
    <p:sldId id="318" r:id="rId22"/>
    <p:sldId id="268" r:id="rId23"/>
    <p:sldId id="269" r:id="rId24"/>
    <p:sldId id="316" r:id="rId25"/>
    <p:sldId id="298" r:id="rId26"/>
    <p:sldId id="311" r:id="rId27"/>
    <p:sldId id="312" r:id="rId28"/>
    <p:sldId id="313" r:id="rId29"/>
    <p:sldId id="314" r:id="rId30"/>
    <p:sldId id="306" r:id="rId31"/>
    <p:sldId id="307" r:id="rId32"/>
    <p:sldId id="299" r:id="rId33"/>
    <p:sldId id="300" r:id="rId34"/>
    <p:sldId id="301" r:id="rId35"/>
    <p:sldId id="302" r:id="rId36"/>
    <p:sldId id="309" r:id="rId37"/>
    <p:sldId id="308" r:id="rId38"/>
    <p:sldId id="275"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DA0A8E-A265-4146-811E-F0B3F873E067}" v="2" dt="2020-05-21T10:26:10.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632" autoAdjust="0"/>
    <p:restoredTop sz="94660"/>
  </p:normalViewPr>
  <p:slideViewPr>
    <p:cSldViewPr snapToGrid="0">
      <p:cViewPr varScale="1">
        <p:scale>
          <a:sx n="67" d="100"/>
          <a:sy n="67" d="100"/>
        </p:scale>
        <p:origin x="9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נעמי עיני" userId="4ffd0b8735338106" providerId="LiveId" clId="{84DA0A8E-A265-4146-811E-F0B3F873E067}"/>
    <pc:docChg chg="modSld">
      <pc:chgData name="נעמי עיני" userId="4ffd0b8735338106" providerId="LiveId" clId="{84DA0A8E-A265-4146-811E-F0B3F873E067}" dt="2020-05-21T10:32:01.754" v="2" actId="6549"/>
      <pc:docMkLst>
        <pc:docMk/>
      </pc:docMkLst>
      <pc:sldChg chg="addSp delSp modSp">
        <pc:chgData name="נעמי עיני" userId="4ffd0b8735338106" providerId="LiveId" clId="{84DA0A8E-A265-4146-811E-F0B3F873E067}" dt="2020-05-21T10:26:10.039" v="1"/>
        <pc:sldMkLst>
          <pc:docMk/>
          <pc:sldMk cId="2359591314" sldId="260"/>
        </pc:sldMkLst>
        <pc:spChg chg="add del mod">
          <ac:chgData name="נעמי עיני" userId="4ffd0b8735338106" providerId="LiveId" clId="{84DA0A8E-A265-4146-811E-F0B3F873E067}" dt="2020-05-21T10:26:10.039" v="1"/>
          <ac:spMkLst>
            <pc:docMk/>
            <pc:sldMk cId="2359591314" sldId="260"/>
            <ac:spMk id="5" creationId="{A5CF9E28-4583-40E7-AF7B-4EA3157D8FAB}"/>
          </ac:spMkLst>
        </pc:spChg>
      </pc:sldChg>
      <pc:sldChg chg="modSp mod">
        <pc:chgData name="נעמי עיני" userId="4ffd0b8735338106" providerId="LiveId" clId="{84DA0A8E-A265-4146-811E-F0B3F873E067}" dt="2020-05-21T10:32:01.754" v="2" actId="6549"/>
        <pc:sldMkLst>
          <pc:docMk/>
          <pc:sldMk cId="205558518" sldId="271"/>
        </pc:sldMkLst>
        <pc:spChg chg="mod">
          <ac:chgData name="נעמי עיני" userId="4ffd0b8735338106" providerId="LiveId" clId="{84DA0A8E-A265-4146-811E-F0B3F873E067}" dt="2020-05-21T10:32:01.754" v="2" actId="6549"/>
          <ac:spMkLst>
            <pc:docMk/>
            <pc:sldMk cId="205558518" sldId="271"/>
            <ac:spMk id="3" creationId="{27B4B310-86D3-45E1-89C4-140BA893E1AF}"/>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7AD19-7640-465E-A758-D7292F3C77B6}" type="doc">
      <dgm:prSet loTypeId="urn:microsoft.com/office/officeart/2005/8/layout/matrix3" loCatId="matrix" qsTypeId="urn:microsoft.com/office/officeart/2005/8/quickstyle/simple2" qsCatId="simple" csTypeId="urn:microsoft.com/office/officeart/2005/8/colors/accent1_2" csCatId="accent1"/>
      <dgm:spPr/>
      <dgm:t>
        <a:bodyPr/>
        <a:lstStyle/>
        <a:p>
          <a:endParaRPr lang="en-US"/>
        </a:p>
      </dgm:t>
    </dgm:pt>
    <dgm:pt modelId="{B40F9B22-4634-4482-B3F3-FBEED60B48D6}">
      <dgm:prSet/>
      <dgm:spPr/>
      <dgm:t>
        <a:bodyPr/>
        <a:lstStyle/>
        <a:p>
          <a:r>
            <a:rPr lang="he-IL" dirty="0"/>
            <a:t>אחת </a:t>
          </a:r>
          <a:r>
            <a:rPr lang="he-IL" b="1" dirty="0"/>
            <a:t>התיאוריות</a:t>
          </a:r>
          <a:r>
            <a:rPr lang="he-IL" dirty="0"/>
            <a:t> הקוגניטיביות המסבירות את תהליך הלמידה היא </a:t>
          </a:r>
          <a:r>
            <a:rPr lang="he-IL" dirty="0" err="1"/>
            <a:t>הגשטאלט</a:t>
          </a:r>
          <a:r>
            <a:rPr lang="he-IL" dirty="0"/>
            <a:t>.</a:t>
          </a:r>
          <a:endParaRPr lang="en-US" dirty="0"/>
        </a:p>
      </dgm:t>
    </dgm:pt>
    <dgm:pt modelId="{13F1708F-FDE4-43B7-B7E2-C1A4B538251A}" type="parTrans" cxnId="{D27C2463-291A-4306-A3DB-AFB5DCAA8CCC}">
      <dgm:prSet/>
      <dgm:spPr/>
      <dgm:t>
        <a:bodyPr/>
        <a:lstStyle/>
        <a:p>
          <a:endParaRPr lang="en-US"/>
        </a:p>
      </dgm:t>
    </dgm:pt>
    <dgm:pt modelId="{F4BB0753-FDAD-4D37-8B43-59B952385120}" type="sibTrans" cxnId="{D27C2463-291A-4306-A3DB-AFB5DCAA8CCC}">
      <dgm:prSet/>
      <dgm:spPr/>
      <dgm:t>
        <a:bodyPr/>
        <a:lstStyle/>
        <a:p>
          <a:endParaRPr lang="en-US"/>
        </a:p>
      </dgm:t>
    </dgm:pt>
    <dgm:pt modelId="{2AC2818C-33A6-4ECC-8CCB-39880DADED66}">
      <dgm:prSet/>
      <dgm:spPr/>
      <dgm:t>
        <a:bodyPr/>
        <a:lstStyle/>
        <a:p>
          <a:r>
            <a:rPr lang="he-IL"/>
            <a:t>תיאוריית הגשטאלט מתמקדת בתבנית השלמה של ההתנהגות וטוענת שלא ניתן לפרק אותה לקשרי גירוי תגובה.</a:t>
          </a:r>
          <a:endParaRPr lang="en-US"/>
        </a:p>
      </dgm:t>
    </dgm:pt>
    <dgm:pt modelId="{FC2867A0-5BDB-469B-B28B-1001B69FD602}" type="parTrans" cxnId="{378F76A9-E924-49AA-860C-C6A2B0E5AE9F}">
      <dgm:prSet/>
      <dgm:spPr/>
      <dgm:t>
        <a:bodyPr/>
        <a:lstStyle/>
        <a:p>
          <a:endParaRPr lang="en-US"/>
        </a:p>
      </dgm:t>
    </dgm:pt>
    <dgm:pt modelId="{75A02B5A-7154-436B-AD79-F64D846BF139}" type="sibTrans" cxnId="{378F76A9-E924-49AA-860C-C6A2B0E5AE9F}">
      <dgm:prSet/>
      <dgm:spPr/>
      <dgm:t>
        <a:bodyPr/>
        <a:lstStyle/>
        <a:p>
          <a:endParaRPr lang="en-US"/>
        </a:p>
      </dgm:t>
    </dgm:pt>
    <dgm:pt modelId="{AEA7F451-7EC9-4EFD-9534-0C09F89D4FAB}">
      <dgm:prSet/>
      <dgm:spPr/>
      <dgm:t>
        <a:bodyPr/>
        <a:lstStyle/>
        <a:p>
          <a:r>
            <a:rPr lang="he-IL"/>
            <a:t>לטענתה- לתבנית השלמה יש משמעות רחבה יותר, מאשר לסך כל המשמעויות שיש לכל גירוי בנפרד.</a:t>
          </a:r>
          <a:endParaRPr lang="en-US"/>
        </a:p>
      </dgm:t>
    </dgm:pt>
    <dgm:pt modelId="{34D6E45B-08D0-4974-BBB8-355CD4EA079B}" type="parTrans" cxnId="{53D74B14-C932-4454-A1CA-55C9C9FB3849}">
      <dgm:prSet/>
      <dgm:spPr/>
      <dgm:t>
        <a:bodyPr/>
        <a:lstStyle/>
        <a:p>
          <a:endParaRPr lang="en-US"/>
        </a:p>
      </dgm:t>
    </dgm:pt>
    <dgm:pt modelId="{7EFE9D1E-8CFD-4445-8D12-271006D3EC18}" type="sibTrans" cxnId="{53D74B14-C932-4454-A1CA-55C9C9FB3849}">
      <dgm:prSet/>
      <dgm:spPr/>
      <dgm:t>
        <a:bodyPr/>
        <a:lstStyle/>
        <a:p>
          <a:endParaRPr lang="en-US"/>
        </a:p>
      </dgm:t>
    </dgm:pt>
    <dgm:pt modelId="{4BCC91CC-DBD8-434C-BB0B-3FF4B49BEE60}">
      <dgm:prSet/>
      <dgm:spPr/>
      <dgm:t>
        <a:bodyPr/>
        <a:lstStyle/>
        <a:p>
          <a:r>
            <a:rPr lang="he-IL"/>
            <a:t>חוקרי הגשטלט טבעו את המושג: "</a:t>
          </a:r>
          <a:r>
            <a:rPr lang="he-IL" b="1"/>
            <a:t>השלם הוא יותר מסכום חלקיו."</a:t>
          </a:r>
          <a:endParaRPr lang="en-US"/>
        </a:p>
      </dgm:t>
    </dgm:pt>
    <dgm:pt modelId="{1BA7059B-FB4B-4B00-B02C-3F50CD9BB36B}" type="parTrans" cxnId="{83B3A2D4-D335-4422-97BB-D6E5817C4D2C}">
      <dgm:prSet/>
      <dgm:spPr/>
      <dgm:t>
        <a:bodyPr/>
        <a:lstStyle/>
        <a:p>
          <a:endParaRPr lang="en-US"/>
        </a:p>
      </dgm:t>
    </dgm:pt>
    <dgm:pt modelId="{885F3CC6-FBBB-49D9-9EA2-93E627589E0E}" type="sibTrans" cxnId="{83B3A2D4-D335-4422-97BB-D6E5817C4D2C}">
      <dgm:prSet/>
      <dgm:spPr/>
      <dgm:t>
        <a:bodyPr/>
        <a:lstStyle/>
        <a:p>
          <a:endParaRPr lang="en-US"/>
        </a:p>
      </dgm:t>
    </dgm:pt>
    <dgm:pt modelId="{F77164A1-362F-4290-8134-5A983ECB86CE}" type="pres">
      <dgm:prSet presAssocID="{1CA7AD19-7640-465E-A758-D7292F3C77B6}" presName="matrix" presStyleCnt="0">
        <dgm:presLayoutVars>
          <dgm:chMax val="1"/>
          <dgm:dir/>
          <dgm:resizeHandles val="exact"/>
        </dgm:presLayoutVars>
      </dgm:prSet>
      <dgm:spPr/>
    </dgm:pt>
    <dgm:pt modelId="{A3F4F80F-8446-43BF-ABA1-C470F47D7648}" type="pres">
      <dgm:prSet presAssocID="{1CA7AD19-7640-465E-A758-D7292F3C77B6}" presName="diamond" presStyleLbl="bgShp" presStyleIdx="0" presStyleCnt="1"/>
      <dgm:spPr/>
    </dgm:pt>
    <dgm:pt modelId="{D0AB8A41-6D75-45B6-87D1-98FF06994D95}" type="pres">
      <dgm:prSet presAssocID="{1CA7AD19-7640-465E-A758-D7292F3C77B6}" presName="quad1" presStyleLbl="node1" presStyleIdx="0" presStyleCnt="4">
        <dgm:presLayoutVars>
          <dgm:chMax val="0"/>
          <dgm:chPref val="0"/>
          <dgm:bulletEnabled val="1"/>
        </dgm:presLayoutVars>
      </dgm:prSet>
      <dgm:spPr/>
    </dgm:pt>
    <dgm:pt modelId="{DCE97667-AE11-4D1B-B336-B6CC32C0CEE6}" type="pres">
      <dgm:prSet presAssocID="{1CA7AD19-7640-465E-A758-D7292F3C77B6}" presName="quad2" presStyleLbl="node1" presStyleIdx="1" presStyleCnt="4">
        <dgm:presLayoutVars>
          <dgm:chMax val="0"/>
          <dgm:chPref val="0"/>
          <dgm:bulletEnabled val="1"/>
        </dgm:presLayoutVars>
      </dgm:prSet>
      <dgm:spPr/>
    </dgm:pt>
    <dgm:pt modelId="{574B567A-3BCD-4337-9639-4A409283AA5D}" type="pres">
      <dgm:prSet presAssocID="{1CA7AD19-7640-465E-A758-D7292F3C77B6}" presName="quad3" presStyleLbl="node1" presStyleIdx="2" presStyleCnt="4">
        <dgm:presLayoutVars>
          <dgm:chMax val="0"/>
          <dgm:chPref val="0"/>
          <dgm:bulletEnabled val="1"/>
        </dgm:presLayoutVars>
      </dgm:prSet>
      <dgm:spPr/>
    </dgm:pt>
    <dgm:pt modelId="{A13661F6-C98F-4EE1-AFA2-49D51F35D3B8}" type="pres">
      <dgm:prSet presAssocID="{1CA7AD19-7640-465E-A758-D7292F3C77B6}" presName="quad4" presStyleLbl="node1" presStyleIdx="3" presStyleCnt="4">
        <dgm:presLayoutVars>
          <dgm:chMax val="0"/>
          <dgm:chPref val="0"/>
          <dgm:bulletEnabled val="1"/>
        </dgm:presLayoutVars>
      </dgm:prSet>
      <dgm:spPr/>
    </dgm:pt>
  </dgm:ptLst>
  <dgm:cxnLst>
    <dgm:cxn modelId="{53D74B14-C932-4454-A1CA-55C9C9FB3849}" srcId="{1CA7AD19-7640-465E-A758-D7292F3C77B6}" destId="{AEA7F451-7EC9-4EFD-9534-0C09F89D4FAB}" srcOrd="2" destOrd="0" parTransId="{34D6E45B-08D0-4974-BBB8-355CD4EA079B}" sibTransId="{7EFE9D1E-8CFD-4445-8D12-271006D3EC18}"/>
    <dgm:cxn modelId="{D27C2463-291A-4306-A3DB-AFB5DCAA8CCC}" srcId="{1CA7AD19-7640-465E-A758-D7292F3C77B6}" destId="{B40F9B22-4634-4482-B3F3-FBEED60B48D6}" srcOrd="0" destOrd="0" parTransId="{13F1708F-FDE4-43B7-B7E2-C1A4B538251A}" sibTransId="{F4BB0753-FDAD-4D37-8B43-59B952385120}"/>
    <dgm:cxn modelId="{31C05197-BCEB-46E4-99B8-697BCC7DFB4C}" type="presOf" srcId="{1CA7AD19-7640-465E-A758-D7292F3C77B6}" destId="{F77164A1-362F-4290-8134-5A983ECB86CE}" srcOrd="0" destOrd="0" presId="urn:microsoft.com/office/officeart/2005/8/layout/matrix3"/>
    <dgm:cxn modelId="{F5D1699A-858A-43D1-B17D-D5B5BE029DE4}" type="presOf" srcId="{B40F9B22-4634-4482-B3F3-FBEED60B48D6}" destId="{D0AB8A41-6D75-45B6-87D1-98FF06994D95}" srcOrd="0" destOrd="0" presId="urn:microsoft.com/office/officeart/2005/8/layout/matrix3"/>
    <dgm:cxn modelId="{378F76A9-E924-49AA-860C-C6A2B0E5AE9F}" srcId="{1CA7AD19-7640-465E-A758-D7292F3C77B6}" destId="{2AC2818C-33A6-4ECC-8CCB-39880DADED66}" srcOrd="1" destOrd="0" parTransId="{FC2867A0-5BDB-469B-B28B-1001B69FD602}" sibTransId="{75A02B5A-7154-436B-AD79-F64D846BF139}"/>
    <dgm:cxn modelId="{403A52B5-824B-4B63-AABC-93A9CAF505D5}" type="presOf" srcId="{4BCC91CC-DBD8-434C-BB0B-3FF4B49BEE60}" destId="{A13661F6-C98F-4EE1-AFA2-49D51F35D3B8}" srcOrd="0" destOrd="0" presId="urn:microsoft.com/office/officeart/2005/8/layout/matrix3"/>
    <dgm:cxn modelId="{83B3A2D4-D335-4422-97BB-D6E5817C4D2C}" srcId="{1CA7AD19-7640-465E-A758-D7292F3C77B6}" destId="{4BCC91CC-DBD8-434C-BB0B-3FF4B49BEE60}" srcOrd="3" destOrd="0" parTransId="{1BA7059B-FB4B-4B00-B02C-3F50CD9BB36B}" sibTransId="{885F3CC6-FBBB-49D9-9EA2-93E627589E0E}"/>
    <dgm:cxn modelId="{CEA149D9-FA7E-4B21-BAE4-3E03F2652AE0}" type="presOf" srcId="{AEA7F451-7EC9-4EFD-9534-0C09F89D4FAB}" destId="{574B567A-3BCD-4337-9639-4A409283AA5D}" srcOrd="0" destOrd="0" presId="urn:microsoft.com/office/officeart/2005/8/layout/matrix3"/>
    <dgm:cxn modelId="{A4FFA5F3-2D5D-43E7-8DB9-79A7D3A69FA3}" type="presOf" srcId="{2AC2818C-33A6-4ECC-8CCB-39880DADED66}" destId="{DCE97667-AE11-4D1B-B336-B6CC32C0CEE6}" srcOrd="0" destOrd="0" presId="urn:microsoft.com/office/officeart/2005/8/layout/matrix3"/>
    <dgm:cxn modelId="{3B1C1173-05EA-470A-A29D-CEA5257ABE7C}" type="presParOf" srcId="{F77164A1-362F-4290-8134-5A983ECB86CE}" destId="{A3F4F80F-8446-43BF-ABA1-C470F47D7648}" srcOrd="0" destOrd="0" presId="urn:microsoft.com/office/officeart/2005/8/layout/matrix3"/>
    <dgm:cxn modelId="{1D785DDF-9C6D-48AE-9FE8-DFA9CC675598}" type="presParOf" srcId="{F77164A1-362F-4290-8134-5A983ECB86CE}" destId="{D0AB8A41-6D75-45B6-87D1-98FF06994D95}" srcOrd="1" destOrd="0" presId="urn:microsoft.com/office/officeart/2005/8/layout/matrix3"/>
    <dgm:cxn modelId="{1D9F5BFF-82D3-4BF1-86B8-A26B9922E6D9}" type="presParOf" srcId="{F77164A1-362F-4290-8134-5A983ECB86CE}" destId="{DCE97667-AE11-4D1B-B336-B6CC32C0CEE6}" srcOrd="2" destOrd="0" presId="urn:microsoft.com/office/officeart/2005/8/layout/matrix3"/>
    <dgm:cxn modelId="{30DE55B1-40BA-4736-861E-3862C5F831BF}" type="presParOf" srcId="{F77164A1-362F-4290-8134-5A983ECB86CE}" destId="{574B567A-3BCD-4337-9639-4A409283AA5D}" srcOrd="3" destOrd="0" presId="urn:microsoft.com/office/officeart/2005/8/layout/matrix3"/>
    <dgm:cxn modelId="{E325E2C4-71B6-4590-A33A-457EAD70AEF4}" type="presParOf" srcId="{F77164A1-362F-4290-8134-5A983ECB86CE}" destId="{A13661F6-C98F-4EE1-AFA2-49D51F35D3B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E2EEF7-A141-4421-B0C2-5459067FBC00}" type="doc">
      <dgm:prSet loTypeId="urn:microsoft.com/office/officeart/2005/8/layout/hierarchy1" loCatId="hierarchy" qsTypeId="urn:microsoft.com/office/officeart/2005/8/quickstyle/simple2" qsCatId="simple" csTypeId="urn:microsoft.com/office/officeart/2005/8/colors/colorful2" csCatId="colorful" phldr="1"/>
      <dgm:spPr/>
      <dgm:t>
        <a:bodyPr/>
        <a:lstStyle/>
        <a:p>
          <a:endParaRPr lang="en-US"/>
        </a:p>
      </dgm:t>
    </dgm:pt>
    <dgm:pt modelId="{BF3F34F3-1956-4F64-AA97-5820BF571588}">
      <dgm:prSet/>
      <dgm:spPr/>
      <dgm:t>
        <a:bodyPr/>
        <a:lstStyle/>
        <a:p>
          <a:r>
            <a:rPr lang="he-IL" b="1" dirty="0"/>
            <a:t>קרבה</a:t>
          </a:r>
          <a:r>
            <a:rPr lang="he-IL" dirty="0"/>
            <a:t> - עצמים או אנשים שקרובים אלי בזמן ובמרחב נוטים להיות משויכים האחד אל השני, ולהניח את התשתית לסכֵמה.</a:t>
          </a:r>
          <a:endParaRPr lang="en-US" dirty="0"/>
        </a:p>
      </dgm:t>
    </dgm:pt>
    <dgm:pt modelId="{99D3AECD-3CBB-4D67-A013-4C950FF86C4C}" type="parTrans" cxnId="{04F3CA6E-1B1E-4D71-A639-FB18F91DBBB5}">
      <dgm:prSet/>
      <dgm:spPr/>
      <dgm:t>
        <a:bodyPr/>
        <a:lstStyle/>
        <a:p>
          <a:endParaRPr lang="en-US"/>
        </a:p>
      </dgm:t>
    </dgm:pt>
    <dgm:pt modelId="{7A4500B5-8DA2-4331-8FE8-4A6190368525}" type="sibTrans" cxnId="{04F3CA6E-1B1E-4D71-A639-FB18F91DBBB5}">
      <dgm:prSet/>
      <dgm:spPr/>
      <dgm:t>
        <a:bodyPr/>
        <a:lstStyle/>
        <a:p>
          <a:endParaRPr lang="en-US"/>
        </a:p>
      </dgm:t>
    </dgm:pt>
    <dgm:pt modelId="{82D2BA0A-5DB4-4E82-A4CD-0AFC658234DA}">
      <dgm:prSet/>
      <dgm:spPr/>
      <dgm:t>
        <a:bodyPr/>
        <a:lstStyle/>
        <a:p>
          <a:r>
            <a:rPr lang="he-IL" b="1"/>
            <a:t>דמות/רקע </a:t>
          </a:r>
          <a:r>
            <a:rPr lang="he-IL"/>
            <a:t>- בתוך הסכֵמה יש משמעות רבה לפרטים ולתפאורה. לפי ורטהיימר, הרקע (הֶקשר) הופך לחלק משמעותי בתוך התבנית ולעיתים הוא ה- תבנית.</a:t>
          </a:r>
          <a:endParaRPr lang="en-US"/>
        </a:p>
      </dgm:t>
    </dgm:pt>
    <dgm:pt modelId="{E6458BB3-C559-40F7-AB7A-C3FCE2261B64}" type="parTrans" cxnId="{CDE8DF24-3011-4DEE-8EC5-54E251CD028C}">
      <dgm:prSet/>
      <dgm:spPr/>
      <dgm:t>
        <a:bodyPr/>
        <a:lstStyle/>
        <a:p>
          <a:endParaRPr lang="en-US"/>
        </a:p>
      </dgm:t>
    </dgm:pt>
    <dgm:pt modelId="{74EE5F4E-C29F-4DBA-98CB-9BF9B1F9CF53}" type="sibTrans" cxnId="{CDE8DF24-3011-4DEE-8EC5-54E251CD028C}">
      <dgm:prSet/>
      <dgm:spPr/>
      <dgm:t>
        <a:bodyPr/>
        <a:lstStyle/>
        <a:p>
          <a:endParaRPr lang="en-US"/>
        </a:p>
      </dgm:t>
    </dgm:pt>
    <dgm:pt modelId="{B7F1AEB7-EDA5-4E11-B998-AEFBFA8F5322}">
      <dgm:prSet/>
      <dgm:spPr/>
      <dgm:t>
        <a:bodyPr/>
        <a:lstStyle/>
        <a:p>
          <a:r>
            <a:rPr lang="he-IL" b="1"/>
            <a:t>דמיון</a:t>
          </a:r>
          <a:r>
            <a:rPr lang="he-IL"/>
            <a:t> - היצירה של תבנית של סכמה מנסה למצוא עיקרון משותף שיסביר את המציאות באופן שיהיה ברור יותר לפרט. כל הסימנים והמידע שמועבר יטופלו תחת אותו עיקרון משותף.</a:t>
          </a:r>
          <a:endParaRPr lang="en-US"/>
        </a:p>
      </dgm:t>
    </dgm:pt>
    <dgm:pt modelId="{E1C6B31B-A0A4-4BCB-9742-3FAF3E32E1DF}" type="parTrans" cxnId="{BCBCF467-FDE9-4A54-B370-1A3EB62E0FD5}">
      <dgm:prSet/>
      <dgm:spPr/>
      <dgm:t>
        <a:bodyPr/>
        <a:lstStyle/>
        <a:p>
          <a:endParaRPr lang="en-US"/>
        </a:p>
      </dgm:t>
    </dgm:pt>
    <dgm:pt modelId="{5650491D-B3C5-42C2-9C5A-F951568E365D}" type="sibTrans" cxnId="{BCBCF467-FDE9-4A54-B370-1A3EB62E0FD5}">
      <dgm:prSet/>
      <dgm:spPr/>
      <dgm:t>
        <a:bodyPr/>
        <a:lstStyle/>
        <a:p>
          <a:endParaRPr lang="en-US"/>
        </a:p>
      </dgm:t>
    </dgm:pt>
    <dgm:pt modelId="{3930F2D7-B2F9-4E86-A4D0-75876D90DD07}" type="pres">
      <dgm:prSet presAssocID="{BEE2EEF7-A141-4421-B0C2-5459067FBC00}" presName="hierChild1" presStyleCnt="0">
        <dgm:presLayoutVars>
          <dgm:chPref val="1"/>
          <dgm:dir/>
          <dgm:animOne val="branch"/>
          <dgm:animLvl val="lvl"/>
          <dgm:resizeHandles/>
        </dgm:presLayoutVars>
      </dgm:prSet>
      <dgm:spPr/>
    </dgm:pt>
    <dgm:pt modelId="{095D4E2C-A45C-46DA-A0D9-A4E0837DEEC2}" type="pres">
      <dgm:prSet presAssocID="{BF3F34F3-1956-4F64-AA97-5820BF571588}" presName="hierRoot1" presStyleCnt="0"/>
      <dgm:spPr/>
    </dgm:pt>
    <dgm:pt modelId="{75961092-7A85-4AF7-A6ED-6050288542FD}" type="pres">
      <dgm:prSet presAssocID="{BF3F34F3-1956-4F64-AA97-5820BF571588}" presName="composite" presStyleCnt="0"/>
      <dgm:spPr/>
    </dgm:pt>
    <dgm:pt modelId="{4B4ADF57-A92F-41E6-A286-26A03C4ACC7B}" type="pres">
      <dgm:prSet presAssocID="{BF3F34F3-1956-4F64-AA97-5820BF571588}" presName="background" presStyleLbl="node0" presStyleIdx="0" presStyleCnt="3"/>
      <dgm:spPr/>
    </dgm:pt>
    <dgm:pt modelId="{0A35AE1B-6FE0-409F-9C2B-139617C9DEEE}" type="pres">
      <dgm:prSet presAssocID="{BF3F34F3-1956-4F64-AA97-5820BF571588}" presName="text" presStyleLbl="fgAcc0" presStyleIdx="0" presStyleCnt="3" custScaleY="145784">
        <dgm:presLayoutVars>
          <dgm:chPref val="3"/>
        </dgm:presLayoutVars>
      </dgm:prSet>
      <dgm:spPr/>
    </dgm:pt>
    <dgm:pt modelId="{DED98965-C00D-495E-A705-B78858F2A7BE}" type="pres">
      <dgm:prSet presAssocID="{BF3F34F3-1956-4F64-AA97-5820BF571588}" presName="hierChild2" presStyleCnt="0"/>
      <dgm:spPr/>
    </dgm:pt>
    <dgm:pt modelId="{F8A38593-B433-400B-8CFB-4CDF382E927A}" type="pres">
      <dgm:prSet presAssocID="{82D2BA0A-5DB4-4E82-A4CD-0AFC658234DA}" presName="hierRoot1" presStyleCnt="0"/>
      <dgm:spPr/>
    </dgm:pt>
    <dgm:pt modelId="{4BB3486F-C1DB-4550-A0C9-4BF93D1B2B68}" type="pres">
      <dgm:prSet presAssocID="{82D2BA0A-5DB4-4E82-A4CD-0AFC658234DA}" presName="composite" presStyleCnt="0"/>
      <dgm:spPr/>
    </dgm:pt>
    <dgm:pt modelId="{4636F4FE-63F7-47EC-8F95-C8E828BA9FD7}" type="pres">
      <dgm:prSet presAssocID="{82D2BA0A-5DB4-4E82-A4CD-0AFC658234DA}" presName="background" presStyleLbl="node0" presStyleIdx="1" presStyleCnt="3"/>
      <dgm:spPr/>
    </dgm:pt>
    <dgm:pt modelId="{62765A09-2E3D-40A4-A4FA-D678679AA3D3}" type="pres">
      <dgm:prSet presAssocID="{82D2BA0A-5DB4-4E82-A4CD-0AFC658234DA}" presName="text" presStyleLbl="fgAcc0" presStyleIdx="1" presStyleCnt="3" custScaleY="188950">
        <dgm:presLayoutVars>
          <dgm:chPref val="3"/>
        </dgm:presLayoutVars>
      </dgm:prSet>
      <dgm:spPr/>
    </dgm:pt>
    <dgm:pt modelId="{458DF093-E445-4DA4-8C7F-9FA623C1C837}" type="pres">
      <dgm:prSet presAssocID="{82D2BA0A-5DB4-4E82-A4CD-0AFC658234DA}" presName="hierChild2" presStyleCnt="0"/>
      <dgm:spPr/>
    </dgm:pt>
    <dgm:pt modelId="{EA161E79-E5AD-4F6F-8F44-074E9529332E}" type="pres">
      <dgm:prSet presAssocID="{B7F1AEB7-EDA5-4E11-B998-AEFBFA8F5322}" presName="hierRoot1" presStyleCnt="0"/>
      <dgm:spPr/>
    </dgm:pt>
    <dgm:pt modelId="{AF15FC51-9EFC-4F85-8140-2AA675E9B7D4}" type="pres">
      <dgm:prSet presAssocID="{B7F1AEB7-EDA5-4E11-B998-AEFBFA8F5322}" presName="composite" presStyleCnt="0"/>
      <dgm:spPr/>
    </dgm:pt>
    <dgm:pt modelId="{23F3DAAF-9264-4AF3-85B8-2B76FC16D493}" type="pres">
      <dgm:prSet presAssocID="{B7F1AEB7-EDA5-4E11-B998-AEFBFA8F5322}" presName="background" presStyleLbl="node0" presStyleIdx="2" presStyleCnt="3"/>
      <dgm:spPr/>
    </dgm:pt>
    <dgm:pt modelId="{CE79C7FF-F01A-4639-B11F-170108D75CEE}" type="pres">
      <dgm:prSet presAssocID="{B7F1AEB7-EDA5-4E11-B998-AEFBFA8F5322}" presName="text" presStyleLbl="fgAcc0" presStyleIdx="2" presStyleCnt="3" custScaleY="188566">
        <dgm:presLayoutVars>
          <dgm:chPref val="3"/>
        </dgm:presLayoutVars>
      </dgm:prSet>
      <dgm:spPr/>
    </dgm:pt>
    <dgm:pt modelId="{63F1E1A0-4247-4D67-A528-42DBDBDB6818}" type="pres">
      <dgm:prSet presAssocID="{B7F1AEB7-EDA5-4E11-B998-AEFBFA8F5322}" presName="hierChild2" presStyleCnt="0"/>
      <dgm:spPr/>
    </dgm:pt>
  </dgm:ptLst>
  <dgm:cxnLst>
    <dgm:cxn modelId="{9FB62C18-F799-4289-9DAD-446231EFF56B}" type="presOf" srcId="{BEE2EEF7-A141-4421-B0C2-5459067FBC00}" destId="{3930F2D7-B2F9-4E86-A4D0-75876D90DD07}" srcOrd="0" destOrd="0" presId="urn:microsoft.com/office/officeart/2005/8/layout/hierarchy1"/>
    <dgm:cxn modelId="{E9B02E18-A306-43F5-B83F-15D4C86D6216}" type="presOf" srcId="{B7F1AEB7-EDA5-4E11-B998-AEFBFA8F5322}" destId="{CE79C7FF-F01A-4639-B11F-170108D75CEE}" srcOrd="0" destOrd="0" presId="urn:microsoft.com/office/officeart/2005/8/layout/hierarchy1"/>
    <dgm:cxn modelId="{CDE8DF24-3011-4DEE-8EC5-54E251CD028C}" srcId="{BEE2EEF7-A141-4421-B0C2-5459067FBC00}" destId="{82D2BA0A-5DB4-4E82-A4CD-0AFC658234DA}" srcOrd="1" destOrd="0" parTransId="{E6458BB3-C559-40F7-AB7A-C3FCE2261B64}" sibTransId="{74EE5F4E-C29F-4DBA-98CB-9BF9B1F9CF53}"/>
    <dgm:cxn modelId="{BCBCF467-FDE9-4A54-B370-1A3EB62E0FD5}" srcId="{BEE2EEF7-A141-4421-B0C2-5459067FBC00}" destId="{B7F1AEB7-EDA5-4E11-B998-AEFBFA8F5322}" srcOrd="2" destOrd="0" parTransId="{E1C6B31B-A0A4-4BCB-9742-3FAF3E32E1DF}" sibTransId="{5650491D-B3C5-42C2-9C5A-F951568E365D}"/>
    <dgm:cxn modelId="{04F3CA6E-1B1E-4D71-A639-FB18F91DBBB5}" srcId="{BEE2EEF7-A141-4421-B0C2-5459067FBC00}" destId="{BF3F34F3-1956-4F64-AA97-5820BF571588}" srcOrd="0" destOrd="0" parTransId="{99D3AECD-3CBB-4D67-A013-4C950FF86C4C}" sibTransId="{7A4500B5-8DA2-4331-8FE8-4A6190368525}"/>
    <dgm:cxn modelId="{50C65683-C2EC-407D-8A8F-A4A09D8D9210}" type="presOf" srcId="{BF3F34F3-1956-4F64-AA97-5820BF571588}" destId="{0A35AE1B-6FE0-409F-9C2B-139617C9DEEE}" srcOrd="0" destOrd="0" presId="urn:microsoft.com/office/officeart/2005/8/layout/hierarchy1"/>
    <dgm:cxn modelId="{304ABD8D-C439-4F61-9432-932EA2A04100}" type="presOf" srcId="{82D2BA0A-5DB4-4E82-A4CD-0AFC658234DA}" destId="{62765A09-2E3D-40A4-A4FA-D678679AA3D3}" srcOrd="0" destOrd="0" presId="urn:microsoft.com/office/officeart/2005/8/layout/hierarchy1"/>
    <dgm:cxn modelId="{08A7CB32-FA81-4942-9618-BED52435A985}" type="presParOf" srcId="{3930F2D7-B2F9-4E86-A4D0-75876D90DD07}" destId="{095D4E2C-A45C-46DA-A0D9-A4E0837DEEC2}" srcOrd="0" destOrd="0" presId="urn:microsoft.com/office/officeart/2005/8/layout/hierarchy1"/>
    <dgm:cxn modelId="{A2585AE6-AA7F-4006-893A-8F8FE1DDCE46}" type="presParOf" srcId="{095D4E2C-A45C-46DA-A0D9-A4E0837DEEC2}" destId="{75961092-7A85-4AF7-A6ED-6050288542FD}" srcOrd="0" destOrd="0" presId="urn:microsoft.com/office/officeart/2005/8/layout/hierarchy1"/>
    <dgm:cxn modelId="{B2768E16-51D6-412A-9E38-66BFBC47E583}" type="presParOf" srcId="{75961092-7A85-4AF7-A6ED-6050288542FD}" destId="{4B4ADF57-A92F-41E6-A286-26A03C4ACC7B}" srcOrd="0" destOrd="0" presId="urn:microsoft.com/office/officeart/2005/8/layout/hierarchy1"/>
    <dgm:cxn modelId="{46A82831-F004-45B5-B225-7CFF1D3B8469}" type="presParOf" srcId="{75961092-7A85-4AF7-A6ED-6050288542FD}" destId="{0A35AE1B-6FE0-409F-9C2B-139617C9DEEE}" srcOrd="1" destOrd="0" presId="urn:microsoft.com/office/officeart/2005/8/layout/hierarchy1"/>
    <dgm:cxn modelId="{CD359BD6-371D-4F3B-A4C0-FD6688A6F9EB}" type="presParOf" srcId="{095D4E2C-A45C-46DA-A0D9-A4E0837DEEC2}" destId="{DED98965-C00D-495E-A705-B78858F2A7BE}" srcOrd="1" destOrd="0" presId="urn:microsoft.com/office/officeart/2005/8/layout/hierarchy1"/>
    <dgm:cxn modelId="{B0010668-5882-4591-A92B-098228F3DCCA}" type="presParOf" srcId="{3930F2D7-B2F9-4E86-A4D0-75876D90DD07}" destId="{F8A38593-B433-400B-8CFB-4CDF382E927A}" srcOrd="1" destOrd="0" presId="urn:microsoft.com/office/officeart/2005/8/layout/hierarchy1"/>
    <dgm:cxn modelId="{1CECF371-CF64-40E5-9D4D-E05828BA6E88}" type="presParOf" srcId="{F8A38593-B433-400B-8CFB-4CDF382E927A}" destId="{4BB3486F-C1DB-4550-A0C9-4BF93D1B2B68}" srcOrd="0" destOrd="0" presId="urn:microsoft.com/office/officeart/2005/8/layout/hierarchy1"/>
    <dgm:cxn modelId="{987B7004-3710-41F4-A227-D539A8C6F964}" type="presParOf" srcId="{4BB3486F-C1DB-4550-A0C9-4BF93D1B2B68}" destId="{4636F4FE-63F7-47EC-8F95-C8E828BA9FD7}" srcOrd="0" destOrd="0" presId="urn:microsoft.com/office/officeart/2005/8/layout/hierarchy1"/>
    <dgm:cxn modelId="{526DEC86-02F6-485B-89CF-218A107F8BC3}" type="presParOf" srcId="{4BB3486F-C1DB-4550-A0C9-4BF93D1B2B68}" destId="{62765A09-2E3D-40A4-A4FA-D678679AA3D3}" srcOrd="1" destOrd="0" presId="urn:microsoft.com/office/officeart/2005/8/layout/hierarchy1"/>
    <dgm:cxn modelId="{2C81325F-4CD5-45EF-A2E9-08AB6F0C4936}" type="presParOf" srcId="{F8A38593-B433-400B-8CFB-4CDF382E927A}" destId="{458DF093-E445-4DA4-8C7F-9FA623C1C837}" srcOrd="1" destOrd="0" presId="urn:microsoft.com/office/officeart/2005/8/layout/hierarchy1"/>
    <dgm:cxn modelId="{8AB23532-C8D2-4E68-8A1B-44EA98618E5D}" type="presParOf" srcId="{3930F2D7-B2F9-4E86-A4D0-75876D90DD07}" destId="{EA161E79-E5AD-4F6F-8F44-074E9529332E}" srcOrd="2" destOrd="0" presId="urn:microsoft.com/office/officeart/2005/8/layout/hierarchy1"/>
    <dgm:cxn modelId="{912338AD-A466-4E1A-9B7E-6DBA3B32F4F8}" type="presParOf" srcId="{EA161E79-E5AD-4F6F-8F44-074E9529332E}" destId="{AF15FC51-9EFC-4F85-8140-2AA675E9B7D4}" srcOrd="0" destOrd="0" presId="urn:microsoft.com/office/officeart/2005/8/layout/hierarchy1"/>
    <dgm:cxn modelId="{C8541607-ED8E-4840-801C-DDE4BB777128}" type="presParOf" srcId="{AF15FC51-9EFC-4F85-8140-2AA675E9B7D4}" destId="{23F3DAAF-9264-4AF3-85B8-2B76FC16D493}" srcOrd="0" destOrd="0" presId="urn:microsoft.com/office/officeart/2005/8/layout/hierarchy1"/>
    <dgm:cxn modelId="{4C2EE2E4-0514-4EC0-8570-6B3E397B9D0F}" type="presParOf" srcId="{AF15FC51-9EFC-4F85-8140-2AA675E9B7D4}" destId="{CE79C7FF-F01A-4639-B11F-170108D75CEE}" srcOrd="1" destOrd="0" presId="urn:microsoft.com/office/officeart/2005/8/layout/hierarchy1"/>
    <dgm:cxn modelId="{35A072B9-6883-4381-9BE2-CAD7F0C95A7C}" type="presParOf" srcId="{EA161E79-E5AD-4F6F-8F44-074E9529332E}" destId="{63F1E1A0-4247-4D67-A528-42DBDBDB68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2CA4DD-C3FB-4886-8EB7-F09AC2A5864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D88150F-D621-451D-B0D0-DBB1FD85DC98}">
      <dgm:prSet/>
      <dgm:spPr/>
      <dgm:t>
        <a:bodyPr/>
        <a:lstStyle/>
        <a:p>
          <a:r>
            <a:rPr lang="he-IL"/>
            <a:t>"אאוריקה!"</a:t>
          </a:r>
          <a:endParaRPr lang="en-US"/>
        </a:p>
      </dgm:t>
    </dgm:pt>
    <dgm:pt modelId="{A1EA95F4-778F-4E54-881F-1A4400827012}" type="parTrans" cxnId="{5789C85C-8676-4F6E-97B8-AE10972DFAB2}">
      <dgm:prSet/>
      <dgm:spPr/>
      <dgm:t>
        <a:bodyPr/>
        <a:lstStyle/>
        <a:p>
          <a:endParaRPr lang="en-US"/>
        </a:p>
      </dgm:t>
    </dgm:pt>
    <dgm:pt modelId="{4ADE4937-BB07-4CCD-9259-73E427CCBC95}" type="sibTrans" cxnId="{5789C85C-8676-4F6E-97B8-AE10972DFAB2}">
      <dgm:prSet/>
      <dgm:spPr/>
      <dgm:t>
        <a:bodyPr/>
        <a:lstStyle/>
        <a:p>
          <a:endParaRPr lang="en-US"/>
        </a:p>
      </dgm:t>
    </dgm:pt>
    <dgm:pt modelId="{17903AC8-E470-4516-B661-F0D4C3912A80}">
      <dgm:prSet/>
      <dgm:spPr/>
      <dgm:t>
        <a:bodyPr/>
        <a:lstStyle/>
        <a:p>
          <a:r>
            <a:rPr lang="he-IL"/>
            <a:t>תהליך פתאומי של שינוי בתפישה ובהבנה של היחסים בין הגירויים. </a:t>
          </a:r>
          <a:endParaRPr lang="en-US"/>
        </a:p>
      </dgm:t>
    </dgm:pt>
    <dgm:pt modelId="{A9B262E6-010A-4519-8619-016FD944BF44}" type="parTrans" cxnId="{5D70C88E-18D7-484E-9D19-1A079F41EE00}">
      <dgm:prSet/>
      <dgm:spPr/>
      <dgm:t>
        <a:bodyPr/>
        <a:lstStyle/>
        <a:p>
          <a:endParaRPr lang="en-US"/>
        </a:p>
      </dgm:t>
    </dgm:pt>
    <dgm:pt modelId="{3DEFD613-E023-4635-993C-19C15E0C5F7D}" type="sibTrans" cxnId="{5D70C88E-18D7-484E-9D19-1A079F41EE00}">
      <dgm:prSet/>
      <dgm:spPr/>
      <dgm:t>
        <a:bodyPr/>
        <a:lstStyle/>
        <a:p>
          <a:endParaRPr lang="en-US"/>
        </a:p>
      </dgm:t>
    </dgm:pt>
    <dgm:pt modelId="{C0A4A590-5140-4749-96F9-B667A9119A07}">
      <dgm:prSet/>
      <dgm:spPr/>
      <dgm:t>
        <a:bodyPr/>
        <a:lstStyle/>
        <a:p>
          <a:r>
            <a:rPr lang="he-IL"/>
            <a:t>תהליך של שינוי (לאו דווקא גלוי) ב"קופסא השחורה".</a:t>
          </a:r>
          <a:endParaRPr lang="en-US"/>
        </a:p>
      </dgm:t>
    </dgm:pt>
    <dgm:pt modelId="{4111FF17-FB2C-46C9-8F13-CABD79B4DD58}" type="parTrans" cxnId="{2540CEF3-23B9-4E5A-9295-B06B61D3D669}">
      <dgm:prSet/>
      <dgm:spPr/>
      <dgm:t>
        <a:bodyPr/>
        <a:lstStyle/>
        <a:p>
          <a:endParaRPr lang="en-US"/>
        </a:p>
      </dgm:t>
    </dgm:pt>
    <dgm:pt modelId="{0BE65131-16CF-4183-AE2D-E9BBC98B1E61}" type="sibTrans" cxnId="{2540CEF3-23B9-4E5A-9295-B06B61D3D669}">
      <dgm:prSet/>
      <dgm:spPr/>
      <dgm:t>
        <a:bodyPr/>
        <a:lstStyle/>
        <a:p>
          <a:endParaRPr lang="en-US"/>
        </a:p>
      </dgm:t>
    </dgm:pt>
    <dgm:pt modelId="{B0FDDB0F-F022-41B7-87D9-3FE90C137B87}" type="pres">
      <dgm:prSet presAssocID="{E22CA4DD-C3FB-4886-8EB7-F09AC2A5864A}" presName="root" presStyleCnt="0">
        <dgm:presLayoutVars>
          <dgm:dir/>
          <dgm:resizeHandles val="exact"/>
        </dgm:presLayoutVars>
      </dgm:prSet>
      <dgm:spPr/>
    </dgm:pt>
    <dgm:pt modelId="{81F360BD-E35C-4A53-A012-0C114399A1A9}" type="pres">
      <dgm:prSet presAssocID="{AD88150F-D621-451D-B0D0-DBB1FD85DC98}" presName="compNode" presStyleCnt="0"/>
      <dgm:spPr/>
    </dgm:pt>
    <dgm:pt modelId="{8BE80ACD-AF6C-468F-9BE2-DD5446CB1782}" type="pres">
      <dgm:prSet presAssocID="{AD88150F-D621-451D-B0D0-DBB1FD85DC98}" presName="bgRect" presStyleLbl="bgShp" presStyleIdx="0" presStyleCnt="3"/>
      <dgm:spPr/>
    </dgm:pt>
    <dgm:pt modelId="{C101551C-3C83-4169-85EE-DBECCD6D0845}" type="pres">
      <dgm:prSet presAssocID="{AD88150F-D621-451D-B0D0-DBB1FD85DC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ue"/>
        </a:ext>
      </dgm:extLst>
    </dgm:pt>
    <dgm:pt modelId="{99A1D0C0-B030-4C40-9BE5-E678301AF0D1}" type="pres">
      <dgm:prSet presAssocID="{AD88150F-D621-451D-B0D0-DBB1FD85DC98}" presName="spaceRect" presStyleCnt="0"/>
      <dgm:spPr/>
    </dgm:pt>
    <dgm:pt modelId="{A3A39E0A-61AC-4ABA-9EE4-A81BF06DE07E}" type="pres">
      <dgm:prSet presAssocID="{AD88150F-D621-451D-B0D0-DBB1FD85DC98}" presName="parTx" presStyleLbl="revTx" presStyleIdx="0" presStyleCnt="3">
        <dgm:presLayoutVars>
          <dgm:chMax val="0"/>
          <dgm:chPref val="0"/>
        </dgm:presLayoutVars>
      </dgm:prSet>
      <dgm:spPr/>
    </dgm:pt>
    <dgm:pt modelId="{74A0C17C-D182-4257-84C9-C6F80CEB7799}" type="pres">
      <dgm:prSet presAssocID="{4ADE4937-BB07-4CCD-9259-73E427CCBC95}" presName="sibTrans" presStyleCnt="0"/>
      <dgm:spPr/>
    </dgm:pt>
    <dgm:pt modelId="{25D3051E-230F-47A3-B072-C22223FD2F61}" type="pres">
      <dgm:prSet presAssocID="{17903AC8-E470-4516-B661-F0D4C3912A80}" presName="compNode" presStyleCnt="0"/>
      <dgm:spPr/>
    </dgm:pt>
    <dgm:pt modelId="{9D608DE4-6EF2-4850-825D-77E6BAD9DEBA}" type="pres">
      <dgm:prSet presAssocID="{17903AC8-E470-4516-B661-F0D4C3912A80}" presName="bgRect" presStyleLbl="bgShp" presStyleIdx="1" presStyleCnt="3"/>
      <dgm:spPr/>
    </dgm:pt>
    <dgm:pt modelId="{BEF40FDA-49BB-4798-8041-2C788B5B5D27}" type="pres">
      <dgm:prSet presAssocID="{17903AC8-E470-4516-B661-F0D4C3912A8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22910DF6-55B4-466D-9825-AE8AB40DD691}" type="pres">
      <dgm:prSet presAssocID="{17903AC8-E470-4516-B661-F0D4C3912A80}" presName="spaceRect" presStyleCnt="0"/>
      <dgm:spPr/>
    </dgm:pt>
    <dgm:pt modelId="{04C63CAF-2F01-4E3F-AC55-6C2DBF598279}" type="pres">
      <dgm:prSet presAssocID="{17903AC8-E470-4516-B661-F0D4C3912A80}" presName="parTx" presStyleLbl="revTx" presStyleIdx="1" presStyleCnt="3">
        <dgm:presLayoutVars>
          <dgm:chMax val="0"/>
          <dgm:chPref val="0"/>
        </dgm:presLayoutVars>
      </dgm:prSet>
      <dgm:spPr/>
    </dgm:pt>
    <dgm:pt modelId="{E697C20D-BCA1-4ADD-80E3-A05EFB344890}" type="pres">
      <dgm:prSet presAssocID="{3DEFD613-E023-4635-993C-19C15E0C5F7D}" presName="sibTrans" presStyleCnt="0"/>
      <dgm:spPr/>
    </dgm:pt>
    <dgm:pt modelId="{3B44CE9A-89FB-41DA-8DD5-4AD8636F12B3}" type="pres">
      <dgm:prSet presAssocID="{C0A4A590-5140-4749-96F9-B667A9119A07}" presName="compNode" presStyleCnt="0"/>
      <dgm:spPr/>
    </dgm:pt>
    <dgm:pt modelId="{2925DEAD-0CBB-4D71-95FD-EBDAB72CFA0E}" type="pres">
      <dgm:prSet presAssocID="{C0A4A590-5140-4749-96F9-B667A9119A07}" presName="bgRect" presStyleLbl="bgShp" presStyleIdx="2" presStyleCnt="3"/>
      <dgm:spPr/>
    </dgm:pt>
    <dgm:pt modelId="{9B7DD84B-8787-42A0-832D-E5D063AF59D2}" type="pres">
      <dgm:prSet presAssocID="{C0A4A590-5140-4749-96F9-B667A9119A0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36833CA1-4368-4940-A4BC-BE35DEB3841B}" type="pres">
      <dgm:prSet presAssocID="{C0A4A590-5140-4749-96F9-B667A9119A07}" presName="spaceRect" presStyleCnt="0"/>
      <dgm:spPr/>
    </dgm:pt>
    <dgm:pt modelId="{EE828B46-A5F9-4AE8-BDAC-A282988AE90F}" type="pres">
      <dgm:prSet presAssocID="{C0A4A590-5140-4749-96F9-B667A9119A07}" presName="parTx" presStyleLbl="revTx" presStyleIdx="2" presStyleCnt="3">
        <dgm:presLayoutVars>
          <dgm:chMax val="0"/>
          <dgm:chPref val="0"/>
        </dgm:presLayoutVars>
      </dgm:prSet>
      <dgm:spPr/>
    </dgm:pt>
  </dgm:ptLst>
  <dgm:cxnLst>
    <dgm:cxn modelId="{B855390E-7F49-41EB-852C-7853A0539E0E}" type="presOf" srcId="{C0A4A590-5140-4749-96F9-B667A9119A07}" destId="{EE828B46-A5F9-4AE8-BDAC-A282988AE90F}" srcOrd="0" destOrd="0" presId="urn:microsoft.com/office/officeart/2018/2/layout/IconVerticalSolidList"/>
    <dgm:cxn modelId="{5789C85C-8676-4F6E-97B8-AE10972DFAB2}" srcId="{E22CA4DD-C3FB-4886-8EB7-F09AC2A5864A}" destId="{AD88150F-D621-451D-B0D0-DBB1FD85DC98}" srcOrd="0" destOrd="0" parTransId="{A1EA95F4-778F-4E54-881F-1A4400827012}" sibTransId="{4ADE4937-BB07-4CCD-9259-73E427CCBC95}"/>
    <dgm:cxn modelId="{B929E980-3321-4FE3-9C00-4BF83C799865}" type="presOf" srcId="{AD88150F-D621-451D-B0D0-DBB1FD85DC98}" destId="{A3A39E0A-61AC-4ABA-9EE4-A81BF06DE07E}" srcOrd="0" destOrd="0" presId="urn:microsoft.com/office/officeart/2018/2/layout/IconVerticalSolidList"/>
    <dgm:cxn modelId="{5D70C88E-18D7-484E-9D19-1A079F41EE00}" srcId="{E22CA4DD-C3FB-4886-8EB7-F09AC2A5864A}" destId="{17903AC8-E470-4516-B661-F0D4C3912A80}" srcOrd="1" destOrd="0" parTransId="{A9B262E6-010A-4519-8619-016FD944BF44}" sibTransId="{3DEFD613-E023-4635-993C-19C15E0C5F7D}"/>
    <dgm:cxn modelId="{39F048C5-A418-4C93-A4E8-38C679C0527E}" type="presOf" srcId="{E22CA4DD-C3FB-4886-8EB7-F09AC2A5864A}" destId="{B0FDDB0F-F022-41B7-87D9-3FE90C137B87}" srcOrd="0" destOrd="0" presId="urn:microsoft.com/office/officeart/2018/2/layout/IconVerticalSolidList"/>
    <dgm:cxn modelId="{7BABE4E2-4F65-4AED-B378-21A437518F98}" type="presOf" srcId="{17903AC8-E470-4516-B661-F0D4C3912A80}" destId="{04C63CAF-2F01-4E3F-AC55-6C2DBF598279}" srcOrd="0" destOrd="0" presId="urn:microsoft.com/office/officeart/2018/2/layout/IconVerticalSolidList"/>
    <dgm:cxn modelId="{2540CEF3-23B9-4E5A-9295-B06B61D3D669}" srcId="{E22CA4DD-C3FB-4886-8EB7-F09AC2A5864A}" destId="{C0A4A590-5140-4749-96F9-B667A9119A07}" srcOrd="2" destOrd="0" parTransId="{4111FF17-FB2C-46C9-8F13-CABD79B4DD58}" sibTransId="{0BE65131-16CF-4183-AE2D-E9BBC98B1E61}"/>
    <dgm:cxn modelId="{0A70F233-5129-4CBB-A026-68CD83BC9BD1}" type="presParOf" srcId="{B0FDDB0F-F022-41B7-87D9-3FE90C137B87}" destId="{81F360BD-E35C-4A53-A012-0C114399A1A9}" srcOrd="0" destOrd="0" presId="urn:microsoft.com/office/officeart/2018/2/layout/IconVerticalSolidList"/>
    <dgm:cxn modelId="{F59D3BCD-A69D-4A18-B41A-4C5620E3F6D6}" type="presParOf" srcId="{81F360BD-E35C-4A53-A012-0C114399A1A9}" destId="{8BE80ACD-AF6C-468F-9BE2-DD5446CB1782}" srcOrd="0" destOrd="0" presId="urn:microsoft.com/office/officeart/2018/2/layout/IconVerticalSolidList"/>
    <dgm:cxn modelId="{9F6523DE-5EBD-4D6F-AC56-DCD68FB03149}" type="presParOf" srcId="{81F360BD-E35C-4A53-A012-0C114399A1A9}" destId="{C101551C-3C83-4169-85EE-DBECCD6D0845}" srcOrd="1" destOrd="0" presId="urn:microsoft.com/office/officeart/2018/2/layout/IconVerticalSolidList"/>
    <dgm:cxn modelId="{91BF5838-C155-4488-939F-3546DF4EB7BB}" type="presParOf" srcId="{81F360BD-E35C-4A53-A012-0C114399A1A9}" destId="{99A1D0C0-B030-4C40-9BE5-E678301AF0D1}" srcOrd="2" destOrd="0" presId="urn:microsoft.com/office/officeart/2018/2/layout/IconVerticalSolidList"/>
    <dgm:cxn modelId="{8D3CA81A-8E37-4216-9E8B-25BF7E618BCC}" type="presParOf" srcId="{81F360BD-E35C-4A53-A012-0C114399A1A9}" destId="{A3A39E0A-61AC-4ABA-9EE4-A81BF06DE07E}" srcOrd="3" destOrd="0" presId="urn:microsoft.com/office/officeart/2018/2/layout/IconVerticalSolidList"/>
    <dgm:cxn modelId="{338FD64B-C2BC-46AA-A912-70CE3C27E608}" type="presParOf" srcId="{B0FDDB0F-F022-41B7-87D9-3FE90C137B87}" destId="{74A0C17C-D182-4257-84C9-C6F80CEB7799}" srcOrd="1" destOrd="0" presId="urn:microsoft.com/office/officeart/2018/2/layout/IconVerticalSolidList"/>
    <dgm:cxn modelId="{9A62B86B-F18A-48D5-8AE9-D3334A2749C0}" type="presParOf" srcId="{B0FDDB0F-F022-41B7-87D9-3FE90C137B87}" destId="{25D3051E-230F-47A3-B072-C22223FD2F61}" srcOrd="2" destOrd="0" presId="urn:microsoft.com/office/officeart/2018/2/layout/IconVerticalSolidList"/>
    <dgm:cxn modelId="{6746ACF8-A7B6-4581-A19F-D12D50575CD6}" type="presParOf" srcId="{25D3051E-230F-47A3-B072-C22223FD2F61}" destId="{9D608DE4-6EF2-4850-825D-77E6BAD9DEBA}" srcOrd="0" destOrd="0" presId="urn:microsoft.com/office/officeart/2018/2/layout/IconVerticalSolidList"/>
    <dgm:cxn modelId="{77011C7F-5C66-45E3-A791-F2C288EBAA38}" type="presParOf" srcId="{25D3051E-230F-47A3-B072-C22223FD2F61}" destId="{BEF40FDA-49BB-4798-8041-2C788B5B5D27}" srcOrd="1" destOrd="0" presId="urn:microsoft.com/office/officeart/2018/2/layout/IconVerticalSolidList"/>
    <dgm:cxn modelId="{BD323495-5448-42EC-AC25-534275F9F9BE}" type="presParOf" srcId="{25D3051E-230F-47A3-B072-C22223FD2F61}" destId="{22910DF6-55B4-466D-9825-AE8AB40DD691}" srcOrd="2" destOrd="0" presId="urn:microsoft.com/office/officeart/2018/2/layout/IconVerticalSolidList"/>
    <dgm:cxn modelId="{26C475B6-CE92-473D-B9F1-D03990CC8171}" type="presParOf" srcId="{25D3051E-230F-47A3-B072-C22223FD2F61}" destId="{04C63CAF-2F01-4E3F-AC55-6C2DBF598279}" srcOrd="3" destOrd="0" presId="urn:microsoft.com/office/officeart/2018/2/layout/IconVerticalSolidList"/>
    <dgm:cxn modelId="{D267EA75-D98D-4289-B03A-20904671684E}" type="presParOf" srcId="{B0FDDB0F-F022-41B7-87D9-3FE90C137B87}" destId="{E697C20D-BCA1-4ADD-80E3-A05EFB344890}" srcOrd="3" destOrd="0" presId="urn:microsoft.com/office/officeart/2018/2/layout/IconVerticalSolidList"/>
    <dgm:cxn modelId="{28F0C44F-0662-419A-816F-8321D7AD1B5D}" type="presParOf" srcId="{B0FDDB0F-F022-41B7-87D9-3FE90C137B87}" destId="{3B44CE9A-89FB-41DA-8DD5-4AD8636F12B3}" srcOrd="4" destOrd="0" presId="urn:microsoft.com/office/officeart/2018/2/layout/IconVerticalSolidList"/>
    <dgm:cxn modelId="{F35803FC-15EE-4C42-8449-B37041D37ACF}" type="presParOf" srcId="{3B44CE9A-89FB-41DA-8DD5-4AD8636F12B3}" destId="{2925DEAD-0CBB-4D71-95FD-EBDAB72CFA0E}" srcOrd="0" destOrd="0" presId="urn:microsoft.com/office/officeart/2018/2/layout/IconVerticalSolidList"/>
    <dgm:cxn modelId="{126B1C67-35CD-440F-B717-5054693B2950}" type="presParOf" srcId="{3B44CE9A-89FB-41DA-8DD5-4AD8636F12B3}" destId="{9B7DD84B-8787-42A0-832D-E5D063AF59D2}" srcOrd="1" destOrd="0" presId="urn:microsoft.com/office/officeart/2018/2/layout/IconVerticalSolidList"/>
    <dgm:cxn modelId="{56A07E0B-DD23-497B-9130-B02DA8CF7FF1}" type="presParOf" srcId="{3B44CE9A-89FB-41DA-8DD5-4AD8636F12B3}" destId="{36833CA1-4368-4940-A4BC-BE35DEB3841B}" srcOrd="2" destOrd="0" presId="urn:microsoft.com/office/officeart/2018/2/layout/IconVerticalSolidList"/>
    <dgm:cxn modelId="{8794C9AF-ED32-4BD7-AF46-37C425401C6A}" type="presParOf" srcId="{3B44CE9A-89FB-41DA-8DD5-4AD8636F12B3}" destId="{EE828B46-A5F9-4AE8-BDAC-A282988AE9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4F80F-8446-43BF-ABA1-C470F47D7648}">
      <dsp:nvSpPr>
        <dsp:cNvPr id="0" name=""/>
        <dsp:cNvSpPr/>
      </dsp:nvSpPr>
      <dsp:spPr>
        <a:xfrm>
          <a:off x="2799798" y="0"/>
          <a:ext cx="5536715" cy="553671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0AB8A41-6D75-45B6-87D1-98FF06994D95}">
      <dsp:nvSpPr>
        <dsp:cNvPr id="0" name=""/>
        <dsp:cNvSpPr/>
      </dsp:nvSpPr>
      <dsp:spPr>
        <a:xfrm>
          <a:off x="3325786" y="525987"/>
          <a:ext cx="2159318" cy="2159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dirty="0"/>
            <a:t>אחת </a:t>
          </a:r>
          <a:r>
            <a:rPr lang="he-IL" sz="1800" b="1" kern="1200" dirty="0"/>
            <a:t>התיאוריות</a:t>
          </a:r>
          <a:r>
            <a:rPr lang="he-IL" sz="1800" kern="1200" dirty="0"/>
            <a:t> הקוגניטיביות המסבירות את תהליך הלמידה היא </a:t>
          </a:r>
          <a:r>
            <a:rPr lang="he-IL" sz="1800" kern="1200" dirty="0" err="1"/>
            <a:t>הגשטאלט</a:t>
          </a:r>
          <a:r>
            <a:rPr lang="he-IL" sz="1800" kern="1200" dirty="0"/>
            <a:t>.</a:t>
          </a:r>
          <a:endParaRPr lang="en-US" sz="1800" kern="1200" dirty="0"/>
        </a:p>
      </dsp:txBody>
      <dsp:txXfrm>
        <a:off x="3431195" y="631396"/>
        <a:ext cx="1948500" cy="1948500"/>
      </dsp:txXfrm>
    </dsp:sp>
    <dsp:sp modelId="{DCE97667-AE11-4D1B-B336-B6CC32C0CEE6}">
      <dsp:nvSpPr>
        <dsp:cNvPr id="0" name=""/>
        <dsp:cNvSpPr/>
      </dsp:nvSpPr>
      <dsp:spPr>
        <a:xfrm>
          <a:off x="5651206" y="525987"/>
          <a:ext cx="2159318" cy="2159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a:t>תיאוריית הגשטאלט מתמקדת בתבנית השלמה של ההתנהגות וטוענת שלא ניתן לפרק אותה לקשרי גירוי תגובה.</a:t>
          </a:r>
          <a:endParaRPr lang="en-US" sz="1800" kern="1200"/>
        </a:p>
      </dsp:txBody>
      <dsp:txXfrm>
        <a:off x="5756615" y="631396"/>
        <a:ext cx="1948500" cy="1948500"/>
      </dsp:txXfrm>
    </dsp:sp>
    <dsp:sp modelId="{574B567A-3BCD-4337-9639-4A409283AA5D}">
      <dsp:nvSpPr>
        <dsp:cNvPr id="0" name=""/>
        <dsp:cNvSpPr/>
      </dsp:nvSpPr>
      <dsp:spPr>
        <a:xfrm>
          <a:off x="3325786" y="2851408"/>
          <a:ext cx="2159318" cy="2159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a:t>לטענתה- לתבנית השלמה יש משמעות רחבה יותר, מאשר לסך כל המשמעויות שיש לכל גירוי בנפרד.</a:t>
          </a:r>
          <a:endParaRPr lang="en-US" sz="1800" kern="1200"/>
        </a:p>
      </dsp:txBody>
      <dsp:txXfrm>
        <a:off x="3431195" y="2956817"/>
        <a:ext cx="1948500" cy="1948500"/>
      </dsp:txXfrm>
    </dsp:sp>
    <dsp:sp modelId="{A13661F6-C98F-4EE1-AFA2-49D51F35D3B8}">
      <dsp:nvSpPr>
        <dsp:cNvPr id="0" name=""/>
        <dsp:cNvSpPr/>
      </dsp:nvSpPr>
      <dsp:spPr>
        <a:xfrm>
          <a:off x="5651206" y="2851408"/>
          <a:ext cx="2159318" cy="21593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he-IL" sz="1800" kern="1200"/>
            <a:t>חוקרי הגשטלט טבעו את המושג: "</a:t>
          </a:r>
          <a:r>
            <a:rPr lang="he-IL" sz="1800" b="1" kern="1200"/>
            <a:t>השלם הוא יותר מסכום חלקיו."</a:t>
          </a:r>
          <a:endParaRPr lang="en-US" sz="1800" kern="1200"/>
        </a:p>
      </dsp:txBody>
      <dsp:txXfrm>
        <a:off x="5756615" y="2956817"/>
        <a:ext cx="1948500" cy="1948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ADF57-A92F-41E6-A286-26A03C4ACC7B}">
      <dsp:nvSpPr>
        <dsp:cNvPr id="0" name=""/>
        <dsp:cNvSpPr/>
      </dsp:nvSpPr>
      <dsp:spPr>
        <a:xfrm>
          <a:off x="0" y="146193"/>
          <a:ext cx="2974656" cy="275372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A35AE1B-6FE0-409F-9C2B-139617C9DEEE}">
      <dsp:nvSpPr>
        <dsp:cNvPr id="0" name=""/>
        <dsp:cNvSpPr/>
      </dsp:nvSpPr>
      <dsp:spPr>
        <a:xfrm>
          <a:off x="330517" y="460184"/>
          <a:ext cx="2974656" cy="275372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e-IL" sz="2400" b="1" kern="1200" dirty="0"/>
            <a:t>קרבה</a:t>
          </a:r>
          <a:r>
            <a:rPr lang="he-IL" sz="2400" kern="1200" dirty="0"/>
            <a:t> - עצמים או אנשים שקרובים אלי בזמן ובמרחב נוטים להיות משויכים האחד אל השני, ולהניח את התשתית לסכֵמה.</a:t>
          </a:r>
          <a:endParaRPr lang="en-US" sz="2400" kern="1200" dirty="0"/>
        </a:p>
      </dsp:txBody>
      <dsp:txXfrm>
        <a:off x="411171" y="540838"/>
        <a:ext cx="2813348" cy="2592416"/>
      </dsp:txXfrm>
    </dsp:sp>
    <dsp:sp modelId="{4636F4FE-63F7-47EC-8F95-C8E828BA9FD7}">
      <dsp:nvSpPr>
        <dsp:cNvPr id="0" name=""/>
        <dsp:cNvSpPr/>
      </dsp:nvSpPr>
      <dsp:spPr>
        <a:xfrm>
          <a:off x="3635691" y="146193"/>
          <a:ext cx="2974656" cy="35690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62765A09-2E3D-40A4-A4FA-D678679AA3D3}">
      <dsp:nvSpPr>
        <dsp:cNvPr id="0" name=""/>
        <dsp:cNvSpPr/>
      </dsp:nvSpPr>
      <dsp:spPr>
        <a:xfrm>
          <a:off x="3966209" y="460184"/>
          <a:ext cx="2974656" cy="35690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e-IL" sz="2400" b="1" kern="1200"/>
            <a:t>דמות/רקע </a:t>
          </a:r>
          <a:r>
            <a:rPr lang="he-IL" sz="2400" kern="1200"/>
            <a:t>- בתוך הסכֵמה יש משמעות רבה לפרטים ולתפאורה. לפי ורטהיימר, הרקע (הֶקשר) הופך לחלק משמעותי בתוך התבנית ולעיתים הוא ה- תבנית.</a:t>
          </a:r>
          <a:endParaRPr lang="en-US" sz="2400" kern="1200"/>
        </a:p>
      </dsp:txBody>
      <dsp:txXfrm>
        <a:off x="4053334" y="547309"/>
        <a:ext cx="2800406" cy="3394840"/>
      </dsp:txXfrm>
    </dsp:sp>
    <dsp:sp modelId="{23F3DAAF-9264-4AF3-85B8-2B76FC16D493}">
      <dsp:nvSpPr>
        <dsp:cNvPr id="0" name=""/>
        <dsp:cNvSpPr/>
      </dsp:nvSpPr>
      <dsp:spPr>
        <a:xfrm>
          <a:off x="7271383" y="146193"/>
          <a:ext cx="2974656" cy="35618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CE79C7FF-F01A-4639-B11F-170108D75CEE}">
      <dsp:nvSpPr>
        <dsp:cNvPr id="0" name=""/>
        <dsp:cNvSpPr/>
      </dsp:nvSpPr>
      <dsp:spPr>
        <a:xfrm>
          <a:off x="7601901" y="460184"/>
          <a:ext cx="2974656" cy="356183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he-IL" sz="2400" b="1" kern="1200"/>
            <a:t>דמיון</a:t>
          </a:r>
          <a:r>
            <a:rPr lang="he-IL" sz="2400" kern="1200"/>
            <a:t> - היצירה של תבנית של סכמה מנסה למצוא עיקרון משותף שיסביר את המציאות באופן שיהיה ברור יותר לפרט. כל הסימנים והמידע שמועבר יטופלו תחת אותו עיקרון משותף.</a:t>
          </a:r>
          <a:endParaRPr lang="en-US" sz="2400" kern="1200"/>
        </a:p>
      </dsp:txBody>
      <dsp:txXfrm>
        <a:off x="7689026" y="547309"/>
        <a:ext cx="2800406" cy="3387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80ACD-AF6C-468F-9BE2-DD5446CB1782}">
      <dsp:nvSpPr>
        <dsp:cNvPr id="0" name=""/>
        <dsp:cNvSpPr/>
      </dsp:nvSpPr>
      <dsp:spPr>
        <a:xfrm>
          <a:off x="0" y="509"/>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01551C-3C83-4169-85EE-DBECCD6D0845}">
      <dsp:nvSpPr>
        <dsp:cNvPr id="0" name=""/>
        <dsp:cNvSpPr/>
      </dsp:nvSpPr>
      <dsp:spPr>
        <a:xfrm>
          <a:off x="360791" y="268867"/>
          <a:ext cx="655984" cy="6559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3A39E0A-61AC-4ABA-9EE4-A81BF06DE07E}">
      <dsp:nvSpPr>
        <dsp:cNvPr id="0" name=""/>
        <dsp:cNvSpPr/>
      </dsp:nvSpPr>
      <dsp:spPr>
        <a:xfrm>
          <a:off x="1377568" y="509"/>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he-IL" sz="2500" kern="1200"/>
            <a:t>"אאוריקה!"</a:t>
          </a:r>
          <a:endParaRPr lang="en-US" sz="2500" kern="1200"/>
        </a:p>
      </dsp:txBody>
      <dsp:txXfrm>
        <a:off x="1377568" y="509"/>
        <a:ext cx="9198989" cy="1192699"/>
      </dsp:txXfrm>
    </dsp:sp>
    <dsp:sp modelId="{9D608DE4-6EF2-4850-825D-77E6BAD9DEBA}">
      <dsp:nvSpPr>
        <dsp:cNvPr id="0" name=""/>
        <dsp:cNvSpPr/>
      </dsp:nvSpPr>
      <dsp:spPr>
        <a:xfrm>
          <a:off x="0" y="1491384"/>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F40FDA-49BB-4798-8041-2C788B5B5D27}">
      <dsp:nvSpPr>
        <dsp:cNvPr id="0" name=""/>
        <dsp:cNvSpPr/>
      </dsp:nvSpPr>
      <dsp:spPr>
        <a:xfrm>
          <a:off x="360791" y="1759741"/>
          <a:ext cx="655984" cy="6559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C63CAF-2F01-4E3F-AC55-6C2DBF598279}">
      <dsp:nvSpPr>
        <dsp:cNvPr id="0" name=""/>
        <dsp:cNvSpPr/>
      </dsp:nvSpPr>
      <dsp:spPr>
        <a:xfrm>
          <a:off x="1377568" y="1491384"/>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he-IL" sz="2500" kern="1200"/>
            <a:t>תהליך פתאומי של שינוי בתפישה ובהבנה של היחסים בין הגירויים. </a:t>
          </a:r>
          <a:endParaRPr lang="en-US" sz="2500" kern="1200"/>
        </a:p>
      </dsp:txBody>
      <dsp:txXfrm>
        <a:off x="1377568" y="1491384"/>
        <a:ext cx="9198989" cy="1192699"/>
      </dsp:txXfrm>
    </dsp:sp>
    <dsp:sp modelId="{2925DEAD-0CBB-4D71-95FD-EBDAB72CFA0E}">
      <dsp:nvSpPr>
        <dsp:cNvPr id="0" name=""/>
        <dsp:cNvSpPr/>
      </dsp:nvSpPr>
      <dsp:spPr>
        <a:xfrm>
          <a:off x="0" y="2982258"/>
          <a:ext cx="10576558" cy="119269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7DD84B-8787-42A0-832D-E5D063AF59D2}">
      <dsp:nvSpPr>
        <dsp:cNvPr id="0" name=""/>
        <dsp:cNvSpPr/>
      </dsp:nvSpPr>
      <dsp:spPr>
        <a:xfrm>
          <a:off x="360791" y="3250616"/>
          <a:ext cx="655984" cy="6559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828B46-A5F9-4AE8-BDAC-A282988AE90F}">
      <dsp:nvSpPr>
        <dsp:cNvPr id="0" name=""/>
        <dsp:cNvSpPr/>
      </dsp:nvSpPr>
      <dsp:spPr>
        <a:xfrm>
          <a:off x="1377568" y="2982258"/>
          <a:ext cx="9198989" cy="11926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227" tIns="126227" rIns="126227" bIns="126227" numCol="1" spcCol="1270" anchor="ctr" anchorCtr="0">
          <a:noAutofit/>
        </a:bodyPr>
        <a:lstStyle/>
        <a:p>
          <a:pPr marL="0" lvl="0" indent="0" algn="l" defTabSz="1111250">
            <a:lnSpc>
              <a:spcPct val="90000"/>
            </a:lnSpc>
            <a:spcBef>
              <a:spcPct val="0"/>
            </a:spcBef>
            <a:spcAft>
              <a:spcPct val="35000"/>
            </a:spcAft>
            <a:buNone/>
          </a:pPr>
          <a:r>
            <a:rPr lang="he-IL" sz="2500" kern="1200"/>
            <a:t>תהליך של שינוי (לאו דווקא גלוי) ב"קופסא השחורה".</a:t>
          </a:r>
          <a:endParaRPr lang="en-US" sz="2500" kern="1200"/>
        </a:p>
      </dsp:txBody>
      <dsp:txXfrm>
        <a:off x="1377568" y="2982258"/>
        <a:ext cx="9198989" cy="119269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48A87A34-81AB-432B-8DAE-1953F412C126}" type="datetimeFigureOut">
              <a:rPr lang="en-US" dirty="0"/>
              <a:pPr/>
              <a:t>5/21/2020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r">
              <a:lnSpc>
                <a:spcPct val="80000"/>
              </a:lnSpc>
              <a:defRPr>
                <a:solidFill>
                  <a:srgbClr val="FFFEFF"/>
                </a:solidFil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804672" y="320040"/>
            <a:ext cx="3657600" cy="320040"/>
          </a:xfrm>
        </p:spPr>
        <p:txBody>
          <a:bodyPr/>
          <a:lstStyle/>
          <a:p>
            <a:fld id="{48A87A34-81AB-432B-8DAE-1953F412C126}" type="datetimeFigureOut">
              <a:rPr lang="en-US" dirty="0"/>
              <a:t>5/21/2020</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r">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5125305" y="1488985"/>
            <a:ext cx="6264350" cy="1696853"/>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r">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5118447" y="4351687"/>
            <a:ext cx="6265588" cy="170406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a:xfrm>
            <a:off x="804672" y="320040"/>
            <a:ext cx="3657600" cy="320040"/>
          </a:xfrm>
        </p:spPr>
        <p:txBody>
          <a:bodyPr/>
          <a:lstStyle/>
          <a:p>
            <a:fld id="{48A87A34-81AB-432B-8DAE-1953F412C126}" type="datetimeFigureOut">
              <a:rPr lang="en-US" dirty="0"/>
              <a:t>5/21/2020</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48A87A34-81AB-432B-8DAE-1953F412C126}" type="datetimeFigureOut">
              <a:rPr lang="en-US" dirty="0"/>
              <a:t>5/21/2020</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804672" y="320040"/>
            <a:ext cx="3657600" cy="320040"/>
          </a:xfrm>
        </p:spPr>
        <p:txBody>
          <a:bodyPr/>
          <a:lstStyle/>
          <a:p>
            <a:fld id="{48A87A34-81AB-432B-8DAE-1953F412C126}" type="datetimeFigureOut">
              <a:rPr lang="en-US" dirty="0"/>
              <a:t>5/21/2020</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5/21/2020</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99CFFE-DA0E-4054-A98E-637FEB1FA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B720E2-8A02-4886-B3F3-2C28F0DB38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C889A47C-D4C0-4050-9FD7-C6E68BB2A1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196A917C-4FB7-4EE0-B2AF-5B424C9213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AD042BA0-4DD8-41BC-8B1B-82E7C21B50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8B5FD66D-A2C4-4D2F-A79D-F9A85F1E75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D81BA58D-9E68-4371-96FD-F7FA84B86C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945C143-4385-4ECD-AEC8-E2B950C085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E47EA07A-986C-4416-8274-40317A00B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5DF9F493-715E-4E94-BC84-2D3AAED6A3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EC1E6687-33C1-4307-80DD-B44908DB30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A9831A9-B617-427A-BDC1-D2C0DFD035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F861664D-E779-4577-9079-2A51591457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0F5BBF32-13D4-43E4-A8B1-D6EF59586F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EE320952-217D-46F1-9268-CA37990B86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F3932B73-1A86-4337-8615-5F7BCC061F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CF4D47F6-8F19-461F-BC0F-462182EC1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E7FF1EC-DD12-49F9-AF1B-8DA881C24C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0F80CCAF-5784-404C-8A6C-39854025A8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B9609D2-E1D2-4E95-920F-6B1D45B2A2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2EEBF02-66CE-459B-8536-D7C4D498CB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תמונה 4" descr="נורה זוהרת תלויה לפני נורות כבויות">
            <a:extLst>
              <a:ext uri="{FF2B5EF4-FFF2-40B4-BE49-F238E27FC236}">
                <a16:creationId xmlns:a16="http://schemas.microsoft.com/office/drawing/2014/main" id="{F7AEC744-0C80-4531-8E05-64F71D48D6BC}"/>
              </a:ext>
            </a:extLst>
          </p:cNvPr>
          <p:cNvPicPr>
            <a:picLocks noChangeAspect="1"/>
          </p:cNvPicPr>
          <p:nvPr/>
        </p:nvPicPr>
        <p:blipFill rotWithShape="1">
          <a:blip r:embed="rId2"/>
          <a:srcRect t="19967" r="-1" b="29394"/>
          <a:stretch/>
        </p:blipFill>
        <p:spPr>
          <a:xfrm>
            <a:off x="1" y="10"/>
            <a:ext cx="12191695" cy="4120995"/>
          </a:xfrm>
          <a:prstGeom prst="rect">
            <a:avLst/>
          </a:prstGeom>
          <a:ln w="12700">
            <a:noFill/>
          </a:ln>
        </p:spPr>
      </p:pic>
      <p:grpSp>
        <p:nvGrpSpPr>
          <p:cNvPr id="33" name="Group 32">
            <a:extLst>
              <a:ext uri="{FF2B5EF4-FFF2-40B4-BE49-F238E27FC236}">
                <a16:creationId xmlns:a16="http://schemas.microsoft.com/office/drawing/2014/main" id="{DEDA27B9-3726-4A21-8FF8-A3B93EAA28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34" name="Isosceles Triangle 39">
              <a:extLst>
                <a:ext uri="{FF2B5EF4-FFF2-40B4-BE49-F238E27FC236}">
                  <a16:creationId xmlns:a16="http://schemas.microsoft.com/office/drawing/2014/main" id="{E1E5536E-2CC6-444C-A432-731D58F0B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8AA722D-8306-4F4C-A2CB-382699312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a:extLst>
              <a:ext uri="{FF2B5EF4-FFF2-40B4-BE49-F238E27FC236}">
                <a16:creationId xmlns:a16="http://schemas.microsoft.com/office/drawing/2014/main" id="{43481D6F-65DE-426E-8091-767FD2E88163}"/>
              </a:ext>
            </a:extLst>
          </p:cNvPr>
          <p:cNvSpPr>
            <a:spLocks noGrp="1"/>
          </p:cNvSpPr>
          <p:nvPr>
            <p:ph type="ctrTitle"/>
          </p:nvPr>
        </p:nvSpPr>
        <p:spPr>
          <a:xfrm>
            <a:off x="189438" y="2200276"/>
            <a:ext cx="5837315" cy="1771650"/>
          </a:xfrm>
        </p:spPr>
        <p:txBody>
          <a:bodyPr>
            <a:noAutofit/>
          </a:bodyPr>
          <a:lstStyle/>
          <a:p>
            <a:r>
              <a:rPr lang="he-IL" sz="4400" dirty="0">
                <a:cs typeface="+mn-cs"/>
              </a:rPr>
              <a:t>קוגניציה:</a:t>
            </a:r>
            <a:br>
              <a:rPr lang="he-IL" sz="4400" dirty="0">
                <a:cs typeface="+mn-cs"/>
              </a:rPr>
            </a:br>
            <a:r>
              <a:rPr lang="he-IL" sz="4400" dirty="0">
                <a:cs typeface="+mn-cs"/>
              </a:rPr>
              <a:t>נפלאות הזיכרון האנושי</a:t>
            </a:r>
            <a:br>
              <a:rPr lang="he-IL" sz="4400" dirty="0">
                <a:cs typeface="+mn-cs"/>
              </a:rPr>
            </a:br>
            <a:r>
              <a:rPr lang="he-IL" sz="4400" dirty="0">
                <a:cs typeface="+mn-cs"/>
              </a:rPr>
              <a:t>ותהליכי למידה</a:t>
            </a:r>
          </a:p>
        </p:txBody>
      </p:sp>
      <p:sp>
        <p:nvSpPr>
          <p:cNvPr id="3" name="כותרת משנה 2">
            <a:extLst>
              <a:ext uri="{FF2B5EF4-FFF2-40B4-BE49-F238E27FC236}">
                <a16:creationId xmlns:a16="http://schemas.microsoft.com/office/drawing/2014/main" id="{8F6679C0-FCDC-4775-B217-A103893C1D43}"/>
              </a:ext>
            </a:extLst>
          </p:cNvPr>
          <p:cNvSpPr>
            <a:spLocks noGrp="1"/>
          </p:cNvSpPr>
          <p:nvPr>
            <p:ph type="subTitle" idx="1"/>
          </p:nvPr>
        </p:nvSpPr>
        <p:spPr>
          <a:xfrm>
            <a:off x="1667793" y="4980293"/>
            <a:ext cx="8833654" cy="522636"/>
          </a:xfrm>
        </p:spPr>
        <p:txBody>
          <a:bodyPr>
            <a:normAutofit/>
          </a:bodyPr>
          <a:lstStyle/>
          <a:p>
            <a:r>
              <a:rPr lang="en-US" sz="2800" dirty="0"/>
              <a:t>naomieini1@gmail.com</a:t>
            </a:r>
            <a:endParaRPr lang="he-IL" sz="2800" dirty="0"/>
          </a:p>
        </p:txBody>
      </p:sp>
    </p:spTree>
    <p:extLst>
      <p:ext uri="{BB962C8B-B14F-4D97-AF65-F5344CB8AC3E}">
        <p14:creationId xmlns:p14="http://schemas.microsoft.com/office/powerpoint/2010/main" val="4254463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24ACB90-B6B8-4C65-9563-44D087436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0EBB716-28D1-462F-BC18-7EB7F32E4E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1FBA44ED-32A6-4F29-A3A9-DC6563DC4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2ADB49DB-14A9-47BF-8EB7-FA40B646B7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E2DED93-0142-4F44-8BEE-D19D4C50ED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F0BA352C-2802-4CA1-9B42-94B8896376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E8DC0A6-9A37-4C17-96EC-CE6F7619AA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B7043218-D566-4701-9685-412263F373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245DCFB8-0A30-45A8-94F5-CE558EB702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B3B7F001-6C56-4CCF-BF1B-D408ECB1D4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3057BE6A-5717-41F8-9B03-9B84B5BC73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1A151BE-5947-4450-A3FC-36087D431A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127A2A82-B2EE-4DC7-8837-1B3CF18150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A5EBA25-FD79-4DCA-BCA3-58111AAD9D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2A5F512C-BD07-4BEB-96D8-CD2E881B42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752686D-B853-4086-BA98-B03EE243E0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709CE799-2301-4ED7-94BE-200F852434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4C110656-D6F6-4427-AE1A-29930831A9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5EEDF30D-5CC6-4FE3-9ED3-16668083E2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46A07A59-F9C3-4219-9694-AFBE679BAD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C74F460-75F9-4D21-A937-FD600E290D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DADC9CE-98CE-4E56-B8C1-85EB5B52EE0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C73DE0E6-D171-41FE-A095-6CA58F24D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id="{7345F4E0-E450-4423-B853-C92A5834F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6" name="Rectangle 35">
              <a:extLst>
                <a:ext uri="{FF2B5EF4-FFF2-40B4-BE49-F238E27FC236}">
                  <a16:creationId xmlns:a16="http://schemas.microsoft.com/office/drawing/2014/main" id="{5640028F-D150-4D8F-B346-CD0CD814FC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A2F2781D-6F6B-4AD7-AE42-FD49E7B369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62C223A-32A6-43A2-89BF-4AC583844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a:extLst>
              <a:ext uri="{FF2B5EF4-FFF2-40B4-BE49-F238E27FC236}">
                <a16:creationId xmlns:a16="http://schemas.microsoft.com/office/drawing/2014/main" id="{C74AC503-1C93-460F-BB51-5176E9EC7355}"/>
              </a:ext>
            </a:extLst>
          </p:cNvPr>
          <p:cNvSpPr>
            <a:spLocks noGrp="1"/>
          </p:cNvSpPr>
          <p:nvPr>
            <p:ph type="title"/>
          </p:nvPr>
        </p:nvSpPr>
        <p:spPr>
          <a:xfrm>
            <a:off x="888631" y="2358391"/>
            <a:ext cx="3498979" cy="2453676"/>
          </a:xfrm>
        </p:spPr>
        <p:txBody>
          <a:bodyPr>
            <a:normAutofit/>
          </a:bodyPr>
          <a:lstStyle/>
          <a:p>
            <a:r>
              <a:rPr lang="he-IL" dirty="0">
                <a:cs typeface="+mn-cs"/>
              </a:rPr>
              <a:t>שלבים בתהליך הזיכרון</a:t>
            </a:r>
          </a:p>
        </p:txBody>
      </p:sp>
      <p:pic>
        <p:nvPicPr>
          <p:cNvPr id="5" name="תמונה 4" descr="דבורה מביאה מזון לחלת דבש">
            <a:extLst>
              <a:ext uri="{FF2B5EF4-FFF2-40B4-BE49-F238E27FC236}">
                <a16:creationId xmlns:a16="http://schemas.microsoft.com/office/drawing/2014/main" id="{1EE0FC7F-3EB2-4B8E-B039-ACED0DA2A6C6}"/>
              </a:ext>
            </a:extLst>
          </p:cNvPr>
          <p:cNvPicPr>
            <a:picLocks noChangeAspect="1"/>
          </p:cNvPicPr>
          <p:nvPr/>
        </p:nvPicPr>
        <p:blipFill rotWithShape="1">
          <a:blip r:embed="rId2"/>
          <a:srcRect t="14433" r="-3" b="14475"/>
          <a:stretch/>
        </p:blipFill>
        <p:spPr>
          <a:xfrm>
            <a:off x="5111103" y="287337"/>
            <a:ext cx="6274561" cy="2977469"/>
          </a:xfrm>
          <a:prstGeom prst="rect">
            <a:avLst/>
          </a:prstGeom>
          <a:ln w="9525">
            <a:solidFill>
              <a:schemeClr val="tx1">
                <a:alpha val="20000"/>
              </a:schemeClr>
            </a:solidFill>
          </a:ln>
        </p:spPr>
      </p:pic>
      <p:sp>
        <p:nvSpPr>
          <p:cNvPr id="3" name="מציין מיקום תוכן 2">
            <a:extLst>
              <a:ext uri="{FF2B5EF4-FFF2-40B4-BE49-F238E27FC236}">
                <a16:creationId xmlns:a16="http://schemas.microsoft.com/office/drawing/2014/main" id="{3C790D2B-0AAC-4160-86FD-E4D84762BE61}"/>
              </a:ext>
            </a:extLst>
          </p:cNvPr>
          <p:cNvSpPr>
            <a:spLocks noGrp="1"/>
          </p:cNvSpPr>
          <p:nvPr>
            <p:ph idx="1"/>
          </p:nvPr>
        </p:nvSpPr>
        <p:spPr>
          <a:xfrm>
            <a:off x="5118447" y="3838576"/>
            <a:ext cx="6281873" cy="2213232"/>
          </a:xfrm>
        </p:spPr>
        <p:txBody>
          <a:bodyPr>
            <a:noAutofit/>
          </a:bodyPr>
          <a:lstStyle/>
          <a:p>
            <a:r>
              <a:rPr lang="he-IL" sz="2400" b="1" dirty="0"/>
              <a:t>הצפנה/קידוד - </a:t>
            </a:r>
            <a:r>
              <a:rPr lang="he-IL" sz="2400" dirty="0"/>
              <a:t>הפיכת מידע פיזי (גלי קול, תפיסה חושית) לייצוג מנטלי. </a:t>
            </a:r>
          </a:p>
          <a:p>
            <a:r>
              <a:rPr lang="he-IL" sz="2400" b="1" dirty="0"/>
              <a:t>אחסון– שמירה - </a:t>
            </a:r>
            <a:r>
              <a:rPr lang="he-IL" sz="2400" dirty="0"/>
              <a:t>החזקת מידע נתון לפרק זמן ארוך ככל שיידרש. </a:t>
            </a:r>
          </a:p>
          <a:p>
            <a:r>
              <a:rPr lang="he-IL" sz="2400" b="1" dirty="0"/>
              <a:t>שחזור/ שליפה - </a:t>
            </a:r>
            <a:r>
              <a:rPr lang="he-IL" sz="2400" dirty="0"/>
              <a:t>הפיכת המידע לנגיש ע"י הוצאתו מהאחסון. </a:t>
            </a:r>
          </a:p>
        </p:txBody>
      </p:sp>
    </p:spTree>
    <p:extLst>
      <p:ext uri="{BB962C8B-B14F-4D97-AF65-F5344CB8AC3E}">
        <p14:creationId xmlns:p14="http://schemas.microsoft.com/office/powerpoint/2010/main" val="2682237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5" name="Rectangle 144">
            <a:extLst>
              <a:ext uri="{FF2B5EF4-FFF2-40B4-BE49-F238E27FC236}">
                <a16:creationId xmlns:a16="http://schemas.microsoft.com/office/drawing/2014/main" id="{CA3DC2E6-1437-4ADF-964E-AC01AD156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7" name="Group 146">
            <a:extLst>
              <a:ext uri="{FF2B5EF4-FFF2-40B4-BE49-F238E27FC236}">
                <a16:creationId xmlns:a16="http://schemas.microsoft.com/office/drawing/2014/main" id="{F147DC8C-AE3B-4FD6-BE3A-F95E985EF1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8" name="Freeform 5">
              <a:extLst>
                <a:ext uri="{FF2B5EF4-FFF2-40B4-BE49-F238E27FC236}">
                  <a16:creationId xmlns:a16="http://schemas.microsoft.com/office/drawing/2014/main" id="{E64003C6-4254-40BD-AF4C-85B406128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6">
              <a:extLst>
                <a:ext uri="{FF2B5EF4-FFF2-40B4-BE49-F238E27FC236}">
                  <a16:creationId xmlns:a16="http://schemas.microsoft.com/office/drawing/2014/main" id="{9DCF718E-1137-411A-8212-2E963734D1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7">
              <a:extLst>
                <a:ext uri="{FF2B5EF4-FFF2-40B4-BE49-F238E27FC236}">
                  <a16:creationId xmlns:a16="http://schemas.microsoft.com/office/drawing/2014/main" id="{77C670CB-B756-4B79-8D46-129A47687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8">
              <a:extLst>
                <a:ext uri="{FF2B5EF4-FFF2-40B4-BE49-F238E27FC236}">
                  <a16:creationId xmlns:a16="http://schemas.microsoft.com/office/drawing/2014/main" id="{BDE6AE2D-DDD6-4975-987F-6652428EF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9">
              <a:extLst>
                <a:ext uri="{FF2B5EF4-FFF2-40B4-BE49-F238E27FC236}">
                  <a16:creationId xmlns:a16="http://schemas.microsoft.com/office/drawing/2014/main" id="{F9240DD2-EEC5-45BE-9ED1-C2711F531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0">
              <a:extLst>
                <a:ext uri="{FF2B5EF4-FFF2-40B4-BE49-F238E27FC236}">
                  <a16:creationId xmlns:a16="http://schemas.microsoft.com/office/drawing/2014/main" id="{A9FF84F6-1BEA-42B0-964D-4C58B02483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1">
              <a:extLst>
                <a:ext uri="{FF2B5EF4-FFF2-40B4-BE49-F238E27FC236}">
                  <a16:creationId xmlns:a16="http://schemas.microsoft.com/office/drawing/2014/main" id="{A94E03EE-96D0-4D6B-ADB3-CE073A887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2">
              <a:extLst>
                <a:ext uri="{FF2B5EF4-FFF2-40B4-BE49-F238E27FC236}">
                  <a16:creationId xmlns:a16="http://schemas.microsoft.com/office/drawing/2014/main" id="{EB419F28-29C7-47A4-BA2B-B87D641021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13">
              <a:extLst>
                <a:ext uri="{FF2B5EF4-FFF2-40B4-BE49-F238E27FC236}">
                  <a16:creationId xmlns:a16="http://schemas.microsoft.com/office/drawing/2014/main" id="{82DDB97F-3F05-4C8C-B6C4-7868EA4400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14">
              <a:extLst>
                <a:ext uri="{FF2B5EF4-FFF2-40B4-BE49-F238E27FC236}">
                  <a16:creationId xmlns:a16="http://schemas.microsoft.com/office/drawing/2014/main" id="{B65DD513-428F-4F26-8E64-AA2EB027D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
              <a:extLst>
                <a:ext uri="{FF2B5EF4-FFF2-40B4-BE49-F238E27FC236}">
                  <a16:creationId xmlns:a16="http://schemas.microsoft.com/office/drawing/2014/main" id="{CC433D64-EC3E-4DFF-9C0F-58CE0D85B8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16">
              <a:extLst>
                <a:ext uri="{FF2B5EF4-FFF2-40B4-BE49-F238E27FC236}">
                  <a16:creationId xmlns:a16="http://schemas.microsoft.com/office/drawing/2014/main" id="{C4DBA574-8448-4C7F-8ECD-65E280F6FF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17">
              <a:extLst>
                <a:ext uri="{FF2B5EF4-FFF2-40B4-BE49-F238E27FC236}">
                  <a16:creationId xmlns:a16="http://schemas.microsoft.com/office/drawing/2014/main" id="{355CAF17-9039-4AA1-93AC-EF73692E4D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18">
              <a:extLst>
                <a:ext uri="{FF2B5EF4-FFF2-40B4-BE49-F238E27FC236}">
                  <a16:creationId xmlns:a16="http://schemas.microsoft.com/office/drawing/2014/main" id="{43791427-924F-4544-BB1A-1DB400BC5D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Freeform 19">
              <a:extLst>
                <a:ext uri="{FF2B5EF4-FFF2-40B4-BE49-F238E27FC236}">
                  <a16:creationId xmlns:a16="http://schemas.microsoft.com/office/drawing/2014/main" id="{BA5C30AE-ABE6-40AC-981F-A7C808AAD7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20">
              <a:extLst>
                <a:ext uri="{FF2B5EF4-FFF2-40B4-BE49-F238E27FC236}">
                  <a16:creationId xmlns:a16="http://schemas.microsoft.com/office/drawing/2014/main" id="{46A07100-F6F3-411E-9D85-D6373AA1F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
              <a:extLst>
                <a:ext uri="{FF2B5EF4-FFF2-40B4-BE49-F238E27FC236}">
                  <a16:creationId xmlns:a16="http://schemas.microsoft.com/office/drawing/2014/main" id="{FF981087-0D18-419F-9CA1-E13AF39B55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Freeform 22">
              <a:extLst>
                <a:ext uri="{FF2B5EF4-FFF2-40B4-BE49-F238E27FC236}">
                  <a16:creationId xmlns:a16="http://schemas.microsoft.com/office/drawing/2014/main" id="{F21B12D0-A750-43C7-A970-B8C30DA3F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Freeform 23">
              <a:extLst>
                <a:ext uri="{FF2B5EF4-FFF2-40B4-BE49-F238E27FC236}">
                  <a16:creationId xmlns:a16="http://schemas.microsoft.com/office/drawing/2014/main" id="{0616FAA2-1ABF-402B-A85B-BB37A90DDC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Freeform 24">
              <a:extLst>
                <a:ext uri="{FF2B5EF4-FFF2-40B4-BE49-F238E27FC236}">
                  <a16:creationId xmlns:a16="http://schemas.microsoft.com/office/drawing/2014/main" id="{BD0FBBE9-09B4-46CA-89A0-66B929A206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Freeform 25">
              <a:extLst>
                <a:ext uri="{FF2B5EF4-FFF2-40B4-BE49-F238E27FC236}">
                  <a16:creationId xmlns:a16="http://schemas.microsoft.com/office/drawing/2014/main" id="{09ED770B-F59A-4F30-9022-0CB5BFA76D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70" name="Rectangle 169">
            <a:extLst>
              <a:ext uri="{FF2B5EF4-FFF2-40B4-BE49-F238E27FC236}">
                <a16:creationId xmlns:a16="http://schemas.microsoft.com/office/drawing/2014/main" id="{1158DDBE-C970-4866-B650-BFA6EB2BE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22">
            <a:extLst>
              <a:ext uri="{FF2B5EF4-FFF2-40B4-BE49-F238E27FC236}">
                <a16:creationId xmlns:a16="http://schemas.microsoft.com/office/drawing/2014/main" id="{1AC2F6F8-97CC-4741-BE63-D6944827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680548D4-3017-4154-A8A7-C77FB6F1E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9B56226-0682-4DF1-80C4-C4075B44625E}"/>
              </a:ext>
            </a:extLst>
          </p:cNvPr>
          <p:cNvSpPr>
            <a:spLocks noGrp="1"/>
          </p:cNvSpPr>
          <p:nvPr>
            <p:ph type="title"/>
          </p:nvPr>
        </p:nvSpPr>
        <p:spPr>
          <a:xfrm>
            <a:off x="873978" y="142875"/>
            <a:ext cx="5767566" cy="2648238"/>
          </a:xfrm>
        </p:spPr>
        <p:txBody>
          <a:bodyPr anchor="ctr">
            <a:normAutofit/>
          </a:bodyPr>
          <a:lstStyle/>
          <a:p>
            <a:pPr algn="r"/>
            <a:r>
              <a:rPr lang="he-IL" sz="3200" dirty="0">
                <a:cs typeface="+mn-cs"/>
              </a:rPr>
              <a:t>שלושה מאגרי זיכרון</a:t>
            </a:r>
            <a:br>
              <a:rPr lang="he-IL" sz="2300" dirty="0"/>
            </a:br>
            <a:endParaRPr lang="he-IL" sz="2300" dirty="0"/>
          </a:p>
        </p:txBody>
      </p:sp>
      <p:sp>
        <p:nvSpPr>
          <p:cNvPr id="3" name="מציין מיקום תוכן 2">
            <a:extLst>
              <a:ext uri="{FF2B5EF4-FFF2-40B4-BE49-F238E27FC236}">
                <a16:creationId xmlns:a16="http://schemas.microsoft.com/office/drawing/2014/main" id="{FD2F9634-67E5-4A00-B59E-A0C096F3DEBE}"/>
              </a:ext>
            </a:extLst>
          </p:cNvPr>
          <p:cNvSpPr>
            <a:spLocks noGrp="1"/>
          </p:cNvSpPr>
          <p:nvPr>
            <p:ph idx="1"/>
          </p:nvPr>
        </p:nvSpPr>
        <p:spPr>
          <a:xfrm>
            <a:off x="873102" y="1634393"/>
            <a:ext cx="5768442" cy="3838452"/>
          </a:xfrm>
        </p:spPr>
        <p:txBody>
          <a:bodyPr>
            <a:normAutofit/>
          </a:bodyPr>
          <a:lstStyle/>
          <a:p>
            <a:r>
              <a:rPr lang="he-IL" sz="2800" b="1" dirty="0">
                <a:solidFill>
                  <a:srgbClr val="FFFFFE"/>
                </a:solidFill>
              </a:rPr>
              <a:t>זיכרון סנסורי (חישתי):</a:t>
            </a:r>
          </a:p>
          <a:p>
            <a:pPr marL="0" indent="0">
              <a:buNone/>
            </a:pPr>
            <a:r>
              <a:rPr lang="he-IL" sz="2800" dirty="0">
                <a:solidFill>
                  <a:srgbClr val="FFFFFE"/>
                </a:solidFill>
              </a:rPr>
              <a:t>  זיכרון חזותי </a:t>
            </a:r>
          </a:p>
          <a:p>
            <a:pPr marL="0" indent="0">
              <a:buNone/>
            </a:pPr>
            <a:r>
              <a:rPr lang="he-IL" sz="2800" dirty="0">
                <a:solidFill>
                  <a:srgbClr val="FFFFFE"/>
                </a:solidFill>
              </a:rPr>
              <a:t>  זיכרון שמיעתי</a:t>
            </a:r>
          </a:p>
          <a:p>
            <a:r>
              <a:rPr lang="he-IL" sz="2800" b="1" dirty="0">
                <a:solidFill>
                  <a:srgbClr val="FFFFFE"/>
                </a:solidFill>
              </a:rPr>
              <a:t>זיכרון לטווח קצר (זיכרון עבודה)</a:t>
            </a:r>
          </a:p>
          <a:p>
            <a:r>
              <a:rPr lang="he-IL" sz="2800" b="1" dirty="0">
                <a:solidFill>
                  <a:srgbClr val="FFFFFE"/>
                </a:solidFill>
              </a:rPr>
              <a:t>זיכרון לטווח ארוך</a:t>
            </a:r>
          </a:p>
        </p:txBody>
      </p:sp>
      <p:sp>
        <p:nvSpPr>
          <p:cNvPr id="176" name="Rectangle 175">
            <a:extLst>
              <a:ext uri="{FF2B5EF4-FFF2-40B4-BE49-F238E27FC236}">
                <a16:creationId xmlns:a16="http://schemas.microsoft.com/office/drawing/2014/main" id="{3A87E373-170F-4468-875D-EAD8418B9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גרפיקה 4" descr="מוח בתוך ראש">
            <a:extLst>
              <a:ext uri="{FF2B5EF4-FFF2-40B4-BE49-F238E27FC236}">
                <a16:creationId xmlns:a16="http://schemas.microsoft.com/office/drawing/2014/main" id="{FC979768-FCC4-488E-B39E-E1982A2F42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6652" y="1438299"/>
            <a:ext cx="3990545" cy="3990545"/>
          </a:xfrm>
          <a:prstGeom prst="rect">
            <a:avLst/>
          </a:prstGeom>
        </p:spPr>
      </p:pic>
    </p:spTree>
    <p:extLst>
      <p:ext uri="{BB962C8B-B14F-4D97-AF65-F5344CB8AC3E}">
        <p14:creationId xmlns:p14="http://schemas.microsoft.com/office/powerpoint/2010/main" val="9591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679D7568-3396-4F48-810F-CC13D8E3931A}"/>
              </a:ext>
            </a:extLst>
          </p:cNvPr>
          <p:cNvSpPr>
            <a:spLocks noGrp="1"/>
          </p:cNvSpPr>
          <p:nvPr>
            <p:ph type="title"/>
          </p:nvPr>
        </p:nvSpPr>
        <p:spPr>
          <a:xfrm>
            <a:off x="7269686" y="795527"/>
            <a:ext cx="4123738" cy="1433323"/>
          </a:xfrm>
        </p:spPr>
        <p:txBody>
          <a:bodyPr>
            <a:normAutofit/>
          </a:bodyPr>
          <a:lstStyle/>
          <a:p>
            <a:pPr algn="r"/>
            <a:r>
              <a:rPr lang="he-IL" sz="3200" dirty="0">
                <a:solidFill>
                  <a:schemeClr val="tx2"/>
                </a:solidFill>
                <a:latin typeface="Arial" panose="020B0604020202020204" pitchFamily="34" charset="0"/>
                <a:cs typeface="Arial" panose="020B0604020202020204" pitchFamily="34" charset="0"/>
              </a:rPr>
              <a:t>  זיכרון חישתי</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E924D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מעגל ניצוצות מרוססים מופשט בצבע סגול בהיר">
            <a:extLst>
              <a:ext uri="{FF2B5EF4-FFF2-40B4-BE49-F238E27FC236}">
                <a16:creationId xmlns:a16="http://schemas.microsoft.com/office/drawing/2014/main" id="{54831977-C038-4736-B3AC-08FE15BC6630}"/>
              </a:ext>
            </a:extLst>
          </p:cNvPr>
          <p:cNvPicPr>
            <a:picLocks noChangeAspect="1"/>
          </p:cNvPicPr>
          <p:nvPr/>
        </p:nvPicPr>
        <p:blipFill rotWithShape="1">
          <a:blip r:embed="rId2"/>
          <a:srcRect l="24086" r="11403" b="-1"/>
          <a:stretch/>
        </p:blipFill>
        <p:spPr>
          <a:xfrm>
            <a:off x="972115" y="960214"/>
            <a:ext cx="5641848" cy="4919472"/>
          </a:xfrm>
          <a:prstGeom prst="rect">
            <a:avLst/>
          </a:prstGeom>
          <a:ln w="12700">
            <a:noFill/>
          </a:ln>
        </p:spPr>
      </p:pic>
      <p:sp>
        <p:nvSpPr>
          <p:cNvPr id="3" name="מציין מיקום תוכן 2">
            <a:extLst>
              <a:ext uri="{FF2B5EF4-FFF2-40B4-BE49-F238E27FC236}">
                <a16:creationId xmlns:a16="http://schemas.microsoft.com/office/drawing/2014/main" id="{956DDC28-29B5-44FB-9863-96CC97BBE1B3}"/>
              </a:ext>
            </a:extLst>
          </p:cNvPr>
          <p:cNvSpPr>
            <a:spLocks noGrp="1"/>
          </p:cNvSpPr>
          <p:nvPr>
            <p:ph idx="1"/>
          </p:nvPr>
        </p:nvSpPr>
        <p:spPr>
          <a:xfrm>
            <a:off x="7293817" y="2338388"/>
            <a:ext cx="4099607" cy="3678237"/>
          </a:xfrm>
        </p:spPr>
        <p:txBody>
          <a:bodyPr>
            <a:normAutofit/>
          </a:bodyPr>
          <a:lstStyle/>
          <a:p>
            <a:pPr>
              <a:buClr>
                <a:srgbClr val="E924D6"/>
              </a:buClr>
            </a:pPr>
            <a:r>
              <a:rPr lang="he-IL" sz="2800" dirty="0"/>
              <a:t>כל מידע שנקלט בחושים, מגיע קודם ל"מאגר" ראשוני, שם הוא נשאר למשך שבריר שנייה ונעלם, אלא אם כן נפנה אליו את הקשב ואז הוא יעבור לזיכרון לטווח קצר.</a:t>
            </a:r>
          </a:p>
        </p:txBody>
      </p:sp>
    </p:spTree>
    <p:extLst>
      <p:ext uri="{BB962C8B-B14F-4D97-AF65-F5344CB8AC3E}">
        <p14:creationId xmlns:p14="http://schemas.microsoft.com/office/powerpoint/2010/main" val="2983235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9A84E24E-324A-42A4-9410-605837C1C564}"/>
              </a:ext>
            </a:extLst>
          </p:cNvPr>
          <p:cNvSpPr>
            <a:spLocks noGrp="1"/>
          </p:cNvSpPr>
          <p:nvPr>
            <p:ph type="title"/>
          </p:nvPr>
        </p:nvSpPr>
        <p:spPr>
          <a:xfrm>
            <a:off x="8734424" y="795528"/>
            <a:ext cx="3427413" cy="833248"/>
          </a:xfrm>
        </p:spPr>
        <p:txBody>
          <a:bodyPr>
            <a:normAutofit fontScale="90000"/>
          </a:bodyPr>
          <a:lstStyle/>
          <a:p>
            <a:pPr algn="l"/>
            <a:r>
              <a:rPr lang="he-IL" sz="3200" dirty="0">
                <a:solidFill>
                  <a:schemeClr val="tx2"/>
                </a:solidFill>
                <a:cs typeface="+mn-cs"/>
              </a:rPr>
              <a:t>זיכרון לטווח קצר</a:t>
            </a:r>
            <a:br>
              <a:rPr lang="he-IL" sz="3200" dirty="0">
                <a:solidFill>
                  <a:schemeClr val="tx2"/>
                </a:solidFill>
              </a:rPr>
            </a:br>
            <a:endParaRPr lang="he-IL" sz="3200" dirty="0">
              <a:solidFill>
                <a:schemeClr val="tx2"/>
              </a:solidFill>
            </a:endParaRP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86F0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B1F05986-BF31-4E0B-BCF8-F06E2F3F295B}"/>
              </a:ext>
            </a:extLst>
          </p:cNvPr>
          <p:cNvPicPr>
            <a:picLocks noChangeAspect="1"/>
          </p:cNvPicPr>
          <p:nvPr/>
        </p:nvPicPr>
        <p:blipFill rotWithShape="1">
          <a:blip r:embed="rId2"/>
          <a:srcRect r="3" b="64"/>
          <a:stretch/>
        </p:blipFill>
        <p:spPr>
          <a:xfrm>
            <a:off x="972115" y="960214"/>
            <a:ext cx="5641848" cy="4919472"/>
          </a:xfrm>
          <a:prstGeom prst="rect">
            <a:avLst/>
          </a:prstGeom>
          <a:ln w="12700">
            <a:noFill/>
          </a:ln>
        </p:spPr>
      </p:pic>
      <p:sp>
        <p:nvSpPr>
          <p:cNvPr id="3" name="מציין מיקום תוכן 2">
            <a:extLst>
              <a:ext uri="{FF2B5EF4-FFF2-40B4-BE49-F238E27FC236}">
                <a16:creationId xmlns:a16="http://schemas.microsoft.com/office/drawing/2014/main" id="{D8A33184-53FF-40D6-A0E1-9B58F0F9D286}"/>
              </a:ext>
            </a:extLst>
          </p:cNvPr>
          <p:cNvSpPr>
            <a:spLocks noGrp="1"/>
          </p:cNvSpPr>
          <p:nvPr>
            <p:ph idx="1"/>
          </p:nvPr>
        </p:nvSpPr>
        <p:spPr>
          <a:xfrm>
            <a:off x="7293817" y="1504950"/>
            <a:ext cx="4099607" cy="4511675"/>
          </a:xfrm>
        </p:spPr>
        <p:txBody>
          <a:bodyPr>
            <a:noAutofit/>
          </a:bodyPr>
          <a:lstStyle/>
          <a:p>
            <a:pPr>
              <a:buClr>
                <a:srgbClr val="86F0FF"/>
              </a:buClr>
            </a:pPr>
            <a:r>
              <a:rPr lang="he-IL" sz="2800" dirty="0"/>
              <a:t>משמש לאחסון מידע לזמן קצר (שניות ספורות).</a:t>
            </a:r>
          </a:p>
          <a:p>
            <a:pPr>
              <a:buClr>
                <a:srgbClr val="86F0FF"/>
              </a:buClr>
            </a:pPr>
            <a:r>
              <a:rPr lang="he-IL" sz="2800" dirty="0"/>
              <a:t>"לוח עבודה", לביצוע חישובים מנטליים. חיוני לחשיבה, קריאה ופתרון בעיות.</a:t>
            </a:r>
          </a:p>
          <a:p>
            <a:pPr>
              <a:buClr>
                <a:srgbClr val="86F0FF"/>
              </a:buClr>
            </a:pPr>
            <a:r>
              <a:rPr lang="he-IL" sz="2800" dirty="0"/>
              <a:t>תחנת מעבר לזיכרון לטווח ארוך.</a:t>
            </a:r>
          </a:p>
        </p:txBody>
      </p:sp>
    </p:spTree>
    <p:extLst>
      <p:ext uri="{BB962C8B-B14F-4D97-AF65-F5344CB8AC3E}">
        <p14:creationId xmlns:p14="http://schemas.microsoft.com/office/powerpoint/2010/main" val="2359591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26B25EAB-7AF9-4C0E-830E-841563DAEC2B}"/>
              </a:ext>
            </a:extLst>
          </p:cNvPr>
          <p:cNvSpPr>
            <a:spLocks noGrp="1"/>
          </p:cNvSpPr>
          <p:nvPr>
            <p:ph type="title"/>
          </p:nvPr>
        </p:nvSpPr>
        <p:spPr>
          <a:xfrm>
            <a:off x="8620125" y="300039"/>
            <a:ext cx="3862081" cy="1211261"/>
          </a:xfrm>
        </p:spPr>
        <p:txBody>
          <a:bodyPr>
            <a:normAutofit/>
          </a:bodyPr>
          <a:lstStyle/>
          <a:p>
            <a:pPr algn="l"/>
            <a:r>
              <a:rPr lang="he-IL" sz="3200" dirty="0">
                <a:solidFill>
                  <a:schemeClr val="tx2"/>
                </a:solidFill>
                <a:cs typeface="+mn-cs"/>
              </a:rPr>
              <a:t>זיכרון לטווח קצר</a:t>
            </a: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81EEF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31F8FBD4-5157-4247-A22F-C1CDD3E82233}"/>
              </a:ext>
            </a:extLst>
          </p:cNvPr>
          <p:cNvPicPr>
            <a:picLocks noChangeAspect="1"/>
          </p:cNvPicPr>
          <p:nvPr/>
        </p:nvPicPr>
        <p:blipFill rotWithShape="1">
          <a:blip r:embed="rId2"/>
          <a:srcRect r="3" b="64"/>
          <a:stretch/>
        </p:blipFill>
        <p:spPr>
          <a:xfrm>
            <a:off x="972115" y="960214"/>
            <a:ext cx="5641848" cy="4919472"/>
          </a:xfrm>
          <a:prstGeom prst="rect">
            <a:avLst/>
          </a:prstGeom>
          <a:ln w="12700">
            <a:noFill/>
          </a:ln>
        </p:spPr>
      </p:pic>
      <p:sp>
        <p:nvSpPr>
          <p:cNvPr id="3" name="מציין מיקום תוכן 2">
            <a:extLst>
              <a:ext uri="{FF2B5EF4-FFF2-40B4-BE49-F238E27FC236}">
                <a16:creationId xmlns:a16="http://schemas.microsoft.com/office/drawing/2014/main" id="{6C619C2F-BCFD-4988-BB68-70DD7A32B3FD}"/>
              </a:ext>
            </a:extLst>
          </p:cNvPr>
          <p:cNvSpPr>
            <a:spLocks noGrp="1"/>
          </p:cNvSpPr>
          <p:nvPr>
            <p:ph idx="1"/>
          </p:nvPr>
        </p:nvSpPr>
        <p:spPr>
          <a:xfrm>
            <a:off x="7293817" y="960214"/>
            <a:ext cx="4090463" cy="5056411"/>
          </a:xfrm>
        </p:spPr>
        <p:txBody>
          <a:bodyPr>
            <a:noAutofit/>
          </a:bodyPr>
          <a:lstStyle/>
          <a:p>
            <a:pPr>
              <a:buClr>
                <a:srgbClr val="81EEFE"/>
              </a:buClr>
            </a:pPr>
            <a:r>
              <a:rPr lang="he-IL" sz="2400" b="1" dirty="0"/>
              <a:t>קידוד</a:t>
            </a:r>
            <a:r>
              <a:rPr lang="he-IL" sz="2400" dirty="0"/>
              <a:t>–קידוד פונולוגי (מילולי),שמיעתי (צליל) ולעיתים גם חזותי (תמונה). </a:t>
            </a:r>
          </a:p>
          <a:p>
            <a:pPr>
              <a:buClr>
                <a:srgbClr val="81EEFE"/>
              </a:buClr>
            </a:pPr>
            <a:r>
              <a:rPr lang="he-IL" sz="2400" b="1" dirty="0"/>
              <a:t>אחסון</a:t>
            </a:r>
            <a:r>
              <a:rPr lang="he-IL" sz="2400" dirty="0"/>
              <a:t>– בין 5 ל- 9 פריטים או "אשכולות".</a:t>
            </a:r>
          </a:p>
          <a:p>
            <a:pPr>
              <a:buClr>
                <a:srgbClr val="81EEFE"/>
              </a:buClr>
            </a:pPr>
            <a:r>
              <a:rPr lang="he-IL" sz="2400" b="1" dirty="0"/>
              <a:t>שליפה</a:t>
            </a:r>
            <a:r>
              <a:rPr lang="he-IL" sz="2400" dirty="0"/>
              <a:t> – נעשית באמצעות "חיפוש סדרתי" כמות הפריטים תשפיע על מהירות השליפה.</a:t>
            </a:r>
          </a:p>
        </p:txBody>
      </p:sp>
    </p:spTree>
    <p:extLst>
      <p:ext uri="{BB962C8B-B14F-4D97-AF65-F5344CB8AC3E}">
        <p14:creationId xmlns:p14="http://schemas.microsoft.com/office/powerpoint/2010/main" val="4067411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75627FE-0AC5-4349-AC08-45A58BEC9B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F87AAF7B-2090-475D-9C3E-FDC03DD87A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F2DCEC33-4B31-44BC-99CB-9E4845DC4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204E0A10-D288-4B22-87A1-737B0A37D1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A3E042E-4911-425A-84BB-04BF90D07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3A49226D-3129-4C5A-9641-3D03BEEA79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CC3C315-B515-4DD8-AC22-9D8417B37F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1A961828-F78F-4D56-A98E-037806C63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739D4F9D-3728-42C1-8302-452D51321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B4D9647E-354D-4CA8-B4A7-39172E5EA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A3EC74E0-5222-4ACC-BCEC-1AA189D3BC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0AE72B4-084D-42E6-ABED-5FD4650D4B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C9D1F5DD-8D50-4098-8D2B-10E284752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D48F3941-C3C7-4589-AA46-067F6BB2D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C16BBE9A-4BE3-4401-82C5-8041DB14E5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06180330-CCD3-4D14-A652-D60C28252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616C90F6-4133-43A5-B47C-7750FE281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D7C03F90-E828-4414-8A53-92069FFB68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ADDE443-75AA-4F32-A2EE-272C4347C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ACD281C1-1D59-453F-A33A-D83E39EB06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0217FAC-29FE-4D6B-9BB4-FF41AA756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0D3CC33A-6E36-4A72-9965-8E20FB05D1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F128F04E-05CD-4035-A32B-6E9ABAB9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BC2574CF-1D35-4994-87BD-5A3378E1A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788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6CC4DC06-69E6-40DD-92E6-9A37555783FB}"/>
              </a:ext>
            </a:extLst>
          </p:cNvPr>
          <p:cNvSpPr>
            <a:spLocks noGrp="1"/>
          </p:cNvSpPr>
          <p:nvPr>
            <p:ph type="title"/>
          </p:nvPr>
        </p:nvSpPr>
        <p:spPr>
          <a:xfrm>
            <a:off x="645459" y="960120"/>
            <a:ext cx="3865695" cy="4171278"/>
          </a:xfrm>
        </p:spPr>
        <p:txBody>
          <a:bodyPr>
            <a:normAutofit/>
          </a:bodyPr>
          <a:lstStyle/>
          <a:p>
            <a:pPr algn="r"/>
            <a:r>
              <a:rPr lang="he-IL" sz="4400">
                <a:solidFill>
                  <a:schemeClr val="tx1"/>
                </a:solidFill>
                <a:cs typeface="+mn-cs"/>
              </a:rPr>
              <a:t>שכחה בזיכרון לטווח קצר</a:t>
            </a:r>
          </a:p>
        </p:txBody>
      </p:sp>
      <p:cxnSp>
        <p:nvCxnSpPr>
          <p:cNvPr id="35" name="Straight Connector 34">
            <a:extLst>
              <a:ext uri="{FF2B5EF4-FFF2-40B4-BE49-F238E27FC236}">
                <a16:creationId xmlns:a16="http://schemas.microsoft.com/office/drawing/2014/main" id="{68B6AB33-DFE6-4FE4-94FE-C9E25424AD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מציין מיקום תוכן 2">
            <a:extLst>
              <a:ext uri="{FF2B5EF4-FFF2-40B4-BE49-F238E27FC236}">
                <a16:creationId xmlns:a16="http://schemas.microsoft.com/office/drawing/2014/main" id="{27B4B310-86D3-45E1-89C4-140BA893E1AF}"/>
              </a:ext>
            </a:extLst>
          </p:cNvPr>
          <p:cNvSpPr>
            <a:spLocks noGrp="1"/>
          </p:cNvSpPr>
          <p:nvPr>
            <p:ph idx="1"/>
          </p:nvPr>
        </p:nvSpPr>
        <p:spPr>
          <a:xfrm>
            <a:off x="4983164" y="960120"/>
            <a:ext cx="5511800" cy="4171278"/>
          </a:xfrm>
        </p:spPr>
        <p:txBody>
          <a:bodyPr>
            <a:normAutofit/>
          </a:bodyPr>
          <a:lstStyle/>
          <a:p>
            <a:pPr marL="0" indent="0">
              <a:buNone/>
            </a:pPr>
            <a:r>
              <a:rPr lang="he-IL" sz="3200" dirty="0"/>
              <a:t>סיבות לשכחה בזיכרון לטווח קצר: </a:t>
            </a:r>
          </a:p>
          <a:p>
            <a:r>
              <a:rPr lang="he-IL" sz="3200" dirty="0"/>
              <a:t>דעיכה- כאשר עובר הזמן מסוים לאחר שהמידע אוכסן בזיכרון. </a:t>
            </a:r>
          </a:p>
          <a:p>
            <a:r>
              <a:rPr lang="he-IL" sz="3200" dirty="0"/>
              <a:t>כניסת פריט חדש לזיכרון.</a:t>
            </a:r>
          </a:p>
          <a:p>
            <a:endParaRPr lang="he-IL" dirty="0"/>
          </a:p>
        </p:txBody>
      </p:sp>
    </p:spTree>
    <p:extLst>
      <p:ext uri="{BB962C8B-B14F-4D97-AF65-F5344CB8AC3E}">
        <p14:creationId xmlns:p14="http://schemas.microsoft.com/office/powerpoint/2010/main" val="205558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F2C7A1EA-FD01-494D-9A5B-919BFA93170F}"/>
              </a:ext>
            </a:extLst>
          </p:cNvPr>
          <p:cNvSpPr>
            <a:spLocks noGrp="1"/>
          </p:cNvSpPr>
          <p:nvPr>
            <p:ph type="title"/>
          </p:nvPr>
        </p:nvSpPr>
        <p:spPr>
          <a:xfrm>
            <a:off x="7269686" y="795527"/>
            <a:ext cx="4123738" cy="1433323"/>
          </a:xfrm>
        </p:spPr>
        <p:txBody>
          <a:bodyPr>
            <a:normAutofit/>
          </a:bodyPr>
          <a:lstStyle/>
          <a:p>
            <a:pPr algn="r"/>
            <a:r>
              <a:rPr lang="he-IL" sz="3200" dirty="0">
                <a:solidFill>
                  <a:schemeClr val="tx2"/>
                </a:solidFill>
                <a:cs typeface="+mn-cs"/>
              </a:rPr>
              <a:t>  זיכרון לטווח ארוך</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A48B6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חותכני עוגיות ובצק חתוך בצורת כוכבים ולבבות">
            <a:extLst>
              <a:ext uri="{FF2B5EF4-FFF2-40B4-BE49-F238E27FC236}">
                <a16:creationId xmlns:a16="http://schemas.microsoft.com/office/drawing/2014/main" id="{B816D4CF-464C-497E-B0D3-97B0C22DABA9}"/>
              </a:ext>
            </a:extLst>
          </p:cNvPr>
          <p:cNvPicPr>
            <a:picLocks noChangeAspect="1"/>
          </p:cNvPicPr>
          <p:nvPr/>
        </p:nvPicPr>
        <p:blipFill rotWithShape="1">
          <a:blip r:embed="rId2"/>
          <a:srcRect r="13986" b="-1"/>
          <a:stretch/>
        </p:blipFill>
        <p:spPr>
          <a:xfrm>
            <a:off x="972115" y="960214"/>
            <a:ext cx="5641848" cy="4919472"/>
          </a:xfrm>
          <a:prstGeom prst="rect">
            <a:avLst/>
          </a:prstGeom>
          <a:ln w="12700">
            <a:noFill/>
          </a:ln>
        </p:spPr>
      </p:pic>
      <p:sp>
        <p:nvSpPr>
          <p:cNvPr id="3" name="מציין מיקום תוכן 2">
            <a:extLst>
              <a:ext uri="{FF2B5EF4-FFF2-40B4-BE49-F238E27FC236}">
                <a16:creationId xmlns:a16="http://schemas.microsoft.com/office/drawing/2014/main" id="{13F54E5F-9463-426A-A535-1A7CBD706251}"/>
              </a:ext>
            </a:extLst>
          </p:cNvPr>
          <p:cNvSpPr>
            <a:spLocks noGrp="1"/>
          </p:cNvSpPr>
          <p:nvPr>
            <p:ph idx="1"/>
          </p:nvPr>
        </p:nvSpPr>
        <p:spPr>
          <a:xfrm>
            <a:off x="7293817" y="2338388"/>
            <a:ext cx="4099607" cy="3678237"/>
          </a:xfrm>
        </p:spPr>
        <p:txBody>
          <a:bodyPr>
            <a:normAutofit/>
          </a:bodyPr>
          <a:lstStyle/>
          <a:p>
            <a:pPr>
              <a:buClr>
                <a:srgbClr val="A48B6B"/>
              </a:buClr>
            </a:pPr>
            <a:r>
              <a:rPr lang="he-IL" sz="2800" dirty="0"/>
              <a:t>מכיל מידע מאוחסן. כשמתבצע תהליך השליפה, המידע עובר לזיכרון לטווח קצר, ולאחר שימוש במידע, הוא חוזר שוב לזיכרון לטווח ארוך.</a:t>
            </a:r>
          </a:p>
          <a:p>
            <a:pPr>
              <a:buClr>
                <a:srgbClr val="A48B6B"/>
              </a:buClr>
            </a:pPr>
            <a:endParaRPr lang="he-IL" dirty="0"/>
          </a:p>
        </p:txBody>
      </p:sp>
    </p:spTree>
    <p:extLst>
      <p:ext uri="{BB962C8B-B14F-4D97-AF65-F5344CB8AC3E}">
        <p14:creationId xmlns:p14="http://schemas.microsoft.com/office/powerpoint/2010/main" val="2044106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7F2B1AC-70B0-4515-A99D-AFE1CFACF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E298C74-0BAA-4AF9-9331-8C40C92240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9FBFC2E4-6D7D-4B1C-B787-E8613D974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0B24707B-A543-4AAE-AF75-66D049215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187EE64C-B324-457E-BBFC-EB5028A8D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FB69D6C-E66A-477E-9286-31C4E4536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4A1CF424-0EB5-4AC9-AB09-0F12E7E11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10C10173-3B22-4CEE-B362-A2981A8F5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983D6169-327F-47D7-9E55-1D24650915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08317A96-2409-4631-BB8F-B77F5660E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9A52E3B4-390B-4C2F-9719-1312098E3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4A8A783D-8F8D-418B-AF9A-82BD3F058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7387AFB4-1C33-4114-988D-AD6641D3A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8D5B909D-00C5-47EB-B0BB-150FAA2ABD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0DF474CA-D5D4-4107-B628-C6534E51B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7F0844D3-9B2A-415E-A586-97892DB0E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928174A3-9613-4E17-90AF-588C52F9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464A3DB0-A5BE-493D-A820-7347F9BFC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C954E01A-DDDC-4271-93E8-86661F0D4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1FA5A95F-0AE1-487D-B817-080380FCAE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8D498C7F-4609-4B72-B8A7-DD93A7535D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2A66C57B-27B2-4379-81F2-DD1097B3DF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7D659B48-9C44-4DE7-BA7F-4A152259C5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BE6A1437-148D-4052-AC44-282DD52FBD25}"/>
              </a:ext>
            </a:extLst>
          </p:cNvPr>
          <p:cNvSpPr>
            <a:spLocks noGrp="1"/>
          </p:cNvSpPr>
          <p:nvPr>
            <p:ph type="title"/>
          </p:nvPr>
        </p:nvSpPr>
        <p:spPr>
          <a:xfrm>
            <a:off x="904877" y="795527"/>
            <a:ext cx="10488547" cy="1190912"/>
          </a:xfrm>
        </p:spPr>
        <p:txBody>
          <a:bodyPr>
            <a:normAutofit fontScale="90000"/>
          </a:bodyPr>
          <a:lstStyle/>
          <a:p>
            <a:r>
              <a:rPr lang="he-IL" dirty="0">
                <a:solidFill>
                  <a:schemeClr val="tx2"/>
                </a:solidFill>
                <a:cs typeface="+mn-cs"/>
              </a:rPr>
              <a:t>סוגים של זיכרון לטווח ארוך</a:t>
            </a:r>
            <a:br>
              <a:rPr lang="he-IL" sz="2800" dirty="0">
                <a:solidFill>
                  <a:schemeClr val="tx2"/>
                </a:solidFill>
              </a:rPr>
            </a:br>
            <a:endParaRPr lang="he-IL" sz="2800" dirty="0">
              <a:solidFill>
                <a:schemeClr val="tx2"/>
              </a:solidFill>
            </a:endParaRPr>
          </a:p>
        </p:txBody>
      </p:sp>
      <p:sp>
        <p:nvSpPr>
          <p:cNvPr id="34" name="Rectangle 3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C0A17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7F6F5480-DB11-430E-A580-88E658757918}"/>
              </a:ext>
            </a:extLst>
          </p:cNvPr>
          <p:cNvPicPr>
            <a:picLocks noChangeAspect="1"/>
          </p:cNvPicPr>
          <p:nvPr/>
        </p:nvPicPr>
        <p:blipFill rotWithShape="1">
          <a:blip r:embed="rId2"/>
          <a:srcRect t="17098" r="-1" b="-1"/>
          <a:stretch/>
        </p:blipFill>
        <p:spPr>
          <a:xfrm>
            <a:off x="1081438" y="2384711"/>
            <a:ext cx="4626864" cy="3346704"/>
          </a:xfrm>
          <a:prstGeom prst="rect">
            <a:avLst/>
          </a:prstGeom>
          <a:ln w="12700">
            <a:noFill/>
          </a:ln>
        </p:spPr>
      </p:pic>
      <p:sp>
        <p:nvSpPr>
          <p:cNvPr id="3" name="מציין מיקום תוכן 2">
            <a:extLst>
              <a:ext uri="{FF2B5EF4-FFF2-40B4-BE49-F238E27FC236}">
                <a16:creationId xmlns:a16="http://schemas.microsoft.com/office/drawing/2014/main" id="{E91B5AC9-779B-44DD-BF01-2EE54E9F80E8}"/>
              </a:ext>
            </a:extLst>
          </p:cNvPr>
          <p:cNvSpPr>
            <a:spLocks noGrp="1"/>
          </p:cNvSpPr>
          <p:nvPr>
            <p:ph idx="1"/>
          </p:nvPr>
        </p:nvSpPr>
        <p:spPr>
          <a:xfrm>
            <a:off x="6380703" y="1844676"/>
            <a:ext cx="5028928" cy="4479924"/>
          </a:xfrm>
        </p:spPr>
        <p:txBody>
          <a:bodyPr>
            <a:normAutofit/>
          </a:bodyPr>
          <a:lstStyle/>
          <a:p>
            <a:pPr>
              <a:buClr>
                <a:srgbClr val="C0A17E"/>
              </a:buClr>
            </a:pPr>
            <a:r>
              <a:rPr lang="he-IL" sz="2000" b="1" dirty="0"/>
              <a:t>זיכרון מפורש (גלוי)</a:t>
            </a:r>
            <a:r>
              <a:rPr lang="he-IL" sz="2000" dirty="0"/>
              <a:t>: משמש לאחסון עובדות (תאריכי ימי הולדת, אירועים). חלק מן העובדות הן כלליות (ידע כללי= פעולות מתמטיות, מיהו נשיא המדינה, איזה יום היום) וחלקן אפיזודיות (אירועים אישיים שקרו לנו). תהליך זה הוא תהליך מודע.</a:t>
            </a:r>
          </a:p>
          <a:p>
            <a:pPr>
              <a:buClr>
                <a:srgbClr val="C0A17E"/>
              </a:buClr>
            </a:pPr>
            <a:r>
              <a:rPr lang="he-IL" sz="2000" b="1" dirty="0"/>
              <a:t>זיכרון מרומז (חבוי): </a:t>
            </a:r>
            <a:r>
              <a:rPr lang="he-IL" sz="2000" dirty="0"/>
              <a:t>משמש לאחסון מיומנויות, למשל: שחייה, הליכה, רכיבה על אופניים ועוד. הגוף עושה תנועות שהוא יודע ומכיר, מבלי שבאמת נקדיש מחשבה לפעולה עצמה. תהליך זה הוא תהליך לא מודע.</a:t>
            </a:r>
          </a:p>
          <a:p>
            <a:pPr>
              <a:buClr>
                <a:srgbClr val="C0A17E"/>
              </a:buClr>
            </a:pPr>
            <a:endParaRPr lang="he-IL" dirty="0"/>
          </a:p>
        </p:txBody>
      </p:sp>
    </p:spTree>
    <p:extLst>
      <p:ext uri="{BB962C8B-B14F-4D97-AF65-F5344CB8AC3E}">
        <p14:creationId xmlns:p14="http://schemas.microsoft.com/office/powerpoint/2010/main" val="2540273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5EA553-ABAF-4D89-829B-15C8B755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6BC5F02-9450-4063-A547-47D8EAB2E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81B61A56-EAED-4426-A9F3-5892CC6DEA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8C688D6-2C0E-40DB-AF01-F24C2CFAC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03F7655-C48D-4E24-848A-19CC20C6F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393A7D9-5EAF-4A54-8B24-2E966F98F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60B00ABE-3D0F-4226-BB9E-226403D8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CAD72E6F-2013-4C68-909E-D22DBE049A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032D5AD9-2839-4DEC-ADDE-112C6B8B2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F71CD472-6DF2-4B5B-9CCC-B4B56498B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F2D179F8-F33D-4533-A0A9-CC001E6CAF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9D5F610D-0130-423C-BF39-95F030494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937E8043-4CE3-41C5-82FD-EFAED1FB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5240B62C-132F-449E-8177-E0EB7D62B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1080CEAF-92C0-46D5-90C8-E116B53E8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2CC57B7C-8818-40A4-89A9-F71725EBE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E2508649-03FA-4392-A5FD-89C2302C1F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6404B89D-7F07-4E5F-9AA2-6FCD1003E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CFFE93A3-BF36-4563-906B-26A6C1F3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B84640D-A705-462F-94DC-56C044D59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BA62BDD4-C52D-4886-BDEF-4A5399A11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1893E1A-9890-40B2-8AC6-5878A15C4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252C87D1-5F09-4C26-80DB-627FAABC8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A8C47983-BE48-4D25-A125-6026BAB6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5D44C30E-345D-4E1D-BD59-200081B5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80449D-0BFF-4425-A731-87E2AF60B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CC363610-BB45-459B-B83F-B32BCEF60F21}"/>
              </a:ext>
            </a:extLst>
          </p:cNvPr>
          <p:cNvSpPr>
            <a:spLocks noGrp="1"/>
          </p:cNvSpPr>
          <p:nvPr>
            <p:ph type="title"/>
          </p:nvPr>
        </p:nvSpPr>
        <p:spPr>
          <a:xfrm>
            <a:off x="873978" y="457201"/>
            <a:ext cx="5767566" cy="1676400"/>
          </a:xfrm>
        </p:spPr>
        <p:txBody>
          <a:bodyPr anchor="ctr">
            <a:normAutofit/>
          </a:bodyPr>
          <a:lstStyle/>
          <a:p>
            <a:r>
              <a:rPr lang="he-IL" sz="3600" dirty="0">
                <a:cs typeface="+mn-cs"/>
              </a:rPr>
              <a:t>זיכרון לטווח ארוך</a:t>
            </a:r>
          </a:p>
        </p:txBody>
      </p:sp>
      <p:sp>
        <p:nvSpPr>
          <p:cNvPr id="3" name="מציין מיקום תוכן 2">
            <a:extLst>
              <a:ext uri="{FF2B5EF4-FFF2-40B4-BE49-F238E27FC236}">
                <a16:creationId xmlns:a16="http://schemas.microsoft.com/office/drawing/2014/main" id="{D1F8F2AC-55BB-4764-99BB-71A27A782CFD}"/>
              </a:ext>
            </a:extLst>
          </p:cNvPr>
          <p:cNvSpPr>
            <a:spLocks noGrp="1"/>
          </p:cNvSpPr>
          <p:nvPr>
            <p:ph idx="1"/>
          </p:nvPr>
        </p:nvSpPr>
        <p:spPr>
          <a:xfrm>
            <a:off x="873102" y="1952625"/>
            <a:ext cx="5729600" cy="3520220"/>
          </a:xfrm>
        </p:spPr>
        <p:txBody>
          <a:bodyPr>
            <a:normAutofit fontScale="92500" lnSpcReduction="20000"/>
          </a:bodyPr>
          <a:lstStyle/>
          <a:p>
            <a:r>
              <a:rPr lang="he-IL" sz="2800" b="1" dirty="0">
                <a:solidFill>
                  <a:srgbClr val="FFFFFE"/>
                </a:solidFill>
              </a:rPr>
              <a:t>קידוד</a:t>
            </a:r>
            <a:r>
              <a:rPr lang="he-IL" sz="2800" dirty="0">
                <a:solidFill>
                  <a:srgbClr val="FFFFFE"/>
                </a:solidFill>
              </a:rPr>
              <a:t>– בניגוד לקידוד הפונולוגי שנעשה בטווח הקצר, כאן הקידוד הוא לפי משמעות.</a:t>
            </a:r>
          </a:p>
          <a:p>
            <a:r>
              <a:rPr lang="he-IL" sz="2800" b="1" dirty="0">
                <a:solidFill>
                  <a:srgbClr val="FFFFFE"/>
                </a:solidFill>
              </a:rPr>
              <a:t>אחסון</a:t>
            </a:r>
            <a:r>
              <a:rPr lang="he-IL" sz="2800" dirty="0">
                <a:solidFill>
                  <a:srgbClr val="FFFFFE"/>
                </a:solidFill>
              </a:rPr>
              <a:t>– מתבצע באזור במוח שנקרא "היפוקמפוס". אנשים שנפגעו באזור זה, סובלים מפגיעה בזיכרון.</a:t>
            </a:r>
          </a:p>
          <a:p>
            <a:r>
              <a:rPr lang="he-IL" sz="2800" b="1" dirty="0">
                <a:solidFill>
                  <a:srgbClr val="FFFFFE"/>
                </a:solidFill>
              </a:rPr>
              <a:t>שליפה</a:t>
            </a:r>
            <a:r>
              <a:rPr lang="he-IL" sz="2800" dirty="0">
                <a:solidFill>
                  <a:srgbClr val="FFFFFE"/>
                </a:solidFill>
              </a:rPr>
              <a:t>– רוב המידע שברשותנו נשלף מהזיכרון לטווח הארוך.</a:t>
            </a:r>
          </a:p>
          <a:p>
            <a:endParaRPr lang="he-IL" sz="1600" dirty="0">
              <a:solidFill>
                <a:srgbClr val="FFFFFE"/>
              </a:solidFill>
            </a:endParaRPr>
          </a:p>
        </p:txBody>
      </p:sp>
      <p:pic>
        <p:nvPicPr>
          <p:cNvPr id="4" name="תמונה 3">
            <a:extLst>
              <a:ext uri="{FF2B5EF4-FFF2-40B4-BE49-F238E27FC236}">
                <a16:creationId xmlns:a16="http://schemas.microsoft.com/office/drawing/2014/main" id="{8030C9B0-FA3C-44C0-8561-57FC6696EA1F}"/>
              </a:ext>
            </a:extLst>
          </p:cNvPr>
          <p:cNvPicPr>
            <a:picLocks noChangeAspect="1"/>
          </p:cNvPicPr>
          <p:nvPr/>
        </p:nvPicPr>
        <p:blipFill rotWithShape="1">
          <a:blip r:embed="rId2"/>
          <a:srcRect l="12399" r="28545" b="-2"/>
          <a:stretch/>
        </p:blipFill>
        <p:spPr>
          <a:xfrm>
            <a:off x="7549862" y="227"/>
            <a:ext cx="4641833" cy="6858000"/>
          </a:xfrm>
          <a:prstGeom prst="rect">
            <a:avLst/>
          </a:prstGeom>
        </p:spPr>
      </p:pic>
    </p:spTree>
    <p:extLst>
      <p:ext uri="{BB962C8B-B14F-4D97-AF65-F5344CB8AC3E}">
        <p14:creationId xmlns:p14="http://schemas.microsoft.com/office/powerpoint/2010/main" val="86699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7A04BB6D-F67A-4C11-B707-1D06F1242BFB}"/>
              </a:ext>
            </a:extLst>
          </p:cNvPr>
          <p:cNvSpPr>
            <a:spLocks noGrp="1"/>
          </p:cNvSpPr>
          <p:nvPr>
            <p:ph type="title"/>
          </p:nvPr>
        </p:nvSpPr>
        <p:spPr>
          <a:xfrm>
            <a:off x="7269686" y="-95249"/>
            <a:ext cx="4123738" cy="1485899"/>
          </a:xfrm>
        </p:spPr>
        <p:txBody>
          <a:bodyPr>
            <a:normAutofit/>
          </a:bodyPr>
          <a:lstStyle/>
          <a:p>
            <a:pPr algn="r"/>
            <a:r>
              <a:rPr lang="he-IL" dirty="0">
                <a:solidFill>
                  <a:schemeClr val="tx2"/>
                </a:solidFill>
                <a:cs typeface="+mn-cs"/>
              </a:rPr>
              <a:t>שכחה</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CC9548"/>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גבר לבוש היטב עונד שעון יד">
            <a:extLst>
              <a:ext uri="{FF2B5EF4-FFF2-40B4-BE49-F238E27FC236}">
                <a16:creationId xmlns:a16="http://schemas.microsoft.com/office/drawing/2014/main" id="{4B8024C4-B64D-4759-93F2-EFE0EB9FB827}"/>
              </a:ext>
            </a:extLst>
          </p:cNvPr>
          <p:cNvPicPr>
            <a:picLocks noChangeAspect="1"/>
          </p:cNvPicPr>
          <p:nvPr/>
        </p:nvPicPr>
        <p:blipFill rotWithShape="1">
          <a:blip r:embed="rId2"/>
          <a:srcRect l="694" r="22754"/>
          <a:stretch/>
        </p:blipFill>
        <p:spPr>
          <a:xfrm>
            <a:off x="972115" y="960214"/>
            <a:ext cx="5641848" cy="4919472"/>
          </a:xfrm>
          <a:prstGeom prst="rect">
            <a:avLst/>
          </a:prstGeom>
          <a:ln w="12700">
            <a:noFill/>
          </a:ln>
        </p:spPr>
      </p:pic>
      <p:sp>
        <p:nvSpPr>
          <p:cNvPr id="3" name="מציין מיקום תוכן 2">
            <a:extLst>
              <a:ext uri="{FF2B5EF4-FFF2-40B4-BE49-F238E27FC236}">
                <a16:creationId xmlns:a16="http://schemas.microsoft.com/office/drawing/2014/main" id="{424369CC-6763-4225-A09C-50D53A43DFAB}"/>
              </a:ext>
            </a:extLst>
          </p:cNvPr>
          <p:cNvSpPr>
            <a:spLocks noGrp="1"/>
          </p:cNvSpPr>
          <p:nvPr>
            <p:ph idx="1"/>
          </p:nvPr>
        </p:nvSpPr>
        <p:spPr>
          <a:xfrm>
            <a:off x="7293817" y="161926"/>
            <a:ext cx="4099607" cy="5854700"/>
          </a:xfrm>
        </p:spPr>
        <p:txBody>
          <a:bodyPr>
            <a:normAutofit/>
          </a:bodyPr>
          <a:lstStyle/>
          <a:p>
            <a:pPr>
              <a:buClr>
                <a:srgbClr val="CC9548"/>
              </a:buClr>
            </a:pPr>
            <a:r>
              <a:rPr lang="he-IL" sz="2400" dirty="0"/>
              <a:t>לרוב מקורה בכשלי שליפה. </a:t>
            </a:r>
          </a:p>
          <a:p>
            <a:pPr>
              <a:buClr>
                <a:srgbClr val="CC9548"/>
              </a:buClr>
            </a:pPr>
            <a:r>
              <a:rPr lang="he-IL" sz="2400" dirty="0"/>
              <a:t>השליפה רגישה לחרדה ולהדחקה. </a:t>
            </a:r>
          </a:p>
          <a:p>
            <a:pPr>
              <a:buClr>
                <a:srgbClr val="CC9548"/>
              </a:buClr>
            </a:pPr>
            <a:r>
              <a:rPr lang="he-IL" sz="2400" dirty="0"/>
              <a:t>אפשרות נוספת – פגיעה מוחית המשפיעה על זיכרון של ידע ושל חוויות ועובדות אישיות. </a:t>
            </a:r>
          </a:p>
          <a:p>
            <a:pPr>
              <a:buClr>
                <a:srgbClr val="CC9548"/>
              </a:buClr>
            </a:pPr>
            <a:r>
              <a:rPr lang="he-IL" sz="2400" dirty="0"/>
              <a:t>אמנזיה של הילדות – תהליכי הצפנה לא מפותחים (שפה).</a:t>
            </a:r>
          </a:p>
        </p:txBody>
      </p:sp>
    </p:spTree>
    <p:extLst>
      <p:ext uri="{BB962C8B-B14F-4D97-AF65-F5344CB8AC3E}">
        <p14:creationId xmlns:p14="http://schemas.microsoft.com/office/powerpoint/2010/main" val="1819203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p:cNvSpPr>
            <a:spLocks noGrp="1"/>
          </p:cNvSpPr>
          <p:nvPr>
            <p:ph type="title"/>
          </p:nvPr>
        </p:nvSpPr>
        <p:spPr>
          <a:xfrm>
            <a:off x="9622925" y="124713"/>
            <a:ext cx="4123738" cy="1058045"/>
          </a:xfrm>
        </p:spPr>
        <p:txBody>
          <a:bodyPr>
            <a:normAutofit/>
          </a:bodyPr>
          <a:lstStyle/>
          <a:p>
            <a:pPr algn="l"/>
            <a:r>
              <a:rPr lang="he-IL" dirty="0">
                <a:solidFill>
                  <a:schemeClr val="tx2"/>
                </a:solidFill>
                <a:cs typeface="+mn-cs"/>
              </a:rPr>
              <a:t>הגדרות</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7680C6"/>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צילום תקריב של אגבה">
            <a:extLst>
              <a:ext uri="{FF2B5EF4-FFF2-40B4-BE49-F238E27FC236}">
                <a16:creationId xmlns:a16="http://schemas.microsoft.com/office/drawing/2014/main" id="{76B002A5-C856-47BA-890B-8607F292E90B}"/>
              </a:ext>
            </a:extLst>
          </p:cNvPr>
          <p:cNvPicPr>
            <a:picLocks noChangeAspect="1"/>
          </p:cNvPicPr>
          <p:nvPr/>
        </p:nvPicPr>
        <p:blipFill rotWithShape="1">
          <a:blip r:embed="rId2"/>
          <a:srcRect l="23735" r="-1" b="-1"/>
          <a:stretch/>
        </p:blipFill>
        <p:spPr>
          <a:xfrm>
            <a:off x="972115" y="960214"/>
            <a:ext cx="5641848" cy="4919472"/>
          </a:xfrm>
          <a:prstGeom prst="rect">
            <a:avLst/>
          </a:prstGeom>
          <a:ln w="12700">
            <a:noFill/>
          </a:ln>
        </p:spPr>
      </p:pic>
      <p:sp>
        <p:nvSpPr>
          <p:cNvPr id="3" name="מציין מיקום תוכן 2"/>
          <p:cNvSpPr>
            <a:spLocks noGrp="1"/>
          </p:cNvSpPr>
          <p:nvPr>
            <p:ph idx="1"/>
          </p:nvPr>
        </p:nvSpPr>
        <p:spPr>
          <a:xfrm>
            <a:off x="7293817" y="1182758"/>
            <a:ext cx="4099607" cy="4833868"/>
          </a:xfrm>
        </p:spPr>
        <p:txBody>
          <a:bodyPr>
            <a:noAutofit/>
          </a:bodyPr>
          <a:lstStyle/>
          <a:p>
            <a:pPr>
              <a:buClr>
                <a:srgbClr val="7680C6"/>
              </a:buClr>
            </a:pPr>
            <a:r>
              <a:rPr lang="he-IL" sz="2800" b="1" dirty="0"/>
              <a:t>קוגניציה- </a:t>
            </a:r>
            <a:r>
              <a:rPr lang="he-IL" sz="2800" dirty="0"/>
              <a:t>הכרה </a:t>
            </a:r>
            <a:r>
              <a:rPr lang="en-US" sz="2800" dirty="0"/>
              <a:t>Cognition)</a:t>
            </a:r>
            <a:r>
              <a:rPr lang="he-IL" sz="2800" dirty="0"/>
              <a:t>)</a:t>
            </a:r>
            <a:r>
              <a:rPr lang="en-US" sz="2800" dirty="0"/>
              <a:t> </a:t>
            </a:r>
            <a:r>
              <a:rPr lang="he-IL" sz="2800" dirty="0"/>
              <a:t>מתארת את תופעת הידיעה האנושית. המונח מתייחס לידע המצוי ברשותו של אדם, תהליכי רכישתו, עיבודו ויישומו.</a:t>
            </a:r>
          </a:p>
          <a:p>
            <a:pPr>
              <a:buClr>
                <a:srgbClr val="7680C6"/>
              </a:buClr>
            </a:pPr>
            <a:r>
              <a:rPr lang="he-IL" sz="2800" b="1" dirty="0"/>
              <a:t>תהליך קוגניטיבי- </a:t>
            </a:r>
            <a:r>
              <a:rPr lang="he-IL" sz="2800" dirty="0"/>
              <a:t>תהליך של עיבוד מידע, של הבנה ושל הסקת מסקנות.</a:t>
            </a:r>
          </a:p>
        </p:txBody>
      </p:sp>
    </p:spTree>
    <p:extLst>
      <p:ext uri="{BB962C8B-B14F-4D97-AF65-F5344CB8AC3E}">
        <p14:creationId xmlns:p14="http://schemas.microsoft.com/office/powerpoint/2010/main" val="2525800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5EA553-ABAF-4D89-829B-15C8B755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6BC5F02-9450-4063-A547-47D8EAB2E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81B61A56-EAED-4426-A9F3-5892CC6DEA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38C688D6-2C0E-40DB-AF01-F24C2CFAC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03F7655-C48D-4E24-848A-19CC20C6F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5393A7D9-5EAF-4A54-8B24-2E966F98F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60B00ABE-3D0F-4226-BB9E-226403D8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CAD72E6F-2013-4C68-909E-D22DBE049A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032D5AD9-2839-4DEC-ADDE-112C6B8B2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F71CD472-6DF2-4B5B-9CCC-B4B56498B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F2D179F8-F33D-4533-A0A9-CC001E6CAF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9D5F610D-0130-423C-BF39-95F030494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937E8043-4CE3-41C5-82FD-EFAED1FB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5240B62C-132F-449E-8177-E0EB7D62B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1080CEAF-92C0-46D5-90C8-E116B53E8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2CC57B7C-8818-40A4-89A9-F71725EBE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E2508649-03FA-4392-A5FD-89C2302C1F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6404B89D-7F07-4E5F-9AA2-6FCD1003E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CFFE93A3-BF36-4563-906B-26A6C1F3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EB84640D-A705-462F-94DC-56C044D59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BA62BDD4-C52D-4886-BDEF-4A5399A11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D1893E1A-9890-40B2-8AC6-5878A15C4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252C87D1-5F09-4C26-80DB-627FAABC8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4" name="Rectangle 33">
            <a:extLst>
              <a:ext uri="{FF2B5EF4-FFF2-40B4-BE49-F238E27FC236}">
                <a16:creationId xmlns:a16="http://schemas.microsoft.com/office/drawing/2014/main" id="{A8C47983-BE48-4D25-A125-6026BAB6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22">
            <a:extLst>
              <a:ext uri="{FF2B5EF4-FFF2-40B4-BE49-F238E27FC236}">
                <a16:creationId xmlns:a16="http://schemas.microsoft.com/office/drawing/2014/main" id="{5D44C30E-345D-4E1D-BD59-200081B5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80449D-0BFF-4425-A731-87E2AF60B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38BD965D-D9D3-4B81-84D8-40CF7FD715D3}"/>
              </a:ext>
            </a:extLst>
          </p:cNvPr>
          <p:cNvSpPr>
            <a:spLocks noGrp="1"/>
          </p:cNvSpPr>
          <p:nvPr>
            <p:ph type="title"/>
          </p:nvPr>
        </p:nvSpPr>
        <p:spPr>
          <a:xfrm>
            <a:off x="873978" y="1718735"/>
            <a:ext cx="5767566" cy="803293"/>
          </a:xfrm>
        </p:spPr>
        <p:txBody>
          <a:bodyPr anchor="ctr">
            <a:normAutofit fontScale="90000"/>
          </a:bodyPr>
          <a:lstStyle/>
          <a:p>
            <a:r>
              <a:rPr lang="he-IL" sz="3600" dirty="0">
                <a:cs typeface="+mn-cs"/>
              </a:rPr>
              <a:t>אתגרי שליפה</a:t>
            </a:r>
          </a:p>
        </p:txBody>
      </p:sp>
      <p:sp>
        <p:nvSpPr>
          <p:cNvPr id="3" name="מציין מיקום תוכן 2">
            <a:extLst>
              <a:ext uri="{FF2B5EF4-FFF2-40B4-BE49-F238E27FC236}">
                <a16:creationId xmlns:a16="http://schemas.microsoft.com/office/drawing/2014/main" id="{BDB38F4D-D5D7-4162-9E92-4252F7881D96}"/>
              </a:ext>
            </a:extLst>
          </p:cNvPr>
          <p:cNvSpPr>
            <a:spLocks noGrp="1"/>
          </p:cNvSpPr>
          <p:nvPr>
            <p:ph idx="1"/>
          </p:nvPr>
        </p:nvSpPr>
        <p:spPr>
          <a:xfrm>
            <a:off x="873102" y="2447925"/>
            <a:ext cx="5768442" cy="3024920"/>
          </a:xfrm>
        </p:spPr>
        <p:txBody>
          <a:bodyPr>
            <a:normAutofit/>
          </a:bodyPr>
          <a:lstStyle/>
          <a:p>
            <a:pPr>
              <a:buFont typeface="Wingdings" panose="05000000000000000000" pitchFamily="2" charset="2"/>
              <a:buChar char="ü"/>
            </a:pPr>
            <a:r>
              <a:rPr lang="he-IL" sz="3200" dirty="0">
                <a:solidFill>
                  <a:srgbClr val="FFFFFE"/>
                </a:solidFill>
              </a:rPr>
              <a:t>מבחני היזכרות (ידע)</a:t>
            </a:r>
          </a:p>
          <a:p>
            <a:pPr>
              <a:buFont typeface="Wingdings" panose="05000000000000000000" pitchFamily="2" charset="2"/>
              <a:buChar char="ü"/>
            </a:pPr>
            <a:r>
              <a:rPr lang="he-IL" sz="3200" dirty="0">
                <a:solidFill>
                  <a:srgbClr val="FFFFFE"/>
                </a:solidFill>
              </a:rPr>
              <a:t>רמזי שליפה  (הקשר)</a:t>
            </a:r>
          </a:p>
          <a:p>
            <a:pPr>
              <a:buFont typeface="Wingdings" panose="05000000000000000000" pitchFamily="2" charset="2"/>
              <a:buChar char="ü"/>
            </a:pPr>
            <a:r>
              <a:rPr lang="he-IL" sz="3200" dirty="0">
                <a:solidFill>
                  <a:srgbClr val="FFFFFE"/>
                </a:solidFill>
              </a:rPr>
              <a:t>מבחני זיהוי   (השוואה ושלילה) </a:t>
            </a:r>
          </a:p>
        </p:txBody>
      </p:sp>
      <p:pic>
        <p:nvPicPr>
          <p:cNvPr id="4" name="תמונה 3">
            <a:extLst>
              <a:ext uri="{FF2B5EF4-FFF2-40B4-BE49-F238E27FC236}">
                <a16:creationId xmlns:a16="http://schemas.microsoft.com/office/drawing/2014/main" id="{E1D9330C-82D6-49A2-88DC-C38014934166}"/>
              </a:ext>
            </a:extLst>
          </p:cNvPr>
          <p:cNvPicPr>
            <a:picLocks noChangeAspect="1"/>
          </p:cNvPicPr>
          <p:nvPr/>
        </p:nvPicPr>
        <p:blipFill rotWithShape="1">
          <a:blip r:embed="rId2"/>
          <a:srcRect l="9838" r="31105" b="-2"/>
          <a:stretch/>
        </p:blipFill>
        <p:spPr>
          <a:xfrm>
            <a:off x="7549862" y="227"/>
            <a:ext cx="4641833" cy="6858000"/>
          </a:xfrm>
          <a:prstGeom prst="rect">
            <a:avLst/>
          </a:prstGeom>
        </p:spPr>
      </p:pic>
    </p:spTree>
    <p:extLst>
      <p:ext uri="{BB962C8B-B14F-4D97-AF65-F5344CB8AC3E}">
        <p14:creationId xmlns:p14="http://schemas.microsoft.com/office/powerpoint/2010/main" val="2519884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cs typeface="+mn-cs"/>
              </a:rPr>
              <a:t>מבחן זיכרון חזותי- מוטורי</a:t>
            </a:r>
            <a:br>
              <a:rPr lang="he-IL" dirty="0">
                <a:cs typeface="+mn-cs"/>
              </a:rPr>
            </a:br>
            <a:r>
              <a:rPr lang="he-IL" dirty="0">
                <a:cs typeface="+mn-cs"/>
              </a:rPr>
              <a:t> </a:t>
            </a:r>
            <a:r>
              <a:rPr lang="he-IL" dirty="0" err="1">
                <a:cs typeface="+mn-cs"/>
              </a:rPr>
              <a:t>ריי</a:t>
            </a:r>
            <a:r>
              <a:rPr lang="he-IL" dirty="0">
                <a:cs typeface="+mn-cs"/>
              </a:rPr>
              <a:t> צורה מורכבת</a:t>
            </a:r>
          </a:p>
        </p:txBody>
      </p:sp>
      <p:pic>
        <p:nvPicPr>
          <p:cNvPr id="6" name="מציין מיקום תוכן 5"/>
          <p:cNvPicPr>
            <a:picLocks noGrp="1" noChangeAspect="1"/>
          </p:cNvPicPr>
          <p:nvPr>
            <p:ph idx="1"/>
          </p:nvPr>
        </p:nvPicPr>
        <p:blipFill>
          <a:blip r:embed="rId2"/>
          <a:stretch>
            <a:fillRect/>
          </a:stretch>
        </p:blipFill>
        <p:spPr>
          <a:xfrm>
            <a:off x="4601979" y="618076"/>
            <a:ext cx="7405141" cy="5617831"/>
          </a:xfrm>
          <a:prstGeom prst="rect">
            <a:avLst/>
          </a:prstGeom>
        </p:spPr>
      </p:pic>
    </p:spTree>
    <p:extLst>
      <p:ext uri="{BB962C8B-B14F-4D97-AF65-F5344CB8AC3E}">
        <p14:creationId xmlns:p14="http://schemas.microsoft.com/office/powerpoint/2010/main" val="4281011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9">
            <a:extLst>
              <a:ext uri="{FF2B5EF4-FFF2-40B4-BE49-F238E27FC236}">
                <a16:creationId xmlns:a16="http://schemas.microsoft.com/office/drawing/2014/main" id="{CA3DC2E6-1437-4ADF-964E-AC01AD156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1">
            <a:extLst>
              <a:ext uri="{FF2B5EF4-FFF2-40B4-BE49-F238E27FC236}">
                <a16:creationId xmlns:a16="http://schemas.microsoft.com/office/drawing/2014/main" id="{F147DC8C-AE3B-4FD6-BE3A-F95E985EF1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8" name="Freeform 5">
              <a:extLst>
                <a:ext uri="{FF2B5EF4-FFF2-40B4-BE49-F238E27FC236}">
                  <a16:creationId xmlns:a16="http://schemas.microsoft.com/office/drawing/2014/main" id="{E64003C6-4254-40BD-AF4C-85B406128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6">
              <a:extLst>
                <a:ext uri="{FF2B5EF4-FFF2-40B4-BE49-F238E27FC236}">
                  <a16:creationId xmlns:a16="http://schemas.microsoft.com/office/drawing/2014/main" id="{9DCF718E-1137-411A-8212-2E963734D1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7">
              <a:extLst>
                <a:ext uri="{FF2B5EF4-FFF2-40B4-BE49-F238E27FC236}">
                  <a16:creationId xmlns:a16="http://schemas.microsoft.com/office/drawing/2014/main" id="{77C670CB-B756-4B79-8D46-129A47687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8">
              <a:extLst>
                <a:ext uri="{FF2B5EF4-FFF2-40B4-BE49-F238E27FC236}">
                  <a16:creationId xmlns:a16="http://schemas.microsoft.com/office/drawing/2014/main" id="{BDE6AE2D-DDD6-4975-987F-6652428EF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9">
              <a:extLst>
                <a:ext uri="{FF2B5EF4-FFF2-40B4-BE49-F238E27FC236}">
                  <a16:creationId xmlns:a16="http://schemas.microsoft.com/office/drawing/2014/main" id="{F9240DD2-EEC5-45BE-9ED1-C2711F531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0">
              <a:extLst>
                <a:ext uri="{FF2B5EF4-FFF2-40B4-BE49-F238E27FC236}">
                  <a16:creationId xmlns:a16="http://schemas.microsoft.com/office/drawing/2014/main" id="{A9FF84F6-1BEA-42B0-964D-4C58B02483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
              <a:extLst>
                <a:ext uri="{FF2B5EF4-FFF2-40B4-BE49-F238E27FC236}">
                  <a16:creationId xmlns:a16="http://schemas.microsoft.com/office/drawing/2014/main" id="{A94E03EE-96D0-4D6B-ADB3-CE073A887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2">
              <a:extLst>
                <a:ext uri="{FF2B5EF4-FFF2-40B4-BE49-F238E27FC236}">
                  <a16:creationId xmlns:a16="http://schemas.microsoft.com/office/drawing/2014/main" id="{EB419F28-29C7-47A4-BA2B-B87D641021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13">
              <a:extLst>
                <a:ext uri="{FF2B5EF4-FFF2-40B4-BE49-F238E27FC236}">
                  <a16:creationId xmlns:a16="http://schemas.microsoft.com/office/drawing/2014/main" id="{82DDB97F-3F05-4C8C-B6C4-7868EA4400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14">
              <a:extLst>
                <a:ext uri="{FF2B5EF4-FFF2-40B4-BE49-F238E27FC236}">
                  <a16:creationId xmlns:a16="http://schemas.microsoft.com/office/drawing/2014/main" id="{B65DD513-428F-4F26-8E64-AA2EB027D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15">
              <a:extLst>
                <a:ext uri="{FF2B5EF4-FFF2-40B4-BE49-F238E27FC236}">
                  <a16:creationId xmlns:a16="http://schemas.microsoft.com/office/drawing/2014/main" id="{CC433D64-EC3E-4DFF-9C0F-58CE0D85B8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16">
              <a:extLst>
                <a:ext uri="{FF2B5EF4-FFF2-40B4-BE49-F238E27FC236}">
                  <a16:creationId xmlns:a16="http://schemas.microsoft.com/office/drawing/2014/main" id="{C4DBA574-8448-4C7F-8ECD-65E280F6FF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
              <a:extLst>
                <a:ext uri="{FF2B5EF4-FFF2-40B4-BE49-F238E27FC236}">
                  <a16:creationId xmlns:a16="http://schemas.microsoft.com/office/drawing/2014/main" id="{355CAF17-9039-4AA1-93AC-EF73692E4D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18">
              <a:extLst>
                <a:ext uri="{FF2B5EF4-FFF2-40B4-BE49-F238E27FC236}">
                  <a16:creationId xmlns:a16="http://schemas.microsoft.com/office/drawing/2014/main" id="{43791427-924F-4544-BB1A-1DB400BC5D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2" name="Freeform 19">
              <a:extLst>
                <a:ext uri="{FF2B5EF4-FFF2-40B4-BE49-F238E27FC236}">
                  <a16:creationId xmlns:a16="http://schemas.microsoft.com/office/drawing/2014/main" id="{BA5C30AE-ABE6-40AC-981F-A7C808AAD7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3" name="Freeform 20">
              <a:extLst>
                <a:ext uri="{FF2B5EF4-FFF2-40B4-BE49-F238E27FC236}">
                  <a16:creationId xmlns:a16="http://schemas.microsoft.com/office/drawing/2014/main" id="{46A07100-F6F3-411E-9D85-D6373AA1F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4" name="Freeform 21">
              <a:extLst>
                <a:ext uri="{FF2B5EF4-FFF2-40B4-BE49-F238E27FC236}">
                  <a16:creationId xmlns:a16="http://schemas.microsoft.com/office/drawing/2014/main" id="{FF981087-0D18-419F-9CA1-E13AF39B55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5" name="Freeform 22">
              <a:extLst>
                <a:ext uri="{FF2B5EF4-FFF2-40B4-BE49-F238E27FC236}">
                  <a16:creationId xmlns:a16="http://schemas.microsoft.com/office/drawing/2014/main" id="{F21B12D0-A750-43C7-A970-B8C30DA3F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6" name="Freeform 23">
              <a:extLst>
                <a:ext uri="{FF2B5EF4-FFF2-40B4-BE49-F238E27FC236}">
                  <a16:creationId xmlns:a16="http://schemas.microsoft.com/office/drawing/2014/main" id="{0616FAA2-1ABF-402B-A85B-BB37A90DDC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7" name="Freeform 24">
              <a:extLst>
                <a:ext uri="{FF2B5EF4-FFF2-40B4-BE49-F238E27FC236}">
                  <a16:creationId xmlns:a16="http://schemas.microsoft.com/office/drawing/2014/main" id="{BD0FBBE9-09B4-46CA-89A0-66B929A206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8" name="Freeform 25">
              <a:extLst>
                <a:ext uri="{FF2B5EF4-FFF2-40B4-BE49-F238E27FC236}">
                  <a16:creationId xmlns:a16="http://schemas.microsoft.com/office/drawing/2014/main" id="{09ED770B-F59A-4F30-9022-0CB5BFA76D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29" name="Rectangle 34">
            <a:extLst>
              <a:ext uri="{FF2B5EF4-FFF2-40B4-BE49-F238E27FC236}">
                <a16:creationId xmlns:a16="http://schemas.microsoft.com/office/drawing/2014/main" id="{1158DDBE-C970-4866-B650-BFA6EB2BE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22">
            <a:extLst>
              <a:ext uri="{FF2B5EF4-FFF2-40B4-BE49-F238E27FC236}">
                <a16:creationId xmlns:a16="http://schemas.microsoft.com/office/drawing/2014/main" id="{1AC2F6F8-97CC-4741-BE63-D6944827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38">
            <a:extLst>
              <a:ext uri="{FF2B5EF4-FFF2-40B4-BE49-F238E27FC236}">
                <a16:creationId xmlns:a16="http://schemas.microsoft.com/office/drawing/2014/main" id="{680548D4-3017-4154-A8A7-C77FB6F1E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71C36318-2AC6-4301-BC19-8A8E4A3CCE86}"/>
              </a:ext>
            </a:extLst>
          </p:cNvPr>
          <p:cNvSpPr>
            <a:spLocks noGrp="1"/>
          </p:cNvSpPr>
          <p:nvPr>
            <p:ph type="title"/>
          </p:nvPr>
        </p:nvSpPr>
        <p:spPr>
          <a:xfrm>
            <a:off x="598488" y="109147"/>
            <a:ext cx="6327048" cy="2407728"/>
          </a:xfrm>
        </p:spPr>
        <p:txBody>
          <a:bodyPr anchor="ctr">
            <a:normAutofit/>
          </a:bodyPr>
          <a:lstStyle/>
          <a:p>
            <a:r>
              <a:rPr lang="he-IL" sz="2300" dirty="0">
                <a:cs typeface="+mn-cs"/>
              </a:rPr>
              <a:t>מיומנויות לשיפור הזיכרון: שיפור תהליכי אחסון, עיבוד ושליפה</a:t>
            </a:r>
          </a:p>
        </p:txBody>
      </p:sp>
      <p:sp>
        <p:nvSpPr>
          <p:cNvPr id="3" name="מציין מיקום תוכן 2">
            <a:extLst>
              <a:ext uri="{FF2B5EF4-FFF2-40B4-BE49-F238E27FC236}">
                <a16:creationId xmlns:a16="http://schemas.microsoft.com/office/drawing/2014/main" id="{FC2DEE37-289E-4CEF-9718-C59BDE432D3B}"/>
              </a:ext>
            </a:extLst>
          </p:cNvPr>
          <p:cNvSpPr>
            <a:spLocks noGrp="1"/>
          </p:cNvSpPr>
          <p:nvPr>
            <p:ph idx="1"/>
          </p:nvPr>
        </p:nvSpPr>
        <p:spPr>
          <a:xfrm>
            <a:off x="873102" y="1627974"/>
            <a:ext cx="5768442" cy="3844871"/>
          </a:xfrm>
        </p:spPr>
        <p:txBody>
          <a:bodyPr>
            <a:noAutofit/>
          </a:bodyPr>
          <a:lstStyle/>
          <a:p>
            <a:r>
              <a:rPr lang="he-IL" sz="2400" dirty="0">
                <a:solidFill>
                  <a:srgbClr val="FFFFFE"/>
                </a:solidFill>
              </a:rPr>
              <a:t>שינון</a:t>
            </a:r>
          </a:p>
          <a:p>
            <a:r>
              <a:rPr lang="he-IL" sz="2400" dirty="0">
                <a:solidFill>
                  <a:srgbClr val="FFFFFE"/>
                </a:solidFill>
              </a:rPr>
              <a:t>ארגון פריטים</a:t>
            </a:r>
          </a:p>
          <a:p>
            <a:r>
              <a:rPr lang="he-IL" sz="2400" dirty="0">
                <a:solidFill>
                  <a:srgbClr val="FFFFFE"/>
                </a:solidFill>
              </a:rPr>
              <a:t>קיבוץ פריטים</a:t>
            </a:r>
          </a:p>
          <a:p>
            <a:r>
              <a:rPr lang="he-IL" sz="2400" dirty="0">
                <a:solidFill>
                  <a:srgbClr val="FFFFFE"/>
                </a:solidFill>
              </a:rPr>
              <a:t>הענקת משמעות, רגש </a:t>
            </a:r>
          </a:p>
          <a:p>
            <a:r>
              <a:rPr lang="he-IL" sz="2400" dirty="0">
                <a:solidFill>
                  <a:srgbClr val="FFFFFE"/>
                </a:solidFill>
              </a:rPr>
              <a:t>יצירת רמזי שליפה </a:t>
            </a:r>
          </a:p>
          <a:p>
            <a:r>
              <a:rPr lang="he-IL" sz="2400" dirty="0">
                <a:solidFill>
                  <a:srgbClr val="FFFFFE"/>
                </a:solidFill>
              </a:rPr>
              <a:t>הצמדת גירויים לסכמות</a:t>
            </a:r>
          </a:p>
        </p:txBody>
      </p:sp>
      <p:sp>
        <p:nvSpPr>
          <p:cNvPr id="132" name="Rectangle 40">
            <a:extLst>
              <a:ext uri="{FF2B5EF4-FFF2-40B4-BE49-F238E27FC236}">
                <a16:creationId xmlns:a16="http://schemas.microsoft.com/office/drawing/2014/main" id="{3A87E373-170F-4468-875D-EAD8418B9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גרפיקה 4" descr="צלצול השכמה">
            <a:extLst>
              <a:ext uri="{FF2B5EF4-FFF2-40B4-BE49-F238E27FC236}">
                <a16:creationId xmlns:a16="http://schemas.microsoft.com/office/drawing/2014/main" id="{C4A5E61D-4967-425B-A5CF-614C104BAE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76652" y="1438299"/>
            <a:ext cx="3990545" cy="3990545"/>
          </a:xfrm>
          <a:prstGeom prst="rect">
            <a:avLst/>
          </a:prstGeom>
        </p:spPr>
      </p:pic>
    </p:spTree>
    <p:extLst>
      <p:ext uri="{BB962C8B-B14F-4D97-AF65-F5344CB8AC3E}">
        <p14:creationId xmlns:p14="http://schemas.microsoft.com/office/powerpoint/2010/main" val="4247676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369E8F2E-0A41-4632-8076-ACADE4E8F9F4}"/>
              </a:ext>
            </a:extLst>
          </p:cNvPr>
          <p:cNvSpPr>
            <a:spLocks noGrp="1"/>
          </p:cNvSpPr>
          <p:nvPr>
            <p:ph type="title"/>
          </p:nvPr>
        </p:nvSpPr>
        <p:spPr>
          <a:xfrm>
            <a:off x="8509601" y="795527"/>
            <a:ext cx="4099607" cy="1433323"/>
          </a:xfrm>
        </p:spPr>
        <p:txBody>
          <a:bodyPr>
            <a:normAutofit/>
          </a:bodyPr>
          <a:lstStyle/>
          <a:p>
            <a:pPr algn="l"/>
            <a:r>
              <a:rPr lang="he-IL" dirty="0">
                <a:solidFill>
                  <a:schemeClr val="tx2"/>
                </a:solidFill>
                <a:cs typeface="+mn-cs"/>
              </a:rPr>
              <a:t>   כשלים בזיכרון</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3F24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ילדה קוראת מחוץ לאוהל בהרים">
            <a:extLst>
              <a:ext uri="{FF2B5EF4-FFF2-40B4-BE49-F238E27FC236}">
                <a16:creationId xmlns:a16="http://schemas.microsoft.com/office/drawing/2014/main" id="{FD44B859-76B1-43C1-89A6-F5AAF221F9D5}"/>
              </a:ext>
            </a:extLst>
          </p:cNvPr>
          <p:cNvPicPr>
            <a:picLocks noChangeAspect="1"/>
          </p:cNvPicPr>
          <p:nvPr/>
        </p:nvPicPr>
        <p:blipFill rotWithShape="1">
          <a:blip r:embed="rId2"/>
          <a:srcRect l="23735" r="-1" b="-1"/>
          <a:stretch/>
        </p:blipFill>
        <p:spPr>
          <a:xfrm>
            <a:off x="972115" y="960214"/>
            <a:ext cx="5641848" cy="4919472"/>
          </a:xfrm>
          <a:prstGeom prst="rect">
            <a:avLst/>
          </a:prstGeom>
          <a:ln w="12700">
            <a:noFill/>
          </a:ln>
        </p:spPr>
      </p:pic>
      <p:sp>
        <p:nvSpPr>
          <p:cNvPr id="3" name="מציין מיקום תוכן 2">
            <a:extLst>
              <a:ext uri="{FF2B5EF4-FFF2-40B4-BE49-F238E27FC236}">
                <a16:creationId xmlns:a16="http://schemas.microsoft.com/office/drawing/2014/main" id="{E6B0797B-D4F9-4629-9CC8-BE7BDB2B448F}"/>
              </a:ext>
            </a:extLst>
          </p:cNvPr>
          <p:cNvSpPr>
            <a:spLocks noGrp="1"/>
          </p:cNvSpPr>
          <p:nvPr>
            <p:ph idx="1"/>
          </p:nvPr>
        </p:nvSpPr>
        <p:spPr>
          <a:xfrm>
            <a:off x="7293817" y="2338388"/>
            <a:ext cx="4099607" cy="3678237"/>
          </a:xfrm>
        </p:spPr>
        <p:txBody>
          <a:bodyPr>
            <a:normAutofit/>
          </a:bodyPr>
          <a:lstStyle/>
          <a:p>
            <a:pPr>
              <a:buClr>
                <a:srgbClr val="F3F24B"/>
              </a:buClr>
            </a:pPr>
            <a:r>
              <a:rPr lang="he-IL" sz="3600" dirty="0"/>
              <a:t>סכמות, סטריאוטיפים</a:t>
            </a:r>
          </a:p>
          <a:p>
            <a:pPr>
              <a:buClr>
                <a:srgbClr val="F3F24B"/>
              </a:buClr>
            </a:pPr>
            <a:r>
              <a:rPr lang="he-IL" sz="3600" dirty="0"/>
              <a:t>חיפוש הבנה וסיבתיות</a:t>
            </a:r>
          </a:p>
          <a:p>
            <a:pPr>
              <a:buClr>
                <a:srgbClr val="F3F24B"/>
              </a:buClr>
            </a:pPr>
            <a:r>
              <a:rPr lang="he-IL" sz="3600" dirty="0"/>
              <a:t>שאלות מטעות</a:t>
            </a:r>
          </a:p>
        </p:txBody>
      </p:sp>
    </p:spTree>
    <p:extLst>
      <p:ext uri="{BB962C8B-B14F-4D97-AF65-F5344CB8AC3E}">
        <p14:creationId xmlns:p14="http://schemas.microsoft.com/office/powerpoint/2010/main" val="1983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BA57839-6A7A-4131-8F6C-8D97DD943653}"/>
              </a:ext>
            </a:extLst>
          </p:cNvPr>
          <p:cNvSpPr>
            <a:spLocks noGrp="1"/>
          </p:cNvSpPr>
          <p:nvPr>
            <p:ph type="title"/>
          </p:nvPr>
        </p:nvSpPr>
        <p:spPr/>
        <p:txBody>
          <a:bodyPr/>
          <a:lstStyle/>
          <a:p>
            <a:r>
              <a:rPr lang="he-IL" dirty="0">
                <a:cs typeface="+mn-cs"/>
              </a:rPr>
              <a:t>למידה ע"י התיאוריה הקוגניטיבית</a:t>
            </a:r>
          </a:p>
        </p:txBody>
      </p:sp>
      <p:sp>
        <p:nvSpPr>
          <p:cNvPr id="3" name="מציין מיקום תוכן 2">
            <a:extLst>
              <a:ext uri="{FF2B5EF4-FFF2-40B4-BE49-F238E27FC236}">
                <a16:creationId xmlns:a16="http://schemas.microsoft.com/office/drawing/2014/main" id="{F026F4AB-C5BC-4DC0-9DFB-24793492402F}"/>
              </a:ext>
            </a:extLst>
          </p:cNvPr>
          <p:cNvSpPr>
            <a:spLocks noGrp="1"/>
          </p:cNvSpPr>
          <p:nvPr>
            <p:ph idx="1"/>
          </p:nvPr>
        </p:nvSpPr>
        <p:spPr/>
        <p:txBody>
          <a:bodyPr>
            <a:normAutofit/>
          </a:bodyPr>
          <a:lstStyle/>
          <a:p>
            <a:r>
              <a:rPr lang="he-IL" sz="4000" dirty="0"/>
              <a:t>מזיכרון (כמרכיב בתהליך הלמידה) - ללמידה</a:t>
            </a:r>
          </a:p>
        </p:txBody>
      </p:sp>
    </p:spTree>
    <p:extLst>
      <p:ext uri="{BB962C8B-B14F-4D97-AF65-F5344CB8AC3E}">
        <p14:creationId xmlns:p14="http://schemas.microsoft.com/office/powerpoint/2010/main" val="2214228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331AC4-B1A0-4627-B7C9-95A05C6CD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E4D8A22-46CE-4EBE-8DBD-AB4CF6E9BF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1479A08C-A93A-45DC-AEF7-63855A74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8542C76B-30E9-465B-8849-FB9354BED1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0EB6D4E8-9B0E-424A-804B-06065EA8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CDEFB8B-F4EC-4591-9608-132B08EDC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D92B71-BB0A-4E5C-BF79-E27228D150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9113154-4CBD-4CD6-BAB5-FFEA2724C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EEC5A2D-013C-41E8-8A01-28A1C62E93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5408E9F-8928-45F7-9D18-800C5A9F82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752ABBED-5F8C-47E4-A11E-69BB0E512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48EEA6B-C380-4396-B922-4DB7DBCB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D1A353F-36F1-4BA2-904D-D90FA1338A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860AA00A-0E51-41CC-A952-1E13D7584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DC0BA30-2C7D-46B2-B808-831FEBE20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08BEC50E-A9C1-4E74-ABE2-B205E476C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8459F76-F434-4BDB-B86C-5969972934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27FE7C25-5F4B-47CF-8BD6-011016565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44B031CB-48DB-4D21-94A5-D142A268C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21F60125-8FB9-4362-AE52-574C6A8E4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83863DF3-81E1-4B27-AA1F-51A1D9194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1E9F0B37-792A-4120-8BB7-26EFAA9DAE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51DB02BB-7093-4681-BBA3-7C4316C1B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p:cNvSpPr>
            <a:spLocks noGrp="1"/>
          </p:cNvSpPr>
          <p:nvPr>
            <p:ph type="title"/>
          </p:nvPr>
        </p:nvSpPr>
        <p:spPr>
          <a:xfrm>
            <a:off x="1759287" y="17439"/>
            <a:ext cx="8673427" cy="946657"/>
          </a:xfrm>
        </p:spPr>
        <p:txBody>
          <a:bodyPr>
            <a:normAutofit fontScale="90000"/>
          </a:bodyPr>
          <a:lstStyle/>
          <a:p>
            <a:r>
              <a:rPr lang="he-IL" dirty="0">
                <a:solidFill>
                  <a:schemeClr val="tx1"/>
                </a:solidFill>
                <a:cs typeface="+mn-cs"/>
              </a:rPr>
              <a:t>תיאוריית </a:t>
            </a:r>
            <a:r>
              <a:rPr lang="he-IL" dirty="0" err="1">
                <a:solidFill>
                  <a:schemeClr val="tx1"/>
                </a:solidFill>
                <a:cs typeface="+mn-cs"/>
              </a:rPr>
              <a:t>הגשטאלט</a:t>
            </a:r>
            <a:endParaRPr lang="he-IL" dirty="0">
              <a:solidFill>
                <a:schemeClr val="tx1"/>
              </a:solidFill>
              <a:cs typeface="+mn-cs"/>
            </a:endParaRPr>
          </a:p>
        </p:txBody>
      </p:sp>
      <p:graphicFrame>
        <p:nvGraphicFramePr>
          <p:cNvPr id="5" name="מציין מיקום תוכן 2">
            <a:extLst>
              <a:ext uri="{FF2B5EF4-FFF2-40B4-BE49-F238E27FC236}">
                <a16:creationId xmlns:a16="http://schemas.microsoft.com/office/drawing/2014/main" id="{F1C276D0-C8AE-4B8C-B99B-ABA372DA5FE9}"/>
              </a:ext>
            </a:extLst>
          </p:cNvPr>
          <p:cNvGraphicFramePr>
            <a:graphicFrameLocks noGrp="1"/>
          </p:cNvGraphicFramePr>
          <p:nvPr>
            <p:ph idx="1"/>
            <p:extLst>
              <p:ext uri="{D42A27DB-BD31-4B8C-83A1-F6EECF244321}">
                <p14:modId xmlns:p14="http://schemas.microsoft.com/office/powerpoint/2010/main" val="3205459890"/>
              </p:ext>
            </p:extLst>
          </p:nvPr>
        </p:nvGraphicFramePr>
        <p:xfrm>
          <a:off x="365126" y="1140309"/>
          <a:ext cx="11136312" cy="5536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977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331AC4-B1A0-4627-B7C9-95A05C6CD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E4D8A22-46CE-4EBE-8DBD-AB4CF6E9BF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1479A08C-A93A-45DC-AEF7-63855A74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8542C76B-30E9-465B-8849-FB9354BED1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0EB6D4E8-9B0E-424A-804B-06065EA8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CDEFB8B-F4EC-4591-9608-132B08EDC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D92B71-BB0A-4E5C-BF79-E27228D150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9113154-4CBD-4CD6-BAB5-FFEA2724C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EEC5A2D-013C-41E8-8A01-28A1C62E93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5408E9F-8928-45F7-9D18-800C5A9F82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752ABBED-5F8C-47E4-A11E-69BB0E512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48EEA6B-C380-4396-B922-4DB7DBCB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D1A353F-36F1-4BA2-904D-D90FA1338A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860AA00A-0E51-41CC-A952-1E13D7584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DC0BA30-2C7D-46B2-B808-831FEBE20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08BEC50E-A9C1-4E74-ABE2-B205E476C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8459F76-F434-4BDB-B86C-5969972934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27FE7C25-5F4B-47CF-8BD6-011016565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44B031CB-48DB-4D21-94A5-D142A268C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21F60125-8FB9-4362-AE52-574C6A8E4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83863DF3-81E1-4B27-AA1F-51A1D9194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1E9F0B37-792A-4120-8BB7-26EFAA9DAE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51DB02BB-7093-4681-BBA3-7C4316C1B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p:cNvSpPr>
            <a:spLocks noGrp="1"/>
          </p:cNvSpPr>
          <p:nvPr>
            <p:ph type="title"/>
          </p:nvPr>
        </p:nvSpPr>
        <p:spPr>
          <a:xfrm>
            <a:off x="1759287" y="376239"/>
            <a:ext cx="8673427" cy="1471588"/>
          </a:xfrm>
        </p:spPr>
        <p:txBody>
          <a:bodyPr>
            <a:normAutofit fontScale="90000"/>
          </a:bodyPr>
          <a:lstStyle/>
          <a:p>
            <a:r>
              <a:rPr lang="he-IL" sz="3200" dirty="0">
                <a:solidFill>
                  <a:schemeClr val="tx1"/>
                </a:solidFill>
                <a:cs typeface="+mn-cs"/>
              </a:rPr>
              <a:t>עקרונות </a:t>
            </a:r>
            <a:r>
              <a:rPr lang="he-IL" sz="3200" dirty="0" err="1">
                <a:solidFill>
                  <a:schemeClr val="tx1"/>
                </a:solidFill>
                <a:cs typeface="+mn-cs"/>
              </a:rPr>
              <a:t>הגשטאלט</a:t>
            </a:r>
            <a:r>
              <a:rPr lang="he-IL" sz="3200" dirty="0">
                <a:solidFill>
                  <a:schemeClr val="tx1"/>
                </a:solidFill>
                <a:cs typeface="+mn-cs"/>
              </a:rPr>
              <a:t> </a:t>
            </a:r>
            <a:br>
              <a:rPr lang="he-IL" sz="3200" dirty="0">
                <a:solidFill>
                  <a:schemeClr val="tx1"/>
                </a:solidFill>
                <a:cs typeface="+mn-cs"/>
              </a:rPr>
            </a:br>
            <a:br>
              <a:rPr lang="he-IL" sz="3200" dirty="0">
                <a:solidFill>
                  <a:schemeClr val="tx1"/>
                </a:solidFill>
                <a:cs typeface="+mn-cs"/>
              </a:rPr>
            </a:br>
            <a:r>
              <a:rPr lang="he-IL" sz="3200" dirty="0">
                <a:solidFill>
                  <a:schemeClr val="tx1"/>
                </a:solidFill>
                <a:cs typeface="+mn-cs"/>
              </a:rPr>
              <a:t>(מקס </a:t>
            </a:r>
            <a:r>
              <a:rPr lang="he-IL" sz="3200" dirty="0" err="1">
                <a:solidFill>
                  <a:schemeClr val="tx1"/>
                </a:solidFill>
                <a:cs typeface="+mn-cs"/>
              </a:rPr>
              <a:t>ורטהיימר</a:t>
            </a:r>
            <a:r>
              <a:rPr lang="he-IL" sz="3200" dirty="0">
                <a:solidFill>
                  <a:schemeClr val="tx1"/>
                </a:solidFill>
                <a:cs typeface="+mn-cs"/>
              </a:rPr>
              <a:t>, קורט </a:t>
            </a:r>
            <a:r>
              <a:rPr lang="he-IL" sz="3200" dirty="0" err="1">
                <a:solidFill>
                  <a:schemeClr val="tx1"/>
                </a:solidFill>
                <a:cs typeface="+mn-cs"/>
              </a:rPr>
              <a:t>קופקה</a:t>
            </a:r>
            <a:r>
              <a:rPr lang="he-IL" sz="3200" dirty="0">
                <a:solidFill>
                  <a:schemeClr val="tx1"/>
                </a:solidFill>
                <a:cs typeface="+mn-cs"/>
              </a:rPr>
              <a:t>, </a:t>
            </a:r>
            <a:r>
              <a:rPr lang="he-IL" sz="3200" dirty="0" err="1">
                <a:solidFill>
                  <a:schemeClr val="tx1"/>
                </a:solidFill>
                <a:cs typeface="+mn-cs"/>
              </a:rPr>
              <a:t>ולפגנג</a:t>
            </a:r>
            <a:r>
              <a:rPr lang="he-IL" sz="3200" dirty="0">
                <a:solidFill>
                  <a:schemeClr val="tx1"/>
                </a:solidFill>
                <a:cs typeface="+mn-cs"/>
              </a:rPr>
              <a:t> קולר וקורט לוין)</a:t>
            </a:r>
            <a:br>
              <a:rPr lang="he-IL" sz="1300" dirty="0">
                <a:solidFill>
                  <a:schemeClr val="tx1"/>
                </a:solidFill>
              </a:rPr>
            </a:br>
            <a:r>
              <a:rPr lang="he-IL" sz="1300" dirty="0">
                <a:solidFill>
                  <a:schemeClr val="tx1"/>
                </a:solidFill>
              </a:rPr>
              <a:t> </a:t>
            </a:r>
          </a:p>
        </p:txBody>
      </p:sp>
      <p:graphicFrame>
        <p:nvGraphicFramePr>
          <p:cNvPr id="5" name="מציין מיקום תוכן 2">
            <a:extLst>
              <a:ext uri="{FF2B5EF4-FFF2-40B4-BE49-F238E27FC236}">
                <a16:creationId xmlns:a16="http://schemas.microsoft.com/office/drawing/2014/main" id="{C5FC7833-6C2A-4EE2-9BDB-EA71109989F0}"/>
              </a:ext>
            </a:extLst>
          </p:cNvPr>
          <p:cNvGraphicFramePr>
            <a:graphicFrameLocks noGrp="1"/>
          </p:cNvGraphicFramePr>
          <p:nvPr>
            <p:ph idx="1"/>
            <p:extLst>
              <p:ext uri="{D42A27DB-BD31-4B8C-83A1-F6EECF244321}">
                <p14:modId xmlns:p14="http://schemas.microsoft.com/office/powerpoint/2010/main" val="238334923"/>
              </p:ext>
            </p:extLst>
          </p:nvPr>
        </p:nvGraphicFramePr>
        <p:xfrm>
          <a:off x="827249" y="2254701"/>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52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cs typeface="+mn-cs"/>
              </a:rPr>
              <a:t>עקרונות </a:t>
            </a:r>
            <a:r>
              <a:rPr lang="he-IL" dirty="0" err="1">
                <a:cs typeface="+mn-cs"/>
              </a:rPr>
              <a:t>הגשטאלט</a:t>
            </a:r>
            <a:endParaRPr lang="he-IL" dirty="0">
              <a:cs typeface="+mn-cs"/>
            </a:endParaRPr>
          </a:p>
        </p:txBody>
      </p:sp>
      <p:sp>
        <p:nvSpPr>
          <p:cNvPr id="3" name="מציין מיקום תוכן 2"/>
          <p:cNvSpPr>
            <a:spLocks noGrp="1"/>
          </p:cNvSpPr>
          <p:nvPr>
            <p:ph idx="1"/>
          </p:nvPr>
        </p:nvSpPr>
        <p:spPr/>
        <p:txBody>
          <a:bodyPr>
            <a:normAutofit fontScale="77500" lnSpcReduction="20000"/>
          </a:bodyPr>
          <a:lstStyle/>
          <a:p>
            <a:r>
              <a:rPr lang="he-IL" sz="3200" b="1" dirty="0"/>
              <a:t>פשטות </a:t>
            </a:r>
            <a:r>
              <a:rPr lang="he-IL" sz="3200" dirty="0"/>
              <a:t>- נתון שהפרט נחשף אליו מתורגם לרמה הכי פשוטה שאפשר.  במידה והפרט אינו מצליח לפשט את הנתון - הוא מתייחס אל המידע בחשדנות.</a:t>
            </a:r>
          </a:p>
          <a:p>
            <a:r>
              <a:rPr lang="he-IL" sz="3200" b="1" dirty="0"/>
              <a:t>סגירה</a:t>
            </a:r>
            <a:r>
              <a:rPr lang="he-IL" sz="3200" dirty="0"/>
              <a:t> - גם כאשר המידע שמגיע אלינו הוא לא שלם, אנחנו ננסה לסגור אותו באופן שיתאים לנתונים שיש לנו כך שלתבנית יהיו גבולות ברורים ומוצהרים. אם הסגירה שיצרנו תתנגש עם המציאות ישנה תחושה כבדה של דיסוננס.</a:t>
            </a:r>
          </a:p>
          <a:p>
            <a:r>
              <a:rPr lang="he-IL" sz="3200" b="1" dirty="0"/>
              <a:t>המשכיות</a:t>
            </a:r>
            <a:r>
              <a:rPr lang="he-IL" sz="3200" dirty="0"/>
              <a:t> - הנטייה האנושית היא לייצר רצף והמשכיות בין אירועים.  אנו נניח שאירועים לא מתנהלים באופן אקראי ויש ביניהם רציונל מקשר. </a:t>
            </a:r>
          </a:p>
        </p:txBody>
      </p:sp>
    </p:spTree>
    <p:extLst>
      <p:ext uri="{BB962C8B-B14F-4D97-AF65-F5344CB8AC3E}">
        <p14:creationId xmlns:p14="http://schemas.microsoft.com/office/powerpoint/2010/main" val="2546550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A3DC2E6-1437-4ADF-964E-AC01AD156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147DC8C-AE3B-4FD6-BE3A-F95E985EF1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E64003C6-4254-40BD-AF4C-85B4061288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9DCF718E-1137-411A-8212-2E963734D10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77C670CB-B756-4B79-8D46-129A47687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BDE6AE2D-DDD6-4975-987F-6652428EF9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F9240DD2-EEC5-45BE-9ED1-C2711F531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A9FF84F6-1BEA-42B0-964D-4C58B02483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A94E03EE-96D0-4D6B-ADB3-CE073A887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EB419F28-29C7-47A4-BA2B-B87D6410216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2DDB97F-3F05-4C8C-B6C4-7868EA4400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65DD513-428F-4F26-8E64-AA2EB027D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CC433D64-EC3E-4DFF-9C0F-58CE0D85B88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C4DBA574-8448-4C7F-8ECD-65E280F6FF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355CAF17-9039-4AA1-93AC-EF73692E4D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3791427-924F-4544-BB1A-1DB400BC5DC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BA5C30AE-ABE6-40AC-981F-A7C808AAD7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46A07100-F6F3-411E-9D85-D6373AA1FC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FF981087-0D18-419F-9CA1-E13AF39B553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F21B12D0-A750-43C7-A970-B8C30DA3FD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0616FAA2-1ABF-402B-A85B-BB37A90DDC0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BD0FBBE9-09B4-46CA-89A0-66B929A206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09ED770B-F59A-4F30-9022-0CB5BFA76D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5" name="Rectangle 34">
            <a:extLst>
              <a:ext uri="{FF2B5EF4-FFF2-40B4-BE49-F238E27FC236}">
                <a16:creationId xmlns:a16="http://schemas.microsoft.com/office/drawing/2014/main" id="{1158DDBE-C970-4866-B650-BFA6EB2BE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22">
            <a:extLst>
              <a:ext uri="{FF2B5EF4-FFF2-40B4-BE49-F238E27FC236}">
                <a16:creationId xmlns:a16="http://schemas.microsoft.com/office/drawing/2014/main" id="{1AC2F6F8-97CC-4741-BE63-D6944827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80548D4-3017-4154-A8A7-C77FB6F1E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8472200" y="445878"/>
            <a:ext cx="3029238" cy="2264506"/>
          </a:xfrm>
        </p:spPr>
        <p:txBody>
          <a:bodyPr anchor="ctr">
            <a:normAutofit/>
          </a:bodyPr>
          <a:lstStyle/>
          <a:p>
            <a:r>
              <a:rPr lang="he-IL" sz="3600" dirty="0">
                <a:cs typeface="+mn-cs"/>
              </a:rPr>
              <a:t>עקרונות </a:t>
            </a:r>
            <a:r>
              <a:rPr lang="he-IL" sz="3600" dirty="0" err="1">
                <a:cs typeface="+mn-cs"/>
              </a:rPr>
              <a:t>הגעקרונותשטאלט</a:t>
            </a:r>
            <a:endParaRPr lang="he-IL" sz="3600" dirty="0">
              <a:cs typeface="+mn-cs"/>
            </a:endParaRPr>
          </a:p>
        </p:txBody>
      </p:sp>
      <p:sp>
        <p:nvSpPr>
          <p:cNvPr id="3" name="מציין מיקום תוכן 2"/>
          <p:cNvSpPr>
            <a:spLocks noGrp="1"/>
          </p:cNvSpPr>
          <p:nvPr>
            <p:ph idx="1"/>
          </p:nvPr>
        </p:nvSpPr>
        <p:spPr>
          <a:xfrm>
            <a:off x="873102" y="1733550"/>
            <a:ext cx="5768442" cy="3739295"/>
          </a:xfrm>
        </p:spPr>
        <p:txBody>
          <a:bodyPr>
            <a:noAutofit/>
          </a:bodyPr>
          <a:lstStyle/>
          <a:p>
            <a:r>
              <a:rPr lang="he-IL" sz="2800" b="1" dirty="0">
                <a:solidFill>
                  <a:srgbClr val="FFFFFE"/>
                </a:solidFill>
              </a:rPr>
              <a:t>צמצום הדיסוננס</a:t>
            </a:r>
            <a:r>
              <a:rPr lang="he-IL" sz="2800" dirty="0">
                <a:solidFill>
                  <a:srgbClr val="FFFFFE"/>
                </a:solidFill>
              </a:rPr>
              <a:t> - במצב של חוסר איזון בין משמעויות הפרט נאלץ להקנות משמעות למצב ויפעל להפחתת הדיסוננס ע"י חיפוש תבנית שתספק הסבר. בדרך כלל אנו נפנה לשדה של אמונות, תפיסות ומיתולוגיות במרחב האישי שלנו. </a:t>
            </a:r>
          </a:p>
        </p:txBody>
      </p:sp>
      <p:sp>
        <p:nvSpPr>
          <p:cNvPr id="41" name="Rectangle 40">
            <a:extLst>
              <a:ext uri="{FF2B5EF4-FFF2-40B4-BE49-F238E27FC236}">
                <a16:creationId xmlns:a16="http://schemas.microsoft.com/office/drawing/2014/main" id="{3A87E373-170F-4468-875D-EAD8418B9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9862" y="-6706"/>
            <a:ext cx="4642138"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2E945636-DE90-4078-B440-5F6B722340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79439" y="2152345"/>
            <a:ext cx="3990545" cy="3990545"/>
          </a:xfrm>
          <a:prstGeom prst="rect">
            <a:avLst/>
          </a:prstGeom>
        </p:spPr>
      </p:pic>
      <p:pic>
        <p:nvPicPr>
          <p:cNvPr id="4" name="תמונה 3">
            <a:extLst>
              <a:ext uri="{FF2B5EF4-FFF2-40B4-BE49-F238E27FC236}">
                <a16:creationId xmlns:a16="http://schemas.microsoft.com/office/drawing/2014/main" id="{C1BC8F3E-8FD1-4CDC-B3F6-B84C4A0AEFC5}"/>
              </a:ext>
            </a:extLst>
          </p:cNvPr>
          <p:cNvPicPr>
            <a:picLocks noChangeAspect="1"/>
          </p:cNvPicPr>
          <p:nvPr/>
        </p:nvPicPr>
        <p:blipFill>
          <a:blip r:embed="rId4"/>
          <a:stretch>
            <a:fillRect/>
          </a:stretch>
        </p:blipFill>
        <p:spPr>
          <a:xfrm>
            <a:off x="8248362" y="913469"/>
            <a:ext cx="3590855" cy="963251"/>
          </a:xfrm>
          <a:prstGeom prst="rect">
            <a:avLst/>
          </a:prstGeom>
        </p:spPr>
      </p:pic>
      <p:pic>
        <p:nvPicPr>
          <p:cNvPr id="5" name="תמונה 4">
            <a:extLst>
              <a:ext uri="{FF2B5EF4-FFF2-40B4-BE49-F238E27FC236}">
                <a16:creationId xmlns:a16="http://schemas.microsoft.com/office/drawing/2014/main" id="{94D8B966-93E2-4EF0-A819-19C68E5A98BB}"/>
              </a:ext>
            </a:extLst>
          </p:cNvPr>
          <p:cNvPicPr>
            <a:picLocks noChangeAspect="1"/>
          </p:cNvPicPr>
          <p:nvPr/>
        </p:nvPicPr>
        <p:blipFill>
          <a:blip r:embed="rId4"/>
          <a:stretch>
            <a:fillRect/>
          </a:stretch>
        </p:blipFill>
        <p:spPr>
          <a:xfrm>
            <a:off x="2996263" y="856175"/>
            <a:ext cx="3590855" cy="963251"/>
          </a:xfrm>
          <a:prstGeom prst="rect">
            <a:avLst/>
          </a:prstGeom>
        </p:spPr>
      </p:pic>
    </p:spTree>
    <p:extLst>
      <p:ext uri="{BB962C8B-B14F-4D97-AF65-F5344CB8AC3E}">
        <p14:creationId xmlns:p14="http://schemas.microsoft.com/office/powerpoint/2010/main" val="1570900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6" name="Rectangle 95">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EF84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1295" b="1"/>
          <a:stretch/>
        </p:blipFill>
        <p:spPr bwMode="auto">
          <a:xfrm>
            <a:off x="972115" y="960214"/>
            <a:ext cx="5641848" cy="4919472"/>
          </a:xfrm>
          <a:prstGeom prst="rect">
            <a:avLst/>
          </a:prstGeom>
          <a:noFill/>
          <a:ln w="12700">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ציין מיקום תוכן 2"/>
          <p:cNvSpPr>
            <a:spLocks noGrp="1"/>
          </p:cNvSpPr>
          <p:nvPr>
            <p:ph idx="1"/>
          </p:nvPr>
        </p:nvSpPr>
        <p:spPr>
          <a:xfrm>
            <a:off x="7293817" y="741364"/>
            <a:ext cx="4099607" cy="5275262"/>
          </a:xfrm>
        </p:spPr>
        <p:txBody>
          <a:bodyPr>
            <a:normAutofit/>
          </a:bodyPr>
          <a:lstStyle/>
          <a:p>
            <a:pPr>
              <a:buClr>
                <a:srgbClr val="FEF842"/>
              </a:buClr>
            </a:pPr>
            <a:r>
              <a:rPr lang="he-IL" sz="2400" dirty="0"/>
              <a:t>בשנת 1910, הגיע הפסיכולוג מקס וורטהיימר לתובנה כאשר צפה בסדרת אורות מהבהבים ליד צומת רכבות. שורה של מנורות דולקות וכבות אחת אחרי </a:t>
            </a:r>
            <a:r>
              <a:rPr lang="he-IL" sz="2400" dirty="0" err="1"/>
              <a:t>השניה</a:t>
            </a:r>
            <a:r>
              <a:rPr lang="he-IL" sz="2400" dirty="0"/>
              <a:t> יצרו רושם לפיו האור ״עובר״ ממנורה למנורה. השלכות תובנה זו מתבטאות בעיצוב הגרפי עד לימינו.</a:t>
            </a:r>
            <a:endParaRPr lang="en-US" sz="2400" dirty="0"/>
          </a:p>
          <a:p>
            <a:pPr>
              <a:buClr>
                <a:srgbClr val="FEF842"/>
              </a:buClr>
            </a:pPr>
            <a:endParaRPr lang="he-IL" dirty="0"/>
          </a:p>
        </p:txBody>
      </p:sp>
    </p:spTree>
    <p:extLst>
      <p:ext uri="{BB962C8B-B14F-4D97-AF65-F5344CB8AC3E}">
        <p14:creationId xmlns:p14="http://schemas.microsoft.com/office/powerpoint/2010/main" val="542062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p:cNvSpPr>
            <a:spLocks noGrp="1"/>
          </p:cNvSpPr>
          <p:nvPr>
            <p:ph type="title"/>
          </p:nvPr>
        </p:nvSpPr>
        <p:spPr>
          <a:xfrm>
            <a:off x="5354640" y="795527"/>
            <a:ext cx="6575422" cy="1433323"/>
          </a:xfrm>
        </p:spPr>
        <p:txBody>
          <a:bodyPr>
            <a:normAutofit/>
          </a:bodyPr>
          <a:lstStyle/>
          <a:p>
            <a:pPr algn="r"/>
            <a:r>
              <a:rPr lang="he-IL" sz="3200" dirty="0">
                <a:solidFill>
                  <a:schemeClr val="tx2"/>
                </a:solidFill>
                <a:latin typeface="Arial" panose="020B0604020202020204" pitchFamily="34" charset="0"/>
                <a:cs typeface="Arial" panose="020B0604020202020204" pitchFamily="34" charset="0"/>
              </a:rPr>
              <a:t>הגישה הקוגניטיבית  - טענות יסוד</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3776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כימאית רצינית משתמשת במיקרוסקופ במעבדה">
            <a:extLst>
              <a:ext uri="{FF2B5EF4-FFF2-40B4-BE49-F238E27FC236}">
                <a16:creationId xmlns:a16="http://schemas.microsoft.com/office/drawing/2014/main" id="{E11808BD-313C-48E5-A5E1-6DBA85D2F383}"/>
              </a:ext>
            </a:extLst>
          </p:cNvPr>
          <p:cNvPicPr>
            <a:picLocks noChangeAspect="1"/>
          </p:cNvPicPr>
          <p:nvPr/>
        </p:nvPicPr>
        <p:blipFill rotWithShape="1">
          <a:blip r:embed="rId2"/>
          <a:srcRect l="5758" r="17690"/>
          <a:stretch/>
        </p:blipFill>
        <p:spPr>
          <a:xfrm>
            <a:off x="972115" y="960214"/>
            <a:ext cx="5641848" cy="4919472"/>
          </a:xfrm>
          <a:prstGeom prst="rect">
            <a:avLst/>
          </a:prstGeom>
          <a:ln w="12700">
            <a:noFill/>
          </a:ln>
        </p:spPr>
      </p:pic>
      <p:sp>
        <p:nvSpPr>
          <p:cNvPr id="3" name="מציין מיקום תוכן 2"/>
          <p:cNvSpPr>
            <a:spLocks noGrp="1"/>
          </p:cNvSpPr>
          <p:nvPr>
            <p:ph idx="1"/>
          </p:nvPr>
        </p:nvSpPr>
        <p:spPr>
          <a:xfrm>
            <a:off x="7293817" y="2338388"/>
            <a:ext cx="4507659" cy="3678237"/>
          </a:xfrm>
        </p:spPr>
        <p:txBody>
          <a:bodyPr>
            <a:normAutofit/>
          </a:bodyPr>
          <a:lstStyle/>
          <a:p>
            <a:pPr>
              <a:buClr>
                <a:srgbClr val="B37767"/>
              </a:buClr>
            </a:pPr>
            <a:r>
              <a:rPr lang="he-IL" sz="2800" dirty="0"/>
              <a:t>ישנן למידות אנוש שאיננו יכולים להסביר רק על בסיס קשרי גירוי- תגובה, ללא התייחסות לתהליכי העיבוד המתווכים ביניהם.</a:t>
            </a:r>
          </a:p>
          <a:p>
            <a:pPr marL="0" indent="0">
              <a:buClr>
                <a:srgbClr val="B37767"/>
              </a:buClr>
              <a:buNone/>
            </a:pPr>
            <a:endParaRPr lang="he-IL" dirty="0"/>
          </a:p>
          <a:p>
            <a:pPr marL="0" indent="0">
              <a:buClr>
                <a:srgbClr val="B37767"/>
              </a:buClr>
              <a:buNone/>
            </a:pPr>
            <a:endParaRPr lang="he-IL" dirty="0"/>
          </a:p>
        </p:txBody>
      </p:sp>
    </p:spTree>
    <p:extLst>
      <p:ext uri="{BB962C8B-B14F-4D97-AF65-F5344CB8AC3E}">
        <p14:creationId xmlns:p14="http://schemas.microsoft.com/office/powerpoint/2010/main" val="3547194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331AC4-B1A0-4627-B7C9-95A05C6CD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E4D8A22-46CE-4EBE-8DBD-AB4CF6E9BF3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2" name="Freeform 5">
              <a:extLst>
                <a:ext uri="{FF2B5EF4-FFF2-40B4-BE49-F238E27FC236}">
                  <a16:creationId xmlns:a16="http://schemas.microsoft.com/office/drawing/2014/main" id="{1479A08C-A93A-45DC-AEF7-63855A74C5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8542C76B-30E9-465B-8849-FB9354BED1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0EB6D4E8-9B0E-424A-804B-06065EA8775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0CDEFB8B-F4EC-4591-9608-132B08EDC5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80D92B71-BB0A-4E5C-BF79-E27228D150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B9113154-4CBD-4CD6-BAB5-FFEA2724C55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EEC5A2D-013C-41E8-8A01-28A1C62E93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95408E9F-8928-45F7-9D18-800C5A9F824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752ABBED-5F8C-47E4-A11E-69BB0E5121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48EEA6B-C380-4396-B922-4DB7DBCB36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1D1A353F-36F1-4BA2-904D-D90FA1338A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860AA00A-0E51-41CC-A952-1E13D75847C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2DC0BA30-2C7D-46B2-B808-831FEBE20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08BEC50E-A9C1-4E74-ABE2-B205E476C0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58459F76-F434-4BDB-B86C-5969972934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27FE7C25-5F4B-47CF-8BD6-01101656576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44B031CB-48DB-4D21-94A5-D142A268C3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5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21F60125-8FB9-4362-AE52-574C6A8E4BE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83863DF3-81E1-4B27-AA1F-51A1D9194D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a:extLst>
                <a:ext uri="{FF2B5EF4-FFF2-40B4-BE49-F238E27FC236}">
                  <a16:creationId xmlns:a16="http://schemas.microsoft.com/office/drawing/2014/main" id="{1E9F0B37-792A-4120-8BB7-26EFAA9DAE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a:extLst>
                <a:ext uri="{FF2B5EF4-FFF2-40B4-BE49-F238E27FC236}">
                  <a16:creationId xmlns:a16="http://schemas.microsoft.com/office/drawing/2014/main" id="{51DB02BB-7093-4681-BBA3-7C4316C1B9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p:cNvSpPr>
            <a:spLocks noGrp="1"/>
          </p:cNvSpPr>
          <p:nvPr>
            <p:ph type="title"/>
          </p:nvPr>
        </p:nvSpPr>
        <p:spPr>
          <a:xfrm>
            <a:off x="1759287" y="798881"/>
            <a:ext cx="8673427" cy="1048945"/>
          </a:xfrm>
        </p:spPr>
        <p:txBody>
          <a:bodyPr>
            <a:normAutofit/>
          </a:bodyPr>
          <a:lstStyle/>
          <a:p>
            <a:r>
              <a:rPr lang="he-IL">
                <a:solidFill>
                  <a:schemeClr val="tx1"/>
                </a:solidFill>
                <a:cs typeface="+mn-cs"/>
              </a:rPr>
              <a:t>כיצד "נראית" למידה על פי  גישת הגשטאלט?</a:t>
            </a:r>
          </a:p>
        </p:txBody>
      </p:sp>
      <p:graphicFrame>
        <p:nvGraphicFramePr>
          <p:cNvPr id="5" name="מציין מיקום תוכן 2">
            <a:extLst>
              <a:ext uri="{FF2B5EF4-FFF2-40B4-BE49-F238E27FC236}">
                <a16:creationId xmlns:a16="http://schemas.microsoft.com/office/drawing/2014/main" id="{AEB7347F-33D2-4FE7-87C5-C67A6B576CFF}"/>
              </a:ext>
            </a:extLst>
          </p:cNvPr>
          <p:cNvGraphicFramePr>
            <a:graphicFrameLocks noGrp="1"/>
          </p:cNvGraphicFramePr>
          <p:nvPr>
            <p:ph idx="1"/>
            <p:extLst>
              <p:ext uri="{D42A27DB-BD31-4B8C-83A1-F6EECF244321}">
                <p14:modId xmlns:p14="http://schemas.microsoft.com/office/powerpoint/2010/main" val="1857478399"/>
              </p:ext>
            </p:extLst>
          </p:nvPr>
        </p:nvGraphicFramePr>
        <p:xfrm>
          <a:off x="807722" y="1990976"/>
          <a:ext cx="10576558" cy="41754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3832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dirty="0"/>
          </a:p>
        </p:txBody>
      </p:sp>
      <p:sp>
        <p:nvSpPr>
          <p:cNvPr id="3" name="מציין מיקום תוכן 2"/>
          <p:cNvSpPr>
            <a:spLocks noGrp="1"/>
          </p:cNvSpPr>
          <p:nvPr>
            <p:ph idx="1"/>
          </p:nvPr>
        </p:nvSpPr>
        <p:spPr>
          <a:xfrm>
            <a:off x="4663440" y="457201"/>
            <a:ext cx="6740434" cy="6221392"/>
          </a:xfrm>
        </p:spPr>
        <p:txBody>
          <a:bodyPr>
            <a:normAutofit fontScale="85000" lnSpcReduction="10000"/>
          </a:bodyPr>
          <a:lstStyle/>
          <a:p>
            <a:r>
              <a:rPr lang="he-IL" sz="2400" dirty="0"/>
              <a:t>אֵאוּרֵקָה (ביוונית: </a:t>
            </a:r>
            <a:r>
              <a:rPr lang="el-GR" sz="2400" dirty="0"/>
              <a:t>Εὕρηκα – "</a:t>
            </a:r>
            <a:r>
              <a:rPr lang="he-IL" sz="2400" dirty="0"/>
              <a:t> מצאתי"); מבוטא </a:t>
            </a:r>
            <a:r>
              <a:rPr lang="he-IL" sz="2400" dirty="0" err="1"/>
              <a:t>הֵאוּרֵקָה</a:t>
            </a:r>
            <a:r>
              <a:rPr lang="he-IL" sz="2400" dirty="0"/>
              <a:t> ביוונית עתיקה ואֶבְרִיקָה ביוונית מודרנית) היא אמרתו המפורסמת של ארכימדס. הביטוי משמש בהשאלה לציון גילוי חשוב או תובנה חשובה ומפתיעה.</a:t>
            </a:r>
          </a:p>
          <a:p>
            <a:r>
              <a:rPr lang="he-IL" sz="2400" dirty="0"/>
              <a:t>מקור המילה באגדה מפורסמת שמופיעה בכרך התשיעי של הספר "על אודות האדריכלות" מאת </a:t>
            </a:r>
            <a:r>
              <a:rPr lang="he-IL" sz="2400" dirty="0" err="1"/>
              <a:t>ויטרוביוס</a:t>
            </a:r>
            <a:r>
              <a:rPr lang="he-IL" sz="2400" dirty="0"/>
              <a:t>, ובה מסופר על הדרך שבה הצליח ארכימדס לגלות אם הכתר של המלך </a:t>
            </a:r>
            <a:r>
              <a:rPr lang="he-IL" sz="2400" dirty="0" err="1"/>
              <a:t>היירון</a:t>
            </a:r>
            <a:r>
              <a:rPr lang="he-IL" sz="2400" dirty="0"/>
              <a:t> השני עשוי מזהב טהור. כדי למצוא את הרכב כתר המלך היה צריך להשוות את נפחו לנפח של כתר זהב באותו משקל, אולם אז לא ידעו איך למדוד את נפח הכתר. בעת שארכימדס רחץ בבית מרחץ ציבורי הוא הבין שגופו השקוע באמבט דוחה כמות מים השווה לנפח גופו. בדרך זו הוא למד כיצד למדוד נפח של גוף כלשהו. מרוב התלהבות יצא בריצה לרחוב כשהוא עירום וצועק "אאורקה!" (מצאתי). הסיפור ככל הנראה לא מדויק משום שהבדלי הנפח בין כתר זהב לכתר מזויף באותו משקל, שלצורך הדוגמה חציו זהב וחציו כסף, יגרמו לעליית פני המים בהפרש קטן מדי מכדי שיבחינו בו במכשירי המדידה של אותם ימים.</a:t>
            </a:r>
          </a:p>
          <a:p>
            <a:endParaRPr lang="he-IL" sz="2400" dirty="0"/>
          </a:p>
        </p:txBody>
      </p:sp>
      <p:pic>
        <p:nvPicPr>
          <p:cNvPr id="4" name="תמונה 3"/>
          <p:cNvPicPr>
            <a:picLocks noChangeAspect="1"/>
          </p:cNvPicPr>
          <p:nvPr/>
        </p:nvPicPr>
        <p:blipFill>
          <a:blip r:embed="rId2"/>
          <a:stretch>
            <a:fillRect/>
          </a:stretch>
        </p:blipFill>
        <p:spPr>
          <a:xfrm>
            <a:off x="2161870" y="2963059"/>
            <a:ext cx="952500" cy="1209675"/>
          </a:xfrm>
          <a:prstGeom prst="rect">
            <a:avLst/>
          </a:prstGeom>
        </p:spPr>
      </p:pic>
    </p:spTree>
    <p:extLst>
      <p:ext uri="{BB962C8B-B14F-4D97-AF65-F5344CB8AC3E}">
        <p14:creationId xmlns:p14="http://schemas.microsoft.com/office/powerpoint/2010/main" val="3254234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D2F6CB1B-42DA-4F8E-A3E1-AD19C8CA10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BCE912D2-6A26-4E16-BFE5-8089213577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5" name="Freeform 5">
              <a:extLst>
                <a:ext uri="{FF2B5EF4-FFF2-40B4-BE49-F238E27FC236}">
                  <a16:creationId xmlns:a16="http://schemas.microsoft.com/office/drawing/2014/main" id="{3DF0E02B-8250-4644-ACEE-CEBD602885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6">
              <a:extLst>
                <a:ext uri="{FF2B5EF4-FFF2-40B4-BE49-F238E27FC236}">
                  <a16:creationId xmlns:a16="http://schemas.microsoft.com/office/drawing/2014/main" id="{5210279E-DBD6-4F50-AA32-FB1DCBC74B5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7">
              <a:extLst>
                <a:ext uri="{FF2B5EF4-FFF2-40B4-BE49-F238E27FC236}">
                  <a16:creationId xmlns:a16="http://schemas.microsoft.com/office/drawing/2014/main" id="{C736F93F-0DD1-464A-B452-CD65C65B03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8">
              <a:extLst>
                <a:ext uri="{FF2B5EF4-FFF2-40B4-BE49-F238E27FC236}">
                  <a16:creationId xmlns:a16="http://schemas.microsoft.com/office/drawing/2014/main" id="{FA405AD4-8CC8-47D0-8D5B-ED533B58C2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A4ECB4B6-FFF1-487B-992D-B77035C7D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0">
              <a:extLst>
                <a:ext uri="{FF2B5EF4-FFF2-40B4-BE49-F238E27FC236}">
                  <a16:creationId xmlns:a16="http://schemas.microsoft.com/office/drawing/2014/main" id="{48DCDBA3-184A-4519-B841-2953770BE0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1">
              <a:extLst>
                <a:ext uri="{FF2B5EF4-FFF2-40B4-BE49-F238E27FC236}">
                  <a16:creationId xmlns:a16="http://schemas.microsoft.com/office/drawing/2014/main" id="{4044ADC4-0890-4135-B8EC-A1F9A87829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2">
              <a:extLst>
                <a:ext uri="{FF2B5EF4-FFF2-40B4-BE49-F238E27FC236}">
                  <a16:creationId xmlns:a16="http://schemas.microsoft.com/office/drawing/2014/main" id="{5C68E503-B179-4ECE-95A9-F6AB2D8E1C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3">
              <a:extLst>
                <a:ext uri="{FF2B5EF4-FFF2-40B4-BE49-F238E27FC236}">
                  <a16:creationId xmlns:a16="http://schemas.microsoft.com/office/drawing/2014/main" id="{AB7F061C-9E42-4A55-B19A-5AAEC05749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4">
              <a:extLst>
                <a:ext uri="{FF2B5EF4-FFF2-40B4-BE49-F238E27FC236}">
                  <a16:creationId xmlns:a16="http://schemas.microsoft.com/office/drawing/2014/main" id="{C165EAFF-DBBA-4407-9537-8737325CF8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5">
              <a:extLst>
                <a:ext uri="{FF2B5EF4-FFF2-40B4-BE49-F238E27FC236}">
                  <a16:creationId xmlns:a16="http://schemas.microsoft.com/office/drawing/2014/main" id="{32C8817E-A4AE-429C-93AF-3098713488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6">
              <a:extLst>
                <a:ext uri="{FF2B5EF4-FFF2-40B4-BE49-F238E27FC236}">
                  <a16:creationId xmlns:a16="http://schemas.microsoft.com/office/drawing/2014/main" id="{5FA9E6FF-A7A3-47B3-A5BA-8895BF48F8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7">
              <a:extLst>
                <a:ext uri="{FF2B5EF4-FFF2-40B4-BE49-F238E27FC236}">
                  <a16:creationId xmlns:a16="http://schemas.microsoft.com/office/drawing/2014/main" id="{20CC64A0-2CD5-4F4B-906D-FEBD1FFE4A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8">
              <a:extLst>
                <a:ext uri="{FF2B5EF4-FFF2-40B4-BE49-F238E27FC236}">
                  <a16:creationId xmlns:a16="http://schemas.microsoft.com/office/drawing/2014/main" id="{62588FF6-BEF1-4057-8683-AC32C50E8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9">
              <a:extLst>
                <a:ext uri="{FF2B5EF4-FFF2-40B4-BE49-F238E27FC236}">
                  <a16:creationId xmlns:a16="http://schemas.microsoft.com/office/drawing/2014/main" id="{0497B59A-2A2B-4AB7-8275-A8ADDC68297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0">
              <a:extLst>
                <a:ext uri="{FF2B5EF4-FFF2-40B4-BE49-F238E27FC236}">
                  <a16:creationId xmlns:a16="http://schemas.microsoft.com/office/drawing/2014/main" id="{A788B3D3-1408-40FC-B079-8A1BB4E01E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91B854C4-19D1-468E-A4C7-1D735D4535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2">
              <a:extLst>
                <a:ext uri="{FF2B5EF4-FFF2-40B4-BE49-F238E27FC236}">
                  <a16:creationId xmlns:a16="http://schemas.microsoft.com/office/drawing/2014/main" id="{1D57DB3F-4686-494C-B239-2BC0A1ED1E6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3">
              <a:extLst>
                <a:ext uri="{FF2B5EF4-FFF2-40B4-BE49-F238E27FC236}">
                  <a16:creationId xmlns:a16="http://schemas.microsoft.com/office/drawing/2014/main" id="{B93B5C38-C16C-447B-985A-82C109B741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4">
              <a:extLst>
                <a:ext uri="{FF2B5EF4-FFF2-40B4-BE49-F238E27FC236}">
                  <a16:creationId xmlns:a16="http://schemas.microsoft.com/office/drawing/2014/main" id="{60ECBE48-1EAE-4D46-8721-B233651029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5">
              <a:extLst>
                <a:ext uri="{FF2B5EF4-FFF2-40B4-BE49-F238E27FC236}">
                  <a16:creationId xmlns:a16="http://schemas.microsoft.com/office/drawing/2014/main" id="{1F02DFA5-F998-4B8C-AAA2-4E8C9E5B3D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7" name="Rectangle 96">
            <a:extLst>
              <a:ext uri="{FF2B5EF4-FFF2-40B4-BE49-F238E27FC236}">
                <a16:creationId xmlns:a16="http://schemas.microsoft.com/office/drawing/2014/main" id="{42DE68F6-341C-4351-BAA8-3B2DE6B8E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4528" b="17883"/>
          <a:stretch/>
        </p:blipFill>
        <p:spPr bwMode="auto">
          <a:xfrm>
            <a:off x="7550167" y="10"/>
            <a:ext cx="4641833" cy="3429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Isosceles Triangle 22">
            <a:extLst>
              <a:ext uri="{FF2B5EF4-FFF2-40B4-BE49-F238E27FC236}">
                <a16:creationId xmlns:a16="http://schemas.microsoft.com/office/drawing/2014/main" id="{031EE003-8DC7-4C5B-8CFA-565E6F22C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8D5E5F69-C26A-4C1F-B937-398F0564FC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873978" y="-333375"/>
            <a:ext cx="5767566" cy="3124488"/>
          </a:xfrm>
        </p:spPr>
        <p:txBody>
          <a:bodyPr anchor="ctr">
            <a:normAutofit/>
          </a:bodyPr>
          <a:lstStyle/>
          <a:p>
            <a:r>
              <a:rPr lang="he-IL" sz="2500" dirty="0">
                <a:cs typeface="+mn-cs"/>
              </a:rPr>
              <a:t>השימפנזה והבננה: הניסוי של </a:t>
            </a:r>
            <a:r>
              <a:rPr lang="he-IL" sz="2500" dirty="0" err="1">
                <a:cs typeface="+mn-cs"/>
              </a:rPr>
              <a:t>קוהלר</a:t>
            </a:r>
            <a:r>
              <a:rPr lang="he-IL" sz="2500" dirty="0">
                <a:cs typeface="+mn-cs"/>
              </a:rPr>
              <a:t> (1925)</a:t>
            </a:r>
          </a:p>
        </p:txBody>
      </p:sp>
      <p:sp>
        <p:nvSpPr>
          <p:cNvPr id="3" name="מציין מיקום תוכן 2"/>
          <p:cNvSpPr>
            <a:spLocks noGrp="1"/>
          </p:cNvSpPr>
          <p:nvPr>
            <p:ph idx="1"/>
          </p:nvPr>
        </p:nvSpPr>
        <p:spPr>
          <a:xfrm>
            <a:off x="873102" y="1883397"/>
            <a:ext cx="5768442" cy="3589448"/>
          </a:xfrm>
        </p:spPr>
        <p:txBody>
          <a:bodyPr>
            <a:normAutofit/>
          </a:bodyPr>
          <a:lstStyle/>
          <a:p>
            <a:pPr marL="0" marR="0" lvl="0" indent="0" defTabSz="457200" rtl="1" eaLnBrk="1" fontAlgn="auto" latinLnBrk="0" hangingPunct="1">
              <a:spcBef>
                <a:spcPts val="0"/>
              </a:spcBef>
              <a:spcAft>
                <a:spcPts val="600"/>
              </a:spcAft>
              <a:buClrTx/>
              <a:buSzTx/>
              <a:buFontTx/>
              <a:buNone/>
              <a:tabLst/>
              <a:defRPr/>
            </a:pPr>
            <a:r>
              <a:rPr kumimoji="0" lang="he-IL" sz="2400" b="0" i="0" u="none" strike="noStrike" kern="1200" cap="none" spc="0" normalizeH="0" baseline="0" noProof="0" dirty="0" err="1">
                <a:ln>
                  <a:noFill/>
                </a:ln>
                <a:solidFill>
                  <a:srgbClr val="FFFFFE"/>
                </a:solidFill>
                <a:effectLst/>
                <a:uLnTx/>
                <a:uFillTx/>
                <a:latin typeface="Century Gothic"/>
                <a:ea typeface="+mn-ea"/>
                <a:cs typeface="Gisha" panose="020B0502040204020203" pitchFamily="34" charset="-79"/>
              </a:rPr>
              <a:t>קוהלר</a:t>
            </a:r>
            <a:r>
              <a:rPr kumimoji="0" lang="he-IL" sz="2400" b="0" i="0" u="none" strike="noStrike" kern="1200" cap="none" spc="0" normalizeH="0" baseline="0" noProof="0" dirty="0">
                <a:ln>
                  <a:noFill/>
                </a:ln>
                <a:solidFill>
                  <a:srgbClr val="FFFFFE"/>
                </a:solidFill>
                <a:effectLst/>
                <a:uLnTx/>
                <a:uFillTx/>
                <a:latin typeface="Century Gothic"/>
                <a:ea typeface="+mn-ea"/>
                <a:cs typeface="Gisha" panose="020B0502040204020203" pitchFamily="34" charset="-79"/>
              </a:rPr>
              <a:t> הכניס שימפנזה לכלוב והניח בננה מחוץ לכלוב, מעבר להישג ידה. בין הכלוב לבין הבננה נמצאו שני מקלות: מקל קטן שהיה בטווח ידה של השימפנזה ומקל גדול שהיה מעבר להישג ידה, אך אפשר היה להגיע אליו ולגרור אותו לכלוב באמצעות המקל הקטן.</a:t>
            </a:r>
          </a:p>
          <a:p>
            <a:pPr marL="0" marR="0" lvl="0" indent="0" defTabSz="457200" rtl="1" eaLnBrk="1" fontAlgn="auto" latinLnBrk="0" hangingPunct="1">
              <a:spcBef>
                <a:spcPts val="0"/>
              </a:spcBef>
              <a:spcAft>
                <a:spcPts val="600"/>
              </a:spcAft>
              <a:buClrTx/>
              <a:buSzTx/>
              <a:buFontTx/>
              <a:buNone/>
              <a:tabLst/>
              <a:defRPr/>
            </a:pPr>
            <a:endParaRPr kumimoji="0" lang="he-IL" sz="1600" b="0" i="0" u="none" strike="noStrike" kern="1200" cap="none" spc="0" normalizeH="0" baseline="0" noProof="0" dirty="0">
              <a:ln>
                <a:noFill/>
              </a:ln>
              <a:solidFill>
                <a:srgbClr val="FFFFFE"/>
              </a:solidFill>
              <a:effectLst/>
              <a:uLnTx/>
              <a:uFillTx/>
              <a:latin typeface="Century Gothic"/>
              <a:ea typeface="+mn-ea"/>
              <a:cs typeface="Gisha" panose="020B0502040204020203" pitchFamily="34" charset="-79"/>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040" b="13330"/>
          <a:stretch/>
        </p:blipFill>
        <p:spPr bwMode="auto">
          <a:xfrm>
            <a:off x="7549862" y="3428999"/>
            <a:ext cx="4641833" cy="3429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8521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7487D2E4-AD4E-4F0B-943C-7ACE6E6E98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6BFB81A8-309F-4057-BCA8-EB9CEA905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40" name="Freeform 5">
              <a:extLst>
                <a:ext uri="{FF2B5EF4-FFF2-40B4-BE49-F238E27FC236}">
                  <a16:creationId xmlns:a16="http://schemas.microsoft.com/office/drawing/2014/main" id="{0EA9B2B7-EF15-484F-8893-E7A7DABEBB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6">
              <a:extLst>
                <a:ext uri="{FF2B5EF4-FFF2-40B4-BE49-F238E27FC236}">
                  <a16:creationId xmlns:a16="http://schemas.microsoft.com/office/drawing/2014/main" id="{9DECB409-A08F-48D0-9D21-0F4D8A72EA6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2" name="Freeform 7">
              <a:extLst>
                <a:ext uri="{FF2B5EF4-FFF2-40B4-BE49-F238E27FC236}">
                  <a16:creationId xmlns:a16="http://schemas.microsoft.com/office/drawing/2014/main" id="{4B599806-F2FE-4628-A321-397F30BA7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8">
              <a:extLst>
                <a:ext uri="{FF2B5EF4-FFF2-40B4-BE49-F238E27FC236}">
                  <a16:creationId xmlns:a16="http://schemas.microsoft.com/office/drawing/2014/main" id="{DB5F26B3-CB27-4CE0-982A-E54809F3FE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4" name="Freeform 9">
              <a:extLst>
                <a:ext uri="{FF2B5EF4-FFF2-40B4-BE49-F238E27FC236}">
                  <a16:creationId xmlns:a16="http://schemas.microsoft.com/office/drawing/2014/main" id="{93D86BD8-44B1-4DBC-A19D-F0BD237478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10">
              <a:extLst>
                <a:ext uri="{FF2B5EF4-FFF2-40B4-BE49-F238E27FC236}">
                  <a16:creationId xmlns:a16="http://schemas.microsoft.com/office/drawing/2014/main" id="{549E5EF7-C366-43F7-A19A-CBAA349B21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6" name="Freeform 11">
              <a:extLst>
                <a:ext uri="{FF2B5EF4-FFF2-40B4-BE49-F238E27FC236}">
                  <a16:creationId xmlns:a16="http://schemas.microsoft.com/office/drawing/2014/main" id="{9BCB7718-EC88-4B92-A9FD-83805F5E05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2">
              <a:extLst>
                <a:ext uri="{FF2B5EF4-FFF2-40B4-BE49-F238E27FC236}">
                  <a16:creationId xmlns:a16="http://schemas.microsoft.com/office/drawing/2014/main" id="{755A254A-2A67-4D91-ADB1-71C01AE4F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
              <a:extLst>
                <a:ext uri="{FF2B5EF4-FFF2-40B4-BE49-F238E27FC236}">
                  <a16:creationId xmlns:a16="http://schemas.microsoft.com/office/drawing/2014/main" id="{E02B5210-48C5-4FC6-9082-CC066C2C01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a:extLst>
                <a:ext uri="{FF2B5EF4-FFF2-40B4-BE49-F238E27FC236}">
                  <a16:creationId xmlns:a16="http://schemas.microsoft.com/office/drawing/2014/main" id="{8C8459F4-1013-4949-8944-D51065B116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
              <a:extLst>
                <a:ext uri="{FF2B5EF4-FFF2-40B4-BE49-F238E27FC236}">
                  <a16:creationId xmlns:a16="http://schemas.microsoft.com/office/drawing/2014/main" id="{3565E125-59FD-4A58-B63B-1CDA4F6FDA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a:extLst>
                <a:ext uri="{FF2B5EF4-FFF2-40B4-BE49-F238E27FC236}">
                  <a16:creationId xmlns:a16="http://schemas.microsoft.com/office/drawing/2014/main" id="{0A05C869-8AF3-419D-A93D-1985FA957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2" name="Freeform 17">
              <a:extLst>
                <a:ext uri="{FF2B5EF4-FFF2-40B4-BE49-F238E27FC236}">
                  <a16:creationId xmlns:a16="http://schemas.microsoft.com/office/drawing/2014/main" id="{F26D0967-A7FC-4368-BF14-726AFD32BBA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a:extLst>
                <a:ext uri="{FF2B5EF4-FFF2-40B4-BE49-F238E27FC236}">
                  <a16:creationId xmlns:a16="http://schemas.microsoft.com/office/drawing/2014/main" id="{07200E96-D9F1-4E97-89FB-36C6FA285F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4" name="Freeform 19">
              <a:extLst>
                <a:ext uri="{FF2B5EF4-FFF2-40B4-BE49-F238E27FC236}">
                  <a16:creationId xmlns:a16="http://schemas.microsoft.com/office/drawing/2014/main" id="{ED2D8EC3-A7DD-4383-97CD-D540623B0F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
              <a:extLst>
                <a:ext uri="{FF2B5EF4-FFF2-40B4-BE49-F238E27FC236}">
                  <a16:creationId xmlns:a16="http://schemas.microsoft.com/office/drawing/2014/main" id="{882BC9D4-11E3-49E0-B4DE-0A19DFD66D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6" name="Freeform 21">
              <a:extLst>
                <a:ext uri="{FF2B5EF4-FFF2-40B4-BE49-F238E27FC236}">
                  <a16:creationId xmlns:a16="http://schemas.microsoft.com/office/drawing/2014/main" id="{92F06C5D-6CF6-4E15-99FC-6C6D7FE498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2">
              <a:extLst>
                <a:ext uri="{FF2B5EF4-FFF2-40B4-BE49-F238E27FC236}">
                  <a16:creationId xmlns:a16="http://schemas.microsoft.com/office/drawing/2014/main" id="{C69C28B6-4AF1-4048-95DC-A16CD3597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8" name="Freeform 23">
              <a:extLst>
                <a:ext uri="{FF2B5EF4-FFF2-40B4-BE49-F238E27FC236}">
                  <a16:creationId xmlns:a16="http://schemas.microsoft.com/office/drawing/2014/main" id="{E8040FCB-0F59-4619-AC58-58DB6BD366D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9" name="Freeform 24">
              <a:extLst>
                <a:ext uri="{FF2B5EF4-FFF2-40B4-BE49-F238E27FC236}">
                  <a16:creationId xmlns:a16="http://schemas.microsoft.com/office/drawing/2014/main" id="{09831407-FCF7-49EA-82FB-5DC62E475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Freeform 25">
              <a:extLst>
                <a:ext uri="{FF2B5EF4-FFF2-40B4-BE49-F238E27FC236}">
                  <a16:creationId xmlns:a16="http://schemas.microsoft.com/office/drawing/2014/main" id="{DCB6D8E3-1748-4B1A-8E60-D1E91F6038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62" name="Group 161">
            <a:extLst>
              <a:ext uri="{FF2B5EF4-FFF2-40B4-BE49-F238E27FC236}">
                <a16:creationId xmlns:a16="http://schemas.microsoft.com/office/drawing/2014/main" id="{4FAC38D2-4D7E-46AD-9B2F-7A84A2E327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163" name="Rectangle 162">
              <a:extLst>
                <a:ext uri="{FF2B5EF4-FFF2-40B4-BE49-F238E27FC236}">
                  <a16:creationId xmlns:a16="http://schemas.microsoft.com/office/drawing/2014/main" id="{C3F05A12-42DF-46C6-B341-DD13FBA8B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22">
              <a:extLst>
                <a:ext uri="{FF2B5EF4-FFF2-40B4-BE49-F238E27FC236}">
                  <a16:creationId xmlns:a16="http://schemas.microsoft.com/office/drawing/2014/main" id="{F4085A2C-321D-4B44-B2B4-C485AAA62A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7FCFFB79-E09B-41C8-8B52-400F50CC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p:cNvSpPr>
            <a:spLocks noGrp="1"/>
          </p:cNvSpPr>
          <p:nvPr>
            <p:ph type="title"/>
          </p:nvPr>
        </p:nvSpPr>
        <p:spPr>
          <a:xfrm>
            <a:off x="888631" y="2358391"/>
            <a:ext cx="3498979" cy="2453676"/>
          </a:xfrm>
        </p:spPr>
        <p:txBody>
          <a:bodyPr>
            <a:normAutofit/>
          </a:bodyPr>
          <a:lstStyle/>
          <a:p>
            <a:r>
              <a:rPr lang="he-IL">
                <a:cs typeface="+mn-cs"/>
              </a:rPr>
              <a:t>תוצאות הניסוי</a:t>
            </a:r>
          </a:p>
        </p:txBody>
      </p:sp>
      <p:sp useBgFill="1">
        <p:nvSpPr>
          <p:cNvPr id="167" name="Rectangle 166">
            <a:extLst>
              <a:ext uri="{FF2B5EF4-FFF2-40B4-BE49-F238E27FC236}">
                <a16:creationId xmlns:a16="http://schemas.microsoft.com/office/drawing/2014/main" id="{A8609F4F-5433-425D-A796-1C6404E8D3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017" y="803186"/>
            <a:ext cx="6272263"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pic>
        <p:nvPicPr>
          <p:cNvPr id="5" name="גרפיקה 4" descr="בננה">
            <a:extLst>
              <a:ext uri="{FF2B5EF4-FFF2-40B4-BE49-F238E27FC236}">
                <a16:creationId xmlns:a16="http://schemas.microsoft.com/office/drawing/2014/main" id="{6E5BC70C-18EB-445F-8F1F-4969BC539EB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355286" y="614935"/>
            <a:ext cx="2645630" cy="1797944"/>
          </a:xfrm>
          <a:prstGeom prst="rect">
            <a:avLst/>
          </a:prstGeom>
          <a:ln w="9525">
            <a:noFill/>
          </a:ln>
        </p:spPr>
      </p:pic>
      <p:pic>
        <p:nvPicPr>
          <p:cNvPr id="7" name="גרפיקה 6" descr="קליפת בננה">
            <a:extLst>
              <a:ext uri="{FF2B5EF4-FFF2-40B4-BE49-F238E27FC236}">
                <a16:creationId xmlns:a16="http://schemas.microsoft.com/office/drawing/2014/main" id="{49657984-1F17-48BA-AA97-35E90B3994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64158" y="553040"/>
            <a:ext cx="2642319" cy="1738676"/>
          </a:xfrm>
          <a:prstGeom prst="rect">
            <a:avLst/>
          </a:prstGeom>
          <a:ln w="9525">
            <a:noFill/>
          </a:ln>
        </p:spPr>
      </p:pic>
      <p:sp>
        <p:nvSpPr>
          <p:cNvPr id="3" name="מציין מיקום תוכן 2"/>
          <p:cNvSpPr>
            <a:spLocks noGrp="1"/>
          </p:cNvSpPr>
          <p:nvPr>
            <p:ph idx="1"/>
          </p:nvPr>
        </p:nvSpPr>
        <p:spPr>
          <a:xfrm>
            <a:off x="4667420" y="2358391"/>
            <a:ext cx="6281873" cy="3767772"/>
          </a:xfrm>
        </p:spPr>
        <p:txBody>
          <a:bodyPr>
            <a:normAutofit fontScale="70000" lnSpcReduction="20000"/>
          </a:bodyPr>
          <a:lstStyle/>
          <a:p>
            <a:pPr>
              <a:lnSpc>
                <a:spcPct val="170000"/>
              </a:lnSpc>
              <a:buFont typeface="Wingdings" panose="05000000000000000000" pitchFamily="2" charset="2"/>
              <a:buChar char="ü"/>
            </a:pPr>
            <a:r>
              <a:rPr lang="he-IL" sz="2400" dirty="0"/>
              <a:t>בשלב הראשון ניסתה השימפנזה להגיע אל הבננה ללא הצלחה. לאחר מכן הפסיקה, ישבה בכלוב ובחנה את הסביבה.</a:t>
            </a:r>
          </a:p>
          <a:p>
            <a:pPr>
              <a:lnSpc>
                <a:spcPct val="170000"/>
              </a:lnSpc>
              <a:buFont typeface="Wingdings" panose="05000000000000000000" pitchFamily="2" charset="2"/>
              <a:buChar char="ü"/>
            </a:pPr>
            <a:r>
              <a:rPr lang="he-IL" sz="2400" dirty="0"/>
              <a:t>כעבור זמן מה היא פתרה את הבעיה ע"י כך שלקחה את המקל הקטן וגררה באמצעותו את המקל הגדול. באמצעות המקל הגדול קרבה אליה את הבננה.</a:t>
            </a:r>
          </a:p>
          <a:p>
            <a:pPr>
              <a:lnSpc>
                <a:spcPct val="170000"/>
              </a:lnSpc>
              <a:buFont typeface="Wingdings" panose="05000000000000000000" pitchFamily="2" charset="2"/>
              <a:buChar char="ü"/>
            </a:pPr>
            <a:r>
              <a:rPr lang="he-IL" sz="2400" dirty="0" err="1"/>
              <a:t>קוהלר</a:t>
            </a:r>
            <a:r>
              <a:rPr lang="he-IL" sz="2400" dirty="0"/>
              <a:t> הסיק מכך שהשימפנזה למדה על ידי חשיבה על האפשרויות השונות של פתרון הבעיה, </a:t>
            </a:r>
            <a:r>
              <a:rPr lang="he-IL" sz="2400" dirty="0" err="1"/>
              <a:t>וכש"תפסה</a:t>
            </a:r>
            <a:r>
              <a:rPr lang="he-IL" sz="2400" dirty="0"/>
              <a:t> את זה", ניגשה מיד ליישום הפתרון.</a:t>
            </a:r>
          </a:p>
          <a:p>
            <a:pPr marL="0" indent="0">
              <a:lnSpc>
                <a:spcPct val="110000"/>
              </a:lnSpc>
              <a:buNone/>
            </a:pPr>
            <a:endParaRPr lang="he-IL" sz="1400" dirty="0"/>
          </a:p>
        </p:txBody>
      </p:sp>
    </p:spTree>
    <p:extLst>
      <p:ext uri="{BB962C8B-B14F-4D97-AF65-F5344CB8AC3E}">
        <p14:creationId xmlns:p14="http://schemas.microsoft.com/office/powerpoint/2010/main" val="1229577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173620"/>
            <a:ext cx="10058400" cy="1562583"/>
          </a:xfrm>
        </p:spPr>
        <p:txBody>
          <a:bodyPr/>
          <a:lstStyle/>
          <a:p>
            <a:pPr algn="ctr"/>
            <a:r>
              <a:rPr lang="he-IL" b="1" dirty="0"/>
              <a:t>תובנה</a:t>
            </a:r>
          </a:p>
        </p:txBody>
      </p:sp>
      <p:sp>
        <p:nvSpPr>
          <p:cNvPr id="3" name="מציין מיקום תוכן 2"/>
          <p:cNvSpPr>
            <a:spLocks noGrp="1"/>
          </p:cNvSpPr>
          <p:nvPr>
            <p:ph idx="1"/>
          </p:nvPr>
        </p:nvSpPr>
        <p:spPr>
          <a:xfrm>
            <a:off x="5577839" y="1828800"/>
            <a:ext cx="6165669" cy="3043646"/>
          </a:xfrm>
        </p:spPr>
        <p:txBody>
          <a:bodyPr>
            <a:noAutofit/>
          </a:bodyPr>
          <a:lstStyle/>
          <a:p>
            <a:pPr marL="0" indent="0">
              <a:buNone/>
            </a:pPr>
            <a:r>
              <a:rPr lang="he-IL" sz="2800" dirty="0"/>
              <a:t>השימפנזה חוותה את מה </a:t>
            </a:r>
            <a:r>
              <a:rPr lang="he-IL" sz="2800" dirty="0" err="1"/>
              <a:t>שקוהלר</a:t>
            </a:r>
            <a:r>
              <a:rPr lang="he-IL" sz="2800" dirty="0"/>
              <a:t> כינה </a:t>
            </a:r>
            <a:r>
              <a:rPr lang="he-IL" sz="2800" b="1" dirty="0"/>
              <a:t>תובנה. </a:t>
            </a:r>
            <a:r>
              <a:rPr lang="he-IL" sz="2800" dirty="0"/>
              <a:t>היא ארגנה מחדש את הגירויים השונים: המקלות והבננה, תפסה את הקשר האפשרי ביניהם, את עקרונות הפעולה ואת הצעדים להשגת המטרה. </a:t>
            </a:r>
            <a:r>
              <a:rPr lang="he-IL" sz="2800" b="1" dirty="0"/>
              <a:t>                                                           </a:t>
            </a:r>
          </a:p>
          <a:p>
            <a:pPr marL="0" indent="0">
              <a:buNone/>
            </a:pPr>
            <a:r>
              <a:rPr lang="he-IL" sz="2800" b="1" dirty="0"/>
              <a:t>מסקנה</a:t>
            </a:r>
            <a:r>
              <a:rPr lang="he-IL" sz="2800" dirty="0"/>
              <a:t>: </a:t>
            </a:r>
          </a:p>
          <a:p>
            <a:pPr marL="0" indent="0">
              <a:buNone/>
            </a:pPr>
            <a:r>
              <a:rPr lang="he-IL" sz="2800" dirty="0"/>
              <a:t>הלמידה מתרחשת בעזרת תיווך קוגניטיבי.  השינוי שחל בידע ובהבנת  המצב, התבטא בהתנהגות גלויה.</a:t>
            </a:r>
          </a:p>
        </p:txBody>
      </p:sp>
      <p:pic>
        <p:nvPicPr>
          <p:cNvPr id="4" name="תמונה 3">
            <a:extLst>
              <a:ext uri="{FF2B5EF4-FFF2-40B4-BE49-F238E27FC236}">
                <a16:creationId xmlns:a16="http://schemas.microsoft.com/office/drawing/2014/main" id="{9899212D-C70F-4DB5-A244-0F2DAD70C44F}"/>
              </a:ext>
            </a:extLst>
          </p:cNvPr>
          <p:cNvPicPr>
            <a:picLocks noChangeAspect="1"/>
          </p:cNvPicPr>
          <p:nvPr/>
        </p:nvPicPr>
        <p:blipFill>
          <a:blip r:embed="rId2"/>
          <a:stretch>
            <a:fillRect/>
          </a:stretch>
        </p:blipFill>
        <p:spPr>
          <a:xfrm>
            <a:off x="2015067" y="2472267"/>
            <a:ext cx="1811865" cy="1659512"/>
          </a:xfrm>
          <a:prstGeom prst="rect">
            <a:avLst/>
          </a:prstGeom>
        </p:spPr>
      </p:pic>
    </p:spTree>
    <p:extLst>
      <p:ext uri="{BB962C8B-B14F-4D97-AF65-F5344CB8AC3E}">
        <p14:creationId xmlns:p14="http://schemas.microsoft.com/office/powerpoint/2010/main" val="3859353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C3963D2-4659-4AC3-A92B-2ED275398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977CD8B0-64E4-498D-8D68-BE36F593D83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74" name="Freeform 5">
              <a:extLst>
                <a:ext uri="{FF2B5EF4-FFF2-40B4-BE49-F238E27FC236}">
                  <a16:creationId xmlns:a16="http://schemas.microsoft.com/office/drawing/2014/main" id="{DE499888-023A-4CFC-AD0D-4BA49A0716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6">
              <a:extLst>
                <a:ext uri="{FF2B5EF4-FFF2-40B4-BE49-F238E27FC236}">
                  <a16:creationId xmlns:a16="http://schemas.microsoft.com/office/drawing/2014/main" id="{B72F8C3F-AE05-4453-BB08-3B558A6CAD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7">
              <a:extLst>
                <a:ext uri="{FF2B5EF4-FFF2-40B4-BE49-F238E27FC236}">
                  <a16:creationId xmlns:a16="http://schemas.microsoft.com/office/drawing/2014/main" id="{BDE5C661-AAFB-4EBF-9E8E-AC14BD1A6B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E10FCBCE-13D8-4B3C-AB37-6639B41444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9">
              <a:extLst>
                <a:ext uri="{FF2B5EF4-FFF2-40B4-BE49-F238E27FC236}">
                  <a16:creationId xmlns:a16="http://schemas.microsoft.com/office/drawing/2014/main" id="{E7755D5D-616A-4D73-848A-221E8A7899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0">
              <a:extLst>
                <a:ext uri="{FF2B5EF4-FFF2-40B4-BE49-F238E27FC236}">
                  <a16:creationId xmlns:a16="http://schemas.microsoft.com/office/drawing/2014/main" id="{88F92F08-0163-49FA-8F7D-4660F878EC9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1">
              <a:extLst>
                <a:ext uri="{FF2B5EF4-FFF2-40B4-BE49-F238E27FC236}">
                  <a16:creationId xmlns:a16="http://schemas.microsoft.com/office/drawing/2014/main" id="{1CFB6223-C173-453B-85C3-899EBEAC93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2">
              <a:extLst>
                <a:ext uri="{FF2B5EF4-FFF2-40B4-BE49-F238E27FC236}">
                  <a16:creationId xmlns:a16="http://schemas.microsoft.com/office/drawing/2014/main" id="{2CDBBFAF-3F24-41C2-8AB7-546DCA5811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13">
              <a:extLst>
                <a:ext uri="{FF2B5EF4-FFF2-40B4-BE49-F238E27FC236}">
                  <a16:creationId xmlns:a16="http://schemas.microsoft.com/office/drawing/2014/main" id="{F2A519D4-A348-4134-A886-5177D24E29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4">
              <a:extLst>
                <a:ext uri="{FF2B5EF4-FFF2-40B4-BE49-F238E27FC236}">
                  <a16:creationId xmlns:a16="http://schemas.microsoft.com/office/drawing/2014/main" id="{E00DEE79-EE6E-40A8-A022-DAC6FFCF0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15">
              <a:extLst>
                <a:ext uri="{FF2B5EF4-FFF2-40B4-BE49-F238E27FC236}">
                  <a16:creationId xmlns:a16="http://schemas.microsoft.com/office/drawing/2014/main" id="{C9A95A83-724F-44CC-9879-04CDB2CCBC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6">
              <a:extLst>
                <a:ext uri="{FF2B5EF4-FFF2-40B4-BE49-F238E27FC236}">
                  <a16:creationId xmlns:a16="http://schemas.microsoft.com/office/drawing/2014/main" id="{E84BD425-A5F0-4F6F-987A-7539F02FA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Freeform 17">
              <a:extLst>
                <a:ext uri="{FF2B5EF4-FFF2-40B4-BE49-F238E27FC236}">
                  <a16:creationId xmlns:a16="http://schemas.microsoft.com/office/drawing/2014/main" id="{8E3FFED2-4B64-4BD7-8BCD-857CFE002C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8">
              <a:extLst>
                <a:ext uri="{FF2B5EF4-FFF2-40B4-BE49-F238E27FC236}">
                  <a16:creationId xmlns:a16="http://schemas.microsoft.com/office/drawing/2014/main" id="{3C10E258-1051-45BC-9E52-25708DD3555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Freeform 19">
              <a:extLst>
                <a:ext uri="{FF2B5EF4-FFF2-40B4-BE49-F238E27FC236}">
                  <a16:creationId xmlns:a16="http://schemas.microsoft.com/office/drawing/2014/main" id="{5AACE3C9-E9D1-4BA5-828F-1558AE1B6E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20">
              <a:extLst>
                <a:ext uri="{FF2B5EF4-FFF2-40B4-BE49-F238E27FC236}">
                  <a16:creationId xmlns:a16="http://schemas.microsoft.com/office/drawing/2014/main" id="{DBF867C4-C965-47E0-8D81-A5CEA58B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Freeform 21">
              <a:extLst>
                <a:ext uri="{FF2B5EF4-FFF2-40B4-BE49-F238E27FC236}">
                  <a16:creationId xmlns:a16="http://schemas.microsoft.com/office/drawing/2014/main" id="{1E673718-2172-4870-AA4F-D205CBE8C77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2">
              <a:extLst>
                <a:ext uri="{FF2B5EF4-FFF2-40B4-BE49-F238E27FC236}">
                  <a16:creationId xmlns:a16="http://schemas.microsoft.com/office/drawing/2014/main" id="{BE3271D3-1BFD-4A9D-A815-B1716B5D0B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Freeform 23">
              <a:extLst>
                <a:ext uri="{FF2B5EF4-FFF2-40B4-BE49-F238E27FC236}">
                  <a16:creationId xmlns:a16="http://schemas.microsoft.com/office/drawing/2014/main" id="{3EE01AB1-E4F7-4C48-83AC-D02CBD0763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4">
              <a:extLst>
                <a:ext uri="{FF2B5EF4-FFF2-40B4-BE49-F238E27FC236}">
                  <a16:creationId xmlns:a16="http://schemas.microsoft.com/office/drawing/2014/main" id="{C200A7E2-3438-43F7-9508-A347601358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Freeform 25">
              <a:extLst>
                <a:ext uri="{FF2B5EF4-FFF2-40B4-BE49-F238E27FC236}">
                  <a16:creationId xmlns:a16="http://schemas.microsoft.com/office/drawing/2014/main" id="{44936463-F2AC-49A8-B30B-AC7B8DCD49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6" name="Group 95">
            <a:extLst>
              <a:ext uri="{FF2B5EF4-FFF2-40B4-BE49-F238E27FC236}">
                <a16:creationId xmlns:a16="http://schemas.microsoft.com/office/drawing/2014/main" id="{9F1B7BDE-9617-4AAB-9D4A-22DBEC3A36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97" name="Rectangle 96">
              <a:extLst>
                <a:ext uri="{FF2B5EF4-FFF2-40B4-BE49-F238E27FC236}">
                  <a16:creationId xmlns:a16="http://schemas.microsoft.com/office/drawing/2014/main" id="{D101DB8C-2564-4B5D-BE24-3D8F6EED9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Isosceles Triangle 22">
              <a:extLst>
                <a:ext uri="{FF2B5EF4-FFF2-40B4-BE49-F238E27FC236}">
                  <a16:creationId xmlns:a16="http://schemas.microsoft.com/office/drawing/2014/main" id="{8A40902C-A698-4352-AA36-2579B113AB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16608D1C-259A-44C3-8E36-0109B8B41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p:cNvSpPr>
            <a:spLocks noGrp="1"/>
          </p:cNvSpPr>
          <p:nvPr>
            <p:ph type="title"/>
          </p:nvPr>
        </p:nvSpPr>
        <p:spPr>
          <a:xfrm>
            <a:off x="899743" y="2360986"/>
            <a:ext cx="3498979" cy="2453676"/>
          </a:xfrm>
        </p:spPr>
        <p:txBody>
          <a:bodyPr>
            <a:normAutofit/>
          </a:bodyPr>
          <a:lstStyle/>
          <a:p>
            <a:r>
              <a:rPr lang="he-IL" dirty="0">
                <a:cs typeface="+mn-cs"/>
              </a:rPr>
              <a:t>מאפייניה של למידת תובנה</a:t>
            </a:r>
          </a:p>
        </p:txBody>
      </p:sp>
      <p:sp useBgFill="1">
        <p:nvSpPr>
          <p:cNvPr id="101" name="Rectangle 100">
            <a:extLst>
              <a:ext uri="{FF2B5EF4-FFF2-40B4-BE49-F238E27FC236}">
                <a16:creationId xmlns:a16="http://schemas.microsoft.com/office/drawing/2014/main" id="{FFAD3DA0-93BE-472D-AE9D-B01286CF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264" y="803186"/>
            <a:ext cx="6269015" cy="297831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Program Files (x86)\Microsoft Office\MEDIA\CAGCAT10\j0293844.wmf"/>
          <p:cNvPicPr>
            <a:picLocks noChangeAspect="1" noChangeArrowheads="1"/>
          </p:cNvPicPr>
          <p:nvPr/>
        </p:nvPicPr>
        <p:blipFill>
          <a:blip r:embed="rId2"/>
          <a:stretch>
            <a:fillRect/>
          </a:stretch>
        </p:blipFill>
        <p:spPr bwMode="auto">
          <a:xfrm>
            <a:off x="7289799" y="964051"/>
            <a:ext cx="2229697" cy="2330393"/>
          </a:xfrm>
          <a:prstGeom prst="rect">
            <a:avLst/>
          </a:prstGeom>
          <a:solidFill>
            <a:srgbClr val="00B050"/>
          </a:solidFill>
          <a:ln w="9525">
            <a:noFill/>
          </a:ln>
        </p:spPr>
      </p:pic>
      <p:sp>
        <p:nvSpPr>
          <p:cNvPr id="3" name="מציין מיקום תוכן 2"/>
          <p:cNvSpPr>
            <a:spLocks noGrp="1"/>
          </p:cNvSpPr>
          <p:nvPr>
            <p:ph idx="1"/>
          </p:nvPr>
        </p:nvSpPr>
        <p:spPr>
          <a:xfrm>
            <a:off x="2403476" y="3863974"/>
            <a:ext cx="8061630" cy="1830389"/>
          </a:xfrm>
        </p:spPr>
        <p:txBody>
          <a:bodyPr>
            <a:noAutofit/>
          </a:bodyPr>
          <a:lstStyle/>
          <a:p>
            <a:r>
              <a:rPr lang="he-IL" sz="2400" dirty="0"/>
              <a:t>נעשה תהליך של ארגון מחודש של הנתונים</a:t>
            </a:r>
          </a:p>
          <a:p>
            <a:r>
              <a:rPr lang="he-IL" sz="2400" dirty="0"/>
              <a:t>ללמידה ישנה מטרה</a:t>
            </a:r>
          </a:p>
          <a:p>
            <a:r>
              <a:rPr lang="he-IL" sz="2400" dirty="0"/>
              <a:t>הפתרון מושג בבת אחת, לרוב, לאחר חשיבה מאומצת </a:t>
            </a:r>
          </a:p>
          <a:p>
            <a:r>
              <a:rPr lang="he-IL" sz="2400" dirty="0"/>
              <a:t>הפתרון מיושם מיד, ללא שגיאות וללא פעילות מיותרת</a:t>
            </a:r>
          </a:p>
        </p:txBody>
      </p:sp>
    </p:spTree>
    <p:extLst>
      <p:ext uri="{BB962C8B-B14F-4D97-AF65-F5344CB8AC3E}">
        <p14:creationId xmlns:p14="http://schemas.microsoft.com/office/powerpoint/2010/main" val="2890645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529E332-1F12-4C15-9CD2-46B47C797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EB70D1D9-E454-41A2-8131-F87C242E5B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2BD80611-E3DE-49D3-957E-D2672511E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047537A2-1EBB-45DF-81BB-24C8069BF4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2D80068E-88CF-4AFA-A33B-4C67E9DA28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6D3A694A-2C63-4465-903F-2C446C2E9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2AB06086-11CF-41B2-BCA8-F4FD523337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A9322517-D640-42FC-95E7-636922C30B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6D353CC0-9B35-4CD3-80D4-CBE64AB179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240FB68B-B3F7-4ACD-BFA8-24993E47B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B71C62F0-2D69-4E12-97FD-4FDA2443B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E29D09D3-D44B-4C33-B67D-A33A62508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F253173C-BDD8-4E76-8508-D65436C6C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98F05129-C6FB-43CA-81A0-3C0E79AEF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DB362655-D4C7-4196-936B-1AC33DC1D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081F342A-5654-44A6-8616-8C0E7BDF4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8D067AD4-45F5-405D-A7C5-05E2B4968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1777D4B7-909A-4179-B8F2-4A7DC7751C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48BF3507-BFDE-4733-8CDF-3FDD87FAD9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84D14DCD-6EDC-4E92-ADA7-5CA3636560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9" name="Group 28">
            <a:extLst>
              <a:ext uri="{FF2B5EF4-FFF2-40B4-BE49-F238E27FC236}">
                <a16:creationId xmlns:a16="http://schemas.microsoft.com/office/drawing/2014/main" id="{0C40BBA1-E470-44B7-8606-F8BCF6B962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87F90053-2737-4E1E-BDBF-D1F2DA63CC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9C47D012-ADE5-486B-A297-A95FE2F21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1E063DDE-7A1D-4211-952B-F30B31DEE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4" name="Rectangle 33">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7"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7"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8"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55"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57" name="Freeform: Shape 56">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2616277" y="2061838"/>
            <a:ext cx="6959446" cy="1662475"/>
          </a:xfrm>
        </p:spPr>
        <p:txBody>
          <a:bodyPr vert="horz" lIns="228600" tIns="228600" rIns="228600" bIns="0" rtlCol="0" anchor="b">
            <a:normAutofit/>
          </a:bodyPr>
          <a:lstStyle/>
          <a:p>
            <a:pPr rtl="0">
              <a:lnSpc>
                <a:spcPct val="80000"/>
              </a:lnSpc>
            </a:pPr>
            <a:r>
              <a:rPr lang="en-US" sz="4800"/>
              <a:t>דוגמאות לתובנות מן החיים</a:t>
            </a:r>
          </a:p>
        </p:txBody>
      </p:sp>
    </p:spTree>
    <p:extLst>
      <p:ext uri="{BB962C8B-B14F-4D97-AF65-F5344CB8AC3E}">
        <p14:creationId xmlns:p14="http://schemas.microsoft.com/office/powerpoint/2010/main" val="2748317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p:cNvSpPr>
            <a:spLocks noGrp="1"/>
          </p:cNvSpPr>
          <p:nvPr>
            <p:ph type="title"/>
          </p:nvPr>
        </p:nvSpPr>
        <p:spPr>
          <a:xfrm>
            <a:off x="7269686" y="795527"/>
            <a:ext cx="4323826" cy="1433323"/>
          </a:xfrm>
        </p:spPr>
        <p:txBody>
          <a:bodyPr>
            <a:normAutofit/>
          </a:bodyPr>
          <a:lstStyle/>
          <a:p>
            <a:pPr algn="r"/>
            <a:r>
              <a:rPr lang="he-IL" sz="4400" dirty="0">
                <a:solidFill>
                  <a:schemeClr val="tx2"/>
                </a:solidFill>
                <a:latin typeface="Arial" panose="020B0604020202020204" pitchFamily="34" charset="0"/>
                <a:cs typeface="Arial" panose="020B0604020202020204" pitchFamily="34" charset="0"/>
              </a:rPr>
              <a:t>שאלה</a:t>
            </a:r>
          </a:p>
        </p:txBody>
      </p:sp>
      <p:sp>
        <p:nvSpPr>
          <p:cNvPr id="35" name="Rectangle 34">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B6935B"/>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חובט בייסבול">
            <a:extLst>
              <a:ext uri="{FF2B5EF4-FFF2-40B4-BE49-F238E27FC236}">
                <a16:creationId xmlns:a16="http://schemas.microsoft.com/office/drawing/2014/main" id="{894B06FA-1FAA-4DFA-A32D-E4FF34BC3731}"/>
              </a:ext>
            </a:extLst>
          </p:cNvPr>
          <p:cNvPicPr>
            <a:picLocks noChangeAspect="1"/>
          </p:cNvPicPr>
          <p:nvPr/>
        </p:nvPicPr>
        <p:blipFill rotWithShape="1">
          <a:blip r:embed="rId2"/>
          <a:srcRect r="23734" b="-1"/>
          <a:stretch/>
        </p:blipFill>
        <p:spPr>
          <a:xfrm>
            <a:off x="972115" y="960214"/>
            <a:ext cx="5641848" cy="4919472"/>
          </a:xfrm>
          <a:prstGeom prst="rect">
            <a:avLst/>
          </a:prstGeom>
          <a:ln w="12700">
            <a:noFill/>
          </a:ln>
        </p:spPr>
      </p:pic>
      <p:sp>
        <p:nvSpPr>
          <p:cNvPr id="3" name="מציין מיקום תוכן 2"/>
          <p:cNvSpPr>
            <a:spLocks noGrp="1"/>
          </p:cNvSpPr>
          <p:nvPr>
            <p:ph idx="1"/>
          </p:nvPr>
        </p:nvSpPr>
        <p:spPr>
          <a:xfrm>
            <a:off x="7293817" y="1844676"/>
            <a:ext cx="4099607" cy="4171950"/>
          </a:xfrm>
        </p:spPr>
        <p:txBody>
          <a:bodyPr>
            <a:normAutofit/>
          </a:bodyPr>
          <a:lstStyle/>
          <a:p>
            <a:pPr marL="0" indent="0">
              <a:buClr>
                <a:srgbClr val="B6935B"/>
              </a:buClr>
              <a:buNone/>
            </a:pPr>
            <a:r>
              <a:rPr lang="he-IL" sz="3200" dirty="0"/>
              <a:t>במה שונה דרך הלמידה של השימפנזה  מדרך למידתן של החולדות והיונים בניסויים של </a:t>
            </a:r>
            <a:r>
              <a:rPr lang="he-IL" sz="3200" dirty="0" err="1"/>
              <a:t>סקינר</a:t>
            </a:r>
            <a:r>
              <a:rPr lang="he-IL" sz="3200" dirty="0"/>
              <a:t>?</a:t>
            </a:r>
          </a:p>
        </p:txBody>
      </p:sp>
    </p:spTree>
    <p:extLst>
      <p:ext uri="{BB962C8B-B14F-4D97-AF65-F5344CB8AC3E}">
        <p14:creationId xmlns:p14="http://schemas.microsoft.com/office/powerpoint/2010/main" val="1818826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60B5995-5863-433A-BD78-B159F305F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B83A1FE-CD2B-4685-8958-324103F588B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20" name="Freeform 5">
              <a:extLst>
                <a:ext uri="{FF2B5EF4-FFF2-40B4-BE49-F238E27FC236}">
                  <a16:creationId xmlns:a16="http://schemas.microsoft.com/office/drawing/2014/main" id="{AC852F1C-C1FE-4901-89F9-F375FC0148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6">
              <a:extLst>
                <a:ext uri="{FF2B5EF4-FFF2-40B4-BE49-F238E27FC236}">
                  <a16:creationId xmlns:a16="http://schemas.microsoft.com/office/drawing/2014/main" id="{35EDFA70-64BE-49E0-9FD7-1E647B1852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97B03449-39AC-4869-A98E-271D736F2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8">
              <a:extLst>
                <a:ext uri="{FF2B5EF4-FFF2-40B4-BE49-F238E27FC236}">
                  <a16:creationId xmlns:a16="http://schemas.microsoft.com/office/drawing/2014/main" id="{1C0BBD08-7C5B-48C8-A8E7-BAA295339F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9">
              <a:extLst>
                <a:ext uri="{FF2B5EF4-FFF2-40B4-BE49-F238E27FC236}">
                  <a16:creationId xmlns:a16="http://schemas.microsoft.com/office/drawing/2014/main" id="{C065EAEF-9F23-485C-86CD-24C924EBE4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0">
              <a:extLst>
                <a:ext uri="{FF2B5EF4-FFF2-40B4-BE49-F238E27FC236}">
                  <a16:creationId xmlns:a16="http://schemas.microsoft.com/office/drawing/2014/main" id="{DB35D267-7154-46DF-B257-537B06014D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a:extLst>
                <a:ext uri="{FF2B5EF4-FFF2-40B4-BE49-F238E27FC236}">
                  <a16:creationId xmlns:a16="http://schemas.microsoft.com/office/drawing/2014/main" id="{F0BA25BF-09E7-484B-84B2-F28DC6BE70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a:extLst>
                <a:ext uri="{FF2B5EF4-FFF2-40B4-BE49-F238E27FC236}">
                  <a16:creationId xmlns:a16="http://schemas.microsoft.com/office/drawing/2014/main" id="{6B34CC28-D4BD-4ACF-953C-6BF4E133C3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a:extLst>
                <a:ext uri="{FF2B5EF4-FFF2-40B4-BE49-F238E27FC236}">
                  <a16:creationId xmlns:a16="http://schemas.microsoft.com/office/drawing/2014/main" id="{54A65A00-B8EF-452C-B398-6D9DB989DE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4">
              <a:extLst>
                <a:ext uri="{FF2B5EF4-FFF2-40B4-BE49-F238E27FC236}">
                  <a16:creationId xmlns:a16="http://schemas.microsoft.com/office/drawing/2014/main" id="{BCDD672E-55E6-423E-A6D6-668C4065E7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5">
              <a:extLst>
                <a:ext uri="{FF2B5EF4-FFF2-40B4-BE49-F238E27FC236}">
                  <a16:creationId xmlns:a16="http://schemas.microsoft.com/office/drawing/2014/main" id="{6CE59B36-61CE-4150-BD70-28BDA016D0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6">
              <a:extLst>
                <a:ext uri="{FF2B5EF4-FFF2-40B4-BE49-F238E27FC236}">
                  <a16:creationId xmlns:a16="http://schemas.microsoft.com/office/drawing/2014/main" id="{359BE796-1871-4668-8400-203F1713D2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17">
              <a:extLst>
                <a:ext uri="{FF2B5EF4-FFF2-40B4-BE49-F238E27FC236}">
                  <a16:creationId xmlns:a16="http://schemas.microsoft.com/office/drawing/2014/main" id="{7DCE660E-F817-469C-A043-2880F915EC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18">
              <a:extLst>
                <a:ext uri="{FF2B5EF4-FFF2-40B4-BE49-F238E27FC236}">
                  <a16:creationId xmlns:a16="http://schemas.microsoft.com/office/drawing/2014/main" id="{4A487B7C-F95B-4056-B870-DAD845102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9">
              <a:extLst>
                <a:ext uri="{FF2B5EF4-FFF2-40B4-BE49-F238E27FC236}">
                  <a16:creationId xmlns:a16="http://schemas.microsoft.com/office/drawing/2014/main" id="{255E4A38-18AE-4843-8397-801C915F7B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0">
              <a:extLst>
                <a:ext uri="{FF2B5EF4-FFF2-40B4-BE49-F238E27FC236}">
                  <a16:creationId xmlns:a16="http://schemas.microsoft.com/office/drawing/2014/main" id="{2A2E0241-FDF3-4980-9D43-C473C1A34D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1">
              <a:extLst>
                <a:ext uri="{FF2B5EF4-FFF2-40B4-BE49-F238E27FC236}">
                  <a16:creationId xmlns:a16="http://schemas.microsoft.com/office/drawing/2014/main" id="{144EAD6C-D0D0-48DA-A8CC-5E3EF9F2D9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2">
              <a:extLst>
                <a:ext uri="{FF2B5EF4-FFF2-40B4-BE49-F238E27FC236}">
                  <a16:creationId xmlns:a16="http://schemas.microsoft.com/office/drawing/2014/main" id="{3774DAC2-2D6F-4898-8D72-E441DEB8CE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Freeform 23">
              <a:extLst>
                <a:ext uri="{FF2B5EF4-FFF2-40B4-BE49-F238E27FC236}">
                  <a16:creationId xmlns:a16="http://schemas.microsoft.com/office/drawing/2014/main" id="{F5AB8C32-ADC7-4F11-9FB4-9B7E1790E0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24">
              <a:extLst>
                <a:ext uri="{FF2B5EF4-FFF2-40B4-BE49-F238E27FC236}">
                  <a16:creationId xmlns:a16="http://schemas.microsoft.com/office/drawing/2014/main" id="{50D4C338-BB14-4E44-9499-5478E3CBB9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25">
              <a:extLst>
                <a:ext uri="{FF2B5EF4-FFF2-40B4-BE49-F238E27FC236}">
                  <a16:creationId xmlns:a16="http://schemas.microsoft.com/office/drawing/2014/main" id="{46CA7B85-EA46-45D7-B2E6-3B52083DE2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42" name="Rectangle 41">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FDC77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D3C5DFB6-2ACD-4521-AB22-BE5673772298}"/>
              </a:ext>
            </a:extLst>
          </p:cNvPr>
          <p:cNvPicPr>
            <a:picLocks noChangeAspect="1"/>
          </p:cNvPicPr>
          <p:nvPr/>
        </p:nvPicPr>
        <p:blipFill rotWithShape="1">
          <a:blip r:embed="rId2"/>
          <a:srcRect l="47925" r="13370" b="1"/>
          <a:stretch/>
        </p:blipFill>
        <p:spPr>
          <a:xfrm>
            <a:off x="972115" y="960214"/>
            <a:ext cx="5641848" cy="4919472"/>
          </a:xfrm>
          <a:prstGeom prst="rect">
            <a:avLst/>
          </a:prstGeom>
          <a:ln w="12700">
            <a:noFill/>
          </a:ln>
        </p:spPr>
      </p:pic>
      <p:sp>
        <p:nvSpPr>
          <p:cNvPr id="3" name="מציין מיקום תוכן 2">
            <a:extLst>
              <a:ext uri="{FF2B5EF4-FFF2-40B4-BE49-F238E27FC236}">
                <a16:creationId xmlns:a16="http://schemas.microsoft.com/office/drawing/2014/main" id="{9EC9B3BB-3B0B-4489-84C1-418FFCE84E2A}"/>
              </a:ext>
            </a:extLst>
          </p:cNvPr>
          <p:cNvSpPr>
            <a:spLocks noGrp="1"/>
          </p:cNvSpPr>
          <p:nvPr>
            <p:ph idx="1"/>
          </p:nvPr>
        </p:nvSpPr>
        <p:spPr>
          <a:xfrm>
            <a:off x="7293817" y="1159934"/>
            <a:ext cx="4099607" cy="4229629"/>
          </a:xfrm>
        </p:spPr>
        <p:txBody>
          <a:bodyPr>
            <a:normAutofit/>
          </a:bodyPr>
          <a:lstStyle/>
          <a:p>
            <a:pPr marL="0" indent="0" algn="ctr">
              <a:buClr>
                <a:srgbClr val="FDC772"/>
              </a:buClr>
              <a:buNone/>
            </a:pPr>
            <a:r>
              <a:rPr lang="he-IL" dirty="0"/>
              <a:t> </a:t>
            </a:r>
            <a:r>
              <a:rPr lang="he-IL" sz="4800" dirty="0"/>
              <a:t>תודה על ההקשבה!</a:t>
            </a:r>
          </a:p>
        </p:txBody>
      </p:sp>
    </p:spTree>
    <p:extLst>
      <p:ext uri="{BB962C8B-B14F-4D97-AF65-F5344CB8AC3E}">
        <p14:creationId xmlns:p14="http://schemas.microsoft.com/office/powerpoint/2010/main" val="56057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95EA553-ABAF-4D89-829B-15C8B755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6BC5F02-9450-4063-A547-47D8EAB2E0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7" name="Freeform 5">
              <a:extLst>
                <a:ext uri="{FF2B5EF4-FFF2-40B4-BE49-F238E27FC236}">
                  <a16:creationId xmlns:a16="http://schemas.microsoft.com/office/drawing/2014/main" id="{81B61A56-EAED-4426-A9F3-5892CC6DEA8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38C688D6-2C0E-40DB-AF01-F24C2CFAC9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B03F7655-C48D-4E24-848A-19CC20C6F9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5393A7D9-5EAF-4A54-8B24-2E966F98F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60B00ABE-3D0F-4226-BB9E-226403D8A07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CAD72E6F-2013-4C68-909E-D22DBE049A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032D5AD9-2839-4DEC-ADDE-112C6B8B2A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F71CD472-6DF2-4B5B-9CCC-B4B56498BA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F2D179F8-F33D-4533-A0A9-CC001E6CAF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9D5F610D-0130-423C-BF39-95F03049472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937E8043-4CE3-41C5-82FD-EFAED1FBA8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5240B62C-132F-449E-8177-E0EB7D62B8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1080CEAF-92C0-46D5-90C8-E116B53E8B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2CC57B7C-8818-40A4-89A9-F71725EBEC1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E2508649-03FA-4392-A5FD-89C2302C1F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6404B89D-7F07-4E5F-9AA2-6FCD1003E3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CFFE93A3-BF36-4563-906B-26A6C1F3E7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EB84640D-A705-462F-94DC-56C044D59A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BA62BDD4-C52D-4886-BDEF-4A5399A119B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24">
              <a:extLst>
                <a:ext uri="{FF2B5EF4-FFF2-40B4-BE49-F238E27FC236}">
                  <a16:creationId xmlns:a16="http://schemas.microsoft.com/office/drawing/2014/main" id="{D1893E1A-9890-40B2-8AC6-5878A15C4A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Freeform 25">
              <a:extLst>
                <a:ext uri="{FF2B5EF4-FFF2-40B4-BE49-F238E27FC236}">
                  <a16:creationId xmlns:a16="http://schemas.microsoft.com/office/drawing/2014/main" id="{252C87D1-5F09-4C26-80DB-627FAABC85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9" name="Rectangle 38">
            <a:extLst>
              <a:ext uri="{FF2B5EF4-FFF2-40B4-BE49-F238E27FC236}">
                <a16:creationId xmlns:a16="http://schemas.microsoft.com/office/drawing/2014/main" id="{A8C47983-BE48-4D25-A125-6026BAB69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047102"/>
            <a:ext cx="5936885"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22">
            <a:extLst>
              <a:ext uri="{FF2B5EF4-FFF2-40B4-BE49-F238E27FC236}">
                <a16:creationId xmlns:a16="http://schemas.microsoft.com/office/drawing/2014/main" id="{5D44C30E-345D-4E1D-BD59-200081B51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02131" y="55465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180449D-0BFF-4425-A731-87E2AF60B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682" y="1634393"/>
            <a:ext cx="5935796" cy="3917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p:cNvSpPr>
            <a:spLocks noGrp="1"/>
          </p:cNvSpPr>
          <p:nvPr>
            <p:ph idx="1"/>
          </p:nvPr>
        </p:nvSpPr>
        <p:spPr>
          <a:xfrm>
            <a:off x="873102" y="1550022"/>
            <a:ext cx="5768442" cy="3922823"/>
          </a:xfrm>
        </p:spPr>
        <p:txBody>
          <a:bodyPr>
            <a:normAutofit lnSpcReduction="10000"/>
          </a:bodyPr>
          <a:lstStyle/>
          <a:p>
            <a:pPr marL="0" indent="0">
              <a:buNone/>
            </a:pPr>
            <a:r>
              <a:rPr lang="he-IL" sz="2400" dirty="0">
                <a:solidFill>
                  <a:srgbClr val="FFFFFE"/>
                </a:solidFill>
              </a:rPr>
              <a:t>בעוד חוקרים התנהגותיים התעלמו מתהליכים פנימיים המתווכים בין הגירוי לבין התגובה בטענה שאי אפשר לצפות בהם ולמדוד אותם ולכן המסקנות ביחס אליהם לא תקפות,</a:t>
            </a:r>
          </a:p>
          <a:p>
            <a:pPr marL="0" indent="0">
              <a:buNone/>
            </a:pPr>
            <a:r>
              <a:rPr lang="he-IL" sz="2400" dirty="0">
                <a:solidFill>
                  <a:srgbClr val="FFFFFE"/>
                </a:solidFill>
              </a:rPr>
              <a:t>חוקרים קוגניטיביים ואחרים, בחרו להתמקד דווקא בתהליכים אלה ולחקור אותם ואת השפעתם על ההתנהגות.</a:t>
            </a:r>
          </a:p>
          <a:p>
            <a:pPr marL="0" indent="0">
              <a:buNone/>
            </a:pPr>
            <a:endParaRPr lang="he-IL" sz="1600" dirty="0">
              <a:solidFill>
                <a:srgbClr val="FFFFFE"/>
              </a:solidFill>
            </a:endParaRPr>
          </a:p>
          <a:p>
            <a:pPr marL="0" indent="0">
              <a:buNone/>
            </a:pPr>
            <a:r>
              <a:rPr lang="he-IL" sz="1600" dirty="0">
                <a:solidFill>
                  <a:srgbClr val="FFFFFE"/>
                </a:solidFill>
              </a:rPr>
              <a:t>תגובה                                                                        גירוי</a:t>
            </a:r>
          </a:p>
        </p:txBody>
      </p:sp>
      <p:pic>
        <p:nvPicPr>
          <p:cNvPr id="10" name="Picture 9">
            <a:extLst>
              <a:ext uri="{FF2B5EF4-FFF2-40B4-BE49-F238E27FC236}">
                <a16:creationId xmlns:a16="http://schemas.microsoft.com/office/drawing/2014/main" id="{33B0BC5D-1340-4481-B645-51F3DE597E6A}"/>
              </a:ext>
            </a:extLst>
          </p:cNvPr>
          <p:cNvPicPr>
            <a:picLocks noChangeAspect="1"/>
          </p:cNvPicPr>
          <p:nvPr/>
        </p:nvPicPr>
        <p:blipFill rotWithShape="1">
          <a:blip r:embed="rId2"/>
          <a:srcRect l="34271" r="20548" b="-2"/>
          <a:stretch/>
        </p:blipFill>
        <p:spPr>
          <a:xfrm>
            <a:off x="7549862" y="227"/>
            <a:ext cx="4641833" cy="6858000"/>
          </a:xfrm>
          <a:prstGeom prst="rect">
            <a:avLst/>
          </a:prstGeom>
        </p:spPr>
      </p:pic>
      <p:sp>
        <p:nvSpPr>
          <p:cNvPr id="4" name="מלבן 3"/>
          <p:cNvSpPr/>
          <p:nvPr/>
        </p:nvSpPr>
        <p:spPr>
          <a:xfrm>
            <a:off x="2445644" y="5067743"/>
            <a:ext cx="2860767" cy="8490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he-IL" sz="3200" b="1" i="0" u="none" strike="noStrike" kern="1200" cap="none" spc="0" normalizeH="0" baseline="0" noProof="0" dirty="0">
                <a:ln>
                  <a:noFill/>
                </a:ln>
                <a:solidFill>
                  <a:prstClr val="white"/>
                </a:solidFill>
                <a:effectLst/>
                <a:uLnTx/>
                <a:uFillTx/>
                <a:latin typeface="Century Gothic"/>
                <a:ea typeface="+mn-ea"/>
                <a:cs typeface="Gisha" panose="020B0502040204020203" pitchFamily="34" charset="-79"/>
              </a:rPr>
              <a:t>קופסה שחורה</a:t>
            </a:r>
          </a:p>
        </p:txBody>
      </p:sp>
      <p:sp>
        <p:nvSpPr>
          <p:cNvPr id="8" name="חץ מעוקל למעלה 7"/>
          <p:cNvSpPr/>
          <p:nvPr/>
        </p:nvSpPr>
        <p:spPr>
          <a:xfrm>
            <a:off x="1654579" y="5369206"/>
            <a:ext cx="5050465" cy="151628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entury Gothic"/>
              <a:ea typeface="+mn-ea"/>
              <a:cs typeface="Gisha" panose="020B0502040204020203" pitchFamily="34" charset="-79"/>
            </a:endParaRPr>
          </a:p>
        </p:txBody>
      </p:sp>
    </p:spTree>
    <p:extLst>
      <p:ext uri="{BB962C8B-B14F-4D97-AF65-F5344CB8AC3E}">
        <p14:creationId xmlns:p14="http://schemas.microsoft.com/office/powerpoint/2010/main" val="102619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D307D92-1B71-4BC9-9CC2-651007D6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1" name="Freeform 5">
              <a:extLst>
                <a:ext uri="{FF2B5EF4-FFF2-40B4-BE49-F238E27FC236}">
                  <a16:creationId xmlns:a16="http://schemas.microsoft.com/office/drawing/2014/main" id="{48196BD5-3A8F-445C-A9AA-33D58149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1C2BF9A0-70E8-4B69-B595-6C41397CE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D0AFFCFA-812A-4008-8BF5-127D5BB98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6ED7D059-83CD-4EB3-A772-258EB194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98E9E256-EEDD-487F-8632-7432586E4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6D41A89-1E68-4BD6-9327-A391D7665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0F11C82B-ADCC-489C-88F0-EE6588C70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07C586E-736E-422E-BC3F-ED6D7FA1F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5BCF04A8-F3B9-47D5-90A6-C8DA83C5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02A10B2-AA9E-4570-89ED-37FAE4C9F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F84C29AD-CE3F-457D-8238-121D253A3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A1AADEF1-B8D9-4938-95AA-25487252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400E0898-75B4-4F1D-B6D2-8476FD5EB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82D9A2F9-88A3-4616-B7E5-A6F21C3F2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8DD3B396-47ED-4E9F-83FA-9A87C0CB0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016E5F4B-2563-48BB-9F60-DE80D3A58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C9D6A696-56F1-4BFC-B69C-25447A36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BA5CF3E5-184E-4CD8-87F9-BB4377526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FE1BA3B9-9135-4961-B757-431F0E420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1" name="Group 30">
            <a:extLst>
              <a:ext uri="{FF2B5EF4-FFF2-40B4-BE49-F238E27FC236}">
                <a16:creationId xmlns:a16="http://schemas.microsoft.com/office/drawing/2014/main" id="{7A654156-2BF2-421C-9490-638BE71622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2" name="Rectangle 31">
              <a:extLst>
                <a:ext uri="{FF2B5EF4-FFF2-40B4-BE49-F238E27FC236}">
                  <a16:creationId xmlns:a16="http://schemas.microsoft.com/office/drawing/2014/main" id="{ED8293CB-81CE-4792-A100-92743F37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Isosceles Triangle 32">
              <a:extLst>
                <a:ext uri="{FF2B5EF4-FFF2-40B4-BE49-F238E27FC236}">
                  <a16:creationId xmlns:a16="http://schemas.microsoft.com/office/drawing/2014/main" id="{A6044959-7644-4A92-935A-FDDBF623C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0BC61B04-3622-4BB4-A18A-59CEA86A6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6" name="Rectangle 35">
            <a:extLst>
              <a:ext uri="{FF2B5EF4-FFF2-40B4-BE49-F238E27FC236}">
                <a16:creationId xmlns:a16="http://schemas.microsoft.com/office/drawing/2014/main" id="{3D6BC48A-DD39-411F-88AC-88C1DE34B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236BF14C-33A6-4526-81E8-962D8DC048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9" name="Freeform 5">
              <a:extLst>
                <a:ext uri="{FF2B5EF4-FFF2-40B4-BE49-F238E27FC236}">
                  <a16:creationId xmlns:a16="http://schemas.microsoft.com/office/drawing/2014/main" id="{10C0DDC7-40ED-4293-809D-6D1B3C2FA4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6">
              <a:extLst>
                <a:ext uri="{FF2B5EF4-FFF2-40B4-BE49-F238E27FC236}">
                  <a16:creationId xmlns:a16="http://schemas.microsoft.com/office/drawing/2014/main" id="{3E681B85-CF57-4106-BB2B-C1FC2759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A37A14D5-B913-4CE5-B8E0-E6DF053401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8">
              <a:extLst>
                <a:ext uri="{FF2B5EF4-FFF2-40B4-BE49-F238E27FC236}">
                  <a16:creationId xmlns:a16="http://schemas.microsoft.com/office/drawing/2014/main" id="{E32ECFA6-7B6D-4EE4-8081-31FB5ECFE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
              <a:extLst>
                <a:ext uri="{FF2B5EF4-FFF2-40B4-BE49-F238E27FC236}">
                  <a16:creationId xmlns:a16="http://schemas.microsoft.com/office/drawing/2014/main" id="{E6A0650D-9436-425A-9498-F25FB0950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0">
              <a:extLst>
                <a:ext uri="{FF2B5EF4-FFF2-40B4-BE49-F238E27FC236}">
                  <a16:creationId xmlns:a16="http://schemas.microsoft.com/office/drawing/2014/main" id="{5B24972A-7AFC-4B17-8642-DA9D78C8D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1">
              <a:extLst>
                <a:ext uri="{FF2B5EF4-FFF2-40B4-BE49-F238E27FC236}">
                  <a16:creationId xmlns:a16="http://schemas.microsoft.com/office/drawing/2014/main" id="{7A30497D-8D14-4167-B776-11FCE2F19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2">
              <a:extLst>
                <a:ext uri="{FF2B5EF4-FFF2-40B4-BE49-F238E27FC236}">
                  <a16:creationId xmlns:a16="http://schemas.microsoft.com/office/drawing/2014/main" id="{61D5CF2A-F523-4C19-B0F1-42C020CB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3">
              <a:extLst>
                <a:ext uri="{FF2B5EF4-FFF2-40B4-BE49-F238E27FC236}">
                  <a16:creationId xmlns:a16="http://schemas.microsoft.com/office/drawing/2014/main" id="{D212F930-1109-477E-BD1B-C3F9736B9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4">
              <a:extLst>
                <a:ext uri="{FF2B5EF4-FFF2-40B4-BE49-F238E27FC236}">
                  <a16:creationId xmlns:a16="http://schemas.microsoft.com/office/drawing/2014/main" id="{3FA44A29-F866-461D-B6FE-78629B5EE4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5">
              <a:extLst>
                <a:ext uri="{FF2B5EF4-FFF2-40B4-BE49-F238E27FC236}">
                  <a16:creationId xmlns:a16="http://schemas.microsoft.com/office/drawing/2014/main" id="{CF2533C7-B49B-47AF-9E4A-5D4420ABFC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6">
              <a:extLst>
                <a:ext uri="{FF2B5EF4-FFF2-40B4-BE49-F238E27FC236}">
                  <a16:creationId xmlns:a16="http://schemas.microsoft.com/office/drawing/2014/main" id="{6F3F6795-8EA8-45F0-B36C-2B9A89FCB6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7">
              <a:extLst>
                <a:ext uri="{FF2B5EF4-FFF2-40B4-BE49-F238E27FC236}">
                  <a16:creationId xmlns:a16="http://schemas.microsoft.com/office/drawing/2014/main" id="{CFA7A74C-257E-4C21-927A-5F6DE7B07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E90085A8-6640-4B79-8002-EC3CC549EE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19">
              <a:extLst>
                <a:ext uri="{FF2B5EF4-FFF2-40B4-BE49-F238E27FC236}">
                  <a16:creationId xmlns:a16="http://schemas.microsoft.com/office/drawing/2014/main" id="{CB38BF4B-ABDF-4DC5-B51B-2D3974C18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0">
              <a:extLst>
                <a:ext uri="{FF2B5EF4-FFF2-40B4-BE49-F238E27FC236}">
                  <a16:creationId xmlns:a16="http://schemas.microsoft.com/office/drawing/2014/main" id="{7225BB85-69BD-47D7-AC3B-30DEDFA48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1">
              <a:extLst>
                <a:ext uri="{FF2B5EF4-FFF2-40B4-BE49-F238E27FC236}">
                  <a16:creationId xmlns:a16="http://schemas.microsoft.com/office/drawing/2014/main" id="{9BC7E889-AB47-40E5-94D2-1263A0434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2">
              <a:extLst>
                <a:ext uri="{FF2B5EF4-FFF2-40B4-BE49-F238E27FC236}">
                  <a16:creationId xmlns:a16="http://schemas.microsoft.com/office/drawing/2014/main" id="{7129E364-E56C-4772-BB2D-880DCF7F2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Freeform 23">
              <a:extLst>
                <a:ext uri="{FF2B5EF4-FFF2-40B4-BE49-F238E27FC236}">
                  <a16:creationId xmlns:a16="http://schemas.microsoft.com/office/drawing/2014/main" id="{611856F6-3E85-4280-9673-A95ADE44C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a:extLst>
              <a:ext uri="{FF2B5EF4-FFF2-40B4-BE49-F238E27FC236}">
                <a16:creationId xmlns:a16="http://schemas.microsoft.com/office/drawing/2014/main" id="{77C1BCE2-5D9F-4FC6-B359-66DA1623AE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60" name="Rectangle 59">
              <a:extLst>
                <a:ext uri="{FF2B5EF4-FFF2-40B4-BE49-F238E27FC236}">
                  <a16:creationId xmlns:a16="http://schemas.microsoft.com/office/drawing/2014/main" id="{62119B42-CE04-4E64-82C9-F14F23E4D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39">
              <a:extLst>
                <a:ext uri="{FF2B5EF4-FFF2-40B4-BE49-F238E27FC236}">
                  <a16:creationId xmlns:a16="http://schemas.microsoft.com/office/drawing/2014/main" id="{AB09166E-D3E0-4705-A400-68E044ED0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E98001EE-DB63-44C4-BF51-5C93B5084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a:extLst>
              <a:ext uri="{FF2B5EF4-FFF2-40B4-BE49-F238E27FC236}">
                <a16:creationId xmlns:a16="http://schemas.microsoft.com/office/drawing/2014/main" id="{D2718B72-A2E9-463A-85B8-DD0857F14296}"/>
              </a:ext>
            </a:extLst>
          </p:cNvPr>
          <p:cNvSpPr>
            <a:spLocks noGrp="1"/>
          </p:cNvSpPr>
          <p:nvPr>
            <p:ph type="title"/>
          </p:nvPr>
        </p:nvSpPr>
        <p:spPr>
          <a:xfrm>
            <a:off x="895415" y="2075505"/>
            <a:ext cx="3654569" cy="1353496"/>
          </a:xfrm>
        </p:spPr>
        <p:txBody>
          <a:bodyPr vert="horz" lIns="228600" tIns="228600" rIns="228600" bIns="0" rtlCol="0" anchor="b">
            <a:normAutofit fontScale="90000"/>
          </a:bodyPr>
          <a:lstStyle/>
          <a:p>
            <a:pPr rtl="0">
              <a:lnSpc>
                <a:spcPct val="80000"/>
              </a:lnSpc>
            </a:pPr>
            <a:r>
              <a:rPr lang="en-US" sz="5400" dirty="0" err="1"/>
              <a:t>הקופסא</a:t>
            </a:r>
            <a:r>
              <a:rPr lang="en-US" sz="5400" dirty="0"/>
              <a:t> </a:t>
            </a:r>
            <a:r>
              <a:rPr lang="en-US" sz="5400" dirty="0" err="1"/>
              <a:t>השחורה</a:t>
            </a:r>
            <a:endParaRPr lang="en-US" sz="5400" dirty="0"/>
          </a:p>
        </p:txBody>
      </p:sp>
      <p:sp>
        <p:nvSpPr>
          <p:cNvPr id="3" name="מציין מיקום תוכן 2">
            <a:extLst>
              <a:ext uri="{FF2B5EF4-FFF2-40B4-BE49-F238E27FC236}">
                <a16:creationId xmlns:a16="http://schemas.microsoft.com/office/drawing/2014/main" id="{F9E2C1C5-242C-415E-8CCD-7BCF915EFD2C}"/>
              </a:ext>
            </a:extLst>
          </p:cNvPr>
          <p:cNvSpPr>
            <a:spLocks noGrp="1"/>
          </p:cNvSpPr>
          <p:nvPr>
            <p:ph idx="1"/>
          </p:nvPr>
        </p:nvSpPr>
        <p:spPr>
          <a:xfrm>
            <a:off x="895417" y="3488378"/>
            <a:ext cx="3654568" cy="1740476"/>
          </a:xfrm>
        </p:spPr>
        <p:txBody>
          <a:bodyPr vert="horz" lIns="91440" tIns="0" rIns="91440" bIns="45720" rtlCol="0">
            <a:normAutofit/>
          </a:bodyPr>
          <a:lstStyle/>
          <a:p>
            <a:pPr marL="0" indent="0" algn="ctr">
              <a:lnSpc>
                <a:spcPct val="100000"/>
              </a:lnSpc>
              <a:buNone/>
            </a:pPr>
            <a:r>
              <a:rPr lang="en-US" sz="2400" dirty="0" err="1">
                <a:solidFill>
                  <a:srgbClr val="FFFEFF"/>
                </a:solidFill>
              </a:rPr>
              <a:t>תחנת</a:t>
            </a:r>
            <a:r>
              <a:rPr lang="en-US" sz="2400" dirty="0">
                <a:solidFill>
                  <a:srgbClr val="FFFEFF"/>
                </a:solidFill>
              </a:rPr>
              <a:t> </a:t>
            </a:r>
            <a:r>
              <a:rPr lang="en-US" sz="2400" dirty="0" err="1">
                <a:solidFill>
                  <a:srgbClr val="FFFEFF"/>
                </a:solidFill>
              </a:rPr>
              <a:t>עיבוד</a:t>
            </a:r>
            <a:r>
              <a:rPr lang="en-US" sz="2400" dirty="0">
                <a:solidFill>
                  <a:srgbClr val="FFFEFF"/>
                </a:solidFill>
              </a:rPr>
              <a:t> </a:t>
            </a:r>
            <a:r>
              <a:rPr lang="en-US" sz="2400" dirty="0" err="1">
                <a:solidFill>
                  <a:srgbClr val="FFFEFF"/>
                </a:solidFill>
              </a:rPr>
              <a:t>מידע</a:t>
            </a:r>
            <a:r>
              <a:rPr lang="en-US" sz="2400" dirty="0">
                <a:solidFill>
                  <a:srgbClr val="FFFEFF"/>
                </a:solidFill>
              </a:rPr>
              <a:t> </a:t>
            </a:r>
            <a:r>
              <a:rPr lang="en-US" sz="2400" dirty="0" err="1">
                <a:solidFill>
                  <a:srgbClr val="FFFEFF"/>
                </a:solidFill>
              </a:rPr>
              <a:t>המתווכת</a:t>
            </a:r>
            <a:r>
              <a:rPr lang="en-US" sz="2400" dirty="0">
                <a:solidFill>
                  <a:srgbClr val="FFFEFF"/>
                </a:solidFill>
              </a:rPr>
              <a:t> </a:t>
            </a:r>
            <a:r>
              <a:rPr lang="en-US" sz="2400" dirty="0" err="1">
                <a:solidFill>
                  <a:srgbClr val="FFFEFF"/>
                </a:solidFill>
              </a:rPr>
              <a:t>בין</a:t>
            </a:r>
            <a:r>
              <a:rPr lang="en-US" sz="2400" dirty="0">
                <a:solidFill>
                  <a:srgbClr val="FFFEFF"/>
                </a:solidFill>
              </a:rPr>
              <a:t> </a:t>
            </a:r>
            <a:r>
              <a:rPr lang="en-US" sz="2400" dirty="0" err="1">
                <a:solidFill>
                  <a:srgbClr val="FFFEFF"/>
                </a:solidFill>
              </a:rPr>
              <a:t>גירויים</a:t>
            </a:r>
            <a:r>
              <a:rPr lang="en-US" sz="2400" dirty="0">
                <a:solidFill>
                  <a:srgbClr val="FFFEFF"/>
                </a:solidFill>
              </a:rPr>
              <a:t> </a:t>
            </a:r>
            <a:r>
              <a:rPr lang="en-US" sz="2400" dirty="0" err="1">
                <a:solidFill>
                  <a:srgbClr val="FFFEFF"/>
                </a:solidFill>
              </a:rPr>
              <a:t>ותגובות</a:t>
            </a:r>
            <a:r>
              <a:rPr lang="en-US" sz="2400" dirty="0">
                <a:solidFill>
                  <a:srgbClr val="FFFEFF"/>
                </a:solidFill>
              </a:rPr>
              <a:t> </a:t>
            </a:r>
            <a:r>
              <a:rPr lang="en-US" sz="2400" dirty="0" err="1">
                <a:solidFill>
                  <a:srgbClr val="FFFEFF"/>
                </a:solidFill>
              </a:rPr>
              <a:t>ומשפיעה</a:t>
            </a:r>
            <a:r>
              <a:rPr lang="en-US" sz="2400" dirty="0">
                <a:solidFill>
                  <a:srgbClr val="FFFEFF"/>
                </a:solidFill>
              </a:rPr>
              <a:t> </a:t>
            </a:r>
            <a:r>
              <a:rPr lang="en-US" sz="2400" dirty="0" err="1">
                <a:solidFill>
                  <a:srgbClr val="FFFEFF"/>
                </a:solidFill>
              </a:rPr>
              <a:t>על</a:t>
            </a:r>
            <a:r>
              <a:rPr lang="en-US" sz="2400" dirty="0">
                <a:solidFill>
                  <a:srgbClr val="FFFEFF"/>
                </a:solidFill>
              </a:rPr>
              <a:t> </a:t>
            </a:r>
            <a:r>
              <a:rPr lang="en-US" sz="2400" dirty="0" err="1">
                <a:solidFill>
                  <a:srgbClr val="FFFEFF"/>
                </a:solidFill>
              </a:rPr>
              <a:t>ההתנהגות</a:t>
            </a:r>
            <a:endParaRPr lang="en-US" sz="2400" dirty="0">
              <a:solidFill>
                <a:srgbClr val="FFFEFF"/>
              </a:solidFill>
            </a:endParaRPr>
          </a:p>
        </p:txBody>
      </p:sp>
      <p:sp>
        <p:nvSpPr>
          <p:cNvPr id="64" name="Rectangle 63">
            <a:extLst>
              <a:ext uri="{FF2B5EF4-FFF2-40B4-BE49-F238E27FC236}">
                <a16:creationId xmlns:a16="http://schemas.microsoft.com/office/drawing/2014/main" id="{ABBD6975-1535-4031-BC3B-61A2EFB56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גרפיקה 4" descr="קופסת תיוק ארכיון">
            <a:extLst>
              <a:ext uri="{FF2B5EF4-FFF2-40B4-BE49-F238E27FC236}">
                <a16:creationId xmlns:a16="http://schemas.microsoft.com/office/drawing/2014/main" id="{8509B477-D0C8-4529-8806-E71CA7DD7F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57262" y="373413"/>
            <a:ext cx="6120318" cy="6120318"/>
          </a:xfrm>
          <a:prstGeom prst="rect">
            <a:avLst/>
          </a:prstGeom>
          <a:ln w="9525">
            <a:noFill/>
          </a:ln>
        </p:spPr>
      </p:pic>
    </p:spTree>
    <p:extLst>
      <p:ext uri="{BB962C8B-B14F-4D97-AF65-F5344CB8AC3E}">
        <p14:creationId xmlns:p14="http://schemas.microsoft.com/office/powerpoint/2010/main" val="22385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dirty="0">
                <a:cs typeface="+mn-cs"/>
              </a:rPr>
              <a:t>הוכחה לנוכחותה של הקופסא השחורה בתהליך למידת השפה</a:t>
            </a:r>
            <a:br>
              <a:rPr lang="he-IL" dirty="0"/>
            </a:br>
            <a:endParaRPr lang="he-IL" dirty="0"/>
          </a:p>
        </p:txBody>
      </p:sp>
      <p:sp>
        <p:nvSpPr>
          <p:cNvPr id="3" name="מציין מיקום תוכן 2"/>
          <p:cNvSpPr>
            <a:spLocks noGrp="1"/>
          </p:cNvSpPr>
          <p:nvPr>
            <p:ph idx="1"/>
          </p:nvPr>
        </p:nvSpPr>
        <p:spPr>
          <a:xfrm>
            <a:off x="4846320" y="666206"/>
            <a:ext cx="6278880" cy="5714999"/>
          </a:xfrm>
        </p:spPr>
        <p:txBody>
          <a:bodyPr>
            <a:normAutofit lnSpcReduction="10000"/>
          </a:bodyPr>
          <a:lstStyle/>
          <a:p>
            <a:pPr marL="0" indent="0">
              <a:buNone/>
            </a:pPr>
            <a:r>
              <a:rPr lang="he-IL" sz="2400" dirty="0"/>
              <a:t>רכישת השפה כוללת :</a:t>
            </a:r>
          </a:p>
          <a:p>
            <a:r>
              <a:rPr lang="he-IL" sz="2400" dirty="0"/>
              <a:t>חיקוי </a:t>
            </a:r>
          </a:p>
          <a:p>
            <a:r>
              <a:rPr lang="he-IL" sz="2400" dirty="0"/>
              <a:t>חיזוקים</a:t>
            </a:r>
          </a:p>
          <a:p>
            <a:r>
              <a:rPr lang="he-IL" sz="2400" b="1" dirty="0"/>
              <a:t>תהליך פעיל </a:t>
            </a:r>
            <a:r>
              <a:rPr lang="he-IL" sz="2400" dirty="0"/>
              <a:t>(ללא חיקוי וחיזוקים) של עיבוד מידע והסקת מסקנות על כללי הלשון.</a:t>
            </a:r>
          </a:p>
          <a:p>
            <a:r>
              <a:rPr lang="he-IL" sz="2400" dirty="0"/>
              <a:t>   לדוגמה:  </a:t>
            </a:r>
          </a:p>
          <a:p>
            <a:r>
              <a:rPr lang="he-IL" sz="2400" dirty="0" err="1"/>
              <a:t>ארונים</a:t>
            </a:r>
            <a:r>
              <a:rPr lang="he-IL" sz="2400" dirty="0"/>
              <a:t>= ארון ברבים</a:t>
            </a:r>
          </a:p>
          <a:p>
            <a:r>
              <a:rPr lang="he-IL" sz="2400" dirty="0"/>
              <a:t>ביצות= ביצה ברבים</a:t>
            </a:r>
          </a:p>
          <a:p>
            <a:r>
              <a:rPr lang="he-IL" sz="2400" dirty="0" err="1"/>
              <a:t>וילונים</a:t>
            </a:r>
            <a:r>
              <a:rPr lang="he-IL" sz="2400" dirty="0"/>
              <a:t>= וילון ברבים </a:t>
            </a:r>
          </a:p>
          <a:p>
            <a:r>
              <a:rPr lang="he-IL" sz="2400" dirty="0"/>
              <a:t>ילדים מבטאים משפטים שמעולם לא שמעו או השמיעו וחוזקו עליהם בעבר.</a:t>
            </a:r>
          </a:p>
          <a:p>
            <a:endParaRPr lang="he-IL" dirty="0"/>
          </a:p>
        </p:txBody>
      </p:sp>
    </p:spTree>
    <p:extLst>
      <p:ext uri="{BB962C8B-B14F-4D97-AF65-F5344CB8AC3E}">
        <p14:creationId xmlns:p14="http://schemas.microsoft.com/office/powerpoint/2010/main" val="294198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8233B91-E093-4F5F-9384-53666FC05979}"/>
              </a:ext>
            </a:extLst>
          </p:cNvPr>
          <p:cNvSpPr>
            <a:spLocks noGrp="1"/>
          </p:cNvSpPr>
          <p:nvPr>
            <p:ph type="title"/>
          </p:nvPr>
        </p:nvSpPr>
        <p:spPr/>
        <p:txBody>
          <a:bodyPr/>
          <a:lstStyle/>
          <a:p>
            <a:r>
              <a:rPr lang="he-IL" dirty="0">
                <a:cs typeface="+mn-cs"/>
              </a:rPr>
              <a:t>מהמתרחש בתוך הקופסא השחורה...</a:t>
            </a:r>
          </a:p>
        </p:txBody>
      </p:sp>
      <p:sp>
        <p:nvSpPr>
          <p:cNvPr id="3" name="מציין מיקום תוכן 2">
            <a:extLst>
              <a:ext uri="{FF2B5EF4-FFF2-40B4-BE49-F238E27FC236}">
                <a16:creationId xmlns:a16="http://schemas.microsoft.com/office/drawing/2014/main" id="{8710435C-FC46-4DA9-8921-985F6C3D2C66}"/>
              </a:ext>
            </a:extLst>
          </p:cNvPr>
          <p:cNvSpPr>
            <a:spLocks noGrp="1"/>
          </p:cNvSpPr>
          <p:nvPr>
            <p:ph idx="1"/>
          </p:nvPr>
        </p:nvSpPr>
        <p:spPr/>
        <p:txBody>
          <a:bodyPr>
            <a:normAutofit/>
          </a:bodyPr>
          <a:lstStyle/>
          <a:p>
            <a:r>
              <a:rPr lang="he-IL" sz="4000" dirty="0"/>
              <a:t>אחד המרכיבים הבסיסיים בלמידה הוא הזיכרון.</a:t>
            </a:r>
          </a:p>
          <a:p>
            <a:pPr marL="0" indent="0">
              <a:buNone/>
            </a:pPr>
            <a:r>
              <a:rPr lang="he-IL" sz="4000" dirty="0"/>
              <a:t>  הבה נכיר אותו...</a:t>
            </a:r>
          </a:p>
        </p:txBody>
      </p:sp>
    </p:spTree>
    <p:extLst>
      <p:ext uri="{BB962C8B-B14F-4D97-AF65-F5344CB8AC3E}">
        <p14:creationId xmlns:p14="http://schemas.microsoft.com/office/powerpoint/2010/main" val="195012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D307D92-1B71-4BC9-9CC2-651007D6DF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48196BD5-3A8F-445C-A9AA-33D58149EF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6">
              <a:extLst>
                <a:ext uri="{FF2B5EF4-FFF2-40B4-BE49-F238E27FC236}">
                  <a16:creationId xmlns:a16="http://schemas.microsoft.com/office/drawing/2014/main" id="{1C2BF9A0-70E8-4B69-B595-6C41397CE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7">
              <a:extLst>
                <a:ext uri="{FF2B5EF4-FFF2-40B4-BE49-F238E27FC236}">
                  <a16:creationId xmlns:a16="http://schemas.microsoft.com/office/drawing/2014/main" id="{D0AFFCFA-812A-4008-8BF5-127D5BB98C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3" name="Freeform 8">
              <a:extLst>
                <a:ext uri="{FF2B5EF4-FFF2-40B4-BE49-F238E27FC236}">
                  <a16:creationId xmlns:a16="http://schemas.microsoft.com/office/drawing/2014/main" id="{6ED7D059-83CD-4EB3-A772-258EB194FE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9">
              <a:extLst>
                <a:ext uri="{FF2B5EF4-FFF2-40B4-BE49-F238E27FC236}">
                  <a16:creationId xmlns:a16="http://schemas.microsoft.com/office/drawing/2014/main" id="{98E9E256-EEDD-487F-8632-7432586E44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0">
              <a:extLst>
                <a:ext uri="{FF2B5EF4-FFF2-40B4-BE49-F238E27FC236}">
                  <a16:creationId xmlns:a16="http://schemas.microsoft.com/office/drawing/2014/main" id="{76D41A89-1E68-4BD6-9327-A391D7665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1">
              <a:extLst>
                <a:ext uri="{FF2B5EF4-FFF2-40B4-BE49-F238E27FC236}">
                  <a16:creationId xmlns:a16="http://schemas.microsoft.com/office/drawing/2014/main" id="{0F11C82B-ADCC-489C-88F0-EE6588C70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2">
              <a:extLst>
                <a:ext uri="{FF2B5EF4-FFF2-40B4-BE49-F238E27FC236}">
                  <a16:creationId xmlns:a16="http://schemas.microsoft.com/office/drawing/2014/main" id="{807C586E-736E-422E-BC3F-ED6D7FA1FD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3">
              <a:extLst>
                <a:ext uri="{FF2B5EF4-FFF2-40B4-BE49-F238E27FC236}">
                  <a16:creationId xmlns:a16="http://schemas.microsoft.com/office/drawing/2014/main" id="{5BCF04A8-F3B9-47D5-90A6-C8DA83C508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4">
              <a:extLst>
                <a:ext uri="{FF2B5EF4-FFF2-40B4-BE49-F238E27FC236}">
                  <a16:creationId xmlns:a16="http://schemas.microsoft.com/office/drawing/2014/main" id="{702A10B2-AA9E-4570-89ED-37FAE4C9FB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 name="Freeform 15">
              <a:extLst>
                <a:ext uri="{FF2B5EF4-FFF2-40B4-BE49-F238E27FC236}">
                  <a16:creationId xmlns:a16="http://schemas.microsoft.com/office/drawing/2014/main" id="{F84C29AD-CE3F-457D-8238-121D253A32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6">
              <a:extLst>
                <a:ext uri="{FF2B5EF4-FFF2-40B4-BE49-F238E27FC236}">
                  <a16:creationId xmlns:a16="http://schemas.microsoft.com/office/drawing/2014/main" id="{A1AADEF1-B8D9-4938-95AA-25487252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2" name="Freeform 17">
              <a:extLst>
                <a:ext uri="{FF2B5EF4-FFF2-40B4-BE49-F238E27FC236}">
                  <a16:creationId xmlns:a16="http://schemas.microsoft.com/office/drawing/2014/main" id="{400E0898-75B4-4F1D-B6D2-8476FD5EBE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8">
              <a:extLst>
                <a:ext uri="{FF2B5EF4-FFF2-40B4-BE49-F238E27FC236}">
                  <a16:creationId xmlns:a16="http://schemas.microsoft.com/office/drawing/2014/main" id="{82D9A2F9-88A3-4616-B7E5-A6F21C3F2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9">
              <a:extLst>
                <a:ext uri="{FF2B5EF4-FFF2-40B4-BE49-F238E27FC236}">
                  <a16:creationId xmlns:a16="http://schemas.microsoft.com/office/drawing/2014/main" id="{8DD3B396-47ED-4E9F-83FA-9A87C0CB0D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0">
              <a:extLst>
                <a:ext uri="{FF2B5EF4-FFF2-40B4-BE49-F238E27FC236}">
                  <a16:creationId xmlns:a16="http://schemas.microsoft.com/office/drawing/2014/main" id="{016E5F4B-2563-48BB-9F60-DE80D3A58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1">
              <a:extLst>
                <a:ext uri="{FF2B5EF4-FFF2-40B4-BE49-F238E27FC236}">
                  <a16:creationId xmlns:a16="http://schemas.microsoft.com/office/drawing/2014/main" id="{C9D6A696-56F1-4BFC-B69C-25447A36E5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22">
              <a:extLst>
                <a:ext uri="{FF2B5EF4-FFF2-40B4-BE49-F238E27FC236}">
                  <a16:creationId xmlns:a16="http://schemas.microsoft.com/office/drawing/2014/main" id="{BA5CF3E5-184E-4CD8-87F9-BB4377526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8" name="Freeform 23">
              <a:extLst>
                <a:ext uri="{FF2B5EF4-FFF2-40B4-BE49-F238E27FC236}">
                  <a16:creationId xmlns:a16="http://schemas.microsoft.com/office/drawing/2014/main" id="{FE1BA3B9-9135-4961-B757-431F0E4201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0" name="Group 29">
            <a:extLst>
              <a:ext uri="{FF2B5EF4-FFF2-40B4-BE49-F238E27FC236}">
                <a16:creationId xmlns:a16="http://schemas.microsoft.com/office/drawing/2014/main" id="{7A654156-2BF2-421C-9490-638BE71622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1" name="Rectangle 30">
              <a:extLst>
                <a:ext uri="{FF2B5EF4-FFF2-40B4-BE49-F238E27FC236}">
                  <a16:creationId xmlns:a16="http://schemas.microsoft.com/office/drawing/2014/main" id="{ED8293CB-81CE-4792-A100-92743F37F1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31">
              <a:extLst>
                <a:ext uri="{FF2B5EF4-FFF2-40B4-BE49-F238E27FC236}">
                  <a16:creationId xmlns:a16="http://schemas.microsoft.com/office/drawing/2014/main" id="{A6044959-7644-4A92-935A-FDDBF623C1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a:extLst>
                <a:ext uri="{FF2B5EF4-FFF2-40B4-BE49-F238E27FC236}">
                  <a16:creationId xmlns:a16="http://schemas.microsoft.com/office/drawing/2014/main" id="{0BC61B04-3622-4BB4-A18A-59CEA86A6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35" name="Rectangle 34">
            <a:extLst>
              <a:ext uri="{FF2B5EF4-FFF2-40B4-BE49-F238E27FC236}">
                <a16:creationId xmlns:a16="http://schemas.microsoft.com/office/drawing/2014/main" id="{3D6BC48A-DD39-411F-88AC-88C1DE34B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36BF14C-33A6-4526-81E8-962D8DC048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38" name="Freeform 5">
              <a:extLst>
                <a:ext uri="{FF2B5EF4-FFF2-40B4-BE49-F238E27FC236}">
                  <a16:creationId xmlns:a16="http://schemas.microsoft.com/office/drawing/2014/main" id="{10C0DDC7-40ED-4293-809D-6D1B3C2FA4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Freeform 6">
              <a:extLst>
                <a:ext uri="{FF2B5EF4-FFF2-40B4-BE49-F238E27FC236}">
                  <a16:creationId xmlns:a16="http://schemas.microsoft.com/office/drawing/2014/main" id="{3E681B85-CF57-4106-BB2B-C1FC2759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Freeform 7">
              <a:extLst>
                <a:ext uri="{FF2B5EF4-FFF2-40B4-BE49-F238E27FC236}">
                  <a16:creationId xmlns:a16="http://schemas.microsoft.com/office/drawing/2014/main" id="{A37A14D5-B913-4CE5-B8E0-E6DF0534014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Freeform 8">
              <a:extLst>
                <a:ext uri="{FF2B5EF4-FFF2-40B4-BE49-F238E27FC236}">
                  <a16:creationId xmlns:a16="http://schemas.microsoft.com/office/drawing/2014/main" id="{E32ECFA6-7B6D-4EE4-8081-31FB5ECFEC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Freeform 9">
              <a:extLst>
                <a:ext uri="{FF2B5EF4-FFF2-40B4-BE49-F238E27FC236}">
                  <a16:creationId xmlns:a16="http://schemas.microsoft.com/office/drawing/2014/main" id="{E6A0650D-9436-425A-9498-F25FB0950B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10">
              <a:extLst>
                <a:ext uri="{FF2B5EF4-FFF2-40B4-BE49-F238E27FC236}">
                  <a16:creationId xmlns:a16="http://schemas.microsoft.com/office/drawing/2014/main" id="{5B24972A-7AFC-4B17-8642-DA9D78C8D9A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reeform 11">
              <a:extLst>
                <a:ext uri="{FF2B5EF4-FFF2-40B4-BE49-F238E27FC236}">
                  <a16:creationId xmlns:a16="http://schemas.microsoft.com/office/drawing/2014/main" id="{7A30497D-8D14-4167-B776-11FCE2F196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Freeform 12">
              <a:extLst>
                <a:ext uri="{FF2B5EF4-FFF2-40B4-BE49-F238E27FC236}">
                  <a16:creationId xmlns:a16="http://schemas.microsoft.com/office/drawing/2014/main" id="{61D5CF2A-F523-4C19-B0F1-42C020CB3B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Freeform 13">
              <a:extLst>
                <a:ext uri="{FF2B5EF4-FFF2-40B4-BE49-F238E27FC236}">
                  <a16:creationId xmlns:a16="http://schemas.microsoft.com/office/drawing/2014/main" id="{D212F930-1109-477E-BD1B-C3F9736B96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Freeform 14">
              <a:extLst>
                <a:ext uri="{FF2B5EF4-FFF2-40B4-BE49-F238E27FC236}">
                  <a16:creationId xmlns:a16="http://schemas.microsoft.com/office/drawing/2014/main" id="{3FA44A29-F866-461D-B6FE-78629B5EE4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Freeform 15">
              <a:extLst>
                <a:ext uri="{FF2B5EF4-FFF2-40B4-BE49-F238E27FC236}">
                  <a16:creationId xmlns:a16="http://schemas.microsoft.com/office/drawing/2014/main" id="{CF2533C7-B49B-47AF-9E4A-5D4420ABFC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Freeform 16">
              <a:extLst>
                <a:ext uri="{FF2B5EF4-FFF2-40B4-BE49-F238E27FC236}">
                  <a16:creationId xmlns:a16="http://schemas.microsoft.com/office/drawing/2014/main" id="{6F3F6795-8EA8-45F0-B36C-2B9A89FCB6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Freeform 17">
              <a:extLst>
                <a:ext uri="{FF2B5EF4-FFF2-40B4-BE49-F238E27FC236}">
                  <a16:creationId xmlns:a16="http://schemas.microsoft.com/office/drawing/2014/main" id="{CFA7A74C-257E-4C21-927A-5F6DE7B07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Freeform 18">
              <a:extLst>
                <a:ext uri="{FF2B5EF4-FFF2-40B4-BE49-F238E27FC236}">
                  <a16:creationId xmlns:a16="http://schemas.microsoft.com/office/drawing/2014/main" id="{E90085A8-6640-4B79-8002-EC3CC549EE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Freeform 19">
              <a:extLst>
                <a:ext uri="{FF2B5EF4-FFF2-40B4-BE49-F238E27FC236}">
                  <a16:creationId xmlns:a16="http://schemas.microsoft.com/office/drawing/2014/main" id="{CB38BF4B-ABDF-4DC5-B51B-2D3974C184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Freeform 20">
              <a:extLst>
                <a:ext uri="{FF2B5EF4-FFF2-40B4-BE49-F238E27FC236}">
                  <a16:creationId xmlns:a16="http://schemas.microsoft.com/office/drawing/2014/main" id="{7225BB85-69BD-47D7-AC3B-30DEDFA48CE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Freeform 21">
              <a:extLst>
                <a:ext uri="{FF2B5EF4-FFF2-40B4-BE49-F238E27FC236}">
                  <a16:creationId xmlns:a16="http://schemas.microsoft.com/office/drawing/2014/main" id="{9BC7E889-AB47-40E5-94D2-1263A04347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7129E364-E56C-4772-BB2D-880DCF7F2D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611856F6-3E85-4280-9673-A95ADE44C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a:extLst>
              <a:ext uri="{FF2B5EF4-FFF2-40B4-BE49-F238E27FC236}">
                <a16:creationId xmlns:a16="http://schemas.microsoft.com/office/drawing/2014/main" id="{77C1BCE2-5D9F-4FC6-B359-66DA1623AE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7084" y="1186483"/>
            <a:ext cx="3822597" cy="4477933"/>
            <a:chOff x="807084" y="1186483"/>
            <a:chExt cx="3822597" cy="4477933"/>
          </a:xfrm>
        </p:grpSpPr>
        <p:sp>
          <p:nvSpPr>
            <p:cNvPr id="59" name="Rectangle 58">
              <a:extLst>
                <a:ext uri="{FF2B5EF4-FFF2-40B4-BE49-F238E27FC236}">
                  <a16:creationId xmlns:a16="http://schemas.microsoft.com/office/drawing/2014/main" id="{62119B42-CE04-4E64-82C9-F14F23E4DD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531" y="1186483"/>
              <a:ext cx="3821702"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39">
              <a:extLst>
                <a:ext uri="{FF2B5EF4-FFF2-40B4-BE49-F238E27FC236}">
                  <a16:creationId xmlns:a16="http://schemas.microsoft.com/office/drawing/2014/main" id="{AB09166E-D3E0-4705-A400-68E044ED02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514766"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E98001EE-DB63-44C4-BF51-5C93B50847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382259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כותרת 1">
            <a:extLst>
              <a:ext uri="{FF2B5EF4-FFF2-40B4-BE49-F238E27FC236}">
                <a16:creationId xmlns:a16="http://schemas.microsoft.com/office/drawing/2014/main" id="{D0CEB71D-6230-4C6C-8B5E-94E71C59BAA2}"/>
              </a:ext>
            </a:extLst>
          </p:cNvPr>
          <p:cNvSpPr>
            <a:spLocks noGrp="1"/>
          </p:cNvSpPr>
          <p:nvPr>
            <p:ph type="title"/>
          </p:nvPr>
        </p:nvSpPr>
        <p:spPr>
          <a:xfrm>
            <a:off x="895415" y="2075505"/>
            <a:ext cx="3654569" cy="1353496"/>
          </a:xfrm>
        </p:spPr>
        <p:txBody>
          <a:bodyPr vert="horz" lIns="228600" tIns="228600" rIns="228600" bIns="0" rtlCol="0" anchor="b">
            <a:normAutofit/>
          </a:bodyPr>
          <a:lstStyle/>
          <a:p>
            <a:pPr rtl="0">
              <a:lnSpc>
                <a:spcPct val="80000"/>
              </a:lnSpc>
            </a:pPr>
            <a:r>
              <a:rPr lang="en-US" sz="5400" dirty="0" err="1"/>
              <a:t>הכל</a:t>
            </a:r>
            <a:r>
              <a:rPr lang="en-US" sz="5400" dirty="0"/>
              <a:t> </a:t>
            </a:r>
            <a:r>
              <a:rPr lang="en-US" sz="5400" dirty="0" err="1"/>
              <a:t>בראש</a:t>
            </a:r>
            <a:endParaRPr lang="en-US" sz="5400" dirty="0"/>
          </a:p>
        </p:txBody>
      </p:sp>
      <p:sp>
        <p:nvSpPr>
          <p:cNvPr id="3" name="מציין מיקום תוכן 2">
            <a:extLst>
              <a:ext uri="{FF2B5EF4-FFF2-40B4-BE49-F238E27FC236}">
                <a16:creationId xmlns:a16="http://schemas.microsoft.com/office/drawing/2014/main" id="{332A4C37-1F11-498B-97FC-477383D22DF9}"/>
              </a:ext>
            </a:extLst>
          </p:cNvPr>
          <p:cNvSpPr>
            <a:spLocks noGrp="1"/>
          </p:cNvSpPr>
          <p:nvPr>
            <p:ph idx="1"/>
          </p:nvPr>
        </p:nvSpPr>
        <p:spPr>
          <a:xfrm>
            <a:off x="895417" y="4202728"/>
            <a:ext cx="3654568" cy="1026125"/>
          </a:xfrm>
        </p:spPr>
        <p:txBody>
          <a:bodyPr vert="horz" lIns="91440" tIns="0" rIns="91440" bIns="45720" rtlCol="0">
            <a:normAutofit/>
          </a:bodyPr>
          <a:lstStyle/>
          <a:p>
            <a:pPr marL="0" indent="0" algn="ctr">
              <a:lnSpc>
                <a:spcPct val="100000"/>
              </a:lnSpc>
              <a:buNone/>
            </a:pPr>
            <a:r>
              <a:rPr lang="en-US" dirty="0" err="1">
                <a:solidFill>
                  <a:srgbClr val="FFFEFF"/>
                </a:solidFill>
              </a:rPr>
              <a:t>איך</a:t>
            </a:r>
            <a:r>
              <a:rPr lang="en-US" dirty="0">
                <a:solidFill>
                  <a:srgbClr val="FFFEFF"/>
                </a:solidFill>
              </a:rPr>
              <a:t> "</a:t>
            </a:r>
            <a:r>
              <a:rPr lang="en-US" dirty="0" err="1">
                <a:solidFill>
                  <a:srgbClr val="FFFEFF"/>
                </a:solidFill>
              </a:rPr>
              <a:t>נראה</a:t>
            </a:r>
            <a:r>
              <a:rPr lang="en-US" dirty="0">
                <a:solidFill>
                  <a:srgbClr val="FFFEFF"/>
                </a:solidFill>
              </a:rPr>
              <a:t>" </a:t>
            </a:r>
            <a:r>
              <a:rPr lang="en-US" dirty="0" err="1">
                <a:solidFill>
                  <a:srgbClr val="FFFEFF"/>
                </a:solidFill>
              </a:rPr>
              <a:t>הזיכרון</a:t>
            </a:r>
            <a:r>
              <a:rPr lang="en-US" dirty="0">
                <a:solidFill>
                  <a:srgbClr val="FFFEFF"/>
                </a:solidFill>
              </a:rPr>
              <a:t>...</a:t>
            </a:r>
          </a:p>
        </p:txBody>
      </p:sp>
      <p:sp>
        <p:nvSpPr>
          <p:cNvPr id="63" name="Rectangle 62">
            <a:extLst>
              <a:ext uri="{FF2B5EF4-FFF2-40B4-BE49-F238E27FC236}">
                <a16:creationId xmlns:a16="http://schemas.microsoft.com/office/drawing/2014/main" id="{ABBD6975-1535-4031-BC3B-61A2EFB56B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0150" y="-6706"/>
            <a:ext cx="6751849" cy="6871125"/>
          </a:xfrm>
          <a:prstGeom prst="rect">
            <a:avLst/>
          </a:prstGeom>
          <a:solidFill>
            <a:schemeClr val="bg1"/>
          </a:solidFill>
          <a:ln w="9525">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6649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9" name="Rectangle 68">
            <a:extLst>
              <a:ext uri="{FF2B5EF4-FFF2-40B4-BE49-F238E27FC236}">
                <a16:creationId xmlns:a16="http://schemas.microsoft.com/office/drawing/2014/main" id="{27F2B1AC-70B0-4515-A99D-AFE1CFACFE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70">
            <a:extLst>
              <a:ext uri="{FF2B5EF4-FFF2-40B4-BE49-F238E27FC236}">
                <a16:creationId xmlns:a16="http://schemas.microsoft.com/office/drawing/2014/main" id="{4E298C74-0BAA-4AF9-9331-8C40C92240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01" name="Freeform 5">
              <a:extLst>
                <a:ext uri="{FF2B5EF4-FFF2-40B4-BE49-F238E27FC236}">
                  <a16:creationId xmlns:a16="http://schemas.microsoft.com/office/drawing/2014/main" id="{9FBFC2E4-6D7D-4B1C-B787-E8613D9741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 name="Freeform 6">
              <a:extLst>
                <a:ext uri="{FF2B5EF4-FFF2-40B4-BE49-F238E27FC236}">
                  <a16:creationId xmlns:a16="http://schemas.microsoft.com/office/drawing/2014/main" id="{0B24707B-A543-4AAE-AF75-66D0492159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 name="Freeform 7">
              <a:extLst>
                <a:ext uri="{FF2B5EF4-FFF2-40B4-BE49-F238E27FC236}">
                  <a16:creationId xmlns:a16="http://schemas.microsoft.com/office/drawing/2014/main" id="{187EE64C-B324-457E-BBFC-EB5028A8D25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4" name="Freeform 8">
              <a:extLst>
                <a:ext uri="{FF2B5EF4-FFF2-40B4-BE49-F238E27FC236}">
                  <a16:creationId xmlns:a16="http://schemas.microsoft.com/office/drawing/2014/main" id="{5FB69D6C-E66A-477E-9286-31C4E45361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5" name="Freeform 9">
              <a:extLst>
                <a:ext uri="{FF2B5EF4-FFF2-40B4-BE49-F238E27FC236}">
                  <a16:creationId xmlns:a16="http://schemas.microsoft.com/office/drawing/2014/main" id="{4A1CF424-0EB5-4AC9-AB09-0F12E7E11F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
              <a:extLst>
                <a:ext uri="{FF2B5EF4-FFF2-40B4-BE49-F238E27FC236}">
                  <a16:creationId xmlns:a16="http://schemas.microsoft.com/office/drawing/2014/main" id="{10C10173-3B22-4CEE-B362-A2981A8F58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7" name="Freeform 11">
              <a:extLst>
                <a:ext uri="{FF2B5EF4-FFF2-40B4-BE49-F238E27FC236}">
                  <a16:creationId xmlns:a16="http://schemas.microsoft.com/office/drawing/2014/main" id="{983D6169-327F-47D7-9E55-1D24650915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8" name="Freeform 12">
              <a:extLst>
                <a:ext uri="{FF2B5EF4-FFF2-40B4-BE49-F238E27FC236}">
                  <a16:creationId xmlns:a16="http://schemas.microsoft.com/office/drawing/2014/main" id="{08317A96-2409-4631-BB8F-B77F5660E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9" name="Freeform 13">
              <a:extLst>
                <a:ext uri="{FF2B5EF4-FFF2-40B4-BE49-F238E27FC236}">
                  <a16:creationId xmlns:a16="http://schemas.microsoft.com/office/drawing/2014/main" id="{9A52E3B4-390B-4C2F-9719-1312098E38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0" name="Freeform 14">
              <a:extLst>
                <a:ext uri="{FF2B5EF4-FFF2-40B4-BE49-F238E27FC236}">
                  <a16:creationId xmlns:a16="http://schemas.microsoft.com/office/drawing/2014/main" id="{4A8A783D-8F8D-418B-AF9A-82BD3F058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1" name="Freeform 15">
              <a:extLst>
                <a:ext uri="{FF2B5EF4-FFF2-40B4-BE49-F238E27FC236}">
                  <a16:creationId xmlns:a16="http://schemas.microsoft.com/office/drawing/2014/main" id="{7387AFB4-1C33-4114-988D-AD6641D3A8D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
              <a:extLst>
                <a:ext uri="{FF2B5EF4-FFF2-40B4-BE49-F238E27FC236}">
                  <a16:creationId xmlns:a16="http://schemas.microsoft.com/office/drawing/2014/main" id="{8D5B909D-00C5-47EB-B0BB-150FAA2ABD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3" name="Freeform 17">
              <a:extLst>
                <a:ext uri="{FF2B5EF4-FFF2-40B4-BE49-F238E27FC236}">
                  <a16:creationId xmlns:a16="http://schemas.microsoft.com/office/drawing/2014/main" id="{0DF474CA-D5D4-4107-B628-C6534E51B0C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 name="Freeform 18">
              <a:extLst>
                <a:ext uri="{FF2B5EF4-FFF2-40B4-BE49-F238E27FC236}">
                  <a16:creationId xmlns:a16="http://schemas.microsoft.com/office/drawing/2014/main" id="{7F0844D3-9B2A-415E-A586-97892DB0EF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 name="Freeform 19">
              <a:extLst>
                <a:ext uri="{FF2B5EF4-FFF2-40B4-BE49-F238E27FC236}">
                  <a16:creationId xmlns:a16="http://schemas.microsoft.com/office/drawing/2014/main" id="{928174A3-9613-4E17-90AF-588C52F9F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 name="Freeform 20">
              <a:extLst>
                <a:ext uri="{FF2B5EF4-FFF2-40B4-BE49-F238E27FC236}">
                  <a16:creationId xmlns:a16="http://schemas.microsoft.com/office/drawing/2014/main" id="{464A3DB0-A5BE-493D-A820-7347F9BFC2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 name="Freeform 21">
              <a:extLst>
                <a:ext uri="{FF2B5EF4-FFF2-40B4-BE49-F238E27FC236}">
                  <a16:creationId xmlns:a16="http://schemas.microsoft.com/office/drawing/2014/main" id="{C954E01A-DDDC-4271-93E8-86661F0D44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8" name="Freeform 22">
              <a:extLst>
                <a:ext uri="{FF2B5EF4-FFF2-40B4-BE49-F238E27FC236}">
                  <a16:creationId xmlns:a16="http://schemas.microsoft.com/office/drawing/2014/main" id="{1FA5A95F-0AE1-487D-B817-080380FCAE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9" name="Freeform 23">
              <a:extLst>
                <a:ext uri="{FF2B5EF4-FFF2-40B4-BE49-F238E27FC236}">
                  <a16:creationId xmlns:a16="http://schemas.microsoft.com/office/drawing/2014/main" id="{8D498C7F-4609-4B72-B8A7-DD93A7535D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0" name="Freeform 24">
              <a:extLst>
                <a:ext uri="{FF2B5EF4-FFF2-40B4-BE49-F238E27FC236}">
                  <a16:creationId xmlns:a16="http://schemas.microsoft.com/office/drawing/2014/main" id="{2A66C57B-27B2-4379-81F2-DD1097B3DF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1" name="Freeform 25">
              <a:extLst>
                <a:ext uri="{FF2B5EF4-FFF2-40B4-BE49-F238E27FC236}">
                  <a16:creationId xmlns:a16="http://schemas.microsoft.com/office/drawing/2014/main" id="{7D659B48-9C44-4DE7-BA7F-4A152259C5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כותרת 1">
            <a:extLst>
              <a:ext uri="{FF2B5EF4-FFF2-40B4-BE49-F238E27FC236}">
                <a16:creationId xmlns:a16="http://schemas.microsoft.com/office/drawing/2014/main" id="{1036CBC2-B493-4E8F-84EB-6FAA75789913}"/>
              </a:ext>
            </a:extLst>
          </p:cNvPr>
          <p:cNvSpPr>
            <a:spLocks noGrp="1"/>
          </p:cNvSpPr>
          <p:nvPr>
            <p:ph type="title"/>
          </p:nvPr>
        </p:nvSpPr>
        <p:spPr>
          <a:xfrm>
            <a:off x="904877" y="795527"/>
            <a:ext cx="10488547" cy="1190912"/>
          </a:xfrm>
        </p:spPr>
        <p:txBody>
          <a:bodyPr>
            <a:normAutofit/>
          </a:bodyPr>
          <a:lstStyle/>
          <a:p>
            <a:r>
              <a:rPr lang="he-IL" dirty="0">
                <a:solidFill>
                  <a:schemeClr val="tx2"/>
                </a:solidFill>
                <a:cs typeface="+mn-cs"/>
              </a:rPr>
              <a:t>אין למידה ללא זיכרון</a:t>
            </a:r>
          </a:p>
        </p:txBody>
      </p:sp>
      <p:sp>
        <p:nvSpPr>
          <p:cNvPr id="122" name="Rectangle 93">
            <a:extLst>
              <a:ext uri="{FF2B5EF4-FFF2-40B4-BE49-F238E27FC236}">
                <a16:creationId xmlns:a16="http://schemas.microsoft.com/office/drawing/2014/main" id="{E972DE0D-2E53-4159-ABD3-C60152426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030" y="2250281"/>
            <a:ext cx="4959318" cy="3678237"/>
          </a:xfrm>
          <a:prstGeom prst="rect">
            <a:avLst/>
          </a:prstGeom>
          <a:solidFill>
            <a:schemeClr val="bg1"/>
          </a:solidFill>
          <a:ln w="19050">
            <a:solidFill>
              <a:srgbClr val="FFCB8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תמונה 4" descr="תלמידה אסייתית כותבת על לוח באמצעות גיר בכיתה">
            <a:extLst>
              <a:ext uri="{FF2B5EF4-FFF2-40B4-BE49-F238E27FC236}">
                <a16:creationId xmlns:a16="http://schemas.microsoft.com/office/drawing/2014/main" id="{15025372-99D4-4774-94D6-08DF874FE5AF}"/>
              </a:ext>
            </a:extLst>
          </p:cNvPr>
          <p:cNvPicPr>
            <a:picLocks noChangeAspect="1"/>
          </p:cNvPicPr>
          <p:nvPr/>
        </p:nvPicPr>
        <p:blipFill rotWithShape="1">
          <a:blip r:embed="rId2"/>
          <a:srcRect r="7714" b="-4"/>
          <a:stretch/>
        </p:blipFill>
        <p:spPr>
          <a:xfrm>
            <a:off x="1103257" y="2416047"/>
            <a:ext cx="4626864" cy="3346704"/>
          </a:xfrm>
          <a:prstGeom prst="rect">
            <a:avLst/>
          </a:prstGeom>
          <a:ln w="12700">
            <a:noFill/>
          </a:ln>
        </p:spPr>
      </p:pic>
      <p:sp>
        <p:nvSpPr>
          <p:cNvPr id="3" name="מציין מיקום תוכן 2">
            <a:extLst>
              <a:ext uri="{FF2B5EF4-FFF2-40B4-BE49-F238E27FC236}">
                <a16:creationId xmlns:a16="http://schemas.microsoft.com/office/drawing/2014/main" id="{E44D05FE-07CB-40A0-884D-34B774592A42}"/>
              </a:ext>
            </a:extLst>
          </p:cNvPr>
          <p:cNvSpPr>
            <a:spLocks noGrp="1"/>
          </p:cNvSpPr>
          <p:nvPr>
            <p:ph idx="1"/>
          </p:nvPr>
        </p:nvSpPr>
        <p:spPr>
          <a:xfrm>
            <a:off x="6380703" y="2228850"/>
            <a:ext cx="5028928" cy="4205764"/>
          </a:xfrm>
        </p:spPr>
        <p:txBody>
          <a:bodyPr>
            <a:normAutofit/>
          </a:bodyPr>
          <a:lstStyle/>
          <a:p>
            <a:pPr>
              <a:buClr>
                <a:srgbClr val="FFCB8A"/>
              </a:buClr>
            </a:pPr>
            <a:r>
              <a:rPr lang="he-IL" sz="2000" dirty="0"/>
              <a:t>כל למידה מבוססת על זיכרון. לולא זיכרון של התנסויות עבר, לא היינו יכולים ללמוד מיומנות או ידע חדש.</a:t>
            </a:r>
          </a:p>
          <a:p>
            <a:pPr>
              <a:buClr>
                <a:srgbClr val="FFCB8A"/>
              </a:buClr>
            </a:pPr>
            <a:r>
              <a:rPr lang="he-IL" sz="2000" dirty="0"/>
              <a:t>שיחה למשל, כוללת זיכרון של הדברים שארצה לומר, שאמרתי, שהשיבו לי...</a:t>
            </a:r>
          </a:p>
          <a:p>
            <a:pPr>
              <a:buClr>
                <a:srgbClr val="FFCB8A"/>
              </a:buClr>
            </a:pPr>
            <a:r>
              <a:rPr lang="he-IL" sz="2000" dirty="0"/>
              <a:t>הדימוי העצמי – מבוסס על זיכרון של עצמי בעבר...</a:t>
            </a:r>
          </a:p>
          <a:p>
            <a:pPr>
              <a:buClr>
                <a:srgbClr val="FFCB8A"/>
              </a:buClr>
            </a:pPr>
            <a:endParaRPr lang="he-IL" dirty="0"/>
          </a:p>
        </p:txBody>
      </p:sp>
    </p:spTree>
    <p:extLst>
      <p:ext uri="{BB962C8B-B14F-4D97-AF65-F5344CB8AC3E}">
        <p14:creationId xmlns:p14="http://schemas.microsoft.com/office/powerpoint/2010/main" val="4189096806"/>
      </p:ext>
    </p:extLst>
  </p:cSld>
  <p:clrMapOvr>
    <a:masterClrMapping/>
  </p:clrMapOvr>
</p:sld>
</file>

<file path=ppt/theme/theme1.xml><?xml version="1.0" encoding="utf-8"?>
<a:theme xmlns:a="http://schemas.openxmlformats.org/drawingml/2006/main" name="אטלס">
  <a:themeElements>
    <a:clrScheme name="Atlas">
      <a:dk1>
        <a:sysClr val="windowText" lastClr="000000"/>
      </a:dk1>
      <a:lt1>
        <a:sysClr val="window" lastClr="FFFFFF"/>
      </a:lt1>
      <a:dk2>
        <a:srgbClr val="454545"/>
      </a:dk2>
      <a:lt2>
        <a:srgbClr val="E0E0E0"/>
      </a:lt2>
      <a:accent1>
        <a:srgbClr val="F3960F"/>
      </a:accent1>
      <a:accent2>
        <a:srgbClr val="E04116"/>
      </a:accent2>
      <a:accent3>
        <a:srgbClr val="9D4DE7"/>
      </a:accent3>
      <a:accent4>
        <a:srgbClr val="449EF3"/>
      </a:accent4>
      <a:accent5>
        <a:srgbClr val="39C6BE"/>
      </a:accent5>
      <a:accent6>
        <a:srgbClr val="88C933"/>
      </a:accent6>
      <a:hlink>
        <a:srgbClr val="EBB41F"/>
      </a:hlink>
      <a:folHlink>
        <a:srgbClr val="E1D676"/>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29B3952A-A5A2-4E72-A5C9-A88B41734E04}"/>
    </a:ext>
  </a:extLst>
</a:theme>
</file>

<file path=docProps/app.xml><?xml version="1.0" encoding="utf-8"?>
<Properties xmlns="http://schemas.openxmlformats.org/officeDocument/2006/extended-properties" xmlns:vt="http://schemas.openxmlformats.org/officeDocument/2006/docPropsVTypes">
  <TotalTime>29</TotalTime>
  <Words>1542</Words>
  <Application>Microsoft Office PowerPoint</Application>
  <PresentationFormat>מסך רחב</PresentationFormat>
  <Paragraphs>130</Paragraphs>
  <Slides>38</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38</vt:i4>
      </vt:variant>
    </vt:vector>
  </HeadingPairs>
  <TitlesOfParts>
    <vt:vector size="44" baseType="lpstr">
      <vt:lpstr>Arial</vt:lpstr>
      <vt:lpstr>Calibri Light</vt:lpstr>
      <vt:lpstr>Century Gothic</vt:lpstr>
      <vt:lpstr>Rockwell</vt:lpstr>
      <vt:lpstr>Wingdings</vt:lpstr>
      <vt:lpstr>אטלס</vt:lpstr>
      <vt:lpstr>קוגניציה: נפלאות הזיכרון האנושי ותהליכי למידה</vt:lpstr>
      <vt:lpstr>הגדרות</vt:lpstr>
      <vt:lpstr>הגישה הקוגניטיבית  - טענות יסוד</vt:lpstr>
      <vt:lpstr>מצגת של PowerPoint‏</vt:lpstr>
      <vt:lpstr>הקופסא השחורה</vt:lpstr>
      <vt:lpstr>הוכחה לנוכחותה של הקופסא השחורה בתהליך למידת השפה </vt:lpstr>
      <vt:lpstr>מהמתרחש בתוך הקופסא השחורה...</vt:lpstr>
      <vt:lpstr>הכל בראש</vt:lpstr>
      <vt:lpstr>אין למידה ללא זיכרון</vt:lpstr>
      <vt:lpstr>שלבים בתהליך הזיכרון</vt:lpstr>
      <vt:lpstr>שלושה מאגרי זיכרון </vt:lpstr>
      <vt:lpstr>  זיכרון חישתי</vt:lpstr>
      <vt:lpstr>זיכרון לטווח קצר </vt:lpstr>
      <vt:lpstr>זיכרון לטווח קצר</vt:lpstr>
      <vt:lpstr>שכחה בזיכרון לטווח קצר</vt:lpstr>
      <vt:lpstr>  זיכרון לטווח ארוך</vt:lpstr>
      <vt:lpstr>סוגים של זיכרון לטווח ארוך </vt:lpstr>
      <vt:lpstr>זיכרון לטווח ארוך</vt:lpstr>
      <vt:lpstr>שכחה</vt:lpstr>
      <vt:lpstr>אתגרי שליפה</vt:lpstr>
      <vt:lpstr>מבחן זיכרון חזותי- מוטורי  ריי צורה מורכבת</vt:lpstr>
      <vt:lpstr>מיומנויות לשיפור הזיכרון: שיפור תהליכי אחסון, עיבוד ושליפה</vt:lpstr>
      <vt:lpstr>   כשלים בזיכרון</vt:lpstr>
      <vt:lpstr>למידה ע"י התיאוריה הקוגניטיבית</vt:lpstr>
      <vt:lpstr>תיאוריית הגשטאלט</vt:lpstr>
      <vt:lpstr>עקרונות הגשטאלט   (מקס ורטהיימר, קורט קופקה, ולפגנג קולר וקורט לוין)  </vt:lpstr>
      <vt:lpstr>עקרונות הגשטאלט</vt:lpstr>
      <vt:lpstr>עקרונות הגעקרונותשטאלט</vt:lpstr>
      <vt:lpstr>מצגת של PowerPoint‏</vt:lpstr>
      <vt:lpstr>כיצד "נראית" למידה על פי  גישת הגשטאלט?</vt:lpstr>
      <vt:lpstr>מצגת של PowerPoint‏</vt:lpstr>
      <vt:lpstr>השימפנזה והבננה: הניסוי של קוהלר (1925)</vt:lpstr>
      <vt:lpstr>תוצאות הניסוי</vt:lpstr>
      <vt:lpstr>תובנה</vt:lpstr>
      <vt:lpstr>מאפייניה של למידת תובנה</vt:lpstr>
      <vt:lpstr>דוגמאות לתובנות מן החיים</vt:lpstr>
      <vt:lpstr>שאלה</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קוגניציה: נפלאות הזיכרון האנושי ותהליכי למידה</dc:title>
  <dc:creator>נעמי עיני</dc:creator>
  <cp:lastModifiedBy>נעמי עיני</cp:lastModifiedBy>
  <cp:revision>2</cp:revision>
  <dcterms:created xsi:type="dcterms:W3CDTF">2020-05-15T14:10:24Z</dcterms:created>
  <dcterms:modified xsi:type="dcterms:W3CDTF">2020-05-21T10:32:30Z</dcterms:modified>
</cp:coreProperties>
</file>