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9" r:id="rId4"/>
    <p:sldId id="257" r:id="rId5"/>
    <p:sldId id="258" r:id="rId6"/>
    <p:sldId id="261" r:id="rId7"/>
    <p:sldId id="260" r:id="rId8"/>
    <p:sldId id="272" r:id="rId9"/>
    <p:sldId id="273" r:id="rId10"/>
    <p:sldId id="268" r:id="rId11"/>
    <p:sldId id="269" r:id="rId12"/>
    <p:sldId id="267" r:id="rId13"/>
    <p:sldId id="263" r:id="rId14"/>
    <p:sldId id="264" r:id="rId15"/>
    <p:sldId id="274" r:id="rId16"/>
    <p:sldId id="266" r:id="rId17"/>
    <p:sldId id="279" r:id="rId18"/>
    <p:sldId id="270" r:id="rId19"/>
    <p:sldId id="271" r:id="rId20"/>
    <p:sldId id="281" r:id="rId21"/>
    <p:sldId id="282" r:id="rId22"/>
    <p:sldId id="275" r:id="rId23"/>
    <p:sldId id="277" r:id="rId24"/>
    <p:sldId id="280"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2/23/2021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2/23/2021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2/23/2021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85800" y="3132666"/>
            <a:ext cx="5311775" cy="3086019"/>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00" y="3132666"/>
            <a:ext cx="5334000" cy="3086019"/>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2/23/2021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etzion.org.il/he/%D7%A9%D7%99%D7%A2%D7%95%D7%A8-1-%D7%96%D7%9E%D7%A0%D7%94-%D7%A9%D7%9C-%D7%94%D7%9E%D7%92%D7%99%D7%9C%D7%94-%D7%91%D7%99%D7%9F-%D7%91%D7%99%D7%AA-%D7%94%D7%9E%D7%9C%D7%9A-%D7%9C%D7%91%D7%99%D7%AA-%D7%94%D7%9E%D7%A7%D7%93%D7%A9#_ftnref5"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A4F9FF-BF25-46B8-AEF4-06BA48B1212A}"/>
              </a:ext>
            </a:extLst>
          </p:cNvPr>
          <p:cNvSpPr>
            <a:spLocks noGrp="1"/>
          </p:cNvSpPr>
          <p:nvPr>
            <p:ph type="ctrTitle"/>
          </p:nvPr>
        </p:nvSpPr>
        <p:spPr/>
        <p:txBody>
          <a:bodyPr/>
          <a:lstStyle/>
          <a:p>
            <a:r>
              <a:rPr lang="he-IL" dirty="0">
                <a:latin typeface="Guttman Stam" panose="02010401010101010101" pitchFamily="2" charset="-79"/>
                <a:cs typeface="Guttman Stam" panose="02010401010101010101" pitchFamily="2" charset="-79"/>
              </a:rPr>
              <a:t>"ויהי בימי אחשוורוש"</a:t>
            </a:r>
          </a:p>
        </p:txBody>
      </p:sp>
      <p:sp>
        <p:nvSpPr>
          <p:cNvPr id="3" name="כותרת משנה 2">
            <a:extLst>
              <a:ext uri="{FF2B5EF4-FFF2-40B4-BE49-F238E27FC236}">
                <a16:creationId xmlns:a16="http://schemas.microsoft.com/office/drawing/2014/main" id="{7BFB5B7A-0D80-4104-8BFA-45E775CB5763}"/>
              </a:ext>
            </a:extLst>
          </p:cNvPr>
          <p:cNvSpPr>
            <a:spLocks noGrp="1"/>
          </p:cNvSpPr>
          <p:nvPr>
            <p:ph type="subTitle" idx="1"/>
          </p:nvPr>
        </p:nvSpPr>
        <p:spPr/>
        <p:txBody>
          <a:bodyPr>
            <a:normAutofit lnSpcReduction="10000"/>
          </a:bodyPr>
          <a:lstStyle/>
          <a:p>
            <a:r>
              <a:rPr lang="he-IL" sz="4400" dirty="0">
                <a:latin typeface="David" panose="020E0502060401010101" pitchFamily="34" charset="-79"/>
                <a:cs typeface="David" panose="020E0502060401010101" pitchFamily="34" charset="-79"/>
              </a:rPr>
              <a:t>אבל מתי זה?</a:t>
            </a:r>
          </a:p>
        </p:txBody>
      </p:sp>
      <p:pic>
        <p:nvPicPr>
          <p:cNvPr id="5" name="תמונה 4">
            <a:extLst>
              <a:ext uri="{FF2B5EF4-FFF2-40B4-BE49-F238E27FC236}">
                <a16:creationId xmlns:a16="http://schemas.microsoft.com/office/drawing/2014/main" id="{93A34BFD-DDCD-4516-94C7-459D7A8A7DD5}"/>
              </a:ext>
            </a:extLst>
          </p:cNvPr>
          <p:cNvPicPr>
            <a:picLocks noChangeAspect="1"/>
          </p:cNvPicPr>
          <p:nvPr/>
        </p:nvPicPr>
        <p:blipFill>
          <a:blip r:embed="rId2"/>
          <a:stretch>
            <a:fillRect/>
          </a:stretch>
        </p:blipFill>
        <p:spPr>
          <a:xfrm>
            <a:off x="10202091" y="416196"/>
            <a:ext cx="1865323" cy="1042164"/>
          </a:xfrm>
          <a:prstGeom prst="rect">
            <a:avLst/>
          </a:prstGeom>
        </p:spPr>
      </p:pic>
    </p:spTree>
    <p:extLst>
      <p:ext uri="{BB962C8B-B14F-4D97-AF65-F5344CB8AC3E}">
        <p14:creationId xmlns:p14="http://schemas.microsoft.com/office/powerpoint/2010/main" val="2568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AB5C8C-431A-4BC1-8E91-2DA9EE7B8E7F}"/>
              </a:ext>
            </a:extLst>
          </p:cNvPr>
          <p:cNvSpPr>
            <a:spLocks noGrp="1"/>
          </p:cNvSpPr>
          <p:nvPr>
            <p:ph type="title"/>
          </p:nvPr>
        </p:nvSpPr>
        <p:spPr/>
        <p:txBody>
          <a:bodyPr/>
          <a:lstStyle/>
          <a:p>
            <a:r>
              <a:rPr lang="he-IL" dirty="0" err="1"/>
              <a:t>הרודוטוס</a:t>
            </a:r>
            <a:r>
              <a:rPr lang="he-IL" dirty="0"/>
              <a:t> </a:t>
            </a:r>
          </a:p>
        </p:txBody>
      </p:sp>
      <p:sp>
        <p:nvSpPr>
          <p:cNvPr id="4" name="מציין מיקום טקסט 3">
            <a:extLst>
              <a:ext uri="{FF2B5EF4-FFF2-40B4-BE49-F238E27FC236}">
                <a16:creationId xmlns:a16="http://schemas.microsoft.com/office/drawing/2014/main" id="{69574963-854E-47E7-925A-6D1C3B3DCC63}"/>
              </a:ext>
            </a:extLst>
          </p:cNvPr>
          <p:cNvSpPr>
            <a:spLocks noGrp="1"/>
          </p:cNvSpPr>
          <p:nvPr>
            <p:ph type="body" idx="1"/>
          </p:nvPr>
        </p:nvSpPr>
        <p:spPr>
          <a:xfrm>
            <a:off x="914410" y="2183802"/>
            <a:ext cx="1828792" cy="823912"/>
          </a:xfrm>
        </p:spPr>
        <p:txBody>
          <a:bodyPr>
            <a:normAutofit/>
          </a:bodyPr>
          <a:lstStyle/>
          <a:p>
            <a:r>
              <a:rPr lang="he-IL" dirty="0">
                <a:latin typeface="Narkisim" panose="020E0502050101010101" pitchFamily="34" charset="-79"/>
                <a:cs typeface="Narkisim" panose="020E0502050101010101" pitchFamily="34" charset="-79"/>
              </a:rPr>
              <a:t>אסתר </a:t>
            </a:r>
            <a:endParaRPr lang="he-IL" dirty="0"/>
          </a:p>
        </p:txBody>
      </p:sp>
      <p:sp>
        <p:nvSpPr>
          <p:cNvPr id="3" name="מציין מיקום תוכן 2">
            <a:extLst>
              <a:ext uri="{FF2B5EF4-FFF2-40B4-BE49-F238E27FC236}">
                <a16:creationId xmlns:a16="http://schemas.microsoft.com/office/drawing/2014/main" id="{17F896F7-CEC3-4AF5-B6C9-3B3F79E28A63}"/>
              </a:ext>
            </a:extLst>
          </p:cNvPr>
          <p:cNvSpPr>
            <a:spLocks noGrp="1"/>
          </p:cNvSpPr>
          <p:nvPr>
            <p:ph sz="half" idx="2"/>
          </p:nvPr>
        </p:nvSpPr>
        <p:spPr>
          <a:xfrm>
            <a:off x="255181" y="3132666"/>
            <a:ext cx="2488020" cy="3502050"/>
          </a:xfrm>
        </p:spPr>
        <p:txBody>
          <a:bodyPr>
            <a:normAutofit/>
          </a:bodyPr>
          <a:lstStyle/>
          <a:p>
            <a:pPr algn="just"/>
            <a:r>
              <a:rPr lang="he-IL" sz="2400" dirty="0">
                <a:latin typeface="Narkisim" panose="020E0502050101010101" pitchFamily="34" charset="-79"/>
                <a:cs typeface="Narkisim" panose="020E0502050101010101" pitchFamily="34" charset="-79"/>
              </a:rPr>
              <a:t>"כל עבדי המלך ועם מדינות המלך יודעים אשר כל איש ואשה אשר יבוא אל המלך אל החצר הפנימית אשר לא יקרא, אחת דתו להמית. "</a:t>
            </a:r>
          </a:p>
          <a:p>
            <a:pPr algn="just"/>
            <a:r>
              <a:rPr lang="he-IL" sz="2400" dirty="0">
                <a:latin typeface="Narkisim" panose="020E0502050101010101" pitchFamily="34" charset="-79"/>
                <a:cs typeface="Narkisim" panose="020E0502050101010101" pitchFamily="34" charset="-79"/>
              </a:rPr>
              <a:t>ריבוי נשים</a:t>
            </a:r>
          </a:p>
        </p:txBody>
      </p:sp>
      <p:sp>
        <p:nvSpPr>
          <p:cNvPr id="5" name="מציין מיקום טקסט 4">
            <a:extLst>
              <a:ext uri="{FF2B5EF4-FFF2-40B4-BE49-F238E27FC236}">
                <a16:creationId xmlns:a16="http://schemas.microsoft.com/office/drawing/2014/main" id="{9E241ED1-B762-4230-947F-81CDDBDC2338}"/>
              </a:ext>
            </a:extLst>
          </p:cNvPr>
          <p:cNvSpPr>
            <a:spLocks noGrp="1"/>
          </p:cNvSpPr>
          <p:nvPr>
            <p:ph type="body" sz="quarter" idx="3"/>
          </p:nvPr>
        </p:nvSpPr>
        <p:spPr>
          <a:xfrm>
            <a:off x="4231758" y="2183802"/>
            <a:ext cx="7274442" cy="823912"/>
          </a:xfrm>
        </p:spPr>
        <p:txBody>
          <a:bodyPr>
            <a:normAutofit/>
          </a:bodyPr>
          <a:lstStyle/>
          <a:p>
            <a:r>
              <a:rPr lang="he-IL" dirty="0" err="1"/>
              <a:t>הרודוטוס</a:t>
            </a:r>
            <a:r>
              <a:rPr lang="he-IL" dirty="0"/>
              <a:t>, היסטוריות ספר שלישי (ימי </a:t>
            </a:r>
            <a:r>
              <a:rPr lang="he-IL" dirty="0" err="1"/>
              <a:t>דריווש</a:t>
            </a:r>
            <a:r>
              <a:rPr lang="he-IL" dirty="0"/>
              <a:t>)</a:t>
            </a:r>
          </a:p>
        </p:txBody>
      </p:sp>
      <p:sp>
        <p:nvSpPr>
          <p:cNvPr id="6" name="מציין מיקום תוכן 5">
            <a:extLst>
              <a:ext uri="{FF2B5EF4-FFF2-40B4-BE49-F238E27FC236}">
                <a16:creationId xmlns:a16="http://schemas.microsoft.com/office/drawing/2014/main" id="{20D71ABA-780E-4958-8051-9BEA8BBE5A11}"/>
              </a:ext>
            </a:extLst>
          </p:cNvPr>
          <p:cNvSpPr>
            <a:spLocks noGrp="1"/>
          </p:cNvSpPr>
          <p:nvPr>
            <p:ph sz="quarter" idx="4"/>
          </p:nvPr>
        </p:nvSpPr>
        <p:spPr>
          <a:xfrm>
            <a:off x="2977116" y="3132666"/>
            <a:ext cx="8529084" cy="3086019"/>
          </a:xfrm>
        </p:spPr>
        <p:txBody>
          <a:bodyPr>
            <a:normAutofit/>
          </a:bodyPr>
          <a:lstStyle/>
          <a:p>
            <a:pPr algn="just"/>
            <a:r>
              <a:rPr lang="he-IL" sz="3200" dirty="0">
                <a:solidFill>
                  <a:srgbClr val="2B0D22"/>
                </a:solidFill>
                <a:latin typeface="Narkisim" panose="020E0502050101010101" pitchFamily="34" charset="-79"/>
                <a:cs typeface="Narkisim" panose="020E0502050101010101" pitchFamily="34" charset="-79"/>
              </a:rPr>
              <a:t>84. האחרים מהשבעה </a:t>
            </a:r>
            <a:r>
              <a:rPr lang="he-IL" sz="3200" dirty="0" err="1">
                <a:solidFill>
                  <a:srgbClr val="2B0D22"/>
                </a:solidFill>
                <a:latin typeface="Narkisim" panose="020E0502050101010101" pitchFamily="34" charset="-79"/>
                <a:cs typeface="Narkisim" panose="020E0502050101010101" pitchFamily="34" charset="-79"/>
              </a:rPr>
              <a:t>התיעצו</a:t>
            </a:r>
            <a:r>
              <a:rPr lang="he-IL" sz="3200" dirty="0">
                <a:solidFill>
                  <a:srgbClr val="2B0D22"/>
                </a:solidFill>
                <a:latin typeface="Narkisim" panose="020E0502050101010101" pitchFamily="34" charset="-79"/>
                <a:cs typeface="Narkisim" panose="020E0502050101010101" pitchFamily="34" charset="-79"/>
              </a:rPr>
              <a:t> עתה איזה הדרך הכי ישרה להושיב מלך ... ואשר </a:t>
            </a:r>
            <a:r>
              <a:rPr lang="he-IL" sz="3200" dirty="0" err="1">
                <a:solidFill>
                  <a:srgbClr val="2B0D22"/>
                </a:solidFill>
                <a:latin typeface="Narkisim" panose="020E0502050101010101" pitchFamily="34" charset="-79"/>
                <a:cs typeface="Narkisim" panose="020E0502050101010101" pitchFamily="34" charset="-79"/>
              </a:rPr>
              <a:t>לעניניהם</a:t>
            </a:r>
            <a:r>
              <a:rPr lang="he-IL" sz="3200" dirty="0">
                <a:solidFill>
                  <a:srgbClr val="2B0D22"/>
                </a:solidFill>
                <a:latin typeface="Narkisim" panose="020E0502050101010101" pitchFamily="34" charset="-79"/>
                <a:cs typeface="Narkisim" panose="020E0502050101010101" pitchFamily="34" charset="-79"/>
              </a:rPr>
              <a:t> המשותפים גמרו ביניהם, כי מותר לכל אחד מהשבעה לבוא אל ארמון המלך בכל עת, מבלי להודיע את בואו מראש, מלבד בשעה שהמלך שוכב עם </a:t>
            </a:r>
            <a:r>
              <a:rPr lang="he-IL" sz="3200" dirty="0" err="1">
                <a:solidFill>
                  <a:srgbClr val="2B0D22"/>
                </a:solidFill>
                <a:latin typeface="Narkisim" panose="020E0502050101010101" pitchFamily="34" charset="-79"/>
                <a:cs typeface="Narkisim" panose="020E0502050101010101" pitchFamily="34" charset="-79"/>
              </a:rPr>
              <a:t>אשה</a:t>
            </a:r>
            <a:r>
              <a:rPr lang="he-IL" sz="3200" dirty="0">
                <a:solidFill>
                  <a:srgbClr val="2B0D22"/>
                </a:solidFill>
                <a:latin typeface="Narkisim" panose="020E0502050101010101" pitchFamily="34" charset="-79"/>
                <a:cs typeface="Narkisim" panose="020E0502050101010101" pitchFamily="34" charset="-79"/>
              </a:rPr>
              <a:t>. </a:t>
            </a:r>
          </a:p>
        </p:txBody>
      </p:sp>
    </p:spTree>
    <p:extLst>
      <p:ext uri="{BB962C8B-B14F-4D97-AF65-F5344CB8AC3E}">
        <p14:creationId xmlns:p14="http://schemas.microsoft.com/office/powerpoint/2010/main" val="282857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AB5C8C-431A-4BC1-8E91-2DA9EE7B8E7F}"/>
              </a:ext>
            </a:extLst>
          </p:cNvPr>
          <p:cNvSpPr>
            <a:spLocks noGrp="1"/>
          </p:cNvSpPr>
          <p:nvPr>
            <p:ph type="title"/>
          </p:nvPr>
        </p:nvSpPr>
        <p:spPr/>
        <p:txBody>
          <a:bodyPr/>
          <a:lstStyle/>
          <a:p>
            <a:r>
              <a:rPr lang="he-IL" dirty="0" err="1"/>
              <a:t>הרודוטוס</a:t>
            </a:r>
            <a:r>
              <a:rPr lang="he-IL" dirty="0"/>
              <a:t> </a:t>
            </a:r>
          </a:p>
        </p:txBody>
      </p:sp>
      <p:sp>
        <p:nvSpPr>
          <p:cNvPr id="4" name="מציין מיקום טקסט 3">
            <a:extLst>
              <a:ext uri="{FF2B5EF4-FFF2-40B4-BE49-F238E27FC236}">
                <a16:creationId xmlns:a16="http://schemas.microsoft.com/office/drawing/2014/main" id="{69574963-854E-47E7-925A-6D1C3B3DCC63}"/>
              </a:ext>
            </a:extLst>
          </p:cNvPr>
          <p:cNvSpPr>
            <a:spLocks noGrp="1"/>
          </p:cNvSpPr>
          <p:nvPr>
            <p:ph type="body" idx="1"/>
          </p:nvPr>
        </p:nvSpPr>
        <p:spPr>
          <a:xfrm>
            <a:off x="914410" y="2183802"/>
            <a:ext cx="1828792" cy="823912"/>
          </a:xfrm>
        </p:spPr>
        <p:txBody>
          <a:bodyPr>
            <a:normAutofit/>
          </a:bodyPr>
          <a:lstStyle/>
          <a:p>
            <a:r>
              <a:rPr lang="he-IL" dirty="0">
                <a:latin typeface="Narkisim" panose="020E0502050101010101" pitchFamily="34" charset="-79"/>
                <a:cs typeface="Narkisim" panose="020E0502050101010101" pitchFamily="34" charset="-79"/>
              </a:rPr>
              <a:t>אסתר ו', ג'</a:t>
            </a:r>
            <a:endParaRPr lang="he-IL" dirty="0"/>
          </a:p>
        </p:txBody>
      </p:sp>
      <p:sp>
        <p:nvSpPr>
          <p:cNvPr id="3" name="מציין מיקום תוכן 2">
            <a:extLst>
              <a:ext uri="{FF2B5EF4-FFF2-40B4-BE49-F238E27FC236}">
                <a16:creationId xmlns:a16="http://schemas.microsoft.com/office/drawing/2014/main" id="{17F896F7-CEC3-4AF5-B6C9-3B3F79E28A63}"/>
              </a:ext>
            </a:extLst>
          </p:cNvPr>
          <p:cNvSpPr>
            <a:spLocks noGrp="1"/>
          </p:cNvSpPr>
          <p:nvPr>
            <p:ph sz="half" idx="2"/>
          </p:nvPr>
        </p:nvSpPr>
        <p:spPr>
          <a:xfrm>
            <a:off x="152398" y="3132666"/>
            <a:ext cx="2743202" cy="3502050"/>
          </a:xfrm>
        </p:spPr>
        <p:txBody>
          <a:bodyPr>
            <a:normAutofit/>
          </a:bodyPr>
          <a:lstStyle/>
          <a:p>
            <a:pPr algn="just"/>
            <a:r>
              <a:rPr lang="he-IL" sz="3200" dirty="0">
                <a:latin typeface="Narkisim" panose="020E0502050101010101" pitchFamily="34" charset="-79"/>
                <a:cs typeface="Narkisim" panose="020E0502050101010101" pitchFamily="34" charset="-79"/>
              </a:rPr>
              <a:t>הכרת תודה</a:t>
            </a:r>
          </a:p>
          <a:p>
            <a:pPr algn="just"/>
            <a:r>
              <a:rPr lang="he-IL" sz="3200" dirty="0">
                <a:latin typeface="Narkisim" panose="020E0502050101010101" pitchFamily="34" charset="-79"/>
                <a:cs typeface="Narkisim" panose="020E0502050101010101" pitchFamily="34" charset="-79"/>
              </a:rPr>
              <a:t>"ויאמר המלך מה נעשה יקר וגדולה למרדכי על זה"</a:t>
            </a:r>
          </a:p>
        </p:txBody>
      </p:sp>
      <p:sp>
        <p:nvSpPr>
          <p:cNvPr id="5" name="מציין מיקום טקסט 4">
            <a:extLst>
              <a:ext uri="{FF2B5EF4-FFF2-40B4-BE49-F238E27FC236}">
                <a16:creationId xmlns:a16="http://schemas.microsoft.com/office/drawing/2014/main" id="{9E241ED1-B762-4230-947F-81CDDBDC2338}"/>
              </a:ext>
            </a:extLst>
          </p:cNvPr>
          <p:cNvSpPr>
            <a:spLocks noGrp="1"/>
          </p:cNvSpPr>
          <p:nvPr>
            <p:ph type="body" sz="quarter" idx="3"/>
          </p:nvPr>
        </p:nvSpPr>
        <p:spPr>
          <a:xfrm>
            <a:off x="4231758" y="2183802"/>
            <a:ext cx="7274442" cy="823912"/>
          </a:xfrm>
        </p:spPr>
        <p:txBody>
          <a:bodyPr>
            <a:normAutofit/>
          </a:bodyPr>
          <a:lstStyle/>
          <a:p>
            <a:r>
              <a:rPr lang="he-IL" dirty="0" err="1"/>
              <a:t>הרודוטוס</a:t>
            </a:r>
            <a:r>
              <a:rPr lang="he-IL" dirty="0"/>
              <a:t>, היסטוריות ספר שלישי (ימי </a:t>
            </a:r>
            <a:r>
              <a:rPr lang="he-IL" dirty="0" err="1"/>
              <a:t>דריווש</a:t>
            </a:r>
            <a:r>
              <a:rPr lang="he-IL" dirty="0"/>
              <a:t>)</a:t>
            </a:r>
          </a:p>
        </p:txBody>
      </p:sp>
      <p:sp>
        <p:nvSpPr>
          <p:cNvPr id="6" name="מציין מיקום תוכן 5">
            <a:extLst>
              <a:ext uri="{FF2B5EF4-FFF2-40B4-BE49-F238E27FC236}">
                <a16:creationId xmlns:a16="http://schemas.microsoft.com/office/drawing/2014/main" id="{20D71ABA-780E-4958-8051-9BEA8BBE5A11}"/>
              </a:ext>
            </a:extLst>
          </p:cNvPr>
          <p:cNvSpPr>
            <a:spLocks noGrp="1"/>
          </p:cNvSpPr>
          <p:nvPr>
            <p:ph sz="quarter" idx="4"/>
          </p:nvPr>
        </p:nvSpPr>
        <p:spPr>
          <a:xfrm>
            <a:off x="3657600" y="3132666"/>
            <a:ext cx="7848600" cy="3086019"/>
          </a:xfrm>
        </p:spPr>
        <p:txBody>
          <a:bodyPr>
            <a:normAutofit/>
          </a:bodyPr>
          <a:lstStyle/>
          <a:p>
            <a:pPr algn="just"/>
            <a:r>
              <a:rPr lang="he-IL" sz="3200" dirty="0">
                <a:solidFill>
                  <a:srgbClr val="2B0D22"/>
                </a:solidFill>
                <a:latin typeface="Narkisim" panose="020E0502050101010101" pitchFamily="34" charset="-79"/>
                <a:cs typeface="Narkisim" panose="020E0502050101010101" pitchFamily="34" charset="-79"/>
              </a:rPr>
              <a:t>„הנעלה באנשים, </a:t>
            </a:r>
            <a:r>
              <a:rPr lang="he-IL" sz="3200" dirty="0" err="1">
                <a:solidFill>
                  <a:srgbClr val="2B0D22"/>
                </a:solidFill>
                <a:latin typeface="Narkisim" panose="020E0502050101010101" pitchFamily="34" charset="-79"/>
                <a:cs typeface="Narkisim" panose="020E0502050101010101" pitchFamily="34" charset="-79"/>
              </a:rPr>
              <a:t>האתה</a:t>
            </a:r>
            <a:r>
              <a:rPr lang="he-IL" sz="3200" dirty="0">
                <a:solidFill>
                  <a:srgbClr val="2B0D22"/>
                </a:solidFill>
                <a:latin typeface="Narkisim" panose="020E0502050101010101" pitchFamily="34" charset="-79"/>
                <a:cs typeface="Narkisim" panose="020E0502050101010101" pitchFamily="34" charset="-79"/>
              </a:rPr>
              <a:t> זה, אשר נתת לי מתנה, בעוד אשר לא היה בידי כל עוז? אף כי </a:t>
            </a:r>
            <a:r>
              <a:rPr lang="he-IL" sz="3200" dirty="0" err="1">
                <a:solidFill>
                  <a:srgbClr val="2B0D22"/>
                </a:solidFill>
                <a:latin typeface="Narkisim" panose="020E0502050101010101" pitchFamily="34" charset="-79"/>
                <a:cs typeface="Narkisim" panose="020E0502050101010101" pitchFamily="34" charset="-79"/>
              </a:rPr>
              <a:t>היתה</a:t>
            </a:r>
            <a:r>
              <a:rPr lang="he-IL" sz="3200" dirty="0">
                <a:solidFill>
                  <a:srgbClr val="2B0D22"/>
                </a:solidFill>
                <a:latin typeface="Narkisim" panose="020E0502050101010101" pitchFamily="34" charset="-79"/>
                <a:cs typeface="Narkisim" panose="020E0502050101010101" pitchFamily="34" charset="-79"/>
              </a:rPr>
              <a:t> קטנה, תודתי תהיה </a:t>
            </a:r>
            <a:r>
              <a:rPr lang="he-IL" sz="3200" dirty="0" err="1">
                <a:solidFill>
                  <a:srgbClr val="2B0D22"/>
                </a:solidFill>
                <a:latin typeface="Narkisim" panose="020E0502050101010101" pitchFamily="34" charset="-79"/>
                <a:cs typeface="Narkisim" panose="020E0502050101010101" pitchFamily="34" charset="-79"/>
              </a:rPr>
              <a:t>שוה</a:t>
            </a:r>
            <a:r>
              <a:rPr lang="he-IL" sz="3200" dirty="0">
                <a:solidFill>
                  <a:srgbClr val="2B0D22"/>
                </a:solidFill>
                <a:latin typeface="Narkisim" panose="020E0502050101010101" pitchFamily="34" charset="-79"/>
                <a:cs typeface="Narkisim" panose="020E0502050101010101" pitchFamily="34" charset="-79"/>
              </a:rPr>
              <a:t> כאילו קבלתי היום ממי שהוא מתנה גדולה. אתן לך בעדה זהב וכסף לרוב, כי לא תנחם לעולם אשר עשית חסד עם </a:t>
            </a:r>
            <a:r>
              <a:rPr lang="he-IL" sz="3200" dirty="0" err="1">
                <a:solidFill>
                  <a:srgbClr val="2B0D22"/>
                </a:solidFill>
                <a:latin typeface="Narkisim" panose="020E0502050101010101" pitchFamily="34" charset="-79"/>
                <a:cs typeface="Narkisim" panose="020E0502050101010101" pitchFamily="34" charset="-79"/>
              </a:rPr>
              <a:t>דריוש</a:t>
            </a:r>
            <a:r>
              <a:rPr lang="he-IL" sz="3200" dirty="0">
                <a:solidFill>
                  <a:srgbClr val="2B0D22"/>
                </a:solidFill>
                <a:latin typeface="Narkisim" panose="020E0502050101010101" pitchFamily="34" charset="-79"/>
                <a:cs typeface="Narkisim" panose="020E0502050101010101" pitchFamily="34" charset="-79"/>
              </a:rPr>
              <a:t> בן </a:t>
            </a:r>
            <a:r>
              <a:rPr lang="he-IL" sz="3200" dirty="0" err="1">
                <a:solidFill>
                  <a:srgbClr val="2B0D22"/>
                </a:solidFill>
                <a:latin typeface="Narkisim" panose="020E0502050101010101" pitchFamily="34" charset="-79"/>
                <a:cs typeface="Narkisim" panose="020E0502050101010101" pitchFamily="34" charset="-79"/>
              </a:rPr>
              <a:t>היסטספס</a:t>
            </a:r>
            <a:r>
              <a:rPr lang="he-IL" sz="3200" dirty="0">
                <a:solidFill>
                  <a:srgbClr val="2B0D22"/>
                </a:solidFill>
                <a:latin typeface="Narkisim" panose="020E0502050101010101" pitchFamily="34" charset="-79"/>
                <a:cs typeface="Narkisim" panose="020E0502050101010101" pitchFamily="34" charset="-79"/>
              </a:rPr>
              <a:t>“</a:t>
            </a:r>
          </a:p>
        </p:txBody>
      </p:sp>
    </p:spTree>
    <p:extLst>
      <p:ext uri="{BB962C8B-B14F-4D97-AF65-F5344CB8AC3E}">
        <p14:creationId xmlns:p14="http://schemas.microsoft.com/office/powerpoint/2010/main" val="415695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AB5C8C-431A-4BC1-8E91-2DA9EE7B8E7F}"/>
              </a:ext>
            </a:extLst>
          </p:cNvPr>
          <p:cNvSpPr>
            <a:spLocks noGrp="1"/>
          </p:cNvSpPr>
          <p:nvPr>
            <p:ph type="title"/>
          </p:nvPr>
        </p:nvSpPr>
        <p:spPr/>
        <p:txBody>
          <a:bodyPr/>
          <a:lstStyle/>
          <a:p>
            <a:r>
              <a:rPr lang="he-IL" dirty="0" err="1"/>
              <a:t>הרודוטוס</a:t>
            </a:r>
            <a:r>
              <a:rPr lang="he-IL" dirty="0"/>
              <a:t> </a:t>
            </a:r>
          </a:p>
        </p:txBody>
      </p:sp>
      <p:sp>
        <p:nvSpPr>
          <p:cNvPr id="4" name="מציין מיקום טקסט 3">
            <a:extLst>
              <a:ext uri="{FF2B5EF4-FFF2-40B4-BE49-F238E27FC236}">
                <a16:creationId xmlns:a16="http://schemas.microsoft.com/office/drawing/2014/main" id="{69574963-854E-47E7-925A-6D1C3B3DCC63}"/>
              </a:ext>
            </a:extLst>
          </p:cNvPr>
          <p:cNvSpPr>
            <a:spLocks noGrp="1"/>
          </p:cNvSpPr>
          <p:nvPr>
            <p:ph type="body" idx="1"/>
          </p:nvPr>
        </p:nvSpPr>
        <p:spPr>
          <a:xfrm>
            <a:off x="914410" y="2183802"/>
            <a:ext cx="1828792" cy="823912"/>
          </a:xfrm>
        </p:spPr>
        <p:txBody>
          <a:bodyPr>
            <a:normAutofit/>
          </a:bodyPr>
          <a:lstStyle/>
          <a:p>
            <a:r>
              <a:rPr lang="he-IL" dirty="0">
                <a:latin typeface="Narkisim" panose="020E0502050101010101" pitchFamily="34" charset="-79"/>
                <a:cs typeface="Narkisim" panose="020E0502050101010101" pitchFamily="34" charset="-79"/>
              </a:rPr>
              <a:t>אסתר </a:t>
            </a:r>
            <a:endParaRPr lang="he-IL" dirty="0"/>
          </a:p>
        </p:txBody>
      </p:sp>
      <p:sp>
        <p:nvSpPr>
          <p:cNvPr id="3" name="מציין מיקום תוכן 2">
            <a:extLst>
              <a:ext uri="{FF2B5EF4-FFF2-40B4-BE49-F238E27FC236}">
                <a16:creationId xmlns:a16="http://schemas.microsoft.com/office/drawing/2014/main" id="{17F896F7-CEC3-4AF5-B6C9-3B3F79E28A63}"/>
              </a:ext>
            </a:extLst>
          </p:cNvPr>
          <p:cNvSpPr>
            <a:spLocks noGrp="1"/>
          </p:cNvSpPr>
          <p:nvPr>
            <p:ph sz="half" idx="2"/>
          </p:nvPr>
        </p:nvSpPr>
        <p:spPr>
          <a:xfrm>
            <a:off x="255180" y="3132666"/>
            <a:ext cx="3327991" cy="3502050"/>
          </a:xfrm>
        </p:spPr>
        <p:txBody>
          <a:bodyPr>
            <a:normAutofit/>
          </a:bodyPr>
          <a:lstStyle/>
          <a:p>
            <a:pPr algn="just"/>
            <a:r>
              <a:rPr lang="he-IL" sz="2400" dirty="0" err="1">
                <a:latin typeface="Narkisim" panose="020E0502050101010101" pitchFamily="34" charset="-79"/>
                <a:cs typeface="Narkisim" panose="020E0502050101010101" pitchFamily="34" charset="-79"/>
              </a:rPr>
              <a:t>מענין</a:t>
            </a:r>
            <a:r>
              <a:rPr lang="he-IL" sz="2400" dirty="0">
                <a:latin typeface="Narkisim" panose="020E0502050101010101" pitchFamily="34" charset="-79"/>
                <a:cs typeface="Narkisim" panose="020E0502050101010101" pitchFamily="34" charset="-79"/>
              </a:rPr>
              <a:t> כי גם המן שחי קרוב לזמן </a:t>
            </a:r>
            <a:r>
              <a:rPr lang="he-IL" sz="2400" dirty="0" err="1">
                <a:latin typeface="Narkisim" panose="020E0502050101010101" pitchFamily="34" charset="-79"/>
                <a:cs typeface="Narkisim" panose="020E0502050101010101" pitchFamily="34" charset="-79"/>
              </a:rPr>
              <a:t>הירודוטוס</a:t>
            </a:r>
            <a:r>
              <a:rPr lang="he-IL" sz="2400" dirty="0">
                <a:latin typeface="Narkisim" panose="020E0502050101010101" pitchFamily="34" charset="-79"/>
                <a:cs typeface="Narkisim" panose="020E0502050101010101" pitchFamily="34" charset="-79"/>
              </a:rPr>
              <a:t>, בשמחת לבו מספר לאשתו כי קרוא הוא עם המלך למשתה היין, </a:t>
            </a:r>
            <a:r>
              <a:rPr lang="he-IL" sz="2400" dirty="0" err="1">
                <a:latin typeface="Narkisim" panose="020E0502050101010101" pitchFamily="34" charset="-79"/>
                <a:cs typeface="Narkisim" panose="020E0502050101010101" pitchFamily="34" charset="-79"/>
              </a:rPr>
              <a:t>השוה</a:t>
            </a:r>
            <a:r>
              <a:rPr lang="he-IL" sz="2400" dirty="0">
                <a:latin typeface="Narkisim" panose="020E0502050101010101" pitchFamily="34" charset="-79"/>
                <a:cs typeface="Narkisim" panose="020E0502050101010101" pitchFamily="34" charset="-79"/>
              </a:rPr>
              <a:t> אסתר ה' </a:t>
            </a:r>
            <a:r>
              <a:rPr lang="he-IL" sz="2400" dirty="0" err="1">
                <a:latin typeface="Narkisim" panose="020E0502050101010101" pitchFamily="34" charset="-79"/>
                <a:cs typeface="Narkisim" panose="020E0502050101010101" pitchFamily="34" charset="-79"/>
              </a:rPr>
              <a:t>יב</a:t>
            </a:r>
            <a:r>
              <a:rPr lang="he-IL" sz="2400" dirty="0">
                <a:latin typeface="Narkisim" panose="020E0502050101010101" pitchFamily="34" charset="-79"/>
                <a:cs typeface="Narkisim" panose="020E0502050101010101" pitchFamily="34" charset="-79"/>
              </a:rPr>
              <a:t>: אף לא הביאה אסתר המלכה עם המלך אל המשתה אשר עשתה כי אם אותי גם למחר אני קרוא לה עם המלך.  </a:t>
            </a:r>
          </a:p>
          <a:p>
            <a:pPr algn="just"/>
            <a:endParaRPr lang="he-IL" sz="2400" dirty="0">
              <a:latin typeface="Narkisim" panose="020E0502050101010101" pitchFamily="34" charset="-79"/>
              <a:cs typeface="Narkisim" panose="020E0502050101010101" pitchFamily="34" charset="-79"/>
            </a:endParaRPr>
          </a:p>
          <a:p>
            <a:pPr algn="just"/>
            <a:endParaRPr lang="he-IL" sz="2400" dirty="0">
              <a:latin typeface="Narkisim" panose="020E0502050101010101" pitchFamily="34" charset="-79"/>
              <a:cs typeface="Narkisim" panose="020E0502050101010101" pitchFamily="34" charset="-79"/>
            </a:endParaRPr>
          </a:p>
          <a:p>
            <a:pPr algn="just"/>
            <a:endParaRPr lang="he-IL" sz="2400" dirty="0">
              <a:latin typeface="Narkisim" panose="020E0502050101010101" pitchFamily="34" charset="-79"/>
              <a:cs typeface="Narkisim" panose="020E0502050101010101" pitchFamily="34" charset="-79"/>
            </a:endParaRPr>
          </a:p>
        </p:txBody>
      </p:sp>
      <p:sp>
        <p:nvSpPr>
          <p:cNvPr id="5" name="מציין מיקום טקסט 4">
            <a:extLst>
              <a:ext uri="{FF2B5EF4-FFF2-40B4-BE49-F238E27FC236}">
                <a16:creationId xmlns:a16="http://schemas.microsoft.com/office/drawing/2014/main" id="{9E241ED1-B762-4230-947F-81CDDBDC2338}"/>
              </a:ext>
            </a:extLst>
          </p:cNvPr>
          <p:cNvSpPr>
            <a:spLocks noGrp="1"/>
          </p:cNvSpPr>
          <p:nvPr>
            <p:ph type="body" sz="quarter" idx="3"/>
          </p:nvPr>
        </p:nvSpPr>
        <p:spPr>
          <a:xfrm>
            <a:off x="4231758" y="2183802"/>
            <a:ext cx="7274442" cy="823912"/>
          </a:xfrm>
        </p:spPr>
        <p:txBody>
          <a:bodyPr>
            <a:normAutofit/>
          </a:bodyPr>
          <a:lstStyle/>
          <a:p>
            <a:r>
              <a:rPr lang="he-IL" dirty="0" err="1"/>
              <a:t>הרודוטוס</a:t>
            </a:r>
            <a:r>
              <a:rPr lang="he-IL" dirty="0"/>
              <a:t>, היסטוריות ספר ראשון (ימי כורש)</a:t>
            </a:r>
          </a:p>
        </p:txBody>
      </p:sp>
      <p:sp>
        <p:nvSpPr>
          <p:cNvPr id="6" name="מציין מיקום תוכן 5">
            <a:extLst>
              <a:ext uri="{FF2B5EF4-FFF2-40B4-BE49-F238E27FC236}">
                <a16:creationId xmlns:a16="http://schemas.microsoft.com/office/drawing/2014/main" id="{20D71ABA-780E-4958-8051-9BEA8BBE5A11}"/>
              </a:ext>
            </a:extLst>
          </p:cNvPr>
          <p:cNvSpPr>
            <a:spLocks noGrp="1"/>
          </p:cNvSpPr>
          <p:nvPr>
            <p:ph sz="quarter" idx="4"/>
          </p:nvPr>
        </p:nvSpPr>
        <p:spPr>
          <a:xfrm>
            <a:off x="3965944" y="3132666"/>
            <a:ext cx="7540256" cy="3086019"/>
          </a:xfrm>
        </p:spPr>
        <p:txBody>
          <a:bodyPr>
            <a:normAutofit/>
          </a:bodyPr>
          <a:lstStyle/>
          <a:p>
            <a:pPr algn="just"/>
            <a:r>
              <a:rPr lang="he-IL" sz="3000" dirty="0">
                <a:solidFill>
                  <a:srgbClr val="2B0D22"/>
                </a:solidFill>
                <a:latin typeface="Narkisim" panose="020E0502050101010101" pitchFamily="34" charset="-79"/>
                <a:cs typeface="Narkisim" panose="020E0502050101010101" pitchFamily="34" charset="-79"/>
              </a:rPr>
              <a:t>כשמוע </a:t>
            </a:r>
            <a:r>
              <a:rPr lang="he-IL" sz="3000" dirty="0" err="1">
                <a:solidFill>
                  <a:srgbClr val="2B0D22"/>
                </a:solidFill>
                <a:latin typeface="Narkisim" panose="020E0502050101010101" pitchFamily="34" charset="-79"/>
                <a:cs typeface="Narkisim" panose="020E0502050101010101" pitchFamily="34" charset="-79"/>
              </a:rPr>
              <a:t>הרפגוס</a:t>
            </a:r>
            <a:r>
              <a:rPr lang="he-IL" sz="3000" dirty="0">
                <a:solidFill>
                  <a:srgbClr val="2B0D22"/>
                </a:solidFill>
                <a:latin typeface="Narkisim" panose="020E0502050101010101" pitchFamily="34" charset="-79"/>
                <a:cs typeface="Narkisim" panose="020E0502050101010101" pitchFamily="34" charset="-79"/>
              </a:rPr>
              <a:t> את הדברים האלה, </a:t>
            </a:r>
            <a:r>
              <a:rPr lang="he-IL" sz="3000" dirty="0" err="1">
                <a:solidFill>
                  <a:srgbClr val="2B0D22"/>
                </a:solidFill>
                <a:latin typeface="Narkisim" panose="020E0502050101010101" pitchFamily="34" charset="-79"/>
                <a:cs typeface="Narkisim" panose="020E0502050101010101" pitchFamily="34" charset="-79"/>
              </a:rPr>
              <a:t>השתחוה</a:t>
            </a:r>
            <a:r>
              <a:rPr lang="he-IL" sz="3000" dirty="0">
                <a:solidFill>
                  <a:srgbClr val="2B0D22"/>
                </a:solidFill>
                <a:latin typeface="Narkisim" panose="020E0502050101010101" pitchFamily="34" charset="-79"/>
                <a:cs typeface="Narkisim" panose="020E0502050101010101" pitchFamily="34" charset="-79"/>
              </a:rPr>
              <a:t> אפים ארצה והיה מאושר בלבו, כי המשגה אשר שגה נהפך לטובה וכי הוזמן לסעודה בתנאים טובים כאלה והלך לביתו, ובבואו הביתה מהר ושלח את בנו, הוא היה יחידו, בן שלש-עשרה שנה בערך, </a:t>
            </a:r>
            <a:r>
              <a:rPr lang="he-IL" sz="3000" dirty="0" err="1">
                <a:solidFill>
                  <a:srgbClr val="2B0D22"/>
                </a:solidFill>
                <a:latin typeface="Narkisim" panose="020E0502050101010101" pitchFamily="34" charset="-79"/>
                <a:cs typeface="Narkisim" panose="020E0502050101010101" pitchFamily="34" charset="-79"/>
              </a:rPr>
              <a:t>ויצוהו</a:t>
            </a:r>
            <a:r>
              <a:rPr lang="he-IL" sz="3000" dirty="0">
                <a:solidFill>
                  <a:srgbClr val="2B0D22"/>
                </a:solidFill>
                <a:latin typeface="Narkisim" panose="020E0502050101010101" pitchFamily="34" charset="-79"/>
                <a:cs typeface="Narkisim" panose="020E0502050101010101" pitchFamily="34" charset="-79"/>
              </a:rPr>
              <a:t> ללכת אל </a:t>
            </a:r>
            <a:r>
              <a:rPr lang="he-IL" sz="3000" dirty="0" err="1">
                <a:solidFill>
                  <a:srgbClr val="2B0D22"/>
                </a:solidFill>
                <a:latin typeface="Narkisim" panose="020E0502050101010101" pitchFamily="34" charset="-79"/>
                <a:cs typeface="Narkisim" panose="020E0502050101010101" pitchFamily="34" charset="-79"/>
              </a:rPr>
              <a:t>אסטיאגיס</a:t>
            </a:r>
            <a:r>
              <a:rPr lang="he-IL" sz="3000" dirty="0">
                <a:solidFill>
                  <a:srgbClr val="2B0D22"/>
                </a:solidFill>
                <a:latin typeface="Narkisim" panose="020E0502050101010101" pitchFamily="34" charset="-79"/>
                <a:cs typeface="Narkisim" panose="020E0502050101010101" pitchFamily="34" charset="-79"/>
              </a:rPr>
              <a:t> ולעשות את אשר </a:t>
            </a:r>
            <a:r>
              <a:rPr lang="he-IL" sz="3000" dirty="0" err="1">
                <a:solidFill>
                  <a:srgbClr val="2B0D22"/>
                </a:solidFill>
                <a:latin typeface="Narkisim" panose="020E0502050101010101" pitchFamily="34" charset="-79"/>
                <a:cs typeface="Narkisim" panose="020E0502050101010101" pitchFamily="34" charset="-79"/>
              </a:rPr>
              <a:t>יצוהו</a:t>
            </a:r>
            <a:r>
              <a:rPr lang="he-IL" sz="3000" dirty="0">
                <a:solidFill>
                  <a:srgbClr val="2B0D22"/>
                </a:solidFill>
                <a:latin typeface="Narkisim" panose="020E0502050101010101" pitchFamily="34" charset="-79"/>
                <a:cs typeface="Narkisim" panose="020E0502050101010101" pitchFamily="34" charset="-79"/>
              </a:rPr>
              <a:t>, והוא בשמחתו הגדולה ספר לאשתו כל אשר </a:t>
            </a:r>
            <a:r>
              <a:rPr lang="he-IL" sz="3000" dirty="0" err="1">
                <a:solidFill>
                  <a:srgbClr val="2B0D22"/>
                </a:solidFill>
                <a:latin typeface="Narkisim" panose="020E0502050101010101" pitchFamily="34" charset="-79"/>
                <a:cs typeface="Narkisim" panose="020E0502050101010101" pitchFamily="34" charset="-79"/>
              </a:rPr>
              <a:t>קרהו</a:t>
            </a:r>
            <a:endParaRPr lang="he-IL" sz="3000" dirty="0"/>
          </a:p>
        </p:txBody>
      </p:sp>
    </p:spTree>
    <p:extLst>
      <p:ext uri="{BB962C8B-B14F-4D97-AF65-F5344CB8AC3E}">
        <p14:creationId xmlns:p14="http://schemas.microsoft.com/office/powerpoint/2010/main" val="295923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AB5C8C-431A-4BC1-8E91-2DA9EE7B8E7F}"/>
              </a:ext>
            </a:extLst>
          </p:cNvPr>
          <p:cNvSpPr>
            <a:spLocks noGrp="1"/>
          </p:cNvSpPr>
          <p:nvPr>
            <p:ph type="title"/>
          </p:nvPr>
        </p:nvSpPr>
        <p:spPr/>
        <p:txBody>
          <a:bodyPr/>
          <a:lstStyle/>
          <a:p>
            <a:r>
              <a:rPr lang="he-IL" dirty="0" err="1"/>
              <a:t>הרודוטוס</a:t>
            </a:r>
            <a:r>
              <a:rPr lang="he-IL" dirty="0"/>
              <a:t> </a:t>
            </a:r>
          </a:p>
        </p:txBody>
      </p:sp>
      <p:sp>
        <p:nvSpPr>
          <p:cNvPr id="4" name="מציין מיקום טקסט 3">
            <a:extLst>
              <a:ext uri="{FF2B5EF4-FFF2-40B4-BE49-F238E27FC236}">
                <a16:creationId xmlns:a16="http://schemas.microsoft.com/office/drawing/2014/main" id="{6844738F-7502-45D9-A0C4-26C8F74F2FA0}"/>
              </a:ext>
            </a:extLst>
          </p:cNvPr>
          <p:cNvSpPr>
            <a:spLocks noGrp="1"/>
          </p:cNvSpPr>
          <p:nvPr>
            <p:ph type="body" idx="1"/>
          </p:nvPr>
        </p:nvSpPr>
        <p:spPr>
          <a:xfrm>
            <a:off x="520995" y="2183802"/>
            <a:ext cx="2264735" cy="823912"/>
          </a:xfrm>
        </p:spPr>
        <p:txBody>
          <a:bodyPr>
            <a:normAutofit/>
          </a:bodyPr>
          <a:lstStyle/>
          <a:p>
            <a:r>
              <a:rPr lang="he-IL" dirty="0"/>
              <a:t>אסתר, ה', </a:t>
            </a:r>
            <a:r>
              <a:rPr lang="he-IL" dirty="0" err="1"/>
              <a:t>ג+ו</a:t>
            </a:r>
            <a:endParaRPr lang="he-IL" dirty="0"/>
          </a:p>
        </p:txBody>
      </p:sp>
      <p:sp>
        <p:nvSpPr>
          <p:cNvPr id="3" name="מציין מיקום תוכן 2">
            <a:extLst>
              <a:ext uri="{FF2B5EF4-FFF2-40B4-BE49-F238E27FC236}">
                <a16:creationId xmlns:a16="http://schemas.microsoft.com/office/drawing/2014/main" id="{17F896F7-CEC3-4AF5-B6C9-3B3F79E28A63}"/>
              </a:ext>
            </a:extLst>
          </p:cNvPr>
          <p:cNvSpPr>
            <a:spLocks noGrp="1"/>
          </p:cNvSpPr>
          <p:nvPr>
            <p:ph sz="half" idx="2"/>
          </p:nvPr>
        </p:nvSpPr>
        <p:spPr>
          <a:xfrm>
            <a:off x="520995" y="3132666"/>
            <a:ext cx="2030820" cy="3086019"/>
          </a:xfrm>
        </p:spPr>
        <p:txBody>
          <a:bodyPr>
            <a:noAutofit/>
          </a:bodyPr>
          <a:lstStyle/>
          <a:p>
            <a:pPr algn="just"/>
            <a:r>
              <a:rPr lang="he-IL" sz="2800" dirty="0">
                <a:latin typeface="Narkisim" panose="020E0502050101010101" pitchFamily="34" charset="-79"/>
                <a:cs typeface="Narkisim" panose="020E0502050101010101" pitchFamily="34" charset="-79"/>
              </a:rPr>
              <a:t>„ויאמר לה המלך, מה לך אסתר המלכה ומה בקשתך עד חצי המלכות </a:t>
            </a:r>
            <a:r>
              <a:rPr lang="he-IL" sz="2800" dirty="0" err="1">
                <a:latin typeface="Narkisim" panose="020E0502050101010101" pitchFamily="34" charset="-79"/>
                <a:cs typeface="Narkisim" panose="020E0502050101010101" pitchFamily="34" charset="-79"/>
              </a:rPr>
              <a:t>וינתן</a:t>
            </a:r>
            <a:r>
              <a:rPr lang="he-IL" sz="2800" dirty="0">
                <a:latin typeface="Narkisim" panose="020E0502050101010101" pitchFamily="34" charset="-79"/>
                <a:cs typeface="Narkisim" panose="020E0502050101010101" pitchFamily="34" charset="-79"/>
              </a:rPr>
              <a:t> לך“.  </a:t>
            </a:r>
          </a:p>
        </p:txBody>
      </p:sp>
      <p:sp>
        <p:nvSpPr>
          <p:cNvPr id="5" name="מציין מיקום טקסט 4">
            <a:extLst>
              <a:ext uri="{FF2B5EF4-FFF2-40B4-BE49-F238E27FC236}">
                <a16:creationId xmlns:a16="http://schemas.microsoft.com/office/drawing/2014/main" id="{0D4DE1F3-3F8A-4BC8-870F-8E36B53F432C}"/>
              </a:ext>
            </a:extLst>
          </p:cNvPr>
          <p:cNvSpPr>
            <a:spLocks noGrp="1"/>
          </p:cNvSpPr>
          <p:nvPr>
            <p:ph type="body" sz="quarter" idx="3"/>
          </p:nvPr>
        </p:nvSpPr>
        <p:spPr>
          <a:xfrm>
            <a:off x="6400800" y="1807871"/>
            <a:ext cx="5105400" cy="823912"/>
          </a:xfrm>
        </p:spPr>
        <p:txBody>
          <a:bodyPr>
            <a:normAutofit/>
          </a:bodyPr>
          <a:lstStyle/>
          <a:p>
            <a:r>
              <a:rPr lang="he-IL" dirty="0" err="1"/>
              <a:t>הרודוטוס</a:t>
            </a:r>
            <a:r>
              <a:rPr lang="he-IL" dirty="0"/>
              <a:t>, היסטוריות, פרק תשיעי</a:t>
            </a:r>
          </a:p>
        </p:txBody>
      </p:sp>
      <p:sp>
        <p:nvSpPr>
          <p:cNvPr id="6" name="מציין מיקום תוכן 5">
            <a:extLst>
              <a:ext uri="{FF2B5EF4-FFF2-40B4-BE49-F238E27FC236}">
                <a16:creationId xmlns:a16="http://schemas.microsoft.com/office/drawing/2014/main" id="{6545DBB5-D83E-45A2-8658-C4A423ED5D65}"/>
              </a:ext>
            </a:extLst>
          </p:cNvPr>
          <p:cNvSpPr>
            <a:spLocks noGrp="1"/>
          </p:cNvSpPr>
          <p:nvPr>
            <p:ph sz="quarter" idx="4"/>
          </p:nvPr>
        </p:nvSpPr>
        <p:spPr>
          <a:xfrm>
            <a:off x="3125972" y="2732567"/>
            <a:ext cx="8793126" cy="3902149"/>
          </a:xfrm>
        </p:spPr>
        <p:txBody>
          <a:bodyPr>
            <a:normAutofit fontScale="92500" lnSpcReduction="10000"/>
          </a:bodyPr>
          <a:lstStyle/>
          <a:p>
            <a:pPr algn="just"/>
            <a:r>
              <a:rPr lang="he-IL" sz="2800" dirty="0">
                <a:solidFill>
                  <a:srgbClr val="2B0D22"/>
                </a:solidFill>
                <a:latin typeface="Narkisim" panose="020E0502050101010101" pitchFamily="34" charset="-79"/>
                <a:cs typeface="Narkisim" panose="020E0502050101010101" pitchFamily="34" charset="-79"/>
              </a:rPr>
              <a:t>ברבות הימים נגלה הדבר (הפילגש) באופן כזה:</a:t>
            </a:r>
          </a:p>
          <a:p>
            <a:pPr marL="0" indent="0" algn="just">
              <a:buNone/>
            </a:pPr>
            <a:r>
              <a:rPr lang="he-IL" sz="2800" dirty="0" err="1">
                <a:solidFill>
                  <a:srgbClr val="2B0D22"/>
                </a:solidFill>
                <a:latin typeface="Narkisim" panose="020E0502050101010101" pitchFamily="34" charset="-79"/>
                <a:cs typeface="Narkisim" panose="020E0502050101010101" pitchFamily="34" charset="-79"/>
              </a:rPr>
              <a:t>אמיסטריס</a:t>
            </a:r>
            <a:r>
              <a:rPr lang="he-IL" sz="2800" dirty="0">
                <a:solidFill>
                  <a:srgbClr val="2B0D22"/>
                </a:solidFill>
                <a:latin typeface="Narkisim" panose="020E0502050101010101" pitchFamily="34" charset="-79"/>
                <a:cs typeface="Narkisim" panose="020E0502050101010101" pitchFamily="34" charset="-79"/>
              </a:rPr>
              <a:t> אשת </a:t>
            </a:r>
            <a:r>
              <a:rPr lang="he-IL" sz="2800" dirty="0" err="1">
                <a:latin typeface="Narkisim" panose="020E0502050101010101" pitchFamily="34" charset="-79"/>
                <a:cs typeface="Narkisim" panose="020E0502050101010101" pitchFamily="34" charset="-79"/>
              </a:rPr>
              <a:t>כסרכסס</a:t>
            </a:r>
            <a:r>
              <a:rPr lang="he-IL" sz="2800" dirty="0">
                <a:solidFill>
                  <a:srgbClr val="2B0D22"/>
                </a:solidFill>
                <a:latin typeface="Narkisim" panose="020E0502050101010101" pitchFamily="34" charset="-79"/>
                <a:cs typeface="Narkisim" panose="020E0502050101010101" pitchFamily="34" charset="-79"/>
              </a:rPr>
              <a:t> ארגה מעיל גדול צבעוני וראוי להראות ונתנה אותו </a:t>
            </a:r>
            <a:r>
              <a:rPr lang="he-IL" sz="2800" dirty="0" err="1">
                <a:solidFill>
                  <a:srgbClr val="2B0D22"/>
                </a:solidFill>
                <a:latin typeface="Narkisim" panose="020E0502050101010101" pitchFamily="34" charset="-79"/>
                <a:cs typeface="Narkisim" panose="020E0502050101010101" pitchFamily="34" charset="-79"/>
              </a:rPr>
              <a:t>ל</a:t>
            </a:r>
            <a:r>
              <a:rPr lang="he-IL" sz="2800" dirty="0" err="1">
                <a:latin typeface="Narkisim" panose="020E0502050101010101" pitchFamily="34" charset="-79"/>
                <a:cs typeface="Narkisim" panose="020E0502050101010101" pitchFamily="34" charset="-79"/>
              </a:rPr>
              <a:t>כסרכסס</a:t>
            </a:r>
            <a:r>
              <a:rPr lang="he-IL" sz="2800" dirty="0">
                <a:solidFill>
                  <a:srgbClr val="2B0D22"/>
                </a:solidFill>
                <a:latin typeface="Narkisim" panose="020E0502050101010101" pitchFamily="34" charset="-79"/>
                <a:cs typeface="Narkisim" panose="020E0502050101010101" pitchFamily="34" charset="-79"/>
              </a:rPr>
              <a:t>. הוא שמח, לבש אותו והלך אל </a:t>
            </a:r>
            <a:r>
              <a:rPr lang="he-IL" sz="2800" dirty="0" err="1">
                <a:solidFill>
                  <a:srgbClr val="2B0D22"/>
                </a:solidFill>
                <a:latin typeface="Narkisim" panose="020E0502050101010101" pitchFamily="34" charset="-79"/>
                <a:cs typeface="Narkisim" panose="020E0502050101010101" pitchFamily="34" charset="-79"/>
              </a:rPr>
              <a:t>אַרְטַאִינְטֵי</a:t>
            </a:r>
            <a:r>
              <a:rPr lang="he-IL" sz="2800" dirty="0">
                <a:solidFill>
                  <a:srgbClr val="2B0D22"/>
                </a:solidFill>
                <a:latin typeface="Narkisim" panose="020E0502050101010101" pitchFamily="34" charset="-79"/>
                <a:cs typeface="Narkisim" panose="020E0502050101010101" pitchFamily="34" charset="-79"/>
              </a:rPr>
              <a:t>. ויען כי גם זו שמחה, </a:t>
            </a:r>
            <a:r>
              <a:rPr lang="he-IL" sz="2800" dirty="0" err="1">
                <a:solidFill>
                  <a:srgbClr val="2B0D22"/>
                </a:solidFill>
                <a:latin typeface="Narkisim" panose="020E0502050101010101" pitchFamily="34" charset="-79"/>
                <a:cs typeface="Narkisim" panose="020E0502050101010101" pitchFamily="34" charset="-79"/>
              </a:rPr>
              <a:t>צוה</a:t>
            </a:r>
            <a:r>
              <a:rPr lang="he-IL" sz="2800" dirty="0">
                <a:solidFill>
                  <a:srgbClr val="2B0D22"/>
                </a:solidFill>
                <a:latin typeface="Narkisim" panose="020E0502050101010101" pitchFamily="34" charset="-79"/>
                <a:cs typeface="Narkisim" panose="020E0502050101010101" pitchFamily="34" charset="-79"/>
              </a:rPr>
              <a:t> לה לדרוש מה שהיא רוצה בעד כל הטובות שהיא עשתה לו. כי כל מה שתדרוש, תשיג. ויען כי אסון עמד לבוא עליה ועל כל משפחתה, אמרה על זה </a:t>
            </a:r>
            <a:r>
              <a:rPr lang="he-IL" sz="2800" dirty="0" err="1">
                <a:solidFill>
                  <a:srgbClr val="2B0D22"/>
                </a:solidFill>
                <a:latin typeface="Narkisim" panose="020E0502050101010101" pitchFamily="34" charset="-79"/>
                <a:cs typeface="Narkisim" panose="020E0502050101010101" pitchFamily="34" charset="-79"/>
              </a:rPr>
              <a:t>ל</a:t>
            </a:r>
            <a:r>
              <a:rPr lang="he-IL" sz="2800" dirty="0" err="1">
                <a:latin typeface="Narkisim" panose="020E0502050101010101" pitchFamily="34" charset="-79"/>
                <a:cs typeface="Narkisim" panose="020E0502050101010101" pitchFamily="34" charset="-79"/>
              </a:rPr>
              <a:t>כסרכסס</a:t>
            </a:r>
            <a:r>
              <a:rPr lang="he-IL" sz="2800" dirty="0">
                <a:solidFill>
                  <a:srgbClr val="2B0D22"/>
                </a:solidFill>
                <a:latin typeface="Narkisim" panose="020E0502050101010101" pitchFamily="34" charset="-79"/>
                <a:cs typeface="Narkisim" panose="020E0502050101010101" pitchFamily="34" charset="-79"/>
              </a:rPr>
              <a:t>: „</a:t>
            </a:r>
            <a:r>
              <a:rPr lang="he-IL" sz="2800" dirty="0" err="1">
                <a:solidFill>
                  <a:srgbClr val="2B0D22"/>
                </a:solidFill>
                <a:latin typeface="Narkisim" panose="020E0502050101010101" pitchFamily="34" charset="-79"/>
                <a:cs typeface="Narkisim" panose="020E0502050101010101" pitchFamily="34" charset="-79"/>
              </a:rPr>
              <a:t>תתן</a:t>
            </a:r>
            <a:r>
              <a:rPr lang="he-IL" sz="2800" dirty="0">
                <a:solidFill>
                  <a:srgbClr val="2B0D22"/>
                </a:solidFill>
                <a:latin typeface="Narkisim" panose="020E0502050101010101" pitchFamily="34" charset="-79"/>
                <a:cs typeface="Narkisim" panose="020E0502050101010101" pitchFamily="34" charset="-79"/>
              </a:rPr>
              <a:t> לי מה שאדרוש ממך?“ הוא חשב שהיא תדרוש כל דבר אחר והבטיח בשבועה. כאשר נשבע, דרשה בלי פחד את המעיל. </a:t>
            </a:r>
            <a:r>
              <a:rPr lang="he-IL" sz="2800" dirty="0" err="1">
                <a:latin typeface="Narkisim" panose="020E0502050101010101" pitchFamily="34" charset="-79"/>
                <a:cs typeface="Narkisim" panose="020E0502050101010101" pitchFamily="34" charset="-79"/>
              </a:rPr>
              <a:t>כסרכסס</a:t>
            </a:r>
            <a:r>
              <a:rPr lang="he-IL" sz="2800" dirty="0">
                <a:solidFill>
                  <a:srgbClr val="2B0D22"/>
                </a:solidFill>
                <a:latin typeface="Narkisim" panose="020E0502050101010101" pitchFamily="34" charset="-79"/>
                <a:cs typeface="Narkisim" panose="020E0502050101010101" pitchFamily="34" charset="-79"/>
              </a:rPr>
              <a:t> התאמץ להשתמט כי לא רצה לתת, לא משום סבה אחרת מאשר בפחדו מפני </a:t>
            </a:r>
            <a:r>
              <a:rPr lang="he-IL" sz="2800" dirty="0" err="1">
                <a:solidFill>
                  <a:srgbClr val="2B0D22"/>
                </a:solidFill>
                <a:latin typeface="Narkisim" panose="020E0502050101010101" pitchFamily="34" charset="-79"/>
                <a:cs typeface="Narkisim" panose="020E0502050101010101" pitchFamily="34" charset="-79"/>
              </a:rPr>
              <a:t>אמיסטריס</a:t>
            </a:r>
            <a:r>
              <a:rPr lang="he-IL" sz="2800" dirty="0">
                <a:solidFill>
                  <a:srgbClr val="2B0D22"/>
                </a:solidFill>
                <a:latin typeface="Narkisim" panose="020E0502050101010101" pitchFamily="34" charset="-79"/>
                <a:cs typeface="Narkisim" panose="020E0502050101010101" pitchFamily="34" charset="-79"/>
              </a:rPr>
              <a:t>, לבל יודע לה </a:t>
            </a:r>
            <a:r>
              <a:rPr lang="he-IL" sz="2800" dirty="0" err="1">
                <a:solidFill>
                  <a:srgbClr val="2B0D22"/>
                </a:solidFill>
                <a:latin typeface="Narkisim" panose="020E0502050101010101" pitchFamily="34" charset="-79"/>
                <a:cs typeface="Narkisim" panose="020E0502050101010101" pitchFamily="34" charset="-79"/>
              </a:rPr>
              <a:t>הכל</a:t>
            </a:r>
            <a:r>
              <a:rPr lang="he-IL" sz="2800" dirty="0">
                <a:solidFill>
                  <a:srgbClr val="2B0D22"/>
                </a:solidFill>
                <a:latin typeface="Narkisim" panose="020E0502050101010101" pitchFamily="34" charset="-79"/>
                <a:cs typeface="Narkisim" panose="020E0502050101010101" pitchFamily="34" charset="-79"/>
              </a:rPr>
              <a:t> אחרי שעלה בה חשד זה כבר. הוא הציע לה ערים וזהב לאין מספר וצבא, שעליו לא ימשול איש מלבדה. אצל הפרסים צבא הוא מתנה גדולה מאד.</a:t>
            </a:r>
            <a:endParaRPr lang="he-IL" sz="28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57831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AB5C8C-431A-4BC1-8E91-2DA9EE7B8E7F}"/>
              </a:ext>
            </a:extLst>
          </p:cNvPr>
          <p:cNvSpPr>
            <a:spLocks noGrp="1"/>
          </p:cNvSpPr>
          <p:nvPr>
            <p:ph type="title"/>
          </p:nvPr>
        </p:nvSpPr>
        <p:spPr/>
        <p:txBody>
          <a:bodyPr/>
          <a:lstStyle/>
          <a:p>
            <a:r>
              <a:rPr lang="he-IL" dirty="0" err="1"/>
              <a:t>הרודוטוס</a:t>
            </a:r>
            <a:r>
              <a:rPr lang="he-IL" dirty="0"/>
              <a:t> </a:t>
            </a:r>
          </a:p>
        </p:txBody>
      </p:sp>
      <p:sp>
        <p:nvSpPr>
          <p:cNvPr id="4" name="מציין מיקום טקסט 3">
            <a:extLst>
              <a:ext uri="{FF2B5EF4-FFF2-40B4-BE49-F238E27FC236}">
                <a16:creationId xmlns:a16="http://schemas.microsoft.com/office/drawing/2014/main" id="{3507F119-FBE3-43F5-9F07-BD7AF1BD0810}"/>
              </a:ext>
            </a:extLst>
          </p:cNvPr>
          <p:cNvSpPr>
            <a:spLocks noGrp="1"/>
          </p:cNvSpPr>
          <p:nvPr>
            <p:ph type="body" idx="1"/>
          </p:nvPr>
        </p:nvSpPr>
        <p:spPr>
          <a:xfrm>
            <a:off x="914410" y="2183802"/>
            <a:ext cx="2466744" cy="823912"/>
          </a:xfrm>
        </p:spPr>
        <p:txBody>
          <a:bodyPr/>
          <a:lstStyle/>
          <a:p>
            <a:r>
              <a:rPr lang="he-IL" dirty="0"/>
              <a:t>אסתר, ח', ג'</a:t>
            </a:r>
          </a:p>
        </p:txBody>
      </p:sp>
      <p:sp>
        <p:nvSpPr>
          <p:cNvPr id="3" name="מציין מיקום תוכן 2">
            <a:extLst>
              <a:ext uri="{FF2B5EF4-FFF2-40B4-BE49-F238E27FC236}">
                <a16:creationId xmlns:a16="http://schemas.microsoft.com/office/drawing/2014/main" id="{17F896F7-CEC3-4AF5-B6C9-3B3F79E28A63}"/>
              </a:ext>
            </a:extLst>
          </p:cNvPr>
          <p:cNvSpPr>
            <a:spLocks noGrp="1"/>
          </p:cNvSpPr>
          <p:nvPr>
            <p:ph sz="half" idx="2"/>
          </p:nvPr>
        </p:nvSpPr>
        <p:spPr>
          <a:xfrm>
            <a:off x="685800" y="3132666"/>
            <a:ext cx="2876107" cy="3086019"/>
          </a:xfrm>
        </p:spPr>
        <p:txBody>
          <a:bodyPr>
            <a:normAutofit/>
          </a:bodyPr>
          <a:lstStyle/>
          <a:p>
            <a:pPr algn="just"/>
            <a:r>
              <a:rPr lang="he-IL" sz="4000" dirty="0">
                <a:latin typeface="Narkisim" panose="020E0502050101010101" pitchFamily="34" charset="-79"/>
                <a:cs typeface="Narkisim" panose="020E0502050101010101" pitchFamily="34" charset="-79"/>
              </a:rPr>
              <a:t>וַתּוֹסֶף אֶסְתֵּר, וַתְּדַבֵּר לִפְנֵי הַמֶּלֶךְ, וַתִּפֹּל, לִפְנֵי רַגְלָיו</a:t>
            </a:r>
          </a:p>
        </p:txBody>
      </p:sp>
      <p:sp>
        <p:nvSpPr>
          <p:cNvPr id="5" name="מציין מיקום טקסט 4">
            <a:extLst>
              <a:ext uri="{FF2B5EF4-FFF2-40B4-BE49-F238E27FC236}">
                <a16:creationId xmlns:a16="http://schemas.microsoft.com/office/drawing/2014/main" id="{04DD870F-E478-4259-B10F-1E252DA0242B}"/>
              </a:ext>
            </a:extLst>
          </p:cNvPr>
          <p:cNvSpPr>
            <a:spLocks noGrp="1"/>
          </p:cNvSpPr>
          <p:nvPr>
            <p:ph type="body" sz="quarter" idx="3"/>
          </p:nvPr>
        </p:nvSpPr>
        <p:spPr/>
        <p:txBody>
          <a:bodyPr/>
          <a:lstStyle/>
          <a:p>
            <a:r>
              <a:rPr lang="he-IL" dirty="0" err="1"/>
              <a:t>הרודוטוס</a:t>
            </a:r>
            <a:endParaRPr lang="he-IL" dirty="0"/>
          </a:p>
        </p:txBody>
      </p:sp>
      <p:sp>
        <p:nvSpPr>
          <p:cNvPr id="6" name="מציין מיקום תוכן 5">
            <a:extLst>
              <a:ext uri="{FF2B5EF4-FFF2-40B4-BE49-F238E27FC236}">
                <a16:creationId xmlns:a16="http://schemas.microsoft.com/office/drawing/2014/main" id="{8BE68187-9FC9-49CD-809A-CE8BFC48D3BF}"/>
              </a:ext>
            </a:extLst>
          </p:cNvPr>
          <p:cNvSpPr>
            <a:spLocks noGrp="1"/>
          </p:cNvSpPr>
          <p:nvPr>
            <p:ph sz="quarter" idx="4"/>
          </p:nvPr>
        </p:nvSpPr>
        <p:spPr>
          <a:xfrm>
            <a:off x="4189228" y="3132666"/>
            <a:ext cx="7316972" cy="3086019"/>
          </a:xfrm>
        </p:spPr>
        <p:txBody>
          <a:bodyPr>
            <a:normAutofit/>
          </a:bodyPr>
          <a:lstStyle/>
          <a:p>
            <a:pPr algn="just"/>
            <a:r>
              <a:rPr lang="he-IL" sz="3600" dirty="0">
                <a:solidFill>
                  <a:srgbClr val="2B0D22"/>
                </a:solidFill>
                <a:latin typeface="Narkisim" panose="020E0502050101010101" pitchFamily="34" charset="-79"/>
                <a:cs typeface="Narkisim" panose="020E0502050101010101" pitchFamily="34" charset="-79"/>
              </a:rPr>
              <a:t>וכאשר עלו משם לשושן ובאו לפני המלך </a:t>
            </a:r>
            <a:r>
              <a:rPr lang="he-IL" sz="3600" dirty="0" err="1">
                <a:solidFill>
                  <a:srgbClr val="2B0D22"/>
                </a:solidFill>
                <a:latin typeface="Narkisim" panose="020E0502050101010101" pitchFamily="34" charset="-79"/>
                <a:cs typeface="Narkisim" panose="020E0502050101010101" pitchFamily="34" charset="-79"/>
              </a:rPr>
              <a:t>ונצטוו</a:t>
            </a:r>
            <a:r>
              <a:rPr lang="he-IL" sz="3600" dirty="0">
                <a:solidFill>
                  <a:srgbClr val="2B0D22"/>
                </a:solidFill>
                <a:latin typeface="Narkisim" panose="020E0502050101010101" pitchFamily="34" charset="-79"/>
                <a:cs typeface="Narkisim" panose="020E0502050101010101" pitchFamily="34" charset="-79"/>
              </a:rPr>
              <a:t> תחלה מאת שומרי הראש וגם הכרחו להשתחוות לפני המלך ולפול על פניהם</a:t>
            </a:r>
            <a:endParaRPr lang="he-IL" sz="3600" dirty="0">
              <a:latin typeface="Narkisim" panose="020E0502050101010101" pitchFamily="34" charset="-79"/>
              <a:cs typeface="Narkisim" panose="020E0502050101010101" pitchFamily="34" charset="-79"/>
            </a:endParaRPr>
          </a:p>
          <a:p>
            <a:pPr algn="just"/>
            <a:endParaRPr lang="he-IL" sz="3200" dirty="0"/>
          </a:p>
        </p:txBody>
      </p:sp>
    </p:spTree>
    <p:extLst>
      <p:ext uri="{BB962C8B-B14F-4D97-AF65-F5344CB8AC3E}">
        <p14:creationId xmlns:p14="http://schemas.microsoft.com/office/powerpoint/2010/main" val="188874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C6E97B0-BCA0-460A-A7D0-8149AED844CD}"/>
              </a:ext>
            </a:extLst>
          </p:cNvPr>
          <p:cNvSpPr>
            <a:spLocks noGrp="1"/>
          </p:cNvSpPr>
          <p:nvPr>
            <p:ph type="title"/>
          </p:nvPr>
        </p:nvSpPr>
        <p:spPr/>
        <p:txBody>
          <a:bodyPr>
            <a:normAutofit/>
          </a:bodyPr>
          <a:lstStyle/>
          <a:p>
            <a:r>
              <a:rPr lang="he-IL" sz="6000" dirty="0"/>
              <a:t>סיפורו של </a:t>
            </a:r>
            <a:r>
              <a:rPr lang="he-IL" sz="6000" dirty="0" err="1"/>
              <a:t>כסרכסס</a:t>
            </a:r>
            <a:endParaRPr lang="he-IL" sz="6000" dirty="0"/>
          </a:p>
        </p:txBody>
      </p:sp>
      <p:sp>
        <p:nvSpPr>
          <p:cNvPr id="3" name="מציין מיקום טקסט 2">
            <a:extLst>
              <a:ext uri="{FF2B5EF4-FFF2-40B4-BE49-F238E27FC236}">
                <a16:creationId xmlns:a16="http://schemas.microsoft.com/office/drawing/2014/main" id="{3F69FB98-DEF1-4E54-AD8F-8DA24871AA98}"/>
              </a:ext>
            </a:extLst>
          </p:cNvPr>
          <p:cNvSpPr>
            <a:spLocks noGrp="1"/>
          </p:cNvSpPr>
          <p:nvPr>
            <p:ph type="body" idx="1"/>
          </p:nvPr>
        </p:nvSpPr>
        <p:spPr/>
        <p:txBody>
          <a:bodyPr>
            <a:normAutofit/>
          </a:bodyPr>
          <a:lstStyle/>
          <a:p>
            <a:r>
              <a:rPr lang="he-IL" sz="3600" dirty="0"/>
              <a:t>השוואות בין דמותו כאן ושם</a:t>
            </a:r>
          </a:p>
        </p:txBody>
      </p:sp>
    </p:spTree>
    <p:extLst>
      <p:ext uri="{BB962C8B-B14F-4D97-AF65-F5344CB8AC3E}">
        <p14:creationId xmlns:p14="http://schemas.microsoft.com/office/powerpoint/2010/main" val="257144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AB5C8C-431A-4BC1-8E91-2DA9EE7B8E7F}"/>
              </a:ext>
            </a:extLst>
          </p:cNvPr>
          <p:cNvSpPr>
            <a:spLocks noGrp="1"/>
          </p:cNvSpPr>
          <p:nvPr>
            <p:ph type="title"/>
          </p:nvPr>
        </p:nvSpPr>
        <p:spPr/>
        <p:txBody>
          <a:bodyPr/>
          <a:lstStyle/>
          <a:p>
            <a:r>
              <a:rPr lang="he-IL" dirty="0" err="1"/>
              <a:t>הרודוטוס</a:t>
            </a:r>
            <a:r>
              <a:rPr lang="he-IL" dirty="0"/>
              <a:t> </a:t>
            </a:r>
          </a:p>
        </p:txBody>
      </p:sp>
      <p:sp>
        <p:nvSpPr>
          <p:cNvPr id="4" name="מציין מיקום טקסט 3">
            <a:extLst>
              <a:ext uri="{FF2B5EF4-FFF2-40B4-BE49-F238E27FC236}">
                <a16:creationId xmlns:a16="http://schemas.microsoft.com/office/drawing/2014/main" id="{69574963-854E-47E7-925A-6D1C3B3DCC63}"/>
              </a:ext>
            </a:extLst>
          </p:cNvPr>
          <p:cNvSpPr>
            <a:spLocks noGrp="1"/>
          </p:cNvSpPr>
          <p:nvPr>
            <p:ph type="body" idx="1"/>
          </p:nvPr>
        </p:nvSpPr>
        <p:spPr>
          <a:xfrm>
            <a:off x="914410" y="2183802"/>
            <a:ext cx="1828792" cy="823912"/>
          </a:xfrm>
        </p:spPr>
        <p:txBody>
          <a:bodyPr/>
          <a:lstStyle/>
          <a:p>
            <a:r>
              <a:rPr lang="he-IL" dirty="0">
                <a:latin typeface="Narkisim" panose="020E0502050101010101" pitchFamily="34" charset="-79"/>
                <a:cs typeface="Narkisim" panose="020E0502050101010101" pitchFamily="34" charset="-79"/>
              </a:rPr>
              <a:t>אסתר ג' י"א</a:t>
            </a:r>
            <a:endParaRPr lang="he-IL" dirty="0"/>
          </a:p>
        </p:txBody>
      </p:sp>
      <p:sp>
        <p:nvSpPr>
          <p:cNvPr id="3" name="מציין מיקום תוכן 2">
            <a:extLst>
              <a:ext uri="{FF2B5EF4-FFF2-40B4-BE49-F238E27FC236}">
                <a16:creationId xmlns:a16="http://schemas.microsoft.com/office/drawing/2014/main" id="{17F896F7-CEC3-4AF5-B6C9-3B3F79E28A63}"/>
              </a:ext>
            </a:extLst>
          </p:cNvPr>
          <p:cNvSpPr>
            <a:spLocks noGrp="1"/>
          </p:cNvSpPr>
          <p:nvPr>
            <p:ph sz="half" idx="2"/>
          </p:nvPr>
        </p:nvSpPr>
        <p:spPr>
          <a:xfrm>
            <a:off x="308344" y="3132665"/>
            <a:ext cx="2222206" cy="3086019"/>
          </a:xfrm>
        </p:spPr>
        <p:txBody>
          <a:bodyPr>
            <a:normAutofit lnSpcReduction="10000"/>
          </a:bodyPr>
          <a:lstStyle/>
          <a:p>
            <a:pPr algn="just"/>
            <a:r>
              <a:rPr lang="he-IL" sz="2800" dirty="0">
                <a:latin typeface="Narkisim" panose="020E0502050101010101" pitchFamily="34" charset="-79"/>
                <a:cs typeface="Narkisim" panose="020E0502050101010101" pitchFamily="34" charset="-79"/>
              </a:rPr>
              <a:t>„ויאמר המלך להמן הכסף נתון לך והעם לעשות בו כטוב בעיניך“. </a:t>
            </a:r>
          </a:p>
          <a:p>
            <a:pPr algn="just"/>
            <a:endParaRPr lang="he-IL" sz="2800" dirty="0">
              <a:latin typeface="Narkisim" panose="020E0502050101010101" pitchFamily="34" charset="-79"/>
              <a:cs typeface="Narkisim" panose="020E0502050101010101" pitchFamily="34" charset="-79"/>
            </a:endParaRPr>
          </a:p>
          <a:p>
            <a:pPr algn="just"/>
            <a:endParaRPr lang="he-IL" sz="2800" dirty="0">
              <a:latin typeface="Narkisim" panose="020E0502050101010101" pitchFamily="34" charset="-79"/>
              <a:cs typeface="Narkisim" panose="020E0502050101010101" pitchFamily="34" charset="-79"/>
            </a:endParaRPr>
          </a:p>
        </p:txBody>
      </p:sp>
      <p:sp>
        <p:nvSpPr>
          <p:cNvPr id="5" name="מציין מיקום טקסט 4">
            <a:extLst>
              <a:ext uri="{FF2B5EF4-FFF2-40B4-BE49-F238E27FC236}">
                <a16:creationId xmlns:a16="http://schemas.microsoft.com/office/drawing/2014/main" id="{9E241ED1-B762-4230-947F-81CDDBDC2338}"/>
              </a:ext>
            </a:extLst>
          </p:cNvPr>
          <p:cNvSpPr>
            <a:spLocks noGrp="1"/>
          </p:cNvSpPr>
          <p:nvPr>
            <p:ph type="body" sz="quarter" idx="3"/>
          </p:nvPr>
        </p:nvSpPr>
        <p:spPr/>
        <p:txBody>
          <a:bodyPr/>
          <a:lstStyle/>
          <a:p>
            <a:r>
              <a:rPr lang="he-IL" dirty="0" err="1"/>
              <a:t>הרודוטוס</a:t>
            </a:r>
            <a:r>
              <a:rPr lang="he-IL" dirty="0"/>
              <a:t>, היסטוריות, ספר שביעי</a:t>
            </a:r>
          </a:p>
        </p:txBody>
      </p:sp>
      <p:sp>
        <p:nvSpPr>
          <p:cNvPr id="6" name="מציין מיקום תוכן 5">
            <a:extLst>
              <a:ext uri="{FF2B5EF4-FFF2-40B4-BE49-F238E27FC236}">
                <a16:creationId xmlns:a16="http://schemas.microsoft.com/office/drawing/2014/main" id="{20D71ABA-780E-4958-8051-9BEA8BBE5A11}"/>
              </a:ext>
            </a:extLst>
          </p:cNvPr>
          <p:cNvSpPr>
            <a:spLocks noGrp="1"/>
          </p:cNvSpPr>
          <p:nvPr>
            <p:ph sz="quarter" idx="4"/>
          </p:nvPr>
        </p:nvSpPr>
        <p:spPr>
          <a:xfrm>
            <a:off x="3115340" y="3132666"/>
            <a:ext cx="8390860" cy="3086019"/>
          </a:xfrm>
        </p:spPr>
        <p:txBody>
          <a:bodyPr>
            <a:normAutofit lnSpcReduction="10000"/>
          </a:bodyPr>
          <a:lstStyle/>
          <a:p>
            <a:pPr algn="just"/>
            <a:r>
              <a:rPr lang="he-IL" sz="2800" dirty="0">
                <a:solidFill>
                  <a:srgbClr val="2B0D22"/>
                </a:solidFill>
                <a:latin typeface="Narkisim" panose="020E0502050101010101" pitchFamily="34" charset="-79"/>
                <a:cs typeface="Narkisim" panose="020E0502050101010101" pitchFamily="34" charset="-79"/>
              </a:rPr>
              <a:t>29. את הדברים האלה דבר, </a:t>
            </a:r>
            <a:r>
              <a:rPr lang="he-IL" sz="2800" dirty="0" err="1">
                <a:solidFill>
                  <a:srgbClr val="2B0D22"/>
                </a:solidFill>
                <a:latin typeface="Narkisim" panose="020E0502050101010101" pitchFamily="34" charset="-79"/>
                <a:cs typeface="Narkisim" panose="020E0502050101010101" pitchFamily="34" charset="-79"/>
              </a:rPr>
              <a:t>כסרכסס</a:t>
            </a:r>
            <a:r>
              <a:rPr lang="he-IL" sz="2800" dirty="0">
                <a:solidFill>
                  <a:srgbClr val="2B0D22"/>
                </a:solidFill>
                <a:latin typeface="Narkisim" panose="020E0502050101010101" pitchFamily="34" charset="-79"/>
                <a:cs typeface="Narkisim" panose="020E0502050101010101" pitchFamily="34" charset="-79"/>
              </a:rPr>
              <a:t> שמח לדבריו ויאמר: „האורח </a:t>
            </a:r>
            <a:r>
              <a:rPr lang="he-IL" sz="2800" dirty="0" err="1">
                <a:solidFill>
                  <a:srgbClr val="2B0D22"/>
                </a:solidFill>
                <a:latin typeface="Narkisim" panose="020E0502050101010101" pitchFamily="34" charset="-79"/>
                <a:cs typeface="Narkisim" panose="020E0502050101010101" pitchFamily="34" charset="-79"/>
              </a:rPr>
              <a:t>הלודי</a:t>
            </a:r>
            <a:r>
              <a:rPr lang="he-IL" sz="2800" dirty="0">
                <a:solidFill>
                  <a:srgbClr val="2B0D22"/>
                </a:solidFill>
                <a:latin typeface="Narkisim" panose="020E0502050101010101" pitchFamily="34" charset="-79"/>
                <a:cs typeface="Narkisim" panose="020E0502050101010101" pitchFamily="34" charset="-79"/>
              </a:rPr>
              <a:t>, ...</a:t>
            </a:r>
          </a:p>
          <a:p>
            <a:pPr algn="just"/>
            <a:r>
              <a:rPr lang="he-IL" sz="2800" dirty="0">
                <a:solidFill>
                  <a:srgbClr val="2B0D22"/>
                </a:solidFill>
                <a:latin typeface="Narkisim" panose="020E0502050101010101" pitchFamily="34" charset="-79"/>
                <a:cs typeface="Narkisim" panose="020E0502050101010101" pitchFamily="34" charset="-79"/>
              </a:rPr>
              <a:t>ולכן אני נותן לך בעדם את הכבוד הזה: עושה אני אותך לאורח שלי ואת ארבע מאות </a:t>
            </a:r>
            <a:r>
              <a:rPr lang="he-IL" sz="2800" dirty="0" err="1">
                <a:solidFill>
                  <a:srgbClr val="2B0D22"/>
                </a:solidFill>
                <a:latin typeface="Narkisim" panose="020E0502050101010101" pitchFamily="34" charset="-79"/>
                <a:cs typeface="Narkisim" panose="020E0502050101010101" pitchFamily="34" charset="-79"/>
              </a:rPr>
              <a:t>רבוא</a:t>
            </a:r>
            <a:r>
              <a:rPr lang="he-IL" sz="2800" dirty="0">
                <a:solidFill>
                  <a:srgbClr val="2B0D22"/>
                </a:solidFill>
                <a:latin typeface="Narkisim" panose="020E0502050101010101" pitchFamily="34" charset="-79"/>
                <a:cs typeface="Narkisim" panose="020E0502050101010101" pitchFamily="34" charset="-79"/>
              </a:rPr>
              <a:t> </a:t>
            </a:r>
            <a:r>
              <a:rPr lang="he-IL" sz="2800" dirty="0" err="1">
                <a:solidFill>
                  <a:srgbClr val="2B0D22"/>
                </a:solidFill>
                <a:latin typeface="Narkisim" panose="020E0502050101010101" pitchFamily="34" charset="-79"/>
                <a:cs typeface="Narkisim" panose="020E0502050101010101" pitchFamily="34" charset="-79"/>
              </a:rPr>
              <a:t>אסתירי</a:t>
            </a:r>
            <a:r>
              <a:rPr lang="he-IL" sz="2800" dirty="0">
                <a:solidFill>
                  <a:srgbClr val="2B0D22"/>
                </a:solidFill>
                <a:latin typeface="Narkisim" panose="020E0502050101010101" pitchFamily="34" charset="-79"/>
                <a:cs typeface="Narkisim" panose="020E0502050101010101" pitchFamily="34" charset="-79"/>
              </a:rPr>
              <a:t> אמלא מהוני בתתי את שבעת האלפים למען לא יחסרו ארבע מאות </a:t>
            </a:r>
            <a:r>
              <a:rPr lang="he-IL" sz="2800" dirty="0" err="1">
                <a:solidFill>
                  <a:srgbClr val="2B0D22"/>
                </a:solidFill>
                <a:latin typeface="Narkisim" panose="020E0502050101010101" pitchFamily="34" charset="-79"/>
                <a:cs typeface="Narkisim" panose="020E0502050101010101" pitchFamily="34" charset="-79"/>
              </a:rPr>
              <a:t>הרבוא</a:t>
            </a:r>
            <a:r>
              <a:rPr lang="he-IL" sz="2800" dirty="0">
                <a:solidFill>
                  <a:srgbClr val="2B0D22"/>
                </a:solidFill>
                <a:latin typeface="Narkisim" panose="020E0502050101010101" pitchFamily="34" charset="-79"/>
                <a:cs typeface="Narkisim" panose="020E0502050101010101" pitchFamily="34" charset="-79"/>
              </a:rPr>
              <a:t> את שבעת האלפים כי אם הסכום יהיה מלא על ידי. יהיה לך אשר רכשת לך בעצמך ותן דעתך להיות תמיד איש כזה. בעשותך זאת לא תתחרט לא היום ולא בימים הבאים“.</a:t>
            </a:r>
          </a:p>
          <a:p>
            <a:pPr algn="just"/>
            <a:endParaRPr lang="he-IL" sz="2800" dirty="0">
              <a:solidFill>
                <a:srgbClr val="2B0D22"/>
              </a:solidFill>
              <a:latin typeface="Narkisim" panose="020E0502050101010101" pitchFamily="34" charset="-79"/>
              <a:cs typeface="Narkisim" panose="020E0502050101010101" pitchFamily="34" charset="-79"/>
            </a:endParaRPr>
          </a:p>
          <a:p>
            <a:pPr algn="just"/>
            <a:endParaRPr lang="he-IL" sz="2800" dirty="0">
              <a:latin typeface="Narkisim" panose="020E0502050101010101" pitchFamily="34" charset="-79"/>
              <a:cs typeface="Narkisim" panose="020E0502050101010101" pitchFamily="34" charset="-79"/>
            </a:endParaRPr>
          </a:p>
          <a:p>
            <a:endParaRPr lang="he-IL" sz="2800" dirty="0"/>
          </a:p>
        </p:txBody>
      </p:sp>
    </p:spTree>
    <p:extLst>
      <p:ext uri="{BB962C8B-B14F-4D97-AF65-F5344CB8AC3E}">
        <p14:creationId xmlns:p14="http://schemas.microsoft.com/office/powerpoint/2010/main" val="245981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AB5C8C-431A-4BC1-8E91-2DA9EE7B8E7F}"/>
              </a:ext>
            </a:extLst>
          </p:cNvPr>
          <p:cNvSpPr>
            <a:spLocks noGrp="1"/>
          </p:cNvSpPr>
          <p:nvPr>
            <p:ph type="title"/>
          </p:nvPr>
        </p:nvSpPr>
        <p:spPr/>
        <p:txBody>
          <a:bodyPr/>
          <a:lstStyle/>
          <a:p>
            <a:r>
              <a:rPr lang="he-IL" dirty="0" err="1"/>
              <a:t>הרודוטוס</a:t>
            </a:r>
            <a:r>
              <a:rPr lang="he-IL" dirty="0"/>
              <a:t> </a:t>
            </a:r>
          </a:p>
        </p:txBody>
      </p:sp>
      <p:sp>
        <p:nvSpPr>
          <p:cNvPr id="4" name="מציין מיקום טקסט 3">
            <a:extLst>
              <a:ext uri="{FF2B5EF4-FFF2-40B4-BE49-F238E27FC236}">
                <a16:creationId xmlns:a16="http://schemas.microsoft.com/office/drawing/2014/main" id="{69574963-854E-47E7-925A-6D1C3B3DCC63}"/>
              </a:ext>
            </a:extLst>
          </p:cNvPr>
          <p:cNvSpPr>
            <a:spLocks noGrp="1"/>
          </p:cNvSpPr>
          <p:nvPr>
            <p:ph type="body" idx="1"/>
          </p:nvPr>
        </p:nvSpPr>
        <p:spPr>
          <a:xfrm>
            <a:off x="914410" y="2183802"/>
            <a:ext cx="1828792" cy="823912"/>
          </a:xfrm>
        </p:spPr>
        <p:txBody>
          <a:bodyPr>
            <a:normAutofit/>
          </a:bodyPr>
          <a:lstStyle/>
          <a:p>
            <a:r>
              <a:rPr lang="he-IL" dirty="0">
                <a:latin typeface="Narkisim" panose="020E0502050101010101" pitchFamily="34" charset="-79"/>
                <a:cs typeface="Narkisim" panose="020E0502050101010101" pitchFamily="34" charset="-79"/>
              </a:rPr>
              <a:t>אסתר א', א</a:t>
            </a:r>
            <a:endParaRPr lang="he-IL" dirty="0"/>
          </a:p>
        </p:txBody>
      </p:sp>
      <p:sp>
        <p:nvSpPr>
          <p:cNvPr id="3" name="מציין מיקום תוכן 2">
            <a:extLst>
              <a:ext uri="{FF2B5EF4-FFF2-40B4-BE49-F238E27FC236}">
                <a16:creationId xmlns:a16="http://schemas.microsoft.com/office/drawing/2014/main" id="{17F896F7-CEC3-4AF5-B6C9-3B3F79E28A63}"/>
              </a:ext>
            </a:extLst>
          </p:cNvPr>
          <p:cNvSpPr>
            <a:spLocks noGrp="1"/>
          </p:cNvSpPr>
          <p:nvPr>
            <p:ph sz="half" idx="2"/>
          </p:nvPr>
        </p:nvSpPr>
        <p:spPr>
          <a:xfrm>
            <a:off x="308343" y="3132665"/>
            <a:ext cx="3285461" cy="3086019"/>
          </a:xfrm>
        </p:spPr>
        <p:txBody>
          <a:bodyPr>
            <a:normAutofit fontScale="85000" lnSpcReduction="20000"/>
          </a:bodyPr>
          <a:lstStyle/>
          <a:p>
            <a:pPr algn="just"/>
            <a:r>
              <a:rPr lang="he-IL" sz="2800" dirty="0">
                <a:latin typeface="Narkisim" panose="020E0502050101010101" pitchFamily="34" charset="-79"/>
                <a:cs typeface="Narkisim" panose="020E0502050101010101" pitchFamily="34" charset="-79"/>
              </a:rPr>
              <a:t>"הוא אחשוורוש המולך מהודו ועד כוש"</a:t>
            </a:r>
          </a:p>
          <a:p>
            <a:pPr algn="just"/>
            <a:r>
              <a:rPr lang="he-IL" sz="2800" dirty="0">
                <a:latin typeface="Narkisim" panose="020E0502050101010101" pitchFamily="34" charset="-79"/>
                <a:cs typeface="Narkisim" panose="020E0502050101010101" pitchFamily="34" charset="-79"/>
              </a:rPr>
              <a:t>מהודו ועד כוש רב ושמואל חד אמר הודו בסוף העולם וכוש בסוף העולם וחד אמר הודו וכוש גבי הדדי הוו קיימי כשם שמלך על הודו וכוש כך מלך מסוף העולם ועד סופו (מגילה יא.)</a:t>
            </a:r>
          </a:p>
          <a:p>
            <a:pPr algn="just"/>
            <a:endParaRPr lang="he-IL" sz="2800" dirty="0">
              <a:latin typeface="Narkisim" panose="020E0502050101010101" pitchFamily="34" charset="-79"/>
              <a:cs typeface="Narkisim" panose="020E0502050101010101" pitchFamily="34" charset="-79"/>
            </a:endParaRPr>
          </a:p>
          <a:p>
            <a:pPr algn="just"/>
            <a:endParaRPr lang="he-IL" sz="2800" dirty="0">
              <a:latin typeface="Narkisim" panose="020E0502050101010101" pitchFamily="34" charset="-79"/>
              <a:cs typeface="Narkisim" panose="020E0502050101010101" pitchFamily="34" charset="-79"/>
            </a:endParaRPr>
          </a:p>
          <a:p>
            <a:pPr algn="just"/>
            <a:endParaRPr lang="he-IL" sz="2800" dirty="0">
              <a:latin typeface="Narkisim" panose="020E0502050101010101" pitchFamily="34" charset="-79"/>
              <a:cs typeface="Narkisim" panose="020E0502050101010101" pitchFamily="34" charset="-79"/>
            </a:endParaRPr>
          </a:p>
        </p:txBody>
      </p:sp>
      <p:sp>
        <p:nvSpPr>
          <p:cNvPr id="5" name="מציין מיקום טקסט 4">
            <a:extLst>
              <a:ext uri="{FF2B5EF4-FFF2-40B4-BE49-F238E27FC236}">
                <a16:creationId xmlns:a16="http://schemas.microsoft.com/office/drawing/2014/main" id="{9E241ED1-B762-4230-947F-81CDDBDC2338}"/>
              </a:ext>
            </a:extLst>
          </p:cNvPr>
          <p:cNvSpPr>
            <a:spLocks noGrp="1"/>
          </p:cNvSpPr>
          <p:nvPr>
            <p:ph type="body" sz="quarter" idx="3"/>
          </p:nvPr>
        </p:nvSpPr>
        <p:spPr/>
        <p:txBody>
          <a:bodyPr>
            <a:normAutofit/>
          </a:bodyPr>
          <a:lstStyle/>
          <a:p>
            <a:r>
              <a:rPr lang="he-IL" dirty="0" err="1"/>
              <a:t>הרודוטוס</a:t>
            </a:r>
            <a:r>
              <a:rPr lang="he-IL" dirty="0"/>
              <a:t>, היסטוריות, ספר שביעי</a:t>
            </a:r>
          </a:p>
        </p:txBody>
      </p:sp>
      <p:sp>
        <p:nvSpPr>
          <p:cNvPr id="6" name="מציין מיקום תוכן 5">
            <a:extLst>
              <a:ext uri="{FF2B5EF4-FFF2-40B4-BE49-F238E27FC236}">
                <a16:creationId xmlns:a16="http://schemas.microsoft.com/office/drawing/2014/main" id="{20D71ABA-780E-4958-8051-9BEA8BBE5A11}"/>
              </a:ext>
            </a:extLst>
          </p:cNvPr>
          <p:cNvSpPr>
            <a:spLocks noGrp="1"/>
          </p:cNvSpPr>
          <p:nvPr>
            <p:ph sz="quarter" idx="4"/>
          </p:nvPr>
        </p:nvSpPr>
        <p:spPr>
          <a:xfrm>
            <a:off x="4518836" y="3132666"/>
            <a:ext cx="6987363" cy="3086019"/>
          </a:xfrm>
        </p:spPr>
        <p:txBody>
          <a:bodyPr>
            <a:normAutofit fontScale="85000" lnSpcReduction="20000"/>
          </a:bodyPr>
          <a:lstStyle/>
          <a:p>
            <a:pPr algn="just"/>
            <a:r>
              <a:rPr lang="he-IL" sz="2800" dirty="0">
                <a:solidFill>
                  <a:srgbClr val="2B0D22"/>
                </a:solidFill>
                <a:latin typeface="Narkisim" panose="020E0502050101010101" pitchFamily="34" charset="-79"/>
                <a:cs typeface="Narkisim" panose="020E0502050101010101" pitchFamily="34" charset="-79"/>
              </a:rPr>
              <a:t>כי עומד </a:t>
            </a:r>
            <a:r>
              <a:rPr lang="he-IL" sz="2800" dirty="0" err="1">
                <a:solidFill>
                  <a:srgbClr val="2B0D22"/>
                </a:solidFill>
                <a:latin typeface="Narkisim" panose="020E0502050101010101" pitchFamily="34" charset="-79"/>
                <a:cs typeface="Narkisim" panose="020E0502050101010101" pitchFamily="34" charset="-79"/>
              </a:rPr>
              <a:t>כסרכסס</a:t>
            </a:r>
            <a:r>
              <a:rPr lang="he-IL" sz="2800" dirty="0">
                <a:solidFill>
                  <a:srgbClr val="2B0D22"/>
                </a:solidFill>
                <a:latin typeface="Narkisim" panose="020E0502050101010101" pitchFamily="34" charset="-79"/>
                <a:cs typeface="Narkisim" panose="020E0502050101010101" pitchFamily="34" charset="-79"/>
              </a:rPr>
              <a:t> להוליך נגד יון צבא מלא גאון ותפארת עד מאד ... אלה היו אשר יצאו למלחמה: הפרסים ... ההודים ... את הכושים אפוא אשר מעל למצרים ואת הערבים פקד </a:t>
            </a:r>
            <a:r>
              <a:rPr lang="he-IL" sz="2800" dirty="0" err="1">
                <a:solidFill>
                  <a:srgbClr val="2B0D22"/>
                </a:solidFill>
                <a:latin typeface="Narkisim" panose="020E0502050101010101" pitchFamily="34" charset="-79"/>
                <a:cs typeface="Narkisim" panose="020E0502050101010101" pitchFamily="34" charset="-79"/>
              </a:rPr>
              <a:t>ארסמיס</a:t>
            </a:r>
            <a:r>
              <a:rPr lang="he-IL" sz="2800" dirty="0">
                <a:solidFill>
                  <a:srgbClr val="2B0D22"/>
                </a:solidFill>
                <a:latin typeface="Narkisim" panose="020E0502050101010101" pitchFamily="34" charset="-79"/>
                <a:cs typeface="Narkisim" panose="020E0502050101010101" pitchFamily="34" charset="-79"/>
              </a:rPr>
              <a:t>, אבל הכושים ממזרח השמש – כי שני מינים יצאו למלחמה – נמנו על ההודים.</a:t>
            </a:r>
          </a:p>
        </p:txBody>
      </p:sp>
    </p:spTree>
    <p:extLst>
      <p:ext uri="{BB962C8B-B14F-4D97-AF65-F5344CB8AC3E}">
        <p14:creationId xmlns:p14="http://schemas.microsoft.com/office/powerpoint/2010/main" val="261280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AB5C8C-431A-4BC1-8E91-2DA9EE7B8E7F}"/>
              </a:ext>
            </a:extLst>
          </p:cNvPr>
          <p:cNvSpPr>
            <a:spLocks noGrp="1"/>
          </p:cNvSpPr>
          <p:nvPr>
            <p:ph type="title"/>
          </p:nvPr>
        </p:nvSpPr>
        <p:spPr/>
        <p:txBody>
          <a:bodyPr/>
          <a:lstStyle/>
          <a:p>
            <a:r>
              <a:rPr lang="he-IL" dirty="0" err="1"/>
              <a:t>הרודוטוס</a:t>
            </a:r>
            <a:r>
              <a:rPr lang="he-IL" dirty="0"/>
              <a:t> </a:t>
            </a:r>
          </a:p>
        </p:txBody>
      </p:sp>
      <p:sp>
        <p:nvSpPr>
          <p:cNvPr id="4" name="מציין מיקום טקסט 3">
            <a:extLst>
              <a:ext uri="{FF2B5EF4-FFF2-40B4-BE49-F238E27FC236}">
                <a16:creationId xmlns:a16="http://schemas.microsoft.com/office/drawing/2014/main" id="{69574963-854E-47E7-925A-6D1C3B3DCC63}"/>
              </a:ext>
            </a:extLst>
          </p:cNvPr>
          <p:cNvSpPr>
            <a:spLocks noGrp="1"/>
          </p:cNvSpPr>
          <p:nvPr>
            <p:ph type="body" idx="1"/>
          </p:nvPr>
        </p:nvSpPr>
        <p:spPr>
          <a:xfrm>
            <a:off x="297712" y="2183802"/>
            <a:ext cx="2030818" cy="823912"/>
          </a:xfrm>
        </p:spPr>
        <p:txBody>
          <a:bodyPr>
            <a:normAutofit/>
          </a:bodyPr>
          <a:lstStyle/>
          <a:p>
            <a:r>
              <a:rPr lang="he-IL" dirty="0">
                <a:latin typeface="Narkisim" panose="020E0502050101010101" pitchFamily="34" charset="-79"/>
                <a:cs typeface="Narkisim" panose="020E0502050101010101" pitchFamily="34" charset="-79"/>
              </a:rPr>
              <a:t>אסתר ח', י'</a:t>
            </a:r>
            <a:endParaRPr lang="he-IL" dirty="0"/>
          </a:p>
        </p:txBody>
      </p:sp>
      <p:sp>
        <p:nvSpPr>
          <p:cNvPr id="3" name="מציין מיקום תוכן 2">
            <a:extLst>
              <a:ext uri="{FF2B5EF4-FFF2-40B4-BE49-F238E27FC236}">
                <a16:creationId xmlns:a16="http://schemas.microsoft.com/office/drawing/2014/main" id="{17F896F7-CEC3-4AF5-B6C9-3B3F79E28A63}"/>
              </a:ext>
            </a:extLst>
          </p:cNvPr>
          <p:cNvSpPr>
            <a:spLocks noGrp="1"/>
          </p:cNvSpPr>
          <p:nvPr>
            <p:ph sz="half" idx="2"/>
          </p:nvPr>
        </p:nvSpPr>
        <p:spPr>
          <a:xfrm>
            <a:off x="152398" y="3132666"/>
            <a:ext cx="2176132" cy="3502050"/>
          </a:xfrm>
        </p:spPr>
        <p:txBody>
          <a:bodyPr>
            <a:noAutofit/>
          </a:bodyPr>
          <a:lstStyle/>
          <a:p>
            <a:pPr algn="just"/>
            <a:r>
              <a:rPr lang="he-IL" sz="2600" dirty="0">
                <a:latin typeface="Narkisim" panose="020E0502050101010101" pitchFamily="34" charset="-79"/>
                <a:cs typeface="Narkisim" panose="020E0502050101010101" pitchFamily="34" charset="-79"/>
              </a:rPr>
              <a:t>“וישלח ספרים ביד הרצים בסוסים רכבי הרכש </a:t>
            </a:r>
            <a:r>
              <a:rPr lang="he-IL" sz="2600" dirty="0" err="1">
                <a:latin typeface="Narkisim" panose="020E0502050101010101" pitchFamily="34" charset="-79"/>
                <a:cs typeface="Narkisim" panose="020E0502050101010101" pitchFamily="34" charset="-79"/>
              </a:rPr>
              <a:t>האחשתדרנים</a:t>
            </a:r>
            <a:r>
              <a:rPr lang="he-IL" sz="2600" dirty="0">
                <a:latin typeface="Narkisim" panose="020E0502050101010101" pitchFamily="34" charset="-79"/>
                <a:cs typeface="Narkisim" panose="020E0502050101010101" pitchFamily="34" charset="-79"/>
              </a:rPr>
              <a:t> בני הרמכים”</a:t>
            </a:r>
          </a:p>
          <a:p>
            <a:pPr algn="just"/>
            <a:r>
              <a:rPr lang="he-IL" sz="2600" dirty="0">
                <a:latin typeface="Narkisim" panose="020E0502050101010101" pitchFamily="34" charset="-79"/>
                <a:cs typeface="Narkisim" panose="020E0502050101010101" pitchFamily="34" charset="-79"/>
              </a:rPr>
              <a:t>"הרצים יצאו מבוהלים ודחופים"</a:t>
            </a:r>
          </a:p>
        </p:txBody>
      </p:sp>
      <p:sp>
        <p:nvSpPr>
          <p:cNvPr id="5" name="מציין מיקום טקסט 4">
            <a:extLst>
              <a:ext uri="{FF2B5EF4-FFF2-40B4-BE49-F238E27FC236}">
                <a16:creationId xmlns:a16="http://schemas.microsoft.com/office/drawing/2014/main" id="{9E241ED1-B762-4230-947F-81CDDBDC2338}"/>
              </a:ext>
            </a:extLst>
          </p:cNvPr>
          <p:cNvSpPr>
            <a:spLocks noGrp="1"/>
          </p:cNvSpPr>
          <p:nvPr>
            <p:ph type="body" sz="quarter" idx="3"/>
          </p:nvPr>
        </p:nvSpPr>
        <p:spPr>
          <a:xfrm>
            <a:off x="4231758" y="1645444"/>
            <a:ext cx="7274442" cy="823912"/>
          </a:xfrm>
        </p:spPr>
        <p:txBody>
          <a:bodyPr>
            <a:normAutofit/>
          </a:bodyPr>
          <a:lstStyle/>
          <a:p>
            <a:r>
              <a:rPr lang="he-IL" dirty="0" err="1"/>
              <a:t>הרודוטוס</a:t>
            </a:r>
            <a:r>
              <a:rPr lang="he-IL" dirty="0"/>
              <a:t>, היסטוריות ספר שמיני</a:t>
            </a:r>
          </a:p>
        </p:txBody>
      </p:sp>
      <p:sp>
        <p:nvSpPr>
          <p:cNvPr id="6" name="מציין מיקום תוכן 5">
            <a:extLst>
              <a:ext uri="{FF2B5EF4-FFF2-40B4-BE49-F238E27FC236}">
                <a16:creationId xmlns:a16="http://schemas.microsoft.com/office/drawing/2014/main" id="{20D71ABA-780E-4958-8051-9BEA8BBE5A11}"/>
              </a:ext>
            </a:extLst>
          </p:cNvPr>
          <p:cNvSpPr>
            <a:spLocks noGrp="1"/>
          </p:cNvSpPr>
          <p:nvPr>
            <p:ph sz="quarter" idx="4"/>
          </p:nvPr>
        </p:nvSpPr>
        <p:spPr>
          <a:xfrm>
            <a:off x="2594344" y="2509284"/>
            <a:ext cx="9133368" cy="3709401"/>
          </a:xfrm>
        </p:spPr>
        <p:txBody>
          <a:bodyPr>
            <a:noAutofit/>
          </a:bodyPr>
          <a:lstStyle/>
          <a:p>
            <a:pPr algn="just"/>
            <a:r>
              <a:rPr lang="he-IL" sz="2600" dirty="0">
                <a:solidFill>
                  <a:srgbClr val="2B0D22"/>
                </a:solidFill>
                <a:latin typeface="Narkisim" panose="020E0502050101010101" pitchFamily="34" charset="-79"/>
                <a:cs typeface="Narkisim" panose="020E0502050101010101" pitchFamily="34" charset="-79"/>
              </a:rPr>
              <a:t>בעוד </a:t>
            </a:r>
            <a:r>
              <a:rPr lang="he-IL" sz="2600" dirty="0" err="1">
                <a:solidFill>
                  <a:srgbClr val="2B0D22"/>
                </a:solidFill>
                <a:latin typeface="Narkisim" panose="020E0502050101010101" pitchFamily="34" charset="-79"/>
                <a:cs typeface="Narkisim" panose="020E0502050101010101" pitchFamily="34" charset="-79"/>
              </a:rPr>
              <a:t>כסרכסס</a:t>
            </a:r>
            <a:r>
              <a:rPr lang="he-IL" sz="2600" dirty="0">
                <a:solidFill>
                  <a:srgbClr val="2B0D22"/>
                </a:solidFill>
                <a:latin typeface="Narkisim" panose="020E0502050101010101" pitchFamily="34" charset="-79"/>
                <a:cs typeface="Narkisim" panose="020E0502050101010101" pitchFamily="34" charset="-79"/>
              </a:rPr>
              <a:t> עושה את המעשים האלה שלח לפרס להודיע את האסון אשר </a:t>
            </a:r>
            <a:r>
              <a:rPr lang="he-IL" sz="2600" dirty="0" err="1">
                <a:solidFill>
                  <a:srgbClr val="2B0D22"/>
                </a:solidFill>
                <a:latin typeface="Narkisim" panose="020E0502050101010101" pitchFamily="34" charset="-79"/>
                <a:cs typeface="Narkisim" panose="020E0502050101010101" pitchFamily="34" charset="-79"/>
              </a:rPr>
              <a:t>קרהו</a:t>
            </a:r>
            <a:r>
              <a:rPr lang="he-IL" sz="2600" dirty="0">
                <a:solidFill>
                  <a:srgbClr val="2B0D22"/>
                </a:solidFill>
                <a:latin typeface="Narkisim" panose="020E0502050101010101" pitchFamily="34" charset="-79"/>
                <a:cs typeface="Narkisim" panose="020E0502050101010101" pitchFamily="34" charset="-79"/>
              </a:rPr>
              <a:t>.</a:t>
            </a:r>
          </a:p>
          <a:p>
            <a:pPr algn="just"/>
            <a:r>
              <a:rPr lang="he-IL" sz="2600" dirty="0">
                <a:solidFill>
                  <a:srgbClr val="2B0D22"/>
                </a:solidFill>
                <a:latin typeface="Narkisim" panose="020E0502050101010101" pitchFamily="34" charset="-79"/>
                <a:cs typeface="Narkisim" panose="020E0502050101010101" pitchFamily="34" charset="-79"/>
              </a:rPr>
              <a:t>98. אין בעל חי שיהיה מהיר מהשליחים האלה. באופן כזה הוסדר הדבר מאת הפרסים: מספרים הם, כמספר התחנות שישנן בכל הדרך, כמספר הזה </a:t>
            </a:r>
            <a:r>
              <a:rPr lang="he-IL" sz="2600" dirty="0" err="1">
                <a:solidFill>
                  <a:srgbClr val="2B0D22"/>
                </a:solidFill>
                <a:latin typeface="Narkisim" panose="020E0502050101010101" pitchFamily="34" charset="-79"/>
                <a:cs typeface="Narkisim" panose="020E0502050101010101" pitchFamily="34" charset="-79"/>
              </a:rPr>
              <a:t>העמדו</a:t>
            </a:r>
            <a:r>
              <a:rPr lang="he-IL" sz="2600" dirty="0">
                <a:solidFill>
                  <a:srgbClr val="2B0D22"/>
                </a:solidFill>
                <a:latin typeface="Narkisim" panose="020E0502050101010101" pitchFamily="34" charset="-79"/>
                <a:cs typeface="Narkisim" panose="020E0502050101010101" pitchFamily="34" charset="-79"/>
              </a:rPr>
              <a:t> סוסים ואנשים ואחרי כל נסיעה של יום מוכן סוס ואיש; לא שלג, לא גשם לא שרב ולא לילה מעכב אותם מלגמור את הדרך שעליו לעבור במהירות הגדולה ביותר. אחרי שרץ הראשון את דרכו מוסר הוא את פקודותיו לשני, והשני לשלישי, והפקודה מגיעה ככה מאחד לשני, כמו אצל היוונים בחג האבוקות, שחוגגים לכבוד </a:t>
            </a:r>
            <a:r>
              <a:rPr lang="he-IL" sz="2600" dirty="0" err="1">
                <a:solidFill>
                  <a:srgbClr val="2B0D22"/>
                </a:solidFill>
                <a:latin typeface="Narkisim" panose="020E0502050101010101" pitchFamily="34" charset="-79"/>
                <a:cs typeface="Narkisim" panose="020E0502050101010101" pitchFamily="34" charset="-79"/>
              </a:rPr>
              <a:t>הֵיפיסטוֹס</a:t>
            </a:r>
            <a:r>
              <a:rPr lang="he-IL" sz="2600" dirty="0">
                <a:solidFill>
                  <a:srgbClr val="2B0D22"/>
                </a:solidFill>
                <a:latin typeface="Narkisim" panose="020E0502050101010101" pitchFamily="34" charset="-79"/>
                <a:cs typeface="Narkisim" panose="020E0502050101010101" pitchFamily="34" charset="-79"/>
              </a:rPr>
              <a:t>. את ריצת הסוסים הזאת קוראים הפרסים </a:t>
            </a:r>
            <a:r>
              <a:rPr lang="he-IL" sz="2600" dirty="0" err="1">
                <a:solidFill>
                  <a:srgbClr val="2B0D22"/>
                </a:solidFill>
                <a:latin typeface="Narkisim" panose="020E0502050101010101" pitchFamily="34" charset="-79"/>
                <a:cs typeface="Narkisim" panose="020E0502050101010101" pitchFamily="34" charset="-79"/>
              </a:rPr>
              <a:t>אַנַגַרִיוֹן</a:t>
            </a:r>
            <a:r>
              <a:rPr lang="he-IL" sz="2600" dirty="0">
                <a:solidFill>
                  <a:srgbClr val="2B0D22"/>
                </a:solidFill>
                <a:latin typeface="Narkisim" panose="020E0502050101010101" pitchFamily="34" charset="-79"/>
                <a:cs typeface="Narkisim" panose="020E0502050101010101" pitchFamily="34" charset="-79"/>
              </a:rPr>
              <a:t>.</a:t>
            </a:r>
          </a:p>
          <a:p>
            <a:pPr algn="just"/>
            <a:r>
              <a:rPr lang="he-IL" sz="2600" dirty="0">
                <a:solidFill>
                  <a:srgbClr val="2B0D22"/>
                </a:solidFill>
                <a:latin typeface="Narkisim" panose="020E0502050101010101" pitchFamily="34" charset="-79"/>
                <a:cs typeface="Narkisim" panose="020E0502050101010101" pitchFamily="34" charset="-79"/>
              </a:rPr>
              <a:t>99. והנה כאשר באה הידיעה הראשונה לשושן, </a:t>
            </a:r>
            <a:r>
              <a:rPr lang="he-IL" sz="2600" dirty="0" err="1">
                <a:solidFill>
                  <a:srgbClr val="2B0D22"/>
                </a:solidFill>
                <a:latin typeface="Narkisim" panose="020E0502050101010101" pitchFamily="34" charset="-79"/>
                <a:cs typeface="Narkisim" panose="020E0502050101010101" pitchFamily="34" charset="-79"/>
              </a:rPr>
              <a:t>שאתונא</a:t>
            </a:r>
            <a:r>
              <a:rPr lang="he-IL" sz="2600" dirty="0">
                <a:solidFill>
                  <a:srgbClr val="2B0D22"/>
                </a:solidFill>
                <a:latin typeface="Narkisim" panose="020E0502050101010101" pitchFamily="34" charset="-79"/>
                <a:cs typeface="Narkisim" panose="020E0502050101010101" pitchFamily="34" charset="-79"/>
              </a:rPr>
              <a:t> בידי </a:t>
            </a:r>
            <a:r>
              <a:rPr lang="he-IL" sz="2600" dirty="0" err="1">
                <a:solidFill>
                  <a:srgbClr val="2B0D22"/>
                </a:solidFill>
                <a:latin typeface="Narkisim" panose="020E0502050101010101" pitchFamily="34" charset="-79"/>
                <a:cs typeface="Narkisim" panose="020E0502050101010101" pitchFamily="34" charset="-79"/>
              </a:rPr>
              <a:t>כסרכסס</a:t>
            </a:r>
            <a:endParaRPr lang="he-IL" sz="2600" dirty="0">
              <a:solidFill>
                <a:srgbClr val="2B0D22"/>
              </a:solidFill>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118734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42D65281-3936-4C2B-A32E-CA8E86B9CEE7}"/>
              </a:ext>
            </a:extLst>
          </p:cNvPr>
          <p:cNvSpPr>
            <a:spLocks noGrp="1"/>
          </p:cNvSpPr>
          <p:nvPr>
            <p:ph type="title"/>
          </p:nvPr>
        </p:nvSpPr>
        <p:spPr/>
        <p:txBody>
          <a:bodyPr/>
          <a:lstStyle/>
          <a:p>
            <a:r>
              <a:rPr lang="he-IL" dirty="0"/>
              <a:t>הפקיד מרדכי?</a:t>
            </a:r>
          </a:p>
        </p:txBody>
      </p:sp>
      <p:sp>
        <p:nvSpPr>
          <p:cNvPr id="8" name="מציין מיקום תוכן 7">
            <a:extLst>
              <a:ext uri="{FF2B5EF4-FFF2-40B4-BE49-F238E27FC236}">
                <a16:creationId xmlns:a16="http://schemas.microsoft.com/office/drawing/2014/main" id="{7929E3C9-D667-4366-A334-67D37917F2A6}"/>
              </a:ext>
            </a:extLst>
          </p:cNvPr>
          <p:cNvSpPr>
            <a:spLocks noGrp="1"/>
          </p:cNvSpPr>
          <p:nvPr>
            <p:ph idx="1"/>
          </p:nvPr>
        </p:nvSpPr>
        <p:spPr/>
        <p:txBody>
          <a:bodyPr>
            <a:normAutofit/>
          </a:bodyPr>
          <a:lstStyle/>
          <a:p>
            <a:pPr algn="just"/>
            <a:r>
              <a:rPr lang="he-IL" sz="3600" dirty="0">
                <a:latin typeface="David" panose="020E0502060401010101" pitchFamily="34" charset="-79"/>
                <a:cs typeface="David" panose="020E0502060401010101" pitchFamily="34" charset="-79"/>
              </a:rPr>
              <a:t>בעיר הבבלית סִפָר התגלתה תעודה מנהלית בה מופיע שבתקופת המלך הנידון, היה פקיד גבוה מן העיר שושן, ששימש כגזבר מלכותי, ושמו: </a:t>
            </a:r>
            <a:r>
              <a:rPr lang="en-US" sz="3600" dirty="0" err="1">
                <a:latin typeface="David" panose="020E0502060401010101" pitchFamily="34" charset="-79"/>
                <a:cs typeface="David" panose="020E0502060401010101" pitchFamily="34" charset="-79"/>
              </a:rPr>
              <a:t>Marduk</a:t>
            </a:r>
            <a:r>
              <a:rPr lang="he-IL" sz="3600" dirty="0">
                <a:latin typeface="David" panose="020E0502060401010101" pitchFamily="34" charset="-79"/>
                <a:cs typeface="David" panose="020E0502060401010101" pitchFamily="34" charset="-79"/>
              </a:rPr>
              <a:t>. שם זה מזכיר מאוד את מרדכי היהודי.</a:t>
            </a:r>
          </a:p>
          <a:p>
            <a:pPr algn="just"/>
            <a:endParaRPr lang="he-IL" sz="3600" dirty="0"/>
          </a:p>
          <a:p>
            <a:pPr algn="just"/>
            <a:endParaRPr lang="he-IL" sz="3600" dirty="0"/>
          </a:p>
        </p:txBody>
      </p:sp>
    </p:spTree>
    <p:extLst>
      <p:ext uri="{BB962C8B-B14F-4D97-AF65-F5344CB8AC3E}">
        <p14:creationId xmlns:p14="http://schemas.microsoft.com/office/powerpoint/2010/main" val="160040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8782EB8-097F-45CC-AB53-C02232614A31}"/>
              </a:ext>
            </a:extLst>
          </p:cNvPr>
          <p:cNvSpPr>
            <a:spLocks noGrp="1"/>
          </p:cNvSpPr>
          <p:nvPr>
            <p:ph type="title"/>
          </p:nvPr>
        </p:nvSpPr>
        <p:spPr/>
        <p:txBody>
          <a:bodyPr/>
          <a:lstStyle/>
          <a:p>
            <a:r>
              <a:rPr lang="he-IL" dirty="0"/>
              <a:t>הגישה השוללת</a:t>
            </a:r>
          </a:p>
        </p:txBody>
      </p:sp>
      <p:sp>
        <p:nvSpPr>
          <p:cNvPr id="3" name="מציין מיקום תוכן 2">
            <a:extLst>
              <a:ext uri="{FF2B5EF4-FFF2-40B4-BE49-F238E27FC236}">
                <a16:creationId xmlns:a16="http://schemas.microsoft.com/office/drawing/2014/main" id="{12890F4C-8BA2-4FF2-BA26-070501406012}"/>
              </a:ext>
            </a:extLst>
          </p:cNvPr>
          <p:cNvSpPr>
            <a:spLocks noGrp="1"/>
          </p:cNvSpPr>
          <p:nvPr>
            <p:ph idx="1"/>
          </p:nvPr>
        </p:nvSpPr>
        <p:spPr/>
        <p:txBody>
          <a:bodyPr>
            <a:normAutofit/>
          </a:bodyPr>
          <a:lstStyle/>
          <a:p>
            <a:pPr algn="just"/>
            <a:r>
              <a:rPr lang="he-IL" sz="4000" dirty="0">
                <a:latin typeface="David" panose="020E0502060401010101" pitchFamily="34" charset="-79"/>
                <a:cs typeface="David" panose="020E0502060401010101" pitchFamily="34" charset="-79"/>
              </a:rPr>
              <a:t> "הסיפור שמספרת המגילה חסר סבירות היסטורית וחוקרים רבים מסכימים כיום שיש לראותו כסיפור דמיוני, כמוהו כסיפורים אחרים שרווחו בין היהודים בארץ ישראל ובגולה בתקופה הפרסית ובתקופה ההלניסטית"</a:t>
            </a:r>
          </a:p>
          <a:p>
            <a:pPr lvl="1" algn="l"/>
            <a:r>
              <a:rPr lang="he-IL" sz="3200" dirty="0">
                <a:latin typeface="David" panose="020E0502060401010101" pitchFamily="34" charset="-79"/>
                <a:cs typeface="David" panose="020E0502060401010101" pitchFamily="34" charset="-79"/>
              </a:rPr>
              <a:t>א' ברלין, אסתר, מקרא לישראל, ירושלים - תל אביב תשס"א, עמ' 3.</a:t>
            </a:r>
          </a:p>
          <a:p>
            <a:pPr algn="just"/>
            <a:endParaRPr lang="he-IL" sz="4000" dirty="0">
              <a:latin typeface="David" panose="020E0502060401010101" pitchFamily="34" charset="-79"/>
              <a:cs typeface="David" panose="020E0502060401010101" pitchFamily="34" charset="-79"/>
            </a:endParaRPr>
          </a:p>
          <a:p>
            <a:pPr algn="just"/>
            <a:endParaRPr lang="he-IL" sz="4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513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BE40BA-EDBC-42ED-AA79-76597A95FF89}"/>
              </a:ext>
            </a:extLst>
          </p:cNvPr>
          <p:cNvSpPr>
            <a:spLocks noGrp="1"/>
          </p:cNvSpPr>
          <p:nvPr>
            <p:ph type="title"/>
          </p:nvPr>
        </p:nvSpPr>
        <p:spPr/>
        <p:txBody>
          <a:bodyPr/>
          <a:lstStyle/>
          <a:p>
            <a:r>
              <a:rPr lang="he-IL" dirty="0"/>
              <a:t>אירועים מחיי </a:t>
            </a:r>
            <a:br>
              <a:rPr lang="en-US" dirty="0"/>
            </a:br>
            <a:r>
              <a:rPr lang="he-IL" dirty="0" err="1"/>
              <a:t>חשיארש-כסרכסס</a:t>
            </a:r>
            <a:endParaRPr lang="he-IL" dirty="0"/>
          </a:p>
        </p:txBody>
      </p:sp>
      <p:sp>
        <p:nvSpPr>
          <p:cNvPr id="4" name="מציין מיקום טקסט 3">
            <a:extLst>
              <a:ext uri="{FF2B5EF4-FFF2-40B4-BE49-F238E27FC236}">
                <a16:creationId xmlns:a16="http://schemas.microsoft.com/office/drawing/2014/main" id="{7BB5EB39-3E8E-4D0E-9728-54201762B74B}"/>
              </a:ext>
            </a:extLst>
          </p:cNvPr>
          <p:cNvSpPr>
            <a:spLocks noGrp="1"/>
          </p:cNvSpPr>
          <p:nvPr>
            <p:ph type="body" idx="1"/>
          </p:nvPr>
        </p:nvSpPr>
        <p:spPr>
          <a:xfrm>
            <a:off x="546105" y="3017044"/>
            <a:ext cx="5079991" cy="823912"/>
          </a:xfrm>
        </p:spPr>
        <p:txBody>
          <a:bodyPr/>
          <a:lstStyle/>
          <a:p>
            <a:r>
              <a:rPr lang="he-IL" b="1" dirty="0">
                <a:cs typeface="+mj-cs"/>
              </a:rPr>
              <a:t>פסוקים</a:t>
            </a:r>
          </a:p>
        </p:txBody>
      </p:sp>
      <p:sp>
        <p:nvSpPr>
          <p:cNvPr id="5" name="מציין מיקום תוכן 4">
            <a:extLst>
              <a:ext uri="{FF2B5EF4-FFF2-40B4-BE49-F238E27FC236}">
                <a16:creationId xmlns:a16="http://schemas.microsoft.com/office/drawing/2014/main" id="{A56BF186-9353-4045-B0B4-16A9D196A564}"/>
              </a:ext>
            </a:extLst>
          </p:cNvPr>
          <p:cNvSpPr>
            <a:spLocks noGrp="1"/>
          </p:cNvSpPr>
          <p:nvPr>
            <p:ph sz="half" idx="2"/>
          </p:nvPr>
        </p:nvSpPr>
        <p:spPr>
          <a:xfrm>
            <a:off x="685800" y="3949178"/>
            <a:ext cx="5311775" cy="2819370"/>
          </a:xfrm>
        </p:spPr>
        <p:txBody>
          <a:bodyPr>
            <a:noAutofit/>
          </a:bodyPr>
          <a:lstStyle/>
          <a:p>
            <a:r>
              <a:rPr lang="he-IL" sz="2600" dirty="0">
                <a:latin typeface="Guttman Drogolin" panose="02010401010101010101" pitchFamily="2" charset="-79"/>
                <a:cs typeface="Guttman Drogolin" panose="02010401010101010101" pitchFamily="2" charset="-79"/>
              </a:rPr>
              <a:t>"המולך מהודו ועד כוש" (אסתר, א', א)</a:t>
            </a:r>
            <a:br>
              <a:rPr lang="he-IL" sz="2600" dirty="0">
                <a:latin typeface="Guttman Drogolin" panose="02010401010101010101" pitchFamily="2" charset="-79"/>
                <a:cs typeface="Guttman Drogolin" panose="02010401010101010101" pitchFamily="2" charset="-79"/>
              </a:rPr>
            </a:br>
            <a:endParaRPr lang="he-IL" sz="2600" dirty="0">
              <a:latin typeface="Guttman Drogolin" panose="02010401010101010101" pitchFamily="2" charset="-79"/>
              <a:cs typeface="Guttman Drogolin" panose="02010401010101010101" pitchFamily="2" charset="-79"/>
            </a:endParaRPr>
          </a:p>
          <a:p>
            <a:r>
              <a:rPr lang="he-IL" sz="2600" dirty="0">
                <a:latin typeface="Guttman Drogolin" panose="02010401010101010101" pitchFamily="2" charset="-79"/>
                <a:cs typeface="Guttman Drogolin" panose="02010401010101010101" pitchFamily="2" charset="-79"/>
              </a:rPr>
              <a:t>"וישם המלך אחשוורוש מס על הארץ </a:t>
            </a:r>
            <a:r>
              <a:rPr lang="he-IL" sz="2600" b="1" u="sng" dirty="0">
                <a:latin typeface="Guttman Drogolin" panose="02010401010101010101" pitchFamily="2" charset="-79"/>
                <a:cs typeface="Guttman Drogolin" panose="02010401010101010101" pitchFamily="2" charset="-79"/>
              </a:rPr>
              <a:t>ואיי הים</a:t>
            </a:r>
            <a:r>
              <a:rPr lang="he-IL" sz="2600" dirty="0">
                <a:latin typeface="Guttman Drogolin" panose="02010401010101010101" pitchFamily="2" charset="-79"/>
                <a:cs typeface="Guttman Drogolin" panose="02010401010101010101" pitchFamily="2" charset="-79"/>
              </a:rPr>
              <a:t>" (אסתר י', א)</a:t>
            </a:r>
          </a:p>
        </p:txBody>
      </p:sp>
      <p:sp>
        <p:nvSpPr>
          <p:cNvPr id="6" name="מציין מיקום טקסט 5">
            <a:extLst>
              <a:ext uri="{FF2B5EF4-FFF2-40B4-BE49-F238E27FC236}">
                <a16:creationId xmlns:a16="http://schemas.microsoft.com/office/drawing/2014/main" id="{EDEBC6A8-4FBC-456D-925C-775BDFAABB7D}"/>
              </a:ext>
            </a:extLst>
          </p:cNvPr>
          <p:cNvSpPr>
            <a:spLocks noGrp="1"/>
          </p:cNvSpPr>
          <p:nvPr>
            <p:ph type="body" sz="quarter" idx="3"/>
          </p:nvPr>
        </p:nvSpPr>
        <p:spPr/>
        <p:txBody>
          <a:bodyPr/>
          <a:lstStyle/>
          <a:p>
            <a:r>
              <a:rPr lang="he-IL" b="1" dirty="0">
                <a:cs typeface="+mj-cs"/>
              </a:rPr>
              <a:t>היסטוריה</a:t>
            </a:r>
          </a:p>
        </p:txBody>
      </p:sp>
      <p:sp>
        <p:nvSpPr>
          <p:cNvPr id="7" name="מציין מיקום תוכן 6">
            <a:extLst>
              <a:ext uri="{FF2B5EF4-FFF2-40B4-BE49-F238E27FC236}">
                <a16:creationId xmlns:a16="http://schemas.microsoft.com/office/drawing/2014/main" id="{256518A9-E4E2-4F11-AAED-6DAA431EF91B}"/>
              </a:ext>
            </a:extLst>
          </p:cNvPr>
          <p:cNvSpPr>
            <a:spLocks noGrp="1"/>
          </p:cNvSpPr>
          <p:nvPr>
            <p:ph sz="quarter" idx="4"/>
          </p:nvPr>
        </p:nvSpPr>
        <p:spPr/>
        <p:txBody>
          <a:bodyPr>
            <a:normAutofit fontScale="85000" lnSpcReduction="20000"/>
          </a:bodyPr>
          <a:lstStyle/>
          <a:p>
            <a:pPr algn="just"/>
            <a:r>
              <a:rPr lang="he-IL" sz="2800" dirty="0"/>
              <a:t>בזמנו של </a:t>
            </a:r>
            <a:r>
              <a:rPr lang="he-IL" sz="2800" dirty="0" err="1"/>
              <a:t>חשיארש</a:t>
            </a:r>
            <a:r>
              <a:rPr lang="he-IL" sz="2800" dirty="0"/>
              <a:t> הגיעה הממלכה לשיא גודלה, וכללה את אסיה הקטנה, כל המזרח התיכון, פרס, </a:t>
            </a:r>
            <a:r>
              <a:rPr lang="he-IL" sz="2800" dirty="0" err="1"/>
              <a:t>באקטריה</a:t>
            </a:r>
            <a:r>
              <a:rPr lang="he-IL" sz="2800" dirty="0"/>
              <a:t>, </a:t>
            </a:r>
            <a:r>
              <a:rPr lang="he-IL" sz="2800" dirty="0" err="1"/>
              <a:t>סוגדיאנה</a:t>
            </a:r>
            <a:r>
              <a:rPr lang="he-IL" sz="2800" dirty="0"/>
              <a:t>, </a:t>
            </a:r>
            <a:r>
              <a:rPr lang="he-IL" sz="2800" dirty="0" err="1"/>
              <a:t>פארתיה</a:t>
            </a:r>
            <a:r>
              <a:rPr lang="he-IL" sz="2800" dirty="0"/>
              <a:t>, חלקים מהודו וחלקים </a:t>
            </a:r>
            <a:r>
              <a:rPr lang="he-IL" sz="2800" dirty="0" err="1"/>
              <a:t>מתראקיה</a:t>
            </a:r>
            <a:r>
              <a:rPr lang="he-IL" sz="2800" dirty="0"/>
              <a:t>.</a:t>
            </a:r>
          </a:p>
          <a:p>
            <a:pPr marL="0" indent="0">
              <a:buNone/>
            </a:pPr>
            <a:endParaRPr lang="he-IL" sz="2800" dirty="0"/>
          </a:p>
          <a:p>
            <a:r>
              <a:rPr lang="he-IL" sz="2800" dirty="0"/>
              <a:t>480- : המסע הפרסי להכנעת יוון</a:t>
            </a:r>
          </a:p>
          <a:p>
            <a:pPr lvl="1"/>
            <a:r>
              <a:rPr lang="he-IL" sz="2800" dirty="0"/>
              <a:t>קרב </a:t>
            </a:r>
            <a:r>
              <a:rPr lang="he-IL" sz="2800" dirty="0" err="1"/>
              <a:t>תרמופילאי</a:t>
            </a:r>
            <a:r>
              <a:rPr lang="he-IL" sz="2800" dirty="0"/>
              <a:t> (קרב 300)</a:t>
            </a:r>
          </a:p>
          <a:p>
            <a:pPr marL="457200" lvl="1" indent="0">
              <a:buNone/>
            </a:pPr>
            <a:r>
              <a:rPr lang="he-IL" sz="2800" dirty="0"/>
              <a:t>	ניצחון פרסי על יוון</a:t>
            </a:r>
          </a:p>
          <a:p>
            <a:pPr lvl="1"/>
            <a:r>
              <a:rPr lang="he-IL" sz="2800" dirty="0"/>
              <a:t>כישלון הכיבוש, נסיגת כוחות פרס</a:t>
            </a:r>
          </a:p>
          <a:p>
            <a:endParaRPr lang="he-IL" sz="2800" dirty="0"/>
          </a:p>
          <a:p>
            <a:endParaRPr lang="he-IL" sz="2800" dirty="0"/>
          </a:p>
          <a:p>
            <a:endParaRPr lang="he-IL" sz="2800" dirty="0"/>
          </a:p>
          <a:p>
            <a:endParaRPr lang="he-IL" sz="2800" dirty="0"/>
          </a:p>
          <a:p>
            <a:pPr marL="457200" lvl="1" indent="0">
              <a:buNone/>
            </a:pPr>
            <a:endParaRPr lang="he-IL" sz="2800" dirty="0"/>
          </a:p>
        </p:txBody>
      </p:sp>
      <p:pic>
        <p:nvPicPr>
          <p:cNvPr id="5122" name="Picture 2" descr="××¨××× ×××××¤×¨×× ××¤×¨×¡××ª ××©×¨ ×××©××¨××© ××× ×¢×××">
            <a:extLst>
              <a:ext uri="{FF2B5EF4-FFF2-40B4-BE49-F238E27FC236}">
                <a16:creationId xmlns:a16="http://schemas.microsoft.com/office/drawing/2014/main" id="{B31F4B6E-55C4-46F4-9EC4-B84A97D6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90252" cy="318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47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BE40BA-EDBC-42ED-AA79-76597A95FF89}"/>
              </a:ext>
            </a:extLst>
          </p:cNvPr>
          <p:cNvSpPr>
            <a:spLocks noGrp="1"/>
          </p:cNvSpPr>
          <p:nvPr>
            <p:ph type="title"/>
          </p:nvPr>
        </p:nvSpPr>
        <p:spPr/>
        <p:txBody>
          <a:bodyPr/>
          <a:lstStyle/>
          <a:p>
            <a:r>
              <a:rPr lang="he-IL" dirty="0"/>
              <a:t>אירועים מחיי </a:t>
            </a:r>
            <a:br>
              <a:rPr lang="en-US" dirty="0"/>
            </a:br>
            <a:r>
              <a:rPr lang="he-IL" dirty="0" err="1"/>
              <a:t>חשיארש-כסרכסס</a:t>
            </a:r>
            <a:endParaRPr lang="he-IL" dirty="0"/>
          </a:p>
        </p:txBody>
      </p:sp>
      <p:sp>
        <p:nvSpPr>
          <p:cNvPr id="4" name="מציין מיקום טקסט 3">
            <a:extLst>
              <a:ext uri="{FF2B5EF4-FFF2-40B4-BE49-F238E27FC236}">
                <a16:creationId xmlns:a16="http://schemas.microsoft.com/office/drawing/2014/main" id="{7BB5EB39-3E8E-4D0E-9728-54201762B74B}"/>
              </a:ext>
            </a:extLst>
          </p:cNvPr>
          <p:cNvSpPr>
            <a:spLocks noGrp="1"/>
          </p:cNvSpPr>
          <p:nvPr>
            <p:ph type="body" idx="1"/>
          </p:nvPr>
        </p:nvSpPr>
        <p:spPr>
          <a:xfrm>
            <a:off x="29825" y="3068386"/>
            <a:ext cx="6066175" cy="823912"/>
          </a:xfrm>
        </p:spPr>
        <p:txBody>
          <a:bodyPr/>
          <a:lstStyle/>
          <a:p>
            <a:r>
              <a:rPr lang="he-IL" b="1" dirty="0">
                <a:cs typeface="+mj-cs"/>
              </a:rPr>
              <a:t>מעמד מלכותו של אחשוורוש בחז"ל </a:t>
            </a:r>
          </a:p>
        </p:txBody>
      </p:sp>
      <p:sp>
        <p:nvSpPr>
          <p:cNvPr id="5" name="מציין מיקום תוכן 4">
            <a:extLst>
              <a:ext uri="{FF2B5EF4-FFF2-40B4-BE49-F238E27FC236}">
                <a16:creationId xmlns:a16="http://schemas.microsoft.com/office/drawing/2014/main" id="{A56BF186-9353-4045-B0B4-16A9D196A564}"/>
              </a:ext>
            </a:extLst>
          </p:cNvPr>
          <p:cNvSpPr>
            <a:spLocks noGrp="1"/>
          </p:cNvSpPr>
          <p:nvPr>
            <p:ph sz="half" idx="2"/>
          </p:nvPr>
        </p:nvSpPr>
        <p:spPr>
          <a:xfrm>
            <a:off x="149093" y="3976136"/>
            <a:ext cx="6066175" cy="2789685"/>
          </a:xfrm>
        </p:spPr>
        <p:txBody>
          <a:bodyPr>
            <a:normAutofit fontScale="92500" lnSpcReduction="10000"/>
          </a:bodyPr>
          <a:lstStyle/>
          <a:p>
            <a:pPr algn="just"/>
            <a:r>
              <a:rPr lang="he-IL" sz="3200" dirty="0">
                <a:latin typeface="David" panose="020E0502060401010101" pitchFamily="34" charset="-79"/>
                <a:cs typeface="David" panose="020E0502060401010101" pitchFamily="34" charset="-79"/>
              </a:rPr>
              <a:t>בתרגום שני נאמר: "הוא </a:t>
            </a:r>
            <a:r>
              <a:rPr lang="he-IL" sz="3200" dirty="0" err="1">
                <a:latin typeface="David" panose="020E0502060401010101" pitchFamily="34" charset="-79"/>
                <a:cs typeface="David" panose="020E0502060401010101" pitchFamily="34" charset="-79"/>
              </a:rPr>
              <a:t>אחשורוש</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מלכא</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פרסאה</a:t>
            </a:r>
            <a:r>
              <a:rPr lang="he-IL" sz="3200" dirty="0">
                <a:latin typeface="David" panose="020E0502060401010101" pitchFamily="34" charset="-79"/>
                <a:cs typeface="David" panose="020E0502060401010101" pitchFamily="34" charset="-79"/>
              </a:rPr>
              <a:t> בר </a:t>
            </a:r>
            <a:r>
              <a:rPr lang="he-IL" sz="3200" dirty="0" err="1">
                <a:latin typeface="David" panose="020E0502060401010101" pitchFamily="34" charset="-79"/>
                <a:cs typeface="David" panose="020E0502060401010101" pitchFamily="34" charset="-79"/>
              </a:rPr>
              <a:t>דריוש</a:t>
            </a:r>
            <a:r>
              <a:rPr lang="he-IL" sz="3200" dirty="0">
                <a:latin typeface="David" panose="020E0502060401010101" pitchFamily="34" charset="-79"/>
                <a:cs typeface="David" panose="020E0502060401010101" pitchFamily="34" charset="-79"/>
              </a:rPr>
              <a:t>". גם בילקוט שמעוני נאמר שהוא בנו של </a:t>
            </a:r>
            <a:r>
              <a:rPr lang="he-IL" sz="3200" dirty="0" err="1">
                <a:latin typeface="David" panose="020E0502060401010101" pitchFamily="34" charset="-79"/>
                <a:cs typeface="David" panose="020E0502060401010101" pitchFamily="34" charset="-79"/>
              </a:rPr>
              <a:t>דריווש</a:t>
            </a:r>
            <a:r>
              <a:rPr lang="he-IL" sz="3200" dirty="0">
                <a:latin typeface="David" panose="020E0502060401010101" pitchFamily="34" charset="-79"/>
                <a:cs typeface="David" panose="020E0502060401010101" pitchFamily="34" charset="-79"/>
              </a:rPr>
              <a:t>.</a:t>
            </a:r>
          </a:p>
          <a:p>
            <a:r>
              <a:rPr lang="he-IL" sz="3200" dirty="0">
                <a:latin typeface="David" panose="020E0502060401010101" pitchFamily="34" charset="-79"/>
                <a:cs typeface="David" panose="020E0502060401010101" pitchFamily="34" charset="-79"/>
              </a:rPr>
              <a:t>'המולך' אמר רב שמלך מעצמו (מגילה יא.)</a:t>
            </a:r>
          </a:p>
          <a:p>
            <a:pPr marL="0" indent="0">
              <a:buNone/>
            </a:pPr>
            <a:r>
              <a:rPr lang="he-IL" sz="3200" dirty="0">
                <a:latin typeface="David" panose="020E0502060401010101" pitchFamily="34" charset="-79"/>
                <a:cs typeface="David" panose="020E0502060401010101" pitchFamily="34" charset="-79"/>
              </a:rPr>
              <a:t>האם היה בן המלך או מלך מעצמו? גם וגם!</a:t>
            </a:r>
          </a:p>
        </p:txBody>
      </p:sp>
      <p:sp>
        <p:nvSpPr>
          <p:cNvPr id="6" name="מציין מיקום טקסט 5">
            <a:extLst>
              <a:ext uri="{FF2B5EF4-FFF2-40B4-BE49-F238E27FC236}">
                <a16:creationId xmlns:a16="http://schemas.microsoft.com/office/drawing/2014/main" id="{EDEBC6A8-4FBC-456D-925C-775BDFAABB7D}"/>
              </a:ext>
            </a:extLst>
          </p:cNvPr>
          <p:cNvSpPr>
            <a:spLocks noGrp="1"/>
          </p:cNvSpPr>
          <p:nvPr>
            <p:ph type="body" sz="quarter" idx="3"/>
          </p:nvPr>
        </p:nvSpPr>
        <p:spPr/>
        <p:txBody>
          <a:bodyPr/>
          <a:lstStyle/>
          <a:p>
            <a:r>
              <a:rPr lang="he-IL" b="1" dirty="0">
                <a:cs typeface="+mj-cs"/>
              </a:rPr>
              <a:t>היסטוריה</a:t>
            </a:r>
          </a:p>
        </p:txBody>
      </p:sp>
      <p:sp>
        <p:nvSpPr>
          <p:cNvPr id="7" name="מציין מיקום תוכן 6">
            <a:extLst>
              <a:ext uri="{FF2B5EF4-FFF2-40B4-BE49-F238E27FC236}">
                <a16:creationId xmlns:a16="http://schemas.microsoft.com/office/drawing/2014/main" id="{256518A9-E4E2-4F11-AAED-6DAA431EF91B}"/>
              </a:ext>
            </a:extLst>
          </p:cNvPr>
          <p:cNvSpPr>
            <a:spLocks noGrp="1"/>
          </p:cNvSpPr>
          <p:nvPr>
            <p:ph sz="quarter" idx="4"/>
          </p:nvPr>
        </p:nvSpPr>
        <p:spPr>
          <a:xfrm>
            <a:off x="6907696" y="3132666"/>
            <a:ext cx="4598504" cy="3086019"/>
          </a:xfrm>
        </p:spPr>
        <p:txBody>
          <a:bodyPr>
            <a:normAutofit fontScale="92500" lnSpcReduction="10000"/>
          </a:bodyPr>
          <a:lstStyle/>
          <a:p>
            <a:pPr algn="just"/>
            <a:r>
              <a:rPr lang="he-IL" sz="3900" dirty="0" err="1">
                <a:latin typeface="David" panose="020E0502060401010101" pitchFamily="34" charset="-79"/>
                <a:cs typeface="David" panose="020E0502060401010101" pitchFamily="34" charset="-79"/>
              </a:rPr>
              <a:t>חשיארש</a:t>
            </a:r>
            <a:r>
              <a:rPr lang="he-IL" sz="3900" dirty="0">
                <a:latin typeface="David" panose="020E0502060401010101" pitchFamily="34" charset="-79"/>
                <a:cs typeface="David" panose="020E0502060401010101" pitchFamily="34" charset="-79"/>
              </a:rPr>
              <a:t> לא היה הבן הבכור של </a:t>
            </a:r>
            <a:r>
              <a:rPr lang="he-IL" sz="3900" dirty="0" err="1">
                <a:latin typeface="David" panose="020E0502060401010101" pitchFamily="34" charset="-79"/>
                <a:cs typeface="David" panose="020E0502060401010101" pitchFamily="34" charset="-79"/>
              </a:rPr>
              <a:t>דריווש</a:t>
            </a:r>
            <a:r>
              <a:rPr lang="he-IL" sz="3900" dirty="0">
                <a:latin typeface="David" panose="020E0502060401010101" pitchFamily="34" charset="-79"/>
                <a:cs typeface="David" panose="020E0502060401010101" pitchFamily="34" charset="-79"/>
              </a:rPr>
              <a:t> אבל למרות זאת התמנה למלוכה (מסיבות לא ברורות לגמרי).</a:t>
            </a:r>
          </a:p>
          <a:p>
            <a:endParaRPr lang="he-IL" sz="2800" dirty="0"/>
          </a:p>
          <a:p>
            <a:endParaRPr lang="he-IL" sz="2800" dirty="0"/>
          </a:p>
          <a:p>
            <a:endParaRPr lang="he-IL" sz="2800" dirty="0"/>
          </a:p>
          <a:p>
            <a:endParaRPr lang="he-IL" sz="2800" dirty="0"/>
          </a:p>
          <a:p>
            <a:pPr marL="457200" lvl="1" indent="0">
              <a:buNone/>
            </a:pPr>
            <a:endParaRPr lang="he-IL" sz="2800" dirty="0"/>
          </a:p>
        </p:txBody>
      </p:sp>
      <p:pic>
        <p:nvPicPr>
          <p:cNvPr id="5122" name="Picture 2" descr="××¨××× ×××××¤×¨×× ××¤×¨×¡××ª ××©×¨ ×××©××¨××© ××× ×¢×××">
            <a:extLst>
              <a:ext uri="{FF2B5EF4-FFF2-40B4-BE49-F238E27FC236}">
                <a16:creationId xmlns:a16="http://schemas.microsoft.com/office/drawing/2014/main" id="{B31F4B6E-55C4-46F4-9EC4-B84A97D6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90252" cy="318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43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62C9DFAB-7E8C-4500-9F15-7A71102B9EFE}"/>
              </a:ext>
            </a:extLst>
          </p:cNvPr>
          <p:cNvSpPr>
            <a:spLocks noGrp="1"/>
          </p:cNvSpPr>
          <p:nvPr>
            <p:ph type="title"/>
          </p:nvPr>
        </p:nvSpPr>
        <p:spPr/>
        <p:txBody>
          <a:bodyPr>
            <a:normAutofit/>
          </a:bodyPr>
          <a:lstStyle/>
          <a:p>
            <a:r>
              <a:rPr lang="he-IL" sz="6600" dirty="0"/>
              <a:t>המשמעות ההיסטורית</a:t>
            </a:r>
          </a:p>
        </p:txBody>
      </p:sp>
      <p:sp>
        <p:nvSpPr>
          <p:cNvPr id="5" name="מציין מיקום טקסט 4">
            <a:extLst>
              <a:ext uri="{FF2B5EF4-FFF2-40B4-BE49-F238E27FC236}">
                <a16:creationId xmlns:a16="http://schemas.microsoft.com/office/drawing/2014/main" id="{1AD5ED5D-24A5-4860-BC9D-301444EAFC62}"/>
              </a:ext>
            </a:extLst>
          </p:cNvPr>
          <p:cNvSpPr>
            <a:spLocks noGrp="1"/>
          </p:cNvSpPr>
          <p:nvPr>
            <p:ph type="body" idx="1"/>
          </p:nvPr>
        </p:nvSpPr>
        <p:spPr/>
        <p:txBody>
          <a:bodyPr>
            <a:normAutofit/>
          </a:bodyPr>
          <a:lstStyle/>
          <a:p>
            <a:r>
              <a:rPr lang="he-IL" sz="4000" dirty="0">
                <a:latin typeface="David" panose="020E0502060401010101" pitchFamily="34" charset="-79"/>
                <a:cs typeface="David" panose="020E0502060401010101" pitchFamily="34" charset="-79"/>
              </a:rPr>
              <a:t>מגילת אסתר – אל מול בית שני</a:t>
            </a:r>
          </a:p>
        </p:txBody>
      </p:sp>
      <p:sp>
        <p:nvSpPr>
          <p:cNvPr id="6" name="מלבן 5">
            <a:hlinkClick r:id="rId2"/>
            <a:extLst>
              <a:ext uri="{FF2B5EF4-FFF2-40B4-BE49-F238E27FC236}">
                <a16:creationId xmlns:a16="http://schemas.microsoft.com/office/drawing/2014/main" id="{696F5434-C13E-4B73-9A32-C3AD29E39E0E}"/>
              </a:ext>
            </a:extLst>
          </p:cNvPr>
          <p:cNvSpPr/>
          <p:nvPr/>
        </p:nvSpPr>
        <p:spPr>
          <a:xfrm>
            <a:off x="0" y="0"/>
            <a:ext cx="2246128" cy="52322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he-IL" sz="2800" b="0" cap="none" spc="0" dirty="0">
                <a:ln w="0"/>
                <a:solidFill>
                  <a:schemeClr val="tx1"/>
                </a:solidFill>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rPr>
              <a:t>מאמר - גרוסמן</a:t>
            </a:r>
          </a:p>
        </p:txBody>
      </p:sp>
    </p:spTree>
    <p:extLst>
      <p:ext uri="{BB962C8B-B14F-4D97-AF65-F5344CB8AC3E}">
        <p14:creationId xmlns:p14="http://schemas.microsoft.com/office/powerpoint/2010/main" val="70488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051870-8618-4438-8F5A-8087CA49875F}"/>
              </a:ext>
            </a:extLst>
          </p:cNvPr>
          <p:cNvSpPr>
            <a:spLocks noGrp="1"/>
          </p:cNvSpPr>
          <p:nvPr>
            <p:ph type="title"/>
          </p:nvPr>
        </p:nvSpPr>
        <p:spPr>
          <a:xfrm>
            <a:off x="2530549" y="764373"/>
            <a:ext cx="8975651" cy="1293028"/>
          </a:xfrm>
        </p:spPr>
        <p:txBody>
          <a:bodyPr/>
          <a:lstStyle/>
          <a:p>
            <a:r>
              <a:rPr lang="he-IL" dirty="0"/>
              <a:t>יחס פרס ובית המקדש בחז"ל (אחשוורוש והיהודים)</a:t>
            </a:r>
          </a:p>
        </p:txBody>
      </p:sp>
      <p:sp>
        <p:nvSpPr>
          <p:cNvPr id="3" name="מציין מיקום תוכן 2">
            <a:extLst>
              <a:ext uri="{FF2B5EF4-FFF2-40B4-BE49-F238E27FC236}">
                <a16:creationId xmlns:a16="http://schemas.microsoft.com/office/drawing/2014/main" id="{EC8FCF26-50B7-4415-B4E7-612F293CDFDC}"/>
              </a:ext>
            </a:extLst>
          </p:cNvPr>
          <p:cNvSpPr>
            <a:spLocks noGrp="1"/>
          </p:cNvSpPr>
          <p:nvPr>
            <p:ph idx="1"/>
          </p:nvPr>
        </p:nvSpPr>
        <p:spPr>
          <a:xfrm>
            <a:off x="318977" y="1807535"/>
            <a:ext cx="11525693" cy="4827181"/>
          </a:xfrm>
        </p:spPr>
        <p:txBody>
          <a:bodyPr>
            <a:normAutofit fontScale="92500"/>
          </a:bodyPr>
          <a:lstStyle/>
          <a:p>
            <a:r>
              <a:rPr lang="he-IL" sz="2800" dirty="0">
                <a:latin typeface="Narkisim" panose="020E0502050101010101" pitchFamily="34" charset="-79"/>
                <a:cs typeface="Narkisim" panose="020E0502050101010101" pitchFamily="34" charset="-79"/>
              </a:rPr>
              <a:t>"שאלו תלמידיו את רבי שמעון בן יוחאי: מפני מה </a:t>
            </a:r>
            <a:r>
              <a:rPr lang="he-IL" sz="2800" dirty="0" err="1">
                <a:latin typeface="Narkisim" panose="020E0502050101010101" pitchFamily="34" charset="-79"/>
                <a:cs typeface="Narkisim" panose="020E0502050101010101" pitchFamily="34" charset="-79"/>
              </a:rPr>
              <a:t>נתחייבו</a:t>
            </a:r>
            <a:r>
              <a:rPr lang="he-IL" sz="2800" dirty="0">
                <a:latin typeface="Narkisim" panose="020E0502050101010101" pitchFamily="34" charset="-79"/>
                <a:cs typeface="Narkisim" panose="020E0502050101010101" pitchFamily="34" charset="-79"/>
              </a:rPr>
              <a:t> שונאיהן של ישראל שבאותו הדור כליה, אמר להם אמרו אתם, אמרו לו: מפני שנהנו מסעודתו של אותו רשע" (מגילה דף י"ב ע"א)</a:t>
            </a:r>
          </a:p>
          <a:p>
            <a:r>
              <a:rPr lang="he-IL" sz="2800" dirty="0">
                <a:latin typeface="Narkisim" panose="020E0502050101010101" pitchFamily="34" charset="-79"/>
                <a:cs typeface="Narkisim" panose="020E0502050101010101" pitchFamily="34" charset="-79"/>
              </a:rPr>
              <a:t>"וּבְמַלְכוּת </a:t>
            </a:r>
            <a:r>
              <a:rPr lang="he-IL" sz="2800" dirty="0" err="1">
                <a:latin typeface="Narkisim" panose="020E0502050101010101" pitchFamily="34" charset="-79"/>
                <a:cs typeface="Narkisim" panose="020E0502050101010101" pitchFamily="34" charset="-79"/>
              </a:rPr>
              <a:t>אֲחַשְׁוֵרוֹש</a:t>
            </a:r>
            <a:r>
              <a:rPr lang="he-IL" sz="2800" dirty="0">
                <a:latin typeface="Narkisim" panose="020E0502050101010101" pitchFamily="34" charset="-79"/>
                <a:cs typeface="Narkisim" panose="020E0502050101010101" pitchFamily="34" charset="-79"/>
              </a:rPr>
              <a:t>ׁ </a:t>
            </a:r>
            <a:r>
              <a:rPr lang="he-IL" sz="2800" dirty="0" err="1">
                <a:latin typeface="Narkisim" panose="020E0502050101010101" pitchFamily="34" charset="-79"/>
                <a:cs typeface="Narkisim" panose="020E0502050101010101" pitchFamily="34" charset="-79"/>
              </a:rPr>
              <a:t>בִּתְחִלַּת</a:t>
            </a:r>
            <a:r>
              <a:rPr lang="he-IL" sz="2800" dirty="0">
                <a:latin typeface="Narkisim" panose="020E0502050101010101" pitchFamily="34" charset="-79"/>
                <a:cs typeface="Narkisim" panose="020E0502050101010101" pitchFamily="34" charset="-79"/>
              </a:rPr>
              <a:t> מַלְכוּתוֹ כָּתְבוּ שִׂטְנָה עַל </a:t>
            </a:r>
            <a:r>
              <a:rPr lang="he-IL" sz="2800" b="1" dirty="0">
                <a:latin typeface="Narkisim" panose="020E0502050101010101" pitchFamily="34" charset="-79"/>
                <a:cs typeface="Narkisim" panose="020E0502050101010101" pitchFamily="34" charset="-79"/>
              </a:rPr>
              <a:t>יֹשְׁבֵי יְהוּדָה וִירוּשָׁלִָם</a:t>
            </a:r>
            <a:r>
              <a:rPr lang="he-IL" sz="2800" dirty="0">
                <a:latin typeface="Narkisim" panose="020E0502050101010101" pitchFamily="34" charset="-79"/>
                <a:cs typeface="Narkisim" panose="020E0502050101010101" pitchFamily="34" charset="-79"/>
              </a:rPr>
              <a:t>" (עזרא ד', ו). – </a:t>
            </a:r>
            <a:br>
              <a:rPr lang="en-US" sz="2800" dirty="0">
                <a:latin typeface="Narkisim" panose="020E0502050101010101" pitchFamily="34" charset="-79"/>
                <a:cs typeface="Narkisim" panose="020E0502050101010101" pitchFamily="34" charset="-79"/>
              </a:rPr>
            </a:br>
            <a:r>
              <a:rPr lang="he-IL" sz="2800" dirty="0">
                <a:latin typeface="Aharoni" panose="02010803020104030203" pitchFamily="2" charset="-79"/>
                <a:cs typeface="Aharoni" panose="02010803020104030203" pitchFamily="2" charset="-79"/>
              </a:rPr>
              <a:t>האם מדובר על גזירות המן? ואם כן, למה מתואר כאילו זה גזרה רק על יושבי הארץ?</a:t>
            </a:r>
          </a:p>
          <a:p>
            <a:r>
              <a:rPr lang="he-IL" sz="2800" dirty="0">
                <a:latin typeface="Narkisim" panose="020E0502050101010101" pitchFamily="34" charset="-79"/>
                <a:cs typeface="Narkisim" panose="020E0502050101010101" pitchFamily="34" charset="-79"/>
              </a:rPr>
              <a:t>מה ראה </a:t>
            </a:r>
            <a:r>
              <a:rPr lang="he-IL" sz="2800" dirty="0" err="1">
                <a:latin typeface="Narkisim" panose="020E0502050101010101" pitchFamily="34" charset="-79"/>
                <a:cs typeface="Narkisim" panose="020E0502050101010101" pitchFamily="34" charset="-79"/>
              </a:rPr>
              <a:t>אחשורוש</a:t>
            </a:r>
            <a:r>
              <a:rPr lang="he-IL" sz="2800" dirty="0">
                <a:latin typeface="Narkisim" panose="020E0502050101010101" pitchFamily="34" charset="-79"/>
                <a:cs typeface="Narkisim" panose="020E0502050101010101" pitchFamily="34" charset="-79"/>
              </a:rPr>
              <a:t> שנשתמש בכלים של בית המקדש על ככה משום </a:t>
            </a:r>
            <a:r>
              <a:rPr lang="he-IL" sz="2800" dirty="0" err="1">
                <a:latin typeface="Narkisim" panose="020E0502050101010101" pitchFamily="34" charset="-79"/>
                <a:cs typeface="Narkisim" panose="020E0502050101010101" pitchFamily="34" charset="-79"/>
              </a:rPr>
              <a:t>דחשיב</a:t>
            </a:r>
            <a:r>
              <a:rPr lang="he-IL" sz="2800" dirty="0">
                <a:latin typeface="Narkisim" panose="020E0502050101010101" pitchFamily="34" charset="-79"/>
                <a:cs typeface="Narkisim" panose="020E0502050101010101" pitchFamily="34" charset="-79"/>
              </a:rPr>
              <a:t> שבעים שנין ולא </a:t>
            </a:r>
            <a:r>
              <a:rPr lang="he-IL" sz="2800" dirty="0" err="1">
                <a:latin typeface="Narkisim" panose="020E0502050101010101" pitchFamily="34" charset="-79"/>
                <a:cs typeface="Narkisim" panose="020E0502050101010101" pitchFamily="34" charset="-79"/>
              </a:rPr>
              <a:t>איפרוק</a:t>
            </a:r>
            <a:r>
              <a:rPr lang="he-IL" sz="2800" dirty="0">
                <a:latin typeface="Narkisim" panose="020E0502050101010101" pitchFamily="34" charset="-79"/>
                <a:cs typeface="Narkisim" panose="020E0502050101010101" pitchFamily="34" charset="-79"/>
              </a:rPr>
              <a:t> (מגילה דף י"ט ע"א)</a:t>
            </a:r>
          </a:p>
          <a:p>
            <a:r>
              <a:rPr lang="he-IL" sz="2800" dirty="0">
                <a:latin typeface="Narkisim" panose="020E0502050101010101" pitchFamily="34" charset="-79"/>
                <a:cs typeface="Narkisim" panose="020E0502050101010101" pitchFamily="34" charset="-79"/>
              </a:rPr>
              <a:t>"'בהראותו את עושר כבוד מלכותו' - אמר רבי יוסי בר </a:t>
            </a:r>
            <a:r>
              <a:rPr lang="he-IL" sz="2800" dirty="0" err="1">
                <a:latin typeface="Narkisim" panose="020E0502050101010101" pitchFamily="34" charset="-79"/>
                <a:cs typeface="Narkisim" panose="020E0502050101010101" pitchFamily="34" charset="-79"/>
              </a:rPr>
              <a:t>חנינא</a:t>
            </a:r>
            <a:r>
              <a:rPr lang="he-IL" sz="2800" dirty="0">
                <a:latin typeface="Narkisim" panose="020E0502050101010101" pitchFamily="34" charset="-79"/>
                <a:cs typeface="Narkisim" panose="020E0502050101010101" pitchFamily="34" charset="-79"/>
              </a:rPr>
              <a:t>, מלמד שלבש בגדי כהונה. כתיב הכא 'יקר תפארת גדולתו', וכתיב התם 'לכבוד ולתפארת'" (מגילה דף י"ב ע"א).</a:t>
            </a:r>
          </a:p>
          <a:p>
            <a:r>
              <a:rPr lang="he-IL" sz="2800" dirty="0">
                <a:latin typeface="Narkisim" panose="020E0502050101010101" pitchFamily="34" charset="-79"/>
                <a:cs typeface="Narkisim" panose="020E0502050101010101" pitchFamily="34" charset="-79"/>
              </a:rPr>
              <a:t>"'ויאמר לה המלך לאסתר המלכה מה בקשתך עד חצי המלכות ותעש' - 'חצי המלכות' ולא כל המלכות, ולא דבר שחוצץ למלכות, ומאי </a:t>
            </a:r>
            <a:r>
              <a:rPr lang="he-IL" sz="2800" dirty="0" err="1">
                <a:latin typeface="Narkisim" panose="020E0502050101010101" pitchFamily="34" charset="-79"/>
                <a:cs typeface="Narkisim" panose="020E0502050101010101" pitchFamily="34" charset="-79"/>
              </a:rPr>
              <a:t>ניהו</a:t>
            </a:r>
            <a:r>
              <a:rPr lang="he-IL" sz="2800" dirty="0">
                <a:latin typeface="Narkisim" panose="020E0502050101010101" pitchFamily="34" charset="-79"/>
                <a:cs typeface="Narkisim" panose="020E0502050101010101" pitchFamily="34" charset="-79"/>
              </a:rPr>
              <a:t> בנין בית המקדש" (מגילה דף ט"ו ע"ב).</a:t>
            </a:r>
          </a:p>
        </p:txBody>
      </p:sp>
    </p:spTree>
    <p:extLst>
      <p:ext uri="{BB962C8B-B14F-4D97-AF65-F5344CB8AC3E}">
        <p14:creationId xmlns:p14="http://schemas.microsoft.com/office/powerpoint/2010/main" val="74574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A45174C6-2950-4351-8C5E-DE6C9E8FED20}"/>
              </a:ext>
            </a:extLst>
          </p:cNvPr>
          <p:cNvSpPr>
            <a:spLocks noGrp="1"/>
          </p:cNvSpPr>
          <p:nvPr>
            <p:ph type="title"/>
          </p:nvPr>
        </p:nvSpPr>
        <p:spPr/>
        <p:txBody>
          <a:bodyPr/>
          <a:lstStyle/>
          <a:p>
            <a:r>
              <a:rPr lang="he-IL" dirty="0"/>
              <a:t>מהי הבירה?</a:t>
            </a:r>
          </a:p>
        </p:txBody>
      </p:sp>
      <p:sp>
        <p:nvSpPr>
          <p:cNvPr id="5" name="מציין מיקום טקסט 4">
            <a:extLst>
              <a:ext uri="{FF2B5EF4-FFF2-40B4-BE49-F238E27FC236}">
                <a16:creationId xmlns:a16="http://schemas.microsoft.com/office/drawing/2014/main" id="{C4FDAE45-CAA2-4CA7-A603-3CD2675B8516}"/>
              </a:ext>
            </a:extLst>
          </p:cNvPr>
          <p:cNvSpPr>
            <a:spLocks noGrp="1"/>
          </p:cNvSpPr>
          <p:nvPr>
            <p:ph type="body" idx="1"/>
          </p:nvPr>
        </p:nvSpPr>
        <p:spPr>
          <a:xfrm>
            <a:off x="914409" y="1776303"/>
            <a:ext cx="5079991" cy="823912"/>
          </a:xfrm>
        </p:spPr>
        <p:txBody>
          <a:bodyPr/>
          <a:lstStyle/>
          <a:p>
            <a:r>
              <a:rPr lang="he-IL" dirty="0"/>
              <a:t>דברי הימים א, כ"ט, </a:t>
            </a:r>
            <a:r>
              <a:rPr lang="he-IL" dirty="0" err="1"/>
              <a:t>יט</a:t>
            </a:r>
            <a:endParaRPr lang="he-IL" dirty="0"/>
          </a:p>
        </p:txBody>
      </p:sp>
      <p:sp>
        <p:nvSpPr>
          <p:cNvPr id="6" name="מציין מיקום תוכן 5">
            <a:extLst>
              <a:ext uri="{FF2B5EF4-FFF2-40B4-BE49-F238E27FC236}">
                <a16:creationId xmlns:a16="http://schemas.microsoft.com/office/drawing/2014/main" id="{2EBB90C6-387D-40B6-8E44-AD5791A85EE6}"/>
              </a:ext>
            </a:extLst>
          </p:cNvPr>
          <p:cNvSpPr>
            <a:spLocks noGrp="1"/>
          </p:cNvSpPr>
          <p:nvPr>
            <p:ph sz="half" idx="2"/>
          </p:nvPr>
        </p:nvSpPr>
        <p:spPr>
          <a:xfrm>
            <a:off x="685800" y="2725167"/>
            <a:ext cx="5311775" cy="1418057"/>
          </a:xfrm>
        </p:spPr>
        <p:txBody>
          <a:bodyPr>
            <a:normAutofit/>
          </a:bodyPr>
          <a:lstStyle/>
          <a:p>
            <a:pPr algn="just"/>
            <a:r>
              <a:rPr lang="he-IL" sz="2800" dirty="0">
                <a:latin typeface="Guttman Drogolin" panose="02010401010101010101" pitchFamily="2" charset="-79"/>
                <a:cs typeface="Guttman Drogolin" panose="02010401010101010101" pitchFamily="2" charset="-79"/>
              </a:rPr>
              <a:t>"וְלִשְׁלֹמֹה בְנִי תֵּן לֵבָב שָׁלֵם לִשְׁמוֹר מִצְוֹתֶיךָ עֵדְוֹתֶיךָ </a:t>
            </a:r>
            <a:r>
              <a:rPr lang="he-IL" sz="2800" dirty="0" err="1">
                <a:latin typeface="Guttman Drogolin" panose="02010401010101010101" pitchFamily="2" charset="-79"/>
                <a:cs typeface="Guttman Drogolin" panose="02010401010101010101" pitchFamily="2" charset="-79"/>
              </a:rPr>
              <a:t>וְחֻקֶּיך</a:t>
            </a:r>
            <a:r>
              <a:rPr lang="he-IL" sz="2800" dirty="0">
                <a:latin typeface="Guttman Drogolin" panose="02010401010101010101" pitchFamily="2" charset="-79"/>
                <a:cs typeface="Guttman Drogolin" panose="02010401010101010101" pitchFamily="2" charset="-79"/>
              </a:rPr>
              <a:t>ָ וְלַעֲשׂוֹת </a:t>
            </a:r>
            <a:r>
              <a:rPr lang="he-IL" sz="2800" dirty="0" err="1">
                <a:latin typeface="Guttman Drogolin" panose="02010401010101010101" pitchFamily="2" charset="-79"/>
                <a:cs typeface="Guttman Drogolin" panose="02010401010101010101" pitchFamily="2" charset="-79"/>
              </a:rPr>
              <a:t>הַכֹּל</a:t>
            </a:r>
            <a:r>
              <a:rPr lang="he-IL" sz="2800" dirty="0">
                <a:latin typeface="Guttman Drogolin" panose="02010401010101010101" pitchFamily="2" charset="-79"/>
                <a:cs typeface="Guttman Drogolin" panose="02010401010101010101" pitchFamily="2" charset="-79"/>
              </a:rPr>
              <a:t> וְלִבְנוֹת הַבִּירָה אֲשֶׁר הֲכִינוֹתִי"</a:t>
            </a:r>
          </a:p>
        </p:txBody>
      </p:sp>
      <p:sp>
        <p:nvSpPr>
          <p:cNvPr id="7" name="מציין מיקום טקסט 6">
            <a:extLst>
              <a:ext uri="{FF2B5EF4-FFF2-40B4-BE49-F238E27FC236}">
                <a16:creationId xmlns:a16="http://schemas.microsoft.com/office/drawing/2014/main" id="{26BF2B7C-8189-4ADF-9169-ACD97590A5B2}"/>
              </a:ext>
            </a:extLst>
          </p:cNvPr>
          <p:cNvSpPr>
            <a:spLocks noGrp="1"/>
          </p:cNvSpPr>
          <p:nvPr>
            <p:ph type="body" sz="quarter" idx="3"/>
          </p:nvPr>
        </p:nvSpPr>
        <p:spPr>
          <a:xfrm>
            <a:off x="6400800" y="1776303"/>
            <a:ext cx="5105400" cy="823912"/>
          </a:xfrm>
        </p:spPr>
        <p:txBody>
          <a:bodyPr/>
          <a:lstStyle/>
          <a:p>
            <a:r>
              <a:rPr lang="he-IL" dirty="0"/>
              <a:t>דניאל ח' ב</a:t>
            </a:r>
          </a:p>
        </p:txBody>
      </p:sp>
      <p:sp>
        <p:nvSpPr>
          <p:cNvPr id="8" name="מציין מיקום תוכן 7">
            <a:extLst>
              <a:ext uri="{FF2B5EF4-FFF2-40B4-BE49-F238E27FC236}">
                <a16:creationId xmlns:a16="http://schemas.microsoft.com/office/drawing/2014/main" id="{0847EFFB-DDDA-4404-A374-B760F2EBBEBD}"/>
              </a:ext>
            </a:extLst>
          </p:cNvPr>
          <p:cNvSpPr>
            <a:spLocks noGrp="1"/>
          </p:cNvSpPr>
          <p:nvPr>
            <p:ph sz="quarter" idx="4"/>
          </p:nvPr>
        </p:nvSpPr>
        <p:spPr>
          <a:xfrm>
            <a:off x="6400800" y="2725167"/>
            <a:ext cx="5105400" cy="1418057"/>
          </a:xfrm>
        </p:spPr>
        <p:txBody>
          <a:bodyPr>
            <a:normAutofit/>
          </a:bodyPr>
          <a:lstStyle/>
          <a:p>
            <a:pPr algn="just"/>
            <a:r>
              <a:rPr lang="he-IL" sz="2800" dirty="0">
                <a:latin typeface="Guttman Drogolin" panose="02010401010101010101" pitchFamily="2" charset="-79"/>
                <a:cs typeface="Guttman Drogolin" panose="02010401010101010101" pitchFamily="2" charset="-79"/>
              </a:rPr>
              <a:t>"וָאֶרְאֶה בֶּחָזוֹן וַיְהִי בִּרְאֹתִי וַאֲנִי בְּשׁוּשַׁן הַבִּירָה אֲשֶׁר בְּעֵילָם הַמְּדִינָה" </a:t>
            </a:r>
          </a:p>
        </p:txBody>
      </p:sp>
      <p:sp>
        <p:nvSpPr>
          <p:cNvPr id="9" name="מלבן 8">
            <a:extLst>
              <a:ext uri="{FF2B5EF4-FFF2-40B4-BE49-F238E27FC236}">
                <a16:creationId xmlns:a16="http://schemas.microsoft.com/office/drawing/2014/main" id="{AB778A68-80F0-40DD-A368-C32DDC8D81F4}"/>
              </a:ext>
            </a:extLst>
          </p:cNvPr>
          <p:cNvSpPr/>
          <p:nvPr/>
        </p:nvSpPr>
        <p:spPr>
          <a:xfrm>
            <a:off x="435115" y="4124416"/>
            <a:ext cx="11321770" cy="1846659"/>
          </a:xfrm>
          <a:prstGeom prst="rect">
            <a:avLst/>
          </a:prstGeom>
        </p:spPr>
        <p:txBody>
          <a:bodyPr wrap="square">
            <a:spAutoFit/>
          </a:bodyPr>
          <a:lstStyle/>
          <a:p>
            <a:pPr algn="just" rtl="1"/>
            <a:r>
              <a:rPr lang="he-IL" sz="2400" dirty="0">
                <a:solidFill>
                  <a:srgbClr val="000000"/>
                </a:solidFill>
                <a:latin typeface="David" panose="020E0502060401010101" pitchFamily="34" charset="-79"/>
                <a:cs typeface="David" panose="020E0502060401010101" pitchFamily="34" charset="-79"/>
              </a:rPr>
              <a:t>"זוהי גם נקודת המאבק: מהי בירת העולם, ירושלים או שושן? בירושלים נבנה בית מקדש ע"י שלמה המלך, ששימש מקום תפילה "גם אל </a:t>
            </a:r>
            <a:r>
              <a:rPr lang="he-IL" sz="2400" dirty="0" err="1">
                <a:solidFill>
                  <a:srgbClr val="000000"/>
                </a:solidFill>
                <a:latin typeface="David" panose="020E0502060401010101" pitchFamily="34" charset="-79"/>
                <a:cs typeface="David" panose="020E0502060401010101" pitchFamily="34" charset="-79"/>
              </a:rPr>
              <a:t>הנכרי</a:t>
            </a:r>
            <a:r>
              <a:rPr lang="he-IL" sz="2400" dirty="0">
                <a:solidFill>
                  <a:srgbClr val="000000"/>
                </a:solidFill>
                <a:latin typeface="David" panose="020E0502060401010101" pitchFamily="34" charset="-79"/>
                <a:cs typeface="David" panose="020E0502060401010101" pitchFamily="34" charset="-79"/>
              </a:rPr>
              <a:t> אשר לא מעמך ישראל הוא... אך בית זה שהיה מרכז העולם וארמונו של מלך העולם, חרב; ... אם ירושלים והארמון-המקדש שבה, שימש מקום מלכותו של ה', כעת מקום המלוכה הוא אצל </a:t>
            </a:r>
            <a:r>
              <a:rPr lang="he-IL" sz="2400" dirty="0" err="1">
                <a:solidFill>
                  <a:srgbClr val="000000"/>
                </a:solidFill>
                <a:latin typeface="David" panose="020E0502060401010101" pitchFamily="34" charset="-79"/>
                <a:cs typeface="David" panose="020E0502060401010101" pitchFamily="34" charset="-79"/>
              </a:rPr>
              <a:t>אחשורוש</a:t>
            </a:r>
            <a:r>
              <a:rPr lang="he-IL" sz="2400" dirty="0">
                <a:solidFill>
                  <a:srgbClr val="000000"/>
                </a:solidFill>
                <a:latin typeface="David" panose="020E0502060401010101" pitchFamily="34" charset="-79"/>
                <a:cs typeface="David" panose="020E0502060401010101" pitchFamily="34" charset="-79"/>
              </a:rPr>
              <a:t>, מלך בשר ודם, המולך בשושן הבירה"</a:t>
            </a:r>
          </a:p>
          <a:p>
            <a:r>
              <a:rPr lang="he-IL" dirty="0">
                <a:solidFill>
                  <a:srgbClr val="000000"/>
                </a:solidFill>
                <a:latin typeface="David" panose="020E0502060401010101" pitchFamily="34" charset="-79"/>
                <a:cs typeface="David" panose="020E0502060401010101" pitchFamily="34" charset="-79"/>
              </a:rPr>
              <a:t>הרב י' </a:t>
            </a:r>
            <a:r>
              <a:rPr lang="he-IL" dirty="0" err="1">
                <a:solidFill>
                  <a:srgbClr val="000000"/>
                </a:solidFill>
                <a:latin typeface="David" panose="020E0502060401010101" pitchFamily="34" charset="-79"/>
                <a:cs typeface="David" panose="020E0502060401010101" pitchFamily="34" charset="-79"/>
              </a:rPr>
              <a:t>זולדן</a:t>
            </a:r>
            <a:r>
              <a:rPr lang="he-IL" dirty="0">
                <a:solidFill>
                  <a:srgbClr val="000000"/>
                </a:solidFill>
                <a:latin typeface="David" panose="020E0502060401010101" pitchFamily="34" charset="-79"/>
                <a:cs typeface="David" panose="020E0502060401010101" pitchFamily="34" charset="-79"/>
              </a:rPr>
              <a:t>, "שושן הבירה וירושלים הבירה", </a:t>
            </a:r>
            <a:r>
              <a:rPr lang="he-IL" b="1" dirty="0">
                <a:solidFill>
                  <a:srgbClr val="000000"/>
                </a:solidFill>
                <a:latin typeface="David" panose="020E0502060401010101" pitchFamily="34" charset="-79"/>
                <a:cs typeface="David" panose="020E0502060401010101" pitchFamily="34" charset="-79"/>
              </a:rPr>
              <a:t>אמונת עתיך </a:t>
            </a:r>
            <a:r>
              <a:rPr lang="he-IL" dirty="0">
                <a:solidFill>
                  <a:srgbClr val="000000"/>
                </a:solidFill>
                <a:latin typeface="David" panose="020E0502060401010101" pitchFamily="34" charset="-79"/>
                <a:cs typeface="David" panose="020E0502060401010101" pitchFamily="34" charset="-79"/>
              </a:rPr>
              <a:t>33 (תש"ס).</a:t>
            </a:r>
          </a:p>
        </p:txBody>
      </p:sp>
    </p:spTree>
    <p:extLst>
      <p:ext uri="{BB962C8B-B14F-4D97-AF65-F5344CB8AC3E}">
        <p14:creationId xmlns:p14="http://schemas.microsoft.com/office/powerpoint/2010/main" val="213848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CD91DB-7119-457A-A7F8-10F497C9055F}"/>
              </a:ext>
            </a:extLst>
          </p:cNvPr>
          <p:cNvSpPr>
            <a:spLocks noGrp="1"/>
          </p:cNvSpPr>
          <p:nvPr>
            <p:ph type="title"/>
          </p:nvPr>
        </p:nvSpPr>
        <p:spPr>
          <a:xfrm>
            <a:off x="246504" y="1050122"/>
            <a:ext cx="6078096" cy="5198277"/>
          </a:xfrm>
        </p:spPr>
        <p:txBody>
          <a:bodyPr>
            <a:normAutofit fontScale="90000"/>
          </a:bodyPr>
          <a:lstStyle/>
          <a:p>
            <a:pPr algn="ctr"/>
            <a:r>
              <a:rPr lang="he-IL" sz="19900" dirty="0">
                <a:solidFill>
                  <a:schemeClr val="accent1">
                    <a:lumMod val="60000"/>
                    <a:lumOff val="40000"/>
                  </a:schemeClr>
                </a:solidFill>
                <a:latin typeface="Guttman Drogolin" panose="02010401010101010101" pitchFamily="2" charset="-79"/>
                <a:cs typeface="Guttman Drogolin" panose="02010401010101010101" pitchFamily="2" charset="-79"/>
              </a:rPr>
              <a:t>פורים שמח</a:t>
            </a:r>
          </a:p>
        </p:txBody>
      </p:sp>
      <p:pic>
        <p:nvPicPr>
          <p:cNvPr id="4098" name="Picture 2" descr="http://old.herzog.ac.il/images/hatanakh/A3_2_HE_structure.png">
            <a:extLst>
              <a:ext uri="{FF2B5EF4-FFF2-40B4-BE49-F238E27FC236}">
                <a16:creationId xmlns:a16="http://schemas.microsoft.com/office/drawing/2014/main" id="{30648DF5-E97B-4B7C-B647-8A191A35C2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7304" y="275313"/>
            <a:ext cx="5298192" cy="630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8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C32D776-395F-4C40-9C69-94B641AF39E8}"/>
              </a:ext>
            </a:extLst>
          </p:cNvPr>
          <p:cNvSpPr>
            <a:spLocks noGrp="1"/>
          </p:cNvSpPr>
          <p:nvPr>
            <p:ph type="title"/>
          </p:nvPr>
        </p:nvSpPr>
        <p:spPr>
          <a:xfrm>
            <a:off x="2895600" y="764373"/>
            <a:ext cx="8610600" cy="1293028"/>
          </a:xfrm>
        </p:spPr>
        <p:txBody>
          <a:bodyPr/>
          <a:lstStyle/>
          <a:p>
            <a:r>
              <a:rPr lang="he-IL" dirty="0"/>
              <a:t>איך נדע?</a:t>
            </a:r>
          </a:p>
        </p:txBody>
      </p:sp>
      <p:sp>
        <p:nvSpPr>
          <p:cNvPr id="3" name="מציין מיקום תוכן 2">
            <a:extLst>
              <a:ext uri="{FF2B5EF4-FFF2-40B4-BE49-F238E27FC236}">
                <a16:creationId xmlns:a16="http://schemas.microsoft.com/office/drawing/2014/main" id="{AA96D3AB-D510-465B-92A9-27A03670BC8D}"/>
              </a:ext>
            </a:extLst>
          </p:cNvPr>
          <p:cNvSpPr>
            <a:spLocks noGrp="1"/>
          </p:cNvSpPr>
          <p:nvPr>
            <p:ph idx="1"/>
          </p:nvPr>
        </p:nvSpPr>
        <p:spPr/>
        <p:txBody>
          <a:bodyPr>
            <a:normAutofit/>
          </a:bodyPr>
          <a:lstStyle/>
          <a:p>
            <a:r>
              <a:rPr lang="he-IL" sz="3200" dirty="0">
                <a:latin typeface="David" panose="020E0502060401010101" pitchFamily="34" charset="-79"/>
                <a:cs typeface="David" panose="020E0502060401010101" pitchFamily="34" charset="-79"/>
              </a:rPr>
              <a:t>נתונים מתוך הסיפור</a:t>
            </a:r>
          </a:p>
          <a:p>
            <a:r>
              <a:rPr lang="he-IL" sz="3200" dirty="0">
                <a:latin typeface="David" panose="020E0502060401010101" pitchFamily="34" charset="-79"/>
                <a:cs typeface="David" panose="020E0502060401010101" pitchFamily="34" charset="-79"/>
              </a:rPr>
              <a:t>מקורות בשאר התנ"ך ובחז"ל</a:t>
            </a:r>
          </a:p>
          <a:p>
            <a:r>
              <a:rPr lang="he-IL" sz="3200" dirty="0">
                <a:latin typeface="David" panose="020E0502060401010101" pitchFamily="34" charset="-79"/>
                <a:cs typeface="David" panose="020E0502060401010101" pitchFamily="34" charset="-79"/>
              </a:rPr>
              <a:t>מקורות חיצוניים בני התקופה או תיעוד קדום</a:t>
            </a:r>
          </a:p>
          <a:p>
            <a:r>
              <a:rPr lang="he-IL" sz="3200" dirty="0">
                <a:latin typeface="David" panose="020E0502060401010101" pitchFamily="34" charset="-79"/>
                <a:cs typeface="David" panose="020E0502060401010101" pitchFamily="34" charset="-79"/>
              </a:rPr>
              <a:t>מחקר מודרני</a:t>
            </a:r>
          </a:p>
        </p:txBody>
      </p:sp>
    </p:spTree>
    <p:extLst>
      <p:ext uri="{BB962C8B-B14F-4D97-AF65-F5344CB8AC3E}">
        <p14:creationId xmlns:p14="http://schemas.microsoft.com/office/powerpoint/2010/main" val="221571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D1EBAA-1127-47EE-B48F-9F7EA84F6DC8}"/>
              </a:ext>
            </a:extLst>
          </p:cNvPr>
          <p:cNvSpPr>
            <a:spLocks noGrp="1"/>
          </p:cNvSpPr>
          <p:nvPr>
            <p:ph type="title"/>
          </p:nvPr>
        </p:nvSpPr>
        <p:spPr/>
        <p:txBody>
          <a:bodyPr/>
          <a:lstStyle/>
          <a:p>
            <a:r>
              <a:rPr lang="he-IL" dirty="0"/>
              <a:t>ציר זמן ראשוני</a:t>
            </a:r>
          </a:p>
        </p:txBody>
      </p:sp>
      <p:graphicFrame>
        <p:nvGraphicFramePr>
          <p:cNvPr id="4" name="מציין מיקום תוכן 3">
            <a:extLst>
              <a:ext uri="{FF2B5EF4-FFF2-40B4-BE49-F238E27FC236}">
                <a16:creationId xmlns:a16="http://schemas.microsoft.com/office/drawing/2014/main" id="{19DC309E-25B3-46A6-8B53-E2BA8694EA34}"/>
              </a:ext>
            </a:extLst>
          </p:cNvPr>
          <p:cNvGraphicFramePr>
            <a:graphicFrameLocks noGrp="1"/>
          </p:cNvGraphicFramePr>
          <p:nvPr>
            <p:ph idx="1"/>
            <p:extLst>
              <p:ext uri="{D42A27DB-BD31-4B8C-83A1-F6EECF244321}">
                <p14:modId xmlns:p14="http://schemas.microsoft.com/office/powerpoint/2010/main" val="1595439516"/>
              </p:ext>
            </p:extLst>
          </p:nvPr>
        </p:nvGraphicFramePr>
        <p:xfrm>
          <a:off x="173665" y="2140762"/>
          <a:ext cx="11844670" cy="2377440"/>
        </p:xfrm>
        <a:graphic>
          <a:graphicData uri="http://schemas.openxmlformats.org/drawingml/2006/table">
            <a:tbl>
              <a:tblPr rtl="1" firstRow="1" bandRow="1">
                <a:tableStyleId>{5C22544A-7EE6-4342-B048-85BDC9FD1C3A}</a:tableStyleId>
              </a:tblPr>
              <a:tblGrid>
                <a:gridCol w="1683352">
                  <a:extLst>
                    <a:ext uri="{9D8B030D-6E8A-4147-A177-3AD203B41FA5}">
                      <a16:colId xmlns:a16="http://schemas.microsoft.com/office/drawing/2014/main" val="2771194868"/>
                    </a:ext>
                  </a:extLst>
                </a:gridCol>
                <a:gridCol w="948797">
                  <a:extLst>
                    <a:ext uri="{9D8B030D-6E8A-4147-A177-3AD203B41FA5}">
                      <a16:colId xmlns:a16="http://schemas.microsoft.com/office/drawing/2014/main" val="1259902854"/>
                    </a:ext>
                  </a:extLst>
                </a:gridCol>
                <a:gridCol w="869507">
                  <a:extLst>
                    <a:ext uri="{9D8B030D-6E8A-4147-A177-3AD203B41FA5}">
                      <a16:colId xmlns:a16="http://schemas.microsoft.com/office/drawing/2014/main" val="4124503213"/>
                    </a:ext>
                  </a:extLst>
                </a:gridCol>
                <a:gridCol w="1807535">
                  <a:extLst>
                    <a:ext uri="{9D8B030D-6E8A-4147-A177-3AD203B41FA5}">
                      <a16:colId xmlns:a16="http://schemas.microsoft.com/office/drawing/2014/main" val="3686700156"/>
                    </a:ext>
                  </a:extLst>
                </a:gridCol>
                <a:gridCol w="308344">
                  <a:extLst>
                    <a:ext uri="{9D8B030D-6E8A-4147-A177-3AD203B41FA5}">
                      <a16:colId xmlns:a16="http://schemas.microsoft.com/office/drawing/2014/main" val="1375730511"/>
                    </a:ext>
                  </a:extLst>
                </a:gridCol>
                <a:gridCol w="1584251">
                  <a:extLst>
                    <a:ext uri="{9D8B030D-6E8A-4147-A177-3AD203B41FA5}">
                      <a16:colId xmlns:a16="http://schemas.microsoft.com/office/drawing/2014/main" val="2027701312"/>
                    </a:ext>
                  </a:extLst>
                </a:gridCol>
                <a:gridCol w="1818168">
                  <a:extLst>
                    <a:ext uri="{9D8B030D-6E8A-4147-A177-3AD203B41FA5}">
                      <a16:colId xmlns:a16="http://schemas.microsoft.com/office/drawing/2014/main" val="319148394"/>
                    </a:ext>
                  </a:extLst>
                </a:gridCol>
                <a:gridCol w="1286539">
                  <a:extLst>
                    <a:ext uri="{9D8B030D-6E8A-4147-A177-3AD203B41FA5}">
                      <a16:colId xmlns:a16="http://schemas.microsoft.com/office/drawing/2014/main" val="79579582"/>
                    </a:ext>
                  </a:extLst>
                </a:gridCol>
                <a:gridCol w="1538177">
                  <a:extLst>
                    <a:ext uri="{9D8B030D-6E8A-4147-A177-3AD203B41FA5}">
                      <a16:colId xmlns:a16="http://schemas.microsoft.com/office/drawing/2014/main" val="1061694778"/>
                    </a:ext>
                  </a:extLst>
                </a:gridCol>
              </a:tblGrid>
              <a:tr h="370840">
                <a:tc>
                  <a:txBody>
                    <a:bodyPr/>
                    <a:lstStyle/>
                    <a:p>
                      <a:pPr rtl="1"/>
                      <a:r>
                        <a:rPr lang="he-IL" sz="3600" dirty="0">
                          <a:latin typeface="David" panose="020E0502060401010101" pitchFamily="34" charset="-79"/>
                          <a:cs typeface="David" panose="020E0502060401010101" pitchFamily="34" charset="-79"/>
                        </a:rPr>
                        <a:t>חורבן בית ראשון</a:t>
                      </a:r>
                    </a:p>
                  </a:txBody>
                  <a:tcPr/>
                </a:tc>
                <a:tc gridSpan="2">
                  <a:txBody>
                    <a:bodyPr/>
                    <a:lstStyle/>
                    <a:p>
                      <a:pPr algn="ctr" rtl="1"/>
                      <a:r>
                        <a:rPr lang="he-IL" sz="3600" dirty="0">
                          <a:latin typeface="David" panose="020E0502060401010101" pitchFamily="34" charset="-79"/>
                          <a:cs typeface="David" panose="020E0502060401010101" pitchFamily="34" charset="-79"/>
                        </a:rPr>
                        <a:t>גלות בבל</a:t>
                      </a:r>
                    </a:p>
                  </a:txBody>
                  <a:tcPr/>
                </a:tc>
                <a:tc hMerge="1">
                  <a:txBody>
                    <a:bodyPr/>
                    <a:lstStyle/>
                    <a:p>
                      <a:pPr rtl="1"/>
                      <a:endParaRPr lang="he-IL" dirty="0"/>
                    </a:p>
                  </a:txBody>
                  <a:tcPr/>
                </a:tc>
                <a:tc>
                  <a:txBody>
                    <a:bodyPr/>
                    <a:lstStyle/>
                    <a:p>
                      <a:pPr rtl="1"/>
                      <a:r>
                        <a:rPr lang="he-IL" sz="3600" dirty="0">
                          <a:latin typeface="David" panose="020E0502060401010101" pitchFamily="34" charset="-79"/>
                          <a:cs typeface="David" panose="020E0502060401010101" pitchFamily="34" charset="-79"/>
                        </a:rPr>
                        <a:t>הצהרת כורש</a:t>
                      </a:r>
                    </a:p>
                  </a:txBody>
                  <a:tcPr/>
                </a:tc>
                <a:tc>
                  <a:txBody>
                    <a:bodyPr/>
                    <a:lstStyle/>
                    <a:p>
                      <a:pPr rtl="1"/>
                      <a:endParaRPr lang="he-IL" sz="3600">
                        <a:latin typeface="David" panose="020E0502060401010101" pitchFamily="34" charset="-79"/>
                        <a:cs typeface="David" panose="020E0502060401010101" pitchFamily="34" charset="-79"/>
                      </a:endParaRPr>
                    </a:p>
                  </a:txBody>
                  <a:tcPr/>
                </a:tc>
                <a:tc>
                  <a:txBody>
                    <a:bodyPr/>
                    <a:lstStyle/>
                    <a:p>
                      <a:pPr rtl="1"/>
                      <a:r>
                        <a:rPr lang="he-IL" sz="3600" dirty="0">
                          <a:latin typeface="David" panose="020E0502060401010101" pitchFamily="34" charset="-79"/>
                          <a:cs typeface="David" panose="020E0502060401010101" pitchFamily="34" charset="-79"/>
                        </a:rPr>
                        <a:t>חנוכת בית שני </a:t>
                      </a:r>
                    </a:p>
                  </a:txBody>
                  <a:tcPr/>
                </a:tc>
                <a:tc>
                  <a:txBody>
                    <a:bodyPr/>
                    <a:lstStyle/>
                    <a:p>
                      <a:pPr algn="ctr" rtl="1"/>
                      <a:r>
                        <a:rPr lang="he-IL" sz="3600" dirty="0">
                          <a:latin typeface="David" panose="020E0502060401010101" pitchFamily="34" charset="-79"/>
                          <a:cs typeface="David" panose="020E0502060401010101" pitchFamily="34" charset="-79"/>
                        </a:rPr>
                        <a:t>הפסקה, שתיקה</a:t>
                      </a:r>
                    </a:p>
                  </a:txBody>
                  <a:tcPr/>
                </a:tc>
                <a:tc>
                  <a:txBody>
                    <a:bodyPr/>
                    <a:lstStyle/>
                    <a:p>
                      <a:pPr rtl="1"/>
                      <a:r>
                        <a:rPr lang="he-IL" sz="3600" dirty="0">
                          <a:latin typeface="David" panose="020E0502060401010101" pitchFamily="34" charset="-79"/>
                          <a:cs typeface="David" panose="020E0502060401010101" pitchFamily="34" charset="-79"/>
                        </a:rPr>
                        <a:t>עליית עזרא</a:t>
                      </a:r>
                    </a:p>
                  </a:txBody>
                  <a:tcPr/>
                </a:tc>
                <a:tc>
                  <a:txBody>
                    <a:bodyPr/>
                    <a:lstStyle/>
                    <a:p>
                      <a:pPr rtl="1"/>
                      <a:r>
                        <a:rPr lang="he-IL" sz="3600" dirty="0">
                          <a:latin typeface="David" panose="020E0502060401010101" pitchFamily="34" charset="-79"/>
                          <a:cs typeface="David" panose="020E0502060401010101" pitchFamily="34" charset="-79"/>
                        </a:rPr>
                        <a:t>ונחמיה</a:t>
                      </a:r>
                    </a:p>
                  </a:txBody>
                  <a:tcPr/>
                </a:tc>
                <a:extLst>
                  <a:ext uri="{0D108BD9-81ED-4DB2-BD59-A6C34878D82A}">
                    <a16:rowId xmlns:a16="http://schemas.microsoft.com/office/drawing/2014/main" val="2506213438"/>
                  </a:ext>
                </a:extLst>
              </a:tr>
              <a:tr h="370840">
                <a:tc>
                  <a:txBody>
                    <a:bodyPr/>
                    <a:lstStyle/>
                    <a:p>
                      <a:pPr rtl="1"/>
                      <a:r>
                        <a:rPr lang="he-IL" sz="3600" dirty="0">
                          <a:latin typeface="David" panose="020E0502060401010101" pitchFamily="34" charset="-79"/>
                          <a:cs typeface="David" panose="020E0502060401010101" pitchFamily="34" charset="-79"/>
                        </a:rPr>
                        <a:t>586-</a:t>
                      </a:r>
                    </a:p>
                  </a:txBody>
                  <a:tcPr/>
                </a:tc>
                <a:tc>
                  <a:txBody>
                    <a:bodyPr/>
                    <a:lstStyle/>
                    <a:p>
                      <a:pPr rtl="1"/>
                      <a:endParaRPr lang="he-IL" sz="3600">
                        <a:latin typeface="David" panose="020E0502060401010101" pitchFamily="34" charset="-79"/>
                        <a:cs typeface="David" panose="020E0502060401010101" pitchFamily="34" charset="-79"/>
                      </a:endParaRPr>
                    </a:p>
                  </a:txBody>
                  <a:tcPr/>
                </a:tc>
                <a:tc>
                  <a:txBody>
                    <a:bodyPr/>
                    <a:lstStyle/>
                    <a:p>
                      <a:pPr rtl="1"/>
                      <a:endParaRPr lang="he-IL" sz="3600">
                        <a:latin typeface="David" panose="020E0502060401010101" pitchFamily="34" charset="-79"/>
                        <a:cs typeface="David" panose="020E0502060401010101" pitchFamily="34" charset="-79"/>
                      </a:endParaRPr>
                    </a:p>
                  </a:txBody>
                  <a:tcPr/>
                </a:tc>
                <a:tc>
                  <a:txBody>
                    <a:bodyPr/>
                    <a:lstStyle/>
                    <a:p>
                      <a:pPr rtl="1"/>
                      <a:r>
                        <a:rPr lang="he-IL" sz="3600" dirty="0">
                          <a:latin typeface="David" panose="020E0502060401010101" pitchFamily="34" charset="-79"/>
                          <a:cs typeface="David" panose="020E0502060401010101" pitchFamily="34" charset="-79"/>
                        </a:rPr>
                        <a:t>539/8-</a:t>
                      </a:r>
                    </a:p>
                  </a:txBody>
                  <a:tcPr/>
                </a:tc>
                <a:tc>
                  <a:txBody>
                    <a:bodyPr/>
                    <a:lstStyle/>
                    <a:p>
                      <a:pPr rtl="1"/>
                      <a:endParaRPr lang="he-IL" sz="3600">
                        <a:latin typeface="David" panose="020E0502060401010101" pitchFamily="34" charset="-79"/>
                        <a:cs typeface="David" panose="020E0502060401010101" pitchFamily="34" charset="-79"/>
                      </a:endParaRPr>
                    </a:p>
                  </a:txBody>
                  <a:tcPr/>
                </a:tc>
                <a:tc>
                  <a:txBody>
                    <a:bodyPr/>
                    <a:lstStyle/>
                    <a:p>
                      <a:pPr rtl="1"/>
                      <a:r>
                        <a:rPr lang="he-IL" sz="3600" dirty="0">
                          <a:latin typeface="David" panose="020E0502060401010101" pitchFamily="34" charset="-79"/>
                          <a:cs typeface="David" panose="020E0502060401010101" pitchFamily="34" charset="-79"/>
                        </a:rPr>
                        <a:t>516/5-</a:t>
                      </a:r>
                    </a:p>
                  </a:txBody>
                  <a:tcPr/>
                </a:tc>
                <a:tc>
                  <a:txBody>
                    <a:bodyPr/>
                    <a:lstStyle/>
                    <a:p>
                      <a:pPr rtl="1"/>
                      <a:endParaRPr lang="he-IL" sz="3600">
                        <a:latin typeface="David" panose="020E0502060401010101" pitchFamily="34" charset="-79"/>
                        <a:cs typeface="David" panose="020E0502060401010101" pitchFamily="34" charset="-79"/>
                      </a:endParaRPr>
                    </a:p>
                  </a:txBody>
                  <a:tcPr/>
                </a:tc>
                <a:tc>
                  <a:txBody>
                    <a:bodyPr/>
                    <a:lstStyle/>
                    <a:p>
                      <a:pPr rtl="1"/>
                      <a:r>
                        <a:rPr lang="he-IL" sz="3600" dirty="0">
                          <a:latin typeface="David" panose="020E0502060401010101" pitchFamily="34" charset="-79"/>
                          <a:cs typeface="David" panose="020E0502060401010101" pitchFamily="34" charset="-79"/>
                        </a:rPr>
                        <a:t>458-</a:t>
                      </a:r>
                    </a:p>
                  </a:txBody>
                  <a:tcPr/>
                </a:tc>
                <a:tc>
                  <a:txBody>
                    <a:bodyPr/>
                    <a:lstStyle/>
                    <a:p>
                      <a:pPr rtl="1"/>
                      <a:r>
                        <a:rPr lang="he-IL" sz="3600" dirty="0">
                          <a:latin typeface="David" panose="020E0502060401010101" pitchFamily="34" charset="-79"/>
                          <a:cs typeface="David" panose="020E0502060401010101" pitchFamily="34" charset="-79"/>
                        </a:rPr>
                        <a:t>435-</a:t>
                      </a:r>
                    </a:p>
                  </a:txBody>
                  <a:tcPr/>
                </a:tc>
                <a:extLst>
                  <a:ext uri="{0D108BD9-81ED-4DB2-BD59-A6C34878D82A}">
                    <a16:rowId xmlns:a16="http://schemas.microsoft.com/office/drawing/2014/main" val="3142525658"/>
                  </a:ext>
                </a:extLst>
              </a:tr>
            </a:tbl>
          </a:graphicData>
        </a:graphic>
      </p:graphicFrame>
    </p:spTree>
    <p:extLst>
      <p:ext uri="{BB962C8B-B14F-4D97-AF65-F5344CB8AC3E}">
        <p14:creationId xmlns:p14="http://schemas.microsoft.com/office/powerpoint/2010/main" val="45425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A43748-2E46-40C8-B481-F2DB4EA03016}"/>
              </a:ext>
            </a:extLst>
          </p:cNvPr>
          <p:cNvSpPr>
            <a:spLocks noGrp="1"/>
          </p:cNvSpPr>
          <p:nvPr>
            <p:ph type="title"/>
          </p:nvPr>
        </p:nvSpPr>
        <p:spPr>
          <a:xfrm>
            <a:off x="8371368" y="764372"/>
            <a:ext cx="3134832" cy="3042083"/>
          </a:xfrm>
        </p:spPr>
        <p:txBody>
          <a:bodyPr>
            <a:normAutofit/>
          </a:bodyPr>
          <a:lstStyle/>
          <a:p>
            <a:r>
              <a:rPr lang="he-IL" dirty="0">
                <a:latin typeface="David" panose="020E0502060401010101" pitchFamily="34" charset="-79"/>
                <a:cs typeface="David" panose="020E0502060401010101" pitchFamily="34" charset="-79"/>
              </a:rPr>
              <a:t>השושלת </a:t>
            </a:r>
            <a:r>
              <a:rPr lang="he-IL" dirty="0" err="1">
                <a:latin typeface="David" panose="020E0502060401010101" pitchFamily="34" charset="-79"/>
                <a:cs typeface="David" panose="020E0502060401010101" pitchFamily="34" charset="-79"/>
              </a:rPr>
              <a:t>האחמנית</a:t>
            </a:r>
            <a:r>
              <a:rPr lang="he-IL" dirty="0">
                <a:latin typeface="David" panose="020E0502060401010101" pitchFamily="34" charset="-79"/>
                <a:cs typeface="David" panose="020E0502060401010101" pitchFamily="34" charset="-79"/>
              </a:rPr>
              <a:t> הפרסית</a:t>
            </a:r>
          </a:p>
        </p:txBody>
      </p:sp>
      <p:graphicFrame>
        <p:nvGraphicFramePr>
          <p:cNvPr id="5" name="טבלה 4">
            <a:extLst>
              <a:ext uri="{FF2B5EF4-FFF2-40B4-BE49-F238E27FC236}">
                <a16:creationId xmlns:a16="http://schemas.microsoft.com/office/drawing/2014/main" id="{95C3FC17-6581-4E85-BF14-96512BB970EC}"/>
              </a:ext>
            </a:extLst>
          </p:cNvPr>
          <p:cNvGraphicFramePr>
            <a:graphicFrameLocks noGrp="1"/>
          </p:cNvGraphicFramePr>
          <p:nvPr>
            <p:extLst>
              <p:ext uri="{D42A27DB-BD31-4B8C-83A1-F6EECF244321}">
                <p14:modId xmlns:p14="http://schemas.microsoft.com/office/powerpoint/2010/main" val="3900002460"/>
              </p:ext>
            </p:extLst>
          </p:nvPr>
        </p:nvGraphicFramePr>
        <p:xfrm>
          <a:off x="95695" y="77460"/>
          <a:ext cx="9101467" cy="6703080"/>
        </p:xfrm>
        <a:graphic>
          <a:graphicData uri="http://schemas.openxmlformats.org/drawingml/2006/table">
            <a:tbl>
              <a:tblPr rtl="1" firstRow="1" bandRow="1">
                <a:tableStyleId>{5C22544A-7EE6-4342-B048-85BDC9FD1C3A}</a:tableStyleId>
              </a:tblPr>
              <a:tblGrid>
                <a:gridCol w="610199">
                  <a:extLst>
                    <a:ext uri="{9D8B030D-6E8A-4147-A177-3AD203B41FA5}">
                      <a16:colId xmlns:a16="http://schemas.microsoft.com/office/drawing/2014/main" val="1078408556"/>
                    </a:ext>
                  </a:extLst>
                </a:gridCol>
                <a:gridCol w="2726081">
                  <a:extLst>
                    <a:ext uri="{9D8B030D-6E8A-4147-A177-3AD203B41FA5}">
                      <a16:colId xmlns:a16="http://schemas.microsoft.com/office/drawing/2014/main" val="4053073585"/>
                    </a:ext>
                  </a:extLst>
                </a:gridCol>
                <a:gridCol w="2270414">
                  <a:extLst>
                    <a:ext uri="{9D8B030D-6E8A-4147-A177-3AD203B41FA5}">
                      <a16:colId xmlns:a16="http://schemas.microsoft.com/office/drawing/2014/main" val="2725382475"/>
                    </a:ext>
                  </a:extLst>
                </a:gridCol>
                <a:gridCol w="3494773">
                  <a:extLst>
                    <a:ext uri="{9D8B030D-6E8A-4147-A177-3AD203B41FA5}">
                      <a16:colId xmlns:a16="http://schemas.microsoft.com/office/drawing/2014/main" val="845840247"/>
                    </a:ext>
                  </a:extLst>
                </a:gridCol>
              </a:tblGrid>
              <a:tr h="694744">
                <a:tc>
                  <a:txBody>
                    <a:bodyPr/>
                    <a:lstStyle/>
                    <a:p>
                      <a:pPr algn="ctr" rtl="1"/>
                      <a:endParaRPr lang="he-IL" dirty="0">
                        <a:latin typeface="David" panose="020E0502060401010101" pitchFamily="34" charset="-79"/>
                        <a:cs typeface="David" panose="020E0502060401010101" pitchFamily="34" charset="-79"/>
                      </a:endParaRPr>
                    </a:p>
                  </a:txBody>
                  <a:tcPr anchor="ctr"/>
                </a:tc>
                <a:tc>
                  <a:txBody>
                    <a:bodyPr/>
                    <a:lstStyle/>
                    <a:p>
                      <a:pPr algn="ctr" rtl="1"/>
                      <a:r>
                        <a:rPr lang="he-IL" dirty="0">
                          <a:latin typeface="David" panose="020E0502060401010101" pitchFamily="34" charset="-79"/>
                          <a:cs typeface="David" panose="020E0502060401010101" pitchFamily="34" charset="-79"/>
                        </a:rPr>
                        <a:t>המלך</a:t>
                      </a:r>
                    </a:p>
                  </a:txBody>
                  <a:tcPr anchor="ctr"/>
                </a:tc>
                <a:tc>
                  <a:txBody>
                    <a:bodyPr/>
                    <a:lstStyle/>
                    <a:p>
                      <a:pPr algn="ctr" rtl="1"/>
                      <a:r>
                        <a:rPr lang="he-IL" dirty="0">
                          <a:latin typeface="David" panose="020E0502060401010101" pitchFamily="34" charset="-79"/>
                          <a:cs typeface="David" panose="020E0502060401010101" pitchFamily="34" charset="-79"/>
                        </a:rPr>
                        <a:t>שנות מלוכה (לפנה"ס)</a:t>
                      </a:r>
                    </a:p>
                  </a:txBody>
                  <a:tcPr anchor="ctr"/>
                </a:tc>
                <a:tc>
                  <a:txBody>
                    <a:bodyPr/>
                    <a:lstStyle/>
                    <a:p>
                      <a:pPr algn="ctr" rtl="1"/>
                      <a:r>
                        <a:rPr lang="he-IL" dirty="0">
                          <a:latin typeface="David" panose="020E0502060401010101" pitchFamily="34" charset="-79"/>
                          <a:cs typeface="David" panose="020E0502060401010101" pitchFamily="34" charset="-79"/>
                        </a:rPr>
                        <a:t>אירועים</a:t>
                      </a:r>
                    </a:p>
                  </a:txBody>
                  <a:tcPr anchor="ctr"/>
                </a:tc>
                <a:extLst>
                  <a:ext uri="{0D108BD9-81ED-4DB2-BD59-A6C34878D82A}">
                    <a16:rowId xmlns:a16="http://schemas.microsoft.com/office/drawing/2014/main" val="1794985214"/>
                  </a:ext>
                </a:extLst>
              </a:tr>
              <a:tr h="694744">
                <a:tc>
                  <a:txBody>
                    <a:bodyPr/>
                    <a:lstStyle/>
                    <a:p>
                      <a:pPr algn="ctr" rtl="1"/>
                      <a:r>
                        <a:rPr lang="he-IL" dirty="0">
                          <a:latin typeface="David" panose="020E0502060401010101" pitchFamily="34" charset="-79"/>
                          <a:cs typeface="David" panose="020E0502060401010101" pitchFamily="34" charset="-79"/>
                        </a:rPr>
                        <a:t>1</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כורש</a:t>
                      </a:r>
                    </a:p>
                    <a:p>
                      <a:pPr rtl="1"/>
                      <a:endParaRPr lang="he-IL" sz="2400" dirty="0">
                        <a:latin typeface="David" panose="020E0502060401010101" pitchFamily="34" charset="-79"/>
                        <a:cs typeface="David" panose="020E0502060401010101" pitchFamily="34" charset="-79"/>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559-529</a:t>
                      </a:r>
                    </a:p>
                    <a:p>
                      <a:pPr rtl="1"/>
                      <a:endParaRPr lang="he-IL" sz="2400" dirty="0">
                        <a:latin typeface="David" panose="020E0502060401010101" pitchFamily="34" charset="-79"/>
                        <a:cs typeface="David" panose="020E0502060401010101" pitchFamily="34" charset="-79"/>
                      </a:endParaRPr>
                    </a:p>
                  </a:txBody>
                  <a:tcPr/>
                </a:tc>
                <a:tc>
                  <a:txBody>
                    <a:bodyPr/>
                    <a:lstStyle/>
                    <a:p>
                      <a:pPr fontAlgn="t"/>
                      <a:r>
                        <a:rPr lang="he-IL" sz="1800" dirty="0">
                          <a:effectLst/>
                          <a:latin typeface="David" panose="020E0502060401010101" pitchFamily="34" charset="-79"/>
                          <a:cs typeface="David" panose="020E0502060401010101" pitchFamily="34" charset="-79"/>
                        </a:rPr>
                        <a:t>בשנת 538: הצהרת כורש</a:t>
                      </a:r>
                    </a:p>
                    <a:p>
                      <a:pPr fontAlgn="t"/>
                      <a:r>
                        <a:rPr lang="he-IL" sz="1800" dirty="0">
                          <a:effectLst/>
                          <a:latin typeface="David" panose="020E0502060401010101" pitchFamily="34" charset="-79"/>
                          <a:cs typeface="David" panose="020E0502060401010101" pitchFamily="34" charset="-79"/>
                        </a:rPr>
                        <a:t>בשנת 537: ייסוד בהמ"ק השני.</a:t>
                      </a:r>
                    </a:p>
                  </a:txBody>
                  <a:tcPr/>
                </a:tc>
                <a:extLst>
                  <a:ext uri="{0D108BD9-81ED-4DB2-BD59-A6C34878D82A}">
                    <a16:rowId xmlns:a16="http://schemas.microsoft.com/office/drawing/2014/main" val="1023627048"/>
                  </a:ext>
                </a:extLst>
              </a:tr>
              <a:tr h="402505">
                <a:tc>
                  <a:txBody>
                    <a:bodyPr/>
                    <a:lstStyle/>
                    <a:p>
                      <a:pPr algn="ctr" rtl="1"/>
                      <a:r>
                        <a:rPr lang="he-IL" dirty="0">
                          <a:latin typeface="David" panose="020E0502060401010101" pitchFamily="34" charset="-79"/>
                          <a:cs typeface="David" panose="020E0502060401010101" pitchFamily="34" charset="-79"/>
                        </a:rPr>
                        <a:t>2</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err="1">
                          <a:effectLst/>
                          <a:latin typeface="David" panose="020E0502060401010101" pitchFamily="34" charset="-79"/>
                          <a:cs typeface="David" panose="020E0502060401010101" pitchFamily="34" charset="-79"/>
                        </a:rPr>
                        <a:t>כנבוזי</a:t>
                      </a:r>
                      <a:endParaRPr lang="he-IL" sz="2400" dirty="0">
                        <a:effectLst/>
                        <a:latin typeface="David" panose="020E0502060401010101" pitchFamily="34" charset="-79"/>
                        <a:cs typeface="David" panose="020E0502060401010101" pitchFamily="34" charset="-79"/>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529-522</a:t>
                      </a:r>
                    </a:p>
                  </a:txBody>
                  <a:tcPr/>
                </a:tc>
                <a:tc>
                  <a:txBody>
                    <a:bodyPr/>
                    <a:lstStyle/>
                    <a:p>
                      <a:pPr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735929478"/>
                  </a:ext>
                </a:extLst>
              </a:tr>
              <a:tr h="992488">
                <a:tc>
                  <a:txBody>
                    <a:bodyPr/>
                    <a:lstStyle/>
                    <a:p>
                      <a:pPr algn="ctr" rtl="1"/>
                      <a:r>
                        <a:rPr lang="he-IL" dirty="0">
                          <a:latin typeface="David" panose="020E0502060401010101" pitchFamily="34" charset="-79"/>
                          <a:cs typeface="David" panose="020E0502060401010101" pitchFamily="34" charset="-79"/>
                        </a:rPr>
                        <a:t>3</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err="1">
                          <a:effectLst/>
                          <a:latin typeface="David" panose="020E0502060401010101" pitchFamily="34" charset="-79"/>
                          <a:cs typeface="David" panose="020E0502060401010101" pitchFamily="34" charset="-79"/>
                        </a:rPr>
                        <a:t>דריוש</a:t>
                      </a:r>
                      <a:r>
                        <a:rPr lang="he-IL" sz="2400" dirty="0">
                          <a:effectLst/>
                          <a:latin typeface="David" panose="020E0502060401010101" pitchFamily="34" charset="-79"/>
                          <a:cs typeface="David" panose="020E0502060401010101" pitchFamily="34" charset="-79"/>
                        </a:rPr>
                        <a:t> הראשון</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522-486</a:t>
                      </a:r>
                    </a:p>
                  </a:txBody>
                  <a:tcPr/>
                </a:tc>
                <a:tc>
                  <a:txBody>
                    <a:bodyPr/>
                    <a:lstStyle/>
                    <a:p>
                      <a:pPr fontAlgn="t"/>
                      <a:r>
                        <a:rPr lang="he-IL" sz="1800" dirty="0">
                          <a:effectLst/>
                          <a:latin typeface="David" panose="020E0502060401010101" pitchFamily="34" charset="-79"/>
                          <a:cs typeface="David" panose="020E0502060401010101" pitchFamily="34" charset="-79"/>
                        </a:rPr>
                        <a:t>בשנת 520: חידוש בניית בהמ"ק השני</a:t>
                      </a:r>
                    </a:p>
                    <a:p>
                      <a:pPr fontAlgn="t"/>
                      <a:r>
                        <a:rPr lang="he-IL" sz="1800" dirty="0">
                          <a:effectLst/>
                          <a:latin typeface="David" panose="020E0502060401010101" pitchFamily="34" charset="-79"/>
                          <a:cs typeface="David" panose="020E0502060401010101" pitchFamily="34" charset="-79"/>
                        </a:rPr>
                        <a:t>בשנת 515: חנוכת בהמ"ק השני.</a:t>
                      </a:r>
                    </a:p>
                  </a:txBody>
                  <a:tcPr/>
                </a:tc>
                <a:extLst>
                  <a:ext uri="{0D108BD9-81ED-4DB2-BD59-A6C34878D82A}">
                    <a16:rowId xmlns:a16="http://schemas.microsoft.com/office/drawing/2014/main" val="1886927397"/>
                  </a:ext>
                </a:extLst>
              </a:tr>
              <a:tr h="402505">
                <a:tc>
                  <a:txBody>
                    <a:bodyPr/>
                    <a:lstStyle/>
                    <a:p>
                      <a:pPr algn="ctr" rtl="1"/>
                      <a:r>
                        <a:rPr lang="he-IL" dirty="0">
                          <a:latin typeface="David" panose="020E0502060401010101" pitchFamily="34" charset="-79"/>
                          <a:cs typeface="David" panose="020E0502060401010101" pitchFamily="34" charset="-79"/>
                        </a:rPr>
                        <a:t>4</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err="1">
                          <a:effectLst/>
                          <a:latin typeface="David" panose="020E0502060401010101" pitchFamily="34" charset="-79"/>
                          <a:cs typeface="David" panose="020E0502060401010101" pitchFamily="34" charset="-79"/>
                        </a:rPr>
                        <a:t>חשיארש</a:t>
                      </a:r>
                      <a:r>
                        <a:rPr lang="he-IL" sz="2400" dirty="0">
                          <a:effectLst/>
                          <a:latin typeface="David" panose="020E0502060401010101" pitchFamily="34" charset="-79"/>
                          <a:cs typeface="David" panose="020E0502060401010101" pitchFamily="34" charset="-79"/>
                        </a:rPr>
                        <a:t> / </a:t>
                      </a:r>
                      <a:r>
                        <a:rPr lang="he-IL" sz="2400" dirty="0" err="1">
                          <a:effectLst/>
                          <a:latin typeface="David" panose="020E0502060401010101" pitchFamily="34" charset="-79"/>
                          <a:cs typeface="David" panose="020E0502060401010101" pitchFamily="34" charset="-79"/>
                        </a:rPr>
                        <a:t>כסרכסס</a:t>
                      </a:r>
                      <a:endParaRPr lang="he-IL" sz="2400" dirty="0">
                        <a:effectLst/>
                        <a:latin typeface="David" panose="020E0502060401010101" pitchFamily="34" charset="-79"/>
                        <a:cs typeface="David" panose="020E0502060401010101" pitchFamily="34" charset="-79"/>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486-465</a:t>
                      </a:r>
                    </a:p>
                  </a:txBody>
                  <a:tcPr/>
                </a:tc>
                <a:tc>
                  <a:txBody>
                    <a:bodyPr/>
                    <a:lstStyle/>
                    <a:p>
                      <a:pPr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875088459"/>
                  </a:ext>
                </a:extLst>
              </a:tr>
              <a:tr h="992488">
                <a:tc>
                  <a:txBody>
                    <a:bodyPr/>
                    <a:lstStyle/>
                    <a:p>
                      <a:pPr algn="ctr" rtl="1"/>
                      <a:r>
                        <a:rPr lang="he-IL" dirty="0">
                          <a:latin typeface="David" panose="020E0502060401010101" pitchFamily="34" charset="-79"/>
                          <a:cs typeface="David" panose="020E0502060401010101" pitchFamily="34" charset="-79"/>
                        </a:rPr>
                        <a:t>5</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err="1">
                          <a:effectLst/>
                          <a:latin typeface="David" panose="020E0502060401010101" pitchFamily="34" charset="-79"/>
                          <a:cs typeface="David" panose="020E0502060401010101" pitchFamily="34" charset="-79"/>
                        </a:rPr>
                        <a:t>ארתחשסתא</a:t>
                      </a:r>
                      <a:r>
                        <a:rPr lang="he-IL" sz="2400" dirty="0">
                          <a:effectLst/>
                          <a:latin typeface="David" panose="020E0502060401010101" pitchFamily="34" charset="-79"/>
                          <a:cs typeface="David" panose="020E0502060401010101" pitchFamily="34" charset="-79"/>
                        </a:rPr>
                        <a:t> הראשון</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465-425</a:t>
                      </a:r>
                    </a:p>
                    <a:p>
                      <a:pPr rtl="1"/>
                      <a:endParaRPr lang="he-IL" sz="2400" dirty="0">
                        <a:latin typeface="David" panose="020E0502060401010101" pitchFamily="34" charset="-79"/>
                        <a:cs typeface="David" panose="020E0502060401010101" pitchFamily="34" charset="-79"/>
                      </a:endParaRPr>
                    </a:p>
                  </a:txBody>
                  <a:tcPr/>
                </a:tc>
                <a:tc>
                  <a:txBody>
                    <a:bodyPr/>
                    <a:lstStyle/>
                    <a:p>
                      <a:pPr fontAlgn="t"/>
                      <a:r>
                        <a:rPr lang="he-IL" sz="1800" dirty="0">
                          <a:effectLst/>
                          <a:latin typeface="David" panose="020E0502060401010101" pitchFamily="34" charset="-79"/>
                          <a:cs typeface="David" panose="020E0502060401010101" pitchFamily="34" charset="-79"/>
                        </a:rPr>
                        <a:t>בשנת 458: עליית עזרא</a:t>
                      </a:r>
                    </a:p>
                    <a:p>
                      <a:pPr fontAlgn="t"/>
                      <a:r>
                        <a:rPr lang="he-IL" sz="1800" dirty="0">
                          <a:effectLst/>
                          <a:latin typeface="David" panose="020E0502060401010101" pitchFamily="34" charset="-79"/>
                          <a:cs typeface="David" panose="020E0502060401010101" pitchFamily="34" charset="-79"/>
                        </a:rPr>
                        <a:t>בשנת 435: כהונתו הראשונה של נחמיה פחת יהודה.</a:t>
                      </a:r>
                    </a:p>
                  </a:txBody>
                  <a:tcPr/>
                </a:tc>
                <a:extLst>
                  <a:ext uri="{0D108BD9-81ED-4DB2-BD59-A6C34878D82A}">
                    <a16:rowId xmlns:a16="http://schemas.microsoft.com/office/drawing/2014/main" val="108607760"/>
                  </a:ext>
                </a:extLst>
              </a:tr>
              <a:tr h="402505">
                <a:tc>
                  <a:txBody>
                    <a:bodyPr/>
                    <a:lstStyle/>
                    <a:p>
                      <a:pPr algn="ctr" rtl="1"/>
                      <a:r>
                        <a:rPr lang="he-IL" dirty="0">
                          <a:latin typeface="David" panose="020E0502060401010101" pitchFamily="34" charset="-79"/>
                          <a:cs typeface="David" panose="020E0502060401010101" pitchFamily="34" charset="-79"/>
                        </a:rPr>
                        <a:t>6</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err="1">
                          <a:effectLst/>
                          <a:latin typeface="David" panose="020E0502060401010101" pitchFamily="34" charset="-79"/>
                          <a:cs typeface="David" panose="020E0502060401010101" pitchFamily="34" charset="-79"/>
                        </a:rPr>
                        <a:t>דריוש</a:t>
                      </a:r>
                      <a:r>
                        <a:rPr lang="he-IL" sz="2400" dirty="0">
                          <a:effectLst/>
                          <a:latin typeface="David" panose="020E0502060401010101" pitchFamily="34" charset="-79"/>
                          <a:cs typeface="David" panose="020E0502060401010101" pitchFamily="34" charset="-79"/>
                        </a:rPr>
                        <a:t> השני</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425-404</a:t>
                      </a:r>
                    </a:p>
                  </a:txBody>
                  <a:tcPr/>
                </a:tc>
                <a:tc>
                  <a:txBody>
                    <a:bodyPr/>
                    <a:lstStyle/>
                    <a:p>
                      <a:pPr rtl="1"/>
                      <a:endParaRPr lang="he-IL">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410300017"/>
                  </a:ext>
                </a:extLst>
              </a:tr>
              <a:tr h="402505">
                <a:tc>
                  <a:txBody>
                    <a:bodyPr/>
                    <a:lstStyle/>
                    <a:p>
                      <a:pPr algn="ctr" rtl="1"/>
                      <a:r>
                        <a:rPr lang="he-IL" dirty="0">
                          <a:latin typeface="David" panose="020E0502060401010101" pitchFamily="34" charset="-79"/>
                          <a:cs typeface="David" panose="020E0502060401010101" pitchFamily="34" charset="-79"/>
                        </a:rPr>
                        <a:t>7</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err="1">
                          <a:effectLst/>
                          <a:latin typeface="David" panose="020E0502060401010101" pitchFamily="34" charset="-79"/>
                          <a:cs typeface="David" panose="020E0502060401010101" pitchFamily="34" charset="-79"/>
                        </a:rPr>
                        <a:t>ארתחשסתא</a:t>
                      </a:r>
                      <a:r>
                        <a:rPr lang="he-IL" sz="2400" dirty="0">
                          <a:effectLst/>
                          <a:latin typeface="David" panose="020E0502060401010101" pitchFamily="34" charset="-79"/>
                          <a:cs typeface="David" panose="020E0502060401010101" pitchFamily="34" charset="-79"/>
                        </a:rPr>
                        <a:t> השני</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404-359</a:t>
                      </a:r>
                    </a:p>
                  </a:txBody>
                  <a:tcPr/>
                </a:tc>
                <a:tc>
                  <a:txBody>
                    <a:bodyPr/>
                    <a:lstStyle/>
                    <a:p>
                      <a:pPr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274913626"/>
                  </a:ext>
                </a:extLst>
              </a:tr>
              <a:tr h="402505">
                <a:tc>
                  <a:txBody>
                    <a:bodyPr/>
                    <a:lstStyle/>
                    <a:p>
                      <a:pPr algn="ctr" rtl="1"/>
                      <a:r>
                        <a:rPr lang="he-IL" dirty="0">
                          <a:latin typeface="David" panose="020E0502060401010101" pitchFamily="34" charset="-79"/>
                          <a:cs typeface="David" panose="020E0502060401010101" pitchFamily="34" charset="-79"/>
                        </a:rPr>
                        <a:t>8</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err="1">
                          <a:effectLst/>
                          <a:latin typeface="David" panose="020E0502060401010101" pitchFamily="34" charset="-79"/>
                          <a:cs typeface="David" panose="020E0502060401010101" pitchFamily="34" charset="-79"/>
                        </a:rPr>
                        <a:t>ארתחשסתא</a:t>
                      </a:r>
                      <a:r>
                        <a:rPr lang="he-IL" sz="2400" dirty="0">
                          <a:effectLst/>
                          <a:latin typeface="David" panose="020E0502060401010101" pitchFamily="34" charset="-79"/>
                          <a:cs typeface="David" panose="020E0502060401010101" pitchFamily="34" charset="-79"/>
                        </a:rPr>
                        <a:t> השלישי</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359-338</a:t>
                      </a:r>
                    </a:p>
                  </a:txBody>
                  <a:tcPr/>
                </a:tc>
                <a:tc>
                  <a:txBody>
                    <a:bodyPr/>
                    <a:lstStyle/>
                    <a:p>
                      <a:pPr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063218550"/>
                  </a:ext>
                </a:extLst>
              </a:tr>
              <a:tr h="402505">
                <a:tc>
                  <a:txBody>
                    <a:bodyPr/>
                    <a:lstStyle/>
                    <a:p>
                      <a:pPr algn="ctr" rtl="1"/>
                      <a:r>
                        <a:rPr lang="he-IL" dirty="0">
                          <a:latin typeface="David" panose="020E0502060401010101" pitchFamily="34" charset="-79"/>
                          <a:cs typeface="David" panose="020E0502060401010101" pitchFamily="34" charset="-79"/>
                        </a:rPr>
                        <a:t>9</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ארסס</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338-336</a:t>
                      </a:r>
                    </a:p>
                  </a:txBody>
                  <a:tcPr/>
                </a:tc>
                <a:tc>
                  <a:txBody>
                    <a:bodyPr/>
                    <a:lstStyle/>
                    <a:p>
                      <a:pPr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532313942"/>
                  </a:ext>
                </a:extLst>
              </a:tr>
              <a:tr h="402505">
                <a:tc>
                  <a:txBody>
                    <a:bodyPr/>
                    <a:lstStyle/>
                    <a:p>
                      <a:pPr algn="ctr" rtl="1"/>
                      <a:r>
                        <a:rPr lang="he-IL" dirty="0">
                          <a:latin typeface="David" panose="020E0502060401010101" pitchFamily="34" charset="-79"/>
                          <a:cs typeface="David" panose="020E0502060401010101" pitchFamily="34" charset="-79"/>
                        </a:rPr>
                        <a:t>10</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err="1">
                          <a:effectLst/>
                          <a:latin typeface="David" panose="020E0502060401010101" pitchFamily="34" charset="-79"/>
                          <a:cs typeface="David" panose="020E0502060401010101" pitchFamily="34" charset="-79"/>
                        </a:rPr>
                        <a:t>דריוש</a:t>
                      </a:r>
                      <a:r>
                        <a:rPr lang="he-IL" sz="2400" dirty="0">
                          <a:effectLst/>
                          <a:latin typeface="David" panose="020E0502060401010101" pitchFamily="34" charset="-79"/>
                          <a:cs typeface="David" panose="020E0502060401010101" pitchFamily="34" charset="-79"/>
                        </a:rPr>
                        <a:t> השלישי</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effectLst/>
                          <a:latin typeface="David" panose="020E0502060401010101" pitchFamily="34" charset="-79"/>
                          <a:cs typeface="David" panose="020E0502060401010101" pitchFamily="34" charset="-79"/>
                        </a:rPr>
                        <a:t>336-331</a:t>
                      </a:r>
                    </a:p>
                  </a:txBody>
                  <a:tcPr/>
                </a:tc>
                <a:tc>
                  <a:txBody>
                    <a:bodyPr/>
                    <a:lstStyle/>
                    <a:p>
                      <a:pPr rtl="1"/>
                      <a:r>
                        <a:rPr lang="he-IL" dirty="0">
                          <a:latin typeface="David" panose="020E0502060401010101" pitchFamily="34" charset="-79"/>
                          <a:cs typeface="David" panose="020E0502060401010101" pitchFamily="34" charset="-79"/>
                        </a:rPr>
                        <a:t>בשנת 333/2: כיבושי אלכסנדר מוקדון</a:t>
                      </a:r>
                    </a:p>
                  </a:txBody>
                  <a:tcPr/>
                </a:tc>
                <a:extLst>
                  <a:ext uri="{0D108BD9-81ED-4DB2-BD59-A6C34878D82A}">
                    <a16:rowId xmlns:a16="http://schemas.microsoft.com/office/drawing/2014/main" val="3740890003"/>
                  </a:ext>
                </a:extLst>
              </a:tr>
            </a:tbl>
          </a:graphicData>
        </a:graphic>
      </p:graphicFrame>
    </p:spTree>
    <p:extLst>
      <p:ext uri="{BB962C8B-B14F-4D97-AF65-F5344CB8AC3E}">
        <p14:creationId xmlns:p14="http://schemas.microsoft.com/office/powerpoint/2010/main" val="228866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2DF308-6126-4B13-94D4-60291711846C}"/>
              </a:ext>
            </a:extLst>
          </p:cNvPr>
          <p:cNvSpPr>
            <a:spLocks noGrp="1"/>
          </p:cNvSpPr>
          <p:nvPr>
            <p:ph type="title"/>
          </p:nvPr>
        </p:nvSpPr>
        <p:spPr/>
        <p:txBody>
          <a:bodyPr/>
          <a:lstStyle/>
          <a:p>
            <a:r>
              <a:rPr lang="he-IL" dirty="0"/>
              <a:t>מקבילות בתנ"ך</a:t>
            </a:r>
          </a:p>
        </p:txBody>
      </p:sp>
      <p:sp>
        <p:nvSpPr>
          <p:cNvPr id="3" name="מציין מיקום תוכן 2">
            <a:extLst>
              <a:ext uri="{FF2B5EF4-FFF2-40B4-BE49-F238E27FC236}">
                <a16:creationId xmlns:a16="http://schemas.microsoft.com/office/drawing/2014/main" id="{8B203880-B88C-4BA8-B95E-AB92D82E285A}"/>
              </a:ext>
            </a:extLst>
          </p:cNvPr>
          <p:cNvSpPr>
            <a:spLocks noGrp="1"/>
          </p:cNvSpPr>
          <p:nvPr>
            <p:ph idx="1"/>
          </p:nvPr>
        </p:nvSpPr>
        <p:spPr/>
        <p:txBody>
          <a:bodyPr/>
          <a:lstStyle/>
          <a:p>
            <a:r>
              <a:rPr lang="he-IL" dirty="0">
                <a:latin typeface="David" panose="020E0502060401010101" pitchFamily="34" charset="-79"/>
                <a:cs typeface="David" panose="020E0502060401010101" pitchFamily="34" charset="-79"/>
              </a:rPr>
              <a:t>המילה אחשוורוש מופיעה בתנ"ך פעם אחת מחוץ למגילת אסתר, בספר עזרא פרק ד':</a:t>
            </a:r>
          </a:p>
          <a:p>
            <a:pPr marL="0" indent="0" algn="ctr">
              <a:lnSpc>
                <a:spcPct val="150000"/>
              </a:lnSpc>
              <a:buNone/>
            </a:pPr>
            <a:r>
              <a:rPr lang="he-IL" dirty="0">
                <a:latin typeface="Guttman Drogolin" panose="02010401010101010101" pitchFamily="2" charset="-79"/>
                <a:cs typeface="Guttman Drogolin" panose="02010401010101010101" pitchFamily="2" charset="-79"/>
              </a:rPr>
              <a:t>{ד}</a:t>
            </a:r>
            <a:r>
              <a:rPr lang="en-US" dirty="0">
                <a:cs typeface="Guttman Drogolin" panose="02010401010101010101" pitchFamily="2" charset="-79"/>
              </a:rPr>
              <a:t> </a:t>
            </a:r>
            <a:r>
              <a:rPr lang="he-IL" dirty="0">
                <a:latin typeface="Guttman Drogolin" panose="02010401010101010101" pitchFamily="2" charset="-79"/>
                <a:cs typeface="Guttman Drogolin" panose="02010401010101010101" pitchFamily="2" charset="-79"/>
              </a:rPr>
              <a:t>"וַיְהִי֙ </a:t>
            </a:r>
            <a:r>
              <a:rPr lang="he-IL" dirty="0" err="1">
                <a:latin typeface="Guttman Drogolin" panose="02010401010101010101" pitchFamily="2" charset="-79"/>
                <a:cs typeface="Guttman Drogolin" panose="02010401010101010101" pitchFamily="2" charset="-79"/>
              </a:rPr>
              <a:t>עַם־הָאָ֔רֶץ</a:t>
            </a:r>
            <a:r>
              <a:rPr lang="he-IL" dirty="0">
                <a:latin typeface="Guttman Drogolin" panose="02010401010101010101" pitchFamily="2" charset="-79"/>
                <a:cs typeface="Guttman Drogolin" panose="02010401010101010101" pitchFamily="2" charset="-79"/>
              </a:rPr>
              <a:t> מְרַפִּ֖ים יְדֵ֣י </a:t>
            </a:r>
            <a:r>
              <a:rPr lang="he-IL" dirty="0" err="1">
                <a:latin typeface="Guttman Drogolin" panose="02010401010101010101" pitchFamily="2" charset="-79"/>
                <a:cs typeface="Guttman Drogolin" panose="02010401010101010101" pitchFamily="2" charset="-79"/>
              </a:rPr>
              <a:t>עַם־יְהוּדָ֑ה</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ומבלהים</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וּֽמְבַהֲלִ֥ים</a:t>
            </a:r>
            <a:r>
              <a:rPr lang="he-IL" dirty="0">
                <a:latin typeface="Guttman Drogolin" panose="02010401010101010101" pitchFamily="2" charset="-79"/>
                <a:cs typeface="Guttman Drogolin" panose="02010401010101010101" pitchFamily="2" charset="-79"/>
              </a:rPr>
              <a:t>] אוֹתָ֖ם לִבְנֽוֹת׃</a:t>
            </a:r>
          </a:p>
          <a:p>
            <a:pPr marL="0" indent="0" algn="ctr">
              <a:lnSpc>
                <a:spcPct val="150000"/>
              </a:lnSpc>
              <a:buNone/>
            </a:pPr>
            <a:r>
              <a:rPr lang="he-IL" dirty="0">
                <a:latin typeface="Guttman Drogolin" panose="02010401010101010101" pitchFamily="2" charset="-79"/>
                <a:cs typeface="Guttman Drogolin" panose="02010401010101010101" pitchFamily="2" charset="-79"/>
              </a:rPr>
              <a:t>{ה} וְסֹכְרִ֧ים עֲלֵיהֶ֛ם יוֹעֲצִ֖ים לְהָפֵ֣ר עֲצָתָ֑ם </a:t>
            </a:r>
            <a:r>
              <a:rPr lang="he-IL" dirty="0" err="1">
                <a:latin typeface="Guttman Drogolin" panose="02010401010101010101" pitchFamily="2" charset="-79"/>
                <a:cs typeface="Guttman Drogolin" panose="02010401010101010101" pitchFamily="2" charset="-79"/>
              </a:rPr>
              <a:t>כָּל־יְמֵ֗י</a:t>
            </a:r>
            <a:r>
              <a:rPr lang="he-IL" dirty="0">
                <a:latin typeface="Guttman Drogolin" panose="02010401010101010101" pitchFamily="2" charset="-79"/>
                <a:cs typeface="Guttman Drogolin" panose="02010401010101010101" pitchFamily="2" charset="-79"/>
              </a:rPr>
              <a:t> כּ֚וֹרֶשׁ מֶ֣לֶךְ פָּרַ֔ס </a:t>
            </a:r>
            <a:r>
              <a:rPr lang="he-IL" dirty="0" err="1">
                <a:latin typeface="Guttman Drogolin" panose="02010401010101010101" pitchFamily="2" charset="-79"/>
                <a:cs typeface="Guttman Drogolin" panose="02010401010101010101" pitchFamily="2" charset="-79"/>
              </a:rPr>
              <a:t>וְעַד־מַלְכ֖וּת</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דָּרְיָ֥וֶש</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מֶֽלֶךְ־פָּרָֽס</a:t>
            </a:r>
            <a:r>
              <a:rPr lang="he-IL" dirty="0">
                <a:latin typeface="Guttman Drogolin" panose="02010401010101010101" pitchFamily="2" charset="-79"/>
                <a:cs typeface="Guttman Drogolin" panose="02010401010101010101" pitchFamily="2" charset="-79"/>
              </a:rPr>
              <a:t>׃</a:t>
            </a:r>
          </a:p>
          <a:p>
            <a:pPr marL="0" indent="0" algn="ctr">
              <a:lnSpc>
                <a:spcPct val="150000"/>
              </a:lnSpc>
              <a:buNone/>
            </a:pPr>
            <a:r>
              <a:rPr lang="he-IL" dirty="0">
                <a:latin typeface="Guttman Drogolin" panose="02010401010101010101" pitchFamily="2" charset="-79"/>
                <a:cs typeface="Guttman Drogolin" panose="02010401010101010101" pitchFamily="2" charset="-79"/>
              </a:rPr>
              <a:t>{ו} וּבְמַלְכוּת֙ </a:t>
            </a:r>
            <a:r>
              <a:rPr lang="he-IL" b="1" dirty="0" err="1">
                <a:latin typeface="Guttman Drogolin" panose="02010401010101010101" pitchFamily="2" charset="-79"/>
                <a:cs typeface="Guttman Drogolin" panose="02010401010101010101" pitchFamily="2" charset="-79"/>
              </a:rPr>
              <a:t>אֲחַשְׁוֵר֔וֹש</a:t>
            </a:r>
            <a:r>
              <a:rPr lang="he-IL" b="1" dirty="0">
                <a:latin typeface="Guttman Drogolin" panose="02010401010101010101" pitchFamily="2" charset="-79"/>
                <a:cs typeface="Guttman Drogolin" panose="02010401010101010101" pitchFamily="2" charset="-79"/>
              </a:rPr>
              <a:t>ׁ</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בִּתְחִלַּ֖ת</a:t>
            </a:r>
            <a:r>
              <a:rPr lang="he-IL" dirty="0">
                <a:latin typeface="Guttman Drogolin" panose="02010401010101010101" pitchFamily="2" charset="-79"/>
                <a:cs typeface="Guttman Drogolin" panose="02010401010101010101" pitchFamily="2" charset="-79"/>
              </a:rPr>
              <a:t> מַלְכוּת֑וֹ כָּתְב֣וּ שִׂטְנָ֔ה </a:t>
            </a:r>
            <a:r>
              <a:rPr lang="he-IL" dirty="0" err="1">
                <a:latin typeface="Guttman Drogolin" panose="02010401010101010101" pitchFamily="2" charset="-79"/>
                <a:cs typeface="Guttman Drogolin" panose="02010401010101010101" pitchFamily="2" charset="-79"/>
              </a:rPr>
              <a:t>עַל־יֹשְׁבֵ֥י</a:t>
            </a:r>
            <a:r>
              <a:rPr lang="he-IL" dirty="0">
                <a:latin typeface="Guttman Drogolin" panose="02010401010101010101" pitchFamily="2" charset="-79"/>
                <a:cs typeface="Guttman Drogolin" panose="02010401010101010101" pitchFamily="2" charset="-79"/>
              </a:rPr>
              <a:t> יְהוּדָ֖ה וִירוּשָׁלִָֽם׃ (ס)</a:t>
            </a:r>
          </a:p>
          <a:p>
            <a:pPr marL="0" indent="0" algn="ctr">
              <a:lnSpc>
                <a:spcPct val="150000"/>
              </a:lnSpc>
              <a:buNone/>
            </a:pPr>
            <a:r>
              <a:rPr lang="he-IL" dirty="0">
                <a:latin typeface="Guttman Drogolin" panose="02010401010101010101" pitchFamily="2" charset="-79"/>
                <a:cs typeface="Guttman Drogolin" panose="02010401010101010101" pitchFamily="2" charset="-79"/>
              </a:rPr>
              <a:t>{ז} וּבִימֵ֣י </a:t>
            </a:r>
            <a:r>
              <a:rPr lang="he-IL" dirty="0" err="1">
                <a:latin typeface="Guttman Drogolin" panose="02010401010101010101" pitchFamily="2" charset="-79"/>
                <a:cs typeface="Guttman Drogolin" panose="02010401010101010101" pitchFamily="2" charset="-79"/>
              </a:rPr>
              <a:t>אַרְתַּחְשַׁ֗שְׂתָּא</a:t>
            </a:r>
            <a:r>
              <a:rPr lang="he-IL" dirty="0">
                <a:latin typeface="Guttman Drogolin" panose="02010401010101010101" pitchFamily="2" charset="-79"/>
                <a:cs typeface="Guttman Drogolin" panose="02010401010101010101" pitchFamily="2" charset="-79"/>
              </a:rPr>
              <a:t> כָּתַ֨ב בִּשְׁלָ֜ם </a:t>
            </a:r>
            <a:r>
              <a:rPr lang="he-IL" dirty="0" err="1">
                <a:latin typeface="Guttman Drogolin" panose="02010401010101010101" pitchFamily="2" charset="-79"/>
                <a:cs typeface="Guttman Drogolin" panose="02010401010101010101" pitchFamily="2" charset="-79"/>
              </a:rPr>
              <a:t>מִתְרְדָ֤ת</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טָֽבְאֵל</a:t>
            </a:r>
            <a:r>
              <a:rPr lang="he-IL" dirty="0">
                <a:latin typeface="Guttman Drogolin" panose="02010401010101010101" pitchFamily="2" charset="-79"/>
                <a:cs typeface="Guttman Drogolin" panose="02010401010101010101" pitchFamily="2" charset="-79"/>
              </a:rPr>
              <a:t>֙ וּשְׁאָ֣ר כנותו [</a:t>
            </a:r>
            <a:r>
              <a:rPr lang="he-IL" dirty="0" err="1">
                <a:latin typeface="Guttman Drogolin" panose="02010401010101010101" pitchFamily="2" charset="-79"/>
                <a:cs typeface="Guttman Drogolin" panose="02010401010101010101" pitchFamily="2" charset="-79"/>
              </a:rPr>
              <a:t>כְּנָוֺתָ֔יו</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עַל־ארתחששתא</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אַרְתַּחְשַׁ֖שְׂת</a:t>
            </a:r>
            <a:r>
              <a:rPr lang="he-IL" dirty="0">
                <a:latin typeface="Guttman Drogolin" panose="02010401010101010101" pitchFamily="2" charset="-79"/>
                <a:cs typeface="Guttman Drogolin" panose="02010401010101010101" pitchFamily="2" charset="-79"/>
              </a:rPr>
              <a:t>ְּ] מֶ֣לֶךְ פָּרָ֑ס וּכְתָב֙ </a:t>
            </a:r>
            <a:r>
              <a:rPr lang="he-IL" dirty="0" err="1">
                <a:latin typeface="Guttman Drogolin" panose="02010401010101010101" pitchFamily="2" charset="-79"/>
                <a:cs typeface="Guttman Drogolin" panose="02010401010101010101" pitchFamily="2" charset="-79"/>
              </a:rPr>
              <a:t>הַֽנִּשְׁתְּוָ֔ן</a:t>
            </a:r>
            <a:r>
              <a:rPr lang="he-IL" dirty="0">
                <a:latin typeface="Guttman Drogolin" panose="02010401010101010101" pitchFamily="2" charset="-79"/>
                <a:cs typeface="Guttman Drogolin" panose="02010401010101010101" pitchFamily="2" charset="-79"/>
              </a:rPr>
              <a:t> כָּת֥וּב אֲרָמִ֖ית וּמְתֻרְגָּ֥ם אֲרָמִֽית׃ "</a:t>
            </a:r>
          </a:p>
          <a:p>
            <a:endParaRPr lang="he-IL" dirty="0"/>
          </a:p>
        </p:txBody>
      </p:sp>
    </p:spTree>
    <p:extLst>
      <p:ext uri="{BB962C8B-B14F-4D97-AF65-F5344CB8AC3E}">
        <p14:creationId xmlns:p14="http://schemas.microsoft.com/office/powerpoint/2010/main" val="8673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710797-464F-49C7-B2B3-EE2CD54F90F1}"/>
              </a:ext>
            </a:extLst>
          </p:cNvPr>
          <p:cNvSpPr>
            <a:spLocks noGrp="1"/>
          </p:cNvSpPr>
          <p:nvPr>
            <p:ph type="title"/>
          </p:nvPr>
        </p:nvSpPr>
        <p:spPr>
          <a:xfrm>
            <a:off x="1523999" y="2286000"/>
            <a:ext cx="9144000" cy="924227"/>
          </a:xfrm>
        </p:spPr>
        <p:txBody>
          <a:bodyPr>
            <a:normAutofit/>
          </a:bodyPr>
          <a:lstStyle/>
          <a:p>
            <a:pPr algn="ctr"/>
            <a:r>
              <a:rPr lang="he-IL" sz="2800" dirty="0"/>
              <a:t>צילום פרק י' מתוך חלק 'כתובים' (עם ניקוד, טעמים ומסורה גדולה וקטנה) שנכתב בין המאות 6-11</a:t>
            </a:r>
          </a:p>
        </p:txBody>
      </p:sp>
      <p:pic>
        <p:nvPicPr>
          <p:cNvPr id="4" name="מציין מיקום תוכן 3">
            <a:extLst>
              <a:ext uri="{FF2B5EF4-FFF2-40B4-BE49-F238E27FC236}">
                <a16:creationId xmlns:a16="http://schemas.microsoft.com/office/drawing/2014/main" id="{1A3C94AE-329B-4E16-BEA1-1BA955631CF9}"/>
              </a:ext>
            </a:extLst>
          </p:cNvPr>
          <p:cNvPicPr>
            <a:picLocks noGrp="1" noChangeAspect="1"/>
          </p:cNvPicPr>
          <p:nvPr>
            <p:ph idx="1"/>
          </p:nvPr>
        </p:nvPicPr>
        <p:blipFill>
          <a:blip r:embed="rId2"/>
          <a:stretch>
            <a:fillRect/>
          </a:stretch>
        </p:blipFill>
        <p:spPr>
          <a:xfrm>
            <a:off x="162523" y="3210227"/>
            <a:ext cx="11866953" cy="3647773"/>
          </a:xfrm>
          <a:prstGeom prst="rect">
            <a:avLst/>
          </a:prstGeom>
        </p:spPr>
      </p:pic>
      <p:sp>
        <p:nvSpPr>
          <p:cNvPr id="6" name="כותרת 1">
            <a:extLst>
              <a:ext uri="{FF2B5EF4-FFF2-40B4-BE49-F238E27FC236}">
                <a16:creationId xmlns:a16="http://schemas.microsoft.com/office/drawing/2014/main" id="{76BA5598-F28E-43D8-AC23-9A3B56DDF7E2}"/>
              </a:ext>
            </a:extLst>
          </p:cNvPr>
          <p:cNvSpPr txBox="1">
            <a:spLocks/>
          </p:cNvSpPr>
          <p:nvPr/>
        </p:nvSpPr>
        <p:spPr>
          <a:xfrm>
            <a:off x="2425996" y="663767"/>
            <a:ext cx="9144000" cy="1160119"/>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he-IL" dirty="0"/>
              <a:t>השם 'אחשוורוש'</a:t>
            </a:r>
          </a:p>
        </p:txBody>
      </p:sp>
    </p:spTree>
    <p:extLst>
      <p:ext uri="{BB962C8B-B14F-4D97-AF65-F5344CB8AC3E}">
        <p14:creationId xmlns:p14="http://schemas.microsoft.com/office/powerpoint/2010/main" val="125725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2BDB82-8FDF-4AC1-A438-315DF9CB65D0}"/>
              </a:ext>
            </a:extLst>
          </p:cNvPr>
          <p:cNvSpPr>
            <a:spLocks noGrp="1"/>
          </p:cNvSpPr>
          <p:nvPr>
            <p:ph type="title"/>
          </p:nvPr>
        </p:nvSpPr>
        <p:spPr/>
        <p:txBody>
          <a:bodyPr/>
          <a:lstStyle/>
          <a:p>
            <a:pPr algn="ctr"/>
            <a:r>
              <a:rPr lang="he-IL" dirty="0" err="1"/>
              <a:t>הרודוטוס</a:t>
            </a:r>
            <a:endParaRPr lang="he-IL" dirty="0"/>
          </a:p>
        </p:txBody>
      </p:sp>
      <p:sp>
        <p:nvSpPr>
          <p:cNvPr id="3" name="מציין מיקום תוכן 2">
            <a:extLst>
              <a:ext uri="{FF2B5EF4-FFF2-40B4-BE49-F238E27FC236}">
                <a16:creationId xmlns:a16="http://schemas.microsoft.com/office/drawing/2014/main" id="{A4D1F5AF-5525-4FAB-B784-E66F4B928197}"/>
              </a:ext>
            </a:extLst>
          </p:cNvPr>
          <p:cNvSpPr>
            <a:spLocks noGrp="1"/>
          </p:cNvSpPr>
          <p:nvPr>
            <p:ph idx="1"/>
          </p:nvPr>
        </p:nvSpPr>
        <p:spPr>
          <a:xfrm>
            <a:off x="5752214" y="2194560"/>
            <a:ext cx="5753986" cy="4024125"/>
          </a:xfrm>
        </p:spPr>
        <p:txBody>
          <a:bodyPr>
            <a:normAutofit/>
          </a:bodyPr>
          <a:lstStyle/>
          <a:p>
            <a:pPr algn="just"/>
            <a:r>
              <a:rPr lang="he-IL" sz="3200" dirty="0" err="1">
                <a:latin typeface="David" panose="020E0502060401010101" pitchFamily="34" charset="-79"/>
                <a:cs typeface="David" panose="020E0502060401010101" pitchFamily="34" charset="-79"/>
              </a:rPr>
              <a:t>הֶרוֹדוֹטוֹס</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מהליקרנאסוס</a:t>
            </a:r>
            <a:r>
              <a:rPr lang="he-IL" sz="3200" dirty="0">
                <a:latin typeface="David" panose="020E0502060401010101" pitchFamily="34" charset="-79"/>
                <a:cs typeface="David" panose="020E0502060401010101" pitchFamily="34" charset="-79"/>
              </a:rPr>
              <a:t> (היום בדרום בטורקיה). </a:t>
            </a:r>
          </a:p>
          <a:p>
            <a:pPr algn="just"/>
            <a:r>
              <a:rPr lang="he-IL" sz="3200" dirty="0">
                <a:latin typeface="David" panose="020E0502060401010101" pitchFamily="34" charset="-79"/>
                <a:cs typeface="David" panose="020E0502060401010101" pitchFamily="34" charset="-79"/>
              </a:rPr>
              <a:t>484 עד 425 לפנה"ס לערך</a:t>
            </a:r>
          </a:p>
          <a:p>
            <a:pPr algn="just"/>
            <a:r>
              <a:rPr lang="he-IL" sz="3200" dirty="0">
                <a:latin typeface="David" panose="020E0502060401010101" pitchFamily="34" charset="-79"/>
                <a:cs typeface="David" panose="020E0502060401010101" pitchFamily="34" charset="-79"/>
              </a:rPr>
              <a:t>נולד ביוון העתיקה ונפטר במוקדון</a:t>
            </a:r>
          </a:p>
          <a:p>
            <a:pPr algn="just"/>
            <a:r>
              <a:rPr lang="he-IL" sz="3200" dirty="0">
                <a:latin typeface="David" panose="020E0502060401010101" pitchFamily="34" charset="-79"/>
                <a:cs typeface="David" panose="020E0502060401010101" pitchFamily="34" charset="-79"/>
              </a:rPr>
              <a:t>היסטוריון יווני המכונה "אבי ההיסטוריה", שתיאר בחיבורו "היסטוריוֹת" את הפלישה הפרסית ליוון בראשית המאה ה-5 לפנה"ס.</a:t>
            </a:r>
          </a:p>
          <a:p>
            <a:pPr algn="just"/>
            <a:endParaRPr lang="he-IL" sz="3200" dirty="0">
              <a:latin typeface="David" panose="020E0502060401010101" pitchFamily="34" charset="-79"/>
              <a:cs typeface="David" panose="020E0502060401010101" pitchFamily="34" charset="-79"/>
            </a:endParaRPr>
          </a:p>
        </p:txBody>
      </p:sp>
      <p:pic>
        <p:nvPicPr>
          <p:cNvPr id="3074" name="Picture 2" descr="https://upload.wikimedia.org/wikipedia/commons/thumb/d/da/AGMA_H%C3%A9rodote.jpg/800px-AGMA_H%C3%A9rodote.jpg">
            <a:extLst>
              <a:ext uri="{FF2B5EF4-FFF2-40B4-BE49-F238E27FC236}">
                <a16:creationId xmlns:a16="http://schemas.microsoft.com/office/drawing/2014/main" id="{DF3398E6-2694-4B31-9A38-76B7027DE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77" y="467833"/>
            <a:ext cx="4145634" cy="592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0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C6E97B0-BCA0-460A-A7D0-8149AED844CD}"/>
              </a:ext>
            </a:extLst>
          </p:cNvPr>
          <p:cNvSpPr>
            <a:spLocks noGrp="1"/>
          </p:cNvSpPr>
          <p:nvPr>
            <p:ph type="title"/>
          </p:nvPr>
        </p:nvSpPr>
        <p:spPr/>
        <p:txBody>
          <a:bodyPr>
            <a:normAutofit/>
          </a:bodyPr>
          <a:lstStyle/>
          <a:p>
            <a:r>
              <a:rPr lang="he-IL" sz="6000" dirty="0"/>
              <a:t>הוכחות לאמינות הסיפור</a:t>
            </a:r>
          </a:p>
        </p:txBody>
      </p:sp>
      <p:sp>
        <p:nvSpPr>
          <p:cNvPr id="3" name="מציין מיקום טקסט 2">
            <a:extLst>
              <a:ext uri="{FF2B5EF4-FFF2-40B4-BE49-F238E27FC236}">
                <a16:creationId xmlns:a16="http://schemas.microsoft.com/office/drawing/2014/main" id="{3F69FB98-DEF1-4E54-AD8F-8DA24871AA98}"/>
              </a:ext>
            </a:extLst>
          </p:cNvPr>
          <p:cNvSpPr>
            <a:spLocks noGrp="1"/>
          </p:cNvSpPr>
          <p:nvPr>
            <p:ph type="body" idx="1"/>
          </p:nvPr>
        </p:nvSpPr>
        <p:spPr/>
        <p:txBody>
          <a:bodyPr>
            <a:normAutofit/>
          </a:bodyPr>
          <a:lstStyle/>
          <a:p>
            <a:r>
              <a:rPr lang="he-IL" sz="3600" dirty="0"/>
              <a:t>דרכי התנהלות חצר המלוכה הפרסית</a:t>
            </a:r>
          </a:p>
        </p:txBody>
      </p:sp>
    </p:spTree>
    <p:extLst>
      <p:ext uri="{BB962C8B-B14F-4D97-AF65-F5344CB8AC3E}">
        <p14:creationId xmlns:p14="http://schemas.microsoft.com/office/powerpoint/2010/main" val="2866329429"/>
      </p:ext>
    </p:extLst>
  </p:cSld>
  <p:clrMapOvr>
    <a:masterClrMapping/>
  </p:clrMapOvr>
</p:sld>
</file>

<file path=ppt/theme/theme1.xml><?xml version="1.0" encoding="utf-8"?>
<a:theme xmlns:a="http://schemas.openxmlformats.org/drawingml/2006/main" name="שובל אדים">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TM04033937[[fn=שובל אדים]]</Template>
  <TotalTime>8710</TotalTime>
  <Words>1787</Words>
  <Application>Microsoft Office PowerPoint</Application>
  <PresentationFormat>מסך רחב</PresentationFormat>
  <Paragraphs>175</Paragraphs>
  <Slides>25</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25</vt:i4>
      </vt:variant>
    </vt:vector>
  </HeadingPairs>
  <TitlesOfParts>
    <vt:vector size="33" baseType="lpstr">
      <vt:lpstr>Aharoni</vt:lpstr>
      <vt:lpstr>Arial</vt:lpstr>
      <vt:lpstr>Century Gothic</vt:lpstr>
      <vt:lpstr>David</vt:lpstr>
      <vt:lpstr>Guttman Drogolin</vt:lpstr>
      <vt:lpstr>Guttman Stam</vt:lpstr>
      <vt:lpstr>Narkisim</vt:lpstr>
      <vt:lpstr>שובל אדים</vt:lpstr>
      <vt:lpstr>"ויהי בימי אחשוורוש"</vt:lpstr>
      <vt:lpstr>הגישה השוללת</vt:lpstr>
      <vt:lpstr>איך נדע?</vt:lpstr>
      <vt:lpstr>ציר זמן ראשוני</vt:lpstr>
      <vt:lpstr>השושלת האחמנית הפרסית</vt:lpstr>
      <vt:lpstr>מקבילות בתנ"ך</vt:lpstr>
      <vt:lpstr>צילום פרק י' מתוך חלק 'כתובים' (עם ניקוד, טעמים ומסורה גדולה וקטנה) שנכתב בין המאות 6-11</vt:lpstr>
      <vt:lpstr>הרודוטוס</vt:lpstr>
      <vt:lpstr>הוכחות לאמינות הסיפור</vt:lpstr>
      <vt:lpstr>הרודוטוס </vt:lpstr>
      <vt:lpstr>הרודוטוס </vt:lpstr>
      <vt:lpstr>הרודוטוס </vt:lpstr>
      <vt:lpstr>הרודוטוס </vt:lpstr>
      <vt:lpstr>הרודוטוס </vt:lpstr>
      <vt:lpstr>סיפורו של כסרכסס</vt:lpstr>
      <vt:lpstr>הרודוטוס </vt:lpstr>
      <vt:lpstr>הרודוטוס </vt:lpstr>
      <vt:lpstr>הרודוטוס </vt:lpstr>
      <vt:lpstr>הפקיד מרדכי?</vt:lpstr>
      <vt:lpstr>אירועים מחיי  חשיארש-כסרכסס</vt:lpstr>
      <vt:lpstr>אירועים מחיי  חשיארש-כסרכסס</vt:lpstr>
      <vt:lpstr>המשמעות ההיסטורית</vt:lpstr>
      <vt:lpstr>יחס פרס ובית המקדש בחז"ל (אחשוורוש והיהודים)</vt:lpstr>
      <vt:lpstr>מהי הבירה?</vt:lpstr>
      <vt:lpstr>פורים שמח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"ויהי בימי אחשוורוש"</dc:title>
  <dc:creator>USER</dc:creator>
  <cp:lastModifiedBy>Yonatan Munitz</cp:lastModifiedBy>
  <cp:revision>29</cp:revision>
  <dcterms:created xsi:type="dcterms:W3CDTF">2019-03-11T19:34:46Z</dcterms:created>
  <dcterms:modified xsi:type="dcterms:W3CDTF">2021-02-23T09:26:57Z</dcterms:modified>
</cp:coreProperties>
</file>