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406" r:id="rId5"/>
    <p:sldMasterId id="2147484411" r:id="rId6"/>
    <p:sldMasterId id="2147484416" r:id="rId7"/>
    <p:sldMasterId id="2147484483" r:id="rId8"/>
    <p:sldMasterId id="2147484908" r:id="rId9"/>
    <p:sldMasterId id="2147485215" r:id="rId10"/>
    <p:sldMasterId id="2147485221" r:id="rId11"/>
    <p:sldMasterId id="2147485227" r:id="rId12"/>
    <p:sldMasterId id="2147485233" r:id="rId13"/>
    <p:sldMasterId id="2147487172" r:id="rId14"/>
    <p:sldMasterId id="2147487178" r:id="rId15"/>
    <p:sldMasterId id="2147487681" r:id="rId16"/>
    <p:sldMasterId id="2147488348" r:id="rId17"/>
    <p:sldMasterId id="2147488634" r:id="rId18"/>
    <p:sldMasterId id="2147488784" r:id="rId19"/>
  </p:sldMasterIdLst>
  <p:notesMasterIdLst>
    <p:notesMasterId r:id="rId44"/>
  </p:notesMasterIdLst>
  <p:sldIdLst>
    <p:sldId id="256" r:id="rId20"/>
    <p:sldId id="649" r:id="rId21"/>
    <p:sldId id="650" r:id="rId22"/>
    <p:sldId id="656" r:id="rId23"/>
    <p:sldId id="651" r:id="rId24"/>
    <p:sldId id="652" r:id="rId25"/>
    <p:sldId id="653" r:id="rId26"/>
    <p:sldId id="659" r:id="rId27"/>
    <p:sldId id="682" r:id="rId28"/>
    <p:sldId id="698" r:id="rId29"/>
    <p:sldId id="658" r:id="rId30"/>
    <p:sldId id="701" r:id="rId31"/>
    <p:sldId id="687" r:id="rId32"/>
    <p:sldId id="688" r:id="rId33"/>
    <p:sldId id="677" r:id="rId34"/>
    <p:sldId id="685" r:id="rId35"/>
    <p:sldId id="679" r:id="rId36"/>
    <p:sldId id="686" r:id="rId37"/>
    <p:sldId id="664" r:id="rId38"/>
    <p:sldId id="690" r:id="rId39"/>
    <p:sldId id="665" r:id="rId40"/>
    <p:sldId id="689" r:id="rId41"/>
    <p:sldId id="717" r:id="rId42"/>
    <p:sldId id="718" r:id="rId43"/>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FF"/>
    <a:srgbClr val="FFFFFF"/>
    <a:srgbClr val="038EED"/>
    <a:srgbClr val="FF6699"/>
    <a:srgbClr val="CC0000"/>
    <a:srgbClr val="E8EBCB"/>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46" autoAdjust="0"/>
    <p:restoredTop sz="86372" autoAdjust="0"/>
  </p:normalViewPr>
  <p:slideViewPr>
    <p:cSldViewPr>
      <p:cViewPr varScale="1">
        <p:scale>
          <a:sx n="86" d="100"/>
          <a:sy n="86" d="100"/>
        </p:scale>
        <p:origin x="1368" y="53"/>
      </p:cViewPr>
      <p:guideLst>
        <p:guide orient="horz" pos="2160"/>
        <p:guide pos="2880"/>
      </p:guideLst>
    </p:cSldViewPr>
  </p:slideViewPr>
  <p:outlineViewPr>
    <p:cViewPr>
      <p:scale>
        <a:sx n="33" d="100"/>
        <a:sy n="33" d="100"/>
      </p:scale>
      <p:origin x="0" y="42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D93C0915-F8B6-489E-9660-713D8FAAE9D4}" type="datetimeFigureOut">
              <a:rPr lang="he-IL"/>
              <a:pPr>
                <a:defRPr/>
              </a:pPr>
              <a:t>ל'/ניסן/תשפ"ד</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A0A68B35-19A3-472C-8504-C01462AE48F9}" type="slidenum">
              <a:rPr lang="he-IL"/>
              <a:pPr>
                <a:defRPr/>
              </a:pPr>
              <a:t>‹#›</a:t>
            </a:fld>
            <a:endParaRPr lang="he-IL" dirty="0"/>
          </a:p>
        </p:txBody>
      </p:sp>
    </p:spTree>
    <p:extLst>
      <p:ext uri="{BB962C8B-B14F-4D97-AF65-F5344CB8AC3E}">
        <p14:creationId xmlns:p14="http://schemas.microsoft.com/office/powerpoint/2010/main" val="76260245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B4CB8E-B8B7-4F19-85EC-8B702CF09ECF}" type="slidenum">
              <a:rPr lang="he-IL" smtClean="0"/>
              <a:pPr fontAlgn="base">
                <a:spcBef>
                  <a:spcPct val="0"/>
                </a:spcBef>
                <a:spcAft>
                  <a:spcPct val="0"/>
                </a:spcAft>
                <a:defRPr/>
              </a:pPr>
              <a:t>1</a:t>
            </a:fld>
            <a:endParaRPr lang="he-IL" dirty="0"/>
          </a:p>
        </p:txBody>
      </p:sp>
    </p:spTree>
    <p:extLst>
      <p:ext uri="{BB962C8B-B14F-4D97-AF65-F5344CB8AC3E}">
        <p14:creationId xmlns:p14="http://schemas.microsoft.com/office/powerpoint/2010/main" val="417098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74997196-5AA0-4F64-B436-85DDF1D01814}" type="slidenum">
              <a:rPr lang="he-IL" smtClean="0"/>
              <a:pPr>
                <a:defRPr/>
              </a:pPr>
              <a:t>16</a:t>
            </a:fld>
            <a:endParaRPr lang="he-IL" dirty="0"/>
          </a:p>
        </p:txBody>
      </p:sp>
    </p:spTree>
    <p:extLst>
      <p:ext uri="{BB962C8B-B14F-4D97-AF65-F5344CB8AC3E}">
        <p14:creationId xmlns:p14="http://schemas.microsoft.com/office/powerpoint/2010/main" val="284691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956E8F66-4FA1-4769-97AF-592235689A8C}" type="slidenum">
              <a:rPr lang="he-IL" smtClean="0"/>
              <a:pPr>
                <a:defRPr/>
              </a:pPr>
              <a:t>18</a:t>
            </a:fld>
            <a:endParaRPr lang="he-IL" dirty="0"/>
          </a:p>
        </p:txBody>
      </p:sp>
    </p:spTree>
    <p:extLst>
      <p:ext uri="{BB962C8B-B14F-4D97-AF65-F5344CB8AC3E}">
        <p14:creationId xmlns:p14="http://schemas.microsoft.com/office/powerpoint/2010/main" val="1699116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1B2030E-0D66-42CE-964F-D169EAB20F4B}"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D525847-0A46-48D0-BF8A-BFDFE2343E63}" type="slidenum">
              <a:rPr lang="he-IL"/>
              <a:pPr>
                <a:defRPr/>
              </a:pPr>
              <a:t>‹#›</a:t>
            </a:fld>
            <a:endParaRPr lang="he-IL" dirty="0"/>
          </a:p>
        </p:txBody>
      </p:sp>
    </p:spTree>
    <p:extLst>
      <p:ext uri="{BB962C8B-B14F-4D97-AF65-F5344CB8AC3E}">
        <p14:creationId xmlns:p14="http://schemas.microsoft.com/office/powerpoint/2010/main" val="180854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33904350-DB2D-41E7-887D-B788AE9146E9}" type="slidenum">
              <a:rPr lang="he-IL"/>
              <a:pPr>
                <a:defRPr/>
              </a:pPr>
              <a:t>‹#›</a:t>
            </a:fld>
            <a:endParaRPr lang="he-IL" dirty="0"/>
          </a:p>
        </p:txBody>
      </p:sp>
    </p:spTree>
    <p:extLst>
      <p:ext uri="{BB962C8B-B14F-4D97-AF65-F5344CB8AC3E}">
        <p14:creationId xmlns:p14="http://schemas.microsoft.com/office/powerpoint/2010/main" val="766473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9C1A09A-5543-4C00-BFD5-957A7023A4C6}"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6371573-6EA0-4698-AC77-6020D5D32F1C}" type="slidenum">
              <a:rPr lang="he-IL"/>
              <a:pPr>
                <a:defRPr/>
              </a:pPr>
              <a:t>‹#›</a:t>
            </a:fld>
            <a:endParaRPr lang="he-IL" dirty="0"/>
          </a:p>
        </p:txBody>
      </p:sp>
    </p:spTree>
    <p:extLst>
      <p:ext uri="{BB962C8B-B14F-4D97-AF65-F5344CB8AC3E}">
        <p14:creationId xmlns:p14="http://schemas.microsoft.com/office/powerpoint/2010/main" val="425665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AE9345F-13E6-45BC-812C-3890E258B491}" type="slidenum">
              <a:rPr lang="he-IL"/>
              <a:pPr>
                <a:defRPr/>
              </a:pPr>
              <a:t>‹#›</a:t>
            </a:fld>
            <a:endParaRPr lang="he-IL" dirty="0"/>
          </a:p>
        </p:txBody>
      </p:sp>
    </p:spTree>
    <p:extLst>
      <p:ext uri="{BB962C8B-B14F-4D97-AF65-F5344CB8AC3E}">
        <p14:creationId xmlns:p14="http://schemas.microsoft.com/office/powerpoint/2010/main" val="61620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52A42FF-5E72-4331-AE3A-83E5B79C8E95}" type="slidenum">
              <a:rPr lang="he-IL"/>
              <a:pPr>
                <a:defRPr/>
              </a:pPr>
              <a:t>‹#›</a:t>
            </a:fld>
            <a:endParaRPr lang="he-IL" dirty="0"/>
          </a:p>
        </p:txBody>
      </p:sp>
    </p:spTree>
    <p:extLst>
      <p:ext uri="{BB962C8B-B14F-4D97-AF65-F5344CB8AC3E}">
        <p14:creationId xmlns:p14="http://schemas.microsoft.com/office/powerpoint/2010/main" val="1287839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312ADB28-3B0E-42EF-883D-99F5EDD371EA}" type="slidenum">
              <a:rPr lang="he-IL"/>
              <a:pPr>
                <a:defRPr/>
              </a:pPr>
              <a:t>‹#›</a:t>
            </a:fld>
            <a:endParaRPr lang="he-IL" dirty="0"/>
          </a:p>
        </p:txBody>
      </p:sp>
    </p:spTree>
    <p:extLst>
      <p:ext uri="{BB962C8B-B14F-4D97-AF65-F5344CB8AC3E}">
        <p14:creationId xmlns:p14="http://schemas.microsoft.com/office/powerpoint/2010/main" val="2428101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17830F9-3F56-4DA5-A462-D5A0D6C8822B}" type="slidenum">
              <a:rPr lang="he-IL"/>
              <a:pPr>
                <a:defRPr/>
              </a:pPr>
              <a:t>‹#›</a:t>
            </a:fld>
            <a:endParaRPr lang="he-IL" dirty="0"/>
          </a:p>
        </p:txBody>
      </p:sp>
    </p:spTree>
    <p:extLst>
      <p:ext uri="{BB962C8B-B14F-4D97-AF65-F5344CB8AC3E}">
        <p14:creationId xmlns:p14="http://schemas.microsoft.com/office/powerpoint/2010/main" val="3612335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1EFCFA6-F92D-46AD-87E2-47CE97E79C4C}"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95F7BB5-EB3E-4037-BC01-4CA00CED3F66}" type="slidenum">
              <a:rPr lang="he-IL"/>
              <a:pPr>
                <a:defRPr/>
              </a:pPr>
              <a:t>‹#›</a:t>
            </a:fld>
            <a:endParaRPr lang="he-IL" dirty="0"/>
          </a:p>
        </p:txBody>
      </p:sp>
    </p:spTree>
    <p:extLst>
      <p:ext uri="{BB962C8B-B14F-4D97-AF65-F5344CB8AC3E}">
        <p14:creationId xmlns:p14="http://schemas.microsoft.com/office/powerpoint/2010/main" val="15700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1DE45DB-F5F7-45A7-BF4B-D4C4E71B25E2}" type="slidenum">
              <a:rPr lang="he-IL"/>
              <a:pPr>
                <a:defRPr/>
              </a:pPr>
              <a:t>‹#›</a:t>
            </a:fld>
            <a:endParaRPr lang="he-IL" dirty="0"/>
          </a:p>
        </p:txBody>
      </p:sp>
    </p:spTree>
    <p:extLst>
      <p:ext uri="{BB962C8B-B14F-4D97-AF65-F5344CB8AC3E}">
        <p14:creationId xmlns:p14="http://schemas.microsoft.com/office/powerpoint/2010/main" val="1576832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9164674-9E1E-4ABF-8846-CDA2D3C44EBE}" type="slidenum">
              <a:rPr lang="he-IL"/>
              <a:pPr>
                <a:defRPr/>
              </a:pPr>
              <a:t>‹#›</a:t>
            </a:fld>
            <a:endParaRPr lang="he-IL" dirty="0"/>
          </a:p>
        </p:txBody>
      </p:sp>
    </p:spTree>
    <p:extLst>
      <p:ext uri="{BB962C8B-B14F-4D97-AF65-F5344CB8AC3E}">
        <p14:creationId xmlns:p14="http://schemas.microsoft.com/office/powerpoint/2010/main" val="3192530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46206971-44EF-4696-A7BC-267CE1DFAE7E}"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BD6ED02-6E93-4A17-B32A-CB796CAF77BE}" type="slidenum">
              <a:rPr lang="he-IL"/>
              <a:pPr>
                <a:defRPr/>
              </a:pPr>
              <a:t>‹#›</a:t>
            </a:fld>
            <a:endParaRPr lang="he-IL" dirty="0"/>
          </a:p>
        </p:txBody>
      </p:sp>
    </p:spTree>
    <p:extLst>
      <p:ext uri="{BB962C8B-B14F-4D97-AF65-F5344CB8AC3E}">
        <p14:creationId xmlns:p14="http://schemas.microsoft.com/office/powerpoint/2010/main" val="24548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90D81CE-45DB-481D-83E2-FE7EDD2CEDA1}" type="slidenum">
              <a:rPr lang="he-IL"/>
              <a:pPr>
                <a:defRPr/>
              </a:pPr>
              <a:t>‹#›</a:t>
            </a:fld>
            <a:endParaRPr lang="he-IL" dirty="0"/>
          </a:p>
        </p:txBody>
      </p:sp>
    </p:spTree>
    <p:extLst>
      <p:ext uri="{BB962C8B-B14F-4D97-AF65-F5344CB8AC3E}">
        <p14:creationId xmlns:p14="http://schemas.microsoft.com/office/powerpoint/2010/main" val="85889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4510BE-19D6-4591-AD70-DC4A26E59DD9}"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1A98DD1-7F79-43FF-8E74-64D2DF93835B}" type="slidenum">
              <a:rPr lang="he-IL"/>
              <a:pPr>
                <a:defRPr/>
              </a:pPr>
              <a:t>‹#›</a:t>
            </a:fld>
            <a:endParaRPr lang="he-IL" dirty="0"/>
          </a:p>
        </p:txBody>
      </p:sp>
    </p:spTree>
    <p:extLst>
      <p:ext uri="{BB962C8B-B14F-4D97-AF65-F5344CB8AC3E}">
        <p14:creationId xmlns:p14="http://schemas.microsoft.com/office/powerpoint/2010/main" val="1291640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A1BC3C8-7846-47D3-8630-F56ED1B3AA14}" type="slidenum">
              <a:rPr lang="he-IL"/>
              <a:pPr>
                <a:defRPr/>
              </a:pPr>
              <a:t>‹#›</a:t>
            </a:fld>
            <a:endParaRPr lang="he-IL" dirty="0"/>
          </a:p>
        </p:txBody>
      </p:sp>
    </p:spTree>
    <p:extLst>
      <p:ext uri="{BB962C8B-B14F-4D97-AF65-F5344CB8AC3E}">
        <p14:creationId xmlns:p14="http://schemas.microsoft.com/office/powerpoint/2010/main" val="3346784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C86C96F-5259-413F-BD82-F6D26E6A846D}" type="slidenum">
              <a:rPr lang="he-IL"/>
              <a:pPr>
                <a:defRPr/>
              </a:pPr>
              <a:t>‹#›</a:t>
            </a:fld>
            <a:endParaRPr lang="he-IL" dirty="0"/>
          </a:p>
        </p:txBody>
      </p:sp>
    </p:spTree>
    <p:extLst>
      <p:ext uri="{BB962C8B-B14F-4D97-AF65-F5344CB8AC3E}">
        <p14:creationId xmlns:p14="http://schemas.microsoft.com/office/powerpoint/2010/main" val="2594087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6E53A47-6FE7-48FF-831D-EE5A0C9C64F5}"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BA1831-44CD-4910-9C8C-0511C24AE6C6}" type="slidenum">
              <a:rPr lang="he-IL"/>
              <a:pPr>
                <a:defRPr/>
              </a:pPr>
              <a:t>‹#›</a:t>
            </a:fld>
            <a:endParaRPr lang="he-IL" dirty="0"/>
          </a:p>
        </p:txBody>
      </p:sp>
    </p:spTree>
    <p:extLst>
      <p:ext uri="{BB962C8B-B14F-4D97-AF65-F5344CB8AC3E}">
        <p14:creationId xmlns:p14="http://schemas.microsoft.com/office/powerpoint/2010/main" val="41743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4D95991-4093-458E-9113-AD50D5D19E7B}" type="slidenum">
              <a:rPr lang="he-IL"/>
              <a:pPr>
                <a:defRPr/>
              </a:pPr>
              <a:t>‹#›</a:t>
            </a:fld>
            <a:endParaRPr lang="he-IL" dirty="0"/>
          </a:p>
        </p:txBody>
      </p:sp>
    </p:spTree>
    <p:extLst>
      <p:ext uri="{BB962C8B-B14F-4D97-AF65-F5344CB8AC3E}">
        <p14:creationId xmlns:p14="http://schemas.microsoft.com/office/powerpoint/2010/main" val="286807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037E1F4-4A06-46BC-A090-547F43D23C14}" type="slidenum">
              <a:rPr lang="he-IL"/>
              <a:pPr>
                <a:defRPr/>
              </a:pPr>
              <a:t>‹#›</a:t>
            </a:fld>
            <a:endParaRPr lang="he-IL" dirty="0"/>
          </a:p>
        </p:txBody>
      </p:sp>
    </p:spTree>
    <p:extLst>
      <p:ext uri="{BB962C8B-B14F-4D97-AF65-F5344CB8AC3E}">
        <p14:creationId xmlns:p14="http://schemas.microsoft.com/office/powerpoint/2010/main" val="464593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29B2C04-ADB6-48E7-93BB-FAA8E1FBBBEC}"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DAD4DD4-AC6E-4FFD-A401-41D285179A55}" type="slidenum">
              <a:rPr lang="he-IL"/>
              <a:pPr>
                <a:defRPr/>
              </a:pPr>
              <a:t>‹#›</a:t>
            </a:fld>
            <a:endParaRPr lang="he-IL" dirty="0"/>
          </a:p>
        </p:txBody>
      </p:sp>
    </p:spTree>
    <p:extLst>
      <p:ext uri="{BB962C8B-B14F-4D97-AF65-F5344CB8AC3E}">
        <p14:creationId xmlns:p14="http://schemas.microsoft.com/office/powerpoint/2010/main" val="172075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62441AD-47CE-4329-85E0-7AC60651E475}" type="slidenum">
              <a:rPr lang="he-IL"/>
              <a:pPr>
                <a:defRPr/>
              </a:pPr>
              <a:t>‹#›</a:t>
            </a:fld>
            <a:endParaRPr lang="he-IL" dirty="0"/>
          </a:p>
        </p:txBody>
      </p:sp>
    </p:spTree>
    <p:extLst>
      <p:ext uri="{BB962C8B-B14F-4D97-AF65-F5344CB8AC3E}">
        <p14:creationId xmlns:p14="http://schemas.microsoft.com/office/powerpoint/2010/main" val="371201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5EC74B-52C7-4432-BD46-8A7A621EF288}" type="slidenum">
              <a:rPr lang="he-IL"/>
              <a:pPr>
                <a:defRPr/>
              </a:pPr>
              <a:t>‹#›</a:t>
            </a:fld>
            <a:endParaRPr lang="he-IL" dirty="0"/>
          </a:p>
        </p:txBody>
      </p:sp>
    </p:spTree>
    <p:extLst>
      <p:ext uri="{BB962C8B-B14F-4D97-AF65-F5344CB8AC3E}">
        <p14:creationId xmlns:p14="http://schemas.microsoft.com/office/powerpoint/2010/main" val="3983936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1573FAF-DF80-4414-9F63-CC91CB92A8EA}"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7A67A6A-5AEE-4DB9-9E88-A814A78AD991}" type="slidenum">
              <a:rPr lang="he-IL"/>
              <a:pPr>
                <a:defRPr/>
              </a:pPr>
              <a:t>‹#›</a:t>
            </a:fld>
            <a:endParaRPr lang="he-IL" dirty="0"/>
          </a:p>
        </p:txBody>
      </p:sp>
    </p:spTree>
    <p:extLst>
      <p:ext uri="{BB962C8B-B14F-4D97-AF65-F5344CB8AC3E}">
        <p14:creationId xmlns:p14="http://schemas.microsoft.com/office/powerpoint/2010/main" val="1323688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3BF1651-28D6-4922-8373-ACE30D67BFE4}" type="slidenum">
              <a:rPr lang="he-IL"/>
              <a:pPr>
                <a:defRPr/>
              </a:pPr>
              <a:t>‹#›</a:t>
            </a:fld>
            <a:endParaRPr lang="he-IL" dirty="0"/>
          </a:p>
        </p:txBody>
      </p:sp>
    </p:spTree>
    <p:extLst>
      <p:ext uri="{BB962C8B-B14F-4D97-AF65-F5344CB8AC3E}">
        <p14:creationId xmlns:p14="http://schemas.microsoft.com/office/powerpoint/2010/main" val="1013680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167F0AC-DAE2-426D-97A1-26FD25EE0C07}"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FC74215-4F0D-4E35-A440-BC9571C631B2}" type="slidenum">
              <a:rPr lang="he-IL"/>
              <a:pPr>
                <a:defRPr/>
              </a:pPr>
              <a:t>‹#›</a:t>
            </a:fld>
            <a:endParaRPr lang="he-IL" dirty="0"/>
          </a:p>
        </p:txBody>
      </p:sp>
    </p:spTree>
    <p:extLst>
      <p:ext uri="{BB962C8B-B14F-4D97-AF65-F5344CB8AC3E}">
        <p14:creationId xmlns:p14="http://schemas.microsoft.com/office/powerpoint/2010/main" val="223037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2616682-D944-44A6-91E1-B86F85FC1F3D}" type="slidenum">
              <a:rPr lang="he-IL"/>
              <a:pPr>
                <a:defRPr/>
              </a:pPr>
              <a:t>‹#›</a:t>
            </a:fld>
            <a:endParaRPr lang="he-IL" dirty="0"/>
          </a:p>
        </p:txBody>
      </p:sp>
    </p:spTree>
    <p:extLst>
      <p:ext uri="{BB962C8B-B14F-4D97-AF65-F5344CB8AC3E}">
        <p14:creationId xmlns:p14="http://schemas.microsoft.com/office/powerpoint/2010/main" val="3479782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122876-1836-4740-ADD7-EC4AFE50B054}" type="slidenum">
              <a:rPr lang="he-IL"/>
              <a:pPr>
                <a:defRPr/>
              </a:pPr>
              <a:t>‹#›</a:t>
            </a:fld>
            <a:endParaRPr lang="he-IL" dirty="0"/>
          </a:p>
        </p:txBody>
      </p:sp>
    </p:spTree>
    <p:extLst>
      <p:ext uri="{BB962C8B-B14F-4D97-AF65-F5344CB8AC3E}">
        <p14:creationId xmlns:p14="http://schemas.microsoft.com/office/powerpoint/2010/main" val="1569462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FB7112C-4802-402E-937F-D5D925F28960}"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7399F17-27F7-4190-AF62-99EAC2FDAE4D}" type="slidenum">
              <a:rPr lang="he-IL"/>
              <a:pPr>
                <a:defRPr/>
              </a:pPr>
              <a:t>‹#›</a:t>
            </a:fld>
            <a:endParaRPr lang="he-IL" dirty="0"/>
          </a:p>
        </p:txBody>
      </p:sp>
    </p:spTree>
    <p:extLst>
      <p:ext uri="{BB962C8B-B14F-4D97-AF65-F5344CB8AC3E}">
        <p14:creationId xmlns:p14="http://schemas.microsoft.com/office/powerpoint/2010/main" val="306470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179DC60-039F-467D-88FA-235FBEE1221F}"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8300B5A-59C3-40DB-B70B-7FAFE821982A}" type="slidenum">
              <a:rPr lang="he-IL"/>
              <a:pPr>
                <a:defRPr/>
              </a:pPr>
              <a:t>‹#›</a:t>
            </a:fld>
            <a:endParaRPr lang="he-IL" dirty="0"/>
          </a:p>
        </p:txBody>
      </p:sp>
    </p:spTree>
    <p:extLst>
      <p:ext uri="{BB962C8B-B14F-4D97-AF65-F5344CB8AC3E}">
        <p14:creationId xmlns:p14="http://schemas.microsoft.com/office/powerpoint/2010/main" val="24709947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CEF4A0F-4597-47A8-90B0-2D09A2D0F4C6}" type="slidenum">
              <a:rPr lang="he-IL"/>
              <a:pPr>
                <a:defRPr/>
              </a:pPr>
              <a:t>‹#›</a:t>
            </a:fld>
            <a:endParaRPr lang="he-IL" dirty="0"/>
          </a:p>
        </p:txBody>
      </p:sp>
    </p:spTree>
    <p:extLst>
      <p:ext uri="{BB962C8B-B14F-4D97-AF65-F5344CB8AC3E}">
        <p14:creationId xmlns:p14="http://schemas.microsoft.com/office/powerpoint/2010/main" val="1533294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96C4F15-62EB-4C32-8F17-7F54216AC135}" type="slidenum">
              <a:rPr lang="he-IL"/>
              <a:pPr>
                <a:defRPr/>
              </a:pPr>
              <a:t>‹#›</a:t>
            </a:fld>
            <a:endParaRPr lang="he-IL" dirty="0"/>
          </a:p>
        </p:txBody>
      </p:sp>
    </p:spTree>
    <p:extLst>
      <p:ext uri="{BB962C8B-B14F-4D97-AF65-F5344CB8AC3E}">
        <p14:creationId xmlns:p14="http://schemas.microsoft.com/office/powerpoint/2010/main" val="2543584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76C668A-09F7-4151-9B26-3DA49D14B90E}" type="slidenum">
              <a:rPr lang="he-IL"/>
              <a:pPr>
                <a:defRPr/>
              </a:pPr>
              <a:t>‹#›</a:t>
            </a:fld>
            <a:endParaRPr lang="he-IL" dirty="0"/>
          </a:p>
        </p:txBody>
      </p:sp>
    </p:spTree>
    <p:extLst>
      <p:ext uri="{BB962C8B-B14F-4D97-AF65-F5344CB8AC3E}">
        <p14:creationId xmlns:p14="http://schemas.microsoft.com/office/powerpoint/2010/main" val="2973036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A113D6B-DD2F-4190-BBD3-5CCAC084D44C}" type="slidenum">
              <a:rPr lang="he-IL"/>
              <a:pPr>
                <a:defRPr/>
              </a:pPr>
              <a:t>‹#›</a:t>
            </a:fld>
            <a:endParaRPr lang="he-IL" dirty="0"/>
          </a:p>
        </p:txBody>
      </p:sp>
    </p:spTree>
    <p:extLst>
      <p:ext uri="{BB962C8B-B14F-4D97-AF65-F5344CB8AC3E}">
        <p14:creationId xmlns:p14="http://schemas.microsoft.com/office/powerpoint/2010/main" val="3434493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8A7F417-8E84-40B9-A820-754BBF596079}"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C38469C-32EF-44AA-AA65-C4FC91C6D69F}" type="slidenum">
              <a:rPr lang="he-IL"/>
              <a:pPr>
                <a:defRPr/>
              </a:pPr>
              <a:t>‹#›</a:t>
            </a:fld>
            <a:endParaRPr lang="he-IL" dirty="0"/>
          </a:p>
        </p:txBody>
      </p:sp>
    </p:spTree>
    <p:extLst>
      <p:ext uri="{BB962C8B-B14F-4D97-AF65-F5344CB8AC3E}">
        <p14:creationId xmlns:p14="http://schemas.microsoft.com/office/powerpoint/2010/main" val="354234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5935BB1-D4D8-4A9B-A8D6-8347696F1BEC}"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C3449AF-F468-4CCF-9FA0-2EF93DDBC999}" type="slidenum">
              <a:rPr lang="he-IL"/>
              <a:pPr>
                <a:defRPr/>
              </a:pPr>
              <a:t>‹#›</a:t>
            </a:fld>
            <a:endParaRPr lang="he-IL" dirty="0"/>
          </a:p>
        </p:txBody>
      </p:sp>
    </p:spTree>
    <p:extLst>
      <p:ext uri="{BB962C8B-B14F-4D97-AF65-F5344CB8AC3E}">
        <p14:creationId xmlns:p14="http://schemas.microsoft.com/office/powerpoint/2010/main" val="36920707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51970FE-3145-44D7-91AD-E9650796BCBB}" type="slidenum">
              <a:rPr lang="he-IL"/>
              <a:pPr>
                <a:defRPr/>
              </a:pPr>
              <a:t>‹#›</a:t>
            </a:fld>
            <a:endParaRPr lang="he-IL" dirty="0"/>
          </a:p>
        </p:txBody>
      </p:sp>
    </p:spTree>
    <p:extLst>
      <p:ext uri="{BB962C8B-B14F-4D97-AF65-F5344CB8AC3E}">
        <p14:creationId xmlns:p14="http://schemas.microsoft.com/office/powerpoint/2010/main" val="101573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E728DCD-EDD6-4CB5-A52A-47CA51301EC6}" type="slidenum">
              <a:rPr lang="he-IL"/>
              <a:pPr>
                <a:defRPr/>
              </a:pPr>
              <a:t>‹#›</a:t>
            </a:fld>
            <a:endParaRPr lang="he-IL" dirty="0"/>
          </a:p>
        </p:txBody>
      </p:sp>
    </p:spTree>
    <p:extLst>
      <p:ext uri="{BB962C8B-B14F-4D97-AF65-F5344CB8AC3E}">
        <p14:creationId xmlns:p14="http://schemas.microsoft.com/office/powerpoint/2010/main" val="834846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A822E3C-BBFF-4647-B61C-97A657DE613B}"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37D1B1B-986E-4C99-88D9-EB7736339A27}" type="slidenum">
              <a:rPr lang="he-IL"/>
              <a:pPr>
                <a:defRPr/>
              </a:pPr>
              <a:t>‹#›</a:t>
            </a:fld>
            <a:endParaRPr lang="he-IL" dirty="0"/>
          </a:p>
        </p:txBody>
      </p:sp>
    </p:spTree>
    <p:extLst>
      <p:ext uri="{BB962C8B-B14F-4D97-AF65-F5344CB8AC3E}">
        <p14:creationId xmlns:p14="http://schemas.microsoft.com/office/powerpoint/2010/main" val="1676666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CCC300F-689C-4FD7-B719-86882E042F81}"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8F3F1A9-CD1B-46B8-9A46-3AFA869CFC74}" type="slidenum">
              <a:rPr lang="he-IL"/>
              <a:pPr>
                <a:defRPr/>
              </a:pPr>
              <a:t>‹#›</a:t>
            </a:fld>
            <a:endParaRPr lang="he-IL" dirty="0"/>
          </a:p>
        </p:txBody>
      </p:sp>
    </p:spTree>
    <p:extLst>
      <p:ext uri="{BB962C8B-B14F-4D97-AF65-F5344CB8AC3E}">
        <p14:creationId xmlns:p14="http://schemas.microsoft.com/office/powerpoint/2010/main" val="1167858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5E89B10-BCC3-4CEB-B39E-90C4F6D11DD6}" type="slidenum">
              <a:rPr lang="he-IL"/>
              <a:pPr>
                <a:defRPr/>
              </a:pPr>
              <a:t>‹#›</a:t>
            </a:fld>
            <a:endParaRPr lang="he-IL" dirty="0"/>
          </a:p>
        </p:txBody>
      </p:sp>
    </p:spTree>
    <p:extLst>
      <p:ext uri="{BB962C8B-B14F-4D97-AF65-F5344CB8AC3E}">
        <p14:creationId xmlns:p14="http://schemas.microsoft.com/office/powerpoint/2010/main" val="3938135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E4B98D1-31BA-497A-8B77-1C7B58881994}" type="slidenum">
              <a:rPr lang="he-IL"/>
              <a:pPr>
                <a:defRPr/>
              </a:pPr>
              <a:t>‹#›</a:t>
            </a:fld>
            <a:endParaRPr lang="he-IL" dirty="0"/>
          </a:p>
        </p:txBody>
      </p:sp>
    </p:spTree>
    <p:extLst>
      <p:ext uri="{BB962C8B-B14F-4D97-AF65-F5344CB8AC3E}">
        <p14:creationId xmlns:p14="http://schemas.microsoft.com/office/powerpoint/2010/main" val="637261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F337CF1-F2D1-41CD-BDAE-BB7B2AE476DA}"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E9E78BF-07D4-46CD-B9E6-E72645BFEB32}" type="slidenum">
              <a:rPr lang="he-IL"/>
              <a:pPr>
                <a:defRPr/>
              </a:pPr>
              <a:t>‹#›</a:t>
            </a:fld>
            <a:endParaRPr lang="he-IL" dirty="0"/>
          </a:p>
        </p:txBody>
      </p:sp>
    </p:spTree>
    <p:extLst>
      <p:ext uri="{BB962C8B-B14F-4D97-AF65-F5344CB8AC3E}">
        <p14:creationId xmlns:p14="http://schemas.microsoft.com/office/powerpoint/2010/main" val="3608447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7A57639-E53F-4330-B0B3-941C79003413}"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BFA5ED5-DBCF-43A4-91CB-A140A22F8E76}" type="slidenum">
              <a:rPr lang="he-IL"/>
              <a:pPr>
                <a:defRPr/>
              </a:pPr>
              <a:t>‹#›</a:t>
            </a:fld>
            <a:endParaRPr lang="he-IL" dirty="0"/>
          </a:p>
        </p:txBody>
      </p:sp>
    </p:spTree>
    <p:extLst>
      <p:ext uri="{BB962C8B-B14F-4D97-AF65-F5344CB8AC3E}">
        <p14:creationId xmlns:p14="http://schemas.microsoft.com/office/powerpoint/2010/main" val="364451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C03B80D-8249-4F77-893C-F68197FC6877}" type="slidenum">
              <a:rPr lang="he-IL"/>
              <a:pPr>
                <a:defRPr/>
              </a:pPr>
              <a:t>‹#›</a:t>
            </a:fld>
            <a:endParaRPr lang="he-IL" dirty="0"/>
          </a:p>
        </p:txBody>
      </p:sp>
    </p:spTree>
    <p:extLst>
      <p:ext uri="{BB962C8B-B14F-4D97-AF65-F5344CB8AC3E}">
        <p14:creationId xmlns:p14="http://schemas.microsoft.com/office/powerpoint/2010/main" val="3153761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E53EE2C-D5CC-45BF-A02E-65E69D5762A7}" type="slidenum">
              <a:rPr lang="he-IL"/>
              <a:pPr>
                <a:defRPr/>
              </a:pPr>
              <a:t>‹#›</a:t>
            </a:fld>
            <a:endParaRPr lang="he-IL" dirty="0"/>
          </a:p>
        </p:txBody>
      </p:sp>
    </p:spTree>
    <p:extLst>
      <p:ext uri="{BB962C8B-B14F-4D97-AF65-F5344CB8AC3E}">
        <p14:creationId xmlns:p14="http://schemas.microsoft.com/office/powerpoint/2010/main" val="335137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887228CB-1F75-485D-A3F2-082629D1A33F}"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7D150C8-A4DC-4C31-A194-A1B11DDB39C2}" type="slidenum">
              <a:rPr lang="he-IL"/>
              <a:pPr>
                <a:defRPr/>
              </a:pPr>
              <a:t>‹#›</a:t>
            </a:fld>
            <a:endParaRPr lang="he-IL" dirty="0"/>
          </a:p>
        </p:txBody>
      </p:sp>
    </p:spTree>
    <p:extLst>
      <p:ext uri="{BB962C8B-B14F-4D97-AF65-F5344CB8AC3E}">
        <p14:creationId xmlns:p14="http://schemas.microsoft.com/office/powerpoint/2010/main" val="3722648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9E2D720-E691-4909-9112-04FB7F5C5584}"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7DF77FE-7A20-4FF2-8EFD-D044E0E32AE1}" type="slidenum">
              <a:rPr lang="he-IL"/>
              <a:pPr>
                <a:defRPr/>
              </a:pPr>
              <a:t>‹#›</a:t>
            </a:fld>
            <a:endParaRPr lang="he-IL" dirty="0"/>
          </a:p>
        </p:txBody>
      </p:sp>
    </p:spTree>
    <p:extLst>
      <p:ext uri="{BB962C8B-B14F-4D97-AF65-F5344CB8AC3E}">
        <p14:creationId xmlns:p14="http://schemas.microsoft.com/office/powerpoint/2010/main" val="2357270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A5B2726-5635-4341-9754-061B4EF6F1E8}"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E1B1CD7-48C3-4B7C-8154-D3197F466388}" type="slidenum">
              <a:rPr lang="he-IL"/>
              <a:pPr>
                <a:defRPr/>
              </a:pPr>
              <a:t>‹#›</a:t>
            </a:fld>
            <a:endParaRPr lang="he-IL" dirty="0"/>
          </a:p>
        </p:txBody>
      </p:sp>
    </p:spTree>
    <p:extLst>
      <p:ext uri="{BB962C8B-B14F-4D97-AF65-F5344CB8AC3E}">
        <p14:creationId xmlns:p14="http://schemas.microsoft.com/office/powerpoint/2010/main" val="2511541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3F3AB83-EBE3-471D-B9E0-763608A8C919}" type="slidenum">
              <a:rPr lang="he-IL"/>
              <a:pPr>
                <a:defRPr/>
              </a:pPr>
              <a:t>‹#›</a:t>
            </a:fld>
            <a:endParaRPr lang="he-IL" dirty="0"/>
          </a:p>
        </p:txBody>
      </p:sp>
    </p:spTree>
    <p:extLst>
      <p:ext uri="{BB962C8B-B14F-4D97-AF65-F5344CB8AC3E}">
        <p14:creationId xmlns:p14="http://schemas.microsoft.com/office/powerpoint/2010/main" val="124517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7A3A90B-8B66-47DA-9B69-1229A9ADA697}" type="slidenum">
              <a:rPr lang="he-IL"/>
              <a:pPr>
                <a:defRPr/>
              </a:pPr>
              <a:t>‹#›</a:t>
            </a:fld>
            <a:endParaRPr lang="he-IL" dirty="0"/>
          </a:p>
        </p:txBody>
      </p:sp>
    </p:spTree>
    <p:extLst>
      <p:ext uri="{BB962C8B-B14F-4D97-AF65-F5344CB8AC3E}">
        <p14:creationId xmlns:p14="http://schemas.microsoft.com/office/powerpoint/2010/main" val="37590764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9D7CFA6-DA1B-4A8C-B70A-8B3F3A9B0912}"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0C9DBE1-7E45-4700-9264-34E8DAA2F104}" type="slidenum">
              <a:rPr lang="he-IL"/>
              <a:pPr>
                <a:defRPr/>
              </a:pPr>
              <a:t>‹#›</a:t>
            </a:fld>
            <a:endParaRPr lang="he-IL" dirty="0"/>
          </a:p>
        </p:txBody>
      </p:sp>
    </p:spTree>
    <p:extLst>
      <p:ext uri="{BB962C8B-B14F-4D97-AF65-F5344CB8AC3E}">
        <p14:creationId xmlns:p14="http://schemas.microsoft.com/office/powerpoint/2010/main" val="1281977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C40871D-5459-4F39-BEC9-B2364BD6B1C1}"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D338127-038E-479F-BCD9-71AEF40C6F44}" type="slidenum">
              <a:rPr lang="he-IL"/>
              <a:pPr>
                <a:defRPr/>
              </a:pPr>
              <a:t>‹#›</a:t>
            </a:fld>
            <a:endParaRPr lang="he-IL" dirty="0"/>
          </a:p>
        </p:txBody>
      </p:sp>
    </p:spTree>
    <p:extLst>
      <p:ext uri="{BB962C8B-B14F-4D97-AF65-F5344CB8AC3E}">
        <p14:creationId xmlns:p14="http://schemas.microsoft.com/office/powerpoint/2010/main" val="1728305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D423F63-0F4E-4BF2-9C7D-F67544883718}" type="slidenum">
              <a:rPr lang="he-IL"/>
              <a:pPr>
                <a:defRPr/>
              </a:pPr>
              <a:t>‹#›</a:t>
            </a:fld>
            <a:endParaRPr lang="he-IL" dirty="0"/>
          </a:p>
        </p:txBody>
      </p:sp>
    </p:spTree>
    <p:extLst>
      <p:ext uri="{BB962C8B-B14F-4D97-AF65-F5344CB8AC3E}">
        <p14:creationId xmlns:p14="http://schemas.microsoft.com/office/powerpoint/2010/main" val="1801938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BC02215-8327-45CA-B032-5989A0C165A1}" type="slidenum">
              <a:rPr lang="he-IL"/>
              <a:pPr>
                <a:defRPr/>
              </a:pPr>
              <a:t>‹#›</a:t>
            </a:fld>
            <a:endParaRPr lang="he-IL" dirty="0"/>
          </a:p>
        </p:txBody>
      </p:sp>
    </p:spTree>
    <p:extLst>
      <p:ext uri="{BB962C8B-B14F-4D97-AF65-F5344CB8AC3E}">
        <p14:creationId xmlns:p14="http://schemas.microsoft.com/office/powerpoint/2010/main" val="22371162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920A286-B67E-4081-8483-1757C38D29BA}"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736D88D-9B9E-4287-9DB2-97B070643FC0}" type="slidenum">
              <a:rPr lang="he-IL"/>
              <a:pPr>
                <a:defRPr/>
              </a:pPr>
              <a:t>‹#›</a:t>
            </a:fld>
            <a:endParaRPr lang="he-IL" dirty="0"/>
          </a:p>
        </p:txBody>
      </p:sp>
    </p:spTree>
    <p:extLst>
      <p:ext uri="{BB962C8B-B14F-4D97-AF65-F5344CB8AC3E}">
        <p14:creationId xmlns:p14="http://schemas.microsoft.com/office/powerpoint/2010/main" val="31141560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B4EA3C2-95CD-4B34-B7A5-B54259AF432D}"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1132C31-2471-4C73-B373-552771B378FF}" type="slidenum">
              <a:rPr lang="he-IL"/>
              <a:pPr>
                <a:defRPr/>
              </a:pPr>
              <a:t>‹#›</a:t>
            </a:fld>
            <a:endParaRPr lang="he-IL" dirty="0"/>
          </a:p>
        </p:txBody>
      </p:sp>
    </p:spTree>
    <p:extLst>
      <p:ext uri="{BB962C8B-B14F-4D97-AF65-F5344CB8AC3E}">
        <p14:creationId xmlns:p14="http://schemas.microsoft.com/office/powerpoint/2010/main" val="135669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D6467EE-5215-4EC8-8184-0A1364A2535D}"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EFB565C-6DDD-4237-BB9B-0ADBABF4710C}" type="slidenum">
              <a:rPr lang="he-IL"/>
              <a:pPr>
                <a:defRPr/>
              </a:pPr>
              <a:t>‹#›</a:t>
            </a:fld>
            <a:endParaRPr lang="he-IL" dirty="0"/>
          </a:p>
        </p:txBody>
      </p:sp>
    </p:spTree>
    <p:extLst>
      <p:ext uri="{BB962C8B-B14F-4D97-AF65-F5344CB8AC3E}">
        <p14:creationId xmlns:p14="http://schemas.microsoft.com/office/powerpoint/2010/main" val="17555246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0CB783-0864-4445-8085-645A25721487}" type="slidenum">
              <a:rPr lang="he-IL"/>
              <a:pPr>
                <a:defRPr/>
              </a:pPr>
              <a:t>‹#›</a:t>
            </a:fld>
            <a:endParaRPr lang="he-IL" dirty="0"/>
          </a:p>
        </p:txBody>
      </p:sp>
    </p:spTree>
    <p:extLst>
      <p:ext uri="{BB962C8B-B14F-4D97-AF65-F5344CB8AC3E}">
        <p14:creationId xmlns:p14="http://schemas.microsoft.com/office/powerpoint/2010/main" val="2080574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79636A9-ED92-467E-930E-EBC192A471E8}" type="slidenum">
              <a:rPr lang="he-IL"/>
              <a:pPr>
                <a:defRPr/>
              </a:pPr>
              <a:t>‹#›</a:t>
            </a:fld>
            <a:endParaRPr lang="he-IL" dirty="0"/>
          </a:p>
        </p:txBody>
      </p:sp>
    </p:spTree>
    <p:extLst>
      <p:ext uri="{BB962C8B-B14F-4D97-AF65-F5344CB8AC3E}">
        <p14:creationId xmlns:p14="http://schemas.microsoft.com/office/powerpoint/2010/main" val="2413201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FD643FE-1CE2-4CF4-98A4-5F722594585E}" type="slidenum">
              <a:rPr lang="he-IL"/>
              <a:pPr>
                <a:defRPr/>
              </a:pPr>
              <a:t>‹#›</a:t>
            </a:fld>
            <a:endParaRPr lang="he-IL" dirty="0"/>
          </a:p>
        </p:txBody>
      </p:sp>
    </p:spTree>
    <p:extLst>
      <p:ext uri="{BB962C8B-B14F-4D97-AF65-F5344CB8AC3E}">
        <p14:creationId xmlns:p14="http://schemas.microsoft.com/office/powerpoint/2010/main" val="2582269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AB3C22A-E6D5-4277-9193-EAC60A866FEF}" type="slidenum">
              <a:rPr lang="he-IL"/>
              <a:pPr>
                <a:defRPr/>
              </a:pPr>
              <a:t>‹#›</a:t>
            </a:fld>
            <a:endParaRPr lang="he-IL" dirty="0"/>
          </a:p>
        </p:txBody>
      </p:sp>
    </p:spTree>
    <p:extLst>
      <p:ext uri="{BB962C8B-B14F-4D97-AF65-F5344CB8AC3E}">
        <p14:creationId xmlns:p14="http://schemas.microsoft.com/office/powerpoint/2010/main" val="39314843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74B60D4-5504-4636-A50B-6DFD3622D2EC}"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3E4EC5F-F2CF-4834-978A-F5BC49D50AF3}" type="slidenum">
              <a:rPr lang="he-IL"/>
              <a:pPr>
                <a:defRPr/>
              </a:pPr>
              <a:t>‹#›</a:t>
            </a:fld>
            <a:endParaRPr lang="he-IL" dirty="0"/>
          </a:p>
        </p:txBody>
      </p:sp>
    </p:spTree>
    <p:extLst>
      <p:ext uri="{BB962C8B-B14F-4D97-AF65-F5344CB8AC3E}">
        <p14:creationId xmlns:p14="http://schemas.microsoft.com/office/powerpoint/2010/main" val="4169913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4EA31FD-351F-4C5B-9C25-97DF41EEAF9F}" type="slidenum">
              <a:rPr lang="he-IL"/>
              <a:pPr>
                <a:defRPr/>
              </a:pPr>
              <a:t>‹#›</a:t>
            </a:fld>
            <a:endParaRPr lang="he-IL" dirty="0"/>
          </a:p>
        </p:txBody>
      </p:sp>
    </p:spTree>
    <p:extLst>
      <p:ext uri="{BB962C8B-B14F-4D97-AF65-F5344CB8AC3E}">
        <p14:creationId xmlns:p14="http://schemas.microsoft.com/office/powerpoint/2010/main" val="2922187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B267E0F-2C41-4218-8F8D-DCFFB0040626}" type="slidenum">
              <a:rPr lang="he-IL"/>
              <a:pPr>
                <a:defRPr/>
              </a:pPr>
              <a:t>‹#›</a:t>
            </a:fld>
            <a:endParaRPr lang="he-IL" dirty="0"/>
          </a:p>
        </p:txBody>
      </p:sp>
    </p:spTree>
    <p:extLst>
      <p:ext uri="{BB962C8B-B14F-4D97-AF65-F5344CB8AC3E}">
        <p14:creationId xmlns:p14="http://schemas.microsoft.com/office/powerpoint/2010/main" val="32707555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CE10372-BFAB-4E6F-A238-142B907FEE1B}"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C239B13-CB4C-457D-9901-52C72CE128E7}" type="slidenum">
              <a:rPr lang="he-IL"/>
              <a:pPr>
                <a:defRPr/>
              </a:pPr>
              <a:t>‹#›</a:t>
            </a:fld>
            <a:endParaRPr lang="he-IL" dirty="0"/>
          </a:p>
        </p:txBody>
      </p:sp>
    </p:spTree>
    <p:extLst>
      <p:ext uri="{BB962C8B-B14F-4D97-AF65-F5344CB8AC3E}">
        <p14:creationId xmlns:p14="http://schemas.microsoft.com/office/powerpoint/2010/main" val="1252417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848EF6A-C21E-4E63-B1CC-044FA5B0E564}" type="slidenum">
              <a:rPr lang="he-IL"/>
              <a:pPr>
                <a:defRPr/>
              </a:pPr>
              <a:t>‹#›</a:t>
            </a:fld>
            <a:endParaRPr lang="he-IL" dirty="0"/>
          </a:p>
        </p:txBody>
      </p:sp>
    </p:spTree>
    <p:extLst>
      <p:ext uri="{BB962C8B-B14F-4D97-AF65-F5344CB8AC3E}">
        <p14:creationId xmlns:p14="http://schemas.microsoft.com/office/powerpoint/2010/main" val="34530022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201997D-E724-49D3-81A7-ADF0232B3CDD}" type="slidenum">
              <a:rPr lang="he-IL"/>
              <a:pPr>
                <a:defRPr/>
              </a:pPr>
              <a:t>‹#›</a:t>
            </a:fld>
            <a:endParaRPr lang="he-IL" dirty="0"/>
          </a:p>
        </p:txBody>
      </p:sp>
    </p:spTree>
    <p:extLst>
      <p:ext uri="{BB962C8B-B14F-4D97-AF65-F5344CB8AC3E}">
        <p14:creationId xmlns:p14="http://schemas.microsoft.com/office/powerpoint/2010/main" val="158466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F9C313C-990E-40E4-B3B7-084EB4C37F22}" type="slidenum">
              <a:rPr lang="he-IL"/>
              <a:pPr>
                <a:defRPr/>
              </a:pPr>
              <a:t>‹#›</a:t>
            </a:fld>
            <a:endParaRPr lang="he-IL" dirty="0"/>
          </a:p>
        </p:txBody>
      </p:sp>
    </p:spTree>
    <p:extLst>
      <p:ext uri="{BB962C8B-B14F-4D97-AF65-F5344CB8AC3E}">
        <p14:creationId xmlns:p14="http://schemas.microsoft.com/office/powerpoint/2010/main" val="41933553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9C71AFD-3614-471D-A36A-46FCF7EF4590}"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84E6F327-38D5-4B69-9CA3-9E48F5411E78}" type="slidenum">
              <a:rPr lang="he-IL"/>
              <a:pPr>
                <a:defRPr/>
              </a:pPr>
              <a:t>‹#›</a:t>
            </a:fld>
            <a:endParaRPr lang="he-IL" dirty="0"/>
          </a:p>
        </p:txBody>
      </p:sp>
    </p:spTree>
    <p:extLst>
      <p:ext uri="{BB962C8B-B14F-4D97-AF65-F5344CB8AC3E}">
        <p14:creationId xmlns:p14="http://schemas.microsoft.com/office/powerpoint/2010/main" val="623928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356647A-A940-45F9-A4D3-CAB7C036A9D1}"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D97AFD3-3CE9-4892-B20F-63860F57C7FE}" type="slidenum">
              <a:rPr lang="he-IL"/>
              <a:pPr>
                <a:defRPr/>
              </a:pPr>
              <a:t>‹#›</a:t>
            </a:fld>
            <a:endParaRPr lang="he-IL" dirty="0"/>
          </a:p>
        </p:txBody>
      </p:sp>
    </p:spTree>
    <p:extLst>
      <p:ext uri="{BB962C8B-B14F-4D97-AF65-F5344CB8AC3E}">
        <p14:creationId xmlns:p14="http://schemas.microsoft.com/office/powerpoint/2010/main" val="23153616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865A07C-C722-4781-8B4E-F1CF6459E0BF}" type="slidenum">
              <a:rPr lang="he-IL"/>
              <a:pPr>
                <a:defRPr/>
              </a:pPr>
              <a:t>‹#›</a:t>
            </a:fld>
            <a:endParaRPr lang="he-IL" dirty="0"/>
          </a:p>
        </p:txBody>
      </p:sp>
    </p:spTree>
    <p:extLst>
      <p:ext uri="{BB962C8B-B14F-4D97-AF65-F5344CB8AC3E}">
        <p14:creationId xmlns:p14="http://schemas.microsoft.com/office/powerpoint/2010/main" val="1782475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D3A0CBC-435B-452F-8419-A763571C5AF6}" type="slidenum">
              <a:rPr lang="he-IL"/>
              <a:pPr>
                <a:defRPr/>
              </a:pPr>
              <a:t>‹#›</a:t>
            </a:fld>
            <a:endParaRPr lang="he-IL" dirty="0"/>
          </a:p>
        </p:txBody>
      </p:sp>
    </p:spTree>
    <p:extLst>
      <p:ext uri="{BB962C8B-B14F-4D97-AF65-F5344CB8AC3E}">
        <p14:creationId xmlns:p14="http://schemas.microsoft.com/office/powerpoint/2010/main" val="313197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E4ACECC-A5F0-4C7F-ACDC-F0DE01C861F6}" type="datetime8">
              <a:rPr lang="he-IL"/>
              <a:pPr>
                <a:defRPr/>
              </a:pPr>
              <a:t>08 מאי 24</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3182F87-295B-4112-ADA7-9DF6B648CBC3}" type="slidenum">
              <a:rPr lang="he-IL"/>
              <a:pPr>
                <a:defRPr/>
              </a:pPr>
              <a:t>‹#›</a:t>
            </a:fld>
            <a:endParaRPr lang="he-IL" dirty="0"/>
          </a:p>
        </p:txBody>
      </p:sp>
    </p:spTree>
    <p:extLst>
      <p:ext uri="{BB962C8B-B14F-4D97-AF65-F5344CB8AC3E}">
        <p14:creationId xmlns:p14="http://schemas.microsoft.com/office/powerpoint/2010/main" val="518178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8699E94-633D-46E0-AF31-C783EE053022}" type="slidenum">
              <a:rPr lang="he-IL"/>
              <a:pPr>
                <a:defRPr/>
              </a:pPr>
              <a:t>‹#›</a:t>
            </a:fld>
            <a:endParaRPr lang="he-IL" dirty="0"/>
          </a:p>
        </p:txBody>
      </p:sp>
    </p:spTree>
    <p:extLst>
      <p:ext uri="{BB962C8B-B14F-4D97-AF65-F5344CB8AC3E}">
        <p14:creationId xmlns:p14="http://schemas.microsoft.com/office/powerpoint/2010/main" val="4809878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27946AA-49CE-4F90-9962-356CD07C1EDE}" type="slidenum">
              <a:rPr lang="he-IL"/>
              <a:pPr>
                <a:defRPr/>
              </a:pPr>
              <a:t>‹#›</a:t>
            </a:fld>
            <a:endParaRPr lang="he-IL" dirty="0"/>
          </a:p>
        </p:txBody>
      </p:sp>
    </p:spTree>
    <p:extLst>
      <p:ext uri="{BB962C8B-B14F-4D97-AF65-F5344CB8AC3E}">
        <p14:creationId xmlns:p14="http://schemas.microsoft.com/office/powerpoint/2010/main" val="80111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3"/>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45A89B6-21D1-4962-BBE3-59F789081588}" type="slidenum">
              <a:rPr lang="he-IL"/>
              <a:pPr>
                <a:defRPr/>
              </a:pPr>
              <a:t>‹#›</a:t>
            </a:fld>
            <a:endParaRPr lang="he-IL" dirty="0"/>
          </a:p>
        </p:txBody>
      </p:sp>
    </p:spTree>
    <p:extLst>
      <p:ext uri="{BB962C8B-B14F-4D97-AF65-F5344CB8AC3E}">
        <p14:creationId xmlns:p14="http://schemas.microsoft.com/office/powerpoint/2010/main" val="27949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C2A998C-7542-4545-AA6A-C626783685E0}" type="slidenum">
              <a:rPr lang="he-IL"/>
              <a:pPr>
                <a:defRPr/>
              </a:pPr>
              <a:t>‹#›</a:t>
            </a:fld>
            <a:endParaRPr lang="he-IL" dirty="0"/>
          </a:p>
        </p:txBody>
      </p:sp>
    </p:spTree>
    <p:extLst>
      <p:ext uri="{BB962C8B-B14F-4D97-AF65-F5344CB8AC3E}">
        <p14:creationId xmlns:p14="http://schemas.microsoft.com/office/powerpoint/2010/main" val="592972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theme" Target="../theme/theme12.xml"/><Relationship Id="rId4" Type="http://schemas.openxmlformats.org/officeDocument/2006/relationships/slideLayout" Target="../slideLayouts/slideLayout5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15.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png"/><Relationship Id="rId5" Type="http://schemas.openxmlformats.org/officeDocument/2006/relationships/theme" Target="../theme/theme17.xml"/><Relationship Id="rId4" Type="http://schemas.openxmlformats.org/officeDocument/2006/relationships/slideLayout" Target="../slideLayouts/slideLayout70.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356D1F-7976-41E7-8D1C-99BA7C60A801}"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7E3ECC0-AD07-4A51-96F6-1DDF5B46834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21" r:id="rId1"/>
    <p:sldLayoutId id="2147489022" r:id="rId2"/>
    <p:sldLayoutId id="2147489023" r:id="rId3"/>
    <p:sldLayoutId id="2147489010" r:id="rId4"/>
    <p:sldLayoutId id="214748902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C021A82-2EBF-464A-BC48-926ECE72C6C5}"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3312BA7-3A9A-4327-B9EB-878223BB5A0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57" r:id="rId1"/>
    <p:sldLayoutId id="2147489058" r:id="rId2"/>
    <p:sldLayoutId id="2147489059" r:id="rId3"/>
    <p:sldLayoutId id="214748901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2A7B2A8-92DD-44BD-99F5-3C98DAB52FCB}"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B0EA873-451E-478C-8263-E725477C9E1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60" r:id="rId1"/>
    <p:sldLayoutId id="2147489061" r:id="rId2"/>
    <p:sldLayoutId id="2147489062" r:id="rId3"/>
    <p:sldLayoutId id="214748901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8FA48BE-754A-4F4C-B638-08D4C1A9E8FF}"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4EE3DF9-80D4-4147-BAB0-E11A982E32C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63" r:id="rId1"/>
    <p:sldLayoutId id="2147489064" r:id="rId2"/>
    <p:sldLayoutId id="2147489065" r:id="rId3"/>
    <p:sldLayoutId id="214748901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66995D0-B361-4124-89E3-42D8AB63DEF3}"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B16BB10-C38C-4F85-819A-C4F02DEB297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66" r:id="rId1"/>
    <p:sldLayoutId id="2147489067" r:id="rId2"/>
    <p:sldLayoutId id="2147489068" r:id="rId3"/>
    <p:sldLayoutId id="214748901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606F084-B6DB-447E-800F-B42C2C5FA4D0}"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AA916DD-6B1F-4500-B67C-D9B267DBEBA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69" r:id="rId1"/>
    <p:sldLayoutId id="2147489070" r:id="rId2"/>
    <p:sldLayoutId id="2147489071" r:id="rId3"/>
    <p:sldLayoutId id="214748901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A1B6F39-A574-42D7-AB8F-D7B7E5B6E46F}"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F74D453-45A9-4D86-AC4C-F392C94E3B0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73" r:id="rId1"/>
    <p:sldLayoutId id="2147489074" r:id="rId2"/>
    <p:sldLayoutId id="2147489075" r:id="rId3"/>
    <p:sldLayoutId id="2147489077" r:id="rId4"/>
    <p:sldLayoutId id="214748907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29C1DEC-08C5-42C2-B4FB-4D3B277354C7}"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C8F955A-CF54-4769-B439-4592B444DF7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79" r:id="rId1"/>
    <p:sldLayoutId id="2147489080" r:id="rId2"/>
    <p:sldLayoutId id="214748908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2D68324-8999-45F9-A5B9-145EDBFD998F}"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DB39F38-DD0C-4675-9F10-5E0F599CF98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82" r:id="rId1"/>
    <p:sldLayoutId id="2147489083" r:id="rId2"/>
    <p:sldLayoutId id="2147489084" r:id="rId3"/>
    <p:sldLayoutId id="2147489019"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61B8E5E-FC06-4C94-8319-FF7C0A40E472}"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7D93677-5473-4A33-9083-F812F1859BB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85" r:id="rId1"/>
    <p:sldLayoutId id="2147489086" r:id="rId2"/>
    <p:sldLayoutId id="214748908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E5090C4-B78A-450B-AD09-C603BC8634B9}"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819182D-1B5D-4E65-9949-A2673E00D04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88" r:id="rId1"/>
    <p:sldLayoutId id="2147489089" r:id="rId2"/>
    <p:sldLayoutId id="214748909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4473B3F-B72E-49E9-A39F-95E15CB23792}"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746E58A-A0E8-48A9-86D9-E582B0A452E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25" r:id="rId1"/>
    <p:sldLayoutId id="2147489026" r:id="rId2"/>
    <p:sldLayoutId id="2147489027" r:id="rId3"/>
    <p:sldLayoutId id="2147489028" r:id="rId4"/>
    <p:sldLayoutId id="214748902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6F70DA7-BBB0-4C8E-AB97-1DDFC9ED4561}"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8EA160E-1289-4BBA-AC9E-115C1CB20C8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30" r:id="rId1"/>
    <p:sldLayoutId id="2147489031" r:id="rId2"/>
    <p:sldLayoutId id="2147489032" r:id="rId3"/>
    <p:sldLayoutId id="2147489033" r:id="rId4"/>
    <p:sldLayoutId id="214748903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619ECFCA-8BC9-48A8-A7A4-33FA0947F0DF}"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71C0AD1-BF80-4F86-A43A-352A93CED4D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35" r:id="rId1"/>
    <p:sldLayoutId id="2147489036" r:id="rId2"/>
    <p:sldLayoutId id="2147489037" r:id="rId3"/>
    <p:sldLayoutId id="214748903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675B11E-429B-4696-82B3-D3B0BE056CAB}"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4CAA692-265C-42E7-8662-0DB51712F54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39" r:id="rId1"/>
    <p:sldLayoutId id="2147489040" r:id="rId2"/>
    <p:sldLayoutId id="214748904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D93A7AC-AE83-4234-9729-153B404CC34D}"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A6C5231-596F-4CCC-9381-9C544C2575A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42" r:id="rId1"/>
    <p:sldLayoutId id="2147489043" r:id="rId2"/>
    <p:sldLayoutId id="214748904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9DDEBB-CD2F-4B94-939A-478B6BFF9A82}"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3D6B88E-CE20-4C8C-AAAF-409591F12C3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45" r:id="rId1"/>
    <p:sldLayoutId id="2147489046" r:id="rId2"/>
    <p:sldLayoutId id="2147489047" r:id="rId3"/>
    <p:sldLayoutId id="214748901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B299959-64EC-4A6B-9655-0BB795002935}"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B75C56D-7B80-441B-84C0-25AE70F674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48" r:id="rId1"/>
    <p:sldLayoutId id="2147489049" r:id="rId2"/>
    <p:sldLayoutId id="2147489050" r:id="rId3"/>
    <p:sldLayoutId id="214748901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513D1F1-AE90-4A18-AB42-BB1719601B43}" type="datetime8">
              <a:rPr lang="he-IL"/>
              <a:pPr>
                <a:defRPr/>
              </a:pPr>
              <a:t>08 מאי 24</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89B2D0B-6A97-4ED8-9D30-7805D07A654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051" r:id="rId1"/>
    <p:sldLayoutId id="2147489052" r:id="rId2"/>
    <p:sldLayoutId id="2147489053" r:id="rId3"/>
    <p:sldLayoutId id="2147489055" r:id="rId4"/>
    <p:sldLayoutId id="214748905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Chemostat_shematic.svg"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phil.cdc.gov/phil/details.asp" TargetMode="External"/><Relationship Id="rId3" Type="http://schemas.openxmlformats.org/officeDocument/2006/relationships/hyperlink" Target="http://upload.wikimedia.org/wikipedia/commons/4/4d/BrucellaMelitensis.jpg" TargetMode="External"/><Relationship Id="rId7" Type="http://schemas.openxmlformats.org/officeDocument/2006/relationships/hyperlink" Target="http://phil.cdc.gov/" TargetMode="External"/><Relationship Id="rId2" Type="http://schemas.openxmlformats.org/officeDocument/2006/relationships/hyperlink" Target="https://www.youtube.com/watch?v=gEwzDydciWc" TargetMode="Externa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hyperlink" Target="http://upload.wikimedia.org/wikipedia/commons/3/35/Colonies_de_legionelles.jpg"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Chemostat_shematic.svg"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0/0a/Ecoli_dividing.jp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hyperlink" Target="http://en.wikipedia.org/wiki/File:Spektrofotometri.jp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1000125"/>
            <a:ext cx="814387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FF6600"/>
                </a:solidFill>
                <a:latin typeface="+mn-lt"/>
                <a:cs typeface="+mn-cs"/>
              </a:rPr>
              <a:t>התרבות חיידקים</a:t>
            </a:r>
          </a:p>
        </p:txBody>
      </p:sp>
      <p:sp>
        <p:nvSpPr>
          <p:cNvPr id="92164" name="Rectangle 18"/>
          <p:cNvSpPr>
            <a:spLocks noChangeArrowheads="1"/>
          </p:cNvSpPr>
          <p:nvPr/>
        </p:nvSpPr>
        <p:spPr bwMode="auto">
          <a:xfrm>
            <a:off x="7331075" y="1728788"/>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נושאי השיעור</a:t>
            </a:r>
          </a:p>
        </p:txBody>
      </p:sp>
      <p:sp>
        <p:nvSpPr>
          <p:cNvPr id="7" name="TextBox 6"/>
          <p:cNvSpPr txBox="1"/>
          <p:nvPr/>
        </p:nvSpPr>
        <p:spPr>
          <a:xfrm>
            <a:off x="-987425" y="307975"/>
            <a:ext cx="9758363"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חיידקים ונגיפים בגוף האדם</a:t>
            </a:r>
            <a:endParaRPr lang="he-IL" sz="3600" b="1" noProof="1">
              <a:solidFill>
                <a:schemeClr val="accent6">
                  <a:lumMod val="50000"/>
                  <a:lumOff val="50000"/>
                </a:schemeClr>
              </a:solidFill>
              <a:latin typeface="Arial"/>
              <a:cs typeface="Arial"/>
            </a:endParaRPr>
          </a:p>
        </p:txBody>
      </p:sp>
      <p:sp>
        <p:nvSpPr>
          <p:cNvPr id="18" name="Rectangle 17"/>
          <p:cNvSpPr/>
          <p:nvPr/>
        </p:nvSpPr>
        <p:spPr bwMode="auto">
          <a:xfrm>
            <a:off x="571500" y="2276475"/>
            <a:ext cx="8143875" cy="3579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sz="2000" dirty="0">
                <a:solidFill>
                  <a:schemeClr val="tx1"/>
                </a:solidFill>
              </a:rPr>
              <a:t>  </a:t>
            </a:r>
            <a:r>
              <a:rPr lang="he-IL" sz="2000" u="sng" dirty="0">
                <a:solidFill>
                  <a:schemeClr val="tx1"/>
                </a:solidFill>
              </a:rPr>
              <a:t>חלק א</a:t>
            </a:r>
            <a:r>
              <a:rPr lang="he-IL" sz="2000" dirty="0">
                <a:solidFill>
                  <a:schemeClr val="tx1"/>
                </a:solidFill>
              </a:rPr>
              <a:t>'</a:t>
            </a:r>
          </a:p>
          <a:p>
            <a:pPr fontAlgn="auto">
              <a:spcBef>
                <a:spcPts val="0"/>
              </a:spcBef>
              <a:spcAft>
                <a:spcPts val="0"/>
              </a:spcAft>
              <a:buFontTx/>
              <a:buBlip>
                <a:blip r:embed="rId4"/>
              </a:buBlip>
              <a:defRPr/>
            </a:pPr>
            <a:r>
              <a:rPr lang="he-IL" sz="2000" dirty="0">
                <a:solidFill>
                  <a:schemeClr val="tx1"/>
                </a:solidFill>
              </a:rPr>
              <a:t> רביית חיידקים בדרך של חלוקת תא – רבייה אל-זוויגית </a:t>
            </a:r>
          </a:p>
          <a:p>
            <a:pPr fontAlgn="auto">
              <a:spcBef>
                <a:spcPts val="0"/>
              </a:spcBef>
              <a:spcAft>
                <a:spcPts val="0"/>
              </a:spcAft>
              <a:buFontTx/>
              <a:buBlip>
                <a:blip r:embed="rId4"/>
              </a:buBlip>
              <a:defRPr/>
            </a:pPr>
            <a:r>
              <a:rPr lang="he-IL" sz="2000" dirty="0">
                <a:solidFill>
                  <a:schemeClr val="tx1"/>
                </a:solidFill>
              </a:rPr>
              <a:t> בידוד חיידקים וגידולם (מצע גידול מוצק ונוזלי, מושבות, זריעת בידוד)</a:t>
            </a:r>
          </a:p>
          <a:p>
            <a:pPr fontAlgn="auto">
              <a:spcBef>
                <a:spcPts val="0"/>
              </a:spcBef>
              <a:spcAft>
                <a:spcPts val="0"/>
              </a:spcAft>
              <a:buFontTx/>
              <a:buBlip>
                <a:blip r:embed="rId4"/>
              </a:buBlip>
              <a:defRPr/>
            </a:pPr>
            <a:r>
              <a:rPr lang="he-IL" sz="2000" dirty="0">
                <a:solidFill>
                  <a:schemeClr val="tx1"/>
                </a:solidFill>
              </a:rPr>
              <a:t> שיטות לאומדן מספר החיידקים</a:t>
            </a:r>
          </a:p>
          <a:p>
            <a:pPr fontAlgn="auto">
              <a:spcBef>
                <a:spcPts val="0"/>
              </a:spcBef>
              <a:spcAft>
                <a:spcPts val="0"/>
              </a:spcAft>
              <a:buFontTx/>
              <a:buBlip>
                <a:blip r:embed="rId4"/>
              </a:buBlip>
              <a:defRPr/>
            </a:pPr>
            <a:r>
              <a:rPr lang="he-IL" sz="2000" dirty="0">
                <a:solidFill>
                  <a:schemeClr val="tx1"/>
                </a:solidFill>
              </a:rPr>
              <a:t> שיטות לזיהוי חיידקים</a:t>
            </a:r>
          </a:p>
          <a:p>
            <a:pPr fontAlgn="auto">
              <a:spcBef>
                <a:spcPts val="0"/>
              </a:spcBef>
              <a:spcAft>
                <a:spcPts val="0"/>
              </a:spcAft>
              <a:defRPr/>
            </a:pPr>
            <a:endParaRPr lang="he-IL" sz="2000" dirty="0">
              <a:solidFill>
                <a:schemeClr val="tx1"/>
              </a:solidFill>
            </a:endParaRPr>
          </a:p>
          <a:p>
            <a:pPr fontAlgn="auto">
              <a:spcBef>
                <a:spcPts val="0"/>
              </a:spcBef>
              <a:spcAft>
                <a:spcPts val="0"/>
              </a:spcAft>
              <a:defRPr/>
            </a:pPr>
            <a:r>
              <a:rPr lang="he-IL" sz="2000" dirty="0">
                <a:solidFill>
                  <a:schemeClr val="tx1"/>
                </a:solidFill>
              </a:rPr>
              <a:t>  </a:t>
            </a:r>
            <a:r>
              <a:rPr lang="he-IL" sz="2000" u="sng" dirty="0">
                <a:solidFill>
                  <a:schemeClr val="tx1"/>
                </a:solidFill>
              </a:rPr>
              <a:t>חלק ב': שלבים בגידול חיידקים וגורמים המשפיעים על קצב התרבותם</a:t>
            </a:r>
            <a:r>
              <a:rPr lang="he-IL" sz="2000" dirty="0">
                <a:solidFill>
                  <a:schemeClr val="tx1"/>
                </a:solidFill>
              </a:rPr>
              <a:t>:</a:t>
            </a:r>
          </a:p>
          <a:p>
            <a:pPr fontAlgn="auto">
              <a:spcBef>
                <a:spcPts val="0"/>
              </a:spcBef>
              <a:spcAft>
                <a:spcPts val="0"/>
              </a:spcAft>
              <a:buFontTx/>
              <a:buBlip>
                <a:blip r:embed="rId4"/>
              </a:buBlip>
              <a:defRPr/>
            </a:pPr>
            <a:r>
              <a:rPr lang="he-IL" sz="2000" dirty="0">
                <a:solidFill>
                  <a:schemeClr val="tx1"/>
                </a:solidFill>
              </a:rPr>
              <a:t> שלב ההשהיה</a:t>
            </a:r>
          </a:p>
          <a:p>
            <a:pPr fontAlgn="auto">
              <a:spcBef>
                <a:spcPts val="0"/>
              </a:spcBef>
              <a:spcAft>
                <a:spcPts val="0"/>
              </a:spcAft>
              <a:buFontTx/>
              <a:buBlip>
                <a:blip r:embed="rId4"/>
              </a:buBlip>
              <a:defRPr/>
            </a:pPr>
            <a:r>
              <a:rPr lang="he-IL" sz="2000" dirty="0">
                <a:solidFill>
                  <a:schemeClr val="tx1"/>
                </a:solidFill>
              </a:rPr>
              <a:t> שלב הגידול המעריכי</a:t>
            </a:r>
          </a:p>
          <a:p>
            <a:pPr fontAlgn="auto">
              <a:spcBef>
                <a:spcPts val="0"/>
              </a:spcBef>
              <a:spcAft>
                <a:spcPts val="0"/>
              </a:spcAft>
              <a:buFontTx/>
              <a:buBlip>
                <a:blip r:embed="rId4"/>
              </a:buBlip>
              <a:defRPr/>
            </a:pPr>
            <a:r>
              <a:rPr lang="he-IL" sz="2000" dirty="0">
                <a:solidFill>
                  <a:schemeClr val="tx1"/>
                </a:solidFill>
              </a:rPr>
              <a:t> שלב הגידול היציב</a:t>
            </a:r>
          </a:p>
          <a:p>
            <a:pPr fontAlgn="auto">
              <a:spcBef>
                <a:spcPts val="0"/>
              </a:spcBef>
              <a:spcAft>
                <a:spcPts val="0"/>
              </a:spcAft>
              <a:buFontTx/>
              <a:buBlip>
                <a:blip r:embed="rId4"/>
              </a:buBlip>
              <a:defRPr/>
            </a:pPr>
            <a:r>
              <a:rPr lang="he-IL" sz="2000" dirty="0">
                <a:solidFill>
                  <a:schemeClr val="tx1"/>
                </a:solidFill>
              </a:rPr>
              <a:t> שלב התמותה</a:t>
            </a:r>
          </a:p>
          <a:p>
            <a:pPr fontAlgn="auto">
              <a:spcBef>
                <a:spcPts val="0"/>
              </a:spcBef>
              <a:spcAft>
                <a:spcPts val="0"/>
              </a:spcAft>
              <a:defRPr/>
            </a:pPr>
            <a:endParaRPr lang="he-IL" sz="2000" dirty="0">
              <a:solidFill>
                <a:schemeClr val="tx1"/>
              </a:solidFill>
            </a:endParaRPr>
          </a:p>
        </p:txBody>
      </p:sp>
      <p:sp>
        <p:nvSpPr>
          <p:cNvPr id="8" name="Rectangle 3"/>
          <p:cNvSpPr/>
          <p:nvPr/>
        </p:nvSpPr>
        <p:spPr>
          <a:xfrm>
            <a:off x="467544" y="934690"/>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223838" y="65246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F483B5A-84AD-4826-ADD4-67A78C9C3468}" type="slidenum">
              <a:rPr lang="he-IL" sz="1100" smtClean="0">
                <a:solidFill>
                  <a:prstClr val="white">
                    <a:lumMod val="75000"/>
                  </a:prstClr>
                </a:solidFill>
              </a:rPr>
              <a:pPr fontAlgn="base">
                <a:spcBef>
                  <a:spcPct val="0"/>
                </a:spcBef>
                <a:spcAft>
                  <a:spcPct val="0"/>
                </a:spcAft>
                <a:defRPr/>
              </a:pPr>
              <a:t>10</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שלבי הגידול של חיידקים – גרף</a:t>
            </a:r>
            <a:endParaRPr lang="he-IL" sz="1800" dirty="0">
              <a:solidFill>
                <a:schemeClr val="accent6">
                  <a:lumMod val="50000"/>
                  <a:lumOff val="50000"/>
                </a:schemeClr>
              </a:solidFill>
            </a:endParaRPr>
          </a:p>
        </p:txBody>
      </p:sp>
      <p:pic>
        <p:nvPicPr>
          <p:cNvPr id="116743"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908050"/>
            <a:ext cx="7724775"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484188"/>
            <a:ext cx="8183563" cy="56324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chemeClr val="accent3"/>
                </a:solidFill>
              </a:rPr>
              <a:t>שלב ההשהיה</a:t>
            </a:r>
          </a:p>
          <a:p>
            <a:pPr eaLnBrk="1" hangingPunct="1">
              <a:defRPr/>
            </a:pPr>
            <a:r>
              <a:rPr lang="he-IL" dirty="0"/>
              <a:t>כאשר מעבירים חיידקים למצע מזון חדש, הם אינם מתרבים מיד אלא עוברים תקופת הסתגלות הקרויה שלב ההשהיה. בשלב זה החיידקים מייצרים את האנזימים המתאימים לניצול מקורות המזון החדשים, ומייצרים את החומרים הנחוצים להם לגידול כגון חלבונים וחומצות גרעין. שלב זה נמשך עד שהחיידקים מגיעים למצב שבו הם יכולים להתחלק.</a:t>
            </a:r>
          </a:p>
          <a:p>
            <a:pPr eaLnBrk="1" hangingPunct="1">
              <a:defRPr/>
            </a:pPr>
            <a:endParaRPr lang="he-IL" dirty="0">
              <a:solidFill>
                <a:srgbClr val="1F497D"/>
              </a:solidFill>
            </a:endParaRPr>
          </a:p>
          <a:p>
            <a:pPr eaLnBrk="1" hangingPunct="1">
              <a:defRPr/>
            </a:pPr>
            <a:r>
              <a:rPr lang="he-IL" b="1" dirty="0">
                <a:solidFill>
                  <a:schemeClr val="accent3"/>
                </a:solidFill>
              </a:rPr>
              <a:t>שלב גידול המעריכי</a:t>
            </a:r>
          </a:p>
          <a:p>
            <a:pPr eaLnBrk="1" hangingPunct="1">
              <a:defRPr/>
            </a:pPr>
            <a:r>
              <a:rPr lang="he-IL" dirty="0"/>
              <a:t>החיידקים מתחלקים בקצב קבוע, בכל דור מספרם מוכפל. שלב זה מתואר בגרף כקו אלכסוני העולה בתלילות. שלב זה נמשך כל עוד תנאי הגידול מתאימים.</a:t>
            </a:r>
          </a:p>
          <a:p>
            <a:pPr eaLnBrk="1" hangingPunct="1">
              <a:defRPr/>
            </a:pPr>
            <a:endParaRPr lang="he-IL" dirty="0"/>
          </a:p>
          <a:p>
            <a:pPr eaLnBrk="1" hangingPunct="1">
              <a:defRPr/>
            </a:pPr>
            <a:r>
              <a:rPr lang="he-IL" b="1" dirty="0">
                <a:solidFill>
                  <a:schemeClr val="accent3"/>
                </a:solidFill>
              </a:rPr>
              <a:t>שלב הגידול היציב (שלב העמידה)</a:t>
            </a:r>
          </a:p>
          <a:p>
            <a:pPr eaLnBrk="1" hangingPunct="1">
              <a:defRPr/>
            </a:pPr>
            <a:r>
              <a:rPr lang="he-IL" dirty="0"/>
              <a:t>בשל העלייה בצפיפות החיידקים, חלה הרעה בתנאי הגידול, מכיוון שמקצת חומרי המזון מתמעטים והופכים לגורם מגביל. נוסף על כך, חומרי הפרשה רעילים מצטברים במצע ועלול לחול שינוי ב-</a:t>
            </a:r>
            <a:r>
              <a:rPr lang="en-US" dirty="0"/>
              <a:t>pH</a:t>
            </a:r>
            <a:r>
              <a:rPr lang="he-IL" dirty="0"/>
              <a:t>. עקב ההרעה בתנאים, קצב התרבות החיידקים יורד ומתחילה תמותה. בשלב זה, מספר החיידקים הנוצרים שווה למספר המתים, ועקב כך גודל האוכלוסייה נשאר קבוע, דבר המתבטא בגרף כקו ישר.</a:t>
            </a:r>
          </a:p>
          <a:p>
            <a:pPr eaLnBrk="1" hangingPunct="1">
              <a:defRPr/>
            </a:pPr>
            <a:endParaRPr lang="he-IL" dirty="0"/>
          </a:p>
          <a:p>
            <a:pPr eaLnBrk="1" hangingPunct="1">
              <a:defRPr/>
            </a:pPr>
            <a:r>
              <a:rPr lang="he-IL" b="1" dirty="0">
                <a:solidFill>
                  <a:schemeClr val="accent3"/>
                </a:solidFill>
              </a:rPr>
              <a:t>שלב התמותה</a:t>
            </a:r>
          </a:p>
          <a:p>
            <a:pPr eaLnBrk="1" hangingPunct="1">
              <a:defRPr/>
            </a:pPr>
            <a:r>
              <a:rPr lang="he-IL" dirty="0"/>
              <a:t>תנאי הגידול מורעים עוד יותר, ולכן בשלב זה קצב התמותה עולה על קצב החלוקה וחלה ירידה במספר החיידקים.</a:t>
            </a:r>
          </a:p>
        </p:txBody>
      </p:sp>
      <p:sp>
        <p:nvSpPr>
          <p:cNvPr id="21515" name="Slide Number Placeholder 15"/>
          <p:cNvSpPr>
            <a:spLocks noGrp="1"/>
          </p:cNvSpPr>
          <p:nvPr>
            <p:ph type="sldNum" sz="quarter" idx="12"/>
          </p:nvPr>
        </p:nvSpPr>
        <p:spPr bwMode="auto">
          <a:xfrm>
            <a:off x="223838" y="65246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0264F2-F289-4B1F-916D-5C2BAC126AA3}" type="slidenum">
              <a:rPr lang="he-IL" sz="1100" smtClean="0">
                <a:solidFill>
                  <a:prstClr val="white">
                    <a:lumMod val="75000"/>
                  </a:prstClr>
                </a:solidFill>
              </a:rPr>
              <a:pPr fontAlgn="base">
                <a:spcBef>
                  <a:spcPct val="0"/>
                </a:spcBef>
                <a:spcAft>
                  <a:spcPct val="0"/>
                </a:spcAft>
                <a:defRPr/>
              </a:pPr>
              <a:t>11</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שלבי הגידול של חיידקים – הסבר השלבים</a:t>
            </a:r>
            <a:endParaRPr lang="he-IL" sz="1800" dirty="0">
              <a:solidFill>
                <a:schemeClr val="accent6">
                  <a:lumMod val="50000"/>
                  <a:lumOff val="50000"/>
                </a:schemeClr>
              </a:solidFill>
            </a:endParaRPr>
          </a:p>
        </p:txBody>
      </p:sp>
      <p:sp>
        <p:nvSpPr>
          <p:cNvPr id="7" name="Rectangle 3"/>
          <p:cNvSpPr/>
          <p:nvPr/>
        </p:nvSpPr>
        <p:spPr>
          <a:xfrm>
            <a:off x="467544" y="358626"/>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223838" y="65246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46710E9-2470-42C3-8432-48E33CD11C8B}" type="slidenum">
              <a:rPr lang="he-IL" sz="1100" smtClean="0">
                <a:solidFill>
                  <a:prstClr val="white">
                    <a:lumMod val="75000"/>
                  </a:prstClr>
                </a:solidFill>
              </a:rPr>
              <a:pPr fontAlgn="base">
                <a:spcBef>
                  <a:spcPct val="0"/>
                </a:spcBef>
                <a:spcAft>
                  <a:spcPct val="0"/>
                </a:spcAft>
                <a:defRPr/>
              </a:pPr>
              <a:t>12</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מדוע משתמשים בציר </a:t>
            </a:r>
            <a:r>
              <a:rPr lang="en-US" sz="1800" b="1" dirty="0">
                <a:solidFill>
                  <a:srgbClr val="FF6600"/>
                </a:solidFill>
                <a:ea typeface="+mn-ea"/>
              </a:rPr>
              <a:t>Y</a:t>
            </a:r>
            <a:r>
              <a:rPr lang="he-IL" sz="1800" b="1" dirty="0">
                <a:solidFill>
                  <a:srgbClr val="FF6600"/>
                </a:solidFill>
                <a:ea typeface="+mn-ea"/>
              </a:rPr>
              <a:t> לוגריתמי לתיאור</a:t>
            </a:r>
            <a:r>
              <a:rPr lang="he-IL" sz="1800" b="1" dirty="0">
                <a:solidFill>
                  <a:schemeClr val="accent3"/>
                </a:solidFill>
                <a:ea typeface="+mn-ea"/>
              </a:rPr>
              <a:t> עקומת </a:t>
            </a:r>
            <a:r>
              <a:rPr lang="he-IL" sz="1800" b="1" dirty="0">
                <a:solidFill>
                  <a:srgbClr val="FF6600"/>
                </a:solidFill>
                <a:ea typeface="+mn-ea"/>
              </a:rPr>
              <a:t>הגידול?</a:t>
            </a:r>
            <a:endParaRPr lang="he-IL" sz="1800" dirty="0">
              <a:solidFill>
                <a:schemeClr val="accent6">
                  <a:lumMod val="50000"/>
                  <a:lumOff val="50000"/>
                </a:schemeClr>
              </a:solidFill>
            </a:endParaRPr>
          </a:p>
        </p:txBody>
      </p:sp>
      <p:grpSp>
        <p:nvGrpSpPr>
          <p:cNvPr id="118789" name="קבוצה 10"/>
          <p:cNvGrpSpPr>
            <a:grpSpLocks/>
          </p:cNvGrpSpPr>
          <p:nvPr/>
        </p:nvGrpSpPr>
        <p:grpSpPr bwMode="auto">
          <a:xfrm>
            <a:off x="2420938" y="739775"/>
            <a:ext cx="6327775" cy="2030413"/>
            <a:chOff x="1210353" y="801298"/>
            <a:chExt cx="6327319" cy="2031325"/>
          </a:xfrm>
        </p:grpSpPr>
        <p:sp>
          <p:nvSpPr>
            <p:cNvPr id="6" name="TextBox 5"/>
            <p:cNvSpPr txBox="1"/>
            <p:nvPr/>
          </p:nvSpPr>
          <p:spPr>
            <a:xfrm>
              <a:off x="1210353" y="980767"/>
              <a:ext cx="1582623" cy="37005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a:solidFill>
                    <a:prstClr val="black"/>
                  </a:solidFill>
                </a:rPr>
                <a:t>ציר לוגריתמי</a:t>
              </a:r>
            </a:p>
          </p:txBody>
        </p:sp>
        <p:cxnSp>
          <p:nvCxnSpPr>
            <p:cNvPr id="3" name="מחבר חץ ישר 2"/>
            <p:cNvCxnSpPr/>
            <p:nvPr/>
          </p:nvCxnSpPr>
          <p:spPr>
            <a:xfrm flipV="1">
              <a:off x="3996214" y="853710"/>
              <a:ext cx="0" cy="18026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a:off x="3996214" y="2634096"/>
              <a:ext cx="35414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13612" y="801298"/>
              <a:ext cx="1158791"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prstClr val="black"/>
                  </a:solidFill>
                </a:rPr>
                <a:t>100,000</a:t>
              </a:r>
            </a:p>
            <a:p>
              <a:pPr eaLnBrk="1" hangingPunct="1">
                <a:defRPr/>
              </a:pPr>
              <a:r>
                <a:rPr lang="he-IL" dirty="0">
                  <a:solidFill>
                    <a:prstClr val="black"/>
                  </a:solidFill>
                </a:rPr>
                <a:t>10,0000</a:t>
              </a:r>
            </a:p>
            <a:p>
              <a:pPr eaLnBrk="1" hangingPunct="1">
                <a:defRPr/>
              </a:pPr>
              <a:r>
                <a:rPr lang="he-IL" dirty="0">
                  <a:solidFill>
                    <a:prstClr val="black"/>
                  </a:solidFill>
                </a:rPr>
                <a:t>10,000</a:t>
              </a:r>
            </a:p>
            <a:p>
              <a:pPr eaLnBrk="1" hangingPunct="1">
                <a:defRPr/>
              </a:pPr>
              <a:r>
                <a:rPr lang="he-IL" dirty="0">
                  <a:solidFill>
                    <a:prstClr val="black"/>
                  </a:solidFill>
                </a:rPr>
                <a:t>1,000</a:t>
              </a:r>
            </a:p>
            <a:p>
              <a:pPr eaLnBrk="1" hangingPunct="1">
                <a:defRPr/>
              </a:pPr>
              <a:r>
                <a:rPr lang="he-IL" dirty="0">
                  <a:solidFill>
                    <a:prstClr val="black"/>
                  </a:solidFill>
                </a:rPr>
                <a:t>100</a:t>
              </a:r>
            </a:p>
            <a:p>
              <a:pPr eaLnBrk="1" hangingPunct="1">
                <a:defRPr/>
              </a:pPr>
              <a:r>
                <a:rPr lang="he-IL" dirty="0">
                  <a:solidFill>
                    <a:prstClr val="black"/>
                  </a:solidFill>
                </a:rPr>
                <a:t>10</a:t>
              </a:r>
            </a:p>
            <a:p>
              <a:pPr eaLnBrk="1" hangingPunct="1">
                <a:defRPr/>
              </a:pPr>
              <a:r>
                <a:rPr lang="he-IL" dirty="0">
                  <a:solidFill>
                    <a:prstClr val="black"/>
                  </a:solidFill>
                </a:rPr>
                <a:t>0</a:t>
              </a:r>
            </a:p>
          </p:txBody>
        </p:sp>
      </p:grpSp>
      <p:sp>
        <p:nvSpPr>
          <p:cNvPr id="13" name="TextBox 12"/>
          <p:cNvSpPr txBox="1"/>
          <p:nvPr/>
        </p:nvSpPr>
        <p:spPr>
          <a:xfrm>
            <a:off x="3162300" y="3429000"/>
            <a:ext cx="545941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prstClr val="black"/>
                </a:solidFill>
              </a:rPr>
              <a:t>השינויים במספר החיידקים הם </a:t>
            </a:r>
            <a:r>
              <a:rPr lang="he-IL" dirty="0"/>
              <a:t>גדולים כל כך </a:t>
            </a:r>
          </a:p>
          <a:p>
            <a:pPr eaLnBrk="1" hangingPunct="1">
              <a:defRPr/>
            </a:pPr>
            <a:r>
              <a:rPr lang="he-IL" dirty="0">
                <a:solidFill>
                  <a:prstClr val="black"/>
                </a:solidFill>
              </a:rPr>
              <a:t>(בכל דור האוכלוסייה מוכפלת), שאם היינו משתמשים </a:t>
            </a:r>
          </a:p>
          <a:p>
            <a:pPr eaLnBrk="1" hangingPunct="1">
              <a:defRPr/>
            </a:pPr>
            <a:r>
              <a:rPr lang="he-IL" dirty="0">
                <a:solidFill>
                  <a:prstClr val="black"/>
                </a:solidFill>
              </a:rPr>
              <a:t>בציר </a:t>
            </a:r>
            <a:r>
              <a:rPr lang="en-US" dirty="0">
                <a:solidFill>
                  <a:prstClr val="black"/>
                </a:solidFill>
              </a:rPr>
              <a:t>Y </a:t>
            </a:r>
            <a:r>
              <a:rPr lang="he-IL" dirty="0">
                <a:solidFill>
                  <a:prstClr val="black"/>
                </a:solidFill>
              </a:rPr>
              <a:t>רגיל , היה נחוץ  ציר שאורכו מטרים רבים....</a:t>
            </a:r>
          </a:p>
        </p:txBody>
      </p:sp>
      <p:grpSp>
        <p:nvGrpSpPr>
          <p:cNvPr id="118791" name="קבוצה 13"/>
          <p:cNvGrpSpPr>
            <a:grpSpLocks/>
          </p:cNvGrpSpPr>
          <p:nvPr/>
        </p:nvGrpSpPr>
        <p:grpSpPr bwMode="auto">
          <a:xfrm>
            <a:off x="-180975" y="4446588"/>
            <a:ext cx="5581650" cy="2032000"/>
            <a:chOff x="1655577" y="801298"/>
            <a:chExt cx="5580719" cy="2031325"/>
          </a:xfrm>
        </p:grpSpPr>
        <p:sp>
          <p:nvSpPr>
            <p:cNvPr id="15" name="TextBox 14"/>
            <p:cNvSpPr txBox="1"/>
            <p:nvPr/>
          </p:nvSpPr>
          <p:spPr>
            <a:xfrm>
              <a:off x="1655577" y="980625"/>
              <a:ext cx="1582474" cy="64589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a:solidFill>
                    <a:prstClr val="black"/>
                  </a:solidFill>
                </a:rPr>
                <a:t>מספר </a:t>
              </a:r>
            </a:p>
            <a:p>
              <a:pPr eaLnBrk="1" hangingPunct="1">
                <a:defRPr/>
              </a:pPr>
              <a:r>
                <a:rPr lang="he-IL" u="sng" dirty="0">
                  <a:solidFill>
                    <a:prstClr val="black"/>
                  </a:solidFill>
                </a:rPr>
                <a:t>החיידקים</a:t>
              </a:r>
            </a:p>
          </p:txBody>
        </p:sp>
        <p:cxnSp>
          <p:nvCxnSpPr>
            <p:cNvPr id="16" name="מחבר חץ ישר 15"/>
            <p:cNvCxnSpPr/>
            <p:nvPr/>
          </p:nvCxnSpPr>
          <p:spPr>
            <a:xfrm flipV="1">
              <a:off x="3995162" y="853668"/>
              <a:ext cx="0" cy="1802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a:off x="3995162" y="2632664"/>
              <a:ext cx="324113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92037" y="801298"/>
              <a:ext cx="115868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prstClr val="black"/>
                  </a:solidFill>
                </a:rPr>
                <a:t>6000</a:t>
              </a:r>
            </a:p>
            <a:p>
              <a:pPr eaLnBrk="1" hangingPunct="1">
                <a:defRPr/>
              </a:pPr>
              <a:r>
                <a:rPr lang="he-IL" dirty="0">
                  <a:solidFill>
                    <a:prstClr val="black"/>
                  </a:solidFill>
                </a:rPr>
                <a:t>5000</a:t>
              </a:r>
            </a:p>
            <a:p>
              <a:pPr eaLnBrk="1" hangingPunct="1">
                <a:defRPr/>
              </a:pPr>
              <a:r>
                <a:rPr lang="he-IL" dirty="0">
                  <a:solidFill>
                    <a:prstClr val="black"/>
                  </a:solidFill>
                </a:rPr>
                <a:t>4000</a:t>
              </a:r>
            </a:p>
            <a:p>
              <a:pPr eaLnBrk="1" hangingPunct="1">
                <a:defRPr/>
              </a:pPr>
              <a:r>
                <a:rPr lang="he-IL" dirty="0">
                  <a:solidFill>
                    <a:prstClr val="black"/>
                  </a:solidFill>
                </a:rPr>
                <a:t>3000</a:t>
              </a:r>
            </a:p>
            <a:p>
              <a:pPr eaLnBrk="1" hangingPunct="1">
                <a:defRPr/>
              </a:pPr>
              <a:r>
                <a:rPr lang="he-IL" dirty="0">
                  <a:solidFill>
                    <a:prstClr val="black"/>
                  </a:solidFill>
                </a:rPr>
                <a:t>2000</a:t>
              </a:r>
            </a:p>
            <a:p>
              <a:pPr eaLnBrk="1" hangingPunct="1">
                <a:defRPr/>
              </a:pPr>
              <a:r>
                <a:rPr lang="he-IL" dirty="0">
                  <a:solidFill>
                    <a:prstClr val="black"/>
                  </a:solidFill>
                </a:rPr>
                <a:t>1000</a:t>
              </a:r>
            </a:p>
            <a:p>
              <a:pPr eaLnBrk="1" hangingPunct="1">
                <a:defRPr/>
              </a:pPr>
              <a:r>
                <a:rPr lang="he-IL" dirty="0">
                  <a:solidFill>
                    <a:prstClr val="black"/>
                  </a:solidFill>
                </a:rPr>
                <a:t>0</a:t>
              </a:r>
            </a:p>
          </p:txBody>
        </p:sp>
      </p:grpSp>
      <p:sp>
        <p:nvSpPr>
          <p:cNvPr id="22" name="צורה חופשית 21"/>
          <p:cNvSpPr/>
          <p:nvPr/>
        </p:nvSpPr>
        <p:spPr>
          <a:xfrm>
            <a:off x="2160588" y="2903538"/>
            <a:ext cx="363537" cy="3319462"/>
          </a:xfrm>
          <a:custGeom>
            <a:avLst/>
            <a:gdLst>
              <a:gd name="connsiteX0" fmla="*/ 0 w 252248"/>
              <a:gd name="connsiteY0" fmla="*/ 2159876 h 2205387"/>
              <a:gd name="connsiteX1" fmla="*/ 94593 w 252248"/>
              <a:gd name="connsiteY1" fmla="*/ 2159876 h 2205387"/>
              <a:gd name="connsiteX2" fmla="*/ 189186 w 252248"/>
              <a:gd name="connsiteY2" fmla="*/ 1686910 h 2205387"/>
              <a:gd name="connsiteX3" fmla="*/ 252248 w 252248"/>
              <a:gd name="connsiteY3" fmla="*/ 0 h 2205387"/>
              <a:gd name="connsiteX0" fmla="*/ 0 w 331076"/>
              <a:gd name="connsiteY0" fmla="*/ 2191407 h 2222213"/>
              <a:gd name="connsiteX1" fmla="*/ 173421 w 331076"/>
              <a:gd name="connsiteY1" fmla="*/ 2159876 h 2222213"/>
              <a:gd name="connsiteX2" fmla="*/ 268014 w 331076"/>
              <a:gd name="connsiteY2" fmla="*/ 1686910 h 2222213"/>
              <a:gd name="connsiteX3" fmla="*/ 331076 w 331076"/>
              <a:gd name="connsiteY3" fmla="*/ 0 h 2222213"/>
              <a:gd name="connsiteX0" fmla="*/ 0 w 362607"/>
              <a:gd name="connsiteY0" fmla="*/ 2286000 h 2297603"/>
              <a:gd name="connsiteX1" fmla="*/ 204952 w 362607"/>
              <a:gd name="connsiteY1" fmla="*/ 2159876 h 2297603"/>
              <a:gd name="connsiteX2" fmla="*/ 299545 w 362607"/>
              <a:gd name="connsiteY2" fmla="*/ 1686910 h 2297603"/>
              <a:gd name="connsiteX3" fmla="*/ 362607 w 362607"/>
              <a:gd name="connsiteY3" fmla="*/ 0 h 2297603"/>
              <a:gd name="connsiteX0" fmla="*/ 0 w 362607"/>
              <a:gd name="connsiteY0" fmla="*/ 2319180 h 2328397"/>
              <a:gd name="connsiteX1" fmla="*/ 204952 w 362607"/>
              <a:gd name="connsiteY1" fmla="*/ 2159876 h 2328397"/>
              <a:gd name="connsiteX2" fmla="*/ 299545 w 362607"/>
              <a:gd name="connsiteY2" fmla="*/ 1686910 h 2328397"/>
              <a:gd name="connsiteX3" fmla="*/ 362607 w 362607"/>
              <a:gd name="connsiteY3" fmla="*/ 0 h 2328397"/>
            </a:gdLst>
            <a:ahLst/>
            <a:cxnLst>
              <a:cxn ang="0">
                <a:pos x="connsiteX0" y="connsiteY0"/>
              </a:cxn>
              <a:cxn ang="0">
                <a:pos x="connsiteX1" y="connsiteY1"/>
              </a:cxn>
              <a:cxn ang="0">
                <a:pos x="connsiteX2" y="connsiteY2"/>
              </a:cxn>
              <a:cxn ang="0">
                <a:pos x="connsiteX3" y="connsiteY3"/>
              </a:cxn>
            </a:cxnLst>
            <a:rect l="l" t="t" r="r" b="b"/>
            <a:pathLst>
              <a:path w="362607" h="2328397">
                <a:moveTo>
                  <a:pt x="0" y="2319180"/>
                </a:moveTo>
                <a:cubicBezTo>
                  <a:pt x="31531" y="2358594"/>
                  <a:pt x="155028" y="2265254"/>
                  <a:pt x="204952" y="2159876"/>
                </a:cubicBezTo>
                <a:cubicBezTo>
                  <a:pt x="254876" y="2054498"/>
                  <a:pt x="273269" y="2046889"/>
                  <a:pt x="299545" y="1686910"/>
                </a:cubicBezTo>
                <a:cubicBezTo>
                  <a:pt x="325821" y="1326931"/>
                  <a:pt x="344214" y="663465"/>
                  <a:pt x="362607"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24" name="TextBox 23"/>
          <p:cNvSpPr txBox="1"/>
          <p:nvPr/>
        </p:nvSpPr>
        <p:spPr>
          <a:xfrm>
            <a:off x="7812088" y="2595563"/>
            <a:ext cx="635000"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prstClr val="black"/>
                </a:solidFill>
              </a:rPr>
              <a:t>זמן</a:t>
            </a:r>
          </a:p>
        </p:txBody>
      </p:sp>
      <p:sp>
        <p:nvSpPr>
          <p:cNvPr id="25" name="TextBox 24"/>
          <p:cNvSpPr txBox="1"/>
          <p:nvPr/>
        </p:nvSpPr>
        <p:spPr>
          <a:xfrm>
            <a:off x="4603750" y="6294438"/>
            <a:ext cx="635000"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prstClr val="black"/>
                </a:solidFill>
              </a:rPr>
              <a:t>זמן</a:t>
            </a:r>
          </a:p>
        </p:txBody>
      </p:sp>
      <p:cxnSp>
        <p:nvCxnSpPr>
          <p:cNvPr id="26" name="מחבר חץ ישר 25"/>
          <p:cNvCxnSpPr/>
          <p:nvPr/>
        </p:nvCxnSpPr>
        <p:spPr>
          <a:xfrm flipV="1">
            <a:off x="2524125" y="2740025"/>
            <a:ext cx="0" cy="2238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צורה חופשית 27"/>
          <p:cNvSpPr/>
          <p:nvPr/>
        </p:nvSpPr>
        <p:spPr>
          <a:xfrm>
            <a:off x="5218113" y="1098550"/>
            <a:ext cx="3343275" cy="1397000"/>
          </a:xfrm>
          <a:custGeom>
            <a:avLst/>
            <a:gdLst>
              <a:gd name="connsiteX0" fmla="*/ 0 w 3310759"/>
              <a:gd name="connsiteY0" fmla="*/ 1254004 h 1320627"/>
              <a:gd name="connsiteX1" fmla="*/ 472966 w 3310759"/>
              <a:gd name="connsiteY1" fmla="*/ 1206708 h 1320627"/>
              <a:gd name="connsiteX2" fmla="*/ 945931 w 3310759"/>
              <a:gd name="connsiteY2" fmla="*/ 197714 h 1320627"/>
              <a:gd name="connsiteX3" fmla="*/ 1150883 w 3310759"/>
              <a:gd name="connsiteY3" fmla="*/ 71590 h 1320627"/>
              <a:gd name="connsiteX4" fmla="*/ 2727435 w 3310759"/>
              <a:gd name="connsiteY4" fmla="*/ 103121 h 1320627"/>
              <a:gd name="connsiteX5" fmla="*/ 3310759 w 3310759"/>
              <a:gd name="connsiteY5" fmla="*/ 1285535 h 1320627"/>
              <a:gd name="connsiteX0" fmla="*/ 0 w 3310759"/>
              <a:gd name="connsiteY0" fmla="*/ 1275571 h 1342194"/>
              <a:gd name="connsiteX1" fmla="*/ 472966 w 3310759"/>
              <a:gd name="connsiteY1" fmla="*/ 1228275 h 1342194"/>
              <a:gd name="connsiteX2" fmla="*/ 945931 w 3310759"/>
              <a:gd name="connsiteY2" fmla="*/ 219281 h 1342194"/>
              <a:gd name="connsiteX3" fmla="*/ 1150883 w 3310759"/>
              <a:gd name="connsiteY3" fmla="*/ 45861 h 1342194"/>
              <a:gd name="connsiteX4" fmla="*/ 2727435 w 3310759"/>
              <a:gd name="connsiteY4" fmla="*/ 124688 h 1342194"/>
              <a:gd name="connsiteX5" fmla="*/ 3310759 w 3310759"/>
              <a:gd name="connsiteY5" fmla="*/ 1307102 h 1342194"/>
              <a:gd name="connsiteX0" fmla="*/ 0 w 3310759"/>
              <a:gd name="connsiteY0" fmla="*/ 1336597 h 1403220"/>
              <a:gd name="connsiteX1" fmla="*/ 472966 w 3310759"/>
              <a:gd name="connsiteY1" fmla="*/ 1289301 h 1403220"/>
              <a:gd name="connsiteX2" fmla="*/ 945931 w 3310759"/>
              <a:gd name="connsiteY2" fmla="*/ 280307 h 1403220"/>
              <a:gd name="connsiteX3" fmla="*/ 1245477 w 3310759"/>
              <a:gd name="connsiteY3" fmla="*/ 12294 h 1403220"/>
              <a:gd name="connsiteX4" fmla="*/ 2727435 w 3310759"/>
              <a:gd name="connsiteY4" fmla="*/ 185714 h 1403220"/>
              <a:gd name="connsiteX5" fmla="*/ 3310759 w 3310759"/>
              <a:gd name="connsiteY5" fmla="*/ 1368128 h 1403220"/>
              <a:gd name="connsiteX0" fmla="*/ 0 w 3310759"/>
              <a:gd name="connsiteY0" fmla="*/ 1313208 h 1379831"/>
              <a:gd name="connsiteX1" fmla="*/ 472966 w 3310759"/>
              <a:gd name="connsiteY1" fmla="*/ 1265912 h 1379831"/>
              <a:gd name="connsiteX2" fmla="*/ 945931 w 3310759"/>
              <a:gd name="connsiteY2" fmla="*/ 256918 h 1379831"/>
              <a:gd name="connsiteX3" fmla="*/ 1450428 w 3310759"/>
              <a:gd name="connsiteY3" fmla="*/ 20436 h 1379831"/>
              <a:gd name="connsiteX4" fmla="*/ 2727435 w 3310759"/>
              <a:gd name="connsiteY4" fmla="*/ 162325 h 1379831"/>
              <a:gd name="connsiteX5" fmla="*/ 3310759 w 3310759"/>
              <a:gd name="connsiteY5" fmla="*/ 1344739 h 1379831"/>
              <a:gd name="connsiteX0" fmla="*/ 0 w 3342290"/>
              <a:gd name="connsiteY0" fmla="*/ 1376270 h 1418970"/>
              <a:gd name="connsiteX1" fmla="*/ 504497 w 3342290"/>
              <a:gd name="connsiteY1" fmla="*/ 1265912 h 1418970"/>
              <a:gd name="connsiteX2" fmla="*/ 977462 w 3342290"/>
              <a:gd name="connsiteY2" fmla="*/ 256918 h 1418970"/>
              <a:gd name="connsiteX3" fmla="*/ 1481959 w 3342290"/>
              <a:gd name="connsiteY3" fmla="*/ 20436 h 1418970"/>
              <a:gd name="connsiteX4" fmla="*/ 2758966 w 3342290"/>
              <a:gd name="connsiteY4" fmla="*/ 162325 h 1418970"/>
              <a:gd name="connsiteX5" fmla="*/ 3342290 w 3342290"/>
              <a:gd name="connsiteY5" fmla="*/ 1344739 h 1418970"/>
              <a:gd name="connsiteX0" fmla="*/ 0 w 3342290"/>
              <a:gd name="connsiteY0" fmla="*/ 1376270 h 1395970"/>
              <a:gd name="connsiteX1" fmla="*/ 504497 w 3342290"/>
              <a:gd name="connsiteY1" fmla="*/ 1155553 h 1395970"/>
              <a:gd name="connsiteX2" fmla="*/ 977462 w 3342290"/>
              <a:gd name="connsiteY2" fmla="*/ 256918 h 1395970"/>
              <a:gd name="connsiteX3" fmla="*/ 1481959 w 3342290"/>
              <a:gd name="connsiteY3" fmla="*/ 20436 h 1395970"/>
              <a:gd name="connsiteX4" fmla="*/ 2758966 w 3342290"/>
              <a:gd name="connsiteY4" fmla="*/ 162325 h 1395970"/>
              <a:gd name="connsiteX5" fmla="*/ 3342290 w 3342290"/>
              <a:gd name="connsiteY5" fmla="*/ 1344739 h 139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2290" h="1395970">
                <a:moveTo>
                  <a:pt x="0" y="1376270"/>
                </a:moveTo>
                <a:cubicBezTo>
                  <a:pt x="157655" y="1440646"/>
                  <a:pt x="341587" y="1342112"/>
                  <a:pt x="504497" y="1155553"/>
                </a:cubicBezTo>
                <a:cubicBezTo>
                  <a:pt x="667407" y="968994"/>
                  <a:pt x="814552" y="446104"/>
                  <a:pt x="977462" y="256918"/>
                </a:cubicBezTo>
                <a:cubicBezTo>
                  <a:pt x="1140372" y="67732"/>
                  <a:pt x="1185042" y="36201"/>
                  <a:pt x="1481959" y="20436"/>
                </a:cubicBezTo>
                <a:cubicBezTo>
                  <a:pt x="1778876" y="4670"/>
                  <a:pt x="2448911" y="-58392"/>
                  <a:pt x="2758966" y="162325"/>
                </a:cubicBezTo>
                <a:cubicBezTo>
                  <a:pt x="3069021" y="383042"/>
                  <a:pt x="3230617" y="854694"/>
                  <a:pt x="3342290" y="1344739"/>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21"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קבוצה 2"/>
          <p:cNvGrpSpPr>
            <a:grpSpLocks/>
          </p:cNvGrpSpPr>
          <p:nvPr/>
        </p:nvGrpSpPr>
        <p:grpSpPr bwMode="auto">
          <a:xfrm>
            <a:off x="1692275" y="1676400"/>
            <a:ext cx="6022975" cy="2770188"/>
            <a:chOff x="1691680" y="1677152"/>
            <a:chExt cx="6024339" cy="2769252"/>
          </a:xfrm>
        </p:grpSpPr>
        <p:pic>
          <p:nvPicPr>
            <p:cNvPr id="1198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77152"/>
              <a:ext cx="6024339" cy="248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816" name="מלבן 1"/>
            <p:cNvSpPr>
              <a:spLocks noChangeArrowheads="1"/>
            </p:cNvSpPr>
            <p:nvPr/>
          </p:nvSpPr>
          <p:spPr bwMode="auto">
            <a:xfrm>
              <a:off x="7065029" y="4077072"/>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latin typeface="Aharoni" pitchFamily="2" charset="-79"/>
                  <a:cs typeface="Aharoni" pitchFamily="2" charset="-79"/>
                </a:rPr>
                <a:t>זמן</a:t>
              </a:r>
            </a:p>
          </p:txBody>
        </p:sp>
      </p:grpSp>
      <p:sp>
        <p:nvSpPr>
          <p:cNvPr id="6" name="TextBox 5"/>
          <p:cNvSpPr txBox="1"/>
          <p:nvPr/>
        </p:nvSpPr>
        <p:spPr>
          <a:xfrm>
            <a:off x="323850" y="692150"/>
            <a:ext cx="8469313" cy="48021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4: </a:t>
            </a:r>
            <a:r>
              <a:rPr lang="he-IL" dirty="0">
                <a:solidFill>
                  <a:srgbClr val="1F497D"/>
                </a:solidFill>
              </a:rPr>
              <a:t>בגרות תשס"ט</a:t>
            </a:r>
            <a:endParaRPr lang="he-IL" dirty="0">
              <a:solidFill>
                <a:srgbClr val="000000"/>
              </a:solidFill>
              <a:latin typeface="Times New Roman" pitchFamily="18" charset="0"/>
              <a:cs typeface="Times New Roman" pitchFamily="18" charset="0"/>
            </a:endParaRPr>
          </a:p>
          <a:p>
            <a:pPr eaLnBrk="1" hangingPunct="1">
              <a:defRPr/>
            </a:pPr>
            <a:r>
              <a:rPr lang="he-IL" dirty="0">
                <a:solidFill>
                  <a:srgbClr val="1F497D"/>
                </a:solidFill>
              </a:rPr>
              <a:t>מגדלים במעבדה חיידקים ממין מסוים בבקבוק זכוכית סגור, המכיל את כל החומרים </a:t>
            </a:r>
          </a:p>
          <a:p>
            <a:pPr eaLnBrk="1" hangingPunct="1">
              <a:defRPr/>
            </a:pPr>
            <a:r>
              <a:rPr lang="he-IL" dirty="0">
                <a:solidFill>
                  <a:srgbClr val="1F497D"/>
                </a:solidFill>
              </a:rPr>
              <a:t>הדרושים לחיידקים, והתנאים בו מיטביים (אופטימליים). </a:t>
            </a:r>
          </a:p>
          <a:p>
            <a:pPr eaLnBrk="1" hangingPunct="1">
              <a:defRPr/>
            </a:pPr>
            <a:r>
              <a:rPr lang="he-IL" dirty="0">
                <a:solidFill>
                  <a:srgbClr val="1F497D"/>
                </a:solidFill>
              </a:rPr>
              <a:t>עקומת הגידול של החיידקים מוצגת באיור הבא:</a:t>
            </a: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r>
              <a:rPr lang="he-IL" dirty="0">
                <a:solidFill>
                  <a:srgbClr val="1F497D"/>
                </a:solidFill>
              </a:rPr>
              <a:t>א.  הסבירו מדוע קצב ההתרבות של החיידקים בשלב א' קטן מקצב ההתרבות שלהם בשלב ב'.</a:t>
            </a:r>
          </a:p>
          <a:p>
            <a:pPr eaLnBrk="1" hangingPunct="1">
              <a:defRPr/>
            </a:pPr>
            <a:r>
              <a:rPr lang="he-IL" dirty="0">
                <a:solidFill>
                  <a:srgbClr val="1F497D"/>
                </a:solidFill>
              </a:rPr>
              <a:t>ב.  עם הזמן ניכרת ההשפעה של גורמים המגבילים את התרבות החיידקים. </a:t>
            </a:r>
          </a:p>
          <a:p>
            <a:pPr eaLnBrk="1" hangingPunct="1">
              <a:defRPr/>
            </a:pPr>
            <a:r>
              <a:rPr lang="he-IL" dirty="0">
                <a:solidFill>
                  <a:srgbClr val="1F497D"/>
                </a:solidFill>
              </a:rPr>
              <a:t>     ציינו שני גורמים מגבילים כאלה, והסבירו כיצד השפעתם </a:t>
            </a:r>
            <a:r>
              <a:rPr lang="he-IL" dirty="0">
                <a:solidFill>
                  <a:schemeClr val="tx2"/>
                </a:solidFill>
              </a:rPr>
              <a:t>מתבטאת </a:t>
            </a:r>
            <a:r>
              <a:rPr lang="he-IL" dirty="0">
                <a:solidFill>
                  <a:srgbClr val="1F497D"/>
                </a:solidFill>
              </a:rPr>
              <a:t>בעקומת הגידול.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7E9ECE-0F27-4F2F-A7EB-7E06309F2874}" type="slidenum">
              <a:rPr lang="he-IL" sz="1100" smtClean="0">
                <a:solidFill>
                  <a:prstClr val="white">
                    <a:lumMod val="75000"/>
                  </a:prstClr>
                </a:solidFill>
              </a:rPr>
              <a:pPr fontAlgn="base">
                <a:spcBef>
                  <a:spcPct val="0"/>
                </a:spcBef>
                <a:spcAft>
                  <a:spcPct val="0"/>
                </a:spcAft>
                <a:defRPr/>
              </a:pPr>
              <a:t>13</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rgbClr val="FF6600"/>
                </a:solidFill>
                <a:ea typeface="+mn-ea"/>
              </a:rPr>
              <a:t>שאלה 4</a:t>
            </a:r>
            <a:endParaRPr lang="he-IL" sz="1800" dirty="0"/>
          </a:p>
        </p:txBody>
      </p:sp>
      <p:sp>
        <p:nvSpPr>
          <p:cNvPr id="1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775" y="519113"/>
            <a:ext cx="8469313"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4: </a:t>
            </a:r>
            <a:r>
              <a:rPr lang="he-IL" dirty="0">
                <a:solidFill>
                  <a:srgbClr val="1F497D"/>
                </a:solidFill>
              </a:rPr>
              <a:t>בגרות תשס"ט</a:t>
            </a:r>
            <a:endParaRPr lang="he-IL" dirty="0">
              <a:solidFill>
                <a:srgbClr val="000000"/>
              </a:solidFill>
              <a:latin typeface="Times New Roman" pitchFamily="18" charset="0"/>
              <a:cs typeface="Times New Roman" pitchFamily="18" charset="0"/>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r>
              <a:rPr lang="he-IL" dirty="0">
                <a:solidFill>
                  <a:srgbClr val="1F497D"/>
                </a:solidFill>
              </a:rPr>
              <a:t>א.  הסבירו מדוע קצב ההתרבות של החיידקים בשלב א' קטן מקצב ההתרבות שלהם בשלב ב'.</a:t>
            </a:r>
          </a:p>
          <a:p>
            <a:pPr eaLnBrk="1" hangingPunct="1">
              <a:defRPr/>
            </a:pPr>
            <a:r>
              <a:rPr lang="he-IL" dirty="0">
                <a:solidFill>
                  <a:srgbClr val="1F497D"/>
                </a:solidFill>
              </a:rPr>
              <a:t>ב.  עם הזמן ניכרת ההשפעה של גורמים המגבילים את התרבות החיידקים. </a:t>
            </a:r>
          </a:p>
          <a:p>
            <a:pPr eaLnBrk="1" hangingPunct="1">
              <a:defRPr/>
            </a:pPr>
            <a:r>
              <a:rPr lang="he-IL" dirty="0">
                <a:solidFill>
                  <a:srgbClr val="1F497D"/>
                </a:solidFill>
              </a:rPr>
              <a:t>     ציינו שני גורמים מגבילים כאלה, והסבירו כיצד השפעתם </a:t>
            </a:r>
            <a:r>
              <a:rPr lang="he-IL" dirty="0">
                <a:solidFill>
                  <a:schemeClr val="tx2"/>
                </a:solidFill>
              </a:rPr>
              <a:t>מתבטאת </a:t>
            </a:r>
            <a:r>
              <a:rPr lang="he-IL" dirty="0">
                <a:solidFill>
                  <a:srgbClr val="1F497D"/>
                </a:solidFill>
              </a:rPr>
              <a:t>בעקומת הגידול.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33BE517-7B17-48E0-A606-3BE841FFD04B}" type="slidenum">
              <a:rPr lang="he-IL" sz="1100" smtClean="0">
                <a:solidFill>
                  <a:prstClr val="white">
                    <a:lumMod val="75000"/>
                  </a:prstClr>
                </a:solidFill>
              </a:rPr>
              <a:pPr fontAlgn="base">
                <a:spcBef>
                  <a:spcPct val="0"/>
                </a:spcBef>
                <a:spcAft>
                  <a:spcPct val="0"/>
                </a:spcAft>
                <a:defRPr/>
              </a:pPr>
              <a:t>14</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rgbClr val="FF6600"/>
                </a:solidFill>
                <a:ea typeface="+mn-ea"/>
              </a:rPr>
              <a:t>שאלה</a:t>
            </a:r>
            <a:endParaRPr lang="he-IL" sz="1800" dirty="0"/>
          </a:p>
        </p:txBody>
      </p:sp>
      <p:sp>
        <p:nvSpPr>
          <p:cNvPr id="7" name="Rectangle 12"/>
          <p:cNvSpPr/>
          <p:nvPr/>
        </p:nvSpPr>
        <p:spPr>
          <a:xfrm>
            <a:off x="192088" y="3789363"/>
            <a:ext cx="8051800" cy="28797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שלב א' </a:t>
            </a:r>
            <a:r>
              <a:rPr lang="he-IL" dirty="0">
                <a:solidFill>
                  <a:schemeClr val="tx1"/>
                </a:solidFill>
              </a:rPr>
              <a:t>הוא שלב ההשהיה. בשלב זה לא נוצרו עדיין האנזימים והחומרים הדרושים לגידול וחלוקת התאים. בשלב ב' שהוא שלב הגידול המעריכי, נוצרו כבר כל החומרים הנדרשים והחיידקים מתרבים בקצב מהיר.</a:t>
            </a:r>
          </a:p>
          <a:p>
            <a:pPr>
              <a:defRPr/>
            </a:pPr>
            <a:endParaRPr lang="he-IL" dirty="0">
              <a:solidFill>
                <a:schemeClr val="tx1"/>
              </a:solidFill>
            </a:endParaRPr>
          </a:p>
          <a:p>
            <a:pPr>
              <a:defRPr/>
            </a:pPr>
            <a:r>
              <a:rPr lang="he-IL" dirty="0">
                <a:solidFill>
                  <a:schemeClr val="tx1"/>
                </a:solidFill>
              </a:rPr>
              <a:t>ב. הדבר מתבטא בשלבים ג' ו-ד' בעקומה. עם הזמן נוצר מחסור במזון (וייתכן שגם בחמצן, כאשר מדובר בחיידקים אירוביים), ומצטברים חומרי פסולת, ותנאים אלו מפריעים לגידול החיידקים ומגבירים את התמותה. בשלב ג' קצב ההתרבות שווה לקצב התמותה ולכן אין שינוי במספר החיידקים, ובשלב ד', עם החמרת המצב, קצב התמותה עולה על קצב ההתרבות, ולכן יש ירידה במספר החיידקים.</a:t>
            </a:r>
          </a:p>
        </p:txBody>
      </p:sp>
      <p:grpSp>
        <p:nvGrpSpPr>
          <p:cNvPr id="120839" name="קבוצה 7"/>
          <p:cNvGrpSpPr>
            <a:grpSpLocks/>
          </p:cNvGrpSpPr>
          <p:nvPr/>
        </p:nvGrpSpPr>
        <p:grpSpPr bwMode="auto">
          <a:xfrm>
            <a:off x="284163" y="395288"/>
            <a:ext cx="5583237" cy="2400300"/>
            <a:chOff x="1691680" y="1677152"/>
            <a:chExt cx="6024339" cy="2769252"/>
          </a:xfrm>
        </p:grpSpPr>
        <p:pic>
          <p:nvPicPr>
            <p:cNvPr id="12084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77152"/>
              <a:ext cx="6024339" cy="2485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41" name="מלבן 10"/>
            <p:cNvSpPr>
              <a:spLocks noChangeArrowheads="1"/>
            </p:cNvSpPr>
            <p:nvPr/>
          </p:nvSpPr>
          <p:spPr bwMode="auto">
            <a:xfrm>
              <a:off x="7065029" y="4077072"/>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a:latin typeface="Aharoni" pitchFamily="2" charset="-79"/>
                  <a:cs typeface="Aharoni" pitchFamily="2" charset="-79"/>
                </a:rPr>
                <a:t>זמן</a:t>
              </a:r>
            </a:p>
          </p:txBody>
        </p:sp>
      </p:grpSp>
      <p:sp>
        <p:nvSpPr>
          <p:cNvPr id="1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59086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5: </a:t>
            </a:r>
            <a:r>
              <a:rPr lang="he-IL" dirty="0">
                <a:solidFill>
                  <a:srgbClr val="1F497D"/>
                </a:solidFill>
              </a:rPr>
              <a:t>בגרות תשס"ד</a:t>
            </a:r>
            <a:endParaRPr lang="he-IL" dirty="0">
              <a:solidFill>
                <a:srgbClr val="000000"/>
              </a:solidFill>
              <a:latin typeface="Times New Roman" pitchFamily="18" charset="0"/>
              <a:cs typeface="Times New Roman" pitchFamily="18" charset="0"/>
            </a:endParaRPr>
          </a:p>
          <a:p>
            <a:pPr eaLnBrk="1" hangingPunct="1">
              <a:defRPr/>
            </a:pPr>
            <a:r>
              <a:rPr lang="he-IL" dirty="0">
                <a:solidFill>
                  <a:srgbClr val="1F497D"/>
                </a:solidFill>
              </a:rPr>
              <a:t>בניסוי אחר גידלו החוקרים את החיידקים (מאותו המין) בשתי תרביות נפרדות:</a:t>
            </a:r>
          </a:p>
          <a:p>
            <a:pPr eaLnBrk="1" hangingPunct="1">
              <a:defRPr/>
            </a:pPr>
            <a:r>
              <a:rPr lang="he-IL" dirty="0">
                <a:solidFill>
                  <a:srgbClr val="1F497D"/>
                </a:solidFill>
              </a:rPr>
              <a:t>תרבית אחת גודלה על מצע עשיר, והאחרת – על מצע דל.</a:t>
            </a:r>
          </a:p>
          <a:p>
            <a:pPr eaLnBrk="1" hangingPunct="1">
              <a:defRPr/>
            </a:pPr>
            <a:r>
              <a:rPr lang="he-IL" dirty="0">
                <a:solidFill>
                  <a:srgbClr val="1F497D"/>
                </a:solidFill>
              </a:rPr>
              <a:t>לאחר זמן מה העבירו דגימה מכל אחת משתי התרביות למצע דל.</a:t>
            </a:r>
          </a:p>
          <a:p>
            <a:pPr eaLnBrk="1" hangingPunct="1">
              <a:defRPr/>
            </a:pPr>
            <a:r>
              <a:rPr lang="he-IL" dirty="0">
                <a:solidFill>
                  <a:srgbClr val="1F497D"/>
                </a:solidFill>
              </a:rPr>
              <a:t>תוצאות הניסוי מתוארות באיור הבא:</a:t>
            </a: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r>
              <a:rPr lang="he-IL" dirty="0">
                <a:solidFill>
                  <a:srgbClr val="1F497D"/>
                </a:solidFill>
              </a:rPr>
              <a:t>תארו את התוצאות המוצגות באיור, והסבירו אותן.       </a:t>
            </a:r>
          </a:p>
          <a:p>
            <a:pPr eaLnBrk="1" hangingPunct="1">
              <a:defRPr/>
            </a:pPr>
            <a:endParaRPr lang="he-IL" dirty="0">
              <a:solidFill>
                <a:srgbClr val="1F497D"/>
              </a:solidFill>
            </a:endParaRPr>
          </a:p>
        </p:txBody>
      </p:sp>
      <p:pic>
        <p:nvPicPr>
          <p:cNvPr id="12185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989138"/>
            <a:ext cx="5314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676DBE8-63FE-4114-9F6F-03B566F3D317}" type="slidenum">
              <a:rPr lang="he-IL" sz="1100" smtClean="0">
                <a:solidFill>
                  <a:prstClr val="white">
                    <a:lumMod val="75000"/>
                  </a:prstClr>
                </a:solidFill>
              </a:rPr>
              <a:pPr fontAlgn="base">
                <a:spcBef>
                  <a:spcPct val="0"/>
                </a:spcBef>
                <a:spcAft>
                  <a:spcPct val="0"/>
                </a:spcAft>
                <a:defRPr/>
              </a:pPr>
              <a:t>15</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rgbClr val="FF6600"/>
                </a:solidFill>
                <a:ea typeface="+mn-ea"/>
              </a:rPr>
              <a:t>שאלה 5: השפעות סוג מצע המזון (עשיר/דל) על</a:t>
            </a:r>
            <a:r>
              <a:rPr lang="he-IL" sz="1800" b="1" dirty="0">
                <a:solidFill>
                  <a:schemeClr val="accent3"/>
                </a:solidFill>
                <a:ea typeface="+mn-ea"/>
              </a:rPr>
              <a:t> עקומת </a:t>
            </a:r>
            <a:r>
              <a:rPr lang="he-IL" sz="1800" b="1" dirty="0">
                <a:solidFill>
                  <a:srgbClr val="FF6600"/>
                </a:solidFill>
                <a:ea typeface="+mn-ea"/>
              </a:rPr>
              <a:t>הגידול</a:t>
            </a:r>
            <a:endParaRPr lang="he-IL" sz="1800" dirty="0"/>
          </a:p>
        </p:txBody>
      </p:sp>
      <p:sp>
        <p:nvSpPr>
          <p:cNvPr id="7" name="TextBox 6"/>
          <p:cNvSpPr txBox="1"/>
          <p:nvPr/>
        </p:nvSpPr>
        <p:spPr>
          <a:xfrm>
            <a:off x="280988" y="3546475"/>
            <a:ext cx="3338512" cy="3046413"/>
          </a:xfrm>
          <a:prstGeom prst="rect">
            <a:avLst/>
          </a:prstGeom>
          <a:noFill/>
          <a:ln w="19050">
            <a:solidFill>
              <a:schemeClr val="accent3"/>
            </a:solid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b="1" dirty="0">
                <a:solidFill>
                  <a:schemeClr val="accent3"/>
                </a:solidFill>
              </a:rPr>
              <a:t>מצע דל</a:t>
            </a:r>
          </a:p>
          <a:p>
            <a:pPr eaLnBrk="1" hangingPunct="1">
              <a:defRPr/>
            </a:pPr>
            <a:r>
              <a:rPr lang="he-IL" sz="1600" dirty="0">
                <a:solidFill>
                  <a:schemeClr val="tx2"/>
                </a:solidFill>
              </a:rPr>
              <a:t>מצע המכיל רק תרכובת פחמנית אחת (לדוגמה, גלוקוז) ומינרלים. החיידקים צריכים לייצר מהם את כל התרכובות הדרושות </a:t>
            </a:r>
            <a:r>
              <a:rPr lang="he-IL" sz="1600" dirty="0">
                <a:solidFill>
                  <a:srgbClr val="1F497D"/>
                </a:solidFill>
              </a:rPr>
              <a:t>לבניית התאים (כגון חלבונים, חומצות גרעין, פוספוליפידים).</a:t>
            </a:r>
          </a:p>
          <a:p>
            <a:pPr eaLnBrk="1" hangingPunct="1">
              <a:defRPr/>
            </a:pPr>
            <a:endParaRPr lang="he-IL" sz="1600" dirty="0">
              <a:solidFill>
                <a:srgbClr val="1F497D"/>
              </a:solidFill>
            </a:endParaRPr>
          </a:p>
          <a:p>
            <a:pPr eaLnBrk="1" hangingPunct="1">
              <a:defRPr/>
            </a:pPr>
            <a:r>
              <a:rPr lang="he-IL" sz="1600" b="1" dirty="0">
                <a:solidFill>
                  <a:schemeClr val="accent3"/>
                </a:solidFill>
              </a:rPr>
              <a:t>מצע עשיר</a:t>
            </a:r>
          </a:p>
          <a:p>
            <a:pPr eaLnBrk="1" hangingPunct="1">
              <a:defRPr/>
            </a:pPr>
            <a:r>
              <a:rPr lang="he-IL" sz="1600" dirty="0">
                <a:solidFill>
                  <a:srgbClr val="1F497D"/>
                </a:solidFill>
              </a:rPr>
              <a:t>מצע המכיל מגוון תרכובות פחמניות או חלבונים. </a:t>
            </a:r>
            <a:r>
              <a:rPr lang="he-IL" sz="1600" dirty="0">
                <a:solidFill>
                  <a:schemeClr val="tx2"/>
                </a:solidFill>
              </a:rPr>
              <a:t>החיידקים קולטים את מקצת החומרים הנחוצים מן המצע ואינם צריכים לייצרם בעצמם</a:t>
            </a:r>
            <a:r>
              <a:rPr lang="he-IL" sz="1600" dirty="0">
                <a:solidFill>
                  <a:srgbClr val="1F497D"/>
                </a:solidFill>
              </a:rPr>
              <a:t>.</a:t>
            </a:r>
          </a:p>
        </p:txBody>
      </p:sp>
      <p:sp>
        <p:nvSpPr>
          <p:cNvPr id="8"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5: </a:t>
            </a:r>
            <a:r>
              <a:rPr lang="he-IL" dirty="0">
                <a:solidFill>
                  <a:srgbClr val="1F497D"/>
                </a:solidFill>
              </a:rPr>
              <a:t>בגרות תשס"ד</a:t>
            </a:r>
            <a:endParaRPr lang="he-IL" dirty="0">
              <a:solidFill>
                <a:srgbClr val="000000"/>
              </a:solidFill>
              <a:latin typeface="Times New Roman" pitchFamily="18" charset="0"/>
              <a:cs typeface="Times New Roman" pitchFamily="18" charset="0"/>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r>
              <a:rPr lang="he-IL" dirty="0">
                <a:solidFill>
                  <a:srgbClr val="1F497D"/>
                </a:solidFill>
              </a:rPr>
              <a:t>תארו את התוצאות המוצגות באיור, והסבירו אותן.       </a:t>
            </a:r>
          </a:p>
          <a:p>
            <a:pPr eaLnBrk="1" hangingPunct="1">
              <a:defRPr/>
            </a:pPr>
            <a:endParaRPr lang="he-IL" dirty="0">
              <a:solidFill>
                <a:srgbClr val="1F497D"/>
              </a:solidFill>
            </a:endParaRPr>
          </a:p>
        </p:txBody>
      </p:sp>
      <p:pic>
        <p:nvPicPr>
          <p:cNvPr id="12288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530225"/>
            <a:ext cx="372903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2D980BB-ACA9-4AFA-BB31-6DFCA415C974}" type="slidenum">
              <a:rPr lang="he-IL" sz="1100" smtClean="0">
                <a:solidFill>
                  <a:prstClr val="white">
                    <a:lumMod val="75000"/>
                  </a:prstClr>
                </a:solidFill>
              </a:rPr>
              <a:pPr fontAlgn="base">
                <a:spcBef>
                  <a:spcPct val="0"/>
                </a:spcBef>
                <a:spcAft>
                  <a:spcPct val="0"/>
                </a:spcAft>
                <a:defRPr/>
              </a:pPr>
              <a:t>16</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rgbClr val="FF6600"/>
                </a:solidFill>
                <a:ea typeface="+mn-ea"/>
              </a:rPr>
              <a:t>תשובה: ההעברה מקרקע מזון עשיר לדל גורמת להתארכות שלב ההשהיה </a:t>
            </a:r>
            <a:endParaRPr lang="he-IL" sz="1800" dirty="0"/>
          </a:p>
        </p:txBody>
      </p:sp>
      <p:sp>
        <p:nvSpPr>
          <p:cNvPr id="7" name="Rectangle 12"/>
          <p:cNvSpPr/>
          <p:nvPr/>
        </p:nvSpPr>
        <p:spPr>
          <a:xfrm>
            <a:off x="192088" y="3357563"/>
            <a:ext cx="8370887" cy="30956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תיאור: </a:t>
            </a:r>
            <a:r>
              <a:rPr lang="he-IL" dirty="0">
                <a:solidFill>
                  <a:schemeClr val="tx1"/>
                </a:solidFill>
              </a:rPr>
              <a:t>החיידקים שהועברו ממצע דל למצע דל מתחילים להתרבות לאחר כ- 45 דקות. החיידקים שהועברו ממצע עשיר למצע דל מתחילים להתרבות מאוחר יותר: הם כמעט אינם מתרבים בשלוש השעות הראשונות.</a:t>
            </a:r>
          </a:p>
          <a:p>
            <a:pPr>
              <a:defRPr/>
            </a:pPr>
            <a:r>
              <a:rPr lang="he-IL" dirty="0">
                <a:solidFill>
                  <a:schemeClr val="tx1"/>
                </a:solidFill>
              </a:rPr>
              <a:t>הסבר: המצע העשיר כולל מגוון חומרים רב יותר מאשר המצע הדל, ולכן החיידקים נדרשים לייצר בעצמם פחות סוגי חומרים הדרושים לבניית התאים, מכיוון שהם קולטים אותם מן המצע. כאשר הועברו החיידקים ממצע עשיר למצע דל שאינו מכיל מגוון רחב של חומרים, הם היו צריכים לייצר את האנזימים המתאימים ליצירת החומרים הנדרשים מן החומרים המצויים במצע, ולייצר את החומרים האלה, לכן זמן ההשהיה היה ארוך.</a:t>
            </a:r>
          </a:p>
          <a:p>
            <a:pPr>
              <a:defRPr/>
            </a:pPr>
            <a:r>
              <a:rPr lang="he-IL" dirty="0">
                <a:solidFill>
                  <a:schemeClr val="tx1"/>
                </a:solidFill>
              </a:rPr>
              <a:t>לעומתם, החיידקים שהיו קודם במצע דל, כבר הפיקו את רוב האנזימים והחומרים הנדרשים, ולכן זמן ההשהיה היה קצר יותר.</a:t>
            </a:r>
          </a:p>
          <a:p>
            <a:pPr>
              <a:defRPr/>
            </a:pPr>
            <a:endParaRPr lang="he-IL" dirty="0">
              <a:solidFill>
                <a:prstClr val="black"/>
              </a:solidFill>
            </a:endParaRPr>
          </a:p>
          <a:p>
            <a:pPr>
              <a:defRPr/>
            </a:pPr>
            <a:endParaRPr lang="he-IL" dirty="0">
              <a:solidFill>
                <a:prstClr val="black"/>
              </a:solidFill>
            </a:endParaRPr>
          </a:p>
          <a:p>
            <a:pPr>
              <a:defRPr/>
            </a:pPr>
            <a:endParaRPr lang="he-IL" dirty="0">
              <a:solidFill>
                <a:srgbClr val="FF6600"/>
              </a:solidFill>
            </a:endParaRPr>
          </a:p>
        </p:txBody>
      </p:sp>
      <p:sp>
        <p:nvSpPr>
          <p:cNvPr id="8"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38" y="2173288"/>
            <a:ext cx="50387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750" y="514350"/>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6: </a:t>
            </a:r>
            <a:r>
              <a:rPr lang="he-IL" dirty="0">
                <a:solidFill>
                  <a:srgbClr val="1F497D"/>
                </a:solidFill>
              </a:rPr>
              <a:t>מעובד מבגרות תשס"ד</a:t>
            </a:r>
            <a:endParaRPr lang="he-IL" b="1" dirty="0">
              <a:solidFill>
                <a:srgbClr val="1F497D"/>
              </a:solidFill>
            </a:endParaRPr>
          </a:p>
          <a:p>
            <a:pPr eaLnBrk="1" hangingPunct="1">
              <a:defRPr/>
            </a:pPr>
            <a:r>
              <a:rPr lang="he-IL" dirty="0">
                <a:solidFill>
                  <a:srgbClr val="1F497D"/>
                </a:solidFill>
              </a:rPr>
              <a:t>חוקרים ערכו מחקר שבו עקבו אחר הגידול של חיידקים בתנאי טמפרטורה שונים.</a:t>
            </a:r>
          </a:p>
          <a:p>
            <a:pPr eaLnBrk="1" hangingPunct="1">
              <a:defRPr/>
            </a:pPr>
            <a:r>
              <a:rPr lang="he-IL" dirty="0">
                <a:solidFill>
                  <a:schemeClr val="tx2"/>
                </a:solidFill>
              </a:rPr>
              <a:t>הם העבירו כמות זהה של תרבית חיידקים הנמצאת בשלב העמידה, לשני מצעי מזון טריים זהים. מצע אחד נשמר בטמפרטורה של </a:t>
            </a:r>
            <a:r>
              <a:rPr lang="he-IL" dirty="0">
                <a:solidFill>
                  <a:srgbClr val="1F497D"/>
                </a:solidFill>
              </a:rPr>
              <a:t>°</a:t>
            </a:r>
            <a:r>
              <a:rPr lang="en-US" dirty="0">
                <a:solidFill>
                  <a:srgbClr val="1F497D"/>
                </a:solidFill>
              </a:rPr>
              <a:t>25 C</a:t>
            </a:r>
            <a:r>
              <a:rPr lang="he-IL" dirty="0">
                <a:solidFill>
                  <a:srgbClr val="1F497D"/>
                </a:solidFill>
              </a:rPr>
              <a:t> והאחר – בטמפרטורה של °</a:t>
            </a:r>
            <a:r>
              <a:rPr lang="en-US" dirty="0">
                <a:solidFill>
                  <a:srgbClr val="1F497D"/>
                </a:solidFill>
              </a:rPr>
              <a:t>.37C</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C78DE15-DC81-4147-8E56-6F14C35370FB}" type="slidenum">
              <a:rPr lang="he-IL" sz="1100" smtClean="0">
                <a:solidFill>
                  <a:prstClr val="white">
                    <a:lumMod val="75000"/>
                  </a:prstClr>
                </a:solidFill>
              </a:rPr>
              <a:pPr fontAlgn="base">
                <a:spcBef>
                  <a:spcPct val="0"/>
                </a:spcBef>
                <a:spcAft>
                  <a:spcPct val="0"/>
                </a:spcAft>
                <a:defRPr/>
              </a:pPr>
              <a:t>17</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chemeClr val="accent3"/>
                </a:solidFill>
                <a:ea typeface="+mn-ea"/>
              </a:rPr>
              <a:t>שאלה 6: (בשילוב עם שלבי החקר המדעי*): השפעת הטמפרטורה על עקומת הגידול</a:t>
            </a:r>
            <a:endParaRPr lang="he-IL" sz="1800" dirty="0">
              <a:solidFill>
                <a:schemeClr val="accent3"/>
              </a:solidFill>
            </a:endParaRPr>
          </a:p>
        </p:txBody>
      </p:sp>
      <p:sp>
        <p:nvSpPr>
          <p:cNvPr id="8" name="TextBox 7"/>
          <p:cNvSpPr txBox="1"/>
          <p:nvPr/>
        </p:nvSpPr>
        <p:spPr>
          <a:xfrm>
            <a:off x="263525" y="53006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1F497D"/>
                </a:solidFill>
              </a:rPr>
              <a:t>א. אילו שלבי גידול מוצגים </a:t>
            </a:r>
            <a:r>
              <a:rPr lang="he-IL" dirty="0">
                <a:solidFill>
                  <a:schemeClr val="tx2"/>
                </a:solidFill>
              </a:rPr>
              <a:t>בעקומות? תארו מה מתרחש בשלבי הגידול האלה. </a:t>
            </a:r>
          </a:p>
          <a:p>
            <a:pPr eaLnBrk="1" hangingPunct="1">
              <a:defRPr/>
            </a:pPr>
            <a:r>
              <a:rPr lang="he-IL" dirty="0">
                <a:solidFill>
                  <a:schemeClr val="tx2"/>
                </a:solidFill>
              </a:rPr>
              <a:t>ב. הסבירו את הסיבות להבדלים בין העקומות.</a:t>
            </a:r>
          </a:p>
          <a:p>
            <a:pPr eaLnBrk="1" hangingPunct="1">
              <a:defRPr/>
            </a:pPr>
            <a:r>
              <a:rPr lang="he-IL" dirty="0">
                <a:solidFill>
                  <a:schemeClr val="tx2"/>
                </a:solidFill>
              </a:rPr>
              <a:t>ג. תנו כותרת לגרף.</a:t>
            </a:r>
          </a:p>
          <a:p>
            <a:pPr eaLnBrk="1" hangingPunct="1">
              <a:defRPr/>
            </a:pPr>
            <a:r>
              <a:rPr lang="he-IL" dirty="0">
                <a:solidFill>
                  <a:schemeClr val="tx2"/>
                </a:solidFill>
              </a:rPr>
              <a:t>ד. מהם המשתנים הבלתי תלויי</a:t>
            </a:r>
            <a:r>
              <a:rPr lang="he-IL" dirty="0">
                <a:solidFill>
                  <a:srgbClr val="1F497D"/>
                </a:solidFill>
              </a:rPr>
              <a:t>ם בניסוי?</a:t>
            </a:r>
          </a:p>
          <a:p>
            <a:pPr eaLnBrk="1" hangingPunct="1">
              <a:defRPr/>
            </a:pPr>
            <a:r>
              <a:rPr lang="he-IL" dirty="0">
                <a:solidFill>
                  <a:srgbClr val="1F497D"/>
                </a:solidFill>
              </a:rPr>
              <a:t>* </a:t>
            </a:r>
            <a:r>
              <a:rPr lang="he-IL" sz="1400" dirty="0">
                <a:solidFill>
                  <a:srgbClr val="1F497D"/>
                </a:solidFill>
              </a:rPr>
              <a:t>הכנה למיומנויות הנדרשות בבחינת הבגרות במעבדה</a:t>
            </a:r>
            <a:r>
              <a:rPr lang="he-IL" dirty="0">
                <a:solidFill>
                  <a:srgbClr val="1F497D"/>
                </a:solidFill>
              </a:rPr>
              <a:t>.</a:t>
            </a:r>
          </a:p>
        </p:txBody>
      </p:sp>
      <p:sp>
        <p:nvSpPr>
          <p:cNvPr id="11" name="TextBox 10"/>
          <p:cNvSpPr txBox="1"/>
          <p:nvPr/>
        </p:nvSpPr>
        <p:spPr>
          <a:xfrm>
            <a:off x="4703763" y="1798638"/>
            <a:ext cx="3765550"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1F497D"/>
                </a:solidFill>
              </a:rPr>
              <a:t>התוצאות מתוארות ב</a:t>
            </a:r>
            <a:r>
              <a:rPr lang="he-IL" dirty="0">
                <a:solidFill>
                  <a:schemeClr val="tx2"/>
                </a:solidFill>
              </a:rPr>
              <a:t>עקומות</a:t>
            </a:r>
            <a:r>
              <a:rPr lang="he-IL" dirty="0">
                <a:solidFill>
                  <a:srgbClr val="1F497D"/>
                </a:solidFill>
              </a:rPr>
              <a:t> שלפניכם:</a:t>
            </a:r>
          </a:p>
        </p:txBody>
      </p:sp>
      <p:sp>
        <p:nvSpPr>
          <p:cNvPr id="12" name="TextBox 11"/>
          <p:cNvSpPr txBox="1"/>
          <p:nvPr/>
        </p:nvSpPr>
        <p:spPr>
          <a:xfrm>
            <a:off x="3995738" y="2178050"/>
            <a:ext cx="3767137"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1F497D"/>
                </a:solidFill>
              </a:rPr>
              <a:t>כותרת:</a:t>
            </a:r>
          </a:p>
        </p:txBody>
      </p:sp>
      <p:sp>
        <p:nvSpPr>
          <p:cNvPr id="10" name="Rectangle 3"/>
          <p:cNvSpPr/>
          <p:nvPr/>
        </p:nvSpPr>
        <p:spPr>
          <a:xfrm>
            <a:off x="483496"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13" y="496888"/>
            <a:ext cx="3324225"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750" y="496888"/>
            <a:ext cx="8183563"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6: </a:t>
            </a:r>
            <a:r>
              <a:rPr lang="he-IL" dirty="0">
                <a:solidFill>
                  <a:srgbClr val="1F497D"/>
                </a:solidFill>
              </a:rPr>
              <a:t>מעובד מבגרות תשס"ד</a:t>
            </a:r>
            <a:endParaRPr lang="he-IL" b="1"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6E45BA1-BB26-4735-9A42-CB90F648920B}" type="slidenum">
              <a:rPr lang="he-IL" sz="1100" smtClean="0">
                <a:solidFill>
                  <a:prstClr val="white">
                    <a:lumMod val="75000"/>
                  </a:prstClr>
                </a:solidFill>
              </a:rPr>
              <a:pPr fontAlgn="base">
                <a:spcBef>
                  <a:spcPct val="0"/>
                </a:spcBef>
                <a:spcAft>
                  <a:spcPct val="0"/>
                </a:spcAft>
                <a:defRPr/>
              </a:pPr>
              <a:t>18</a:t>
            </a:fld>
            <a:endParaRPr lang="he-IL" sz="1100" dirty="0">
              <a:solidFill>
                <a:prstClr val="white">
                  <a:lumMod val="75000"/>
                </a:prstClr>
              </a:solidFill>
            </a:endParaRPr>
          </a:p>
        </p:txBody>
      </p:sp>
      <p:sp>
        <p:nvSpPr>
          <p:cNvPr id="9" name="כותרת 8"/>
          <p:cNvSpPr>
            <a:spLocks noGrp="1"/>
          </p:cNvSpPr>
          <p:nvPr>
            <p:ph type="title"/>
          </p:nvPr>
        </p:nvSpPr>
        <p:spPr>
          <a:xfrm>
            <a:off x="76200" y="44624"/>
            <a:ext cx="8439150" cy="439737"/>
          </a:xfrm>
        </p:spPr>
        <p:txBody>
          <a:bodyPr/>
          <a:lstStyle/>
          <a:p>
            <a:pPr fontAlgn="auto">
              <a:defRPr/>
            </a:pPr>
            <a:r>
              <a:rPr lang="he-IL" sz="1800" b="1" dirty="0">
                <a:solidFill>
                  <a:schemeClr val="accent3"/>
                </a:solidFill>
                <a:ea typeface="+mn-ea"/>
              </a:rPr>
              <a:t>תשובה</a:t>
            </a:r>
            <a:endParaRPr lang="he-IL" sz="1800" dirty="0">
              <a:solidFill>
                <a:schemeClr val="accent3"/>
              </a:solidFill>
            </a:endParaRPr>
          </a:p>
        </p:txBody>
      </p:sp>
      <p:sp>
        <p:nvSpPr>
          <p:cNvPr id="8" name="TextBox 7"/>
          <p:cNvSpPr txBox="1"/>
          <p:nvPr/>
        </p:nvSpPr>
        <p:spPr>
          <a:xfrm>
            <a:off x="287338" y="4768850"/>
            <a:ext cx="8181975"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1F497D"/>
                </a:solidFill>
              </a:rPr>
              <a:t>א. אילו שלבי גידול מוצגים בעקומים? תארו מה מתרחש בשלבי הגידול האלה. </a:t>
            </a:r>
          </a:p>
          <a:p>
            <a:pPr eaLnBrk="1" hangingPunct="1">
              <a:defRPr/>
            </a:pPr>
            <a:r>
              <a:rPr lang="he-IL" dirty="0">
                <a:solidFill>
                  <a:srgbClr val="1F497D"/>
                </a:solidFill>
              </a:rPr>
              <a:t>ב. הסבירו את הסיבות להבדלים בין העקומות.</a:t>
            </a:r>
          </a:p>
        </p:txBody>
      </p:sp>
      <p:sp>
        <p:nvSpPr>
          <p:cNvPr id="10" name="Rectangle 12"/>
          <p:cNvSpPr/>
          <p:nvPr/>
        </p:nvSpPr>
        <p:spPr>
          <a:xfrm>
            <a:off x="306388" y="2392363"/>
            <a:ext cx="8370887" cy="42767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בכל </a:t>
            </a:r>
            <a:r>
              <a:rPr lang="he-IL" dirty="0">
                <a:solidFill>
                  <a:schemeClr val="tx1"/>
                </a:solidFill>
              </a:rPr>
              <a:t>אחד משתי העקומות נראים שלב ההשהיה ושלב הגידול המעריכי. </a:t>
            </a:r>
          </a:p>
          <a:p>
            <a:pPr>
              <a:defRPr/>
            </a:pPr>
            <a:endParaRPr lang="he-IL" dirty="0">
              <a:solidFill>
                <a:prstClr val="black"/>
              </a:solidFill>
            </a:endParaRPr>
          </a:p>
          <a:p>
            <a:pPr marL="263525" indent="-263525">
              <a:defRPr/>
            </a:pPr>
            <a:r>
              <a:rPr lang="he-IL" dirty="0">
                <a:solidFill>
                  <a:prstClr val="black"/>
                </a:solidFill>
              </a:rPr>
              <a:t>ב. הטמפרטורה משפיעה על קצב הפעילות האנזימתית. </a:t>
            </a:r>
            <a:r>
              <a:rPr lang="he-IL" dirty="0">
                <a:solidFill>
                  <a:schemeClr val="tx1"/>
                </a:solidFill>
              </a:rPr>
              <a:t>בטמפרטורה של °</a:t>
            </a:r>
            <a:r>
              <a:rPr lang="en-US" dirty="0">
                <a:solidFill>
                  <a:schemeClr val="tx1"/>
                </a:solidFill>
              </a:rPr>
              <a:t>37C</a:t>
            </a:r>
            <a:r>
              <a:rPr lang="he-IL" dirty="0">
                <a:solidFill>
                  <a:schemeClr val="tx1"/>
                </a:solidFill>
              </a:rPr>
              <a:t> קצב הפעילות האנזימתית גבוה יותר מאשר ב- 25 מעלות, ולכן קצב כל תהליכי חילוף החומרים בתאים, כגון נשימה תאית, ובניית חומרים הדרושים לבניית התאים גדול יותר. לכן שלב ההשהיה ב- °</a:t>
            </a:r>
            <a:r>
              <a:rPr lang="en-US" dirty="0">
                <a:solidFill>
                  <a:schemeClr val="tx1"/>
                </a:solidFill>
              </a:rPr>
              <a:t>37C</a:t>
            </a:r>
            <a:r>
              <a:rPr lang="he-IL" dirty="0">
                <a:solidFill>
                  <a:schemeClr val="tx1"/>
                </a:solidFill>
              </a:rPr>
              <a:t> קצר יותר, וקצב הגידול בשלב הגידול </a:t>
            </a:r>
            <a:r>
              <a:rPr lang="he-IL" dirty="0" err="1">
                <a:solidFill>
                  <a:schemeClr val="tx1"/>
                </a:solidFill>
              </a:rPr>
              <a:t>המעריכי</a:t>
            </a:r>
            <a:r>
              <a:rPr lang="he-IL" dirty="0">
                <a:solidFill>
                  <a:schemeClr val="tx1"/>
                </a:solidFill>
              </a:rPr>
              <a:t> גבוה יותר </a:t>
            </a:r>
            <a:r>
              <a:rPr lang="he-IL" dirty="0">
                <a:solidFill>
                  <a:prstClr val="black"/>
                </a:solidFill>
              </a:rPr>
              <a:t>(שיפוע הגרף גדול יותר). </a:t>
            </a:r>
          </a:p>
          <a:p>
            <a:pPr>
              <a:defRPr/>
            </a:pPr>
            <a:endParaRPr lang="he-IL" dirty="0">
              <a:solidFill>
                <a:prstClr val="black"/>
              </a:solidFill>
            </a:endParaRPr>
          </a:p>
          <a:p>
            <a:pPr>
              <a:defRPr/>
            </a:pPr>
            <a:r>
              <a:rPr lang="he-IL" dirty="0">
                <a:solidFill>
                  <a:prstClr val="black"/>
                </a:solidFill>
              </a:rPr>
              <a:t>ג. כותרת הגרף: השפעת הטמפרטורה על השתנות מספר החיידקים לאורך הזמן/ השתנות   </a:t>
            </a:r>
          </a:p>
          <a:p>
            <a:pPr>
              <a:defRPr/>
            </a:pPr>
            <a:r>
              <a:rPr lang="he-IL" dirty="0">
                <a:solidFill>
                  <a:prstClr val="black"/>
                </a:solidFill>
              </a:rPr>
              <a:t>    מספר החיידקים לאורך הזמן בטמפרטורות שונות.</a:t>
            </a:r>
          </a:p>
          <a:p>
            <a:pPr>
              <a:defRPr/>
            </a:pPr>
            <a:r>
              <a:rPr lang="he-IL" dirty="0">
                <a:solidFill>
                  <a:prstClr val="black"/>
                </a:solidFill>
              </a:rPr>
              <a:t>ד. המשתנים הבלתי תלויים: זמן, טמפרטורה. </a:t>
            </a:r>
          </a:p>
          <a:p>
            <a:pPr>
              <a:defRPr/>
            </a:pPr>
            <a:endParaRPr lang="he-IL" dirty="0">
              <a:solidFill>
                <a:prstClr val="black"/>
              </a:solidFill>
            </a:endParaRPr>
          </a:p>
          <a:p>
            <a:pPr>
              <a:defRPr/>
            </a:pPr>
            <a:r>
              <a:rPr lang="he-IL" dirty="0">
                <a:solidFill>
                  <a:schemeClr val="accent3"/>
                </a:solidFill>
              </a:rPr>
              <a:t>שימו       ! בניסוי שתוצאותיו מתוארות במערכת צירים שיש בה שני גרפים, יש שני משתנים בלתי תלויים: האחד הוא זה שמיוצג בציר </a:t>
            </a:r>
            <a:r>
              <a:rPr lang="en-US" dirty="0">
                <a:solidFill>
                  <a:schemeClr val="accent3"/>
                </a:solidFill>
              </a:rPr>
              <a:t>X</a:t>
            </a:r>
            <a:r>
              <a:rPr lang="he-IL" dirty="0">
                <a:solidFill>
                  <a:schemeClr val="accent3"/>
                </a:solidFill>
              </a:rPr>
              <a:t>, והאחר הוא ההבדל בתנאי הניסוי בין מערכות הניסוי המיוצגות בשני הגרפים.</a:t>
            </a:r>
          </a:p>
        </p:txBody>
      </p:sp>
      <p:sp>
        <p:nvSpPr>
          <p:cNvPr id="13" name="TextBox 12"/>
          <p:cNvSpPr txBox="1"/>
          <p:nvPr/>
        </p:nvSpPr>
        <p:spPr>
          <a:xfrm>
            <a:off x="3924300" y="889000"/>
            <a:ext cx="4579938" cy="14779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1F497D"/>
                </a:solidFill>
              </a:rPr>
              <a:t>א. אילו שלבי גידול </a:t>
            </a:r>
            <a:r>
              <a:rPr lang="he-IL" dirty="0">
                <a:solidFill>
                  <a:schemeClr val="tx2"/>
                </a:solidFill>
              </a:rPr>
              <a:t>מוצגים בעקומות? </a:t>
            </a:r>
          </a:p>
          <a:p>
            <a:pPr eaLnBrk="1" hangingPunct="1">
              <a:defRPr/>
            </a:pPr>
            <a:r>
              <a:rPr lang="he-IL" dirty="0">
                <a:solidFill>
                  <a:schemeClr val="tx2"/>
                </a:solidFill>
              </a:rPr>
              <a:t>   תארו מה מתרחש בשל</a:t>
            </a:r>
            <a:r>
              <a:rPr lang="he-IL" dirty="0">
                <a:solidFill>
                  <a:srgbClr val="1F497D"/>
                </a:solidFill>
              </a:rPr>
              <a:t>בי הגידול האלה. </a:t>
            </a:r>
          </a:p>
          <a:p>
            <a:pPr eaLnBrk="1" hangingPunct="1">
              <a:defRPr/>
            </a:pPr>
            <a:r>
              <a:rPr lang="he-IL" dirty="0">
                <a:solidFill>
                  <a:srgbClr val="1F497D"/>
                </a:solidFill>
              </a:rPr>
              <a:t>ב. הסבירו את הסיבות להבדלים בין העקומות.</a:t>
            </a:r>
          </a:p>
          <a:p>
            <a:pPr eaLnBrk="1" hangingPunct="1">
              <a:defRPr/>
            </a:pPr>
            <a:r>
              <a:rPr lang="he-IL" dirty="0">
                <a:solidFill>
                  <a:srgbClr val="1F497D"/>
                </a:solidFill>
              </a:rPr>
              <a:t>ג. תנו כותרת לגרף.</a:t>
            </a:r>
          </a:p>
          <a:p>
            <a:pPr eaLnBrk="1" hangingPunct="1">
              <a:defRPr/>
            </a:pPr>
            <a:r>
              <a:rPr lang="he-IL" dirty="0">
                <a:solidFill>
                  <a:srgbClr val="1F497D"/>
                </a:solidFill>
              </a:rPr>
              <a:t>ד. מהם המשתנים הבלתי תלויים בניסוי?</a:t>
            </a:r>
          </a:p>
        </p:txBody>
      </p:sp>
      <p:sp>
        <p:nvSpPr>
          <p:cNvPr id="2" name="לב 1"/>
          <p:cNvSpPr/>
          <p:nvPr/>
        </p:nvSpPr>
        <p:spPr>
          <a:xfrm>
            <a:off x="7750175" y="5732463"/>
            <a:ext cx="360363" cy="319087"/>
          </a:xfrm>
          <a:prstGeom prst="hear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Rectangle 3"/>
          <p:cNvSpPr/>
          <p:nvPr/>
        </p:nvSpPr>
        <p:spPr>
          <a:xfrm>
            <a:off x="476307"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550" y="511175"/>
            <a:ext cx="8183563"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7:</a:t>
            </a:r>
            <a:r>
              <a:rPr lang="he-IL" dirty="0">
                <a:solidFill>
                  <a:srgbClr val="000000"/>
                </a:solidFill>
                <a:latin typeface="Times New Roman" pitchFamily="18" charset="0"/>
                <a:cs typeface="Times New Roman" pitchFamily="18" charset="0"/>
              </a:rPr>
              <a:t> </a:t>
            </a:r>
            <a:r>
              <a:rPr lang="he-IL" dirty="0">
                <a:solidFill>
                  <a:srgbClr val="1F497D"/>
                </a:solidFill>
              </a:rPr>
              <a:t>בגרות תשס"ח </a:t>
            </a:r>
          </a:p>
          <a:p>
            <a:pPr eaLnBrk="1" hangingPunct="1">
              <a:defRPr/>
            </a:pPr>
            <a:r>
              <a:rPr lang="he-IL" dirty="0">
                <a:solidFill>
                  <a:srgbClr val="1F497D"/>
                </a:solidFill>
              </a:rPr>
              <a:t>לצורך הפקת חומרים בתעשיית התרופות מגדלים תרבית חיידקים במערכת הנקראת </a:t>
            </a:r>
            <a:r>
              <a:rPr lang="he-IL" dirty="0">
                <a:solidFill>
                  <a:schemeClr val="accent3"/>
                </a:solidFill>
              </a:rPr>
              <a:t>כֶמוסטאט</a:t>
            </a:r>
            <a:r>
              <a:rPr lang="he-IL" dirty="0">
                <a:solidFill>
                  <a:srgbClr val="1F497D"/>
                </a:solidFill>
              </a:rPr>
              <a:t>. המערכת בנויה ממכל גידול ובו תרבית חיידקים במצע נוזלי. אל המכל מחובר</a:t>
            </a:r>
          </a:p>
          <a:p>
            <a:pPr eaLnBrk="1" hangingPunct="1">
              <a:defRPr/>
            </a:pPr>
            <a:r>
              <a:rPr lang="he-IL" dirty="0">
                <a:solidFill>
                  <a:srgbClr val="1F497D"/>
                </a:solidFill>
              </a:rPr>
              <a:t>כלי ובו מצע גידול טרי ומעוקר. מדי פעם בפעם מוזרם מצע טרי מן הכלי למכל הגידול </a:t>
            </a:r>
            <a:r>
              <a:rPr lang="he-IL" dirty="0">
                <a:solidFill>
                  <a:schemeClr val="tx2"/>
                </a:solidFill>
              </a:rPr>
              <a:t>ומקצת</a:t>
            </a:r>
            <a:r>
              <a:rPr lang="he-IL" dirty="0">
                <a:solidFill>
                  <a:srgbClr val="1F497D"/>
                </a:solidFill>
              </a:rPr>
              <a:t> התרבית שבמכל </a:t>
            </a:r>
            <a:r>
              <a:rPr lang="he-IL" dirty="0">
                <a:solidFill>
                  <a:schemeClr val="tx2"/>
                </a:solidFill>
              </a:rPr>
              <a:t>הגידול מוּצאת החוצה, כך שנפח הנוזל במכל נשאר קבוע.</a:t>
            </a:r>
          </a:p>
          <a:p>
            <a:pPr eaLnBrk="1" hangingPunct="1">
              <a:defRPr/>
            </a:pPr>
            <a:endParaRPr lang="he-IL" dirty="0">
              <a:solidFill>
                <a:schemeClr val="tx2"/>
              </a:solidFill>
            </a:endParaRPr>
          </a:p>
          <a:p>
            <a:pPr eaLnBrk="1" hangingPunct="1">
              <a:defRPr/>
            </a:pPr>
            <a:r>
              <a:rPr lang="he-IL" dirty="0">
                <a:solidFill>
                  <a:schemeClr val="tx2"/>
                </a:solidFill>
              </a:rPr>
              <a:t> א. מהו היתרון בשימוש במערכת זו? </a:t>
            </a:r>
          </a:p>
          <a:p>
            <a:pPr eaLnBrk="1" hangingPunct="1">
              <a:defRPr/>
            </a:pPr>
            <a:r>
              <a:rPr lang="he-IL" dirty="0">
                <a:solidFill>
                  <a:schemeClr val="tx2"/>
                </a:solidFill>
              </a:rPr>
              <a:t>ב. לעתים מגדלים במעבדה חיידקים במערכת סגורה, שבה לא מטפלים במצע במהלך   </a:t>
            </a:r>
          </a:p>
          <a:p>
            <a:pPr eaLnBrk="1" hangingPunct="1">
              <a:defRPr/>
            </a:pPr>
            <a:r>
              <a:rPr lang="he-IL" dirty="0">
                <a:solidFill>
                  <a:schemeClr val="tx2"/>
                </a:solidFill>
              </a:rPr>
              <a:t>     הגידול. גם מעי האדם הוא בית גידול לחיידקים מסוימים.</a:t>
            </a:r>
          </a:p>
          <a:p>
            <a:pPr eaLnBrk="1" hangingPunct="1">
              <a:defRPr/>
            </a:pPr>
            <a:r>
              <a:rPr lang="he-IL" dirty="0">
                <a:solidFill>
                  <a:schemeClr val="tx2"/>
                </a:solidFill>
              </a:rPr>
              <a:t>     לאיזו משתי המערכות, כימוסטאט או מערכת סגורה, דומה מעי האדם? </a:t>
            </a:r>
          </a:p>
          <a:p>
            <a:pPr eaLnBrk="1" hangingPunct="1">
              <a:defRPr/>
            </a:pPr>
            <a:r>
              <a:rPr lang="he-IL" dirty="0">
                <a:solidFill>
                  <a:schemeClr val="tx2"/>
                </a:solidFill>
              </a:rPr>
              <a:t>     נמקו את תשובתכם.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45485FE-9BCD-4486-9D0D-33C26DE64535}" type="slidenum">
              <a:rPr lang="he-IL" sz="1100" smtClean="0">
                <a:solidFill>
                  <a:prstClr val="white">
                    <a:lumMod val="75000"/>
                  </a:prstClr>
                </a:solidFill>
              </a:rPr>
              <a:pPr fontAlgn="base">
                <a:spcBef>
                  <a:spcPct val="0"/>
                </a:spcBef>
                <a:spcAft>
                  <a:spcPct val="0"/>
                </a:spcAft>
                <a:defRPr/>
              </a:pPr>
              <a:t>19</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rgbClr val="FF6600"/>
                </a:solidFill>
                <a:ea typeface="+mn-ea"/>
              </a:rPr>
              <a:t>שאלה 7: כימוסטאט</a:t>
            </a:r>
            <a:endParaRPr lang="he-IL" sz="1800" dirty="0"/>
          </a:p>
        </p:txBody>
      </p:sp>
      <p:grpSp>
        <p:nvGrpSpPr>
          <p:cNvPr id="125958" name="קבוצה 1"/>
          <p:cNvGrpSpPr>
            <a:grpSpLocks/>
          </p:cNvGrpSpPr>
          <p:nvPr/>
        </p:nvGrpSpPr>
        <p:grpSpPr bwMode="auto">
          <a:xfrm>
            <a:off x="1579563" y="3573016"/>
            <a:ext cx="5414962" cy="2924175"/>
            <a:chOff x="1579313" y="3639384"/>
            <a:chExt cx="5415610" cy="2924175"/>
          </a:xfrm>
        </p:grpSpPr>
        <p:pic>
          <p:nvPicPr>
            <p:cNvPr id="12596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156" y="3639384"/>
              <a:ext cx="21145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79313" y="3650496"/>
              <a:ext cx="1703591"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1F497D"/>
                  </a:solidFill>
                </a:rPr>
                <a:t>מצע מזון טרי</a:t>
              </a:r>
            </a:p>
          </p:txBody>
        </p:sp>
        <p:sp>
          <p:nvSpPr>
            <p:cNvPr id="10" name="TextBox 9"/>
            <p:cNvSpPr txBox="1"/>
            <p:nvPr/>
          </p:nvSpPr>
          <p:spPr>
            <a:xfrm>
              <a:off x="5291332" y="3639384"/>
              <a:ext cx="1703591"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1F497D"/>
                  </a:solidFill>
                </a:rPr>
                <a:t>מצע מזון משומש</a:t>
              </a:r>
            </a:p>
          </p:txBody>
        </p:sp>
      </p:grpSp>
      <p:sp>
        <p:nvSpPr>
          <p:cNvPr id="125959" name="מלבן 1"/>
          <p:cNvSpPr>
            <a:spLocks noChangeArrowheads="1"/>
          </p:cNvSpPr>
          <p:nvPr/>
        </p:nvSpPr>
        <p:spPr bwMode="auto">
          <a:xfrm>
            <a:off x="2843213" y="6426200"/>
            <a:ext cx="3673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98475" algn="l"/>
            <a:r>
              <a:rPr lang="en-US" sz="1200">
                <a:solidFill>
                  <a:srgbClr val="000000"/>
                </a:solidFill>
                <a:cs typeface="Times New Roman" pitchFamily="18" charset="0"/>
              </a:rPr>
              <a:t>YassineMrabet at </a:t>
            </a:r>
            <a:r>
              <a:rPr lang="en-US" sz="1200" u="sng">
                <a:solidFill>
                  <a:srgbClr val="000000"/>
                </a:solidFill>
                <a:cs typeface="Times New Roman" pitchFamily="18" charset="0"/>
                <a:hlinkClick r:id="rId3"/>
              </a:rPr>
              <a:t>Wikimedia commons</a:t>
            </a:r>
            <a:endParaRPr lang="en-US" sz="1200">
              <a:solidFill>
                <a:srgbClr val="000000"/>
              </a:solidFill>
              <a:cs typeface="Times New Roman" pitchFamily="18" charset="0"/>
            </a:endParaRPr>
          </a:p>
        </p:txBody>
      </p:sp>
      <p:sp>
        <p:nvSpPr>
          <p:cNvPr id="11"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4779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כאשר זורעים חיידקים על מצע מזון, שהם מסוגלים להתרבות בו ומדגירים אותם בתנאים מתאימים, הם מתחלקים בקצב מהיר. בתוך 24 שעות, מחיידק בודד  יכולים להתקבל עד</a:t>
            </a:r>
            <a:br>
              <a:rPr lang="en-US" dirty="0"/>
            </a:br>
            <a:r>
              <a:rPr lang="he-IL" dirty="0"/>
              <a:t>כ- 100,000,000,000 (מאה מיליארד!) חיידקים. </a:t>
            </a:r>
            <a:r>
              <a:rPr lang="he-IL" dirty="0">
                <a:hlinkClick r:id="rId2"/>
              </a:rPr>
              <a:t>סרטון</a:t>
            </a:r>
            <a:endParaRPr lang="he-IL" dirty="0"/>
          </a:p>
          <a:p>
            <a:pPr eaLnBrk="1" hangingPunct="1">
              <a:defRPr/>
            </a:pPr>
            <a:endParaRPr lang="he-IL" dirty="0"/>
          </a:p>
          <a:p>
            <a:pPr eaLnBrk="1" hangingPunct="1">
              <a:defRPr/>
            </a:pPr>
            <a:r>
              <a:rPr lang="he-IL" dirty="0"/>
              <a:t>כל אחת ממושבות החיידקים הנראית בתמונות מכילה מספר עצום של חיידקים.</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4CD9990-2722-40B2-AB41-82A5657AE3B0}" type="slidenum">
              <a:rPr lang="he-IL" sz="1100" smtClean="0">
                <a:solidFill>
                  <a:prstClr val="white">
                    <a:lumMod val="75000"/>
                  </a:prstClr>
                </a:solidFill>
              </a:rPr>
              <a:pPr fontAlgn="base">
                <a:spcBef>
                  <a:spcPct val="0"/>
                </a:spcBef>
                <a:spcAft>
                  <a:spcPct val="0"/>
                </a:spcAft>
                <a:defRPr/>
              </a:pPr>
              <a:t>2</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בתנאים מתאימים, חיידקים מתרבים בקצב מהיר </a:t>
            </a:r>
            <a:r>
              <a:rPr lang="he-IL" sz="1800" b="1" dirty="0">
                <a:solidFill>
                  <a:schemeClr val="accent3"/>
                </a:solidFill>
                <a:ea typeface="+mn-ea"/>
              </a:rPr>
              <a:t>מאוד</a:t>
            </a:r>
            <a:endParaRPr lang="he-IL" sz="1800" dirty="0">
              <a:solidFill>
                <a:schemeClr val="accent3"/>
              </a:solidFill>
            </a:endParaRPr>
          </a:p>
        </p:txBody>
      </p:sp>
      <p:pic>
        <p:nvPicPr>
          <p:cNvPr id="93190" name="Picture 15" descr="File:BrucellaMelitensi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475" y="2133600"/>
            <a:ext cx="40481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2" descr="File:Colonies de legionelle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50" y="1978025"/>
            <a:ext cx="3887788"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838700" y="6078538"/>
            <a:ext cx="3762375"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במצגת זו נעסוק ברביית החיידקים </a:t>
            </a:r>
          </a:p>
          <a:p>
            <a:pPr eaLnBrk="1" hangingPunct="1">
              <a:defRPr/>
            </a:pPr>
            <a:r>
              <a:rPr lang="he-IL" dirty="0"/>
              <a:t>ובגורמים המשפיעים על קצב הרבייה.</a:t>
            </a:r>
          </a:p>
        </p:txBody>
      </p:sp>
      <p:sp>
        <p:nvSpPr>
          <p:cNvPr id="13" name="TextBox 12"/>
          <p:cNvSpPr txBox="1"/>
          <p:nvPr/>
        </p:nvSpPr>
        <p:spPr>
          <a:xfrm>
            <a:off x="4308475" y="5432425"/>
            <a:ext cx="3762375"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מושבות של החיידק ברוצלה</a:t>
            </a:r>
          </a:p>
        </p:txBody>
      </p:sp>
      <p:sp>
        <p:nvSpPr>
          <p:cNvPr id="14" name="TextBox 13"/>
          <p:cNvSpPr txBox="1"/>
          <p:nvPr/>
        </p:nvSpPr>
        <p:spPr>
          <a:xfrm>
            <a:off x="263525" y="6142038"/>
            <a:ext cx="3762375"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dirty="0"/>
              <a:t>מושבות של החיידק ליגיונלה</a:t>
            </a:r>
          </a:p>
        </p:txBody>
      </p:sp>
      <p:sp>
        <p:nvSpPr>
          <p:cNvPr id="93195" name="מלבן 2"/>
          <p:cNvSpPr>
            <a:spLocks noChangeArrowheads="1"/>
          </p:cNvSpPr>
          <p:nvPr/>
        </p:nvSpPr>
        <p:spPr bwMode="auto">
          <a:xfrm>
            <a:off x="-244475" y="5822950"/>
            <a:ext cx="4572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gn="l" rtl="0">
              <a:lnSpc>
                <a:spcPct val="115000"/>
              </a:lnSpc>
              <a:spcAft>
                <a:spcPts val="1000"/>
              </a:spcAft>
            </a:pPr>
            <a:r>
              <a:rPr lang="en-US" sz="900">
                <a:solidFill>
                  <a:srgbClr val="000000"/>
                </a:solidFill>
                <a:cs typeface="Times New Roman" pitchFamily="18" charset="0"/>
              </a:rPr>
              <a:t>Photo: James Gathany. Content Providers(s): CDC (#</a:t>
            </a:r>
            <a:r>
              <a:rPr lang="en-US" sz="900">
                <a:cs typeface="Times New Roman" pitchFamily="18" charset="0"/>
              </a:rPr>
              <a:t>7925). </a:t>
            </a:r>
            <a:r>
              <a:rPr lang="en-US" sz="900" u="sng">
                <a:solidFill>
                  <a:srgbClr val="0000FF"/>
                </a:solidFill>
                <a:cs typeface="Times New Roman" pitchFamily="18" charset="0"/>
                <a:hlinkClick r:id="rId7"/>
              </a:rPr>
              <a:t>http://phil.cdc.gov</a:t>
            </a:r>
            <a:endParaRPr lang="en-US" sz="900">
              <a:latin typeface="Calibri" pitchFamily="34" charset="0"/>
              <a:cs typeface="Times New Roman" pitchFamily="18" charset="0"/>
            </a:endParaRPr>
          </a:p>
        </p:txBody>
      </p:sp>
      <p:sp>
        <p:nvSpPr>
          <p:cNvPr id="93196" name="מלבן 4"/>
          <p:cNvSpPr>
            <a:spLocks noChangeArrowheads="1"/>
          </p:cNvSpPr>
          <p:nvPr/>
        </p:nvSpPr>
        <p:spPr bwMode="auto">
          <a:xfrm>
            <a:off x="4392613" y="5119688"/>
            <a:ext cx="44275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9875" algn="l">
              <a:lnSpc>
                <a:spcPct val="115000"/>
              </a:lnSpc>
              <a:spcAft>
                <a:spcPts val="1000"/>
              </a:spcAft>
            </a:pPr>
            <a:r>
              <a:rPr lang="en-US" sz="900">
                <a:cs typeface="Times New Roman" pitchFamily="18" charset="0"/>
              </a:rPr>
              <a:t>CDC/ Courtesy of Larry Stauffer, Oregon State Public Health Laboratory. </a:t>
            </a:r>
            <a:r>
              <a:rPr lang="en-US" sz="900" u="sng">
                <a:solidFill>
                  <a:srgbClr val="0000FF"/>
                </a:solidFill>
                <a:latin typeface="Calibri" pitchFamily="34" charset="0"/>
                <a:cs typeface="Times New Roman" pitchFamily="18" charset="0"/>
                <a:hlinkClick r:id="rId8"/>
              </a:rPr>
              <a:t>http://phil.cdc.gov/phil/details.asp</a:t>
            </a:r>
            <a:endParaRPr lang="en-US" sz="900">
              <a:latin typeface="Calibri" pitchFamily="34" charset="0"/>
              <a:cs typeface="Times New Roman" pitchFamily="18" charset="0"/>
            </a:endParaRPr>
          </a:p>
        </p:txBody>
      </p:sp>
      <p:sp>
        <p:nvSpPr>
          <p:cNvPr id="15"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550" y="511175"/>
            <a:ext cx="8183563" cy="17541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7:</a:t>
            </a:r>
            <a:r>
              <a:rPr lang="he-IL" dirty="0">
                <a:solidFill>
                  <a:srgbClr val="000000"/>
                </a:solidFill>
                <a:latin typeface="Times New Roman" pitchFamily="18" charset="0"/>
                <a:cs typeface="Times New Roman" pitchFamily="18" charset="0"/>
              </a:rPr>
              <a:t> </a:t>
            </a:r>
            <a:r>
              <a:rPr lang="he-IL" dirty="0">
                <a:solidFill>
                  <a:srgbClr val="1F497D"/>
                </a:solidFill>
              </a:rPr>
              <a:t>בגרות תשס"ח </a:t>
            </a:r>
          </a:p>
          <a:p>
            <a:pPr eaLnBrk="1" hangingPunct="1">
              <a:defRPr/>
            </a:pPr>
            <a:r>
              <a:rPr lang="he-IL" dirty="0">
                <a:solidFill>
                  <a:srgbClr val="1F497D"/>
                </a:solidFill>
              </a:rPr>
              <a:t> א. מהו היתרון בשימוש במערכת זו? </a:t>
            </a:r>
          </a:p>
          <a:p>
            <a:pPr eaLnBrk="1" hangingPunct="1">
              <a:defRPr/>
            </a:pPr>
            <a:r>
              <a:rPr lang="he-IL" dirty="0">
                <a:solidFill>
                  <a:srgbClr val="1F497D"/>
                </a:solidFill>
              </a:rPr>
              <a:t>ב. </a:t>
            </a:r>
            <a:r>
              <a:rPr lang="he-IL" dirty="0">
                <a:solidFill>
                  <a:schemeClr val="tx2"/>
                </a:solidFill>
              </a:rPr>
              <a:t>לעתים מגדלים במעבדה חיידקים במערכת סגורה, שבה לא מטפלים במצע במהלך   </a:t>
            </a:r>
          </a:p>
          <a:p>
            <a:pPr eaLnBrk="1" hangingPunct="1">
              <a:defRPr/>
            </a:pPr>
            <a:r>
              <a:rPr lang="he-IL" dirty="0">
                <a:solidFill>
                  <a:schemeClr val="tx2"/>
                </a:solidFill>
              </a:rPr>
              <a:t>     הגידול. גם מעי האדם הוא בית גידול לחיידקים מסוימים.</a:t>
            </a:r>
          </a:p>
          <a:p>
            <a:pPr eaLnBrk="1" hangingPunct="1">
              <a:defRPr/>
            </a:pPr>
            <a:r>
              <a:rPr lang="he-IL" dirty="0">
                <a:solidFill>
                  <a:schemeClr val="tx2"/>
                </a:solidFill>
              </a:rPr>
              <a:t>     לאיזו משתי המערכות, כימוסטאט </a:t>
            </a:r>
            <a:r>
              <a:rPr lang="he-IL" dirty="0">
                <a:solidFill>
                  <a:srgbClr val="1F497D"/>
                </a:solidFill>
              </a:rPr>
              <a:t>או מערכת סגורה, דומה מעי האדם? </a:t>
            </a:r>
          </a:p>
          <a:p>
            <a:pPr eaLnBrk="1" hangingPunct="1">
              <a:defRPr/>
            </a:pPr>
            <a:r>
              <a:rPr lang="he-IL" dirty="0">
                <a:solidFill>
                  <a:srgbClr val="1F497D"/>
                </a:solidFill>
              </a:rPr>
              <a:t>     נמקו את תשובתכם.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E42916E-CF83-4FB3-8C0D-49DD57224A93}" type="slidenum">
              <a:rPr lang="he-IL" sz="1100" smtClean="0">
                <a:solidFill>
                  <a:prstClr val="white">
                    <a:lumMod val="75000"/>
                  </a:prstClr>
                </a:solidFill>
              </a:rPr>
              <a:pPr fontAlgn="base">
                <a:spcBef>
                  <a:spcPct val="0"/>
                </a:spcBef>
                <a:spcAft>
                  <a:spcPct val="0"/>
                </a:spcAft>
                <a:defRPr/>
              </a:pPr>
              <a:t>20</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rgbClr val="FF6600"/>
                </a:solidFill>
                <a:ea typeface="+mn-ea"/>
              </a:rPr>
              <a:t>תשובה</a:t>
            </a:r>
            <a:endParaRPr lang="he-IL" sz="1800" dirty="0"/>
          </a:p>
        </p:txBody>
      </p:sp>
      <p:grpSp>
        <p:nvGrpSpPr>
          <p:cNvPr id="126982" name="קבוצה 1"/>
          <p:cNvGrpSpPr>
            <a:grpSpLocks/>
          </p:cNvGrpSpPr>
          <p:nvPr/>
        </p:nvGrpSpPr>
        <p:grpSpPr bwMode="auto">
          <a:xfrm>
            <a:off x="1579563" y="2139950"/>
            <a:ext cx="4432300" cy="2297113"/>
            <a:chOff x="1579313" y="3584544"/>
            <a:chExt cx="4821573" cy="2979015"/>
          </a:xfrm>
        </p:grpSpPr>
        <p:pic>
          <p:nvPicPr>
            <p:cNvPr id="12698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156" y="3639384"/>
              <a:ext cx="21145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79313" y="3650424"/>
              <a:ext cx="1702747" cy="36851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1F497D"/>
                  </a:solidFill>
                </a:rPr>
                <a:t>מצע מזון טרי</a:t>
              </a:r>
            </a:p>
          </p:txBody>
        </p:sp>
        <p:sp>
          <p:nvSpPr>
            <p:cNvPr id="10" name="TextBox 9"/>
            <p:cNvSpPr txBox="1"/>
            <p:nvPr/>
          </p:nvSpPr>
          <p:spPr>
            <a:xfrm>
              <a:off x="4698139" y="3584544"/>
              <a:ext cx="1702747" cy="36851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solidFill>
                    <a:srgbClr val="1F497D"/>
                  </a:solidFill>
                </a:rPr>
                <a:t>מצע מזון משומש</a:t>
              </a:r>
            </a:p>
          </p:txBody>
        </p:sp>
      </p:grpSp>
      <p:sp>
        <p:nvSpPr>
          <p:cNvPr id="11" name="Rectangle 12"/>
          <p:cNvSpPr/>
          <p:nvPr/>
        </p:nvSpPr>
        <p:spPr>
          <a:xfrm>
            <a:off x="276225" y="4724400"/>
            <a:ext cx="8370888" cy="1873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היתרון של שימוש בכימוסטאט – שמירה על תנאי גידול מיטביים (כמות חומרי המזון אינה יורדת, ואין הצטברות  של חומרי הפרשה, ולכן קצב ההתרבות של החיידקים גבוה, כלומר, </a:t>
            </a:r>
          </a:p>
          <a:p>
            <a:pPr>
              <a:defRPr/>
            </a:pPr>
            <a:r>
              <a:rPr lang="he-IL" dirty="0">
                <a:solidFill>
                  <a:schemeClr val="tx1"/>
                </a:solidFill>
              </a:rPr>
              <a:t>הם נשמרים בשלב הגידול המעריכי.</a:t>
            </a:r>
          </a:p>
          <a:p>
            <a:pPr>
              <a:defRPr/>
            </a:pPr>
            <a:endParaRPr lang="he-IL" dirty="0">
              <a:solidFill>
                <a:schemeClr val="tx1"/>
              </a:solidFill>
            </a:endParaRPr>
          </a:p>
          <a:p>
            <a:pPr>
              <a:defRPr/>
            </a:pPr>
            <a:r>
              <a:rPr lang="he-IL" dirty="0">
                <a:solidFill>
                  <a:prstClr val="black"/>
                </a:solidFill>
              </a:rPr>
              <a:t>ב. מעי האדם דומה לכימוסטאט – כל הזמן נכנס מצע טרי (מזון), ומופרש מצע משומש (צואה).</a:t>
            </a:r>
          </a:p>
        </p:txBody>
      </p:sp>
      <p:sp>
        <p:nvSpPr>
          <p:cNvPr id="12" name="מלבן 11"/>
          <p:cNvSpPr/>
          <p:nvPr/>
        </p:nvSpPr>
        <p:spPr>
          <a:xfrm>
            <a:off x="2503488" y="4298950"/>
            <a:ext cx="3671887" cy="254000"/>
          </a:xfrm>
          <a:prstGeom prst="rect">
            <a:avLst/>
          </a:prstGeom>
        </p:spPr>
        <p:txBody>
          <a:bodyPr>
            <a:spAutoFit/>
          </a:bodyPr>
          <a:lstStyle/>
          <a:p>
            <a:pPr marL="499110" algn="l">
              <a:spcAft>
                <a:spcPts val="0"/>
              </a:spcAft>
              <a:defRPr/>
            </a:pPr>
            <a:r>
              <a:rPr lang="en-US" sz="1050" dirty="0">
                <a:solidFill>
                  <a:srgbClr val="000000"/>
                </a:solidFill>
                <a:latin typeface="Arial"/>
                <a:ea typeface="Times New Roman"/>
              </a:rPr>
              <a:t>YassineMrabet at </a:t>
            </a:r>
            <a:r>
              <a:rPr lang="en-US" sz="1050" u="sng" dirty="0">
                <a:solidFill>
                  <a:srgbClr val="000000"/>
                </a:solidFill>
                <a:latin typeface="Arial"/>
                <a:ea typeface="Times New Roman"/>
                <a:hlinkClick r:id="rId3"/>
              </a:rPr>
              <a:t>Wikimedia commons</a:t>
            </a:r>
            <a:endParaRPr lang="en-US" sz="1050" dirty="0">
              <a:solidFill>
                <a:srgbClr val="000000"/>
              </a:solidFill>
              <a:latin typeface="Arial"/>
              <a:ea typeface="Times New Roman"/>
            </a:endParaRPr>
          </a:p>
        </p:txBody>
      </p:sp>
      <p:sp>
        <p:nvSpPr>
          <p:cNvPr id="13"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775" y="511175"/>
            <a:ext cx="8183563" cy="61864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chemeClr val="tx2"/>
                </a:solidFill>
              </a:rPr>
              <a:t>שאלה 8:</a:t>
            </a:r>
            <a:r>
              <a:rPr lang="he-IL" dirty="0">
                <a:solidFill>
                  <a:schemeClr val="tx2"/>
                </a:solidFill>
                <a:latin typeface="Times New Roman" pitchFamily="18" charset="0"/>
                <a:cs typeface="Times New Roman" pitchFamily="18" charset="0"/>
              </a:rPr>
              <a:t> </a:t>
            </a:r>
            <a:r>
              <a:rPr lang="he-IL" dirty="0">
                <a:solidFill>
                  <a:schemeClr val="tx2"/>
                </a:solidFill>
                <a:latin typeface="Times New Roman" pitchFamily="18" charset="0"/>
                <a:cs typeface="+mn-cs"/>
              </a:rPr>
              <a:t>בגרות </a:t>
            </a:r>
            <a:r>
              <a:rPr lang="he-IL" dirty="0">
                <a:solidFill>
                  <a:schemeClr val="tx2"/>
                </a:solidFill>
                <a:cs typeface="+mn-cs"/>
              </a:rPr>
              <a:t>תשס"ו</a:t>
            </a:r>
          </a:p>
          <a:p>
            <a:pPr eaLnBrk="1" hangingPunct="1">
              <a:defRPr/>
            </a:pPr>
            <a:r>
              <a:rPr lang="he-IL" dirty="0">
                <a:solidFill>
                  <a:schemeClr val="tx2"/>
                </a:solidFill>
              </a:rPr>
              <a:t>חיידקים, אשר מסוגלים לחיות הן בנוכחות חמצן הן בהעדר חמצן, גודלו בנוכחות חמצן בתמיסה נוזלית שהכילה גלוקוז.</a:t>
            </a:r>
          </a:p>
          <a:p>
            <a:pPr eaLnBrk="1" hangingPunct="1">
              <a:defRPr/>
            </a:pPr>
            <a:r>
              <a:rPr lang="he-IL" dirty="0">
                <a:solidFill>
                  <a:schemeClr val="tx2"/>
                </a:solidFill>
              </a:rPr>
              <a:t>החוקרים עקבו אחרי גידול אוכלוסיית החיידקים, ומדדו את מספר החיידקים החיים בתרבית, ואת ריכוז הגלוקוז בתמיסה.</a:t>
            </a:r>
          </a:p>
          <a:p>
            <a:pPr eaLnBrk="1" hangingPunct="1">
              <a:defRPr/>
            </a:pPr>
            <a:r>
              <a:rPr lang="he-IL" dirty="0">
                <a:solidFill>
                  <a:schemeClr val="tx2"/>
                </a:solidFill>
              </a:rPr>
              <a:t>תוצאות המדידות מוצגות בעקומות </a:t>
            </a:r>
            <a:r>
              <a:rPr lang="en-US" dirty="0">
                <a:solidFill>
                  <a:schemeClr val="tx2"/>
                </a:solidFill>
              </a:rPr>
              <a:t>I-II </a:t>
            </a:r>
            <a:r>
              <a:rPr lang="he-IL" dirty="0">
                <a:solidFill>
                  <a:schemeClr val="tx2"/>
                </a:solidFill>
              </a:rPr>
              <a:t>שלפניכם.</a:t>
            </a:r>
          </a:p>
          <a:p>
            <a:pPr eaLnBrk="1" hangingPunct="1">
              <a:defRPr/>
            </a:pPr>
            <a:endParaRPr lang="he-IL" dirty="0">
              <a:solidFill>
                <a:schemeClr val="tx2"/>
              </a:solidFill>
            </a:endParaRPr>
          </a:p>
          <a:p>
            <a:pPr eaLnBrk="1" hangingPunct="1">
              <a:defRPr/>
            </a:pPr>
            <a:r>
              <a:rPr lang="he-IL" dirty="0">
                <a:solidFill>
                  <a:schemeClr val="tx2"/>
                </a:solidFill>
              </a:rPr>
              <a:t>  </a:t>
            </a:r>
          </a:p>
          <a:p>
            <a:pPr eaLnBrk="1" hangingPunct="1">
              <a:defRPr/>
            </a:pPr>
            <a:endParaRPr lang="he-IL" dirty="0">
              <a:solidFill>
                <a:schemeClr val="tx2"/>
              </a:solidFill>
            </a:endParaRPr>
          </a:p>
          <a:p>
            <a:pPr eaLnBrk="1" hangingPunct="1">
              <a:defRPr/>
            </a:pPr>
            <a:endParaRPr lang="he-IL" dirty="0">
              <a:solidFill>
                <a:schemeClr val="tx2"/>
              </a:solidFill>
            </a:endParaRPr>
          </a:p>
          <a:p>
            <a:pPr eaLnBrk="1" hangingPunct="1">
              <a:defRPr/>
            </a:pPr>
            <a:endParaRPr lang="he-IL" dirty="0">
              <a:solidFill>
                <a:schemeClr val="tx2"/>
              </a:solidFill>
            </a:endParaRPr>
          </a:p>
          <a:p>
            <a:pPr eaLnBrk="1" hangingPunct="1">
              <a:defRPr/>
            </a:pPr>
            <a:endParaRPr lang="he-IL" dirty="0">
              <a:solidFill>
                <a:schemeClr val="tx2"/>
              </a:solidFill>
            </a:endParaRPr>
          </a:p>
          <a:p>
            <a:pPr eaLnBrk="1" hangingPunct="1">
              <a:defRPr/>
            </a:pPr>
            <a:endParaRPr lang="he-IL" dirty="0">
              <a:solidFill>
                <a:schemeClr val="tx2"/>
              </a:solidFill>
            </a:endParaRPr>
          </a:p>
          <a:p>
            <a:pPr eaLnBrk="1" hangingPunct="1">
              <a:defRPr/>
            </a:pPr>
            <a:endParaRPr lang="he-IL" dirty="0">
              <a:solidFill>
                <a:schemeClr val="tx2"/>
              </a:solidFill>
            </a:endParaRPr>
          </a:p>
          <a:p>
            <a:pPr eaLnBrk="1" hangingPunct="1">
              <a:defRPr/>
            </a:pPr>
            <a:endParaRPr lang="he-IL" dirty="0">
              <a:solidFill>
                <a:schemeClr val="tx2"/>
              </a:solidFill>
            </a:endParaRPr>
          </a:p>
          <a:p>
            <a:pPr eaLnBrk="1" hangingPunct="1">
              <a:defRPr/>
            </a:pPr>
            <a:endParaRPr lang="he-IL" dirty="0">
              <a:solidFill>
                <a:schemeClr val="tx2"/>
              </a:solidFill>
            </a:endParaRPr>
          </a:p>
          <a:p>
            <a:pPr eaLnBrk="1" hangingPunct="1">
              <a:defRPr/>
            </a:pPr>
            <a:r>
              <a:rPr lang="he-IL" dirty="0">
                <a:solidFill>
                  <a:schemeClr val="tx2"/>
                </a:solidFill>
              </a:rPr>
              <a:t>א. באיזו עקומה מוצג מספר החיידקים החיים, ובאיזו עקומה מוצג ריכוז הגלוקוז? נמקו.</a:t>
            </a:r>
          </a:p>
          <a:p>
            <a:pPr eaLnBrk="1" hangingPunct="1">
              <a:defRPr/>
            </a:pPr>
            <a:r>
              <a:rPr lang="he-IL" dirty="0">
                <a:solidFill>
                  <a:schemeClr val="tx2"/>
                </a:solidFill>
              </a:rPr>
              <a:t>    בתשובתכם התייחסו לשלבי הגידול השונים.  </a:t>
            </a:r>
          </a:p>
          <a:p>
            <a:pPr eaLnBrk="1" hangingPunct="1">
              <a:defRPr/>
            </a:pPr>
            <a:r>
              <a:rPr lang="he-IL" dirty="0">
                <a:solidFill>
                  <a:schemeClr val="tx2"/>
                </a:solidFill>
              </a:rPr>
              <a:t>ב. מגדלים את החיידקים בתנאים של העדר חמצן.</a:t>
            </a:r>
          </a:p>
          <a:p>
            <a:pPr eaLnBrk="1" hangingPunct="1">
              <a:defRPr/>
            </a:pPr>
            <a:r>
              <a:rPr lang="he-IL" dirty="0">
                <a:solidFill>
                  <a:schemeClr val="tx2"/>
                </a:solidFill>
              </a:rPr>
              <a:t>    אילו היו החיידקים מתרבים בתנאים אלו באותו הקצב שבו התרבו בנוכחות חמצן, כיצד     </a:t>
            </a:r>
          </a:p>
          <a:p>
            <a:pPr eaLnBrk="1" hangingPunct="1">
              <a:defRPr/>
            </a:pPr>
            <a:r>
              <a:rPr lang="he-IL" dirty="0">
                <a:solidFill>
                  <a:schemeClr val="tx2"/>
                </a:solidFill>
              </a:rPr>
              <a:t>   הייתה נראית העקומה של ריכוז הגלוקוז בתמיסה? תארו (במילים) את צורת העקומה, </a:t>
            </a:r>
          </a:p>
          <a:p>
            <a:pPr eaLnBrk="1" hangingPunct="1">
              <a:defRPr/>
            </a:pPr>
            <a:r>
              <a:rPr lang="he-IL" dirty="0">
                <a:solidFill>
                  <a:schemeClr val="tx2"/>
                </a:solidFill>
              </a:rPr>
              <a:t>   והסבירו את תשובתכם.</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F477671-70B1-4FF0-810D-6D1F055C14DD}" type="slidenum">
              <a:rPr lang="he-IL" sz="1100" smtClean="0">
                <a:solidFill>
                  <a:prstClr val="white">
                    <a:lumMod val="75000"/>
                  </a:prstClr>
                </a:solidFill>
              </a:rPr>
              <a:pPr fontAlgn="base">
                <a:spcBef>
                  <a:spcPct val="0"/>
                </a:spcBef>
                <a:spcAft>
                  <a:spcPct val="0"/>
                </a:spcAft>
                <a:defRPr/>
              </a:pPr>
              <a:t>21</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rgbClr val="FF6600"/>
                </a:solidFill>
                <a:ea typeface="+mn-ea"/>
              </a:rPr>
              <a:t>שאלה 8: הקשר בין שלבי </a:t>
            </a:r>
            <a:r>
              <a:rPr lang="he-IL" sz="1800" b="1" dirty="0">
                <a:solidFill>
                  <a:schemeClr val="accent3"/>
                </a:solidFill>
                <a:ea typeface="+mn-ea"/>
              </a:rPr>
              <a:t>עקומת</a:t>
            </a:r>
            <a:r>
              <a:rPr lang="he-IL" sz="1800" b="1" dirty="0">
                <a:solidFill>
                  <a:srgbClr val="FF6600"/>
                </a:solidFill>
                <a:ea typeface="+mn-ea"/>
              </a:rPr>
              <a:t> הגידול לבין השינויים בריכוז הגלוקוז במצע</a:t>
            </a:r>
            <a:endParaRPr lang="he-IL" sz="1800" dirty="0"/>
          </a:p>
        </p:txBody>
      </p:sp>
      <p:sp>
        <p:nvSpPr>
          <p:cNvPr id="128006" name="תיבת טקסט 12"/>
          <p:cNvSpPr txBox="1">
            <a:spLocks noChangeArrowheads="1"/>
          </p:cNvSpPr>
          <p:nvPr/>
        </p:nvSpPr>
        <p:spPr bwMode="auto">
          <a:xfrm>
            <a:off x="2744788" y="2543175"/>
            <a:ext cx="3654425" cy="177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lnSpc>
                <a:spcPct val="115000"/>
              </a:lnSpc>
              <a:spcAft>
                <a:spcPts val="1000"/>
              </a:spcAft>
            </a:pPr>
            <a:endParaRPr lang="he-IL" sz="1100">
              <a:latin typeface="Calibri" pitchFamily="34" charset="0"/>
              <a:cs typeface="Calibri" pitchFamily="34" charset="0"/>
            </a:endParaRPr>
          </a:p>
        </p:txBody>
      </p:sp>
      <p:pic>
        <p:nvPicPr>
          <p:cNvPr id="128007" name="תמונה 7" descr="0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3" y="2276475"/>
            <a:ext cx="54895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תמונה 7" descr="0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69900"/>
            <a:ext cx="468153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1775" y="511175"/>
            <a:ext cx="8183563" cy="28622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chemeClr val="tx2"/>
                </a:solidFill>
              </a:rPr>
              <a:t>שאלה 8:</a:t>
            </a:r>
            <a:r>
              <a:rPr lang="he-IL" dirty="0">
                <a:solidFill>
                  <a:schemeClr val="tx2"/>
                </a:solidFill>
                <a:latin typeface="Times New Roman" pitchFamily="18" charset="0"/>
                <a:cs typeface="Times New Roman" pitchFamily="18" charset="0"/>
              </a:rPr>
              <a:t> </a:t>
            </a:r>
            <a:r>
              <a:rPr lang="he-IL" dirty="0">
                <a:solidFill>
                  <a:schemeClr val="tx2"/>
                </a:solidFill>
                <a:latin typeface="Times New Roman" pitchFamily="18" charset="0"/>
                <a:cs typeface="Arial"/>
              </a:rPr>
              <a:t>בגרות </a:t>
            </a:r>
            <a:r>
              <a:rPr lang="he-IL" dirty="0">
                <a:solidFill>
                  <a:schemeClr val="tx2"/>
                </a:solidFill>
                <a:cs typeface="Arial"/>
              </a:rPr>
              <a:t>תשס"ו</a:t>
            </a:r>
          </a:p>
          <a:p>
            <a:pPr eaLnBrk="1" hangingPunct="1">
              <a:defRPr/>
            </a:pPr>
            <a:r>
              <a:rPr lang="he-IL" dirty="0">
                <a:solidFill>
                  <a:srgbClr val="1F497D"/>
                </a:solidFill>
              </a:rPr>
              <a:t>  </a:t>
            </a: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xfrm>
            <a:off x="-36513" y="6597650"/>
            <a:ext cx="2133601"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782A0A-FA3E-4853-8F95-1E2D9A98A543}" type="slidenum">
              <a:rPr lang="he-IL" sz="1100" smtClean="0">
                <a:solidFill>
                  <a:prstClr val="white">
                    <a:lumMod val="75000"/>
                  </a:prstClr>
                </a:solidFill>
              </a:rPr>
              <a:pPr fontAlgn="base">
                <a:spcBef>
                  <a:spcPct val="0"/>
                </a:spcBef>
                <a:spcAft>
                  <a:spcPct val="0"/>
                </a:spcAft>
                <a:defRPr/>
              </a:pPr>
              <a:t>22</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rgbClr val="FF6600"/>
                </a:solidFill>
                <a:ea typeface="+mn-ea"/>
              </a:rPr>
              <a:t>תשובה</a:t>
            </a:r>
            <a:endParaRPr lang="he-IL" sz="1800" dirty="0"/>
          </a:p>
        </p:txBody>
      </p:sp>
      <p:sp>
        <p:nvSpPr>
          <p:cNvPr id="8" name="Rectangle 12"/>
          <p:cNvSpPr/>
          <p:nvPr/>
        </p:nvSpPr>
        <p:spPr>
          <a:xfrm>
            <a:off x="304800" y="2727325"/>
            <a:ext cx="8370888" cy="39417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מספר </a:t>
            </a:r>
            <a:r>
              <a:rPr lang="he-IL" dirty="0">
                <a:solidFill>
                  <a:schemeClr val="tx1"/>
                </a:solidFill>
              </a:rPr>
              <a:t>החיידקים החיים – עקומה </a:t>
            </a:r>
            <a:r>
              <a:rPr lang="en-US" dirty="0">
                <a:solidFill>
                  <a:schemeClr val="tx1"/>
                </a:solidFill>
              </a:rPr>
              <a:t>II</a:t>
            </a:r>
            <a:r>
              <a:rPr lang="he-IL" dirty="0">
                <a:solidFill>
                  <a:schemeClr val="tx1"/>
                </a:solidFill>
              </a:rPr>
              <a:t>, ריכוז הגלוקוז – עקומה </a:t>
            </a:r>
            <a:r>
              <a:rPr lang="en-US" dirty="0">
                <a:solidFill>
                  <a:schemeClr val="tx1"/>
                </a:solidFill>
              </a:rPr>
              <a:t>I</a:t>
            </a:r>
            <a:r>
              <a:rPr lang="he-IL" dirty="0">
                <a:solidFill>
                  <a:schemeClr val="tx1"/>
                </a:solidFill>
              </a:rPr>
              <a:t>.</a:t>
            </a:r>
          </a:p>
          <a:p>
            <a:pPr>
              <a:defRPr/>
            </a:pPr>
            <a:r>
              <a:rPr lang="he-IL" dirty="0">
                <a:solidFill>
                  <a:schemeClr val="tx1"/>
                </a:solidFill>
              </a:rPr>
              <a:t>נימוק: בשלב ההשהיה, החיידקים מסתגלים למצע ואינם מתרבים, ולכן מספר החיידקים אינו משתנה וריכוז הגלוקוז כמעט אינו יורד. בשלב הגידול המעריכי החיידקים מתרבים בקצב מהיר, והם צורכים הרבה גלוקוז, ולכן מספר החיידקים עולה במהירות (שיפוע הגרף גדול), וריכוז הגלוקוז יורד בקיצוניות. בשלב העמידה מספר החיידקים המתים שווה למספר החיידקים שמתווספים, ולכן אין שינוי במספר החיידקים (הקו ישר), החיידקים צורכים גלוקוז ולכן ריכוז הגלוקוז ממשיך לרדת. בשלב התמותה מספר החיידקים קטן, ובו בזמן גם צריכת הגלוקוז קטנה, ולכן יש ירידה מתונה בשני הגרפים.</a:t>
            </a:r>
          </a:p>
          <a:p>
            <a:pPr>
              <a:defRPr/>
            </a:pPr>
            <a:endParaRPr lang="he-IL" dirty="0">
              <a:solidFill>
                <a:schemeClr val="tx1"/>
              </a:solidFill>
            </a:endParaRPr>
          </a:p>
          <a:p>
            <a:pPr>
              <a:defRPr/>
            </a:pPr>
            <a:r>
              <a:rPr lang="he-IL" dirty="0">
                <a:solidFill>
                  <a:schemeClr val="tx1"/>
                </a:solidFill>
              </a:rPr>
              <a:t>ב. בהעדר חמצן עקומת הגלוקוז תרד מהר יותר (שיפוע הגרף יהיה גדול יותר).</a:t>
            </a:r>
          </a:p>
          <a:p>
            <a:pPr>
              <a:defRPr/>
            </a:pPr>
            <a:r>
              <a:rPr lang="he-IL" dirty="0">
                <a:solidFill>
                  <a:schemeClr val="tx1"/>
                </a:solidFill>
              </a:rPr>
              <a:t>נימוק: נאמר שהחיידקים מתרבים באותו הקצב בנוכחות חמצן ובהעדר חמצן, כלומר הם זקוקים לאותה כמות אנרגיה. מפירוק </a:t>
            </a:r>
            <a:r>
              <a:rPr lang="he-IL" dirty="0" err="1">
                <a:solidFill>
                  <a:schemeClr val="tx1"/>
                </a:solidFill>
              </a:rPr>
              <a:t>גלוקוז</a:t>
            </a:r>
            <a:r>
              <a:rPr lang="he-IL" dirty="0">
                <a:solidFill>
                  <a:schemeClr val="tx1"/>
                </a:solidFill>
              </a:rPr>
              <a:t> ללא חמצן מפי</a:t>
            </a:r>
            <a:r>
              <a:rPr lang="he-IL" dirty="0">
                <a:solidFill>
                  <a:prstClr val="black"/>
                </a:solidFill>
              </a:rPr>
              <a:t>קים פחות אנרגיה, ולכן על מנת להפיק אותה כמות אנרגיה, יש צורך בפירוק יותר גלוקוז.</a:t>
            </a:r>
          </a:p>
          <a:p>
            <a:pPr>
              <a:defRPr/>
            </a:pPr>
            <a:endParaRPr lang="he-IL" dirty="0">
              <a:solidFill>
                <a:prstClr val="black"/>
              </a:solidFill>
            </a:endParaRPr>
          </a:p>
        </p:txBody>
      </p:sp>
      <p:sp>
        <p:nvSpPr>
          <p:cNvPr id="1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913" y="533579"/>
            <a:ext cx="818356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14:</a:t>
            </a:r>
          </a:p>
          <a:p>
            <a:pPr eaLnBrk="1" hangingPunct="1">
              <a:defRPr/>
            </a:pPr>
            <a:r>
              <a:rPr lang="he-IL" dirty="0">
                <a:solidFill>
                  <a:srgbClr val="1F497D"/>
                </a:solidFill>
              </a:rPr>
              <a:t>במפעלי החלב מייצרים יוגורט על ידי הוספת חיידקים מסוימים לחלב. החיידקים מפיקים אנרגיה מפירוק סוכר החלב לחומצת חלב (בתהליך נשימה ללא חמצן – תסיסה).</a:t>
            </a:r>
          </a:p>
          <a:p>
            <a:pPr eaLnBrk="1" hangingPunct="1">
              <a:defRPr/>
            </a:pPr>
            <a:r>
              <a:rPr lang="he-IL" dirty="0">
                <a:solidFill>
                  <a:srgbClr val="1F497D"/>
                </a:solidFill>
              </a:rPr>
              <a:t>הצטברות חומצת החלב גורמת לטעם החמוץ האופייני של היוגורט ולהקרשת החלב.</a:t>
            </a:r>
          </a:p>
          <a:p>
            <a:pPr eaLnBrk="1" hangingPunct="1">
              <a:defRPr/>
            </a:pPr>
            <a:r>
              <a:rPr lang="he-IL" dirty="0">
                <a:solidFill>
                  <a:srgbClr val="1F497D"/>
                </a:solidFill>
              </a:rPr>
              <a:t>א. משלב מסוים הצטברות חומצת החלב גורמת לעיכוב פעולת החיידקים עצמן. </a:t>
            </a:r>
          </a:p>
          <a:p>
            <a:pPr eaLnBrk="1" hangingPunct="1">
              <a:defRPr/>
            </a:pPr>
            <a:r>
              <a:rPr lang="he-IL" dirty="0">
                <a:solidFill>
                  <a:srgbClr val="1F497D"/>
                </a:solidFill>
              </a:rPr>
              <a:t>    הסבירו מדוע.</a:t>
            </a:r>
          </a:p>
          <a:p>
            <a:pPr eaLnBrk="1" hangingPunct="1">
              <a:defRPr/>
            </a:pPr>
            <a:r>
              <a:rPr lang="he-IL" dirty="0">
                <a:solidFill>
                  <a:srgbClr val="1F497D"/>
                </a:solidFill>
              </a:rPr>
              <a:t>ב. באילו משלבי גידול החיידקים השפעת העיכוב הכי משמעותית?</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150680F-FF94-426B-A6A3-6925E730F0C4}" type="slidenum">
              <a:rPr lang="he-IL" sz="1100" smtClean="0">
                <a:solidFill>
                  <a:prstClr val="white">
                    <a:lumMod val="75000"/>
                  </a:prstClr>
                </a:solidFill>
              </a:rPr>
              <a:pPr fontAlgn="base">
                <a:spcBef>
                  <a:spcPct val="0"/>
                </a:spcBef>
                <a:spcAft>
                  <a:spcPct val="0"/>
                </a:spcAft>
                <a:defRPr/>
              </a:pPr>
              <a:t>23</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chemeClr val="accent3"/>
                </a:solidFill>
                <a:ea typeface="+mn-ea"/>
              </a:rPr>
              <a:t>השפעת ה-</a:t>
            </a:r>
            <a:r>
              <a:rPr lang="en-US" sz="1800" b="1" dirty="0">
                <a:solidFill>
                  <a:schemeClr val="accent3"/>
                </a:solidFill>
                <a:ea typeface="+mn-ea"/>
              </a:rPr>
              <a:t>pH</a:t>
            </a:r>
            <a:r>
              <a:rPr lang="he-IL" sz="1800" b="1" dirty="0">
                <a:solidFill>
                  <a:schemeClr val="accent3"/>
                </a:solidFill>
                <a:ea typeface="+mn-ea"/>
              </a:rPr>
              <a:t> על גידול חיידקים</a:t>
            </a:r>
            <a:endParaRPr lang="he-IL" sz="1800" dirty="0">
              <a:solidFill>
                <a:schemeClr val="accent6">
                  <a:lumMod val="50000"/>
                  <a:lumOff val="50000"/>
                </a:schemeClr>
              </a:solidFill>
            </a:endParaRPr>
          </a:p>
        </p:txBody>
      </p:sp>
      <p:sp>
        <p:nvSpPr>
          <p:cNvPr id="7"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198736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5913" y="533579"/>
            <a:ext cx="8183562"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a:solidFill>
                  <a:srgbClr val="1F497D"/>
                </a:solidFill>
              </a:rPr>
              <a:t>שאלה 13:</a:t>
            </a:r>
          </a:p>
          <a:p>
            <a:pPr eaLnBrk="1" hangingPunct="1">
              <a:defRPr/>
            </a:pPr>
            <a:r>
              <a:rPr lang="he-IL" dirty="0">
                <a:solidFill>
                  <a:srgbClr val="1F497D"/>
                </a:solidFill>
              </a:rPr>
              <a:t>במפעלי החלב מייצרים יוגורט על ידי הוספת חיידקים מסוימים לחלב. החיידקים מפיקים אנרגיה מפירוק סוכר החלב לחומצת חלב (בתהליך נשימה ללא חמצן – תסיסה).</a:t>
            </a:r>
          </a:p>
          <a:p>
            <a:pPr eaLnBrk="1" hangingPunct="1">
              <a:defRPr/>
            </a:pPr>
            <a:r>
              <a:rPr lang="he-IL" dirty="0">
                <a:solidFill>
                  <a:srgbClr val="1F497D"/>
                </a:solidFill>
              </a:rPr>
              <a:t>הצטברות חומצת החלב גורמת לטעם החמוץ האופייני של היוגורט ולהקרשת החלב.</a:t>
            </a:r>
          </a:p>
          <a:p>
            <a:pPr eaLnBrk="1" hangingPunct="1">
              <a:defRPr/>
            </a:pPr>
            <a:r>
              <a:rPr lang="he-IL" dirty="0">
                <a:solidFill>
                  <a:srgbClr val="1F497D"/>
                </a:solidFill>
              </a:rPr>
              <a:t>א. משלב מסוים הצטברות חומצת החלב גורמת לעיכוב פעולת החיידקים עצמן. </a:t>
            </a:r>
          </a:p>
          <a:p>
            <a:pPr eaLnBrk="1" hangingPunct="1">
              <a:defRPr/>
            </a:pPr>
            <a:r>
              <a:rPr lang="he-IL" dirty="0">
                <a:solidFill>
                  <a:srgbClr val="1F497D"/>
                </a:solidFill>
              </a:rPr>
              <a:t>    הסבירו מדוע.</a:t>
            </a:r>
          </a:p>
          <a:p>
            <a:pPr eaLnBrk="1" hangingPunct="1">
              <a:defRPr/>
            </a:pPr>
            <a:r>
              <a:rPr lang="he-IL" dirty="0">
                <a:solidFill>
                  <a:srgbClr val="1F497D"/>
                </a:solidFill>
              </a:rPr>
              <a:t>ב. באילו משלבי גידול החיידקים השפעת העיכוב הכי משמעותית?</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150680F-FF94-426B-A6A3-6925E730F0C4}" type="slidenum">
              <a:rPr lang="he-IL" sz="1100" smtClean="0">
                <a:solidFill>
                  <a:prstClr val="white">
                    <a:lumMod val="75000"/>
                  </a:prstClr>
                </a:solidFill>
              </a:rPr>
              <a:pPr fontAlgn="base">
                <a:spcBef>
                  <a:spcPct val="0"/>
                </a:spcBef>
                <a:spcAft>
                  <a:spcPct val="0"/>
                </a:spcAft>
                <a:defRPr/>
              </a:pPr>
              <a:t>24</a:t>
            </a:fld>
            <a:endParaRPr lang="he-IL" sz="1100" dirty="0">
              <a:solidFill>
                <a:prstClr val="white">
                  <a:lumMod val="75000"/>
                </a:prstClr>
              </a:solidFill>
            </a:endParaRPr>
          </a:p>
        </p:txBody>
      </p:sp>
      <p:sp>
        <p:nvSpPr>
          <p:cNvPr id="9" name="כותרת 8"/>
          <p:cNvSpPr>
            <a:spLocks noGrp="1"/>
          </p:cNvSpPr>
          <p:nvPr>
            <p:ph type="title"/>
          </p:nvPr>
        </p:nvSpPr>
        <p:spPr>
          <a:xfrm>
            <a:off x="76200" y="26988"/>
            <a:ext cx="8439150" cy="439737"/>
          </a:xfrm>
        </p:spPr>
        <p:txBody>
          <a:bodyPr/>
          <a:lstStyle/>
          <a:p>
            <a:pPr fontAlgn="auto">
              <a:defRPr/>
            </a:pPr>
            <a:r>
              <a:rPr lang="he-IL" sz="1800" b="1" dirty="0">
                <a:solidFill>
                  <a:schemeClr val="accent3"/>
                </a:solidFill>
                <a:ea typeface="+mn-ea"/>
              </a:rPr>
              <a:t>השפעת ה-</a:t>
            </a:r>
            <a:r>
              <a:rPr lang="en-US" sz="1800" b="1" dirty="0">
                <a:solidFill>
                  <a:schemeClr val="accent3"/>
                </a:solidFill>
                <a:ea typeface="+mn-ea"/>
              </a:rPr>
              <a:t>pH</a:t>
            </a:r>
            <a:r>
              <a:rPr lang="he-IL" sz="1800" b="1" dirty="0">
                <a:solidFill>
                  <a:schemeClr val="accent3"/>
                </a:solidFill>
                <a:ea typeface="+mn-ea"/>
              </a:rPr>
              <a:t> על גידול חיידקים</a:t>
            </a:r>
            <a:endParaRPr lang="he-IL" sz="1800" dirty="0">
              <a:solidFill>
                <a:schemeClr val="accent6">
                  <a:lumMod val="50000"/>
                  <a:lumOff val="50000"/>
                </a:schemeClr>
              </a:solidFill>
            </a:endParaRPr>
          </a:p>
        </p:txBody>
      </p:sp>
      <p:sp>
        <p:nvSpPr>
          <p:cNvPr id="18" name="Rectangle 12"/>
          <p:cNvSpPr/>
          <p:nvPr/>
        </p:nvSpPr>
        <p:spPr>
          <a:xfrm>
            <a:off x="323528" y="3140968"/>
            <a:ext cx="8370888" cy="208823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הצטברות חומצת החלב גורמת להורדת ה-</a:t>
            </a:r>
            <a:r>
              <a:rPr lang="en-US" dirty="0">
                <a:solidFill>
                  <a:prstClr val="black"/>
                </a:solidFill>
              </a:rPr>
              <a:t>pH</a:t>
            </a:r>
            <a:r>
              <a:rPr lang="he-IL" dirty="0">
                <a:solidFill>
                  <a:prstClr val="black"/>
                </a:solidFill>
              </a:rPr>
              <a:t> בחיידקים בסביבתם (ה-</a:t>
            </a:r>
            <a:r>
              <a:rPr lang="en-US" dirty="0">
                <a:solidFill>
                  <a:prstClr val="black"/>
                </a:solidFill>
              </a:rPr>
              <a:t>pH</a:t>
            </a:r>
            <a:r>
              <a:rPr lang="he-IL" dirty="0">
                <a:solidFill>
                  <a:prstClr val="black"/>
                </a:solidFill>
              </a:rPr>
              <a:t> נעשה יותר חומצי). דרגת ה-</a:t>
            </a:r>
            <a:r>
              <a:rPr lang="en-US" dirty="0">
                <a:solidFill>
                  <a:prstClr val="black"/>
                </a:solidFill>
              </a:rPr>
              <a:t>pH</a:t>
            </a:r>
            <a:r>
              <a:rPr lang="he-IL" dirty="0">
                <a:solidFill>
                  <a:prstClr val="black"/>
                </a:solidFill>
              </a:rPr>
              <a:t> משפיעה על המבנה המרחבי של חלבוני החיידקים. ובין היתר על האנזימים שלהם. שינוי במבנה המרחבי של האנזימים, פוגע בפעילותם. ירידה בפעילות האנזימים המעורבים בתהליך התסיסה גורמת לירידה בקצב התהליך ואף להפסקתו.</a:t>
            </a:r>
          </a:p>
          <a:p>
            <a:pPr fontAlgn="auto">
              <a:spcBef>
                <a:spcPts val="0"/>
              </a:spcBef>
              <a:spcAft>
                <a:spcPts val="0"/>
              </a:spcAft>
              <a:defRPr/>
            </a:pPr>
            <a:r>
              <a:rPr lang="he-IL" dirty="0">
                <a:solidFill>
                  <a:prstClr val="black"/>
                </a:solidFill>
              </a:rPr>
              <a:t>ב. </a:t>
            </a:r>
            <a:r>
              <a:rPr lang="he-IL">
                <a:solidFill>
                  <a:prstClr val="black"/>
                </a:solidFill>
              </a:rPr>
              <a:t>בשלב </a:t>
            </a:r>
            <a:r>
              <a:rPr lang="he-IL" dirty="0">
                <a:solidFill>
                  <a:prstClr val="black"/>
                </a:solidFill>
              </a:rPr>
              <a:t>הגידול </a:t>
            </a:r>
            <a:r>
              <a:rPr lang="he-IL">
                <a:solidFill>
                  <a:prstClr val="black"/>
                </a:solidFill>
              </a:rPr>
              <a:t>היציב ובשלב </a:t>
            </a:r>
            <a:r>
              <a:rPr lang="he-IL" dirty="0">
                <a:solidFill>
                  <a:prstClr val="black"/>
                </a:solidFill>
              </a:rPr>
              <a:t>התמותה.</a:t>
            </a:r>
          </a:p>
        </p:txBody>
      </p:sp>
      <p:sp>
        <p:nvSpPr>
          <p:cNvPr id="7"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299397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484188"/>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החיידקים מתרבים בדרך של חלוקת תאים. תאי החיידקים הנוצרים לאחר החלוקה זהים לחלוטין לתא החיידק המקורי והם בעלי מטען גנטי זהה לו. </a:t>
            </a:r>
          </a:p>
          <a:p>
            <a:pPr eaLnBrk="1" hangingPunct="1">
              <a:defRPr/>
            </a:pPr>
            <a:r>
              <a:rPr lang="he-IL" dirty="0"/>
              <a:t>צורת זו של רבייה, המבוססת על חלוקת התאים לשניים ובלא יצירת תאי ביצה ותאי זרע, מכונה </a:t>
            </a:r>
            <a:r>
              <a:rPr lang="he-IL" dirty="0">
                <a:solidFill>
                  <a:schemeClr val="accent3"/>
                </a:solidFill>
              </a:rPr>
              <a:t>רבייה אל-זוויגית </a:t>
            </a:r>
            <a:r>
              <a:rPr lang="he-IL" dirty="0"/>
              <a:t>(אל-מינית).</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844ACD0-977C-45CB-9754-37824B86A932}" type="slidenum">
              <a:rPr lang="he-IL" sz="1100" smtClean="0">
                <a:solidFill>
                  <a:prstClr val="white">
                    <a:lumMod val="75000"/>
                  </a:prstClr>
                </a:solidFill>
              </a:rPr>
              <a:pPr fontAlgn="base">
                <a:spcBef>
                  <a:spcPct val="0"/>
                </a:spcBef>
                <a:spcAft>
                  <a:spcPct val="0"/>
                </a:spcAft>
                <a:defRPr/>
              </a:pPr>
              <a:t>3</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בתנאים מתאימים, חיידקים מתרבים בקצב מהיר</a:t>
            </a:r>
            <a:endParaRPr lang="he-IL" sz="1800" dirty="0">
              <a:solidFill>
                <a:schemeClr val="accent6">
                  <a:lumMod val="50000"/>
                  <a:lumOff val="50000"/>
                </a:schemeClr>
              </a:solidFill>
            </a:endParaRPr>
          </a:p>
        </p:txBody>
      </p:sp>
      <p:pic>
        <p:nvPicPr>
          <p:cNvPr id="94214" name="Picture 9" descr="File:Ecoli divid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844824"/>
            <a:ext cx="52371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479799" y="5506808"/>
            <a:ext cx="2062163" cy="30777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400" b="1" dirty="0"/>
              <a:t>חיידק </a:t>
            </a:r>
            <a:r>
              <a:rPr lang="en-US" sz="1400" b="1" dirty="0"/>
              <a:t>E.coli</a:t>
            </a:r>
            <a:r>
              <a:rPr lang="he-IL" sz="1400" b="1" dirty="0"/>
              <a:t> בחלוקה</a:t>
            </a:r>
          </a:p>
        </p:txBody>
      </p:sp>
      <p:sp>
        <p:nvSpPr>
          <p:cNvPr id="94216" name="מלבן 2"/>
          <p:cNvSpPr>
            <a:spLocks noChangeArrowheads="1"/>
          </p:cNvSpPr>
          <p:nvPr/>
        </p:nvSpPr>
        <p:spPr bwMode="auto">
          <a:xfrm>
            <a:off x="1403350" y="5348436"/>
            <a:ext cx="38147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a:lnSpc>
                <a:spcPct val="115000"/>
              </a:lnSpc>
              <a:spcAft>
                <a:spcPts val="1000"/>
              </a:spcAft>
            </a:pPr>
            <a:r>
              <a:rPr lang="en-US" sz="1000">
                <a:cs typeface="Times New Roman" pitchFamily="18" charset="0"/>
              </a:rPr>
              <a:t>CDC/ Evangeline Sowers, Janice Haney Carr</a:t>
            </a:r>
            <a:endParaRPr lang="en-US" sz="1000">
              <a:latin typeface="Calibri" pitchFamily="34" charset="0"/>
              <a:cs typeface="Times New Roman" pitchFamily="18" charset="0"/>
            </a:endParaRPr>
          </a:p>
        </p:txBody>
      </p:sp>
      <p:sp>
        <p:nvSpPr>
          <p:cNvPr id="12" name="Rectangle 3"/>
          <p:cNvSpPr/>
          <p:nvPr/>
        </p:nvSpPr>
        <p:spPr>
          <a:xfrm>
            <a:off x="467544" y="358626"/>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3830356-62B6-450B-993C-F45C8E357D65}" type="slidenum">
              <a:rPr lang="he-IL" sz="1100" smtClean="0">
                <a:solidFill>
                  <a:prstClr val="white">
                    <a:lumMod val="75000"/>
                  </a:prstClr>
                </a:solidFill>
              </a:rPr>
              <a:pPr fontAlgn="base">
                <a:spcBef>
                  <a:spcPct val="0"/>
                </a:spcBef>
                <a:spcAft>
                  <a:spcPct val="0"/>
                </a:spcAft>
                <a:defRPr/>
              </a:pPr>
              <a:t>4</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שלבי חלוקת תא החיידק</a:t>
            </a:r>
            <a:endParaRPr lang="he-IL" sz="1800" dirty="0">
              <a:solidFill>
                <a:schemeClr val="accent6">
                  <a:lumMod val="50000"/>
                  <a:lumOff val="50000"/>
                </a:schemeClr>
              </a:solidFill>
            </a:endParaRPr>
          </a:p>
        </p:txBody>
      </p:sp>
      <p:sp>
        <p:nvSpPr>
          <p:cNvPr id="12" name="TextBox 11"/>
          <p:cNvSpPr txBox="1"/>
          <p:nvPr/>
        </p:nvSpPr>
        <p:spPr>
          <a:xfrm>
            <a:off x="212725" y="692150"/>
            <a:ext cx="81835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a:t>שלבים בחלוקת תא חיידק</a:t>
            </a:r>
          </a:p>
        </p:txBody>
      </p:sp>
      <p:grpSp>
        <p:nvGrpSpPr>
          <p:cNvPr id="3" name="קבוצה 2"/>
          <p:cNvGrpSpPr/>
          <p:nvPr/>
        </p:nvGrpSpPr>
        <p:grpSpPr>
          <a:xfrm>
            <a:off x="539552" y="687713"/>
            <a:ext cx="4953000" cy="5909639"/>
            <a:chOff x="539552" y="564186"/>
            <a:chExt cx="4953000" cy="590963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150"/>
              <a:ext cx="4953000"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3113074" y="564186"/>
              <a:ext cx="1386918" cy="338554"/>
            </a:xfrm>
            <a:prstGeom prst="rect">
              <a:avLst/>
            </a:prstGeom>
          </p:spPr>
          <p:txBody>
            <a:bodyPr wrap="none">
              <a:spAutoFit/>
            </a:bodyPr>
            <a:lstStyle/>
            <a:p>
              <a:r>
                <a:rPr lang="he-IL" sz="1600" b="1" dirty="0">
                  <a:solidFill>
                    <a:schemeClr val="tx1">
                      <a:lumMod val="65000"/>
                      <a:lumOff val="35000"/>
                    </a:schemeClr>
                  </a:solidFill>
                </a:rPr>
                <a:t>מולקולת </a:t>
              </a:r>
              <a:r>
                <a:rPr lang="en-US" sz="1400" b="1" dirty="0">
                  <a:solidFill>
                    <a:schemeClr val="tx1">
                      <a:lumMod val="65000"/>
                      <a:lumOff val="35000"/>
                    </a:schemeClr>
                  </a:solidFill>
                </a:rPr>
                <a:t>DNA</a:t>
              </a:r>
              <a:endParaRPr lang="he-IL" sz="1400" b="1" dirty="0">
                <a:solidFill>
                  <a:schemeClr val="tx1">
                    <a:lumMod val="65000"/>
                    <a:lumOff val="35000"/>
                  </a:schemeClr>
                </a:solidFill>
              </a:endParaRPr>
            </a:p>
          </p:txBody>
        </p:sp>
        <p:sp>
          <p:nvSpPr>
            <p:cNvPr id="11" name="מלבן 10"/>
            <p:cNvSpPr/>
            <p:nvPr/>
          </p:nvSpPr>
          <p:spPr>
            <a:xfrm>
              <a:off x="3275856" y="1665240"/>
              <a:ext cx="1354858" cy="338554"/>
            </a:xfrm>
            <a:prstGeom prst="rect">
              <a:avLst/>
            </a:prstGeom>
            <a:solidFill>
              <a:schemeClr val="bg1"/>
            </a:solidFill>
          </p:spPr>
          <p:txBody>
            <a:bodyPr wrap="none">
              <a:spAutoFit/>
            </a:bodyPr>
            <a:lstStyle/>
            <a:p>
              <a:r>
                <a:rPr lang="he-IL" sz="1600" b="1" dirty="0">
                  <a:solidFill>
                    <a:schemeClr val="tx1">
                      <a:lumMod val="65000"/>
                      <a:lumOff val="35000"/>
                    </a:schemeClr>
                  </a:solidFill>
                </a:rPr>
                <a:t>שכפול ה-</a:t>
              </a:r>
              <a:r>
                <a:rPr lang="en-US" sz="1400" b="1" dirty="0">
                  <a:solidFill>
                    <a:schemeClr val="tx1">
                      <a:lumMod val="65000"/>
                      <a:lumOff val="35000"/>
                    </a:schemeClr>
                  </a:solidFill>
                </a:rPr>
                <a:t>DNA</a:t>
              </a:r>
              <a:endParaRPr lang="he-IL" sz="1400" b="1" dirty="0">
                <a:solidFill>
                  <a:schemeClr val="tx1">
                    <a:lumMod val="65000"/>
                    <a:lumOff val="35000"/>
                  </a:schemeClr>
                </a:solidFill>
              </a:endParaRPr>
            </a:p>
          </p:txBody>
        </p:sp>
      </p:grpSp>
      <p:sp>
        <p:nvSpPr>
          <p:cNvPr id="10"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476250"/>
            <a:ext cx="8183563" cy="56324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לעתים יש צורך לגדל חיידקים בתנאים מלאכותיים במעבדה, כדי להשתמש בהם ובתוצריהם, וכדי לזהות אותם.</a:t>
            </a:r>
          </a:p>
          <a:p>
            <a:pPr eaLnBrk="1" hangingPunct="1">
              <a:defRPr/>
            </a:pPr>
            <a:endParaRPr lang="he-IL" dirty="0"/>
          </a:p>
          <a:p>
            <a:pPr eaLnBrk="1" hangingPunct="1">
              <a:defRPr/>
            </a:pPr>
            <a:r>
              <a:rPr lang="he-IL" dirty="0"/>
              <a:t>להלן כמה דוגמאות:</a:t>
            </a:r>
          </a:p>
          <a:p>
            <a:pPr eaLnBrk="1" hangingPunct="1">
              <a:defRPr/>
            </a:pPr>
            <a:r>
              <a:rPr lang="he-IL" b="1" dirty="0">
                <a:solidFill>
                  <a:schemeClr val="accent3"/>
                </a:solidFill>
              </a:rPr>
              <a:t>א. זיהוי גורמי מחלה</a:t>
            </a:r>
          </a:p>
          <a:p>
            <a:pPr eaLnBrk="1" hangingPunct="1">
              <a:defRPr/>
            </a:pPr>
            <a:r>
              <a:rPr lang="he-IL" dirty="0"/>
              <a:t>    זיהוי חיידקים ומיקרואורגניזמים אחרים במשטחי גרון, ובבדיקות שתן וצואה.</a:t>
            </a:r>
          </a:p>
          <a:p>
            <a:pPr eaLnBrk="1" hangingPunct="1">
              <a:defRPr/>
            </a:pPr>
            <a:endParaRPr lang="he-IL" dirty="0"/>
          </a:p>
          <a:p>
            <a:pPr eaLnBrk="1" hangingPunct="1">
              <a:defRPr/>
            </a:pPr>
            <a:r>
              <a:rPr lang="he-IL" b="1" dirty="0">
                <a:solidFill>
                  <a:schemeClr val="accent3"/>
                </a:solidFill>
              </a:rPr>
              <a:t>ב. קביעת איכות המזון </a:t>
            </a:r>
          </a:p>
          <a:p>
            <a:pPr eaLnBrk="1" hangingPunct="1">
              <a:defRPr/>
            </a:pPr>
            <a:r>
              <a:rPr lang="he-IL" dirty="0"/>
              <a:t>    במפעלי ייצור מזון לוקחים דגימות מזון לצורך בדיקות, לזיהוי חיידקים </a:t>
            </a:r>
            <a:r>
              <a:rPr lang="he-IL" dirty="0" err="1"/>
              <a:t>ומיקרואורניזמים</a:t>
            </a:r>
            <a:r>
              <a:rPr lang="he-IL" dirty="0"/>
              <a:t>    </a:t>
            </a:r>
          </a:p>
          <a:p>
            <a:pPr eaLnBrk="1" hangingPunct="1">
              <a:defRPr/>
            </a:pPr>
            <a:r>
              <a:rPr lang="he-IL" dirty="0"/>
              <a:t>    אחרים ולקביעת כמותם. משרד הבריאות קבע תקן להרכב המיקרואורגניזמים ולכמות </a:t>
            </a:r>
          </a:p>
          <a:p>
            <a:pPr eaLnBrk="1" hangingPunct="1">
              <a:defRPr/>
            </a:pPr>
            <a:r>
              <a:rPr lang="he-IL" dirty="0"/>
              <a:t>    המרבית שלהם המותרת במזון. לדוגמה, במזון לתינוקות התקן מחמיר מאוד.</a:t>
            </a:r>
          </a:p>
          <a:p>
            <a:pPr eaLnBrk="1" hangingPunct="1">
              <a:defRPr/>
            </a:pPr>
            <a:endParaRPr lang="he-IL" dirty="0"/>
          </a:p>
          <a:p>
            <a:pPr eaLnBrk="1" hangingPunct="1">
              <a:defRPr/>
            </a:pPr>
            <a:r>
              <a:rPr lang="he-IL" b="1" dirty="0">
                <a:solidFill>
                  <a:schemeClr val="accent3"/>
                </a:solidFill>
              </a:rPr>
              <a:t>ג. שימוש בתעשייה</a:t>
            </a:r>
          </a:p>
          <a:p>
            <a:pPr eaLnBrk="1" hangingPunct="1">
              <a:defRPr/>
            </a:pPr>
            <a:r>
              <a:rPr lang="he-IL" dirty="0"/>
              <a:t>    בתעשיית מוצרי החלב מגדלים תרביות של חיידקי חומצת חלב.</a:t>
            </a:r>
          </a:p>
          <a:p>
            <a:pPr eaLnBrk="1" hangingPunct="1">
              <a:defRPr/>
            </a:pPr>
            <a:r>
              <a:rPr lang="he-IL" dirty="0"/>
              <a:t>    בתעשיית התרופות מגדלים חיידקים שהוכנס אליהם גן ליצירת אינסולין, בתהליכים של     </a:t>
            </a:r>
          </a:p>
          <a:p>
            <a:pPr eaLnBrk="1" hangingPunct="1">
              <a:defRPr/>
            </a:pPr>
            <a:r>
              <a:rPr lang="he-IL" dirty="0"/>
              <a:t>    הנדסה גנטית.</a:t>
            </a:r>
          </a:p>
          <a:p>
            <a:pPr eaLnBrk="1" hangingPunct="1">
              <a:defRPr/>
            </a:pPr>
            <a:endParaRPr lang="he-IL" dirty="0">
              <a:solidFill>
                <a:srgbClr val="1F497D"/>
              </a:solidFill>
            </a:endParaRPr>
          </a:p>
          <a:p>
            <a:pPr eaLnBrk="1" hangingPunct="1">
              <a:defRPr/>
            </a:pPr>
            <a:r>
              <a:rPr lang="he-IL" b="1" dirty="0">
                <a:solidFill>
                  <a:schemeClr val="accent3"/>
                </a:solidFill>
              </a:rPr>
              <a:t>ד. שימוש במחקר</a:t>
            </a:r>
          </a:p>
          <a:p>
            <a:pPr eaLnBrk="1" hangingPunct="1">
              <a:defRPr/>
            </a:pPr>
            <a:r>
              <a:rPr lang="he-IL" dirty="0"/>
              <a:t>    לדוגמה: מעבירים גנים של בני אדם לחיידקים על מנת ללמוד על פי השינוי שחל בחיידקים  </a:t>
            </a:r>
          </a:p>
          <a:p>
            <a:pPr eaLnBrk="1" hangingPunct="1">
              <a:defRPr/>
            </a:pPr>
            <a:r>
              <a:rPr lang="he-IL" dirty="0"/>
              <a:t>    ועל פי החלבון הנוצר מהם את תפקוד הגנים.</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B6FB4E9-5A6C-4912-B744-6E05379D395A}" type="slidenum">
              <a:rPr lang="he-IL" sz="1100" smtClean="0">
                <a:solidFill>
                  <a:prstClr val="white">
                    <a:lumMod val="75000"/>
                  </a:prstClr>
                </a:solidFill>
              </a:rPr>
              <a:pPr fontAlgn="base">
                <a:spcBef>
                  <a:spcPct val="0"/>
                </a:spcBef>
                <a:spcAft>
                  <a:spcPct val="0"/>
                </a:spcAft>
                <a:defRPr/>
              </a:pPr>
              <a:t>5</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לשם מה מגדלים חיידקים במעבדה? </a:t>
            </a:r>
            <a:endParaRPr lang="he-IL" sz="1800" dirty="0">
              <a:solidFill>
                <a:schemeClr val="accent6">
                  <a:lumMod val="50000"/>
                  <a:lumOff val="50000"/>
                </a:schemeClr>
              </a:solidFill>
            </a:endParaRPr>
          </a:p>
        </p:txBody>
      </p:sp>
      <p:sp>
        <p:nvSpPr>
          <p:cNvPr id="7" name="Rectangle 3"/>
          <p:cNvSpPr/>
          <p:nvPr/>
        </p:nvSpPr>
        <p:spPr>
          <a:xfrm>
            <a:off x="467544" y="358626"/>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3213" y="419100"/>
            <a:ext cx="8183562" cy="31400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מצע מזון מוצק מורכב מאגר. האגר הוא חומר דמוי ג'לטין המופק מאצות. ממיסים אותו </a:t>
            </a:r>
          </a:p>
          <a:p>
            <a:pPr eaLnBrk="1" hangingPunct="1">
              <a:defRPr/>
            </a:pPr>
            <a:r>
              <a:rPr lang="he-IL" dirty="0"/>
              <a:t>במים חמים, מוסיפים לו את חומרי המזון הנחוצים ושופכים לצלחת פטרי. כאשר האגר מתקרר הוא נקרש ונוצרת שכבה מוצקה. יתרון האגר הוא שמעט מאוד חיידקים מפרקים אותו, ולכן הוא נשאר שלם והחיידקים גדלים עליו.</a:t>
            </a:r>
          </a:p>
          <a:p>
            <a:pPr eaLnBrk="1" hangingPunct="1">
              <a:defRPr/>
            </a:pPr>
            <a:endParaRPr lang="he-IL" dirty="0"/>
          </a:p>
          <a:p>
            <a:pPr eaLnBrk="1" hangingPunct="1">
              <a:defRPr/>
            </a:pPr>
            <a:r>
              <a:rPr lang="he-IL" dirty="0"/>
              <a:t>זורעים את החיידקים, ומדגירים את הצלחת בתנאי טמפרטורה מתאימים.</a:t>
            </a:r>
          </a:p>
          <a:p>
            <a:pPr eaLnBrk="1" hangingPunct="1">
              <a:defRPr/>
            </a:pPr>
            <a:r>
              <a:rPr lang="he-IL" dirty="0"/>
              <a:t>לאחר ימים מספר, מופיעות מושבות על האגר. </a:t>
            </a:r>
            <a:r>
              <a:rPr lang="he-IL" dirty="0">
                <a:solidFill>
                  <a:schemeClr val="accent3"/>
                </a:solidFill>
              </a:rPr>
              <a:t>כל מושבה מורכבת ממין אחד של חיידק. </a:t>
            </a:r>
          </a:p>
          <a:p>
            <a:pPr eaLnBrk="1" hangingPunct="1">
              <a:defRPr/>
            </a:pPr>
            <a:r>
              <a:rPr lang="he-IL" dirty="0">
                <a:solidFill>
                  <a:schemeClr val="accent3"/>
                </a:solidFill>
              </a:rPr>
              <a:t>כל הפרטים במושבה זהים במטענם הגנטי, כי מקורם בתא חיידק אחד</a:t>
            </a:r>
            <a:r>
              <a:rPr lang="he-IL" dirty="0">
                <a:solidFill>
                  <a:srgbClr val="1F497D"/>
                </a:solidFill>
              </a:rPr>
              <a:t>.</a:t>
            </a:r>
          </a:p>
          <a:p>
            <a:pPr eaLnBrk="1" hangingPunct="1">
              <a:defRPr/>
            </a:pPr>
            <a:r>
              <a:rPr lang="he-IL" dirty="0"/>
              <a:t>לכל מין חיידק יש מושבה ייחודית, השונה בצורתה, בצבעה, במרקמה ולעתים גם בריחה ממושבות של מינים אחרים, ולפיכך בדיקת תכונות המושבות , היא אחת הדרכים לזיהוי </a:t>
            </a:r>
          </a:p>
          <a:p>
            <a:pPr eaLnBrk="1" hangingPunct="1">
              <a:defRPr/>
            </a:pPr>
            <a:r>
              <a:rPr lang="he-IL" dirty="0"/>
              <a:t>מין החיידק.</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C59C634-1DAA-4EC1-B7B7-ECA0F0779EF3}" type="slidenum">
              <a:rPr lang="he-IL" sz="1100" smtClean="0">
                <a:solidFill>
                  <a:prstClr val="white">
                    <a:lumMod val="75000"/>
                  </a:prstClr>
                </a:solidFill>
              </a:rPr>
              <a:pPr fontAlgn="base">
                <a:spcBef>
                  <a:spcPct val="0"/>
                </a:spcBef>
                <a:spcAft>
                  <a:spcPct val="0"/>
                </a:spcAft>
                <a:defRPr/>
              </a:pPr>
              <a:t>6</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מצע מזון מוצק</a:t>
            </a:r>
            <a:endParaRPr lang="he-IL" sz="1800" dirty="0"/>
          </a:p>
        </p:txBody>
      </p:sp>
      <p:sp>
        <p:nvSpPr>
          <p:cNvPr id="13" name="TextBox 12"/>
          <p:cNvSpPr txBox="1"/>
          <p:nvPr/>
        </p:nvSpPr>
        <p:spPr>
          <a:xfrm>
            <a:off x="303213" y="6407150"/>
            <a:ext cx="8183562" cy="368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צלחת הפטרי מכילה מושבות חיידקים מסוגים שונים וכן מושבות של פטריות עובש.</a:t>
            </a:r>
          </a:p>
        </p:txBody>
      </p:sp>
      <p:grpSp>
        <p:nvGrpSpPr>
          <p:cNvPr id="100359" name="קבוצה 1"/>
          <p:cNvGrpSpPr>
            <a:grpSpLocks/>
          </p:cNvGrpSpPr>
          <p:nvPr/>
        </p:nvGrpSpPr>
        <p:grpSpPr bwMode="auto">
          <a:xfrm>
            <a:off x="2555875" y="3281363"/>
            <a:ext cx="4802188" cy="3019425"/>
            <a:chOff x="2205038" y="3280612"/>
            <a:chExt cx="4802236" cy="3019425"/>
          </a:xfrm>
        </p:grpSpPr>
        <p:pic>
          <p:nvPicPr>
            <p:cNvPr id="10036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038" y="3280612"/>
              <a:ext cx="36004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580097" y="4923674"/>
              <a:ext cx="1427177" cy="3381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a:t>פטריית עובש</a:t>
              </a:r>
            </a:p>
          </p:txBody>
        </p:sp>
        <p:cxnSp>
          <p:nvCxnSpPr>
            <p:cNvPr id="14" name="מחבר חץ ישר 13"/>
            <p:cNvCxnSpPr/>
            <p:nvPr/>
          </p:nvCxnSpPr>
          <p:spPr>
            <a:xfrm flipH="1">
              <a:off x="4989541" y="5091949"/>
              <a:ext cx="809633"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00360" name="מלבן 2"/>
          <p:cNvSpPr>
            <a:spLocks noChangeArrowheads="1"/>
          </p:cNvSpPr>
          <p:nvPr/>
        </p:nvSpPr>
        <p:spPr bwMode="auto">
          <a:xfrm>
            <a:off x="2582863" y="6242050"/>
            <a:ext cx="170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latin typeface="Calibri" pitchFamily="34" charset="0"/>
                <a:cs typeface="Calibri" pitchFamily="34" charset="0"/>
              </a:rPr>
              <a:t>©istockphoto.com/Zirafek</a:t>
            </a:r>
          </a:p>
        </p:txBody>
      </p:sp>
      <p:sp>
        <p:nvSpPr>
          <p:cNvPr id="15" name="Rectangle 3"/>
          <p:cNvSpPr/>
          <p:nvPr/>
        </p:nvSpPr>
        <p:spPr>
          <a:xfrm>
            <a:off x="467544" y="358626"/>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תמונה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1974850"/>
            <a:ext cx="6815137"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9100" y="444500"/>
            <a:ext cx="8183563" cy="17541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מצע גידול נוזלי מורכב ממים ומחומרי מזון ואינו מכיל אגר, ולכן הוא נשאר נוזלי.</a:t>
            </a:r>
          </a:p>
          <a:p>
            <a:pPr eaLnBrk="1" hangingPunct="1">
              <a:defRPr/>
            </a:pPr>
            <a:r>
              <a:rPr lang="he-IL" dirty="0"/>
              <a:t>מכניסים את החיידקים לכלי המכיל את מצע המזון ושמים אותו בתנאי טמפרטורה מתאימים, בדרך כלל במכשיר המטלטל אותו.</a:t>
            </a:r>
          </a:p>
          <a:p>
            <a:pPr eaLnBrk="1" hangingPunct="1">
              <a:defRPr/>
            </a:pPr>
            <a:r>
              <a:rPr lang="he-IL" dirty="0"/>
              <a:t>החיידקים מתרבים אך אינם נשארים צמודים זה לזה, ולכן אינם יוצרים מושבות כמו במצע המזון המוצק, אלא מתפזרים בכלי. העלייה במספר החיידקים מתבטאת בעכירות. </a:t>
            </a:r>
          </a:p>
          <a:p>
            <a:pPr eaLnBrk="1" hangingPunct="1">
              <a:defRPr/>
            </a:pPr>
            <a:r>
              <a:rPr lang="he-IL" dirty="0"/>
              <a:t>ככל שמספר החיידקים עולה, כך עכירות הנוזל גדלה. </a:t>
            </a:r>
          </a:p>
        </p:txBody>
      </p:sp>
      <p:sp>
        <p:nvSpPr>
          <p:cNvPr id="21515" name="Slide Number Placeholder 15"/>
          <p:cNvSpPr>
            <a:spLocks noGrp="1"/>
          </p:cNvSpPr>
          <p:nvPr>
            <p:ph type="sldNum" sz="quarter" idx="12"/>
          </p:nvPr>
        </p:nvSpPr>
        <p:spPr bwMode="auto">
          <a:xfrm>
            <a:off x="107950" y="6613525"/>
            <a:ext cx="576263" cy="24447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393F566-ABF1-4540-A60C-423F546CA619}" type="slidenum">
              <a:rPr lang="he-IL" sz="1100" smtClean="0">
                <a:solidFill>
                  <a:prstClr val="white">
                    <a:lumMod val="75000"/>
                  </a:prstClr>
                </a:solidFill>
              </a:rPr>
              <a:pPr fontAlgn="base">
                <a:spcBef>
                  <a:spcPct val="0"/>
                </a:spcBef>
                <a:spcAft>
                  <a:spcPct val="0"/>
                </a:spcAft>
                <a:defRPr/>
              </a:pPr>
              <a:t>7</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מצע מזון נוזלי</a:t>
            </a:r>
            <a:endParaRPr lang="he-IL" sz="1800" dirty="0">
              <a:solidFill>
                <a:schemeClr val="accent6">
                  <a:lumMod val="50000"/>
                  <a:lumOff val="50000"/>
                </a:schemeClr>
              </a:solidFill>
            </a:endParaRPr>
          </a:p>
        </p:txBody>
      </p:sp>
      <p:sp>
        <p:nvSpPr>
          <p:cNvPr id="8" name="TextBox 7"/>
          <p:cNvSpPr txBox="1"/>
          <p:nvPr/>
        </p:nvSpPr>
        <p:spPr>
          <a:xfrm>
            <a:off x="6280150" y="6392863"/>
            <a:ext cx="1827213"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ספקטרופוטומטר</a:t>
            </a:r>
          </a:p>
        </p:txBody>
      </p:sp>
      <p:pic>
        <p:nvPicPr>
          <p:cNvPr id="1013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275" y="5192713"/>
            <a:ext cx="1768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מלבן 1"/>
          <p:cNvSpPr>
            <a:spLocks noChangeArrowheads="1"/>
          </p:cNvSpPr>
          <p:nvPr/>
        </p:nvSpPr>
        <p:spPr bwMode="auto">
          <a:xfrm>
            <a:off x="6240463" y="6188075"/>
            <a:ext cx="20891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algn="l" rtl="0">
              <a:lnSpc>
                <a:spcPct val="115000"/>
              </a:lnSpc>
              <a:spcAft>
                <a:spcPts val="1000"/>
              </a:spcAft>
            </a:pPr>
            <a:r>
              <a:rPr lang="en-US" sz="1100">
                <a:latin typeface="Calibri" pitchFamily="34" charset="0"/>
                <a:cs typeface="Times New Roman" pitchFamily="18" charset="0"/>
              </a:rPr>
              <a:t>Skorpion87</a:t>
            </a:r>
            <a:r>
              <a:rPr lang="en-US" sz="1100">
                <a:cs typeface="Times New Roman" pitchFamily="18" charset="0"/>
              </a:rPr>
              <a:t> </a:t>
            </a:r>
            <a:r>
              <a:rPr lang="en-US" sz="1100">
                <a:latin typeface="Calibri" pitchFamily="34" charset="0"/>
                <a:cs typeface="Times New Roman" pitchFamily="18" charset="0"/>
              </a:rPr>
              <a:t>at </a:t>
            </a:r>
            <a:r>
              <a:rPr lang="en-US" sz="1100" u="sng">
                <a:solidFill>
                  <a:srgbClr val="0000FF"/>
                </a:solidFill>
                <a:latin typeface="Calibri" pitchFamily="34" charset="0"/>
                <a:cs typeface="Times New Roman" pitchFamily="18" charset="0"/>
                <a:hlinkClick r:id="rId4"/>
              </a:rPr>
              <a:t>Wikimedia</a:t>
            </a:r>
            <a:endParaRPr lang="en-US" sz="1100">
              <a:latin typeface="Calibri" pitchFamily="34" charset="0"/>
              <a:cs typeface="Times New Roman" pitchFamily="18" charset="0"/>
            </a:endParaRPr>
          </a:p>
        </p:txBody>
      </p:sp>
      <p:pic>
        <p:nvPicPr>
          <p:cNvPr id="101386" name="תמונה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4551363"/>
            <a:ext cx="4851400"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מחבר חץ ישר 6"/>
          <p:cNvCxnSpPr/>
          <p:nvPr/>
        </p:nvCxnSpPr>
        <p:spPr>
          <a:xfrm>
            <a:off x="1930400" y="4149725"/>
            <a:ext cx="5905500" cy="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799388" y="3963988"/>
            <a:ext cx="501650"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זמן</a:t>
            </a:r>
          </a:p>
        </p:txBody>
      </p:sp>
      <p:sp>
        <p:nvSpPr>
          <p:cNvPr id="17" name="TextBox 16"/>
          <p:cNvSpPr txBox="1"/>
          <p:nvPr/>
        </p:nvSpPr>
        <p:spPr>
          <a:xfrm>
            <a:off x="4846638" y="6223000"/>
            <a:ext cx="730250" cy="3381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a:t>גלאי</a:t>
            </a:r>
          </a:p>
        </p:txBody>
      </p:sp>
      <p:sp>
        <p:nvSpPr>
          <p:cNvPr id="18" name="TextBox 17"/>
          <p:cNvSpPr txBox="1"/>
          <p:nvPr/>
        </p:nvSpPr>
        <p:spPr>
          <a:xfrm>
            <a:off x="2736850" y="6188075"/>
            <a:ext cx="1277938" cy="5842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he-IL" sz="1600" dirty="0"/>
              <a:t>דגימת נוזל </a:t>
            </a:r>
          </a:p>
          <a:p>
            <a:pPr algn="ctr" eaLnBrk="1" hangingPunct="1">
              <a:defRPr/>
            </a:pPr>
            <a:r>
              <a:rPr lang="he-IL" sz="1600" dirty="0"/>
              <a:t>מכלי הגידול</a:t>
            </a:r>
          </a:p>
        </p:txBody>
      </p:sp>
      <p:sp>
        <p:nvSpPr>
          <p:cNvPr id="19" name="TextBox 18"/>
          <p:cNvSpPr txBox="1"/>
          <p:nvPr/>
        </p:nvSpPr>
        <p:spPr>
          <a:xfrm>
            <a:off x="1187450" y="6223000"/>
            <a:ext cx="1090613" cy="3381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a:t>מקור אור</a:t>
            </a:r>
          </a:p>
        </p:txBody>
      </p:sp>
      <p:sp>
        <p:nvSpPr>
          <p:cNvPr id="101392" name="מלבן 9"/>
          <p:cNvSpPr>
            <a:spLocks noChangeArrowheads="1"/>
          </p:cNvSpPr>
          <p:nvPr/>
        </p:nvSpPr>
        <p:spPr bwMode="auto">
          <a:xfrm>
            <a:off x="274638" y="4343400"/>
            <a:ext cx="8472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אפשר למדוד את עכירות הנוזל במכשיר מיוחד הנקרא ספקטרופוטומטר, ובדרך זו לאמוד את מספר החיידקים בכל שלב.</a:t>
            </a:r>
          </a:p>
        </p:txBody>
      </p:sp>
      <p:sp>
        <p:nvSpPr>
          <p:cNvPr id="20" name="Rectangle 3"/>
          <p:cNvSpPr/>
          <p:nvPr/>
        </p:nvSpPr>
        <p:spPr>
          <a:xfrm>
            <a:off x="467544" y="358626"/>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5600" y="428625"/>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במקרים רבים כאשר מגדלים חיידקים, חשוב לדעת את מספרם.</a:t>
            </a:r>
          </a:p>
          <a:p>
            <a:pPr eaLnBrk="1" hangingPunct="1">
              <a:defRPr/>
            </a:pPr>
            <a:r>
              <a:rPr lang="he-IL" dirty="0"/>
              <a:t>להלן תיאור של שלוש שיטות לספירת חיידקים, יתרונותיהן וחסרונותיהן. בכל שלוש השיטות נמדדת דגימה מתרבית החיידקים. לעתים, בשל מספר החיידקים העצום, יש צורך למהול את התרבית, לספור את החיידקים ואחר כך לחשב את מספרם בדגימה המקורית.</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D87F69E-2611-4C17-ADE2-1A3923AA0F54}" type="slidenum">
              <a:rPr lang="he-IL" sz="1100" smtClean="0">
                <a:solidFill>
                  <a:prstClr val="white">
                    <a:lumMod val="75000"/>
                  </a:prstClr>
                </a:solidFill>
              </a:rPr>
              <a:pPr fontAlgn="base">
                <a:spcBef>
                  <a:spcPct val="0"/>
                </a:spcBef>
                <a:spcAft>
                  <a:spcPct val="0"/>
                </a:spcAft>
                <a:defRPr/>
              </a:pPr>
              <a:t>8</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rgbClr val="FF6600"/>
                </a:solidFill>
                <a:ea typeface="+mn-ea"/>
              </a:rPr>
              <a:t>שיטות לספירת חיידקים</a:t>
            </a:r>
            <a:endParaRPr lang="he-IL" sz="1800" dirty="0">
              <a:solidFill>
                <a:schemeClr val="accent6">
                  <a:lumMod val="50000"/>
                  <a:lumOff val="50000"/>
                </a:schemeClr>
              </a:solidFill>
            </a:endParaRPr>
          </a:p>
        </p:txBody>
      </p:sp>
      <p:graphicFrame>
        <p:nvGraphicFramePr>
          <p:cNvPr id="5" name="טבלה 4"/>
          <p:cNvGraphicFramePr>
            <a:graphicFrameLocks noGrp="1"/>
          </p:cNvGraphicFramePr>
          <p:nvPr/>
        </p:nvGraphicFramePr>
        <p:xfrm>
          <a:off x="620714" y="1773238"/>
          <a:ext cx="7918449" cy="4754608"/>
        </p:xfrm>
        <a:graphic>
          <a:graphicData uri="http://schemas.openxmlformats.org/drawingml/2006/table">
            <a:tbl>
              <a:tblPr rtl="1" firstRow="1" bandRow="1">
                <a:tableStyleId>{5940675A-B579-460E-94D1-54222C63F5DA}</a:tableStyleId>
              </a:tblPr>
              <a:tblGrid>
                <a:gridCol w="1381161">
                  <a:extLst>
                    <a:ext uri="{9D8B030D-6E8A-4147-A177-3AD203B41FA5}">
                      <a16:colId xmlns:a16="http://schemas.microsoft.com/office/drawing/2014/main" val="20000"/>
                    </a:ext>
                  </a:extLst>
                </a:gridCol>
                <a:gridCol w="3478576">
                  <a:extLst>
                    <a:ext uri="{9D8B030D-6E8A-4147-A177-3AD203B41FA5}">
                      <a16:colId xmlns:a16="http://schemas.microsoft.com/office/drawing/2014/main" val="20001"/>
                    </a:ext>
                  </a:extLst>
                </a:gridCol>
                <a:gridCol w="1507325">
                  <a:extLst>
                    <a:ext uri="{9D8B030D-6E8A-4147-A177-3AD203B41FA5}">
                      <a16:colId xmlns:a16="http://schemas.microsoft.com/office/drawing/2014/main" val="20002"/>
                    </a:ext>
                  </a:extLst>
                </a:gridCol>
                <a:gridCol w="1551387">
                  <a:extLst>
                    <a:ext uri="{9D8B030D-6E8A-4147-A177-3AD203B41FA5}">
                      <a16:colId xmlns:a16="http://schemas.microsoft.com/office/drawing/2014/main" val="20003"/>
                    </a:ext>
                  </a:extLst>
                </a:gridCol>
              </a:tblGrid>
              <a:tr h="640006">
                <a:tc>
                  <a:txBody>
                    <a:bodyPr/>
                    <a:lstStyle/>
                    <a:p>
                      <a:pPr rtl="1"/>
                      <a:r>
                        <a:rPr lang="he-IL" sz="1800" dirty="0">
                          <a:solidFill>
                            <a:schemeClr val="tx1"/>
                          </a:solidFill>
                        </a:rPr>
                        <a:t>השיטה</a:t>
                      </a:r>
                    </a:p>
                  </a:txBody>
                  <a:tcPr marL="91433" marR="91433" marT="45686" marB="45686"/>
                </a:tc>
                <a:tc>
                  <a:txBody>
                    <a:bodyPr/>
                    <a:lstStyle/>
                    <a:p>
                      <a:pPr rtl="1"/>
                      <a:r>
                        <a:rPr lang="he-IL" sz="1800" dirty="0">
                          <a:solidFill>
                            <a:schemeClr val="tx1"/>
                          </a:solidFill>
                        </a:rPr>
                        <a:t>תיאור</a:t>
                      </a:r>
                    </a:p>
                  </a:txBody>
                  <a:tcPr marL="91433" marR="91433" marT="45686" marB="45686"/>
                </a:tc>
                <a:tc>
                  <a:txBody>
                    <a:bodyPr/>
                    <a:lstStyle/>
                    <a:p>
                      <a:pPr rtl="1"/>
                      <a:r>
                        <a:rPr lang="he-IL" sz="1800" dirty="0">
                          <a:solidFill>
                            <a:schemeClr val="tx1"/>
                          </a:solidFill>
                        </a:rPr>
                        <a:t>יתרונות </a:t>
                      </a:r>
                    </a:p>
                    <a:p>
                      <a:pPr rtl="1"/>
                      <a:r>
                        <a:rPr lang="he-IL" sz="1800" dirty="0">
                          <a:solidFill>
                            <a:schemeClr val="tx1"/>
                          </a:solidFill>
                        </a:rPr>
                        <a:t>השיטה </a:t>
                      </a:r>
                    </a:p>
                  </a:txBody>
                  <a:tcPr marL="91433" marR="91433" marT="45686" marB="45686"/>
                </a:tc>
                <a:tc>
                  <a:txBody>
                    <a:bodyPr/>
                    <a:lstStyle/>
                    <a:p>
                      <a:pPr rtl="1"/>
                      <a:r>
                        <a:rPr lang="he-IL" sz="1800" dirty="0">
                          <a:solidFill>
                            <a:schemeClr val="tx1"/>
                          </a:solidFill>
                        </a:rPr>
                        <a:t>חסרונות השיטה</a:t>
                      </a:r>
                    </a:p>
                  </a:txBody>
                  <a:tcPr marL="91433" marR="91433" marT="45686" marB="45686"/>
                </a:tc>
                <a:extLst>
                  <a:ext uri="{0D108BD9-81ED-4DB2-BD59-A6C34878D82A}">
                    <a16:rowId xmlns:a16="http://schemas.microsoft.com/office/drawing/2014/main" val="10000"/>
                  </a:ext>
                </a:extLst>
              </a:tr>
              <a:tr h="1188641">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ספירה ישירה </a:t>
                      </a: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בעזרת מיקרוסקופ</a:t>
                      </a:r>
                    </a:p>
                    <a:p>
                      <a:pPr rtl="1"/>
                      <a:endParaRPr lang="he-IL" sz="1800" dirty="0">
                        <a:solidFill>
                          <a:schemeClr val="tx1"/>
                        </a:solidFill>
                      </a:endParaRPr>
                    </a:p>
                  </a:txBody>
                  <a:tcPr marL="91433" marR="91433" marT="45686" marB="45686"/>
                </a:tc>
                <a:tc>
                  <a:txBody>
                    <a:bodyPr/>
                    <a:lstStyle/>
                    <a:p>
                      <a:pPr rtl="1"/>
                      <a:r>
                        <a:rPr lang="he-IL" sz="1800" dirty="0">
                          <a:solidFill>
                            <a:schemeClr val="tx1"/>
                          </a:solidFill>
                        </a:rPr>
                        <a:t>מתבוננים דרך המיקרוסקופ בחיידקים המצויים על לוח זכוכית מחולק לתאים, וסופרים את מספר החיידקים בכל תא.</a:t>
                      </a:r>
                    </a:p>
                  </a:txBody>
                  <a:tcPr marL="91433" marR="91433" marT="45686" marB="45686"/>
                </a:tc>
                <a:tc>
                  <a:txBody>
                    <a:bodyPr/>
                    <a:lstStyle/>
                    <a:p>
                      <a:pPr rtl="1"/>
                      <a:r>
                        <a:rPr lang="he-IL" sz="1800" dirty="0">
                          <a:solidFill>
                            <a:schemeClr val="tx1"/>
                          </a:solidFill>
                        </a:rPr>
                        <a:t>מהירה</a:t>
                      </a:r>
                    </a:p>
                  </a:txBody>
                  <a:tcPr marL="91433" marR="91433" marT="45686" marB="45686"/>
                </a:tc>
                <a:tc>
                  <a:txBody>
                    <a:bodyPr/>
                    <a:lstStyle/>
                    <a:p>
                      <a:pPr rtl="1"/>
                      <a:r>
                        <a:rPr lang="he-IL" sz="1800" dirty="0">
                          <a:solidFill>
                            <a:schemeClr val="tx1"/>
                          </a:solidFill>
                        </a:rPr>
                        <a:t>נספרים גם חיידקים מתים</a:t>
                      </a:r>
                    </a:p>
                  </a:txBody>
                  <a:tcPr marL="91433" marR="91433" marT="45686" marB="45686"/>
                </a:tc>
                <a:extLst>
                  <a:ext uri="{0D108BD9-81ED-4DB2-BD59-A6C34878D82A}">
                    <a16:rowId xmlns:a16="http://schemas.microsoft.com/office/drawing/2014/main" val="10001"/>
                  </a:ext>
                </a:extLst>
              </a:tr>
              <a:tr h="1737275">
                <a:tc>
                  <a:txBody>
                    <a:bodyPr/>
                    <a:lstStyle/>
                    <a:p>
                      <a:pPr rtl="1"/>
                      <a:r>
                        <a:rPr kumimoji="0" lang="he-IL"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ספירת חיידקים חיים</a:t>
                      </a:r>
                      <a:endParaRPr lang="he-IL" sz="1800" dirty="0">
                        <a:solidFill>
                          <a:schemeClr val="tx1"/>
                        </a:solidFill>
                      </a:endParaRPr>
                    </a:p>
                  </a:txBody>
                  <a:tcPr marL="91433" marR="91433" marT="45686" marB="45686"/>
                </a:tc>
                <a:tc>
                  <a:txBody>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זורעים את החיידקים על צלחת פטרי. מחכים כמה ימים וסופרים את מספר המושבות (כזכור, כל מושבה מקורה בחיידק אחד).</a:t>
                      </a:r>
                    </a:p>
                    <a:p>
                      <a:pPr rtl="1"/>
                      <a:endParaRPr lang="he-IL" sz="1800" dirty="0">
                        <a:solidFill>
                          <a:schemeClr val="tx1"/>
                        </a:solidFill>
                      </a:endParaRPr>
                    </a:p>
                    <a:p>
                      <a:pPr rtl="1"/>
                      <a:endParaRPr lang="he-IL" sz="1800" dirty="0">
                        <a:solidFill>
                          <a:schemeClr val="tx1"/>
                        </a:solidFill>
                      </a:endParaRPr>
                    </a:p>
                  </a:txBody>
                  <a:tcPr marL="91433" marR="91433" marT="45686" marB="45686"/>
                </a:tc>
                <a:tc>
                  <a:txBody>
                    <a:bodyPr/>
                    <a:lstStyle/>
                    <a:p>
                      <a:pPr rtl="1"/>
                      <a:r>
                        <a:rPr lang="he-IL" sz="1800" dirty="0">
                          <a:solidFill>
                            <a:schemeClr val="tx1"/>
                          </a:solidFill>
                        </a:rPr>
                        <a:t>נספרים רק חיידקים חיים</a:t>
                      </a:r>
                    </a:p>
                  </a:txBody>
                  <a:tcPr marL="91433" marR="91433" marT="45686" marB="45686"/>
                </a:tc>
                <a:tc>
                  <a:txBody>
                    <a:bodyPr/>
                    <a:lstStyle/>
                    <a:p>
                      <a:pPr rtl="1"/>
                      <a:r>
                        <a:rPr lang="he-IL" sz="1800" dirty="0">
                          <a:solidFill>
                            <a:schemeClr val="tx1"/>
                          </a:solidFill>
                        </a:rPr>
                        <a:t>אִטית</a:t>
                      </a:r>
                      <a:r>
                        <a:rPr lang="he-IL" sz="1800" baseline="0" dirty="0">
                          <a:solidFill>
                            <a:schemeClr val="tx1"/>
                          </a:solidFill>
                        </a:rPr>
                        <a:t> – דרוש זמן עד שהמושבות גדלות.</a:t>
                      </a:r>
                      <a:endParaRPr lang="he-IL" sz="1800" dirty="0">
                        <a:solidFill>
                          <a:schemeClr val="tx1"/>
                        </a:solidFill>
                      </a:endParaRPr>
                    </a:p>
                  </a:txBody>
                  <a:tcPr marL="91433" marR="91433" marT="45686" marB="45686"/>
                </a:tc>
                <a:extLst>
                  <a:ext uri="{0D108BD9-81ED-4DB2-BD59-A6C34878D82A}">
                    <a16:rowId xmlns:a16="http://schemas.microsoft.com/office/drawing/2014/main" val="10002"/>
                  </a:ext>
                </a:extLst>
              </a:tr>
              <a:tr h="1188641">
                <a:tc>
                  <a:txBody>
                    <a:bodyPr/>
                    <a:lstStyle/>
                    <a:p>
                      <a:pPr rtl="1"/>
                      <a:r>
                        <a:rPr kumimoji="0" lang="he-IL"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אומדן בעזרת בדיקת עכירות </a:t>
                      </a:r>
                      <a:endParaRPr lang="he-IL" sz="1800" dirty="0">
                        <a:solidFill>
                          <a:schemeClr val="tx1"/>
                        </a:solidFill>
                      </a:endParaRPr>
                    </a:p>
                  </a:txBody>
                  <a:tcPr marL="91433" marR="91433" marT="45686" marB="45686"/>
                </a:tc>
                <a:tc>
                  <a:txBody>
                    <a:bodyPr/>
                    <a:lstStyle/>
                    <a:p>
                      <a:pPr rtl="1"/>
                      <a:r>
                        <a:rPr kumimoji="0" lang="he-IL"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בעזרת מכשיר ספטרופוטומטר המודד את מידת העכירות</a:t>
                      </a:r>
                      <a:endParaRPr lang="he-IL" sz="1800" dirty="0">
                        <a:solidFill>
                          <a:schemeClr val="tx1"/>
                        </a:solidFill>
                      </a:endParaRPr>
                    </a:p>
                  </a:txBody>
                  <a:tcPr marL="91433" marR="91433" marT="45686" marB="45686"/>
                </a:tc>
                <a:tc>
                  <a:txBody>
                    <a:bodyPr/>
                    <a:lstStyle/>
                    <a:p>
                      <a:pPr rtl="1"/>
                      <a:r>
                        <a:rPr lang="he-IL" sz="1800" dirty="0">
                          <a:solidFill>
                            <a:schemeClr val="tx1"/>
                          </a:solidFill>
                        </a:rPr>
                        <a:t>יעילה ומהירה. לא נדרשת עבודה רבה</a:t>
                      </a:r>
                    </a:p>
                  </a:txBody>
                  <a:tcPr marL="91433" marR="91433" marT="45686" marB="45686"/>
                </a:tc>
                <a:tc>
                  <a:txBody>
                    <a:bodyPr/>
                    <a:lstStyle/>
                    <a:p>
                      <a:pPr rtl="1"/>
                      <a:r>
                        <a:rPr lang="he-IL" sz="1800" dirty="0">
                          <a:solidFill>
                            <a:schemeClr val="tx1"/>
                          </a:solidFill>
                        </a:rPr>
                        <a:t>נספרים גם חיידקים מתים, שאף הם גורמים לעכירות</a:t>
                      </a:r>
                    </a:p>
                  </a:txBody>
                  <a:tcPr marL="91433" marR="91433" marT="45686" marB="45686"/>
                </a:tc>
                <a:extLst>
                  <a:ext uri="{0D108BD9-81ED-4DB2-BD59-A6C34878D82A}">
                    <a16:rowId xmlns:a16="http://schemas.microsoft.com/office/drawing/2014/main" val="10003"/>
                  </a:ext>
                </a:extLst>
              </a:tr>
            </a:tbl>
          </a:graphicData>
        </a:graphic>
      </p:graphicFrame>
      <p:sp>
        <p:nvSpPr>
          <p:cNvPr id="7" name="Rectangle 3"/>
          <p:cNvSpPr/>
          <p:nvPr/>
        </p:nvSpPr>
        <p:spPr>
          <a:xfrm>
            <a:off x="467544" y="358626"/>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484188"/>
            <a:ext cx="8183563"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בתנאים טובים, חיידקים יכולים להתחלק כל עשרים דקות. פרק זמן זה, הדרוש לחיידק אחד כדי להתחלק לשניים, נקרא</a:t>
            </a:r>
            <a:r>
              <a:rPr lang="he-IL" dirty="0">
                <a:solidFill>
                  <a:srgbClr val="1F497D"/>
                </a:solidFill>
              </a:rPr>
              <a:t> </a:t>
            </a:r>
            <a:r>
              <a:rPr lang="he-IL" dirty="0">
                <a:solidFill>
                  <a:schemeClr val="accent3"/>
                </a:solidFill>
              </a:rPr>
              <a:t>זמן דור</a:t>
            </a:r>
            <a:r>
              <a:rPr lang="he-IL" dirty="0">
                <a:solidFill>
                  <a:srgbClr val="1F497D"/>
                </a:solidFill>
              </a:rPr>
              <a:t>.</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30F540-FEA0-4DC3-B690-A260A2EF90D7}" type="slidenum">
              <a:rPr lang="he-IL" sz="1100" smtClean="0">
                <a:solidFill>
                  <a:prstClr val="white">
                    <a:lumMod val="75000"/>
                  </a:prstClr>
                </a:solidFill>
              </a:rPr>
              <a:pPr fontAlgn="base">
                <a:spcBef>
                  <a:spcPct val="0"/>
                </a:spcBef>
                <a:spcAft>
                  <a:spcPct val="0"/>
                </a:spcAft>
                <a:defRPr/>
              </a:pPr>
              <a:t>9</a:t>
            </a:fld>
            <a:endParaRPr lang="he-IL" sz="1100" dirty="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a:solidFill>
                  <a:schemeClr val="accent3"/>
                </a:solidFill>
                <a:ea typeface="+mn-ea"/>
              </a:rPr>
              <a:t>בטבע </a:t>
            </a:r>
            <a:r>
              <a:rPr lang="he-IL" sz="1800" b="1" dirty="0">
                <a:solidFill>
                  <a:schemeClr val="accent3"/>
                </a:solidFill>
              </a:rPr>
              <a:t>יש </a:t>
            </a:r>
            <a:r>
              <a:rPr lang="he-IL" sz="1800" b="1" dirty="0">
                <a:solidFill>
                  <a:srgbClr val="FF6600"/>
                </a:solidFill>
                <a:ea typeface="+mn-ea"/>
              </a:rPr>
              <a:t>גורמים המגבילים את קצב ההתרבות של החיידקים</a:t>
            </a:r>
            <a:endParaRPr lang="he-IL" sz="1800" dirty="0">
              <a:solidFill>
                <a:schemeClr val="accent6">
                  <a:lumMod val="50000"/>
                  <a:lumOff val="50000"/>
                </a:schemeClr>
              </a:solidFill>
            </a:endParaRPr>
          </a:p>
        </p:txBody>
      </p:sp>
      <p:sp>
        <p:nvSpPr>
          <p:cNvPr id="7" name="TextBox 6"/>
          <p:cNvSpPr txBox="1"/>
          <p:nvPr/>
        </p:nvSpPr>
        <p:spPr>
          <a:xfrm>
            <a:off x="392113" y="5503863"/>
            <a:ext cx="8183562"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a:t>אם קצב זה היה ממשיך לאורך זמן, בתוך תקופה קצרה היה כדור הארץ מתכסה בטונות של חיידקים. ואולם במציאות אין הדבר קורה, מכיוון שבטבע קיימים גורמים המגבילים את קצב הגידול כגון: התמעטות חומרי המזון, הצטברות חומרי פסולת רעילים, שינוי בדרגת החומציות של המצע ותחרות עם מיקרואורגניזמים אחרים.</a:t>
            </a:r>
          </a:p>
        </p:txBody>
      </p:sp>
      <p:pic>
        <p:nvPicPr>
          <p:cNvPr id="1146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100138"/>
            <a:ext cx="540067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7544" y="404664"/>
            <a:ext cx="8213725" cy="4603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2885</Words>
  <Application>Microsoft Office PowerPoint</Application>
  <PresentationFormat>On-screen Show (4:3)</PresentationFormat>
  <Paragraphs>353</Paragraphs>
  <Slides>24</Slides>
  <Notes>3</Notes>
  <HiddenSlides>0</HiddenSlides>
  <MMClips>0</MMClips>
  <ScaleCrop>false</ScaleCrop>
  <HeadingPairs>
    <vt:vector size="6" baseType="variant">
      <vt:variant>
        <vt:lpstr>Fonts Used</vt:lpstr>
      </vt:variant>
      <vt:variant>
        <vt:i4>4</vt:i4>
      </vt:variant>
      <vt:variant>
        <vt:lpstr>Theme</vt:lpstr>
      </vt:variant>
      <vt:variant>
        <vt:i4>19</vt:i4>
      </vt:variant>
      <vt:variant>
        <vt:lpstr>Slide Titles</vt:lpstr>
      </vt:variant>
      <vt:variant>
        <vt:i4>24</vt:i4>
      </vt:variant>
    </vt:vector>
  </HeadingPairs>
  <TitlesOfParts>
    <vt:vector size="47" baseType="lpstr">
      <vt:lpstr>Aharoni</vt:lpstr>
      <vt:lpstr>Arial</vt:lpstr>
      <vt:lpstr>Calibri</vt:lpstr>
      <vt:lpstr>Times New Roman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PowerPoint Presentation</vt:lpstr>
      <vt:lpstr>בתנאים מתאימים, חיידקים מתרבים בקצב מהיר מאוד</vt:lpstr>
      <vt:lpstr>בתנאים מתאימים, חיידקים מתרבים בקצב מהיר</vt:lpstr>
      <vt:lpstr>שלבי חלוקת תא החיידק</vt:lpstr>
      <vt:lpstr>לשם מה מגדלים חיידקים במעבדה? </vt:lpstr>
      <vt:lpstr>מצע מזון מוצק</vt:lpstr>
      <vt:lpstr>מצע מזון נוזלי</vt:lpstr>
      <vt:lpstr>שיטות לספירת חיידקים</vt:lpstr>
      <vt:lpstr>בטבע יש גורמים המגבילים את קצב ההתרבות של החיידקים</vt:lpstr>
      <vt:lpstr>שלבי הגידול של חיידקים – גרף</vt:lpstr>
      <vt:lpstr>שלבי הגידול של חיידקים – הסבר השלבים</vt:lpstr>
      <vt:lpstr>מדוע משתמשים בציר Y לוגריתמי לתיאור עקומת הגידול?</vt:lpstr>
      <vt:lpstr>שאלה 4</vt:lpstr>
      <vt:lpstr>שאלה</vt:lpstr>
      <vt:lpstr>שאלה 5: השפעות סוג מצע המזון (עשיר/דל) על עקומת הגידול</vt:lpstr>
      <vt:lpstr>תשובה: ההעברה מקרקע מזון עשיר לדל גורמת להתארכות שלב ההשהיה </vt:lpstr>
      <vt:lpstr>שאלה 6: (בשילוב עם שלבי החקר המדעי*): השפעת הטמפרטורה על עקומת הגידול</vt:lpstr>
      <vt:lpstr>תשובה</vt:lpstr>
      <vt:lpstr>שאלה 7: כימוסטאט</vt:lpstr>
      <vt:lpstr>תשובה</vt:lpstr>
      <vt:lpstr>שאלה 8: הקשר בין שלבי עקומת הגידול לבין השינויים בריכוז הגלוקוז במצע</vt:lpstr>
      <vt:lpstr>תשובה</vt:lpstr>
      <vt:lpstr>השפעת ה-pH על גידול חיידקים</vt:lpstr>
      <vt:lpstr>השפעת ה-pH על גידול חיידקים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nati shafir</cp:lastModifiedBy>
  <cp:revision>789</cp:revision>
  <dcterms:created xsi:type="dcterms:W3CDTF">2010-09-05T07:07:37Z</dcterms:created>
  <dcterms:modified xsi:type="dcterms:W3CDTF">2024-05-08T15:45:21Z</dcterms:modified>
</cp:coreProperties>
</file>