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65" r:id="rId3"/>
    <p:sldId id="258" r:id="rId4"/>
    <p:sldId id="257" r:id="rId5"/>
    <p:sldId id="261" r:id="rId6"/>
    <p:sldId id="260" r:id="rId7"/>
    <p:sldId id="262" r:id="rId8"/>
    <p:sldId id="263" r:id="rId9"/>
    <p:sldId id="264" r:id="rId10"/>
    <p:sldId id="266" r:id="rId11"/>
    <p:sldId id="267" r:id="rId12"/>
    <p:sldId id="26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ndex.php?curid=5998274" TargetMode="External"/><Relationship Id="rId2" Type="http://schemas.openxmlformats.org/officeDocument/2006/relationships/hyperlink" Target="https://commons.wikimedia.org/w/index.php?curid=944154" TargetMode="External"/><Relationship Id="rId1" Type="http://schemas.openxmlformats.org/officeDocument/2006/relationships/slideLayout" Target="../slideLayouts/slideLayout2.xml"/><Relationship Id="rId4" Type="http://schemas.openxmlformats.org/officeDocument/2006/relationships/hyperlink" Target="https://commons.wikimedia.org/w/index.php?curid=24497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wikipedia.org/wiki/%D7%9E%D7%95%D7%A8%D7%99%D7%A5_%D7%90%D7%95%D7%A4%D7%A0%D7%94%D7%99%D7%99%D7%9D"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589213" y="2350827"/>
            <a:ext cx="8915399" cy="2262781"/>
          </a:xfrm>
        </p:spPr>
        <p:txBody>
          <a:bodyPr>
            <a:normAutofit/>
          </a:bodyPr>
          <a:lstStyle/>
          <a:p>
            <a:pPr algn="r"/>
            <a:r>
              <a:rPr lang="he-IL" sz="4000" dirty="0" smtClean="0"/>
              <a:t>השפעת האמנציפציה על החברה היהודית</a:t>
            </a:r>
            <a:br>
              <a:rPr lang="he-IL" sz="4000" dirty="0" smtClean="0"/>
            </a:br>
            <a:r>
              <a:rPr lang="he-IL" sz="2800" dirty="0" smtClean="0"/>
              <a:t>(פרק 9)</a:t>
            </a:r>
            <a:endParaRPr lang="he-IL" sz="4000" dirty="0"/>
          </a:p>
        </p:txBody>
      </p:sp>
      <p:sp>
        <p:nvSpPr>
          <p:cNvPr id="3" name="כותרת משנה 2"/>
          <p:cNvSpPr>
            <a:spLocks noGrp="1"/>
          </p:cNvSpPr>
          <p:nvPr>
            <p:ph type="subTitle" idx="1"/>
          </p:nvPr>
        </p:nvSpPr>
        <p:spPr/>
        <p:txBody>
          <a:bodyPr/>
          <a:lstStyle/>
          <a:p>
            <a:r>
              <a:rPr lang="he-IL" sz="2000" b="1" dirty="0" smtClean="0"/>
              <a:t>בעקבות משה מנדלסון ומאוריצי גוטליב</a:t>
            </a:r>
          </a:p>
          <a:p>
            <a:r>
              <a:rPr lang="he-IL" b="1" dirty="0" smtClean="0"/>
              <a:t>עורך מצגת: צבי שחר</a:t>
            </a:r>
            <a:endParaRPr lang="he-IL" b="1"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18" y="1374256"/>
            <a:ext cx="4470400" cy="1625600"/>
          </a:xfrm>
          <a:prstGeom prst="rect">
            <a:avLst/>
          </a:prstGeom>
        </p:spPr>
      </p:pic>
    </p:spTree>
    <p:extLst>
      <p:ext uri="{BB962C8B-B14F-4D97-AF65-F5344CB8AC3E}">
        <p14:creationId xmlns:p14="http://schemas.microsoft.com/office/powerpoint/2010/main" val="3700194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מאוריצי גוטליב (1856 - 1879)</a:t>
            </a:r>
            <a:endParaRPr lang="he-IL" dirty="0"/>
          </a:p>
        </p:txBody>
      </p:sp>
      <p:sp>
        <p:nvSpPr>
          <p:cNvPr id="3" name="מציין מיקום תוכן 2"/>
          <p:cNvSpPr>
            <a:spLocks noGrp="1"/>
          </p:cNvSpPr>
          <p:nvPr>
            <p:ph idx="1"/>
          </p:nvPr>
        </p:nvSpPr>
        <p:spPr>
          <a:xfrm>
            <a:off x="2589212" y="1905000"/>
            <a:ext cx="8915400" cy="4386618"/>
          </a:xfrm>
        </p:spPr>
        <p:txBody>
          <a:bodyPr>
            <a:normAutofit lnSpcReduction="10000"/>
          </a:bodyPr>
          <a:lstStyle/>
          <a:p>
            <a:r>
              <a:rPr lang="he-IL" dirty="0" smtClean="0"/>
              <a:t>נולד בגליציה שבאוסטריה, למשפחה שומרת מצוות המשויכת ל'מחנה השילוב'.</a:t>
            </a:r>
          </a:p>
          <a:p>
            <a:r>
              <a:rPr lang="he-IL" b="1" dirty="0" smtClean="0">
                <a:solidFill>
                  <a:srgbClr val="FF0000"/>
                </a:solidFill>
              </a:rPr>
              <a:t>מה ניתן ללמוד משמו </a:t>
            </a:r>
            <a:r>
              <a:rPr lang="he-IL" b="1" dirty="0">
                <a:solidFill>
                  <a:srgbClr val="FF0000"/>
                </a:solidFill>
              </a:rPr>
              <a:t>של </a:t>
            </a:r>
            <a:r>
              <a:rPr lang="he-IL" b="1" dirty="0" smtClean="0">
                <a:solidFill>
                  <a:srgbClr val="FF0000"/>
                </a:solidFill>
              </a:rPr>
              <a:t>גוטליב </a:t>
            </a:r>
            <a:r>
              <a:rPr lang="he-IL" b="1" dirty="0" smtClean="0">
                <a:solidFill>
                  <a:schemeClr val="tx1"/>
                </a:solidFill>
              </a:rPr>
              <a:t>(</a:t>
            </a:r>
            <a:r>
              <a:rPr lang="he-IL" b="1" dirty="0">
                <a:solidFill>
                  <a:schemeClr val="tx1"/>
                </a:solidFill>
              </a:rPr>
              <a:t>משה-מאוריצי) </a:t>
            </a:r>
            <a:r>
              <a:rPr lang="he-IL" b="1" dirty="0" smtClean="0">
                <a:solidFill>
                  <a:srgbClr val="FF0000"/>
                </a:solidFill>
              </a:rPr>
              <a:t>ומהדרך בה הציג את זהותו?</a:t>
            </a:r>
          </a:p>
          <a:p>
            <a:pPr marL="0" indent="0">
              <a:buNone/>
            </a:pPr>
            <a:endParaRPr lang="he-IL" dirty="0" smtClean="0"/>
          </a:p>
          <a:p>
            <a:pPr marL="0" indent="0">
              <a:buNone/>
            </a:pPr>
            <a:r>
              <a:rPr lang="he-IL" dirty="0"/>
              <a:t> </a:t>
            </a:r>
            <a:r>
              <a:rPr lang="he-IL" dirty="0" smtClean="0"/>
              <a:t>       </a:t>
            </a:r>
            <a:r>
              <a:rPr lang="he-IL" dirty="0" smtClean="0">
                <a:latin typeface="Guttman Frank" panose="02010401010101010101" pitchFamily="2" charset="-79"/>
                <a:cs typeface="Guttman Frank" panose="02010401010101010101" pitchFamily="2" charset="-79"/>
              </a:rPr>
              <a:t> "</a:t>
            </a:r>
            <a:r>
              <a:rPr lang="he-IL" dirty="0">
                <a:latin typeface="Guttman Frank" panose="02010401010101010101" pitchFamily="2" charset="-79"/>
                <a:cs typeface="Guttman Frank" panose="02010401010101010101" pitchFamily="2" charset="-79"/>
              </a:rPr>
              <a:t>פולני הנני ויהודי, ומשתוקק אני לפעול למען השניים, כן יהי רצון הא-ל</a:t>
            </a:r>
            <a:r>
              <a:rPr lang="he-IL" dirty="0" smtClean="0">
                <a:latin typeface="Guttman Frank" panose="02010401010101010101" pitchFamily="2" charset="-79"/>
                <a:cs typeface="Guttman Frank" panose="02010401010101010101" pitchFamily="2" charset="-79"/>
              </a:rPr>
              <a:t>"</a:t>
            </a:r>
          </a:p>
          <a:p>
            <a:pPr marL="0" indent="0">
              <a:buNone/>
            </a:pPr>
            <a:endParaRPr lang="he-IL" dirty="0">
              <a:latin typeface="Guttman Frank" panose="02010401010101010101" pitchFamily="2" charset="-79"/>
              <a:cs typeface="Guttman Frank" panose="02010401010101010101" pitchFamily="2" charset="-79"/>
            </a:endParaRPr>
          </a:p>
          <a:p>
            <a:r>
              <a:rPr lang="he-IL" dirty="0"/>
              <a:t>התעצב כמי שזהויות שונות – תרבותיות ולאומיות – שוכנות בו זו לצד </a:t>
            </a:r>
            <a:r>
              <a:rPr lang="he-IL" dirty="0" smtClean="0"/>
              <a:t>זו.</a:t>
            </a:r>
          </a:p>
          <a:p>
            <a:r>
              <a:rPr lang="he-IL" dirty="0" smtClean="0"/>
              <a:t>מאוריצי למד בחדר המסורתי, ולאחר מכן בבי"ס יסודי נוצרי, בגימנסיה פולנית, באקדמיה לאומנות </a:t>
            </a:r>
            <a:r>
              <a:rPr lang="he-IL" dirty="0" err="1" smtClean="0"/>
              <a:t>בוינה</a:t>
            </a:r>
            <a:r>
              <a:rPr lang="he-IL" dirty="0" smtClean="0"/>
              <a:t>, ובבי"ס לאומנות </a:t>
            </a:r>
            <a:r>
              <a:rPr lang="he-IL" dirty="0" err="1" smtClean="0"/>
              <a:t>בקרקוב</a:t>
            </a:r>
            <a:r>
              <a:rPr lang="he-IL" dirty="0" smtClean="0"/>
              <a:t>.</a:t>
            </a:r>
          </a:p>
          <a:p>
            <a:r>
              <a:rPr lang="he-IL" dirty="0" smtClean="0"/>
              <a:t>נפטר בגיל 23 לאחר תקופה של דיכאון ומלנכוליה כתוצאה מאהבה נכזבת.</a:t>
            </a:r>
          </a:p>
          <a:p>
            <a:endParaRPr lang="he-IL" dirty="0"/>
          </a:p>
          <a:p>
            <a:pPr marL="0" lvl="0" indent="0" algn="ctr">
              <a:buClr>
                <a:srgbClr val="A53010"/>
              </a:buClr>
              <a:buNone/>
            </a:pPr>
            <a:r>
              <a:rPr lang="he-IL" sz="2800" b="1" dirty="0" smtClean="0">
                <a:solidFill>
                  <a:srgbClr val="FF0000"/>
                </a:solidFill>
              </a:rPr>
              <a:t>האם לאור כל זאת השילוב אפשרי???</a:t>
            </a:r>
            <a:endParaRPr lang="he-IL" dirty="0">
              <a:solidFill>
                <a:prstClr val="black">
                  <a:lumMod val="75000"/>
                  <a:lumOff val="25000"/>
                </a:prstClr>
              </a:solidFill>
              <a:latin typeface="Guttman Yad-Brush" panose="02010401010101010101" pitchFamily="2" charset="-79"/>
              <a:cs typeface="Guttman Yad-Brush" panose="02010401010101010101" pitchFamily="2" charset="-79"/>
            </a:endParaRPr>
          </a:p>
          <a:p>
            <a:endParaRPr lang="he-IL" dirty="0" smtClean="0"/>
          </a:p>
          <a:p>
            <a:endParaRPr lang="he-IL" dirty="0" smtClean="0"/>
          </a:p>
          <a:p>
            <a:pPr marL="0" indent="0">
              <a:buNone/>
            </a:pPr>
            <a:endParaRPr lang="he-IL" dirty="0"/>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20047" r="21080"/>
          <a:stretch/>
        </p:blipFill>
        <p:spPr>
          <a:xfrm>
            <a:off x="1252285" y="624110"/>
            <a:ext cx="2245791" cy="2860966"/>
          </a:xfrm>
          <a:prstGeom prst="ellipse">
            <a:avLst/>
          </a:prstGeom>
          <a:ln>
            <a:noFill/>
          </a:ln>
          <a:effectLst>
            <a:softEdge rad="112500"/>
          </a:effectLst>
        </p:spPr>
      </p:pic>
    </p:spTree>
    <p:extLst>
      <p:ext uri="{BB962C8B-B14F-4D97-AF65-F5344CB8AC3E}">
        <p14:creationId xmlns:p14="http://schemas.microsoft.com/office/powerpoint/2010/main" val="41745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83392" y="624110"/>
            <a:ext cx="9621220" cy="882718"/>
          </a:xfrm>
        </p:spPr>
        <p:txBody>
          <a:bodyPr>
            <a:normAutofit fontScale="90000"/>
          </a:bodyPr>
          <a:lstStyle/>
          <a:p>
            <a:pPr algn="r"/>
            <a:r>
              <a:rPr lang="he-IL" sz="2800" dirty="0" smtClean="0"/>
              <a:t>חלום אל מול מציאות - גילויי אנטישמיות כלפי גוטליב מקרב אנשי ההשכלה</a:t>
            </a:r>
            <a:endParaRPr lang="he-IL" sz="2800"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08" y="3245476"/>
            <a:ext cx="2952858" cy="3460750"/>
          </a:xfrm>
          <a:prstGeom prst="rect">
            <a:avLst/>
          </a:prstGeom>
          <a:ln>
            <a:noFill/>
          </a:ln>
          <a:effectLst>
            <a:outerShdw blurRad="190500" algn="tl" rotWithShape="0">
              <a:srgbClr val="000000">
                <a:alpha val="70000"/>
              </a:srgbClr>
            </a:outerShdw>
          </a:effectLst>
        </p:spPr>
      </p:pic>
      <p:pic>
        <p:nvPicPr>
          <p:cNvPr id="4" name="תמונה 3" descr="עיצובים שלי | עיצוב גרפי Graphic Design"/>
          <p:cNvPicPr>
            <a:picLocks noChangeAspect="1"/>
          </p:cNvPicPr>
          <p:nvPr/>
        </p:nvPicPr>
        <p:blipFill rotWithShape="1">
          <a:blip r:embed="rId3">
            <a:extLst>
              <a:ext uri="{28A0092B-C50C-407E-A947-70E740481C1C}">
                <a14:useLocalDpi xmlns:a14="http://schemas.microsoft.com/office/drawing/2010/main" val="0"/>
              </a:ext>
            </a:extLst>
          </a:blip>
          <a:srcRect r="48761"/>
          <a:stretch/>
        </p:blipFill>
        <p:spPr>
          <a:xfrm>
            <a:off x="10487639" y="1506828"/>
            <a:ext cx="1592744" cy="2419514"/>
          </a:xfrm>
          <a:prstGeom prst="rect">
            <a:avLst/>
          </a:prstGeom>
        </p:spPr>
      </p:pic>
      <p:sp>
        <p:nvSpPr>
          <p:cNvPr id="5" name="הסבר מלבני מעוגל 4"/>
          <p:cNvSpPr/>
          <p:nvPr/>
        </p:nvSpPr>
        <p:spPr>
          <a:xfrm>
            <a:off x="6838682" y="2021983"/>
            <a:ext cx="3648957" cy="2086378"/>
          </a:xfrm>
          <a:prstGeom prst="wedgeRoundRectCallout">
            <a:avLst>
              <a:gd name="adj1" fmla="val 67993"/>
              <a:gd name="adj2" fmla="val -479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אל נא תשכח מי אתה ומה אתה, רק יהודי נקלה, בזוי עם, תולעת ולא איש, מרמס היית מאז מעולם לכל רגל, וגם עתה יוכל כל איש להשכין לעפר כבודך, ולך אין הצדקה לתבוע עלבונך...</a:t>
            </a:r>
            <a:endParaRPr lang="he-IL" dirty="0"/>
          </a:p>
        </p:txBody>
      </p:sp>
      <p:sp>
        <p:nvSpPr>
          <p:cNvPr id="6" name="הסבר אליפטי 5"/>
          <p:cNvSpPr/>
          <p:nvPr/>
        </p:nvSpPr>
        <p:spPr>
          <a:xfrm>
            <a:off x="2756080" y="3580326"/>
            <a:ext cx="4292688" cy="2730322"/>
          </a:xfrm>
          <a:prstGeom prst="wedgeEllipseCallout">
            <a:avLst>
              <a:gd name="adj1" fmla="val -68389"/>
              <a:gd name="adj2" fmla="val -1910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בשומעי את הלעג הנורא הזה, אשר כבר נשכח כמת מלבבי, החל דמי לרתוח בקרבי כסיר נפוח, לבבי חש מכאוב איום ונורא, כל פצעי בת עמי התעוררו בקרבי, קראו ולא דמו-אז החלטתי להקדיש כל כוחי ואוני לבת עמי </a:t>
            </a:r>
            <a:r>
              <a:rPr lang="he-IL" dirty="0" err="1" smtClean="0"/>
              <a:t>הנהלאה</a:t>
            </a:r>
            <a:r>
              <a:rPr lang="he-IL" dirty="0" smtClean="0"/>
              <a:t>.</a:t>
            </a:r>
            <a:endParaRPr lang="he-IL" dirty="0"/>
          </a:p>
        </p:txBody>
      </p:sp>
    </p:spTree>
    <p:extLst>
      <p:ext uri="{BB962C8B-B14F-4D97-AF65-F5344CB8AC3E}">
        <p14:creationId xmlns:p14="http://schemas.microsoft.com/office/powerpoint/2010/main" val="230109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39895" y="2361611"/>
            <a:ext cx="4368642" cy="738768"/>
          </a:xfrm>
        </p:spPr>
        <p:txBody>
          <a:bodyPr>
            <a:normAutofit fontScale="90000"/>
          </a:bodyPr>
          <a:lstStyle/>
          <a:p>
            <a:pPr algn="r"/>
            <a:r>
              <a:rPr lang="he-IL" sz="2800" b="1" dirty="0" smtClean="0"/>
              <a:t>לאחר שהגיע לצייר בגימנסיה ביום כיפור:</a:t>
            </a:r>
            <a:endParaRPr lang="he-IL" sz="2800" b="1"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607" y="272356"/>
            <a:ext cx="4997003" cy="6462791"/>
          </a:xfrm>
        </p:spPr>
      </p:pic>
      <p:sp>
        <p:nvSpPr>
          <p:cNvPr id="5" name="מציין מיקום טקסט 4"/>
          <p:cNvSpPr>
            <a:spLocks noGrp="1"/>
          </p:cNvSpPr>
          <p:nvPr>
            <p:ph type="body" sz="half" idx="2"/>
          </p:nvPr>
        </p:nvSpPr>
        <p:spPr>
          <a:xfrm>
            <a:off x="2087625" y="3228447"/>
            <a:ext cx="4020912" cy="2653048"/>
          </a:xfrm>
        </p:spPr>
        <p:txBody>
          <a:bodyPr>
            <a:normAutofit fontScale="92500" lnSpcReduction="10000"/>
          </a:bodyPr>
          <a:lstStyle/>
          <a:p>
            <a:r>
              <a:rPr lang="he-IL" sz="2000" dirty="0" smtClean="0">
                <a:latin typeface="Guttman Yad-Brush" panose="02010401010101010101" pitchFamily="2" charset="-79"/>
                <a:cs typeface="Guttman Yad-Brush" panose="02010401010101010101" pitchFamily="2" charset="-79"/>
              </a:rPr>
              <a:t>"חטאי הראשון חטא מעורר חלחלה...</a:t>
            </a:r>
          </a:p>
          <a:p>
            <a:r>
              <a:rPr lang="he-IL" sz="2000" dirty="0" smtClean="0">
                <a:latin typeface="Guttman Yad-Brush" panose="02010401010101010101" pitchFamily="2" charset="-79"/>
                <a:cs typeface="Guttman Yad-Brush" panose="02010401010101010101" pitchFamily="2" charset="-79"/>
              </a:rPr>
              <a:t>שבתי הביתה כשאשמה עוכרת את מצפוני. </a:t>
            </a:r>
          </a:p>
          <a:p>
            <a:r>
              <a:rPr lang="he-IL" sz="2000" dirty="0" smtClean="0">
                <a:latin typeface="Guttman Yad-Brush" panose="02010401010101010101" pitchFamily="2" charset="-79"/>
                <a:cs typeface="Guttman Yad-Brush" panose="02010401010101010101" pitchFamily="2" charset="-79"/>
              </a:rPr>
              <a:t>כששאלוני היכן הייתי הציף סומק את לחיי ואחר כיסן חיוורון. עיניי מלאו דמעות. </a:t>
            </a:r>
          </a:p>
          <a:p>
            <a:r>
              <a:rPr lang="he-IL" sz="2000" dirty="0" smtClean="0">
                <a:latin typeface="Guttman Yad-Brush" panose="02010401010101010101" pitchFamily="2" charset="-79"/>
                <a:cs typeface="Guttman Yad-Brush" panose="02010401010101010101" pitchFamily="2" charset="-79"/>
              </a:rPr>
              <a:t>תשובה אחרת לא הייתה בפי."</a:t>
            </a:r>
            <a:endParaRPr lang="he-IL" sz="2000" dirty="0">
              <a:latin typeface="Guttman Yad-Brush" panose="02010401010101010101" pitchFamily="2" charset="-79"/>
              <a:cs typeface="Guttman Yad-Brush" panose="02010401010101010101" pitchFamily="2" charset="-79"/>
            </a:endParaRPr>
          </a:p>
        </p:txBody>
      </p:sp>
      <p:sp>
        <p:nvSpPr>
          <p:cNvPr id="6" name="הסבר קווי 2 5"/>
          <p:cNvSpPr/>
          <p:nvPr/>
        </p:nvSpPr>
        <p:spPr>
          <a:xfrm>
            <a:off x="2553968" y="272356"/>
            <a:ext cx="3554569" cy="1571223"/>
          </a:xfrm>
          <a:prstGeom prst="borderCallout2">
            <a:avLst>
              <a:gd name="adj1" fmla="val 44778"/>
              <a:gd name="adj2" fmla="val 101153"/>
              <a:gd name="adj3" fmla="val 40341"/>
              <a:gd name="adj4" fmla="val 114665"/>
              <a:gd name="adj5" fmla="val 290397"/>
              <a:gd name="adj6" fmla="val 19959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smtClean="0"/>
              <a:t>"נדבה לזיכרון נשמת המנוח כבוד מורנו הרב רבי משה </a:t>
            </a:r>
            <a:r>
              <a:rPr lang="he-IL" sz="2000" dirty="0" err="1" smtClean="0"/>
              <a:t>גאטליעב</a:t>
            </a:r>
            <a:r>
              <a:rPr lang="he-IL" sz="2000" dirty="0" smtClean="0"/>
              <a:t> זצ"ל, שנת תרל"ח לפ"ק [לפרט קטן]"</a:t>
            </a:r>
            <a:endParaRPr lang="he-IL" sz="2000" dirty="0"/>
          </a:p>
        </p:txBody>
      </p:sp>
      <p:sp>
        <p:nvSpPr>
          <p:cNvPr id="7" name="אליפסה 6"/>
          <p:cNvSpPr/>
          <p:nvPr/>
        </p:nvSpPr>
        <p:spPr>
          <a:xfrm>
            <a:off x="7680960" y="4284617"/>
            <a:ext cx="783771" cy="953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9805852" y="2558871"/>
            <a:ext cx="905691" cy="10595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11260183" y="3618412"/>
            <a:ext cx="793369" cy="8186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8277113" y="1591324"/>
            <a:ext cx="783771" cy="953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65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anim calcmode="lin" valueType="num">
                                      <p:cBhvr>
                                        <p:cTn id="3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1000"/>
                                        <p:tgtEl>
                                          <p:spTgt spid="5">
                                            <p:txEl>
                                              <p:pRg st="1" end="1"/>
                                            </p:txEl>
                                          </p:spTgt>
                                        </p:tgtEl>
                                      </p:cBhvr>
                                    </p:animEffect>
                                    <p:anim calcmode="lin" valueType="num">
                                      <p:cBhvr>
                                        <p:cTn id="3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1000"/>
                                        <p:tgtEl>
                                          <p:spTgt spid="5">
                                            <p:txEl>
                                              <p:pRg st="3" end="3"/>
                                            </p:txEl>
                                          </p:spTgt>
                                        </p:tgtEl>
                                      </p:cBhvr>
                                    </p:animEffect>
                                    <p:anim calcmode="lin" valueType="num">
                                      <p:cBhvr>
                                        <p:cTn id="4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u="sng" dirty="0" smtClean="0"/>
              <a:t>מקורות</a:t>
            </a:r>
            <a:endParaRPr lang="he-IL" u="sng" dirty="0"/>
          </a:p>
        </p:txBody>
      </p:sp>
      <p:sp>
        <p:nvSpPr>
          <p:cNvPr id="3" name="מציין מיקום תוכן 2"/>
          <p:cNvSpPr>
            <a:spLocks noGrp="1"/>
          </p:cNvSpPr>
          <p:nvPr>
            <p:ph idx="1"/>
          </p:nvPr>
        </p:nvSpPr>
        <p:spPr>
          <a:xfrm>
            <a:off x="2589212" y="1657081"/>
            <a:ext cx="8915400" cy="3777622"/>
          </a:xfrm>
        </p:spPr>
        <p:txBody>
          <a:bodyPr/>
          <a:lstStyle/>
          <a:p>
            <a:r>
              <a:rPr lang="he-IL" dirty="0" smtClean="0"/>
              <a:t>ימימה חובב "האופטימיסט מברלין" סגולה, גיליון 62, תמוז תשע"ה.</a:t>
            </a:r>
          </a:p>
          <a:p>
            <a:r>
              <a:rPr lang="he-IL" dirty="0" smtClean="0"/>
              <a:t>ימימה חובב "זר בעולמו" סגולה, גיליון 68, טבת תשע"ו.</a:t>
            </a:r>
          </a:p>
          <a:p>
            <a:r>
              <a:rPr lang="he-IL" dirty="0"/>
              <a:t>מאת </a:t>
            </a:r>
            <a:r>
              <a:rPr lang="en-US" dirty="0"/>
              <a:t>from the Jewish Encyclopedia, </a:t>
            </a:r>
            <a:r>
              <a:rPr lang="he-IL" dirty="0"/>
              <a:t>נחלת הכלל, </a:t>
            </a:r>
            <a:r>
              <a:rPr lang="en-US" dirty="0">
                <a:hlinkClick r:id="rId2"/>
              </a:rPr>
              <a:t>https://</a:t>
            </a:r>
            <a:r>
              <a:rPr lang="en-US" dirty="0" smtClean="0">
                <a:hlinkClick r:id="rId2"/>
              </a:rPr>
              <a:t>commons.wikimedia.org/w/index.php?curid=944154</a:t>
            </a:r>
            <a:endParaRPr lang="he-IL" dirty="0" smtClean="0"/>
          </a:p>
          <a:p>
            <a:r>
              <a:rPr lang="he-IL" dirty="0"/>
              <a:t>מאת </a:t>
            </a:r>
            <a:r>
              <a:rPr lang="he-IL" dirty="0" err="1"/>
              <a:t>מוריץ</a:t>
            </a:r>
            <a:r>
              <a:rPr lang="he-IL" dirty="0"/>
              <a:t> דניאל </a:t>
            </a:r>
            <a:r>
              <a:rPr lang="he-IL" dirty="0" err="1"/>
              <a:t>אופנהיים</a:t>
            </a:r>
            <a:r>
              <a:rPr lang="he-IL" dirty="0"/>
              <a:t> - </a:t>
            </a:r>
            <a:r>
              <a:rPr lang="en-US" dirty="0"/>
              <a:t>For complete provenance and record information, please view the catalog record at Magnesalm.org, </a:t>
            </a:r>
            <a:r>
              <a:rPr lang="he-IL" dirty="0"/>
              <a:t>נחלת הכלל, </a:t>
            </a:r>
            <a:r>
              <a:rPr lang="en-US" dirty="0">
                <a:hlinkClick r:id="rId3"/>
              </a:rPr>
              <a:t>https://</a:t>
            </a:r>
            <a:r>
              <a:rPr lang="en-US" dirty="0" smtClean="0">
                <a:hlinkClick r:id="rId3"/>
              </a:rPr>
              <a:t>commons.wikimedia.org/w/index.php?curid=5998274</a:t>
            </a:r>
            <a:endParaRPr lang="he-IL" dirty="0" smtClean="0"/>
          </a:p>
          <a:p>
            <a:r>
              <a:rPr lang="he-IL" dirty="0"/>
              <a:t>מאת </a:t>
            </a:r>
            <a:r>
              <a:rPr lang="en-US" dirty="0"/>
              <a:t>After </a:t>
            </a:r>
            <a:r>
              <a:rPr lang="he-IL" dirty="0"/>
              <a:t>אנטון גרף - </a:t>
            </a:r>
            <a:r>
              <a:rPr lang="en-US" dirty="0"/>
              <a:t>Upload by James </a:t>
            </a:r>
            <a:r>
              <a:rPr lang="en-US" dirty="0" err="1"/>
              <a:t>Steakley</a:t>
            </a:r>
            <a:r>
              <a:rPr lang="en-US" dirty="0"/>
              <a:t>. Das </a:t>
            </a:r>
            <a:r>
              <a:rPr lang="en-US" dirty="0" err="1"/>
              <a:t>Jahrhundert</a:t>
            </a:r>
            <a:r>
              <a:rPr lang="en-US" dirty="0"/>
              <a:t> der </a:t>
            </a:r>
            <a:r>
              <a:rPr lang="en-US" dirty="0" err="1"/>
              <a:t>Freundschaft</a:t>
            </a:r>
            <a:r>
              <a:rPr lang="en-US" dirty="0"/>
              <a:t>. Johann Wilhelm Ludwig </a:t>
            </a:r>
            <a:r>
              <a:rPr lang="en-US" dirty="0" err="1"/>
              <a:t>Gleim</a:t>
            </a:r>
            <a:r>
              <a:rPr lang="en-US" dirty="0"/>
              <a:t> und seine </a:t>
            </a:r>
            <a:r>
              <a:rPr lang="en-US" dirty="0" err="1"/>
              <a:t>Zeitgenossen</a:t>
            </a:r>
            <a:r>
              <a:rPr lang="en-US" dirty="0"/>
              <a:t>, ed. Ute Pott (</a:t>
            </a:r>
            <a:r>
              <a:rPr lang="en-US" dirty="0" err="1"/>
              <a:t>Göttingen</a:t>
            </a:r>
            <a:r>
              <a:rPr lang="en-US" dirty="0"/>
              <a:t>: </a:t>
            </a:r>
            <a:r>
              <a:rPr lang="en-US" dirty="0" err="1"/>
              <a:t>Wallstein</a:t>
            </a:r>
            <a:r>
              <a:rPr lang="en-US" dirty="0"/>
              <a:t>, 2004), p. 109., </a:t>
            </a:r>
            <a:r>
              <a:rPr lang="he-IL" dirty="0"/>
              <a:t>נחלת הכלל, </a:t>
            </a:r>
            <a:r>
              <a:rPr lang="en-US" dirty="0">
                <a:hlinkClick r:id="rId4"/>
              </a:rPr>
              <a:t>https://</a:t>
            </a:r>
            <a:r>
              <a:rPr lang="en-US" dirty="0" smtClean="0">
                <a:hlinkClick r:id="rId4"/>
              </a:rPr>
              <a:t>commons.wikimedia.org/w/index.php?curid=2449732</a:t>
            </a:r>
            <a:endParaRPr lang="he-IL" dirty="0" smtClean="0"/>
          </a:p>
          <a:p>
            <a:endParaRPr lang="he-IL" dirty="0" smtClean="0"/>
          </a:p>
          <a:p>
            <a:endParaRPr lang="he-IL" dirty="0" smtClean="0"/>
          </a:p>
          <a:p>
            <a:endParaRPr lang="he-IL" dirty="0"/>
          </a:p>
        </p:txBody>
      </p:sp>
    </p:spTree>
    <p:extLst>
      <p:ext uri="{BB962C8B-B14F-4D97-AF65-F5344CB8AC3E}">
        <p14:creationId xmlns:p14="http://schemas.microsoft.com/office/powerpoint/2010/main" val="1005645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normAutofit fontScale="90000"/>
          </a:bodyPr>
          <a:lstStyle/>
          <a:p>
            <a:pPr algn="ctr"/>
            <a:r>
              <a:rPr lang="he-IL" dirty="0" smtClean="0"/>
              <a:t>יהודי, כומר וגוי משכיל שיחקו שחמט...</a:t>
            </a:r>
            <a:br>
              <a:rPr lang="he-IL" dirty="0" smtClean="0"/>
            </a:br>
            <a:r>
              <a:rPr lang="he-IL" dirty="0"/>
              <a:t/>
            </a:r>
            <a:br>
              <a:rPr lang="he-IL" dirty="0"/>
            </a:br>
            <a:r>
              <a:rPr lang="he-IL" dirty="0" smtClean="0"/>
              <a:t>נשמע כמו התחלה של בדיחה טובה.</a:t>
            </a:r>
            <a:br>
              <a:rPr lang="he-IL" dirty="0" smtClean="0"/>
            </a:br>
            <a:r>
              <a:rPr lang="he-IL" dirty="0"/>
              <a:t/>
            </a:r>
            <a:br>
              <a:rPr lang="he-IL" dirty="0"/>
            </a:br>
            <a:r>
              <a:rPr lang="he-IL" dirty="0" smtClean="0"/>
              <a:t/>
            </a:r>
            <a:br>
              <a:rPr lang="he-IL" dirty="0" smtClean="0"/>
            </a:br>
            <a:endParaRPr lang="he-IL" sz="5300" dirty="0">
              <a:solidFill>
                <a:srgbClr val="FF0000"/>
              </a:solidFill>
            </a:endParaRPr>
          </a:p>
        </p:txBody>
      </p:sp>
      <p:sp>
        <p:nvSpPr>
          <p:cNvPr id="5" name="מציין מיקום תוכן 4"/>
          <p:cNvSpPr>
            <a:spLocks noGrp="1"/>
          </p:cNvSpPr>
          <p:nvPr>
            <p:ph idx="1"/>
          </p:nvPr>
        </p:nvSpPr>
        <p:spPr>
          <a:xfrm>
            <a:off x="2589212" y="3348507"/>
            <a:ext cx="8915400" cy="3777622"/>
          </a:xfrm>
        </p:spPr>
        <p:txBody>
          <a:bodyPr/>
          <a:lstStyle/>
          <a:p>
            <a:pPr marL="0" indent="0">
              <a:buNone/>
            </a:pPr>
            <a:endParaRPr lang="he-IL" sz="4800" dirty="0" smtClean="0">
              <a:solidFill>
                <a:srgbClr val="FF0000"/>
              </a:solidFill>
              <a:ea typeface="+mj-ea"/>
            </a:endParaRPr>
          </a:p>
          <a:p>
            <a:pPr marL="0" indent="0" algn="ctr">
              <a:buNone/>
            </a:pPr>
            <a:r>
              <a:rPr lang="he-IL" sz="4800" dirty="0" smtClean="0">
                <a:solidFill>
                  <a:srgbClr val="FF0000"/>
                </a:solidFill>
                <a:ea typeface="+mj-ea"/>
              </a:rPr>
              <a:t>וכשזה </a:t>
            </a:r>
            <a:r>
              <a:rPr lang="he-IL" sz="4800" dirty="0">
                <a:solidFill>
                  <a:srgbClr val="FF0000"/>
                </a:solidFill>
                <a:ea typeface="+mj-ea"/>
              </a:rPr>
              <a:t>הופך להיות מציאות???</a:t>
            </a:r>
            <a:endParaRPr lang="he-IL" dirty="0"/>
          </a:p>
        </p:txBody>
      </p:sp>
      <p:pic>
        <p:nvPicPr>
          <p:cNvPr id="6" name="תמונה 5" descr="&lt;strong&gt;סמיילי&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504" y="2152175"/>
            <a:ext cx="2098643" cy="2007702"/>
          </a:xfrm>
          <a:prstGeom prst="rect">
            <a:avLst/>
          </a:prstGeom>
        </p:spPr>
      </p:pic>
      <p:pic>
        <p:nvPicPr>
          <p:cNvPr id="2" name="תמונה 1" descr="&lt;strong&gt;סמיילי&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609" y="5237318"/>
            <a:ext cx="1398431" cy="1398431"/>
          </a:xfrm>
          <a:prstGeom prst="rect">
            <a:avLst/>
          </a:prstGeom>
        </p:spPr>
      </p:pic>
    </p:spTree>
    <p:extLst>
      <p:ext uri="{BB962C8B-B14F-4D97-AF65-F5344CB8AC3E}">
        <p14:creationId xmlns:p14="http://schemas.microsoft.com/office/powerpoint/2010/main" val="1957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80">
                                          <p:stCondLst>
                                            <p:cond delay="0"/>
                                          </p:stCondLst>
                                        </p:cTn>
                                        <p:tgtEl>
                                          <p:spTgt spid="5">
                                            <p:txEl>
                                              <p:pRg st="1" end="1"/>
                                            </p:txEl>
                                          </p:spTgt>
                                        </p:tgtEl>
                                      </p:cBhvr>
                                    </p:animEffect>
                                    <p:anim calcmode="lin" valueType="num">
                                      <p:cBhvr>
                                        <p:cTn id="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1" end="1"/>
                                            </p:txEl>
                                          </p:spTgt>
                                        </p:tgtEl>
                                      </p:cBhvr>
                                      <p:to x="100000" y="60000"/>
                                    </p:animScale>
                                    <p:animScale>
                                      <p:cBhvr>
                                        <p:cTn id="14" dur="166" decel="50000">
                                          <p:stCondLst>
                                            <p:cond delay="676"/>
                                          </p:stCondLst>
                                        </p:cTn>
                                        <p:tgtEl>
                                          <p:spTgt spid="5">
                                            <p:txEl>
                                              <p:pRg st="1" end="1"/>
                                            </p:txEl>
                                          </p:spTgt>
                                        </p:tgtEl>
                                      </p:cBhvr>
                                      <p:to x="100000" y="100000"/>
                                    </p:animScale>
                                    <p:animScale>
                                      <p:cBhvr>
                                        <p:cTn id="15" dur="26">
                                          <p:stCondLst>
                                            <p:cond delay="1312"/>
                                          </p:stCondLst>
                                        </p:cTn>
                                        <p:tgtEl>
                                          <p:spTgt spid="5">
                                            <p:txEl>
                                              <p:pRg st="1" end="1"/>
                                            </p:txEl>
                                          </p:spTgt>
                                        </p:tgtEl>
                                      </p:cBhvr>
                                      <p:to x="100000" y="80000"/>
                                    </p:animScale>
                                    <p:animScale>
                                      <p:cBhvr>
                                        <p:cTn id="16" dur="166" decel="50000">
                                          <p:stCondLst>
                                            <p:cond delay="1338"/>
                                          </p:stCondLst>
                                        </p:cTn>
                                        <p:tgtEl>
                                          <p:spTgt spid="5">
                                            <p:txEl>
                                              <p:pRg st="1" end="1"/>
                                            </p:txEl>
                                          </p:spTgt>
                                        </p:tgtEl>
                                      </p:cBhvr>
                                      <p:to x="100000" y="100000"/>
                                    </p:animScale>
                                    <p:animScale>
                                      <p:cBhvr>
                                        <p:cTn id="17" dur="26">
                                          <p:stCondLst>
                                            <p:cond delay="1642"/>
                                          </p:stCondLst>
                                        </p:cTn>
                                        <p:tgtEl>
                                          <p:spTgt spid="5">
                                            <p:txEl>
                                              <p:pRg st="1" end="1"/>
                                            </p:txEl>
                                          </p:spTgt>
                                        </p:tgtEl>
                                      </p:cBhvr>
                                      <p:to x="100000" y="90000"/>
                                    </p:animScale>
                                    <p:animScale>
                                      <p:cBhvr>
                                        <p:cTn id="18" dur="166" decel="50000">
                                          <p:stCondLst>
                                            <p:cond delay="1668"/>
                                          </p:stCondLst>
                                        </p:cTn>
                                        <p:tgtEl>
                                          <p:spTgt spid="5">
                                            <p:txEl>
                                              <p:pRg st="1" end="1"/>
                                            </p:txEl>
                                          </p:spTgt>
                                        </p:tgtEl>
                                      </p:cBhvr>
                                      <p:to x="100000" y="100000"/>
                                    </p:animScale>
                                    <p:animScale>
                                      <p:cBhvr>
                                        <p:cTn id="19" dur="26">
                                          <p:stCondLst>
                                            <p:cond delay="1808"/>
                                          </p:stCondLst>
                                        </p:cTn>
                                        <p:tgtEl>
                                          <p:spTgt spid="5">
                                            <p:txEl>
                                              <p:pRg st="1" end="1"/>
                                            </p:txEl>
                                          </p:spTgt>
                                        </p:tgtEl>
                                      </p:cBhvr>
                                      <p:to x="100000" y="95000"/>
                                    </p:animScale>
                                    <p:animScale>
                                      <p:cBhvr>
                                        <p:cTn id="20" dur="166" decel="50000">
                                          <p:stCondLst>
                                            <p:cond delay="1834"/>
                                          </p:stCondLst>
                                        </p:cTn>
                                        <p:tgtEl>
                                          <p:spTgt spid="5">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423" y="0"/>
            <a:ext cx="5473154" cy="6858000"/>
          </a:xfrm>
          <a:prstGeom prst="rect">
            <a:avLst/>
          </a:prstGeom>
        </p:spPr>
      </p:pic>
      <p:sp>
        <p:nvSpPr>
          <p:cNvPr id="3" name="מלבן 2"/>
          <p:cNvSpPr/>
          <p:nvPr/>
        </p:nvSpPr>
        <p:spPr>
          <a:xfrm>
            <a:off x="8970134" y="5871624"/>
            <a:ext cx="3129383" cy="646331"/>
          </a:xfrm>
          <a:prstGeom prst="rect">
            <a:avLst/>
          </a:prstGeom>
        </p:spPr>
        <p:txBody>
          <a:bodyPr wrap="none">
            <a:spAutoFit/>
          </a:bodyPr>
          <a:lstStyle/>
          <a:p>
            <a:pPr algn="r"/>
            <a:r>
              <a:rPr lang="he-IL" dirty="0">
                <a:latin typeface="Arial" panose="020B0604020202020204" pitchFamily="34" charset="0"/>
              </a:rPr>
              <a:t>פולמוס מנדלסון-</a:t>
            </a:r>
            <a:r>
              <a:rPr lang="he-IL" dirty="0" err="1">
                <a:latin typeface="Arial" panose="020B0604020202020204" pitchFamily="34" charset="0"/>
              </a:rPr>
              <a:t>לאוואטר</a:t>
            </a:r>
            <a:r>
              <a:rPr lang="he-IL" dirty="0">
                <a:latin typeface="Arial" panose="020B0604020202020204" pitchFamily="34" charset="0"/>
              </a:rPr>
              <a:t>; </a:t>
            </a:r>
            <a:endParaRPr lang="he-IL" dirty="0" smtClean="0">
              <a:latin typeface="Arial" panose="020B0604020202020204" pitchFamily="34" charset="0"/>
            </a:endParaRPr>
          </a:p>
          <a:p>
            <a:r>
              <a:rPr lang="he-IL" dirty="0" smtClean="0">
                <a:latin typeface="Arial" panose="020B0604020202020204" pitchFamily="34" charset="0"/>
              </a:rPr>
              <a:t>ציור </a:t>
            </a:r>
            <a:r>
              <a:rPr lang="he-IL" dirty="0">
                <a:latin typeface="Arial" panose="020B0604020202020204" pitchFamily="34" charset="0"/>
              </a:rPr>
              <a:t>של </a:t>
            </a:r>
            <a:r>
              <a:rPr lang="he-IL" dirty="0" err="1">
                <a:latin typeface="Arial" panose="020B0604020202020204" pitchFamily="34" charset="0"/>
                <a:hlinkClick r:id="rId3" tooltip="מוריץ אופנהיים"/>
              </a:rPr>
              <a:t>מוריץ</a:t>
            </a:r>
            <a:r>
              <a:rPr lang="he-IL" dirty="0">
                <a:latin typeface="Arial" panose="020B0604020202020204" pitchFamily="34" charset="0"/>
                <a:hlinkClick r:id="rId3" tooltip="מוריץ אופנהיים"/>
              </a:rPr>
              <a:t> </a:t>
            </a:r>
            <a:r>
              <a:rPr lang="he-IL" dirty="0" err="1">
                <a:latin typeface="Arial" panose="020B0604020202020204" pitchFamily="34" charset="0"/>
                <a:hlinkClick r:id="rId3" tooltip="מוריץ אופנהיים"/>
              </a:rPr>
              <a:t>אופנהיים</a:t>
            </a:r>
            <a:r>
              <a:rPr lang="he-IL" dirty="0">
                <a:latin typeface="Arial" panose="020B0604020202020204" pitchFamily="34" charset="0"/>
              </a:rPr>
              <a:t> </a:t>
            </a:r>
            <a:r>
              <a:rPr lang="he-IL" dirty="0" smtClean="0">
                <a:latin typeface="Arial" panose="020B0604020202020204" pitchFamily="34" charset="0"/>
              </a:rPr>
              <a:t>מ-</a:t>
            </a:r>
            <a:r>
              <a:rPr lang="he-IL" dirty="0" smtClean="0">
                <a:solidFill>
                  <a:srgbClr val="222222"/>
                </a:solidFill>
                <a:latin typeface="Arial" panose="020B0604020202020204" pitchFamily="34" charset="0"/>
              </a:rPr>
              <a:t>1856</a:t>
            </a:r>
            <a:endParaRPr lang="he-IL" dirty="0"/>
          </a:p>
        </p:txBody>
      </p:sp>
      <p:sp>
        <p:nvSpPr>
          <p:cNvPr id="4" name="הסבר קווי 2 3"/>
          <p:cNvSpPr/>
          <p:nvPr/>
        </p:nvSpPr>
        <p:spPr>
          <a:xfrm>
            <a:off x="1700009" y="1247103"/>
            <a:ext cx="1429555" cy="1004552"/>
          </a:xfrm>
          <a:prstGeom prst="borderCallout2">
            <a:avLst>
              <a:gd name="adj1" fmla="val 11058"/>
              <a:gd name="adj2" fmla="val 104280"/>
              <a:gd name="adj3" fmla="val 12340"/>
              <a:gd name="adj4" fmla="val 111261"/>
              <a:gd name="adj5" fmla="val 138141"/>
              <a:gd name="adj6" fmla="val 21729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smtClean="0"/>
              <a:t>לסינג</a:t>
            </a:r>
            <a:r>
              <a:rPr lang="he-IL" dirty="0" smtClean="0"/>
              <a:t>  (משכיל גוי)</a:t>
            </a:r>
            <a:endParaRPr lang="he-IL" dirty="0"/>
          </a:p>
        </p:txBody>
      </p:sp>
      <p:sp>
        <p:nvSpPr>
          <p:cNvPr id="5" name="הסבר קווי 2 4"/>
          <p:cNvSpPr/>
          <p:nvPr/>
        </p:nvSpPr>
        <p:spPr>
          <a:xfrm>
            <a:off x="10232263" y="744827"/>
            <a:ext cx="1429555" cy="1004552"/>
          </a:xfrm>
          <a:prstGeom prst="borderCallout2">
            <a:avLst>
              <a:gd name="adj1" fmla="val 18750"/>
              <a:gd name="adj2" fmla="val -8333"/>
              <a:gd name="adj3" fmla="val 18750"/>
              <a:gd name="adj4" fmla="val -16667"/>
              <a:gd name="adj5" fmla="val 185577"/>
              <a:gd name="adj6" fmla="val -15297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smtClean="0"/>
              <a:t>פרומט</a:t>
            </a:r>
            <a:r>
              <a:rPr lang="he-IL" dirty="0" smtClean="0"/>
              <a:t> מנדלסון</a:t>
            </a:r>
            <a:endParaRPr lang="he-IL" dirty="0"/>
          </a:p>
        </p:txBody>
      </p:sp>
      <p:sp>
        <p:nvSpPr>
          <p:cNvPr id="6" name="הסבר קווי 2 5"/>
          <p:cNvSpPr/>
          <p:nvPr/>
        </p:nvSpPr>
        <p:spPr>
          <a:xfrm>
            <a:off x="9669886" y="2753932"/>
            <a:ext cx="1429555" cy="1004552"/>
          </a:xfrm>
          <a:prstGeom prst="borderCallout2">
            <a:avLst>
              <a:gd name="adj1" fmla="val 18750"/>
              <a:gd name="adj2" fmla="val -8333"/>
              <a:gd name="adj3" fmla="val 18750"/>
              <a:gd name="adj4" fmla="val -16667"/>
              <a:gd name="adj5" fmla="val 108654"/>
              <a:gd name="adj6" fmla="val -20612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smtClean="0"/>
              <a:t>לאווטר</a:t>
            </a:r>
            <a:r>
              <a:rPr lang="he-IL" dirty="0" smtClean="0"/>
              <a:t> (כומר)</a:t>
            </a:r>
            <a:endParaRPr lang="he-IL" dirty="0"/>
          </a:p>
        </p:txBody>
      </p:sp>
      <p:sp>
        <p:nvSpPr>
          <p:cNvPr id="7" name="הסבר קווי 2 6"/>
          <p:cNvSpPr/>
          <p:nvPr/>
        </p:nvSpPr>
        <p:spPr>
          <a:xfrm>
            <a:off x="1022977" y="2926724"/>
            <a:ext cx="1429555" cy="1004552"/>
          </a:xfrm>
          <a:prstGeom prst="borderCallout2">
            <a:avLst>
              <a:gd name="adj1" fmla="val 11058"/>
              <a:gd name="adj2" fmla="val 104280"/>
              <a:gd name="adj3" fmla="val 12340"/>
              <a:gd name="adj4" fmla="val 111261"/>
              <a:gd name="adj5" fmla="val 75321"/>
              <a:gd name="adj6" fmla="val 22180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משה מנדלסון</a:t>
            </a:r>
          </a:p>
          <a:p>
            <a:pPr algn="ctr"/>
            <a:r>
              <a:rPr lang="he-IL" dirty="0" smtClean="0"/>
              <a:t>(משכיל יהודי)</a:t>
            </a:r>
            <a:endParaRPr lang="he-IL" dirty="0"/>
          </a:p>
        </p:txBody>
      </p:sp>
    </p:spTree>
    <p:extLst>
      <p:ext uri="{BB962C8B-B14F-4D97-AF65-F5344CB8AC3E}">
        <p14:creationId xmlns:p14="http://schemas.microsoft.com/office/powerpoint/2010/main" val="37515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משה מנדלסון</a:t>
            </a:r>
            <a:endParaRPr lang="he-IL" dirty="0"/>
          </a:p>
        </p:txBody>
      </p:sp>
      <p:sp>
        <p:nvSpPr>
          <p:cNvPr id="3" name="מציין מיקום תוכן 2"/>
          <p:cNvSpPr>
            <a:spLocks noGrp="1"/>
          </p:cNvSpPr>
          <p:nvPr>
            <p:ph idx="1"/>
          </p:nvPr>
        </p:nvSpPr>
        <p:spPr>
          <a:xfrm>
            <a:off x="2592924" y="1442434"/>
            <a:ext cx="8911687" cy="5125791"/>
          </a:xfrm>
        </p:spPr>
        <p:txBody>
          <a:bodyPr>
            <a:normAutofit/>
          </a:bodyPr>
          <a:lstStyle/>
          <a:p>
            <a:r>
              <a:rPr lang="he-IL" sz="2100" dirty="0" smtClean="0"/>
              <a:t>נולד </a:t>
            </a:r>
            <a:r>
              <a:rPr lang="he-IL" sz="2100" dirty="0" err="1" smtClean="0"/>
              <a:t>בדסאו</a:t>
            </a:r>
            <a:r>
              <a:rPr lang="he-IL" sz="2100" dirty="0" smtClean="0"/>
              <a:t> בי"ב באלול תפ"ט (1729) נפטר בה' בשבט תקמ"ו (1785)</a:t>
            </a:r>
          </a:p>
          <a:p>
            <a:r>
              <a:rPr lang="he-IL" sz="2100" dirty="0" smtClean="0"/>
              <a:t>אביו סופר סת"ם, אמו צאצאית של </a:t>
            </a:r>
            <a:r>
              <a:rPr lang="he-IL" sz="2100" dirty="0" err="1" smtClean="0"/>
              <a:t>הרמ"א</a:t>
            </a:r>
            <a:r>
              <a:rPr lang="he-IL" sz="2100" dirty="0" smtClean="0"/>
              <a:t>.</a:t>
            </a:r>
          </a:p>
          <a:p>
            <a:r>
              <a:rPr lang="he-IL" sz="2100" dirty="0" smtClean="0"/>
              <a:t>בגיל 14 נודד לברלין בעקבות רבו, הרב דוד פרנקל (מחבר 'קרבן העדה' על הירושלמי)</a:t>
            </a:r>
          </a:p>
          <a:p>
            <a:r>
              <a:rPr lang="he-IL" sz="2100" dirty="0" smtClean="0"/>
              <a:t>בברלין נחשף ל'מורה נבוכים', ולמלומדים יהודים ונוצרים המשויכים לעולם הנאורות. למד לצד לימודי הקודש גם פילוסופיה יהודית.</a:t>
            </a:r>
          </a:p>
          <a:p>
            <a:r>
              <a:rPr lang="he-IL" sz="2100" dirty="0" smtClean="0"/>
              <a:t>משה מנדלסון דבק לאורך כל ימיו ביהדותו </a:t>
            </a:r>
            <a:r>
              <a:rPr lang="he-IL" sz="2100" dirty="0" err="1" smtClean="0"/>
              <a:t>וב'חזון</a:t>
            </a:r>
            <a:r>
              <a:rPr lang="he-IL" sz="2100" dirty="0" smtClean="0"/>
              <a:t> הסובלנות' שלו שניתן לחיות יחדיו כל בני האדם, מבלי שאדם יוותר על אמונתו ודתו.</a:t>
            </a:r>
          </a:p>
          <a:p>
            <a:r>
              <a:rPr lang="he-IL" sz="2100" dirty="0" smtClean="0"/>
              <a:t>רבים מתלמידיו התרחקו מהמסורת היהודית וחלקם אף המירו דתם והתנצרו, אחרים הקימו את הרפורמה.</a:t>
            </a:r>
          </a:p>
          <a:p>
            <a:r>
              <a:rPr lang="he-IL" sz="2100" dirty="0" smtClean="0"/>
              <a:t>ארבעה מתוך ששת ילדיו התנצרו, ומבין תשעת נכדיו רק אחד נותר ביהדותו.</a:t>
            </a:r>
          </a:p>
          <a:p>
            <a:endParaRPr lang="he-IL" dirty="0" smtClean="0"/>
          </a:p>
          <a:p>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695" y="624110"/>
            <a:ext cx="2181763" cy="2747405"/>
          </a:xfrm>
          <a:prstGeom prst="ellipse">
            <a:avLst/>
          </a:prstGeom>
          <a:ln>
            <a:noFill/>
          </a:ln>
          <a:effectLst>
            <a:softEdge rad="112500"/>
          </a:effectLst>
        </p:spPr>
      </p:pic>
    </p:spTree>
    <p:extLst>
      <p:ext uri="{BB962C8B-B14F-4D97-AF65-F5344CB8AC3E}">
        <p14:creationId xmlns:p14="http://schemas.microsoft.com/office/powerpoint/2010/main" val="80248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89212" y="852710"/>
            <a:ext cx="8911687" cy="1280890"/>
          </a:xfrm>
        </p:spPr>
        <p:txBody>
          <a:bodyPr/>
          <a:lstStyle/>
          <a:p>
            <a:pPr algn="r"/>
            <a:r>
              <a:rPr lang="he-IL" dirty="0" smtClean="0"/>
              <a:t>מעמד מורכב בחברה היהודית</a:t>
            </a:r>
            <a:endParaRPr lang="he-IL" dirty="0"/>
          </a:p>
        </p:txBody>
      </p:sp>
      <p:sp>
        <p:nvSpPr>
          <p:cNvPr id="3" name="מציין מיקום תוכן 2"/>
          <p:cNvSpPr>
            <a:spLocks noGrp="1"/>
          </p:cNvSpPr>
          <p:nvPr>
            <p:ph idx="1"/>
          </p:nvPr>
        </p:nvSpPr>
        <p:spPr/>
        <p:txBody>
          <a:bodyPr>
            <a:normAutofit/>
          </a:bodyPr>
          <a:lstStyle/>
          <a:p>
            <a:r>
              <a:rPr lang="he-IL" sz="2000" dirty="0" smtClean="0"/>
              <a:t>1761</a:t>
            </a:r>
          </a:p>
          <a:p>
            <a:r>
              <a:rPr lang="he-IL" sz="2000" dirty="0" smtClean="0"/>
              <a:t>מנדלסון פוגש את הרב יהונתן </a:t>
            </a:r>
            <a:r>
              <a:rPr lang="he-IL" sz="2000" dirty="0" err="1" smtClean="0"/>
              <a:t>אייבשיץ</a:t>
            </a:r>
            <a:r>
              <a:rPr lang="he-IL" sz="2000" dirty="0" smtClean="0"/>
              <a:t>, בציפייה לקבל תואר רב.</a:t>
            </a:r>
          </a:p>
          <a:p>
            <a:r>
              <a:rPr lang="he-IL" sz="2000" dirty="0" smtClean="0"/>
              <a:t>הרב יהונתן משווה את מנדלסון למשה רבנו</a:t>
            </a:r>
          </a:p>
          <a:p>
            <a:pPr marL="0" indent="0">
              <a:buNone/>
            </a:pPr>
            <a:r>
              <a:rPr lang="he-IL" sz="2000" dirty="0" smtClean="0"/>
              <a:t>     "כי ידי משה כבדים ויקרים וכבר מצאה ידו בכל חכמה לימודית וטבעית"</a:t>
            </a:r>
          </a:p>
          <a:p>
            <a:pPr marL="0" indent="0">
              <a:buNone/>
            </a:pPr>
            <a:r>
              <a:rPr lang="he-IL" sz="2800" b="1" dirty="0" smtClean="0">
                <a:solidFill>
                  <a:srgbClr val="FF0000"/>
                </a:solidFill>
              </a:rPr>
              <a:t>האם יעניק למנדלסון תואר רב???</a:t>
            </a:r>
          </a:p>
          <a:p>
            <a:r>
              <a:rPr lang="he-IL" sz="2000" b="1" dirty="0" smtClean="0"/>
              <a:t>הרב יהונתן נמנע מלהעניק תואר רב, בתואנה שמשה עדיין לא התחתן, גם תואר רבני נמוך – 'חבר' - לא נתן לו כיון שזו פחיתות כבוד לאדם כמנדלסון...</a:t>
            </a:r>
            <a:endParaRPr lang="he-IL" sz="2000" b="1" dirty="0"/>
          </a:p>
        </p:txBody>
      </p:sp>
      <p:pic>
        <p:nvPicPr>
          <p:cNvPr id="4" name="תמונה 3"/>
          <p:cNvPicPr>
            <a:picLocks noChangeAspect="1"/>
          </p:cNvPicPr>
          <p:nvPr/>
        </p:nvPicPr>
        <p:blipFill>
          <a:blip r:embed="rId2"/>
          <a:stretch>
            <a:fillRect/>
          </a:stretch>
        </p:blipFill>
        <p:spPr>
          <a:xfrm>
            <a:off x="1230471" y="1339402"/>
            <a:ext cx="2536346" cy="3043615"/>
          </a:xfrm>
          <a:prstGeom prst="rect">
            <a:avLst/>
          </a:prstGeom>
        </p:spPr>
      </p:pic>
    </p:spTree>
    <p:extLst>
      <p:ext uri="{BB962C8B-B14F-4D97-AF65-F5344CB8AC3E}">
        <p14:creationId xmlns:p14="http://schemas.microsoft.com/office/powerpoint/2010/main" val="38369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833629"/>
            <a:ext cx="8911687" cy="1280890"/>
          </a:xfrm>
        </p:spPr>
        <p:txBody>
          <a:bodyPr/>
          <a:lstStyle/>
          <a:p>
            <a:pPr algn="r"/>
            <a:r>
              <a:rPr lang="he-IL" dirty="0" smtClean="0"/>
              <a:t>אל מול אמנציפציה מקרטעת</a:t>
            </a:r>
            <a:endParaRPr lang="he-IL" dirty="0"/>
          </a:p>
        </p:txBody>
      </p:sp>
      <p:sp>
        <p:nvSpPr>
          <p:cNvPr id="3" name="מציין מיקום תוכן 2"/>
          <p:cNvSpPr>
            <a:spLocks noGrp="1"/>
          </p:cNvSpPr>
          <p:nvPr>
            <p:ph idx="1"/>
          </p:nvPr>
        </p:nvSpPr>
        <p:spPr/>
        <p:txBody>
          <a:bodyPr/>
          <a:lstStyle/>
          <a:p>
            <a:r>
              <a:rPr lang="he-IL" sz="2000" dirty="0" smtClean="0"/>
              <a:t>1771  </a:t>
            </a:r>
          </a:p>
          <a:p>
            <a:r>
              <a:rPr lang="he-IL" sz="2000" dirty="0" smtClean="0"/>
              <a:t>משה מנדלסון מתקבל להיות חבר מן המניין באקדמיה המלכותית למדעים בפרוסיה, ללא שכר. המלך פרידריך הגדול מתנגד למינוי עקב היותו של מנדלסון יהודי, והמינוי נדחה.</a:t>
            </a:r>
          </a:p>
          <a:p>
            <a:r>
              <a:rPr lang="he-IL" sz="2000" dirty="0" smtClean="0"/>
              <a:t>מנדלסון מוזמן לביקור בסן סוסי (</a:t>
            </a:r>
            <a:r>
              <a:rPr lang="he-IL" sz="2000" dirty="0" err="1" smtClean="0"/>
              <a:t>פוטסדם</a:t>
            </a:r>
            <a:r>
              <a:rPr lang="he-IL" sz="2000" dirty="0" smtClean="0"/>
              <a:t>), ארמון הקיץ המפואר של פרידריך, </a:t>
            </a:r>
            <a:r>
              <a:rPr lang="he-IL" sz="2000" b="1" dirty="0" smtClean="0"/>
              <a:t>בשמיני עצרת.</a:t>
            </a:r>
          </a:p>
          <a:p>
            <a:pPr marL="0" indent="0">
              <a:buNone/>
            </a:pPr>
            <a:r>
              <a:rPr lang="he-IL" sz="2800" b="1" dirty="0" smtClean="0">
                <a:solidFill>
                  <a:srgbClr val="FF0000"/>
                </a:solidFill>
              </a:rPr>
              <a:t>האם לנסוע בשמיני עצרת???</a:t>
            </a:r>
          </a:p>
          <a:p>
            <a:r>
              <a:rPr lang="he-IL" sz="2000" b="1" dirty="0" smtClean="0"/>
              <a:t>בישיבת חירום של הקהילה בנוכחות הרב, הוחלט שמנדלסון ייסע במרכבה למרות החג. סמוך לשערי העיר, מנדלסון ירד מהמרכבה והלך ברגל.          סופו של דבר פגש רק את שר החוץ...</a:t>
            </a:r>
          </a:p>
          <a:p>
            <a:endParaRPr lang="he-IL" dirty="0"/>
          </a:p>
        </p:txBody>
      </p:sp>
      <p:pic>
        <p:nvPicPr>
          <p:cNvPr id="6" name="תמונה 5"/>
          <p:cNvPicPr>
            <a:picLocks noChangeAspect="1"/>
          </p:cNvPicPr>
          <p:nvPr/>
        </p:nvPicPr>
        <p:blipFill>
          <a:blip r:embed="rId2"/>
          <a:stretch>
            <a:fillRect/>
          </a:stretch>
        </p:blipFill>
        <p:spPr>
          <a:xfrm>
            <a:off x="493712" y="2327521"/>
            <a:ext cx="2095500" cy="2924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3302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852710"/>
            <a:ext cx="8911687" cy="1280890"/>
          </a:xfrm>
        </p:spPr>
        <p:txBody>
          <a:bodyPr/>
          <a:lstStyle/>
          <a:p>
            <a:pPr algn="r"/>
            <a:r>
              <a:rPr lang="he-IL" dirty="0"/>
              <a:t>אל מול אמנציפציה מקרטעת</a:t>
            </a:r>
          </a:p>
        </p:txBody>
      </p:sp>
      <p:sp>
        <p:nvSpPr>
          <p:cNvPr id="3" name="מציין מיקום תוכן 2"/>
          <p:cNvSpPr>
            <a:spLocks noGrp="1"/>
          </p:cNvSpPr>
          <p:nvPr>
            <p:ph idx="1"/>
          </p:nvPr>
        </p:nvSpPr>
        <p:spPr/>
        <p:txBody>
          <a:bodyPr/>
          <a:lstStyle/>
          <a:p>
            <a:r>
              <a:rPr lang="he-IL" sz="2000" dirty="0" smtClean="0"/>
              <a:t>1850</a:t>
            </a:r>
          </a:p>
          <a:p>
            <a:r>
              <a:rPr lang="he-IL" sz="2000" dirty="0" smtClean="0"/>
              <a:t>חרף השתלבותו בחוגי הנאורות, </a:t>
            </a:r>
            <a:r>
              <a:rPr lang="he-IL" sz="2000" dirty="0"/>
              <a:t>כיון שהיה מורה </a:t>
            </a:r>
            <a:r>
              <a:rPr lang="he-IL" sz="2000" dirty="0" smtClean="0"/>
              <a:t>פרטי מעמדו המשפטי של מנדלסון היה מעמד של "יהודי נסבל" ולא זכה למעמד של "יהודי יצרן" למרות שעבד במפעל טקסטיל.</a:t>
            </a:r>
          </a:p>
          <a:p>
            <a:r>
              <a:rPr lang="he-IL" sz="2000" dirty="0"/>
              <a:t>לאחר פרסום כתבים פילוסופיים שהקנו לו תהילה </a:t>
            </a:r>
            <a:r>
              <a:rPr lang="he-IL" sz="2000" dirty="0" smtClean="0"/>
              <a:t>ולאחר נישואיו</a:t>
            </a:r>
            <a:r>
              <a:rPr lang="he-IL" sz="2000" dirty="0"/>
              <a:t>, פנה למלך פרידריך הגדול בבקשה לשדרג </a:t>
            </a:r>
            <a:r>
              <a:rPr lang="he-IL" sz="2000" dirty="0" smtClean="0"/>
              <a:t>את מעמדו המשפטי.</a:t>
            </a:r>
          </a:p>
          <a:p>
            <a:pPr marL="0" indent="0">
              <a:buNone/>
            </a:pPr>
            <a:r>
              <a:rPr lang="he-IL" sz="2800" b="1" dirty="0" smtClean="0">
                <a:solidFill>
                  <a:srgbClr val="FF0000"/>
                </a:solidFill>
              </a:rPr>
              <a:t>ישדרג את מעמדו???</a:t>
            </a:r>
          </a:p>
          <a:p>
            <a:r>
              <a:rPr lang="he-IL" sz="2000" b="1" dirty="0" smtClean="0"/>
              <a:t>המלך העניק </a:t>
            </a:r>
            <a:r>
              <a:rPr lang="he-IL" sz="2000" b="1" dirty="0"/>
              <a:t>לבני משפחתו מעמד של "יהודי חסות שלא מן המניין" רק לאחר מותו של משה.</a:t>
            </a:r>
          </a:p>
          <a:p>
            <a:endParaRPr lang="he-IL" dirty="0" smtClean="0"/>
          </a:p>
          <a:p>
            <a:endParaRPr lang="he-IL" dirty="0" smtClean="0"/>
          </a:p>
          <a:p>
            <a:endParaRPr lang="he-IL" dirty="0"/>
          </a:p>
        </p:txBody>
      </p:sp>
    </p:spTree>
    <p:extLst>
      <p:ext uri="{BB962C8B-B14F-4D97-AF65-F5344CB8AC3E}">
        <p14:creationId xmlns:p14="http://schemas.microsoft.com/office/powerpoint/2010/main" val="23954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אל מול אתגרי האמנציפציה</a:t>
            </a:r>
            <a:endParaRPr lang="he-IL" dirty="0"/>
          </a:p>
        </p:txBody>
      </p:sp>
      <p:sp>
        <p:nvSpPr>
          <p:cNvPr id="3" name="מציין מיקום תוכן 2"/>
          <p:cNvSpPr>
            <a:spLocks noGrp="1"/>
          </p:cNvSpPr>
          <p:nvPr>
            <p:ph idx="1"/>
          </p:nvPr>
        </p:nvSpPr>
        <p:spPr>
          <a:xfrm>
            <a:off x="2589212" y="1657082"/>
            <a:ext cx="8915400" cy="3777622"/>
          </a:xfrm>
        </p:spPr>
        <p:txBody>
          <a:bodyPr>
            <a:noAutofit/>
          </a:bodyPr>
          <a:lstStyle/>
          <a:p>
            <a:r>
              <a:rPr lang="he-IL" dirty="0" smtClean="0"/>
              <a:t>1763</a:t>
            </a:r>
          </a:p>
          <a:p>
            <a:r>
              <a:rPr lang="he-IL" dirty="0" err="1" smtClean="0"/>
              <a:t>לאווטר</a:t>
            </a:r>
            <a:r>
              <a:rPr lang="he-IL" dirty="0" smtClean="0"/>
              <a:t> מתרגם לגרמנית ספר הוכחות לנצרות, שולח אותו למנדלסון וקורא לו בפומבי    להתנצר </a:t>
            </a:r>
          </a:p>
          <a:p>
            <a:pPr marL="0" indent="0">
              <a:buNone/>
            </a:pPr>
            <a:r>
              <a:rPr lang="he-IL" dirty="0" smtClean="0">
                <a:latin typeface="Guttman Yad-Brush" panose="02010401010101010101" pitchFamily="2" charset="-79"/>
                <a:cs typeface="Guttman Yad-Brush" panose="02010401010101010101" pitchFamily="2" charset="-79"/>
              </a:rPr>
              <a:t>"אני מעז לבקש ממך לעמוד בפני א-</a:t>
            </a:r>
            <a:r>
              <a:rPr lang="he-IL" dirty="0" err="1" smtClean="0">
                <a:latin typeface="Guttman Yad-Brush" panose="02010401010101010101" pitchFamily="2" charset="-79"/>
                <a:cs typeface="Guttman Yad-Brush" panose="02010401010101010101" pitchFamily="2" charset="-79"/>
              </a:rPr>
              <a:t>לוהי</a:t>
            </a:r>
            <a:r>
              <a:rPr lang="he-IL" dirty="0" smtClean="0">
                <a:latin typeface="Guttman Yad-Brush" panose="02010401010101010101" pitchFamily="2" charset="-79"/>
                <a:cs typeface="Guttman Yad-Brush" panose="02010401010101010101" pitchFamily="2" charset="-79"/>
              </a:rPr>
              <a:t> האמת, היוצר והאב של שנינו,   ולא רק להפציר בך לקרוא את החיבור הזה בגישה פילוסופית אובייקטיבית, מה שבוודאי תעשה גם ללא בקשתי, אלא גם להפריך את [הוכחותיו]   בפומבי במידה ותמצא את טיעוניו המהותיים בזכות הנצרות כבלתי נכונים. אך במידה שתמצא אותן נכונות, אבקשך לעשות מה שהתבונה, אהבת   האמת והיושר דורשים ממך לעשות..."</a:t>
            </a:r>
          </a:p>
          <a:p>
            <a:pPr marL="0" indent="0">
              <a:buNone/>
            </a:pPr>
            <a:r>
              <a:rPr lang="he-IL" sz="2800" b="1" dirty="0" smtClean="0">
                <a:solidFill>
                  <a:srgbClr val="FF0000"/>
                </a:solidFill>
              </a:rPr>
              <a:t>כיצד </a:t>
            </a:r>
            <a:r>
              <a:rPr lang="he-IL" sz="2800" b="1" dirty="0">
                <a:solidFill>
                  <a:srgbClr val="FF0000"/>
                </a:solidFill>
              </a:rPr>
              <a:t>להגיב</a:t>
            </a:r>
            <a:r>
              <a:rPr lang="he-IL" sz="2800" b="1" dirty="0" smtClean="0">
                <a:solidFill>
                  <a:srgbClr val="FF0000"/>
                </a:solidFill>
              </a:rPr>
              <a:t>???</a:t>
            </a:r>
            <a:endParaRPr lang="he-IL" dirty="0" smtClean="0">
              <a:latin typeface="Guttman Yad-Brush" panose="02010401010101010101" pitchFamily="2" charset="-79"/>
              <a:cs typeface="Guttman Yad-Brush" panose="02010401010101010101" pitchFamily="2" charset="-79"/>
            </a:endParaRPr>
          </a:p>
          <a:p>
            <a:pPr marL="0" indent="0">
              <a:buNone/>
            </a:pPr>
            <a:r>
              <a:rPr lang="he-IL" b="1" dirty="0" smtClean="0"/>
              <a:t>מנדלסון נמנע מלהיכנס לעימות בטענה שלא ראוי שהיהודים הזוכים להכנסת אורחים   של הנוצרים ידברו בגנותם, מה גם שהיהדות לא מחפשת לעשות נפשות כמו הנצרות. </a:t>
            </a:r>
          </a:p>
          <a:p>
            <a:pPr marL="0" indent="0">
              <a:buNone/>
            </a:pPr>
            <a:r>
              <a:rPr lang="he-IL" b="1" dirty="0" smtClean="0"/>
              <a:t>1783 – מנדלסון כותב את ספרו 'ירושלים' ובו הוא עונה בצורה פומבית ושיטתית   לטענות הנצרות.</a:t>
            </a:r>
            <a:endParaRPr lang="he-IL" b="1" dirty="0"/>
          </a:p>
        </p:txBody>
      </p:sp>
      <p:pic>
        <p:nvPicPr>
          <p:cNvPr id="4" name="תמונה 3"/>
          <p:cNvPicPr>
            <a:picLocks noChangeAspect="1"/>
          </p:cNvPicPr>
          <p:nvPr/>
        </p:nvPicPr>
        <p:blipFill rotWithShape="1">
          <a:blip r:embed="rId2"/>
          <a:srcRect t="3460" r="6641" b="2566"/>
          <a:stretch/>
        </p:blipFill>
        <p:spPr>
          <a:xfrm>
            <a:off x="244699" y="1755729"/>
            <a:ext cx="2640170" cy="4198513"/>
          </a:xfrm>
          <a:prstGeom prst="rect">
            <a:avLst/>
          </a:prstGeom>
        </p:spPr>
      </p:pic>
    </p:spTree>
    <p:extLst>
      <p:ext uri="{BB962C8B-B14F-4D97-AF65-F5344CB8AC3E}">
        <p14:creationId xmlns:p14="http://schemas.microsoft.com/office/powerpoint/2010/main" val="174910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אל מול אתגרי האמנציפציה</a:t>
            </a:r>
          </a:p>
        </p:txBody>
      </p:sp>
      <p:pic>
        <p:nvPicPr>
          <p:cNvPr id="4" name="תמונה 3"/>
          <p:cNvPicPr>
            <a:picLocks noChangeAspect="1"/>
          </p:cNvPicPr>
          <p:nvPr/>
        </p:nvPicPr>
        <p:blipFill>
          <a:blip r:embed="rId2">
            <a:duotone>
              <a:schemeClr val="bg2">
                <a:shade val="45000"/>
                <a:satMod val="135000"/>
              </a:schemeClr>
              <a:prstClr val="white"/>
            </a:duotone>
          </a:blip>
          <a:stretch>
            <a:fillRect/>
          </a:stretch>
        </p:blipFill>
        <p:spPr>
          <a:xfrm>
            <a:off x="3124199" y="1403798"/>
            <a:ext cx="8080421" cy="5280338"/>
          </a:xfrm>
          <a:prstGeom prst="rect">
            <a:avLst/>
          </a:prstGeom>
        </p:spPr>
      </p:pic>
      <p:sp>
        <p:nvSpPr>
          <p:cNvPr id="3" name="מציין מיקום תוכן 2"/>
          <p:cNvSpPr>
            <a:spLocks noGrp="1"/>
          </p:cNvSpPr>
          <p:nvPr>
            <p:ph idx="1"/>
          </p:nvPr>
        </p:nvSpPr>
        <p:spPr/>
        <p:txBody>
          <a:bodyPr>
            <a:normAutofit/>
          </a:bodyPr>
          <a:lstStyle/>
          <a:p>
            <a:r>
              <a:rPr lang="he-IL" sz="2000" b="1" dirty="0" smtClean="0">
                <a:solidFill>
                  <a:schemeClr val="tx1"/>
                </a:solidFill>
              </a:rPr>
              <a:t>1772</a:t>
            </a:r>
          </a:p>
          <a:p>
            <a:r>
              <a:rPr lang="he-IL" sz="2000" b="1" dirty="0" smtClean="0">
                <a:solidFill>
                  <a:schemeClr val="tx1"/>
                </a:solidFill>
              </a:rPr>
              <a:t>הדוכס פרידריך מדוכסות </a:t>
            </a:r>
            <a:r>
              <a:rPr lang="he-IL" sz="2000" b="1" dirty="0" err="1" smtClean="0">
                <a:solidFill>
                  <a:schemeClr val="tx1"/>
                </a:solidFill>
              </a:rPr>
              <a:t>מקלנבורג-שוורין</a:t>
            </a:r>
            <a:r>
              <a:rPr lang="he-IL" sz="2000" b="1" dirty="0" smtClean="0">
                <a:solidFill>
                  <a:schemeClr val="tx1"/>
                </a:solidFill>
              </a:rPr>
              <a:t> מפרסם צו המחייב את היהודים לקבור את מתיהם רק כעבור שלושה ימים, כדי למנוע מצב שקוברים אנשים חיים.</a:t>
            </a:r>
          </a:p>
          <a:p>
            <a:r>
              <a:rPr lang="he-IL" sz="2000" b="1" dirty="0" smtClean="0">
                <a:solidFill>
                  <a:schemeClr val="tx1"/>
                </a:solidFill>
              </a:rPr>
              <a:t>אנשי הקהילה פונים למנדלסון בבקשה לסייע ולהגן בעדם.</a:t>
            </a:r>
          </a:p>
          <a:p>
            <a:pPr marL="0" indent="0">
              <a:buNone/>
            </a:pPr>
            <a:r>
              <a:rPr lang="he-IL" sz="2800" b="1" dirty="0" smtClean="0">
                <a:solidFill>
                  <a:srgbClr val="FF0000"/>
                </a:solidFill>
              </a:rPr>
              <a:t>מה יעשה מנדלסון???</a:t>
            </a:r>
          </a:p>
          <a:p>
            <a:pPr marL="0" indent="0">
              <a:buNone/>
            </a:pPr>
            <a:r>
              <a:rPr lang="he-IL" sz="2000" b="1" dirty="0" smtClean="0">
                <a:solidFill>
                  <a:schemeClr val="tx1"/>
                </a:solidFill>
              </a:rPr>
              <a:t>מנדלסון פונה במכתב לדוכס בבקשה לנהוג בסובלנות דתית כלפי היהודים, ולאפשר לקבור מידית לאחר קביעת מוות ע"י רופא. מנגד ממליץ ליהודים לקבל את עמדת הדוכס כיוון ששיקול הדעת המדעי שעומד מאחוריה יכול לסייע בשמירה על חיי האדם. המלצה המעוררת מחלוקת.</a:t>
            </a:r>
            <a:endParaRPr lang="he-IL" sz="2000" b="1" dirty="0">
              <a:solidFill>
                <a:schemeClr val="tx1"/>
              </a:solidFill>
            </a:endParaRPr>
          </a:p>
        </p:txBody>
      </p:sp>
    </p:spTree>
    <p:extLst>
      <p:ext uri="{BB962C8B-B14F-4D97-AF65-F5344CB8AC3E}">
        <p14:creationId xmlns:p14="http://schemas.microsoft.com/office/powerpoint/2010/main" val="231541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שן מתפתל">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381</TotalTime>
  <Words>1034</Words>
  <Application>Microsoft Office PowerPoint</Application>
  <PresentationFormat>מסך רחב</PresentationFormat>
  <Paragraphs>82</Paragraphs>
  <Slides>13</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13</vt:i4>
      </vt:variant>
    </vt:vector>
  </HeadingPairs>
  <TitlesOfParts>
    <vt:vector size="20" baseType="lpstr">
      <vt:lpstr>Arial</vt:lpstr>
      <vt:lpstr>Century Gothic</vt:lpstr>
      <vt:lpstr>Gisha</vt:lpstr>
      <vt:lpstr>Guttman Frank</vt:lpstr>
      <vt:lpstr>Guttman Yad-Brush</vt:lpstr>
      <vt:lpstr>Wingdings 3</vt:lpstr>
      <vt:lpstr>עשן מתפתל</vt:lpstr>
      <vt:lpstr>השפעת האמנציפציה על החברה היהודית (פרק 9)</vt:lpstr>
      <vt:lpstr>יהודי, כומר וגוי משכיל שיחקו שחמט...  נשמע כמו התחלה של בדיחה טובה.   </vt:lpstr>
      <vt:lpstr>מצגת של PowerPoint‏</vt:lpstr>
      <vt:lpstr>משה מנדלסון</vt:lpstr>
      <vt:lpstr>מעמד מורכב בחברה היהודית</vt:lpstr>
      <vt:lpstr>אל מול אמנציפציה מקרטעת</vt:lpstr>
      <vt:lpstr>אל מול אמנציפציה מקרטעת</vt:lpstr>
      <vt:lpstr>אל מול אתגרי האמנציפציה</vt:lpstr>
      <vt:lpstr>אל מול אתגרי האמנציפציה</vt:lpstr>
      <vt:lpstr>מאוריצי גוטליב (1856 - 1879)</vt:lpstr>
      <vt:lpstr>חלום אל מול מציאות - גילויי אנטישמיות כלפי גוטליב מקרב אנשי ההשכלה</vt:lpstr>
      <vt:lpstr>לאחר שהגיע לצייר בגימנסיה ביום כיפור:</vt:lpstr>
      <vt:lpstr>מקורות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אל מול אתגר ההשכלה</dc:title>
  <dc:creator>admin2</dc:creator>
  <cp:lastModifiedBy>admin2</cp:lastModifiedBy>
  <cp:revision>46</cp:revision>
  <dcterms:created xsi:type="dcterms:W3CDTF">2019-02-16T20:39:53Z</dcterms:created>
  <dcterms:modified xsi:type="dcterms:W3CDTF">2023-12-27T09:38:31Z</dcterms:modified>
</cp:coreProperties>
</file>