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57" r:id="rId3"/>
    <p:sldId id="273" r:id="rId4"/>
    <p:sldId id="258" r:id="rId5"/>
    <p:sldId id="274" r:id="rId6"/>
    <p:sldId id="306" r:id="rId7"/>
    <p:sldId id="259" r:id="rId8"/>
    <p:sldId id="270" r:id="rId9"/>
    <p:sldId id="260" r:id="rId10"/>
    <p:sldId id="307" r:id="rId11"/>
    <p:sldId id="308" r:id="rId12"/>
    <p:sldId id="309" r:id="rId13"/>
    <p:sldId id="261" r:id="rId14"/>
    <p:sldId id="262" r:id="rId15"/>
    <p:sldId id="263" r:id="rId16"/>
    <p:sldId id="315" r:id="rId17"/>
    <p:sldId id="267" r:id="rId18"/>
    <p:sldId id="268" r:id="rId19"/>
    <p:sldId id="310" r:id="rId20"/>
    <p:sldId id="285" r:id="rId21"/>
    <p:sldId id="265" r:id="rId22"/>
    <p:sldId id="266" r:id="rId23"/>
    <p:sldId id="264" r:id="rId24"/>
    <p:sldId id="312" r:id="rId25"/>
    <p:sldId id="311" r:id="rId26"/>
    <p:sldId id="321" r:id="rId27"/>
    <p:sldId id="314" r:id="rId28"/>
    <p:sldId id="291" r:id="rId29"/>
    <p:sldId id="316" r:id="rId30"/>
    <p:sldId id="299" r:id="rId31"/>
    <p:sldId id="288" r:id="rId32"/>
    <p:sldId id="313" r:id="rId33"/>
    <p:sldId id="286" r:id="rId34"/>
    <p:sldId id="295" r:id="rId35"/>
    <p:sldId id="272" r:id="rId36"/>
    <p:sldId id="318" r:id="rId37"/>
    <p:sldId id="292" r:id="rId38"/>
    <p:sldId id="296" r:id="rId39"/>
    <p:sldId id="284" r:id="rId40"/>
    <p:sldId id="297" r:id="rId41"/>
    <p:sldId id="293"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1"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B1D5F-6ABA-4CA1-90FF-2FA385FC4CCA}" type="doc">
      <dgm:prSet loTypeId="urn:microsoft.com/office/officeart/2008/layout/AlternatingHexagons" loCatId="list" qsTypeId="urn:microsoft.com/office/officeart/2005/8/quickstyle/simple4" qsCatId="simple" csTypeId="urn:microsoft.com/office/officeart/2005/8/colors/colorful3" csCatId="colorful" phldr="1"/>
      <dgm:spPr/>
      <dgm:t>
        <a:bodyPr/>
        <a:lstStyle/>
        <a:p>
          <a:pPr rtl="1"/>
          <a:endParaRPr lang="he-IL"/>
        </a:p>
      </dgm:t>
    </dgm:pt>
    <dgm:pt modelId="{F319841F-DBE0-4000-B340-0058082A5111}">
      <dgm:prSet phldrT="[טקסט]"/>
      <dgm:spPr/>
      <dgm:t>
        <a:bodyPr/>
        <a:lstStyle/>
        <a:p>
          <a:pPr rtl="1"/>
          <a:r>
            <a:rPr lang="he-IL" dirty="0"/>
            <a:t>3 גדודי קלעים עבריים</a:t>
          </a:r>
        </a:p>
      </dgm:t>
    </dgm:pt>
    <dgm:pt modelId="{E15E1437-442F-4529-A622-B3E420B2B98A}" type="parTrans" cxnId="{3B546D38-CF1A-4A78-9CB0-8DC25DF54B75}">
      <dgm:prSet/>
      <dgm:spPr/>
      <dgm:t>
        <a:bodyPr/>
        <a:lstStyle/>
        <a:p>
          <a:pPr rtl="1"/>
          <a:endParaRPr lang="he-IL"/>
        </a:p>
      </dgm:t>
    </dgm:pt>
    <dgm:pt modelId="{461F6D92-9A0C-4E1E-86D1-5843A3BC8969}" type="sibTrans" cxnId="{3B546D38-CF1A-4A78-9CB0-8DC25DF54B75}">
      <dgm:prSet/>
      <dgm:spPr/>
      <dgm:t>
        <a:bodyPr/>
        <a:lstStyle/>
        <a:p>
          <a:pPr rtl="1"/>
          <a:r>
            <a:rPr lang="he-IL" dirty="0"/>
            <a:t>גדוד נהגי הפרידות</a:t>
          </a:r>
        </a:p>
      </dgm:t>
    </dgm:pt>
    <dgm:pt modelId="{CC553F89-D9E1-47E6-BCE7-8D02F9763290}" type="pres">
      <dgm:prSet presAssocID="{2F1B1D5F-6ABA-4CA1-90FF-2FA385FC4CCA}" presName="Name0" presStyleCnt="0">
        <dgm:presLayoutVars>
          <dgm:chMax/>
          <dgm:chPref/>
          <dgm:dir/>
          <dgm:animLvl val="lvl"/>
        </dgm:presLayoutVars>
      </dgm:prSet>
      <dgm:spPr/>
    </dgm:pt>
    <dgm:pt modelId="{3384D090-0963-4F2E-9421-BD57E4406F85}" type="pres">
      <dgm:prSet presAssocID="{F319841F-DBE0-4000-B340-0058082A5111}" presName="composite" presStyleCnt="0"/>
      <dgm:spPr/>
    </dgm:pt>
    <dgm:pt modelId="{F10CE9DF-5F5A-4732-AD35-D59221035B6B}" type="pres">
      <dgm:prSet presAssocID="{F319841F-DBE0-4000-B340-0058082A5111}" presName="Parent1" presStyleLbl="node1" presStyleIdx="0" presStyleCnt="2">
        <dgm:presLayoutVars>
          <dgm:chMax val="1"/>
          <dgm:chPref val="1"/>
          <dgm:bulletEnabled val="1"/>
        </dgm:presLayoutVars>
      </dgm:prSet>
      <dgm:spPr/>
    </dgm:pt>
    <dgm:pt modelId="{E8114092-0A84-4B65-8241-A349C31CAC58}" type="pres">
      <dgm:prSet presAssocID="{F319841F-DBE0-4000-B340-0058082A5111}" presName="Childtext1" presStyleLbl="revTx" presStyleIdx="0" presStyleCnt="1">
        <dgm:presLayoutVars>
          <dgm:chMax val="0"/>
          <dgm:chPref val="0"/>
          <dgm:bulletEnabled val="1"/>
        </dgm:presLayoutVars>
      </dgm:prSet>
      <dgm:spPr/>
    </dgm:pt>
    <dgm:pt modelId="{36B2F52E-AC58-4AFB-96B6-DC7C8F376528}" type="pres">
      <dgm:prSet presAssocID="{F319841F-DBE0-4000-B340-0058082A5111}" presName="BalanceSpacing" presStyleCnt="0"/>
      <dgm:spPr/>
    </dgm:pt>
    <dgm:pt modelId="{1BBFDF6B-0AEF-4BB5-B14A-A88631474D68}" type="pres">
      <dgm:prSet presAssocID="{F319841F-DBE0-4000-B340-0058082A5111}" presName="BalanceSpacing1" presStyleCnt="0"/>
      <dgm:spPr/>
    </dgm:pt>
    <dgm:pt modelId="{566F3DDB-93E8-406F-BACA-7BA1292BF667}" type="pres">
      <dgm:prSet presAssocID="{461F6D92-9A0C-4E1E-86D1-5843A3BC8969}" presName="Accent1Text" presStyleLbl="node1" presStyleIdx="1" presStyleCnt="2"/>
      <dgm:spPr/>
    </dgm:pt>
  </dgm:ptLst>
  <dgm:cxnLst>
    <dgm:cxn modelId="{3B546D38-CF1A-4A78-9CB0-8DC25DF54B75}" srcId="{2F1B1D5F-6ABA-4CA1-90FF-2FA385FC4CCA}" destId="{F319841F-DBE0-4000-B340-0058082A5111}" srcOrd="0" destOrd="0" parTransId="{E15E1437-442F-4529-A622-B3E420B2B98A}" sibTransId="{461F6D92-9A0C-4E1E-86D1-5843A3BC8969}"/>
    <dgm:cxn modelId="{0DF40E4E-5C8B-4AE8-B9FA-3489C7983D4F}" type="presOf" srcId="{461F6D92-9A0C-4E1E-86D1-5843A3BC8969}" destId="{566F3DDB-93E8-406F-BACA-7BA1292BF667}" srcOrd="0" destOrd="0" presId="urn:microsoft.com/office/officeart/2008/layout/AlternatingHexagons"/>
    <dgm:cxn modelId="{88FB1751-FFAE-45A6-9FA1-949A607CBACB}" type="presOf" srcId="{2F1B1D5F-6ABA-4CA1-90FF-2FA385FC4CCA}" destId="{CC553F89-D9E1-47E6-BCE7-8D02F9763290}" srcOrd="0" destOrd="0" presId="urn:microsoft.com/office/officeart/2008/layout/AlternatingHexagons"/>
    <dgm:cxn modelId="{1F4340C2-ACAD-48D2-A254-CE95E3E99F75}" type="presOf" srcId="{F319841F-DBE0-4000-B340-0058082A5111}" destId="{F10CE9DF-5F5A-4732-AD35-D59221035B6B}" srcOrd="0" destOrd="0" presId="urn:microsoft.com/office/officeart/2008/layout/AlternatingHexagons"/>
    <dgm:cxn modelId="{AE8E8609-B987-4690-8D67-452480F1946C}" type="presParOf" srcId="{CC553F89-D9E1-47E6-BCE7-8D02F9763290}" destId="{3384D090-0963-4F2E-9421-BD57E4406F85}" srcOrd="0" destOrd="0" presId="urn:microsoft.com/office/officeart/2008/layout/AlternatingHexagons"/>
    <dgm:cxn modelId="{4AAADD4D-0C41-4252-B14E-3A5DC1E78CA4}" type="presParOf" srcId="{3384D090-0963-4F2E-9421-BD57E4406F85}" destId="{F10CE9DF-5F5A-4732-AD35-D59221035B6B}" srcOrd="0" destOrd="0" presId="urn:microsoft.com/office/officeart/2008/layout/AlternatingHexagons"/>
    <dgm:cxn modelId="{FF5286E0-0990-4514-BA3E-238C4942EA16}" type="presParOf" srcId="{3384D090-0963-4F2E-9421-BD57E4406F85}" destId="{E8114092-0A84-4B65-8241-A349C31CAC58}" srcOrd="1" destOrd="0" presId="urn:microsoft.com/office/officeart/2008/layout/AlternatingHexagons"/>
    <dgm:cxn modelId="{FCB8DCCF-CB89-47AD-B219-07C2602344EF}" type="presParOf" srcId="{3384D090-0963-4F2E-9421-BD57E4406F85}" destId="{36B2F52E-AC58-4AFB-96B6-DC7C8F376528}" srcOrd="2" destOrd="0" presId="urn:microsoft.com/office/officeart/2008/layout/AlternatingHexagons"/>
    <dgm:cxn modelId="{2E45AA3C-678B-4B14-AF38-799E7DD49DA6}" type="presParOf" srcId="{3384D090-0963-4F2E-9421-BD57E4406F85}" destId="{1BBFDF6B-0AEF-4BB5-B14A-A88631474D68}" srcOrd="3" destOrd="0" presId="urn:microsoft.com/office/officeart/2008/layout/AlternatingHexagons"/>
    <dgm:cxn modelId="{D5D94FF3-C181-4131-86D0-7E2B176A1737}" type="presParOf" srcId="{3384D090-0963-4F2E-9421-BD57E4406F85}" destId="{566F3DDB-93E8-406F-BACA-7BA1292BF66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E5E55-41A2-4889-95A9-0231F6D117C0}" type="doc">
      <dgm:prSet loTypeId="urn:microsoft.com/office/officeart/2005/8/layout/default" loCatId="list" qsTypeId="urn:microsoft.com/office/officeart/2005/8/quickstyle/simple5" qsCatId="simple" csTypeId="urn:microsoft.com/office/officeart/2005/8/colors/accent5_3" csCatId="accent5" phldr="1"/>
      <dgm:spPr/>
      <dgm:t>
        <a:bodyPr/>
        <a:lstStyle/>
        <a:p>
          <a:pPr rtl="1"/>
          <a:endParaRPr lang="he-IL"/>
        </a:p>
      </dgm:t>
    </dgm:pt>
    <dgm:pt modelId="{EB16F466-E923-472F-AB0E-22D8B98C0FAA}">
      <dgm:prSet phldrT="[טקסט]"/>
      <dgm:spPr/>
      <dgm:t>
        <a:bodyPr/>
        <a:lstStyle/>
        <a:p>
          <a:pPr rtl="1">
            <a:buClr>
              <a:schemeClr val="dk1"/>
            </a:buClr>
            <a:buSzPct val="61000"/>
            <a:buFont typeface="Wingdings" panose="05000000000000000000" pitchFamily="2" charset="2"/>
            <a:buChar char="v"/>
          </a:pPr>
          <a:r>
            <a:rPr lang="iw" b="1" dirty="0">
              <a:solidFill>
                <a:schemeClr val="tx1"/>
              </a:solidFill>
            </a:rPr>
            <a:t>ההנהגה הציונית</a:t>
          </a:r>
          <a:r>
            <a:rPr lang="he-IL" b="1" dirty="0">
              <a:solidFill>
                <a:schemeClr val="tx1"/>
              </a:solidFill>
            </a:rPr>
            <a:t> ידעה</a:t>
          </a:r>
          <a:r>
            <a:rPr lang="iw" b="1" dirty="0">
              <a:solidFill>
                <a:schemeClr val="tx1"/>
              </a:solidFill>
              <a:latin typeface="Assistant" panose="00000500000000000000" pitchFamily="2" charset="-79"/>
              <a:cs typeface="Assistant" panose="00000500000000000000" pitchFamily="2" charset="-79"/>
            </a:rPr>
            <a:t> </a:t>
          </a:r>
          <a:endParaRPr lang="he-IL" b="1" dirty="0">
            <a:solidFill>
              <a:schemeClr val="tx1"/>
            </a:solidFill>
            <a:latin typeface="Assistant" panose="00000500000000000000" pitchFamily="2" charset="-79"/>
            <a:cs typeface="Assistant" panose="00000500000000000000" pitchFamily="2" charset="-79"/>
          </a:endParaRPr>
        </a:p>
        <a:p>
          <a:pPr rtl="1">
            <a:buClr>
              <a:schemeClr val="dk1"/>
            </a:buClr>
            <a:buSzPct val="61000"/>
            <a:buFont typeface="Wingdings" panose="05000000000000000000" pitchFamily="2" charset="2"/>
            <a:buChar char="v"/>
          </a:pPr>
          <a:r>
            <a:rPr lang="iw" b="1" dirty="0">
              <a:solidFill>
                <a:schemeClr val="tx1"/>
              </a:solidFill>
              <a:latin typeface="Assistant" panose="00000500000000000000" pitchFamily="2" charset="-79"/>
              <a:cs typeface="Assistant" panose="00000500000000000000" pitchFamily="2" charset="-79"/>
            </a:rPr>
            <a:t>שבריטניה לא תוותר על השליטה על א"י</a:t>
          </a:r>
          <a:r>
            <a:rPr lang="he-IL" b="1" dirty="0">
              <a:solidFill>
                <a:schemeClr val="tx1"/>
              </a:solidFill>
              <a:latin typeface="Assistant" panose="00000500000000000000" pitchFamily="2" charset="-79"/>
              <a:cs typeface="Assistant" panose="00000500000000000000" pitchFamily="2" charset="-79"/>
            </a:rPr>
            <a:t>.</a:t>
          </a:r>
          <a:endParaRPr lang="he-IL" b="1" dirty="0">
            <a:solidFill>
              <a:schemeClr val="tx1"/>
            </a:solidFill>
          </a:endParaRPr>
        </a:p>
        <a:p>
          <a:pPr rtl="1">
            <a:buClr>
              <a:schemeClr val="dk1"/>
            </a:buClr>
            <a:buSzPct val="61000"/>
            <a:buFont typeface="Wingdings" panose="05000000000000000000" pitchFamily="2" charset="2"/>
            <a:buChar char="v"/>
          </a:pPr>
          <a:endParaRPr lang="he-IL" dirty="0"/>
        </a:p>
      </dgm:t>
    </dgm:pt>
    <dgm:pt modelId="{984FBEB1-52F1-4ADD-82F3-5B4BB6E901B6}" type="parTrans" cxnId="{62F057FE-DB42-43F8-9FF8-C6C49C4363AD}">
      <dgm:prSet/>
      <dgm:spPr/>
      <dgm:t>
        <a:bodyPr/>
        <a:lstStyle/>
        <a:p>
          <a:pPr rtl="1"/>
          <a:endParaRPr lang="he-IL"/>
        </a:p>
      </dgm:t>
    </dgm:pt>
    <dgm:pt modelId="{3DA88104-BC25-428F-B379-BC6F358056D2}" type="sibTrans" cxnId="{62F057FE-DB42-43F8-9FF8-C6C49C4363AD}">
      <dgm:prSet/>
      <dgm:spPr/>
      <dgm:t>
        <a:bodyPr/>
        <a:lstStyle/>
        <a:p>
          <a:pPr rtl="1"/>
          <a:endParaRPr lang="he-IL"/>
        </a:p>
      </dgm:t>
    </dgm:pt>
    <dgm:pt modelId="{8279CF80-C04F-45AB-B121-105D4C70DF9B}">
      <dgm:prSet phldrT="[טקסט]"/>
      <dgm:spPr/>
      <dgm:t>
        <a:bodyPr/>
        <a:lstStyle/>
        <a:p>
          <a:pPr rtl="1">
            <a:buClr>
              <a:schemeClr val="dk1"/>
            </a:buClr>
            <a:buSzPct val="61000"/>
            <a:buNone/>
          </a:pPr>
          <a:r>
            <a:rPr lang="iw" b="1" dirty="0">
              <a:solidFill>
                <a:schemeClr val="tx1"/>
              </a:solidFill>
            </a:rPr>
            <a:t>ההנהגה הציונית</a:t>
          </a:r>
          <a:r>
            <a:rPr lang="he-IL" b="1" dirty="0">
              <a:solidFill>
                <a:schemeClr val="tx1"/>
              </a:solidFill>
            </a:rPr>
            <a:t> </a:t>
          </a:r>
          <a:r>
            <a:rPr lang="iw" b="1" dirty="0">
              <a:solidFill>
                <a:schemeClr val="tx1"/>
              </a:solidFill>
              <a:latin typeface="Assistant" panose="00000500000000000000" pitchFamily="2" charset="-79"/>
              <a:cs typeface="Assistant" panose="00000500000000000000" pitchFamily="2" charset="-79"/>
            </a:rPr>
            <a:t>סבר</a:t>
          </a:r>
          <a:r>
            <a:rPr lang="he-IL" b="1" dirty="0">
              <a:solidFill>
                <a:schemeClr val="tx1"/>
              </a:solidFill>
              <a:latin typeface="Assistant" panose="00000500000000000000" pitchFamily="2" charset="-79"/>
              <a:cs typeface="Assistant" panose="00000500000000000000" pitchFamily="2" charset="-79"/>
            </a:rPr>
            <a:t>ה</a:t>
          </a:r>
          <a:r>
            <a:rPr lang="iw" b="1" dirty="0">
              <a:solidFill>
                <a:schemeClr val="tx1"/>
              </a:solidFill>
              <a:latin typeface="Assistant" panose="00000500000000000000" pitchFamily="2" charset="-79"/>
              <a:cs typeface="Assistant" panose="00000500000000000000" pitchFamily="2" charset="-79"/>
            </a:rPr>
            <a:t> </a:t>
          </a:r>
          <a:endParaRPr lang="he-IL" b="1" dirty="0">
            <a:solidFill>
              <a:schemeClr val="tx1"/>
            </a:solidFill>
            <a:latin typeface="Assistant" panose="00000500000000000000" pitchFamily="2" charset="-79"/>
            <a:cs typeface="Assistant" panose="00000500000000000000" pitchFamily="2" charset="-79"/>
          </a:endParaRPr>
        </a:p>
        <a:p>
          <a:pPr rtl="1">
            <a:buClr>
              <a:schemeClr val="dk1"/>
            </a:buClr>
            <a:buSzPct val="61000"/>
            <a:buNone/>
          </a:pPr>
          <a:r>
            <a:rPr lang="iw" b="1" dirty="0">
              <a:solidFill>
                <a:schemeClr val="tx1"/>
              </a:solidFill>
              <a:latin typeface="Assistant" panose="00000500000000000000" pitchFamily="2" charset="-79"/>
              <a:cs typeface="Assistant" panose="00000500000000000000" pitchFamily="2" charset="-79"/>
            </a:rPr>
            <a:t>שהאוכלוסייה היהודית בא"י </a:t>
          </a:r>
          <a:r>
            <a:rPr lang="he-IL" b="1" dirty="0">
              <a:solidFill>
                <a:schemeClr val="tx1"/>
              </a:solidFill>
              <a:latin typeface="Assistant" panose="00000500000000000000" pitchFamily="2" charset="-79"/>
              <a:cs typeface="Assistant" panose="00000500000000000000" pitchFamily="2" charset="-79"/>
            </a:rPr>
            <a:t>עדיין </a:t>
          </a:r>
          <a:r>
            <a:rPr lang="iw" b="1" dirty="0">
              <a:solidFill>
                <a:schemeClr val="tx1"/>
              </a:solidFill>
              <a:latin typeface="Assistant" panose="00000500000000000000" pitchFamily="2" charset="-79"/>
              <a:cs typeface="Assistant" panose="00000500000000000000" pitchFamily="2" charset="-79"/>
            </a:rPr>
            <a:t>מועטה מדי</a:t>
          </a:r>
          <a:r>
            <a:rPr lang="he-IL" b="1" dirty="0">
              <a:solidFill>
                <a:schemeClr val="tx1"/>
              </a:solidFill>
              <a:latin typeface="Assistant" panose="00000500000000000000" pitchFamily="2" charset="-79"/>
              <a:cs typeface="Assistant" panose="00000500000000000000" pitchFamily="2" charset="-79"/>
            </a:rPr>
            <a:t>.</a:t>
          </a:r>
          <a:r>
            <a:rPr lang="he-IL" b="1" dirty="0">
              <a:solidFill>
                <a:schemeClr val="tx1"/>
              </a:solidFill>
            </a:rPr>
            <a:t> </a:t>
          </a:r>
        </a:p>
        <a:p>
          <a:pPr rtl="1">
            <a:buClr>
              <a:schemeClr val="dk1"/>
            </a:buClr>
            <a:buSzPct val="61000"/>
            <a:buNone/>
          </a:pPr>
          <a:r>
            <a:rPr lang="he-IL" b="1" dirty="0">
              <a:solidFill>
                <a:schemeClr val="tx1"/>
              </a:solidFill>
              <a:latin typeface="Assistant" panose="00000500000000000000" pitchFamily="2" charset="-79"/>
              <a:cs typeface="Assistant" panose="00000500000000000000" pitchFamily="2" charset="-79"/>
            </a:rPr>
            <a:t>ו</a:t>
          </a:r>
          <a:r>
            <a:rPr lang="iw" b="1" dirty="0">
              <a:solidFill>
                <a:schemeClr val="tx1"/>
              </a:solidFill>
              <a:latin typeface="Assistant" panose="00000500000000000000" pitchFamily="2" charset="-79"/>
              <a:cs typeface="Assistant" panose="00000500000000000000" pitchFamily="2" charset="-79"/>
            </a:rPr>
            <a:t>התשתית החומרית והכלכלית לא מפותחת </a:t>
          </a:r>
          <a:endParaRPr lang="he-IL" b="1" dirty="0">
            <a:solidFill>
              <a:schemeClr val="tx1"/>
            </a:solidFill>
            <a:latin typeface="Assistant" panose="00000500000000000000" pitchFamily="2" charset="-79"/>
            <a:cs typeface="Assistant" panose="00000500000000000000" pitchFamily="2" charset="-79"/>
          </a:endParaRPr>
        </a:p>
        <a:p>
          <a:pPr rtl="1">
            <a:buClr>
              <a:schemeClr val="dk1"/>
            </a:buClr>
            <a:buSzPct val="61000"/>
            <a:buNone/>
          </a:pPr>
          <a:r>
            <a:rPr lang="he-IL" b="1" dirty="0">
              <a:solidFill>
                <a:schemeClr val="tx1"/>
              </a:solidFill>
              <a:latin typeface="Assistant" panose="00000500000000000000" pitchFamily="2" charset="-79"/>
              <a:cs typeface="Assistant" panose="00000500000000000000" pitchFamily="2" charset="-79"/>
            </a:rPr>
            <a:t>מספיק כדי להקים מדינה יציבה</a:t>
          </a:r>
          <a:r>
            <a:rPr lang="he-IL" b="1" dirty="0">
              <a:latin typeface="Assistant" panose="00000500000000000000" pitchFamily="2" charset="-79"/>
              <a:cs typeface="Assistant" panose="00000500000000000000" pitchFamily="2" charset="-79"/>
            </a:rPr>
            <a:t>. </a:t>
          </a:r>
          <a:endParaRPr lang="he-IL" dirty="0"/>
        </a:p>
      </dgm:t>
    </dgm:pt>
    <dgm:pt modelId="{F69D839B-3436-4F30-9AE0-091F671C17B6}" type="parTrans" cxnId="{5395FB5D-3DE4-475A-8B34-9B1404CBC0B8}">
      <dgm:prSet/>
      <dgm:spPr/>
      <dgm:t>
        <a:bodyPr/>
        <a:lstStyle/>
        <a:p>
          <a:pPr rtl="1"/>
          <a:endParaRPr lang="he-IL"/>
        </a:p>
      </dgm:t>
    </dgm:pt>
    <dgm:pt modelId="{56756C50-6C62-41DA-A15E-45F8D32DB5EF}" type="sibTrans" cxnId="{5395FB5D-3DE4-475A-8B34-9B1404CBC0B8}">
      <dgm:prSet/>
      <dgm:spPr/>
      <dgm:t>
        <a:bodyPr/>
        <a:lstStyle/>
        <a:p>
          <a:pPr rtl="1"/>
          <a:endParaRPr lang="he-IL"/>
        </a:p>
      </dgm:t>
    </dgm:pt>
    <dgm:pt modelId="{9D1E26CE-AA9E-4F79-9861-25F07559EE7D}" type="pres">
      <dgm:prSet presAssocID="{67AE5E55-41A2-4889-95A9-0231F6D117C0}" presName="diagram" presStyleCnt="0">
        <dgm:presLayoutVars>
          <dgm:dir/>
          <dgm:resizeHandles val="exact"/>
        </dgm:presLayoutVars>
      </dgm:prSet>
      <dgm:spPr/>
    </dgm:pt>
    <dgm:pt modelId="{C5BECAF8-8A7B-4E9E-B253-FFA5FD808EDE}" type="pres">
      <dgm:prSet presAssocID="{EB16F466-E923-472F-AB0E-22D8B98C0FAA}" presName="node" presStyleLbl="node1" presStyleIdx="0" presStyleCnt="2" custLinFactNeighborX="0" custLinFactNeighborY="2279">
        <dgm:presLayoutVars>
          <dgm:bulletEnabled val="1"/>
        </dgm:presLayoutVars>
      </dgm:prSet>
      <dgm:spPr/>
    </dgm:pt>
    <dgm:pt modelId="{B2D44346-4F43-46CD-B84F-AD9099780114}" type="pres">
      <dgm:prSet presAssocID="{3DA88104-BC25-428F-B379-BC6F358056D2}" presName="sibTrans" presStyleCnt="0"/>
      <dgm:spPr/>
    </dgm:pt>
    <dgm:pt modelId="{F623C193-5187-4ACE-A820-A578747AD101}" type="pres">
      <dgm:prSet presAssocID="{8279CF80-C04F-45AB-B121-105D4C70DF9B}" presName="node" presStyleLbl="node1" presStyleIdx="1" presStyleCnt="2">
        <dgm:presLayoutVars>
          <dgm:bulletEnabled val="1"/>
        </dgm:presLayoutVars>
      </dgm:prSet>
      <dgm:spPr/>
    </dgm:pt>
  </dgm:ptLst>
  <dgm:cxnLst>
    <dgm:cxn modelId="{7572C816-8C91-4222-8498-0A1139351E6B}" type="presOf" srcId="{EB16F466-E923-472F-AB0E-22D8B98C0FAA}" destId="{C5BECAF8-8A7B-4E9E-B253-FFA5FD808EDE}" srcOrd="0" destOrd="0" presId="urn:microsoft.com/office/officeart/2005/8/layout/default"/>
    <dgm:cxn modelId="{5395FB5D-3DE4-475A-8B34-9B1404CBC0B8}" srcId="{67AE5E55-41A2-4889-95A9-0231F6D117C0}" destId="{8279CF80-C04F-45AB-B121-105D4C70DF9B}" srcOrd="1" destOrd="0" parTransId="{F69D839B-3436-4F30-9AE0-091F671C17B6}" sibTransId="{56756C50-6C62-41DA-A15E-45F8D32DB5EF}"/>
    <dgm:cxn modelId="{57FBF261-D7B9-4C8A-AFF8-71FD04F46632}" type="presOf" srcId="{67AE5E55-41A2-4889-95A9-0231F6D117C0}" destId="{9D1E26CE-AA9E-4F79-9861-25F07559EE7D}" srcOrd="0" destOrd="0" presId="urn:microsoft.com/office/officeart/2005/8/layout/default"/>
    <dgm:cxn modelId="{4EED0170-9865-4257-B875-9F1D80539AE0}" type="presOf" srcId="{8279CF80-C04F-45AB-B121-105D4C70DF9B}" destId="{F623C193-5187-4ACE-A820-A578747AD101}" srcOrd="0" destOrd="0" presId="urn:microsoft.com/office/officeart/2005/8/layout/default"/>
    <dgm:cxn modelId="{62F057FE-DB42-43F8-9FF8-C6C49C4363AD}" srcId="{67AE5E55-41A2-4889-95A9-0231F6D117C0}" destId="{EB16F466-E923-472F-AB0E-22D8B98C0FAA}" srcOrd="0" destOrd="0" parTransId="{984FBEB1-52F1-4ADD-82F3-5B4BB6E901B6}" sibTransId="{3DA88104-BC25-428F-B379-BC6F358056D2}"/>
    <dgm:cxn modelId="{DBC5723F-7E6E-4A96-83E1-F9EE3CEEDD9C}" type="presParOf" srcId="{9D1E26CE-AA9E-4F79-9861-25F07559EE7D}" destId="{C5BECAF8-8A7B-4E9E-B253-FFA5FD808EDE}" srcOrd="0" destOrd="0" presId="urn:microsoft.com/office/officeart/2005/8/layout/default"/>
    <dgm:cxn modelId="{865D7A05-8A79-41FC-9C4C-9A21FA4BA984}" type="presParOf" srcId="{9D1E26CE-AA9E-4F79-9861-25F07559EE7D}" destId="{B2D44346-4F43-46CD-B84F-AD9099780114}" srcOrd="1" destOrd="0" presId="urn:microsoft.com/office/officeart/2005/8/layout/default"/>
    <dgm:cxn modelId="{AF2AC850-A849-4ADD-B50B-5A18220D4FE6}" type="presParOf" srcId="{9D1E26CE-AA9E-4F79-9861-25F07559EE7D}" destId="{F623C193-5187-4ACE-A820-A578747AD10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541BF-20B2-467A-8C32-D7F525FBB97D}" type="doc">
      <dgm:prSet loTypeId="urn:microsoft.com/office/officeart/2005/8/layout/default" loCatId="list" qsTypeId="urn:microsoft.com/office/officeart/2005/8/quickstyle/simple1" qsCatId="simple" csTypeId="urn:microsoft.com/office/officeart/2005/8/colors/accent3_3" csCatId="accent3" phldr="1"/>
      <dgm:spPr/>
      <dgm:t>
        <a:bodyPr/>
        <a:lstStyle/>
        <a:p>
          <a:pPr rtl="1"/>
          <a:endParaRPr lang="he-IL"/>
        </a:p>
      </dgm:t>
    </dgm:pt>
    <dgm:pt modelId="{8D23D837-79B4-46BF-BA9F-34117B2D0BB7}">
      <dgm:prSet phldrT="[טקסט]" custT="1"/>
      <dgm:spPr/>
      <dgm:t>
        <a:bodyPr/>
        <a:lstStyle/>
        <a:p>
          <a:pPr rtl="1">
            <a:buAutoNum type="arabicPeriod"/>
          </a:pPr>
          <a:r>
            <a:rPr lang="he-IL" altLang="he-IL" sz="2000" b="1" dirty="0">
              <a:solidFill>
                <a:schemeClr val="bg1"/>
              </a:solidFill>
            </a:rPr>
            <a:t>כי היא תיצור לה תדמית חיובית (דה - קולוניאליסטית).</a:t>
          </a:r>
          <a:endParaRPr lang="he-IL" sz="2000" dirty="0">
            <a:solidFill>
              <a:schemeClr val="bg1"/>
            </a:solidFill>
          </a:endParaRPr>
        </a:p>
      </dgm:t>
    </dgm:pt>
    <dgm:pt modelId="{D21D7E35-097F-4927-90BE-0E4E4688CF47}" type="parTrans" cxnId="{58A02252-05C3-45FF-BD25-5462BFA5E176}">
      <dgm:prSet/>
      <dgm:spPr/>
      <dgm:t>
        <a:bodyPr/>
        <a:lstStyle/>
        <a:p>
          <a:pPr rtl="1"/>
          <a:endParaRPr lang="he-IL"/>
        </a:p>
      </dgm:t>
    </dgm:pt>
    <dgm:pt modelId="{961FFAB8-139F-4055-94F4-7A5A0BF47375}" type="sibTrans" cxnId="{58A02252-05C3-45FF-BD25-5462BFA5E176}">
      <dgm:prSet/>
      <dgm:spPr/>
      <dgm:t>
        <a:bodyPr/>
        <a:lstStyle/>
        <a:p>
          <a:pPr rtl="1"/>
          <a:endParaRPr lang="he-IL"/>
        </a:p>
      </dgm:t>
    </dgm:pt>
    <dgm:pt modelId="{7E1EE2E2-1F75-4B27-A5BC-733871682C81}">
      <dgm:prSet phldrT="[טקסט]" phldr="1"/>
      <dgm:spPr/>
      <dgm:t>
        <a:bodyPr/>
        <a:lstStyle/>
        <a:p>
          <a:pPr rtl="1"/>
          <a:endParaRPr lang="he-IL" sz="1100" dirty="0"/>
        </a:p>
      </dgm:t>
    </dgm:pt>
    <dgm:pt modelId="{F1225D3C-3102-4997-AA02-B4446782BC4A}" type="parTrans" cxnId="{F6B10ACB-C7AB-4AC3-AD00-8848E237827C}">
      <dgm:prSet/>
      <dgm:spPr/>
      <dgm:t>
        <a:bodyPr/>
        <a:lstStyle/>
        <a:p>
          <a:pPr rtl="1"/>
          <a:endParaRPr lang="he-IL"/>
        </a:p>
      </dgm:t>
    </dgm:pt>
    <dgm:pt modelId="{EB3BDBBA-DB55-4E86-8743-867CBA548D96}" type="sibTrans" cxnId="{F6B10ACB-C7AB-4AC3-AD00-8848E237827C}">
      <dgm:prSet/>
      <dgm:spPr/>
      <dgm:t>
        <a:bodyPr/>
        <a:lstStyle/>
        <a:p>
          <a:pPr rtl="1"/>
          <a:endParaRPr lang="he-IL"/>
        </a:p>
      </dgm:t>
    </dgm:pt>
    <dgm:pt modelId="{CAD65E93-0F35-48DE-B69C-F84069479AFE}">
      <dgm:prSet phldrT="[טקסט]" custT="1"/>
      <dgm:spPr/>
      <dgm:t>
        <a:bodyPr/>
        <a:lstStyle/>
        <a:p>
          <a:pPr rtl="1"/>
          <a:r>
            <a:rPr lang="he-IL" altLang="he-IL" sz="2400" b="1" dirty="0">
              <a:solidFill>
                <a:schemeClr val="bg1"/>
              </a:solidFill>
            </a:rPr>
            <a:t>נק' </a:t>
          </a:r>
          <a:r>
            <a:rPr lang="he-IL" altLang="he-IL" sz="2400" b="1" dirty="0" err="1">
              <a:solidFill>
                <a:schemeClr val="bg1"/>
              </a:solidFill>
            </a:rPr>
            <a:t>אסטרטגטית</a:t>
          </a:r>
          <a:r>
            <a:rPr lang="he-IL" altLang="he-IL" sz="2400" b="1" dirty="0">
              <a:solidFill>
                <a:schemeClr val="bg1"/>
              </a:solidFill>
            </a:rPr>
            <a:t> במזרח התיכון</a:t>
          </a:r>
          <a:endParaRPr lang="he-IL" sz="2400" dirty="0">
            <a:solidFill>
              <a:schemeClr val="bg1"/>
            </a:solidFill>
          </a:endParaRPr>
        </a:p>
      </dgm:t>
    </dgm:pt>
    <dgm:pt modelId="{A049A90E-2E4B-4B0E-81D2-CA44CEBBD08C}" type="parTrans" cxnId="{32208C39-EBAB-4C5C-B047-8DA554280F05}">
      <dgm:prSet/>
      <dgm:spPr/>
      <dgm:t>
        <a:bodyPr/>
        <a:lstStyle/>
        <a:p>
          <a:pPr rtl="1"/>
          <a:endParaRPr lang="he-IL"/>
        </a:p>
      </dgm:t>
    </dgm:pt>
    <dgm:pt modelId="{1EEAE100-6964-4B52-950E-02256F695C57}" type="sibTrans" cxnId="{32208C39-EBAB-4C5C-B047-8DA554280F05}">
      <dgm:prSet/>
      <dgm:spPr/>
      <dgm:t>
        <a:bodyPr/>
        <a:lstStyle/>
        <a:p>
          <a:pPr rtl="1"/>
          <a:endParaRPr lang="he-IL"/>
        </a:p>
      </dgm:t>
    </dgm:pt>
    <dgm:pt modelId="{AB13689F-89BF-4399-ACFA-2A6E8413E815}">
      <dgm:prSet phldrT="[טקסט]" phldr="1"/>
      <dgm:spPr/>
      <dgm:t>
        <a:bodyPr/>
        <a:lstStyle/>
        <a:p>
          <a:pPr rtl="1"/>
          <a:endParaRPr lang="he-IL" sz="1100" dirty="0"/>
        </a:p>
      </dgm:t>
    </dgm:pt>
    <dgm:pt modelId="{D182E82E-4A41-4370-9293-4B7B19304E9E}" type="parTrans" cxnId="{30567E4F-36E0-456D-A900-278C91F9FA61}">
      <dgm:prSet/>
      <dgm:spPr/>
      <dgm:t>
        <a:bodyPr/>
        <a:lstStyle/>
        <a:p>
          <a:pPr rtl="1"/>
          <a:endParaRPr lang="he-IL"/>
        </a:p>
      </dgm:t>
    </dgm:pt>
    <dgm:pt modelId="{4D2B1529-B607-4F03-A4FA-180C914C117C}" type="sibTrans" cxnId="{30567E4F-36E0-456D-A900-278C91F9FA61}">
      <dgm:prSet/>
      <dgm:spPr/>
      <dgm:t>
        <a:bodyPr/>
        <a:lstStyle/>
        <a:p>
          <a:pPr rtl="1"/>
          <a:endParaRPr lang="he-IL"/>
        </a:p>
      </dgm:t>
    </dgm:pt>
    <dgm:pt modelId="{A1666C09-1365-4F5E-817A-7103CA012C97}">
      <dgm:prSet phldrT="[טקסט]"/>
      <dgm:spPr/>
      <dgm:t>
        <a:bodyPr/>
        <a:lstStyle/>
        <a:p>
          <a:pPr rtl="1">
            <a:buAutoNum type="arabicPeriod"/>
          </a:pPr>
          <a:endParaRPr lang="he-IL" altLang="he-IL" b="1" dirty="0">
            <a:solidFill>
              <a:srgbClr val="D3760F"/>
            </a:solidFill>
          </a:endParaRPr>
        </a:p>
        <a:p>
          <a:pPr rtl="1">
            <a:buAutoNum type="arabicPeriod"/>
          </a:pPr>
          <a:r>
            <a:rPr lang="he-IL" altLang="he-IL" b="1" dirty="0">
              <a:solidFill>
                <a:schemeClr val="bg1"/>
              </a:solidFill>
            </a:rPr>
            <a:t>כי פרסום הצהרת תמיכה בציונות יגרום ליהודי העולם לתמוך בה, ודרך כך להשפיע על ממשלותיהן לטובתה (בייחוד ארה"ב).</a:t>
          </a:r>
          <a:endParaRPr lang="he-IL" dirty="0">
            <a:solidFill>
              <a:schemeClr val="bg1"/>
            </a:solidFill>
          </a:endParaRPr>
        </a:p>
      </dgm:t>
    </dgm:pt>
    <dgm:pt modelId="{8CA287F9-DB71-4AE3-BC48-8C0616C97D98}" type="parTrans" cxnId="{2CCA70AC-BF55-4D96-A932-DD7E5BEDD4B6}">
      <dgm:prSet/>
      <dgm:spPr/>
      <dgm:t>
        <a:bodyPr/>
        <a:lstStyle/>
        <a:p>
          <a:pPr rtl="1"/>
          <a:endParaRPr lang="he-IL"/>
        </a:p>
      </dgm:t>
    </dgm:pt>
    <dgm:pt modelId="{7107DDF2-D960-48D0-9E62-A6A7587EAB0E}" type="sibTrans" cxnId="{2CCA70AC-BF55-4D96-A932-DD7E5BEDD4B6}">
      <dgm:prSet/>
      <dgm:spPr/>
      <dgm:t>
        <a:bodyPr/>
        <a:lstStyle/>
        <a:p>
          <a:pPr rtl="1"/>
          <a:endParaRPr lang="he-IL"/>
        </a:p>
      </dgm:t>
    </dgm:pt>
    <dgm:pt modelId="{B3255C4C-352C-485E-8E18-C02DA0AA43A7}">
      <dgm:prSet phldrT="[טקסט]" phldr="1"/>
      <dgm:spPr/>
      <dgm:t>
        <a:bodyPr/>
        <a:lstStyle/>
        <a:p>
          <a:pPr rtl="1"/>
          <a:endParaRPr lang="he-IL"/>
        </a:p>
      </dgm:t>
    </dgm:pt>
    <dgm:pt modelId="{D4DDE26E-25B7-4679-BC66-F80737ECD37E}" type="parTrans" cxnId="{B86CA4AB-F9E8-43C3-9B5F-69F644848AE7}">
      <dgm:prSet/>
      <dgm:spPr/>
      <dgm:t>
        <a:bodyPr/>
        <a:lstStyle/>
        <a:p>
          <a:pPr rtl="1"/>
          <a:endParaRPr lang="he-IL"/>
        </a:p>
      </dgm:t>
    </dgm:pt>
    <dgm:pt modelId="{22359CE6-1F98-422C-84BF-5D316D5F3386}" type="sibTrans" cxnId="{B86CA4AB-F9E8-43C3-9B5F-69F644848AE7}">
      <dgm:prSet/>
      <dgm:spPr/>
      <dgm:t>
        <a:bodyPr/>
        <a:lstStyle/>
        <a:p>
          <a:pPr rtl="1"/>
          <a:endParaRPr lang="he-IL"/>
        </a:p>
      </dgm:t>
    </dgm:pt>
    <dgm:pt modelId="{47564057-5327-4868-A791-F6D7A52EACCC}">
      <dgm:prSet/>
      <dgm:spPr/>
      <dgm:t>
        <a:bodyPr/>
        <a:lstStyle/>
        <a:p>
          <a:pPr rtl="1"/>
          <a:r>
            <a:rPr lang="he-IL" b="1" dirty="0">
              <a:solidFill>
                <a:schemeClr val="bg1"/>
              </a:solidFill>
              <a:sym typeface="David"/>
            </a:rPr>
            <a:t>אמונה דתית בשיבת ציון- חוב מוסרי של העולם כלפי העם היהודי.</a:t>
          </a:r>
        </a:p>
      </dgm:t>
    </dgm:pt>
    <dgm:pt modelId="{F099B486-B93D-412C-B389-3B8C82DC4D6D}" type="parTrans" cxnId="{9127119B-72B4-4579-AED8-749F91D5F44D}">
      <dgm:prSet/>
      <dgm:spPr/>
      <dgm:t>
        <a:bodyPr/>
        <a:lstStyle/>
        <a:p>
          <a:pPr rtl="1"/>
          <a:endParaRPr lang="he-IL"/>
        </a:p>
      </dgm:t>
    </dgm:pt>
    <dgm:pt modelId="{A29876CB-FCC9-491A-B1D7-2F444A6DD896}" type="sibTrans" cxnId="{9127119B-72B4-4579-AED8-749F91D5F44D}">
      <dgm:prSet/>
      <dgm:spPr/>
      <dgm:t>
        <a:bodyPr/>
        <a:lstStyle/>
        <a:p>
          <a:pPr rtl="1"/>
          <a:endParaRPr lang="he-IL"/>
        </a:p>
      </dgm:t>
    </dgm:pt>
    <dgm:pt modelId="{0CAB3766-381D-404B-B3F4-DDBB7DB939BA}" type="pres">
      <dgm:prSet presAssocID="{BC5541BF-20B2-467A-8C32-D7F525FBB97D}" presName="diagram" presStyleCnt="0">
        <dgm:presLayoutVars>
          <dgm:dir/>
          <dgm:resizeHandles val="exact"/>
        </dgm:presLayoutVars>
      </dgm:prSet>
      <dgm:spPr/>
    </dgm:pt>
    <dgm:pt modelId="{8385A077-E4F1-4438-B58E-AA8F95464439}" type="pres">
      <dgm:prSet presAssocID="{8D23D837-79B4-46BF-BA9F-34117B2D0BB7}" presName="node" presStyleLbl="node1" presStyleIdx="0" presStyleCnt="4">
        <dgm:presLayoutVars>
          <dgm:bulletEnabled val="1"/>
        </dgm:presLayoutVars>
      </dgm:prSet>
      <dgm:spPr/>
    </dgm:pt>
    <dgm:pt modelId="{2D409F2A-C0DC-4E3D-8A92-09C37036A9EC}" type="pres">
      <dgm:prSet presAssocID="{961FFAB8-139F-4055-94F4-7A5A0BF47375}" presName="sibTrans" presStyleCnt="0"/>
      <dgm:spPr/>
    </dgm:pt>
    <dgm:pt modelId="{BD1AFAB4-5157-4B8F-99FB-3CADC083ACA2}" type="pres">
      <dgm:prSet presAssocID="{CAD65E93-0F35-48DE-B69C-F84069479AFE}" presName="node" presStyleLbl="node1" presStyleIdx="1" presStyleCnt="4">
        <dgm:presLayoutVars>
          <dgm:bulletEnabled val="1"/>
        </dgm:presLayoutVars>
      </dgm:prSet>
      <dgm:spPr/>
    </dgm:pt>
    <dgm:pt modelId="{0973E2DD-4BF0-48E8-AF82-592E133A8D83}" type="pres">
      <dgm:prSet presAssocID="{1EEAE100-6964-4B52-950E-02256F695C57}" presName="sibTrans" presStyleCnt="0"/>
      <dgm:spPr/>
    </dgm:pt>
    <dgm:pt modelId="{43C3EA1D-89ED-4B17-B339-2CE689AD74FB}" type="pres">
      <dgm:prSet presAssocID="{47564057-5327-4868-A791-F6D7A52EACCC}" presName="node" presStyleLbl="node1" presStyleIdx="2" presStyleCnt="4">
        <dgm:presLayoutVars>
          <dgm:bulletEnabled val="1"/>
        </dgm:presLayoutVars>
      </dgm:prSet>
      <dgm:spPr/>
    </dgm:pt>
    <dgm:pt modelId="{74152BC3-4AA7-44B8-8131-836422CBFE05}" type="pres">
      <dgm:prSet presAssocID="{A29876CB-FCC9-491A-B1D7-2F444A6DD896}" presName="sibTrans" presStyleCnt="0"/>
      <dgm:spPr/>
    </dgm:pt>
    <dgm:pt modelId="{8D70573A-0235-41D8-A653-1FABA29BB5AA}" type="pres">
      <dgm:prSet presAssocID="{A1666C09-1365-4F5E-817A-7103CA012C97}" presName="node" presStyleLbl="node1" presStyleIdx="3" presStyleCnt="4">
        <dgm:presLayoutVars>
          <dgm:bulletEnabled val="1"/>
        </dgm:presLayoutVars>
      </dgm:prSet>
      <dgm:spPr/>
    </dgm:pt>
  </dgm:ptLst>
  <dgm:cxnLst>
    <dgm:cxn modelId="{7D901A09-82B2-46AC-972C-8DD8538D778C}" type="presOf" srcId="{47564057-5327-4868-A791-F6D7A52EACCC}" destId="{43C3EA1D-89ED-4B17-B339-2CE689AD74FB}" srcOrd="0" destOrd="0" presId="urn:microsoft.com/office/officeart/2005/8/layout/default"/>
    <dgm:cxn modelId="{32208C39-EBAB-4C5C-B047-8DA554280F05}" srcId="{BC5541BF-20B2-467A-8C32-D7F525FBB97D}" destId="{CAD65E93-0F35-48DE-B69C-F84069479AFE}" srcOrd="1" destOrd="0" parTransId="{A049A90E-2E4B-4B0E-81D2-CA44CEBBD08C}" sibTransId="{1EEAE100-6964-4B52-950E-02256F695C57}"/>
    <dgm:cxn modelId="{30567E4F-36E0-456D-A900-278C91F9FA61}" srcId="{CAD65E93-0F35-48DE-B69C-F84069479AFE}" destId="{AB13689F-89BF-4399-ACFA-2A6E8413E815}" srcOrd="0" destOrd="0" parTransId="{D182E82E-4A41-4370-9293-4B7B19304E9E}" sibTransId="{4D2B1529-B607-4F03-A4FA-180C914C117C}"/>
    <dgm:cxn modelId="{58A02252-05C3-45FF-BD25-5462BFA5E176}" srcId="{BC5541BF-20B2-467A-8C32-D7F525FBB97D}" destId="{8D23D837-79B4-46BF-BA9F-34117B2D0BB7}" srcOrd="0" destOrd="0" parTransId="{D21D7E35-097F-4927-90BE-0E4E4688CF47}" sibTransId="{961FFAB8-139F-4055-94F4-7A5A0BF47375}"/>
    <dgm:cxn modelId="{A3EF3884-1115-4FB6-9C55-3D6A8AB34BB7}" type="presOf" srcId="{8D23D837-79B4-46BF-BA9F-34117B2D0BB7}" destId="{8385A077-E4F1-4438-B58E-AA8F95464439}" srcOrd="0" destOrd="0" presId="urn:microsoft.com/office/officeart/2005/8/layout/default"/>
    <dgm:cxn modelId="{25033E93-A5B6-4BB4-9F2D-5798CF106897}" type="presOf" srcId="{7E1EE2E2-1F75-4B27-A5BC-733871682C81}" destId="{8385A077-E4F1-4438-B58E-AA8F95464439}" srcOrd="0" destOrd="1" presId="urn:microsoft.com/office/officeart/2005/8/layout/default"/>
    <dgm:cxn modelId="{9127119B-72B4-4579-AED8-749F91D5F44D}" srcId="{BC5541BF-20B2-467A-8C32-D7F525FBB97D}" destId="{47564057-5327-4868-A791-F6D7A52EACCC}" srcOrd="2" destOrd="0" parTransId="{F099B486-B93D-412C-B389-3B8C82DC4D6D}" sibTransId="{A29876CB-FCC9-491A-B1D7-2F444A6DD896}"/>
    <dgm:cxn modelId="{B86CA4AB-F9E8-43C3-9B5F-69F644848AE7}" srcId="{A1666C09-1365-4F5E-817A-7103CA012C97}" destId="{B3255C4C-352C-485E-8E18-C02DA0AA43A7}" srcOrd="0" destOrd="0" parTransId="{D4DDE26E-25B7-4679-BC66-F80737ECD37E}" sibTransId="{22359CE6-1F98-422C-84BF-5D316D5F3386}"/>
    <dgm:cxn modelId="{2CCA70AC-BF55-4D96-A932-DD7E5BEDD4B6}" srcId="{BC5541BF-20B2-467A-8C32-D7F525FBB97D}" destId="{A1666C09-1365-4F5E-817A-7103CA012C97}" srcOrd="3" destOrd="0" parTransId="{8CA287F9-DB71-4AE3-BC48-8C0616C97D98}" sibTransId="{7107DDF2-D960-48D0-9E62-A6A7587EAB0E}"/>
    <dgm:cxn modelId="{F6B10ACB-C7AB-4AC3-AD00-8848E237827C}" srcId="{8D23D837-79B4-46BF-BA9F-34117B2D0BB7}" destId="{7E1EE2E2-1F75-4B27-A5BC-733871682C81}" srcOrd="0" destOrd="0" parTransId="{F1225D3C-3102-4997-AA02-B4446782BC4A}" sibTransId="{EB3BDBBA-DB55-4E86-8743-867CBA548D96}"/>
    <dgm:cxn modelId="{634E85D8-A4A9-4CA4-BC62-E163EE9C29ED}" type="presOf" srcId="{AB13689F-89BF-4399-ACFA-2A6E8413E815}" destId="{BD1AFAB4-5157-4B8F-99FB-3CADC083ACA2}" srcOrd="0" destOrd="1" presId="urn:microsoft.com/office/officeart/2005/8/layout/default"/>
    <dgm:cxn modelId="{AD8BC2E4-5288-4041-ABA7-CFC6DE27CC8A}" type="presOf" srcId="{B3255C4C-352C-485E-8E18-C02DA0AA43A7}" destId="{8D70573A-0235-41D8-A653-1FABA29BB5AA}" srcOrd="0" destOrd="1" presId="urn:microsoft.com/office/officeart/2005/8/layout/default"/>
    <dgm:cxn modelId="{E01FAFEC-ABB6-4F80-9858-5C4ADF887843}" type="presOf" srcId="{BC5541BF-20B2-467A-8C32-D7F525FBB97D}" destId="{0CAB3766-381D-404B-B3F4-DDBB7DB939BA}" srcOrd="0" destOrd="0" presId="urn:microsoft.com/office/officeart/2005/8/layout/default"/>
    <dgm:cxn modelId="{5E8488EE-9FD0-466B-B44E-F745250DE6E7}" type="presOf" srcId="{CAD65E93-0F35-48DE-B69C-F84069479AFE}" destId="{BD1AFAB4-5157-4B8F-99FB-3CADC083ACA2}" srcOrd="0" destOrd="0" presId="urn:microsoft.com/office/officeart/2005/8/layout/default"/>
    <dgm:cxn modelId="{EECC32F9-BE97-4CBA-B256-ECF4E42278D6}" type="presOf" srcId="{A1666C09-1365-4F5E-817A-7103CA012C97}" destId="{8D70573A-0235-41D8-A653-1FABA29BB5AA}" srcOrd="0" destOrd="0" presId="urn:microsoft.com/office/officeart/2005/8/layout/default"/>
    <dgm:cxn modelId="{A732C9CA-1267-4F6B-9C42-601BFF8D30AB}" type="presParOf" srcId="{0CAB3766-381D-404B-B3F4-DDBB7DB939BA}" destId="{8385A077-E4F1-4438-B58E-AA8F95464439}" srcOrd="0" destOrd="0" presId="urn:microsoft.com/office/officeart/2005/8/layout/default"/>
    <dgm:cxn modelId="{73175456-C197-44A3-941C-E7444B97C08A}" type="presParOf" srcId="{0CAB3766-381D-404B-B3F4-DDBB7DB939BA}" destId="{2D409F2A-C0DC-4E3D-8A92-09C37036A9EC}" srcOrd="1" destOrd="0" presId="urn:microsoft.com/office/officeart/2005/8/layout/default"/>
    <dgm:cxn modelId="{CD55D662-3DE5-4882-B2BD-30E2E0EF30FB}" type="presParOf" srcId="{0CAB3766-381D-404B-B3F4-DDBB7DB939BA}" destId="{BD1AFAB4-5157-4B8F-99FB-3CADC083ACA2}" srcOrd="2" destOrd="0" presId="urn:microsoft.com/office/officeart/2005/8/layout/default"/>
    <dgm:cxn modelId="{1FEBDE14-C303-4470-AB27-8A5EACE661C7}" type="presParOf" srcId="{0CAB3766-381D-404B-B3F4-DDBB7DB939BA}" destId="{0973E2DD-4BF0-48E8-AF82-592E133A8D83}" srcOrd="3" destOrd="0" presId="urn:microsoft.com/office/officeart/2005/8/layout/default"/>
    <dgm:cxn modelId="{7A34030D-31E3-4E6C-832A-9FF5447AA6E5}" type="presParOf" srcId="{0CAB3766-381D-404B-B3F4-DDBB7DB939BA}" destId="{43C3EA1D-89ED-4B17-B339-2CE689AD74FB}" srcOrd="4" destOrd="0" presId="urn:microsoft.com/office/officeart/2005/8/layout/default"/>
    <dgm:cxn modelId="{A9A60072-1CA3-4BF6-9603-362D1D54DBBA}" type="presParOf" srcId="{0CAB3766-381D-404B-B3F4-DDBB7DB939BA}" destId="{74152BC3-4AA7-44B8-8131-836422CBFE05}" srcOrd="5" destOrd="0" presId="urn:microsoft.com/office/officeart/2005/8/layout/default"/>
    <dgm:cxn modelId="{B4F22553-B784-4F7A-B376-D5A3EE99568C}" type="presParOf" srcId="{0CAB3766-381D-404B-B3F4-DDBB7DB939BA}" destId="{8D70573A-0235-41D8-A653-1FABA29BB5A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CE9DF-5F5A-4732-AD35-D59221035B6B}">
      <dsp:nvSpPr>
        <dsp:cNvPr id="0" name=""/>
        <dsp:cNvSpPr/>
      </dsp:nvSpPr>
      <dsp:spPr>
        <a:xfrm rot="5400000">
          <a:off x="2578269" y="1295399"/>
          <a:ext cx="1693333" cy="147320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3 גדודי קלעים עבריים</a:t>
          </a:r>
        </a:p>
      </dsp:txBody>
      <dsp:txXfrm rot="-5400000">
        <a:off x="2917909" y="1449211"/>
        <a:ext cx="1014052" cy="1165577"/>
      </dsp:txXfrm>
    </dsp:sp>
    <dsp:sp modelId="{E8114092-0A84-4B65-8241-A349C31CAC58}">
      <dsp:nvSpPr>
        <dsp:cNvPr id="0" name=""/>
        <dsp:cNvSpPr/>
      </dsp:nvSpPr>
      <dsp:spPr>
        <a:xfrm>
          <a:off x="4206240" y="1523999"/>
          <a:ext cx="1889760" cy="1016000"/>
        </a:xfrm>
        <a:prstGeom prst="rect">
          <a:avLst/>
        </a:prstGeom>
        <a:noFill/>
        <a:ln>
          <a:noFill/>
        </a:ln>
        <a:effectLst/>
      </dsp:spPr>
      <dsp:style>
        <a:lnRef idx="0">
          <a:scrgbClr r="0" g="0" b="0"/>
        </a:lnRef>
        <a:fillRef idx="0">
          <a:scrgbClr r="0" g="0" b="0"/>
        </a:fillRef>
        <a:effectRef idx="0">
          <a:scrgbClr r="0" g="0" b="0"/>
        </a:effectRef>
        <a:fontRef idx="minor"/>
      </dsp:style>
    </dsp:sp>
    <dsp:sp modelId="{566F3DDB-93E8-406F-BACA-7BA1292BF667}">
      <dsp:nvSpPr>
        <dsp:cNvPr id="0" name=""/>
        <dsp:cNvSpPr/>
      </dsp:nvSpPr>
      <dsp:spPr>
        <a:xfrm rot="5400000">
          <a:off x="987213" y="1295399"/>
          <a:ext cx="1693333" cy="1473200"/>
        </a:xfrm>
        <a:prstGeom prst="hexagon">
          <a:avLst>
            <a:gd name="adj" fmla="val 25000"/>
            <a:gd name="vf" fmla="val 11547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kern="1200" dirty="0"/>
            <a:t>גדוד נהגי הפרידות</a:t>
          </a:r>
        </a:p>
      </dsp:txBody>
      <dsp:txXfrm rot="-5400000">
        <a:off x="1326853" y="1449211"/>
        <a:ext cx="1014052" cy="1165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ECAF8-8A7B-4E9E-B253-FFA5FD808EDE}">
      <dsp:nvSpPr>
        <dsp:cNvPr id="0" name=""/>
        <dsp:cNvSpPr/>
      </dsp:nvSpPr>
      <dsp:spPr>
        <a:xfrm>
          <a:off x="1051" y="485411"/>
          <a:ext cx="4102401" cy="2461440"/>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Clr>
              <a:schemeClr val="dk1"/>
            </a:buClr>
            <a:buSzPct val="61000"/>
            <a:buFont typeface="Wingdings" panose="05000000000000000000" pitchFamily="2" charset="2"/>
            <a:buNone/>
          </a:pPr>
          <a:r>
            <a:rPr lang="iw" sz="2100" b="1" kern="1200" dirty="0">
              <a:solidFill>
                <a:schemeClr val="tx1"/>
              </a:solidFill>
            </a:rPr>
            <a:t>ההנהגה הציונית</a:t>
          </a:r>
          <a:r>
            <a:rPr lang="he-IL" sz="2100" b="1" kern="1200" dirty="0">
              <a:solidFill>
                <a:schemeClr val="tx1"/>
              </a:solidFill>
            </a:rPr>
            <a:t> ידעה</a:t>
          </a:r>
          <a:r>
            <a:rPr lang="iw" sz="2100" b="1" kern="1200" dirty="0">
              <a:solidFill>
                <a:schemeClr val="tx1"/>
              </a:solidFill>
              <a:latin typeface="Assistant" panose="00000500000000000000" pitchFamily="2" charset="-79"/>
              <a:cs typeface="Assistant" panose="00000500000000000000" pitchFamily="2" charset="-79"/>
            </a:rPr>
            <a:t> </a:t>
          </a:r>
          <a:endParaRPr lang="he-IL" sz="2100" b="1" kern="1200" dirty="0">
            <a:solidFill>
              <a:schemeClr val="tx1"/>
            </a:solidFill>
            <a:latin typeface="Assistant" panose="00000500000000000000" pitchFamily="2" charset="-79"/>
            <a:cs typeface="Assistant" panose="00000500000000000000" pitchFamily="2" charset="-79"/>
          </a:endParaRPr>
        </a:p>
        <a:p>
          <a:pPr marL="0" lvl="0" indent="0" algn="ctr" defTabSz="933450" rtl="1">
            <a:lnSpc>
              <a:spcPct val="90000"/>
            </a:lnSpc>
            <a:spcBef>
              <a:spcPct val="0"/>
            </a:spcBef>
            <a:spcAft>
              <a:spcPct val="35000"/>
            </a:spcAft>
            <a:buClr>
              <a:schemeClr val="dk1"/>
            </a:buClr>
            <a:buSzPct val="61000"/>
            <a:buFont typeface="Wingdings" panose="05000000000000000000" pitchFamily="2" charset="2"/>
            <a:buNone/>
          </a:pPr>
          <a:r>
            <a:rPr lang="iw" sz="2100" b="1" kern="1200" dirty="0">
              <a:solidFill>
                <a:schemeClr val="tx1"/>
              </a:solidFill>
              <a:latin typeface="Assistant" panose="00000500000000000000" pitchFamily="2" charset="-79"/>
              <a:cs typeface="Assistant" panose="00000500000000000000" pitchFamily="2" charset="-79"/>
            </a:rPr>
            <a:t>שבריטניה לא תוותר על השליטה על א"י</a:t>
          </a:r>
          <a:r>
            <a:rPr lang="he-IL" sz="2100" b="1" kern="1200" dirty="0">
              <a:solidFill>
                <a:schemeClr val="tx1"/>
              </a:solidFill>
              <a:latin typeface="Assistant" panose="00000500000000000000" pitchFamily="2" charset="-79"/>
              <a:cs typeface="Assistant" panose="00000500000000000000" pitchFamily="2" charset="-79"/>
            </a:rPr>
            <a:t>.</a:t>
          </a:r>
          <a:endParaRPr lang="he-IL" sz="2100" b="1" kern="1200" dirty="0">
            <a:solidFill>
              <a:schemeClr val="tx1"/>
            </a:solidFill>
          </a:endParaRPr>
        </a:p>
        <a:p>
          <a:pPr marL="0" lvl="0" indent="0" algn="ctr" defTabSz="933450" rtl="1">
            <a:lnSpc>
              <a:spcPct val="90000"/>
            </a:lnSpc>
            <a:spcBef>
              <a:spcPct val="0"/>
            </a:spcBef>
            <a:spcAft>
              <a:spcPct val="35000"/>
            </a:spcAft>
            <a:buClr>
              <a:schemeClr val="dk1"/>
            </a:buClr>
            <a:buSzPct val="61000"/>
            <a:buFont typeface="Wingdings" panose="05000000000000000000" pitchFamily="2" charset="2"/>
            <a:buNone/>
          </a:pPr>
          <a:endParaRPr lang="he-IL" sz="2100" kern="1200" dirty="0"/>
        </a:p>
      </dsp:txBody>
      <dsp:txXfrm>
        <a:off x="1051" y="485411"/>
        <a:ext cx="4102401" cy="2461440"/>
      </dsp:txXfrm>
    </dsp:sp>
    <dsp:sp modelId="{F623C193-5187-4ACE-A820-A578747AD101}">
      <dsp:nvSpPr>
        <dsp:cNvPr id="0" name=""/>
        <dsp:cNvSpPr/>
      </dsp:nvSpPr>
      <dsp:spPr>
        <a:xfrm>
          <a:off x="4513693" y="429315"/>
          <a:ext cx="4102401" cy="2461440"/>
        </a:xfrm>
        <a:prstGeom prst="rect">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Clr>
              <a:schemeClr val="dk1"/>
            </a:buClr>
            <a:buSzPct val="61000"/>
            <a:buNone/>
          </a:pPr>
          <a:r>
            <a:rPr lang="iw" sz="2100" b="1" kern="1200" dirty="0">
              <a:solidFill>
                <a:schemeClr val="tx1"/>
              </a:solidFill>
            </a:rPr>
            <a:t>ההנהגה הציונית</a:t>
          </a:r>
          <a:r>
            <a:rPr lang="he-IL" sz="2100" b="1" kern="1200" dirty="0">
              <a:solidFill>
                <a:schemeClr val="tx1"/>
              </a:solidFill>
            </a:rPr>
            <a:t> </a:t>
          </a:r>
          <a:r>
            <a:rPr lang="iw" sz="2100" b="1" kern="1200" dirty="0">
              <a:solidFill>
                <a:schemeClr val="tx1"/>
              </a:solidFill>
              <a:latin typeface="Assistant" panose="00000500000000000000" pitchFamily="2" charset="-79"/>
              <a:cs typeface="Assistant" panose="00000500000000000000" pitchFamily="2" charset="-79"/>
            </a:rPr>
            <a:t>סבר</a:t>
          </a:r>
          <a:r>
            <a:rPr lang="he-IL" sz="2100" b="1" kern="1200" dirty="0">
              <a:solidFill>
                <a:schemeClr val="tx1"/>
              </a:solidFill>
              <a:latin typeface="Assistant" panose="00000500000000000000" pitchFamily="2" charset="-79"/>
              <a:cs typeface="Assistant" panose="00000500000000000000" pitchFamily="2" charset="-79"/>
            </a:rPr>
            <a:t>ה</a:t>
          </a:r>
          <a:r>
            <a:rPr lang="iw" sz="2100" b="1" kern="1200" dirty="0">
              <a:solidFill>
                <a:schemeClr val="tx1"/>
              </a:solidFill>
              <a:latin typeface="Assistant" panose="00000500000000000000" pitchFamily="2" charset="-79"/>
              <a:cs typeface="Assistant" panose="00000500000000000000" pitchFamily="2" charset="-79"/>
            </a:rPr>
            <a:t> </a:t>
          </a:r>
          <a:endParaRPr lang="he-IL" sz="2100" b="1" kern="1200" dirty="0">
            <a:solidFill>
              <a:schemeClr val="tx1"/>
            </a:solidFill>
            <a:latin typeface="Assistant" panose="00000500000000000000" pitchFamily="2" charset="-79"/>
            <a:cs typeface="Assistant" panose="00000500000000000000" pitchFamily="2" charset="-79"/>
          </a:endParaRPr>
        </a:p>
        <a:p>
          <a:pPr marL="0" lvl="0" indent="0" algn="ctr" defTabSz="933450" rtl="1">
            <a:lnSpc>
              <a:spcPct val="90000"/>
            </a:lnSpc>
            <a:spcBef>
              <a:spcPct val="0"/>
            </a:spcBef>
            <a:spcAft>
              <a:spcPct val="35000"/>
            </a:spcAft>
            <a:buClr>
              <a:schemeClr val="dk1"/>
            </a:buClr>
            <a:buSzPct val="61000"/>
            <a:buNone/>
          </a:pPr>
          <a:r>
            <a:rPr lang="iw" sz="2100" b="1" kern="1200" dirty="0">
              <a:solidFill>
                <a:schemeClr val="tx1"/>
              </a:solidFill>
              <a:latin typeface="Assistant" panose="00000500000000000000" pitchFamily="2" charset="-79"/>
              <a:cs typeface="Assistant" panose="00000500000000000000" pitchFamily="2" charset="-79"/>
            </a:rPr>
            <a:t>שהאוכלוסייה היהודית בא"י </a:t>
          </a:r>
          <a:r>
            <a:rPr lang="he-IL" sz="2100" b="1" kern="1200" dirty="0">
              <a:solidFill>
                <a:schemeClr val="tx1"/>
              </a:solidFill>
              <a:latin typeface="Assistant" panose="00000500000000000000" pitchFamily="2" charset="-79"/>
              <a:cs typeface="Assistant" panose="00000500000000000000" pitchFamily="2" charset="-79"/>
            </a:rPr>
            <a:t>עדיין </a:t>
          </a:r>
          <a:r>
            <a:rPr lang="iw" sz="2100" b="1" kern="1200" dirty="0">
              <a:solidFill>
                <a:schemeClr val="tx1"/>
              </a:solidFill>
              <a:latin typeface="Assistant" panose="00000500000000000000" pitchFamily="2" charset="-79"/>
              <a:cs typeface="Assistant" panose="00000500000000000000" pitchFamily="2" charset="-79"/>
            </a:rPr>
            <a:t>מועטה מדי</a:t>
          </a:r>
          <a:r>
            <a:rPr lang="he-IL" sz="2100" b="1" kern="1200" dirty="0">
              <a:solidFill>
                <a:schemeClr val="tx1"/>
              </a:solidFill>
              <a:latin typeface="Assistant" panose="00000500000000000000" pitchFamily="2" charset="-79"/>
              <a:cs typeface="Assistant" panose="00000500000000000000" pitchFamily="2" charset="-79"/>
            </a:rPr>
            <a:t>.</a:t>
          </a:r>
          <a:r>
            <a:rPr lang="he-IL" sz="2100" b="1" kern="1200" dirty="0">
              <a:solidFill>
                <a:schemeClr val="tx1"/>
              </a:solidFill>
            </a:rPr>
            <a:t> </a:t>
          </a:r>
        </a:p>
        <a:p>
          <a:pPr marL="0" lvl="0" indent="0" algn="ctr" defTabSz="933450" rtl="1">
            <a:lnSpc>
              <a:spcPct val="90000"/>
            </a:lnSpc>
            <a:spcBef>
              <a:spcPct val="0"/>
            </a:spcBef>
            <a:spcAft>
              <a:spcPct val="35000"/>
            </a:spcAft>
            <a:buClr>
              <a:schemeClr val="dk1"/>
            </a:buClr>
            <a:buSzPct val="61000"/>
            <a:buNone/>
          </a:pPr>
          <a:r>
            <a:rPr lang="he-IL" sz="2100" b="1" kern="1200" dirty="0">
              <a:solidFill>
                <a:schemeClr val="tx1"/>
              </a:solidFill>
              <a:latin typeface="Assistant" panose="00000500000000000000" pitchFamily="2" charset="-79"/>
              <a:cs typeface="Assistant" panose="00000500000000000000" pitchFamily="2" charset="-79"/>
            </a:rPr>
            <a:t>ו</a:t>
          </a:r>
          <a:r>
            <a:rPr lang="iw" sz="2100" b="1" kern="1200" dirty="0">
              <a:solidFill>
                <a:schemeClr val="tx1"/>
              </a:solidFill>
              <a:latin typeface="Assistant" panose="00000500000000000000" pitchFamily="2" charset="-79"/>
              <a:cs typeface="Assistant" panose="00000500000000000000" pitchFamily="2" charset="-79"/>
            </a:rPr>
            <a:t>התשתית החומרית והכלכלית לא מפותחת </a:t>
          </a:r>
          <a:endParaRPr lang="he-IL" sz="2100" b="1" kern="1200" dirty="0">
            <a:solidFill>
              <a:schemeClr val="tx1"/>
            </a:solidFill>
            <a:latin typeface="Assistant" panose="00000500000000000000" pitchFamily="2" charset="-79"/>
            <a:cs typeface="Assistant" panose="00000500000000000000" pitchFamily="2" charset="-79"/>
          </a:endParaRPr>
        </a:p>
        <a:p>
          <a:pPr marL="0" lvl="0" indent="0" algn="ctr" defTabSz="933450" rtl="1">
            <a:lnSpc>
              <a:spcPct val="90000"/>
            </a:lnSpc>
            <a:spcBef>
              <a:spcPct val="0"/>
            </a:spcBef>
            <a:spcAft>
              <a:spcPct val="35000"/>
            </a:spcAft>
            <a:buClr>
              <a:schemeClr val="dk1"/>
            </a:buClr>
            <a:buSzPct val="61000"/>
            <a:buNone/>
          </a:pPr>
          <a:r>
            <a:rPr lang="he-IL" sz="2100" b="1" kern="1200" dirty="0">
              <a:solidFill>
                <a:schemeClr val="tx1"/>
              </a:solidFill>
              <a:latin typeface="Assistant" panose="00000500000000000000" pitchFamily="2" charset="-79"/>
              <a:cs typeface="Assistant" panose="00000500000000000000" pitchFamily="2" charset="-79"/>
            </a:rPr>
            <a:t>מספיק כדי להקים מדינה יציבה</a:t>
          </a:r>
          <a:r>
            <a:rPr lang="he-IL" sz="2100" b="1" kern="1200" dirty="0">
              <a:latin typeface="Assistant" panose="00000500000000000000" pitchFamily="2" charset="-79"/>
              <a:cs typeface="Assistant" panose="00000500000000000000" pitchFamily="2" charset="-79"/>
            </a:rPr>
            <a:t>. </a:t>
          </a:r>
          <a:endParaRPr lang="he-IL" sz="2100" kern="1200" dirty="0"/>
        </a:p>
      </dsp:txBody>
      <dsp:txXfrm>
        <a:off x="4513693" y="429315"/>
        <a:ext cx="4102401" cy="2461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5A077-E4F1-4438-B58E-AA8F95464439}">
      <dsp:nvSpPr>
        <dsp:cNvPr id="0" name=""/>
        <dsp:cNvSpPr/>
      </dsp:nvSpPr>
      <dsp:spPr>
        <a:xfrm>
          <a:off x="380485" y="2632"/>
          <a:ext cx="2432269" cy="145936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altLang="he-IL" sz="2000" b="1" kern="1200" dirty="0">
              <a:solidFill>
                <a:schemeClr val="bg1"/>
              </a:solidFill>
            </a:rPr>
            <a:t>כי היא תיצור לה תדמית חיובית (דה - קולוניאליסטית).</a:t>
          </a:r>
          <a:endParaRPr lang="he-IL" sz="2000" kern="1200" dirty="0">
            <a:solidFill>
              <a:schemeClr val="bg1"/>
            </a:solidFill>
          </a:endParaRPr>
        </a:p>
        <a:p>
          <a:pPr marL="57150" lvl="1" indent="-57150" algn="r" defTabSz="488950" rtl="1">
            <a:lnSpc>
              <a:spcPct val="90000"/>
            </a:lnSpc>
            <a:spcBef>
              <a:spcPct val="0"/>
            </a:spcBef>
            <a:spcAft>
              <a:spcPct val="15000"/>
            </a:spcAft>
            <a:buChar char="•"/>
          </a:pPr>
          <a:endParaRPr lang="he-IL" sz="1100" kern="1200" dirty="0"/>
        </a:p>
      </dsp:txBody>
      <dsp:txXfrm>
        <a:off x="380485" y="2632"/>
        <a:ext cx="2432269" cy="1459361"/>
      </dsp:txXfrm>
    </dsp:sp>
    <dsp:sp modelId="{BD1AFAB4-5157-4B8F-99FB-3CADC083ACA2}">
      <dsp:nvSpPr>
        <dsp:cNvPr id="0" name=""/>
        <dsp:cNvSpPr/>
      </dsp:nvSpPr>
      <dsp:spPr>
        <a:xfrm>
          <a:off x="3055981" y="2632"/>
          <a:ext cx="2432269" cy="1459361"/>
        </a:xfrm>
        <a:prstGeom prst="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he-IL" altLang="he-IL" sz="2400" b="1" kern="1200" dirty="0">
              <a:solidFill>
                <a:schemeClr val="bg1"/>
              </a:solidFill>
            </a:rPr>
            <a:t>נק' </a:t>
          </a:r>
          <a:r>
            <a:rPr lang="he-IL" altLang="he-IL" sz="2400" b="1" kern="1200" dirty="0" err="1">
              <a:solidFill>
                <a:schemeClr val="bg1"/>
              </a:solidFill>
            </a:rPr>
            <a:t>אסטרטגטית</a:t>
          </a:r>
          <a:r>
            <a:rPr lang="he-IL" altLang="he-IL" sz="2400" b="1" kern="1200" dirty="0">
              <a:solidFill>
                <a:schemeClr val="bg1"/>
              </a:solidFill>
            </a:rPr>
            <a:t> במזרח התיכון</a:t>
          </a:r>
          <a:endParaRPr lang="he-IL" sz="2400" kern="1200" dirty="0">
            <a:solidFill>
              <a:schemeClr val="bg1"/>
            </a:solidFill>
          </a:endParaRPr>
        </a:p>
        <a:p>
          <a:pPr marL="57150" lvl="1" indent="-57150" algn="r" defTabSz="488950" rtl="1">
            <a:lnSpc>
              <a:spcPct val="90000"/>
            </a:lnSpc>
            <a:spcBef>
              <a:spcPct val="0"/>
            </a:spcBef>
            <a:spcAft>
              <a:spcPct val="15000"/>
            </a:spcAft>
            <a:buChar char="•"/>
          </a:pPr>
          <a:endParaRPr lang="he-IL" sz="1100" kern="1200" dirty="0"/>
        </a:p>
      </dsp:txBody>
      <dsp:txXfrm>
        <a:off x="3055981" y="2632"/>
        <a:ext cx="2432269" cy="1459361"/>
      </dsp:txXfrm>
    </dsp:sp>
    <dsp:sp modelId="{43C3EA1D-89ED-4B17-B339-2CE689AD74FB}">
      <dsp:nvSpPr>
        <dsp:cNvPr id="0" name=""/>
        <dsp:cNvSpPr/>
      </dsp:nvSpPr>
      <dsp:spPr>
        <a:xfrm>
          <a:off x="5731478" y="2632"/>
          <a:ext cx="2432269" cy="1459361"/>
        </a:xfrm>
        <a:prstGeom prst="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b="1" kern="1200" dirty="0">
              <a:solidFill>
                <a:schemeClr val="bg1"/>
              </a:solidFill>
              <a:sym typeface="David"/>
            </a:rPr>
            <a:t>אמונה דתית בשיבת ציון- חוב מוסרי של העולם כלפי העם היהודי.</a:t>
          </a:r>
        </a:p>
      </dsp:txBody>
      <dsp:txXfrm>
        <a:off x="5731478" y="2632"/>
        <a:ext cx="2432269" cy="1459361"/>
      </dsp:txXfrm>
    </dsp:sp>
    <dsp:sp modelId="{8D70573A-0235-41D8-A653-1FABA29BB5AA}">
      <dsp:nvSpPr>
        <dsp:cNvPr id="0" name=""/>
        <dsp:cNvSpPr/>
      </dsp:nvSpPr>
      <dsp:spPr>
        <a:xfrm>
          <a:off x="3055981" y="1705221"/>
          <a:ext cx="2432269" cy="1459361"/>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r" defTabSz="622300" rtl="1">
            <a:lnSpc>
              <a:spcPct val="90000"/>
            </a:lnSpc>
            <a:spcBef>
              <a:spcPct val="0"/>
            </a:spcBef>
            <a:spcAft>
              <a:spcPct val="35000"/>
            </a:spcAft>
            <a:buNone/>
          </a:pPr>
          <a:endParaRPr lang="he-IL" altLang="he-IL" sz="1400" b="1" kern="1200" dirty="0">
            <a:solidFill>
              <a:srgbClr val="D3760F"/>
            </a:solidFill>
          </a:endParaRPr>
        </a:p>
        <a:p>
          <a:pPr marL="0" lvl="0" indent="0" algn="r" defTabSz="622300" rtl="1">
            <a:lnSpc>
              <a:spcPct val="90000"/>
            </a:lnSpc>
            <a:spcBef>
              <a:spcPct val="0"/>
            </a:spcBef>
            <a:spcAft>
              <a:spcPct val="35000"/>
            </a:spcAft>
            <a:buNone/>
          </a:pPr>
          <a:r>
            <a:rPr lang="he-IL" altLang="he-IL" sz="1400" b="1" kern="1200" dirty="0">
              <a:solidFill>
                <a:schemeClr val="bg1"/>
              </a:solidFill>
            </a:rPr>
            <a:t>כי פרסום הצהרת תמיכה בציונות יגרום ליהודי העולם לתמוך בה, ודרך כך להשפיע על ממשלותיהן לטובתה (בייחוד ארה"ב).</a:t>
          </a:r>
          <a:endParaRPr lang="he-IL" sz="1400" kern="1200" dirty="0">
            <a:solidFill>
              <a:schemeClr val="bg1"/>
            </a:solidFill>
          </a:endParaRPr>
        </a:p>
        <a:p>
          <a:pPr marL="57150" lvl="1" indent="-57150" algn="r" defTabSz="488950" rtl="1">
            <a:lnSpc>
              <a:spcPct val="90000"/>
            </a:lnSpc>
            <a:spcBef>
              <a:spcPct val="0"/>
            </a:spcBef>
            <a:spcAft>
              <a:spcPct val="15000"/>
            </a:spcAft>
            <a:buChar char="•"/>
          </a:pPr>
          <a:endParaRPr lang="he-IL" sz="1100" kern="1200"/>
        </a:p>
      </dsp:txBody>
      <dsp:txXfrm>
        <a:off x="3055981" y="1705221"/>
        <a:ext cx="2432269" cy="145936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4BC7D12-B640-4AB4-9E6C-FD6135B81456}" type="datetimeFigureOut">
              <a:rPr lang="he-IL" smtClean="0"/>
              <a:t>ט"ז/שבט/תשפ"ב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AEEBA60-5E20-47C8-9CB2-C04E63EC91B6}" type="slidenum">
              <a:rPr lang="he-IL" smtClean="0"/>
              <a:t>‹#›</a:t>
            </a:fld>
            <a:endParaRPr lang="he-IL"/>
          </a:p>
        </p:txBody>
      </p:sp>
    </p:spTree>
    <p:extLst>
      <p:ext uri="{BB962C8B-B14F-4D97-AF65-F5344CB8AC3E}">
        <p14:creationId xmlns:p14="http://schemas.microsoft.com/office/powerpoint/2010/main" val="20290463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df69afd2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df69afd2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f69afd2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f69afd2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df69afd2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df69afd2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df69afd2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df69afd2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df69afd2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df69afd2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df69afd2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df69afd2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76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df69afd2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df69afd2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df69afd2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df69afd2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33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df69afd2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df69afd2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f69afd2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f69afd2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df69afd2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df69afd2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714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df69afd2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df69afd2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51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df69afd2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df69afd2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df69afd2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df69afd2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71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df69afd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df69afd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df69afd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df69afd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df69afd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df69afd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00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df69afd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df69afd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1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df69afd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df69afd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df69afd2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df69afd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16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df69afd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df69afd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df69afd2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df69afd2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31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A1D424-9CD4-46B3-96FD-EFE42F6ED2B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F1D4065D-17F3-44DD-9D07-0A8ED338C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3687C4D-D393-4E5D-A511-3E9855747F36}"/>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1F340B7E-8362-4B8A-BFB7-4FB66A21EB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20C826C-0E5D-4B0A-8464-3208D014A0AA}"/>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20078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460BA2-966A-42F7-BDF0-D75B6FC4AF1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A2F00D0-1FAB-4259-8644-76F11A1D6D6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64AEE79-B353-4347-BADC-58E14BE33DFF}"/>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74569117-B631-4A6D-9770-E4FEA1AC169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A8A6A16-260A-4D58-8136-3A187FAAE68D}"/>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327769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DB32289-5448-4415-BF6E-72DE4D5E63E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74BB19E-B9A0-4444-9E9C-F834C8FDB923}"/>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28843C8-47EF-4E6A-B29B-2267BF10B2AA}"/>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60C21451-F487-4059-B78E-FAE03EB77FB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FA0C15-22BC-4231-AD3C-2C73524FD9E4}"/>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29476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sz="4000">
                <a:solidFill>
                  <a:srgbClr val="002060"/>
                </a:solidFill>
                <a:latin typeface="Assistant" panose="00000500000000000000" pitchFamily="2" charset="-79"/>
                <a:cs typeface="Assistant" panose="00000500000000000000" pitchFamily="2" charset="-79"/>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rtl="0"/>
            <a:fld id="{00000000-1234-1234-1234-123412341234}" type="slidenum">
              <a:rPr lang="he" smtClean="0"/>
              <a:pPr algn="r" rtl="0"/>
              <a:t>‹#›</a:t>
            </a:fld>
            <a:endParaRPr lang="he"/>
          </a:p>
        </p:txBody>
      </p:sp>
    </p:spTree>
    <p:extLst>
      <p:ext uri="{BB962C8B-B14F-4D97-AF65-F5344CB8AC3E}">
        <p14:creationId xmlns:p14="http://schemas.microsoft.com/office/powerpoint/2010/main" val="3159446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77633" y="509967"/>
            <a:ext cx="6849200" cy="7364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7"/>
          <p:cNvSpPr txBox="1">
            <a:spLocks noGrp="1"/>
          </p:cNvSpPr>
          <p:nvPr>
            <p:ph type="body" idx="1"/>
          </p:nvPr>
        </p:nvSpPr>
        <p:spPr>
          <a:xfrm>
            <a:off x="1019933"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5" name="Google Shape;35;p7"/>
          <p:cNvSpPr txBox="1">
            <a:spLocks noGrp="1"/>
          </p:cNvSpPr>
          <p:nvPr>
            <p:ph type="body" idx="2"/>
          </p:nvPr>
        </p:nvSpPr>
        <p:spPr>
          <a:xfrm>
            <a:off x="3727949"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6" name="Google Shape;36;p7"/>
          <p:cNvSpPr txBox="1">
            <a:spLocks noGrp="1"/>
          </p:cNvSpPr>
          <p:nvPr>
            <p:ph type="body" idx="3"/>
          </p:nvPr>
        </p:nvSpPr>
        <p:spPr>
          <a:xfrm>
            <a:off x="6435965" y="1624333"/>
            <a:ext cx="2450800" cy="4344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37" name="Google Shape;37;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9282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9C7546-7988-4020-91F6-094ED0E8E6F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02A1690-F918-4041-9526-EB78B85A009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45AC752-E1C9-493C-A286-8420A9D29CCF}"/>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57D488EC-CAD4-42F9-942D-D257FACEED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6189D5-FB99-4EEA-97AB-80E09EC7D36B}"/>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394500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02D328-03F2-4394-84C4-0D02AA7F37C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1BC1AC4-96C2-4D7B-94AF-D03B1B007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9E52D4D-1690-468A-9B82-CB1588C45252}"/>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34DA6322-42ED-421B-BD82-848BA4D6D3B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1132782-F9C1-4311-86E7-2284A6F427D2}"/>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12881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615745-C211-4DD7-8739-165D1CB0A30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F3AF4FA-715D-40C9-80BA-959D57173EC2}"/>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60B8801-69BA-46EC-B612-7DDEA4BEBE9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58FFE4F-4EC3-4254-A781-B502FCFBED9D}"/>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6" name="מציין מיקום של כותרת תחתונה 5">
            <a:extLst>
              <a:ext uri="{FF2B5EF4-FFF2-40B4-BE49-F238E27FC236}">
                <a16:creationId xmlns:a16="http://schemas.microsoft.com/office/drawing/2014/main" id="{24095E90-7C58-49DC-89AA-56ACCE5BC83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15393BE-90F8-41FA-9999-74A0E440F71D}"/>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177828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C00988-4FDE-4056-8875-0FA5325BCE5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0D60A4C-7F92-448B-9D13-075BBD5C0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ED573C8-C11B-4584-AFD7-C60106DB084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BE8A68F-E5EE-47C7-9330-A41715618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42BB6AD-A206-4D7E-9E93-DC06117A34E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9D92D98E-0529-47F9-9B3B-4F8AB6F3EDFD}"/>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8" name="מציין מיקום של כותרת תחתונה 7">
            <a:extLst>
              <a:ext uri="{FF2B5EF4-FFF2-40B4-BE49-F238E27FC236}">
                <a16:creationId xmlns:a16="http://schemas.microsoft.com/office/drawing/2014/main" id="{DAC05B63-2C90-4A20-95CE-92A68DE754D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5F22B76-CDFF-4D37-81ED-A0DE7BE83F62}"/>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26636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A03BD3-EA0D-4BFD-8D19-742D20B48D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45B5936-DE42-4B6C-8ACE-89B4C0AB25E5}"/>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4" name="מציין מיקום של כותרת תחתונה 3">
            <a:extLst>
              <a:ext uri="{FF2B5EF4-FFF2-40B4-BE49-F238E27FC236}">
                <a16:creationId xmlns:a16="http://schemas.microsoft.com/office/drawing/2014/main" id="{27BF16B5-DCD5-4968-9B8C-74C8A0900D6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C7743C9-9C14-4AE8-9250-8070818A26A7}"/>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329191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4AC6041-5DAA-4C82-85DC-2252EB0DFC8B}"/>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3" name="מציין מיקום של כותרת תחתונה 2">
            <a:extLst>
              <a:ext uri="{FF2B5EF4-FFF2-40B4-BE49-F238E27FC236}">
                <a16:creationId xmlns:a16="http://schemas.microsoft.com/office/drawing/2014/main" id="{1491038A-9334-4C95-87C4-578CC6138C9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E8CBCB1-078A-455E-BDD0-D3211EA7FE3C}"/>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193470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D846B2-755E-41F9-A9BD-9A432601913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C35F846-5A17-464D-A54C-67D4607CF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7F28D64-4CE5-45D8-83D8-907B55BA8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E44D33A-9E75-4584-B276-00519A599685}"/>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6" name="מציין מיקום של כותרת תחתונה 5">
            <a:extLst>
              <a:ext uri="{FF2B5EF4-FFF2-40B4-BE49-F238E27FC236}">
                <a16:creationId xmlns:a16="http://schemas.microsoft.com/office/drawing/2014/main" id="{9DCD4907-56D7-49D2-8AE3-F9070F708CA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361F66D-3627-467E-A8A6-2416A3DAF13C}"/>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208199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A4540D-34CF-4813-B84C-FC0F797990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EBFA30C-9DB7-4A38-84BB-5C8F95BDC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FC0A222-7DBA-4330-93F4-4CA4495B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21E0195-C442-4265-B743-C0E3E62597F1}"/>
              </a:ext>
            </a:extLst>
          </p:cNvPr>
          <p:cNvSpPr>
            <a:spLocks noGrp="1"/>
          </p:cNvSpPr>
          <p:nvPr>
            <p:ph type="dt" sz="half" idx="10"/>
          </p:nvPr>
        </p:nvSpPr>
        <p:spPr/>
        <p:txBody>
          <a:bodyPr/>
          <a:lstStyle/>
          <a:p>
            <a:fld id="{C59B741B-511C-4DA3-B3A4-F8F98600EC5B}" type="datetimeFigureOut">
              <a:rPr lang="he-IL" smtClean="0"/>
              <a:t>ט"ז/שבט/תשפ"ב</a:t>
            </a:fld>
            <a:endParaRPr lang="he-IL"/>
          </a:p>
        </p:txBody>
      </p:sp>
      <p:sp>
        <p:nvSpPr>
          <p:cNvPr id="6" name="מציין מיקום של כותרת תחתונה 5">
            <a:extLst>
              <a:ext uri="{FF2B5EF4-FFF2-40B4-BE49-F238E27FC236}">
                <a16:creationId xmlns:a16="http://schemas.microsoft.com/office/drawing/2014/main" id="{627FE98E-AFBE-4136-9896-DEBBBBE6C83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C733417-FD5B-43D7-9508-22E847A5AD38}"/>
              </a:ext>
            </a:extLst>
          </p:cNvPr>
          <p:cNvSpPr>
            <a:spLocks noGrp="1"/>
          </p:cNvSpPr>
          <p:nvPr>
            <p:ph type="sldNum" sz="quarter" idx="12"/>
          </p:nvPr>
        </p:nvSpPr>
        <p:spPr/>
        <p:txBody>
          <a:bodyPr/>
          <a:lstStyle/>
          <a:p>
            <a:fld id="{95209E15-6648-4CB7-AFDB-429FE8CE60B8}" type="slidenum">
              <a:rPr lang="he-IL" smtClean="0"/>
              <a:t>‹#›</a:t>
            </a:fld>
            <a:endParaRPr lang="he-IL"/>
          </a:p>
        </p:txBody>
      </p:sp>
    </p:spTree>
    <p:extLst>
      <p:ext uri="{BB962C8B-B14F-4D97-AF65-F5344CB8AC3E}">
        <p14:creationId xmlns:p14="http://schemas.microsoft.com/office/powerpoint/2010/main" val="13491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236AB16-75D4-4476-B0CC-3707A0824B0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1FF0D20-946D-4608-90A7-97AA02D847F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9AE7C57-9285-47E8-AC05-09DDA28693C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9B741B-511C-4DA3-B3A4-F8F98600EC5B}" type="datetimeFigureOut">
              <a:rPr lang="he-IL" smtClean="0"/>
              <a:t>ט"ז/שבט/תשפ"ב</a:t>
            </a:fld>
            <a:endParaRPr lang="he-IL"/>
          </a:p>
        </p:txBody>
      </p:sp>
      <p:sp>
        <p:nvSpPr>
          <p:cNvPr id="5" name="מציין מיקום של כותרת תחתונה 4">
            <a:extLst>
              <a:ext uri="{FF2B5EF4-FFF2-40B4-BE49-F238E27FC236}">
                <a16:creationId xmlns:a16="http://schemas.microsoft.com/office/drawing/2014/main" id="{3B297EA3-AC81-4EF9-AC97-4D139728C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FE7FE3B-4F22-4106-AF50-F6D3375009F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209E15-6648-4CB7-AFDB-429FE8CE60B8}" type="slidenum">
              <a:rPr lang="he-IL" smtClean="0"/>
              <a:t>‹#›</a:t>
            </a:fld>
            <a:endParaRPr lang="he-IL"/>
          </a:p>
        </p:txBody>
      </p:sp>
    </p:spTree>
    <p:extLst>
      <p:ext uri="{BB962C8B-B14F-4D97-AF65-F5344CB8AC3E}">
        <p14:creationId xmlns:p14="http://schemas.microsoft.com/office/powerpoint/2010/main" val="223024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NacMkMGtW4A?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video" Target="https://www.youtube.com/embed/v5GNe29V5oQ?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2.jpeg"/><Relationship Id="rId4" Type="http://schemas.openxmlformats.org/officeDocument/2006/relationships/diagramLayout" Target="../diagrams/layout3.xml"/><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nti.com/uqu9wrvp28" TargetMode="External"/><Relationship Id="rId2" Type="http://schemas.openxmlformats.org/officeDocument/2006/relationships/hyperlink" Target="https://www.youtube.com/watch?v=HiiofCD7Vr0" TargetMode="External"/><Relationship Id="rId1" Type="http://schemas.openxmlformats.org/officeDocument/2006/relationships/slideLayout" Target="../slideLayouts/slideLayout12.xml"/><Relationship Id="rId5" Type="http://schemas.openxmlformats.org/officeDocument/2006/relationships/hyperlink" Target="https://www.mentimeter.com/s/fbb9c679410feb11d5bbeb6d04eb59cd/6d9eb7204326" TargetMode="Externa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hyperlink" Target="https://he.wikipedia.org/wiki/%D7%94%D7%AA%D7%A0%D7%95%D7%A2%D7%94_%D7%94%D7%A6%D7%99%D7%95%D7%A0%D7%99%D7%AA"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he.wikipedia.org/wiki/%D7%94%D7%9E%D7%A0%D7%93%D7%98_%D7%94%D7%91%D7%A8%D7%99%D7%98%D7%99"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hyperlink" Target="https://he.wikipedia.org/wiki/%D7%97%D7%91%D7%A8_%D7%94%D7%9C%D7%90%D7%95%D7%9E%D7%99%D7%9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he.wikipedia.org/wiki/%D7%9E%D7%A2%D7%A6%D7%9E%D7%95%D7%AA_%D7%94%D7%9E%D7%A8%D7%9B%D7%96" TargetMode="External"/><Relationship Id="rId4" Type="http://schemas.openxmlformats.org/officeDocument/2006/relationships/hyperlink" Target="https://he.wikipedia.org/wiki/%D7%9E%D7%93%D7%99%D7%A0%D7%95%D7%AA_%D7%94%D7%94%D7%A1%D7%9B%D7%9E%D7%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6031FD-B70A-4D3C-B0FE-80320EFC8206}"/>
              </a:ext>
            </a:extLst>
          </p:cNvPr>
          <p:cNvSpPr>
            <a:spLocks noGrp="1"/>
          </p:cNvSpPr>
          <p:nvPr>
            <p:ph type="ctrTitle"/>
          </p:nvPr>
        </p:nvSpPr>
        <p:spPr/>
        <p:txBody>
          <a:bodyPr/>
          <a:lstStyle/>
          <a:p>
            <a:endParaRPr lang="he-IL"/>
          </a:p>
        </p:txBody>
      </p:sp>
      <p:sp>
        <p:nvSpPr>
          <p:cNvPr id="3" name="כותרת משנה 2">
            <a:extLst>
              <a:ext uri="{FF2B5EF4-FFF2-40B4-BE49-F238E27FC236}">
                <a16:creationId xmlns:a16="http://schemas.microsoft.com/office/drawing/2014/main" id="{584FCEC2-03C1-43FD-A449-1B4D3186C959}"/>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408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712EBD7-7209-4B3E-92E0-97D0A2B1C460}"/>
              </a:ext>
            </a:extLst>
          </p:cNvPr>
          <p:cNvSpPr>
            <a:spLocks noGrp="1"/>
          </p:cNvSpPr>
          <p:nvPr>
            <p:ph type="body" idx="1"/>
          </p:nvPr>
        </p:nvSpPr>
        <p:spPr>
          <a:xfrm>
            <a:off x="415600" y="590899"/>
            <a:ext cx="11360800" cy="4555200"/>
          </a:xfrm>
        </p:spPr>
        <p:txBody>
          <a:bodyPr/>
          <a:lstStyle/>
          <a:p>
            <a:pPr algn="r" rtl="1"/>
            <a:r>
              <a:rPr lang="he-IL" dirty="0"/>
              <a:t>כך הם יכלו לדרוש מהמדינות המנצחות להקים מדינה פה בארץ </a:t>
            </a:r>
            <a:r>
              <a:rPr lang="he-IL" b="1" dirty="0">
                <a:effectLst>
                  <a:outerShdw blurRad="38100" dist="38100" dir="2700000" algn="tl">
                    <a:srgbClr val="000000">
                      <a:alpha val="43137"/>
                    </a:srgbClr>
                  </a:outerShdw>
                </a:effectLst>
              </a:rPr>
              <a:t>בזכות ולא בחסד- </a:t>
            </a:r>
            <a:r>
              <a:rPr lang="he-IL" dirty="0"/>
              <a:t>הרי הם היו שותפים למלחמה!!</a:t>
            </a:r>
          </a:p>
        </p:txBody>
      </p:sp>
      <p:graphicFrame>
        <p:nvGraphicFramePr>
          <p:cNvPr id="4" name="דיאגרמה 3">
            <a:extLst>
              <a:ext uri="{FF2B5EF4-FFF2-40B4-BE49-F238E27FC236}">
                <a16:creationId xmlns:a16="http://schemas.microsoft.com/office/drawing/2014/main" id="{51B4CE8D-7671-4B83-B851-301B3E259EFB}"/>
              </a:ext>
            </a:extLst>
          </p:cNvPr>
          <p:cNvGraphicFramePr/>
          <p:nvPr/>
        </p:nvGraphicFramePr>
        <p:xfrm>
          <a:off x="254475" y="224651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תוצאת תמונה עבור גדודי נהגי הפרדות">
            <a:extLst>
              <a:ext uri="{FF2B5EF4-FFF2-40B4-BE49-F238E27FC236}">
                <a16:creationId xmlns:a16="http://schemas.microsoft.com/office/drawing/2014/main" id="{82BF6D84-9E55-4E4A-9003-96DEEA82BD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3522" y="4603334"/>
            <a:ext cx="2767149" cy="183307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54E2E566-66A2-4105-A088-D3202CDC6E7D}"/>
              </a:ext>
            </a:extLst>
          </p:cNvPr>
          <p:cNvSpPr/>
          <p:nvPr/>
        </p:nvSpPr>
        <p:spPr>
          <a:xfrm rot="21248572">
            <a:off x="-208978" y="3604099"/>
            <a:ext cx="5947388" cy="697563"/>
          </a:xfrm>
          <a:prstGeom prst="rect">
            <a:avLst/>
          </a:prstGeom>
          <a:noFill/>
        </p:spPr>
        <p:txBody>
          <a:bodyPr wrap="square" lIns="121920" tIns="60960" rIns="121920" bIns="60960">
            <a:spAutoFit/>
          </a:bodyPr>
          <a:lstStyle/>
          <a:p>
            <a:pPr algn="ctr"/>
            <a:r>
              <a:rPr lang="he-IL" sz="3733" b="1" dirty="0">
                <a:ln w="9525">
                  <a:solidFill>
                    <a:schemeClr val="bg1"/>
                  </a:solidFill>
                  <a:prstDash val="solid"/>
                </a:ln>
                <a:effectLst>
                  <a:outerShdw blurRad="12700" dist="38100" dir="2700000" algn="tl" rotWithShape="0">
                    <a:schemeClr val="bg1">
                      <a:lumMod val="50000"/>
                    </a:schemeClr>
                  </a:outerShdw>
                </a:effectLst>
              </a:rPr>
              <a:t>הגדודים שהקימו</a:t>
            </a:r>
          </a:p>
        </p:txBody>
      </p:sp>
    </p:spTree>
    <p:extLst>
      <p:ext uri="{BB962C8B-B14F-4D97-AF65-F5344CB8AC3E}">
        <p14:creationId xmlns:p14="http://schemas.microsoft.com/office/powerpoint/2010/main" val="235729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EEDCAD-E9FE-4D1C-B820-361197018AE6}"/>
              </a:ext>
            </a:extLst>
          </p:cNvPr>
          <p:cNvSpPr>
            <a:spLocks noGrp="1"/>
          </p:cNvSpPr>
          <p:nvPr>
            <p:ph type="title"/>
          </p:nvPr>
        </p:nvSpPr>
        <p:spPr/>
        <p:txBody>
          <a:bodyPr/>
          <a:lstStyle/>
          <a:p>
            <a:r>
              <a:rPr lang="he-IL" dirty="0"/>
              <a:t>בואו נכיר קצת יותר מקרוב את הגדודים העבריים:</a:t>
            </a:r>
          </a:p>
        </p:txBody>
      </p:sp>
      <p:sp>
        <p:nvSpPr>
          <p:cNvPr id="3" name="מציין מיקום טקסט 2">
            <a:extLst>
              <a:ext uri="{FF2B5EF4-FFF2-40B4-BE49-F238E27FC236}">
                <a16:creationId xmlns:a16="http://schemas.microsoft.com/office/drawing/2014/main" id="{C4F88772-6FD5-436C-A149-EE7709C15B11}"/>
              </a:ext>
            </a:extLst>
          </p:cNvPr>
          <p:cNvSpPr>
            <a:spLocks noGrp="1"/>
          </p:cNvSpPr>
          <p:nvPr>
            <p:ph type="body" idx="1"/>
          </p:nvPr>
        </p:nvSpPr>
        <p:spPr/>
        <p:txBody>
          <a:bodyPr/>
          <a:lstStyle/>
          <a:p>
            <a:pPr algn="r" rtl="1"/>
            <a:r>
              <a:rPr lang="he-IL" dirty="0"/>
              <a:t>צפו בסרטון הבא (מאתר </a:t>
            </a:r>
            <a:r>
              <a:rPr lang="he-IL" dirty="0" err="1"/>
              <a:t>הספריה</a:t>
            </a:r>
            <a:r>
              <a:rPr lang="he-IL" dirty="0"/>
              <a:t> הלאומית)</a:t>
            </a:r>
          </a:p>
        </p:txBody>
      </p:sp>
      <p:pic>
        <p:nvPicPr>
          <p:cNvPr id="4" name="מדיה מקוונת 3" title="צעירי היישוב מתגייסים לכוח הצבאי העברי הראשון">
            <a:hlinkClick r:id="" action="ppaction://media"/>
            <a:extLst>
              <a:ext uri="{FF2B5EF4-FFF2-40B4-BE49-F238E27FC236}">
                <a16:creationId xmlns:a16="http://schemas.microsoft.com/office/drawing/2014/main" id="{D1A7E257-9B1D-4BDA-ABC4-B2DD66978DBC}"/>
              </a:ext>
            </a:extLst>
          </p:cNvPr>
          <p:cNvPicPr>
            <a:picLocks noRot="1" noChangeAspect="1"/>
          </p:cNvPicPr>
          <p:nvPr>
            <a:videoFile r:link="rId1"/>
          </p:nvPr>
        </p:nvPicPr>
        <p:blipFill>
          <a:blip r:embed="rId3"/>
          <a:stretch>
            <a:fillRect/>
          </a:stretch>
        </p:blipFill>
        <p:spPr>
          <a:xfrm>
            <a:off x="3491675" y="2403902"/>
            <a:ext cx="5949845" cy="3361663"/>
          </a:xfrm>
          <a:prstGeom prst="rect">
            <a:avLst/>
          </a:prstGeom>
        </p:spPr>
      </p:pic>
      <p:sp>
        <p:nvSpPr>
          <p:cNvPr id="5" name="מלבן 4">
            <a:extLst>
              <a:ext uri="{FF2B5EF4-FFF2-40B4-BE49-F238E27FC236}">
                <a16:creationId xmlns:a16="http://schemas.microsoft.com/office/drawing/2014/main" id="{98DA142B-13D0-4E72-861A-51A1FE8C4DF8}"/>
              </a:ext>
            </a:extLst>
          </p:cNvPr>
          <p:cNvSpPr/>
          <p:nvPr/>
        </p:nvSpPr>
        <p:spPr>
          <a:xfrm>
            <a:off x="112092" y="5833746"/>
            <a:ext cx="7934223" cy="861774"/>
          </a:xfrm>
          <a:prstGeom prst="rect">
            <a:avLst/>
          </a:prstGeom>
          <a:noFill/>
        </p:spPr>
        <p:txBody>
          <a:bodyPr wrap="none" lIns="121920" tIns="60960" rIns="121920" bIns="60960">
            <a:spAutoFit/>
          </a:bodyPr>
          <a:lstStyle/>
          <a:p>
            <a:pPr algn="ctr"/>
            <a:r>
              <a:rPr lang="he-IL" sz="4800" dirty="0">
                <a:ln w="0"/>
                <a:solidFill>
                  <a:schemeClr val="accent1"/>
                </a:solidFill>
                <a:effectLst>
                  <a:outerShdw blurRad="38100" dist="25400" dir="5400000" algn="ctr" rotWithShape="0">
                    <a:srgbClr val="6E747A">
                      <a:alpha val="43000"/>
                    </a:srgbClr>
                  </a:outerShdw>
                </a:effectLst>
              </a:rPr>
              <a:t>מלבדם היו עוד שתמכו בבריטניה</a:t>
            </a:r>
          </a:p>
        </p:txBody>
      </p:sp>
    </p:spTree>
    <p:extLst>
      <p:ext uri="{BB962C8B-B14F-4D97-AF65-F5344CB8AC3E}">
        <p14:creationId xmlns:p14="http://schemas.microsoft.com/office/powerpoint/2010/main" val="315955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Google Shape;208;p25"/>
          <p:cNvSpPr txBox="1">
            <a:spLocks noGrp="1"/>
          </p:cNvSpPr>
          <p:nvPr>
            <p:ph type="sldNum" idx="12"/>
          </p:nvPr>
        </p:nvSpPr>
        <p:spPr>
          <a:xfrm>
            <a:off x="11307445" y="6333135"/>
            <a:ext cx="731600" cy="524800"/>
          </a:xfrm>
          <a:prstGeom prst="rect">
            <a:avLst/>
          </a:prstGeom>
        </p:spPr>
        <p:txBody>
          <a:bodyPr spcFirstLastPara="1" vert="horz" wrap="square" lIns="0" tIns="0" rIns="0" bIns="0" rtlCol="1" anchor="ctr" anchorCtr="0">
            <a:noAutofit/>
          </a:bodyPr>
          <a:lstStyle/>
          <a:p>
            <a:pPr algn="r" rtl="0"/>
            <a:fld id="{00000000-1234-1234-1234-123412341234}" type="slidenum">
              <a:rPr lang="en"/>
              <a:pPr algn="r" rtl="0"/>
              <a:t>12</a:t>
            </a:fld>
            <a:endParaRPr/>
          </a:p>
        </p:txBody>
      </p:sp>
      <p:sp>
        <p:nvSpPr>
          <p:cNvPr id="3" name="מלבן 2">
            <a:extLst>
              <a:ext uri="{FF2B5EF4-FFF2-40B4-BE49-F238E27FC236}">
                <a16:creationId xmlns:a16="http://schemas.microsoft.com/office/drawing/2014/main" id="{9F181091-3279-41E0-8B8F-21FCDA38167C}"/>
              </a:ext>
            </a:extLst>
          </p:cNvPr>
          <p:cNvSpPr/>
          <p:nvPr/>
        </p:nvSpPr>
        <p:spPr>
          <a:xfrm>
            <a:off x="3344255" y="1377625"/>
            <a:ext cx="6096000" cy="1077026"/>
          </a:xfrm>
          <a:prstGeom prst="rect">
            <a:avLst/>
          </a:prstGeom>
          <a:solidFill>
            <a:schemeClr val="bg1"/>
          </a:solidFill>
        </p:spPr>
        <p:txBody>
          <a:bodyPr>
            <a:spAutoFit/>
          </a:bodyPr>
          <a:lstStyle/>
          <a:p>
            <a:pPr algn="ctr"/>
            <a:r>
              <a:rPr lang="he-IL" sz="2133" dirty="0">
                <a:cs typeface="+mj-cs"/>
              </a:rPr>
              <a:t>נחום סוקולוב- היה הנשיא החמישי של ההסתדרות הציונית העולמית, מנהיג ציוני, סופר, מתרגם, משורר, חוקר, ומחלוצי העיתונות העברית.</a:t>
            </a:r>
          </a:p>
        </p:txBody>
      </p:sp>
      <p:sp>
        <p:nvSpPr>
          <p:cNvPr id="5" name="מלבן 4">
            <a:extLst>
              <a:ext uri="{FF2B5EF4-FFF2-40B4-BE49-F238E27FC236}">
                <a16:creationId xmlns:a16="http://schemas.microsoft.com/office/drawing/2014/main" id="{83653853-83EF-4F5F-976C-BEFEB6521922}"/>
              </a:ext>
            </a:extLst>
          </p:cNvPr>
          <p:cNvSpPr/>
          <p:nvPr/>
        </p:nvSpPr>
        <p:spPr>
          <a:xfrm>
            <a:off x="786213" y="3688972"/>
            <a:ext cx="7366475" cy="4524315"/>
          </a:xfrm>
          <a:prstGeom prst="rect">
            <a:avLst/>
          </a:prstGeom>
          <a:solidFill>
            <a:srgbClr val="FFFFFF"/>
          </a:solidFill>
        </p:spPr>
        <p:txBody>
          <a:bodyPr wrap="square">
            <a:spAutoFit/>
          </a:bodyPr>
          <a:lstStyle/>
          <a:p>
            <a:pPr algn="r" rtl="1"/>
            <a:r>
              <a:rPr lang="he-IL" sz="2400" dirty="0">
                <a:cs typeface="+mj-cs"/>
              </a:rPr>
              <a:t>ד"ר חיים ויצמן, היה נשיאהּ הראשון של מדינת ישראל, כימאי, מראשי הציונות.</a:t>
            </a:r>
          </a:p>
          <a:p>
            <a:pPr algn="r" rtl="1"/>
            <a:endParaRPr lang="he-IL" sz="2400" dirty="0">
              <a:cs typeface="+mj-cs"/>
            </a:endParaRPr>
          </a:p>
          <a:p>
            <a:pPr algn="r" rtl="1"/>
            <a:r>
              <a:rPr lang="he-IL" sz="2400" dirty="0">
                <a:cs typeface="+mj-cs"/>
              </a:rPr>
              <a:t>ויצמן היה מנהיג זרם הציונות הסינתטית. ב־1917 נבחר לנשיא הפדרציה הציונית באנגליה, והיה גורם בעל השפעה בדיונים אשר הביאו להצהרת בלפור בסוף אותה שנה. ב־1920 נבחר לנשיאהּ הרביעי של ההסתדרות הציונית.</a:t>
            </a:r>
          </a:p>
          <a:p>
            <a:pPr algn="r" rtl="1"/>
            <a:endParaRPr lang="he-IL" sz="2400" dirty="0">
              <a:cs typeface="+mj-cs"/>
            </a:endParaRPr>
          </a:p>
          <a:p>
            <a:pPr algn="r" rtl="1"/>
            <a:r>
              <a:rPr lang="he-IL" sz="2400" dirty="0">
                <a:cs typeface="+mj-cs"/>
              </a:rPr>
              <a:t>לצד פעילותו המדינית והציונית היה ויצמן ביוכימאי. ב-1936, לצד עבודתו במפעל הציוני, התמסר ויצמן לעבודה מדעית ב"מכון זיו" ברחובות שאותו ייסד ב-1934 ואשר נקרא מ-1949 "מכון ויצמן למדע", על שמו.</a:t>
            </a:r>
          </a:p>
        </p:txBody>
      </p:sp>
      <p:sp>
        <p:nvSpPr>
          <p:cNvPr id="6" name="תיבת טקסט 5">
            <a:extLst>
              <a:ext uri="{FF2B5EF4-FFF2-40B4-BE49-F238E27FC236}">
                <a16:creationId xmlns:a16="http://schemas.microsoft.com/office/drawing/2014/main" id="{823C8462-732D-444B-9AB4-FD49B67E07E2}"/>
              </a:ext>
            </a:extLst>
          </p:cNvPr>
          <p:cNvSpPr txBox="1"/>
          <p:nvPr/>
        </p:nvSpPr>
        <p:spPr>
          <a:xfrm>
            <a:off x="3050849" y="319681"/>
            <a:ext cx="6682811" cy="830997"/>
          </a:xfrm>
          <a:prstGeom prst="rect">
            <a:avLst/>
          </a:prstGeom>
          <a:noFill/>
        </p:spPr>
        <p:txBody>
          <a:bodyPr wrap="square" rtlCol="1">
            <a:spAutoFit/>
          </a:bodyPr>
          <a:lstStyle/>
          <a:p>
            <a:r>
              <a:rPr lang="he-IL" sz="2400" b="1" dirty="0"/>
              <a:t>בואו נכיר גם אותם קצת (ואל תדאגו גם עליהם עוד נשמע....)</a:t>
            </a:r>
          </a:p>
        </p:txBody>
      </p:sp>
      <p:pic>
        <p:nvPicPr>
          <p:cNvPr id="8" name="תמונה 7">
            <a:extLst>
              <a:ext uri="{FF2B5EF4-FFF2-40B4-BE49-F238E27FC236}">
                <a16:creationId xmlns:a16="http://schemas.microsoft.com/office/drawing/2014/main" id="{A4819A19-F2C7-4B13-962B-FC47007E2663}"/>
              </a:ext>
            </a:extLst>
          </p:cNvPr>
          <p:cNvPicPr>
            <a:picLocks noChangeAspect="1"/>
          </p:cNvPicPr>
          <p:nvPr/>
        </p:nvPicPr>
        <p:blipFill>
          <a:blip r:embed="rId3"/>
          <a:stretch>
            <a:fillRect/>
          </a:stretch>
        </p:blipFill>
        <p:spPr>
          <a:xfrm>
            <a:off x="1346740" y="752202"/>
            <a:ext cx="1737083" cy="2507913"/>
          </a:xfrm>
          <a:prstGeom prst="rect">
            <a:avLst/>
          </a:prstGeom>
        </p:spPr>
      </p:pic>
      <p:pic>
        <p:nvPicPr>
          <p:cNvPr id="10" name="Picture 2">
            <a:extLst>
              <a:ext uri="{FF2B5EF4-FFF2-40B4-BE49-F238E27FC236}">
                <a16:creationId xmlns:a16="http://schemas.microsoft.com/office/drawing/2014/main" id="{5C5D5555-A891-4856-9719-A44A5457C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232" y="3894905"/>
            <a:ext cx="1737081" cy="243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5122" name="Picture 2">
            <a:extLst>
              <a:ext uri="{FF2B5EF4-FFF2-40B4-BE49-F238E27FC236}">
                <a16:creationId xmlns:a16="http://schemas.microsoft.com/office/drawing/2014/main" id="{F4AC9A72-6D1A-48BD-8B30-9D371AC8C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2956" y="4323721"/>
            <a:ext cx="1737081" cy="2438231"/>
          </a:xfrm>
          <a:prstGeom prst="rect">
            <a:avLst/>
          </a:prstGeom>
          <a:noFill/>
          <a:extLst>
            <a:ext uri="{909E8E84-426E-40DD-AFC4-6F175D3DCCD1}">
              <a14:hiddenFill xmlns:a14="http://schemas.microsoft.com/office/drawing/2010/main">
                <a:solidFill>
                  <a:srgbClr val="FFFFFF"/>
                </a:solidFill>
              </a14:hiddenFill>
            </a:ext>
          </a:extLst>
        </p:spPr>
      </p:pic>
      <p:sp>
        <p:nvSpPr>
          <p:cNvPr id="86" name="Google Shape;86;p18"/>
          <p:cNvSpPr txBox="1">
            <a:spLocks noGrp="1"/>
          </p:cNvSpPr>
          <p:nvPr>
            <p:ph type="body" idx="1"/>
          </p:nvPr>
        </p:nvSpPr>
        <p:spPr>
          <a:xfrm>
            <a:off x="-140447" y="2302653"/>
            <a:ext cx="9614625" cy="3096113"/>
          </a:xfrm>
          <a:prstGeom prst="rect">
            <a:avLst/>
          </a:prstGeom>
        </p:spPr>
        <p:txBody>
          <a:bodyPr spcFirstLastPara="1" vert="horz" wrap="square" lIns="121900" tIns="121900" rIns="121900" bIns="121900" rtlCol="1" anchor="t" anchorCtr="0">
            <a:noAutofit/>
          </a:bodyPr>
          <a:lstStyle/>
          <a:p>
            <a:pPr marL="0" indent="0">
              <a:buNone/>
            </a:pPr>
            <a:r>
              <a:rPr lang="iw" b="1" dirty="0">
                <a:solidFill>
                  <a:srgbClr val="002060"/>
                </a:solidFill>
                <a:latin typeface="Assistant" panose="00000500000000000000" pitchFamily="2" charset="-79"/>
                <a:cs typeface="Assistant" panose="00000500000000000000" pitchFamily="2" charset="-79"/>
              </a:rPr>
              <a:t>חיים וייצמן ונחום סוקולוב</a:t>
            </a:r>
            <a:r>
              <a:rPr lang="he-IL" b="1" dirty="0">
                <a:solidFill>
                  <a:srgbClr val="002060"/>
                </a:solidFill>
                <a:latin typeface="Assistant" panose="00000500000000000000" pitchFamily="2" charset="-79"/>
                <a:cs typeface="Assistant" panose="00000500000000000000" pitchFamily="2" charset="-79"/>
              </a:rPr>
              <a:t>,</a:t>
            </a:r>
            <a:r>
              <a:rPr lang="iw" b="1" dirty="0">
                <a:solidFill>
                  <a:srgbClr val="002060"/>
                </a:solidFill>
                <a:latin typeface="Assistant" panose="00000500000000000000" pitchFamily="2" charset="-79"/>
                <a:cs typeface="Assistant" panose="00000500000000000000" pitchFamily="2" charset="-79"/>
              </a:rPr>
              <a:t> </a:t>
            </a:r>
            <a:endParaRPr lang="he-IL" b="1" dirty="0">
              <a:solidFill>
                <a:srgbClr val="002060"/>
              </a:solidFill>
              <a:latin typeface="Assistant" panose="00000500000000000000" pitchFamily="2" charset="-79"/>
              <a:cs typeface="Assistant" panose="00000500000000000000" pitchFamily="2" charset="-79"/>
            </a:endParaRPr>
          </a:p>
          <a:p>
            <a:pPr marL="0" indent="0">
              <a:buNone/>
            </a:pPr>
            <a:r>
              <a:rPr lang="iw" dirty="0">
                <a:solidFill>
                  <a:srgbClr val="002060"/>
                </a:solidFill>
                <a:latin typeface="Assistant" panose="00000500000000000000" pitchFamily="2" charset="-79"/>
                <a:cs typeface="Assistant" panose="00000500000000000000" pitchFamily="2" charset="-79"/>
              </a:rPr>
              <a:t>ניסו לשכנע את הבריטים </a:t>
            </a:r>
            <a:endParaRPr lang="he-IL" dirty="0">
              <a:solidFill>
                <a:srgbClr val="002060"/>
              </a:solidFill>
              <a:latin typeface="Assistant" panose="00000500000000000000" pitchFamily="2" charset="-79"/>
              <a:cs typeface="Assistant" panose="00000500000000000000" pitchFamily="2" charset="-79"/>
            </a:endParaRPr>
          </a:p>
          <a:p>
            <a:pPr marL="0" indent="0">
              <a:buNone/>
            </a:pPr>
            <a:r>
              <a:rPr lang="iw" dirty="0">
                <a:solidFill>
                  <a:srgbClr val="002060"/>
                </a:solidFill>
                <a:latin typeface="Assistant" panose="00000500000000000000" pitchFamily="2" charset="-79"/>
                <a:cs typeface="Assistant" panose="00000500000000000000" pitchFamily="2" charset="-79"/>
              </a:rPr>
              <a:t>לתמוך פומבית</a:t>
            </a:r>
            <a:r>
              <a:rPr lang="he-IL" dirty="0">
                <a:solidFill>
                  <a:srgbClr val="002060"/>
                </a:solidFill>
                <a:latin typeface="Assistant" panose="00000500000000000000" pitchFamily="2" charset="-79"/>
                <a:cs typeface="Assistant" panose="00000500000000000000" pitchFamily="2" charset="-79"/>
              </a:rPr>
              <a:t> </a:t>
            </a:r>
            <a:r>
              <a:rPr lang="iw" dirty="0">
                <a:solidFill>
                  <a:srgbClr val="002060"/>
                </a:solidFill>
                <a:latin typeface="Assistant" panose="00000500000000000000" pitchFamily="2" charset="-79"/>
                <a:cs typeface="Assistant" panose="00000500000000000000" pitchFamily="2" charset="-79"/>
              </a:rPr>
              <a:t>במטרות התנועה הציונית </a:t>
            </a:r>
            <a:endParaRPr lang="he-IL" dirty="0">
              <a:solidFill>
                <a:srgbClr val="002060"/>
              </a:solidFill>
              <a:latin typeface="Assistant" panose="00000500000000000000" pitchFamily="2" charset="-79"/>
              <a:cs typeface="Assistant" panose="00000500000000000000" pitchFamily="2" charset="-79"/>
            </a:endParaRPr>
          </a:p>
          <a:p>
            <a:pPr marL="0" indent="0">
              <a:buNone/>
            </a:pPr>
            <a:r>
              <a:rPr lang="iw" dirty="0">
                <a:solidFill>
                  <a:srgbClr val="002060"/>
                </a:solidFill>
                <a:latin typeface="Assistant" panose="00000500000000000000" pitchFamily="2" charset="-79"/>
                <a:cs typeface="Assistant" panose="00000500000000000000" pitchFamily="2" charset="-79"/>
              </a:rPr>
              <a:t>ולהכיר בזכותם של היהודים על א"י</a:t>
            </a:r>
            <a:r>
              <a:rPr lang="he-IL" dirty="0">
                <a:solidFill>
                  <a:srgbClr val="002060"/>
                </a:solidFill>
                <a:latin typeface="Assistant" panose="00000500000000000000" pitchFamily="2" charset="-79"/>
                <a:cs typeface="Assistant" panose="00000500000000000000" pitchFamily="2" charset="-79"/>
              </a:rPr>
              <a:t>.</a:t>
            </a:r>
          </a:p>
          <a:p>
            <a:pPr marL="0" indent="0" algn="just">
              <a:buNone/>
            </a:pPr>
            <a:endParaRPr lang="en-US" b="1" dirty="0">
              <a:solidFill>
                <a:srgbClr val="002060"/>
              </a:solidFill>
              <a:latin typeface="Assistant" panose="00000500000000000000" pitchFamily="2" charset="-79"/>
              <a:cs typeface="Assistant" panose="00000500000000000000" pitchFamily="2" charset="-79"/>
            </a:endParaRPr>
          </a:p>
          <a:p>
            <a:pPr marL="0" indent="0" algn="l" rtl="0">
              <a:spcAft>
                <a:spcPts val="2133"/>
              </a:spcAft>
              <a:buNone/>
            </a:pPr>
            <a:endParaRPr b="1" dirty="0"/>
          </a:p>
        </p:txBody>
      </p:sp>
      <p:pic>
        <p:nvPicPr>
          <p:cNvPr id="2" name="תמונה 1">
            <a:extLst>
              <a:ext uri="{FF2B5EF4-FFF2-40B4-BE49-F238E27FC236}">
                <a16:creationId xmlns:a16="http://schemas.microsoft.com/office/drawing/2014/main" id="{C7CD4A18-33FC-4059-8D64-F78FEDF5012E}"/>
              </a:ext>
            </a:extLst>
          </p:cNvPr>
          <p:cNvPicPr>
            <a:picLocks noChangeAspect="1"/>
          </p:cNvPicPr>
          <p:nvPr/>
        </p:nvPicPr>
        <p:blipFill>
          <a:blip r:embed="rId4"/>
          <a:stretch>
            <a:fillRect/>
          </a:stretch>
        </p:blipFill>
        <p:spPr>
          <a:xfrm>
            <a:off x="81963" y="110992"/>
            <a:ext cx="1737083" cy="2507913"/>
          </a:xfrm>
          <a:prstGeom prst="rect">
            <a:avLst/>
          </a:prstGeom>
        </p:spPr>
      </p:pic>
      <p:sp>
        <p:nvSpPr>
          <p:cNvPr id="9" name="תיבת טקסט 8">
            <a:extLst>
              <a:ext uri="{FF2B5EF4-FFF2-40B4-BE49-F238E27FC236}">
                <a16:creationId xmlns:a16="http://schemas.microsoft.com/office/drawing/2014/main" id="{8B01435C-576D-4FBE-8A4C-D453536FEC48}"/>
              </a:ext>
            </a:extLst>
          </p:cNvPr>
          <p:cNvSpPr txBox="1"/>
          <p:nvPr/>
        </p:nvSpPr>
        <p:spPr>
          <a:xfrm>
            <a:off x="10372956" y="3889545"/>
            <a:ext cx="1737081" cy="830997"/>
          </a:xfrm>
          <a:prstGeom prst="rect">
            <a:avLst/>
          </a:prstGeom>
          <a:noFill/>
        </p:spPr>
        <p:txBody>
          <a:bodyPr wrap="square" rtlCol="1">
            <a:spAutoFit/>
          </a:bodyPr>
          <a:lstStyle/>
          <a:p>
            <a:r>
              <a:rPr lang="he-IL" sz="2400" dirty="0"/>
              <a:t>ד"ר חיים וייצמן</a:t>
            </a:r>
          </a:p>
        </p:txBody>
      </p:sp>
      <p:sp>
        <p:nvSpPr>
          <p:cNvPr id="10" name="תיבת טקסט 9">
            <a:extLst>
              <a:ext uri="{FF2B5EF4-FFF2-40B4-BE49-F238E27FC236}">
                <a16:creationId xmlns:a16="http://schemas.microsoft.com/office/drawing/2014/main" id="{B84F1671-D6F6-4A4C-8CF5-1753D6D6A375}"/>
              </a:ext>
            </a:extLst>
          </p:cNvPr>
          <p:cNvSpPr txBox="1"/>
          <p:nvPr/>
        </p:nvSpPr>
        <p:spPr>
          <a:xfrm>
            <a:off x="81965" y="2674977"/>
            <a:ext cx="1737081" cy="461665"/>
          </a:xfrm>
          <a:prstGeom prst="rect">
            <a:avLst/>
          </a:prstGeom>
          <a:noFill/>
        </p:spPr>
        <p:txBody>
          <a:bodyPr wrap="square" rtlCol="1">
            <a:spAutoFit/>
          </a:bodyPr>
          <a:lstStyle/>
          <a:p>
            <a:r>
              <a:rPr lang="he-IL" sz="2400" dirty="0"/>
              <a:t>נחום סוקולוב</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9"/>
          <p:cNvSpPr txBox="1">
            <a:spLocks noGrp="1"/>
          </p:cNvSpPr>
          <p:nvPr>
            <p:ph type="body" idx="1"/>
          </p:nvPr>
        </p:nvSpPr>
        <p:spPr>
          <a:xfrm>
            <a:off x="0" y="511240"/>
            <a:ext cx="9860515" cy="3831773"/>
          </a:xfrm>
          <a:prstGeom prst="rect">
            <a:avLst/>
          </a:prstGeom>
        </p:spPr>
        <p:txBody>
          <a:bodyPr spcFirstLastPara="1" vert="horz" wrap="square" lIns="121900" tIns="121900" rIns="121900" bIns="121900" rtlCol="1" anchor="t" anchorCtr="0">
            <a:noAutofit/>
          </a:bodyPr>
          <a:lstStyle/>
          <a:p>
            <a:pPr marL="0" indent="0" algn="ctr">
              <a:buClr>
                <a:schemeClr val="dk1"/>
              </a:buClr>
              <a:buSzPts val="1100"/>
              <a:buNone/>
            </a:pPr>
            <a:endParaRPr lang="he-IL" b="1" dirty="0"/>
          </a:p>
          <a:p>
            <a:pPr marL="0" indent="0" algn="ctr">
              <a:buClr>
                <a:schemeClr val="dk1"/>
              </a:buClr>
              <a:buSzPts val="1100"/>
              <a:buNone/>
            </a:pPr>
            <a:r>
              <a:rPr lang="he-IL" sz="4800" b="1" dirty="0">
                <a:solidFill>
                  <a:srgbClr val="FFFF00"/>
                </a:solidFill>
                <a:effectLst>
                  <a:outerShdw blurRad="38100" dist="38100" dir="2700000" algn="tl">
                    <a:srgbClr val="000000">
                      <a:alpha val="43137"/>
                    </a:srgbClr>
                  </a:outerShdw>
                </a:effectLst>
              </a:rPr>
              <a:t>המאמצים הציוניים הצליחו!!!!</a:t>
            </a:r>
          </a:p>
          <a:p>
            <a:pPr marL="0" indent="0" algn="ctr">
              <a:buClr>
                <a:schemeClr val="dk1"/>
              </a:buClr>
              <a:buSzPts val="1100"/>
              <a:buNone/>
            </a:pPr>
            <a:endParaRPr lang="he-IL" sz="1067" b="1" dirty="0"/>
          </a:p>
          <a:p>
            <a:pPr marL="0" indent="0">
              <a:buClr>
                <a:schemeClr val="dk1"/>
              </a:buClr>
              <a:buSzPts val="1100"/>
              <a:buNone/>
            </a:pPr>
            <a:r>
              <a:rPr lang="he-IL" dirty="0"/>
              <a:t>ותוך כדי המלחמה, ב- 2.11.1917 </a:t>
            </a:r>
            <a:r>
              <a:rPr lang="he-IL" sz="3200" dirty="0"/>
              <a:t>(י"ז בחשוון תרע"ח)</a:t>
            </a:r>
            <a:r>
              <a:rPr lang="he-IL" dirty="0"/>
              <a:t> שלח שר החוץ הבריטי, הלורד בלפור,</a:t>
            </a:r>
          </a:p>
          <a:p>
            <a:pPr marL="0" indent="0">
              <a:buClr>
                <a:schemeClr val="dk1"/>
              </a:buClr>
              <a:buSzPts val="1100"/>
              <a:buNone/>
            </a:pPr>
            <a:r>
              <a:rPr lang="he-IL" dirty="0"/>
              <a:t>לראש התנועה הציונית בבריטניה, הלורד רוטשילד</a:t>
            </a:r>
          </a:p>
          <a:p>
            <a:pPr marL="0" indent="0">
              <a:buClr>
                <a:schemeClr val="dk1"/>
              </a:buClr>
              <a:buSzPts val="1100"/>
              <a:buNone/>
            </a:pPr>
            <a:r>
              <a:rPr lang="he-IL" dirty="0"/>
              <a:t>מכתב בזו הלשון: </a:t>
            </a:r>
          </a:p>
          <a:p>
            <a:pPr marL="0" indent="0" algn="ctr">
              <a:buClr>
                <a:schemeClr val="dk1"/>
              </a:buClr>
              <a:buSzPts val="1100"/>
              <a:buNone/>
            </a:pPr>
            <a:endParaRPr lang="he-IL" b="1" dirty="0"/>
          </a:p>
        </p:txBody>
      </p:sp>
      <p:pic>
        <p:nvPicPr>
          <p:cNvPr id="2" name="תמונה 1">
            <a:extLst>
              <a:ext uri="{FF2B5EF4-FFF2-40B4-BE49-F238E27FC236}">
                <a16:creationId xmlns:a16="http://schemas.microsoft.com/office/drawing/2014/main" id="{9BDF754B-4E56-4BB3-BC9E-1E00B72DE9CB}"/>
              </a:ext>
            </a:extLst>
          </p:cNvPr>
          <p:cNvPicPr>
            <a:picLocks noChangeAspect="1"/>
          </p:cNvPicPr>
          <p:nvPr/>
        </p:nvPicPr>
        <p:blipFill rotWithShape="1">
          <a:blip r:embed="rId3"/>
          <a:srcRect r="51765"/>
          <a:stretch/>
        </p:blipFill>
        <p:spPr>
          <a:xfrm>
            <a:off x="10280384" y="100500"/>
            <a:ext cx="1798728" cy="2352843"/>
          </a:xfrm>
          <a:prstGeom prst="rect">
            <a:avLst/>
          </a:prstGeom>
        </p:spPr>
      </p:pic>
      <p:pic>
        <p:nvPicPr>
          <p:cNvPr id="3" name="תמונה 2">
            <a:extLst>
              <a:ext uri="{FF2B5EF4-FFF2-40B4-BE49-F238E27FC236}">
                <a16:creationId xmlns:a16="http://schemas.microsoft.com/office/drawing/2014/main" id="{AF06920D-D429-42B9-8C66-E956373E5809}"/>
              </a:ext>
            </a:extLst>
          </p:cNvPr>
          <p:cNvPicPr>
            <a:picLocks noChangeAspect="1"/>
          </p:cNvPicPr>
          <p:nvPr/>
        </p:nvPicPr>
        <p:blipFill>
          <a:blip r:embed="rId4"/>
          <a:stretch>
            <a:fillRect/>
          </a:stretch>
        </p:blipFill>
        <p:spPr>
          <a:xfrm>
            <a:off x="101601" y="4746553"/>
            <a:ext cx="1720583" cy="2013081"/>
          </a:xfrm>
          <a:prstGeom prst="rect">
            <a:avLst/>
          </a:prstGeom>
        </p:spPr>
      </p:pic>
      <p:pic>
        <p:nvPicPr>
          <p:cNvPr id="5" name="תמונה 4">
            <a:extLst>
              <a:ext uri="{FF2B5EF4-FFF2-40B4-BE49-F238E27FC236}">
                <a16:creationId xmlns:a16="http://schemas.microsoft.com/office/drawing/2014/main" id="{0FD05967-AA83-4602-BE27-000A512ACE51}"/>
              </a:ext>
            </a:extLst>
          </p:cNvPr>
          <p:cNvPicPr>
            <a:picLocks noChangeAspect="1"/>
          </p:cNvPicPr>
          <p:nvPr/>
        </p:nvPicPr>
        <p:blipFill rotWithShape="1">
          <a:blip r:embed="rId3"/>
          <a:srcRect l="48708" r="-3027"/>
          <a:stretch/>
        </p:blipFill>
        <p:spPr>
          <a:xfrm>
            <a:off x="10064755" y="3001991"/>
            <a:ext cx="2025645" cy="2352843"/>
          </a:xfrm>
          <a:prstGeom prst="rect">
            <a:avLst/>
          </a:prstGeom>
        </p:spPr>
      </p:pic>
      <p:sp>
        <p:nvSpPr>
          <p:cNvPr id="6" name="תיבת טקסט 5">
            <a:extLst>
              <a:ext uri="{FF2B5EF4-FFF2-40B4-BE49-F238E27FC236}">
                <a16:creationId xmlns:a16="http://schemas.microsoft.com/office/drawing/2014/main" id="{8FF1BACB-0A65-466C-A1FB-26CCE6FCC9F2}"/>
              </a:ext>
            </a:extLst>
          </p:cNvPr>
          <p:cNvSpPr txBox="1"/>
          <p:nvPr/>
        </p:nvSpPr>
        <p:spPr>
          <a:xfrm>
            <a:off x="10450285" y="2499319"/>
            <a:ext cx="1798728" cy="461665"/>
          </a:xfrm>
          <a:prstGeom prst="rect">
            <a:avLst/>
          </a:prstGeom>
          <a:noFill/>
        </p:spPr>
        <p:txBody>
          <a:bodyPr wrap="square" rtlCol="1">
            <a:spAutoFit/>
          </a:bodyPr>
          <a:lstStyle/>
          <a:p>
            <a:r>
              <a:rPr lang="he-IL" sz="2400" dirty="0"/>
              <a:t>הלורד בלפור</a:t>
            </a:r>
          </a:p>
        </p:txBody>
      </p:sp>
      <p:sp>
        <p:nvSpPr>
          <p:cNvPr id="7" name="תיבת טקסט 6">
            <a:extLst>
              <a:ext uri="{FF2B5EF4-FFF2-40B4-BE49-F238E27FC236}">
                <a16:creationId xmlns:a16="http://schemas.microsoft.com/office/drawing/2014/main" id="{0A6B6915-88C7-4FA8-BDB0-0D7F8C72E95F}"/>
              </a:ext>
            </a:extLst>
          </p:cNvPr>
          <p:cNvSpPr txBox="1"/>
          <p:nvPr/>
        </p:nvSpPr>
        <p:spPr>
          <a:xfrm>
            <a:off x="101601" y="4343014"/>
            <a:ext cx="1737081" cy="830997"/>
          </a:xfrm>
          <a:prstGeom prst="rect">
            <a:avLst/>
          </a:prstGeom>
          <a:noFill/>
        </p:spPr>
        <p:txBody>
          <a:bodyPr wrap="square" rtlCol="1">
            <a:spAutoFit/>
          </a:bodyPr>
          <a:lstStyle/>
          <a:p>
            <a:r>
              <a:rPr lang="he-IL" sz="2400" dirty="0"/>
              <a:t>הלורד רוטשילד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91768" y="0"/>
            <a:ext cx="12100232" cy="6858000"/>
          </a:xfrm>
          <a:prstGeom prst="rect">
            <a:avLst/>
          </a:prstGeom>
          <a:blipFill>
            <a:blip r:embed="rId3"/>
            <a:tile tx="0" ty="0" sx="100000" sy="100000" flip="none" algn="tl"/>
          </a:blipFill>
        </p:spPr>
        <p:txBody>
          <a:bodyPr spcFirstLastPara="1" vert="horz" wrap="square" lIns="121900" tIns="121900" rIns="121900" bIns="121900" rtlCol="1" anchor="t" anchorCtr="0">
            <a:noAutofit/>
          </a:bodyPr>
          <a:lstStyle/>
          <a:p>
            <a:pPr marL="0" indent="0">
              <a:buNone/>
            </a:pPr>
            <a:endParaRPr lang="he-IL" sz="2400" dirty="0">
              <a:solidFill>
                <a:srgbClr val="D3760F"/>
              </a:solidFill>
              <a:effectLst>
                <a:outerShdw blurRad="38100" dist="38100" dir="2700000" algn="tl">
                  <a:srgbClr val="000000">
                    <a:alpha val="43137"/>
                  </a:srgbClr>
                </a:outerShdw>
              </a:effectLst>
            </a:endParaRPr>
          </a:p>
          <a:p>
            <a:pPr marL="0" indent="0">
              <a:buNone/>
            </a:pPr>
            <a:r>
              <a:rPr lang="iw" sz="2400" dirty="0">
                <a:solidFill>
                  <a:srgbClr val="D3760F"/>
                </a:solidFill>
                <a:effectLst>
                  <a:outerShdw blurRad="38100" dist="38100" dir="2700000" algn="tl">
                    <a:srgbClr val="000000">
                      <a:alpha val="43137"/>
                    </a:srgbClr>
                  </a:outerShdw>
                </a:effectLst>
              </a:rPr>
              <a:t>"לורד רוטשילד היקר, </a:t>
            </a:r>
            <a:r>
              <a:rPr lang="en-US" sz="2400" dirty="0">
                <a:solidFill>
                  <a:srgbClr val="D3760F"/>
                </a:solidFill>
                <a:effectLst>
                  <a:outerShdw blurRad="38100" dist="38100" dir="2700000" algn="tl">
                    <a:srgbClr val="000000">
                      <a:alpha val="43137"/>
                    </a:srgbClr>
                  </a:outerShdw>
                </a:effectLst>
              </a:rPr>
              <a:t>                                                                           </a:t>
            </a:r>
            <a:r>
              <a:rPr lang="iw" sz="2400" dirty="0">
                <a:solidFill>
                  <a:srgbClr val="D3760F"/>
                </a:solidFill>
                <a:effectLst>
                  <a:outerShdw blurRad="38100" dist="38100" dir="2700000" algn="tl">
                    <a:srgbClr val="000000">
                      <a:alpha val="43137"/>
                    </a:srgbClr>
                  </a:outerShdw>
                </a:effectLst>
              </a:rPr>
              <a:t>2 בנובמבר 1917 </a:t>
            </a:r>
            <a:endParaRPr lang="he-IL" sz="2400" dirty="0">
              <a:solidFill>
                <a:srgbClr val="D3760F"/>
              </a:solidFill>
              <a:effectLst>
                <a:outerShdw blurRad="38100" dist="38100" dir="2700000" algn="tl">
                  <a:srgbClr val="000000">
                    <a:alpha val="43137"/>
                  </a:srgbClr>
                </a:outerShdw>
              </a:effectLst>
            </a:endParaRPr>
          </a:p>
          <a:p>
            <a:pPr marL="0" indent="0">
              <a:buNone/>
            </a:pPr>
            <a:endParaRPr sz="2400" dirty="0">
              <a:effectLst>
                <a:outerShdw blurRad="38100" dist="38100" dir="2700000" algn="tl">
                  <a:srgbClr val="000000">
                    <a:alpha val="43137"/>
                  </a:srgbClr>
                </a:outerShdw>
              </a:effectLst>
            </a:endParaRPr>
          </a:p>
          <a:p>
            <a:pPr marL="0" indent="0" algn="just">
              <a:lnSpc>
                <a:spcPct val="150000"/>
              </a:lnSpc>
              <a:buNone/>
            </a:pPr>
            <a:r>
              <a:rPr lang="iw" sz="2400" dirty="0">
                <a:solidFill>
                  <a:srgbClr val="D3760F"/>
                </a:solidFill>
                <a:effectLst>
                  <a:outerShdw blurRad="38100" dist="38100" dir="2700000" algn="tl">
                    <a:srgbClr val="000000">
                      <a:alpha val="43137"/>
                    </a:srgbClr>
                  </a:outerShdw>
                </a:effectLst>
              </a:rPr>
              <a:t>בעונג רב הריני מוסר לך בשם ממשלת הוד מלכותו את הצהרת האהדה שלה לשאיפות היהודיות הציוניות, שהוגשה לקבינט ואושרה על ידי: </a:t>
            </a:r>
            <a:endParaRPr sz="2400" dirty="0">
              <a:solidFill>
                <a:srgbClr val="D3760F"/>
              </a:solidFill>
              <a:effectLst>
                <a:outerShdw blurRad="38100" dist="38100" dir="2700000" algn="tl">
                  <a:srgbClr val="000000">
                    <a:alpha val="43137"/>
                  </a:srgbClr>
                </a:outerShdw>
              </a:effectLst>
            </a:endParaRPr>
          </a:p>
          <a:p>
            <a:pPr marL="0" indent="0" algn="just">
              <a:lnSpc>
                <a:spcPct val="150000"/>
              </a:lnSpc>
              <a:buNone/>
            </a:pPr>
            <a:r>
              <a:rPr lang="iw" sz="2400" dirty="0">
                <a:effectLst>
                  <a:outerShdw blurRad="38100" dist="38100" dir="2700000" algn="tl">
                    <a:srgbClr val="000000">
                      <a:alpha val="43137"/>
                    </a:srgb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 </a:t>
            </a:r>
            <a:endParaRPr lang="he-IL" sz="2400" dirty="0">
              <a:effectLst>
                <a:outerShdw blurRad="38100" dist="38100" dir="2700000" algn="tl">
                  <a:srgbClr val="000000">
                    <a:alpha val="43137"/>
                  </a:srgbClr>
                </a:outerShdw>
              </a:effectLst>
            </a:endParaRPr>
          </a:p>
          <a:p>
            <a:pPr marL="0" indent="0" algn="just">
              <a:lnSpc>
                <a:spcPct val="150000"/>
              </a:lnSpc>
              <a:buNone/>
            </a:pPr>
            <a:endParaRPr sz="267" dirty="0">
              <a:effectLst>
                <a:outerShdw blurRad="38100" dist="38100" dir="2700000" algn="tl">
                  <a:srgbClr val="000000">
                    <a:alpha val="43137"/>
                  </a:srgbClr>
                </a:outerShdw>
              </a:effectLst>
            </a:endParaRPr>
          </a:p>
          <a:p>
            <a:pPr marL="0" indent="0">
              <a:lnSpc>
                <a:spcPct val="100000"/>
              </a:lnSpc>
              <a:buNone/>
            </a:pPr>
            <a:r>
              <a:rPr lang="he-IL" sz="2400" dirty="0">
                <a:solidFill>
                  <a:srgbClr val="D3760F"/>
                </a:solidFill>
                <a:effectLst>
                  <a:outerShdw blurRad="38100" dist="38100" dir="2700000" algn="tl">
                    <a:srgbClr val="000000">
                      <a:alpha val="43137"/>
                    </a:srgbClr>
                  </a:outerShdw>
                </a:effectLst>
              </a:rPr>
              <a:t>           </a:t>
            </a:r>
            <a:r>
              <a:rPr lang="iw" sz="2400" dirty="0">
                <a:solidFill>
                  <a:srgbClr val="D3760F"/>
                </a:solidFill>
                <a:effectLst>
                  <a:outerShdw blurRad="38100" dist="38100" dir="2700000" algn="tl">
                    <a:srgbClr val="000000">
                      <a:alpha val="43137"/>
                    </a:srgbClr>
                  </a:outerShdw>
                </a:effectLst>
              </a:rPr>
              <a:t>אכיר לך טובה אם תביא הכרזה זו לידיעתה של ההסתדרות הציונית. </a:t>
            </a:r>
            <a:endParaRPr sz="2400" dirty="0">
              <a:solidFill>
                <a:srgbClr val="D3760F"/>
              </a:solidFill>
              <a:effectLst>
                <a:outerShdw blurRad="38100" dist="38100" dir="2700000" algn="tl">
                  <a:srgbClr val="000000">
                    <a:alpha val="43137"/>
                  </a:srgbClr>
                </a:outerShdw>
              </a:effectLst>
            </a:endParaRPr>
          </a:p>
          <a:p>
            <a:pPr marL="0" indent="0">
              <a:lnSpc>
                <a:spcPct val="100000"/>
              </a:lnSpc>
              <a:buNone/>
            </a:pPr>
            <a:endParaRPr sz="1333" dirty="0">
              <a:solidFill>
                <a:srgbClr val="D3760F"/>
              </a:solidFill>
              <a:effectLst>
                <a:outerShdw blurRad="38100" dist="38100" dir="2700000" algn="tl">
                  <a:srgbClr val="000000">
                    <a:alpha val="43137"/>
                  </a:srgbClr>
                </a:outerShdw>
              </a:effectLst>
            </a:endParaRPr>
          </a:p>
          <a:p>
            <a:pPr marL="0" indent="0">
              <a:lnSpc>
                <a:spcPct val="100000"/>
              </a:lnSpc>
              <a:buNone/>
            </a:pPr>
            <a:r>
              <a:rPr lang="iw" sz="2400" dirty="0">
                <a:solidFill>
                  <a:srgbClr val="D3760F"/>
                </a:solidFill>
                <a:effectLst>
                  <a:outerShdw blurRad="38100" dist="38100" dir="2700000" algn="tl">
                    <a:srgbClr val="000000">
                      <a:alpha val="43137"/>
                    </a:srgbClr>
                  </a:outerShdw>
                </a:effectLst>
              </a:rPr>
              <a:t>           </a:t>
            </a:r>
            <a:r>
              <a:rPr lang="he-IL" sz="2400" dirty="0">
                <a:solidFill>
                  <a:srgbClr val="D3760F"/>
                </a:solidFill>
                <a:effectLst>
                  <a:outerShdw blurRad="38100" dist="38100" dir="2700000" algn="tl">
                    <a:srgbClr val="000000">
                      <a:alpha val="43137"/>
                    </a:srgbClr>
                  </a:outerShdw>
                </a:effectLst>
              </a:rPr>
              <a:t>                                                      </a:t>
            </a:r>
            <a:r>
              <a:rPr lang="iw" sz="2400" dirty="0">
                <a:solidFill>
                  <a:srgbClr val="D3760F"/>
                </a:solidFill>
                <a:effectLst>
                  <a:outerShdw blurRad="38100" dist="38100" dir="2700000" algn="tl">
                    <a:srgbClr val="000000">
                      <a:alpha val="43137"/>
                    </a:srgbClr>
                  </a:outerShdw>
                </a:effectLst>
              </a:rPr>
              <a:t>   שלך בברכה, </a:t>
            </a:r>
            <a:endParaRPr sz="2400" dirty="0">
              <a:solidFill>
                <a:srgbClr val="D3760F"/>
              </a:solidFill>
              <a:effectLst>
                <a:outerShdw blurRad="38100" dist="38100" dir="2700000" algn="tl">
                  <a:srgbClr val="000000">
                    <a:alpha val="43137"/>
                  </a:srgbClr>
                </a:outerShdw>
              </a:effectLst>
            </a:endParaRPr>
          </a:p>
          <a:p>
            <a:pPr marL="0" indent="0">
              <a:lnSpc>
                <a:spcPct val="100000"/>
              </a:lnSpc>
              <a:buNone/>
            </a:pPr>
            <a:r>
              <a:rPr lang="iw" sz="2400" dirty="0">
                <a:solidFill>
                  <a:srgbClr val="D3760F"/>
                </a:solidFill>
                <a:effectLst>
                  <a:outerShdw blurRad="38100" dist="38100" dir="2700000" algn="tl">
                    <a:srgbClr val="000000">
                      <a:alpha val="43137"/>
                    </a:srgbClr>
                  </a:outerShdw>
                </a:effectLst>
              </a:rPr>
              <a:t>                    </a:t>
            </a:r>
            <a:r>
              <a:rPr lang="he-IL" sz="2400" dirty="0">
                <a:solidFill>
                  <a:srgbClr val="D3760F"/>
                </a:solidFill>
                <a:effectLst>
                  <a:outerShdw blurRad="38100" dist="38100" dir="2700000" algn="tl">
                    <a:srgbClr val="000000">
                      <a:alpha val="43137"/>
                    </a:srgbClr>
                  </a:outerShdw>
                </a:effectLst>
              </a:rPr>
              <a:t>                                                </a:t>
            </a:r>
            <a:r>
              <a:rPr lang="iw" sz="2400" dirty="0">
                <a:solidFill>
                  <a:srgbClr val="D3760F"/>
                </a:solidFill>
                <a:effectLst>
                  <a:outerShdw blurRad="38100" dist="38100" dir="2700000" algn="tl">
                    <a:srgbClr val="000000">
                      <a:alpha val="43137"/>
                    </a:srgbClr>
                  </a:outerShdw>
                </a:effectLst>
              </a:rPr>
              <a:t>ארתור ג'ימס בלפור" </a:t>
            </a:r>
            <a:endParaRPr sz="2400" dirty="0">
              <a:solidFill>
                <a:srgbClr val="D3760F"/>
              </a:solidFill>
              <a:effectLst>
                <a:outerShdw blurRad="38100" dist="38100" dir="2700000" algn="tl">
                  <a:srgbClr val="000000">
                    <a:alpha val="43137"/>
                  </a:srgbClr>
                </a:outerShdw>
              </a:effectLst>
            </a:endParaRPr>
          </a:p>
          <a:p>
            <a:pPr marL="0" indent="0" algn="l" rtl="0">
              <a:spcAft>
                <a:spcPts val="2133"/>
              </a:spcAft>
              <a:buNone/>
            </a:pPr>
            <a:endParaRPr sz="2933"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fade">
                                      <p:cBhvr>
                                        <p:cTn id="7" dur="1000"/>
                                        <p:tgtEl>
                                          <p:spTgt spid="98">
                                            <p:txEl>
                                              <p:pRg st="1" end="1"/>
                                            </p:txEl>
                                          </p:spTgt>
                                        </p:tgtEl>
                                      </p:cBhvr>
                                    </p:animEffect>
                                    <p:anim calcmode="lin" valueType="num">
                                      <p:cBhvr>
                                        <p:cTn id="8" dur="1000" fill="hold"/>
                                        <p:tgtEl>
                                          <p:spTgt spid="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fade">
                                      <p:cBhvr>
                                        <p:cTn id="12" dur="1000"/>
                                        <p:tgtEl>
                                          <p:spTgt spid="98">
                                            <p:txEl>
                                              <p:pRg st="3" end="3"/>
                                            </p:txEl>
                                          </p:spTgt>
                                        </p:tgtEl>
                                      </p:cBhvr>
                                    </p:animEffect>
                                    <p:anim calcmode="lin" valueType="num">
                                      <p:cBhvr>
                                        <p:cTn id="13"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8">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fade">
                                      <p:cBhvr>
                                        <p:cTn id="17" dur="1000"/>
                                        <p:tgtEl>
                                          <p:spTgt spid="98">
                                            <p:txEl>
                                              <p:pRg st="4" end="4"/>
                                            </p:txEl>
                                          </p:spTgt>
                                        </p:tgtEl>
                                      </p:cBhvr>
                                    </p:animEffect>
                                    <p:anim calcmode="lin" valueType="num">
                                      <p:cBhvr>
                                        <p:cTn id="18"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8">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8">
                                            <p:txEl>
                                              <p:pRg st="6" end="6"/>
                                            </p:txEl>
                                          </p:spTgt>
                                        </p:tgtEl>
                                        <p:attrNameLst>
                                          <p:attrName>style.visibility</p:attrName>
                                        </p:attrNameLst>
                                      </p:cBhvr>
                                      <p:to>
                                        <p:strVal val="visible"/>
                                      </p:to>
                                    </p:set>
                                    <p:animEffect transition="in" filter="fade">
                                      <p:cBhvr>
                                        <p:cTn id="22" dur="1000"/>
                                        <p:tgtEl>
                                          <p:spTgt spid="98">
                                            <p:txEl>
                                              <p:pRg st="6" end="6"/>
                                            </p:txEl>
                                          </p:spTgt>
                                        </p:tgtEl>
                                      </p:cBhvr>
                                    </p:animEffect>
                                    <p:anim calcmode="lin" valueType="num">
                                      <p:cBhvr>
                                        <p:cTn id="23" dur="1000" fill="hold"/>
                                        <p:tgtEl>
                                          <p:spTgt spid="98">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98">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8">
                                            <p:txEl>
                                              <p:pRg st="8" end="8"/>
                                            </p:txEl>
                                          </p:spTgt>
                                        </p:tgtEl>
                                        <p:attrNameLst>
                                          <p:attrName>style.visibility</p:attrName>
                                        </p:attrNameLst>
                                      </p:cBhvr>
                                      <p:to>
                                        <p:strVal val="visible"/>
                                      </p:to>
                                    </p:set>
                                    <p:animEffect transition="in" filter="fade">
                                      <p:cBhvr>
                                        <p:cTn id="27" dur="1000"/>
                                        <p:tgtEl>
                                          <p:spTgt spid="98">
                                            <p:txEl>
                                              <p:pRg st="8" end="8"/>
                                            </p:txEl>
                                          </p:spTgt>
                                        </p:tgtEl>
                                      </p:cBhvr>
                                    </p:animEffect>
                                    <p:anim calcmode="lin" valueType="num">
                                      <p:cBhvr>
                                        <p:cTn id="28" dur="1000" fill="hold"/>
                                        <p:tgtEl>
                                          <p:spTgt spid="98">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98">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8">
                                            <p:txEl>
                                              <p:pRg st="9" end="9"/>
                                            </p:txEl>
                                          </p:spTgt>
                                        </p:tgtEl>
                                        <p:attrNameLst>
                                          <p:attrName>style.visibility</p:attrName>
                                        </p:attrNameLst>
                                      </p:cBhvr>
                                      <p:to>
                                        <p:strVal val="visible"/>
                                      </p:to>
                                    </p:set>
                                    <p:animEffect transition="in" filter="fade">
                                      <p:cBhvr>
                                        <p:cTn id="32" dur="1000"/>
                                        <p:tgtEl>
                                          <p:spTgt spid="98">
                                            <p:txEl>
                                              <p:pRg st="9" end="9"/>
                                            </p:txEl>
                                          </p:spTgt>
                                        </p:tgtEl>
                                      </p:cBhvr>
                                    </p:animEffect>
                                    <p:anim calcmode="lin" valueType="num">
                                      <p:cBhvr>
                                        <p:cTn id="33" dur="1000" fill="hold"/>
                                        <p:tgtEl>
                                          <p:spTgt spid="98">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9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83F6CA-E089-450F-9B38-C93D9AFAAD47}"/>
              </a:ext>
            </a:extLst>
          </p:cNvPr>
          <p:cNvSpPr>
            <a:spLocks noGrp="1"/>
          </p:cNvSpPr>
          <p:nvPr>
            <p:ph type="title"/>
          </p:nvPr>
        </p:nvSpPr>
        <p:spPr/>
        <p:txBody>
          <a:bodyPr/>
          <a:lstStyle/>
          <a:p>
            <a:endParaRPr lang="he-IL"/>
          </a:p>
        </p:txBody>
      </p:sp>
      <p:sp>
        <p:nvSpPr>
          <p:cNvPr id="3" name="מציין מיקום טקסט 2">
            <a:extLst>
              <a:ext uri="{FF2B5EF4-FFF2-40B4-BE49-F238E27FC236}">
                <a16:creationId xmlns:a16="http://schemas.microsoft.com/office/drawing/2014/main" id="{AF5EB127-749A-4160-96CA-4BFAF382EE7C}"/>
              </a:ext>
            </a:extLst>
          </p:cNvPr>
          <p:cNvSpPr>
            <a:spLocks noGrp="1"/>
          </p:cNvSpPr>
          <p:nvPr>
            <p:ph type="body" idx="1"/>
          </p:nvPr>
        </p:nvSpPr>
        <p:spPr/>
        <p:txBody>
          <a:bodyPr/>
          <a:lstStyle/>
          <a:p>
            <a:endParaRPr lang="he-IL"/>
          </a:p>
        </p:txBody>
      </p:sp>
      <p:sp>
        <p:nvSpPr>
          <p:cNvPr id="4" name="מציין מיקום טקסט 3">
            <a:extLst>
              <a:ext uri="{FF2B5EF4-FFF2-40B4-BE49-F238E27FC236}">
                <a16:creationId xmlns:a16="http://schemas.microsoft.com/office/drawing/2014/main" id="{65B15D1C-2779-421A-A2FD-19E0B0F0020B}"/>
              </a:ext>
            </a:extLst>
          </p:cNvPr>
          <p:cNvSpPr>
            <a:spLocks noGrp="1"/>
          </p:cNvSpPr>
          <p:nvPr>
            <p:ph type="body" idx="2"/>
          </p:nvPr>
        </p:nvSpPr>
        <p:spPr/>
        <p:txBody>
          <a:bodyPr/>
          <a:lstStyle/>
          <a:p>
            <a:endParaRPr lang="he-IL"/>
          </a:p>
        </p:txBody>
      </p:sp>
      <p:sp>
        <p:nvSpPr>
          <p:cNvPr id="5" name="מציין מיקום טקסט 4">
            <a:extLst>
              <a:ext uri="{FF2B5EF4-FFF2-40B4-BE49-F238E27FC236}">
                <a16:creationId xmlns:a16="http://schemas.microsoft.com/office/drawing/2014/main" id="{C4572B33-6D1D-4241-B049-08A0F5138DFE}"/>
              </a:ext>
            </a:extLst>
          </p:cNvPr>
          <p:cNvSpPr>
            <a:spLocks noGrp="1"/>
          </p:cNvSpPr>
          <p:nvPr>
            <p:ph type="body" idx="3"/>
          </p:nvPr>
        </p:nvSpPr>
        <p:spPr/>
        <p:txBody>
          <a:bodyPr/>
          <a:lstStyle/>
          <a:p>
            <a:endParaRPr lang="he-IL"/>
          </a:p>
        </p:txBody>
      </p:sp>
      <p:pic>
        <p:nvPicPr>
          <p:cNvPr id="6" name="מדיה מקוונת 5" title="הטיוטות של הצהרת בלפור">
            <a:hlinkClick r:id="" action="ppaction://media"/>
            <a:extLst>
              <a:ext uri="{FF2B5EF4-FFF2-40B4-BE49-F238E27FC236}">
                <a16:creationId xmlns:a16="http://schemas.microsoft.com/office/drawing/2014/main" id="{2B9DC43C-FB04-4E54-B669-B783EFFF3466}"/>
              </a:ext>
            </a:extLst>
          </p:cNvPr>
          <p:cNvPicPr>
            <a:picLocks noRot="1" noChangeAspect="1"/>
          </p:cNvPicPr>
          <p:nvPr>
            <a:videoFile r:link="rId1"/>
          </p:nvPr>
        </p:nvPicPr>
        <p:blipFill>
          <a:blip r:embed="rId3"/>
          <a:stretch>
            <a:fillRect/>
          </a:stretch>
        </p:blipFill>
        <p:spPr>
          <a:xfrm>
            <a:off x="520624" y="1246367"/>
            <a:ext cx="8626160" cy="4873781"/>
          </a:xfrm>
          <a:prstGeom prst="rect">
            <a:avLst/>
          </a:prstGeom>
        </p:spPr>
      </p:pic>
    </p:spTree>
    <p:extLst>
      <p:ext uri="{BB962C8B-B14F-4D97-AF65-F5344CB8AC3E}">
        <p14:creationId xmlns:p14="http://schemas.microsoft.com/office/powerpoint/2010/main" val="40766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3314" name="Picture 2" descr="תוצאת תמונה עבור ערפל">
            <a:extLst>
              <a:ext uri="{FF2B5EF4-FFF2-40B4-BE49-F238E27FC236}">
                <a16:creationId xmlns:a16="http://schemas.microsoft.com/office/drawing/2014/main" id="{1EE17980-B152-4D1E-82BE-1E65D0A9B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33" y="210106"/>
            <a:ext cx="11429407" cy="6437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 name="Google Shape;122;p24"/>
          <p:cNvSpPr txBox="1">
            <a:spLocks noGrp="1"/>
          </p:cNvSpPr>
          <p:nvPr>
            <p:ph type="body" idx="1"/>
          </p:nvPr>
        </p:nvSpPr>
        <p:spPr>
          <a:xfrm>
            <a:off x="1167974" y="823554"/>
            <a:ext cx="9856053" cy="5210893"/>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r>
              <a:rPr lang="iw" b="1" dirty="0"/>
              <a:t>עיון מעמיק בהצהרת בלפור מראה שיש בה אמנם הצהרת כוונות, </a:t>
            </a:r>
            <a:r>
              <a:rPr lang="iw" b="1" dirty="0">
                <a:solidFill>
                  <a:srgbClr val="FF0000"/>
                </a:solidFill>
              </a:rPr>
              <a:t>אבל באופן מעשי היא מעורפלת ביותר</a:t>
            </a:r>
            <a:r>
              <a:rPr lang="iw" b="1" dirty="0"/>
              <a:t>,</a:t>
            </a:r>
            <a:r>
              <a:rPr lang="en-US" b="1" dirty="0"/>
              <a:t> </a:t>
            </a:r>
            <a:r>
              <a:rPr lang="iw" b="1" dirty="0"/>
              <a:t>ומבחינה משפטית אין לה משמעות רבה.</a:t>
            </a:r>
            <a:endParaRPr lang="en-US" b="1" dirty="0"/>
          </a:p>
          <a:p>
            <a:pPr marL="0" indent="0">
              <a:buClr>
                <a:schemeClr val="dk1"/>
              </a:buClr>
              <a:buSzPts val="1100"/>
              <a:buNone/>
            </a:pPr>
            <a:endParaRPr lang="en-US" b="1" dirty="0"/>
          </a:p>
          <a:p>
            <a:pPr marL="0" indent="0">
              <a:buClr>
                <a:schemeClr val="dk1"/>
              </a:buClr>
              <a:buSzPts val="1100"/>
              <a:buNone/>
            </a:pPr>
            <a:r>
              <a:rPr lang="he-IL" b="1" dirty="0"/>
              <a:t>ניסוח ההצהרה נערך בדקדקנות במשך מספר חודשים כך שהערפול אינו מקרי כלל:</a:t>
            </a:r>
          </a:p>
          <a:p>
            <a:pPr marL="0" indent="0" rtl="0">
              <a:spcAft>
                <a:spcPts val="2133"/>
              </a:spcAft>
              <a:buNone/>
            </a:pPr>
            <a:endParaRPr lang="he-IL"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4098" name="Picture 2" descr="תוצאת תמונה עבור נייר כתיבה">
            <a:extLst>
              <a:ext uri="{FF2B5EF4-FFF2-40B4-BE49-F238E27FC236}">
                <a16:creationId xmlns:a16="http://schemas.microsoft.com/office/drawing/2014/main" id="{0D1B15DB-C82B-4AFF-8815-4BA671E1D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82" y="0"/>
            <a:ext cx="138897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טקסט 2">
            <a:extLst>
              <a:ext uri="{FF2B5EF4-FFF2-40B4-BE49-F238E27FC236}">
                <a16:creationId xmlns:a16="http://schemas.microsoft.com/office/drawing/2014/main" id="{34C06061-5235-455B-9102-8BC64C8704B8}"/>
              </a:ext>
            </a:extLst>
          </p:cNvPr>
          <p:cNvSpPr>
            <a:spLocks noGrp="1"/>
          </p:cNvSpPr>
          <p:nvPr>
            <p:ph type="body" idx="1"/>
          </p:nvPr>
        </p:nvSpPr>
        <p:spPr>
          <a:xfrm>
            <a:off x="1689690" y="1752032"/>
            <a:ext cx="7606711" cy="4555200"/>
          </a:xfrm>
        </p:spPr>
        <p:txBody>
          <a:bodyPr/>
          <a:lstStyle/>
          <a:p>
            <a:pPr algn="r" rtl="1"/>
            <a:r>
              <a:rPr lang="he-IL" sz="2667" b="1" dirty="0">
                <a:solidFill>
                  <a:schemeClr val="tx1"/>
                </a:solidFill>
                <a:latin typeface="Gisha" panose="020B0502040204020203" pitchFamily="34" charset="-79"/>
                <a:cs typeface="Gisha" panose="020B0502040204020203" pitchFamily="34" charset="-79"/>
              </a:rPr>
              <a:t>מטלה 1- להגשה:</a:t>
            </a:r>
          </a:p>
          <a:p>
            <a:pPr algn="r" rtl="1"/>
            <a:r>
              <a:rPr lang="he-IL" sz="2667" dirty="0">
                <a:latin typeface="Gisha" panose="020B0502040204020203" pitchFamily="34" charset="-79"/>
                <a:cs typeface="Gisha" panose="020B0502040204020203" pitchFamily="34" charset="-79"/>
              </a:rPr>
              <a:t>נוסח ההצהרה ששלח חיים ויצמן כטיוטה לבריטים שונה מהנוסח שפורסם בפועל ע"י בלפור. בעמ' 105 מופיעה טבלה, נסי לערוך השוואה וללמוד מה המשמעות של ההבדל בין הנוסחים השונים.</a:t>
            </a:r>
          </a:p>
          <a:p>
            <a:pPr algn="r" rtl="1"/>
            <a:r>
              <a:rPr lang="he-IL" sz="2667" dirty="0">
                <a:latin typeface="Gisha" panose="020B0502040204020203" pitchFamily="34" charset="-79"/>
                <a:cs typeface="Gisha" panose="020B0502040204020203" pitchFamily="34" charset="-79"/>
              </a:rPr>
              <a:t>את תשובתך העלי למחברת </a:t>
            </a:r>
            <a:r>
              <a:rPr lang="he-IL" sz="2667" dirty="0" err="1">
                <a:latin typeface="Gisha" panose="020B0502040204020203" pitchFamily="34" charset="-79"/>
                <a:cs typeface="Gisha" panose="020B0502040204020203" pitchFamily="34" charset="-79"/>
              </a:rPr>
              <a:t>בטימס</a:t>
            </a:r>
            <a:r>
              <a:rPr lang="he-IL" sz="2667" dirty="0">
                <a:latin typeface="Gisha" panose="020B0502040204020203" pitchFamily="34" charset="-79"/>
                <a:cs typeface="Gisha" panose="020B0502040204020203" pitchFamily="34" charset="-79"/>
              </a:rPr>
              <a:t> או השלימי בשקופית הבאה!!!</a:t>
            </a:r>
          </a:p>
          <a:p>
            <a:pPr marL="152396" indent="0">
              <a:buNone/>
            </a:pPr>
            <a:r>
              <a:rPr lang="he-IL" sz="2667" dirty="0">
                <a:latin typeface="Gisha" panose="020B0502040204020203" pitchFamily="34" charset="-79"/>
                <a:cs typeface="Gisha" panose="020B0502040204020203" pitchFamily="34" charset="-79"/>
              </a:rPr>
              <a:t>(אל דאגה נעבור על זה יחד בשבוע הבא)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89C0181C-DBDA-49A2-930E-4032DFA80E9F}"/>
              </a:ext>
            </a:extLst>
          </p:cNvPr>
          <p:cNvGraphicFramePr>
            <a:graphicFrameLocks noGrp="1"/>
          </p:cNvGraphicFramePr>
          <p:nvPr/>
        </p:nvGraphicFramePr>
        <p:xfrm>
          <a:off x="2891135" y="1156377"/>
          <a:ext cx="6433016" cy="5315712"/>
        </p:xfrm>
        <a:graphic>
          <a:graphicData uri="http://schemas.openxmlformats.org/drawingml/2006/table">
            <a:tbl>
              <a:tblPr rtl="1" firstRow="1" firstCol="1" bandRow="1">
                <a:tableStyleId>{5940675A-B579-460E-94D1-54222C63F5DA}</a:tableStyleId>
              </a:tblPr>
              <a:tblGrid>
                <a:gridCol w="2143792">
                  <a:extLst>
                    <a:ext uri="{9D8B030D-6E8A-4147-A177-3AD203B41FA5}">
                      <a16:colId xmlns:a16="http://schemas.microsoft.com/office/drawing/2014/main" val="2890421043"/>
                    </a:ext>
                  </a:extLst>
                </a:gridCol>
                <a:gridCol w="2144612">
                  <a:extLst>
                    <a:ext uri="{9D8B030D-6E8A-4147-A177-3AD203B41FA5}">
                      <a16:colId xmlns:a16="http://schemas.microsoft.com/office/drawing/2014/main" val="185378519"/>
                    </a:ext>
                  </a:extLst>
                </a:gridCol>
                <a:gridCol w="2144612">
                  <a:extLst>
                    <a:ext uri="{9D8B030D-6E8A-4147-A177-3AD203B41FA5}">
                      <a16:colId xmlns:a16="http://schemas.microsoft.com/office/drawing/2014/main" val="2244428344"/>
                    </a:ext>
                  </a:extLst>
                </a:gridCol>
              </a:tblGrid>
              <a:tr h="276352">
                <a:tc>
                  <a:txBody>
                    <a:bodyPr/>
                    <a:lstStyle/>
                    <a:p>
                      <a:pPr algn="r" rtl="1">
                        <a:lnSpc>
                          <a:spcPts val="1800"/>
                        </a:lnSpc>
                        <a:spcBef>
                          <a:spcPts val="600"/>
                        </a:spcBef>
                        <a:spcAft>
                          <a:spcPts val="600"/>
                        </a:spcAft>
                      </a:pPr>
                      <a:r>
                        <a:rPr lang="he-IL" sz="1500">
                          <a:effectLst/>
                          <a:highlight>
                            <a:srgbClr val="FFFF00"/>
                          </a:highlight>
                        </a:rPr>
                        <a:t>הטיוטא הציונית</a:t>
                      </a:r>
                      <a:endParaRPr lang="en-US" sz="15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highlight>
                            <a:srgbClr val="FFFF00"/>
                          </a:highlight>
                        </a:rPr>
                        <a:t>הצהרת בלפור</a:t>
                      </a:r>
                      <a:endParaRPr lang="en-US" sz="15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dirty="0">
                          <a:effectLst/>
                          <a:highlight>
                            <a:srgbClr val="FFFF00"/>
                          </a:highlight>
                        </a:rPr>
                        <a:t>השוני ומשמעותו</a:t>
                      </a:r>
                      <a:endParaRPr lang="en-US" sz="15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3728604143"/>
                  </a:ext>
                </a:extLst>
              </a:tr>
              <a:tr h="581152">
                <a:tc>
                  <a:txBody>
                    <a:bodyPr/>
                    <a:lstStyle/>
                    <a:p>
                      <a:pPr algn="r" rtl="1">
                        <a:lnSpc>
                          <a:spcPts val="1800"/>
                        </a:lnSpc>
                        <a:spcBef>
                          <a:spcPts val="600"/>
                        </a:spcBef>
                        <a:spcAft>
                          <a:spcPts val="600"/>
                        </a:spcAft>
                      </a:pPr>
                      <a:r>
                        <a:rPr lang="he-IL" sz="1500">
                          <a:effectLst/>
                        </a:rPr>
                        <a:t>ממשלת הוד מלכותו מקבלת את העיקרון</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ממשלת הוד מלכותו רואה בעין יפה</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 </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782032944"/>
                  </a:ext>
                </a:extLst>
              </a:tr>
              <a:tr h="581152">
                <a:tc>
                  <a:txBody>
                    <a:bodyPr/>
                    <a:lstStyle/>
                    <a:p>
                      <a:pPr algn="r" rtl="1">
                        <a:lnSpc>
                          <a:spcPts val="1800"/>
                        </a:lnSpc>
                        <a:spcBef>
                          <a:spcPts val="600"/>
                        </a:spcBef>
                        <a:spcAft>
                          <a:spcPts val="600"/>
                        </a:spcAft>
                      </a:pPr>
                      <a:r>
                        <a:rPr lang="he-IL" sz="1500">
                          <a:effectLst/>
                        </a:rPr>
                        <a:t>על ארץ ישראל להיכון מחדש כבית לעם היהודי</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את הקמת בית לאומי לעם היהודי בארץ ישראל</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 </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24930274"/>
                  </a:ext>
                </a:extLst>
              </a:tr>
              <a:tr h="885952">
                <a:tc>
                  <a:txBody>
                    <a:bodyPr/>
                    <a:lstStyle/>
                    <a:p>
                      <a:pPr algn="r" rtl="1">
                        <a:lnSpc>
                          <a:spcPts val="1800"/>
                        </a:lnSpc>
                        <a:spcBef>
                          <a:spcPts val="600"/>
                        </a:spcBef>
                        <a:spcAft>
                          <a:spcPts val="600"/>
                        </a:spcAft>
                      </a:pPr>
                      <a:r>
                        <a:rPr lang="he-IL" sz="1500">
                          <a:effectLst/>
                        </a:rPr>
                        <a:t>תעשה את מירב המאמצים כדי להבטיח מימוש מטרה זו</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ותשתדל במיטב מאמציה להקל על השגת מטרה זו</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 </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1268510440"/>
                  </a:ext>
                </a:extLst>
              </a:tr>
              <a:tr h="885952">
                <a:tc>
                  <a:txBody>
                    <a:bodyPr/>
                    <a:lstStyle/>
                    <a:p>
                      <a:pPr algn="r" rtl="1">
                        <a:lnSpc>
                          <a:spcPts val="1800"/>
                        </a:lnSpc>
                        <a:spcBef>
                          <a:spcPts val="600"/>
                        </a:spcBef>
                        <a:spcAft>
                          <a:spcPts val="600"/>
                        </a:spcAft>
                      </a:pPr>
                      <a:r>
                        <a:rPr lang="he-IL" sz="1500">
                          <a:effectLst/>
                        </a:rPr>
                        <a:t>תדון בדרכים ובאמצעים הדרושים עם ההסתדרות הציונית</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ההסתדרות הציונית אינה מוזכרת.</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 </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4067111197"/>
                  </a:ext>
                </a:extLst>
              </a:tr>
              <a:tr h="2105152">
                <a:tc>
                  <a:txBody>
                    <a:bodyPr/>
                    <a:lstStyle/>
                    <a:p>
                      <a:pPr algn="r" rtl="1">
                        <a:lnSpc>
                          <a:spcPts val="1800"/>
                        </a:lnSpc>
                        <a:spcBef>
                          <a:spcPts val="600"/>
                        </a:spcBef>
                        <a:spcAft>
                          <a:spcPts val="600"/>
                        </a:spcAft>
                      </a:pPr>
                      <a:r>
                        <a:rPr lang="he-IL" sz="1500">
                          <a:effectLst/>
                        </a:rPr>
                        <a:t>אין איזכור של העדות הלא יהודיות ושל מעמדם המדיני של היהודים בכל ארץ אחרת.</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a:effectLst/>
                        </a:rPr>
                        <a:t>שלא ייעשה שום דבר העלול לפגוע בזכויות האזרחיות והדתיות של עדות לא יהודיות בארץ ישראל או בזכויות ובמעמד המדיני של יהודים בכל ארץ אחרת</a:t>
                      </a:r>
                      <a:endParaRPr lang="en-US" sz="150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tc>
                  <a:txBody>
                    <a:bodyPr/>
                    <a:lstStyle/>
                    <a:p>
                      <a:pPr algn="r" rtl="1">
                        <a:lnSpc>
                          <a:spcPts val="1800"/>
                        </a:lnSpc>
                        <a:spcBef>
                          <a:spcPts val="600"/>
                        </a:spcBef>
                        <a:spcAft>
                          <a:spcPts val="600"/>
                        </a:spcAft>
                      </a:pPr>
                      <a:r>
                        <a:rPr lang="he-IL" sz="1500" dirty="0">
                          <a:effectLst/>
                        </a:rPr>
                        <a:t> </a:t>
                      </a:r>
                      <a:endParaRPr lang="en-US" sz="1500" dirty="0">
                        <a:effectLst/>
                        <a:latin typeface="Calibri" panose="020F0502020204030204" pitchFamily="34" charset="0"/>
                        <a:ea typeface="Times New Roman" panose="02020603050405020304" pitchFamily="18" charset="0"/>
                        <a:cs typeface="Arial" panose="020B0604020202020204" pitchFamily="34" charset="0"/>
                      </a:endParaRPr>
                    </a:p>
                  </a:txBody>
                  <a:tcPr marL="88505" marR="88505" marT="0" marB="0"/>
                </a:tc>
                <a:extLst>
                  <a:ext uri="{0D108BD9-81ED-4DB2-BD59-A6C34878D82A}">
                    <a16:rowId xmlns:a16="http://schemas.microsoft.com/office/drawing/2014/main" val="3276750417"/>
                  </a:ext>
                </a:extLst>
              </a:tr>
            </a:tbl>
          </a:graphicData>
        </a:graphic>
      </p:graphicFrame>
    </p:spTree>
    <p:extLst>
      <p:ext uri="{BB962C8B-B14F-4D97-AF65-F5344CB8AC3E}">
        <p14:creationId xmlns:p14="http://schemas.microsoft.com/office/powerpoint/2010/main" val="76306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1548" y="2484829"/>
            <a:ext cx="11360800" cy="1056800"/>
          </a:xfrm>
          <a:prstGeom prst="rect">
            <a:avLst/>
          </a:prstGeom>
        </p:spPr>
        <p:txBody>
          <a:bodyPr spcFirstLastPara="1" vert="horz" wrap="square" lIns="121900" tIns="121900" rIns="121900" bIns="121900" rtlCol="1" anchor="b" anchorCtr="0">
            <a:noAutofit/>
          </a:bodyPr>
          <a:lstStyle/>
          <a:p>
            <a:pPr>
              <a:spcBef>
                <a:spcPts val="0"/>
              </a:spcBef>
            </a:pPr>
            <a:r>
              <a:rPr lang="iw" b="1" dirty="0">
                <a:solidFill>
                  <a:srgbClr val="002060"/>
                </a:solidFill>
                <a:latin typeface="Assistant" panose="00000500000000000000" pitchFamily="2" charset="-79"/>
                <a:cs typeface="Assistant" panose="00000500000000000000" pitchFamily="2" charset="-79"/>
              </a:rPr>
              <a:t>הצהרת בלפור</a:t>
            </a:r>
            <a:endParaRPr b="1" dirty="0">
              <a:solidFill>
                <a:srgbClr val="002060"/>
              </a:solidFill>
              <a:latin typeface="Assistant" panose="00000500000000000000" pitchFamily="2" charset="-79"/>
              <a:cs typeface="Assistant" panose="00000500000000000000" pitchFamily="2" charset="-79"/>
            </a:endParaRPr>
          </a:p>
        </p:txBody>
      </p:sp>
      <p:pic>
        <p:nvPicPr>
          <p:cNvPr id="4" name="תמונה 3">
            <a:extLst>
              <a:ext uri="{FF2B5EF4-FFF2-40B4-BE49-F238E27FC236}">
                <a16:creationId xmlns:a16="http://schemas.microsoft.com/office/drawing/2014/main" id="{5115E458-54EC-42F3-8692-0D916B06EC13}"/>
              </a:ext>
            </a:extLst>
          </p:cNvPr>
          <p:cNvPicPr>
            <a:picLocks noChangeAspect="1"/>
          </p:cNvPicPr>
          <p:nvPr/>
        </p:nvPicPr>
        <p:blipFill>
          <a:blip r:embed="rId3"/>
          <a:stretch>
            <a:fillRect/>
          </a:stretch>
        </p:blipFill>
        <p:spPr>
          <a:xfrm>
            <a:off x="1" y="2506133"/>
            <a:ext cx="3295311" cy="4351867"/>
          </a:xfrm>
          <a:prstGeom prst="rect">
            <a:avLst/>
          </a:prstGeom>
        </p:spPr>
      </p:pic>
      <p:sp>
        <p:nvSpPr>
          <p:cNvPr id="8" name="מלבן 7">
            <a:extLst>
              <a:ext uri="{FF2B5EF4-FFF2-40B4-BE49-F238E27FC236}">
                <a16:creationId xmlns:a16="http://schemas.microsoft.com/office/drawing/2014/main" id="{BE4B3E72-8BB2-401D-A592-1688CBCCDC9D}"/>
              </a:ext>
            </a:extLst>
          </p:cNvPr>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pic>
        <p:nvPicPr>
          <p:cNvPr id="7170" name="Picture 2" descr="תוצאת תמונה עבור הצהרת בלפור">
            <a:extLst>
              <a:ext uri="{FF2B5EF4-FFF2-40B4-BE49-F238E27FC236}">
                <a16:creationId xmlns:a16="http://schemas.microsoft.com/office/drawing/2014/main" id="{41FFFBBD-8CC9-4F6F-8676-21FFF4788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736" y="501353"/>
            <a:ext cx="4250947" cy="167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2"/>
          <p:cNvSpPr txBox="1">
            <a:spLocks noGrp="1"/>
          </p:cNvSpPr>
          <p:nvPr>
            <p:ph type="body" idx="1"/>
          </p:nvPr>
        </p:nvSpPr>
        <p:spPr>
          <a:xfrm>
            <a:off x="1383126" y="785606"/>
            <a:ext cx="9425748" cy="5286789"/>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endParaRPr lang="he-IL" b="1" dirty="0"/>
          </a:p>
          <a:p>
            <a:pPr marL="0" indent="0">
              <a:buClr>
                <a:schemeClr val="dk1"/>
              </a:buClr>
              <a:buSzPts val="1100"/>
              <a:buNone/>
            </a:pPr>
            <a:r>
              <a:rPr lang="iw" sz="4667" b="1" dirty="0"/>
              <a:t>ההנהגה הציונית באותם ימים</a:t>
            </a:r>
            <a:r>
              <a:rPr lang="he-IL" sz="4667" b="1" dirty="0"/>
              <a:t>,</a:t>
            </a:r>
            <a:r>
              <a:rPr lang="iw" sz="4667" b="1" dirty="0"/>
              <a:t> </a:t>
            </a:r>
            <a:r>
              <a:rPr lang="he-IL" sz="4667" b="1" dirty="0"/>
              <a:t>גם היא, </a:t>
            </a:r>
            <a:r>
              <a:rPr lang="iw" sz="4667" b="1" dirty="0"/>
              <a:t>לא השתמשה במונח "מדינה"</a:t>
            </a:r>
            <a:r>
              <a:rPr lang="he-IL" sz="4667" b="1" dirty="0"/>
              <a:t>,</a:t>
            </a:r>
          </a:p>
          <a:p>
            <a:pPr marL="0" indent="0">
              <a:buClr>
                <a:schemeClr val="dk1"/>
              </a:buClr>
              <a:buSzPts val="1100"/>
              <a:buNone/>
            </a:pPr>
            <a:r>
              <a:rPr lang="iw" sz="4667" b="1" dirty="0"/>
              <a:t>אלא במונח "בית לאומי</a:t>
            </a:r>
            <a:r>
              <a:rPr lang="he-IL" sz="4667" b="1" dirty="0"/>
              <a:t>"..</a:t>
            </a:r>
          </a:p>
          <a:p>
            <a:pPr marL="0" indent="0">
              <a:buClr>
                <a:schemeClr val="dk1"/>
              </a:buClr>
              <a:buSzPts val="1100"/>
              <a:buNone/>
            </a:pPr>
            <a:endParaRPr lang="he-IL" b="1" dirty="0">
              <a:solidFill>
                <a:srgbClr val="D3760F"/>
              </a:solidFill>
            </a:endParaRPr>
          </a:p>
          <a:p>
            <a:pPr marL="0" indent="0" algn="ctr">
              <a:buClr>
                <a:schemeClr val="dk1"/>
              </a:buClr>
              <a:buSzPts val="1100"/>
              <a:buNone/>
            </a:pPr>
            <a:r>
              <a:rPr lang="he-IL" sz="4800" b="1" dirty="0">
                <a:solidFill>
                  <a:srgbClr val="D3760F"/>
                </a:solidFill>
              </a:rPr>
              <a:t>מדוע??</a:t>
            </a:r>
            <a:endParaRPr sz="4800" b="1" dirty="0">
              <a:solidFill>
                <a:srgbClr val="D3760F"/>
              </a:solidFill>
            </a:endParaRPr>
          </a:p>
          <a:p>
            <a:pPr marL="0" indent="0" rtl="0">
              <a:spcAft>
                <a:spcPts val="2133"/>
              </a:spcAft>
              <a:buNone/>
            </a:pPr>
            <a:endParaRPr b="1" dirty="0"/>
          </a:p>
        </p:txBody>
      </p:sp>
      <p:pic>
        <p:nvPicPr>
          <p:cNvPr id="5122" name="Picture 2" descr="תוצאת תמונה עבור בית">
            <a:extLst>
              <a:ext uri="{FF2B5EF4-FFF2-40B4-BE49-F238E27FC236}">
                <a16:creationId xmlns:a16="http://schemas.microsoft.com/office/drawing/2014/main" id="{A5D8E903-DE12-4EF0-9697-C34B354F9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118" y="3566293"/>
            <a:ext cx="1630881" cy="11844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92802C-0456-488D-8E91-8C25EEDB5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583" y="2428159"/>
            <a:ext cx="1269069" cy="113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2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DA2AF5DE-31BF-4CD9-BF1B-DC8521F899F9}"/>
              </a:ext>
            </a:extLst>
          </p:cNvPr>
          <p:cNvGraphicFramePr/>
          <p:nvPr/>
        </p:nvGraphicFramePr>
        <p:xfrm>
          <a:off x="470749" y="1010924"/>
          <a:ext cx="11489528" cy="442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תוצאת תמונה עבור כסף">
            <a:extLst>
              <a:ext uri="{FF2B5EF4-FFF2-40B4-BE49-F238E27FC236}">
                <a16:creationId xmlns:a16="http://schemas.microsoft.com/office/drawing/2014/main" id="{8A683DCD-E290-41EC-8F0E-E2AD808F9D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6749" y="5043777"/>
            <a:ext cx="1845417" cy="8032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תוצאת תמונה עבור בריטניה">
            <a:extLst>
              <a:ext uri="{FF2B5EF4-FFF2-40B4-BE49-F238E27FC236}">
                <a16:creationId xmlns:a16="http://schemas.microsoft.com/office/drawing/2014/main" id="{85ABAD2E-6662-429E-A645-3FEA0CDA49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470" y="5043777"/>
            <a:ext cx="2019300" cy="1009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txBox="1">
            <a:spLocks noGrp="1"/>
          </p:cNvSpPr>
          <p:nvPr>
            <p:ph type="body" idx="1"/>
          </p:nvPr>
        </p:nvSpPr>
        <p:spPr>
          <a:xfrm>
            <a:off x="1263074" y="237857"/>
            <a:ext cx="9665852" cy="4760184"/>
          </a:xfrm>
          <a:prstGeom prst="rect">
            <a:avLst/>
          </a:prstGeom>
        </p:spPr>
        <p:txBody>
          <a:bodyPr spcFirstLastPara="1" vert="horz" wrap="square" lIns="121900" tIns="121900" rIns="121900" bIns="121900" rtlCol="1" anchor="t" anchorCtr="0">
            <a:noAutofit/>
          </a:bodyPr>
          <a:lstStyle/>
          <a:p>
            <a:pPr marL="0" indent="0" algn="ctr">
              <a:buClr>
                <a:schemeClr val="dk1"/>
              </a:buClr>
              <a:buSzPts val="1100"/>
              <a:buNone/>
            </a:pPr>
            <a:r>
              <a:rPr lang="iw" sz="2667" b="1" dirty="0"/>
              <a:t>ולכן </a:t>
            </a:r>
            <a:endParaRPr lang="he-IL" sz="2667" b="1" dirty="0"/>
          </a:p>
          <a:p>
            <a:pPr marL="0" indent="0" algn="ctr">
              <a:buClr>
                <a:schemeClr val="dk1"/>
              </a:buClr>
              <a:buSzPts val="1100"/>
              <a:buNone/>
            </a:pPr>
            <a:r>
              <a:rPr lang="iw" sz="3733" b="1" dirty="0">
                <a:solidFill>
                  <a:srgbClr val="D3760F"/>
                </a:solidFill>
              </a:rPr>
              <a:t>ההנהגה הציונית</a:t>
            </a:r>
            <a:r>
              <a:rPr lang="he-IL" sz="3733" b="1" dirty="0">
                <a:solidFill>
                  <a:srgbClr val="D3760F"/>
                </a:solidFill>
              </a:rPr>
              <a:t> </a:t>
            </a:r>
            <a:r>
              <a:rPr lang="iw" sz="3733" b="1" dirty="0">
                <a:solidFill>
                  <a:srgbClr val="D3760F"/>
                </a:solidFill>
              </a:rPr>
              <a:t>העדיפ</a:t>
            </a:r>
            <a:r>
              <a:rPr lang="he-IL" sz="3733" b="1" dirty="0">
                <a:solidFill>
                  <a:srgbClr val="D3760F"/>
                </a:solidFill>
              </a:rPr>
              <a:t>ה </a:t>
            </a:r>
            <a:r>
              <a:rPr lang="iw" sz="3733" b="1" dirty="0">
                <a:solidFill>
                  <a:srgbClr val="D3760F"/>
                </a:solidFill>
              </a:rPr>
              <a:t>שלטון מנדטורי בריטי </a:t>
            </a:r>
            <a:r>
              <a:rPr lang="iw" sz="3733" b="1" dirty="0"/>
              <a:t>המחוייב להצהרת בלפור, שתחתיו יתפתח היישוב היהודי על כל מוסדותיו ומפעליו עד שיהיה </a:t>
            </a:r>
            <a:r>
              <a:rPr lang="he-IL" sz="3733" b="1" dirty="0" err="1"/>
              <a:t>מוכ</a:t>
            </a:r>
            <a:r>
              <a:rPr lang="iw" sz="3733" b="1" dirty="0"/>
              <a:t>ן להקים </a:t>
            </a:r>
            <a:r>
              <a:rPr lang="iw" sz="3733" b="1" u="sng" dirty="0"/>
              <a:t>מדינה עצמאית. </a:t>
            </a:r>
            <a:endParaRPr lang="he-IL" sz="3733" b="1" u="sng" dirty="0"/>
          </a:p>
          <a:p>
            <a:pPr marL="0" indent="0" algn="ctr">
              <a:buClr>
                <a:schemeClr val="dk1"/>
              </a:buClr>
              <a:buSzPts val="1100"/>
              <a:buNone/>
            </a:pPr>
            <a:endParaRPr lang="he-IL" sz="1067" b="1" dirty="0"/>
          </a:p>
          <a:p>
            <a:pPr marL="0" indent="0" algn="ctr">
              <a:buClr>
                <a:schemeClr val="dk1"/>
              </a:buClr>
              <a:buSzPts val="1100"/>
              <a:buNone/>
            </a:pPr>
            <a:r>
              <a:rPr lang="iw" sz="3733" b="1" dirty="0"/>
              <a:t>הנחת היסוד היתה כי עלייה יהודית מואצת תיצור רוב יהודי מוצק בא"י במשך תקופה לא ארוכה במיוחד.</a:t>
            </a:r>
            <a:endParaRPr sz="3733" b="1" dirty="0"/>
          </a:p>
          <a:p>
            <a:pPr marL="0" indent="0" algn="l" rtl="0">
              <a:spcAft>
                <a:spcPts val="2133"/>
              </a:spcAft>
              <a:buNone/>
            </a:pPr>
            <a:endParaRPr dirty="0"/>
          </a:p>
        </p:txBody>
      </p:sp>
      <p:sp>
        <p:nvSpPr>
          <p:cNvPr id="2" name="גל כפול 1">
            <a:extLst>
              <a:ext uri="{FF2B5EF4-FFF2-40B4-BE49-F238E27FC236}">
                <a16:creationId xmlns:a16="http://schemas.microsoft.com/office/drawing/2014/main" id="{07686A7F-81DF-4015-B83E-B934A078FB62}"/>
              </a:ext>
            </a:extLst>
          </p:cNvPr>
          <p:cNvSpPr/>
          <p:nvPr/>
        </p:nvSpPr>
        <p:spPr>
          <a:xfrm>
            <a:off x="546932" y="5606042"/>
            <a:ext cx="4045009" cy="1014101"/>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t>מה זה בדיוק מנדט? נסביר בשיעור הבא....</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9"/>
          <p:cNvSpPr txBox="1">
            <a:spLocks noGrp="1"/>
          </p:cNvSpPr>
          <p:nvPr>
            <p:ph type="sldNum" idx="12"/>
          </p:nvPr>
        </p:nvSpPr>
        <p:spPr>
          <a:xfrm>
            <a:off x="11307445" y="6333135"/>
            <a:ext cx="731600" cy="524800"/>
          </a:xfrm>
          <a:prstGeom prst="rect">
            <a:avLst/>
          </a:prstGeom>
        </p:spPr>
        <p:txBody>
          <a:bodyPr spcFirstLastPara="1" vert="horz" wrap="square" lIns="0" tIns="0" rIns="0" bIns="0" rtlCol="1" anchor="ctr" anchorCtr="0">
            <a:noAutofit/>
          </a:bodyPr>
          <a:lstStyle/>
          <a:p>
            <a:pPr algn="r"/>
            <a:fld id="{00000000-1234-1234-1234-123412341234}" type="slidenum">
              <a:rPr lang="en"/>
              <a:pPr algn="r"/>
              <a:t>23</a:t>
            </a:fld>
            <a:endParaRPr/>
          </a:p>
        </p:txBody>
      </p:sp>
      <p:sp>
        <p:nvSpPr>
          <p:cNvPr id="14" name="Google Shape;650;p46">
            <a:extLst>
              <a:ext uri="{FF2B5EF4-FFF2-40B4-BE49-F238E27FC236}">
                <a16:creationId xmlns:a16="http://schemas.microsoft.com/office/drawing/2014/main" id="{7BE6DC0D-4FF0-4A7B-9618-A2AC75F789E7}"/>
              </a:ext>
            </a:extLst>
          </p:cNvPr>
          <p:cNvSpPr/>
          <p:nvPr/>
        </p:nvSpPr>
        <p:spPr>
          <a:xfrm>
            <a:off x="9451887" y="3851306"/>
            <a:ext cx="711911" cy="706113"/>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9" name="כותרת 8">
            <a:extLst>
              <a:ext uri="{FF2B5EF4-FFF2-40B4-BE49-F238E27FC236}">
                <a16:creationId xmlns:a16="http://schemas.microsoft.com/office/drawing/2014/main" id="{B74A3FCB-DB7D-4D99-8AE4-52D7715E8EA2}"/>
              </a:ext>
            </a:extLst>
          </p:cNvPr>
          <p:cNvSpPr>
            <a:spLocks noGrp="1"/>
          </p:cNvSpPr>
          <p:nvPr>
            <p:ph type="title"/>
          </p:nvPr>
        </p:nvSpPr>
        <p:spPr>
          <a:xfrm>
            <a:off x="2022171" y="3060800"/>
            <a:ext cx="6849200" cy="736400"/>
          </a:xfrm>
        </p:spPr>
        <p:txBody>
          <a:bodyPr/>
          <a:lstStyle/>
          <a:p>
            <a:r>
              <a:rPr lang="he-IL" dirty="0"/>
              <a:t>עד כאן חלק א'- המשך יבוא.....</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9"/>
          <p:cNvSpPr txBox="1">
            <a:spLocks noGrp="1"/>
          </p:cNvSpPr>
          <p:nvPr>
            <p:ph type="sldNum" idx="12"/>
          </p:nvPr>
        </p:nvSpPr>
        <p:spPr>
          <a:xfrm>
            <a:off x="11307445" y="6333135"/>
            <a:ext cx="731600" cy="524800"/>
          </a:xfrm>
          <a:prstGeom prst="rect">
            <a:avLst/>
          </a:prstGeom>
        </p:spPr>
        <p:txBody>
          <a:bodyPr spcFirstLastPara="1" vert="horz" wrap="square" lIns="0" tIns="0" rIns="0" bIns="0" rtlCol="1" anchor="ctr" anchorCtr="0">
            <a:noAutofit/>
          </a:bodyPr>
          <a:lstStyle/>
          <a:p>
            <a:pPr algn="r"/>
            <a:fld id="{00000000-1234-1234-1234-123412341234}" type="slidenum">
              <a:rPr lang="en"/>
              <a:pPr algn="r"/>
              <a:t>24</a:t>
            </a:fld>
            <a:endParaRPr/>
          </a:p>
        </p:txBody>
      </p:sp>
      <p:sp>
        <p:nvSpPr>
          <p:cNvPr id="14" name="Google Shape;650;p46">
            <a:extLst>
              <a:ext uri="{FF2B5EF4-FFF2-40B4-BE49-F238E27FC236}">
                <a16:creationId xmlns:a16="http://schemas.microsoft.com/office/drawing/2014/main" id="{7BE6DC0D-4FF0-4A7B-9618-A2AC75F789E7}"/>
              </a:ext>
            </a:extLst>
          </p:cNvPr>
          <p:cNvSpPr/>
          <p:nvPr/>
        </p:nvSpPr>
        <p:spPr>
          <a:xfrm>
            <a:off x="9451887" y="3851306"/>
            <a:ext cx="711911" cy="706113"/>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121900" tIns="121900" rIns="121900" bIns="121900" anchor="ctr" anchorCtr="0">
            <a:noAutofit/>
          </a:bodyPr>
          <a:lstStyle/>
          <a:p>
            <a:pPr algn="l" rtl="0"/>
            <a:endParaRPr sz="2400"/>
          </a:p>
        </p:txBody>
      </p:sp>
      <p:sp>
        <p:nvSpPr>
          <p:cNvPr id="9" name="כותרת 8">
            <a:extLst>
              <a:ext uri="{FF2B5EF4-FFF2-40B4-BE49-F238E27FC236}">
                <a16:creationId xmlns:a16="http://schemas.microsoft.com/office/drawing/2014/main" id="{B74A3FCB-DB7D-4D99-8AE4-52D7715E8EA2}"/>
              </a:ext>
            </a:extLst>
          </p:cNvPr>
          <p:cNvSpPr>
            <a:spLocks noGrp="1"/>
          </p:cNvSpPr>
          <p:nvPr>
            <p:ph type="title"/>
          </p:nvPr>
        </p:nvSpPr>
        <p:spPr>
          <a:xfrm>
            <a:off x="2022171" y="3060800"/>
            <a:ext cx="6849200" cy="736400"/>
          </a:xfrm>
        </p:spPr>
        <p:txBody>
          <a:bodyPr/>
          <a:lstStyle/>
          <a:p>
            <a:pPr algn="r"/>
            <a:r>
              <a:rPr lang="he-IL" dirty="0">
                <a:solidFill>
                  <a:srgbClr val="FF0000"/>
                </a:solidFill>
              </a:rPr>
              <a:t>הצהרת בלפור –חלק ב'</a:t>
            </a:r>
            <a:br>
              <a:rPr lang="he-IL" dirty="0"/>
            </a:br>
            <a:r>
              <a:rPr lang="he-IL" dirty="0"/>
              <a:t>1. נעבור על תרגיל השוואת הנוסחים</a:t>
            </a:r>
            <a:br>
              <a:rPr lang="he-IL" dirty="0"/>
            </a:br>
            <a:r>
              <a:rPr lang="he-IL" dirty="0"/>
              <a:t>2. הרקע למתן ההצהרה ע"י הבריטים (מה האינטרס שלהם?!)</a:t>
            </a:r>
            <a:br>
              <a:rPr lang="he-IL" dirty="0"/>
            </a:br>
            <a:r>
              <a:rPr lang="he-IL" dirty="0"/>
              <a:t>3.חשיבות ההצהרה בעיני הציונות.</a:t>
            </a:r>
            <a:br>
              <a:rPr lang="he-IL" dirty="0"/>
            </a:br>
            <a:r>
              <a:rPr lang="he-IL" dirty="0"/>
              <a:t>4. </a:t>
            </a:r>
            <a:r>
              <a:rPr lang="he-IL" dirty="0" err="1"/>
              <a:t>תירגול</a:t>
            </a:r>
            <a:r>
              <a:rPr lang="he-IL" dirty="0"/>
              <a:t> שאלת בגרות</a:t>
            </a:r>
          </a:p>
        </p:txBody>
      </p:sp>
    </p:spTree>
    <p:extLst>
      <p:ext uri="{BB962C8B-B14F-4D97-AF65-F5344CB8AC3E}">
        <p14:creationId xmlns:p14="http://schemas.microsoft.com/office/powerpoint/2010/main" val="92019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89C0181C-DBDA-49A2-930E-4032DFA80E9F}"/>
              </a:ext>
            </a:extLst>
          </p:cNvPr>
          <p:cNvGraphicFramePr>
            <a:graphicFrameLocks noGrp="1"/>
          </p:cNvGraphicFramePr>
          <p:nvPr/>
        </p:nvGraphicFramePr>
        <p:xfrm>
          <a:off x="1321751" y="1156377"/>
          <a:ext cx="8002400" cy="5004312"/>
        </p:xfrm>
        <a:graphic>
          <a:graphicData uri="http://schemas.openxmlformats.org/drawingml/2006/table">
            <a:tbl>
              <a:tblPr rtl="1" firstRow="1" firstCol="1" bandRow="1">
                <a:tableStyleId>{5940675A-B579-460E-94D1-54222C63F5DA}</a:tableStyleId>
              </a:tblPr>
              <a:tblGrid>
                <a:gridCol w="2666787">
                  <a:extLst>
                    <a:ext uri="{9D8B030D-6E8A-4147-A177-3AD203B41FA5}">
                      <a16:colId xmlns:a16="http://schemas.microsoft.com/office/drawing/2014/main" val="2890421043"/>
                    </a:ext>
                  </a:extLst>
                </a:gridCol>
                <a:gridCol w="2658912">
                  <a:extLst>
                    <a:ext uri="{9D8B030D-6E8A-4147-A177-3AD203B41FA5}">
                      <a16:colId xmlns:a16="http://schemas.microsoft.com/office/drawing/2014/main" val="185378519"/>
                    </a:ext>
                  </a:extLst>
                </a:gridCol>
                <a:gridCol w="2676701">
                  <a:extLst>
                    <a:ext uri="{9D8B030D-6E8A-4147-A177-3AD203B41FA5}">
                      <a16:colId xmlns:a16="http://schemas.microsoft.com/office/drawing/2014/main" val="2244428344"/>
                    </a:ext>
                  </a:extLst>
                </a:gridCol>
              </a:tblGrid>
              <a:tr h="275252">
                <a:tc>
                  <a:txBody>
                    <a:bodyPr/>
                    <a:lstStyle/>
                    <a:p>
                      <a:pPr algn="r" rtl="1">
                        <a:lnSpc>
                          <a:spcPts val="1800"/>
                        </a:lnSpc>
                        <a:spcBef>
                          <a:spcPts val="600"/>
                        </a:spcBef>
                        <a:spcAft>
                          <a:spcPts val="600"/>
                        </a:spcAft>
                      </a:pPr>
                      <a:r>
                        <a:rPr lang="he-IL" sz="1500" b="1">
                          <a:effectLst/>
                          <a:highlight>
                            <a:srgbClr val="FFFF00"/>
                          </a:highlight>
                          <a:latin typeface="Gisha" panose="020B0502040204020203" pitchFamily="34" charset="-79"/>
                          <a:cs typeface="Gisha" panose="020B0502040204020203" pitchFamily="34" charset="-79"/>
                        </a:rPr>
                        <a:t>הטיוטא הציונית</a:t>
                      </a:r>
                      <a:endParaRPr lang="en-US" sz="1500" b="1">
                        <a:effectLst/>
                        <a:highlight>
                          <a:srgbClr val="FFFF00"/>
                        </a:highligh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a:effectLst/>
                          <a:highlight>
                            <a:srgbClr val="FFFF00"/>
                          </a:highlight>
                          <a:latin typeface="Gisha" panose="020B0502040204020203" pitchFamily="34" charset="-79"/>
                          <a:cs typeface="Gisha" panose="020B0502040204020203" pitchFamily="34" charset="-79"/>
                        </a:rPr>
                        <a:t>הצהרת בלפור</a:t>
                      </a:r>
                      <a:endParaRPr lang="en-US" sz="1500" b="1">
                        <a:effectLst/>
                        <a:highlight>
                          <a:srgbClr val="FFFF00"/>
                        </a:highligh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highlight>
                            <a:srgbClr val="FFFF00"/>
                          </a:highlight>
                          <a:latin typeface="Gisha" panose="020B0502040204020203" pitchFamily="34" charset="-79"/>
                          <a:cs typeface="Gisha" panose="020B0502040204020203" pitchFamily="34" charset="-79"/>
                        </a:rPr>
                        <a:t>השוני ומשמעותו</a:t>
                      </a:r>
                      <a:endParaRPr lang="en-US" sz="1500" b="1" dirty="0">
                        <a:effectLst/>
                        <a:highlight>
                          <a:srgbClr val="FFFF00"/>
                        </a:highligh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solidFill>
                      <a:schemeClr val="tx2"/>
                    </a:solidFill>
                  </a:tcPr>
                </a:tc>
                <a:extLst>
                  <a:ext uri="{0D108BD9-81ED-4DB2-BD59-A6C34878D82A}">
                    <a16:rowId xmlns:a16="http://schemas.microsoft.com/office/drawing/2014/main" val="3728604143"/>
                  </a:ext>
                </a:extLst>
              </a:tr>
              <a:tr h="580052">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ממשלת הוד מלכותו מקבלת את </a:t>
                      </a:r>
                      <a:r>
                        <a:rPr lang="he-IL" sz="1500" b="1" dirty="0">
                          <a:solidFill>
                            <a:srgbClr val="003366"/>
                          </a:solidFill>
                          <a:effectLst/>
                          <a:latin typeface="Gisha" panose="020B0502040204020203" pitchFamily="34" charset="-79"/>
                          <a:cs typeface="Gisha" panose="020B0502040204020203" pitchFamily="34" charset="-79"/>
                        </a:rPr>
                        <a:t>העיקרון</a:t>
                      </a:r>
                      <a:endParaRPr lang="en-US" sz="1500" b="1" dirty="0">
                        <a:solidFill>
                          <a:srgbClr val="003366"/>
                        </a:solidFill>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ממשלת הוד מלכותו רואה </a:t>
                      </a:r>
                      <a:r>
                        <a:rPr lang="he-IL" sz="1500" b="1" dirty="0">
                          <a:solidFill>
                            <a:srgbClr val="FF0000"/>
                          </a:solidFill>
                          <a:effectLst/>
                          <a:latin typeface="Gisha" panose="020B0502040204020203" pitchFamily="34" charset="-79"/>
                          <a:cs typeface="Gisha" panose="020B0502040204020203" pitchFamily="34" charset="-79"/>
                        </a:rPr>
                        <a:t>בעין יפה</a:t>
                      </a:r>
                      <a:endParaRPr lang="en-US" sz="1500" b="1" dirty="0">
                        <a:solidFill>
                          <a:srgbClr val="FF0000"/>
                        </a:solidFill>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 הפחתת התוקף </a:t>
                      </a:r>
                      <a:r>
                        <a:rPr lang="he-IL" sz="1500" b="1" dirty="0" err="1">
                          <a:effectLst/>
                          <a:latin typeface="Gisha" panose="020B0502040204020203" pitchFamily="34" charset="-79"/>
                          <a:cs typeface="Gisha" panose="020B0502040204020203" pitchFamily="34" charset="-79"/>
                        </a:rPr>
                        <a:t>והכח</a:t>
                      </a:r>
                      <a:r>
                        <a:rPr lang="he-IL" sz="1500" b="1" dirty="0">
                          <a:effectLst/>
                          <a:latin typeface="Gisha" panose="020B0502040204020203" pitchFamily="34" charset="-79"/>
                          <a:cs typeface="Gisha" panose="020B0502040204020203" pitchFamily="34" charset="-79"/>
                        </a:rPr>
                        <a:t> של ההצהרה</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solidFill>
                      <a:schemeClr val="tx2"/>
                    </a:solidFill>
                  </a:tcPr>
                </a:tc>
                <a:extLst>
                  <a:ext uri="{0D108BD9-81ED-4DB2-BD59-A6C34878D82A}">
                    <a16:rowId xmlns:a16="http://schemas.microsoft.com/office/drawing/2014/main" val="782032944"/>
                  </a:ext>
                </a:extLst>
              </a:tr>
              <a:tr h="884852">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על ארץ ישראל להיכון מחדש </a:t>
                      </a:r>
                      <a:r>
                        <a:rPr lang="he-IL" sz="1500" b="1" dirty="0">
                          <a:solidFill>
                            <a:srgbClr val="003366"/>
                          </a:solidFill>
                          <a:effectLst/>
                          <a:latin typeface="Gisha" panose="020B0502040204020203" pitchFamily="34" charset="-79"/>
                          <a:cs typeface="Gisha" panose="020B0502040204020203" pitchFamily="34" charset="-79"/>
                        </a:rPr>
                        <a:t>כבית לעם היהודי</a:t>
                      </a:r>
                      <a:endParaRPr lang="en-US" sz="1500" b="1" dirty="0">
                        <a:solidFill>
                          <a:srgbClr val="003366"/>
                        </a:solidFill>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את הקמת בית לאומי לעם היהודי </a:t>
                      </a:r>
                      <a:r>
                        <a:rPr lang="he-IL" sz="1500" b="1" dirty="0">
                          <a:solidFill>
                            <a:srgbClr val="FF0000"/>
                          </a:solidFill>
                          <a:effectLst/>
                          <a:latin typeface="Gisha" panose="020B0502040204020203" pitchFamily="34" charset="-79"/>
                          <a:cs typeface="Gisha" panose="020B0502040204020203" pitchFamily="34" charset="-79"/>
                        </a:rPr>
                        <a:t>ב</a:t>
                      </a:r>
                      <a:r>
                        <a:rPr lang="he-IL" sz="1500" b="1" dirty="0">
                          <a:effectLst/>
                          <a:latin typeface="Gisha" panose="020B0502040204020203" pitchFamily="34" charset="-79"/>
                          <a:cs typeface="Gisha" panose="020B0502040204020203" pitchFamily="34" charset="-79"/>
                        </a:rPr>
                        <a:t>ארץ ישראל</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 אין התחייבות על </a:t>
                      </a:r>
                      <a:r>
                        <a:rPr lang="he-IL" sz="1500" b="1" dirty="0">
                          <a:solidFill>
                            <a:srgbClr val="003366"/>
                          </a:solidFill>
                          <a:effectLst/>
                          <a:latin typeface="Gisha" panose="020B0502040204020203" pitchFamily="34" charset="-79"/>
                          <a:cs typeface="Gisha" panose="020B0502040204020203" pitchFamily="34" charset="-79"/>
                        </a:rPr>
                        <a:t>ישראל כולה </a:t>
                      </a:r>
                      <a:r>
                        <a:rPr lang="he-IL" sz="1500" b="1" dirty="0">
                          <a:effectLst/>
                          <a:latin typeface="Gisha" panose="020B0502040204020203" pitchFamily="34" charset="-79"/>
                          <a:cs typeface="Gisha" panose="020B0502040204020203" pitchFamily="34" charset="-79"/>
                        </a:rPr>
                        <a:t>אלא על הקמת בית לאומי בתוך (חלק) </a:t>
                      </a:r>
                      <a:r>
                        <a:rPr lang="he-IL" sz="1500" b="1" dirty="0">
                          <a:solidFill>
                            <a:srgbClr val="FF0000"/>
                          </a:solidFill>
                          <a:effectLst/>
                          <a:latin typeface="Gisha" panose="020B0502040204020203" pitchFamily="34" charset="-79"/>
                          <a:cs typeface="Gisha" panose="020B0502040204020203" pitchFamily="34" charset="-79"/>
                        </a:rPr>
                        <a:t>משטחי ישראל.</a:t>
                      </a:r>
                      <a:endParaRPr lang="en-US" sz="1500" b="1" dirty="0">
                        <a:solidFill>
                          <a:srgbClr val="FF0000"/>
                        </a:solidFill>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solidFill>
                      <a:schemeClr val="tx2"/>
                    </a:solidFill>
                  </a:tcPr>
                </a:tc>
                <a:extLst>
                  <a:ext uri="{0D108BD9-81ED-4DB2-BD59-A6C34878D82A}">
                    <a16:rowId xmlns:a16="http://schemas.microsoft.com/office/drawing/2014/main" val="24930274"/>
                  </a:ext>
                </a:extLst>
              </a:tr>
              <a:tr h="580052">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תעשה את מירב המאמצים כדי ל</a:t>
                      </a:r>
                      <a:r>
                        <a:rPr lang="he-IL" sz="1500" b="1" dirty="0">
                          <a:solidFill>
                            <a:srgbClr val="003366"/>
                          </a:solidFill>
                          <a:effectLst/>
                          <a:latin typeface="Gisha" panose="020B0502040204020203" pitchFamily="34" charset="-79"/>
                          <a:cs typeface="Gisha" panose="020B0502040204020203" pitchFamily="34" charset="-79"/>
                        </a:rPr>
                        <a:t>הבטיח</a:t>
                      </a:r>
                      <a:r>
                        <a:rPr lang="he-IL" sz="1500" b="1" dirty="0">
                          <a:effectLst/>
                          <a:latin typeface="Gisha" panose="020B0502040204020203" pitchFamily="34" charset="-79"/>
                          <a:cs typeface="Gisha" panose="020B0502040204020203" pitchFamily="34" charset="-79"/>
                        </a:rPr>
                        <a:t> מימוש מטרה זו</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ותשתדל במיטב מאמציה ל</a:t>
                      </a:r>
                      <a:r>
                        <a:rPr lang="he-IL" sz="1500" b="1" dirty="0">
                          <a:solidFill>
                            <a:srgbClr val="FF0000"/>
                          </a:solidFill>
                          <a:effectLst/>
                          <a:latin typeface="Gisha" panose="020B0502040204020203" pitchFamily="34" charset="-79"/>
                          <a:cs typeface="Gisha" panose="020B0502040204020203" pitchFamily="34" charset="-79"/>
                        </a:rPr>
                        <a:t>הקל</a:t>
                      </a:r>
                      <a:r>
                        <a:rPr lang="he-IL" sz="1500" b="1" dirty="0">
                          <a:effectLst/>
                          <a:latin typeface="Gisha" panose="020B0502040204020203" pitchFamily="34" charset="-79"/>
                          <a:cs typeface="Gisha" panose="020B0502040204020203" pitchFamily="34" charset="-79"/>
                        </a:rPr>
                        <a:t> על השגת מטרה זו</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solidFill>
                            <a:srgbClr val="003366"/>
                          </a:solidFill>
                          <a:effectLst/>
                          <a:latin typeface="Gisha" panose="020B0502040204020203" pitchFamily="34" charset="-79"/>
                          <a:cs typeface="Gisha" panose="020B0502040204020203" pitchFamily="34" charset="-79"/>
                        </a:rPr>
                        <a:t> הבטחה </a:t>
                      </a:r>
                      <a:r>
                        <a:rPr lang="he-IL" sz="1500" b="1" dirty="0">
                          <a:effectLst/>
                          <a:latin typeface="Gisha" panose="020B0502040204020203" pitchFamily="34" charset="-79"/>
                          <a:cs typeface="Gisha" panose="020B0502040204020203" pitchFamily="34" charset="-79"/>
                        </a:rPr>
                        <a:t>מול </a:t>
                      </a:r>
                      <a:r>
                        <a:rPr lang="he-IL" sz="1500" b="1" dirty="0">
                          <a:solidFill>
                            <a:srgbClr val="FF0000"/>
                          </a:solidFill>
                          <a:effectLst/>
                          <a:latin typeface="Gisha" panose="020B0502040204020203" pitchFamily="34" charset="-79"/>
                          <a:cs typeface="Gisha" panose="020B0502040204020203" pitchFamily="34" charset="-79"/>
                        </a:rPr>
                        <a:t>הקלה (אפילו אפשרות לחזור בהם)</a:t>
                      </a:r>
                      <a:endParaRPr lang="en-US" sz="1500" b="1" dirty="0">
                        <a:solidFill>
                          <a:srgbClr val="FF0000"/>
                        </a:solidFill>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solidFill>
                      <a:schemeClr val="tx2"/>
                    </a:solidFill>
                  </a:tcPr>
                </a:tc>
                <a:extLst>
                  <a:ext uri="{0D108BD9-81ED-4DB2-BD59-A6C34878D82A}">
                    <a16:rowId xmlns:a16="http://schemas.microsoft.com/office/drawing/2014/main" val="1268510440"/>
                  </a:ext>
                </a:extLst>
              </a:tr>
              <a:tr h="884852">
                <a:tc>
                  <a:txBody>
                    <a:bodyPr/>
                    <a:lstStyle/>
                    <a:p>
                      <a:pPr algn="r" rtl="1">
                        <a:lnSpc>
                          <a:spcPts val="1800"/>
                        </a:lnSpc>
                        <a:spcBef>
                          <a:spcPts val="600"/>
                        </a:spcBef>
                        <a:spcAft>
                          <a:spcPts val="600"/>
                        </a:spcAft>
                      </a:pPr>
                      <a:r>
                        <a:rPr lang="he-IL" sz="1500" b="1">
                          <a:effectLst/>
                          <a:latin typeface="Gisha" panose="020B0502040204020203" pitchFamily="34" charset="-79"/>
                          <a:cs typeface="Gisha" panose="020B0502040204020203" pitchFamily="34" charset="-79"/>
                        </a:rPr>
                        <a:t>תדון בדרכים ובאמצעים הדרושים עם ההסתדרות הציונית</a:t>
                      </a:r>
                      <a:endParaRPr lang="en-US" sz="1500" b="1">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u="sng" dirty="0">
                          <a:effectLst/>
                          <a:latin typeface="Gisha" panose="020B0502040204020203" pitchFamily="34" charset="-79"/>
                          <a:cs typeface="Gisha" panose="020B0502040204020203" pitchFamily="34" charset="-79"/>
                        </a:rPr>
                        <a:t>ההסתדרות הציונית אינה מוזכרת.</a:t>
                      </a:r>
                      <a:endParaRPr lang="en-US" sz="1500" b="1" u="sng"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marL="0" marR="0" lvl="0" indent="0" algn="r" defTabSz="914400" rtl="1" eaLnBrk="1" fontAlgn="auto" latinLnBrk="0" hangingPunct="1">
                        <a:lnSpc>
                          <a:spcPts val="1800"/>
                        </a:lnSpc>
                        <a:spcBef>
                          <a:spcPts val="600"/>
                        </a:spcBef>
                        <a:spcAft>
                          <a:spcPts val="600"/>
                        </a:spcAft>
                        <a:buClr>
                          <a:srgbClr val="000000"/>
                        </a:buClr>
                        <a:buSzTx/>
                        <a:buFont typeface="Arial"/>
                        <a:buNone/>
                        <a:tabLst/>
                        <a:defRPr/>
                      </a:pPr>
                      <a:r>
                        <a:rPr lang="he-IL" sz="1500" b="1" dirty="0">
                          <a:effectLst/>
                          <a:latin typeface="Gisha" panose="020B0502040204020203" pitchFamily="34" charset="-79"/>
                          <a:cs typeface="Gisha" panose="020B0502040204020203" pitchFamily="34" charset="-79"/>
                        </a:rPr>
                        <a:t> </a:t>
                      </a:r>
                      <a:r>
                        <a:rPr lang="he-IL" sz="1500" b="1" dirty="0">
                          <a:latin typeface="Gisha" panose="020B0502040204020203" pitchFamily="34" charset="-79"/>
                          <a:cs typeface="Gisha" panose="020B0502040204020203" pitchFamily="34" charset="-79"/>
                        </a:rPr>
                        <a:t>ההצהרה</a:t>
                      </a:r>
                      <a:r>
                        <a:rPr lang="he-IL" sz="1500" b="1" dirty="0">
                          <a:solidFill>
                            <a:srgbClr val="002060"/>
                          </a:solidFill>
                          <a:latin typeface="Gisha" panose="020B0502040204020203" pitchFamily="34" charset="-79"/>
                          <a:cs typeface="Gisha" panose="020B0502040204020203" pitchFamily="34" charset="-79"/>
                        </a:rPr>
                        <a:t> אינה </a:t>
                      </a:r>
                      <a:r>
                        <a:rPr lang="he-IL" sz="1500" b="1" dirty="0">
                          <a:solidFill>
                            <a:srgbClr val="C00000"/>
                          </a:solidFill>
                          <a:latin typeface="Gisha" panose="020B0502040204020203" pitchFamily="34" charset="-79"/>
                          <a:cs typeface="Gisha" panose="020B0502040204020203" pitchFamily="34" charset="-79"/>
                        </a:rPr>
                        <a:t>ממוענת להסתדרות הציונית</a:t>
                      </a:r>
                      <a:r>
                        <a:rPr lang="he-IL" sz="1500" b="1" dirty="0">
                          <a:solidFill>
                            <a:srgbClr val="002060"/>
                          </a:solidFill>
                          <a:latin typeface="Gisha" panose="020B0502040204020203" pitchFamily="34" charset="-79"/>
                          <a:cs typeface="Gisha" panose="020B0502040204020203" pitchFamily="34" charset="-79"/>
                        </a:rPr>
                        <a:t>, אלא </a:t>
                      </a:r>
                      <a:r>
                        <a:rPr lang="he-IL" sz="1500" b="1" dirty="0">
                          <a:solidFill>
                            <a:srgbClr val="FFC000"/>
                          </a:solidFill>
                          <a:latin typeface="Gisha" panose="020B0502040204020203" pitchFamily="34" charset="-79"/>
                          <a:cs typeface="Gisha" panose="020B0502040204020203" pitchFamily="34" charset="-79"/>
                        </a:rPr>
                        <a:t>לאדם פרטי</a:t>
                      </a:r>
                      <a:r>
                        <a:rPr lang="he-IL" sz="1500" b="1" dirty="0">
                          <a:solidFill>
                            <a:srgbClr val="002060"/>
                          </a:solidFill>
                          <a:latin typeface="Gisha" panose="020B0502040204020203" pitchFamily="34" charset="-79"/>
                          <a:cs typeface="Gisha" panose="020B0502040204020203" pitchFamily="34" charset="-79"/>
                        </a:rPr>
                        <a:t>.</a:t>
                      </a:r>
                    </a:p>
                  </a:txBody>
                  <a:tcPr marL="88505" marR="88505" marT="0" marB="0">
                    <a:solidFill>
                      <a:schemeClr val="tx2"/>
                    </a:solidFill>
                  </a:tcPr>
                </a:tc>
                <a:extLst>
                  <a:ext uri="{0D108BD9-81ED-4DB2-BD59-A6C34878D82A}">
                    <a16:rowId xmlns:a16="http://schemas.microsoft.com/office/drawing/2014/main" val="4067111197"/>
                  </a:ext>
                </a:extLst>
              </a:tr>
              <a:tr h="1799252">
                <a:tc>
                  <a:txBody>
                    <a:bodyPr/>
                    <a:lstStyle/>
                    <a:p>
                      <a:pPr algn="r" rtl="1">
                        <a:lnSpc>
                          <a:spcPts val="1800"/>
                        </a:lnSpc>
                        <a:spcBef>
                          <a:spcPts val="600"/>
                        </a:spcBef>
                        <a:spcAft>
                          <a:spcPts val="600"/>
                        </a:spcAft>
                      </a:pPr>
                      <a:r>
                        <a:rPr lang="he-IL" sz="1500" b="1" u="sng" dirty="0">
                          <a:effectLst/>
                          <a:latin typeface="Gisha" panose="020B0502040204020203" pitchFamily="34" charset="-79"/>
                          <a:cs typeface="Gisha" panose="020B0502040204020203" pitchFamily="34" charset="-79"/>
                        </a:rPr>
                        <a:t>אין </a:t>
                      </a:r>
                      <a:r>
                        <a:rPr lang="he-IL" sz="1500" b="1" u="sng" dirty="0" err="1">
                          <a:effectLst/>
                          <a:latin typeface="Gisha" panose="020B0502040204020203" pitchFamily="34" charset="-79"/>
                          <a:cs typeface="Gisha" panose="020B0502040204020203" pitchFamily="34" charset="-79"/>
                        </a:rPr>
                        <a:t>איזכור</a:t>
                      </a:r>
                      <a:r>
                        <a:rPr lang="he-IL" sz="1500" b="1" u="sng" dirty="0">
                          <a:effectLst/>
                          <a:latin typeface="Gisha" panose="020B0502040204020203" pitchFamily="34" charset="-79"/>
                          <a:cs typeface="Gisha" panose="020B0502040204020203" pitchFamily="34" charset="-79"/>
                        </a:rPr>
                        <a:t> של העדות הלא יהודיות ושל מעמדם המדיני של היהודים בכל ארץ אחרת</a:t>
                      </a:r>
                      <a:r>
                        <a:rPr lang="he-IL" sz="1500" b="1" dirty="0">
                          <a:effectLst/>
                          <a:latin typeface="Gisha" panose="020B0502040204020203" pitchFamily="34" charset="-79"/>
                          <a:cs typeface="Gisha" panose="020B0502040204020203" pitchFamily="34" charset="-79"/>
                        </a:rPr>
                        <a:t>.</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a:effectLst/>
                          <a:latin typeface="Gisha" panose="020B0502040204020203" pitchFamily="34" charset="-79"/>
                          <a:cs typeface="Gisha" panose="020B0502040204020203" pitchFamily="34" charset="-79"/>
                        </a:rPr>
                        <a:t>שלא ייעשה שום דבר העלול לפגוע בזכויות האזרחיות והדתיות של עדות לא יהודיות בארץ ישראל או בזכויות ובמעמד המדיני של יהודים בכל ארץ אחרת</a:t>
                      </a:r>
                      <a:endParaRPr lang="en-US" sz="1500" b="1">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tc>
                <a:tc>
                  <a:txBody>
                    <a:bodyPr/>
                    <a:lstStyle/>
                    <a:p>
                      <a:pPr algn="r" rtl="1">
                        <a:lnSpc>
                          <a:spcPts val="1800"/>
                        </a:lnSpc>
                        <a:spcBef>
                          <a:spcPts val="600"/>
                        </a:spcBef>
                        <a:spcAft>
                          <a:spcPts val="600"/>
                        </a:spcAft>
                      </a:pPr>
                      <a:r>
                        <a:rPr lang="he-IL" sz="1500" b="1" dirty="0">
                          <a:effectLst/>
                          <a:latin typeface="Gisha" panose="020B0502040204020203" pitchFamily="34" charset="-79"/>
                          <a:cs typeface="Gisha" panose="020B0502040204020203" pitchFamily="34" charset="-79"/>
                        </a:rPr>
                        <a:t> בעיקר מול הערבים....</a:t>
                      </a:r>
                      <a:endParaRPr lang="en-US" sz="1500" b="1" dirty="0">
                        <a:effectLst/>
                        <a:latin typeface="Gisha" panose="020B0502040204020203" pitchFamily="34" charset="-79"/>
                        <a:ea typeface="Times New Roman" panose="02020603050405020304" pitchFamily="18" charset="0"/>
                        <a:cs typeface="Gisha" panose="020B0502040204020203" pitchFamily="34" charset="-79"/>
                      </a:endParaRPr>
                    </a:p>
                  </a:txBody>
                  <a:tcPr marL="88505" marR="88505" marT="0" marB="0">
                    <a:solidFill>
                      <a:schemeClr val="tx2"/>
                    </a:solidFill>
                  </a:tcPr>
                </a:tc>
                <a:extLst>
                  <a:ext uri="{0D108BD9-81ED-4DB2-BD59-A6C34878D82A}">
                    <a16:rowId xmlns:a16="http://schemas.microsoft.com/office/drawing/2014/main" val="3276750417"/>
                  </a:ext>
                </a:extLst>
              </a:tr>
            </a:tbl>
          </a:graphicData>
        </a:graphic>
      </p:graphicFrame>
    </p:spTree>
    <p:extLst>
      <p:ext uri="{BB962C8B-B14F-4D97-AF65-F5344CB8AC3E}">
        <p14:creationId xmlns:p14="http://schemas.microsoft.com/office/powerpoint/2010/main" val="556845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01CF67-5F23-491C-835A-9364A7028F14}"/>
              </a:ext>
            </a:extLst>
          </p:cNvPr>
          <p:cNvSpPr>
            <a:spLocks noGrp="1"/>
          </p:cNvSpPr>
          <p:nvPr>
            <p:ph type="title"/>
          </p:nvPr>
        </p:nvSpPr>
        <p:spPr/>
        <p:txBody>
          <a:bodyPr/>
          <a:lstStyle/>
          <a:p>
            <a:pPr algn="ctr"/>
            <a:r>
              <a:rPr lang="he-IL" dirty="0"/>
              <a:t>בוקר אור כיתה יא'2 היקרות!!</a:t>
            </a:r>
          </a:p>
        </p:txBody>
      </p:sp>
      <p:sp>
        <p:nvSpPr>
          <p:cNvPr id="3" name="מציין מיקום טקסט 2">
            <a:extLst>
              <a:ext uri="{FF2B5EF4-FFF2-40B4-BE49-F238E27FC236}">
                <a16:creationId xmlns:a16="http://schemas.microsoft.com/office/drawing/2014/main" id="{1259A8A2-8E38-4A22-9CE7-2C9915CE48CC}"/>
              </a:ext>
            </a:extLst>
          </p:cNvPr>
          <p:cNvSpPr>
            <a:spLocks noGrp="1"/>
          </p:cNvSpPr>
          <p:nvPr>
            <p:ph type="body" idx="1"/>
          </p:nvPr>
        </p:nvSpPr>
        <p:spPr/>
        <p:txBody>
          <a:bodyPr/>
          <a:lstStyle/>
          <a:p>
            <a:pPr marL="152396" indent="0">
              <a:buNone/>
            </a:pPr>
            <a:r>
              <a:rPr lang="he-IL" dirty="0"/>
              <a:t>רגע לפני שמתחילים</a:t>
            </a:r>
          </a:p>
          <a:p>
            <a:pPr marL="152396" indent="0">
              <a:buNone/>
            </a:pPr>
            <a:r>
              <a:rPr lang="he-IL" dirty="0"/>
              <a:t>כל מי שנכנסה נא לכתוב לנו בצ'אט עובדה אחת שאת זוכרת בנוגע להצהרת בלפור מהשיעור הקודם....</a:t>
            </a:r>
          </a:p>
        </p:txBody>
      </p:sp>
      <p:pic>
        <p:nvPicPr>
          <p:cNvPr id="1026" name="Picture 2" descr="הצהרת בלפור">
            <a:extLst>
              <a:ext uri="{FF2B5EF4-FFF2-40B4-BE49-F238E27FC236}">
                <a16:creationId xmlns:a16="http://schemas.microsoft.com/office/drawing/2014/main" id="{9B4535B4-A60F-4205-807E-33046A088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599" y="3805833"/>
            <a:ext cx="3543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02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1"/>
          <p:cNvSpPr txBox="1">
            <a:spLocks noGrp="1"/>
          </p:cNvSpPr>
          <p:nvPr>
            <p:ph type="body" idx="1"/>
          </p:nvPr>
        </p:nvSpPr>
        <p:spPr>
          <a:xfrm>
            <a:off x="1493548" y="881494"/>
            <a:ext cx="9204904" cy="4533793"/>
          </a:xfrm>
          <a:prstGeom prst="rect">
            <a:avLst/>
          </a:prstGeom>
        </p:spPr>
        <p:txBody>
          <a:bodyPr spcFirstLastPara="1" vert="horz" wrap="square" lIns="121900" tIns="121900" rIns="121900" bIns="121900" rtlCol="1" anchor="t" anchorCtr="0">
            <a:noAutofit/>
          </a:bodyPr>
          <a:lstStyle/>
          <a:p>
            <a:pPr marL="0" indent="0">
              <a:buNone/>
            </a:pPr>
            <a:r>
              <a:rPr lang="he-IL" sz="4800" b="1" dirty="0">
                <a:solidFill>
                  <a:srgbClr val="D3760F"/>
                </a:solidFill>
              </a:rPr>
              <a:t>אבל..</a:t>
            </a:r>
          </a:p>
          <a:p>
            <a:pPr marL="0" indent="0">
              <a:buNone/>
            </a:pPr>
            <a:r>
              <a:rPr lang="he-IL" sz="3200" b="1" dirty="0">
                <a:solidFill>
                  <a:srgbClr val="003366"/>
                </a:solidFill>
              </a:rPr>
              <a:t>מדוע שבריטניה תסכים לפרסם הצהרה שבה היא תומכת במטרות התנועה הציונית??</a:t>
            </a:r>
          </a:p>
          <a:p>
            <a:pPr marL="0" indent="0">
              <a:buNone/>
            </a:pPr>
            <a:endParaRPr lang="he-IL" sz="2667" b="1" dirty="0"/>
          </a:p>
          <a:p>
            <a:pPr marL="0" indent="0">
              <a:buNone/>
            </a:pPr>
            <a:r>
              <a:rPr lang="he-IL" sz="2667" b="1" dirty="0">
                <a:solidFill>
                  <a:srgbClr val="D3760F"/>
                </a:solidFill>
              </a:rPr>
              <a:t>או במילים אחרות -</a:t>
            </a:r>
          </a:p>
          <a:p>
            <a:pPr marL="0" indent="0">
              <a:buNone/>
            </a:pPr>
            <a:endParaRPr lang="he-IL" sz="2667" b="1" dirty="0">
              <a:solidFill>
                <a:srgbClr val="D3760F"/>
              </a:solidFill>
            </a:endParaRPr>
          </a:p>
          <a:p>
            <a:pPr marL="0" indent="0">
              <a:buNone/>
            </a:pPr>
            <a:r>
              <a:rPr lang="he-IL" sz="3200" b="1" dirty="0">
                <a:solidFill>
                  <a:srgbClr val="003366"/>
                </a:solidFill>
              </a:rPr>
              <a:t>מה הם האינטרסים הבריטיים שיכולים להוביל לפרסום הצהרה כזו??</a:t>
            </a:r>
            <a:endParaRPr sz="3200" b="1" dirty="0">
              <a:solidFill>
                <a:srgbClr val="003366"/>
              </a:solidFill>
              <a:ea typeface="David"/>
              <a:sym typeface="David"/>
            </a:endParaRPr>
          </a:p>
        </p:txBody>
      </p:sp>
      <p:pic>
        <p:nvPicPr>
          <p:cNvPr id="17410" name="Picture 2" descr="מה ניתן ללמוד מתוצאות הבחירות על המגמות הפוליטיות בבריטניה? | דבר העובדים  בארץ ישראל">
            <a:extLst>
              <a:ext uri="{FF2B5EF4-FFF2-40B4-BE49-F238E27FC236}">
                <a16:creationId xmlns:a16="http://schemas.microsoft.com/office/drawing/2014/main" id="{43714BED-C641-4A83-B782-9A06F0D25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717" y="2517058"/>
            <a:ext cx="2740105" cy="1541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1"/>
          <p:cNvSpPr txBox="1">
            <a:spLocks noGrp="1"/>
          </p:cNvSpPr>
          <p:nvPr>
            <p:ph type="body" idx="1"/>
          </p:nvPr>
        </p:nvSpPr>
        <p:spPr>
          <a:xfrm>
            <a:off x="843845" y="695678"/>
            <a:ext cx="10504311" cy="5466645"/>
          </a:xfrm>
          <a:prstGeom prst="rect">
            <a:avLst/>
          </a:prstGeom>
        </p:spPr>
        <p:txBody>
          <a:bodyPr spcFirstLastPara="1" vert="horz" wrap="square" lIns="121900" tIns="121900" rIns="121900" bIns="121900" rtlCol="1" anchor="t" anchorCtr="0">
            <a:noAutofit/>
          </a:bodyPr>
          <a:lstStyle/>
          <a:p>
            <a:pPr marL="0" indent="0">
              <a:buNone/>
            </a:pPr>
            <a:r>
              <a:rPr lang="he-IL" altLang="he-IL" sz="3200" b="1" dirty="0">
                <a:solidFill>
                  <a:srgbClr val="003366"/>
                </a:solidFill>
              </a:rPr>
              <a:t>בריטניה סברה כי פרסום הצהרת תמיכה בציונות תקל עליה להשיג שליטה במזרח התיכון ובארץ ישראל:</a:t>
            </a:r>
          </a:p>
          <a:p>
            <a:pPr marL="0" indent="0">
              <a:buNone/>
            </a:pPr>
            <a:endParaRPr lang="he-IL" altLang="he-IL" sz="3200" b="1" dirty="0">
              <a:solidFill>
                <a:srgbClr val="D3760F"/>
              </a:solidFill>
            </a:endParaRPr>
          </a:p>
          <a:p>
            <a:pPr indent="-609585">
              <a:buAutoNum type="arabicPeriod"/>
            </a:pPr>
            <a:r>
              <a:rPr lang="he-IL" altLang="he-IL" sz="3200" b="1" dirty="0">
                <a:solidFill>
                  <a:srgbClr val="D3760F"/>
                </a:solidFill>
              </a:rPr>
              <a:t>. </a:t>
            </a:r>
          </a:p>
          <a:p>
            <a:pPr indent="-609585">
              <a:buAutoNum type="arabicPeriod"/>
            </a:pPr>
            <a:endParaRPr lang="he-IL" altLang="he-IL" sz="1067" b="1" dirty="0">
              <a:solidFill>
                <a:srgbClr val="D3760F"/>
              </a:solidFill>
            </a:endParaRPr>
          </a:p>
          <a:p>
            <a:pPr marL="457189">
              <a:buFont typeface="Courier New" panose="02070309020205020404" pitchFamily="49" charset="0"/>
              <a:buChar char="o"/>
            </a:pPr>
            <a:endParaRPr lang="he-IL" altLang="he-IL" sz="1067" b="1" dirty="0"/>
          </a:p>
          <a:p>
            <a:pPr marL="0" indent="0">
              <a:buNone/>
            </a:pPr>
            <a:endParaRPr lang="he-IL" sz="4800" b="1" dirty="0"/>
          </a:p>
        </p:txBody>
      </p:sp>
      <p:graphicFrame>
        <p:nvGraphicFramePr>
          <p:cNvPr id="2" name="דיאגרמה 1">
            <a:extLst>
              <a:ext uri="{FF2B5EF4-FFF2-40B4-BE49-F238E27FC236}">
                <a16:creationId xmlns:a16="http://schemas.microsoft.com/office/drawing/2014/main" id="{BE98DCCF-1376-46B3-B8E3-67185D9183D3}"/>
              </a:ext>
            </a:extLst>
          </p:cNvPr>
          <p:cNvGraphicFramePr/>
          <p:nvPr/>
        </p:nvGraphicFramePr>
        <p:xfrm>
          <a:off x="1" y="2320413"/>
          <a:ext cx="11392311" cy="4222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4" name="Picture 2" descr="הרחבת תעלת סואץ: פתרון ישן לבעיות ישנות">
            <a:extLst>
              <a:ext uri="{FF2B5EF4-FFF2-40B4-BE49-F238E27FC236}">
                <a16:creationId xmlns:a16="http://schemas.microsoft.com/office/drawing/2014/main" id="{10E31F17-AE54-4743-9393-4100DC006E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043" y="3329858"/>
            <a:ext cx="1225423" cy="8154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ארה&quot;ב">
            <a:extLst>
              <a:ext uri="{FF2B5EF4-FFF2-40B4-BE49-F238E27FC236}">
                <a16:creationId xmlns:a16="http://schemas.microsoft.com/office/drawing/2014/main" id="{0782AD70-406B-4F99-9FF0-03C9E0B8D9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5317" y="5501968"/>
            <a:ext cx="1720849" cy="104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כוחו של מגן דוד: מגן דוד מורכב משני... - הפרשת חלה עם ענת | Facebook">
            <a:extLst>
              <a:ext uri="{FF2B5EF4-FFF2-40B4-BE49-F238E27FC236}">
                <a16:creationId xmlns:a16="http://schemas.microsoft.com/office/drawing/2014/main" id="{FB13A380-F9B9-4EA9-A5BC-DFC42397CE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1208" y="3852201"/>
            <a:ext cx="1014457" cy="115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51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תמונות מגניבות">
            <a:extLst>
              <a:ext uri="{FF2B5EF4-FFF2-40B4-BE49-F238E27FC236}">
                <a16:creationId xmlns:a16="http://schemas.microsoft.com/office/drawing/2014/main" id="{D52BCE5F-AD79-43D7-8F1D-E6A3E532A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702"/>
            <a:ext cx="10894141" cy="6394092"/>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טקסט 2">
            <a:extLst>
              <a:ext uri="{FF2B5EF4-FFF2-40B4-BE49-F238E27FC236}">
                <a16:creationId xmlns:a16="http://schemas.microsoft.com/office/drawing/2014/main" id="{A3911F4C-4D0D-408E-A97F-5D8D835B5F73}"/>
              </a:ext>
            </a:extLst>
          </p:cNvPr>
          <p:cNvSpPr>
            <a:spLocks noGrp="1"/>
          </p:cNvSpPr>
          <p:nvPr>
            <p:ph type="body" idx="1"/>
          </p:nvPr>
        </p:nvSpPr>
        <p:spPr>
          <a:xfrm>
            <a:off x="2172297" y="1830632"/>
            <a:ext cx="7043807" cy="1780115"/>
          </a:xfrm>
        </p:spPr>
        <p:txBody>
          <a:bodyPr/>
          <a:lstStyle/>
          <a:p>
            <a:pPr algn="r" rtl="1"/>
            <a:r>
              <a:rPr lang="he-IL" dirty="0"/>
              <a:t>איזו חשיבות </a:t>
            </a:r>
            <a:r>
              <a:rPr lang="he-IL" dirty="0" err="1"/>
              <a:t>היתה</a:t>
            </a:r>
            <a:r>
              <a:rPr lang="he-IL" dirty="0"/>
              <a:t> לדעתכן להצהרה זו?</a:t>
            </a:r>
          </a:p>
          <a:p>
            <a:pPr algn="r" rtl="1"/>
            <a:r>
              <a:rPr lang="he-IL" dirty="0"/>
              <a:t> כתבו בצ'אט....</a:t>
            </a:r>
          </a:p>
        </p:txBody>
      </p:sp>
    </p:spTree>
    <p:extLst>
      <p:ext uri="{BB962C8B-B14F-4D97-AF65-F5344CB8AC3E}">
        <p14:creationId xmlns:p14="http://schemas.microsoft.com/office/powerpoint/2010/main" val="221426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3" name="בועת מחשבה: ענן 2">
            <a:extLst>
              <a:ext uri="{FF2B5EF4-FFF2-40B4-BE49-F238E27FC236}">
                <a16:creationId xmlns:a16="http://schemas.microsoft.com/office/drawing/2014/main" id="{26988B43-61ED-401D-98C7-DBB041E2BD1E}"/>
              </a:ext>
            </a:extLst>
          </p:cNvPr>
          <p:cNvSpPr/>
          <p:nvPr/>
        </p:nvSpPr>
        <p:spPr>
          <a:xfrm>
            <a:off x="5299799" y="947698"/>
            <a:ext cx="6731215" cy="4137956"/>
          </a:xfrm>
          <a:prstGeom prst="cloudCallout">
            <a:avLst>
              <a:gd name="adj1" fmla="val -54058"/>
              <a:gd name="adj2" fmla="val 46333"/>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altLang="he-IL" sz="2667"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פתיחה:</a:t>
            </a:r>
          </a:p>
          <a:p>
            <a:pPr algn="ctr"/>
            <a:r>
              <a:rPr lang="he-IL" altLang="he-IL" sz="2667"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מכירות את אליעזר בן יהודה נכון? הזכרנו אותו מחייה השפה </a:t>
            </a:r>
            <a:r>
              <a:rPr lang="he-IL" altLang="he-IL" sz="2667" b="1"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העברית,על</a:t>
            </a:r>
            <a:r>
              <a:rPr lang="he-IL" altLang="he-IL" sz="2667" b="1"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מה לדעתכם מעיד אופן כתיבת התאריך על המצבה?</a:t>
            </a:r>
          </a:p>
          <a:p>
            <a:pPr algn="ctr"/>
            <a:endParaRPr lang="he-IL" sz="2400" dirty="0"/>
          </a:p>
        </p:txBody>
      </p:sp>
      <p:sp>
        <p:nvSpPr>
          <p:cNvPr id="4" name="תיבת טקסט 3">
            <a:extLst>
              <a:ext uri="{FF2B5EF4-FFF2-40B4-BE49-F238E27FC236}">
                <a16:creationId xmlns:a16="http://schemas.microsoft.com/office/drawing/2014/main" id="{DD181BFE-D4B7-4718-A433-2606F6425B7E}"/>
              </a:ext>
            </a:extLst>
          </p:cNvPr>
          <p:cNvSpPr txBox="1"/>
          <p:nvPr/>
        </p:nvSpPr>
        <p:spPr>
          <a:xfrm>
            <a:off x="10812850" y="413150"/>
            <a:ext cx="1095172" cy="584775"/>
          </a:xfrm>
          <a:prstGeom prst="rect">
            <a:avLst/>
          </a:prstGeom>
          <a:noFill/>
        </p:spPr>
        <p:txBody>
          <a:bodyPr wrap="none" rtlCol="1">
            <a:spAutoFit/>
          </a:bodyPr>
          <a:lstStyle/>
          <a:p>
            <a:r>
              <a:rPr lang="he-IL" sz="3200" b="1" dirty="0"/>
              <a:t>1923</a:t>
            </a:r>
          </a:p>
        </p:txBody>
      </p:sp>
      <p:pic>
        <p:nvPicPr>
          <p:cNvPr id="5" name="תמונה 4">
            <a:extLst>
              <a:ext uri="{FF2B5EF4-FFF2-40B4-BE49-F238E27FC236}">
                <a16:creationId xmlns:a16="http://schemas.microsoft.com/office/drawing/2014/main" id="{69D076BF-29E1-4EA6-BDAB-A9020DC43728}"/>
              </a:ext>
            </a:extLst>
          </p:cNvPr>
          <p:cNvPicPr>
            <a:picLocks noChangeAspect="1"/>
          </p:cNvPicPr>
          <p:nvPr/>
        </p:nvPicPr>
        <p:blipFill>
          <a:blip r:embed="rId3"/>
          <a:stretch>
            <a:fillRect/>
          </a:stretch>
        </p:blipFill>
        <p:spPr>
          <a:xfrm>
            <a:off x="160988" y="130602"/>
            <a:ext cx="4347889" cy="65967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F1088F-8E77-4C9D-AF9F-F93B1C90C4B9}"/>
              </a:ext>
            </a:extLst>
          </p:cNvPr>
          <p:cNvSpPr>
            <a:spLocks noGrp="1"/>
          </p:cNvSpPr>
          <p:nvPr>
            <p:ph type="title"/>
          </p:nvPr>
        </p:nvSpPr>
        <p:spPr>
          <a:xfrm>
            <a:off x="1213556" y="1911803"/>
            <a:ext cx="9764889" cy="1509360"/>
          </a:xfrm>
        </p:spPr>
        <p:txBody>
          <a:bodyPr/>
          <a:lstStyle/>
          <a:p>
            <a:pPr algn="ctr"/>
            <a:r>
              <a:rPr lang="he-IL" sz="2667" b="1" dirty="0">
                <a:solidFill>
                  <a:srgbClr val="002060"/>
                </a:solidFill>
              </a:rPr>
              <a:t>צפו בסרטון הבא ונסו לנסח תובנה נוספת בדבר חשיבותה של הצהרת בלפור:</a:t>
            </a:r>
            <a:br>
              <a:rPr lang="he-IL" sz="2667" b="1" dirty="0">
                <a:solidFill>
                  <a:srgbClr val="002060"/>
                </a:solidFill>
              </a:rPr>
            </a:br>
            <a:r>
              <a:rPr lang="en-US" sz="1867" dirty="0">
                <a:hlinkClick r:id="rId2"/>
              </a:rPr>
              <a:t>https://www.youtube.com/watch?v=HiiofCD7Vr0</a:t>
            </a:r>
            <a:br>
              <a:rPr lang="en-US" dirty="0"/>
            </a:br>
            <a:r>
              <a:rPr lang="en-US" b="1" dirty="0">
                <a:solidFill>
                  <a:srgbClr val="002060"/>
                </a:solidFill>
              </a:rPr>
              <a:t>  </a:t>
            </a:r>
            <a:endParaRPr lang="he-IL" b="1" dirty="0">
              <a:solidFill>
                <a:srgbClr val="002060"/>
              </a:solidFill>
            </a:endParaRPr>
          </a:p>
        </p:txBody>
      </p:sp>
      <p:sp>
        <p:nvSpPr>
          <p:cNvPr id="3" name="מציין מיקום טקסט 2">
            <a:extLst>
              <a:ext uri="{FF2B5EF4-FFF2-40B4-BE49-F238E27FC236}">
                <a16:creationId xmlns:a16="http://schemas.microsoft.com/office/drawing/2014/main" id="{FE4B8AC0-8104-4EA5-A420-BAA3C2511A05}"/>
              </a:ext>
            </a:extLst>
          </p:cNvPr>
          <p:cNvSpPr>
            <a:spLocks noGrp="1"/>
          </p:cNvSpPr>
          <p:nvPr>
            <p:ph type="body" idx="1"/>
          </p:nvPr>
        </p:nvSpPr>
        <p:spPr>
          <a:xfrm>
            <a:off x="7687733" y="5251006"/>
            <a:ext cx="4120443" cy="1178609"/>
          </a:xfrm>
        </p:spPr>
        <p:txBody>
          <a:bodyPr/>
          <a:lstStyle/>
          <a:p>
            <a:pPr marL="152396" indent="0">
              <a:buNone/>
            </a:pPr>
            <a:r>
              <a:rPr lang="he-IL" sz="1867" dirty="0"/>
              <a:t> לסקר: </a:t>
            </a:r>
            <a:r>
              <a:rPr lang="en-US" sz="1867" dirty="0"/>
              <a:t>QR </a:t>
            </a:r>
            <a:r>
              <a:rPr lang="he-IL" sz="1867" dirty="0"/>
              <a:t>קוד</a:t>
            </a:r>
          </a:p>
          <a:p>
            <a:pPr marL="152396" indent="0">
              <a:buNone/>
            </a:pPr>
            <a:r>
              <a:rPr lang="he-IL" sz="1867" dirty="0"/>
              <a:t>הקישור לסקר בצ'ט:</a:t>
            </a:r>
          </a:p>
          <a:p>
            <a:pPr marL="152396" indent="0">
              <a:buNone/>
            </a:pPr>
            <a:r>
              <a:rPr lang="en-US" sz="1867" dirty="0">
                <a:hlinkClick r:id="rId3"/>
              </a:rPr>
              <a:t>https://www.menti.com/uqu9wrvp28</a:t>
            </a:r>
            <a:endParaRPr lang="en-US" sz="1867" dirty="0"/>
          </a:p>
          <a:p>
            <a:pPr marL="152396" indent="0">
              <a:buNone/>
            </a:pPr>
            <a:endParaRPr lang="he-IL" sz="1867" dirty="0"/>
          </a:p>
          <a:p>
            <a:pPr marL="152396" indent="0" algn="ctr">
              <a:buNone/>
            </a:pPr>
            <a:endParaRPr lang="he-IL" sz="3200" dirty="0"/>
          </a:p>
        </p:txBody>
      </p:sp>
      <p:sp>
        <p:nvSpPr>
          <p:cNvPr id="4" name="סרט: נוטה כלפי מטה 3">
            <a:extLst>
              <a:ext uri="{FF2B5EF4-FFF2-40B4-BE49-F238E27FC236}">
                <a16:creationId xmlns:a16="http://schemas.microsoft.com/office/drawing/2014/main" id="{89E2EEB4-01D4-4628-A4B2-EF32A02BA803}"/>
              </a:ext>
            </a:extLst>
          </p:cNvPr>
          <p:cNvSpPr/>
          <p:nvPr/>
        </p:nvSpPr>
        <p:spPr>
          <a:xfrm>
            <a:off x="993803" y="352185"/>
            <a:ext cx="10122432" cy="1041187"/>
          </a:xfrm>
          <a:prstGeom prst="ribbon">
            <a:avLst>
              <a:gd name="adj1" fmla="val 33333"/>
              <a:gd name="adj2" fmla="val 50000"/>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3733" b="1" dirty="0">
                <a:solidFill>
                  <a:schemeClr val="tx1"/>
                </a:solidFill>
                <a:latin typeface="Assistant" panose="00000500000000000000" pitchFamily="2" charset="-79"/>
                <a:ea typeface="David"/>
                <a:cs typeface="Assistant" panose="00000500000000000000" pitchFamily="2" charset="-79"/>
                <a:sym typeface="David"/>
              </a:rPr>
              <a:t>חשיבותה של ההצהרה:</a:t>
            </a:r>
          </a:p>
          <a:p>
            <a:pPr algn="ctr"/>
            <a:endParaRPr lang="he-IL" sz="2400" dirty="0"/>
          </a:p>
        </p:txBody>
      </p:sp>
      <p:pic>
        <p:nvPicPr>
          <p:cNvPr id="6" name="תמונה 5" descr="תמונה שמכילה טקסט, שחור&#10;&#10;התיאור נוצר באופן אוטומטי">
            <a:extLst>
              <a:ext uri="{FF2B5EF4-FFF2-40B4-BE49-F238E27FC236}">
                <a16:creationId xmlns:a16="http://schemas.microsoft.com/office/drawing/2014/main" id="{4D7919BE-A6F3-4285-B56B-D55D457CFCCB}"/>
              </a:ext>
            </a:extLst>
          </p:cNvPr>
          <p:cNvPicPr>
            <a:picLocks noChangeAspect="1"/>
          </p:cNvPicPr>
          <p:nvPr/>
        </p:nvPicPr>
        <p:blipFill>
          <a:blip r:embed="rId4"/>
          <a:stretch>
            <a:fillRect/>
          </a:stretch>
        </p:blipFill>
        <p:spPr>
          <a:xfrm>
            <a:off x="10293363" y="3939595"/>
            <a:ext cx="1514813" cy="1514813"/>
          </a:xfrm>
          <a:prstGeom prst="rect">
            <a:avLst/>
          </a:prstGeom>
        </p:spPr>
      </p:pic>
      <p:sp>
        <p:nvSpPr>
          <p:cNvPr id="5" name="תיבת טקסט 4">
            <a:extLst>
              <a:ext uri="{FF2B5EF4-FFF2-40B4-BE49-F238E27FC236}">
                <a16:creationId xmlns:a16="http://schemas.microsoft.com/office/drawing/2014/main" id="{99E80C7C-50B9-4764-A533-01581586AD57}"/>
              </a:ext>
            </a:extLst>
          </p:cNvPr>
          <p:cNvSpPr txBox="1"/>
          <p:nvPr/>
        </p:nvSpPr>
        <p:spPr>
          <a:xfrm>
            <a:off x="8273038" y="6300630"/>
            <a:ext cx="1717629" cy="830997"/>
          </a:xfrm>
          <a:prstGeom prst="rect">
            <a:avLst/>
          </a:prstGeom>
          <a:noFill/>
        </p:spPr>
        <p:txBody>
          <a:bodyPr wrap="square" rtlCol="1">
            <a:spAutoFit/>
          </a:bodyPr>
          <a:lstStyle/>
          <a:p>
            <a:pPr algn="ctr"/>
            <a:r>
              <a:rPr lang="he-IL" sz="2400" b="1" dirty="0">
                <a:hlinkClick r:id="rId5"/>
              </a:rPr>
              <a:t>תוצאות הסקר</a:t>
            </a:r>
            <a:endParaRPr lang="he-IL" sz="2400" b="1" dirty="0"/>
          </a:p>
        </p:txBody>
      </p:sp>
    </p:spTree>
    <p:extLst>
      <p:ext uri="{BB962C8B-B14F-4D97-AF65-F5344CB8AC3E}">
        <p14:creationId xmlns:p14="http://schemas.microsoft.com/office/powerpoint/2010/main" val="1579172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6"/>
          <p:cNvSpPr txBox="1">
            <a:spLocks noGrp="1"/>
          </p:cNvSpPr>
          <p:nvPr>
            <p:ph type="body" idx="1"/>
          </p:nvPr>
        </p:nvSpPr>
        <p:spPr>
          <a:xfrm>
            <a:off x="1196623" y="1"/>
            <a:ext cx="9787467" cy="5983300"/>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endParaRPr lang="he-IL" b="1" dirty="0">
              <a:solidFill>
                <a:srgbClr val="D3760F"/>
              </a:solidFill>
              <a:ea typeface="David"/>
              <a:sym typeface="David"/>
            </a:endParaRPr>
          </a:p>
          <a:p>
            <a:pPr marL="0" indent="0">
              <a:buClr>
                <a:schemeClr val="dk1"/>
              </a:buClr>
              <a:buSzPts val="1100"/>
              <a:buNone/>
            </a:pPr>
            <a:endParaRPr lang="he-IL" sz="1067" dirty="0"/>
          </a:p>
          <a:p>
            <a:pPr marL="0" indent="0">
              <a:buClr>
                <a:schemeClr val="dk1"/>
              </a:buClr>
              <a:buSzPts val="1100"/>
              <a:buNone/>
            </a:pPr>
            <a:endParaRPr lang="he-IL" b="1" dirty="0"/>
          </a:p>
          <a:p>
            <a:pPr marL="0" indent="0">
              <a:buClr>
                <a:schemeClr val="dk1"/>
              </a:buClr>
              <a:buSzPts val="1100"/>
              <a:buNone/>
            </a:pPr>
            <a:r>
              <a:rPr lang="he-IL" b="1" dirty="0"/>
              <a:t>ובכל זאת.. </a:t>
            </a:r>
            <a:r>
              <a:rPr lang="iw" b="1" dirty="0"/>
              <a:t>הצהר</a:t>
            </a:r>
            <a:r>
              <a:rPr lang="he-IL" b="1" dirty="0"/>
              <a:t>ת בלפור</a:t>
            </a:r>
            <a:r>
              <a:rPr lang="iw" b="1" dirty="0"/>
              <a:t> הי</a:t>
            </a:r>
            <a:r>
              <a:rPr lang="he-IL" b="1" dirty="0"/>
              <a:t>ת</a:t>
            </a:r>
            <a:r>
              <a:rPr lang="iw" b="1" dirty="0"/>
              <a:t>ה הישג מדיני חסר תקדים של</a:t>
            </a:r>
            <a:r>
              <a:rPr lang="iw" b="1" dirty="0">
                <a:uFill>
                  <a:noFill/>
                </a:uFill>
                <a:hlinkClick r:id="rId3">
                  <a:extLst>
                    <a:ext uri="{A12FA001-AC4F-418D-AE19-62706E023703}">
                      <ahyp:hlinkClr xmlns:ahyp="http://schemas.microsoft.com/office/drawing/2018/hyperlinkcolor" val="tx"/>
                    </a:ext>
                  </a:extLst>
                </a:hlinkClick>
              </a:rPr>
              <a:t> התנועה הציונית</a:t>
            </a:r>
            <a:r>
              <a:rPr lang="iw" b="1" dirty="0"/>
              <a:t>:</a:t>
            </a:r>
            <a:endParaRPr lang="he-IL" sz="1067" b="1" dirty="0"/>
          </a:p>
          <a:p>
            <a:pPr marL="0" indent="0">
              <a:buClr>
                <a:schemeClr val="dk1"/>
              </a:buClr>
              <a:buSzPts val="1100"/>
              <a:buNone/>
            </a:pPr>
            <a:endParaRPr lang="he-IL" sz="1067" b="1" dirty="0"/>
          </a:p>
          <a:p>
            <a:pPr marL="0" indent="0">
              <a:buClr>
                <a:schemeClr val="dk1"/>
              </a:buClr>
              <a:buSzPts val="1100"/>
              <a:buNone/>
            </a:pPr>
            <a:r>
              <a:rPr lang="he-IL" b="1" dirty="0"/>
              <a:t>1. מעצמה עולמית כמו בריטניה הסכימה למעשה לפרוש את חסותה על התנועה הציונית ולסייע לה במימוש מטרתה העיקרית.</a:t>
            </a:r>
          </a:p>
          <a:p>
            <a:pPr marL="0" indent="0">
              <a:buClr>
                <a:schemeClr val="dk1"/>
              </a:buClr>
              <a:buSzPts val="1100"/>
              <a:buNone/>
            </a:pPr>
            <a:endParaRPr b="1" dirty="0"/>
          </a:p>
          <a:p>
            <a:pPr marL="0" indent="0" algn="l" rtl="0">
              <a:spcAft>
                <a:spcPts val="2133"/>
              </a:spcAft>
              <a:buNone/>
            </a:pPr>
            <a:endParaRPr dirty="0"/>
          </a:p>
        </p:txBody>
      </p:sp>
      <p:sp>
        <p:nvSpPr>
          <p:cNvPr id="2" name="סרט: נוטה כלפי מטה 1">
            <a:extLst>
              <a:ext uri="{FF2B5EF4-FFF2-40B4-BE49-F238E27FC236}">
                <a16:creationId xmlns:a16="http://schemas.microsoft.com/office/drawing/2014/main" id="{5F9B61AB-AA62-40FE-AEFD-61DD33B261D6}"/>
              </a:ext>
            </a:extLst>
          </p:cNvPr>
          <p:cNvSpPr/>
          <p:nvPr/>
        </p:nvSpPr>
        <p:spPr>
          <a:xfrm>
            <a:off x="993803" y="352185"/>
            <a:ext cx="10122432" cy="1041187"/>
          </a:xfrm>
          <a:prstGeom prst="ribbon">
            <a:avLst>
              <a:gd name="adj1" fmla="val 33333"/>
              <a:gd name="adj2" fmla="val 50000"/>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3733" b="1" dirty="0">
                <a:solidFill>
                  <a:schemeClr val="tx1"/>
                </a:solidFill>
                <a:latin typeface="Assistant" panose="00000500000000000000" pitchFamily="2" charset="-79"/>
                <a:ea typeface="David"/>
                <a:cs typeface="Assistant" panose="00000500000000000000" pitchFamily="2" charset="-79"/>
                <a:sym typeface="David"/>
              </a:rPr>
              <a:t>חשיבותה של ההצהרה:</a:t>
            </a:r>
          </a:p>
          <a:p>
            <a:pPr algn="ctr"/>
            <a:endParaRPr lang="he-IL" sz="2400" dirty="0"/>
          </a:p>
        </p:txBody>
      </p:sp>
    </p:spTree>
    <p:extLst>
      <p:ext uri="{BB962C8B-B14F-4D97-AF65-F5344CB8AC3E}">
        <p14:creationId xmlns:p14="http://schemas.microsoft.com/office/powerpoint/2010/main" val="1393413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7"/>
          <p:cNvSpPr txBox="1">
            <a:spLocks noGrp="1"/>
          </p:cNvSpPr>
          <p:nvPr>
            <p:ph type="body" idx="1"/>
          </p:nvPr>
        </p:nvSpPr>
        <p:spPr>
          <a:xfrm>
            <a:off x="891351" y="788894"/>
            <a:ext cx="10122431" cy="5616745"/>
          </a:xfrm>
          <a:prstGeom prst="rect">
            <a:avLst/>
          </a:prstGeom>
        </p:spPr>
        <p:txBody>
          <a:bodyPr spcFirstLastPara="1" vert="horz" wrap="square" lIns="121900" tIns="121900" rIns="121900" bIns="121900" rtlCol="1" anchor="t" anchorCtr="0">
            <a:noAutofit/>
          </a:bodyPr>
          <a:lstStyle/>
          <a:p>
            <a:pPr marL="220128" indent="0">
              <a:buClr>
                <a:schemeClr val="dk1"/>
              </a:buClr>
              <a:buSzPts val="1000"/>
              <a:buNone/>
            </a:pPr>
            <a:endParaRPr lang="he-IL" sz="1600" dirty="0"/>
          </a:p>
          <a:p>
            <a:pPr marL="220128" indent="0">
              <a:buClr>
                <a:schemeClr val="dk1"/>
              </a:buClr>
              <a:buSzPts val="1000"/>
              <a:buNone/>
            </a:pPr>
            <a:endParaRPr lang="he-IL" sz="1600" dirty="0"/>
          </a:p>
          <a:p>
            <a:pPr marL="152396" indent="0">
              <a:buNone/>
            </a:pPr>
            <a:r>
              <a:rPr lang="he-IL" sz="4267" b="1" dirty="0"/>
              <a:t>2</a:t>
            </a:r>
            <a:r>
              <a:rPr lang="he-IL" sz="3200" b="1" dirty="0"/>
              <a:t>. ההצהרה, </a:t>
            </a:r>
            <a:endParaRPr lang="he-IL" sz="3200" dirty="0"/>
          </a:p>
          <a:p>
            <a:pPr algn="r" rtl="1" fontAlgn="base"/>
            <a:r>
              <a:rPr lang="he-IL" sz="3200" b="1" dirty="0"/>
              <a:t>מבטאת במשתמע הכרה </a:t>
            </a:r>
            <a:r>
              <a:rPr lang="he-IL" sz="3200" b="1" u="sng" dirty="0"/>
              <a:t>ביהודים כעם </a:t>
            </a:r>
            <a:r>
              <a:rPr lang="he-IL" sz="3200" b="1" dirty="0"/>
              <a:t>(בניגוד לערבים שאותם היא מגדירה כ"עדות לא יהודיות") </a:t>
            </a:r>
          </a:p>
          <a:p>
            <a:pPr marL="152396" indent="0" fontAlgn="base">
              <a:buNone/>
            </a:pPr>
            <a:endParaRPr lang="he-IL" sz="1067" b="1" dirty="0"/>
          </a:p>
          <a:p>
            <a:pPr algn="r" rtl="1" fontAlgn="base"/>
            <a:r>
              <a:rPr lang="he-IL" sz="3200" b="1" dirty="0"/>
              <a:t>מבטאת במשתמע הכרה</a:t>
            </a:r>
            <a:r>
              <a:rPr lang="he-IL" sz="3200" b="1" u="sng" dirty="0"/>
              <a:t> בקשר </a:t>
            </a:r>
            <a:r>
              <a:rPr lang="he-IL" sz="3200" b="1" dirty="0"/>
              <a:t>של העם היהודי </a:t>
            </a:r>
            <a:r>
              <a:rPr lang="he-IL" sz="3200" b="1" u="sng" dirty="0"/>
              <a:t>לא"י </a:t>
            </a:r>
          </a:p>
          <a:p>
            <a:pPr marL="152396" indent="0" fontAlgn="base">
              <a:buNone/>
            </a:pPr>
            <a:endParaRPr lang="he-IL" sz="1067" b="1" dirty="0"/>
          </a:p>
          <a:p>
            <a:pPr algn="r" rtl="1" fontAlgn="base"/>
            <a:r>
              <a:rPr lang="he-IL" sz="3200" b="1" dirty="0"/>
              <a:t>מבטאת במשתמע הכרה </a:t>
            </a:r>
            <a:r>
              <a:rPr lang="he-IL" sz="3200" b="1" u="sng" dirty="0"/>
              <a:t>בזכותו</a:t>
            </a:r>
            <a:r>
              <a:rPr lang="he-IL" sz="3200" b="1" dirty="0"/>
              <a:t> של העם היהודי להקים בא"י "בית לאומי". </a:t>
            </a:r>
          </a:p>
          <a:p>
            <a:pPr marL="152396" indent="0" fontAlgn="base">
              <a:buNone/>
            </a:pPr>
            <a:endParaRPr lang="he-IL" sz="1067" b="1" dirty="0"/>
          </a:p>
          <a:p>
            <a:pPr algn="r" rtl="1" fontAlgn="base"/>
            <a:r>
              <a:rPr lang="he-IL" sz="3200" b="1" dirty="0"/>
              <a:t>מבטאת במשתמע </a:t>
            </a:r>
            <a:r>
              <a:rPr lang="he-IL" sz="3200" b="1" u="sng" dirty="0"/>
              <a:t>בתנועה הציונית כמייצגת </a:t>
            </a:r>
            <a:r>
              <a:rPr lang="he-IL" sz="3200" b="1" dirty="0"/>
              <a:t>שאיפות אלה. </a:t>
            </a:r>
          </a:p>
          <a:p>
            <a:pPr marL="152396" indent="0" fontAlgn="base">
              <a:buNone/>
            </a:pPr>
            <a:endParaRPr lang="he-IL" sz="2400" b="1" dirty="0"/>
          </a:p>
          <a:p>
            <a:pPr marL="220128" indent="0">
              <a:buClr>
                <a:schemeClr val="dk1"/>
              </a:buClr>
              <a:buSzPts val="1000"/>
              <a:buNone/>
            </a:pPr>
            <a:endParaRPr lang="he-IL" sz="1067" dirty="0"/>
          </a:p>
          <a:p>
            <a:pPr marL="0" indent="0" algn="l" rtl="0">
              <a:spcAft>
                <a:spcPts val="2133"/>
              </a:spcAft>
              <a:buNone/>
            </a:pPr>
            <a:endParaRPr lang="he-IL" sz="2933" dirty="0"/>
          </a:p>
        </p:txBody>
      </p:sp>
      <p:sp>
        <p:nvSpPr>
          <p:cNvPr id="3" name="סרט: נוטה כלפי מטה 2">
            <a:extLst>
              <a:ext uri="{FF2B5EF4-FFF2-40B4-BE49-F238E27FC236}">
                <a16:creationId xmlns:a16="http://schemas.microsoft.com/office/drawing/2014/main" id="{A59858C7-744C-429D-9387-7CC6CD9E96D3}"/>
              </a:ext>
            </a:extLst>
          </p:cNvPr>
          <p:cNvSpPr/>
          <p:nvPr/>
        </p:nvSpPr>
        <p:spPr>
          <a:xfrm>
            <a:off x="993803" y="352185"/>
            <a:ext cx="10122432" cy="1041187"/>
          </a:xfrm>
          <a:prstGeom prst="ribbon">
            <a:avLst>
              <a:gd name="adj1" fmla="val 33333"/>
              <a:gd name="adj2" fmla="val 50000"/>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3733" b="1" dirty="0">
                <a:solidFill>
                  <a:schemeClr val="tx1"/>
                </a:solidFill>
                <a:latin typeface="Assistant" panose="00000500000000000000" pitchFamily="2" charset="-79"/>
                <a:ea typeface="David"/>
                <a:cs typeface="Assistant" panose="00000500000000000000" pitchFamily="2" charset="-79"/>
                <a:sym typeface="David"/>
              </a:rPr>
              <a:t>חשיבותה של ההצהרה:</a:t>
            </a:r>
          </a:p>
          <a:p>
            <a:pPr algn="ctr"/>
            <a:endParaRPr lang="he-IL"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7"/>
          <p:cNvSpPr txBox="1">
            <a:spLocks noGrp="1"/>
          </p:cNvSpPr>
          <p:nvPr>
            <p:ph type="body" idx="1"/>
          </p:nvPr>
        </p:nvSpPr>
        <p:spPr>
          <a:xfrm>
            <a:off x="1196623" y="655704"/>
            <a:ext cx="9798755" cy="5337843"/>
          </a:xfrm>
          <a:prstGeom prst="rect">
            <a:avLst/>
          </a:prstGeom>
        </p:spPr>
        <p:txBody>
          <a:bodyPr spcFirstLastPara="1" vert="horz" wrap="square" lIns="121900" tIns="121900" rIns="121900" bIns="121900" rtlCol="1" anchor="t" anchorCtr="0">
            <a:noAutofit/>
          </a:bodyPr>
          <a:lstStyle/>
          <a:p>
            <a:pPr marL="220128" indent="0">
              <a:buClr>
                <a:schemeClr val="dk1"/>
              </a:buClr>
              <a:buSzPts val="1000"/>
              <a:buNone/>
            </a:pPr>
            <a:endParaRPr lang="he-IL" sz="1333" dirty="0"/>
          </a:p>
          <a:p>
            <a:pPr marL="220128" indent="0">
              <a:buClr>
                <a:schemeClr val="dk1"/>
              </a:buClr>
              <a:buSzPts val="1000"/>
              <a:buNone/>
            </a:pPr>
            <a:endParaRPr lang="he-IL" sz="1333" dirty="0"/>
          </a:p>
          <a:p>
            <a:pPr marL="220128" indent="0">
              <a:buClr>
                <a:schemeClr val="dk1"/>
              </a:buClr>
              <a:buSzPts val="1000"/>
              <a:buNone/>
            </a:pPr>
            <a:endParaRPr lang="he-IL" sz="1333" dirty="0"/>
          </a:p>
          <a:p>
            <a:pPr marL="220128" indent="0">
              <a:buClr>
                <a:schemeClr val="dk1"/>
              </a:buClr>
              <a:buSzPts val="1000"/>
              <a:buNone/>
            </a:pPr>
            <a:endParaRPr lang="he-IL" sz="1333" dirty="0"/>
          </a:p>
          <a:p>
            <a:pPr marL="220128" indent="0">
              <a:buClr>
                <a:schemeClr val="dk1"/>
              </a:buClr>
              <a:buSzPts val="1000"/>
              <a:buNone/>
            </a:pPr>
            <a:endParaRPr lang="he-IL" sz="1333" dirty="0"/>
          </a:p>
          <a:p>
            <a:pPr marL="220128" indent="0">
              <a:buClr>
                <a:schemeClr val="dk1"/>
              </a:buClr>
              <a:buSzPts val="1000"/>
              <a:buNone/>
            </a:pPr>
            <a:endParaRPr lang="he-IL" sz="1333" dirty="0"/>
          </a:p>
          <a:p>
            <a:pPr marL="220128" indent="0">
              <a:buClr>
                <a:schemeClr val="dk1"/>
              </a:buClr>
              <a:buSzPts val="1000"/>
              <a:buNone/>
            </a:pPr>
            <a:r>
              <a:rPr lang="he-IL" b="1" dirty="0">
                <a:solidFill>
                  <a:srgbClr val="002060"/>
                </a:solidFill>
                <a:latin typeface="Assistant" panose="00000500000000000000" pitchFamily="2" charset="-79"/>
                <a:cs typeface="Assistant" panose="00000500000000000000" pitchFamily="2" charset="-79"/>
              </a:rPr>
              <a:t>3. ההצהרה </a:t>
            </a:r>
            <a:r>
              <a:rPr lang="he-IL" b="1" dirty="0"/>
              <a:t>הייתה </a:t>
            </a:r>
            <a:r>
              <a:rPr lang="he-IL" b="1" dirty="0">
                <a:highlight>
                  <a:srgbClr val="FFFF00"/>
                </a:highlight>
              </a:rPr>
              <a:t>מאוחר יותר למסמך </a:t>
            </a:r>
            <a:r>
              <a:rPr lang="he-IL" b="1" dirty="0">
                <a:solidFill>
                  <a:srgbClr val="002060"/>
                </a:solidFill>
                <a:highlight>
                  <a:srgbClr val="FFFF00"/>
                </a:highlight>
                <a:latin typeface="Assistant" panose="00000500000000000000" pitchFamily="2" charset="-79"/>
                <a:cs typeface="Assistant" panose="00000500000000000000" pitchFamily="2" charset="-79"/>
              </a:rPr>
              <a:t>יסוד </a:t>
            </a:r>
            <a:r>
              <a:rPr lang="he-IL" b="1" dirty="0">
                <a:solidFill>
                  <a:srgbClr val="002060"/>
                </a:solidFill>
                <a:latin typeface="Assistant" panose="00000500000000000000" pitchFamily="2" charset="-79"/>
                <a:cs typeface="Assistant" panose="00000500000000000000" pitchFamily="2" charset="-79"/>
              </a:rPr>
              <a:t>במתן</a:t>
            </a:r>
            <a:r>
              <a:rPr lang="he-IL" b="1" dirty="0">
                <a:solidFill>
                  <a:srgbClr val="002060"/>
                </a:solidFill>
                <a:uFill>
                  <a:noFill/>
                </a:uFill>
                <a:latin typeface="Assistant" panose="00000500000000000000" pitchFamily="2" charset="-79"/>
                <a:cs typeface="Assistant" panose="00000500000000000000" pitchFamily="2" charset="-79"/>
                <a:hlinkClick r:id="rId3">
                  <a:extLst>
                    <a:ext uri="{A12FA001-AC4F-418D-AE19-62706E023703}">
                      <ahyp:hlinkClr xmlns:ahyp="http://schemas.microsoft.com/office/drawing/2018/hyperlinkcolor" val="tx"/>
                    </a:ext>
                  </a:extLst>
                </a:hlinkClick>
              </a:rPr>
              <a:t> המנדט על </a:t>
            </a:r>
            <a:r>
              <a:rPr lang="he-IL" b="1" dirty="0">
                <a:solidFill>
                  <a:srgbClr val="002060"/>
                </a:solidFill>
                <a:latin typeface="Assistant" panose="00000500000000000000" pitchFamily="2" charset="-79"/>
                <a:cs typeface="Assistant" panose="00000500000000000000" pitchFamily="2" charset="-79"/>
              </a:rPr>
              <a:t>א"י לבריטניה על ידי</a:t>
            </a:r>
            <a:r>
              <a:rPr lang="he-IL" b="1" dirty="0">
                <a:solidFill>
                  <a:srgbClr val="002060"/>
                </a:solidFill>
                <a:uFill>
                  <a:noFill/>
                </a:uFill>
                <a:latin typeface="Assistant" panose="00000500000000000000" pitchFamily="2" charset="-79"/>
                <a:cs typeface="Assistant" panose="00000500000000000000" pitchFamily="2" charset="-79"/>
                <a:hlinkClick r:id="rId4">
                  <a:extLst>
                    <a:ext uri="{A12FA001-AC4F-418D-AE19-62706E023703}">
                      <ahyp:hlinkClr xmlns:ahyp="http://schemas.microsoft.com/office/drawing/2018/hyperlinkcolor" val="tx"/>
                    </a:ext>
                  </a:extLst>
                </a:hlinkClick>
              </a:rPr>
              <a:t> "חבר-הלאומים</a:t>
            </a:r>
            <a:r>
              <a:rPr lang="he-IL" b="1" dirty="0">
                <a:solidFill>
                  <a:srgbClr val="002060"/>
                </a:solidFill>
                <a:uFill>
                  <a:noFill/>
                </a:uFill>
                <a:latin typeface="Assistant" panose="00000500000000000000" pitchFamily="2" charset="-79"/>
                <a:cs typeface="Assistant" panose="00000500000000000000" pitchFamily="2" charset="-79"/>
              </a:rPr>
              <a:t>", ובהמשך בהחלטת החלוקה  של האו"ם </a:t>
            </a:r>
            <a:r>
              <a:rPr lang="he-IL" b="1" dirty="0" err="1">
                <a:solidFill>
                  <a:srgbClr val="002060"/>
                </a:solidFill>
                <a:uFill>
                  <a:noFill/>
                </a:uFill>
                <a:latin typeface="Assistant" panose="00000500000000000000" pitchFamily="2" charset="-79"/>
                <a:cs typeface="Assistant" panose="00000500000000000000" pitchFamily="2" charset="-79"/>
              </a:rPr>
              <a:t>מכט</a:t>
            </a:r>
            <a:r>
              <a:rPr lang="he-IL" b="1" dirty="0">
                <a:solidFill>
                  <a:srgbClr val="002060"/>
                </a:solidFill>
                <a:uFill>
                  <a:noFill/>
                </a:uFill>
                <a:latin typeface="Assistant" panose="00000500000000000000" pitchFamily="2" charset="-79"/>
                <a:cs typeface="Assistant" panose="00000500000000000000" pitchFamily="2" charset="-79"/>
              </a:rPr>
              <a:t>' בנובמבר 1947</a:t>
            </a:r>
            <a:r>
              <a:rPr lang="he-IL" b="1" dirty="0">
                <a:solidFill>
                  <a:srgbClr val="002060"/>
                </a:solidFill>
                <a:latin typeface="Assistant" panose="00000500000000000000" pitchFamily="2" charset="-79"/>
                <a:cs typeface="Assistant" panose="00000500000000000000" pitchFamily="2" charset="-79"/>
              </a:rPr>
              <a:t>.</a:t>
            </a:r>
          </a:p>
          <a:p>
            <a:pPr marL="0" indent="0" algn="l" rtl="0">
              <a:spcAft>
                <a:spcPts val="2133"/>
              </a:spcAft>
              <a:buNone/>
            </a:pPr>
            <a:endParaRPr lang="he-IL" sz="2933" dirty="0"/>
          </a:p>
        </p:txBody>
      </p:sp>
      <p:sp>
        <p:nvSpPr>
          <p:cNvPr id="3" name="סרט: נוטה כלפי מטה 2">
            <a:extLst>
              <a:ext uri="{FF2B5EF4-FFF2-40B4-BE49-F238E27FC236}">
                <a16:creationId xmlns:a16="http://schemas.microsoft.com/office/drawing/2014/main" id="{2881B06B-3017-424B-BB63-3EEC0927FC13}"/>
              </a:ext>
            </a:extLst>
          </p:cNvPr>
          <p:cNvSpPr/>
          <p:nvPr/>
        </p:nvSpPr>
        <p:spPr>
          <a:xfrm>
            <a:off x="993803" y="352185"/>
            <a:ext cx="10122432" cy="1041187"/>
          </a:xfrm>
          <a:prstGeom prst="ribbon">
            <a:avLst>
              <a:gd name="adj1" fmla="val 33333"/>
              <a:gd name="adj2" fmla="val 50000"/>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3733" b="1" dirty="0">
                <a:solidFill>
                  <a:schemeClr val="tx1"/>
                </a:solidFill>
                <a:latin typeface="Assistant" panose="00000500000000000000" pitchFamily="2" charset="-79"/>
                <a:ea typeface="David"/>
                <a:cs typeface="Assistant" panose="00000500000000000000" pitchFamily="2" charset="-79"/>
                <a:sym typeface="David"/>
              </a:rPr>
              <a:t>חשיבותה של ההצהרה:</a:t>
            </a:r>
          </a:p>
          <a:p>
            <a:pPr algn="ctr"/>
            <a:endParaRPr lang="he-IL" sz="2400" dirty="0"/>
          </a:p>
        </p:txBody>
      </p:sp>
      <p:pic>
        <p:nvPicPr>
          <p:cNvPr id="16386" name="Picture 2" descr="אותה עבירה, אותו בית משפט, באותו היום ושתי תוצאות שונות">
            <a:extLst>
              <a:ext uri="{FF2B5EF4-FFF2-40B4-BE49-F238E27FC236}">
                <a16:creationId xmlns:a16="http://schemas.microsoft.com/office/drawing/2014/main" id="{8B19F494-3E66-4519-99B8-B2519267C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1" y="4298951"/>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7D37D5CF-1301-4E5E-9BE9-08A498693713}"/>
              </a:ext>
            </a:extLst>
          </p:cNvPr>
          <p:cNvSpPr>
            <a:spLocks noGrp="1"/>
          </p:cNvSpPr>
          <p:nvPr>
            <p:ph type="body" idx="1"/>
          </p:nvPr>
        </p:nvSpPr>
        <p:spPr>
          <a:xfrm>
            <a:off x="3054555" y="1536634"/>
            <a:ext cx="7940821" cy="2946876"/>
          </a:xfrm>
        </p:spPr>
        <p:txBody>
          <a:bodyPr/>
          <a:lstStyle/>
          <a:p>
            <a:pPr marL="220128" indent="0">
              <a:buClr>
                <a:schemeClr val="dk1"/>
              </a:buClr>
              <a:buSzPts val="1000"/>
              <a:buNone/>
            </a:pPr>
            <a:endParaRPr lang="he-IL" sz="2667" b="1" dirty="0"/>
          </a:p>
          <a:p>
            <a:pPr marL="220128" indent="0">
              <a:buClr>
                <a:schemeClr val="dk1"/>
              </a:buClr>
              <a:buSzPts val="1000"/>
              <a:buNone/>
            </a:pPr>
            <a:r>
              <a:rPr lang="he-IL" b="1" dirty="0"/>
              <a:t>4. ההצהרה העניקה לתנועה הציונית </a:t>
            </a:r>
            <a:r>
              <a:rPr lang="he-IL" b="1" u="sng" dirty="0"/>
              <a:t>יוקרה רבה</a:t>
            </a:r>
            <a:r>
              <a:rPr lang="he-IL" b="1" dirty="0"/>
              <a:t>, העלתה את </a:t>
            </a:r>
            <a:r>
              <a:rPr lang="he-IL" b="1" u="sng" dirty="0"/>
              <a:t>מורל</a:t>
            </a:r>
            <a:r>
              <a:rPr lang="he-IL" b="1" dirty="0"/>
              <a:t> היהודים בתפוצות שונות, הפיחה בהם </a:t>
            </a:r>
            <a:r>
              <a:rPr lang="he-IL" b="1" u="sng" dirty="0"/>
              <a:t>תקווה</a:t>
            </a:r>
            <a:r>
              <a:rPr lang="he-IL" b="1" dirty="0"/>
              <a:t> להתחדשות עם ישראל בארצו, וסייעה ל</a:t>
            </a:r>
            <a:r>
              <a:rPr lang="he-IL" b="1" u="sng" dirty="0"/>
              <a:t>הגביר </a:t>
            </a:r>
            <a:r>
              <a:rPr lang="he-IL" b="1" dirty="0"/>
              <a:t>את העלייה ארצה. </a:t>
            </a:r>
          </a:p>
          <a:p>
            <a:endParaRPr lang="he-IL" dirty="0"/>
          </a:p>
        </p:txBody>
      </p:sp>
      <p:sp>
        <p:nvSpPr>
          <p:cNvPr id="4" name="סרט: נוטה כלפי מטה 3">
            <a:extLst>
              <a:ext uri="{FF2B5EF4-FFF2-40B4-BE49-F238E27FC236}">
                <a16:creationId xmlns:a16="http://schemas.microsoft.com/office/drawing/2014/main" id="{70205722-C660-4411-B4F2-6F12667F9E9E}"/>
              </a:ext>
            </a:extLst>
          </p:cNvPr>
          <p:cNvSpPr/>
          <p:nvPr/>
        </p:nvSpPr>
        <p:spPr>
          <a:xfrm>
            <a:off x="993803" y="352185"/>
            <a:ext cx="10122432" cy="1041187"/>
          </a:xfrm>
          <a:prstGeom prst="ribbon">
            <a:avLst>
              <a:gd name="adj1" fmla="val 33333"/>
              <a:gd name="adj2" fmla="val 50000"/>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3733" b="1" dirty="0">
                <a:solidFill>
                  <a:schemeClr val="tx1"/>
                </a:solidFill>
                <a:latin typeface="Assistant" panose="00000500000000000000" pitchFamily="2" charset="-79"/>
                <a:ea typeface="David"/>
                <a:cs typeface="Assistant" panose="00000500000000000000" pitchFamily="2" charset="-79"/>
                <a:sym typeface="David"/>
              </a:rPr>
              <a:t>חשיבותה של ההצהרה:</a:t>
            </a:r>
          </a:p>
          <a:p>
            <a:pPr algn="ctr"/>
            <a:endParaRPr lang="he-IL" sz="2400" dirty="0"/>
          </a:p>
        </p:txBody>
      </p:sp>
      <p:pic>
        <p:nvPicPr>
          <p:cNvPr id="14338" name="Picture 2" descr="שם קוד: גאווה יהודית&quot;">
            <a:extLst>
              <a:ext uri="{FF2B5EF4-FFF2-40B4-BE49-F238E27FC236}">
                <a16:creationId xmlns:a16="http://schemas.microsoft.com/office/drawing/2014/main" id="{0C53D3E6-E907-4A5B-A9FA-FF39477FE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5" y="2688099"/>
            <a:ext cx="3352800" cy="24257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7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descr="תמונות מגניבות">
            <a:extLst>
              <a:ext uri="{FF2B5EF4-FFF2-40B4-BE49-F238E27FC236}">
                <a16:creationId xmlns:a16="http://schemas.microsoft.com/office/drawing/2014/main" id="{BA9EBC1F-2BFB-46D9-A4EF-E8B819BFC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702"/>
            <a:ext cx="10894141" cy="6394092"/>
          </a:xfrm>
          <a:prstGeom prst="rect">
            <a:avLst/>
          </a:prstGeom>
          <a:noFill/>
          <a:extLst>
            <a:ext uri="{909E8E84-426E-40DD-AFC4-6F175D3DCCD1}">
              <a14:hiddenFill xmlns:a14="http://schemas.microsoft.com/office/drawing/2010/main">
                <a:solidFill>
                  <a:srgbClr val="FFFFFF"/>
                </a:solidFill>
              </a14:hiddenFill>
            </a:ext>
          </a:extLst>
        </p:spPr>
      </p:pic>
      <p:sp>
        <p:nvSpPr>
          <p:cNvPr id="152" name="Google Shape;152;p29"/>
          <p:cNvSpPr txBox="1">
            <a:spLocks noGrp="1"/>
          </p:cNvSpPr>
          <p:nvPr>
            <p:ph type="body" idx="1"/>
          </p:nvPr>
        </p:nvSpPr>
        <p:spPr>
          <a:xfrm>
            <a:off x="620434" y="1973843"/>
            <a:ext cx="9928577" cy="5610909"/>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r>
              <a:rPr lang="he-IL" b="1" dirty="0">
                <a:solidFill>
                  <a:srgbClr val="D3760F"/>
                </a:solidFill>
                <a:ea typeface="David"/>
                <a:sym typeface="David"/>
              </a:rPr>
              <a:t> מהי לדעתכן </a:t>
            </a:r>
            <a:r>
              <a:rPr lang="he-IL" b="1" dirty="0" err="1">
                <a:solidFill>
                  <a:srgbClr val="D3760F"/>
                </a:solidFill>
                <a:ea typeface="David"/>
                <a:sym typeface="David"/>
              </a:rPr>
              <a:t>תגוב</a:t>
            </a:r>
            <a:r>
              <a:rPr lang="iw" b="1" dirty="0">
                <a:solidFill>
                  <a:srgbClr val="D3760F"/>
                </a:solidFill>
                <a:ea typeface="David"/>
                <a:sym typeface="David"/>
              </a:rPr>
              <a:t>ת </a:t>
            </a:r>
            <a:r>
              <a:rPr lang="he-IL" b="1" dirty="0">
                <a:solidFill>
                  <a:srgbClr val="D3760F"/>
                </a:solidFill>
                <a:ea typeface="David"/>
                <a:sym typeface="David"/>
              </a:rPr>
              <a:t>ה</a:t>
            </a:r>
            <a:r>
              <a:rPr lang="iw" b="1" dirty="0">
                <a:solidFill>
                  <a:srgbClr val="D3760F"/>
                </a:solidFill>
                <a:ea typeface="David"/>
                <a:sym typeface="David"/>
              </a:rPr>
              <a:t>יהודי</a:t>
            </a:r>
            <a:r>
              <a:rPr lang="he-IL" b="1" dirty="0">
                <a:solidFill>
                  <a:srgbClr val="D3760F"/>
                </a:solidFill>
                <a:ea typeface="David"/>
                <a:sym typeface="David"/>
              </a:rPr>
              <a:t>ם</a:t>
            </a:r>
            <a:r>
              <a:rPr lang="iw" b="1" dirty="0">
                <a:solidFill>
                  <a:srgbClr val="D3760F"/>
                </a:solidFill>
                <a:ea typeface="David"/>
                <a:sym typeface="David"/>
              </a:rPr>
              <a:t> להצהרת בלפור</a:t>
            </a:r>
            <a:r>
              <a:rPr lang="he-IL" b="1" dirty="0">
                <a:solidFill>
                  <a:srgbClr val="D3760F"/>
                </a:solidFill>
                <a:ea typeface="David"/>
                <a:sym typeface="David"/>
              </a:rPr>
              <a:t>, אז - והיום</a:t>
            </a:r>
            <a:r>
              <a:rPr lang="iw" b="1" dirty="0">
                <a:solidFill>
                  <a:srgbClr val="D3760F"/>
                </a:solidFill>
                <a:ea typeface="David"/>
                <a:sym typeface="David"/>
              </a:rPr>
              <a:t>:</a:t>
            </a:r>
            <a:endParaRPr b="1" dirty="0">
              <a:ea typeface="David"/>
              <a:sym typeface="Davi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9"/>
          <p:cNvSpPr txBox="1">
            <a:spLocks noGrp="1"/>
          </p:cNvSpPr>
          <p:nvPr>
            <p:ph type="body" idx="1"/>
          </p:nvPr>
        </p:nvSpPr>
        <p:spPr>
          <a:xfrm>
            <a:off x="1131712" y="623546"/>
            <a:ext cx="9928577" cy="5610909"/>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r>
              <a:rPr lang="he-IL" b="1" dirty="0">
                <a:solidFill>
                  <a:srgbClr val="D3760F"/>
                </a:solidFill>
                <a:ea typeface="David"/>
                <a:sym typeface="David"/>
              </a:rPr>
              <a:t> </a:t>
            </a:r>
            <a:r>
              <a:rPr lang="he-IL" b="1" dirty="0" err="1">
                <a:solidFill>
                  <a:srgbClr val="D3760F"/>
                </a:solidFill>
                <a:ea typeface="David"/>
                <a:sym typeface="David"/>
              </a:rPr>
              <a:t>תגוב</a:t>
            </a:r>
            <a:r>
              <a:rPr lang="iw" b="1" dirty="0">
                <a:solidFill>
                  <a:srgbClr val="D3760F"/>
                </a:solidFill>
                <a:ea typeface="David"/>
                <a:sym typeface="David"/>
              </a:rPr>
              <a:t>ת </a:t>
            </a:r>
            <a:r>
              <a:rPr lang="he-IL" b="1" dirty="0">
                <a:solidFill>
                  <a:srgbClr val="D3760F"/>
                </a:solidFill>
                <a:ea typeface="David"/>
                <a:sym typeface="David"/>
              </a:rPr>
              <a:t>ה</a:t>
            </a:r>
            <a:r>
              <a:rPr lang="iw" b="1" dirty="0">
                <a:solidFill>
                  <a:srgbClr val="D3760F"/>
                </a:solidFill>
                <a:ea typeface="David"/>
                <a:sym typeface="David"/>
              </a:rPr>
              <a:t>יהודי</a:t>
            </a:r>
            <a:r>
              <a:rPr lang="he-IL" b="1" dirty="0">
                <a:solidFill>
                  <a:srgbClr val="D3760F"/>
                </a:solidFill>
                <a:ea typeface="David"/>
                <a:sym typeface="David"/>
              </a:rPr>
              <a:t>ם</a:t>
            </a:r>
            <a:r>
              <a:rPr lang="iw" b="1" dirty="0">
                <a:solidFill>
                  <a:srgbClr val="D3760F"/>
                </a:solidFill>
                <a:ea typeface="David"/>
                <a:sym typeface="David"/>
              </a:rPr>
              <a:t> להצהרת בלפור</a:t>
            </a:r>
            <a:r>
              <a:rPr lang="he-IL" b="1" dirty="0">
                <a:solidFill>
                  <a:srgbClr val="D3760F"/>
                </a:solidFill>
                <a:ea typeface="David"/>
                <a:sym typeface="David"/>
              </a:rPr>
              <a:t>, אז - והיום</a:t>
            </a:r>
            <a:r>
              <a:rPr lang="iw" b="1" dirty="0">
                <a:solidFill>
                  <a:srgbClr val="D3760F"/>
                </a:solidFill>
                <a:ea typeface="David"/>
                <a:sym typeface="David"/>
              </a:rPr>
              <a:t>:</a:t>
            </a:r>
            <a:endParaRPr b="1" dirty="0">
              <a:ea typeface="David"/>
              <a:sym typeface="David"/>
            </a:endParaRPr>
          </a:p>
          <a:p>
            <a:pPr indent="-609585">
              <a:buClr>
                <a:schemeClr val="dk1"/>
              </a:buClr>
              <a:buSzPts val="1100"/>
              <a:buFont typeface="Wingdings" panose="05000000000000000000" pitchFamily="2" charset="2"/>
              <a:buChar char="q"/>
            </a:pPr>
            <a:r>
              <a:rPr lang="iw" b="1" dirty="0"/>
              <a:t>ההצהרה התקבלה בהתרגשות רבה בקרב חברי התנועה הציונית ברחבי העולם</a:t>
            </a:r>
            <a:r>
              <a:rPr lang="he-IL" b="1" dirty="0"/>
              <a:t>.</a:t>
            </a:r>
          </a:p>
          <a:p>
            <a:pPr marL="0" indent="0">
              <a:buClr>
                <a:schemeClr val="dk1"/>
              </a:buClr>
              <a:buSzPts val="1100"/>
              <a:buNone/>
            </a:pPr>
            <a:endParaRPr lang="he-IL" sz="1067" b="1" dirty="0"/>
          </a:p>
          <a:p>
            <a:pPr indent="-609585">
              <a:buClr>
                <a:schemeClr val="dk1"/>
              </a:buClr>
              <a:buSzPts val="1100"/>
              <a:buFont typeface="Wingdings" panose="05000000000000000000" pitchFamily="2" charset="2"/>
              <a:buChar char="q"/>
            </a:pPr>
            <a:r>
              <a:rPr lang="iw" b="1" dirty="0"/>
              <a:t>היו שהשוו אותה </a:t>
            </a:r>
            <a:r>
              <a:rPr lang="he-IL" b="1" dirty="0">
                <a:solidFill>
                  <a:srgbClr val="0070C0"/>
                </a:solidFill>
                <a:latin typeface="+mj-lt"/>
                <a:cs typeface="+mn-cs"/>
              </a:rPr>
              <a:t>להצהרת כורש</a:t>
            </a:r>
            <a:endParaRPr lang="he-IL" b="1" dirty="0">
              <a:solidFill>
                <a:srgbClr val="D3760F"/>
              </a:solidFill>
              <a:latin typeface="+mj-lt"/>
              <a:cs typeface="+mn-cs"/>
            </a:endParaRPr>
          </a:p>
          <a:p>
            <a:pPr marL="0" indent="0">
              <a:buClr>
                <a:schemeClr val="dk1"/>
              </a:buClr>
              <a:buSzPts val="1100"/>
              <a:buNone/>
            </a:pPr>
            <a:endParaRPr lang="he-IL" sz="1067" b="1" dirty="0"/>
          </a:p>
          <a:p>
            <a:pPr indent="-609585">
              <a:buClr>
                <a:schemeClr val="dk1"/>
              </a:buClr>
              <a:buSzPts val="1100"/>
              <a:buFont typeface="Wingdings" panose="05000000000000000000" pitchFamily="2" charset="2"/>
              <a:buChar char="q"/>
            </a:pPr>
            <a:r>
              <a:rPr lang="he-IL" b="1" dirty="0"/>
              <a:t>רבים עלו לארץ ישראל (עליה שלישית) </a:t>
            </a:r>
            <a:endParaRPr lang="he-IL" b="1" dirty="0">
              <a:solidFill>
                <a:srgbClr val="D3760F"/>
              </a:solidFill>
            </a:endParaRPr>
          </a:p>
          <a:p>
            <a:pPr marL="0" indent="0">
              <a:buClr>
                <a:schemeClr val="dk1"/>
              </a:buClr>
              <a:buSzPts val="1100"/>
              <a:buNone/>
            </a:pPr>
            <a:endParaRPr lang="he-IL" sz="1067" b="1" dirty="0">
              <a:solidFill>
                <a:srgbClr val="D3760F"/>
              </a:solidFill>
            </a:endParaRPr>
          </a:p>
          <a:p>
            <a:pPr indent="-609585">
              <a:buClr>
                <a:schemeClr val="dk1"/>
              </a:buClr>
              <a:buSzPts val="1100"/>
              <a:buFont typeface="Wingdings" panose="05000000000000000000" pitchFamily="2" charset="2"/>
              <a:buChar char="q"/>
            </a:pPr>
            <a:r>
              <a:rPr lang="he-IL" b="1" dirty="0"/>
              <a:t>מאז ועד היום יהודים מציינים את הצהרת בלפור כאירוע מכונן.</a:t>
            </a:r>
            <a:endParaRPr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6" name="מלבן 5">
            <a:extLst>
              <a:ext uri="{FF2B5EF4-FFF2-40B4-BE49-F238E27FC236}">
                <a16:creationId xmlns:a16="http://schemas.microsoft.com/office/drawing/2014/main" id="{C92BDB22-6605-4744-861F-C076FB445ED8}"/>
              </a:ext>
            </a:extLst>
          </p:cNvPr>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7" name="בועת מחשבה: ענן 6">
            <a:extLst>
              <a:ext uri="{FF2B5EF4-FFF2-40B4-BE49-F238E27FC236}">
                <a16:creationId xmlns:a16="http://schemas.microsoft.com/office/drawing/2014/main" id="{502899E4-2049-4C68-A3D3-81A18F36C337}"/>
              </a:ext>
            </a:extLst>
          </p:cNvPr>
          <p:cNvSpPr/>
          <p:nvPr/>
        </p:nvSpPr>
        <p:spPr>
          <a:xfrm>
            <a:off x="6815126" y="396738"/>
            <a:ext cx="4957529" cy="3139807"/>
          </a:xfrm>
          <a:prstGeom prst="cloudCallout">
            <a:avLst>
              <a:gd name="adj1" fmla="val -50046"/>
              <a:gd name="adj2" fmla="val 53769"/>
            </a:avLst>
          </a:prstGeom>
        </p:spPr>
        <p:style>
          <a:lnRef idx="3">
            <a:schemeClr val="lt1"/>
          </a:lnRef>
          <a:fillRef idx="1">
            <a:schemeClr val="accent3"/>
          </a:fillRef>
          <a:effectRef idx="1">
            <a:schemeClr val="accent3"/>
          </a:effectRef>
          <a:fontRef idx="minor">
            <a:schemeClr val="lt1"/>
          </a:fontRef>
        </p:style>
        <p:txBody>
          <a:bodyPr rtlCol="1" anchor="ctr"/>
          <a:lstStyle/>
          <a:p>
            <a:pPr marR="295191" algn="ctr" fontAlgn="base"/>
            <a:endParaRPr lang="he-IL" sz="4267" b="1" dirty="0">
              <a:solidFill>
                <a:schemeClr val="tx1"/>
              </a:solidFill>
            </a:endParaRPr>
          </a:p>
          <a:p>
            <a:pPr marR="295191" algn="ctr" fontAlgn="base"/>
            <a:r>
              <a:rPr lang="he-IL" sz="4267" b="1" dirty="0">
                <a:solidFill>
                  <a:schemeClr val="tx1"/>
                </a:solidFill>
              </a:rPr>
              <a:t>מתי לדעתך פורסמה מודעה זו?</a:t>
            </a:r>
            <a:br>
              <a:rPr lang="he-IL" sz="4267" dirty="0">
                <a:solidFill>
                  <a:schemeClr val="tx1"/>
                </a:solidFill>
              </a:rPr>
            </a:br>
            <a:endParaRPr lang="he-IL" sz="4267" dirty="0">
              <a:solidFill>
                <a:schemeClr val="tx1"/>
              </a:solidFill>
            </a:endParaRPr>
          </a:p>
        </p:txBody>
      </p:sp>
      <p:pic>
        <p:nvPicPr>
          <p:cNvPr id="8" name="תמונה 7">
            <a:extLst>
              <a:ext uri="{FF2B5EF4-FFF2-40B4-BE49-F238E27FC236}">
                <a16:creationId xmlns:a16="http://schemas.microsoft.com/office/drawing/2014/main" id="{94CC4F32-5318-4719-8AD1-035E89575F02}"/>
              </a:ext>
            </a:extLst>
          </p:cNvPr>
          <p:cNvPicPr>
            <a:picLocks noChangeAspect="1"/>
          </p:cNvPicPr>
          <p:nvPr/>
        </p:nvPicPr>
        <p:blipFill>
          <a:blip r:embed="rId3"/>
          <a:stretch>
            <a:fillRect/>
          </a:stretch>
        </p:blipFill>
        <p:spPr>
          <a:xfrm>
            <a:off x="355385" y="2248171"/>
            <a:ext cx="6104355" cy="4234895"/>
          </a:xfrm>
          <a:prstGeom prst="rect">
            <a:avLst/>
          </a:prstGeom>
        </p:spPr>
      </p:pic>
    </p:spTree>
    <p:extLst>
      <p:ext uri="{BB962C8B-B14F-4D97-AF65-F5344CB8AC3E}">
        <p14:creationId xmlns:p14="http://schemas.microsoft.com/office/powerpoint/2010/main" val="1989916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בועת מחשבה: ענן 4">
            <a:extLst>
              <a:ext uri="{FF2B5EF4-FFF2-40B4-BE49-F238E27FC236}">
                <a16:creationId xmlns:a16="http://schemas.microsoft.com/office/drawing/2014/main" id="{620C520A-863C-4645-B947-E42701C0ACA6}"/>
              </a:ext>
            </a:extLst>
          </p:cNvPr>
          <p:cNvSpPr/>
          <p:nvPr/>
        </p:nvSpPr>
        <p:spPr>
          <a:xfrm>
            <a:off x="285344" y="274083"/>
            <a:ext cx="5299259" cy="4213611"/>
          </a:xfrm>
          <a:prstGeom prst="cloudCallout">
            <a:avLst>
              <a:gd name="adj1" fmla="val 55100"/>
              <a:gd name="adj2" fmla="val 54298"/>
            </a:avLst>
          </a:prstGeom>
        </p:spPr>
        <p:style>
          <a:lnRef idx="3">
            <a:schemeClr val="lt1"/>
          </a:lnRef>
          <a:fillRef idx="1">
            <a:schemeClr val="accent3"/>
          </a:fillRef>
          <a:effectRef idx="1">
            <a:schemeClr val="accent3"/>
          </a:effectRef>
          <a:fontRef idx="minor">
            <a:schemeClr val="lt1"/>
          </a:fontRef>
        </p:style>
        <p:txBody>
          <a:bodyPr rtlCol="1" anchor="ctr"/>
          <a:lstStyle/>
          <a:p>
            <a:pPr marR="295191" algn="ctr" fontAlgn="base"/>
            <a:endParaRPr lang="he-IL" sz="4267" b="1" dirty="0">
              <a:solidFill>
                <a:schemeClr val="tx1"/>
              </a:solidFill>
            </a:endParaRPr>
          </a:p>
          <a:p>
            <a:pPr marR="295191" algn="ctr" fontAlgn="base"/>
            <a:r>
              <a:rPr lang="he-IL" sz="2933" b="1" dirty="0">
                <a:solidFill>
                  <a:schemeClr val="tx1"/>
                </a:solidFill>
              </a:rPr>
              <a:t>מהם הסממנים החגיגיים שנבחרו על מנת לציין את חשיבותה של ההצהרה במושבה ראשון לציון?</a:t>
            </a:r>
            <a:br>
              <a:rPr lang="he-IL" sz="4000" dirty="0">
                <a:solidFill>
                  <a:schemeClr val="tx1"/>
                </a:solidFill>
              </a:rPr>
            </a:br>
            <a:endParaRPr lang="he-IL" sz="4000" dirty="0">
              <a:solidFill>
                <a:schemeClr val="tx1"/>
              </a:solidFill>
            </a:endParaRPr>
          </a:p>
        </p:txBody>
      </p:sp>
      <p:sp>
        <p:nvSpPr>
          <p:cNvPr id="6" name="תיבת טקסט 5">
            <a:extLst>
              <a:ext uri="{FF2B5EF4-FFF2-40B4-BE49-F238E27FC236}">
                <a16:creationId xmlns:a16="http://schemas.microsoft.com/office/drawing/2014/main" id="{5BA2A7B6-FEDB-4465-A6B0-F158BA2F4112}"/>
              </a:ext>
            </a:extLst>
          </p:cNvPr>
          <p:cNvSpPr txBox="1"/>
          <p:nvPr/>
        </p:nvSpPr>
        <p:spPr>
          <a:xfrm>
            <a:off x="11007165" y="274083"/>
            <a:ext cx="1095172" cy="584775"/>
          </a:xfrm>
          <a:prstGeom prst="rect">
            <a:avLst/>
          </a:prstGeom>
          <a:noFill/>
        </p:spPr>
        <p:txBody>
          <a:bodyPr wrap="none" rtlCol="1">
            <a:spAutoFit/>
          </a:bodyPr>
          <a:lstStyle/>
          <a:p>
            <a:r>
              <a:rPr lang="he-IL" sz="3200" b="1" dirty="0"/>
              <a:t>1918</a:t>
            </a:r>
          </a:p>
        </p:txBody>
      </p:sp>
      <p:pic>
        <p:nvPicPr>
          <p:cNvPr id="7" name="תמונה 6">
            <a:extLst>
              <a:ext uri="{FF2B5EF4-FFF2-40B4-BE49-F238E27FC236}">
                <a16:creationId xmlns:a16="http://schemas.microsoft.com/office/drawing/2014/main" id="{8D604A78-BE33-4F91-A020-56910191DECF}"/>
              </a:ext>
            </a:extLst>
          </p:cNvPr>
          <p:cNvPicPr>
            <a:picLocks noChangeAspect="1"/>
          </p:cNvPicPr>
          <p:nvPr/>
        </p:nvPicPr>
        <p:blipFill rotWithShape="1">
          <a:blip r:embed="rId2"/>
          <a:srcRect l="16583" r="16466"/>
          <a:stretch/>
        </p:blipFill>
        <p:spPr>
          <a:xfrm>
            <a:off x="6242996" y="1118535"/>
            <a:ext cx="5644408" cy="5620491"/>
          </a:xfrm>
          <a:prstGeom prst="rect">
            <a:avLst/>
          </a:prstGeom>
        </p:spPr>
      </p:pic>
    </p:spTree>
    <p:extLst>
      <p:ext uri="{BB962C8B-B14F-4D97-AF65-F5344CB8AC3E}">
        <p14:creationId xmlns:p14="http://schemas.microsoft.com/office/powerpoint/2010/main" val="4132332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026" name="Picture 2" descr="תוצאת תמונה עבור הצהרת בלפור">
            <a:extLst>
              <a:ext uri="{FF2B5EF4-FFF2-40B4-BE49-F238E27FC236}">
                <a16:creationId xmlns:a16="http://schemas.microsoft.com/office/drawing/2014/main" id="{5EB4AC21-BB85-410A-841C-FAB7C9A90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65" y="1289330"/>
            <a:ext cx="3881600" cy="5365351"/>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C92BDB22-6605-4744-861F-C076FB445ED8}"/>
              </a:ext>
            </a:extLst>
          </p:cNvPr>
          <p:cNvSpPr/>
          <p:nvPr/>
        </p:nvSpPr>
        <p:spPr>
          <a:xfrm>
            <a:off x="81963" y="-10207"/>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5" name="בועת מחשבה: ענן 4">
            <a:extLst>
              <a:ext uri="{FF2B5EF4-FFF2-40B4-BE49-F238E27FC236}">
                <a16:creationId xmlns:a16="http://schemas.microsoft.com/office/drawing/2014/main" id="{109622F6-83AC-498A-A039-3D3CE4EBF334}"/>
              </a:ext>
            </a:extLst>
          </p:cNvPr>
          <p:cNvSpPr/>
          <p:nvPr/>
        </p:nvSpPr>
        <p:spPr>
          <a:xfrm>
            <a:off x="4282569" y="1185302"/>
            <a:ext cx="7667967" cy="4466983"/>
          </a:xfrm>
          <a:prstGeom prst="cloudCallout">
            <a:avLst>
              <a:gd name="adj1" fmla="val -48313"/>
              <a:gd name="adj2" fmla="val 55049"/>
            </a:avLst>
          </a:prstGeom>
        </p:spPr>
        <p:style>
          <a:lnRef idx="3">
            <a:schemeClr val="lt1"/>
          </a:lnRef>
          <a:fillRef idx="1">
            <a:schemeClr val="accent3"/>
          </a:fillRef>
          <a:effectRef idx="1">
            <a:schemeClr val="accent3"/>
          </a:effectRef>
          <a:fontRef idx="minor">
            <a:schemeClr val="lt1"/>
          </a:fontRef>
        </p:style>
        <p:txBody>
          <a:bodyPr rtlCol="1" anchor="ctr"/>
          <a:lstStyle/>
          <a:p>
            <a:pPr marR="295191" algn="ctr" fontAlgn="base"/>
            <a:endParaRPr lang="he-IL" sz="4267" b="1" dirty="0">
              <a:solidFill>
                <a:schemeClr val="tx1"/>
              </a:solidFill>
            </a:endParaRPr>
          </a:p>
          <a:p>
            <a:pPr marR="295191" algn="ctr" fontAlgn="base"/>
            <a:r>
              <a:rPr lang="he-IL" sz="4267" b="1" dirty="0">
                <a:solidFill>
                  <a:schemeClr val="tx1"/>
                </a:solidFill>
              </a:rPr>
              <a:t>מהם הסממנים החגיגיים שנבחרו על מנת לציין את חשיבותה של ההצהרה בחיפה?</a:t>
            </a:r>
            <a:br>
              <a:rPr lang="he-IL" sz="4267" dirty="0">
                <a:solidFill>
                  <a:schemeClr val="tx1"/>
                </a:solidFill>
              </a:rPr>
            </a:br>
            <a:endParaRPr lang="he-IL" sz="4267" dirty="0">
              <a:solidFill>
                <a:schemeClr val="tx1"/>
              </a:solidFill>
            </a:endParaRPr>
          </a:p>
        </p:txBody>
      </p:sp>
      <p:sp>
        <p:nvSpPr>
          <p:cNvPr id="3" name="תיבת טקסט 2">
            <a:extLst>
              <a:ext uri="{FF2B5EF4-FFF2-40B4-BE49-F238E27FC236}">
                <a16:creationId xmlns:a16="http://schemas.microsoft.com/office/drawing/2014/main" id="{EE482DBE-8AAA-4A83-B712-12DBB20F4264}"/>
              </a:ext>
            </a:extLst>
          </p:cNvPr>
          <p:cNvSpPr txBox="1"/>
          <p:nvPr/>
        </p:nvSpPr>
        <p:spPr>
          <a:xfrm>
            <a:off x="1984941" y="598311"/>
            <a:ext cx="1095172" cy="584775"/>
          </a:xfrm>
          <a:prstGeom prst="rect">
            <a:avLst/>
          </a:prstGeom>
          <a:noFill/>
        </p:spPr>
        <p:txBody>
          <a:bodyPr wrap="none" rtlCol="1">
            <a:spAutoFit/>
          </a:bodyPr>
          <a:lstStyle/>
          <a:p>
            <a:r>
              <a:rPr lang="he-IL" sz="3200" b="1" dirty="0"/>
              <a:t>1918</a:t>
            </a:r>
          </a:p>
        </p:txBody>
      </p:sp>
    </p:spTree>
    <p:extLst>
      <p:ext uri="{BB962C8B-B14F-4D97-AF65-F5344CB8AC3E}">
        <p14:creationId xmlns:p14="http://schemas.microsoft.com/office/powerpoint/2010/main" val="57540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5" name="Google Shape;75;p13"/>
          <p:cNvSpPr txBox="1">
            <a:spLocks noGrp="1"/>
          </p:cNvSpPr>
          <p:nvPr>
            <p:ph type="sldNum" idx="12"/>
          </p:nvPr>
        </p:nvSpPr>
        <p:spPr>
          <a:xfrm>
            <a:off x="11307445" y="6333135"/>
            <a:ext cx="731600" cy="524800"/>
          </a:xfrm>
          <a:prstGeom prst="rect">
            <a:avLst/>
          </a:prstGeom>
        </p:spPr>
        <p:txBody>
          <a:bodyPr spcFirstLastPara="1" vert="horz" wrap="square" lIns="0" tIns="0" rIns="0" bIns="0" rtlCol="1" anchor="ctr" anchorCtr="0">
            <a:noAutofit/>
          </a:bodyPr>
          <a:lstStyle/>
          <a:p>
            <a:pPr algn="r" rtl="0"/>
            <a:fld id="{00000000-1234-1234-1234-123412341234}" type="slidenum">
              <a:rPr lang="en"/>
              <a:pPr algn="r" rtl="0"/>
              <a:t>4</a:t>
            </a:fld>
            <a:endParaRPr/>
          </a:p>
        </p:txBody>
      </p:sp>
      <p:pic>
        <p:nvPicPr>
          <p:cNvPr id="77" name="Google Shape;77;p13"/>
          <p:cNvPicPr preferRelativeResize="0"/>
          <p:nvPr/>
        </p:nvPicPr>
        <p:blipFill>
          <a:blip r:embed="rId3">
            <a:alphaModFix/>
          </a:blip>
          <a:stretch>
            <a:fillRect/>
          </a:stretch>
        </p:blipFill>
        <p:spPr>
          <a:xfrm>
            <a:off x="9315983" y="321231"/>
            <a:ext cx="338067" cy="351533"/>
          </a:xfrm>
          <a:prstGeom prst="rect">
            <a:avLst/>
          </a:prstGeom>
          <a:noFill/>
          <a:ln>
            <a:noFill/>
          </a:ln>
        </p:spPr>
      </p:pic>
      <p:sp>
        <p:nvSpPr>
          <p:cNvPr id="3" name="כותרת 2">
            <a:extLst>
              <a:ext uri="{FF2B5EF4-FFF2-40B4-BE49-F238E27FC236}">
                <a16:creationId xmlns:a16="http://schemas.microsoft.com/office/drawing/2014/main" id="{C34EE2C1-1D94-4C55-83BE-83E22CB22F75}"/>
              </a:ext>
            </a:extLst>
          </p:cNvPr>
          <p:cNvSpPr>
            <a:spLocks noGrp="1"/>
          </p:cNvSpPr>
          <p:nvPr>
            <p:ph type="title"/>
          </p:nvPr>
        </p:nvSpPr>
        <p:spPr/>
        <p:txBody>
          <a:bodyPr/>
          <a:lstStyle/>
          <a:p>
            <a:pPr algn="ctr"/>
            <a:r>
              <a:rPr lang="he-IL" dirty="0"/>
              <a:t>שלום כולן!</a:t>
            </a:r>
          </a:p>
        </p:txBody>
      </p:sp>
      <p:pic>
        <p:nvPicPr>
          <p:cNvPr id="9" name="Picture 2" descr="תוצאת תמונה עבור בלפור">
            <a:extLst>
              <a:ext uri="{FF2B5EF4-FFF2-40B4-BE49-F238E27FC236}">
                <a16:creationId xmlns:a16="http://schemas.microsoft.com/office/drawing/2014/main" id="{98E5955B-BF0E-4D53-8AA7-B2A392ACA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191" y="672765"/>
            <a:ext cx="1263651" cy="160655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C4949341-7F7B-4DF9-B0C8-5171E3E06CCD}"/>
              </a:ext>
            </a:extLst>
          </p:cNvPr>
          <p:cNvSpPr/>
          <p:nvPr/>
        </p:nvSpPr>
        <p:spPr>
          <a:xfrm>
            <a:off x="1054233" y="1613895"/>
            <a:ext cx="6096000" cy="4687950"/>
          </a:xfrm>
          <a:prstGeom prst="rect">
            <a:avLst/>
          </a:prstGeom>
        </p:spPr>
        <p:txBody>
          <a:bodyPr>
            <a:spAutoFit/>
          </a:bodyPr>
          <a:lstStyle/>
          <a:p>
            <a:pPr algn="ctr"/>
            <a:r>
              <a:rPr lang="he-IL" sz="3733" b="1" dirty="0">
                <a:latin typeface="Gisha" panose="020B0502040204020203" pitchFamily="34" charset="-79"/>
                <a:cs typeface="Gisha" panose="020B0502040204020203" pitchFamily="34" charset="-79"/>
              </a:rPr>
              <a:t>בשיעור הקרוב נעבור מתקופת השלטון העות'מאני לתקופת השלטון הבריטי פה בארץ, </a:t>
            </a:r>
            <a:r>
              <a:rPr lang="he-IL" sz="3733" dirty="0">
                <a:latin typeface="Gisha" panose="020B0502040204020203" pitchFamily="34" charset="-79"/>
                <a:cs typeface="Gisha" panose="020B0502040204020203" pitchFamily="34" charset="-79"/>
              </a:rPr>
              <a:t>המעבר מתרחש במהלך מלחמת העולם הראשונה (1914-19), נצפה במפה המתארת את תמונת השליטה באותה תקופה....</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9;p30" descr="מכורתי.jpg">
            <a:extLst>
              <a:ext uri="{FF2B5EF4-FFF2-40B4-BE49-F238E27FC236}">
                <a16:creationId xmlns:a16="http://schemas.microsoft.com/office/drawing/2014/main" id="{4DC88A3A-9855-4B3D-A0B5-7982C9CFA777}"/>
              </a:ext>
            </a:extLst>
          </p:cNvPr>
          <p:cNvPicPr preferRelativeResize="0"/>
          <p:nvPr/>
        </p:nvPicPr>
        <p:blipFill>
          <a:blip r:embed="rId2">
            <a:alphaModFix/>
          </a:blip>
          <a:stretch>
            <a:fillRect/>
          </a:stretch>
        </p:blipFill>
        <p:spPr>
          <a:xfrm>
            <a:off x="7516305" y="43834"/>
            <a:ext cx="4552752" cy="6770333"/>
          </a:xfrm>
          <a:prstGeom prst="rect">
            <a:avLst/>
          </a:prstGeom>
          <a:noFill/>
          <a:ln>
            <a:noFill/>
          </a:ln>
        </p:spPr>
      </p:pic>
      <p:sp>
        <p:nvSpPr>
          <p:cNvPr id="6" name="בועת מחשבה: ענן 5">
            <a:extLst>
              <a:ext uri="{FF2B5EF4-FFF2-40B4-BE49-F238E27FC236}">
                <a16:creationId xmlns:a16="http://schemas.microsoft.com/office/drawing/2014/main" id="{4EC53B81-0433-4957-96DC-F97CDDD87BCF}"/>
              </a:ext>
            </a:extLst>
          </p:cNvPr>
          <p:cNvSpPr/>
          <p:nvPr/>
        </p:nvSpPr>
        <p:spPr>
          <a:xfrm>
            <a:off x="349385" y="1278586"/>
            <a:ext cx="6731215" cy="4137956"/>
          </a:xfrm>
          <a:prstGeom prst="cloudCallout">
            <a:avLst>
              <a:gd name="adj1" fmla="val 52836"/>
              <a:gd name="adj2" fmla="val 45836"/>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altLang="he-IL" sz="3733" b="1" dirty="0">
                <a:solidFill>
                  <a:schemeClr val="tx1"/>
                </a:solidFill>
                <a:latin typeface="Calibri" panose="020F0502020204030204" pitchFamily="34" charset="0"/>
              </a:rPr>
              <a:t>על מה לדעתך מעיד אופן כתיבת התאריך על כריכת ספר הלימוד?</a:t>
            </a:r>
            <a:endParaRPr lang="he-IL" sz="3733" dirty="0">
              <a:solidFill>
                <a:schemeClr val="tx1"/>
              </a:solidFill>
            </a:endParaRPr>
          </a:p>
          <a:p>
            <a:pPr algn="ctr"/>
            <a:endParaRPr lang="he-IL" sz="2400" dirty="0">
              <a:solidFill>
                <a:schemeClr val="tx1"/>
              </a:solidFill>
            </a:endParaRPr>
          </a:p>
        </p:txBody>
      </p:sp>
      <p:sp>
        <p:nvSpPr>
          <p:cNvPr id="9" name="תיבת טקסט 8">
            <a:extLst>
              <a:ext uri="{FF2B5EF4-FFF2-40B4-BE49-F238E27FC236}">
                <a16:creationId xmlns:a16="http://schemas.microsoft.com/office/drawing/2014/main" id="{50E56010-5421-4085-9DB7-A531E1319CFF}"/>
              </a:ext>
            </a:extLst>
          </p:cNvPr>
          <p:cNvSpPr txBox="1"/>
          <p:nvPr/>
        </p:nvSpPr>
        <p:spPr>
          <a:xfrm>
            <a:off x="1002808" y="541867"/>
            <a:ext cx="1095172" cy="584775"/>
          </a:xfrm>
          <a:prstGeom prst="rect">
            <a:avLst/>
          </a:prstGeom>
          <a:noFill/>
        </p:spPr>
        <p:txBody>
          <a:bodyPr wrap="none" rtlCol="1">
            <a:spAutoFit/>
          </a:bodyPr>
          <a:lstStyle/>
          <a:p>
            <a:r>
              <a:rPr lang="he-IL" sz="3200" b="1" dirty="0"/>
              <a:t>1936</a:t>
            </a:r>
          </a:p>
        </p:txBody>
      </p:sp>
    </p:spTree>
    <p:extLst>
      <p:ext uri="{BB962C8B-B14F-4D97-AF65-F5344CB8AC3E}">
        <p14:creationId xmlns:p14="http://schemas.microsoft.com/office/powerpoint/2010/main" val="1290202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50AE14-C45A-4500-9E5B-71C50CE02BA2}"/>
              </a:ext>
            </a:extLst>
          </p:cNvPr>
          <p:cNvSpPr>
            <a:spLocks noGrp="1"/>
          </p:cNvSpPr>
          <p:nvPr>
            <p:ph type="title"/>
          </p:nvPr>
        </p:nvSpPr>
        <p:spPr>
          <a:xfrm>
            <a:off x="319931" y="1050816"/>
            <a:ext cx="5427384" cy="4756368"/>
          </a:xfrm>
        </p:spPr>
        <p:txBody>
          <a:bodyPr>
            <a:normAutofit fontScale="90000"/>
          </a:bodyPr>
          <a:lstStyle/>
          <a:p>
            <a:pPr algn="r" rtl="1" fontAlgn="base"/>
            <a:r>
              <a:rPr lang="he-IL" sz="3600" b="1" dirty="0"/>
              <a:t>2017</a:t>
            </a:r>
            <a:br>
              <a:rPr lang="he-IL" sz="2133" b="1" dirty="0"/>
            </a:br>
            <a:r>
              <a:rPr lang="he-IL" sz="2133" b="1" dirty="0"/>
              <a:t>שאלת בגרות לתרגול:</a:t>
            </a:r>
            <a:br>
              <a:rPr lang="he-IL" sz="2133" dirty="0"/>
            </a:br>
            <a:br>
              <a:rPr lang="he-IL" sz="2133" dirty="0"/>
            </a:br>
            <a:r>
              <a:rPr lang="he-IL" sz="2133" b="1" dirty="0"/>
              <a:t>1. </a:t>
            </a:r>
            <a:r>
              <a:rPr lang="he-IL" sz="2133" dirty="0"/>
              <a:t>לפניך בול שהונפק במדינת ישראל במלאות 100 שנה להצהרת בלפור.</a:t>
            </a:r>
            <a:br>
              <a:rPr lang="he-IL" sz="2133" dirty="0"/>
            </a:br>
            <a:br>
              <a:rPr lang="he-IL" sz="2133" dirty="0"/>
            </a:br>
            <a:r>
              <a:rPr lang="he-IL" sz="2133" b="1" dirty="0"/>
              <a:t>א. על פי מה שלמדת, </a:t>
            </a:r>
            <a:br>
              <a:rPr lang="he-IL" sz="2133" b="1" dirty="0"/>
            </a:br>
            <a:r>
              <a:rPr lang="he-IL" sz="2133" b="1" dirty="0"/>
              <a:t>הצג </a:t>
            </a:r>
            <a:r>
              <a:rPr lang="he-IL" sz="2133" dirty="0"/>
              <a:t>את חשיבותה של הצהרת בלפור </a:t>
            </a:r>
            <a:br>
              <a:rPr lang="he-IL" sz="2133" dirty="0"/>
            </a:br>
            <a:r>
              <a:rPr lang="he-IL" sz="2133" b="1" dirty="0"/>
              <a:t>והסבר</a:t>
            </a:r>
            <a:r>
              <a:rPr lang="he-IL" sz="2133" dirty="0"/>
              <a:t> כיצד היא באה לידי ביטוי בשני רכיבים בבול.</a:t>
            </a:r>
            <a:br>
              <a:rPr lang="he-IL" sz="2133" dirty="0"/>
            </a:br>
            <a:br>
              <a:rPr lang="he-IL" sz="2133" dirty="0"/>
            </a:br>
            <a:r>
              <a:rPr lang="he-IL" sz="2133" b="1" dirty="0"/>
              <a:t>ב. הסבר</a:t>
            </a:r>
            <a:r>
              <a:rPr lang="he-IL" sz="2133" dirty="0"/>
              <a:t> כיצד הצהרת בלפור מהווה נקודת מפנה חשובה במעמדה של התנועה הציונית (מה היה קודם ומה אח"כ). </a:t>
            </a:r>
            <a:br>
              <a:rPr lang="he-IL" sz="2133" dirty="0"/>
            </a:br>
            <a:r>
              <a:rPr lang="he-IL" sz="2133" dirty="0"/>
              <a:t>איזה רגש או מחשבה מעוררת בך נקודת מפנה זו? </a:t>
            </a:r>
            <a:r>
              <a:rPr lang="he-IL" sz="2133" b="1" dirty="0"/>
              <a:t>נמק</a:t>
            </a:r>
            <a:r>
              <a:rPr lang="he-IL" sz="2133" dirty="0"/>
              <a:t>. </a:t>
            </a:r>
            <a:br>
              <a:rPr lang="he-IL" sz="2133" dirty="0"/>
            </a:br>
            <a:r>
              <a:rPr lang="he-IL" sz="2133" dirty="0"/>
              <a:t>איזה ערך מחזקת או מחדדת נקודת מפנה זו? </a:t>
            </a:r>
            <a:r>
              <a:rPr lang="he-IL" sz="2133" b="1" dirty="0"/>
              <a:t>נמק</a:t>
            </a:r>
            <a:r>
              <a:rPr lang="he-IL" sz="2133" dirty="0"/>
              <a:t>.</a:t>
            </a:r>
            <a:br>
              <a:rPr lang="he-IL" sz="2133" dirty="0"/>
            </a:br>
            <a:br>
              <a:rPr lang="he-IL" sz="1200" dirty="0"/>
            </a:br>
            <a:br>
              <a:rPr lang="he-IL" dirty="0"/>
            </a:br>
            <a:br>
              <a:rPr lang="he-IL" dirty="0"/>
            </a:br>
            <a:endParaRPr lang="he-IL" dirty="0"/>
          </a:p>
        </p:txBody>
      </p:sp>
      <p:pic>
        <p:nvPicPr>
          <p:cNvPr id="5124" name="Picture 4">
            <a:extLst>
              <a:ext uri="{FF2B5EF4-FFF2-40B4-BE49-F238E27FC236}">
                <a16:creationId xmlns:a16="http://schemas.microsoft.com/office/drawing/2014/main" id="{70D80394-42B1-47A6-8D8C-42F3806A5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161" y="320810"/>
            <a:ext cx="5696431" cy="621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41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436283" y="67734"/>
            <a:ext cx="9668933" cy="6722533"/>
          </a:xfrm>
          <a:prstGeom prst="rect">
            <a:avLst/>
          </a:prstGeom>
          <a:noFill/>
          <a:ln>
            <a:noFill/>
          </a:ln>
        </p:spPr>
      </p:pic>
      <p:sp>
        <p:nvSpPr>
          <p:cNvPr id="5" name="מלבן 4">
            <a:extLst>
              <a:ext uri="{FF2B5EF4-FFF2-40B4-BE49-F238E27FC236}">
                <a16:creationId xmlns:a16="http://schemas.microsoft.com/office/drawing/2014/main" id="{62F29B1B-BFE4-41D9-B6D0-6ECF64C5E156}"/>
              </a:ext>
            </a:extLst>
          </p:cNvPr>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7" name="Rectangle 1">
            <a:extLst>
              <a:ext uri="{FF2B5EF4-FFF2-40B4-BE49-F238E27FC236}">
                <a16:creationId xmlns:a16="http://schemas.microsoft.com/office/drawing/2014/main" id="{C60DD767-BF53-4B9A-B6AE-8A99682D0A29}"/>
              </a:ext>
            </a:extLst>
          </p:cNvPr>
          <p:cNvSpPr>
            <a:spLocks noChangeArrowheads="1"/>
          </p:cNvSpPr>
          <p:nvPr/>
        </p:nvSpPr>
        <p:spPr bwMode="auto">
          <a:xfrm>
            <a:off x="5060951" y="1223865"/>
            <a:ext cx="24628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l" defTabSz="1219170" rtl="0" eaLnBrk="0" fontAlgn="base" hangingPunct="0">
              <a:spcBef>
                <a:spcPct val="0"/>
              </a:spcBef>
              <a:spcAft>
                <a:spcPct val="0"/>
              </a:spcAft>
            </a:pPr>
            <a:br>
              <a:rPr lang="he-IL" altLang="he-IL" sz="2400">
                <a:latin typeface="Arial" panose="020B0604020202020204" pitchFamily="34" charset="0"/>
              </a:rPr>
            </a:br>
            <a:endParaRPr lang="he-IL" altLang="he-IL" sz="2400">
              <a:latin typeface="Arial" panose="020B0604020202020204" pitchFamily="34" charset="0"/>
            </a:endParaRPr>
          </a:p>
          <a:p>
            <a:pPr algn="l" defTabSz="1219170" rtl="0" eaLnBrk="0" fontAlgn="base" hangingPunct="0">
              <a:spcBef>
                <a:spcPct val="0"/>
              </a:spcBef>
              <a:spcAft>
                <a:spcPct val="0"/>
              </a:spcAft>
            </a:pPr>
            <a:endParaRPr lang="he-IL" altLang="he-IL" sz="2400">
              <a:latin typeface="Arial" panose="020B0604020202020204" pitchFamily="34" charset="0"/>
            </a:endParaRPr>
          </a:p>
        </p:txBody>
      </p:sp>
      <p:graphicFrame>
        <p:nvGraphicFramePr>
          <p:cNvPr id="9" name="טבלה 8">
            <a:extLst>
              <a:ext uri="{FF2B5EF4-FFF2-40B4-BE49-F238E27FC236}">
                <a16:creationId xmlns:a16="http://schemas.microsoft.com/office/drawing/2014/main" id="{4FF1F780-B123-4DAE-B80C-9F6B4F36D19C}"/>
              </a:ext>
            </a:extLst>
          </p:cNvPr>
          <p:cNvGraphicFramePr>
            <a:graphicFrameLocks noGrp="1"/>
          </p:cNvGraphicFramePr>
          <p:nvPr/>
        </p:nvGraphicFramePr>
        <p:xfrm>
          <a:off x="86784" y="4148667"/>
          <a:ext cx="3767667" cy="2641600"/>
        </p:xfrm>
        <a:graphic>
          <a:graphicData uri="http://schemas.openxmlformats.org/drawingml/2006/table">
            <a:tbl>
              <a:tblPr/>
              <a:tblGrid>
                <a:gridCol w="1911489">
                  <a:extLst>
                    <a:ext uri="{9D8B030D-6E8A-4147-A177-3AD203B41FA5}">
                      <a16:colId xmlns:a16="http://schemas.microsoft.com/office/drawing/2014/main" val="3249720612"/>
                    </a:ext>
                  </a:extLst>
                </a:gridCol>
                <a:gridCol w="1856177">
                  <a:extLst>
                    <a:ext uri="{9D8B030D-6E8A-4147-A177-3AD203B41FA5}">
                      <a16:colId xmlns:a16="http://schemas.microsoft.com/office/drawing/2014/main" val="1600227541"/>
                    </a:ext>
                  </a:extLst>
                </a:gridCol>
              </a:tblGrid>
              <a:tr h="297976">
                <a:tc gridSpan="2">
                  <a:txBody>
                    <a:bodyPr/>
                    <a:lstStyle/>
                    <a:p>
                      <a:pPr algn="ctr" fontAlgn="t"/>
                      <a:r>
                        <a:rPr lang="he-IL" sz="1200" b="1" dirty="0">
                          <a:effectLst/>
                        </a:rPr>
                        <a:t>הצדדים הלוחמים במלחמת העולם הראשונה</a:t>
                      </a:r>
                    </a:p>
                  </a:txBody>
                  <a:tcPr marL="85408" marR="85408" marT="42704" marB="42704">
                    <a:lnL>
                      <a:noFill/>
                    </a:lnL>
                    <a:lnR>
                      <a:noFill/>
                    </a:lnR>
                    <a:lnT>
                      <a:noFill/>
                    </a:lnT>
                    <a:lnB>
                      <a:noFill/>
                    </a:lnB>
                    <a:solidFill>
                      <a:srgbClr val="B0C4DE"/>
                    </a:solidFill>
                  </a:tcPr>
                </a:tc>
                <a:tc hMerge="1">
                  <a:txBody>
                    <a:bodyPr/>
                    <a:lstStyle/>
                    <a:p>
                      <a:pPr rtl="1"/>
                      <a:endParaRPr lang="he-IL"/>
                    </a:p>
                  </a:txBody>
                  <a:tcPr/>
                </a:tc>
                <a:extLst>
                  <a:ext uri="{0D108BD9-81ED-4DB2-BD59-A6C34878D82A}">
                    <a16:rowId xmlns:a16="http://schemas.microsoft.com/office/drawing/2014/main" val="3022385874"/>
                  </a:ext>
                </a:extLst>
              </a:tr>
              <a:tr h="2343624">
                <a:tc>
                  <a:txBody>
                    <a:bodyPr/>
                    <a:lstStyle/>
                    <a:p>
                      <a:pPr algn="r" fontAlgn="t"/>
                      <a:r>
                        <a:rPr lang="he-IL" sz="1200" b="1" u="none" strike="noStrike" dirty="0">
                          <a:solidFill>
                            <a:srgbClr val="5A3696"/>
                          </a:solidFill>
                          <a:effectLst/>
                          <a:hlinkClick r:id="rId4" tooltip="מדינות ההסכמה"/>
                        </a:rPr>
                        <a:t>מדינות ההסכמה</a:t>
                      </a:r>
                      <a:r>
                        <a:rPr lang="he-IL" sz="1200" b="1" dirty="0">
                          <a:effectLst/>
                        </a:rPr>
                        <a:t>:</a:t>
                      </a:r>
                    </a:p>
                    <a:p>
                      <a:pPr algn="r" fontAlgn="t"/>
                      <a:r>
                        <a:rPr lang="he-IL" sz="1200" b="1" u="none" strike="noStrike" dirty="0">
                          <a:solidFill>
                            <a:srgbClr val="5A3696"/>
                          </a:solidFill>
                          <a:effectLst/>
                        </a:rPr>
                        <a:t>האימפריה הבריטית</a:t>
                      </a:r>
                      <a:br>
                        <a:rPr lang="he-IL" sz="1200" b="1" dirty="0">
                          <a:effectLst/>
                        </a:rPr>
                      </a:br>
                      <a:r>
                        <a:rPr lang="he-IL" sz="1200" b="1" u="none" strike="noStrike" dirty="0">
                          <a:solidFill>
                            <a:srgbClr val="5A3696"/>
                          </a:solidFill>
                          <a:effectLst/>
                        </a:rPr>
                        <a:t>הרפובליקה הצרפתית השלישית</a:t>
                      </a:r>
                      <a:br>
                        <a:rPr lang="he-IL" sz="1200" b="1" dirty="0">
                          <a:effectLst/>
                        </a:rPr>
                      </a:br>
                      <a:r>
                        <a:rPr lang="he-IL" sz="1200" b="1" u="none" strike="noStrike" dirty="0">
                          <a:solidFill>
                            <a:srgbClr val="5A3696"/>
                          </a:solidFill>
                          <a:effectLst/>
                        </a:rPr>
                        <a:t>ממלכת איטליה</a:t>
                      </a:r>
                      <a:br>
                        <a:rPr lang="he-IL" sz="1200" b="1" dirty="0">
                          <a:effectLst/>
                        </a:rPr>
                      </a:br>
                      <a:r>
                        <a:rPr lang="he-IL" sz="1200" b="1" u="none" strike="noStrike" dirty="0">
                          <a:solidFill>
                            <a:srgbClr val="5A3696"/>
                          </a:solidFill>
                          <a:effectLst/>
                        </a:rPr>
                        <a:t>האימפריה הרוסית</a:t>
                      </a:r>
                      <a:br>
                        <a:rPr lang="he-IL" sz="1200" b="1" dirty="0">
                          <a:effectLst/>
                        </a:rPr>
                      </a:br>
                      <a:r>
                        <a:rPr lang="he-IL" sz="1200" b="1" u="none" strike="noStrike" dirty="0">
                          <a:solidFill>
                            <a:srgbClr val="5A3696"/>
                          </a:solidFill>
                          <a:effectLst/>
                        </a:rPr>
                        <a:t>בלגיה</a:t>
                      </a:r>
                    </a:p>
                    <a:p>
                      <a:pPr algn="r" fontAlgn="t"/>
                      <a:r>
                        <a:rPr lang="he-IL" sz="1200" b="1" u="none" strike="noStrike" dirty="0">
                          <a:solidFill>
                            <a:srgbClr val="5A3696"/>
                          </a:solidFill>
                          <a:effectLst/>
                        </a:rPr>
                        <a:t>ארצות הברית</a:t>
                      </a:r>
                      <a:br>
                        <a:rPr lang="he-IL" sz="1200" b="1" dirty="0">
                          <a:effectLst/>
                        </a:rPr>
                      </a:br>
                      <a:r>
                        <a:rPr lang="he-IL" sz="1200" b="1" u="none" strike="noStrike" dirty="0">
                          <a:solidFill>
                            <a:srgbClr val="5A3696"/>
                          </a:solidFill>
                          <a:effectLst/>
                        </a:rPr>
                        <a:t>האימפריה היפנית</a:t>
                      </a:r>
                      <a:br>
                        <a:rPr lang="he-IL" sz="1200" b="1" dirty="0">
                          <a:effectLst/>
                        </a:rPr>
                      </a:br>
                      <a:r>
                        <a:rPr lang="he-IL" sz="1200" b="1" u="none" strike="noStrike" dirty="0">
                          <a:solidFill>
                            <a:srgbClr val="5A3696"/>
                          </a:solidFill>
                          <a:effectLst/>
                        </a:rPr>
                        <a:t>ממלכת סרביה</a:t>
                      </a:r>
                      <a:br>
                        <a:rPr lang="he-IL" sz="1200" b="1" dirty="0">
                          <a:effectLst/>
                        </a:rPr>
                      </a:br>
                      <a:r>
                        <a:rPr lang="he-IL" sz="1200" b="1" u="none" strike="noStrike" dirty="0">
                          <a:solidFill>
                            <a:srgbClr val="5A3696"/>
                          </a:solidFill>
                          <a:effectLst/>
                        </a:rPr>
                        <a:t>ממלכת רומניה</a:t>
                      </a:r>
                      <a:br>
                        <a:rPr lang="he-IL" sz="1200" b="1" dirty="0">
                          <a:effectLst/>
                        </a:rPr>
                      </a:br>
                      <a:r>
                        <a:rPr lang="he-IL" sz="1200" b="1" dirty="0">
                          <a:effectLst/>
                        </a:rPr>
                        <a:t>ועוד</a:t>
                      </a:r>
                    </a:p>
                  </a:txBody>
                  <a:tcPr marL="85408" marR="85408" marT="42704" marB="42704">
                    <a:lnL w="6350" cap="flat" cmpd="sng" algn="ctr">
                      <a:solidFill>
                        <a:srgbClr val="AAAAAA"/>
                      </a:solidFill>
                      <a:prstDash val="solid"/>
                      <a:round/>
                      <a:headEnd type="none" w="med" len="med"/>
                      <a:tailEnd type="none" w="med" len="med"/>
                    </a:lnL>
                    <a:lnR>
                      <a:noFill/>
                    </a:lnR>
                    <a:lnT>
                      <a:noFill/>
                    </a:lnT>
                    <a:lnB>
                      <a:noFill/>
                    </a:lnB>
                    <a:solidFill>
                      <a:srgbClr val="F9F9F9"/>
                    </a:solidFill>
                  </a:tcPr>
                </a:tc>
                <a:tc>
                  <a:txBody>
                    <a:bodyPr/>
                    <a:lstStyle/>
                    <a:p>
                      <a:pPr algn="r" fontAlgn="t"/>
                      <a:r>
                        <a:rPr lang="he-IL" sz="1200" b="1" u="none" strike="noStrike" dirty="0">
                          <a:solidFill>
                            <a:srgbClr val="5A3696"/>
                          </a:solidFill>
                          <a:effectLst/>
                          <a:hlinkClick r:id="rId5" tooltip="מעצמות המרכז"/>
                        </a:rPr>
                        <a:t>מעצמות המרכז</a:t>
                      </a:r>
                      <a:r>
                        <a:rPr lang="he-IL" sz="1200" b="1" u="none" strike="noStrike" dirty="0">
                          <a:solidFill>
                            <a:srgbClr val="5A3696"/>
                          </a:solidFill>
                          <a:effectLst/>
                        </a:rPr>
                        <a:t>:</a:t>
                      </a:r>
                      <a:br>
                        <a:rPr lang="he-IL" sz="1200" b="1" dirty="0">
                          <a:effectLst/>
                        </a:rPr>
                      </a:br>
                      <a:r>
                        <a:rPr lang="he-IL" sz="1200" b="1" u="none" strike="noStrike" dirty="0">
                          <a:solidFill>
                            <a:srgbClr val="5A3696"/>
                          </a:solidFill>
                          <a:effectLst/>
                        </a:rPr>
                        <a:t>הקיסרות הגרמנית</a:t>
                      </a:r>
                      <a:br>
                        <a:rPr lang="he-IL" sz="1200" b="1" dirty="0">
                          <a:effectLst/>
                        </a:rPr>
                      </a:br>
                      <a:r>
                        <a:rPr lang="he-IL" sz="1200" b="1" u="none" strike="noStrike" dirty="0">
                          <a:solidFill>
                            <a:srgbClr val="5A3696"/>
                          </a:solidFill>
                          <a:effectLst/>
                        </a:rPr>
                        <a:t>האימפריה האוסטרו-הונגרית</a:t>
                      </a:r>
                      <a:br>
                        <a:rPr lang="he-IL" sz="1200" b="1" dirty="0">
                          <a:effectLst/>
                        </a:rPr>
                      </a:br>
                      <a:r>
                        <a:rPr lang="he-IL" sz="1200" b="1" u="none" strike="noStrike" dirty="0">
                          <a:solidFill>
                            <a:srgbClr val="5A3696"/>
                          </a:solidFill>
                          <a:effectLst/>
                        </a:rPr>
                        <a:t>האימפריה העות'מאנית</a:t>
                      </a:r>
                      <a:br>
                        <a:rPr lang="he-IL" sz="1200" b="1" dirty="0">
                          <a:effectLst/>
                        </a:rPr>
                      </a:br>
                      <a:r>
                        <a:rPr lang="he-IL" sz="1200" b="1" u="none" strike="noStrike" dirty="0">
                          <a:solidFill>
                            <a:srgbClr val="5A3696"/>
                          </a:solidFill>
                          <a:effectLst/>
                        </a:rPr>
                        <a:t>ממלכת בולגריה</a:t>
                      </a:r>
                      <a:endParaRPr lang="he-IL" sz="1200" b="1" dirty="0">
                        <a:effectLst/>
                      </a:endParaRPr>
                    </a:p>
                  </a:txBody>
                  <a:tcPr marL="85408" marR="85408" marT="42704" marB="42704">
                    <a:lnL>
                      <a:noFill/>
                    </a:lnL>
                    <a:lnR>
                      <a:noFill/>
                    </a:lnR>
                    <a:lnT>
                      <a:noFill/>
                    </a:lnT>
                    <a:lnB>
                      <a:noFill/>
                    </a:lnB>
                    <a:solidFill>
                      <a:srgbClr val="F9F9F9"/>
                    </a:solidFill>
                  </a:tcPr>
                </a:tc>
                <a:extLst>
                  <a:ext uri="{0D108BD9-81ED-4DB2-BD59-A6C34878D82A}">
                    <a16:rowId xmlns:a16="http://schemas.microsoft.com/office/drawing/2014/main" val="2597760394"/>
                  </a:ext>
                </a:extLst>
              </a:tr>
            </a:tbl>
          </a:graphicData>
        </a:graphic>
      </p:graphicFrame>
      <p:sp>
        <p:nvSpPr>
          <p:cNvPr id="2" name="אליפסה 1">
            <a:extLst>
              <a:ext uri="{FF2B5EF4-FFF2-40B4-BE49-F238E27FC236}">
                <a16:creationId xmlns:a16="http://schemas.microsoft.com/office/drawing/2014/main" id="{E9515E4E-8F38-4991-849D-A9E33B794DE5}"/>
              </a:ext>
            </a:extLst>
          </p:cNvPr>
          <p:cNvSpPr/>
          <p:nvPr/>
        </p:nvSpPr>
        <p:spPr>
          <a:xfrm>
            <a:off x="7913078" y="2144218"/>
            <a:ext cx="890953" cy="809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3" name="תיבת טקסט 2">
            <a:extLst>
              <a:ext uri="{FF2B5EF4-FFF2-40B4-BE49-F238E27FC236}">
                <a16:creationId xmlns:a16="http://schemas.microsoft.com/office/drawing/2014/main" id="{ACD5E4CC-DE60-4A0F-8DC9-49F1D4121D94}"/>
              </a:ext>
            </a:extLst>
          </p:cNvPr>
          <p:cNvSpPr txBox="1"/>
          <p:nvPr/>
        </p:nvSpPr>
        <p:spPr>
          <a:xfrm>
            <a:off x="269631" y="1172308"/>
            <a:ext cx="1641231" cy="3046988"/>
          </a:xfrm>
          <a:prstGeom prst="rect">
            <a:avLst/>
          </a:prstGeom>
          <a:noFill/>
        </p:spPr>
        <p:txBody>
          <a:bodyPr wrap="square" rtlCol="1">
            <a:spAutoFit/>
          </a:bodyPr>
          <a:lstStyle/>
          <a:p>
            <a:pPr algn="ctr"/>
            <a:r>
              <a:rPr lang="he-IL" sz="2400" dirty="0">
                <a:solidFill>
                  <a:srgbClr val="FF0000"/>
                </a:solidFill>
              </a:rPr>
              <a:t>ישראל בזמן המלחמה נמצאת תחת השלטון העות'מאני- ממדינות המרכז</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93347" y="188436"/>
            <a:ext cx="11033195" cy="2972377"/>
          </a:xfrm>
          <a:prstGeom prst="rect">
            <a:avLst/>
          </a:prstGeom>
        </p:spPr>
        <p:txBody>
          <a:bodyPr spcFirstLastPara="1" vert="horz" wrap="square" lIns="121900" tIns="121900" rIns="121900" bIns="121900" rtlCol="1" anchor="t" anchorCtr="0">
            <a:noAutofit/>
          </a:bodyPr>
          <a:lstStyle/>
          <a:p>
            <a:pPr marL="0" indent="0" algn="ctr">
              <a:buClr>
                <a:schemeClr val="dk1"/>
              </a:buClr>
              <a:buSzPts val="1100"/>
              <a:buNone/>
            </a:pPr>
            <a:r>
              <a:rPr lang="iw" sz="3200" b="1" dirty="0"/>
              <a:t>בתקופת מלחמת העולם</a:t>
            </a:r>
            <a:r>
              <a:rPr lang="he-IL" sz="3200" b="1" dirty="0"/>
              <a:t> </a:t>
            </a:r>
            <a:r>
              <a:rPr lang="iw" sz="3200" b="1" dirty="0"/>
              <a:t>הראשונה(1914-1918) </a:t>
            </a:r>
            <a:br>
              <a:rPr lang="en-US" sz="3200" b="1" dirty="0"/>
            </a:br>
            <a:r>
              <a:rPr lang="iw" sz="3200" b="1" dirty="0"/>
              <a:t>שמרה התנועה הציונית על נייטראליות</a:t>
            </a:r>
            <a:r>
              <a:rPr lang="he-IL" sz="3200" b="1" dirty="0"/>
              <a:t> ולא בחרה צד (מדינות המרכז או ההסכמה)</a:t>
            </a:r>
          </a:p>
          <a:p>
            <a:pPr marL="0" indent="0" algn="ctr">
              <a:buClr>
                <a:schemeClr val="dk1"/>
              </a:buClr>
              <a:buSzPts val="1100"/>
              <a:buNone/>
            </a:pPr>
            <a:endParaRPr lang="he-IL" sz="1067" dirty="0">
              <a:highlight>
                <a:srgbClr val="FFFF00"/>
              </a:highlight>
            </a:endParaRPr>
          </a:p>
          <a:p>
            <a:pPr marL="0" indent="0">
              <a:buClr>
                <a:schemeClr val="dk1"/>
              </a:buClr>
              <a:buSzPts val="1100"/>
              <a:buNone/>
            </a:pPr>
            <a:r>
              <a:rPr lang="he-IL" sz="5867" b="1" dirty="0">
                <a:solidFill>
                  <a:srgbClr val="D3760F"/>
                </a:solidFill>
              </a:rPr>
              <a:t>                                            </a:t>
            </a:r>
            <a:r>
              <a:rPr lang="he-IL" sz="5333" b="1" dirty="0">
                <a:solidFill>
                  <a:srgbClr val="D3760F"/>
                </a:solidFill>
              </a:rPr>
              <a:t>מדוע</a:t>
            </a:r>
            <a:r>
              <a:rPr lang="iw" sz="5333" b="1" dirty="0">
                <a:solidFill>
                  <a:srgbClr val="D3760F"/>
                </a:solidFill>
              </a:rPr>
              <a:t>?</a:t>
            </a:r>
            <a:r>
              <a:rPr lang="he-IL" sz="5333" b="1" dirty="0">
                <a:solidFill>
                  <a:srgbClr val="D3760F"/>
                </a:solidFill>
              </a:rPr>
              <a:t>?</a:t>
            </a:r>
            <a:r>
              <a:rPr lang="iw" sz="5333" b="1" dirty="0">
                <a:solidFill>
                  <a:srgbClr val="D3760F"/>
                </a:solidFill>
              </a:rPr>
              <a:t> </a:t>
            </a:r>
            <a:endParaRPr sz="5867" b="1" dirty="0">
              <a:solidFill>
                <a:srgbClr val="D3760F"/>
              </a:solidFill>
            </a:endParaRPr>
          </a:p>
          <a:p>
            <a:pPr marL="0" indent="0" algn="l" rtl="0">
              <a:spcAft>
                <a:spcPts val="2133"/>
              </a:spcAft>
              <a:buNone/>
            </a:pPr>
            <a:endParaRPr dirty="0">
              <a:solidFill>
                <a:srgbClr val="002060"/>
              </a:solidFill>
              <a:latin typeface="Assistant" panose="00000500000000000000" pitchFamily="2" charset="-79"/>
              <a:cs typeface="Assistant" panose="00000500000000000000" pitchFamily="2" charset="-79"/>
            </a:endParaRPr>
          </a:p>
        </p:txBody>
      </p:sp>
      <p:sp>
        <p:nvSpPr>
          <p:cNvPr id="2" name="מלבן 1">
            <a:extLst>
              <a:ext uri="{FF2B5EF4-FFF2-40B4-BE49-F238E27FC236}">
                <a16:creationId xmlns:a16="http://schemas.microsoft.com/office/drawing/2014/main" id="{25EE23FE-8730-430C-9028-4C86074A91F5}"/>
              </a:ext>
            </a:extLst>
          </p:cNvPr>
          <p:cNvSpPr/>
          <p:nvPr/>
        </p:nvSpPr>
        <p:spPr>
          <a:xfrm>
            <a:off x="1059679" y="5583253"/>
            <a:ext cx="7919103" cy="1059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
                <a:schemeClr val="dk1"/>
              </a:buClr>
              <a:buSzPts val="1100"/>
            </a:pPr>
            <a:r>
              <a:rPr lang="he-IL" sz="1600" i="1" dirty="0">
                <a:solidFill>
                  <a:schemeClr val="tx1"/>
                </a:solidFill>
                <a:effectLst>
                  <a:outerShdw blurRad="38100" dist="38100" dir="2700000" algn="tl">
                    <a:srgbClr val="000000">
                      <a:alpha val="43137"/>
                    </a:srgbClr>
                  </a:outerShdw>
                </a:effectLst>
              </a:rPr>
              <a:t>תמיכה באחד הצדדים </a:t>
            </a:r>
            <a:r>
              <a:rPr lang="he-IL" sz="1600" i="1" dirty="0" err="1">
                <a:solidFill>
                  <a:schemeClr val="tx1"/>
                </a:solidFill>
                <a:effectLst>
                  <a:outerShdw blurRad="38100" dist="38100" dir="2700000" algn="tl">
                    <a:srgbClr val="000000">
                      <a:alpha val="43137"/>
                    </a:srgbClr>
                  </a:outerShdw>
                </a:effectLst>
              </a:rPr>
              <a:t>היתה</a:t>
            </a:r>
            <a:r>
              <a:rPr lang="he-IL" sz="1600" i="1" dirty="0">
                <a:solidFill>
                  <a:schemeClr val="tx1"/>
                </a:solidFill>
                <a:effectLst>
                  <a:outerShdw blurRad="38100" dist="38100" dir="2700000" algn="tl">
                    <a:srgbClr val="000000">
                      <a:alpha val="43137"/>
                    </a:srgbClr>
                  </a:outerShdw>
                </a:effectLst>
              </a:rPr>
              <a:t> מסוכנת גם בכך שיהודים חיו, ואף לחמו בצבאות של כל המדינות המשתתפות במלחמה. תמיכה של הציונות באחד הצדדים </a:t>
            </a:r>
            <a:r>
              <a:rPr lang="he-IL" sz="1600" i="1" dirty="0" err="1">
                <a:solidFill>
                  <a:schemeClr val="tx1"/>
                </a:solidFill>
                <a:effectLst>
                  <a:outerShdw blurRad="38100" dist="38100" dir="2700000" algn="tl">
                    <a:srgbClr val="000000">
                      <a:alpha val="43137"/>
                    </a:srgbClr>
                  </a:outerShdw>
                </a:effectLst>
              </a:rPr>
              <a:t>היתה</a:t>
            </a:r>
            <a:r>
              <a:rPr lang="he-IL" sz="1600" i="1" dirty="0">
                <a:solidFill>
                  <a:schemeClr val="tx1"/>
                </a:solidFill>
                <a:effectLst>
                  <a:outerShdw blurRad="38100" dist="38100" dir="2700000" algn="tl">
                    <a:srgbClr val="000000">
                      <a:alpha val="43137"/>
                    </a:srgbClr>
                  </a:outerShdw>
                </a:effectLst>
              </a:rPr>
              <a:t> מסכנת את היהודים שבצד השני. </a:t>
            </a:r>
          </a:p>
          <a:p>
            <a:pPr algn="ctr">
              <a:buClr>
                <a:schemeClr val="dk1"/>
              </a:buClr>
              <a:buSzPts val="1100"/>
            </a:pPr>
            <a:r>
              <a:rPr lang="he-IL" sz="1600" b="1" i="1" dirty="0">
                <a:solidFill>
                  <a:schemeClr val="tx1"/>
                </a:solidFill>
                <a:effectLst>
                  <a:outerShdw blurRad="38100" dist="38100" dir="2700000" algn="tl">
                    <a:srgbClr val="000000">
                      <a:alpha val="43137"/>
                    </a:srgbClr>
                  </a:outerShdw>
                </a:effectLst>
                <a:latin typeface="Assistant" panose="00000500000000000000" pitchFamily="2" charset="-79"/>
                <a:cs typeface="Assistant" panose="00000500000000000000" pitchFamily="2" charset="-79"/>
              </a:rPr>
              <a:t>וגם לא ידעו איזה צד ינצח ויהיה לטובתם...</a:t>
            </a:r>
          </a:p>
        </p:txBody>
      </p:sp>
      <p:pic>
        <p:nvPicPr>
          <p:cNvPr id="3074" name="Picture 2" descr="המרכז לתיעוד חזותי ע&quot;ש אוסטר, בית התפוצות, אוסף רולף קנלר">
            <a:extLst>
              <a:ext uri="{FF2B5EF4-FFF2-40B4-BE49-F238E27FC236}">
                <a16:creationId xmlns:a16="http://schemas.microsoft.com/office/drawing/2014/main" id="{BEFD41B7-17DA-4F70-BCBA-591D68C22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944" y="3735868"/>
            <a:ext cx="2214691" cy="1674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מתוך תערוכת בית התפוצות: &quot;,דנציג, אוצרותיה של קהילה שהוכחדה&quot; 1983)">
            <a:extLst>
              <a:ext uri="{FF2B5EF4-FFF2-40B4-BE49-F238E27FC236}">
                <a16:creationId xmlns:a16="http://schemas.microsoft.com/office/drawing/2014/main" id="{1A182E92-D257-4B1B-B262-9E3D6A5D8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169" y="3951412"/>
            <a:ext cx="2311972" cy="1459432"/>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866A7ADE-287E-48B5-911C-DBCBE64CF1B4}"/>
              </a:ext>
            </a:extLst>
          </p:cNvPr>
          <p:cNvSpPr/>
          <p:nvPr/>
        </p:nvSpPr>
        <p:spPr>
          <a:xfrm rot="20838000">
            <a:off x="129745" y="3489647"/>
            <a:ext cx="3477875" cy="492443"/>
          </a:xfrm>
          <a:prstGeom prst="rect">
            <a:avLst/>
          </a:prstGeom>
          <a:noFill/>
        </p:spPr>
        <p:txBody>
          <a:bodyPr wrap="none" lIns="121920" tIns="60960" rIns="121920" bIns="60960">
            <a:spAutoFit/>
          </a:bodyPr>
          <a:lstStyle/>
          <a:p>
            <a:pPr algn="ctr"/>
            <a:r>
              <a:rPr lang="he-IL" sz="2400" b="1" dirty="0">
                <a:ln w="9525">
                  <a:solidFill>
                    <a:schemeClr val="bg1"/>
                  </a:solidFill>
                  <a:prstDash val="solid"/>
                </a:ln>
                <a:effectLst>
                  <a:outerShdw blurRad="12700" dist="38100" dir="2700000" algn="tl" rotWithShape="0">
                    <a:schemeClr val="bg1">
                      <a:lumMod val="50000"/>
                    </a:schemeClr>
                  </a:outerShdw>
                </a:effectLst>
              </a:rPr>
              <a:t>חיילים יהודים צבא גרמניה</a:t>
            </a:r>
          </a:p>
        </p:txBody>
      </p:sp>
      <p:sp>
        <p:nvSpPr>
          <p:cNvPr id="7" name="מלבן 6">
            <a:extLst>
              <a:ext uri="{FF2B5EF4-FFF2-40B4-BE49-F238E27FC236}">
                <a16:creationId xmlns:a16="http://schemas.microsoft.com/office/drawing/2014/main" id="{62E98187-DF3A-401B-93B4-05FCE0D9D6EB}"/>
              </a:ext>
            </a:extLst>
          </p:cNvPr>
          <p:cNvSpPr/>
          <p:nvPr/>
        </p:nvSpPr>
        <p:spPr>
          <a:xfrm rot="887445">
            <a:off x="5883296" y="3489645"/>
            <a:ext cx="3596497" cy="492443"/>
          </a:xfrm>
          <a:prstGeom prst="rect">
            <a:avLst/>
          </a:prstGeom>
          <a:noFill/>
        </p:spPr>
        <p:txBody>
          <a:bodyPr wrap="none" lIns="121920" tIns="60960" rIns="121920" bIns="60960">
            <a:spAutoFit/>
          </a:bodyPr>
          <a:lstStyle/>
          <a:p>
            <a:pPr algn="ctr"/>
            <a:r>
              <a:rPr lang="he-IL" sz="2400" b="1" dirty="0">
                <a:ln w="9525">
                  <a:solidFill>
                    <a:schemeClr val="bg1"/>
                  </a:solidFill>
                  <a:prstDash val="solid"/>
                </a:ln>
                <a:effectLst>
                  <a:outerShdw blurRad="12700" dist="38100" dir="2700000" algn="tl" rotWithShape="0">
                    <a:schemeClr val="bg1">
                      <a:lumMod val="50000"/>
                    </a:schemeClr>
                  </a:outerShdw>
                </a:effectLst>
              </a:rPr>
              <a:t>חיילים יהודים צבא בריטניה</a:t>
            </a:r>
          </a:p>
        </p:txBody>
      </p:sp>
      <p:sp>
        <p:nvSpPr>
          <p:cNvPr id="4" name="חץ: שמאלה-ימינה 3">
            <a:extLst>
              <a:ext uri="{FF2B5EF4-FFF2-40B4-BE49-F238E27FC236}">
                <a16:creationId xmlns:a16="http://schemas.microsoft.com/office/drawing/2014/main" id="{C141DDC9-9543-4A7A-9573-08D7B20A5D8E}"/>
              </a:ext>
            </a:extLst>
          </p:cNvPr>
          <p:cNvSpPr/>
          <p:nvPr/>
        </p:nvSpPr>
        <p:spPr>
          <a:xfrm>
            <a:off x="4382118" y="4290953"/>
            <a:ext cx="1133565" cy="67772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spTree>
    <p:extLst>
      <p:ext uri="{BB962C8B-B14F-4D97-AF65-F5344CB8AC3E}">
        <p14:creationId xmlns:p14="http://schemas.microsoft.com/office/powerpoint/2010/main" val="1720828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anim calcmode="lin" valueType="num">
                                      <p:cBhvr>
                                        <p:cTn id="8"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
                                            <p:txEl>
                                              <p:pRg st="2" end="2"/>
                                            </p:txEl>
                                          </p:spTgt>
                                        </p:tgtEl>
                                        <p:attrNameLst>
                                          <p:attrName>style.visibility</p:attrName>
                                        </p:attrNameLst>
                                      </p:cBhvr>
                                      <p:to>
                                        <p:strVal val="visible"/>
                                      </p:to>
                                    </p:set>
                                    <p:animEffect transition="in" filter="fade">
                                      <p:cBhvr>
                                        <p:cTn id="14" dur="1000"/>
                                        <p:tgtEl>
                                          <p:spTgt spid="68">
                                            <p:txEl>
                                              <p:pRg st="2" end="2"/>
                                            </p:txEl>
                                          </p:spTgt>
                                        </p:tgtEl>
                                      </p:cBhvr>
                                    </p:animEffect>
                                    <p:anim calcmode="lin" valueType="num">
                                      <p:cBhvr>
                                        <p:cTn id="1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arn(inVertical)">
                                      <p:cBhvr>
                                        <p:cTn id="27" dur="500"/>
                                        <p:tgtEl>
                                          <p:spTgt spid="307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fade">
                                      <p:cBhvr>
                                        <p:cTn id="40" dur="1000"/>
                                        <p:tgtEl>
                                          <p:spTgt spid="3076"/>
                                        </p:tgtEl>
                                      </p:cBhvr>
                                    </p:animEffect>
                                    <p:anim calcmode="lin" valueType="num">
                                      <p:cBhvr>
                                        <p:cTn id="41" dur="1000" fill="hold"/>
                                        <p:tgtEl>
                                          <p:spTgt spid="3076"/>
                                        </p:tgtEl>
                                        <p:attrNameLst>
                                          <p:attrName>ppt_x</p:attrName>
                                        </p:attrNameLst>
                                      </p:cBhvr>
                                      <p:tavLst>
                                        <p:tav tm="0">
                                          <p:val>
                                            <p:strVal val="#ppt_x"/>
                                          </p:val>
                                        </p:tav>
                                        <p:tav tm="100000">
                                          <p:val>
                                            <p:strVal val="#ppt_x"/>
                                          </p:val>
                                        </p:tav>
                                      </p:tavLst>
                                    </p:anim>
                                    <p:anim calcmode="lin" valueType="num">
                                      <p:cBhvr>
                                        <p:cTn id="42" dur="1000" fill="hold"/>
                                        <p:tgtEl>
                                          <p:spTgt spid="307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P spid="2" grpId="0" animBg="1"/>
      <p:bldP spid="3" grpId="0"/>
      <p:bldP spid="7"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6"/>
          <p:cNvSpPr txBox="1">
            <a:spLocks noGrp="1"/>
          </p:cNvSpPr>
          <p:nvPr>
            <p:ph type="body" idx="1"/>
          </p:nvPr>
        </p:nvSpPr>
        <p:spPr>
          <a:xfrm>
            <a:off x="1433688" y="1306689"/>
            <a:ext cx="9324624" cy="4560711"/>
          </a:xfrm>
          <a:prstGeom prst="rect">
            <a:avLst/>
          </a:prstGeom>
        </p:spPr>
        <p:txBody>
          <a:bodyPr spcFirstLastPara="1" vert="horz" wrap="square" lIns="121900" tIns="121900" rIns="121900" bIns="121900" rtlCol="1" anchor="t" anchorCtr="0">
            <a:noAutofit/>
          </a:bodyPr>
          <a:lstStyle/>
          <a:p>
            <a:pPr marL="0" indent="0">
              <a:buClr>
                <a:schemeClr val="dk1"/>
              </a:buClr>
              <a:buSzPts val="1100"/>
              <a:buNone/>
            </a:pPr>
            <a:r>
              <a:rPr lang="iw" sz="4533" b="1" dirty="0"/>
              <a:t>ובכל זאת אישים </a:t>
            </a:r>
            <a:r>
              <a:rPr lang="he-IL" sz="4533" b="1" dirty="0"/>
              <a:t>שונים בתנועה הציונית,</a:t>
            </a:r>
            <a:r>
              <a:rPr lang="iw" sz="4533" b="1" dirty="0"/>
              <a:t> </a:t>
            </a:r>
            <a:endParaRPr lang="he-IL" sz="4533" b="1" dirty="0"/>
          </a:p>
          <a:p>
            <a:pPr marL="0" indent="0">
              <a:buClr>
                <a:schemeClr val="dk1"/>
              </a:buClr>
              <a:buSzPts val="1100"/>
              <a:buNone/>
            </a:pPr>
            <a:r>
              <a:rPr lang="iw" sz="4533" b="1" dirty="0"/>
              <a:t>עשו מאמצים להתקרב לבריטניה, </a:t>
            </a:r>
            <a:endParaRPr lang="he-IL" sz="4533" b="1" dirty="0"/>
          </a:p>
          <a:p>
            <a:pPr marL="0" indent="0">
              <a:buClr>
                <a:schemeClr val="dk1"/>
              </a:buClr>
              <a:buSzPts val="1100"/>
              <a:buNone/>
            </a:pPr>
            <a:r>
              <a:rPr lang="iw" sz="4533" b="1" dirty="0"/>
              <a:t>מתוך אמונה שהיא תנצח במלחמה</a:t>
            </a:r>
            <a:r>
              <a:rPr lang="iw" sz="4800" b="1" dirty="0"/>
              <a:t>.</a:t>
            </a:r>
            <a:endParaRPr lang="en-US" sz="4800" b="1" dirty="0"/>
          </a:p>
          <a:p>
            <a:pPr marL="0" indent="0" algn="just">
              <a:buClr>
                <a:schemeClr val="dk1"/>
              </a:buClr>
              <a:buSzPts val="1100"/>
              <a:buNone/>
            </a:pPr>
            <a:endParaRPr lang="en-US" sz="1067" dirty="0"/>
          </a:p>
          <a:p>
            <a:pPr marL="0" indent="0" algn="just">
              <a:buClr>
                <a:schemeClr val="dk1"/>
              </a:buClr>
              <a:buSzPts val="1100"/>
              <a:buNone/>
            </a:pPr>
            <a:r>
              <a:rPr lang="iw" b="1" dirty="0">
                <a:solidFill>
                  <a:srgbClr val="D3760F"/>
                </a:solidFill>
              </a:rPr>
              <a:t> </a:t>
            </a:r>
            <a:r>
              <a:rPr lang="he-IL" b="1" dirty="0">
                <a:solidFill>
                  <a:srgbClr val="D3760F"/>
                </a:solidFill>
              </a:rPr>
              <a:t>                                                                     </a:t>
            </a:r>
            <a:r>
              <a:rPr lang="iw" b="1" dirty="0">
                <a:solidFill>
                  <a:srgbClr val="D3760F"/>
                </a:solidFill>
              </a:rPr>
              <a:t>למשל:</a:t>
            </a:r>
            <a:r>
              <a:rPr lang="he-IL" b="1" dirty="0">
                <a:solidFill>
                  <a:srgbClr val="D3760F"/>
                </a:solidFill>
              </a:rPr>
              <a:t> זאב ז'בוטינסקי ויוסף </a:t>
            </a:r>
            <a:r>
              <a:rPr lang="he-IL" b="1" dirty="0" err="1">
                <a:solidFill>
                  <a:srgbClr val="D3760F"/>
                </a:solidFill>
              </a:rPr>
              <a:t>טרומפלדור</a:t>
            </a:r>
            <a:endParaRPr lang="he-IL" b="1" dirty="0">
              <a:solidFill>
                <a:srgbClr val="D3760F"/>
              </a:solidFill>
              <a:latin typeface="Assistant" panose="00000500000000000000" pitchFamily="2" charset="-79"/>
              <a:cs typeface="Assistant" panose="00000500000000000000" pitchFamily="2" charset="-79"/>
            </a:endParaRPr>
          </a:p>
          <a:p>
            <a:pPr marL="0" indent="0" algn="just">
              <a:buClr>
                <a:schemeClr val="dk1"/>
              </a:buClr>
              <a:buSzPts val="1100"/>
              <a:buNone/>
            </a:pPr>
            <a:r>
              <a:rPr lang="he-IL" b="1" dirty="0">
                <a:solidFill>
                  <a:srgbClr val="D3760F"/>
                </a:solidFill>
              </a:rPr>
              <a:t>                                                                                                                                       </a:t>
            </a:r>
            <a:endParaRPr sz="5333" b="1" dirty="0">
              <a:solidFill>
                <a:srgbClr val="D3760F"/>
              </a:solidFill>
            </a:endParaRPr>
          </a:p>
          <a:p>
            <a:pPr marL="0" indent="0" algn="l" rtl="0">
              <a:spcAft>
                <a:spcPts val="2133"/>
              </a:spcAft>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Google Shape;208;p25"/>
          <p:cNvSpPr txBox="1">
            <a:spLocks noGrp="1"/>
          </p:cNvSpPr>
          <p:nvPr>
            <p:ph type="sldNum" idx="12"/>
          </p:nvPr>
        </p:nvSpPr>
        <p:spPr>
          <a:xfrm>
            <a:off x="11307445" y="6333135"/>
            <a:ext cx="731600" cy="524800"/>
          </a:xfrm>
          <a:prstGeom prst="rect">
            <a:avLst/>
          </a:prstGeom>
        </p:spPr>
        <p:txBody>
          <a:bodyPr spcFirstLastPara="1" vert="horz" wrap="square" lIns="0" tIns="0" rIns="0" bIns="0" rtlCol="1" anchor="ctr" anchorCtr="0">
            <a:noAutofit/>
          </a:bodyPr>
          <a:lstStyle/>
          <a:p>
            <a:pPr algn="r" rtl="0"/>
            <a:fld id="{00000000-1234-1234-1234-123412341234}" type="slidenum">
              <a:rPr lang="en"/>
              <a:pPr algn="r" rtl="0"/>
              <a:t>8</a:t>
            </a:fld>
            <a:endParaRPr/>
          </a:p>
        </p:txBody>
      </p:sp>
      <p:sp>
        <p:nvSpPr>
          <p:cNvPr id="3" name="מלבן 2">
            <a:extLst>
              <a:ext uri="{FF2B5EF4-FFF2-40B4-BE49-F238E27FC236}">
                <a16:creationId xmlns:a16="http://schemas.microsoft.com/office/drawing/2014/main" id="{9F181091-3279-41E0-8B8F-21FCDA38167C}"/>
              </a:ext>
            </a:extLst>
          </p:cNvPr>
          <p:cNvSpPr/>
          <p:nvPr/>
        </p:nvSpPr>
        <p:spPr>
          <a:xfrm>
            <a:off x="3344255" y="1377626"/>
            <a:ext cx="6096000" cy="2308324"/>
          </a:xfrm>
          <a:prstGeom prst="rect">
            <a:avLst/>
          </a:prstGeom>
          <a:solidFill>
            <a:schemeClr val="bg1"/>
          </a:solidFill>
        </p:spPr>
        <p:txBody>
          <a:bodyPr>
            <a:spAutoFit/>
          </a:bodyPr>
          <a:lstStyle/>
          <a:p>
            <a:pPr algn="ctr"/>
            <a:r>
              <a:rPr lang="he-IL" sz="2400" dirty="0">
                <a:highlight>
                  <a:srgbClr val="FFFFFF"/>
                </a:highlight>
                <a:latin typeface="Guttman Yad-Brush" panose="02010401010101010101" pitchFamily="2" charset="-79"/>
                <a:cs typeface="+mj-cs"/>
              </a:rPr>
              <a:t>היה מנהיג ציוני, סופר, משורר, מתרגם, פובליציסט ונואם מפורסם; ממחדשי הצבאיות העברית וממקימי הגדוד העברי במסגרת הצבא הבריטי במלחמת העולם הראשונה, ויחידת הגנה עצמית של יהודי אודסה; מכונן הציונות הרוויזיוניסטית; ראש בית"ר, מנהיג האצ"ל ונשיא הצה"ר; מההוגים היהודים הליברליים הבולטים בעת החדשה</a:t>
            </a:r>
            <a:r>
              <a:rPr lang="he-IL" sz="2133" dirty="0"/>
              <a:t>.</a:t>
            </a:r>
          </a:p>
        </p:txBody>
      </p:sp>
      <p:pic>
        <p:nvPicPr>
          <p:cNvPr id="9218" name="Picture 2" descr="זאב ז'בוטינסקי">
            <a:extLst>
              <a:ext uri="{FF2B5EF4-FFF2-40B4-BE49-F238E27FC236}">
                <a16:creationId xmlns:a16="http://schemas.microsoft.com/office/drawing/2014/main" id="{45A5D0CF-6961-4060-B5E6-AEE48E84B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592" y="1059677"/>
            <a:ext cx="1655573" cy="247673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תוצאת תמונה עבור טרומפלדור">
            <a:extLst>
              <a:ext uri="{FF2B5EF4-FFF2-40B4-BE49-F238E27FC236}">
                <a16:creationId xmlns:a16="http://schemas.microsoft.com/office/drawing/2014/main" id="{C5F009D3-D366-4197-A15A-4341DCE44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583" y="4227321"/>
            <a:ext cx="1578720" cy="2300177"/>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83653853-83EF-4F5F-976C-BEFEB6521922}"/>
              </a:ext>
            </a:extLst>
          </p:cNvPr>
          <p:cNvSpPr/>
          <p:nvPr/>
        </p:nvSpPr>
        <p:spPr>
          <a:xfrm>
            <a:off x="2056688" y="4987932"/>
            <a:ext cx="6096000" cy="1200329"/>
          </a:xfrm>
          <a:prstGeom prst="rect">
            <a:avLst/>
          </a:prstGeom>
          <a:solidFill>
            <a:srgbClr val="FFFFFF"/>
          </a:solidFill>
        </p:spPr>
        <p:txBody>
          <a:bodyPr>
            <a:spAutoFit/>
          </a:bodyPr>
          <a:lstStyle/>
          <a:p>
            <a:pPr algn="r" rtl="1"/>
            <a:r>
              <a:rPr lang="he-IL" sz="2400" dirty="0">
                <a:cs typeface="+mj-cs"/>
              </a:rPr>
              <a:t>היה לוחם יהודי, מנהיג ציוני סוציאליסטי וחלוץ. מהלך חייו, גבורתו ונפילתו בקרב תל חי הפכוהו לדמות מופת ציונית ולגיבור לאומי.</a:t>
            </a:r>
          </a:p>
        </p:txBody>
      </p:sp>
      <p:sp>
        <p:nvSpPr>
          <p:cNvPr id="6" name="תיבת טקסט 5">
            <a:extLst>
              <a:ext uri="{FF2B5EF4-FFF2-40B4-BE49-F238E27FC236}">
                <a16:creationId xmlns:a16="http://schemas.microsoft.com/office/drawing/2014/main" id="{823C8462-732D-444B-9AB4-FD49B67E07E2}"/>
              </a:ext>
            </a:extLst>
          </p:cNvPr>
          <p:cNvSpPr txBox="1"/>
          <p:nvPr/>
        </p:nvSpPr>
        <p:spPr>
          <a:xfrm>
            <a:off x="3344255" y="341833"/>
            <a:ext cx="5588949" cy="830997"/>
          </a:xfrm>
          <a:prstGeom prst="rect">
            <a:avLst/>
          </a:prstGeom>
          <a:noFill/>
        </p:spPr>
        <p:txBody>
          <a:bodyPr wrap="square" rtlCol="1">
            <a:spAutoFit/>
          </a:bodyPr>
          <a:lstStyle/>
          <a:p>
            <a:r>
              <a:rPr lang="he-IL" sz="2400" dirty="0"/>
              <a:t>בואו נכיר אותם קצת (ואל תדאגו עוד נשמע עליהם....)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7"/>
          <p:cNvSpPr txBox="1">
            <a:spLocks noGrp="1"/>
          </p:cNvSpPr>
          <p:nvPr>
            <p:ph type="body" idx="1"/>
          </p:nvPr>
        </p:nvSpPr>
        <p:spPr>
          <a:xfrm>
            <a:off x="1304632" y="1360029"/>
            <a:ext cx="8986361" cy="4297464"/>
          </a:xfrm>
          <a:prstGeom prst="rect">
            <a:avLst/>
          </a:prstGeom>
        </p:spPr>
        <p:txBody>
          <a:bodyPr spcFirstLastPara="1" vert="horz" wrap="square" lIns="121900" tIns="121900" rIns="121900" bIns="121900" rtlCol="1" anchor="t" anchorCtr="0">
            <a:noAutofit/>
          </a:bodyPr>
          <a:lstStyle/>
          <a:p>
            <a:pPr marL="211661" indent="0" algn="just">
              <a:buClr>
                <a:schemeClr val="dk1"/>
              </a:buClr>
              <a:buSzPts val="1100"/>
              <a:buNone/>
            </a:pPr>
            <a:r>
              <a:rPr lang="iw" b="1" dirty="0"/>
              <a:t>יוסף טרומפלדור וזאב ז'בוטינסקי, </a:t>
            </a:r>
            <a:endParaRPr lang="he-IL" b="1" dirty="0"/>
          </a:p>
          <a:p>
            <a:pPr marL="211661" indent="0" algn="just">
              <a:buClr>
                <a:schemeClr val="dk1"/>
              </a:buClr>
              <a:buSzPts val="1100"/>
              <a:buNone/>
            </a:pPr>
            <a:r>
              <a:rPr lang="he-IL" dirty="0"/>
              <a:t>פעלו</a:t>
            </a:r>
            <a:r>
              <a:rPr lang="iw" dirty="0"/>
              <a:t> להקמת </a:t>
            </a:r>
            <a:r>
              <a:rPr lang="iw" b="1" dirty="0"/>
              <a:t>גדודים עבריים </a:t>
            </a:r>
            <a:r>
              <a:rPr lang="iw" dirty="0"/>
              <a:t>במסגרת הצבא הבריטי</a:t>
            </a:r>
            <a:r>
              <a:rPr lang="he-IL" dirty="0"/>
              <a:t>. </a:t>
            </a:r>
            <a:r>
              <a:rPr lang="iw" dirty="0"/>
              <a:t>חלק</a:t>
            </a:r>
            <a:r>
              <a:rPr lang="he-IL" dirty="0"/>
              <a:t> מהגדודים</a:t>
            </a:r>
            <a:r>
              <a:rPr lang="iw" dirty="0"/>
              <a:t> נלחמו לצד הבריטים במלחמת העולם הראשונה וחלקם אף נטלו חלק בכיבוש א"י</a:t>
            </a:r>
            <a:r>
              <a:rPr lang="he-IL" dirty="0"/>
              <a:t>.</a:t>
            </a:r>
          </a:p>
          <a:p>
            <a:pPr marL="211661" indent="0" algn="just">
              <a:buClr>
                <a:schemeClr val="dk1"/>
              </a:buClr>
              <a:buSzPts val="1100"/>
              <a:buNone/>
            </a:pPr>
            <a:endParaRPr lang="he-IL" b="1" dirty="0"/>
          </a:p>
          <a:p>
            <a:pPr marL="211661" indent="0" algn="ctr">
              <a:buClr>
                <a:schemeClr val="dk1"/>
              </a:buClr>
              <a:buSzPts val="1100"/>
              <a:buNone/>
            </a:pPr>
            <a:r>
              <a:rPr lang="iw" b="1" dirty="0">
                <a:solidFill>
                  <a:srgbClr val="D3760F"/>
                </a:solidFill>
              </a:rPr>
              <a:t> </a:t>
            </a:r>
            <a:r>
              <a:rPr lang="iw" sz="4800" b="1" dirty="0">
                <a:solidFill>
                  <a:srgbClr val="D3760F"/>
                </a:solidFill>
              </a:rPr>
              <a:t>מדוע זה היה חשוב להם?</a:t>
            </a:r>
            <a:endParaRPr lang="en-US" sz="4800" b="1" dirty="0">
              <a:solidFill>
                <a:srgbClr val="D3760F"/>
              </a:solidFill>
            </a:endParaRPr>
          </a:p>
          <a:p>
            <a:pPr marL="0" indent="0" algn="l" rtl="0">
              <a:spcAft>
                <a:spcPts val="2133"/>
              </a:spcAft>
              <a:buNone/>
            </a:pPr>
            <a:endParaRPr b="1" dirty="0">
              <a:solidFill>
                <a:srgbClr val="002060"/>
              </a:solidFill>
              <a:latin typeface="Assistant" panose="00000500000000000000" pitchFamily="2" charset="-79"/>
              <a:cs typeface="Assistant" panose="00000500000000000000" pitchFamily="2" charset="-79"/>
            </a:endParaRPr>
          </a:p>
        </p:txBody>
      </p:sp>
      <p:pic>
        <p:nvPicPr>
          <p:cNvPr id="4098" name="Picture 2" descr="תוצאת תמונה עבור יוסף טרומפלדור">
            <a:extLst>
              <a:ext uri="{FF2B5EF4-FFF2-40B4-BE49-F238E27FC236}">
                <a16:creationId xmlns:a16="http://schemas.microsoft.com/office/drawing/2014/main" id="{BFEB6402-B622-401C-B0FC-141EC3EFA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9035" y="4762669"/>
            <a:ext cx="1349039" cy="1968371"/>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158271EC-0BE3-4065-929A-0CD42D54716B}"/>
              </a:ext>
            </a:extLst>
          </p:cNvPr>
          <p:cNvPicPr>
            <a:picLocks noChangeAspect="1"/>
          </p:cNvPicPr>
          <p:nvPr/>
        </p:nvPicPr>
        <p:blipFill>
          <a:blip r:embed="rId4"/>
          <a:stretch>
            <a:fillRect/>
          </a:stretch>
        </p:blipFill>
        <p:spPr>
          <a:xfrm>
            <a:off x="92209" y="80159"/>
            <a:ext cx="1360456" cy="1801244"/>
          </a:xfrm>
          <a:prstGeom prst="rect">
            <a:avLst/>
          </a:prstGeom>
        </p:spPr>
      </p:pic>
      <p:sp>
        <p:nvSpPr>
          <p:cNvPr id="5" name="תיבת טקסט 4">
            <a:extLst>
              <a:ext uri="{FF2B5EF4-FFF2-40B4-BE49-F238E27FC236}">
                <a16:creationId xmlns:a16="http://schemas.microsoft.com/office/drawing/2014/main" id="{C723EC54-068A-438A-B9BF-A45A9719A858}"/>
              </a:ext>
            </a:extLst>
          </p:cNvPr>
          <p:cNvSpPr txBox="1"/>
          <p:nvPr/>
        </p:nvSpPr>
        <p:spPr>
          <a:xfrm>
            <a:off x="10454920" y="4352301"/>
            <a:ext cx="1737081" cy="830997"/>
          </a:xfrm>
          <a:prstGeom prst="rect">
            <a:avLst/>
          </a:prstGeom>
          <a:noFill/>
        </p:spPr>
        <p:txBody>
          <a:bodyPr wrap="square" rtlCol="1">
            <a:spAutoFit/>
          </a:bodyPr>
          <a:lstStyle/>
          <a:p>
            <a:r>
              <a:rPr lang="he-IL" sz="2400" dirty="0"/>
              <a:t>יוסף </a:t>
            </a:r>
            <a:r>
              <a:rPr lang="he-IL" sz="2400" dirty="0" err="1"/>
              <a:t>טרומפלדור</a:t>
            </a:r>
            <a:endParaRPr lang="he-IL" sz="2400" dirty="0"/>
          </a:p>
        </p:txBody>
      </p:sp>
      <p:sp>
        <p:nvSpPr>
          <p:cNvPr id="7" name="תיבת טקסט 6">
            <a:extLst>
              <a:ext uri="{FF2B5EF4-FFF2-40B4-BE49-F238E27FC236}">
                <a16:creationId xmlns:a16="http://schemas.microsoft.com/office/drawing/2014/main" id="{28FE39B5-9D5B-46FD-B989-B3C833C90911}"/>
              </a:ext>
            </a:extLst>
          </p:cNvPr>
          <p:cNvSpPr txBox="1"/>
          <p:nvPr/>
        </p:nvSpPr>
        <p:spPr>
          <a:xfrm>
            <a:off x="1" y="1906605"/>
            <a:ext cx="1737081" cy="830997"/>
          </a:xfrm>
          <a:prstGeom prst="rect">
            <a:avLst/>
          </a:prstGeom>
          <a:noFill/>
        </p:spPr>
        <p:txBody>
          <a:bodyPr wrap="square" rtlCol="1">
            <a:spAutoFit/>
          </a:bodyPr>
          <a:lstStyle/>
          <a:p>
            <a:r>
              <a:rPr lang="he-IL" sz="2400" dirty="0"/>
              <a:t>זאב ז'בוטינסקי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1772</Words>
  <Application>Microsoft Office PowerPoint</Application>
  <PresentationFormat>מסך רחב</PresentationFormat>
  <Paragraphs>215</Paragraphs>
  <Slides>41</Slides>
  <Notes>28</Notes>
  <HiddenSlides>0</HiddenSlides>
  <MMClips>2</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41</vt:i4>
      </vt:variant>
    </vt:vector>
  </HeadingPairs>
  <TitlesOfParts>
    <vt:vector size="51" baseType="lpstr">
      <vt:lpstr>Arial</vt:lpstr>
      <vt:lpstr>Assistant</vt:lpstr>
      <vt:lpstr>Calibri</vt:lpstr>
      <vt:lpstr>Calibri Light</vt:lpstr>
      <vt:lpstr>Courier New</vt:lpstr>
      <vt:lpstr>David</vt:lpstr>
      <vt:lpstr>Gisha</vt:lpstr>
      <vt:lpstr>Guttman Yad-Brush</vt:lpstr>
      <vt:lpstr>Wingdings</vt:lpstr>
      <vt:lpstr>ערכת נושא Office</vt:lpstr>
      <vt:lpstr>מצגת של PowerPoint‏</vt:lpstr>
      <vt:lpstr>הצהרת בלפור</vt:lpstr>
      <vt:lpstr>מצגת של PowerPoint‏</vt:lpstr>
      <vt:lpstr>שלום כולן!</vt:lpstr>
      <vt:lpstr>מצגת של PowerPoint‏</vt:lpstr>
      <vt:lpstr>מצגת של PowerPoint‏</vt:lpstr>
      <vt:lpstr>מצגת של PowerPoint‏</vt:lpstr>
      <vt:lpstr>מצגת של PowerPoint‏</vt:lpstr>
      <vt:lpstr>מצגת של PowerPoint‏</vt:lpstr>
      <vt:lpstr>מצגת של PowerPoint‏</vt:lpstr>
      <vt:lpstr>בואו נכיר קצת יותר מקרוב את הגדודים העבריים: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עד כאן חלק א'- המשך יבוא.....</vt:lpstr>
      <vt:lpstr>הצהרת בלפור –חלק ב' 1. נעבור על תרגיל השוואת הנוסחים 2. הרקע למתן ההצהרה ע"י הבריטים (מה האינטרס שלהם?!) 3.חשיבות ההצהרה בעיני הציונות. 4. תירגול שאלת בגרות</vt:lpstr>
      <vt:lpstr>מצגת של PowerPoint‏</vt:lpstr>
      <vt:lpstr>בוקר אור כיתה יא'2 היקרות!!</vt:lpstr>
      <vt:lpstr>מצגת של PowerPoint‏</vt:lpstr>
      <vt:lpstr>מצגת של PowerPoint‏</vt:lpstr>
      <vt:lpstr>מצגת של PowerPoint‏</vt:lpstr>
      <vt:lpstr>צפו בסרטון הבא ונסו לנסח תובנה נוספת בדבר חשיבותה של הצהרת בלפור: https://www.youtube.com/watch?v=HiiofCD7Vr0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2017 שאלת בגרות לתרגול:  1. לפניך בול שהונפק במדינת ישראל במלאות 100 שנה להצהרת בלפור.  א. על פי מה שלמדת,  הצג את חשיבותה של הצהרת בלפור  והסבר כיצד היא באה לידי ביטוי בשני רכיבים בבול.  ב. הסבר כיצד הצהרת בלפור מהווה נקודת מפנה חשובה במעמדה של התנועה הציונית (מה היה קודם ומה אח"כ).  איזה רגש או מחשבה מעוררת בך נקודת מפנה זו? נמק.  איזה ערך מחזקת או מחדדת נקודת מפנה זו? נמק.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שרה שפריר</dc:creator>
  <cp:lastModifiedBy>שרה שפריר</cp:lastModifiedBy>
  <cp:revision>1</cp:revision>
  <dcterms:created xsi:type="dcterms:W3CDTF">2022-01-18T07:30:56Z</dcterms:created>
  <dcterms:modified xsi:type="dcterms:W3CDTF">2022-01-18T07:31:25Z</dcterms:modified>
</cp:coreProperties>
</file>