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00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F7780C-A955-45BF-AA50-310DFE9E9522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1F843F9-1F06-42F5-ACD6-34FE3924787E}">
      <dgm:prSet custT="1"/>
      <dgm:spPr/>
      <dgm:t>
        <a:bodyPr/>
        <a:lstStyle/>
        <a:p>
          <a:r>
            <a:rPr lang="he-IL" sz="2400" b="1" dirty="0"/>
            <a:t>מטרה: חשיפה לדרכי התערבות ולאמצעי ההוראה</a:t>
          </a:r>
          <a:endParaRPr lang="en-US" sz="2400" b="1" dirty="0"/>
        </a:p>
      </dgm:t>
    </dgm:pt>
    <dgm:pt modelId="{C43EFEDD-3589-4F8A-8230-875CA232ACF4}" type="parTrans" cxnId="{A3FAA2BC-5AFD-456E-859D-E95EBD69A799}">
      <dgm:prSet/>
      <dgm:spPr/>
      <dgm:t>
        <a:bodyPr/>
        <a:lstStyle/>
        <a:p>
          <a:endParaRPr lang="en-US"/>
        </a:p>
      </dgm:t>
    </dgm:pt>
    <dgm:pt modelId="{59F44712-340A-4A3F-BA0E-A30DC977169E}" type="sibTrans" cxnId="{A3FAA2BC-5AFD-456E-859D-E95EBD69A799}">
      <dgm:prSet/>
      <dgm:spPr/>
      <dgm:t>
        <a:bodyPr/>
        <a:lstStyle/>
        <a:p>
          <a:endParaRPr lang="en-US"/>
        </a:p>
      </dgm:t>
    </dgm:pt>
    <dgm:pt modelId="{C88E6108-4F8B-4B24-B71F-71CED9011E8A}">
      <dgm:prSet/>
      <dgm:spPr/>
      <dgm:t>
        <a:bodyPr/>
        <a:lstStyle/>
        <a:p>
          <a:r>
            <a:rPr lang="he-IL"/>
            <a:t>יש להציג סקירה של מטרות השיעורים השונים ולהראות כיצד המטרות הקטנות של כל שיעור שייכות למטרת העל וליעדים שהוצבו בתחילת תוכנית ההתערבות</a:t>
          </a:r>
          <a:endParaRPr lang="en-US"/>
        </a:p>
      </dgm:t>
    </dgm:pt>
    <dgm:pt modelId="{CFEC26CB-E784-4374-AAD5-454C654971D2}" type="parTrans" cxnId="{FD3790D2-39C0-45B9-888F-9430DEB6676D}">
      <dgm:prSet/>
      <dgm:spPr/>
      <dgm:t>
        <a:bodyPr/>
        <a:lstStyle/>
        <a:p>
          <a:endParaRPr lang="en-US"/>
        </a:p>
      </dgm:t>
    </dgm:pt>
    <dgm:pt modelId="{6492EBE4-B303-424C-AAA5-1675E0283668}" type="sibTrans" cxnId="{FD3790D2-39C0-45B9-888F-9430DEB6676D}">
      <dgm:prSet/>
      <dgm:spPr/>
      <dgm:t>
        <a:bodyPr/>
        <a:lstStyle/>
        <a:p>
          <a:endParaRPr lang="en-US"/>
        </a:p>
      </dgm:t>
    </dgm:pt>
    <dgm:pt modelId="{33C2C8E4-BD99-4240-AF57-0377E947A347}">
      <dgm:prSet/>
      <dgm:spPr/>
      <dgm:t>
        <a:bodyPr/>
        <a:lstStyle/>
        <a:p>
          <a:r>
            <a:rPr lang="he-IL"/>
            <a:t>יש להציג מטרות של שיעור שונים ולהראות כיצד התכנים והתרגולים בשיעורים אלו  הובילו להשגת היעד- יש לציין מה ראיתן בסוף השיעור מבחינת התקדמות הילד ושליטה במיומנות, האם לדעתכן יש צורך להוסיף ולעבוד איתו על המיומנות? </a:t>
          </a:r>
          <a:endParaRPr lang="en-US" dirty="0"/>
        </a:p>
      </dgm:t>
    </dgm:pt>
    <dgm:pt modelId="{DEFDA5BB-1BCE-4823-8254-87AF1B46A88D}" type="parTrans" cxnId="{72F603E5-D35F-43FC-97A4-A42200D1CA66}">
      <dgm:prSet/>
      <dgm:spPr/>
      <dgm:t>
        <a:bodyPr/>
        <a:lstStyle/>
        <a:p>
          <a:endParaRPr lang="en-US"/>
        </a:p>
      </dgm:t>
    </dgm:pt>
    <dgm:pt modelId="{81968243-51ED-4FD3-B334-A8EFD1B39193}" type="sibTrans" cxnId="{72F603E5-D35F-43FC-97A4-A42200D1CA66}">
      <dgm:prSet/>
      <dgm:spPr/>
      <dgm:t>
        <a:bodyPr/>
        <a:lstStyle/>
        <a:p>
          <a:endParaRPr lang="en-US"/>
        </a:p>
      </dgm:t>
    </dgm:pt>
    <dgm:pt modelId="{FBF104F8-6879-4AC5-B176-7704B7782886}">
      <dgm:prSet/>
      <dgm:spPr/>
      <dgm:t>
        <a:bodyPr/>
        <a:lstStyle/>
        <a:p>
          <a:r>
            <a:rPr lang="he-IL"/>
            <a:t>יש להתייחס לרצף השיעורים- האם השיעור הבא בתור נבנה על סמך הרפלקציה שלכן על השיעור שעבר?, האם היו שיקולים אחרים בבניית השיעורים הבאים?</a:t>
          </a:r>
          <a:endParaRPr lang="en-US"/>
        </a:p>
      </dgm:t>
    </dgm:pt>
    <dgm:pt modelId="{C09DEB95-9ADE-48BF-9482-861F6624D13E}" type="parTrans" cxnId="{EDEA677A-3745-4B53-97AF-8A1D8D246AD7}">
      <dgm:prSet/>
      <dgm:spPr/>
      <dgm:t>
        <a:bodyPr/>
        <a:lstStyle/>
        <a:p>
          <a:endParaRPr lang="en-US"/>
        </a:p>
      </dgm:t>
    </dgm:pt>
    <dgm:pt modelId="{825952CD-4990-4074-89F7-B92A056B5F72}" type="sibTrans" cxnId="{EDEA677A-3745-4B53-97AF-8A1D8D246AD7}">
      <dgm:prSet/>
      <dgm:spPr/>
      <dgm:t>
        <a:bodyPr/>
        <a:lstStyle/>
        <a:p>
          <a:endParaRPr lang="en-US"/>
        </a:p>
      </dgm:t>
    </dgm:pt>
    <dgm:pt modelId="{6FDC6C09-A82A-43FD-837E-F8D23AD2D873}">
      <dgm:prSet/>
      <dgm:spPr/>
      <dgm:t>
        <a:bodyPr/>
        <a:lstStyle/>
        <a:p>
          <a:r>
            <a:rPr lang="he-IL"/>
            <a:t>יש להראות סיכום כולל של אמצעי ההוראה והקשר שלהם למטרות. לדוגמא: אילו תרגילים נתתן לאורך השיעורים כדי לחזק דיוק? אלו תרגילים נתתן כדי לחזק שטף וכן הלאה. </a:t>
          </a:r>
          <a:endParaRPr lang="en-US"/>
        </a:p>
      </dgm:t>
    </dgm:pt>
    <dgm:pt modelId="{6D6913E4-895E-4011-A508-82278CC69647}" type="parTrans" cxnId="{3EF4E82D-1413-45DC-9C2C-11BE81D59C66}">
      <dgm:prSet/>
      <dgm:spPr/>
      <dgm:t>
        <a:bodyPr/>
        <a:lstStyle/>
        <a:p>
          <a:endParaRPr lang="en-US"/>
        </a:p>
      </dgm:t>
    </dgm:pt>
    <dgm:pt modelId="{086E14A3-0D77-45A2-AC49-D3E0A1B5E8B0}" type="sibTrans" cxnId="{3EF4E82D-1413-45DC-9C2C-11BE81D59C66}">
      <dgm:prSet/>
      <dgm:spPr/>
      <dgm:t>
        <a:bodyPr/>
        <a:lstStyle/>
        <a:p>
          <a:endParaRPr lang="en-US"/>
        </a:p>
      </dgm:t>
    </dgm:pt>
    <dgm:pt modelId="{9693570C-E902-462B-9BE1-FD162457B006}">
      <dgm:prSet/>
      <dgm:spPr/>
      <dgm:t>
        <a:bodyPr/>
        <a:lstStyle/>
        <a:p>
          <a:r>
            <a:rPr lang="he-IL"/>
            <a:t>הסבירו את מידת ההצלחה של הילד והשיקולים לגבי המשך העבודה איתו בעתיד (מה כדאי להמליץ למורה שתלמד איתו בעתיד?)</a:t>
          </a:r>
          <a:endParaRPr lang="en-US"/>
        </a:p>
      </dgm:t>
    </dgm:pt>
    <dgm:pt modelId="{EC118381-7556-4068-9272-C00846415AFA}" type="parTrans" cxnId="{C5D1818B-3588-4C8E-B2E6-50EBCBD3269F}">
      <dgm:prSet/>
      <dgm:spPr/>
      <dgm:t>
        <a:bodyPr/>
        <a:lstStyle/>
        <a:p>
          <a:endParaRPr lang="en-US"/>
        </a:p>
      </dgm:t>
    </dgm:pt>
    <dgm:pt modelId="{5E9207B8-03F6-4A6F-9EFF-B4EA74AB8AE2}" type="sibTrans" cxnId="{C5D1818B-3588-4C8E-B2E6-50EBCBD3269F}">
      <dgm:prSet/>
      <dgm:spPr/>
      <dgm:t>
        <a:bodyPr/>
        <a:lstStyle/>
        <a:p>
          <a:endParaRPr lang="en-US"/>
        </a:p>
      </dgm:t>
    </dgm:pt>
    <dgm:pt modelId="{FFAD2A63-0681-423B-B001-5073907873CB}" type="pres">
      <dgm:prSet presAssocID="{9EF7780C-A955-45BF-AA50-310DFE9E9522}" presName="linear" presStyleCnt="0">
        <dgm:presLayoutVars>
          <dgm:animLvl val="lvl"/>
          <dgm:resizeHandles val="exact"/>
        </dgm:presLayoutVars>
      </dgm:prSet>
      <dgm:spPr/>
    </dgm:pt>
    <dgm:pt modelId="{546EB5A9-E229-4972-A7F7-A0AA91310AFA}" type="pres">
      <dgm:prSet presAssocID="{91F843F9-1F06-42F5-ACD6-34FE3924787E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15020367-FB0B-437F-B5B8-52BAB1A5C298}" type="pres">
      <dgm:prSet presAssocID="{59F44712-340A-4A3F-BA0E-A30DC977169E}" presName="spacer" presStyleCnt="0"/>
      <dgm:spPr/>
    </dgm:pt>
    <dgm:pt modelId="{2294F6A1-2CB5-427E-9CD7-21CCE473022C}" type="pres">
      <dgm:prSet presAssocID="{C88E6108-4F8B-4B24-B71F-71CED9011E8A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81CCC515-E46D-4ADD-AD00-2DEC6A295AA2}" type="pres">
      <dgm:prSet presAssocID="{6492EBE4-B303-424C-AAA5-1675E0283668}" presName="spacer" presStyleCnt="0"/>
      <dgm:spPr/>
    </dgm:pt>
    <dgm:pt modelId="{823CB154-D633-4B0B-A88C-415E0B410FE4}" type="pres">
      <dgm:prSet presAssocID="{33C2C8E4-BD99-4240-AF57-0377E947A347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C7C4F608-836C-4DA9-A721-CBCB8C70910F}" type="pres">
      <dgm:prSet presAssocID="{81968243-51ED-4FD3-B334-A8EFD1B39193}" presName="spacer" presStyleCnt="0"/>
      <dgm:spPr/>
    </dgm:pt>
    <dgm:pt modelId="{7856D388-AA32-462E-AA7D-E894CBD7E943}" type="pres">
      <dgm:prSet presAssocID="{FBF104F8-6879-4AC5-B176-7704B7782886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A826924A-88AE-4C8D-A278-0DD19FC87B63}" type="pres">
      <dgm:prSet presAssocID="{825952CD-4990-4074-89F7-B92A056B5F72}" presName="spacer" presStyleCnt="0"/>
      <dgm:spPr/>
    </dgm:pt>
    <dgm:pt modelId="{0A8E1F1A-96A9-4F95-BD9F-2DA591E1D549}" type="pres">
      <dgm:prSet presAssocID="{6FDC6C09-A82A-43FD-837E-F8D23AD2D873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C5CBDE94-4135-471C-96D5-89DCBB7862C0}" type="pres">
      <dgm:prSet presAssocID="{086E14A3-0D77-45A2-AC49-D3E0A1B5E8B0}" presName="spacer" presStyleCnt="0"/>
      <dgm:spPr/>
    </dgm:pt>
    <dgm:pt modelId="{DB77C395-428E-4167-B4E7-BAAAD7AAC4B4}" type="pres">
      <dgm:prSet presAssocID="{9693570C-E902-462B-9BE1-FD162457B006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2006A807-E254-443B-8874-2023596D2418}" type="presOf" srcId="{FBF104F8-6879-4AC5-B176-7704B7782886}" destId="{7856D388-AA32-462E-AA7D-E894CBD7E943}" srcOrd="0" destOrd="0" presId="urn:microsoft.com/office/officeart/2005/8/layout/vList2"/>
    <dgm:cxn modelId="{3EF4E82D-1413-45DC-9C2C-11BE81D59C66}" srcId="{9EF7780C-A955-45BF-AA50-310DFE9E9522}" destId="{6FDC6C09-A82A-43FD-837E-F8D23AD2D873}" srcOrd="4" destOrd="0" parTransId="{6D6913E4-895E-4011-A508-82278CC69647}" sibTransId="{086E14A3-0D77-45A2-AC49-D3E0A1B5E8B0}"/>
    <dgm:cxn modelId="{4E1C0138-DA7E-4DBC-91C6-2A3191BE6B23}" type="presOf" srcId="{9EF7780C-A955-45BF-AA50-310DFE9E9522}" destId="{FFAD2A63-0681-423B-B001-5073907873CB}" srcOrd="0" destOrd="0" presId="urn:microsoft.com/office/officeart/2005/8/layout/vList2"/>
    <dgm:cxn modelId="{4B0B5264-ECA2-4381-9C1B-9825396120D6}" type="presOf" srcId="{6FDC6C09-A82A-43FD-837E-F8D23AD2D873}" destId="{0A8E1F1A-96A9-4F95-BD9F-2DA591E1D549}" srcOrd="0" destOrd="0" presId="urn:microsoft.com/office/officeart/2005/8/layout/vList2"/>
    <dgm:cxn modelId="{EDEA677A-3745-4B53-97AF-8A1D8D246AD7}" srcId="{9EF7780C-A955-45BF-AA50-310DFE9E9522}" destId="{FBF104F8-6879-4AC5-B176-7704B7782886}" srcOrd="3" destOrd="0" parTransId="{C09DEB95-9ADE-48BF-9482-861F6624D13E}" sibTransId="{825952CD-4990-4074-89F7-B92A056B5F72}"/>
    <dgm:cxn modelId="{67A2B57A-6397-47DB-9842-5972BB3244CB}" type="presOf" srcId="{C88E6108-4F8B-4B24-B71F-71CED9011E8A}" destId="{2294F6A1-2CB5-427E-9CD7-21CCE473022C}" srcOrd="0" destOrd="0" presId="urn:microsoft.com/office/officeart/2005/8/layout/vList2"/>
    <dgm:cxn modelId="{C5D1818B-3588-4C8E-B2E6-50EBCBD3269F}" srcId="{9EF7780C-A955-45BF-AA50-310DFE9E9522}" destId="{9693570C-E902-462B-9BE1-FD162457B006}" srcOrd="5" destOrd="0" parTransId="{EC118381-7556-4068-9272-C00846415AFA}" sibTransId="{5E9207B8-03F6-4A6F-9EFF-B4EA74AB8AE2}"/>
    <dgm:cxn modelId="{A3FAA2BC-5AFD-456E-859D-E95EBD69A799}" srcId="{9EF7780C-A955-45BF-AA50-310DFE9E9522}" destId="{91F843F9-1F06-42F5-ACD6-34FE3924787E}" srcOrd="0" destOrd="0" parTransId="{C43EFEDD-3589-4F8A-8230-875CA232ACF4}" sibTransId="{59F44712-340A-4A3F-BA0E-A30DC977169E}"/>
    <dgm:cxn modelId="{FD3790D2-39C0-45B9-888F-9430DEB6676D}" srcId="{9EF7780C-A955-45BF-AA50-310DFE9E9522}" destId="{C88E6108-4F8B-4B24-B71F-71CED9011E8A}" srcOrd="1" destOrd="0" parTransId="{CFEC26CB-E784-4374-AAD5-454C654971D2}" sibTransId="{6492EBE4-B303-424C-AAA5-1675E0283668}"/>
    <dgm:cxn modelId="{959447D8-B96F-4832-A725-5BB8EFC57844}" type="presOf" srcId="{91F843F9-1F06-42F5-ACD6-34FE3924787E}" destId="{546EB5A9-E229-4972-A7F7-A0AA91310AFA}" srcOrd="0" destOrd="0" presId="urn:microsoft.com/office/officeart/2005/8/layout/vList2"/>
    <dgm:cxn modelId="{DF0CEFE4-F3E4-4C5B-B390-26904A9D5B42}" type="presOf" srcId="{9693570C-E902-462B-9BE1-FD162457B006}" destId="{DB77C395-428E-4167-B4E7-BAAAD7AAC4B4}" srcOrd="0" destOrd="0" presId="urn:microsoft.com/office/officeart/2005/8/layout/vList2"/>
    <dgm:cxn modelId="{72F603E5-D35F-43FC-97A4-A42200D1CA66}" srcId="{9EF7780C-A955-45BF-AA50-310DFE9E9522}" destId="{33C2C8E4-BD99-4240-AF57-0377E947A347}" srcOrd="2" destOrd="0" parTransId="{DEFDA5BB-1BCE-4823-8254-87AF1B46A88D}" sibTransId="{81968243-51ED-4FD3-B334-A8EFD1B39193}"/>
    <dgm:cxn modelId="{D2B18FF1-5207-4C14-99C8-767524A0B02C}" type="presOf" srcId="{33C2C8E4-BD99-4240-AF57-0377E947A347}" destId="{823CB154-D633-4B0B-A88C-415E0B410FE4}" srcOrd="0" destOrd="0" presId="urn:microsoft.com/office/officeart/2005/8/layout/vList2"/>
    <dgm:cxn modelId="{0490CF5A-C4E8-4267-9CAC-B7AEDEA76242}" type="presParOf" srcId="{FFAD2A63-0681-423B-B001-5073907873CB}" destId="{546EB5A9-E229-4972-A7F7-A0AA91310AFA}" srcOrd="0" destOrd="0" presId="urn:microsoft.com/office/officeart/2005/8/layout/vList2"/>
    <dgm:cxn modelId="{706B22D2-DA47-4AFB-AB36-D141FB1B5800}" type="presParOf" srcId="{FFAD2A63-0681-423B-B001-5073907873CB}" destId="{15020367-FB0B-437F-B5B8-52BAB1A5C298}" srcOrd="1" destOrd="0" presId="urn:microsoft.com/office/officeart/2005/8/layout/vList2"/>
    <dgm:cxn modelId="{0F448ACC-D95E-4A70-A741-89A39AE39B2E}" type="presParOf" srcId="{FFAD2A63-0681-423B-B001-5073907873CB}" destId="{2294F6A1-2CB5-427E-9CD7-21CCE473022C}" srcOrd="2" destOrd="0" presId="urn:microsoft.com/office/officeart/2005/8/layout/vList2"/>
    <dgm:cxn modelId="{07AC44CA-693E-430B-9710-13B6DE89513D}" type="presParOf" srcId="{FFAD2A63-0681-423B-B001-5073907873CB}" destId="{81CCC515-E46D-4ADD-AD00-2DEC6A295AA2}" srcOrd="3" destOrd="0" presId="urn:microsoft.com/office/officeart/2005/8/layout/vList2"/>
    <dgm:cxn modelId="{74DF6CAE-FA1E-481F-8B3A-D7C4CD0E3336}" type="presParOf" srcId="{FFAD2A63-0681-423B-B001-5073907873CB}" destId="{823CB154-D633-4B0B-A88C-415E0B410FE4}" srcOrd="4" destOrd="0" presId="urn:microsoft.com/office/officeart/2005/8/layout/vList2"/>
    <dgm:cxn modelId="{7D087D5A-BAF0-4DF0-879B-03468A2EB58D}" type="presParOf" srcId="{FFAD2A63-0681-423B-B001-5073907873CB}" destId="{C7C4F608-836C-4DA9-A721-CBCB8C70910F}" srcOrd="5" destOrd="0" presId="urn:microsoft.com/office/officeart/2005/8/layout/vList2"/>
    <dgm:cxn modelId="{C183D4EC-BB42-4E75-909E-DAF5033E957C}" type="presParOf" srcId="{FFAD2A63-0681-423B-B001-5073907873CB}" destId="{7856D388-AA32-462E-AA7D-E894CBD7E943}" srcOrd="6" destOrd="0" presId="urn:microsoft.com/office/officeart/2005/8/layout/vList2"/>
    <dgm:cxn modelId="{DBCAA14B-987E-4C19-B502-486A90DFEDBF}" type="presParOf" srcId="{FFAD2A63-0681-423B-B001-5073907873CB}" destId="{A826924A-88AE-4C8D-A278-0DD19FC87B63}" srcOrd="7" destOrd="0" presId="urn:microsoft.com/office/officeart/2005/8/layout/vList2"/>
    <dgm:cxn modelId="{7CD19FBE-B2DD-40CF-98F8-D0A4B5993F1B}" type="presParOf" srcId="{FFAD2A63-0681-423B-B001-5073907873CB}" destId="{0A8E1F1A-96A9-4F95-BD9F-2DA591E1D549}" srcOrd="8" destOrd="0" presId="urn:microsoft.com/office/officeart/2005/8/layout/vList2"/>
    <dgm:cxn modelId="{36E702D8-34F1-416A-A243-F14C3BA1D73D}" type="presParOf" srcId="{FFAD2A63-0681-423B-B001-5073907873CB}" destId="{C5CBDE94-4135-471C-96D5-89DCBB7862C0}" srcOrd="9" destOrd="0" presId="urn:microsoft.com/office/officeart/2005/8/layout/vList2"/>
    <dgm:cxn modelId="{B31E51F7-D12D-4976-8E3A-0FE3D7E9C34D}" type="presParOf" srcId="{FFAD2A63-0681-423B-B001-5073907873CB}" destId="{DB77C395-428E-4167-B4E7-BAAAD7AAC4B4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6EB5A9-E229-4972-A7F7-A0AA91310AFA}">
      <dsp:nvSpPr>
        <dsp:cNvPr id="0" name=""/>
        <dsp:cNvSpPr/>
      </dsp:nvSpPr>
      <dsp:spPr>
        <a:xfrm>
          <a:off x="0" y="53024"/>
          <a:ext cx="6666833" cy="852911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400" b="1" kern="1200" dirty="0"/>
            <a:t>מטרה: חשיפה לדרכי התערבות ולאמצעי ההוראה</a:t>
          </a:r>
          <a:endParaRPr lang="en-US" sz="2400" b="1" kern="1200" dirty="0"/>
        </a:p>
      </dsp:txBody>
      <dsp:txXfrm>
        <a:off x="41636" y="94660"/>
        <a:ext cx="6583561" cy="769639"/>
      </dsp:txXfrm>
    </dsp:sp>
    <dsp:sp modelId="{2294F6A1-2CB5-427E-9CD7-21CCE473022C}">
      <dsp:nvSpPr>
        <dsp:cNvPr id="0" name=""/>
        <dsp:cNvSpPr/>
      </dsp:nvSpPr>
      <dsp:spPr>
        <a:xfrm>
          <a:off x="0" y="952016"/>
          <a:ext cx="6666833" cy="852911"/>
        </a:xfrm>
        <a:prstGeom prst="roundRect">
          <a:avLst/>
        </a:prstGeom>
        <a:gradFill rotWithShape="0">
          <a:gsLst>
            <a:gs pos="0">
              <a:schemeClr val="accent2">
                <a:hueOff val="1288723"/>
                <a:satOff val="-3699"/>
                <a:lumOff val="-59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1288723"/>
                <a:satOff val="-3699"/>
                <a:lumOff val="-59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1288723"/>
                <a:satOff val="-3699"/>
                <a:lumOff val="-59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600" kern="1200"/>
            <a:t>יש להציג סקירה של מטרות השיעורים השונים ולהראות כיצד המטרות הקטנות של כל שיעור שייכות למטרת העל וליעדים שהוצבו בתחילת תוכנית ההתערבות</a:t>
          </a:r>
          <a:endParaRPr lang="en-US" sz="1600" kern="1200"/>
        </a:p>
      </dsp:txBody>
      <dsp:txXfrm>
        <a:off x="41636" y="993652"/>
        <a:ext cx="6583561" cy="769639"/>
      </dsp:txXfrm>
    </dsp:sp>
    <dsp:sp modelId="{823CB154-D633-4B0B-A88C-415E0B410FE4}">
      <dsp:nvSpPr>
        <dsp:cNvPr id="0" name=""/>
        <dsp:cNvSpPr/>
      </dsp:nvSpPr>
      <dsp:spPr>
        <a:xfrm>
          <a:off x="0" y="1851008"/>
          <a:ext cx="6666833" cy="852911"/>
        </a:xfrm>
        <a:prstGeom prst="roundRect">
          <a:avLst/>
        </a:prstGeom>
        <a:gradFill rotWithShape="0">
          <a:gsLst>
            <a:gs pos="0">
              <a:schemeClr val="accent2">
                <a:hueOff val="2577445"/>
                <a:satOff val="-7397"/>
                <a:lumOff val="-1184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2577445"/>
                <a:satOff val="-7397"/>
                <a:lumOff val="-1184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2577445"/>
                <a:satOff val="-7397"/>
                <a:lumOff val="-1184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600" kern="1200"/>
            <a:t>יש להציג מטרות של שיעור שונים ולהראות כיצד התכנים והתרגולים בשיעורים אלו  הובילו להשגת היעד- יש לציין מה ראיתן בסוף השיעור מבחינת התקדמות הילד ושליטה במיומנות, האם לדעתכן יש צורך להוסיף ולעבוד איתו על המיומנות? </a:t>
          </a:r>
          <a:endParaRPr lang="en-US" sz="1600" kern="1200" dirty="0"/>
        </a:p>
      </dsp:txBody>
      <dsp:txXfrm>
        <a:off x="41636" y="1892644"/>
        <a:ext cx="6583561" cy="769639"/>
      </dsp:txXfrm>
    </dsp:sp>
    <dsp:sp modelId="{7856D388-AA32-462E-AA7D-E894CBD7E943}">
      <dsp:nvSpPr>
        <dsp:cNvPr id="0" name=""/>
        <dsp:cNvSpPr/>
      </dsp:nvSpPr>
      <dsp:spPr>
        <a:xfrm>
          <a:off x="0" y="2749999"/>
          <a:ext cx="6666833" cy="852911"/>
        </a:xfrm>
        <a:prstGeom prst="roundRect">
          <a:avLst/>
        </a:prstGeom>
        <a:gradFill rotWithShape="0">
          <a:gsLst>
            <a:gs pos="0">
              <a:schemeClr val="accent2">
                <a:hueOff val="3866169"/>
                <a:satOff val="-11096"/>
                <a:lumOff val="-17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3866169"/>
                <a:satOff val="-11096"/>
                <a:lumOff val="-17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3866169"/>
                <a:satOff val="-11096"/>
                <a:lumOff val="-17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600" kern="1200"/>
            <a:t>יש להתייחס לרצף השיעורים- האם השיעור הבא בתור נבנה על סמך הרפלקציה שלכן על השיעור שעבר?, האם היו שיקולים אחרים בבניית השיעורים הבאים?</a:t>
          </a:r>
          <a:endParaRPr lang="en-US" sz="1600" kern="1200"/>
        </a:p>
      </dsp:txBody>
      <dsp:txXfrm>
        <a:off x="41636" y="2791635"/>
        <a:ext cx="6583561" cy="769639"/>
      </dsp:txXfrm>
    </dsp:sp>
    <dsp:sp modelId="{0A8E1F1A-96A9-4F95-BD9F-2DA591E1D549}">
      <dsp:nvSpPr>
        <dsp:cNvPr id="0" name=""/>
        <dsp:cNvSpPr/>
      </dsp:nvSpPr>
      <dsp:spPr>
        <a:xfrm>
          <a:off x="0" y="3648991"/>
          <a:ext cx="6666833" cy="852911"/>
        </a:xfrm>
        <a:prstGeom prst="roundRect">
          <a:avLst/>
        </a:prstGeom>
        <a:gradFill rotWithShape="0">
          <a:gsLst>
            <a:gs pos="0">
              <a:schemeClr val="accent2">
                <a:hueOff val="5154891"/>
                <a:satOff val="-14794"/>
                <a:lumOff val="-2368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5154891"/>
                <a:satOff val="-14794"/>
                <a:lumOff val="-2368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5154891"/>
                <a:satOff val="-14794"/>
                <a:lumOff val="-2368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600" kern="1200"/>
            <a:t>יש להראות סיכום כולל של אמצעי ההוראה והקשר שלהם למטרות. לדוגמא: אילו תרגילים נתתן לאורך השיעורים כדי לחזק דיוק? אלו תרגילים נתתן כדי לחזק שטף וכן הלאה. </a:t>
          </a:r>
          <a:endParaRPr lang="en-US" sz="1600" kern="1200"/>
        </a:p>
      </dsp:txBody>
      <dsp:txXfrm>
        <a:off x="41636" y="3690627"/>
        <a:ext cx="6583561" cy="769639"/>
      </dsp:txXfrm>
    </dsp:sp>
    <dsp:sp modelId="{DB77C395-428E-4167-B4E7-BAAAD7AAC4B4}">
      <dsp:nvSpPr>
        <dsp:cNvPr id="0" name=""/>
        <dsp:cNvSpPr/>
      </dsp:nvSpPr>
      <dsp:spPr>
        <a:xfrm>
          <a:off x="0" y="4547983"/>
          <a:ext cx="6666833" cy="852911"/>
        </a:xfrm>
        <a:prstGeom prst="roundRect">
          <a:avLst/>
        </a:prstGeom>
        <a:gradFill rotWithShape="0">
          <a:gsLst>
            <a:gs pos="0">
              <a:schemeClr val="accent2">
                <a:hueOff val="6443614"/>
                <a:satOff val="-18493"/>
                <a:lumOff val="-296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6443614"/>
                <a:satOff val="-18493"/>
                <a:lumOff val="-296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6443614"/>
                <a:satOff val="-18493"/>
                <a:lumOff val="-296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600" kern="1200"/>
            <a:t>הסבירו את מידת ההצלחה של הילד והשיקולים לגבי המשך העבודה איתו בעתיד (מה כדאי להמליץ למורה שתלמד איתו בעתיד?)</a:t>
          </a:r>
          <a:endParaRPr lang="en-US" sz="1600" kern="1200"/>
        </a:p>
      </dsp:txBody>
      <dsp:txXfrm>
        <a:off x="41636" y="4589619"/>
        <a:ext cx="6583561" cy="7696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EEB6623E-32CD-9924-BAEB-6BA57E9A2F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B9A47DE7-2F38-016F-C7E5-B538C99422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D4AB97EE-E128-0920-60B1-E1CA66216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EDCE6-12C5-4981-9605-0DC06F004D35}" type="datetimeFigureOut">
              <a:rPr lang="he-IL" smtClean="0"/>
              <a:t>י"ג/אייר/תשפ"ה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2C7695F5-7F91-B7CE-D826-5EB3E52BD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82F92940-46F2-5B31-4BD8-897244B25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54AAA-D0D5-4195-85DA-FFD32BCD73B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50740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71EC4E19-7406-576E-73D4-53339A83C3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9C4818A9-D4F5-6617-C433-A3779320EA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D9A79CC2-CF68-689D-9F08-5F5097D02B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EDCE6-12C5-4981-9605-0DC06F004D35}" type="datetimeFigureOut">
              <a:rPr lang="he-IL" smtClean="0"/>
              <a:t>י"ג/אייר/תשפ"ה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4D5CCF28-75F6-8ED0-80B6-59221198D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873B54DF-E850-8F52-57EE-8F73576BE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54AAA-D0D5-4195-85DA-FFD32BCD73B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42739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2AC4BE7F-3D78-E6F2-48B7-3FD6ABD33F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62655DFD-8FF9-9F55-B00F-984332C26A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397B5BAF-19E4-8776-368E-E437E648D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EDCE6-12C5-4981-9605-0DC06F004D35}" type="datetimeFigureOut">
              <a:rPr lang="he-IL" smtClean="0"/>
              <a:t>י"ג/אייר/תשפ"ה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4507E76E-36A0-BA39-E1B8-8BA420613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C6B7444A-9863-F935-94A3-C66E60CCE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54AAA-D0D5-4195-85DA-FFD32BCD73B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54376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6377BAD4-D0D9-B1C8-ACC9-10A29ED8C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D852D67F-1521-9A3D-041C-C2C7063560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B8AE4029-84E0-C384-9BA0-D06D41881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EDCE6-12C5-4981-9605-0DC06F004D35}" type="datetimeFigureOut">
              <a:rPr lang="he-IL" smtClean="0"/>
              <a:t>י"ג/אייר/תשפ"ה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EC52139D-1272-2D9B-FFF1-50269E1A9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B9956C5F-DE83-D4E3-F1F9-F4F80C8BD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54AAA-D0D5-4195-85DA-FFD32BCD73B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9164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91004C1-A789-06AF-D33F-140928F485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CD1280F1-2AB8-83CF-6B66-1FC576AEC1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7AA7E0C9-8AEE-BC8D-9E1B-3B233B106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EDCE6-12C5-4981-9605-0DC06F004D35}" type="datetimeFigureOut">
              <a:rPr lang="he-IL" smtClean="0"/>
              <a:t>י"ג/אייר/תשפ"ה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7659B71F-8A13-B8EF-9D99-C898D1587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82C99C3F-5DC0-5625-23EB-BFC572B02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54AAA-D0D5-4195-85DA-FFD32BCD73B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67563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A1977817-67E9-EE0D-0C6A-F242035F6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098741EC-61CB-7DFA-7749-8592A7482A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5511F5AC-1C04-B3AE-B429-30D482A2E9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253DFEF0-9F45-E49A-5C53-00309A2CC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EDCE6-12C5-4981-9605-0DC06F004D35}" type="datetimeFigureOut">
              <a:rPr lang="he-IL" smtClean="0"/>
              <a:t>י"ג/אייר/תשפ"ה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3F507C5F-1B0F-7D12-0F6B-AD85E30D2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09F604EB-71F2-99D0-1876-A1DC01052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54AAA-D0D5-4195-85DA-FFD32BCD73B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67393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B205F29E-67CE-1B47-F572-38F036E8D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50BA7438-A969-9548-3094-98D9F17973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CF878A43-7DFD-574C-1DC7-9596EA067F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2BC119BB-D486-7651-4F02-857487FD83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F57916FC-086F-1477-17CC-BE92F249B2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A0818074-7BD9-EC57-1295-747AC6DDB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EDCE6-12C5-4981-9605-0DC06F004D35}" type="datetimeFigureOut">
              <a:rPr lang="he-IL" smtClean="0"/>
              <a:t>י"ג/אייר/תשפ"ה</a:t>
            </a:fld>
            <a:endParaRPr lang="he-IL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A447CD7B-7F3F-D785-7FE2-2FFDC146C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CE1623D2-E886-7E37-063A-31CC0DE4C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54AAA-D0D5-4195-85DA-FFD32BCD73B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57592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34C2E861-0214-D042-7EF2-00A7D7717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F24CED58-DB55-6750-5075-43991A18E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EDCE6-12C5-4981-9605-0DC06F004D35}" type="datetimeFigureOut">
              <a:rPr lang="he-IL" smtClean="0"/>
              <a:t>י"ג/אייר/תשפ"ה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F0D49219-9039-51DA-3829-6C1DC545D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15F03C12-822D-ADFD-9BA4-1554FC6B2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54AAA-D0D5-4195-85DA-FFD32BCD73B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10198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6885155A-62CA-3640-31FE-AC5BA5A9C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EDCE6-12C5-4981-9605-0DC06F004D35}" type="datetimeFigureOut">
              <a:rPr lang="he-IL" smtClean="0"/>
              <a:t>י"ג/אייר/תשפ"ה</a:t>
            </a:fld>
            <a:endParaRPr lang="he-IL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6AAD41E7-A6BC-221C-E300-C24917A3A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2046DA51-93A4-E3A1-844E-1F6F99A83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54AAA-D0D5-4195-85DA-FFD32BCD73B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70759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3492515-12C6-936F-446D-733F90525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0D60313A-7AD2-6DF2-6DA7-A7DE0209E2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ACF87E63-08DA-1106-43DB-E58A48AB0B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BDCF1877-7BA7-5577-F191-B65EEFDBB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EDCE6-12C5-4981-9605-0DC06F004D35}" type="datetimeFigureOut">
              <a:rPr lang="he-IL" smtClean="0"/>
              <a:t>י"ג/אייר/תשפ"ה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DBAF36BC-AB19-CC49-AF9C-D600CB10A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CD2C7E6B-697D-1A6C-DC19-E1E9A4655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54AAA-D0D5-4195-85DA-FFD32BCD73B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89425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1B27C930-7994-C8B1-3962-A5E67859D5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677795ED-E66E-05E8-A291-BB32AAF250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595B413A-EDDF-6BB9-489E-DDF0D4C1A5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116EF566-2927-2A63-7B0E-4658CEEAE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EDCE6-12C5-4981-9605-0DC06F004D35}" type="datetimeFigureOut">
              <a:rPr lang="he-IL" smtClean="0"/>
              <a:t>י"ג/אייר/תשפ"ה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32274C63-DEC4-3E8B-DE0E-2E49D95A4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1A1B1A5F-70E0-C62B-BFAF-7814CC9D6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54AAA-D0D5-4195-85DA-FFD32BCD73B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52647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9A5A860E-9762-8031-528F-A15367777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3FF62461-14B4-3C98-1A76-46DF8BE6C3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48D5C237-E15D-DCBF-4C41-674A7BD39B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7EDCE6-12C5-4981-9605-0DC06F004D35}" type="datetimeFigureOut">
              <a:rPr lang="he-IL" smtClean="0"/>
              <a:t>י"ג/אייר/תשפ"ה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96497D5F-3CC2-7219-ADE7-67CCB6D6C8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C1236AE4-4731-14D7-68EA-EDF5DE1741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C54AAA-D0D5-4195-85DA-FFD32BCD73B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78405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מחשבון לבן">
            <a:extLst>
              <a:ext uri="{FF2B5EF4-FFF2-40B4-BE49-F238E27FC236}">
                <a16:creationId xmlns:a16="http://schemas.microsoft.com/office/drawing/2014/main" id="{71D79BB9-F223-9086-012E-DF52AC08822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15730"/>
          <a:stretch/>
        </p:blipFill>
        <p:spPr>
          <a:xfrm>
            <a:off x="3" y="10"/>
            <a:ext cx="12191997" cy="6857988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B6924B03-77BD-EAE3-2854-43363FF8E6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235031" y="2213145"/>
            <a:ext cx="6864098" cy="2425614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</a:schemeClr>
              </a:gs>
              <a:gs pos="43000">
                <a:schemeClr val="accent2">
                  <a:alpha val="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D60F200-5EB0-B223-2439-C96C67F0FE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162550" y="0"/>
            <a:ext cx="7048678" cy="6858000"/>
          </a:xfrm>
          <a:prstGeom prst="rect">
            <a:avLst/>
          </a:prstGeom>
          <a:gradFill flip="none" rotWithShape="1">
            <a:gsLst>
              <a:gs pos="19000">
                <a:srgbClr val="000000">
                  <a:alpha val="59000"/>
                </a:srgbClr>
              </a:gs>
              <a:gs pos="100000">
                <a:srgbClr val="000000">
                  <a:alpha val="0"/>
                </a:srgb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740453C-744F-DB3A-47EC-15EACE1DC1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286455" y="-60677"/>
            <a:ext cx="6864096" cy="6985449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64000">
                <a:schemeClr val="accent2">
                  <a:alpha val="0"/>
                </a:schemeClr>
              </a:gs>
            </a:gsLst>
            <a:lin ang="7200000" scaled="0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1EB5855-8EB7-1AE5-9030-5D0AA3C1AF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4695591" y="-647892"/>
            <a:ext cx="2839273" cy="12192001"/>
          </a:xfrm>
          <a:prstGeom prst="rect">
            <a:avLst/>
          </a:prstGeom>
          <a:gradFill>
            <a:gsLst>
              <a:gs pos="0">
                <a:schemeClr val="accent2"/>
              </a:gs>
              <a:gs pos="53000">
                <a:schemeClr val="accent5"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F652CB87-0697-1A30-B810-943D0A7365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28372" y="1439501"/>
            <a:ext cx="5115916" cy="3537981"/>
          </a:xfrm>
        </p:spPr>
        <p:txBody>
          <a:bodyPr>
            <a:normAutofit/>
          </a:bodyPr>
          <a:lstStyle/>
          <a:p>
            <a:r>
              <a:rPr lang="he-IL" sz="3600" dirty="0">
                <a:solidFill>
                  <a:srgbClr val="FFFFFF"/>
                </a:solidFill>
                <a:highlight>
                  <a:srgbClr val="000000"/>
                </a:highlight>
              </a:rPr>
              <a:t>הכנה </a:t>
            </a:r>
            <a:r>
              <a:rPr lang="he-IL" sz="4800" dirty="0">
                <a:solidFill>
                  <a:srgbClr val="FFFFFF"/>
                </a:solidFill>
                <a:highlight>
                  <a:srgbClr val="000000"/>
                </a:highlight>
              </a:rPr>
              <a:t>לפרזנטציה</a:t>
            </a:r>
            <a:r>
              <a:rPr lang="he-IL" sz="3600" dirty="0">
                <a:solidFill>
                  <a:srgbClr val="FFFFFF"/>
                </a:solidFill>
                <a:highlight>
                  <a:srgbClr val="000000"/>
                </a:highlight>
              </a:rPr>
              <a:t> מס' 2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1C61E56F-16B8-AE5E-A1BF-441E66976A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29920" y="5062175"/>
            <a:ext cx="3712820" cy="1197216"/>
          </a:xfrm>
        </p:spPr>
        <p:txBody>
          <a:bodyPr>
            <a:normAutofit/>
          </a:bodyPr>
          <a:lstStyle/>
          <a:p>
            <a:pPr algn="l"/>
            <a:r>
              <a:rPr lang="he-IL" sz="2000" dirty="0">
                <a:solidFill>
                  <a:srgbClr val="FFFFFF"/>
                </a:solidFill>
                <a:highlight>
                  <a:srgbClr val="000000"/>
                </a:highlight>
              </a:rPr>
              <a:t>הוראה מותאמת בקריאה –שנה ג'</a:t>
            </a:r>
          </a:p>
        </p:txBody>
      </p:sp>
    </p:spTree>
    <p:extLst>
      <p:ext uri="{BB962C8B-B14F-4D97-AF65-F5344CB8AC3E}">
        <p14:creationId xmlns:p14="http://schemas.microsoft.com/office/powerpoint/2010/main" val="3034136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3951B978-699F-F253-0648-79B4D0589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r>
              <a:rPr lang="he-IL" sz="4000">
                <a:solidFill>
                  <a:srgbClr val="FFFFFF"/>
                </a:solidFill>
              </a:rPr>
              <a:t>דגשים להכנת הפרזנטציה</a:t>
            </a:r>
          </a:p>
        </p:txBody>
      </p:sp>
      <p:graphicFrame>
        <p:nvGraphicFramePr>
          <p:cNvPr id="5" name="מציין מיקום תוכן 2">
            <a:extLst>
              <a:ext uri="{FF2B5EF4-FFF2-40B4-BE49-F238E27FC236}">
                <a16:creationId xmlns:a16="http://schemas.microsoft.com/office/drawing/2014/main" id="{40CB00B7-95EF-C5A5-0A6F-D9A321AC65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7135705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01763678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158</Words>
  <Application>Microsoft Office PowerPoint</Application>
  <PresentationFormat>מסך רחב</PresentationFormat>
  <Paragraphs>9</Paragraphs>
  <Slides>2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ערכת נושא Office</vt:lpstr>
      <vt:lpstr>הכנה לפרזנטציה מס' 2</vt:lpstr>
      <vt:lpstr>דגשים להכנת הפרזנטציה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אריאל נאמן</dc:creator>
  <cp:lastModifiedBy>אריאל נאמן</cp:lastModifiedBy>
  <cp:revision>1</cp:revision>
  <dcterms:created xsi:type="dcterms:W3CDTF">2025-05-11T08:20:51Z</dcterms:created>
  <dcterms:modified xsi:type="dcterms:W3CDTF">2025-05-11T08:24:51Z</dcterms:modified>
</cp:coreProperties>
</file>