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01" r:id="rId2"/>
    <p:sldId id="326" r:id="rId3"/>
    <p:sldId id="306" r:id="rId4"/>
    <p:sldId id="336" r:id="rId5"/>
    <p:sldId id="320" r:id="rId6"/>
    <p:sldId id="308" r:id="rId7"/>
    <p:sldId id="321" r:id="rId8"/>
    <p:sldId id="335" r:id="rId9"/>
    <p:sldId id="324" r:id="rId10"/>
    <p:sldId id="328" r:id="rId11"/>
    <p:sldId id="337" r:id="rId12"/>
    <p:sldId id="327" r:id="rId13"/>
    <p:sldId id="323" r:id="rId14"/>
    <p:sldId id="340" r:id="rId15"/>
    <p:sldId id="343" r:id="rId16"/>
    <p:sldId id="344" r:id="rId17"/>
    <p:sldId id="333" r:id="rId18"/>
    <p:sldId id="334" r:id="rId19"/>
    <p:sldId id="345" r:id="rId20"/>
    <p:sldId id="339" r:id="rId21"/>
    <p:sldId id="329" r:id="rId22"/>
    <p:sldId id="338" r:id="rId23"/>
    <p:sldId id="342" r:id="rId24"/>
    <p:sldId id="331" r:id="rId25"/>
    <p:sldId id="341" r:id="rId26"/>
    <p:sldId id="332" r:id="rId27"/>
    <p:sldId id="34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EC8B2CE-596D-4DAD-88F8-44E6EC5084C6}" type="datetimeFigureOut">
              <a:rPr lang="he-IL" smtClean="0"/>
              <a:t>י"ב/אלול/תש"ף</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1F4709A-7A3C-4FD0-A155-9DC0E66E660A}" type="slidenum">
              <a:rPr lang="he-IL" smtClean="0"/>
              <a:t>‹#›</a:t>
            </a:fld>
            <a:endParaRPr lang="he-IL"/>
          </a:p>
        </p:txBody>
      </p:sp>
    </p:spTree>
    <p:extLst>
      <p:ext uri="{BB962C8B-B14F-4D97-AF65-F5344CB8AC3E}">
        <p14:creationId xmlns:p14="http://schemas.microsoft.com/office/powerpoint/2010/main" val="34793632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7" name="Rectangle 6"/>
          <p:cNvSpPr/>
          <p:nvPr/>
        </p:nvSpPr>
        <p:spPr>
          <a:xfrm>
            <a:off x="1" y="0"/>
            <a:ext cx="12203841" cy="6858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2" name="Title 1"/>
          <p:cNvSpPr>
            <a:spLocks noGrp="1"/>
          </p:cNvSpPr>
          <p:nvPr>
            <p:ph type="ctrTitle"/>
          </p:nvPr>
        </p:nvSpPr>
        <p:spPr>
          <a:xfrm>
            <a:off x="914400" y="2130426"/>
            <a:ext cx="10363200" cy="711349"/>
          </a:xfrm>
        </p:spPr>
        <p:txBody>
          <a:bodyPr/>
          <a:lstStyle>
            <a:lvl1pPr algn="r" rtl="1">
              <a:defRPr>
                <a:solidFill>
                  <a:schemeClr val="bg1"/>
                </a:solidFill>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743200" y="3086951"/>
            <a:ext cx="8534400" cy="518550"/>
          </a:xfrm>
        </p:spPr>
        <p:txBody>
          <a:bodyPr/>
          <a:lstStyle>
            <a:lvl1pPr marL="0" indent="0" algn="r" rtl="1">
              <a:buNone/>
              <a:defRPr sz="20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99" y="576915"/>
            <a:ext cx="1694548" cy="780223"/>
          </a:xfrm>
          <a:prstGeom prst="rect">
            <a:avLst/>
          </a:prstGeom>
          <a:noFill/>
          <a:ln>
            <a:noFill/>
          </a:ln>
        </p:spPr>
      </p:pic>
      <p:cxnSp>
        <p:nvCxnSpPr>
          <p:cNvPr id="11" name="Straight Connector 10"/>
          <p:cNvCxnSpPr/>
          <p:nvPr/>
        </p:nvCxnSpPr>
        <p:spPr>
          <a:xfrm>
            <a:off x="9946612" y="2042525"/>
            <a:ext cx="117228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Subtitle 2"/>
          <p:cNvSpPr txBox="1">
            <a:spLocks/>
          </p:cNvSpPr>
          <p:nvPr/>
        </p:nvSpPr>
        <p:spPr>
          <a:xfrm>
            <a:off x="6555587" y="5777004"/>
            <a:ext cx="4722013" cy="528182"/>
          </a:xfrm>
          <a:prstGeom prst="rect">
            <a:avLst/>
          </a:prstGeom>
        </p:spPr>
        <p:txBody>
          <a:bodyPr vert="horz" lIns="91440" tIns="45720" rIns="91440" bIns="4572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pl-PL" sz="1400" cap="all" dirty="0" err="1">
                <a:solidFill>
                  <a:srgbClr val="FFFFFF"/>
                </a:solidFill>
              </a:rPr>
              <a:t>www.yadvashem.org</a:t>
            </a:r>
            <a:endParaRPr lang="en-US" sz="1400" cap="all" dirty="0">
              <a:solidFill>
                <a:srgbClr val="FFFFFF"/>
              </a:solidFill>
            </a:endParaRPr>
          </a:p>
        </p:txBody>
      </p:sp>
    </p:spTree>
    <p:extLst>
      <p:ext uri="{BB962C8B-B14F-4D97-AF65-F5344CB8AC3E}">
        <p14:creationId xmlns:p14="http://schemas.microsoft.com/office/powerpoint/2010/main" val="373562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711349"/>
          </a:xfrm>
        </p:spPr>
        <p:txBody>
          <a:bodyPr/>
          <a:lstStyle>
            <a:lvl1pPr algn="r" rtl="1">
              <a:defRPr>
                <a:solidFill>
                  <a:srgbClr val="30537B"/>
                </a:solidFill>
                <a:latin typeface="Arial" panose="020B0604020202020204" pitchFamily="34" charset="0"/>
                <a:cs typeface="Arial" panose="020B0604020202020204" pitchFamily="34" charset="0"/>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743200" y="3086951"/>
            <a:ext cx="8534400" cy="518550"/>
          </a:xfrm>
        </p:spPr>
        <p:txBody>
          <a:bodyPr/>
          <a:lstStyle>
            <a:lvl1pPr marL="0" indent="0" algn="r" rtl="1">
              <a:buNone/>
              <a:defRPr sz="2000" b="0">
                <a:solidFill>
                  <a:srgbClr val="30537B"/>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76" y="514084"/>
            <a:ext cx="1651879" cy="761937"/>
          </a:xfrm>
          <a:prstGeom prst="rect">
            <a:avLst/>
          </a:prstGeom>
          <a:noFill/>
          <a:ln>
            <a:noFill/>
          </a:ln>
        </p:spPr>
      </p:pic>
      <p:cxnSp>
        <p:nvCxnSpPr>
          <p:cNvPr id="11" name="Straight Connector 10"/>
          <p:cNvCxnSpPr/>
          <p:nvPr/>
        </p:nvCxnSpPr>
        <p:spPr>
          <a:xfrm>
            <a:off x="9946612" y="2042525"/>
            <a:ext cx="1172280" cy="0"/>
          </a:xfrm>
          <a:prstGeom prst="line">
            <a:avLst/>
          </a:prstGeom>
          <a:ln w="381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Subtitle 2"/>
          <p:cNvSpPr txBox="1">
            <a:spLocks/>
          </p:cNvSpPr>
          <p:nvPr/>
        </p:nvSpPr>
        <p:spPr>
          <a:xfrm>
            <a:off x="6555587" y="5777004"/>
            <a:ext cx="4722013" cy="528182"/>
          </a:xfrm>
          <a:prstGeom prst="rect">
            <a:avLst/>
          </a:prstGeom>
        </p:spPr>
        <p:txBody>
          <a:bodyPr vert="horz" lIns="91440" tIns="45720" rIns="91440" bIns="4572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pl-PL" sz="1400" cap="all" dirty="0" err="1">
                <a:solidFill>
                  <a:srgbClr val="30537B"/>
                </a:solidFill>
              </a:rPr>
              <a:t>www.yadvashem.org</a:t>
            </a:r>
            <a:endParaRPr lang="en-US" sz="1400" cap="all" dirty="0">
              <a:solidFill>
                <a:srgbClr val="30537B"/>
              </a:solidFill>
            </a:endParaRPr>
          </a:p>
        </p:txBody>
      </p:sp>
    </p:spTree>
    <p:extLst>
      <p:ext uri="{BB962C8B-B14F-4D97-AF65-F5344CB8AC3E}">
        <p14:creationId xmlns:p14="http://schemas.microsoft.com/office/powerpoint/2010/main" val="396287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pSp>
        <p:nvGrpSpPr>
          <p:cNvPr id="19" name="Group 8"/>
          <p:cNvGrpSpPr/>
          <p:nvPr/>
        </p:nvGrpSpPr>
        <p:grpSpPr>
          <a:xfrm flipH="1">
            <a:off x="6795911" y="0"/>
            <a:ext cx="5396086" cy="6858000"/>
            <a:chOff x="0" y="0"/>
            <a:chExt cx="5195328" cy="6858000"/>
          </a:xfrm>
        </p:grpSpPr>
        <p:sp>
          <p:nvSpPr>
            <p:cNvPr id="20" name="Rectangle 9"/>
            <p:cNvSpPr/>
            <p:nvPr/>
          </p:nvSpPr>
          <p:spPr>
            <a:xfrm>
              <a:off x="0" y="0"/>
              <a:ext cx="3250411" cy="6858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21" name="Parallelogram 10"/>
            <p:cNvSpPr/>
            <p:nvPr/>
          </p:nvSpPr>
          <p:spPr>
            <a:xfrm>
              <a:off x="0" y="0"/>
              <a:ext cx="5195328" cy="6858000"/>
            </a:xfrm>
            <a:prstGeom prst="parallelogram">
              <a:avLst>
                <a:gd name="adj" fmla="val 34756"/>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2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411" y="576915"/>
            <a:ext cx="1694548" cy="780223"/>
          </a:xfrm>
          <a:prstGeom prst="rect">
            <a:avLst/>
          </a:prstGeom>
        </p:spPr>
      </p:pic>
      <p:cxnSp>
        <p:nvCxnSpPr>
          <p:cNvPr id="23" name="Straight Connector 12"/>
          <p:cNvCxnSpPr/>
          <p:nvPr/>
        </p:nvCxnSpPr>
        <p:spPr>
          <a:xfrm>
            <a:off x="10364700" y="2042525"/>
            <a:ext cx="117228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Subtitle 2"/>
          <p:cNvSpPr txBox="1">
            <a:spLocks/>
          </p:cNvSpPr>
          <p:nvPr/>
        </p:nvSpPr>
        <p:spPr>
          <a:xfrm>
            <a:off x="7865183" y="5777004"/>
            <a:ext cx="3762880" cy="528182"/>
          </a:xfrm>
          <a:prstGeom prst="rect">
            <a:avLst/>
          </a:prstGeom>
        </p:spPr>
        <p:txBody>
          <a:bodyPr vert="horz" lIns="91440" tIns="45720" rIns="91440" bIns="4572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pl-PL" sz="1400" cap="all" dirty="0" err="1">
                <a:solidFill>
                  <a:srgbClr val="FFFFFF"/>
                </a:solidFill>
              </a:rPr>
              <a:t>www.yadvashem.org</a:t>
            </a:r>
            <a:endParaRPr lang="en-US" sz="1400" cap="all" dirty="0">
              <a:solidFill>
                <a:srgbClr val="FFFFFF"/>
              </a:solidFill>
            </a:endParaRPr>
          </a:p>
        </p:txBody>
      </p:sp>
      <p:sp>
        <p:nvSpPr>
          <p:cNvPr id="2" name="Title 1"/>
          <p:cNvSpPr>
            <a:spLocks noGrp="1"/>
          </p:cNvSpPr>
          <p:nvPr>
            <p:ph type="ctrTitle"/>
          </p:nvPr>
        </p:nvSpPr>
        <p:spPr>
          <a:xfrm>
            <a:off x="7865184" y="2130425"/>
            <a:ext cx="3762880" cy="1315226"/>
          </a:xfrm>
        </p:spPr>
        <p:txBody>
          <a:bodyPr/>
          <a:lstStyle>
            <a:lvl1pPr algn="r" rtl="1">
              <a:defRPr>
                <a:solidFill>
                  <a:schemeClr val="bg1"/>
                </a:solidFill>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8602133" y="3724328"/>
            <a:ext cx="3025930" cy="989219"/>
          </a:xfrm>
        </p:spPr>
        <p:txBody>
          <a:bodyPr/>
          <a:lstStyle>
            <a:lvl1pPr marL="0" indent="0" algn="r" rtl="1">
              <a:buNone/>
              <a:defRPr sz="20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Tree>
    <p:extLst>
      <p:ext uri="{BB962C8B-B14F-4D97-AF65-F5344CB8AC3E}">
        <p14:creationId xmlns:p14="http://schemas.microsoft.com/office/powerpoint/2010/main" val="346577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grpSp>
        <p:nvGrpSpPr>
          <p:cNvPr id="37" name="Group 9"/>
          <p:cNvGrpSpPr/>
          <p:nvPr/>
        </p:nvGrpSpPr>
        <p:grpSpPr>
          <a:xfrm flipH="1">
            <a:off x="5264896" y="0"/>
            <a:ext cx="6927104" cy="6858000"/>
            <a:chOff x="0" y="0"/>
            <a:chExt cx="5195328" cy="6858000"/>
          </a:xfrm>
          <a:solidFill>
            <a:schemeClr val="bg1"/>
          </a:solidFill>
        </p:grpSpPr>
        <p:sp>
          <p:nvSpPr>
            <p:cNvPr id="38" name="Rectangle 10"/>
            <p:cNvSpPr/>
            <p:nvPr/>
          </p:nvSpPr>
          <p:spPr>
            <a:xfrm>
              <a:off x="0" y="0"/>
              <a:ext cx="3250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39" name="Parallelogram 11"/>
            <p:cNvSpPr/>
            <p:nvPr/>
          </p:nvSpPr>
          <p:spPr>
            <a:xfrm>
              <a:off x="0" y="0"/>
              <a:ext cx="5195328" cy="6858000"/>
            </a:xfrm>
            <a:prstGeom prst="parallelogram">
              <a:avLst>
                <a:gd name="adj" fmla="val 3475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40"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738" y="576248"/>
            <a:ext cx="1651879" cy="761937"/>
          </a:xfrm>
          <a:prstGeom prst="rect">
            <a:avLst/>
          </a:prstGeom>
        </p:spPr>
      </p:pic>
      <p:cxnSp>
        <p:nvCxnSpPr>
          <p:cNvPr id="41" name="Straight Connector 13"/>
          <p:cNvCxnSpPr/>
          <p:nvPr/>
        </p:nvCxnSpPr>
        <p:spPr>
          <a:xfrm>
            <a:off x="10377337" y="2042525"/>
            <a:ext cx="1172280" cy="0"/>
          </a:xfrm>
          <a:prstGeom prst="line">
            <a:avLst/>
          </a:prstGeom>
          <a:ln w="381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Subtitle 2"/>
          <p:cNvSpPr txBox="1">
            <a:spLocks/>
          </p:cNvSpPr>
          <p:nvPr/>
        </p:nvSpPr>
        <p:spPr>
          <a:xfrm>
            <a:off x="7900705" y="5777004"/>
            <a:ext cx="3762880" cy="528182"/>
          </a:xfrm>
          <a:prstGeom prst="rect">
            <a:avLst/>
          </a:prstGeom>
        </p:spPr>
        <p:txBody>
          <a:bodyPr vert="horz" lIns="91440" tIns="45720" rIns="91440" bIns="4572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pl-PL" sz="1400" cap="all" dirty="0" err="1">
                <a:solidFill>
                  <a:srgbClr val="30537B"/>
                </a:solidFill>
              </a:rPr>
              <a:t>www.yadvashem.org</a:t>
            </a:r>
            <a:endParaRPr lang="en-US" sz="1400" cap="all" dirty="0">
              <a:solidFill>
                <a:srgbClr val="30537B"/>
              </a:solidFill>
            </a:endParaRPr>
          </a:p>
        </p:txBody>
      </p:sp>
      <p:sp>
        <p:nvSpPr>
          <p:cNvPr id="2" name="Title 1"/>
          <p:cNvSpPr>
            <a:spLocks noGrp="1"/>
          </p:cNvSpPr>
          <p:nvPr>
            <p:ph type="ctrTitle"/>
          </p:nvPr>
        </p:nvSpPr>
        <p:spPr>
          <a:xfrm>
            <a:off x="6621857" y="2130425"/>
            <a:ext cx="5041729" cy="1315226"/>
          </a:xfrm>
        </p:spPr>
        <p:txBody>
          <a:bodyPr/>
          <a:lstStyle>
            <a:lvl1pPr algn="r" rtl="1">
              <a:defRPr>
                <a:solidFill>
                  <a:srgbClr val="30537B"/>
                </a:solidFill>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7190233" y="3513217"/>
            <a:ext cx="4473352" cy="989219"/>
          </a:xfrm>
        </p:spPr>
        <p:txBody>
          <a:bodyPr/>
          <a:lstStyle>
            <a:lvl1pPr marL="0" indent="0" algn="r" rtl="1">
              <a:buNone/>
              <a:defRPr sz="2000" b="0">
                <a:solidFill>
                  <a:srgbClr val="30537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Tree>
    <p:extLst>
      <p:ext uri="{BB962C8B-B14F-4D97-AF65-F5344CB8AC3E}">
        <p14:creationId xmlns:p14="http://schemas.microsoft.com/office/powerpoint/2010/main" val="466998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689956" y="274638"/>
            <a:ext cx="10972800" cy="1143000"/>
          </a:xfrm>
        </p:spPr>
        <p:txBody>
          <a:bodyPr/>
          <a:lstStyle>
            <a:lvl1pPr algn="r" rtl="1">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89956" y="1600201"/>
            <a:ext cx="10972800" cy="3924300"/>
          </a:xfrm>
        </p:spPr>
        <p:txBody>
          <a:bodyPr/>
          <a:lstStyle>
            <a:lvl1pPr algn="r" rtl="1">
              <a:defRPr sz="1800"/>
            </a:lvl1pPr>
            <a:lvl2pPr>
              <a:defRPr sz="1800"/>
            </a:lvl2pPr>
            <a:lvl3pPr>
              <a:defRPr sz="1800"/>
            </a:lvl3pPr>
            <a:lvl4pPr>
              <a:defRPr sz="1800"/>
            </a:lvl4pPr>
            <a:lvl5pPr>
              <a:defRPr sz="1800"/>
            </a:lvl5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DD66C3A1-510B-DE41-9035-95E5ADEEBAE8}"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C84D9-EE36-C14E-B3C4-09C418899638}" type="slidenum">
              <a:rPr lang="en-US" smtClean="0"/>
              <a:t>‹#›</a:t>
            </a:fld>
            <a:endParaRPr lang="en-US"/>
          </a:p>
        </p:txBody>
      </p:sp>
      <p:grpSp>
        <p:nvGrpSpPr>
          <p:cNvPr id="7" name="Group 6"/>
          <p:cNvGrpSpPr/>
          <p:nvPr/>
        </p:nvGrpSpPr>
        <p:grpSpPr>
          <a:xfrm rot="16200000">
            <a:off x="5379963" y="45961"/>
            <a:ext cx="1432077" cy="12192000"/>
            <a:chOff x="-2" y="0"/>
            <a:chExt cx="6407575" cy="6858000"/>
          </a:xfrm>
        </p:grpSpPr>
        <p:sp>
          <p:nvSpPr>
            <p:cNvPr id="8" name="Rectangle 7"/>
            <p:cNvSpPr/>
            <p:nvPr/>
          </p:nvSpPr>
          <p:spPr>
            <a:xfrm>
              <a:off x="-2" y="0"/>
              <a:ext cx="2383097" cy="6858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9" name="Parallelogram 8"/>
            <p:cNvSpPr/>
            <p:nvPr/>
          </p:nvSpPr>
          <p:spPr>
            <a:xfrm>
              <a:off x="0" y="0"/>
              <a:ext cx="6407573" cy="6858000"/>
            </a:xfrm>
            <a:custGeom>
              <a:avLst/>
              <a:gdLst>
                <a:gd name="connsiteX0" fmla="*/ 0 w 1161144"/>
                <a:gd name="connsiteY0" fmla="*/ 12192000 h 12192000"/>
                <a:gd name="connsiteX1" fmla="*/ 493358 w 1161144"/>
                <a:gd name="connsiteY1" fmla="*/ 0 h 12192000"/>
                <a:gd name="connsiteX2" fmla="*/ 1161144 w 1161144"/>
                <a:gd name="connsiteY2" fmla="*/ 0 h 12192000"/>
                <a:gd name="connsiteX3" fmla="*/ 667786 w 1161144"/>
                <a:gd name="connsiteY3" fmla="*/ 12192000 h 12192000"/>
                <a:gd name="connsiteX4" fmla="*/ 0 w 1161144"/>
                <a:gd name="connsiteY4" fmla="*/ 12192000 h 12192000"/>
                <a:gd name="connsiteX0" fmla="*/ 0 w 1432077"/>
                <a:gd name="connsiteY0" fmla="*/ 12192000 h 12192000"/>
                <a:gd name="connsiteX1" fmla="*/ 493358 w 1432077"/>
                <a:gd name="connsiteY1" fmla="*/ 0 h 12192000"/>
                <a:gd name="connsiteX2" fmla="*/ 1432077 w 1432077"/>
                <a:gd name="connsiteY2" fmla="*/ 0 h 12192000"/>
                <a:gd name="connsiteX3" fmla="*/ 667786 w 1432077"/>
                <a:gd name="connsiteY3" fmla="*/ 12192000 h 12192000"/>
                <a:gd name="connsiteX4" fmla="*/ 0 w 1432077"/>
                <a:gd name="connsiteY4" fmla="*/ 12192000 h 12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077" h="12192000">
                  <a:moveTo>
                    <a:pt x="0" y="12192000"/>
                  </a:moveTo>
                  <a:lnTo>
                    <a:pt x="493358" y="0"/>
                  </a:lnTo>
                  <a:lnTo>
                    <a:pt x="1432077" y="0"/>
                  </a:lnTo>
                  <a:lnTo>
                    <a:pt x="667786" y="12192000"/>
                  </a:lnTo>
                  <a:lnTo>
                    <a:pt x="0" y="12192000"/>
                  </a:lnTo>
                  <a:close/>
                </a:path>
              </a:pathLst>
            </a:cu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37" y="6121777"/>
            <a:ext cx="1164240" cy="414494"/>
          </a:xfrm>
          <a:prstGeom prst="rect">
            <a:avLst/>
          </a:prstGeom>
        </p:spPr>
      </p:pic>
    </p:spTree>
    <p:extLst>
      <p:ext uri="{BB962C8B-B14F-4D97-AF65-F5344CB8AC3E}">
        <p14:creationId xmlns:p14="http://schemas.microsoft.com/office/powerpoint/2010/main" val="2859438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p:nvSpPr>
        <p:spPr>
          <a:xfrm rot="5400000" flipH="1">
            <a:off x="5402037" y="-5402036"/>
            <a:ext cx="1387929" cy="1219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2" name="Title 1"/>
          <p:cNvSpPr>
            <a:spLocks noGrp="1"/>
          </p:cNvSpPr>
          <p:nvPr>
            <p:ph type="title"/>
          </p:nvPr>
        </p:nvSpPr>
        <p:spPr>
          <a:xfrm>
            <a:off x="2190623" y="192999"/>
            <a:ext cx="9412927" cy="995358"/>
          </a:xfrm>
        </p:spPr>
        <p:txBody>
          <a:bodyPr/>
          <a:lstStyle>
            <a:lvl1pPr algn="r" rtl="1">
              <a:defRPr>
                <a:solidFill>
                  <a:schemeClr val="bg1"/>
                </a:solidFill>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0749" y="1600201"/>
            <a:ext cx="10972800" cy="3924300"/>
          </a:xfrm>
        </p:spPr>
        <p:txBody>
          <a:bodyPr/>
          <a:lstStyle>
            <a:lvl1pPr algn="r" rtl="1">
              <a:defRPr sz="1800"/>
            </a:lvl1pPr>
            <a:lvl2pPr>
              <a:defRPr sz="1800"/>
            </a:lvl2pPr>
            <a:lvl3pPr>
              <a:defRPr sz="1800"/>
            </a:lvl3pPr>
            <a:lvl4pPr>
              <a:defRPr sz="1800"/>
            </a:lvl4pPr>
            <a:lvl5pPr>
              <a:defRPr sz="1800"/>
            </a:lvl5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DD66C3A1-510B-DE41-9035-95E5ADEEBAE8}"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C84D9-EE36-C14E-B3C4-09C418899638}" type="slidenum">
              <a:rPr lang="en-US" smtClean="0"/>
              <a:t>‹#›</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653" y="196813"/>
            <a:ext cx="1164240" cy="414494"/>
          </a:xfrm>
          <a:prstGeom prst="rect">
            <a:avLst/>
          </a:prstGeom>
        </p:spPr>
      </p:pic>
    </p:spTree>
    <p:extLst>
      <p:ext uri="{BB962C8B-B14F-4D97-AF65-F5344CB8AC3E}">
        <p14:creationId xmlns:p14="http://schemas.microsoft.com/office/powerpoint/2010/main" val="425751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5917" y="192999"/>
            <a:ext cx="9780204" cy="995358"/>
          </a:xfrm>
        </p:spPr>
        <p:txBody>
          <a:bodyPr/>
          <a:lstStyle>
            <a:lvl1pPr algn="r" rtl="1">
              <a:defRPr>
                <a:solidFill>
                  <a:srgbClr val="30537B"/>
                </a:solidFill>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93320" y="1600201"/>
            <a:ext cx="10972800" cy="3924300"/>
          </a:xfrm>
        </p:spPr>
        <p:txBody>
          <a:bodyPr/>
          <a:lstStyle>
            <a:lvl1pPr algn="r" rtl="1">
              <a:defRPr sz="1800"/>
            </a:lvl1pPr>
            <a:lvl2pPr>
              <a:defRPr sz="1800"/>
            </a:lvl2pPr>
            <a:lvl3pPr>
              <a:defRPr sz="1800"/>
            </a:lvl3pPr>
            <a:lvl4pPr>
              <a:defRPr sz="1800"/>
            </a:lvl4pPr>
            <a:lvl5pPr>
              <a:defRPr sz="1800"/>
            </a:lvl5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DD66C3A1-510B-DE41-9035-95E5ADEEBAE8}"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C84D9-EE36-C14E-B3C4-09C418899638}" type="slidenum">
              <a:rPr lang="en-US" smtClean="0"/>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79" y="220721"/>
            <a:ext cx="1182526" cy="426685"/>
          </a:xfrm>
          <a:prstGeom prst="rect">
            <a:avLst/>
          </a:prstGeom>
        </p:spPr>
      </p:pic>
    </p:spTree>
    <p:extLst>
      <p:ext uri="{BB962C8B-B14F-4D97-AF65-F5344CB8AC3E}">
        <p14:creationId xmlns:p14="http://schemas.microsoft.com/office/powerpoint/2010/main" val="628168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chorCtr="0">
            <a:noAutofit/>
          </a:bodyPr>
          <a:lstStyle/>
          <a:p>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wrap="square" lIns="91440" tIns="45720" rIns="91440" bIns="45720" rtlCol="0" anchor="t" anchorCtr="0">
            <a:noAutofit/>
          </a:bodyPr>
          <a:lstStyle/>
          <a:p>
            <a:pPr lvl="1"/>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DD66C3A1-510B-DE41-9035-95E5ADEEBAE8}" type="datetimeFigureOut">
              <a:rPr lang="en-US" smtClean="0"/>
              <a:pPr/>
              <a:t>9/1/2020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11CC84D9-EE36-C14E-B3C4-09C418899638}" type="slidenum">
              <a:rPr lang="en-US" smtClean="0"/>
              <a:pPr/>
              <a:t>‹#›</a:t>
            </a:fld>
            <a:endParaRPr lang="en-US"/>
          </a:p>
        </p:txBody>
      </p:sp>
    </p:spTree>
    <p:extLst>
      <p:ext uri="{BB962C8B-B14F-4D97-AF65-F5344CB8AC3E}">
        <p14:creationId xmlns:p14="http://schemas.microsoft.com/office/powerpoint/2010/main" val="2460201736"/>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9" r:id="rId4"/>
    <p:sldLayoutId id="2147483650" r:id="rId5"/>
    <p:sldLayoutId id="2147483660" r:id="rId6"/>
    <p:sldLayoutId id="2147483661" r:id="rId7"/>
  </p:sldLayoutIdLst>
  <p:txStyles>
    <p:titleStyle>
      <a:lvl1pPr algn="r" defTabSz="457200" rtl="1" eaLnBrk="1" latinLnBrk="0" hangingPunct="1">
        <a:spcBef>
          <a:spcPct val="0"/>
        </a:spcBef>
        <a:buNone/>
        <a:defRPr sz="3000" b="1" kern="1200">
          <a:solidFill>
            <a:srgbClr val="30537B"/>
          </a:solidFill>
          <a:latin typeface="Arial"/>
          <a:ea typeface="+mj-ea"/>
          <a:cs typeface="Arial"/>
        </a:defRPr>
      </a:lvl1pPr>
    </p:titleStyle>
    <p:bodyStyle>
      <a:lvl1pPr marL="342900" indent="-342900" algn="r" defTabSz="457200" rtl="1" eaLnBrk="1" latinLnBrk="0" hangingPunct="1">
        <a:spcBef>
          <a:spcPct val="20000"/>
        </a:spcBef>
        <a:buFont typeface="Arial"/>
        <a:buChar char="•"/>
        <a:defRPr sz="3200" kern="1200">
          <a:solidFill>
            <a:schemeClr val="tx1">
              <a:lumMod val="75000"/>
              <a:lumOff val="25000"/>
            </a:schemeClr>
          </a:solidFill>
          <a:latin typeface="Arial"/>
          <a:ea typeface="+mn-ea"/>
          <a:cs typeface="Arial"/>
        </a:defRPr>
      </a:lvl1pPr>
      <a:lvl2pPr marL="742950" indent="-285750" algn="r" defTabSz="457200" rtl="1" eaLnBrk="1" latinLnBrk="0" hangingPunct="1">
        <a:spcBef>
          <a:spcPct val="20000"/>
        </a:spcBef>
        <a:buFont typeface="Arial"/>
        <a:buChar char="–"/>
        <a:defRPr sz="2800" kern="1200">
          <a:solidFill>
            <a:schemeClr val="tx1">
              <a:lumMod val="75000"/>
              <a:lumOff val="25000"/>
            </a:schemeClr>
          </a:solidFill>
          <a:latin typeface="Arial"/>
          <a:ea typeface="+mn-ea"/>
          <a:cs typeface="Arial"/>
        </a:defRPr>
      </a:lvl2pPr>
      <a:lvl3pPr marL="1143000" indent="-228600" algn="r" defTabSz="457200" rtl="1" eaLnBrk="1" latinLnBrk="0" hangingPunct="1">
        <a:spcBef>
          <a:spcPct val="20000"/>
        </a:spcBef>
        <a:buFont typeface="Arial"/>
        <a:buChar char="•"/>
        <a:defRPr sz="2400" kern="1200">
          <a:solidFill>
            <a:schemeClr val="tx1">
              <a:lumMod val="75000"/>
              <a:lumOff val="25000"/>
            </a:schemeClr>
          </a:solidFill>
          <a:latin typeface="Arial"/>
          <a:ea typeface="+mn-ea"/>
          <a:cs typeface="Arial"/>
        </a:defRPr>
      </a:lvl3pPr>
      <a:lvl4pPr marL="1600200" indent="-228600" algn="r" defTabSz="457200" rtl="1"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4pPr>
      <a:lvl5pPr marL="2057400" indent="-228600" algn="r" defTabSz="457200" rtl="1"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5pPr>
      <a:lvl6pPr marL="2514600" indent="-228600" algn="r" defTabSz="457200" rtl="1" eaLnBrk="1" latinLnBrk="0" hangingPunct="1">
        <a:spcBef>
          <a:spcPct val="20000"/>
        </a:spcBef>
        <a:buFont typeface="Arial"/>
        <a:buChar char="•"/>
        <a:defRPr sz="2000" kern="1200">
          <a:solidFill>
            <a:schemeClr val="tx1"/>
          </a:solidFill>
          <a:latin typeface="+mn-lt"/>
          <a:ea typeface="+mn-ea"/>
          <a:cs typeface="+mn-cs"/>
        </a:defRPr>
      </a:lvl6pPr>
      <a:lvl7pPr marL="2971800" indent="-228600" algn="r" defTabSz="457200" rtl="1" eaLnBrk="1" latinLnBrk="0" hangingPunct="1">
        <a:spcBef>
          <a:spcPct val="20000"/>
        </a:spcBef>
        <a:buFont typeface="Arial"/>
        <a:buChar char="•"/>
        <a:defRPr sz="2000" kern="1200">
          <a:solidFill>
            <a:schemeClr val="tx1"/>
          </a:solidFill>
          <a:latin typeface="+mn-lt"/>
          <a:ea typeface="+mn-ea"/>
          <a:cs typeface="+mn-cs"/>
        </a:defRPr>
      </a:lvl7pPr>
      <a:lvl8pPr marL="3429000" indent="-228600" algn="r" defTabSz="457200" rtl="1" eaLnBrk="1" latinLnBrk="0" hangingPunct="1">
        <a:spcBef>
          <a:spcPct val="20000"/>
        </a:spcBef>
        <a:buFont typeface="Arial"/>
        <a:buChar char="•"/>
        <a:defRPr sz="2000" kern="1200">
          <a:solidFill>
            <a:schemeClr val="tx1"/>
          </a:solidFill>
          <a:latin typeface="+mn-lt"/>
          <a:ea typeface="+mn-ea"/>
          <a:cs typeface="+mn-cs"/>
        </a:defRPr>
      </a:lvl8pPr>
      <a:lvl9pPr marL="3886200" indent="-228600" algn="r" defTabSz="457200" rtl="1"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269103" y="1667776"/>
            <a:ext cx="9941822" cy="3971023"/>
          </a:xfrm>
        </p:spPr>
        <p:txBody>
          <a:bodyPr/>
          <a:lstStyle/>
          <a:p>
            <a:pPr algn="ctr"/>
            <a:br>
              <a:rPr lang="he-IL" sz="2800" dirty="0">
                <a:latin typeface="Tahoma" panose="020B0604030504040204" pitchFamily="34" charset="0"/>
                <a:ea typeface="Tahoma" panose="020B0604030504040204" pitchFamily="34" charset="0"/>
                <a:cs typeface="Tahoma" panose="020B0604030504040204" pitchFamily="34" charset="0"/>
              </a:rPr>
            </a:br>
            <a:r>
              <a:rPr lang="he-IL" sz="6000"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r>
              <a:rPr lang="he-IL" sz="6000" dirty="0">
                <a:solidFill>
                  <a:schemeClr val="accent6">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אנו עומדים בפני </a:t>
            </a:r>
            <a:br>
              <a:rPr lang="he-IL" sz="6000" dirty="0">
                <a:solidFill>
                  <a:schemeClr val="accent6">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br>
            <a:r>
              <a:rPr lang="he-IL" sz="6000" dirty="0">
                <a:solidFill>
                  <a:schemeClr val="accent6">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הכרעות גורליות"</a:t>
            </a:r>
            <a:br>
              <a:rPr lang="he-IL" sz="5400" dirty="0">
                <a:solidFill>
                  <a:schemeClr val="accent6">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br>
            <a:br>
              <a:rPr lang="en-US" sz="18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he-IL" sz="2800" dirty="0">
                <a:solidFill>
                  <a:schemeClr val="accent6">
                    <a:lumMod val="20000"/>
                    <a:lumOff val="80000"/>
                  </a:schemeClr>
                </a:solidFill>
                <a:latin typeface="Tahoma" panose="020B0604030504040204" pitchFamily="34" charset="0"/>
                <a:ea typeface="Tahoma" panose="020B0604030504040204" pitchFamily="34" charset="0"/>
                <a:cs typeface="Tahoma" panose="020B0604030504040204" pitchFamily="34" charset="0"/>
              </a:rPr>
              <a:t>תנועת נוער ומחתרת לוחמת: דילמות ערכיות</a:t>
            </a:r>
            <a:br>
              <a:rPr lang="en-US" sz="6600" dirty="0">
                <a:solidFill>
                  <a:schemeClr val="accent6">
                    <a:lumMod val="20000"/>
                    <a:lumOff val="80000"/>
                  </a:schemeClr>
                </a:solidFill>
                <a:latin typeface="Tahoma" panose="020B0604030504040204" pitchFamily="34" charset="0"/>
                <a:ea typeface="Tahoma" panose="020B0604030504040204" pitchFamily="34" charset="0"/>
                <a:cs typeface="Tahoma" panose="020B0604030504040204" pitchFamily="34" charset="0"/>
              </a:rPr>
            </a:br>
            <a:endParaRPr lang="he-IL" sz="4000" dirty="0">
              <a:solidFill>
                <a:schemeClr val="accent6">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388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57391" y="284163"/>
            <a:ext cx="4719515" cy="3924300"/>
          </a:xfrm>
        </p:spPr>
        <p:txBody>
          <a:bodyPr/>
          <a:lstStyle/>
          <a:p>
            <a:pPr marL="0" indent="0" algn="l">
              <a:buNone/>
            </a:pPr>
            <a:r>
              <a:rPr lang="he-IL" b="1" dirty="0">
                <a:solidFill>
                  <a:srgbClr val="002060"/>
                </a:solidFill>
                <a:latin typeface="Aharoni" panose="02010803020104030203" pitchFamily="2" charset="-79"/>
                <a:cs typeface="+mn-cs"/>
              </a:rPr>
              <a:t>עלתה ההצעה שמישהו מחברי המרכז יחזור </a:t>
            </a:r>
            <a:r>
              <a:rPr lang="he-IL" b="1" dirty="0" err="1">
                <a:solidFill>
                  <a:srgbClr val="002060"/>
                </a:solidFill>
                <a:latin typeface="Aharoni" panose="02010803020104030203" pitchFamily="2" charset="-79"/>
                <a:cs typeface="+mn-cs"/>
              </a:rPr>
              <a:t>לורשה</a:t>
            </a:r>
            <a:r>
              <a:rPr lang="he-IL" b="1" dirty="0">
                <a:solidFill>
                  <a:srgbClr val="002060"/>
                </a:solidFill>
                <a:latin typeface="Aharoni" panose="02010803020104030203" pitchFamily="2" charset="-79"/>
                <a:cs typeface="+mn-cs"/>
              </a:rPr>
              <a:t>. מה? לתופת ההיא? </a:t>
            </a:r>
            <a:endParaRPr lang="en-US" dirty="0">
              <a:solidFill>
                <a:srgbClr val="002060"/>
              </a:solidFill>
              <a:latin typeface="Aharoni" panose="02010803020104030203" pitchFamily="2" charset="-79"/>
              <a:cs typeface="+mn-cs"/>
            </a:endParaRPr>
          </a:p>
          <a:p>
            <a:pPr marL="0" indent="0" algn="l">
              <a:buNone/>
            </a:pPr>
            <a:r>
              <a:rPr lang="he-IL" b="1" dirty="0">
                <a:solidFill>
                  <a:srgbClr val="002060"/>
                </a:solidFill>
                <a:latin typeface="Aharoni" panose="02010803020104030203" pitchFamily="2" charset="-79"/>
                <a:cs typeface="+mn-cs"/>
              </a:rPr>
              <a:t>הן לא יתכן הדבר. מוטב לעבור </a:t>
            </a:r>
            <a:r>
              <a:rPr lang="he-IL" b="1" dirty="0" err="1">
                <a:solidFill>
                  <a:srgbClr val="002060"/>
                </a:solidFill>
                <a:latin typeface="Aharoni" panose="02010803020104030203" pitchFamily="2" charset="-79"/>
                <a:cs typeface="+mn-cs"/>
              </a:rPr>
              <a:t>ל׳סדר</a:t>
            </a:r>
            <a:r>
              <a:rPr lang="he-IL" b="1" dirty="0">
                <a:solidFill>
                  <a:srgbClr val="002060"/>
                </a:solidFill>
                <a:latin typeface="Aharoni" panose="02010803020104030203" pitchFamily="2" charset="-79"/>
                <a:cs typeface="+mn-cs"/>
              </a:rPr>
              <a:t> היום׳. שתיקה עיקשת. </a:t>
            </a:r>
            <a:r>
              <a:rPr lang="he-IL" b="1" dirty="0" err="1">
                <a:solidFill>
                  <a:srgbClr val="002060"/>
                </a:solidFill>
                <a:latin typeface="Aharoni" panose="02010803020104030203" pitchFamily="2" charset="-79"/>
                <a:cs typeface="+mn-cs"/>
              </a:rPr>
              <a:t>פרומקה</a:t>
            </a:r>
            <a:r>
              <a:rPr lang="he-IL" b="1" dirty="0">
                <a:solidFill>
                  <a:srgbClr val="002060"/>
                </a:solidFill>
                <a:latin typeface="Aharoni" panose="02010803020104030203" pitchFamily="2" charset="-79"/>
                <a:cs typeface="+mn-cs"/>
              </a:rPr>
              <a:t> (</a:t>
            </a:r>
            <a:r>
              <a:rPr lang="he-IL" b="1" dirty="0" err="1">
                <a:solidFill>
                  <a:srgbClr val="002060"/>
                </a:solidFill>
                <a:latin typeface="Aharoni" panose="02010803020104030203" pitchFamily="2" charset="-79"/>
                <a:cs typeface="+mn-cs"/>
              </a:rPr>
              <a:t>פלוטניצקה</a:t>
            </a:r>
            <a:r>
              <a:rPr lang="he-IL" b="1" dirty="0">
                <a:solidFill>
                  <a:srgbClr val="002060"/>
                </a:solidFill>
                <a:latin typeface="Aharoni" panose="02010803020104030203" pitchFamily="2" charset="-79"/>
                <a:cs typeface="+mn-cs"/>
              </a:rPr>
              <a:t>) קמה ומציעה את עצמה לשליחות זו. רגע של מועקה אכזרית. הניתן להכריע כאן? </a:t>
            </a:r>
            <a:r>
              <a:rPr lang="he-IL" b="1" dirty="0" err="1">
                <a:solidFill>
                  <a:srgbClr val="002060"/>
                </a:solidFill>
                <a:latin typeface="Aharoni" panose="02010803020104030203" pitchFamily="2" charset="-79"/>
                <a:cs typeface="+mn-cs"/>
              </a:rPr>
              <a:t>פרומקה</a:t>
            </a:r>
            <a:r>
              <a:rPr lang="he-IL" b="1" dirty="0">
                <a:solidFill>
                  <a:srgbClr val="002060"/>
                </a:solidFill>
                <a:latin typeface="Aharoni" panose="02010803020104030203" pitchFamily="2" charset="-79"/>
                <a:cs typeface="+mn-cs"/>
              </a:rPr>
              <a:t> מודיעה כי לא יזיזוה מהחלטתה לחזור.</a:t>
            </a:r>
          </a:p>
          <a:p>
            <a:pPr marL="0" indent="0" algn="l">
              <a:buNone/>
            </a:pPr>
            <a:endParaRPr lang="en-US" sz="2000" dirty="0">
              <a:solidFill>
                <a:schemeClr val="tx1"/>
              </a:solidFill>
              <a:cs typeface="+mn-cs"/>
            </a:endParaRPr>
          </a:p>
          <a:p>
            <a:pPr marL="0" indent="0" algn="l">
              <a:buNone/>
            </a:pPr>
            <a:endParaRPr lang="en-US" sz="2000" dirty="0"/>
          </a:p>
        </p:txBody>
      </p:sp>
      <p:pic>
        <p:nvPicPr>
          <p:cNvPr id="1028" name="Picture 4" descr="פרומקה פלוטניצקה – ויקיפדי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655" y="284163"/>
            <a:ext cx="3251295" cy="434373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FEE99F07-7103-4108-A1FA-BC76373E66A9}"/>
              </a:ext>
            </a:extLst>
          </p:cNvPr>
          <p:cNvSpPr txBox="1"/>
          <p:nvPr/>
        </p:nvSpPr>
        <p:spPr>
          <a:xfrm>
            <a:off x="2374852" y="4627893"/>
            <a:ext cx="3390900" cy="307777"/>
          </a:xfrm>
          <a:prstGeom prst="rect">
            <a:avLst/>
          </a:prstGeom>
          <a:noFill/>
        </p:spPr>
        <p:txBody>
          <a:bodyPr wrap="square" rtlCol="1">
            <a:spAutoFit/>
          </a:bodyPr>
          <a:lstStyle/>
          <a:p>
            <a:pPr algn="r"/>
            <a:r>
              <a:rPr lang="he-IL" sz="1400" b="1" dirty="0" err="1">
                <a:solidFill>
                  <a:schemeClr val="tx2"/>
                </a:solidFill>
              </a:rPr>
              <a:t>פרומקה</a:t>
            </a:r>
            <a:r>
              <a:rPr lang="he-IL" sz="1400" b="1" dirty="0">
                <a:solidFill>
                  <a:schemeClr val="tx2"/>
                </a:solidFill>
              </a:rPr>
              <a:t> </a:t>
            </a:r>
            <a:r>
              <a:rPr lang="he-IL" sz="1400" b="1" dirty="0" err="1">
                <a:solidFill>
                  <a:schemeClr val="tx2"/>
                </a:solidFill>
              </a:rPr>
              <a:t>פלוטניצקה</a:t>
            </a:r>
            <a:r>
              <a:rPr lang="he-IL" sz="1400" b="1" dirty="0">
                <a:solidFill>
                  <a:schemeClr val="tx2"/>
                </a:solidFill>
              </a:rPr>
              <a:t> (1914 – 1943)</a:t>
            </a:r>
          </a:p>
        </p:txBody>
      </p:sp>
    </p:spTree>
    <p:extLst>
      <p:ext uri="{BB962C8B-B14F-4D97-AF65-F5344CB8AC3E}">
        <p14:creationId xmlns:p14="http://schemas.microsoft.com/office/powerpoint/2010/main" val="1171734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74644BFE-279D-458F-BEA8-BF844B51A59F}"/>
              </a:ext>
            </a:extLst>
          </p:cNvPr>
          <p:cNvSpPr txBox="1"/>
          <p:nvPr/>
        </p:nvSpPr>
        <p:spPr>
          <a:xfrm>
            <a:off x="876300" y="1695450"/>
            <a:ext cx="8648700" cy="2062103"/>
          </a:xfrm>
          <a:prstGeom prst="rect">
            <a:avLst/>
          </a:prstGeom>
          <a:noFill/>
        </p:spPr>
        <p:txBody>
          <a:bodyPr wrap="square" rtlCol="1">
            <a:spAutoFit/>
          </a:bodyPr>
          <a:lstStyle/>
          <a:p>
            <a:pPr marL="571500" indent="-571500" algn="r" rtl="1">
              <a:buFont typeface="Wingdings" panose="05000000000000000000" pitchFamily="2" charset="2"/>
              <a:buChar char="Ø"/>
            </a:pPr>
            <a:r>
              <a:rPr lang="he-IL" sz="3200" b="1" dirty="0">
                <a:solidFill>
                  <a:schemeClr val="tx2"/>
                </a:solidFill>
              </a:rPr>
              <a:t>מהי הדילמה?</a:t>
            </a:r>
          </a:p>
          <a:p>
            <a:pPr marL="571500" indent="-571500" algn="r" rtl="1">
              <a:buFont typeface="Wingdings" panose="05000000000000000000" pitchFamily="2" charset="2"/>
              <a:buChar char="Ø"/>
            </a:pPr>
            <a:r>
              <a:rPr lang="he-IL" sz="3200" b="1" dirty="0">
                <a:solidFill>
                  <a:schemeClr val="tx2"/>
                </a:solidFill>
              </a:rPr>
              <a:t>אילו ערכים מצויים בה?</a:t>
            </a:r>
          </a:p>
          <a:p>
            <a:pPr marL="571500" indent="-571500" algn="r" rtl="1">
              <a:buFont typeface="Wingdings" panose="05000000000000000000" pitchFamily="2" charset="2"/>
              <a:buChar char="Ø"/>
            </a:pPr>
            <a:r>
              <a:rPr lang="he-IL" sz="3200" b="1" dirty="0">
                <a:solidFill>
                  <a:schemeClr val="tx2"/>
                </a:solidFill>
              </a:rPr>
              <a:t>האם קיימת התנגשות ביניהם?</a:t>
            </a:r>
          </a:p>
          <a:p>
            <a:pPr marL="571500" indent="-571500" algn="r" rtl="1">
              <a:buFont typeface="Wingdings" panose="05000000000000000000" pitchFamily="2" charset="2"/>
              <a:buChar char="Ø"/>
            </a:pPr>
            <a:r>
              <a:rPr lang="he-IL" sz="3200" b="1" dirty="0">
                <a:solidFill>
                  <a:schemeClr val="tx2"/>
                </a:solidFill>
              </a:rPr>
              <a:t>האם לבחירה יש מחיר? מהו? </a:t>
            </a:r>
          </a:p>
        </p:txBody>
      </p:sp>
    </p:spTree>
    <p:extLst>
      <p:ext uri="{BB962C8B-B14F-4D97-AF65-F5344CB8AC3E}">
        <p14:creationId xmlns:p14="http://schemas.microsoft.com/office/powerpoint/2010/main" val="3510280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884"/>
            <a:ext cx="10972800" cy="3924300"/>
          </a:xfrm>
        </p:spPr>
        <p:txBody>
          <a:bodyPr/>
          <a:lstStyle/>
          <a:p>
            <a:pPr marL="0" indent="0">
              <a:lnSpc>
                <a:spcPct val="150000"/>
              </a:lnSpc>
              <a:buNone/>
            </a:pPr>
            <a:r>
              <a:rPr lang="he-IL" b="1" dirty="0">
                <a:solidFill>
                  <a:schemeClr val="tx2"/>
                </a:solidFill>
                <a:latin typeface="Aharoni" panose="02010803020104030203" pitchFamily="2" charset="-79"/>
                <a:ea typeface="Tahoma" panose="020B0604030504040204" pitchFamily="34" charset="0"/>
                <a:cs typeface="+mn-cs"/>
              </a:rPr>
              <a:t>מועצת התנועה מתכנסת. בעיני כולם נוצצת הגאווה: תנועת הנוער חיה וקיימת. עכשיו מגיעה התנועה לשיא פעולתה: ״מועצה חינוכית״ המתקיימת בעצם ימי המלחמה, בגטו הסגור. </a:t>
            </a:r>
            <a:endParaRPr lang="en-US" b="1" dirty="0">
              <a:solidFill>
                <a:schemeClr val="tx2"/>
              </a:solidFill>
              <a:latin typeface="Aharoni" panose="02010803020104030203" pitchFamily="2" charset="-79"/>
              <a:ea typeface="Tahoma" panose="020B0604030504040204" pitchFamily="34" charset="0"/>
              <a:cs typeface="+mn-cs"/>
            </a:endParaRPr>
          </a:p>
          <a:p>
            <a:pPr marL="0" indent="0">
              <a:lnSpc>
                <a:spcPct val="150000"/>
              </a:lnSpc>
              <a:buNone/>
            </a:pPr>
            <a:r>
              <a:rPr lang="he-IL" b="1" dirty="0">
                <a:solidFill>
                  <a:schemeClr val="tx2"/>
                </a:solidFill>
                <a:latin typeface="Aharoni" panose="02010803020104030203" pitchFamily="2" charset="-79"/>
                <a:ea typeface="Tahoma" panose="020B0604030504040204" pitchFamily="34" charset="0"/>
                <a:cs typeface="+mn-cs"/>
              </a:rPr>
              <a:t>את המועצה פתח דוד, ראש ההנהגה המקומית שאמר בין השאר: "פעילות התנועה מוכיחה, כי גם </a:t>
            </a:r>
            <a:r>
              <a:rPr lang="he-IL" b="1" dirty="0" err="1">
                <a:solidFill>
                  <a:schemeClr val="tx2"/>
                </a:solidFill>
                <a:latin typeface="Aharoni" panose="02010803020104030203" pitchFamily="2" charset="-79"/>
                <a:ea typeface="Tahoma" panose="020B0604030504040204" pitchFamily="34" charset="0"/>
                <a:cs typeface="+mn-cs"/>
              </a:rPr>
              <a:t>בעיתות</a:t>
            </a:r>
            <a:r>
              <a:rPr lang="he-IL" b="1" dirty="0">
                <a:solidFill>
                  <a:schemeClr val="tx2"/>
                </a:solidFill>
                <a:latin typeface="Aharoni" panose="02010803020104030203" pitchFamily="2" charset="-79"/>
                <a:ea typeface="Tahoma" panose="020B0604030504040204" pitchFamily="34" charset="0"/>
                <a:cs typeface="+mn-cs"/>
              </a:rPr>
              <a:t> מלחמה יכול הפרט לדאוג לא רק לעצמו, כי אם גם לקבוצה ולרעיון". את השאלות המרכזיות העלתה לאה מקבוצת הבוגרים. בין השאר טענה בלהט: ״עלינו לשמור על כל ערכינו, גם בתקופת המלחמה. אסור לנו לשקר, לרמות, לגנוב, או לפגוע בזולת". </a:t>
            </a:r>
            <a:endParaRPr lang="en-US" b="1" dirty="0">
              <a:solidFill>
                <a:schemeClr val="tx2"/>
              </a:solidFill>
              <a:latin typeface="Aharoni" panose="02010803020104030203" pitchFamily="2" charset="-79"/>
              <a:ea typeface="Tahoma" panose="020B0604030504040204" pitchFamily="34" charset="0"/>
              <a:cs typeface="+mn-cs"/>
            </a:endParaRPr>
          </a:p>
          <a:p>
            <a:pPr marL="0" indent="0">
              <a:lnSpc>
                <a:spcPct val="150000"/>
              </a:lnSpc>
              <a:buNone/>
            </a:pPr>
            <a:r>
              <a:rPr lang="he-IL" b="1" dirty="0">
                <a:solidFill>
                  <a:schemeClr val="tx2"/>
                </a:solidFill>
                <a:latin typeface="Aharoni" panose="02010803020104030203" pitchFamily="2" charset="-79"/>
                <a:ea typeface="Tahoma" panose="020B0604030504040204" pitchFamily="34" charset="0"/>
                <a:cs typeface="+mn-cs"/>
              </a:rPr>
              <a:t>מבין השורות עלה קול: ״ומה אם אני רעב? [...] לאבא שלי אין עבודה [...] האחים שלי רעבים, וגם אני רעב. אתמול התגנבתי מחוץ לגטו והצלחתי לגנוב מאיכר פולני כמה תפוחי אדמה. האם זה נקרא שלא שמרתי על ערכי התנועה?״ </a:t>
            </a:r>
          </a:p>
          <a:p>
            <a:pPr marL="0" indent="0">
              <a:lnSpc>
                <a:spcPct val="150000"/>
              </a:lnSpc>
              <a:buNone/>
            </a:pPr>
            <a:r>
              <a:rPr lang="he-IL" b="1" dirty="0">
                <a:solidFill>
                  <a:schemeClr val="tx2"/>
                </a:solidFill>
                <a:latin typeface="Aharoni" panose="02010803020104030203" pitchFamily="2" charset="-79"/>
                <a:ea typeface="Tahoma" panose="020B0604030504040204" pitchFamily="34" charset="0"/>
                <a:cs typeface="+mn-cs"/>
              </a:rPr>
              <a:t>ובמהרה מתפתח ויכוח סוער, ממש כמו בימים הטובים. אבל הפעם, שלא כמה בימים הטובים, אין מדובר על שאלה תאורטית אלא על שאלה מעשית.</a:t>
            </a:r>
            <a:endParaRPr lang="en-US" b="1" dirty="0">
              <a:solidFill>
                <a:schemeClr val="tx2"/>
              </a:solidFill>
              <a:latin typeface="Aharoni" panose="02010803020104030203" pitchFamily="2" charset="-79"/>
              <a:ea typeface="Tahoma" panose="020B0604030504040204" pitchFamily="34" charset="0"/>
              <a:cs typeface="+mn-cs"/>
            </a:endParaRPr>
          </a:p>
          <a:p>
            <a:pPr marL="0" indent="0">
              <a:buNone/>
            </a:pPr>
            <a:endParaRPr lang="en-US" dirty="0"/>
          </a:p>
        </p:txBody>
      </p:sp>
      <p:sp>
        <p:nvSpPr>
          <p:cNvPr id="5" name="כותרת 4">
            <a:extLst>
              <a:ext uri="{FF2B5EF4-FFF2-40B4-BE49-F238E27FC236}">
                <a16:creationId xmlns:a16="http://schemas.microsoft.com/office/drawing/2014/main" id="{5D1A414C-6F2E-4CDB-867A-959966AD900A}"/>
              </a:ext>
            </a:extLst>
          </p:cNvPr>
          <p:cNvSpPr>
            <a:spLocks noGrp="1"/>
          </p:cNvSpPr>
          <p:nvPr>
            <p:ph type="title"/>
          </p:nvPr>
        </p:nvSpPr>
        <p:spPr/>
        <p:txBody>
          <a:bodyPr/>
          <a:lstStyle/>
          <a:p>
            <a:pPr marL="0" indent="0"/>
            <a:r>
              <a:rPr lang="he-IL" sz="3200" b="1" dirty="0">
                <a:latin typeface="Aharoni" panose="02010803020104030203" pitchFamily="2" charset="-79"/>
                <a:ea typeface="Tahoma" panose="020B0604030504040204" pitchFamily="34" charset="0"/>
                <a:cs typeface="+mn-cs"/>
              </a:rPr>
              <a:t>הזמן: אביב 1940</a:t>
            </a:r>
            <a:br>
              <a:rPr lang="en-US" sz="3200" dirty="0">
                <a:latin typeface="Aharoni" panose="02010803020104030203" pitchFamily="2" charset="-79"/>
                <a:ea typeface="Tahoma" panose="020B0604030504040204" pitchFamily="34" charset="0"/>
                <a:cs typeface="+mn-cs"/>
              </a:rPr>
            </a:br>
            <a:r>
              <a:rPr lang="he-IL" sz="3200" b="1" dirty="0">
                <a:latin typeface="Aharoni" panose="02010803020104030203" pitchFamily="2" charset="-79"/>
                <a:ea typeface="Tahoma" panose="020B0604030504040204" pitchFamily="34" charset="0"/>
                <a:cs typeface="+mn-cs"/>
              </a:rPr>
              <a:t>המקום: גטו באחת מערי פולין הכבושה</a:t>
            </a:r>
            <a:br>
              <a:rPr lang="en-US" sz="3200" dirty="0">
                <a:latin typeface="Aharoni" panose="02010803020104030203" pitchFamily="2" charset="-79"/>
                <a:ea typeface="Tahoma" panose="020B0604030504040204" pitchFamily="34" charset="0"/>
                <a:cs typeface="+mn-cs"/>
              </a:rPr>
            </a:br>
            <a:endParaRPr lang="he-IL" dirty="0">
              <a:cs typeface="+mn-cs"/>
            </a:endParaRPr>
          </a:p>
        </p:txBody>
      </p:sp>
    </p:spTree>
    <p:extLst>
      <p:ext uri="{BB962C8B-B14F-4D97-AF65-F5344CB8AC3E}">
        <p14:creationId xmlns:p14="http://schemas.microsoft.com/office/powerpoint/2010/main" val="2881655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D78833A-BE92-4D43-B28A-A25DF283F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741" y="1371600"/>
            <a:ext cx="4330277" cy="4283798"/>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23313B35-525A-4ACC-9609-7D51C54ABC52}"/>
              </a:ext>
            </a:extLst>
          </p:cNvPr>
          <p:cNvSpPr txBox="1"/>
          <p:nvPr/>
        </p:nvSpPr>
        <p:spPr>
          <a:xfrm>
            <a:off x="2001688" y="1371600"/>
            <a:ext cx="4533900" cy="1754326"/>
          </a:xfrm>
          <a:prstGeom prst="rect">
            <a:avLst/>
          </a:prstGeom>
          <a:noFill/>
        </p:spPr>
        <p:txBody>
          <a:bodyPr wrap="square" rtlCol="1">
            <a:spAutoFit/>
          </a:bodyPr>
          <a:lstStyle/>
          <a:p>
            <a:pPr algn="r"/>
            <a:r>
              <a:rPr lang="he-IL" b="1" dirty="0">
                <a:solidFill>
                  <a:schemeClr val="tx2"/>
                </a:solidFill>
                <a:latin typeface="Aharoni" panose="02010803020104030203" pitchFamily="2" charset="-79"/>
                <a:ea typeface="Tahoma" panose="020B0604030504040204" pitchFamily="34" charset="0"/>
              </a:rPr>
              <a:t>"אינני גנב, אני חטפן" – הצהיר בבכי נער קטן </a:t>
            </a:r>
            <a:r>
              <a:rPr lang="he-IL" b="1" dirty="0" err="1">
                <a:solidFill>
                  <a:schemeClr val="tx2"/>
                </a:solidFill>
                <a:latin typeface="Aharoni" panose="02010803020104030203" pitchFamily="2" charset="-79"/>
                <a:ea typeface="Tahoma" panose="020B0604030504040204" pitchFamily="34" charset="0"/>
              </a:rPr>
              <a:t>מפנימיה</a:t>
            </a:r>
            <a:r>
              <a:rPr lang="he-IL" b="1" dirty="0">
                <a:solidFill>
                  <a:schemeClr val="tx2"/>
                </a:solidFill>
                <a:latin typeface="Aharoni" panose="02010803020104030203" pitchFamily="2" charset="-79"/>
                <a:ea typeface="Tahoma" panose="020B0604030504040204" pitchFamily="34" charset="0"/>
              </a:rPr>
              <a:t> למחצה, כאשר נתפס בעת ששלף מכיסו של נער אחר פרוסת לחם. </a:t>
            </a:r>
          </a:p>
          <a:p>
            <a:pPr algn="r"/>
            <a:r>
              <a:rPr lang="he-IL" b="1" dirty="0">
                <a:solidFill>
                  <a:schemeClr val="tx2"/>
                </a:solidFill>
                <a:latin typeface="Aharoni" panose="02010803020104030203" pitchFamily="2" charset="-79"/>
                <a:ea typeface="Tahoma" panose="020B0604030504040204" pitchFamily="34" charset="0"/>
              </a:rPr>
              <a:t>שהרי מעשה "</a:t>
            </a:r>
            <a:r>
              <a:rPr lang="he-IL" b="1" dirty="0" err="1">
                <a:solidFill>
                  <a:schemeClr val="tx2"/>
                </a:solidFill>
                <a:latin typeface="Aharoni" panose="02010803020104030203" pitchFamily="2" charset="-79"/>
                <a:ea typeface="Tahoma" panose="020B0604030504040204" pitchFamily="34" charset="0"/>
              </a:rPr>
              <a:t>החטפנות</a:t>
            </a:r>
            <a:r>
              <a:rPr lang="he-IL" b="1" dirty="0">
                <a:solidFill>
                  <a:schemeClr val="tx2"/>
                </a:solidFill>
                <a:latin typeface="Aharoni" panose="02010803020104030203" pitchFamily="2" charset="-79"/>
                <a:ea typeface="Tahoma" panose="020B0604030504040204" pitchFamily="34" charset="0"/>
              </a:rPr>
              <a:t>" הוא ענין מכובד יותר ממעשה גניבה סתם".</a:t>
            </a:r>
          </a:p>
          <a:p>
            <a:pPr algn="r"/>
            <a:r>
              <a:rPr lang="he-IL" b="1" i="1" dirty="0">
                <a:solidFill>
                  <a:schemeClr val="tx2"/>
                </a:solidFill>
                <a:latin typeface="Aharoni" panose="02010803020104030203" pitchFamily="2" charset="-79"/>
                <a:ea typeface="Tahoma" panose="020B0604030504040204" pitchFamily="34" charset="0"/>
              </a:rPr>
              <a:t>רחל </a:t>
            </a:r>
            <a:r>
              <a:rPr lang="he-IL" b="1" i="1" dirty="0" err="1">
                <a:solidFill>
                  <a:schemeClr val="tx2"/>
                </a:solidFill>
                <a:latin typeface="Aharoni" panose="02010803020104030203" pitchFamily="2" charset="-79"/>
                <a:ea typeface="Tahoma" panose="020B0604030504040204" pitchFamily="34" charset="0"/>
              </a:rPr>
              <a:t>אוירבך</a:t>
            </a:r>
            <a:r>
              <a:rPr lang="he-IL" b="1" i="1" dirty="0">
                <a:solidFill>
                  <a:schemeClr val="tx2"/>
                </a:solidFill>
                <a:latin typeface="Aharoni" panose="02010803020104030203" pitchFamily="2" charset="-79"/>
                <a:ea typeface="Tahoma" panose="020B0604030504040204" pitchFamily="34" charset="0"/>
              </a:rPr>
              <a:t>, גטו ורשה, יוני 1942 </a:t>
            </a:r>
          </a:p>
        </p:txBody>
      </p:sp>
      <p:sp>
        <p:nvSpPr>
          <p:cNvPr id="2" name="Rectangle 1"/>
          <p:cNvSpPr/>
          <p:nvPr/>
        </p:nvSpPr>
        <p:spPr>
          <a:xfrm>
            <a:off x="4180314" y="186750"/>
            <a:ext cx="4889480" cy="830997"/>
          </a:xfrm>
          <a:prstGeom prst="rect">
            <a:avLst/>
          </a:prstGeom>
        </p:spPr>
        <p:txBody>
          <a:bodyPr wrap="none">
            <a:spAutoFit/>
          </a:bodyPr>
          <a:lstStyle/>
          <a:p>
            <a:pPr algn="ctr"/>
            <a:r>
              <a:rPr lang="he-IL" sz="4800" b="1" dirty="0">
                <a:solidFill>
                  <a:schemeClr val="tx2"/>
                </a:solidFill>
                <a:latin typeface="Tahoma" panose="020B0604030504040204" pitchFamily="34" charset="0"/>
                <a:ea typeface="Tahoma" panose="020B0604030504040204" pitchFamily="34" charset="0"/>
              </a:rPr>
              <a:t>בין גניבה </a:t>
            </a:r>
            <a:r>
              <a:rPr lang="he-IL" sz="4800" b="1" dirty="0" err="1">
                <a:solidFill>
                  <a:schemeClr val="tx2"/>
                </a:solidFill>
                <a:latin typeface="Tahoma" panose="020B0604030504040204" pitchFamily="34" charset="0"/>
                <a:ea typeface="Tahoma" panose="020B0604030504040204" pitchFamily="34" charset="0"/>
              </a:rPr>
              <a:t>לחטפנות</a:t>
            </a:r>
            <a:endParaRPr lang="en-US" sz="4800" b="1" dirty="0">
              <a:solidFill>
                <a:schemeClr val="tx2"/>
              </a:solidFill>
              <a:latin typeface="Tahoma" panose="020B0604030504040204" pitchFamily="34" charset="0"/>
              <a:ea typeface="Tahoma" panose="020B0604030504040204" pitchFamily="34" charset="0"/>
            </a:endParaRPr>
          </a:p>
        </p:txBody>
      </p:sp>
    </p:spTree>
    <p:extLst>
      <p:ext uri="{BB962C8B-B14F-4D97-AF65-F5344CB8AC3E}">
        <p14:creationId xmlns:p14="http://schemas.microsoft.com/office/powerpoint/2010/main" val="2137087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999" y="712788"/>
            <a:ext cx="11701221" cy="1801812"/>
          </a:xfrm>
        </p:spPr>
        <p:txBody>
          <a:bodyPr/>
          <a:lstStyle/>
          <a:p>
            <a:pPr algn="ctr"/>
            <a:r>
              <a:rPr lang="he-IL" sz="4800" dirty="0">
                <a:latin typeface="Tahoma" panose="020B0604030504040204" pitchFamily="34" charset="0"/>
                <a:ea typeface="Tahoma" panose="020B0604030504040204" pitchFamily="34" charset="0"/>
                <a:cs typeface="+mn-cs"/>
              </a:rPr>
              <a:t>מתנועת נוער למחתרת לוחמת</a:t>
            </a:r>
            <a:endParaRPr lang="en-US" sz="4800" dirty="0">
              <a:latin typeface="Tahoma" panose="020B0604030504040204" pitchFamily="34" charset="0"/>
              <a:ea typeface="Tahoma" panose="020B0604030504040204" pitchFamily="34" charset="0"/>
              <a:cs typeface="+mn-cs"/>
            </a:endParaRPr>
          </a:p>
        </p:txBody>
      </p:sp>
      <p:pic>
        <p:nvPicPr>
          <p:cNvPr id="2054" name="Picture 6">
            <a:extLst>
              <a:ext uri="{FF2B5EF4-FFF2-40B4-BE49-F238E27FC236}">
                <a16:creationId xmlns:a16="http://schemas.microsoft.com/office/drawing/2014/main" id="{5F407BA5-00AD-489A-9856-59099CEE1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960" y="1734973"/>
            <a:ext cx="4840430" cy="355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47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9034EF5-4E4A-4B18-953B-8660F9847963}"/>
              </a:ext>
            </a:extLst>
          </p:cNvPr>
          <p:cNvSpPr>
            <a:spLocks noGrp="1"/>
          </p:cNvSpPr>
          <p:nvPr>
            <p:ph type="title"/>
          </p:nvPr>
        </p:nvSpPr>
        <p:spPr>
          <a:xfrm>
            <a:off x="609600" y="242889"/>
            <a:ext cx="10972800" cy="1143000"/>
          </a:xfrm>
        </p:spPr>
        <p:txBody>
          <a:bodyPr/>
          <a:lstStyle/>
          <a:p>
            <a:pPr algn="ctr"/>
            <a:r>
              <a:rPr lang="he-IL" sz="3600" dirty="0"/>
              <a:t>מדוע דווקא חברי תנועות הנוער מובילים את המרידות?</a:t>
            </a:r>
          </a:p>
        </p:txBody>
      </p:sp>
      <p:sp>
        <p:nvSpPr>
          <p:cNvPr id="3" name="מציין מיקום תוכן 2">
            <a:extLst>
              <a:ext uri="{FF2B5EF4-FFF2-40B4-BE49-F238E27FC236}">
                <a16:creationId xmlns:a16="http://schemas.microsoft.com/office/drawing/2014/main" id="{297A946F-E140-4623-BCCF-12E022D03A6B}"/>
              </a:ext>
            </a:extLst>
          </p:cNvPr>
          <p:cNvSpPr>
            <a:spLocks noGrp="1"/>
          </p:cNvSpPr>
          <p:nvPr>
            <p:ph idx="1"/>
          </p:nvPr>
        </p:nvSpPr>
        <p:spPr>
          <a:xfrm>
            <a:off x="-472094" y="1358866"/>
            <a:ext cx="10972800" cy="4097819"/>
          </a:xfrm>
        </p:spPr>
        <p:txBody>
          <a:bodyPr/>
          <a:lstStyle/>
          <a:p>
            <a:pPr algn="r" rtl="1">
              <a:lnSpc>
                <a:spcPct val="150000"/>
              </a:lnSpc>
              <a:spcAft>
                <a:spcPts val="800"/>
              </a:spcAft>
              <a:buFont typeface="Wingdings" panose="05000000000000000000" pitchFamily="2" charset="2"/>
              <a:buChar char="Ø"/>
            </a:pPr>
            <a:r>
              <a:rPr lang="he-IL" sz="2000" b="1" dirty="0">
                <a:solidFill>
                  <a:srgbClr val="002060"/>
                </a:solidFill>
                <a:effectLst/>
                <a:latin typeface="Calibri" panose="020F0502020204030204" pitchFamily="34" charset="0"/>
                <a:ea typeface="Calibri" panose="020F0502020204030204" pitchFamily="34" charset="0"/>
                <a:cs typeface="+mn-cs"/>
              </a:rPr>
              <a:t>    ה"חברותא" והגיבוש החברתי-פנימי</a:t>
            </a:r>
            <a:endParaRPr lang="en-US" sz="2000" b="1" dirty="0">
              <a:solidFill>
                <a:srgbClr val="002060"/>
              </a:solidFill>
              <a:effectLst/>
              <a:latin typeface="Calibri" panose="020F0502020204030204" pitchFamily="34" charset="0"/>
              <a:ea typeface="Calibri" panose="020F0502020204030204" pitchFamily="34" charset="0"/>
              <a:cs typeface="+mn-cs"/>
            </a:endParaRPr>
          </a:p>
          <a:p>
            <a:pPr algn="r" rtl="1">
              <a:lnSpc>
                <a:spcPct val="150000"/>
              </a:lnSpc>
              <a:spcAft>
                <a:spcPts val="800"/>
              </a:spcAft>
              <a:buFont typeface="Wingdings" panose="05000000000000000000" pitchFamily="2" charset="2"/>
              <a:buChar char="Ø"/>
            </a:pPr>
            <a:r>
              <a:rPr lang="he-IL" sz="2000" b="1" dirty="0">
                <a:solidFill>
                  <a:srgbClr val="002060"/>
                </a:solidFill>
                <a:effectLst/>
                <a:latin typeface="Calibri" panose="020F0502020204030204" pitchFamily="34" charset="0"/>
                <a:ea typeface="Calibri" panose="020F0502020204030204" pitchFamily="34" charset="0"/>
                <a:cs typeface="+mn-cs"/>
              </a:rPr>
              <a:t>    גילם הצעיר</a:t>
            </a:r>
            <a:endParaRPr lang="en-US" sz="2000" b="1" dirty="0">
              <a:solidFill>
                <a:srgbClr val="002060"/>
              </a:solidFill>
              <a:effectLst/>
              <a:latin typeface="Calibri" panose="020F0502020204030204" pitchFamily="34" charset="0"/>
              <a:ea typeface="Calibri" panose="020F0502020204030204" pitchFamily="34" charset="0"/>
              <a:cs typeface="+mn-cs"/>
            </a:endParaRPr>
          </a:p>
          <a:p>
            <a:pPr algn="r" rtl="1">
              <a:lnSpc>
                <a:spcPct val="150000"/>
              </a:lnSpc>
              <a:spcAft>
                <a:spcPts val="800"/>
              </a:spcAft>
              <a:buFont typeface="Wingdings" panose="05000000000000000000" pitchFamily="2" charset="2"/>
              <a:buChar char="Ø"/>
            </a:pPr>
            <a:r>
              <a:rPr lang="he-IL" sz="2000" b="1" dirty="0">
                <a:solidFill>
                  <a:srgbClr val="002060"/>
                </a:solidFill>
                <a:effectLst/>
                <a:latin typeface="Calibri" panose="020F0502020204030204" pitchFamily="34" charset="0"/>
                <a:ea typeface="Calibri" panose="020F0502020204030204" pitchFamily="34" charset="0"/>
                <a:cs typeface="+mn-cs"/>
              </a:rPr>
              <a:t>    הקשר לחבריהם בארץ ישראל</a:t>
            </a:r>
            <a:r>
              <a:rPr lang="he-IL" sz="2000" dirty="0">
                <a:solidFill>
                  <a:srgbClr val="002060"/>
                </a:solidFill>
                <a:effectLst/>
                <a:latin typeface="Calibri" panose="020F0502020204030204" pitchFamily="34" charset="0"/>
                <a:ea typeface="Calibri" panose="020F0502020204030204" pitchFamily="34" charset="0"/>
                <a:cs typeface="+mn-cs"/>
              </a:rPr>
              <a:t> </a:t>
            </a:r>
          </a:p>
          <a:p>
            <a:pPr algn="r" rtl="1">
              <a:lnSpc>
                <a:spcPct val="150000"/>
              </a:lnSpc>
              <a:spcAft>
                <a:spcPts val="800"/>
              </a:spcAft>
              <a:buFont typeface="Wingdings" panose="05000000000000000000" pitchFamily="2" charset="2"/>
              <a:buChar char="Ø"/>
            </a:pPr>
            <a:r>
              <a:rPr lang="he-IL" sz="2000" b="1" dirty="0">
                <a:solidFill>
                  <a:srgbClr val="002060"/>
                </a:solidFill>
                <a:effectLst/>
                <a:latin typeface="Calibri" panose="020F0502020204030204" pitchFamily="34" charset="0"/>
                <a:ea typeface="Calibri" panose="020F0502020204030204" pitchFamily="34" charset="0"/>
                <a:cs typeface="+mn-cs"/>
              </a:rPr>
              <a:t>    השליחות</a:t>
            </a:r>
            <a:r>
              <a:rPr lang="he-IL" sz="2000" b="1" dirty="0">
                <a:solidFill>
                  <a:srgbClr val="002060"/>
                </a:solidFill>
                <a:latin typeface="Calibri" panose="020F0502020204030204" pitchFamily="34" charset="0"/>
                <a:ea typeface="Calibri" panose="020F0502020204030204" pitchFamily="34" charset="0"/>
                <a:cs typeface="+mn-cs"/>
              </a:rPr>
              <a:t>,</a:t>
            </a:r>
            <a:r>
              <a:rPr lang="he-IL" sz="2000" b="1" dirty="0">
                <a:solidFill>
                  <a:srgbClr val="002060"/>
                </a:solidFill>
                <a:effectLst/>
                <a:latin typeface="Calibri" panose="020F0502020204030204" pitchFamily="34" charset="0"/>
                <a:ea typeface="Calibri" panose="020F0502020204030204" pitchFamily="34" charset="0"/>
                <a:cs typeface="+mn-cs"/>
              </a:rPr>
              <a:t> כחלק מהמסורת התנועתית</a:t>
            </a:r>
          </a:p>
          <a:p>
            <a:pPr algn="r" rtl="1">
              <a:lnSpc>
                <a:spcPct val="150000"/>
              </a:lnSpc>
              <a:spcAft>
                <a:spcPts val="800"/>
              </a:spcAft>
              <a:buFont typeface="Wingdings" panose="05000000000000000000" pitchFamily="2" charset="2"/>
              <a:buChar char="Ø"/>
            </a:pPr>
            <a:r>
              <a:rPr lang="he-IL" sz="2000" b="1" dirty="0">
                <a:solidFill>
                  <a:srgbClr val="002060"/>
                </a:solidFill>
                <a:effectLst/>
                <a:latin typeface="Calibri" panose="020F0502020204030204" pitchFamily="34" charset="0"/>
                <a:ea typeface="Calibri" panose="020F0502020204030204" pitchFamily="34" charset="0"/>
                <a:cs typeface="+mn-cs"/>
              </a:rPr>
              <a:t>    החינוך לנאמנות מוחלטת</a:t>
            </a:r>
            <a:endParaRPr lang="en-US" sz="2000" dirty="0">
              <a:solidFill>
                <a:srgbClr val="002060"/>
              </a:solidFill>
              <a:effectLst/>
              <a:latin typeface="Calibri" panose="020F0502020204030204" pitchFamily="34" charset="0"/>
              <a:ea typeface="Calibri" panose="020F0502020204030204" pitchFamily="34" charset="0"/>
              <a:cs typeface="+mn-cs"/>
            </a:endParaRPr>
          </a:p>
          <a:p>
            <a:pPr algn="r" rtl="1">
              <a:lnSpc>
                <a:spcPct val="150000"/>
              </a:lnSpc>
              <a:spcAft>
                <a:spcPts val="800"/>
              </a:spcAft>
              <a:buFont typeface="Wingdings" panose="05000000000000000000" pitchFamily="2" charset="2"/>
              <a:buChar char="Ø"/>
            </a:pPr>
            <a:r>
              <a:rPr lang="he-IL" sz="2000" b="1" dirty="0">
                <a:solidFill>
                  <a:srgbClr val="002060"/>
                </a:solidFill>
                <a:latin typeface="Calibri" panose="020F0502020204030204" pitchFamily="34" charset="0"/>
                <a:ea typeface="Calibri" panose="020F0502020204030204" pitchFamily="34" charset="0"/>
                <a:cs typeface="+mn-cs"/>
              </a:rPr>
              <a:t>    יכולת התאמה למצבים משתנים ו</a:t>
            </a:r>
            <a:r>
              <a:rPr lang="he-IL" sz="2000" b="1" dirty="0">
                <a:solidFill>
                  <a:srgbClr val="002060"/>
                </a:solidFill>
                <a:effectLst/>
                <a:latin typeface="Calibri" panose="020F0502020204030204" pitchFamily="34" charset="0"/>
                <a:ea typeface="Calibri" panose="020F0502020204030204" pitchFamily="34" charset="0"/>
                <a:cs typeface="+mn-cs"/>
              </a:rPr>
              <a:t>הבנת המציאות הטרגית</a:t>
            </a:r>
            <a:endParaRPr lang="he-IL" sz="2000" dirty="0">
              <a:solidFill>
                <a:srgbClr val="002060"/>
              </a:solidFill>
              <a:cs typeface="+mn-cs"/>
            </a:endParaRPr>
          </a:p>
        </p:txBody>
      </p:sp>
    </p:spTree>
    <p:extLst>
      <p:ext uri="{BB962C8B-B14F-4D97-AF65-F5344CB8AC3E}">
        <p14:creationId xmlns:p14="http://schemas.microsoft.com/office/powerpoint/2010/main" val="2083041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8488"/>
            <a:ext cx="11701221" cy="1801812"/>
          </a:xfrm>
        </p:spPr>
        <p:txBody>
          <a:bodyPr/>
          <a:lstStyle/>
          <a:p>
            <a:pPr algn="ctr"/>
            <a:r>
              <a:rPr lang="he-IL" sz="4800" dirty="0">
                <a:latin typeface="Tahoma" panose="020B0604030504040204" pitchFamily="34" charset="0"/>
                <a:ea typeface="Tahoma" panose="020B0604030504040204" pitchFamily="34" charset="0"/>
                <a:cs typeface="+mn-cs"/>
              </a:rPr>
              <a:t>לקראת מרד: גטו </a:t>
            </a:r>
            <a:r>
              <a:rPr lang="he-IL" sz="4800" dirty="0" err="1">
                <a:latin typeface="Tahoma" panose="020B0604030504040204" pitchFamily="34" charset="0"/>
                <a:ea typeface="Tahoma" panose="020B0604030504040204" pitchFamily="34" charset="0"/>
                <a:cs typeface="+mn-cs"/>
              </a:rPr>
              <a:t>קרקוב</a:t>
            </a:r>
            <a:endParaRPr lang="en-US" sz="4800" dirty="0">
              <a:latin typeface="Tahoma" panose="020B0604030504040204" pitchFamily="34" charset="0"/>
              <a:ea typeface="Tahoma" panose="020B0604030504040204" pitchFamily="34" charset="0"/>
              <a:cs typeface="+mn-cs"/>
            </a:endParaRPr>
          </a:p>
        </p:txBody>
      </p:sp>
      <p:pic>
        <p:nvPicPr>
          <p:cNvPr id="4" name="Picture 2" descr="חלוקת שטחים על פי הסכם ריבנטרופ-מולוטוב">
            <a:extLst>
              <a:ext uri="{FF2B5EF4-FFF2-40B4-BE49-F238E27FC236}">
                <a16:creationId xmlns:a16="http://schemas.microsoft.com/office/drawing/2014/main" id="{F813236E-FCE1-49F4-80CD-DF5E25A67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1" y="1732058"/>
            <a:ext cx="4391024" cy="4932583"/>
          </a:xfrm>
          <a:prstGeom prst="rect">
            <a:avLst/>
          </a:prstGeom>
          <a:noFill/>
          <a:extLst>
            <a:ext uri="{909E8E84-426E-40DD-AFC4-6F175D3DCCD1}">
              <a14:hiddenFill xmlns:a14="http://schemas.microsoft.com/office/drawing/2010/main">
                <a:solidFill>
                  <a:srgbClr val="FFFFFF"/>
                </a:solidFill>
              </a14:hiddenFill>
            </a:ext>
          </a:extLst>
        </p:spPr>
      </p:pic>
      <p:sp>
        <p:nvSpPr>
          <p:cNvPr id="3" name="אליפסה 2">
            <a:extLst>
              <a:ext uri="{FF2B5EF4-FFF2-40B4-BE49-F238E27FC236}">
                <a16:creationId xmlns:a16="http://schemas.microsoft.com/office/drawing/2014/main" id="{C72A5FA8-E464-46E9-BA2F-CFAEE288681E}"/>
              </a:ext>
            </a:extLst>
          </p:cNvPr>
          <p:cNvSpPr/>
          <p:nvPr/>
        </p:nvSpPr>
        <p:spPr>
          <a:xfrm>
            <a:off x="5305425" y="5429250"/>
            <a:ext cx="666750" cy="36195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96958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57525" y="342899"/>
            <a:ext cx="5876926" cy="3924300"/>
          </a:xfrm>
        </p:spPr>
        <p:txBody>
          <a:bodyPr/>
          <a:lstStyle/>
          <a:p>
            <a:pPr marL="0" indent="0">
              <a:buNone/>
            </a:pPr>
            <a:r>
              <a:rPr lang="he-IL" sz="2000" b="1" u="sng" dirty="0" err="1">
                <a:solidFill>
                  <a:schemeClr val="tx2"/>
                </a:solidFill>
                <a:latin typeface="Aharoni" panose="02010803020104030203" pitchFamily="2" charset="-79"/>
                <a:ea typeface="Tahoma" panose="020B0604030504040204" pitchFamily="34" charset="0"/>
                <a:cs typeface="+mn-cs"/>
              </a:rPr>
              <a:t>יוסטינה</a:t>
            </a:r>
            <a:r>
              <a:rPr lang="he-IL" sz="2000" b="1" dirty="0">
                <a:solidFill>
                  <a:schemeClr val="tx2"/>
                </a:solidFill>
                <a:latin typeface="Aharoni" panose="02010803020104030203" pitchFamily="2" charset="-79"/>
                <a:ea typeface="Tahoma" panose="020B0604030504040204" pitchFamily="34" charset="0"/>
                <a:cs typeface="+mn-cs"/>
              </a:rPr>
              <a:t>: מנהיגי התנועה לא חונכו ולא חינכו מעולם לפעול במחתרת ולאחוז בנשק. המפעל הממשי ביותר היה לגביהם ההגשמה ומאחר וקצינים לא היו מעולם, לא ראו את עצמם בני סמכא להוליך את הנוער שלהם לקרבות בנשק</a:t>
            </a:r>
            <a:r>
              <a:rPr lang="he-IL" b="1" dirty="0">
                <a:solidFill>
                  <a:schemeClr val="tx2"/>
                </a:solidFill>
                <a:latin typeface="Aharoni" panose="02010803020104030203" pitchFamily="2" charset="-79"/>
                <a:ea typeface="Tahoma" panose="020B0604030504040204" pitchFamily="34" charset="0"/>
                <a:cs typeface="+mn-cs"/>
              </a:rPr>
              <a:t>.</a:t>
            </a:r>
            <a:endParaRPr lang="en-US" dirty="0">
              <a:solidFill>
                <a:schemeClr val="tx2"/>
              </a:solidFill>
              <a:latin typeface="Aharoni" panose="02010803020104030203" pitchFamily="2" charset="-79"/>
              <a:ea typeface="Tahoma" panose="020B0604030504040204" pitchFamily="34" charset="0"/>
              <a:cs typeface="+mn-cs"/>
            </a:endParaRPr>
          </a:p>
          <a:p>
            <a:pPr marL="0" indent="0">
              <a:buNone/>
            </a:pPr>
            <a:endParaRPr lang="he-IL" b="1" u="sng" dirty="0">
              <a:solidFill>
                <a:schemeClr val="tx2"/>
              </a:solidFill>
              <a:latin typeface="Aharoni" panose="02010803020104030203" pitchFamily="2" charset="-79"/>
              <a:ea typeface="Tahoma" panose="020B0604030504040204" pitchFamily="34" charset="0"/>
              <a:cs typeface="+mn-cs"/>
            </a:endParaRPr>
          </a:p>
          <a:p>
            <a:pPr marL="0" indent="0">
              <a:buNone/>
            </a:pPr>
            <a:endParaRPr lang="he-IL" b="1" u="sng" dirty="0">
              <a:solidFill>
                <a:schemeClr val="tx2"/>
              </a:solidFill>
              <a:latin typeface="Aharoni" panose="02010803020104030203" pitchFamily="2" charset="-79"/>
              <a:ea typeface="Tahoma" panose="020B0604030504040204" pitchFamily="34" charset="0"/>
              <a:cs typeface="+mn-cs"/>
            </a:endParaRPr>
          </a:p>
          <a:p>
            <a:pPr marL="0" indent="0">
              <a:buNone/>
            </a:pPr>
            <a:endParaRPr lang="he-IL" b="1" u="sng" dirty="0">
              <a:solidFill>
                <a:schemeClr val="tx2"/>
              </a:solidFill>
              <a:latin typeface="Aharoni" panose="02010803020104030203" pitchFamily="2" charset="-79"/>
              <a:ea typeface="Tahoma" panose="020B0604030504040204" pitchFamily="34" charset="0"/>
              <a:cs typeface="+mn-cs"/>
            </a:endParaRPr>
          </a:p>
          <a:p>
            <a:pPr marL="0" indent="0">
              <a:buNone/>
            </a:pPr>
            <a:r>
              <a:rPr lang="he-IL" sz="2000" b="1" u="sng" dirty="0">
                <a:solidFill>
                  <a:schemeClr val="tx2"/>
                </a:solidFill>
                <a:latin typeface="Aharoni" panose="02010803020104030203" pitchFamily="2" charset="-79"/>
                <a:ea typeface="Tahoma" panose="020B0604030504040204" pitchFamily="34" charset="0"/>
                <a:cs typeface="+mn-cs"/>
              </a:rPr>
              <a:t>גניה מלצר</a:t>
            </a:r>
            <a:r>
              <a:rPr lang="he-IL" sz="2000" b="1" dirty="0">
                <a:solidFill>
                  <a:schemeClr val="tx2"/>
                </a:solidFill>
                <a:latin typeface="Aharoni" panose="02010803020104030203" pitchFamily="2" charset="-79"/>
                <a:ea typeface="Tahoma" panose="020B0604030504040204" pitchFamily="34" charset="0"/>
                <a:cs typeface="+mn-cs"/>
              </a:rPr>
              <a:t>: המבוגרים בגטו מאד פחדו מפעולות שעלולות להזיק לאופציה של הישרדות והם ניסו אף להשפיע על הנוער שלנו שלא יעשה כביכול דבר קל דעת, על מנת לא להזיק לקיומה של אותה אופציה.</a:t>
            </a:r>
            <a:endParaRPr lang="en-US" sz="2000" dirty="0">
              <a:solidFill>
                <a:schemeClr val="tx2"/>
              </a:solidFill>
              <a:latin typeface="Aharoni" panose="02010803020104030203" pitchFamily="2" charset="-79"/>
              <a:ea typeface="Tahoma" panose="020B0604030504040204" pitchFamily="34" charset="0"/>
              <a:cs typeface="+mn-cs"/>
            </a:endParaRPr>
          </a:p>
          <a:p>
            <a:pPr marL="0" indent="0">
              <a:buNone/>
            </a:pPr>
            <a:endParaRPr lang="en-US" dirty="0"/>
          </a:p>
        </p:txBody>
      </p:sp>
      <p:pic>
        <p:nvPicPr>
          <p:cNvPr id="8194" name="Picture 2">
            <a:extLst>
              <a:ext uri="{FF2B5EF4-FFF2-40B4-BE49-F238E27FC236}">
                <a16:creationId xmlns:a16="http://schemas.microsoft.com/office/drawing/2014/main" id="{393D5A19-AFF7-4103-9991-219A14B69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4543" y="359091"/>
            <a:ext cx="1916113" cy="22993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DFEC03E6-DCC7-4618-802E-4E2B060BE4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82"/>
          <a:stretch/>
        </p:blipFill>
        <p:spPr bwMode="auto">
          <a:xfrm>
            <a:off x="1360245" y="2909293"/>
            <a:ext cx="1697280" cy="233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70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9069" y="393029"/>
            <a:ext cx="6100156" cy="4610099"/>
          </a:xfrm>
        </p:spPr>
        <p:txBody>
          <a:bodyPr/>
          <a:lstStyle/>
          <a:p>
            <a:pPr marL="0" indent="0">
              <a:buNone/>
            </a:pPr>
            <a:r>
              <a:rPr lang="he-IL" sz="2000" b="1" u="sng" dirty="0">
                <a:solidFill>
                  <a:schemeClr val="tx2"/>
                </a:solidFill>
                <a:latin typeface="Aharoni" panose="02010803020104030203" pitchFamily="2" charset="-79"/>
                <a:ea typeface="Tahoma" panose="020B0604030504040204" pitchFamily="34" charset="0"/>
                <a:cs typeface="+mn-cs"/>
              </a:rPr>
              <a:t>אברהם </a:t>
            </a:r>
            <a:r>
              <a:rPr lang="he-IL" sz="2000" b="1" u="sng" dirty="0" err="1">
                <a:solidFill>
                  <a:schemeClr val="tx2"/>
                </a:solidFill>
                <a:latin typeface="Aharoni" panose="02010803020104030203" pitchFamily="2" charset="-79"/>
                <a:ea typeface="Tahoma" panose="020B0604030504040204" pitchFamily="34" charset="0"/>
                <a:cs typeface="+mn-cs"/>
              </a:rPr>
              <a:t>ליבוביץ</a:t>
            </a:r>
            <a:r>
              <a:rPr lang="he-IL" sz="2000" b="1" u="sng" dirty="0">
                <a:solidFill>
                  <a:schemeClr val="tx2"/>
                </a:solidFill>
                <a:latin typeface="Aharoni" panose="02010803020104030203" pitchFamily="2" charset="-79"/>
                <a:ea typeface="Tahoma" panose="020B0604030504040204" pitchFamily="34" charset="0"/>
                <a:cs typeface="+mn-cs"/>
              </a:rPr>
              <a:t> (</a:t>
            </a:r>
            <a:r>
              <a:rPr lang="he-IL" sz="2000" b="1" u="sng" dirty="0" err="1">
                <a:solidFill>
                  <a:schemeClr val="tx2"/>
                </a:solidFill>
                <a:latin typeface="Aharoni" panose="02010803020104030203" pitchFamily="2" charset="-79"/>
                <a:ea typeface="Tahoma" panose="020B0604030504040204" pitchFamily="34" charset="0"/>
                <a:cs typeface="+mn-cs"/>
              </a:rPr>
              <a:t>לאבאן</a:t>
            </a:r>
            <a:r>
              <a:rPr lang="he-IL" sz="2000" b="1" u="sng" dirty="0">
                <a:solidFill>
                  <a:schemeClr val="tx2"/>
                </a:solidFill>
                <a:latin typeface="Aharoni" panose="02010803020104030203" pitchFamily="2" charset="-79"/>
                <a:ea typeface="Tahoma" panose="020B0604030504040204" pitchFamily="34" charset="0"/>
                <a:cs typeface="+mn-cs"/>
              </a:rPr>
              <a:t>): </a:t>
            </a:r>
            <a:r>
              <a:rPr lang="he-IL" sz="2000" b="1" dirty="0">
                <a:solidFill>
                  <a:schemeClr val="tx2"/>
                </a:solidFill>
                <a:latin typeface="Aharoni" panose="02010803020104030203" pitchFamily="2" charset="-79"/>
                <a:ea typeface="Tahoma" panose="020B0604030504040204" pitchFamily="34" charset="0"/>
                <a:cs typeface="+mn-cs"/>
              </a:rPr>
              <a:t>"הגענו למסקנה שצריך לפעול בתוך </a:t>
            </a:r>
            <a:r>
              <a:rPr lang="he-IL" sz="2000" b="1" dirty="0" err="1">
                <a:solidFill>
                  <a:schemeClr val="tx2"/>
                </a:solidFill>
                <a:latin typeface="Aharoni" panose="02010803020104030203" pitchFamily="2" charset="-79"/>
                <a:ea typeface="Tahoma" panose="020B0604030504040204" pitchFamily="34" charset="0"/>
                <a:cs typeface="+mn-cs"/>
              </a:rPr>
              <a:t>קרקוב</a:t>
            </a:r>
            <a:r>
              <a:rPr lang="he-IL" sz="2000" b="1" dirty="0">
                <a:solidFill>
                  <a:schemeClr val="tx2"/>
                </a:solidFill>
                <a:latin typeface="Aharoni" panose="02010803020104030203" pitchFamily="2" charset="-79"/>
                <a:ea typeface="Tahoma" panose="020B0604030504040204" pitchFamily="34" charset="0"/>
                <a:cs typeface="+mn-cs"/>
              </a:rPr>
              <a:t> [...] אז התגבשה החלטה של פעולה לקראת ליל חג המולד. </a:t>
            </a:r>
            <a:endParaRPr lang="en-US" sz="2000" dirty="0">
              <a:solidFill>
                <a:schemeClr val="tx2"/>
              </a:solidFill>
              <a:latin typeface="Aharoni" panose="02010803020104030203" pitchFamily="2" charset="-79"/>
              <a:ea typeface="Tahoma" panose="020B0604030504040204" pitchFamily="34" charset="0"/>
              <a:cs typeface="+mn-cs"/>
            </a:endParaRPr>
          </a:p>
          <a:p>
            <a:pPr marL="0" indent="0">
              <a:buNone/>
            </a:pPr>
            <a:r>
              <a:rPr lang="he-IL" sz="2000" b="1" dirty="0">
                <a:solidFill>
                  <a:schemeClr val="tx2"/>
                </a:solidFill>
                <a:latin typeface="Aharoni" panose="02010803020104030203" pitchFamily="2" charset="-79"/>
                <a:ea typeface="Tahoma" panose="020B0604030504040204" pitchFamily="34" charset="0"/>
                <a:cs typeface="+mn-cs"/>
              </a:rPr>
              <a:t>המבצע היה צריך להיות תחת גושפנקא של מרד פולני. פחדנו שאם נגיד שאנחנו יהודים, כל הגטו </a:t>
            </a:r>
            <a:r>
              <a:rPr lang="he-IL" sz="2000" b="1" dirty="0" err="1">
                <a:solidFill>
                  <a:schemeClr val="tx2"/>
                </a:solidFill>
                <a:latin typeface="Aharoni" panose="02010803020104030203" pitchFamily="2" charset="-79"/>
                <a:ea typeface="Tahoma" panose="020B0604030504040204" pitchFamily="34" charset="0"/>
                <a:cs typeface="+mn-cs"/>
              </a:rPr>
              <a:t>יפול</a:t>
            </a:r>
            <a:r>
              <a:rPr lang="he-IL" sz="2000" b="1" dirty="0">
                <a:solidFill>
                  <a:schemeClr val="tx2"/>
                </a:solidFill>
                <a:latin typeface="Aharoni" panose="02010803020104030203" pitchFamily="2" charset="-79"/>
                <a:ea typeface="Tahoma" panose="020B0604030504040204" pitchFamily="34" charset="0"/>
                <a:cs typeface="+mn-cs"/>
              </a:rPr>
              <a:t>. לא רצינו לקחת על עצמנו אחריות כזו. הוחלט על הנפת דגלי פולין, הפצת כרוזים הקוראים למרד והתקפה מזוינת על בתי הקפה הגרמנים שלקראת חג המולד היו מלאים גרמנים".</a:t>
            </a:r>
          </a:p>
          <a:p>
            <a:pPr marL="0" indent="0">
              <a:buNone/>
            </a:pPr>
            <a:endParaRPr lang="en-US" dirty="0">
              <a:solidFill>
                <a:schemeClr val="tx2"/>
              </a:solidFill>
              <a:latin typeface="Aharoni" panose="02010803020104030203" pitchFamily="2" charset="-79"/>
              <a:ea typeface="Tahoma" panose="020B0604030504040204" pitchFamily="34" charset="0"/>
              <a:cs typeface="+mn-cs"/>
            </a:endParaRPr>
          </a:p>
          <a:p>
            <a:pPr marL="0" indent="0">
              <a:buNone/>
            </a:pPr>
            <a:endParaRPr lang="he-IL" sz="2000" b="1" u="sng" dirty="0">
              <a:solidFill>
                <a:schemeClr val="tx2"/>
              </a:solidFill>
              <a:latin typeface="Aharoni" panose="02010803020104030203" pitchFamily="2" charset="-79"/>
              <a:ea typeface="Tahoma" panose="020B0604030504040204" pitchFamily="34" charset="0"/>
              <a:cs typeface="+mn-cs"/>
            </a:endParaRPr>
          </a:p>
          <a:p>
            <a:pPr marL="0" indent="0">
              <a:buNone/>
            </a:pPr>
            <a:r>
              <a:rPr lang="he-IL" sz="2000" b="1" u="sng" dirty="0">
                <a:solidFill>
                  <a:schemeClr val="tx2"/>
                </a:solidFill>
                <a:latin typeface="Aharoni" panose="02010803020104030203" pitchFamily="2" charset="-79"/>
                <a:ea typeface="Tahoma" panose="020B0604030504040204" pitchFamily="34" charset="0"/>
                <a:cs typeface="+mn-cs"/>
              </a:rPr>
              <a:t>שמעון </a:t>
            </a:r>
            <a:r>
              <a:rPr lang="he-IL" sz="2000" b="1" u="sng" dirty="0" err="1">
                <a:solidFill>
                  <a:schemeClr val="tx2"/>
                </a:solidFill>
                <a:latin typeface="Aharoni" panose="02010803020104030203" pitchFamily="2" charset="-79"/>
                <a:ea typeface="Tahoma" panose="020B0604030504040204" pitchFamily="34" charset="0"/>
                <a:cs typeface="+mn-cs"/>
              </a:rPr>
              <a:t>דרנגר</a:t>
            </a:r>
            <a:r>
              <a:rPr lang="he-IL" sz="2000" b="1" dirty="0">
                <a:solidFill>
                  <a:schemeClr val="tx2"/>
                </a:solidFill>
                <a:latin typeface="Aharoni" panose="02010803020104030203" pitchFamily="2" charset="-79"/>
                <a:ea typeface="Tahoma" panose="020B0604030504040204" pitchFamily="34" charset="0"/>
                <a:cs typeface="+mn-cs"/>
              </a:rPr>
              <a:t>: "העלמת יהדותנו, שלמענה היינו מוכנים להקריב </a:t>
            </a:r>
            <a:r>
              <a:rPr lang="he-IL" sz="2000" b="1" dirty="0" err="1">
                <a:solidFill>
                  <a:schemeClr val="tx2"/>
                </a:solidFill>
                <a:latin typeface="Aharoni" panose="02010803020104030203" pitchFamily="2" charset="-79"/>
                <a:ea typeface="Tahoma" panose="020B0604030504040204" pitchFamily="34" charset="0"/>
                <a:cs typeface="+mn-cs"/>
              </a:rPr>
              <a:t>הכל</a:t>
            </a:r>
            <a:r>
              <a:rPr lang="he-IL" sz="2000" b="1" dirty="0">
                <a:solidFill>
                  <a:schemeClr val="tx2"/>
                </a:solidFill>
                <a:latin typeface="Aharoni" panose="02010803020104030203" pitchFamily="2" charset="-79"/>
                <a:ea typeface="Tahoma" panose="020B0604030504040204" pitchFamily="34" charset="0"/>
                <a:cs typeface="+mn-cs"/>
              </a:rPr>
              <a:t>, </a:t>
            </a:r>
            <a:r>
              <a:rPr lang="he-IL" sz="2000" b="1" dirty="0" err="1">
                <a:solidFill>
                  <a:schemeClr val="tx2"/>
                </a:solidFill>
                <a:latin typeface="Aharoni" panose="02010803020104030203" pitchFamily="2" charset="-79"/>
                <a:ea typeface="Tahoma" panose="020B0604030504040204" pitchFamily="34" charset="0"/>
                <a:cs typeface="+mn-cs"/>
              </a:rPr>
              <a:t>היתה</a:t>
            </a:r>
            <a:r>
              <a:rPr lang="he-IL" sz="2000" b="1" dirty="0">
                <a:solidFill>
                  <a:schemeClr val="tx2"/>
                </a:solidFill>
                <a:latin typeface="Aharoni" panose="02010803020104030203" pitchFamily="2" charset="-79"/>
                <a:ea typeface="Tahoma" panose="020B0604030504040204" pitchFamily="34" charset="0"/>
                <a:cs typeface="+mn-cs"/>
              </a:rPr>
              <a:t> לנו חוויה קשה. הלוא ביקשנו להציל את כבודו של העם האובד"</a:t>
            </a:r>
            <a:r>
              <a:rPr lang="he-IL" sz="2000" dirty="0">
                <a:solidFill>
                  <a:schemeClr val="tx2"/>
                </a:solidFill>
                <a:latin typeface="Aharoni" panose="02010803020104030203" pitchFamily="2" charset="-79"/>
                <a:ea typeface="Tahoma" panose="020B0604030504040204" pitchFamily="34" charset="0"/>
                <a:cs typeface="+mn-cs"/>
              </a:rPr>
              <a:t>. </a:t>
            </a:r>
            <a:endParaRPr lang="en-US" sz="2000" dirty="0">
              <a:solidFill>
                <a:schemeClr val="tx2"/>
              </a:solidFill>
              <a:latin typeface="Aharoni" panose="02010803020104030203" pitchFamily="2" charset="-79"/>
              <a:ea typeface="Tahoma" panose="020B0604030504040204" pitchFamily="34" charset="0"/>
              <a:cs typeface="+mn-cs"/>
            </a:endParaRPr>
          </a:p>
        </p:txBody>
      </p:sp>
      <p:pic>
        <p:nvPicPr>
          <p:cNvPr id="9218" name="Picture 2">
            <a:extLst>
              <a:ext uri="{FF2B5EF4-FFF2-40B4-BE49-F238E27FC236}">
                <a16:creationId xmlns:a16="http://schemas.microsoft.com/office/drawing/2014/main" id="{11E7185F-D797-4553-BDC6-A25985493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844" y="3055022"/>
            <a:ext cx="1800225" cy="236470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5A9CD546-E0AA-46CC-B07F-C3952FFDE9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3"/>
          <a:stretch/>
        </p:blipFill>
        <p:spPr bwMode="auto">
          <a:xfrm>
            <a:off x="9252931" y="478754"/>
            <a:ext cx="1898252" cy="236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866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74644BFE-279D-458F-BEA8-BF844B51A59F}"/>
              </a:ext>
            </a:extLst>
          </p:cNvPr>
          <p:cNvSpPr txBox="1"/>
          <p:nvPr/>
        </p:nvSpPr>
        <p:spPr>
          <a:xfrm>
            <a:off x="542925" y="1327457"/>
            <a:ext cx="8648700" cy="4247317"/>
          </a:xfrm>
          <a:prstGeom prst="rect">
            <a:avLst/>
          </a:prstGeom>
          <a:noFill/>
        </p:spPr>
        <p:txBody>
          <a:bodyPr wrap="square" rtlCol="1">
            <a:spAutoFit/>
          </a:bodyPr>
          <a:lstStyle/>
          <a:p>
            <a:pPr marL="342900" lvl="0" indent="-342900" algn="r" rtl="1">
              <a:lnSpc>
                <a:spcPct val="150000"/>
              </a:lnSpc>
              <a:buFont typeface="Wingdings" panose="05000000000000000000" pitchFamily="2" charset="2"/>
              <a:buChar char="Ø"/>
            </a:pPr>
            <a:r>
              <a:rPr lang="he-IL" sz="2800" b="1" dirty="0">
                <a:solidFill>
                  <a:srgbClr val="002060"/>
                </a:solidFill>
                <a:effectLst/>
                <a:latin typeface="Calibri" panose="020F0502020204030204" pitchFamily="34" charset="0"/>
                <a:ea typeface="Calibri" panose="020F0502020204030204" pitchFamily="34" charset="0"/>
              </a:rPr>
              <a:t>מהן הדילמות העולות מהקטעים?</a:t>
            </a:r>
            <a:endParaRPr lang="en-US" sz="2800" dirty="0">
              <a:solidFill>
                <a:srgbClr val="002060"/>
              </a:solidFill>
              <a:effectLst/>
              <a:latin typeface="Calibri" panose="020F0502020204030204" pitchFamily="34" charset="0"/>
              <a:ea typeface="Calibri" panose="020F0502020204030204" pitchFamily="34" charset="0"/>
            </a:endParaRPr>
          </a:p>
          <a:p>
            <a:pPr marL="342900" lvl="0" indent="-342900" algn="r" rtl="1">
              <a:lnSpc>
                <a:spcPct val="150000"/>
              </a:lnSpc>
              <a:buFont typeface="Wingdings" panose="05000000000000000000" pitchFamily="2" charset="2"/>
              <a:buChar char="Ø"/>
            </a:pPr>
            <a:r>
              <a:rPr lang="he-IL" sz="2800" b="1" dirty="0">
                <a:solidFill>
                  <a:srgbClr val="002060"/>
                </a:solidFill>
                <a:effectLst/>
                <a:latin typeface="Calibri" panose="020F0502020204030204" pitchFamily="34" charset="0"/>
                <a:ea typeface="Calibri" panose="020F0502020204030204" pitchFamily="34" charset="0"/>
              </a:rPr>
              <a:t>מהם השיקולים שעמדו מאחורי הבחירה?</a:t>
            </a:r>
            <a:endParaRPr lang="en-US" sz="2800" dirty="0">
              <a:solidFill>
                <a:srgbClr val="002060"/>
              </a:solidFill>
              <a:effectLst/>
              <a:latin typeface="Calibri" panose="020F0502020204030204" pitchFamily="34" charset="0"/>
              <a:ea typeface="Calibri" panose="020F0502020204030204" pitchFamily="34" charset="0"/>
            </a:endParaRPr>
          </a:p>
          <a:p>
            <a:pPr marL="342900" lvl="0" indent="-342900" algn="r" rtl="1">
              <a:lnSpc>
                <a:spcPct val="150000"/>
              </a:lnSpc>
              <a:spcAft>
                <a:spcPts val="800"/>
              </a:spcAft>
              <a:buFont typeface="Wingdings" panose="05000000000000000000" pitchFamily="2" charset="2"/>
              <a:buChar char="Ø"/>
            </a:pPr>
            <a:r>
              <a:rPr lang="he-IL" sz="2800" b="1" dirty="0">
                <a:solidFill>
                  <a:srgbClr val="002060"/>
                </a:solidFill>
                <a:effectLst/>
                <a:latin typeface="Calibri" panose="020F0502020204030204" pitchFamily="34" charset="0"/>
                <a:ea typeface="Calibri" panose="020F0502020204030204" pitchFamily="34" charset="0"/>
              </a:rPr>
              <a:t>מה מחירה של הבחירה?</a:t>
            </a:r>
            <a:endParaRPr lang="en-US" sz="2800" dirty="0">
              <a:solidFill>
                <a:srgbClr val="002060"/>
              </a:solidFill>
              <a:effectLst/>
              <a:latin typeface="Calibri" panose="020F0502020204030204" pitchFamily="34" charset="0"/>
              <a:ea typeface="Calibri" panose="020F0502020204030204" pitchFamily="34" charset="0"/>
            </a:endParaRPr>
          </a:p>
          <a:p>
            <a:pPr marL="342900" lvl="0" indent="-342900" algn="r" rtl="1">
              <a:lnSpc>
                <a:spcPct val="150000"/>
              </a:lnSpc>
              <a:spcAft>
                <a:spcPts val="800"/>
              </a:spcAft>
              <a:buFont typeface="Wingdings" panose="05000000000000000000" pitchFamily="2" charset="2"/>
              <a:buChar char="Ø"/>
              <a:tabLst>
                <a:tab pos="457200" algn="l"/>
              </a:tabLst>
            </a:pPr>
            <a:r>
              <a:rPr lang="he-IL" sz="2800" b="1" dirty="0">
                <a:solidFill>
                  <a:srgbClr val="002060"/>
                </a:solidFill>
                <a:effectLst/>
                <a:latin typeface="Calibri" panose="020F0502020204030204" pitchFamily="34" charset="0"/>
                <a:ea typeface="Calibri" panose="020F0502020204030204" pitchFamily="34" charset="0"/>
              </a:rPr>
              <a:t>אילו ערכים מוצגים בקטעים?</a:t>
            </a:r>
            <a:endParaRPr lang="en-US" sz="2800" dirty="0">
              <a:solidFill>
                <a:srgbClr val="002060"/>
              </a:solidFill>
              <a:effectLst/>
              <a:latin typeface="Calibri" panose="020F0502020204030204" pitchFamily="34" charset="0"/>
              <a:ea typeface="Calibri" panose="020F0502020204030204" pitchFamily="34" charset="0"/>
            </a:endParaRPr>
          </a:p>
          <a:p>
            <a:pPr marL="342900" lvl="0" indent="-342900" algn="r" rtl="1">
              <a:lnSpc>
                <a:spcPct val="150000"/>
              </a:lnSpc>
              <a:spcAft>
                <a:spcPts val="800"/>
              </a:spcAft>
              <a:buFont typeface="Wingdings" panose="05000000000000000000" pitchFamily="2" charset="2"/>
              <a:buChar char="Ø"/>
              <a:tabLst>
                <a:tab pos="457200" algn="l"/>
              </a:tabLst>
            </a:pPr>
            <a:r>
              <a:rPr lang="he-IL" sz="2800" b="1" dirty="0">
                <a:solidFill>
                  <a:srgbClr val="002060"/>
                </a:solidFill>
                <a:effectLst/>
                <a:latin typeface="Calibri" panose="020F0502020204030204" pitchFamily="34" charset="0"/>
                <a:ea typeface="Calibri" panose="020F0502020204030204" pitchFamily="34" charset="0"/>
              </a:rPr>
              <a:t>האם קיימת התנגשות ביניהם?</a:t>
            </a:r>
            <a:endParaRPr lang="en-US" sz="2800" dirty="0">
              <a:solidFill>
                <a:srgbClr val="002060"/>
              </a:solidFill>
              <a:effectLst/>
              <a:latin typeface="Calibri" panose="020F0502020204030204" pitchFamily="34" charset="0"/>
              <a:ea typeface="Calibri" panose="020F0502020204030204" pitchFamily="34" charset="0"/>
            </a:endParaRPr>
          </a:p>
          <a:p>
            <a:pPr marL="571500" indent="-571500" algn="r" rtl="1">
              <a:buFont typeface="Wingdings" panose="05000000000000000000" pitchFamily="2" charset="2"/>
              <a:buChar char="Ø"/>
            </a:pPr>
            <a:endParaRPr lang="he-IL" sz="4000" b="1" dirty="0">
              <a:solidFill>
                <a:schemeClr val="tx2"/>
              </a:solidFill>
            </a:endParaRPr>
          </a:p>
        </p:txBody>
      </p:sp>
    </p:spTree>
    <p:extLst>
      <p:ext uri="{BB962C8B-B14F-4D97-AF65-F5344CB8AC3E}">
        <p14:creationId xmlns:p14="http://schemas.microsoft.com/office/powerpoint/2010/main" val="371358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5745" y="274638"/>
            <a:ext cx="11701221" cy="1143000"/>
          </a:xfrm>
        </p:spPr>
        <p:txBody>
          <a:bodyPr/>
          <a:lstStyle/>
          <a:p>
            <a:pPr algn="ctr"/>
            <a:r>
              <a:rPr lang="he-IL" sz="4800" dirty="0">
                <a:latin typeface="Tahoma" panose="020B0604030504040204" pitchFamily="34" charset="0"/>
                <a:ea typeface="Tahoma" panose="020B0604030504040204" pitchFamily="34" charset="0"/>
                <a:cs typeface="+mn-cs"/>
              </a:rPr>
              <a:t>מדוע אנו מבקשים לעסוק בדילמות? </a:t>
            </a:r>
            <a:endParaRPr lang="en-US" sz="8800" dirty="0">
              <a:latin typeface="Tahoma" panose="020B0604030504040204" pitchFamily="34" charset="0"/>
              <a:ea typeface="Tahoma" panose="020B0604030504040204" pitchFamily="34" charset="0"/>
              <a:cs typeface="+mn-cs"/>
            </a:endParaRPr>
          </a:p>
        </p:txBody>
      </p:sp>
      <p:sp>
        <p:nvSpPr>
          <p:cNvPr id="3" name="מציין מיקום תוכן 2"/>
          <p:cNvSpPr>
            <a:spLocks noGrp="1"/>
          </p:cNvSpPr>
          <p:nvPr>
            <p:ph idx="1"/>
          </p:nvPr>
        </p:nvSpPr>
        <p:spPr>
          <a:xfrm>
            <a:off x="325744" y="1552737"/>
            <a:ext cx="11701221" cy="3924300"/>
          </a:xfrm>
        </p:spPr>
        <p:txBody>
          <a:bodyPr/>
          <a:lstStyle/>
          <a:p>
            <a:pPr algn="just">
              <a:buFont typeface="Wingdings" panose="05000000000000000000" pitchFamily="2" charset="2"/>
              <a:buChar char="Ø"/>
            </a:pPr>
            <a:r>
              <a:rPr lang="he-IL" sz="3200" b="1" dirty="0">
                <a:solidFill>
                  <a:schemeClr val="tx2"/>
                </a:solidFill>
                <a:latin typeface="Tahoma" panose="020B0604030504040204" pitchFamily="34" charset="0"/>
                <a:ea typeface="Tahoma" panose="020B0604030504040204" pitchFamily="34" charset="0"/>
                <a:cs typeface="+mn-cs"/>
              </a:rPr>
              <a:t>הדילמה עוזרת לנו להציג את המציאות בה חיו היהודים </a:t>
            </a:r>
            <a:endParaRPr lang="en-US" sz="3200" b="1" dirty="0">
              <a:solidFill>
                <a:schemeClr val="tx2"/>
              </a:solidFill>
              <a:latin typeface="Tahoma" panose="020B0604030504040204" pitchFamily="34" charset="0"/>
              <a:ea typeface="Tahoma" panose="020B0604030504040204" pitchFamily="34" charset="0"/>
              <a:cs typeface="+mn-cs"/>
            </a:endParaRPr>
          </a:p>
          <a:p>
            <a:pPr marL="0" indent="0" algn="just">
              <a:buNone/>
            </a:pPr>
            <a:endParaRPr lang="en-US" sz="3200" b="1" dirty="0">
              <a:solidFill>
                <a:schemeClr val="tx2"/>
              </a:solidFill>
              <a:latin typeface="Tahoma" panose="020B0604030504040204" pitchFamily="34" charset="0"/>
              <a:ea typeface="Tahoma" panose="020B0604030504040204" pitchFamily="34" charset="0"/>
              <a:cs typeface="+mn-cs"/>
            </a:endParaRPr>
          </a:p>
          <a:p>
            <a:pPr algn="just">
              <a:buFont typeface="Wingdings" panose="05000000000000000000" pitchFamily="2" charset="2"/>
              <a:buChar char="Ø"/>
            </a:pPr>
            <a:r>
              <a:rPr lang="he-IL" sz="3200" b="1" dirty="0">
                <a:solidFill>
                  <a:schemeClr val="tx2"/>
                </a:solidFill>
                <a:latin typeface="Tahoma" panose="020B0604030504040204" pitchFamily="34" charset="0"/>
                <a:ea typeface="Tahoma" panose="020B0604030504040204" pitchFamily="34" charset="0"/>
                <a:cs typeface="+mn-cs"/>
              </a:rPr>
              <a:t>עצם קיומה מראה כי היהודים עדיין רצו לבחור</a:t>
            </a:r>
            <a:endParaRPr lang="en-US" sz="3200" b="1" dirty="0">
              <a:solidFill>
                <a:schemeClr val="tx2"/>
              </a:solidFill>
              <a:latin typeface="Tahoma" panose="020B0604030504040204" pitchFamily="34" charset="0"/>
              <a:ea typeface="Tahoma" panose="020B0604030504040204" pitchFamily="34" charset="0"/>
              <a:cs typeface="+mn-cs"/>
            </a:endParaRPr>
          </a:p>
          <a:p>
            <a:pPr algn="just">
              <a:buFont typeface="Wingdings" panose="05000000000000000000" pitchFamily="2" charset="2"/>
              <a:buChar char="Ø"/>
            </a:pPr>
            <a:endParaRPr lang="en-US" sz="3200" b="1" dirty="0">
              <a:solidFill>
                <a:schemeClr val="tx2"/>
              </a:solidFill>
              <a:latin typeface="Tahoma" panose="020B0604030504040204" pitchFamily="34" charset="0"/>
              <a:ea typeface="Tahoma" panose="020B0604030504040204" pitchFamily="34" charset="0"/>
              <a:cs typeface="+mn-cs"/>
            </a:endParaRPr>
          </a:p>
          <a:p>
            <a:pPr algn="just">
              <a:buFont typeface="Wingdings" panose="05000000000000000000" pitchFamily="2" charset="2"/>
              <a:buChar char="Ø"/>
            </a:pPr>
            <a:r>
              <a:rPr lang="he-IL" sz="3200" b="1" dirty="0">
                <a:solidFill>
                  <a:schemeClr val="tx2"/>
                </a:solidFill>
                <a:latin typeface="Tahoma" panose="020B0604030504040204" pitchFamily="34" charset="0"/>
                <a:ea typeface="Tahoma" panose="020B0604030504040204" pitchFamily="34" charset="0"/>
                <a:cs typeface="+mn-cs"/>
              </a:rPr>
              <a:t>יוצרת בנו אמפתיה  </a:t>
            </a:r>
            <a:endParaRPr lang="en-US" sz="4400" b="1" dirty="0">
              <a:solidFill>
                <a:schemeClr val="tx2"/>
              </a:solidFill>
              <a:latin typeface="Tahoma" panose="020B0604030504040204" pitchFamily="34" charset="0"/>
              <a:ea typeface="Tahoma" panose="020B0604030504040204" pitchFamily="34" charset="0"/>
              <a:cs typeface="+mn-cs"/>
            </a:endParaRPr>
          </a:p>
        </p:txBody>
      </p:sp>
    </p:spTree>
    <p:extLst>
      <p:ext uri="{BB962C8B-B14F-4D97-AF65-F5344CB8AC3E}">
        <p14:creationId xmlns:p14="http://schemas.microsoft.com/office/powerpoint/2010/main" val="23470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42900" y="655638"/>
            <a:ext cx="11701221" cy="1801812"/>
          </a:xfrm>
          <a:noFill/>
        </p:spPr>
        <p:txBody>
          <a:bodyPr/>
          <a:lstStyle/>
          <a:p>
            <a:pPr algn="ctr"/>
            <a:r>
              <a:rPr lang="he-IL" sz="4800" dirty="0">
                <a:latin typeface="Tahoma" panose="020B0604030504040204" pitchFamily="34" charset="0"/>
                <a:ea typeface="Tahoma" panose="020B0604030504040204" pitchFamily="34" charset="0"/>
                <a:cs typeface="+mn-cs"/>
              </a:rPr>
              <a:t>לקראת מרד: גטו </a:t>
            </a:r>
            <a:r>
              <a:rPr lang="he-IL" sz="4800" dirty="0" err="1">
                <a:latin typeface="Tahoma" panose="020B0604030504040204" pitchFamily="34" charset="0"/>
                <a:ea typeface="Tahoma" panose="020B0604030504040204" pitchFamily="34" charset="0"/>
                <a:cs typeface="+mn-cs"/>
              </a:rPr>
              <a:t>ביאליסטוק</a:t>
            </a:r>
            <a:endParaRPr lang="en-US" sz="4800" dirty="0">
              <a:latin typeface="Tahoma" panose="020B0604030504040204" pitchFamily="34" charset="0"/>
              <a:ea typeface="Tahoma" panose="020B0604030504040204" pitchFamily="34" charset="0"/>
              <a:cs typeface="+mn-cs"/>
            </a:endParaRPr>
          </a:p>
        </p:txBody>
      </p:sp>
      <p:pic>
        <p:nvPicPr>
          <p:cNvPr id="4" name="Picture 2" descr="חלוקת שטחים על פי הסכם ריבנטרופ-מולוטוב">
            <a:extLst>
              <a:ext uri="{FF2B5EF4-FFF2-40B4-BE49-F238E27FC236}">
                <a16:creationId xmlns:a16="http://schemas.microsoft.com/office/drawing/2014/main" id="{FDB2A954-3B19-4446-BF92-D8C511236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1" y="1935352"/>
            <a:ext cx="4210050" cy="4729289"/>
          </a:xfrm>
          <a:prstGeom prst="rect">
            <a:avLst/>
          </a:prstGeom>
          <a:noFill/>
          <a:extLst>
            <a:ext uri="{909E8E84-426E-40DD-AFC4-6F175D3DCCD1}">
              <a14:hiddenFill xmlns:a14="http://schemas.microsoft.com/office/drawing/2010/main">
                <a:solidFill>
                  <a:srgbClr val="FFFFFF"/>
                </a:solidFill>
              </a14:hiddenFill>
            </a:ext>
          </a:extLst>
        </p:spPr>
      </p:pic>
      <p:sp>
        <p:nvSpPr>
          <p:cNvPr id="5" name="אליפסה 4">
            <a:extLst>
              <a:ext uri="{FF2B5EF4-FFF2-40B4-BE49-F238E27FC236}">
                <a16:creationId xmlns:a16="http://schemas.microsoft.com/office/drawing/2014/main" id="{04339823-BE0E-4BA6-BAE1-171C07B6D057}"/>
              </a:ext>
            </a:extLst>
          </p:cNvPr>
          <p:cNvSpPr/>
          <p:nvPr/>
        </p:nvSpPr>
        <p:spPr>
          <a:xfrm>
            <a:off x="6095999" y="3571875"/>
            <a:ext cx="742951" cy="447675"/>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35625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מרד ביאליסטוק ערוך מקוצר">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480" y="95250"/>
            <a:ext cx="11421723" cy="6419850"/>
          </a:xfrm>
        </p:spPr>
      </p:pic>
    </p:spTree>
    <p:extLst>
      <p:ext uri="{BB962C8B-B14F-4D97-AF65-F5344CB8AC3E}">
        <p14:creationId xmlns:p14="http://schemas.microsoft.com/office/powerpoint/2010/main" val="1788049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פינות מעוגלות 5">
            <a:extLst>
              <a:ext uri="{FF2B5EF4-FFF2-40B4-BE49-F238E27FC236}">
                <a16:creationId xmlns:a16="http://schemas.microsoft.com/office/drawing/2014/main" id="{7ED14D37-9EEC-4C45-B8B9-5B8655722478}"/>
              </a:ext>
            </a:extLst>
          </p:cNvPr>
          <p:cNvSpPr/>
          <p:nvPr/>
        </p:nvSpPr>
        <p:spPr>
          <a:xfrm>
            <a:off x="1323975" y="1000125"/>
            <a:ext cx="9544050" cy="38481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1" anchor="ctr"/>
          <a:lstStyle/>
          <a:p>
            <a:pPr marL="457200" indent="-457200" algn="r" rtl="1">
              <a:lnSpc>
                <a:spcPct val="150000"/>
              </a:lnSpc>
              <a:spcAft>
                <a:spcPts val="800"/>
              </a:spcAft>
              <a:buFont typeface="Wingdings" panose="05000000000000000000" pitchFamily="2" charset="2"/>
              <a:buChar char="Ø"/>
            </a:pPr>
            <a:r>
              <a:rPr lang="he-IL" sz="3200" b="1" dirty="0">
                <a:solidFill>
                  <a:srgbClr val="002060"/>
                </a:solidFill>
                <a:effectLst/>
                <a:latin typeface="Calibri" panose="020F0502020204030204" pitchFamily="34" charset="0"/>
                <a:ea typeface="Calibri" panose="020F0502020204030204" pitchFamily="34" charset="0"/>
              </a:rPr>
              <a:t>אילו ערכים מצויים בבסיס הדברים שנאמרו?</a:t>
            </a:r>
            <a:endParaRPr lang="en-US" sz="3200" dirty="0">
              <a:solidFill>
                <a:srgbClr val="002060"/>
              </a:solidFill>
              <a:effectLst/>
              <a:latin typeface="Calibri" panose="020F0502020204030204" pitchFamily="34" charset="0"/>
              <a:ea typeface="Calibri" panose="020F0502020204030204" pitchFamily="34" charset="0"/>
            </a:endParaRPr>
          </a:p>
          <a:p>
            <a:pPr marL="457200" indent="-457200" algn="r" rtl="1">
              <a:lnSpc>
                <a:spcPct val="150000"/>
              </a:lnSpc>
              <a:spcAft>
                <a:spcPts val="800"/>
              </a:spcAft>
              <a:buFont typeface="Wingdings" panose="05000000000000000000" pitchFamily="2" charset="2"/>
              <a:buChar char="Ø"/>
            </a:pPr>
            <a:r>
              <a:rPr lang="he-IL" sz="3200" b="1" dirty="0">
                <a:solidFill>
                  <a:srgbClr val="002060"/>
                </a:solidFill>
                <a:effectLst/>
                <a:latin typeface="Calibri" panose="020F0502020204030204" pitchFamily="34" charset="0"/>
                <a:ea typeface="Calibri" panose="020F0502020204030204" pitchFamily="34" charset="0"/>
              </a:rPr>
              <a:t>האם יש התנגשות ביניהם?</a:t>
            </a:r>
            <a:endParaRPr lang="en-US" sz="3200" dirty="0">
              <a:solidFill>
                <a:srgbClr val="002060"/>
              </a:solidFill>
              <a:effectLst/>
              <a:latin typeface="Calibri" panose="020F0502020204030204" pitchFamily="34" charset="0"/>
              <a:ea typeface="Calibri" panose="020F0502020204030204" pitchFamily="34" charset="0"/>
            </a:endParaRPr>
          </a:p>
          <a:p>
            <a:pPr marL="457200" indent="-457200" algn="r" rtl="1">
              <a:lnSpc>
                <a:spcPct val="150000"/>
              </a:lnSpc>
              <a:spcAft>
                <a:spcPts val="800"/>
              </a:spcAft>
              <a:buFont typeface="Wingdings" panose="05000000000000000000" pitchFamily="2" charset="2"/>
              <a:buChar char="Ø"/>
            </a:pPr>
            <a:r>
              <a:rPr lang="he-IL" sz="3200" b="1" dirty="0">
                <a:solidFill>
                  <a:srgbClr val="002060"/>
                </a:solidFill>
                <a:effectLst/>
                <a:latin typeface="Calibri" panose="020F0502020204030204" pitchFamily="34" charset="0"/>
                <a:ea typeface="Calibri" panose="020F0502020204030204" pitchFamily="34" charset="0"/>
              </a:rPr>
              <a:t>מה השיקולים מאחורי הבחירות השונות?</a:t>
            </a:r>
            <a:endParaRPr lang="en-US" sz="3200" dirty="0">
              <a:solidFill>
                <a:srgbClr val="002060"/>
              </a:solidFill>
              <a:effectLst/>
              <a:latin typeface="Calibri" panose="020F0502020204030204" pitchFamily="34" charset="0"/>
              <a:ea typeface="Calibri" panose="020F0502020204030204" pitchFamily="34" charset="0"/>
            </a:endParaRPr>
          </a:p>
          <a:p>
            <a:pPr marL="457200" indent="-457200" algn="r" rtl="1">
              <a:lnSpc>
                <a:spcPct val="150000"/>
              </a:lnSpc>
              <a:spcAft>
                <a:spcPts val="800"/>
              </a:spcAft>
              <a:buFont typeface="Wingdings" panose="05000000000000000000" pitchFamily="2" charset="2"/>
              <a:buChar char="Ø"/>
            </a:pPr>
            <a:r>
              <a:rPr lang="he-IL" sz="3200" b="1" dirty="0">
                <a:solidFill>
                  <a:srgbClr val="002060"/>
                </a:solidFill>
                <a:effectLst/>
                <a:latin typeface="Calibri" panose="020F0502020204030204" pitchFamily="34" charset="0"/>
                <a:ea typeface="Calibri" panose="020F0502020204030204" pitchFamily="34" charset="0"/>
              </a:rPr>
              <a:t>מה מחירן של הבחירות?</a:t>
            </a:r>
            <a:endParaRPr lang="en-US" sz="3200" dirty="0">
              <a:solidFill>
                <a:srgbClr val="00206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07714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8488"/>
            <a:ext cx="11701221" cy="1801812"/>
          </a:xfrm>
        </p:spPr>
        <p:txBody>
          <a:bodyPr/>
          <a:lstStyle/>
          <a:p>
            <a:pPr algn="ctr"/>
            <a:r>
              <a:rPr lang="he-IL" sz="4800" dirty="0">
                <a:latin typeface="Tahoma" panose="020B0604030504040204" pitchFamily="34" charset="0"/>
                <a:ea typeface="Tahoma" panose="020B0604030504040204" pitchFamily="34" charset="0"/>
                <a:cs typeface="+mn-cs"/>
              </a:rPr>
              <a:t>לקראת מרד: גטו </a:t>
            </a:r>
            <a:r>
              <a:rPr lang="he-IL" sz="4800" dirty="0" err="1">
                <a:latin typeface="Tahoma" panose="020B0604030504040204" pitchFamily="34" charset="0"/>
                <a:ea typeface="Tahoma" panose="020B0604030504040204" pitchFamily="34" charset="0"/>
                <a:cs typeface="+mn-cs"/>
              </a:rPr>
              <a:t>בנדין</a:t>
            </a:r>
            <a:endParaRPr lang="en-US" sz="4800" dirty="0">
              <a:latin typeface="Tahoma" panose="020B0604030504040204" pitchFamily="34" charset="0"/>
              <a:ea typeface="Tahoma" panose="020B0604030504040204" pitchFamily="34" charset="0"/>
              <a:cs typeface="+mn-cs"/>
            </a:endParaRPr>
          </a:p>
        </p:txBody>
      </p:sp>
      <p:pic>
        <p:nvPicPr>
          <p:cNvPr id="4" name="Picture 2" descr="חלוקת שטחים על פי הסכם ריבנטרופ-מולוטוב">
            <a:extLst>
              <a:ext uri="{FF2B5EF4-FFF2-40B4-BE49-F238E27FC236}">
                <a16:creationId xmlns:a16="http://schemas.microsoft.com/office/drawing/2014/main" id="{F813236E-FCE1-49F4-80CD-DF5E25A67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1" y="1732058"/>
            <a:ext cx="4391024" cy="4932583"/>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A206E447-BF82-4828-8609-CA9FB5918C8E}"/>
              </a:ext>
            </a:extLst>
          </p:cNvPr>
          <p:cNvSpPr txBox="1"/>
          <p:nvPr/>
        </p:nvSpPr>
        <p:spPr>
          <a:xfrm>
            <a:off x="4752975" y="5095875"/>
            <a:ext cx="723900" cy="461665"/>
          </a:xfrm>
          <a:prstGeom prst="rect">
            <a:avLst/>
          </a:prstGeom>
          <a:noFill/>
        </p:spPr>
        <p:txBody>
          <a:bodyPr wrap="square" rtlCol="1">
            <a:spAutoFit/>
          </a:bodyPr>
          <a:lstStyle/>
          <a:p>
            <a:r>
              <a:rPr lang="he-IL" sz="2400" b="1" dirty="0">
                <a:latin typeface="Narkisim" panose="020E0502050101010101" pitchFamily="34" charset="-79"/>
                <a:cs typeface="+mj-cs"/>
              </a:rPr>
              <a:t>. </a:t>
            </a:r>
            <a:r>
              <a:rPr lang="he-IL" sz="1200" b="1" dirty="0" err="1">
                <a:latin typeface="Narkisim" panose="020E0502050101010101" pitchFamily="34" charset="-79"/>
                <a:cs typeface="Narkisim" panose="020E0502050101010101" pitchFamily="34" charset="-79"/>
              </a:rPr>
              <a:t>בנדין</a:t>
            </a:r>
            <a:endParaRPr lang="he-IL" sz="1200" b="1" dirty="0">
              <a:latin typeface="Narkisim" panose="020E0502050101010101" pitchFamily="34" charset="-79"/>
              <a:cs typeface="Narkisim" panose="020E0502050101010101" pitchFamily="34" charset="-79"/>
            </a:endParaRPr>
          </a:p>
        </p:txBody>
      </p:sp>
      <p:sp>
        <p:nvSpPr>
          <p:cNvPr id="7" name="אליפסה 6">
            <a:extLst>
              <a:ext uri="{FF2B5EF4-FFF2-40B4-BE49-F238E27FC236}">
                <a16:creationId xmlns:a16="http://schemas.microsoft.com/office/drawing/2014/main" id="{05A26210-738B-4CFB-A7EE-3E801A8A881E}"/>
              </a:ext>
            </a:extLst>
          </p:cNvPr>
          <p:cNvSpPr/>
          <p:nvPr/>
        </p:nvSpPr>
        <p:spPr>
          <a:xfrm>
            <a:off x="4752975" y="5248275"/>
            <a:ext cx="552450" cy="30926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881771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sz="4800" dirty="0" err="1">
                <a:latin typeface="Tahoma" panose="020B0604030504040204" pitchFamily="34" charset="0"/>
                <a:ea typeface="Tahoma" panose="020B0604030504040204" pitchFamily="34" charset="0"/>
                <a:cs typeface="+mn-cs"/>
              </a:rPr>
              <a:t>בנדין</a:t>
            </a:r>
            <a:r>
              <a:rPr lang="he-IL" sz="4800" dirty="0">
                <a:latin typeface="Tahoma" panose="020B0604030504040204" pitchFamily="34" charset="0"/>
                <a:ea typeface="Tahoma" panose="020B0604030504040204" pitchFamily="34" charset="0"/>
                <a:cs typeface="+mn-cs"/>
              </a:rPr>
              <a:t>: אפשרויות הפעולה </a:t>
            </a:r>
            <a:br>
              <a:rPr lang="en-US" sz="4800" dirty="0">
                <a:latin typeface="Tahoma" panose="020B0604030504040204" pitchFamily="34" charset="0"/>
                <a:ea typeface="Tahoma" panose="020B0604030504040204" pitchFamily="34" charset="0"/>
                <a:cs typeface="+mn-cs"/>
              </a:rPr>
            </a:br>
            <a:endParaRPr lang="en-US" sz="4800" dirty="0">
              <a:latin typeface="Tahoma" panose="020B0604030504040204" pitchFamily="34" charset="0"/>
              <a:ea typeface="Tahoma" panose="020B0604030504040204" pitchFamily="34" charset="0"/>
              <a:cs typeface="+mn-cs"/>
            </a:endParaRPr>
          </a:p>
        </p:txBody>
      </p:sp>
      <p:sp>
        <p:nvSpPr>
          <p:cNvPr id="3" name="Content Placeholder 2"/>
          <p:cNvSpPr>
            <a:spLocks noGrp="1"/>
          </p:cNvSpPr>
          <p:nvPr>
            <p:ph idx="1"/>
          </p:nvPr>
        </p:nvSpPr>
        <p:spPr>
          <a:xfrm>
            <a:off x="689956" y="1857376"/>
            <a:ext cx="10972800" cy="3143250"/>
          </a:xfrm>
          <a:noFill/>
          <a:ln>
            <a:noFill/>
          </a:ln>
        </p:spPr>
        <p:txBody>
          <a:bodyPr/>
          <a:lstStyle/>
          <a:p>
            <a:pPr lvl="0">
              <a:buFont typeface="Wingdings" panose="05000000000000000000" pitchFamily="2" charset="2"/>
              <a:buChar char="Ø"/>
            </a:pPr>
            <a:r>
              <a:rPr lang="he-IL" sz="2000" b="1" dirty="0">
                <a:solidFill>
                  <a:schemeClr val="tx2"/>
                </a:solidFill>
                <a:latin typeface="Tahoma" panose="020B0604030504040204" pitchFamily="34" charset="0"/>
                <a:ea typeface="Tahoma" panose="020B0604030504040204" pitchFamily="34" charset="0"/>
                <a:cs typeface="+mn-cs"/>
              </a:rPr>
              <a:t>להישאר עם הציבור היהודי. </a:t>
            </a:r>
          </a:p>
          <a:p>
            <a:pPr lvl="0">
              <a:buFont typeface="Wingdings" panose="05000000000000000000" pitchFamily="2" charset="2"/>
              <a:buChar char="Ø"/>
            </a:pPr>
            <a:endParaRPr lang="en-US" sz="2000" b="1" dirty="0">
              <a:solidFill>
                <a:schemeClr val="tx2"/>
              </a:solidFill>
              <a:latin typeface="Tahoma" panose="020B0604030504040204" pitchFamily="34" charset="0"/>
              <a:ea typeface="Tahoma" panose="020B0604030504040204" pitchFamily="34" charset="0"/>
              <a:cs typeface="+mn-cs"/>
            </a:endParaRPr>
          </a:p>
          <a:p>
            <a:pPr lvl="0">
              <a:buFont typeface="Wingdings" panose="05000000000000000000" pitchFamily="2" charset="2"/>
              <a:buChar char="Ø"/>
            </a:pPr>
            <a:r>
              <a:rPr lang="he-IL" sz="2000" b="1" dirty="0">
                <a:solidFill>
                  <a:schemeClr val="tx2"/>
                </a:solidFill>
                <a:latin typeface="Tahoma" panose="020B0604030504040204" pitchFamily="34" charset="0"/>
                <a:ea typeface="Tahoma" panose="020B0604030504040204" pitchFamily="34" charset="0"/>
                <a:cs typeface="+mn-cs"/>
              </a:rPr>
              <a:t>לעבור את הגבול לסלובקיה ומשם להונגריה, בה היה אז יותר בטוח וממנה לעלות לארץ ישראל. </a:t>
            </a:r>
          </a:p>
          <a:p>
            <a:pPr lvl="0">
              <a:buFont typeface="Wingdings" panose="05000000000000000000" pitchFamily="2" charset="2"/>
              <a:buChar char="Ø"/>
            </a:pPr>
            <a:endParaRPr lang="en-US" sz="2000" b="1" dirty="0">
              <a:solidFill>
                <a:schemeClr val="tx2"/>
              </a:solidFill>
              <a:latin typeface="Tahoma" panose="020B0604030504040204" pitchFamily="34" charset="0"/>
              <a:ea typeface="Tahoma" panose="020B0604030504040204" pitchFamily="34" charset="0"/>
              <a:cs typeface="+mn-cs"/>
            </a:endParaRPr>
          </a:p>
          <a:p>
            <a:pPr lvl="0">
              <a:buFont typeface="Wingdings" panose="05000000000000000000" pitchFamily="2" charset="2"/>
              <a:buChar char="Ø"/>
            </a:pPr>
            <a:r>
              <a:rPr lang="he-IL" sz="2000" b="1" dirty="0">
                <a:solidFill>
                  <a:schemeClr val="tx2"/>
                </a:solidFill>
                <a:latin typeface="Tahoma" panose="020B0604030504040204" pitchFamily="34" charset="0"/>
                <a:ea typeface="Tahoma" panose="020B0604030504040204" pitchFamily="34" charset="0"/>
                <a:cs typeface="+mn-cs"/>
              </a:rPr>
              <a:t>לקבל דרכונים של מדינות דרום אמריקה.</a:t>
            </a:r>
          </a:p>
          <a:p>
            <a:pPr lvl="0">
              <a:buFont typeface="Wingdings" panose="05000000000000000000" pitchFamily="2" charset="2"/>
              <a:buChar char="Ø"/>
            </a:pPr>
            <a:endParaRPr lang="en-US" sz="2000" b="1" dirty="0">
              <a:solidFill>
                <a:schemeClr val="tx2"/>
              </a:solidFill>
              <a:latin typeface="Tahoma" panose="020B0604030504040204" pitchFamily="34" charset="0"/>
              <a:ea typeface="Tahoma" panose="020B0604030504040204" pitchFamily="34" charset="0"/>
              <a:cs typeface="+mn-cs"/>
            </a:endParaRPr>
          </a:p>
          <a:p>
            <a:pPr lvl="0">
              <a:buFont typeface="Wingdings" panose="05000000000000000000" pitchFamily="2" charset="2"/>
              <a:buChar char="Ø"/>
            </a:pPr>
            <a:r>
              <a:rPr lang="he-IL" sz="2000" b="1" dirty="0">
                <a:solidFill>
                  <a:schemeClr val="tx2"/>
                </a:solidFill>
                <a:latin typeface="Tahoma" panose="020B0604030504040204" pitchFamily="34" charset="0"/>
                <a:ea typeface="Tahoma" panose="020B0604030504040204" pitchFamily="34" charset="0"/>
                <a:cs typeface="+mn-cs"/>
              </a:rPr>
              <a:t>להשיג תעודות מזויפות כפולנים ולהתגייס לעבודה בגרמניה. </a:t>
            </a:r>
            <a:endParaRPr lang="en-US" sz="2000" b="1" dirty="0">
              <a:solidFill>
                <a:schemeClr val="tx2"/>
              </a:solidFill>
              <a:latin typeface="Tahoma" panose="020B0604030504040204" pitchFamily="34" charset="0"/>
              <a:ea typeface="Tahoma" panose="020B0604030504040204" pitchFamily="34" charset="0"/>
              <a:cs typeface="+mn-cs"/>
            </a:endParaRPr>
          </a:p>
          <a:p>
            <a:pPr marL="0" indent="0">
              <a:buNone/>
            </a:pPr>
            <a:endParaRPr lang="en-US" sz="1600" dirty="0"/>
          </a:p>
        </p:txBody>
      </p:sp>
    </p:spTree>
    <p:extLst>
      <p:ext uri="{BB962C8B-B14F-4D97-AF65-F5344CB8AC3E}">
        <p14:creationId xmlns:p14="http://schemas.microsoft.com/office/powerpoint/2010/main" val="1630366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8600" y="0"/>
            <a:ext cx="7540658" cy="6155531"/>
          </a:xfrm>
          <a:prstGeom prst="rect">
            <a:avLst/>
          </a:prstGeom>
        </p:spPr>
        <p:txBody>
          <a:bodyPr wrap="square">
            <a:spAutoFit/>
          </a:bodyPr>
          <a:lstStyle/>
          <a:p>
            <a:pPr algn="just" rtl="1">
              <a:lnSpc>
                <a:spcPct val="150000"/>
              </a:lnSpc>
              <a:spcAft>
                <a:spcPts val="0"/>
              </a:spcAft>
            </a:pPr>
            <a:r>
              <a:rPr lang="he-IL" sz="2800" b="1" dirty="0" err="1">
                <a:solidFill>
                  <a:srgbClr val="002060"/>
                </a:solidFill>
                <a:latin typeface="Aharoni" panose="02010803020104030203" pitchFamily="2" charset="-79"/>
                <a:ea typeface="Tahoma" panose="020B0604030504040204" pitchFamily="34" charset="0"/>
              </a:rPr>
              <a:t>חייקה</a:t>
            </a:r>
            <a:r>
              <a:rPr lang="he-IL" sz="2800" b="1" dirty="0">
                <a:solidFill>
                  <a:srgbClr val="002060"/>
                </a:solidFill>
                <a:latin typeface="Aharoni" panose="02010803020104030203" pitchFamily="2" charset="-79"/>
                <a:ea typeface="Tahoma" panose="020B0604030504040204" pitchFamily="34" charset="0"/>
              </a:rPr>
              <a:t> </a:t>
            </a:r>
            <a:r>
              <a:rPr lang="he-IL" sz="2800" b="1" dirty="0" err="1">
                <a:solidFill>
                  <a:srgbClr val="002060"/>
                </a:solidFill>
                <a:latin typeface="Aharoni" panose="02010803020104030203" pitchFamily="2" charset="-79"/>
                <a:ea typeface="Tahoma" panose="020B0604030504040204" pitchFamily="34" charset="0"/>
              </a:rPr>
              <a:t>קלינגר</a:t>
            </a:r>
            <a:r>
              <a:rPr lang="he-IL" sz="2800" b="1" dirty="0">
                <a:solidFill>
                  <a:srgbClr val="002060"/>
                </a:solidFill>
                <a:latin typeface="Aharoni" panose="02010803020104030203" pitchFamily="2" charset="-79"/>
                <a:ea typeface="Tahoma" panose="020B0604030504040204" pitchFamily="34" charset="0"/>
              </a:rPr>
              <a:t>:</a:t>
            </a:r>
            <a:endParaRPr lang="en-US" sz="2800" b="1" dirty="0">
              <a:solidFill>
                <a:srgbClr val="002060"/>
              </a:solidFill>
              <a:latin typeface="Aharoni" panose="02010803020104030203" pitchFamily="2" charset="-79"/>
              <a:ea typeface="Tahoma" panose="020B0604030504040204" pitchFamily="34" charset="0"/>
            </a:endParaRPr>
          </a:p>
          <a:p>
            <a:pPr algn="just" rtl="1">
              <a:lnSpc>
                <a:spcPct val="150000"/>
              </a:lnSpc>
              <a:spcAft>
                <a:spcPts val="0"/>
              </a:spcAft>
            </a:pPr>
            <a:r>
              <a:rPr lang="he-IL" sz="2000" b="1" dirty="0">
                <a:solidFill>
                  <a:srgbClr val="002060"/>
                </a:solidFill>
                <a:latin typeface="Aharoni" panose="02010803020104030203" pitchFamily="2" charset="-79"/>
                <a:ea typeface="Tahoma" panose="020B0604030504040204" pitchFamily="34" charset="0"/>
              </a:rPr>
              <a:t>"זומנה אסיפה והוחלט שאין מקבלים זאת. שולחים שליחים בלבד. ההחלטה התקבלה על ידי כל ארגוני הנוער. והנה לפתע נודע לנו </a:t>
            </a:r>
            <a:r>
              <a:rPr lang="he-IL" sz="2000" b="1" dirty="0" err="1">
                <a:solidFill>
                  <a:srgbClr val="002060"/>
                </a:solidFill>
                <a:latin typeface="Aharoni" panose="02010803020104030203" pitchFamily="2" charset="-79"/>
                <a:ea typeface="Tahoma" panose="020B0604030504040204" pitchFamily="34" charset="0"/>
              </a:rPr>
              <a:t>שמ'גורדוניה</a:t>
            </a:r>
            <a:r>
              <a:rPr lang="he-IL" sz="2000" b="1" dirty="0">
                <a:solidFill>
                  <a:srgbClr val="002060"/>
                </a:solidFill>
                <a:latin typeface="Aharoni" panose="02010803020104030203" pitchFamily="2" charset="-79"/>
                <a:ea typeface="Tahoma" panose="020B0604030504040204" pitchFamily="34" charset="0"/>
              </a:rPr>
              <a:t>' שלחו. התחילו להגיע ניירות. הציבור המבוגר היה נסער בשל הנוער, שדחה את ההזדמנות להצלה. התחילו להשפיע על הבנים והבנות. ובאופן חלקי השיגו את שלהם. והנוער החל לשנות את דעתו. גם בקיבוץ 'דרור' קמה סערה, כולם תמכו בנסיעה. כולם קיבלו דרכונים – וההגנה כאילו אינה קיימת"...</a:t>
            </a:r>
          </a:p>
          <a:p>
            <a:pPr algn="just" rtl="1">
              <a:lnSpc>
                <a:spcPct val="150000"/>
              </a:lnSpc>
            </a:pPr>
            <a:r>
              <a:rPr lang="he-IL" sz="2000" b="1" dirty="0">
                <a:solidFill>
                  <a:srgbClr val="002060"/>
                </a:solidFill>
                <a:latin typeface="Aharoni" panose="02010803020104030203" pitchFamily="2" charset="-79"/>
              </a:rPr>
              <a:t>"מה בעצם </a:t>
            </a:r>
            <a:r>
              <a:rPr lang="he-IL" sz="2000" b="1" dirty="0" err="1">
                <a:solidFill>
                  <a:srgbClr val="002060"/>
                </a:solidFill>
                <a:latin typeface="Aharoni" panose="02010803020104030203" pitchFamily="2" charset="-79"/>
              </a:rPr>
              <a:t>היתה</a:t>
            </a:r>
            <a:r>
              <a:rPr lang="he-IL" sz="2000" b="1" dirty="0">
                <a:solidFill>
                  <a:srgbClr val="002060"/>
                </a:solidFill>
                <a:latin typeface="Aharoni" panose="02010803020104030203" pitchFamily="2" charset="-79"/>
              </a:rPr>
              <a:t> ההגנה בעבורנו? עם הדיכוי ההולך וגובר של המוני היהודים, עם ריבוי הגזרות, הלכה וגדלה שנאתנו לגרמנים. הלוא להגנה אין כל דבר משותף עם הגיון, עם התגוננות מעשית. הכוונה היא למוות אנושי בכבוד."</a:t>
            </a:r>
            <a:endParaRPr lang="en-US" sz="2000" b="1" dirty="0">
              <a:solidFill>
                <a:srgbClr val="002060"/>
              </a:solidFill>
              <a:latin typeface="Aharoni" panose="02010803020104030203" pitchFamily="2" charset="-79"/>
              <a:ea typeface="Tahoma" panose="020B0604030504040204" pitchFamily="34" charset="0"/>
            </a:endParaRPr>
          </a:p>
          <a:p>
            <a:pPr algn="just" rtl="1">
              <a:lnSpc>
                <a:spcPct val="150000"/>
              </a:lnSpc>
              <a:spcAft>
                <a:spcPts val="0"/>
              </a:spcAft>
            </a:pPr>
            <a:endParaRPr lang="en-US" sz="1600" dirty="0">
              <a:solidFill>
                <a:srgbClr val="002060"/>
              </a:solidFill>
              <a:effectLst/>
              <a:latin typeface="Aharoni" panose="02010803020104030203" pitchFamily="2" charset="-79"/>
              <a:ea typeface="Tahoma" panose="020B0604030504040204" pitchFamily="34" charset="0"/>
            </a:endParaRPr>
          </a:p>
        </p:txBody>
      </p:sp>
      <p:pic>
        <p:nvPicPr>
          <p:cNvPr id="6148" name="Picture 4" descr="חייקה קלינגר, בנדין, 1939">
            <a:extLst>
              <a:ext uri="{FF2B5EF4-FFF2-40B4-BE49-F238E27FC236}">
                <a16:creationId xmlns:a16="http://schemas.microsoft.com/office/drawing/2014/main" id="{F5A46F85-9399-4E79-AC4A-74798BDF3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33374"/>
            <a:ext cx="3279252" cy="469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4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525" y="680112"/>
            <a:ext cx="6309390" cy="3202543"/>
          </a:xfrm>
          <a:prstGeom prst="rect">
            <a:avLst/>
          </a:prstGeom>
        </p:spPr>
        <p:txBody>
          <a:bodyPr wrap="square">
            <a:spAutoFit/>
          </a:bodyPr>
          <a:lstStyle/>
          <a:p>
            <a:pPr algn="just" rtl="1">
              <a:lnSpc>
                <a:spcPct val="150000"/>
              </a:lnSpc>
              <a:spcAft>
                <a:spcPts val="0"/>
              </a:spcAft>
            </a:pPr>
            <a:r>
              <a:rPr lang="he-IL" sz="3200" b="1" dirty="0">
                <a:solidFill>
                  <a:schemeClr val="tx2"/>
                </a:solidFill>
                <a:latin typeface="Tahoma" panose="020B0604030504040204" pitchFamily="34" charset="0"/>
                <a:ea typeface="Tahoma" panose="020B0604030504040204" pitchFamily="34" charset="0"/>
              </a:rPr>
              <a:t>על הגנה והצלה :</a:t>
            </a:r>
          </a:p>
          <a:p>
            <a:pPr algn="just" rtl="1">
              <a:lnSpc>
                <a:spcPct val="150000"/>
              </a:lnSpc>
              <a:spcAft>
                <a:spcPts val="0"/>
              </a:spcAft>
            </a:pPr>
            <a:r>
              <a:rPr lang="he-IL" b="1" dirty="0">
                <a:solidFill>
                  <a:schemeClr val="tx2"/>
                </a:solidFill>
                <a:latin typeface="Aharoni" panose="02010803020104030203" pitchFamily="2" charset="-79"/>
              </a:rPr>
              <a:t>״ההגנה וההצלה הם מושגים סותרים זה את זה, לפיכך עלינו להחליט על אחד מהם. על הגנה אין מה לדבר. שיטת השמדה לא תאפשר לנו תגובה מתאימה</a:t>
            </a:r>
            <a:r>
              <a:rPr lang="en-US" b="1" dirty="0">
                <a:solidFill>
                  <a:schemeClr val="tx2"/>
                </a:solidFill>
                <a:latin typeface="Aharoni" panose="02010803020104030203" pitchFamily="2" charset="-79"/>
              </a:rPr>
              <a:t>... </a:t>
            </a:r>
            <a:r>
              <a:rPr lang="he-IL" b="1" dirty="0">
                <a:solidFill>
                  <a:schemeClr val="tx2"/>
                </a:solidFill>
                <a:latin typeface="Aharoni" panose="02010803020104030203" pitchFamily="2" charset="-79"/>
              </a:rPr>
              <a:t>הגנה למען הכבוד בלבד אין לה ערך. העולם שיצטרך לשפוט אותנו אינו שווה את חיינו. עלינו להיאחז בחיים בכל מחיר, כדי שנוכל לנקום בגרמנים.״</a:t>
            </a:r>
          </a:p>
          <a:p>
            <a:pPr algn="just" rtl="1">
              <a:lnSpc>
                <a:spcPct val="150000"/>
              </a:lnSpc>
              <a:spcAft>
                <a:spcPts val="0"/>
              </a:spcAft>
            </a:pPr>
            <a:r>
              <a:rPr lang="he-IL" sz="1400" b="1" i="1" dirty="0">
                <a:solidFill>
                  <a:schemeClr val="tx2"/>
                </a:solidFill>
                <a:latin typeface="Tahoma" panose="020B0604030504040204" pitchFamily="34" charset="0"/>
                <a:ea typeface="Tahoma" panose="020B0604030504040204" pitchFamily="34" charset="0"/>
              </a:rPr>
              <a:t>צביה </a:t>
            </a:r>
            <a:r>
              <a:rPr lang="he-IL" sz="1400" b="1" i="1" dirty="0" err="1">
                <a:solidFill>
                  <a:schemeClr val="tx2"/>
                </a:solidFill>
                <a:latin typeface="Tahoma" panose="020B0604030504040204" pitchFamily="34" charset="0"/>
                <a:ea typeface="Tahoma" panose="020B0604030504040204" pitchFamily="34" charset="0"/>
              </a:rPr>
              <a:t>לובטקין</a:t>
            </a:r>
            <a:r>
              <a:rPr lang="he-IL" sz="1400" b="1" i="1" dirty="0">
                <a:solidFill>
                  <a:schemeClr val="tx2"/>
                </a:solidFill>
                <a:latin typeface="Tahoma" panose="020B0604030504040204" pitchFamily="34" charset="0"/>
                <a:ea typeface="Tahoma" panose="020B0604030504040204" pitchFamily="34" charset="0"/>
              </a:rPr>
              <a:t>, ורשה</a:t>
            </a:r>
            <a:endParaRPr lang="en-US" sz="1400" b="1" i="1" dirty="0">
              <a:solidFill>
                <a:schemeClr val="tx2"/>
              </a:solidFill>
              <a:latin typeface="Aharoni" panose="02010803020104030203" pitchFamily="2" charset="-79"/>
              <a:ea typeface="Tahoma" panose="020B0604030504040204" pitchFamily="34" charset="0"/>
            </a:endParaRPr>
          </a:p>
        </p:txBody>
      </p:sp>
      <p:pic>
        <p:nvPicPr>
          <p:cNvPr id="7170" name="Picture 2">
            <a:extLst>
              <a:ext uri="{FF2B5EF4-FFF2-40B4-BE49-F238E27FC236}">
                <a16:creationId xmlns:a16="http://schemas.microsoft.com/office/drawing/2014/main" id="{470F1300-8132-405E-A0E7-A21E59DAD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390524"/>
            <a:ext cx="3176587" cy="462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766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316B299D-6074-488C-98F5-7F8040132312}"/>
              </a:ext>
            </a:extLst>
          </p:cNvPr>
          <p:cNvSpPr txBox="1"/>
          <p:nvPr/>
        </p:nvSpPr>
        <p:spPr>
          <a:xfrm>
            <a:off x="2333623" y="390525"/>
            <a:ext cx="7705725" cy="523220"/>
          </a:xfrm>
          <a:prstGeom prst="rect">
            <a:avLst/>
          </a:prstGeom>
          <a:noFill/>
        </p:spPr>
        <p:txBody>
          <a:bodyPr wrap="square" rtlCol="1">
            <a:spAutoFit/>
          </a:bodyPr>
          <a:lstStyle/>
          <a:p>
            <a:pPr algn="ctr"/>
            <a:r>
              <a:rPr lang="he-IL" sz="2800" b="1" dirty="0">
                <a:effectLst>
                  <a:outerShdw blurRad="38100" dist="38100" dir="2700000" algn="tl">
                    <a:srgbClr val="000000">
                      <a:alpha val="43137"/>
                    </a:srgbClr>
                  </a:outerShdw>
                </a:effectLst>
              </a:rPr>
              <a:t>כל מקרה / </a:t>
            </a:r>
            <a:r>
              <a:rPr lang="he-IL" sz="2800" b="1" dirty="0" err="1">
                <a:effectLst>
                  <a:outerShdw blurRad="38100" dist="38100" dir="2700000" algn="tl">
                    <a:srgbClr val="000000">
                      <a:alpha val="43137"/>
                    </a:srgbClr>
                  </a:outerShdw>
                </a:effectLst>
              </a:rPr>
              <a:t>ויסלבה</a:t>
            </a:r>
            <a:r>
              <a:rPr lang="he-IL" sz="2800" b="1" dirty="0">
                <a:effectLst>
                  <a:outerShdw blurRad="38100" dist="38100" dir="2700000" algn="tl">
                    <a:srgbClr val="000000">
                      <a:alpha val="43137"/>
                    </a:srgbClr>
                  </a:outerShdw>
                </a:effectLst>
              </a:rPr>
              <a:t> </a:t>
            </a:r>
            <a:r>
              <a:rPr lang="he-IL" sz="2800" b="1" dirty="0" err="1">
                <a:effectLst>
                  <a:outerShdw blurRad="38100" dist="38100" dir="2700000" algn="tl">
                    <a:srgbClr val="000000">
                      <a:alpha val="43137"/>
                    </a:srgbClr>
                  </a:outerShdw>
                </a:effectLst>
              </a:rPr>
              <a:t>שימבורסקה</a:t>
            </a:r>
            <a:endParaRPr lang="he-IL" sz="2800" b="1" dirty="0">
              <a:effectLst>
                <a:outerShdw blurRad="38100" dist="38100" dir="2700000" algn="tl">
                  <a:srgbClr val="000000">
                    <a:alpha val="43137"/>
                  </a:srgbClr>
                </a:outerShdw>
              </a:effectLst>
            </a:endParaRPr>
          </a:p>
        </p:txBody>
      </p:sp>
      <p:sp>
        <p:nvSpPr>
          <p:cNvPr id="3" name="תיבת טקסט 2">
            <a:extLst>
              <a:ext uri="{FF2B5EF4-FFF2-40B4-BE49-F238E27FC236}">
                <a16:creationId xmlns:a16="http://schemas.microsoft.com/office/drawing/2014/main" id="{A5D0A8A3-A657-4EA3-9165-5DD59CAF74F6}"/>
              </a:ext>
            </a:extLst>
          </p:cNvPr>
          <p:cNvSpPr txBox="1"/>
          <p:nvPr/>
        </p:nvSpPr>
        <p:spPr>
          <a:xfrm>
            <a:off x="2171699" y="1256645"/>
            <a:ext cx="8029575" cy="7571303"/>
          </a:xfrm>
          <a:prstGeom prst="rect">
            <a:avLst/>
          </a:prstGeom>
          <a:noFill/>
        </p:spPr>
        <p:txBody>
          <a:bodyPr wrap="square" numCol="2" rtlCol="1">
            <a:spAutoFit/>
          </a:bodyPr>
          <a:lstStyle/>
          <a:p>
            <a:pPr algn="r"/>
            <a:r>
              <a:rPr lang="he-IL" sz="1800" dirty="0">
                <a:latin typeface="Aharoni" panose="02010803020104030203" pitchFamily="2" charset="-79"/>
                <a:cs typeface="Aharoni" panose="02010803020104030203" pitchFamily="2" charset="-79"/>
              </a:rPr>
              <a:t>יכול היה לקרות,</a:t>
            </a:r>
          </a:p>
          <a:p>
            <a:pPr algn="r"/>
            <a:r>
              <a:rPr lang="he-IL" sz="1800" dirty="0">
                <a:latin typeface="Aharoni" panose="02010803020104030203" pitchFamily="2" charset="-79"/>
                <a:cs typeface="Aharoni" panose="02010803020104030203" pitchFamily="2" charset="-79"/>
              </a:rPr>
              <a:t>חייב היה לקרות,</a:t>
            </a:r>
          </a:p>
          <a:p>
            <a:pPr algn="r"/>
            <a:r>
              <a:rPr lang="he-IL" sz="1800" dirty="0">
                <a:latin typeface="Aharoni" panose="02010803020104030203" pitchFamily="2" charset="-79"/>
                <a:cs typeface="Aharoni" panose="02010803020104030203" pitchFamily="2" charset="-79"/>
              </a:rPr>
              <a:t>קרה מוקדם יותר, מאוחר יותר,</a:t>
            </a:r>
          </a:p>
          <a:p>
            <a:pPr algn="r"/>
            <a:r>
              <a:rPr lang="he-IL" sz="1800" dirty="0">
                <a:latin typeface="Aharoni" panose="02010803020104030203" pitchFamily="2" charset="-79"/>
                <a:cs typeface="Aharoni" panose="02010803020104030203" pitchFamily="2" charset="-79"/>
              </a:rPr>
              <a:t>קרוב יותר, רחוק יותר,</a:t>
            </a:r>
          </a:p>
          <a:p>
            <a:pPr algn="r"/>
            <a:r>
              <a:rPr lang="he-IL" sz="1800" dirty="0">
                <a:latin typeface="Aharoni" panose="02010803020104030203" pitchFamily="2" charset="-79"/>
                <a:cs typeface="Aharoni" panose="02010803020104030203" pitchFamily="2" charset="-79"/>
              </a:rPr>
              <a:t>קרה לא לך</a:t>
            </a:r>
          </a:p>
          <a:p>
            <a:pPr algn="r"/>
            <a:endParaRPr lang="he-IL" sz="1800" dirty="0">
              <a:latin typeface="Aharoni" panose="02010803020104030203" pitchFamily="2" charset="-79"/>
              <a:cs typeface="Aharoni" panose="02010803020104030203" pitchFamily="2" charset="-79"/>
            </a:endParaRPr>
          </a:p>
          <a:p>
            <a:pPr algn="r"/>
            <a:r>
              <a:rPr lang="he-IL" sz="18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ניצלת כי היית ראשון.</a:t>
            </a:r>
          </a:p>
          <a:p>
            <a:pPr algn="r"/>
            <a:r>
              <a:rPr lang="he-IL" sz="18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ניצלת, כי היית אחרון.</a:t>
            </a:r>
          </a:p>
          <a:p>
            <a:pPr algn="r"/>
            <a:r>
              <a:rPr lang="he-IL" sz="18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כי לבד, כי אנשים,</a:t>
            </a:r>
          </a:p>
          <a:p>
            <a:pPr algn="r"/>
            <a:r>
              <a:rPr lang="he-IL" sz="18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כי לשמאל, כי לימין,</a:t>
            </a:r>
          </a:p>
          <a:p>
            <a:pPr algn="r"/>
            <a:r>
              <a:rPr lang="he-IL" sz="18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כי ירד גשם, כי נפל צל,</a:t>
            </a:r>
          </a:p>
          <a:p>
            <a:pPr algn="r"/>
            <a:r>
              <a:rPr lang="he-IL" sz="18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כי שרר מזג אוויר שמשי.</a:t>
            </a:r>
            <a:endParaRPr lang="en-US" sz="18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r"/>
            <a:endParaRPr lang="he-IL" sz="1800" dirty="0">
              <a:latin typeface="Aharoni" panose="02010803020104030203" pitchFamily="2" charset="-79"/>
              <a:cs typeface="Aharoni" panose="02010803020104030203" pitchFamily="2" charset="-79"/>
            </a:endParaRPr>
          </a:p>
          <a:p>
            <a:pPr algn="r"/>
            <a:endParaRPr lang="he-IL" dirty="0">
              <a:latin typeface="Aharoni" panose="02010803020104030203" pitchFamily="2" charset="-79"/>
              <a:cs typeface="Aharoni" panose="02010803020104030203" pitchFamily="2" charset="-79"/>
            </a:endParaRPr>
          </a:p>
          <a:p>
            <a:pPr algn="r"/>
            <a:endParaRPr lang="he-IL" sz="1800" dirty="0">
              <a:latin typeface="Aharoni" panose="02010803020104030203" pitchFamily="2" charset="-79"/>
              <a:cs typeface="Aharoni" panose="02010803020104030203" pitchFamily="2" charset="-79"/>
            </a:endParaRPr>
          </a:p>
          <a:p>
            <a:pPr algn="r"/>
            <a:endParaRPr lang="he-IL" dirty="0">
              <a:latin typeface="Aharoni" panose="02010803020104030203" pitchFamily="2" charset="-79"/>
              <a:cs typeface="Aharoni" panose="02010803020104030203" pitchFamily="2" charset="-79"/>
            </a:endParaRPr>
          </a:p>
          <a:p>
            <a:pPr algn="r"/>
            <a:endParaRPr lang="he-IL" sz="1800" dirty="0">
              <a:latin typeface="Aharoni" panose="02010803020104030203" pitchFamily="2" charset="-79"/>
              <a:cs typeface="Aharoni" panose="02010803020104030203" pitchFamily="2" charset="-79"/>
            </a:endParaRPr>
          </a:p>
          <a:p>
            <a:pPr algn="r"/>
            <a:endParaRPr lang="he-IL" dirty="0">
              <a:latin typeface="Aharoni" panose="02010803020104030203" pitchFamily="2" charset="-79"/>
              <a:cs typeface="Aharoni" panose="02010803020104030203" pitchFamily="2" charset="-79"/>
            </a:endParaRPr>
          </a:p>
          <a:p>
            <a:pPr algn="r"/>
            <a:endParaRPr lang="he-IL" sz="1800" dirty="0">
              <a:latin typeface="Aharoni" panose="02010803020104030203" pitchFamily="2" charset="-79"/>
              <a:cs typeface="Aharoni" panose="02010803020104030203" pitchFamily="2" charset="-79"/>
            </a:endParaRPr>
          </a:p>
          <a:p>
            <a:pPr algn="r"/>
            <a:endParaRPr lang="he-IL" dirty="0">
              <a:latin typeface="Aharoni" panose="02010803020104030203" pitchFamily="2" charset="-79"/>
              <a:cs typeface="Aharoni" panose="02010803020104030203" pitchFamily="2" charset="-79"/>
            </a:endParaRPr>
          </a:p>
          <a:p>
            <a:pPr algn="r"/>
            <a:endParaRPr lang="he-IL" sz="1800" dirty="0">
              <a:latin typeface="Aharoni" panose="02010803020104030203" pitchFamily="2" charset="-79"/>
              <a:cs typeface="Aharoni" panose="02010803020104030203" pitchFamily="2" charset="-79"/>
            </a:endParaRPr>
          </a:p>
          <a:p>
            <a:pPr algn="r"/>
            <a:endParaRPr lang="he-IL" dirty="0">
              <a:latin typeface="Aharoni" panose="02010803020104030203" pitchFamily="2" charset="-79"/>
              <a:cs typeface="Aharoni" panose="02010803020104030203" pitchFamily="2" charset="-79"/>
            </a:endParaRPr>
          </a:p>
          <a:p>
            <a:pPr algn="r"/>
            <a:endParaRPr lang="he-IL" sz="1800" dirty="0">
              <a:latin typeface="Aharoni" panose="02010803020104030203" pitchFamily="2" charset="-79"/>
              <a:cs typeface="Aharoni" panose="02010803020104030203" pitchFamily="2" charset="-79"/>
            </a:endParaRPr>
          </a:p>
          <a:p>
            <a:pPr algn="r"/>
            <a:endParaRPr lang="he-IL" dirty="0">
              <a:latin typeface="Aharoni" panose="02010803020104030203" pitchFamily="2" charset="-79"/>
              <a:cs typeface="Aharoni" panose="02010803020104030203" pitchFamily="2" charset="-79"/>
            </a:endParaRPr>
          </a:p>
          <a:p>
            <a:pPr algn="r"/>
            <a:endParaRPr lang="he-IL" sz="1800" dirty="0">
              <a:latin typeface="Aharoni" panose="02010803020104030203" pitchFamily="2" charset="-79"/>
              <a:cs typeface="Aharoni" panose="02010803020104030203" pitchFamily="2" charset="-79"/>
            </a:endParaRPr>
          </a:p>
          <a:p>
            <a:pPr algn="r"/>
            <a:endParaRPr lang="he-IL" dirty="0">
              <a:latin typeface="Aharoni" panose="02010803020104030203" pitchFamily="2" charset="-79"/>
              <a:cs typeface="Aharoni" panose="02010803020104030203" pitchFamily="2" charset="-79"/>
            </a:endParaRPr>
          </a:p>
          <a:p>
            <a:pPr algn="r"/>
            <a:endParaRPr lang="he-IL" sz="1800" dirty="0">
              <a:latin typeface="Aharoni" panose="02010803020104030203" pitchFamily="2" charset="-79"/>
              <a:cs typeface="Aharoni" panose="02010803020104030203" pitchFamily="2" charset="-79"/>
            </a:endParaRPr>
          </a:p>
          <a:p>
            <a:pPr algn="r"/>
            <a:r>
              <a:rPr lang="he-IL" sz="1800" dirty="0">
                <a:latin typeface="Aharoni" panose="02010803020104030203" pitchFamily="2" charset="-79"/>
                <a:cs typeface="Aharoni" panose="02010803020104030203" pitchFamily="2" charset="-79"/>
              </a:rPr>
              <a:t>מזל שהיה שם יער</a:t>
            </a:r>
            <a:endParaRPr lang="en-US" sz="1800" dirty="0">
              <a:latin typeface="Aharoni" panose="02010803020104030203" pitchFamily="2" charset="-79"/>
              <a:cs typeface="Aharoni" panose="02010803020104030203" pitchFamily="2" charset="-79"/>
            </a:endParaRPr>
          </a:p>
          <a:p>
            <a:pPr algn="r"/>
            <a:r>
              <a:rPr lang="he-IL" sz="1800" b="1" dirty="0">
                <a:latin typeface="Aharoni" panose="02010803020104030203" pitchFamily="2" charset="-79"/>
                <a:cs typeface="Aharoni" panose="02010803020104030203" pitchFamily="2" charset="-79"/>
              </a:rPr>
              <a:t>מזל שלא היו עצים</a:t>
            </a:r>
          </a:p>
          <a:p>
            <a:pPr algn="r"/>
            <a:r>
              <a:rPr lang="he-IL" sz="1800" b="1" dirty="0">
                <a:latin typeface="Aharoni" panose="02010803020104030203" pitchFamily="2" charset="-79"/>
                <a:cs typeface="Aharoni" panose="02010803020104030203" pitchFamily="2" charset="-79"/>
              </a:rPr>
              <a:t>מזל שמסילה, וו, קורה, בלם,</a:t>
            </a:r>
          </a:p>
          <a:p>
            <a:pPr algn="r"/>
            <a:r>
              <a:rPr lang="he-IL" sz="1800" b="1" dirty="0">
                <a:latin typeface="Aharoni" panose="02010803020104030203" pitchFamily="2" charset="-79"/>
                <a:cs typeface="Aharoni" panose="02010803020104030203" pitchFamily="2" charset="-79"/>
              </a:rPr>
              <a:t>מסגרת, סיבוב, מילימטר, שניה.</a:t>
            </a:r>
          </a:p>
          <a:p>
            <a:pPr algn="r"/>
            <a:r>
              <a:rPr lang="he-IL" sz="1800" b="1" dirty="0">
                <a:latin typeface="Aharoni" panose="02010803020104030203" pitchFamily="2" charset="-79"/>
                <a:cs typeface="Aharoni" panose="02010803020104030203" pitchFamily="2" charset="-79"/>
              </a:rPr>
              <a:t>מזל שתער צף על המים.</a:t>
            </a:r>
          </a:p>
          <a:p>
            <a:pPr algn="r"/>
            <a:endParaRPr lang="he-IL" sz="1800" dirty="0">
              <a:latin typeface="Aharoni" panose="02010803020104030203" pitchFamily="2" charset="-79"/>
              <a:cs typeface="Aharoni" panose="02010803020104030203" pitchFamily="2" charset="-79"/>
            </a:endParaRPr>
          </a:p>
          <a:p>
            <a:pPr algn="r"/>
            <a:r>
              <a:rPr lang="he-IL" sz="1800" dirty="0">
                <a:latin typeface="Aharoni" panose="02010803020104030203" pitchFamily="2" charset="-79"/>
                <a:cs typeface="Aharoni" panose="02010803020104030203" pitchFamily="2" charset="-79"/>
              </a:rPr>
              <a:t>בגלל, מאחר ש, ובכל זאת, אף עלי פי</a:t>
            </a:r>
          </a:p>
          <a:p>
            <a:pPr algn="r"/>
            <a:r>
              <a:rPr lang="he-IL" sz="1800" dirty="0">
                <a:latin typeface="Aharoni" panose="02010803020104030203" pitchFamily="2" charset="-79"/>
                <a:cs typeface="Aharoni" panose="02010803020104030203" pitchFamily="2" charset="-79"/>
              </a:rPr>
              <a:t>מה היה אילו יד, רגל,</a:t>
            </a:r>
          </a:p>
          <a:p>
            <a:pPr algn="r"/>
            <a:r>
              <a:rPr lang="he-IL" sz="1800" dirty="0" err="1">
                <a:latin typeface="Aharoni" panose="02010803020104030203" pitchFamily="2" charset="-79"/>
                <a:cs typeface="Aharoni" panose="02010803020104030203" pitchFamily="2" charset="-79"/>
              </a:rPr>
              <a:t>כפסע</a:t>
            </a:r>
            <a:r>
              <a:rPr lang="he-IL" sz="1800" dirty="0">
                <a:latin typeface="Aharoni" panose="02010803020104030203" pitchFamily="2" charset="-79"/>
                <a:cs typeface="Aharoni" panose="02010803020104030203" pitchFamily="2" charset="-79"/>
              </a:rPr>
              <a:t>, כחוט השערה</a:t>
            </a:r>
          </a:p>
          <a:p>
            <a:pPr algn="r"/>
            <a:r>
              <a:rPr lang="he-IL" sz="1800" dirty="0">
                <a:latin typeface="Aharoni" panose="02010803020104030203" pitchFamily="2" charset="-79"/>
                <a:cs typeface="Aharoni" panose="02010803020104030203" pitchFamily="2" charset="-79"/>
              </a:rPr>
              <a:t>מצירוף המקרים</a:t>
            </a:r>
          </a:p>
          <a:p>
            <a:pPr algn="r"/>
            <a:endParaRPr lang="he-IL" sz="1800" dirty="0">
              <a:latin typeface="Aharoni" panose="02010803020104030203" pitchFamily="2" charset="-79"/>
              <a:cs typeface="Aharoni" panose="02010803020104030203" pitchFamily="2" charset="-79"/>
            </a:endParaRPr>
          </a:p>
          <a:p>
            <a:pPr algn="r"/>
            <a:r>
              <a:rPr lang="he-IL" sz="1800" dirty="0">
                <a:latin typeface="Aharoni" panose="02010803020104030203" pitchFamily="2" charset="-79"/>
                <a:cs typeface="Aharoni" panose="02010803020104030203" pitchFamily="2" charset="-79"/>
              </a:rPr>
              <a:t>ובכן הינך? היישר מהרגע הפעור עדיין?</a:t>
            </a:r>
          </a:p>
          <a:p>
            <a:pPr algn="r"/>
            <a:r>
              <a:rPr lang="he-IL" sz="1800" dirty="0">
                <a:latin typeface="Aharoni" panose="02010803020104030203" pitchFamily="2" charset="-79"/>
                <a:cs typeface="Aharoni" panose="02010803020104030203" pitchFamily="2" charset="-79"/>
              </a:rPr>
              <a:t>ברשת הייתה עין אחת, ואתה דרכה?</a:t>
            </a:r>
          </a:p>
          <a:p>
            <a:pPr algn="r"/>
            <a:r>
              <a:rPr lang="he-IL" sz="1800" dirty="0">
                <a:latin typeface="Aharoni" panose="02010803020104030203" pitchFamily="2" charset="-79"/>
                <a:cs typeface="Aharoni" panose="02010803020104030203" pitchFamily="2" charset="-79"/>
              </a:rPr>
              <a:t>איני חדלה להשתאות, מלאה בשתיקה.</a:t>
            </a:r>
          </a:p>
          <a:p>
            <a:pPr algn="r"/>
            <a:r>
              <a:rPr lang="he-IL" sz="1800" dirty="0">
                <a:latin typeface="Aharoni" panose="02010803020104030203" pitchFamily="2" charset="-79"/>
                <a:cs typeface="Aharoni" panose="02010803020104030203" pitchFamily="2" charset="-79"/>
              </a:rPr>
              <a:t>שמע באיזו מהירות הולם לי ליבך.</a:t>
            </a:r>
            <a:endParaRPr lang="he-IL" sz="18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7" name="youtube-mp3-file-(youtube-mp3.site)">
            <a:hlinkClick r:id="" action="ppaction://media"/>
            <a:extLst>
              <a:ext uri="{FF2B5EF4-FFF2-40B4-BE49-F238E27FC236}">
                <a16:creationId xmlns:a16="http://schemas.microsoft.com/office/drawing/2014/main" id="{0CB8AE6C-1433-4F5B-8C76-6ADB48D769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8700" y="3228975"/>
            <a:ext cx="609600" cy="609600"/>
          </a:xfrm>
          <a:prstGeom prst="rect">
            <a:avLst/>
          </a:prstGeom>
        </p:spPr>
      </p:pic>
    </p:spTree>
    <p:extLst>
      <p:ext uri="{BB962C8B-B14F-4D97-AF65-F5344CB8AC3E}">
        <p14:creationId xmlns:p14="http://schemas.microsoft.com/office/powerpoint/2010/main" val="797033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52D9B673-86AA-4F8B-BE4C-B87DDF80EB4E}"/>
              </a:ext>
            </a:extLst>
          </p:cNvPr>
          <p:cNvSpPr txBox="1"/>
          <p:nvPr/>
        </p:nvSpPr>
        <p:spPr>
          <a:xfrm>
            <a:off x="-257174" y="312599"/>
            <a:ext cx="12858750" cy="830997"/>
          </a:xfrm>
          <a:prstGeom prst="rect">
            <a:avLst/>
          </a:prstGeom>
          <a:noFill/>
        </p:spPr>
        <p:txBody>
          <a:bodyPr wrap="square" rtlCol="1">
            <a:spAutoFit/>
          </a:bodyPr>
          <a:lstStyle/>
          <a:p>
            <a:pPr algn="ctr"/>
            <a:r>
              <a:rPr lang="he-IL" sz="4800" b="1" dirty="0">
                <a:solidFill>
                  <a:schemeClr val="tx2"/>
                </a:solidFill>
              </a:rPr>
              <a:t>"אם נמשיך לשאת את כל הסבל הזה..."</a:t>
            </a:r>
          </a:p>
        </p:txBody>
      </p:sp>
      <p:sp>
        <p:nvSpPr>
          <p:cNvPr id="7" name="תיבת טקסט 6">
            <a:extLst>
              <a:ext uri="{FF2B5EF4-FFF2-40B4-BE49-F238E27FC236}">
                <a16:creationId xmlns:a16="http://schemas.microsoft.com/office/drawing/2014/main" id="{7CF4A2DF-3CC7-4214-9E7C-3D1BDC7CAD65}"/>
              </a:ext>
            </a:extLst>
          </p:cNvPr>
          <p:cNvSpPr txBox="1"/>
          <p:nvPr/>
        </p:nvSpPr>
        <p:spPr>
          <a:xfrm>
            <a:off x="2976562" y="1354603"/>
            <a:ext cx="6238875" cy="523220"/>
          </a:xfrm>
          <a:prstGeom prst="rect">
            <a:avLst/>
          </a:prstGeom>
          <a:noFill/>
        </p:spPr>
        <p:txBody>
          <a:bodyPr wrap="square" rtlCol="1">
            <a:spAutoFit/>
          </a:bodyPr>
          <a:lstStyle/>
          <a:p>
            <a:pPr algn="ctr"/>
            <a:r>
              <a:rPr lang="he-IL" sz="2800" b="1" dirty="0">
                <a:solidFill>
                  <a:schemeClr val="tx2"/>
                </a:solidFill>
              </a:rPr>
              <a:t>דמותם של חיים בעולם מתפרק</a:t>
            </a:r>
          </a:p>
        </p:txBody>
      </p:sp>
      <p:pic>
        <p:nvPicPr>
          <p:cNvPr id="3076" name="Picture 4">
            <a:extLst>
              <a:ext uri="{FF2B5EF4-FFF2-40B4-BE49-F238E27FC236}">
                <a16:creationId xmlns:a16="http://schemas.microsoft.com/office/drawing/2014/main" id="{DC4E3A36-4F76-4ED9-BCCB-C49C7CF84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8240" y="2117405"/>
            <a:ext cx="5078989" cy="338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255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86425" y="4346177"/>
            <a:ext cx="6096000" cy="1477328"/>
          </a:xfrm>
          <a:prstGeom prst="rect">
            <a:avLst/>
          </a:prstGeom>
        </p:spPr>
        <p:txBody>
          <a:bodyPr wrap="square">
            <a:spAutoFit/>
          </a:bodyPr>
          <a:lstStyle/>
          <a:p>
            <a:pPr algn="just" rtl="1">
              <a:spcAft>
                <a:spcPts val="0"/>
              </a:spcAft>
            </a:pPr>
            <a:r>
              <a:rPr lang="he-IL" sz="2000" dirty="0">
                <a:solidFill>
                  <a:schemeClr val="tx2"/>
                </a:solidFill>
                <a:latin typeface="Aharoni" panose="02010803020104030203" pitchFamily="2" charset="-79"/>
                <a:ea typeface="Times New Roman" panose="02020603050405020304" pitchFamily="18" charset="0"/>
                <a:cs typeface="Aharoni" panose="02010803020104030203" pitchFamily="2" charset="-79"/>
              </a:rPr>
              <a:t>"</a:t>
            </a:r>
            <a:r>
              <a:rPr lang="he-IL" dirty="0">
                <a:solidFill>
                  <a:schemeClr val="tx2"/>
                </a:solidFill>
                <a:latin typeface="Aharoni" panose="02010803020104030203" pitchFamily="2" charset="-79"/>
                <a:ea typeface="Times New Roman" panose="02020603050405020304" pitchFamily="18" charset="0"/>
                <a:cs typeface="Aharoni" panose="02010803020104030203" pitchFamily="2" charset="-79"/>
              </a:rPr>
              <a:t>זמן רב לא יכולתי ללבוש את הטלאי. הרגשתי כאילו יש לי גיבנת [...] התביישתי להיראות ברחוב, לא מפני שיגלו כי אני יהודי, אלא מפני שהדבר כאב לי. התביישתי בחוסר האונים שלנו [...] כאב לי מפני שלא ראיתי שום מוצא".</a:t>
            </a:r>
          </a:p>
          <a:p>
            <a:pPr algn="just" rtl="1">
              <a:spcAft>
                <a:spcPts val="0"/>
              </a:spcAft>
            </a:pPr>
            <a:r>
              <a:rPr lang="he-IL" sz="1400" i="1" dirty="0">
                <a:solidFill>
                  <a:schemeClr val="tx2"/>
                </a:solidFill>
                <a:effectLst/>
                <a:latin typeface="Aharoni" panose="02010803020104030203" pitchFamily="2" charset="-79"/>
                <a:ea typeface="Times New Roman" panose="02020603050405020304" pitchFamily="18" charset="0"/>
                <a:cs typeface="Aharoni" panose="02010803020104030203" pitchFamily="2" charset="-79"/>
              </a:rPr>
              <a:t>יצחק </a:t>
            </a:r>
            <a:r>
              <a:rPr lang="he-IL" sz="1400" i="1" dirty="0" err="1">
                <a:solidFill>
                  <a:schemeClr val="tx2"/>
                </a:solidFill>
                <a:effectLst/>
                <a:latin typeface="Aharoni" panose="02010803020104030203" pitchFamily="2" charset="-79"/>
                <a:ea typeface="Times New Roman" panose="02020603050405020304" pitchFamily="18" charset="0"/>
                <a:cs typeface="Aharoni" panose="02010803020104030203" pitchFamily="2" charset="-79"/>
              </a:rPr>
              <a:t>רודאשבסקי</a:t>
            </a:r>
            <a:r>
              <a:rPr lang="he-IL" sz="1400" i="1" dirty="0">
                <a:solidFill>
                  <a:schemeClr val="tx2"/>
                </a:solidFill>
                <a:effectLst/>
                <a:latin typeface="Aharoni" panose="02010803020104030203" pitchFamily="2" charset="-79"/>
                <a:ea typeface="Times New Roman" panose="02020603050405020304" pitchFamily="18" charset="0"/>
                <a:cs typeface="Aharoni" panose="02010803020104030203" pitchFamily="2" charset="-79"/>
              </a:rPr>
              <a:t>, וילנה</a:t>
            </a:r>
            <a:endParaRPr lang="en-US" sz="1400" i="1" dirty="0">
              <a:solidFill>
                <a:schemeClr val="tx2"/>
              </a:solidFill>
              <a:effectLst/>
              <a:latin typeface="Aharoni" panose="02010803020104030203" pitchFamily="2" charset="-79"/>
              <a:ea typeface="Times New Roman" panose="02020603050405020304" pitchFamily="18" charset="0"/>
              <a:cs typeface="Aharoni" panose="02010803020104030203" pitchFamily="2" charset="-79"/>
            </a:endParaRPr>
          </a:p>
        </p:txBody>
      </p:sp>
      <p:pic>
        <p:nvPicPr>
          <p:cNvPr id="9" name="Picture 8" descr="F:\צרבה אותי פיסת הבד\1597_1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1" y="323849"/>
            <a:ext cx="3285352" cy="3590925"/>
          </a:xfrm>
          <a:prstGeom prst="rect">
            <a:avLst/>
          </a:prstGeom>
          <a:noFill/>
          <a:ln>
            <a:noFill/>
          </a:ln>
        </p:spPr>
      </p:pic>
      <p:pic>
        <p:nvPicPr>
          <p:cNvPr id="1026" name="Picture 2" descr="https://photos.yadvashem.org/remote/namesfs.yadvashem.org/arch_srika/3001-4000/3884-3998/3955_6.jpg?width=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655671"/>
            <a:ext cx="4357143" cy="294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מלבן 3"/>
          <p:cNvSpPr/>
          <p:nvPr/>
        </p:nvSpPr>
        <p:spPr>
          <a:xfrm>
            <a:off x="248484" y="447675"/>
            <a:ext cx="4605184" cy="2554545"/>
          </a:xfrm>
          <a:prstGeom prst="rect">
            <a:avLst/>
          </a:prstGeom>
        </p:spPr>
        <p:txBody>
          <a:bodyPr wrap="square">
            <a:spAutoFit/>
          </a:bodyPr>
          <a:lstStyle/>
          <a:p>
            <a:pPr algn="just" rtl="1">
              <a:spcAft>
                <a:spcPts val="600"/>
              </a:spcAft>
            </a:pPr>
            <a:r>
              <a:rPr lang="he-IL" sz="2000" dirty="0">
                <a:solidFill>
                  <a:schemeClr val="tx2"/>
                </a:solidFill>
                <a:latin typeface="Aharoni" panose="02010803020104030203" pitchFamily="2" charset="-79"/>
                <a:ea typeface="Calibri" panose="020F0502020204030204" pitchFamily="34" charset="0"/>
                <a:cs typeface="Aharoni" panose="02010803020104030203" pitchFamily="2" charset="-79"/>
              </a:rPr>
              <a:t>"אז התחילו עורכים התקפות ציד על הבתים. תפסו כ-350 יהודים [...] היו מוציאים אותם יום יום לעבודה, אבל אוכל לא ניתן להם [...] את הנלקחים והנחטפים לעבודה היו מכים ומתעללים בהם בלי רחם. מקרי הכאה והתעללות ביהודים היו מרובים"</a:t>
            </a:r>
            <a:r>
              <a:rPr lang="he-IL" dirty="0">
                <a:solidFill>
                  <a:schemeClr val="tx2"/>
                </a:solidFill>
                <a:latin typeface="Aharoni" panose="02010803020104030203" pitchFamily="2" charset="-79"/>
                <a:ea typeface="Calibri" panose="020F0502020204030204" pitchFamily="34" charset="0"/>
                <a:cs typeface="Aharoni" panose="02010803020104030203" pitchFamily="2" charset="-79"/>
              </a:rPr>
              <a:t>.</a:t>
            </a:r>
          </a:p>
          <a:p>
            <a:pPr algn="r" rtl="1">
              <a:spcAft>
                <a:spcPts val="600"/>
              </a:spcAft>
            </a:pPr>
            <a:r>
              <a:rPr lang="he-IL" sz="1400" i="1" dirty="0">
                <a:solidFill>
                  <a:schemeClr val="tx2"/>
                </a:solidFill>
                <a:latin typeface="Aharoni" panose="02010803020104030203" pitchFamily="2" charset="-79"/>
                <a:cs typeface="Aharoni" panose="02010803020104030203" pitchFamily="2" charset="-79"/>
              </a:rPr>
              <a:t>מתוך עדות שנמסרה ביוני 1940 על ידי אישה שיצאה מפולין בראשית המלחמה </a:t>
            </a:r>
            <a:endParaRPr lang="en-US" sz="1400" i="1" dirty="0">
              <a:solidFill>
                <a:schemeClr val="tx2"/>
              </a:solidFill>
              <a:latin typeface="Aharoni" panose="02010803020104030203" pitchFamily="2" charset="-79"/>
              <a:cs typeface="Aharoni" panose="02010803020104030203" pitchFamily="2" charset="-79"/>
            </a:endParaRPr>
          </a:p>
          <a:p>
            <a:pPr algn="r" rtl="1">
              <a:spcAft>
                <a:spcPts val="0"/>
              </a:spcAft>
            </a:pPr>
            <a:r>
              <a:rPr lang="he-IL" dirty="0">
                <a:latin typeface="Aharoni" panose="02010803020104030203" pitchFamily="2" charset="-79"/>
                <a:ea typeface="Calibri" panose="020F0502020204030204" pitchFamily="34" charset="0"/>
                <a:cs typeface="Aharoni" panose="02010803020104030203" pitchFamily="2" charset="-79"/>
              </a:rPr>
              <a:t>  </a:t>
            </a:r>
            <a:endParaRPr lang="en-US" dirty="0">
              <a:latin typeface="Aharoni" panose="02010803020104030203" pitchFamily="2" charset="-79"/>
              <a:ea typeface="Calibri" panose="020F0502020204030204" pitchFamily="34" charset="0"/>
              <a:cs typeface="Aharoni" panose="02010803020104030203" pitchFamily="2" charset="-79"/>
            </a:endParaRPr>
          </a:p>
        </p:txBody>
      </p:sp>
    </p:spTree>
    <p:extLst>
      <p:ext uri="{BB962C8B-B14F-4D97-AF65-F5344CB8AC3E}">
        <p14:creationId xmlns:p14="http://schemas.microsoft.com/office/powerpoint/2010/main" val="398044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4055" y="0"/>
            <a:ext cx="4997494" cy="2279737"/>
          </a:xfrm>
        </p:spPr>
        <p:txBody>
          <a:bodyPr/>
          <a:lstStyle/>
          <a:p>
            <a:pPr marL="0" indent="0" algn="just">
              <a:buNone/>
            </a:pPr>
            <a:endParaRPr lang="he-IL" sz="2000" dirty="0">
              <a:latin typeface="Narkisim" panose="020E0502050101010101" pitchFamily="34" charset="-79"/>
              <a:cs typeface="Narkisim" panose="020E0502050101010101" pitchFamily="34" charset="-79"/>
            </a:endParaRPr>
          </a:p>
          <a:p>
            <a:pPr marL="0" indent="0">
              <a:buNone/>
            </a:pPr>
            <a:r>
              <a:rPr lang="he-IL" dirty="0">
                <a:latin typeface="Aharoni" panose="02010803020104030203" pitchFamily="2" charset="-79"/>
                <a:cs typeface="+mn-cs"/>
              </a:rPr>
              <a:t>"</a:t>
            </a:r>
            <a:r>
              <a:rPr lang="he-IL" b="1" dirty="0">
                <a:solidFill>
                  <a:schemeClr val="tx2"/>
                </a:solidFill>
                <a:latin typeface="Aharoni" panose="02010803020104030203" pitchFamily="2" charset="-79"/>
                <a:cs typeface="+mn-cs"/>
              </a:rPr>
              <a:t>פתאום ראינו עצמנו גדורים מכל צד, מובדלים ומופרשים [...] מגורשים מחברת מין [...] טמאים ומצורעים שמצווה להרחיקם ולהפרישם מסביבת בני אדם".</a:t>
            </a:r>
          </a:p>
          <a:p>
            <a:pPr marL="0" indent="0" algn="just">
              <a:buNone/>
            </a:pPr>
            <a:r>
              <a:rPr lang="he-IL" sz="1400" b="1" i="1" dirty="0">
                <a:solidFill>
                  <a:schemeClr val="tx2"/>
                </a:solidFill>
                <a:latin typeface="Aharoni" panose="02010803020104030203" pitchFamily="2" charset="-79"/>
                <a:cs typeface="+mn-cs"/>
              </a:rPr>
              <a:t>חיים אהרון קפלן, ורשה</a:t>
            </a:r>
            <a:endParaRPr lang="en-US" sz="1400" b="1" i="1" dirty="0">
              <a:solidFill>
                <a:schemeClr val="tx2"/>
              </a:solidFill>
              <a:latin typeface="Aharoni" panose="02010803020104030203" pitchFamily="2" charset="-79"/>
              <a:cs typeface="+mn-cs"/>
            </a:endParaRPr>
          </a:p>
        </p:txBody>
      </p:sp>
      <p:pic>
        <p:nvPicPr>
          <p:cNvPr id="5" name="Picture 4" descr="F:\צרבה אותי פיסת הבד\לומזה גטו כניסה.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4054" y="2154478"/>
            <a:ext cx="4997494" cy="3267042"/>
          </a:xfrm>
          <a:prstGeom prst="rect">
            <a:avLst/>
          </a:prstGeom>
          <a:noFill/>
          <a:ln>
            <a:noFill/>
          </a:ln>
        </p:spPr>
      </p:pic>
      <p:sp>
        <p:nvSpPr>
          <p:cNvPr id="9" name="מלבן 8"/>
          <p:cNvSpPr/>
          <p:nvPr/>
        </p:nvSpPr>
        <p:spPr>
          <a:xfrm>
            <a:off x="154487" y="4108538"/>
            <a:ext cx="6096000" cy="1523494"/>
          </a:xfrm>
          <a:prstGeom prst="rect">
            <a:avLst/>
          </a:prstGeom>
        </p:spPr>
        <p:txBody>
          <a:bodyPr>
            <a:spAutoFit/>
          </a:bodyPr>
          <a:lstStyle/>
          <a:p>
            <a:pPr algn="r">
              <a:spcAft>
                <a:spcPts val="600"/>
              </a:spcAft>
            </a:pPr>
            <a:r>
              <a:rPr lang="he-IL" b="1" dirty="0">
                <a:latin typeface="Aharoni" panose="02010803020104030203" pitchFamily="2" charset="-79"/>
              </a:rPr>
              <a:t>"</a:t>
            </a:r>
            <a:r>
              <a:rPr lang="he-IL" b="1" dirty="0">
                <a:solidFill>
                  <a:schemeClr val="tx2"/>
                </a:solidFill>
                <a:latin typeface="Aharoni" panose="02010803020104030203" pitchFamily="2" charset="-79"/>
              </a:rPr>
              <a:t>בדממה יש לצרחות של ילד קבצן השפעה מערערת [...] לעיתים קרובות קורה שהילדים הקבצנים מתים בלילה על המדרכה [...] קבצן בן שש שכב גוסס כל הלילה, לא מסוגל אפילו לזחול כדי לאכול חתיכת לחם שמישהו זרק אליו מהמרפסת".</a:t>
            </a:r>
          </a:p>
          <a:p>
            <a:pPr algn="r">
              <a:spcAft>
                <a:spcPts val="600"/>
              </a:spcAft>
            </a:pPr>
            <a:r>
              <a:rPr lang="he-IL" sz="1600" i="1" dirty="0">
                <a:solidFill>
                  <a:schemeClr val="tx2"/>
                </a:solidFill>
                <a:latin typeface="Aharoni" panose="02010803020104030203" pitchFamily="2" charset="-79"/>
                <a:cs typeface="Aharoni" panose="02010803020104030203" pitchFamily="2" charset="-79"/>
              </a:rPr>
              <a:t> </a:t>
            </a:r>
            <a:r>
              <a:rPr lang="he-IL" sz="1400" b="1" i="1" dirty="0">
                <a:solidFill>
                  <a:schemeClr val="tx2"/>
                </a:solidFill>
                <a:latin typeface="Aharoni" panose="02010803020104030203" pitchFamily="2" charset="-79"/>
              </a:rPr>
              <a:t>עמנואל </a:t>
            </a:r>
            <a:r>
              <a:rPr lang="he-IL" sz="1400" b="1" i="1" dirty="0" err="1">
                <a:solidFill>
                  <a:schemeClr val="tx2"/>
                </a:solidFill>
                <a:latin typeface="Aharoni" panose="02010803020104030203" pitchFamily="2" charset="-79"/>
              </a:rPr>
              <a:t>רינגלבלום</a:t>
            </a:r>
            <a:r>
              <a:rPr lang="he-IL" sz="1400" b="1" i="1" dirty="0">
                <a:solidFill>
                  <a:schemeClr val="tx2"/>
                </a:solidFill>
                <a:latin typeface="Aharoni" panose="02010803020104030203" pitchFamily="2" charset="-79"/>
              </a:rPr>
              <a:t>, ורשה</a:t>
            </a:r>
          </a:p>
        </p:txBody>
      </p:sp>
      <p:pic>
        <p:nvPicPr>
          <p:cNvPr id="2050" name="Picture 2" descr="https://namesfs.yadvashem.org/arch_srika/3001-4000/3117-3190/3186_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831" y="165310"/>
            <a:ext cx="2651879" cy="39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770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1669" y="454722"/>
            <a:ext cx="5924810" cy="1975327"/>
          </a:xfrm>
        </p:spPr>
        <p:txBody>
          <a:bodyPr/>
          <a:lstStyle/>
          <a:p>
            <a:pPr marL="0" indent="0" algn="just">
              <a:buNone/>
            </a:pPr>
            <a:r>
              <a:rPr lang="he-IL" b="1" dirty="0">
                <a:latin typeface="Aharoni" panose="02010803020104030203" pitchFamily="2" charset="-79"/>
                <a:cs typeface="+mn-cs"/>
              </a:rPr>
              <a:t>"</a:t>
            </a:r>
            <a:r>
              <a:rPr lang="he-IL" b="1" dirty="0">
                <a:solidFill>
                  <a:schemeClr val="tx2"/>
                </a:solidFill>
                <a:latin typeface="Aharoni" panose="02010803020104030203" pitchFamily="2" charset="-79"/>
                <a:cs typeface="+mn-cs"/>
              </a:rPr>
              <a:t>עד התחתית הגענו. למטה מזה אי-אפשר לרדת. לא נותר לנו כל מאום: לקחו את הבגדים, את הנעליים, ואף את שערותינו לא הותירו לנו. עוד מעט גם את שמותינו ייטלו. למדתי שאני </a:t>
            </a:r>
            <a:r>
              <a:rPr lang="he-IL" b="1" dirty="0" err="1">
                <a:solidFill>
                  <a:schemeClr val="tx2"/>
                </a:solidFill>
                <a:latin typeface="Aharoni" panose="02010803020104030203" pitchFamily="2" charset="-79"/>
                <a:cs typeface="+mn-cs"/>
              </a:rPr>
              <a:t>הפטלינג</a:t>
            </a:r>
            <a:r>
              <a:rPr lang="he-IL" b="1" dirty="0">
                <a:solidFill>
                  <a:schemeClr val="tx2"/>
                </a:solidFill>
                <a:latin typeface="Aharoni" panose="02010803020104030203" pitchFamily="2" charset="-79"/>
                <a:cs typeface="+mn-cs"/>
              </a:rPr>
              <a:t> [אסיר]. שמי הוא 174517; סימן שנחרת בכתובת קעקע על יד שמאל".</a:t>
            </a:r>
          </a:p>
          <a:p>
            <a:pPr marL="0" indent="0" algn="just">
              <a:buNone/>
            </a:pPr>
            <a:r>
              <a:rPr lang="he-IL" sz="1400" b="1" i="1" dirty="0" err="1">
                <a:solidFill>
                  <a:schemeClr val="tx2"/>
                </a:solidFill>
                <a:latin typeface="Aharoni" panose="02010803020104030203" pitchFamily="2" charset="-79"/>
                <a:cs typeface="+mn-cs"/>
              </a:rPr>
              <a:t>פרימו</a:t>
            </a:r>
            <a:r>
              <a:rPr lang="he-IL" sz="1400" b="1" i="1" dirty="0">
                <a:solidFill>
                  <a:schemeClr val="tx2"/>
                </a:solidFill>
                <a:latin typeface="Aharoni" panose="02010803020104030203" pitchFamily="2" charset="-79"/>
                <a:cs typeface="+mn-cs"/>
              </a:rPr>
              <a:t> לוי</a:t>
            </a:r>
            <a:endParaRPr lang="en-US" sz="1400" b="1" i="1" dirty="0">
              <a:solidFill>
                <a:schemeClr val="tx2"/>
              </a:solidFill>
              <a:latin typeface="Aharoni" panose="02010803020104030203" pitchFamily="2" charset="-79"/>
              <a:cs typeface="+mn-cs"/>
            </a:endParaRPr>
          </a:p>
          <a:p>
            <a:pPr marL="0" indent="0" algn="just">
              <a:buNone/>
            </a:pPr>
            <a:endParaRPr lang="he-IL" dirty="0">
              <a:latin typeface="Narkisim" panose="020E0502050101010101" pitchFamily="34" charset="-79"/>
              <a:cs typeface="Narkisim" panose="020E0502050101010101" pitchFamily="34" charset="-79"/>
            </a:endParaRPr>
          </a:p>
        </p:txBody>
      </p:sp>
      <p:pic>
        <p:nvPicPr>
          <p:cNvPr id="6" name="Picture 5" descr="אסירות יהודיות בחזית הצריפים"/>
          <p:cNvPicPr/>
          <p:nvPr/>
        </p:nvPicPr>
        <p:blipFill>
          <a:blip r:embed="rId2">
            <a:extLst>
              <a:ext uri="{28A0092B-C50C-407E-A947-70E740481C1C}">
                <a14:useLocalDpi xmlns:a14="http://schemas.microsoft.com/office/drawing/2010/main" val="0"/>
              </a:ext>
            </a:extLst>
          </a:blip>
          <a:srcRect/>
          <a:stretch>
            <a:fillRect/>
          </a:stretch>
        </p:blipFill>
        <p:spPr bwMode="auto">
          <a:xfrm>
            <a:off x="6563638" y="2430049"/>
            <a:ext cx="5532841" cy="3977014"/>
          </a:xfrm>
          <a:prstGeom prst="rect">
            <a:avLst/>
          </a:prstGeom>
          <a:noFill/>
          <a:ln>
            <a:noFill/>
          </a:ln>
        </p:spPr>
      </p:pic>
      <p:pic>
        <p:nvPicPr>
          <p:cNvPr id="3074" name="Picture 2" descr="פוסטר 15 - המחנות"/>
          <p:cNvPicPr>
            <a:picLocks noChangeAspect="1" noChangeArrowheads="1"/>
          </p:cNvPicPr>
          <p:nvPr/>
        </p:nvPicPr>
        <p:blipFill rotWithShape="1">
          <a:blip r:embed="rId3">
            <a:extLst>
              <a:ext uri="{28A0092B-C50C-407E-A947-70E740481C1C}">
                <a14:useLocalDpi xmlns:a14="http://schemas.microsoft.com/office/drawing/2010/main" val="0"/>
              </a:ext>
            </a:extLst>
          </a:blip>
          <a:srcRect l="5763" t="5271" r="67498" b="28975"/>
          <a:stretch/>
        </p:blipFill>
        <p:spPr bwMode="auto">
          <a:xfrm>
            <a:off x="1032619" y="338202"/>
            <a:ext cx="3376544" cy="47326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1735" y="5070900"/>
            <a:ext cx="3319397" cy="307777"/>
          </a:xfrm>
          <a:prstGeom prst="rect">
            <a:avLst/>
          </a:prstGeom>
          <a:noFill/>
        </p:spPr>
        <p:txBody>
          <a:bodyPr wrap="square" rtlCol="0">
            <a:spAutoFit/>
          </a:bodyPr>
          <a:lstStyle/>
          <a:p>
            <a:pPr algn="r"/>
            <a:r>
              <a:rPr lang="he-IL" sz="1400" b="1" i="1" dirty="0">
                <a:solidFill>
                  <a:schemeClr val="tx2"/>
                </a:solidFill>
                <a:latin typeface="Aharoni" panose="02010803020104030203" pitchFamily="2" charset="-79"/>
              </a:rPr>
              <a:t>יוזף שיינה, 'הביוגרפיות שלנו'</a:t>
            </a:r>
            <a:endParaRPr lang="en-US" sz="1400" b="1" i="1" dirty="0">
              <a:solidFill>
                <a:schemeClr val="tx2"/>
              </a:solidFill>
              <a:latin typeface="Aharoni" panose="02010803020104030203" pitchFamily="2" charset="-79"/>
            </a:endParaRPr>
          </a:p>
        </p:txBody>
      </p:sp>
    </p:spTree>
    <p:extLst>
      <p:ext uri="{BB962C8B-B14F-4D97-AF65-F5344CB8AC3E}">
        <p14:creationId xmlns:p14="http://schemas.microsoft.com/office/powerpoint/2010/main" val="376972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sz="5400" dirty="0">
                <a:latin typeface="Tahoma" panose="020B0604030504040204" pitchFamily="34" charset="0"/>
                <a:ea typeface="Tahoma" panose="020B0604030504040204" pitchFamily="34" charset="0"/>
                <a:cs typeface="+mn-cs"/>
              </a:rPr>
              <a:t>מהי דילמה?</a:t>
            </a:r>
            <a:endParaRPr lang="en-US" sz="5400" dirty="0">
              <a:latin typeface="Tahoma" panose="020B0604030504040204" pitchFamily="34" charset="0"/>
              <a:ea typeface="Tahoma" panose="020B0604030504040204" pitchFamily="34" charset="0"/>
              <a:cs typeface="+mn-cs"/>
            </a:endParaRPr>
          </a:p>
        </p:txBody>
      </p:sp>
      <p:sp>
        <p:nvSpPr>
          <p:cNvPr id="3" name="מציין מיקום תוכן 2"/>
          <p:cNvSpPr>
            <a:spLocks noGrp="1"/>
          </p:cNvSpPr>
          <p:nvPr>
            <p:ph idx="1"/>
          </p:nvPr>
        </p:nvSpPr>
        <p:spPr/>
        <p:txBody>
          <a:bodyPr/>
          <a:lstStyle/>
          <a:p>
            <a:pPr marL="0" indent="0" algn="ctr">
              <a:buNone/>
            </a:pPr>
            <a:r>
              <a:rPr lang="he-IL" sz="2800" b="1" dirty="0">
                <a:solidFill>
                  <a:schemeClr val="tx2"/>
                </a:solidFill>
                <a:latin typeface="Tahoma" panose="020B0604030504040204" pitchFamily="34" charset="0"/>
                <a:ea typeface="Tahoma" panose="020B0604030504040204" pitchFamily="34" charset="0"/>
                <a:cs typeface="+mn-cs"/>
              </a:rPr>
              <a:t>דילמה היא מצב שבו האדם נדרש לבחור בין שתי חלופות, </a:t>
            </a:r>
          </a:p>
          <a:p>
            <a:pPr marL="0" indent="0" algn="ctr">
              <a:buNone/>
            </a:pPr>
            <a:r>
              <a:rPr lang="he-IL" sz="2800" b="1" dirty="0">
                <a:solidFill>
                  <a:schemeClr val="tx2"/>
                </a:solidFill>
                <a:latin typeface="Tahoma" panose="020B0604030504040204" pitchFamily="34" charset="0"/>
                <a:ea typeface="Tahoma" panose="020B0604030504040204" pitchFamily="34" charset="0"/>
                <a:cs typeface="+mn-cs"/>
              </a:rPr>
              <a:t>אשר כל אחת מהן מתנגשת עם ערכים משמעותיים, </a:t>
            </a:r>
          </a:p>
          <a:p>
            <a:pPr marL="0" indent="0" algn="ctr">
              <a:buNone/>
            </a:pPr>
            <a:r>
              <a:rPr lang="he-IL" sz="2800" b="1" dirty="0">
                <a:solidFill>
                  <a:schemeClr val="tx2"/>
                </a:solidFill>
                <a:latin typeface="Tahoma" panose="020B0604030504040204" pitchFamily="34" charset="0"/>
                <a:ea typeface="Tahoma" panose="020B0604030504040204" pitchFamily="34" charset="0"/>
                <a:cs typeface="+mn-cs"/>
              </a:rPr>
              <a:t>והוא נאלץ לקבל הכרעה שיש לה מחיר </a:t>
            </a:r>
            <a:endParaRPr lang="en-US" sz="2800" b="1" dirty="0">
              <a:solidFill>
                <a:schemeClr val="tx2"/>
              </a:solidFill>
              <a:latin typeface="Tahoma" panose="020B0604030504040204" pitchFamily="34" charset="0"/>
              <a:ea typeface="Tahoma" panose="020B0604030504040204" pitchFamily="34" charset="0"/>
              <a:cs typeface="+mn-cs"/>
            </a:endParaRPr>
          </a:p>
        </p:txBody>
      </p:sp>
    </p:spTree>
    <p:extLst>
      <p:ext uri="{BB962C8B-B14F-4D97-AF65-F5344CB8AC3E}">
        <p14:creationId xmlns:p14="http://schemas.microsoft.com/office/powerpoint/2010/main" val="355177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6675" y="1808163"/>
            <a:ext cx="11701221" cy="1801812"/>
          </a:xfrm>
        </p:spPr>
        <p:txBody>
          <a:bodyPr/>
          <a:lstStyle/>
          <a:p>
            <a:pPr algn="ctr"/>
            <a:r>
              <a:rPr lang="he-IL" sz="4800" dirty="0">
                <a:effectLst/>
                <a:latin typeface="Calibri" panose="020F0502020204030204" pitchFamily="34" charset="0"/>
                <a:ea typeface="Calibri" panose="020F0502020204030204" pitchFamily="34" charset="0"/>
                <a:cs typeface="+mn-cs"/>
              </a:rPr>
              <a:t>פעילותן של תנועות הנוער </a:t>
            </a:r>
            <a:br>
              <a:rPr lang="he-IL" sz="4800" dirty="0">
                <a:effectLst/>
                <a:latin typeface="Calibri" panose="020F0502020204030204" pitchFamily="34" charset="0"/>
                <a:ea typeface="Calibri" panose="020F0502020204030204" pitchFamily="34" charset="0"/>
                <a:cs typeface="+mn-cs"/>
              </a:rPr>
            </a:br>
            <a:r>
              <a:rPr lang="he-IL" sz="4800" dirty="0">
                <a:effectLst/>
                <a:latin typeface="Calibri" panose="020F0502020204030204" pitchFamily="34" charset="0"/>
                <a:ea typeface="Calibri" panose="020F0502020204030204" pitchFamily="34" charset="0"/>
                <a:cs typeface="+mn-cs"/>
              </a:rPr>
              <a:t>בשנת הכיבוש הראשונה ובגטאות</a:t>
            </a:r>
            <a:br>
              <a:rPr lang="en-US" sz="4800" dirty="0">
                <a:effectLst/>
                <a:latin typeface="Calibri" panose="020F0502020204030204" pitchFamily="34" charset="0"/>
                <a:ea typeface="Calibri" panose="020F0502020204030204" pitchFamily="34" charset="0"/>
                <a:cs typeface="+mn-cs"/>
              </a:rPr>
            </a:br>
            <a:r>
              <a:rPr lang="he-IL" sz="4800" dirty="0">
                <a:latin typeface="Tahoma" panose="020B0604030504040204" pitchFamily="34" charset="0"/>
                <a:ea typeface="Tahoma" panose="020B0604030504040204" pitchFamily="34" charset="0"/>
                <a:cs typeface="Tahoma" panose="020B0604030504040204" pitchFamily="34" charset="0"/>
              </a:rPr>
              <a:t> </a:t>
            </a:r>
            <a:endParaRPr lang="en-US" sz="8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620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חלוקת שטחים על פי הסכם ריבנטרופ-מולוטוב">
            <a:extLst>
              <a:ext uri="{FF2B5EF4-FFF2-40B4-BE49-F238E27FC236}">
                <a16:creationId xmlns:a16="http://schemas.microsoft.com/office/drawing/2014/main" id="{AFC70D46-BDB1-4347-AF66-3917A3DBD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24" y="336772"/>
            <a:ext cx="5076826" cy="5702968"/>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1">
            <a:extLst>
              <a:ext uri="{FF2B5EF4-FFF2-40B4-BE49-F238E27FC236}">
                <a16:creationId xmlns:a16="http://schemas.microsoft.com/office/drawing/2014/main" id="{AD7CB1D6-4BE9-4DA1-A32D-60DC331BD093}"/>
              </a:ext>
            </a:extLst>
          </p:cNvPr>
          <p:cNvSpPr txBox="1"/>
          <p:nvPr/>
        </p:nvSpPr>
        <p:spPr>
          <a:xfrm>
            <a:off x="1209674" y="4984972"/>
            <a:ext cx="5505450" cy="307777"/>
          </a:xfrm>
          <a:prstGeom prst="rect">
            <a:avLst/>
          </a:prstGeom>
          <a:noFill/>
        </p:spPr>
        <p:txBody>
          <a:bodyPr wrap="square" rtlCol="1">
            <a:spAutoFit/>
          </a:bodyPr>
          <a:lstStyle/>
          <a:p>
            <a:pPr algn="r"/>
            <a:r>
              <a:rPr lang="he-IL" sz="1400" b="1" dirty="0">
                <a:solidFill>
                  <a:schemeClr val="tx2">
                    <a:lumMod val="75000"/>
                  </a:schemeClr>
                </a:solidFill>
                <a:latin typeface="Aharoni" panose="02010803020104030203" pitchFamily="2" charset="-79"/>
              </a:rPr>
              <a:t>חלוקת פולין לפי הסכם </a:t>
            </a:r>
            <a:r>
              <a:rPr lang="he-IL" sz="1400" b="1" dirty="0" err="1">
                <a:solidFill>
                  <a:schemeClr val="tx2">
                    <a:lumMod val="75000"/>
                  </a:schemeClr>
                </a:solidFill>
                <a:latin typeface="Aharoni" panose="02010803020104030203" pitchFamily="2" charset="-79"/>
              </a:rPr>
              <a:t>ריבנטרופ</a:t>
            </a:r>
            <a:r>
              <a:rPr lang="he-IL" sz="1400" b="1" dirty="0">
                <a:solidFill>
                  <a:schemeClr val="tx2">
                    <a:lumMod val="75000"/>
                  </a:schemeClr>
                </a:solidFill>
                <a:latin typeface="Aharoni" panose="02010803020104030203" pitchFamily="2" charset="-79"/>
              </a:rPr>
              <a:t>-מולוטוב</a:t>
            </a:r>
          </a:p>
        </p:txBody>
      </p:sp>
      <p:sp>
        <p:nvSpPr>
          <p:cNvPr id="3" name="תיבת טקסט 2">
            <a:extLst>
              <a:ext uri="{FF2B5EF4-FFF2-40B4-BE49-F238E27FC236}">
                <a16:creationId xmlns:a16="http://schemas.microsoft.com/office/drawing/2014/main" id="{78AE3219-6BE3-4795-AA45-DE09F2E0061B}"/>
              </a:ext>
            </a:extLst>
          </p:cNvPr>
          <p:cNvSpPr txBox="1"/>
          <p:nvPr/>
        </p:nvSpPr>
        <p:spPr>
          <a:xfrm>
            <a:off x="400050" y="336772"/>
            <a:ext cx="6191250" cy="830997"/>
          </a:xfrm>
          <a:prstGeom prst="rect">
            <a:avLst/>
          </a:prstGeom>
          <a:noFill/>
        </p:spPr>
        <p:txBody>
          <a:bodyPr wrap="square" rtlCol="1">
            <a:spAutoFit/>
          </a:bodyPr>
          <a:lstStyle/>
          <a:p>
            <a:pPr algn="r"/>
            <a:r>
              <a:rPr lang="he-IL" sz="4800" b="1" dirty="0">
                <a:solidFill>
                  <a:schemeClr val="tx2"/>
                </a:solidFill>
              </a:rPr>
              <a:t>בריחת ההנהגה היהודית</a:t>
            </a:r>
          </a:p>
        </p:txBody>
      </p:sp>
    </p:spTree>
    <p:extLst>
      <p:ext uri="{BB962C8B-B14F-4D97-AF65-F5344CB8AC3E}">
        <p14:creationId xmlns:p14="http://schemas.microsoft.com/office/powerpoint/2010/main" val="2638889002"/>
      </p:ext>
    </p:extLst>
  </p:cSld>
  <p:clrMapOvr>
    <a:masterClrMapping/>
  </p:clrMapOvr>
</p:sld>
</file>

<file path=ppt/theme/theme1.xml><?xml version="1.0" encoding="utf-8"?>
<a:theme xmlns:a="http://schemas.openxmlformats.org/drawingml/2006/main" name="HE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B" id="{0986D9CD-61E0-4859-9FC1-FBA49654C23E}" vid="{DAFDA4EC-EF8D-4CAB-A480-73D229EE7E8B}"/>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6431</TotalTime>
  <Words>1348</Words>
  <Application>Microsoft Office PowerPoint</Application>
  <PresentationFormat>מסך רחב</PresentationFormat>
  <Paragraphs>133</Paragraphs>
  <Slides>27</Slides>
  <Notes>0</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27</vt:i4>
      </vt:variant>
    </vt:vector>
  </HeadingPairs>
  <TitlesOfParts>
    <vt:vector size="34" baseType="lpstr">
      <vt:lpstr>Aharoni</vt:lpstr>
      <vt:lpstr>Arial</vt:lpstr>
      <vt:lpstr>Calibri</vt:lpstr>
      <vt:lpstr>Narkisim</vt:lpstr>
      <vt:lpstr>Tahoma</vt:lpstr>
      <vt:lpstr>Wingdings</vt:lpstr>
      <vt:lpstr>HEB</vt:lpstr>
      <vt:lpstr> "אנו עומדים בפני  הכרעות גורליות"  תנועת נוער ומחתרת לוחמת: דילמות ערכיות </vt:lpstr>
      <vt:lpstr>מדוע אנו מבקשים לעסוק בדילמות? </vt:lpstr>
      <vt:lpstr>מצגת של PowerPoint‏</vt:lpstr>
      <vt:lpstr>מצגת של PowerPoint‏</vt:lpstr>
      <vt:lpstr>מצגת של PowerPoint‏</vt:lpstr>
      <vt:lpstr>מצגת של PowerPoint‏</vt:lpstr>
      <vt:lpstr>מהי דילמה?</vt:lpstr>
      <vt:lpstr>פעילותן של תנועות הנוער  בשנת הכיבוש הראשונה ובגטאות  </vt:lpstr>
      <vt:lpstr>מצגת של PowerPoint‏</vt:lpstr>
      <vt:lpstr>מצגת של PowerPoint‏</vt:lpstr>
      <vt:lpstr>מצגת של PowerPoint‏</vt:lpstr>
      <vt:lpstr>הזמן: אביב 1940 המקום: גטו באחת מערי פולין הכבושה </vt:lpstr>
      <vt:lpstr>מצגת של PowerPoint‏</vt:lpstr>
      <vt:lpstr>מתנועת נוער למחתרת לוחמת</vt:lpstr>
      <vt:lpstr>מדוע דווקא חברי תנועות הנוער מובילים את המרידות?</vt:lpstr>
      <vt:lpstr>לקראת מרד: גטו קרקוב</vt:lpstr>
      <vt:lpstr>מצגת של PowerPoint‏</vt:lpstr>
      <vt:lpstr>מצגת של PowerPoint‏</vt:lpstr>
      <vt:lpstr>מצגת של PowerPoint‏</vt:lpstr>
      <vt:lpstr>לקראת מרד: גטו ביאליסטוק</vt:lpstr>
      <vt:lpstr>מצגת של PowerPoint‏</vt:lpstr>
      <vt:lpstr>מצגת של PowerPoint‏</vt:lpstr>
      <vt:lpstr>לקראת מרד: גטו בנדין</vt:lpstr>
      <vt:lpstr>בנדין: אפשרויות הפעולה  </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לחזור ולחיות</dc:title>
  <dc:creator>עמידרור דפנה</dc:creator>
  <cp:lastModifiedBy>נחמני עירית</cp:lastModifiedBy>
  <cp:revision>202</cp:revision>
  <dcterms:created xsi:type="dcterms:W3CDTF">2018-03-13T13:08:57Z</dcterms:created>
  <dcterms:modified xsi:type="dcterms:W3CDTF">2020-09-02T18:15:05Z</dcterms:modified>
</cp:coreProperties>
</file>