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Carollo Playscript" charset="1" panose="00000000000000000000"/>
      <p:regular r:id="rId18"/>
    </p:embeddedFont>
    <p:embeddedFont>
      <p:font typeface="Carollo Playscript Bold" charset="1" panose="00000000000000000000"/>
      <p:regular r:id="rId19"/>
    </p:embeddedFont>
    <p:embeddedFont>
      <p:font typeface="Amazing Slab" charset="1" panose="00000500000000000000"/>
      <p:regular r:id="rId20"/>
    </p:embeddedFont>
    <p:embeddedFont>
      <p:font typeface="Amazing Slab Bold" charset="1" panose="00000800000000000000"/>
      <p:regular r:id="rId21"/>
    </p:embeddedFont>
    <p:embeddedFont>
      <p:font typeface="Suez One" charset="1" panose="00000500000000000000"/>
      <p:regular r:id="rId22"/>
    </p:embeddedFont>
    <p:embeddedFont>
      <p:font typeface="Alef Bold"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Freeform 3" id="3"/>
          <p:cNvSpPr/>
          <p:nvPr/>
        </p:nvSpPr>
        <p:spPr>
          <a:xfrm flipH="false" flipV="false" rot="0">
            <a:off x="-341929" y="7649645"/>
            <a:ext cx="18971857" cy="3217311"/>
          </a:xfrm>
          <a:custGeom>
            <a:avLst/>
            <a:gdLst/>
            <a:ahLst/>
            <a:cxnLst/>
            <a:rect r="r" b="b" t="t" l="l"/>
            <a:pathLst>
              <a:path h="3217311" w="18971857">
                <a:moveTo>
                  <a:pt x="0" y="0"/>
                </a:moveTo>
                <a:lnTo>
                  <a:pt x="18971858" y="0"/>
                </a:lnTo>
                <a:lnTo>
                  <a:pt x="18971858" y="3217310"/>
                </a:lnTo>
                <a:lnTo>
                  <a:pt x="0" y="3217310"/>
                </a:lnTo>
                <a:lnTo>
                  <a:pt x="0" y="0"/>
                </a:lnTo>
                <a:close/>
              </a:path>
            </a:pathLst>
          </a:custGeom>
          <a:blipFill>
            <a:blip r:embed="rId3"/>
            <a:stretch>
              <a:fillRect l="0" t="0" r="0" b="0"/>
            </a:stretch>
          </a:blipFill>
        </p:spPr>
      </p:sp>
      <p:sp>
        <p:nvSpPr>
          <p:cNvPr name="TextBox 4" id="4"/>
          <p:cNvSpPr txBox="true"/>
          <p:nvPr/>
        </p:nvSpPr>
        <p:spPr>
          <a:xfrm rot="0">
            <a:off x="2497079" y="5267154"/>
            <a:ext cx="13293843" cy="1062005"/>
          </a:xfrm>
          <a:prstGeom prst="rect">
            <a:avLst/>
          </a:prstGeom>
        </p:spPr>
        <p:txBody>
          <a:bodyPr anchor="t" rtlCol="false" tIns="0" lIns="0" bIns="0" rIns="0">
            <a:spAutoFit/>
          </a:bodyPr>
          <a:lstStyle/>
          <a:p>
            <a:pPr algn="ctr" rtl="true">
              <a:lnSpc>
                <a:spcPts val="8664"/>
              </a:lnSpc>
            </a:pPr>
            <a:r>
              <a:rPr lang="he-IL" sz="6188">
                <a:solidFill>
                  <a:srgbClr val="31496A"/>
                </a:solidFill>
                <a:latin typeface="Carollo Playscript"/>
                <a:ea typeface="Carollo Playscript"/>
                <a:cs typeface="Carollo Playscript"/>
                <a:sym typeface="Carollo Playscript"/>
                <a:rtl val="true"/>
              </a:rPr>
              <a:t>יעל הכסטר </a:t>
            </a:r>
            <a:r>
              <a:rPr lang="en-US" sz="6188">
                <a:solidFill>
                  <a:srgbClr val="31496A"/>
                </a:solidFill>
                <a:latin typeface="Carollo Playscript"/>
                <a:ea typeface="Carollo Playscript"/>
                <a:cs typeface="Carollo Playscript"/>
                <a:sym typeface="Carollo Playscript"/>
              </a:rPr>
              <a:t>323809012</a:t>
            </a:r>
          </a:p>
        </p:txBody>
      </p:sp>
      <p:sp>
        <p:nvSpPr>
          <p:cNvPr name="TextBox 5" id="5"/>
          <p:cNvSpPr txBox="true"/>
          <p:nvPr/>
        </p:nvSpPr>
        <p:spPr>
          <a:xfrm rot="0">
            <a:off x="3584528" y="828675"/>
            <a:ext cx="11118944" cy="3653799"/>
          </a:xfrm>
          <a:prstGeom prst="rect">
            <a:avLst/>
          </a:prstGeom>
        </p:spPr>
        <p:txBody>
          <a:bodyPr anchor="t" rtlCol="false" tIns="0" lIns="0" bIns="0" rIns="0">
            <a:spAutoFit/>
          </a:bodyPr>
          <a:lstStyle/>
          <a:p>
            <a:pPr algn="ctr" rtl="true">
              <a:lnSpc>
                <a:spcPts val="14686"/>
              </a:lnSpc>
            </a:pPr>
            <a:r>
              <a:rPr lang="he-IL" sz="10490">
                <a:solidFill>
                  <a:srgbClr val="31496A"/>
                </a:solidFill>
                <a:latin typeface="Carollo Playscript Bold"/>
                <a:ea typeface="Carollo Playscript Bold"/>
                <a:cs typeface="Carollo Playscript Bold"/>
                <a:sym typeface="Carollo Playscript Bold"/>
                <a:rtl val="true"/>
              </a:rPr>
              <a:t>דיון קליני ברפואה דחופה</a:t>
            </a:r>
          </a:p>
        </p:txBody>
      </p:sp>
      <p:sp>
        <p:nvSpPr>
          <p:cNvPr name="Freeform 6" id="6"/>
          <p:cNvSpPr/>
          <p:nvPr/>
        </p:nvSpPr>
        <p:spPr>
          <a:xfrm flipH="false" flipV="false" rot="-10800000">
            <a:off x="-341929" y="-1003769"/>
            <a:ext cx="18971857" cy="3217311"/>
          </a:xfrm>
          <a:custGeom>
            <a:avLst/>
            <a:gdLst/>
            <a:ahLst/>
            <a:cxnLst/>
            <a:rect r="r" b="b" t="t" l="l"/>
            <a:pathLst>
              <a:path h="3217311" w="18971857">
                <a:moveTo>
                  <a:pt x="0" y="0"/>
                </a:moveTo>
                <a:lnTo>
                  <a:pt x="18971858" y="0"/>
                </a:lnTo>
                <a:lnTo>
                  <a:pt x="18971858" y="3217311"/>
                </a:lnTo>
                <a:lnTo>
                  <a:pt x="0" y="3217311"/>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1804994" y="1323054"/>
            <a:ext cx="14678012" cy="1870316"/>
          </a:xfrm>
          <a:prstGeom prst="rect">
            <a:avLst/>
          </a:prstGeom>
        </p:spPr>
        <p:txBody>
          <a:bodyPr anchor="t" rtlCol="false" tIns="0" lIns="0" bIns="0" rIns="0">
            <a:spAutoFit/>
          </a:bodyPr>
          <a:lstStyle/>
          <a:p>
            <a:pPr algn="ctr" rtl="true">
              <a:lnSpc>
                <a:spcPts val="15305"/>
              </a:lnSpc>
            </a:pPr>
            <a:r>
              <a:rPr lang="he-IL" sz="10932">
                <a:solidFill>
                  <a:srgbClr val="31496A"/>
                </a:solidFill>
                <a:latin typeface="Carollo Playscript Bold"/>
                <a:ea typeface="Carollo Playscript Bold"/>
                <a:cs typeface="Carollo Playscript Bold"/>
                <a:sym typeface="Carollo Playscript Bold"/>
                <a:rtl val="true"/>
              </a:rPr>
              <a:t>תקשורת בין אישית</a:t>
            </a:r>
          </a:p>
        </p:txBody>
      </p:sp>
      <p:sp>
        <p:nvSpPr>
          <p:cNvPr name="TextBox 4" id="4"/>
          <p:cNvSpPr txBox="true"/>
          <p:nvPr/>
        </p:nvSpPr>
        <p:spPr>
          <a:xfrm rot="0">
            <a:off x="2182392" y="3452953"/>
            <a:ext cx="10701338" cy="5519935"/>
          </a:xfrm>
          <a:prstGeom prst="rect">
            <a:avLst/>
          </a:prstGeom>
        </p:spPr>
        <p:txBody>
          <a:bodyPr anchor="t" rtlCol="false" tIns="0" lIns="0" bIns="0" rIns="0">
            <a:spAutoFit/>
          </a:bodyPr>
          <a:lstStyle/>
          <a:p>
            <a:pPr algn="r" rtl="true">
              <a:lnSpc>
                <a:spcPts val="3926"/>
              </a:lnSpc>
            </a:pPr>
            <a:r>
              <a:rPr lang="he-IL" sz="2804">
                <a:solidFill>
                  <a:srgbClr val="31496A"/>
                </a:solidFill>
                <a:latin typeface="Amazing Slab"/>
                <a:ea typeface="Amazing Slab"/>
                <a:cs typeface="Amazing Slab"/>
                <a:sym typeface="Amazing Slab"/>
                <a:rtl val="true"/>
              </a:rPr>
              <a:t>כשהמטופל הגיע ניגשתי למדוד לו סימנים חיונים.</a:t>
            </a:r>
          </a:p>
          <a:p>
            <a:pPr algn="r" rtl="true">
              <a:lnSpc>
                <a:spcPts val="3926"/>
              </a:lnSpc>
            </a:pPr>
            <a:r>
              <a:rPr lang="he-IL" sz="2804">
                <a:solidFill>
                  <a:srgbClr val="31496A"/>
                </a:solidFill>
                <a:latin typeface="Amazing Slab"/>
                <a:ea typeface="Amazing Slab"/>
                <a:cs typeface="Amazing Slab"/>
                <a:sym typeface="Amazing Slab"/>
                <a:rtl val="true"/>
              </a:rPr>
              <a:t>בתחילה לא הבנתי במה מדובר, ניסיתי לתקשר איתו אבל התשובות היו לא מותאמת לשאלותי.</a:t>
            </a:r>
          </a:p>
          <a:p>
            <a:pPr algn="r" rtl="true">
              <a:lnSpc>
                <a:spcPts val="3926"/>
              </a:lnSpc>
            </a:pPr>
            <a:r>
              <a:rPr lang="he-IL" sz="2804">
                <a:solidFill>
                  <a:srgbClr val="31496A"/>
                </a:solidFill>
                <a:latin typeface="Amazing Slab"/>
                <a:ea typeface="Amazing Slab"/>
                <a:cs typeface="Amazing Slab"/>
                <a:sym typeface="Amazing Slab"/>
                <a:rtl val="true"/>
              </a:rPr>
              <a:t>הבנתי שאין כאן עכשיו אפשרות לתקשורת הגיונית לכן עזרתי לו לשכב ולנוח.</a:t>
            </a:r>
          </a:p>
          <a:p>
            <a:pPr algn="r" rtl="true">
              <a:lnSpc>
                <a:spcPts val="3926"/>
              </a:lnSpc>
            </a:pPr>
            <a:r>
              <a:rPr lang="he-IL" sz="2804">
                <a:solidFill>
                  <a:srgbClr val="31496A"/>
                </a:solidFill>
                <a:latin typeface="Amazing Slab"/>
                <a:ea typeface="Amazing Slab"/>
                <a:cs typeface="Amazing Slab"/>
                <a:sym typeface="Amazing Slab"/>
                <a:rtl val="true"/>
              </a:rPr>
              <a:t>בהמשך כשהוא התעורר והתייצב ניסנו בנות הקבוצה לשוחח עם המטופל והוא פתח את ליבו ושיתף על הבדידות הקשה שהוא חווה בחיים ועל הדיכאון והחרדות שלו.</a:t>
            </a:r>
          </a:p>
          <a:p>
            <a:pPr algn="r" rtl="true">
              <a:lnSpc>
                <a:spcPts val="3926"/>
              </a:lnSpc>
            </a:pPr>
            <a:r>
              <a:rPr lang="he-IL" sz="2804">
                <a:solidFill>
                  <a:srgbClr val="31496A"/>
                </a:solidFill>
                <a:latin typeface="Amazing Slab"/>
                <a:ea typeface="Amazing Slab"/>
                <a:cs typeface="Amazing Slab"/>
                <a:sym typeface="Amazing Slab"/>
                <a:rtl val="true"/>
              </a:rPr>
              <a:t>הקשבנו ולמדנו הרבה מאותו אדם.</a:t>
            </a:r>
          </a:p>
          <a:p>
            <a:pPr algn="r" rtl="true">
              <a:lnSpc>
                <a:spcPts val="3926"/>
              </a:lnSpc>
            </a:pPr>
            <a:r>
              <a:rPr lang="he-IL" sz="2804">
                <a:solidFill>
                  <a:srgbClr val="31496A"/>
                </a:solidFill>
                <a:latin typeface="Amazing Slab"/>
                <a:ea typeface="Amazing Slab"/>
                <a:cs typeface="Amazing Slab"/>
                <a:sym typeface="Amazing Slab"/>
                <a:rtl val="true"/>
              </a:rPr>
              <a:t>אני מרגישה שהיה חשוב ומשמעותי לתת לאדם לשתף ולא רק לתת לו טיפול טכני אלא באמת לתת מקום גם לצורך הנפשי שלו לשתף ולדבר.</a:t>
            </a:r>
          </a:p>
        </p:txBody>
      </p:sp>
      <p:sp>
        <p:nvSpPr>
          <p:cNvPr name="Freeform 5" id="5"/>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6" id="6"/>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7" id="7"/>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2990728" y="2141001"/>
            <a:ext cx="6961608" cy="5024635"/>
          </a:xfrm>
          <a:prstGeom prst="rect">
            <a:avLst/>
          </a:prstGeom>
        </p:spPr>
        <p:txBody>
          <a:bodyPr anchor="t" rtlCol="false" tIns="0" lIns="0" bIns="0" rIns="0">
            <a:spAutoFit/>
          </a:bodyPr>
          <a:lstStyle/>
          <a:p>
            <a:pPr algn="l" marL="605543" indent="-302771" lvl="1">
              <a:lnSpc>
                <a:spcPts val="3926"/>
              </a:lnSpc>
              <a:buFont typeface="Arial"/>
              <a:buChar char="•"/>
            </a:pPr>
            <a:r>
              <a:rPr lang="en-US" sz="2804">
                <a:solidFill>
                  <a:srgbClr val="31496A"/>
                </a:solidFill>
                <a:latin typeface="Amazing Slab"/>
                <a:ea typeface="Amazing Slab"/>
                <a:cs typeface="Amazing Slab"/>
                <a:sym typeface="Amazing Slab"/>
              </a:rPr>
              <a:t>https://www.clalit.co.il/he/medical/lab_tests/Pages/sodium_blood.aspx</a:t>
            </a:r>
          </a:p>
          <a:p>
            <a:pPr algn="l">
              <a:lnSpc>
                <a:spcPts val="3926"/>
              </a:lnSpc>
            </a:pPr>
          </a:p>
          <a:p>
            <a:pPr algn="l" marL="605543" indent="-302771" lvl="1">
              <a:lnSpc>
                <a:spcPts val="3926"/>
              </a:lnSpc>
              <a:buFont typeface="Arial"/>
              <a:buChar char="•"/>
            </a:pPr>
            <a:r>
              <a:rPr lang="en-US" sz="2804">
                <a:solidFill>
                  <a:srgbClr val="31496A"/>
                </a:solidFill>
                <a:latin typeface="Amazing Slab"/>
                <a:ea typeface="Amazing Slab"/>
                <a:cs typeface="Amazing Slab"/>
                <a:sym typeface="Amazing Slab"/>
              </a:rPr>
              <a:t>https://he.m.wikipedia.org/wiki/%D7%9E%D7%A0%D7%AA_%D7%99%D7%AA%D7%A8</a:t>
            </a:r>
          </a:p>
          <a:p>
            <a:pPr algn="l" marL="605543" indent="-302771" lvl="1">
              <a:lnSpc>
                <a:spcPts val="3926"/>
              </a:lnSpc>
              <a:buFont typeface="Arial"/>
              <a:buChar char="•"/>
            </a:pPr>
          </a:p>
          <a:p>
            <a:pPr algn="l" marL="605543" indent="-302771" lvl="1">
              <a:lnSpc>
                <a:spcPts val="3926"/>
              </a:lnSpc>
              <a:buFont typeface="Arial"/>
              <a:buChar char="•"/>
            </a:pPr>
            <a:r>
              <a:rPr lang="en-US" sz="2804">
                <a:solidFill>
                  <a:srgbClr val="31496A"/>
                </a:solidFill>
                <a:latin typeface="Amazing Slab"/>
                <a:ea typeface="Amazing Slab"/>
                <a:cs typeface="Amazing Slab"/>
                <a:sym typeface="Amazing Slab"/>
              </a:rPr>
              <a:t>https://www.infomed.co.il/drugs/clonazepam-clonex/</a:t>
            </a:r>
          </a:p>
          <a:p>
            <a:pPr algn="l" marL="605543" indent="-302771" lvl="1">
              <a:lnSpc>
                <a:spcPts val="3926"/>
              </a:lnSpc>
              <a:buFont typeface="Arial"/>
              <a:buChar char="•"/>
            </a:pPr>
          </a:p>
        </p:txBody>
      </p:sp>
      <p:sp>
        <p:nvSpPr>
          <p:cNvPr name="Freeform 4" id="4"/>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5" id="5"/>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6" id="6"/>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3240946" y="3896518"/>
            <a:ext cx="11806109" cy="2354545"/>
          </a:xfrm>
          <a:prstGeom prst="rect">
            <a:avLst/>
          </a:prstGeom>
        </p:spPr>
        <p:txBody>
          <a:bodyPr anchor="t" rtlCol="false" tIns="0" lIns="0" bIns="0" rIns="0">
            <a:spAutoFit/>
          </a:bodyPr>
          <a:lstStyle/>
          <a:p>
            <a:pPr algn="ctr">
              <a:lnSpc>
                <a:spcPts val="19320"/>
              </a:lnSpc>
            </a:pPr>
            <a:r>
              <a:rPr lang="en-US" sz="13800">
                <a:solidFill>
                  <a:srgbClr val="31496A"/>
                </a:solidFill>
                <a:latin typeface="Carollo Playscript Bold"/>
                <a:ea typeface="Carollo Playscript Bold"/>
                <a:cs typeface="Carollo Playscript Bold"/>
                <a:sym typeface="Carollo Playscript Bold"/>
              </a:rPr>
              <a:t>Thank You </a:t>
            </a:r>
          </a:p>
        </p:txBody>
      </p:sp>
      <p:sp>
        <p:nvSpPr>
          <p:cNvPr name="Freeform 4" id="4"/>
          <p:cNvSpPr/>
          <p:nvPr/>
        </p:nvSpPr>
        <p:spPr>
          <a:xfrm flipH="false" flipV="false" rot="0">
            <a:off x="-341929" y="7649645"/>
            <a:ext cx="18971857" cy="3217311"/>
          </a:xfrm>
          <a:custGeom>
            <a:avLst/>
            <a:gdLst/>
            <a:ahLst/>
            <a:cxnLst/>
            <a:rect r="r" b="b" t="t" l="l"/>
            <a:pathLst>
              <a:path h="3217311" w="18971857">
                <a:moveTo>
                  <a:pt x="0" y="0"/>
                </a:moveTo>
                <a:lnTo>
                  <a:pt x="18971858" y="0"/>
                </a:lnTo>
                <a:lnTo>
                  <a:pt x="18971858" y="3217310"/>
                </a:lnTo>
                <a:lnTo>
                  <a:pt x="0" y="3217310"/>
                </a:lnTo>
                <a:lnTo>
                  <a:pt x="0" y="0"/>
                </a:lnTo>
                <a:close/>
              </a:path>
            </a:pathLst>
          </a:custGeom>
          <a:blipFill>
            <a:blip r:embed="rId3"/>
            <a:stretch>
              <a:fillRect l="0" t="0" r="0" b="0"/>
            </a:stretch>
          </a:blipFill>
        </p:spPr>
      </p:sp>
      <p:sp>
        <p:nvSpPr>
          <p:cNvPr name="Freeform 5" id="5"/>
          <p:cNvSpPr/>
          <p:nvPr/>
        </p:nvSpPr>
        <p:spPr>
          <a:xfrm flipH="false" flipV="false" rot="-10800000">
            <a:off x="-341929" y="-1003769"/>
            <a:ext cx="18971857" cy="3217311"/>
          </a:xfrm>
          <a:custGeom>
            <a:avLst/>
            <a:gdLst/>
            <a:ahLst/>
            <a:cxnLst/>
            <a:rect r="r" b="b" t="t" l="l"/>
            <a:pathLst>
              <a:path h="3217311" w="18971857">
                <a:moveTo>
                  <a:pt x="0" y="0"/>
                </a:moveTo>
                <a:lnTo>
                  <a:pt x="18971858" y="0"/>
                </a:lnTo>
                <a:lnTo>
                  <a:pt x="18971858" y="3217311"/>
                </a:lnTo>
                <a:lnTo>
                  <a:pt x="0" y="3217311"/>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Freeform 3" id="3"/>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4" id="4"/>
          <p:cNvSpPr/>
          <p:nvPr/>
        </p:nvSpPr>
        <p:spPr>
          <a:xfrm flipH="false" flipV="false" rot="1927327">
            <a:off x="-915671" y="3200922"/>
            <a:ext cx="2460599" cy="3885156"/>
          </a:xfrm>
          <a:custGeom>
            <a:avLst/>
            <a:gdLst/>
            <a:ahLst/>
            <a:cxnLst/>
            <a:rect r="r" b="b" t="t" l="l"/>
            <a:pathLst>
              <a:path h="3885156" w="2460599">
                <a:moveTo>
                  <a:pt x="0" y="0"/>
                </a:moveTo>
                <a:lnTo>
                  <a:pt x="2460599" y="0"/>
                </a:lnTo>
                <a:lnTo>
                  <a:pt x="2460599" y="3885156"/>
                </a:lnTo>
                <a:lnTo>
                  <a:pt x="0" y="3885156"/>
                </a:lnTo>
                <a:lnTo>
                  <a:pt x="0" y="0"/>
                </a:lnTo>
                <a:close/>
              </a:path>
            </a:pathLst>
          </a:custGeom>
          <a:blipFill>
            <a:blip r:embed="rId4"/>
            <a:stretch>
              <a:fillRect l="0" t="0" r="0" b="0"/>
            </a:stretch>
          </a:blipFill>
        </p:spPr>
      </p:sp>
      <p:sp>
        <p:nvSpPr>
          <p:cNvPr name="Freeform 5" id="5"/>
          <p:cNvSpPr/>
          <p:nvPr/>
        </p:nvSpPr>
        <p:spPr>
          <a:xfrm flipH="false" flipV="false" rot="0">
            <a:off x="14724076" y="658706"/>
            <a:ext cx="2505734" cy="2691707"/>
          </a:xfrm>
          <a:custGeom>
            <a:avLst/>
            <a:gdLst/>
            <a:ahLst/>
            <a:cxnLst/>
            <a:rect r="r" b="b" t="t" l="l"/>
            <a:pathLst>
              <a:path h="2691707" w="2505734">
                <a:moveTo>
                  <a:pt x="0" y="0"/>
                </a:moveTo>
                <a:lnTo>
                  <a:pt x="2505734" y="0"/>
                </a:lnTo>
                <a:lnTo>
                  <a:pt x="2505734" y="2691706"/>
                </a:lnTo>
                <a:lnTo>
                  <a:pt x="0" y="2691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9144000" y="315151"/>
            <a:ext cx="6823245" cy="1284224"/>
          </a:xfrm>
          <a:prstGeom prst="rect">
            <a:avLst/>
          </a:prstGeom>
        </p:spPr>
        <p:txBody>
          <a:bodyPr anchor="t" rtlCol="false" tIns="0" lIns="0" bIns="0" rIns="0">
            <a:spAutoFit/>
          </a:bodyPr>
          <a:lstStyle/>
          <a:p>
            <a:pPr algn="ctr" rtl="true">
              <a:lnSpc>
                <a:spcPts val="10518"/>
              </a:lnSpc>
            </a:pPr>
            <a:r>
              <a:rPr lang="he-IL" sz="7513">
                <a:solidFill>
                  <a:srgbClr val="31496A"/>
                </a:solidFill>
                <a:latin typeface="Carollo Playscript Bold"/>
                <a:ea typeface="Carollo Playscript Bold"/>
                <a:cs typeface="Carollo Playscript Bold"/>
                <a:sym typeface="Carollo Playscript Bold"/>
                <a:rtl val="true"/>
              </a:rPr>
              <a:t>הצגת המטופל</a:t>
            </a:r>
          </a:p>
        </p:txBody>
      </p:sp>
      <p:sp>
        <p:nvSpPr>
          <p:cNvPr name="TextBox 7" id="7"/>
          <p:cNvSpPr txBox="true"/>
          <p:nvPr/>
        </p:nvSpPr>
        <p:spPr>
          <a:xfrm rot="0">
            <a:off x="3058794" y="1852159"/>
            <a:ext cx="12661994" cy="7941399"/>
          </a:xfrm>
          <a:prstGeom prst="rect">
            <a:avLst/>
          </a:prstGeom>
        </p:spPr>
        <p:txBody>
          <a:bodyPr anchor="t" rtlCol="false" tIns="0" lIns="0" bIns="0" rIns="0">
            <a:spAutoFit/>
          </a:bodyPr>
          <a:lstStyle/>
          <a:p>
            <a:pPr algn="r" rtl="true" marL="686077" indent="-343038" lvl="1">
              <a:lnSpc>
                <a:spcPts val="4448"/>
              </a:lnSpc>
              <a:buFont typeface="Arial"/>
              <a:buChar char="•"/>
            </a:pPr>
            <a:r>
              <a:rPr lang="he-IL" sz="3177">
                <a:solidFill>
                  <a:srgbClr val="31496A"/>
                </a:solidFill>
                <a:latin typeface="Amazing Slab"/>
                <a:ea typeface="Amazing Slab"/>
                <a:cs typeface="Amazing Slab"/>
                <a:sym typeface="Amazing Slab"/>
                <a:rtl val="true"/>
              </a:rPr>
              <a:t>ה.ח , גבר כבן חמישים. מגיע למיון בשעת לילה מאוחרת ע"י אמבולנס ללא מלווים.</a:t>
            </a:r>
          </a:p>
          <a:p>
            <a:pPr algn="r" rtl="true" marL="686077" indent="-343038" lvl="1">
              <a:lnSpc>
                <a:spcPts val="4448"/>
              </a:lnSpc>
              <a:buFont typeface="Arial"/>
              <a:buChar char="•"/>
            </a:pPr>
            <a:r>
              <a:rPr lang="he-IL" sz="3177">
                <a:solidFill>
                  <a:srgbClr val="31496A"/>
                </a:solidFill>
                <a:latin typeface="Amazing Slab"/>
                <a:ea typeface="Amazing Slab"/>
                <a:cs typeface="Amazing Slab"/>
                <a:sym typeface="Amazing Slab"/>
                <a:rtl val="true"/>
              </a:rPr>
              <a:t>בקבלתו נראה מעורפל, עם דסטורציות ובהכרה חלקית. בגדים מלוכלכים.</a:t>
            </a:r>
          </a:p>
          <a:p>
            <a:pPr algn="r" rtl="true" marL="686077" indent="-343038" lvl="1">
              <a:lnSpc>
                <a:spcPts val="4448"/>
              </a:lnSpc>
              <a:buFont typeface="Arial"/>
              <a:buChar char="•"/>
            </a:pPr>
            <a:r>
              <a:rPr lang="he-IL" sz="3177">
                <a:solidFill>
                  <a:srgbClr val="31496A"/>
                </a:solidFill>
                <a:latin typeface="Amazing Slab"/>
                <a:ea typeface="Amazing Slab"/>
                <a:cs typeface="Amazing Slab"/>
                <a:sym typeface="Amazing Slab"/>
                <a:rtl val="true"/>
              </a:rPr>
              <a:t>ע"פ הדיווח של מד"א נמצא במצב זה בדירתו ע"י שכן.</a:t>
            </a:r>
          </a:p>
          <a:p>
            <a:pPr algn="r" rtl="true">
              <a:lnSpc>
                <a:spcPts val="4448"/>
              </a:lnSpc>
            </a:pPr>
          </a:p>
          <a:p>
            <a:pPr algn="r" rtl="true">
              <a:lnSpc>
                <a:spcPts val="4448"/>
              </a:lnSpc>
            </a:pPr>
            <a:r>
              <a:rPr lang="he-IL" sz="3177">
                <a:solidFill>
                  <a:srgbClr val="31496A"/>
                </a:solidFill>
                <a:latin typeface="Amazing Slab"/>
                <a:ea typeface="Amazing Slab"/>
                <a:cs typeface="Amazing Slab"/>
                <a:sym typeface="Amazing Slab"/>
                <a:rtl val="true"/>
              </a:rPr>
              <a:t>דרגת טריאז' של המטופל היא :</a:t>
            </a:r>
            <a:r>
              <a:rPr lang="en-US" sz="3177">
                <a:solidFill>
                  <a:srgbClr val="31496A"/>
                </a:solidFill>
                <a:latin typeface="Amazing Slab"/>
                <a:ea typeface="Amazing Slab"/>
                <a:cs typeface="Amazing Slab"/>
                <a:sym typeface="Amazing Slab"/>
              </a:rPr>
              <a:t>2</a:t>
            </a:r>
            <a:r>
              <a:rPr lang="he-IL" sz="3177">
                <a:solidFill>
                  <a:srgbClr val="31496A"/>
                </a:solidFill>
                <a:latin typeface="Amazing Slab"/>
                <a:ea typeface="Amazing Slab"/>
                <a:cs typeface="Amazing Slab"/>
                <a:sym typeface="Amazing Slab"/>
                <a:rtl val="true"/>
              </a:rPr>
              <a:t> מכיוון שהמטופל בעל סיכוי גדול להחמרה ואנו רואים סימנים לבעיה שלא סובלת דיחוי.</a:t>
            </a:r>
          </a:p>
          <a:p>
            <a:pPr algn="r" rtl="true">
              <a:lnSpc>
                <a:spcPts val="4448"/>
              </a:lnSpc>
            </a:pPr>
          </a:p>
          <a:p>
            <a:pPr algn="r" rtl="true">
              <a:lnSpc>
                <a:spcPts val="4448"/>
              </a:lnSpc>
            </a:pPr>
            <a:r>
              <a:rPr lang="he-IL" sz="3177">
                <a:solidFill>
                  <a:srgbClr val="31496A"/>
                </a:solidFill>
                <a:latin typeface="Amazing Slab"/>
                <a:ea typeface="Amazing Slab"/>
                <a:cs typeface="Amazing Slab"/>
                <a:sym typeface="Amazing Slab"/>
                <a:rtl val="true"/>
              </a:rPr>
              <a:t>רקע רפואי:</a:t>
            </a:r>
          </a:p>
          <a:p>
            <a:pPr algn="r" rtl="true">
              <a:lnSpc>
                <a:spcPts val="4448"/>
              </a:lnSpc>
            </a:pPr>
            <a:r>
              <a:rPr lang="he-IL" sz="3177">
                <a:solidFill>
                  <a:srgbClr val="31496A"/>
                </a:solidFill>
                <a:latin typeface="Amazing Slab"/>
                <a:ea typeface="Amazing Slab"/>
                <a:cs typeface="Amazing Slab"/>
                <a:sym typeface="Amazing Slab"/>
                <a:rtl val="true"/>
              </a:rPr>
              <a:t>אבחנות בעבר:</a:t>
            </a:r>
            <a:r>
              <a:rPr lang="en-US" sz="3177">
                <a:solidFill>
                  <a:srgbClr val="31496A"/>
                </a:solidFill>
                <a:latin typeface="Amazing Slab"/>
                <a:ea typeface="Amazing Slab"/>
                <a:cs typeface="Amazing Slab"/>
                <a:sym typeface="Amazing Slab"/>
              </a:rPr>
              <a:t>CVA</a:t>
            </a:r>
          </a:p>
          <a:p>
            <a:pPr algn="r" rtl="true">
              <a:lnSpc>
                <a:spcPts val="4448"/>
              </a:lnSpc>
            </a:pPr>
            <a:r>
              <a:rPr lang="he-IL" sz="3177">
                <a:solidFill>
                  <a:srgbClr val="31496A"/>
                </a:solidFill>
                <a:latin typeface="Amazing Slab"/>
                <a:ea typeface="Amazing Slab"/>
                <a:cs typeface="Amazing Slab"/>
                <a:sym typeface="Amazing Slab"/>
                <a:rtl val="true"/>
              </a:rPr>
              <a:t>אבחנות רקע:</a:t>
            </a:r>
            <a:r>
              <a:rPr lang="en-US" sz="3177">
                <a:solidFill>
                  <a:srgbClr val="31496A"/>
                </a:solidFill>
                <a:latin typeface="Amazing Slab"/>
                <a:ea typeface="Amazing Slab"/>
                <a:cs typeface="Amazing Slab"/>
                <a:sym typeface="Amazing Slab"/>
              </a:rPr>
              <a:t>Smoker, COPD, IVDA/IVDU</a:t>
            </a:r>
          </a:p>
          <a:p>
            <a:pPr algn="r" rtl="true">
              <a:lnSpc>
                <a:spcPts val="4448"/>
              </a:lnSpc>
            </a:pPr>
            <a:r>
              <a:rPr lang="he-IL" sz="3177">
                <a:solidFill>
                  <a:srgbClr val="31496A"/>
                </a:solidFill>
                <a:latin typeface="Amazing Slab"/>
                <a:ea typeface="Amazing Slab"/>
                <a:cs typeface="Amazing Slab"/>
                <a:sym typeface="Amazing Slab"/>
                <a:rtl val="true"/>
              </a:rPr>
              <a:t>תרופות קבועות: לא התקבל מידע</a:t>
            </a:r>
          </a:p>
          <a:p>
            <a:pPr algn="r" rtl="true">
              <a:lnSpc>
                <a:spcPts val="4448"/>
              </a:lnSpc>
            </a:pPr>
          </a:p>
          <a:p>
            <a:pPr algn="r" rtl="true">
              <a:lnSpc>
                <a:spcPts val="4448"/>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9168370" y="1806091"/>
            <a:ext cx="8090930"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אומדנים</a:t>
            </a:r>
          </a:p>
        </p:txBody>
      </p:sp>
      <p:sp>
        <p:nvSpPr>
          <p:cNvPr name="TextBox 4" id="4"/>
          <p:cNvSpPr txBox="true"/>
          <p:nvPr/>
        </p:nvSpPr>
        <p:spPr>
          <a:xfrm rot="0">
            <a:off x="9144000" y="3198012"/>
            <a:ext cx="7772181" cy="6702265"/>
          </a:xfrm>
          <a:prstGeom prst="rect">
            <a:avLst/>
          </a:prstGeom>
        </p:spPr>
        <p:txBody>
          <a:bodyPr anchor="t" rtlCol="false" tIns="0" lIns="0" bIns="0" rIns="0">
            <a:spAutoFit/>
          </a:bodyPr>
          <a:lstStyle/>
          <a:p>
            <a:pPr algn="ctr">
              <a:lnSpc>
                <a:spcPts val="4383"/>
              </a:lnSpc>
            </a:pPr>
            <a:r>
              <a:rPr lang="en-US" sz="3131">
                <a:solidFill>
                  <a:srgbClr val="31496A"/>
                </a:solidFill>
                <a:latin typeface="Amazing Slab"/>
                <a:ea typeface="Amazing Slab"/>
                <a:cs typeface="Amazing Slab"/>
                <a:sym typeface="Amazing Slab"/>
              </a:rPr>
              <a:t>:Airways- </a:t>
            </a:r>
            <a:r>
              <a:rPr lang="he-IL" sz="3131">
                <a:solidFill>
                  <a:srgbClr val="31496A"/>
                </a:solidFill>
                <a:latin typeface="Amazing Slab"/>
                <a:ea typeface="Amazing Slab"/>
                <a:cs typeface="Amazing Slab"/>
                <a:sym typeface="Amazing Slab"/>
                <a:rtl val="true"/>
              </a:rPr>
              <a:t>תקין</a:t>
            </a:r>
          </a:p>
          <a:p>
            <a:pPr algn="ctr">
              <a:lnSpc>
                <a:spcPts val="4383"/>
              </a:lnSpc>
            </a:pPr>
            <a:r>
              <a:rPr lang="en-US" sz="3131">
                <a:solidFill>
                  <a:srgbClr val="31496A"/>
                </a:solidFill>
                <a:latin typeface="Amazing Slab"/>
                <a:ea typeface="Amazing Slab"/>
                <a:cs typeface="Amazing Slab"/>
                <a:sym typeface="Amazing Slab"/>
              </a:rPr>
              <a:t>:</a:t>
            </a:r>
            <a:r>
              <a:rPr lang="he-IL" sz="3131">
                <a:solidFill>
                  <a:srgbClr val="31496A"/>
                </a:solidFill>
                <a:latin typeface="Amazing Slab"/>
                <a:ea typeface="Amazing Slab"/>
                <a:cs typeface="Amazing Slab"/>
                <a:sym typeface="Amazing Slab"/>
                <a:rtl val="true"/>
              </a:rPr>
              <a:t>מדדים בקבלתו</a:t>
            </a:r>
          </a:p>
          <a:p>
            <a:pPr algn="ctr">
              <a:lnSpc>
                <a:spcPts val="4383"/>
              </a:lnSpc>
            </a:pPr>
            <a:r>
              <a:rPr lang="en-US" sz="3131">
                <a:solidFill>
                  <a:srgbClr val="31496A"/>
                </a:solidFill>
                <a:latin typeface="Amazing Slab"/>
                <a:ea typeface="Amazing Slab"/>
                <a:cs typeface="Amazing Slab"/>
                <a:sym typeface="Amazing Slab"/>
              </a:rPr>
              <a:t> </a:t>
            </a:r>
            <a:r>
              <a:rPr lang="he-IL" sz="3131">
                <a:solidFill>
                  <a:srgbClr val="31496A"/>
                </a:solidFill>
                <a:latin typeface="Amazing Slab"/>
                <a:ea typeface="Amazing Slab"/>
                <a:cs typeface="Amazing Slab"/>
                <a:sym typeface="Amazing Slab"/>
                <a:rtl val="true"/>
              </a:rPr>
              <a:t>דופק-</a:t>
            </a:r>
            <a:r>
              <a:rPr lang="en-US" sz="3131">
                <a:solidFill>
                  <a:srgbClr val="31496A"/>
                </a:solidFill>
                <a:latin typeface="Amazing Slab"/>
                <a:ea typeface="Amazing Slab"/>
                <a:cs typeface="Amazing Slab"/>
                <a:sym typeface="Amazing Slab"/>
              </a:rPr>
              <a:t>80 </a:t>
            </a:r>
          </a:p>
          <a:p>
            <a:pPr algn="ctr">
              <a:lnSpc>
                <a:spcPts val="4383"/>
              </a:lnSpc>
            </a:pPr>
            <a:r>
              <a:rPr lang="he-IL" sz="3131">
                <a:solidFill>
                  <a:srgbClr val="31496A"/>
                </a:solidFill>
                <a:latin typeface="Amazing Slab"/>
                <a:ea typeface="Amazing Slab"/>
                <a:cs typeface="Amazing Slab"/>
                <a:sym typeface="Amazing Slab"/>
                <a:rtl val="true"/>
              </a:rPr>
              <a:t>סטורציה</a:t>
            </a:r>
            <a:r>
              <a:rPr lang="en-US" sz="3131">
                <a:solidFill>
                  <a:srgbClr val="31496A"/>
                </a:solidFill>
                <a:latin typeface="Amazing Slab"/>
                <a:ea typeface="Amazing Slab"/>
                <a:cs typeface="Amazing Slab"/>
                <a:sym typeface="Amazing Slab"/>
              </a:rPr>
              <a:t>85%</a:t>
            </a:r>
          </a:p>
          <a:p>
            <a:pPr algn="ctr">
              <a:lnSpc>
                <a:spcPts val="4383"/>
              </a:lnSpc>
            </a:pPr>
            <a:r>
              <a:rPr lang="en-US" sz="3131">
                <a:solidFill>
                  <a:srgbClr val="31496A"/>
                </a:solidFill>
                <a:latin typeface="Amazing Slab"/>
                <a:ea typeface="Amazing Slab"/>
                <a:cs typeface="Amazing Slab"/>
                <a:sym typeface="Amazing Slab"/>
              </a:rPr>
              <a:t> </a:t>
            </a:r>
            <a:r>
              <a:rPr lang="he-IL" sz="3131">
                <a:solidFill>
                  <a:srgbClr val="31496A"/>
                </a:solidFill>
                <a:latin typeface="Amazing Slab"/>
                <a:ea typeface="Amazing Slab"/>
                <a:cs typeface="Amazing Slab"/>
                <a:sym typeface="Amazing Slab"/>
                <a:rtl val="true"/>
              </a:rPr>
              <a:t>ל"ד-</a:t>
            </a:r>
            <a:r>
              <a:rPr lang="en-US" sz="3131">
                <a:solidFill>
                  <a:srgbClr val="31496A"/>
                </a:solidFill>
                <a:latin typeface="Amazing Slab"/>
                <a:ea typeface="Amazing Slab"/>
                <a:cs typeface="Amazing Slab"/>
                <a:sym typeface="Amazing Slab"/>
              </a:rPr>
              <a:t>139/83</a:t>
            </a:r>
          </a:p>
          <a:p>
            <a:pPr algn="ctr" rtl="true">
              <a:lnSpc>
                <a:spcPts val="4383"/>
              </a:lnSpc>
            </a:pPr>
            <a:r>
              <a:rPr lang="he-IL" sz="3131">
                <a:solidFill>
                  <a:srgbClr val="31496A"/>
                </a:solidFill>
                <a:latin typeface="Amazing Slab"/>
                <a:ea typeface="Amazing Slab"/>
                <a:cs typeface="Amazing Slab"/>
                <a:sym typeface="Amazing Slab"/>
                <a:rtl val="true"/>
              </a:rPr>
              <a:t>חום</a:t>
            </a:r>
            <a:r>
              <a:rPr lang="en-US" sz="3131">
                <a:solidFill>
                  <a:srgbClr val="31496A"/>
                </a:solidFill>
                <a:latin typeface="Amazing Slab"/>
                <a:ea typeface="Amazing Slab"/>
                <a:cs typeface="Amazing Slab"/>
                <a:sym typeface="Amazing Slab"/>
              </a:rPr>
              <a:t>37.2</a:t>
            </a:r>
            <a:r>
              <a:rPr lang="ar-EG" sz="3131">
                <a:solidFill>
                  <a:srgbClr val="31496A"/>
                </a:solidFill>
                <a:latin typeface="Amazing Slab"/>
                <a:ea typeface="Amazing Slab"/>
                <a:cs typeface="Amazing Slab"/>
                <a:sym typeface="Amazing Slab"/>
                <a:rtl val="true"/>
              </a:rPr>
              <a:t> </a:t>
            </a:r>
          </a:p>
          <a:p>
            <a:pPr algn="ctr" rtl="true">
              <a:lnSpc>
                <a:spcPts val="4383"/>
              </a:lnSpc>
            </a:pPr>
            <a:r>
              <a:rPr lang="he-IL" sz="3131">
                <a:solidFill>
                  <a:srgbClr val="31496A"/>
                </a:solidFill>
                <a:latin typeface="Amazing Slab"/>
                <a:ea typeface="Amazing Slab"/>
                <a:cs typeface="Amazing Slab"/>
                <a:sym typeface="Amazing Slab"/>
                <a:rtl val="true"/>
              </a:rPr>
              <a:t>נשימות:</a:t>
            </a:r>
            <a:r>
              <a:rPr lang="en-US" sz="3131">
                <a:solidFill>
                  <a:srgbClr val="31496A"/>
                </a:solidFill>
                <a:latin typeface="Amazing Slab"/>
                <a:ea typeface="Amazing Slab"/>
                <a:cs typeface="Amazing Slab"/>
                <a:sym typeface="Amazing Slab"/>
              </a:rPr>
              <a:t>22</a:t>
            </a:r>
          </a:p>
          <a:p>
            <a:pPr algn="ctr" rtl="true">
              <a:lnSpc>
                <a:spcPts val="4383"/>
              </a:lnSpc>
            </a:pPr>
            <a:r>
              <a:rPr lang="he-IL" sz="3131">
                <a:solidFill>
                  <a:srgbClr val="31496A"/>
                </a:solidFill>
                <a:latin typeface="Amazing Slab"/>
                <a:ea typeface="Amazing Slab"/>
                <a:cs typeface="Amazing Slab"/>
                <a:sym typeface="Amazing Slab"/>
                <a:rtl val="true"/>
              </a:rPr>
              <a:t>בדיקה גופנית בקבלה: ישנוני אך מתעורר ועונה לשאלות. אישונים אינם מוצרים, מגיב לקול, ללא סימני חבלה.</a:t>
            </a:r>
          </a:p>
          <a:p>
            <a:pPr algn="ctr" rtl="true">
              <a:lnSpc>
                <a:spcPts val="4383"/>
              </a:lnSpc>
            </a:pPr>
          </a:p>
          <a:p>
            <a:pPr algn="ctr">
              <a:lnSpc>
                <a:spcPts val="4383"/>
              </a:lnSpc>
            </a:pPr>
          </a:p>
        </p:txBody>
      </p:sp>
      <p:sp>
        <p:nvSpPr>
          <p:cNvPr name="TextBox 5" id="5"/>
          <p:cNvSpPr txBox="true"/>
          <p:nvPr/>
        </p:nvSpPr>
        <p:spPr>
          <a:xfrm rot="0">
            <a:off x="1028700" y="2279584"/>
            <a:ext cx="7683434" cy="7131798"/>
          </a:xfrm>
          <a:prstGeom prst="rect">
            <a:avLst/>
          </a:prstGeom>
        </p:spPr>
        <p:txBody>
          <a:bodyPr anchor="t" rtlCol="false" tIns="0" lIns="0" bIns="0" rIns="0">
            <a:spAutoFit/>
          </a:bodyPr>
          <a:lstStyle/>
          <a:p>
            <a:pPr algn="ctr">
              <a:lnSpc>
                <a:spcPts val="4333"/>
              </a:lnSpc>
            </a:pPr>
            <a:r>
              <a:rPr lang="he-IL" sz="3095">
                <a:solidFill>
                  <a:srgbClr val="31496A"/>
                </a:solidFill>
                <a:latin typeface="Amazing Slab"/>
                <a:ea typeface="Amazing Slab"/>
                <a:cs typeface="Amazing Slab"/>
                <a:sym typeface="Amazing Slab"/>
                <a:rtl val="true"/>
              </a:rPr>
              <a:t>נשכיב את המטופל על מיטה בחדר נפרד ולא במסדרון כל מנת</a:t>
            </a:r>
            <a:r>
              <a:rPr lang="he-IL" sz="3095">
                <a:solidFill>
                  <a:srgbClr val="31496A"/>
                </a:solidFill>
                <a:latin typeface="Amazing Slab"/>
                <a:ea typeface="Amazing Slab"/>
                <a:cs typeface="Amazing Slab"/>
                <a:sym typeface="Amazing Slab"/>
                <a:rtl val="true"/>
              </a:rPr>
              <a:t> למעט את הרעשים סביבו ככל</a:t>
            </a:r>
            <a:r>
              <a:rPr lang="en-US" sz="3095">
                <a:solidFill>
                  <a:srgbClr val="31496A"/>
                </a:solidFill>
                <a:latin typeface="Amazing Slab"/>
                <a:ea typeface="Amazing Slab"/>
                <a:cs typeface="Amazing Slab"/>
                <a:sym typeface="Amazing Slab"/>
              </a:rPr>
              <a:t> </a:t>
            </a:r>
          </a:p>
          <a:p>
            <a:pPr algn="ctr">
              <a:lnSpc>
                <a:spcPts val="4333"/>
              </a:lnSpc>
            </a:pPr>
            <a:r>
              <a:rPr lang="en-US" sz="3095">
                <a:solidFill>
                  <a:srgbClr val="31496A"/>
                </a:solidFill>
                <a:latin typeface="Amazing Slab"/>
                <a:ea typeface="Amazing Slab"/>
                <a:cs typeface="Amazing Slab"/>
                <a:sym typeface="Amazing Slab"/>
              </a:rPr>
              <a:t>.</a:t>
            </a:r>
            <a:r>
              <a:rPr lang="he-IL" sz="3095">
                <a:solidFill>
                  <a:srgbClr val="31496A"/>
                </a:solidFill>
                <a:latin typeface="Amazing Slab"/>
                <a:ea typeface="Amazing Slab"/>
                <a:cs typeface="Amazing Slab"/>
                <a:sym typeface="Amazing Slab"/>
                <a:rtl val="true"/>
              </a:rPr>
              <a:t>האפשר</a:t>
            </a:r>
          </a:p>
          <a:p>
            <a:pPr algn="ctr">
              <a:lnSpc>
                <a:spcPts val="4333"/>
              </a:lnSpc>
            </a:pPr>
            <a:r>
              <a:rPr lang="en-US" sz="3095">
                <a:solidFill>
                  <a:srgbClr val="31496A"/>
                </a:solidFill>
                <a:latin typeface="Amazing Slab"/>
                <a:ea typeface="Amazing Slab"/>
                <a:cs typeface="Amazing Slab"/>
                <a:sym typeface="Amazing Slab"/>
              </a:rPr>
              <a:t>  </a:t>
            </a:r>
            <a:r>
              <a:rPr lang="he-IL" sz="3095">
                <a:solidFill>
                  <a:srgbClr val="31496A"/>
                </a:solidFill>
                <a:latin typeface="Amazing Slab"/>
                <a:ea typeface="Amazing Slab"/>
                <a:cs typeface="Amazing Slab"/>
                <a:sym typeface="Amazing Slab"/>
                <a:rtl val="true"/>
              </a:rPr>
              <a:t>תנוחת המטופל תהיה ב</a:t>
            </a:r>
            <a:r>
              <a:rPr lang="en-US" sz="3095">
                <a:solidFill>
                  <a:srgbClr val="31496A"/>
                </a:solidFill>
                <a:latin typeface="Amazing Slab"/>
                <a:ea typeface="Amazing Slab"/>
                <a:cs typeface="Amazing Slab"/>
                <a:sym typeface="Amazing Slab"/>
              </a:rPr>
              <a:t>45</a:t>
            </a:r>
            <a:r>
              <a:rPr lang="he-IL" sz="3095">
                <a:solidFill>
                  <a:srgbClr val="31496A"/>
                </a:solidFill>
                <a:latin typeface="Amazing Slab"/>
                <a:ea typeface="Amazing Slab"/>
                <a:cs typeface="Amazing Slab"/>
                <a:sym typeface="Amazing Slab"/>
                <a:rtl val="true"/>
              </a:rPr>
              <a:t> מעלות על מנת   להעלות את הסטורציה</a:t>
            </a:r>
          </a:p>
          <a:p>
            <a:pPr algn="ctr">
              <a:lnSpc>
                <a:spcPts val="4333"/>
              </a:lnSpc>
            </a:pPr>
            <a:r>
              <a:rPr lang="en-US" sz="3095">
                <a:solidFill>
                  <a:srgbClr val="31496A"/>
                </a:solidFill>
                <a:latin typeface="Amazing Slab"/>
                <a:ea typeface="Amazing Slab"/>
                <a:cs typeface="Amazing Slab"/>
                <a:sym typeface="Amazing Slab"/>
              </a:rPr>
              <a:t>.</a:t>
            </a:r>
            <a:r>
              <a:rPr lang="he-IL" sz="3095">
                <a:solidFill>
                  <a:srgbClr val="31496A"/>
                </a:solidFill>
                <a:latin typeface="Amazing Slab"/>
                <a:ea typeface="Amazing Slab"/>
                <a:cs typeface="Amazing Slab"/>
                <a:sym typeface="Amazing Slab"/>
                <a:rtl val="true"/>
              </a:rPr>
              <a:t>נחבר את המטופל למוניטור</a:t>
            </a:r>
          </a:p>
          <a:p>
            <a:pPr algn="ctr">
              <a:lnSpc>
                <a:spcPts val="4333"/>
              </a:lnSpc>
            </a:pPr>
            <a:r>
              <a:rPr lang="he-IL" sz="3095">
                <a:solidFill>
                  <a:srgbClr val="31496A"/>
                </a:solidFill>
                <a:latin typeface="Amazing Slab"/>
                <a:ea typeface="Amazing Slab"/>
                <a:cs typeface="Amazing Slab"/>
                <a:sym typeface="Amazing Slab"/>
                <a:rtl val="true"/>
              </a:rPr>
              <a:t>נ</a:t>
            </a:r>
            <a:r>
              <a:rPr lang="he-IL" sz="3095">
                <a:solidFill>
                  <a:srgbClr val="31496A"/>
                </a:solidFill>
                <a:latin typeface="Amazing Slab"/>
                <a:ea typeface="Amazing Slab"/>
                <a:cs typeface="Amazing Slab"/>
                <a:sym typeface="Amazing Slab"/>
                <a:rtl val="true"/>
              </a:rPr>
              <a:t>לביש אותו בבגדים נקיים של בית החולים</a:t>
            </a:r>
          </a:p>
          <a:p>
            <a:pPr algn="ctr">
              <a:lnSpc>
                <a:spcPts val="4333"/>
              </a:lnSpc>
            </a:pPr>
            <a:r>
              <a:rPr lang="en-US" sz="3095">
                <a:solidFill>
                  <a:srgbClr val="31496A"/>
                </a:solidFill>
                <a:latin typeface="Amazing Slab"/>
                <a:ea typeface="Amazing Slab"/>
                <a:cs typeface="Amazing Slab"/>
                <a:sym typeface="Amazing Slab"/>
              </a:rPr>
              <a:t>.G6pd </a:t>
            </a:r>
            <a:r>
              <a:rPr lang="he-IL" sz="3095">
                <a:solidFill>
                  <a:srgbClr val="31496A"/>
                </a:solidFill>
                <a:latin typeface="Amazing Slab"/>
                <a:ea typeface="Amazing Slab"/>
                <a:cs typeface="Amazing Slab"/>
                <a:sym typeface="Amazing Slab"/>
                <a:rtl val="true"/>
              </a:rPr>
              <a:t>נודא רגישות-המטופל רגיש</a:t>
            </a:r>
            <a:r>
              <a:rPr lang="en-US" sz="3095">
                <a:solidFill>
                  <a:srgbClr val="31496A"/>
                </a:solidFill>
                <a:latin typeface="Amazing Slab"/>
                <a:ea typeface="Amazing Slab"/>
                <a:cs typeface="Amazing Slab"/>
                <a:sym typeface="Amazing Slab"/>
              </a:rPr>
              <a:t> </a:t>
            </a:r>
          </a:p>
          <a:p>
            <a:pPr algn="ctr">
              <a:lnSpc>
                <a:spcPts val="4333"/>
              </a:lnSpc>
            </a:pPr>
            <a:r>
              <a:rPr lang="en-US" sz="3095">
                <a:solidFill>
                  <a:srgbClr val="31496A"/>
                </a:solidFill>
                <a:latin typeface="Amazing Slab"/>
                <a:ea typeface="Amazing Slab"/>
                <a:cs typeface="Amazing Slab"/>
                <a:sym typeface="Amazing Slab"/>
              </a:rPr>
              <a:t>.</a:t>
            </a:r>
            <a:r>
              <a:rPr lang="he-IL" sz="3095">
                <a:solidFill>
                  <a:srgbClr val="31496A"/>
                </a:solidFill>
                <a:latin typeface="Amazing Slab"/>
                <a:ea typeface="Amazing Slab"/>
                <a:cs typeface="Amazing Slab"/>
                <a:sym typeface="Amazing Slab"/>
                <a:rtl val="true"/>
              </a:rPr>
              <a:t>תג זיהוי מחלקתי</a:t>
            </a:r>
          </a:p>
          <a:p>
            <a:pPr algn="ctr">
              <a:lnSpc>
                <a:spcPts val="4333"/>
              </a:lnSpc>
            </a:pPr>
            <a:r>
              <a:rPr lang="en-US" sz="3095">
                <a:solidFill>
                  <a:srgbClr val="31496A"/>
                </a:solidFill>
                <a:latin typeface="Amazing Slab"/>
                <a:ea typeface="Amazing Slab"/>
                <a:cs typeface="Amazing Slab"/>
                <a:sym typeface="Amazing Slab"/>
              </a:rPr>
              <a:t> </a:t>
            </a:r>
            <a:r>
              <a:rPr lang="he-IL" sz="3095">
                <a:solidFill>
                  <a:srgbClr val="31496A"/>
                </a:solidFill>
                <a:latin typeface="Amazing Slab"/>
                <a:ea typeface="Amazing Slab"/>
                <a:cs typeface="Amazing Slab"/>
                <a:sym typeface="Amazing Slab"/>
                <a:rtl val="true"/>
              </a:rPr>
              <a:t>סיכון לנפילות: תוך הקפדה על בטיחות המטופל ושינוי במצבו הבסיסי נקפיד על מצב מיטה נמוך וגלגלים נעולים, דפנות מורמות וסביבת מטופל בטוחה</a:t>
            </a:r>
          </a:p>
        </p:txBody>
      </p:sp>
      <p:sp>
        <p:nvSpPr>
          <p:cNvPr name="AutoShape 6" id="6"/>
          <p:cNvSpPr/>
          <p:nvPr/>
        </p:nvSpPr>
        <p:spPr>
          <a:xfrm flipV="true">
            <a:off x="8948738" y="5367140"/>
            <a:ext cx="0" cy="3630901"/>
          </a:xfrm>
          <a:prstGeom prst="line">
            <a:avLst/>
          </a:prstGeom>
          <a:ln cap="flat" w="28575">
            <a:solidFill>
              <a:srgbClr val="31496A"/>
            </a:solidFill>
            <a:prstDash val="lgDash"/>
            <a:headEnd type="none" len="sm" w="sm"/>
            <a:tailEnd type="none" len="sm" w="sm"/>
          </a:ln>
        </p:spPr>
      </p:sp>
      <p:sp>
        <p:nvSpPr>
          <p:cNvPr name="TextBox 7" id="7"/>
          <p:cNvSpPr txBox="true"/>
          <p:nvPr/>
        </p:nvSpPr>
        <p:spPr>
          <a:xfrm rot="0">
            <a:off x="6692884" y="285660"/>
            <a:ext cx="6839700" cy="1333679"/>
          </a:xfrm>
          <a:prstGeom prst="rect">
            <a:avLst/>
          </a:prstGeom>
        </p:spPr>
        <p:txBody>
          <a:bodyPr anchor="t" rtlCol="false" tIns="0" lIns="0" bIns="0" rIns="0">
            <a:spAutoFit/>
          </a:bodyPr>
          <a:lstStyle/>
          <a:p>
            <a:pPr algn="ctr" rtl="true">
              <a:lnSpc>
                <a:spcPts val="10886"/>
              </a:lnSpc>
            </a:pPr>
            <a:r>
              <a:rPr lang="he-IL" sz="7776">
                <a:solidFill>
                  <a:srgbClr val="31496A"/>
                </a:solidFill>
                <a:latin typeface="Carollo Playscript Bold"/>
                <a:ea typeface="Carollo Playscript Bold"/>
                <a:cs typeface="Carollo Playscript Bold"/>
                <a:sym typeface="Carollo Playscript Bold"/>
                <a:rtl val="true"/>
              </a:rPr>
              <a:t>קבלה סיעודית</a:t>
            </a:r>
          </a:p>
        </p:txBody>
      </p:sp>
      <p:sp>
        <p:nvSpPr>
          <p:cNvPr name="Freeform 8" id="8"/>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9" id="9"/>
          <p:cNvSpPr/>
          <p:nvPr/>
        </p:nvSpPr>
        <p:spPr>
          <a:xfrm flipH="false" flipV="false" rot="1599150">
            <a:off x="-915671" y="3200922"/>
            <a:ext cx="2460599" cy="3885156"/>
          </a:xfrm>
          <a:custGeom>
            <a:avLst/>
            <a:gdLst/>
            <a:ahLst/>
            <a:cxnLst/>
            <a:rect r="r" b="b" t="t" l="l"/>
            <a:pathLst>
              <a:path h="3885156" w="2460599">
                <a:moveTo>
                  <a:pt x="0" y="0"/>
                </a:moveTo>
                <a:lnTo>
                  <a:pt x="2460599" y="0"/>
                </a:lnTo>
                <a:lnTo>
                  <a:pt x="2460599" y="3885156"/>
                </a:lnTo>
                <a:lnTo>
                  <a:pt x="0" y="3885156"/>
                </a:lnTo>
                <a:lnTo>
                  <a:pt x="0" y="0"/>
                </a:lnTo>
                <a:close/>
              </a:path>
            </a:pathLst>
          </a:custGeom>
          <a:blipFill>
            <a:blip r:embed="rId4"/>
            <a:stretch>
              <a:fillRect l="0" t="0" r="0" b="0"/>
            </a:stretch>
          </a:blipFill>
        </p:spPr>
      </p:sp>
      <p:sp>
        <p:nvSpPr>
          <p:cNvPr name="Freeform 10" id="10"/>
          <p:cNvSpPr/>
          <p:nvPr/>
        </p:nvSpPr>
        <p:spPr>
          <a:xfrm flipH="false" flipV="false" rot="0">
            <a:off x="14724076" y="658706"/>
            <a:ext cx="2505734" cy="2691707"/>
          </a:xfrm>
          <a:custGeom>
            <a:avLst/>
            <a:gdLst/>
            <a:ahLst/>
            <a:cxnLst/>
            <a:rect r="r" b="b" t="t" l="l"/>
            <a:pathLst>
              <a:path h="2691707" w="2505734">
                <a:moveTo>
                  <a:pt x="0" y="0"/>
                </a:moveTo>
                <a:lnTo>
                  <a:pt x="2505734" y="0"/>
                </a:lnTo>
                <a:lnTo>
                  <a:pt x="2505734" y="2691706"/>
                </a:lnTo>
                <a:lnTo>
                  <a:pt x="0" y="26917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7324856" y="638001"/>
            <a:ext cx="10546106" cy="1625709"/>
          </a:xfrm>
          <a:prstGeom prst="rect">
            <a:avLst/>
          </a:prstGeom>
        </p:spPr>
        <p:txBody>
          <a:bodyPr anchor="t" rtlCol="false" tIns="0" lIns="0" bIns="0" rIns="0">
            <a:spAutoFit/>
          </a:bodyPr>
          <a:lstStyle/>
          <a:p>
            <a:pPr algn="ctr" rtl="true">
              <a:lnSpc>
                <a:spcPts val="13314"/>
              </a:lnSpc>
            </a:pPr>
            <a:r>
              <a:rPr lang="he-IL" sz="9510">
                <a:solidFill>
                  <a:srgbClr val="31496A"/>
                </a:solidFill>
                <a:latin typeface="Carollo Playscript Bold"/>
                <a:ea typeface="Carollo Playscript Bold"/>
                <a:cs typeface="Carollo Playscript Bold"/>
                <a:sym typeface="Carollo Playscript Bold"/>
                <a:rtl val="true"/>
              </a:rPr>
              <a:t>אבחנות מבדלות</a:t>
            </a:r>
          </a:p>
        </p:txBody>
      </p:sp>
      <p:sp>
        <p:nvSpPr>
          <p:cNvPr name="Freeform 4" id="4"/>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5" id="5"/>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6" id="6"/>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841295" y="2619622"/>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היפוגליקמיה- מצב בו רמת הסוכר בדם יורדת באופן קיצוני מהרמה הנורמטיבית. במצב כזה, תפקודן של מערכות גוף רבות עלול להיפגע.  נחשוד בהיפוגליקמיה בעקבות עירפול הכרה.</a:t>
            </a:r>
          </a:p>
          <a:p>
            <a:pPr algn="r" rtl="true">
              <a:lnSpc>
                <a:spcPts val="3926"/>
              </a:lnSpc>
            </a:pPr>
            <a:r>
              <a:rPr lang="he-IL" sz="2804">
                <a:solidFill>
                  <a:srgbClr val="31496A"/>
                </a:solidFill>
                <a:latin typeface="Amazing Slab"/>
                <a:ea typeface="Amazing Slab"/>
                <a:cs typeface="Amazing Slab"/>
                <a:sym typeface="Amazing Slab"/>
                <a:rtl val="true"/>
              </a:rPr>
              <a:t>      היפוגליקמיה זהו מצב מסכן חיימ ולכן נפעל באופן של "חשיבה קריטית" ועל מנת להפריך את           החשד נבצע בדיקת סוכר מיד עם קבלתו של המטופל.</a:t>
            </a:r>
          </a:p>
        </p:txBody>
      </p:sp>
      <p:sp>
        <p:nvSpPr>
          <p:cNvPr name="TextBox 8" id="8"/>
          <p:cNvSpPr txBox="true"/>
          <p:nvPr/>
        </p:nvSpPr>
        <p:spPr>
          <a:xfrm rot="0">
            <a:off x="2841295" y="5068841"/>
            <a:ext cx="13822642" cy="15575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היפרנתרמיה- מצב פיזיולוגי בו יש ריכוז גבוה מדי של נתרן בדם.קורה לעיתים רבות בעקבות התייבשות ומתבטא בין השאר בעירפול הכרה.</a:t>
            </a:r>
          </a:p>
          <a:p>
            <a:pPr algn="r" rtl="true">
              <a:lnSpc>
                <a:spcPts val="3926"/>
              </a:lnSpc>
            </a:pPr>
            <a:r>
              <a:rPr lang="he-IL" sz="2804">
                <a:solidFill>
                  <a:srgbClr val="31496A"/>
                </a:solidFill>
                <a:latin typeface="Amazing Slab"/>
                <a:ea typeface="Amazing Slab"/>
                <a:cs typeface="Amazing Slab"/>
                <a:sym typeface="Amazing Slab"/>
                <a:rtl val="true"/>
              </a:rPr>
              <a:t>      על מנת להפריך חשד זה נבצע בדיקות דם.</a:t>
            </a:r>
          </a:p>
        </p:txBody>
      </p:sp>
      <p:sp>
        <p:nvSpPr>
          <p:cNvPr name="TextBox 9" id="9"/>
          <p:cNvSpPr txBox="true"/>
          <p:nvPr/>
        </p:nvSpPr>
        <p:spPr>
          <a:xfrm rot="0">
            <a:off x="2232679" y="6978801"/>
            <a:ext cx="13822642" cy="15575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שבץ מוחי - מתרחש בעקבות פגיעה בהספקת הדם לחלק מסוים ​במוח. עלול לגרום לנזק קבוע ברקמת המוח, בעקבות ירידה זמנית בקצב זרימת הדם לאזור מסוים במוח.</a:t>
            </a:r>
          </a:p>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על מנת לשלול חשד זה נבצע בדיקת </a:t>
            </a:r>
            <a:r>
              <a:rPr lang="en-US" sz="2804">
                <a:solidFill>
                  <a:srgbClr val="31496A"/>
                </a:solidFill>
                <a:latin typeface="Amazing Slab"/>
                <a:ea typeface="Amazing Slab"/>
                <a:cs typeface="Amazing Slab"/>
                <a:sym typeface="Amazing Slab"/>
              </a:rPr>
              <a:t>FAST</a:t>
            </a:r>
            <a:r>
              <a:rPr lang="ar-EG" sz="2804">
                <a:solidFill>
                  <a:srgbClr val="31496A"/>
                </a:solidFill>
                <a:latin typeface="Amazing Slab"/>
                <a:ea typeface="Amazing Slab"/>
                <a:cs typeface="Amazing Slab"/>
                <a:sym typeface="Amazing Slab"/>
                <a:rtl val="true"/>
              </a:rPr>
              <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6542802" y="60820"/>
            <a:ext cx="5668089" cy="1071947"/>
          </a:xfrm>
          <a:prstGeom prst="rect">
            <a:avLst/>
          </a:prstGeom>
        </p:spPr>
        <p:txBody>
          <a:bodyPr anchor="t" rtlCol="false" tIns="0" lIns="0" bIns="0" rIns="0">
            <a:spAutoFit/>
          </a:bodyPr>
          <a:lstStyle/>
          <a:p>
            <a:pPr algn="ctr" rtl="true">
              <a:lnSpc>
                <a:spcPts val="8737"/>
              </a:lnSpc>
            </a:pPr>
            <a:r>
              <a:rPr lang="he-IL" sz="6241">
                <a:solidFill>
                  <a:srgbClr val="31496A"/>
                </a:solidFill>
                <a:latin typeface="Carollo Playscript Bold"/>
                <a:ea typeface="Carollo Playscript Bold"/>
                <a:cs typeface="Carollo Playscript Bold"/>
                <a:sym typeface="Carollo Playscript Bold"/>
                <a:rtl val="true"/>
              </a:rPr>
              <a:t>אבחנה סופית</a:t>
            </a:r>
          </a:p>
        </p:txBody>
      </p:sp>
      <p:sp>
        <p:nvSpPr>
          <p:cNvPr name="TextBox 4" id="4"/>
          <p:cNvSpPr txBox="true"/>
          <p:nvPr/>
        </p:nvSpPr>
        <p:spPr>
          <a:xfrm rot="0">
            <a:off x="-448735" y="961317"/>
            <a:ext cx="18529706" cy="6595070"/>
          </a:xfrm>
          <a:prstGeom prst="rect">
            <a:avLst/>
          </a:prstGeom>
        </p:spPr>
        <p:txBody>
          <a:bodyPr anchor="t" rtlCol="false" tIns="0" lIns="0" bIns="0" rIns="0">
            <a:spAutoFit/>
          </a:bodyPr>
          <a:lstStyle/>
          <a:p>
            <a:pPr algn="r" rtl="true">
              <a:lnSpc>
                <a:spcPts val="4705"/>
              </a:lnSpc>
            </a:pPr>
            <a:r>
              <a:rPr lang="he-IL" sz="3360">
                <a:solidFill>
                  <a:srgbClr val="31496A"/>
                </a:solidFill>
                <a:latin typeface="Amazing Slab"/>
                <a:ea typeface="Amazing Slab"/>
                <a:cs typeface="Amazing Slab"/>
                <a:sym typeface="Amazing Slab"/>
                <a:rtl val="true"/>
              </a:rPr>
              <a:t>על מנת לשלול את האבחנות המבדלות ולהגיע לאבחנה סופית נלקחו וכולן התקבלו תקינות.</a:t>
            </a:r>
          </a:p>
          <a:p>
            <a:pPr algn="r" rtl="true">
              <a:lnSpc>
                <a:spcPts val="4705"/>
              </a:lnSpc>
            </a:pPr>
            <a:r>
              <a:rPr lang="he-IL" sz="3360">
                <a:solidFill>
                  <a:srgbClr val="31496A"/>
                </a:solidFill>
                <a:latin typeface="Amazing Slab"/>
                <a:ea typeface="Amazing Slab"/>
                <a:cs typeface="Amazing Slab"/>
                <a:sym typeface="Amazing Slab"/>
                <a:rtl val="true"/>
              </a:rPr>
              <a:t>ספירת דם-תקינה</a:t>
            </a:r>
          </a:p>
          <a:p>
            <a:pPr algn="r" rtl="true">
              <a:lnSpc>
                <a:spcPts val="4705"/>
              </a:lnSpc>
            </a:pPr>
            <a:r>
              <a:rPr lang="he-IL" sz="3360">
                <a:solidFill>
                  <a:srgbClr val="31496A"/>
                </a:solidFill>
                <a:latin typeface="Amazing Slab"/>
                <a:ea typeface="Amazing Slab"/>
                <a:cs typeface="Amazing Slab"/>
                <a:sym typeface="Amazing Slab"/>
                <a:rtl val="true"/>
              </a:rPr>
              <a:t>אסטרופ-תקין</a:t>
            </a:r>
          </a:p>
          <a:p>
            <a:pPr algn="r" rtl="true">
              <a:lnSpc>
                <a:spcPts val="4705"/>
              </a:lnSpc>
            </a:pPr>
            <a:r>
              <a:rPr lang="he-IL" sz="3360">
                <a:solidFill>
                  <a:srgbClr val="31496A"/>
                </a:solidFill>
                <a:latin typeface="Amazing Slab"/>
                <a:ea typeface="Amazing Slab"/>
                <a:cs typeface="Amazing Slab"/>
                <a:sym typeface="Amazing Slab"/>
                <a:rtl val="true"/>
              </a:rPr>
              <a:t>ביוכימיה-בדיקת דם -תקינה- </a:t>
            </a:r>
            <a:r>
              <a:rPr lang="en-US" sz="3360">
                <a:solidFill>
                  <a:srgbClr val="31496A"/>
                </a:solidFill>
                <a:latin typeface="Amazing Slab"/>
                <a:ea typeface="Amazing Slab"/>
                <a:cs typeface="Amazing Slab"/>
                <a:sym typeface="Amazing Slab"/>
              </a:rPr>
              <a:t>sodium139</a:t>
            </a:r>
            <a:r>
              <a:rPr lang="he-IL" sz="3360">
                <a:solidFill>
                  <a:srgbClr val="31496A"/>
                </a:solidFill>
                <a:latin typeface="Amazing Slab"/>
                <a:ea typeface="Amazing Slab"/>
                <a:cs typeface="Amazing Slab"/>
                <a:sym typeface="Amazing Slab"/>
                <a:rtl val="true"/>
              </a:rPr>
              <a:t>- כך שללנו היפונתרמיה. </a:t>
            </a:r>
            <a:r>
              <a:rPr lang="en-US" sz="3360">
                <a:solidFill>
                  <a:srgbClr val="31496A"/>
                </a:solidFill>
                <a:latin typeface="Amazing Slab"/>
                <a:ea typeface="Amazing Slab"/>
                <a:cs typeface="Amazing Slab"/>
                <a:sym typeface="Amazing Slab"/>
              </a:rPr>
              <a:t>Glucose73</a:t>
            </a:r>
            <a:r>
              <a:rPr lang="he-IL" sz="3360">
                <a:solidFill>
                  <a:srgbClr val="31496A"/>
                </a:solidFill>
                <a:latin typeface="Amazing Slab"/>
                <a:ea typeface="Amazing Slab"/>
                <a:cs typeface="Amazing Slab"/>
                <a:sym typeface="Amazing Slab"/>
                <a:rtl val="true"/>
              </a:rPr>
              <a:t> -כך שללנו היפוגליקמיה.</a:t>
            </a:r>
          </a:p>
          <a:p>
            <a:pPr algn="r" rtl="true">
              <a:lnSpc>
                <a:spcPts val="4705"/>
              </a:lnSpc>
            </a:pPr>
            <a:r>
              <a:rPr lang="he-IL" sz="3360">
                <a:solidFill>
                  <a:srgbClr val="31496A"/>
                </a:solidFill>
                <a:latin typeface="Amazing Slab"/>
                <a:ea typeface="Amazing Slab"/>
                <a:cs typeface="Amazing Slab"/>
                <a:sym typeface="Amazing Slab"/>
                <a:rtl val="true"/>
              </a:rPr>
              <a:t>ביוכימיה</a:t>
            </a:r>
          </a:p>
          <a:p>
            <a:pPr algn="r" rtl="true">
              <a:lnSpc>
                <a:spcPts val="4705"/>
              </a:lnSpc>
            </a:pPr>
            <a:r>
              <a:rPr lang="he-IL" sz="3360">
                <a:solidFill>
                  <a:srgbClr val="31496A"/>
                </a:solidFill>
                <a:latin typeface="Amazing Slab"/>
                <a:ea typeface="Amazing Slab"/>
                <a:cs typeface="Amazing Slab"/>
                <a:sym typeface="Amazing Slab"/>
                <a:rtl val="true"/>
              </a:rPr>
              <a:t>תפקודי כבד</a:t>
            </a:r>
          </a:p>
          <a:p>
            <a:pPr algn="r" rtl="true">
              <a:lnSpc>
                <a:spcPts val="4705"/>
              </a:lnSpc>
            </a:pPr>
            <a:r>
              <a:rPr lang="he-IL" sz="3360">
                <a:solidFill>
                  <a:srgbClr val="31496A"/>
                </a:solidFill>
                <a:latin typeface="Amazing Slab"/>
                <a:ea typeface="Amazing Slab"/>
                <a:cs typeface="Amazing Slab"/>
                <a:sym typeface="Amazing Slab"/>
                <a:rtl val="true"/>
              </a:rPr>
              <a:t>תפקודי קרישה</a:t>
            </a:r>
          </a:p>
          <a:p>
            <a:pPr algn="r" rtl="true">
              <a:lnSpc>
                <a:spcPts val="4705"/>
              </a:lnSpc>
            </a:pPr>
            <a:r>
              <a:rPr lang="he-IL" sz="3360">
                <a:solidFill>
                  <a:srgbClr val="31496A"/>
                </a:solidFill>
                <a:latin typeface="Amazing Slab"/>
                <a:ea typeface="Amazing Slab"/>
                <a:cs typeface="Amazing Slab"/>
                <a:sym typeface="Amazing Slab"/>
                <a:rtl val="true"/>
              </a:rPr>
              <a:t>סטיק שתן-ללא סימני דלקת</a:t>
            </a:r>
          </a:p>
          <a:p>
            <a:pPr algn="r" rtl="true">
              <a:lnSpc>
                <a:spcPts val="4705"/>
              </a:lnSpc>
            </a:pPr>
            <a:r>
              <a:rPr lang="he-IL" sz="3360">
                <a:solidFill>
                  <a:srgbClr val="31496A"/>
                </a:solidFill>
                <a:latin typeface="Amazing Slab"/>
                <a:ea typeface="Amazing Slab"/>
                <a:cs typeface="Amazing Slab"/>
                <a:sym typeface="Amazing Slab"/>
                <a:rtl val="true"/>
              </a:rPr>
              <a:t>בדיקת  רעלים בשתן-נמצא חיובי לנוכחות סוגים שונים של סמים ותרופות בשתן </a:t>
            </a:r>
          </a:p>
          <a:p>
            <a:pPr algn="r" rtl="true">
              <a:lnSpc>
                <a:spcPts val="4705"/>
              </a:lnSpc>
            </a:pPr>
            <a:r>
              <a:rPr lang="he-IL" sz="3360">
                <a:solidFill>
                  <a:srgbClr val="31496A"/>
                </a:solidFill>
                <a:latin typeface="Amazing Slab"/>
                <a:ea typeface="Amazing Slab"/>
                <a:cs typeface="Amazing Slab"/>
                <a:sym typeface="Amazing Slab"/>
                <a:rtl val="true"/>
              </a:rPr>
              <a:t>ולכן הגענו לאבחנה הסופית של הרעלת תרופות.</a:t>
            </a:r>
          </a:p>
          <a:p>
            <a:pPr algn="r" rtl="true">
              <a:lnSpc>
                <a:spcPts val="4705"/>
              </a:lnSpc>
            </a:pPr>
          </a:p>
        </p:txBody>
      </p:sp>
      <p:sp>
        <p:nvSpPr>
          <p:cNvPr name="Freeform 5" id="5"/>
          <p:cNvSpPr/>
          <p:nvPr/>
        </p:nvSpPr>
        <p:spPr>
          <a:xfrm flipH="false" flipV="false" rot="0">
            <a:off x="3913194" y="7188105"/>
            <a:ext cx="10927306" cy="1589301"/>
          </a:xfrm>
          <a:custGeom>
            <a:avLst/>
            <a:gdLst/>
            <a:ahLst/>
            <a:cxnLst/>
            <a:rect r="r" b="b" t="t" l="l"/>
            <a:pathLst>
              <a:path h="1589301" w="10927306">
                <a:moveTo>
                  <a:pt x="0" y="0"/>
                </a:moveTo>
                <a:lnTo>
                  <a:pt x="10927306" y="0"/>
                </a:lnTo>
                <a:lnTo>
                  <a:pt x="10927306" y="1589300"/>
                </a:lnTo>
                <a:lnTo>
                  <a:pt x="0" y="1589300"/>
                </a:lnTo>
                <a:lnTo>
                  <a:pt x="0" y="0"/>
                </a:lnTo>
                <a:close/>
              </a:path>
            </a:pathLst>
          </a:custGeom>
          <a:blipFill>
            <a:blip r:embed="rId3">
              <a:extLst>
                <a:ext uri="{96DAC541-7B7A-43D3-8B79-37D633B846F1}">
                  <asvg:svgBlip xmlns:asvg="http://schemas.microsoft.com/office/drawing/2016/SVG/main" r:embed="rId4"/>
                </a:ext>
              </a:extLst>
            </a:blip>
            <a:stretch>
              <a:fillRect l="-1667" t="0" r="0" b="-23281"/>
            </a:stretch>
          </a:blipFill>
        </p:spPr>
      </p:sp>
      <p:sp>
        <p:nvSpPr>
          <p:cNvPr name="TextBox 6" id="6"/>
          <p:cNvSpPr txBox="true"/>
          <p:nvPr/>
        </p:nvSpPr>
        <p:spPr>
          <a:xfrm rot="0">
            <a:off x="4262464" y="7070775"/>
            <a:ext cx="10228765"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אבחנה: </a:t>
            </a:r>
            <a:r>
              <a:rPr lang="en-US" sz="6068">
                <a:solidFill>
                  <a:srgbClr val="31496A"/>
                </a:solidFill>
                <a:latin typeface="Amazing Slab Bold"/>
                <a:ea typeface="Amazing Slab Bold"/>
                <a:cs typeface="Amazing Slab Bold"/>
                <a:sym typeface="Amazing Slab Bold"/>
              </a:rPr>
              <a:t>OVERDOSE ABUSE</a:t>
            </a:r>
            <a:r>
              <a:rPr lang="ar-EG" sz="6068">
                <a:solidFill>
                  <a:srgbClr val="31496A"/>
                </a:solidFill>
                <a:latin typeface="Amazing Slab Bold"/>
                <a:ea typeface="Amazing Slab Bold"/>
                <a:cs typeface="Amazing Slab Bold"/>
                <a:sym typeface="Amazing Slab Bold"/>
                <a:rtl val="true"/>
              </a:rPr>
              <a:t> </a:t>
            </a:r>
          </a:p>
        </p:txBody>
      </p:sp>
      <p:sp>
        <p:nvSpPr>
          <p:cNvPr name="Freeform 7" id="7"/>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5"/>
            <a:stretch>
              <a:fillRect l="0" t="0" r="0" b="0"/>
            </a:stretch>
          </a:blipFill>
        </p:spPr>
      </p:sp>
      <p:sp>
        <p:nvSpPr>
          <p:cNvPr name="Freeform 8" id="8"/>
          <p:cNvSpPr/>
          <p:nvPr/>
        </p:nvSpPr>
        <p:spPr>
          <a:xfrm flipH="false" flipV="false" rot="1599150">
            <a:off x="-441993" y="-809811"/>
            <a:ext cx="2941385" cy="3885156"/>
          </a:xfrm>
          <a:custGeom>
            <a:avLst/>
            <a:gdLst/>
            <a:ahLst/>
            <a:cxnLst/>
            <a:rect r="r" b="b" t="t" l="l"/>
            <a:pathLst>
              <a:path h="3885156" w="2941385">
                <a:moveTo>
                  <a:pt x="0" y="0"/>
                </a:moveTo>
                <a:lnTo>
                  <a:pt x="2941386" y="0"/>
                </a:lnTo>
                <a:lnTo>
                  <a:pt x="2941386" y="3885155"/>
                </a:lnTo>
                <a:lnTo>
                  <a:pt x="0" y="3885155"/>
                </a:lnTo>
                <a:lnTo>
                  <a:pt x="0" y="0"/>
                </a:lnTo>
                <a:close/>
              </a:path>
            </a:pathLst>
          </a:custGeom>
          <a:blipFill>
            <a:blip r:embed="rId6"/>
            <a:stretch>
              <a:fillRect l="0" t="-9769" r="0" b="-9769"/>
            </a:stretch>
          </a:blipFill>
        </p:spPr>
      </p:sp>
      <p:sp>
        <p:nvSpPr>
          <p:cNvPr name="Freeform 9" id="9"/>
          <p:cNvSpPr/>
          <p:nvPr/>
        </p:nvSpPr>
        <p:spPr>
          <a:xfrm flipH="false" flipV="false" rot="0">
            <a:off x="-448735" y="7431552"/>
            <a:ext cx="2505734" cy="2691707"/>
          </a:xfrm>
          <a:custGeom>
            <a:avLst/>
            <a:gdLst/>
            <a:ahLst/>
            <a:cxnLst/>
            <a:rect r="r" b="b" t="t" l="l"/>
            <a:pathLst>
              <a:path h="2691707" w="2505734">
                <a:moveTo>
                  <a:pt x="0" y="0"/>
                </a:moveTo>
                <a:lnTo>
                  <a:pt x="2505734" y="0"/>
                </a:lnTo>
                <a:lnTo>
                  <a:pt x="2505734" y="2691707"/>
                </a:lnTo>
                <a:lnTo>
                  <a:pt x="0" y="26917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3245517" y="9172575"/>
            <a:ext cx="11313554" cy="693908"/>
          </a:xfrm>
          <a:prstGeom prst="rect">
            <a:avLst/>
          </a:prstGeom>
        </p:spPr>
        <p:txBody>
          <a:bodyPr anchor="t" rtlCol="false" tIns="0" lIns="0" bIns="0" rIns="0">
            <a:spAutoFit/>
          </a:bodyPr>
          <a:lstStyle/>
          <a:p>
            <a:pPr algn="ctr" rtl="true">
              <a:lnSpc>
                <a:spcPts val="5635"/>
              </a:lnSpc>
            </a:pPr>
            <a:r>
              <a:rPr lang="he-IL" sz="4025">
                <a:solidFill>
                  <a:srgbClr val="31496A"/>
                </a:solidFill>
                <a:latin typeface="Suez One"/>
                <a:ea typeface="Suez One"/>
                <a:cs typeface="Suez One"/>
                <a:sym typeface="Suez One"/>
                <a:rtl val="true"/>
              </a:rPr>
              <a:t>ע"פ תוצאות הבדיקות המטופל אובחן עם הרעלת תרופות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1012882" y="632947"/>
            <a:ext cx="16246418" cy="2222501"/>
          </a:xfrm>
          <a:prstGeom prst="rect">
            <a:avLst/>
          </a:prstGeom>
        </p:spPr>
        <p:txBody>
          <a:bodyPr anchor="t" rtlCol="false" tIns="0" lIns="0" bIns="0" rIns="0">
            <a:spAutoFit/>
          </a:bodyPr>
          <a:lstStyle/>
          <a:p>
            <a:pPr algn="ctr">
              <a:lnSpc>
                <a:spcPts val="18199"/>
              </a:lnSpc>
            </a:pPr>
            <a:r>
              <a:rPr lang="en-US" sz="12999">
                <a:solidFill>
                  <a:srgbClr val="31496A"/>
                </a:solidFill>
                <a:latin typeface="Carollo Playscript Bold"/>
                <a:ea typeface="Carollo Playscript Bold"/>
                <a:cs typeface="Carollo Playscript Bold"/>
                <a:sym typeface="Carollo Playscript Bold"/>
              </a:rPr>
              <a:t>Overdose-</a:t>
            </a:r>
            <a:r>
              <a:rPr lang="he-IL" sz="12999">
                <a:solidFill>
                  <a:srgbClr val="31496A"/>
                </a:solidFill>
                <a:latin typeface="Carollo Playscript Bold"/>
                <a:ea typeface="Carollo Playscript Bold"/>
                <a:cs typeface="Carollo Playscript Bold"/>
                <a:sym typeface="Carollo Playscript Bold"/>
                <a:rtl val="true"/>
              </a:rPr>
              <a:t>מנת יתר</a:t>
            </a:r>
          </a:p>
        </p:txBody>
      </p:sp>
      <p:sp>
        <p:nvSpPr>
          <p:cNvPr name="TextBox 4" id="4"/>
          <p:cNvSpPr txBox="true"/>
          <p:nvPr/>
        </p:nvSpPr>
        <p:spPr>
          <a:xfrm rot="0">
            <a:off x="2224770" y="2643431"/>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מנת יתר היא צריכת כמות מוגזמת של תרופה או סם. מצב כזה מתרחש כאשר חומר כימי (למשל סם) מוכנס לגוף בכמות או בריכוז גדולים מספיק כדי לפגוע בפעילות הגופנית התקינה  של האדם. מנת יתר מתבטאת בעירפול הכרה, בלבול, ישנוניות, בחילות והקאות, דסטורציות, אישונים מורחבים , חוסר יציבות ויכולה להביא את האדם למצב של קומה ומוות.</a:t>
            </a:r>
          </a:p>
        </p:txBody>
      </p:sp>
      <p:sp>
        <p:nvSpPr>
          <p:cNvPr name="TextBox 5" id="5"/>
          <p:cNvSpPr txBox="true"/>
          <p:nvPr/>
        </p:nvSpPr>
        <p:spPr>
          <a:xfrm rot="0">
            <a:off x="2224770" y="5000625"/>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ישנם סוגים שונים ורבים של מנת יתר .הטיפול במיון  לעיתים יכלול מתן אנטידוט-סם נגד ולעיתים לנטפל באדם ע"י ניטור, השגחה, ותמיכה נשימתית/ נוזלים ומתן תרופות שיקלו על התסמינים. בשחרור המטופל נערב גם את עו"ס בית החולים ונמליץ על טיפול בקהילה לגמילה מהתמכרות לחומרים משני תודעה.</a:t>
            </a:r>
          </a:p>
        </p:txBody>
      </p:sp>
      <p:sp>
        <p:nvSpPr>
          <p:cNvPr name="TextBox 6" id="6"/>
          <p:cNvSpPr txBox="true"/>
          <p:nvPr/>
        </p:nvSpPr>
        <p:spPr>
          <a:xfrm rot="0">
            <a:off x="1352240" y="7956210"/>
            <a:ext cx="13822642" cy="2052835"/>
          </a:xfrm>
          <a:prstGeom prst="rect">
            <a:avLst/>
          </a:prstGeom>
        </p:spPr>
        <p:txBody>
          <a:bodyPr anchor="t" rtlCol="false" tIns="0" lIns="0" bIns="0" rIns="0">
            <a:spAutoFit/>
          </a:bodyPr>
          <a:lstStyle/>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במהלך המשמרת לא הייתה הדרדרות במצבו של המטופל.</a:t>
            </a:r>
          </a:p>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לאחר כמה שעות הסטורציה חזרה להיות תקינה באוויר החדר.</a:t>
            </a:r>
          </a:p>
          <a:p>
            <a:pPr algn="r" rtl="true" marL="605543" indent="-302771" lvl="1">
              <a:lnSpc>
                <a:spcPts val="3926"/>
              </a:lnSpc>
              <a:buFont typeface="Arial"/>
              <a:buChar char="•"/>
            </a:pPr>
            <a:r>
              <a:rPr lang="he-IL" sz="2804">
                <a:solidFill>
                  <a:srgbClr val="31496A"/>
                </a:solidFill>
                <a:latin typeface="Amazing Slab"/>
                <a:ea typeface="Amazing Slab"/>
                <a:cs typeface="Amazing Slab"/>
                <a:sym typeface="Amazing Slab"/>
                <a:rtl val="true"/>
              </a:rPr>
              <a:t>במהלך שעות ההשגחה המטופל הקיא מספר פעמים אך לאחר זמן התאושש, קם והתחיל להסתובב במלר'ד ללא אירועים חריגים.</a:t>
            </a:r>
          </a:p>
        </p:txBody>
      </p:sp>
      <p:sp>
        <p:nvSpPr>
          <p:cNvPr name="Freeform 7" id="7"/>
          <p:cNvSpPr/>
          <p:nvPr/>
        </p:nvSpPr>
        <p:spPr>
          <a:xfrm flipH="false" flipV="false" rot="0">
            <a:off x="14724076" y="6982946"/>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8" id="8"/>
          <p:cNvSpPr/>
          <p:nvPr/>
        </p:nvSpPr>
        <p:spPr>
          <a:xfrm flipH="false" flipV="false" rot="1599150">
            <a:off x="-915671" y="3200922"/>
            <a:ext cx="2460599" cy="3885156"/>
          </a:xfrm>
          <a:custGeom>
            <a:avLst/>
            <a:gdLst/>
            <a:ahLst/>
            <a:cxnLst/>
            <a:rect r="r" b="b" t="t" l="l"/>
            <a:pathLst>
              <a:path h="3885156" w="2460599">
                <a:moveTo>
                  <a:pt x="0" y="0"/>
                </a:moveTo>
                <a:lnTo>
                  <a:pt x="2460599" y="0"/>
                </a:lnTo>
                <a:lnTo>
                  <a:pt x="2460599" y="3885156"/>
                </a:lnTo>
                <a:lnTo>
                  <a:pt x="0" y="3885156"/>
                </a:lnTo>
                <a:lnTo>
                  <a:pt x="0" y="0"/>
                </a:lnTo>
                <a:close/>
              </a:path>
            </a:pathLst>
          </a:custGeom>
          <a:blipFill>
            <a:blip r:embed="rId4"/>
            <a:stretch>
              <a:fillRect l="0" t="0" r="0" b="0"/>
            </a:stretch>
          </a:blipFill>
        </p:spPr>
      </p:sp>
      <p:sp>
        <p:nvSpPr>
          <p:cNvPr name="Freeform 9" id="9"/>
          <p:cNvSpPr/>
          <p:nvPr/>
        </p:nvSpPr>
        <p:spPr>
          <a:xfrm flipH="false" flipV="false" rot="0">
            <a:off x="16047412" y="3350412"/>
            <a:ext cx="2505734" cy="2691707"/>
          </a:xfrm>
          <a:custGeom>
            <a:avLst/>
            <a:gdLst/>
            <a:ahLst/>
            <a:cxnLst/>
            <a:rect r="r" b="b" t="t" l="l"/>
            <a:pathLst>
              <a:path h="2691707" w="2505734">
                <a:moveTo>
                  <a:pt x="0" y="0"/>
                </a:moveTo>
                <a:lnTo>
                  <a:pt x="2505734" y="0"/>
                </a:lnTo>
                <a:lnTo>
                  <a:pt x="2505734" y="2691707"/>
                </a:lnTo>
                <a:lnTo>
                  <a:pt x="0" y="26917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1BCCE"/>
        </a:solidFill>
      </p:bgPr>
    </p:bg>
    <p:spTree>
      <p:nvGrpSpPr>
        <p:cNvPr id="1" name=""/>
        <p:cNvGrpSpPr/>
        <p:nvPr/>
      </p:nvGrpSpPr>
      <p:grpSpPr>
        <a:xfrm>
          <a:off x="0" y="0"/>
          <a:ext cx="0" cy="0"/>
          <a:chOff x="0" y="0"/>
          <a:chExt cx="0" cy="0"/>
        </a:xfrm>
      </p:grpSpPr>
      <p:sp>
        <p:nvSpPr>
          <p:cNvPr name="Freeform 2" id="2"/>
          <p:cNvSpPr/>
          <p:nvPr/>
        </p:nvSpPr>
        <p:spPr>
          <a:xfrm flipH="false" flipV="false" rot="0">
            <a:off x="789137" y="1501132"/>
            <a:ext cx="8466858" cy="3983765"/>
          </a:xfrm>
          <a:custGeom>
            <a:avLst/>
            <a:gdLst/>
            <a:ahLst/>
            <a:cxnLst/>
            <a:rect r="r" b="b" t="t" l="l"/>
            <a:pathLst>
              <a:path h="3983765" w="8466858">
                <a:moveTo>
                  <a:pt x="0" y="0"/>
                </a:moveTo>
                <a:lnTo>
                  <a:pt x="8466858" y="0"/>
                </a:lnTo>
                <a:lnTo>
                  <a:pt x="8466858" y="3983765"/>
                </a:lnTo>
                <a:lnTo>
                  <a:pt x="0" y="3983765"/>
                </a:lnTo>
                <a:lnTo>
                  <a:pt x="0" y="0"/>
                </a:lnTo>
                <a:close/>
              </a:path>
            </a:pathLst>
          </a:custGeom>
          <a:blipFill>
            <a:blip r:embed="rId2"/>
            <a:stretch>
              <a:fillRect l="0" t="0" r="0" b="0"/>
            </a:stretch>
          </a:blipFill>
        </p:spPr>
      </p:sp>
      <p:sp>
        <p:nvSpPr>
          <p:cNvPr name="Freeform 3" id="3"/>
          <p:cNvSpPr/>
          <p:nvPr/>
        </p:nvSpPr>
        <p:spPr>
          <a:xfrm flipH="false" flipV="false" rot="0">
            <a:off x="10015521" y="3055613"/>
            <a:ext cx="8272479" cy="7231387"/>
          </a:xfrm>
          <a:custGeom>
            <a:avLst/>
            <a:gdLst/>
            <a:ahLst/>
            <a:cxnLst/>
            <a:rect r="r" b="b" t="t" l="l"/>
            <a:pathLst>
              <a:path h="7231387" w="8272479">
                <a:moveTo>
                  <a:pt x="0" y="0"/>
                </a:moveTo>
                <a:lnTo>
                  <a:pt x="8272479" y="0"/>
                </a:lnTo>
                <a:lnTo>
                  <a:pt x="8272479" y="7231387"/>
                </a:lnTo>
                <a:lnTo>
                  <a:pt x="0" y="7231387"/>
                </a:lnTo>
                <a:lnTo>
                  <a:pt x="0" y="0"/>
                </a:lnTo>
                <a:close/>
              </a:path>
            </a:pathLst>
          </a:custGeom>
          <a:blipFill>
            <a:blip r:embed="rId3"/>
            <a:stretch>
              <a:fillRect l="-7370" t="0" r="-8649" b="0"/>
            </a:stretch>
          </a:blipFill>
        </p:spPr>
      </p:sp>
      <p:sp>
        <p:nvSpPr>
          <p:cNvPr name="TextBox 4" id="4"/>
          <p:cNvSpPr txBox="true"/>
          <p:nvPr/>
        </p:nvSpPr>
        <p:spPr>
          <a:xfrm rot="0">
            <a:off x="2291556" y="141605"/>
            <a:ext cx="5462021" cy="887095"/>
          </a:xfrm>
          <a:prstGeom prst="rect">
            <a:avLst/>
          </a:prstGeom>
        </p:spPr>
        <p:txBody>
          <a:bodyPr anchor="t" rtlCol="false" tIns="0" lIns="0" bIns="0" rIns="0">
            <a:spAutoFit/>
          </a:bodyPr>
          <a:lstStyle/>
          <a:p>
            <a:pPr algn="ctr" rtl="true">
              <a:lnSpc>
                <a:spcPts val="7279"/>
              </a:lnSpc>
            </a:pPr>
            <a:r>
              <a:rPr lang="he-IL" sz="5199">
                <a:solidFill>
                  <a:srgbClr val="000000"/>
                </a:solidFill>
                <a:latin typeface="Alef Bold"/>
                <a:ea typeface="Alef Bold"/>
                <a:cs typeface="Alef Bold"/>
                <a:sym typeface="Alef Bold"/>
                <a:rtl val="true"/>
              </a:rPr>
              <a:t>ביוכימיה-בדיקות דם</a:t>
            </a:r>
          </a:p>
        </p:txBody>
      </p:sp>
      <p:sp>
        <p:nvSpPr>
          <p:cNvPr name="TextBox 5" id="5"/>
          <p:cNvSpPr txBox="true"/>
          <p:nvPr/>
        </p:nvSpPr>
        <p:spPr>
          <a:xfrm rot="0">
            <a:off x="11756393" y="1405882"/>
            <a:ext cx="4790735" cy="887095"/>
          </a:xfrm>
          <a:prstGeom prst="rect">
            <a:avLst/>
          </a:prstGeom>
        </p:spPr>
        <p:txBody>
          <a:bodyPr anchor="t" rtlCol="false" tIns="0" lIns="0" bIns="0" rIns="0">
            <a:spAutoFit/>
          </a:bodyPr>
          <a:lstStyle/>
          <a:p>
            <a:pPr algn="ctr" rtl="true">
              <a:lnSpc>
                <a:spcPts val="7279"/>
              </a:lnSpc>
            </a:pPr>
            <a:r>
              <a:rPr lang="he-IL" sz="5199">
                <a:solidFill>
                  <a:srgbClr val="000000"/>
                </a:solidFill>
                <a:latin typeface="Alef Bold"/>
                <a:ea typeface="Alef Bold"/>
                <a:cs typeface="Alef Bold"/>
                <a:sym typeface="Alef Bold"/>
                <a:rtl val="true"/>
              </a:rPr>
              <a:t>גזים בדם-אסטרופ</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3240946" y="509642"/>
            <a:ext cx="11806109" cy="2222501"/>
          </a:xfrm>
          <a:prstGeom prst="rect">
            <a:avLst/>
          </a:prstGeom>
        </p:spPr>
        <p:txBody>
          <a:bodyPr anchor="t" rtlCol="false" tIns="0" lIns="0" bIns="0" rIns="0">
            <a:spAutoFit/>
          </a:bodyPr>
          <a:lstStyle/>
          <a:p>
            <a:pPr algn="ctr" rtl="true">
              <a:lnSpc>
                <a:spcPts val="18199"/>
              </a:lnSpc>
            </a:pPr>
            <a:r>
              <a:rPr lang="he-IL" sz="12999">
                <a:solidFill>
                  <a:srgbClr val="31496A"/>
                </a:solidFill>
                <a:latin typeface="Carollo Playscript Bold"/>
                <a:ea typeface="Carollo Playscript Bold"/>
                <a:cs typeface="Carollo Playscript Bold"/>
                <a:sym typeface="Carollo Playscript Bold"/>
                <a:rtl val="true"/>
              </a:rPr>
              <a:t>התערבות</a:t>
            </a:r>
          </a:p>
        </p:txBody>
      </p:sp>
      <p:sp>
        <p:nvSpPr>
          <p:cNvPr name="TextBox 4" id="4"/>
          <p:cNvSpPr txBox="true"/>
          <p:nvPr/>
        </p:nvSpPr>
        <p:spPr>
          <a:xfrm rot="0">
            <a:off x="9623370" y="4981575"/>
            <a:ext cx="6687146" cy="6937625"/>
          </a:xfrm>
          <a:prstGeom prst="rect">
            <a:avLst/>
          </a:prstGeom>
        </p:spPr>
        <p:txBody>
          <a:bodyPr anchor="t" rtlCol="false" tIns="0" lIns="0" bIns="0" rIns="0">
            <a:spAutoFit/>
          </a:bodyPr>
          <a:lstStyle/>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טיפול סעודי ראשוני כלל חיבור למוניטור.</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חיבור המטופל לקפנוגרפיה נאזלית לתמיכה נשימתית עד ליצוב.</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תמיכת נוזלים</a:t>
            </a:r>
            <a:r>
              <a:rPr lang="en-US" sz="3240">
                <a:solidFill>
                  <a:srgbClr val="31496A"/>
                </a:solidFill>
                <a:latin typeface="Amazing Slab"/>
                <a:ea typeface="Amazing Slab"/>
                <a:cs typeface="Amazing Slab"/>
                <a:sym typeface="Amazing Slab"/>
              </a:rPr>
              <a:t>I.V</a:t>
            </a:r>
            <a:r>
              <a:rPr lang="he-IL" sz="3240">
                <a:solidFill>
                  <a:srgbClr val="31496A"/>
                </a:solidFill>
                <a:latin typeface="Amazing Slab"/>
                <a:ea typeface="Amazing Slab"/>
                <a:cs typeface="Amazing Slab"/>
                <a:sym typeface="Amazing Slab"/>
                <a:rtl val="true"/>
              </a:rPr>
              <a:t> - מתן </a:t>
            </a:r>
            <a:r>
              <a:rPr lang="en-US" sz="3240">
                <a:solidFill>
                  <a:srgbClr val="31496A"/>
                </a:solidFill>
                <a:latin typeface="Amazing Slab"/>
                <a:ea typeface="Amazing Slab"/>
                <a:cs typeface="Amazing Slab"/>
                <a:sym typeface="Amazing Slab"/>
              </a:rPr>
              <a:t>1000maCL o.9%</a:t>
            </a:r>
            <a:r>
              <a:rPr lang="ar-EG" sz="3240">
                <a:solidFill>
                  <a:srgbClr val="31496A"/>
                </a:solidFill>
                <a:latin typeface="Amazing Slab"/>
                <a:ea typeface="Amazing Slab"/>
                <a:cs typeface="Amazing Slab"/>
                <a:sym typeface="Amazing Slab"/>
                <a:rtl val="true"/>
              </a:rPr>
              <a:t>.</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טיפול בבחילות והקאות-</a:t>
            </a:r>
            <a:r>
              <a:rPr lang="en-US" sz="3240">
                <a:solidFill>
                  <a:srgbClr val="31496A"/>
                </a:solidFill>
                <a:latin typeface="Amazing Slab"/>
                <a:ea typeface="Amazing Slab"/>
                <a:cs typeface="Amazing Slab"/>
                <a:sym typeface="Amazing Slab"/>
              </a:rPr>
              <a:t>10mg metoclopramide I.v</a:t>
            </a:r>
            <a:r>
              <a:rPr lang="ar-EG" sz="3240">
                <a:solidFill>
                  <a:srgbClr val="31496A"/>
                </a:solidFill>
                <a:latin typeface="Amazing Slab"/>
                <a:ea typeface="Amazing Slab"/>
                <a:cs typeface="Amazing Slab"/>
                <a:sym typeface="Amazing Slab"/>
                <a:rtl val="true"/>
              </a:rPr>
              <a:t>.</a:t>
            </a:r>
          </a:p>
          <a:p>
            <a:pPr algn="r" rtl="true" marL="699550" indent="-349775" lvl="1">
              <a:lnSpc>
                <a:spcPts val="4536"/>
              </a:lnSpc>
              <a:buFont typeface="Arial"/>
              <a:buChar char="•"/>
            </a:pPr>
            <a:r>
              <a:rPr lang="he-IL" sz="3240">
                <a:solidFill>
                  <a:srgbClr val="31496A"/>
                </a:solidFill>
                <a:latin typeface="Amazing Slab"/>
                <a:ea typeface="Amazing Slab"/>
                <a:cs typeface="Amazing Slab"/>
                <a:sym typeface="Amazing Slab"/>
                <a:rtl val="true"/>
              </a:rPr>
              <a:t>האחות תערב עובדת סוציאלית שתטפל במקרה.</a:t>
            </a:r>
          </a:p>
          <a:p>
            <a:pPr algn="r" rtl="true" marL="699550" indent="-349775" lvl="1">
              <a:lnSpc>
                <a:spcPts val="4536"/>
              </a:lnSpc>
              <a:buFont typeface="Arial"/>
              <a:buChar char="•"/>
            </a:pPr>
          </a:p>
          <a:p>
            <a:pPr algn="r" rtl="true" marL="699550" indent="-349775" lvl="1">
              <a:lnSpc>
                <a:spcPts val="4536"/>
              </a:lnSpc>
              <a:buFont typeface="Arial"/>
              <a:buChar char="•"/>
            </a:pPr>
          </a:p>
        </p:txBody>
      </p:sp>
      <p:sp>
        <p:nvSpPr>
          <p:cNvPr name="AutoShape 5" id="5"/>
          <p:cNvSpPr/>
          <p:nvPr/>
        </p:nvSpPr>
        <p:spPr>
          <a:xfrm flipV="true">
            <a:off x="9153525" y="5294963"/>
            <a:ext cx="0" cy="3630901"/>
          </a:xfrm>
          <a:prstGeom prst="line">
            <a:avLst/>
          </a:prstGeom>
          <a:ln cap="flat" w="28575">
            <a:solidFill>
              <a:srgbClr val="31496A"/>
            </a:solidFill>
            <a:prstDash val="lgDash"/>
            <a:headEnd type="none" len="sm" w="sm"/>
            <a:tailEnd type="none" len="sm" w="sm"/>
          </a:ln>
        </p:spPr>
      </p:sp>
      <p:sp>
        <p:nvSpPr>
          <p:cNvPr name="Freeform 6" id="6"/>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7" id="7"/>
          <p:cNvSpPr/>
          <p:nvPr/>
        </p:nvSpPr>
        <p:spPr>
          <a:xfrm flipH="false" flipV="false" rot="0">
            <a:off x="14724076" y="-971412"/>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8" id="8"/>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560299" y="3570343"/>
            <a:ext cx="4642310" cy="1275785"/>
          </a:xfrm>
          <a:custGeom>
            <a:avLst/>
            <a:gdLst/>
            <a:ahLst/>
            <a:cxnLst/>
            <a:rect r="r" b="b" t="t" l="l"/>
            <a:pathLst>
              <a:path h="1275785" w="4642310">
                <a:moveTo>
                  <a:pt x="0" y="0"/>
                </a:moveTo>
                <a:lnTo>
                  <a:pt x="4642310" y="0"/>
                </a:lnTo>
                <a:lnTo>
                  <a:pt x="4642310" y="1275785"/>
                </a:lnTo>
                <a:lnTo>
                  <a:pt x="0" y="1275785"/>
                </a:lnTo>
                <a:lnTo>
                  <a:pt x="0" y="0"/>
                </a:lnTo>
                <a:close/>
              </a:path>
            </a:pathLst>
          </a:custGeom>
          <a:blipFill>
            <a:blip r:embed="rId6">
              <a:extLst>
                <a:ext uri="{96DAC541-7B7A-43D3-8B79-37D633B846F1}">
                  <asvg:svgBlip xmlns:asvg="http://schemas.microsoft.com/office/drawing/2016/SVG/main" r:embed="rId7"/>
                </a:ext>
              </a:extLst>
            </a:blip>
            <a:stretch>
              <a:fillRect l="-20438" t="0" r="-38930" b="-2275"/>
            </a:stretch>
          </a:blipFill>
        </p:spPr>
      </p:sp>
      <p:sp>
        <p:nvSpPr>
          <p:cNvPr name="TextBox 10" id="10"/>
          <p:cNvSpPr txBox="true"/>
          <p:nvPr/>
        </p:nvSpPr>
        <p:spPr>
          <a:xfrm rot="0">
            <a:off x="2560299" y="5381625"/>
            <a:ext cx="5778734" cy="4034155"/>
          </a:xfrm>
          <a:prstGeom prst="rect">
            <a:avLst/>
          </a:prstGeom>
        </p:spPr>
        <p:txBody>
          <a:bodyPr anchor="t" rtlCol="false" tIns="0" lIns="0" bIns="0" rIns="0">
            <a:spAutoFit/>
          </a:bodyPr>
          <a:lstStyle/>
          <a:p>
            <a:pPr algn="r" rtl="true" marL="604519" indent="-302260" lvl="1">
              <a:lnSpc>
                <a:spcPts val="3919"/>
              </a:lnSpc>
              <a:buFont typeface="Arial"/>
              <a:buChar char="•"/>
            </a:pPr>
            <a:r>
              <a:rPr lang="he-IL" sz="2799">
                <a:solidFill>
                  <a:srgbClr val="31496A"/>
                </a:solidFill>
                <a:latin typeface="Amazing Slab"/>
                <a:ea typeface="Amazing Slab"/>
                <a:cs typeface="Amazing Slab"/>
                <a:sym typeface="Amazing Slab"/>
                <a:rtl val="true"/>
              </a:rPr>
              <a:t>ההתערבות הרפואית כוללת השגחה וניטור למשך מספר שעות עד ליצוב מצב נשמתי והכרתי.</a:t>
            </a:r>
          </a:p>
          <a:p>
            <a:pPr algn="r" rtl="true" marL="604519" indent="-302260" lvl="1">
              <a:lnSpc>
                <a:spcPts val="3919"/>
              </a:lnSpc>
              <a:buFont typeface="Arial"/>
              <a:buChar char="•"/>
            </a:pPr>
            <a:r>
              <a:rPr lang="he-IL" sz="2799">
                <a:solidFill>
                  <a:srgbClr val="31496A"/>
                </a:solidFill>
                <a:latin typeface="Amazing Slab"/>
                <a:ea typeface="Amazing Slab"/>
                <a:cs typeface="Amazing Slab"/>
                <a:sym typeface="Amazing Slab"/>
                <a:rtl val="true"/>
              </a:rPr>
              <a:t>במידה ונראה הדרדרות יצטרכו הרופאים לתת אנטידוט כדי לאזן את רמות הרעלים בדם.</a:t>
            </a:r>
          </a:p>
          <a:p>
            <a:pPr algn="r" rtl="true" marL="604519" indent="-302260" lvl="1">
              <a:lnSpc>
                <a:spcPts val="3919"/>
              </a:lnSpc>
              <a:buFont typeface="Arial"/>
              <a:buChar char="•"/>
            </a:pPr>
          </a:p>
          <a:p>
            <a:pPr algn="r" rtl="true" marL="604519" indent="-302260" lvl="1">
              <a:lnSpc>
                <a:spcPts val="3919"/>
              </a:lnSpc>
              <a:buFont typeface="Arial"/>
              <a:buChar char="•"/>
            </a:pPr>
          </a:p>
        </p:txBody>
      </p:sp>
      <p:sp>
        <p:nvSpPr>
          <p:cNvPr name="TextBox 11" id="11"/>
          <p:cNvSpPr txBox="true"/>
          <p:nvPr/>
        </p:nvSpPr>
        <p:spPr>
          <a:xfrm rot="0">
            <a:off x="572503" y="3548828"/>
            <a:ext cx="8258407"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התערבות רפואית</a:t>
            </a:r>
          </a:p>
        </p:txBody>
      </p:sp>
      <p:sp>
        <p:nvSpPr>
          <p:cNvPr name="Freeform 12" id="12"/>
          <p:cNvSpPr/>
          <p:nvPr/>
        </p:nvSpPr>
        <p:spPr>
          <a:xfrm flipH="false" flipV="false" rot="0">
            <a:off x="9623370" y="3582545"/>
            <a:ext cx="6185230" cy="1290135"/>
          </a:xfrm>
          <a:custGeom>
            <a:avLst/>
            <a:gdLst/>
            <a:ahLst/>
            <a:cxnLst/>
            <a:rect r="r" b="b" t="t" l="l"/>
            <a:pathLst>
              <a:path h="1290135" w="6185230">
                <a:moveTo>
                  <a:pt x="0" y="0"/>
                </a:moveTo>
                <a:lnTo>
                  <a:pt x="6185229" y="0"/>
                </a:lnTo>
                <a:lnTo>
                  <a:pt x="6185229" y="1290135"/>
                </a:lnTo>
                <a:lnTo>
                  <a:pt x="0" y="1290135"/>
                </a:lnTo>
                <a:lnTo>
                  <a:pt x="0" y="0"/>
                </a:lnTo>
                <a:close/>
              </a:path>
            </a:pathLst>
          </a:custGeom>
          <a:blipFill>
            <a:blip r:embed="rId6">
              <a:extLst>
                <a:ext uri="{96DAC541-7B7A-43D3-8B79-37D633B846F1}">
                  <asvg:svgBlip xmlns:asvg="http://schemas.microsoft.com/office/drawing/2016/SVG/main" r:embed="rId7"/>
                </a:ext>
              </a:extLst>
            </a:blip>
            <a:stretch>
              <a:fillRect l="-4782" t="0" r="-13486" b="0"/>
            </a:stretch>
          </a:blipFill>
        </p:spPr>
      </p:sp>
      <p:sp>
        <p:nvSpPr>
          <p:cNvPr name="TextBox 13" id="13"/>
          <p:cNvSpPr txBox="true"/>
          <p:nvPr/>
        </p:nvSpPr>
        <p:spPr>
          <a:xfrm rot="0">
            <a:off x="8568384" y="3529450"/>
            <a:ext cx="8271396" cy="1138495"/>
          </a:xfrm>
          <a:prstGeom prst="rect">
            <a:avLst/>
          </a:prstGeom>
        </p:spPr>
        <p:txBody>
          <a:bodyPr anchor="t" rtlCol="false" tIns="0" lIns="0" bIns="0" rIns="0">
            <a:spAutoFit/>
          </a:bodyPr>
          <a:lstStyle/>
          <a:p>
            <a:pPr algn="ctr" rtl="true">
              <a:lnSpc>
                <a:spcPts val="7767"/>
              </a:lnSpc>
            </a:pPr>
            <a:r>
              <a:rPr lang="he-IL" sz="6068">
                <a:solidFill>
                  <a:srgbClr val="31496A"/>
                </a:solidFill>
                <a:latin typeface="Amazing Slab Bold"/>
                <a:ea typeface="Amazing Slab Bold"/>
                <a:cs typeface="Amazing Slab Bold"/>
                <a:sym typeface="Amazing Slab Bold"/>
                <a:rtl val="true"/>
              </a:rPr>
              <a:t>התערבות סיעודית</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444" r="0" b="-10444"/>
            </a:stretch>
          </a:blipFill>
        </p:spPr>
      </p:sp>
      <p:sp>
        <p:nvSpPr>
          <p:cNvPr name="TextBox 3" id="3"/>
          <p:cNvSpPr txBox="true"/>
          <p:nvPr/>
        </p:nvSpPr>
        <p:spPr>
          <a:xfrm rot="0">
            <a:off x="4438541" y="1407993"/>
            <a:ext cx="9410919" cy="1198163"/>
          </a:xfrm>
          <a:prstGeom prst="rect">
            <a:avLst/>
          </a:prstGeom>
        </p:spPr>
        <p:txBody>
          <a:bodyPr anchor="t" rtlCol="false" tIns="0" lIns="0" bIns="0" rIns="0">
            <a:spAutoFit/>
          </a:bodyPr>
          <a:lstStyle/>
          <a:p>
            <a:pPr algn="ctr" rtl="true">
              <a:lnSpc>
                <a:spcPts val="9813"/>
              </a:lnSpc>
            </a:pPr>
            <a:r>
              <a:rPr lang="he-IL" sz="7009">
                <a:solidFill>
                  <a:srgbClr val="31496A"/>
                </a:solidFill>
                <a:latin typeface="Carollo Playscript"/>
                <a:ea typeface="Carollo Playscript"/>
                <a:cs typeface="Carollo Playscript"/>
                <a:sym typeface="Carollo Playscript"/>
                <a:rtl val="true"/>
              </a:rPr>
              <a:t>בעיות סיעודיות:</a:t>
            </a:r>
          </a:p>
        </p:txBody>
      </p:sp>
      <p:sp>
        <p:nvSpPr>
          <p:cNvPr name="TextBox 4" id="4"/>
          <p:cNvSpPr txBox="true"/>
          <p:nvPr/>
        </p:nvSpPr>
        <p:spPr>
          <a:xfrm rot="0">
            <a:off x="3793331" y="3050495"/>
            <a:ext cx="10701338" cy="6015235"/>
          </a:xfrm>
          <a:prstGeom prst="rect">
            <a:avLst/>
          </a:prstGeom>
        </p:spPr>
        <p:txBody>
          <a:bodyPr anchor="t" rtlCol="false" tIns="0" lIns="0" bIns="0" rIns="0">
            <a:spAutoFit/>
          </a:bodyPr>
          <a:lstStyle/>
          <a:p>
            <a:pPr algn="r" rtl="true">
              <a:lnSpc>
                <a:spcPts val="3926"/>
              </a:lnSpc>
            </a:pPr>
            <a:r>
              <a:rPr lang="he-IL" sz="2804">
                <a:solidFill>
                  <a:srgbClr val="31496A"/>
                </a:solidFill>
                <a:latin typeface="Amazing Slab"/>
                <a:ea typeface="Amazing Slab"/>
                <a:cs typeface="Amazing Slab"/>
                <a:sym typeface="Amazing Slab"/>
                <a:rtl val="true"/>
              </a:rPr>
              <a:t>סיכון לנפילות- הקפדנו על דפנות מיטה מורמות. כשהמטופל רצה ללכת לשירותים ולא היה מספיק יציב הבאנו לו בקבוק לשתן כדי למנוע ממנו ירידה מהמיטה.</a:t>
            </a:r>
          </a:p>
          <a:p>
            <a:pPr algn="l">
              <a:lnSpc>
                <a:spcPts val="3926"/>
              </a:lnSpc>
            </a:pPr>
          </a:p>
          <a:p>
            <a:pPr algn="r" rtl="true">
              <a:lnSpc>
                <a:spcPts val="3926"/>
              </a:lnSpc>
            </a:pPr>
            <a:r>
              <a:rPr lang="he-IL" sz="2804">
                <a:solidFill>
                  <a:srgbClr val="31496A"/>
                </a:solidFill>
                <a:latin typeface="Amazing Slab"/>
                <a:ea typeface="Amazing Slab"/>
                <a:cs typeface="Amazing Slab"/>
                <a:sym typeface="Amazing Slab"/>
                <a:rtl val="true"/>
              </a:rPr>
              <a:t>דיכאון וחרדה- בטווח הארוך האדם עלול לסבול מתסמיני גמילה של דיכאון וחרדה ולכן ערבנו את עוס בית החולים כדי שתערב את הגורמים הממוהים עליו מטעם הרווחה.</a:t>
            </a:r>
          </a:p>
          <a:p>
            <a:pPr algn="r" rtl="true">
              <a:lnSpc>
                <a:spcPts val="3926"/>
              </a:lnSpc>
            </a:pPr>
          </a:p>
          <a:p>
            <a:pPr algn="r" rtl="true">
              <a:lnSpc>
                <a:spcPts val="3926"/>
              </a:lnSpc>
            </a:pPr>
            <a:r>
              <a:rPr lang="he-IL" sz="2804">
                <a:solidFill>
                  <a:srgbClr val="31496A"/>
                </a:solidFill>
                <a:latin typeface="Amazing Slab"/>
                <a:ea typeface="Amazing Slab"/>
                <a:cs typeface="Amazing Slab"/>
                <a:sym typeface="Amazing Slab"/>
                <a:rtl val="true"/>
              </a:rPr>
              <a:t>סיכון להתמכרות לאלכוהול- בעקבות מצבו הנפשי הלא יציב של המטופל יש חשש שבטווח הארוך הוא יתמכר לאלכוהול. לכן הסברנו לו את הסכנות שבעינין ואף המלצנו לו לפנות לתוכנית לגמילה מהתמכרויות.</a:t>
            </a:r>
          </a:p>
          <a:p>
            <a:pPr algn="r" rtl="true">
              <a:lnSpc>
                <a:spcPts val="3926"/>
              </a:lnSpc>
            </a:pPr>
          </a:p>
        </p:txBody>
      </p:sp>
      <p:sp>
        <p:nvSpPr>
          <p:cNvPr name="Freeform 5" id="5"/>
          <p:cNvSpPr/>
          <p:nvPr/>
        </p:nvSpPr>
        <p:spPr>
          <a:xfrm flipH="false" flipV="false" rot="-10800000">
            <a:off x="-98510" y="-110684"/>
            <a:ext cx="3563924" cy="3304054"/>
          </a:xfrm>
          <a:custGeom>
            <a:avLst/>
            <a:gdLst/>
            <a:ahLst/>
            <a:cxnLst/>
            <a:rect r="r" b="b" t="t" l="l"/>
            <a:pathLst>
              <a:path h="3304054" w="3563924">
                <a:moveTo>
                  <a:pt x="0" y="0"/>
                </a:moveTo>
                <a:lnTo>
                  <a:pt x="3563924" y="0"/>
                </a:lnTo>
                <a:lnTo>
                  <a:pt x="3563924" y="3304054"/>
                </a:lnTo>
                <a:lnTo>
                  <a:pt x="0" y="3304054"/>
                </a:lnTo>
                <a:lnTo>
                  <a:pt x="0" y="0"/>
                </a:lnTo>
                <a:close/>
              </a:path>
            </a:pathLst>
          </a:custGeom>
          <a:blipFill>
            <a:blip r:embed="rId3"/>
            <a:stretch>
              <a:fillRect l="0" t="0" r="0" b="0"/>
            </a:stretch>
          </a:blipFill>
        </p:spPr>
      </p:sp>
      <p:sp>
        <p:nvSpPr>
          <p:cNvPr name="Freeform 6" id="6"/>
          <p:cNvSpPr/>
          <p:nvPr/>
        </p:nvSpPr>
        <p:spPr>
          <a:xfrm flipH="false" flipV="false" rot="0">
            <a:off x="14881975" y="7165635"/>
            <a:ext cx="3563924" cy="3304054"/>
          </a:xfrm>
          <a:custGeom>
            <a:avLst/>
            <a:gdLst/>
            <a:ahLst/>
            <a:cxnLst/>
            <a:rect r="r" b="b" t="t" l="l"/>
            <a:pathLst>
              <a:path h="3304054" w="3563924">
                <a:moveTo>
                  <a:pt x="0" y="0"/>
                </a:moveTo>
                <a:lnTo>
                  <a:pt x="3563924" y="0"/>
                </a:lnTo>
                <a:lnTo>
                  <a:pt x="3563924" y="3304055"/>
                </a:lnTo>
                <a:lnTo>
                  <a:pt x="0" y="3304055"/>
                </a:lnTo>
                <a:lnTo>
                  <a:pt x="0" y="0"/>
                </a:lnTo>
                <a:close/>
              </a:path>
            </a:pathLst>
          </a:custGeom>
          <a:blipFill>
            <a:blip r:embed="rId3"/>
            <a:stretch>
              <a:fillRect l="0" t="0" r="0" b="0"/>
            </a:stretch>
          </a:blipFill>
        </p:spPr>
      </p:sp>
      <p:sp>
        <p:nvSpPr>
          <p:cNvPr name="Freeform 7" id="7"/>
          <p:cNvSpPr/>
          <p:nvPr/>
        </p:nvSpPr>
        <p:spPr>
          <a:xfrm flipH="false" flipV="false" rot="0">
            <a:off x="15808599" y="5766005"/>
            <a:ext cx="2062363" cy="2215429"/>
          </a:xfrm>
          <a:custGeom>
            <a:avLst/>
            <a:gdLst/>
            <a:ahLst/>
            <a:cxnLst/>
            <a:rect r="r" b="b" t="t" l="l"/>
            <a:pathLst>
              <a:path h="2215429" w="2062363">
                <a:moveTo>
                  <a:pt x="0" y="0"/>
                </a:moveTo>
                <a:lnTo>
                  <a:pt x="2062363" y="0"/>
                </a:lnTo>
                <a:lnTo>
                  <a:pt x="2062363" y="2215429"/>
                </a:lnTo>
                <a:lnTo>
                  <a:pt x="0" y="2215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DAGLkBzNjj8</dc:identifier>
  <dcterms:modified xsi:type="dcterms:W3CDTF">2011-08-01T06:04:30Z</dcterms:modified>
  <cp:revision>1</cp:revision>
  <dc:title>דיון קליני ברפואה דחופה</dc:title>
</cp:coreProperties>
</file>