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embeddedFontLst>
    <p:embeddedFont>
      <p:font typeface="Varela Round" panose="00000500000000000000" pitchFamily="2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4ix6+L1Isl4vRHbTuEGUDqHOS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B2581F-9B49-47F6-B856-020B7C09D275}">
  <a:tblStyle styleId="{0AB2581F-9B49-47F6-B856-020B7C09D27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5213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3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37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43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565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21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768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7316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800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69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644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80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8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687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597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103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092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866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33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70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15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725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84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21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85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98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515273" y="1185681"/>
            <a:ext cx="1116145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  <a:defRPr sz="3200" b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1116145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31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31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31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/>
          <p:nvPr/>
        </p:nvSpPr>
        <p:spPr>
          <a:xfrm>
            <a:off x="212944" y="1396872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ctrTitle"/>
          </p:nvPr>
        </p:nvSpPr>
        <p:spPr>
          <a:xfrm>
            <a:off x="2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  <a:defRPr sz="66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ubTitle" idx="1"/>
          </p:nvPr>
        </p:nvSpPr>
        <p:spPr>
          <a:xfrm>
            <a:off x="2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" name="Google Shape;42;p32"/>
          <p:cNvSpPr/>
          <p:nvPr/>
        </p:nvSpPr>
        <p:spPr>
          <a:xfrm>
            <a:off x="9664805" y="5699024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2"/>
          <p:cNvSpPr/>
          <p:nvPr/>
        </p:nvSpPr>
        <p:spPr>
          <a:xfrm>
            <a:off x="-260562" y="181686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2"/>
          <p:cNvSpPr/>
          <p:nvPr/>
        </p:nvSpPr>
        <p:spPr>
          <a:xfrm>
            <a:off x="-488824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2"/>
          <p:cNvSpPr/>
          <p:nvPr/>
        </p:nvSpPr>
        <p:spPr>
          <a:xfrm>
            <a:off x="9010092" y="6104089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יסה מותאמת אישית">
  <p:cSld name="פריסה מותאמת אישית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/>
            </a:lvl1pPr>
            <a:lvl2pPr marL="0" lvl="1" indent="0" algn="l" rtl="1">
              <a:spcBef>
                <a:spcPts val="0"/>
              </a:spcBef>
              <a:buNone/>
              <a:defRPr/>
            </a:lvl2pPr>
            <a:lvl3pPr marL="0" lvl="2" indent="0" algn="l" rtl="1">
              <a:spcBef>
                <a:spcPts val="0"/>
              </a:spcBef>
              <a:buNone/>
              <a:defRPr/>
            </a:lvl3pPr>
            <a:lvl4pPr marL="0" lvl="3" indent="0" algn="l" rtl="1">
              <a:spcBef>
                <a:spcPts val="0"/>
              </a:spcBef>
              <a:buNone/>
              <a:defRPr/>
            </a:lvl4pPr>
            <a:lvl5pPr marL="0" lvl="4" indent="0" algn="l" rtl="1">
              <a:spcBef>
                <a:spcPts val="0"/>
              </a:spcBef>
              <a:buNone/>
              <a:defRPr/>
            </a:lvl5pPr>
            <a:lvl6pPr marL="0" lvl="5" indent="0" algn="l" rtl="1">
              <a:spcBef>
                <a:spcPts val="0"/>
              </a:spcBef>
              <a:buNone/>
              <a:defRPr/>
            </a:lvl6pPr>
            <a:lvl7pPr marL="0" lvl="6" indent="0" algn="l" rtl="1">
              <a:spcBef>
                <a:spcPts val="0"/>
              </a:spcBef>
              <a:buNone/>
              <a:defRPr/>
            </a:lvl7pPr>
            <a:lvl8pPr marL="0" lvl="7" indent="0" algn="l" rtl="1">
              <a:spcBef>
                <a:spcPts val="0"/>
              </a:spcBef>
              <a:buNone/>
              <a:defRPr/>
            </a:lvl8pPr>
            <a:lvl9pPr marL="0" lvl="8" indent="0" algn="l" rtl="1">
              <a:spcBef>
                <a:spcPts val="0"/>
              </a:spcBef>
              <a:buNone/>
              <a:defRPr/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570376" y="489487"/>
            <a:ext cx="111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מה נלמד היום </a:t>
            </a:r>
            <a:endParaRPr/>
          </a:p>
        </p:txBody>
      </p:sp>
      <p:sp>
        <p:nvSpPr>
          <p:cNvPr id="137" name="Google Shape;137;p3"/>
          <p:cNvSpPr txBox="1">
            <a:spLocks noGrp="1"/>
          </p:cNvSpPr>
          <p:nvPr>
            <p:ph type="body" idx="2"/>
          </p:nvPr>
        </p:nvSpPr>
        <p:spPr>
          <a:xfrm>
            <a:off x="-976955" y="1624267"/>
            <a:ext cx="11268755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sz="2800" b="1">
                <a:solidFill>
                  <a:schemeClr val="dk1"/>
                </a:solidFill>
              </a:rPr>
              <a:t>הכרת המושג גבול</a:t>
            </a:r>
            <a:endParaRPr/>
          </a:p>
          <a:p>
            <a:pPr marL="228600" lvl="0" indent="-2286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sz="2800" b="1">
                <a:solidFill>
                  <a:schemeClr val="dk1"/>
                </a:solidFill>
              </a:rPr>
              <a:t>סוגי גבולות של ישראל</a:t>
            </a:r>
            <a:endParaRPr/>
          </a:p>
          <a:p>
            <a:pPr marL="228600" lvl="0" indent="-2286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sz="2800" b="1">
                <a:solidFill>
                  <a:schemeClr val="dk1"/>
                </a:solidFill>
              </a:rPr>
              <a:t>יתרונות וחסרונות של סוגי הגבולות</a:t>
            </a:r>
            <a:endParaRPr/>
          </a:p>
          <a:p>
            <a:pPr marL="228600" lvl="0" indent="-2286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x-none" sz="2800" b="1">
                <a:solidFill>
                  <a:schemeClr val="dk1"/>
                </a:solidFill>
              </a:rPr>
              <a:t>שינויי גבולות ישראל מאז תכנית החלוקה ועד היום</a:t>
            </a:r>
            <a:endParaRPr/>
          </a:p>
          <a:p>
            <a:pPr marL="228600" lvl="0" indent="-5080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2800" b="1"/>
          </a:p>
          <a:p>
            <a:pPr marL="228600" lvl="0" indent="-5080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2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9663" y="933095"/>
            <a:ext cx="2006768" cy="539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087310">
            <a:off x="2140558" y="355496"/>
            <a:ext cx="1026124" cy="71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1691" y="1088463"/>
            <a:ext cx="4154829" cy="516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4335" y="1091049"/>
            <a:ext cx="1846772" cy="21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/>
          <p:nvPr/>
        </p:nvSpPr>
        <p:spPr>
          <a:xfrm>
            <a:off x="7323989" y="1669478"/>
            <a:ext cx="4143294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גבול זמני.</a:t>
            </a:r>
            <a:endParaRPr/>
          </a:p>
          <a:p>
            <a:pPr marL="342900" marR="0" lvl="0" indent="-1651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מלאכותי – לא עובר לאורך נהר, והמשך רמת הגולן לתוך סוריה.</a:t>
            </a:r>
            <a:endParaRPr/>
          </a:p>
        </p:txBody>
      </p:sp>
      <p:sp>
        <p:nvSpPr>
          <p:cNvPr id="237" name="Google Shape;237;p12"/>
          <p:cNvSpPr/>
          <p:nvPr/>
        </p:nvSpPr>
        <p:spPr>
          <a:xfrm>
            <a:off x="5692693" y="3244334"/>
            <a:ext cx="8050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מצריים</a:t>
            </a:r>
            <a:endParaRPr/>
          </a:p>
        </p:txBody>
      </p:sp>
      <p:sp>
        <p:nvSpPr>
          <p:cNvPr id="238" name="Google Shape;238;p12"/>
          <p:cNvSpPr txBox="1"/>
          <p:nvPr/>
        </p:nvSpPr>
        <p:spPr>
          <a:xfrm>
            <a:off x="2942902" y="224805"/>
            <a:ext cx="77219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סוריה</a:t>
            </a:r>
            <a:endParaRPr/>
          </a:p>
        </p:txBody>
      </p:sp>
      <p:pic>
        <p:nvPicPr>
          <p:cNvPr id="239" name="Google Shape;23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56807" y="6297743"/>
            <a:ext cx="6657409" cy="77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4" y="31257"/>
            <a:ext cx="5142016" cy="690987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4691547" y="194529"/>
            <a:ext cx="6984453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ירדן</a:t>
            </a:r>
            <a:endParaRPr/>
          </a:p>
        </p:txBody>
      </p:sp>
      <p:sp>
        <p:nvSpPr>
          <p:cNvPr id="246" name="Google Shape;246;p13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4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2510" y="1172561"/>
            <a:ext cx="1991159" cy="534851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4"/>
          <p:cNvSpPr txBox="1"/>
          <p:nvPr/>
        </p:nvSpPr>
        <p:spPr>
          <a:xfrm>
            <a:off x="2591413" y="282224"/>
            <a:ext cx="64018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ירדן</a:t>
            </a:r>
            <a:endParaRPr/>
          </a:p>
        </p:txBody>
      </p:sp>
      <p:pic>
        <p:nvPicPr>
          <p:cNvPr id="253" name="Google Shape;2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65901">
            <a:off x="2306794" y="862330"/>
            <a:ext cx="902286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7263" y="1104379"/>
            <a:ext cx="3311696" cy="523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067">
            <a:off x="5072868" y="2587456"/>
            <a:ext cx="1044693" cy="134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4"/>
          <p:cNvSpPr txBox="1"/>
          <p:nvPr/>
        </p:nvSpPr>
        <p:spPr>
          <a:xfrm>
            <a:off x="7184019" y="1451777"/>
            <a:ext cx="4260916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לאורך הירמוך וצפון בקעת הירדן.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גבול מוסכם ברובו.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לאורך תוואי טבעי – נחל ירמוך ונחל ירדן בחלק הצפוני של בקעת הירדן.</a:t>
            </a:r>
            <a:endParaRPr/>
          </a:p>
        </p:txBody>
      </p:sp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0317" y="6401433"/>
            <a:ext cx="4503254" cy="523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243" y="964810"/>
            <a:ext cx="1939776" cy="503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5093" y="973705"/>
            <a:ext cx="3959942" cy="52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2107" y="1454852"/>
            <a:ext cx="902286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3820" y="2341884"/>
            <a:ext cx="902286" cy="11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5"/>
          <p:cNvSpPr/>
          <p:nvPr/>
        </p:nvSpPr>
        <p:spPr>
          <a:xfrm>
            <a:off x="2644528" y="142708"/>
            <a:ext cx="75031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- ירדן</a:t>
            </a:r>
            <a:endParaRPr/>
          </a:p>
        </p:txBody>
      </p:sp>
      <p:sp>
        <p:nvSpPr>
          <p:cNvPr id="267" name="Google Shape;267;p15"/>
          <p:cNvSpPr txBox="1"/>
          <p:nvPr/>
        </p:nvSpPr>
        <p:spPr>
          <a:xfrm>
            <a:off x="3997845" y="320511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7235035" y="1282046"/>
            <a:ext cx="4681239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לאורך החלק המרכזי והדרומי של בקעת הירדן.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גבול זמני  </a:t>
            </a:r>
            <a:b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(מותנה  בהסדר  בין  ישראל  לבין  הרשות  הפלסטינאית).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לאורך תוואי טבעי – נחל הירדן.</a:t>
            </a:r>
            <a:endParaRPr/>
          </a:p>
        </p:txBody>
      </p:sp>
      <p:pic>
        <p:nvPicPr>
          <p:cNvPr id="269" name="Google Shape;26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" y="6285582"/>
            <a:ext cx="6657409" cy="77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4644046" y="194529"/>
            <a:ext cx="7031954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ירדן</a:t>
            </a:r>
            <a:endParaRPr/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4987636" cy="6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4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257" y="869371"/>
            <a:ext cx="1857708" cy="499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4449" y="980388"/>
            <a:ext cx="4055216" cy="529593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7"/>
          <p:cNvSpPr/>
          <p:nvPr/>
        </p:nvSpPr>
        <p:spPr>
          <a:xfrm>
            <a:off x="3668228" y="120410"/>
            <a:ext cx="60928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- ירדן</a:t>
            </a:r>
            <a:endParaRPr/>
          </a:p>
        </p:txBody>
      </p:sp>
      <p:pic>
        <p:nvPicPr>
          <p:cNvPr id="284" name="Google Shape;28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811943">
            <a:off x="5038127" y="2682593"/>
            <a:ext cx="902286" cy="115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784629">
            <a:off x="2027503" y="2692114"/>
            <a:ext cx="902286" cy="11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7"/>
          <p:cNvSpPr txBox="1"/>
          <p:nvPr/>
        </p:nvSpPr>
        <p:spPr>
          <a:xfrm>
            <a:off x="6599557" y="1168924"/>
            <a:ext cx="492079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לאורך ים המלח.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החלק הצפוני גבול זמני והחלק הדרומי גבול מוסכם.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לאורך תוואי טבעי אמצע ים המלח.</a:t>
            </a:r>
            <a:endParaRPr/>
          </a:p>
        </p:txBody>
      </p:sp>
      <p:sp>
        <p:nvSpPr>
          <p:cNvPr id="287" name="Google Shape;287;p17"/>
          <p:cNvSpPr/>
          <p:nvPr/>
        </p:nvSpPr>
        <p:spPr>
          <a:xfrm>
            <a:off x="335487" y="6305306"/>
            <a:ext cx="60928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מימין לקוחה  מתוך אטלס אוניברסיטאי עמוד ,32 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השמאלית מתוך הספר מפות מגלות עולם עמוד 13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" y="36298"/>
            <a:ext cx="4975761" cy="692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8"/>
          <p:cNvSpPr txBox="1">
            <a:spLocks noGrp="1"/>
          </p:cNvSpPr>
          <p:nvPr>
            <p:ph type="title"/>
          </p:nvPr>
        </p:nvSpPr>
        <p:spPr>
          <a:xfrm>
            <a:off x="5119059" y="194529"/>
            <a:ext cx="6556941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ירדן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4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842" y="367774"/>
            <a:ext cx="2108430" cy="566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4403" y="815823"/>
            <a:ext cx="4109269" cy="530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2498" y="2164342"/>
            <a:ext cx="1469263" cy="14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7058" y="4266884"/>
            <a:ext cx="1469263" cy="145707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9"/>
          <p:cNvSpPr txBox="1"/>
          <p:nvPr/>
        </p:nvSpPr>
        <p:spPr>
          <a:xfrm>
            <a:off x="2531272" y="98181"/>
            <a:ext cx="92498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ירדן</a:t>
            </a:r>
            <a:endParaRPr/>
          </a:p>
        </p:txBody>
      </p:sp>
      <p:sp>
        <p:nvSpPr>
          <p:cNvPr id="304" name="Google Shape;304;p19"/>
          <p:cNvSpPr txBox="1"/>
          <p:nvPr/>
        </p:nvSpPr>
        <p:spPr>
          <a:xfrm>
            <a:off x="7268860" y="1338606"/>
            <a:ext cx="4242062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לאורך עמק הערבה.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גבול מוסכם.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לאורך תוואי טבעי – במקום הנמוך בעמק הערבה.</a:t>
            </a: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244847" y="6300889"/>
            <a:ext cx="60928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מימין לקוחה  מתוך אטלס אוניברסיטאי עמוד 3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השמאלית מתוך הספר מפות מגלות עולם עמוד 13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20"/>
          <p:cNvGraphicFramePr/>
          <p:nvPr/>
        </p:nvGraphicFramePr>
        <p:xfrm>
          <a:off x="794" y="123068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{0AB2581F-9B49-47F6-B856-020B7C09D275}</a:tableStyleId>
              </a:tblPr>
              <a:tblGrid>
                <a:gridCol w="6717700"/>
                <a:gridCol w="3753900"/>
              </a:tblGrid>
              <a:tr h="5109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800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חסרונות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800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יתרון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1532800"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שינוי בתוואי נחל הירדן כתוצאה משינויים במשטר הזרימה יכולים לגרום לגבול לזוז.</a:t>
                      </a:r>
                      <a:endParaRPr/>
                    </a:p>
                    <a:p>
                      <a:pPr marL="342900" marR="0" lvl="0" indent="-1905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בולט בשטח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1172150"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ירידת מפלס ים המלח והתכווצותו גורמים לתזוזת הגבול.</a:t>
                      </a:r>
                      <a:endParaRPr/>
                    </a:p>
                    <a:p>
                      <a:pPr marL="342900" marR="0" lvl="0" indent="-1905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לרוב מקובל על שתי המדינות</a:t>
                      </a: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</a:tr>
              <a:tr h="811475"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אפשרות למחלוקת על השימוש במי הנהר</a:t>
                      </a: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19050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</a:tr>
              <a:tr h="1532800">
                <a:tc>
                  <a:txBody>
                    <a:bodyPr/>
                    <a:lstStyle/>
                    <a:p>
                      <a:pPr marL="342900" marR="0" lvl="0" indent="-3429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מניפות סחף שיורדות מהרי אדום אל עמק הערבה עלולות להזיז את הגבול מערבה.</a:t>
                      </a:r>
                      <a:endParaRPr/>
                    </a:p>
                    <a:p>
                      <a:pPr marL="342900" marR="0" lvl="0" indent="-19050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19050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sp>
        <p:nvSpPr>
          <p:cNvPr id="311" name="Google Shape;311;p20"/>
          <p:cNvSpPr txBox="1">
            <a:spLocks noGrp="1"/>
          </p:cNvSpPr>
          <p:nvPr>
            <p:ph type="title"/>
          </p:nvPr>
        </p:nvSpPr>
        <p:spPr>
          <a:xfrm>
            <a:off x="558935" y="274638"/>
            <a:ext cx="11632273" cy="10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770"/>
              <a:buFont typeface="Varela Round"/>
              <a:buNone/>
            </a:pPr>
            <a:r>
              <a:rPr lang="x-none" sz="477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חסרונות ויתרונות  גבול טבעי</a:t>
            </a:r>
            <a:r>
              <a:rPr lang="x-none" sz="3959"/>
              <a:t/>
            </a:r>
            <a:br>
              <a:rPr lang="x-none" sz="3959"/>
            </a:br>
            <a:endParaRPr sz="3959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1621" y="1026567"/>
            <a:ext cx="5591990" cy="372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06" y="1611570"/>
            <a:ext cx="5454265" cy="524643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2871039" y="-127256"/>
            <a:ext cx="708350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arela Round"/>
              <a:buNone/>
            </a:pPr>
            <a:r>
              <a:rPr lang="x-none" sz="3200" b="1">
                <a:latin typeface="Varela Round"/>
                <a:ea typeface="Varela Round"/>
                <a:cs typeface="Varela Round"/>
                <a:sym typeface="Varela Round"/>
              </a:rPr>
              <a:t>ירידת מפלס ים המלח מזיזה את הגבול  </a:t>
            </a:r>
            <a:endParaRPr/>
          </a:p>
        </p:txBody>
      </p:sp>
      <p:sp>
        <p:nvSpPr>
          <p:cNvPr id="319" name="Google Shape;319;p21"/>
          <p:cNvSpPr/>
          <p:nvPr/>
        </p:nvSpPr>
        <p:spPr>
          <a:xfrm>
            <a:off x="143906" y="814411"/>
            <a:ext cx="58014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השוואת מראות ים המלח מהחלל: 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משמאל לימין 1972, 1989, 2011</a:t>
            </a:r>
            <a:endParaRPr/>
          </a:p>
        </p:txBody>
      </p:sp>
      <p:sp>
        <p:nvSpPr>
          <p:cNvPr id="320" name="Google Shape;320;p21"/>
          <p:cNvSpPr txBox="1"/>
          <p:nvPr/>
        </p:nvSpPr>
        <p:spPr>
          <a:xfrm>
            <a:off x="6061621" y="4753104"/>
            <a:ext cx="40470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התמונות לקוחות מתוך אתר ויקיפדיה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4608421" y="64041"/>
            <a:ext cx="6537910" cy="50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x-none" sz="2800">
                <a:solidFill>
                  <a:schemeClr val="dk1"/>
                </a:solidFill>
              </a:rPr>
              <a:t>ישראל גובלת בצפון עם לבנון </a:t>
            </a:r>
            <a:endParaRPr/>
          </a:p>
        </p:txBody>
      </p:sp>
      <p:pic>
        <p:nvPicPr>
          <p:cNvPr id="143" name="Google Shape;143;p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56715" y="1083696"/>
            <a:ext cx="1972106" cy="529733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1146883" y="6474590"/>
            <a:ext cx="46800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המפות לקוחות מתוך האתר של מטח</a:t>
            </a:r>
            <a:endParaRPr/>
          </a:p>
        </p:txBody>
      </p:sp>
      <p:sp>
        <p:nvSpPr>
          <p:cNvPr id="145" name="Google Shape;145;p4"/>
          <p:cNvSpPr/>
          <p:nvPr/>
        </p:nvSpPr>
        <p:spPr>
          <a:xfrm>
            <a:off x="8821023" y="1083696"/>
            <a:ext cx="33701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גובלת בצפון מזרח עם סוריה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8821026" y="2719890"/>
            <a:ext cx="297196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גובלת במזרח עם ירדן</a:t>
            </a: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376325" y="3937509"/>
            <a:ext cx="383630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גובלת במערב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עם מצרים</a:t>
            </a:r>
            <a:endParaRPr/>
          </a:p>
        </p:txBody>
      </p:sp>
      <p:sp>
        <p:nvSpPr>
          <p:cNvPr id="148" name="Google Shape;148;p4"/>
          <p:cNvSpPr/>
          <p:nvPr/>
        </p:nvSpPr>
        <p:spPr>
          <a:xfrm>
            <a:off x="399001" y="1479422"/>
            <a:ext cx="461361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ישראל גובלת במערב עם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הים התיכון</a:t>
            </a:r>
            <a:endParaRPr/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153192">
            <a:off x="7938008" y="1106342"/>
            <a:ext cx="820207" cy="47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718514">
            <a:off x="7619597" y="2352325"/>
            <a:ext cx="1049014" cy="83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42988">
            <a:off x="4891946" y="1779507"/>
            <a:ext cx="1182727" cy="6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978239">
            <a:off x="4459522" y="4479625"/>
            <a:ext cx="1562862" cy="79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6958744" y="375126"/>
            <a:ext cx="515372" cy="80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0251" y="862107"/>
            <a:ext cx="4404930" cy="41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91" y="967698"/>
            <a:ext cx="6339611" cy="394453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2"/>
          <p:cNvSpPr txBox="1">
            <a:spLocks noGrp="1"/>
          </p:cNvSpPr>
          <p:nvPr>
            <p:ph type="title"/>
          </p:nvPr>
        </p:nvSpPr>
        <p:spPr>
          <a:xfrm>
            <a:off x="624028" y="28364"/>
            <a:ext cx="93833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arela Round"/>
              <a:buNone/>
            </a:pPr>
            <a:r>
              <a:rPr lang="x-none" sz="3200" b="1">
                <a:latin typeface="Varela Round"/>
                <a:ea typeface="Varela Round"/>
                <a:cs typeface="Varela Round"/>
                <a:sym typeface="Varela Round"/>
              </a:rPr>
              <a:t>מניפת סחף  שמתפשטת מערבה מזיזה את הגבול</a:t>
            </a:r>
            <a:endParaRPr/>
          </a:p>
        </p:txBody>
      </p:sp>
      <p:sp>
        <p:nvSpPr>
          <p:cNvPr id="328" name="Google Shape;328;p22"/>
          <p:cNvSpPr txBox="1"/>
          <p:nvPr/>
        </p:nvSpPr>
        <p:spPr>
          <a:xfrm>
            <a:off x="686151" y="5237713"/>
            <a:ext cx="57286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מימין מניפת סחף מתוך אתר ויקיפדיה 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התמונה משמאל הגבול בדרום הערבה מתוך גוגל ארץ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1"/>
            <a:ext cx="4940135" cy="70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 txBox="1">
            <a:spLocks noGrp="1"/>
          </p:cNvSpPr>
          <p:nvPr>
            <p:ph type="title"/>
          </p:nvPr>
        </p:nvSpPr>
        <p:spPr>
          <a:xfrm>
            <a:off x="4940928" y="194529"/>
            <a:ext cx="673507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מצרים</a:t>
            </a:r>
            <a:endParaRPr/>
          </a:p>
        </p:txBody>
      </p:sp>
      <p:sp>
        <p:nvSpPr>
          <p:cNvPr id="335" name="Google Shape;335;p23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4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35552">
            <a:off x="349650" y="3514775"/>
            <a:ext cx="680351" cy="7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8547" y="1028900"/>
            <a:ext cx="2961552" cy="505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35552">
            <a:off x="3829035" y="1707799"/>
            <a:ext cx="1289241" cy="145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194875" y="216817"/>
            <a:ext cx="2267744" cy="609145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4"/>
          <p:cNvSpPr txBox="1"/>
          <p:nvPr/>
        </p:nvSpPr>
        <p:spPr>
          <a:xfrm>
            <a:off x="7231154" y="1244339"/>
            <a:ext cx="450464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– גבול מוסכם.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מלאכותי – קו ישר.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גורם היסטורי – הסכם בין הבריטים לבין העותמאנים.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3741522" y="216817"/>
            <a:ext cx="77308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מצרים</a:t>
            </a:r>
            <a:endParaRPr/>
          </a:p>
        </p:txBody>
      </p:sp>
      <p:sp>
        <p:nvSpPr>
          <p:cNvPr id="346" name="Google Shape;346;p24"/>
          <p:cNvSpPr/>
          <p:nvPr/>
        </p:nvSpPr>
        <p:spPr>
          <a:xfrm>
            <a:off x="501612" y="6281931"/>
            <a:ext cx="60928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מימין לקוחה  מתוך אטלס אוניברסיטאי עמוד 2 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השמאלית מתוך הספר מפות מגלות עולם עמוד 13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320"/>
              <a:buFont typeface="Varela Round"/>
              <a:buNone/>
            </a:pPr>
            <a:r>
              <a:rPr lang="x-none" sz="432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חסרונות ויתרונות  גבול מלאכותי</a:t>
            </a:r>
            <a:endParaRPr/>
          </a:p>
        </p:txBody>
      </p:sp>
      <p:sp>
        <p:nvSpPr>
          <p:cNvPr id="352" name="Google Shape;352;p25"/>
          <p:cNvSpPr/>
          <p:nvPr/>
        </p:nvSpPr>
        <p:spPr>
          <a:xfrm>
            <a:off x="3048795" y="2274839"/>
            <a:ext cx="60928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יתרון: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חסרונות:</a:t>
            </a:r>
            <a:endParaRPr/>
          </a:p>
        </p:txBody>
      </p:sp>
      <p:graphicFrame>
        <p:nvGraphicFramePr>
          <p:cNvPr id="353" name="Google Shape;353;p25"/>
          <p:cNvGraphicFramePr/>
          <p:nvPr/>
        </p:nvGraphicFramePr>
        <p:xfrm>
          <a:off x="610316" y="149102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{0AB2581F-9B49-47F6-B856-020B7C09D275}</a:tableStyleId>
              </a:tblPr>
              <a:tblGrid>
                <a:gridCol w="5026750"/>
                <a:gridCol w="5053725"/>
              </a:tblGrid>
              <a:tr h="392150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800" b="0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יתרון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400" b="0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חסרונות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3028200">
                <a:tc>
                  <a:txBody>
                    <a:bodyPr/>
                    <a:lstStyle/>
                    <a:p>
                      <a:pPr marL="285750" marR="0" lvl="0" indent="-285750" algn="r" rtl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קל לסמן על המפה מתיחת קו)</a:t>
                      </a:r>
                      <a:endParaRPr/>
                    </a:p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u="none" strike="noStrike" cap="none">
                        <a:latin typeface="Varela Round"/>
                        <a:ea typeface="Varela Round"/>
                        <a:cs typeface="Varela Round"/>
                        <a:sym typeface="Varela Round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69999" marR="0" lvl="0" indent="-15240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 עלול להפריד בין קבוצות לאום  ולהפך – לחבר בין לאומים שונים מקור לסכסוכים  כמו: רואנדה)</a:t>
                      </a:r>
                      <a:endParaRPr/>
                    </a:p>
                    <a:p>
                      <a:pPr marL="342900" marR="0" lvl="0" indent="-34290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לא תמיד ברור בשטח</a:t>
                      </a:r>
                      <a:endParaRPr/>
                    </a:p>
                    <a:p>
                      <a:pPr marL="285750" marR="0" lvl="0" indent="-28575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Noto Sans Symbols"/>
                        <a:buChar char="❑"/>
                      </a:pPr>
                      <a:r>
                        <a:rPr lang="x-none" sz="2400" b="1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</a:t>
                      </a:r>
                      <a:r>
                        <a:rPr lang="x-none" sz="2400" b="1" u="none" strike="noStrike" cap="none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בקלות ניתן להבריח סמים ומהגרים  לא חוקיים</a:t>
                      </a:r>
                      <a:endParaRPr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</a:pPr>
            <a:r>
              <a:rPr lang="x-none" sz="40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סרטון דוגמא לחיסרון של גבול מלאכותי </a:t>
            </a:r>
            <a:br>
              <a:rPr lang="x-none" sz="40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lang="x-none" sz="40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890" y="1417639"/>
            <a:ext cx="8709337" cy="4922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88210" y="518475"/>
            <a:ext cx="2524709" cy="591182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7"/>
          <p:cNvSpPr txBox="1"/>
          <p:nvPr/>
        </p:nvSpPr>
        <p:spPr>
          <a:xfrm>
            <a:off x="4233429" y="1827024"/>
            <a:ext cx="6693032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לאורך תוואי טבעי.</a:t>
            </a:r>
            <a:endParaRPr/>
          </a:p>
          <a:p>
            <a:pPr marL="342900" marR="0" lvl="0" indent="-1651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מים טריטוריאליים - זהו מרחב השליטה של ישראל בים. כ 22 קילומטר מקו החוף גבול טבעי</a:t>
            </a:r>
            <a:r>
              <a:rPr lang="x-none" sz="24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.</a:t>
            </a:r>
            <a:endParaRPr/>
          </a:p>
          <a:p>
            <a:pPr marL="342900" marR="0" lvl="0" indent="-1905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cxnSp>
        <p:nvCxnSpPr>
          <p:cNvPr id="366" name="Google Shape;366;p27"/>
          <p:cNvCxnSpPr/>
          <p:nvPr/>
        </p:nvCxnSpPr>
        <p:spPr>
          <a:xfrm rot="10800000">
            <a:off x="1539151" y="2301570"/>
            <a:ext cx="707924" cy="242981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67" name="Google Shape;367;p27"/>
          <p:cNvSpPr txBox="1"/>
          <p:nvPr/>
        </p:nvSpPr>
        <p:spPr>
          <a:xfrm>
            <a:off x="1388209" y="2597367"/>
            <a:ext cx="573361" cy="646331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ק"מ </a:t>
            </a:r>
            <a:endParaRPr/>
          </a:p>
        </p:txBody>
      </p:sp>
      <p:sp>
        <p:nvSpPr>
          <p:cNvPr id="368" name="Google Shape;368;p27"/>
          <p:cNvSpPr txBox="1"/>
          <p:nvPr/>
        </p:nvSpPr>
        <p:spPr>
          <a:xfrm>
            <a:off x="4129735" y="320511"/>
            <a:ext cx="786195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הגבול במערב עם הים התיכון</a:t>
            </a:r>
            <a:endParaRPr/>
          </a:p>
        </p:txBody>
      </p:sp>
      <p:sp>
        <p:nvSpPr>
          <p:cNvPr id="369" name="Google Shape;369;p27"/>
          <p:cNvSpPr/>
          <p:nvPr/>
        </p:nvSpPr>
        <p:spPr>
          <a:xfrm>
            <a:off x="-152462" y="6522016"/>
            <a:ext cx="64492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השמאלית מתוך הספר מפות מגלות עולם עמוד 13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ctrTitle"/>
          </p:nvPr>
        </p:nvSpPr>
        <p:spPr>
          <a:xfrm>
            <a:off x="-281972" y="2093337"/>
            <a:ext cx="12190413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>
                <a:solidFill>
                  <a:srgbClr val="002060"/>
                </a:solidFill>
              </a:rPr>
              <a:t>סוגי גבולות</a:t>
            </a:r>
            <a:endParaRPr sz="4800" strike="sngStrike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מהו גבול?</a:t>
            </a:r>
            <a:endParaRPr/>
          </a:p>
        </p:txBody>
      </p:sp>
      <p:sp>
        <p:nvSpPr>
          <p:cNvPr id="164" name="Google Shape;164;p6"/>
          <p:cNvSpPr txBox="1">
            <a:spLocks noGrp="1"/>
          </p:cNvSpPr>
          <p:nvPr>
            <p:ph type="body" idx="2"/>
          </p:nvPr>
        </p:nvSpPr>
        <p:spPr>
          <a:xfrm>
            <a:off x="302641" y="933094"/>
            <a:ext cx="11718088" cy="106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x-none" sz="2600" b="1">
                <a:solidFill>
                  <a:schemeClr val="dk1"/>
                </a:solidFill>
              </a:rPr>
              <a:t>גבול בין מדינות הוא מעין קו המפריד בין שטחים הנתונים לשליטתן. לעיתים הוא מסומן על מפות בלבד ואינו מופיע בשטח, ולעתים הוא מסומן חלקו או כולו בשטח</a:t>
            </a:r>
            <a:r>
              <a:rPr lang="x-none" sz="2600">
                <a:solidFill>
                  <a:schemeClr val="dk1"/>
                </a:solidFill>
              </a:rPr>
              <a:t>. </a:t>
            </a:r>
            <a:endParaRPr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11" y="2714859"/>
            <a:ext cx="4100472" cy="37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888" y="2688213"/>
            <a:ext cx="2969632" cy="372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2484" y="2714859"/>
            <a:ext cx="2460405" cy="3681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302640" y="6530008"/>
            <a:ext cx="46706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התמונות מתוך אתר פיקיוויקי וויקיפדיה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>
            <a:spLocks noGrp="1"/>
          </p:cNvSpPr>
          <p:nvPr>
            <p:ph type="title"/>
          </p:nvPr>
        </p:nvSpPr>
        <p:spPr>
          <a:xfrm>
            <a:off x="529682" y="-70992"/>
            <a:ext cx="11160000" cy="107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סוגי גבולות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350990" y="807522"/>
            <a:ext cx="1133869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x-none" sz="24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לאורך תוואי טבעי - גבול העובר לאורך קווי נוף בולטים כגון נהר אגם קו פרשת מים בהרים.</a:t>
            </a:r>
            <a:endParaRPr/>
          </a:p>
          <a:p>
            <a:pPr marL="457200" marR="0" lvl="0" indent="-3048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marR="0" lvl="0" indent="-4572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x-none" sz="24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מלאכותי - זהו גבול שנקבע באופן שרירותי על פי קו אורך או קו רוחב ללא התחשבות בתוואי נוף.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82" y="2854535"/>
            <a:ext cx="3299574" cy="368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94" y="2803043"/>
            <a:ext cx="3327738" cy="39530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"/>
          <p:cNvSpPr txBox="1"/>
          <p:nvPr/>
        </p:nvSpPr>
        <p:spPr>
          <a:xfrm>
            <a:off x="3673143" y="6521109"/>
            <a:ext cx="33773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התמונות מתוך אתר גוגל ארץ</a:t>
            </a: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2044702" y="3635059"/>
            <a:ext cx="1784555" cy="75902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מלאכותי</a:t>
            </a: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9483178" y="4490595"/>
            <a:ext cx="1659985" cy="789328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טבעי</a:t>
            </a:r>
            <a:endParaRPr/>
          </a:p>
        </p:txBody>
      </p:sp>
      <p:cxnSp>
        <p:nvCxnSpPr>
          <p:cNvPr id="180" name="Google Shape;180;p7"/>
          <p:cNvCxnSpPr/>
          <p:nvPr/>
        </p:nvCxnSpPr>
        <p:spPr>
          <a:xfrm>
            <a:off x="1437709" y="3099460"/>
            <a:ext cx="938151" cy="2743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7"/>
          <p:cNvSpPr/>
          <p:nvPr/>
        </p:nvSpPr>
        <p:spPr>
          <a:xfrm>
            <a:off x="8836928" y="2968832"/>
            <a:ext cx="1142085" cy="3754125"/>
          </a:xfrm>
          <a:custGeom>
            <a:avLst/>
            <a:gdLst/>
            <a:ahLst/>
            <a:cxnLst/>
            <a:rect l="l" t="t" r="r" b="b"/>
            <a:pathLst>
              <a:path w="1142085" h="3754125" extrusionOk="0">
                <a:moveTo>
                  <a:pt x="889758" y="0"/>
                </a:moveTo>
                <a:cubicBezTo>
                  <a:pt x="901633" y="19792"/>
                  <a:pt x="912992" y="39904"/>
                  <a:pt x="925384" y="59377"/>
                </a:cubicBezTo>
                <a:cubicBezTo>
                  <a:pt x="940709" y="83459"/>
                  <a:pt x="963858" y="103549"/>
                  <a:pt x="972885" y="130629"/>
                </a:cubicBezTo>
                <a:cubicBezTo>
                  <a:pt x="982543" y="159602"/>
                  <a:pt x="985492" y="178862"/>
                  <a:pt x="1008511" y="201881"/>
                </a:cubicBezTo>
                <a:cubicBezTo>
                  <a:pt x="1018603" y="211973"/>
                  <a:pt x="1031372" y="219248"/>
                  <a:pt x="1044137" y="225631"/>
                </a:cubicBezTo>
                <a:cubicBezTo>
                  <a:pt x="1055333" y="231229"/>
                  <a:pt x="1067888" y="233548"/>
                  <a:pt x="1079763" y="237507"/>
                </a:cubicBezTo>
                <a:cubicBezTo>
                  <a:pt x="1091638" y="249382"/>
                  <a:pt x="1106073" y="259159"/>
                  <a:pt x="1115389" y="273133"/>
                </a:cubicBezTo>
                <a:cubicBezTo>
                  <a:pt x="1138655" y="308032"/>
                  <a:pt x="1123355" y="357368"/>
                  <a:pt x="1115389" y="391886"/>
                </a:cubicBezTo>
                <a:cubicBezTo>
                  <a:pt x="1109760" y="416280"/>
                  <a:pt x="1091638" y="463138"/>
                  <a:pt x="1091638" y="463138"/>
                </a:cubicBezTo>
                <a:cubicBezTo>
                  <a:pt x="1095597" y="490847"/>
                  <a:pt x="1092146" y="520687"/>
                  <a:pt x="1103514" y="546265"/>
                </a:cubicBezTo>
                <a:cubicBezTo>
                  <a:pt x="1109311" y="559307"/>
                  <a:pt x="1133840" y="556764"/>
                  <a:pt x="1139140" y="570016"/>
                </a:cubicBezTo>
                <a:cubicBezTo>
                  <a:pt x="1154042" y="607272"/>
                  <a:pt x="1108403" y="611929"/>
                  <a:pt x="1091638" y="617517"/>
                </a:cubicBezTo>
                <a:cubicBezTo>
                  <a:pt x="1079763" y="625434"/>
                  <a:pt x="1063576" y="629165"/>
                  <a:pt x="1056012" y="641268"/>
                </a:cubicBezTo>
                <a:cubicBezTo>
                  <a:pt x="1042743" y="662498"/>
                  <a:pt x="1053093" y="698633"/>
                  <a:pt x="1032262" y="712520"/>
                </a:cubicBezTo>
                <a:cubicBezTo>
                  <a:pt x="950595" y="766965"/>
                  <a:pt x="988090" y="750995"/>
                  <a:pt x="925384" y="771896"/>
                </a:cubicBezTo>
                <a:cubicBezTo>
                  <a:pt x="909550" y="767938"/>
                  <a:pt x="893576" y="764505"/>
                  <a:pt x="877883" y="760021"/>
                </a:cubicBezTo>
                <a:cubicBezTo>
                  <a:pt x="865847" y="756582"/>
                  <a:pt x="845293" y="760290"/>
                  <a:pt x="842257" y="748146"/>
                </a:cubicBezTo>
                <a:cubicBezTo>
                  <a:pt x="835468" y="720991"/>
                  <a:pt x="850174" y="692727"/>
                  <a:pt x="854132" y="665018"/>
                </a:cubicBezTo>
                <a:cubicBezTo>
                  <a:pt x="850174" y="653143"/>
                  <a:pt x="854293" y="632831"/>
                  <a:pt x="842257" y="629392"/>
                </a:cubicBezTo>
                <a:cubicBezTo>
                  <a:pt x="791341" y="614845"/>
                  <a:pt x="762293" y="644598"/>
                  <a:pt x="735379" y="676894"/>
                </a:cubicBezTo>
                <a:cubicBezTo>
                  <a:pt x="726242" y="687858"/>
                  <a:pt x="719545" y="700645"/>
                  <a:pt x="711628" y="712520"/>
                </a:cubicBezTo>
                <a:cubicBezTo>
                  <a:pt x="715586" y="724395"/>
                  <a:pt x="713317" y="740870"/>
                  <a:pt x="723503" y="748146"/>
                </a:cubicBezTo>
                <a:cubicBezTo>
                  <a:pt x="743875" y="762697"/>
                  <a:pt x="794755" y="771896"/>
                  <a:pt x="794755" y="771896"/>
                </a:cubicBezTo>
                <a:cubicBezTo>
                  <a:pt x="808048" y="785189"/>
                  <a:pt x="848621" y="821104"/>
                  <a:pt x="854132" y="843148"/>
                </a:cubicBezTo>
                <a:cubicBezTo>
                  <a:pt x="862826" y="877923"/>
                  <a:pt x="862049" y="914400"/>
                  <a:pt x="866007" y="950026"/>
                </a:cubicBezTo>
                <a:cubicBezTo>
                  <a:pt x="854132" y="957943"/>
                  <a:pt x="843147" y="967394"/>
                  <a:pt x="830381" y="973777"/>
                </a:cubicBezTo>
                <a:cubicBezTo>
                  <a:pt x="819185" y="979375"/>
                  <a:pt x="805170" y="978708"/>
                  <a:pt x="794755" y="985652"/>
                </a:cubicBezTo>
                <a:cubicBezTo>
                  <a:pt x="780781" y="994968"/>
                  <a:pt x="771004" y="1009403"/>
                  <a:pt x="759129" y="1021278"/>
                </a:cubicBezTo>
                <a:cubicBezTo>
                  <a:pt x="755171" y="1033153"/>
                  <a:pt x="745196" y="1044557"/>
                  <a:pt x="747254" y="1056904"/>
                </a:cubicBezTo>
                <a:cubicBezTo>
                  <a:pt x="749601" y="1070982"/>
                  <a:pt x="765208" y="1079488"/>
                  <a:pt x="771005" y="1092530"/>
                </a:cubicBezTo>
                <a:cubicBezTo>
                  <a:pt x="781173" y="1115408"/>
                  <a:pt x="786838" y="1140031"/>
                  <a:pt x="794755" y="1163782"/>
                </a:cubicBezTo>
                <a:lnTo>
                  <a:pt x="806631" y="1199408"/>
                </a:lnTo>
                <a:lnTo>
                  <a:pt x="818506" y="1235034"/>
                </a:lnTo>
                <a:cubicBezTo>
                  <a:pt x="779379" y="1248076"/>
                  <a:pt x="775052" y="1243617"/>
                  <a:pt x="747254" y="1282535"/>
                </a:cubicBezTo>
                <a:cubicBezTo>
                  <a:pt x="736964" y="1296940"/>
                  <a:pt x="736021" y="1317519"/>
                  <a:pt x="723503" y="1330037"/>
                </a:cubicBezTo>
                <a:cubicBezTo>
                  <a:pt x="682669" y="1370871"/>
                  <a:pt x="661424" y="1374480"/>
                  <a:pt x="616625" y="1389413"/>
                </a:cubicBezTo>
                <a:cubicBezTo>
                  <a:pt x="604750" y="1385455"/>
                  <a:pt x="589850" y="1386389"/>
                  <a:pt x="580999" y="1377538"/>
                </a:cubicBezTo>
                <a:cubicBezTo>
                  <a:pt x="572148" y="1368687"/>
                  <a:pt x="569124" y="1354430"/>
                  <a:pt x="569124" y="1341912"/>
                </a:cubicBezTo>
                <a:cubicBezTo>
                  <a:pt x="569124" y="1075633"/>
                  <a:pt x="567790" y="1260609"/>
                  <a:pt x="592875" y="1151907"/>
                </a:cubicBezTo>
                <a:cubicBezTo>
                  <a:pt x="601952" y="1112572"/>
                  <a:pt x="616625" y="1033153"/>
                  <a:pt x="616625" y="1033153"/>
                </a:cubicBezTo>
                <a:cubicBezTo>
                  <a:pt x="612667" y="1021278"/>
                  <a:pt x="616372" y="1002176"/>
                  <a:pt x="604750" y="997527"/>
                </a:cubicBezTo>
                <a:cubicBezTo>
                  <a:pt x="589596" y="991466"/>
                  <a:pt x="573480" y="1007694"/>
                  <a:pt x="557249" y="1009403"/>
                </a:cubicBezTo>
                <a:cubicBezTo>
                  <a:pt x="498068" y="1015633"/>
                  <a:pt x="438496" y="1017320"/>
                  <a:pt x="379119" y="1021278"/>
                </a:cubicBezTo>
                <a:cubicBezTo>
                  <a:pt x="387036" y="1033153"/>
                  <a:pt x="397248" y="1043786"/>
                  <a:pt x="402870" y="1056904"/>
                </a:cubicBezTo>
                <a:cubicBezTo>
                  <a:pt x="409299" y="1071905"/>
                  <a:pt x="410261" y="1088712"/>
                  <a:pt x="414745" y="1104405"/>
                </a:cubicBezTo>
                <a:cubicBezTo>
                  <a:pt x="418184" y="1116441"/>
                  <a:pt x="423905" y="1127811"/>
                  <a:pt x="426620" y="1140031"/>
                </a:cubicBezTo>
                <a:cubicBezTo>
                  <a:pt x="431843" y="1163536"/>
                  <a:pt x="433273" y="1187778"/>
                  <a:pt x="438496" y="1211283"/>
                </a:cubicBezTo>
                <a:cubicBezTo>
                  <a:pt x="441211" y="1223503"/>
                  <a:pt x="446932" y="1234873"/>
                  <a:pt x="450371" y="1246909"/>
                </a:cubicBezTo>
                <a:cubicBezTo>
                  <a:pt x="454855" y="1262602"/>
                  <a:pt x="458288" y="1278577"/>
                  <a:pt x="462246" y="1294411"/>
                </a:cubicBezTo>
                <a:cubicBezTo>
                  <a:pt x="436337" y="1372140"/>
                  <a:pt x="472322" y="1295851"/>
                  <a:pt x="414745" y="1341912"/>
                </a:cubicBezTo>
                <a:cubicBezTo>
                  <a:pt x="403600" y="1350828"/>
                  <a:pt x="398911" y="1365663"/>
                  <a:pt x="390994" y="1377538"/>
                </a:cubicBezTo>
                <a:lnTo>
                  <a:pt x="367244" y="1448790"/>
                </a:lnTo>
                <a:lnTo>
                  <a:pt x="355368" y="1484416"/>
                </a:lnTo>
                <a:cubicBezTo>
                  <a:pt x="351410" y="1516083"/>
                  <a:pt x="346834" y="1547680"/>
                  <a:pt x="343493" y="1579418"/>
                </a:cubicBezTo>
                <a:cubicBezTo>
                  <a:pt x="338916" y="1622900"/>
                  <a:pt x="339216" y="1666990"/>
                  <a:pt x="331618" y="1710047"/>
                </a:cubicBezTo>
                <a:cubicBezTo>
                  <a:pt x="327267" y="1734701"/>
                  <a:pt x="307867" y="1781299"/>
                  <a:pt x="307867" y="1781299"/>
                </a:cubicBezTo>
                <a:cubicBezTo>
                  <a:pt x="413125" y="1816385"/>
                  <a:pt x="354237" y="1802285"/>
                  <a:pt x="485997" y="1816925"/>
                </a:cubicBezTo>
                <a:cubicBezTo>
                  <a:pt x="489955" y="1828800"/>
                  <a:pt x="497872" y="1840033"/>
                  <a:pt x="497872" y="1852551"/>
                </a:cubicBezTo>
                <a:cubicBezTo>
                  <a:pt x="497872" y="1956619"/>
                  <a:pt x="496099" y="1952873"/>
                  <a:pt x="474122" y="2018805"/>
                </a:cubicBezTo>
                <a:cubicBezTo>
                  <a:pt x="478080" y="2042556"/>
                  <a:pt x="468971" y="2073031"/>
                  <a:pt x="485997" y="2090057"/>
                </a:cubicBezTo>
                <a:cubicBezTo>
                  <a:pt x="497538" y="2101598"/>
                  <a:pt x="519327" y="2086279"/>
                  <a:pt x="533498" y="2078182"/>
                </a:cubicBezTo>
                <a:cubicBezTo>
                  <a:pt x="548080" y="2069850"/>
                  <a:pt x="556222" y="2053307"/>
                  <a:pt x="569124" y="2042556"/>
                </a:cubicBezTo>
                <a:cubicBezTo>
                  <a:pt x="668323" y="1959890"/>
                  <a:pt x="536294" y="2087261"/>
                  <a:pt x="640376" y="1983179"/>
                </a:cubicBezTo>
                <a:cubicBezTo>
                  <a:pt x="648293" y="1995054"/>
                  <a:pt x="662551" y="2004620"/>
                  <a:pt x="664127" y="2018805"/>
                </a:cubicBezTo>
                <a:cubicBezTo>
                  <a:pt x="665785" y="2033729"/>
                  <a:pt x="651759" y="2102917"/>
                  <a:pt x="640376" y="2125683"/>
                </a:cubicBezTo>
                <a:cubicBezTo>
                  <a:pt x="633993" y="2138449"/>
                  <a:pt x="624542" y="2149434"/>
                  <a:pt x="616625" y="2161309"/>
                </a:cubicBezTo>
                <a:cubicBezTo>
                  <a:pt x="612667" y="2177143"/>
                  <a:pt x="611179" y="2193809"/>
                  <a:pt x="604750" y="2208811"/>
                </a:cubicBezTo>
                <a:cubicBezTo>
                  <a:pt x="599128" y="2221929"/>
                  <a:pt x="590136" y="2233473"/>
                  <a:pt x="580999" y="2244437"/>
                </a:cubicBezTo>
                <a:cubicBezTo>
                  <a:pt x="562240" y="2266948"/>
                  <a:pt x="536437" y="2290469"/>
                  <a:pt x="509748" y="2303813"/>
                </a:cubicBezTo>
                <a:cubicBezTo>
                  <a:pt x="498552" y="2309411"/>
                  <a:pt x="485997" y="2311730"/>
                  <a:pt x="474122" y="2315688"/>
                </a:cubicBezTo>
                <a:cubicBezTo>
                  <a:pt x="402870" y="2311730"/>
                  <a:pt x="331406" y="2310579"/>
                  <a:pt x="260366" y="2303813"/>
                </a:cubicBezTo>
                <a:cubicBezTo>
                  <a:pt x="247905" y="2302626"/>
                  <a:pt x="237181" y="2290556"/>
                  <a:pt x="224740" y="2291938"/>
                </a:cubicBezTo>
                <a:cubicBezTo>
                  <a:pt x="199858" y="2294703"/>
                  <a:pt x="153488" y="2315688"/>
                  <a:pt x="153488" y="2315688"/>
                </a:cubicBezTo>
                <a:cubicBezTo>
                  <a:pt x="145571" y="2327563"/>
                  <a:pt x="131756" y="2337185"/>
                  <a:pt x="129737" y="2351314"/>
                </a:cubicBezTo>
                <a:cubicBezTo>
                  <a:pt x="128245" y="2361755"/>
                  <a:pt x="149031" y="2421071"/>
                  <a:pt x="153488" y="2434442"/>
                </a:cubicBezTo>
                <a:cubicBezTo>
                  <a:pt x="149529" y="2446317"/>
                  <a:pt x="149432" y="2460293"/>
                  <a:pt x="141612" y="2470068"/>
                </a:cubicBezTo>
                <a:cubicBezTo>
                  <a:pt x="124871" y="2490994"/>
                  <a:pt x="93828" y="2497871"/>
                  <a:pt x="70361" y="2505694"/>
                </a:cubicBezTo>
                <a:cubicBezTo>
                  <a:pt x="58486" y="2517569"/>
                  <a:pt x="45486" y="2528418"/>
                  <a:pt x="34735" y="2541320"/>
                </a:cubicBezTo>
                <a:cubicBezTo>
                  <a:pt x="-16614" y="2602939"/>
                  <a:pt x="-2571" y="2641481"/>
                  <a:pt x="22859" y="2743200"/>
                </a:cubicBezTo>
                <a:cubicBezTo>
                  <a:pt x="26321" y="2757046"/>
                  <a:pt x="45719" y="2760568"/>
                  <a:pt x="58485" y="2766951"/>
                </a:cubicBezTo>
                <a:cubicBezTo>
                  <a:pt x="87718" y="2781568"/>
                  <a:pt x="138000" y="2786141"/>
                  <a:pt x="165363" y="2790701"/>
                </a:cubicBezTo>
                <a:cubicBezTo>
                  <a:pt x="224739" y="2810494"/>
                  <a:pt x="197031" y="2790702"/>
                  <a:pt x="224740" y="2873829"/>
                </a:cubicBezTo>
                <a:cubicBezTo>
                  <a:pt x="228698" y="2885704"/>
                  <a:pt x="224740" y="2905497"/>
                  <a:pt x="236615" y="2909455"/>
                </a:cubicBezTo>
                <a:lnTo>
                  <a:pt x="307867" y="2933205"/>
                </a:lnTo>
                <a:cubicBezTo>
                  <a:pt x="319742" y="2941122"/>
                  <a:pt x="334577" y="2945811"/>
                  <a:pt x="343493" y="2956956"/>
                </a:cubicBezTo>
                <a:cubicBezTo>
                  <a:pt x="349686" y="2964698"/>
                  <a:pt x="366469" y="3036983"/>
                  <a:pt x="367244" y="3040083"/>
                </a:cubicBezTo>
                <a:cubicBezTo>
                  <a:pt x="437108" y="2935284"/>
                  <a:pt x="329950" y="3102796"/>
                  <a:pt x="414745" y="2933205"/>
                </a:cubicBezTo>
                <a:cubicBezTo>
                  <a:pt x="468629" y="2825437"/>
                  <a:pt x="442607" y="2867662"/>
                  <a:pt x="485997" y="2802577"/>
                </a:cubicBezTo>
                <a:cubicBezTo>
                  <a:pt x="489955" y="2786743"/>
                  <a:pt x="483274" y="2762374"/>
                  <a:pt x="497872" y="2755075"/>
                </a:cubicBezTo>
                <a:cubicBezTo>
                  <a:pt x="509068" y="2749477"/>
                  <a:pt x="508915" y="2778211"/>
                  <a:pt x="509748" y="2790701"/>
                </a:cubicBezTo>
                <a:cubicBezTo>
                  <a:pt x="516862" y="2897415"/>
                  <a:pt x="517665" y="3004457"/>
                  <a:pt x="521623" y="3111335"/>
                </a:cubicBezTo>
                <a:cubicBezTo>
                  <a:pt x="517665" y="3135086"/>
                  <a:pt x="520516" y="3161051"/>
                  <a:pt x="509748" y="3182587"/>
                </a:cubicBezTo>
                <a:cubicBezTo>
                  <a:pt x="503365" y="3195353"/>
                  <a:pt x="486888" y="3199955"/>
                  <a:pt x="474122" y="3206338"/>
                </a:cubicBezTo>
                <a:cubicBezTo>
                  <a:pt x="434334" y="3226232"/>
                  <a:pt x="365478" y="3226326"/>
                  <a:pt x="331618" y="3230088"/>
                </a:cubicBezTo>
                <a:cubicBezTo>
                  <a:pt x="319743" y="3234047"/>
                  <a:pt x="305608" y="3233950"/>
                  <a:pt x="295992" y="3241964"/>
                </a:cubicBezTo>
                <a:cubicBezTo>
                  <a:pt x="284945" y="3251170"/>
                  <a:pt x="247445" y="3308846"/>
                  <a:pt x="236615" y="3325091"/>
                </a:cubicBezTo>
                <a:cubicBezTo>
                  <a:pt x="248490" y="3333008"/>
                  <a:pt x="257969" y="3348842"/>
                  <a:pt x="272241" y="3348842"/>
                </a:cubicBezTo>
                <a:cubicBezTo>
                  <a:pt x="286513" y="3348842"/>
                  <a:pt x="294097" y="3328846"/>
                  <a:pt x="307867" y="3325091"/>
                </a:cubicBezTo>
                <a:cubicBezTo>
                  <a:pt x="338657" y="3316694"/>
                  <a:pt x="371202" y="3317174"/>
                  <a:pt x="402870" y="3313216"/>
                </a:cubicBezTo>
                <a:cubicBezTo>
                  <a:pt x="411490" y="3314653"/>
                  <a:pt x="490259" y="3323973"/>
                  <a:pt x="509748" y="3336966"/>
                </a:cubicBezTo>
                <a:cubicBezTo>
                  <a:pt x="537176" y="3355252"/>
                  <a:pt x="551600" y="3381932"/>
                  <a:pt x="569124" y="3408218"/>
                </a:cubicBezTo>
                <a:cubicBezTo>
                  <a:pt x="607909" y="3524578"/>
                  <a:pt x="616375" y="3535968"/>
                  <a:pt x="569124" y="3740727"/>
                </a:cubicBezTo>
                <a:cubicBezTo>
                  <a:pt x="564585" y="3760394"/>
                  <a:pt x="509748" y="3752603"/>
                  <a:pt x="509748" y="3752603"/>
                </a:cubicBezTo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516000" y="0"/>
            <a:ext cx="11160000" cy="933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מעמד בינלאומי של גבולות</a:t>
            </a: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795" y="3470165"/>
            <a:ext cx="311802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הסכם השלום עם ירדן</a:t>
            </a:r>
            <a:endParaRPr/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44" y="4027252"/>
            <a:ext cx="3088531" cy="272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2394" y="4085617"/>
            <a:ext cx="3289684" cy="261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3047906" y="3565587"/>
            <a:ext cx="38715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הסכם השלום עם מצריים</a:t>
            </a:r>
            <a:endParaRPr/>
          </a:p>
        </p:txBody>
      </p:sp>
      <p:sp>
        <p:nvSpPr>
          <p:cNvPr id="191" name="Google Shape;191;p8"/>
          <p:cNvSpPr txBox="1"/>
          <p:nvPr/>
        </p:nvSpPr>
        <p:spPr>
          <a:xfrm>
            <a:off x="88343" y="843148"/>
            <a:ext cx="1146714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מוסכם – נקבע בהסכם שלום. שתי המדינות מסכימות על התוואי שלו ולאף אחת מהן אין תביעות טריטוריאליות מהמדינה השנייה.</a:t>
            </a:r>
            <a:endParaRPr/>
          </a:p>
          <a:p>
            <a:pPr marL="285750" marR="0" lvl="0" indent="-1079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85750" marR="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גבול זמני / קו שביתת נשק – נקבע בתום מלחמה לפחות אחת מהמדינות לא מסכימה על התוואי שלו. </a:t>
            </a:r>
            <a:endParaRPr/>
          </a:p>
        </p:txBody>
      </p:sp>
      <p:sp>
        <p:nvSpPr>
          <p:cNvPr id="192" name="Google Shape;192;p8"/>
          <p:cNvSpPr txBox="1"/>
          <p:nvPr/>
        </p:nvSpPr>
        <p:spPr>
          <a:xfrm>
            <a:off x="7731773" y="6118620"/>
            <a:ext cx="41857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התמונות לקוחות מתוך אתר ויקיפדיה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>
            <a:spLocks noGrp="1"/>
          </p:cNvSpPr>
          <p:nvPr>
            <p:ph type="body" idx="1"/>
          </p:nvPr>
        </p:nvSpPr>
        <p:spPr>
          <a:xfrm>
            <a:off x="7862260" y="1185681"/>
            <a:ext cx="3813741" cy="136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200"/>
              <a:buNone/>
            </a:pPr>
            <a:endParaRPr/>
          </a:p>
        </p:txBody>
      </p:sp>
      <p:pic>
        <p:nvPicPr>
          <p:cNvPr id="198" name="Google Shape;198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309" y="1078802"/>
            <a:ext cx="6912390" cy="592490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9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" name="Google Shape;200;p9"/>
          <p:cNvCxnSpPr/>
          <p:nvPr/>
        </p:nvCxnSpPr>
        <p:spPr>
          <a:xfrm>
            <a:off x="1117075" y="1983180"/>
            <a:ext cx="2101932" cy="403761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1" name="Google Shape;201;p9"/>
          <p:cNvSpPr txBox="1"/>
          <p:nvPr/>
        </p:nvSpPr>
        <p:spPr>
          <a:xfrm>
            <a:off x="7292244" y="6044540"/>
            <a:ext cx="16744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גוגל ארץ</a:t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4311293" y="1674422"/>
            <a:ext cx="304058" cy="2078251"/>
          </a:xfrm>
          <a:custGeom>
            <a:avLst/>
            <a:gdLst/>
            <a:ahLst/>
            <a:cxnLst/>
            <a:rect l="l" t="t" r="r" b="b"/>
            <a:pathLst>
              <a:path w="304058" h="2078251" extrusionOk="0">
                <a:moveTo>
                  <a:pt x="237750" y="0"/>
                </a:moveTo>
                <a:cubicBezTo>
                  <a:pt x="257542" y="11875"/>
                  <a:pt x="289239" y="13934"/>
                  <a:pt x="297127" y="35626"/>
                </a:cubicBezTo>
                <a:cubicBezTo>
                  <a:pt x="317997" y="93018"/>
                  <a:pt x="287519" y="127228"/>
                  <a:pt x="261501" y="166254"/>
                </a:cubicBezTo>
                <a:cubicBezTo>
                  <a:pt x="257543" y="178129"/>
                  <a:pt x="255224" y="190684"/>
                  <a:pt x="249626" y="201880"/>
                </a:cubicBezTo>
                <a:cubicBezTo>
                  <a:pt x="243243" y="214646"/>
                  <a:pt x="229976" y="223835"/>
                  <a:pt x="225875" y="237506"/>
                </a:cubicBezTo>
                <a:cubicBezTo>
                  <a:pt x="217832" y="264316"/>
                  <a:pt x="218256" y="292969"/>
                  <a:pt x="214000" y="320634"/>
                </a:cubicBezTo>
                <a:cubicBezTo>
                  <a:pt x="209397" y="350555"/>
                  <a:pt x="190829" y="468206"/>
                  <a:pt x="178374" y="486888"/>
                </a:cubicBezTo>
                <a:lnTo>
                  <a:pt x="154623" y="522514"/>
                </a:lnTo>
                <a:lnTo>
                  <a:pt x="178374" y="593766"/>
                </a:lnTo>
                <a:lnTo>
                  <a:pt x="190249" y="629392"/>
                </a:lnTo>
                <a:cubicBezTo>
                  <a:pt x="182332" y="728353"/>
                  <a:pt x="221567" y="843671"/>
                  <a:pt x="166498" y="926275"/>
                </a:cubicBezTo>
                <a:lnTo>
                  <a:pt x="118997" y="997527"/>
                </a:lnTo>
                <a:cubicBezTo>
                  <a:pt x="136809" y="1009402"/>
                  <a:pt x="176395" y="1029196"/>
                  <a:pt x="178374" y="1056904"/>
                </a:cubicBezTo>
                <a:cubicBezTo>
                  <a:pt x="187707" y="1187575"/>
                  <a:pt x="176814" y="1155546"/>
                  <a:pt x="142748" y="1235034"/>
                </a:cubicBezTo>
                <a:cubicBezTo>
                  <a:pt x="113251" y="1303861"/>
                  <a:pt x="152760" y="1237828"/>
                  <a:pt x="107122" y="1306285"/>
                </a:cubicBezTo>
                <a:cubicBezTo>
                  <a:pt x="108956" y="1320960"/>
                  <a:pt x="120672" y="1433465"/>
                  <a:pt x="130872" y="1460665"/>
                </a:cubicBezTo>
                <a:cubicBezTo>
                  <a:pt x="135883" y="1474029"/>
                  <a:pt x="146706" y="1484416"/>
                  <a:pt x="154623" y="1496291"/>
                </a:cubicBezTo>
                <a:cubicBezTo>
                  <a:pt x="134605" y="1596384"/>
                  <a:pt x="155872" y="1517127"/>
                  <a:pt x="118997" y="1603169"/>
                </a:cubicBezTo>
                <a:cubicBezTo>
                  <a:pt x="114066" y="1614675"/>
                  <a:pt x="113201" y="1627853"/>
                  <a:pt x="107122" y="1638795"/>
                </a:cubicBezTo>
                <a:cubicBezTo>
                  <a:pt x="93259" y="1663748"/>
                  <a:pt x="59620" y="1710047"/>
                  <a:pt x="59620" y="1710047"/>
                </a:cubicBezTo>
                <a:cubicBezTo>
                  <a:pt x="64136" y="1732626"/>
                  <a:pt x="71200" y="1780708"/>
                  <a:pt x="83371" y="1805049"/>
                </a:cubicBezTo>
                <a:cubicBezTo>
                  <a:pt x="89754" y="1817815"/>
                  <a:pt x="99205" y="1828800"/>
                  <a:pt x="107122" y="1840675"/>
                </a:cubicBezTo>
                <a:cubicBezTo>
                  <a:pt x="111080" y="1852550"/>
                  <a:pt x="122955" y="1864426"/>
                  <a:pt x="118997" y="1876301"/>
                </a:cubicBezTo>
                <a:cubicBezTo>
                  <a:pt x="99205" y="1935678"/>
                  <a:pt x="77434" y="1943595"/>
                  <a:pt x="35870" y="1971304"/>
                </a:cubicBezTo>
                <a:cubicBezTo>
                  <a:pt x="27599" y="1983711"/>
                  <a:pt x="-3034" y="2022889"/>
                  <a:pt x="244" y="2042556"/>
                </a:cubicBezTo>
                <a:cubicBezTo>
                  <a:pt x="6731" y="2081476"/>
                  <a:pt x="43665" y="2078182"/>
                  <a:pt x="12119" y="2078182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4501543" y="1187533"/>
            <a:ext cx="61109" cy="524597"/>
          </a:xfrm>
          <a:custGeom>
            <a:avLst/>
            <a:gdLst/>
            <a:ahLst/>
            <a:cxnLst/>
            <a:rect l="l" t="t" r="r" b="b"/>
            <a:pathLst>
              <a:path w="61109" h="524597" extrusionOk="0">
                <a:moveTo>
                  <a:pt x="11875" y="0"/>
                </a:moveTo>
                <a:cubicBezTo>
                  <a:pt x="27709" y="19792"/>
                  <a:pt x="53230" y="34787"/>
                  <a:pt x="59377" y="59377"/>
                </a:cubicBezTo>
                <a:cubicBezTo>
                  <a:pt x="67174" y="90564"/>
                  <a:pt x="46762" y="144720"/>
                  <a:pt x="35626" y="178130"/>
                </a:cubicBezTo>
                <a:cubicBezTo>
                  <a:pt x="31668" y="209798"/>
                  <a:pt x="28998" y="241653"/>
                  <a:pt x="23751" y="273133"/>
                </a:cubicBezTo>
                <a:cubicBezTo>
                  <a:pt x="18782" y="302949"/>
                  <a:pt x="9410" y="328029"/>
                  <a:pt x="0" y="356260"/>
                </a:cubicBezTo>
                <a:cubicBezTo>
                  <a:pt x="11875" y="368135"/>
                  <a:pt x="28115" y="376865"/>
                  <a:pt x="35626" y="391886"/>
                </a:cubicBezTo>
                <a:cubicBezTo>
                  <a:pt x="44653" y="409939"/>
                  <a:pt x="42606" y="431681"/>
                  <a:pt x="47501" y="451263"/>
                </a:cubicBezTo>
                <a:cubicBezTo>
                  <a:pt x="50537" y="463407"/>
                  <a:pt x="55418" y="475014"/>
                  <a:pt x="59377" y="486889"/>
                </a:cubicBezTo>
                <a:cubicBezTo>
                  <a:pt x="42494" y="537536"/>
                  <a:pt x="60019" y="522515"/>
                  <a:pt x="0" y="522515"/>
                </a:cubicBezTo>
              </a:path>
            </a:pathLst>
          </a:cu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4584670" y="1341912"/>
            <a:ext cx="273133" cy="344632"/>
          </a:xfrm>
          <a:custGeom>
            <a:avLst/>
            <a:gdLst/>
            <a:ahLst/>
            <a:cxnLst/>
            <a:rect l="l" t="t" r="r" b="b"/>
            <a:pathLst>
              <a:path w="273133" h="344632" extrusionOk="0">
                <a:moveTo>
                  <a:pt x="273133" y="0"/>
                </a:moveTo>
                <a:cubicBezTo>
                  <a:pt x="272542" y="2954"/>
                  <a:pt x="259118" y="82832"/>
                  <a:pt x="249382" y="95002"/>
                </a:cubicBezTo>
                <a:cubicBezTo>
                  <a:pt x="240466" y="106147"/>
                  <a:pt x="224720" y="109616"/>
                  <a:pt x="213756" y="118753"/>
                </a:cubicBezTo>
                <a:cubicBezTo>
                  <a:pt x="154454" y="168172"/>
                  <a:pt x="205112" y="145385"/>
                  <a:pt x="142504" y="166254"/>
                </a:cubicBezTo>
                <a:cubicBezTo>
                  <a:pt x="90347" y="244491"/>
                  <a:pt x="131327" y="159269"/>
                  <a:pt x="142504" y="237506"/>
                </a:cubicBezTo>
                <a:cubicBezTo>
                  <a:pt x="148411" y="278853"/>
                  <a:pt x="125632" y="293443"/>
                  <a:pt x="95003" y="308758"/>
                </a:cubicBezTo>
                <a:cubicBezTo>
                  <a:pt x="83807" y="314356"/>
                  <a:pt x="71252" y="316675"/>
                  <a:pt x="59377" y="320633"/>
                </a:cubicBezTo>
                <a:cubicBezTo>
                  <a:pt x="17164" y="348776"/>
                  <a:pt x="38023" y="344384"/>
                  <a:pt x="0" y="344384"/>
                </a:cubicBezTo>
              </a:path>
            </a:pathLst>
          </a:cu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9"/>
          <p:cNvSpPr/>
          <p:nvPr/>
        </p:nvSpPr>
        <p:spPr>
          <a:xfrm>
            <a:off x="4703423" y="1496291"/>
            <a:ext cx="308758" cy="130628"/>
          </a:xfrm>
          <a:custGeom>
            <a:avLst/>
            <a:gdLst/>
            <a:ahLst/>
            <a:cxnLst/>
            <a:rect l="l" t="t" r="r" b="b"/>
            <a:pathLst>
              <a:path w="308758" h="130628" extrusionOk="0">
                <a:moveTo>
                  <a:pt x="308758" y="0"/>
                </a:moveTo>
                <a:cubicBezTo>
                  <a:pt x="292301" y="3291"/>
                  <a:pt x="234299" y="12338"/>
                  <a:pt x="213755" y="23751"/>
                </a:cubicBezTo>
                <a:cubicBezTo>
                  <a:pt x="188802" y="37614"/>
                  <a:pt x="166254" y="55418"/>
                  <a:pt x="142503" y="71252"/>
                </a:cubicBezTo>
                <a:cubicBezTo>
                  <a:pt x="128529" y="80568"/>
                  <a:pt x="121459" y="98546"/>
                  <a:pt x="106877" y="106878"/>
                </a:cubicBezTo>
                <a:cubicBezTo>
                  <a:pt x="92706" y="114975"/>
                  <a:pt x="75308" y="115213"/>
                  <a:pt x="59376" y="118753"/>
                </a:cubicBezTo>
                <a:cubicBezTo>
                  <a:pt x="39673" y="123131"/>
                  <a:pt x="0" y="130628"/>
                  <a:pt x="0" y="130628"/>
                </a:cubicBezTo>
              </a:path>
            </a:pathLst>
          </a:cu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title"/>
          </p:nvPr>
        </p:nvSpPr>
        <p:spPr>
          <a:xfrm>
            <a:off x="516733" y="212726"/>
            <a:ext cx="11158537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גבול ישראל לבנון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450" y="865533"/>
            <a:ext cx="1887204" cy="5069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516000" y="213094"/>
            <a:ext cx="1148998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/>
              <a:t>גבול ישראל לבנון</a:t>
            </a:r>
            <a:endParaRPr/>
          </a:p>
        </p:txBody>
      </p:sp>
      <p:pic>
        <p:nvPicPr>
          <p:cNvPr id="213" name="Google Shape;21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4" y="391224"/>
            <a:ext cx="1270021" cy="83508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0"/>
          <p:cNvSpPr txBox="1"/>
          <p:nvPr/>
        </p:nvSpPr>
        <p:spPr>
          <a:xfrm>
            <a:off x="-315077" y="6387946"/>
            <a:ext cx="66076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מימין לקוחה  מתוך אטלס אוניברסיטאי עמוד 2 </a:t>
            </a:r>
            <a:endParaRPr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המפה השמאלית מתוך הספר מפות מגלות עולם עמוד 13 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6319255" y="1084654"/>
            <a:ext cx="5493325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מעמד בינלאומי גבול זמני.</a:t>
            </a:r>
            <a:endParaRPr/>
          </a:p>
          <a:p>
            <a:pPr marL="342900" marR="0" lvl="0" indent="-1651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אפשר לראות בו גבול לאורך תוואי טבעי – מפותל בהרים על קו פרשת מים.</a:t>
            </a:r>
            <a:endParaRPr/>
          </a:p>
          <a:p>
            <a:pPr marL="342900" marR="0" lvl="0" indent="-1651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x-none" sz="2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אפשר לראות בו גבול מלאכותי ללא קשר לתוואי טבעי – לא עובר לאורך נהר, המשך יחידת הנוף של הגליל לתוך לבנון</a:t>
            </a:r>
            <a:endParaRPr/>
          </a:p>
        </p:txBody>
      </p:sp>
      <p:pic>
        <p:nvPicPr>
          <p:cNvPr id="216" name="Google Shape;216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470521" y="1084655"/>
            <a:ext cx="3607867" cy="481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56715">
            <a:off x="2547943" y="2677202"/>
            <a:ext cx="1224884" cy="84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784" y="1151906"/>
            <a:ext cx="6805444" cy="58332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23" name="Google Shape;223;p11"/>
          <p:cNvCxnSpPr/>
          <p:nvPr/>
        </p:nvCxnSpPr>
        <p:spPr>
          <a:xfrm flipH="1">
            <a:off x="5449785" y="2185059"/>
            <a:ext cx="1223159" cy="385616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4" name="Google Shape;224;p11"/>
          <p:cNvSpPr txBox="1"/>
          <p:nvPr/>
        </p:nvSpPr>
        <p:spPr>
          <a:xfrm>
            <a:off x="7660378" y="1185681"/>
            <a:ext cx="419199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תוואי הגבול?</a:t>
            </a:r>
            <a:endParaRPr sz="4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מעמד הגבול?</a:t>
            </a:r>
            <a:endParaRPr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11"/>
          <p:cNvCxnSpPr/>
          <p:nvPr/>
        </p:nvCxnSpPr>
        <p:spPr>
          <a:xfrm rot="10800000">
            <a:off x="4382790" y="3194463"/>
            <a:ext cx="1531917" cy="874063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6" name="Google Shape;226;p11"/>
          <p:cNvSpPr txBox="1"/>
          <p:nvPr/>
        </p:nvSpPr>
        <p:spPr>
          <a:xfrm>
            <a:off x="7292244" y="6044540"/>
            <a:ext cx="14487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גוגל ארץ</a:t>
            </a:r>
            <a:endParaRPr/>
          </a:p>
        </p:txBody>
      </p:sp>
      <p:sp>
        <p:nvSpPr>
          <p:cNvPr id="227" name="Google Shape;227;p11"/>
          <p:cNvSpPr txBox="1">
            <a:spLocks noGrp="1"/>
          </p:cNvSpPr>
          <p:nvPr>
            <p:ph type="title"/>
          </p:nvPr>
        </p:nvSpPr>
        <p:spPr>
          <a:xfrm>
            <a:off x="838994" y="344541"/>
            <a:ext cx="105156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</a:pPr>
            <a:r>
              <a:rPr lang="x-none"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rPr>
              <a:t>גבול ישראל סוריה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מסך רחב</PresentationFormat>
  <Paragraphs>139</Paragraphs>
  <Slides>25</Slides>
  <Notes>25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0" baseType="lpstr">
      <vt:lpstr>Varela Round</vt:lpstr>
      <vt:lpstr>Arial</vt:lpstr>
      <vt:lpstr>Noto Sans Symbols</vt:lpstr>
      <vt:lpstr>Calibri</vt:lpstr>
      <vt:lpstr>ערכת נושא Office</vt:lpstr>
      <vt:lpstr>מה נלמד היום </vt:lpstr>
      <vt:lpstr>מצגת של PowerPoint</vt:lpstr>
      <vt:lpstr>סוגי גבולות</vt:lpstr>
      <vt:lpstr>מהו גבול?</vt:lpstr>
      <vt:lpstr>סוגי גבולות</vt:lpstr>
      <vt:lpstr>מעמד בינלאומי של גבולות</vt:lpstr>
      <vt:lpstr>גבול ישראל לבנון</vt:lpstr>
      <vt:lpstr>גבול ישראל לבנון</vt:lpstr>
      <vt:lpstr>גבול ישראל סוריה</vt:lpstr>
      <vt:lpstr>מצגת של PowerPoint</vt:lpstr>
      <vt:lpstr>גבול ישראל ירדן</vt:lpstr>
      <vt:lpstr>מצגת של PowerPoint</vt:lpstr>
      <vt:lpstr>מצגת של PowerPoint</vt:lpstr>
      <vt:lpstr>גבול ישראל ירדן</vt:lpstr>
      <vt:lpstr>מצגת של PowerPoint</vt:lpstr>
      <vt:lpstr>גבול ישראל ירדן</vt:lpstr>
      <vt:lpstr>מצגת של PowerPoint</vt:lpstr>
      <vt:lpstr>חסרונות ויתרונות  גבול טבעי </vt:lpstr>
      <vt:lpstr>ירידת מפלס ים המלח מזיזה את הגבול  </vt:lpstr>
      <vt:lpstr>מניפת סחף  שמתפשטת מערבה מזיזה את הגבול</vt:lpstr>
      <vt:lpstr>גבול ישראל מצרים</vt:lpstr>
      <vt:lpstr>מצגת של PowerPoint</vt:lpstr>
      <vt:lpstr>חסרונות ויתרונות  גבול מלאכותי</vt:lpstr>
      <vt:lpstr>סרטון דוגמא לחיסרון של גבול מלאכותי   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מה נלמד היום </dc:title>
  <dc:creator>user</dc:creator>
  <cp:lastModifiedBy>Ronit</cp:lastModifiedBy>
  <cp:revision>1</cp:revision>
  <dcterms:created xsi:type="dcterms:W3CDTF">2020-05-21T17:52:03Z</dcterms:created>
  <dcterms:modified xsi:type="dcterms:W3CDTF">2023-10-29T16:41:36Z</dcterms:modified>
</cp:coreProperties>
</file>