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5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7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8.xml" ContentType="application/vnd.openxmlformats-officedocument.them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63" r:id="rId2"/>
    <p:sldMasterId id="2147483666" r:id="rId3"/>
    <p:sldMasterId id="2147483669" r:id="rId4"/>
    <p:sldMasterId id="2147483672" r:id="rId5"/>
    <p:sldMasterId id="2147483675" r:id="rId6"/>
    <p:sldMasterId id="2147483678" r:id="rId7"/>
    <p:sldMasterId id="2147483681" r:id="rId8"/>
  </p:sldMasterIdLst>
  <p:sldIdLst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8" autoAdjust="0"/>
    <p:restoredTop sz="94660"/>
  </p:normalViewPr>
  <p:slideViewPr>
    <p:cSldViewPr snapToGrid="0">
      <p:cViewPr varScale="1">
        <p:scale>
          <a:sx n="75" d="100"/>
          <a:sy n="75" d="100"/>
        </p:scale>
        <p:origin x="3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15T19:07:45.0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50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9FA4B6E-D3AF-4328-96D4-1A9B971C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94EA0BBD-3D17-4A76-8241-EEB1B737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4069DEE-1A3F-4A42-A4EB-A47FCC1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23B4-15AD-4BA8-8AD6-2762B0F8E4BD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כ"ט/כסלו/תשפ"א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EA8CD08B-EE3B-4112-B12D-AAE6CB38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A2F1E29-2F8C-4A24-9060-AC890D6C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64D3-B21B-4E0E-84EE-D47C4D2A790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2260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698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9FA4B6E-D3AF-4328-96D4-1A9B971C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94EA0BBD-3D17-4A76-8241-EEB1B737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4069DEE-1A3F-4A42-A4EB-A47FCC1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23B4-15AD-4BA8-8AD6-2762B0F8E4BD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כ"ט/כסלו/תשפ"א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EA8CD08B-EE3B-4112-B12D-AAE6CB38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A2F1E29-2F8C-4A24-9060-AC890D6C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64D3-B21B-4E0E-84EE-D47C4D2A790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88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995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9FA4B6E-D3AF-4328-96D4-1A9B971C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94EA0BBD-3D17-4A76-8241-EEB1B737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4069DEE-1A3F-4A42-A4EB-A47FCC1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23B4-15AD-4BA8-8AD6-2762B0F8E4BD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כ"ט/כסלו/תשפ"א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EA8CD08B-EE3B-4112-B12D-AAE6CB38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A2F1E29-2F8C-4A24-9060-AC890D6C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64D3-B21B-4E0E-84EE-D47C4D2A790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17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622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9FA4B6E-D3AF-4328-96D4-1A9B971C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94EA0BBD-3D17-4A76-8241-EEB1B737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4069DEE-1A3F-4A42-A4EB-A47FCC1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23B4-15AD-4BA8-8AD6-2762B0F8E4BD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כ"ט/כסלו/תשפ"א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EA8CD08B-EE3B-4112-B12D-AAE6CB38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A2F1E29-2F8C-4A24-9060-AC890D6C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64D3-B21B-4E0E-84EE-D47C4D2A790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64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9FA4B6E-D3AF-4328-96D4-1A9B971C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94EA0BBD-3D17-4A76-8241-EEB1B737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4069DEE-1A3F-4A42-A4EB-A47FCC1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23B4-15AD-4BA8-8AD6-2762B0F8E4BD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כ"ט/כסלו/תשפ"א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EA8CD08B-EE3B-4112-B12D-AAE6CB38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A2F1E29-2F8C-4A24-9060-AC890D6C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64D3-B21B-4E0E-84EE-D47C4D2A790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056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015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9FA4B6E-D3AF-4328-96D4-1A9B971C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94EA0BBD-3D17-4A76-8241-EEB1B737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4069DEE-1A3F-4A42-A4EB-A47FCC1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23B4-15AD-4BA8-8AD6-2762B0F8E4BD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כ"ט/כסלו/תשפ"א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EA8CD08B-EE3B-4112-B12D-AAE6CB38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A2F1E29-2F8C-4A24-9060-AC890D6C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64D3-B21B-4E0E-84EE-D47C4D2A790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62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91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9FA4B6E-D3AF-4328-96D4-1A9B971C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94EA0BBD-3D17-4A76-8241-EEB1B737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4069DEE-1A3F-4A42-A4EB-A47FCC1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23B4-15AD-4BA8-8AD6-2762B0F8E4BD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כ"ט/כסלו/תשפ"א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EA8CD08B-EE3B-4112-B12D-AAE6CB38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A2F1E29-2F8C-4A24-9060-AC890D6C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64D3-B21B-4E0E-84EE-D47C4D2A790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0921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124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9FA4B6E-D3AF-4328-96D4-1A9B971C8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94EA0BBD-3D17-4A76-8241-EEB1B737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="" xmlns:a16="http://schemas.microsoft.com/office/drawing/2014/main" id="{04069DEE-1A3F-4A42-A4EB-A47FCC140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523B4-15AD-4BA8-8AD6-2762B0F8E4BD}" type="datetimeFigureOut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כ"ט/כסלו/תשפ"א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="" xmlns:a16="http://schemas.microsoft.com/office/drawing/2014/main" id="{EA8CD08B-EE3B-4112-B12D-AAE6CB382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="" xmlns:a16="http://schemas.microsoft.com/office/drawing/2014/main" id="{AA2F1E29-2F8C-4A24-9060-AC890D6C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2A64D3-B21B-4E0E-84EE-D47C4D2A7902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951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38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theme" Target="../theme/theme7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theme" Target="../theme/theme8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336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669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844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416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41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48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37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434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F13C74B1-5B17-4795-BED0-7140497B44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F63B5616-EF7F-4D33-88CD-5F5E52B88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6600"/>
              <a:t>בחירות דמוקרטיות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E3907C"/>
          </a:solidFill>
          <a:ln w="38100" cap="rnd">
            <a:solidFill>
              <a:srgbClr val="E3907C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6A8DC41A-BD19-4935-ACB0-833A80018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algn="r" rtl="1">
              <a:lnSpc>
                <a:spcPct val="100000"/>
              </a:lnSpc>
            </a:pPr>
            <a:r>
              <a:rPr lang="he-IL" sz="2700" dirty="0"/>
              <a:t>בחירות הם מאפיין בסיסי בכל סוגי הדמוקרטיות, שמאפשר חילופי שלטון. </a:t>
            </a:r>
            <a:endParaRPr lang="en-US" sz="2700" i="1" dirty="0"/>
          </a:p>
          <a:p>
            <a:pPr algn="r" rtl="1">
              <a:lnSpc>
                <a:spcPct val="100000"/>
              </a:lnSpc>
            </a:pPr>
            <a:r>
              <a:rPr lang="he-IL" sz="2700" dirty="0"/>
              <a:t>לבחירות דמוקרטיות חמישה תנאים הכרחיים: כלליות, חשאיות, מחזוריות, שוויוניות והתמודדות חופשית</a:t>
            </a:r>
          </a:p>
        </p:txBody>
      </p:sp>
      <p:pic>
        <p:nvPicPr>
          <p:cNvPr id="4" name="Picture 4" descr="בחירות 2020 - איפה מצביעים, מתי ואיך עושים זאת? מדריך לבוחר ...">
            <a:extLst>
              <a:ext uri="{FF2B5EF4-FFF2-40B4-BE49-F238E27FC236}">
                <a16:creationId xmlns="" xmlns:a16="http://schemas.microsoft.com/office/drawing/2014/main" id="{D0A1A834-4C44-49EC-A6B5-5AF695955D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58" r="22921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556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F13C74B1-5B17-4795-BED0-7140497B44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512B80DA-C858-4628-966D-9CE1EFD41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25" y="607402"/>
            <a:ext cx="5769109" cy="1956841"/>
          </a:xfrm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he-IL" sz="4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תנאים לקיום בחירות דמוקרטיות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D7A121"/>
          </a:solidFill>
          <a:ln w="38100" cap="rnd">
            <a:solidFill>
              <a:srgbClr val="D7A12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FA87A823-1C70-4DC9-8C1E-F9DE7DB27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670097" cy="3771182"/>
          </a:xfrm>
        </p:spPr>
        <p:txBody>
          <a:bodyPr>
            <a:normAutofit fontScale="92500"/>
          </a:bodyPr>
          <a:lstStyle/>
          <a:p>
            <a:pPr algn="r" rtl="1">
              <a:lnSpc>
                <a:spcPct val="100000"/>
              </a:lnSpc>
            </a:pPr>
            <a:r>
              <a:rPr lang="he-IL" b="1" dirty="0"/>
              <a:t>כ</a:t>
            </a:r>
            <a:r>
              <a:rPr lang="he-IL" sz="2400" dirty="0"/>
              <a:t>לליות: כל אזרחי המדינה זכאים לבחור ולהיבחר למוסדות הנבחרים במדינה, במגבלות הכתובות בחוק (גיל מינימלי או הגבלות על עבריינים).</a:t>
            </a:r>
            <a:endParaRPr lang="en-US" sz="2400" i="1" dirty="0"/>
          </a:p>
          <a:p>
            <a:pPr algn="r" rtl="1">
              <a:lnSpc>
                <a:spcPct val="100000"/>
              </a:lnSpc>
            </a:pPr>
            <a:r>
              <a:rPr lang="he-IL" sz="3000" b="1" dirty="0"/>
              <a:t>ח</a:t>
            </a:r>
            <a:r>
              <a:rPr lang="he-IL" sz="2400" dirty="0"/>
              <a:t>שאיות: (א) איש מלבד הבוחר לא יודע במי בחר. (ב) מובטח שהבוחר לא יושפע מלחצים של גורמים שונים.</a:t>
            </a:r>
            <a:endParaRPr lang="en-US" sz="2400" i="1" dirty="0"/>
          </a:p>
          <a:p>
            <a:pPr algn="r" rtl="1">
              <a:lnSpc>
                <a:spcPct val="100000"/>
              </a:lnSpc>
            </a:pPr>
            <a:r>
              <a:rPr lang="he-IL" sz="3000" b="1" dirty="0"/>
              <a:t>מ</a:t>
            </a:r>
            <a:r>
              <a:rPr lang="he-IL" sz="2400" dirty="0"/>
              <a:t>חזוריות: הבחירות חוזרות במרווחי זמן ידועים וסדירים, הקבועים בחוק.</a:t>
            </a:r>
            <a:endParaRPr lang="en-US" sz="2400" i="1" dirty="0"/>
          </a:p>
          <a:p>
            <a:pPr algn="r">
              <a:lnSpc>
                <a:spcPct val="100000"/>
              </a:lnSpc>
            </a:pPr>
            <a:endParaRPr lang="he-IL" sz="2400" dirty="0"/>
          </a:p>
        </p:txBody>
      </p:sp>
      <p:pic>
        <p:nvPicPr>
          <p:cNvPr id="5" name="Picture 4" descr="תמונה שמכילה ישיבה, שולחן, איש, חדר&#10;&#10;התיאור נוצר באופן אוטומטי">
            <a:extLst>
              <a:ext uri="{FF2B5EF4-FFF2-40B4-BE49-F238E27FC236}">
                <a16:creationId xmlns="" xmlns:a16="http://schemas.microsoft.com/office/drawing/2014/main" id="{2DB438F7-13EC-4CBC-A324-09B30C5148F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845" r="5928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  <p:sp>
        <p:nvSpPr>
          <p:cNvPr id="8" name="תיבת טקסט 7">
            <a:extLst>
              <a:ext uri="{FF2B5EF4-FFF2-40B4-BE49-F238E27FC236}">
                <a16:creationId xmlns="" xmlns:a16="http://schemas.microsoft.com/office/drawing/2014/main" id="{393E17BE-BB08-46C8-A1A6-3FF22C318A5A}"/>
              </a:ext>
            </a:extLst>
          </p:cNvPr>
          <p:cNvSpPr txBox="1"/>
          <p:nvPr/>
        </p:nvSpPr>
        <p:spPr>
          <a:xfrm>
            <a:off x="7288393" y="862547"/>
            <a:ext cx="3954930" cy="144655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sz="8800" b="1" dirty="0" err="1">
                <a:solidFill>
                  <a:srgbClr val="E648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כח</a:t>
            </a:r>
            <a:r>
              <a:rPr lang="he-IL" sz="8800" b="1" dirty="0">
                <a:solidFill>
                  <a:srgbClr val="E6482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משה</a:t>
            </a:r>
            <a:endParaRPr lang="he-IL" sz="8800" b="1" dirty="0">
              <a:solidFill>
                <a:srgbClr val="E4650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366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="" xmlns:a16="http://schemas.microsoft.com/office/drawing/2014/main" id="{2C61293E-6EBE-43EF-A52C-9BEBFD7679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2DCC4486-FEA9-45DE-BABB-C9A8BF071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6100"/>
              <a:t>תנאים לקיום בחירות דמוקרטיות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=""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A543B"/>
          </a:solidFill>
          <a:ln w="38100" cap="rnd">
            <a:solidFill>
              <a:srgbClr val="BA543B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3B91EF01-AA9D-49BC-B0FE-BEA5A8130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 lnSpcReduction="10000"/>
          </a:bodyPr>
          <a:lstStyle/>
          <a:p>
            <a:pPr algn="r" rtl="1"/>
            <a:r>
              <a:rPr lang="he-IL" sz="4000" b="1" dirty="0"/>
              <a:t>ש</a:t>
            </a:r>
            <a:r>
              <a:rPr lang="he-IL" dirty="0"/>
              <a:t>וויוניות: לכל אזרח יש קול אחד, ולכל קול משקל שווה.</a:t>
            </a:r>
            <a:endParaRPr lang="en-US" i="1" dirty="0"/>
          </a:p>
          <a:p>
            <a:pPr algn="r" rtl="1"/>
            <a:r>
              <a:rPr lang="he-IL" sz="4000" b="1" dirty="0"/>
              <a:t>ה</a:t>
            </a:r>
            <a:r>
              <a:rPr lang="he-IL" dirty="0"/>
              <a:t>תמודדות חופשית והוגנת: הבחירות מאפשרות תחרות הוגנת, המבוססת על חירויות וזכויות פוליטיות (במיוחד חופש הביטוי וחופש ההתאגדות).</a:t>
            </a:r>
            <a:endParaRPr lang="en-US" i="1" dirty="0"/>
          </a:p>
          <a:p>
            <a:pPr algn="r"/>
            <a:endParaRPr lang="he-IL" dirty="0"/>
          </a:p>
        </p:txBody>
      </p:sp>
      <p:pic>
        <p:nvPicPr>
          <p:cNvPr id="5" name="Picture 4" descr="תמונה שמכילה עוגה, מקושט, מקורה, יום הולדת&#10;&#10;התיאור נוצר באופן אוטומטי">
            <a:extLst>
              <a:ext uri="{FF2B5EF4-FFF2-40B4-BE49-F238E27FC236}">
                <a16:creationId xmlns="" xmlns:a16="http://schemas.microsoft.com/office/drawing/2014/main" id="{0DFEB04B-C111-4DAA-9072-510D56B0A05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420" r="33551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56517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6">
            <a:extLst>
              <a:ext uri="{FF2B5EF4-FFF2-40B4-BE49-F238E27FC236}">
                <a16:creationId xmlns="" xmlns:a16="http://schemas.microsoft.com/office/drawing/2014/main" id="{DA381740-063A-41A4-836D-85D14980EEF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73" name="Rectangle 72">
            <a:extLst>
              <a:ext uri="{FF2B5EF4-FFF2-40B4-BE49-F238E27FC236}">
                <a16:creationId xmlns="" xmlns:a16="http://schemas.microsoft.com/office/drawing/2014/main" id="{337940BB-FBC4-492E-BD92-3B7B914D0EA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86B3A4C5-FBC0-4EFB-AB13-53A31D187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7500" y="1988191"/>
            <a:ext cx="7544499" cy="2224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שיטת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הבחירות</a:t>
            </a: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7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הארצית</a:t>
            </a:r>
            <a:endParaRPr lang="en-US" sz="7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5E4C1580-2D96-4038-8BF7-03E2C26FB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3699" y="4631161"/>
            <a:ext cx="6707366" cy="1569486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r" rtl="1">
              <a:buNone/>
            </a:pPr>
            <a:r>
              <a:rPr lang="en-US" sz="2800" dirty="0" err="1"/>
              <a:t>כל</a:t>
            </a:r>
            <a:r>
              <a:rPr lang="en-US" sz="2800" dirty="0"/>
              <a:t> </a:t>
            </a:r>
            <a:r>
              <a:rPr lang="en-US" sz="2800" dirty="0" err="1"/>
              <a:t>הארץ</a:t>
            </a:r>
            <a:r>
              <a:rPr lang="en-US" sz="2800" dirty="0"/>
              <a:t> </a:t>
            </a:r>
            <a:r>
              <a:rPr lang="en-US" sz="2800" dirty="0" err="1"/>
              <a:t>מהווה</a:t>
            </a:r>
            <a:r>
              <a:rPr lang="en-US" sz="2800" dirty="0"/>
              <a:t> </a:t>
            </a:r>
            <a:r>
              <a:rPr lang="en-US" sz="2800" dirty="0" err="1"/>
              <a:t>אזור</a:t>
            </a:r>
            <a:r>
              <a:rPr lang="en-US" sz="2800" dirty="0"/>
              <a:t> </a:t>
            </a:r>
            <a:r>
              <a:rPr lang="en-US" sz="2800" dirty="0" err="1"/>
              <a:t>בחירה</a:t>
            </a:r>
            <a:r>
              <a:rPr lang="en-US" sz="2800" dirty="0"/>
              <a:t> </a:t>
            </a:r>
            <a:r>
              <a:rPr lang="en-US" sz="2800" dirty="0" err="1"/>
              <a:t>אחד</a:t>
            </a:r>
            <a:r>
              <a:rPr lang="he-IL" sz="2800" dirty="0"/>
              <a:t>, </a:t>
            </a:r>
            <a:r>
              <a:rPr lang="en-US" sz="2800" dirty="0" err="1"/>
              <a:t>לצורך</a:t>
            </a:r>
            <a:r>
              <a:rPr lang="en-US" sz="2800" dirty="0"/>
              <a:t> </a:t>
            </a:r>
            <a:r>
              <a:rPr lang="en-US" sz="2800" dirty="0" err="1"/>
              <a:t>חישוב</a:t>
            </a:r>
            <a:r>
              <a:rPr lang="en-US" sz="2800" dirty="0"/>
              <a:t> </a:t>
            </a:r>
            <a:r>
              <a:rPr lang="en-US" sz="2800" dirty="0" err="1"/>
              <a:t>תוצאות</a:t>
            </a:r>
            <a:r>
              <a:rPr lang="en-US" sz="2800" dirty="0"/>
              <a:t> </a:t>
            </a:r>
            <a:r>
              <a:rPr lang="en-US" sz="2800" dirty="0" err="1"/>
              <a:t>הבחירות</a:t>
            </a:r>
            <a:r>
              <a:rPr lang="en-US" sz="2800" dirty="0"/>
              <a:t>.</a:t>
            </a:r>
            <a:endParaRPr lang="en-US" sz="2800" i="1" dirty="0"/>
          </a:p>
        </p:txBody>
      </p:sp>
      <p:sp>
        <p:nvSpPr>
          <p:cNvPr id="75" name="Rectangle 6">
            <a:extLst>
              <a:ext uri="{FF2B5EF4-FFF2-40B4-BE49-F238E27FC236}">
                <a16:creationId xmlns=""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8AC8FD"/>
          </a:solidFill>
          <a:ln w="38100" cap="rnd">
            <a:solidFill>
              <a:srgbClr val="8AC8FD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026" name="Picture 2" descr="מטיילים ושרים בדרך עם התלמידים עם מפה אינטראקטיבית. לכל אתר נלווה ...">
            <a:extLst>
              <a:ext uri="{FF2B5EF4-FFF2-40B4-BE49-F238E27FC236}">
                <a16:creationId xmlns="" xmlns:a16="http://schemas.microsoft.com/office/drawing/2014/main" id="{7880AF44-6DFF-4DE9-911C-15B4476D86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1815" y="320040"/>
            <a:ext cx="4023817" cy="6190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405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2" name="Rectangle 70">
            <a:extLst>
              <a:ext uri="{FF2B5EF4-FFF2-40B4-BE49-F238E27FC236}">
                <a16:creationId xmlns="" xmlns:a16="http://schemas.microsoft.com/office/drawing/2014/main" id="{A6D37EE4-EA1B-46EE-A54B-5233C63C96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E2582378-D13B-4F30-9181-148330B5F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34585" y="703293"/>
            <a:ext cx="4584921" cy="1949815"/>
          </a:xfrm>
        </p:spPr>
        <p:txBody>
          <a:bodyPr anchor="b">
            <a:normAutofit/>
          </a:bodyPr>
          <a:lstStyle/>
          <a:p>
            <a:r>
              <a:rPr lang="he-IL" sz="5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שיטת הבחירות היחסית</a:t>
            </a:r>
          </a:p>
        </p:txBody>
      </p:sp>
      <p:pic>
        <p:nvPicPr>
          <p:cNvPr id="2050" name="Picture 2" descr="החשד להסתרת פתקים: בן של ח&quot;כ ממפלגה אחרת יעיד | כאן">
            <a:extLst>
              <a:ext uri="{FF2B5EF4-FFF2-40B4-BE49-F238E27FC236}">
                <a16:creationId xmlns="" xmlns:a16="http://schemas.microsoft.com/office/drawing/2014/main" id="{1437E39A-0785-4159-AB49-3718528AA3C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61" r="18276" b="2"/>
          <a:stretch/>
        </p:blipFill>
        <p:spPr bwMode="auto">
          <a:xfrm>
            <a:off x="866691" y="1216968"/>
            <a:ext cx="5416261" cy="4424065"/>
          </a:xfrm>
          <a:custGeom>
            <a:avLst/>
            <a:gdLst/>
            <a:ahLst/>
            <a:cxnLst/>
            <a:rect l="l" t="t" r="r" b="b"/>
            <a:pathLst>
              <a:path w="5531320" h="4424065">
                <a:moveTo>
                  <a:pt x="4292328" y="3931444"/>
                </a:moveTo>
                <a:cubicBezTo>
                  <a:pt x="3830135" y="4131325"/>
                  <a:pt x="3346708" y="4259111"/>
                  <a:pt x="2855653" y="4364392"/>
                </a:cubicBezTo>
                <a:lnTo>
                  <a:pt x="2855525" y="4364392"/>
                </a:lnTo>
                <a:cubicBezTo>
                  <a:pt x="3386634" y="4394018"/>
                  <a:pt x="3853531" y="4210158"/>
                  <a:pt x="4292328" y="3931444"/>
                </a:cubicBezTo>
                <a:close/>
                <a:moveTo>
                  <a:pt x="4302118" y="3923561"/>
                </a:moveTo>
                <a:lnTo>
                  <a:pt x="4301102" y="3924959"/>
                </a:lnTo>
                <a:lnTo>
                  <a:pt x="4302881" y="3924959"/>
                </a:lnTo>
                <a:close/>
                <a:moveTo>
                  <a:pt x="3885572" y="334733"/>
                </a:moveTo>
                <a:cubicBezTo>
                  <a:pt x="4046889" y="406840"/>
                  <a:pt x="4203653" y="488713"/>
                  <a:pt x="4355013" y="579880"/>
                </a:cubicBezTo>
                <a:cubicBezTo>
                  <a:pt x="4662082" y="768063"/>
                  <a:pt x="4933803" y="995790"/>
                  <a:pt x="5144619" y="1290779"/>
                </a:cubicBezTo>
                <a:cubicBezTo>
                  <a:pt x="5314365" y="1528042"/>
                  <a:pt x="5426258" y="1789591"/>
                  <a:pt x="5468598" y="2088522"/>
                </a:cubicBezTo>
                <a:cubicBezTo>
                  <a:pt x="5479330" y="2001424"/>
                  <a:pt x="5480182" y="1913385"/>
                  <a:pt x="5471141" y="1826083"/>
                </a:cubicBezTo>
                <a:cubicBezTo>
                  <a:pt x="5455337" y="1662962"/>
                  <a:pt x="5406307" y="1504799"/>
                  <a:pt x="5327080" y="1361348"/>
                </a:cubicBezTo>
                <a:cubicBezTo>
                  <a:pt x="5206160" y="1140233"/>
                  <a:pt x="5033362" y="965782"/>
                  <a:pt x="4833354" y="816507"/>
                </a:cubicBezTo>
                <a:cubicBezTo>
                  <a:pt x="4597235" y="640276"/>
                  <a:pt x="4336322" y="509438"/>
                  <a:pt x="4063457" y="400724"/>
                </a:cubicBezTo>
                <a:cubicBezTo>
                  <a:pt x="4033360" y="388607"/>
                  <a:pt x="4003060" y="376909"/>
                  <a:pt x="3972544" y="365631"/>
                </a:cubicBezTo>
                <a:cubicBezTo>
                  <a:pt x="3943680" y="354950"/>
                  <a:pt x="3914563" y="345033"/>
                  <a:pt x="3885572" y="334733"/>
                </a:cubicBezTo>
                <a:close/>
                <a:moveTo>
                  <a:pt x="3865737" y="329520"/>
                </a:moveTo>
                <a:cubicBezTo>
                  <a:pt x="3865737" y="329520"/>
                  <a:pt x="3865737" y="330410"/>
                  <a:pt x="3866500" y="330537"/>
                </a:cubicBezTo>
                <a:lnTo>
                  <a:pt x="3869806" y="330156"/>
                </a:lnTo>
                <a:close/>
                <a:moveTo>
                  <a:pt x="2219772" y="85645"/>
                </a:moveTo>
                <a:cubicBezTo>
                  <a:pt x="2206943" y="84005"/>
                  <a:pt x="2193910" y="85264"/>
                  <a:pt x="2181627" y="89333"/>
                </a:cubicBezTo>
                <a:cubicBezTo>
                  <a:pt x="1932920" y="125113"/>
                  <a:pt x="1690800" y="197118"/>
                  <a:pt x="1462972" y="303073"/>
                </a:cubicBezTo>
                <a:cubicBezTo>
                  <a:pt x="971789" y="529528"/>
                  <a:pt x="578130" y="865460"/>
                  <a:pt x="308698" y="1338461"/>
                </a:cubicBezTo>
                <a:cubicBezTo>
                  <a:pt x="180225" y="1561852"/>
                  <a:pt x="97653" y="1808638"/>
                  <a:pt x="65840" y="2064364"/>
                </a:cubicBezTo>
                <a:cubicBezTo>
                  <a:pt x="71943" y="2050505"/>
                  <a:pt x="77284" y="2036391"/>
                  <a:pt x="82115" y="2022150"/>
                </a:cubicBezTo>
                <a:cubicBezTo>
                  <a:pt x="170104" y="1763653"/>
                  <a:pt x="279580" y="1515073"/>
                  <a:pt x="423261" y="1282260"/>
                </a:cubicBezTo>
                <a:cubicBezTo>
                  <a:pt x="630770" y="945565"/>
                  <a:pt x="895371" y="664944"/>
                  <a:pt x="1231812" y="454001"/>
                </a:cubicBezTo>
                <a:cubicBezTo>
                  <a:pt x="1535193" y="263783"/>
                  <a:pt x="1866802" y="149729"/>
                  <a:pt x="2219772" y="85645"/>
                </a:cubicBezTo>
                <a:close/>
                <a:moveTo>
                  <a:pt x="2612541" y="836"/>
                </a:moveTo>
                <a:cubicBezTo>
                  <a:pt x="2715914" y="-4250"/>
                  <a:pt x="2831240" y="14695"/>
                  <a:pt x="2946311" y="35548"/>
                </a:cubicBezTo>
                <a:cubicBezTo>
                  <a:pt x="3291652" y="98106"/>
                  <a:pt x="3631144" y="182915"/>
                  <a:pt x="3961100" y="303581"/>
                </a:cubicBezTo>
                <a:cubicBezTo>
                  <a:pt x="4278341" y="419543"/>
                  <a:pt x="4581341" y="563350"/>
                  <a:pt x="4854588" y="764502"/>
                </a:cubicBezTo>
                <a:cubicBezTo>
                  <a:pt x="5067438" y="921152"/>
                  <a:pt x="5250408" y="1105521"/>
                  <a:pt x="5377813" y="1339732"/>
                </a:cubicBezTo>
                <a:cubicBezTo>
                  <a:pt x="5459812" y="1489986"/>
                  <a:pt x="5510304" y="1655396"/>
                  <a:pt x="5526198" y="1825829"/>
                </a:cubicBezTo>
                <a:cubicBezTo>
                  <a:pt x="5538277" y="1951327"/>
                  <a:pt x="5527342" y="2074917"/>
                  <a:pt x="5510558" y="2199398"/>
                </a:cubicBezTo>
                <a:cubicBezTo>
                  <a:pt x="5502967" y="2266991"/>
                  <a:pt x="5502713" y="2335195"/>
                  <a:pt x="5509796" y="2402839"/>
                </a:cubicBezTo>
                <a:cubicBezTo>
                  <a:pt x="5534208" y="2664197"/>
                  <a:pt x="5468472" y="2926051"/>
                  <a:pt x="5323520" y="3144890"/>
                </a:cubicBezTo>
                <a:cubicBezTo>
                  <a:pt x="5201340" y="3332234"/>
                  <a:pt x="5041042" y="3491719"/>
                  <a:pt x="4853062" y="3612932"/>
                </a:cubicBezTo>
                <a:cubicBezTo>
                  <a:pt x="4671110" y="3732072"/>
                  <a:pt x="4498566" y="3864563"/>
                  <a:pt x="4316359" y="3982940"/>
                </a:cubicBezTo>
                <a:cubicBezTo>
                  <a:pt x="4019717" y="4175573"/>
                  <a:pt x="3701077" y="4317347"/>
                  <a:pt x="3352557" y="4386771"/>
                </a:cubicBezTo>
                <a:cubicBezTo>
                  <a:pt x="3160954" y="4425590"/>
                  <a:pt x="2964456" y="4434173"/>
                  <a:pt x="2770207" y="4412201"/>
                </a:cubicBezTo>
                <a:cubicBezTo>
                  <a:pt x="2685525" y="4402537"/>
                  <a:pt x="2599953" y="4402410"/>
                  <a:pt x="2514889" y="4393637"/>
                </a:cubicBezTo>
                <a:cubicBezTo>
                  <a:pt x="2307137" y="4370851"/>
                  <a:pt x="2102209" y="4327277"/>
                  <a:pt x="1903167" y="4263562"/>
                </a:cubicBezTo>
                <a:cubicBezTo>
                  <a:pt x="1560623" y="4156119"/>
                  <a:pt x="1238932" y="4006972"/>
                  <a:pt x="948393" y="3794249"/>
                </a:cubicBezTo>
                <a:cubicBezTo>
                  <a:pt x="647554" y="3573897"/>
                  <a:pt x="396813" y="3308660"/>
                  <a:pt x="223634" y="2975526"/>
                </a:cubicBezTo>
                <a:cubicBezTo>
                  <a:pt x="129454" y="2796370"/>
                  <a:pt x="67150" y="2602198"/>
                  <a:pt x="39520" y="2401695"/>
                </a:cubicBezTo>
                <a:cubicBezTo>
                  <a:pt x="34510" y="2367555"/>
                  <a:pt x="26729" y="2333872"/>
                  <a:pt x="16252" y="2300991"/>
                </a:cubicBezTo>
                <a:cubicBezTo>
                  <a:pt x="-9179" y="2218598"/>
                  <a:pt x="-24" y="2135695"/>
                  <a:pt x="11801" y="2053556"/>
                </a:cubicBezTo>
                <a:cubicBezTo>
                  <a:pt x="93686" y="1480615"/>
                  <a:pt x="377868" y="1021983"/>
                  <a:pt x="812850" y="651084"/>
                </a:cubicBezTo>
                <a:cubicBezTo>
                  <a:pt x="1176755" y="340201"/>
                  <a:pt x="1598260" y="146042"/>
                  <a:pt x="2066810" y="52586"/>
                </a:cubicBezTo>
                <a:cubicBezTo>
                  <a:pt x="2154544" y="35039"/>
                  <a:pt x="2243041" y="23087"/>
                  <a:pt x="2332046" y="14441"/>
                </a:cubicBezTo>
                <a:cubicBezTo>
                  <a:pt x="2421052" y="5794"/>
                  <a:pt x="2508913" y="2107"/>
                  <a:pt x="2612541" y="836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3" name="Rectangle 6">
            <a:extLst>
              <a:ext uri="{FF2B5EF4-FFF2-40B4-BE49-F238E27FC236}">
                <a16:creationId xmlns="" xmlns:a16="http://schemas.microsoft.com/office/drawing/2014/main" id="{3EB27620-B0B1-4232-A055-99D3476060C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183815" y="2895147"/>
            <a:ext cx="3474720" cy="27432"/>
          </a:xfrm>
          <a:custGeom>
            <a:avLst/>
            <a:gdLst>
              <a:gd name="connsiteX0" fmla="*/ 0 w 3474720"/>
              <a:gd name="connsiteY0" fmla="*/ 0 h 27432"/>
              <a:gd name="connsiteX1" fmla="*/ 660197 w 3474720"/>
              <a:gd name="connsiteY1" fmla="*/ 0 h 27432"/>
              <a:gd name="connsiteX2" fmla="*/ 1355141 w 3474720"/>
              <a:gd name="connsiteY2" fmla="*/ 0 h 27432"/>
              <a:gd name="connsiteX3" fmla="*/ 2084832 w 3474720"/>
              <a:gd name="connsiteY3" fmla="*/ 0 h 27432"/>
              <a:gd name="connsiteX4" fmla="*/ 2814523 w 3474720"/>
              <a:gd name="connsiteY4" fmla="*/ 0 h 27432"/>
              <a:gd name="connsiteX5" fmla="*/ 3474720 w 3474720"/>
              <a:gd name="connsiteY5" fmla="*/ 0 h 27432"/>
              <a:gd name="connsiteX6" fmla="*/ 3474720 w 3474720"/>
              <a:gd name="connsiteY6" fmla="*/ 27432 h 27432"/>
              <a:gd name="connsiteX7" fmla="*/ 2710282 w 3474720"/>
              <a:gd name="connsiteY7" fmla="*/ 27432 h 27432"/>
              <a:gd name="connsiteX8" fmla="*/ 1945843 w 3474720"/>
              <a:gd name="connsiteY8" fmla="*/ 27432 h 27432"/>
              <a:gd name="connsiteX9" fmla="*/ 1250899 w 3474720"/>
              <a:gd name="connsiteY9" fmla="*/ 27432 h 27432"/>
              <a:gd name="connsiteX10" fmla="*/ 0 w 3474720"/>
              <a:gd name="connsiteY10" fmla="*/ 27432 h 27432"/>
              <a:gd name="connsiteX11" fmla="*/ 0 w 3474720"/>
              <a:gd name="connsiteY11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74720" h="27432" fill="none" extrusionOk="0">
                <a:moveTo>
                  <a:pt x="0" y="0"/>
                </a:moveTo>
                <a:cubicBezTo>
                  <a:pt x="307185" y="-8713"/>
                  <a:pt x="392307" y="-13121"/>
                  <a:pt x="660197" y="0"/>
                </a:cubicBezTo>
                <a:cubicBezTo>
                  <a:pt x="928087" y="13121"/>
                  <a:pt x="1167029" y="-2668"/>
                  <a:pt x="1355141" y="0"/>
                </a:cubicBezTo>
                <a:cubicBezTo>
                  <a:pt x="1543253" y="2668"/>
                  <a:pt x="1739408" y="-6709"/>
                  <a:pt x="2084832" y="0"/>
                </a:cubicBezTo>
                <a:cubicBezTo>
                  <a:pt x="2430256" y="6709"/>
                  <a:pt x="2538889" y="29706"/>
                  <a:pt x="2814523" y="0"/>
                </a:cubicBezTo>
                <a:cubicBezTo>
                  <a:pt x="3090157" y="-29706"/>
                  <a:pt x="3152920" y="-15446"/>
                  <a:pt x="3474720" y="0"/>
                </a:cubicBezTo>
                <a:cubicBezTo>
                  <a:pt x="3473554" y="7395"/>
                  <a:pt x="3474765" y="21864"/>
                  <a:pt x="3474720" y="27432"/>
                </a:cubicBezTo>
                <a:cubicBezTo>
                  <a:pt x="3275380" y="12730"/>
                  <a:pt x="2958934" y="10130"/>
                  <a:pt x="2710282" y="27432"/>
                </a:cubicBezTo>
                <a:cubicBezTo>
                  <a:pt x="2461630" y="44734"/>
                  <a:pt x="2131168" y="43757"/>
                  <a:pt x="1945843" y="27432"/>
                </a:cubicBezTo>
                <a:cubicBezTo>
                  <a:pt x="1760518" y="11107"/>
                  <a:pt x="1444829" y="-3738"/>
                  <a:pt x="1250899" y="27432"/>
                </a:cubicBezTo>
                <a:cubicBezTo>
                  <a:pt x="1056969" y="58602"/>
                  <a:pt x="444992" y="52761"/>
                  <a:pt x="0" y="27432"/>
                </a:cubicBezTo>
                <a:cubicBezTo>
                  <a:pt x="-503" y="20663"/>
                  <a:pt x="1168" y="5855"/>
                  <a:pt x="0" y="0"/>
                </a:cubicBezTo>
                <a:close/>
              </a:path>
              <a:path w="3474720" h="27432" stroke="0" extrusionOk="0">
                <a:moveTo>
                  <a:pt x="0" y="0"/>
                </a:moveTo>
                <a:cubicBezTo>
                  <a:pt x="300114" y="-5103"/>
                  <a:pt x="525093" y="-25284"/>
                  <a:pt x="660197" y="0"/>
                </a:cubicBezTo>
                <a:cubicBezTo>
                  <a:pt x="795301" y="25284"/>
                  <a:pt x="1023172" y="17955"/>
                  <a:pt x="1250899" y="0"/>
                </a:cubicBezTo>
                <a:cubicBezTo>
                  <a:pt x="1478626" y="-17955"/>
                  <a:pt x="1782079" y="-27844"/>
                  <a:pt x="2015338" y="0"/>
                </a:cubicBezTo>
                <a:cubicBezTo>
                  <a:pt x="2248597" y="27844"/>
                  <a:pt x="2491007" y="27648"/>
                  <a:pt x="2675534" y="0"/>
                </a:cubicBezTo>
                <a:cubicBezTo>
                  <a:pt x="2860061" y="-27648"/>
                  <a:pt x="3088679" y="-3661"/>
                  <a:pt x="3474720" y="0"/>
                </a:cubicBezTo>
                <a:cubicBezTo>
                  <a:pt x="3474913" y="12649"/>
                  <a:pt x="3473732" y="17989"/>
                  <a:pt x="3474720" y="27432"/>
                </a:cubicBezTo>
                <a:cubicBezTo>
                  <a:pt x="3317198" y="15714"/>
                  <a:pt x="2959205" y="52182"/>
                  <a:pt x="2779776" y="27432"/>
                </a:cubicBezTo>
                <a:cubicBezTo>
                  <a:pt x="2600347" y="2682"/>
                  <a:pt x="2382660" y="-684"/>
                  <a:pt x="2015338" y="27432"/>
                </a:cubicBezTo>
                <a:cubicBezTo>
                  <a:pt x="1648016" y="55548"/>
                  <a:pt x="1641073" y="39646"/>
                  <a:pt x="1424635" y="27432"/>
                </a:cubicBezTo>
                <a:cubicBezTo>
                  <a:pt x="1208197" y="15218"/>
                  <a:pt x="1021559" y="15893"/>
                  <a:pt x="729691" y="27432"/>
                </a:cubicBezTo>
                <a:cubicBezTo>
                  <a:pt x="437823" y="38971"/>
                  <a:pt x="153856" y="-2647"/>
                  <a:pt x="0" y="27432"/>
                </a:cubicBezTo>
                <a:cubicBezTo>
                  <a:pt x="1300" y="19678"/>
                  <a:pt x="-86" y="12044"/>
                  <a:pt x="0" y="0"/>
                </a:cubicBezTo>
                <a:close/>
              </a:path>
            </a:pathLst>
          </a:custGeom>
          <a:solidFill>
            <a:srgbClr val="2966A8"/>
          </a:solidFill>
          <a:ln w="38100" cap="rnd">
            <a:solidFill>
              <a:srgbClr val="2966A8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AFC53C68-66EB-45F6-BF4C-B37D5274B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4585" y="3164618"/>
            <a:ext cx="4584921" cy="3021497"/>
          </a:xfrm>
        </p:spPr>
        <p:txBody>
          <a:bodyPr anchor="t"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he-IL" sz="2500" dirty="0"/>
              <a:t>חלוקת המושבים בפרלמנט (המנדטים), יחסית למספר הקולות שבהם זכתה כל מפלגה. החישוב נעשה לפי מספר המצביעים בבחירות או לפי הקולות הכשרים בלבד, בתנאי שהמפלגה שעברה את אחוז החסימה</a:t>
            </a:r>
          </a:p>
        </p:txBody>
      </p:sp>
    </p:spTree>
    <p:extLst>
      <p:ext uri="{BB962C8B-B14F-4D97-AF65-F5344CB8AC3E}">
        <p14:creationId xmlns:p14="http://schemas.microsoft.com/office/powerpoint/2010/main" val="40101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="" xmlns:a16="http://schemas.microsoft.com/office/drawing/2014/main" id="{743AA782-23D1-4521-8CAD-47662984AA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DD3BDE1A-6846-42D4-909D-F31D3383E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e-IL"/>
              <a:t>שיטת הבחירות הרשימתית</a:t>
            </a:r>
          </a:p>
        </p:txBody>
      </p:sp>
      <p:sp>
        <p:nvSpPr>
          <p:cNvPr id="73" name="Rectangle 6">
            <a:extLst>
              <a:ext uri="{FF2B5EF4-FFF2-40B4-BE49-F238E27FC236}">
                <a16:creationId xmlns="" xmlns:a16="http://schemas.microsoft.com/office/drawing/2014/main" id="{3CE8AF5E-D374-4CF1-90CC-35CF73B81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30936" y="2386584"/>
            <a:ext cx="4114800" cy="18288"/>
          </a:xfrm>
          <a:custGeom>
            <a:avLst/>
            <a:gdLst>
              <a:gd name="connsiteX0" fmla="*/ 0 w 4114800"/>
              <a:gd name="connsiteY0" fmla="*/ 0 h 18288"/>
              <a:gd name="connsiteX1" fmla="*/ 768096 w 4114800"/>
              <a:gd name="connsiteY1" fmla="*/ 0 h 18288"/>
              <a:gd name="connsiteX2" fmla="*/ 1495044 w 4114800"/>
              <a:gd name="connsiteY2" fmla="*/ 0 h 18288"/>
              <a:gd name="connsiteX3" fmla="*/ 2221992 w 4114800"/>
              <a:gd name="connsiteY3" fmla="*/ 0 h 18288"/>
              <a:gd name="connsiteX4" fmla="*/ 2784348 w 4114800"/>
              <a:gd name="connsiteY4" fmla="*/ 0 h 18288"/>
              <a:gd name="connsiteX5" fmla="*/ 3387852 w 4114800"/>
              <a:gd name="connsiteY5" fmla="*/ 0 h 18288"/>
              <a:gd name="connsiteX6" fmla="*/ 4114800 w 4114800"/>
              <a:gd name="connsiteY6" fmla="*/ 0 h 18288"/>
              <a:gd name="connsiteX7" fmla="*/ 4114800 w 4114800"/>
              <a:gd name="connsiteY7" fmla="*/ 18288 h 18288"/>
              <a:gd name="connsiteX8" fmla="*/ 3429000 w 4114800"/>
              <a:gd name="connsiteY8" fmla="*/ 18288 h 18288"/>
              <a:gd name="connsiteX9" fmla="*/ 2866644 w 4114800"/>
              <a:gd name="connsiteY9" fmla="*/ 18288 h 18288"/>
              <a:gd name="connsiteX10" fmla="*/ 2304288 w 4114800"/>
              <a:gd name="connsiteY10" fmla="*/ 18288 h 18288"/>
              <a:gd name="connsiteX11" fmla="*/ 1577340 w 4114800"/>
              <a:gd name="connsiteY11" fmla="*/ 18288 h 18288"/>
              <a:gd name="connsiteX12" fmla="*/ 973836 w 4114800"/>
              <a:gd name="connsiteY12" fmla="*/ 18288 h 18288"/>
              <a:gd name="connsiteX13" fmla="*/ 0 w 4114800"/>
              <a:gd name="connsiteY13" fmla="*/ 18288 h 18288"/>
              <a:gd name="connsiteX14" fmla="*/ 0 w 4114800"/>
              <a:gd name="connsiteY1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114800" h="18288" fill="none" extrusionOk="0">
                <a:moveTo>
                  <a:pt x="0" y="0"/>
                </a:moveTo>
                <a:cubicBezTo>
                  <a:pt x="338280" y="-26110"/>
                  <a:pt x="483942" y="6555"/>
                  <a:pt x="768096" y="0"/>
                </a:cubicBezTo>
                <a:cubicBezTo>
                  <a:pt x="1052250" y="-6555"/>
                  <a:pt x="1331484" y="24616"/>
                  <a:pt x="1495044" y="0"/>
                </a:cubicBezTo>
                <a:cubicBezTo>
                  <a:pt x="1658604" y="-24616"/>
                  <a:pt x="2056661" y="-33562"/>
                  <a:pt x="2221992" y="0"/>
                </a:cubicBezTo>
                <a:cubicBezTo>
                  <a:pt x="2387323" y="33562"/>
                  <a:pt x="2629463" y="-20094"/>
                  <a:pt x="2784348" y="0"/>
                </a:cubicBezTo>
                <a:cubicBezTo>
                  <a:pt x="2939233" y="20094"/>
                  <a:pt x="3151981" y="1524"/>
                  <a:pt x="3387852" y="0"/>
                </a:cubicBezTo>
                <a:cubicBezTo>
                  <a:pt x="3623723" y="-1524"/>
                  <a:pt x="3882724" y="26165"/>
                  <a:pt x="4114800" y="0"/>
                </a:cubicBezTo>
                <a:cubicBezTo>
                  <a:pt x="4114300" y="8855"/>
                  <a:pt x="4114909" y="14521"/>
                  <a:pt x="4114800" y="18288"/>
                </a:cubicBezTo>
                <a:cubicBezTo>
                  <a:pt x="3910038" y="37744"/>
                  <a:pt x="3683432" y="-3969"/>
                  <a:pt x="3429000" y="18288"/>
                </a:cubicBezTo>
                <a:cubicBezTo>
                  <a:pt x="3174568" y="40545"/>
                  <a:pt x="3085815" y="44166"/>
                  <a:pt x="2866644" y="18288"/>
                </a:cubicBezTo>
                <a:cubicBezTo>
                  <a:pt x="2647473" y="-7590"/>
                  <a:pt x="2580474" y="31338"/>
                  <a:pt x="2304288" y="18288"/>
                </a:cubicBezTo>
                <a:cubicBezTo>
                  <a:pt x="2028102" y="5238"/>
                  <a:pt x="1863008" y="-2001"/>
                  <a:pt x="1577340" y="18288"/>
                </a:cubicBezTo>
                <a:cubicBezTo>
                  <a:pt x="1291672" y="38577"/>
                  <a:pt x="1243931" y="9893"/>
                  <a:pt x="973836" y="18288"/>
                </a:cubicBezTo>
                <a:cubicBezTo>
                  <a:pt x="703741" y="26683"/>
                  <a:pt x="317656" y="-5910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4114800" h="18288" stroke="0" extrusionOk="0">
                <a:moveTo>
                  <a:pt x="0" y="0"/>
                </a:moveTo>
                <a:cubicBezTo>
                  <a:pt x="276109" y="5266"/>
                  <a:pt x="325589" y="-19584"/>
                  <a:pt x="644652" y="0"/>
                </a:cubicBezTo>
                <a:cubicBezTo>
                  <a:pt x="963715" y="19584"/>
                  <a:pt x="1064991" y="6066"/>
                  <a:pt x="1207008" y="0"/>
                </a:cubicBezTo>
                <a:cubicBezTo>
                  <a:pt x="1349025" y="-6066"/>
                  <a:pt x="1791724" y="14506"/>
                  <a:pt x="1975104" y="0"/>
                </a:cubicBezTo>
                <a:cubicBezTo>
                  <a:pt x="2158484" y="-14506"/>
                  <a:pt x="2397469" y="20822"/>
                  <a:pt x="2619756" y="0"/>
                </a:cubicBezTo>
                <a:cubicBezTo>
                  <a:pt x="2842043" y="-20822"/>
                  <a:pt x="2992157" y="20388"/>
                  <a:pt x="3264408" y="0"/>
                </a:cubicBezTo>
                <a:cubicBezTo>
                  <a:pt x="3536659" y="-20388"/>
                  <a:pt x="3855620" y="38211"/>
                  <a:pt x="4114800" y="0"/>
                </a:cubicBezTo>
                <a:cubicBezTo>
                  <a:pt x="4113902" y="7180"/>
                  <a:pt x="4114969" y="13790"/>
                  <a:pt x="4114800" y="18288"/>
                </a:cubicBezTo>
                <a:cubicBezTo>
                  <a:pt x="3968901" y="8593"/>
                  <a:pt x="3623428" y="17559"/>
                  <a:pt x="3429000" y="18288"/>
                </a:cubicBezTo>
                <a:cubicBezTo>
                  <a:pt x="3234572" y="19017"/>
                  <a:pt x="3085079" y="41804"/>
                  <a:pt x="2866644" y="18288"/>
                </a:cubicBezTo>
                <a:cubicBezTo>
                  <a:pt x="2648209" y="-5228"/>
                  <a:pt x="2451737" y="24580"/>
                  <a:pt x="2180844" y="18288"/>
                </a:cubicBezTo>
                <a:cubicBezTo>
                  <a:pt x="1909951" y="11996"/>
                  <a:pt x="1681589" y="12244"/>
                  <a:pt x="1495044" y="18288"/>
                </a:cubicBezTo>
                <a:cubicBezTo>
                  <a:pt x="1308499" y="24332"/>
                  <a:pt x="1136614" y="21789"/>
                  <a:pt x="850392" y="18288"/>
                </a:cubicBezTo>
                <a:cubicBezTo>
                  <a:pt x="564170" y="14787"/>
                  <a:pt x="210636" y="54701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1DDBFF"/>
          </a:solidFill>
          <a:ln w="38100" cap="rnd">
            <a:solidFill>
              <a:srgbClr val="1DDBFF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B5E49E5A-F2AA-4EA8-A583-03831F4E4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 algn="r" rtl="1">
              <a:lnSpc>
                <a:spcPct val="100000"/>
              </a:lnSpc>
              <a:buNone/>
            </a:pPr>
            <a:r>
              <a:rPr lang="he-IL" sz="2700" dirty="0"/>
              <a:t>מצביעים למפלגה שלה רשימת מועמדים (קבועה מראש או המושפעת מהצבעת הבוחרים). דרכים רווחות-מצויות לקביעת הרשימה: בחירות מקדימות (פריימריז), בחירות במוסדות המפלגה, ועדה מסדרת, ע"י ראש הרשימה.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75" name="Ink 74">
                <a:extLst>
                  <a:ext uri="{FF2B5EF4-FFF2-40B4-BE49-F238E27FC236}">
                    <a16:creationId xmlns="" xmlns:a16="http://schemas.microsoft.com/office/drawing/2014/main" id="{070477C5-0410-4E4F-97A1-F84C2465C187}"/>
                  </a:ext>
                  <a:ext uri="{C183D7F6-B498-43B3-948B-1728B52AA6E4}">
                    <adec:decorative xmlns="" xmlns:adec="http://schemas.microsoft.com/office/drawing/2017/decorative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=""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pic>
        <p:nvPicPr>
          <p:cNvPr id="3074" name="Picture 2" descr="יש עתיד הציגה את רשימתה לכנסת">
            <a:extLst>
              <a:ext uri="{FF2B5EF4-FFF2-40B4-BE49-F238E27FC236}">
                <a16:creationId xmlns="" xmlns:a16="http://schemas.microsoft.com/office/drawing/2014/main" id="{A19F46F4-8677-4179-B358-27B9231999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1497890"/>
            <a:ext cx="5458968" cy="3862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0867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="" xmlns:a16="http://schemas.microsoft.com/office/drawing/2014/main" id="{2C61293E-6EBE-43EF-A52C-9BEBFD7679D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8D141EA1-52A9-4371-91AD-74A315AB0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78308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6100" b="1" dirty="0"/>
              <a:t>יתרונות</a:t>
            </a:r>
            <a:r>
              <a:rPr lang="he-IL" sz="6100" dirty="0"/>
              <a:t> השיטה בישראל</a:t>
            </a:r>
          </a:p>
        </p:txBody>
      </p:sp>
      <p:sp>
        <p:nvSpPr>
          <p:cNvPr id="73" name="Rectangle 6">
            <a:extLst>
              <a:ext uri="{FF2B5EF4-FFF2-40B4-BE49-F238E27FC236}">
                <a16:creationId xmlns=""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412862" y="2395728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496294"/>
          </a:solidFill>
          <a:ln w="38100" cap="rnd">
            <a:solidFill>
              <a:srgbClr val="496294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74E6CC67-6B5A-4A4A-AC4C-448BB8A17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762" y="2706624"/>
            <a:ext cx="6251110" cy="3483864"/>
          </a:xfrm>
        </p:spPr>
        <p:txBody>
          <a:bodyPr>
            <a:normAutofit/>
          </a:bodyPr>
          <a:lstStyle/>
          <a:p>
            <a:pPr algn="r" rtl="1"/>
            <a:r>
              <a:rPr lang="he-IL" dirty="0"/>
              <a:t>בעיות ארציות מקבלות מענה טוב יותר מבעיות אזוריות (כמו למשל ביטחון).</a:t>
            </a:r>
            <a:endParaRPr lang="en-US" i="1" dirty="0"/>
          </a:p>
          <a:p>
            <a:pPr algn="r" rtl="1"/>
            <a:r>
              <a:rPr lang="he-IL" dirty="0"/>
              <a:t>קיים ייצוג יחסי בפרלמנט עפ"י הבוחרים - מה שמאפשר פלורליזם.</a:t>
            </a:r>
            <a:endParaRPr lang="en-US" i="1" dirty="0"/>
          </a:p>
          <a:p>
            <a:endParaRPr lang="he-IL" dirty="0"/>
          </a:p>
        </p:txBody>
      </p:sp>
      <p:pic>
        <p:nvPicPr>
          <p:cNvPr id="5122" name="Picture 2" descr="Flag, Israel, Country Flag, State Flag, State, Symbol">
            <a:extLst>
              <a:ext uri="{FF2B5EF4-FFF2-40B4-BE49-F238E27FC236}">
                <a16:creationId xmlns="" xmlns:a16="http://schemas.microsoft.com/office/drawing/2014/main" id="{0B0E709D-98AA-4234-9F63-EF6E7AC2AE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90" r="18576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9977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="" xmlns:a16="http://schemas.microsoft.com/office/drawing/2014/main" id="{F13C74B1-5B17-4795-BED0-7140497B445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כותרת 1">
            <a:extLst>
              <a:ext uri="{FF2B5EF4-FFF2-40B4-BE49-F238E27FC236}">
                <a16:creationId xmlns="" xmlns:a16="http://schemas.microsoft.com/office/drawing/2014/main" id="{C819A55C-93ED-4AF6-B8E7-5A7000A89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he-IL" sz="5100" b="1"/>
              <a:t>חסרונות</a:t>
            </a:r>
            <a:r>
              <a:rPr lang="he-IL" sz="5100"/>
              <a:t> השיטה בישראל</a:t>
            </a:r>
          </a:p>
        </p:txBody>
      </p:sp>
      <p:sp>
        <p:nvSpPr>
          <p:cNvPr id="137" name="Rectangle 6">
            <a:extLst>
              <a:ext uri="{FF2B5EF4-FFF2-40B4-BE49-F238E27FC236}">
                <a16:creationId xmlns="" xmlns:a16="http://schemas.microsoft.com/office/drawing/2014/main" id="{3FCFB1DE-0B7E-48CC-BA90-B2AB0889F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65093" y="2563839"/>
            <a:ext cx="3931920" cy="27432"/>
          </a:xfrm>
          <a:custGeom>
            <a:avLst/>
            <a:gdLst>
              <a:gd name="connsiteX0" fmla="*/ 0 w 3931920"/>
              <a:gd name="connsiteY0" fmla="*/ 0 h 27432"/>
              <a:gd name="connsiteX1" fmla="*/ 733958 w 3931920"/>
              <a:gd name="connsiteY1" fmla="*/ 0 h 27432"/>
              <a:gd name="connsiteX2" fmla="*/ 1428598 w 3931920"/>
              <a:gd name="connsiteY2" fmla="*/ 0 h 27432"/>
              <a:gd name="connsiteX3" fmla="*/ 2123237 w 3931920"/>
              <a:gd name="connsiteY3" fmla="*/ 0 h 27432"/>
              <a:gd name="connsiteX4" fmla="*/ 2660599 w 3931920"/>
              <a:gd name="connsiteY4" fmla="*/ 0 h 27432"/>
              <a:gd name="connsiteX5" fmla="*/ 3237281 w 3931920"/>
              <a:gd name="connsiteY5" fmla="*/ 0 h 27432"/>
              <a:gd name="connsiteX6" fmla="*/ 3931920 w 3931920"/>
              <a:gd name="connsiteY6" fmla="*/ 0 h 27432"/>
              <a:gd name="connsiteX7" fmla="*/ 3931920 w 3931920"/>
              <a:gd name="connsiteY7" fmla="*/ 27432 h 27432"/>
              <a:gd name="connsiteX8" fmla="*/ 3276600 w 3931920"/>
              <a:gd name="connsiteY8" fmla="*/ 27432 h 27432"/>
              <a:gd name="connsiteX9" fmla="*/ 2739238 w 3931920"/>
              <a:gd name="connsiteY9" fmla="*/ 27432 h 27432"/>
              <a:gd name="connsiteX10" fmla="*/ 2201875 w 3931920"/>
              <a:gd name="connsiteY10" fmla="*/ 27432 h 27432"/>
              <a:gd name="connsiteX11" fmla="*/ 1507236 w 3931920"/>
              <a:gd name="connsiteY11" fmla="*/ 27432 h 27432"/>
              <a:gd name="connsiteX12" fmla="*/ 930554 w 3931920"/>
              <a:gd name="connsiteY12" fmla="*/ 27432 h 27432"/>
              <a:gd name="connsiteX13" fmla="*/ 0 w 3931920"/>
              <a:gd name="connsiteY13" fmla="*/ 27432 h 27432"/>
              <a:gd name="connsiteX14" fmla="*/ 0 w 3931920"/>
              <a:gd name="connsiteY14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931920" h="27432" fill="none" extrusionOk="0">
                <a:moveTo>
                  <a:pt x="0" y="0"/>
                </a:moveTo>
                <a:cubicBezTo>
                  <a:pt x="245351" y="16874"/>
                  <a:pt x="509174" y="13736"/>
                  <a:pt x="733958" y="0"/>
                </a:cubicBezTo>
                <a:cubicBezTo>
                  <a:pt x="958742" y="-13736"/>
                  <a:pt x="1245406" y="-17215"/>
                  <a:pt x="1428598" y="0"/>
                </a:cubicBezTo>
                <a:cubicBezTo>
                  <a:pt x="1611790" y="17215"/>
                  <a:pt x="1930525" y="20562"/>
                  <a:pt x="2123237" y="0"/>
                </a:cubicBezTo>
                <a:cubicBezTo>
                  <a:pt x="2315949" y="-20562"/>
                  <a:pt x="2485508" y="11332"/>
                  <a:pt x="2660599" y="0"/>
                </a:cubicBezTo>
                <a:cubicBezTo>
                  <a:pt x="2835690" y="-11332"/>
                  <a:pt x="3075198" y="-14809"/>
                  <a:pt x="3237281" y="0"/>
                </a:cubicBezTo>
                <a:cubicBezTo>
                  <a:pt x="3399364" y="14809"/>
                  <a:pt x="3745084" y="-4992"/>
                  <a:pt x="3931920" y="0"/>
                </a:cubicBezTo>
                <a:cubicBezTo>
                  <a:pt x="3930963" y="8431"/>
                  <a:pt x="3931571" y="14612"/>
                  <a:pt x="3931920" y="27432"/>
                </a:cubicBezTo>
                <a:cubicBezTo>
                  <a:pt x="3765435" y="40792"/>
                  <a:pt x="3452398" y="38703"/>
                  <a:pt x="3276600" y="27432"/>
                </a:cubicBezTo>
                <a:cubicBezTo>
                  <a:pt x="3100802" y="16161"/>
                  <a:pt x="2914889" y="26998"/>
                  <a:pt x="2739238" y="27432"/>
                </a:cubicBezTo>
                <a:cubicBezTo>
                  <a:pt x="2563587" y="27866"/>
                  <a:pt x="2395484" y="39154"/>
                  <a:pt x="2201875" y="27432"/>
                </a:cubicBezTo>
                <a:cubicBezTo>
                  <a:pt x="2008266" y="15710"/>
                  <a:pt x="1781367" y="4899"/>
                  <a:pt x="1507236" y="27432"/>
                </a:cubicBezTo>
                <a:cubicBezTo>
                  <a:pt x="1233105" y="49965"/>
                  <a:pt x="1075495" y="47542"/>
                  <a:pt x="930554" y="27432"/>
                </a:cubicBezTo>
                <a:cubicBezTo>
                  <a:pt x="785613" y="7322"/>
                  <a:pt x="268930" y="30433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931920" h="27432" stroke="0" extrusionOk="0">
                <a:moveTo>
                  <a:pt x="0" y="0"/>
                </a:moveTo>
                <a:cubicBezTo>
                  <a:pt x="278269" y="4786"/>
                  <a:pt x="349028" y="-10422"/>
                  <a:pt x="616001" y="0"/>
                </a:cubicBezTo>
                <a:cubicBezTo>
                  <a:pt x="882974" y="10422"/>
                  <a:pt x="931617" y="-15515"/>
                  <a:pt x="1153363" y="0"/>
                </a:cubicBezTo>
                <a:cubicBezTo>
                  <a:pt x="1375109" y="15515"/>
                  <a:pt x="1704089" y="-3631"/>
                  <a:pt x="1887322" y="0"/>
                </a:cubicBezTo>
                <a:cubicBezTo>
                  <a:pt x="2070555" y="3631"/>
                  <a:pt x="2344155" y="2213"/>
                  <a:pt x="2503322" y="0"/>
                </a:cubicBezTo>
                <a:cubicBezTo>
                  <a:pt x="2662489" y="-2213"/>
                  <a:pt x="2976859" y="26691"/>
                  <a:pt x="3119323" y="0"/>
                </a:cubicBezTo>
                <a:cubicBezTo>
                  <a:pt x="3261787" y="-26691"/>
                  <a:pt x="3588171" y="-28651"/>
                  <a:pt x="3931920" y="0"/>
                </a:cubicBezTo>
                <a:cubicBezTo>
                  <a:pt x="3930565" y="9524"/>
                  <a:pt x="3930718" y="13975"/>
                  <a:pt x="3931920" y="27432"/>
                </a:cubicBezTo>
                <a:cubicBezTo>
                  <a:pt x="3664329" y="4021"/>
                  <a:pt x="3437686" y="14511"/>
                  <a:pt x="3276600" y="27432"/>
                </a:cubicBezTo>
                <a:cubicBezTo>
                  <a:pt x="3115514" y="40353"/>
                  <a:pt x="2913592" y="48967"/>
                  <a:pt x="2739238" y="27432"/>
                </a:cubicBezTo>
                <a:cubicBezTo>
                  <a:pt x="2564884" y="5897"/>
                  <a:pt x="2294049" y="39820"/>
                  <a:pt x="2083918" y="27432"/>
                </a:cubicBezTo>
                <a:cubicBezTo>
                  <a:pt x="1873787" y="15044"/>
                  <a:pt x="1718903" y="21388"/>
                  <a:pt x="1428598" y="27432"/>
                </a:cubicBezTo>
                <a:cubicBezTo>
                  <a:pt x="1138293" y="33476"/>
                  <a:pt x="952209" y="50441"/>
                  <a:pt x="812597" y="27432"/>
                </a:cubicBezTo>
                <a:cubicBezTo>
                  <a:pt x="672985" y="4423"/>
                  <a:pt x="305800" y="28240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rgbClr val="496294"/>
          </a:solidFill>
          <a:ln w="38100" cap="rnd">
            <a:solidFill>
              <a:srgbClr val="496294"/>
            </a:solidFill>
            <a:round/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="" xmlns:a16="http://schemas.microsoft.com/office/drawing/2014/main" id="{BEB25C81-D973-42D5-BFA2-4A6B4DDDCD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5547075" cy="3320668"/>
          </a:xfrm>
        </p:spPr>
        <p:txBody>
          <a:bodyPr>
            <a:normAutofit/>
          </a:bodyPr>
          <a:lstStyle/>
          <a:p>
            <a:pPr algn="r" rtl="1">
              <a:lnSpc>
                <a:spcPct val="100000"/>
              </a:lnSpc>
            </a:pPr>
            <a:r>
              <a:rPr lang="he-IL" sz="2500" dirty="0"/>
              <a:t>בעיות אזוריות (כמו בעיות דתיות או מהגרים בלתי חוקיים וכו') - לא מטופלות בצורה יעילה כמו בעיות ארציות.</a:t>
            </a:r>
            <a:endParaRPr lang="en-US" sz="2500" i="1" dirty="0"/>
          </a:p>
          <a:p>
            <a:pPr algn="r" rtl="1">
              <a:lnSpc>
                <a:spcPct val="100000"/>
              </a:lnSpc>
            </a:pPr>
            <a:r>
              <a:rPr lang="he-IL" sz="2500" dirty="0"/>
              <a:t>ייצוג יחסי בפרלמנט מביא למציאות של ריבוי מפלגות, מה שמוביל לחוסר יציבות שלטונית.</a:t>
            </a:r>
            <a:endParaRPr lang="en-US" sz="2500" i="1" dirty="0"/>
          </a:p>
          <a:p>
            <a:pPr>
              <a:lnSpc>
                <a:spcPct val="100000"/>
              </a:lnSpc>
            </a:pPr>
            <a:endParaRPr lang="he-IL" sz="2500" dirty="0"/>
          </a:p>
        </p:txBody>
      </p:sp>
      <p:pic>
        <p:nvPicPr>
          <p:cNvPr id="4098" name="Picture 2" descr="Flag, Israel, Country Flag, State Flag, State, Symbol">
            <a:extLst>
              <a:ext uri="{FF2B5EF4-FFF2-40B4-BE49-F238E27FC236}">
                <a16:creationId xmlns="" xmlns:a16="http://schemas.microsoft.com/office/drawing/2014/main" id="{AB13C7BB-2622-42BE-822D-7E5CA37C74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43" r="19542"/>
          <a:stretch/>
        </p:blipFill>
        <p:spPr bwMode="auto">
          <a:xfrm>
            <a:off x="6512285" y="0"/>
            <a:ext cx="567971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332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1_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3.xml><?xml version="1.0" encoding="utf-8"?>
<a:theme xmlns:a="http://schemas.openxmlformats.org/drawingml/2006/main" name="2_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4.xml><?xml version="1.0" encoding="utf-8"?>
<a:theme xmlns:a="http://schemas.openxmlformats.org/drawingml/2006/main" name="3_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5.xml><?xml version="1.0" encoding="utf-8"?>
<a:theme xmlns:a="http://schemas.openxmlformats.org/drawingml/2006/main" name="4_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6.xml><?xml version="1.0" encoding="utf-8"?>
<a:theme xmlns:a="http://schemas.openxmlformats.org/drawingml/2006/main" name="5_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7.xml><?xml version="1.0" encoding="utf-8"?>
<a:theme xmlns:a="http://schemas.openxmlformats.org/drawingml/2006/main" name="6_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8.xml><?xml version="1.0" encoding="utf-8"?>
<a:theme xmlns:a="http://schemas.openxmlformats.org/drawingml/2006/main" name="7_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Sketchy_SerifHand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מסך רחב</PresentationFormat>
  <Paragraphs>23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8</vt:i4>
      </vt:variant>
      <vt:variant>
        <vt:lpstr>כותרות שקופיות</vt:lpstr>
      </vt:variant>
      <vt:variant>
        <vt:i4>8</vt:i4>
      </vt:variant>
    </vt:vector>
  </HeadingPairs>
  <TitlesOfParts>
    <vt:vector size="19" baseType="lpstr">
      <vt:lpstr>Arial</vt:lpstr>
      <vt:lpstr>Modern Love</vt:lpstr>
      <vt:lpstr>The Hand</vt:lpstr>
      <vt:lpstr>SketchyVTI</vt:lpstr>
      <vt:lpstr>1_SketchyVTI</vt:lpstr>
      <vt:lpstr>2_SketchyVTI</vt:lpstr>
      <vt:lpstr>3_SketchyVTI</vt:lpstr>
      <vt:lpstr>4_SketchyVTI</vt:lpstr>
      <vt:lpstr>5_SketchyVTI</vt:lpstr>
      <vt:lpstr>6_SketchyVTI</vt:lpstr>
      <vt:lpstr>7_SketchyVTI</vt:lpstr>
      <vt:lpstr>בחירות דמוקרטיות</vt:lpstr>
      <vt:lpstr>תנאים לקיום בחירות דמוקרטיות</vt:lpstr>
      <vt:lpstr>תנאים לקיום בחירות דמוקרטיות</vt:lpstr>
      <vt:lpstr>שיטת הבחירות הארצית</vt:lpstr>
      <vt:lpstr>שיטת הבחירות היחסית</vt:lpstr>
      <vt:lpstr>שיטת הבחירות הרשימתית</vt:lpstr>
      <vt:lpstr>יתרונות השיטה בישראל</vt:lpstr>
      <vt:lpstr>חסרונות השיטה בישראל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בחירות דמוקרטיות</dc:title>
  <dc:creator>Ronit</dc:creator>
  <cp:lastModifiedBy>Ronit</cp:lastModifiedBy>
  <cp:revision>1</cp:revision>
  <dcterms:created xsi:type="dcterms:W3CDTF">2020-12-15T06:54:50Z</dcterms:created>
  <dcterms:modified xsi:type="dcterms:W3CDTF">2020-12-15T06:55:32Z</dcterms:modified>
</cp:coreProperties>
</file>