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9" r:id="rId2"/>
    <p:sldId id="258" r:id="rId3"/>
    <p:sldId id="256" r:id="rId4"/>
    <p:sldId id="257" r:id="rId5"/>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0000" autoAdjust="0"/>
    <p:restoredTop sz="94660"/>
  </p:normalViewPr>
  <p:slideViewPr>
    <p:cSldViewPr snapToGrid="0">
      <p:cViewPr varScale="1">
        <p:scale>
          <a:sx n="115" d="100"/>
          <a:sy n="115"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4192662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157357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2918802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304396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3771918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2647022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2766225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372816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1861670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2212738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5948A14-AF20-4C8A-A033-EB39EAC4D3A2}" type="datetimeFigureOut">
              <a:rPr lang="he-IL" smtClean="0"/>
              <a:t>ז'/תשרי/תש"פ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A08120EF-47B5-4EE5-A1F3-A54739C1287A}" type="slidenum">
              <a:rPr lang="he-IL" smtClean="0"/>
              <a:t>‹#›</a:t>
            </a:fld>
            <a:endParaRPr lang="he-IL"/>
          </a:p>
        </p:txBody>
      </p:sp>
    </p:spTree>
    <p:extLst>
      <p:ext uri="{BB962C8B-B14F-4D97-AF65-F5344CB8AC3E}">
        <p14:creationId xmlns:p14="http://schemas.microsoft.com/office/powerpoint/2010/main" val="2914315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t="-5000" b="-5000"/>
          </a:stretch>
        </a:blipFill>
        <a:effectLst/>
      </p:bgPr>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5948A14-AF20-4C8A-A033-EB39EAC4D3A2}" type="datetimeFigureOut">
              <a:rPr lang="he-IL" smtClean="0"/>
              <a:t>ז'/תשרי/תש"פ</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08120EF-47B5-4EE5-A1F3-A54739C1287A}" type="slidenum">
              <a:rPr lang="he-IL" smtClean="0"/>
              <a:t>‹#›</a:t>
            </a:fld>
            <a:endParaRPr lang="he-IL"/>
          </a:p>
        </p:txBody>
      </p:sp>
    </p:spTree>
    <p:extLst>
      <p:ext uri="{BB962C8B-B14F-4D97-AF65-F5344CB8AC3E}">
        <p14:creationId xmlns:p14="http://schemas.microsoft.com/office/powerpoint/2010/main" val="1591629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658906" y="743918"/>
            <a:ext cx="11380694" cy="841059"/>
          </a:xfrm>
          <a:solidFill>
            <a:srgbClr val="FFFF99">
              <a:alpha val="47843"/>
            </a:srgbClr>
          </a:solidFill>
        </p:spPr>
        <p:txBody>
          <a:bodyPr>
            <a:normAutofit fontScale="90000"/>
          </a:bodyPr>
          <a:lstStyle/>
          <a:p>
            <a:pPr algn="r"/>
            <a:r>
              <a:rPr lang="he-IL" dirty="0" smtClean="0"/>
              <a:t>אקטואליה – מטלה אישית לאורך השנה</a:t>
            </a:r>
            <a:endParaRPr lang="he-IL" dirty="0"/>
          </a:p>
        </p:txBody>
      </p:sp>
      <p:sp>
        <p:nvSpPr>
          <p:cNvPr id="3" name="כותרת משנה 2"/>
          <p:cNvSpPr>
            <a:spLocks noGrp="1"/>
          </p:cNvSpPr>
          <p:nvPr>
            <p:ph type="subTitle" idx="1"/>
          </p:nvPr>
        </p:nvSpPr>
        <p:spPr>
          <a:xfrm>
            <a:off x="658906" y="1584978"/>
            <a:ext cx="11380694" cy="4708245"/>
          </a:xfrm>
          <a:solidFill>
            <a:srgbClr val="FFFF99">
              <a:alpha val="56863"/>
            </a:srgbClr>
          </a:solidFill>
        </p:spPr>
        <p:txBody>
          <a:bodyPr>
            <a:noAutofit/>
          </a:bodyPr>
          <a:lstStyle/>
          <a:p>
            <a:pPr algn="r"/>
            <a:r>
              <a:rPr lang="he-IL" sz="2800" dirty="0" smtClean="0"/>
              <a:t>לאורך השנה יציגו כל תלמיד/ה בתורו מטלת אקטואליה.</a:t>
            </a:r>
          </a:p>
          <a:p>
            <a:pPr algn="r"/>
            <a:r>
              <a:rPr lang="he-IL" sz="2800" dirty="0" smtClean="0"/>
              <a:t>המטלה כוללת: הכנה מראש בבית, הצגת המטלה בכיתה, הגשה בכתב או משלוח בקובץ.</a:t>
            </a:r>
          </a:p>
          <a:p>
            <a:pPr algn="r"/>
            <a:r>
              <a:rPr lang="he-IL" sz="2800" dirty="0" smtClean="0"/>
              <a:t>לשם הכנת מטלת האקטואליה יש:</a:t>
            </a:r>
          </a:p>
          <a:p>
            <a:pPr algn="r"/>
            <a:r>
              <a:rPr lang="he-IL" sz="2800" dirty="0" smtClean="0"/>
              <a:t>א. לבחור נושא הנמצא על סדר היום הציבורי.</a:t>
            </a:r>
          </a:p>
          <a:p>
            <a:pPr algn="r"/>
            <a:r>
              <a:rPr lang="he-IL" sz="2800" dirty="0" smtClean="0"/>
              <a:t>ב. לאתר לפחות כתבה אחת בנושא.</a:t>
            </a:r>
          </a:p>
          <a:p>
            <a:pPr algn="r"/>
            <a:r>
              <a:rPr lang="he-IL" sz="2800" dirty="0" smtClean="0"/>
              <a:t>ג. לנתח את האירוע בהתאם לתבנית שאלת זיהוי </a:t>
            </a:r>
            <a:r>
              <a:rPr lang="he-IL" sz="2800" dirty="0" smtClean="0"/>
              <a:t>ד</a:t>
            </a:r>
            <a:r>
              <a:rPr lang="he-IL" sz="2800" dirty="0" smtClean="0"/>
              <a:t>. להציג את הנושא ואת הניתוח בכיתה.</a:t>
            </a:r>
          </a:p>
          <a:p>
            <a:pPr algn="r"/>
            <a:r>
              <a:rPr lang="he-IL" sz="2800" dirty="0" smtClean="0"/>
              <a:t>ה. להגיש את הכתבה בצרוף הניתוח (ניתן להגיש מודפס או לשלוח בקובץ).</a:t>
            </a:r>
          </a:p>
        </p:txBody>
      </p:sp>
    </p:spTree>
    <p:extLst>
      <p:ext uri="{BB962C8B-B14F-4D97-AF65-F5344CB8AC3E}">
        <p14:creationId xmlns:p14="http://schemas.microsoft.com/office/powerpoint/2010/main" val="378045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658906" y="0"/>
            <a:ext cx="11380694" cy="841059"/>
          </a:xfrm>
          <a:solidFill>
            <a:srgbClr val="FFFF99">
              <a:alpha val="47843"/>
            </a:srgbClr>
          </a:solidFill>
        </p:spPr>
        <p:txBody>
          <a:bodyPr>
            <a:normAutofit fontScale="90000"/>
          </a:bodyPr>
          <a:lstStyle/>
          <a:p>
            <a:pPr algn="r"/>
            <a:r>
              <a:rPr lang="he-IL" dirty="0" smtClean="0"/>
              <a:t>הסבר לביצוע הניתוח של האירוע</a:t>
            </a:r>
            <a:endParaRPr lang="he-IL" dirty="0"/>
          </a:p>
        </p:txBody>
      </p:sp>
      <p:sp>
        <p:nvSpPr>
          <p:cNvPr id="3" name="כותרת משנה 2"/>
          <p:cNvSpPr>
            <a:spLocks noGrp="1"/>
          </p:cNvSpPr>
          <p:nvPr>
            <p:ph type="subTitle" idx="1"/>
          </p:nvPr>
        </p:nvSpPr>
        <p:spPr>
          <a:xfrm>
            <a:off x="658906" y="841059"/>
            <a:ext cx="11380694" cy="6016941"/>
          </a:xfrm>
          <a:solidFill>
            <a:srgbClr val="FFFF99">
              <a:alpha val="56863"/>
            </a:srgbClr>
          </a:solidFill>
        </p:spPr>
        <p:txBody>
          <a:bodyPr>
            <a:noAutofit/>
          </a:bodyPr>
          <a:lstStyle/>
          <a:p>
            <a:pPr algn="r">
              <a:lnSpc>
                <a:spcPct val="107000"/>
              </a:lnSpc>
              <a:spcAft>
                <a:spcPts val="800"/>
              </a:spcAft>
            </a:pPr>
            <a:r>
              <a:rPr lang="he-IL" sz="2800" b="1" dirty="0" smtClean="0">
                <a:latin typeface="Calibri" panose="020F0502020204030204" pitchFamily="34" charset="0"/>
                <a:ea typeface="Calibri" panose="020F0502020204030204" pitchFamily="34" charset="0"/>
              </a:rPr>
              <a:t>ציין</a:t>
            </a:r>
            <a:r>
              <a:rPr lang="he-IL" sz="2800" dirty="0">
                <a:latin typeface="Calibri" panose="020F0502020204030204" pitchFamily="34" charset="0"/>
                <a:ea typeface="Calibri" panose="020F0502020204030204" pitchFamily="34" charset="0"/>
              </a:rPr>
              <a:t>: </a:t>
            </a:r>
            <a:r>
              <a:rPr lang="he-IL" sz="2800" dirty="0" smtClean="0">
                <a:latin typeface="Calibri" panose="020F0502020204030204" pitchFamily="34" charset="0"/>
                <a:ea typeface="Calibri" panose="020F0502020204030204" pitchFamily="34" charset="0"/>
              </a:rPr>
              <a:t>לציין מושג שנלמד בכיתה וקשור לנושא שנבחר (למשל</a:t>
            </a:r>
            <a:r>
              <a:rPr lang="he-IL" sz="2800" dirty="0">
                <a:latin typeface="Calibri" panose="020F0502020204030204" pitchFamily="34" charset="0"/>
                <a:ea typeface="Calibri" panose="020F0502020204030204" pitchFamily="34" charset="0"/>
              </a:rPr>
              <a:t>: </a:t>
            </a:r>
            <a:r>
              <a:rPr lang="he-IL" sz="2800" dirty="0" smtClean="0">
                <a:latin typeface="Calibri" panose="020F0502020204030204" pitchFamily="34" charset="0"/>
                <a:ea typeface="Calibri" panose="020F0502020204030204" pitchFamily="34" charset="0"/>
              </a:rPr>
              <a:t>מגילת העצמאות / הזכות </a:t>
            </a:r>
            <a:r>
              <a:rPr lang="he-IL" sz="2800" dirty="0">
                <a:latin typeface="Calibri" panose="020F0502020204030204" pitchFamily="34" charset="0"/>
                <a:ea typeface="Calibri" panose="020F0502020204030204" pitchFamily="34" charset="0"/>
              </a:rPr>
              <a:t>לחירות – חופש </a:t>
            </a:r>
            <a:r>
              <a:rPr lang="he-IL" sz="2800" dirty="0" smtClean="0">
                <a:latin typeface="Calibri" panose="020F0502020204030204" pitchFamily="34" charset="0"/>
                <a:ea typeface="Calibri" panose="020F0502020204030204" pitchFamily="34" charset="0"/>
              </a:rPr>
              <a:t>הביטוי / עיקרון שלטון העם וכו'). </a:t>
            </a:r>
            <a:endParaRPr lang="en-US" sz="2800" dirty="0">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he-IL" sz="2800" b="1" dirty="0">
                <a:latin typeface="Calibri" panose="020F0502020204030204" pitchFamily="34" charset="0"/>
                <a:ea typeface="Calibri" panose="020F0502020204030204" pitchFamily="34" charset="0"/>
              </a:rPr>
              <a:t>הצג</a:t>
            </a:r>
            <a:r>
              <a:rPr lang="he-IL" sz="2800" dirty="0">
                <a:latin typeface="Calibri" panose="020F0502020204030204" pitchFamily="34" charset="0"/>
                <a:ea typeface="Calibri" panose="020F0502020204030204" pitchFamily="34" charset="0"/>
              </a:rPr>
              <a:t>: הגדרה מלאה של המושג </a:t>
            </a:r>
            <a:r>
              <a:rPr lang="he-IL" sz="2800" dirty="0" smtClean="0">
                <a:latin typeface="Calibri" panose="020F0502020204030204" pitchFamily="34" charset="0"/>
                <a:ea typeface="Calibri" panose="020F0502020204030204" pitchFamily="34" charset="0"/>
              </a:rPr>
              <a:t>בהתאם </a:t>
            </a:r>
            <a:r>
              <a:rPr lang="he-IL" sz="2800" dirty="0">
                <a:latin typeface="Calibri" panose="020F0502020204030204" pitchFamily="34" charset="0"/>
                <a:ea typeface="Calibri" panose="020F0502020204030204" pitchFamily="34" charset="0"/>
              </a:rPr>
              <a:t>להגדרות </a:t>
            </a:r>
            <a:r>
              <a:rPr lang="he-IL" sz="2800" dirty="0" smtClean="0">
                <a:latin typeface="Calibri" panose="020F0502020204030204" pitchFamily="34" charset="0"/>
                <a:ea typeface="Calibri" panose="020F0502020204030204" pitchFamily="34" charset="0"/>
              </a:rPr>
              <a:t>שנלמדו בשיעור. </a:t>
            </a:r>
            <a:r>
              <a:rPr lang="he-IL" sz="2800" b="1" dirty="0">
                <a:latin typeface="Calibri" panose="020F0502020204030204" pitchFamily="34" charset="0"/>
                <a:ea typeface="Calibri" panose="020F0502020204030204" pitchFamily="34" charset="0"/>
              </a:rPr>
              <a:t>שימו לב!</a:t>
            </a:r>
            <a:r>
              <a:rPr lang="he-IL" sz="2800" dirty="0">
                <a:latin typeface="Calibri" panose="020F0502020204030204" pitchFamily="34" charset="0"/>
                <a:ea typeface="Calibri" panose="020F0502020204030204" pitchFamily="34" charset="0"/>
              </a:rPr>
              <a:t> יש נטייה לכלול ב"הצג" רק את מרכיבי ההגדרה הקשורים </a:t>
            </a:r>
            <a:r>
              <a:rPr lang="he-IL" sz="2800" dirty="0" smtClean="0">
                <a:latin typeface="Calibri" panose="020F0502020204030204" pitchFamily="34" charset="0"/>
                <a:ea typeface="Calibri" panose="020F0502020204030204" pitchFamily="34" charset="0"/>
              </a:rPr>
              <a:t>ישירות לכתבה </a:t>
            </a:r>
            <a:r>
              <a:rPr lang="he-IL" sz="2800" dirty="0">
                <a:latin typeface="Calibri" panose="020F0502020204030204" pitchFamily="34" charset="0"/>
                <a:ea typeface="Calibri" panose="020F0502020204030204" pitchFamily="34" charset="0"/>
              </a:rPr>
              <a:t>אך הדרישה </a:t>
            </a:r>
            <a:r>
              <a:rPr lang="he-IL" sz="2800" dirty="0" smtClean="0">
                <a:latin typeface="Calibri" panose="020F0502020204030204" pitchFamily="34" charset="0"/>
                <a:ea typeface="Calibri" panose="020F0502020204030204" pitchFamily="34" charset="0"/>
              </a:rPr>
              <a:t>היא להציג </a:t>
            </a:r>
            <a:r>
              <a:rPr lang="he-IL" sz="2800" dirty="0">
                <a:latin typeface="Calibri" panose="020F0502020204030204" pitchFamily="34" charset="0"/>
                <a:ea typeface="Calibri" panose="020F0502020204030204" pitchFamily="34" charset="0"/>
              </a:rPr>
              <a:t>את המושג באופן מלא. ברוב המקרים ההגדרה כוללת </a:t>
            </a:r>
            <a:r>
              <a:rPr lang="he-IL" sz="2800" b="1" dirty="0">
                <a:latin typeface="Calibri" panose="020F0502020204030204" pitchFamily="34" charset="0"/>
                <a:ea typeface="Calibri" panose="020F0502020204030204" pitchFamily="34" charset="0"/>
              </a:rPr>
              <a:t>לפחות שלושה מרכיבים</a:t>
            </a:r>
            <a:r>
              <a:rPr lang="he-IL" sz="2800" dirty="0">
                <a:latin typeface="Calibri" panose="020F0502020204030204" pitchFamily="34" charset="0"/>
                <a:ea typeface="Calibri" panose="020F0502020204030204" pitchFamily="34" charset="0"/>
              </a:rPr>
              <a:t>.</a:t>
            </a:r>
            <a:endParaRPr lang="en-US" sz="2800" dirty="0">
              <a:latin typeface="Calibri" panose="020F0502020204030204" pitchFamily="34" charset="0"/>
              <a:ea typeface="Calibri" panose="020F0502020204030204" pitchFamily="34" charset="0"/>
              <a:cs typeface="Arial" panose="020B0604020202020204" pitchFamily="34" charset="0"/>
            </a:endParaRPr>
          </a:p>
          <a:p>
            <a:pPr algn="r">
              <a:lnSpc>
                <a:spcPct val="107000"/>
              </a:lnSpc>
              <a:spcAft>
                <a:spcPts val="800"/>
              </a:spcAft>
            </a:pPr>
            <a:r>
              <a:rPr lang="he-IL" sz="2800" b="1" dirty="0">
                <a:latin typeface="Calibri" panose="020F0502020204030204" pitchFamily="34" charset="0"/>
                <a:ea typeface="Calibri" panose="020F0502020204030204" pitchFamily="34" charset="0"/>
              </a:rPr>
              <a:t>הסבר</a:t>
            </a:r>
            <a:r>
              <a:rPr lang="he-IL" sz="2800" dirty="0">
                <a:latin typeface="Calibri" panose="020F0502020204030204" pitchFamily="34" charset="0"/>
                <a:ea typeface="Calibri" panose="020F0502020204030204" pitchFamily="34" charset="0"/>
              </a:rPr>
              <a:t> </a:t>
            </a:r>
            <a:r>
              <a:rPr lang="he-IL" sz="2800" b="1" dirty="0">
                <a:latin typeface="Calibri" panose="020F0502020204030204" pitchFamily="34" charset="0"/>
                <a:ea typeface="Calibri" panose="020F0502020204030204" pitchFamily="34" charset="0"/>
              </a:rPr>
              <a:t>+ ציטוט</a:t>
            </a:r>
            <a:r>
              <a:rPr lang="he-IL" sz="2800" dirty="0">
                <a:latin typeface="Calibri" panose="020F0502020204030204" pitchFamily="34" charset="0"/>
                <a:ea typeface="Calibri" panose="020F0502020204030204" pitchFamily="34" charset="0"/>
              </a:rPr>
              <a:t>: קישור בין ההגדרה </a:t>
            </a:r>
            <a:r>
              <a:rPr lang="he-IL" sz="2800" dirty="0" smtClean="0">
                <a:latin typeface="Calibri" panose="020F0502020204030204" pitchFamily="34" charset="0"/>
                <a:ea typeface="Calibri" panose="020F0502020204030204" pitchFamily="34" charset="0"/>
              </a:rPr>
              <a:t>לבין הנושא, כפי שהוצג בכתבה – </a:t>
            </a:r>
            <a:r>
              <a:rPr lang="he-IL" sz="2800" dirty="0">
                <a:latin typeface="Calibri" panose="020F0502020204030204" pitchFamily="34" charset="0"/>
                <a:ea typeface="Calibri" panose="020F0502020204030204" pitchFamily="34" charset="0"/>
              </a:rPr>
              <a:t>יש להסביר כיצד הבנתם מהטקסט כי מדובר במושג אותו ציינתם. בסוף ההסבר יש </a:t>
            </a:r>
            <a:r>
              <a:rPr lang="he-IL" sz="2800" b="1" dirty="0">
                <a:latin typeface="Calibri" panose="020F0502020204030204" pitchFamily="34" charset="0"/>
                <a:ea typeface="Calibri" panose="020F0502020204030204" pitchFamily="34" charset="0"/>
              </a:rPr>
              <a:t>לצטט</a:t>
            </a:r>
            <a:r>
              <a:rPr lang="he-IL" sz="2800" dirty="0">
                <a:latin typeface="Calibri" panose="020F0502020204030204" pitchFamily="34" charset="0"/>
                <a:ea typeface="Calibri" panose="020F0502020204030204" pitchFamily="34" charset="0"/>
              </a:rPr>
              <a:t> משפט רלוונטי מהטקסט. (</a:t>
            </a:r>
            <a:r>
              <a:rPr lang="he-IL" sz="2800" b="1" dirty="0">
                <a:latin typeface="Calibri" panose="020F0502020204030204" pitchFamily="34" charset="0"/>
                <a:ea typeface="Calibri" panose="020F0502020204030204" pitchFamily="34" charset="0"/>
              </a:rPr>
              <a:t>לא לשכוח ציטוט!!!</a:t>
            </a:r>
            <a:r>
              <a:rPr lang="he-IL" sz="2800" dirty="0">
                <a:latin typeface="Calibri" panose="020F0502020204030204" pitchFamily="34" charset="0"/>
                <a:ea typeface="Calibri" panose="020F0502020204030204" pitchFamily="34" charset="0"/>
              </a:rPr>
              <a:t>)</a:t>
            </a:r>
            <a:endParaRPr lang="en-US" sz="2800" dirty="0">
              <a:latin typeface="Calibri" panose="020F0502020204030204" pitchFamily="34" charset="0"/>
              <a:ea typeface="Calibri" panose="020F0502020204030204" pitchFamily="34" charset="0"/>
              <a:cs typeface="Arial" panose="020B0604020202020204" pitchFamily="34" charset="0"/>
            </a:endParaRPr>
          </a:p>
          <a:p>
            <a:pPr algn="r"/>
            <a:r>
              <a:rPr lang="he-IL" sz="2800" b="1" dirty="0">
                <a:latin typeface="Calibri" panose="020F0502020204030204" pitchFamily="34" charset="0"/>
                <a:ea typeface="Calibri" panose="020F0502020204030204" pitchFamily="34" charset="0"/>
              </a:rPr>
              <a:t>שימו לב</a:t>
            </a:r>
            <a:r>
              <a:rPr lang="he-IL" sz="2800" dirty="0">
                <a:latin typeface="Calibri" panose="020F0502020204030204" pitchFamily="34" charset="0"/>
                <a:ea typeface="Calibri" panose="020F0502020204030204" pitchFamily="34" charset="0"/>
              </a:rPr>
              <a:t>: זיהוי לא נכון פוסל את כל השאלה ולכן אם לא הצלחתם להסביר את הקשר בין המושג שציינתם (בהתאם להגדרה) לבין הטקסט </a:t>
            </a:r>
            <a:r>
              <a:rPr lang="he-IL" sz="2800" dirty="0" smtClean="0">
                <a:latin typeface="Calibri" panose="020F0502020204030204" pitchFamily="34" charset="0"/>
                <a:ea typeface="Calibri" panose="020F0502020204030204" pitchFamily="34" charset="0"/>
              </a:rPr>
              <a:t>בכתבה </a:t>
            </a:r>
            <a:r>
              <a:rPr lang="he-IL" sz="2800" dirty="0">
                <a:latin typeface="Calibri" panose="020F0502020204030204" pitchFamily="34" charset="0"/>
                <a:ea typeface="Calibri" panose="020F0502020204030204" pitchFamily="34" charset="0"/>
              </a:rPr>
              <a:t>– כנראה יש לכם טעות בזיהוי</a:t>
            </a:r>
            <a:r>
              <a:rPr lang="he-IL" sz="2800" dirty="0" smtClean="0">
                <a:latin typeface="Calibri" panose="020F0502020204030204" pitchFamily="34" charset="0"/>
                <a:ea typeface="Calibri" panose="020F0502020204030204" pitchFamily="34" charset="0"/>
              </a:rPr>
              <a:t>!</a:t>
            </a:r>
          </a:p>
        </p:txBody>
      </p:sp>
    </p:spTree>
    <p:extLst>
      <p:ext uri="{BB962C8B-B14F-4D97-AF65-F5344CB8AC3E}">
        <p14:creationId xmlns:p14="http://schemas.microsoft.com/office/powerpoint/2010/main" val="1588564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rotWithShape="1">
          <a:blip r:embed="rId2"/>
          <a:srcRect l="21617" t="19109" r="50589" b="12930"/>
          <a:stretch/>
        </p:blipFill>
        <p:spPr>
          <a:xfrm>
            <a:off x="0" y="0"/>
            <a:ext cx="8749553" cy="6874651"/>
          </a:xfrm>
          <a:prstGeom prst="rect">
            <a:avLst/>
          </a:prstGeom>
        </p:spPr>
      </p:pic>
      <p:pic>
        <p:nvPicPr>
          <p:cNvPr id="5" name="תמונה 4"/>
          <p:cNvPicPr>
            <a:picLocks noChangeAspect="1"/>
          </p:cNvPicPr>
          <p:nvPr/>
        </p:nvPicPr>
        <p:blipFill rotWithShape="1">
          <a:blip r:embed="rId3"/>
          <a:srcRect l="45441" t="58924" r="45846" b="27003"/>
          <a:stretch/>
        </p:blipFill>
        <p:spPr>
          <a:xfrm>
            <a:off x="8470584" y="3843580"/>
            <a:ext cx="3913094" cy="2030844"/>
          </a:xfrm>
          <a:prstGeom prst="rect">
            <a:avLst/>
          </a:prstGeom>
        </p:spPr>
      </p:pic>
      <p:sp>
        <p:nvSpPr>
          <p:cNvPr id="6" name="כותרת 1"/>
          <p:cNvSpPr>
            <a:spLocks noGrp="1"/>
          </p:cNvSpPr>
          <p:nvPr>
            <p:ph type="ctrTitle"/>
          </p:nvPr>
        </p:nvSpPr>
        <p:spPr>
          <a:xfrm>
            <a:off x="8470584" y="0"/>
            <a:ext cx="3569016" cy="1518834"/>
          </a:xfrm>
          <a:solidFill>
            <a:srgbClr val="FFFFFF"/>
          </a:solidFill>
        </p:spPr>
        <p:txBody>
          <a:bodyPr>
            <a:normAutofit fontScale="90000"/>
          </a:bodyPr>
          <a:lstStyle/>
          <a:p>
            <a:pPr algn="r"/>
            <a:r>
              <a:rPr lang="he-IL" dirty="0" smtClean="0"/>
              <a:t>דוגמה לביצוע </a:t>
            </a:r>
            <a:br>
              <a:rPr lang="he-IL" dirty="0" smtClean="0"/>
            </a:br>
            <a:r>
              <a:rPr lang="he-IL" dirty="0" smtClean="0"/>
              <a:t>ניתוח אירוע:</a:t>
            </a:r>
            <a:endParaRPr lang="he-IL" dirty="0"/>
          </a:p>
        </p:txBody>
      </p:sp>
    </p:spTree>
    <p:extLst>
      <p:ext uri="{BB962C8B-B14F-4D97-AF65-F5344CB8AC3E}">
        <p14:creationId xmlns:p14="http://schemas.microsoft.com/office/powerpoint/2010/main" val="377178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658906" y="0"/>
            <a:ext cx="11380694" cy="1584977"/>
          </a:xfrm>
          <a:solidFill>
            <a:srgbClr val="FFFF99">
              <a:alpha val="47843"/>
            </a:srgbClr>
          </a:solidFill>
        </p:spPr>
        <p:txBody>
          <a:bodyPr>
            <a:normAutofit fontScale="90000"/>
          </a:bodyPr>
          <a:lstStyle/>
          <a:p>
            <a:pPr algn="r"/>
            <a:r>
              <a:rPr lang="he-IL" dirty="0" smtClean="0"/>
              <a:t>נושא: ביקורת של בג"ץ על מינוי מקורבים לראש הממשלה לוועדה המייעצת למינוי בכירים.</a:t>
            </a:r>
            <a:endParaRPr lang="he-IL" dirty="0"/>
          </a:p>
        </p:txBody>
      </p:sp>
      <p:sp>
        <p:nvSpPr>
          <p:cNvPr id="3" name="כותרת משנה 2"/>
          <p:cNvSpPr>
            <a:spLocks noGrp="1"/>
          </p:cNvSpPr>
          <p:nvPr>
            <p:ph type="subTitle" idx="1"/>
          </p:nvPr>
        </p:nvSpPr>
        <p:spPr>
          <a:xfrm>
            <a:off x="658906" y="1584978"/>
            <a:ext cx="11380694" cy="5273022"/>
          </a:xfrm>
          <a:solidFill>
            <a:srgbClr val="FFFF99">
              <a:alpha val="56863"/>
            </a:srgbClr>
          </a:solidFill>
        </p:spPr>
        <p:txBody>
          <a:bodyPr>
            <a:normAutofit/>
          </a:bodyPr>
          <a:lstStyle/>
          <a:p>
            <a:pPr algn="r"/>
            <a:r>
              <a:rPr lang="he-IL" dirty="0"/>
              <a:t>ציין: עיקרון שלטון </a:t>
            </a:r>
            <a:r>
              <a:rPr lang="he-IL" dirty="0" smtClean="0"/>
              <a:t>החוק</a:t>
            </a:r>
          </a:p>
          <a:p>
            <a:pPr algn="r"/>
            <a:endParaRPr lang="he-IL" dirty="0"/>
          </a:p>
          <a:p>
            <a:pPr algn="r"/>
            <a:r>
              <a:rPr lang="he-IL" dirty="0" smtClean="0"/>
              <a:t>הצג: חובת הציות לחוק חלה על כולם, האזרחים ורשויות השלטון כפופים לחוק.</a:t>
            </a:r>
          </a:p>
          <a:p>
            <a:pPr algn="r"/>
            <a:r>
              <a:rPr lang="he-IL" dirty="0" smtClean="0"/>
              <a:t>קיימת מערכת חוקים אחת שכולם חייבים לציית לה.</a:t>
            </a:r>
          </a:p>
          <a:p>
            <a:pPr algn="r"/>
            <a:r>
              <a:rPr lang="he-IL" dirty="0" smtClean="0"/>
              <a:t>החוק נחקק ע"י הרשות המחוקקת בתהליך קבוע בחוק, בהליך דמוקרטי.</a:t>
            </a:r>
          </a:p>
          <a:p>
            <a:pPr algn="r"/>
            <a:endParaRPr lang="he-IL" dirty="0"/>
          </a:p>
          <a:p>
            <a:pPr algn="r"/>
            <a:r>
              <a:rPr lang="he-IL" dirty="0" smtClean="0"/>
              <a:t>הסבר: גם ראש הממשלה, כמו כל אזרח ורשות בישראל, כפוף לחוק. בית המשפט העליון מתח ביקורת על כך שראש הממשלה מינה מקורבים לוועדה המייעצת למינוי בכירים. נציגי הציבור בוועדה צרכים לייצג את הציבור ולא את ראש הממשלה. על ראש הממשלה למנות נציגים לוועדה בהתאם להוראות החוק.</a:t>
            </a:r>
          </a:p>
          <a:p>
            <a:pPr algn="r"/>
            <a:r>
              <a:rPr lang="he-IL" dirty="0" smtClean="0"/>
              <a:t>ציטוט: " הערכות הן כי אחרי ההחלטה הן על צו על תנאי והן על צו ביניים פרקליטות המדינה ויועץ המשפטי לממשלה "יכוונו" את ראש הממשלה "לרדת" ממינוים של שטרק </a:t>
            </a:r>
            <a:r>
              <a:rPr lang="he-IL" dirty="0" err="1" smtClean="0"/>
              <a:t>ונגל</a:t>
            </a:r>
            <a:r>
              <a:rPr lang="he-IL" dirty="0" smtClean="0"/>
              <a:t> - שניהם מקורבים לנתניהו - ולבחור במועמדים אחרים המייצגים את הציבור ולא את נתניהו, כמתחייב בחוק."</a:t>
            </a:r>
          </a:p>
          <a:p>
            <a:pPr algn="r"/>
            <a:endParaRPr lang="he-IL" dirty="0"/>
          </a:p>
        </p:txBody>
      </p:sp>
    </p:spTree>
    <p:extLst>
      <p:ext uri="{BB962C8B-B14F-4D97-AF65-F5344CB8AC3E}">
        <p14:creationId xmlns:p14="http://schemas.microsoft.com/office/powerpoint/2010/main" val="4006116538"/>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399</Words>
  <Application>Microsoft Office PowerPoint</Application>
  <PresentationFormat>מסך רחב</PresentationFormat>
  <Paragraphs>23</Paragraphs>
  <Slides>4</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4</vt:i4>
      </vt:variant>
    </vt:vector>
  </HeadingPairs>
  <TitlesOfParts>
    <vt:vector size="9" baseType="lpstr">
      <vt:lpstr>Arial</vt:lpstr>
      <vt:lpstr>Calibri</vt:lpstr>
      <vt:lpstr>Calibri Light</vt:lpstr>
      <vt:lpstr>Times New Roman</vt:lpstr>
      <vt:lpstr>ערכת נושא Office</vt:lpstr>
      <vt:lpstr>אקטואליה – מטלה אישית לאורך השנה</vt:lpstr>
      <vt:lpstr>הסבר לביצוע הניתוח של האירוע</vt:lpstr>
      <vt:lpstr>דוגמה לביצוע  ניתוח אירוע:</vt:lpstr>
      <vt:lpstr>נושא: ביקורת של בג"ץ על מינוי מקורבים לראש הממשלה לוועדה המייעצת למינוי בכירים.</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oddy.zehavi@gmail.com</dc:creator>
  <cp:lastModifiedBy>אמית</cp:lastModifiedBy>
  <cp:revision>7</cp:revision>
  <dcterms:created xsi:type="dcterms:W3CDTF">2018-09-15T18:58:26Z</dcterms:created>
  <dcterms:modified xsi:type="dcterms:W3CDTF">2019-10-06T10:45:57Z</dcterms:modified>
</cp:coreProperties>
</file>