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6"/>
  </p:notesMasterIdLst>
  <p:sldIdLst>
    <p:sldId id="256" r:id="rId2"/>
    <p:sldId id="288" r:id="rId3"/>
    <p:sldId id="289" r:id="rId4"/>
    <p:sldId id="319" r:id="rId5"/>
    <p:sldId id="257" r:id="rId6"/>
    <p:sldId id="290" r:id="rId7"/>
    <p:sldId id="318" r:id="rId8"/>
    <p:sldId id="279" r:id="rId9"/>
    <p:sldId id="332" r:id="rId10"/>
    <p:sldId id="259" r:id="rId11"/>
    <p:sldId id="261" r:id="rId12"/>
    <p:sldId id="268" r:id="rId13"/>
    <p:sldId id="331" r:id="rId14"/>
    <p:sldId id="298" r:id="rId15"/>
    <p:sldId id="313" r:id="rId16"/>
    <p:sldId id="271" r:id="rId17"/>
    <p:sldId id="308" r:id="rId18"/>
    <p:sldId id="315" r:id="rId19"/>
    <p:sldId id="273" r:id="rId20"/>
    <p:sldId id="304" r:id="rId21"/>
    <p:sldId id="275" r:id="rId22"/>
    <p:sldId id="276" r:id="rId23"/>
    <p:sldId id="307" r:id="rId24"/>
    <p:sldId id="267" r:id="rId25"/>
    <p:sldId id="300" r:id="rId26"/>
    <p:sldId id="317" r:id="rId27"/>
    <p:sldId id="310" r:id="rId28"/>
    <p:sldId id="297" r:id="rId29"/>
    <p:sldId id="303" r:id="rId30"/>
    <p:sldId id="301" r:id="rId31"/>
    <p:sldId id="302" r:id="rId32"/>
    <p:sldId id="320" r:id="rId33"/>
    <p:sldId id="333" r:id="rId34"/>
    <p:sldId id="321" r:id="rId35"/>
    <p:sldId id="328" r:id="rId36"/>
    <p:sldId id="326" r:id="rId37"/>
    <p:sldId id="322" r:id="rId38"/>
    <p:sldId id="334" r:id="rId39"/>
    <p:sldId id="329" r:id="rId40"/>
    <p:sldId id="324" r:id="rId41"/>
    <p:sldId id="325" r:id="rId42"/>
    <p:sldId id="335" r:id="rId43"/>
    <p:sldId id="312" r:id="rId44"/>
    <p:sldId id="327" r:id="rId45"/>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אודליה סעד" initials="אס" lastIdx="0" clrIdx="0">
    <p:extLst>
      <p:ext uri="{19B8F6BF-5375-455C-9EA6-DF929625EA0E}">
        <p15:presenceInfo xmlns:p15="http://schemas.microsoft.com/office/powerpoint/2012/main" userId="9c50ead361bc52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80902" autoAdjust="0"/>
  </p:normalViewPr>
  <p:slideViewPr>
    <p:cSldViewPr snapToGrid="0">
      <p:cViewPr varScale="1">
        <p:scale>
          <a:sx n="49" d="100"/>
          <a:sy n="49" d="100"/>
        </p:scale>
        <p:origin x="13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98CF742-2829-4C39-A67A-025B3FCB47A5}" type="datetimeFigureOut">
              <a:rPr lang="he-IL" smtClean="0"/>
              <a:t>כ"ד/אלול/תשפ"ג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B6EB572-87E3-4734-89EA-C7D33D558E0C}" type="slidenum">
              <a:rPr lang="he-IL" smtClean="0"/>
              <a:t>‹#›</a:t>
            </a:fld>
            <a:endParaRPr lang="he-IL"/>
          </a:p>
        </p:txBody>
      </p:sp>
    </p:spTree>
    <p:extLst>
      <p:ext uri="{BB962C8B-B14F-4D97-AF65-F5344CB8AC3E}">
        <p14:creationId xmlns:p14="http://schemas.microsoft.com/office/powerpoint/2010/main" val="57853994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אי שוויון בריאות- יש הבדלים טבעיים (מגדר, גיל) ולא טבעיים- נוצרו עקב תהליכים חברתיים. </a:t>
            </a:r>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6</a:t>
            </a:fld>
            <a:endParaRPr lang="he-IL"/>
          </a:p>
        </p:txBody>
      </p:sp>
    </p:spTree>
    <p:extLst>
      <p:ext uri="{BB962C8B-B14F-4D97-AF65-F5344CB8AC3E}">
        <p14:creationId xmlns:p14="http://schemas.microsoft.com/office/powerpoint/2010/main" val="3316591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30</a:t>
            </a:fld>
            <a:endParaRPr lang="he-IL"/>
          </a:p>
        </p:txBody>
      </p:sp>
    </p:spTree>
    <p:extLst>
      <p:ext uri="{BB962C8B-B14F-4D97-AF65-F5344CB8AC3E}">
        <p14:creationId xmlns:p14="http://schemas.microsoft.com/office/powerpoint/2010/main" val="169241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גזענות: </a:t>
            </a:r>
          </a:p>
          <a:p>
            <a:endParaRPr lang="he-IL" dirty="0"/>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8</a:t>
            </a:fld>
            <a:endParaRPr lang="he-IL"/>
          </a:p>
        </p:txBody>
      </p:sp>
    </p:spTree>
    <p:extLst>
      <p:ext uri="{BB962C8B-B14F-4D97-AF65-F5344CB8AC3E}">
        <p14:creationId xmlns:p14="http://schemas.microsoft.com/office/powerpoint/2010/main" val="110564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9</a:t>
            </a:fld>
            <a:endParaRPr lang="he-IL"/>
          </a:p>
        </p:txBody>
      </p:sp>
    </p:spTree>
    <p:extLst>
      <p:ext uri="{BB962C8B-B14F-4D97-AF65-F5344CB8AC3E}">
        <p14:creationId xmlns:p14="http://schemas.microsoft.com/office/powerpoint/2010/main" val="1569779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11</a:t>
            </a:fld>
            <a:endParaRPr lang="he-IL"/>
          </a:p>
        </p:txBody>
      </p:sp>
    </p:spTree>
    <p:extLst>
      <p:ext uri="{BB962C8B-B14F-4D97-AF65-F5344CB8AC3E}">
        <p14:creationId xmlns:p14="http://schemas.microsoft.com/office/powerpoint/2010/main" val="3237819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בחינת הקשר בין שיעורי התמותה לבין המדד החברתי-כלכלי של היישובים מגלה תמונה מורכבת. ככלל, התמותה יורדת עם העלייה ברמה החברתית-כלכלית של היישוב. באופן כללי, ככל שהמדד החברתי-כלכלי של היישוב גבוה יותר, כך התמותה ביישוב נמוכה יותר. יחד עם זאת, קשר בולט מסוג זה נמצא רק ביישובים יהודיים ומעורבים, ואילו ביישובים ערביים הקשר שהתגלה הוא חלש. בדומה לתוחלת חיים, גם כאן בולטת תופעה של יישובים שנמצאים באותה רמה חברתית-כלכלית אך מדגימים פער משמעותי בשיעורי התמותה. </a:t>
            </a:r>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17</a:t>
            </a:fld>
            <a:endParaRPr lang="he-IL"/>
          </a:p>
        </p:txBody>
      </p:sp>
    </p:spTree>
    <p:extLst>
      <p:ext uri="{BB962C8B-B14F-4D97-AF65-F5344CB8AC3E}">
        <p14:creationId xmlns:p14="http://schemas.microsoft.com/office/powerpoint/2010/main" val="1121608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20</a:t>
            </a:fld>
            <a:endParaRPr lang="he-IL"/>
          </a:p>
        </p:txBody>
      </p:sp>
    </p:spTree>
    <p:extLst>
      <p:ext uri="{BB962C8B-B14F-4D97-AF65-F5344CB8AC3E}">
        <p14:creationId xmlns:p14="http://schemas.microsoft.com/office/powerpoint/2010/main" val="15694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בריאות בישראל היא בעיקרה עניין של דמוגרפיה, לא של גיאוגרפיה. </a:t>
            </a:r>
            <a:r>
              <a:rPr lang="he-IL" sz="1200" b="0" i="0" kern="1200">
                <a:solidFill>
                  <a:schemeClr val="tx1"/>
                </a:solidFill>
                <a:effectLst/>
                <a:latin typeface="+mn-lt"/>
                <a:ea typeface="+mn-ea"/>
                <a:cs typeface="+mn-cs"/>
              </a:rPr>
              <a:t>רמת בריאות נמוכה מאפיינת את הערבים, את העוסקים במקצועות פיזיים, את חסרי ההשכלה ואת העניים, בייחוד עניים מבוגרים – בלי קשר למקום מגוריהם.</a:t>
            </a:r>
            <a:endParaRPr lang="he-IL"/>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23</a:t>
            </a:fld>
            <a:endParaRPr lang="he-IL"/>
          </a:p>
        </p:txBody>
      </p:sp>
    </p:spTree>
    <p:extLst>
      <p:ext uri="{BB962C8B-B14F-4D97-AF65-F5344CB8AC3E}">
        <p14:creationId xmlns:p14="http://schemas.microsoft.com/office/powerpoint/2010/main" val="3143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solidFill>
                  <a:srgbClr val="212529"/>
                </a:solidFill>
                <a:effectLst/>
                <a:latin typeface="Rubik"/>
              </a:rPr>
              <a:t>דוגמאות לפעילות המשרד ליישום היעדים</a:t>
            </a:r>
          </a:p>
          <a:p>
            <a:pPr algn="r"/>
            <a:r>
              <a:rPr lang="he-IL" b="0" i="0" dirty="0">
                <a:solidFill>
                  <a:srgbClr val="212529"/>
                </a:solidFill>
                <a:effectLst/>
                <a:latin typeface="Rubik"/>
              </a:rPr>
              <a:t>צמצום השתתפויות עצמיות</a:t>
            </a:r>
          </a:p>
          <a:p>
            <a:pPr algn="r">
              <a:buFont typeface="Arial" panose="020B0604020202020204" pitchFamily="34" charset="0"/>
              <a:buChar char="•"/>
            </a:pPr>
            <a:r>
              <a:rPr lang="he-IL" b="0" i="0" dirty="0">
                <a:solidFill>
                  <a:srgbClr val="212529"/>
                </a:solidFill>
                <a:effectLst/>
                <a:latin typeface="Rubik"/>
              </a:rPr>
              <a:t>ביטול אגרת "טיפת חלב"</a:t>
            </a:r>
          </a:p>
          <a:p>
            <a:pPr algn="r">
              <a:buFont typeface="Arial" panose="020B0604020202020204" pitchFamily="34" charset="0"/>
              <a:buChar char="•"/>
            </a:pPr>
            <a:r>
              <a:rPr lang="he-IL" b="0" i="0" dirty="0">
                <a:solidFill>
                  <a:srgbClr val="212529"/>
                </a:solidFill>
                <a:effectLst/>
                <a:latin typeface="Rubik"/>
              </a:rPr>
              <a:t>הקטנת ההשתתפות העצמית על תרופות גנריות</a:t>
            </a:r>
          </a:p>
          <a:p>
            <a:pPr algn="r">
              <a:buFont typeface="Arial" panose="020B0604020202020204" pitchFamily="34" charset="0"/>
              <a:buChar char="•"/>
            </a:pPr>
            <a:r>
              <a:rPr lang="he-IL" b="0" i="0" dirty="0">
                <a:solidFill>
                  <a:srgbClr val="212529"/>
                </a:solidFill>
                <a:effectLst/>
                <a:latin typeface="Rubik"/>
              </a:rPr>
              <a:t>הנחות בתשלומי ההשתתפות העצמית בתרופות לקשישים מקבלי הבטחת הכנסה</a:t>
            </a:r>
          </a:p>
          <a:p>
            <a:pPr algn="r"/>
            <a:r>
              <a:rPr lang="he-IL" b="0" i="0" dirty="0">
                <a:solidFill>
                  <a:srgbClr val="212529"/>
                </a:solidFill>
                <a:effectLst/>
                <a:latin typeface="Rubik"/>
              </a:rPr>
              <a:t>הכללת שירותי בריאות השן בסל שירותי הבריאות הממלכתי</a:t>
            </a:r>
          </a:p>
          <a:p>
            <a:pPr algn="r">
              <a:buFont typeface="Arial" panose="020B0604020202020204" pitchFamily="34" charset="0"/>
              <a:buChar char="•"/>
            </a:pPr>
            <a:r>
              <a:rPr lang="he-IL" b="0" i="0" dirty="0">
                <a:solidFill>
                  <a:srgbClr val="212529"/>
                </a:solidFill>
                <a:effectLst/>
                <a:latin typeface="Rubik"/>
              </a:rPr>
              <a:t>המשרד הכליל את שירותי הרפואה המונעת והמשמרת לילדים עד גיל 12 בסל הבריאות הממלכתי</a:t>
            </a:r>
          </a:p>
          <a:p>
            <a:pPr algn="r">
              <a:buFont typeface="Arial" panose="020B0604020202020204" pitchFamily="34" charset="0"/>
              <a:buChar char="•"/>
            </a:pPr>
            <a:r>
              <a:rPr lang="he-IL" b="0" i="0" dirty="0">
                <a:solidFill>
                  <a:srgbClr val="212529"/>
                </a:solidFill>
                <a:effectLst/>
                <a:latin typeface="Rubik"/>
              </a:rPr>
              <a:t>המשרד הרחיב את המימון לשירותי בריאות השן לתלמידים (קידום בריאות ומניעה)</a:t>
            </a:r>
          </a:p>
          <a:p>
            <a:pPr algn="r">
              <a:buFont typeface="Arial" panose="020B0604020202020204" pitchFamily="34" charset="0"/>
              <a:buChar char="•"/>
            </a:pPr>
            <a:r>
              <a:rPr lang="he-IL" b="0" i="0" dirty="0">
                <a:solidFill>
                  <a:srgbClr val="212529"/>
                </a:solidFill>
                <a:effectLst/>
                <a:latin typeface="Rubik"/>
              </a:rPr>
              <a:t>המשרד פועל להרחבת שירותי רפואה מונעת ומשמרת לקשישים לסל הבריאות</a:t>
            </a:r>
          </a:p>
          <a:p>
            <a:pPr algn="r"/>
            <a:endParaRPr lang="he-IL" dirty="0"/>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25</a:t>
            </a:fld>
            <a:endParaRPr lang="he-IL"/>
          </a:p>
        </p:txBody>
      </p:sp>
    </p:spTree>
    <p:extLst>
      <p:ext uri="{BB962C8B-B14F-4D97-AF65-F5344CB8AC3E}">
        <p14:creationId xmlns:p14="http://schemas.microsoft.com/office/powerpoint/2010/main" val="4289648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B6EB572-87E3-4734-89EA-C7D33D558E0C}" type="slidenum">
              <a:rPr lang="he-IL" smtClean="0"/>
              <a:t>27</a:t>
            </a:fld>
            <a:endParaRPr lang="he-IL"/>
          </a:p>
        </p:txBody>
      </p:sp>
    </p:spTree>
    <p:extLst>
      <p:ext uri="{BB962C8B-B14F-4D97-AF65-F5344CB8AC3E}">
        <p14:creationId xmlns:p14="http://schemas.microsoft.com/office/powerpoint/2010/main" val="375485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E90C088-02D6-4711-92AA-68E976E1ADB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F645978-D7DB-46B7-B81C-5DADBFEAA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43C15E04-C29F-44D5-8D3A-75EBA4A98E59}"/>
              </a:ext>
            </a:extLst>
          </p:cNvPr>
          <p:cNvSpPr>
            <a:spLocks noGrp="1"/>
          </p:cNvSpPr>
          <p:nvPr>
            <p:ph type="dt" sz="half" idx="10"/>
          </p:nvPr>
        </p:nvSpPr>
        <p:spPr/>
        <p:txBody>
          <a:bodyPr/>
          <a:lstStyle/>
          <a:p>
            <a:fld id="{D696378D-4D91-40EE-8405-0C71623C1702}" type="datetime8">
              <a:rPr lang="he-IL" smtClean="0"/>
              <a:t>10 ספטמבר 23</a:t>
            </a:fld>
            <a:endParaRPr lang="he-IL"/>
          </a:p>
        </p:txBody>
      </p:sp>
      <p:sp>
        <p:nvSpPr>
          <p:cNvPr id="5" name="מציין מיקום של כותרת תחתונה 4">
            <a:extLst>
              <a:ext uri="{FF2B5EF4-FFF2-40B4-BE49-F238E27FC236}">
                <a16:creationId xmlns:a16="http://schemas.microsoft.com/office/drawing/2014/main" id="{BB4AF7F8-F2B9-461E-B01D-8A315987A04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12DD659-FF06-4000-BCDB-0962562654E8}"/>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171805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B7108C-ABE4-4B78-95E7-D2D123AEEBB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EF47653-4ADF-4AE5-B0BB-DEDD10FF24B1}"/>
              </a:ext>
            </a:extLst>
          </p:cNvPr>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2FE1632-441C-4846-9562-47A8166232F2}"/>
              </a:ext>
            </a:extLst>
          </p:cNvPr>
          <p:cNvSpPr>
            <a:spLocks noGrp="1"/>
          </p:cNvSpPr>
          <p:nvPr>
            <p:ph type="dt" sz="half" idx="10"/>
          </p:nvPr>
        </p:nvSpPr>
        <p:spPr/>
        <p:txBody>
          <a:bodyPr/>
          <a:lstStyle/>
          <a:p>
            <a:fld id="{BDAE96DA-5A04-4C09-8AAC-4C2F2E15CC70}" type="datetime8">
              <a:rPr lang="he-IL" smtClean="0"/>
              <a:t>10 ספטמבר 23</a:t>
            </a:fld>
            <a:endParaRPr lang="he-IL"/>
          </a:p>
        </p:txBody>
      </p:sp>
      <p:sp>
        <p:nvSpPr>
          <p:cNvPr id="5" name="מציין מיקום של כותרת תחתונה 4">
            <a:extLst>
              <a:ext uri="{FF2B5EF4-FFF2-40B4-BE49-F238E27FC236}">
                <a16:creationId xmlns:a16="http://schemas.microsoft.com/office/drawing/2014/main" id="{27D2734F-2062-46DD-A8BC-A655CC8C33C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87EC46F-A192-49B7-BBF3-28CED867C26C}"/>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215828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1B7A863-79A3-4D92-B0A4-A307A3D4FC9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CE590CE-BC8D-4F20-9488-4A7C1136DC29}"/>
              </a:ext>
            </a:extLst>
          </p:cNvPr>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CDFCDF3-E2CE-4F71-94EA-BC3E5E40D607}"/>
              </a:ext>
            </a:extLst>
          </p:cNvPr>
          <p:cNvSpPr>
            <a:spLocks noGrp="1"/>
          </p:cNvSpPr>
          <p:nvPr>
            <p:ph type="dt" sz="half" idx="10"/>
          </p:nvPr>
        </p:nvSpPr>
        <p:spPr/>
        <p:txBody>
          <a:bodyPr/>
          <a:lstStyle/>
          <a:p>
            <a:fld id="{81D0D459-F90F-42DF-A1F4-FB02D11DEC39}" type="datetime8">
              <a:rPr lang="he-IL" smtClean="0"/>
              <a:t>10 ספטמבר 23</a:t>
            </a:fld>
            <a:endParaRPr lang="he-IL"/>
          </a:p>
        </p:txBody>
      </p:sp>
      <p:sp>
        <p:nvSpPr>
          <p:cNvPr id="5" name="מציין מיקום של כותרת תחתונה 4">
            <a:extLst>
              <a:ext uri="{FF2B5EF4-FFF2-40B4-BE49-F238E27FC236}">
                <a16:creationId xmlns:a16="http://schemas.microsoft.com/office/drawing/2014/main" id="{5F6B1CD6-63BE-479F-BAE3-C01ECA1030D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A4DBD88-5348-4EBF-B6B3-5892B2E444DA}"/>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227911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E7F247-12A9-43B7-B8E7-A6E4A662171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CFF9EF5-751E-44BE-9E6D-54B4A6F33557}"/>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64EEC36-7940-4F88-AA1D-AE8A7FEAFB0F}"/>
              </a:ext>
            </a:extLst>
          </p:cNvPr>
          <p:cNvSpPr>
            <a:spLocks noGrp="1"/>
          </p:cNvSpPr>
          <p:nvPr>
            <p:ph type="dt" sz="half" idx="10"/>
          </p:nvPr>
        </p:nvSpPr>
        <p:spPr/>
        <p:txBody>
          <a:bodyPr/>
          <a:lstStyle/>
          <a:p>
            <a:fld id="{F34C9864-BC1B-48A7-B18E-62F9CF46F070}" type="datetime8">
              <a:rPr lang="he-IL" smtClean="0"/>
              <a:t>10 ספטמבר 23</a:t>
            </a:fld>
            <a:endParaRPr lang="he-IL"/>
          </a:p>
        </p:txBody>
      </p:sp>
      <p:sp>
        <p:nvSpPr>
          <p:cNvPr id="5" name="מציין מיקום של כותרת תחתונה 4">
            <a:extLst>
              <a:ext uri="{FF2B5EF4-FFF2-40B4-BE49-F238E27FC236}">
                <a16:creationId xmlns:a16="http://schemas.microsoft.com/office/drawing/2014/main" id="{88BB4694-E688-4BCC-B19E-389DD33F5E7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E9DA57B-FE7F-410D-9DDE-44CB20C762DC}"/>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364082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5D936C-D096-49D2-A42C-1894EA896C6D}"/>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F866E40-B6FB-484B-B93C-166B84053A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a:extLst>
              <a:ext uri="{FF2B5EF4-FFF2-40B4-BE49-F238E27FC236}">
                <a16:creationId xmlns:a16="http://schemas.microsoft.com/office/drawing/2014/main" id="{76BB80A3-C0B4-4932-A54B-C339F9B8A050}"/>
              </a:ext>
            </a:extLst>
          </p:cNvPr>
          <p:cNvSpPr>
            <a:spLocks noGrp="1"/>
          </p:cNvSpPr>
          <p:nvPr>
            <p:ph type="dt" sz="half" idx="10"/>
          </p:nvPr>
        </p:nvSpPr>
        <p:spPr/>
        <p:txBody>
          <a:bodyPr/>
          <a:lstStyle/>
          <a:p>
            <a:fld id="{05E0E71B-CA2C-48FB-9270-1B4F9BE9EE24}" type="datetime8">
              <a:rPr lang="he-IL" smtClean="0"/>
              <a:t>10 ספטמבר 23</a:t>
            </a:fld>
            <a:endParaRPr lang="he-IL"/>
          </a:p>
        </p:txBody>
      </p:sp>
      <p:sp>
        <p:nvSpPr>
          <p:cNvPr id="5" name="מציין מיקום של כותרת תחתונה 4">
            <a:extLst>
              <a:ext uri="{FF2B5EF4-FFF2-40B4-BE49-F238E27FC236}">
                <a16:creationId xmlns:a16="http://schemas.microsoft.com/office/drawing/2014/main" id="{4AEFFCD5-CC35-461B-BDC1-F9E661C45ED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92E66A3-66D3-4F02-B18E-529C9BFD1FA4}"/>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288674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E9C3BB3-5543-4CA0-9E71-0EA0EC5FA52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5FB3E7D-9D33-455D-9B10-2897C6EC225B}"/>
              </a:ext>
            </a:extLst>
          </p:cNvPr>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6630C256-A06E-4D2A-A59A-F42EE608AFD7}"/>
              </a:ext>
            </a:extLst>
          </p:cNvPr>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1937A37-FC1E-4C0C-BB4D-F527BAFE5150}"/>
              </a:ext>
            </a:extLst>
          </p:cNvPr>
          <p:cNvSpPr>
            <a:spLocks noGrp="1"/>
          </p:cNvSpPr>
          <p:nvPr>
            <p:ph type="dt" sz="half" idx="10"/>
          </p:nvPr>
        </p:nvSpPr>
        <p:spPr/>
        <p:txBody>
          <a:bodyPr/>
          <a:lstStyle/>
          <a:p>
            <a:fld id="{0C53C32F-A175-48A8-8018-95316F3A2B38}" type="datetime8">
              <a:rPr lang="he-IL" smtClean="0"/>
              <a:t>10 ספטמבר 23</a:t>
            </a:fld>
            <a:endParaRPr lang="he-IL"/>
          </a:p>
        </p:txBody>
      </p:sp>
      <p:sp>
        <p:nvSpPr>
          <p:cNvPr id="6" name="מציין מיקום של כותרת תחתונה 5">
            <a:extLst>
              <a:ext uri="{FF2B5EF4-FFF2-40B4-BE49-F238E27FC236}">
                <a16:creationId xmlns:a16="http://schemas.microsoft.com/office/drawing/2014/main" id="{9FC842F2-CD1B-424F-A597-A0FE5096D5F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491F0E7-D572-4FFD-9D82-991E8D30C0BE}"/>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21586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56D9139-D955-45DB-81E1-76C234692B10}"/>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A195159-04D1-4322-9AB9-99E9F10C20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a:extLst>
              <a:ext uri="{FF2B5EF4-FFF2-40B4-BE49-F238E27FC236}">
                <a16:creationId xmlns:a16="http://schemas.microsoft.com/office/drawing/2014/main" id="{B6C1D269-F5F8-435C-AE74-2EDF7CDC6943}"/>
              </a:ext>
            </a:extLst>
          </p:cNvPr>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71BE016-BE7D-4C52-BC1F-0BDF6DDE9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a:extLst>
              <a:ext uri="{FF2B5EF4-FFF2-40B4-BE49-F238E27FC236}">
                <a16:creationId xmlns:a16="http://schemas.microsoft.com/office/drawing/2014/main" id="{FC90C5A9-4BD8-49FE-99BD-0142FA248B46}"/>
              </a:ext>
            </a:extLst>
          </p:cNvPr>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2F5E8D1-FEEA-4E87-9BD9-0C4A116BF542}"/>
              </a:ext>
            </a:extLst>
          </p:cNvPr>
          <p:cNvSpPr>
            <a:spLocks noGrp="1"/>
          </p:cNvSpPr>
          <p:nvPr>
            <p:ph type="dt" sz="half" idx="10"/>
          </p:nvPr>
        </p:nvSpPr>
        <p:spPr/>
        <p:txBody>
          <a:bodyPr/>
          <a:lstStyle/>
          <a:p>
            <a:fld id="{855F553D-3534-4C30-8582-ED101D0E00A7}" type="datetime8">
              <a:rPr lang="he-IL" smtClean="0"/>
              <a:t>10 ספטמבר 23</a:t>
            </a:fld>
            <a:endParaRPr lang="he-IL"/>
          </a:p>
        </p:txBody>
      </p:sp>
      <p:sp>
        <p:nvSpPr>
          <p:cNvPr id="8" name="מציין מיקום של כותרת תחתונה 7">
            <a:extLst>
              <a:ext uri="{FF2B5EF4-FFF2-40B4-BE49-F238E27FC236}">
                <a16:creationId xmlns:a16="http://schemas.microsoft.com/office/drawing/2014/main" id="{D6B25551-E003-459B-AABF-E1FF3677265D}"/>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42A3B076-CB7E-4FD8-90A0-57C18C37D61F}"/>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279076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2213E0-E8E9-4610-85EC-0F6E46A2791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B4A59B8-D4FC-4621-A3ED-E41185CF111C}"/>
              </a:ext>
            </a:extLst>
          </p:cNvPr>
          <p:cNvSpPr>
            <a:spLocks noGrp="1"/>
          </p:cNvSpPr>
          <p:nvPr>
            <p:ph type="dt" sz="half" idx="10"/>
          </p:nvPr>
        </p:nvSpPr>
        <p:spPr/>
        <p:txBody>
          <a:bodyPr/>
          <a:lstStyle/>
          <a:p>
            <a:fld id="{C12100AF-723F-4BA9-B214-EC4EC5B0D1E5}" type="datetime8">
              <a:rPr lang="he-IL" smtClean="0"/>
              <a:t>10 ספטמבר 23</a:t>
            </a:fld>
            <a:endParaRPr lang="he-IL"/>
          </a:p>
        </p:txBody>
      </p:sp>
      <p:sp>
        <p:nvSpPr>
          <p:cNvPr id="4" name="מציין מיקום של כותרת תחתונה 3">
            <a:extLst>
              <a:ext uri="{FF2B5EF4-FFF2-40B4-BE49-F238E27FC236}">
                <a16:creationId xmlns:a16="http://schemas.microsoft.com/office/drawing/2014/main" id="{85C93D67-7001-4903-BDC5-780CD8D518A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DA7C29B-EE15-4315-818F-69509D6D8E93}"/>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399067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0449CBA-49B4-4FF8-B240-D769BF735E14}"/>
              </a:ext>
            </a:extLst>
          </p:cNvPr>
          <p:cNvSpPr>
            <a:spLocks noGrp="1"/>
          </p:cNvSpPr>
          <p:nvPr>
            <p:ph type="dt" sz="half" idx="10"/>
          </p:nvPr>
        </p:nvSpPr>
        <p:spPr/>
        <p:txBody>
          <a:bodyPr/>
          <a:lstStyle/>
          <a:p>
            <a:fld id="{0C9E99E0-9913-40EA-B4E3-B90794A84D6E}" type="datetime8">
              <a:rPr lang="he-IL" smtClean="0"/>
              <a:t>10 ספטמבר 23</a:t>
            </a:fld>
            <a:endParaRPr lang="he-IL"/>
          </a:p>
        </p:txBody>
      </p:sp>
      <p:sp>
        <p:nvSpPr>
          <p:cNvPr id="3" name="מציין מיקום של כותרת תחתונה 2">
            <a:extLst>
              <a:ext uri="{FF2B5EF4-FFF2-40B4-BE49-F238E27FC236}">
                <a16:creationId xmlns:a16="http://schemas.microsoft.com/office/drawing/2014/main" id="{519D0ABD-55E8-4DFC-A33C-CEABB452FC5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E5CCAA9A-A933-447F-A47C-8E10F53AAF49}"/>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3179704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5BBE2B-470A-4681-851D-817477234AA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57CFD7C-6610-4F0E-8045-12E2F9B84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0B144E02-1470-46A4-861A-9E3522F96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D6ED6E88-B9C7-4879-AB8F-98011D406F2A}"/>
              </a:ext>
            </a:extLst>
          </p:cNvPr>
          <p:cNvSpPr>
            <a:spLocks noGrp="1"/>
          </p:cNvSpPr>
          <p:nvPr>
            <p:ph type="dt" sz="half" idx="10"/>
          </p:nvPr>
        </p:nvSpPr>
        <p:spPr/>
        <p:txBody>
          <a:bodyPr/>
          <a:lstStyle/>
          <a:p>
            <a:fld id="{B26385BC-82E8-46E3-9206-021437498A03}" type="datetime8">
              <a:rPr lang="he-IL" smtClean="0"/>
              <a:t>10 ספטמבר 23</a:t>
            </a:fld>
            <a:endParaRPr lang="he-IL"/>
          </a:p>
        </p:txBody>
      </p:sp>
      <p:sp>
        <p:nvSpPr>
          <p:cNvPr id="6" name="מציין מיקום של כותרת תחתונה 5">
            <a:extLst>
              <a:ext uri="{FF2B5EF4-FFF2-40B4-BE49-F238E27FC236}">
                <a16:creationId xmlns:a16="http://schemas.microsoft.com/office/drawing/2014/main" id="{67FE6C98-2EAE-41BB-8BCC-3D340FD5058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DA21600-4324-41C3-8D11-D6107FA03312}"/>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427052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B459944-9808-4CE6-92CD-B4311B0E76E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131F7535-7D8C-4D87-9EBB-C78A9FBF33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323382C5-EE97-4F0B-978C-DE2583607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AE01EF48-0AB7-4D39-B831-37ADF1D19AED}"/>
              </a:ext>
            </a:extLst>
          </p:cNvPr>
          <p:cNvSpPr>
            <a:spLocks noGrp="1"/>
          </p:cNvSpPr>
          <p:nvPr>
            <p:ph type="dt" sz="half" idx="10"/>
          </p:nvPr>
        </p:nvSpPr>
        <p:spPr/>
        <p:txBody>
          <a:bodyPr/>
          <a:lstStyle/>
          <a:p>
            <a:fld id="{88984570-A297-4FB8-86DB-FD73431A59B6}" type="datetime8">
              <a:rPr lang="he-IL" smtClean="0"/>
              <a:t>10 ספטמבר 23</a:t>
            </a:fld>
            <a:endParaRPr lang="he-IL"/>
          </a:p>
        </p:txBody>
      </p:sp>
      <p:sp>
        <p:nvSpPr>
          <p:cNvPr id="6" name="מציין מיקום של כותרת תחתונה 5">
            <a:extLst>
              <a:ext uri="{FF2B5EF4-FFF2-40B4-BE49-F238E27FC236}">
                <a16:creationId xmlns:a16="http://schemas.microsoft.com/office/drawing/2014/main" id="{F6062B33-8A99-437E-B055-2AD48FFFBA8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D3F9D24-0814-4CEA-924D-F2891A8F2017}"/>
              </a:ext>
            </a:extLst>
          </p:cNvPr>
          <p:cNvSpPr>
            <a:spLocks noGrp="1"/>
          </p:cNvSpPr>
          <p:nvPr>
            <p:ph type="sldNum" sz="quarter" idx="12"/>
          </p:nvPr>
        </p:nvSpPr>
        <p:spPr/>
        <p:txBody>
          <a:bodyPr/>
          <a:lstStyle/>
          <a:p>
            <a:fld id="{EE290133-BCB1-45BD-8FE2-A7727CE9F97C}" type="slidenum">
              <a:rPr lang="he-IL" smtClean="0"/>
              <a:t>‹#›</a:t>
            </a:fld>
            <a:endParaRPr lang="he-IL"/>
          </a:p>
        </p:txBody>
      </p:sp>
    </p:spTree>
    <p:extLst>
      <p:ext uri="{BB962C8B-B14F-4D97-AF65-F5344CB8AC3E}">
        <p14:creationId xmlns:p14="http://schemas.microsoft.com/office/powerpoint/2010/main" val="324592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44B6D99-072E-46A0-89F1-85BEAF1373D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7952137-1013-4C6B-88F0-74CB90DB26A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9ABBBF2-6E91-4511-A872-22F87ADC719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118E30F-9A7B-44E2-A8F6-FF18B59F8815}" type="datetime8">
              <a:rPr lang="he-IL" smtClean="0"/>
              <a:t>10 ספטמבר 23</a:t>
            </a:fld>
            <a:endParaRPr lang="he-IL"/>
          </a:p>
        </p:txBody>
      </p:sp>
      <p:sp>
        <p:nvSpPr>
          <p:cNvPr id="5" name="מציין מיקום של כותרת תחתונה 4">
            <a:extLst>
              <a:ext uri="{FF2B5EF4-FFF2-40B4-BE49-F238E27FC236}">
                <a16:creationId xmlns:a16="http://schemas.microsoft.com/office/drawing/2014/main" id="{FC932D32-2452-4FCC-A5F0-8765F9A41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ED50519-6238-47D1-A864-C278E16B85E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E290133-BCB1-45BD-8FE2-A7727CE9F97C}" type="slidenum">
              <a:rPr lang="he-IL" smtClean="0"/>
              <a:t>‹#›</a:t>
            </a:fld>
            <a:endParaRPr lang="he-IL"/>
          </a:p>
        </p:txBody>
      </p:sp>
    </p:spTree>
    <p:extLst>
      <p:ext uri="{BB962C8B-B14F-4D97-AF65-F5344CB8AC3E}">
        <p14:creationId xmlns:p14="http://schemas.microsoft.com/office/powerpoint/2010/main" val="1389762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8-fGdvQqmGw" TargetMode="Externa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hyperlink" Target="https://www.youtube.com/watch?v=5TZ2Fa22Q-Q" TargetMode="External"/><Relationship Id="rId4" Type="http://schemas.openxmlformats.org/officeDocument/2006/relationships/hyperlink" Target="&#1506;&#1491;%20&#1502;&#1514;&#1497;%20&#1514;&#1493;&#1508;&#1511;&#1512;%20&#1489;&#1512;&#1497;&#1488;&#1493;&#1514;&#1501;%20&#1513;&#1500;%20&#1514;&#1493;&#1513;&#1489;&#1497;%20&#1492;&#1491;&#1512;&#1493;&#1501;.mp4" TargetMode="External"/></Relationships>
</file>

<file path=ppt/slides/_rels/slide11.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8.xml"/><Relationship Id="rId5" Type="http://schemas.openxmlformats.org/officeDocument/2006/relationships/slide" Target="slide37.xml"/><Relationship Id="rId4" Type="http://schemas.openxmlformats.org/officeDocument/2006/relationships/slide" Target="slide34.xml"/></Relationships>
</file>

<file path=ppt/slides/_rels/slide1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4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slide" Target="slide4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il/BlobFolder/reports/policy-poverty/he/subjects_inequality_policy-poverty.pdf" TargetMode="External"/><Relationship Id="rId2" Type="http://schemas.openxmlformats.org/officeDocument/2006/relationships/hyperlink" Target="https://www.gov.il/he/departments/topics/reducing-health-inequality/govil-landing-page" TargetMode="External"/><Relationship Id="rId1" Type="http://schemas.openxmlformats.org/officeDocument/2006/relationships/slideLayout" Target="../slideLayouts/slideLayout6.xml"/><Relationship Id="rId6" Type="http://schemas.openxmlformats.org/officeDocument/2006/relationships/hyperlink" Target="https://www.gov.il/he/departments/guides/racism-main" TargetMode="External"/><Relationship Id="rId5" Type="http://schemas.openxmlformats.org/officeDocument/2006/relationships/hyperlink" Target="https://www.gov.il/he/departments/general/public-consultation" TargetMode="External"/><Relationship Id="rId4" Type="http://schemas.openxmlformats.org/officeDocument/2006/relationships/slide" Target="slide4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1492;&#1514;&#1488;&#1502;&#1492;%20&#1493;&#1492;&#1504;&#1490;&#1513;&#1492;%20&#1514;&#1512;&#1489;&#1493;&#1514;&#1497;&#1514;%20&#1493;&#1500;&#1513;&#1493;&#1504;&#1497;&#1514;%20&#1489;&#1502;&#1506;&#1512;&#1499;&#1514;%20&#1492;&#1489;&#1512;&#1497;&#1488;&#1493;&#1514;.pdf"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health.gov.il/Subjects/UninsuredRights/translation_center/Pages/default.aspx"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1513;&#1512;&#1493;&#1514;&#1497;%20&#1512;&#1508;&#1493;&#1488;&#1514;&#1513;&#1497;&#1504;&#1497;&#1497;&#1501;%20&#1502;&#1490;&#1497;&#1500;%2075.pdf" TargetMode="External"/><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9">
            <a:extLst>
              <a:ext uri="{FF2B5EF4-FFF2-40B4-BE49-F238E27FC236}">
                <a16:creationId xmlns:a16="http://schemas.microsoft.com/office/drawing/2014/main" id="{8334A2EF-69D9-41C1-9876-91D7FCF7C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4C0C03-1202-4DC9-BA33-998DDFB3FB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60BF984B-F4C1-4BF0-B296-72CAD8814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E887C16-A8CC-48BD-A34B-69B5D14BE1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194B805-0CE2-4FD6-804E-2771E18BB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6000EBD-113B-4BB5-94F2-B2C961094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C2C37892-BF6A-4DDB-BAA9-48B6A051E9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B3A53A2B-EB9B-4318-A7F9-E371D211E7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59001F5F-9338-43E1-BB4B-21C681CA20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24781ABE-347F-40E9-9BB2-3E35C8F15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6D8A7767-4D16-4AB7-8277-D66FEC7F74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1B7D649D-9559-4E1D-937A-351948350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45AA5D21-8C7B-4C77-815C-C3A8EA0A5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D7A46675-AA96-41DB-B9DB-CAA471A207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82090F8A-ECF2-423C-98D0-8EF2262203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EA5DE46B-A4BE-407F-835A-693D3E979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429E4297-5489-465D-A6D7-03BD468E0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69A4CFA1-B603-453B-AC53-49E8A8DF7E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7A997EDF-8927-490B-AD5F-046317B8B2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C91BE84-B1A4-4592-A942-2C72C86DD8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A0AAA5CD-6E44-429A-91FA-D650BAF9EE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כותרת 1">
            <a:extLst>
              <a:ext uri="{FF2B5EF4-FFF2-40B4-BE49-F238E27FC236}">
                <a16:creationId xmlns:a16="http://schemas.microsoft.com/office/drawing/2014/main" id="{66105B92-7F63-4699-963A-4AD1169AC301}"/>
              </a:ext>
            </a:extLst>
          </p:cNvPr>
          <p:cNvSpPr>
            <a:spLocks noGrp="1"/>
          </p:cNvSpPr>
          <p:nvPr>
            <p:ph type="ctrTitle"/>
          </p:nvPr>
        </p:nvSpPr>
        <p:spPr>
          <a:xfrm>
            <a:off x="7550663" y="1455611"/>
            <a:ext cx="3849624" cy="2312521"/>
          </a:xfrm>
        </p:spPr>
        <p:txBody>
          <a:bodyPr>
            <a:normAutofit/>
          </a:bodyPr>
          <a:lstStyle/>
          <a:p>
            <a:r>
              <a:rPr lang="he-IL" sz="4000" dirty="0"/>
              <a:t>אי שוויון בבריאות </a:t>
            </a:r>
            <a:r>
              <a:rPr lang="he-IL" sz="4000" dirty="0" err="1"/>
              <a:t>התשפ"ד</a:t>
            </a:r>
            <a:r>
              <a:rPr lang="he-IL" sz="4000" dirty="0"/>
              <a:t> 2023-2024</a:t>
            </a:r>
          </a:p>
        </p:txBody>
      </p:sp>
      <p:sp>
        <p:nvSpPr>
          <p:cNvPr id="3" name="כותרת משנה 2">
            <a:extLst>
              <a:ext uri="{FF2B5EF4-FFF2-40B4-BE49-F238E27FC236}">
                <a16:creationId xmlns:a16="http://schemas.microsoft.com/office/drawing/2014/main" id="{86B64353-1508-4958-A232-EC3B90CA1C0D}"/>
              </a:ext>
            </a:extLst>
          </p:cNvPr>
          <p:cNvSpPr>
            <a:spLocks noGrp="1"/>
          </p:cNvSpPr>
          <p:nvPr>
            <p:ph type="subTitle" idx="1"/>
          </p:nvPr>
        </p:nvSpPr>
        <p:spPr>
          <a:xfrm>
            <a:off x="7550662" y="3815282"/>
            <a:ext cx="3849625" cy="1027982"/>
          </a:xfrm>
        </p:spPr>
        <p:txBody>
          <a:bodyPr>
            <a:normAutofit/>
          </a:bodyPr>
          <a:lstStyle/>
          <a:p>
            <a:pPr algn="l"/>
            <a:r>
              <a:rPr lang="he-IL" sz="1600"/>
              <a:t>ד"ר אודליה סעד</a:t>
            </a:r>
          </a:p>
        </p:txBody>
      </p:sp>
      <p:sp>
        <p:nvSpPr>
          <p:cNvPr id="4" name="מציין מיקום של מספר שקופית 3">
            <a:extLst>
              <a:ext uri="{FF2B5EF4-FFF2-40B4-BE49-F238E27FC236}">
                <a16:creationId xmlns:a16="http://schemas.microsoft.com/office/drawing/2014/main" id="{97FB8025-C91D-4BD4-9B9E-8C0EE882F891}"/>
              </a:ext>
            </a:extLst>
          </p:cNvPr>
          <p:cNvSpPr>
            <a:spLocks noGrp="1"/>
          </p:cNvSpPr>
          <p:nvPr>
            <p:ph type="sldNum" sz="quarter" idx="12"/>
          </p:nvPr>
        </p:nvSpPr>
        <p:spPr>
          <a:xfrm>
            <a:off x="10469880" y="320040"/>
            <a:ext cx="914400" cy="320040"/>
          </a:xfrm>
        </p:spPr>
        <p:txBody>
          <a:bodyPr>
            <a:normAutofit/>
          </a:bodyPr>
          <a:lstStyle/>
          <a:p>
            <a:pPr>
              <a:spcAft>
                <a:spcPts val="600"/>
              </a:spcAft>
            </a:pPr>
            <a:fld id="{EE290133-BCB1-45BD-8FE2-A7727CE9F97C}" type="slidenum">
              <a:rPr lang="he-IL" smtClean="0"/>
              <a:pPr>
                <a:spcAft>
                  <a:spcPts val="600"/>
                </a:spcAft>
              </a:pPr>
              <a:t>1</a:t>
            </a:fld>
            <a:endParaRPr lang="he-IL"/>
          </a:p>
        </p:txBody>
      </p:sp>
      <p:sp>
        <p:nvSpPr>
          <p:cNvPr id="33" name="Rectangle 32">
            <a:extLst>
              <a:ext uri="{FF2B5EF4-FFF2-40B4-BE49-F238E27FC236}">
                <a16:creationId xmlns:a16="http://schemas.microsoft.com/office/drawing/2014/main" id="{C8CA0C52-5ACA-4F17-AA4A-312E0E110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E9EE5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a:extLst>
              <a:ext uri="{FF2B5EF4-FFF2-40B4-BE49-F238E27FC236}">
                <a16:creationId xmlns:a16="http://schemas.microsoft.com/office/drawing/2014/main" id="{2C96A421-07E3-4D21-B6F4-420C8F02391B}"/>
              </a:ext>
            </a:extLst>
          </p:cNvPr>
          <p:cNvPicPr>
            <a:picLocks noChangeAspect="1"/>
          </p:cNvPicPr>
          <p:nvPr/>
        </p:nvPicPr>
        <p:blipFill>
          <a:blip r:embed="rId2"/>
          <a:stretch>
            <a:fillRect/>
          </a:stretch>
        </p:blipFill>
        <p:spPr>
          <a:xfrm>
            <a:off x="1128325" y="960214"/>
            <a:ext cx="5329428" cy="4919472"/>
          </a:xfrm>
          <a:prstGeom prst="rect">
            <a:avLst/>
          </a:prstGeom>
          <a:ln w="12700">
            <a:noFill/>
          </a:ln>
        </p:spPr>
      </p:pic>
      <p:sp>
        <p:nvSpPr>
          <p:cNvPr id="35"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41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26">
            <a:extLst>
              <a:ext uri="{FF2B5EF4-FFF2-40B4-BE49-F238E27FC236}">
                <a16:creationId xmlns:a16="http://schemas.microsoft.com/office/drawing/2014/main" id="{24D46527-8963-4773-8769-07E6ACE08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ª××¦××ª ×ª××× × ×¢×××¨ âªhealth funnyâ¬â">
            <a:extLst>
              <a:ext uri="{FF2B5EF4-FFF2-40B4-BE49-F238E27FC236}">
                <a16:creationId xmlns:a16="http://schemas.microsoft.com/office/drawing/2014/main" id="{0180C204-3665-43F1-953B-02BDA483EB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4500" y="1293672"/>
            <a:ext cx="4643496" cy="4026932"/>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E11CD5FE-C991-43CE-8BC2-B7F7D857741F}"/>
              </a:ext>
            </a:extLst>
          </p:cNvPr>
          <p:cNvSpPr>
            <a:spLocks noGrp="1"/>
          </p:cNvSpPr>
          <p:nvPr>
            <p:ph idx="1"/>
          </p:nvPr>
        </p:nvSpPr>
        <p:spPr>
          <a:xfrm>
            <a:off x="6096000" y="705366"/>
            <a:ext cx="5257800" cy="5471597"/>
          </a:xfrm>
        </p:spPr>
        <p:txBody>
          <a:bodyPr>
            <a:normAutofit/>
          </a:bodyPr>
          <a:lstStyle/>
          <a:p>
            <a:r>
              <a:rPr lang="he-IL" sz="2400" dirty="0"/>
              <a:t>שילוב גורמי סיכון- מעלה סיכון לאי שוויון</a:t>
            </a:r>
          </a:p>
          <a:p>
            <a:r>
              <a:rPr lang="he-IL" sz="2400" dirty="0"/>
              <a:t>פערים טבעיים ולא טבעיים</a:t>
            </a:r>
          </a:p>
          <a:p>
            <a:r>
              <a:rPr lang="en-US" sz="1800" b="1" dirty="0"/>
              <a:t>health inequities: </a:t>
            </a:r>
            <a:r>
              <a:rPr lang="en-US" sz="1800" dirty="0"/>
              <a:t> systematic differences in health that could be avoided by reasonable means (</a:t>
            </a:r>
            <a:r>
              <a:rPr lang="es-ES" sz="1800" dirty="0"/>
              <a:t>Arcaya , Arcaya &amp; Subramanian, 2015)</a:t>
            </a:r>
            <a:endParaRPr lang="en-US" sz="1800" dirty="0"/>
          </a:p>
          <a:p>
            <a:pPr marL="0" indent="0">
              <a:buNone/>
            </a:pPr>
            <a:endParaRPr lang="he-IL" sz="1800" dirty="0">
              <a:hlinkClick r:id="rId3"/>
            </a:endParaRPr>
          </a:p>
          <a:p>
            <a:pPr marL="0" indent="0">
              <a:buNone/>
            </a:pPr>
            <a:endParaRPr lang="he-IL" sz="1800" dirty="0">
              <a:hlinkClick r:id="rId3"/>
            </a:endParaRPr>
          </a:p>
          <a:p>
            <a:pPr marL="0" indent="0">
              <a:buNone/>
            </a:pPr>
            <a:r>
              <a:rPr lang="en-US" sz="1800" dirty="0">
                <a:hlinkClick r:id="rId3"/>
              </a:rPr>
              <a:t>https://www.youtube.com/watch?v=8-fGdvQqmGw</a:t>
            </a:r>
            <a:endParaRPr lang="he-IL" sz="1800" dirty="0"/>
          </a:p>
          <a:p>
            <a:pPr marL="0" indent="0">
              <a:buNone/>
            </a:pPr>
            <a:endParaRPr lang="en-US" sz="1800" dirty="0"/>
          </a:p>
          <a:p>
            <a:r>
              <a:rPr lang="he-IL" sz="1800" dirty="0">
                <a:hlinkClick r:id="rId4" action="ppaction://hlinkfile"/>
              </a:rPr>
              <a:t>עד מתי תופקר</a:t>
            </a:r>
            <a:endParaRPr lang="he-IL" sz="1800" dirty="0"/>
          </a:p>
          <a:p>
            <a:r>
              <a:rPr lang="en-US" sz="1800" dirty="0">
                <a:hlinkClick r:id="rId5"/>
              </a:rPr>
              <a:t>https://www.youtube.com/watch?v=5TZ2Fa22Q-Q</a:t>
            </a:r>
            <a:endParaRPr lang="he-IL" sz="1800" dirty="0"/>
          </a:p>
          <a:p>
            <a:endParaRPr lang="he-IL" sz="1800" dirty="0"/>
          </a:p>
        </p:txBody>
      </p:sp>
      <p:sp>
        <p:nvSpPr>
          <p:cNvPr id="5132" name="Arc 5128">
            <a:extLst>
              <a:ext uri="{FF2B5EF4-FFF2-40B4-BE49-F238E27FC236}">
                <a16:creationId xmlns:a16="http://schemas.microsoft.com/office/drawing/2014/main" id="{920E13D1-85D7-4BF3-9903-59216CB5A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365355" y="705367"/>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מציין מיקום של מספר שקופית 1">
            <a:extLst>
              <a:ext uri="{FF2B5EF4-FFF2-40B4-BE49-F238E27FC236}">
                <a16:creationId xmlns:a16="http://schemas.microsoft.com/office/drawing/2014/main" id="{286A72AD-F90D-4C8C-BCB5-EFFDE808ADCB}"/>
              </a:ext>
            </a:extLst>
          </p:cNvPr>
          <p:cNvSpPr>
            <a:spLocks noGrp="1"/>
          </p:cNvSpPr>
          <p:nvPr>
            <p:ph type="sldNum" sz="quarter" idx="12"/>
          </p:nvPr>
        </p:nvSpPr>
        <p:spPr>
          <a:xfrm>
            <a:off x="8610600" y="6356350"/>
            <a:ext cx="2743200" cy="365125"/>
          </a:xfrm>
        </p:spPr>
        <p:txBody>
          <a:bodyPr>
            <a:normAutofit/>
          </a:bodyPr>
          <a:lstStyle/>
          <a:p>
            <a:pPr>
              <a:spcAft>
                <a:spcPts val="600"/>
              </a:spcAft>
            </a:pPr>
            <a:fld id="{EE290133-BCB1-45BD-8FE2-A7727CE9F97C}" type="slidenum">
              <a:rPr lang="he-IL" b="1">
                <a:solidFill>
                  <a:schemeClr val="tx1">
                    <a:lumMod val="50000"/>
                    <a:lumOff val="50000"/>
                  </a:schemeClr>
                </a:solidFill>
              </a:rPr>
              <a:pPr>
                <a:spcAft>
                  <a:spcPts val="600"/>
                </a:spcAft>
              </a:pPr>
              <a:t>10</a:t>
            </a:fld>
            <a:endParaRPr lang="he-IL" b="1">
              <a:solidFill>
                <a:schemeClr val="tx1">
                  <a:lumMod val="50000"/>
                  <a:lumOff val="50000"/>
                </a:schemeClr>
              </a:solidFill>
            </a:endParaRPr>
          </a:p>
        </p:txBody>
      </p:sp>
    </p:spTree>
    <p:extLst>
      <p:ext uri="{BB962C8B-B14F-4D97-AF65-F5344CB8AC3E}">
        <p14:creationId xmlns:p14="http://schemas.microsoft.com/office/powerpoint/2010/main" val="462893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6A9B841-977D-4CD6-A379-906E67374F8C}"/>
              </a:ext>
            </a:extLst>
          </p:cNvPr>
          <p:cNvSpPr>
            <a:spLocks noGrp="1"/>
          </p:cNvSpPr>
          <p:nvPr>
            <p:ph type="title"/>
          </p:nvPr>
        </p:nvSpPr>
        <p:spPr/>
        <p:txBody>
          <a:bodyPr>
            <a:normAutofit/>
          </a:bodyPr>
          <a:lstStyle/>
          <a:p>
            <a:pPr algn="ctr"/>
            <a:r>
              <a:rPr lang="he-IL" sz="4000" dirty="0">
                <a:solidFill>
                  <a:srgbClr val="C00000"/>
                </a:solidFill>
              </a:rPr>
              <a:t>פערים בבריאות ובשרותי הבריאות יבואו לידי ביטוי בין היתר ב:</a:t>
            </a:r>
            <a:r>
              <a:rPr lang="he-IL" sz="4800" dirty="0">
                <a:solidFill>
                  <a:srgbClr val="C00000"/>
                </a:solidFill>
              </a:rPr>
              <a:t> </a:t>
            </a:r>
          </a:p>
        </p:txBody>
      </p:sp>
      <p:sp>
        <p:nvSpPr>
          <p:cNvPr id="3" name="מציין מיקום תוכן 2">
            <a:extLst>
              <a:ext uri="{FF2B5EF4-FFF2-40B4-BE49-F238E27FC236}">
                <a16:creationId xmlns:a16="http://schemas.microsoft.com/office/drawing/2014/main" id="{A7019B5D-79D4-4111-BD0E-95211FECD783}"/>
              </a:ext>
            </a:extLst>
          </p:cNvPr>
          <p:cNvSpPr>
            <a:spLocks noGrp="1"/>
          </p:cNvSpPr>
          <p:nvPr>
            <p:ph idx="1"/>
          </p:nvPr>
        </p:nvSpPr>
        <p:spPr>
          <a:xfrm>
            <a:off x="838200" y="1395167"/>
            <a:ext cx="10964159" cy="4781795"/>
          </a:xfrm>
        </p:spPr>
        <p:txBody>
          <a:bodyPr>
            <a:normAutofit/>
          </a:bodyPr>
          <a:lstStyle/>
          <a:p>
            <a:pPr marL="514350" indent="-514350">
              <a:buFont typeface="+mj-lt"/>
              <a:buAutoNum type="arabicParenR"/>
            </a:pPr>
            <a:r>
              <a:rPr lang="he-IL" dirty="0">
                <a:hlinkClick r:id="rId3" action="ppaction://hlinksldjump"/>
              </a:rPr>
              <a:t>במדדי בריאות</a:t>
            </a:r>
            <a:endParaRPr lang="he-IL" dirty="0"/>
          </a:p>
          <a:p>
            <a:pPr marL="514350" indent="-514350">
              <a:buFont typeface="+mj-lt"/>
              <a:buAutoNum type="arabicParenR"/>
            </a:pPr>
            <a:r>
              <a:rPr lang="he-IL" dirty="0">
                <a:hlinkClick r:id="rId4" action="ppaction://hlinksldjump"/>
              </a:rPr>
              <a:t>בהתנהגויות בריאות </a:t>
            </a:r>
            <a:endParaRPr lang="he-IL" dirty="0"/>
          </a:p>
          <a:p>
            <a:pPr marL="514350" indent="-514350">
              <a:buFont typeface="+mj-lt"/>
              <a:buAutoNum type="arabicParenR"/>
            </a:pPr>
            <a:r>
              <a:rPr lang="he-IL" dirty="0">
                <a:hlinkClick r:id="rId5" action="ppaction://hlinksldjump"/>
              </a:rPr>
              <a:t>בדיווח עצמי על בריאות</a:t>
            </a:r>
            <a:r>
              <a:rPr lang="he-IL" dirty="0"/>
              <a:t>, בדיווח על שביעות רצון משירותי בריאות</a:t>
            </a:r>
          </a:p>
          <a:p>
            <a:pPr marL="514350" indent="-514350">
              <a:buFont typeface="+mj-lt"/>
              <a:buAutoNum type="arabicParenR"/>
            </a:pPr>
            <a:r>
              <a:rPr lang="he-IL" dirty="0">
                <a:hlinkClick r:id="rId6" action="ppaction://hlinksldjump"/>
              </a:rPr>
              <a:t>בנגישות לשירותי בריאות:</a:t>
            </a:r>
            <a:endParaRPr lang="he-IL" dirty="0"/>
          </a:p>
          <a:p>
            <a:pPr marL="1428750" lvl="2" indent="-514350">
              <a:buFont typeface="+mj-cs"/>
              <a:buAutoNum type="hebrew2Minus"/>
            </a:pPr>
            <a:r>
              <a:rPr lang="he-IL" sz="2800" dirty="0"/>
              <a:t> כלכלית </a:t>
            </a:r>
          </a:p>
          <a:p>
            <a:pPr marL="1428750" lvl="2" indent="-514350">
              <a:buFont typeface="+mj-cs"/>
              <a:buAutoNum type="hebrew2Minus"/>
            </a:pPr>
            <a:r>
              <a:rPr lang="he-IL" sz="2800" dirty="0"/>
              <a:t> תרבותית ושפתית</a:t>
            </a:r>
          </a:p>
          <a:p>
            <a:pPr marL="1428750" lvl="2" indent="-514350">
              <a:buFont typeface="+mj-cs"/>
              <a:buAutoNum type="hebrew2Minus"/>
            </a:pPr>
            <a:r>
              <a:rPr lang="he-IL" sz="2800" dirty="0"/>
              <a:t> פיזית</a:t>
            </a:r>
          </a:p>
          <a:p>
            <a:pPr marL="1428750" lvl="2" indent="-514350">
              <a:buFont typeface="+mj-cs"/>
              <a:buAutoNum type="hebrew2Minus"/>
            </a:pPr>
            <a:r>
              <a:rPr lang="he-IL" sz="2800" dirty="0"/>
              <a:t> נגישות למידע.</a:t>
            </a:r>
          </a:p>
        </p:txBody>
      </p:sp>
      <p:pic>
        <p:nvPicPr>
          <p:cNvPr id="4" name="תמונה 3">
            <a:extLst>
              <a:ext uri="{FF2B5EF4-FFF2-40B4-BE49-F238E27FC236}">
                <a16:creationId xmlns:a16="http://schemas.microsoft.com/office/drawing/2014/main" id="{83034895-5CEA-49C4-AE14-257FB742BE8D}"/>
              </a:ext>
            </a:extLst>
          </p:cNvPr>
          <p:cNvPicPr>
            <a:picLocks noChangeAspect="1"/>
          </p:cNvPicPr>
          <p:nvPr/>
        </p:nvPicPr>
        <p:blipFill>
          <a:blip r:embed="rId7"/>
          <a:stretch>
            <a:fillRect/>
          </a:stretch>
        </p:blipFill>
        <p:spPr>
          <a:xfrm flipH="1">
            <a:off x="389641" y="3218442"/>
            <a:ext cx="6046511" cy="3456232"/>
          </a:xfrm>
          <a:prstGeom prst="rect">
            <a:avLst/>
          </a:prstGeom>
        </p:spPr>
      </p:pic>
      <p:sp>
        <p:nvSpPr>
          <p:cNvPr id="5" name="מציין מיקום של מספר שקופית 4">
            <a:extLst>
              <a:ext uri="{FF2B5EF4-FFF2-40B4-BE49-F238E27FC236}">
                <a16:creationId xmlns:a16="http://schemas.microsoft.com/office/drawing/2014/main" id="{C46454E6-2BF8-497A-BC14-A7A150BDB5C2}"/>
              </a:ext>
            </a:extLst>
          </p:cNvPr>
          <p:cNvSpPr>
            <a:spLocks noGrp="1"/>
          </p:cNvSpPr>
          <p:nvPr>
            <p:ph type="sldNum" sz="quarter" idx="12"/>
          </p:nvPr>
        </p:nvSpPr>
        <p:spPr>
          <a:xfrm>
            <a:off x="838200" y="6356351"/>
            <a:ext cx="249820" cy="318324"/>
          </a:xfrm>
        </p:spPr>
        <p:txBody>
          <a:bodyPr/>
          <a:lstStyle/>
          <a:p>
            <a:fld id="{EE290133-BCB1-45BD-8FE2-A7727CE9F97C}" type="slidenum">
              <a:rPr lang="he-IL" sz="2000" b="1" smtClean="0">
                <a:solidFill>
                  <a:schemeClr val="tx1"/>
                </a:solidFill>
              </a:rPr>
              <a:t>11</a:t>
            </a:fld>
            <a:endParaRPr lang="he-IL" sz="2000" b="1" dirty="0">
              <a:solidFill>
                <a:schemeClr val="tx1"/>
              </a:solidFill>
            </a:endParaRPr>
          </a:p>
        </p:txBody>
      </p:sp>
    </p:spTree>
    <p:extLst>
      <p:ext uri="{BB962C8B-B14F-4D97-AF65-F5344CB8AC3E}">
        <p14:creationId xmlns:p14="http://schemas.microsoft.com/office/powerpoint/2010/main" val="27208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2457916-27A9-4640-A587-FDBA807B910A}"/>
              </a:ext>
            </a:extLst>
          </p:cNvPr>
          <p:cNvSpPr>
            <a:spLocks noGrp="1"/>
          </p:cNvSpPr>
          <p:nvPr>
            <p:ph type="title"/>
          </p:nvPr>
        </p:nvSpPr>
        <p:spPr/>
        <p:txBody>
          <a:bodyPr>
            <a:normAutofit fontScale="90000"/>
          </a:bodyPr>
          <a:lstStyle/>
          <a:p>
            <a:pPr algn="ctr"/>
            <a:r>
              <a:rPr lang="he-IL" b="1" dirty="0">
                <a:solidFill>
                  <a:srgbClr val="C00000"/>
                </a:solidFill>
              </a:rPr>
              <a:t>המשך</a:t>
            </a:r>
            <a:br>
              <a:rPr lang="he-IL" b="1" dirty="0"/>
            </a:br>
            <a:r>
              <a:rPr lang="he-IL" dirty="0">
                <a:solidFill>
                  <a:srgbClr val="C00000"/>
                </a:solidFill>
              </a:rPr>
              <a:t>פערים בבריאות ובשרותי הבריאות יבואו לידי ביטוי בין היתר ב</a:t>
            </a:r>
            <a:r>
              <a:rPr lang="he-IL" dirty="0"/>
              <a:t>:</a:t>
            </a:r>
          </a:p>
        </p:txBody>
      </p:sp>
      <p:sp>
        <p:nvSpPr>
          <p:cNvPr id="3" name="מציין מיקום תוכן 2">
            <a:extLst>
              <a:ext uri="{FF2B5EF4-FFF2-40B4-BE49-F238E27FC236}">
                <a16:creationId xmlns:a16="http://schemas.microsoft.com/office/drawing/2014/main" id="{C1F2A4DD-0460-47F1-BBA2-36146D9716A4}"/>
              </a:ext>
            </a:extLst>
          </p:cNvPr>
          <p:cNvSpPr>
            <a:spLocks noGrp="1"/>
          </p:cNvSpPr>
          <p:nvPr>
            <p:ph idx="1"/>
          </p:nvPr>
        </p:nvSpPr>
        <p:spPr/>
        <p:txBody>
          <a:bodyPr>
            <a:normAutofit/>
          </a:bodyPr>
          <a:lstStyle/>
          <a:p>
            <a:pPr marL="514350" indent="-514350">
              <a:buFont typeface="+mj-lt"/>
              <a:buAutoNum type="arabicParenR" startAt="5"/>
            </a:pPr>
            <a:r>
              <a:rPr lang="he-IL" sz="3200" dirty="0">
                <a:hlinkClick r:id="rId2" action="ppaction://hlinksldjump"/>
              </a:rPr>
              <a:t>בשימוש בשירותי בריאות </a:t>
            </a:r>
            <a:r>
              <a:rPr lang="he-IL" sz="3200" dirty="0"/>
              <a:t>בגלל:</a:t>
            </a:r>
          </a:p>
          <a:p>
            <a:pPr marL="0" indent="0">
              <a:buNone/>
            </a:pPr>
            <a:r>
              <a:rPr lang="he-IL" sz="3200" dirty="0"/>
              <a:t>	א. נוחות, זמינות</a:t>
            </a:r>
          </a:p>
          <a:p>
            <a:pPr marL="0" indent="0">
              <a:buNone/>
            </a:pPr>
            <a:r>
              <a:rPr lang="he-IL" sz="3200" dirty="0"/>
              <a:t>	ב. ידע, בהבנה ובמימוש של זכויות לקבלת שירותים</a:t>
            </a:r>
          </a:p>
          <a:p>
            <a:pPr marL="0" indent="0">
              <a:buNone/>
            </a:pPr>
            <a:r>
              <a:rPr lang="he-IL" sz="3200" dirty="0"/>
              <a:t>	ג. ביכולת להתמצא במערכת </a:t>
            </a:r>
            <a:r>
              <a:rPr lang="he-IL" sz="3200" dirty="0">
                <a:hlinkClick r:id="rId3" action="ppaction://hlinksldjump"/>
              </a:rPr>
              <a:t>הבריאות</a:t>
            </a:r>
            <a:endParaRPr lang="he-IL" sz="3200" dirty="0"/>
          </a:p>
          <a:p>
            <a:pPr marL="514350" indent="-514350">
              <a:buFont typeface="+mj-lt"/>
              <a:buAutoNum type="arabicParenR" startAt="6"/>
            </a:pPr>
            <a:r>
              <a:rPr lang="he-IL" sz="3200" dirty="0"/>
              <a:t>בנגישות לקשרים, למקורות השפעה ולתמיכה בעת הצורך</a:t>
            </a:r>
          </a:p>
          <a:p>
            <a:pPr marL="514350" indent="-514350">
              <a:buFont typeface="+mj-lt"/>
              <a:buAutoNum type="arabicParenR" startAt="7"/>
            </a:pPr>
            <a:r>
              <a:rPr lang="he-IL" sz="3200" dirty="0">
                <a:hlinkClick r:id="rId4" action="ppaction://hlinksldjump"/>
              </a:rPr>
              <a:t>בייצוג</a:t>
            </a:r>
            <a:r>
              <a:rPr lang="he-IL" sz="3200" dirty="0"/>
              <a:t> נמוך יותר</a:t>
            </a:r>
          </a:p>
          <a:p>
            <a:endParaRPr lang="he-IL" dirty="0"/>
          </a:p>
        </p:txBody>
      </p:sp>
      <p:pic>
        <p:nvPicPr>
          <p:cNvPr id="4" name="תמונה 3">
            <a:extLst>
              <a:ext uri="{FF2B5EF4-FFF2-40B4-BE49-F238E27FC236}">
                <a16:creationId xmlns:a16="http://schemas.microsoft.com/office/drawing/2014/main" id="{4979D72C-AE9D-41C4-8713-0BA89E3155E5}"/>
              </a:ext>
            </a:extLst>
          </p:cNvPr>
          <p:cNvPicPr>
            <a:picLocks noChangeAspect="1"/>
          </p:cNvPicPr>
          <p:nvPr/>
        </p:nvPicPr>
        <p:blipFill>
          <a:blip r:embed="rId5"/>
          <a:stretch>
            <a:fillRect/>
          </a:stretch>
        </p:blipFill>
        <p:spPr>
          <a:xfrm>
            <a:off x="312467" y="4845994"/>
            <a:ext cx="2438400" cy="1876425"/>
          </a:xfrm>
          <a:prstGeom prst="rect">
            <a:avLst/>
          </a:prstGeom>
        </p:spPr>
      </p:pic>
      <p:sp>
        <p:nvSpPr>
          <p:cNvPr id="5" name="מציין מיקום של מספר שקופית 4">
            <a:extLst>
              <a:ext uri="{FF2B5EF4-FFF2-40B4-BE49-F238E27FC236}">
                <a16:creationId xmlns:a16="http://schemas.microsoft.com/office/drawing/2014/main" id="{6C1541E7-863D-4B8D-8E3A-3B2770D8B4BF}"/>
              </a:ext>
            </a:extLst>
          </p:cNvPr>
          <p:cNvSpPr>
            <a:spLocks noGrp="1"/>
          </p:cNvSpPr>
          <p:nvPr>
            <p:ph type="sldNum" sz="quarter" idx="12"/>
          </p:nvPr>
        </p:nvSpPr>
        <p:spPr>
          <a:xfrm>
            <a:off x="838200" y="6356350"/>
            <a:ext cx="446590" cy="366069"/>
          </a:xfrm>
        </p:spPr>
        <p:txBody>
          <a:bodyPr/>
          <a:lstStyle/>
          <a:p>
            <a:fld id="{EE290133-BCB1-45BD-8FE2-A7727CE9F97C}" type="slidenum">
              <a:rPr lang="he-IL" sz="1800" b="1" smtClean="0">
                <a:solidFill>
                  <a:schemeClr val="tx1"/>
                </a:solidFill>
              </a:rPr>
              <a:t>12</a:t>
            </a:fld>
            <a:endParaRPr lang="he-IL" sz="1800" b="1">
              <a:solidFill>
                <a:schemeClr val="tx1"/>
              </a:solidFill>
            </a:endParaRPr>
          </a:p>
        </p:txBody>
      </p:sp>
    </p:spTree>
    <p:extLst>
      <p:ext uri="{BB962C8B-B14F-4D97-AF65-F5344CB8AC3E}">
        <p14:creationId xmlns:p14="http://schemas.microsoft.com/office/powerpoint/2010/main" val="386444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מציין מיקום תוכן 5">
            <a:extLst>
              <a:ext uri="{FF2B5EF4-FFF2-40B4-BE49-F238E27FC236}">
                <a16:creationId xmlns:a16="http://schemas.microsoft.com/office/drawing/2014/main" id="{DD97C880-1458-0435-A243-08434B07F423}"/>
              </a:ext>
            </a:extLst>
          </p:cNvPr>
          <p:cNvPicPr>
            <a:picLocks noGrp="1" noChangeAspect="1"/>
          </p:cNvPicPr>
          <p:nvPr>
            <p:ph idx="1"/>
          </p:nvPr>
        </p:nvPicPr>
        <p:blipFill rotWithShape="1">
          <a:blip r:embed="rId2"/>
          <a:srcRect b="19"/>
          <a:stretch/>
        </p:blipFill>
        <p:spPr>
          <a:xfrm>
            <a:off x="118606" y="641969"/>
            <a:ext cx="10057360" cy="5656217"/>
          </a:xfrm>
          <a:prstGeom prst="rect">
            <a:avLst/>
          </a:prstGeom>
        </p:spPr>
      </p:pic>
      <p:sp>
        <p:nvSpPr>
          <p:cNvPr id="4" name="מציין מיקום של מספר שקופית 3">
            <a:extLst>
              <a:ext uri="{FF2B5EF4-FFF2-40B4-BE49-F238E27FC236}">
                <a16:creationId xmlns:a16="http://schemas.microsoft.com/office/drawing/2014/main" id="{0FDBD91E-4410-D5D9-F3B9-5694CEA9B53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rtl="0">
              <a:spcAft>
                <a:spcPts val="600"/>
              </a:spcAft>
            </a:pPr>
            <a:fld id="{EE290133-BCB1-45BD-8FE2-A7727CE9F97C}" type="slidenum">
              <a:rPr lang="en-US">
                <a:solidFill>
                  <a:srgbClr val="FFFFFF"/>
                </a:solidFill>
              </a:rPr>
              <a:pPr algn="r" rtl="0">
                <a:spcAft>
                  <a:spcPts val="600"/>
                </a:spcAft>
              </a:pPr>
              <a:t>13</a:t>
            </a:fld>
            <a:endParaRPr lang="en-US">
              <a:solidFill>
                <a:srgbClr val="FFFFFF"/>
              </a:solidFill>
            </a:endParaRPr>
          </a:p>
        </p:txBody>
      </p:sp>
      <p:sp>
        <p:nvSpPr>
          <p:cNvPr id="7" name="תיבת טקסט 6">
            <a:extLst>
              <a:ext uri="{FF2B5EF4-FFF2-40B4-BE49-F238E27FC236}">
                <a16:creationId xmlns:a16="http://schemas.microsoft.com/office/drawing/2014/main" id="{0AF6C285-FAC2-75B6-6419-BDFCC4A2EC4A}"/>
              </a:ext>
            </a:extLst>
          </p:cNvPr>
          <p:cNvSpPr txBox="1"/>
          <p:nvPr/>
        </p:nvSpPr>
        <p:spPr>
          <a:xfrm>
            <a:off x="9953897" y="1054517"/>
            <a:ext cx="1802675" cy="2862322"/>
          </a:xfrm>
          <a:prstGeom prst="rect">
            <a:avLst/>
          </a:prstGeom>
          <a:noFill/>
        </p:spPr>
        <p:txBody>
          <a:bodyPr wrap="square" rtlCol="1">
            <a:spAutoFit/>
          </a:bodyPr>
          <a:lstStyle/>
          <a:p>
            <a:r>
              <a:rPr lang="he-IL" dirty="0"/>
              <a:t>עלות </a:t>
            </a:r>
            <a:r>
              <a:rPr lang="he-IL" dirty="0" err="1"/>
              <a:t>השב"ן</a:t>
            </a:r>
            <a:r>
              <a:rPr lang="he-IL" dirty="0"/>
              <a:t>:</a:t>
            </a:r>
          </a:p>
          <a:p>
            <a:r>
              <a:rPr lang="he-IL" dirty="0"/>
              <a:t>קופות החולים מוציאות פי 2.3 יותר על מבוטח בעל ביטוח </a:t>
            </a:r>
            <a:r>
              <a:rPr lang="he-IL" dirty="0" err="1"/>
              <a:t>שב”ן</a:t>
            </a:r>
            <a:r>
              <a:rPr lang="he-IL" dirty="0"/>
              <a:t> בישובים היהודיים והמעורבים, לעומת מבוטח בעל </a:t>
            </a:r>
            <a:r>
              <a:rPr lang="he-IL" dirty="0" err="1"/>
              <a:t>שב”ן</a:t>
            </a:r>
            <a:r>
              <a:rPr lang="he-IL" dirty="0"/>
              <a:t> בישובים הלא יהודיים</a:t>
            </a:r>
          </a:p>
        </p:txBody>
      </p:sp>
    </p:spTree>
    <p:extLst>
      <p:ext uri="{BB962C8B-B14F-4D97-AF65-F5344CB8AC3E}">
        <p14:creationId xmlns:p14="http://schemas.microsoft.com/office/powerpoint/2010/main" val="105845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32738FF-23E7-45F7-AB4B-1763A960F5F4}"/>
              </a:ext>
            </a:extLst>
          </p:cNvPr>
          <p:cNvPicPr>
            <a:picLocks noChangeAspect="1"/>
          </p:cNvPicPr>
          <p:nvPr/>
        </p:nvPicPr>
        <p:blipFill>
          <a:blip r:embed="rId2"/>
          <a:stretch>
            <a:fillRect/>
          </a:stretch>
        </p:blipFill>
        <p:spPr>
          <a:xfrm>
            <a:off x="98384" y="2918127"/>
            <a:ext cx="2147104" cy="1172432"/>
          </a:xfrm>
          <a:prstGeom prst="rect">
            <a:avLst/>
          </a:prstGeom>
        </p:spPr>
      </p:pic>
      <p:sp>
        <p:nvSpPr>
          <p:cNvPr id="2" name="כותרת 1">
            <a:extLst>
              <a:ext uri="{FF2B5EF4-FFF2-40B4-BE49-F238E27FC236}">
                <a16:creationId xmlns:a16="http://schemas.microsoft.com/office/drawing/2014/main" id="{1E2753D1-930E-411B-AEA3-85B0BE35ABFE}"/>
              </a:ext>
            </a:extLst>
          </p:cNvPr>
          <p:cNvSpPr>
            <a:spLocks noGrp="1"/>
          </p:cNvSpPr>
          <p:nvPr>
            <p:ph type="title"/>
          </p:nvPr>
        </p:nvSpPr>
        <p:spPr>
          <a:xfrm>
            <a:off x="838200" y="365126"/>
            <a:ext cx="10515600" cy="668028"/>
          </a:xfrm>
        </p:spPr>
        <p:txBody>
          <a:bodyPr>
            <a:normAutofit fontScale="90000"/>
          </a:bodyPr>
          <a:lstStyle/>
          <a:p>
            <a:pPr algn="ctr"/>
            <a:r>
              <a:rPr lang="he-IL" b="1" dirty="0"/>
              <a:t>אי שוויון בבריאות בעולם </a:t>
            </a:r>
            <a:r>
              <a:rPr lang="en-US" sz="4800" b="1" dirty="0"/>
              <a:t>WHO</a:t>
            </a:r>
            <a:r>
              <a:rPr lang="en-US" b="1" dirty="0"/>
              <a:t> </a:t>
            </a:r>
            <a:endParaRPr lang="he-IL" b="1" dirty="0"/>
          </a:p>
        </p:txBody>
      </p:sp>
      <p:sp>
        <p:nvSpPr>
          <p:cNvPr id="3" name="מציין מיקום תוכן 2">
            <a:extLst>
              <a:ext uri="{FF2B5EF4-FFF2-40B4-BE49-F238E27FC236}">
                <a16:creationId xmlns:a16="http://schemas.microsoft.com/office/drawing/2014/main" id="{997F8FBF-3BC4-432A-AEE8-D58959F95B2B}"/>
              </a:ext>
            </a:extLst>
          </p:cNvPr>
          <p:cNvSpPr>
            <a:spLocks noGrp="1"/>
          </p:cNvSpPr>
          <p:nvPr>
            <p:ph idx="1"/>
          </p:nvPr>
        </p:nvSpPr>
        <p:spPr>
          <a:xfrm>
            <a:off x="685800" y="1504709"/>
            <a:ext cx="10515600" cy="5109847"/>
          </a:xfrm>
        </p:spPr>
        <p:txBody>
          <a:bodyPr>
            <a:normAutofit/>
          </a:bodyPr>
          <a:lstStyle/>
          <a:p>
            <a:r>
              <a:rPr lang="he-IL" dirty="0"/>
              <a:t>בארה"ב אפרו-אמריקאים מהווים 13%</a:t>
            </a:r>
            <a:r>
              <a:rPr lang="en-US" dirty="0"/>
              <a:t> </a:t>
            </a:r>
            <a:r>
              <a:rPr lang="he-IL" dirty="0" err="1"/>
              <a:t>מהאוכלוסיה</a:t>
            </a:r>
            <a:r>
              <a:rPr lang="he-IL" dirty="0"/>
              <a:t> אולם כמעט 50% ממקרי הדבקה חדשים ב </a:t>
            </a:r>
            <a:r>
              <a:rPr lang="en-US" dirty="0"/>
              <a:t>HIV</a:t>
            </a:r>
            <a:r>
              <a:rPr lang="he-IL" dirty="0"/>
              <a:t> (</a:t>
            </a:r>
            <a:r>
              <a:rPr lang="en-US" dirty="0"/>
              <a:t>WHO, 9/2021</a:t>
            </a:r>
            <a:r>
              <a:rPr lang="he-IL" dirty="0"/>
              <a:t>).</a:t>
            </a:r>
          </a:p>
          <a:p>
            <a:r>
              <a:rPr lang="he-IL" dirty="0"/>
              <a:t>1/3 מההיספנים- אמריקניים אינם מבוטחים בביטוח בריאות. </a:t>
            </a:r>
          </a:p>
          <a:p>
            <a:r>
              <a:rPr lang="he-IL" dirty="0"/>
              <a:t>במנצ'סטר: קיימים פערים בתוחלת החיים לפי תחנות הנסיעה </a:t>
            </a:r>
            <a:r>
              <a:rPr lang="he-IL" dirty="0">
                <a:hlinkClick r:id="rId3" action="ppaction://hlinksldjump"/>
              </a:rPr>
              <a:t>ברכבת לכיוון מזרח. </a:t>
            </a:r>
            <a:endParaRPr lang="he-IL" dirty="0"/>
          </a:p>
          <a:p>
            <a:r>
              <a:rPr lang="he-IL" dirty="0"/>
              <a:t>כ 95% מתמותה משחפת היא במדינות מתפתחות (</a:t>
            </a:r>
            <a:r>
              <a:rPr lang="en-US" dirty="0"/>
              <a:t>WHO, 9/2021</a:t>
            </a:r>
            <a:r>
              <a:rPr lang="he-IL" dirty="0"/>
              <a:t>)</a:t>
            </a:r>
            <a:r>
              <a:rPr lang="en-US" dirty="0"/>
              <a:t> </a:t>
            </a:r>
            <a:endParaRPr lang="he-IL" dirty="0"/>
          </a:p>
          <a:p>
            <a:r>
              <a:rPr lang="he-IL" dirty="0"/>
              <a:t>תוחלת החיים בסוריה היא 50 שנה, לעומת יפן – 82 שנה (</a:t>
            </a:r>
            <a:r>
              <a:rPr lang="en-US" dirty="0"/>
              <a:t>WHO, 2021</a:t>
            </a:r>
            <a:r>
              <a:rPr lang="he-IL" dirty="0"/>
              <a:t>)</a:t>
            </a:r>
          </a:p>
          <a:p>
            <a:r>
              <a:rPr lang="he-IL" dirty="0"/>
              <a:t>87% ממקרי תמותה מוקדמת הם ממחלות לא זיהומיות (</a:t>
            </a:r>
            <a:r>
              <a:rPr lang="en-US" dirty="0"/>
              <a:t>NCD</a:t>
            </a:r>
            <a:r>
              <a:rPr lang="he-IL" dirty="0"/>
              <a:t>) (כמו מחלו לב) הם בארצות בעלות הכנסה נמוכה.(</a:t>
            </a:r>
            <a:r>
              <a:rPr lang="en-US" dirty="0"/>
              <a:t>WHO, 2021</a:t>
            </a:r>
            <a:r>
              <a:rPr lang="he-IL" dirty="0"/>
              <a:t>)</a:t>
            </a:r>
            <a:endParaRPr lang="en-US" b="1" dirty="0"/>
          </a:p>
          <a:p>
            <a:endParaRPr lang="he-IL" dirty="0"/>
          </a:p>
        </p:txBody>
      </p:sp>
      <p:sp>
        <p:nvSpPr>
          <p:cNvPr id="4" name="AutoShape 2" descr="×ª××¦××ª ×ª××× × ×¢×××¨ âªWHOâ¬â">
            <a:extLst>
              <a:ext uri="{FF2B5EF4-FFF2-40B4-BE49-F238E27FC236}">
                <a16:creationId xmlns:a16="http://schemas.microsoft.com/office/drawing/2014/main" id="{A05CC1A3-69DA-4568-96EE-54FC9DCF19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5" name="תמונה 4">
            <a:extLst>
              <a:ext uri="{FF2B5EF4-FFF2-40B4-BE49-F238E27FC236}">
                <a16:creationId xmlns:a16="http://schemas.microsoft.com/office/drawing/2014/main" id="{D83BFF1F-223D-4E3C-B9E3-604F4E3FFBF7}"/>
              </a:ext>
            </a:extLst>
          </p:cNvPr>
          <p:cNvPicPr>
            <a:picLocks noChangeAspect="1"/>
          </p:cNvPicPr>
          <p:nvPr/>
        </p:nvPicPr>
        <p:blipFill>
          <a:blip r:embed="rId4"/>
          <a:stretch>
            <a:fillRect/>
          </a:stretch>
        </p:blipFill>
        <p:spPr>
          <a:xfrm>
            <a:off x="9697656" y="-81203"/>
            <a:ext cx="1503744" cy="1503744"/>
          </a:xfrm>
          <a:prstGeom prst="rect">
            <a:avLst/>
          </a:prstGeom>
        </p:spPr>
      </p:pic>
      <p:sp>
        <p:nvSpPr>
          <p:cNvPr id="7" name="מציין מיקום של מספר שקופית 6">
            <a:extLst>
              <a:ext uri="{FF2B5EF4-FFF2-40B4-BE49-F238E27FC236}">
                <a16:creationId xmlns:a16="http://schemas.microsoft.com/office/drawing/2014/main" id="{07012EE9-7388-4A18-B28F-73E86B01D2F9}"/>
              </a:ext>
            </a:extLst>
          </p:cNvPr>
          <p:cNvSpPr>
            <a:spLocks noGrp="1"/>
          </p:cNvSpPr>
          <p:nvPr>
            <p:ph type="sldNum" sz="quarter" idx="12"/>
          </p:nvPr>
        </p:nvSpPr>
        <p:spPr/>
        <p:txBody>
          <a:bodyPr/>
          <a:lstStyle/>
          <a:p>
            <a:fld id="{EE290133-BCB1-45BD-8FE2-A7727CE9F97C}" type="slidenum">
              <a:rPr lang="he-IL" smtClean="0"/>
              <a:t>14</a:t>
            </a:fld>
            <a:endParaRPr lang="he-IL"/>
          </a:p>
        </p:txBody>
      </p:sp>
      <p:pic>
        <p:nvPicPr>
          <p:cNvPr id="9" name="תמונה 8">
            <a:extLst>
              <a:ext uri="{FF2B5EF4-FFF2-40B4-BE49-F238E27FC236}">
                <a16:creationId xmlns:a16="http://schemas.microsoft.com/office/drawing/2014/main" id="{96273E53-88BE-4222-97F1-C15756E48ABB}"/>
              </a:ext>
            </a:extLst>
          </p:cNvPr>
          <p:cNvPicPr>
            <a:picLocks noChangeAspect="1"/>
          </p:cNvPicPr>
          <p:nvPr/>
        </p:nvPicPr>
        <p:blipFill>
          <a:blip r:embed="rId5"/>
          <a:stretch>
            <a:fillRect/>
          </a:stretch>
        </p:blipFill>
        <p:spPr>
          <a:xfrm>
            <a:off x="816738" y="5401572"/>
            <a:ext cx="2030965" cy="1137340"/>
          </a:xfrm>
          <a:prstGeom prst="rect">
            <a:avLst/>
          </a:prstGeom>
        </p:spPr>
      </p:pic>
    </p:spTree>
    <p:extLst>
      <p:ext uri="{BB962C8B-B14F-4D97-AF65-F5344CB8AC3E}">
        <p14:creationId xmlns:p14="http://schemas.microsoft.com/office/powerpoint/2010/main" val="479355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0ABEFA-3A8A-4AE4-BF51-FAFA70BBB4F0}"/>
              </a:ext>
            </a:extLst>
          </p:cNvPr>
          <p:cNvSpPr>
            <a:spLocks noGrp="1"/>
          </p:cNvSpPr>
          <p:nvPr>
            <p:ph type="title"/>
          </p:nvPr>
        </p:nvSpPr>
        <p:spPr>
          <a:xfrm>
            <a:off x="9310256" y="365125"/>
            <a:ext cx="2043544" cy="4563135"/>
          </a:xfrm>
        </p:spPr>
        <p:txBody>
          <a:bodyPr>
            <a:normAutofit/>
          </a:bodyPr>
          <a:lstStyle/>
          <a:p>
            <a:r>
              <a:rPr lang="he-IL" dirty="0"/>
              <a:t>תוחלת החיים בארה"ב</a:t>
            </a:r>
            <a:br>
              <a:rPr lang="he-IL" dirty="0"/>
            </a:br>
            <a:r>
              <a:rPr lang="he-IL" dirty="0"/>
              <a:t>לפי הכנסה</a:t>
            </a:r>
          </a:p>
        </p:txBody>
      </p:sp>
      <p:pic>
        <p:nvPicPr>
          <p:cNvPr id="6" name="מציין מיקום תוכן 5">
            <a:extLst>
              <a:ext uri="{FF2B5EF4-FFF2-40B4-BE49-F238E27FC236}">
                <a16:creationId xmlns:a16="http://schemas.microsoft.com/office/drawing/2014/main" id="{9BDE90A5-C6E6-48CE-B51A-5C04F3927A33}"/>
              </a:ext>
            </a:extLst>
          </p:cNvPr>
          <p:cNvPicPr>
            <a:picLocks noGrp="1" noChangeAspect="1"/>
          </p:cNvPicPr>
          <p:nvPr>
            <p:ph idx="1"/>
          </p:nvPr>
        </p:nvPicPr>
        <p:blipFill>
          <a:blip r:embed="rId2"/>
          <a:stretch>
            <a:fillRect/>
          </a:stretch>
        </p:blipFill>
        <p:spPr>
          <a:xfrm>
            <a:off x="-123460" y="-52347"/>
            <a:ext cx="9433715" cy="6962694"/>
          </a:xfrm>
        </p:spPr>
      </p:pic>
      <p:sp>
        <p:nvSpPr>
          <p:cNvPr id="4" name="מציין מיקום של מספר שקופית 3">
            <a:extLst>
              <a:ext uri="{FF2B5EF4-FFF2-40B4-BE49-F238E27FC236}">
                <a16:creationId xmlns:a16="http://schemas.microsoft.com/office/drawing/2014/main" id="{2F045AB2-D98D-4328-8570-812F846A4AC8}"/>
              </a:ext>
            </a:extLst>
          </p:cNvPr>
          <p:cNvSpPr>
            <a:spLocks noGrp="1"/>
          </p:cNvSpPr>
          <p:nvPr>
            <p:ph type="sldNum" sz="quarter" idx="12"/>
          </p:nvPr>
        </p:nvSpPr>
        <p:spPr/>
        <p:txBody>
          <a:bodyPr/>
          <a:lstStyle/>
          <a:p>
            <a:fld id="{EE290133-BCB1-45BD-8FE2-A7727CE9F97C}" type="slidenum">
              <a:rPr lang="he-IL" smtClean="0"/>
              <a:t>15</a:t>
            </a:fld>
            <a:endParaRPr lang="he-IL"/>
          </a:p>
        </p:txBody>
      </p:sp>
    </p:spTree>
    <p:extLst>
      <p:ext uri="{BB962C8B-B14F-4D97-AF65-F5344CB8AC3E}">
        <p14:creationId xmlns:p14="http://schemas.microsoft.com/office/powerpoint/2010/main" val="938904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970344B1-71CD-4566-A7DA-28B512CED867}"/>
              </a:ext>
            </a:extLst>
          </p:cNvPr>
          <p:cNvSpPr>
            <a:spLocks noGrp="1"/>
          </p:cNvSpPr>
          <p:nvPr>
            <p:ph type="sldNum" sz="quarter" idx="12"/>
          </p:nvPr>
        </p:nvSpPr>
        <p:spPr/>
        <p:txBody>
          <a:bodyPr/>
          <a:lstStyle/>
          <a:p>
            <a:fld id="{EE290133-BCB1-45BD-8FE2-A7727CE9F97C}" type="slidenum">
              <a:rPr lang="he-IL" smtClean="0"/>
              <a:t>16</a:t>
            </a:fld>
            <a:endParaRPr lang="he-IL"/>
          </a:p>
        </p:txBody>
      </p:sp>
      <p:pic>
        <p:nvPicPr>
          <p:cNvPr id="5" name="תמונה 4">
            <a:extLst>
              <a:ext uri="{FF2B5EF4-FFF2-40B4-BE49-F238E27FC236}">
                <a16:creationId xmlns:a16="http://schemas.microsoft.com/office/drawing/2014/main" id="{3EA5B9BD-ED4C-41CC-B110-D31E8CE33708}"/>
              </a:ext>
            </a:extLst>
          </p:cNvPr>
          <p:cNvPicPr>
            <a:picLocks noChangeAspect="1"/>
          </p:cNvPicPr>
          <p:nvPr/>
        </p:nvPicPr>
        <p:blipFill>
          <a:blip r:embed="rId2"/>
          <a:stretch>
            <a:fillRect/>
          </a:stretch>
        </p:blipFill>
        <p:spPr>
          <a:xfrm>
            <a:off x="356260" y="296883"/>
            <a:ext cx="11305309" cy="5580042"/>
          </a:xfrm>
          <a:prstGeom prst="rect">
            <a:avLst/>
          </a:prstGeom>
        </p:spPr>
      </p:pic>
      <p:sp>
        <p:nvSpPr>
          <p:cNvPr id="7" name="תיבת טקסט 6">
            <a:extLst>
              <a:ext uri="{FF2B5EF4-FFF2-40B4-BE49-F238E27FC236}">
                <a16:creationId xmlns:a16="http://schemas.microsoft.com/office/drawing/2014/main" id="{957D0885-729F-48BA-AA66-28E0553E9895}"/>
              </a:ext>
            </a:extLst>
          </p:cNvPr>
          <p:cNvSpPr txBox="1"/>
          <p:nvPr/>
        </p:nvSpPr>
        <p:spPr>
          <a:xfrm>
            <a:off x="4949042" y="5931971"/>
            <a:ext cx="6097978" cy="369332"/>
          </a:xfrm>
          <a:prstGeom prst="rect">
            <a:avLst/>
          </a:prstGeom>
          <a:noFill/>
        </p:spPr>
        <p:txBody>
          <a:bodyPr wrap="square">
            <a:spAutoFit/>
          </a:bodyPr>
          <a:lstStyle/>
          <a:p>
            <a:r>
              <a:rPr lang="he-IL"/>
              <a:t>מקור: לשכה מרכזית לסטטיסטיקה. שנתון סטטיסטי לישראל 2</a:t>
            </a:r>
            <a:endParaRPr lang="he-IL" dirty="0"/>
          </a:p>
        </p:txBody>
      </p:sp>
    </p:spTree>
    <p:extLst>
      <p:ext uri="{BB962C8B-B14F-4D97-AF65-F5344CB8AC3E}">
        <p14:creationId xmlns:p14="http://schemas.microsoft.com/office/powerpoint/2010/main" val="4272363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AE39DB-BAAF-4954-AAD6-A6ACA09E708F}"/>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CD93C977-A732-4134-9891-19B920C68B8C}"/>
              </a:ext>
            </a:extLst>
          </p:cNvPr>
          <p:cNvSpPr>
            <a:spLocks noGrp="1"/>
          </p:cNvSpPr>
          <p:nvPr>
            <p:ph idx="1"/>
          </p:nvPr>
        </p:nvSpPr>
        <p:spPr>
          <a:xfrm>
            <a:off x="945078" y="1835408"/>
            <a:ext cx="10515600" cy="4351338"/>
          </a:xfrm>
        </p:spPr>
        <p:txBody>
          <a:bodyPr/>
          <a:lstStyle/>
          <a:p>
            <a:endParaRPr lang="he-IL" dirty="0"/>
          </a:p>
        </p:txBody>
      </p:sp>
      <p:sp>
        <p:nvSpPr>
          <p:cNvPr id="4" name="מציין מיקום של מספר שקופית 3">
            <a:extLst>
              <a:ext uri="{FF2B5EF4-FFF2-40B4-BE49-F238E27FC236}">
                <a16:creationId xmlns:a16="http://schemas.microsoft.com/office/drawing/2014/main" id="{602C6FCA-3D21-44BA-92E1-F91FCBD6DE5B}"/>
              </a:ext>
            </a:extLst>
          </p:cNvPr>
          <p:cNvSpPr>
            <a:spLocks noGrp="1"/>
          </p:cNvSpPr>
          <p:nvPr>
            <p:ph type="sldNum" sz="quarter" idx="12"/>
          </p:nvPr>
        </p:nvSpPr>
        <p:spPr/>
        <p:txBody>
          <a:bodyPr/>
          <a:lstStyle/>
          <a:p>
            <a:fld id="{EE290133-BCB1-45BD-8FE2-A7727CE9F97C}" type="slidenum">
              <a:rPr lang="he-IL" smtClean="0"/>
              <a:t>17</a:t>
            </a:fld>
            <a:endParaRPr lang="he-IL"/>
          </a:p>
        </p:txBody>
      </p:sp>
      <p:pic>
        <p:nvPicPr>
          <p:cNvPr id="6" name="תמונה 5">
            <a:extLst>
              <a:ext uri="{FF2B5EF4-FFF2-40B4-BE49-F238E27FC236}">
                <a16:creationId xmlns:a16="http://schemas.microsoft.com/office/drawing/2014/main" id="{B366CE4F-7575-4237-A6A3-519BC565A597}"/>
              </a:ext>
            </a:extLst>
          </p:cNvPr>
          <p:cNvPicPr>
            <a:picLocks noChangeAspect="1"/>
          </p:cNvPicPr>
          <p:nvPr/>
        </p:nvPicPr>
        <p:blipFill>
          <a:blip r:embed="rId3"/>
          <a:stretch>
            <a:fillRect/>
          </a:stretch>
        </p:blipFill>
        <p:spPr>
          <a:xfrm>
            <a:off x="2678380" y="-12700"/>
            <a:ext cx="7839075" cy="6505575"/>
          </a:xfrm>
          <a:prstGeom prst="rect">
            <a:avLst/>
          </a:prstGeom>
        </p:spPr>
      </p:pic>
      <p:sp>
        <p:nvSpPr>
          <p:cNvPr id="7" name="אליפסה 6">
            <a:extLst>
              <a:ext uri="{FF2B5EF4-FFF2-40B4-BE49-F238E27FC236}">
                <a16:creationId xmlns:a16="http://schemas.microsoft.com/office/drawing/2014/main" id="{1A1F89D1-98A9-4406-9091-B2AB4239E69A}"/>
              </a:ext>
            </a:extLst>
          </p:cNvPr>
          <p:cNvSpPr/>
          <p:nvPr/>
        </p:nvSpPr>
        <p:spPr>
          <a:xfrm>
            <a:off x="3536867" y="5237018"/>
            <a:ext cx="5118265" cy="6768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פרצוף מחייך 7">
            <a:extLst>
              <a:ext uri="{FF2B5EF4-FFF2-40B4-BE49-F238E27FC236}">
                <a16:creationId xmlns:a16="http://schemas.microsoft.com/office/drawing/2014/main" id="{49F094BD-691E-4DA2-9C8A-7F38F84CA6DA}"/>
              </a:ext>
            </a:extLst>
          </p:cNvPr>
          <p:cNvSpPr/>
          <p:nvPr/>
        </p:nvSpPr>
        <p:spPr>
          <a:xfrm>
            <a:off x="2209800" y="5284519"/>
            <a:ext cx="462148" cy="391886"/>
          </a:xfrm>
          <a:prstGeom prst="smileyFace">
            <a:avLst/>
          </a:prstGeom>
          <a:noFill/>
          <a:ln w="539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accent2">
                  <a:lumMod val="75000"/>
                </a:schemeClr>
              </a:solidFill>
            </a:endParaRPr>
          </a:p>
        </p:txBody>
      </p:sp>
    </p:spTree>
    <p:extLst>
      <p:ext uri="{BB962C8B-B14F-4D97-AF65-F5344CB8AC3E}">
        <p14:creationId xmlns:p14="http://schemas.microsoft.com/office/powerpoint/2010/main" val="36178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77C9109-9C30-4BEE-8E7B-5931F77B4845}"/>
              </a:ext>
            </a:extLst>
          </p:cNvPr>
          <p:cNvSpPr>
            <a:spLocks noGrp="1"/>
          </p:cNvSpPr>
          <p:nvPr>
            <p:ph type="title"/>
          </p:nvPr>
        </p:nvSpPr>
        <p:spPr/>
        <p:txBody>
          <a:bodyPr/>
          <a:lstStyle/>
          <a:p>
            <a:endParaRPr lang="he-IL"/>
          </a:p>
        </p:txBody>
      </p:sp>
      <p:pic>
        <p:nvPicPr>
          <p:cNvPr id="6" name="מציין מיקום תוכן 5" descr="תמונה שמכילה שולחן&#10;&#10;התיאור נוצר באופן אוטומטי">
            <a:extLst>
              <a:ext uri="{FF2B5EF4-FFF2-40B4-BE49-F238E27FC236}">
                <a16:creationId xmlns:a16="http://schemas.microsoft.com/office/drawing/2014/main" id="{5BDBB307-5AD9-4D69-A197-2400B4E86851}"/>
              </a:ext>
            </a:extLst>
          </p:cNvPr>
          <p:cNvPicPr>
            <a:picLocks noGrp="1" noChangeAspect="1"/>
          </p:cNvPicPr>
          <p:nvPr>
            <p:ph idx="1"/>
          </p:nvPr>
        </p:nvPicPr>
        <p:blipFill>
          <a:blip r:embed="rId2"/>
          <a:stretch>
            <a:fillRect/>
          </a:stretch>
        </p:blipFill>
        <p:spPr>
          <a:xfrm>
            <a:off x="1733797" y="249382"/>
            <a:ext cx="8098972" cy="6243493"/>
          </a:xfrm>
        </p:spPr>
      </p:pic>
      <p:sp>
        <p:nvSpPr>
          <p:cNvPr id="4" name="מציין מיקום של מספר שקופית 3">
            <a:extLst>
              <a:ext uri="{FF2B5EF4-FFF2-40B4-BE49-F238E27FC236}">
                <a16:creationId xmlns:a16="http://schemas.microsoft.com/office/drawing/2014/main" id="{2F99309C-12B0-4153-88BF-D96DBB822EA2}"/>
              </a:ext>
            </a:extLst>
          </p:cNvPr>
          <p:cNvSpPr>
            <a:spLocks noGrp="1"/>
          </p:cNvSpPr>
          <p:nvPr>
            <p:ph type="sldNum" sz="quarter" idx="12"/>
          </p:nvPr>
        </p:nvSpPr>
        <p:spPr/>
        <p:txBody>
          <a:bodyPr/>
          <a:lstStyle/>
          <a:p>
            <a:fld id="{EE290133-BCB1-45BD-8FE2-A7727CE9F97C}" type="slidenum">
              <a:rPr lang="he-IL" smtClean="0"/>
              <a:t>18</a:t>
            </a:fld>
            <a:endParaRPr lang="he-IL"/>
          </a:p>
        </p:txBody>
      </p:sp>
      <p:pic>
        <p:nvPicPr>
          <p:cNvPr id="8" name="תמונה 7" descr="תמונה שמכילה שולחן&#10;&#10;התיאור נוצר באופן אוטומטי">
            <a:extLst>
              <a:ext uri="{FF2B5EF4-FFF2-40B4-BE49-F238E27FC236}">
                <a16:creationId xmlns:a16="http://schemas.microsoft.com/office/drawing/2014/main" id="{43CA5665-A16A-4545-B787-0F0ECEF363DE}"/>
              </a:ext>
            </a:extLst>
          </p:cNvPr>
          <p:cNvPicPr>
            <a:picLocks noChangeAspect="1"/>
          </p:cNvPicPr>
          <p:nvPr/>
        </p:nvPicPr>
        <p:blipFill>
          <a:blip r:embed="rId3"/>
          <a:stretch>
            <a:fillRect/>
          </a:stretch>
        </p:blipFill>
        <p:spPr>
          <a:xfrm>
            <a:off x="713509" y="-59376"/>
            <a:ext cx="10515600" cy="6858000"/>
          </a:xfrm>
          <a:prstGeom prst="rect">
            <a:avLst/>
          </a:prstGeom>
        </p:spPr>
      </p:pic>
      <p:sp>
        <p:nvSpPr>
          <p:cNvPr id="11" name="אליפסה 10">
            <a:extLst>
              <a:ext uri="{FF2B5EF4-FFF2-40B4-BE49-F238E27FC236}">
                <a16:creationId xmlns:a16="http://schemas.microsoft.com/office/drawing/2014/main" id="{F8BA03A6-CA75-473A-889E-F2364B80AD3A}"/>
              </a:ext>
            </a:extLst>
          </p:cNvPr>
          <p:cNvSpPr/>
          <p:nvPr/>
        </p:nvSpPr>
        <p:spPr>
          <a:xfrm>
            <a:off x="8813470" y="1293133"/>
            <a:ext cx="1745673" cy="285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a:extLst>
              <a:ext uri="{FF2B5EF4-FFF2-40B4-BE49-F238E27FC236}">
                <a16:creationId xmlns:a16="http://schemas.microsoft.com/office/drawing/2014/main" id="{83425CAD-A509-41C8-BC4C-7343AA0F2086}"/>
              </a:ext>
            </a:extLst>
          </p:cNvPr>
          <p:cNvSpPr/>
          <p:nvPr/>
        </p:nvSpPr>
        <p:spPr>
          <a:xfrm>
            <a:off x="4225636" y="5603174"/>
            <a:ext cx="1745673" cy="285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a:extLst>
              <a:ext uri="{FF2B5EF4-FFF2-40B4-BE49-F238E27FC236}">
                <a16:creationId xmlns:a16="http://schemas.microsoft.com/office/drawing/2014/main" id="{B8347AB3-6245-4CC0-9CBB-CFE98A17AA0E}"/>
              </a:ext>
            </a:extLst>
          </p:cNvPr>
          <p:cNvSpPr/>
          <p:nvPr/>
        </p:nvSpPr>
        <p:spPr>
          <a:xfrm>
            <a:off x="8813469" y="998232"/>
            <a:ext cx="1745673" cy="285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a:extLst>
              <a:ext uri="{FF2B5EF4-FFF2-40B4-BE49-F238E27FC236}">
                <a16:creationId xmlns:a16="http://schemas.microsoft.com/office/drawing/2014/main" id="{CC0D4E6B-252A-476A-8869-C888ACD72A23}"/>
              </a:ext>
            </a:extLst>
          </p:cNvPr>
          <p:cNvSpPr/>
          <p:nvPr/>
        </p:nvSpPr>
        <p:spPr>
          <a:xfrm>
            <a:off x="9038111" y="5888182"/>
            <a:ext cx="1745673" cy="285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a:extLst>
              <a:ext uri="{FF2B5EF4-FFF2-40B4-BE49-F238E27FC236}">
                <a16:creationId xmlns:a16="http://schemas.microsoft.com/office/drawing/2014/main" id="{5557BEC1-3B6D-4D73-A3C9-D966A5702DEA}"/>
              </a:ext>
            </a:extLst>
          </p:cNvPr>
          <p:cNvSpPr/>
          <p:nvPr/>
        </p:nvSpPr>
        <p:spPr>
          <a:xfrm>
            <a:off x="8942119" y="2802155"/>
            <a:ext cx="1745673" cy="285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אליפסה 15">
            <a:extLst>
              <a:ext uri="{FF2B5EF4-FFF2-40B4-BE49-F238E27FC236}">
                <a16:creationId xmlns:a16="http://schemas.microsoft.com/office/drawing/2014/main" id="{02634561-5F54-4768-97A1-A651F4A89C22}"/>
              </a:ext>
            </a:extLst>
          </p:cNvPr>
          <p:cNvSpPr/>
          <p:nvPr/>
        </p:nvSpPr>
        <p:spPr>
          <a:xfrm>
            <a:off x="3979223" y="5069299"/>
            <a:ext cx="1745673" cy="285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אליפסה 16">
            <a:extLst>
              <a:ext uri="{FF2B5EF4-FFF2-40B4-BE49-F238E27FC236}">
                <a16:creationId xmlns:a16="http://schemas.microsoft.com/office/drawing/2014/main" id="{307D1EDC-22A8-4014-9381-D4FCA42303E0}"/>
              </a:ext>
            </a:extLst>
          </p:cNvPr>
          <p:cNvSpPr/>
          <p:nvPr/>
        </p:nvSpPr>
        <p:spPr>
          <a:xfrm>
            <a:off x="3843646" y="4394656"/>
            <a:ext cx="1745673" cy="2850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descr="תמונה שמכילה טקסט&#10;&#10;התיאור נוצר באופן אוטומטי">
            <a:extLst>
              <a:ext uri="{FF2B5EF4-FFF2-40B4-BE49-F238E27FC236}">
                <a16:creationId xmlns:a16="http://schemas.microsoft.com/office/drawing/2014/main" id="{A76D1664-196E-457A-B300-E3FBD8773904}"/>
              </a:ext>
            </a:extLst>
          </p:cNvPr>
          <p:cNvPicPr>
            <a:picLocks noChangeAspect="1"/>
          </p:cNvPicPr>
          <p:nvPr/>
        </p:nvPicPr>
        <p:blipFill>
          <a:blip r:embed="rId4"/>
          <a:stretch>
            <a:fillRect/>
          </a:stretch>
        </p:blipFill>
        <p:spPr>
          <a:xfrm>
            <a:off x="-366805" y="583603"/>
            <a:ext cx="13507501" cy="5690793"/>
          </a:xfrm>
          <a:prstGeom prst="rect">
            <a:avLst/>
          </a:prstGeom>
        </p:spPr>
      </p:pic>
    </p:spTree>
    <p:extLst>
      <p:ext uri="{BB962C8B-B14F-4D97-AF65-F5344CB8AC3E}">
        <p14:creationId xmlns:p14="http://schemas.microsoft.com/office/powerpoint/2010/main" val="24560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2337A04-E61B-49F0-81DD-491DB0D324FC}"/>
              </a:ext>
            </a:extLst>
          </p:cNvPr>
          <p:cNvPicPr>
            <a:picLocks noChangeAspect="1"/>
          </p:cNvPicPr>
          <p:nvPr/>
        </p:nvPicPr>
        <p:blipFill>
          <a:blip r:embed="rId2"/>
          <a:stretch>
            <a:fillRect/>
          </a:stretch>
        </p:blipFill>
        <p:spPr>
          <a:xfrm>
            <a:off x="2202868" y="0"/>
            <a:ext cx="8371813" cy="682253"/>
          </a:xfrm>
          <a:prstGeom prst="rect">
            <a:avLst/>
          </a:prstGeom>
        </p:spPr>
      </p:pic>
      <p:pic>
        <p:nvPicPr>
          <p:cNvPr id="5" name="תמונה 4">
            <a:extLst>
              <a:ext uri="{FF2B5EF4-FFF2-40B4-BE49-F238E27FC236}">
                <a16:creationId xmlns:a16="http://schemas.microsoft.com/office/drawing/2014/main" id="{AEF3424B-1DDE-42D6-9093-B5547669259A}"/>
              </a:ext>
            </a:extLst>
          </p:cNvPr>
          <p:cNvPicPr>
            <a:picLocks noChangeAspect="1"/>
          </p:cNvPicPr>
          <p:nvPr/>
        </p:nvPicPr>
        <p:blipFill>
          <a:blip r:embed="rId3"/>
          <a:stretch>
            <a:fillRect/>
          </a:stretch>
        </p:blipFill>
        <p:spPr>
          <a:xfrm>
            <a:off x="1617320" y="640754"/>
            <a:ext cx="7369518" cy="5543550"/>
          </a:xfrm>
          <a:prstGeom prst="rect">
            <a:avLst/>
          </a:prstGeom>
        </p:spPr>
      </p:pic>
      <p:sp>
        <p:nvSpPr>
          <p:cNvPr id="6" name="מלבן 5">
            <a:extLst>
              <a:ext uri="{FF2B5EF4-FFF2-40B4-BE49-F238E27FC236}">
                <a16:creationId xmlns:a16="http://schemas.microsoft.com/office/drawing/2014/main" id="{5FC05E2D-0B91-4BBC-95DA-5163B4C82AB8}"/>
              </a:ext>
            </a:extLst>
          </p:cNvPr>
          <p:cNvSpPr/>
          <p:nvPr/>
        </p:nvSpPr>
        <p:spPr>
          <a:xfrm>
            <a:off x="636348" y="6184304"/>
            <a:ext cx="3858749" cy="369332"/>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אי שוויון בבריאות וההתמודדות עמו 2017</a:t>
            </a:r>
          </a:p>
        </p:txBody>
      </p:sp>
      <p:sp>
        <p:nvSpPr>
          <p:cNvPr id="2" name="TextBox 1">
            <a:extLst>
              <a:ext uri="{FF2B5EF4-FFF2-40B4-BE49-F238E27FC236}">
                <a16:creationId xmlns:a16="http://schemas.microsoft.com/office/drawing/2014/main" id="{3B2AB946-0DF7-4781-8CE9-BF2712E3DAA2}"/>
              </a:ext>
            </a:extLst>
          </p:cNvPr>
          <p:cNvSpPr txBox="1"/>
          <p:nvPr/>
        </p:nvSpPr>
        <p:spPr>
          <a:xfrm>
            <a:off x="8715738" y="567159"/>
            <a:ext cx="3020992" cy="830997"/>
          </a:xfrm>
          <a:prstGeom prst="rect">
            <a:avLst/>
          </a:prstGeom>
          <a:noFill/>
        </p:spPr>
        <p:txBody>
          <a:bodyPr wrap="square" rtlCol="1">
            <a:spAutoFit/>
          </a:bodyPr>
          <a:lstStyle/>
          <a:p>
            <a:r>
              <a:rPr lang="he-IL" sz="2400" b="1" dirty="0">
                <a:solidFill>
                  <a:srgbClr val="C00000"/>
                </a:solidFill>
              </a:rPr>
              <a:t>בני 65+</a:t>
            </a:r>
            <a:r>
              <a:rPr lang="en-US" sz="2400" b="1" dirty="0">
                <a:solidFill>
                  <a:srgbClr val="C00000"/>
                </a:solidFill>
              </a:rPr>
              <a:t> </a:t>
            </a:r>
            <a:r>
              <a:rPr lang="he-IL" sz="2400" b="1" dirty="0">
                <a:solidFill>
                  <a:srgbClr val="C00000"/>
                </a:solidFill>
              </a:rPr>
              <a:t> הנזקקים לסיוע ב </a:t>
            </a:r>
            <a:r>
              <a:rPr lang="en-US" sz="2400" b="1" dirty="0">
                <a:solidFill>
                  <a:srgbClr val="C00000"/>
                </a:solidFill>
              </a:rPr>
              <a:t>ADL </a:t>
            </a:r>
            <a:r>
              <a:rPr lang="he-IL" sz="2400" b="1" dirty="0">
                <a:solidFill>
                  <a:srgbClr val="C00000"/>
                </a:solidFill>
              </a:rPr>
              <a:t>  </a:t>
            </a:r>
            <a:r>
              <a:rPr lang="he-IL" sz="2400" b="1" dirty="0" err="1">
                <a:solidFill>
                  <a:srgbClr val="C00000"/>
                </a:solidFill>
              </a:rPr>
              <a:t>וב</a:t>
            </a:r>
            <a:r>
              <a:rPr lang="he-IL" sz="2400" b="1" dirty="0">
                <a:solidFill>
                  <a:srgbClr val="C00000"/>
                </a:solidFill>
              </a:rPr>
              <a:t> </a:t>
            </a:r>
            <a:r>
              <a:rPr lang="en-US" sz="2400" b="1" dirty="0">
                <a:solidFill>
                  <a:srgbClr val="C00000"/>
                </a:solidFill>
              </a:rPr>
              <a:t> IADL</a:t>
            </a:r>
            <a:endParaRPr lang="he-IL" sz="2400" b="1" dirty="0">
              <a:solidFill>
                <a:srgbClr val="C00000"/>
              </a:solidFill>
            </a:endParaRPr>
          </a:p>
        </p:txBody>
      </p:sp>
      <p:sp>
        <p:nvSpPr>
          <p:cNvPr id="3" name="מציין מיקום של מספר שקופית 2">
            <a:extLst>
              <a:ext uri="{FF2B5EF4-FFF2-40B4-BE49-F238E27FC236}">
                <a16:creationId xmlns:a16="http://schemas.microsoft.com/office/drawing/2014/main" id="{CE22BC79-20CF-4E8D-9751-19B7282926D6}"/>
              </a:ext>
            </a:extLst>
          </p:cNvPr>
          <p:cNvSpPr>
            <a:spLocks noGrp="1"/>
          </p:cNvSpPr>
          <p:nvPr>
            <p:ph type="sldNum" sz="quarter" idx="12"/>
          </p:nvPr>
        </p:nvSpPr>
        <p:spPr/>
        <p:txBody>
          <a:bodyPr/>
          <a:lstStyle/>
          <a:p>
            <a:fld id="{EE290133-BCB1-45BD-8FE2-A7727CE9F97C}" type="slidenum">
              <a:rPr lang="he-IL" smtClean="0"/>
              <a:t>19</a:t>
            </a:fld>
            <a:endParaRPr lang="he-IL"/>
          </a:p>
        </p:txBody>
      </p:sp>
    </p:spTree>
    <p:extLst>
      <p:ext uri="{BB962C8B-B14F-4D97-AF65-F5344CB8AC3E}">
        <p14:creationId xmlns:p14="http://schemas.microsoft.com/office/powerpoint/2010/main" val="34672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68C1567-23AB-4152-ABA7-E9F876B252FE}"/>
              </a:ext>
            </a:extLst>
          </p:cNvPr>
          <p:cNvPicPr>
            <a:picLocks noChangeAspect="1"/>
          </p:cNvPicPr>
          <p:nvPr/>
        </p:nvPicPr>
        <p:blipFill>
          <a:blip r:embed="rId2"/>
          <a:stretch>
            <a:fillRect/>
          </a:stretch>
        </p:blipFill>
        <p:spPr>
          <a:xfrm>
            <a:off x="7740675" y="279381"/>
            <a:ext cx="4284216" cy="1325562"/>
          </a:xfrm>
          <a:prstGeom prst="rect">
            <a:avLst/>
          </a:prstGeom>
        </p:spPr>
      </p:pic>
      <p:sp>
        <p:nvSpPr>
          <p:cNvPr id="3" name="מציין מיקום תוכן 2">
            <a:extLst>
              <a:ext uri="{FF2B5EF4-FFF2-40B4-BE49-F238E27FC236}">
                <a16:creationId xmlns:a16="http://schemas.microsoft.com/office/drawing/2014/main" id="{AB7284B1-8F9E-43B7-968A-1A564A582AEB}"/>
              </a:ext>
            </a:extLst>
          </p:cNvPr>
          <p:cNvSpPr>
            <a:spLocks noGrp="1"/>
          </p:cNvSpPr>
          <p:nvPr>
            <p:ph idx="1"/>
          </p:nvPr>
        </p:nvSpPr>
        <p:spPr>
          <a:xfrm>
            <a:off x="838200" y="1825625"/>
            <a:ext cx="10515600" cy="4667250"/>
          </a:xfrm>
        </p:spPr>
        <p:txBody>
          <a:bodyPr>
            <a:normAutofit lnSpcReduction="10000"/>
          </a:bodyPr>
          <a:lstStyle/>
          <a:p>
            <a:r>
              <a:rPr lang="he-IL" dirty="0"/>
              <a:t>כל תושב זכאי לשירותי בריאות לפי חוק זה, אלא אם כן הוא זכאי להם מכוח חיקוק אחר. </a:t>
            </a:r>
          </a:p>
          <a:p>
            <a:r>
              <a:rPr lang="he-IL" dirty="0"/>
              <a:t>המדינה אחראית למימון סל שירותי הבריאות </a:t>
            </a:r>
          </a:p>
          <a:p>
            <a:r>
              <a:rPr lang="he-IL" dirty="0"/>
              <a:t> קופת חולים אחראית כלפי מי שרשום בה למתן מלוא שירותי הבריאות שלהם הוא זכאי לפי חוק זה </a:t>
            </a:r>
          </a:p>
          <a:p>
            <a:r>
              <a:rPr lang="he-IL" b="1" dirty="0"/>
              <a:t>שירותי הבריאות הכלולים בסל שירותי הבריאות יינתנו </a:t>
            </a:r>
            <a:r>
              <a:rPr lang="he-IL" b="1" u="sng" dirty="0"/>
              <a:t>בישראל,</a:t>
            </a:r>
            <a:r>
              <a:rPr lang="he-IL" b="1" dirty="0"/>
              <a:t> לפי </a:t>
            </a:r>
            <a:r>
              <a:rPr lang="he-IL" b="1" u="sng" dirty="0"/>
              <a:t>שיקול דעת רפואי</a:t>
            </a:r>
            <a:r>
              <a:rPr lang="he-IL" b="1" dirty="0"/>
              <a:t>, </a:t>
            </a:r>
            <a:r>
              <a:rPr lang="he-IL" b="1" u="sng" dirty="0"/>
              <a:t>באיכות סבירה</a:t>
            </a:r>
            <a:r>
              <a:rPr lang="he-IL" b="1" dirty="0"/>
              <a:t>, </a:t>
            </a:r>
            <a:r>
              <a:rPr lang="he-IL" b="1" u="sng" dirty="0"/>
              <a:t>בתוך זמן סביר ובמרחק סביר </a:t>
            </a:r>
            <a:r>
              <a:rPr lang="he-IL" b="1" dirty="0"/>
              <a:t>ממקום מגורי המבוטח, והכל במסגרת מקורות המימון העומדים לרשות קופות החולים </a:t>
            </a:r>
          </a:p>
          <a:p>
            <a:r>
              <a:rPr lang="he-IL" b="1" dirty="0"/>
              <a:t>שירותי הבריאות יינתנו תוך שמירה על כבוד האדם, הגנה על הפרטיות ושמירה על הסודיות הרפואית.</a:t>
            </a:r>
          </a:p>
        </p:txBody>
      </p:sp>
      <p:sp>
        <p:nvSpPr>
          <p:cNvPr id="2" name="כותרת 1">
            <a:extLst>
              <a:ext uri="{FF2B5EF4-FFF2-40B4-BE49-F238E27FC236}">
                <a16:creationId xmlns:a16="http://schemas.microsoft.com/office/drawing/2014/main" id="{ED505D22-D278-47C0-B636-8BE114DBE212}"/>
              </a:ext>
            </a:extLst>
          </p:cNvPr>
          <p:cNvSpPr>
            <a:spLocks noGrp="1"/>
          </p:cNvSpPr>
          <p:nvPr>
            <p:ph type="title"/>
          </p:nvPr>
        </p:nvSpPr>
        <p:spPr/>
        <p:txBody>
          <a:bodyPr/>
          <a:lstStyle/>
          <a:p>
            <a:pPr algn="ctr"/>
            <a:r>
              <a:rPr lang="he-IL" dirty="0"/>
              <a:t>חוק ביטוח בריאות ממלכתי </a:t>
            </a:r>
            <a:br>
              <a:rPr lang="he-IL" dirty="0"/>
            </a:br>
            <a:r>
              <a:rPr lang="he-IL" dirty="0" err="1"/>
              <a:t>התשנ"ד</a:t>
            </a:r>
            <a:r>
              <a:rPr lang="he-IL" dirty="0"/>
              <a:t> 1994</a:t>
            </a:r>
          </a:p>
        </p:txBody>
      </p:sp>
      <p:sp>
        <p:nvSpPr>
          <p:cNvPr id="5" name="מציין מיקום של מספר שקופית 4">
            <a:extLst>
              <a:ext uri="{FF2B5EF4-FFF2-40B4-BE49-F238E27FC236}">
                <a16:creationId xmlns:a16="http://schemas.microsoft.com/office/drawing/2014/main" id="{84EFEA0E-7B13-4934-8FF6-C0852B5242F2}"/>
              </a:ext>
            </a:extLst>
          </p:cNvPr>
          <p:cNvSpPr>
            <a:spLocks noGrp="1"/>
          </p:cNvSpPr>
          <p:nvPr>
            <p:ph type="sldNum" sz="quarter" idx="12"/>
          </p:nvPr>
        </p:nvSpPr>
        <p:spPr/>
        <p:txBody>
          <a:bodyPr/>
          <a:lstStyle/>
          <a:p>
            <a:fld id="{EE290133-BCB1-45BD-8FE2-A7727CE9F97C}" type="slidenum">
              <a:rPr lang="he-IL" smtClean="0"/>
              <a:t>2</a:t>
            </a:fld>
            <a:endParaRPr lang="he-IL"/>
          </a:p>
        </p:txBody>
      </p:sp>
    </p:spTree>
    <p:extLst>
      <p:ext uri="{BB962C8B-B14F-4D97-AF65-F5344CB8AC3E}">
        <p14:creationId xmlns:p14="http://schemas.microsoft.com/office/powerpoint/2010/main" val="3031133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3">
                                            <p:txEl>
                                              <p:pRg st="3" end="3"/>
                                            </p:txEl>
                                          </p:spTgt>
                                        </p:tgtEl>
                                        <p:attrNameLst>
                                          <p:attrName>style.color</p:attrName>
                                        </p:attrNameLst>
                                      </p:cBhvr>
                                      <p:to>
                                        <p:clrVal>
                                          <a:srgbClr val="C00000"/>
                                        </p:clrVal>
                                      </p:to>
                                    </p:set>
                                    <p:set>
                                      <p:cBhvr>
                                        <p:cTn id="19" dur="500" fill="hold"/>
                                        <p:tgtEl>
                                          <p:spTgt spid="3">
                                            <p:txEl>
                                              <p:pRg st="3" end="3"/>
                                            </p:txEl>
                                          </p:spTgt>
                                        </p:tgtEl>
                                        <p:attrNameLst>
                                          <p:attrName>fillcolor</p:attrName>
                                        </p:attrNameLst>
                                      </p:cBhvr>
                                      <p:to>
                                        <p:clrVal>
                                          <a:srgbClr val="C00000"/>
                                        </p:clrVal>
                                      </p:to>
                                    </p:set>
                                    <p:set>
                                      <p:cBhvr>
                                        <p:cTn id="20" dur="500" fill="hold"/>
                                        <p:tgtEl>
                                          <p:spTgt spid="3">
                                            <p:txEl>
                                              <p:pRg st="3" end="3"/>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iterate type="lt">
                                    <p:tmAbs val="0"/>
                                  </p:iterate>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3">
                                            <p:txEl>
                                              <p:pRg st="4" end="4"/>
                                            </p:txEl>
                                          </p:spTgt>
                                        </p:tgtEl>
                                        <p:attrNameLst>
                                          <p:attrName>style.color</p:attrName>
                                        </p:attrNameLst>
                                      </p:cBhvr>
                                      <p:to>
                                        <p:clrVal>
                                          <a:srgbClr val="C00000"/>
                                        </p:clrVal>
                                      </p:to>
                                    </p:set>
                                    <p:set>
                                      <p:cBhvr>
                                        <p:cTn id="29" dur="500" fill="hold"/>
                                        <p:tgtEl>
                                          <p:spTgt spid="3">
                                            <p:txEl>
                                              <p:pRg st="4" end="4"/>
                                            </p:txEl>
                                          </p:spTgt>
                                        </p:tgtEl>
                                        <p:attrNameLst>
                                          <p:attrName>fillcolor</p:attrName>
                                        </p:attrNameLst>
                                      </p:cBhvr>
                                      <p:to>
                                        <p:clrVal>
                                          <a:srgbClr val="C00000"/>
                                        </p:clrVal>
                                      </p:to>
                                    </p:set>
                                    <p:set>
                                      <p:cBhvr>
                                        <p:cTn id="30"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a:extLst>
              <a:ext uri="{FF2B5EF4-FFF2-40B4-BE49-F238E27FC236}">
                <a16:creationId xmlns:a16="http://schemas.microsoft.com/office/drawing/2014/main" id="{4A6F8073-A7BB-4815-9B38-2FE1F46714B5}"/>
              </a:ext>
            </a:extLst>
          </p:cNvPr>
          <p:cNvSpPr>
            <a:spLocks noGrp="1"/>
          </p:cNvSpPr>
          <p:nvPr>
            <p:ph type="sldNum" sz="quarter" idx="12"/>
          </p:nvPr>
        </p:nvSpPr>
        <p:spPr/>
        <p:txBody>
          <a:bodyPr/>
          <a:lstStyle/>
          <a:p>
            <a:fld id="{EE290133-BCB1-45BD-8FE2-A7727CE9F97C}" type="slidenum">
              <a:rPr lang="he-IL" smtClean="0"/>
              <a:t>20</a:t>
            </a:fld>
            <a:endParaRPr lang="he-IL"/>
          </a:p>
        </p:txBody>
      </p:sp>
      <p:sp>
        <p:nvSpPr>
          <p:cNvPr id="4" name="TextBox 3">
            <a:extLst>
              <a:ext uri="{FF2B5EF4-FFF2-40B4-BE49-F238E27FC236}">
                <a16:creationId xmlns:a16="http://schemas.microsoft.com/office/drawing/2014/main" id="{F7888FC6-0B92-4DE5-A939-2F685C1E0A22}"/>
              </a:ext>
            </a:extLst>
          </p:cNvPr>
          <p:cNvSpPr txBox="1"/>
          <p:nvPr/>
        </p:nvSpPr>
        <p:spPr>
          <a:xfrm>
            <a:off x="1759352" y="5833641"/>
            <a:ext cx="6018835" cy="369332"/>
          </a:xfrm>
          <a:prstGeom prst="rect">
            <a:avLst/>
          </a:prstGeom>
          <a:noFill/>
        </p:spPr>
        <p:txBody>
          <a:bodyPr wrap="square" rtlCol="1">
            <a:spAutoFit/>
          </a:bodyPr>
          <a:lstStyle/>
          <a:p>
            <a:r>
              <a:rPr lang="he-IL" dirty="0"/>
              <a:t>כנס אי שוויון בבריאות 2020</a:t>
            </a:r>
          </a:p>
        </p:txBody>
      </p:sp>
      <p:pic>
        <p:nvPicPr>
          <p:cNvPr id="6" name="תמונה 5">
            <a:extLst>
              <a:ext uri="{FF2B5EF4-FFF2-40B4-BE49-F238E27FC236}">
                <a16:creationId xmlns:a16="http://schemas.microsoft.com/office/drawing/2014/main" id="{4B14EA51-AB55-4713-AB99-9BACB7E13110}"/>
              </a:ext>
            </a:extLst>
          </p:cNvPr>
          <p:cNvPicPr>
            <a:picLocks noChangeAspect="1"/>
          </p:cNvPicPr>
          <p:nvPr/>
        </p:nvPicPr>
        <p:blipFill>
          <a:blip r:embed="rId3"/>
          <a:stretch>
            <a:fillRect/>
          </a:stretch>
        </p:blipFill>
        <p:spPr>
          <a:xfrm>
            <a:off x="1759352" y="556037"/>
            <a:ext cx="8120918" cy="4819650"/>
          </a:xfrm>
          <a:prstGeom prst="rect">
            <a:avLst/>
          </a:prstGeom>
        </p:spPr>
      </p:pic>
    </p:spTree>
    <p:extLst>
      <p:ext uri="{BB962C8B-B14F-4D97-AF65-F5344CB8AC3E}">
        <p14:creationId xmlns:p14="http://schemas.microsoft.com/office/powerpoint/2010/main" val="4155134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C968EC-47AF-4812-B010-8CAE39149CB6}"/>
              </a:ext>
            </a:extLst>
          </p:cNvPr>
          <p:cNvSpPr txBox="1"/>
          <p:nvPr/>
        </p:nvSpPr>
        <p:spPr>
          <a:xfrm>
            <a:off x="9352345" y="1574157"/>
            <a:ext cx="2384385" cy="2308324"/>
          </a:xfrm>
          <a:prstGeom prst="rect">
            <a:avLst/>
          </a:prstGeom>
          <a:noFill/>
        </p:spPr>
        <p:txBody>
          <a:bodyPr wrap="square" rtlCol="1">
            <a:spAutoFit/>
          </a:bodyPr>
          <a:lstStyle/>
          <a:p>
            <a:r>
              <a:rPr lang="he-IL" sz="3600" b="1" dirty="0">
                <a:solidFill>
                  <a:srgbClr val="C00000"/>
                </a:solidFill>
              </a:rPr>
              <a:t>מעקב סוכרת לפי מצב חברתי כלכלי</a:t>
            </a:r>
          </a:p>
        </p:txBody>
      </p:sp>
      <p:sp>
        <p:nvSpPr>
          <p:cNvPr id="4" name="מציין מיקום של מספר שקופית 3">
            <a:extLst>
              <a:ext uri="{FF2B5EF4-FFF2-40B4-BE49-F238E27FC236}">
                <a16:creationId xmlns:a16="http://schemas.microsoft.com/office/drawing/2014/main" id="{A661B828-78C1-4972-8013-E9A125003BCD}"/>
              </a:ext>
            </a:extLst>
          </p:cNvPr>
          <p:cNvSpPr>
            <a:spLocks noGrp="1"/>
          </p:cNvSpPr>
          <p:nvPr>
            <p:ph type="sldNum" sz="quarter" idx="12"/>
          </p:nvPr>
        </p:nvSpPr>
        <p:spPr/>
        <p:txBody>
          <a:bodyPr/>
          <a:lstStyle/>
          <a:p>
            <a:fld id="{EE290133-BCB1-45BD-8FE2-A7727CE9F97C}" type="slidenum">
              <a:rPr lang="he-IL" smtClean="0"/>
              <a:t>21</a:t>
            </a:fld>
            <a:endParaRPr lang="he-IL"/>
          </a:p>
        </p:txBody>
      </p:sp>
      <p:pic>
        <p:nvPicPr>
          <p:cNvPr id="6" name="תמונה 5">
            <a:extLst>
              <a:ext uri="{FF2B5EF4-FFF2-40B4-BE49-F238E27FC236}">
                <a16:creationId xmlns:a16="http://schemas.microsoft.com/office/drawing/2014/main" id="{41DB19CF-24EF-3FF6-8035-B00D3F734BE3}"/>
              </a:ext>
            </a:extLst>
          </p:cNvPr>
          <p:cNvPicPr>
            <a:picLocks noChangeAspect="1"/>
          </p:cNvPicPr>
          <p:nvPr/>
        </p:nvPicPr>
        <p:blipFill>
          <a:blip r:embed="rId2"/>
          <a:stretch>
            <a:fillRect/>
          </a:stretch>
        </p:blipFill>
        <p:spPr>
          <a:xfrm>
            <a:off x="1395663" y="986513"/>
            <a:ext cx="7956682" cy="5526582"/>
          </a:xfrm>
          <a:prstGeom prst="rect">
            <a:avLst/>
          </a:prstGeom>
        </p:spPr>
      </p:pic>
    </p:spTree>
    <p:extLst>
      <p:ext uri="{BB962C8B-B14F-4D97-AF65-F5344CB8AC3E}">
        <p14:creationId xmlns:p14="http://schemas.microsoft.com/office/powerpoint/2010/main" val="494105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1E0829-4703-42B1-8064-7BE7387CFA4A}"/>
              </a:ext>
            </a:extLst>
          </p:cNvPr>
          <p:cNvSpPr txBox="1"/>
          <p:nvPr/>
        </p:nvSpPr>
        <p:spPr>
          <a:xfrm>
            <a:off x="9352345" y="1574157"/>
            <a:ext cx="2384385" cy="2308324"/>
          </a:xfrm>
          <a:prstGeom prst="rect">
            <a:avLst/>
          </a:prstGeom>
          <a:noFill/>
        </p:spPr>
        <p:txBody>
          <a:bodyPr wrap="square" rtlCol="1">
            <a:spAutoFit/>
          </a:bodyPr>
          <a:lstStyle/>
          <a:p>
            <a:r>
              <a:rPr lang="he-IL" sz="3600" b="1" dirty="0">
                <a:solidFill>
                  <a:srgbClr val="C00000"/>
                </a:solidFill>
              </a:rPr>
              <a:t>איזון סוכרת לפי מצב חברתי כלכלי</a:t>
            </a:r>
          </a:p>
        </p:txBody>
      </p:sp>
      <p:sp>
        <p:nvSpPr>
          <p:cNvPr id="4" name="מציין מיקום של מספר שקופית 3">
            <a:extLst>
              <a:ext uri="{FF2B5EF4-FFF2-40B4-BE49-F238E27FC236}">
                <a16:creationId xmlns:a16="http://schemas.microsoft.com/office/drawing/2014/main" id="{0D2462C6-958A-4D44-A2D8-E5F220DFB436}"/>
              </a:ext>
            </a:extLst>
          </p:cNvPr>
          <p:cNvSpPr>
            <a:spLocks noGrp="1"/>
          </p:cNvSpPr>
          <p:nvPr>
            <p:ph type="sldNum" sz="quarter" idx="12"/>
          </p:nvPr>
        </p:nvSpPr>
        <p:spPr/>
        <p:txBody>
          <a:bodyPr/>
          <a:lstStyle/>
          <a:p>
            <a:fld id="{EE290133-BCB1-45BD-8FE2-A7727CE9F97C}" type="slidenum">
              <a:rPr lang="he-IL" smtClean="0"/>
              <a:t>22</a:t>
            </a:fld>
            <a:endParaRPr lang="he-IL"/>
          </a:p>
        </p:txBody>
      </p:sp>
      <p:pic>
        <p:nvPicPr>
          <p:cNvPr id="6" name="תמונה 5">
            <a:extLst>
              <a:ext uri="{FF2B5EF4-FFF2-40B4-BE49-F238E27FC236}">
                <a16:creationId xmlns:a16="http://schemas.microsoft.com/office/drawing/2014/main" id="{77250DA6-3E7E-040A-9587-512926D142D6}"/>
              </a:ext>
            </a:extLst>
          </p:cNvPr>
          <p:cNvPicPr>
            <a:picLocks noChangeAspect="1"/>
          </p:cNvPicPr>
          <p:nvPr/>
        </p:nvPicPr>
        <p:blipFill>
          <a:blip r:embed="rId2"/>
          <a:stretch>
            <a:fillRect/>
          </a:stretch>
        </p:blipFill>
        <p:spPr>
          <a:xfrm>
            <a:off x="1171075" y="593558"/>
            <a:ext cx="7852426" cy="5762792"/>
          </a:xfrm>
          <a:prstGeom prst="rect">
            <a:avLst/>
          </a:prstGeom>
        </p:spPr>
      </p:pic>
    </p:spTree>
    <p:extLst>
      <p:ext uri="{BB962C8B-B14F-4D97-AF65-F5344CB8AC3E}">
        <p14:creationId xmlns:p14="http://schemas.microsoft.com/office/powerpoint/2010/main" val="2568251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33BA9D-397C-4673-A1A8-C53E2C31C53C}"/>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EF327AD4-04F3-459E-801E-D0D8997F95E3}"/>
              </a:ext>
            </a:extLst>
          </p:cNvPr>
          <p:cNvSpPr>
            <a:spLocks noGrp="1"/>
          </p:cNvSpPr>
          <p:nvPr>
            <p:ph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6DF7C794-815F-41CF-B2E1-C9D5D3ED48AA}"/>
              </a:ext>
            </a:extLst>
          </p:cNvPr>
          <p:cNvSpPr>
            <a:spLocks noGrp="1"/>
          </p:cNvSpPr>
          <p:nvPr>
            <p:ph type="sldNum" sz="quarter" idx="12"/>
          </p:nvPr>
        </p:nvSpPr>
        <p:spPr/>
        <p:txBody>
          <a:bodyPr/>
          <a:lstStyle/>
          <a:p>
            <a:fld id="{EE290133-BCB1-45BD-8FE2-A7727CE9F97C}" type="slidenum">
              <a:rPr lang="he-IL" smtClean="0"/>
              <a:t>23</a:t>
            </a:fld>
            <a:endParaRPr lang="he-IL"/>
          </a:p>
        </p:txBody>
      </p:sp>
      <p:pic>
        <p:nvPicPr>
          <p:cNvPr id="5" name="תמונה 4">
            <a:extLst>
              <a:ext uri="{FF2B5EF4-FFF2-40B4-BE49-F238E27FC236}">
                <a16:creationId xmlns:a16="http://schemas.microsoft.com/office/drawing/2014/main" id="{B6A9652E-CBF6-4AA3-8F95-15BBAEC803EC}"/>
              </a:ext>
            </a:extLst>
          </p:cNvPr>
          <p:cNvPicPr>
            <a:picLocks noChangeAspect="1"/>
          </p:cNvPicPr>
          <p:nvPr/>
        </p:nvPicPr>
        <p:blipFill>
          <a:blip r:embed="rId3"/>
          <a:stretch>
            <a:fillRect/>
          </a:stretch>
        </p:blipFill>
        <p:spPr>
          <a:xfrm>
            <a:off x="1330036" y="76200"/>
            <a:ext cx="10759045" cy="6705600"/>
          </a:xfrm>
          <a:prstGeom prst="rect">
            <a:avLst/>
          </a:prstGeom>
        </p:spPr>
      </p:pic>
      <p:sp>
        <p:nvSpPr>
          <p:cNvPr id="6" name="מלבן 5">
            <a:extLst>
              <a:ext uri="{FF2B5EF4-FFF2-40B4-BE49-F238E27FC236}">
                <a16:creationId xmlns:a16="http://schemas.microsoft.com/office/drawing/2014/main" id="{8E8B08B7-AA9A-49E7-AD1A-55E82267938A}"/>
              </a:ext>
            </a:extLst>
          </p:cNvPr>
          <p:cNvSpPr/>
          <p:nvPr/>
        </p:nvSpPr>
        <p:spPr>
          <a:xfrm>
            <a:off x="453189" y="5061584"/>
            <a:ext cx="1608973" cy="1477328"/>
          </a:xfrm>
          <a:prstGeom prst="rect">
            <a:avLst/>
          </a:prstGeom>
        </p:spPr>
        <p:txBody>
          <a:bodyPr wrap="square">
            <a:spAutoFit/>
          </a:bodyPr>
          <a:lstStyle/>
          <a:p>
            <a:r>
              <a:rPr lang="en-US" dirty="0"/>
              <a:t>https://orikatz.wordpress.com/2020/03/01/health_demography/</a:t>
            </a:r>
            <a:endParaRPr lang="he-IL" dirty="0"/>
          </a:p>
        </p:txBody>
      </p:sp>
    </p:spTree>
    <p:extLst>
      <p:ext uri="{BB962C8B-B14F-4D97-AF65-F5344CB8AC3E}">
        <p14:creationId xmlns:p14="http://schemas.microsoft.com/office/powerpoint/2010/main" val="4275123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D2EF634-FE9D-4607-B970-189464B1BC37}"/>
              </a:ext>
            </a:extLst>
          </p:cNvPr>
          <p:cNvSpPr>
            <a:spLocks noGrp="1"/>
          </p:cNvSpPr>
          <p:nvPr>
            <p:ph type="title"/>
          </p:nvPr>
        </p:nvSpPr>
        <p:spPr>
          <a:xfrm>
            <a:off x="838200" y="365126"/>
            <a:ext cx="10515600" cy="975542"/>
          </a:xfrm>
        </p:spPr>
        <p:txBody>
          <a:bodyPr/>
          <a:lstStyle/>
          <a:p>
            <a:pPr algn="ctr"/>
            <a:r>
              <a:rPr lang="he-IL" b="1" u="sng" dirty="0">
                <a:solidFill>
                  <a:srgbClr val="0B3668"/>
                </a:solidFill>
                <a:effectLst/>
                <a:latin typeface="Rubik"/>
                <a:hlinkClick r:id="rId2"/>
              </a:rPr>
              <a:t>צמצום פערים בבריאות</a:t>
            </a:r>
            <a:endParaRPr lang="he-IL" dirty="0"/>
          </a:p>
        </p:txBody>
      </p:sp>
      <p:sp>
        <p:nvSpPr>
          <p:cNvPr id="3" name="מציין מיקום של מספר שקופית 2">
            <a:extLst>
              <a:ext uri="{FF2B5EF4-FFF2-40B4-BE49-F238E27FC236}">
                <a16:creationId xmlns:a16="http://schemas.microsoft.com/office/drawing/2014/main" id="{A4152C9D-2051-4B9B-9664-13ED5246F47E}"/>
              </a:ext>
            </a:extLst>
          </p:cNvPr>
          <p:cNvSpPr>
            <a:spLocks noGrp="1"/>
          </p:cNvSpPr>
          <p:nvPr>
            <p:ph type="sldNum" sz="quarter" idx="12"/>
          </p:nvPr>
        </p:nvSpPr>
        <p:spPr/>
        <p:txBody>
          <a:bodyPr/>
          <a:lstStyle/>
          <a:p>
            <a:fld id="{EE290133-BCB1-45BD-8FE2-A7727CE9F97C}" type="slidenum">
              <a:rPr lang="he-IL" smtClean="0"/>
              <a:t>24</a:t>
            </a:fld>
            <a:endParaRPr lang="he-IL"/>
          </a:p>
        </p:txBody>
      </p:sp>
      <p:sp>
        <p:nvSpPr>
          <p:cNvPr id="15" name="תיבת טקסט 14">
            <a:extLst>
              <a:ext uri="{FF2B5EF4-FFF2-40B4-BE49-F238E27FC236}">
                <a16:creationId xmlns:a16="http://schemas.microsoft.com/office/drawing/2014/main" id="{09EE0E00-2592-DA89-B78E-774CED542D6C}"/>
              </a:ext>
            </a:extLst>
          </p:cNvPr>
          <p:cNvSpPr txBox="1"/>
          <p:nvPr/>
        </p:nvSpPr>
        <p:spPr>
          <a:xfrm>
            <a:off x="-160421" y="5987018"/>
            <a:ext cx="9817768" cy="369332"/>
          </a:xfrm>
          <a:prstGeom prst="rect">
            <a:avLst/>
          </a:prstGeom>
          <a:noFill/>
        </p:spPr>
        <p:txBody>
          <a:bodyPr wrap="square">
            <a:spAutoFit/>
          </a:bodyPr>
          <a:lstStyle/>
          <a:p>
            <a:r>
              <a:rPr lang="he-IL" dirty="0"/>
              <a:t>https://www.gov.il/he/departments/topics/reducing-health-inequality/govil-landing-page</a:t>
            </a:r>
          </a:p>
        </p:txBody>
      </p:sp>
      <p:sp>
        <p:nvSpPr>
          <p:cNvPr id="17" name="תיבת טקסט 16">
            <a:extLst>
              <a:ext uri="{FF2B5EF4-FFF2-40B4-BE49-F238E27FC236}">
                <a16:creationId xmlns:a16="http://schemas.microsoft.com/office/drawing/2014/main" id="{9568646C-7D8D-30B5-A419-18AFE2692799}"/>
              </a:ext>
            </a:extLst>
          </p:cNvPr>
          <p:cNvSpPr txBox="1"/>
          <p:nvPr/>
        </p:nvSpPr>
        <p:spPr>
          <a:xfrm>
            <a:off x="525379" y="1340668"/>
            <a:ext cx="11458074" cy="4271297"/>
          </a:xfrm>
          <a:prstGeom prst="rect">
            <a:avLst/>
          </a:prstGeom>
          <a:noFill/>
        </p:spPr>
        <p:txBody>
          <a:bodyPr wrap="square">
            <a:spAutoFit/>
          </a:bodyPr>
          <a:lstStyle/>
          <a:p>
            <a:r>
              <a:rPr lang="he-IL" sz="2600" b="1" i="0" dirty="0">
                <a:solidFill>
                  <a:srgbClr val="0C3058"/>
                </a:solidFill>
                <a:effectLst/>
                <a:latin typeface="Rubik"/>
              </a:rPr>
              <a:t>הנגשת שירותים</a:t>
            </a:r>
          </a:p>
          <a:p>
            <a:pPr>
              <a:lnSpc>
                <a:spcPts val="3300"/>
              </a:lnSpc>
              <a:buFont typeface="Arial" panose="020B0604020202020204" pitchFamily="34" charset="0"/>
              <a:buChar char="•"/>
            </a:pPr>
            <a:r>
              <a:rPr lang="he-IL" sz="2400" i="0" dirty="0">
                <a:effectLst/>
                <a:latin typeface="Rubik"/>
              </a:rPr>
              <a:t>פרסום </a:t>
            </a:r>
            <a:r>
              <a:rPr lang="he-IL" sz="2400" i="0" u="none" strike="noStrike" dirty="0">
                <a:effectLst/>
                <a:latin typeface="Rubik"/>
              </a:rPr>
              <a:t>אמות מידה מחייבות </a:t>
            </a:r>
            <a:r>
              <a:rPr lang="he-IL" sz="2400" i="0" u="none" strike="noStrike" dirty="0" err="1">
                <a:effectLst/>
                <a:latin typeface="Rubik"/>
              </a:rPr>
              <a:t>להנגשת</a:t>
            </a:r>
            <a:r>
              <a:rPr lang="he-IL" sz="2400" i="0" u="none" strike="noStrike" dirty="0">
                <a:effectLst/>
                <a:latin typeface="Rubik"/>
              </a:rPr>
              <a:t> שירותים</a:t>
            </a:r>
            <a:endParaRPr lang="he-IL" sz="2400" i="0" dirty="0">
              <a:effectLst/>
              <a:latin typeface="Rubik"/>
            </a:endParaRPr>
          </a:p>
          <a:p>
            <a:pPr>
              <a:lnSpc>
                <a:spcPts val="3300"/>
              </a:lnSpc>
              <a:buFont typeface="Arial" panose="020B0604020202020204" pitchFamily="34" charset="0"/>
              <a:buChar char="•"/>
            </a:pPr>
            <a:r>
              <a:rPr lang="he-IL" sz="2400" i="0" dirty="0">
                <a:effectLst/>
                <a:latin typeface="Rubik"/>
              </a:rPr>
              <a:t>שילוב היבטים של כשירות תרבותית ושוויון בכלי הבקרה המשרדיים השונים</a:t>
            </a:r>
          </a:p>
          <a:p>
            <a:pPr>
              <a:lnSpc>
                <a:spcPts val="3300"/>
              </a:lnSpc>
              <a:buFont typeface="Arial" panose="020B0604020202020204" pitchFamily="34" charset="0"/>
              <a:buChar char="•"/>
            </a:pPr>
            <a:r>
              <a:rPr lang="he-IL" sz="2400" i="0" dirty="0">
                <a:effectLst/>
                <a:latin typeface="Rubik"/>
              </a:rPr>
              <a:t>הקמת </a:t>
            </a:r>
            <a:r>
              <a:rPr lang="he-IL" sz="2400" i="0" u="none" strike="noStrike" dirty="0">
                <a:effectLst/>
                <a:latin typeface="Rubik"/>
              </a:rPr>
              <a:t>מוקד תרגום רפואי ארצי</a:t>
            </a:r>
            <a:r>
              <a:rPr lang="he-IL" sz="2400" i="0" dirty="0">
                <a:effectLst/>
                <a:latin typeface="Rubik"/>
              </a:rPr>
              <a:t>, שסיפק בעשור האחרון שירות לעשרות אלפי פונים, בחמש שפות, ופיתוח </a:t>
            </a:r>
            <a:r>
              <a:rPr lang="he-IL" sz="2400" i="0" u="none" strike="noStrike" dirty="0">
                <a:effectLst/>
                <a:latin typeface="Rubik"/>
              </a:rPr>
              <a:t>הכשרות ולומדות</a:t>
            </a:r>
            <a:r>
              <a:rPr lang="he-IL" sz="2400" i="0" dirty="0">
                <a:effectLst/>
                <a:latin typeface="Rubik"/>
              </a:rPr>
              <a:t> בנושא</a:t>
            </a:r>
          </a:p>
          <a:p>
            <a:pPr>
              <a:lnSpc>
                <a:spcPts val="3300"/>
              </a:lnSpc>
            </a:pPr>
            <a:r>
              <a:rPr lang="he-IL" sz="2600" b="1" i="0" dirty="0" err="1">
                <a:solidFill>
                  <a:srgbClr val="0C3058"/>
                </a:solidFill>
                <a:effectLst/>
                <a:latin typeface="Rubik"/>
              </a:rPr>
              <a:t>תכניות</a:t>
            </a:r>
            <a:r>
              <a:rPr lang="he-IL" sz="2600" b="1" i="0" dirty="0">
                <a:solidFill>
                  <a:srgbClr val="0C3058"/>
                </a:solidFill>
                <a:effectLst/>
                <a:latin typeface="Rubik"/>
              </a:rPr>
              <a:t> </a:t>
            </a:r>
            <a:r>
              <a:rPr lang="he-IL" sz="2600" b="1" i="0" dirty="0" err="1">
                <a:solidFill>
                  <a:srgbClr val="0C3058"/>
                </a:solidFill>
                <a:effectLst/>
                <a:latin typeface="Rubik"/>
              </a:rPr>
              <a:t>יעודיות</a:t>
            </a:r>
            <a:r>
              <a:rPr lang="he-IL" sz="2600" b="1" i="0" dirty="0">
                <a:solidFill>
                  <a:srgbClr val="0C3058"/>
                </a:solidFill>
                <a:effectLst/>
                <a:latin typeface="Rubik"/>
              </a:rPr>
              <a:t> לקידום קבוצות מיעוט</a:t>
            </a:r>
          </a:p>
          <a:p>
            <a:pPr>
              <a:lnSpc>
                <a:spcPts val="3300"/>
              </a:lnSpc>
              <a:buFont typeface="Arial" panose="020B0604020202020204" pitchFamily="34" charset="0"/>
              <a:buChar char="•"/>
            </a:pPr>
            <a:r>
              <a:rPr lang="he-IL" sz="2600" b="1" i="0" u="none" strike="noStrike" dirty="0">
                <a:solidFill>
                  <a:srgbClr val="0068F5"/>
                </a:solidFill>
                <a:effectLst/>
                <a:latin typeface="Rubik"/>
                <a:hlinkClick r:id="rId3"/>
              </a:rPr>
              <a:t>אנשים החיים בעוני</a:t>
            </a:r>
            <a:r>
              <a:rPr lang="he-IL" sz="2600" b="0" i="0" dirty="0">
                <a:solidFill>
                  <a:srgbClr val="0C3058"/>
                </a:solidFill>
                <a:effectLst/>
                <a:latin typeface="Rubik"/>
              </a:rPr>
              <a:t>, תכנית בשיתוף עם משרד העבודה, הרווחה והשירותים </a:t>
            </a:r>
            <a:r>
              <a:rPr lang="he-IL" sz="2600" b="0" i="0" dirty="0">
                <a:solidFill>
                  <a:srgbClr val="0C3058"/>
                </a:solidFill>
                <a:effectLst/>
                <a:latin typeface="Rubik"/>
                <a:hlinkClick r:id="rId4" action="ppaction://hlinksldjump"/>
              </a:rPr>
              <a:t>החברתיים</a:t>
            </a:r>
            <a:endParaRPr lang="he-IL" sz="2600" b="0" i="0" dirty="0">
              <a:solidFill>
                <a:srgbClr val="0C3058"/>
              </a:solidFill>
              <a:effectLst/>
              <a:latin typeface="Rubik"/>
            </a:endParaRPr>
          </a:p>
          <a:p>
            <a:pPr>
              <a:lnSpc>
                <a:spcPts val="3300"/>
              </a:lnSpc>
              <a:buFont typeface="Arial" panose="020B0604020202020204" pitchFamily="34" charset="0"/>
              <a:buChar char="•"/>
            </a:pPr>
            <a:r>
              <a:rPr lang="he-IL" sz="2600" b="1" i="0" u="none" strike="noStrike" dirty="0">
                <a:solidFill>
                  <a:srgbClr val="0068F5"/>
                </a:solidFill>
                <a:effectLst/>
                <a:latin typeface="Rubik"/>
                <a:hlinkClick r:id="rId5"/>
              </a:rPr>
              <a:t>בריאות בקרב יוצאי אתיופיה</a:t>
            </a:r>
            <a:endParaRPr lang="he-IL" sz="2600" b="0" i="0" dirty="0">
              <a:solidFill>
                <a:srgbClr val="0C3058"/>
              </a:solidFill>
              <a:effectLst/>
              <a:latin typeface="Rubik"/>
            </a:endParaRPr>
          </a:p>
          <a:p>
            <a:pPr>
              <a:lnSpc>
                <a:spcPts val="3300"/>
              </a:lnSpc>
              <a:buFont typeface="Arial" panose="020B0604020202020204" pitchFamily="34" charset="0"/>
              <a:buChar char="•"/>
            </a:pPr>
            <a:r>
              <a:rPr lang="he-IL" sz="2600" b="1" i="0" u="none" strike="noStrike" dirty="0">
                <a:solidFill>
                  <a:srgbClr val="0068F5"/>
                </a:solidFill>
                <a:effectLst/>
                <a:latin typeface="Rubik"/>
                <a:hlinkClick r:id="rId6"/>
              </a:rPr>
              <a:t>גזענות, אפליה והדרה</a:t>
            </a:r>
            <a:endParaRPr lang="he-IL" sz="2600" b="0" i="0" dirty="0">
              <a:solidFill>
                <a:srgbClr val="0C3058"/>
              </a:solidFill>
              <a:effectLst/>
              <a:latin typeface="Rubik"/>
            </a:endParaRPr>
          </a:p>
          <a:p>
            <a:pPr>
              <a:lnSpc>
                <a:spcPts val="3300"/>
              </a:lnSpc>
              <a:buFont typeface="Arial" panose="020B0604020202020204" pitchFamily="34" charset="0"/>
              <a:buChar char="•"/>
            </a:pPr>
            <a:r>
              <a:rPr lang="he-IL" sz="2600" b="1" i="0" dirty="0">
                <a:solidFill>
                  <a:srgbClr val="0C3058"/>
                </a:solidFill>
                <a:effectLst/>
                <a:latin typeface="Rubik"/>
              </a:rPr>
              <a:t>תוכנית לבריאות בחברה הערבית</a:t>
            </a:r>
            <a:r>
              <a:rPr lang="he-IL" sz="2600" b="0" i="0" dirty="0">
                <a:solidFill>
                  <a:srgbClr val="0C3058"/>
                </a:solidFill>
                <a:effectLst/>
                <a:latin typeface="Rubik"/>
              </a:rPr>
              <a:t> (הממתינה להחלטת ממשלה בנושא ולתקצוב)</a:t>
            </a:r>
          </a:p>
        </p:txBody>
      </p:sp>
    </p:spTree>
    <p:extLst>
      <p:ext uri="{BB962C8B-B14F-4D97-AF65-F5344CB8AC3E}">
        <p14:creationId xmlns:p14="http://schemas.microsoft.com/office/powerpoint/2010/main" val="3095321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5" descr="בניין משרדים גבוה במבט כלפי מעלה">
            <a:extLst>
              <a:ext uri="{FF2B5EF4-FFF2-40B4-BE49-F238E27FC236}">
                <a16:creationId xmlns:a16="http://schemas.microsoft.com/office/drawing/2014/main" id="{5828C346-2D71-E60F-33FD-25BD04277D47}"/>
              </a:ext>
            </a:extLst>
          </p:cNvPr>
          <p:cNvPicPr>
            <a:picLocks noChangeAspect="1"/>
          </p:cNvPicPr>
          <p:nvPr/>
        </p:nvPicPr>
        <p:blipFill rotWithShape="1">
          <a:blip r:embed="rId3"/>
          <a:srcRect l="28484" r="24609"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8"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כותרת 1">
            <a:extLst>
              <a:ext uri="{FF2B5EF4-FFF2-40B4-BE49-F238E27FC236}">
                <a16:creationId xmlns:a16="http://schemas.microsoft.com/office/drawing/2014/main" id="{D8E2A9BA-E53E-4C1F-BA96-E5731B204149}"/>
              </a:ext>
            </a:extLst>
          </p:cNvPr>
          <p:cNvSpPr>
            <a:spLocks noGrp="1"/>
          </p:cNvSpPr>
          <p:nvPr>
            <p:ph type="title"/>
          </p:nvPr>
        </p:nvSpPr>
        <p:spPr>
          <a:xfrm>
            <a:off x="5827048" y="407987"/>
            <a:ext cx="5721484" cy="1325563"/>
          </a:xfrm>
        </p:spPr>
        <p:txBody>
          <a:bodyPr>
            <a:normAutofit/>
          </a:bodyPr>
          <a:lstStyle/>
          <a:p>
            <a:r>
              <a:rPr lang="he-IL"/>
              <a:t>הדרך לצמצום אי השוויון:</a:t>
            </a:r>
            <a:endParaRPr lang="he-IL" dirty="0"/>
          </a:p>
        </p:txBody>
      </p:sp>
      <p:sp>
        <p:nvSpPr>
          <p:cNvPr id="3" name="מציין מיקום תוכן 2">
            <a:extLst>
              <a:ext uri="{FF2B5EF4-FFF2-40B4-BE49-F238E27FC236}">
                <a16:creationId xmlns:a16="http://schemas.microsoft.com/office/drawing/2014/main" id="{2254CA75-4010-4604-877A-B1A5258FCD00}"/>
              </a:ext>
            </a:extLst>
          </p:cNvPr>
          <p:cNvSpPr>
            <a:spLocks noGrp="1"/>
          </p:cNvSpPr>
          <p:nvPr>
            <p:ph idx="1"/>
          </p:nvPr>
        </p:nvSpPr>
        <p:spPr>
          <a:xfrm>
            <a:off x="5827048" y="1868487"/>
            <a:ext cx="5721484" cy="4351338"/>
          </a:xfrm>
        </p:spPr>
        <p:txBody>
          <a:bodyPr>
            <a:normAutofit/>
          </a:bodyPr>
          <a:lstStyle/>
          <a:p>
            <a:r>
              <a:rPr lang="he-IL" dirty="0"/>
              <a:t>חינוך</a:t>
            </a:r>
          </a:p>
          <a:p>
            <a:r>
              <a:rPr lang="he-IL" dirty="0">
                <a:hlinkClick r:id="rId4" action="ppaction://hlinkfile"/>
              </a:rPr>
              <a:t>הנגשה לשונית </a:t>
            </a:r>
            <a:endParaRPr lang="he-IL" dirty="0"/>
          </a:p>
          <a:p>
            <a:r>
              <a:rPr lang="he-IL" dirty="0"/>
              <a:t>הנגשה תרבותית</a:t>
            </a:r>
          </a:p>
          <a:p>
            <a:r>
              <a:rPr lang="he-IL" dirty="0"/>
              <a:t>הנגשה כלכלית</a:t>
            </a:r>
          </a:p>
          <a:p>
            <a:r>
              <a:rPr lang="he-IL" dirty="0"/>
              <a:t>הנגשה של מבנים</a:t>
            </a:r>
          </a:p>
          <a:p>
            <a:r>
              <a:rPr lang="he-IL" dirty="0"/>
              <a:t>העברת משאבים</a:t>
            </a:r>
          </a:p>
        </p:txBody>
      </p:sp>
      <p:sp>
        <p:nvSpPr>
          <p:cNvPr id="4" name="מציין מיקום של מספר שקופית 3">
            <a:extLst>
              <a:ext uri="{FF2B5EF4-FFF2-40B4-BE49-F238E27FC236}">
                <a16:creationId xmlns:a16="http://schemas.microsoft.com/office/drawing/2014/main" id="{581A0B8F-7B43-44CC-8D5F-7C18EC315BFE}"/>
              </a:ext>
            </a:extLst>
          </p:cNvPr>
          <p:cNvSpPr>
            <a:spLocks noGrp="1"/>
          </p:cNvSpPr>
          <p:nvPr>
            <p:ph type="sldNum" sz="quarter" idx="12"/>
          </p:nvPr>
        </p:nvSpPr>
        <p:spPr>
          <a:xfrm>
            <a:off x="10047382" y="6356350"/>
            <a:ext cx="1306417" cy="365125"/>
          </a:xfrm>
        </p:spPr>
        <p:txBody>
          <a:bodyPr>
            <a:normAutofit/>
          </a:bodyPr>
          <a:lstStyle/>
          <a:p>
            <a:pPr>
              <a:spcAft>
                <a:spcPts val="600"/>
              </a:spcAft>
            </a:pPr>
            <a:fld id="{EE290133-BCB1-45BD-8FE2-A7727CE9F97C}" type="slidenum">
              <a:rPr lang="he-IL" smtClean="0"/>
              <a:pPr>
                <a:spcAft>
                  <a:spcPts val="600"/>
                </a:spcAft>
              </a:pPr>
              <a:t>25</a:t>
            </a:fld>
            <a:endParaRPr lang="he-IL"/>
          </a:p>
        </p:txBody>
      </p:sp>
    </p:spTree>
    <p:extLst>
      <p:ext uri="{BB962C8B-B14F-4D97-AF65-F5344CB8AC3E}">
        <p14:creationId xmlns:p14="http://schemas.microsoft.com/office/powerpoint/2010/main" val="1584500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57227D-C3E9-4F64-B077-070BF3743559}"/>
              </a:ext>
            </a:extLst>
          </p:cNvPr>
          <p:cNvSpPr>
            <a:spLocks noGrp="1"/>
          </p:cNvSpPr>
          <p:nvPr>
            <p:ph type="title"/>
          </p:nvPr>
        </p:nvSpPr>
        <p:spPr/>
        <p:txBody>
          <a:bodyPr/>
          <a:lstStyle/>
          <a:p>
            <a:r>
              <a:rPr lang="he-IL" dirty="0"/>
              <a:t>הנגשה תרבותית</a:t>
            </a:r>
          </a:p>
        </p:txBody>
      </p:sp>
      <p:sp>
        <p:nvSpPr>
          <p:cNvPr id="3" name="מציין מיקום תוכן 2">
            <a:extLst>
              <a:ext uri="{FF2B5EF4-FFF2-40B4-BE49-F238E27FC236}">
                <a16:creationId xmlns:a16="http://schemas.microsoft.com/office/drawing/2014/main" id="{D42347B7-F3D7-481C-8411-CE0A2352EEFD}"/>
              </a:ext>
            </a:extLst>
          </p:cNvPr>
          <p:cNvSpPr>
            <a:spLocks noGrp="1"/>
          </p:cNvSpPr>
          <p:nvPr>
            <p:ph idx="1"/>
          </p:nvPr>
        </p:nvSpPr>
        <p:spPr>
          <a:xfrm>
            <a:off x="838200" y="1246909"/>
            <a:ext cx="10515600" cy="4930054"/>
          </a:xfrm>
        </p:spPr>
        <p:txBody>
          <a:bodyPr>
            <a:normAutofit fontScale="85000" lnSpcReduction="20000"/>
          </a:bodyPr>
          <a:lstStyle/>
          <a:p>
            <a:pPr algn="r" rtl="1"/>
            <a:r>
              <a:rPr lang="he-IL" b="1" i="0" dirty="0">
                <a:solidFill>
                  <a:srgbClr val="050505"/>
                </a:solidFill>
                <a:effectLst/>
                <a:latin typeface="tahoma" panose="020B0604030504040204" pitchFamily="34" charset="0"/>
              </a:rPr>
              <a:t>הקמת מוקד תרגום רפואי סימולטני</a:t>
            </a:r>
          </a:p>
          <a:p>
            <a:pPr algn="r" rtl="1"/>
            <a:r>
              <a:rPr lang="he-IL" b="0" i="0" dirty="0">
                <a:solidFill>
                  <a:srgbClr val="050505"/>
                </a:solidFill>
                <a:effectLst/>
                <a:latin typeface="Arial" panose="020B0604020202020204" pitchFamily="34" charset="0"/>
              </a:rPr>
              <a:t>במאי 2013 החל המשרד להפעיל </a:t>
            </a:r>
            <a:r>
              <a:rPr lang="he-IL" b="0" i="0" u="sng" dirty="0">
                <a:solidFill>
                  <a:srgbClr val="016095"/>
                </a:solidFill>
                <a:effectLst/>
                <a:latin typeface="Arial" panose="020B0604020202020204" pitchFamily="34" charset="0"/>
                <a:hlinkClick r:id="rId2"/>
              </a:rPr>
              <a:t>מוקד תרגום רפואי טלפוני </a:t>
            </a:r>
            <a:br>
              <a:rPr lang="he-IL" b="0" i="0" dirty="0">
                <a:solidFill>
                  <a:srgbClr val="050505"/>
                </a:solidFill>
                <a:effectLst/>
                <a:latin typeface="Arial" panose="020B0604020202020204" pitchFamily="34" charset="0"/>
              </a:rPr>
            </a:br>
            <a:endParaRPr lang="he-IL" b="0" i="0" dirty="0">
              <a:solidFill>
                <a:srgbClr val="050505"/>
              </a:solidFill>
              <a:effectLst/>
              <a:latin typeface="Arial" panose="020B0604020202020204" pitchFamily="34" charset="0"/>
            </a:endParaRPr>
          </a:p>
          <a:p>
            <a:pPr algn="r" rtl="1"/>
            <a:r>
              <a:rPr lang="he-IL" b="1" i="0" dirty="0">
                <a:solidFill>
                  <a:srgbClr val="050505"/>
                </a:solidFill>
                <a:effectLst/>
                <a:latin typeface="tahoma" panose="020B0604030504040204" pitchFamily="34" charset="0"/>
              </a:rPr>
              <a:t>מגשרים תרבותיים</a:t>
            </a:r>
          </a:p>
          <a:p>
            <a:r>
              <a:rPr lang="he-IL" b="1" i="0" dirty="0">
                <a:solidFill>
                  <a:srgbClr val="050505"/>
                </a:solidFill>
                <a:effectLst/>
                <a:latin typeface="tahoma" panose="020B0604030504040204" pitchFamily="34" charset="0"/>
              </a:rPr>
              <a:t>הכשרת כוח אדם מקרב קבוצות תרבות מיוחדות</a:t>
            </a:r>
          </a:p>
          <a:p>
            <a:pPr algn="r" rtl="1"/>
            <a:r>
              <a:rPr lang="he-IL" b="1" i="0" dirty="0">
                <a:solidFill>
                  <a:srgbClr val="050505"/>
                </a:solidFill>
                <a:effectLst/>
                <a:latin typeface="tahoma" panose="020B0604030504040204" pitchFamily="34" charset="0"/>
              </a:rPr>
              <a:t>קורס לאחראים על הנגשה תרבותית בבתי החולים ובקהילה </a:t>
            </a:r>
          </a:p>
          <a:p>
            <a:pPr algn="r" rtl="1"/>
            <a:r>
              <a:rPr lang="he-IL" b="1" dirty="0">
                <a:solidFill>
                  <a:srgbClr val="050505"/>
                </a:solidFill>
                <a:latin typeface="tahoma" panose="020B0604030504040204" pitchFamily="34" charset="0"/>
              </a:rPr>
              <a:t>הכשרה לצוותי רפואה</a:t>
            </a:r>
            <a:r>
              <a:rPr lang="he-IL" b="0" i="0" dirty="0">
                <a:solidFill>
                  <a:srgbClr val="050505"/>
                </a:solidFill>
                <a:effectLst/>
                <a:latin typeface="Arial" panose="020B0604020202020204" pitchFamily="34" charset="0"/>
              </a:rPr>
              <a:t> </a:t>
            </a:r>
          </a:p>
          <a:p>
            <a:r>
              <a:rPr lang="he-IL" b="1" i="0" dirty="0">
                <a:solidFill>
                  <a:srgbClr val="050505"/>
                </a:solidFill>
                <a:effectLst/>
                <a:latin typeface="tahoma" panose="020B0604030504040204" pitchFamily="34" charset="0"/>
              </a:rPr>
              <a:t>מאגר טפסי מידע מתורגמים במערכת האשפוז </a:t>
            </a:r>
          </a:p>
          <a:p>
            <a:r>
              <a:rPr lang="he-IL" b="1" i="0" dirty="0">
                <a:solidFill>
                  <a:srgbClr val="050505"/>
                </a:solidFill>
                <a:effectLst/>
                <a:latin typeface="tahoma" panose="020B0604030504040204" pitchFamily="34" charset="0"/>
              </a:rPr>
              <a:t>קידום הנגשה תרבותית ולשונית בשירותי רוקחות</a:t>
            </a:r>
          </a:p>
          <a:p>
            <a:r>
              <a:rPr lang="he-IL" b="0" i="0" dirty="0">
                <a:solidFill>
                  <a:srgbClr val="050505"/>
                </a:solidFill>
                <a:effectLst/>
                <a:latin typeface="Arial" panose="020B0604020202020204" pitchFamily="34" charset="0"/>
              </a:rPr>
              <a:t>משרד הבריאות פועל לשיפור ערוצי העברת המידע למטופלים בנוגע לתרופות והשימוש בהם בכלל, ולמטופלים המתקשים בעברית בפרט. להנגשת המידע על התרופות בצורה מותאמת שפה ותרבות משמעות קריטית למניעת טעיות בשימוש בתרופות ולשיפור היענות המטופלים לטיפול התרופתי.</a:t>
            </a:r>
          </a:p>
          <a:p>
            <a:r>
              <a:rPr lang="he-IL" b="0" i="0" dirty="0">
                <a:solidFill>
                  <a:srgbClr val="050505"/>
                </a:solidFill>
                <a:effectLst/>
                <a:latin typeface="Arial" panose="020B0604020202020204" pitchFamily="34" charset="0"/>
              </a:rPr>
              <a:t> </a:t>
            </a:r>
            <a:r>
              <a:rPr lang="he-IL" b="1" i="0" dirty="0">
                <a:solidFill>
                  <a:srgbClr val="050505"/>
                </a:solidFill>
                <a:effectLst/>
                <a:latin typeface="tahoma" panose="020B0604030504040204" pitchFamily="34" charset="0"/>
              </a:rPr>
              <a:t>כלי בקרה </a:t>
            </a:r>
          </a:p>
          <a:p>
            <a:endParaRPr lang="he-IL" dirty="0"/>
          </a:p>
        </p:txBody>
      </p:sp>
      <p:sp>
        <p:nvSpPr>
          <p:cNvPr id="4" name="מציין מיקום של מספר שקופית 3">
            <a:extLst>
              <a:ext uri="{FF2B5EF4-FFF2-40B4-BE49-F238E27FC236}">
                <a16:creationId xmlns:a16="http://schemas.microsoft.com/office/drawing/2014/main" id="{C0872ECF-DA2D-4743-915A-3C86A4F9732A}"/>
              </a:ext>
            </a:extLst>
          </p:cNvPr>
          <p:cNvSpPr>
            <a:spLocks noGrp="1"/>
          </p:cNvSpPr>
          <p:nvPr>
            <p:ph type="sldNum" sz="quarter" idx="12"/>
          </p:nvPr>
        </p:nvSpPr>
        <p:spPr/>
        <p:txBody>
          <a:bodyPr/>
          <a:lstStyle/>
          <a:p>
            <a:fld id="{EE290133-BCB1-45BD-8FE2-A7727CE9F97C}" type="slidenum">
              <a:rPr lang="he-IL" smtClean="0"/>
              <a:t>26</a:t>
            </a:fld>
            <a:endParaRPr lang="he-IL"/>
          </a:p>
        </p:txBody>
      </p:sp>
    </p:spTree>
    <p:extLst>
      <p:ext uri="{BB962C8B-B14F-4D97-AF65-F5344CB8AC3E}">
        <p14:creationId xmlns:p14="http://schemas.microsoft.com/office/powerpoint/2010/main" val="264201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2DB46C-0B18-4C76-A6F3-A0442B92577D}"/>
              </a:ext>
            </a:extLst>
          </p:cNvPr>
          <p:cNvSpPr>
            <a:spLocks noGrp="1"/>
          </p:cNvSpPr>
          <p:nvPr>
            <p:ph type="title"/>
          </p:nvPr>
        </p:nvSpPr>
        <p:spPr/>
        <p:txBody>
          <a:bodyPr/>
          <a:lstStyle/>
          <a:p>
            <a:r>
              <a:rPr lang="he-IL" dirty="0"/>
              <a:t>צמצום פערים בחברה האתיופית</a:t>
            </a:r>
          </a:p>
        </p:txBody>
      </p:sp>
      <p:sp>
        <p:nvSpPr>
          <p:cNvPr id="4" name="מציין מיקום של מספר שקופית 3">
            <a:extLst>
              <a:ext uri="{FF2B5EF4-FFF2-40B4-BE49-F238E27FC236}">
                <a16:creationId xmlns:a16="http://schemas.microsoft.com/office/drawing/2014/main" id="{EF1DB838-2B58-4CD3-B736-0912F35E21E4}"/>
              </a:ext>
            </a:extLst>
          </p:cNvPr>
          <p:cNvSpPr>
            <a:spLocks noGrp="1"/>
          </p:cNvSpPr>
          <p:nvPr>
            <p:ph type="sldNum" sz="quarter" idx="12"/>
          </p:nvPr>
        </p:nvSpPr>
        <p:spPr/>
        <p:txBody>
          <a:bodyPr/>
          <a:lstStyle/>
          <a:p>
            <a:fld id="{EE290133-BCB1-45BD-8FE2-A7727CE9F97C}" type="slidenum">
              <a:rPr lang="he-IL" smtClean="0"/>
              <a:t>27</a:t>
            </a:fld>
            <a:endParaRPr lang="he-IL"/>
          </a:p>
        </p:txBody>
      </p:sp>
      <p:pic>
        <p:nvPicPr>
          <p:cNvPr id="10" name="מציין מיקום תוכן 9">
            <a:extLst>
              <a:ext uri="{FF2B5EF4-FFF2-40B4-BE49-F238E27FC236}">
                <a16:creationId xmlns:a16="http://schemas.microsoft.com/office/drawing/2014/main" id="{04986202-CB50-4A8B-8712-160498E84950}"/>
              </a:ext>
            </a:extLst>
          </p:cNvPr>
          <p:cNvPicPr>
            <a:picLocks noGrp="1" noChangeAspect="1"/>
          </p:cNvPicPr>
          <p:nvPr>
            <p:ph idx="1"/>
          </p:nvPr>
        </p:nvPicPr>
        <p:blipFill>
          <a:blip r:embed="rId3"/>
          <a:stretch>
            <a:fillRect/>
          </a:stretch>
        </p:blipFill>
        <p:spPr>
          <a:xfrm>
            <a:off x="1066800" y="1784567"/>
            <a:ext cx="10287000" cy="609600"/>
          </a:xfrm>
        </p:spPr>
      </p:pic>
      <p:pic>
        <p:nvPicPr>
          <p:cNvPr id="12" name="תמונה 11">
            <a:extLst>
              <a:ext uri="{FF2B5EF4-FFF2-40B4-BE49-F238E27FC236}">
                <a16:creationId xmlns:a16="http://schemas.microsoft.com/office/drawing/2014/main" id="{3A578CAC-448C-48CD-8E8E-8DACCF63E776}"/>
              </a:ext>
            </a:extLst>
          </p:cNvPr>
          <p:cNvPicPr>
            <a:picLocks noChangeAspect="1"/>
          </p:cNvPicPr>
          <p:nvPr/>
        </p:nvPicPr>
        <p:blipFill>
          <a:blip r:embed="rId4"/>
          <a:stretch>
            <a:fillRect/>
          </a:stretch>
        </p:blipFill>
        <p:spPr>
          <a:xfrm>
            <a:off x="1052512" y="2394167"/>
            <a:ext cx="10315575" cy="1724025"/>
          </a:xfrm>
          <a:prstGeom prst="rect">
            <a:avLst/>
          </a:prstGeom>
        </p:spPr>
      </p:pic>
      <p:pic>
        <p:nvPicPr>
          <p:cNvPr id="18" name="תמונה 17">
            <a:extLst>
              <a:ext uri="{FF2B5EF4-FFF2-40B4-BE49-F238E27FC236}">
                <a16:creationId xmlns:a16="http://schemas.microsoft.com/office/drawing/2014/main" id="{45D71522-1617-4ABB-A7EE-81A7E7062498}"/>
              </a:ext>
            </a:extLst>
          </p:cNvPr>
          <p:cNvPicPr>
            <a:picLocks noChangeAspect="1"/>
          </p:cNvPicPr>
          <p:nvPr/>
        </p:nvPicPr>
        <p:blipFill>
          <a:blip r:embed="rId5"/>
          <a:stretch>
            <a:fillRect/>
          </a:stretch>
        </p:blipFill>
        <p:spPr>
          <a:xfrm>
            <a:off x="995362" y="4118192"/>
            <a:ext cx="10372725" cy="1524000"/>
          </a:xfrm>
          <a:prstGeom prst="rect">
            <a:avLst/>
          </a:prstGeom>
        </p:spPr>
      </p:pic>
    </p:spTree>
    <p:extLst>
      <p:ext uri="{BB962C8B-B14F-4D97-AF65-F5344CB8AC3E}">
        <p14:creationId xmlns:p14="http://schemas.microsoft.com/office/powerpoint/2010/main" val="3393792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C230F86-6979-4532-8706-7490D846582E}"/>
              </a:ext>
            </a:extLst>
          </p:cNvPr>
          <p:cNvSpPr>
            <a:spLocks noGrp="1"/>
          </p:cNvSpPr>
          <p:nvPr>
            <p:ph type="title"/>
          </p:nvPr>
        </p:nvSpPr>
        <p:spPr>
          <a:xfrm>
            <a:off x="6739128" y="638089"/>
            <a:ext cx="4818888" cy="1476801"/>
          </a:xfrm>
        </p:spPr>
        <p:txBody>
          <a:bodyPr anchor="b">
            <a:normAutofit/>
          </a:bodyPr>
          <a:lstStyle/>
          <a:p>
            <a:r>
              <a:rPr lang="he-IL" sz="5400"/>
              <a:t>סיכום</a:t>
            </a:r>
          </a:p>
        </p:txBody>
      </p:sp>
      <p:pic>
        <p:nvPicPr>
          <p:cNvPr id="4" name="תמונה 3">
            <a:extLst>
              <a:ext uri="{FF2B5EF4-FFF2-40B4-BE49-F238E27FC236}">
                <a16:creationId xmlns:a16="http://schemas.microsoft.com/office/drawing/2014/main" id="{63B34514-2B76-4085-8045-C20E343BFB2D}"/>
              </a:ext>
            </a:extLst>
          </p:cNvPr>
          <p:cNvPicPr>
            <a:picLocks noChangeAspect="1"/>
          </p:cNvPicPr>
          <p:nvPr/>
        </p:nvPicPr>
        <p:blipFill>
          <a:blip r:embed="rId2"/>
          <a:stretch>
            <a:fillRect/>
          </a:stretch>
        </p:blipFill>
        <p:spPr>
          <a:xfrm>
            <a:off x="630936" y="699516"/>
            <a:ext cx="5458968" cy="5458968"/>
          </a:xfrm>
          <a:prstGeom prst="rect">
            <a:avLst/>
          </a:prstGeom>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94221321-F47D-4EFE-A697-B4A4D05CFC0D}"/>
              </a:ext>
            </a:extLst>
          </p:cNvPr>
          <p:cNvSpPr>
            <a:spLocks noGrp="1"/>
          </p:cNvSpPr>
          <p:nvPr>
            <p:ph idx="1"/>
          </p:nvPr>
        </p:nvSpPr>
        <p:spPr>
          <a:xfrm>
            <a:off x="6739128" y="2664886"/>
            <a:ext cx="4818888" cy="3550789"/>
          </a:xfrm>
        </p:spPr>
        <p:txBody>
          <a:bodyPr anchor="t">
            <a:normAutofit/>
          </a:bodyPr>
          <a:lstStyle/>
          <a:p>
            <a:r>
              <a:rPr lang="he-IL" sz="2200"/>
              <a:t>חוק ביטוח בריאות ממלכתי</a:t>
            </a:r>
          </a:p>
          <a:p>
            <a:r>
              <a:rPr lang="he-IL" sz="2200"/>
              <a:t>סוגי אי שוויון והסיבות לכך</a:t>
            </a:r>
          </a:p>
          <a:p>
            <a:r>
              <a:rPr lang="he-IL" sz="2200"/>
              <a:t>הביטוי של פערים בבריאות</a:t>
            </a:r>
          </a:p>
          <a:p>
            <a:r>
              <a:rPr lang="he-IL" sz="2200"/>
              <a:t>גורמים חברתיים המשפיעים על בריאות</a:t>
            </a:r>
          </a:p>
          <a:p>
            <a:r>
              <a:rPr lang="he-IL" sz="2200"/>
              <a:t>דוגמאות בגרפים</a:t>
            </a:r>
          </a:p>
          <a:p>
            <a:r>
              <a:rPr lang="he-IL" sz="2200"/>
              <a:t>איך ניתן לשפר?</a:t>
            </a:r>
          </a:p>
          <a:p>
            <a:r>
              <a:rPr lang="he-IL" sz="2200"/>
              <a:t>צמצום אי השוויון בבריאות במדינת ישראל</a:t>
            </a:r>
          </a:p>
          <a:p>
            <a:endParaRPr lang="he-IL" sz="2200"/>
          </a:p>
        </p:txBody>
      </p:sp>
      <p:sp>
        <p:nvSpPr>
          <p:cNvPr id="5" name="מציין מיקום של מספר שקופית 4">
            <a:extLst>
              <a:ext uri="{FF2B5EF4-FFF2-40B4-BE49-F238E27FC236}">
                <a16:creationId xmlns:a16="http://schemas.microsoft.com/office/drawing/2014/main" id="{B5EF9657-8294-40F4-8822-FC5ABAEF6F68}"/>
              </a:ext>
            </a:extLst>
          </p:cNvPr>
          <p:cNvSpPr>
            <a:spLocks noGrp="1"/>
          </p:cNvSpPr>
          <p:nvPr>
            <p:ph type="sldNum" sz="quarter" idx="12"/>
          </p:nvPr>
        </p:nvSpPr>
        <p:spPr>
          <a:xfrm>
            <a:off x="8610600" y="6356350"/>
            <a:ext cx="2743200" cy="365125"/>
          </a:xfrm>
        </p:spPr>
        <p:txBody>
          <a:bodyPr>
            <a:normAutofit/>
          </a:bodyPr>
          <a:lstStyle/>
          <a:p>
            <a:pPr>
              <a:spcAft>
                <a:spcPts val="600"/>
              </a:spcAft>
            </a:pPr>
            <a:fld id="{EE290133-BCB1-45BD-8FE2-A7727CE9F97C}" type="slidenum">
              <a:rPr lang="he-IL" smtClean="0"/>
              <a:pPr>
                <a:spcAft>
                  <a:spcPts val="600"/>
                </a:spcAft>
              </a:pPr>
              <a:t>28</a:t>
            </a:fld>
            <a:endParaRPr lang="he-IL"/>
          </a:p>
        </p:txBody>
      </p:sp>
    </p:spTree>
    <p:extLst>
      <p:ext uri="{BB962C8B-B14F-4D97-AF65-F5344CB8AC3E}">
        <p14:creationId xmlns:p14="http://schemas.microsoft.com/office/powerpoint/2010/main" val="2574335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59418F-7FC3-4BC7-A395-BFD304C59868}"/>
              </a:ext>
            </a:extLst>
          </p:cNvPr>
          <p:cNvSpPr>
            <a:spLocks noGrp="1"/>
          </p:cNvSpPr>
          <p:nvPr>
            <p:ph type="title"/>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4A09B62-2D6D-4568-AAE9-2BF90881C2CB}"/>
              </a:ext>
            </a:extLst>
          </p:cNvPr>
          <p:cNvSpPr>
            <a:spLocks noGrp="1"/>
          </p:cNvSpPr>
          <p:nvPr>
            <p:ph type="sldNum" sz="quarter" idx="12"/>
          </p:nvPr>
        </p:nvSpPr>
        <p:spPr/>
        <p:txBody>
          <a:bodyPr/>
          <a:lstStyle/>
          <a:p>
            <a:fld id="{EE290133-BCB1-45BD-8FE2-A7727CE9F97C}" type="slidenum">
              <a:rPr lang="he-IL" smtClean="0"/>
              <a:t>29</a:t>
            </a:fld>
            <a:endParaRPr lang="he-IL"/>
          </a:p>
        </p:txBody>
      </p:sp>
      <p:pic>
        <p:nvPicPr>
          <p:cNvPr id="8" name="מציין מיקום תוכן 7">
            <a:extLst>
              <a:ext uri="{FF2B5EF4-FFF2-40B4-BE49-F238E27FC236}">
                <a16:creationId xmlns:a16="http://schemas.microsoft.com/office/drawing/2014/main" id="{0FDE2410-D170-4E0C-9535-85D20E7D77C2}"/>
              </a:ext>
            </a:extLst>
          </p:cNvPr>
          <p:cNvPicPr>
            <a:picLocks noGrp="1" noChangeAspect="1"/>
          </p:cNvPicPr>
          <p:nvPr>
            <p:ph idx="1"/>
          </p:nvPr>
        </p:nvPicPr>
        <p:blipFill>
          <a:blip r:embed="rId2"/>
          <a:stretch>
            <a:fillRect/>
          </a:stretch>
        </p:blipFill>
        <p:spPr>
          <a:xfrm>
            <a:off x="1029182" y="442731"/>
            <a:ext cx="10324618" cy="5972537"/>
          </a:xfrm>
          <a:prstGeom prst="rect">
            <a:avLst/>
          </a:prstGeom>
        </p:spPr>
      </p:pic>
      <p:sp>
        <p:nvSpPr>
          <p:cNvPr id="9" name="מלבן 8">
            <a:extLst>
              <a:ext uri="{FF2B5EF4-FFF2-40B4-BE49-F238E27FC236}">
                <a16:creationId xmlns:a16="http://schemas.microsoft.com/office/drawing/2014/main" id="{236AAA71-C305-4B05-BC1E-F5F096EF3149}"/>
              </a:ext>
            </a:extLst>
          </p:cNvPr>
          <p:cNvSpPr/>
          <p:nvPr/>
        </p:nvSpPr>
        <p:spPr>
          <a:xfrm>
            <a:off x="4833191" y="1690688"/>
            <a:ext cx="2944996" cy="923330"/>
          </a:xfrm>
          <a:prstGeom prst="rect">
            <a:avLst/>
          </a:prstGeom>
          <a:noFill/>
        </p:spPr>
        <p:txBody>
          <a:bodyPr wrap="square" lIns="91440" tIns="45720" rIns="91440" bIns="45720">
            <a:spAutoFit/>
          </a:bodyPr>
          <a:lstStyle/>
          <a:p>
            <a:pPr algn="ctr"/>
            <a:r>
              <a:rPr lang="he-IL" sz="5400" b="1" cap="none" spc="0" dirty="0">
                <a:ln w="13462">
                  <a:solidFill>
                    <a:srgbClr val="C00000"/>
                  </a:solidFill>
                  <a:prstDash val="solid"/>
                </a:ln>
                <a:solidFill>
                  <a:srgbClr val="FFC000"/>
                </a:solidFill>
                <a:effectLst>
                  <a:outerShdw dist="38100" dir="2700000" algn="bl" rotWithShape="0">
                    <a:schemeClr val="accent5"/>
                  </a:outerShdw>
                </a:effectLst>
                <a:latin typeface="Guttman Yad" panose="02010401010101010101" pitchFamily="2" charset="-79"/>
                <a:cs typeface="Guttman Yad" panose="02010401010101010101" pitchFamily="2" charset="-79"/>
              </a:rPr>
              <a:t>תודה!</a:t>
            </a:r>
          </a:p>
        </p:txBody>
      </p:sp>
    </p:spTree>
    <p:extLst>
      <p:ext uri="{BB962C8B-B14F-4D97-AF65-F5344CB8AC3E}">
        <p14:creationId xmlns:p14="http://schemas.microsoft.com/office/powerpoint/2010/main" val="13594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3">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Arc 15">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כותרת 1">
            <a:extLst>
              <a:ext uri="{FF2B5EF4-FFF2-40B4-BE49-F238E27FC236}">
                <a16:creationId xmlns:a16="http://schemas.microsoft.com/office/drawing/2014/main" id="{9371C554-3B57-4796-B35A-CFB90E553E0E}"/>
              </a:ext>
            </a:extLst>
          </p:cNvPr>
          <p:cNvSpPr>
            <a:spLocks noGrp="1"/>
          </p:cNvSpPr>
          <p:nvPr>
            <p:ph type="title"/>
          </p:nvPr>
        </p:nvSpPr>
        <p:spPr>
          <a:xfrm>
            <a:off x="838200" y="365125"/>
            <a:ext cx="10515599" cy="1325563"/>
          </a:xfrm>
        </p:spPr>
        <p:txBody>
          <a:bodyPr>
            <a:normAutofit/>
          </a:bodyPr>
          <a:lstStyle/>
          <a:p>
            <a:r>
              <a:rPr lang="he-IL" sz="2800" b="1"/>
              <a:t>חוק זכויות החולה-</a:t>
            </a:r>
            <a:br>
              <a:rPr lang="he-IL" sz="2800" b="1"/>
            </a:br>
            <a:r>
              <a:rPr lang="he-IL" sz="2800" b="1"/>
              <a:t>הזכות לטיפול רפואי</a:t>
            </a:r>
            <a:br>
              <a:rPr lang="he-IL" sz="2800"/>
            </a:br>
            <a:endParaRPr lang="he-IL" sz="2800"/>
          </a:p>
        </p:txBody>
      </p:sp>
      <p:sp>
        <p:nvSpPr>
          <p:cNvPr id="3" name="מציין מיקום תוכן 2">
            <a:extLst>
              <a:ext uri="{FF2B5EF4-FFF2-40B4-BE49-F238E27FC236}">
                <a16:creationId xmlns:a16="http://schemas.microsoft.com/office/drawing/2014/main" id="{84202A2F-EA2F-41EB-B5A8-162C1EF1E550}"/>
              </a:ext>
            </a:extLst>
          </p:cNvPr>
          <p:cNvSpPr>
            <a:spLocks noGrp="1"/>
          </p:cNvSpPr>
          <p:nvPr>
            <p:ph idx="1"/>
          </p:nvPr>
        </p:nvSpPr>
        <p:spPr>
          <a:xfrm>
            <a:off x="838200" y="1825625"/>
            <a:ext cx="5393361" cy="4351338"/>
          </a:xfrm>
        </p:spPr>
        <p:txBody>
          <a:bodyPr>
            <a:normAutofit/>
          </a:bodyPr>
          <a:lstStyle/>
          <a:p>
            <a:pPr marL="0" indent="0">
              <a:buNone/>
            </a:pPr>
            <a:endParaRPr lang="he-IL" b="1"/>
          </a:p>
          <a:p>
            <a:pPr marL="0" indent="0">
              <a:spcBef>
                <a:spcPts val="0"/>
              </a:spcBef>
              <a:buNone/>
            </a:pPr>
            <a:r>
              <a:rPr lang="he-IL" b="1"/>
              <a:t>כל </a:t>
            </a:r>
            <a:r>
              <a:rPr lang="he-IL" b="1" dirty="0"/>
              <a:t>הנזקק לטיפול רפואי זכאי לקבלו בהתאם לכל דין ובהתאם לתנאים ולהסדרים הנוהגים, מעת לעת, במערכת הבריאות בישראל.</a:t>
            </a:r>
          </a:p>
          <a:p>
            <a:pPr marL="0" indent="0">
              <a:spcBef>
                <a:spcPts val="0"/>
              </a:spcBef>
              <a:buNone/>
            </a:pPr>
            <a:endParaRPr lang="he-IL" b="1" dirty="0"/>
          </a:p>
          <a:p>
            <a:pPr marL="0" indent="0">
              <a:spcBef>
                <a:spcPts val="0"/>
              </a:spcBef>
              <a:buNone/>
            </a:pPr>
            <a:r>
              <a:rPr lang="he-IL" b="1" dirty="0"/>
              <a:t>מטפל או מוסד רפואי לא יפלו בין מטופל למטופל מטעמי:</a:t>
            </a:r>
          </a:p>
          <a:p>
            <a:pPr marL="0" indent="0">
              <a:spcBef>
                <a:spcPts val="0"/>
              </a:spcBef>
              <a:buNone/>
            </a:pPr>
            <a:r>
              <a:rPr lang="he-IL" b="1" dirty="0"/>
              <a:t> דת, גזע, מין, לאום, ארץ מוצא, נטיה מינית, גיל </a:t>
            </a:r>
          </a:p>
          <a:p>
            <a:pPr marL="0" indent="0">
              <a:spcBef>
                <a:spcPts val="0"/>
              </a:spcBef>
              <a:buNone/>
            </a:pPr>
            <a:r>
              <a:rPr lang="he-IL" b="1" dirty="0"/>
              <a:t> או מטעם אחר כיוצא באלה.</a:t>
            </a:r>
          </a:p>
          <a:p>
            <a:endParaRPr lang="he-IL" b="1" dirty="0"/>
          </a:p>
          <a:p>
            <a:endParaRPr lang="he-IL" dirty="0"/>
          </a:p>
        </p:txBody>
      </p:sp>
      <p:sp>
        <p:nvSpPr>
          <p:cNvPr id="32"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תמונה 8">
            <a:extLst>
              <a:ext uri="{FF2B5EF4-FFF2-40B4-BE49-F238E27FC236}">
                <a16:creationId xmlns:a16="http://schemas.microsoft.com/office/drawing/2014/main" id="{85F9D388-63AE-4F44-9B11-78C4C108408D}"/>
              </a:ext>
            </a:extLst>
          </p:cNvPr>
          <p:cNvPicPr>
            <a:picLocks noChangeAspect="1"/>
          </p:cNvPicPr>
          <p:nvPr/>
        </p:nvPicPr>
        <p:blipFill>
          <a:blip r:embed="rId2"/>
          <a:stretch>
            <a:fillRect/>
          </a:stretch>
        </p:blipFill>
        <p:spPr>
          <a:xfrm>
            <a:off x="7109962" y="3360630"/>
            <a:ext cx="4221597" cy="2790787"/>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
        <p:nvSpPr>
          <p:cNvPr id="4" name="מציין מיקום של מספר שקופית 3">
            <a:extLst>
              <a:ext uri="{FF2B5EF4-FFF2-40B4-BE49-F238E27FC236}">
                <a16:creationId xmlns:a16="http://schemas.microsoft.com/office/drawing/2014/main" id="{D07C065B-549B-496E-9AAB-73BA4EFE6D11}"/>
              </a:ext>
            </a:extLst>
          </p:cNvPr>
          <p:cNvSpPr>
            <a:spLocks noGrp="1"/>
          </p:cNvSpPr>
          <p:nvPr>
            <p:ph type="sldNum" sz="quarter" idx="12"/>
          </p:nvPr>
        </p:nvSpPr>
        <p:spPr>
          <a:xfrm>
            <a:off x="8610600" y="6356350"/>
            <a:ext cx="2743200" cy="365125"/>
          </a:xfrm>
        </p:spPr>
        <p:txBody>
          <a:bodyPr>
            <a:normAutofit/>
          </a:bodyPr>
          <a:lstStyle/>
          <a:p>
            <a:pPr>
              <a:spcAft>
                <a:spcPts val="600"/>
              </a:spcAft>
            </a:pPr>
            <a:fld id="{EE290133-BCB1-45BD-8FE2-A7727CE9F97C}" type="slidenum">
              <a:rPr lang="he-IL" smtClean="0"/>
              <a:pPr>
                <a:spcAft>
                  <a:spcPts val="600"/>
                </a:spcAft>
              </a:pPr>
              <a:t>3</a:t>
            </a:fld>
            <a:endParaRPr lang="he-IL"/>
          </a:p>
        </p:txBody>
      </p:sp>
    </p:spTree>
    <p:extLst>
      <p:ext uri="{BB962C8B-B14F-4D97-AF65-F5344CB8AC3E}">
        <p14:creationId xmlns:p14="http://schemas.microsoft.com/office/powerpoint/2010/main" val="92025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2C9C271A-864C-48CE-B1FE-6CC1C02C1F0B}"/>
              </a:ext>
            </a:extLst>
          </p:cNvPr>
          <p:cNvPicPr>
            <a:picLocks noChangeAspect="1"/>
          </p:cNvPicPr>
          <p:nvPr/>
        </p:nvPicPr>
        <p:blipFill>
          <a:blip r:embed="rId3"/>
          <a:stretch>
            <a:fillRect/>
          </a:stretch>
        </p:blipFill>
        <p:spPr>
          <a:xfrm>
            <a:off x="407719" y="365125"/>
            <a:ext cx="11187546" cy="6303855"/>
          </a:xfrm>
          <a:prstGeom prst="rect">
            <a:avLst/>
          </a:prstGeom>
        </p:spPr>
      </p:pic>
      <p:sp>
        <p:nvSpPr>
          <p:cNvPr id="3" name="מציין מיקום תוכן 2">
            <a:extLst>
              <a:ext uri="{FF2B5EF4-FFF2-40B4-BE49-F238E27FC236}">
                <a16:creationId xmlns:a16="http://schemas.microsoft.com/office/drawing/2014/main" id="{C3354246-E677-4CE9-A520-763BC5695736}"/>
              </a:ext>
            </a:extLst>
          </p:cNvPr>
          <p:cNvSpPr>
            <a:spLocks noGrp="1"/>
          </p:cNvSpPr>
          <p:nvPr>
            <p:ph idx="1"/>
          </p:nvPr>
        </p:nvSpPr>
        <p:spPr>
          <a:xfrm>
            <a:off x="10105901" y="6125118"/>
            <a:ext cx="1247899" cy="462463"/>
          </a:xfrm>
        </p:spPr>
        <p:txBody>
          <a:bodyPr>
            <a:normAutofit lnSpcReduction="10000"/>
          </a:bodyPr>
          <a:lstStyle/>
          <a:p>
            <a:r>
              <a:rPr lang="he-IL" dirty="0"/>
              <a:t>2016</a:t>
            </a:r>
          </a:p>
        </p:txBody>
      </p:sp>
      <p:sp>
        <p:nvSpPr>
          <p:cNvPr id="4" name="מציין מיקום של מספר שקופית 3">
            <a:extLst>
              <a:ext uri="{FF2B5EF4-FFF2-40B4-BE49-F238E27FC236}">
                <a16:creationId xmlns:a16="http://schemas.microsoft.com/office/drawing/2014/main" id="{4AAD05DD-3844-4E79-86C8-1D8F7CD2BC1E}"/>
              </a:ext>
            </a:extLst>
          </p:cNvPr>
          <p:cNvSpPr>
            <a:spLocks noGrp="1"/>
          </p:cNvSpPr>
          <p:nvPr>
            <p:ph type="sldNum" sz="quarter" idx="12"/>
          </p:nvPr>
        </p:nvSpPr>
        <p:spPr/>
        <p:txBody>
          <a:bodyPr/>
          <a:lstStyle/>
          <a:p>
            <a:fld id="{EE290133-BCB1-45BD-8FE2-A7727CE9F97C}" type="slidenum">
              <a:rPr lang="he-IL" smtClean="0"/>
              <a:t>30</a:t>
            </a:fld>
            <a:endParaRPr lang="he-IL"/>
          </a:p>
        </p:txBody>
      </p:sp>
      <p:sp>
        <p:nvSpPr>
          <p:cNvPr id="7" name="לחצן פעולה: עבור לדף הבית 6">
            <a:hlinkClick r:id="rId4" action="ppaction://hlinksldjump" highlightClick="1"/>
            <a:extLst>
              <a:ext uri="{FF2B5EF4-FFF2-40B4-BE49-F238E27FC236}">
                <a16:creationId xmlns:a16="http://schemas.microsoft.com/office/drawing/2014/main" id="{9F83FC9C-014C-448F-AB99-CF1E17CC5EC0}"/>
              </a:ext>
            </a:extLst>
          </p:cNvPr>
          <p:cNvSpPr/>
          <p:nvPr/>
        </p:nvSpPr>
        <p:spPr>
          <a:xfrm>
            <a:off x="1414153" y="6030411"/>
            <a:ext cx="1450332" cy="4624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8677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A2E5B4-1EB8-4FFD-9322-0AA1D0D80914}"/>
              </a:ext>
            </a:extLst>
          </p:cNvPr>
          <p:cNvSpPr>
            <a:spLocks noGrp="1"/>
          </p:cNvSpPr>
          <p:nvPr>
            <p:ph type="title"/>
          </p:nvPr>
        </p:nvSpPr>
        <p:spPr>
          <a:xfrm>
            <a:off x="838200" y="365125"/>
            <a:ext cx="2611057" cy="2435948"/>
          </a:xfrm>
        </p:spPr>
        <p:txBody>
          <a:bodyPr/>
          <a:lstStyle/>
          <a:p>
            <a:r>
              <a:rPr lang="he-IL" dirty="0">
                <a:hlinkClick r:id="rId2" action="ppaction://hlinkfile"/>
              </a:rPr>
              <a:t>החל מ: 1/2/2019</a:t>
            </a:r>
            <a:endParaRPr lang="he-IL" dirty="0"/>
          </a:p>
        </p:txBody>
      </p:sp>
      <p:pic>
        <p:nvPicPr>
          <p:cNvPr id="5" name="מציין מיקום תוכן 4">
            <a:extLst>
              <a:ext uri="{FF2B5EF4-FFF2-40B4-BE49-F238E27FC236}">
                <a16:creationId xmlns:a16="http://schemas.microsoft.com/office/drawing/2014/main" id="{F4C804F6-57A6-4DC5-8FEC-589134DC80EF}"/>
              </a:ext>
            </a:extLst>
          </p:cNvPr>
          <p:cNvPicPr>
            <a:picLocks noGrp="1" noChangeAspect="1"/>
          </p:cNvPicPr>
          <p:nvPr>
            <p:ph idx="1"/>
          </p:nvPr>
        </p:nvPicPr>
        <p:blipFill>
          <a:blip r:embed="rId3"/>
          <a:stretch>
            <a:fillRect/>
          </a:stretch>
        </p:blipFill>
        <p:spPr>
          <a:xfrm>
            <a:off x="3449257" y="17138"/>
            <a:ext cx="6447098" cy="6758908"/>
          </a:xfrm>
          <a:prstGeom prst="rect">
            <a:avLst/>
          </a:prstGeom>
        </p:spPr>
      </p:pic>
      <p:sp>
        <p:nvSpPr>
          <p:cNvPr id="4" name="מציין מיקום של מספר שקופית 3">
            <a:extLst>
              <a:ext uri="{FF2B5EF4-FFF2-40B4-BE49-F238E27FC236}">
                <a16:creationId xmlns:a16="http://schemas.microsoft.com/office/drawing/2014/main" id="{7DFD8563-9DE9-44E0-98B9-79594D192DC1}"/>
              </a:ext>
            </a:extLst>
          </p:cNvPr>
          <p:cNvSpPr>
            <a:spLocks noGrp="1"/>
          </p:cNvSpPr>
          <p:nvPr>
            <p:ph type="sldNum" sz="quarter" idx="12"/>
          </p:nvPr>
        </p:nvSpPr>
        <p:spPr/>
        <p:txBody>
          <a:bodyPr/>
          <a:lstStyle/>
          <a:p>
            <a:fld id="{EE290133-BCB1-45BD-8FE2-A7727CE9F97C}" type="slidenum">
              <a:rPr lang="he-IL" smtClean="0"/>
              <a:t>31</a:t>
            </a:fld>
            <a:endParaRPr lang="he-IL"/>
          </a:p>
        </p:txBody>
      </p:sp>
      <p:sp>
        <p:nvSpPr>
          <p:cNvPr id="6" name="לחצן פעולה: עבור לדף הבית 5">
            <a:hlinkClick r:id="rId4" action="ppaction://hlinksldjump" highlightClick="1"/>
            <a:extLst>
              <a:ext uri="{FF2B5EF4-FFF2-40B4-BE49-F238E27FC236}">
                <a16:creationId xmlns:a16="http://schemas.microsoft.com/office/drawing/2014/main" id="{F0233651-7724-4DD4-B4D9-B1625D39CFC9}"/>
              </a:ext>
            </a:extLst>
          </p:cNvPr>
          <p:cNvSpPr/>
          <p:nvPr/>
        </p:nvSpPr>
        <p:spPr>
          <a:xfrm>
            <a:off x="2453833" y="5984111"/>
            <a:ext cx="752354" cy="508764"/>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a:p>
        </p:txBody>
      </p:sp>
    </p:spTree>
    <p:extLst>
      <p:ext uri="{BB962C8B-B14F-4D97-AF65-F5344CB8AC3E}">
        <p14:creationId xmlns:p14="http://schemas.microsoft.com/office/powerpoint/2010/main" val="3976878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310BF1-E966-1DA1-E762-166876E8E49B}"/>
              </a:ext>
            </a:extLst>
          </p:cNvPr>
          <p:cNvSpPr>
            <a:spLocks noGrp="1"/>
          </p:cNvSpPr>
          <p:nvPr>
            <p:ph type="title"/>
          </p:nvPr>
        </p:nvSpPr>
        <p:spPr/>
        <p:txBody>
          <a:bodyPr/>
          <a:lstStyle/>
          <a:p>
            <a:r>
              <a:rPr lang="he-IL" dirty="0"/>
              <a:t>מדד בריאות- פער חברתי כלכלי</a:t>
            </a:r>
          </a:p>
        </p:txBody>
      </p:sp>
      <p:pic>
        <p:nvPicPr>
          <p:cNvPr id="6" name="מציין מיקום תוכן 5">
            <a:extLst>
              <a:ext uri="{FF2B5EF4-FFF2-40B4-BE49-F238E27FC236}">
                <a16:creationId xmlns:a16="http://schemas.microsoft.com/office/drawing/2014/main" id="{981B9B80-31F1-E2A3-4BEC-9FDFC7A4F0F0}"/>
              </a:ext>
            </a:extLst>
          </p:cNvPr>
          <p:cNvPicPr>
            <a:picLocks noGrp="1" noChangeAspect="1"/>
          </p:cNvPicPr>
          <p:nvPr>
            <p:ph idx="1"/>
          </p:nvPr>
        </p:nvPicPr>
        <p:blipFill>
          <a:blip r:embed="rId2"/>
          <a:stretch>
            <a:fillRect/>
          </a:stretch>
        </p:blipFill>
        <p:spPr>
          <a:xfrm>
            <a:off x="838199" y="1690688"/>
            <a:ext cx="10356669" cy="4422729"/>
          </a:xfrm>
        </p:spPr>
      </p:pic>
      <p:sp>
        <p:nvSpPr>
          <p:cNvPr id="4" name="מציין מיקום של מספר שקופית 3">
            <a:extLst>
              <a:ext uri="{FF2B5EF4-FFF2-40B4-BE49-F238E27FC236}">
                <a16:creationId xmlns:a16="http://schemas.microsoft.com/office/drawing/2014/main" id="{363268E5-F8E3-A2D9-5936-2CC4CAFA9FBE}"/>
              </a:ext>
            </a:extLst>
          </p:cNvPr>
          <p:cNvSpPr>
            <a:spLocks noGrp="1"/>
          </p:cNvSpPr>
          <p:nvPr>
            <p:ph type="sldNum" sz="quarter" idx="12"/>
          </p:nvPr>
        </p:nvSpPr>
        <p:spPr/>
        <p:txBody>
          <a:bodyPr/>
          <a:lstStyle/>
          <a:p>
            <a:fld id="{EE290133-BCB1-45BD-8FE2-A7727CE9F97C}" type="slidenum">
              <a:rPr lang="he-IL" smtClean="0"/>
              <a:t>32</a:t>
            </a:fld>
            <a:endParaRPr lang="he-IL"/>
          </a:p>
        </p:txBody>
      </p:sp>
    </p:spTree>
    <p:extLst>
      <p:ext uri="{BB962C8B-B14F-4D97-AF65-F5344CB8AC3E}">
        <p14:creationId xmlns:p14="http://schemas.microsoft.com/office/powerpoint/2010/main" val="1064413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מציין מיקום תוכן 5">
            <a:extLst>
              <a:ext uri="{FF2B5EF4-FFF2-40B4-BE49-F238E27FC236}">
                <a16:creationId xmlns:a16="http://schemas.microsoft.com/office/drawing/2014/main" id="{EBB98B46-455C-7FFC-8349-F1A07CAE0EA8}"/>
              </a:ext>
            </a:extLst>
          </p:cNvPr>
          <p:cNvPicPr>
            <a:picLocks noGrp="1" noChangeAspect="1"/>
          </p:cNvPicPr>
          <p:nvPr>
            <p:ph idx="1"/>
          </p:nvPr>
        </p:nvPicPr>
        <p:blipFill rotWithShape="1">
          <a:blip r:embed="rId2"/>
          <a:srcRect l="445"/>
          <a:stretch/>
        </p:blipFill>
        <p:spPr>
          <a:xfrm>
            <a:off x="21" y="-136525"/>
            <a:ext cx="12191979" cy="6858000"/>
          </a:xfrm>
          <a:prstGeom prst="rect">
            <a:avLst/>
          </a:prstGeom>
        </p:spPr>
      </p:pic>
      <p:sp>
        <p:nvSpPr>
          <p:cNvPr id="4" name="מציין מיקום של מספר שקופית 3">
            <a:extLst>
              <a:ext uri="{FF2B5EF4-FFF2-40B4-BE49-F238E27FC236}">
                <a16:creationId xmlns:a16="http://schemas.microsoft.com/office/drawing/2014/main" id="{2061611B-DEC9-8977-B8E9-58D4599F7CA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rtl="0">
              <a:spcAft>
                <a:spcPts val="600"/>
              </a:spcAft>
            </a:pPr>
            <a:fld id="{EE290133-BCB1-45BD-8FE2-A7727CE9F97C}" type="slidenum">
              <a:rPr lang="en-US">
                <a:solidFill>
                  <a:srgbClr val="FFFFFF"/>
                </a:solidFill>
              </a:rPr>
              <a:pPr algn="r" rtl="0">
                <a:spcAft>
                  <a:spcPts val="600"/>
                </a:spcAft>
              </a:pPr>
              <a:t>33</a:t>
            </a:fld>
            <a:endParaRPr lang="en-US">
              <a:solidFill>
                <a:srgbClr val="FFFFFF"/>
              </a:solidFill>
            </a:endParaRPr>
          </a:p>
        </p:txBody>
      </p:sp>
      <p:sp>
        <p:nvSpPr>
          <p:cNvPr id="7" name="לחצן פעולה: עבור לדף הבית 6">
            <a:hlinkClick r:id="rId3" action="ppaction://hlinksldjump" highlightClick="1"/>
            <a:extLst>
              <a:ext uri="{FF2B5EF4-FFF2-40B4-BE49-F238E27FC236}">
                <a16:creationId xmlns:a16="http://schemas.microsoft.com/office/drawing/2014/main" id="{4817F84A-E3F6-544D-5D2B-EC24729606DD}"/>
              </a:ext>
            </a:extLst>
          </p:cNvPr>
          <p:cNvSpPr/>
          <p:nvPr/>
        </p:nvSpPr>
        <p:spPr>
          <a:xfrm>
            <a:off x="404949" y="4932181"/>
            <a:ext cx="2743200" cy="653143"/>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223844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מציין מיקום תוכן 3">
            <a:extLst>
              <a:ext uri="{FF2B5EF4-FFF2-40B4-BE49-F238E27FC236}">
                <a16:creationId xmlns:a16="http://schemas.microsoft.com/office/drawing/2014/main" id="{786977E4-65B9-8707-114B-5C8EB459D7CF}"/>
              </a:ext>
            </a:extLst>
          </p:cNvPr>
          <p:cNvPicPr>
            <a:picLocks noGrp="1" noChangeAspect="1"/>
          </p:cNvPicPr>
          <p:nvPr>
            <p:ph idx="1"/>
          </p:nvPr>
        </p:nvPicPr>
        <p:blipFill rotWithShape="1">
          <a:blip r:embed="rId2"/>
          <a:srcRect t="820" b="515"/>
          <a:stretch/>
        </p:blipFill>
        <p:spPr>
          <a:xfrm>
            <a:off x="20" y="1282"/>
            <a:ext cx="12191980" cy="6856718"/>
          </a:xfrm>
          <a:prstGeom prst="rect">
            <a:avLst/>
          </a:prstGeom>
        </p:spPr>
      </p:pic>
    </p:spTree>
    <p:extLst>
      <p:ext uri="{BB962C8B-B14F-4D97-AF65-F5344CB8AC3E}">
        <p14:creationId xmlns:p14="http://schemas.microsoft.com/office/powerpoint/2010/main" val="3502522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מציין מיקום תוכן 4">
            <a:extLst>
              <a:ext uri="{FF2B5EF4-FFF2-40B4-BE49-F238E27FC236}">
                <a16:creationId xmlns:a16="http://schemas.microsoft.com/office/drawing/2014/main" id="{3DCB0407-895D-3872-95CA-8A4585FC8CF7}"/>
              </a:ext>
            </a:extLst>
          </p:cNvPr>
          <p:cNvSpPr>
            <a:spLocks noGrp="1"/>
          </p:cNvSpPr>
          <p:nvPr>
            <p:ph idx="1"/>
          </p:nvPr>
        </p:nvSpPr>
        <p:spPr>
          <a:xfrm>
            <a:off x="630936" y="2807208"/>
            <a:ext cx="3429000" cy="3410712"/>
          </a:xfrm>
        </p:spPr>
        <p:txBody>
          <a:bodyPr vert="horz" lIns="91440" tIns="45720" rIns="91440" bIns="45720" rtlCol="0" anchor="t">
            <a:normAutofit/>
          </a:bodyPr>
          <a:lstStyle/>
          <a:p>
            <a:pPr algn="l" rtl="0"/>
            <a:r>
              <a:rPr lang="en-US" sz="2200"/>
              <a:t>ביקור אצל רופא משפחה</a:t>
            </a:r>
          </a:p>
        </p:txBody>
      </p:sp>
      <p:pic>
        <p:nvPicPr>
          <p:cNvPr id="8" name="תמונה 7">
            <a:extLst>
              <a:ext uri="{FF2B5EF4-FFF2-40B4-BE49-F238E27FC236}">
                <a16:creationId xmlns:a16="http://schemas.microsoft.com/office/drawing/2014/main" id="{1B0A8FF0-35C6-BD0C-8F8B-330299CD559E}"/>
              </a:ext>
            </a:extLst>
          </p:cNvPr>
          <p:cNvPicPr>
            <a:picLocks noChangeAspect="1"/>
          </p:cNvPicPr>
          <p:nvPr/>
        </p:nvPicPr>
        <p:blipFill>
          <a:blip r:embed="rId2"/>
          <a:stretch>
            <a:fillRect/>
          </a:stretch>
        </p:blipFill>
        <p:spPr>
          <a:xfrm>
            <a:off x="3619530" y="1048313"/>
            <a:ext cx="8212806" cy="4599170"/>
          </a:xfrm>
          <a:prstGeom prst="rect">
            <a:avLst/>
          </a:prstGeom>
        </p:spPr>
      </p:pic>
      <p:sp>
        <p:nvSpPr>
          <p:cNvPr id="4" name="מציין מיקום של מספר שקופית 3">
            <a:extLst>
              <a:ext uri="{FF2B5EF4-FFF2-40B4-BE49-F238E27FC236}">
                <a16:creationId xmlns:a16="http://schemas.microsoft.com/office/drawing/2014/main" id="{6EACDF31-24BD-3535-AD4B-5EC8CE4897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rtl="0">
              <a:spcAft>
                <a:spcPts val="600"/>
              </a:spcAft>
            </a:pPr>
            <a:fld id="{EE290133-BCB1-45BD-8FE2-A7727CE9F97C}" type="slidenum">
              <a:rPr lang="en-US" smtClean="0"/>
              <a:pPr algn="r" rtl="0">
                <a:spcAft>
                  <a:spcPts val="600"/>
                </a:spcAft>
              </a:pPr>
              <a:t>35</a:t>
            </a:fld>
            <a:endParaRPr lang="en-US"/>
          </a:p>
        </p:txBody>
      </p:sp>
    </p:spTree>
    <p:extLst>
      <p:ext uri="{BB962C8B-B14F-4D97-AF65-F5344CB8AC3E}">
        <p14:creationId xmlns:p14="http://schemas.microsoft.com/office/powerpoint/2010/main" val="2741929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5">
            <a:extLst>
              <a:ext uri="{FF2B5EF4-FFF2-40B4-BE49-F238E27FC236}">
                <a16:creationId xmlns:a16="http://schemas.microsoft.com/office/drawing/2014/main" id="{5284A015-9574-FFF7-22D3-2387464DC9B2}"/>
              </a:ext>
            </a:extLst>
          </p:cNvPr>
          <p:cNvPicPr>
            <a:picLocks noChangeAspect="1"/>
          </p:cNvPicPr>
          <p:nvPr/>
        </p:nvPicPr>
        <p:blipFill>
          <a:blip r:embed="rId2"/>
          <a:stretch>
            <a:fillRect/>
          </a:stretch>
        </p:blipFill>
        <p:spPr>
          <a:xfrm>
            <a:off x="657726" y="71210"/>
            <a:ext cx="11302407" cy="6356350"/>
          </a:xfrm>
          <a:prstGeom prst="rect">
            <a:avLst/>
          </a:prstGeom>
        </p:spPr>
      </p:pic>
      <p:pic>
        <p:nvPicPr>
          <p:cNvPr id="3" name="מציין מיקום תוכן 5">
            <a:extLst>
              <a:ext uri="{FF2B5EF4-FFF2-40B4-BE49-F238E27FC236}">
                <a16:creationId xmlns:a16="http://schemas.microsoft.com/office/drawing/2014/main" id="{64C0C737-BB82-2709-D458-A910D0E08B88}"/>
              </a:ext>
            </a:extLst>
          </p:cNvPr>
          <p:cNvPicPr>
            <a:picLocks noChangeAspect="1"/>
          </p:cNvPicPr>
          <p:nvPr/>
        </p:nvPicPr>
        <p:blipFill>
          <a:blip r:embed="rId2"/>
          <a:stretch>
            <a:fillRect/>
          </a:stretch>
        </p:blipFill>
        <p:spPr>
          <a:xfrm>
            <a:off x="657726" y="-7166"/>
            <a:ext cx="11302407" cy="6356350"/>
          </a:xfrm>
          <a:prstGeom prst="rect">
            <a:avLst/>
          </a:prstGeom>
        </p:spPr>
      </p:pic>
      <p:sp>
        <p:nvSpPr>
          <p:cNvPr id="2" name="כותרת 1">
            <a:extLst>
              <a:ext uri="{FF2B5EF4-FFF2-40B4-BE49-F238E27FC236}">
                <a16:creationId xmlns:a16="http://schemas.microsoft.com/office/drawing/2014/main" id="{18002584-C445-8F6E-0AFB-9EEA37D172D0}"/>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FA0018EF-6B43-B02C-F9F6-A8676B7F4BAF}"/>
              </a:ext>
            </a:extLst>
          </p:cNvPr>
          <p:cNvPicPr>
            <a:picLocks noGrp="1" noChangeAspect="1"/>
          </p:cNvPicPr>
          <p:nvPr>
            <p:ph idx="1"/>
          </p:nvPr>
        </p:nvPicPr>
        <p:blipFill>
          <a:blip r:embed="rId2"/>
          <a:stretch>
            <a:fillRect/>
          </a:stretch>
        </p:blipFill>
        <p:spPr>
          <a:xfrm>
            <a:off x="657726" y="136525"/>
            <a:ext cx="11302407" cy="6356350"/>
          </a:xfrm>
        </p:spPr>
      </p:pic>
      <p:sp>
        <p:nvSpPr>
          <p:cNvPr id="4" name="מציין מיקום של מספר שקופית 3">
            <a:extLst>
              <a:ext uri="{FF2B5EF4-FFF2-40B4-BE49-F238E27FC236}">
                <a16:creationId xmlns:a16="http://schemas.microsoft.com/office/drawing/2014/main" id="{CFB51876-17D9-5E8A-DCC6-A9DB5D8C394C}"/>
              </a:ext>
            </a:extLst>
          </p:cNvPr>
          <p:cNvSpPr>
            <a:spLocks noGrp="1"/>
          </p:cNvSpPr>
          <p:nvPr>
            <p:ph type="sldNum" sz="quarter" idx="12"/>
          </p:nvPr>
        </p:nvSpPr>
        <p:spPr/>
        <p:txBody>
          <a:bodyPr/>
          <a:lstStyle/>
          <a:p>
            <a:fld id="{EE290133-BCB1-45BD-8FE2-A7727CE9F97C}" type="slidenum">
              <a:rPr lang="he-IL" smtClean="0"/>
              <a:t>36</a:t>
            </a:fld>
            <a:endParaRPr lang="he-IL"/>
          </a:p>
        </p:txBody>
      </p:sp>
      <p:sp>
        <p:nvSpPr>
          <p:cNvPr id="7" name="לחצן פעולה: עבור לדף הבית 6">
            <a:hlinkClick r:id="rId3" action="ppaction://hlinksldjump" highlightClick="1"/>
            <a:extLst>
              <a:ext uri="{FF2B5EF4-FFF2-40B4-BE49-F238E27FC236}">
                <a16:creationId xmlns:a16="http://schemas.microsoft.com/office/drawing/2014/main" id="{FC56A6CD-E0BE-D1E2-DB27-20C3C7FC9512}"/>
              </a:ext>
            </a:extLst>
          </p:cNvPr>
          <p:cNvSpPr/>
          <p:nvPr/>
        </p:nvSpPr>
        <p:spPr>
          <a:xfrm>
            <a:off x="548640" y="5831931"/>
            <a:ext cx="2218508" cy="582567"/>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211350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D7759E-6246-3EF4-DE61-04AD0EE3A013}"/>
              </a:ext>
            </a:extLst>
          </p:cNvPr>
          <p:cNvSpPr>
            <a:spLocks noGrp="1"/>
          </p:cNvSpPr>
          <p:nvPr>
            <p:ph type="title"/>
          </p:nvPr>
        </p:nvSpPr>
        <p:spPr>
          <a:xfrm>
            <a:off x="838200" y="315913"/>
            <a:ext cx="10515600" cy="481557"/>
          </a:xfrm>
        </p:spPr>
        <p:txBody>
          <a:bodyPr>
            <a:normAutofit fontScale="90000"/>
          </a:bodyPr>
          <a:lstStyle/>
          <a:p>
            <a:pPr algn="ctr"/>
            <a:r>
              <a:rPr lang="he-IL" sz="3600" dirty="0"/>
              <a:t>מצב בריאות לפי דיווח עצמי</a:t>
            </a:r>
          </a:p>
        </p:txBody>
      </p:sp>
      <p:pic>
        <p:nvPicPr>
          <p:cNvPr id="5" name="מציין מיקום תוכן 4">
            <a:extLst>
              <a:ext uri="{FF2B5EF4-FFF2-40B4-BE49-F238E27FC236}">
                <a16:creationId xmlns:a16="http://schemas.microsoft.com/office/drawing/2014/main" id="{68569DE5-0059-7FD0-BDEE-AB5FFD9C066B}"/>
              </a:ext>
            </a:extLst>
          </p:cNvPr>
          <p:cNvPicPr>
            <a:picLocks noGrp="1" noChangeAspect="1"/>
          </p:cNvPicPr>
          <p:nvPr>
            <p:ph idx="1"/>
          </p:nvPr>
        </p:nvPicPr>
        <p:blipFill>
          <a:blip r:embed="rId2"/>
          <a:stretch>
            <a:fillRect/>
          </a:stretch>
        </p:blipFill>
        <p:spPr>
          <a:xfrm>
            <a:off x="838200" y="136526"/>
            <a:ext cx="9782908" cy="6040438"/>
          </a:xfrm>
        </p:spPr>
      </p:pic>
      <p:sp>
        <p:nvSpPr>
          <p:cNvPr id="4" name="מציין מיקום של מספר שקופית 3">
            <a:extLst>
              <a:ext uri="{FF2B5EF4-FFF2-40B4-BE49-F238E27FC236}">
                <a16:creationId xmlns:a16="http://schemas.microsoft.com/office/drawing/2014/main" id="{DF168444-3A64-F9FE-9F35-D5B1FE4897B5}"/>
              </a:ext>
            </a:extLst>
          </p:cNvPr>
          <p:cNvSpPr>
            <a:spLocks noGrp="1"/>
          </p:cNvSpPr>
          <p:nvPr>
            <p:ph type="sldNum" sz="quarter" idx="12"/>
          </p:nvPr>
        </p:nvSpPr>
        <p:spPr/>
        <p:txBody>
          <a:bodyPr/>
          <a:lstStyle/>
          <a:p>
            <a:fld id="{EE290133-BCB1-45BD-8FE2-A7727CE9F97C}" type="slidenum">
              <a:rPr lang="he-IL" smtClean="0"/>
              <a:t>37</a:t>
            </a:fld>
            <a:endParaRPr lang="he-IL"/>
          </a:p>
        </p:txBody>
      </p:sp>
      <p:sp>
        <p:nvSpPr>
          <p:cNvPr id="9" name="לחצן פעולה: עבור לדף הבית 8">
            <a:hlinkClick r:id="rId3" action="ppaction://hlinksldjump" highlightClick="1"/>
            <a:extLst>
              <a:ext uri="{FF2B5EF4-FFF2-40B4-BE49-F238E27FC236}">
                <a16:creationId xmlns:a16="http://schemas.microsoft.com/office/drawing/2014/main" id="{B7AD4CDA-4982-5013-BE96-3DAA8CC7B14E}"/>
              </a:ext>
            </a:extLst>
          </p:cNvPr>
          <p:cNvSpPr/>
          <p:nvPr/>
        </p:nvSpPr>
        <p:spPr>
          <a:xfrm>
            <a:off x="105508" y="5420370"/>
            <a:ext cx="2299063" cy="660944"/>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5469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מציין מיקום תוכן 5">
            <a:extLst>
              <a:ext uri="{FF2B5EF4-FFF2-40B4-BE49-F238E27FC236}">
                <a16:creationId xmlns:a16="http://schemas.microsoft.com/office/drawing/2014/main" id="{B4B960C9-8F9B-003D-3A65-7DE06DA1AAB8}"/>
              </a:ext>
            </a:extLst>
          </p:cNvPr>
          <p:cNvPicPr>
            <a:picLocks noGrp="1" noChangeAspect="1"/>
          </p:cNvPicPr>
          <p:nvPr>
            <p:ph idx="1"/>
          </p:nvPr>
        </p:nvPicPr>
        <p:blipFill rotWithShape="1">
          <a:blip r:embed="rId2"/>
          <a:srcRect r="917"/>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כותרת 1">
            <a:extLst>
              <a:ext uri="{FF2B5EF4-FFF2-40B4-BE49-F238E27FC236}">
                <a16:creationId xmlns:a16="http://schemas.microsoft.com/office/drawing/2014/main" id="{8D2D8699-25B5-98EA-B671-65B700D3E904}"/>
              </a:ext>
            </a:extLst>
          </p:cNvPr>
          <p:cNvSpPr>
            <a:spLocks noGrp="1"/>
          </p:cNvSpPr>
          <p:nvPr>
            <p:ph type="title"/>
          </p:nvPr>
        </p:nvSpPr>
        <p:spPr>
          <a:xfrm>
            <a:off x="661916" y="2852381"/>
            <a:ext cx="3161940" cy="2640247"/>
          </a:xfrm>
        </p:spPr>
        <p:txBody>
          <a:bodyPr vert="horz" lIns="91440" tIns="45720" rIns="91440" bIns="45720" rtlCol="0" anchor="b">
            <a:normAutofit/>
          </a:bodyPr>
          <a:lstStyle/>
          <a:p>
            <a:pPr algn="r"/>
            <a:r>
              <a:rPr lang="en-US" sz="3600" dirty="0" err="1">
                <a:solidFill>
                  <a:schemeClr val="tx1">
                    <a:lumMod val="85000"/>
                    <a:lumOff val="15000"/>
                  </a:schemeClr>
                </a:solidFill>
              </a:rPr>
              <a:t>למה</a:t>
            </a:r>
            <a:r>
              <a:rPr lang="en-US" sz="3600" dirty="0">
                <a:solidFill>
                  <a:schemeClr val="tx1">
                    <a:lumMod val="85000"/>
                    <a:lumOff val="15000"/>
                  </a:schemeClr>
                </a:solidFill>
              </a:rPr>
              <a:t> </a:t>
            </a:r>
            <a:r>
              <a:rPr lang="en-US" sz="3600" dirty="0" err="1">
                <a:solidFill>
                  <a:schemeClr val="tx1">
                    <a:lumMod val="85000"/>
                    <a:lumOff val="15000"/>
                  </a:schemeClr>
                </a:solidFill>
              </a:rPr>
              <a:t>הם</a:t>
            </a:r>
            <a:r>
              <a:rPr lang="en-US" sz="3600" dirty="0">
                <a:solidFill>
                  <a:schemeClr val="tx1">
                    <a:lumMod val="85000"/>
                    <a:lumOff val="15000"/>
                  </a:schemeClr>
                </a:solidFill>
              </a:rPr>
              <a:t> </a:t>
            </a:r>
            <a:r>
              <a:rPr lang="en-US" sz="3600" dirty="0" err="1">
                <a:solidFill>
                  <a:schemeClr val="tx1">
                    <a:lumMod val="85000"/>
                    <a:lumOff val="15000"/>
                  </a:schemeClr>
                </a:solidFill>
              </a:rPr>
              <a:t>ויתרו</a:t>
            </a:r>
            <a:r>
              <a:rPr lang="en-US" sz="3600" dirty="0">
                <a:solidFill>
                  <a:schemeClr val="tx1">
                    <a:lumMod val="85000"/>
                    <a:lumOff val="15000"/>
                  </a:schemeClr>
                </a:solidFill>
              </a:rPr>
              <a:t> על טיפול </a:t>
            </a:r>
            <a:r>
              <a:rPr lang="en-US" sz="3600" dirty="0" err="1">
                <a:solidFill>
                  <a:schemeClr val="tx1">
                    <a:lumMod val="85000"/>
                    <a:lumOff val="15000"/>
                  </a:schemeClr>
                </a:solidFill>
              </a:rPr>
              <a:t>רפואי</a:t>
            </a:r>
            <a:r>
              <a:rPr lang="en-US" sz="3600" dirty="0">
                <a:solidFill>
                  <a:schemeClr val="tx1">
                    <a:lumMod val="85000"/>
                    <a:lumOff val="15000"/>
                  </a:schemeClr>
                </a:solidFill>
              </a:rPr>
              <a:t>?</a:t>
            </a:r>
            <a:br>
              <a:rPr lang="en-US" sz="3600" dirty="0">
                <a:solidFill>
                  <a:schemeClr val="tx1">
                    <a:lumMod val="85000"/>
                    <a:lumOff val="15000"/>
                  </a:schemeClr>
                </a:solidFill>
              </a:rPr>
            </a:br>
            <a:endParaRPr lang="en-US" sz="3600" dirty="0">
              <a:solidFill>
                <a:schemeClr val="tx1">
                  <a:lumMod val="85000"/>
                  <a:lumOff val="15000"/>
                </a:schemeClr>
              </a:solidFill>
            </a:endParaRPr>
          </a:p>
        </p:txBody>
      </p:sp>
      <p:sp>
        <p:nvSpPr>
          <p:cNvPr id="4" name="מציין מיקום של מספר שקופית 3">
            <a:extLst>
              <a:ext uri="{FF2B5EF4-FFF2-40B4-BE49-F238E27FC236}">
                <a16:creationId xmlns:a16="http://schemas.microsoft.com/office/drawing/2014/main" id="{2300AF82-5C02-BA94-179E-B2191AE2AA4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rtl="0">
              <a:spcAft>
                <a:spcPts val="600"/>
              </a:spcAft>
              <a:defRPr/>
            </a:pPr>
            <a:fld id="{EE290133-BCB1-45BD-8FE2-A7727CE9F97C}" type="slidenum">
              <a:rPr lang="en-US" sz="1000">
                <a:solidFill>
                  <a:srgbClr val="FFFFFF"/>
                </a:solidFill>
                <a:latin typeface="Calibri" panose="020F0502020204030204"/>
              </a:rPr>
              <a:pPr algn="r" rtl="0">
                <a:spcAft>
                  <a:spcPts val="600"/>
                </a:spcAft>
                <a:defRPr/>
              </a:pPr>
              <a:t>38</a:t>
            </a:fld>
            <a:endParaRPr lang="en-US" sz="1000">
              <a:solidFill>
                <a:srgbClr val="FFFFFF"/>
              </a:solidFill>
              <a:latin typeface="Calibri" panose="020F0502020204030204"/>
            </a:endParaRPr>
          </a:p>
        </p:txBody>
      </p:sp>
      <p:sp>
        <p:nvSpPr>
          <p:cNvPr id="7" name="לחצן פעולה: עבור לדף הבית 6">
            <a:hlinkClick r:id="rId3" action="ppaction://hlinksldjump" highlightClick="1"/>
            <a:extLst>
              <a:ext uri="{FF2B5EF4-FFF2-40B4-BE49-F238E27FC236}">
                <a16:creationId xmlns:a16="http://schemas.microsoft.com/office/drawing/2014/main" id="{2D31BF6C-D3AF-D799-0330-2CAE4F6031D7}"/>
              </a:ext>
            </a:extLst>
          </p:cNvPr>
          <p:cNvSpPr/>
          <p:nvPr/>
        </p:nvSpPr>
        <p:spPr>
          <a:xfrm>
            <a:off x="940526" y="5839097"/>
            <a:ext cx="1619794" cy="517253"/>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097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76677A6-8244-5421-34FE-B57026E99070}"/>
              </a:ext>
            </a:extLst>
          </p:cNvPr>
          <p:cNvSpPr>
            <a:spLocks noGrp="1"/>
          </p:cNvSpPr>
          <p:nvPr>
            <p:ph idx="1"/>
          </p:nvPr>
        </p:nvSpPr>
        <p:spPr>
          <a:xfrm>
            <a:off x="630936" y="2807208"/>
            <a:ext cx="3429000" cy="3410712"/>
          </a:xfrm>
        </p:spPr>
        <p:txBody>
          <a:bodyPr anchor="t">
            <a:normAutofit/>
          </a:bodyPr>
          <a:lstStyle/>
          <a:p>
            <a:r>
              <a:rPr lang="he-IL" sz="2200" b="1"/>
              <a:t>הפער בין עלות רפואית נטו ממוצעת לנפש מיישוב לא יהודי לעומת שאר היישובים לפי קופה מבטחת,</a:t>
            </a:r>
          </a:p>
          <a:p>
            <a:r>
              <a:rPr lang="he-IL" sz="2200"/>
              <a:t>אי שיוויון בבריאות והתמודדות עימו 2021</a:t>
            </a:r>
          </a:p>
        </p:txBody>
      </p:sp>
      <p:pic>
        <p:nvPicPr>
          <p:cNvPr id="6" name="תמונה 5">
            <a:extLst>
              <a:ext uri="{FF2B5EF4-FFF2-40B4-BE49-F238E27FC236}">
                <a16:creationId xmlns:a16="http://schemas.microsoft.com/office/drawing/2014/main" id="{143A0E92-9FE9-4401-116B-8DC9171C53A5}"/>
              </a:ext>
            </a:extLst>
          </p:cNvPr>
          <p:cNvPicPr>
            <a:picLocks noChangeAspect="1"/>
          </p:cNvPicPr>
          <p:nvPr/>
        </p:nvPicPr>
        <p:blipFill>
          <a:blip r:embed="rId2"/>
          <a:stretch>
            <a:fillRect/>
          </a:stretch>
        </p:blipFill>
        <p:spPr>
          <a:xfrm>
            <a:off x="5412510" y="640080"/>
            <a:ext cx="5387291" cy="5577840"/>
          </a:xfrm>
          <a:prstGeom prst="rect">
            <a:avLst/>
          </a:prstGeom>
        </p:spPr>
      </p:pic>
      <p:sp>
        <p:nvSpPr>
          <p:cNvPr id="4" name="מציין מיקום של מספר שקופית 3">
            <a:extLst>
              <a:ext uri="{FF2B5EF4-FFF2-40B4-BE49-F238E27FC236}">
                <a16:creationId xmlns:a16="http://schemas.microsoft.com/office/drawing/2014/main" id="{BA06A989-5517-D746-93DC-0E2EB04C8506}"/>
              </a:ext>
            </a:extLst>
          </p:cNvPr>
          <p:cNvSpPr>
            <a:spLocks noGrp="1"/>
          </p:cNvSpPr>
          <p:nvPr>
            <p:ph type="sldNum" sz="quarter" idx="12"/>
          </p:nvPr>
        </p:nvSpPr>
        <p:spPr>
          <a:xfrm>
            <a:off x="8610600" y="6356350"/>
            <a:ext cx="2743200" cy="365125"/>
          </a:xfrm>
        </p:spPr>
        <p:txBody>
          <a:bodyPr>
            <a:normAutofit/>
          </a:bodyPr>
          <a:lstStyle/>
          <a:p>
            <a:pPr>
              <a:spcAft>
                <a:spcPts val="600"/>
              </a:spcAft>
            </a:pPr>
            <a:fld id="{EE290133-BCB1-45BD-8FE2-A7727CE9F97C}" type="slidenum">
              <a:rPr lang="he-IL"/>
              <a:pPr>
                <a:spcAft>
                  <a:spcPts val="600"/>
                </a:spcAft>
              </a:pPr>
              <a:t>39</a:t>
            </a:fld>
            <a:endParaRPr lang="he-IL"/>
          </a:p>
        </p:txBody>
      </p:sp>
    </p:spTree>
    <p:extLst>
      <p:ext uri="{BB962C8B-B14F-4D97-AF65-F5344CB8AC3E}">
        <p14:creationId xmlns:p14="http://schemas.microsoft.com/office/powerpoint/2010/main" val="90752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D4C0923-1759-9617-D44E-AB22732D1C3E}"/>
              </a:ext>
            </a:extLst>
          </p:cNvPr>
          <p:cNvSpPr>
            <a:spLocks noGrp="1"/>
          </p:cNvSpPr>
          <p:nvPr>
            <p:ph type="title"/>
          </p:nvPr>
        </p:nvSpPr>
        <p:spPr>
          <a:xfrm>
            <a:off x="686834" y="1153572"/>
            <a:ext cx="3200400" cy="4461163"/>
          </a:xfrm>
        </p:spPr>
        <p:txBody>
          <a:bodyPr>
            <a:normAutofit/>
          </a:bodyPr>
          <a:lstStyle/>
          <a:p>
            <a:r>
              <a:rPr lang="he-IL">
                <a:solidFill>
                  <a:srgbClr val="FFFFFF"/>
                </a:solidFill>
              </a:rPr>
              <a:t>הוראות: כל תשובה של כן- תוספת נקודה. תשובה של לא- הורדת נקודה.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מציין מיקום תוכן 2">
            <a:extLst>
              <a:ext uri="{FF2B5EF4-FFF2-40B4-BE49-F238E27FC236}">
                <a16:creationId xmlns:a16="http://schemas.microsoft.com/office/drawing/2014/main" id="{D0091EE8-7C81-2E64-CCCE-2849053E6CCD}"/>
              </a:ext>
            </a:extLst>
          </p:cNvPr>
          <p:cNvSpPr>
            <a:spLocks noGrp="1"/>
          </p:cNvSpPr>
          <p:nvPr>
            <p:ph idx="1"/>
          </p:nvPr>
        </p:nvSpPr>
        <p:spPr>
          <a:xfrm>
            <a:off x="4447308" y="591344"/>
            <a:ext cx="6906491" cy="5585619"/>
          </a:xfrm>
        </p:spPr>
        <p:txBody>
          <a:bodyPr anchor="ctr">
            <a:normAutofit/>
          </a:bodyPr>
          <a:lstStyle/>
          <a:p>
            <a:r>
              <a:rPr lang="he-IL" sz="2400" dirty="0"/>
              <a:t>יש לך 2 הורים בבית</a:t>
            </a:r>
          </a:p>
          <a:p>
            <a:r>
              <a:rPr lang="he-IL" sz="2400" dirty="0"/>
              <a:t>נולדת בישראל</a:t>
            </a:r>
          </a:p>
          <a:p>
            <a:r>
              <a:rPr lang="he-IL" sz="2400" dirty="0"/>
              <a:t>יכולת לקבל שיעורים פרטיים אם נזקקת להם</a:t>
            </a:r>
          </a:p>
          <a:p>
            <a:r>
              <a:rPr lang="he-IL" sz="2400" dirty="0"/>
              <a:t>מישהו אחר (לא </a:t>
            </a:r>
            <a:r>
              <a:rPr lang="he-IL" sz="2400" dirty="0" err="1"/>
              <a:t>מילגה</a:t>
            </a:r>
            <a:r>
              <a:rPr lang="he-IL" sz="2400" dirty="0"/>
              <a:t>) משלם לפחות 75% משכר הלימוד שלך</a:t>
            </a:r>
          </a:p>
          <a:p>
            <a:r>
              <a:rPr lang="he-IL" sz="2400" dirty="0"/>
              <a:t>בבית שלך היתה ארוחה בשרית לפחות פעם בשבוע</a:t>
            </a:r>
          </a:p>
          <a:p>
            <a:r>
              <a:rPr lang="he-IL" sz="2400" dirty="0"/>
              <a:t>היה לך אוכל לבית ספר בכל יום</a:t>
            </a:r>
          </a:p>
          <a:p>
            <a:r>
              <a:rPr lang="he-IL" sz="2400" dirty="0"/>
              <a:t>יכולת ללכת לחוג/ים בשנות ילדותך</a:t>
            </a:r>
          </a:p>
          <a:p>
            <a:r>
              <a:rPr lang="he-IL" sz="2400" dirty="0"/>
              <a:t>מישהו אחר שילם/ ישלם את רוב הוצאות החתונה שלך</a:t>
            </a:r>
          </a:p>
          <a:p>
            <a:r>
              <a:rPr lang="he-IL" sz="2400" dirty="0"/>
              <a:t>מישהו אחר השתתף/ישתתף בקניית דירה עבורך</a:t>
            </a:r>
          </a:p>
          <a:p>
            <a:r>
              <a:rPr lang="he-IL" sz="2400" dirty="0"/>
              <a:t>האחים וההורים שלך לא תלויים בפרנסה שלך</a:t>
            </a:r>
          </a:p>
          <a:p>
            <a:r>
              <a:rPr lang="he-IL" sz="2400" dirty="0"/>
              <a:t>יש לך ביטוח בריאות פרטי/ </a:t>
            </a:r>
            <a:r>
              <a:rPr lang="he-IL" sz="2400" dirty="0" err="1"/>
              <a:t>שב"ן</a:t>
            </a:r>
            <a:endParaRPr lang="he-IL" sz="2400" dirty="0"/>
          </a:p>
        </p:txBody>
      </p:sp>
      <p:sp>
        <p:nvSpPr>
          <p:cNvPr id="4" name="מציין מיקום של מספר שקופית 3">
            <a:extLst>
              <a:ext uri="{FF2B5EF4-FFF2-40B4-BE49-F238E27FC236}">
                <a16:creationId xmlns:a16="http://schemas.microsoft.com/office/drawing/2014/main" id="{E1ADD49C-56E8-3CA6-AF07-7BB50799CA85}"/>
              </a:ext>
            </a:extLst>
          </p:cNvPr>
          <p:cNvSpPr>
            <a:spLocks noGrp="1"/>
          </p:cNvSpPr>
          <p:nvPr>
            <p:ph type="sldNum" sz="quarter" idx="12"/>
          </p:nvPr>
        </p:nvSpPr>
        <p:spPr>
          <a:xfrm>
            <a:off x="9541564" y="6356350"/>
            <a:ext cx="1812235" cy="365125"/>
          </a:xfrm>
        </p:spPr>
        <p:txBody>
          <a:bodyPr>
            <a:normAutofit/>
          </a:bodyPr>
          <a:lstStyle/>
          <a:p>
            <a:pPr>
              <a:spcAft>
                <a:spcPts val="600"/>
              </a:spcAft>
            </a:pPr>
            <a:fld id="{EE290133-BCB1-45BD-8FE2-A7727CE9F97C}" type="slidenum">
              <a:rPr lang="he-IL" smtClean="0"/>
              <a:pPr>
                <a:spcAft>
                  <a:spcPts val="600"/>
                </a:spcAft>
              </a:pPr>
              <a:t>4</a:t>
            </a:fld>
            <a:endParaRPr lang="he-IL"/>
          </a:p>
        </p:txBody>
      </p:sp>
    </p:spTree>
    <p:extLst>
      <p:ext uri="{BB962C8B-B14F-4D97-AF65-F5344CB8AC3E}">
        <p14:creationId xmlns:p14="http://schemas.microsoft.com/office/powerpoint/2010/main" val="372152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31198D-5598-84D6-5445-34DC8971420D}"/>
              </a:ext>
            </a:extLst>
          </p:cNvPr>
          <p:cNvSpPr>
            <a:spLocks noGrp="1"/>
          </p:cNvSpPr>
          <p:nvPr>
            <p:ph type="title"/>
          </p:nvPr>
        </p:nvSpPr>
        <p:spPr/>
        <p:txBody>
          <a:bodyPr>
            <a:normAutofit/>
          </a:bodyPr>
          <a:lstStyle/>
          <a:p>
            <a:r>
              <a:rPr lang="he-IL" sz="4000" dirty="0"/>
              <a:t>ביקורים </a:t>
            </a:r>
            <a:r>
              <a:rPr lang="he-IL" sz="4000" dirty="0" err="1"/>
              <a:t>במלר"ד</a:t>
            </a:r>
            <a:r>
              <a:rPr lang="he-IL" sz="4000" dirty="0"/>
              <a:t> יוצאי אתיופיה בהשוואה לשאר האוכלוסיה</a:t>
            </a:r>
          </a:p>
        </p:txBody>
      </p:sp>
      <p:sp>
        <p:nvSpPr>
          <p:cNvPr id="3" name="מציין מיקום תוכן 2">
            <a:extLst>
              <a:ext uri="{FF2B5EF4-FFF2-40B4-BE49-F238E27FC236}">
                <a16:creationId xmlns:a16="http://schemas.microsoft.com/office/drawing/2014/main" id="{2D996072-1FDE-DB4C-CADB-3610D6B6E2EF}"/>
              </a:ext>
            </a:extLst>
          </p:cNvPr>
          <p:cNvSpPr>
            <a:spLocks noGrp="1"/>
          </p:cNvSpPr>
          <p:nvPr>
            <p:ph idx="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55C8AFD-A229-77DE-3FE0-CAE9229B7DDC}"/>
              </a:ext>
            </a:extLst>
          </p:cNvPr>
          <p:cNvSpPr>
            <a:spLocks noGrp="1"/>
          </p:cNvSpPr>
          <p:nvPr>
            <p:ph type="sldNum" sz="quarter" idx="12"/>
          </p:nvPr>
        </p:nvSpPr>
        <p:spPr/>
        <p:txBody>
          <a:bodyPr/>
          <a:lstStyle/>
          <a:p>
            <a:fld id="{EE290133-BCB1-45BD-8FE2-A7727CE9F97C}" type="slidenum">
              <a:rPr lang="he-IL" smtClean="0"/>
              <a:t>40</a:t>
            </a:fld>
            <a:endParaRPr lang="he-IL"/>
          </a:p>
        </p:txBody>
      </p:sp>
      <p:pic>
        <p:nvPicPr>
          <p:cNvPr id="10" name="תמונה 9">
            <a:extLst>
              <a:ext uri="{FF2B5EF4-FFF2-40B4-BE49-F238E27FC236}">
                <a16:creationId xmlns:a16="http://schemas.microsoft.com/office/drawing/2014/main" id="{3FC3B25A-C59C-7894-D290-2BEF14B16F1E}"/>
              </a:ext>
            </a:extLst>
          </p:cNvPr>
          <p:cNvPicPr>
            <a:picLocks noChangeAspect="1"/>
          </p:cNvPicPr>
          <p:nvPr/>
        </p:nvPicPr>
        <p:blipFill>
          <a:blip r:embed="rId2"/>
          <a:stretch>
            <a:fillRect/>
          </a:stretch>
        </p:blipFill>
        <p:spPr>
          <a:xfrm>
            <a:off x="838200" y="1600106"/>
            <a:ext cx="10787743" cy="5423982"/>
          </a:xfrm>
          <a:prstGeom prst="rect">
            <a:avLst/>
          </a:prstGeom>
        </p:spPr>
      </p:pic>
      <p:sp>
        <p:nvSpPr>
          <p:cNvPr id="11" name="לחצן פעולה: עבור לדף הבית 10">
            <a:hlinkClick r:id="rId3" action="ppaction://hlinksldjump" highlightClick="1"/>
            <a:extLst>
              <a:ext uri="{FF2B5EF4-FFF2-40B4-BE49-F238E27FC236}">
                <a16:creationId xmlns:a16="http://schemas.microsoft.com/office/drawing/2014/main" id="{ACC43ED3-8421-A1EF-934F-8E8D0B0D3D7E}"/>
              </a:ext>
            </a:extLst>
          </p:cNvPr>
          <p:cNvSpPr/>
          <p:nvPr/>
        </p:nvSpPr>
        <p:spPr>
          <a:xfrm>
            <a:off x="468085" y="5831931"/>
            <a:ext cx="2299063" cy="660944"/>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75392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1ECCCB-32FC-0782-D4E1-2A03A3F248ED}"/>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9F29934E-6992-3AA5-3F92-9DE0511F344D}"/>
              </a:ext>
            </a:extLst>
          </p:cNvPr>
          <p:cNvPicPr>
            <a:picLocks noGrp="1" noChangeAspect="1"/>
          </p:cNvPicPr>
          <p:nvPr>
            <p:ph idx="1"/>
          </p:nvPr>
        </p:nvPicPr>
        <p:blipFill>
          <a:blip r:embed="rId2"/>
          <a:stretch>
            <a:fillRect/>
          </a:stretch>
        </p:blipFill>
        <p:spPr>
          <a:xfrm>
            <a:off x="0" y="1974112"/>
            <a:ext cx="11011989" cy="2989773"/>
          </a:xfrm>
        </p:spPr>
      </p:pic>
      <p:sp>
        <p:nvSpPr>
          <p:cNvPr id="4" name="מציין מיקום של מספר שקופית 3">
            <a:extLst>
              <a:ext uri="{FF2B5EF4-FFF2-40B4-BE49-F238E27FC236}">
                <a16:creationId xmlns:a16="http://schemas.microsoft.com/office/drawing/2014/main" id="{FF20B295-512B-3EDD-819A-9053E9644F57}"/>
              </a:ext>
            </a:extLst>
          </p:cNvPr>
          <p:cNvSpPr>
            <a:spLocks noGrp="1"/>
          </p:cNvSpPr>
          <p:nvPr>
            <p:ph type="sldNum" sz="quarter" idx="12"/>
          </p:nvPr>
        </p:nvSpPr>
        <p:spPr/>
        <p:txBody>
          <a:bodyPr/>
          <a:lstStyle/>
          <a:p>
            <a:fld id="{EE290133-BCB1-45BD-8FE2-A7727CE9F97C}" type="slidenum">
              <a:rPr lang="he-IL" smtClean="0"/>
              <a:t>41</a:t>
            </a:fld>
            <a:endParaRPr lang="he-IL"/>
          </a:p>
        </p:txBody>
      </p:sp>
      <p:sp>
        <p:nvSpPr>
          <p:cNvPr id="7" name="תיבת טקסט 6">
            <a:extLst>
              <a:ext uri="{FF2B5EF4-FFF2-40B4-BE49-F238E27FC236}">
                <a16:creationId xmlns:a16="http://schemas.microsoft.com/office/drawing/2014/main" id="{B0299F51-E373-CCAB-4CFE-5431940FE647}"/>
              </a:ext>
            </a:extLst>
          </p:cNvPr>
          <p:cNvSpPr txBox="1"/>
          <p:nvPr/>
        </p:nvSpPr>
        <p:spPr>
          <a:xfrm>
            <a:off x="1763486" y="5421086"/>
            <a:ext cx="3213463" cy="369332"/>
          </a:xfrm>
          <a:prstGeom prst="rect">
            <a:avLst/>
          </a:prstGeom>
          <a:noFill/>
        </p:spPr>
        <p:txBody>
          <a:bodyPr wrap="square" rtlCol="1">
            <a:spAutoFit/>
          </a:bodyPr>
          <a:lstStyle/>
          <a:p>
            <a:r>
              <a:rPr lang="he-IL" dirty="0"/>
              <a:t>אי שוויון בבריאות 2018</a:t>
            </a:r>
          </a:p>
        </p:txBody>
      </p:sp>
    </p:spTree>
    <p:extLst>
      <p:ext uri="{BB962C8B-B14F-4D97-AF65-F5344CB8AC3E}">
        <p14:creationId xmlns:p14="http://schemas.microsoft.com/office/powerpoint/2010/main" val="3594957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מציין מיקום של מספר שקופית 3">
            <a:extLst>
              <a:ext uri="{FF2B5EF4-FFF2-40B4-BE49-F238E27FC236}">
                <a16:creationId xmlns:a16="http://schemas.microsoft.com/office/drawing/2014/main" id="{46345999-7A32-060F-25D8-1662F391F96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lgn="r" rtl="0">
              <a:spcAft>
                <a:spcPts val="600"/>
              </a:spcAft>
            </a:pPr>
            <a:fld id="{EE290133-BCB1-45BD-8FE2-A7727CE9F97C}" type="slidenum">
              <a:rPr lang="en-US" smtClean="0"/>
              <a:pPr algn="r" rtl="0">
                <a:spcAft>
                  <a:spcPts val="600"/>
                </a:spcAft>
              </a:pPr>
              <a:t>42</a:t>
            </a:fld>
            <a:endParaRPr lang="en-US"/>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מציין מיקום תוכן 5">
            <a:extLst>
              <a:ext uri="{FF2B5EF4-FFF2-40B4-BE49-F238E27FC236}">
                <a16:creationId xmlns:a16="http://schemas.microsoft.com/office/drawing/2014/main" id="{2654089A-9ED0-EB1E-0D68-86133B611C81}"/>
              </a:ext>
            </a:extLst>
          </p:cNvPr>
          <p:cNvPicPr>
            <a:picLocks noGrp="1" noChangeAspect="1"/>
          </p:cNvPicPr>
          <p:nvPr>
            <p:ph idx="1"/>
          </p:nvPr>
        </p:nvPicPr>
        <p:blipFill>
          <a:blip r:embed="rId2"/>
          <a:stretch>
            <a:fillRect/>
          </a:stretch>
        </p:blipFill>
        <p:spPr>
          <a:xfrm>
            <a:off x="1843279" y="643467"/>
            <a:ext cx="8505441" cy="5571065"/>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לחצן פעולה: עבור לדף הבית 6">
            <a:hlinkClick r:id="rId3" action="ppaction://hlinksldjump" highlightClick="1"/>
            <a:extLst>
              <a:ext uri="{FF2B5EF4-FFF2-40B4-BE49-F238E27FC236}">
                <a16:creationId xmlns:a16="http://schemas.microsoft.com/office/drawing/2014/main" id="{BEBFDD72-7608-120C-906C-DE8BA153E3FF}"/>
              </a:ext>
            </a:extLst>
          </p:cNvPr>
          <p:cNvSpPr/>
          <p:nvPr/>
        </p:nvSpPr>
        <p:spPr>
          <a:xfrm>
            <a:off x="468085" y="5831931"/>
            <a:ext cx="2299063" cy="660944"/>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097310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483B4B-E999-4837-B81B-E5594110BC42}"/>
              </a:ext>
            </a:extLst>
          </p:cNvPr>
          <p:cNvSpPr>
            <a:spLocks noGrp="1"/>
          </p:cNvSpPr>
          <p:nvPr>
            <p:ph type="title"/>
          </p:nvPr>
        </p:nvSpPr>
        <p:spPr/>
        <p:txBody>
          <a:bodyPr/>
          <a:lstStyle/>
          <a:p>
            <a:r>
              <a:rPr lang="he-IL" dirty="0"/>
              <a:t>תוחלת החיים במדינות </a:t>
            </a:r>
            <a:r>
              <a:rPr lang="en-US" dirty="0"/>
              <a:t>OECD</a:t>
            </a:r>
            <a:r>
              <a:rPr lang="he-IL" dirty="0"/>
              <a:t> לפי השכלה</a:t>
            </a:r>
          </a:p>
        </p:txBody>
      </p:sp>
      <p:sp>
        <p:nvSpPr>
          <p:cNvPr id="3" name="מציין מיקום תוכן 2">
            <a:extLst>
              <a:ext uri="{FF2B5EF4-FFF2-40B4-BE49-F238E27FC236}">
                <a16:creationId xmlns:a16="http://schemas.microsoft.com/office/drawing/2014/main" id="{38CDFDE2-34A7-47B1-97B4-0D8C8852643A}"/>
              </a:ext>
            </a:extLst>
          </p:cNvPr>
          <p:cNvSpPr>
            <a:spLocks noGrp="1"/>
          </p:cNvSpPr>
          <p:nvPr>
            <p:ph idx="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9971EEFC-33EF-4AFF-87AC-E561D08DCA78}"/>
              </a:ext>
            </a:extLst>
          </p:cNvPr>
          <p:cNvSpPr>
            <a:spLocks noGrp="1"/>
          </p:cNvSpPr>
          <p:nvPr>
            <p:ph type="sldNum" sz="quarter" idx="12"/>
          </p:nvPr>
        </p:nvSpPr>
        <p:spPr/>
        <p:txBody>
          <a:bodyPr/>
          <a:lstStyle/>
          <a:p>
            <a:fld id="{EE290133-BCB1-45BD-8FE2-A7727CE9F97C}" type="slidenum">
              <a:rPr lang="he-IL" smtClean="0"/>
              <a:t>43</a:t>
            </a:fld>
            <a:endParaRPr lang="he-IL"/>
          </a:p>
        </p:txBody>
      </p:sp>
      <p:pic>
        <p:nvPicPr>
          <p:cNvPr id="6" name="תמונה 5">
            <a:extLst>
              <a:ext uri="{FF2B5EF4-FFF2-40B4-BE49-F238E27FC236}">
                <a16:creationId xmlns:a16="http://schemas.microsoft.com/office/drawing/2014/main" id="{6FB92767-B337-401F-AAEE-0BAFB98040DA}"/>
              </a:ext>
            </a:extLst>
          </p:cNvPr>
          <p:cNvPicPr>
            <a:picLocks noChangeAspect="1"/>
          </p:cNvPicPr>
          <p:nvPr/>
        </p:nvPicPr>
        <p:blipFill>
          <a:blip r:embed="rId2"/>
          <a:stretch>
            <a:fillRect/>
          </a:stretch>
        </p:blipFill>
        <p:spPr>
          <a:xfrm>
            <a:off x="249382" y="1236062"/>
            <a:ext cx="11104418" cy="4926341"/>
          </a:xfrm>
          <a:prstGeom prst="rect">
            <a:avLst/>
          </a:prstGeom>
        </p:spPr>
      </p:pic>
      <p:sp>
        <p:nvSpPr>
          <p:cNvPr id="5" name="לחצן פעולה: עבור לדף הבית 4">
            <a:hlinkClick r:id="rId3" action="ppaction://hlinksldjump" highlightClick="1"/>
            <a:extLst>
              <a:ext uri="{FF2B5EF4-FFF2-40B4-BE49-F238E27FC236}">
                <a16:creationId xmlns:a16="http://schemas.microsoft.com/office/drawing/2014/main" id="{EB56F1DF-CD84-E404-EF09-4B4FA2C0CADE}"/>
              </a:ext>
            </a:extLst>
          </p:cNvPr>
          <p:cNvSpPr/>
          <p:nvPr/>
        </p:nvSpPr>
        <p:spPr>
          <a:xfrm>
            <a:off x="468085" y="5831931"/>
            <a:ext cx="2299063" cy="660944"/>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50541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B3F4F4-A4D8-1DA5-93CB-F30771ECE370}"/>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3F869FFE-A212-034C-CE3C-581393CE7BC4}"/>
              </a:ext>
            </a:extLst>
          </p:cNvPr>
          <p:cNvPicPr>
            <a:picLocks noGrp="1" noChangeAspect="1"/>
          </p:cNvPicPr>
          <p:nvPr>
            <p:ph idx="1"/>
          </p:nvPr>
        </p:nvPicPr>
        <p:blipFill>
          <a:blip r:embed="rId2"/>
          <a:stretch>
            <a:fillRect/>
          </a:stretch>
        </p:blipFill>
        <p:spPr>
          <a:xfrm>
            <a:off x="529389" y="-74430"/>
            <a:ext cx="11855115" cy="6795905"/>
          </a:xfrm>
        </p:spPr>
      </p:pic>
      <p:sp>
        <p:nvSpPr>
          <p:cNvPr id="4" name="מציין מיקום של מספר שקופית 3">
            <a:extLst>
              <a:ext uri="{FF2B5EF4-FFF2-40B4-BE49-F238E27FC236}">
                <a16:creationId xmlns:a16="http://schemas.microsoft.com/office/drawing/2014/main" id="{1F9766F5-C802-3EB0-2D05-0A6D681D5128}"/>
              </a:ext>
            </a:extLst>
          </p:cNvPr>
          <p:cNvSpPr>
            <a:spLocks noGrp="1"/>
          </p:cNvSpPr>
          <p:nvPr>
            <p:ph type="sldNum" sz="quarter" idx="12"/>
          </p:nvPr>
        </p:nvSpPr>
        <p:spPr/>
        <p:txBody>
          <a:bodyPr/>
          <a:lstStyle/>
          <a:p>
            <a:fld id="{EE290133-BCB1-45BD-8FE2-A7727CE9F97C}" type="slidenum">
              <a:rPr lang="he-IL" smtClean="0"/>
              <a:t>44</a:t>
            </a:fld>
            <a:endParaRPr lang="he-IL"/>
          </a:p>
        </p:txBody>
      </p:sp>
      <p:sp>
        <p:nvSpPr>
          <p:cNvPr id="7" name="לחצן פעולה: עבור לדף הבית 6">
            <a:hlinkClick r:id="rId3" action="ppaction://hlinksldjump" highlightClick="1"/>
            <a:extLst>
              <a:ext uri="{FF2B5EF4-FFF2-40B4-BE49-F238E27FC236}">
                <a16:creationId xmlns:a16="http://schemas.microsoft.com/office/drawing/2014/main" id="{B7915E82-92F5-DFC6-9D15-066C34F0B45C}"/>
              </a:ext>
            </a:extLst>
          </p:cNvPr>
          <p:cNvSpPr/>
          <p:nvPr/>
        </p:nvSpPr>
        <p:spPr>
          <a:xfrm>
            <a:off x="529389" y="5945521"/>
            <a:ext cx="930442" cy="593391"/>
          </a:xfrm>
          <a:prstGeom prst="actionButtonHom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57281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CE2EDE06-3CE6-4753-B364-6AAC93B372D1}"/>
              </a:ext>
            </a:extLst>
          </p:cNvPr>
          <p:cNvSpPr>
            <a:spLocks noGrp="1"/>
          </p:cNvSpPr>
          <p:nvPr>
            <p:ph idx="1"/>
          </p:nvPr>
        </p:nvSpPr>
        <p:spPr>
          <a:xfrm>
            <a:off x="838200" y="349059"/>
            <a:ext cx="10515600" cy="4351338"/>
          </a:xfrm>
        </p:spPr>
        <p:txBody>
          <a:bodyPr>
            <a:normAutofit/>
          </a:bodyPr>
          <a:lstStyle/>
          <a:p>
            <a:r>
              <a:rPr lang="he-IL" sz="3000" dirty="0"/>
              <a:t>שוויוניות בבריאות</a:t>
            </a:r>
            <a:r>
              <a:rPr lang="en-US" sz="3000" dirty="0"/>
              <a:t> </a:t>
            </a:r>
            <a:r>
              <a:rPr lang="he-IL" sz="3000" dirty="0"/>
              <a:t>(</a:t>
            </a:r>
            <a:r>
              <a:rPr lang="en-US" sz="3000" dirty="0"/>
              <a:t>health in Equity</a:t>
            </a:r>
            <a:r>
              <a:rPr lang="he-IL" sz="3000" dirty="0"/>
              <a:t>) מבטיחה שלכל אדם ואדם תינתן הזדמנות שווה לממש את מלוא פוטנציאל הבריאות שלו</a:t>
            </a:r>
            <a:r>
              <a:rPr lang="en-US" sz="3000" dirty="0"/>
              <a:t> </a:t>
            </a:r>
            <a:r>
              <a:rPr lang="he-IL" sz="3000" dirty="0"/>
              <a:t> (</a:t>
            </a:r>
            <a:r>
              <a:rPr lang="en-US" sz="3000" dirty="0"/>
              <a:t>WHO, 2016</a:t>
            </a:r>
            <a:r>
              <a:rPr lang="he-IL" sz="3000" dirty="0"/>
              <a:t>)</a:t>
            </a:r>
          </a:p>
          <a:p>
            <a:pPr marL="0" indent="0">
              <a:buNone/>
            </a:pPr>
            <a:endParaRPr lang="he-IL" sz="3000" dirty="0"/>
          </a:p>
        </p:txBody>
      </p:sp>
      <p:sp>
        <p:nvSpPr>
          <p:cNvPr id="4" name="TextBox 3">
            <a:extLst>
              <a:ext uri="{FF2B5EF4-FFF2-40B4-BE49-F238E27FC236}">
                <a16:creationId xmlns:a16="http://schemas.microsoft.com/office/drawing/2014/main" id="{2407F0F3-7459-4006-BD32-6A7D5611B3EF}"/>
              </a:ext>
            </a:extLst>
          </p:cNvPr>
          <p:cNvSpPr txBox="1"/>
          <p:nvPr/>
        </p:nvSpPr>
        <p:spPr>
          <a:xfrm>
            <a:off x="8055980" y="5225731"/>
            <a:ext cx="3668210" cy="1200329"/>
          </a:xfrm>
          <a:prstGeom prst="rect">
            <a:avLst/>
          </a:prstGeom>
          <a:noFill/>
        </p:spPr>
        <p:txBody>
          <a:bodyPr wrap="square" rtlCol="1">
            <a:spAutoFit/>
          </a:bodyPr>
          <a:lstStyle/>
          <a:p>
            <a:r>
              <a:rPr lang="he-IL" dirty="0"/>
              <a:t>מתוך: שוויון בבריאות בכל מדיניות - </a:t>
            </a:r>
            <a:r>
              <a:rPr lang="he-IL" dirty="0" err="1"/>
              <a:t>שב”מ</a:t>
            </a:r>
            <a:r>
              <a:rPr lang="he-IL" dirty="0"/>
              <a:t> - </a:t>
            </a:r>
            <a:r>
              <a:rPr lang="en-US" dirty="0"/>
              <a:t>policies all in equity Health HEIAP </a:t>
            </a:r>
            <a:r>
              <a:rPr lang="he-IL" dirty="0"/>
              <a:t> חוברת הדרכה לתכנון והערכת מדיניות בריאות מכוונת שוויון 2017</a:t>
            </a:r>
          </a:p>
        </p:txBody>
      </p:sp>
      <p:pic>
        <p:nvPicPr>
          <p:cNvPr id="7" name="תמונה 6">
            <a:extLst>
              <a:ext uri="{FF2B5EF4-FFF2-40B4-BE49-F238E27FC236}">
                <a16:creationId xmlns:a16="http://schemas.microsoft.com/office/drawing/2014/main" id="{9F5CD4F1-285A-40C5-AA6B-E511663916E4}"/>
              </a:ext>
            </a:extLst>
          </p:cNvPr>
          <p:cNvPicPr>
            <a:picLocks noChangeAspect="1"/>
          </p:cNvPicPr>
          <p:nvPr/>
        </p:nvPicPr>
        <p:blipFill>
          <a:blip r:embed="rId2"/>
          <a:stretch>
            <a:fillRect/>
          </a:stretch>
        </p:blipFill>
        <p:spPr>
          <a:xfrm>
            <a:off x="1609424" y="3297234"/>
            <a:ext cx="3969574" cy="2528661"/>
          </a:xfrm>
          <a:prstGeom prst="rect">
            <a:avLst/>
          </a:prstGeom>
        </p:spPr>
      </p:pic>
      <p:sp>
        <p:nvSpPr>
          <p:cNvPr id="2" name="מציין מיקום של מספר שקופית 1">
            <a:extLst>
              <a:ext uri="{FF2B5EF4-FFF2-40B4-BE49-F238E27FC236}">
                <a16:creationId xmlns:a16="http://schemas.microsoft.com/office/drawing/2014/main" id="{60FA0DF8-1258-4FB2-B2F1-CFA1C9D892EA}"/>
              </a:ext>
            </a:extLst>
          </p:cNvPr>
          <p:cNvSpPr>
            <a:spLocks noGrp="1"/>
          </p:cNvSpPr>
          <p:nvPr>
            <p:ph type="sldNum" sz="quarter" idx="12"/>
          </p:nvPr>
        </p:nvSpPr>
        <p:spPr/>
        <p:txBody>
          <a:bodyPr/>
          <a:lstStyle/>
          <a:p>
            <a:fld id="{EE290133-BCB1-45BD-8FE2-A7727CE9F97C}" type="slidenum">
              <a:rPr lang="he-IL" smtClean="0"/>
              <a:t>5</a:t>
            </a:fld>
            <a:endParaRPr lang="he-IL"/>
          </a:p>
        </p:txBody>
      </p:sp>
    </p:spTree>
    <p:extLst>
      <p:ext uri="{BB962C8B-B14F-4D97-AF65-F5344CB8AC3E}">
        <p14:creationId xmlns:p14="http://schemas.microsoft.com/office/powerpoint/2010/main" val="252246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DCDD73D-C6A3-4995-A2FE-C1B5C72EA828}"/>
              </a:ext>
            </a:extLst>
          </p:cNvPr>
          <p:cNvSpPr>
            <a:spLocks noGrp="1"/>
          </p:cNvSpPr>
          <p:nvPr>
            <p:ph idx="1"/>
          </p:nvPr>
        </p:nvSpPr>
        <p:spPr>
          <a:xfrm>
            <a:off x="8102278" y="484401"/>
            <a:ext cx="3494590" cy="5014504"/>
          </a:xfrm>
        </p:spPr>
        <p:txBody>
          <a:bodyPr>
            <a:normAutofit fontScale="85000" lnSpcReduction="10000"/>
          </a:bodyPr>
          <a:lstStyle/>
          <a:p>
            <a:pPr marL="0" indent="0">
              <a:buNone/>
            </a:pPr>
            <a:r>
              <a:rPr lang="he-IL" b="1" i="0" dirty="0">
                <a:solidFill>
                  <a:srgbClr val="202122"/>
                </a:solidFill>
                <a:effectLst/>
                <a:latin typeface="Arial" panose="020B0604020202020204" pitchFamily="34" charset="0"/>
              </a:rPr>
              <a:t>אי שוויון בריאותי</a:t>
            </a:r>
            <a:r>
              <a:rPr lang="he-IL"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Health inequalities</a:t>
            </a:r>
            <a:r>
              <a:rPr lang="he-IL" b="0"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a:t>
            </a:r>
            <a:endParaRPr lang="he-IL" b="0" i="0" dirty="0">
              <a:solidFill>
                <a:srgbClr val="202122"/>
              </a:solidFill>
              <a:effectLst/>
              <a:latin typeface="Arial" panose="020B0604020202020204" pitchFamily="34" charset="0"/>
            </a:endParaRPr>
          </a:p>
          <a:p>
            <a:pPr marL="0" indent="0">
              <a:buNone/>
            </a:pPr>
            <a:r>
              <a:rPr lang="he-IL" dirty="0"/>
              <a:t>הבדלים בין אנשים בחשיפה לסיכונים בריאותיים, ברמת הפגיעות של בריאותם, בתוצאי הבריאות ובהשלכות חברתיות-כלכליות של תוצאים אלו. </a:t>
            </a:r>
            <a:endParaRPr lang="he-IL" b="0" i="0" dirty="0">
              <a:solidFill>
                <a:srgbClr val="202122"/>
              </a:solidFill>
              <a:effectLst/>
              <a:latin typeface="Arial" panose="020B0604020202020204" pitchFamily="34" charset="0"/>
            </a:endParaRPr>
          </a:p>
          <a:p>
            <a:pPr marL="0" indent="0">
              <a:buNone/>
            </a:pPr>
            <a:r>
              <a:rPr lang="he-IL" sz="2800" b="1" dirty="0"/>
              <a:t>אי-שוויון בשרותי בריאות</a:t>
            </a:r>
            <a:r>
              <a:rPr lang="he-IL" b="1" dirty="0"/>
              <a:t>:  </a:t>
            </a:r>
          </a:p>
          <a:p>
            <a:pPr marL="0" indent="0">
              <a:buNone/>
            </a:pPr>
            <a:r>
              <a:rPr lang="he-IL" b="0" i="0" dirty="0">
                <a:solidFill>
                  <a:srgbClr val="202122"/>
                </a:solidFill>
                <a:effectLst/>
                <a:latin typeface="Arial" panose="020B0604020202020204" pitchFamily="34" charset="0"/>
              </a:rPr>
              <a:t>הבדלים בגורמים המשפיעים על בריאות בין קבוצות שונות באוכלוסייה(היקף, זמינות ונגישות שרותי הבריאות)</a:t>
            </a:r>
          </a:p>
          <a:p>
            <a:pPr marL="0" indent="0">
              <a:buNone/>
            </a:pPr>
            <a:endParaRPr lang="he-IL" dirty="0"/>
          </a:p>
        </p:txBody>
      </p:sp>
      <p:pic>
        <p:nvPicPr>
          <p:cNvPr id="4" name="תמונה 3">
            <a:extLst>
              <a:ext uri="{FF2B5EF4-FFF2-40B4-BE49-F238E27FC236}">
                <a16:creationId xmlns:a16="http://schemas.microsoft.com/office/drawing/2014/main" id="{EE16CC59-1783-4023-8EC4-53DA30E1B58B}"/>
              </a:ext>
            </a:extLst>
          </p:cNvPr>
          <p:cNvPicPr>
            <a:picLocks noChangeAspect="1"/>
          </p:cNvPicPr>
          <p:nvPr/>
        </p:nvPicPr>
        <p:blipFill>
          <a:blip r:embed="rId3"/>
          <a:stretch>
            <a:fillRect/>
          </a:stretch>
        </p:blipFill>
        <p:spPr>
          <a:xfrm>
            <a:off x="286421" y="1205066"/>
            <a:ext cx="6797285" cy="4809263"/>
          </a:xfrm>
          <a:prstGeom prst="rect">
            <a:avLst/>
          </a:prstGeom>
        </p:spPr>
      </p:pic>
      <p:sp>
        <p:nvSpPr>
          <p:cNvPr id="2" name="מציין מיקום של מספר שקופית 1">
            <a:extLst>
              <a:ext uri="{FF2B5EF4-FFF2-40B4-BE49-F238E27FC236}">
                <a16:creationId xmlns:a16="http://schemas.microsoft.com/office/drawing/2014/main" id="{A3D428E0-3DA4-497E-AB1F-82A73E8B4FA6}"/>
              </a:ext>
            </a:extLst>
          </p:cNvPr>
          <p:cNvSpPr>
            <a:spLocks noGrp="1"/>
          </p:cNvSpPr>
          <p:nvPr>
            <p:ph type="sldNum" sz="quarter" idx="12"/>
          </p:nvPr>
        </p:nvSpPr>
        <p:spPr>
          <a:xfrm>
            <a:off x="838200" y="6099858"/>
            <a:ext cx="2743200" cy="621617"/>
          </a:xfrm>
        </p:spPr>
        <p:txBody>
          <a:bodyPr/>
          <a:lstStyle/>
          <a:p>
            <a:fld id="{EE290133-BCB1-45BD-8FE2-A7727CE9F97C}" type="slidenum">
              <a:rPr lang="he-IL" sz="1800" b="1" smtClean="0"/>
              <a:t>6</a:t>
            </a:fld>
            <a:endParaRPr lang="he-IL" sz="2800" b="1" dirty="0"/>
          </a:p>
        </p:txBody>
      </p:sp>
    </p:spTree>
    <p:extLst>
      <p:ext uri="{BB962C8B-B14F-4D97-AF65-F5344CB8AC3E}">
        <p14:creationId xmlns:p14="http://schemas.microsoft.com/office/powerpoint/2010/main" val="222297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כותרת 5">
            <a:extLst>
              <a:ext uri="{FF2B5EF4-FFF2-40B4-BE49-F238E27FC236}">
                <a16:creationId xmlns:a16="http://schemas.microsoft.com/office/drawing/2014/main" id="{61281690-3CC3-4D9F-B75D-91A749FDA733}"/>
              </a:ext>
            </a:extLst>
          </p:cNvPr>
          <p:cNvSpPr>
            <a:spLocks noGrp="1"/>
          </p:cNvSpPr>
          <p:nvPr>
            <p:ph type="title"/>
          </p:nvPr>
        </p:nvSpPr>
        <p:spPr>
          <a:xfrm>
            <a:off x="841248" y="548640"/>
            <a:ext cx="3600860" cy="5431536"/>
          </a:xfrm>
        </p:spPr>
        <p:txBody>
          <a:bodyPr>
            <a:normAutofit/>
          </a:bodyPr>
          <a:lstStyle/>
          <a:p>
            <a:r>
              <a:rPr lang="he-IL" sz="5400"/>
              <a:t>איך אי השוויון יתבטא בישראל?</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48F179D-9863-4CBE-A2EC-6BD38DDFE347}"/>
              </a:ext>
            </a:extLst>
          </p:cNvPr>
          <p:cNvSpPr>
            <a:spLocks noGrp="1"/>
          </p:cNvSpPr>
          <p:nvPr>
            <p:ph idx="1"/>
          </p:nvPr>
        </p:nvSpPr>
        <p:spPr>
          <a:xfrm>
            <a:off x="5126418" y="552091"/>
            <a:ext cx="6224335" cy="5431536"/>
          </a:xfrm>
        </p:spPr>
        <p:txBody>
          <a:bodyPr anchor="ctr">
            <a:normAutofit/>
          </a:bodyPr>
          <a:lstStyle/>
          <a:p>
            <a:r>
              <a:rPr lang="he-IL" sz="2200" b="1"/>
              <a:t>אלו אוכלוסיות בישראל הן הכי בריאות?</a:t>
            </a:r>
          </a:p>
          <a:p>
            <a:r>
              <a:rPr lang="he-IL" sz="2200" b="1"/>
              <a:t>אלו יהיו יותר חולות?</a:t>
            </a:r>
          </a:p>
          <a:p>
            <a:r>
              <a:rPr lang="he-IL" sz="2200" b="1"/>
              <a:t>אלו עם יותר נכות?</a:t>
            </a:r>
          </a:p>
          <a:p>
            <a:r>
              <a:rPr lang="he-IL" sz="2200" b="1"/>
              <a:t>אלו הן בעלות תוחלת חיים ארוכה יותר?</a:t>
            </a:r>
          </a:p>
        </p:txBody>
      </p:sp>
      <p:sp>
        <p:nvSpPr>
          <p:cNvPr id="4" name="מציין מיקום של מספר שקופית 3">
            <a:extLst>
              <a:ext uri="{FF2B5EF4-FFF2-40B4-BE49-F238E27FC236}">
                <a16:creationId xmlns:a16="http://schemas.microsoft.com/office/drawing/2014/main" id="{4869D3B1-93E9-4B9B-9A2C-D250FDBFF732}"/>
              </a:ext>
            </a:extLst>
          </p:cNvPr>
          <p:cNvSpPr>
            <a:spLocks noGrp="1"/>
          </p:cNvSpPr>
          <p:nvPr>
            <p:ph type="sldNum" sz="quarter" idx="12"/>
          </p:nvPr>
        </p:nvSpPr>
        <p:spPr>
          <a:xfrm>
            <a:off x="8610600" y="6356350"/>
            <a:ext cx="2743200" cy="365125"/>
          </a:xfrm>
        </p:spPr>
        <p:txBody>
          <a:bodyPr>
            <a:normAutofit/>
          </a:bodyPr>
          <a:lstStyle/>
          <a:p>
            <a:pPr>
              <a:spcAft>
                <a:spcPts val="600"/>
              </a:spcAft>
            </a:pPr>
            <a:fld id="{EE290133-BCB1-45BD-8FE2-A7727CE9F97C}" type="slidenum">
              <a:rPr lang="he-IL" smtClean="0"/>
              <a:pPr>
                <a:spcAft>
                  <a:spcPts val="600"/>
                </a:spcAft>
              </a:pPr>
              <a:t>7</a:t>
            </a:fld>
            <a:endParaRPr lang="he-IL"/>
          </a:p>
        </p:txBody>
      </p:sp>
    </p:spTree>
    <p:extLst>
      <p:ext uri="{BB962C8B-B14F-4D97-AF65-F5344CB8AC3E}">
        <p14:creationId xmlns:p14="http://schemas.microsoft.com/office/powerpoint/2010/main" val="9001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B7E1C6-EA46-4200-AB2C-5C2BA0EE7DDE}"/>
              </a:ext>
            </a:extLst>
          </p:cNvPr>
          <p:cNvSpPr>
            <a:spLocks noGrp="1"/>
          </p:cNvSpPr>
          <p:nvPr>
            <p:ph type="title"/>
          </p:nvPr>
        </p:nvSpPr>
        <p:spPr/>
        <p:txBody>
          <a:bodyPr/>
          <a:lstStyle/>
          <a:p>
            <a:endParaRPr lang="he-IL" dirty="0"/>
          </a:p>
        </p:txBody>
      </p:sp>
      <p:pic>
        <p:nvPicPr>
          <p:cNvPr id="4" name="מציין מיקום תוכן 3">
            <a:extLst>
              <a:ext uri="{FF2B5EF4-FFF2-40B4-BE49-F238E27FC236}">
                <a16:creationId xmlns:a16="http://schemas.microsoft.com/office/drawing/2014/main" id="{037E19EC-BA9C-46CC-A591-11033A8AE772}"/>
              </a:ext>
            </a:extLst>
          </p:cNvPr>
          <p:cNvPicPr>
            <a:picLocks noGrp="1" noChangeAspect="1"/>
          </p:cNvPicPr>
          <p:nvPr>
            <p:ph idx="1"/>
          </p:nvPr>
        </p:nvPicPr>
        <p:blipFill>
          <a:blip r:embed="rId3"/>
          <a:stretch>
            <a:fillRect/>
          </a:stretch>
        </p:blipFill>
        <p:spPr>
          <a:xfrm>
            <a:off x="237619" y="231494"/>
            <a:ext cx="11499776" cy="6018835"/>
          </a:xfrm>
          <a:prstGeom prst="rect">
            <a:avLst/>
          </a:prstGeom>
        </p:spPr>
      </p:pic>
      <p:sp>
        <p:nvSpPr>
          <p:cNvPr id="3" name="מציין מיקום של מספר שקופית 2">
            <a:extLst>
              <a:ext uri="{FF2B5EF4-FFF2-40B4-BE49-F238E27FC236}">
                <a16:creationId xmlns:a16="http://schemas.microsoft.com/office/drawing/2014/main" id="{C6D2BE74-624A-42E3-AA41-F1646FDFFF77}"/>
              </a:ext>
            </a:extLst>
          </p:cNvPr>
          <p:cNvSpPr>
            <a:spLocks noGrp="1"/>
          </p:cNvSpPr>
          <p:nvPr>
            <p:ph type="sldNum" sz="quarter" idx="12"/>
          </p:nvPr>
        </p:nvSpPr>
        <p:spPr/>
        <p:txBody>
          <a:bodyPr/>
          <a:lstStyle/>
          <a:p>
            <a:fld id="{EE290133-BCB1-45BD-8FE2-A7727CE9F97C}" type="slidenum">
              <a:rPr lang="he-IL" smtClean="0"/>
              <a:t>8</a:t>
            </a:fld>
            <a:endParaRPr lang="he-IL"/>
          </a:p>
        </p:txBody>
      </p:sp>
    </p:spTree>
    <p:extLst>
      <p:ext uri="{BB962C8B-B14F-4D97-AF65-F5344CB8AC3E}">
        <p14:creationId xmlns:p14="http://schemas.microsoft.com/office/powerpoint/2010/main" val="177920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6005CAF-6795-3FE1-DDFF-AB0E1E7433CD}"/>
              </a:ext>
            </a:extLst>
          </p:cNvPr>
          <p:cNvSpPr>
            <a:spLocks noGrp="1"/>
          </p:cNvSpPr>
          <p:nvPr>
            <p:ph type="title"/>
          </p:nvPr>
        </p:nvSpPr>
        <p:spPr>
          <a:xfrm>
            <a:off x="638882" y="639193"/>
            <a:ext cx="2613769" cy="3573516"/>
          </a:xfrm>
        </p:spPr>
        <p:txBody>
          <a:bodyPr vert="horz" lIns="91440" tIns="45720" rIns="91440" bIns="45720" rtlCol="0" anchor="b">
            <a:noAutofit/>
          </a:bodyPr>
          <a:lstStyle/>
          <a:p>
            <a:pPr algn="ctr"/>
            <a:r>
              <a:rPr lang="en-US" sz="5400" kern="1200" dirty="0">
                <a:solidFill>
                  <a:schemeClr val="tx1"/>
                </a:solidFill>
                <a:latin typeface="+mj-lt"/>
                <a:ea typeface="+mj-ea"/>
                <a:cs typeface="+mj-cs"/>
              </a:rPr>
              <a:t>מה </a:t>
            </a:r>
            <a:r>
              <a:rPr lang="en-US" sz="5400" kern="1200" dirty="0" err="1">
                <a:solidFill>
                  <a:schemeClr val="tx1"/>
                </a:solidFill>
                <a:latin typeface="+mj-lt"/>
                <a:ea typeface="+mj-ea"/>
                <a:cs typeface="+mj-cs"/>
              </a:rPr>
              <a:t>משפיע</a:t>
            </a:r>
            <a:r>
              <a:rPr lang="en-US" sz="5400" kern="1200" dirty="0">
                <a:solidFill>
                  <a:schemeClr val="tx1"/>
                </a:solidFill>
                <a:latin typeface="+mj-lt"/>
                <a:ea typeface="+mj-ea"/>
                <a:cs typeface="+mj-cs"/>
              </a:rPr>
              <a:t> על </a:t>
            </a:r>
            <a:r>
              <a:rPr lang="en-US" sz="5400" kern="1200" dirty="0" err="1">
                <a:solidFill>
                  <a:schemeClr val="tx1"/>
                </a:solidFill>
                <a:latin typeface="+mj-lt"/>
                <a:ea typeface="+mj-ea"/>
                <a:cs typeface="+mj-cs"/>
              </a:rPr>
              <a:t>הבריאות</a:t>
            </a:r>
            <a:r>
              <a:rPr lang="en-US" sz="5400" kern="1200" dirty="0">
                <a:solidFill>
                  <a:schemeClr val="tx1"/>
                </a:solidFill>
                <a:latin typeface="+mj-lt"/>
                <a:ea typeface="+mj-ea"/>
                <a:cs typeface="+mj-cs"/>
              </a:rPr>
              <a:t>?</a:t>
            </a:r>
          </a:p>
        </p:txBody>
      </p:sp>
      <p:sp>
        <p:nvSpPr>
          <p:cNvPr id="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מציין מיקום תוכן 5">
            <a:extLst>
              <a:ext uri="{FF2B5EF4-FFF2-40B4-BE49-F238E27FC236}">
                <a16:creationId xmlns:a16="http://schemas.microsoft.com/office/drawing/2014/main" id="{027ECAB8-ECF8-3B71-E929-36A17A6A0E6D}"/>
              </a:ext>
            </a:extLst>
          </p:cNvPr>
          <p:cNvPicPr>
            <a:picLocks noGrp="1" noChangeAspect="1"/>
          </p:cNvPicPr>
          <p:nvPr>
            <p:ph idx="1"/>
          </p:nvPr>
        </p:nvPicPr>
        <p:blipFill>
          <a:blip r:embed="rId3"/>
          <a:stretch>
            <a:fillRect/>
          </a:stretch>
        </p:blipFill>
        <p:spPr>
          <a:xfrm>
            <a:off x="3344091" y="467651"/>
            <a:ext cx="8524821" cy="6125629"/>
          </a:xfrm>
          <a:prstGeom prst="rect">
            <a:avLst/>
          </a:prstGeom>
        </p:spPr>
      </p:pic>
      <p:sp>
        <p:nvSpPr>
          <p:cNvPr id="4" name="מציין מיקום של מספר שקופית 3">
            <a:extLst>
              <a:ext uri="{FF2B5EF4-FFF2-40B4-BE49-F238E27FC236}">
                <a16:creationId xmlns:a16="http://schemas.microsoft.com/office/drawing/2014/main" id="{F379CB9C-53F5-B789-1B72-97E0D6347C5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rtl="0">
              <a:spcAft>
                <a:spcPts val="600"/>
              </a:spcAft>
            </a:pPr>
            <a:fld id="{EE290133-BCB1-45BD-8FE2-A7727CE9F97C}" type="slidenum">
              <a:rPr lang="en-US" smtClean="0"/>
              <a:pPr algn="r" rtl="0">
                <a:spcAft>
                  <a:spcPts val="600"/>
                </a:spcAft>
              </a:pPr>
              <a:t>9</a:t>
            </a:fld>
            <a:endParaRPr lang="en-US"/>
          </a:p>
        </p:txBody>
      </p:sp>
    </p:spTree>
    <p:extLst>
      <p:ext uri="{BB962C8B-B14F-4D97-AF65-F5344CB8AC3E}">
        <p14:creationId xmlns:p14="http://schemas.microsoft.com/office/powerpoint/2010/main" val="308746385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C00000"/>
          </a:solidFill>
        </a:ln>
      </a:spPr>
      <a:bodyPr rtlCol="1"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3065</TotalTime>
  <Words>1333</Words>
  <Application>Microsoft Office PowerPoint</Application>
  <PresentationFormat>מסך רחב</PresentationFormat>
  <Paragraphs>197</Paragraphs>
  <Slides>44</Slides>
  <Notes>10</Notes>
  <HiddenSlides>1</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44</vt:i4>
      </vt:variant>
    </vt:vector>
  </HeadingPairs>
  <TitlesOfParts>
    <vt:vector size="51" baseType="lpstr">
      <vt:lpstr>Arial</vt:lpstr>
      <vt:lpstr>Calibri</vt:lpstr>
      <vt:lpstr>Calibri Light</vt:lpstr>
      <vt:lpstr>Guttman Yad</vt:lpstr>
      <vt:lpstr>Rubik</vt:lpstr>
      <vt:lpstr>tahoma</vt:lpstr>
      <vt:lpstr>ערכת נושא Office</vt:lpstr>
      <vt:lpstr>אי שוויון בבריאות התשפ"ד 2023-2024</vt:lpstr>
      <vt:lpstr>חוק ביטוח בריאות ממלכתי  התשנ"ד 1994</vt:lpstr>
      <vt:lpstr>חוק זכויות החולה- הזכות לטיפול רפואי </vt:lpstr>
      <vt:lpstr>הוראות: כל תשובה של כן- תוספת נקודה. תשובה של לא- הורדת נקודה. </vt:lpstr>
      <vt:lpstr>מצגת של PowerPoint‏</vt:lpstr>
      <vt:lpstr>מצגת של PowerPoint‏</vt:lpstr>
      <vt:lpstr>איך אי השוויון יתבטא בישראל?</vt:lpstr>
      <vt:lpstr>מצגת של PowerPoint‏</vt:lpstr>
      <vt:lpstr>מה משפיע על הבריאות?</vt:lpstr>
      <vt:lpstr>מצגת של PowerPoint‏</vt:lpstr>
      <vt:lpstr>פערים בבריאות ובשרותי הבריאות יבואו לידי ביטוי בין היתר ב: </vt:lpstr>
      <vt:lpstr>המשך פערים בבריאות ובשרותי הבריאות יבואו לידי ביטוי בין היתר ב:</vt:lpstr>
      <vt:lpstr>מצגת של PowerPoint‏</vt:lpstr>
      <vt:lpstr>אי שוויון בבריאות בעולם WHO </vt:lpstr>
      <vt:lpstr>תוחלת החיים בארה"ב לפי הכנסה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צמצום פערים בבריאות</vt:lpstr>
      <vt:lpstr>הדרך לצמצום אי השוויון:</vt:lpstr>
      <vt:lpstr>הנגשה תרבותית</vt:lpstr>
      <vt:lpstr>צמצום פערים בחברה האתיופית</vt:lpstr>
      <vt:lpstr>סיכום</vt:lpstr>
      <vt:lpstr>מצגת של PowerPoint‏</vt:lpstr>
      <vt:lpstr>מצגת של PowerPoint‏</vt:lpstr>
      <vt:lpstr>החל מ: 1/2/2019</vt:lpstr>
      <vt:lpstr>מדד בריאות- פער חברתי כלכלי</vt:lpstr>
      <vt:lpstr>מצגת של PowerPoint‏</vt:lpstr>
      <vt:lpstr>מצגת של PowerPoint‏</vt:lpstr>
      <vt:lpstr>מצגת של PowerPoint‏</vt:lpstr>
      <vt:lpstr>מצגת של PowerPoint‏</vt:lpstr>
      <vt:lpstr>מצב בריאות לפי דיווח עצמי</vt:lpstr>
      <vt:lpstr>למה הם ויתרו על טיפול רפואי? </vt:lpstr>
      <vt:lpstr>מצגת של PowerPoint‏</vt:lpstr>
      <vt:lpstr>ביקורים במלר"ד יוצאי אתיופיה בהשוואה לשאר האוכלוסיה</vt:lpstr>
      <vt:lpstr>מצגת של PowerPoint‏</vt:lpstr>
      <vt:lpstr>מצגת של PowerPoint‏</vt:lpstr>
      <vt:lpstr>תוחלת החיים במדינות OECD לפי השכלה</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אי שוויון בבריאות התשע"ח</dc:title>
  <dc:creator>אודליה סעד</dc:creator>
  <cp:lastModifiedBy>אודליה סעד</cp:lastModifiedBy>
  <cp:revision>116</cp:revision>
  <dcterms:created xsi:type="dcterms:W3CDTF">2017-09-05T08:35:37Z</dcterms:created>
  <dcterms:modified xsi:type="dcterms:W3CDTF">2023-09-10T12:47:42Z</dcterms:modified>
</cp:coreProperties>
</file>