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76" r:id="rId1"/>
  </p:sldMasterIdLst>
  <p:sldIdLst>
    <p:sldId id="256" r:id="rId2"/>
    <p:sldId id="363" r:id="rId3"/>
    <p:sldId id="364" r:id="rId4"/>
    <p:sldId id="365" r:id="rId5"/>
    <p:sldId id="366" r:id="rId6"/>
    <p:sldId id="367" r:id="rId7"/>
    <p:sldId id="368" r:id="rId8"/>
    <p:sldId id="369" r:id="rId9"/>
    <p:sldId id="370" r:id="rId10"/>
    <p:sldId id="371" r:id="rId11"/>
    <p:sldId id="376" r:id="rId12"/>
    <p:sldId id="372" r:id="rId13"/>
    <p:sldId id="373" r:id="rId14"/>
    <p:sldId id="374" r:id="rId1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סגנון בהיר 1 - הדגשה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סגנון בהיר 3 - הדגשה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44" autoAdjust="0"/>
    <p:restoredTop sz="94660"/>
  </p:normalViewPr>
  <p:slideViewPr>
    <p:cSldViewPr snapToGrid="0">
      <p:cViewPr varScale="1">
        <p:scale>
          <a:sx n="75" d="100"/>
          <a:sy n="75" d="100"/>
        </p:scale>
        <p:origin x="3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NULL"/><Relationship Id="rId1" Type="http://schemas.openxmlformats.org/officeDocument/2006/relationships/image" Target="../media/image10.png"/><Relationship Id="rId4" Type="http://schemas.openxmlformats.org/officeDocument/2006/relationships/image" Target="NULL"/></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NULL"/><Relationship Id="rId1" Type="http://schemas.openxmlformats.org/officeDocument/2006/relationships/image" Target="../media/image10.png"/><Relationship Id="rId4" Type="http://schemas.openxmlformats.org/officeDocument/2006/relationships/image" Target="NULL"/></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1348FF5B-90FF-4A27-8FF8-8BC7DCA3B9B3}"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605D65D-C257-457E-9E47-DBF8D9802A73}">
      <dgm:prSet/>
      <dgm:spPr/>
      <dgm:t>
        <a:bodyPr/>
        <a:lstStyle/>
        <a:p>
          <a:r>
            <a:rPr lang="he-IL"/>
            <a:t>משאל עם הוא שאלה מוגדרת המופנית אל כלל ציבור האזרחים. </a:t>
          </a:r>
          <a:endParaRPr lang="en-US"/>
        </a:p>
      </dgm:t>
    </dgm:pt>
    <dgm:pt modelId="{7912C8A7-7FA6-45CF-8969-CB1CBA7040DF}" type="parTrans" cxnId="{34813E25-B0C1-47CA-8884-90441AAD21D8}">
      <dgm:prSet/>
      <dgm:spPr/>
      <dgm:t>
        <a:bodyPr/>
        <a:lstStyle/>
        <a:p>
          <a:endParaRPr lang="en-US"/>
        </a:p>
      </dgm:t>
    </dgm:pt>
    <dgm:pt modelId="{26A522BC-9D94-405E-A276-A50AD6A569D0}" type="sibTrans" cxnId="{34813E25-B0C1-47CA-8884-90441AAD21D8}">
      <dgm:prSet/>
      <dgm:spPr/>
      <dgm:t>
        <a:bodyPr/>
        <a:lstStyle/>
        <a:p>
          <a:endParaRPr lang="en-US"/>
        </a:p>
      </dgm:t>
    </dgm:pt>
    <dgm:pt modelId="{9CFADA51-F722-4C9B-8587-E452E3CD4E22}">
      <dgm:prSet/>
      <dgm:spPr/>
      <dgm:t>
        <a:bodyPr/>
        <a:lstStyle/>
        <a:p>
          <a:r>
            <a:rPr lang="he-IL"/>
            <a:t>זהו </a:t>
          </a:r>
          <a:r>
            <a:rPr lang="he-IL" u="sng"/>
            <a:t>הליך של דמוקרטיה ישירה</a:t>
          </a:r>
          <a:r>
            <a:rPr lang="he-IL"/>
            <a:t> </a:t>
          </a:r>
          <a:r>
            <a:rPr lang="he-IL" b="1"/>
            <a:t>בתוך הדמוקרטיה העקיפה</a:t>
          </a:r>
          <a:r>
            <a:rPr lang="he-IL"/>
            <a:t> (על מנת לשקף באופן ישיר את עמדות הציבור). </a:t>
          </a:r>
          <a:endParaRPr lang="en-US"/>
        </a:p>
      </dgm:t>
    </dgm:pt>
    <dgm:pt modelId="{0AAF2BD2-A5F8-4B52-99B7-5AE1932D62A2}" type="parTrans" cxnId="{AD3A3833-CE8A-4656-B916-2F08AC37D871}">
      <dgm:prSet/>
      <dgm:spPr/>
      <dgm:t>
        <a:bodyPr/>
        <a:lstStyle/>
        <a:p>
          <a:endParaRPr lang="en-US"/>
        </a:p>
      </dgm:t>
    </dgm:pt>
    <dgm:pt modelId="{7FAD0D67-4E8D-45D0-B438-27944A0AFB07}" type="sibTrans" cxnId="{AD3A3833-CE8A-4656-B916-2F08AC37D871}">
      <dgm:prSet/>
      <dgm:spPr/>
      <dgm:t>
        <a:bodyPr/>
        <a:lstStyle/>
        <a:p>
          <a:endParaRPr lang="en-US"/>
        </a:p>
      </dgm:t>
    </dgm:pt>
    <dgm:pt modelId="{645DDD5B-2C7C-4DFB-BF88-222E5D563681}" type="pres">
      <dgm:prSet presAssocID="{1348FF5B-90FF-4A27-8FF8-8BC7DCA3B9B3}" presName="root" presStyleCnt="0">
        <dgm:presLayoutVars>
          <dgm:dir/>
          <dgm:resizeHandles val="exact"/>
        </dgm:presLayoutVars>
      </dgm:prSet>
      <dgm:spPr/>
      <dgm:t>
        <a:bodyPr/>
        <a:lstStyle/>
        <a:p>
          <a:pPr rtl="1"/>
          <a:endParaRPr lang="he-IL"/>
        </a:p>
      </dgm:t>
    </dgm:pt>
    <dgm:pt modelId="{093CECE3-BEFA-4C52-BDCD-4C35EA83BC7E}" type="pres">
      <dgm:prSet presAssocID="{2605D65D-C257-457E-9E47-DBF8D9802A73}" presName="compNode" presStyleCnt="0"/>
      <dgm:spPr/>
    </dgm:pt>
    <dgm:pt modelId="{F9A1476F-BBAF-4611-BA70-3FE35CD165AD}" type="pres">
      <dgm:prSet presAssocID="{2605D65D-C257-457E-9E47-DBF8D9802A73}" presName="bgRect" presStyleLbl="bgShp" presStyleIdx="0" presStyleCnt="2"/>
      <dgm:spPr/>
    </dgm:pt>
    <dgm:pt modelId="{0E872E60-0E82-4E52-919A-7706F636CDD8}" type="pres">
      <dgm:prSet presAssocID="{2605D65D-C257-457E-9E47-DBF8D9802A73}"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pPr rtl="1"/>
          <a:endParaRPr lang="he-IL"/>
        </a:p>
      </dgm:t>
      <dgm:extLst>
        <a:ext uri="{E40237B7-FDA0-4F09-8148-C483321AD2D9}">
          <dgm14:cNvPr xmlns:dgm14="http://schemas.microsoft.com/office/drawing/2010/diagram" id="0" name="" descr="Help"/>
        </a:ext>
      </dgm:extLst>
    </dgm:pt>
    <dgm:pt modelId="{7C650FB1-E2DB-4F56-A819-ABD342644D6F}" type="pres">
      <dgm:prSet presAssocID="{2605D65D-C257-457E-9E47-DBF8D9802A73}" presName="spaceRect" presStyleCnt="0"/>
      <dgm:spPr/>
    </dgm:pt>
    <dgm:pt modelId="{74D4D2D7-C210-4CC9-82D3-4A275CEE52E0}" type="pres">
      <dgm:prSet presAssocID="{2605D65D-C257-457E-9E47-DBF8D9802A73}" presName="parTx" presStyleLbl="revTx" presStyleIdx="0" presStyleCnt="2">
        <dgm:presLayoutVars>
          <dgm:chMax val="0"/>
          <dgm:chPref val="0"/>
        </dgm:presLayoutVars>
      </dgm:prSet>
      <dgm:spPr/>
      <dgm:t>
        <a:bodyPr/>
        <a:lstStyle/>
        <a:p>
          <a:pPr rtl="1"/>
          <a:endParaRPr lang="he-IL"/>
        </a:p>
      </dgm:t>
    </dgm:pt>
    <dgm:pt modelId="{5DCD2F3F-BC79-46CF-9027-1350E98053AE}" type="pres">
      <dgm:prSet presAssocID="{26A522BC-9D94-405E-A276-A50AD6A569D0}" presName="sibTrans" presStyleCnt="0"/>
      <dgm:spPr/>
    </dgm:pt>
    <dgm:pt modelId="{18979803-A1AE-48B0-A8A3-DEB026EC84D2}" type="pres">
      <dgm:prSet presAssocID="{9CFADA51-F722-4C9B-8587-E452E3CD4E22}" presName="compNode" presStyleCnt="0"/>
      <dgm:spPr/>
    </dgm:pt>
    <dgm:pt modelId="{4E705851-6D1E-4623-9DE4-D1B7F15CDDD4}" type="pres">
      <dgm:prSet presAssocID="{9CFADA51-F722-4C9B-8587-E452E3CD4E22}" presName="bgRect" presStyleLbl="bgShp" presStyleIdx="1" presStyleCnt="2"/>
      <dgm:spPr/>
    </dgm:pt>
    <dgm:pt modelId="{85463DE4-2423-4502-A35C-98C2F94F98DF}" type="pres">
      <dgm:prSet presAssocID="{9CFADA51-F722-4C9B-8587-E452E3CD4E22}"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pPr rtl="1"/>
          <a:endParaRPr lang="he-IL"/>
        </a:p>
      </dgm:t>
      <dgm:extLst>
        <a:ext uri="{E40237B7-FDA0-4F09-8148-C483321AD2D9}">
          <dgm14:cNvPr xmlns:dgm14="http://schemas.microsoft.com/office/drawing/2010/diagram" id="0" name="" descr="בנק"/>
        </a:ext>
      </dgm:extLst>
    </dgm:pt>
    <dgm:pt modelId="{DF69215F-87B8-48D4-A4E5-B4A15AD9C540}" type="pres">
      <dgm:prSet presAssocID="{9CFADA51-F722-4C9B-8587-E452E3CD4E22}" presName="spaceRect" presStyleCnt="0"/>
      <dgm:spPr/>
    </dgm:pt>
    <dgm:pt modelId="{F40945B5-4270-4623-A683-8E3A9E2BA3C7}" type="pres">
      <dgm:prSet presAssocID="{9CFADA51-F722-4C9B-8587-E452E3CD4E22}" presName="parTx" presStyleLbl="revTx" presStyleIdx="1" presStyleCnt="2">
        <dgm:presLayoutVars>
          <dgm:chMax val="0"/>
          <dgm:chPref val="0"/>
        </dgm:presLayoutVars>
      </dgm:prSet>
      <dgm:spPr/>
      <dgm:t>
        <a:bodyPr/>
        <a:lstStyle/>
        <a:p>
          <a:pPr rtl="1"/>
          <a:endParaRPr lang="he-IL"/>
        </a:p>
      </dgm:t>
    </dgm:pt>
  </dgm:ptLst>
  <dgm:cxnLst>
    <dgm:cxn modelId="{7D134D61-4BD3-4D6B-A78F-7386903F238C}" type="presOf" srcId="{2605D65D-C257-457E-9E47-DBF8D9802A73}" destId="{74D4D2D7-C210-4CC9-82D3-4A275CEE52E0}" srcOrd="0" destOrd="0" presId="urn:microsoft.com/office/officeart/2018/2/layout/IconVerticalSolidList"/>
    <dgm:cxn modelId="{34813E25-B0C1-47CA-8884-90441AAD21D8}" srcId="{1348FF5B-90FF-4A27-8FF8-8BC7DCA3B9B3}" destId="{2605D65D-C257-457E-9E47-DBF8D9802A73}" srcOrd="0" destOrd="0" parTransId="{7912C8A7-7FA6-45CF-8969-CB1CBA7040DF}" sibTransId="{26A522BC-9D94-405E-A276-A50AD6A569D0}"/>
    <dgm:cxn modelId="{7B75FD07-02F6-4110-A5E1-9117542BA28A}" type="presOf" srcId="{1348FF5B-90FF-4A27-8FF8-8BC7DCA3B9B3}" destId="{645DDD5B-2C7C-4DFB-BF88-222E5D563681}" srcOrd="0" destOrd="0" presId="urn:microsoft.com/office/officeart/2018/2/layout/IconVerticalSolidList"/>
    <dgm:cxn modelId="{AD3A3833-CE8A-4656-B916-2F08AC37D871}" srcId="{1348FF5B-90FF-4A27-8FF8-8BC7DCA3B9B3}" destId="{9CFADA51-F722-4C9B-8587-E452E3CD4E22}" srcOrd="1" destOrd="0" parTransId="{0AAF2BD2-A5F8-4B52-99B7-5AE1932D62A2}" sibTransId="{7FAD0D67-4E8D-45D0-B438-27944A0AFB07}"/>
    <dgm:cxn modelId="{F3A88D28-5967-464E-8925-C419A74B0887}" type="presOf" srcId="{9CFADA51-F722-4C9B-8587-E452E3CD4E22}" destId="{F40945B5-4270-4623-A683-8E3A9E2BA3C7}" srcOrd="0" destOrd="0" presId="urn:microsoft.com/office/officeart/2018/2/layout/IconVerticalSolidList"/>
    <dgm:cxn modelId="{760225D5-EA64-4079-80F3-6038667FD1DD}" type="presParOf" srcId="{645DDD5B-2C7C-4DFB-BF88-222E5D563681}" destId="{093CECE3-BEFA-4C52-BDCD-4C35EA83BC7E}" srcOrd="0" destOrd="0" presId="urn:microsoft.com/office/officeart/2018/2/layout/IconVerticalSolidList"/>
    <dgm:cxn modelId="{1200C917-4906-4C83-9CC1-BF0C405EE07D}" type="presParOf" srcId="{093CECE3-BEFA-4C52-BDCD-4C35EA83BC7E}" destId="{F9A1476F-BBAF-4611-BA70-3FE35CD165AD}" srcOrd="0" destOrd="0" presId="urn:microsoft.com/office/officeart/2018/2/layout/IconVerticalSolidList"/>
    <dgm:cxn modelId="{05F00844-7FD3-48F8-A6FA-439C97AAFF38}" type="presParOf" srcId="{093CECE3-BEFA-4C52-BDCD-4C35EA83BC7E}" destId="{0E872E60-0E82-4E52-919A-7706F636CDD8}" srcOrd="1" destOrd="0" presId="urn:microsoft.com/office/officeart/2018/2/layout/IconVerticalSolidList"/>
    <dgm:cxn modelId="{513CE980-B9CC-472C-B094-C5BF834BD04D}" type="presParOf" srcId="{093CECE3-BEFA-4C52-BDCD-4C35EA83BC7E}" destId="{7C650FB1-E2DB-4F56-A819-ABD342644D6F}" srcOrd="2" destOrd="0" presId="urn:microsoft.com/office/officeart/2018/2/layout/IconVerticalSolidList"/>
    <dgm:cxn modelId="{336FBC44-A576-4796-8682-BE321345AAA6}" type="presParOf" srcId="{093CECE3-BEFA-4C52-BDCD-4C35EA83BC7E}" destId="{74D4D2D7-C210-4CC9-82D3-4A275CEE52E0}" srcOrd="3" destOrd="0" presId="urn:microsoft.com/office/officeart/2018/2/layout/IconVerticalSolidList"/>
    <dgm:cxn modelId="{3539F499-EFB3-4084-9203-14C50A5BD1B8}" type="presParOf" srcId="{645DDD5B-2C7C-4DFB-BF88-222E5D563681}" destId="{5DCD2F3F-BC79-46CF-9027-1350E98053AE}" srcOrd="1" destOrd="0" presId="urn:microsoft.com/office/officeart/2018/2/layout/IconVerticalSolidList"/>
    <dgm:cxn modelId="{1CB1DCE7-45E5-492B-98AF-890A35FE2EAB}" type="presParOf" srcId="{645DDD5B-2C7C-4DFB-BF88-222E5D563681}" destId="{18979803-A1AE-48B0-A8A3-DEB026EC84D2}" srcOrd="2" destOrd="0" presId="urn:microsoft.com/office/officeart/2018/2/layout/IconVerticalSolidList"/>
    <dgm:cxn modelId="{B0310FE2-1007-43DF-9B9B-486B76B5E6CE}" type="presParOf" srcId="{18979803-A1AE-48B0-A8A3-DEB026EC84D2}" destId="{4E705851-6D1E-4623-9DE4-D1B7F15CDDD4}" srcOrd="0" destOrd="0" presId="urn:microsoft.com/office/officeart/2018/2/layout/IconVerticalSolidList"/>
    <dgm:cxn modelId="{03618588-BC56-4FBB-BBC0-390FE01BBE77}" type="presParOf" srcId="{18979803-A1AE-48B0-A8A3-DEB026EC84D2}" destId="{85463DE4-2423-4502-A35C-98C2F94F98DF}" srcOrd="1" destOrd="0" presId="urn:microsoft.com/office/officeart/2018/2/layout/IconVerticalSolidList"/>
    <dgm:cxn modelId="{BD4C0A87-6C93-444A-AEEC-A3EE32B27672}" type="presParOf" srcId="{18979803-A1AE-48B0-A8A3-DEB026EC84D2}" destId="{DF69215F-87B8-48D4-A4E5-B4A15AD9C540}" srcOrd="2" destOrd="0" presId="urn:microsoft.com/office/officeart/2018/2/layout/IconVerticalSolidList"/>
    <dgm:cxn modelId="{7E92E1DF-F7BF-463E-83FB-75F0CDE5282D}" type="presParOf" srcId="{18979803-A1AE-48B0-A8A3-DEB026EC84D2}" destId="{F40945B5-4270-4623-A683-8E3A9E2BA3C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1476F-BBAF-4611-BA70-3FE35CD165AD}">
      <dsp:nvSpPr>
        <dsp:cNvPr id="0" name=""/>
        <dsp:cNvSpPr/>
      </dsp:nvSpPr>
      <dsp:spPr>
        <a:xfrm>
          <a:off x="0" y="899622"/>
          <a:ext cx="6900512" cy="166084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872E60-0E82-4E52-919A-7706F636CDD8}">
      <dsp:nvSpPr>
        <dsp:cNvPr id="0" name=""/>
        <dsp:cNvSpPr/>
      </dsp:nvSpPr>
      <dsp:spPr>
        <a:xfrm>
          <a:off x="502404" y="1273312"/>
          <a:ext cx="913463" cy="91346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4D2D7-C210-4CC9-82D3-4A275CEE52E0}">
      <dsp:nvSpPr>
        <dsp:cNvPr id="0" name=""/>
        <dsp:cNvSpPr/>
      </dsp:nvSpPr>
      <dsp:spPr>
        <a:xfrm>
          <a:off x="1918272" y="899622"/>
          <a:ext cx="4982239" cy="166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2" tIns="175772" rIns="175772" bIns="175772" numCol="1" spcCol="1270" anchor="ctr" anchorCtr="0">
          <a:noAutofit/>
        </a:bodyPr>
        <a:lstStyle/>
        <a:p>
          <a:pPr lvl="0" algn="l" defTabSz="1111250">
            <a:lnSpc>
              <a:spcPct val="90000"/>
            </a:lnSpc>
            <a:spcBef>
              <a:spcPct val="0"/>
            </a:spcBef>
            <a:spcAft>
              <a:spcPct val="35000"/>
            </a:spcAft>
          </a:pPr>
          <a:r>
            <a:rPr lang="he-IL" sz="2500" kern="1200"/>
            <a:t>משאל עם הוא שאלה מוגדרת המופנית אל כלל ציבור האזרחים. </a:t>
          </a:r>
          <a:endParaRPr lang="en-US" sz="2500" kern="1200"/>
        </a:p>
      </dsp:txBody>
      <dsp:txXfrm>
        <a:off x="1918272" y="899622"/>
        <a:ext cx="4982239" cy="1660842"/>
      </dsp:txXfrm>
    </dsp:sp>
    <dsp:sp modelId="{4E705851-6D1E-4623-9DE4-D1B7F15CDDD4}">
      <dsp:nvSpPr>
        <dsp:cNvPr id="0" name=""/>
        <dsp:cNvSpPr/>
      </dsp:nvSpPr>
      <dsp:spPr>
        <a:xfrm>
          <a:off x="0" y="2975675"/>
          <a:ext cx="6900512" cy="166084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463DE4-2423-4502-A35C-98C2F94F98DF}">
      <dsp:nvSpPr>
        <dsp:cNvPr id="0" name=""/>
        <dsp:cNvSpPr/>
      </dsp:nvSpPr>
      <dsp:spPr>
        <a:xfrm>
          <a:off x="502404" y="3349365"/>
          <a:ext cx="913463" cy="91346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0945B5-4270-4623-A683-8E3A9E2BA3C7}">
      <dsp:nvSpPr>
        <dsp:cNvPr id="0" name=""/>
        <dsp:cNvSpPr/>
      </dsp:nvSpPr>
      <dsp:spPr>
        <a:xfrm>
          <a:off x="1918272" y="2975675"/>
          <a:ext cx="4982239" cy="16608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772" tIns="175772" rIns="175772" bIns="175772" numCol="1" spcCol="1270" anchor="ctr" anchorCtr="0">
          <a:noAutofit/>
        </a:bodyPr>
        <a:lstStyle/>
        <a:p>
          <a:pPr lvl="0" algn="l" defTabSz="1111250">
            <a:lnSpc>
              <a:spcPct val="90000"/>
            </a:lnSpc>
            <a:spcBef>
              <a:spcPct val="0"/>
            </a:spcBef>
            <a:spcAft>
              <a:spcPct val="35000"/>
            </a:spcAft>
          </a:pPr>
          <a:r>
            <a:rPr lang="he-IL" sz="2500" kern="1200"/>
            <a:t>זהו </a:t>
          </a:r>
          <a:r>
            <a:rPr lang="he-IL" sz="2500" u="sng" kern="1200"/>
            <a:t>הליך של דמוקרטיה ישירה</a:t>
          </a:r>
          <a:r>
            <a:rPr lang="he-IL" sz="2500" kern="1200"/>
            <a:t> </a:t>
          </a:r>
          <a:r>
            <a:rPr lang="he-IL" sz="2500" b="1" kern="1200"/>
            <a:t>בתוך הדמוקרטיה העקיפה</a:t>
          </a:r>
          <a:r>
            <a:rPr lang="he-IL" sz="2500" kern="1200"/>
            <a:t> (על מנת לשקף באופן ישיר את עמדות הציבור). </a:t>
          </a:r>
          <a:endParaRPr lang="en-US" sz="2500" kern="1200"/>
        </a:p>
      </dsp:txBody>
      <dsp:txXfrm>
        <a:off x="1918272" y="2975675"/>
        <a:ext cx="4982239" cy="16608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xmlns=""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E11CD474-E5E1-4D01-97F6-0C9FC09332C0}"/>
              </a:ext>
            </a:extLst>
          </p:cNvPr>
          <p:cNvSpPr>
            <a:spLocks noGrp="1"/>
          </p:cNvSpPr>
          <p:nvPr>
            <p:ph type="dt" sz="half" idx="10"/>
          </p:nvPr>
        </p:nvSpPr>
        <p:spPr/>
        <p:txBody>
          <a:bodyPr/>
          <a:lstStyle/>
          <a:p>
            <a:fld id="{72345051-2045-45DA-935E-2E3CA1A69ADC}" type="datetimeFigureOut">
              <a:rPr lang="en-US" smtClean="0"/>
              <a:t>11/7/2021</a:t>
            </a:fld>
            <a:endParaRPr lang="en-US"/>
          </a:p>
        </p:txBody>
      </p:sp>
      <p:sp>
        <p:nvSpPr>
          <p:cNvPr id="5" name="Footer Placeholder 4">
            <a:extLst>
              <a:ext uri="{FF2B5EF4-FFF2-40B4-BE49-F238E27FC236}">
                <a16:creationId xmlns:a16="http://schemas.microsoft.com/office/drawing/2014/main" xmlns=""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9307478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xmlns="" id="{D9FA4B6E-D3AF-4328-96D4-1A9B971C88C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xmlns="" id="{94EA0BBD-3D17-4A76-8241-EEB1B737A80F}"/>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xmlns="" id="{04069DEE-1A3F-4A42-A4EB-A47FCC140A07}"/>
              </a:ext>
            </a:extLst>
          </p:cNvPr>
          <p:cNvSpPr>
            <a:spLocks noGrp="1"/>
          </p:cNvSpPr>
          <p:nvPr>
            <p:ph type="dt" sz="half" idx="10"/>
          </p:nvPr>
        </p:nvSpPr>
        <p:spPr/>
        <p:txBody>
          <a:bodyPr/>
          <a:lstStyle/>
          <a:p>
            <a:fld id="{602523B4-15AD-4BA8-8AD6-2762B0F8E4BD}" type="datetimeFigureOut">
              <a:rPr lang="he-IL" smtClean="0"/>
              <a:t>ג'/כסלו/תשפ"ב</a:t>
            </a:fld>
            <a:endParaRPr lang="he-IL"/>
          </a:p>
        </p:txBody>
      </p:sp>
      <p:sp>
        <p:nvSpPr>
          <p:cNvPr id="5" name="מציין מיקום של כותרת תחתונה 4">
            <a:extLst>
              <a:ext uri="{FF2B5EF4-FFF2-40B4-BE49-F238E27FC236}">
                <a16:creationId xmlns:a16="http://schemas.microsoft.com/office/drawing/2014/main" xmlns="" id="{EA8CD08B-EE3B-4112-B12D-AAE6CB3827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xmlns="" id="{AA2F1E29-2F8C-4A24-9060-AC890D6C698C}"/>
              </a:ext>
            </a:extLst>
          </p:cNvPr>
          <p:cNvSpPr>
            <a:spLocks noGrp="1"/>
          </p:cNvSpPr>
          <p:nvPr>
            <p:ph type="sldNum" sz="quarter" idx="12"/>
          </p:nvPr>
        </p:nvSpPr>
        <p:spPr/>
        <p:txBody>
          <a:bodyPr/>
          <a:lstStyle/>
          <a:p>
            <a:fld id="{AD2A64D3-B21B-4E0E-84EE-D47C4D2A7902}" type="slidenum">
              <a:rPr lang="he-IL" smtClean="0"/>
              <a:t>‹#›</a:t>
            </a:fld>
            <a:endParaRPr lang="he-IL"/>
          </a:p>
        </p:txBody>
      </p:sp>
    </p:spTree>
    <p:extLst>
      <p:ext uri="{BB962C8B-B14F-4D97-AF65-F5344CB8AC3E}">
        <p14:creationId xmlns:p14="http://schemas.microsoft.com/office/powerpoint/2010/main" val="369768762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11/7/2021</a:t>
            </a:fld>
            <a:endParaRPr lang="en-US"/>
          </a:p>
        </p:txBody>
      </p:sp>
      <p:sp>
        <p:nvSpPr>
          <p:cNvPr id="5" name="Footer Placeholder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1838595855"/>
      </p:ext>
    </p:extLst>
  </p:cSld>
  <p:clrMap bg1="lt1" tx1="dk1" bg2="lt2" tx2="dk2" accent1="accent1" accent2="accent2" accent3="accent3" accent4="accent4" accent5="accent5" accent6="accent6" hlink="hlink" folHlink="folHlink"/>
  <p:sldLayoutIdLst>
    <p:sldLayoutId id="2147483771" r:id="rId1"/>
    <p:sldLayoutId id="2147483777" r:id="rId2"/>
  </p:sldLayoutIdLst>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xmlns="" id="{8A95209C-5275-4E15-8EA7-7F42980ABF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lag, Israel, Country Flag, State Flag, State, Symbol">
            <a:extLst>
              <a:ext uri="{FF2B5EF4-FFF2-40B4-BE49-F238E27FC236}">
                <a16:creationId xmlns:a16="http://schemas.microsoft.com/office/drawing/2014/main" xmlns="" id="{7C84E015-ED57-4916-9E64-DA348784234E}"/>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3033" r="-1" b="21947"/>
          <a:stretch/>
        </p:blipFill>
        <p:spPr bwMode="auto">
          <a:xfrm>
            <a:off x="20" y="10"/>
            <a:ext cx="12188931"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Rectangle 6">
            <a:extLst>
              <a:ext uri="{FF2B5EF4-FFF2-40B4-BE49-F238E27FC236}">
                <a16:creationId xmlns:a16="http://schemas.microsoft.com/office/drawing/2014/main" xmlns="" id="{4F2ED431-E304-4FF0-9F4E-032783C9D6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838200" y="720953"/>
            <a:ext cx="10515600" cy="5416094"/>
          </a:xfrm>
          <a:custGeom>
            <a:avLst/>
            <a:gdLst>
              <a:gd name="connsiteX0" fmla="*/ 0 w 10515600"/>
              <a:gd name="connsiteY0" fmla="*/ 0 h 5416094"/>
              <a:gd name="connsiteX1" fmla="*/ 657225 w 10515600"/>
              <a:gd name="connsiteY1" fmla="*/ 0 h 5416094"/>
              <a:gd name="connsiteX2" fmla="*/ 1419606 w 10515600"/>
              <a:gd name="connsiteY2" fmla="*/ 0 h 5416094"/>
              <a:gd name="connsiteX3" fmla="*/ 2181987 w 10515600"/>
              <a:gd name="connsiteY3" fmla="*/ 0 h 5416094"/>
              <a:gd name="connsiteX4" fmla="*/ 3049524 w 10515600"/>
              <a:gd name="connsiteY4" fmla="*/ 0 h 5416094"/>
              <a:gd name="connsiteX5" fmla="*/ 3706749 w 10515600"/>
              <a:gd name="connsiteY5" fmla="*/ 0 h 5416094"/>
              <a:gd name="connsiteX6" fmla="*/ 4469130 w 10515600"/>
              <a:gd name="connsiteY6" fmla="*/ 0 h 5416094"/>
              <a:gd name="connsiteX7" fmla="*/ 5126355 w 10515600"/>
              <a:gd name="connsiteY7" fmla="*/ 0 h 5416094"/>
              <a:gd name="connsiteX8" fmla="*/ 5783580 w 10515600"/>
              <a:gd name="connsiteY8" fmla="*/ 0 h 5416094"/>
              <a:gd name="connsiteX9" fmla="*/ 6440805 w 10515600"/>
              <a:gd name="connsiteY9" fmla="*/ 0 h 5416094"/>
              <a:gd name="connsiteX10" fmla="*/ 6782562 w 10515600"/>
              <a:gd name="connsiteY10" fmla="*/ 0 h 5416094"/>
              <a:gd name="connsiteX11" fmla="*/ 7544943 w 10515600"/>
              <a:gd name="connsiteY11" fmla="*/ 0 h 5416094"/>
              <a:gd name="connsiteX12" fmla="*/ 7886700 w 10515600"/>
              <a:gd name="connsiteY12" fmla="*/ 0 h 5416094"/>
              <a:gd name="connsiteX13" fmla="*/ 8543925 w 10515600"/>
              <a:gd name="connsiteY13" fmla="*/ 0 h 5416094"/>
              <a:gd name="connsiteX14" fmla="*/ 9411462 w 10515600"/>
              <a:gd name="connsiteY14" fmla="*/ 0 h 5416094"/>
              <a:gd name="connsiteX15" fmla="*/ 10515600 w 10515600"/>
              <a:gd name="connsiteY15" fmla="*/ 0 h 5416094"/>
              <a:gd name="connsiteX16" fmla="*/ 10515600 w 10515600"/>
              <a:gd name="connsiteY16" fmla="*/ 731173 h 5416094"/>
              <a:gd name="connsiteX17" fmla="*/ 10515600 w 10515600"/>
              <a:gd name="connsiteY17" fmla="*/ 1299863 h 5416094"/>
              <a:gd name="connsiteX18" fmla="*/ 10515600 w 10515600"/>
              <a:gd name="connsiteY18" fmla="*/ 1868552 h 5416094"/>
              <a:gd name="connsiteX19" fmla="*/ 10515600 w 10515600"/>
              <a:gd name="connsiteY19" fmla="*/ 2545564 h 5416094"/>
              <a:gd name="connsiteX20" fmla="*/ 10515600 w 10515600"/>
              <a:gd name="connsiteY20" fmla="*/ 3222576 h 5416094"/>
              <a:gd name="connsiteX21" fmla="*/ 10515600 w 10515600"/>
              <a:gd name="connsiteY21" fmla="*/ 3845427 h 5416094"/>
              <a:gd name="connsiteX22" fmla="*/ 10515600 w 10515600"/>
              <a:gd name="connsiteY22" fmla="*/ 4630760 h 5416094"/>
              <a:gd name="connsiteX23" fmla="*/ 10515600 w 10515600"/>
              <a:gd name="connsiteY23" fmla="*/ 5416094 h 5416094"/>
              <a:gd name="connsiteX24" fmla="*/ 9648063 w 10515600"/>
              <a:gd name="connsiteY24" fmla="*/ 5416094 h 5416094"/>
              <a:gd name="connsiteX25" fmla="*/ 8885682 w 10515600"/>
              <a:gd name="connsiteY25" fmla="*/ 5416094 h 5416094"/>
              <a:gd name="connsiteX26" fmla="*/ 8543925 w 10515600"/>
              <a:gd name="connsiteY26" fmla="*/ 5416094 h 5416094"/>
              <a:gd name="connsiteX27" fmla="*/ 7676388 w 10515600"/>
              <a:gd name="connsiteY27" fmla="*/ 5416094 h 5416094"/>
              <a:gd name="connsiteX28" fmla="*/ 7124319 w 10515600"/>
              <a:gd name="connsiteY28" fmla="*/ 5416094 h 5416094"/>
              <a:gd name="connsiteX29" fmla="*/ 6361938 w 10515600"/>
              <a:gd name="connsiteY29" fmla="*/ 5416094 h 5416094"/>
              <a:gd name="connsiteX30" fmla="*/ 6020181 w 10515600"/>
              <a:gd name="connsiteY30" fmla="*/ 5416094 h 5416094"/>
              <a:gd name="connsiteX31" fmla="*/ 5152644 w 10515600"/>
              <a:gd name="connsiteY31" fmla="*/ 5416094 h 5416094"/>
              <a:gd name="connsiteX32" fmla="*/ 4600575 w 10515600"/>
              <a:gd name="connsiteY32" fmla="*/ 5416094 h 5416094"/>
              <a:gd name="connsiteX33" fmla="*/ 3943350 w 10515600"/>
              <a:gd name="connsiteY33" fmla="*/ 5416094 h 5416094"/>
              <a:gd name="connsiteX34" fmla="*/ 3496437 w 10515600"/>
              <a:gd name="connsiteY34" fmla="*/ 5416094 h 5416094"/>
              <a:gd name="connsiteX35" fmla="*/ 2734056 w 10515600"/>
              <a:gd name="connsiteY35" fmla="*/ 5416094 h 5416094"/>
              <a:gd name="connsiteX36" fmla="*/ 1866519 w 10515600"/>
              <a:gd name="connsiteY36" fmla="*/ 5416094 h 5416094"/>
              <a:gd name="connsiteX37" fmla="*/ 1314450 w 10515600"/>
              <a:gd name="connsiteY37" fmla="*/ 5416094 h 5416094"/>
              <a:gd name="connsiteX38" fmla="*/ 0 w 10515600"/>
              <a:gd name="connsiteY38" fmla="*/ 5416094 h 5416094"/>
              <a:gd name="connsiteX39" fmla="*/ 0 w 10515600"/>
              <a:gd name="connsiteY39" fmla="*/ 4739082 h 5416094"/>
              <a:gd name="connsiteX40" fmla="*/ 0 w 10515600"/>
              <a:gd name="connsiteY40" fmla="*/ 4062071 h 5416094"/>
              <a:gd name="connsiteX41" fmla="*/ 0 w 10515600"/>
              <a:gd name="connsiteY41" fmla="*/ 3330898 h 5416094"/>
              <a:gd name="connsiteX42" fmla="*/ 0 w 10515600"/>
              <a:gd name="connsiteY42" fmla="*/ 2653886 h 5416094"/>
              <a:gd name="connsiteX43" fmla="*/ 0 w 10515600"/>
              <a:gd name="connsiteY43" fmla="*/ 1922713 h 5416094"/>
              <a:gd name="connsiteX44" fmla="*/ 0 w 10515600"/>
              <a:gd name="connsiteY44" fmla="*/ 1191541 h 5416094"/>
              <a:gd name="connsiteX45" fmla="*/ 0 w 10515600"/>
              <a:gd name="connsiteY45"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15600" h="5416094" fill="none" extrusionOk="0">
                <a:moveTo>
                  <a:pt x="0" y="0"/>
                </a:moveTo>
                <a:cubicBezTo>
                  <a:pt x="177150" y="-2233"/>
                  <a:pt x="437740" y="9549"/>
                  <a:pt x="657225" y="0"/>
                </a:cubicBezTo>
                <a:cubicBezTo>
                  <a:pt x="876711" y="-9549"/>
                  <a:pt x="1120002" y="4103"/>
                  <a:pt x="1419606" y="0"/>
                </a:cubicBezTo>
                <a:cubicBezTo>
                  <a:pt x="1719210" y="-4103"/>
                  <a:pt x="1938104" y="16641"/>
                  <a:pt x="2181987" y="0"/>
                </a:cubicBezTo>
                <a:cubicBezTo>
                  <a:pt x="2425870" y="-16641"/>
                  <a:pt x="2669395" y="-9276"/>
                  <a:pt x="3049524" y="0"/>
                </a:cubicBezTo>
                <a:cubicBezTo>
                  <a:pt x="3429653" y="9276"/>
                  <a:pt x="3553691" y="29352"/>
                  <a:pt x="3706749" y="0"/>
                </a:cubicBezTo>
                <a:cubicBezTo>
                  <a:pt x="3859808" y="-29352"/>
                  <a:pt x="4111295" y="-6375"/>
                  <a:pt x="4469130" y="0"/>
                </a:cubicBezTo>
                <a:cubicBezTo>
                  <a:pt x="4826965" y="6375"/>
                  <a:pt x="4916661" y="-30390"/>
                  <a:pt x="5126355" y="0"/>
                </a:cubicBezTo>
                <a:cubicBezTo>
                  <a:pt x="5336049" y="30390"/>
                  <a:pt x="5578402" y="-7004"/>
                  <a:pt x="5783580" y="0"/>
                </a:cubicBezTo>
                <a:cubicBezTo>
                  <a:pt x="5988759" y="7004"/>
                  <a:pt x="6270371" y="29583"/>
                  <a:pt x="6440805" y="0"/>
                </a:cubicBezTo>
                <a:cubicBezTo>
                  <a:pt x="6611240" y="-29583"/>
                  <a:pt x="6667725" y="8173"/>
                  <a:pt x="6782562" y="0"/>
                </a:cubicBezTo>
                <a:cubicBezTo>
                  <a:pt x="6897399" y="-8173"/>
                  <a:pt x="7375754" y="-24084"/>
                  <a:pt x="7544943" y="0"/>
                </a:cubicBezTo>
                <a:cubicBezTo>
                  <a:pt x="7714132" y="24084"/>
                  <a:pt x="7790780" y="5607"/>
                  <a:pt x="7886700" y="0"/>
                </a:cubicBezTo>
                <a:cubicBezTo>
                  <a:pt x="7982620" y="-5607"/>
                  <a:pt x="8404356" y="28301"/>
                  <a:pt x="8543925" y="0"/>
                </a:cubicBezTo>
                <a:cubicBezTo>
                  <a:pt x="8683495" y="-28301"/>
                  <a:pt x="9088340" y="-5992"/>
                  <a:pt x="9411462" y="0"/>
                </a:cubicBezTo>
                <a:cubicBezTo>
                  <a:pt x="9734584" y="5992"/>
                  <a:pt x="10083951" y="22703"/>
                  <a:pt x="10515600" y="0"/>
                </a:cubicBezTo>
                <a:cubicBezTo>
                  <a:pt x="10497934" y="171001"/>
                  <a:pt x="10537777" y="498242"/>
                  <a:pt x="10515600" y="731173"/>
                </a:cubicBezTo>
                <a:cubicBezTo>
                  <a:pt x="10493423" y="964104"/>
                  <a:pt x="10516932" y="1174374"/>
                  <a:pt x="10515600" y="1299863"/>
                </a:cubicBezTo>
                <a:cubicBezTo>
                  <a:pt x="10514269" y="1425352"/>
                  <a:pt x="10522086" y="1677469"/>
                  <a:pt x="10515600" y="1868552"/>
                </a:cubicBezTo>
                <a:cubicBezTo>
                  <a:pt x="10509114" y="2059635"/>
                  <a:pt x="10499452" y="2266556"/>
                  <a:pt x="10515600" y="2545564"/>
                </a:cubicBezTo>
                <a:cubicBezTo>
                  <a:pt x="10531748" y="2824572"/>
                  <a:pt x="10506359" y="3046060"/>
                  <a:pt x="10515600" y="3222576"/>
                </a:cubicBezTo>
                <a:cubicBezTo>
                  <a:pt x="10524841" y="3399092"/>
                  <a:pt x="10507180" y="3536552"/>
                  <a:pt x="10515600" y="3845427"/>
                </a:cubicBezTo>
                <a:cubicBezTo>
                  <a:pt x="10524020" y="4154302"/>
                  <a:pt x="10505750" y="4362578"/>
                  <a:pt x="10515600" y="4630760"/>
                </a:cubicBezTo>
                <a:cubicBezTo>
                  <a:pt x="10525450" y="4898942"/>
                  <a:pt x="10492122" y="5233505"/>
                  <a:pt x="10515600" y="5416094"/>
                </a:cubicBezTo>
                <a:cubicBezTo>
                  <a:pt x="10321022" y="5373763"/>
                  <a:pt x="9841056" y="5373781"/>
                  <a:pt x="9648063" y="5416094"/>
                </a:cubicBezTo>
                <a:cubicBezTo>
                  <a:pt x="9455070" y="5458407"/>
                  <a:pt x="9225135" y="5428993"/>
                  <a:pt x="8885682" y="5416094"/>
                </a:cubicBezTo>
                <a:cubicBezTo>
                  <a:pt x="8546229" y="5403195"/>
                  <a:pt x="8660252" y="5403063"/>
                  <a:pt x="8543925" y="5416094"/>
                </a:cubicBezTo>
                <a:cubicBezTo>
                  <a:pt x="8427598" y="5429125"/>
                  <a:pt x="8066747" y="5419630"/>
                  <a:pt x="7676388" y="5416094"/>
                </a:cubicBezTo>
                <a:cubicBezTo>
                  <a:pt x="7286029" y="5412558"/>
                  <a:pt x="7286084" y="5427534"/>
                  <a:pt x="7124319" y="5416094"/>
                </a:cubicBezTo>
                <a:cubicBezTo>
                  <a:pt x="6962554" y="5404654"/>
                  <a:pt x="6638960" y="5390930"/>
                  <a:pt x="6361938" y="5416094"/>
                </a:cubicBezTo>
                <a:cubicBezTo>
                  <a:pt x="6084916" y="5441258"/>
                  <a:pt x="6131919" y="5418087"/>
                  <a:pt x="6020181" y="5416094"/>
                </a:cubicBezTo>
                <a:cubicBezTo>
                  <a:pt x="5908443" y="5414101"/>
                  <a:pt x="5558871" y="5407232"/>
                  <a:pt x="5152644" y="5416094"/>
                </a:cubicBezTo>
                <a:cubicBezTo>
                  <a:pt x="4746417" y="5424956"/>
                  <a:pt x="4798774" y="5402919"/>
                  <a:pt x="4600575" y="5416094"/>
                </a:cubicBezTo>
                <a:cubicBezTo>
                  <a:pt x="4402376" y="5429269"/>
                  <a:pt x="4180360" y="5402655"/>
                  <a:pt x="3943350" y="5416094"/>
                </a:cubicBezTo>
                <a:cubicBezTo>
                  <a:pt x="3706340" y="5429533"/>
                  <a:pt x="3658445" y="5419171"/>
                  <a:pt x="3496437" y="5416094"/>
                </a:cubicBezTo>
                <a:cubicBezTo>
                  <a:pt x="3334429" y="5413017"/>
                  <a:pt x="3010124" y="5399344"/>
                  <a:pt x="2734056" y="5416094"/>
                </a:cubicBezTo>
                <a:cubicBezTo>
                  <a:pt x="2457988" y="5432844"/>
                  <a:pt x="2236739" y="5427521"/>
                  <a:pt x="1866519" y="5416094"/>
                </a:cubicBezTo>
                <a:cubicBezTo>
                  <a:pt x="1496299" y="5404667"/>
                  <a:pt x="1510850" y="5404957"/>
                  <a:pt x="1314450" y="5416094"/>
                </a:cubicBezTo>
                <a:cubicBezTo>
                  <a:pt x="1118050" y="5427231"/>
                  <a:pt x="570195" y="5429560"/>
                  <a:pt x="0" y="5416094"/>
                </a:cubicBezTo>
                <a:cubicBezTo>
                  <a:pt x="-26608" y="5186086"/>
                  <a:pt x="-30817" y="5026509"/>
                  <a:pt x="0" y="4739082"/>
                </a:cubicBezTo>
                <a:cubicBezTo>
                  <a:pt x="30817" y="4451655"/>
                  <a:pt x="30406" y="4379302"/>
                  <a:pt x="0" y="4062071"/>
                </a:cubicBezTo>
                <a:cubicBezTo>
                  <a:pt x="-30406" y="3744840"/>
                  <a:pt x="16937" y="3655631"/>
                  <a:pt x="0" y="3330898"/>
                </a:cubicBezTo>
                <a:cubicBezTo>
                  <a:pt x="-16937" y="3006165"/>
                  <a:pt x="-2848" y="2928355"/>
                  <a:pt x="0" y="2653886"/>
                </a:cubicBezTo>
                <a:cubicBezTo>
                  <a:pt x="2848" y="2379417"/>
                  <a:pt x="-4508" y="2270960"/>
                  <a:pt x="0" y="1922713"/>
                </a:cubicBezTo>
                <a:cubicBezTo>
                  <a:pt x="4508" y="1574466"/>
                  <a:pt x="-7038" y="1405929"/>
                  <a:pt x="0" y="1191541"/>
                </a:cubicBezTo>
                <a:cubicBezTo>
                  <a:pt x="7038" y="977153"/>
                  <a:pt x="-53038" y="292447"/>
                  <a:pt x="0" y="0"/>
                </a:cubicBezTo>
                <a:close/>
              </a:path>
              <a:path w="10515600" h="5416094"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gradFill>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gradFill>
          <a:ln w="5715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3A45141-2CDF-4189-BFE3-2A97039F4E54}"/>
              </a:ext>
            </a:extLst>
          </p:cNvPr>
          <p:cNvSpPr>
            <a:spLocks noGrp="1"/>
          </p:cNvSpPr>
          <p:nvPr>
            <p:ph type="ctrTitle"/>
          </p:nvPr>
        </p:nvSpPr>
        <p:spPr>
          <a:xfrm>
            <a:off x="1527048" y="1124712"/>
            <a:ext cx="9144000" cy="3063240"/>
          </a:xfrm>
        </p:spPr>
        <p:txBody>
          <a:bodyPr>
            <a:normAutofit fontScale="90000"/>
          </a:bodyPr>
          <a:lstStyle/>
          <a:p>
            <a:pPr algn="ctr"/>
            <a:r>
              <a:rPr lang="he-IL" dirty="0" smtClean="0">
                <a:solidFill>
                  <a:schemeClr val="bg1"/>
                </a:solidFill>
              </a:rPr>
              <a:t>אזרחות</a:t>
            </a:r>
            <a:r>
              <a:rPr lang="en-US" dirty="0" smtClean="0">
                <a:solidFill>
                  <a:schemeClr val="bg1"/>
                </a:solidFill>
              </a:rPr>
              <a:t> </a:t>
            </a:r>
            <a:r>
              <a:rPr lang="he-IL" dirty="0" smtClean="0">
                <a:solidFill>
                  <a:schemeClr val="bg1"/>
                </a:solidFill>
              </a:rPr>
              <a:t>שכבת ט'</a:t>
            </a:r>
            <a:r>
              <a:rPr lang="en-US" dirty="0" smtClean="0">
                <a:solidFill>
                  <a:schemeClr val="bg1"/>
                </a:solidFill>
              </a:rPr>
              <a:t/>
            </a:r>
            <a:br>
              <a:rPr lang="en-US" dirty="0" smtClean="0">
                <a:solidFill>
                  <a:schemeClr val="bg1"/>
                </a:solidFill>
              </a:rPr>
            </a:br>
            <a:r>
              <a:rPr lang="he-IL" sz="6000" dirty="0" smtClean="0">
                <a:solidFill>
                  <a:schemeClr val="bg1"/>
                </a:solidFill>
              </a:rPr>
              <a:t>מהי מדינה, דמוקרטיה ודיקטטורה </a:t>
            </a:r>
            <a:r>
              <a:rPr lang="en-US" sz="6000" dirty="0" smtClean="0">
                <a:solidFill>
                  <a:schemeClr val="bg1"/>
                </a:solidFill>
              </a:rPr>
              <a:t> </a:t>
            </a:r>
            <a:endParaRPr lang="he-IL" sz="6000" dirty="0">
              <a:solidFill>
                <a:schemeClr val="bg1"/>
              </a:solidFill>
            </a:endParaRPr>
          </a:p>
        </p:txBody>
      </p:sp>
      <p:sp>
        <p:nvSpPr>
          <p:cNvPr id="78" name="Rectangle 6">
            <a:extLst>
              <a:ext uri="{FF2B5EF4-FFF2-40B4-BE49-F238E27FC236}">
                <a16:creationId xmlns:a16="http://schemas.microsoft.com/office/drawing/2014/main" xmlns="" id="{4E87FCFB-2CCE-460D-B3DD-557C8BD1B9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416180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E442304-DDBD-4F7B-8017-36BCC863FB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94B26BA6-39EE-4E6B-ACC7-25758285D850}"/>
              </a:ext>
            </a:extLst>
          </p:cNvPr>
          <p:cNvSpPr>
            <a:spLocks noGrp="1"/>
          </p:cNvSpPr>
          <p:nvPr>
            <p:ph type="title"/>
          </p:nvPr>
        </p:nvSpPr>
        <p:spPr>
          <a:xfrm>
            <a:off x="635000" y="640823"/>
            <a:ext cx="3418659" cy="5583148"/>
          </a:xfrm>
        </p:spPr>
        <p:txBody>
          <a:bodyPr anchor="ctr">
            <a:normAutofit/>
          </a:bodyPr>
          <a:lstStyle/>
          <a:p>
            <a:r>
              <a:rPr lang="he-IL" sz="6000"/>
              <a:t>משאל עם</a:t>
            </a:r>
          </a:p>
        </p:txBody>
      </p:sp>
      <p:sp>
        <p:nvSpPr>
          <p:cNvPr id="11" name="Rectangle 22">
            <a:extLst>
              <a:ext uri="{FF2B5EF4-FFF2-40B4-BE49-F238E27FC236}">
                <a16:creationId xmlns:a16="http://schemas.microsoft.com/office/drawing/2014/main" xmlns="" id="{535742DD-1B16-4E9D-B715-0D74B4574A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6" name="מציין מיקום תוכן 2">
            <a:extLst>
              <a:ext uri="{FF2B5EF4-FFF2-40B4-BE49-F238E27FC236}">
                <a16:creationId xmlns:a16="http://schemas.microsoft.com/office/drawing/2014/main" xmlns="" id="{F483B061-674B-44E7-B715-F0A6A3A962E2}"/>
              </a:ext>
            </a:extLst>
          </p:cNvPr>
          <p:cNvGraphicFramePr>
            <a:graphicFrameLocks noGrp="1"/>
          </p:cNvGraphicFramePr>
          <p:nvPr>
            <p:ph idx="1"/>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9649774"/>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משטר דיקטטורי</a:t>
            </a:r>
            <a:endParaRPr lang="he-IL" dirty="0"/>
          </a:p>
        </p:txBody>
      </p:sp>
      <p:sp>
        <p:nvSpPr>
          <p:cNvPr id="3" name="מציין מיקום תוכן 2"/>
          <p:cNvSpPr>
            <a:spLocks noGrp="1"/>
          </p:cNvSpPr>
          <p:nvPr>
            <p:ph idx="1"/>
          </p:nvPr>
        </p:nvSpPr>
        <p:spPr/>
        <p:txBody>
          <a:bodyPr/>
          <a:lstStyle/>
          <a:p>
            <a:pPr marL="0" indent="0" algn="r">
              <a:buNone/>
            </a:pPr>
            <a:r>
              <a:rPr lang="he-IL" dirty="0">
                <a:solidFill>
                  <a:srgbClr val="000000"/>
                </a:solidFill>
                <a:latin typeface="Arial" panose="020B0604020202020204" pitchFamily="34" charset="0"/>
              </a:rPr>
              <a:t>שלטון רודני שבו </a:t>
            </a:r>
            <a:r>
              <a:rPr lang="he-IL" dirty="0" smtClean="0">
                <a:solidFill>
                  <a:srgbClr val="000000"/>
                </a:solidFill>
                <a:latin typeface="Arial" panose="020B0604020202020204" pitchFamily="34" charset="0"/>
              </a:rPr>
              <a:t>השלטון מרוכז </a:t>
            </a:r>
            <a:r>
              <a:rPr lang="he-IL" dirty="0">
                <a:solidFill>
                  <a:srgbClr val="000000"/>
                </a:solidFill>
                <a:latin typeface="Arial" panose="020B0604020202020204" pitchFamily="34" charset="0"/>
              </a:rPr>
              <a:t>בידי אדם אחד, </a:t>
            </a:r>
            <a:endParaRPr lang="he-IL" dirty="0" smtClean="0">
              <a:solidFill>
                <a:srgbClr val="000000"/>
              </a:solidFill>
              <a:latin typeface="Arial" panose="020B0604020202020204" pitchFamily="34" charset="0"/>
            </a:endParaRPr>
          </a:p>
          <a:p>
            <a:pPr marL="0" indent="0" algn="r">
              <a:buNone/>
            </a:pPr>
            <a:r>
              <a:rPr lang="he-IL" dirty="0" smtClean="0">
                <a:solidFill>
                  <a:srgbClr val="000000"/>
                </a:solidFill>
                <a:latin typeface="Arial" panose="020B0604020202020204" pitchFamily="34" charset="0"/>
              </a:rPr>
              <a:t>שאין </a:t>
            </a:r>
            <a:r>
              <a:rPr lang="he-IL" dirty="0">
                <a:solidFill>
                  <a:srgbClr val="000000"/>
                </a:solidFill>
                <a:latin typeface="Arial" panose="020B0604020202020204" pitchFamily="34" charset="0"/>
              </a:rPr>
              <a:t>הגבלה על </a:t>
            </a:r>
            <a:r>
              <a:rPr lang="he-IL" dirty="0" smtClean="0">
                <a:solidFill>
                  <a:srgbClr val="000000"/>
                </a:solidFill>
                <a:latin typeface="Arial" panose="020B0604020202020204" pitchFamily="34" charset="0"/>
              </a:rPr>
              <a:t>סמכויותיו ומתקיים סביבו פולחן אישיות .</a:t>
            </a:r>
            <a:endParaRPr lang="he-IL" dirty="0">
              <a:solidFill>
                <a:srgbClr val="000000"/>
              </a:solidFill>
              <a:latin typeface="Arial" panose="020B0604020202020204" pitchFamily="34" charset="0"/>
            </a:endParaRPr>
          </a:p>
          <a:p>
            <a:pPr marL="0" indent="0" algn="r">
              <a:buNone/>
            </a:pPr>
            <a:r>
              <a:rPr lang="he-IL" dirty="0" smtClean="0">
                <a:solidFill>
                  <a:srgbClr val="000000"/>
                </a:solidFill>
                <a:latin typeface="Arial" panose="020B0604020202020204" pitchFamily="34" charset="0"/>
              </a:rPr>
              <a:t>לאזרחי </a:t>
            </a:r>
            <a:r>
              <a:rPr lang="he-IL" dirty="0">
                <a:solidFill>
                  <a:srgbClr val="000000"/>
                </a:solidFill>
                <a:latin typeface="Arial" panose="020B0604020202020204" pitchFamily="34" charset="0"/>
              </a:rPr>
              <a:t>המדינה </a:t>
            </a:r>
            <a:r>
              <a:rPr lang="he-IL" dirty="0" smtClean="0">
                <a:solidFill>
                  <a:srgbClr val="000000"/>
                </a:solidFill>
                <a:latin typeface="Arial" panose="020B0604020202020204" pitchFamily="34" charset="0"/>
              </a:rPr>
              <a:t>אין זכויות וחירויות.</a:t>
            </a:r>
          </a:p>
          <a:p>
            <a:pPr marL="0" indent="0" algn="r">
              <a:buNone/>
            </a:pPr>
            <a:r>
              <a:rPr lang="he-IL" dirty="0" smtClean="0">
                <a:solidFill>
                  <a:srgbClr val="000000"/>
                </a:solidFill>
                <a:latin typeface="Arial" panose="020B0604020202020204" pitchFamily="34" charset="0"/>
              </a:rPr>
              <a:t>הציבור </a:t>
            </a:r>
            <a:r>
              <a:rPr lang="he-IL" dirty="0">
                <a:solidFill>
                  <a:srgbClr val="000000"/>
                </a:solidFill>
                <a:latin typeface="Arial" panose="020B0604020202020204" pitchFamily="34" charset="0"/>
              </a:rPr>
              <a:t>אינו נוטל חלק </a:t>
            </a:r>
            <a:r>
              <a:rPr lang="he-IL" dirty="0" smtClean="0">
                <a:solidFill>
                  <a:srgbClr val="000000"/>
                </a:solidFill>
                <a:latin typeface="Arial" panose="020B0604020202020204" pitchFamily="34" charset="0"/>
              </a:rPr>
              <a:t>בשלטון</a:t>
            </a:r>
            <a:r>
              <a:rPr lang="he-IL" dirty="0">
                <a:solidFill>
                  <a:srgbClr val="000000"/>
                </a:solidFill>
                <a:latin typeface="Arial" panose="020B0604020202020204" pitchFamily="34" charset="0"/>
              </a:rPr>
              <a:t> </a:t>
            </a:r>
            <a:r>
              <a:rPr lang="he-IL" dirty="0" smtClean="0">
                <a:solidFill>
                  <a:srgbClr val="000000"/>
                </a:solidFill>
                <a:latin typeface="Arial" panose="020B0604020202020204" pitchFamily="34" charset="0"/>
              </a:rPr>
              <a:t>ולא מעורב בקבלת החלטות.</a:t>
            </a:r>
            <a:endParaRPr lang="he-IL" dirty="0"/>
          </a:p>
        </p:txBody>
      </p:sp>
      <p:pic>
        <p:nvPicPr>
          <p:cNvPr id="4" name="תמונה 3"/>
          <p:cNvPicPr>
            <a:picLocks noChangeAspect="1"/>
          </p:cNvPicPr>
          <p:nvPr/>
        </p:nvPicPr>
        <p:blipFill>
          <a:blip r:embed="rId2"/>
          <a:stretch>
            <a:fillRect/>
          </a:stretch>
        </p:blipFill>
        <p:spPr>
          <a:xfrm>
            <a:off x="1104900" y="170656"/>
            <a:ext cx="3048000" cy="1714500"/>
          </a:xfrm>
          <a:prstGeom prst="rect">
            <a:avLst/>
          </a:prstGeom>
        </p:spPr>
      </p:pic>
    </p:spTree>
    <p:extLst>
      <p:ext uri="{BB962C8B-B14F-4D97-AF65-F5344CB8AC3E}">
        <p14:creationId xmlns:p14="http://schemas.microsoft.com/office/powerpoint/2010/main" val="1577405169"/>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F63B5616-EF7F-4D33-88CD-5F5E52B88738}"/>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3907C"/>
          </a:solidFill>
          <a:ln w="38100" cap="rnd">
            <a:solidFill>
              <a:srgbClr val="E3907C"/>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6A8DC41A-BD19-4935-ACB0-833A800182D4}"/>
              </a:ext>
            </a:extLst>
          </p:cNvPr>
          <p:cNvSpPr>
            <a:spLocks noGrp="1"/>
          </p:cNvSpPr>
          <p:nvPr>
            <p:ph idx="1"/>
          </p:nvPr>
        </p:nvSpPr>
        <p:spPr>
          <a:xfrm>
            <a:off x="640080" y="2872899"/>
            <a:ext cx="4243589" cy="3320668"/>
          </a:xfrm>
        </p:spPr>
        <p:txBody>
          <a:bodyPr>
            <a:normAutofit/>
          </a:bodyPr>
          <a:lstStyle/>
          <a:p>
            <a:pPr algn="r" rtl="1">
              <a:lnSpc>
                <a:spcPct val="100000"/>
              </a:lnSpc>
            </a:pPr>
            <a:r>
              <a:rPr lang="he-IL" sz="2700" dirty="0"/>
              <a:t>בחירות הם מאפיין בסיסי בכל סוגי הדמוקרטיות, שמאפשר חילופי שלטון. </a:t>
            </a:r>
            <a:endParaRPr lang="en-US" sz="2700" i="1" dirty="0"/>
          </a:p>
          <a:p>
            <a:pPr algn="r" rtl="1">
              <a:lnSpc>
                <a:spcPct val="100000"/>
              </a:lnSpc>
            </a:pPr>
            <a:r>
              <a:rPr lang="he-IL" sz="2700" dirty="0"/>
              <a:t>לבחירות דמוקרטיות חמישה תנאים הכרחיים: כלליות, חשאיות, מחזוריות, שוויוניות והתמודדות חופשית</a:t>
            </a:r>
          </a:p>
        </p:txBody>
      </p:sp>
      <p:pic>
        <p:nvPicPr>
          <p:cNvPr id="4" name="Picture 4" descr="בחירות 2020 - איפה מצביעים, מתי ואיך עושים זאת? מדריך לבוחר ...">
            <a:extLst>
              <a:ext uri="{FF2B5EF4-FFF2-40B4-BE49-F238E27FC236}">
                <a16:creationId xmlns:a16="http://schemas.microsoft.com/office/drawing/2014/main" xmlns="" id="{D0A1A834-4C44-49EC-A6B5-5AF695955D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658" r="2292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974455"/>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512B80DA-C858-4628-966D-9CE1EFD41AC5}"/>
              </a:ext>
            </a:extLst>
          </p:cNvPr>
          <p:cNvSpPr>
            <a:spLocks noGrp="1"/>
          </p:cNvSpPr>
          <p:nvPr>
            <p:ph type="title"/>
          </p:nvPr>
        </p:nvSpPr>
        <p:spPr>
          <a:xfrm>
            <a:off x="-1525" y="607402"/>
            <a:ext cx="5769109" cy="1956841"/>
          </a:xfrm>
        </p:spPr>
        <p:txBody>
          <a:bodyPr anchor="b">
            <a:normAutofit/>
          </a:bodyPr>
          <a:lstStyle/>
          <a:p>
            <a:pPr algn="ctr">
              <a:lnSpc>
                <a:spcPct val="90000"/>
              </a:lnSpc>
            </a:pPr>
            <a:r>
              <a:rPr lang="he-IL" sz="4100" dirty="0">
                <a:effectLst>
                  <a:outerShdw blurRad="38100" dist="38100" dir="2700000" algn="tl">
                    <a:srgbClr val="000000">
                      <a:alpha val="43137"/>
                    </a:srgbClr>
                  </a:outerShdw>
                </a:effectLst>
              </a:rPr>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A121"/>
          </a:solidFill>
          <a:ln w="38100" cap="rnd">
            <a:solidFill>
              <a:srgbClr val="D7A12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FA87A823-1C70-4DC9-8C1E-F9DE7DB271A7}"/>
              </a:ext>
            </a:extLst>
          </p:cNvPr>
          <p:cNvSpPr>
            <a:spLocks noGrp="1"/>
          </p:cNvSpPr>
          <p:nvPr>
            <p:ph idx="1"/>
          </p:nvPr>
        </p:nvSpPr>
        <p:spPr>
          <a:xfrm>
            <a:off x="640080" y="2872899"/>
            <a:ext cx="4670097" cy="3771182"/>
          </a:xfrm>
        </p:spPr>
        <p:txBody>
          <a:bodyPr>
            <a:normAutofit/>
          </a:bodyPr>
          <a:lstStyle/>
          <a:p>
            <a:pPr algn="r" rtl="1">
              <a:lnSpc>
                <a:spcPct val="100000"/>
              </a:lnSpc>
            </a:pPr>
            <a:r>
              <a:rPr lang="he-IL" b="1" dirty="0" err="1" smtClean="0"/>
              <a:t>כ</a:t>
            </a:r>
            <a:r>
              <a:rPr lang="he-IL" sz="2400" dirty="0" err="1"/>
              <a:t>לליות:כל</a:t>
            </a:r>
            <a:r>
              <a:rPr lang="he-IL" sz="2400" dirty="0"/>
              <a:t> אזרחי המדינה (מעל גיל מסוים) זכאים לבחור ולהיבחר למוסדות הנבחרים במדינה</a:t>
            </a:r>
            <a:endParaRPr lang="he-IL" sz="2400" dirty="0" smtClean="0"/>
          </a:p>
          <a:p>
            <a:pPr algn="r" rtl="1">
              <a:lnSpc>
                <a:spcPct val="100000"/>
              </a:lnSpc>
            </a:pPr>
            <a:r>
              <a:rPr lang="he-IL" sz="3000" b="1" dirty="0" smtClean="0"/>
              <a:t>ח</a:t>
            </a:r>
            <a:r>
              <a:rPr lang="he-IL" sz="2400" dirty="0" smtClean="0"/>
              <a:t>שאיות</a:t>
            </a:r>
            <a:r>
              <a:rPr lang="he-IL" sz="2400" dirty="0"/>
              <a:t>: (א) איש מלבד הבוחר לא יודע במי בחר. (ב) מובטח שהבוחר לא יושפע מלחצים של גורמים שונים.</a:t>
            </a:r>
            <a:endParaRPr lang="en-US" sz="2400" i="1" dirty="0"/>
          </a:p>
          <a:p>
            <a:pPr algn="r" rtl="1">
              <a:lnSpc>
                <a:spcPct val="100000"/>
              </a:lnSpc>
            </a:pPr>
            <a:r>
              <a:rPr lang="he-IL" sz="3000" b="1" dirty="0"/>
              <a:t>מ</a:t>
            </a:r>
            <a:r>
              <a:rPr lang="he-IL" sz="2400" dirty="0"/>
              <a:t>חזוריות: הבחירות חוזרות במרווחי זמן ידועים וסדירים, הקבועים בחוק.</a:t>
            </a:r>
            <a:endParaRPr lang="en-US" sz="2400" i="1" dirty="0"/>
          </a:p>
          <a:p>
            <a:pPr algn="r">
              <a:lnSpc>
                <a:spcPct val="100000"/>
              </a:lnSpc>
            </a:pPr>
            <a:endParaRPr lang="he-IL" sz="2400" dirty="0"/>
          </a:p>
        </p:txBody>
      </p:sp>
      <p:pic>
        <p:nvPicPr>
          <p:cNvPr id="5" name="Picture 4" descr="תמונה שמכילה ישיבה, שולחן, איש, חדר&#10;&#10;התיאור נוצר באופן אוטומטי">
            <a:extLst>
              <a:ext uri="{FF2B5EF4-FFF2-40B4-BE49-F238E27FC236}">
                <a16:creationId xmlns:a16="http://schemas.microsoft.com/office/drawing/2014/main" xmlns="" id="{2DB438F7-13EC-4CBC-A324-09B30C5148FA}"/>
              </a:ext>
            </a:extLst>
          </p:cNvPr>
          <p:cNvPicPr>
            <a:picLocks noChangeAspect="1"/>
          </p:cNvPicPr>
          <p:nvPr/>
        </p:nvPicPr>
        <p:blipFill rotWithShape="1">
          <a:blip r:embed="rId2"/>
          <a:srcRect l="18845" r="592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תיבת טקסט 7">
            <a:extLst>
              <a:ext uri="{FF2B5EF4-FFF2-40B4-BE49-F238E27FC236}">
                <a16:creationId xmlns:a16="http://schemas.microsoft.com/office/drawing/2014/main" xmlns="" id="{393E17BE-BB08-46C8-A1A6-3FF22C318A5A}"/>
              </a:ext>
            </a:extLst>
          </p:cNvPr>
          <p:cNvSpPr txBox="1"/>
          <p:nvPr/>
        </p:nvSpPr>
        <p:spPr>
          <a:xfrm>
            <a:off x="7288393" y="862547"/>
            <a:ext cx="3954930" cy="1446550"/>
          </a:xfrm>
          <a:prstGeom prst="rect">
            <a:avLst/>
          </a:prstGeom>
          <a:noFill/>
        </p:spPr>
        <p:txBody>
          <a:bodyPr wrap="none" rtlCol="1">
            <a:spAutoFit/>
          </a:bodyPr>
          <a:lstStyle/>
          <a:p>
            <a:r>
              <a:rPr lang="he-IL" sz="8800" b="1" dirty="0" err="1">
                <a:solidFill>
                  <a:srgbClr val="E64823"/>
                </a:solidFill>
                <a:effectLst>
                  <a:outerShdw blurRad="38100" dist="38100" dir="2700000" algn="tl">
                    <a:srgbClr val="000000">
                      <a:alpha val="43137"/>
                    </a:srgbClr>
                  </a:outerShdw>
                </a:effectLst>
              </a:rPr>
              <a:t>כח</a:t>
            </a:r>
            <a:r>
              <a:rPr lang="he-IL" sz="8800" b="1" dirty="0">
                <a:solidFill>
                  <a:srgbClr val="E64823"/>
                </a:solidFill>
                <a:effectLst>
                  <a:outerShdw blurRad="38100" dist="38100" dir="2700000" algn="tl">
                    <a:srgbClr val="000000">
                      <a:alpha val="43137"/>
                    </a:srgbClr>
                  </a:outerShdw>
                </a:effectLst>
              </a:rPr>
              <a:t> משה</a:t>
            </a:r>
            <a:endParaRPr lang="he-IL" sz="8800" b="1" dirty="0">
              <a:solidFill>
                <a:srgbClr val="E4650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584908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2DCC4486-FEA9-45DE-BABB-C9A8BF0719E3}"/>
              </a:ext>
            </a:extLst>
          </p:cNvPr>
          <p:cNvSpPr>
            <a:spLocks noGrp="1"/>
          </p:cNvSpPr>
          <p:nvPr>
            <p:ph type="title"/>
          </p:nvPr>
        </p:nvSpPr>
        <p:spPr>
          <a:xfrm>
            <a:off x="5297762" y="329184"/>
            <a:ext cx="6251110" cy="1783080"/>
          </a:xfrm>
        </p:spPr>
        <p:txBody>
          <a:bodyPr anchor="b">
            <a:normAutofit/>
          </a:bodyPr>
          <a:lstStyle/>
          <a:p>
            <a:pPr>
              <a:lnSpc>
                <a:spcPct val="90000"/>
              </a:lnSpc>
            </a:pPr>
            <a:r>
              <a:rPr lang="he-IL" sz="6100"/>
              <a:t>תנאים לקיום בחירות דמוקרטיות</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A543B"/>
          </a:solidFill>
          <a:ln w="38100" cap="rnd">
            <a:solidFill>
              <a:srgbClr val="BA543B"/>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3B91EF01-AA9D-49BC-B0FE-BEA5A8130FE3}"/>
              </a:ext>
            </a:extLst>
          </p:cNvPr>
          <p:cNvSpPr>
            <a:spLocks noGrp="1"/>
          </p:cNvSpPr>
          <p:nvPr>
            <p:ph idx="1"/>
          </p:nvPr>
        </p:nvSpPr>
        <p:spPr>
          <a:xfrm>
            <a:off x="5297762" y="2706624"/>
            <a:ext cx="6251110" cy="3483864"/>
          </a:xfrm>
        </p:spPr>
        <p:txBody>
          <a:bodyPr>
            <a:normAutofit/>
          </a:bodyPr>
          <a:lstStyle/>
          <a:p>
            <a:pPr algn="r" rtl="1"/>
            <a:r>
              <a:rPr lang="he-IL" sz="4000" b="1" dirty="0"/>
              <a:t>ש</a:t>
            </a:r>
            <a:r>
              <a:rPr lang="he-IL" dirty="0"/>
              <a:t>וויוניות: לכל אזרח יש קול אחד, ולכל קול משקל שווה.</a:t>
            </a:r>
            <a:endParaRPr lang="en-US" i="1" dirty="0"/>
          </a:p>
          <a:p>
            <a:pPr algn="r" rtl="1"/>
            <a:r>
              <a:rPr lang="he-IL" sz="4000" b="1" dirty="0"/>
              <a:t>ה</a:t>
            </a:r>
            <a:r>
              <a:rPr lang="he-IL" dirty="0"/>
              <a:t>תמודדות חופשית והוגנת: הבחירות מאפשרות תחרות </a:t>
            </a:r>
            <a:r>
              <a:rPr lang="he-IL" dirty="0" smtClean="0"/>
              <a:t>הוגנת</a:t>
            </a:r>
            <a:r>
              <a:rPr lang="he-IL" dirty="0"/>
              <a:t> </a:t>
            </a:r>
            <a:r>
              <a:rPr lang="he-IL" dirty="0" smtClean="0"/>
              <a:t>בין לפחות שני מתמודדים</a:t>
            </a:r>
            <a:endParaRPr lang="he-IL" dirty="0"/>
          </a:p>
        </p:txBody>
      </p:sp>
      <p:pic>
        <p:nvPicPr>
          <p:cNvPr id="5" name="Picture 4" descr="תמונה שמכילה עוגה, מקושט, מקורה, יום הולדת&#10;&#10;התיאור נוצר באופן אוטומטי">
            <a:extLst>
              <a:ext uri="{FF2B5EF4-FFF2-40B4-BE49-F238E27FC236}">
                <a16:creationId xmlns:a16="http://schemas.microsoft.com/office/drawing/2014/main" xmlns="" id="{0DFEB04B-C111-4DAA-9072-510D56B0A05D}"/>
              </a:ext>
            </a:extLst>
          </p:cNvPr>
          <p:cNvPicPr>
            <a:picLocks noChangeAspect="1"/>
          </p:cNvPicPr>
          <p:nvPr/>
        </p:nvPicPr>
        <p:blipFill rotWithShape="1">
          <a:blip r:embed="rId2"/>
          <a:srcRect l="19420" r="3355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6568556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D03212E-21E1-4A00-AA1D-402849008362}"/>
              </a:ext>
            </a:extLst>
          </p:cNvPr>
          <p:cNvSpPr>
            <a:spLocks noGrp="1"/>
          </p:cNvSpPr>
          <p:nvPr>
            <p:ph type="title"/>
          </p:nvPr>
        </p:nvSpPr>
        <p:spPr>
          <a:xfrm>
            <a:off x="5297762" y="329184"/>
            <a:ext cx="6251110" cy="1783080"/>
          </a:xfrm>
        </p:spPr>
        <p:txBody>
          <a:bodyPr anchor="b">
            <a:normAutofit/>
          </a:bodyPr>
          <a:lstStyle/>
          <a:p>
            <a:r>
              <a:rPr lang="he-IL" sz="7200"/>
              <a:t>מדינה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F2B12"/>
          </a:solidFill>
          <a:ln w="38100" cap="rnd">
            <a:solidFill>
              <a:srgbClr val="8F2B1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004B9620-A6ED-4447-96DD-F22D8EEBCB32}"/>
              </a:ext>
            </a:extLst>
          </p:cNvPr>
          <p:cNvSpPr>
            <a:spLocks noGrp="1"/>
          </p:cNvSpPr>
          <p:nvPr>
            <p:ph idx="1"/>
          </p:nvPr>
        </p:nvSpPr>
        <p:spPr>
          <a:xfrm>
            <a:off x="5297762" y="2706624"/>
            <a:ext cx="6251110" cy="3822192"/>
          </a:xfrm>
        </p:spPr>
        <p:txBody>
          <a:bodyPr>
            <a:normAutofit fontScale="92500"/>
          </a:bodyPr>
          <a:lstStyle/>
          <a:p>
            <a:pPr algn="r" rtl="1"/>
            <a:r>
              <a:rPr lang="he-IL" dirty="0"/>
              <a:t>מדינה היא ארגון חברתי שכולל שלטון על אוכלוסייה שמתגוררת בשטח מוגדר. השלטון במדינה זו הוא הקובע את המדיניות באופן עצמאי. מוסדות בינלאומיים מכירים בקיומה הריבוני של מדינה זו.</a:t>
            </a:r>
          </a:p>
          <a:p>
            <a:pPr algn="r" rtl="1"/>
            <a:r>
              <a:rPr lang="he-IL" dirty="0"/>
              <a:t>מה התנאים לקיומה של מדינה ריבונית?</a:t>
            </a:r>
          </a:p>
        </p:txBody>
      </p:sp>
      <p:pic>
        <p:nvPicPr>
          <p:cNvPr id="7170" name="Picture 2" descr="map of Australia">
            <a:extLst>
              <a:ext uri="{FF2B5EF4-FFF2-40B4-BE49-F238E27FC236}">
                <a16:creationId xmlns:a16="http://schemas.microsoft.com/office/drawing/2014/main" xmlns="" id="{92364EA1-7EDE-4B1B-A7C4-C8DF7CBC57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548" r="31121"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220306"/>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6"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83DDF741-98FE-44EF-8B29-0DE8D847DF9C}"/>
              </a:ext>
            </a:extLst>
          </p:cNvPr>
          <p:cNvSpPr>
            <a:spLocks noGrp="1"/>
          </p:cNvSpPr>
          <p:nvPr>
            <p:ph type="title"/>
          </p:nvPr>
        </p:nvSpPr>
        <p:spPr>
          <a:xfrm>
            <a:off x="640080" y="325369"/>
            <a:ext cx="4368602" cy="1956841"/>
          </a:xfrm>
        </p:spPr>
        <p:txBody>
          <a:bodyPr anchor="b">
            <a:normAutofit/>
          </a:bodyPr>
          <a:lstStyle/>
          <a:p>
            <a:r>
              <a:rPr lang="he-IL" sz="6600" dirty="0"/>
              <a:t>שטח</a:t>
            </a:r>
          </a:p>
        </p:txBody>
      </p:sp>
      <p:sp>
        <p:nvSpPr>
          <p:cNvPr id="8197"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36754"/>
          </a:solidFill>
          <a:ln w="38100" cap="rnd">
            <a:solidFill>
              <a:srgbClr val="B36754"/>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669C6070-C7C8-446F-BD5F-A797D582B921}"/>
              </a:ext>
            </a:extLst>
          </p:cNvPr>
          <p:cNvSpPr>
            <a:spLocks noGrp="1"/>
          </p:cNvSpPr>
          <p:nvPr>
            <p:ph idx="1"/>
          </p:nvPr>
        </p:nvSpPr>
        <p:spPr>
          <a:xfrm>
            <a:off x="640080" y="2872899"/>
            <a:ext cx="4243589" cy="3320668"/>
          </a:xfrm>
        </p:spPr>
        <p:txBody>
          <a:bodyPr>
            <a:normAutofit/>
          </a:bodyPr>
          <a:lstStyle/>
          <a:p>
            <a:pPr marL="0" indent="0" algn="r" rtl="1">
              <a:lnSpc>
                <a:spcPct val="100000"/>
              </a:lnSpc>
              <a:buNone/>
            </a:pPr>
            <a:r>
              <a:rPr lang="he-IL" sz="2700" dirty="0"/>
              <a:t>שטח מדינה כולל את הגבולות המוגדרים שלה, ובתוכם: האדמה, האוויר, תת-הקרקע והים (כולל הימים, הנהרות והמים). שטח זה מוגדר ע"י המדינה ומסומן לרוב במפות בינלאומיות. </a:t>
            </a:r>
            <a:endParaRPr lang="en-US" sz="2700" dirty="0"/>
          </a:p>
        </p:txBody>
      </p:sp>
      <p:pic>
        <p:nvPicPr>
          <p:cNvPr id="8194" name="Picture 2" descr="aerial view photography of city beside body of water">
            <a:extLst>
              <a:ext uri="{FF2B5EF4-FFF2-40B4-BE49-F238E27FC236}">
                <a16:creationId xmlns:a16="http://schemas.microsoft.com/office/drawing/2014/main" xmlns="" id="{B22618E9-3C34-4B5D-980F-EDA512A6C81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773"/>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8769530"/>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09A47D7B-C5F3-4DB9-AE20-67610017F8DC}"/>
              </a:ext>
            </a:extLst>
          </p:cNvPr>
          <p:cNvSpPr>
            <a:spLocks noGrp="1"/>
          </p:cNvSpPr>
          <p:nvPr>
            <p:ph type="title"/>
          </p:nvPr>
        </p:nvSpPr>
        <p:spPr>
          <a:xfrm>
            <a:off x="640080" y="325369"/>
            <a:ext cx="4368602" cy="1956841"/>
          </a:xfrm>
        </p:spPr>
        <p:txBody>
          <a:bodyPr anchor="b">
            <a:normAutofit/>
          </a:bodyPr>
          <a:lstStyle/>
          <a:p>
            <a:r>
              <a:rPr lang="he-IL" sz="6600"/>
              <a:t>אוכלוסייה</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FE43E"/>
          </a:solidFill>
          <a:ln w="38100" cap="rnd">
            <a:solidFill>
              <a:srgbClr val="DFE43E"/>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170408F5-9EBC-43ED-B614-CA52FBA49FF5}"/>
              </a:ext>
            </a:extLst>
          </p:cNvPr>
          <p:cNvSpPr>
            <a:spLocks noGrp="1"/>
          </p:cNvSpPr>
          <p:nvPr>
            <p:ph idx="1"/>
          </p:nvPr>
        </p:nvSpPr>
        <p:spPr>
          <a:xfrm>
            <a:off x="640080" y="2872899"/>
            <a:ext cx="4243589" cy="3320668"/>
          </a:xfrm>
        </p:spPr>
        <p:txBody>
          <a:bodyPr>
            <a:normAutofit/>
          </a:bodyPr>
          <a:lstStyle/>
          <a:p>
            <a:pPr marL="0" indent="0" algn="r" rtl="1">
              <a:buNone/>
            </a:pPr>
            <a:r>
              <a:rPr lang="he-IL" dirty="0"/>
              <a:t>אנשים היושבים באופן קבוע ושגרים בדרך קבע בשטח המדינה. המדינה קובעת את התנאים לקבלת אזרחות</a:t>
            </a:r>
          </a:p>
        </p:txBody>
      </p:sp>
      <p:pic>
        <p:nvPicPr>
          <p:cNvPr id="9218" name="Picture 2" descr="people walking on pedestrian lane during daytime">
            <a:extLst>
              <a:ext uri="{FF2B5EF4-FFF2-40B4-BE49-F238E27FC236}">
                <a16:creationId xmlns:a16="http://schemas.microsoft.com/office/drawing/2014/main" xmlns="" id="{7C1B8019-DE54-4071-B56E-0F9AA6EA96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56" r="2409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47221"/>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F3ACB5CC-BA25-4E76-939B-2155C12B3554}"/>
              </a:ext>
            </a:extLst>
          </p:cNvPr>
          <p:cNvSpPr>
            <a:spLocks noGrp="1"/>
          </p:cNvSpPr>
          <p:nvPr>
            <p:ph type="title"/>
          </p:nvPr>
        </p:nvSpPr>
        <p:spPr>
          <a:xfrm>
            <a:off x="640080" y="325369"/>
            <a:ext cx="4368602" cy="1956841"/>
          </a:xfrm>
        </p:spPr>
        <p:txBody>
          <a:bodyPr anchor="b">
            <a:normAutofit/>
          </a:bodyPr>
          <a:lstStyle/>
          <a:p>
            <a:r>
              <a:rPr lang="he-IL" sz="6600"/>
              <a:t>שלטון</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5ECFD"/>
          </a:solidFill>
          <a:ln w="38100" cap="rnd">
            <a:solidFill>
              <a:srgbClr val="95ECFD"/>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5119B071-BEF4-4D6B-95DA-F37B5186129E}"/>
              </a:ext>
            </a:extLst>
          </p:cNvPr>
          <p:cNvSpPr>
            <a:spLocks noGrp="1"/>
          </p:cNvSpPr>
          <p:nvPr>
            <p:ph idx="1"/>
          </p:nvPr>
        </p:nvSpPr>
        <p:spPr>
          <a:xfrm>
            <a:off x="640080" y="2872899"/>
            <a:ext cx="4243589" cy="3320668"/>
          </a:xfrm>
        </p:spPr>
        <p:txBody>
          <a:bodyPr>
            <a:normAutofit/>
          </a:bodyPr>
          <a:lstStyle/>
          <a:p>
            <a:pPr marL="0" indent="0" algn="r" rtl="1">
              <a:buNone/>
            </a:pPr>
            <a:r>
              <a:rPr lang="he-IL" sz="3000" dirty="0"/>
              <a:t>גוף מוסדי, המנהל ומסדיר את ענייני המדינה. לשלטון הסמכות הבלעדית להפעיל כוח על אוכלוסייה שנמצאת בשטח המדינה</a:t>
            </a:r>
          </a:p>
        </p:txBody>
      </p:sp>
      <p:pic>
        <p:nvPicPr>
          <p:cNvPr id="10242" name="Picture 2" descr="group of people sitting on chairs">
            <a:extLst>
              <a:ext uri="{FF2B5EF4-FFF2-40B4-BE49-F238E27FC236}">
                <a16:creationId xmlns:a16="http://schemas.microsoft.com/office/drawing/2014/main" xmlns="" id="{A9713CD1-9FF6-4C60-AAE2-4CB9328ED0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66" r="13026"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273333"/>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xmlns="" id="{A6D37EE4-EA1B-46EE-A54B-5233C63C969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DE57157F-C835-414A-8BBF-BC18CA023E1E}"/>
              </a:ext>
            </a:extLst>
          </p:cNvPr>
          <p:cNvSpPr>
            <a:spLocks noGrp="1"/>
          </p:cNvSpPr>
          <p:nvPr>
            <p:ph type="title"/>
          </p:nvPr>
        </p:nvSpPr>
        <p:spPr>
          <a:xfrm>
            <a:off x="7034585" y="703293"/>
            <a:ext cx="4584921" cy="1949815"/>
          </a:xfrm>
        </p:spPr>
        <p:txBody>
          <a:bodyPr anchor="b">
            <a:normAutofit/>
          </a:bodyPr>
          <a:lstStyle/>
          <a:p>
            <a:r>
              <a:rPr lang="he-IL" sz="6000"/>
              <a:t>ריבונות</a:t>
            </a:r>
          </a:p>
        </p:txBody>
      </p:sp>
      <p:pic>
        <p:nvPicPr>
          <p:cNvPr id="11" name="Picture 4" descr="נתניהו בישיבת הממשלה: &quot;קשה לנהל את הישיבות&quot; | כאן">
            <a:extLst>
              <a:ext uri="{FF2B5EF4-FFF2-40B4-BE49-F238E27FC236}">
                <a16:creationId xmlns:a16="http://schemas.microsoft.com/office/drawing/2014/main" xmlns="" id="{213FE28B-D9C9-46B4-BEB5-80B8A5E6612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428" r="12708" b="2"/>
          <a:stretch/>
        </p:blipFill>
        <p:spPr bwMode="auto">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a:noFill/>
          <a:extLst>
            <a:ext uri="{909E8E84-426E-40DD-AFC4-6F175D3DCCD1}">
              <a14:hiddenFill xmlns:a14="http://schemas.microsoft.com/office/drawing/2010/main">
                <a:solidFill>
                  <a:srgbClr val="FFFFFF"/>
                </a:solidFill>
              </a14:hiddenFill>
            </a:ext>
          </a:extLst>
        </p:spPr>
      </p:pic>
      <p:sp>
        <p:nvSpPr>
          <p:cNvPr id="23" name="Rectangle 6">
            <a:extLst>
              <a:ext uri="{FF2B5EF4-FFF2-40B4-BE49-F238E27FC236}">
                <a16:creationId xmlns:a16="http://schemas.microsoft.com/office/drawing/2014/main" xmlns="" id="{3EB27620-B0B1-4232-A055-99D347606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9CD59"/>
          </a:solidFill>
          <a:ln w="38100" cap="rnd">
            <a:solidFill>
              <a:srgbClr val="C9CD59"/>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9E86F4FA-6D20-4428-9DDC-B7078E05F26C}"/>
              </a:ext>
            </a:extLst>
          </p:cNvPr>
          <p:cNvSpPr>
            <a:spLocks noGrp="1"/>
          </p:cNvSpPr>
          <p:nvPr>
            <p:ph idx="1"/>
          </p:nvPr>
        </p:nvSpPr>
        <p:spPr>
          <a:xfrm>
            <a:off x="7034585" y="3164618"/>
            <a:ext cx="4584921" cy="3021497"/>
          </a:xfrm>
        </p:spPr>
        <p:txBody>
          <a:bodyPr anchor="t">
            <a:normAutofit/>
          </a:bodyPr>
          <a:lstStyle/>
          <a:p>
            <a:pPr marL="0" indent="0" algn="r" rtl="1">
              <a:buNone/>
            </a:pPr>
            <a:r>
              <a:rPr lang="he-IL" dirty="0"/>
              <a:t>יכולתו של השלטון לנהל את ענייני הפנים והחוץ כרצונו, ללא התערבות של גורמים חיצוניים או כפיפות אליהם.</a:t>
            </a:r>
            <a:endParaRPr lang="en-US" dirty="0"/>
          </a:p>
          <a:p>
            <a:pPr algn="r" rtl="1"/>
            <a:endParaRPr lang="he-IL" dirty="0"/>
          </a:p>
        </p:txBody>
      </p:sp>
    </p:spTree>
    <p:extLst>
      <p:ext uri="{BB962C8B-B14F-4D97-AF65-F5344CB8AC3E}">
        <p14:creationId xmlns:p14="http://schemas.microsoft.com/office/powerpoint/2010/main" val="3618487422"/>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xmlns="" id="{15D7981E-12FD-4755-8A65-B559C2FCEAB1}"/>
              </a:ext>
            </a:extLst>
          </p:cNvPr>
          <p:cNvSpPr>
            <a:spLocks noGrp="1"/>
          </p:cNvSpPr>
          <p:nvPr>
            <p:ph type="title"/>
          </p:nvPr>
        </p:nvSpPr>
        <p:spPr>
          <a:xfrm>
            <a:off x="640080" y="325369"/>
            <a:ext cx="4368602" cy="1956841"/>
          </a:xfrm>
        </p:spPr>
        <p:txBody>
          <a:bodyPr anchor="b">
            <a:normAutofit/>
          </a:bodyPr>
          <a:lstStyle/>
          <a:p>
            <a:pPr>
              <a:lnSpc>
                <a:spcPct val="90000"/>
              </a:lnSpc>
            </a:pPr>
            <a:r>
              <a:rPr lang="he-IL" sz="6600"/>
              <a:t>הכרה בינלאומית</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EC4786"/>
          </a:solidFill>
          <a:ln w="38100" cap="rnd">
            <a:solidFill>
              <a:srgbClr val="EC4786"/>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מציין מיקום תוכן 2">
            <a:extLst>
              <a:ext uri="{FF2B5EF4-FFF2-40B4-BE49-F238E27FC236}">
                <a16:creationId xmlns:a16="http://schemas.microsoft.com/office/drawing/2014/main" xmlns="" id="{38B5A989-3E44-4CB4-8FBE-000D346246BA}"/>
              </a:ext>
            </a:extLst>
          </p:cNvPr>
          <p:cNvSpPr>
            <a:spLocks noGrp="1"/>
          </p:cNvSpPr>
          <p:nvPr>
            <p:ph idx="1"/>
          </p:nvPr>
        </p:nvSpPr>
        <p:spPr>
          <a:xfrm>
            <a:off x="184558" y="2872899"/>
            <a:ext cx="4699111" cy="3802472"/>
          </a:xfrm>
        </p:spPr>
        <p:txBody>
          <a:bodyPr>
            <a:normAutofit/>
          </a:bodyPr>
          <a:lstStyle/>
          <a:p>
            <a:pPr algn="r" rtl="1">
              <a:lnSpc>
                <a:spcPct val="100000"/>
              </a:lnSpc>
            </a:pPr>
            <a:r>
              <a:rPr lang="he-IL" sz="2400" dirty="0"/>
              <a:t>הכרה בריבונותה של המדינה ע"י מדינות בעולם וע"י גופים בינלאומיים רשמיים, נותנת למדינה מעמד משפטי בעל זכויות וחובות במשפט הבינלאומי. הכרה זו באה לידי ביטוי בכיבוד גבולות המדינה ע"י אחרים, בחברות באו"ם, בייצוג במוסדות בינלאומיים ובקשרים דיפלומטיים וכלכליים אחרים (קיים ויכוח האם הגדרה בינ"ל היא הכרחית).</a:t>
            </a:r>
          </a:p>
        </p:txBody>
      </p:sp>
      <p:pic>
        <p:nvPicPr>
          <p:cNvPr id="12290" name="Picture 2" descr="flags on green grass field near brown concrete building during daytime">
            <a:extLst>
              <a:ext uri="{FF2B5EF4-FFF2-40B4-BE49-F238E27FC236}">
                <a16:creationId xmlns:a16="http://schemas.microsoft.com/office/drawing/2014/main" xmlns="" id="{3EF2FD83-E060-4FD5-A756-62C2A1C602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069" r="8977"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00931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FFF105AA-A420-4E00-8FDB-5483C424B76C}"/>
              </a:ext>
            </a:extLst>
          </p:cNvPr>
          <p:cNvSpPr>
            <a:spLocks noGrp="1"/>
          </p:cNvSpPr>
          <p:nvPr>
            <p:ph type="title"/>
          </p:nvPr>
        </p:nvSpPr>
        <p:spPr>
          <a:xfrm>
            <a:off x="405188" y="466184"/>
            <a:ext cx="4368602" cy="1956841"/>
          </a:xfrm>
        </p:spPr>
        <p:txBody>
          <a:bodyPr anchor="b">
            <a:normAutofit fontScale="90000"/>
          </a:bodyPr>
          <a:lstStyle/>
          <a:p>
            <a:pPr algn="ctr"/>
            <a:r>
              <a:rPr lang="he-IL" sz="6600" b="1" dirty="0" smtClean="0">
                <a:effectLst>
                  <a:outerShdw blurRad="38100" dist="38100" dir="2700000" algn="tl">
                    <a:srgbClr val="000000">
                      <a:alpha val="43137"/>
                    </a:srgbClr>
                  </a:outerShdw>
                </a:effectLst>
              </a:rPr>
              <a:t>דמוקרטיה= </a:t>
            </a:r>
            <a:r>
              <a:rPr lang="he-IL" sz="6600" b="1" dirty="0">
                <a:effectLst>
                  <a:outerShdw blurRad="38100" dist="38100" dir="2700000" algn="tl">
                    <a:srgbClr val="000000">
                      <a:alpha val="43137"/>
                    </a:srgbClr>
                  </a:outerShdw>
                </a:effectLst>
              </a:rPr>
              <a:t/>
            </a:r>
            <a:br>
              <a:rPr lang="he-IL" sz="6600" b="1" dirty="0">
                <a:effectLst>
                  <a:outerShdw blurRad="38100" dist="38100" dir="2700000" algn="tl">
                    <a:srgbClr val="000000">
                      <a:alpha val="43137"/>
                    </a:srgbClr>
                  </a:outerShdw>
                </a:effectLst>
              </a:rPr>
            </a:br>
            <a:r>
              <a:rPr lang="he-IL" sz="6600" b="1" dirty="0">
                <a:effectLst>
                  <a:outerShdw blurRad="38100" dist="38100" dir="2700000" algn="tl">
                    <a:srgbClr val="000000">
                      <a:alpha val="43137"/>
                    </a:srgbClr>
                  </a:outerShdw>
                </a:effectLst>
              </a:rPr>
              <a:t>שלטון העם</a:t>
            </a:r>
          </a:p>
        </p:txBody>
      </p:sp>
      <p:sp>
        <p:nvSpPr>
          <p:cNvPr id="73"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19B45"/>
          </a:solidFill>
          <a:ln w="38100" cap="rnd">
            <a:solidFill>
              <a:srgbClr val="D19B45"/>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8B328816-E1DF-41FD-B7D2-120BDD614AC8}"/>
              </a:ext>
            </a:extLst>
          </p:cNvPr>
          <p:cNvSpPr>
            <a:spLocks noGrp="1"/>
          </p:cNvSpPr>
          <p:nvPr>
            <p:ph idx="1"/>
          </p:nvPr>
        </p:nvSpPr>
        <p:spPr>
          <a:xfrm>
            <a:off x="266700" y="2872899"/>
            <a:ext cx="4616969" cy="3320668"/>
          </a:xfrm>
        </p:spPr>
        <p:txBody>
          <a:bodyPr>
            <a:noAutofit/>
          </a:bodyPr>
          <a:lstStyle/>
          <a:p>
            <a:pPr algn="r" rtl="1"/>
            <a:r>
              <a:rPr lang="he-IL" u="sng" dirty="0"/>
              <a:t>כלל האזרחים </a:t>
            </a:r>
            <a:r>
              <a:rPr lang="he-IL" dirty="0" smtClean="0"/>
              <a:t>הם </a:t>
            </a:r>
            <a:r>
              <a:rPr lang="he-IL" dirty="0"/>
              <a:t>מקור הסמכות של </a:t>
            </a:r>
            <a:r>
              <a:rPr lang="he-IL" dirty="0" smtClean="0"/>
              <a:t>השלטון. </a:t>
            </a:r>
            <a:endParaRPr lang="en-US" i="1" dirty="0"/>
          </a:p>
          <a:p>
            <a:pPr algn="r" rtl="1"/>
            <a:r>
              <a:rPr lang="he-IL" dirty="0"/>
              <a:t>האזרחים בוחרים שלטון נבחר </a:t>
            </a:r>
            <a:r>
              <a:rPr lang="he-IL" dirty="0" smtClean="0"/>
              <a:t>של </a:t>
            </a:r>
            <a:r>
              <a:rPr lang="he-IL" dirty="0" smtClean="0"/>
              <a:t>נציגים שמקבלים </a:t>
            </a:r>
            <a:r>
              <a:rPr lang="he-IL" dirty="0"/>
              <a:t>בשמו </a:t>
            </a:r>
            <a:r>
              <a:rPr lang="he-IL" dirty="0" smtClean="0"/>
              <a:t>החלטות .</a:t>
            </a:r>
          </a:p>
          <a:p>
            <a:pPr algn="r" rtl="1"/>
            <a:r>
              <a:rPr lang="he-IL" dirty="0" smtClean="0"/>
              <a:t>השלטון פועל לפי החוק.  </a:t>
            </a:r>
            <a:endParaRPr lang="he-IL" dirty="0"/>
          </a:p>
          <a:p>
            <a:pPr algn="r" rtl="1"/>
            <a:endParaRPr lang="he-IL" dirty="0"/>
          </a:p>
        </p:txBody>
      </p:sp>
      <p:pic>
        <p:nvPicPr>
          <p:cNvPr id="22530" name="Picture 2" descr="כנסת חדשה | 120 ח&quot;כים יצהירו: &quot;מתחייב אני&quot; - חדשות מדיניות ...">
            <a:extLst>
              <a:ext uri="{FF2B5EF4-FFF2-40B4-BE49-F238E27FC236}">
                <a16:creationId xmlns:a16="http://schemas.microsoft.com/office/drawing/2014/main" xmlns=""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2" descr="כנסת חדשה | 120 ח&quot;כים יצהירו: &quot;מתחייב אני&quot; - חדשות מדיניות ...">
            <a:extLst>
              <a:ext uri="{FF2B5EF4-FFF2-40B4-BE49-F238E27FC236}">
                <a16:creationId xmlns:a16="http://schemas.microsoft.com/office/drawing/2014/main" xmlns=""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8" name="Picture 2" descr="כנסת חדשה | 120 ח&quot;כים יצהירו: &quot;מתחייב אני&quot; - חדשות מדיניות ...">
            <a:extLst>
              <a:ext uri="{FF2B5EF4-FFF2-40B4-BE49-F238E27FC236}">
                <a16:creationId xmlns:a16="http://schemas.microsoft.com/office/drawing/2014/main" xmlns="" id="{08051F82-39B8-48D5-A9D3-D8E54A4015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372" r="21948"/>
          <a:stretch/>
        </p:blipFill>
        <p:spPr bwMode="auto">
          <a:xfrm>
            <a:off x="5465625" y="1524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119897"/>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כותרת 1">
            <a:extLst>
              <a:ext uri="{FF2B5EF4-FFF2-40B4-BE49-F238E27FC236}">
                <a16:creationId xmlns:a16="http://schemas.microsoft.com/office/drawing/2014/main" xmlns="" id="{3420BEFB-C657-44B1-8773-FC05DBA8B39E}"/>
              </a:ext>
            </a:extLst>
          </p:cNvPr>
          <p:cNvSpPr>
            <a:spLocks noGrp="1"/>
          </p:cNvSpPr>
          <p:nvPr>
            <p:ph type="title"/>
          </p:nvPr>
        </p:nvSpPr>
        <p:spPr>
          <a:xfrm>
            <a:off x="4597171" y="612643"/>
            <a:ext cx="7969540" cy="1783080"/>
          </a:xfrm>
        </p:spPr>
        <p:txBody>
          <a:bodyPr anchor="b">
            <a:normAutofit/>
          </a:bodyPr>
          <a:lstStyle/>
          <a:p>
            <a:pPr>
              <a:lnSpc>
                <a:spcPct val="90000"/>
              </a:lnSpc>
            </a:pPr>
            <a:r>
              <a:rPr lang="he-IL" sz="6100" dirty="0"/>
              <a:t>דמוקרטיה ישירה ועקיפה</a:t>
            </a:r>
          </a:p>
        </p:txBody>
      </p:sp>
      <p:sp>
        <p:nvSpPr>
          <p:cNvPr id="11" name="Rectangle 6">
            <a:extLst>
              <a:ext uri="{FF2B5EF4-FFF2-40B4-BE49-F238E27FC236}">
                <a16:creationId xmlns:a16="http://schemas.microsoft.com/office/drawing/2014/main" xmlns="" id="{3FCFB1DE-0B7E-48CC-BA90-B2AB0889F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86B8F0"/>
          </a:solidFill>
          <a:ln w="38100" cap="rnd">
            <a:solidFill>
              <a:srgbClr val="86B8F0"/>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מציין מיקום תוכן 2">
            <a:extLst>
              <a:ext uri="{FF2B5EF4-FFF2-40B4-BE49-F238E27FC236}">
                <a16:creationId xmlns:a16="http://schemas.microsoft.com/office/drawing/2014/main" xmlns="" id="{9B0E259E-1251-47D8-B5A8-E509CCFDE878}"/>
              </a:ext>
            </a:extLst>
          </p:cNvPr>
          <p:cNvSpPr>
            <a:spLocks noGrp="1"/>
          </p:cNvSpPr>
          <p:nvPr>
            <p:ph idx="1"/>
          </p:nvPr>
        </p:nvSpPr>
        <p:spPr>
          <a:xfrm>
            <a:off x="5297762" y="2706624"/>
            <a:ext cx="6251110" cy="3483864"/>
          </a:xfrm>
        </p:spPr>
        <p:txBody>
          <a:bodyPr>
            <a:normAutofit/>
          </a:bodyPr>
          <a:lstStyle/>
          <a:p>
            <a:pPr rtl="1">
              <a:lnSpc>
                <a:spcPct val="100000"/>
              </a:lnSpc>
            </a:pPr>
            <a:r>
              <a:rPr lang="he-IL" sz="2700" b="1" u="sng" dirty="0"/>
              <a:t>דמוקרטיה ישירה</a:t>
            </a:r>
            <a:r>
              <a:rPr lang="he-IL" sz="2700" dirty="0"/>
              <a:t>: כלל האזרחים מקבלים את ההחלטות בענייני המדינה ללא מתווכים/ נציגים, כפי שהיה נהוג בתקופת יוון הקלאסית.</a:t>
            </a:r>
            <a:endParaRPr lang="en-US" sz="2700" i="1" dirty="0"/>
          </a:p>
          <a:p>
            <a:pPr rtl="1">
              <a:lnSpc>
                <a:spcPct val="100000"/>
              </a:lnSpc>
            </a:pPr>
            <a:r>
              <a:rPr lang="he-IL" sz="2700" b="1" u="sng" dirty="0"/>
              <a:t>דמוקרטיה עקיפה</a:t>
            </a:r>
            <a:r>
              <a:rPr lang="he-IL" sz="2700" dirty="0"/>
              <a:t>: כלל האזרחים בוחרים נציגים שהם המקבלים את ההחלטות בענייני המדינה ומקדמים מדיניות מסוימת.</a:t>
            </a:r>
            <a:endParaRPr lang="en-US" sz="2700" i="1" dirty="0"/>
          </a:p>
          <a:p>
            <a:pPr>
              <a:lnSpc>
                <a:spcPct val="100000"/>
              </a:lnSpc>
            </a:pPr>
            <a:endParaRPr lang="he-IL" sz="2700" dirty="0"/>
          </a:p>
        </p:txBody>
      </p:sp>
      <p:pic>
        <p:nvPicPr>
          <p:cNvPr id="6" name="Picture 4">
            <a:extLst>
              <a:ext uri="{FF2B5EF4-FFF2-40B4-BE49-F238E27FC236}">
                <a16:creationId xmlns:a16="http://schemas.microsoft.com/office/drawing/2014/main" xmlns="" id="{7C7DA367-CB46-46E8-A6C6-9AB7A5B1EAE4}"/>
              </a:ext>
            </a:extLst>
          </p:cNvPr>
          <p:cNvPicPr>
            <a:picLocks noChangeAspect="1"/>
          </p:cNvPicPr>
          <p:nvPr/>
        </p:nvPicPr>
        <p:blipFill rotWithShape="1">
          <a:blip r:embed="rId2"/>
          <a:srcRect l="24880" r="29789"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7187528"/>
      </p:ext>
    </p:extLst>
  </p:cSld>
  <p:clrMapOvr>
    <a:masterClrMapping/>
  </p:clrMapOvr>
  <mc:AlternateContent xmlns:mc="http://schemas.openxmlformats.org/markup-compatibility/2006" xmlns:p14="http://schemas.microsoft.com/office/powerpoint/2010/main">
    <mc:Choice Requires="p14">
      <p:transition spd="slow" p14:dur="3400">
        <p14:reveal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61</TotalTime>
  <Words>437</Words>
  <Application>Microsoft Office PowerPoint</Application>
  <PresentationFormat>מסך רחב</PresentationFormat>
  <Paragraphs>40</Paragraphs>
  <Slides>14</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14</vt:i4>
      </vt:variant>
    </vt:vector>
  </HeadingPairs>
  <TitlesOfParts>
    <vt:vector size="18" baseType="lpstr">
      <vt:lpstr>Arial</vt:lpstr>
      <vt:lpstr>Modern Love</vt:lpstr>
      <vt:lpstr>The Hand</vt:lpstr>
      <vt:lpstr>SketchyVTI</vt:lpstr>
      <vt:lpstr>אזרחות שכבת ט' מהי מדינה, דמוקרטיה ודיקטטורה  </vt:lpstr>
      <vt:lpstr>מדינה</vt:lpstr>
      <vt:lpstr>שטח</vt:lpstr>
      <vt:lpstr>אוכלוסייה</vt:lpstr>
      <vt:lpstr>שלטון</vt:lpstr>
      <vt:lpstr>ריבונות</vt:lpstr>
      <vt:lpstr>הכרה בינלאומית</vt:lpstr>
      <vt:lpstr>דמוקרטיה=  שלטון העם</vt:lpstr>
      <vt:lpstr>דמוקרטיה ישירה ועקיפה</vt:lpstr>
      <vt:lpstr>משאל עם</vt:lpstr>
      <vt:lpstr>משטר דיקטטורי</vt:lpstr>
      <vt:lpstr>בחירות דמוקרטיות</vt:lpstr>
      <vt:lpstr>תנאים לקיום בחירות דמוקרטיות</vt:lpstr>
      <vt:lpstr>תנאים לקיום בחירות דמוקרטיות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אזרחות תשפ"א</dc:title>
  <dc:creator>אוהד שקד</dc:creator>
  <cp:lastModifiedBy>Ronit</cp:lastModifiedBy>
  <cp:revision>12</cp:revision>
  <dcterms:created xsi:type="dcterms:W3CDTF">2020-07-27T09:03:44Z</dcterms:created>
  <dcterms:modified xsi:type="dcterms:W3CDTF">2021-11-07T13:57:03Z</dcterms:modified>
</cp:coreProperties>
</file>