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
  </p:notesMasterIdLst>
  <p:sldIdLst>
    <p:sldId id="273" r:id="rId2"/>
    <p:sldId id="271" r:id="rId3"/>
    <p:sldId id="266" r:id="rId4"/>
    <p:sldId id="267" r:id="rId5"/>
    <p:sldId id="268" r:id="rId6"/>
    <p:sldId id="269" r:id="rId7"/>
    <p:sldId id="270" r:id="rId8"/>
    <p:sldId id="272" r:id="rId9"/>
  </p:sldIdLst>
  <p:sldSz cx="9144000" cy="6858000" type="screen4x3"/>
  <p:notesSz cx="6881813" cy="100028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9694" y="0"/>
            <a:ext cx="2982119" cy="501879"/>
          </a:xfrm>
          <a:prstGeom prst="rect">
            <a:avLst/>
          </a:prstGeom>
        </p:spPr>
        <p:txBody>
          <a:bodyPr vert="horz" lIns="96478" tIns="48239" rIns="96478" bIns="48239" rtlCol="1"/>
          <a:lstStyle>
            <a:lvl1pPr algn="r">
              <a:defRPr sz="1300"/>
            </a:lvl1pPr>
          </a:lstStyle>
          <a:p>
            <a:endParaRPr lang="he-IL"/>
          </a:p>
        </p:txBody>
      </p:sp>
      <p:sp>
        <p:nvSpPr>
          <p:cNvPr id="3" name="מציין מיקום של תאריך 2"/>
          <p:cNvSpPr>
            <a:spLocks noGrp="1"/>
          </p:cNvSpPr>
          <p:nvPr>
            <p:ph type="dt" idx="1"/>
          </p:nvPr>
        </p:nvSpPr>
        <p:spPr>
          <a:xfrm>
            <a:off x="1593" y="0"/>
            <a:ext cx="2982119" cy="501879"/>
          </a:xfrm>
          <a:prstGeom prst="rect">
            <a:avLst/>
          </a:prstGeom>
        </p:spPr>
        <p:txBody>
          <a:bodyPr vert="horz" lIns="96478" tIns="48239" rIns="96478" bIns="48239" rtlCol="1"/>
          <a:lstStyle>
            <a:lvl1pPr algn="l">
              <a:defRPr sz="1300"/>
            </a:lvl1pPr>
          </a:lstStyle>
          <a:p>
            <a:fld id="{CE97E7D7-D327-4FD0-98DE-BFAEF7F9B395}" type="datetimeFigureOut">
              <a:rPr lang="he-IL" smtClean="0"/>
              <a:t>ד'/כסלו/תש"פ</a:t>
            </a:fld>
            <a:endParaRPr lang="he-IL"/>
          </a:p>
        </p:txBody>
      </p:sp>
      <p:sp>
        <p:nvSpPr>
          <p:cNvPr id="4" name="מציין מיקום של תמונת שקופית 3"/>
          <p:cNvSpPr>
            <a:spLocks noGrp="1" noRot="1" noChangeAspect="1"/>
          </p:cNvSpPr>
          <p:nvPr>
            <p:ph type="sldImg" idx="2"/>
          </p:nvPr>
        </p:nvSpPr>
        <p:spPr>
          <a:xfrm>
            <a:off x="1192213" y="1250950"/>
            <a:ext cx="4497387" cy="3375025"/>
          </a:xfrm>
          <a:prstGeom prst="rect">
            <a:avLst/>
          </a:prstGeom>
          <a:noFill/>
          <a:ln w="12700">
            <a:solidFill>
              <a:prstClr val="black"/>
            </a:solidFill>
          </a:ln>
        </p:spPr>
        <p:txBody>
          <a:bodyPr vert="horz" lIns="96478" tIns="48239" rIns="96478" bIns="48239" rtlCol="1" anchor="ctr"/>
          <a:lstStyle/>
          <a:p>
            <a:endParaRPr lang="he-IL"/>
          </a:p>
        </p:txBody>
      </p:sp>
      <p:sp>
        <p:nvSpPr>
          <p:cNvPr id="5" name="מציין מיקום של הערות 4"/>
          <p:cNvSpPr>
            <a:spLocks noGrp="1"/>
          </p:cNvSpPr>
          <p:nvPr>
            <p:ph type="body" sz="quarter" idx="3"/>
          </p:nvPr>
        </p:nvSpPr>
        <p:spPr>
          <a:xfrm>
            <a:off x="688182" y="4813866"/>
            <a:ext cx="5505450" cy="3938617"/>
          </a:xfrm>
          <a:prstGeom prst="rect">
            <a:avLst/>
          </a:prstGeom>
        </p:spPr>
        <p:txBody>
          <a:bodyPr vert="horz" lIns="96478" tIns="48239" rIns="96478" bIns="48239"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99694" y="9500961"/>
            <a:ext cx="2982119" cy="501878"/>
          </a:xfrm>
          <a:prstGeom prst="rect">
            <a:avLst/>
          </a:prstGeom>
        </p:spPr>
        <p:txBody>
          <a:bodyPr vert="horz" lIns="96478" tIns="48239" rIns="96478" bIns="48239"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93" y="9500961"/>
            <a:ext cx="2982119" cy="501878"/>
          </a:xfrm>
          <a:prstGeom prst="rect">
            <a:avLst/>
          </a:prstGeom>
        </p:spPr>
        <p:txBody>
          <a:bodyPr vert="horz" lIns="96478" tIns="48239" rIns="96478" bIns="48239" rtlCol="1" anchor="b"/>
          <a:lstStyle>
            <a:lvl1pPr algn="l">
              <a:defRPr sz="1300"/>
            </a:lvl1pPr>
          </a:lstStyle>
          <a:p>
            <a:fld id="{12A8C4D2-A91A-43A6-8C52-C90EEC0DADA4}" type="slidenum">
              <a:rPr lang="he-IL" smtClean="0"/>
              <a:t>‹#›</a:t>
            </a:fld>
            <a:endParaRPr lang="he-IL"/>
          </a:p>
        </p:txBody>
      </p:sp>
    </p:spTree>
    <p:extLst>
      <p:ext uri="{BB962C8B-B14F-4D97-AF65-F5344CB8AC3E}">
        <p14:creationId xmlns:p14="http://schemas.microsoft.com/office/powerpoint/2010/main" val="25136553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147451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377757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4650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39972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38483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124198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126380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8260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232138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176964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9D6A815-4C1D-42A3-B223-F6DFE8C82697}" type="datetimeFigureOut">
              <a:rPr lang="he-IL" smtClean="0"/>
              <a:t>ד'/כסלו/תש"פ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7A03AA-8AE2-4214-9234-4B8BBA00C1C1}" type="slidenum">
              <a:rPr lang="he-IL" smtClean="0"/>
              <a:t>‹#›</a:t>
            </a:fld>
            <a:endParaRPr lang="he-IL"/>
          </a:p>
        </p:txBody>
      </p:sp>
    </p:spTree>
    <p:extLst>
      <p:ext uri="{BB962C8B-B14F-4D97-AF65-F5344CB8AC3E}">
        <p14:creationId xmlns:p14="http://schemas.microsoft.com/office/powerpoint/2010/main" val="420475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9D6A815-4C1D-42A3-B223-F6DFE8C82697}" type="datetimeFigureOut">
              <a:rPr lang="he-IL" smtClean="0"/>
              <a:t>ד'/כסלו/תש"פ</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E7A03AA-8AE2-4214-9234-4B8BBA00C1C1}" type="slidenum">
              <a:rPr lang="he-IL" smtClean="0"/>
              <a:t>‹#›</a:t>
            </a:fld>
            <a:endParaRPr lang="he-IL"/>
          </a:p>
        </p:txBody>
      </p:sp>
    </p:spTree>
    <p:extLst>
      <p:ext uri="{BB962C8B-B14F-4D97-AF65-F5344CB8AC3E}">
        <p14:creationId xmlns:p14="http://schemas.microsoft.com/office/powerpoint/2010/main" val="129624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הדרכת משימות במצדה</a:t>
            </a:r>
            <a:endParaRPr lang="he-IL" dirty="0"/>
          </a:p>
        </p:txBody>
      </p:sp>
      <p:sp>
        <p:nvSpPr>
          <p:cNvPr id="3" name="כותרת משנה 2"/>
          <p:cNvSpPr>
            <a:spLocks noGrp="1"/>
          </p:cNvSpPr>
          <p:nvPr>
            <p:ph type="subTitle" idx="1"/>
          </p:nvPr>
        </p:nvSpPr>
        <p:spPr>
          <a:xfrm>
            <a:off x="1371600" y="5085184"/>
            <a:ext cx="6400800" cy="553616"/>
          </a:xfrm>
        </p:spPr>
        <p:txBody>
          <a:bodyPr>
            <a:normAutofit/>
          </a:bodyPr>
          <a:lstStyle/>
          <a:p>
            <a:r>
              <a:rPr lang="he-IL" sz="2400" dirty="0" smtClean="0"/>
              <a:t>נכתב על ידי אורית שניט, מובילת צוות תכנים</a:t>
            </a:r>
            <a:endParaRPr lang="he-IL" sz="2400"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88640"/>
            <a:ext cx="3024336" cy="947784"/>
          </a:xfrm>
          <a:prstGeom prst="rect">
            <a:avLst/>
          </a:prstGeom>
        </p:spPr>
      </p:pic>
      <p:sp>
        <p:nvSpPr>
          <p:cNvPr id="5" name="TextBox 4"/>
          <p:cNvSpPr txBox="1"/>
          <p:nvPr/>
        </p:nvSpPr>
        <p:spPr>
          <a:xfrm>
            <a:off x="107504" y="339366"/>
            <a:ext cx="5254965" cy="646331"/>
          </a:xfrm>
          <a:prstGeom prst="rect">
            <a:avLst/>
          </a:prstGeom>
          <a:noFill/>
        </p:spPr>
        <p:txBody>
          <a:bodyPr wrap="none" rtlCol="1">
            <a:spAutoFit/>
          </a:bodyPr>
          <a:lstStyle/>
          <a:p>
            <a:r>
              <a:rPr lang="he-IL" b="1" dirty="0"/>
              <a:t>מצליח לי, אני משתף </a:t>
            </a:r>
            <a:r>
              <a:rPr lang="he-IL" dirty="0"/>
              <a:t>– קהילה לשיתוף מערכים והפעלות </a:t>
            </a:r>
            <a:endParaRPr lang="he-IL" dirty="0" smtClean="0"/>
          </a:p>
          <a:p>
            <a:r>
              <a:rPr lang="he-IL" dirty="0" smtClean="0"/>
              <a:t>על </a:t>
            </a:r>
            <a:r>
              <a:rPr lang="he-IL" dirty="0"/>
              <a:t>יד מורי של”ח </a:t>
            </a:r>
            <a:r>
              <a:rPr lang="he-IL" dirty="0" err="1" smtClean="0"/>
              <a:t>ומש”צים</a:t>
            </a:r>
            <a:r>
              <a:rPr lang="he-IL" dirty="0" smtClean="0"/>
              <a:t> </a:t>
            </a:r>
            <a:r>
              <a:rPr lang="en-US" dirty="0" smtClean="0"/>
              <a:t>www.noam-community.org</a:t>
            </a:r>
            <a:endParaRPr lang="he-IL" dirty="0"/>
          </a:p>
        </p:txBody>
      </p:sp>
    </p:spTree>
    <p:extLst>
      <p:ext uri="{BB962C8B-B14F-4D97-AF65-F5344CB8AC3E}">
        <p14:creationId xmlns:p14="http://schemas.microsoft.com/office/powerpoint/2010/main" val="198593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06052"/>
            <a:ext cx="8856984" cy="6463308"/>
          </a:xfrm>
          <a:prstGeom prst="rect">
            <a:avLst/>
          </a:prstGeom>
          <a:noFill/>
          <a:ln>
            <a:solidFill>
              <a:srgbClr val="C00000"/>
            </a:solidFill>
          </a:ln>
        </p:spPr>
        <p:txBody>
          <a:bodyPr wrap="square" rtlCol="1">
            <a:spAutoFit/>
          </a:bodyPr>
          <a:lstStyle/>
          <a:p>
            <a:pPr>
              <a:lnSpc>
                <a:spcPct val="150000"/>
              </a:lnSpc>
            </a:pPr>
            <a:r>
              <a:rPr lang="he-IL" sz="1200" b="1" dirty="0">
                <a:latin typeface="David" panose="020E0502060401010101" pitchFamily="34" charset="-79"/>
                <a:cs typeface="David" panose="020E0502060401010101" pitchFamily="34" charset="-79"/>
              </a:rPr>
              <a:t>שנית מצדה לא תיפול</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המציג לובש חולצה כחולה וכובע של פעם</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 ואוו איזה כייף סוף סוף הגיעו חברה בגיל שלי, אתם מבינים אני נמצא על ההר הזה כל כך הרבה זמן. טוב, לא, לא מאז שההר נוצר מה, אתכם הרי הוא נוצר לפני מיליוני שנים, פעם הכל היה פה שטוח ואז ההר הזה התרומם </a:t>
            </a:r>
            <a:r>
              <a:rPr lang="he-IL" sz="1200" dirty="0" err="1">
                <a:latin typeface="David" panose="020E0502060401010101" pitchFamily="34" charset="-79"/>
                <a:cs typeface="David" panose="020E0502060401010101" pitchFamily="34" charset="-79"/>
              </a:rPr>
              <a:t>בומס</a:t>
            </a:r>
            <a:r>
              <a:rPr lang="he-IL" sz="1200" dirty="0">
                <a:latin typeface="David" panose="020E0502060401010101" pitchFamily="34" charset="-79"/>
                <a:cs typeface="David" panose="020E0502060401010101" pitchFamily="34" charset="-79"/>
              </a:rPr>
              <a:t>, למעלה והשאר היסטוריה...</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אתם מבינים בגלל שהוא כל כך גבוה ומנותק, אתם לא מאמינים כמה קשה היה לנו לטפס לפה, מה כשאנחנו הגענו לא הייתה סוללה, ולא שביל הנחש ובטח שלא רכבל, ועדיין כל כך הרבה אנשים רצו להגיע לפסגה שלו – ועדיין רוצים.</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למרות שאני הגעתי לכאן  בסך הכול לפני 50 שנה עם </a:t>
            </a:r>
            <a:r>
              <a:rPr lang="he-IL" sz="1200" dirty="0" err="1">
                <a:latin typeface="David" panose="020E0502060401010101" pitchFamily="34" charset="-79"/>
                <a:cs typeface="David" panose="020E0502060401010101" pitchFamily="34" charset="-79"/>
              </a:rPr>
              <a:t>מוטקה</a:t>
            </a:r>
            <a:r>
              <a:rPr lang="he-IL" sz="1200" dirty="0">
                <a:latin typeface="David" panose="020E0502060401010101" pitchFamily="34" charset="-79"/>
                <a:cs typeface="David" panose="020E0502060401010101" pitchFamily="34" charset="-79"/>
              </a:rPr>
              <a:t> המדריך שלי בתנועה שלא הפסיק לחפור לנו שאנחנו חייבים לכבוש את מצדה, ואסור שהיא תיפול עוד פעם. נו מה לעשות עדיין היו כאלה שהגיעו לפנינו. </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אני לא יודע אם שמעתם על הורדוס (מידע למדריך חי בין השנים 4-37 לפני הספירה הנוצרית), איזה מלך הוא היה, אחלה  גבר והוא ידע לבנות חבל על הזמן. הוא בנה כאן ארמונות, בתים גדולים, מחסנים, בית מרחץ והמון אבל המון מקומות לאגור בהם מים ככה שהיה לו מספיק מים לא רק לשתות אלא גם לשחות – כל השנה, אתם מבינים עכשיו איזה מלך הוא היה?</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אחר כך הגיעו לכאן המורדים – הקנאים אלה שלא הסכימו להיכנע לרומאים, הם היו כאן שלוש שנים אפילו הפכו בית לבית כנסת כאן, הם למעלה והרומאים למטה במחנות. בסוף שהם הבינו שהם לא יכולים לנצח את הרומאים, המנהיג שלהם, אלעזר בן יאיר יחד עם הלוחמים שלו התאבדו עם הילדים והנשים שלהם העיקר  לא ליפול לידי הרומאים ולהיות להם לעבדים! (למדריך כל זה קרה בשנת 73 לספירה).</a:t>
            </a:r>
            <a:endParaRPr lang="en-US" sz="1200" dirty="0">
              <a:latin typeface="David" panose="020E0502060401010101" pitchFamily="34" charset="-79"/>
              <a:cs typeface="David" panose="020E0502060401010101" pitchFamily="34" charset="-79"/>
            </a:endParaRPr>
          </a:p>
          <a:p>
            <a:pPr>
              <a:lnSpc>
                <a:spcPct val="150000"/>
              </a:lnSpc>
            </a:pPr>
            <a:r>
              <a:rPr lang="he-IL" sz="1200" dirty="0" err="1">
                <a:latin typeface="David" panose="020E0502060401010101" pitchFamily="34" charset="-79"/>
                <a:cs typeface="David" panose="020E0502060401010101" pitchFamily="34" charset="-79"/>
              </a:rPr>
              <a:t>יוספוס</a:t>
            </a:r>
            <a:r>
              <a:rPr lang="he-IL" sz="1200" dirty="0">
                <a:latin typeface="David" panose="020E0502060401010101" pitchFamily="34" charset="-79"/>
                <a:cs typeface="David" panose="020E0502060401010101" pitchFamily="34" charset="-79"/>
              </a:rPr>
              <a:t> כתב על זה בספר שלו אבל </a:t>
            </a:r>
            <a:r>
              <a:rPr lang="he-IL" sz="1200" dirty="0" err="1">
                <a:latin typeface="David" panose="020E0502060401010101" pitchFamily="34" charset="-79"/>
                <a:cs typeface="David" panose="020E0502060401010101" pitchFamily="34" charset="-79"/>
              </a:rPr>
              <a:t>מוטקה</a:t>
            </a:r>
            <a:r>
              <a:rPr lang="he-IL" sz="1200" dirty="0">
                <a:latin typeface="David" panose="020E0502060401010101" pitchFamily="34" charset="-79"/>
                <a:cs typeface="David" panose="020E0502060401010101" pitchFamily="34" charset="-79"/>
              </a:rPr>
              <a:t> המדריך שלי אומר שאולי זה לא היה ככה מי יודע? נשמע קצת מצמרר...</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אחר כך באו להר הגבוה הזה נזירים (למדריך מאה חמישית), אתם שומעים את השקט? בדיוק בגלל זה הם באו לכאן, הם בנו כאן מנזר להתבודדות, בערך 200 שנה הם היו כאן ואז עלה האסלם לשלטון והם נטשו את ההר (למדריך מאה 7 לספירה).</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טוב אחריהם ההר היה נטוש עד איזה 1800 ומשהו, אז הגיעו לכאן כל מיני חוקרים ושוב התחילו לדבר ולבוא למצדה.</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וגם אנחנו, </a:t>
            </a:r>
            <a:r>
              <a:rPr lang="he-IL" sz="1200" dirty="0" err="1">
                <a:latin typeface="David" panose="020E0502060401010101" pitchFamily="34" charset="-79"/>
                <a:cs typeface="David" panose="020E0502060401010101" pitchFamily="34" charset="-79"/>
              </a:rPr>
              <a:t>מוטקה</a:t>
            </a:r>
            <a:r>
              <a:rPr lang="he-IL" sz="1200" dirty="0">
                <a:latin typeface="David" panose="020E0502060401010101" pitchFamily="34" charset="-79"/>
                <a:cs typeface="David" panose="020E0502060401010101" pitchFamily="34" charset="-79"/>
              </a:rPr>
              <a:t> והקבוצה שלי בתנועה, אמרתי לכם </a:t>
            </a:r>
            <a:r>
              <a:rPr lang="he-IL" sz="1200" dirty="0" err="1">
                <a:latin typeface="David" panose="020E0502060401010101" pitchFamily="34" charset="-79"/>
                <a:cs typeface="David" panose="020E0502060401010101" pitchFamily="34" charset="-79"/>
              </a:rPr>
              <a:t>שמוטקה</a:t>
            </a:r>
            <a:r>
              <a:rPr lang="he-IL" sz="1200" dirty="0">
                <a:latin typeface="David" panose="020E0502060401010101" pitchFamily="34" charset="-79"/>
                <a:cs typeface="David" panose="020E0502060401010101" pitchFamily="34" charset="-79"/>
              </a:rPr>
              <a:t> אמר לנו שמצדה היא סמל, היא מיתוס ואנחנו צריכים לעשות הכל, אבל הכל כדי </a:t>
            </a:r>
            <a:r>
              <a:rPr lang="he-IL" sz="1200" dirty="0" err="1">
                <a:latin typeface="David" panose="020E0502060401010101" pitchFamily="34" charset="-79"/>
                <a:cs typeface="David" panose="020E0502060401010101" pitchFamily="34" charset="-79"/>
              </a:rPr>
              <a:t>ליהיות</a:t>
            </a:r>
            <a:r>
              <a:rPr lang="he-IL" sz="1200" dirty="0">
                <a:latin typeface="David" panose="020E0502060401010101" pitchFamily="34" charset="-79"/>
                <a:cs typeface="David" panose="020E0502060401010101" pitchFamily="34" charset="-79"/>
              </a:rPr>
              <a:t> חופשיים בארץ שלנו גם אם צריך למות. וככה גם אני עליתי להר עם החברים שלי. עלינו שרנו, טיילנו ופשוט לא יכולתי לעזוב, נשארתי כאן על ההר כי </a:t>
            </a:r>
            <a:endParaRPr lang="en-US" sz="1200" dirty="0">
              <a:latin typeface="David" panose="020E0502060401010101" pitchFamily="34" charset="-79"/>
              <a:cs typeface="David" panose="020E0502060401010101" pitchFamily="34" charset="-79"/>
            </a:endParaRPr>
          </a:p>
          <a:p>
            <a:pPr>
              <a:lnSpc>
                <a:spcPct val="150000"/>
              </a:lnSpc>
            </a:pPr>
            <a:r>
              <a:rPr lang="he-IL" sz="1200" b="1" dirty="0">
                <a:latin typeface="David" panose="020E0502060401010101" pitchFamily="34" charset="-79"/>
                <a:cs typeface="David" panose="020E0502060401010101" pitchFamily="34" charset="-79"/>
              </a:rPr>
              <a:t>שנית מצדה לא </a:t>
            </a:r>
            <a:r>
              <a:rPr lang="he-IL" sz="1200" b="1" dirty="0" smtClean="0">
                <a:latin typeface="David" panose="020E0502060401010101" pitchFamily="34" charset="-79"/>
                <a:cs typeface="David" panose="020E0502060401010101" pitchFamily="34" charset="-79"/>
              </a:rPr>
              <a:t>תיפול</a:t>
            </a:r>
            <a:r>
              <a:rPr lang="he-IL" sz="1200" b="1" dirty="0">
                <a:latin typeface="David" panose="020E0502060401010101" pitchFamily="34" charset="-79"/>
                <a:cs typeface="David" panose="020E0502060401010101" pitchFamily="34" charset="-79"/>
              </a:rPr>
              <a:t>!</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טוב מספיק עם החפירות שלי הגיע הזמן שתראו על מה אני מדבר</a:t>
            </a:r>
            <a:endParaRPr lang="en-US" sz="1200" dirty="0">
              <a:latin typeface="David" panose="020E0502060401010101" pitchFamily="34" charset="-79"/>
              <a:cs typeface="David" panose="020E0502060401010101" pitchFamily="34" charset="-79"/>
            </a:endParaRPr>
          </a:p>
          <a:p>
            <a:pPr>
              <a:lnSpc>
                <a:spcPct val="150000"/>
              </a:lnSpc>
            </a:pPr>
            <a:r>
              <a:rPr lang="he-IL" sz="1200" dirty="0">
                <a:latin typeface="David" panose="020E0502060401010101" pitchFamily="34" charset="-79"/>
                <a:cs typeface="David" panose="020E0502060401010101" pitchFamily="34" charset="-79"/>
              </a:rPr>
              <a:t>צאו לניווט רק תזכרו שכאשר אתם חוזרים יש חידון על מה שראיתם ויש פרסים אז תשקיעו</a:t>
            </a:r>
            <a:r>
              <a:rPr lang="he-IL" sz="1200" dirty="0" smtClean="0">
                <a:latin typeface="David" panose="020E0502060401010101" pitchFamily="34" charset="-79"/>
                <a:cs typeface="David" panose="020E0502060401010101" pitchFamily="34" charset="-79"/>
              </a:rPr>
              <a:t>!!!!!!"</a:t>
            </a:r>
            <a:endParaRPr lang="en-US" sz="1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4730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130626" y="332656"/>
            <a:ext cx="8761854" cy="2031325"/>
            <a:chOff x="130626" y="332656"/>
            <a:chExt cx="8761854" cy="2031325"/>
          </a:xfrm>
        </p:grpSpPr>
        <p:sp>
          <p:nvSpPr>
            <p:cNvPr id="2" name="מלבן 1"/>
            <p:cNvSpPr/>
            <p:nvPr/>
          </p:nvSpPr>
          <p:spPr>
            <a:xfrm>
              <a:off x="251520" y="332656"/>
              <a:ext cx="8640960" cy="20162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2"/>
            <p:cNvSpPr txBox="1"/>
            <p:nvPr/>
          </p:nvSpPr>
          <p:spPr>
            <a:xfrm>
              <a:off x="130626" y="332656"/>
              <a:ext cx="6673622" cy="2031325"/>
            </a:xfrm>
            <a:prstGeom prst="rect">
              <a:avLst/>
            </a:prstGeom>
            <a:noFill/>
            <a:ln>
              <a:noFill/>
            </a:ln>
          </p:spPr>
          <p:txBody>
            <a:bodyPr wrap="none" rtlCol="1">
              <a:spAutoFit/>
            </a:bodyPr>
            <a:lstStyle/>
            <a:p>
              <a:pPr algn="ctr">
                <a:lnSpc>
                  <a:spcPct val="150000"/>
                </a:lnSpc>
              </a:pPr>
              <a:r>
                <a:rPr lang="he-IL" sz="1400" dirty="0" smtClean="0">
                  <a:solidFill>
                    <a:srgbClr val="C00000"/>
                  </a:solidFill>
                  <a:latin typeface="Guttman Yad-Brush" panose="02010401010101010101" pitchFamily="2" charset="-79"/>
                  <a:cs typeface="Guttman Yad-Brush" panose="02010401010101010101" pitchFamily="2" charset="-79"/>
                </a:rPr>
                <a:t>הארמון הצפוני</a:t>
              </a:r>
            </a:p>
            <a:p>
              <a:pPr>
                <a:lnSpc>
                  <a:spcPct val="150000"/>
                </a:lnSpc>
              </a:pPr>
              <a:r>
                <a:rPr lang="he-IL" sz="1400" dirty="0" smtClean="0">
                  <a:latin typeface="David" panose="020E0502060401010101" pitchFamily="34" charset="-79"/>
                  <a:cs typeface="David" panose="020E0502060401010101" pitchFamily="34" charset="-79"/>
                </a:rPr>
                <a:t>זוהי הפנינה האדריכלית של מצדה ואחד הבניינים __________ ו_________ שבנה  ________.</a:t>
              </a:r>
            </a:p>
            <a:p>
              <a:pPr>
                <a:lnSpc>
                  <a:spcPct val="150000"/>
                </a:lnSpc>
              </a:pPr>
              <a:r>
                <a:rPr lang="he-IL" sz="1400" dirty="0" smtClean="0">
                  <a:latin typeface="David" panose="020E0502060401010101" pitchFamily="34" charset="-79"/>
                  <a:cs typeface="David" panose="020E0502060401010101" pitchFamily="34" charset="-79"/>
                </a:rPr>
                <a:t>הארמון בנוי על שלוש דרגות סלע בהפרש גובה כולל של 30 מ' ובינינו נעשה שימוש</a:t>
              </a:r>
            </a:p>
            <a:p>
              <a:pPr>
                <a:lnSpc>
                  <a:spcPct val="150000"/>
                </a:lnSpc>
              </a:pPr>
              <a:r>
                <a:rPr lang="he-IL" sz="1400" dirty="0" smtClean="0">
                  <a:latin typeface="David" panose="020E0502060401010101" pitchFamily="34" charset="-79"/>
                  <a:cs typeface="David" panose="020E0502060401010101" pitchFamily="34" charset="-79"/>
                </a:rPr>
                <a:t>בקירות תמך מרשימים. הבינין שימש הן _____________רמי מעלה והן _________________, </a:t>
              </a:r>
            </a:p>
            <a:p>
              <a:pPr>
                <a:lnSpc>
                  <a:spcPct val="150000"/>
                </a:lnSpc>
              </a:pPr>
              <a:r>
                <a:rPr lang="he-IL" sz="1400" dirty="0" smtClean="0">
                  <a:latin typeface="David" panose="020E0502060401010101" pitchFamily="34" charset="-79"/>
                  <a:cs typeface="David" panose="020E0502060401010101" pitchFamily="34" charset="-79"/>
                </a:rPr>
                <a:t>הוא משלב השפעות אדריכליות ___________ ו ________.המלך _____________התגוררו בדרגה</a:t>
              </a:r>
            </a:p>
            <a:p>
              <a:pPr>
                <a:lnSpc>
                  <a:spcPct val="150000"/>
                </a:lnSpc>
              </a:pPr>
              <a:r>
                <a:rPr lang="he-IL" sz="1400" dirty="0" smtClean="0">
                  <a:latin typeface="David" panose="020E0502060401010101" pitchFamily="34" charset="-79"/>
                  <a:cs typeface="David" panose="020E0502060401010101" pitchFamily="34" charset="-79"/>
                </a:rPr>
                <a:t>העליונה, בעוד 2 הדרגות התחתונות שימשו __________.</a:t>
              </a:r>
              <a:endParaRPr lang="he-IL" sz="1400" dirty="0">
                <a:latin typeface="David" panose="020E0502060401010101" pitchFamily="34" charset="-79"/>
                <a:cs typeface="David" panose="020E0502060401010101" pitchFamily="34" charset="-79"/>
              </a:endParaRPr>
            </a:p>
          </p:txBody>
        </p:sp>
      </p:grpSp>
      <p:grpSp>
        <p:nvGrpSpPr>
          <p:cNvPr id="6" name="קבוצה 5"/>
          <p:cNvGrpSpPr/>
          <p:nvPr/>
        </p:nvGrpSpPr>
        <p:grpSpPr>
          <a:xfrm>
            <a:off x="58618" y="2708920"/>
            <a:ext cx="8761854" cy="2031325"/>
            <a:chOff x="130626" y="332656"/>
            <a:chExt cx="8761854" cy="2031325"/>
          </a:xfrm>
        </p:grpSpPr>
        <p:sp>
          <p:nvSpPr>
            <p:cNvPr id="7" name="מלבן 6"/>
            <p:cNvSpPr/>
            <p:nvPr/>
          </p:nvSpPr>
          <p:spPr>
            <a:xfrm>
              <a:off x="251520" y="332656"/>
              <a:ext cx="8640960" cy="20162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130626" y="332656"/>
              <a:ext cx="6673622" cy="2031325"/>
            </a:xfrm>
            <a:prstGeom prst="rect">
              <a:avLst/>
            </a:prstGeom>
            <a:noFill/>
            <a:ln>
              <a:noFill/>
            </a:ln>
          </p:spPr>
          <p:txBody>
            <a:bodyPr wrap="none" rtlCol="1">
              <a:spAutoFit/>
            </a:bodyPr>
            <a:lstStyle/>
            <a:p>
              <a:pPr algn="ctr">
                <a:lnSpc>
                  <a:spcPct val="150000"/>
                </a:lnSpc>
              </a:pPr>
              <a:r>
                <a:rPr lang="he-IL" sz="1400" dirty="0" smtClean="0">
                  <a:solidFill>
                    <a:srgbClr val="C00000"/>
                  </a:solidFill>
                  <a:latin typeface="Guttman Yad-Brush" panose="02010401010101010101" pitchFamily="2" charset="-79"/>
                  <a:cs typeface="Guttman Yad-Brush" panose="02010401010101010101" pitchFamily="2" charset="-79"/>
                </a:rPr>
                <a:t>הארמון הצפוני</a:t>
              </a:r>
            </a:p>
            <a:p>
              <a:pPr>
                <a:lnSpc>
                  <a:spcPct val="150000"/>
                </a:lnSpc>
              </a:pPr>
              <a:r>
                <a:rPr lang="he-IL" sz="1400" dirty="0" smtClean="0">
                  <a:latin typeface="David" panose="020E0502060401010101" pitchFamily="34" charset="-79"/>
                  <a:cs typeface="David" panose="020E0502060401010101" pitchFamily="34" charset="-79"/>
                </a:rPr>
                <a:t>זוהי הפנינה האדריכלית של מצדה ואחד הבניינים __________ ו_________ שבנה  ________.</a:t>
              </a:r>
            </a:p>
            <a:p>
              <a:pPr>
                <a:lnSpc>
                  <a:spcPct val="150000"/>
                </a:lnSpc>
              </a:pPr>
              <a:r>
                <a:rPr lang="he-IL" sz="1400" dirty="0" smtClean="0">
                  <a:latin typeface="David" panose="020E0502060401010101" pitchFamily="34" charset="-79"/>
                  <a:cs typeface="David" panose="020E0502060401010101" pitchFamily="34" charset="-79"/>
                </a:rPr>
                <a:t>הארמון בנוי על שלוש דרגות סלע בהפרש גובה כולל של 30 מ' ובינינו נעשה שימוש</a:t>
              </a:r>
            </a:p>
            <a:p>
              <a:pPr>
                <a:lnSpc>
                  <a:spcPct val="150000"/>
                </a:lnSpc>
              </a:pPr>
              <a:r>
                <a:rPr lang="he-IL" sz="1400" dirty="0" smtClean="0">
                  <a:latin typeface="David" panose="020E0502060401010101" pitchFamily="34" charset="-79"/>
                  <a:cs typeface="David" panose="020E0502060401010101" pitchFamily="34" charset="-79"/>
                </a:rPr>
                <a:t>בקירות תמך מרשימים. הבינין שימש הן _____________רמי מעלה והן _________________, </a:t>
              </a:r>
            </a:p>
            <a:p>
              <a:pPr>
                <a:lnSpc>
                  <a:spcPct val="150000"/>
                </a:lnSpc>
              </a:pPr>
              <a:r>
                <a:rPr lang="he-IL" sz="1400" dirty="0" smtClean="0">
                  <a:latin typeface="David" panose="020E0502060401010101" pitchFamily="34" charset="-79"/>
                  <a:cs typeface="David" panose="020E0502060401010101" pitchFamily="34" charset="-79"/>
                </a:rPr>
                <a:t>הוא משלב השפעות אדריכליות ___________ ו ________.המלך _____________התגוררו בדרגה</a:t>
              </a:r>
            </a:p>
            <a:p>
              <a:pPr>
                <a:lnSpc>
                  <a:spcPct val="150000"/>
                </a:lnSpc>
              </a:pPr>
              <a:r>
                <a:rPr lang="he-IL" sz="1400" dirty="0" smtClean="0">
                  <a:latin typeface="David" panose="020E0502060401010101" pitchFamily="34" charset="-79"/>
                  <a:cs typeface="David" panose="020E0502060401010101" pitchFamily="34" charset="-79"/>
                </a:rPr>
                <a:t>העליונה, בעוד 2 הדרגות התחתונות שימשו __________.</a:t>
              </a:r>
              <a:endParaRPr lang="he-IL" sz="1400" dirty="0">
                <a:latin typeface="David" panose="020E0502060401010101" pitchFamily="34" charset="-79"/>
                <a:cs typeface="David" panose="020E0502060401010101" pitchFamily="34" charset="-79"/>
              </a:endParaRPr>
            </a:p>
          </p:txBody>
        </p:sp>
      </p:grpSp>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t="4585" b="33516"/>
          <a:stretch/>
        </p:blipFill>
        <p:spPr>
          <a:xfrm>
            <a:off x="6804248" y="619119"/>
            <a:ext cx="1967338" cy="1468649"/>
          </a:xfrm>
          <a:prstGeom prst="rect">
            <a:avLst/>
          </a:prstGeom>
        </p:spPr>
      </p:pic>
      <p:pic>
        <p:nvPicPr>
          <p:cNvPr id="10" name="תמונה 9"/>
          <p:cNvPicPr>
            <a:picLocks noChangeAspect="1"/>
          </p:cNvPicPr>
          <p:nvPr/>
        </p:nvPicPr>
        <p:blipFill>
          <a:blip r:embed="rId3"/>
          <a:stretch>
            <a:fillRect/>
          </a:stretch>
        </p:blipFill>
        <p:spPr>
          <a:xfrm>
            <a:off x="6757325" y="2992998"/>
            <a:ext cx="1969179" cy="1463167"/>
          </a:xfrm>
          <a:prstGeom prst="rect">
            <a:avLst/>
          </a:prstGeom>
        </p:spPr>
      </p:pic>
    </p:spTree>
    <p:extLst>
      <p:ext uri="{BB962C8B-B14F-4D97-AF65-F5344CB8AC3E}">
        <p14:creationId xmlns:p14="http://schemas.microsoft.com/office/powerpoint/2010/main" val="154608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288454" y="116632"/>
            <a:ext cx="8640960" cy="2088232"/>
            <a:chOff x="251520" y="332656"/>
            <a:chExt cx="8640960" cy="2088232"/>
          </a:xfrm>
        </p:grpSpPr>
        <p:sp>
          <p:nvSpPr>
            <p:cNvPr id="3" name="מלבן 2"/>
            <p:cNvSpPr/>
            <p:nvPr/>
          </p:nvSpPr>
          <p:spPr>
            <a:xfrm>
              <a:off x="251520" y="332656"/>
              <a:ext cx="8640960"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p:cNvSpPr txBox="1"/>
            <p:nvPr/>
          </p:nvSpPr>
          <p:spPr>
            <a:xfrm>
              <a:off x="971600" y="342603"/>
              <a:ext cx="6048672" cy="1015663"/>
            </a:xfrm>
            <a:prstGeom prst="rect">
              <a:avLst/>
            </a:prstGeom>
            <a:noFill/>
          </p:spPr>
          <p:txBody>
            <a:bodyPr wrap="square" rtlCol="1">
              <a:spAutoFit/>
            </a:bodyPr>
            <a:lstStyle/>
            <a:p>
              <a:pPr algn="ctr"/>
              <a:r>
                <a:rPr lang="he-IL" dirty="0" smtClean="0">
                  <a:solidFill>
                    <a:srgbClr val="C00000"/>
                  </a:solidFill>
                  <a:latin typeface="Guttman Yad-Brush" panose="02010401010101010101" pitchFamily="2" charset="-79"/>
                  <a:cs typeface="Guttman Yad-Brush" panose="02010401010101010101" pitchFamily="2" charset="-79"/>
                </a:rPr>
                <a:t>חדר גילוי הגורלות</a:t>
              </a:r>
            </a:p>
            <a:p>
              <a:pPr>
                <a:lnSpc>
                  <a:spcPct val="150000"/>
                </a:lnSpc>
              </a:pPr>
              <a:r>
                <a:rPr lang="he-IL" sz="1400" dirty="0" smtClean="0">
                  <a:latin typeface="David" panose="020E0502060401010101" pitchFamily="34" charset="-79"/>
                  <a:cs typeface="David" panose="020E0502060401010101" pitchFamily="34" charset="-79"/>
                </a:rPr>
                <a:t>כאן נחשפו האוסטרקונים עם שמות שיתכן ואלה שמות המתאבדים אחרונים של מצדה.</a:t>
              </a:r>
            </a:p>
            <a:p>
              <a:pPr>
                <a:lnSpc>
                  <a:spcPct val="150000"/>
                </a:lnSpc>
              </a:pPr>
              <a:r>
                <a:rPr lang="he-IL" sz="1400" dirty="0" smtClean="0">
                  <a:latin typeface="David" panose="020E0502060401010101" pitchFamily="34" charset="-79"/>
                  <a:cs typeface="David" panose="020E0502060401010101" pitchFamily="34" charset="-79"/>
                </a:rPr>
                <a:t>היעזרו במפתח על מנת לגלות מה היו שמותיהם.</a:t>
              </a:r>
              <a:endParaRPr lang="he-IL" sz="1400" dirty="0">
                <a:latin typeface="David" panose="020E0502060401010101" pitchFamily="34" charset="-79"/>
                <a:cs typeface="David" panose="020E0502060401010101" pitchFamily="34" charset="-79"/>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0688"/>
              <a:ext cx="1680187" cy="12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46" y="1249313"/>
              <a:ext cx="38862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6831" y="2081753"/>
              <a:ext cx="3510898" cy="246221"/>
            </a:xfrm>
            <a:prstGeom prst="rect">
              <a:avLst/>
            </a:prstGeom>
            <a:noFill/>
          </p:spPr>
          <p:txBody>
            <a:bodyPr wrap="none" rtlCol="1">
              <a:spAutoFit/>
            </a:bodyPr>
            <a:lstStyle/>
            <a:p>
              <a:r>
                <a:rPr lang="he-IL" sz="1000" b="1" dirty="0" smtClean="0">
                  <a:latin typeface="David" panose="020E0502060401010101" pitchFamily="34" charset="-79"/>
                  <a:cs typeface="David" panose="020E0502060401010101" pitchFamily="34" charset="-79"/>
                </a:rPr>
                <a:t>חשוב לציין כי האוסטרקונים נכתבו בכתב יהודי ולא כתב </a:t>
              </a:r>
              <a:r>
                <a:rPr lang="he-IL" sz="1000" b="1" dirty="0" err="1" smtClean="0">
                  <a:latin typeface="David" panose="020E0502060401010101" pitchFamily="34" charset="-79"/>
                  <a:cs typeface="David" panose="020E0502060401010101" pitchFamily="34" charset="-79"/>
                </a:rPr>
                <a:t>עיברי</a:t>
              </a:r>
              <a:r>
                <a:rPr lang="he-IL" sz="1000" b="1" dirty="0" smtClean="0">
                  <a:latin typeface="David" panose="020E0502060401010101" pitchFamily="34" charset="-79"/>
                  <a:cs typeface="David" panose="020E0502060401010101" pitchFamily="34" charset="-79"/>
                </a:rPr>
                <a:t> קדום...</a:t>
              </a:r>
              <a:endParaRPr lang="he-IL" sz="1000" b="1" dirty="0">
                <a:latin typeface="David" panose="020E0502060401010101" pitchFamily="34" charset="-79"/>
                <a:cs typeface="David" panose="020E0502060401010101" pitchFamily="34" charset="-79"/>
              </a:endParaRPr>
            </a:p>
          </p:txBody>
        </p:sp>
      </p:grpSp>
      <p:grpSp>
        <p:nvGrpSpPr>
          <p:cNvPr id="9" name="קבוצה 8"/>
          <p:cNvGrpSpPr/>
          <p:nvPr/>
        </p:nvGrpSpPr>
        <p:grpSpPr>
          <a:xfrm>
            <a:off x="323528" y="2420888"/>
            <a:ext cx="8640960" cy="2088232"/>
            <a:chOff x="251520" y="332656"/>
            <a:chExt cx="8640960" cy="2088232"/>
          </a:xfrm>
        </p:grpSpPr>
        <p:sp>
          <p:nvSpPr>
            <p:cNvPr id="10" name="מלבן 9"/>
            <p:cNvSpPr/>
            <p:nvPr/>
          </p:nvSpPr>
          <p:spPr>
            <a:xfrm>
              <a:off x="251520" y="332656"/>
              <a:ext cx="8640960"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0"/>
            <p:cNvSpPr txBox="1"/>
            <p:nvPr/>
          </p:nvSpPr>
          <p:spPr>
            <a:xfrm>
              <a:off x="971600" y="342603"/>
              <a:ext cx="6048672" cy="1015663"/>
            </a:xfrm>
            <a:prstGeom prst="rect">
              <a:avLst/>
            </a:prstGeom>
            <a:noFill/>
          </p:spPr>
          <p:txBody>
            <a:bodyPr wrap="square" rtlCol="1">
              <a:spAutoFit/>
            </a:bodyPr>
            <a:lstStyle/>
            <a:p>
              <a:pPr algn="ctr"/>
              <a:r>
                <a:rPr lang="he-IL" dirty="0" smtClean="0">
                  <a:solidFill>
                    <a:srgbClr val="C00000"/>
                  </a:solidFill>
                  <a:latin typeface="Guttman Yad-Brush" panose="02010401010101010101" pitchFamily="2" charset="-79"/>
                  <a:cs typeface="Guttman Yad-Brush" panose="02010401010101010101" pitchFamily="2" charset="-79"/>
                </a:rPr>
                <a:t>חדר גילוי הגורלות</a:t>
              </a:r>
            </a:p>
            <a:p>
              <a:pPr>
                <a:lnSpc>
                  <a:spcPct val="150000"/>
                </a:lnSpc>
              </a:pPr>
              <a:r>
                <a:rPr lang="he-IL" sz="1400" dirty="0" smtClean="0">
                  <a:latin typeface="David" panose="020E0502060401010101" pitchFamily="34" charset="-79"/>
                  <a:cs typeface="David" panose="020E0502060401010101" pitchFamily="34" charset="-79"/>
                </a:rPr>
                <a:t>כאן נחשפו האוסטרקונים עם שמות שיתכן ואלה שמות המתאבדים אחרונים של מצדה.</a:t>
              </a:r>
            </a:p>
            <a:p>
              <a:pPr>
                <a:lnSpc>
                  <a:spcPct val="150000"/>
                </a:lnSpc>
              </a:pPr>
              <a:r>
                <a:rPr lang="he-IL" sz="1400" dirty="0" smtClean="0">
                  <a:latin typeface="David" panose="020E0502060401010101" pitchFamily="34" charset="-79"/>
                  <a:cs typeface="David" panose="020E0502060401010101" pitchFamily="34" charset="-79"/>
                </a:rPr>
                <a:t>היעזרו במפתח על מנת לגלות מה היו שמותיהם.</a:t>
              </a:r>
              <a:endParaRPr lang="he-IL" sz="1400" dirty="0">
                <a:latin typeface="David" panose="020E0502060401010101" pitchFamily="34" charset="-79"/>
                <a:cs typeface="David" panose="020E0502060401010101" pitchFamily="34" charset="-79"/>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0688"/>
              <a:ext cx="1680187" cy="12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41" y="1312539"/>
              <a:ext cx="3676475" cy="110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336831" y="2081753"/>
              <a:ext cx="3510898" cy="246221"/>
            </a:xfrm>
            <a:prstGeom prst="rect">
              <a:avLst/>
            </a:prstGeom>
            <a:noFill/>
          </p:spPr>
          <p:txBody>
            <a:bodyPr wrap="none" rtlCol="1">
              <a:spAutoFit/>
            </a:bodyPr>
            <a:lstStyle/>
            <a:p>
              <a:r>
                <a:rPr lang="he-IL" sz="1000" b="1" dirty="0" smtClean="0">
                  <a:latin typeface="David" panose="020E0502060401010101" pitchFamily="34" charset="-79"/>
                  <a:cs typeface="David" panose="020E0502060401010101" pitchFamily="34" charset="-79"/>
                </a:rPr>
                <a:t>חשוב לציין כי האוסטרקונים נכתבו בכתב יהודי ולא כתב </a:t>
              </a:r>
              <a:r>
                <a:rPr lang="he-IL" sz="1000" b="1" dirty="0" err="1" smtClean="0">
                  <a:latin typeface="David" panose="020E0502060401010101" pitchFamily="34" charset="-79"/>
                  <a:cs typeface="David" panose="020E0502060401010101" pitchFamily="34" charset="-79"/>
                </a:rPr>
                <a:t>עיברי</a:t>
              </a:r>
              <a:r>
                <a:rPr lang="he-IL" sz="1000" b="1" dirty="0" smtClean="0">
                  <a:latin typeface="David" panose="020E0502060401010101" pitchFamily="34" charset="-79"/>
                  <a:cs typeface="David" panose="020E0502060401010101" pitchFamily="34" charset="-79"/>
                </a:rPr>
                <a:t> קדום...</a:t>
              </a:r>
              <a:endParaRPr lang="he-IL" sz="1000" b="1"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424845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559718" y="980728"/>
            <a:ext cx="8352928" cy="2160240"/>
            <a:chOff x="539552" y="1340768"/>
            <a:chExt cx="8352928" cy="2160240"/>
          </a:xfrm>
        </p:grpSpPr>
        <p:sp>
          <p:nvSpPr>
            <p:cNvPr id="2" name="מלבן 1"/>
            <p:cNvSpPr/>
            <p:nvPr/>
          </p:nvSpPr>
          <p:spPr>
            <a:xfrm>
              <a:off x="539552" y="1340768"/>
              <a:ext cx="8352928" cy="21602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TextBox 2"/>
            <p:cNvSpPr txBox="1"/>
            <p:nvPr/>
          </p:nvSpPr>
          <p:spPr>
            <a:xfrm>
              <a:off x="4263802" y="1340768"/>
              <a:ext cx="4480714" cy="1304203"/>
            </a:xfrm>
            <a:prstGeom prst="rect">
              <a:avLst/>
            </a:prstGeom>
            <a:noFill/>
          </p:spPr>
          <p:txBody>
            <a:bodyPr wrap="none" rtlCol="1">
              <a:spAutoFit/>
            </a:bodyPr>
            <a:lstStyle/>
            <a:p>
              <a:pPr algn="ctr">
                <a:lnSpc>
                  <a:spcPct val="150000"/>
                </a:lnSpc>
              </a:pPr>
              <a:r>
                <a:rPr lang="he-IL" dirty="0" smtClean="0">
                  <a:solidFill>
                    <a:srgbClr val="C00000"/>
                  </a:solidFill>
                  <a:latin typeface="Guttman Yad-Brush" panose="02010401010101010101" pitchFamily="2" charset="-79"/>
                  <a:cs typeface="Guttman Yad-Brush" panose="02010401010101010101" pitchFamily="2" charset="-79"/>
                </a:rPr>
                <a:t>מחסנים</a:t>
              </a:r>
            </a:p>
            <a:p>
              <a:pPr>
                <a:lnSpc>
                  <a:spcPct val="150000"/>
                </a:lnSpc>
              </a:pPr>
              <a:r>
                <a:rPr lang="he-IL" dirty="0" smtClean="0">
                  <a:latin typeface="David" panose="020E0502060401010101" pitchFamily="34" charset="-79"/>
                  <a:cs typeface="David" panose="020E0502060401010101" pitchFamily="34" charset="-79"/>
                </a:rPr>
                <a:t>עליכם ליצור את המגדל הגבוה ביותר שאתם </a:t>
              </a:r>
              <a:r>
                <a:rPr lang="he-IL" dirty="0" smtClean="0">
                  <a:latin typeface="David" panose="020E0502060401010101" pitchFamily="34" charset="-79"/>
                  <a:cs typeface="David" panose="020E0502060401010101" pitchFamily="34" charset="-79"/>
                </a:rPr>
                <a:t>יכולים</a:t>
              </a:r>
            </a:p>
            <a:p>
              <a:pPr>
                <a:lnSpc>
                  <a:spcPct val="150000"/>
                </a:lnSpc>
              </a:pPr>
              <a:r>
                <a:rPr lang="he-IL"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מכל מה שיש אצלכם בתיקים...</a:t>
              </a:r>
              <a:endParaRPr lang="he-IL" dirty="0">
                <a:latin typeface="David" panose="020E0502060401010101" pitchFamily="34" charset="-79"/>
                <a:cs typeface="David" panose="020E0502060401010101" pitchFamily="34" charset="-79"/>
              </a:endParaRPr>
            </a:p>
          </p:txBody>
        </p:sp>
      </p:grpSp>
      <p:sp>
        <p:nvSpPr>
          <p:cNvPr id="6" name="TextBox 5"/>
          <p:cNvSpPr txBox="1"/>
          <p:nvPr/>
        </p:nvSpPr>
        <p:spPr>
          <a:xfrm>
            <a:off x="2092282" y="5805264"/>
            <a:ext cx="6408712" cy="711733"/>
          </a:xfrm>
          <a:prstGeom prst="rect">
            <a:avLst/>
          </a:prstGeom>
          <a:noFill/>
          <a:ln>
            <a:solidFill>
              <a:srgbClr val="00B050"/>
            </a:solidFill>
          </a:ln>
        </p:spPr>
        <p:txBody>
          <a:bodyPr wrap="square" rtlCol="1">
            <a:spAutoFit/>
          </a:bodyPr>
          <a:lstStyle/>
          <a:p>
            <a:pPr>
              <a:lnSpc>
                <a:spcPct val="150000"/>
              </a:lnSpc>
            </a:pPr>
            <a:r>
              <a:rPr lang="he-IL" sz="1400" dirty="0" smtClean="0">
                <a:latin typeface="David" panose="020E0502060401010101" pitchFamily="34" charset="-79"/>
                <a:cs typeface="David" panose="020E0502060401010101" pitchFamily="34" charset="-79"/>
              </a:rPr>
              <a:t>המשימה הזו ניתנה לאור העובדה שלקנקנים לא היה בסיס לעמוד עליו.</a:t>
            </a:r>
          </a:p>
          <a:p>
            <a:pPr>
              <a:lnSpc>
                <a:spcPct val="150000"/>
              </a:lnSpc>
            </a:pPr>
            <a:r>
              <a:rPr lang="he-IL" sz="1400" dirty="0" smtClean="0">
                <a:latin typeface="David" panose="020E0502060401010101" pitchFamily="34" charset="-79"/>
                <a:cs typeface="David" panose="020E0502060401010101" pitchFamily="34" charset="-79"/>
              </a:rPr>
              <a:t>במרכז המחסנים מוצאים 3 בורות בהם הציבו קנקנים ושאר הקנקנים נשענו עליהם.</a:t>
            </a:r>
            <a:endParaRPr lang="he-IL" sz="1400" dirty="0">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t="11043" b="22239"/>
          <a:stretch/>
        </p:blipFill>
        <p:spPr>
          <a:xfrm>
            <a:off x="3074084" y="1829300"/>
            <a:ext cx="1411656" cy="1255768"/>
          </a:xfrm>
          <a:prstGeom prst="rect">
            <a:avLst/>
          </a:prstGeom>
        </p:spPr>
      </p:pic>
      <p:pic>
        <p:nvPicPr>
          <p:cNvPr id="12" name="תמונה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45" y="1099446"/>
            <a:ext cx="1491630" cy="1988840"/>
          </a:xfrm>
          <a:prstGeom prst="rect">
            <a:avLst/>
          </a:prstGeom>
        </p:spPr>
      </p:pic>
      <p:cxnSp>
        <p:nvCxnSpPr>
          <p:cNvPr id="14" name="מחבר חץ ישר 13"/>
          <p:cNvCxnSpPr/>
          <p:nvPr/>
        </p:nvCxnSpPr>
        <p:spPr>
          <a:xfrm>
            <a:off x="1763688" y="2093866"/>
            <a:ext cx="2160240" cy="615054"/>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5" name="תמונה 14"/>
          <p:cNvPicPr>
            <a:picLocks noChangeAspect="1"/>
          </p:cNvPicPr>
          <p:nvPr/>
        </p:nvPicPr>
        <p:blipFill>
          <a:blip r:embed="rId4"/>
          <a:stretch>
            <a:fillRect/>
          </a:stretch>
        </p:blipFill>
        <p:spPr>
          <a:xfrm>
            <a:off x="529904" y="3381837"/>
            <a:ext cx="8376630" cy="2182557"/>
          </a:xfrm>
          <a:prstGeom prst="rect">
            <a:avLst/>
          </a:prstGeom>
        </p:spPr>
      </p:pic>
      <p:pic>
        <p:nvPicPr>
          <p:cNvPr id="16" name="תמונה 15"/>
          <p:cNvPicPr>
            <a:picLocks noChangeAspect="1"/>
          </p:cNvPicPr>
          <p:nvPr/>
        </p:nvPicPr>
        <p:blipFill>
          <a:blip r:embed="rId5"/>
          <a:stretch>
            <a:fillRect/>
          </a:stretch>
        </p:blipFill>
        <p:spPr>
          <a:xfrm>
            <a:off x="693545" y="3476332"/>
            <a:ext cx="1487553" cy="1993565"/>
          </a:xfrm>
          <a:prstGeom prst="rect">
            <a:avLst/>
          </a:prstGeom>
        </p:spPr>
      </p:pic>
      <p:pic>
        <p:nvPicPr>
          <p:cNvPr id="18" name="תמונה 17"/>
          <p:cNvPicPr>
            <a:picLocks noChangeAspect="1"/>
          </p:cNvPicPr>
          <p:nvPr/>
        </p:nvPicPr>
        <p:blipFill>
          <a:blip r:embed="rId6"/>
          <a:stretch>
            <a:fillRect/>
          </a:stretch>
        </p:blipFill>
        <p:spPr>
          <a:xfrm>
            <a:off x="2908586" y="4146755"/>
            <a:ext cx="1414395" cy="1255885"/>
          </a:xfrm>
          <a:prstGeom prst="rect">
            <a:avLst/>
          </a:prstGeom>
        </p:spPr>
      </p:pic>
      <p:pic>
        <p:nvPicPr>
          <p:cNvPr id="17" name="תמונה 16"/>
          <p:cNvPicPr>
            <a:picLocks noChangeAspect="1"/>
          </p:cNvPicPr>
          <p:nvPr/>
        </p:nvPicPr>
        <p:blipFill>
          <a:blip r:embed="rId7"/>
          <a:stretch>
            <a:fillRect/>
          </a:stretch>
        </p:blipFill>
        <p:spPr>
          <a:xfrm>
            <a:off x="1763688" y="4424148"/>
            <a:ext cx="2243522" cy="701101"/>
          </a:xfrm>
          <a:prstGeom prst="rect">
            <a:avLst/>
          </a:prstGeom>
        </p:spPr>
      </p:pic>
      <p:sp>
        <p:nvSpPr>
          <p:cNvPr id="19" name="TextBox 18"/>
          <p:cNvSpPr txBox="1"/>
          <p:nvPr/>
        </p:nvSpPr>
        <p:spPr>
          <a:xfrm>
            <a:off x="693545" y="6581001"/>
            <a:ext cx="7322261" cy="276999"/>
          </a:xfrm>
          <a:prstGeom prst="rect">
            <a:avLst/>
          </a:prstGeom>
          <a:noFill/>
        </p:spPr>
        <p:txBody>
          <a:bodyPr wrap="none" rtlCol="1">
            <a:spAutoFit/>
          </a:bodyPr>
          <a:lstStyle/>
          <a:p>
            <a:r>
              <a:rPr lang="he-IL" sz="1200" dirty="0" smtClean="0"/>
              <a:t>תמונה </a:t>
            </a:r>
            <a:r>
              <a:rPr lang="he-IL" sz="1200" dirty="0" err="1" smtClean="0"/>
              <a:t>מויקיפדיה</a:t>
            </a:r>
            <a:r>
              <a:rPr lang="he-IL" sz="1200" dirty="0" smtClean="0"/>
              <a:t>:</a:t>
            </a:r>
            <a:r>
              <a:rPr lang="en-US" sz="1200" dirty="0" smtClean="0"/>
              <a:t> </a:t>
            </a:r>
            <a:r>
              <a:rPr lang="he-IL" sz="1200" dirty="0"/>
              <a:t>מאת _</a:t>
            </a:r>
            <a:r>
              <a:rPr lang="en-US" sz="1200" dirty="0"/>
              <a:t>Nigel - </a:t>
            </a:r>
            <a:r>
              <a:rPr lang="en-US" sz="1200" dirty="0" err="1"/>
              <a:t>storeafter</a:t>
            </a:r>
            <a:r>
              <a:rPr lang="en-US" sz="1200" dirty="0"/>
              <a:t>, CC BY 2.0, https://commons.wikimedia.org/w/index.php?curid=6367512</a:t>
            </a:r>
            <a:endParaRPr lang="he-IL" sz="1200" dirty="0"/>
          </a:p>
        </p:txBody>
      </p:sp>
    </p:spTree>
    <p:extLst>
      <p:ext uri="{BB962C8B-B14F-4D97-AF65-F5344CB8AC3E}">
        <p14:creationId xmlns:p14="http://schemas.microsoft.com/office/powerpoint/2010/main" val="319002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3419872" y="44624"/>
            <a:ext cx="2736304" cy="4896544"/>
            <a:chOff x="5868144" y="225971"/>
            <a:chExt cx="2736304" cy="4896544"/>
          </a:xfrm>
        </p:grpSpPr>
        <p:sp>
          <p:nvSpPr>
            <p:cNvPr id="2" name="מלבן 1"/>
            <p:cNvSpPr/>
            <p:nvPr/>
          </p:nvSpPr>
          <p:spPr>
            <a:xfrm>
              <a:off x="5868144" y="225971"/>
              <a:ext cx="2736304" cy="489654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TextBox 2"/>
            <p:cNvSpPr txBox="1"/>
            <p:nvPr/>
          </p:nvSpPr>
          <p:spPr>
            <a:xfrm>
              <a:off x="6156176" y="404664"/>
              <a:ext cx="2297346" cy="3139321"/>
            </a:xfrm>
            <a:prstGeom prst="rect">
              <a:avLst/>
            </a:prstGeom>
            <a:noFill/>
            <a:ln>
              <a:solidFill>
                <a:schemeClr val="bg1"/>
              </a:solidFill>
            </a:ln>
          </p:spPr>
          <p:txBody>
            <a:bodyPr wrap="square" rtlCol="1">
              <a:spAutoFit/>
            </a:bodyPr>
            <a:lstStyle/>
            <a:p>
              <a:pPr algn="ctr">
                <a:lnSpc>
                  <a:spcPct val="150000"/>
                </a:lnSpc>
              </a:pPr>
              <a:r>
                <a:rPr lang="he-IL" sz="1200" dirty="0" smtClean="0">
                  <a:solidFill>
                    <a:srgbClr val="C00000"/>
                  </a:solidFill>
                  <a:latin typeface="Guttman Yad-Brush" panose="02010401010101010101" pitchFamily="2" charset="-79"/>
                  <a:cs typeface="Guttman Yad-Brush" panose="02010401010101010101" pitchFamily="2" charset="-79"/>
                </a:rPr>
                <a:t>בית המרחץ</a:t>
              </a:r>
            </a:p>
            <a:p>
              <a:pPr>
                <a:lnSpc>
                  <a:spcPct val="150000"/>
                </a:lnSpc>
              </a:pPr>
              <a:r>
                <a:rPr lang="he-IL" sz="1200" b="1" dirty="0" smtClean="0">
                  <a:latin typeface="David" panose="020E0502060401010101" pitchFamily="34" charset="-79"/>
                  <a:cs typeface="David" panose="020E0502060401010101" pitchFamily="34" charset="-79"/>
                </a:rPr>
                <a:t>ענו על השאלות הבאות: </a:t>
              </a:r>
            </a:p>
            <a:p>
              <a:pPr>
                <a:lnSpc>
                  <a:spcPct val="150000"/>
                </a:lnSpc>
              </a:pPr>
              <a:r>
                <a:rPr lang="he-IL" sz="1200" b="1" dirty="0" smtClean="0">
                  <a:latin typeface="David" panose="020E0502060401010101" pitchFamily="34" charset="-79"/>
                  <a:cs typeface="David" panose="020E0502060401010101" pitchFamily="34" charset="-79"/>
                </a:rPr>
                <a:t>התשובות נמצאות בפרוספקט</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לאיזה תרבות משתייך בית המרחץ?</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למה נועדה החצר?</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כמה חדרים יש בבית המרחץ ואיך הם נקראים?</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כיצד חומם החדר החם?</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מה התווסף לבית המרחץ בתקופת המרד?</a:t>
              </a:r>
              <a:endParaRPr lang="he-IL" sz="1200" b="1" dirty="0">
                <a:latin typeface="David" panose="020E0502060401010101" pitchFamily="34" charset="-79"/>
                <a:cs typeface="David" panose="020E0502060401010101" pitchFamily="34" charset="-79"/>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078" y="3648960"/>
              <a:ext cx="1861542" cy="1401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6" name="קבוצה 5"/>
          <p:cNvGrpSpPr/>
          <p:nvPr/>
        </p:nvGrpSpPr>
        <p:grpSpPr>
          <a:xfrm>
            <a:off x="6289873" y="65409"/>
            <a:ext cx="2736304" cy="4896544"/>
            <a:chOff x="5868144" y="225971"/>
            <a:chExt cx="2736304" cy="4896544"/>
          </a:xfrm>
        </p:grpSpPr>
        <p:sp>
          <p:nvSpPr>
            <p:cNvPr id="7" name="מלבן 6"/>
            <p:cNvSpPr/>
            <p:nvPr/>
          </p:nvSpPr>
          <p:spPr>
            <a:xfrm>
              <a:off x="5868144" y="225971"/>
              <a:ext cx="2736304" cy="489654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p:cNvSpPr txBox="1"/>
            <p:nvPr/>
          </p:nvSpPr>
          <p:spPr>
            <a:xfrm>
              <a:off x="6156176" y="404664"/>
              <a:ext cx="2297346" cy="3139321"/>
            </a:xfrm>
            <a:prstGeom prst="rect">
              <a:avLst/>
            </a:prstGeom>
            <a:noFill/>
          </p:spPr>
          <p:txBody>
            <a:bodyPr wrap="square" rtlCol="1">
              <a:spAutoFit/>
            </a:bodyPr>
            <a:lstStyle/>
            <a:p>
              <a:pPr algn="ctr">
                <a:lnSpc>
                  <a:spcPct val="150000"/>
                </a:lnSpc>
              </a:pPr>
              <a:r>
                <a:rPr lang="he-IL" sz="1200" dirty="0" smtClean="0">
                  <a:solidFill>
                    <a:srgbClr val="C00000"/>
                  </a:solidFill>
                  <a:latin typeface="Guttman Yad-Brush" panose="02010401010101010101" pitchFamily="2" charset="-79"/>
                  <a:cs typeface="Guttman Yad-Brush" panose="02010401010101010101" pitchFamily="2" charset="-79"/>
                </a:rPr>
                <a:t>בית המרחץ</a:t>
              </a:r>
            </a:p>
            <a:p>
              <a:pPr>
                <a:lnSpc>
                  <a:spcPct val="150000"/>
                </a:lnSpc>
              </a:pPr>
              <a:r>
                <a:rPr lang="he-IL" sz="1200" b="1" dirty="0" smtClean="0">
                  <a:latin typeface="David" panose="020E0502060401010101" pitchFamily="34" charset="-79"/>
                  <a:cs typeface="David" panose="020E0502060401010101" pitchFamily="34" charset="-79"/>
                </a:rPr>
                <a:t>ענו על השאלות הבאות: </a:t>
              </a:r>
            </a:p>
            <a:p>
              <a:pPr>
                <a:lnSpc>
                  <a:spcPct val="150000"/>
                </a:lnSpc>
              </a:pPr>
              <a:r>
                <a:rPr lang="he-IL" sz="1200" b="1" dirty="0" smtClean="0">
                  <a:latin typeface="David" panose="020E0502060401010101" pitchFamily="34" charset="-79"/>
                  <a:cs typeface="David" panose="020E0502060401010101" pitchFamily="34" charset="-79"/>
                </a:rPr>
                <a:t>התשובות נמצאות בפרוספקט</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לאיזה תרבות משתייך בית המרחץ?</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למה נועדה החצר?</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כמה חדרים יש בבית המרחץ ואיך הם נקראים?</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כיצד חומם החדר החם?</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מה התווסף לבית המרחץ בתקופת המרד?</a:t>
              </a:r>
              <a:endParaRPr lang="he-IL" sz="1200" b="1" dirty="0">
                <a:latin typeface="David" panose="020E0502060401010101" pitchFamily="34" charset="-79"/>
                <a:cs typeface="David" panose="020E0502060401010101" pitchFamily="34" charset="-79"/>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078" y="3543985"/>
              <a:ext cx="1861542" cy="140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מלבן 10"/>
          <p:cNvSpPr/>
          <p:nvPr/>
        </p:nvSpPr>
        <p:spPr>
          <a:xfrm>
            <a:off x="611560" y="44624"/>
            <a:ext cx="2736304" cy="674136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p:cNvSpPr txBox="1"/>
          <p:nvPr/>
        </p:nvSpPr>
        <p:spPr>
          <a:xfrm>
            <a:off x="899592" y="295325"/>
            <a:ext cx="2297346" cy="5078313"/>
          </a:xfrm>
          <a:prstGeom prst="rect">
            <a:avLst/>
          </a:prstGeom>
          <a:noFill/>
        </p:spPr>
        <p:txBody>
          <a:bodyPr wrap="square" rtlCol="1">
            <a:spAutoFit/>
          </a:bodyPr>
          <a:lstStyle/>
          <a:p>
            <a:pPr algn="ctr">
              <a:lnSpc>
                <a:spcPct val="150000"/>
              </a:lnSpc>
            </a:pPr>
            <a:r>
              <a:rPr lang="he-IL" sz="1200" dirty="0" smtClean="0">
                <a:solidFill>
                  <a:srgbClr val="C00000"/>
                </a:solidFill>
                <a:latin typeface="Guttman Yad-Brush" panose="02010401010101010101" pitchFamily="2" charset="-79"/>
                <a:cs typeface="Guttman Yad-Brush" panose="02010401010101010101" pitchFamily="2" charset="-79"/>
              </a:rPr>
              <a:t>למדריך בית המרחץ</a:t>
            </a:r>
          </a:p>
          <a:p>
            <a:pPr>
              <a:lnSpc>
                <a:spcPct val="150000"/>
              </a:lnSpc>
            </a:pPr>
            <a:r>
              <a:rPr lang="he-IL" sz="1200" b="1" dirty="0" smtClean="0">
                <a:latin typeface="David" panose="020E0502060401010101" pitchFamily="34" charset="-79"/>
                <a:cs typeface="David" panose="020E0502060401010101" pitchFamily="34" charset="-79"/>
              </a:rPr>
              <a:t>ענו על השאלות הבאות: </a:t>
            </a:r>
          </a:p>
          <a:p>
            <a:pPr>
              <a:lnSpc>
                <a:spcPct val="150000"/>
              </a:lnSpc>
            </a:pPr>
            <a:r>
              <a:rPr lang="he-IL" sz="1200" b="1" dirty="0" smtClean="0">
                <a:latin typeface="David" panose="020E0502060401010101" pitchFamily="34" charset="-79"/>
                <a:cs typeface="David" panose="020E0502060401010101" pitchFamily="34" charset="-79"/>
              </a:rPr>
              <a:t>התשובות נמצאות בפרוספקט</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לאיזה תרבות משתייך בית המרחץ? לתרבות הרומית</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למה נועדה החצר? לתרגילי התעמלות</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כמה חדרים יש בבית המרחץ ואיך הם נקראים? 4 חדרים, חדר הלבשה, חדר פושר, חדר קר, חדר חם</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כיצד חומם החדר החם? </a:t>
            </a:r>
            <a:r>
              <a:rPr lang="he-IL" sz="1200" b="1" dirty="0" err="1" smtClean="0">
                <a:latin typeface="David" panose="020E0502060401010101" pitchFamily="34" charset="-79"/>
                <a:cs typeface="David" panose="020E0502060401010101" pitchFamily="34" charset="-79"/>
              </a:rPr>
              <a:t>ע''י</a:t>
            </a:r>
            <a:r>
              <a:rPr lang="he-IL" sz="1200" b="1" dirty="0" smtClean="0">
                <a:latin typeface="David" panose="020E0502060401010101" pitchFamily="34" charset="-79"/>
                <a:cs typeface="David" panose="020E0502060401010101" pitchFamily="34" charset="-79"/>
              </a:rPr>
              <a:t> אוויר חם שהוזרם מתחת לרצפה ועלה בצינורות חרס ששולבו בקירות</a:t>
            </a:r>
          </a:p>
          <a:p>
            <a:pPr marL="342900" indent="-342900">
              <a:lnSpc>
                <a:spcPct val="150000"/>
              </a:lnSpc>
              <a:buAutoNum type="arabicPeriod"/>
            </a:pPr>
            <a:r>
              <a:rPr lang="he-IL" sz="1200" b="1" dirty="0" smtClean="0">
                <a:latin typeface="David" panose="020E0502060401010101" pitchFamily="34" charset="-79"/>
                <a:cs typeface="David" panose="020E0502060401010101" pitchFamily="34" charset="-79"/>
              </a:rPr>
              <a:t>מה התווסף לבית המרחץ בתקופת המרד? ספסל ומתקן טבילה</a:t>
            </a:r>
            <a:endParaRPr lang="he-IL" sz="1200" b="1" dirty="0">
              <a:latin typeface="David" panose="020E0502060401010101" pitchFamily="34" charset="-79"/>
              <a:cs typeface="David" panose="020E0502060401010101" pitchFamily="34" charset="-79"/>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301208"/>
            <a:ext cx="1861542" cy="140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59479" y="6501610"/>
            <a:ext cx="1874231" cy="276999"/>
          </a:xfrm>
          <a:prstGeom prst="rect">
            <a:avLst/>
          </a:prstGeom>
          <a:noFill/>
        </p:spPr>
        <p:txBody>
          <a:bodyPr wrap="none" rtlCol="1">
            <a:spAutoFit/>
          </a:bodyPr>
          <a:lstStyle/>
          <a:p>
            <a:r>
              <a:rPr lang="he-IL" sz="1200" dirty="0" smtClean="0"/>
              <a:t>תמונה מתוך אוסף אריה </a:t>
            </a:r>
            <a:r>
              <a:rPr lang="he-IL" sz="1200" dirty="0" err="1" smtClean="0"/>
              <a:t>וולק</a:t>
            </a:r>
            <a:endParaRPr lang="he-IL" sz="1200" dirty="0"/>
          </a:p>
        </p:txBody>
      </p:sp>
    </p:spTree>
    <p:extLst>
      <p:ext uri="{BB962C8B-B14F-4D97-AF65-F5344CB8AC3E}">
        <p14:creationId xmlns:p14="http://schemas.microsoft.com/office/powerpoint/2010/main" val="116432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p:cNvGrpSpPr/>
          <p:nvPr/>
        </p:nvGrpSpPr>
        <p:grpSpPr>
          <a:xfrm>
            <a:off x="107504" y="1628800"/>
            <a:ext cx="8867228" cy="2376264"/>
            <a:chOff x="107504" y="1340768"/>
            <a:chExt cx="8867228" cy="2376264"/>
          </a:xfrm>
        </p:grpSpPr>
        <p:sp>
          <p:nvSpPr>
            <p:cNvPr id="6" name="מלבן 5"/>
            <p:cNvSpPr/>
            <p:nvPr/>
          </p:nvSpPr>
          <p:spPr>
            <a:xfrm>
              <a:off x="107504" y="1412776"/>
              <a:ext cx="8867228" cy="2304256"/>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179512" y="1340768"/>
              <a:ext cx="8795220" cy="2031325"/>
            </a:xfrm>
            <a:prstGeom prst="rect">
              <a:avLst/>
            </a:prstGeom>
            <a:noFill/>
          </p:spPr>
          <p:txBody>
            <a:bodyPr wrap="square" rtlCol="1">
              <a:spAutoFit/>
            </a:bodyPr>
            <a:lstStyle/>
            <a:p>
              <a:pPr algn="ctr">
                <a:lnSpc>
                  <a:spcPct val="150000"/>
                </a:lnSpc>
              </a:pPr>
              <a:r>
                <a:rPr lang="he-IL" sz="1400" dirty="0" smtClean="0">
                  <a:solidFill>
                    <a:srgbClr val="C00000"/>
                  </a:solidFill>
                  <a:latin typeface="Guttman Yad-Brush" panose="02010401010101010101" pitchFamily="2" charset="-79"/>
                  <a:cs typeface="Guttman Yad-Brush" panose="02010401010101010101" pitchFamily="2" charset="-79"/>
                </a:rPr>
                <a:t>בית הכנסת</a:t>
              </a:r>
            </a:p>
            <a:p>
              <a:pPr algn="ctr">
                <a:lnSpc>
                  <a:spcPct val="150000"/>
                </a:lnSpc>
              </a:pPr>
              <a:r>
                <a:rPr lang="he-IL" sz="1400" dirty="0" smtClean="0">
                  <a:latin typeface="David" panose="020E0502060401010101" pitchFamily="34" charset="-79"/>
                  <a:cs typeface="David" panose="020E0502060401010101" pitchFamily="34" charset="-79"/>
                </a:rPr>
                <a:t>בתקופתו של </a:t>
              </a:r>
              <a:r>
                <a:rPr lang="he-IL" sz="1400" u="sng" dirty="0" smtClean="0">
                  <a:latin typeface="David" panose="020E0502060401010101" pitchFamily="34" charset="-79"/>
                  <a:cs typeface="David" panose="020E0502060401010101" pitchFamily="34" charset="-79"/>
                </a:rPr>
                <a:t>60/6/4/200/6/5</a:t>
              </a:r>
              <a:r>
                <a:rPr lang="he-IL" sz="1400" dirty="0" smtClean="0">
                  <a:latin typeface="David" panose="020E0502060401010101" pitchFamily="34" charset="-79"/>
                  <a:cs typeface="David" panose="020E0502060401010101" pitchFamily="34" charset="-79"/>
                </a:rPr>
                <a:t> שימש המקום כנראה </a:t>
              </a:r>
              <a:r>
                <a:rPr lang="he-IL" sz="1400" u="sng" dirty="0" smtClean="0">
                  <a:latin typeface="David" panose="020E0502060401010101" pitchFamily="34" charset="-79"/>
                  <a:cs typeface="David" panose="020E0502060401010101" pitchFamily="34" charset="-79"/>
                </a:rPr>
                <a:t>5/6/6/200/6/1/20</a:t>
              </a:r>
              <a:r>
                <a:rPr lang="he-IL" sz="1400" dirty="0" smtClean="0">
                  <a:latin typeface="David" panose="020E0502060401010101" pitchFamily="34" charset="-79"/>
                  <a:cs typeface="David" panose="020E0502060401010101" pitchFamily="34" charset="-79"/>
                </a:rPr>
                <a:t>. </a:t>
              </a:r>
            </a:p>
            <a:p>
              <a:pPr algn="ctr">
                <a:lnSpc>
                  <a:spcPct val="150000"/>
                </a:lnSpc>
              </a:pPr>
              <a:r>
                <a:rPr lang="he-IL" sz="1400" dirty="0" smtClean="0">
                  <a:latin typeface="David" panose="020E0502060401010101" pitchFamily="34" charset="-79"/>
                  <a:cs typeface="David" panose="020E0502060401010101" pitchFamily="34" charset="-79"/>
                </a:rPr>
                <a:t>בזמן המרד </a:t>
              </a:r>
              <a:r>
                <a:rPr lang="he-IL" sz="1400" u="sng" dirty="0" smtClean="0">
                  <a:latin typeface="David" panose="020E0502060401010101" pitchFamily="34" charset="-79"/>
                  <a:cs typeface="David" panose="020E0502060401010101" pitchFamily="34" charset="-79"/>
                </a:rPr>
                <a:t>20/80/5</a:t>
              </a:r>
              <a:r>
                <a:rPr lang="he-IL" sz="1400" dirty="0" smtClean="0">
                  <a:latin typeface="David" panose="020E0502060401010101" pitchFamily="34" charset="-79"/>
                  <a:cs typeface="David" panose="020E0502060401010101" pitchFamily="34" charset="-79"/>
                </a:rPr>
                <a:t> המקום על ידי המורדים </a:t>
              </a:r>
              <a:r>
                <a:rPr lang="he-IL" sz="1400" u="sng" dirty="0">
                  <a:latin typeface="David" panose="020E0502060401010101" pitchFamily="34" charset="-79"/>
                  <a:cs typeface="David" panose="020E0502060401010101" pitchFamily="34" charset="-79"/>
                </a:rPr>
                <a:t> </a:t>
              </a:r>
              <a:r>
                <a:rPr lang="he-IL" sz="1400" u="sng" dirty="0" smtClean="0">
                  <a:latin typeface="David" panose="020E0502060401010101" pitchFamily="34" charset="-79"/>
                  <a:cs typeface="David" panose="020E0502060401010101" pitchFamily="34" charset="-79"/>
                </a:rPr>
                <a:t>400/6/2/30 – 400/60/50/20</a:t>
              </a:r>
              <a:r>
                <a:rPr lang="he-IL" sz="1400" dirty="0" smtClean="0">
                  <a:latin typeface="David" panose="020E0502060401010101" pitchFamily="34" charset="-79"/>
                  <a:cs typeface="David" panose="020E0502060401010101" pitchFamily="34" charset="-79"/>
                </a:rPr>
                <a:t>. </a:t>
              </a:r>
            </a:p>
            <a:p>
              <a:pPr algn="ctr">
                <a:lnSpc>
                  <a:spcPct val="150000"/>
                </a:lnSpc>
              </a:pPr>
              <a:r>
                <a:rPr lang="he-IL" sz="1400" dirty="0" smtClean="0">
                  <a:latin typeface="David" panose="020E0502060401010101" pitchFamily="34" charset="-79"/>
                  <a:cs typeface="David" panose="020E0502060401010101" pitchFamily="34" charset="-79"/>
                </a:rPr>
                <a:t>המורדים הוסיפו בו </a:t>
              </a:r>
              <a:r>
                <a:rPr lang="he-IL" sz="1400" u="sng" dirty="0" smtClean="0">
                  <a:latin typeface="David" panose="020E0502060401010101" pitchFamily="34" charset="-79"/>
                  <a:cs typeface="David" panose="020E0502060401010101" pitchFamily="34" charset="-79"/>
                </a:rPr>
                <a:t>40/10/30/60/80/60 </a:t>
              </a:r>
              <a:r>
                <a:rPr lang="he-IL" sz="1400" dirty="0" smtClean="0">
                  <a:latin typeface="David" panose="020E0502060401010101" pitchFamily="34" charset="-79"/>
                  <a:cs typeface="David" panose="020E0502060401010101" pitchFamily="34" charset="-79"/>
                </a:rPr>
                <a:t>ויצרו בפינתו חדר קטן.</a:t>
              </a:r>
            </a:p>
            <a:p>
              <a:pPr algn="ctr">
                <a:lnSpc>
                  <a:spcPct val="150000"/>
                </a:lnSpc>
              </a:pPr>
              <a:r>
                <a:rPr lang="he-IL" sz="1400" dirty="0" smtClean="0">
                  <a:latin typeface="David" panose="020E0502060401010101" pitchFamily="34" charset="-79"/>
                  <a:cs typeface="David" panose="020E0502060401010101" pitchFamily="34" charset="-79"/>
                </a:rPr>
                <a:t>זהו אחד מבתי הכנסת </a:t>
              </a:r>
              <a:r>
                <a:rPr lang="he-IL" sz="1400" u="sng" dirty="0" smtClean="0">
                  <a:latin typeface="David" panose="020E0502060401010101" pitchFamily="34" charset="-79"/>
                  <a:cs typeface="David" panose="020E0502060401010101" pitchFamily="34" charset="-79"/>
                </a:rPr>
                <a:t>40/10/40/6/4/100/5 </a:t>
              </a:r>
              <a:r>
                <a:rPr lang="he-IL" sz="1400" dirty="0" smtClean="0">
                  <a:latin typeface="David" panose="020E0502060401010101" pitchFamily="34" charset="-79"/>
                  <a:cs typeface="David" panose="020E0502060401010101" pitchFamily="34" charset="-79"/>
                </a:rPr>
                <a:t>הבודדים שהתקיימו בארץ בסוף מי בית המקדש </a:t>
              </a:r>
              <a:r>
                <a:rPr lang="he-IL" sz="1400" u="sng" dirty="0" smtClean="0">
                  <a:latin typeface="David" panose="020E0502060401010101" pitchFamily="34" charset="-79"/>
                  <a:cs typeface="David" panose="020E0502060401010101" pitchFamily="34" charset="-79"/>
                </a:rPr>
                <a:t>10/50/300/5 </a:t>
              </a:r>
              <a:r>
                <a:rPr lang="he-IL" sz="1400" dirty="0" smtClean="0">
                  <a:latin typeface="David" panose="020E0502060401010101" pitchFamily="34" charset="-79"/>
                  <a:cs typeface="David" panose="020E0502060401010101" pitchFamily="34" charset="-79"/>
                </a:rPr>
                <a:t>ושחרב בסוף שנת 70 לספירה. נמצאו בו "קלפים" עליהם נכתב בכתב </a:t>
              </a:r>
              <a:r>
                <a:rPr lang="he-IL" sz="1400" u="sng" dirty="0" smtClean="0">
                  <a:latin typeface="David" panose="020E0502060401010101" pitchFamily="34" charset="-79"/>
                  <a:cs typeface="David" panose="020E0502060401010101" pitchFamily="34" charset="-79"/>
                </a:rPr>
                <a:t> 10/200/2/70 –  40/6/4/100 </a:t>
              </a:r>
              <a:r>
                <a:rPr lang="he-IL" sz="1400" dirty="0" smtClean="0">
                  <a:latin typeface="David" panose="020E0502060401010101" pitchFamily="34" charset="-79"/>
                  <a:cs typeface="David" panose="020E0502060401010101" pitchFamily="34" charset="-79"/>
                </a:rPr>
                <a:t>"חזון העצמות היבשות" מספר </a:t>
              </a:r>
              <a:r>
                <a:rPr lang="he-IL" sz="1400" dirty="0" err="1" smtClean="0">
                  <a:latin typeface="David" panose="020E0502060401010101" pitchFamily="34" charset="-79"/>
                  <a:cs typeface="David" panose="020E0502060401010101" pitchFamily="34" charset="-79"/>
                </a:rPr>
                <a:t>יחזקל</a:t>
              </a:r>
              <a:r>
                <a:rPr lang="he-IL" sz="1400" dirty="0" smtClean="0">
                  <a:latin typeface="David" panose="020E0502060401010101" pitchFamily="34" charset="-79"/>
                  <a:cs typeface="David" panose="020E0502060401010101" pitchFamily="34" charset="-79"/>
                </a:rPr>
                <a:t>".</a:t>
              </a:r>
              <a:endParaRPr lang="he-IL" sz="1400" dirty="0">
                <a:latin typeface="David" panose="020E0502060401010101" pitchFamily="34" charset="-79"/>
                <a:cs typeface="David" panose="020E0502060401010101" pitchFamily="34" charset="-79"/>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594148"/>
              <a:ext cx="1521519" cy="114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קבוצה 7"/>
          <p:cNvGrpSpPr/>
          <p:nvPr/>
        </p:nvGrpSpPr>
        <p:grpSpPr>
          <a:xfrm>
            <a:off x="287524" y="52264"/>
            <a:ext cx="8640960" cy="1280503"/>
            <a:chOff x="287524" y="52264"/>
            <a:chExt cx="8640960" cy="1280503"/>
          </a:xfrm>
        </p:grpSpPr>
        <p:grpSp>
          <p:nvGrpSpPr>
            <p:cNvPr id="4" name="קבוצה 3"/>
            <p:cNvGrpSpPr/>
            <p:nvPr/>
          </p:nvGrpSpPr>
          <p:grpSpPr>
            <a:xfrm>
              <a:off x="287524" y="52264"/>
              <a:ext cx="8640960" cy="1280503"/>
              <a:chOff x="287524" y="-148556"/>
              <a:chExt cx="8640960" cy="2469602"/>
            </a:xfrm>
          </p:grpSpPr>
          <p:sp>
            <p:nvSpPr>
              <p:cNvPr id="2" name="מלבן 1"/>
              <p:cNvSpPr/>
              <p:nvPr/>
            </p:nvSpPr>
            <p:spPr>
              <a:xfrm>
                <a:off x="287524" y="-148556"/>
                <a:ext cx="8640960" cy="2448272"/>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2"/>
              <p:cNvSpPr txBox="1"/>
              <p:nvPr/>
            </p:nvSpPr>
            <p:spPr>
              <a:xfrm>
                <a:off x="323528" y="-82968"/>
                <a:ext cx="8568952" cy="2404014"/>
              </a:xfrm>
              <a:prstGeom prst="rect">
                <a:avLst/>
              </a:prstGeom>
              <a:noFill/>
            </p:spPr>
            <p:txBody>
              <a:bodyPr wrap="square" rtlCol="1">
                <a:spAutoFit/>
              </a:bodyPr>
              <a:lstStyle/>
              <a:p>
                <a:pPr algn="ctr">
                  <a:lnSpc>
                    <a:spcPct val="150000"/>
                  </a:lnSpc>
                </a:pPr>
                <a:r>
                  <a:rPr lang="he-IL" sz="1000" dirty="0" smtClean="0">
                    <a:solidFill>
                      <a:srgbClr val="C00000"/>
                    </a:solidFill>
                    <a:latin typeface="Guttman Yad-Brush" panose="02010401010101010101" pitchFamily="2" charset="-79"/>
                    <a:cs typeface="Guttman Yad-Brush" panose="02010401010101010101" pitchFamily="2" charset="-79"/>
                  </a:rPr>
                  <a:t>למורה בית הכנסת</a:t>
                </a:r>
              </a:p>
              <a:p>
                <a:pPr algn="ctr">
                  <a:lnSpc>
                    <a:spcPct val="150000"/>
                  </a:lnSpc>
                </a:pPr>
                <a:r>
                  <a:rPr lang="he-IL" sz="1000" dirty="0" smtClean="0">
                    <a:latin typeface="David" panose="020E0502060401010101" pitchFamily="34" charset="-79"/>
                    <a:cs typeface="David" panose="020E0502060401010101" pitchFamily="34" charset="-79"/>
                  </a:rPr>
                  <a:t>בתקופתו של </a:t>
                </a:r>
                <a:r>
                  <a:rPr lang="he-IL" sz="1000" u="sng" dirty="0" smtClean="0">
                    <a:latin typeface="David" panose="020E0502060401010101" pitchFamily="34" charset="-79"/>
                    <a:cs typeface="David" panose="020E0502060401010101" pitchFamily="34" charset="-79"/>
                  </a:rPr>
                  <a:t>הורדוס</a:t>
                </a:r>
                <a:r>
                  <a:rPr lang="he-IL" sz="1000" dirty="0" smtClean="0">
                    <a:latin typeface="David" panose="020E0502060401010101" pitchFamily="34" charset="-79"/>
                    <a:cs typeface="David" panose="020E0502060401010101" pitchFamily="34" charset="-79"/>
                  </a:rPr>
                  <a:t> שימש המקום כנראה </a:t>
                </a:r>
                <a:r>
                  <a:rPr lang="he-IL" sz="1000" u="sng" dirty="0" smtClean="0">
                    <a:latin typeface="David" panose="020E0502060401010101" pitchFamily="34" charset="-79"/>
                    <a:cs typeface="David" panose="020E0502060401010101" pitchFamily="34" charset="-79"/>
                  </a:rPr>
                  <a:t>כאורווה</a:t>
                </a:r>
                <a:r>
                  <a:rPr lang="he-IL" sz="1000" dirty="0" smtClean="0">
                    <a:latin typeface="David" panose="020E0502060401010101" pitchFamily="34" charset="-79"/>
                    <a:cs typeface="David" panose="020E0502060401010101" pitchFamily="34" charset="-79"/>
                  </a:rPr>
                  <a:t>. בזמן המרד </a:t>
                </a:r>
                <a:r>
                  <a:rPr lang="he-IL" sz="1000" u="sng" dirty="0" smtClean="0">
                    <a:latin typeface="David" panose="020E0502060401010101" pitchFamily="34" charset="-79"/>
                    <a:cs typeface="David" panose="020E0502060401010101" pitchFamily="34" charset="-79"/>
                  </a:rPr>
                  <a:t>הפך</a:t>
                </a:r>
                <a:r>
                  <a:rPr lang="he-IL" sz="1000" dirty="0" smtClean="0">
                    <a:latin typeface="David" panose="020E0502060401010101" pitchFamily="34" charset="-79"/>
                    <a:cs typeface="David" panose="020E0502060401010101" pitchFamily="34" charset="-79"/>
                  </a:rPr>
                  <a:t> המקום על ידי המורדים </a:t>
                </a:r>
                <a:r>
                  <a:rPr lang="he-IL" sz="1000" u="sng" dirty="0" smtClean="0">
                    <a:latin typeface="David" panose="020E0502060401010101" pitchFamily="34" charset="-79"/>
                    <a:cs typeface="David" panose="020E0502060401010101" pitchFamily="34" charset="-79"/>
                  </a:rPr>
                  <a:t>לבית כנסת</a:t>
                </a:r>
                <a:r>
                  <a:rPr lang="he-IL" sz="1000" dirty="0" smtClean="0">
                    <a:latin typeface="David" panose="020E0502060401010101" pitchFamily="34" charset="-79"/>
                    <a:cs typeface="David" panose="020E0502060401010101" pitchFamily="34" charset="-79"/>
                  </a:rPr>
                  <a:t>. </a:t>
                </a:r>
              </a:p>
              <a:p>
                <a:pPr algn="ctr">
                  <a:lnSpc>
                    <a:spcPct val="150000"/>
                  </a:lnSpc>
                </a:pPr>
                <a:r>
                  <a:rPr lang="he-IL" sz="1000" dirty="0" smtClean="0">
                    <a:latin typeface="David" panose="020E0502060401010101" pitchFamily="34" charset="-79"/>
                    <a:cs typeface="David" panose="020E0502060401010101" pitchFamily="34" charset="-79"/>
                  </a:rPr>
                  <a:t>המורדים הוסיפו בו </a:t>
                </a:r>
                <a:r>
                  <a:rPr lang="he-IL" sz="1000" u="sng" dirty="0" smtClean="0">
                    <a:latin typeface="David" panose="020E0502060401010101" pitchFamily="34" charset="-79"/>
                    <a:cs typeface="David" panose="020E0502060401010101" pitchFamily="34" charset="-79"/>
                  </a:rPr>
                  <a:t>ספסלים</a:t>
                </a:r>
                <a:r>
                  <a:rPr lang="he-IL" sz="1000" dirty="0" smtClean="0">
                    <a:latin typeface="David" panose="020E0502060401010101" pitchFamily="34" charset="-79"/>
                    <a:cs typeface="David" panose="020E0502060401010101" pitchFamily="34" charset="-79"/>
                  </a:rPr>
                  <a:t> ויצרו בפינתו חדר קטן.</a:t>
                </a:r>
              </a:p>
              <a:p>
                <a:pPr algn="ctr">
                  <a:lnSpc>
                    <a:spcPct val="150000"/>
                  </a:lnSpc>
                </a:pPr>
                <a:r>
                  <a:rPr lang="he-IL" sz="1000" dirty="0" smtClean="0">
                    <a:latin typeface="David" panose="020E0502060401010101" pitchFamily="34" charset="-79"/>
                    <a:cs typeface="David" panose="020E0502060401010101" pitchFamily="34" charset="-79"/>
                  </a:rPr>
                  <a:t>זהו אחד מבתי הכנסת </a:t>
                </a:r>
                <a:r>
                  <a:rPr lang="he-IL" sz="1000" u="sng" dirty="0" smtClean="0">
                    <a:latin typeface="David" panose="020E0502060401010101" pitchFamily="34" charset="-79"/>
                    <a:cs typeface="David" panose="020E0502060401010101" pitchFamily="34" charset="-79"/>
                  </a:rPr>
                  <a:t>הקדומים</a:t>
                </a:r>
                <a:r>
                  <a:rPr lang="he-IL" sz="1000" dirty="0" smtClean="0">
                    <a:latin typeface="David" panose="020E0502060401010101" pitchFamily="34" charset="-79"/>
                    <a:cs typeface="David" panose="020E0502060401010101" pitchFamily="34" charset="-79"/>
                  </a:rPr>
                  <a:t> הבודדים שהתקיימו בארץ בסוף מי בית המקדש </a:t>
                </a:r>
                <a:r>
                  <a:rPr lang="he-IL" sz="1000" u="sng" dirty="0" smtClean="0">
                    <a:latin typeface="David" panose="020E0502060401010101" pitchFamily="34" charset="-79"/>
                    <a:cs typeface="David" panose="020E0502060401010101" pitchFamily="34" charset="-79"/>
                  </a:rPr>
                  <a:t>השני</a:t>
                </a:r>
                <a:r>
                  <a:rPr lang="he-IL" sz="1000" dirty="0" smtClean="0">
                    <a:latin typeface="David" panose="020E0502060401010101" pitchFamily="34" charset="-79"/>
                    <a:cs typeface="David" panose="020E0502060401010101" pitchFamily="34" charset="-79"/>
                  </a:rPr>
                  <a:t> ושחרב בסוף שנת 70 לספירה. נמצאו בו "קלפים" עליהם נכתב בכתב </a:t>
                </a:r>
                <a:r>
                  <a:rPr lang="he-IL" sz="1000" u="sng" dirty="0" smtClean="0">
                    <a:latin typeface="David" panose="020E0502060401010101" pitchFamily="34" charset="-79"/>
                    <a:cs typeface="David" panose="020E0502060401010101" pitchFamily="34" charset="-79"/>
                  </a:rPr>
                  <a:t>עברי קדום </a:t>
                </a:r>
                <a:r>
                  <a:rPr lang="he-IL" sz="1000" dirty="0" smtClean="0">
                    <a:latin typeface="David" panose="020E0502060401010101" pitchFamily="34" charset="-79"/>
                    <a:cs typeface="David" panose="020E0502060401010101" pitchFamily="34" charset="-79"/>
                  </a:rPr>
                  <a:t>"חזון העצמות היבשות" מספר </a:t>
                </a:r>
                <a:r>
                  <a:rPr lang="he-IL" sz="1000" dirty="0" err="1" smtClean="0">
                    <a:latin typeface="David" panose="020E0502060401010101" pitchFamily="34" charset="-79"/>
                    <a:cs typeface="David" panose="020E0502060401010101" pitchFamily="34" charset="-79"/>
                  </a:rPr>
                  <a:t>יחזקל</a:t>
                </a:r>
                <a:r>
                  <a:rPr lang="he-IL" sz="1000" dirty="0" smtClean="0">
                    <a:latin typeface="David" panose="020E0502060401010101" pitchFamily="34" charset="-79"/>
                    <a:cs typeface="David" panose="020E0502060401010101" pitchFamily="34" charset="-79"/>
                  </a:rPr>
                  <a:t>".</a:t>
                </a:r>
                <a:endParaRPr lang="he-IL" sz="1000" dirty="0">
                  <a:latin typeface="David" panose="020E0502060401010101" pitchFamily="34" charset="-79"/>
                  <a:cs typeface="David" panose="020E0502060401010101" pitchFamily="34" charset="-79"/>
                </a:endParaRPr>
              </a:p>
            </p:txBody>
          </p:sp>
        </p:gr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332" y="188640"/>
              <a:ext cx="873446" cy="657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קבוצה 11"/>
          <p:cNvGrpSpPr/>
          <p:nvPr/>
        </p:nvGrpSpPr>
        <p:grpSpPr>
          <a:xfrm>
            <a:off x="97260" y="4149080"/>
            <a:ext cx="8867228" cy="2376264"/>
            <a:chOff x="107504" y="1340768"/>
            <a:chExt cx="8867228" cy="2376264"/>
          </a:xfrm>
        </p:grpSpPr>
        <p:sp>
          <p:nvSpPr>
            <p:cNvPr id="13" name="מלבן 12"/>
            <p:cNvSpPr/>
            <p:nvPr/>
          </p:nvSpPr>
          <p:spPr>
            <a:xfrm>
              <a:off x="107504" y="1412776"/>
              <a:ext cx="8867228" cy="2304256"/>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179512" y="1340768"/>
              <a:ext cx="8795220" cy="2031325"/>
            </a:xfrm>
            <a:prstGeom prst="rect">
              <a:avLst/>
            </a:prstGeom>
            <a:noFill/>
          </p:spPr>
          <p:txBody>
            <a:bodyPr wrap="square" rtlCol="1">
              <a:spAutoFit/>
            </a:bodyPr>
            <a:lstStyle/>
            <a:p>
              <a:pPr algn="ctr">
                <a:lnSpc>
                  <a:spcPct val="150000"/>
                </a:lnSpc>
              </a:pPr>
              <a:r>
                <a:rPr lang="he-IL" sz="1400" dirty="0" smtClean="0">
                  <a:solidFill>
                    <a:srgbClr val="C00000"/>
                  </a:solidFill>
                  <a:latin typeface="Guttman Yad-Brush" panose="02010401010101010101" pitchFamily="2" charset="-79"/>
                  <a:cs typeface="Guttman Yad-Brush" panose="02010401010101010101" pitchFamily="2" charset="-79"/>
                </a:rPr>
                <a:t>בית הכנסת</a:t>
              </a:r>
            </a:p>
            <a:p>
              <a:pPr algn="ctr">
                <a:lnSpc>
                  <a:spcPct val="150000"/>
                </a:lnSpc>
              </a:pPr>
              <a:r>
                <a:rPr lang="he-IL" sz="1400" dirty="0" smtClean="0">
                  <a:latin typeface="David" panose="020E0502060401010101" pitchFamily="34" charset="-79"/>
                  <a:cs typeface="David" panose="020E0502060401010101" pitchFamily="34" charset="-79"/>
                </a:rPr>
                <a:t>בתקופתו של </a:t>
              </a:r>
              <a:r>
                <a:rPr lang="he-IL" sz="1400" u="sng" dirty="0" smtClean="0">
                  <a:latin typeface="David" panose="020E0502060401010101" pitchFamily="34" charset="-79"/>
                  <a:cs typeface="David" panose="020E0502060401010101" pitchFamily="34" charset="-79"/>
                </a:rPr>
                <a:t>60/6/4/200/6/5</a:t>
              </a:r>
              <a:r>
                <a:rPr lang="he-IL" sz="1400" dirty="0" smtClean="0">
                  <a:latin typeface="David" panose="020E0502060401010101" pitchFamily="34" charset="-79"/>
                  <a:cs typeface="David" panose="020E0502060401010101" pitchFamily="34" charset="-79"/>
                </a:rPr>
                <a:t> שימש המקום כנראה </a:t>
              </a:r>
              <a:r>
                <a:rPr lang="he-IL" sz="1400" u="sng" dirty="0" smtClean="0">
                  <a:latin typeface="David" panose="020E0502060401010101" pitchFamily="34" charset="-79"/>
                  <a:cs typeface="David" panose="020E0502060401010101" pitchFamily="34" charset="-79"/>
                </a:rPr>
                <a:t>5/6/6/200/6/1/20</a:t>
              </a:r>
              <a:r>
                <a:rPr lang="he-IL" sz="1400" dirty="0" smtClean="0">
                  <a:latin typeface="David" panose="020E0502060401010101" pitchFamily="34" charset="-79"/>
                  <a:cs typeface="David" panose="020E0502060401010101" pitchFamily="34" charset="-79"/>
                </a:rPr>
                <a:t>. </a:t>
              </a:r>
            </a:p>
            <a:p>
              <a:pPr algn="ctr">
                <a:lnSpc>
                  <a:spcPct val="150000"/>
                </a:lnSpc>
              </a:pPr>
              <a:r>
                <a:rPr lang="he-IL" sz="1400" dirty="0" smtClean="0">
                  <a:latin typeface="David" panose="020E0502060401010101" pitchFamily="34" charset="-79"/>
                  <a:cs typeface="David" panose="020E0502060401010101" pitchFamily="34" charset="-79"/>
                </a:rPr>
                <a:t>בזמן המרד </a:t>
              </a:r>
              <a:r>
                <a:rPr lang="he-IL" sz="1400" u="sng" dirty="0" smtClean="0">
                  <a:latin typeface="David" panose="020E0502060401010101" pitchFamily="34" charset="-79"/>
                  <a:cs typeface="David" panose="020E0502060401010101" pitchFamily="34" charset="-79"/>
                </a:rPr>
                <a:t>20/80/5</a:t>
              </a:r>
              <a:r>
                <a:rPr lang="he-IL" sz="1400" dirty="0" smtClean="0">
                  <a:latin typeface="David" panose="020E0502060401010101" pitchFamily="34" charset="-79"/>
                  <a:cs typeface="David" panose="020E0502060401010101" pitchFamily="34" charset="-79"/>
                </a:rPr>
                <a:t> המקום על ידי המורדים </a:t>
              </a:r>
              <a:r>
                <a:rPr lang="he-IL" sz="1400" u="sng" dirty="0">
                  <a:latin typeface="David" panose="020E0502060401010101" pitchFamily="34" charset="-79"/>
                  <a:cs typeface="David" panose="020E0502060401010101" pitchFamily="34" charset="-79"/>
                </a:rPr>
                <a:t> </a:t>
              </a:r>
              <a:r>
                <a:rPr lang="he-IL" sz="1400" u="sng" dirty="0" smtClean="0">
                  <a:latin typeface="David" panose="020E0502060401010101" pitchFamily="34" charset="-79"/>
                  <a:cs typeface="David" panose="020E0502060401010101" pitchFamily="34" charset="-79"/>
                </a:rPr>
                <a:t>400/6/2/30 – 400/60/50/20</a:t>
              </a:r>
              <a:r>
                <a:rPr lang="he-IL" sz="1400" dirty="0" smtClean="0">
                  <a:latin typeface="David" panose="020E0502060401010101" pitchFamily="34" charset="-79"/>
                  <a:cs typeface="David" panose="020E0502060401010101" pitchFamily="34" charset="-79"/>
                </a:rPr>
                <a:t>. </a:t>
              </a:r>
            </a:p>
            <a:p>
              <a:pPr algn="ctr">
                <a:lnSpc>
                  <a:spcPct val="150000"/>
                </a:lnSpc>
              </a:pPr>
              <a:r>
                <a:rPr lang="he-IL" sz="1400" dirty="0" smtClean="0">
                  <a:latin typeface="David" panose="020E0502060401010101" pitchFamily="34" charset="-79"/>
                  <a:cs typeface="David" panose="020E0502060401010101" pitchFamily="34" charset="-79"/>
                </a:rPr>
                <a:t>המורדים הוסיפו בו </a:t>
              </a:r>
              <a:r>
                <a:rPr lang="he-IL" sz="1400" u="sng" dirty="0" smtClean="0">
                  <a:latin typeface="David" panose="020E0502060401010101" pitchFamily="34" charset="-79"/>
                  <a:cs typeface="David" panose="020E0502060401010101" pitchFamily="34" charset="-79"/>
                </a:rPr>
                <a:t>40/10/30/60/80/60 </a:t>
              </a:r>
              <a:r>
                <a:rPr lang="he-IL" sz="1400" dirty="0" smtClean="0">
                  <a:latin typeface="David" panose="020E0502060401010101" pitchFamily="34" charset="-79"/>
                  <a:cs typeface="David" panose="020E0502060401010101" pitchFamily="34" charset="-79"/>
                </a:rPr>
                <a:t>ויצרו בפינתו חדר קטן.</a:t>
              </a:r>
            </a:p>
            <a:p>
              <a:pPr algn="ctr">
                <a:lnSpc>
                  <a:spcPct val="150000"/>
                </a:lnSpc>
              </a:pPr>
              <a:r>
                <a:rPr lang="he-IL" sz="1400" dirty="0" smtClean="0">
                  <a:latin typeface="David" panose="020E0502060401010101" pitchFamily="34" charset="-79"/>
                  <a:cs typeface="David" panose="020E0502060401010101" pitchFamily="34" charset="-79"/>
                </a:rPr>
                <a:t>זהו אחד מבתי הכנסת </a:t>
              </a:r>
              <a:r>
                <a:rPr lang="he-IL" sz="1400" u="sng" dirty="0" smtClean="0">
                  <a:latin typeface="David" panose="020E0502060401010101" pitchFamily="34" charset="-79"/>
                  <a:cs typeface="David" panose="020E0502060401010101" pitchFamily="34" charset="-79"/>
                </a:rPr>
                <a:t>40/10/40/6/4/100/5 </a:t>
              </a:r>
              <a:r>
                <a:rPr lang="he-IL" sz="1400" dirty="0" smtClean="0">
                  <a:latin typeface="David" panose="020E0502060401010101" pitchFamily="34" charset="-79"/>
                  <a:cs typeface="David" panose="020E0502060401010101" pitchFamily="34" charset="-79"/>
                </a:rPr>
                <a:t>הבודדים שהתקיימו בארץ בסוף מי בית המקדש </a:t>
              </a:r>
              <a:r>
                <a:rPr lang="he-IL" sz="1400" u="sng" dirty="0" smtClean="0">
                  <a:latin typeface="David" panose="020E0502060401010101" pitchFamily="34" charset="-79"/>
                  <a:cs typeface="David" panose="020E0502060401010101" pitchFamily="34" charset="-79"/>
                </a:rPr>
                <a:t>10/50/300/5 </a:t>
              </a:r>
              <a:r>
                <a:rPr lang="he-IL" sz="1400" dirty="0" smtClean="0">
                  <a:latin typeface="David" panose="020E0502060401010101" pitchFamily="34" charset="-79"/>
                  <a:cs typeface="David" panose="020E0502060401010101" pitchFamily="34" charset="-79"/>
                </a:rPr>
                <a:t>ושחרב בסוף שנת 70 לספירה. נמצאו בו "קלפים" עליהם נכתב בכתב </a:t>
              </a:r>
              <a:r>
                <a:rPr lang="he-IL" sz="1400" u="sng" dirty="0" smtClean="0">
                  <a:latin typeface="David" panose="020E0502060401010101" pitchFamily="34" charset="-79"/>
                  <a:cs typeface="David" panose="020E0502060401010101" pitchFamily="34" charset="-79"/>
                </a:rPr>
                <a:t> 10/200/2/70 –  40/6/4/100 </a:t>
              </a:r>
              <a:r>
                <a:rPr lang="he-IL" sz="1400" dirty="0" smtClean="0">
                  <a:latin typeface="David" panose="020E0502060401010101" pitchFamily="34" charset="-79"/>
                  <a:cs typeface="David" panose="020E0502060401010101" pitchFamily="34" charset="-79"/>
                </a:rPr>
                <a:t>"חזון העצמות היבשות" מספר </a:t>
              </a:r>
              <a:r>
                <a:rPr lang="he-IL" sz="1400" dirty="0" err="1" smtClean="0">
                  <a:latin typeface="David" panose="020E0502060401010101" pitchFamily="34" charset="-79"/>
                  <a:cs typeface="David" panose="020E0502060401010101" pitchFamily="34" charset="-79"/>
                </a:rPr>
                <a:t>יחזקל</a:t>
              </a:r>
              <a:r>
                <a:rPr lang="he-IL" sz="1400" dirty="0" smtClean="0">
                  <a:latin typeface="David" panose="020E0502060401010101" pitchFamily="34" charset="-79"/>
                  <a:cs typeface="David" panose="020E0502060401010101" pitchFamily="34" charset="-79"/>
                </a:rPr>
                <a:t>".</a:t>
              </a:r>
              <a:endParaRPr lang="he-IL" sz="1400" dirty="0">
                <a:latin typeface="David" panose="020E0502060401010101" pitchFamily="34" charset="-79"/>
                <a:cs typeface="David" panose="020E0502060401010101" pitchFamily="34" charset="-79"/>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594148"/>
              <a:ext cx="1521519" cy="114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Box 15"/>
          <p:cNvSpPr txBox="1"/>
          <p:nvPr/>
        </p:nvSpPr>
        <p:spPr>
          <a:xfrm>
            <a:off x="7145336" y="6525344"/>
            <a:ext cx="1874231" cy="276999"/>
          </a:xfrm>
          <a:prstGeom prst="rect">
            <a:avLst/>
          </a:prstGeom>
          <a:noFill/>
        </p:spPr>
        <p:txBody>
          <a:bodyPr wrap="none" rtlCol="1">
            <a:spAutoFit/>
          </a:bodyPr>
          <a:lstStyle/>
          <a:p>
            <a:r>
              <a:rPr lang="he-IL" sz="1200" dirty="0" smtClean="0"/>
              <a:t>תמונה מתוך אוסף אריה </a:t>
            </a:r>
            <a:r>
              <a:rPr lang="he-IL" sz="1200" dirty="0" err="1" smtClean="0"/>
              <a:t>וולק</a:t>
            </a:r>
            <a:endParaRPr lang="he-IL" sz="1200" dirty="0"/>
          </a:p>
        </p:txBody>
      </p:sp>
    </p:spTree>
    <p:extLst>
      <p:ext uri="{BB962C8B-B14F-4D97-AF65-F5344CB8AC3E}">
        <p14:creationId xmlns:p14="http://schemas.microsoft.com/office/powerpoint/2010/main" val="150575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04664"/>
            <a:ext cx="6573366" cy="6232475"/>
          </a:xfrm>
          <a:prstGeom prst="rect">
            <a:avLst/>
          </a:prstGeom>
          <a:noFill/>
          <a:ln>
            <a:solidFill>
              <a:srgbClr val="C00000"/>
            </a:solidFill>
          </a:ln>
        </p:spPr>
        <p:txBody>
          <a:bodyPr wrap="square" rtlCol="1">
            <a:spAutoFit/>
          </a:bodyPr>
          <a:lstStyle/>
          <a:p>
            <a:pPr>
              <a:lnSpc>
                <a:spcPct val="150000"/>
              </a:lnSpc>
            </a:pPr>
            <a:r>
              <a:rPr lang="he-IL" sz="1400" dirty="0">
                <a:solidFill>
                  <a:srgbClr val="C00000"/>
                </a:solidFill>
                <a:latin typeface="Guttman Yad-Brush" panose="02010401010101010101" pitchFamily="2" charset="-79"/>
                <a:cs typeface="Guttman Yad-Brush" panose="02010401010101010101" pitchFamily="2" charset="-79"/>
              </a:rPr>
              <a:t>חידון מסכם</a:t>
            </a:r>
            <a:endParaRPr lang="en-US" sz="1400" dirty="0">
              <a:solidFill>
                <a:srgbClr val="C00000"/>
              </a:solidFill>
              <a:latin typeface="David" panose="020E0502060401010101" pitchFamily="34" charset="-79"/>
              <a:cs typeface="Guttman Yad-Brush" panose="02010401010101010101" pitchFamily="2" charset="-79"/>
            </a:endParaRPr>
          </a:p>
          <a:p>
            <a:pPr lvl="0">
              <a:lnSpc>
                <a:spcPct val="150000"/>
              </a:lnSpc>
            </a:pPr>
            <a:r>
              <a:rPr lang="he-IL" sz="1400" dirty="0">
                <a:latin typeface="David" panose="020E0502060401010101" pitchFamily="34" charset="-79"/>
                <a:cs typeface="David" panose="020E0502060401010101" pitchFamily="34" charset="-79"/>
              </a:rPr>
              <a:t>מי בנה ראשון מבנים על הר </a:t>
            </a:r>
            <a:r>
              <a:rPr lang="he-IL" sz="1400" dirty="0" err="1">
                <a:latin typeface="David" panose="020E0502060401010101" pitchFamily="34" charset="-79"/>
                <a:cs typeface="David" panose="020E0502060401010101" pitchFamily="34" charset="-79"/>
              </a:rPr>
              <a:t>המצדה</a:t>
            </a:r>
            <a:r>
              <a:rPr lang="he-IL" sz="1400" dirty="0">
                <a:latin typeface="David" panose="020E0502060401010101" pitchFamily="34" charset="-79"/>
                <a:cs typeface="David" panose="020E0502060401010101" pitchFamily="34" charset="-79"/>
              </a:rPr>
              <a:t>? הורדוס.</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מי כתב בספר שלו על אירועי מצדה? </a:t>
            </a:r>
            <a:r>
              <a:rPr lang="he-IL" sz="1400" dirty="0" err="1">
                <a:latin typeface="David" panose="020E0502060401010101" pitchFamily="34" charset="-79"/>
                <a:cs typeface="David" panose="020E0502060401010101" pitchFamily="34" charset="-79"/>
              </a:rPr>
              <a:t>יוספוס</a:t>
            </a:r>
            <a:r>
              <a:rPr lang="he-IL" sz="1400" dirty="0">
                <a:latin typeface="David" panose="020E0502060401010101" pitchFamily="34" charset="-79"/>
                <a:cs typeface="David" panose="020E0502060401010101" pitchFamily="34" charset="-79"/>
              </a:rPr>
              <a:t> </a:t>
            </a:r>
            <a:r>
              <a:rPr lang="he-IL" sz="1400" dirty="0" err="1">
                <a:latin typeface="David" panose="020E0502060401010101" pitchFamily="34" charset="-79"/>
                <a:cs typeface="David" panose="020E0502060401010101" pitchFamily="34" charset="-79"/>
              </a:rPr>
              <a:t>פלביוס</a:t>
            </a:r>
            <a:r>
              <a:rPr lang="he-IL" sz="1400" dirty="0">
                <a:latin typeface="David" panose="020E0502060401010101" pitchFamily="34" charset="-79"/>
                <a:cs typeface="David" panose="020E0502060401010101" pitchFamily="34" charset="-79"/>
              </a:rPr>
              <a:t>.</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מה הורדוס בנה כאן? ארמונות, בתי מרחץ, מקומות לאחסון מים בתים.</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מה בנו הקנאים במצדה? בית כנסת.</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מה היה שמו של מנהיג המורדים? אלעזר בן יאיר.</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למה באו לכאן הנזירים? בגלל השקט והניתוק.</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למה עזבו הנזירים את ההר? בגלל עליית שלטון האסלם בארץ.</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למה חברי תנועות הנוער טיפסו להר למרות הסיכון? בגלל הסמל – המיתוס שמצדה מסמלת נעשה הכל בשביל החירות שלנו.</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מה נמצא בחדר הגניזה שבבית הכנסת? קטעי גווילים ובהם "חזון העצמות היבשות" מספר יחזקאל.</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הבורות במרכז המחסנים למה שימשו? לקנקנים באותה תקופה לא היה בסיס שטוח והם לא יכלו לעמוד לבד לכן, במרכז החדר הוצבו בבורות קנקנים באופן בטוח ועליהם נשענו שאר הקנקנים.</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לאיזה ארמון יש מספר מפלסים? לארמון הצפוני.</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כמה חדרים יש בבית המרחץ? 4 חדרים לא כולל החצר.</a:t>
            </a:r>
            <a:endParaRPr lang="en-US" sz="1400" dirty="0">
              <a:latin typeface="David" panose="020E0502060401010101" pitchFamily="34" charset="-79"/>
              <a:cs typeface="David" panose="020E0502060401010101" pitchFamily="34" charset="-79"/>
            </a:endParaRPr>
          </a:p>
          <a:p>
            <a:pPr lvl="0">
              <a:lnSpc>
                <a:spcPct val="150000"/>
              </a:lnSpc>
            </a:pPr>
            <a:r>
              <a:rPr lang="he-IL" sz="1400" dirty="0">
                <a:latin typeface="David" panose="020E0502060401010101" pitchFamily="34" charset="-79"/>
                <a:cs typeface="David" panose="020E0502060401010101" pitchFamily="34" charset="-79"/>
              </a:rPr>
              <a:t>מהם ה"גורלות"? אותן חרסים שנמצאו עם שמות אולי זכר להגרלה מי יהרוג את מי ומי יישאר אחרון להתאבד בעצמו.</a:t>
            </a:r>
            <a:endParaRPr lang="en-US" sz="1400" dirty="0">
              <a:latin typeface="David" panose="020E0502060401010101" pitchFamily="34" charset="-79"/>
              <a:cs typeface="David" panose="020E0502060401010101" pitchFamily="34" charset="-79"/>
            </a:endParaRPr>
          </a:p>
          <a:p>
            <a:pPr>
              <a:lnSpc>
                <a:spcPct val="150000"/>
              </a:lnSpc>
            </a:pPr>
            <a:r>
              <a:rPr lang="he-IL" sz="1400" dirty="0">
                <a:latin typeface="David" panose="020E0502060401010101" pitchFamily="34" charset="-79"/>
                <a:cs typeface="David" panose="020E0502060401010101" pitchFamily="34" charset="-79"/>
              </a:rPr>
              <a:t> </a:t>
            </a:r>
            <a:endParaRPr lang="en-US" sz="1400" dirty="0">
              <a:latin typeface="David" panose="020E0502060401010101" pitchFamily="34" charset="-79"/>
              <a:cs typeface="David" panose="020E0502060401010101" pitchFamily="34" charset="-79"/>
            </a:endParaRPr>
          </a:p>
          <a:p>
            <a:pPr>
              <a:lnSpc>
                <a:spcPct val="150000"/>
              </a:lnSpc>
            </a:pPr>
            <a:r>
              <a:rPr lang="he-IL" sz="1400" dirty="0">
                <a:latin typeface="David" panose="020E0502060401010101" pitchFamily="34" charset="-79"/>
                <a:cs typeface="David" panose="020E0502060401010101" pitchFamily="34" charset="-79"/>
              </a:rPr>
              <a:t>ותמיד ניתן להוסיף עוד שאלות</a:t>
            </a:r>
            <a:r>
              <a:rPr lang="he-IL" sz="1400" dirty="0" smtClean="0">
                <a:latin typeface="David" panose="020E0502060401010101" pitchFamily="34" charset="-79"/>
                <a:cs typeface="David" panose="020E0502060401010101" pitchFamily="34" charset="-79"/>
              </a:rPr>
              <a:t>.</a:t>
            </a:r>
            <a:endParaRPr lang="en-US"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2632926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1331</Words>
  <Application>Microsoft Office PowerPoint</Application>
  <PresentationFormat>‫הצגה על המסך (4:3)</PresentationFormat>
  <Paragraphs>100</Paragraphs>
  <Slides>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Arial</vt:lpstr>
      <vt:lpstr>Calibri</vt:lpstr>
      <vt:lpstr>David</vt:lpstr>
      <vt:lpstr>Guttman Yad-Brush</vt:lpstr>
      <vt:lpstr>Times New Roman</vt:lpstr>
      <vt:lpstr>ערכת נושא Office</vt:lpstr>
      <vt:lpstr>הדרכת משימות במצדה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orit</dc:creator>
  <cp:lastModifiedBy>ed-it</cp:lastModifiedBy>
  <cp:revision>39</cp:revision>
  <cp:lastPrinted>2017-03-18T08:24:26Z</cp:lastPrinted>
  <dcterms:created xsi:type="dcterms:W3CDTF">2015-11-15T15:49:22Z</dcterms:created>
  <dcterms:modified xsi:type="dcterms:W3CDTF">2019-12-03T02:08:58Z</dcterms:modified>
</cp:coreProperties>
</file>